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heme/themeOverride2.xml" ContentType="application/vnd.openxmlformats-officedocument.themeOverrid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73" r:id="rId11"/>
    <p:sldId id="267" r:id="rId12"/>
    <p:sldId id="271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Prepaid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Sheet2!$D$25</c:f>
              <c:strCache>
                <c:ptCount val="1"/>
                <c:pt idx="0">
                  <c:v>Operator X Prepaid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Sheet2!$C$26:$C$46</c:f>
              <c:numCache>
                <c:formatCode>[$-409]mmmm\-yy;@</c:formatCode>
                <c:ptCount val="21"/>
                <c:pt idx="0">
                  <c:v>43910</c:v>
                </c:pt>
                <c:pt idx="1">
                  <c:v>43983</c:v>
                </c:pt>
                <c:pt idx="2">
                  <c:v>44094</c:v>
                </c:pt>
                <c:pt idx="3">
                  <c:v>44185</c:v>
                </c:pt>
                <c:pt idx="4">
                  <c:v>44276</c:v>
                </c:pt>
                <c:pt idx="5">
                  <c:v>44348</c:v>
                </c:pt>
                <c:pt idx="6">
                  <c:v>44460</c:v>
                </c:pt>
                <c:pt idx="7">
                  <c:v>44531</c:v>
                </c:pt>
                <c:pt idx="8">
                  <c:v>44642</c:v>
                </c:pt>
                <c:pt idx="9">
                  <c:v>44734</c:v>
                </c:pt>
                <c:pt idx="10">
                  <c:v>44826</c:v>
                </c:pt>
                <c:pt idx="11">
                  <c:v>44917</c:v>
                </c:pt>
                <c:pt idx="12">
                  <c:v>45007</c:v>
                </c:pt>
                <c:pt idx="13">
                  <c:v>45099</c:v>
                </c:pt>
                <c:pt idx="14">
                  <c:v>45191</c:v>
                </c:pt>
                <c:pt idx="15">
                  <c:v>45282</c:v>
                </c:pt>
                <c:pt idx="16">
                  <c:v>45381</c:v>
                </c:pt>
                <c:pt idx="17">
                  <c:v>45473</c:v>
                </c:pt>
                <c:pt idx="18">
                  <c:v>45565</c:v>
                </c:pt>
                <c:pt idx="19">
                  <c:v>45652</c:v>
                </c:pt>
                <c:pt idx="20">
                  <c:v>45746</c:v>
                </c:pt>
              </c:numCache>
            </c:numRef>
          </c:cat>
          <c:val>
            <c:numRef>
              <c:f>Sheet2!$D$26:$D$46</c:f>
              <c:numCache>
                <c:formatCode>"$"#,##0.00</c:formatCode>
                <c:ptCount val="21"/>
                <c:pt idx="0">
                  <c:v>241.88</c:v>
                </c:pt>
                <c:pt idx="1">
                  <c:v>241.87</c:v>
                </c:pt>
                <c:pt idx="2">
                  <c:v>241.87</c:v>
                </c:pt>
                <c:pt idx="3">
                  <c:v>241.87</c:v>
                </c:pt>
                <c:pt idx="4">
                  <c:v>241.87</c:v>
                </c:pt>
                <c:pt idx="5">
                  <c:v>241.87</c:v>
                </c:pt>
                <c:pt idx="6">
                  <c:v>241.87</c:v>
                </c:pt>
                <c:pt idx="7">
                  <c:v>241.87</c:v>
                </c:pt>
                <c:pt idx="8">
                  <c:v>241.87</c:v>
                </c:pt>
                <c:pt idx="9">
                  <c:v>241.87</c:v>
                </c:pt>
                <c:pt idx="10">
                  <c:v>241.87</c:v>
                </c:pt>
                <c:pt idx="11">
                  <c:v>241.87</c:v>
                </c:pt>
                <c:pt idx="12">
                  <c:v>268.88</c:v>
                </c:pt>
                <c:pt idx="13">
                  <c:v>268.88</c:v>
                </c:pt>
                <c:pt idx="14">
                  <c:v>268.88</c:v>
                </c:pt>
                <c:pt idx="15">
                  <c:v>160</c:v>
                </c:pt>
                <c:pt idx="16">
                  <c:v>160</c:v>
                </c:pt>
                <c:pt idx="17">
                  <c:v>160</c:v>
                </c:pt>
                <c:pt idx="18">
                  <c:v>160</c:v>
                </c:pt>
                <c:pt idx="19">
                  <c:v>160</c:v>
                </c:pt>
                <c:pt idx="20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02-4AE4-9F54-0E323998DFDC}"/>
            </c:ext>
          </c:extLst>
        </c:ser>
        <c:ser>
          <c:idx val="1"/>
          <c:order val="1"/>
          <c:tx>
            <c:strRef>
              <c:f>Sheet2!$E$25</c:f>
              <c:strCache>
                <c:ptCount val="1"/>
                <c:pt idx="0">
                  <c:v>Operator Y Prepaid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Sheet2!$C$26:$C$46</c:f>
              <c:numCache>
                <c:formatCode>[$-409]mmmm\-yy;@</c:formatCode>
                <c:ptCount val="21"/>
                <c:pt idx="0">
                  <c:v>43910</c:v>
                </c:pt>
                <c:pt idx="1">
                  <c:v>43983</c:v>
                </c:pt>
                <c:pt idx="2">
                  <c:v>44094</c:v>
                </c:pt>
                <c:pt idx="3">
                  <c:v>44185</c:v>
                </c:pt>
                <c:pt idx="4">
                  <c:v>44276</c:v>
                </c:pt>
                <c:pt idx="5">
                  <c:v>44348</c:v>
                </c:pt>
                <c:pt idx="6">
                  <c:v>44460</c:v>
                </c:pt>
                <c:pt idx="7">
                  <c:v>44531</c:v>
                </c:pt>
                <c:pt idx="8">
                  <c:v>44642</c:v>
                </c:pt>
                <c:pt idx="9">
                  <c:v>44734</c:v>
                </c:pt>
                <c:pt idx="10">
                  <c:v>44826</c:v>
                </c:pt>
                <c:pt idx="11">
                  <c:v>44917</c:v>
                </c:pt>
                <c:pt idx="12">
                  <c:v>45007</c:v>
                </c:pt>
                <c:pt idx="13">
                  <c:v>45099</c:v>
                </c:pt>
                <c:pt idx="14">
                  <c:v>45191</c:v>
                </c:pt>
                <c:pt idx="15">
                  <c:v>45282</c:v>
                </c:pt>
                <c:pt idx="16">
                  <c:v>45381</c:v>
                </c:pt>
                <c:pt idx="17">
                  <c:v>45473</c:v>
                </c:pt>
                <c:pt idx="18">
                  <c:v>45565</c:v>
                </c:pt>
                <c:pt idx="19">
                  <c:v>45652</c:v>
                </c:pt>
                <c:pt idx="20">
                  <c:v>45746</c:v>
                </c:pt>
              </c:numCache>
            </c:numRef>
          </c:cat>
          <c:val>
            <c:numRef>
              <c:f>Sheet2!$E$26:$E$46</c:f>
              <c:numCache>
                <c:formatCode>"$"#,##0.00</c:formatCode>
                <c:ptCount val="21"/>
                <c:pt idx="0">
                  <c:v>336.38</c:v>
                </c:pt>
                <c:pt idx="1">
                  <c:v>223.88</c:v>
                </c:pt>
                <c:pt idx="2">
                  <c:v>223.88</c:v>
                </c:pt>
                <c:pt idx="3">
                  <c:v>280.125</c:v>
                </c:pt>
                <c:pt idx="4">
                  <c:v>223.875</c:v>
                </c:pt>
                <c:pt idx="5">
                  <c:v>223.875</c:v>
                </c:pt>
                <c:pt idx="6">
                  <c:v>223.875</c:v>
                </c:pt>
                <c:pt idx="7">
                  <c:v>223.875</c:v>
                </c:pt>
                <c:pt idx="8">
                  <c:v>223.875</c:v>
                </c:pt>
                <c:pt idx="9">
                  <c:v>223.875</c:v>
                </c:pt>
                <c:pt idx="10">
                  <c:v>223.875</c:v>
                </c:pt>
                <c:pt idx="11">
                  <c:v>223.875</c:v>
                </c:pt>
                <c:pt idx="12">
                  <c:v>235</c:v>
                </c:pt>
                <c:pt idx="13">
                  <c:v>235</c:v>
                </c:pt>
                <c:pt idx="14">
                  <c:v>175</c:v>
                </c:pt>
                <c:pt idx="15">
                  <c:v>175</c:v>
                </c:pt>
                <c:pt idx="16">
                  <c:v>175</c:v>
                </c:pt>
                <c:pt idx="17">
                  <c:v>175</c:v>
                </c:pt>
                <c:pt idx="18">
                  <c:v>175</c:v>
                </c:pt>
                <c:pt idx="19">
                  <c:v>175</c:v>
                </c:pt>
                <c:pt idx="20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02-4AE4-9F54-0E323998D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269999"/>
        <c:axId val="212272399"/>
      </c:lineChart>
      <c:dateAx>
        <c:axId val="212269999"/>
        <c:scaling>
          <c:orientation val="minMax"/>
        </c:scaling>
        <c:delete val="0"/>
        <c:axPos val="b"/>
        <c:numFmt formatCode="[$-409]m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2272399"/>
        <c:crosses val="autoZero"/>
        <c:auto val="1"/>
        <c:lblOffset val="100"/>
        <c:baseTimeUnit val="months"/>
      </c:dateAx>
      <c:valAx>
        <c:axId val="21227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226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Postpaid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Sheet2!$B$23</c:f>
              <c:strCache>
                <c:ptCount val="1"/>
                <c:pt idx="0">
                  <c:v>Operator 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Sheet2!$A$24:$A$44</c:f>
              <c:numCache>
                <c:formatCode>[$-409]mmmm\-yy;@</c:formatCode>
                <c:ptCount val="21"/>
                <c:pt idx="0">
                  <c:v>43910</c:v>
                </c:pt>
                <c:pt idx="1">
                  <c:v>43983</c:v>
                </c:pt>
                <c:pt idx="2">
                  <c:v>44094</c:v>
                </c:pt>
                <c:pt idx="3">
                  <c:v>44185</c:v>
                </c:pt>
                <c:pt idx="4">
                  <c:v>44276</c:v>
                </c:pt>
                <c:pt idx="5">
                  <c:v>44348</c:v>
                </c:pt>
                <c:pt idx="6">
                  <c:v>44460</c:v>
                </c:pt>
                <c:pt idx="7">
                  <c:v>44531</c:v>
                </c:pt>
                <c:pt idx="8">
                  <c:v>44642</c:v>
                </c:pt>
                <c:pt idx="9">
                  <c:v>44734</c:v>
                </c:pt>
                <c:pt idx="10">
                  <c:v>44826</c:v>
                </c:pt>
                <c:pt idx="11">
                  <c:v>44917</c:v>
                </c:pt>
                <c:pt idx="12">
                  <c:v>45007</c:v>
                </c:pt>
                <c:pt idx="13">
                  <c:v>45099</c:v>
                </c:pt>
                <c:pt idx="14">
                  <c:v>45191</c:v>
                </c:pt>
                <c:pt idx="15">
                  <c:v>45282</c:v>
                </c:pt>
                <c:pt idx="16">
                  <c:v>45381</c:v>
                </c:pt>
                <c:pt idx="17">
                  <c:v>45473</c:v>
                </c:pt>
                <c:pt idx="18">
                  <c:v>45565</c:v>
                </c:pt>
                <c:pt idx="19">
                  <c:v>45652</c:v>
                </c:pt>
                <c:pt idx="20">
                  <c:v>45746</c:v>
                </c:pt>
              </c:numCache>
            </c:numRef>
          </c:cat>
          <c:val>
            <c:numRef>
              <c:f>Sheet2!$B$24:$B$44</c:f>
              <c:numCache>
                <c:formatCode>"$"#,##0.00</c:formatCode>
                <c:ptCount val="21"/>
                <c:pt idx="0">
                  <c:v>111.38</c:v>
                </c:pt>
                <c:pt idx="1">
                  <c:v>223.88</c:v>
                </c:pt>
                <c:pt idx="2">
                  <c:v>223.88</c:v>
                </c:pt>
                <c:pt idx="3">
                  <c:v>223.88</c:v>
                </c:pt>
                <c:pt idx="4">
                  <c:v>223.88</c:v>
                </c:pt>
                <c:pt idx="5">
                  <c:v>223.88</c:v>
                </c:pt>
                <c:pt idx="6">
                  <c:v>223.88</c:v>
                </c:pt>
                <c:pt idx="7">
                  <c:v>223.88</c:v>
                </c:pt>
                <c:pt idx="8">
                  <c:v>223.88</c:v>
                </c:pt>
                <c:pt idx="9">
                  <c:v>223.88</c:v>
                </c:pt>
                <c:pt idx="10">
                  <c:v>266.88</c:v>
                </c:pt>
                <c:pt idx="11">
                  <c:v>268.88</c:v>
                </c:pt>
                <c:pt idx="12">
                  <c:v>268.88</c:v>
                </c:pt>
                <c:pt idx="13">
                  <c:v>268.88</c:v>
                </c:pt>
                <c:pt idx="14">
                  <c:v>268.88</c:v>
                </c:pt>
                <c:pt idx="15">
                  <c:v>295</c:v>
                </c:pt>
                <c:pt idx="16">
                  <c:v>295</c:v>
                </c:pt>
                <c:pt idx="17">
                  <c:v>295</c:v>
                </c:pt>
                <c:pt idx="18">
                  <c:v>295</c:v>
                </c:pt>
                <c:pt idx="19">
                  <c:v>295</c:v>
                </c:pt>
                <c:pt idx="20">
                  <c:v>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4-4C9B-B291-5F4505CEA458}"/>
            </c:ext>
          </c:extLst>
        </c:ser>
        <c:ser>
          <c:idx val="1"/>
          <c:order val="1"/>
          <c:tx>
            <c:strRef>
              <c:f>Sheet2!$C$23</c:f>
              <c:strCache>
                <c:ptCount val="1"/>
                <c:pt idx="0">
                  <c:v>Operator 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Sheet2!$A$24:$A$44</c:f>
              <c:numCache>
                <c:formatCode>[$-409]mmmm\-yy;@</c:formatCode>
                <c:ptCount val="21"/>
                <c:pt idx="0">
                  <c:v>43910</c:v>
                </c:pt>
                <c:pt idx="1">
                  <c:v>43983</c:v>
                </c:pt>
                <c:pt idx="2">
                  <c:v>44094</c:v>
                </c:pt>
                <c:pt idx="3">
                  <c:v>44185</c:v>
                </c:pt>
                <c:pt idx="4">
                  <c:v>44276</c:v>
                </c:pt>
                <c:pt idx="5">
                  <c:v>44348</c:v>
                </c:pt>
                <c:pt idx="6">
                  <c:v>44460</c:v>
                </c:pt>
                <c:pt idx="7">
                  <c:v>44531</c:v>
                </c:pt>
                <c:pt idx="8">
                  <c:v>44642</c:v>
                </c:pt>
                <c:pt idx="9">
                  <c:v>44734</c:v>
                </c:pt>
                <c:pt idx="10">
                  <c:v>44826</c:v>
                </c:pt>
                <c:pt idx="11">
                  <c:v>44917</c:v>
                </c:pt>
                <c:pt idx="12">
                  <c:v>45007</c:v>
                </c:pt>
                <c:pt idx="13">
                  <c:v>45099</c:v>
                </c:pt>
                <c:pt idx="14">
                  <c:v>45191</c:v>
                </c:pt>
                <c:pt idx="15">
                  <c:v>45282</c:v>
                </c:pt>
                <c:pt idx="16">
                  <c:v>45381</c:v>
                </c:pt>
                <c:pt idx="17">
                  <c:v>45473</c:v>
                </c:pt>
                <c:pt idx="18">
                  <c:v>45565</c:v>
                </c:pt>
                <c:pt idx="19">
                  <c:v>45652</c:v>
                </c:pt>
                <c:pt idx="20">
                  <c:v>45746</c:v>
                </c:pt>
              </c:numCache>
            </c:numRef>
          </c:cat>
          <c:val>
            <c:numRef>
              <c:f>Sheet2!$C$24:$C$44</c:f>
              <c:numCache>
                <c:formatCode>"$"#,##0.00</c:formatCode>
                <c:ptCount val="21"/>
                <c:pt idx="0">
                  <c:v>350</c:v>
                </c:pt>
                <c:pt idx="1">
                  <c:v>350</c:v>
                </c:pt>
                <c:pt idx="2">
                  <c:v>350</c:v>
                </c:pt>
                <c:pt idx="3">
                  <c:v>393.75</c:v>
                </c:pt>
                <c:pt idx="4">
                  <c:v>393.75</c:v>
                </c:pt>
                <c:pt idx="5">
                  <c:v>393.75</c:v>
                </c:pt>
                <c:pt idx="6">
                  <c:v>393.75</c:v>
                </c:pt>
                <c:pt idx="7">
                  <c:v>393.75</c:v>
                </c:pt>
                <c:pt idx="8">
                  <c:v>280.13</c:v>
                </c:pt>
                <c:pt idx="9">
                  <c:v>280.13</c:v>
                </c:pt>
                <c:pt idx="10">
                  <c:v>280.13</c:v>
                </c:pt>
                <c:pt idx="11">
                  <c:v>295</c:v>
                </c:pt>
                <c:pt idx="12">
                  <c:v>295</c:v>
                </c:pt>
                <c:pt idx="13">
                  <c:v>295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24-4C9B-B291-5F4505CEA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654399"/>
        <c:axId val="406645759"/>
      </c:lineChart>
      <c:dateAx>
        <c:axId val="406654399"/>
        <c:scaling>
          <c:orientation val="minMax"/>
        </c:scaling>
        <c:delete val="0"/>
        <c:axPos val="b"/>
        <c:numFmt formatCode="[$-409]m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6645759"/>
        <c:crosses val="autoZero"/>
        <c:auto val="1"/>
        <c:lblOffset val="100"/>
        <c:baseTimeUnit val="months"/>
      </c:dateAx>
      <c:valAx>
        <c:axId val="40664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0665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/>
              <a:t>Domestic Retail Mobile Price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DB-4264-9734-F29A949F546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DB-4264-9734-F29A949F546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DB-4264-9734-F29A949F546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BDB-4264-9734-F29A949F5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'MPI Graph'!$A$2:$A$22</c:f>
              <c:numCache>
                <c:formatCode>[$-409]mmmm\-yy;@</c:formatCode>
                <c:ptCount val="21"/>
                <c:pt idx="0">
                  <c:v>43910</c:v>
                </c:pt>
                <c:pt idx="1">
                  <c:v>43983</c:v>
                </c:pt>
                <c:pt idx="2">
                  <c:v>44094</c:v>
                </c:pt>
                <c:pt idx="3">
                  <c:v>44185</c:v>
                </c:pt>
                <c:pt idx="4">
                  <c:v>44276</c:v>
                </c:pt>
                <c:pt idx="5">
                  <c:v>44348</c:v>
                </c:pt>
                <c:pt idx="6">
                  <c:v>44460</c:v>
                </c:pt>
                <c:pt idx="7">
                  <c:v>44531</c:v>
                </c:pt>
                <c:pt idx="8">
                  <c:v>44642</c:v>
                </c:pt>
                <c:pt idx="9">
                  <c:v>44734</c:v>
                </c:pt>
                <c:pt idx="10">
                  <c:v>44826</c:v>
                </c:pt>
                <c:pt idx="11">
                  <c:v>44917</c:v>
                </c:pt>
                <c:pt idx="12">
                  <c:v>45007</c:v>
                </c:pt>
                <c:pt idx="13">
                  <c:v>45099</c:v>
                </c:pt>
                <c:pt idx="14">
                  <c:v>45191</c:v>
                </c:pt>
                <c:pt idx="15">
                  <c:v>45282</c:v>
                </c:pt>
                <c:pt idx="16">
                  <c:v>45373</c:v>
                </c:pt>
                <c:pt idx="17">
                  <c:v>45465</c:v>
                </c:pt>
                <c:pt idx="18">
                  <c:v>45557</c:v>
                </c:pt>
                <c:pt idx="19">
                  <c:v>45648</c:v>
                </c:pt>
                <c:pt idx="20">
                  <c:v>45738</c:v>
                </c:pt>
              </c:numCache>
            </c:numRef>
          </c:cat>
          <c:val>
            <c:numRef>
              <c:f>'MPI Graph'!$B$2:$B$22</c:f>
              <c:numCache>
                <c:formatCode>0</c:formatCode>
                <c:ptCount val="21"/>
                <c:pt idx="0">
                  <c:v>98.248888950988132</c:v>
                </c:pt>
                <c:pt idx="1">
                  <c:v>100.00184136644152</c:v>
                </c:pt>
                <c:pt idx="2">
                  <c:v>100.00184136644152</c:v>
                </c:pt>
                <c:pt idx="3">
                  <c:v>106.64589308171261</c:v>
                </c:pt>
                <c:pt idx="4">
                  <c:v>99.999999226661501</c:v>
                </c:pt>
                <c:pt idx="5">
                  <c:v>100.00000071447532</c:v>
                </c:pt>
                <c:pt idx="6">
                  <c:v>100.00000105293454</c:v>
                </c:pt>
                <c:pt idx="7">
                  <c:v>99.999999005928643</c:v>
                </c:pt>
                <c:pt idx="8">
                  <c:v>100.00000578764785</c:v>
                </c:pt>
                <c:pt idx="9">
                  <c:v>100.00000283011541</c:v>
                </c:pt>
                <c:pt idx="10">
                  <c:v>103.41754367713803</c:v>
                </c:pt>
                <c:pt idx="11">
                  <c:v>103.62340777410111</c:v>
                </c:pt>
                <c:pt idx="12">
                  <c:v>107.70140448753209</c:v>
                </c:pt>
                <c:pt idx="13">
                  <c:v>107.71907368508747</c:v>
                </c:pt>
                <c:pt idx="14">
                  <c:v>85.847781862524641</c:v>
                </c:pt>
                <c:pt idx="15">
                  <c:v>82.593501463908424</c:v>
                </c:pt>
                <c:pt idx="16">
                  <c:v>82</c:v>
                </c:pt>
                <c:pt idx="17">
                  <c:v>82</c:v>
                </c:pt>
                <c:pt idx="18">
                  <c:v>82.593501463908424</c:v>
                </c:pt>
                <c:pt idx="19">
                  <c:v>82.593501463908424</c:v>
                </c:pt>
                <c:pt idx="20">
                  <c:v>82.593501463908424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BDB-4264-9734-F29A949F54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44948544"/>
        <c:axId val="744949504"/>
      </c:lineChart>
      <c:catAx>
        <c:axId val="744948544"/>
        <c:scaling>
          <c:orientation val="minMax"/>
        </c:scaling>
        <c:delete val="0"/>
        <c:axPos val="b"/>
        <c:numFmt formatCode="[$-409]m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4949504"/>
        <c:crosses val="autoZero"/>
        <c:auto val="0"/>
        <c:lblAlgn val="ctr"/>
        <c:lblOffset val="100"/>
        <c:noMultiLvlLbl val="0"/>
      </c:catAx>
      <c:valAx>
        <c:axId val="744949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MPI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494854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00EC8-7DB9-4C3A-ACD7-40490200DB3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1164FF-5858-407F-ABEB-BC0B6A3F1E93}">
      <dgm:prSet custT="1"/>
      <dgm:spPr/>
      <dgm:t>
        <a:bodyPr/>
        <a:lstStyle/>
        <a:p>
          <a:r>
            <a:rPr lang="en-US" sz="2400" dirty="0"/>
            <a:t>No regulation – market forces dictate</a:t>
          </a:r>
        </a:p>
      </dgm:t>
    </dgm:pt>
    <dgm:pt modelId="{C2F5F88C-3E46-4963-AC17-7044FCF8B5EF}" type="parTrans" cxnId="{BEC08C93-F9F0-4337-91A6-5288D1779051}">
      <dgm:prSet/>
      <dgm:spPr/>
      <dgm:t>
        <a:bodyPr/>
        <a:lstStyle/>
        <a:p>
          <a:endParaRPr lang="en-US" sz="2400"/>
        </a:p>
      </dgm:t>
    </dgm:pt>
    <dgm:pt modelId="{DAEF9F9E-6C21-42C0-8327-89EF632AB5BC}" type="sibTrans" cxnId="{BEC08C93-F9F0-4337-91A6-5288D1779051}">
      <dgm:prSet/>
      <dgm:spPr/>
      <dgm:t>
        <a:bodyPr/>
        <a:lstStyle/>
        <a:p>
          <a:endParaRPr lang="en-US" sz="2400"/>
        </a:p>
      </dgm:t>
    </dgm:pt>
    <dgm:pt modelId="{F6D02391-3483-4771-B4B2-6222190F73F0}">
      <dgm:prSet custT="1"/>
      <dgm:spPr/>
      <dgm:t>
        <a:bodyPr/>
        <a:lstStyle/>
        <a:p>
          <a:r>
            <a:rPr lang="en-US" sz="2400" dirty="0"/>
            <a:t>Information asymmetry gaps</a:t>
          </a:r>
        </a:p>
      </dgm:t>
    </dgm:pt>
    <dgm:pt modelId="{956CA532-EDCB-456A-A40E-28991AF3B507}" type="parTrans" cxnId="{0B27A02B-F8C5-4C7F-ADAC-ECE586FB6E12}">
      <dgm:prSet/>
      <dgm:spPr/>
      <dgm:t>
        <a:bodyPr/>
        <a:lstStyle/>
        <a:p>
          <a:endParaRPr lang="en-US" sz="2400"/>
        </a:p>
      </dgm:t>
    </dgm:pt>
    <dgm:pt modelId="{48725677-EE64-43B5-ACD4-35055D5BCDBD}" type="sibTrans" cxnId="{0B27A02B-F8C5-4C7F-ADAC-ECE586FB6E12}">
      <dgm:prSet/>
      <dgm:spPr/>
      <dgm:t>
        <a:bodyPr/>
        <a:lstStyle/>
        <a:p>
          <a:endParaRPr lang="en-US" sz="2400"/>
        </a:p>
      </dgm:t>
    </dgm:pt>
    <dgm:pt modelId="{6B9FE968-B7F1-48D0-9BDA-F7804544688A}">
      <dgm:prSet custT="1"/>
      <dgm:spPr/>
      <dgm:t>
        <a:bodyPr/>
        <a:lstStyle/>
        <a:p>
          <a:r>
            <a:rPr lang="en-US" sz="2400"/>
            <a:t>Poor quality of service </a:t>
          </a:r>
        </a:p>
      </dgm:t>
    </dgm:pt>
    <dgm:pt modelId="{AB9243CA-1AFC-4EE1-A9D3-C055F3F3A586}" type="parTrans" cxnId="{514A5012-13AC-4C84-A9DC-9DF6D2211CE6}">
      <dgm:prSet/>
      <dgm:spPr/>
      <dgm:t>
        <a:bodyPr/>
        <a:lstStyle/>
        <a:p>
          <a:endParaRPr lang="en-US" sz="2400"/>
        </a:p>
      </dgm:t>
    </dgm:pt>
    <dgm:pt modelId="{7F58F6A8-546A-4820-9598-812A8E350BF5}" type="sibTrans" cxnId="{514A5012-13AC-4C84-A9DC-9DF6D2211CE6}">
      <dgm:prSet/>
      <dgm:spPr/>
      <dgm:t>
        <a:bodyPr/>
        <a:lstStyle/>
        <a:p>
          <a:endParaRPr lang="en-US" sz="2400"/>
        </a:p>
      </dgm:t>
    </dgm:pt>
    <dgm:pt modelId="{227D07A3-7CF3-4AD8-9D0B-0D1BA7716F9A}">
      <dgm:prSet custT="1"/>
      <dgm:spPr/>
      <dgm:t>
        <a:bodyPr/>
        <a:lstStyle/>
        <a:p>
          <a:r>
            <a:rPr lang="en-US" sz="2400"/>
            <a:t>Exorbitant prices</a:t>
          </a:r>
        </a:p>
      </dgm:t>
    </dgm:pt>
    <dgm:pt modelId="{D2E81070-0CE3-4981-8B85-6E6A1733D4AB}" type="parTrans" cxnId="{71E806F8-FC68-462C-B67C-758EECF94F59}">
      <dgm:prSet/>
      <dgm:spPr/>
      <dgm:t>
        <a:bodyPr/>
        <a:lstStyle/>
        <a:p>
          <a:endParaRPr lang="en-US" sz="2400"/>
        </a:p>
      </dgm:t>
    </dgm:pt>
    <dgm:pt modelId="{B64CC090-594F-4325-A2BD-99C34465E51A}" type="sibTrans" cxnId="{71E806F8-FC68-462C-B67C-758EECF94F59}">
      <dgm:prSet/>
      <dgm:spPr/>
      <dgm:t>
        <a:bodyPr/>
        <a:lstStyle/>
        <a:p>
          <a:endParaRPr lang="en-US" sz="2400"/>
        </a:p>
      </dgm:t>
    </dgm:pt>
    <dgm:pt modelId="{E729F864-8B48-4598-90ED-87CF6A1E6326}">
      <dgm:prSet custT="1"/>
      <dgm:spPr/>
      <dgm:t>
        <a:bodyPr/>
        <a:lstStyle/>
        <a:p>
          <a:r>
            <a:rPr lang="en-US" sz="2400"/>
            <a:t>Poor coverage and roll-out</a:t>
          </a:r>
        </a:p>
      </dgm:t>
    </dgm:pt>
    <dgm:pt modelId="{A431008B-DA86-40FD-A43E-06BE302AC733}" type="parTrans" cxnId="{7A9B3914-337B-46E6-8FEC-6C4159171CB0}">
      <dgm:prSet/>
      <dgm:spPr/>
      <dgm:t>
        <a:bodyPr/>
        <a:lstStyle/>
        <a:p>
          <a:endParaRPr lang="en-US" sz="2400"/>
        </a:p>
      </dgm:t>
    </dgm:pt>
    <dgm:pt modelId="{58655F11-C8AA-4993-A646-AB19CF0644F2}" type="sibTrans" cxnId="{7A9B3914-337B-46E6-8FEC-6C4159171CB0}">
      <dgm:prSet/>
      <dgm:spPr/>
      <dgm:t>
        <a:bodyPr/>
        <a:lstStyle/>
        <a:p>
          <a:endParaRPr lang="en-US" sz="2400"/>
        </a:p>
      </dgm:t>
    </dgm:pt>
    <dgm:pt modelId="{8F4ECACA-4CED-473C-AB36-D309052FA289}">
      <dgm:prSet custT="1"/>
      <dgm:spPr/>
      <dgm:t>
        <a:bodyPr/>
        <a:lstStyle/>
        <a:p>
          <a:r>
            <a:rPr lang="en-US" sz="2400" dirty="0"/>
            <a:t>Little to no investment in telecommunications infrastructure</a:t>
          </a:r>
        </a:p>
      </dgm:t>
    </dgm:pt>
    <dgm:pt modelId="{6F19B003-4D4E-4621-8149-AB15E82CEB88}" type="parTrans" cxnId="{E39476BE-C99E-437E-8B81-4D7EA0EAAFB6}">
      <dgm:prSet/>
      <dgm:spPr/>
      <dgm:t>
        <a:bodyPr/>
        <a:lstStyle/>
        <a:p>
          <a:endParaRPr lang="en-US" sz="2400"/>
        </a:p>
      </dgm:t>
    </dgm:pt>
    <dgm:pt modelId="{D5AB0A57-0406-4C49-A60A-E80983CA0874}" type="sibTrans" cxnId="{E39476BE-C99E-437E-8B81-4D7EA0EAAFB6}">
      <dgm:prSet/>
      <dgm:spPr/>
      <dgm:t>
        <a:bodyPr/>
        <a:lstStyle/>
        <a:p>
          <a:endParaRPr lang="en-US" sz="2400"/>
        </a:p>
      </dgm:t>
    </dgm:pt>
    <dgm:pt modelId="{01CC7AD1-A52B-4C4E-B02B-2DB91EAC2460}">
      <dgm:prSet custT="1"/>
      <dgm:spPr/>
      <dgm:t>
        <a:bodyPr/>
        <a:lstStyle/>
        <a:p>
          <a:r>
            <a:rPr lang="en-US" sz="2400" dirty="0"/>
            <a:t>Consumers/end-users have no redress, limited or no choice, no new or innovative services etc.</a:t>
          </a:r>
        </a:p>
      </dgm:t>
    </dgm:pt>
    <dgm:pt modelId="{E7472BA7-F22F-4D56-BA7A-2A47C5258933}" type="parTrans" cxnId="{98EBA885-391D-4076-A70C-0FA21F542049}">
      <dgm:prSet/>
      <dgm:spPr/>
      <dgm:t>
        <a:bodyPr/>
        <a:lstStyle/>
        <a:p>
          <a:endParaRPr lang="en-US" sz="2400"/>
        </a:p>
      </dgm:t>
    </dgm:pt>
    <dgm:pt modelId="{32636277-3D2B-432A-9E47-704E41D03ABE}" type="sibTrans" cxnId="{98EBA885-391D-4076-A70C-0FA21F542049}">
      <dgm:prSet/>
      <dgm:spPr/>
      <dgm:t>
        <a:bodyPr/>
        <a:lstStyle/>
        <a:p>
          <a:endParaRPr lang="en-US" sz="2400"/>
        </a:p>
      </dgm:t>
    </dgm:pt>
    <dgm:pt modelId="{F9963B65-82CF-4ABA-B51F-86690BBCDCD8}" type="pres">
      <dgm:prSet presAssocID="{97600EC8-7DB9-4C3A-ACD7-40490200DB37}" presName="vert0" presStyleCnt="0">
        <dgm:presLayoutVars>
          <dgm:dir/>
          <dgm:animOne val="branch"/>
          <dgm:animLvl val="lvl"/>
        </dgm:presLayoutVars>
      </dgm:prSet>
      <dgm:spPr/>
    </dgm:pt>
    <dgm:pt modelId="{6B04A20D-8A4B-48C0-8C58-228371AFB812}" type="pres">
      <dgm:prSet presAssocID="{FE1164FF-5858-407F-ABEB-BC0B6A3F1E93}" presName="thickLine" presStyleLbl="alignNode1" presStyleIdx="0" presStyleCnt="7"/>
      <dgm:spPr/>
    </dgm:pt>
    <dgm:pt modelId="{CFA16D43-476B-43B5-8889-8BF7E4882229}" type="pres">
      <dgm:prSet presAssocID="{FE1164FF-5858-407F-ABEB-BC0B6A3F1E93}" presName="horz1" presStyleCnt="0"/>
      <dgm:spPr/>
    </dgm:pt>
    <dgm:pt modelId="{22ED557C-4725-4FC0-AFC9-144B36252646}" type="pres">
      <dgm:prSet presAssocID="{FE1164FF-5858-407F-ABEB-BC0B6A3F1E93}" presName="tx1" presStyleLbl="revTx" presStyleIdx="0" presStyleCnt="7"/>
      <dgm:spPr/>
    </dgm:pt>
    <dgm:pt modelId="{FB12D7FA-A186-40F8-8319-B8C12CB82226}" type="pres">
      <dgm:prSet presAssocID="{FE1164FF-5858-407F-ABEB-BC0B6A3F1E93}" presName="vert1" presStyleCnt="0"/>
      <dgm:spPr/>
    </dgm:pt>
    <dgm:pt modelId="{AC36573B-7CDD-4000-9056-D773316E86EC}" type="pres">
      <dgm:prSet presAssocID="{F6D02391-3483-4771-B4B2-6222190F73F0}" presName="thickLine" presStyleLbl="alignNode1" presStyleIdx="1" presStyleCnt="7"/>
      <dgm:spPr/>
    </dgm:pt>
    <dgm:pt modelId="{6F4FD04E-4723-41BD-B769-DC0FFD499640}" type="pres">
      <dgm:prSet presAssocID="{F6D02391-3483-4771-B4B2-6222190F73F0}" presName="horz1" presStyleCnt="0"/>
      <dgm:spPr/>
    </dgm:pt>
    <dgm:pt modelId="{08785AF2-A530-41CE-87E6-952D49A8538D}" type="pres">
      <dgm:prSet presAssocID="{F6D02391-3483-4771-B4B2-6222190F73F0}" presName="tx1" presStyleLbl="revTx" presStyleIdx="1" presStyleCnt="7"/>
      <dgm:spPr/>
    </dgm:pt>
    <dgm:pt modelId="{8B8B18EF-61D4-4266-91AD-824623AB82BF}" type="pres">
      <dgm:prSet presAssocID="{F6D02391-3483-4771-B4B2-6222190F73F0}" presName="vert1" presStyleCnt="0"/>
      <dgm:spPr/>
    </dgm:pt>
    <dgm:pt modelId="{175ACFC2-331B-40A3-ADEA-048659B93667}" type="pres">
      <dgm:prSet presAssocID="{6B9FE968-B7F1-48D0-9BDA-F7804544688A}" presName="thickLine" presStyleLbl="alignNode1" presStyleIdx="2" presStyleCnt="7"/>
      <dgm:spPr/>
    </dgm:pt>
    <dgm:pt modelId="{5133336F-DC60-41FF-8C1A-C9540C8C86C5}" type="pres">
      <dgm:prSet presAssocID="{6B9FE968-B7F1-48D0-9BDA-F7804544688A}" presName="horz1" presStyleCnt="0"/>
      <dgm:spPr/>
    </dgm:pt>
    <dgm:pt modelId="{91D2ABA5-4731-4E66-A5E6-305B7A8C74C3}" type="pres">
      <dgm:prSet presAssocID="{6B9FE968-B7F1-48D0-9BDA-F7804544688A}" presName="tx1" presStyleLbl="revTx" presStyleIdx="2" presStyleCnt="7"/>
      <dgm:spPr/>
    </dgm:pt>
    <dgm:pt modelId="{914006D7-DF26-4A63-9994-52C76C518516}" type="pres">
      <dgm:prSet presAssocID="{6B9FE968-B7F1-48D0-9BDA-F7804544688A}" presName="vert1" presStyleCnt="0"/>
      <dgm:spPr/>
    </dgm:pt>
    <dgm:pt modelId="{2E684467-8EB6-423F-9E3C-582A1328FD05}" type="pres">
      <dgm:prSet presAssocID="{227D07A3-7CF3-4AD8-9D0B-0D1BA7716F9A}" presName="thickLine" presStyleLbl="alignNode1" presStyleIdx="3" presStyleCnt="7"/>
      <dgm:spPr/>
    </dgm:pt>
    <dgm:pt modelId="{A52C117A-FCE8-459B-9548-C0255B707AEE}" type="pres">
      <dgm:prSet presAssocID="{227D07A3-7CF3-4AD8-9D0B-0D1BA7716F9A}" presName="horz1" presStyleCnt="0"/>
      <dgm:spPr/>
    </dgm:pt>
    <dgm:pt modelId="{B0C50E1E-C364-4CCB-BA58-BEC0CE60B2EB}" type="pres">
      <dgm:prSet presAssocID="{227D07A3-7CF3-4AD8-9D0B-0D1BA7716F9A}" presName="tx1" presStyleLbl="revTx" presStyleIdx="3" presStyleCnt="7"/>
      <dgm:spPr/>
    </dgm:pt>
    <dgm:pt modelId="{6FD49449-61F2-4DDE-811E-6CF75B5E7AE0}" type="pres">
      <dgm:prSet presAssocID="{227D07A3-7CF3-4AD8-9D0B-0D1BA7716F9A}" presName="vert1" presStyleCnt="0"/>
      <dgm:spPr/>
    </dgm:pt>
    <dgm:pt modelId="{A3D826CA-7603-4BA8-A191-E60D4E32C787}" type="pres">
      <dgm:prSet presAssocID="{E729F864-8B48-4598-90ED-87CF6A1E6326}" presName="thickLine" presStyleLbl="alignNode1" presStyleIdx="4" presStyleCnt="7"/>
      <dgm:spPr/>
    </dgm:pt>
    <dgm:pt modelId="{1E949D20-FF78-403E-BA03-73B8EFD2F666}" type="pres">
      <dgm:prSet presAssocID="{E729F864-8B48-4598-90ED-87CF6A1E6326}" presName="horz1" presStyleCnt="0"/>
      <dgm:spPr/>
    </dgm:pt>
    <dgm:pt modelId="{AC1B4313-9320-4E3F-A8FE-1D29C88608A9}" type="pres">
      <dgm:prSet presAssocID="{E729F864-8B48-4598-90ED-87CF6A1E6326}" presName="tx1" presStyleLbl="revTx" presStyleIdx="4" presStyleCnt="7"/>
      <dgm:spPr/>
    </dgm:pt>
    <dgm:pt modelId="{981FDB1D-774D-439A-8A49-B4EA88FA5D9C}" type="pres">
      <dgm:prSet presAssocID="{E729F864-8B48-4598-90ED-87CF6A1E6326}" presName="vert1" presStyleCnt="0"/>
      <dgm:spPr/>
    </dgm:pt>
    <dgm:pt modelId="{73BA10BE-C00E-4645-831C-3B081A9E793D}" type="pres">
      <dgm:prSet presAssocID="{8F4ECACA-4CED-473C-AB36-D309052FA289}" presName="thickLine" presStyleLbl="alignNode1" presStyleIdx="5" presStyleCnt="7"/>
      <dgm:spPr/>
    </dgm:pt>
    <dgm:pt modelId="{D10C9C00-8B4B-4B2A-B9C7-F7C91B55294E}" type="pres">
      <dgm:prSet presAssocID="{8F4ECACA-4CED-473C-AB36-D309052FA289}" presName="horz1" presStyleCnt="0"/>
      <dgm:spPr/>
    </dgm:pt>
    <dgm:pt modelId="{FC437142-E961-4827-84E1-F70B0D77D3BD}" type="pres">
      <dgm:prSet presAssocID="{8F4ECACA-4CED-473C-AB36-D309052FA289}" presName="tx1" presStyleLbl="revTx" presStyleIdx="5" presStyleCnt="7"/>
      <dgm:spPr/>
    </dgm:pt>
    <dgm:pt modelId="{3E36272F-DCBC-46BB-B6F1-AC7924734836}" type="pres">
      <dgm:prSet presAssocID="{8F4ECACA-4CED-473C-AB36-D309052FA289}" presName="vert1" presStyleCnt="0"/>
      <dgm:spPr/>
    </dgm:pt>
    <dgm:pt modelId="{D751178F-97AD-4D70-BF86-D5280531BB30}" type="pres">
      <dgm:prSet presAssocID="{01CC7AD1-A52B-4C4E-B02B-2DB91EAC2460}" presName="thickLine" presStyleLbl="alignNode1" presStyleIdx="6" presStyleCnt="7"/>
      <dgm:spPr/>
    </dgm:pt>
    <dgm:pt modelId="{B6C0CD4A-8E03-4B8B-B8A2-6BD84E26E88B}" type="pres">
      <dgm:prSet presAssocID="{01CC7AD1-A52B-4C4E-B02B-2DB91EAC2460}" presName="horz1" presStyleCnt="0"/>
      <dgm:spPr/>
    </dgm:pt>
    <dgm:pt modelId="{D7565FF0-5864-443C-BD1A-5836D526214C}" type="pres">
      <dgm:prSet presAssocID="{01CC7AD1-A52B-4C4E-B02B-2DB91EAC2460}" presName="tx1" presStyleLbl="revTx" presStyleIdx="6" presStyleCnt="7"/>
      <dgm:spPr/>
    </dgm:pt>
    <dgm:pt modelId="{0D6ABC0D-3FAE-4D70-B24A-B4121512D091}" type="pres">
      <dgm:prSet presAssocID="{01CC7AD1-A52B-4C4E-B02B-2DB91EAC2460}" presName="vert1" presStyleCnt="0"/>
      <dgm:spPr/>
    </dgm:pt>
  </dgm:ptLst>
  <dgm:cxnLst>
    <dgm:cxn modelId="{514A5012-13AC-4C84-A9DC-9DF6D2211CE6}" srcId="{97600EC8-7DB9-4C3A-ACD7-40490200DB37}" destId="{6B9FE968-B7F1-48D0-9BDA-F7804544688A}" srcOrd="2" destOrd="0" parTransId="{AB9243CA-1AFC-4EE1-A9D3-C055F3F3A586}" sibTransId="{7F58F6A8-546A-4820-9598-812A8E350BF5}"/>
    <dgm:cxn modelId="{7A9B3914-337B-46E6-8FEC-6C4159171CB0}" srcId="{97600EC8-7DB9-4C3A-ACD7-40490200DB37}" destId="{E729F864-8B48-4598-90ED-87CF6A1E6326}" srcOrd="4" destOrd="0" parTransId="{A431008B-DA86-40FD-A43E-06BE302AC733}" sibTransId="{58655F11-C8AA-4993-A646-AB19CF0644F2}"/>
    <dgm:cxn modelId="{0B27A02B-F8C5-4C7F-ADAC-ECE586FB6E12}" srcId="{97600EC8-7DB9-4C3A-ACD7-40490200DB37}" destId="{F6D02391-3483-4771-B4B2-6222190F73F0}" srcOrd="1" destOrd="0" parTransId="{956CA532-EDCB-456A-A40E-28991AF3B507}" sibTransId="{48725677-EE64-43B5-ACD4-35055D5BCDBD}"/>
    <dgm:cxn modelId="{EBD2B330-D7C7-4973-AF7A-B41891D34B58}" type="presOf" srcId="{E729F864-8B48-4598-90ED-87CF6A1E6326}" destId="{AC1B4313-9320-4E3F-A8FE-1D29C88608A9}" srcOrd="0" destOrd="0" presId="urn:microsoft.com/office/officeart/2008/layout/LinedList"/>
    <dgm:cxn modelId="{70BA5E36-9058-47AE-82D9-1F9C8B84DCA4}" type="presOf" srcId="{01CC7AD1-A52B-4C4E-B02B-2DB91EAC2460}" destId="{D7565FF0-5864-443C-BD1A-5836D526214C}" srcOrd="0" destOrd="0" presId="urn:microsoft.com/office/officeart/2008/layout/LinedList"/>
    <dgm:cxn modelId="{4E1D4B39-6A35-411C-BFFB-EEA986474459}" type="presOf" srcId="{6B9FE968-B7F1-48D0-9BDA-F7804544688A}" destId="{91D2ABA5-4731-4E66-A5E6-305B7A8C74C3}" srcOrd="0" destOrd="0" presId="urn:microsoft.com/office/officeart/2008/layout/LinedList"/>
    <dgm:cxn modelId="{7605A839-9178-4F64-B9CF-2FA90884A759}" type="presOf" srcId="{227D07A3-7CF3-4AD8-9D0B-0D1BA7716F9A}" destId="{B0C50E1E-C364-4CCB-BA58-BEC0CE60B2EB}" srcOrd="0" destOrd="0" presId="urn:microsoft.com/office/officeart/2008/layout/LinedList"/>
    <dgm:cxn modelId="{7B5AE850-1D3C-4AD2-AFAD-BDD5678A00BF}" type="presOf" srcId="{FE1164FF-5858-407F-ABEB-BC0B6A3F1E93}" destId="{22ED557C-4725-4FC0-AFC9-144B36252646}" srcOrd="0" destOrd="0" presId="urn:microsoft.com/office/officeart/2008/layout/LinedList"/>
    <dgm:cxn modelId="{D96C597F-507C-4DC1-BB3E-D9FEBB26D6CA}" type="presOf" srcId="{8F4ECACA-4CED-473C-AB36-D309052FA289}" destId="{FC437142-E961-4827-84E1-F70B0D77D3BD}" srcOrd="0" destOrd="0" presId="urn:microsoft.com/office/officeart/2008/layout/LinedList"/>
    <dgm:cxn modelId="{98EBA885-391D-4076-A70C-0FA21F542049}" srcId="{97600EC8-7DB9-4C3A-ACD7-40490200DB37}" destId="{01CC7AD1-A52B-4C4E-B02B-2DB91EAC2460}" srcOrd="6" destOrd="0" parTransId="{E7472BA7-F22F-4D56-BA7A-2A47C5258933}" sibTransId="{32636277-3D2B-432A-9E47-704E41D03ABE}"/>
    <dgm:cxn modelId="{BEC08C93-F9F0-4337-91A6-5288D1779051}" srcId="{97600EC8-7DB9-4C3A-ACD7-40490200DB37}" destId="{FE1164FF-5858-407F-ABEB-BC0B6A3F1E93}" srcOrd="0" destOrd="0" parTransId="{C2F5F88C-3E46-4963-AC17-7044FCF8B5EF}" sibTransId="{DAEF9F9E-6C21-42C0-8327-89EF632AB5BC}"/>
    <dgm:cxn modelId="{9BA682B2-9B6F-4671-9C86-E8558ADAD0A6}" type="presOf" srcId="{97600EC8-7DB9-4C3A-ACD7-40490200DB37}" destId="{F9963B65-82CF-4ABA-B51F-86690BBCDCD8}" srcOrd="0" destOrd="0" presId="urn:microsoft.com/office/officeart/2008/layout/LinedList"/>
    <dgm:cxn modelId="{B3759AB4-BC46-41B5-8CEA-D1EF6EEE1491}" type="presOf" srcId="{F6D02391-3483-4771-B4B2-6222190F73F0}" destId="{08785AF2-A530-41CE-87E6-952D49A8538D}" srcOrd="0" destOrd="0" presId="urn:microsoft.com/office/officeart/2008/layout/LinedList"/>
    <dgm:cxn modelId="{E39476BE-C99E-437E-8B81-4D7EA0EAAFB6}" srcId="{97600EC8-7DB9-4C3A-ACD7-40490200DB37}" destId="{8F4ECACA-4CED-473C-AB36-D309052FA289}" srcOrd="5" destOrd="0" parTransId="{6F19B003-4D4E-4621-8149-AB15E82CEB88}" sibTransId="{D5AB0A57-0406-4C49-A60A-E80983CA0874}"/>
    <dgm:cxn modelId="{71E806F8-FC68-462C-B67C-758EECF94F59}" srcId="{97600EC8-7DB9-4C3A-ACD7-40490200DB37}" destId="{227D07A3-7CF3-4AD8-9D0B-0D1BA7716F9A}" srcOrd="3" destOrd="0" parTransId="{D2E81070-0CE3-4981-8B85-6E6A1733D4AB}" sibTransId="{B64CC090-594F-4325-A2BD-99C34465E51A}"/>
    <dgm:cxn modelId="{AA2FCDA0-980A-49CF-ADE9-15004A009F3F}" type="presParOf" srcId="{F9963B65-82CF-4ABA-B51F-86690BBCDCD8}" destId="{6B04A20D-8A4B-48C0-8C58-228371AFB812}" srcOrd="0" destOrd="0" presId="urn:microsoft.com/office/officeart/2008/layout/LinedList"/>
    <dgm:cxn modelId="{3A8A2CA4-782E-4D41-A6F5-8CFA0CDB1313}" type="presParOf" srcId="{F9963B65-82CF-4ABA-B51F-86690BBCDCD8}" destId="{CFA16D43-476B-43B5-8889-8BF7E4882229}" srcOrd="1" destOrd="0" presId="urn:microsoft.com/office/officeart/2008/layout/LinedList"/>
    <dgm:cxn modelId="{DAA1DF2F-5EC0-4F1A-B9A0-8684CB853A8E}" type="presParOf" srcId="{CFA16D43-476B-43B5-8889-8BF7E4882229}" destId="{22ED557C-4725-4FC0-AFC9-144B36252646}" srcOrd="0" destOrd="0" presId="urn:microsoft.com/office/officeart/2008/layout/LinedList"/>
    <dgm:cxn modelId="{87FC7AC0-270D-42B3-98AC-520B62E4DD53}" type="presParOf" srcId="{CFA16D43-476B-43B5-8889-8BF7E4882229}" destId="{FB12D7FA-A186-40F8-8319-B8C12CB82226}" srcOrd="1" destOrd="0" presId="urn:microsoft.com/office/officeart/2008/layout/LinedList"/>
    <dgm:cxn modelId="{317F3EF9-748A-47F0-A5A1-F2DC366EE350}" type="presParOf" srcId="{F9963B65-82CF-4ABA-B51F-86690BBCDCD8}" destId="{AC36573B-7CDD-4000-9056-D773316E86EC}" srcOrd="2" destOrd="0" presId="urn:microsoft.com/office/officeart/2008/layout/LinedList"/>
    <dgm:cxn modelId="{BBDAC40C-3625-4370-8125-73C12BFB6BAE}" type="presParOf" srcId="{F9963B65-82CF-4ABA-B51F-86690BBCDCD8}" destId="{6F4FD04E-4723-41BD-B769-DC0FFD499640}" srcOrd="3" destOrd="0" presId="urn:microsoft.com/office/officeart/2008/layout/LinedList"/>
    <dgm:cxn modelId="{4C61ED3B-019F-4C52-96CE-53CA90C5F06B}" type="presParOf" srcId="{6F4FD04E-4723-41BD-B769-DC0FFD499640}" destId="{08785AF2-A530-41CE-87E6-952D49A8538D}" srcOrd="0" destOrd="0" presId="urn:microsoft.com/office/officeart/2008/layout/LinedList"/>
    <dgm:cxn modelId="{57F9B9C7-5ACC-44E6-9DA1-88C21D1BA2A9}" type="presParOf" srcId="{6F4FD04E-4723-41BD-B769-DC0FFD499640}" destId="{8B8B18EF-61D4-4266-91AD-824623AB82BF}" srcOrd="1" destOrd="0" presId="urn:microsoft.com/office/officeart/2008/layout/LinedList"/>
    <dgm:cxn modelId="{B29E5B0A-A9C4-40ED-B033-D654F0F2C701}" type="presParOf" srcId="{F9963B65-82CF-4ABA-B51F-86690BBCDCD8}" destId="{175ACFC2-331B-40A3-ADEA-048659B93667}" srcOrd="4" destOrd="0" presId="urn:microsoft.com/office/officeart/2008/layout/LinedList"/>
    <dgm:cxn modelId="{6AB12A08-8DB7-47F7-A005-000FDF3A04D7}" type="presParOf" srcId="{F9963B65-82CF-4ABA-B51F-86690BBCDCD8}" destId="{5133336F-DC60-41FF-8C1A-C9540C8C86C5}" srcOrd="5" destOrd="0" presId="urn:microsoft.com/office/officeart/2008/layout/LinedList"/>
    <dgm:cxn modelId="{2BFF5037-75B5-4BF1-A892-2A68AAA42031}" type="presParOf" srcId="{5133336F-DC60-41FF-8C1A-C9540C8C86C5}" destId="{91D2ABA5-4731-4E66-A5E6-305B7A8C74C3}" srcOrd="0" destOrd="0" presId="urn:microsoft.com/office/officeart/2008/layout/LinedList"/>
    <dgm:cxn modelId="{91894F75-5FBE-4DB1-823A-3B73FCF4A44F}" type="presParOf" srcId="{5133336F-DC60-41FF-8C1A-C9540C8C86C5}" destId="{914006D7-DF26-4A63-9994-52C76C518516}" srcOrd="1" destOrd="0" presId="urn:microsoft.com/office/officeart/2008/layout/LinedList"/>
    <dgm:cxn modelId="{E8D816D3-AF04-4504-93A1-BDC4CCDE7C2A}" type="presParOf" srcId="{F9963B65-82CF-4ABA-B51F-86690BBCDCD8}" destId="{2E684467-8EB6-423F-9E3C-582A1328FD05}" srcOrd="6" destOrd="0" presId="urn:microsoft.com/office/officeart/2008/layout/LinedList"/>
    <dgm:cxn modelId="{3E373F46-23AF-41A9-AEC1-76FDA2F43A00}" type="presParOf" srcId="{F9963B65-82CF-4ABA-B51F-86690BBCDCD8}" destId="{A52C117A-FCE8-459B-9548-C0255B707AEE}" srcOrd="7" destOrd="0" presId="urn:microsoft.com/office/officeart/2008/layout/LinedList"/>
    <dgm:cxn modelId="{6637CE13-AB53-4DE4-8085-01D39596F831}" type="presParOf" srcId="{A52C117A-FCE8-459B-9548-C0255B707AEE}" destId="{B0C50E1E-C364-4CCB-BA58-BEC0CE60B2EB}" srcOrd="0" destOrd="0" presId="urn:microsoft.com/office/officeart/2008/layout/LinedList"/>
    <dgm:cxn modelId="{684594D6-AE11-429E-B08C-9D326D808C1E}" type="presParOf" srcId="{A52C117A-FCE8-459B-9548-C0255B707AEE}" destId="{6FD49449-61F2-4DDE-811E-6CF75B5E7AE0}" srcOrd="1" destOrd="0" presId="urn:microsoft.com/office/officeart/2008/layout/LinedList"/>
    <dgm:cxn modelId="{000F1215-169C-4B1E-8D6D-7D0773B3ED09}" type="presParOf" srcId="{F9963B65-82CF-4ABA-B51F-86690BBCDCD8}" destId="{A3D826CA-7603-4BA8-A191-E60D4E32C787}" srcOrd="8" destOrd="0" presId="urn:microsoft.com/office/officeart/2008/layout/LinedList"/>
    <dgm:cxn modelId="{17EFDCEC-E3B4-415C-BA19-9B9EA7C0D990}" type="presParOf" srcId="{F9963B65-82CF-4ABA-B51F-86690BBCDCD8}" destId="{1E949D20-FF78-403E-BA03-73B8EFD2F666}" srcOrd="9" destOrd="0" presId="urn:microsoft.com/office/officeart/2008/layout/LinedList"/>
    <dgm:cxn modelId="{2A43F4A9-6264-4A00-BF37-AC8B1D5E3FA3}" type="presParOf" srcId="{1E949D20-FF78-403E-BA03-73B8EFD2F666}" destId="{AC1B4313-9320-4E3F-A8FE-1D29C88608A9}" srcOrd="0" destOrd="0" presId="urn:microsoft.com/office/officeart/2008/layout/LinedList"/>
    <dgm:cxn modelId="{2A4D1524-BEC8-4DFC-9528-E48CF8A253AD}" type="presParOf" srcId="{1E949D20-FF78-403E-BA03-73B8EFD2F666}" destId="{981FDB1D-774D-439A-8A49-B4EA88FA5D9C}" srcOrd="1" destOrd="0" presId="urn:microsoft.com/office/officeart/2008/layout/LinedList"/>
    <dgm:cxn modelId="{B035B458-6BAA-4D22-8DC5-227F58EF3168}" type="presParOf" srcId="{F9963B65-82CF-4ABA-B51F-86690BBCDCD8}" destId="{73BA10BE-C00E-4645-831C-3B081A9E793D}" srcOrd="10" destOrd="0" presId="urn:microsoft.com/office/officeart/2008/layout/LinedList"/>
    <dgm:cxn modelId="{3954FACA-2F14-40F1-AE43-9C4482F0C821}" type="presParOf" srcId="{F9963B65-82CF-4ABA-B51F-86690BBCDCD8}" destId="{D10C9C00-8B4B-4B2A-B9C7-F7C91B55294E}" srcOrd="11" destOrd="0" presId="urn:microsoft.com/office/officeart/2008/layout/LinedList"/>
    <dgm:cxn modelId="{6C079271-CEFB-450A-BE39-1C87F9EAC67E}" type="presParOf" srcId="{D10C9C00-8B4B-4B2A-B9C7-F7C91B55294E}" destId="{FC437142-E961-4827-84E1-F70B0D77D3BD}" srcOrd="0" destOrd="0" presId="urn:microsoft.com/office/officeart/2008/layout/LinedList"/>
    <dgm:cxn modelId="{16AB09FE-2449-4402-8C50-685F2563C0BF}" type="presParOf" srcId="{D10C9C00-8B4B-4B2A-B9C7-F7C91B55294E}" destId="{3E36272F-DCBC-46BB-B6F1-AC7924734836}" srcOrd="1" destOrd="0" presId="urn:microsoft.com/office/officeart/2008/layout/LinedList"/>
    <dgm:cxn modelId="{EFBDB304-6553-4C4F-B34D-B90592A9481F}" type="presParOf" srcId="{F9963B65-82CF-4ABA-B51F-86690BBCDCD8}" destId="{D751178F-97AD-4D70-BF86-D5280531BB30}" srcOrd="12" destOrd="0" presId="urn:microsoft.com/office/officeart/2008/layout/LinedList"/>
    <dgm:cxn modelId="{5F492CFB-68E4-4643-80B4-E22121DA8408}" type="presParOf" srcId="{F9963B65-82CF-4ABA-B51F-86690BBCDCD8}" destId="{B6C0CD4A-8E03-4B8B-B8A2-6BD84E26E88B}" srcOrd="13" destOrd="0" presId="urn:microsoft.com/office/officeart/2008/layout/LinedList"/>
    <dgm:cxn modelId="{C0704324-4C22-4179-A812-F021AC37FC4C}" type="presParOf" srcId="{B6C0CD4A-8E03-4B8B-B8A2-6BD84E26E88B}" destId="{D7565FF0-5864-443C-BD1A-5836D526214C}" srcOrd="0" destOrd="0" presId="urn:microsoft.com/office/officeart/2008/layout/LinedList"/>
    <dgm:cxn modelId="{35CDC58B-4230-4433-AD35-523365E0A1D3}" type="presParOf" srcId="{B6C0CD4A-8E03-4B8B-B8A2-6BD84E26E88B}" destId="{0D6ABC0D-3FAE-4D70-B24A-B4121512D0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96A2F-E959-4259-9E5E-CFAA91B2C6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EEA550D-C3A8-47FE-B3A2-62BCC1578D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Economic Growth: Effective competition, through innovation, increased efficiency and productivity spurs economic growth.</a:t>
          </a:r>
        </a:p>
      </dgm:t>
    </dgm:pt>
    <dgm:pt modelId="{E7F65119-CEA1-41E7-8EED-DB94A4AC16E8}" type="parTrans" cxnId="{68BB7476-8752-4D5E-88BA-242F0C08D5B0}">
      <dgm:prSet/>
      <dgm:spPr/>
      <dgm:t>
        <a:bodyPr/>
        <a:lstStyle/>
        <a:p>
          <a:endParaRPr lang="en-US"/>
        </a:p>
      </dgm:t>
    </dgm:pt>
    <dgm:pt modelId="{7906C84D-4BC2-48C9-BACC-11E26BAAAC73}" type="sibTrans" cxnId="{68BB7476-8752-4D5E-88BA-242F0C08D5B0}">
      <dgm:prSet/>
      <dgm:spPr/>
      <dgm:t>
        <a:bodyPr/>
        <a:lstStyle/>
        <a:p>
          <a:endParaRPr lang="en-US"/>
        </a:p>
      </dgm:t>
    </dgm:pt>
    <dgm:pt modelId="{E7015763-CB61-417F-908E-6FA4BA379A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Higher quality and better service</a:t>
          </a:r>
          <a:r>
            <a:rPr lang="en-US" sz="1600" dirty="0"/>
            <a:t>: Competition forces service providers to improve the quality of service and end-user /customer support systems.</a:t>
          </a:r>
        </a:p>
      </dgm:t>
    </dgm:pt>
    <dgm:pt modelId="{3360E7D5-D77A-4B80-B3BB-67BAEA3CB2B9}" type="parTrans" cxnId="{59187711-893F-45DF-AD1B-00A6CAE6ABC7}">
      <dgm:prSet/>
      <dgm:spPr/>
      <dgm:t>
        <a:bodyPr/>
        <a:lstStyle/>
        <a:p>
          <a:endParaRPr lang="en-US"/>
        </a:p>
      </dgm:t>
    </dgm:pt>
    <dgm:pt modelId="{375D126E-32CE-4DA6-B5D1-7732D4CF1F97}" type="sibTrans" cxnId="{59187711-893F-45DF-AD1B-00A6CAE6ABC7}">
      <dgm:prSet/>
      <dgm:spPr/>
      <dgm:t>
        <a:bodyPr/>
        <a:lstStyle/>
        <a:p>
          <a:endParaRPr lang="en-US"/>
        </a:p>
      </dgm:t>
    </dgm:pt>
    <dgm:pt modelId="{EEC2CDF5-B654-42A1-B841-6592E5F952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Greater choice and innovation</a:t>
          </a:r>
          <a:r>
            <a:rPr lang="en-US" dirty="0"/>
            <a:t>: Competition provides the impetus for operators to introduce new and innovative services which provide end-users with more options/choice.</a:t>
          </a:r>
        </a:p>
      </dgm:t>
    </dgm:pt>
    <dgm:pt modelId="{247FA27A-B937-490F-9037-28BEFEF535FC}" type="parTrans" cxnId="{038DAEE4-B142-4148-B76B-860D17F14B4D}">
      <dgm:prSet/>
      <dgm:spPr/>
      <dgm:t>
        <a:bodyPr/>
        <a:lstStyle/>
        <a:p>
          <a:endParaRPr lang="en-US"/>
        </a:p>
      </dgm:t>
    </dgm:pt>
    <dgm:pt modelId="{B50F0279-7976-46C8-8F56-B33F3E9EA8CA}" type="sibTrans" cxnId="{038DAEE4-B142-4148-B76B-860D17F14B4D}">
      <dgm:prSet/>
      <dgm:spPr/>
      <dgm:t>
        <a:bodyPr/>
        <a:lstStyle/>
        <a:p>
          <a:endParaRPr lang="en-US"/>
        </a:p>
      </dgm:t>
    </dgm:pt>
    <dgm:pt modelId="{761F1223-0558-49CD-863C-D81C4FE94F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Increased efficiency</a:t>
          </a:r>
          <a:r>
            <a:rPr lang="en-US" dirty="0"/>
            <a:t>: Competitive pressure promotes efficiency, which in turn improves productivity. </a:t>
          </a:r>
        </a:p>
      </dgm:t>
    </dgm:pt>
    <dgm:pt modelId="{8CB7D1C8-3708-4CB9-AE03-364187B6F75E}" type="parTrans" cxnId="{6F02BE3F-3F67-4946-8205-E362EDC78E9A}">
      <dgm:prSet/>
      <dgm:spPr/>
      <dgm:t>
        <a:bodyPr/>
        <a:lstStyle/>
        <a:p>
          <a:endParaRPr lang="en-US"/>
        </a:p>
      </dgm:t>
    </dgm:pt>
    <dgm:pt modelId="{57246FD8-0851-4C74-B347-70F4C5388646}" type="sibTrans" cxnId="{6F02BE3F-3F67-4946-8205-E362EDC78E9A}">
      <dgm:prSet/>
      <dgm:spPr/>
      <dgm:t>
        <a:bodyPr/>
        <a:lstStyle/>
        <a:p>
          <a:endParaRPr lang="en-US"/>
        </a:p>
      </dgm:t>
    </dgm:pt>
    <dgm:pt modelId="{0A6F9376-3A96-461E-A0E6-F0F8A96306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Lower prices</a:t>
          </a:r>
          <a:r>
            <a:rPr lang="en-US" sz="1600" dirty="0"/>
            <a:t>: Competition places downward pressure on prices to the benefit of end-users.</a:t>
          </a:r>
        </a:p>
      </dgm:t>
    </dgm:pt>
    <dgm:pt modelId="{7A789C88-19EF-4038-892F-A7DBD5CD65A7}" type="sibTrans" cxnId="{5FAEA1FF-DCD4-4B95-B6A1-050AB310BA9D}">
      <dgm:prSet/>
      <dgm:spPr/>
      <dgm:t>
        <a:bodyPr/>
        <a:lstStyle/>
        <a:p>
          <a:endParaRPr lang="en-US"/>
        </a:p>
      </dgm:t>
    </dgm:pt>
    <dgm:pt modelId="{7CDABCD3-4E74-44C3-99A0-CECAF162CCD1}" type="parTrans" cxnId="{5FAEA1FF-DCD4-4B95-B6A1-050AB310BA9D}">
      <dgm:prSet/>
      <dgm:spPr/>
      <dgm:t>
        <a:bodyPr/>
        <a:lstStyle/>
        <a:p>
          <a:endParaRPr lang="en-US"/>
        </a:p>
      </dgm:t>
    </dgm:pt>
    <dgm:pt modelId="{2AFE5337-5468-4610-988D-4C28E2665412}" type="pres">
      <dgm:prSet presAssocID="{FD696A2F-E959-4259-9E5E-CFAA91B2C6E3}" presName="root" presStyleCnt="0">
        <dgm:presLayoutVars>
          <dgm:dir/>
          <dgm:resizeHandles val="exact"/>
        </dgm:presLayoutVars>
      </dgm:prSet>
      <dgm:spPr/>
    </dgm:pt>
    <dgm:pt modelId="{92A54C7D-05C0-433E-BCAF-33552060182D}" type="pres">
      <dgm:prSet presAssocID="{0A6F9376-3A96-461E-A0E6-F0F8A9630682}" presName="compNode" presStyleCnt="0"/>
      <dgm:spPr/>
    </dgm:pt>
    <dgm:pt modelId="{5ADD4E07-A222-4923-B9E8-0053A52EDAFC}" type="pres">
      <dgm:prSet presAssocID="{0A6F9376-3A96-461E-A0E6-F0F8A9630682}" presName="bgRect" presStyleLbl="bgShp" presStyleIdx="0" presStyleCnt="5" custLinFactNeighborX="-9739" custLinFactNeighborY="-469"/>
      <dgm:spPr/>
    </dgm:pt>
    <dgm:pt modelId="{59427873-089E-4C8C-9E88-7181D9F8B76C}" type="pres">
      <dgm:prSet presAssocID="{0A6F9376-3A96-461E-A0E6-F0F8A9630682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E38C431B-D08E-42D8-9B59-5907355978EA}" type="pres">
      <dgm:prSet presAssocID="{0A6F9376-3A96-461E-A0E6-F0F8A9630682}" presName="spaceRect" presStyleCnt="0"/>
      <dgm:spPr/>
    </dgm:pt>
    <dgm:pt modelId="{02F0D6E0-A04B-41FA-B3FB-087F7FD298D8}" type="pres">
      <dgm:prSet presAssocID="{0A6F9376-3A96-461E-A0E6-F0F8A9630682}" presName="parTx" presStyleLbl="revTx" presStyleIdx="0" presStyleCnt="5">
        <dgm:presLayoutVars>
          <dgm:chMax val="0"/>
          <dgm:chPref val="0"/>
        </dgm:presLayoutVars>
      </dgm:prSet>
      <dgm:spPr/>
    </dgm:pt>
    <dgm:pt modelId="{FE6F1712-F944-40B6-937E-D3A33ABBAFFA}" type="pres">
      <dgm:prSet presAssocID="{7A789C88-19EF-4038-892F-A7DBD5CD65A7}" presName="sibTrans" presStyleCnt="0"/>
      <dgm:spPr/>
    </dgm:pt>
    <dgm:pt modelId="{5C2F7325-9107-4525-A663-E89D86CF60B5}" type="pres">
      <dgm:prSet presAssocID="{E7015763-CB61-417F-908E-6FA4BA379A0F}" presName="compNode" presStyleCnt="0"/>
      <dgm:spPr/>
    </dgm:pt>
    <dgm:pt modelId="{7DCDF906-C06B-4601-ACE4-CE6EEF68CEB8}" type="pres">
      <dgm:prSet presAssocID="{E7015763-CB61-417F-908E-6FA4BA379A0F}" presName="bgRect" presStyleLbl="bgShp" presStyleIdx="1" presStyleCnt="5"/>
      <dgm:spPr/>
    </dgm:pt>
    <dgm:pt modelId="{7CF13BFF-01AF-488A-9446-9C1D3B6BBD66}" type="pres">
      <dgm:prSet presAssocID="{E7015763-CB61-417F-908E-6FA4BA379A0F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FB0C3666-9BB2-442E-8B11-9DC25E9C0B5A}" type="pres">
      <dgm:prSet presAssocID="{E7015763-CB61-417F-908E-6FA4BA379A0F}" presName="spaceRect" presStyleCnt="0"/>
      <dgm:spPr/>
    </dgm:pt>
    <dgm:pt modelId="{C94BF755-285F-451A-AA5C-0E4FDD85F41A}" type="pres">
      <dgm:prSet presAssocID="{E7015763-CB61-417F-908E-6FA4BA379A0F}" presName="parTx" presStyleLbl="revTx" presStyleIdx="1" presStyleCnt="5">
        <dgm:presLayoutVars>
          <dgm:chMax val="0"/>
          <dgm:chPref val="0"/>
        </dgm:presLayoutVars>
      </dgm:prSet>
      <dgm:spPr/>
    </dgm:pt>
    <dgm:pt modelId="{F9B45456-5CC9-40AF-85DB-26902B24E4E4}" type="pres">
      <dgm:prSet presAssocID="{375D126E-32CE-4DA6-B5D1-7732D4CF1F97}" presName="sibTrans" presStyleCnt="0"/>
      <dgm:spPr/>
    </dgm:pt>
    <dgm:pt modelId="{3752DBB6-826A-4B51-B346-4C3058D38DC9}" type="pres">
      <dgm:prSet presAssocID="{EEC2CDF5-B654-42A1-B841-6592E5F9527E}" presName="compNode" presStyleCnt="0"/>
      <dgm:spPr/>
    </dgm:pt>
    <dgm:pt modelId="{A034ED9B-17FD-456C-9C0B-1C4281997DE4}" type="pres">
      <dgm:prSet presAssocID="{EEC2CDF5-B654-42A1-B841-6592E5F9527E}" presName="bgRect" presStyleLbl="bgShp" presStyleIdx="2" presStyleCnt="5"/>
      <dgm:spPr/>
    </dgm:pt>
    <dgm:pt modelId="{51437B66-2A26-4420-931D-F3697660A34E}" type="pres">
      <dgm:prSet presAssocID="{EEC2CDF5-B654-42A1-B841-6592E5F9527E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3619C9C-7D77-4686-A7D9-532FD0F23BE7}" type="pres">
      <dgm:prSet presAssocID="{EEC2CDF5-B654-42A1-B841-6592E5F9527E}" presName="spaceRect" presStyleCnt="0"/>
      <dgm:spPr/>
    </dgm:pt>
    <dgm:pt modelId="{51E7C8C7-35B0-409C-B666-34A0468B9A0E}" type="pres">
      <dgm:prSet presAssocID="{EEC2CDF5-B654-42A1-B841-6592E5F9527E}" presName="parTx" presStyleLbl="revTx" presStyleIdx="2" presStyleCnt="5">
        <dgm:presLayoutVars>
          <dgm:chMax val="0"/>
          <dgm:chPref val="0"/>
        </dgm:presLayoutVars>
      </dgm:prSet>
      <dgm:spPr/>
    </dgm:pt>
    <dgm:pt modelId="{0B91071B-6D02-4419-A2F9-B2C844BB9CE4}" type="pres">
      <dgm:prSet presAssocID="{B50F0279-7976-46C8-8F56-B33F3E9EA8CA}" presName="sibTrans" presStyleCnt="0"/>
      <dgm:spPr/>
    </dgm:pt>
    <dgm:pt modelId="{FBEDE69A-AA5B-47D3-AE35-2566C4CD4AF7}" type="pres">
      <dgm:prSet presAssocID="{761F1223-0558-49CD-863C-D81C4FE94FDE}" presName="compNode" presStyleCnt="0"/>
      <dgm:spPr/>
    </dgm:pt>
    <dgm:pt modelId="{36BA6DD4-3BEF-496B-AE12-8ADC11F88629}" type="pres">
      <dgm:prSet presAssocID="{761F1223-0558-49CD-863C-D81C4FE94FDE}" presName="bgRect" presStyleLbl="bgShp" presStyleIdx="3" presStyleCnt="5"/>
      <dgm:spPr/>
    </dgm:pt>
    <dgm:pt modelId="{C479758A-274E-416C-ADE4-D887EE667606}" type="pres">
      <dgm:prSet presAssocID="{761F1223-0558-49CD-863C-D81C4FE94FDE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85D1C748-B00C-4A89-94C4-79B51FCBC295}" type="pres">
      <dgm:prSet presAssocID="{761F1223-0558-49CD-863C-D81C4FE94FDE}" presName="spaceRect" presStyleCnt="0"/>
      <dgm:spPr/>
    </dgm:pt>
    <dgm:pt modelId="{0BBC267A-D35A-4997-A399-02A3949B769E}" type="pres">
      <dgm:prSet presAssocID="{761F1223-0558-49CD-863C-D81C4FE94FDE}" presName="parTx" presStyleLbl="revTx" presStyleIdx="3" presStyleCnt="5">
        <dgm:presLayoutVars>
          <dgm:chMax val="0"/>
          <dgm:chPref val="0"/>
        </dgm:presLayoutVars>
      </dgm:prSet>
      <dgm:spPr/>
    </dgm:pt>
    <dgm:pt modelId="{7D3FB362-955A-44DD-BBD5-3B71A23EB4FF}" type="pres">
      <dgm:prSet presAssocID="{57246FD8-0851-4C74-B347-70F4C5388646}" presName="sibTrans" presStyleCnt="0"/>
      <dgm:spPr/>
    </dgm:pt>
    <dgm:pt modelId="{6472D70B-12D7-45AD-B30C-CE45049FBBB0}" type="pres">
      <dgm:prSet presAssocID="{2EEA550D-C3A8-47FE-B3A2-62BCC1578DA2}" presName="compNode" presStyleCnt="0"/>
      <dgm:spPr/>
    </dgm:pt>
    <dgm:pt modelId="{D70577D9-3DAF-4838-89BB-592D95E13084}" type="pres">
      <dgm:prSet presAssocID="{2EEA550D-C3A8-47FE-B3A2-62BCC1578DA2}" presName="bgRect" presStyleLbl="bgShp" presStyleIdx="4" presStyleCnt="5" custLinFactNeighborX="3880" custLinFactNeighborY="20348"/>
      <dgm:spPr/>
    </dgm:pt>
    <dgm:pt modelId="{E25BE75E-7CC4-47BF-B118-152835FBFEAF}" type="pres">
      <dgm:prSet presAssocID="{2EEA550D-C3A8-47FE-B3A2-62BCC1578DA2}" presName="iconRect" presStyleLbl="node1" presStyleIdx="4" presStyleCnt="5" custLinFactNeighborX="-11484" custLinFactNeighborY="-3418"/>
      <dgm:spPr>
        <a:noFill/>
        <a:ln>
          <a:noFill/>
        </a:ln>
      </dgm:spPr>
    </dgm:pt>
    <dgm:pt modelId="{4C598072-A77C-488B-803A-3B1B4AF93B46}" type="pres">
      <dgm:prSet presAssocID="{2EEA550D-C3A8-47FE-B3A2-62BCC1578DA2}" presName="spaceRect" presStyleCnt="0"/>
      <dgm:spPr/>
    </dgm:pt>
    <dgm:pt modelId="{E734593F-D164-48D1-B3D2-C08AB77C65EA}" type="pres">
      <dgm:prSet presAssocID="{2EEA550D-C3A8-47FE-B3A2-62BCC1578DA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9187711-893F-45DF-AD1B-00A6CAE6ABC7}" srcId="{FD696A2F-E959-4259-9E5E-CFAA91B2C6E3}" destId="{E7015763-CB61-417F-908E-6FA4BA379A0F}" srcOrd="1" destOrd="0" parTransId="{3360E7D5-D77A-4B80-B3BB-67BAEA3CB2B9}" sibTransId="{375D126E-32CE-4DA6-B5D1-7732D4CF1F97}"/>
    <dgm:cxn modelId="{FF7DAE18-05EE-48AA-B613-490F0A6FF4B9}" type="presOf" srcId="{2EEA550D-C3A8-47FE-B3A2-62BCC1578DA2}" destId="{E734593F-D164-48D1-B3D2-C08AB77C65EA}" srcOrd="0" destOrd="0" presId="urn:microsoft.com/office/officeart/2018/2/layout/IconVerticalSolidList"/>
    <dgm:cxn modelId="{D57A1019-2F12-4879-AAEB-74BD2DFC54FD}" type="presOf" srcId="{0A6F9376-3A96-461E-A0E6-F0F8A9630682}" destId="{02F0D6E0-A04B-41FA-B3FB-087F7FD298D8}" srcOrd="0" destOrd="0" presId="urn:microsoft.com/office/officeart/2018/2/layout/IconVerticalSolidList"/>
    <dgm:cxn modelId="{F14D2B39-1DA4-488F-9660-A803B9811AF9}" type="presOf" srcId="{761F1223-0558-49CD-863C-D81C4FE94FDE}" destId="{0BBC267A-D35A-4997-A399-02A3949B769E}" srcOrd="0" destOrd="0" presId="urn:microsoft.com/office/officeart/2018/2/layout/IconVerticalSolidList"/>
    <dgm:cxn modelId="{6F02BE3F-3F67-4946-8205-E362EDC78E9A}" srcId="{FD696A2F-E959-4259-9E5E-CFAA91B2C6E3}" destId="{761F1223-0558-49CD-863C-D81C4FE94FDE}" srcOrd="3" destOrd="0" parTransId="{8CB7D1C8-3708-4CB9-AE03-364187B6F75E}" sibTransId="{57246FD8-0851-4C74-B347-70F4C5388646}"/>
    <dgm:cxn modelId="{8A3A855C-DF1A-4C16-ACA2-ED382E5731FD}" type="presOf" srcId="{E7015763-CB61-417F-908E-6FA4BA379A0F}" destId="{C94BF755-285F-451A-AA5C-0E4FDD85F41A}" srcOrd="0" destOrd="0" presId="urn:microsoft.com/office/officeart/2018/2/layout/IconVerticalSolidList"/>
    <dgm:cxn modelId="{048FD873-814C-47EF-BCB8-0724AA3BEC41}" type="presOf" srcId="{EEC2CDF5-B654-42A1-B841-6592E5F9527E}" destId="{51E7C8C7-35B0-409C-B666-34A0468B9A0E}" srcOrd="0" destOrd="0" presId="urn:microsoft.com/office/officeart/2018/2/layout/IconVerticalSolidList"/>
    <dgm:cxn modelId="{68BB7476-8752-4D5E-88BA-242F0C08D5B0}" srcId="{FD696A2F-E959-4259-9E5E-CFAA91B2C6E3}" destId="{2EEA550D-C3A8-47FE-B3A2-62BCC1578DA2}" srcOrd="4" destOrd="0" parTransId="{E7F65119-CEA1-41E7-8EED-DB94A4AC16E8}" sibTransId="{7906C84D-4BC2-48C9-BACC-11E26BAAAC73}"/>
    <dgm:cxn modelId="{7E972459-38E4-43AC-BCA8-57DB43F01EBC}" type="presOf" srcId="{FD696A2F-E959-4259-9E5E-CFAA91B2C6E3}" destId="{2AFE5337-5468-4610-988D-4C28E2665412}" srcOrd="0" destOrd="0" presId="urn:microsoft.com/office/officeart/2018/2/layout/IconVerticalSolidList"/>
    <dgm:cxn modelId="{038DAEE4-B142-4148-B76B-860D17F14B4D}" srcId="{FD696A2F-E959-4259-9E5E-CFAA91B2C6E3}" destId="{EEC2CDF5-B654-42A1-B841-6592E5F9527E}" srcOrd="2" destOrd="0" parTransId="{247FA27A-B937-490F-9037-28BEFEF535FC}" sibTransId="{B50F0279-7976-46C8-8F56-B33F3E9EA8CA}"/>
    <dgm:cxn modelId="{5FAEA1FF-DCD4-4B95-B6A1-050AB310BA9D}" srcId="{FD696A2F-E959-4259-9E5E-CFAA91B2C6E3}" destId="{0A6F9376-3A96-461E-A0E6-F0F8A9630682}" srcOrd="0" destOrd="0" parTransId="{7CDABCD3-4E74-44C3-99A0-CECAF162CCD1}" sibTransId="{7A789C88-19EF-4038-892F-A7DBD5CD65A7}"/>
    <dgm:cxn modelId="{81E592C2-DB00-4C8A-934E-E1F189AA4FFC}" type="presParOf" srcId="{2AFE5337-5468-4610-988D-4C28E2665412}" destId="{92A54C7D-05C0-433E-BCAF-33552060182D}" srcOrd="0" destOrd="0" presId="urn:microsoft.com/office/officeart/2018/2/layout/IconVerticalSolidList"/>
    <dgm:cxn modelId="{2D370FF1-2EFA-4E36-83CC-B57A887C8F46}" type="presParOf" srcId="{92A54C7D-05C0-433E-BCAF-33552060182D}" destId="{5ADD4E07-A222-4923-B9E8-0053A52EDAFC}" srcOrd="0" destOrd="0" presId="urn:microsoft.com/office/officeart/2018/2/layout/IconVerticalSolidList"/>
    <dgm:cxn modelId="{DE15142A-40ED-42B9-81E4-D1BDEDFE21C2}" type="presParOf" srcId="{92A54C7D-05C0-433E-BCAF-33552060182D}" destId="{59427873-089E-4C8C-9E88-7181D9F8B76C}" srcOrd="1" destOrd="0" presId="urn:microsoft.com/office/officeart/2018/2/layout/IconVerticalSolidList"/>
    <dgm:cxn modelId="{66DF25DC-137F-4C68-9803-ADC66468D6A1}" type="presParOf" srcId="{92A54C7D-05C0-433E-BCAF-33552060182D}" destId="{E38C431B-D08E-42D8-9B59-5907355978EA}" srcOrd="2" destOrd="0" presId="urn:microsoft.com/office/officeart/2018/2/layout/IconVerticalSolidList"/>
    <dgm:cxn modelId="{1257839B-DFA1-4075-8A45-936271F7A93E}" type="presParOf" srcId="{92A54C7D-05C0-433E-BCAF-33552060182D}" destId="{02F0D6E0-A04B-41FA-B3FB-087F7FD298D8}" srcOrd="3" destOrd="0" presId="urn:microsoft.com/office/officeart/2018/2/layout/IconVerticalSolidList"/>
    <dgm:cxn modelId="{13555F8B-6A87-489E-8639-ECC6FA984C57}" type="presParOf" srcId="{2AFE5337-5468-4610-988D-4C28E2665412}" destId="{FE6F1712-F944-40B6-937E-D3A33ABBAFFA}" srcOrd="1" destOrd="0" presId="urn:microsoft.com/office/officeart/2018/2/layout/IconVerticalSolidList"/>
    <dgm:cxn modelId="{27133E5B-CE5D-40C0-972C-D0D639E24E03}" type="presParOf" srcId="{2AFE5337-5468-4610-988D-4C28E2665412}" destId="{5C2F7325-9107-4525-A663-E89D86CF60B5}" srcOrd="2" destOrd="0" presId="urn:microsoft.com/office/officeart/2018/2/layout/IconVerticalSolidList"/>
    <dgm:cxn modelId="{698B6EC9-25F9-4B9B-8BFD-B07D066A9029}" type="presParOf" srcId="{5C2F7325-9107-4525-A663-E89D86CF60B5}" destId="{7DCDF906-C06B-4601-ACE4-CE6EEF68CEB8}" srcOrd="0" destOrd="0" presId="urn:microsoft.com/office/officeart/2018/2/layout/IconVerticalSolidList"/>
    <dgm:cxn modelId="{068A9A13-9BA6-475F-BE83-E99B01626527}" type="presParOf" srcId="{5C2F7325-9107-4525-A663-E89D86CF60B5}" destId="{7CF13BFF-01AF-488A-9446-9C1D3B6BBD66}" srcOrd="1" destOrd="0" presId="urn:microsoft.com/office/officeart/2018/2/layout/IconVerticalSolidList"/>
    <dgm:cxn modelId="{9A09C058-D0C4-4179-942F-6ACED9C85A6A}" type="presParOf" srcId="{5C2F7325-9107-4525-A663-E89D86CF60B5}" destId="{FB0C3666-9BB2-442E-8B11-9DC25E9C0B5A}" srcOrd="2" destOrd="0" presId="urn:microsoft.com/office/officeart/2018/2/layout/IconVerticalSolidList"/>
    <dgm:cxn modelId="{41DA6E8A-CCBD-4C12-B366-410FD66C4CF9}" type="presParOf" srcId="{5C2F7325-9107-4525-A663-E89D86CF60B5}" destId="{C94BF755-285F-451A-AA5C-0E4FDD85F41A}" srcOrd="3" destOrd="0" presId="urn:microsoft.com/office/officeart/2018/2/layout/IconVerticalSolidList"/>
    <dgm:cxn modelId="{7FCDC077-42AA-4A7D-BDC3-D999A637519D}" type="presParOf" srcId="{2AFE5337-5468-4610-988D-4C28E2665412}" destId="{F9B45456-5CC9-40AF-85DB-26902B24E4E4}" srcOrd="3" destOrd="0" presId="urn:microsoft.com/office/officeart/2018/2/layout/IconVerticalSolidList"/>
    <dgm:cxn modelId="{287954CB-FC20-40C7-910E-C804BFAAD593}" type="presParOf" srcId="{2AFE5337-5468-4610-988D-4C28E2665412}" destId="{3752DBB6-826A-4B51-B346-4C3058D38DC9}" srcOrd="4" destOrd="0" presId="urn:microsoft.com/office/officeart/2018/2/layout/IconVerticalSolidList"/>
    <dgm:cxn modelId="{E528128E-3254-4C0C-B328-AD6E77A8FEE9}" type="presParOf" srcId="{3752DBB6-826A-4B51-B346-4C3058D38DC9}" destId="{A034ED9B-17FD-456C-9C0B-1C4281997DE4}" srcOrd="0" destOrd="0" presId="urn:microsoft.com/office/officeart/2018/2/layout/IconVerticalSolidList"/>
    <dgm:cxn modelId="{22EE931C-4D70-4404-BCCD-342DC8F0BA84}" type="presParOf" srcId="{3752DBB6-826A-4B51-B346-4C3058D38DC9}" destId="{51437B66-2A26-4420-931D-F3697660A34E}" srcOrd="1" destOrd="0" presId="urn:microsoft.com/office/officeart/2018/2/layout/IconVerticalSolidList"/>
    <dgm:cxn modelId="{48BC0240-9E1B-40C4-888A-DBFDAA96F2C5}" type="presParOf" srcId="{3752DBB6-826A-4B51-B346-4C3058D38DC9}" destId="{73619C9C-7D77-4686-A7D9-532FD0F23BE7}" srcOrd="2" destOrd="0" presId="urn:microsoft.com/office/officeart/2018/2/layout/IconVerticalSolidList"/>
    <dgm:cxn modelId="{6CB24436-055D-46B3-93EE-C416CBECA36E}" type="presParOf" srcId="{3752DBB6-826A-4B51-B346-4C3058D38DC9}" destId="{51E7C8C7-35B0-409C-B666-34A0468B9A0E}" srcOrd="3" destOrd="0" presId="urn:microsoft.com/office/officeart/2018/2/layout/IconVerticalSolidList"/>
    <dgm:cxn modelId="{C641FA92-FDDA-4E44-8FF0-745B46600C15}" type="presParOf" srcId="{2AFE5337-5468-4610-988D-4C28E2665412}" destId="{0B91071B-6D02-4419-A2F9-B2C844BB9CE4}" srcOrd="5" destOrd="0" presId="urn:microsoft.com/office/officeart/2018/2/layout/IconVerticalSolidList"/>
    <dgm:cxn modelId="{EFE7C5D6-0EDC-4BE0-AA24-552229159B13}" type="presParOf" srcId="{2AFE5337-5468-4610-988D-4C28E2665412}" destId="{FBEDE69A-AA5B-47D3-AE35-2566C4CD4AF7}" srcOrd="6" destOrd="0" presId="urn:microsoft.com/office/officeart/2018/2/layout/IconVerticalSolidList"/>
    <dgm:cxn modelId="{8D0EFF11-A48C-463E-971B-4A9169F3A681}" type="presParOf" srcId="{FBEDE69A-AA5B-47D3-AE35-2566C4CD4AF7}" destId="{36BA6DD4-3BEF-496B-AE12-8ADC11F88629}" srcOrd="0" destOrd="0" presId="urn:microsoft.com/office/officeart/2018/2/layout/IconVerticalSolidList"/>
    <dgm:cxn modelId="{9C7D582F-20A8-4008-8C4C-EEEA31782C05}" type="presParOf" srcId="{FBEDE69A-AA5B-47D3-AE35-2566C4CD4AF7}" destId="{C479758A-274E-416C-ADE4-D887EE667606}" srcOrd="1" destOrd="0" presId="urn:microsoft.com/office/officeart/2018/2/layout/IconVerticalSolidList"/>
    <dgm:cxn modelId="{0CC9E29F-CC7A-4F80-9C96-CE9F4BF34E4F}" type="presParOf" srcId="{FBEDE69A-AA5B-47D3-AE35-2566C4CD4AF7}" destId="{85D1C748-B00C-4A89-94C4-79B51FCBC295}" srcOrd="2" destOrd="0" presId="urn:microsoft.com/office/officeart/2018/2/layout/IconVerticalSolidList"/>
    <dgm:cxn modelId="{8ABE86C8-A1F0-46F7-8AD1-6FD26F746278}" type="presParOf" srcId="{FBEDE69A-AA5B-47D3-AE35-2566C4CD4AF7}" destId="{0BBC267A-D35A-4997-A399-02A3949B769E}" srcOrd="3" destOrd="0" presId="urn:microsoft.com/office/officeart/2018/2/layout/IconVerticalSolidList"/>
    <dgm:cxn modelId="{3C30C16E-3469-4B6E-BD55-8D71F237DB5E}" type="presParOf" srcId="{2AFE5337-5468-4610-988D-4C28E2665412}" destId="{7D3FB362-955A-44DD-BBD5-3B71A23EB4FF}" srcOrd="7" destOrd="0" presId="urn:microsoft.com/office/officeart/2018/2/layout/IconVerticalSolidList"/>
    <dgm:cxn modelId="{693C22AB-80CF-46A9-BEC2-EC5BE9944D50}" type="presParOf" srcId="{2AFE5337-5468-4610-988D-4C28E2665412}" destId="{6472D70B-12D7-45AD-B30C-CE45049FBBB0}" srcOrd="8" destOrd="0" presId="urn:microsoft.com/office/officeart/2018/2/layout/IconVerticalSolidList"/>
    <dgm:cxn modelId="{BBAEE210-1C2D-42B1-BCD1-CF1372AF228E}" type="presParOf" srcId="{6472D70B-12D7-45AD-B30C-CE45049FBBB0}" destId="{D70577D9-3DAF-4838-89BB-592D95E13084}" srcOrd="0" destOrd="0" presId="urn:microsoft.com/office/officeart/2018/2/layout/IconVerticalSolidList"/>
    <dgm:cxn modelId="{54045D42-71F3-4C10-9CA4-875EA6EB1B62}" type="presParOf" srcId="{6472D70B-12D7-45AD-B30C-CE45049FBBB0}" destId="{E25BE75E-7CC4-47BF-B118-152835FBFEAF}" srcOrd="1" destOrd="0" presId="urn:microsoft.com/office/officeart/2018/2/layout/IconVerticalSolidList"/>
    <dgm:cxn modelId="{D8D21FFD-7072-4416-B62B-A21017DCC4B7}" type="presParOf" srcId="{6472D70B-12D7-45AD-B30C-CE45049FBBB0}" destId="{4C598072-A77C-488B-803A-3B1B4AF93B46}" srcOrd="2" destOrd="0" presId="urn:microsoft.com/office/officeart/2018/2/layout/IconVerticalSolidList"/>
    <dgm:cxn modelId="{5AAD3531-5B72-431A-8377-F626094F8915}" type="presParOf" srcId="{6472D70B-12D7-45AD-B30C-CE45049FBBB0}" destId="{E734593F-D164-48D1-B3D2-C08AB77C65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E8D0D8-2463-4EE0-A5A8-44E1DABE2A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755518-8724-4254-A38A-BA39FE3A7F5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This market is served by </a:t>
          </a:r>
          <a:r>
            <a:rPr lang="en-US" b="1" i="1" dirty="0">
              <a:solidFill>
                <a:schemeClr val="bg1"/>
              </a:solidFill>
            </a:rPr>
            <a:t>two</a:t>
          </a:r>
          <a:r>
            <a:rPr lang="en-US" dirty="0">
              <a:solidFill>
                <a:schemeClr val="bg1"/>
              </a:solidFill>
            </a:rPr>
            <a:t> mobile network operators</a:t>
          </a:r>
        </a:p>
      </dgm:t>
    </dgm:pt>
    <dgm:pt modelId="{F99D10AF-3C1D-4EA0-A0F1-757F484BF951}" type="parTrans" cxnId="{6B9647BA-08F2-4E1A-A5D2-7CB4CAB62653}">
      <dgm:prSet/>
      <dgm:spPr/>
      <dgm:t>
        <a:bodyPr/>
        <a:lstStyle/>
        <a:p>
          <a:endParaRPr lang="en-US"/>
        </a:p>
      </dgm:t>
    </dgm:pt>
    <dgm:pt modelId="{B6E571BB-0EF0-4268-836D-1907E01C5587}" type="sibTrans" cxnId="{6B9647BA-08F2-4E1A-A5D2-7CB4CAB62653}">
      <dgm:prSet/>
      <dgm:spPr/>
      <dgm:t>
        <a:bodyPr/>
        <a:lstStyle/>
        <a:p>
          <a:endParaRPr lang="en-US"/>
        </a:p>
      </dgm:t>
    </dgm:pt>
    <dgm:pt modelId="{59492C6A-3A24-4C32-8B20-DF382CF77406}">
      <dgm:prSet/>
      <dgm:spPr/>
      <dgm:t>
        <a:bodyPr/>
        <a:lstStyle/>
        <a:p>
          <a:r>
            <a:rPr lang="en-US" b="0" i="1" dirty="0"/>
            <a:t>Market dynamic</a:t>
          </a:r>
          <a:r>
            <a:rPr lang="en-US" b="1" i="1" dirty="0"/>
            <a:t>:</a:t>
          </a:r>
        </a:p>
        <a:p>
          <a:r>
            <a:rPr lang="en-US" b="1" dirty="0"/>
            <a:t>80% Prepaid</a:t>
          </a:r>
        </a:p>
        <a:p>
          <a:r>
            <a:rPr lang="en-US" b="1" dirty="0"/>
            <a:t>   20% Postpaid</a:t>
          </a:r>
          <a:r>
            <a:rPr lang="en-US" dirty="0"/>
            <a:t>.</a:t>
          </a:r>
        </a:p>
      </dgm:t>
    </dgm:pt>
    <dgm:pt modelId="{929C90B4-AB7F-4C81-9577-6E3BC488A352}" type="parTrans" cxnId="{4CEA44E8-166F-452F-87C5-9E9E24EC976E}">
      <dgm:prSet/>
      <dgm:spPr/>
      <dgm:t>
        <a:bodyPr/>
        <a:lstStyle/>
        <a:p>
          <a:endParaRPr lang="en-US"/>
        </a:p>
      </dgm:t>
    </dgm:pt>
    <dgm:pt modelId="{4F458B97-F300-49E8-A78A-37A11E2D0C23}" type="sibTrans" cxnId="{4CEA44E8-166F-452F-87C5-9E9E24EC976E}">
      <dgm:prSet/>
      <dgm:spPr/>
      <dgm:t>
        <a:bodyPr/>
        <a:lstStyle/>
        <a:p>
          <a:endParaRPr lang="en-US"/>
        </a:p>
      </dgm:t>
    </dgm:pt>
    <dgm:pt modelId="{E12F8164-9690-40E3-AC2C-7001E2082AEB}">
      <dgm:prSet/>
      <dgm:spPr/>
      <dgm:t>
        <a:bodyPr/>
        <a:lstStyle/>
        <a:p>
          <a:r>
            <a:rPr lang="en-US" dirty="0"/>
            <a:t>The mobile </a:t>
          </a:r>
          <a:r>
            <a:rPr lang="en-US" b="1" i="1" dirty="0"/>
            <a:t>penetration rate </a:t>
          </a:r>
          <a:r>
            <a:rPr lang="en-US" dirty="0"/>
            <a:t>in Trinidad and Tobago </a:t>
          </a:r>
          <a:r>
            <a:rPr lang="en-US"/>
            <a:t>is </a:t>
          </a:r>
          <a:r>
            <a:rPr lang="en-US" b="1"/>
            <a:t>131%</a:t>
          </a:r>
          <a:endParaRPr lang="en-US" b="1" dirty="0"/>
        </a:p>
      </dgm:t>
    </dgm:pt>
    <dgm:pt modelId="{B65BEBBF-9DB2-48A5-A6E4-A91CF98945EE}" type="parTrans" cxnId="{A2C7CECD-893F-45B9-A2D7-52838074F4B7}">
      <dgm:prSet/>
      <dgm:spPr/>
      <dgm:t>
        <a:bodyPr/>
        <a:lstStyle/>
        <a:p>
          <a:endParaRPr lang="en-US"/>
        </a:p>
      </dgm:t>
    </dgm:pt>
    <dgm:pt modelId="{7E891FA0-1EEE-4733-996D-95D88329120E}" type="sibTrans" cxnId="{A2C7CECD-893F-45B9-A2D7-52838074F4B7}">
      <dgm:prSet/>
      <dgm:spPr/>
      <dgm:t>
        <a:bodyPr/>
        <a:lstStyle/>
        <a:p>
          <a:endParaRPr lang="en-US"/>
        </a:p>
      </dgm:t>
    </dgm:pt>
    <dgm:pt modelId="{B898B35B-C009-4AC7-9F21-BD2F7FC0C537}">
      <dgm:prSet/>
      <dgm:spPr/>
      <dgm:t>
        <a:bodyPr/>
        <a:lstStyle/>
        <a:p>
          <a:r>
            <a:rPr lang="en-US" b="1" i="1" dirty="0">
              <a:solidFill>
                <a:schemeClr val="bg1"/>
              </a:solidFill>
            </a:rPr>
            <a:t>Mobile Internet penetration rate 70</a:t>
          </a:r>
          <a:r>
            <a:rPr lang="en-US" i="1" dirty="0">
              <a:solidFill>
                <a:schemeClr val="bg1"/>
              </a:solidFill>
            </a:rPr>
            <a:t>%. </a:t>
          </a:r>
        </a:p>
      </dgm:t>
    </dgm:pt>
    <dgm:pt modelId="{EC4208D5-C126-430E-B693-134467765C17}" type="parTrans" cxnId="{C73A9372-06AD-4A26-83ED-FD92381FA12F}">
      <dgm:prSet/>
      <dgm:spPr/>
      <dgm:t>
        <a:bodyPr/>
        <a:lstStyle/>
        <a:p>
          <a:endParaRPr lang="en-US"/>
        </a:p>
      </dgm:t>
    </dgm:pt>
    <dgm:pt modelId="{8B843A4C-9F6C-4D52-8A87-9D933F716E33}" type="sibTrans" cxnId="{C73A9372-06AD-4A26-83ED-FD92381FA12F}">
      <dgm:prSet/>
      <dgm:spPr/>
      <dgm:t>
        <a:bodyPr/>
        <a:lstStyle/>
        <a:p>
          <a:endParaRPr lang="en-US"/>
        </a:p>
      </dgm:t>
    </dgm:pt>
    <dgm:pt modelId="{CF61A96B-335D-4B82-BC3A-F492B9C42B1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 </a:t>
          </a:r>
          <a:r>
            <a:rPr lang="en-US" b="1" i="1" dirty="0">
              <a:solidFill>
                <a:schemeClr val="bg1"/>
              </a:solidFill>
            </a:rPr>
            <a:t>HHI</a:t>
          </a:r>
          <a:r>
            <a:rPr lang="en-US" dirty="0">
              <a:solidFill>
                <a:schemeClr val="bg1"/>
              </a:solidFill>
            </a:rPr>
            <a:t> in this market is constantly circa 5000 points.</a:t>
          </a:r>
        </a:p>
      </dgm:t>
    </dgm:pt>
    <dgm:pt modelId="{E95231AB-F71A-4A87-9415-2CE797435274}" type="parTrans" cxnId="{AC45FA52-0CF2-4549-B39D-F0866AA305E8}">
      <dgm:prSet/>
      <dgm:spPr/>
      <dgm:t>
        <a:bodyPr/>
        <a:lstStyle/>
        <a:p>
          <a:endParaRPr lang="en-US"/>
        </a:p>
      </dgm:t>
    </dgm:pt>
    <dgm:pt modelId="{43A9307D-440C-43B4-942C-91618C27B501}" type="sibTrans" cxnId="{AC45FA52-0CF2-4549-B39D-F0866AA305E8}">
      <dgm:prSet/>
      <dgm:spPr/>
      <dgm:t>
        <a:bodyPr/>
        <a:lstStyle/>
        <a:p>
          <a:endParaRPr lang="en-US"/>
        </a:p>
      </dgm:t>
    </dgm:pt>
    <dgm:pt modelId="{EB402936-FB41-430E-8036-AABA71A60AE1}">
      <dgm:prSet/>
      <dgm:spPr/>
      <dgm:t>
        <a:bodyPr/>
        <a:lstStyle/>
        <a:p>
          <a:r>
            <a:rPr lang="en-US" b="1" i="1" dirty="0"/>
            <a:t>Rising prices</a:t>
          </a:r>
          <a:endParaRPr lang="en-US" dirty="0"/>
        </a:p>
      </dgm:t>
    </dgm:pt>
    <dgm:pt modelId="{6FD6F77C-867C-491B-AC15-5942633D087F}" type="parTrans" cxnId="{9DC9E2C5-E3BA-46BA-9B19-51BB70456FFA}">
      <dgm:prSet/>
      <dgm:spPr/>
      <dgm:t>
        <a:bodyPr/>
        <a:lstStyle/>
        <a:p>
          <a:endParaRPr lang="en-US"/>
        </a:p>
      </dgm:t>
    </dgm:pt>
    <dgm:pt modelId="{7E328230-F384-430B-AD46-DC47E37EEC8C}" type="sibTrans" cxnId="{9DC9E2C5-E3BA-46BA-9B19-51BB70456FFA}">
      <dgm:prSet/>
      <dgm:spPr/>
      <dgm:t>
        <a:bodyPr/>
        <a:lstStyle/>
        <a:p>
          <a:endParaRPr lang="en-US"/>
        </a:p>
      </dgm:t>
    </dgm:pt>
    <dgm:pt modelId="{25A0FCEC-CFE1-4BB3-B2A6-8DDC7761625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1.79 million voice subscribers</a:t>
          </a:r>
        </a:p>
      </dgm:t>
    </dgm:pt>
    <dgm:pt modelId="{EDA28B60-8B6E-4E38-818A-C064940E7845}" type="parTrans" cxnId="{82431196-906E-4079-AEAC-0E9299D66F30}">
      <dgm:prSet/>
      <dgm:spPr/>
      <dgm:t>
        <a:bodyPr/>
        <a:lstStyle/>
        <a:p>
          <a:endParaRPr lang="en-US"/>
        </a:p>
      </dgm:t>
    </dgm:pt>
    <dgm:pt modelId="{85B0A060-C0B6-4940-9CDE-092DFA572521}" type="sibTrans" cxnId="{82431196-906E-4079-AEAC-0E9299D66F30}">
      <dgm:prSet/>
      <dgm:spPr/>
      <dgm:t>
        <a:bodyPr/>
        <a:lstStyle/>
        <a:p>
          <a:endParaRPr lang="en-US"/>
        </a:p>
      </dgm:t>
    </dgm:pt>
    <dgm:pt modelId="{FCBA13F5-E74F-4116-84C9-FE5CD30A8594}" type="pres">
      <dgm:prSet presAssocID="{60E8D0D8-2463-4EE0-A5A8-44E1DABE2AEB}" presName="diagram" presStyleCnt="0">
        <dgm:presLayoutVars>
          <dgm:dir/>
          <dgm:resizeHandles val="exact"/>
        </dgm:presLayoutVars>
      </dgm:prSet>
      <dgm:spPr/>
    </dgm:pt>
    <dgm:pt modelId="{AA480656-9E0A-4158-99C4-3B65526936D7}" type="pres">
      <dgm:prSet presAssocID="{36755518-8724-4254-A38A-BA39FE3A7F53}" presName="node" presStyleLbl="node1" presStyleIdx="0" presStyleCnt="7">
        <dgm:presLayoutVars>
          <dgm:bulletEnabled val="1"/>
        </dgm:presLayoutVars>
      </dgm:prSet>
      <dgm:spPr/>
    </dgm:pt>
    <dgm:pt modelId="{E3BE9F06-B0CC-4F55-A2C1-BF20E3D65415}" type="pres">
      <dgm:prSet presAssocID="{B6E571BB-0EF0-4268-836D-1907E01C5587}" presName="sibTrans" presStyleCnt="0"/>
      <dgm:spPr/>
    </dgm:pt>
    <dgm:pt modelId="{827E268C-337D-4635-9C3A-6A7711644E84}" type="pres">
      <dgm:prSet presAssocID="{59492C6A-3A24-4C32-8B20-DF382CF77406}" presName="node" presStyleLbl="node1" presStyleIdx="1" presStyleCnt="7">
        <dgm:presLayoutVars>
          <dgm:bulletEnabled val="1"/>
        </dgm:presLayoutVars>
      </dgm:prSet>
      <dgm:spPr/>
    </dgm:pt>
    <dgm:pt modelId="{FF875647-BDA1-45F6-894D-2000D1BC2030}" type="pres">
      <dgm:prSet presAssocID="{4F458B97-F300-49E8-A78A-37A11E2D0C23}" presName="sibTrans" presStyleCnt="0"/>
      <dgm:spPr/>
    </dgm:pt>
    <dgm:pt modelId="{A89B9447-B36B-4ED4-8BC4-C4DB7ACB4262}" type="pres">
      <dgm:prSet presAssocID="{E12F8164-9690-40E3-AC2C-7001E2082AEB}" presName="node" presStyleLbl="node1" presStyleIdx="2" presStyleCnt="7">
        <dgm:presLayoutVars>
          <dgm:bulletEnabled val="1"/>
        </dgm:presLayoutVars>
      </dgm:prSet>
      <dgm:spPr/>
    </dgm:pt>
    <dgm:pt modelId="{6420D714-637C-4471-B6D0-710FDEB9BE05}" type="pres">
      <dgm:prSet presAssocID="{7E891FA0-1EEE-4733-996D-95D88329120E}" presName="sibTrans" presStyleCnt="0"/>
      <dgm:spPr/>
    </dgm:pt>
    <dgm:pt modelId="{EFA7704A-95B3-4EDD-9851-07C972B67F99}" type="pres">
      <dgm:prSet presAssocID="{B898B35B-C009-4AC7-9F21-BD2F7FC0C537}" presName="node" presStyleLbl="node1" presStyleIdx="3" presStyleCnt="7">
        <dgm:presLayoutVars>
          <dgm:bulletEnabled val="1"/>
        </dgm:presLayoutVars>
      </dgm:prSet>
      <dgm:spPr/>
    </dgm:pt>
    <dgm:pt modelId="{07CBC15A-A9DA-4866-A499-8277A3CA23C6}" type="pres">
      <dgm:prSet presAssocID="{8B843A4C-9F6C-4D52-8A87-9D933F716E33}" presName="sibTrans" presStyleCnt="0"/>
      <dgm:spPr/>
    </dgm:pt>
    <dgm:pt modelId="{EA60F1D8-A6B5-4B42-8EC1-BA0EA2BF1FDF}" type="pres">
      <dgm:prSet presAssocID="{CF61A96B-335D-4B82-BC3A-F492B9C42B12}" presName="node" presStyleLbl="node1" presStyleIdx="4" presStyleCnt="7">
        <dgm:presLayoutVars>
          <dgm:bulletEnabled val="1"/>
        </dgm:presLayoutVars>
      </dgm:prSet>
      <dgm:spPr/>
    </dgm:pt>
    <dgm:pt modelId="{BB4DEAD4-A70A-4B0A-B0C4-A421E0AA8A69}" type="pres">
      <dgm:prSet presAssocID="{43A9307D-440C-43B4-942C-91618C27B501}" presName="sibTrans" presStyleCnt="0"/>
      <dgm:spPr/>
    </dgm:pt>
    <dgm:pt modelId="{FF6F5CB6-6EDF-411E-9DDB-EFB65D7E4F2D}" type="pres">
      <dgm:prSet presAssocID="{25A0FCEC-CFE1-4BB3-B2A6-8DDC7761625B}" presName="node" presStyleLbl="node1" presStyleIdx="5" presStyleCnt="7">
        <dgm:presLayoutVars>
          <dgm:bulletEnabled val="1"/>
        </dgm:presLayoutVars>
      </dgm:prSet>
      <dgm:spPr/>
    </dgm:pt>
    <dgm:pt modelId="{CF3674CE-6EA7-4783-8530-27E8C73C4B6A}" type="pres">
      <dgm:prSet presAssocID="{85B0A060-C0B6-4940-9CDE-092DFA572521}" presName="sibTrans" presStyleCnt="0"/>
      <dgm:spPr/>
    </dgm:pt>
    <dgm:pt modelId="{9507E790-6FCA-4F4C-A955-3F13CCE1E7E8}" type="pres">
      <dgm:prSet presAssocID="{EB402936-FB41-430E-8036-AABA71A60AE1}" presName="node" presStyleLbl="node1" presStyleIdx="6" presStyleCnt="7">
        <dgm:presLayoutVars>
          <dgm:bulletEnabled val="1"/>
        </dgm:presLayoutVars>
      </dgm:prSet>
      <dgm:spPr/>
    </dgm:pt>
  </dgm:ptLst>
  <dgm:cxnLst>
    <dgm:cxn modelId="{B0525E29-F1B7-4D3F-A9DD-3668037E67AE}" type="presOf" srcId="{59492C6A-3A24-4C32-8B20-DF382CF77406}" destId="{827E268C-337D-4635-9C3A-6A7711644E84}" srcOrd="0" destOrd="0" presId="urn:microsoft.com/office/officeart/2005/8/layout/default"/>
    <dgm:cxn modelId="{2F06B036-B3FC-4D1B-9AD2-4FB3083B0311}" type="presOf" srcId="{B898B35B-C009-4AC7-9F21-BD2F7FC0C537}" destId="{EFA7704A-95B3-4EDD-9851-07C972B67F99}" srcOrd="0" destOrd="0" presId="urn:microsoft.com/office/officeart/2005/8/layout/default"/>
    <dgm:cxn modelId="{72F8415F-820F-4000-9661-A6B73202F8EE}" type="presOf" srcId="{25A0FCEC-CFE1-4BB3-B2A6-8DDC7761625B}" destId="{FF6F5CB6-6EDF-411E-9DDB-EFB65D7E4F2D}" srcOrd="0" destOrd="0" presId="urn:microsoft.com/office/officeart/2005/8/layout/default"/>
    <dgm:cxn modelId="{5077554A-BA24-4B7D-91AE-A32C0985EE00}" type="presOf" srcId="{36755518-8724-4254-A38A-BA39FE3A7F53}" destId="{AA480656-9E0A-4158-99C4-3B65526936D7}" srcOrd="0" destOrd="0" presId="urn:microsoft.com/office/officeart/2005/8/layout/default"/>
    <dgm:cxn modelId="{0026F14A-E07C-42F3-BD9B-AA7855385606}" type="presOf" srcId="{CF61A96B-335D-4B82-BC3A-F492B9C42B12}" destId="{EA60F1D8-A6B5-4B42-8EC1-BA0EA2BF1FDF}" srcOrd="0" destOrd="0" presId="urn:microsoft.com/office/officeart/2005/8/layout/default"/>
    <dgm:cxn modelId="{C73A9372-06AD-4A26-83ED-FD92381FA12F}" srcId="{60E8D0D8-2463-4EE0-A5A8-44E1DABE2AEB}" destId="{B898B35B-C009-4AC7-9F21-BD2F7FC0C537}" srcOrd="3" destOrd="0" parTransId="{EC4208D5-C126-430E-B693-134467765C17}" sibTransId="{8B843A4C-9F6C-4D52-8A87-9D933F716E33}"/>
    <dgm:cxn modelId="{AC45FA52-0CF2-4549-B39D-F0866AA305E8}" srcId="{60E8D0D8-2463-4EE0-A5A8-44E1DABE2AEB}" destId="{CF61A96B-335D-4B82-BC3A-F492B9C42B12}" srcOrd="4" destOrd="0" parTransId="{E95231AB-F71A-4A87-9415-2CE797435274}" sibTransId="{43A9307D-440C-43B4-942C-91618C27B501}"/>
    <dgm:cxn modelId="{6A313874-5983-43D5-9CF4-C73C93451F71}" type="presOf" srcId="{EB402936-FB41-430E-8036-AABA71A60AE1}" destId="{9507E790-6FCA-4F4C-A955-3F13CCE1E7E8}" srcOrd="0" destOrd="0" presId="urn:microsoft.com/office/officeart/2005/8/layout/default"/>
    <dgm:cxn modelId="{82431196-906E-4079-AEAC-0E9299D66F30}" srcId="{60E8D0D8-2463-4EE0-A5A8-44E1DABE2AEB}" destId="{25A0FCEC-CFE1-4BB3-B2A6-8DDC7761625B}" srcOrd="5" destOrd="0" parTransId="{EDA28B60-8B6E-4E38-818A-C064940E7845}" sibTransId="{85B0A060-C0B6-4940-9CDE-092DFA572521}"/>
    <dgm:cxn modelId="{193275A9-5193-42AA-BE0F-092F26117AE7}" type="presOf" srcId="{E12F8164-9690-40E3-AC2C-7001E2082AEB}" destId="{A89B9447-B36B-4ED4-8BC4-C4DB7ACB4262}" srcOrd="0" destOrd="0" presId="urn:microsoft.com/office/officeart/2005/8/layout/default"/>
    <dgm:cxn modelId="{6B9647BA-08F2-4E1A-A5D2-7CB4CAB62653}" srcId="{60E8D0D8-2463-4EE0-A5A8-44E1DABE2AEB}" destId="{36755518-8724-4254-A38A-BA39FE3A7F53}" srcOrd="0" destOrd="0" parTransId="{F99D10AF-3C1D-4EA0-A0F1-757F484BF951}" sibTransId="{B6E571BB-0EF0-4268-836D-1907E01C5587}"/>
    <dgm:cxn modelId="{9DC9E2C5-E3BA-46BA-9B19-51BB70456FFA}" srcId="{60E8D0D8-2463-4EE0-A5A8-44E1DABE2AEB}" destId="{EB402936-FB41-430E-8036-AABA71A60AE1}" srcOrd="6" destOrd="0" parTransId="{6FD6F77C-867C-491B-AC15-5942633D087F}" sibTransId="{7E328230-F384-430B-AD46-DC47E37EEC8C}"/>
    <dgm:cxn modelId="{CCEC32CC-B8F1-4F87-B321-E0221CF6523B}" type="presOf" srcId="{60E8D0D8-2463-4EE0-A5A8-44E1DABE2AEB}" destId="{FCBA13F5-E74F-4116-84C9-FE5CD30A8594}" srcOrd="0" destOrd="0" presId="urn:microsoft.com/office/officeart/2005/8/layout/default"/>
    <dgm:cxn modelId="{A2C7CECD-893F-45B9-A2D7-52838074F4B7}" srcId="{60E8D0D8-2463-4EE0-A5A8-44E1DABE2AEB}" destId="{E12F8164-9690-40E3-AC2C-7001E2082AEB}" srcOrd="2" destOrd="0" parTransId="{B65BEBBF-9DB2-48A5-A6E4-A91CF98945EE}" sibTransId="{7E891FA0-1EEE-4733-996D-95D88329120E}"/>
    <dgm:cxn modelId="{4CEA44E8-166F-452F-87C5-9E9E24EC976E}" srcId="{60E8D0D8-2463-4EE0-A5A8-44E1DABE2AEB}" destId="{59492C6A-3A24-4C32-8B20-DF382CF77406}" srcOrd="1" destOrd="0" parTransId="{929C90B4-AB7F-4C81-9577-6E3BC488A352}" sibTransId="{4F458B97-F300-49E8-A78A-37A11E2D0C23}"/>
    <dgm:cxn modelId="{1E90588C-BDE7-4C33-9D74-098A238A5628}" type="presParOf" srcId="{FCBA13F5-E74F-4116-84C9-FE5CD30A8594}" destId="{AA480656-9E0A-4158-99C4-3B65526936D7}" srcOrd="0" destOrd="0" presId="urn:microsoft.com/office/officeart/2005/8/layout/default"/>
    <dgm:cxn modelId="{15DBD160-7263-42B6-96D8-A4D62F4344AB}" type="presParOf" srcId="{FCBA13F5-E74F-4116-84C9-FE5CD30A8594}" destId="{E3BE9F06-B0CC-4F55-A2C1-BF20E3D65415}" srcOrd="1" destOrd="0" presId="urn:microsoft.com/office/officeart/2005/8/layout/default"/>
    <dgm:cxn modelId="{64ECB193-9DEA-4749-B4ED-01CBD7B79FE7}" type="presParOf" srcId="{FCBA13F5-E74F-4116-84C9-FE5CD30A8594}" destId="{827E268C-337D-4635-9C3A-6A7711644E84}" srcOrd="2" destOrd="0" presId="urn:microsoft.com/office/officeart/2005/8/layout/default"/>
    <dgm:cxn modelId="{B059F9FE-7602-4CA4-B05F-2770B9E83E64}" type="presParOf" srcId="{FCBA13F5-E74F-4116-84C9-FE5CD30A8594}" destId="{FF875647-BDA1-45F6-894D-2000D1BC2030}" srcOrd="3" destOrd="0" presId="urn:microsoft.com/office/officeart/2005/8/layout/default"/>
    <dgm:cxn modelId="{2CD29B42-49B7-41AA-B46C-42F12B576214}" type="presParOf" srcId="{FCBA13F5-E74F-4116-84C9-FE5CD30A8594}" destId="{A89B9447-B36B-4ED4-8BC4-C4DB7ACB4262}" srcOrd="4" destOrd="0" presId="urn:microsoft.com/office/officeart/2005/8/layout/default"/>
    <dgm:cxn modelId="{3875A31B-F6FD-41B5-AB42-F72835278C7E}" type="presParOf" srcId="{FCBA13F5-E74F-4116-84C9-FE5CD30A8594}" destId="{6420D714-637C-4471-B6D0-710FDEB9BE05}" srcOrd="5" destOrd="0" presId="urn:microsoft.com/office/officeart/2005/8/layout/default"/>
    <dgm:cxn modelId="{7DB427D9-9A0F-4D4B-A6E5-BD7939FD5259}" type="presParOf" srcId="{FCBA13F5-E74F-4116-84C9-FE5CD30A8594}" destId="{EFA7704A-95B3-4EDD-9851-07C972B67F99}" srcOrd="6" destOrd="0" presId="urn:microsoft.com/office/officeart/2005/8/layout/default"/>
    <dgm:cxn modelId="{49345D57-44D7-4927-ABF1-340EB2F7BCAE}" type="presParOf" srcId="{FCBA13F5-E74F-4116-84C9-FE5CD30A8594}" destId="{07CBC15A-A9DA-4866-A499-8277A3CA23C6}" srcOrd="7" destOrd="0" presId="urn:microsoft.com/office/officeart/2005/8/layout/default"/>
    <dgm:cxn modelId="{6FC0A41E-630E-4AF7-B62F-36EA4A3F7DC2}" type="presParOf" srcId="{FCBA13F5-E74F-4116-84C9-FE5CD30A8594}" destId="{EA60F1D8-A6B5-4B42-8EC1-BA0EA2BF1FDF}" srcOrd="8" destOrd="0" presId="urn:microsoft.com/office/officeart/2005/8/layout/default"/>
    <dgm:cxn modelId="{5C868BA2-63CD-4B7C-B81B-C2DDA005572E}" type="presParOf" srcId="{FCBA13F5-E74F-4116-84C9-FE5CD30A8594}" destId="{BB4DEAD4-A70A-4B0A-B0C4-A421E0AA8A69}" srcOrd="9" destOrd="0" presId="urn:microsoft.com/office/officeart/2005/8/layout/default"/>
    <dgm:cxn modelId="{E0DD7EF2-4CA4-4C34-B543-9932895E0737}" type="presParOf" srcId="{FCBA13F5-E74F-4116-84C9-FE5CD30A8594}" destId="{FF6F5CB6-6EDF-411E-9DDB-EFB65D7E4F2D}" srcOrd="10" destOrd="0" presId="urn:microsoft.com/office/officeart/2005/8/layout/default"/>
    <dgm:cxn modelId="{59A52255-F5C6-4DD2-A2AA-0740DE85DA69}" type="presParOf" srcId="{FCBA13F5-E74F-4116-84C9-FE5CD30A8594}" destId="{CF3674CE-6EA7-4783-8530-27E8C73C4B6A}" srcOrd="11" destOrd="0" presId="urn:microsoft.com/office/officeart/2005/8/layout/default"/>
    <dgm:cxn modelId="{CCFFD8E6-6618-4488-90E0-B58E8CD2BF68}" type="presParOf" srcId="{FCBA13F5-E74F-4116-84C9-FE5CD30A8594}" destId="{9507E790-6FCA-4F4C-A955-3F13CCE1E7E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8C9CEF-09D3-499B-80C0-B03CCCC2E51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BA92E9E-3543-4594-9337-C8A9DF88C9EA}">
      <dgm:prSet/>
      <dgm:spPr/>
      <dgm:t>
        <a:bodyPr/>
        <a:lstStyle/>
        <a:p>
          <a:r>
            <a:rPr lang="en-US" b="1" u="none"/>
            <a:t>Publications of entry-level plan prices </a:t>
          </a:r>
          <a:endParaRPr lang="en-US" u="none" dirty="0"/>
        </a:p>
      </dgm:t>
    </dgm:pt>
    <dgm:pt modelId="{4FF3D9AC-6267-46F5-8163-02B4030BEB8B}" type="parTrans" cxnId="{C527D4AC-E52F-48DC-8DF8-963AFD6DAC28}">
      <dgm:prSet/>
      <dgm:spPr/>
      <dgm:t>
        <a:bodyPr/>
        <a:lstStyle/>
        <a:p>
          <a:endParaRPr lang="en-US"/>
        </a:p>
      </dgm:t>
    </dgm:pt>
    <dgm:pt modelId="{E33CD461-1DA7-44B0-AE28-31CC2389E103}" type="sibTrans" cxnId="{C527D4AC-E52F-48DC-8DF8-963AFD6DAC28}">
      <dgm:prSet/>
      <dgm:spPr/>
      <dgm:t>
        <a:bodyPr/>
        <a:lstStyle/>
        <a:p>
          <a:endParaRPr lang="en-US"/>
        </a:p>
      </dgm:t>
    </dgm:pt>
    <dgm:pt modelId="{43AAC3C2-141F-4577-B35D-059849BF86E2}">
      <dgm:prSet/>
      <dgm:spPr/>
      <dgm:t>
        <a:bodyPr/>
        <a:lstStyle/>
        <a:p>
          <a:r>
            <a:rPr lang="en-US" b="1"/>
            <a:t>Moral Suasion</a:t>
          </a:r>
          <a:endParaRPr lang="en-US" b="1" dirty="0"/>
        </a:p>
      </dgm:t>
    </dgm:pt>
    <dgm:pt modelId="{CC34306F-E79B-453D-B9D5-64D193A8B12F}" type="parTrans" cxnId="{1081D2EF-8A9A-464F-BEEC-F3CC9CC91F90}">
      <dgm:prSet/>
      <dgm:spPr/>
      <dgm:t>
        <a:bodyPr/>
        <a:lstStyle/>
        <a:p>
          <a:endParaRPr lang="en-US"/>
        </a:p>
      </dgm:t>
    </dgm:pt>
    <dgm:pt modelId="{6EC2CE2C-4BCE-45CF-A82A-CCE7865703BF}" type="sibTrans" cxnId="{1081D2EF-8A9A-464F-BEEC-F3CC9CC91F90}">
      <dgm:prSet/>
      <dgm:spPr/>
      <dgm:t>
        <a:bodyPr/>
        <a:lstStyle/>
        <a:p>
          <a:endParaRPr lang="en-US"/>
        </a:p>
      </dgm:t>
    </dgm:pt>
    <dgm:pt modelId="{2A459804-E22B-4C76-A5EE-309F113EEB9F}">
      <dgm:prSet/>
      <dgm:spPr/>
      <dgm:t>
        <a:bodyPr/>
        <a:lstStyle/>
        <a:p>
          <a:r>
            <a:rPr lang="en-US" b="1" u="none"/>
            <a:t>Mobile Number Portability</a:t>
          </a:r>
          <a:endParaRPr lang="en-US" u="none" dirty="0"/>
        </a:p>
      </dgm:t>
    </dgm:pt>
    <dgm:pt modelId="{2405FC89-FAE7-462D-B3C8-2E8B458B1781}" type="parTrans" cxnId="{A51BE36F-E406-4C58-B954-688D9290B450}">
      <dgm:prSet/>
      <dgm:spPr/>
      <dgm:t>
        <a:bodyPr/>
        <a:lstStyle/>
        <a:p>
          <a:endParaRPr lang="en-US"/>
        </a:p>
      </dgm:t>
    </dgm:pt>
    <dgm:pt modelId="{8D07A5CB-DD34-4D2B-8F6D-D8E5A106D52C}" type="sibTrans" cxnId="{A51BE36F-E406-4C58-B954-688D9290B450}">
      <dgm:prSet/>
      <dgm:spPr/>
      <dgm:t>
        <a:bodyPr/>
        <a:lstStyle/>
        <a:p>
          <a:endParaRPr lang="en-US"/>
        </a:p>
      </dgm:t>
    </dgm:pt>
    <dgm:pt modelId="{E0AF4AFE-65E2-49B3-90F7-C05C1342DAF6}">
      <dgm:prSet/>
      <dgm:spPr/>
      <dgm:t>
        <a:bodyPr/>
        <a:lstStyle/>
        <a:p>
          <a:r>
            <a:rPr lang="en-US" b="1" u="none"/>
            <a:t>Market definition and Dominance exercise</a:t>
          </a:r>
          <a:endParaRPr lang="en-US" u="none" dirty="0"/>
        </a:p>
      </dgm:t>
    </dgm:pt>
    <dgm:pt modelId="{2BD3CD54-8FFD-40D9-A262-8F3C74F3CAA0}" type="parTrans" cxnId="{396CBD54-7250-4A60-BE6A-3E00D83425A3}">
      <dgm:prSet/>
      <dgm:spPr/>
      <dgm:t>
        <a:bodyPr/>
        <a:lstStyle/>
        <a:p>
          <a:endParaRPr lang="en-US"/>
        </a:p>
      </dgm:t>
    </dgm:pt>
    <dgm:pt modelId="{AFE498D6-3F2A-4C53-A084-954DB8452098}" type="sibTrans" cxnId="{396CBD54-7250-4A60-BE6A-3E00D83425A3}">
      <dgm:prSet/>
      <dgm:spPr/>
      <dgm:t>
        <a:bodyPr/>
        <a:lstStyle/>
        <a:p>
          <a:endParaRPr lang="en-US"/>
        </a:p>
      </dgm:t>
    </dgm:pt>
    <dgm:pt modelId="{57461488-1EFC-480B-902E-F89FDD714ADE}">
      <dgm:prSet/>
      <dgm:spPr/>
      <dgm:t>
        <a:bodyPr/>
        <a:lstStyle/>
        <a:p>
          <a:r>
            <a:rPr lang="en-US" b="1" u="none"/>
            <a:t>Cost model—IBS (on-going)</a:t>
          </a:r>
          <a:endParaRPr lang="en-US" u="none" dirty="0"/>
        </a:p>
      </dgm:t>
    </dgm:pt>
    <dgm:pt modelId="{504D4DAD-C54A-4D63-AE7E-B62882FAC6FC}" type="parTrans" cxnId="{B4E0DF24-81A8-4249-BEE0-AC4B96B0046B}">
      <dgm:prSet/>
      <dgm:spPr/>
      <dgm:t>
        <a:bodyPr/>
        <a:lstStyle/>
        <a:p>
          <a:endParaRPr lang="en-US"/>
        </a:p>
      </dgm:t>
    </dgm:pt>
    <dgm:pt modelId="{C1C01AB8-61B1-4FEA-982C-94279E3531D8}" type="sibTrans" cxnId="{B4E0DF24-81A8-4249-BEE0-AC4B96B0046B}">
      <dgm:prSet/>
      <dgm:spPr/>
      <dgm:t>
        <a:bodyPr/>
        <a:lstStyle/>
        <a:p>
          <a:endParaRPr lang="en-US"/>
        </a:p>
      </dgm:t>
    </dgm:pt>
    <dgm:pt modelId="{7B8DB921-99BE-498C-940C-D5487826B5C2}">
      <dgm:prSet/>
      <dgm:spPr/>
      <dgm:t>
        <a:bodyPr/>
        <a:lstStyle/>
        <a:p>
          <a:r>
            <a:rPr lang="en-US" b="1" u="none"/>
            <a:t>Access to facilities and colocation studies</a:t>
          </a:r>
          <a:endParaRPr lang="en-US" u="none" dirty="0"/>
        </a:p>
      </dgm:t>
    </dgm:pt>
    <dgm:pt modelId="{6F19ABDC-020D-4397-8628-F2017502A577}" type="parTrans" cxnId="{98A25247-2A8F-40E3-960E-5A8F6A096699}">
      <dgm:prSet/>
      <dgm:spPr/>
      <dgm:t>
        <a:bodyPr/>
        <a:lstStyle/>
        <a:p>
          <a:endParaRPr lang="en-US"/>
        </a:p>
      </dgm:t>
    </dgm:pt>
    <dgm:pt modelId="{E6DC30BB-BBDB-4D18-B11C-4C4AFBB4018D}" type="sibTrans" cxnId="{98A25247-2A8F-40E3-960E-5A8F6A096699}">
      <dgm:prSet/>
      <dgm:spPr/>
      <dgm:t>
        <a:bodyPr/>
        <a:lstStyle/>
        <a:p>
          <a:endParaRPr lang="en-US"/>
        </a:p>
      </dgm:t>
    </dgm:pt>
    <dgm:pt modelId="{4A102A4E-5FE7-4A4E-8584-669AAF5CD0A2}">
      <dgm:prSet/>
      <dgm:spPr/>
      <dgm:t>
        <a:bodyPr/>
        <a:lstStyle/>
        <a:p>
          <a:r>
            <a:rPr lang="en-US" b="1" u="none"/>
            <a:t>Evidence-based regulation</a:t>
          </a:r>
          <a:endParaRPr lang="en-US" u="none" dirty="0"/>
        </a:p>
      </dgm:t>
    </dgm:pt>
    <dgm:pt modelId="{E6B7FE01-093D-4A3E-A58C-1EF8C2F74E34}" type="parTrans" cxnId="{140F4AA2-7C31-4A3C-810E-1F0F1A15DBF5}">
      <dgm:prSet/>
      <dgm:spPr/>
      <dgm:t>
        <a:bodyPr/>
        <a:lstStyle/>
        <a:p>
          <a:endParaRPr lang="en-US"/>
        </a:p>
      </dgm:t>
    </dgm:pt>
    <dgm:pt modelId="{AE344876-A178-4289-94B0-99BF6CA9B34E}" type="sibTrans" cxnId="{140F4AA2-7C31-4A3C-810E-1F0F1A15DBF5}">
      <dgm:prSet/>
      <dgm:spPr/>
      <dgm:t>
        <a:bodyPr/>
        <a:lstStyle/>
        <a:p>
          <a:endParaRPr lang="en-US"/>
        </a:p>
      </dgm:t>
    </dgm:pt>
    <dgm:pt modelId="{329187FA-D4B3-4FBB-AE7D-260C80686780}">
      <dgm:prSet/>
      <dgm:spPr/>
      <dgm:t>
        <a:bodyPr/>
        <a:lstStyle/>
        <a:p>
          <a:r>
            <a:rPr lang="en-US" b="1" u="none"/>
            <a:t>Overall Regulatory Certainty</a:t>
          </a:r>
          <a:endParaRPr lang="en-US" u="none" dirty="0"/>
        </a:p>
      </dgm:t>
    </dgm:pt>
    <dgm:pt modelId="{1610D476-E8CF-4B94-93F7-E083187319B1}" type="parTrans" cxnId="{6A1A9035-4FA1-4381-A2C0-6C8D77523787}">
      <dgm:prSet/>
      <dgm:spPr/>
      <dgm:t>
        <a:bodyPr/>
        <a:lstStyle/>
        <a:p>
          <a:endParaRPr lang="en-US"/>
        </a:p>
      </dgm:t>
    </dgm:pt>
    <dgm:pt modelId="{DB8C5035-920F-4DC8-BBAB-8D9DBB2EA674}" type="sibTrans" cxnId="{6A1A9035-4FA1-4381-A2C0-6C8D77523787}">
      <dgm:prSet/>
      <dgm:spPr/>
      <dgm:t>
        <a:bodyPr/>
        <a:lstStyle/>
        <a:p>
          <a:endParaRPr lang="en-US"/>
        </a:p>
      </dgm:t>
    </dgm:pt>
    <dgm:pt modelId="{AC9A6B27-5762-4D0D-9A42-2AE941632EF5}" type="pres">
      <dgm:prSet presAssocID="{688C9CEF-09D3-499B-80C0-B03CCCC2E51E}" presName="diagram" presStyleCnt="0">
        <dgm:presLayoutVars>
          <dgm:dir/>
          <dgm:resizeHandles val="exact"/>
        </dgm:presLayoutVars>
      </dgm:prSet>
      <dgm:spPr/>
    </dgm:pt>
    <dgm:pt modelId="{53F09B67-B50A-4BA9-B8D7-5403B45ECCFC}" type="pres">
      <dgm:prSet presAssocID="{1BA92E9E-3543-4594-9337-C8A9DF88C9EA}" presName="node" presStyleLbl="node1" presStyleIdx="0" presStyleCnt="8">
        <dgm:presLayoutVars>
          <dgm:bulletEnabled val="1"/>
        </dgm:presLayoutVars>
      </dgm:prSet>
      <dgm:spPr/>
    </dgm:pt>
    <dgm:pt modelId="{F93AF6A1-636D-4404-A2AF-DA9EBD2A951F}" type="pres">
      <dgm:prSet presAssocID="{E33CD461-1DA7-44B0-AE28-31CC2389E103}" presName="sibTrans" presStyleCnt="0"/>
      <dgm:spPr/>
    </dgm:pt>
    <dgm:pt modelId="{9F21260C-D69F-4577-9DEF-90E97AEDD00F}" type="pres">
      <dgm:prSet presAssocID="{43AAC3C2-141F-4577-B35D-059849BF86E2}" presName="node" presStyleLbl="node1" presStyleIdx="1" presStyleCnt="8">
        <dgm:presLayoutVars>
          <dgm:bulletEnabled val="1"/>
        </dgm:presLayoutVars>
      </dgm:prSet>
      <dgm:spPr/>
    </dgm:pt>
    <dgm:pt modelId="{A40BB652-4689-42E4-8042-81E6CC616F3A}" type="pres">
      <dgm:prSet presAssocID="{6EC2CE2C-4BCE-45CF-A82A-CCE7865703BF}" presName="sibTrans" presStyleCnt="0"/>
      <dgm:spPr/>
    </dgm:pt>
    <dgm:pt modelId="{5B59F11F-725E-4C20-8B35-C3838313401C}" type="pres">
      <dgm:prSet presAssocID="{2A459804-E22B-4C76-A5EE-309F113EEB9F}" presName="node" presStyleLbl="node1" presStyleIdx="2" presStyleCnt="8">
        <dgm:presLayoutVars>
          <dgm:bulletEnabled val="1"/>
        </dgm:presLayoutVars>
      </dgm:prSet>
      <dgm:spPr/>
    </dgm:pt>
    <dgm:pt modelId="{DA605DD6-98B0-4A35-924D-D92DE189B858}" type="pres">
      <dgm:prSet presAssocID="{8D07A5CB-DD34-4D2B-8F6D-D8E5A106D52C}" presName="sibTrans" presStyleCnt="0"/>
      <dgm:spPr/>
    </dgm:pt>
    <dgm:pt modelId="{25ADDB10-5A48-4196-8AEA-FD2105CB169C}" type="pres">
      <dgm:prSet presAssocID="{E0AF4AFE-65E2-49B3-90F7-C05C1342DAF6}" presName="node" presStyleLbl="node1" presStyleIdx="3" presStyleCnt="8">
        <dgm:presLayoutVars>
          <dgm:bulletEnabled val="1"/>
        </dgm:presLayoutVars>
      </dgm:prSet>
      <dgm:spPr/>
    </dgm:pt>
    <dgm:pt modelId="{230CB140-D090-475F-A0CF-ED3B1B3A3063}" type="pres">
      <dgm:prSet presAssocID="{AFE498D6-3F2A-4C53-A084-954DB8452098}" presName="sibTrans" presStyleCnt="0"/>
      <dgm:spPr/>
    </dgm:pt>
    <dgm:pt modelId="{CA34E49C-035A-4229-91E8-8F372F6F2112}" type="pres">
      <dgm:prSet presAssocID="{57461488-1EFC-480B-902E-F89FDD714ADE}" presName="node" presStyleLbl="node1" presStyleIdx="4" presStyleCnt="8">
        <dgm:presLayoutVars>
          <dgm:bulletEnabled val="1"/>
        </dgm:presLayoutVars>
      </dgm:prSet>
      <dgm:spPr/>
    </dgm:pt>
    <dgm:pt modelId="{8DF96BFC-0BE9-4F48-8AE7-8A79B8C01CB1}" type="pres">
      <dgm:prSet presAssocID="{C1C01AB8-61B1-4FEA-982C-94279E3531D8}" presName="sibTrans" presStyleCnt="0"/>
      <dgm:spPr/>
    </dgm:pt>
    <dgm:pt modelId="{F16A6E85-F37C-4A5D-9E78-A947A2D65957}" type="pres">
      <dgm:prSet presAssocID="{7B8DB921-99BE-498C-940C-D5487826B5C2}" presName="node" presStyleLbl="node1" presStyleIdx="5" presStyleCnt="8">
        <dgm:presLayoutVars>
          <dgm:bulletEnabled val="1"/>
        </dgm:presLayoutVars>
      </dgm:prSet>
      <dgm:spPr/>
    </dgm:pt>
    <dgm:pt modelId="{20C03F07-E557-4417-B098-D3865134F6F2}" type="pres">
      <dgm:prSet presAssocID="{E6DC30BB-BBDB-4D18-B11C-4C4AFBB4018D}" presName="sibTrans" presStyleCnt="0"/>
      <dgm:spPr/>
    </dgm:pt>
    <dgm:pt modelId="{8BE0BD0C-D3F6-4B76-A971-85104EDE6C14}" type="pres">
      <dgm:prSet presAssocID="{4A102A4E-5FE7-4A4E-8584-669AAF5CD0A2}" presName="node" presStyleLbl="node1" presStyleIdx="6" presStyleCnt="8">
        <dgm:presLayoutVars>
          <dgm:bulletEnabled val="1"/>
        </dgm:presLayoutVars>
      </dgm:prSet>
      <dgm:spPr/>
    </dgm:pt>
    <dgm:pt modelId="{4EF6A987-7577-49CA-8DFA-3AD5F4BB77C2}" type="pres">
      <dgm:prSet presAssocID="{AE344876-A178-4289-94B0-99BF6CA9B34E}" presName="sibTrans" presStyleCnt="0"/>
      <dgm:spPr/>
    </dgm:pt>
    <dgm:pt modelId="{022489CE-078E-4363-9B2E-E050F8576F29}" type="pres">
      <dgm:prSet presAssocID="{329187FA-D4B3-4FBB-AE7D-260C80686780}" presName="node" presStyleLbl="node1" presStyleIdx="7" presStyleCnt="8">
        <dgm:presLayoutVars>
          <dgm:bulletEnabled val="1"/>
        </dgm:presLayoutVars>
      </dgm:prSet>
      <dgm:spPr/>
    </dgm:pt>
  </dgm:ptLst>
  <dgm:cxnLst>
    <dgm:cxn modelId="{E4661E0B-E9B5-4651-8AD1-CAA5822AEE0B}" type="presOf" srcId="{1BA92E9E-3543-4594-9337-C8A9DF88C9EA}" destId="{53F09B67-B50A-4BA9-B8D7-5403B45ECCFC}" srcOrd="0" destOrd="0" presId="urn:microsoft.com/office/officeart/2005/8/layout/default"/>
    <dgm:cxn modelId="{9EC6DF10-BBE8-4EDD-8B48-50A9A3374547}" type="presOf" srcId="{43AAC3C2-141F-4577-B35D-059849BF86E2}" destId="{9F21260C-D69F-4577-9DEF-90E97AEDD00F}" srcOrd="0" destOrd="0" presId="urn:microsoft.com/office/officeart/2005/8/layout/default"/>
    <dgm:cxn modelId="{34CC4314-3C72-424A-ADE4-D6EE8C8571C5}" type="presOf" srcId="{4A102A4E-5FE7-4A4E-8584-669AAF5CD0A2}" destId="{8BE0BD0C-D3F6-4B76-A971-85104EDE6C14}" srcOrd="0" destOrd="0" presId="urn:microsoft.com/office/officeart/2005/8/layout/default"/>
    <dgm:cxn modelId="{B4E0DF24-81A8-4249-BEE0-AC4B96B0046B}" srcId="{688C9CEF-09D3-499B-80C0-B03CCCC2E51E}" destId="{57461488-1EFC-480B-902E-F89FDD714ADE}" srcOrd="4" destOrd="0" parTransId="{504D4DAD-C54A-4D63-AE7E-B62882FAC6FC}" sibTransId="{C1C01AB8-61B1-4FEA-982C-94279E3531D8}"/>
    <dgm:cxn modelId="{6A1A9035-4FA1-4381-A2C0-6C8D77523787}" srcId="{688C9CEF-09D3-499B-80C0-B03CCCC2E51E}" destId="{329187FA-D4B3-4FBB-AE7D-260C80686780}" srcOrd="7" destOrd="0" parTransId="{1610D476-E8CF-4B94-93F7-E083187319B1}" sibTransId="{DB8C5035-920F-4DC8-BBAB-8D9DBB2EA674}"/>
    <dgm:cxn modelId="{98A25247-2A8F-40E3-960E-5A8F6A096699}" srcId="{688C9CEF-09D3-499B-80C0-B03CCCC2E51E}" destId="{7B8DB921-99BE-498C-940C-D5487826B5C2}" srcOrd="5" destOrd="0" parTransId="{6F19ABDC-020D-4397-8628-F2017502A577}" sibTransId="{E6DC30BB-BBDB-4D18-B11C-4C4AFBB4018D}"/>
    <dgm:cxn modelId="{EC495D6E-5760-4088-9ED8-94DE322B9B93}" type="presOf" srcId="{2A459804-E22B-4C76-A5EE-309F113EEB9F}" destId="{5B59F11F-725E-4C20-8B35-C3838313401C}" srcOrd="0" destOrd="0" presId="urn:microsoft.com/office/officeart/2005/8/layout/default"/>
    <dgm:cxn modelId="{A51BE36F-E406-4C58-B954-688D9290B450}" srcId="{688C9CEF-09D3-499B-80C0-B03CCCC2E51E}" destId="{2A459804-E22B-4C76-A5EE-309F113EEB9F}" srcOrd="2" destOrd="0" parTransId="{2405FC89-FAE7-462D-B3C8-2E8B458B1781}" sibTransId="{8D07A5CB-DD34-4D2B-8F6D-D8E5A106D52C}"/>
    <dgm:cxn modelId="{396CBD54-7250-4A60-BE6A-3E00D83425A3}" srcId="{688C9CEF-09D3-499B-80C0-B03CCCC2E51E}" destId="{E0AF4AFE-65E2-49B3-90F7-C05C1342DAF6}" srcOrd="3" destOrd="0" parTransId="{2BD3CD54-8FFD-40D9-A262-8F3C74F3CAA0}" sibTransId="{AFE498D6-3F2A-4C53-A084-954DB8452098}"/>
    <dgm:cxn modelId="{AA40E788-A1C0-4B44-9031-520F84153D24}" type="presOf" srcId="{7B8DB921-99BE-498C-940C-D5487826B5C2}" destId="{F16A6E85-F37C-4A5D-9E78-A947A2D65957}" srcOrd="0" destOrd="0" presId="urn:microsoft.com/office/officeart/2005/8/layout/default"/>
    <dgm:cxn modelId="{140F4AA2-7C31-4A3C-810E-1F0F1A15DBF5}" srcId="{688C9CEF-09D3-499B-80C0-B03CCCC2E51E}" destId="{4A102A4E-5FE7-4A4E-8584-669AAF5CD0A2}" srcOrd="6" destOrd="0" parTransId="{E6B7FE01-093D-4A3E-A58C-1EF8C2F74E34}" sibTransId="{AE344876-A178-4289-94B0-99BF6CA9B34E}"/>
    <dgm:cxn modelId="{AF5FA2A3-49A6-4D6C-BF26-F85CB8784D65}" type="presOf" srcId="{329187FA-D4B3-4FBB-AE7D-260C80686780}" destId="{022489CE-078E-4363-9B2E-E050F8576F29}" srcOrd="0" destOrd="0" presId="urn:microsoft.com/office/officeart/2005/8/layout/default"/>
    <dgm:cxn modelId="{C527D4AC-E52F-48DC-8DF8-963AFD6DAC28}" srcId="{688C9CEF-09D3-499B-80C0-B03CCCC2E51E}" destId="{1BA92E9E-3543-4594-9337-C8A9DF88C9EA}" srcOrd="0" destOrd="0" parTransId="{4FF3D9AC-6267-46F5-8163-02B4030BEB8B}" sibTransId="{E33CD461-1DA7-44B0-AE28-31CC2389E103}"/>
    <dgm:cxn modelId="{6CD589C7-2E17-400A-94ED-C7F1FC07B794}" type="presOf" srcId="{688C9CEF-09D3-499B-80C0-B03CCCC2E51E}" destId="{AC9A6B27-5762-4D0D-9A42-2AE941632EF5}" srcOrd="0" destOrd="0" presId="urn:microsoft.com/office/officeart/2005/8/layout/default"/>
    <dgm:cxn modelId="{93882BEC-F7DE-4C9F-BD5A-AD2B80544CA1}" type="presOf" srcId="{E0AF4AFE-65E2-49B3-90F7-C05C1342DAF6}" destId="{25ADDB10-5A48-4196-8AEA-FD2105CB169C}" srcOrd="0" destOrd="0" presId="urn:microsoft.com/office/officeart/2005/8/layout/default"/>
    <dgm:cxn modelId="{1081D2EF-8A9A-464F-BEEC-F3CC9CC91F90}" srcId="{688C9CEF-09D3-499B-80C0-B03CCCC2E51E}" destId="{43AAC3C2-141F-4577-B35D-059849BF86E2}" srcOrd="1" destOrd="0" parTransId="{CC34306F-E79B-453D-B9D5-64D193A8B12F}" sibTransId="{6EC2CE2C-4BCE-45CF-A82A-CCE7865703BF}"/>
    <dgm:cxn modelId="{9C06C3F6-510B-4E9D-A12D-3637B8663507}" type="presOf" srcId="{57461488-1EFC-480B-902E-F89FDD714ADE}" destId="{CA34E49C-035A-4229-91E8-8F372F6F2112}" srcOrd="0" destOrd="0" presId="urn:microsoft.com/office/officeart/2005/8/layout/default"/>
    <dgm:cxn modelId="{33A0730F-8F3E-463A-B8D9-76D39A211128}" type="presParOf" srcId="{AC9A6B27-5762-4D0D-9A42-2AE941632EF5}" destId="{53F09B67-B50A-4BA9-B8D7-5403B45ECCFC}" srcOrd="0" destOrd="0" presId="urn:microsoft.com/office/officeart/2005/8/layout/default"/>
    <dgm:cxn modelId="{4937C6BE-9D49-4ABF-B2C8-D81B0448A19B}" type="presParOf" srcId="{AC9A6B27-5762-4D0D-9A42-2AE941632EF5}" destId="{F93AF6A1-636D-4404-A2AF-DA9EBD2A951F}" srcOrd="1" destOrd="0" presId="urn:microsoft.com/office/officeart/2005/8/layout/default"/>
    <dgm:cxn modelId="{960AB660-1856-48EB-AFBE-DCB295591C99}" type="presParOf" srcId="{AC9A6B27-5762-4D0D-9A42-2AE941632EF5}" destId="{9F21260C-D69F-4577-9DEF-90E97AEDD00F}" srcOrd="2" destOrd="0" presId="urn:microsoft.com/office/officeart/2005/8/layout/default"/>
    <dgm:cxn modelId="{117CDFE7-FA64-4078-9ADD-6D2565411A3D}" type="presParOf" srcId="{AC9A6B27-5762-4D0D-9A42-2AE941632EF5}" destId="{A40BB652-4689-42E4-8042-81E6CC616F3A}" srcOrd="3" destOrd="0" presId="urn:microsoft.com/office/officeart/2005/8/layout/default"/>
    <dgm:cxn modelId="{83508E42-80B0-4670-B92C-F8E8CD569FB2}" type="presParOf" srcId="{AC9A6B27-5762-4D0D-9A42-2AE941632EF5}" destId="{5B59F11F-725E-4C20-8B35-C3838313401C}" srcOrd="4" destOrd="0" presId="urn:microsoft.com/office/officeart/2005/8/layout/default"/>
    <dgm:cxn modelId="{1E683DAC-3373-4988-A8FE-72EAA0868838}" type="presParOf" srcId="{AC9A6B27-5762-4D0D-9A42-2AE941632EF5}" destId="{DA605DD6-98B0-4A35-924D-D92DE189B858}" srcOrd="5" destOrd="0" presId="urn:microsoft.com/office/officeart/2005/8/layout/default"/>
    <dgm:cxn modelId="{C99BABB1-65EF-4A68-BAAE-F13A2591BF8D}" type="presParOf" srcId="{AC9A6B27-5762-4D0D-9A42-2AE941632EF5}" destId="{25ADDB10-5A48-4196-8AEA-FD2105CB169C}" srcOrd="6" destOrd="0" presId="urn:microsoft.com/office/officeart/2005/8/layout/default"/>
    <dgm:cxn modelId="{73200204-F7CB-4F1B-A0F1-3DA8DCC3A522}" type="presParOf" srcId="{AC9A6B27-5762-4D0D-9A42-2AE941632EF5}" destId="{230CB140-D090-475F-A0CF-ED3B1B3A3063}" srcOrd="7" destOrd="0" presId="urn:microsoft.com/office/officeart/2005/8/layout/default"/>
    <dgm:cxn modelId="{D6A3A901-0C78-4DE9-B56F-A394B543D53B}" type="presParOf" srcId="{AC9A6B27-5762-4D0D-9A42-2AE941632EF5}" destId="{CA34E49C-035A-4229-91E8-8F372F6F2112}" srcOrd="8" destOrd="0" presId="urn:microsoft.com/office/officeart/2005/8/layout/default"/>
    <dgm:cxn modelId="{C05B190A-AC31-442C-BDF7-A0D9634F1360}" type="presParOf" srcId="{AC9A6B27-5762-4D0D-9A42-2AE941632EF5}" destId="{8DF96BFC-0BE9-4F48-8AE7-8A79B8C01CB1}" srcOrd="9" destOrd="0" presId="urn:microsoft.com/office/officeart/2005/8/layout/default"/>
    <dgm:cxn modelId="{A46A9BC2-A834-4010-9A2B-2281268E3988}" type="presParOf" srcId="{AC9A6B27-5762-4D0D-9A42-2AE941632EF5}" destId="{F16A6E85-F37C-4A5D-9E78-A947A2D65957}" srcOrd="10" destOrd="0" presId="urn:microsoft.com/office/officeart/2005/8/layout/default"/>
    <dgm:cxn modelId="{9257C0EA-809D-4F8B-A932-25AA49B6E7AD}" type="presParOf" srcId="{AC9A6B27-5762-4D0D-9A42-2AE941632EF5}" destId="{20C03F07-E557-4417-B098-D3865134F6F2}" srcOrd="11" destOrd="0" presId="urn:microsoft.com/office/officeart/2005/8/layout/default"/>
    <dgm:cxn modelId="{E1A362A8-4B55-4585-B592-D2A2EBEE4B5B}" type="presParOf" srcId="{AC9A6B27-5762-4D0D-9A42-2AE941632EF5}" destId="{8BE0BD0C-D3F6-4B76-A971-85104EDE6C14}" srcOrd="12" destOrd="0" presId="urn:microsoft.com/office/officeart/2005/8/layout/default"/>
    <dgm:cxn modelId="{112C5571-5C08-4F67-9386-80284F9BF6BD}" type="presParOf" srcId="{AC9A6B27-5762-4D0D-9A42-2AE941632EF5}" destId="{4EF6A987-7577-49CA-8DFA-3AD5F4BB77C2}" srcOrd="13" destOrd="0" presId="urn:microsoft.com/office/officeart/2005/8/layout/default"/>
    <dgm:cxn modelId="{1A5D1277-9465-4162-B969-47DB01E5270F}" type="presParOf" srcId="{AC9A6B27-5762-4D0D-9A42-2AE941632EF5}" destId="{022489CE-078E-4363-9B2E-E050F8576F2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106B0-CFC4-49A5-9EEB-DE191F39FE6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B34C04-935A-46F8-B8BB-C36411F41D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Operator’s Interest in investing in SMEs (plans offering SMEs opportunities to obtain capital),</a:t>
          </a:r>
        </a:p>
      </dgm:t>
    </dgm:pt>
    <dgm:pt modelId="{246B5BED-47D9-47D6-A43B-BAC77B722583}" type="parTrans" cxnId="{AA3652EB-8D63-44F6-BF2A-95BEB44146AA}">
      <dgm:prSet/>
      <dgm:spPr/>
      <dgm:t>
        <a:bodyPr/>
        <a:lstStyle/>
        <a:p>
          <a:endParaRPr lang="en-US"/>
        </a:p>
      </dgm:t>
    </dgm:pt>
    <dgm:pt modelId="{39E90DD8-0584-4913-A3A7-C429BFE2BAEC}" type="sibTrans" cxnId="{AA3652EB-8D63-44F6-BF2A-95BEB44146AA}">
      <dgm:prSet/>
      <dgm:spPr/>
      <dgm:t>
        <a:bodyPr/>
        <a:lstStyle/>
        <a:p>
          <a:endParaRPr lang="en-US"/>
        </a:p>
      </dgm:t>
    </dgm:pt>
    <dgm:pt modelId="{93271F0D-8578-45FF-8C28-A3573EED69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Introduction of new and affordable plans (cost savings)</a:t>
          </a:r>
        </a:p>
      </dgm:t>
    </dgm:pt>
    <dgm:pt modelId="{EC0B6172-0C8A-42DC-B3E8-E91AC59B3F8E}" type="parTrans" cxnId="{D82D4BFD-C677-429A-B8C5-9D45B6347D2E}">
      <dgm:prSet/>
      <dgm:spPr/>
      <dgm:t>
        <a:bodyPr/>
        <a:lstStyle/>
        <a:p>
          <a:endParaRPr lang="en-US"/>
        </a:p>
      </dgm:t>
    </dgm:pt>
    <dgm:pt modelId="{B1CAF0F6-51FB-4600-B272-9CCCD979E7D1}" type="sibTrans" cxnId="{D82D4BFD-C677-429A-B8C5-9D45B6347D2E}">
      <dgm:prSet/>
      <dgm:spPr/>
      <dgm:t>
        <a:bodyPr/>
        <a:lstStyle/>
        <a:p>
          <a:endParaRPr lang="en-US"/>
        </a:p>
      </dgm:t>
    </dgm:pt>
    <dgm:pt modelId="{84031595-F7BC-477D-BFF7-A57F711748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Introduction of Shared Plans (cost sharing)</a:t>
          </a:r>
        </a:p>
      </dgm:t>
    </dgm:pt>
    <dgm:pt modelId="{71BAC63B-C1F5-490F-B82C-43701C619D39}" type="parTrans" cxnId="{83DFC88D-5920-4A33-A5C1-2FC161320666}">
      <dgm:prSet/>
      <dgm:spPr/>
      <dgm:t>
        <a:bodyPr/>
        <a:lstStyle/>
        <a:p>
          <a:endParaRPr lang="en-US"/>
        </a:p>
      </dgm:t>
    </dgm:pt>
    <dgm:pt modelId="{38FADAEF-5BD2-4B10-9F81-57625BBD829A}" type="sibTrans" cxnId="{83DFC88D-5920-4A33-A5C1-2FC161320666}">
      <dgm:prSet/>
      <dgm:spPr/>
      <dgm:t>
        <a:bodyPr/>
        <a:lstStyle/>
        <a:p>
          <a:endParaRPr lang="en-US"/>
        </a:p>
      </dgm:t>
    </dgm:pt>
    <dgm:pt modelId="{85F6690A-5478-4606-8175-E7550073D4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Future prospects: New products (IoTs), processes, business models, operational strategies (AI- Network Automation, Cybersecurity etc.)  </a:t>
          </a:r>
        </a:p>
      </dgm:t>
    </dgm:pt>
    <dgm:pt modelId="{18D2C7F2-CA5A-44E7-8F47-A371950B3A37}" type="parTrans" cxnId="{1655BFC4-B4CA-4A7B-BD6E-3F8FE82344F0}">
      <dgm:prSet/>
      <dgm:spPr/>
      <dgm:t>
        <a:bodyPr/>
        <a:lstStyle/>
        <a:p>
          <a:endParaRPr lang="en-US"/>
        </a:p>
      </dgm:t>
    </dgm:pt>
    <dgm:pt modelId="{C44F6424-EFE4-493C-9C81-0726C41AE2D8}" type="sibTrans" cxnId="{1655BFC4-B4CA-4A7B-BD6E-3F8FE82344F0}">
      <dgm:prSet/>
      <dgm:spPr/>
      <dgm:t>
        <a:bodyPr/>
        <a:lstStyle/>
        <a:p>
          <a:endParaRPr lang="en-US"/>
        </a:p>
      </dgm:t>
    </dgm:pt>
    <dgm:pt modelId="{AD0C5BEE-6D9E-49A7-BDB7-E3712E7BC92A}" type="pres">
      <dgm:prSet presAssocID="{17E106B0-CFC4-49A5-9EEB-DE191F39FE64}" presName="root" presStyleCnt="0">
        <dgm:presLayoutVars>
          <dgm:dir/>
          <dgm:resizeHandles val="exact"/>
        </dgm:presLayoutVars>
      </dgm:prSet>
      <dgm:spPr/>
    </dgm:pt>
    <dgm:pt modelId="{115F753D-F6D3-4632-8487-12D24D684C46}" type="pres">
      <dgm:prSet presAssocID="{DBB34C04-935A-46F8-B8BB-C36411F41DC1}" presName="compNode" presStyleCnt="0"/>
      <dgm:spPr/>
    </dgm:pt>
    <dgm:pt modelId="{A4FD8C0A-FD49-48F3-A7A7-235B7872FF15}" type="pres">
      <dgm:prSet presAssocID="{DBB34C04-935A-46F8-B8BB-C36411F41DC1}" presName="bgRect" presStyleLbl="bgShp" presStyleIdx="0" presStyleCnt="4"/>
      <dgm:spPr/>
    </dgm:pt>
    <dgm:pt modelId="{8306E469-D3C4-4BEF-A87E-4148319DCB3B}" type="pres">
      <dgm:prSet presAssocID="{DBB34C04-935A-46F8-B8BB-C36411F41DC1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B94A57E-15F6-4AE3-9A80-ACC70F8B82C4}" type="pres">
      <dgm:prSet presAssocID="{DBB34C04-935A-46F8-B8BB-C36411F41DC1}" presName="spaceRect" presStyleCnt="0"/>
      <dgm:spPr/>
    </dgm:pt>
    <dgm:pt modelId="{F8F3D736-B9F1-469C-93AD-FDF88FF32B1B}" type="pres">
      <dgm:prSet presAssocID="{DBB34C04-935A-46F8-B8BB-C36411F41DC1}" presName="parTx" presStyleLbl="revTx" presStyleIdx="0" presStyleCnt="4">
        <dgm:presLayoutVars>
          <dgm:chMax val="0"/>
          <dgm:chPref val="0"/>
        </dgm:presLayoutVars>
      </dgm:prSet>
      <dgm:spPr/>
    </dgm:pt>
    <dgm:pt modelId="{F95C5CFD-3C8B-4F82-9D09-840B26438C2D}" type="pres">
      <dgm:prSet presAssocID="{39E90DD8-0584-4913-A3A7-C429BFE2BAEC}" presName="sibTrans" presStyleCnt="0"/>
      <dgm:spPr/>
    </dgm:pt>
    <dgm:pt modelId="{2BC7B02F-B5A9-420B-963F-B45EFBB483AB}" type="pres">
      <dgm:prSet presAssocID="{93271F0D-8578-45FF-8C28-A3573EED692B}" presName="compNode" presStyleCnt="0"/>
      <dgm:spPr/>
    </dgm:pt>
    <dgm:pt modelId="{1BA56E34-19E8-4A3B-ADA2-B0892986DE97}" type="pres">
      <dgm:prSet presAssocID="{93271F0D-8578-45FF-8C28-A3573EED692B}" presName="bgRect" presStyleLbl="bgShp" presStyleIdx="1" presStyleCnt="4"/>
      <dgm:spPr/>
    </dgm:pt>
    <dgm:pt modelId="{4EBC84E2-24BC-4F0F-A8DA-6E02D1684B91}" type="pres">
      <dgm:prSet presAssocID="{93271F0D-8578-45FF-8C28-A3573EED692B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991173B9-ABA0-4ED0-B9DD-A4775B4EE924}" type="pres">
      <dgm:prSet presAssocID="{93271F0D-8578-45FF-8C28-A3573EED692B}" presName="spaceRect" presStyleCnt="0"/>
      <dgm:spPr/>
    </dgm:pt>
    <dgm:pt modelId="{55C0D6E7-2CDC-4548-B8B8-7B97639DD8FA}" type="pres">
      <dgm:prSet presAssocID="{93271F0D-8578-45FF-8C28-A3573EED692B}" presName="parTx" presStyleLbl="revTx" presStyleIdx="1" presStyleCnt="4">
        <dgm:presLayoutVars>
          <dgm:chMax val="0"/>
          <dgm:chPref val="0"/>
        </dgm:presLayoutVars>
      </dgm:prSet>
      <dgm:spPr/>
    </dgm:pt>
    <dgm:pt modelId="{9793A7C4-31A5-4B06-9186-983026386CBE}" type="pres">
      <dgm:prSet presAssocID="{B1CAF0F6-51FB-4600-B272-9CCCD979E7D1}" presName="sibTrans" presStyleCnt="0"/>
      <dgm:spPr/>
    </dgm:pt>
    <dgm:pt modelId="{2BD18B60-ABA5-4EC6-AD5D-D38EE6B4AF87}" type="pres">
      <dgm:prSet presAssocID="{84031595-F7BC-477D-BFF7-A57F71174891}" presName="compNode" presStyleCnt="0"/>
      <dgm:spPr/>
    </dgm:pt>
    <dgm:pt modelId="{4C6D0F79-9905-4DF2-8266-8279CA77F121}" type="pres">
      <dgm:prSet presAssocID="{84031595-F7BC-477D-BFF7-A57F71174891}" presName="bgRect" presStyleLbl="bgShp" presStyleIdx="2" presStyleCnt="4"/>
      <dgm:spPr/>
    </dgm:pt>
    <dgm:pt modelId="{0F953F3C-F1DB-4083-A6B8-075DB20F8464}" type="pres">
      <dgm:prSet presAssocID="{84031595-F7BC-477D-BFF7-A57F71174891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38FD990B-9F10-48FD-9785-D32997B7B067}" type="pres">
      <dgm:prSet presAssocID="{84031595-F7BC-477D-BFF7-A57F71174891}" presName="spaceRect" presStyleCnt="0"/>
      <dgm:spPr/>
    </dgm:pt>
    <dgm:pt modelId="{4DCE6795-7C00-474D-8CCC-FBC7039BF39A}" type="pres">
      <dgm:prSet presAssocID="{84031595-F7BC-477D-BFF7-A57F71174891}" presName="parTx" presStyleLbl="revTx" presStyleIdx="2" presStyleCnt="4">
        <dgm:presLayoutVars>
          <dgm:chMax val="0"/>
          <dgm:chPref val="0"/>
        </dgm:presLayoutVars>
      </dgm:prSet>
      <dgm:spPr/>
    </dgm:pt>
    <dgm:pt modelId="{8F4FD422-D28B-486D-A2AC-F4CA9B9A10EF}" type="pres">
      <dgm:prSet presAssocID="{38FADAEF-5BD2-4B10-9F81-57625BBD829A}" presName="sibTrans" presStyleCnt="0"/>
      <dgm:spPr/>
    </dgm:pt>
    <dgm:pt modelId="{A538EDE3-557C-4006-BD1F-90753D6E226F}" type="pres">
      <dgm:prSet presAssocID="{85F6690A-5478-4606-8175-E7550073D49F}" presName="compNode" presStyleCnt="0"/>
      <dgm:spPr/>
    </dgm:pt>
    <dgm:pt modelId="{8A30F627-E464-4780-B2B2-B6FCD5AE78DC}" type="pres">
      <dgm:prSet presAssocID="{85F6690A-5478-4606-8175-E7550073D49F}" presName="bgRect" presStyleLbl="bgShp" presStyleIdx="3" presStyleCnt="4"/>
      <dgm:spPr/>
    </dgm:pt>
    <dgm:pt modelId="{34F7BDA4-36F9-460E-9D3D-8616731B2AD4}" type="pres">
      <dgm:prSet presAssocID="{85F6690A-5478-4606-8175-E7550073D49F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36E835B-9637-45DC-B756-87654A9D3BA8}" type="pres">
      <dgm:prSet presAssocID="{85F6690A-5478-4606-8175-E7550073D49F}" presName="spaceRect" presStyleCnt="0"/>
      <dgm:spPr/>
    </dgm:pt>
    <dgm:pt modelId="{51C36FBF-6538-41DF-847E-73941439EA43}" type="pres">
      <dgm:prSet presAssocID="{85F6690A-5478-4606-8175-E7550073D49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0E8BD48-AE09-4E24-979A-B63C6D2F9BEE}" type="presOf" srcId="{85F6690A-5478-4606-8175-E7550073D49F}" destId="{51C36FBF-6538-41DF-847E-73941439EA43}" srcOrd="0" destOrd="0" presId="urn:microsoft.com/office/officeart/2018/2/layout/IconVerticalSolidList"/>
    <dgm:cxn modelId="{865FC46D-501B-437F-A462-BD40CC5140C2}" type="presOf" srcId="{17E106B0-CFC4-49A5-9EEB-DE191F39FE64}" destId="{AD0C5BEE-6D9E-49A7-BDB7-E3712E7BC92A}" srcOrd="0" destOrd="0" presId="urn:microsoft.com/office/officeart/2018/2/layout/IconVerticalSolidList"/>
    <dgm:cxn modelId="{76B05653-B75B-4880-AA8D-BD68DF2F0A01}" type="presOf" srcId="{84031595-F7BC-477D-BFF7-A57F71174891}" destId="{4DCE6795-7C00-474D-8CCC-FBC7039BF39A}" srcOrd="0" destOrd="0" presId="urn:microsoft.com/office/officeart/2018/2/layout/IconVerticalSolidList"/>
    <dgm:cxn modelId="{83DFC88D-5920-4A33-A5C1-2FC161320666}" srcId="{17E106B0-CFC4-49A5-9EEB-DE191F39FE64}" destId="{84031595-F7BC-477D-BFF7-A57F71174891}" srcOrd="2" destOrd="0" parTransId="{71BAC63B-C1F5-490F-B82C-43701C619D39}" sibTransId="{38FADAEF-5BD2-4B10-9F81-57625BBD829A}"/>
    <dgm:cxn modelId="{88DAD68D-96C6-4760-BE86-936622EDF490}" type="presOf" srcId="{DBB34C04-935A-46F8-B8BB-C36411F41DC1}" destId="{F8F3D736-B9F1-469C-93AD-FDF88FF32B1B}" srcOrd="0" destOrd="0" presId="urn:microsoft.com/office/officeart/2018/2/layout/IconVerticalSolidList"/>
    <dgm:cxn modelId="{1655BFC4-B4CA-4A7B-BD6E-3F8FE82344F0}" srcId="{17E106B0-CFC4-49A5-9EEB-DE191F39FE64}" destId="{85F6690A-5478-4606-8175-E7550073D49F}" srcOrd="3" destOrd="0" parTransId="{18D2C7F2-CA5A-44E7-8F47-A371950B3A37}" sibTransId="{C44F6424-EFE4-493C-9C81-0726C41AE2D8}"/>
    <dgm:cxn modelId="{DB83C9DC-06EB-440C-AEDD-78F3AFF683A9}" type="presOf" srcId="{93271F0D-8578-45FF-8C28-A3573EED692B}" destId="{55C0D6E7-2CDC-4548-B8B8-7B97639DD8FA}" srcOrd="0" destOrd="0" presId="urn:microsoft.com/office/officeart/2018/2/layout/IconVerticalSolidList"/>
    <dgm:cxn modelId="{AA3652EB-8D63-44F6-BF2A-95BEB44146AA}" srcId="{17E106B0-CFC4-49A5-9EEB-DE191F39FE64}" destId="{DBB34C04-935A-46F8-B8BB-C36411F41DC1}" srcOrd="0" destOrd="0" parTransId="{246B5BED-47D9-47D6-A43B-BAC77B722583}" sibTransId="{39E90DD8-0584-4913-A3A7-C429BFE2BAEC}"/>
    <dgm:cxn modelId="{D82D4BFD-C677-429A-B8C5-9D45B6347D2E}" srcId="{17E106B0-CFC4-49A5-9EEB-DE191F39FE64}" destId="{93271F0D-8578-45FF-8C28-A3573EED692B}" srcOrd="1" destOrd="0" parTransId="{EC0B6172-0C8A-42DC-B3E8-E91AC59B3F8E}" sibTransId="{B1CAF0F6-51FB-4600-B272-9CCCD979E7D1}"/>
    <dgm:cxn modelId="{B8009250-3EBA-46C3-9097-0494F858271E}" type="presParOf" srcId="{AD0C5BEE-6D9E-49A7-BDB7-E3712E7BC92A}" destId="{115F753D-F6D3-4632-8487-12D24D684C46}" srcOrd="0" destOrd="0" presId="urn:microsoft.com/office/officeart/2018/2/layout/IconVerticalSolidList"/>
    <dgm:cxn modelId="{90DD252C-5EA2-486E-8E66-2A652D3FA7CE}" type="presParOf" srcId="{115F753D-F6D3-4632-8487-12D24D684C46}" destId="{A4FD8C0A-FD49-48F3-A7A7-235B7872FF15}" srcOrd="0" destOrd="0" presId="urn:microsoft.com/office/officeart/2018/2/layout/IconVerticalSolidList"/>
    <dgm:cxn modelId="{F4200C8C-9F23-4ED3-AB5B-3AE28A321A77}" type="presParOf" srcId="{115F753D-F6D3-4632-8487-12D24D684C46}" destId="{8306E469-D3C4-4BEF-A87E-4148319DCB3B}" srcOrd="1" destOrd="0" presId="urn:microsoft.com/office/officeart/2018/2/layout/IconVerticalSolidList"/>
    <dgm:cxn modelId="{6D1E3039-FA4C-4096-BC9D-B02946980746}" type="presParOf" srcId="{115F753D-F6D3-4632-8487-12D24D684C46}" destId="{1B94A57E-15F6-4AE3-9A80-ACC70F8B82C4}" srcOrd="2" destOrd="0" presId="urn:microsoft.com/office/officeart/2018/2/layout/IconVerticalSolidList"/>
    <dgm:cxn modelId="{75512A16-DD79-428D-8480-AB9B0E23C870}" type="presParOf" srcId="{115F753D-F6D3-4632-8487-12D24D684C46}" destId="{F8F3D736-B9F1-469C-93AD-FDF88FF32B1B}" srcOrd="3" destOrd="0" presId="urn:microsoft.com/office/officeart/2018/2/layout/IconVerticalSolidList"/>
    <dgm:cxn modelId="{1F7F4E05-890A-4FCC-AE7B-5810516D3D1A}" type="presParOf" srcId="{AD0C5BEE-6D9E-49A7-BDB7-E3712E7BC92A}" destId="{F95C5CFD-3C8B-4F82-9D09-840B26438C2D}" srcOrd="1" destOrd="0" presId="urn:microsoft.com/office/officeart/2018/2/layout/IconVerticalSolidList"/>
    <dgm:cxn modelId="{0B7C6013-7BFB-47EE-A5B2-A1C8F08FE33D}" type="presParOf" srcId="{AD0C5BEE-6D9E-49A7-BDB7-E3712E7BC92A}" destId="{2BC7B02F-B5A9-420B-963F-B45EFBB483AB}" srcOrd="2" destOrd="0" presId="urn:microsoft.com/office/officeart/2018/2/layout/IconVerticalSolidList"/>
    <dgm:cxn modelId="{6936A0E9-A6FA-4EF4-A306-E4AEA2D2E095}" type="presParOf" srcId="{2BC7B02F-B5A9-420B-963F-B45EFBB483AB}" destId="{1BA56E34-19E8-4A3B-ADA2-B0892986DE97}" srcOrd="0" destOrd="0" presId="urn:microsoft.com/office/officeart/2018/2/layout/IconVerticalSolidList"/>
    <dgm:cxn modelId="{FD7170D6-8C36-480C-A166-37DC383F31A8}" type="presParOf" srcId="{2BC7B02F-B5A9-420B-963F-B45EFBB483AB}" destId="{4EBC84E2-24BC-4F0F-A8DA-6E02D1684B91}" srcOrd="1" destOrd="0" presId="urn:microsoft.com/office/officeart/2018/2/layout/IconVerticalSolidList"/>
    <dgm:cxn modelId="{7DA0B48C-4BE9-4105-8D66-3B04A1C575C9}" type="presParOf" srcId="{2BC7B02F-B5A9-420B-963F-B45EFBB483AB}" destId="{991173B9-ABA0-4ED0-B9DD-A4775B4EE924}" srcOrd="2" destOrd="0" presId="urn:microsoft.com/office/officeart/2018/2/layout/IconVerticalSolidList"/>
    <dgm:cxn modelId="{A337D7E1-039C-439D-A75F-8F723D955C4E}" type="presParOf" srcId="{2BC7B02F-B5A9-420B-963F-B45EFBB483AB}" destId="{55C0D6E7-2CDC-4548-B8B8-7B97639DD8FA}" srcOrd="3" destOrd="0" presId="urn:microsoft.com/office/officeart/2018/2/layout/IconVerticalSolidList"/>
    <dgm:cxn modelId="{ACAAE611-2132-46B4-88C2-614EE2BD0D45}" type="presParOf" srcId="{AD0C5BEE-6D9E-49A7-BDB7-E3712E7BC92A}" destId="{9793A7C4-31A5-4B06-9186-983026386CBE}" srcOrd="3" destOrd="0" presId="urn:microsoft.com/office/officeart/2018/2/layout/IconVerticalSolidList"/>
    <dgm:cxn modelId="{EB319910-840A-4666-8B89-30B6147A9EE3}" type="presParOf" srcId="{AD0C5BEE-6D9E-49A7-BDB7-E3712E7BC92A}" destId="{2BD18B60-ABA5-4EC6-AD5D-D38EE6B4AF87}" srcOrd="4" destOrd="0" presId="urn:microsoft.com/office/officeart/2018/2/layout/IconVerticalSolidList"/>
    <dgm:cxn modelId="{56734CFD-6B79-4D8B-84C8-AEB1FB1CBB6E}" type="presParOf" srcId="{2BD18B60-ABA5-4EC6-AD5D-D38EE6B4AF87}" destId="{4C6D0F79-9905-4DF2-8266-8279CA77F121}" srcOrd="0" destOrd="0" presId="urn:microsoft.com/office/officeart/2018/2/layout/IconVerticalSolidList"/>
    <dgm:cxn modelId="{98AAD31E-9D9B-482E-9899-FA25DC038FAC}" type="presParOf" srcId="{2BD18B60-ABA5-4EC6-AD5D-D38EE6B4AF87}" destId="{0F953F3C-F1DB-4083-A6B8-075DB20F8464}" srcOrd="1" destOrd="0" presId="urn:microsoft.com/office/officeart/2018/2/layout/IconVerticalSolidList"/>
    <dgm:cxn modelId="{86AD1086-FD9A-40C1-9628-58D557A39649}" type="presParOf" srcId="{2BD18B60-ABA5-4EC6-AD5D-D38EE6B4AF87}" destId="{38FD990B-9F10-48FD-9785-D32997B7B067}" srcOrd="2" destOrd="0" presId="urn:microsoft.com/office/officeart/2018/2/layout/IconVerticalSolidList"/>
    <dgm:cxn modelId="{47D8B38C-A97B-4F87-A6EC-DDDFA1152CC9}" type="presParOf" srcId="{2BD18B60-ABA5-4EC6-AD5D-D38EE6B4AF87}" destId="{4DCE6795-7C00-474D-8CCC-FBC7039BF39A}" srcOrd="3" destOrd="0" presId="urn:microsoft.com/office/officeart/2018/2/layout/IconVerticalSolidList"/>
    <dgm:cxn modelId="{B7AF9BAF-A2F5-477A-A646-443505AC287D}" type="presParOf" srcId="{AD0C5BEE-6D9E-49A7-BDB7-E3712E7BC92A}" destId="{8F4FD422-D28B-486D-A2AC-F4CA9B9A10EF}" srcOrd="5" destOrd="0" presId="urn:microsoft.com/office/officeart/2018/2/layout/IconVerticalSolidList"/>
    <dgm:cxn modelId="{8D9EE894-4F90-4EE0-A83D-CF4BACDE0411}" type="presParOf" srcId="{AD0C5BEE-6D9E-49A7-BDB7-E3712E7BC92A}" destId="{A538EDE3-557C-4006-BD1F-90753D6E226F}" srcOrd="6" destOrd="0" presId="urn:microsoft.com/office/officeart/2018/2/layout/IconVerticalSolidList"/>
    <dgm:cxn modelId="{6B08723F-B6F0-436D-B368-0C3AB92B67D4}" type="presParOf" srcId="{A538EDE3-557C-4006-BD1F-90753D6E226F}" destId="{8A30F627-E464-4780-B2B2-B6FCD5AE78DC}" srcOrd="0" destOrd="0" presId="urn:microsoft.com/office/officeart/2018/2/layout/IconVerticalSolidList"/>
    <dgm:cxn modelId="{935DBC4F-125E-45A3-83A4-27D865E48C3E}" type="presParOf" srcId="{A538EDE3-557C-4006-BD1F-90753D6E226F}" destId="{34F7BDA4-36F9-460E-9D3D-8616731B2AD4}" srcOrd="1" destOrd="0" presId="urn:microsoft.com/office/officeart/2018/2/layout/IconVerticalSolidList"/>
    <dgm:cxn modelId="{C4354676-9D34-479B-A554-56FE015ACD84}" type="presParOf" srcId="{A538EDE3-557C-4006-BD1F-90753D6E226F}" destId="{336E835B-9637-45DC-B756-87654A9D3BA8}" srcOrd="2" destOrd="0" presId="urn:microsoft.com/office/officeart/2018/2/layout/IconVerticalSolidList"/>
    <dgm:cxn modelId="{F66863C2-BC04-412C-A110-7E02365D7F0C}" type="presParOf" srcId="{A538EDE3-557C-4006-BD1F-90753D6E226F}" destId="{51C36FBF-6538-41DF-847E-73941439EA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14D9B-84B6-4E29-94BE-5CCEE7D7B01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4A3096B-8388-45A6-8327-90EA4B56D9A7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Affordability</a:t>
          </a:r>
        </a:p>
      </dgm:t>
    </dgm:pt>
    <dgm:pt modelId="{FF23DC80-73CD-422E-A73D-1DC4CC986A7B}" type="parTrans" cxnId="{FAB20BF5-E0E8-4920-8F2C-B2150A7AF3A9}">
      <dgm:prSet/>
      <dgm:spPr/>
      <dgm:t>
        <a:bodyPr/>
        <a:lstStyle/>
        <a:p>
          <a:endParaRPr lang="en-US" sz="1200"/>
        </a:p>
      </dgm:t>
    </dgm:pt>
    <dgm:pt modelId="{B550AD39-2B87-45D6-9D9A-51793DE86641}" type="sibTrans" cxnId="{FAB20BF5-E0E8-4920-8F2C-B2150A7AF3A9}">
      <dgm:prSet/>
      <dgm:spPr/>
      <dgm:t>
        <a:bodyPr/>
        <a:lstStyle/>
        <a:p>
          <a:endParaRPr lang="en-US"/>
        </a:p>
      </dgm:t>
    </dgm:pt>
    <dgm:pt modelId="{922247C7-4F61-43A4-A1A8-7A8EAB80B7FF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C108FCF-6122-4618-A8B9-E815A832BBBB}" type="parTrans" cxnId="{F04ABB2D-3975-4785-9274-DA81C8AE3877}">
      <dgm:prSet/>
      <dgm:spPr/>
      <dgm:t>
        <a:bodyPr/>
        <a:lstStyle/>
        <a:p>
          <a:endParaRPr lang="en-US" sz="1200"/>
        </a:p>
      </dgm:t>
    </dgm:pt>
    <dgm:pt modelId="{7EAB7C4B-45EE-4B74-82A1-0DF4762991D9}" type="sibTrans" cxnId="{F04ABB2D-3975-4785-9274-DA81C8AE3877}">
      <dgm:prSet/>
      <dgm:spPr/>
      <dgm:t>
        <a:bodyPr/>
        <a:lstStyle/>
        <a:p>
          <a:endParaRPr lang="en-US"/>
        </a:p>
      </dgm:t>
    </dgm:pt>
    <dgm:pt modelId="{800ECFFC-F9FA-432B-943E-D5652F04BC7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Very low prices</a:t>
          </a:r>
        </a:p>
      </dgm:t>
    </dgm:pt>
    <dgm:pt modelId="{BE399D04-9BBD-42CB-BA1F-9EFBC53921F7}" type="parTrans" cxnId="{D0D7F8E3-DEC8-4539-85E7-E1D00BB73FE1}">
      <dgm:prSet/>
      <dgm:spPr/>
      <dgm:t>
        <a:bodyPr/>
        <a:lstStyle/>
        <a:p>
          <a:endParaRPr lang="en-US" sz="1200"/>
        </a:p>
      </dgm:t>
    </dgm:pt>
    <dgm:pt modelId="{5E95C4D1-0C6A-44B6-9634-5DA9EBA58514}" type="sibTrans" cxnId="{D0D7F8E3-DEC8-4539-85E7-E1D00BB73FE1}">
      <dgm:prSet/>
      <dgm:spPr/>
      <dgm:t>
        <a:bodyPr/>
        <a:lstStyle/>
        <a:p>
          <a:endParaRPr lang="en-US"/>
        </a:p>
      </dgm:t>
    </dgm:pt>
    <dgm:pt modelId="{6D4F954D-7D59-49E5-97F5-C9335D859769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Investment</a:t>
          </a:r>
        </a:p>
      </dgm:t>
    </dgm:pt>
    <dgm:pt modelId="{0F9CE2AD-72E1-4D8F-91E1-9215CA482431}" type="parTrans" cxnId="{B1EB13F8-FC24-4DDC-82FA-817F75C918CB}">
      <dgm:prSet/>
      <dgm:spPr/>
      <dgm:t>
        <a:bodyPr/>
        <a:lstStyle/>
        <a:p>
          <a:endParaRPr lang="en-US" sz="1200"/>
        </a:p>
      </dgm:t>
    </dgm:pt>
    <dgm:pt modelId="{E6A6A873-CBC8-4FCE-B912-7FC776F22803}" type="sibTrans" cxnId="{B1EB13F8-FC24-4DDC-82FA-817F75C918CB}">
      <dgm:prSet/>
      <dgm:spPr/>
      <dgm:t>
        <a:bodyPr/>
        <a:lstStyle/>
        <a:p>
          <a:endParaRPr lang="en-US"/>
        </a:p>
      </dgm:t>
    </dgm:pt>
    <dgm:pt modelId="{A6F611E1-9D5B-41B2-ACB2-A03790E9C31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Lower profit margins</a:t>
          </a:r>
        </a:p>
        <a:p>
          <a:pPr>
            <a:lnSpc>
              <a:spcPct val="100000"/>
            </a:lnSpc>
          </a:pPr>
          <a:r>
            <a:rPr lang="en-US" dirty="0"/>
            <a:t>Too low prices hampers investment, technological advancements</a:t>
          </a:r>
        </a:p>
      </dgm:t>
    </dgm:pt>
    <dgm:pt modelId="{72455408-2EAE-4845-997B-6DD3DEFB18F9}" type="parTrans" cxnId="{48C224C5-35E3-4E6B-8A0C-04F62A262270}">
      <dgm:prSet/>
      <dgm:spPr/>
      <dgm:t>
        <a:bodyPr/>
        <a:lstStyle/>
        <a:p>
          <a:endParaRPr lang="en-US" sz="1200"/>
        </a:p>
      </dgm:t>
    </dgm:pt>
    <dgm:pt modelId="{04F3F496-7393-4AB9-AF9C-0C65E1F3F936}" type="sibTrans" cxnId="{48C224C5-35E3-4E6B-8A0C-04F62A262270}">
      <dgm:prSet/>
      <dgm:spPr/>
      <dgm:t>
        <a:bodyPr/>
        <a:lstStyle/>
        <a:p>
          <a:endParaRPr lang="en-US"/>
        </a:p>
      </dgm:t>
    </dgm:pt>
    <dgm:pt modelId="{E3D26C0F-B8A8-4FDB-BAC4-3832BFBBC53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Increased consumer surplus</a:t>
          </a:r>
        </a:p>
      </dgm:t>
    </dgm:pt>
    <dgm:pt modelId="{0CE936CB-3337-48C5-87C3-E3643FF7B738}" type="parTrans" cxnId="{FCF46F9F-95D9-4D0C-BB84-1AFC3739C453}">
      <dgm:prSet/>
      <dgm:spPr/>
      <dgm:t>
        <a:bodyPr/>
        <a:lstStyle/>
        <a:p>
          <a:endParaRPr lang="en-US"/>
        </a:p>
      </dgm:t>
    </dgm:pt>
    <dgm:pt modelId="{F91D5CDA-282B-4453-9186-755053FD00C5}" type="sibTrans" cxnId="{FCF46F9F-95D9-4D0C-BB84-1AFC3739C453}">
      <dgm:prSet/>
      <dgm:spPr/>
      <dgm:t>
        <a:bodyPr/>
        <a:lstStyle/>
        <a:p>
          <a:endParaRPr lang="en-US"/>
        </a:p>
      </dgm:t>
    </dgm:pt>
    <dgm:pt modelId="{786816EA-B42A-4570-AF6B-D7DC1C115949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4C22F29A-9E2D-4074-9A24-A360481F99CA}" type="parTrans" cxnId="{6C2CECF5-E78B-4104-B6DD-A238E4DECF9D}">
      <dgm:prSet/>
      <dgm:spPr/>
      <dgm:t>
        <a:bodyPr/>
        <a:lstStyle/>
        <a:p>
          <a:endParaRPr lang="en-US"/>
        </a:p>
      </dgm:t>
    </dgm:pt>
    <dgm:pt modelId="{655FC067-7EA9-471F-9004-78BAAC660F3F}" type="sibTrans" cxnId="{6C2CECF5-E78B-4104-B6DD-A238E4DECF9D}">
      <dgm:prSet/>
      <dgm:spPr/>
      <dgm:t>
        <a:bodyPr/>
        <a:lstStyle/>
        <a:p>
          <a:endParaRPr lang="en-US"/>
        </a:p>
      </dgm:t>
    </dgm:pt>
    <dgm:pt modelId="{232E1766-EEA6-4330-8714-5C8B0879FED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Investment for advanced &amp; emerging technologies</a:t>
          </a:r>
        </a:p>
      </dgm:t>
    </dgm:pt>
    <dgm:pt modelId="{58A67ACE-156D-40B4-AF28-4D8E0315E374}" type="sibTrans" cxnId="{6F247A82-8CAE-4AD2-933E-4F931B1D8BD5}">
      <dgm:prSet/>
      <dgm:spPr/>
      <dgm:t>
        <a:bodyPr/>
        <a:lstStyle/>
        <a:p>
          <a:endParaRPr lang="en-US"/>
        </a:p>
      </dgm:t>
    </dgm:pt>
    <dgm:pt modelId="{7C14285A-CFBA-44BF-8EAD-54E20DA0DD81}" type="parTrans" cxnId="{6F247A82-8CAE-4AD2-933E-4F931B1D8BD5}">
      <dgm:prSet/>
      <dgm:spPr/>
      <dgm:t>
        <a:bodyPr/>
        <a:lstStyle/>
        <a:p>
          <a:endParaRPr lang="en-US" sz="1200"/>
        </a:p>
      </dgm:t>
    </dgm:pt>
    <dgm:pt modelId="{E8605767-AB28-43AA-B89E-4108B3296A7C}" type="pres">
      <dgm:prSet presAssocID="{CD314D9B-84B6-4E29-94BE-5CCEE7D7B01B}" presName="root" presStyleCnt="0">
        <dgm:presLayoutVars>
          <dgm:dir/>
          <dgm:resizeHandles val="exact"/>
        </dgm:presLayoutVars>
      </dgm:prSet>
      <dgm:spPr/>
    </dgm:pt>
    <dgm:pt modelId="{2F7CE08C-8E79-4336-9504-D92B8953AF1D}" type="pres">
      <dgm:prSet presAssocID="{64A3096B-8388-45A6-8327-90EA4B56D9A7}" presName="compNode" presStyleCnt="0"/>
      <dgm:spPr/>
    </dgm:pt>
    <dgm:pt modelId="{1F26D1F8-6B82-4DCD-A50A-1FDB899F05D4}" type="pres">
      <dgm:prSet presAssocID="{64A3096B-8388-45A6-8327-90EA4B56D9A7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D8E8D0B-754E-4088-947E-E59A70D25F46}" type="pres">
      <dgm:prSet presAssocID="{64A3096B-8388-45A6-8327-90EA4B56D9A7}" presName="iconSpace" presStyleCnt="0"/>
      <dgm:spPr/>
    </dgm:pt>
    <dgm:pt modelId="{48B819ED-3821-4723-B047-8B2BF4FEF9C8}" type="pres">
      <dgm:prSet presAssocID="{64A3096B-8388-45A6-8327-90EA4B56D9A7}" presName="parTx" presStyleLbl="revTx" presStyleIdx="0" presStyleCnt="4">
        <dgm:presLayoutVars>
          <dgm:chMax val="0"/>
          <dgm:chPref val="0"/>
        </dgm:presLayoutVars>
      </dgm:prSet>
      <dgm:spPr/>
    </dgm:pt>
    <dgm:pt modelId="{9B3DBAB6-91B6-44F0-9F72-AD02DA791021}" type="pres">
      <dgm:prSet presAssocID="{64A3096B-8388-45A6-8327-90EA4B56D9A7}" presName="txSpace" presStyleCnt="0"/>
      <dgm:spPr/>
    </dgm:pt>
    <dgm:pt modelId="{76E95F2E-40B0-4ACD-B556-A56D6660EAD0}" type="pres">
      <dgm:prSet presAssocID="{64A3096B-8388-45A6-8327-90EA4B56D9A7}" presName="desTx" presStyleLbl="revTx" presStyleIdx="1" presStyleCnt="4">
        <dgm:presLayoutVars/>
      </dgm:prSet>
      <dgm:spPr/>
    </dgm:pt>
    <dgm:pt modelId="{C665F60D-2B7F-44E0-A5CE-8B65C3F01244}" type="pres">
      <dgm:prSet presAssocID="{B550AD39-2B87-45D6-9D9A-51793DE86641}" presName="sibTrans" presStyleCnt="0"/>
      <dgm:spPr/>
    </dgm:pt>
    <dgm:pt modelId="{79C712B3-8186-41F2-A75C-E971840A39C2}" type="pres">
      <dgm:prSet presAssocID="{6D4F954D-7D59-49E5-97F5-C9335D859769}" presName="compNode" presStyleCnt="0"/>
      <dgm:spPr/>
    </dgm:pt>
    <dgm:pt modelId="{32271085-0C5D-4A26-AD33-EE2346A4B5A6}" type="pres">
      <dgm:prSet presAssocID="{6D4F954D-7D59-49E5-97F5-C9335D859769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13B446D-E415-468E-9436-640E3F8B38E4}" type="pres">
      <dgm:prSet presAssocID="{6D4F954D-7D59-49E5-97F5-C9335D859769}" presName="iconSpace" presStyleCnt="0"/>
      <dgm:spPr/>
    </dgm:pt>
    <dgm:pt modelId="{6A96B102-633C-4603-9CB1-50542DA2371B}" type="pres">
      <dgm:prSet presAssocID="{6D4F954D-7D59-49E5-97F5-C9335D859769}" presName="parTx" presStyleLbl="revTx" presStyleIdx="2" presStyleCnt="4">
        <dgm:presLayoutVars>
          <dgm:chMax val="0"/>
          <dgm:chPref val="0"/>
        </dgm:presLayoutVars>
      </dgm:prSet>
      <dgm:spPr/>
    </dgm:pt>
    <dgm:pt modelId="{847CB997-2D30-4CA7-B777-C812606114D2}" type="pres">
      <dgm:prSet presAssocID="{6D4F954D-7D59-49E5-97F5-C9335D859769}" presName="txSpace" presStyleCnt="0"/>
      <dgm:spPr/>
    </dgm:pt>
    <dgm:pt modelId="{C2D7FEDD-C285-4279-9B54-280050D1220F}" type="pres">
      <dgm:prSet presAssocID="{6D4F954D-7D59-49E5-97F5-C9335D859769}" presName="desTx" presStyleLbl="revTx" presStyleIdx="3" presStyleCnt="4">
        <dgm:presLayoutVars/>
      </dgm:prSet>
      <dgm:spPr/>
    </dgm:pt>
  </dgm:ptLst>
  <dgm:cxnLst>
    <dgm:cxn modelId="{17B94806-90C8-4BF7-A045-069EE1637FA0}" type="presOf" srcId="{232E1766-EEA6-4330-8714-5C8B0879FEDB}" destId="{C2D7FEDD-C285-4279-9B54-280050D1220F}" srcOrd="0" destOrd="2" presId="urn:microsoft.com/office/officeart/2018/5/layout/CenteredIconLabelDescriptionList"/>
    <dgm:cxn modelId="{F04ABB2D-3975-4785-9274-DA81C8AE3877}" srcId="{64A3096B-8388-45A6-8327-90EA4B56D9A7}" destId="{922247C7-4F61-43A4-A1A8-7A8EAB80B7FF}" srcOrd="0" destOrd="0" parTransId="{4C108FCF-6122-4618-A8B9-E815A832BBBB}" sibTransId="{7EAB7C4B-45EE-4B74-82A1-0DF4762991D9}"/>
    <dgm:cxn modelId="{2B00D441-B2D1-4048-BACD-CE56FF37A85F}" type="presOf" srcId="{64A3096B-8388-45A6-8327-90EA4B56D9A7}" destId="{48B819ED-3821-4723-B047-8B2BF4FEF9C8}" srcOrd="0" destOrd="0" presId="urn:microsoft.com/office/officeart/2018/5/layout/CenteredIconLabelDescriptionList"/>
    <dgm:cxn modelId="{6F247A82-8CAE-4AD2-933E-4F931B1D8BD5}" srcId="{6D4F954D-7D59-49E5-97F5-C9335D859769}" destId="{232E1766-EEA6-4330-8714-5C8B0879FEDB}" srcOrd="2" destOrd="0" parTransId="{7C14285A-CFBA-44BF-8EAD-54E20DA0DD81}" sibTransId="{58A67ACE-156D-40B4-AF28-4D8E0315E374}"/>
    <dgm:cxn modelId="{FCF46F9F-95D9-4D0C-BB84-1AFC3739C453}" srcId="{64A3096B-8388-45A6-8327-90EA4B56D9A7}" destId="{E3D26C0F-B8A8-4FDB-BAC4-3832BFBBC535}" srcOrd="2" destOrd="0" parTransId="{0CE936CB-3337-48C5-87C3-E3643FF7B738}" sibTransId="{F91D5CDA-282B-4453-9186-755053FD00C5}"/>
    <dgm:cxn modelId="{1A58FFA8-72C4-43EC-B81F-3FE521115E9D}" type="presOf" srcId="{800ECFFC-F9FA-432B-943E-D5652F04BC70}" destId="{76E95F2E-40B0-4ACD-B556-A56D6660EAD0}" srcOrd="0" destOrd="1" presId="urn:microsoft.com/office/officeart/2018/5/layout/CenteredIconLabelDescriptionList"/>
    <dgm:cxn modelId="{BAB6A1B4-C29B-42AF-93BD-41E1575650FF}" type="presOf" srcId="{786816EA-B42A-4570-AF6B-D7DC1C115949}" destId="{C2D7FEDD-C285-4279-9B54-280050D1220F}" srcOrd="0" destOrd="0" presId="urn:microsoft.com/office/officeart/2018/5/layout/CenteredIconLabelDescriptionList"/>
    <dgm:cxn modelId="{E7726EB9-0B33-4FDE-8B95-855F11A0A5ED}" type="presOf" srcId="{E3D26C0F-B8A8-4FDB-BAC4-3832BFBBC535}" destId="{76E95F2E-40B0-4ACD-B556-A56D6660EAD0}" srcOrd="0" destOrd="2" presId="urn:microsoft.com/office/officeart/2018/5/layout/CenteredIconLabelDescriptionList"/>
    <dgm:cxn modelId="{48C224C5-35E3-4E6B-8A0C-04F62A262270}" srcId="{6D4F954D-7D59-49E5-97F5-C9335D859769}" destId="{A6F611E1-9D5B-41B2-ACB2-A03790E9C317}" srcOrd="1" destOrd="0" parTransId="{72455408-2EAE-4845-997B-6DD3DEFB18F9}" sibTransId="{04F3F496-7393-4AB9-AF9C-0C65E1F3F936}"/>
    <dgm:cxn modelId="{334CA1C7-F349-4FEA-9ED9-218965864EC0}" type="presOf" srcId="{A6F611E1-9D5B-41B2-ACB2-A03790E9C317}" destId="{C2D7FEDD-C285-4279-9B54-280050D1220F}" srcOrd="0" destOrd="1" presId="urn:microsoft.com/office/officeart/2018/5/layout/CenteredIconLabelDescriptionList"/>
    <dgm:cxn modelId="{8A636DD2-1B5C-406F-B8E0-3E4BDE3560FD}" type="presOf" srcId="{6D4F954D-7D59-49E5-97F5-C9335D859769}" destId="{6A96B102-633C-4603-9CB1-50542DA2371B}" srcOrd="0" destOrd="0" presId="urn:microsoft.com/office/officeart/2018/5/layout/CenteredIconLabelDescriptionList"/>
    <dgm:cxn modelId="{D0D7F8E3-DEC8-4539-85E7-E1D00BB73FE1}" srcId="{64A3096B-8388-45A6-8327-90EA4B56D9A7}" destId="{800ECFFC-F9FA-432B-943E-D5652F04BC70}" srcOrd="1" destOrd="0" parTransId="{BE399D04-9BBD-42CB-BA1F-9EFBC53921F7}" sibTransId="{5E95C4D1-0C6A-44B6-9634-5DA9EBA58514}"/>
    <dgm:cxn modelId="{FAB20BF5-E0E8-4920-8F2C-B2150A7AF3A9}" srcId="{CD314D9B-84B6-4E29-94BE-5CCEE7D7B01B}" destId="{64A3096B-8388-45A6-8327-90EA4B56D9A7}" srcOrd="0" destOrd="0" parTransId="{FF23DC80-73CD-422E-A73D-1DC4CC986A7B}" sibTransId="{B550AD39-2B87-45D6-9D9A-51793DE86641}"/>
    <dgm:cxn modelId="{6C2CECF5-E78B-4104-B6DD-A238E4DECF9D}" srcId="{6D4F954D-7D59-49E5-97F5-C9335D859769}" destId="{786816EA-B42A-4570-AF6B-D7DC1C115949}" srcOrd="0" destOrd="0" parTransId="{4C22F29A-9E2D-4074-9A24-A360481F99CA}" sibTransId="{655FC067-7EA9-471F-9004-78BAAC660F3F}"/>
    <dgm:cxn modelId="{B1EB13F8-FC24-4DDC-82FA-817F75C918CB}" srcId="{CD314D9B-84B6-4E29-94BE-5CCEE7D7B01B}" destId="{6D4F954D-7D59-49E5-97F5-C9335D859769}" srcOrd="1" destOrd="0" parTransId="{0F9CE2AD-72E1-4D8F-91E1-9215CA482431}" sibTransId="{E6A6A873-CBC8-4FCE-B912-7FC776F22803}"/>
    <dgm:cxn modelId="{F2B0BDFC-DBAE-4BE4-A4AE-3451D74C0B75}" type="presOf" srcId="{922247C7-4F61-43A4-A1A8-7A8EAB80B7FF}" destId="{76E95F2E-40B0-4ACD-B556-A56D6660EAD0}" srcOrd="0" destOrd="0" presId="urn:microsoft.com/office/officeart/2018/5/layout/CenteredIconLabelDescriptionList"/>
    <dgm:cxn modelId="{0AB147FD-9A4A-4DF5-8AE4-677B8E84CAAB}" type="presOf" srcId="{CD314D9B-84B6-4E29-94BE-5CCEE7D7B01B}" destId="{E8605767-AB28-43AA-B89E-4108B3296A7C}" srcOrd="0" destOrd="0" presId="urn:microsoft.com/office/officeart/2018/5/layout/CenteredIconLabelDescriptionList"/>
    <dgm:cxn modelId="{C6ADBF83-C126-482E-B2FA-FC1BDD992220}" type="presParOf" srcId="{E8605767-AB28-43AA-B89E-4108B3296A7C}" destId="{2F7CE08C-8E79-4336-9504-D92B8953AF1D}" srcOrd="0" destOrd="0" presId="urn:microsoft.com/office/officeart/2018/5/layout/CenteredIconLabelDescriptionList"/>
    <dgm:cxn modelId="{BE62A097-B0CB-4923-A03D-7B7399B778C2}" type="presParOf" srcId="{2F7CE08C-8E79-4336-9504-D92B8953AF1D}" destId="{1F26D1F8-6B82-4DCD-A50A-1FDB899F05D4}" srcOrd="0" destOrd="0" presId="urn:microsoft.com/office/officeart/2018/5/layout/CenteredIconLabelDescriptionList"/>
    <dgm:cxn modelId="{0F999CC3-57EB-4187-AB71-10F8A26668AD}" type="presParOf" srcId="{2F7CE08C-8E79-4336-9504-D92B8953AF1D}" destId="{ED8E8D0B-754E-4088-947E-E59A70D25F46}" srcOrd="1" destOrd="0" presId="urn:microsoft.com/office/officeart/2018/5/layout/CenteredIconLabelDescriptionList"/>
    <dgm:cxn modelId="{E97D459A-84F3-4947-8794-ED9A8642A80B}" type="presParOf" srcId="{2F7CE08C-8E79-4336-9504-D92B8953AF1D}" destId="{48B819ED-3821-4723-B047-8B2BF4FEF9C8}" srcOrd="2" destOrd="0" presId="urn:microsoft.com/office/officeart/2018/5/layout/CenteredIconLabelDescriptionList"/>
    <dgm:cxn modelId="{4DE6588C-A9F2-401A-927E-9C01437FC125}" type="presParOf" srcId="{2F7CE08C-8E79-4336-9504-D92B8953AF1D}" destId="{9B3DBAB6-91B6-44F0-9F72-AD02DA791021}" srcOrd="3" destOrd="0" presId="urn:microsoft.com/office/officeart/2018/5/layout/CenteredIconLabelDescriptionList"/>
    <dgm:cxn modelId="{CE3878AD-BCA7-4660-8FAE-3A3033B86111}" type="presParOf" srcId="{2F7CE08C-8E79-4336-9504-D92B8953AF1D}" destId="{76E95F2E-40B0-4ACD-B556-A56D6660EAD0}" srcOrd="4" destOrd="0" presId="urn:microsoft.com/office/officeart/2018/5/layout/CenteredIconLabelDescriptionList"/>
    <dgm:cxn modelId="{0DD67A68-A4CC-4838-98A1-C28F888A131A}" type="presParOf" srcId="{E8605767-AB28-43AA-B89E-4108B3296A7C}" destId="{C665F60D-2B7F-44E0-A5CE-8B65C3F01244}" srcOrd="1" destOrd="0" presId="urn:microsoft.com/office/officeart/2018/5/layout/CenteredIconLabelDescriptionList"/>
    <dgm:cxn modelId="{4F76E106-13D2-444F-8334-E2A9E0975205}" type="presParOf" srcId="{E8605767-AB28-43AA-B89E-4108B3296A7C}" destId="{79C712B3-8186-41F2-A75C-E971840A39C2}" srcOrd="2" destOrd="0" presId="urn:microsoft.com/office/officeart/2018/5/layout/CenteredIconLabelDescriptionList"/>
    <dgm:cxn modelId="{B904D9C8-55DB-463B-A1F2-EF2F6548A50E}" type="presParOf" srcId="{79C712B3-8186-41F2-A75C-E971840A39C2}" destId="{32271085-0C5D-4A26-AD33-EE2346A4B5A6}" srcOrd="0" destOrd="0" presId="urn:microsoft.com/office/officeart/2018/5/layout/CenteredIconLabelDescriptionList"/>
    <dgm:cxn modelId="{199F5C65-B6E5-47E1-8903-88C510368C04}" type="presParOf" srcId="{79C712B3-8186-41F2-A75C-E971840A39C2}" destId="{413B446D-E415-468E-9436-640E3F8B38E4}" srcOrd="1" destOrd="0" presId="urn:microsoft.com/office/officeart/2018/5/layout/CenteredIconLabelDescriptionList"/>
    <dgm:cxn modelId="{D354D8FB-382D-4188-B4C2-913D34F96232}" type="presParOf" srcId="{79C712B3-8186-41F2-A75C-E971840A39C2}" destId="{6A96B102-633C-4603-9CB1-50542DA2371B}" srcOrd="2" destOrd="0" presId="urn:microsoft.com/office/officeart/2018/5/layout/CenteredIconLabelDescriptionList"/>
    <dgm:cxn modelId="{A178DCCA-6321-46EF-A354-7C3144699E65}" type="presParOf" srcId="{79C712B3-8186-41F2-A75C-E971840A39C2}" destId="{847CB997-2D30-4CA7-B777-C812606114D2}" srcOrd="3" destOrd="0" presId="urn:microsoft.com/office/officeart/2018/5/layout/CenteredIconLabelDescriptionList"/>
    <dgm:cxn modelId="{29B1333D-0465-424E-8CA5-CA771C621EE9}" type="presParOf" srcId="{79C712B3-8186-41F2-A75C-E971840A39C2}" destId="{C2D7FEDD-C285-4279-9B54-280050D1220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8879FF-C3D3-4AB9-9B97-BF70155EBB65}" type="doc">
      <dgm:prSet loTypeId="urn:microsoft.com/office/officeart/2005/8/layout/list1" loCatId="list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C9FF51F0-7F41-4151-8B91-E62809D70A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kern="1200" cap="all" dirty="0">
              <a:latin typeface="Calisto MT"/>
              <a:ea typeface="+mn-ea"/>
              <a:cs typeface="+mn-cs"/>
            </a:rPr>
            <a:t>Country/market specific</a:t>
          </a:r>
        </a:p>
      </dgm:t>
    </dgm:pt>
    <dgm:pt modelId="{48193159-3A85-44CF-8AD5-6B0B5E64CDC0}" type="parTrans" cxnId="{E2D8C508-96B4-48FD-BEDE-0D7E829BBD4E}">
      <dgm:prSet/>
      <dgm:spPr/>
      <dgm:t>
        <a:bodyPr/>
        <a:lstStyle/>
        <a:p>
          <a:endParaRPr lang="en-US"/>
        </a:p>
      </dgm:t>
    </dgm:pt>
    <dgm:pt modelId="{FA500E2E-1C55-438B-AC37-9036AA2703D4}" type="sibTrans" cxnId="{E2D8C508-96B4-48FD-BEDE-0D7E829BBD4E}">
      <dgm:prSet/>
      <dgm:spPr/>
      <dgm:t>
        <a:bodyPr/>
        <a:lstStyle/>
        <a:p>
          <a:endParaRPr lang="en-US"/>
        </a:p>
      </dgm:t>
    </dgm:pt>
    <dgm:pt modelId="{BA48D2E6-CBAF-4DD0-AD93-8060606651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On a Case-by-case basis</a:t>
          </a:r>
          <a:endParaRPr lang="en-US" dirty="0"/>
        </a:p>
      </dgm:t>
    </dgm:pt>
    <dgm:pt modelId="{19DF1EBC-9BEB-4C07-8C48-76FE6C87CE96}" type="parTrans" cxnId="{D94E570E-A1B0-41E7-A0C4-47EF77DF7A8C}">
      <dgm:prSet/>
      <dgm:spPr/>
      <dgm:t>
        <a:bodyPr/>
        <a:lstStyle/>
        <a:p>
          <a:endParaRPr lang="en-US"/>
        </a:p>
      </dgm:t>
    </dgm:pt>
    <dgm:pt modelId="{9B24B056-B535-42DA-B905-C7D7E45F16AE}" type="sibTrans" cxnId="{D94E570E-A1B0-41E7-A0C4-47EF77DF7A8C}">
      <dgm:prSet/>
      <dgm:spPr/>
      <dgm:t>
        <a:bodyPr/>
        <a:lstStyle/>
        <a:p>
          <a:endParaRPr lang="en-US"/>
        </a:p>
      </dgm:t>
    </dgm:pt>
    <dgm:pt modelId="{8E498822-150E-4036-BEA9-B99A05245C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and evidence-based</a:t>
          </a:r>
          <a:endParaRPr lang="en-US" dirty="0"/>
        </a:p>
      </dgm:t>
    </dgm:pt>
    <dgm:pt modelId="{76A5CCD8-DB8B-43D2-903D-65D07CBE3F65}" type="parTrans" cxnId="{E8AD0F28-C82A-4D64-9181-697681104A95}">
      <dgm:prSet/>
      <dgm:spPr/>
      <dgm:t>
        <a:bodyPr/>
        <a:lstStyle/>
        <a:p>
          <a:endParaRPr lang="en-US"/>
        </a:p>
      </dgm:t>
    </dgm:pt>
    <dgm:pt modelId="{9A234B14-1F08-44E0-B189-039F4B18912B}" type="sibTrans" cxnId="{E8AD0F28-C82A-4D64-9181-697681104A95}">
      <dgm:prSet/>
      <dgm:spPr/>
      <dgm:t>
        <a:bodyPr/>
        <a:lstStyle/>
        <a:p>
          <a:endParaRPr lang="en-US"/>
        </a:p>
      </dgm:t>
    </dgm:pt>
    <dgm:pt modelId="{AFBB7840-736E-418B-AB58-8BECDED3ED23}" type="pres">
      <dgm:prSet presAssocID="{378879FF-C3D3-4AB9-9B97-BF70155EBB65}" presName="linear" presStyleCnt="0">
        <dgm:presLayoutVars>
          <dgm:dir/>
          <dgm:animLvl val="lvl"/>
          <dgm:resizeHandles val="exact"/>
        </dgm:presLayoutVars>
      </dgm:prSet>
      <dgm:spPr/>
    </dgm:pt>
    <dgm:pt modelId="{6D0BE713-6E48-4B9D-9503-A49562CD92F6}" type="pres">
      <dgm:prSet presAssocID="{C9FF51F0-7F41-4151-8B91-E62809D70A33}" presName="parentLin" presStyleCnt="0"/>
      <dgm:spPr/>
    </dgm:pt>
    <dgm:pt modelId="{26A1F026-DD22-416F-A0AE-8E79D6BD670B}" type="pres">
      <dgm:prSet presAssocID="{C9FF51F0-7F41-4151-8B91-E62809D70A33}" presName="parentLeftMargin" presStyleLbl="node1" presStyleIdx="0" presStyleCnt="3"/>
      <dgm:spPr/>
    </dgm:pt>
    <dgm:pt modelId="{850F3C74-A84C-4351-AC67-3A27605C16E7}" type="pres">
      <dgm:prSet presAssocID="{C9FF51F0-7F41-4151-8B91-E62809D70A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DBA913-9266-4AFD-9990-25074D8A9C70}" type="pres">
      <dgm:prSet presAssocID="{C9FF51F0-7F41-4151-8B91-E62809D70A33}" presName="negativeSpace" presStyleCnt="0"/>
      <dgm:spPr/>
    </dgm:pt>
    <dgm:pt modelId="{B67769A0-614A-432F-86AF-5D88CD176CD3}" type="pres">
      <dgm:prSet presAssocID="{C9FF51F0-7F41-4151-8B91-E62809D70A33}" presName="childText" presStyleLbl="conFgAcc1" presStyleIdx="0" presStyleCnt="3">
        <dgm:presLayoutVars>
          <dgm:bulletEnabled val="1"/>
        </dgm:presLayoutVars>
      </dgm:prSet>
      <dgm:spPr/>
    </dgm:pt>
    <dgm:pt modelId="{D9EC6172-4076-4179-BFA3-8D3339CA7CFC}" type="pres">
      <dgm:prSet presAssocID="{FA500E2E-1C55-438B-AC37-9036AA2703D4}" presName="spaceBetweenRectangles" presStyleCnt="0"/>
      <dgm:spPr/>
    </dgm:pt>
    <dgm:pt modelId="{F5CC1232-6C43-4DC7-AD62-5D08292A8591}" type="pres">
      <dgm:prSet presAssocID="{BA48D2E6-CBAF-4DD0-AD93-80606066512C}" presName="parentLin" presStyleCnt="0"/>
      <dgm:spPr/>
    </dgm:pt>
    <dgm:pt modelId="{ACDFF641-ACB8-470F-A68B-6ACF128200B8}" type="pres">
      <dgm:prSet presAssocID="{BA48D2E6-CBAF-4DD0-AD93-80606066512C}" presName="parentLeftMargin" presStyleLbl="node1" presStyleIdx="0" presStyleCnt="3"/>
      <dgm:spPr/>
    </dgm:pt>
    <dgm:pt modelId="{BE06C18B-E826-4ED7-8DF6-66AB9F5B8E36}" type="pres">
      <dgm:prSet presAssocID="{BA48D2E6-CBAF-4DD0-AD93-8060606651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4AB6E1-B50A-4AF9-A676-A9DE8CC69CB3}" type="pres">
      <dgm:prSet presAssocID="{BA48D2E6-CBAF-4DD0-AD93-80606066512C}" presName="negativeSpace" presStyleCnt="0"/>
      <dgm:spPr/>
    </dgm:pt>
    <dgm:pt modelId="{B11C0755-A972-48CE-B764-F1661913ABD3}" type="pres">
      <dgm:prSet presAssocID="{BA48D2E6-CBAF-4DD0-AD93-80606066512C}" presName="childText" presStyleLbl="conFgAcc1" presStyleIdx="1" presStyleCnt="3">
        <dgm:presLayoutVars>
          <dgm:bulletEnabled val="1"/>
        </dgm:presLayoutVars>
      </dgm:prSet>
      <dgm:spPr/>
    </dgm:pt>
    <dgm:pt modelId="{8AD4CD13-1728-4912-961F-A69DBC20E246}" type="pres">
      <dgm:prSet presAssocID="{9B24B056-B535-42DA-B905-C7D7E45F16AE}" presName="spaceBetweenRectangles" presStyleCnt="0"/>
      <dgm:spPr/>
    </dgm:pt>
    <dgm:pt modelId="{48BEEF45-3478-4818-80F6-4F64390251E0}" type="pres">
      <dgm:prSet presAssocID="{8E498822-150E-4036-BEA9-B99A05245CC9}" presName="parentLin" presStyleCnt="0"/>
      <dgm:spPr/>
    </dgm:pt>
    <dgm:pt modelId="{B254DBCA-BE8E-4A46-9B70-BD75AD225A1C}" type="pres">
      <dgm:prSet presAssocID="{8E498822-150E-4036-BEA9-B99A05245CC9}" presName="parentLeftMargin" presStyleLbl="node1" presStyleIdx="1" presStyleCnt="3"/>
      <dgm:spPr/>
    </dgm:pt>
    <dgm:pt modelId="{DC8F9A52-4BE1-4F74-A40A-68A637E74509}" type="pres">
      <dgm:prSet presAssocID="{8E498822-150E-4036-BEA9-B99A05245C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EFAE253-F97C-404F-B373-9E5F5EF7B41E}" type="pres">
      <dgm:prSet presAssocID="{8E498822-150E-4036-BEA9-B99A05245CC9}" presName="negativeSpace" presStyleCnt="0"/>
      <dgm:spPr/>
    </dgm:pt>
    <dgm:pt modelId="{131987F5-C4DA-4C01-900D-5184FBCEA914}" type="pres">
      <dgm:prSet presAssocID="{8E498822-150E-4036-BEA9-B99A05245C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D8C508-96B4-48FD-BEDE-0D7E829BBD4E}" srcId="{378879FF-C3D3-4AB9-9B97-BF70155EBB65}" destId="{C9FF51F0-7F41-4151-8B91-E62809D70A33}" srcOrd="0" destOrd="0" parTransId="{48193159-3A85-44CF-8AD5-6B0B5E64CDC0}" sibTransId="{FA500E2E-1C55-438B-AC37-9036AA2703D4}"/>
    <dgm:cxn modelId="{D94E570E-A1B0-41E7-A0C4-47EF77DF7A8C}" srcId="{378879FF-C3D3-4AB9-9B97-BF70155EBB65}" destId="{BA48D2E6-CBAF-4DD0-AD93-80606066512C}" srcOrd="1" destOrd="0" parTransId="{19DF1EBC-9BEB-4C07-8C48-76FE6C87CE96}" sibTransId="{9B24B056-B535-42DA-B905-C7D7E45F16AE}"/>
    <dgm:cxn modelId="{E8AD0F28-C82A-4D64-9181-697681104A95}" srcId="{378879FF-C3D3-4AB9-9B97-BF70155EBB65}" destId="{8E498822-150E-4036-BEA9-B99A05245CC9}" srcOrd="2" destOrd="0" parTransId="{76A5CCD8-DB8B-43D2-903D-65D07CBE3F65}" sibTransId="{9A234B14-1F08-44E0-B189-039F4B18912B}"/>
    <dgm:cxn modelId="{C31D5166-3723-4F1B-A8BD-09D0BE550F9B}" type="presOf" srcId="{8E498822-150E-4036-BEA9-B99A05245CC9}" destId="{B254DBCA-BE8E-4A46-9B70-BD75AD225A1C}" srcOrd="0" destOrd="0" presId="urn:microsoft.com/office/officeart/2005/8/layout/list1"/>
    <dgm:cxn modelId="{14FAE091-A051-4EF5-9FBC-9DB82DD1735F}" type="presOf" srcId="{8E498822-150E-4036-BEA9-B99A05245CC9}" destId="{DC8F9A52-4BE1-4F74-A40A-68A637E74509}" srcOrd="1" destOrd="0" presId="urn:microsoft.com/office/officeart/2005/8/layout/list1"/>
    <dgm:cxn modelId="{248DE0CC-AC67-462D-A069-5CD984719DE8}" type="presOf" srcId="{BA48D2E6-CBAF-4DD0-AD93-80606066512C}" destId="{ACDFF641-ACB8-470F-A68B-6ACF128200B8}" srcOrd="0" destOrd="0" presId="urn:microsoft.com/office/officeart/2005/8/layout/list1"/>
    <dgm:cxn modelId="{16233BE3-5AC5-42BF-AC0D-422AEBC483B2}" type="presOf" srcId="{C9FF51F0-7F41-4151-8B91-E62809D70A33}" destId="{26A1F026-DD22-416F-A0AE-8E79D6BD670B}" srcOrd="0" destOrd="0" presId="urn:microsoft.com/office/officeart/2005/8/layout/list1"/>
    <dgm:cxn modelId="{529EE2EF-2885-4E60-B7B5-24CC6ADD6169}" type="presOf" srcId="{BA48D2E6-CBAF-4DD0-AD93-80606066512C}" destId="{BE06C18B-E826-4ED7-8DF6-66AB9F5B8E36}" srcOrd="1" destOrd="0" presId="urn:microsoft.com/office/officeart/2005/8/layout/list1"/>
    <dgm:cxn modelId="{B63766F6-5414-4B5B-AA4D-82005ED1D81D}" type="presOf" srcId="{378879FF-C3D3-4AB9-9B97-BF70155EBB65}" destId="{AFBB7840-736E-418B-AB58-8BECDED3ED23}" srcOrd="0" destOrd="0" presId="urn:microsoft.com/office/officeart/2005/8/layout/list1"/>
    <dgm:cxn modelId="{F6D558F6-C5C9-48B8-B897-F8E65D2E10E8}" type="presOf" srcId="{C9FF51F0-7F41-4151-8B91-E62809D70A33}" destId="{850F3C74-A84C-4351-AC67-3A27605C16E7}" srcOrd="1" destOrd="0" presId="urn:microsoft.com/office/officeart/2005/8/layout/list1"/>
    <dgm:cxn modelId="{291AF0B2-FB44-493C-A49F-B6F24D51F05F}" type="presParOf" srcId="{AFBB7840-736E-418B-AB58-8BECDED3ED23}" destId="{6D0BE713-6E48-4B9D-9503-A49562CD92F6}" srcOrd="0" destOrd="0" presId="urn:microsoft.com/office/officeart/2005/8/layout/list1"/>
    <dgm:cxn modelId="{A9B71D26-8578-4476-B1F9-17B23DE4CFF1}" type="presParOf" srcId="{6D0BE713-6E48-4B9D-9503-A49562CD92F6}" destId="{26A1F026-DD22-416F-A0AE-8E79D6BD670B}" srcOrd="0" destOrd="0" presId="urn:microsoft.com/office/officeart/2005/8/layout/list1"/>
    <dgm:cxn modelId="{8507398B-CC80-4F2B-A21B-3BA8D48778A7}" type="presParOf" srcId="{6D0BE713-6E48-4B9D-9503-A49562CD92F6}" destId="{850F3C74-A84C-4351-AC67-3A27605C16E7}" srcOrd="1" destOrd="0" presId="urn:microsoft.com/office/officeart/2005/8/layout/list1"/>
    <dgm:cxn modelId="{4C2BCEB2-118F-410D-B43D-6324A9A883B6}" type="presParOf" srcId="{AFBB7840-736E-418B-AB58-8BECDED3ED23}" destId="{4FDBA913-9266-4AFD-9990-25074D8A9C70}" srcOrd="1" destOrd="0" presId="urn:microsoft.com/office/officeart/2005/8/layout/list1"/>
    <dgm:cxn modelId="{6D5755FE-A496-422D-8A0D-543102C09F87}" type="presParOf" srcId="{AFBB7840-736E-418B-AB58-8BECDED3ED23}" destId="{B67769A0-614A-432F-86AF-5D88CD176CD3}" srcOrd="2" destOrd="0" presId="urn:microsoft.com/office/officeart/2005/8/layout/list1"/>
    <dgm:cxn modelId="{FB20AC7E-CDE0-479D-9858-C0D27693CC52}" type="presParOf" srcId="{AFBB7840-736E-418B-AB58-8BECDED3ED23}" destId="{D9EC6172-4076-4179-BFA3-8D3339CA7CFC}" srcOrd="3" destOrd="0" presId="urn:microsoft.com/office/officeart/2005/8/layout/list1"/>
    <dgm:cxn modelId="{3230DCC6-3BE6-455E-8043-799455796C15}" type="presParOf" srcId="{AFBB7840-736E-418B-AB58-8BECDED3ED23}" destId="{F5CC1232-6C43-4DC7-AD62-5D08292A8591}" srcOrd="4" destOrd="0" presId="urn:microsoft.com/office/officeart/2005/8/layout/list1"/>
    <dgm:cxn modelId="{19F301BF-3900-4569-BB5D-102D56550831}" type="presParOf" srcId="{F5CC1232-6C43-4DC7-AD62-5D08292A8591}" destId="{ACDFF641-ACB8-470F-A68B-6ACF128200B8}" srcOrd="0" destOrd="0" presId="urn:microsoft.com/office/officeart/2005/8/layout/list1"/>
    <dgm:cxn modelId="{DC2CD8E7-6259-421A-81AF-4B1DEFB6ABEB}" type="presParOf" srcId="{F5CC1232-6C43-4DC7-AD62-5D08292A8591}" destId="{BE06C18B-E826-4ED7-8DF6-66AB9F5B8E36}" srcOrd="1" destOrd="0" presId="urn:microsoft.com/office/officeart/2005/8/layout/list1"/>
    <dgm:cxn modelId="{3F894408-B410-4717-A81E-A2DA924A34C2}" type="presParOf" srcId="{AFBB7840-736E-418B-AB58-8BECDED3ED23}" destId="{024AB6E1-B50A-4AF9-A676-A9DE8CC69CB3}" srcOrd="5" destOrd="0" presId="urn:microsoft.com/office/officeart/2005/8/layout/list1"/>
    <dgm:cxn modelId="{1A14A034-C3AA-4126-9BE4-89AB87D197EB}" type="presParOf" srcId="{AFBB7840-736E-418B-AB58-8BECDED3ED23}" destId="{B11C0755-A972-48CE-B764-F1661913ABD3}" srcOrd="6" destOrd="0" presId="urn:microsoft.com/office/officeart/2005/8/layout/list1"/>
    <dgm:cxn modelId="{A1ACF916-AFF9-44A6-829A-D861B59DF10D}" type="presParOf" srcId="{AFBB7840-736E-418B-AB58-8BECDED3ED23}" destId="{8AD4CD13-1728-4912-961F-A69DBC20E246}" srcOrd="7" destOrd="0" presId="urn:microsoft.com/office/officeart/2005/8/layout/list1"/>
    <dgm:cxn modelId="{8489016D-2CA8-4065-AB7F-257A4A57A01B}" type="presParOf" srcId="{AFBB7840-736E-418B-AB58-8BECDED3ED23}" destId="{48BEEF45-3478-4818-80F6-4F64390251E0}" srcOrd="8" destOrd="0" presId="urn:microsoft.com/office/officeart/2005/8/layout/list1"/>
    <dgm:cxn modelId="{8BB29DFE-317F-4064-AC37-03A7C1B96875}" type="presParOf" srcId="{48BEEF45-3478-4818-80F6-4F64390251E0}" destId="{B254DBCA-BE8E-4A46-9B70-BD75AD225A1C}" srcOrd="0" destOrd="0" presId="urn:microsoft.com/office/officeart/2005/8/layout/list1"/>
    <dgm:cxn modelId="{37DF6A36-1546-4CA6-915D-6092F9577870}" type="presParOf" srcId="{48BEEF45-3478-4818-80F6-4F64390251E0}" destId="{DC8F9A52-4BE1-4F74-A40A-68A637E74509}" srcOrd="1" destOrd="0" presId="urn:microsoft.com/office/officeart/2005/8/layout/list1"/>
    <dgm:cxn modelId="{6BD73E29-812C-48F0-A6CE-41F6A8063A3E}" type="presParOf" srcId="{AFBB7840-736E-418B-AB58-8BECDED3ED23}" destId="{6EFAE253-F97C-404F-B373-9E5F5EF7B41E}" srcOrd="9" destOrd="0" presId="urn:microsoft.com/office/officeart/2005/8/layout/list1"/>
    <dgm:cxn modelId="{4158AFED-75A2-4F8A-98D1-A89FC82A459E}" type="presParOf" srcId="{AFBB7840-736E-418B-AB58-8BECDED3ED23}" destId="{131987F5-C4DA-4C01-900D-5184FBCEA9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4A20D-8A4B-48C0-8C58-228371AFB812}">
      <dsp:nvSpPr>
        <dsp:cNvPr id="0" name=""/>
        <dsp:cNvSpPr/>
      </dsp:nvSpPr>
      <dsp:spPr>
        <a:xfrm>
          <a:off x="0" y="660"/>
          <a:ext cx="5676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557C-4725-4FC0-AFC9-144B36252646}">
      <dsp:nvSpPr>
        <dsp:cNvPr id="0" name=""/>
        <dsp:cNvSpPr/>
      </dsp:nvSpPr>
      <dsp:spPr>
        <a:xfrm>
          <a:off x="0" y="660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regulation – market forces dictate</a:t>
          </a:r>
        </a:p>
      </dsp:txBody>
      <dsp:txXfrm>
        <a:off x="0" y="660"/>
        <a:ext cx="5676900" cy="772697"/>
      </dsp:txXfrm>
    </dsp:sp>
    <dsp:sp modelId="{AC36573B-7CDD-4000-9056-D773316E86EC}">
      <dsp:nvSpPr>
        <dsp:cNvPr id="0" name=""/>
        <dsp:cNvSpPr/>
      </dsp:nvSpPr>
      <dsp:spPr>
        <a:xfrm>
          <a:off x="0" y="773357"/>
          <a:ext cx="56769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5AF2-A530-41CE-87E6-952D49A8538D}">
      <dsp:nvSpPr>
        <dsp:cNvPr id="0" name=""/>
        <dsp:cNvSpPr/>
      </dsp:nvSpPr>
      <dsp:spPr>
        <a:xfrm>
          <a:off x="0" y="773357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Information asymmetry gaps</a:t>
          </a:r>
        </a:p>
      </dsp:txBody>
      <dsp:txXfrm>
        <a:off x="0" y="773357"/>
        <a:ext cx="5676900" cy="772697"/>
      </dsp:txXfrm>
    </dsp:sp>
    <dsp:sp modelId="{175ACFC2-331B-40A3-ADEA-048659B93667}">
      <dsp:nvSpPr>
        <dsp:cNvPr id="0" name=""/>
        <dsp:cNvSpPr/>
      </dsp:nvSpPr>
      <dsp:spPr>
        <a:xfrm>
          <a:off x="0" y="1546054"/>
          <a:ext cx="56769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2ABA5-4731-4E66-A5E6-305B7A8C74C3}">
      <dsp:nvSpPr>
        <dsp:cNvPr id="0" name=""/>
        <dsp:cNvSpPr/>
      </dsp:nvSpPr>
      <dsp:spPr>
        <a:xfrm>
          <a:off x="0" y="1546054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Poor quality of service </a:t>
          </a:r>
        </a:p>
      </dsp:txBody>
      <dsp:txXfrm>
        <a:off x="0" y="1546054"/>
        <a:ext cx="5676900" cy="772697"/>
      </dsp:txXfrm>
    </dsp:sp>
    <dsp:sp modelId="{2E684467-8EB6-423F-9E3C-582A1328FD05}">
      <dsp:nvSpPr>
        <dsp:cNvPr id="0" name=""/>
        <dsp:cNvSpPr/>
      </dsp:nvSpPr>
      <dsp:spPr>
        <a:xfrm>
          <a:off x="0" y="2318751"/>
          <a:ext cx="56769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50E1E-C364-4CCB-BA58-BEC0CE60B2EB}">
      <dsp:nvSpPr>
        <dsp:cNvPr id="0" name=""/>
        <dsp:cNvSpPr/>
      </dsp:nvSpPr>
      <dsp:spPr>
        <a:xfrm>
          <a:off x="0" y="2318751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Exorbitant prices</a:t>
          </a:r>
        </a:p>
      </dsp:txBody>
      <dsp:txXfrm>
        <a:off x="0" y="2318751"/>
        <a:ext cx="5676900" cy="772697"/>
      </dsp:txXfrm>
    </dsp:sp>
    <dsp:sp modelId="{A3D826CA-7603-4BA8-A191-E60D4E32C787}">
      <dsp:nvSpPr>
        <dsp:cNvPr id="0" name=""/>
        <dsp:cNvSpPr/>
      </dsp:nvSpPr>
      <dsp:spPr>
        <a:xfrm>
          <a:off x="0" y="3091448"/>
          <a:ext cx="56769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B4313-9320-4E3F-A8FE-1D29C88608A9}">
      <dsp:nvSpPr>
        <dsp:cNvPr id="0" name=""/>
        <dsp:cNvSpPr/>
      </dsp:nvSpPr>
      <dsp:spPr>
        <a:xfrm>
          <a:off x="0" y="3091448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Poor coverage and roll-out</a:t>
          </a:r>
        </a:p>
      </dsp:txBody>
      <dsp:txXfrm>
        <a:off x="0" y="3091448"/>
        <a:ext cx="5676900" cy="772697"/>
      </dsp:txXfrm>
    </dsp:sp>
    <dsp:sp modelId="{73BA10BE-C00E-4645-831C-3B081A9E793D}">
      <dsp:nvSpPr>
        <dsp:cNvPr id="0" name=""/>
        <dsp:cNvSpPr/>
      </dsp:nvSpPr>
      <dsp:spPr>
        <a:xfrm>
          <a:off x="0" y="3864145"/>
          <a:ext cx="5676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7142-E961-4827-84E1-F70B0D77D3BD}">
      <dsp:nvSpPr>
        <dsp:cNvPr id="0" name=""/>
        <dsp:cNvSpPr/>
      </dsp:nvSpPr>
      <dsp:spPr>
        <a:xfrm>
          <a:off x="0" y="3864145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Little to no investment in telecommunications infrastructure</a:t>
          </a:r>
        </a:p>
      </dsp:txBody>
      <dsp:txXfrm>
        <a:off x="0" y="3864145"/>
        <a:ext cx="5676900" cy="772697"/>
      </dsp:txXfrm>
    </dsp:sp>
    <dsp:sp modelId="{D751178F-97AD-4D70-BF86-D5280531BB30}">
      <dsp:nvSpPr>
        <dsp:cNvPr id="0" name=""/>
        <dsp:cNvSpPr/>
      </dsp:nvSpPr>
      <dsp:spPr>
        <a:xfrm>
          <a:off x="0" y="4636842"/>
          <a:ext cx="56769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65FF0-5864-443C-BD1A-5836D526214C}">
      <dsp:nvSpPr>
        <dsp:cNvPr id="0" name=""/>
        <dsp:cNvSpPr/>
      </dsp:nvSpPr>
      <dsp:spPr>
        <a:xfrm>
          <a:off x="0" y="4636842"/>
          <a:ext cx="5676900" cy="772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Consumers/end-users have no redress, limited or no choice, no new or innovative services etc.</a:t>
          </a:r>
        </a:p>
      </dsp:txBody>
      <dsp:txXfrm>
        <a:off x="0" y="4636842"/>
        <a:ext cx="5676900" cy="772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D4E07-A222-4923-B9E8-0053A52EDAFC}">
      <dsp:nvSpPr>
        <dsp:cNvPr id="0" name=""/>
        <dsp:cNvSpPr/>
      </dsp:nvSpPr>
      <dsp:spPr>
        <a:xfrm>
          <a:off x="0" y="4"/>
          <a:ext cx="6171948" cy="915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7873-089E-4C8C-9E88-7181D9F8B76C}">
      <dsp:nvSpPr>
        <dsp:cNvPr id="0" name=""/>
        <dsp:cNvSpPr/>
      </dsp:nvSpPr>
      <dsp:spPr>
        <a:xfrm>
          <a:off x="276813" y="210190"/>
          <a:ext cx="503296" cy="5032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0D6E0-A04B-41FA-B3FB-087F7FD298D8}">
      <dsp:nvSpPr>
        <dsp:cNvPr id="0" name=""/>
        <dsp:cNvSpPr/>
      </dsp:nvSpPr>
      <dsp:spPr>
        <a:xfrm>
          <a:off x="1056922" y="4296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Lower prices</a:t>
          </a:r>
          <a:r>
            <a:rPr lang="en-US" sz="1600" kern="1200" dirty="0"/>
            <a:t>: Competition places downward pressure on prices to the benefit of end-users.</a:t>
          </a:r>
        </a:p>
      </dsp:txBody>
      <dsp:txXfrm>
        <a:off x="1056922" y="4296"/>
        <a:ext cx="5115025" cy="915084"/>
      </dsp:txXfrm>
    </dsp:sp>
    <dsp:sp modelId="{7DCDF906-C06B-4601-ACE4-CE6EEF68CEB8}">
      <dsp:nvSpPr>
        <dsp:cNvPr id="0" name=""/>
        <dsp:cNvSpPr/>
      </dsp:nvSpPr>
      <dsp:spPr>
        <a:xfrm>
          <a:off x="0" y="1148151"/>
          <a:ext cx="6171948" cy="915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13BFF-01AF-488A-9446-9C1D3B6BBD66}">
      <dsp:nvSpPr>
        <dsp:cNvPr id="0" name=""/>
        <dsp:cNvSpPr/>
      </dsp:nvSpPr>
      <dsp:spPr>
        <a:xfrm>
          <a:off x="276813" y="1354045"/>
          <a:ext cx="503296" cy="5032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BF755-285F-451A-AA5C-0E4FDD85F41A}">
      <dsp:nvSpPr>
        <dsp:cNvPr id="0" name=""/>
        <dsp:cNvSpPr/>
      </dsp:nvSpPr>
      <dsp:spPr>
        <a:xfrm>
          <a:off x="1056922" y="1148151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Higher quality and better service</a:t>
          </a:r>
          <a:r>
            <a:rPr lang="en-US" sz="1600" kern="1200" dirty="0"/>
            <a:t>: Competition forces service providers to improve the quality of service and end-user /customer support systems.</a:t>
          </a:r>
        </a:p>
      </dsp:txBody>
      <dsp:txXfrm>
        <a:off x="1056922" y="1148151"/>
        <a:ext cx="5115025" cy="915084"/>
      </dsp:txXfrm>
    </dsp:sp>
    <dsp:sp modelId="{A034ED9B-17FD-456C-9C0B-1C4281997DE4}">
      <dsp:nvSpPr>
        <dsp:cNvPr id="0" name=""/>
        <dsp:cNvSpPr/>
      </dsp:nvSpPr>
      <dsp:spPr>
        <a:xfrm>
          <a:off x="0" y="2292007"/>
          <a:ext cx="6171948" cy="915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7B66-2A26-4420-931D-F3697660A34E}">
      <dsp:nvSpPr>
        <dsp:cNvPr id="0" name=""/>
        <dsp:cNvSpPr/>
      </dsp:nvSpPr>
      <dsp:spPr>
        <a:xfrm>
          <a:off x="276813" y="2497901"/>
          <a:ext cx="503296" cy="5032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7C8C7-35B0-409C-B666-34A0468B9A0E}">
      <dsp:nvSpPr>
        <dsp:cNvPr id="0" name=""/>
        <dsp:cNvSpPr/>
      </dsp:nvSpPr>
      <dsp:spPr>
        <a:xfrm>
          <a:off x="1056922" y="2292007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Greater choice and innovation</a:t>
          </a:r>
          <a:r>
            <a:rPr lang="en-US" sz="1500" kern="1200" dirty="0"/>
            <a:t>: Competition provides the impetus for operators to introduce new and innovative services which provide end-users with more options/choice.</a:t>
          </a:r>
        </a:p>
      </dsp:txBody>
      <dsp:txXfrm>
        <a:off x="1056922" y="2292007"/>
        <a:ext cx="5115025" cy="915084"/>
      </dsp:txXfrm>
    </dsp:sp>
    <dsp:sp modelId="{36BA6DD4-3BEF-496B-AE12-8ADC11F88629}">
      <dsp:nvSpPr>
        <dsp:cNvPr id="0" name=""/>
        <dsp:cNvSpPr/>
      </dsp:nvSpPr>
      <dsp:spPr>
        <a:xfrm>
          <a:off x="0" y="3435863"/>
          <a:ext cx="6171948" cy="9150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9758A-274E-416C-ADE4-D887EE667606}">
      <dsp:nvSpPr>
        <dsp:cNvPr id="0" name=""/>
        <dsp:cNvSpPr/>
      </dsp:nvSpPr>
      <dsp:spPr>
        <a:xfrm>
          <a:off x="276813" y="3641757"/>
          <a:ext cx="503296" cy="50329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C267A-D35A-4997-A399-02A3949B769E}">
      <dsp:nvSpPr>
        <dsp:cNvPr id="0" name=""/>
        <dsp:cNvSpPr/>
      </dsp:nvSpPr>
      <dsp:spPr>
        <a:xfrm>
          <a:off x="1056922" y="3435863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Increased efficiency</a:t>
          </a:r>
          <a:r>
            <a:rPr lang="en-US" sz="1500" kern="1200" dirty="0"/>
            <a:t>: Competitive pressure promotes efficiency, which in turn improves productivity. </a:t>
          </a:r>
        </a:p>
      </dsp:txBody>
      <dsp:txXfrm>
        <a:off x="1056922" y="3435863"/>
        <a:ext cx="5115025" cy="915084"/>
      </dsp:txXfrm>
    </dsp:sp>
    <dsp:sp modelId="{D70577D9-3DAF-4838-89BB-592D95E13084}">
      <dsp:nvSpPr>
        <dsp:cNvPr id="0" name=""/>
        <dsp:cNvSpPr/>
      </dsp:nvSpPr>
      <dsp:spPr>
        <a:xfrm>
          <a:off x="0" y="4584015"/>
          <a:ext cx="6171948" cy="9150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E75E-7CC4-47BF-B118-152835FBFEAF}">
      <dsp:nvSpPr>
        <dsp:cNvPr id="0" name=""/>
        <dsp:cNvSpPr/>
      </dsp:nvSpPr>
      <dsp:spPr>
        <a:xfrm>
          <a:off x="219014" y="4768410"/>
          <a:ext cx="503296" cy="5032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4593F-D164-48D1-B3D2-C08AB77C65EA}">
      <dsp:nvSpPr>
        <dsp:cNvPr id="0" name=""/>
        <dsp:cNvSpPr/>
      </dsp:nvSpPr>
      <dsp:spPr>
        <a:xfrm>
          <a:off x="1056922" y="4579719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Economic Growth: Effective competition, through innovation, increased efficiency and productivity spurs economic growth.</a:t>
          </a:r>
        </a:p>
      </dsp:txBody>
      <dsp:txXfrm>
        <a:off x="1056922" y="4579719"/>
        <a:ext cx="5115025" cy="915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80656-9E0A-4158-99C4-3B65526936D7}">
      <dsp:nvSpPr>
        <dsp:cNvPr id="0" name=""/>
        <dsp:cNvSpPr/>
      </dsp:nvSpPr>
      <dsp:spPr>
        <a:xfrm>
          <a:off x="3213" y="291503"/>
          <a:ext cx="2549528" cy="1529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This market is served by </a:t>
          </a:r>
          <a:r>
            <a:rPr lang="en-US" sz="2500" b="1" i="1" kern="1200" dirty="0">
              <a:solidFill>
                <a:schemeClr val="bg1"/>
              </a:solidFill>
            </a:rPr>
            <a:t>two</a:t>
          </a:r>
          <a:r>
            <a:rPr lang="en-US" sz="2500" kern="1200" dirty="0">
              <a:solidFill>
                <a:schemeClr val="bg1"/>
              </a:solidFill>
            </a:rPr>
            <a:t> mobile network operators</a:t>
          </a:r>
        </a:p>
      </dsp:txBody>
      <dsp:txXfrm>
        <a:off x="3213" y="291503"/>
        <a:ext cx="2549528" cy="1529716"/>
      </dsp:txXfrm>
    </dsp:sp>
    <dsp:sp modelId="{827E268C-337D-4635-9C3A-6A7711644E84}">
      <dsp:nvSpPr>
        <dsp:cNvPr id="0" name=""/>
        <dsp:cNvSpPr/>
      </dsp:nvSpPr>
      <dsp:spPr>
        <a:xfrm>
          <a:off x="2807694" y="291503"/>
          <a:ext cx="2549528" cy="1529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1" kern="1200" dirty="0"/>
            <a:t>Market dynamic</a:t>
          </a:r>
          <a:r>
            <a:rPr lang="en-US" sz="2500" b="1" i="1" kern="1200" dirty="0"/>
            <a:t>: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80% Prepaid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   20% Postpaid</a:t>
          </a:r>
          <a:r>
            <a:rPr lang="en-US" sz="2500" kern="1200" dirty="0"/>
            <a:t>.</a:t>
          </a:r>
        </a:p>
      </dsp:txBody>
      <dsp:txXfrm>
        <a:off x="2807694" y="291503"/>
        <a:ext cx="2549528" cy="1529716"/>
      </dsp:txXfrm>
    </dsp:sp>
    <dsp:sp modelId="{A89B9447-B36B-4ED4-8BC4-C4DB7ACB4262}">
      <dsp:nvSpPr>
        <dsp:cNvPr id="0" name=""/>
        <dsp:cNvSpPr/>
      </dsp:nvSpPr>
      <dsp:spPr>
        <a:xfrm>
          <a:off x="5612175" y="291503"/>
          <a:ext cx="2549528" cy="15297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mobile </a:t>
          </a:r>
          <a:r>
            <a:rPr lang="en-US" sz="2500" b="1" i="1" kern="1200" dirty="0"/>
            <a:t>penetration rate </a:t>
          </a:r>
          <a:r>
            <a:rPr lang="en-US" sz="2500" kern="1200" dirty="0"/>
            <a:t>in Trinidad and Tobago </a:t>
          </a:r>
          <a:r>
            <a:rPr lang="en-US" sz="2500" kern="1200"/>
            <a:t>is </a:t>
          </a:r>
          <a:r>
            <a:rPr lang="en-US" sz="2500" b="1" kern="1200"/>
            <a:t>131%</a:t>
          </a:r>
          <a:endParaRPr lang="en-US" sz="2500" b="1" kern="1200" dirty="0"/>
        </a:p>
      </dsp:txBody>
      <dsp:txXfrm>
        <a:off x="5612175" y="291503"/>
        <a:ext cx="2549528" cy="1529716"/>
      </dsp:txXfrm>
    </dsp:sp>
    <dsp:sp modelId="{EFA7704A-95B3-4EDD-9851-07C972B67F99}">
      <dsp:nvSpPr>
        <dsp:cNvPr id="0" name=""/>
        <dsp:cNvSpPr/>
      </dsp:nvSpPr>
      <dsp:spPr>
        <a:xfrm>
          <a:off x="8416656" y="291503"/>
          <a:ext cx="2549528" cy="1529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bg1"/>
              </a:solidFill>
            </a:rPr>
            <a:t>Mobile Internet penetration rate 70</a:t>
          </a:r>
          <a:r>
            <a:rPr lang="en-US" sz="2500" i="1" kern="1200" dirty="0">
              <a:solidFill>
                <a:schemeClr val="bg1"/>
              </a:solidFill>
            </a:rPr>
            <a:t>%. </a:t>
          </a:r>
        </a:p>
      </dsp:txBody>
      <dsp:txXfrm>
        <a:off x="8416656" y="291503"/>
        <a:ext cx="2549528" cy="1529716"/>
      </dsp:txXfrm>
    </dsp:sp>
    <dsp:sp modelId="{EA60F1D8-A6B5-4B42-8EC1-BA0EA2BF1FDF}">
      <dsp:nvSpPr>
        <dsp:cNvPr id="0" name=""/>
        <dsp:cNvSpPr/>
      </dsp:nvSpPr>
      <dsp:spPr>
        <a:xfrm>
          <a:off x="1405454" y="2076173"/>
          <a:ext cx="2549528" cy="15297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The </a:t>
          </a:r>
          <a:r>
            <a:rPr lang="en-US" sz="2500" b="1" i="1" kern="1200" dirty="0">
              <a:solidFill>
                <a:schemeClr val="bg1"/>
              </a:solidFill>
            </a:rPr>
            <a:t>HHI</a:t>
          </a:r>
          <a:r>
            <a:rPr lang="en-US" sz="2500" kern="1200" dirty="0">
              <a:solidFill>
                <a:schemeClr val="bg1"/>
              </a:solidFill>
            </a:rPr>
            <a:t> in this market is constantly circa 5000 points.</a:t>
          </a:r>
        </a:p>
      </dsp:txBody>
      <dsp:txXfrm>
        <a:off x="1405454" y="2076173"/>
        <a:ext cx="2549528" cy="1529716"/>
      </dsp:txXfrm>
    </dsp:sp>
    <dsp:sp modelId="{FF6F5CB6-6EDF-411E-9DDB-EFB65D7E4F2D}">
      <dsp:nvSpPr>
        <dsp:cNvPr id="0" name=""/>
        <dsp:cNvSpPr/>
      </dsp:nvSpPr>
      <dsp:spPr>
        <a:xfrm>
          <a:off x="4209934" y="2076173"/>
          <a:ext cx="2549528" cy="15297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1.79 million voice subscribers</a:t>
          </a:r>
        </a:p>
      </dsp:txBody>
      <dsp:txXfrm>
        <a:off x="4209934" y="2076173"/>
        <a:ext cx="2549528" cy="1529716"/>
      </dsp:txXfrm>
    </dsp:sp>
    <dsp:sp modelId="{9507E790-6FCA-4F4C-A955-3F13CCE1E7E8}">
      <dsp:nvSpPr>
        <dsp:cNvPr id="0" name=""/>
        <dsp:cNvSpPr/>
      </dsp:nvSpPr>
      <dsp:spPr>
        <a:xfrm>
          <a:off x="7014415" y="2076173"/>
          <a:ext cx="2549528" cy="1529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/>
            <a:t>Rising prices</a:t>
          </a:r>
          <a:endParaRPr lang="en-US" sz="2500" kern="1200" dirty="0"/>
        </a:p>
      </dsp:txBody>
      <dsp:txXfrm>
        <a:off x="7014415" y="2076173"/>
        <a:ext cx="2549528" cy="1529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09B67-B50A-4BA9-B8D7-5403B45ECCFC}">
      <dsp:nvSpPr>
        <dsp:cNvPr id="0" name=""/>
        <dsp:cNvSpPr/>
      </dsp:nvSpPr>
      <dsp:spPr>
        <a:xfrm>
          <a:off x="3056" y="650359"/>
          <a:ext cx="2424928" cy="1454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Publications of entry-level plan prices </a:t>
          </a:r>
          <a:endParaRPr lang="en-US" sz="2300" u="none" kern="1200" dirty="0"/>
        </a:p>
      </dsp:txBody>
      <dsp:txXfrm>
        <a:off x="3056" y="650359"/>
        <a:ext cx="2424928" cy="1454956"/>
      </dsp:txXfrm>
    </dsp:sp>
    <dsp:sp modelId="{9F21260C-D69F-4577-9DEF-90E97AEDD00F}">
      <dsp:nvSpPr>
        <dsp:cNvPr id="0" name=""/>
        <dsp:cNvSpPr/>
      </dsp:nvSpPr>
      <dsp:spPr>
        <a:xfrm>
          <a:off x="2670477" y="650359"/>
          <a:ext cx="2424928" cy="1454956"/>
        </a:xfrm>
        <a:prstGeom prst="rect">
          <a:avLst/>
        </a:prstGeom>
        <a:solidFill>
          <a:schemeClr val="accent4">
            <a:hueOff val="-2274134"/>
            <a:satOff val="5622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Moral Suasion</a:t>
          </a:r>
          <a:endParaRPr lang="en-US" sz="2300" b="1" kern="1200" dirty="0"/>
        </a:p>
      </dsp:txBody>
      <dsp:txXfrm>
        <a:off x="2670477" y="650359"/>
        <a:ext cx="2424928" cy="1454956"/>
      </dsp:txXfrm>
    </dsp:sp>
    <dsp:sp modelId="{5B59F11F-725E-4C20-8B35-C3838313401C}">
      <dsp:nvSpPr>
        <dsp:cNvPr id="0" name=""/>
        <dsp:cNvSpPr/>
      </dsp:nvSpPr>
      <dsp:spPr>
        <a:xfrm>
          <a:off x="5337898" y="650359"/>
          <a:ext cx="2424928" cy="1454956"/>
        </a:xfrm>
        <a:prstGeom prst="rect">
          <a:avLst/>
        </a:prstGeom>
        <a:solidFill>
          <a:schemeClr val="accent4">
            <a:hueOff val="-4548268"/>
            <a:satOff val="11244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Mobile Number Portability</a:t>
          </a:r>
          <a:endParaRPr lang="en-US" sz="2300" u="none" kern="1200" dirty="0"/>
        </a:p>
      </dsp:txBody>
      <dsp:txXfrm>
        <a:off x="5337898" y="650359"/>
        <a:ext cx="2424928" cy="1454956"/>
      </dsp:txXfrm>
    </dsp:sp>
    <dsp:sp modelId="{25ADDB10-5A48-4196-8AEA-FD2105CB169C}">
      <dsp:nvSpPr>
        <dsp:cNvPr id="0" name=""/>
        <dsp:cNvSpPr/>
      </dsp:nvSpPr>
      <dsp:spPr>
        <a:xfrm>
          <a:off x="8005319" y="650359"/>
          <a:ext cx="2424928" cy="1454956"/>
        </a:xfrm>
        <a:prstGeom prst="rect">
          <a:avLst/>
        </a:prstGeom>
        <a:solidFill>
          <a:schemeClr val="accent4">
            <a:hueOff val="-6822401"/>
            <a:satOff val="16866"/>
            <a:lumOff val="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Market definition and Dominance exercise</a:t>
          </a:r>
          <a:endParaRPr lang="en-US" sz="2300" u="none" kern="1200" dirty="0"/>
        </a:p>
      </dsp:txBody>
      <dsp:txXfrm>
        <a:off x="8005319" y="650359"/>
        <a:ext cx="2424928" cy="1454956"/>
      </dsp:txXfrm>
    </dsp:sp>
    <dsp:sp modelId="{CA34E49C-035A-4229-91E8-8F372F6F2112}">
      <dsp:nvSpPr>
        <dsp:cNvPr id="0" name=""/>
        <dsp:cNvSpPr/>
      </dsp:nvSpPr>
      <dsp:spPr>
        <a:xfrm>
          <a:off x="3056" y="2347809"/>
          <a:ext cx="2424928" cy="1454956"/>
        </a:xfrm>
        <a:prstGeom prst="rect">
          <a:avLst/>
        </a:prstGeom>
        <a:solidFill>
          <a:schemeClr val="accent4">
            <a:hueOff val="-9096535"/>
            <a:satOff val="22487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Cost model—IBS (on-going)</a:t>
          </a:r>
          <a:endParaRPr lang="en-US" sz="2300" u="none" kern="1200" dirty="0"/>
        </a:p>
      </dsp:txBody>
      <dsp:txXfrm>
        <a:off x="3056" y="2347809"/>
        <a:ext cx="2424928" cy="1454956"/>
      </dsp:txXfrm>
    </dsp:sp>
    <dsp:sp modelId="{F16A6E85-F37C-4A5D-9E78-A947A2D65957}">
      <dsp:nvSpPr>
        <dsp:cNvPr id="0" name=""/>
        <dsp:cNvSpPr/>
      </dsp:nvSpPr>
      <dsp:spPr>
        <a:xfrm>
          <a:off x="2670477" y="2347809"/>
          <a:ext cx="2424928" cy="1454956"/>
        </a:xfrm>
        <a:prstGeom prst="rect">
          <a:avLst/>
        </a:prstGeom>
        <a:solidFill>
          <a:schemeClr val="accent4">
            <a:hueOff val="-11370668"/>
            <a:satOff val="28109"/>
            <a:lumOff val="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Access to facilities and colocation studies</a:t>
          </a:r>
          <a:endParaRPr lang="en-US" sz="2300" u="none" kern="1200" dirty="0"/>
        </a:p>
      </dsp:txBody>
      <dsp:txXfrm>
        <a:off x="2670477" y="2347809"/>
        <a:ext cx="2424928" cy="1454956"/>
      </dsp:txXfrm>
    </dsp:sp>
    <dsp:sp modelId="{8BE0BD0C-D3F6-4B76-A971-85104EDE6C14}">
      <dsp:nvSpPr>
        <dsp:cNvPr id="0" name=""/>
        <dsp:cNvSpPr/>
      </dsp:nvSpPr>
      <dsp:spPr>
        <a:xfrm>
          <a:off x="5337898" y="2347809"/>
          <a:ext cx="2424928" cy="1454956"/>
        </a:xfrm>
        <a:prstGeom prst="rect">
          <a:avLst/>
        </a:prstGeom>
        <a:solidFill>
          <a:schemeClr val="accent4">
            <a:hueOff val="-13644802"/>
            <a:satOff val="33731"/>
            <a:lumOff val="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Evidence-based regulation</a:t>
          </a:r>
          <a:endParaRPr lang="en-US" sz="2300" u="none" kern="1200" dirty="0"/>
        </a:p>
      </dsp:txBody>
      <dsp:txXfrm>
        <a:off x="5337898" y="2347809"/>
        <a:ext cx="2424928" cy="1454956"/>
      </dsp:txXfrm>
    </dsp:sp>
    <dsp:sp modelId="{022489CE-078E-4363-9B2E-E050F8576F29}">
      <dsp:nvSpPr>
        <dsp:cNvPr id="0" name=""/>
        <dsp:cNvSpPr/>
      </dsp:nvSpPr>
      <dsp:spPr>
        <a:xfrm>
          <a:off x="8005319" y="2347809"/>
          <a:ext cx="2424928" cy="1454956"/>
        </a:xfrm>
        <a:prstGeom prst="rect">
          <a:avLst/>
        </a:prstGeom>
        <a:solidFill>
          <a:schemeClr val="accent4">
            <a:hueOff val="-15918935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/>
            <a:t>Overall Regulatory Certainty</a:t>
          </a:r>
          <a:endParaRPr lang="en-US" sz="2300" u="none" kern="1200" dirty="0"/>
        </a:p>
      </dsp:txBody>
      <dsp:txXfrm>
        <a:off x="8005319" y="2347809"/>
        <a:ext cx="2424928" cy="1454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8C0A-FD49-48F3-A7A7-235B7872FF15}">
      <dsp:nvSpPr>
        <dsp:cNvPr id="0" name=""/>
        <dsp:cNvSpPr/>
      </dsp:nvSpPr>
      <dsp:spPr>
        <a:xfrm>
          <a:off x="0" y="2384"/>
          <a:ext cx="7840980" cy="1208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6E469-D3C4-4BEF-A87E-4148319DCB3B}">
      <dsp:nvSpPr>
        <dsp:cNvPr id="0" name=""/>
        <dsp:cNvSpPr/>
      </dsp:nvSpPr>
      <dsp:spPr>
        <a:xfrm>
          <a:off x="365592" y="274312"/>
          <a:ext cx="664713" cy="6647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3D736-B9F1-469C-93AD-FDF88FF32B1B}">
      <dsp:nvSpPr>
        <dsp:cNvPr id="0" name=""/>
        <dsp:cNvSpPr/>
      </dsp:nvSpPr>
      <dsp:spPr>
        <a:xfrm>
          <a:off x="1395898" y="2384"/>
          <a:ext cx="6445081" cy="120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07" tIns="127907" rIns="127907" bIns="1279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Operator’s Interest in investing in SMEs (plans offering SMEs opportunities to obtain capital),</a:t>
          </a:r>
        </a:p>
      </dsp:txBody>
      <dsp:txXfrm>
        <a:off x="1395898" y="2384"/>
        <a:ext cx="6445081" cy="1208569"/>
      </dsp:txXfrm>
    </dsp:sp>
    <dsp:sp modelId="{1BA56E34-19E8-4A3B-ADA2-B0892986DE97}">
      <dsp:nvSpPr>
        <dsp:cNvPr id="0" name=""/>
        <dsp:cNvSpPr/>
      </dsp:nvSpPr>
      <dsp:spPr>
        <a:xfrm>
          <a:off x="0" y="1513096"/>
          <a:ext cx="7840980" cy="1208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C84E2-24BC-4F0F-A8DA-6E02D1684B91}">
      <dsp:nvSpPr>
        <dsp:cNvPr id="0" name=""/>
        <dsp:cNvSpPr/>
      </dsp:nvSpPr>
      <dsp:spPr>
        <a:xfrm>
          <a:off x="365592" y="1785025"/>
          <a:ext cx="664713" cy="6647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D6E7-2CDC-4548-B8B8-7B97639DD8FA}">
      <dsp:nvSpPr>
        <dsp:cNvPr id="0" name=""/>
        <dsp:cNvSpPr/>
      </dsp:nvSpPr>
      <dsp:spPr>
        <a:xfrm>
          <a:off x="1395898" y="1513096"/>
          <a:ext cx="6445081" cy="120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07" tIns="127907" rIns="127907" bIns="1279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Introduction of new and affordable plans (cost savings)</a:t>
          </a:r>
        </a:p>
      </dsp:txBody>
      <dsp:txXfrm>
        <a:off x="1395898" y="1513096"/>
        <a:ext cx="6445081" cy="1208569"/>
      </dsp:txXfrm>
    </dsp:sp>
    <dsp:sp modelId="{4C6D0F79-9905-4DF2-8266-8279CA77F121}">
      <dsp:nvSpPr>
        <dsp:cNvPr id="0" name=""/>
        <dsp:cNvSpPr/>
      </dsp:nvSpPr>
      <dsp:spPr>
        <a:xfrm>
          <a:off x="0" y="3023809"/>
          <a:ext cx="7840980" cy="1208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53F3C-F1DB-4083-A6B8-075DB20F8464}">
      <dsp:nvSpPr>
        <dsp:cNvPr id="0" name=""/>
        <dsp:cNvSpPr/>
      </dsp:nvSpPr>
      <dsp:spPr>
        <a:xfrm>
          <a:off x="365592" y="3295737"/>
          <a:ext cx="664713" cy="6647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E6795-7C00-474D-8CCC-FBC7039BF39A}">
      <dsp:nvSpPr>
        <dsp:cNvPr id="0" name=""/>
        <dsp:cNvSpPr/>
      </dsp:nvSpPr>
      <dsp:spPr>
        <a:xfrm>
          <a:off x="1395898" y="3023809"/>
          <a:ext cx="6445081" cy="120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07" tIns="127907" rIns="127907" bIns="1279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Introduction of Shared Plans (cost sharing)</a:t>
          </a:r>
        </a:p>
      </dsp:txBody>
      <dsp:txXfrm>
        <a:off x="1395898" y="3023809"/>
        <a:ext cx="6445081" cy="1208569"/>
      </dsp:txXfrm>
    </dsp:sp>
    <dsp:sp modelId="{8A30F627-E464-4780-B2B2-B6FCD5AE78DC}">
      <dsp:nvSpPr>
        <dsp:cNvPr id="0" name=""/>
        <dsp:cNvSpPr/>
      </dsp:nvSpPr>
      <dsp:spPr>
        <a:xfrm>
          <a:off x="0" y="4534521"/>
          <a:ext cx="7840980" cy="1208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7BDA4-36F9-460E-9D3D-8616731B2AD4}">
      <dsp:nvSpPr>
        <dsp:cNvPr id="0" name=""/>
        <dsp:cNvSpPr/>
      </dsp:nvSpPr>
      <dsp:spPr>
        <a:xfrm>
          <a:off x="365592" y="4806449"/>
          <a:ext cx="664713" cy="66471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36FBF-6538-41DF-847E-73941439EA43}">
      <dsp:nvSpPr>
        <dsp:cNvPr id="0" name=""/>
        <dsp:cNvSpPr/>
      </dsp:nvSpPr>
      <dsp:spPr>
        <a:xfrm>
          <a:off x="1395898" y="4534521"/>
          <a:ext cx="6445081" cy="1208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907" tIns="127907" rIns="127907" bIns="1279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Future prospects: New products (IoTs), processes, business models, operational strategies (AI- Network Automation, Cybersecurity etc.)  </a:t>
          </a:r>
        </a:p>
      </dsp:txBody>
      <dsp:txXfrm>
        <a:off x="1395898" y="4534521"/>
        <a:ext cx="6445081" cy="1208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6D1F8-6B82-4DCD-A50A-1FDB899F05D4}">
      <dsp:nvSpPr>
        <dsp:cNvPr id="0" name=""/>
        <dsp:cNvSpPr/>
      </dsp:nvSpPr>
      <dsp:spPr>
        <a:xfrm>
          <a:off x="1018456" y="328275"/>
          <a:ext cx="1092656" cy="10926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819ED-3821-4723-B047-8B2BF4FEF9C8}">
      <dsp:nvSpPr>
        <dsp:cNvPr id="0" name=""/>
        <dsp:cNvSpPr/>
      </dsp:nvSpPr>
      <dsp:spPr>
        <a:xfrm>
          <a:off x="3846" y="1584937"/>
          <a:ext cx="3121875" cy="46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 dirty="0"/>
            <a:t>Affordability</a:t>
          </a:r>
        </a:p>
      </dsp:txBody>
      <dsp:txXfrm>
        <a:off x="3846" y="1584937"/>
        <a:ext cx="3121875" cy="468281"/>
      </dsp:txXfrm>
    </dsp:sp>
    <dsp:sp modelId="{76E95F2E-40B0-4ACD-B556-A56D6660EAD0}">
      <dsp:nvSpPr>
        <dsp:cNvPr id="0" name=""/>
        <dsp:cNvSpPr/>
      </dsp:nvSpPr>
      <dsp:spPr>
        <a:xfrm>
          <a:off x="3846" y="2129500"/>
          <a:ext cx="3121875" cy="2012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Very low prices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Increased consumer surplus</a:t>
          </a:r>
        </a:p>
      </dsp:txBody>
      <dsp:txXfrm>
        <a:off x="3846" y="2129500"/>
        <a:ext cx="3121875" cy="2012862"/>
      </dsp:txXfrm>
    </dsp:sp>
    <dsp:sp modelId="{32271085-0C5D-4A26-AD33-EE2346A4B5A6}">
      <dsp:nvSpPr>
        <dsp:cNvPr id="0" name=""/>
        <dsp:cNvSpPr/>
      </dsp:nvSpPr>
      <dsp:spPr>
        <a:xfrm>
          <a:off x="4686659" y="328275"/>
          <a:ext cx="1092656" cy="109265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6B102-633C-4603-9CB1-50542DA2371B}">
      <dsp:nvSpPr>
        <dsp:cNvPr id="0" name=""/>
        <dsp:cNvSpPr/>
      </dsp:nvSpPr>
      <dsp:spPr>
        <a:xfrm>
          <a:off x="3672050" y="1584937"/>
          <a:ext cx="3121875" cy="46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100" kern="1200"/>
            <a:t>Investment</a:t>
          </a:r>
        </a:p>
      </dsp:txBody>
      <dsp:txXfrm>
        <a:off x="3672050" y="1584937"/>
        <a:ext cx="3121875" cy="468281"/>
      </dsp:txXfrm>
    </dsp:sp>
    <dsp:sp modelId="{C2D7FEDD-C285-4279-9B54-280050D1220F}">
      <dsp:nvSpPr>
        <dsp:cNvPr id="0" name=""/>
        <dsp:cNvSpPr/>
      </dsp:nvSpPr>
      <dsp:spPr>
        <a:xfrm>
          <a:off x="3672050" y="2129500"/>
          <a:ext cx="3121875" cy="2012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Lower profit margins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Too low prices hampers investment, technological advancements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Investment for advanced &amp; emerging technologies</a:t>
          </a:r>
        </a:p>
      </dsp:txBody>
      <dsp:txXfrm>
        <a:off x="3672050" y="2129500"/>
        <a:ext cx="3121875" cy="2012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769A0-614A-432F-86AF-5D88CD176CD3}">
      <dsp:nvSpPr>
        <dsp:cNvPr id="0" name=""/>
        <dsp:cNvSpPr/>
      </dsp:nvSpPr>
      <dsp:spPr>
        <a:xfrm>
          <a:off x="0" y="482354"/>
          <a:ext cx="10706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F3C74-A84C-4351-AC67-3A27605C16E7}">
      <dsp:nvSpPr>
        <dsp:cNvPr id="0" name=""/>
        <dsp:cNvSpPr/>
      </dsp:nvSpPr>
      <dsp:spPr>
        <a:xfrm>
          <a:off x="535305" y="24794"/>
          <a:ext cx="7494270" cy="91512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66" tIns="0" rIns="283266" bIns="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100" b="1" kern="1200" cap="all" dirty="0">
              <a:latin typeface="Calisto MT"/>
              <a:ea typeface="+mn-ea"/>
              <a:cs typeface="+mn-cs"/>
            </a:rPr>
            <a:t>Country/market specific</a:t>
          </a:r>
        </a:p>
      </dsp:txBody>
      <dsp:txXfrm>
        <a:off x="579977" y="69466"/>
        <a:ext cx="7404926" cy="825776"/>
      </dsp:txXfrm>
    </dsp:sp>
    <dsp:sp modelId="{B11C0755-A972-48CE-B764-F1661913ABD3}">
      <dsp:nvSpPr>
        <dsp:cNvPr id="0" name=""/>
        <dsp:cNvSpPr/>
      </dsp:nvSpPr>
      <dsp:spPr>
        <a:xfrm>
          <a:off x="0" y="1888515"/>
          <a:ext cx="10706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504470"/>
              <a:satOff val="-1333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6C18B-E826-4ED7-8DF6-66AB9F5B8E36}">
      <dsp:nvSpPr>
        <dsp:cNvPr id="0" name=""/>
        <dsp:cNvSpPr/>
      </dsp:nvSpPr>
      <dsp:spPr>
        <a:xfrm>
          <a:off x="535305" y="1430954"/>
          <a:ext cx="7494270" cy="91512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66" tIns="0" rIns="283266" bIns="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100" b="1" kern="1200" dirty="0"/>
            <a:t>On a Case-by-case basis</a:t>
          </a:r>
          <a:endParaRPr lang="en-US" sz="3100" kern="1200" dirty="0"/>
        </a:p>
      </dsp:txBody>
      <dsp:txXfrm>
        <a:off x="579977" y="1475626"/>
        <a:ext cx="7404926" cy="825776"/>
      </dsp:txXfrm>
    </dsp:sp>
    <dsp:sp modelId="{131987F5-C4DA-4C01-900D-5184FBCEA914}">
      <dsp:nvSpPr>
        <dsp:cNvPr id="0" name=""/>
        <dsp:cNvSpPr/>
      </dsp:nvSpPr>
      <dsp:spPr>
        <a:xfrm>
          <a:off x="0" y="3294675"/>
          <a:ext cx="10706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008940"/>
              <a:satOff val="-26660"/>
              <a:lumOff val="-2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F9A52-4BE1-4F74-A40A-68A637E74509}">
      <dsp:nvSpPr>
        <dsp:cNvPr id="0" name=""/>
        <dsp:cNvSpPr/>
      </dsp:nvSpPr>
      <dsp:spPr>
        <a:xfrm>
          <a:off x="535305" y="2837115"/>
          <a:ext cx="7494270" cy="915120"/>
        </a:xfrm>
        <a:prstGeom prst="round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266" tIns="0" rIns="283266" bIns="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100" b="1" kern="1200" dirty="0"/>
            <a:t>and evidence-based</a:t>
          </a:r>
          <a:endParaRPr lang="en-US" sz="3100" kern="1200" dirty="0"/>
        </a:p>
      </dsp:txBody>
      <dsp:txXfrm>
        <a:off x="579977" y="2881787"/>
        <a:ext cx="740492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7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4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AE53DD39-3276-1154-AD37-ABEA974DE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355" y="-4528"/>
            <a:ext cx="12191980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DE77BA-5198-1457-1A19-0A8689A8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871758"/>
            <a:ext cx="9906000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</a:pPr>
            <a:br>
              <a:rPr lang="en-US" sz="3800" dirty="0">
                <a:solidFill>
                  <a:srgbClr val="FFFFFF"/>
                </a:solidFill>
              </a:rPr>
            </a:b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b="1" u="sng" dirty="0">
                <a:solidFill>
                  <a:srgbClr val="FFFFFF"/>
                </a:solidFill>
              </a:rPr>
              <a:t>The role of regulation in fostering competition and innovation to address the network sustainability and service affordability gaps with specific focus on entry level mobile Services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5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79AD3-D8B2-4D4B-A316-2626EC6B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547872" cy="3977269"/>
          </a:xfrm>
        </p:spPr>
        <p:txBody>
          <a:bodyPr>
            <a:normAutofit/>
          </a:bodyPr>
          <a:lstStyle/>
          <a:p>
            <a:r>
              <a:rPr lang="en-US" dirty="0"/>
              <a:t>Innovative outcomes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14A92D-D59D-45AB-6C2D-8EFF01574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50562"/>
              </p:ext>
            </p:extLst>
          </p:nvPr>
        </p:nvGraphicFramePr>
        <p:xfrm>
          <a:off x="4091940" y="723900"/>
          <a:ext cx="7840980" cy="574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21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76029-3EA1-DC3E-75BB-92ADC87D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834391"/>
            <a:ext cx="7781544" cy="61036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Challenges/Limitations </a:t>
            </a:r>
            <a:br>
              <a:rPr lang="en-US" sz="3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400" dirty="0"/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42B1B083-879A-1B12-83B9-FDE51654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14" r="37586"/>
          <a:stretch>
            <a:fillRect/>
          </a:stretch>
        </p:blipFill>
        <p:spPr>
          <a:xfrm>
            <a:off x="20" y="-1"/>
            <a:ext cx="3703300" cy="6858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7B5E-F53A-276A-293C-2D4D285D3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760" y="1444753"/>
            <a:ext cx="8138160" cy="5298947"/>
          </a:xfrm>
        </p:spPr>
        <p:txBody>
          <a:bodyPr>
            <a:normAutofit/>
          </a:bodyPr>
          <a:lstStyle/>
          <a:p>
            <a:pPr marL="0" marR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the Authority has embarked on these measures to promote and encourage efficiency </a:t>
            </a:r>
            <a:r>
              <a:rPr lang="en-US" sz="2400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challenges persist:</a:t>
            </a:r>
          </a:p>
          <a:p>
            <a:pPr marL="342900" marR="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lack of costing data from MNOs to fully understand the cost hurdles that they face remains a significant gap. </a:t>
            </a:r>
          </a:p>
          <a:p>
            <a:pPr marL="114300" marR="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information asymmetry gaps.</a:t>
            </a:r>
          </a:p>
          <a:p>
            <a:pPr marL="0" marR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US" sz="2400" kern="1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address these gaps by:</a:t>
            </a:r>
          </a:p>
          <a:p>
            <a:pPr marL="1143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Benchmarking</a:t>
            </a:r>
          </a:p>
          <a:p>
            <a:pPr marL="114300" indent="-342900" algn="just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400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engagement</a:t>
            </a:r>
          </a:p>
          <a:p>
            <a:pPr marL="0" marR="0">
              <a:lnSpc>
                <a:spcPct val="100000"/>
              </a:lnSpc>
              <a:spcAft>
                <a:spcPts val="800"/>
              </a:spcAft>
              <a:buNone/>
            </a:pP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2084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98729-FC99-8AE6-6E74-FF2A0BAC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4" y="914400"/>
            <a:ext cx="7120646" cy="13075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dirty="0"/>
              <a:t>Balancing affordability and investment- A CORE TRADE-OFF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15BE95-1337-20E2-B2EF-5DA486F72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BF95C4C8-ADB6-E805-8073-7CC0A526B0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672"/>
          <a:stretch>
            <a:fillRect/>
          </a:stretch>
        </p:blipFill>
        <p:spPr>
          <a:xfrm>
            <a:off x="7583424" y="10"/>
            <a:ext cx="4608576" cy="685799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7461B4-79A3-6EE8-00F0-78CB373FA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973837"/>
              </p:ext>
            </p:extLst>
          </p:nvPr>
        </p:nvGraphicFramePr>
        <p:xfrm>
          <a:off x="145916" y="2221992"/>
          <a:ext cx="6797772" cy="447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Down 9">
            <a:extLst>
              <a:ext uri="{FF2B5EF4-FFF2-40B4-BE49-F238E27FC236}">
                <a16:creationId xmlns:a16="http://schemas.microsoft.com/office/drawing/2014/main" id="{5333D388-7927-A176-4CDA-7105E70C625B}"/>
              </a:ext>
            </a:extLst>
          </p:cNvPr>
          <p:cNvSpPr/>
          <p:nvPr/>
        </p:nvSpPr>
        <p:spPr>
          <a:xfrm>
            <a:off x="1575881" y="4922196"/>
            <a:ext cx="126459" cy="136187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662D2A7-8C92-2D38-675E-B47DEFE892A2}"/>
              </a:ext>
            </a:extLst>
          </p:cNvPr>
          <p:cNvSpPr/>
          <p:nvPr/>
        </p:nvSpPr>
        <p:spPr>
          <a:xfrm>
            <a:off x="5269149" y="4922195"/>
            <a:ext cx="126459" cy="136187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3DF105-F847-998C-87C1-433C95D3BB60}"/>
              </a:ext>
            </a:extLst>
          </p:cNvPr>
          <p:cNvSpPr/>
          <p:nvPr/>
        </p:nvSpPr>
        <p:spPr>
          <a:xfrm>
            <a:off x="5269148" y="5739318"/>
            <a:ext cx="126459" cy="136187"/>
          </a:xfrm>
          <a:prstGeom prst="downArrow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294AA-CE2C-3E31-385B-B8114799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288" y="5003"/>
            <a:ext cx="10725912" cy="756996"/>
          </a:xfrm>
        </p:spPr>
        <p:txBody>
          <a:bodyPr>
            <a:normAutofit fontScale="90000"/>
          </a:bodyPr>
          <a:lstStyle/>
          <a:p>
            <a:r>
              <a:rPr lang="en-US" dirty="0"/>
              <a:t>Outlook- The Authority aims to Enact regulations…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5308600"/>
            <a:ext cx="10579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8290C8-71DB-876C-1BC3-3FFB0A24F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316249"/>
              </p:ext>
            </p:extLst>
          </p:nvPr>
        </p:nvGraphicFramePr>
        <p:xfrm>
          <a:off x="812800" y="1121923"/>
          <a:ext cx="10706100" cy="410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2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2B93D-98B4-8CE7-09FA-BA1E7F81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5852162"/>
            <a:ext cx="5965190" cy="7468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D657AF98-E038-3D74-C5AA-6280B30A6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97763" y="406400"/>
            <a:ext cx="5196474" cy="519647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69770" y="5719083"/>
            <a:ext cx="8229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64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7C22F-60C7-A050-FFB9-06530DB3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342164"/>
            <a:ext cx="4798597" cy="1648749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Picture this     </a:t>
            </a:r>
            <a:br>
              <a:rPr lang="en-US" sz="3600" dirty="0"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 market </a:t>
            </a:r>
            <a:br>
              <a:rPr lang="en-US" sz="3600" dirty="0"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where…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F2AD1E0-8F15-1A44-D53E-17693B9CE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490755"/>
              </p:ext>
            </p:extLst>
          </p:nvPr>
        </p:nvGraphicFramePr>
        <p:xfrm>
          <a:off x="5715000" y="723901"/>
          <a:ext cx="56769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A8B96F3-EC3A-78BE-EDD6-B12E5E1EC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609" y="1129100"/>
            <a:ext cx="871713" cy="103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E61DB-EA68-363C-EC65-B8DE624C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F8F7E1C9-4F2F-742A-6115-4D35A513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162" r="14006" b="2"/>
          <a:stretch>
            <a:fillRect/>
          </a:stretch>
        </p:blipFill>
        <p:spPr>
          <a:xfrm>
            <a:off x="19" y="0"/>
            <a:ext cx="4195253" cy="6858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D4A0-5B4F-81DB-7B91-6E151746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649" y="1925430"/>
            <a:ext cx="7673546" cy="4117024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en-US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role of the regulatory body in promoting competitive market outcomes via a wide array of mechanisms and tools</a:t>
            </a:r>
            <a:endParaRPr lang="en-US" kern="1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en-US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role of competition in promoting network sustainability and service affordability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the role of the regulatory body in advancing competitive outcomes for end-users</a:t>
            </a: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the Trinidad and Tobago case using price indices for entry level mobile services </a:t>
            </a: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Highlight challenges faced  by the regulator</a:t>
            </a: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kern="100" dirty="0"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the potential way forward</a:t>
            </a: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endParaRPr lang="en-US" sz="1700" kern="1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9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A6AC8-DA26-42CC-63B3-F651E48F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1"/>
            <a:ext cx="3914776" cy="2906486"/>
          </a:xfrm>
        </p:spPr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ea typeface="Calibri" panose="020F0502020204030204" pitchFamily="34" charset="0"/>
              </a:rPr>
              <a:t>Effective Competition and its Benefits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621373-8907-8F08-02C7-D9621CA72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664163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A2BE38-0E15-D9E4-E76F-0BE240D96239}"/>
              </a:ext>
            </a:extLst>
          </p:cNvPr>
          <p:cNvSpPr txBox="1"/>
          <p:nvPr/>
        </p:nvSpPr>
        <p:spPr>
          <a:xfrm rot="10800000" flipV="1">
            <a:off x="228600" y="4831219"/>
            <a:ext cx="439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/>
              <a:t>“…The absence of SMP in the relevant market…”</a:t>
            </a:r>
          </a:p>
        </p:txBody>
      </p:sp>
      <p:pic>
        <p:nvPicPr>
          <p:cNvPr id="7" name="Graphic 6" descr="Bar graph with upward trend with solid fill">
            <a:extLst>
              <a:ext uri="{FF2B5EF4-FFF2-40B4-BE49-F238E27FC236}">
                <a16:creationId xmlns:a16="http://schemas.microsoft.com/office/drawing/2014/main" id="{FDFA2C2F-0FE4-4D35-1072-36CEA92289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7048" y="5455920"/>
            <a:ext cx="633984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A1D84-B415-5EEA-00E2-B65328B3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innovation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5B4D-B57A-2E88-09C6-5F59345B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895482"/>
            <a:ext cx="6300788" cy="2596507"/>
          </a:xfrm>
        </p:spPr>
        <p:txBody>
          <a:bodyPr>
            <a:normAutofit/>
          </a:bodyPr>
          <a:lstStyle/>
          <a:p>
            <a:pPr marL="0" marR="0" algn="just">
              <a:spcAft>
                <a:spcPts val="800"/>
              </a:spcAft>
              <a:buNone/>
            </a:pPr>
            <a:r>
              <a:rPr lang="en-US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speaks to </a:t>
            </a:r>
            <a:r>
              <a:rPr lang="en-US" i="1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implementation of a new or significantly improved product (good or service), or process, a new marketing method, or a new organizational method in business practices, workplace organization or external relations”.</a:t>
            </a:r>
            <a:r>
              <a:rPr lang="en-US" kern="1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Light Bulb and Gear">
            <a:extLst>
              <a:ext uri="{FF2B5EF4-FFF2-40B4-BE49-F238E27FC236}">
                <a16:creationId xmlns:a16="http://schemas.microsoft.com/office/drawing/2014/main" id="{495841E3-AD89-F0C6-5AF8-DB1372F674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487920" y="2102261"/>
            <a:ext cx="3903980" cy="39039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8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E796E-80A4-3FFE-CC2F-EF8F9291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1306856" cy="11556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Overview of the Trinidad and Tobago retail MOBILE market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9E76FD37-5203-38DE-5234-F06C1747C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51947"/>
              </p:ext>
            </p:extLst>
          </p:nvPr>
        </p:nvGraphicFramePr>
        <p:xfrm>
          <a:off x="700088" y="2065256"/>
          <a:ext cx="10969398" cy="389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outline of a map&#10;&#10;AI-generated content may be incorrect.">
            <a:extLst>
              <a:ext uri="{FF2B5EF4-FFF2-40B4-BE49-F238E27FC236}">
                <a16:creationId xmlns:a16="http://schemas.microsoft.com/office/drawing/2014/main" id="{F32D9680-7587-9F5B-324A-1CD91D0E1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1560" y="1081933"/>
            <a:ext cx="1191339" cy="7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0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250E1-81C4-0FA6-9831-7D69F3EB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8503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Regulatory approaches/methods employed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13619F-BB36-EE95-9CDB-59C414A24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9308"/>
              </p:ext>
            </p:extLst>
          </p:nvPr>
        </p:nvGraphicFramePr>
        <p:xfrm>
          <a:off x="800100" y="1564387"/>
          <a:ext cx="10433304" cy="445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3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F0FD-77D6-F0A7-6D63-31D64BCC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entry level plans prices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B9152A-487E-0E0A-9300-5DA2EF043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960887"/>
              </p:ext>
            </p:extLst>
          </p:nvPr>
        </p:nvGraphicFramePr>
        <p:xfrm>
          <a:off x="1405128" y="1988820"/>
          <a:ext cx="4215384" cy="217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A6F423-FFF5-861C-2C81-E41BC41D4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820766"/>
              </p:ext>
            </p:extLst>
          </p:nvPr>
        </p:nvGraphicFramePr>
        <p:xfrm>
          <a:off x="6406896" y="2043684"/>
          <a:ext cx="4572000" cy="217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79192F-3618-8CF7-C60F-1D3E3284E6AC}"/>
              </a:ext>
            </a:extLst>
          </p:cNvPr>
          <p:cNvSpPr txBox="1"/>
          <p:nvPr/>
        </p:nvSpPr>
        <p:spPr>
          <a:xfrm>
            <a:off x="998982" y="4828246"/>
            <a:ext cx="1019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Key takeaways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New entry level plans introduced,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Prepaid plans became more affordable overtime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Postpaid plans are not as easily accessed as prepaid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BEC15-2BEA-96F3-E963-64703548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14400"/>
            <a:ext cx="4025013" cy="397726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Price indices results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0633F6-F72E-0137-7AEB-EAED0C9AB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28765"/>
              </p:ext>
            </p:extLst>
          </p:nvPr>
        </p:nvGraphicFramePr>
        <p:xfrm>
          <a:off x="7462900" y="1867327"/>
          <a:ext cx="4305048" cy="4375539"/>
        </p:xfrm>
        <a:graphic>
          <a:graphicData uri="http://schemas.openxmlformats.org/drawingml/2006/table">
            <a:tbl>
              <a:tblPr firstRow="1" firstCol="1" bandRow="1"/>
              <a:tblGrid>
                <a:gridCol w="1380742">
                  <a:extLst>
                    <a:ext uri="{9D8B030D-6E8A-4147-A177-3AD203B41FA5}">
                      <a16:colId xmlns:a16="http://schemas.microsoft.com/office/drawing/2014/main" val="1667307338"/>
                    </a:ext>
                  </a:extLst>
                </a:gridCol>
                <a:gridCol w="1714278">
                  <a:extLst>
                    <a:ext uri="{9D8B030D-6E8A-4147-A177-3AD203B41FA5}">
                      <a16:colId xmlns:a16="http://schemas.microsoft.com/office/drawing/2014/main" val="3528373658"/>
                    </a:ext>
                  </a:extLst>
                </a:gridCol>
                <a:gridCol w="1210028">
                  <a:extLst>
                    <a:ext uri="{9D8B030D-6E8A-4147-A177-3AD203B41FA5}">
                      <a16:colId xmlns:a16="http://schemas.microsoft.com/office/drawing/2014/main" val="964406218"/>
                    </a:ext>
                  </a:extLst>
                </a:gridCol>
              </a:tblGrid>
              <a:tr h="2049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Price Index 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116818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March-20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0448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June-20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584562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September-20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078605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December-20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896121"/>
                  </a:ext>
                </a:extLst>
              </a:tr>
              <a:tr h="19509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u="sng" kern="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Year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March-21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98909"/>
                  </a:ext>
                </a:extLst>
              </a:tr>
              <a:tr h="195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June-21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327375"/>
                  </a:ext>
                </a:extLst>
              </a:tr>
              <a:tr h="195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September-21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168755"/>
                  </a:ext>
                </a:extLst>
              </a:tr>
              <a:tr h="195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December-21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303547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March-22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895720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June-22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868375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September-22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327614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December-22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715418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March-23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046790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June-23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059569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September-23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771276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December-23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229669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March-24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123305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June-24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25192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September-24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89245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December-24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864435"/>
                  </a:ext>
                </a:extLst>
              </a:tr>
              <a:tr h="195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March-25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792" marR="72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697307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4FECF88-05FF-D181-5985-C855B32C7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574638"/>
              </p:ext>
            </p:extLst>
          </p:nvPr>
        </p:nvGraphicFramePr>
        <p:xfrm>
          <a:off x="764795" y="3154680"/>
          <a:ext cx="6458965" cy="30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1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15935D31944BBC3798973899D389" ma:contentTypeVersion="14" ma:contentTypeDescription="Create a new document." ma:contentTypeScope="" ma:versionID="00a66d9dba1557be984835248ae0fbfa">
  <xsd:schema xmlns:xsd="http://www.w3.org/2001/XMLSchema" xmlns:xs="http://www.w3.org/2001/XMLSchema" xmlns:p="http://schemas.microsoft.com/office/2006/metadata/properties" xmlns:ns2="2aed5f02-abfd-4873-a7ab-e2b24e9c611b" xmlns:ns3="e3fa2129-4b60-4d6e-ac1a-f7dd9af5ebd6" xmlns:ns4="ebeb3707-5210-4743-8255-78c24a9c38a4" targetNamespace="http://schemas.microsoft.com/office/2006/metadata/properties" ma:root="true" ma:fieldsID="76f704baeea7f5d31178076a4cb652de" ns2:_="" ns3:_="" ns4:_="">
    <xsd:import namespace="2aed5f02-abfd-4873-a7ab-e2b24e9c611b"/>
    <xsd:import namespace="e3fa2129-4b60-4d6e-ac1a-f7dd9af5ebd6"/>
    <xsd:import namespace="ebeb3707-5210-4743-8255-78c24a9c38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d5f02-abfd-4873-a7ab-e2b24e9c61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f9086c-8f42-4e20-a92f-77beb7dd37dd}" ma:internalName="TaxCatchAll" ma:showField="CatchAllData" ma:web="2aed5f02-abfd-4873-a7ab-e2b24e9c6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2129-4b60-4d6e-ac1a-f7dd9af5e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f22b6e6-af2c-49e0-a893-9fda7ebbb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3707-5210-4743-8255-78c24a9c38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a2129-4b60-4d6e-ac1a-f7dd9af5ebd6">
      <Terms xmlns="http://schemas.microsoft.com/office/infopath/2007/PartnerControls"/>
    </lcf76f155ced4ddcb4097134ff3c332f>
    <TaxCatchAll xmlns="2aed5f02-abfd-4873-a7ab-e2b24e9c611b" xsi:nil="true"/>
    <_dlc_DocId xmlns="2aed5f02-abfd-4873-a7ab-e2b24e9c611b">CN5V5D2N2K7J-121727025-926</_dlc_DocId>
    <_dlc_DocIdUrl xmlns="2aed5f02-abfd-4873-a7ab-e2b24e9c611b">
      <Url>https://ourjamaica.sharepoint.com/sites/Intranet/dept/cpa/_layouts/15/DocIdRedir.aspx?ID=CN5V5D2N2K7J-121727025-926</Url>
      <Description>CN5V5D2N2K7J-121727025-926</Description>
    </_dlc_DocIdUrl>
  </documentManagement>
</p:properties>
</file>

<file path=customXml/itemProps1.xml><?xml version="1.0" encoding="utf-8"?>
<ds:datastoreItem xmlns:ds="http://schemas.openxmlformats.org/officeDocument/2006/customXml" ds:itemID="{1275DF23-48BB-4495-A5B1-5F0BCFC1D81A}"/>
</file>

<file path=customXml/itemProps2.xml><?xml version="1.0" encoding="utf-8"?>
<ds:datastoreItem xmlns:ds="http://schemas.openxmlformats.org/officeDocument/2006/customXml" ds:itemID="{DF9F0315-820F-478A-9EAA-1E6C5886924E}"/>
</file>

<file path=customXml/itemProps3.xml><?xml version="1.0" encoding="utf-8"?>
<ds:datastoreItem xmlns:ds="http://schemas.openxmlformats.org/officeDocument/2006/customXml" ds:itemID="{3FEB9FDF-26F2-45A4-B955-3D877D736FF4}"/>
</file>

<file path=customXml/itemProps4.xml><?xml version="1.0" encoding="utf-8"?>
<ds:datastoreItem xmlns:ds="http://schemas.openxmlformats.org/officeDocument/2006/customXml" ds:itemID="{56999147-FB9F-496E-AF74-EF1AA874C582}"/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689</Words>
  <Application>Microsoft Office PowerPoint</Application>
  <PresentationFormat>Widescreen</PresentationFormat>
  <Paragraphs>150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Bernard MT Condensed</vt:lpstr>
      <vt:lpstr>Calibri</vt:lpstr>
      <vt:lpstr>Calisto MT</vt:lpstr>
      <vt:lpstr>Times</vt:lpstr>
      <vt:lpstr>Univers Condensed</vt:lpstr>
      <vt:lpstr>Wingdings</vt:lpstr>
      <vt:lpstr>ChronicleVTI</vt:lpstr>
      <vt:lpstr>  The role of regulation in fostering competition and innovation to address the network sustainability and service affordability gaps with specific focus on entry level mobile Services</vt:lpstr>
      <vt:lpstr>Picture this      A market  where…</vt:lpstr>
      <vt:lpstr>Objectives</vt:lpstr>
      <vt:lpstr>Effective Competition and its Benefits</vt:lpstr>
      <vt:lpstr>innovation</vt:lpstr>
      <vt:lpstr>Overview of the Trinidad and Tobago retail MOBILE market</vt:lpstr>
      <vt:lpstr>Regulatory approaches/methods employed</vt:lpstr>
      <vt:lpstr>Trends in entry level plans prices</vt:lpstr>
      <vt:lpstr> Price indices results</vt:lpstr>
      <vt:lpstr>Innovative outcomes</vt:lpstr>
      <vt:lpstr>Challenges/Limitations  </vt:lpstr>
      <vt:lpstr>Balancing affordability and investment- A CORE TRADE-OFF</vt:lpstr>
      <vt:lpstr>Outlook- The Authority aims to Enact regulations…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Fletcher</dc:creator>
  <cp:lastModifiedBy>Antonio Fletcher</cp:lastModifiedBy>
  <cp:revision>15</cp:revision>
  <dcterms:created xsi:type="dcterms:W3CDTF">2025-09-19T14:38:49Z</dcterms:created>
  <dcterms:modified xsi:type="dcterms:W3CDTF">2026-04-17T01:46:57Z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0x010100A67015935D31944BBC3798973899D389</vt:lpwstr>
  </property>
  <property fmtid="{D5CDD505-2E9C-101B-9397-08002B2CF9AE}" pid="3" name="_dlc_DocIdItemGuid">
    <vt:lpwstr>3474f095-2a32-4a80-9015-1cbd5dfbfaec</vt:lpwstr>
  </property>
</Properties>
</file>