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handoutMasterIdLst>
    <p:handoutMasterId r:id="rId10"/>
  </p:handoutMasterIdLst>
  <p:sldIdLst>
    <p:sldId id="265" r:id="rId5"/>
    <p:sldId id="312" r:id="rId6"/>
    <p:sldId id="316" r:id="rId7"/>
    <p:sldId id="317" r:id="rId8"/>
    <p:sldId id="311" r:id="rId9"/>
  </p:sldIdLst>
  <p:sldSz cx="243236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s" id="{BFCBCA8E-00E3-4C42-BA12-BB50E93E9671}">
          <p14:sldIdLst>
            <p14:sldId id="265"/>
            <p14:sldId id="312"/>
            <p14:sldId id="316"/>
            <p14:sldId id="317"/>
          </p14:sldIdLst>
        </p14:section>
        <p14:section name="Internal pages" id="{7441D39D-2AAE-4B9F-AA88-0EFA3D61CE2F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5C"/>
    <a:srgbClr val="FF5C55"/>
    <a:srgbClr val="18B8A6"/>
    <a:srgbClr val="1A53EA"/>
    <a:srgbClr val="FFCC02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108" y="424"/>
      </p:cViewPr>
      <p:guideLst>
        <p:guide orient="horz" pos="4297"/>
        <p:guide pos="76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customXml" Target="../customXml/item4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E7CE-91A1-447B-B52A-4F48D03ABEF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BA9C-0A60-486D-9733-3D29183FE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8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2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87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4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63812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325507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5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0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2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3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06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21" r:id="rId3"/>
    <p:sldLayoutId id="2147483722" r:id="rId4"/>
    <p:sldLayoutId id="2147483710" r:id="rId5"/>
    <p:sldLayoutId id="2147483723" r:id="rId6"/>
    <p:sldLayoutId id="2147483711" r:id="rId7"/>
    <p:sldLayoutId id="2147483724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5" r:id="rId14"/>
    <p:sldLayoutId id="2147483732" r:id="rId15"/>
    <p:sldLayoutId id="2147483712" r:id="rId16"/>
    <p:sldLayoutId id="2147483725" r:id="rId17"/>
    <p:sldLayoutId id="2147483726" r:id="rId18"/>
    <p:sldLayoutId id="2147483713" r:id="rId19"/>
    <p:sldLayoutId id="2147483714" r:id="rId20"/>
    <p:sldLayoutId id="2147483715" r:id="rId21"/>
    <p:sldLayoutId id="2147483733" r:id="rId22"/>
    <p:sldLayoutId id="2147483716" r:id="rId23"/>
    <p:sldLayoutId id="2147483717" r:id="rId24"/>
    <p:sldLayoutId id="2147483718" r:id="rId25"/>
    <p:sldLayoutId id="2147483719" r:id="rId26"/>
  </p:sldLayoutIdLst>
  <p:timing>
    <p:tnLst>
      <p:par>
        <p:cTn id="1" dur="indefinite" restart="never" nodeType="tmRoot"/>
      </p:par>
    </p:tnLst>
  </p:timing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527" y="2167465"/>
            <a:ext cx="18242756" cy="4301067"/>
          </a:xfrm>
        </p:spPr>
        <p:txBody>
          <a:bodyPr>
            <a:normAutofit fontScale="90000"/>
          </a:bodyPr>
          <a:lstStyle/>
          <a:p>
            <a:r>
              <a:rPr lang="en-GB" sz="8800" dirty="0" smtClean="0"/>
              <a:t>The European Union’s Support</a:t>
            </a:r>
            <a:br>
              <a:rPr lang="en-GB" sz="8800" dirty="0" smtClean="0"/>
            </a:br>
            <a:r>
              <a:rPr lang="en-GB" sz="8800" dirty="0" smtClean="0"/>
              <a:t>to the Utility Sector in the Caribbean: </a:t>
            </a:r>
            <a:r>
              <a:rPr lang="en-GB" sz="8800" dirty="0"/>
              <a:t>Driving Resilience, Sustainability, and </a:t>
            </a:r>
            <a:r>
              <a:rPr lang="en-GB" sz="8800" dirty="0" smtClean="0"/>
              <a:t>Innovation</a:t>
            </a: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4533" y="10820401"/>
            <a:ext cx="18099749" cy="328506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algn="l"/>
            <a:r>
              <a:rPr lang="en-GB" sz="3200" dirty="0" smtClean="0"/>
              <a:t>Presented by: Marlene </a:t>
            </a:r>
            <a:r>
              <a:rPr lang="en-GB" sz="3200" dirty="0" err="1" smtClean="0"/>
              <a:t>Lamonth</a:t>
            </a:r>
            <a:endParaRPr lang="en-GB" sz="3200" dirty="0" smtClean="0"/>
          </a:p>
          <a:p>
            <a:pPr algn="l"/>
            <a:r>
              <a:rPr lang="en-GB" sz="3200" dirty="0"/>
              <a:t> </a:t>
            </a:r>
            <a:r>
              <a:rPr lang="en-GB" sz="3200" dirty="0" smtClean="0"/>
              <a:t>                      Programme Manager</a:t>
            </a:r>
          </a:p>
          <a:p>
            <a:pPr algn="l"/>
            <a:r>
              <a:rPr lang="en-GB" sz="3200" dirty="0"/>
              <a:t> </a:t>
            </a:r>
            <a:r>
              <a:rPr lang="en-GB" sz="3200" dirty="0" smtClean="0"/>
              <a:t>                      EU Delegation - Jamaica</a:t>
            </a:r>
            <a:endParaRPr lang="en-GB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31527" y="6802437"/>
            <a:ext cx="18242756" cy="3311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2160" indent="0" algn="ctr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ctr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ctr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31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ctr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31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60799" indent="0" algn="ctr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31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72958" indent="0" algn="ctr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31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85118" indent="0" algn="ctr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31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97278" indent="0" algn="ctr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31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 smtClean="0"/>
          </a:p>
          <a:p>
            <a:r>
              <a:rPr lang="en-GB" sz="4000" dirty="0" smtClean="0"/>
              <a:t>ORGANIZATION </a:t>
            </a:r>
            <a:r>
              <a:rPr lang="en-GB" sz="4000" dirty="0"/>
              <a:t>OF CARIBBEAN UTILITY REGULATORS </a:t>
            </a:r>
          </a:p>
          <a:p>
            <a:r>
              <a:rPr lang="en-GB" sz="4000" dirty="0"/>
              <a:t>20TH CONFERENCE</a:t>
            </a:r>
          </a:p>
          <a:p>
            <a:r>
              <a:rPr lang="en-GB" sz="4000" dirty="0" smtClean="0"/>
              <a:t>Thursday, April 30, 2026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155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2757" y="730250"/>
            <a:ext cx="11087100" cy="3204935"/>
          </a:xfrm>
        </p:spPr>
        <p:txBody>
          <a:bodyPr/>
          <a:lstStyle/>
          <a:p>
            <a:pPr algn="ctr"/>
            <a:r>
              <a:rPr lang="en-GB" sz="6600" dirty="0" smtClean="0"/>
              <a:t>WHY THE </a:t>
            </a:r>
            <a:r>
              <a:rPr lang="en-GB" sz="6600" dirty="0"/>
              <a:t>EU </a:t>
            </a:r>
            <a:r>
              <a:rPr lang="en-GB" sz="6600" dirty="0" smtClean="0"/>
              <a:t>SUPPORTS THE CARIBBEAN UTILITY SECTOR</a:t>
            </a:r>
            <a:endParaRPr lang="en-GB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46418" y="4701774"/>
            <a:ext cx="9659777" cy="8565697"/>
          </a:xfrm>
        </p:spPr>
        <p:txBody>
          <a:bodyPr>
            <a:normAutofit fontScale="92500" lnSpcReduction="10000"/>
          </a:bodyPr>
          <a:lstStyle/>
          <a:p>
            <a:r>
              <a:rPr lang="en-GB" sz="5400" b="1" dirty="0"/>
              <a:t>Shared </a:t>
            </a:r>
            <a:r>
              <a:rPr lang="en-GB" sz="5400" b="1" dirty="0" smtClean="0"/>
              <a:t>challenges: </a:t>
            </a:r>
            <a:r>
              <a:rPr lang="en-GB" sz="5400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 smtClean="0"/>
              <a:t>Climate vulnerability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/>
              <a:t>H</a:t>
            </a:r>
            <a:r>
              <a:rPr lang="en-GB" dirty="0" smtClean="0"/>
              <a:t>igh </a:t>
            </a:r>
            <a:r>
              <a:rPr lang="en-GB" dirty="0"/>
              <a:t>energy </a:t>
            </a:r>
            <a:r>
              <a:rPr lang="en-GB" dirty="0" smtClean="0"/>
              <a:t>costs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/>
              <a:t>A</a:t>
            </a:r>
            <a:r>
              <a:rPr lang="en-GB" dirty="0" smtClean="0"/>
              <a:t>geing infrastructure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/>
              <a:t>W</a:t>
            </a:r>
            <a:r>
              <a:rPr lang="en-GB" dirty="0" smtClean="0"/>
              <a:t>ater scarcity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 smtClean="0"/>
              <a:t>Cybersecurity &amp; network resilience.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dirty="0"/>
          </a:p>
          <a:p>
            <a:r>
              <a:rPr lang="en-GB" sz="5400" b="1" dirty="0"/>
              <a:t>EU-Caribbean </a:t>
            </a:r>
            <a:r>
              <a:rPr lang="en-GB" sz="5400" b="1" dirty="0" smtClean="0"/>
              <a:t>Partnership</a:t>
            </a:r>
            <a:r>
              <a:rPr lang="en-GB" b="1" dirty="0" smtClean="0"/>
              <a:t>:</a:t>
            </a:r>
            <a:endParaRPr lang="en-GB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 smtClean="0"/>
              <a:t>Global </a:t>
            </a:r>
            <a:r>
              <a:rPr lang="en-GB" dirty="0"/>
              <a:t>Gateway </a:t>
            </a:r>
            <a:r>
              <a:rPr lang="en-GB" dirty="0" smtClean="0"/>
              <a:t>Strategy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 smtClean="0"/>
              <a:t>SDGs 6,7,9 &amp;13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8" r="28168"/>
          <a:stretch>
            <a:fillRect/>
          </a:stretch>
        </p:blipFill>
        <p:spPr>
          <a:xfrm>
            <a:off x="12345888" y="0"/>
            <a:ext cx="2904998" cy="238397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886" y="0"/>
            <a:ext cx="3167742" cy="2383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8629" y="0"/>
            <a:ext cx="3037114" cy="2383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5744" y="-1"/>
            <a:ext cx="2867932" cy="2383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5888" y="2383970"/>
            <a:ext cx="2904998" cy="2317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0886" y="2317806"/>
            <a:ext cx="3167742" cy="2383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8627" y="2383969"/>
            <a:ext cx="3037115" cy="23178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55741" y="2317806"/>
            <a:ext cx="2867933" cy="2383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41552" y="4701776"/>
            <a:ext cx="2909332" cy="2438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38765" y="4701775"/>
            <a:ext cx="3179860" cy="2438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30745" y="4701774"/>
            <a:ext cx="3024991" cy="24384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67852" y="4701774"/>
            <a:ext cx="2855821" cy="2438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63004" y="7110024"/>
            <a:ext cx="3167741" cy="231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368532" y="7110027"/>
            <a:ext cx="3116425" cy="2317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41545" y="11191528"/>
            <a:ext cx="2885099" cy="2524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418991" y="11191528"/>
            <a:ext cx="2999634" cy="2524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368533" y="11191528"/>
            <a:ext cx="3087203" cy="25244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455735" y="11140167"/>
            <a:ext cx="2867939" cy="25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933" y="940765"/>
            <a:ext cx="22346451" cy="1803399"/>
          </a:xfrm>
        </p:spPr>
        <p:txBody>
          <a:bodyPr/>
          <a:lstStyle/>
          <a:p>
            <a:pPr algn="ctr"/>
            <a:r>
              <a:rPr lang="en-GB" dirty="0"/>
              <a:t>EU-CARIBBEAN FOCUS </a:t>
            </a:r>
            <a:r>
              <a:rPr lang="en-GB" dirty="0" smtClean="0"/>
              <a:t>AREAS &amp; INITIATIVES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286" y="2690644"/>
            <a:ext cx="6622661" cy="1122222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GB" sz="10100" b="1" dirty="0"/>
              <a:t>Renewable </a:t>
            </a:r>
            <a:r>
              <a:rPr lang="en-GB" sz="10100" b="1" dirty="0" smtClean="0"/>
              <a:t>Energy </a:t>
            </a:r>
            <a:r>
              <a:rPr lang="en-GB" sz="10100" b="1" u="sng" dirty="0"/>
              <a:t>T</a:t>
            </a:r>
            <a:r>
              <a:rPr lang="en-GB" sz="10100" b="1" u="sng" dirty="0" smtClean="0"/>
              <a:t>ransition</a:t>
            </a:r>
            <a:endParaRPr lang="en-GB" sz="8700" b="1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 smtClean="0"/>
              <a:t>Offshore </a:t>
            </a:r>
            <a:r>
              <a:rPr lang="en-GB" sz="8000" dirty="0"/>
              <a:t>assessment of  Ocean Thermal Energy Conversion (</a:t>
            </a:r>
            <a:r>
              <a:rPr lang="en-GB" sz="8000" dirty="0" err="1"/>
              <a:t>OTEC</a:t>
            </a:r>
            <a:r>
              <a:rPr lang="en-GB" sz="8000" dirty="0"/>
              <a:t>) – </a:t>
            </a:r>
            <a:r>
              <a:rPr lang="en-GB" sz="8000" b="1" dirty="0"/>
              <a:t>The </a:t>
            </a:r>
            <a:r>
              <a:rPr lang="en-GB" sz="8000" b="1" dirty="0" smtClean="0"/>
              <a:t>Bahamas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/>
              <a:t>T</a:t>
            </a:r>
            <a:r>
              <a:rPr lang="en-GB" sz="8000" dirty="0" smtClean="0"/>
              <a:t>echnical </a:t>
            </a:r>
            <a:r>
              <a:rPr lang="en-GB" sz="8000" dirty="0"/>
              <a:t>and economic feasibility assessment, the modernization of the national electricity grid, and the development of enabling frameworks to attract </a:t>
            </a:r>
            <a:r>
              <a:rPr lang="en-GB" sz="8000" dirty="0" smtClean="0"/>
              <a:t>investment. Also </a:t>
            </a:r>
            <a:r>
              <a:rPr lang="en-GB" sz="8000" dirty="0"/>
              <a:t>support </a:t>
            </a:r>
            <a:r>
              <a:rPr lang="en-GB" sz="8000" dirty="0" smtClean="0"/>
              <a:t>for the </a:t>
            </a:r>
            <a:r>
              <a:rPr lang="en-GB" sz="8000" dirty="0"/>
              <a:t>integration of renewable energy with other key sectors such as </a:t>
            </a:r>
            <a:r>
              <a:rPr lang="en-GB" sz="8000" dirty="0" smtClean="0"/>
              <a:t>water – </a:t>
            </a:r>
            <a:r>
              <a:rPr lang="en-GB" sz="8000" b="1" dirty="0" smtClean="0"/>
              <a:t>St Kitts &amp; Nevis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 smtClean="0"/>
              <a:t>Support </a:t>
            </a:r>
            <a:r>
              <a:rPr lang="en-GB" sz="8000" dirty="0"/>
              <a:t>implementation of the National Energy Transition Strategy</a:t>
            </a:r>
            <a:r>
              <a:rPr lang="en-GB" sz="8000" dirty="0" smtClean="0"/>
              <a:t>. Including facilitating </a:t>
            </a:r>
            <a:r>
              <a:rPr lang="en-GB" sz="8000" dirty="0"/>
              <a:t>the implementation of a Financial Architecture for the Energy Transition </a:t>
            </a:r>
            <a:r>
              <a:rPr lang="en-GB" sz="8000" dirty="0" smtClean="0"/>
              <a:t>– </a:t>
            </a:r>
            <a:r>
              <a:rPr lang="en-GB" sz="8000" b="1" dirty="0" smtClean="0"/>
              <a:t>Cuba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8701313" y="2712347"/>
            <a:ext cx="6622661" cy="998534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GB" sz="10200" b="1" dirty="0" smtClean="0"/>
              <a:t>Water &amp; </a:t>
            </a:r>
            <a:r>
              <a:rPr lang="en-GB" sz="10200" b="1" dirty="0" smtClean="0"/>
              <a:t>Sanitation </a:t>
            </a:r>
            <a:r>
              <a:rPr lang="en-GB" sz="10200" b="1" u="sng" dirty="0" smtClean="0"/>
              <a:t>Resilience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 smtClean="0"/>
              <a:t>Improve </a:t>
            </a:r>
            <a:r>
              <a:rPr lang="en-GB" sz="8000" dirty="0"/>
              <a:t>water recharge </a:t>
            </a:r>
            <a:r>
              <a:rPr lang="en-GB" sz="8000" dirty="0" smtClean="0"/>
              <a:t>in </a:t>
            </a:r>
            <a:r>
              <a:rPr lang="en-GB" sz="8000" dirty="0"/>
              <a:t>Grande del Medio </a:t>
            </a:r>
            <a:r>
              <a:rPr lang="en-GB" sz="8000" dirty="0" smtClean="0"/>
              <a:t>sub-basin. </a:t>
            </a:r>
            <a:r>
              <a:rPr lang="en-GB" sz="8000" dirty="0"/>
              <a:t>I</a:t>
            </a:r>
            <a:r>
              <a:rPr lang="en-GB" sz="8000" dirty="0" smtClean="0"/>
              <a:t>mpact area = 68,912.9 hectares – </a:t>
            </a:r>
            <a:r>
              <a:rPr lang="en-GB" sz="8000" b="1" dirty="0" smtClean="0"/>
              <a:t>Dominican Republic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 smtClean="0"/>
              <a:t>Support the design</a:t>
            </a:r>
            <a:r>
              <a:rPr lang="en-GB" sz="8000" dirty="0"/>
              <a:t> </a:t>
            </a:r>
            <a:r>
              <a:rPr lang="en-GB" sz="8000" dirty="0" smtClean="0"/>
              <a:t>&amp; implementation of </a:t>
            </a:r>
            <a:r>
              <a:rPr lang="en-GB" sz="8000" dirty="0"/>
              <a:t>a tailored containerized </a:t>
            </a:r>
            <a:r>
              <a:rPr lang="en-GB" sz="8000" dirty="0" smtClean="0"/>
              <a:t>seawater reverse osmosis </a:t>
            </a:r>
            <a:r>
              <a:rPr lang="en-GB" sz="8000" dirty="0"/>
              <a:t>treatment plant to </a:t>
            </a:r>
            <a:r>
              <a:rPr lang="en-GB" sz="8000" dirty="0" smtClean="0"/>
              <a:t>National Water &amp; Sewerage Authority requirements. This will be integrated into the local water supply system – </a:t>
            </a:r>
            <a:r>
              <a:rPr lang="en-GB" sz="8000" b="1" dirty="0" smtClean="0"/>
              <a:t>Grenada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 smtClean="0"/>
              <a:t>Sustainability assessment </a:t>
            </a:r>
            <a:r>
              <a:rPr lang="en-GB" sz="8000" dirty="0"/>
              <a:t>of groundwater resources for water production </a:t>
            </a:r>
            <a:r>
              <a:rPr lang="en-GB" sz="8000" dirty="0" smtClean="0"/>
              <a:t>– </a:t>
            </a:r>
            <a:r>
              <a:rPr lang="en-GB" sz="8000" b="1" dirty="0" smtClean="0"/>
              <a:t>Guyana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 smtClean="0"/>
              <a:t>PPP </a:t>
            </a:r>
            <a:r>
              <a:rPr lang="en-GB" sz="8000" dirty="0"/>
              <a:t>Capacity Building to the National Water </a:t>
            </a:r>
            <a:r>
              <a:rPr lang="en-GB" sz="8000" dirty="0" smtClean="0"/>
              <a:t>Commission in discussion - </a:t>
            </a:r>
            <a:r>
              <a:rPr lang="en-GB" sz="8000" b="1" dirty="0" smtClean="0"/>
              <a:t>Jamaica</a:t>
            </a:r>
            <a:endParaRPr lang="en-GB" sz="8000" b="1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15920861" y="2421386"/>
            <a:ext cx="6622661" cy="9612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100" b="1" dirty="0" smtClean="0"/>
              <a:t>Cybersecurity &amp;  Network</a:t>
            </a:r>
            <a:r>
              <a:rPr lang="en-GB" sz="4100" b="1" u="sng" dirty="0" smtClean="0"/>
              <a:t> Resilience</a:t>
            </a:r>
            <a:endParaRPr lang="en-GB" sz="4100" b="1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Latin America and Caribbean Cyber Competence </a:t>
            </a:r>
            <a:r>
              <a:rPr lang="en-GB" sz="3200" dirty="0" smtClean="0"/>
              <a:t>Centre in the Dominican Republic.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EU-LAC </a:t>
            </a:r>
            <a:r>
              <a:rPr lang="en-GB" sz="3200" dirty="0" smtClean="0"/>
              <a:t>Digital Alliance High-level </a:t>
            </a:r>
            <a:r>
              <a:rPr lang="en-GB" sz="3200" dirty="0"/>
              <a:t>P</a:t>
            </a:r>
            <a:r>
              <a:rPr lang="en-GB" sz="3200" dirty="0" smtClean="0"/>
              <a:t>olicy </a:t>
            </a:r>
            <a:r>
              <a:rPr lang="en-GB" sz="3200" dirty="0"/>
              <a:t>D</a:t>
            </a:r>
            <a:r>
              <a:rPr lang="en-GB" sz="3200" dirty="0" smtClean="0"/>
              <a:t>ialogues / Study Visits / Caribbean sub-working group.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Roadmap </a:t>
            </a:r>
            <a:r>
              <a:rPr lang="en-GB" sz="3200" dirty="0"/>
              <a:t>for </a:t>
            </a:r>
            <a:r>
              <a:rPr lang="en-GB" sz="3200" b="1" dirty="0"/>
              <a:t>Jamaica’s</a:t>
            </a:r>
            <a:r>
              <a:rPr lang="en-GB" sz="3200" dirty="0"/>
              <a:t> secure and resilient transition to </a:t>
            </a:r>
            <a:r>
              <a:rPr lang="en-GB" sz="3200" dirty="0" smtClean="0"/>
              <a:t>5G, including positioning for future technologies such as 6G.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5661" y="12421710"/>
            <a:ext cx="13472887" cy="149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5400" dirty="0"/>
              <a:t>R</a:t>
            </a:r>
            <a:r>
              <a:rPr lang="en-GB" sz="5400" dirty="0" smtClean="0"/>
              <a:t>egulatory frameworks  </a:t>
            </a:r>
            <a:r>
              <a:rPr lang="en-GB" sz="5400" dirty="0" smtClean="0"/>
              <a:t>strengthening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5871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9060" y="312017"/>
            <a:ext cx="18242756" cy="4775200"/>
          </a:xfrm>
        </p:spPr>
        <p:txBody>
          <a:bodyPr/>
          <a:lstStyle/>
          <a:p>
            <a:r>
              <a:rPr lang="en-GB" dirty="0" smtClean="0"/>
              <a:t>Partnership for a Sustainable Future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4533" y="9822585"/>
            <a:ext cx="18242756" cy="3311524"/>
          </a:xfrm>
        </p:spPr>
        <p:txBody>
          <a:bodyPr/>
          <a:lstStyle/>
          <a:p>
            <a:r>
              <a:rPr lang="en-GB" dirty="0" smtClean="0"/>
              <a:t>“Stronger Together”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856" y="5087217"/>
            <a:ext cx="9305780" cy="45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16x9_EU 2025-GG-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038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336966"/>
            <a:ext cx="24323675" cy="129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fa2129-4b60-4d6e-ac1a-f7dd9af5ebd6">
      <Terms xmlns="http://schemas.microsoft.com/office/infopath/2007/PartnerControls"/>
    </lcf76f155ced4ddcb4097134ff3c332f>
    <TaxCatchAll xmlns="2aed5f02-abfd-4873-a7ab-e2b24e9c611b" xsi:nil="true"/>
    <_dlc_DocId xmlns="2aed5f02-abfd-4873-a7ab-e2b24e9c611b">CN5V5D2N2K7J-121727025-932</_dlc_DocId>
    <_dlc_DocIdUrl xmlns="2aed5f02-abfd-4873-a7ab-e2b24e9c611b">
      <Url>https://ourjamaica.sharepoint.com/sites/Intranet/dept/cpa/_layouts/15/DocIdRedir.aspx?ID=CN5V5D2N2K7J-121727025-932</Url>
      <Description>CN5V5D2N2K7J-121727025-932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015935D31944BBC3798973899D389" ma:contentTypeVersion="14" ma:contentTypeDescription="Create a new document." ma:contentTypeScope="" ma:versionID="00a66d9dba1557be984835248ae0fbfa">
  <xsd:schema xmlns:xsd="http://www.w3.org/2001/XMLSchema" xmlns:xs="http://www.w3.org/2001/XMLSchema" xmlns:p="http://schemas.microsoft.com/office/2006/metadata/properties" xmlns:ns2="2aed5f02-abfd-4873-a7ab-e2b24e9c611b" xmlns:ns3="e3fa2129-4b60-4d6e-ac1a-f7dd9af5ebd6" xmlns:ns4="ebeb3707-5210-4743-8255-78c24a9c38a4" targetNamespace="http://schemas.microsoft.com/office/2006/metadata/properties" ma:root="true" ma:fieldsID="76f704baeea7f5d31178076a4cb652de" ns2:_="" ns3:_="" ns4:_="">
    <xsd:import namespace="2aed5f02-abfd-4873-a7ab-e2b24e9c611b"/>
    <xsd:import namespace="e3fa2129-4b60-4d6e-ac1a-f7dd9af5ebd6"/>
    <xsd:import namespace="ebeb3707-5210-4743-8255-78c24a9c38a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d5f02-abfd-4873-a7ab-e2b24e9c61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f9086c-8f42-4e20-a92f-77beb7dd37dd}" ma:internalName="TaxCatchAll" ma:showField="CatchAllData" ma:web="2aed5f02-abfd-4873-a7ab-e2b24e9c61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2129-4b60-4d6e-ac1a-f7dd9af5e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f22b6e6-af2c-49e0-a893-9fda7ebbb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3707-5210-4743-8255-78c24a9c38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96A1C7D-CC0E-4D63-B1D5-463DB847F4C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7E1328-1020-4EA4-B823-3C492259343C}"/>
</file>

<file path=customXml/itemProps3.xml><?xml version="1.0" encoding="utf-8"?>
<ds:datastoreItem xmlns:ds="http://schemas.openxmlformats.org/officeDocument/2006/customXml" ds:itemID="{2C53D0B4-8915-4284-84F2-AC9B4CCC68A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067D3B7-BE20-4160-8992-809BBEE1C3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307</Words>
  <Application>Microsoft Office PowerPoint</Application>
  <PresentationFormat>Custom</PresentationFormat>
  <Paragraphs>45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Noto Sans</vt:lpstr>
      <vt:lpstr>Wingdings</vt:lpstr>
      <vt:lpstr>Office Theme</vt:lpstr>
      <vt:lpstr>The European Union’s Support to the Utility Sector in the Caribbean: Driving Resilience, Sustainability, and Innovation</vt:lpstr>
      <vt:lpstr>WHY THE EU SUPPORTS THE CARIBBEAN UTILITY SECTOR</vt:lpstr>
      <vt:lpstr>EU-CARIBBEAN FOCUS AREAS &amp; INITIATIVES </vt:lpstr>
      <vt:lpstr>Partnership for a Sustainable Future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COELHO Catarina (COMM-EXT)</dc:creator>
  <cp:lastModifiedBy>LAMONTH Marlene (EEAS-KINGSTON)</cp:lastModifiedBy>
  <cp:revision>256</cp:revision>
  <dcterms:created xsi:type="dcterms:W3CDTF">2021-11-10T13:16:55Z</dcterms:created>
  <dcterms:modified xsi:type="dcterms:W3CDTF">2026-04-20T01:05:32Z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0x010100A67015935D31944BBC3798973899D389</vt:lpwstr>
  </property>
  <property fmtid="{D5CDD505-2E9C-101B-9397-08002B2CF9AE}" pid="3" name="_dlc_DocIdItemGuid">
    <vt:lpwstr>59ef8686-102c-452d-af85-697b7f3bb88a</vt:lpwstr>
  </property>
</Properties>
</file>