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slides/slide20.xml" ContentType="application/vnd.openxmlformats-officedocument.presentationml.slid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viewProps.xml" ContentType="application/vnd.openxmlformats-officedocument.presentationml.viewProps+xml"/>
  <Override PartName="/ppt/slideLayouts/slideLayout3.xml" ContentType="application/vnd.openxmlformats-officedocument.presentationml.slideLayout+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revisionInfo.xml" ContentType="application/vnd.ms-powerpoint.revisioninfo+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91" r:id="rId5"/>
    <p:sldId id="261" r:id="rId6"/>
    <p:sldId id="277" r:id="rId7"/>
    <p:sldId id="262" r:id="rId8"/>
    <p:sldId id="283" r:id="rId9"/>
    <p:sldId id="282" r:id="rId10"/>
    <p:sldId id="284" r:id="rId11"/>
    <p:sldId id="260" r:id="rId12"/>
    <p:sldId id="285" r:id="rId13"/>
    <p:sldId id="268" r:id="rId14"/>
    <p:sldId id="267" r:id="rId15"/>
    <p:sldId id="286" r:id="rId16"/>
    <p:sldId id="287" r:id="rId17"/>
    <p:sldId id="288" r:id="rId18"/>
    <p:sldId id="289" r:id="rId19"/>
    <p:sldId id="290" r:id="rId20"/>
    <p:sldId id="279" r:id="rId21"/>
  </p:sldIdLst>
  <p:sldSz cx="9144000" cy="6858000" type="screen4x3"/>
  <p:notesSz cx="6858000" cy="9144000"/>
  <p:embeddedFontLst>
    <p:embeddedFont>
      <p:font typeface="Arial Bold" panose="020B0704020202020204" pitchFamily="34" charset="0"/>
      <p:regular r:id="rId23"/>
      <p:bold r:id="rId24"/>
    </p:embeddedFont>
    <p:embeddedFont>
      <p:font typeface="Arial Bold Italics" panose="020B0604020202020204" charset="0"/>
      <p:regular r:id="rId25"/>
    </p:embeddedFont>
    <p:embeddedFont>
      <p:font typeface="Arimo" panose="020B0604020202020204" charset="0"/>
      <p:regular r:id="rId26"/>
    </p:embeddedFont>
    <p:embeddedFont>
      <p:font typeface="Georgia" panose="02040502050405020303" pitchFamily="18" charset="0"/>
      <p:regular r:id="rId27"/>
      <p:bold r:id="rId28"/>
      <p:italic r:id="rId29"/>
      <p:boldItalic r:id="rId30"/>
    </p:embeddedFont>
    <p:embeddedFont>
      <p:font typeface="Georgia Bold" panose="02040802050405020203" pitchFamily="18" charset="0"/>
      <p:regular r:id="rId31"/>
      <p:bold r:id="rId32"/>
    </p:embeddedFont>
    <p:embeddedFont>
      <p:font typeface="Questrial" pitchFamily="2" charset="0"/>
      <p:regular r:id="rId33"/>
    </p:embeddedFont>
    <p:embeddedFont>
      <p:font typeface="Sorts Mill Goudy"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AD653-C987-4C92-AB8A-2689B75E841D}" v="84" dt="2026-04-20T21:44:52.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5" d="100"/>
          <a:sy n="105" d="100"/>
        </p:scale>
        <p:origin x="97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43"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BF4A0-34E4-4DD0-B604-BE88AB5161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EFD098-15B6-4D3C-B92D-D389A0DBB229}">
      <dgm:prSet/>
      <dgm:spPr/>
      <dgm:t>
        <a:bodyPr/>
        <a:lstStyle/>
        <a:p>
          <a:pPr>
            <a:lnSpc>
              <a:spcPct val="100000"/>
            </a:lnSpc>
          </a:pPr>
          <a:r>
            <a:rPr lang="en-US" dirty="0"/>
            <a:t>Rainwater Harvesting (RWH) Planning Guideline was approved by Cabinet in October 2023.</a:t>
          </a:r>
        </a:p>
      </dgm:t>
    </dgm:pt>
    <dgm:pt modelId="{BCF6BD85-1B86-446A-9A4B-5FB8E4670FAB}" type="parTrans" cxnId="{E13E2231-5006-4D9E-AFFD-FC532F2F394C}">
      <dgm:prSet/>
      <dgm:spPr/>
      <dgm:t>
        <a:bodyPr/>
        <a:lstStyle/>
        <a:p>
          <a:endParaRPr lang="en-US"/>
        </a:p>
      </dgm:t>
    </dgm:pt>
    <dgm:pt modelId="{E1EF1E26-6A02-4759-AEC1-B395D9D125C7}" type="sibTrans" cxnId="{E13E2231-5006-4D9E-AFFD-FC532F2F394C}">
      <dgm:prSet/>
      <dgm:spPr/>
      <dgm:t>
        <a:bodyPr/>
        <a:lstStyle/>
        <a:p>
          <a:endParaRPr lang="en-US"/>
        </a:p>
      </dgm:t>
    </dgm:pt>
    <dgm:pt modelId="{53339332-EFC5-483A-A269-39D786D4FCC5}">
      <dgm:prSet/>
      <dgm:spPr/>
      <dgm:t>
        <a:bodyPr/>
        <a:lstStyle/>
        <a:p>
          <a:pPr>
            <a:lnSpc>
              <a:spcPct val="100000"/>
            </a:lnSpc>
          </a:pPr>
          <a:r>
            <a:rPr lang="en-US" dirty="0"/>
            <a:t>Government of Jamaica – National Drought Mitigation </a:t>
          </a:r>
          <a:r>
            <a:rPr lang="en-US" dirty="0" err="1"/>
            <a:t>Programme</a:t>
          </a:r>
          <a:r>
            <a:rPr lang="en-US" dirty="0"/>
            <a:t> (NDMP)</a:t>
          </a:r>
        </a:p>
      </dgm:t>
    </dgm:pt>
    <dgm:pt modelId="{C00AC2E4-237C-4507-8188-C4BC9D24C6F8}" type="parTrans" cxnId="{AFBE0890-08CD-41B4-8F35-8A8B53A4734A}">
      <dgm:prSet/>
      <dgm:spPr/>
      <dgm:t>
        <a:bodyPr/>
        <a:lstStyle/>
        <a:p>
          <a:endParaRPr lang="en-US"/>
        </a:p>
      </dgm:t>
    </dgm:pt>
    <dgm:pt modelId="{FF468538-05CB-4ABB-86B0-5FACEEBF2737}" type="sibTrans" cxnId="{AFBE0890-08CD-41B4-8F35-8A8B53A4734A}">
      <dgm:prSet/>
      <dgm:spPr/>
      <dgm:t>
        <a:bodyPr/>
        <a:lstStyle/>
        <a:p>
          <a:endParaRPr lang="en-US"/>
        </a:p>
      </dgm:t>
    </dgm:pt>
    <dgm:pt modelId="{06C0886E-38E2-40C4-B9AC-76ACBD5BDA84}">
      <dgm:prSet/>
      <dgm:spPr/>
      <dgm:t>
        <a:bodyPr/>
        <a:lstStyle/>
        <a:p>
          <a:pPr>
            <a:lnSpc>
              <a:spcPct val="100000"/>
            </a:lnSpc>
          </a:pPr>
          <a:r>
            <a:rPr lang="en-US" dirty="0"/>
            <a:t>National Water Resources Master Plan for Jamaica  </a:t>
          </a:r>
        </a:p>
      </dgm:t>
    </dgm:pt>
    <dgm:pt modelId="{391101BD-AB62-4D5F-BAF9-0DB39C34A5D6}" type="parTrans" cxnId="{E8665A93-C95B-473D-9BC9-99F451BDC011}">
      <dgm:prSet/>
      <dgm:spPr/>
      <dgm:t>
        <a:bodyPr/>
        <a:lstStyle/>
        <a:p>
          <a:endParaRPr lang="en-US"/>
        </a:p>
      </dgm:t>
    </dgm:pt>
    <dgm:pt modelId="{08C844C7-7758-4AF4-B54E-5B2546904A19}" type="sibTrans" cxnId="{E8665A93-C95B-473D-9BC9-99F451BDC011}">
      <dgm:prSet/>
      <dgm:spPr/>
      <dgm:t>
        <a:bodyPr/>
        <a:lstStyle/>
        <a:p>
          <a:endParaRPr lang="en-US"/>
        </a:p>
      </dgm:t>
    </dgm:pt>
    <dgm:pt modelId="{58FC1D07-A2F7-4FF8-93D0-9CE22FEBC3C8}">
      <dgm:prSet/>
      <dgm:spPr/>
      <dgm:t>
        <a:bodyPr/>
        <a:lstStyle/>
        <a:p>
          <a:pPr>
            <a:lnSpc>
              <a:spcPct val="100000"/>
            </a:lnSpc>
          </a:pPr>
          <a:r>
            <a:rPr lang="en-US" dirty="0"/>
            <a:t>Managed Artificial Recharge (MAR) Facility – </a:t>
          </a:r>
          <a:r>
            <a:rPr lang="en-US" dirty="0" err="1"/>
            <a:t>Innswood</a:t>
          </a:r>
          <a:r>
            <a:rPr lang="en-US" dirty="0"/>
            <a:t>, St Catherine.</a:t>
          </a:r>
        </a:p>
      </dgm:t>
    </dgm:pt>
    <dgm:pt modelId="{107E1183-52D0-43E6-8C07-8215A210F92A}" type="parTrans" cxnId="{12BB22A9-3E68-4584-95D9-16A89A55E80F}">
      <dgm:prSet/>
      <dgm:spPr/>
      <dgm:t>
        <a:bodyPr/>
        <a:lstStyle/>
        <a:p>
          <a:endParaRPr lang="en-US"/>
        </a:p>
      </dgm:t>
    </dgm:pt>
    <dgm:pt modelId="{F6C9CCB6-D64C-4362-AA4E-59356B090A2A}" type="sibTrans" cxnId="{12BB22A9-3E68-4584-95D9-16A89A55E80F}">
      <dgm:prSet/>
      <dgm:spPr/>
      <dgm:t>
        <a:bodyPr/>
        <a:lstStyle/>
        <a:p>
          <a:endParaRPr lang="en-US"/>
        </a:p>
      </dgm:t>
    </dgm:pt>
    <dgm:pt modelId="{0B47E4B5-F828-4470-9140-BB827D681887}" type="pres">
      <dgm:prSet presAssocID="{1A0BF4A0-34E4-4DD0-B604-BE88AB5161B5}" presName="root" presStyleCnt="0">
        <dgm:presLayoutVars>
          <dgm:dir/>
          <dgm:resizeHandles val="exact"/>
        </dgm:presLayoutVars>
      </dgm:prSet>
      <dgm:spPr/>
    </dgm:pt>
    <dgm:pt modelId="{7EB67FB6-2F10-4946-A0D1-98AC60780B34}" type="pres">
      <dgm:prSet presAssocID="{33EFD098-15B6-4D3C-B92D-D389A0DBB229}" presName="compNode" presStyleCnt="0"/>
      <dgm:spPr/>
    </dgm:pt>
    <dgm:pt modelId="{FE477605-8E3D-4728-BBCB-1496D5B184F4}" type="pres">
      <dgm:prSet presAssocID="{33EFD098-15B6-4D3C-B92D-D389A0DBB229}" presName="bgRect" presStyleLbl="bgShp" presStyleIdx="0" presStyleCnt="4"/>
      <dgm:spPr>
        <a:solidFill>
          <a:schemeClr val="bg1">
            <a:lumMod val="65000"/>
          </a:schemeClr>
        </a:solidFill>
      </dgm:spPr>
    </dgm:pt>
    <dgm:pt modelId="{F8907EBC-745E-4E2A-A9D0-3A1DA95216D8}" type="pres">
      <dgm:prSet presAssocID="{33EFD098-15B6-4D3C-B92D-D389A0DBB229}"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Rainy scene"/>
        </a:ext>
      </dgm:extLst>
    </dgm:pt>
    <dgm:pt modelId="{3C514F38-C854-4C20-8269-5D111EA7A7D0}" type="pres">
      <dgm:prSet presAssocID="{33EFD098-15B6-4D3C-B92D-D389A0DBB229}" presName="spaceRect" presStyleCnt="0"/>
      <dgm:spPr/>
    </dgm:pt>
    <dgm:pt modelId="{040C09A8-27F2-4FBE-9A7C-91682A603744}" type="pres">
      <dgm:prSet presAssocID="{33EFD098-15B6-4D3C-B92D-D389A0DBB229}" presName="parTx" presStyleLbl="revTx" presStyleIdx="0" presStyleCnt="4">
        <dgm:presLayoutVars>
          <dgm:chMax val="0"/>
          <dgm:chPref val="0"/>
        </dgm:presLayoutVars>
      </dgm:prSet>
      <dgm:spPr/>
    </dgm:pt>
    <dgm:pt modelId="{3E9A87AB-E6AE-4E34-BA15-A502D0FAAA42}" type="pres">
      <dgm:prSet presAssocID="{E1EF1E26-6A02-4759-AEC1-B395D9D125C7}" presName="sibTrans" presStyleCnt="0"/>
      <dgm:spPr/>
    </dgm:pt>
    <dgm:pt modelId="{89FBC898-7F56-4C73-8118-DAB33871819F}" type="pres">
      <dgm:prSet presAssocID="{53339332-EFC5-483A-A269-39D786D4FCC5}" presName="compNode" presStyleCnt="0"/>
      <dgm:spPr/>
    </dgm:pt>
    <dgm:pt modelId="{41440FF0-1498-446D-9A80-2584CBCF317F}" type="pres">
      <dgm:prSet presAssocID="{53339332-EFC5-483A-A269-39D786D4FCC5}" presName="bgRect" presStyleLbl="bgShp" presStyleIdx="1" presStyleCnt="4" custLinFactNeighborX="0" custLinFactNeighborY="5972"/>
      <dgm:spPr>
        <a:solidFill>
          <a:schemeClr val="bg1">
            <a:lumMod val="65000"/>
          </a:schemeClr>
        </a:solidFill>
      </dgm:spPr>
    </dgm:pt>
    <dgm:pt modelId="{384BDE89-556E-4DF5-BEC8-1941C0DCEF68}" type="pres">
      <dgm:prSet presAssocID="{53339332-EFC5-483A-A269-39D786D4FCC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nt"/>
        </a:ext>
      </dgm:extLst>
    </dgm:pt>
    <dgm:pt modelId="{61DBA720-A166-4A5C-A861-E6A38EFF605F}" type="pres">
      <dgm:prSet presAssocID="{53339332-EFC5-483A-A269-39D786D4FCC5}" presName="spaceRect" presStyleCnt="0"/>
      <dgm:spPr/>
    </dgm:pt>
    <dgm:pt modelId="{D3550469-AAD4-4929-85CD-D8E23049105C}" type="pres">
      <dgm:prSet presAssocID="{53339332-EFC5-483A-A269-39D786D4FCC5}" presName="parTx" presStyleLbl="revTx" presStyleIdx="1" presStyleCnt="4">
        <dgm:presLayoutVars>
          <dgm:chMax val="0"/>
          <dgm:chPref val="0"/>
        </dgm:presLayoutVars>
      </dgm:prSet>
      <dgm:spPr/>
    </dgm:pt>
    <dgm:pt modelId="{E648174B-450B-41AA-BE1D-FF94F38F7004}" type="pres">
      <dgm:prSet presAssocID="{FF468538-05CB-4ABB-86B0-5FACEEBF2737}" presName="sibTrans" presStyleCnt="0"/>
      <dgm:spPr/>
    </dgm:pt>
    <dgm:pt modelId="{BA7680BC-F2CA-44E3-B0FF-C9A8758BCF12}" type="pres">
      <dgm:prSet presAssocID="{06C0886E-38E2-40C4-B9AC-76ACBD5BDA84}" presName="compNode" presStyleCnt="0"/>
      <dgm:spPr/>
    </dgm:pt>
    <dgm:pt modelId="{D5A31075-9C24-4364-8F89-9770FAABD6A9}" type="pres">
      <dgm:prSet presAssocID="{06C0886E-38E2-40C4-B9AC-76ACBD5BDA84}" presName="bgRect" presStyleLbl="bgShp" presStyleIdx="2" presStyleCnt="4"/>
      <dgm:spPr>
        <a:solidFill>
          <a:schemeClr val="bg1">
            <a:lumMod val="65000"/>
          </a:schemeClr>
        </a:solidFill>
      </dgm:spPr>
    </dgm:pt>
    <dgm:pt modelId="{F7A435EF-A127-4A56-8825-FBED4DC3C8BB}" type="pres">
      <dgm:prSet presAssocID="{06C0886E-38E2-40C4-B9AC-76ACBD5BDA8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Water"/>
        </a:ext>
      </dgm:extLst>
    </dgm:pt>
    <dgm:pt modelId="{697E6F72-8F62-4FE4-9408-C174B81B8EB8}" type="pres">
      <dgm:prSet presAssocID="{06C0886E-38E2-40C4-B9AC-76ACBD5BDA84}" presName="spaceRect" presStyleCnt="0"/>
      <dgm:spPr/>
    </dgm:pt>
    <dgm:pt modelId="{E0545E1E-A906-4219-9AA1-048D5226786F}" type="pres">
      <dgm:prSet presAssocID="{06C0886E-38E2-40C4-B9AC-76ACBD5BDA84}" presName="parTx" presStyleLbl="revTx" presStyleIdx="2" presStyleCnt="4">
        <dgm:presLayoutVars>
          <dgm:chMax val="0"/>
          <dgm:chPref val="0"/>
        </dgm:presLayoutVars>
      </dgm:prSet>
      <dgm:spPr/>
    </dgm:pt>
    <dgm:pt modelId="{8E1A079C-20C1-4C85-B0FA-6A7987021330}" type="pres">
      <dgm:prSet presAssocID="{08C844C7-7758-4AF4-B54E-5B2546904A19}" presName="sibTrans" presStyleCnt="0"/>
      <dgm:spPr/>
    </dgm:pt>
    <dgm:pt modelId="{500B5E6C-2BED-4154-89B7-054FDB79C27F}" type="pres">
      <dgm:prSet presAssocID="{58FC1D07-A2F7-4FF8-93D0-9CE22FEBC3C8}" presName="compNode" presStyleCnt="0"/>
      <dgm:spPr/>
    </dgm:pt>
    <dgm:pt modelId="{DD959DE4-4A77-4DD5-BE17-5EEDDDF4415F}" type="pres">
      <dgm:prSet presAssocID="{58FC1D07-A2F7-4FF8-93D0-9CE22FEBC3C8}" presName="bgRect" presStyleLbl="bgShp" presStyleIdx="3" presStyleCnt="4"/>
      <dgm:spPr>
        <a:solidFill>
          <a:schemeClr val="bg1">
            <a:lumMod val="65000"/>
          </a:schemeClr>
        </a:solidFill>
      </dgm:spPr>
    </dgm:pt>
    <dgm:pt modelId="{2F5B179E-962D-44AD-80A8-891B4209A886}" type="pres">
      <dgm:prSet presAssocID="{58FC1D07-A2F7-4FF8-93D0-9CE22FEBC3C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ty Mask"/>
        </a:ext>
      </dgm:extLst>
    </dgm:pt>
    <dgm:pt modelId="{CD9FA020-B143-46DE-9CFE-5A2C95A5868C}" type="pres">
      <dgm:prSet presAssocID="{58FC1D07-A2F7-4FF8-93D0-9CE22FEBC3C8}" presName="spaceRect" presStyleCnt="0"/>
      <dgm:spPr/>
    </dgm:pt>
    <dgm:pt modelId="{BEF5C7B4-5A6B-4420-9C45-AA63DAB4733F}" type="pres">
      <dgm:prSet presAssocID="{58FC1D07-A2F7-4FF8-93D0-9CE22FEBC3C8}" presName="parTx" presStyleLbl="revTx" presStyleIdx="3" presStyleCnt="4">
        <dgm:presLayoutVars>
          <dgm:chMax val="0"/>
          <dgm:chPref val="0"/>
        </dgm:presLayoutVars>
      </dgm:prSet>
      <dgm:spPr/>
    </dgm:pt>
  </dgm:ptLst>
  <dgm:cxnLst>
    <dgm:cxn modelId="{0ED5E315-89F1-4DF4-AFB2-93ED316806CC}" type="presOf" srcId="{06C0886E-38E2-40C4-B9AC-76ACBD5BDA84}" destId="{E0545E1E-A906-4219-9AA1-048D5226786F}" srcOrd="0" destOrd="0" presId="urn:microsoft.com/office/officeart/2018/2/layout/IconVerticalSolidList"/>
    <dgm:cxn modelId="{E13E2231-5006-4D9E-AFFD-FC532F2F394C}" srcId="{1A0BF4A0-34E4-4DD0-B604-BE88AB5161B5}" destId="{33EFD098-15B6-4D3C-B92D-D389A0DBB229}" srcOrd="0" destOrd="0" parTransId="{BCF6BD85-1B86-446A-9A4B-5FB8E4670FAB}" sibTransId="{E1EF1E26-6A02-4759-AEC1-B395D9D125C7}"/>
    <dgm:cxn modelId="{AFBE0890-08CD-41B4-8F35-8A8B53A4734A}" srcId="{1A0BF4A0-34E4-4DD0-B604-BE88AB5161B5}" destId="{53339332-EFC5-483A-A269-39D786D4FCC5}" srcOrd="1" destOrd="0" parTransId="{C00AC2E4-237C-4507-8188-C4BC9D24C6F8}" sibTransId="{FF468538-05CB-4ABB-86B0-5FACEEBF2737}"/>
    <dgm:cxn modelId="{E8665A93-C95B-473D-9BC9-99F451BDC011}" srcId="{1A0BF4A0-34E4-4DD0-B604-BE88AB5161B5}" destId="{06C0886E-38E2-40C4-B9AC-76ACBD5BDA84}" srcOrd="2" destOrd="0" parTransId="{391101BD-AB62-4D5F-BAF9-0DB39C34A5D6}" sibTransId="{08C844C7-7758-4AF4-B54E-5B2546904A19}"/>
    <dgm:cxn modelId="{12BB22A9-3E68-4584-95D9-16A89A55E80F}" srcId="{1A0BF4A0-34E4-4DD0-B604-BE88AB5161B5}" destId="{58FC1D07-A2F7-4FF8-93D0-9CE22FEBC3C8}" srcOrd="3" destOrd="0" parTransId="{107E1183-52D0-43E6-8C07-8215A210F92A}" sibTransId="{F6C9CCB6-D64C-4362-AA4E-59356B090A2A}"/>
    <dgm:cxn modelId="{ED39AFB1-E9B7-49CD-9C47-385F38928F1A}" type="presOf" srcId="{58FC1D07-A2F7-4FF8-93D0-9CE22FEBC3C8}" destId="{BEF5C7B4-5A6B-4420-9C45-AA63DAB4733F}" srcOrd="0" destOrd="0" presId="urn:microsoft.com/office/officeart/2018/2/layout/IconVerticalSolidList"/>
    <dgm:cxn modelId="{0F6804C6-76CE-45E8-9FDD-126790AD9744}" type="presOf" srcId="{33EFD098-15B6-4D3C-B92D-D389A0DBB229}" destId="{040C09A8-27F2-4FBE-9A7C-91682A603744}" srcOrd="0" destOrd="0" presId="urn:microsoft.com/office/officeart/2018/2/layout/IconVerticalSolidList"/>
    <dgm:cxn modelId="{0A582AC8-CD94-4C39-A2D9-84CC06266F08}" type="presOf" srcId="{1A0BF4A0-34E4-4DD0-B604-BE88AB5161B5}" destId="{0B47E4B5-F828-4470-9140-BB827D681887}" srcOrd="0" destOrd="0" presId="urn:microsoft.com/office/officeart/2018/2/layout/IconVerticalSolidList"/>
    <dgm:cxn modelId="{79501DF2-F79A-47D3-907E-5DFEAC184B13}" type="presOf" srcId="{53339332-EFC5-483A-A269-39D786D4FCC5}" destId="{D3550469-AAD4-4929-85CD-D8E23049105C}" srcOrd="0" destOrd="0" presId="urn:microsoft.com/office/officeart/2018/2/layout/IconVerticalSolidList"/>
    <dgm:cxn modelId="{CC8C479C-7873-4047-8962-CC3850A76C0A}" type="presParOf" srcId="{0B47E4B5-F828-4470-9140-BB827D681887}" destId="{7EB67FB6-2F10-4946-A0D1-98AC60780B34}" srcOrd="0" destOrd="0" presId="urn:microsoft.com/office/officeart/2018/2/layout/IconVerticalSolidList"/>
    <dgm:cxn modelId="{CB9AB1E8-46E5-4F98-83DB-CB9DE79BE528}" type="presParOf" srcId="{7EB67FB6-2F10-4946-A0D1-98AC60780B34}" destId="{FE477605-8E3D-4728-BBCB-1496D5B184F4}" srcOrd="0" destOrd="0" presId="urn:microsoft.com/office/officeart/2018/2/layout/IconVerticalSolidList"/>
    <dgm:cxn modelId="{31A24FBF-AAB1-46CB-AA54-870E27816E0E}" type="presParOf" srcId="{7EB67FB6-2F10-4946-A0D1-98AC60780B34}" destId="{F8907EBC-745E-4E2A-A9D0-3A1DA95216D8}" srcOrd="1" destOrd="0" presId="urn:microsoft.com/office/officeart/2018/2/layout/IconVerticalSolidList"/>
    <dgm:cxn modelId="{B8498656-0A0D-4ACE-B1C9-DDD6F54283A4}" type="presParOf" srcId="{7EB67FB6-2F10-4946-A0D1-98AC60780B34}" destId="{3C514F38-C854-4C20-8269-5D111EA7A7D0}" srcOrd="2" destOrd="0" presId="urn:microsoft.com/office/officeart/2018/2/layout/IconVerticalSolidList"/>
    <dgm:cxn modelId="{D6C16D37-9591-4141-9E65-1E6EC7F064BD}" type="presParOf" srcId="{7EB67FB6-2F10-4946-A0D1-98AC60780B34}" destId="{040C09A8-27F2-4FBE-9A7C-91682A603744}" srcOrd="3" destOrd="0" presId="urn:microsoft.com/office/officeart/2018/2/layout/IconVerticalSolidList"/>
    <dgm:cxn modelId="{60556F74-B544-4085-B0BE-3A03142211DB}" type="presParOf" srcId="{0B47E4B5-F828-4470-9140-BB827D681887}" destId="{3E9A87AB-E6AE-4E34-BA15-A502D0FAAA42}" srcOrd="1" destOrd="0" presId="urn:microsoft.com/office/officeart/2018/2/layout/IconVerticalSolidList"/>
    <dgm:cxn modelId="{BDB2278F-F926-47EA-889D-1D75775AB868}" type="presParOf" srcId="{0B47E4B5-F828-4470-9140-BB827D681887}" destId="{89FBC898-7F56-4C73-8118-DAB33871819F}" srcOrd="2" destOrd="0" presId="urn:microsoft.com/office/officeart/2018/2/layout/IconVerticalSolidList"/>
    <dgm:cxn modelId="{C213F4DC-0340-44E3-8D45-52EAA2801BE4}" type="presParOf" srcId="{89FBC898-7F56-4C73-8118-DAB33871819F}" destId="{41440FF0-1498-446D-9A80-2584CBCF317F}" srcOrd="0" destOrd="0" presId="urn:microsoft.com/office/officeart/2018/2/layout/IconVerticalSolidList"/>
    <dgm:cxn modelId="{6C3BAF07-0BCB-46B2-9703-5ED70F0B9004}" type="presParOf" srcId="{89FBC898-7F56-4C73-8118-DAB33871819F}" destId="{384BDE89-556E-4DF5-BEC8-1941C0DCEF68}" srcOrd="1" destOrd="0" presId="urn:microsoft.com/office/officeart/2018/2/layout/IconVerticalSolidList"/>
    <dgm:cxn modelId="{883C7873-F58A-4AA9-9E6E-D250BC989321}" type="presParOf" srcId="{89FBC898-7F56-4C73-8118-DAB33871819F}" destId="{61DBA720-A166-4A5C-A861-E6A38EFF605F}" srcOrd="2" destOrd="0" presId="urn:microsoft.com/office/officeart/2018/2/layout/IconVerticalSolidList"/>
    <dgm:cxn modelId="{9FFDCE0A-18E0-4E6A-8559-6BBC8B8C2CB4}" type="presParOf" srcId="{89FBC898-7F56-4C73-8118-DAB33871819F}" destId="{D3550469-AAD4-4929-85CD-D8E23049105C}" srcOrd="3" destOrd="0" presId="urn:microsoft.com/office/officeart/2018/2/layout/IconVerticalSolidList"/>
    <dgm:cxn modelId="{FE64E3E0-D794-4238-B678-8FA79B987F0F}" type="presParOf" srcId="{0B47E4B5-F828-4470-9140-BB827D681887}" destId="{E648174B-450B-41AA-BE1D-FF94F38F7004}" srcOrd="3" destOrd="0" presId="urn:microsoft.com/office/officeart/2018/2/layout/IconVerticalSolidList"/>
    <dgm:cxn modelId="{DCBC47EA-1B99-4189-BD1F-54D6B2A08EC0}" type="presParOf" srcId="{0B47E4B5-F828-4470-9140-BB827D681887}" destId="{BA7680BC-F2CA-44E3-B0FF-C9A8758BCF12}" srcOrd="4" destOrd="0" presId="urn:microsoft.com/office/officeart/2018/2/layout/IconVerticalSolidList"/>
    <dgm:cxn modelId="{2C1E5304-A1D1-4513-BF98-5FBE36AA61C6}" type="presParOf" srcId="{BA7680BC-F2CA-44E3-B0FF-C9A8758BCF12}" destId="{D5A31075-9C24-4364-8F89-9770FAABD6A9}" srcOrd="0" destOrd="0" presId="urn:microsoft.com/office/officeart/2018/2/layout/IconVerticalSolidList"/>
    <dgm:cxn modelId="{1D867EE1-0A21-4F2A-A32B-B9F37E5C4F97}" type="presParOf" srcId="{BA7680BC-F2CA-44E3-B0FF-C9A8758BCF12}" destId="{F7A435EF-A127-4A56-8825-FBED4DC3C8BB}" srcOrd="1" destOrd="0" presId="urn:microsoft.com/office/officeart/2018/2/layout/IconVerticalSolidList"/>
    <dgm:cxn modelId="{11C2DDDF-80DD-4D3C-A93B-64B8935CCA11}" type="presParOf" srcId="{BA7680BC-F2CA-44E3-B0FF-C9A8758BCF12}" destId="{697E6F72-8F62-4FE4-9408-C174B81B8EB8}" srcOrd="2" destOrd="0" presId="urn:microsoft.com/office/officeart/2018/2/layout/IconVerticalSolidList"/>
    <dgm:cxn modelId="{CBCD4CE9-B136-4F5D-AA7C-6A743C543CE8}" type="presParOf" srcId="{BA7680BC-F2CA-44E3-B0FF-C9A8758BCF12}" destId="{E0545E1E-A906-4219-9AA1-048D5226786F}" srcOrd="3" destOrd="0" presId="urn:microsoft.com/office/officeart/2018/2/layout/IconVerticalSolidList"/>
    <dgm:cxn modelId="{94158454-78D8-40AB-B6B7-583F45B03BE4}" type="presParOf" srcId="{0B47E4B5-F828-4470-9140-BB827D681887}" destId="{8E1A079C-20C1-4C85-B0FA-6A7987021330}" srcOrd="5" destOrd="0" presId="urn:microsoft.com/office/officeart/2018/2/layout/IconVerticalSolidList"/>
    <dgm:cxn modelId="{A70E62D0-755C-4905-B05D-4E554A65223B}" type="presParOf" srcId="{0B47E4B5-F828-4470-9140-BB827D681887}" destId="{500B5E6C-2BED-4154-89B7-054FDB79C27F}" srcOrd="6" destOrd="0" presId="urn:microsoft.com/office/officeart/2018/2/layout/IconVerticalSolidList"/>
    <dgm:cxn modelId="{DE05BA73-36AC-4D67-B922-61F6AE24B0A4}" type="presParOf" srcId="{500B5E6C-2BED-4154-89B7-054FDB79C27F}" destId="{DD959DE4-4A77-4DD5-BE17-5EEDDDF4415F}" srcOrd="0" destOrd="0" presId="urn:microsoft.com/office/officeart/2018/2/layout/IconVerticalSolidList"/>
    <dgm:cxn modelId="{5AC896F4-F541-4AD3-8D1B-414CA60DCCA7}" type="presParOf" srcId="{500B5E6C-2BED-4154-89B7-054FDB79C27F}" destId="{2F5B179E-962D-44AD-80A8-891B4209A886}" srcOrd="1" destOrd="0" presId="urn:microsoft.com/office/officeart/2018/2/layout/IconVerticalSolidList"/>
    <dgm:cxn modelId="{2B5A23ED-3A87-437B-B05C-1639CD07D081}" type="presParOf" srcId="{500B5E6C-2BED-4154-89B7-054FDB79C27F}" destId="{CD9FA020-B143-46DE-9CFE-5A2C95A5868C}" srcOrd="2" destOrd="0" presId="urn:microsoft.com/office/officeart/2018/2/layout/IconVerticalSolidList"/>
    <dgm:cxn modelId="{4C48B29B-020B-4351-A643-B7E8D640F3F9}" type="presParOf" srcId="{500B5E6C-2BED-4154-89B7-054FDB79C27F}" destId="{BEF5C7B4-5A6B-4420-9C45-AA63DAB473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77605-8E3D-4728-BBCB-1496D5B184F4}">
      <dsp:nvSpPr>
        <dsp:cNvPr id="0" name=""/>
        <dsp:cNvSpPr/>
      </dsp:nvSpPr>
      <dsp:spPr>
        <a:xfrm>
          <a:off x="0" y="1802"/>
          <a:ext cx="7467600" cy="913640"/>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F8907EBC-745E-4E2A-A9D0-3A1DA95216D8}">
      <dsp:nvSpPr>
        <dsp:cNvPr id="0" name=""/>
        <dsp:cNvSpPr/>
      </dsp:nvSpPr>
      <dsp:spPr>
        <a:xfrm>
          <a:off x="276376" y="207371"/>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C09A8-27F2-4FBE-9A7C-91682A603744}">
      <dsp:nvSpPr>
        <dsp:cNvPr id="0" name=""/>
        <dsp:cNvSpPr/>
      </dsp:nvSpPr>
      <dsp:spPr>
        <a:xfrm>
          <a:off x="1055255" y="1802"/>
          <a:ext cx="64123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kern="1200" dirty="0"/>
            <a:t>Rainwater Harvesting (RWH) Planning Guideline was approved by Cabinet in October 2023.</a:t>
          </a:r>
        </a:p>
      </dsp:txBody>
      <dsp:txXfrm>
        <a:off x="1055255" y="1802"/>
        <a:ext cx="6412344" cy="913640"/>
      </dsp:txXfrm>
    </dsp:sp>
    <dsp:sp modelId="{41440FF0-1498-446D-9A80-2584CBCF317F}">
      <dsp:nvSpPr>
        <dsp:cNvPr id="0" name=""/>
        <dsp:cNvSpPr/>
      </dsp:nvSpPr>
      <dsp:spPr>
        <a:xfrm>
          <a:off x="0" y="1198416"/>
          <a:ext cx="7467600" cy="913640"/>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384BDE89-556E-4DF5-BEC8-1941C0DCEF68}">
      <dsp:nvSpPr>
        <dsp:cNvPr id="0" name=""/>
        <dsp:cNvSpPr/>
      </dsp:nvSpPr>
      <dsp:spPr>
        <a:xfrm>
          <a:off x="276376" y="1349423"/>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550469-AAD4-4929-85CD-D8E23049105C}">
      <dsp:nvSpPr>
        <dsp:cNvPr id="0" name=""/>
        <dsp:cNvSpPr/>
      </dsp:nvSpPr>
      <dsp:spPr>
        <a:xfrm>
          <a:off x="1055255" y="1143853"/>
          <a:ext cx="64123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kern="1200" dirty="0"/>
            <a:t>Government of Jamaica – National Drought Mitigation </a:t>
          </a:r>
          <a:r>
            <a:rPr lang="en-US" sz="2200" kern="1200" dirty="0" err="1"/>
            <a:t>Programme</a:t>
          </a:r>
          <a:r>
            <a:rPr lang="en-US" sz="2200" kern="1200" dirty="0"/>
            <a:t> (NDMP)</a:t>
          </a:r>
        </a:p>
      </dsp:txBody>
      <dsp:txXfrm>
        <a:off x="1055255" y="1143853"/>
        <a:ext cx="6412344" cy="913640"/>
      </dsp:txXfrm>
    </dsp:sp>
    <dsp:sp modelId="{D5A31075-9C24-4364-8F89-9770FAABD6A9}">
      <dsp:nvSpPr>
        <dsp:cNvPr id="0" name=""/>
        <dsp:cNvSpPr/>
      </dsp:nvSpPr>
      <dsp:spPr>
        <a:xfrm>
          <a:off x="0" y="2285905"/>
          <a:ext cx="7467600" cy="913640"/>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F7A435EF-A127-4A56-8825-FBED4DC3C8BB}">
      <dsp:nvSpPr>
        <dsp:cNvPr id="0" name=""/>
        <dsp:cNvSpPr/>
      </dsp:nvSpPr>
      <dsp:spPr>
        <a:xfrm>
          <a:off x="276376" y="2491474"/>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45E1E-A906-4219-9AA1-048D5226786F}">
      <dsp:nvSpPr>
        <dsp:cNvPr id="0" name=""/>
        <dsp:cNvSpPr/>
      </dsp:nvSpPr>
      <dsp:spPr>
        <a:xfrm>
          <a:off x="1055255" y="2285905"/>
          <a:ext cx="64123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kern="1200" dirty="0"/>
            <a:t>National Water Resources Master Plan for Jamaica  </a:t>
          </a:r>
        </a:p>
      </dsp:txBody>
      <dsp:txXfrm>
        <a:off x="1055255" y="2285905"/>
        <a:ext cx="6412344" cy="913640"/>
      </dsp:txXfrm>
    </dsp:sp>
    <dsp:sp modelId="{DD959DE4-4A77-4DD5-BE17-5EEDDDF4415F}">
      <dsp:nvSpPr>
        <dsp:cNvPr id="0" name=""/>
        <dsp:cNvSpPr/>
      </dsp:nvSpPr>
      <dsp:spPr>
        <a:xfrm>
          <a:off x="0" y="3427956"/>
          <a:ext cx="7467600" cy="913640"/>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2F5B179E-962D-44AD-80A8-891B4209A886}">
      <dsp:nvSpPr>
        <dsp:cNvPr id="0" name=""/>
        <dsp:cNvSpPr/>
      </dsp:nvSpPr>
      <dsp:spPr>
        <a:xfrm>
          <a:off x="276376" y="3633525"/>
          <a:ext cx="502502" cy="5025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F5C7B4-5A6B-4420-9C45-AA63DAB4733F}">
      <dsp:nvSpPr>
        <dsp:cNvPr id="0" name=""/>
        <dsp:cNvSpPr/>
      </dsp:nvSpPr>
      <dsp:spPr>
        <a:xfrm>
          <a:off x="1055255" y="3427956"/>
          <a:ext cx="6412344" cy="91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94" tIns="96694" rIns="96694" bIns="96694" numCol="1" spcCol="1270" anchor="ctr" anchorCtr="0">
          <a:noAutofit/>
        </a:bodyPr>
        <a:lstStyle/>
        <a:p>
          <a:pPr marL="0" lvl="0" indent="0" algn="l" defTabSz="977900">
            <a:lnSpc>
              <a:spcPct val="100000"/>
            </a:lnSpc>
            <a:spcBef>
              <a:spcPct val="0"/>
            </a:spcBef>
            <a:spcAft>
              <a:spcPct val="35000"/>
            </a:spcAft>
            <a:buNone/>
          </a:pPr>
          <a:r>
            <a:rPr lang="en-US" sz="2200" kern="1200" dirty="0"/>
            <a:t>Managed Artificial Recharge (MAR) Facility – </a:t>
          </a:r>
          <a:r>
            <a:rPr lang="en-US" sz="2200" kern="1200" dirty="0" err="1"/>
            <a:t>Innswood</a:t>
          </a:r>
          <a:r>
            <a:rPr lang="en-US" sz="2200" kern="1200" dirty="0"/>
            <a:t>, St Catherine.</a:t>
          </a:r>
        </a:p>
      </dsp:txBody>
      <dsp:txXfrm>
        <a:off x="1055255" y="3427956"/>
        <a:ext cx="6412344" cy="913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8A323-AF8A-42E1-9FD2-3C65CC2C14C9}" type="datetimeFigureOut">
              <a:rPr lang="en-JM" smtClean="0"/>
              <a:t>19/4/2026</a:t>
            </a:fld>
            <a:endParaRPr lang="en-JM"/>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A56A3-8579-4EB6-A2B6-BAF10FB99D8E}" type="slidenum">
              <a:rPr lang="en-JM" smtClean="0"/>
              <a:t>‹#›</a:t>
            </a:fld>
            <a:endParaRPr lang="en-JM"/>
          </a:p>
        </p:txBody>
      </p:sp>
    </p:spTree>
    <p:extLst>
      <p:ext uri="{BB962C8B-B14F-4D97-AF65-F5344CB8AC3E}">
        <p14:creationId xmlns:p14="http://schemas.microsoft.com/office/powerpoint/2010/main" val="99276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Calibri" pitchFamily="34" charset="0"/>
                <a:ea typeface="Calibri" pitchFamily="34" charset="-122"/>
                <a:cs typeface="Calibri" pitchFamily="34" charset="-120"/>
              </a:rPr>
              <a:t>Timeline subject to Cabinet approval, PPP process outcomes, and regulatory review. Phasing aligns with Jamaica's Vision 2030 water sector targets.</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51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hyperlink" Target="https://unstats.un.org/sdgs/report/2025/The-Sustainable-Development-Goals-Report-2025.pdf"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unstats.un.org/sdgs/report/2025/The-Sustainable-Development-Goals-%20Report-2025.pdf"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sv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0" y="1351081"/>
            <a:ext cx="9110573" cy="4439518"/>
          </a:xfrm>
          <a:custGeom>
            <a:avLst/>
            <a:gdLst/>
            <a:ahLst/>
            <a:cxnLst/>
            <a:rect l="l" t="t" r="r" b="b"/>
            <a:pathLst>
              <a:path w="9110573" h="4439518">
                <a:moveTo>
                  <a:pt x="0" y="0"/>
                </a:moveTo>
                <a:lnTo>
                  <a:pt x="9110573" y="0"/>
                </a:lnTo>
                <a:lnTo>
                  <a:pt x="9110573" y="4439518"/>
                </a:lnTo>
                <a:lnTo>
                  <a:pt x="0" y="4439518"/>
                </a:lnTo>
                <a:lnTo>
                  <a:pt x="0" y="0"/>
                </a:lnTo>
                <a:close/>
              </a:path>
            </a:pathLst>
          </a:custGeom>
          <a:blipFill>
            <a:blip r:embed="rId2"/>
            <a:stretch>
              <a:fillRect t="-68920" r="-6675" b="-49994"/>
            </a:stretch>
          </a:blipFill>
        </p:spPr>
        <p:txBody>
          <a:bodyPr/>
          <a:lstStyle/>
          <a:p>
            <a:endParaRPr lang="en-JM"/>
          </a:p>
        </p:txBody>
      </p:sp>
      <p:sp>
        <p:nvSpPr>
          <p:cNvPr id="3" name="Freeform 3"/>
          <p:cNvSpPr/>
          <p:nvPr/>
        </p:nvSpPr>
        <p:spPr>
          <a:xfrm>
            <a:off x="0" y="6120618"/>
            <a:ext cx="1093018" cy="737382"/>
          </a:xfrm>
          <a:custGeom>
            <a:avLst/>
            <a:gdLst/>
            <a:ahLst/>
            <a:cxnLst/>
            <a:rect l="l" t="t" r="r" b="b"/>
            <a:pathLst>
              <a:path w="1093018" h="737382">
                <a:moveTo>
                  <a:pt x="0" y="0"/>
                </a:moveTo>
                <a:lnTo>
                  <a:pt x="1093017" y="0"/>
                </a:lnTo>
                <a:lnTo>
                  <a:pt x="1093017" y="737382"/>
                </a:lnTo>
                <a:lnTo>
                  <a:pt x="0" y="737382"/>
                </a:lnTo>
                <a:lnTo>
                  <a:pt x="0" y="0"/>
                </a:lnTo>
                <a:close/>
              </a:path>
            </a:pathLst>
          </a:custGeom>
          <a:blipFill>
            <a:blip r:embed="rId3"/>
            <a:stretch>
              <a:fillRect t="-5536" r="-933" b="-35858"/>
            </a:stretch>
          </a:blipFill>
        </p:spPr>
        <p:txBody>
          <a:bodyPr/>
          <a:lstStyle/>
          <a:p>
            <a:endParaRPr lang="en-JM"/>
          </a:p>
        </p:txBody>
      </p:sp>
      <p:sp>
        <p:nvSpPr>
          <p:cNvPr id="4" name="TextBox 4"/>
          <p:cNvSpPr txBox="1"/>
          <p:nvPr/>
        </p:nvSpPr>
        <p:spPr>
          <a:xfrm>
            <a:off x="0" y="52233"/>
            <a:ext cx="9077146" cy="838200"/>
          </a:xfrm>
          <a:prstGeom prst="rect">
            <a:avLst/>
          </a:prstGeom>
        </p:spPr>
        <p:txBody>
          <a:bodyPr lIns="0" tIns="0" rIns="0" bIns="0" rtlCol="0" anchor="t">
            <a:spAutoFit/>
          </a:bodyPr>
          <a:lstStyle/>
          <a:p>
            <a:pPr algn="l">
              <a:lnSpc>
                <a:spcPts val="3240"/>
              </a:lnSpc>
            </a:pPr>
            <a:r>
              <a:rPr lang="en-US" sz="2700" b="1" dirty="0">
                <a:solidFill>
                  <a:srgbClr val="000000"/>
                </a:solidFill>
                <a:latin typeface="Georgia Bold"/>
                <a:ea typeface="Georgia Bold"/>
                <a:cs typeface="Georgia Bold"/>
                <a:sym typeface="Georgia Bold"/>
              </a:rPr>
              <a:t> </a:t>
            </a:r>
            <a:r>
              <a:rPr lang="en-US" sz="2800" b="1" dirty="0">
                <a:solidFill>
                  <a:srgbClr val="000000"/>
                </a:solidFill>
                <a:latin typeface="Georgia Bold"/>
                <a:ea typeface="Georgia Bold"/>
                <a:cs typeface="Georgia Bold"/>
                <a:sym typeface="Georgia Bold"/>
              </a:rPr>
              <a:t>Shifting the Culture: A Coordinated Approach to Increasing Water Supply</a:t>
            </a:r>
          </a:p>
        </p:txBody>
      </p:sp>
      <p:sp>
        <p:nvSpPr>
          <p:cNvPr id="5" name="TextBox 5"/>
          <p:cNvSpPr txBox="1"/>
          <p:nvPr/>
        </p:nvSpPr>
        <p:spPr>
          <a:xfrm>
            <a:off x="6797862" y="6071540"/>
            <a:ext cx="2312711" cy="785408"/>
          </a:xfrm>
          <a:prstGeom prst="rect">
            <a:avLst/>
          </a:prstGeom>
        </p:spPr>
        <p:txBody>
          <a:bodyPr lIns="0" tIns="0" rIns="0" bIns="0" rtlCol="0" anchor="t">
            <a:spAutoFit/>
          </a:bodyPr>
          <a:lstStyle/>
          <a:p>
            <a:pPr algn="ctr">
              <a:lnSpc>
                <a:spcPts val="2224"/>
              </a:lnSpc>
            </a:pPr>
            <a:r>
              <a:rPr lang="en-US" sz="1200" b="1" dirty="0">
                <a:solidFill>
                  <a:srgbClr val="000000">
                    <a:alpha val="75686"/>
                  </a:srgbClr>
                </a:solidFill>
                <a:latin typeface="Georgia Bold"/>
                <a:ea typeface="Georgia Bold"/>
                <a:cs typeface="Georgia Bold"/>
                <a:sym typeface="Georgia Bold"/>
              </a:rPr>
              <a:t>Sashana Miller</a:t>
            </a:r>
          </a:p>
          <a:p>
            <a:pPr algn="ctr">
              <a:lnSpc>
                <a:spcPts val="2224"/>
              </a:lnSpc>
            </a:pPr>
            <a:r>
              <a:rPr lang="en-US" sz="1200" b="1" dirty="0">
                <a:solidFill>
                  <a:srgbClr val="000000">
                    <a:alpha val="75686"/>
                  </a:srgbClr>
                </a:solidFill>
                <a:latin typeface="Georgia Bold"/>
                <a:ea typeface="Georgia Bold"/>
                <a:cs typeface="Georgia Bold"/>
                <a:sym typeface="Georgia Bold"/>
              </a:rPr>
              <a:t> April 27-May 1, 2026 </a:t>
            </a:r>
          </a:p>
          <a:p>
            <a:pPr algn="ctr">
              <a:lnSpc>
                <a:spcPts val="1855"/>
              </a:lnSpc>
            </a:pPr>
            <a:r>
              <a:rPr lang="en-US" sz="1200" b="1" dirty="0">
                <a:solidFill>
                  <a:srgbClr val="000000">
                    <a:alpha val="75686"/>
                  </a:srgbClr>
                </a:solidFill>
                <a:latin typeface="Georgia Bold"/>
                <a:ea typeface="Georgia Bold"/>
                <a:cs typeface="Georgia Bold"/>
                <a:sym typeface="Georgia Bold"/>
              </a:rPr>
              <a:t>Office Of Utilities Regulation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065A82"/>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b="1" dirty="0">
                <a:latin typeface="Calibri" pitchFamily="34" charset="0"/>
                <a:ea typeface="Calibri" pitchFamily="34" charset="-122"/>
                <a:cs typeface="Calibri" pitchFamily="34" charset="-120"/>
              </a:rPr>
              <a:t>WASTEWATER REUSE: PATHWAYS &amp; APPLICATIONS</a:t>
            </a:r>
            <a:endParaRPr lang="en-US" b="1" dirty="0"/>
          </a:p>
        </p:txBody>
      </p:sp>
      <p:sp>
        <p:nvSpPr>
          <p:cNvPr id="4" name="Shape 2"/>
          <p:cNvSpPr/>
          <p:nvPr/>
        </p:nvSpPr>
        <p:spPr>
          <a:xfrm>
            <a:off x="274320" y="172593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5" name="Shape 3"/>
          <p:cNvSpPr/>
          <p:nvPr/>
        </p:nvSpPr>
        <p:spPr>
          <a:xfrm>
            <a:off x="274320" y="1725930"/>
            <a:ext cx="2788920" cy="347472"/>
          </a:xfrm>
          <a:prstGeom prst="rect">
            <a:avLst/>
          </a:prstGeom>
          <a:solidFill>
            <a:srgbClr val="02C39A"/>
          </a:solidFill>
          <a:ln/>
        </p:spPr>
        <p:txBody>
          <a:bodyPr/>
          <a:lstStyle/>
          <a:p>
            <a:endParaRPr lang="en-JM"/>
          </a:p>
        </p:txBody>
      </p:sp>
      <p:sp>
        <p:nvSpPr>
          <p:cNvPr id="6" name="Text 4"/>
          <p:cNvSpPr/>
          <p:nvPr/>
        </p:nvSpPr>
        <p:spPr>
          <a:xfrm>
            <a:off x="365760" y="174421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Agricultural</a:t>
            </a:r>
            <a:endParaRPr lang="en-US" sz="1100" dirty="0"/>
          </a:p>
          <a:p>
            <a:pPr algn="ctr"/>
            <a:r>
              <a:rPr lang="en-US" sz="1100" b="1" dirty="0">
                <a:solidFill>
                  <a:srgbClr val="FFFFFF"/>
                </a:solidFill>
                <a:latin typeface="Calibri" pitchFamily="34" charset="0"/>
                <a:ea typeface="Calibri" pitchFamily="34" charset="-122"/>
                <a:cs typeface="Calibri" pitchFamily="34" charset="-120"/>
              </a:rPr>
              <a:t>Irrigation</a:t>
            </a:r>
            <a:endParaRPr lang="en-US" sz="1100" dirty="0"/>
          </a:p>
        </p:txBody>
      </p:sp>
      <p:sp>
        <p:nvSpPr>
          <p:cNvPr id="7" name="Text 5"/>
          <p:cNvSpPr/>
          <p:nvPr/>
        </p:nvSpPr>
        <p:spPr>
          <a:xfrm>
            <a:off x="384048" y="210997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Treated effluent supplies nutrients and water for crop irrigation — the single largest global use, cutting freshwater demand by up to 30%.</a:t>
            </a:r>
            <a:endParaRPr lang="en-US" sz="1050" dirty="0"/>
          </a:p>
        </p:txBody>
      </p:sp>
      <p:sp>
        <p:nvSpPr>
          <p:cNvPr id="8" name="Shape 6"/>
          <p:cNvSpPr/>
          <p:nvPr/>
        </p:nvSpPr>
        <p:spPr>
          <a:xfrm>
            <a:off x="3218688" y="172593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9" name="Shape 7"/>
          <p:cNvSpPr/>
          <p:nvPr/>
        </p:nvSpPr>
        <p:spPr>
          <a:xfrm>
            <a:off x="3218688" y="1725930"/>
            <a:ext cx="2788920" cy="347472"/>
          </a:xfrm>
          <a:prstGeom prst="rect">
            <a:avLst/>
          </a:prstGeom>
          <a:solidFill>
            <a:srgbClr val="1C7293"/>
          </a:solidFill>
          <a:ln/>
        </p:spPr>
        <p:txBody>
          <a:bodyPr/>
          <a:lstStyle/>
          <a:p>
            <a:pPr algn="ctr"/>
            <a:endParaRPr lang="en-JM" dirty="0"/>
          </a:p>
        </p:txBody>
      </p:sp>
      <p:sp>
        <p:nvSpPr>
          <p:cNvPr id="10" name="Text 8"/>
          <p:cNvSpPr/>
          <p:nvPr/>
        </p:nvSpPr>
        <p:spPr>
          <a:xfrm>
            <a:off x="3310128" y="174421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Aquifer</a:t>
            </a:r>
            <a:endParaRPr lang="en-US" sz="1100" dirty="0"/>
          </a:p>
          <a:p>
            <a:pPr algn="ctr"/>
            <a:r>
              <a:rPr lang="en-US" sz="1100" b="1" dirty="0">
                <a:solidFill>
                  <a:srgbClr val="FFFFFF"/>
                </a:solidFill>
                <a:latin typeface="Calibri" pitchFamily="34" charset="0"/>
                <a:ea typeface="Calibri" pitchFamily="34" charset="-122"/>
                <a:cs typeface="Calibri" pitchFamily="34" charset="-120"/>
              </a:rPr>
              <a:t>Recharge</a:t>
            </a:r>
            <a:endParaRPr lang="en-US" sz="1100" dirty="0"/>
          </a:p>
        </p:txBody>
      </p:sp>
      <p:sp>
        <p:nvSpPr>
          <p:cNvPr id="11" name="Text 9"/>
          <p:cNvSpPr/>
          <p:nvPr/>
        </p:nvSpPr>
        <p:spPr>
          <a:xfrm>
            <a:off x="3328416" y="210997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Injecting treated water into depleted groundwater systems restores reserves and prevents saltwater intrusion in coastal areas.</a:t>
            </a:r>
            <a:endParaRPr lang="en-US" sz="1050" dirty="0"/>
          </a:p>
        </p:txBody>
      </p:sp>
      <p:sp>
        <p:nvSpPr>
          <p:cNvPr id="12" name="Shape 10"/>
          <p:cNvSpPr/>
          <p:nvPr/>
        </p:nvSpPr>
        <p:spPr>
          <a:xfrm>
            <a:off x="6163056" y="172593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13" name="Shape 11"/>
          <p:cNvSpPr/>
          <p:nvPr/>
        </p:nvSpPr>
        <p:spPr>
          <a:xfrm>
            <a:off x="6163056" y="1725930"/>
            <a:ext cx="2788920" cy="347472"/>
          </a:xfrm>
          <a:prstGeom prst="rect">
            <a:avLst/>
          </a:prstGeom>
          <a:solidFill>
            <a:srgbClr val="065A82"/>
          </a:solidFill>
          <a:ln/>
        </p:spPr>
        <p:txBody>
          <a:bodyPr/>
          <a:lstStyle/>
          <a:p>
            <a:endParaRPr lang="en-JM"/>
          </a:p>
        </p:txBody>
      </p:sp>
      <p:sp>
        <p:nvSpPr>
          <p:cNvPr id="14" name="Text 12"/>
          <p:cNvSpPr/>
          <p:nvPr/>
        </p:nvSpPr>
        <p:spPr>
          <a:xfrm>
            <a:off x="6254496" y="174421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Industrial</a:t>
            </a:r>
            <a:endParaRPr lang="en-US" sz="1100" dirty="0"/>
          </a:p>
          <a:p>
            <a:pPr algn="ctr"/>
            <a:r>
              <a:rPr lang="en-US" sz="1100" b="1" dirty="0">
                <a:solidFill>
                  <a:srgbClr val="FFFFFF"/>
                </a:solidFill>
                <a:latin typeface="Calibri" pitchFamily="34" charset="0"/>
                <a:ea typeface="Calibri" pitchFamily="34" charset="-122"/>
                <a:cs typeface="Calibri" pitchFamily="34" charset="-120"/>
              </a:rPr>
              <a:t>Processes</a:t>
            </a:r>
            <a:endParaRPr lang="en-US" sz="1100" dirty="0"/>
          </a:p>
        </p:txBody>
      </p:sp>
      <p:sp>
        <p:nvSpPr>
          <p:cNvPr id="15" name="Text 13"/>
          <p:cNvSpPr/>
          <p:nvPr/>
        </p:nvSpPr>
        <p:spPr>
          <a:xfrm>
            <a:off x="6272784" y="210997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Cooling towers, manufacturing, and construction can substitute treated reclaimed water for potable supply — reducing industrial freshwater draw.</a:t>
            </a:r>
            <a:endParaRPr lang="en-US" sz="1050" dirty="0"/>
          </a:p>
        </p:txBody>
      </p:sp>
      <p:sp>
        <p:nvSpPr>
          <p:cNvPr id="16" name="Shape 14"/>
          <p:cNvSpPr/>
          <p:nvPr/>
        </p:nvSpPr>
        <p:spPr>
          <a:xfrm>
            <a:off x="274320" y="373761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17" name="Shape 15"/>
          <p:cNvSpPr/>
          <p:nvPr/>
        </p:nvSpPr>
        <p:spPr>
          <a:xfrm>
            <a:off x="274320" y="3737610"/>
            <a:ext cx="2788920" cy="347472"/>
          </a:xfrm>
          <a:prstGeom prst="rect">
            <a:avLst/>
          </a:prstGeom>
          <a:solidFill>
            <a:srgbClr val="028090"/>
          </a:solidFill>
          <a:ln/>
        </p:spPr>
        <p:txBody>
          <a:bodyPr/>
          <a:lstStyle/>
          <a:p>
            <a:endParaRPr lang="en-JM"/>
          </a:p>
        </p:txBody>
      </p:sp>
      <p:sp>
        <p:nvSpPr>
          <p:cNvPr id="18" name="Text 16"/>
          <p:cNvSpPr/>
          <p:nvPr/>
        </p:nvSpPr>
        <p:spPr>
          <a:xfrm>
            <a:off x="365760" y="375589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Environmental</a:t>
            </a:r>
            <a:endParaRPr lang="en-US" sz="1100" dirty="0"/>
          </a:p>
          <a:p>
            <a:pPr algn="ctr"/>
            <a:r>
              <a:rPr lang="en-US" sz="1100" b="1" dirty="0">
                <a:solidFill>
                  <a:srgbClr val="FFFFFF"/>
                </a:solidFill>
                <a:latin typeface="Calibri" pitchFamily="34" charset="0"/>
                <a:ea typeface="Calibri" pitchFamily="34" charset="-122"/>
                <a:cs typeface="Calibri" pitchFamily="34" charset="-120"/>
              </a:rPr>
              <a:t>Flows</a:t>
            </a:r>
            <a:endParaRPr lang="en-US" sz="1100" dirty="0"/>
          </a:p>
        </p:txBody>
      </p:sp>
      <p:sp>
        <p:nvSpPr>
          <p:cNvPr id="19" name="Text 17"/>
          <p:cNvSpPr/>
          <p:nvPr/>
        </p:nvSpPr>
        <p:spPr>
          <a:xfrm>
            <a:off x="384048" y="412165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Restoring wetlands, rivers, and estuaries improves biodiversity and supports the ecosystem services that underpin freshwater cycles.</a:t>
            </a:r>
            <a:endParaRPr lang="en-US" sz="1050" dirty="0"/>
          </a:p>
        </p:txBody>
      </p:sp>
      <p:sp>
        <p:nvSpPr>
          <p:cNvPr id="20" name="Shape 18"/>
          <p:cNvSpPr/>
          <p:nvPr/>
        </p:nvSpPr>
        <p:spPr>
          <a:xfrm>
            <a:off x="3218688" y="373761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21" name="Shape 19"/>
          <p:cNvSpPr/>
          <p:nvPr/>
        </p:nvSpPr>
        <p:spPr>
          <a:xfrm>
            <a:off x="3218688" y="3737610"/>
            <a:ext cx="2788920" cy="347472"/>
          </a:xfrm>
          <a:prstGeom prst="rect">
            <a:avLst/>
          </a:prstGeom>
          <a:solidFill>
            <a:srgbClr val="4A6572"/>
          </a:solidFill>
          <a:ln/>
        </p:spPr>
        <p:txBody>
          <a:bodyPr/>
          <a:lstStyle/>
          <a:p>
            <a:endParaRPr lang="en-JM"/>
          </a:p>
        </p:txBody>
      </p:sp>
      <p:sp>
        <p:nvSpPr>
          <p:cNvPr id="22" name="Text 20"/>
          <p:cNvSpPr/>
          <p:nvPr/>
        </p:nvSpPr>
        <p:spPr>
          <a:xfrm>
            <a:off x="3310128" y="375589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Urban Non-</a:t>
            </a:r>
            <a:endParaRPr lang="en-US" sz="1100" dirty="0"/>
          </a:p>
          <a:p>
            <a:pPr algn="ctr"/>
            <a:r>
              <a:rPr lang="en-US" sz="1100" b="1" dirty="0">
                <a:solidFill>
                  <a:srgbClr val="FFFFFF"/>
                </a:solidFill>
                <a:latin typeface="Calibri" pitchFamily="34" charset="0"/>
                <a:ea typeface="Calibri" pitchFamily="34" charset="-122"/>
                <a:cs typeface="Calibri" pitchFamily="34" charset="-120"/>
              </a:rPr>
              <a:t>Potable Reuse</a:t>
            </a:r>
            <a:endParaRPr lang="en-US" sz="1100" dirty="0"/>
          </a:p>
        </p:txBody>
      </p:sp>
      <p:sp>
        <p:nvSpPr>
          <p:cNvPr id="23" name="Text 21"/>
          <p:cNvSpPr/>
          <p:nvPr/>
        </p:nvSpPr>
        <p:spPr>
          <a:xfrm>
            <a:off x="3328416" y="412165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Toilet flushing, street cleaning, parks and golf course irrigation — reducing urban potable demand by 15–25%.</a:t>
            </a:r>
            <a:endParaRPr lang="en-US" sz="1050" dirty="0"/>
          </a:p>
        </p:txBody>
      </p:sp>
      <p:sp>
        <p:nvSpPr>
          <p:cNvPr id="24" name="Shape 22"/>
          <p:cNvSpPr/>
          <p:nvPr/>
        </p:nvSpPr>
        <p:spPr>
          <a:xfrm>
            <a:off x="6163056" y="3737610"/>
            <a:ext cx="2788920" cy="187452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25" name="Shape 23"/>
          <p:cNvSpPr/>
          <p:nvPr/>
        </p:nvSpPr>
        <p:spPr>
          <a:xfrm>
            <a:off x="6163056" y="3737610"/>
            <a:ext cx="2788920" cy="347472"/>
          </a:xfrm>
          <a:prstGeom prst="rect">
            <a:avLst/>
          </a:prstGeom>
          <a:solidFill>
            <a:srgbClr val="0E86AB"/>
          </a:solidFill>
          <a:ln/>
        </p:spPr>
        <p:txBody>
          <a:bodyPr/>
          <a:lstStyle/>
          <a:p>
            <a:endParaRPr lang="en-JM"/>
          </a:p>
        </p:txBody>
      </p:sp>
      <p:sp>
        <p:nvSpPr>
          <p:cNvPr id="26" name="Text 24"/>
          <p:cNvSpPr/>
          <p:nvPr/>
        </p:nvSpPr>
        <p:spPr>
          <a:xfrm>
            <a:off x="6254496" y="3755898"/>
            <a:ext cx="2606040" cy="310896"/>
          </a:xfrm>
          <a:prstGeom prst="rect">
            <a:avLst/>
          </a:prstGeom>
          <a:noFill/>
          <a:ln/>
        </p:spPr>
        <p:txBody>
          <a:bodyPr wrap="square" rtlCol="0" anchor="ctr"/>
          <a:lstStyle/>
          <a:p>
            <a:pPr algn="ctr"/>
            <a:r>
              <a:rPr lang="en-US" sz="1100" b="1" dirty="0">
                <a:solidFill>
                  <a:srgbClr val="FFFFFF"/>
                </a:solidFill>
                <a:latin typeface="Calibri" pitchFamily="34" charset="0"/>
                <a:ea typeface="Calibri" pitchFamily="34" charset="-122"/>
                <a:cs typeface="Calibri" pitchFamily="34" charset="-120"/>
              </a:rPr>
              <a:t>🚰  Indirect Potable</a:t>
            </a:r>
            <a:endParaRPr lang="en-US" sz="1100" dirty="0"/>
          </a:p>
          <a:p>
            <a:pPr algn="ctr"/>
            <a:r>
              <a:rPr lang="en-US" sz="1100" b="1" dirty="0">
                <a:solidFill>
                  <a:srgbClr val="FFFFFF"/>
                </a:solidFill>
                <a:latin typeface="Calibri" pitchFamily="34" charset="0"/>
                <a:ea typeface="Calibri" pitchFamily="34" charset="-122"/>
                <a:cs typeface="Calibri" pitchFamily="34" charset="-120"/>
              </a:rPr>
              <a:t>Reuse (IPR)</a:t>
            </a:r>
            <a:endParaRPr lang="en-US" sz="1100" dirty="0"/>
          </a:p>
        </p:txBody>
      </p:sp>
      <p:sp>
        <p:nvSpPr>
          <p:cNvPr id="27" name="Text 25"/>
          <p:cNvSpPr/>
          <p:nvPr/>
        </p:nvSpPr>
        <p:spPr>
          <a:xfrm>
            <a:off x="6272784" y="4121658"/>
            <a:ext cx="2578608" cy="1417320"/>
          </a:xfrm>
          <a:prstGeom prst="rect">
            <a:avLst/>
          </a:prstGeom>
          <a:noFill/>
          <a:ln/>
        </p:spPr>
        <p:txBody>
          <a:bodyPr wrap="square" rtlCol="0" anchor="ctr"/>
          <a:lstStyle/>
          <a:p>
            <a:r>
              <a:rPr lang="en-US" sz="1050" dirty="0">
                <a:solidFill>
                  <a:srgbClr val="1A2E3A"/>
                </a:solidFill>
                <a:latin typeface="Calibri" pitchFamily="34" charset="0"/>
                <a:ea typeface="Calibri" pitchFamily="34" charset="-122"/>
                <a:cs typeface="Calibri" pitchFamily="34" charset="-120"/>
              </a:rPr>
              <a:t>Highly treated effluent is blended into drinking water reservoirs after extended environmental buffer. Used in Singapore, Namibia, Israel.</a:t>
            </a:r>
            <a:endParaRPr lang="en-US" sz="1050" dirty="0"/>
          </a:p>
        </p:txBody>
      </p:sp>
      <p:pic>
        <p:nvPicPr>
          <p:cNvPr id="29" name="Picture 28">
            <a:extLst>
              <a:ext uri="{FF2B5EF4-FFF2-40B4-BE49-F238E27FC236}">
                <a16:creationId xmlns:a16="http://schemas.microsoft.com/office/drawing/2014/main" id="{ADDDEEB3-6F1E-DCA3-C640-4024196D4116}"/>
              </a:ext>
            </a:extLst>
          </p:cNvPr>
          <p:cNvPicPr>
            <a:picLocks noChangeAspect="1"/>
          </p:cNvPicPr>
          <p:nvPr/>
        </p:nvPicPr>
        <p:blipFill>
          <a:blip r:embed="rId3"/>
          <a:stretch>
            <a:fillRect/>
          </a:stretch>
        </p:blipFill>
        <p:spPr>
          <a:xfrm>
            <a:off x="0" y="-6096"/>
            <a:ext cx="9144000" cy="658368"/>
          </a:xfrm>
          <a:prstGeom prst="rect">
            <a:avLst/>
          </a:prstGeom>
        </p:spPr>
      </p:pic>
      <p:sp>
        <p:nvSpPr>
          <p:cNvPr id="31" name="TextBox 30">
            <a:extLst>
              <a:ext uri="{FF2B5EF4-FFF2-40B4-BE49-F238E27FC236}">
                <a16:creationId xmlns:a16="http://schemas.microsoft.com/office/drawing/2014/main" id="{581D802C-F726-886D-6569-744966EC14A4}"/>
              </a:ext>
            </a:extLst>
          </p:cNvPr>
          <p:cNvSpPr txBox="1"/>
          <p:nvPr/>
        </p:nvSpPr>
        <p:spPr>
          <a:xfrm>
            <a:off x="1905000" y="-7029"/>
            <a:ext cx="4636008" cy="560218"/>
          </a:xfrm>
          <a:prstGeom prst="rect">
            <a:avLst/>
          </a:prstGeom>
          <a:noFill/>
        </p:spPr>
        <p:txBody>
          <a:bodyPr wrap="square">
            <a:spAutoFit/>
          </a:bodyPr>
          <a:lstStyle/>
          <a:p>
            <a:pPr algn="ctr">
              <a:lnSpc>
                <a:spcPts val="4018"/>
              </a:lnSpc>
            </a:pPr>
            <a:r>
              <a:rPr lang="en-US" sz="2800" b="1" i="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1C7293"/>
          </a:solidFill>
          <a:ln/>
        </p:spPr>
        <p:txBody>
          <a:bodyPr/>
          <a:lstStyle/>
          <a:p>
            <a:pPr algn="ctr"/>
            <a:endParaRPr lang="en-JM" dirty="0"/>
          </a:p>
        </p:txBody>
      </p:sp>
      <p:sp>
        <p:nvSpPr>
          <p:cNvPr id="3" name="Text 1"/>
          <p:cNvSpPr/>
          <p:nvPr/>
        </p:nvSpPr>
        <p:spPr>
          <a:xfrm>
            <a:off x="274320" y="930402"/>
            <a:ext cx="8595360" cy="530352"/>
          </a:xfrm>
          <a:prstGeom prst="rect">
            <a:avLst/>
          </a:prstGeom>
          <a:noFill/>
          <a:ln/>
        </p:spPr>
        <p:txBody>
          <a:bodyPr wrap="square" rtlCol="0" anchor="ctr"/>
          <a:lstStyle/>
          <a:p>
            <a:pPr algn="ctr"/>
            <a:r>
              <a:rPr lang="en-US" sz="1700" b="1" dirty="0">
                <a:solidFill>
                  <a:srgbClr val="FFFFFF"/>
                </a:solidFill>
                <a:latin typeface="Calibri" pitchFamily="34" charset="0"/>
                <a:ea typeface="Calibri" pitchFamily="34" charset="-122"/>
                <a:cs typeface="Calibri" pitchFamily="34" charset="-120"/>
              </a:rPr>
              <a:t>GLOBAL LEADERS IN WASTEWATER REUSE — LESSONS FOR JAMAICA</a:t>
            </a:r>
            <a:endParaRPr lang="en-US" sz="1700" dirty="0"/>
          </a:p>
        </p:txBody>
      </p:sp>
      <p:sp>
        <p:nvSpPr>
          <p:cNvPr id="4" name="Shape 2"/>
          <p:cNvSpPr/>
          <p:nvPr/>
        </p:nvSpPr>
        <p:spPr>
          <a:xfrm>
            <a:off x="228600" y="1680210"/>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5" name="Shape 3"/>
          <p:cNvSpPr/>
          <p:nvPr/>
        </p:nvSpPr>
        <p:spPr>
          <a:xfrm>
            <a:off x="228600" y="1680210"/>
            <a:ext cx="64008" cy="1965960"/>
          </a:xfrm>
          <a:prstGeom prst="rect">
            <a:avLst/>
          </a:prstGeom>
          <a:solidFill>
            <a:srgbClr val="028090"/>
          </a:solidFill>
          <a:ln/>
        </p:spPr>
        <p:txBody>
          <a:bodyPr/>
          <a:lstStyle/>
          <a:p>
            <a:endParaRPr lang="en-JM"/>
          </a:p>
        </p:txBody>
      </p:sp>
      <p:sp>
        <p:nvSpPr>
          <p:cNvPr id="6" name="Text 4"/>
          <p:cNvSpPr/>
          <p:nvPr/>
        </p:nvSpPr>
        <p:spPr>
          <a:xfrm>
            <a:off x="365760" y="1753362"/>
            <a:ext cx="2606040" cy="274320"/>
          </a:xfrm>
          <a:prstGeom prst="rect">
            <a:avLst/>
          </a:prstGeom>
          <a:noFill/>
          <a:ln/>
        </p:spPr>
        <p:txBody>
          <a:bodyPr wrap="square" rtlCol="0" anchor="ctr"/>
          <a:lstStyle/>
          <a:p>
            <a:r>
              <a:rPr lang="en-US" sz="1200" b="1" dirty="0">
                <a:solidFill>
                  <a:srgbClr val="028090"/>
                </a:solidFill>
                <a:latin typeface="Calibri" pitchFamily="34" charset="0"/>
                <a:ea typeface="Calibri" pitchFamily="34" charset="-122"/>
                <a:cs typeface="Calibri" pitchFamily="34" charset="-120"/>
              </a:rPr>
              <a:t>🇮🇱 Israel</a:t>
            </a:r>
            <a:endParaRPr lang="en-US" sz="1200" dirty="0"/>
          </a:p>
        </p:txBody>
      </p:sp>
      <p:sp>
        <p:nvSpPr>
          <p:cNvPr id="7" name="Text 5"/>
          <p:cNvSpPr/>
          <p:nvPr/>
        </p:nvSpPr>
        <p:spPr>
          <a:xfrm>
            <a:off x="365760" y="2027682"/>
            <a:ext cx="1280160" cy="438912"/>
          </a:xfrm>
          <a:prstGeom prst="rect">
            <a:avLst/>
          </a:prstGeom>
          <a:noFill/>
          <a:ln/>
        </p:spPr>
        <p:txBody>
          <a:bodyPr wrap="square" rtlCol="0" anchor="ctr"/>
          <a:lstStyle/>
          <a:p>
            <a:r>
              <a:rPr lang="en-US" sz="2600" b="1" dirty="0">
                <a:solidFill>
                  <a:srgbClr val="FFFFFF"/>
                </a:solidFill>
                <a:latin typeface="Calibri" pitchFamily="34" charset="0"/>
                <a:ea typeface="Calibri" pitchFamily="34" charset="-122"/>
                <a:cs typeface="Calibri" pitchFamily="34" charset="-120"/>
              </a:rPr>
              <a:t>90%</a:t>
            </a:r>
            <a:endParaRPr lang="en-US" sz="2600" dirty="0"/>
          </a:p>
        </p:txBody>
      </p:sp>
      <p:sp>
        <p:nvSpPr>
          <p:cNvPr id="8" name="Text 6"/>
          <p:cNvSpPr/>
          <p:nvPr/>
        </p:nvSpPr>
        <p:spPr>
          <a:xfrm>
            <a:off x="365760" y="2457450"/>
            <a:ext cx="2606040" cy="256032"/>
          </a:xfrm>
          <a:prstGeom prst="rect">
            <a:avLst/>
          </a:prstGeom>
          <a:noFill/>
          <a:ln/>
        </p:spPr>
        <p:txBody>
          <a:bodyPr wrap="square" rtlCol="0" anchor="ctr"/>
          <a:lstStyle/>
          <a:p>
            <a:r>
              <a:rPr lang="en-US" sz="900" i="1" dirty="0">
                <a:solidFill>
                  <a:srgbClr val="028090"/>
                </a:solidFill>
                <a:latin typeface="Calibri" pitchFamily="34" charset="0"/>
                <a:ea typeface="Calibri" pitchFamily="34" charset="-122"/>
                <a:cs typeface="Calibri" pitchFamily="34" charset="-120"/>
              </a:rPr>
              <a:t>of wastewater reused</a:t>
            </a:r>
            <a:endParaRPr lang="en-US" sz="900" dirty="0"/>
          </a:p>
        </p:txBody>
      </p:sp>
      <p:sp>
        <p:nvSpPr>
          <p:cNvPr id="9" name="Text 7"/>
          <p:cNvSpPr/>
          <p:nvPr/>
        </p:nvSpPr>
        <p:spPr>
          <a:xfrm>
            <a:off x="365760" y="2722626"/>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World leader. ~87% used for agricultural irrigation via a national distribution network. The Dan Region Reclamation Project </a:t>
            </a:r>
            <a:r>
              <a:rPr lang="en-US" sz="1000" dirty="0">
                <a:solidFill>
                  <a:srgbClr val="AACFE0"/>
                </a:solidFill>
                <a:latin typeface="Calibri" pitchFamily="34" charset="0"/>
                <a:ea typeface="Calibri" pitchFamily="34" charset="-122"/>
                <a:cs typeface="Calibri" pitchFamily="34" charset="-120"/>
              </a:rPr>
              <a:t>recharges</a:t>
            </a:r>
            <a:r>
              <a:rPr lang="en-US" sz="900" dirty="0">
                <a:solidFill>
                  <a:srgbClr val="AACFE0"/>
                </a:solidFill>
                <a:latin typeface="Calibri" pitchFamily="34" charset="0"/>
                <a:ea typeface="Calibri" pitchFamily="34" charset="-122"/>
                <a:cs typeface="Calibri" pitchFamily="34" charset="-120"/>
              </a:rPr>
              <a:t> aquifers with tertiary-treated effluent. Freed coastal aquifers from over-abstraction.</a:t>
            </a:r>
            <a:endParaRPr lang="en-US" sz="900" dirty="0"/>
          </a:p>
        </p:txBody>
      </p:sp>
      <p:sp>
        <p:nvSpPr>
          <p:cNvPr id="10" name="Shape 8"/>
          <p:cNvSpPr/>
          <p:nvPr/>
        </p:nvSpPr>
        <p:spPr>
          <a:xfrm>
            <a:off x="3172968" y="1680210"/>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1" name="Shape 9"/>
          <p:cNvSpPr/>
          <p:nvPr/>
        </p:nvSpPr>
        <p:spPr>
          <a:xfrm>
            <a:off x="3172968" y="1680210"/>
            <a:ext cx="64008" cy="1965960"/>
          </a:xfrm>
          <a:prstGeom prst="rect">
            <a:avLst/>
          </a:prstGeom>
          <a:solidFill>
            <a:srgbClr val="1C7293"/>
          </a:solidFill>
          <a:ln/>
        </p:spPr>
        <p:txBody>
          <a:bodyPr/>
          <a:lstStyle/>
          <a:p>
            <a:endParaRPr lang="en-JM"/>
          </a:p>
        </p:txBody>
      </p:sp>
      <p:sp>
        <p:nvSpPr>
          <p:cNvPr id="12" name="Text 10"/>
          <p:cNvSpPr/>
          <p:nvPr/>
        </p:nvSpPr>
        <p:spPr>
          <a:xfrm>
            <a:off x="3310128" y="1753362"/>
            <a:ext cx="2606040" cy="274320"/>
          </a:xfrm>
          <a:prstGeom prst="rect">
            <a:avLst/>
          </a:prstGeom>
          <a:noFill/>
          <a:ln/>
        </p:spPr>
        <p:txBody>
          <a:bodyPr wrap="square" rtlCol="0" anchor="ctr"/>
          <a:lstStyle/>
          <a:p>
            <a:r>
              <a:rPr lang="en-US" sz="1200" b="1" dirty="0">
                <a:solidFill>
                  <a:srgbClr val="1C7293"/>
                </a:solidFill>
                <a:latin typeface="Calibri" pitchFamily="34" charset="0"/>
                <a:ea typeface="Calibri" pitchFamily="34" charset="-122"/>
                <a:cs typeface="Calibri" pitchFamily="34" charset="-120"/>
              </a:rPr>
              <a:t>🇸🇬 Singapore</a:t>
            </a:r>
            <a:endParaRPr lang="en-US" sz="1200" dirty="0"/>
          </a:p>
        </p:txBody>
      </p:sp>
      <p:sp>
        <p:nvSpPr>
          <p:cNvPr id="13" name="Text 11"/>
          <p:cNvSpPr/>
          <p:nvPr/>
        </p:nvSpPr>
        <p:spPr>
          <a:xfrm>
            <a:off x="3310128" y="2027682"/>
            <a:ext cx="1280160" cy="438912"/>
          </a:xfrm>
          <a:prstGeom prst="rect">
            <a:avLst/>
          </a:prstGeom>
          <a:noFill/>
          <a:ln/>
        </p:spPr>
        <p:txBody>
          <a:bodyPr wrap="square" rtlCol="0" anchor="ctr"/>
          <a:lstStyle/>
          <a:p>
            <a:r>
              <a:rPr lang="en-US" sz="2600" b="1" dirty="0">
                <a:solidFill>
                  <a:srgbClr val="FFFFFF"/>
                </a:solidFill>
                <a:latin typeface="Calibri" pitchFamily="34" charset="0"/>
                <a:ea typeface="Calibri" pitchFamily="34" charset="-122"/>
                <a:cs typeface="Calibri" pitchFamily="34" charset="-120"/>
              </a:rPr>
              <a:t>40%</a:t>
            </a:r>
            <a:endParaRPr lang="en-US" sz="2600" dirty="0"/>
          </a:p>
        </p:txBody>
      </p:sp>
      <p:sp>
        <p:nvSpPr>
          <p:cNvPr id="14" name="Text 12"/>
          <p:cNvSpPr/>
          <p:nvPr/>
        </p:nvSpPr>
        <p:spPr>
          <a:xfrm>
            <a:off x="3310128" y="2457450"/>
            <a:ext cx="2606040" cy="256032"/>
          </a:xfrm>
          <a:prstGeom prst="rect">
            <a:avLst/>
          </a:prstGeom>
          <a:noFill/>
          <a:ln/>
        </p:spPr>
        <p:txBody>
          <a:bodyPr wrap="square" rtlCol="0" anchor="ctr"/>
          <a:lstStyle/>
          <a:p>
            <a:r>
              <a:rPr lang="en-US" sz="900" i="1" dirty="0">
                <a:solidFill>
                  <a:srgbClr val="1C7293"/>
                </a:solidFill>
                <a:latin typeface="Calibri" pitchFamily="34" charset="0"/>
                <a:ea typeface="Calibri" pitchFamily="34" charset="-122"/>
                <a:cs typeface="Calibri" pitchFamily="34" charset="-120"/>
              </a:rPr>
              <a:t>of water supply from NEWater</a:t>
            </a:r>
            <a:endParaRPr lang="en-US" sz="900" dirty="0"/>
          </a:p>
        </p:txBody>
      </p:sp>
      <p:sp>
        <p:nvSpPr>
          <p:cNvPr id="15" name="Text 13"/>
          <p:cNvSpPr/>
          <p:nvPr/>
        </p:nvSpPr>
        <p:spPr>
          <a:xfrm>
            <a:off x="3310128" y="2722626"/>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NEWater — ultra-purified reclaimed water — supplies </a:t>
            </a:r>
            <a:r>
              <a:rPr lang="en-US" sz="1000" dirty="0">
                <a:solidFill>
                  <a:srgbClr val="AACFE0"/>
                </a:solidFill>
                <a:latin typeface="Calibri" pitchFamily="34" charset="0"/>
                <a:ea typeface="Calibri" pitchFamily="34" charset="-122"/>
                <a:cs typeface="Calibri" pitchFamily="34" charset="-120"/>
              </a:rPr>
              <a:t>industrial</a:t>
            </a:r>
            <a:r>
              <a:rPr lang="en-US" sz="900" dirty="0">
                <a:solidFill>
                  <a:srgbClr val="AACFE0"/>
                </a:solidFill>
                <a:latin typeface="Calibri" pitchFamily="34" charset="0"/>
                <a:ea typeface="Calibri" pitchFamily="34" charset="-122"/>
                <a:cs typeface="Calibri" pitchFamily="34" charset="-120"/>
              </a:rPr>
              <a:t> and indirect potable use. 5 NEWater plants treat 100% of Singapore's wastewater. Target: 55% of demand met by reuse by 2060.</a:t>
            </a:r>
            <a:endParaRPr lang="en-US" sz="900" dirty="0"/>
          </a:p>
        </p:txBody>
      </p:sp>
      <p:sp>
        <p:nvSpPr>
          <p:cNvPr id="16" name="Shape 14"/>
          <p:cNvSpPr/>
          <p:nvPr/>
        </p:nvSpPr>
        <p:spPr>
          <a:xfrm>
            <a:off x="6117336" y="1680210"/>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7" name="Shape 15"/>
          <p:cNvSpPr/>
          <p:nvPr/>
        </p:nvSpPr>
        <p:spPr>
          <a:xfrm>
            <a:off x="6117336" y="1680210"/>
            <a:ext cx="64008" cy="1965960"/>
          </a:xfrm>
          <a:prstGeom prst="rect">
            <a:avLst/>
          </a:prstGeom>
          <a:solidFill>
            <a:srgbClr val="065A82"/>
          </a:solidFill>
          <a:ln/>
        </p:spPr>
        <p:txBody>
          <a:bodyPr/>
          <a:lstStyle/>
          <a:p>
            <a:endParaRPr lang="en-JM"/>
          </a:p>
        </p:txBody>
      </p:sp>
      <p:sp>
        <p:nvSpPr>
          <p:cNvPr id="18" name="Text 16"/>
          <p:cNvSpPr/>
          <p:nvPr/>
        </p:nvSpPr>
        <p:spPr>
          <a:xfrm>
            <a:off x="6254496" y="1753362"/>
            <a:ext cx="2606040" cy="274320"/>
          </a:xfrm>
          <a:prstGeom prst="rect">
            <a:avLst/>
          </a:prstGeom>
          <a:noFill/>
          <a:ln/>
        </p:spPr>
        <p:txBody>
          <a:bodyPr wrap="square" rtlCol="0" anchor="ctr"/>
          <a:lstStyle/>
          <a:p>
            <a:r>
              <a:rPr lang="en-US" sz="1200" b="1" dirty="0">
                <a:solidFill>
                  <a:srgbClr val="065A82"/>
                </a:solidFill>
                <a:latin typeface="Calibri" pitchFamily="34" charset="0"/>
                <a:ea typeface="Calibri" pitchFamily="34" charset="-122"/>
                <a:cs typeface="Calibri" pitchFamily="34" charset="-120"/>
              </a:rPr>
              <a:t>🇪🇸 Spain</a:t>
            </a:r>
            <a:endParaRPr lang="en-US" sz="1200" dirty="0"/>
          </a:p>
        </p:txBody>
      </p:sp>
      <p:sp>
        <p:nvSpPr>
          <p:cNvPr id="19" name="Text 17"/>
          <p:cNvSpPr/>
          <p:nvPr/>
        </p:nvSpPr>
        <p:spPr>
          <a:xfrm>
            <a:off x="6254496" y="2027682"/>
            <a:ext cx="1280160" cy="438912"/>
          </a:xfrm>
          <a:prstGeom prst="rect">
            <a:avLst/>
          </a:prstGeom>
          <a:noFill/>
          <a:ln/>
        </p:spPr>
        <p:txBody>
          <a:bodyPr wrap="square" rtlCol="0" anchor="ctr"/>
          <a:lstStyle/>
          <a:p>
            <a:r>
              <a:rPr lang="en-US" sz="2600" b="1" dirty="0">
                <a:solidFill>
                  <a:srgbClr val="FFFFFF"/>
                </a:solidFill>
                <a:latin typeface="Calibri" pitchFamily="34" charset="0"/>
                <a:ea typeface="Calibri" pitchFamily="34" charset="-122"/>
                <a:cs typeface="Calibri" pitchFamily="34" charset="-120"/>
              </a:rPr>
              <a:t>17%</a:t>
            </a:r>
            <a:endParaRPr lang="en-US" sz="2600" dirty="0"/>
          </a:p>
        </p:txBody>
      </p:sp>
      <p:sp>
        <p:nvSpPr>
          <p:cNvPr id="20" name="Text 18"/>
          <p:cNvSpPr/>
          <p:nvPr/>
        </p:nvSpPr>
        <p:spPr>
          <a:xfrm>
            <a:off x="6254496" y="2457450"/>
            <a:ext cx="2606040" cy="256032"/>
          </a:xfrm>
          <a:prstGeom prst="rect">
            <a:avLst/>
          </a:prstGeom>
          <a:noFill/>
          <a:ln/>
        </p:spPr>
        <p:txBody>
          <a:bodyPr wrap="square" rtlCol="0" anchor="ctr"/>
          <a:lstStyle/>
          <a:p>
            <a:r>
              <a:rPr lang="en-US" sz="900" i="1" dirty="0">
                <a:solidFill>
                  <a:srgbClr val="065A82"/>
                </a:solidFill>
                <a:latin typeface="Calibri" pitchFamily="34" charset="0"/>
                <a:ea typeface="Calibri" pitchFamily="34" charset="-122"/>
                <a:cs typeface="Calibri" pitchFamily="34" charset="-120"/>
              </a:rPr>
              <a:t>of treated water reused</a:t>
            </a:r>
            <a:endParaRPr lang="en-US" sz="900" dirty="0"/>
          </a:p>
        </p:txBody>
      </p:sp>
      <p:sp>
        <p:nvSpPr>
          <p:cNvPr id="21" name="Text 19"/>
          <p:cNvSpPr/>
          <p:nvPr/>
        </p:nvSpPr>
        <p:spPr>
          <a:xfrm>
            <a:off x="6254496" y="2722626"/>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Largest reuse volume in the EU. Murcia region </a:t>
            </a:r>
            <a:r>
              <a:rPr lang="en-US" sz="1000" dirty="0">
                <a:solidFill>
                  <a:srgbClr val="AACFE0"/>
                </a:solidFill>
                <a:latin typeface="Calibri" pitchFamily="34" charset="0"/>
                <a:ea typeface="Calibri" pitchFamily="34" charset="-122"/>
                <a:cs typeface="Calibri" pitchFamily="34" charset="-120"/>
              </a:rPr>
              <a:t>irrigates</a:t>
            </a:r>
            <a:r>
              <a:rPr lang="en-US" sz="900" dirty="0">
                <a:solidFill>
                  <a:srgbClr val="AACFE0"/>
                </a:solidFill>
                <a:latin typeface="Calibri" pitchFamily="34" charset="0"/>
                <a:ea typeface="Calibri" pitchFamily="34" charset="-122"/>
                <a:cs typeface="Calibri" pitchFamily="34" charset="-120"/>
              </a:rPr>
              <a:t> 65,000 ha of agriculture with reclaimed water. Strict EU 2020 Reuse Regulation governs quality standards.</a:t>
            </a:r>
            <a:endParaRPr lang="en-US" sz="900" dirty="0"/>
          </a:p>
        </p:txBody>
      </p:sp>
      <p:sp>
        <p:nvSpPr>
          <p:cNvPr id="22" name="Shape 20"/>
          <p:cNvSpPr/>
          <p:nvPr/>
        </p:nvSpPr>
        <p:spPr>
          <a:xfrm>
            <a:off x="228600" y="3765042"/>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dirty="0"/>
          </a:p>
        </p:txBody>
      </p:sp>
      <p:sp>
        <p:nvSpPr>
          <p:cNvPr id="23" name="Shape 21"/>
          <p:cNvSpPr/>
          <p:nvPr/>
        </p:nvSpPr>
        <p:spPr>
          <a:xfrm>
            <a:off x="228600" y="3765042"/>
            <a:ext cx="64008" cy="1965960"/>
          </a:xfrm>
          <a:prstGeom prst="rect">
            <a:avLst/>
          </a:prstGeom>
          <a:solidFill>
            <a:srgbClr val="0E86AB"/>
          </a:solidFill>
          <a:ln/>
        </p:spPr>
        <p:txBody>
          <a:bodyPr/>
          <a:lstStyle/>
          <a:p>
            <a:endParaRPr lang="en-JM"/>
          </a:p>
        </p:txBody>
      </p:sp>
      <p:sp>
        <p:nvSpPr>
          <p:cNvPr id="24" name="Text 22"/>
          <p:cNvSpPr/>
          <p:nvPr/>
        </p:nvSpPr>
        <p:spPr>
          <a:xfrm>
            <a:off x="365760" y="3838194"/>
            <a:ext cx="2606040" cy="274320"/>
          </a:xfrm>
          <a:prstGeom prst="rect">
            <a:avLst/>
          </a:prstGeom>
          <a:noFill/>
          <a:ln/>
        </p:spPr>
        <p:txBody>
          <a:bodyPr wrap="square" rtlCol="0" anchor="ctr"/>
          <a:lstStyle/>
          <a:p>
            <a:r>
              <a:rPr lang="en-US" sz="1200" b="1" dirty="0">
                <a:solidFill>
                  <a:srgbClr val="0E86AB"/>
                </a:solidFill>
                <a:latin typeface="Calibri" pitchFamily="34" charset="0"/>
                <a:ea typeface="Calibri" pitchFamily="34" charset="-122"/>
                <a:cs typeface="Calibri" pitchFamily="34" charset="-120"/>
              </a:rPr>
              <a:t>🇳🇦 Namibia</a:t>
            </a:r>
            <a:endParaRPr lang="en-US" sz="1200" dirty="0"/>
          </a:p>
        </p:txBody>
      </p:sp>
      <p:sp>
        <p:nvSpPr>
          <p:cNvPr id="25" name="Text 23"/>
          <p:cNvSpPr/>
          <p:nvPr/>
        </p:nvSpPr>
        <p:spPr>
          <a:xfrm>
            <a:off x="365760" y="4112514"/>
            <a:ext cx="1280160" cy="438912"/>
          </a:xfrm>
          <a:prstGeom prst="rect">
            <a:avLst/>
          </a:prstGeom>
          <a:noFill/>
          <a:ln/>
        </p:spPr>
        <p:txBody>
          <a:bodyPr wrap="square" rtlCol="0" anchor="ctr"/>
          <a:lstStyle/>
          <a:p>
            <a:r>
              <a:rPr lang="en-US" b="1" dirty="0">
                <a:solidFill>
                  <a:srgbClr val="FFFFFF"/>
                </a:solidFill>
                <a:latin typeface="Calibri" pitchFamily="34" charset="0"/>
                <a:ea typeface="Calibri" pitchFamily="34" charset="-122"/>
                <a:cs typeface="Calibri" pitchFamily="34" charset="-120"/>
              </a:rPr>
              <a:t>Since 1968</a:t>
            </a:r>
            <a:endParaRPr lang="en-US" dirty="0"/>
          </a:p>
        </p:txBody>
      </p:sp>
      <p:sp>
        <p:nvSpPr>
          <p:cNvPr id="26" name="Text 24"/>
          <p:cNvSpPr/>
          <p:nvPr/>
        </p:nvSpPr>
        <p:spPr>
          <a:xfrm>
            <a:off x="365760" y="4542282"/>
            <a:ext cx="2606040" cy="256032"/>
          </a:xfrm>
          <a:prstGeom prst="rect">
            <a:avLst/>
          </a:prstGeom>
          <a:noFill/>
          <a:ln/>
        </p:spPr>
        <p:txBody>
          <a:bodyPr wrap="square" rtlCol="0" anchor="ctr"/>
          <a:lstStyle/>
          <a:p>
            <a:r>
              <a:rPr lang="en-US" sz="900" i="1" dirty="0">
                <a:solidFill>
                  <a:srgbClr val="0E86AB"/>
                </a:solidFill>
                <a:latin typeface="Calibri" pitchFamily="34" charset="0"/>
                <a:ea typeface="Calibri" pitchFamily="34" charset="-122"/>
                <a:cs typeface="Calibri" pitchFamily="34" charset="-120"/>
              </a:rPr>
              <a:t>direct potable reuse</a:t>
            </a:r>
            <a:endParaRPr lang="en-US" sz="900" dirty="0"/>
          </a:p>
        </p:txBody>
      </p:sp>
      <p:sp>
        <p:nvSpPr>
          <p:cNvPr id="27" name="Text 25"/>
          <p:cNvSpPr/>
          <p:nvPr/>
        </p:nvSpPr>
        <p:spPr>
          <a:xfrm>
            <a:off x="365760" y="4807458"/>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Windhoek's </a:t>
            </a:r>
            <a:r>
              <a:rPr lang="en-US" sz="1000" dirty="0">
                <a:solidFill>
                  <a:srgbClr val="AACFE0"/>
                </a:solidFill>
                <a:latin typeface="Calibri" pitchFamily="34" charset="0"/>
                <a:ea typeface="Calibri" pitchFamily="34" charset="-122"/>
                <a:cs typeface="Calibri" pitchFamily="34" charset="-120"/>
              </a:rPr>
              <a:t>Goreangab</a:t>
            </a:r>
            <a:r>
              <a:rPr lang="en-US" sz="900" dirty="0">
                <a:solidFill>
                  <a:srgbClr val="AACFE0"/>
                </a:solidFill>
                <a:latin typeface="Calibri" pitchFamily="34" charset="0"/>
                <a:ea typeface="Calibri" pitchFamily="34" charset="-122"/>
                <a:cs typeface="Calibri" pitchFamily="34" charset="-120"/>
              </a:rPr>
              <a:t> Plant — world's first direct potable reuse facility — has operated for over 50 years. Blends treated reclaimed water directly into the city's drinking supply.</a:t>
            </a:r>
            <a:endParaRPr lang="en-US" sz="900" dirty="0"/>
          </a:p>
        </p:txBody>
      </p:sp>
      <p:sp>
        <p:nvSpPr>
          <p:cNvPr id="28" name="Shape 26"/>
          <p:cNvSpPr/>
          <p:nvPr/>
        </p:nvSpPr>
        <p:spPr>
          <a:xfrm>
            <a:off x="3172968" y="3765042"/>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29" name="Shape 27"/>
          <p:cNvSpPr/>
          <p:nvPr/>
        </p:nvSpPr>
        <p:spPr>
          <a:xfrm>
            <a:off x="3172968" y="3765042"/>
            <a:ext cx="64008" cy="1965960"/>
          </a:xfrm>
          <a:prstGeom prst="rect">
            <a:avLst/>
          </a:prstGeom>
          <a:solidFill>
            <a:srgbClr val="4A6572"/>
          </a:solidFill>
          <a:ln/>
        </p:spPr>
        <p:txBody>
          <a:bodyPr/>
          <a:lstStyle/>
          <a:p>
            <a:endParaRPr lang="en-JM"/>
          </a:p>
        </p:txBody>
      </p:sp>
      <p:sp>
        <p:nvSpPr>
          <p:cNvPr id="30" name="Text 28"/>
          <p:cNvSpPr/>
          <p:nvPr/>
        </p:nvSpPr>
        <p:spPr>
          <a:xfrm>
            <a:off x="3310128" y="3838194"/>
            <a:ext cx="2606040" cy="274320"/>
          </a:xfrm>
          <a:prstGeom prst="rect">
            <a:avLst/>
          </a:prstGeom>
          <a:noFill/>
          <a:ln/>
        </p:spPr>
        <p:txBody>
          <a:bodyPr wrap="square" rtlCol="0" anchor="ctr"/>
          <a:lstStyle/>
          <a:p>
            <a:r>
              <a:rPr lang="en-US" sz="1200" b="1" dirty="0">
                <a:solidFill>
                  <a:srgbClr val="4A6572"/>
                </a:solidFill>
                <a:latin typeface="Calibri" pitchFamily="34" charset="0"/>
                <a:ea typeface="Calibri" pitchFamily="34" charset="-122"/>
                <a:cs typeface="Calibri" pitchFamily="34" charset="-120"/>
              </a:rPr>
              <a:t>🇦🇺 Australia</a:t>
            </a:r>
            <a:endParaRPr lang="en-US" sz="1200" dirty="0"/>
          </a:p>
        </p:txBody>
      </p:sp>
      <p:sp>
        <p:nvSpPr>
          <p:cNvPr id="31" name="Text 29"/>
          <p:cNvSpPr/>
          <p:nvPr/>
        </p:nvSpPr>
        <p:spPr>
          <a:xfrm>
            <a:off x="3310128" y="4112514"/>
            <a:ext cx="1280160" cy="438912"/>
          </a:xfrm>
          <a:prstGeom prst="rect">
            <a:avLst/>
          </a:prstGeom>
          <a:noFill/>
          <a:ln/>
        </p:spPr>
        <p:txBody>
          <a:bodyPr wrap="square" rtlCol="0" anchor="ctr"/>
          <a:lstStyle/>
          <a:p>
            <a:r>
              <a:rPr lang="en-US" sz="2600" b="1" dirty="0">
                <a:solidFill>
                  <a:srgbClr val="FFFFFF"/>
                </a:solidFill>
                <a:latin typeface="Calibri" pitchFamily="34" charset="0"/>
                <a:ea typeface="Calibri" pitchFamily="34" charset="-122"/>
                <a:cs typeface="Calibri" pitchFamily="34" charset="-120"/>
              </a:rPr>
              <a:t>30%+</a:t>
            </a:r>
            <a:endParaRPr lang="en-US" sz="2600" dirty="0"/>
          </a:p>
        </p:txBody>
      </p:sp>
      <p:sp>
        <p:nvSpPr>
          <p:cNvPr id="32" name="Text 30"/>
          <p:cNvSpPr/>
          <p:nvPr/>
        </p:nvSpPr>
        <p:spPr>
          <a:xfrm>
            <a:off x="3310128" y="4542282"/>
            <a:ext cx="2606040" cy="256032"/>
          </a:xfrm>
          <a:prstGeom prst="rect">
            <a:avLst/>
          </a:prstGeom>
          <a:noFill/>
          <a:ln/>
        </p:spPr>
        <p:txBody>
          <a:bodyPr wrap="square" rtlCol="0" anchor="ctr"/>
          <a:lstStyle/>
          <a:p>
            <a:r>
              <a:rPr lang="en-US" sz="900" i="1" dirty="0">
                <a:solidFill>
                  <a:srgbClr val="4A6572"/>
                </a:solidFill>
                <a:latin typeface="Calibri" pitchFamily="34" charset="0"/>
                <a:ea typeface="Calibri" pitchFamily="34" charset="-122"/>
                <a:cs typeface="Calibri" pitchFamily="34" charset="-120"/>
              </a:rPr>
              <a:t>reuse across states</a:t>
            </a:r>
            <a:endParaRPr lang="en-US" sz="900" dirty="0"/>
          </a:p>
        </p:txBody>
      </p:sp>
      <p:sp>
        <p:nvSpPr>
          <p:cNvPr id="33" name="Text 31"/>
          <p:cNvSpPr/>
          <p:nvPr/>
        </p:nvSpPr>
        <p:spPr>
          <a:xfrm>
            <a:off x="3310128" y="4807458"/>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Perth's Water Corporation injects treated wastewater into the Gnangara aquifer system, replenishing 50% of Perth's groundwater. South Australia has mandatory reuse targets tied to urban planning.</a:t>
            </a:r>
            <a:endParaRPr lang="en-US" sz="900" dirty="0"/>
          </a:p>
        </p:txBody>
      </p:sp>
      <p:sp>
        <p:nvSpPr>
          <p:cNvPr id="34" name="Shape 32"/>
          <p:cNvSpPr/>
          <p:nvPr/>
        </p:nvSpPr>
        <p:spPr>
          <a:xfrm>
            <a:off x="6117336" y="3765042"/>
            <a:ext cx="2788920" cy="196596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35" name="Shape 33"/>
          <p:cNvSpPr/>
          <p:nvPr/>
        </p:nvSpPr>
        <p:spPr>
          <a:xfrm>
            <a:off x="6117336" y="3765042"/>
            <a:ext cx="64008" cy="1965960"/>
          </a:xfrm>
          <a:prstGeom prst="rect">
            <a:avLst/>
          </a:prstGeom>
          <a:solidFill>
            <a:srgbClr val="02C39A"/>
          </a:solidFill>
          <a:ln/>
        </p:spPr>
        <p:txBody>
          <a:bodyPr/>
          <a:lstStyle/>
          <a:p>
            <a:endParaRPr lang="en-JM"/>
          </a:p>
        </p:txBody>
      </p:sp>
      <p:sp>
        <p:nvSpPr>
          <p:cNvPr id="36" name="Text 34"/>
          <p:cNvSpPr/>
          <p:nvPr/>
        </p:nvSpPr>
        <p:spPr>
          <a:xfrm>
            <a:off x="6254496" y="3838194"/>
            <a:ext cx="2606040" cy="274320"/>
          </a:xfrm>
          <a:prstGeom prst="rect">
            <a:avLst/>
          </a:prstGeom>
          <a:noFill/>
          <a:ln/>
        </p:spPr>
        <p:txBody>
          <a:bodyPr wrap="square" rtlCol="0" anchor="ctr"/>
          <a:lstStyle/>
          <a:p>
            <a:r>
              <a:rPr lang="en-US" sz="1200" b="1" dirty="0">
                <a:solidFill>
                  <a:srgbClr val="02C39A"/>
                </a:solidFill>
                <a:latin typeface="Calibri" pitchFamily="34" charset="0"/>
                <a:ea typeface="Calibri" pitchFamily="34" charset="-122"/>
                <a:cs typeface="Calibri" pitchFamily="34" charset="-120"/>
              </a:rPr>
              <a:t>🇯🇴 Jordan</a:t>
            </a:r>
            <a:endParaRPr lang="en-US" sz="1200" dirty="0"/>
          </a:p>
        </p:txBody>
      </p:sp>
      <p:sp>
        <p:nvSpPr>
          <p:cNvPr id="37" name="Text 35"/>
          <p:cNvSpPr/>
          <p:nvPr/>
        </p:nvSpPr>
        <p:spPr>
          <a:xfrm>
            <a:off x="6254496" y="4112514"/>
            <a:ext cx="1280160" cy="438912"/>
          </a:xfrm>
          <a:prstGeom prst="rect">
            <a:avLst/>
          </a:prstGeom>
          <a:noFill/>
          <a:ln/>
        </p:spPr>
        <p:txBody>
          <a:bodyPr wrap="square" rtlCol="0" anchor="ctr"/>
          <a:lstStyle/>
          <a:p>
            <a:r>
              <a:rPr lang="en-US" sz="2600" b="1" dirty="0">
                <a:solidFill>
                  <a:srgbClr val="FFFFFF"/>
                </a:solidFill>
                <a:latin typeface="Calibri" pitchFamily="34" charset="0"/>
                <a:ea typeface="Calibri" pitchFamily="34" charset="-122"/>
                <a:cs typeface="Calibri" pitchFamily="34" charset="-120"/>
              </a:rPr>
              <a:t>100%</a:t>
            </a:r>
            <a:endParaRPr lang="en-US" sz="2600" dirty="0"/>
          </a:p>
        </p:txBody>
      </p:sp>
      <p:sp>
        <p:nvSpPr>
          <p:cNvPr id="38" name="Text 36"/>
          <p:cNvSpPr/>
          <p:nvPr/>
        </p:nvSpPr>
        <p:spPr>
          <a:xfrm>
            <a:off x="6254496" y="4542282"/>
            <a:ext cx="2606040" cy="256032"/>
          </a:xfrm>
          <a:prstGeom prst="rect">
            <a:avLst/>
          </a:prstGeom>
          <a:noFill/>
          <a:ln/>
        </p:spPr>
        <p:txBody>
          <a:bodyPr wrap="square" rtlCol="0" anchor="ctr"/>
          <a:lstStyle/>
          <a:p>
            <a:r>
              <a:rPr lang="en-US" sz="900" i="1" dirty="0">
                <a:solidFill>
                  <a:srgbClr val="02C39A"/>
                </a:solidFill>
                <a:latin typeface="Calibri" pitchFamily="34" charset="0"/>
                <a:ea typeface="Calibri" pitchFamily="34" charset="-122"/>
                <a:cs typeface="Calibri" pitchFamily="34" charset="-120"/>
              </a:rPr>
              <a:t>treated effluent reused</a:t>
            </a:r>
            <a:endParaRPr lang="en-US" sz="900" dirty="0"/>
          </a:p>
        </p:txBody>
      </p:sp>
      <p:sp>
        <p:nvSpPr>
          <p:cNvPr id="39" name="Text 37"/>
          <p:cNvSpPr/>
          <p:nvPr/>
        </p:nvSpPr>
        <p:spPr>
          <a:xfrm>
            <a:off x="6254496" y="4807458"/>
            <a:ext cx="2606040" cy="868680"/>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With minimal freshwater, Jordan treats and reuses ALL wastewater — primarily for irrigating 30,000+ ha of crops. The As-Samra Treatment Plant is one of the largest in the Middle East.</a:t>
            </a:r>
            <a:endParaRPr lang="en-US" sz="900" dirty="0"/>
          </a:p>
        </p:txBody>
      </p:sp>
      <p:pic>
        <p:nvPicPr>
          <p:cNvPr id="41" name="Picture 40">
            <a:extLst>
              <a:ext uri="{FF2B5EF4-FFF2-40B4-BE49-F238E27FC236}">
                <a16:creationId xmlns:a16="http://schemas.microsoft.com/office/drawing/2014/main" id="{E60D2107-A868-D5FE-2F33-6985EDB61523}"/>
              </a:ext>
            </a:extLst>
          </p:cNvPr>
          <p:cNvPicPr>
            <a:picLocks noChangeAspect="1"/>
          </p:cNvPicPr>
          <p:nvPr/>
        </p:nvPicPr>
        <p:blipFill>
          <a:blip r:embed="rId3"/>
          <a:stretch>
            <a:fillRect/>
          </a:stretch>
        </p:blipFill>
        <p:spPr>
          <a:xfrm>
            <a:off x="0" y="0"/>
            <a:ext cx="9144000" cy="658368"/>
          </a:xfrm>
          <a:prstGeom prst="rect">
            <a:avLst/>
          </a:prstGeom>
        </p:spPr>
      </p:pic>
      <p:sp>
        <p:nvSpPr>
          <p:cNvPr id="43" name="TextBox 42">
            <a:extLst>
              <a:ext uri="{FF2B5EF4-FFF2-40B4-BE49-F238E27FC236}">
                <a16:creationId xmlns:a16="http://schemas.microsoft.com/office/drawing/2014/main" id="{CDB65D50-463E-019B-09EF-1AAB8972E817}"/>
              </a:ext>
            </a:extLst>
          </p:cNvPr>
          <p:cNvSpPr txBox="1"/>
          <p:nvPr/>
        </p:nvSpPr>
        <p:spPr>
          <a:xfrm>
            <a:off x="1828800" y="116415"/>
            <a:ext cx="4636008" cy="560218"/>
          </a:xfrm>
          <a:prstGeom prst="rect">
            <a:avLst/>
          </a:prstGeom>
          <a:noFill/>
        </p:spPr>
        <p:txBody>
          <a:bodyPr wrap="square">
            <a:spAutoFit/>
          </a:bodyPr>
          <a:lstStyle/>
          <a:p>
            <a:pPr algn="ctr">
              <a:lnSpc>
                <a:spcPts val="4018"/>
              </a:lnSpc>
            </a:pPr>
            <a:r>
              <a:rPr lang="en-US" sz="2800" b="1" i="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065A82"/>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sz="1500" dirty="0">
                <a:latin typeface="Georgia Bold" panose="02040802050405020203" pitchFamily="18" charset="0"/>
                <a:ea typeface="Calibri" pitchFamily="34" charset="-122"/>
                <a:cs typeface="Calibri" pitchFamily="34" charset="-120"/>
              </a:rPr>
              <a:t>AN INTEGRATED GOVERNANCE FRAMEWORK FOR JAMAICAN WASTEWATER REUSE</a:t>
            </a:r>
            <a:endParaRPr lang="en-US" sz="1500" dirty="0">
              <a:latin typeface="Georgia Bold" panose="02040802050405020203" pitchFamily="18" charset="0"/>
            </a:endParaRPr>
          </a:p>
        </p:txBody>
      </p:sp>
      <p:sp>
        <p:nvSpPr>
          <p:cNvPr id="4" name="Shape 2"/>
          <p:cNvSpPr/>
          <p:nvPr/>
        </p:nvSpPr>
        <p:spPr>
          <a:xfrm>
            <a:off x="3520440" y="3188969"/>
            <a:ext cx="2103120" cy="1463040"/>
          </a:xfrm>
          <a:prstGeom prst="ellipse">
            <a:avLst/>
          </a:prstGeom>
          <a:solidFill>
            <a:srgbClr val="7030A0"/>
          </a:solidFill>
          <a:ln/>
          <a:effectLst>
            <a:outerShdw blurRad="101600" dist="38100" dir="8100000" algn="bl" rotWithShape="0">
              <a:srgbClr val="000000">
                <a:alpha val="12000"/>
              </a:srgbClr>
            </a:outerShdw>
          </a:effectLst>
        </p:spPr>
        <p:txBody>
          <a:bodyPr/>
          <a:lstStyle/>
          <a:p>
            <a:endParaRPr lang="en-JM"/>
          </a:p>
        </p:txBody>
      </p:sp>
      <p:sp>
        <p:nvSpPr>
          <p:cNvPr id="5" name="Text 3"/>
          <p:cNvSpPr/>
          <p:nvPr/>
        </p:nvSpPr>
        <p:spPr>
          <a:xfrm>
            <a:off x="3474720" y="3143250"/>
            <a:ext cx="2103120" cy="1463040"/>
          </a:xfrm>
          <a:prstGeom prst="rect">
            <a:avLst/>
          </a:prstGeom>
          <a:noFill/>
          <a:ln/>
        </p:spPr>
        <p:txBody>
          <a:bodyPr wrap="square" rtlCol="0" anchor="ct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WASTEWATER</a:t>
            </a:r>
            <a:endParaRPr lang="en-US" sz="1200"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REUSE</a:t>
            </a:r>
            <a:endParaRPr lang="en-US" sz="1200"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ECOSYSTEM</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6" name="Shape 4"/>
          <p:cNvSpPr/>
          <p:nvPr/>
        </p:nvSpPr>
        <p:spPr>
          <a:xfrm>
            <a:off x="182880" y="1634490"/>
            <a:ext cx="1920240" cy="1463040"/>
          </a:xfrm>
          <a:prstGeom prst="rect">
            <a:avLst/>
          </a:prstGeom>
          <a:solidFill>
            <a:srgbClr val="1C7293"/>
          </a:solidFill>
          <a:ln/>
          <a:effectLst>
            <a:outerShdw blurRad="101600" dist="38100" dir="8100000" algn="bl" rotWithShape="0">
              <a:srgbClr val="000000">
                <a:alpha val="12000"/>
              </a:srgbClr>
            </a:outerShdw>
          </a:effectLst>
        </p:spPr>
        <p:txBody>
          <a:bodyPr/>
          <a:lstStyle/>
          <a:p>
            <a:endParaRPr lang="en-JM"/>
          </a:p>
        </p:txBody>
      </p:sp>
      <p:sp>
        <p:nvSpPr>
          <p:cNvPr id="7" name="Text 5"/>
          <p:cNvSpPr/>
          <p:nvPr/>
        </p:nvSpPr>
        <p:spPr>
          <a:xfrm>
            <a:off x="182880" y="1680210"/>
            <a:ext cx="1920240" cy="457200"/>
          </a:xfrm>
          <a:prstGeom prst="rect">
            <a:avLst/>
          </a:prstGeom>
          <a:noFill/>
          <a:ln/>
        </p:spPr>
        <p:txBody>
          <a:bodyPr wrap="square" rtlCol="0" anchor="ctr"/>
          <a:lstStyle/>
          <a:p>
            <a:pPr algn="ctr"/>
            <a:r>
              <a:rPr lang="en-US" sz="1050" b="1" dirty="0">
                <a:latin typeface="Calibri" pitchFamily="34" charset="0"/>
                <a:ea typeface="Calibri" pitchFamily="34" charset="-122"/>
                <a:cs typeface="Calibri" pitchFamily="34" charset="-120"/>
              </a:rPr>
              <a:t>GOVERNMENT</a:t>
            </a:r>
            <a:endParaRPr lang="en-US" sz="1050" dirty="0"/>
          </a:p>
          <a:p>
            <a:pPr algn="ctr"/>
            <a:r>
              <a:rPr lang="en-US" sz="1050" b="1" dirty="0">
                <a:latin typeface="Calibri" pitchFamily="34" charset="0"/>
                <a:ea typeface="Calibri" pitchFamily="34" charset="-122"/>
                <a:cs typeface="Calibri" pitchFamily="34" charset="-120"/>
              </a:rPr>
              <a:t>&amp; POLICY</a:t>
            </a:r>
            <a:endParaRPr lang="en-US" sz="1050" dirty="0"/>
          </a:p>
        </p:txBody>
      </p:sp>
      <p:sp>
        <p:nvSpPr>
          <p:cNvPr id="8" name="Text 6"/>
          <p:cNvSpPr/>
          <p:nvPr/>
        </p:nvSpPr>
        <p:spPr>
          <a:xfrm>
            <a:off x="256032" y="2137410"/>
            <a:ext cx="1773936" cy="914400"/>
          </a:xfrm>
          <a:prstGeom prst="rect">
            <a:avLst/>
          </a:prstGeom>
          <a:noFill/>
          <a:ln/>
        </p:spPr>
        <p:txBody>
          <a:bodyPr wrap="square" rtlCol="0" anchor="ctr"/>
          <a:lstStyle/>
          <a:p>
            <a:pPr algn="ctr"/>
            <a:r>
              <a:rPr lang="en-US" sz="1000" dirty="0">
                <a:latin typeface="Calibri" panose="020F0502020204030204" pitchFamily="34" charset="0"/>
                <a:ea typeface="Calibri" panose="020F0502020204030204" pitchFamily="34" charset="0"/>
                <a:cs typeface="Calibri" panose="020F0502020204030204" pitchFamily="34" charset="0"/>
              </a:rPr>
              <a:t>Set national targets</a:t>
            </a:r>
          </a:p>
          <a:p>
            <a:pPr algn="ctr"/>
            <a:r>
              <a:rPr lang="en-US" sz="1000" dirty="0">
                <a:latin typeface="Calibri" panose="020F0502020204030204" pitchFamily="34" charset="0"/>
                <a:ea typeface="Calibri" panose="020F0502020204030204" pitchFamily="34" charset="0"/>
                <a:cs typeface="Calibri" panose="020F0502020204030204" pitchFamily="34" charset="0"/>
              </a:rPr>
              <a:t>Enact Water Reuse Rules and Laws</a:t>
            </a:r>
          </a:p>
          <a:p>
            <a:pPr algn="ctr"/>
            <a:r>
              <a:rPr lang="en-US" sz="1000" dirty="0">
                <a:latin typeface="Calibri" panose="020F0502020204030204" pitchFamily="34" charset="0"/>
                <a:ea typeface="Calibri" panose="020F0502020204030204" pitchFamily="34" charset="0"/>
                <a:cs typeface="Calibri" panose="020F0502020204030204" pitchFamily="34" charset="0"/>
              </a:rPr>
              <a:t>Allocate capital funding</a:t>
            </a:r>
          </a:p>
        </p:txBody>
      </p:sp>
      <p:sp>
        <p:nvSpPr>
          <p:cNvPr id="9" name="Shape 7"/>
          <p:cNvSpPr/>
          <p:nvPr/>
        </p:nvSpPr>
        <p:spPr>
          <a:xfrm>
            <a:off x="243840" y="3760471"/>
            <a:ext cx="1920240" cy="1463040"/>
          </a:xfrm>
          <a:prstGeom prst="rect">
            <a:avLst/>
          </a:prstGeom>
          <a:solidFill>
            <a:srgbClr val="028090"/>
          </a:solidFill>
          <a:ln/>
          <a:effectLst>
            <a:outerShdw blurRad="101600" dist="38100" dir="8100000" algn="bl" rotWithShape="0">
              <a:srgbClr val="000000">
                <a:alpha val="12000"/>
              </a:srgbClr>
            </a:outerShdw>
          </a:effectLst>
        </p:spPr>
        <p:txBody>
          <a:bodyPr/>
          <a:lstStyle/>
          <a:p>
            <a:endParaRPr lang="en-JM"/>
          </a:p>
        </p:txBody>
      </p:sp>
      <p:sp>
        <p:nvSpPr>
          <p:cNvPr id="10" name="Text 8"/>
          <p:cNvSpPr/>
          <p:nvPr/>
        </p:nvSpPr>
        <p:spPr>
          <a:xfrm>
            <a:off x="152400" y="3874770"/>
            <a:ext cx="1920240" cy="457200"/>
          </a:xfrm>
          <a:prstGeom prst="rect">
            <a:avLst/>
          </a:prstGeom>
          <a:noFill/>
          <a:ln/>
        </p:spPr>
        <p:txBody>
          <a:bodyPr wrap="square" rtlCol="0" anchor="ctr"/>
          <a:lstStyle/>
          <a:p>
            <a:pPr algn="ctr"/>
            <a:r>
              <a:rPr lang="en-US" sz="1050" b="1" dirty="0">
                <a:latin typeface="Calibri" pitchFamily="34" charset="0"/>
                <a:ea typeface="Calibri" pitchFamily="34" charset="-122"/>
                <a:cs typeface="Calibri" pitchFamily="34" charset="-120"/>
              </a:rPr>
              <a:t>OUR</a:t>
            </a:r>
            <a:endParaRPr lang="en-US" sz="1050" b="1" dirty="0"/>
          </a:p>
          <a:p>
            <a:pPr algn="ctr"/>
            <a:r>
              <a:rPr lang="en-US" sz="1050" b="1" dirty="0">
                <a:latin typeface="Calibri" pitchFamily="34" charset="0"/>
                <a:ea typeface="Calibri" pitchFamily="34" charset="-122"/>
                <a:cs typeface="Calibri" pitchFamily="34" charset="-120"/>
              </a:rPr>
              <a:t>REGULATOR</a:t>
            </a:r>
            <a:endParaRPr lang="en-US" sz="1050" b="1" dirty="0"/>
          </a:p>
        </p:txBody>
      </p:sp>
      <p:sp>
        <p:nvSpPr>
          <p:cNvPr id="11" name="Text 9"/>
          <p:cNvSpPr/>
          <p:nvPr/>
        </p:nvSpPr>
        <p:spPr>
          <a:xfrm>
            <a:off x="256032" y="4149090"/>
            <a:ext cx="1773936" cy="914400"/>
          </a:xfrm>
          <a:prstGeom prst="rect">
            <a:avLst/>
          </a:prstGeom>
          <a:noFill/>
          <a:ln/>
        </p:spPr>
        <p:txBody>
          <a:bodyPr wrap="square" rtlCol="0" anchor="ctr"/>
          <a:lstStyle/>
          <a:p>
            <a:pPr algn="ctr"/>
            <a:r>
              <a:rPr lang="en-US" sz="1000" dirty="0">
                <a:latin typeface="Calibri" pitchFamily="34" charset="0"/>
                <a:ea typeface="Calibri" pitchFamily="34" charset="-122"/>
                <a:cs typeface="Calibri" pitchFamily="34" charset="-120"/>
              </a:rPr>
              <a:t>Set quality standards</a:t>
            </a:r>
            <a:endParaRPr lang="en-US" sz="1000" dirty="0"/>
          </a:p>
          <a:p>
            <a:pPr algn="ctr"/>
            <a:r>
              <a:rPr lang="en-US" sz="1000" dirty="0">
                <a:latin typeface="Calibri" pitchFamily="34" charset="0"/>
                <a:ea typeface="Calibri" pitchFamily="34" charset="-122"/>
                <a:cs typeface="Calibri" pitchFamily="34" charset="-120"/>
              </a:rPr>
              <a:t>Approve tariffs</a:t>
            </a:r>
            <a:endParaRPr lang="en-US" sz="1000" dirty="0"/>
          </a:p>
          <a:p>
            <a:pPr algn="ctr"/>
            <a:r>
              <a:rPr lang="en-US" sz="1000" dirty="0">
                <a:latin typeface="Calibri" pitchFamily="34" charset="0"/>
                <a:ea typeface="Calibri" pitchFamily="34" charset="-122"/>
                <a:cs typeface="Calibri" pitchFamily="34" charset="-120"/>
              </a:rPr>
              <a:t>Issue reuse licences</a:t>
            </a:r>
            <a:endParaRPr lang="en-US" sz="1000" dirty="0"/>
          </a:p>
        </p:txBody>
      </p:sp>
      <p:sp>
        <p:nvSpPr>
          <p:cNvPr id="12" name="Shape 10"/>
          <p:cNvSpPr/>
          <p:nvPr/>
        </p:nvSpPr>
        <p:spPr>
          <a:xfrm>
            <a:off x="3474720" y="1634490"/>
            <a:ext cx="1920240" cy="1463040"/>
          </a:xfrm>
          <a:prstGeom prst="rect">
            <a:avLst/>
          </a:prstGeom>
          <a:solidFill>
            <a:srgbClr val="0E86AB"/>
          </a:solidFill>
          <a:ln/>
          <a:effectLst>
            <a:outerShdw blurRad="101600" dist="38100" dir="8100000" algn="bl" rotWithShape="0">
              <a:srgbClr val="000000">
                <a:alpha val="12000"/>
              </a:srgbClr>
            </a:outerShdw>
          </a:effectLst>
        </p:spPr>
        <p:txBody>
          <a:bodyPr/>
          <a:lstStyle/>
          <a:p>
            <a:endParaRPr lang="en-JM" dirty="0"/>
          </a:p>
        </p:txBody>
      </p:sp>
      <p:sp>
        <p:nvSpPr>
          <p:cNvPr id="13" name="Text 11"/>
          <p:cNvSpPr/>
          <p:nvPr/>
        </p:nvSpPr>
        <p:spPr>
          <a:xfrm>
            <a:off x="3520440" y="1616202"/>
            <a:ext cx="1920240" cy="457200"/>
          </a:xfrm>
          <a:prstGeom prst="rect">
            <a:avLst/>
          </a:prstGeom>
          <a:noFill/>
          <a:ln/>
        </p:spPr>
        <p:txBody>
          <a:bodyPr wrap="square" rtlCol="0" anchor="ctr"/>
          <a:lstStyle/>
          <a:p>
            <a:pPr algn="ctr"/>
            <a:endParaRPr lang="en-US" sz="1050" dirty="0"/>
          </a:p>
          <a:p>
            <a:pPr algn="ctr"/>
            <a:r>
              <a:rPr lang="en-US" sz="1050" b="1" dirty="0">
                <a:latin typeface="Calibri" pitchFamily="34" charset="0"/>
                <a:ea typeface="Calibri" pitchFamily="34" charset="-122"/>
                <a:cs typeface="Calibri" pitchFamily="34" charset="-120"/>
              </a:rPr>
              <a:t>CWTC/ SPV</a:t>
            </a:r>
            <a:endParaRPr lang="en-US" sz="1050" dirty="0"/>
          </a:p>
        </p:txBody>
      </p:sp>
      <p:sp>
        <p:nvSpPr>
          <p:cNvPr id="14" name="Text 12"/>
          <p:cNvSpPr/>
          <p:nvPr/>
        </p:nvSpPr>
        <p:spPr>
          <a:xfrm>
            <a:off x="3593592" y="2073402"/>
            <a:ext cx="1773936" cy="914400"/>
          </a:xfrm>
          <a:prstGeom prst="rect">
            <a:avLst/>
          </a:prstGeom>
          <a:noFill/>
          <a:ln/>
        </p:spPr>
        <p:txBody>
          <a:bodyPr wrap="square" rtlCol="0" anchor="ctr"/>
          <a:lstStyle/>
          <a:p>
            <a:pPr algn="ctr"/>
            <a:r>
              <a:rPr lang="en-US" sz="1000" dirty="0">
                <a:latin typeface="Calibri" pitchFamily="34" charset="0"/>
                <a:ea typeface="Calibri" pitchFamily="34" charset="-122"/>
                <a:cs typeface="Calibri" pitchFamily="34" charset="-120"/>
              </a:rPr>
              <a:t>Operate treatment plants</a:t>
            </a:r>
            <a:endParaRPr lang="en-US" sz="1000" dirty="0"/>
          </a:p>
          <a:p>
            <a:pPr algn="ctr"/>
            <a:r>
              <a:rPr lang="en-US" sz="1000" dirty="0">
                <a:latin typeface="Calibri" pitchFamily="34" charset="0"/>
                <a:ea typeface="Calibri" pitchFamily="34" charset="-122"/>
                <a:cs typeface="Calibri" pitchFamily="34" charset="-120"/>
              </a:rPr>
              <a:t>Deliver </a:t>
            </a:r>
            <a:r>
              <a:rPr lang="en-US" sz="1000" dirty="0">
                <a:latin typeface="Calibri" panose="020F0502020204030204" pitchFamily="34" charset="0"/>
                <a:ea typeface="Calibri" panose="020F0502020204030204" pitchFamily="34" charset="0"/>
                <a:cs typeface="Calibri" panose="020F0502020204030204" pitchFamily="34" charset="0"/>
              </a:rPr>
              <a:t>treated</a:t>
            </a:r>
            <a:r>
              <a:rPr lang="en-US" sz="1000" dirty="0">
                <a:latin typeface="Calibri" pitchFamily="34" charset="0"/>
                <a:ea typeface="Calibri" pitchFamily="34" charset="-122"/>
                <a:cs typeface="Calibri" pitchFamily="34" charset="-120"/>
              </a:rPr>
              <a:t> effluent</a:t>
            </a:r>
            <a:endParaRPr lang="en-US" sz="1000" dirty="0"/>
          </a:p>
          <a:p>
            <a:pPr algn="ctr"/>
            <a:r>
              <a:rPr lang="en-US" sz="1000" dirty="0">
                <a:latin typeface="Calibri" pitchFamily="34" charset="0"/>
                <a:ea typeface="Calibri" pitchFamily="34" charset="-122"/>
                <a:cs typeface="Calibri" pitchFamily="34" charset="-120"/>
              </a:rPr>
              <a:t>Expand infrastructure</a:t>
            </a:r>
            <a:endParaRPr lang="en-US" sz="1000" dirty="0"/>
          </a:p>
        </p:txBody>
      </p:sp>
      <p:sp>
        <p:nvSpPr>
          <p:cNvPr id="15" name="Shape 13"/>
          <p:cNvSpPr/>
          <p:nvPr/>
        </p:nvSpPr>
        <p:spPr>
          <a:xfrm>
            <a:off x="6949440" y="1634490"/>
            <a:ext cx="1920240" cy="1463040"/>
          </a:xfrm>
          <a:prstGeom prst="rect">
            <a:avLst/>
          </a:prstGeom>
          <a:solidFill>
            <a:srgbClr val="02C39A"/>
          </a:solidFill>
          <a:ln/>
          <a:effectLst>
            <a:outerShdw blurRad="101600" dist="38100" dir="8100000" algn="bl" rotWithShape="0">
              <a:srgbClr val="000000">
                <a:alpha val="12000"/>
              </a:srgbClr>
            </a:outerShdw>
          </a:effectLst>
        </p:spPr>
        <p:txBody>
          <a:bodyPr/>
          <a:lstStyle/>
          <a:p>
            <a:endParaRPr lang="en-JM"/>
          </a:p>
        </p:txBody>
      </p:sp>
      <p:sp>
        <p:nvSpPr>
          <p:cNvPr id="16" name="Text 14"/>
          <p:cNvSpPr/>
          <p:nvPr/>
        </p:nvSpPr>
        <p:spPr>
          <a:xfrm>
            <a:off x="6949440" y="1680210"/>
            <a:ext cx="1920240" cy="457200"/>
          </a:xfrm>
          <a:prstGeom prst="rect">
            <a:avLst/>
          </a:prstGeom>
          <a:noFill/>
          <a:ln/>
        </p:spPr>
        <p:txBody>
          <a:bodyPr wrap="square" rtlCol="0" anchor="ctr"/>
          <a:lstStyle/>
          <a:p>
            <a:pPr algn="ctr"/>
            <a:r>
              <a:rPr lang="en-US" sz="1050" b="1" dirty="0">
                <a:latin typeface="Calibri" pitchFamily="34" charset="0"/>
                <a:ea typeface="Calibri" pitchFamily="34" charset="-122"/>
                <a:cs typeface="Calibri" pitchFamily="34" charset="-120"/>
              </a:rPr>
              <a:t>PRIVATE</a:t>
            </a:r>
            <a:endParaRPr lang="en-US" sz="1050" dirty="0"/>
          </a:p>
          <a:p>
            <a:pPr algn="ctr"/>
            <a:r>
              <a:rPr lang="en-US" sz="1050" b="1" dirty="0">
                <a:latin typeface="Calibri" pitchFamily="34" charset="0"/>
                <a:ea typeface="Calibri" pitchFamily="34" charset="-122"/>
                <a:cs typeface="Calibri" pitchFamily="34" charset="-120"/>
              </a:rPr>
              <a:t>INVESTORS</a:t>
            </a:r>
            <a:endParaRPr lang="en-US" sz="1050" dirty="0"/>
          </a:p>
        </p:txBody>
      </p:sp>
      <p:sp>
        <p:nvSpPr>
          <p:cNvPr id="17" name="Text 15"/>
          <p:cNvSpPr/>
          <p:nvPr/>
        </p:nvSpPr>
        <p:spPr>
          <a:xfrm>
            <a:off x="7022592" y="2137410"/>
            <a:ext cx="1773936" cy="914400"/>
          </a:xfrm>
          <a:prstGeom prst="rect">
            <a:avLst/>
          </a:prstGeom>
          <a:noFill/>
          <a:ln/>
        </p:spPr>
        <p:txBody>
          <a:bodyPr wrap="square" rtlCol="0" anchor="ctr"/>
          <a:lstStyle/>
          <a:p>
            <a:pPr algn="ctr"/>
            <a:r>
              <a:rPr lang="en-US" sz="1000" dirty="0">
                <a:latin typeface="Calibri" panose="020F0502020204030204" pitchFamily="34" charset="0"/>
                <a:ea typeface="Calibri" panose="020F0502020204030204" pitchFamily="34" charset="0"/>
                <a:cs typeface="Calibri" panose="020F0502020204030204" pitchFamily="34" charset="0"/>
              </a:rPr>
              <a:t>Finance PPP expansion</a:t>
            </a:r>
          </a:p>
          <a:p>
            <a:pPr algn="ctr"/>
            <a:r>
              <a:rPr lang="en-US" sz="1000" dirty="0">
                <a:latin typeface="Calibri" panose="020F0502020204030204" pitchFamily="34" charset="0"/>
                <a:ea typeface="Calibri" panose="020F0502020204030204" pitchFamily="34" charset="0"/>
                <a:cs typeface="Calibri" panose="020F0502020204030204" pitchFamily="34" charset="0"/>
              </a:rPr>
              <a:t>Build distribution pipelines</a:t>
            </a:r>
          </a:p>
          <a:p>
            <a:pPr algn="ctr"/>
            <a:r>
              <a:rPr lang="en-US" sz="1000" dirty="0">
                <a:latin typeface="Calibri" panose="020F0502020204030204" pitchFamily="34" charset="0"/>
                <a:ea typeface="Calibri" panose="020F0502020204030204" pitchFamily="34" charset="0"/>
                <a:cs typeface="Calibri" panose="020F0502020204030204" pitchFamily="34" charset="0"/>
              </a:rPr>
              <a:t>Manage reuse facilities</a:t>
            </a:r>
          </a:p>
        </p:txBody>
      </p:sp>
      <p:sp>
        <p:nvSpPr>
          <p:cNvPr id="18" name="Shape 16"/>
          <p:cNvSpPr/>
          <p:nvPr/>
        </p:nvSpPr>
        <p:spPr>
          <a:xfrm>
            <a:off x="6949440" y="3646170"/>
            <a:ext cx="1920240" cy="1463040"/>
          </a:xfrm>
          <a:prstGeom prst="rect">
            <a:avLst/>
          </a:prstGeom>
          <a:solidFill>
            <a:srgbClr val="F4A261"/>
          </a:solidFill>
          <a:ln/>
          <a:effectLst>
            <a:outerShdw blurRad="101600" dist="38100" dir="8100000" algn="bl" rotWithShape="0">
              <a:srgbClr val="000000">
                <a:alpha val="12000"/>
              </a:srgbClr>
            </a:outerShdw>
          </a:effectLst>
        </p:spPr>
        <p:txBody>
          <a:bodyPr/>
          <a:lstStyle/>
          <a:p>
            <a:endParaRPr lang="en-JM"/>
          </a:p>
        </p:txBody>
      </p:sp>
      <p:sp>
        <p:nvSpPr>
          <p:cNvPr id="19" name="Text 17"/>
          <p:cNvSpPr/>
          <p:nvPr/>
        </p:nvSpPr>
        <p:spPr>
          <a:xfrm>
            <a:off x="6949440" y="3691890"/>
            <a:ext cx="1920240" cy="457200"/>
          </a:xfrm>
          <a:prstGeom prst="rect">
            <a:avLst/>
          </a:prstGeom>
          <a:noFill/>
          <a:ln/>
        </p:spPr>
        <p:txBody>
          <a:bodyPr wrap="square" rtlCol="0" anchor="ctr"/>
          <a:lstStyle/>
          <a:p>
            <a:pPr algn="ctr"/>
            <a:r>
              <a:rPr lang="en-US" sz="1050" b="1" dirty="0">
                <a:latin typeface="Calibri" panose="020F0502020204030204" pitchFamily="34" charset="0"/>
                <a:ea typeface="Calibri" panose="020F0502020204030204" pitchFamily="34" charset="0"/>
                <a:cs typeface="Calibri" panose="020F0502020204030204" pitchFamily="34" charset="0"/>
              </a:rPr>
              <a:t>FARMERS &amp;</a:t>
            </a:r>
          </a:p>
          <a:p>
            <a:pPr algn="ctr"/>
            <a:r>
              <a:rPr lang="en-US" sz="1050" b="1" dirty="0">
                <a:latin typeface="Calibri" panose="020F0502020204030204" pitchFamily="34" charset="0"/>
                <a:ea typeface="Calibri" panose="020F0502020204030204" pitchFamily="34" charset="0"/>
                <a:cs typeface="Calibri" panose="020F0502020204030204" pitchFamily="34" charset="0"/>
              </a:rPr>
              <a:t>INDUSTRY</a:t>
            </a:r>
          </a:p>
        </p:txBody>
      </p:sp>
      <p:sp>
        <p:nvSpPr>
          <p:cNvPr id="20" name="Text 18"/>
          <p:cNvSpPr/>
          <p:nvPr/>
        </p:nvSpPr>
        <p:spPr>
          <a:xfrm>
            <a:off x="7022592" y="4149090"/>
            <a:ext cx="1773936" cy="914400"/>
          </a:xfrm>
          <a:prstGeom prst="rect">
            <a:avLst/>
          </a:prstGeom>
          <a:noFill/>
          <a:ln/>
        </p:spPr>
        <p:txBody>
          <a:bodyPr wrap="square" rtlCol="0" anchor="ctr"/>
          <a:lstStyle/>
          <a:p>
            <a:pPr algn="ctr"/>
            <a:r>
              <a:rPr lang="en-US" sz="1000" dirty="0">
                <a:latin typeface="Calibri" panose="020F0502020204030204" pitchFamily="34" charset="0"/>
                <a:ea typeface="Calibri" panose="020F0502020204030204" pitchFamily="34" charset="0"/>
                <a:cs typeface="Calibri" panose="020F0502020204030204" pitchFamily="34" charset="0"/>
              </a:rPr>
              <a:t>End-users of reclaimed water</a:t>
            </a:r>
          </a:p>
          <a:p>
            <a:pPr algn="ctr"/>
            <a:r>
              <a:rPr lang="en-US" sz="1000" dirty="0">
                <a:latin typeface="Calibri" panose="020F0502020204030204" pitchFamily="34" charset="0"/>
                <a:ea typeface="Calibri" panose="020F0502020204030204" pitchFamily="34" charset="0"/>
                <a:cs typeface="Calibri" panose="020F0502020204030204" pitchFamily="34" charset="0"/>
              </a:rPr>
              <a:t>Reduce freshwater abstraction</a:t>
            </a:r>
          </a:p>
          <a:p>
            <a:pPr algn="ctr"/>
            <a:r>
              <a:rPr lang="en-US" sz="1000" dirty="0">
                <a:latin typeface="Calibri" panose="020F0502020204030204" pitchFamily="34" charset="0"/>
                <a:ea typeface="Calibri" panose="020F0502020204030204" pitchFamily="34" charset="0"/>
                <a:cs typeface="Calibri" panose="020F0502020204030204" pitchFamily="34" charset="0"/>
              </a:rPr>
              <a:t>Pay affordable reuse tariff</a:t>
            </a:r>
          </a:p>
        </p:txBody>
      </p:sp>
      <p:sp>
        <p:nvSpPr>
          <p:cNvPr id="21" name="Shape 19"/>
          <p:cNvSpPr/>
          <p:nvPr/>
        </p:nvSpPr>
        <p:spPr>
          <a:xfrm>
            <a:off x="3489960" y="5116828"/>
            <a:ext cx="2301240" cy="1283971"/>
          </a:xfrm>
          <a:prstGeom prst="rect">
            <a:avLst/>
          </a:prstGeom>
          <a:solidFill>
            <a:srgbClr val="4A6572"/>
          </a:solidFill>
          <a:ln/>
          <a:effectLst>
            <a:outerShdw blurRad="101600" dist="38100" dir="8100000" algn="bl" rotWithShape="0">
              <a:srgbClr val="000000">
                <a:alpha val="12000"/>
              </a:srgbClr>
            </a:outerShdw>
          </a:effectLst>
        </p:spPr>
        <p:txBody>
          <a:bodyPr/>
          <a:lstStyle/>
          <a:p>
            <a:pPr algn="ctr"/>
            <a:endParaRPr lang="en-JM" dirty="0"/>
          </a:p>
        </p:txBody>
      </p:sp>
      <p:sp>
        <p:nvSpPr>
          <p:cNvPr id="22" name="Text 20"/>
          <p:cNvSpPr/>
          <p:nvPr/>
        </p:nvSpPr>
        <p:spPr>
          <a:xfrm>
            <a:off x="3621024" y="5162548"/>
            <a:ext cx="1773936" cy="457200"/>
          </a:xfrm>
          <a:prstGeom prst="rect">
            <a:avLst/>
          </a:prstGeom>
          <a:noFill/>
          <a:ln/>
        </p:spPr>
        <p:txBody>
          <a:bodyPr wrap="square" rtlCol="0" anchor="ctr"/>
          <a:lstStyle/>
          <a:p>
            <a:pPr algn="ctr"/>
            <a:r>
              <a:rPr lang="en-US" sz="1050" b="1" dirty="0">
                <a:latin typeface="Calibri" panose="020F0502020204030204" pitchFamily="34" charset="0"/>
                <a:ea typeface="Calibri" panose="020F0502020204030204" pitchFamily="34" charset="0"/>
                <a:cs typeface="Calibri" panose="020F0502020204030204" pitchFamily="34" charset="0"/>
              </a:rPr>
              <a:t>NEPA &amp;</a:t>
            </a:r>
            <a:endParaRPr lang="en-US" sz="1050" dirty="0">
              <a:latin typeface="Calibri" panose="020F0502020204030204" pitchFamily="34" charset="0"/>
              <a:ea typeface="Calibri" panose="020F0502020204030204" pitchFamily="34" charset="0"/>
              <a:cs typeface="Calibri" panose="020F0502020204030204" pitchFamily="34" charset="0"/>
            </a:endParaRPr>
          </a:p>
          <a:p>
            <a:pPr algn="ctr"/>
            <a:r>
              <a:rPr lang="en-US" sz="1050" b="1" dirty="0">
                <a:latin typeface="Calibri" panose="020F0502020204030204" pitchFamily="34" charset="0"/>
                <a:ea typeface="Calibri" panose="020F0502020204030204" pitchFamily="34" charset="0"/>
                <a:cs typeface="Calibri" panose="020F0502020204030204" pitchFamily="34" charset="0"/>
              </a:rPr>
              <a:t>WRA</a:t>
            </a:r>
            <a:endParaRPr lang="en-US" sz="1050"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21"/>
          <p:cNvSpPr/>
          <p:nvPr/>
        </p:nvSpPr>
        <p:spPr>
          <a:xfrm>
            <a:off x="3691128" y="5586981"/>
            <a:ext cx="1773936" cy="710947"/>
          </a:xfrm>
          <a:prstGeom prst="rect">
            <a:avLst/>
          </a:prstGeom>
          <a:noFill/>
          <a:ln/>
        </p:spPr>
        <p:txBody>
          <a:bodyPr wrap="square" rtlCol="0" anchor="ctr"/>
          <a:lstStyle/>
          <a:p>
            <a:pPr algn="ctr"/>
            <a:r>
              <a:rPr lang="en-US" sz="1000" dirty="0">
                <a:latin typeface="Calibri" panose="020F0502020204030204" pitchFamily="34" charset="0"/>
                <a:ea typeface="Calibri" panose="020F0502020204030204" pitchFamily="34" charset="0"/>
                <a:cs typeface="Calibri" panose="020F0502020204030204" pitchFamily="34" charset="0"/>
              </a:rPr>
              <a:t>Environmental compliance</a:t>
            </a:r>
          </a:p>
          <a:p>
            <a:pPr algn="ctr"/>
            <a:r>
              <a:rPr lang="en-US" sz="1000" dirty="0">
                <a:latin typeface="Calibri" panose="020F0502020204030204" pitchFamily="34" charset="0"/>
                <a:ea typeface="Calibri" panose="020F0502020204030204" pitchFamily="34" charset="0"/>
                <a:cs typeface="Calibri" panose="020F0502020204030204" pitchFamily="34" charset="0"/>
              </a:rPr>
              <a:t>Monitor discharge quality</a:t>
            </a:r>
          </a:p>
          <a:p>
            <a:pPr algn="ctr"/>
            <a:r>
              <a:rPr lang="en-US" sz="1000" dirty="0">
                <a:latin typeface="Calibri" panose="020F0502020204030204" pitchFamily="34" charset="0"/>
                <a:ea typeface="Calibri" panose="020F0502020204030204" pitchFamily="34" charset="0"/>
                <a:cs typeface="Calibri" panose="020F0502020204030204" pitchFamily="34" charset="0"/>
              </a:rPr>
              <a:t>Groundwater protection</a:t>
            </a:r>
          </a:p>
        </p:txBody>
      </p:sp>
      <p:sp>
        <p:nvSpPr>
          <p:cNvPr id="28" name="Shape 26"/>
          <p:cNvSpPr/>
          <p:nvPr/>
        </p:nvSpPr>
        <p:spPr>
          <a:xfrm>
            <a:off x="6949440" y="4377690"/>
            <a:ext cx="0" cy="0"/>
          </a:xfrm>
          <a:prstGeom prst="line">
            <a:avLst/>
          </a:prstGeom>
          <a:noFill/>
          <a:ln w="19050">
            <a:solidFill>
              <a:srgbClr val="065A82"/>
            </a:solidFill>
            <a:prstDash val="dash"/>
          </a:ln>
        </p:spPr>
        <p:txBody>
          <a:bodyPr/>
          <a:lstStyle/>
          <a:p>
            <a:endParaRPr lang="en-JM"/>
          </a:p>
        </p:txBody>
      </p:sp>
      <p:pic>
        <p:nvPicPr>
          <p:cNvPr id="32" name="Picture 31">
            <a:extLst>
              <a:ext uri="{FF2B5EF4-FFF2-40B4-BE49-F238E27FC236}">
                <a16:creationId xmlns:a16="http://schemas.microsoft.com/office/drawing/2014/main" id="{ABB1D509-4AAD-2B21-BD2A-F8C3C3C98E51}"/>
              </a:ext>
            </a:extLst>
          </p:cNvPr>
          <p:cNvPicPr>
            <a:picLocks noChangeAspect="1"/>
          </p:cNvPicPr>
          <p:nvPr/>
        </p:nvPicPr>
        <p:blipFill>
          <a:blip r:embed="rId3"/>
          <a:stretch>
            <a:fillRect/>
          </a:stretch>
        </p:blipFill>
        <p:spPr>
          <a:xfrm>
            <a:off x="0" y="10668"/>
            <a:ext cx="9144000" cy="658368"/>
          </a:xfrm>
          <a:prstGeom prst="rect">
            <a:avLst/>
          </a:prstGeom>
        </p:spPr>
      </p:pic>
      <p:sp>
        <p:nvSpPr>
          <p:cNvPr id="34" name="TextBox 33">
            <a:extLst>
              <a:ext uri="{FF2B5EF4-FFF2-40B4-BE49-F238E27FC236}">
                <a16:creationId xmlns:a16="http://schemas.microsoft.com/office/drawing/2014/main" id="{9BAC9D83-FF82-01A6-EFC3-8A0D1F8378AA}"/>
              </a:ext>
            </a:extLst>
          </p:cNvPr>
          <p:cNvSpPr txBox="1"/>
          <p:nvPr/>
        </p:nvSpPr>
        <p:spPr>
          <a:xfrm>
            <a:off x="1828800" y="50120"/>
            <a:ext cx="4636008" cy="560218"/>
          </a:xfrm>
          <a:prstGeom prst="rect">
            <a:avLst/>
          </a:prstGeom>
          <a:noFill/>
        </p:spPr>
        <p:txBody>
          <a:bodyPr wrap="square">
            <a:spAutoFit/>
          </a:bodyPr>
          <a:lstStyle/>
          <a:p>
            <a:pPr algn="ctr">
              <a:lnSpc>
                <a:spcPts val="4018"/>
              </a:lnSpc>
            </a:pPr>
            <a:r>
              <a:rPr lang="en-US" sz="2800" b="1" i="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086329" y="534565"/>
            <a:ext cx="2971341" cy="860308"/>
          </a:xfrm>
          <a:custGeom>
            <a:avLst/>
            <a:gdLst/>
            <a:ahLst/>
            <a:cxnLst/>
            <a:rect l="l" t="t" r="r" b="b"/>
            <a:pathLst>
              <a:path w="2971341" h="860308">
                <a:moveTo>
                  <a:pt x="0" y="0"/>
                </a:moveTo>
                <a:lnTo>
                  <a:pt x="2971342" y="0"/>
                </a:lnTo>
                <a:lnTo>
                  <a:pt x="2971342" y="860308"/>
                </a:lnTo>
                <a:lnTo>
                  <a:pt x="0" y="860308"/>
                </a:lnTo>
                <a:lnTo>
                  <a:pt x="0" y="0"/>
                </a:lnTo>
                <a:close/>
              </a:path>
            </a:pathLst>
          </a:custGeom>
          <a:blipFill>
            <a:blip r:embed="rId2">
              <a:alphaModFix amt="68000"/>
            </a:blip>
            <a:stretch>
              <a:fillRect t="-15832" r="-57239" b="-204129"/>
            </a:stretch>
          </a:blipFill>
          <a:ln cap="sq">
            <a:noFill/>
            <a:prstDash val="solid"/>
            <a:miter/>
          </a:ln>
        </p:spPr>
        <p:txBody>
          <a:bodyPr/>
          <a:lstStyle/>
          <a:p>
            <a:endParaRPr lang="en-JM"/>
          </a:p>
        </p:txBody>
      </p:sp>
      <p:sp>
        <p:nvSpPr>
          <p:cNvPr id="3" name="TextBox 3"/>
          <p:cNvSpPr txBox="1"/>
          <p:nvPr/>
        </p:nvSpPr>
        <p:spPr>
          <a:xfrm>
            <a:off x="3728539" y="2669356"/>
            <a:ext cx="1658966" cy="198342"/>
          </a:xfrm>
          <a:prstGeom prst="rect">
            <a:avLst/>
          </a:prstGeom>
        </p:spPr>
        <p:txBody>
          <a:bodyPr lIns="0" tIns="0" rIns="0" bIns="0" rtlCol="0" anchor="t">
            <a:spAutoFit/>
          </a:bodyPr>
          <a:lstStyle/>
          <a:p>
            <a:pPr algn="ctr">
              <a:lnSpc>
                <a:spcPts val="1503"/>
              </a:lnSpc>
              <a:spcBef>
                <a:spcPct val="0"/>
              </a:spcBef>
            </a:pPr>
            <a:r>
              <a:rPr lang="en-US" sz="1074">
                <a:solidFill>
                  <a:srgbClr val="000000"/>
                </a:solidFill>
                <a:latin typeface="Questrial"/>
                <a:ea typeface="Questrial"/>
                <a:cs typeface="Questrial"/>
                <a:sym typeface="Questrial"/>
              </a:rPr>
              <a:t>SPV</a:t>
            </a:r>
          </a:p>
        </p:txBody>
      </p:sp>
      <p:grpSp>
        <p:nvGrpSpPr>
          <p:cNvPr id="4" name="Group 4"/>
          <p:cNvGrpSpPr/>
          <p:nvPr/>
        </p:nvGrpSpPr>
        <p:grpSpPr>
          <a:xfrm>
            <a:off x="4321086" y="1432973"/>
            <a:ext cx="554381" cy="1276294"/>
            <a:chOff x="0" y="0"/>
            <a:chExt cx="385979" cy="888599"/>
          </a:xfrm>
        </p:grpSpPr>
        <p:sp>
          <p:nvSpPr>
            <p:cNvPr id="5" name="Freeform 5"/>
            <p:cNvSpPr/>
            <p:nvPr/>
          </p:nvSpPr>
          <p:spPr>
            <a:xfrm>
              <a:off x="0" y="0"/>
              <a:ext cx="385979" cy="888599"/>
            </a:xfrm>
            <a:custGeom>
              <a:avLst/>
              <a:gdLst/>
              <a:ahLst/>
              <a:cxnLst/>
              <a:rect l="l" t="t" r="r" b="b"/>
              <a:pathLst>
                <a:path w="385979" h="888599">
                  <a:moveTo>
                    <a:pt x="0" y="615549"/>
                  </a:moveTo>
                  <a:lnTo>
                    <a:pt x="192989" y="888599"/>
                  </a:lnTo>
                  <a:lnTo>
                    <a:pt x="385979" y="615549"/>
                  </a:lnTo>
                  <a:lnTo>
                    <a:pt x="252629" y="615549"/>
                  </a:lnTo>
                  <a:lnTo>
                    <a:pt x="252629" y="273050"/>
                  </a:lnTo>
                  <a:lnTo>
                    <a:pt x="385979" y="273050"/>
                  </a:lnTo>
                  <a:lnTo>
                    <a:pt x="192989" y="0"/>
                  </a:lnTo>
                  <a:lnTo>
                    <a:pt x="0" y="273050"/>
                  </a:lnTo>
                  <a:lnTo>
                    <a:pt x="133350" y="273050"/>
                  </a:lnTo>
                  <a:lnTo>
                    <a:pt x="133350" y="615549"/>
                  </a:lnTo>
                  <a:lnTo>
                    <a:pt x="0" y="615549"/>
                  </a:lnTo>
                  <a:close/>
                </a:path>
              </a:pathLst>
            </a:custGeom>
            <a:solidFill>
              <a:srgbClr val="0EE7C6"/>
            </a:solidFill>
            <a:ln w="76200" cap="sq">
              <a:solidFill>
                <a:srgbClr val="000000"/>
              </a:solidFill>
              <a:prstDash val="solid"/>
              <a:miter/>
            </a:ln>
          </p:spPr>
          <p:txBody>
            <a:bodyPr/>
            <a:lstStyle/>
            <a:p>
              <a:endParaRPr lang="en-JM"/>
            </a:p>
          </p:txBody>
        </p:sp>
        <p:sp>
          <p:nvSpPr>
            <p:cNvPr id="6" name="TextBox 6"/>
            <p:cNvSpPr txBox="1"/>
            <p:nvPr/>
          </p:nvSpPr>
          <p:spPr>
            <a:xfrm>
              <a:off x="139700" y="63500"/>
              <a:ext cx="106579" cy="723499"/>
            </a:xfrm>
            <a:prstGeom prst="rect">
              <a:avLst/>
            </a:prstGeom>
          </p:spPr>
          <p:txBody>
            <a:bodyPr lIns="50800" tIns="50800" rIns="50800" bIns="50800" rtlCol="0" anchor="ctr"/>
            <a:lstStyle/>
            <a:p>
              <a:pPr algn="ctr">
                <a:lnSpc>
                  <a:spcPts val="1819"/>
                </a:lnSpc>
                <a:spcBef>
                  <a:spcPct val="0"/>
                </a:spcBef>
              </a:pPr>
              <a:endParaRPr/>
            </a:p>
          </p:txBody>
        </p:sp>
      </p:grpSp>
      <p:grpSp>
        <p:nvGrpSpPr>
          <p:cNvPr id="7" name="Group 7"/>
          <p:cNvGrpSpPr/>
          <p:nvPr/>
        </p:nvGrpSpPr>
        <p:grpSpPr>
          <a:xfrm>
            <a:off x="3904956" y="2674722"/>
            <a:ext cx="1592025" cy="1112289"/>
            <a:chOff x="0" y="0"/>
            <a:chExt cx="628948" cy="439423"/>
          </a:xfrm>
        </p:grpSpPr>
        <p:sp>
          <p:nvSpPr>
            <p:cNvPr id="8" name="Freeform 8"/>
            <p:cNvSpPr/>
            <p:nvPr/>
          </p:nvSpPr>
          <p:spPr>
            <a:xfrm>
              <a:off x="0" y="0"/>
              <a:ext cx="628948" cy="439423"/>
            </a:xfrm>
            <a:custGeom>
              <a:avLst/>
              <a:gdLst/>
              <a:ahLst/>
              <a:cxnLst/>
              <a:rect l="l" t="t" r="r" b="b"/>
              <a:pathLst>
                <a:path w="628948" h="439423">
                  <a:moveTo>
                    <a:pt x="53492" y="0"/>
                  </a:moveTo>
                  <a:lnTo>
                    <a:pt x="575456" y="0"/>
                  </a:lnTo>
                  <a:cubicBezTo>
                    <a:pt x="604999" y="0"/>
                    <a:pt x="628948" y="23949"/>
                    <a:pt x="628948" y="53492"/>
                  </a:cubicBezTo>
                  <a:lnTo>
                    <a:pt x="628948" y="385931"/>
                  </a:lnTo>
                  <a:cubicBezTo>
                    <a:pt x="628948" y="400118"/>
                    <a:pt x="623312" y="413724"/>
                    <a:pt x="613280" y="423755"/>
                  </a:cubicBezTo>
                  <a:cubicBezTo>
                    <a:pt x="603249" y="433787"/>
                    <a:pt x="589643" y="439423"/>
                    <a:pt x="575456" y="439423"/>
                  </a:cubicBezTo>
                  <a:lnTo>
                    <a:pt x="53492" y="439423"/>
                  </a:lnTo>
                  <a:cubicBezTo>
                    <a:pt x="39305" y="439423"/>
                    <a:pt x="25699" y="433787"/>
                    <a:pt x="15668" y="423755"/>
                  </a:cubicBezTo>
                  <a:cubicBezTo>
                    <a:pt x="5636" y="413724"/>
                    <a:pt x="0" y="400118"/>
                    <a:pt x="0" y="385931"/>
                  </a:cubicBezTo>
                  <a:lnTo>
                    <a:pt x="0" y="53492"/>
                  </a:lnTo>
                  <a:cubicBezTo>
                    <a:pt x="0" y="39305"/>
                    <a:pt x="5636" y="25699"/>
                    <a:pt x="15668" y="15668"/>
                  </a:cubicBezTo>
                  <a:cubicBezTo>
                    <a:pt x="25699" y="5636"/>
                    <a:pt x="39305" y="0"/>
                    <a:pt x="53492" y="0"/>
                  </a:cubicBezTo>
                  <a:close/>
                </a:path>
              </a:pathLst>
            </a:custGeom>
            <a:solidFill>
              <a:srgbClr val="2C0EE7"/>
            </a:solidFill>
          </p:spPr>
          <p:txBody>
            <a:bodyPr/>
            <a:lstStyle/>
            <a:p>
              <a:endParaRPr lang="en-JM"/>
            </a:p>
          </p:txBody>
        </p:sp>
        <p:sp>
          <p:nvSpPr>
            <p:cNvPr id="9" name="TextBox 9"/>
            <p:cNvSpPr txBox="1"/>
            <p:nvPr/>
          </p:nvSpPr>
          <p:spPr>
            <a:xfrm>
              <a:off x="0" y="-66675"/>
              <a:ext cx="628948" cy="506098"/>
            </a:xfrm>
            <a:prstGeom prst="rect">
              <a:avLst/>
            </a:prstGeom>
          </p:spPr>
          <p:txBody>
            <a:bodyPr lIns="50800" tIns="50800" rIns="50800" bIns="50800" rtlCol="0" anchor="ctr"/>
            <a:lstStyle/>
            <a:p>
              <a:pPr algn="ctr">
                <a:lnSpc>
                  <a:spcPts val="3743"/>
                </a:lnSpc>
              </a:pPr>
              <a:r>
                <a:rPr lang="en-US" sz="2674">
                  <a:solidFill>
                    <a:srgbClr val="000000"/>
                  </a:solidFill>
                  <a:latin typeface="Questrial"/>
                  <a:ea typeface="Questrial"/>
                  <a:cs typeface="Questrial"/>
                  <a:sym typeface="Questrial"/>
                </a:rPr>
                <a:t>SPV</a:t>
              </a:r>
            </a:p>
          </p:txBody>
        </p:sp>
      </p:grpSp>
      <p:grpSp>
        <p:nvGrpSpPr>
          <p:cNvPr id="10" name="Group 10"/>
          <p:cNvGrpSpPr/>
          <p:nvPr/>
        </p:nvGrpSpPr>
        <p:grpSpPr>
          <a:xfrm>
            <a:off x="604396" y="3002122"/>
            <a:ext cx="1713030" cy="449796"/>
            <a:chOff x="0" y="0"/>
            <a:chExt cx="676753" cy="177697"/>
          </a:xfrm>
        </p:grpSpPr>
        <p:sp>
          <p:nvSpPr>
            <p:cNvPr id="11" name="Freeform 11"/>
            <p:cNvSpPr/>
            <p:nvPr/>
          </p:nvSpPr>
          <p:spPr>
            <a:xfrm>
              <a:off x="0" y="0"/>
              <a:ext cx="676753" cy="177697"/>
            </a:xfrm>
            <a:custGeom>
              <a:avLst/>
              <a:gdLst/>
              <a:ahLst/>
              <a:cxnLst/>
              <a:rect l="l" t="t" r="r" b="b"/>
              <a:pathLst>
                <a:path w="676753" h="177697">
                  <a:moveTo>
                    <a:pt x="0" y="0"/>
                  </a:moveTo>
                  <a:lnTo>
                    <a:pt x="676753" y="0"/>
                  </a:lnTo>
                  <a:lnTo>
                    <a:pt x="676753" y="177697"/>
                  </a:lnTo>
                  <a:lnTo>
                    <a:pt x="0" y="177697"/>
                  </a:lnTo>
                  <a:close/>
                </a:path>
              </a:pathLst>
            </a:custGeom>
            <a:solidFill>
              <a:srgbClr val="416182"/>
            </a:solidFill>
          </p:spPr>
          <p:txBody>
            <a:bodyPr/>
            <a:lstStyle/>
            <a:p>
              <a:endParaRPr lang="en-JM"/>
            </a:p>
          </p:txBody>
        </p:sp>
        <p:sp>
          <p:nvSpPr>
            <p:cNvPr id="12" name="TextBox 12"/>
            <p:cNvSpPr txBox="1"/>
            <p:nvPr/>
          </p:nvSpPr>
          <p:spPr>
            <a:xfrm>
              <a:off x="0" y="-38100"/>
              <a:ext cx="676753" cy="215797"/>
            </a:xfrm>
            <a:prstGeom prst="rect">
              <a:avLst/>
            </a:prstGeom>
          </p:spPr>
          <p:txBody>
            <a:bodyPr lIns="50800" tIns="50800" rIns="50800" bIns="50800" rtlCol="0" anchor="ctr"/>
            <a:lstStyle/>
            <a:p>
              <a:pPr algn="ctr">
                <a:lnSpc>
                  <a:spcPts val="1503"/>
                </a:lnSpc>
              </a:pPr>
              <a:r>
                <a:rPr lang="en-US" sz="1074">
                  <a:solidFill>
                    <a:srgbClr val="FFFFFF"/>
                  </a:solidFill>
                  <a:latin typeface="Questrial"/>
                  <a:ea typeface="Questrial"/>
                  <a:cs typeface="Questrial"/>
                  <a:sym typeface="Questrial"/>
                </a:rPr>
                <a:t>INVESTOR 2</a:t>
              </a:r>
            </a:p>
          </p:txBody>
        </p:sp>
      </p:grpSp>
      <p:grpSp>
        <p:nvGrpSpPr>
          <p:cNvPr id="13" name="Group 13"/>
          <p:cNvGrpSpPr/>
          <p:nvPr/>
        </p:nvGrpSpPr>
        <p:grpSpPr>
          <a:xfrm>
            <a:off x="604396" y="2434042"/>
            <a:ext cx="1713030" cy="433655"/>
            <a:chOff x="0" y="0"/>
            <a:chExt cx="676753" cy="171320"/>
          </a:xfrm>
        </p:grpSpPr>
        <p:sp>
          <p:nvSpPr>
            <p:cNvPr id="14" name="Freeform 14"/>
            <p:cNvSpPr/>
            <p:nvPr/>
          </p:nvSpPr>
          <p:spPr>
            <a:xfrm>
              <a:off x="0" y="0"/>
              <a:ext cx="676753" cy="171320"/>
            </a:xfrm>
            <a:custGeom>
              <a:avLst/>
              <a:gdLst/>
              <a:ahLst/>
              <a:cxnLst/>
              <a:rect l="l" t="t" r="r" b="b"/>
              <a:pathLst>
                <a:path w="676753" h="171320">
                  <a:moveTo>
                    <a:pt x="0" y="0"/>
                  </a:moveTo>
                  <a:lnTo>
                    <a:pt x="676753" y="0"/>
                  </a:lnTo>
                  <a:lnTo>
                    <a:pt x="676753" y="171320"/>
                  </a:lnTo>
                  <a:lnTo>
                    <a:pt x="0" y="171320"/>
                  </a:lnTo>
                  <a:close/>
                </a:path>
              </a:pathLst>
            </a:custGeom>
            <a:solidFill>
              <a:srgbClr val="416182"/>
            </a:solidFill>
          </p:spPr>
          <p:txBody>
            <a:bodyPr/>
            <a:lstStyle/>
            <a:p>
              <a:endParaRPr lang="en-JM"/>
            </a:p>
          </p:txBody>
        </p:sp>
        <p:sp>
          <p:nvSpPr>
            <p:cNvPr id="15" name="TextBox 15"/>
            <p:cNvSpPr txBox="1"/>
            <p:nvPr/>
          </p:nvSpPr>
          <p:spPr>
            <a:xfrm>
              <a:off x="0" y="-38100"/>
              <a:ext cx="676753" cy="209420"/>
            </a:xfrm>
            <a:prstGeom prst="rect">
              <a:avLst/>
            </a:prstGeom>
          </p:spPr>
          <p:txBody>
            <a:bodyPr lIns="50800" tIns="50800" rIns="50800" bIns="50800" rtlCol="0" anchor="ctr"/>
            <a:lstStyle/>
            <a:p>
              <a:pPr algn="ctr">
                <a:lnSpc>
                  <a:spcPts val="1503"/>
                </a:lnSpc>
              </a:pPr>
              <a:r>
                <a:rPr lang="en-US" sz="1074">
                  <a:solidFill>
                    <a:srgbClr val="FFFFFF"/>
                  </a:solidFill>
                  <a:latin typeface="Questrial"/>
                  <a:ea typeface="Questrial"/>
                  <a:cs typeface="Questrial"/>
                  <a:sym typeface="Questrial"/>
                </a:rPr>
                <a:t>INVESTOR 1 </a:t>
              </a:r>
            </a:p>
          </p:txBody>
        </p:sp>
      </p:grpSp>
      <p:grpSp>
        <p:nvGrpSpPr>
          <p:cNvPr id="16" name="Group 16"/>
          <p:cNvGrpSpPr/>
          <p:nvPr/>
        </p:nvGrpSpPr>
        <p:grpSpPr>
          <a:xfrm>
            <a:off x="6978180" y="2490628"/>
            <a:ext cx="1713030" cy="433655"/>
            <a:chOff x="0" y="0"/>
            <a:chExt cx="676753" cy="171320"/>
          </a:xfrm>
        </p:grpSpPr>
        <p:sp>
          <p:nvSpPr>
            <p:cNvPr id="17" name="Freeform 17"/>
            <p:cNvSpPr/>
            <p:nvPr/>
          </p:nvSpPr>
          <p:spPr>
            <a:xfrm>
              <a:off x="0" y="0"/>
              <a:ext cx="676753" cy="171320"/>
            </a:xfrm>
            <a:custGeom>
              <a:avLst/>
              <a:gdLst/>
              <a:ahLst/>
              <a:cxnLst/>
              <a:rect l="l" t="t" r="r" b="b"/>
              <a:pathLst>
                <a:path w="676753" h="171320">
                  <a:moveTo>
                    <a:pt x="0" y="0"/>
                  </a:moveTo>
                  <a:lnTo>
                    <a:pt x="676753" y="0"/>
                  </a:lnTo>
                  <a:lnTo>
                    <a:pt x="676753" y="171320"/>
                  </a:lnTo>
                  <a:lnTo>
                    <a:pt x="0" y="171320"/>
                  </a:lnTo>
                  <a:close/>
                </a:path>
              </a:pathLst>
            </a:custGeom>
            <a:solidFill>
              <a:srgbClr val="416182"/>
            </a:solidFill>
          </p:spPr>
          <p:txBody>
            <a:bodyPr/>
            <a:lstStyle/>
            <a:p>
              <a:endParaRPr lang="en-JM"/>
            </a:p>
          </p:txBody>
        </p:sp>
        <p:sp>
          <p:nvSpPr>
            <p:cNvPr id="18" name="TextBox 18"/>
            <p:cNvSpPr txBox="1"/>
            <p:nvPr/>
          </p:nvSpPr>
          <p:spPr>
            <a:xfrm>
              <a:off x="0" y="-38100"/>
              <a:ext cx="676753" cy="209420"/>
            </a:xfrm>
            <a:prstGeom prst="rect">
              <a:avLst/>
            </a:prstGeom>
          </p:spPr>
          <p:txBody>
            <a:bodyPr lIns="50800" tIns="50800" rIns="50800" bIns="50800" rtlCol="0" anchor="ctr"/>
            <a:lstStyle/>
            <a:p>
              <a:pPr algn="ctr">
                <a:lnSpc>
                  <a:spcPts val="1503"/>
                </a:lnSpc>
              </a:pPr>
              <a:r>
                <a:rPr lang="en-US" sz="1074">
                  <a:solidFill>
                    <a:srgbClr val="FFFFFF"/>
                  </a:solidFill>
                  <a:latin typeface="Questrial"/>
                  <a:ea typeface="Questrial"/>
                  <a:cs typeface="Questrial"/>
                  <a:sym typeface="Questrial"/>
                </a:rPr>
                <a:t>DEBT 1</a:t>
              </a:r>
            </a:p>
          </p:txBody>
        </p:sp>
      </p:grpSp>
      <p:sp>
        <p:nvSpPr>
          <p:cNvPr id="19" name="Freeform 19"/>
          <p:cNvSpPr/>
          <p:nvPr/>
        </p:nvSpPr>
        <p:spPr>
          <a:xfrm>
            <a:off x="5544606" y="2909095"/>
            <a:ext cx="1309104" cy="202193"/>
          </a:xfrm>
          <a:custGeom>
            <a:avLst/>
            <a:gdLst/>
            <a:ahLst/>
            <a:cxnLst/>
            <a:rect l="l" t="t" r="r" b="b"/>
            <a:pathLst>
              <a:path w="1309104" h="202193">
                <a:moveTo>
                  <a:pt x="0" y="0"/>
                </a:moveTo>
                <a:lnTo>
                  <a:pt x="1309103" y="0"/>
                </a:lnTo>
                <a:lnTo>
                  <a:pt x="1309103" y="202194"/>
                </a:lnTo>
                <a:lnTo>
                  <a:pt x="0" y="202194"/>
                </a:lnTo>
                <a:lnTo>
                  <a:pt x="0" y="0"/>
                </a:lnTo>
                <a:close/>
              </a:path>
            </a:pathLst>
          </a:custGeom>
          <a:blipFill>
            <a:blip r:embed="rId3"/>
            <a:stretch>
              <a:fillRect l="-6714" t="-27849" r="-6714"/>
            </a:stretch>
          </a:blipFill>
        </p:spPr>
        <p:txBody>
          <a:bodyPr/>
          <a:lstStyle/>
          <a:p>
            <a:endParaRPr lang="en-JM"/>
          </a:p>
        </p:txBody>
      </p:sp>
      <p:sp>
        <p:nvSpPr>
          <p:cNvPr id="20" name="Freeform 20"/>
          <p:cNvSpPr/>
          <p:nvPr/>
        </p:nvSpPr>
        <p:spPr>
          <a:xfrm>
            <a:off x="2366936" y="2874247"/>
            <a:ext cx="1438786" cy="237041"/>
          </a:xfrm>
          <a:custGeom>
            <a:avLst/>
            <a:gdLst/>
            <a:ahLst/>
            <a:cxnLst/>
            <a:rect l="l" t="t" r="r" b="b"/>
            <a:pathLst>
              <a:path w="1438786" h="237041">
                <a:moveTo>
                  <a:pt x="0" y="0"/>
                </a:moveTo>
                <a:lnTo>
                  <a:pt x="1438786" y="0"/>
                </a:lnTo>
                <a:lnTo>
                  <a:pt x="1438786" y="237042"/>
                </a:lnTo>
                <a:lnTo>
                  <a:pt x="0" y="237042"/>
                </a:lnTo>
                <a:lnTo>
                  <a:pt x="0" y="0"/>
                </a:lnTo>
                <a:close/>
              </a:path>
            </a:pathLst>
          </a:custGeom>
          <a:blipFill>
            <a:blip r:embed="rId4"/>
            <a:stretch>
              <a:fillRect/>
            </a:stretch>
          </a:blipFill>
        </p:spPr>
        <p:txBody>
          <a:bodyPr/>
          <a:lstStyle/>
          <a:p>
            <a:endParaRPr lang="en-JM"/>
          </a:p>
        </p:txBody>
      </p:sp>
      <p:sp>
        <p:nvSpPr>
          <p:cNvPr id="21" name="Freeform 21"/>
          <p:cNvSpPr/>
          <p:nvPr/>
        </p:nvSpPr>
        <p:spPr>
          <a:xfrm>
            <a:off x="4598277" y="3787011"/>
            <a:ext cx="140966" cy="1490514"/>
          </a:xfrm>
          <a:custGeom>
            <a:avLst/>
            <a:gdLst/>
            <a:ahLst/>
            <a:cxnLst/>
            <a:rect l="l" t="t" r="r" b="b"/>
            <a:pathLst>
              <a:path w="140966" h="1490514">
                <a:moveTo>
                  <a:pt x="0" y="0"/>
                </a:moveTo>
                <a:lnTo>
                  <a:pt x="140966" y="0"/>
                </a:lnTo>
                <a:lnTo>
                  <a:pt x="140966" y="1490514"/>
                </a:lnTo>
                <a:lnTo>
                  <a:pt x="0" y="1490514"/>
                </a:lnTo>
                <a:lnTo>
                  <a:pt x="0" y="0"/>
                </a:lnTo>
                <a:close/>
              </a:path>
            </a:pathLst>
          </a:custGeom>
          <a:blipFill>
            <a:blip r:embed="rId5"/>
            <a:stretch>
              <a:fillRect r="-14309"/>
            </a:stretch>
          </a:blipFill>
        </p:spPr>
        <p:txBody>
          <a:bodyPr/>
          <a:lstStyle/>
          <a:p>
            <a:endParaRPr lang="en-JM"/>
          </a:p>
        </p:txBody>
      </p:sp>
      <p:sp>
        <p:nvSpPr>
          <p:cNvPr id="22" name="TextBox 22"/>
          <p:cNvSpPr txBox="1"/>
          <p:nvPr/>
        </p:nvSpPr>
        <p:spPr>
          <a:xfrm>
            <a:off x="1630892" y="5866940"/>
            <a:ext cx="960537" cy="201318"/>
          </a:xfrm>
          <a:prstGeom prst="rect">
            <a:avLst/>
          </a:prstGeom>
        </p:spPr>
        <p:txBody>
          <a:bodyPr lIns="0" tIns="0" rIns="0" bIns="0" rtlCol="0" anchor="t">
            <a:spAutoFit/>
          </a:bodyPr>
          <a:lstStyle/>
          <a:p>
            <a:pPr algn="ctr">
              <a:lnSpc>
                <a:spcPts val="1503"/>
              </a:lnSpc>
              <a:spcBef>
                <a:spcPct val="0"/>
              </a:spcBef>
            </a:pPr>
            <a:r>
              <a:rPr lang="en-US" sz="1074">
                <a:solidFill>
                  <a:srgbClr val="FFFFFF"/>
                </a:solidFill>
                <a:latin typeface="Questrial"/>
                <a:ea typeface="Questrial"/>
                <a:cs typeface="Questrial"/>
                <a:sym typeface="Questrial"/>
              </a:rPr>
              <a:t>•CONTRACTOR</a:t>
            </a:r>
          </a:p>
        </p:txBody>
      </p:sp>
      <p:grpSp>
        <p:nvGrpSpPr>
          <p:cNvPr id="23" name="Group 23"/>
          <p:cNvGrpSpPr/>
          <p:nvPr/>
        </p:nvGrpSpPr>
        <p:grpSpPr>
          <a:xfrm>
            <a:off x="6978180" y="2992768"/>
            <a:ext cx="1713030" cy="433655"/>
            <a:chOff x="0" y="0"/>
            <a:chExt cx="676753" cy="171320"/>
          </a:xfrm>
        </p:grpSpPr>
        <p:sp>
          <p:nvSpPr>
            <p:cNvPr id="24" name="Freeform 24"/>
            <p:cNvSpPr/>
            <p:nvPr/>
          </p:nvSpPr>
          <p:spPr>
            <a:xfrm>
              <a:off x="0" y="0"/>
              <a:ext cx="676753" cy="171320"/>
            </a:xfrm>
            <a:custGeom>
              <a:avLst/>
              <a:gdLst/>
              <a:ahLst/>
              <a:cxnLst/>
              <a:rect l="l" t="t" r="r" b="b"/>
              <a:pathLst>
                <a:path w="676753" h="171320">
                  <a:moveTo>
                    <a:pt x="0" y="0"/>
                  </a:moveTo>
                  <a:lnTo>
                    <a:pt x="676753" y="0"/>
                  </a:lnTo>
                  <a:lnTo>
                    <a:pt x="676753" y="171320"/>
                  </a:lnTo>
                  <a:lnTo>
                    <a:pt x="0" y="171320"/>
                  </a:lnTo>
                  <a:close/>
                </a:path>
              </a:pathLst>
            </a:custGeom>
            <a:solidFill>
              <a:srgbClr val="416182"/>
            </a:solidFill>
          </p:spPr>
          <p:txBody>
            <a:bodyPr/>
            <a:lstStyle/>
            <a:p>
              <a:endParaRPr lang="en-JM"/>
            </a:p>
          </p:txBody>
        </p:sp>
        <p:sp>
          <p:nvSpPr>
            <p:cNvPr id="25" name="TextBox 25"/>
            <p:cNvSpPr txBox="1"/>
            <p:nvPr/>
          </p:nvSpPr>
          <p:spPr>
            <a:xfrm>
              <a:off x="0" y="-38100"/>
              <a:ext cx="676753" cy="209420"/>
            </a:xfrm>
            <a:prstGeom prst="rect">
              <a:avLst/>
            </a:prstGeom>
          </p:spPr>
          <p:txBody>
            <a:bodyPr lIns="50800" tIns="50800" rIns="50800" bIns="50800" rtlCol="0" anchor="ctr"/>
            <a:lstStyle/>
            <a:p>
              <a:pPr algn="ctr">
                <a:lnSpc>
                  <a:spcPts val="1503"/>
                </a:lnSpc>
              </a:pPr>
              <a:r>
                <a:rPr lang="en-US" sz="1074">
                  <a:solidFill>
                    <a:srgbClr val="FFFFFF"/>
                  </a:solidFill>
                  <a:latin typeface="Questrial"/>
                  <a:ea typeface="Questrial"/>
                  <a:cs typeface="Questrial"/>
                  <a:sym typeface="Questrial"/>
                </a:rPr>
                <a:t>DEBT 2</a:t>
              </a:r>
            </a:p>
          </p:txBody>
        </p:sp>
      </p:grpSp>
      <p:grpSp>
        <p:nvGrpSpPr>
          <p:cNvPr id="26" name="Group 26"/>
          <p:cNvGrpSpPr/>
          <p:nvPr/>
        </p:nvGrpSpPr>
        <p:grpSpPr>
          <a:xfrm>
            <a:off x="1269353" y="5970864"/>
            <a:ext cx="2096146" cy="449796"/>
            <a:chOff x="0" y="0"/>
            <a:chExt cx="828107" cy="177697"/>
          </a:xfrm>
        </p:grpSpPr>
        <p:sp>
          <p:nvSpPr>
            <p:cNvPr id="27" name="Freeform 27"/>
            <p:cNvSpPr/>
            <p:nvPr/>
          </p:nvSpPr>
          <p:spPr>
            <a:xfrm>
              <a:off x="0" y="0"/>
              <a:ext cx="828107" cy="177697"/>
            </a:xfrm>
            <a:custGeom>
              <a:avLst/>
              <a:gdLst/>
              <a:ahLst/>
              <a:cxnLst/>
              <a:rect l="l" t="t" r="r" b="b"/>
              <a:pathLst>
                <a:path w="828107" h="177697">
                  <a:moveTo>
                    <a:pt x="0" y="0"/>
                  </a:moveTo>
                  <a:lnTo>
                    <a:pt x="828107" y="0"/>
                  </a:lnTo>
                  <a:lnTo>
                    <a:pt x="828107" y="177697"/>
                  </a:lnTo>
                  <a:lnTo>
                    <a:pt x="0" y="177697"/>
                  </a:lnTo>
                  <a:close/>
                </a:path>
              </a:pathLst>
            </a:custGeom>
            <a:solidFill>
              <a:srgbClr val="FF751F"/>
            </a:solidFill>
          </p:spPr>
          <p:txBody>
            <a:bodyPr/>
            <a:lstStyle/>
            <a:p>
              <a:endParaRPr lang="en-JM"/>
            </a:p>
          </p:txBody>
        </p:sp>
        <p:sp>
          <p:nvSpPr>
            <p:cNvPr id="28" name="TextBox 28"/>
            <p:cNvSpPr txBox="1"/>
            <p:nvPr/>
          </p:nvSpPr>
          <p:spPr>
            <a:xfrm>
              <a:off x="0" y="-38100"/>
              <a:ext cx="828107" cy="215797"/>
            </a:xfrm>
            <a:prstGeom prst="rect">
              <a:avLst/>
            </a:prstGeom>
          </p:spPr>
          <p:txBody>
            <a:bodyPr lIns="50800" tIns="50800" rIns="50800" bIns="50800" rtlCol="0" anchor="ctr"/>
            <a:lstStyle/>
            <a:p>
              <a:pPr algn="ctr">
                <a:lnSpc>
                  <a:spcPts val="1503"/>
                </a:lnSpc>
              </a:pPr>
              <a:r>
                <a:rPr lang="en-US" sz="1074">
                  <a:solidFill>
                    <a:srgbClr val="000000"/>
                  </a:solidFill>
                  <a:latin typeface="Questrial"/>
                  <a:ea typeface="Questrial"/>
                  <a:cs typeface="Questrial"/>
                  <a:sym typeface="Questrial"/>
                </a:rPr>
                <a:t>CONTRACTOR</a:t>
              </a:r>
            </a:p>
          </p:txBody>
        </p:sp>
      </p:grpSp>
      <p:grpSp>
        <p:nvGrpSpPr>
          <p:cNvPr id="29" name="Group 29"/>
          <p:cNvGrpSpPr/>
          <p:nvPr/>
        </p:nvGrpSpPr>
        <p:grpSpPr>
          <a:xfrm>
            <a:off x="6745170" y="5810925"/>
            <a:ext cx="1874396" cy="449796"/>
            <a:chOff x="0" y="0"/>
            <a:chExt cx="740502" cy="177697"/>
          </a:xfrm>
        </p:grpSpPr>
        <p:sp>
          <p:nvSpPr>
            <p:cNvPr id="30" name="Freeform 30"/>
            <p:cNvSpPr/>
            <p:nvPr/>
          </p:nvSpPr>
          <p:spPr>
            <a:xfrm>
              <a:off x="0" y="0"/>
              <a:ext cx="740502" cy="177697"/>
            </a:xfrm>
            <a:custGeom>
              <a:avLst/>
              <a:gdLst/>
              <a:ahLst/>
              <a:cxnLst/>
              <a:rect l="l" t="t" r="r" b="b"/>
              <a:pathLst>
                <a:path w="740502" h="177697">
                  <a:moveTo>
                    <a:pt x="0" y="0"/>
                  </a:moveTo>
                  <a:lnTo>
                    <a:pt x="740502" y="0"/>
                  </a:lnTo>
                  <a:lnTo>
                    <a:pt x="740502" y="177697"/>
                  </a:lnTo>
                  <a:lnTo>
                    <a:pt x="0" y="177697"/>
                  </a:lnTo>
                  <a:close/>
                </a:path>
              </a:pathLst>
            </a:custGeom>
            <a:solidFill>
              <a:srgbClr val="FF751F"/>
            </a:solidFill>
          </p:spPr>
          <p:txBody>
            <a:bodyPr/>
            <a:lstStyle/>
            <a:p>
              <a:endParaRPr lang="en-JM"/>
            </a:p>
          </p:txBody>
        </p:sp>
        <p:sp>
          <p:nvSpPr>
            <p:cNvPr id="31" name="TextBox 31"/>
            <p:cNvSpPr txBox="1"/>
            <p:nvPr/>
          </p:nvSpPr>
          <p:spPr>
            <a:xfrm>
              <a:off x="0" y="-38100"/>
              <a:ext cx="740502" cy="215797"/>
            </a:xfrm>
            <a:prstGeom prst="rect">
              <a:avLst/>
            </a:prstGeom>
          </p:spPr>
          <p:txBody>
            <a:bodyPr lIns="50800" tIns="50800" rIns="50800" bIns="50800" rtlCol="0" anchor="ctr"/>
            <a:lstStyle/>
            <a:p>
              <a:pPr algn="ctr">
                <a:lnSpc>
                  <a:spcPts val="1503"/>
                </a:lnSpc>
              </a:pPr>
              <a:r>
                <a:rPr lang="en-US" sz="1074">
                  <a:solidFill>
                    <a:srgbClr val="000000"/>
                  </a:solidFill>
                  <a:latin typeface="Questrial"/>
                  <a:ea typeface="Questrial"/>
                  <a:cs typeface="Questrial"/>
                  <a:sym typeface="Questrial"/>
                </a:rPr>
                <a:t>OPERATOR</a:t>
              </a:r>
            </a:p>
          </p:txBody>
        </p:sp>
      </p:grpSp>
      <p:sp>
        <p:nvSpPr>
          <p:cNvPr id="32" name="AutoShape 32"/>
          <p:cNvSpPr/>
          <p:nvPr/>
        </p:nvSpPr>
        <p:spPr>
          <a:xfrm>
            <a:off x="2433698" y="5295654"/>
            <a:ext cx="5167988" cy="0"/>
          </a:xfrm>
          <a:prstGeom prst="line">
            <a:avLst/>
          </a:prstGeom>
          <a:ln w="38100" cap="flat">
            <a:solidFill>
              <a:srgbClr val="000000"/>
            </a:solidFill>
            <a:prstDash val="solid"/>
            <a:headEnd type="none" w="sm" len="sm"/>
            <a:tailEnd type="none" w="sm" len="sm"/>
          </a:ln>
        </p:spPr>
        <p:txBody>
          <a:bodyPr/>
          <a:lstStyle/>
          <a:p>
            <a:endParaRPr lang="en-JM"/>
          </a:p>
        </p:txBody>
      </p:sp>
      <p:sp>
        <p:nvSpPr>
          <p:cNvPr id="33" name="AutoShape 33"/>
          <p:cNvSpPr/>
          <p:nvPr/>
        </p:nvSpPr>
        <p:spPr>
          <a:xfrm flipV="1">
            <a:off x="2455652" y="5298859"/>
            <a:ext cx="0" cy="606181"/>
          </a:xfrm>
          <a:prstGeom prst="line">
            <a:avLst/>
          </a:prstGeom>
          <a:ln w="38100" cap="flat">
            <a:solidFill>
              <a:srgbClr val="000000"/>
            </a:solidFill>
            <a:prstDash val="solid"/>
            <a:headEnd type="none" w="sm" len="sm"/>
            <a:tailEnd type="none" w="sm" len="sm"/>
          </a:ln>
        </p:spPr>
        <p:txBody>
          <a:bodyPr/>
          <a:lstStyle/>
          <a:p>
            <a:endParaRPr lang="en-JM"/>
          </a:p>
        </p:txBody>
      </p:sp>
      <p:sp>
        <p:nvSpPr>
          <p:cNvPr id="34" name="AutoShape 34"/>
          <p:cNvSpPr/>
          <p:nvPr/>
        </p:nvSpPr>
        <p:spPr>
          <a:xfrm flipV="1">
            <a:off x="7582635" y="5277525"/>
            <a:ext cx="0" cy="565836"/>
          </a:xfrm>
          <a:prstGeom prst="line">
            <a:avLst/>
          </a:prstGeom>
          <a:ln w="38100" cap="flat">
            <a:solidFill>
              <a:srgbClr val="000000"/>
            </a:solidFill>
            <a:prstDash val="solid"/>
            <a:headEnd type="none" w="sm" len="sm"/>
            <a:tailEnd type="none" w="sm" len="sm"/>
          </a:ln>
        </p:spPr>
        <p:txBody>
          <a:bodyPr/>
          <a:lstStyle/>
          <a:p>
            <a:endParaRPr lang="en-JM"/>
          </a:p>
        </p:txBody>
      </p:sp>
      <p:sp>
        <p:nvSpPr>
          <p:cNvPr id="35" name="Freeform 35"/>
          <p:cNvSpPr/>
          <p:nvPr/>
        </p:nvSpPr>
        <p:spPr>
          <a:xfrm>
            <a:off x="1774124" y="1066800"/>
            <a:ext cx="1952905" cy="4894539"/>
          </a:xfrm>
          <a:custGeom>
            <a:avLst/>
            <a:gdLst/>
            <a:ahLst/>
            <a:cxnLst/>
            <a:rect l="l" t="t" r="r" b="b"/>
            <a:pathLst>
              <a:path w="1857192" h="4151183">
                <a:moveTo>
                  <a:pt x="0" y="0"/>
                </a:moveTo>
                <a:lnTo>
                  <a:pt x="1857192" y="0"/>
                </a:lnTo>
                <a:lnTo>
                  <a:pt x="1857192" y="4151183"/>
                </a:lnTo>
                <a:lnTo>
                  <a:pt x="0" y="4151183"/>
                </a:lnTo>
                <a:lnTo>
                  <a:pt x="0" y="0"/>
                </a:lnTo>
                <a:close/>
              </a:path>
            </a:pathLst>
          </a:custGeom>
          <a:blipFill>
            <a:blip r:embed="rId6"/>
            <a:stretch>
              <a:fillRect l="-2193" r="-2193" b="-862"/>
            </a:stretch>
          </a:blipFill>
        </p:spPr>
        <p:txBody>
          <a:bodyPr/>
          <a:lstStyle/>
          <a:p>
            <a:endParaRPr lang="en-JM"/>
          </a:p>
        </p:txBody>
      </p:sp>
      <p:sp>
        <p:nvSpPr>
          <p:cNvPr id="36" name="TextBox 36"/>
          <p:cNvSpPr txBox="1"/>
          <p:nvPr/>
        </p:nvSpPr>
        <p:spPr>
          <a:xfrm>
            <a:off x="3086329" y="790721"/>
            <a:ext cx="2971341" cy="642252"/>
          </a:xfrm>
          <a:prstGeom prst="rect">
            <a:avLst/>
          </a:prstGeom>
        </p:spPr>
        <p:txBody>
          <a:bodyPr lIns="0" tIns="0" rIns="0" bIns="0" rtlCol="0" anchor="t">
            <a:spAutoFit/>
          </a:bodyPr>
          <a:lstStyle/>
          <a:p>
            <a:pPr algn="ctr">
              <a:lnSpc>
                <a:spcPts val="2410"/>
              </a:lnSpc>
            </a:pPr>
            <a:r>
              <a:rPr lang="en-US" sz="2410" b="1">
                <a:solidFill>
                  <a:srgbClr val="000000"/>
                </a:solidFill>
                <a:latin typeface="Arial Bold"/>
                <a:ea typeface="Arial Bold"/>
                <a:cs typeface="Arial Bold"/>
                <a:sym typeface="Arial Bold"/>
              </a:rPr>
              <a:t>CWTC/SOAPBERRY WWTP</a:t>
            </a:r>
          </a:p>
        </p:txBody>
      </p:sp>
      <p:sp>
        <p:nvSpPr>
          <p:cNvPr id="37" name="TextBox 37"/>
          <p:cNvSpPr txBox="1"/>
          <p:nvPr/>
        </p:nvSpPr>
        <p:spPr>
          <a:xfrm>
            <a:off x="6703" y="2007554"/>
            <a:ext cx="3000375" cy="291841"/>
          </a:xfrm>
          <a:prstGeom prst="rect">
            <a:avLst/>
          </a:prstGeom>
        </p:spPr>
        <p:txBody>
          <a:bodyPr lIns="0" tIns="0" rIns="0" bIns="0" rtlCol="0" anchor="t">
            <a:spAutoFit/>
          </a:bodyPr>
          <a:lstStyle/>
          <a:p>
            <a:pPr marL="0" lvl="0" indent="0" algn="l">
              <a:lnSpc>
                <a:spcPts val="2289"/>
              </a:lnSpc>
              <a:spcBef>
                <a:spcPct val="0"/>
              </a:spcBef>
            </a:pPr>
            <a:r>
              <a:rPr lang="en-US" sz="1635" u="none" strike="noStrike">
                <a:solidFill>
                  <a:srgbClr val="7ED957"/>
                </a:solidFill>
                <a:latin typeface="Arial"/>
                <a:ea typeface="Arial"/>
                <a:cs typeface="Arial"/>
                <a:sym typeface="Arial"/>
              </a:rPr>
              <a:t>SPV GLOBAL SHAREHOLDER </a:t>
            </a:r>
          </a:p>
        </p:txBody>
      </p:sp>
      <p:sp>
        <p:nvSpPr>
          <p:cNvPr id="38" name="TextBox 38"/>
          <p:cNvSpPr txBox="1"/>
          <p:nvPr/>
        </p:nvSpPr>
        <p:spPr>
          <a:xfrm>
            <a:off x="6853709" y="1996301"/>
            <a:ext cx="2029123" cy="291841"/>
          </a:xfrm>
          <a:prstGeom prst="rect">
            <a:avLst/>
          </a:prstGeom>
        </p:spPr>
        <p:txBody>
          <a:bodyPr lIns="0" tIns="0" rIns="0" bIns="0" rtlCol="0" anchor="t">
            <a:spAutoFit/>
          </a:bodyPr>
          <a:lstStyle/>
          <a:p>
            <a:pPr marL="0" lvl="0" indent="0" algn="ctr">
              <a:lnSpc>
                <a:spcPts val="2289"/>
              </a:lnSpc>
              <a:spcBef>
                <a:spcPct val="0"/>
              </a:spcBef>
            </a:pPr>
            <a:r>
              <a:rPr lang="en-US" sz="1635">
                <a:solidFill>
                  <a:srgbClr val="7ED957"/>
                </a:solidFill>
                <a:latin typeface="Arial"/>
                <a:ea typeface="Arial"/>
                <a:cs typeface="Arial"/>
                <a:sym typeface="Arial"/>
              </a:rPr>
              <a:t>LENDERS</a:t>
            </a:r>
          </a:p>
        </p:txBody>
      </p:sp>
      <p:sp>
        <p:nvSpPr>
          <p:cNvPr id="39" name="TextBox 39"/>
          <p:cNvSpPr txBox="1"/>
          <p:nvPr/>
        </p:nvSpPr>
        <p:spPr>
          <a:xfrm>
            <a:off x="5925303" y="2522240"/>
            <a:ext cx="637133" cy="201318"/>
          </a:xfrm>
          <a:prstGeom prst="rect">
            <a:avLst/>
          </a:prstGeom>
        </p:spPr>
        <p:txBody>
          <a:bodyPr lIns="0" tIns="0" rIns="0" bIns="0" rtlCol="0" anchor="t">
            <a:spAutoFit/>
          </a:bodyPr>
          <a:lstStyle/>
          <a:p>
            <a:pPr algn="ctr">
              <a:lnSpc>
                <a:spcPts val="1503"/>
              </a:lnSpc>
              <a:spcBef>
                <a:spcPct val="0"/>
              </a:spcBef>
            </a:pPr>
            <a:r>
              <a:rPr lang="en-US" sz="1074" dirty="0">
                <a:solidFill>
                  <a:srgbClr val="000000"/>
                </a:solidFill>
                <a:latin typeface="Questrial"/>
                <a:ea typeface="Questrial"/>
                <a:cs typeface="Questrial"/>
                <a:sym typeface="Questrial"/>
              </a:rPr>
              <a:t>DEBT 70%</a:t>
            </a:r>
          </a:p>
        </p:txBody>
      </p:sp>
      <p:sp>
        <p:nvSpPr>
          <p:cNvPr id="40" name="TextBox 40"/>
          <p:cNvSpPr txBox="1"/>
          <p:nvPr/>
        </p:nvSpPr>
        <p:spPr>
          <a:xfrm>
            <a:off x="2414648" y="2672929"/>
            <a:ext cx="1216670" cy="177997"/>
          </a:xfrm>
          <a:prstGeom prst="rect">
            <a:avLst/>
          </a:prstGeom>
        </p:spPr>
        <p:txBody>
          <a:bodyPr lIns="0" tIns="0" rIns="0" bIns="0" rtlCol="0" anchor="t">
            <a:spAutoFit/>
          </a:bodyPr>
          <a:lstStyle/>
          <a:p>
            <a:pPr algn="ctr">
              <a:lnSpc>
                <a:spcPts val="1503"/>
              </a:lnSpc>
              <a:spcBef>
                <a:spcPct val="0"/>
              </a:spcBef>
            </a:pPr>
            <a:r>
              <a:rPr lang="en-US" sz="1074" dirty="0">
                <a:solidFill>
                  <a:srgbClr val="FFFFFF"/>
                </a:solidFill>
                <a:latin typeface="Questrial"/>
                <a:ea typeface="Questrial"/>
                <a:cs typeface="Questrial"/>
                <a:sym typeface="Questrial"/>
              </a:rPr>
              <a:t>Your paragraph </a:t>
            </a:r>
            <a:r>
              <a:rPr lang="en-US" sz="1074" dirty="0" err="1">
                <a:solidFill>
                  <a:srgbClr val="FFFFFF"/>
                </a:solidFill>
                <a:latin typeface="Questrial"/>
                <a:ea typeface="Questrial"/>
                <a:cs typeface="Questrial"/>
                <a:sym typeface="Questrial"/>
              </a:rPr>
              <a:t>tex</a:t>
            </a:r>
            <a:endParaRPr lang="en-US" sz="1074" dirty="0">
              <a:solidFill>
                <a:srgbClr val="FFFFFF"/>
              </a:solidFill>
              <a:latin typeface="Questrial"/>
              <a:ea typeface="Questrial"/>
              <a:cs typeface="Questrial"/>
              <a:sym typeface="Questrial"/>
            </a:endParaRPr>
          </a:p>
        </p:txBody>
      </p:sp>
      <p:sp>
        <p:nvSpPr>
          <p:cNvPr id="41" name="TextBox 41"/>
          <p:cNvSpPr txBox="1"/>
          <p:nvPr/>
        </p:nvSpPr>
        <p:spPr>
          <a:xfrm>
            <a:off x="2414648" y="2636622"/>
            <a:ext cx="1190066" cy="201318"/>
          </a:xfrm>
          <a:prstGeom prst="rect">
            <a:avLst/>
          </a:prstGeom>
        </p:spPr>
        <p:txBody>
          <a:bodyPr lIns="0" tIns="0" rIns="0" bIns="0" rtlCol="0" anchor="t">
            <a:spAutoFit/>
          </a:bodyPr>
          <a:lstStyle/>
          <a:p>
            <a:pPr algn="ctr">
              <a:lnSpc>
                <a:spcPts val="1503"/>
              </a:lnSpc>
              <a:spcBef>
                <a:spcPct val="0"/>
              </a:spcBef>
            </a:pPr>
            <a:r>
              <a:rPr lang="en-US" sz="1074">
                <a:solidFill>
                  <a:srgbClr val="000000"/>
                </a:solidFill>
                <a:latin typeface="Questrial"/>
                <a:ea typeface="Questrial"/>
                <a:cs typeface="Questrial"/>
                <a:sym typeface="Questrial"/>
              </a:rPr>
              <a:t>Equity 30%</a:t>
            </a:r>
          </a:p>
        </p:txBody>
      </p:sp>
      <p:sp>
        <p:nvSpPr>
          <p:cNvPr id="42" name="TextBox 42"/>
          <p:cNvSpPr txBox="1"/>
          <p:nvPr/>
        </p:nvSpPr>
        <p:spPr>
          <a:xfrm>
            <a:off x="2591428" y="5077596"/>
            <a:ext cx="1966594" cy="189283"/>
          </a:xfrm>
          <a:prstGeom prst="rect">
            <a:avLst/>
          </a:prstGeom>
        </p:spPr>
        <p:txBody>
          <a:bodyPr lIns="0" tIns="0" rIns="0" bIns="0" rtlCol="0" anchor="t">
            <a:spAutoFit/>
          </a:bodyPr>
          <a:lstStyle/>
          <a:p>
            <a:pPr marL="121850" lvl="1" algn="l">
              <a:lnSpc>
                <a:spcPts val="1580"/>
              </a:lnSpc>
              <a:spcBef>
                <a:spcPct val="0"/>
              </a:spcBef>
            </a:pPr>
            <a:r>
              <a:rPr lang="en-US" sz="1128" dirty="0">
                <a:solidFill>
                  <a:srgbClr val="000000"/>
                </a:solidFill>
                <a:latin typeface="Questrial"/>
                <a:ea typeface="Questrial"/>
                <a:cs typeface="Questrial"/>
                <a:sym typeface="Questrial"/>
              </a:rPr>
              <a:t>3. EPC CONTRACT</a:t>
            </a:r>
          </a:p>
        </p:txBody>
      </p:sp>
      <p:sp>
        <p:nvSpPr>
          <p:cNvPr id="43" name="TextBox 43"/>
          <p:cNvSpPr txBox="1"/>
          <p:nvPr/>
        </p:nvSpPr>
        <p:spPr>
          <a:xfrm>
            <a:off x="5387505" y="5077596"/>
            <a:ext cx="1966594" cy="189283"/>
          </a:xfrm>
          <a:prstGeom prst="rect">
            <a:avLst/>
          </a:prstGeom>
        </p:spPr>
        <p:txBody>
          <a:bodyPr lIns="0" tIns="0" rIns="0" bIns="0" rtlCol="0" anchor="t">
            <a:spAutoFit/>
          </a:bodyPr>
          <a:lstStyle/>
          <a:p>
            <a:pPr marL="121850" lvl="1" algn="l">
              <a:lnSpc>
                <a:spcPts val="1580"/>
              </a:lnSpc>
              <a:spcBef>
                <a:spcPct val="0"/>
              </a:spcBef>
            </a:pPr>
            <a:r>
              <a:rPr lang="en-US" sz="1128" dirty="0">
                <a:solidFill>
                  <a:srgbClr val="000000"/>
                </a:solidFill>
                <a:latin typeface="Questrial"/>
                <a:ea typeface="Questrial"/>
                <a:cs typeface="Questrial"/>
                <a:sym typeface="Questrial"/>
              </a:rPr>
              <a:t>4. O&amp;M  CONTRACT</a:t>
            </a:r>
          </a:p>
        </p:txBody>
      </p:sp>
      <p:sp>
        <p:nvSpPr>
          <p:cNvPr id="44" name="TextBox 44"/>
          <p:cNvSpPr txBox="1"/>
          <p:nvPr/>
        </p:nvSpPr>
        <p:spPr>
          <a:xfrm>
            <a:off x="1334129" y="6428143"/>
            <a:ext cx="1966594" cy="399954"/>
          </a:xfrm>
          <a:prstGeom prst="rect">
            <a:avLst/>
          </a:prstGeom>
        </p:spPr>
        <p:txBody>
          <a:bodyPr lIns="0" tIns="0" rIns="0" bIns="0" rtlCol="0" anchor="t">
            <a:spAutoFit/>
          </a:bodyPr>
          <a:lstStyle/>
          <a:p>
            <a:pPr algn="l">
              <a:lnSpc>
                <a:spcPts val="1580"/>
              </a:lnSpc>
              <a:spcBef>
                <a:spcPct val="0"/>
              </a:spcBef>
            </a:pPr>
            <a:r>
              <a:rPr lang="en-US" sz="1128" dirty="0">
                <a:solidFill>
                  <a:srgbClr val="000000"/>
                </a:solidFill>
                <a:latin typeface="Questrial"/>
                <a:ea typeface="Questrial"/>
                <a:cs typeface="Questrial"/>
                <a:sym typeface="Questrial"/>
              </a:rPr>
              <a:t>Storage Construction and Piping  Phase 3 years</a:t>
            </a:r>
          </a:p>
        </p:txBody>
      </p:sp>
      <p:sp>
        <p:nvSpPr>
          <p:cNvPr id="45" name="TextBox 45"/>
          <p:cNvSpPr txBox="1"/>
          <p:nvPr/>
        </p:nvSpPr>
        <p:spPr>
          <a:xfrm>
            <a:off x="6851398" y="6388454"/>
            <a:ext cx="1966594" cy="199929"/>
          </a:xfrm>
          <a:prstGeom prst="rect">
            <a:avLst/>
          </a:prstGeom>
        </p:spPr>
        <p:txBody>
          <a:bodyPr lIns="0" tIns="0" rIns="0" bIns="0" rtlCol="0" anchor="t">
            <a:spAutoFit/>
          </a:bodyPr>
          <a:lstStyle/>
          <a:p>
            <a:pPr algn="l">
              <a:lnSpc>
                <a:spcPts val="1580"/>
              </a:lnSpc>
              <a:spcBef>
                <a:spcPct val="0"/>
              </a:spcBef>
            </a:pPr>
            <a:r>
              <a:rPr lang="en-US" sz="1128">
                <a:solidFill>
                  <a:srgbClr val="000000"/>
                </a:solidFill>
                <a:latin typeface="Questrial"/>
                <a:ea typeface="Questrial"/>
                <a:cs typeface="Questrial"/>
                <a:sym typeface="Questrial"/>
              </a:rPr>
              <a:t>Operating phase 22 years</a:t>
            </a:r>
          </a:p>
        </p:txBody>
      </p:sp>
      <p:sp>
        <p:nvSpPr>
          <p:cNvPr id="46" name="TextBox 46"/>
          <p:cNvSpPr txBox="1"/>
          <p:nvPr/>
        </p:nvSpPr>
        <p:spPr>
          <a:xfrm>
            <a:off x="2014099" y="1646418"/>
            <a:ext cx="1966594" cy="199929"/>
          </a:xfrm>
          <a:prstGeom prst="rect">
            <a:avLst/>
          </a:prstGeom>
        </p:spPr>
        <p:txBody>
          <a:bodyPr lIns="0" tIns="0" rIns="0" bIns="0" rtlCol="0" anchor="t">
            <a:spAutoFit/>
          </a:bodyPr>
          <a:lstStyle/>
          <a:p>
            <a:pPr marL="243700" lvl="1" indent="-121850" algn="l">
              <a:lnSpc>
                <a:spcPts val="1580"/>
              </a:lnSpc>
              <a:spcBef>
                <a:spcPct val="0"/>
              </a:spcBef>
              <a:buAutoNum type="arabicPeriod"/>
            </a:pPr>
            <a:r>
              <a:rPr lang="en-US" sz="1128" dirty="0">
                <a:solidFill>
                  <a:srgbClr val="000000"/>
                </a:solidFill>
                <a:latin typeface="Questrial"/>
                <a:ea typeface="Questrial"/>
                <a:cs typeface="Questrial"/>
                <a:sym typeface="Questrial"/>
              </a:rPr>
              <a:t>Lease Agreement</a:t>
            </a:r>
          </a:p>
        </p:txBody>
      </p:sp>
      <p:sp>
        <p:nvSpPr>
          <p:cNvPr id="47" name="TextBox 47"/>
          <p:cNvSpPr txBox="1"/>
          <p:nvPr/>
        </p:nvSpPr>
        <p:spPr>
          <a:xfrm>
            <a:off x="5074374" y="1805897"/>
            <a:ext cx="1966594" cy="189283"/>
          </a:xfrm>
          <a:prstGeom prst="rect">
            <a:avLst/>
          </a:prstGeom>
        </p:spPr>
        <p:txBody>
          <a:bodyPr lIns="0" tIns="0" rIns="0" bIns="0" rtlCol="0" anchor="t">
            <a:spAutoFit/>
          </a:bodyPr>
          <a:lstStyle/>
          <a:p>
            <a:pPr marL="121850" lvl="1" algn="l">
              <a:lnSpc>
                <a:spcPts val="1580"/>
              </a:lnSpc>
              <a:spcBef>
                <a:spcPct val="0"/>
              </a:spcBef>
            </a:pPr>
            <a:r>
              <a:rPr lang="en-US" sz="1128" dirty="0">
                <a:solidFill>
                  <a:srgbClr val="000000"/>
                </a:solidFill>
                <a:latin typeface="Questrial"/>
                <a:ea typeface="Questrial"/>
                <a:cs typeface="Questrial"/>
                <a:sym typeface="Questrial"/>
              </a:rPr>
              <a:t>2. WWPA</a:t>
            </a:r>
          </a:p>
        </p:txBody>
      </p:sp>
      <p:pic>
        <p:nvPicPr>
          <p:cNvPr id="49" name="Picture 48">
            <a:extLst>
              <a:ext uri="{FF2B5EF4-FFF2-40B4-BE49-F238E27FC236}">
                <a16:creationId xmlns:a16="http://schemas.microsoft.com/office/drawing/2014/main" id="{12ED0ABF-025B-662D-EA7A-04F97B9A90AD}"/>
              </a:ext>
            </a:extLst>
          </p:cNvPr>
          <p:cNvPicPr>
            <a:picLocks noChangeAspect="1"/>
          </p:cNvPicPr>
          <p:nvPr/>
        </p:nvPicPr>
        <p:blipFill>
          <a:blip r:embed="rId7"/>
          <a:stretch>
            <a:fillRect/>
          </a:stretch>
        </p:blipFill>
        <p:spPr>
          <a:xfrm>
            <a:off x="6703" y="-8840"/>
            <a:ext cx="9137297" cy="6583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sp>
        <p:nvSpPr>
          <p:cNvPr id="4" name="TextBox 4"/>
          <p:cNvSpPr txBox="1"/>
          <p:nvPr/>
        </p:nvSpPr>
        <p:spPr>
          <a:xfrm>
            <a:off x="685800" y="32752"/>
            <a:ext cx="7000637" cy="537743"/>
          </a:xfrm>
          <a:prstGeom prst="rect">
            <a:avLst/>
          </a:prstGeom>
        </p:spPr>
        <p:txBody>
          <a:bodyPr lIns="0" tIns="0" rIns="0" bIns="0" rtlCol="0" anchor="t">
            <a:spAutoFit/>
          </a:bodyPr>
          <a:lstStyle/>
          <a:p>
            <a:pPr algn="ctr">
              <a:lnSpc>
                <a:spcPts val="4485"/>
              </a:lnSpc>
            </a:pPr>
            <a:r>
              <a:rPr lang="en-US" sz="3204" b="1" dirty="0">
                <a:solidFill>
                  <a:srgbClr val="000000"/>
                </a:solidFill>
                <a:latin typeface="Georgia Bold"/>
                <a:ea typeface="Georgia Bold"/>
                <a:cs typeface="Georgia Bold"/>
                <a:sym typeface="Georgia Bold"/>
              </a:rPr>
              <a:t>Requirements of the SPV </a:t>
            </a:r>
          </a:p>
        </p:txBody>
      </p:sp>
      <p:sp>
        <p:nvSpPr>
          <p:cNvPr id="5" name="TextBox 5"/>
          <p:cNvSpPr txBox="1"/>
          <p:nvPr/>
        </p:nvSpPr>
        <p:spPr>
          <a:xfrm>
            <a:off x="697053" y="1480093"/>
            <a:ext cx="156982" cy="348129"/>
          </a:xfrm>
          <a:prstGeom prst="rect">
            <a:avLst/>
          </a:prstGeom>
        </p:spPr>
        <p:txBody>
          <a:bodyPr lIns="0" tIns="0" rIns="0" bIns="0" rtlCol="0" anchor="t">
            <a:spAutoFit/>
          </a:bodyPr>
          <a:lstStyle/>
          <a:p>
            <a:pPr algn="l">
              <a:lnSpc>
                <a:spcPts val="2808"/>
              </a:lnSpc>
            </a:pPr>
            <a:r>
              <a:rPr lang="en-US" sz="2006" dirty="0">
                <a:solidFill>
                  <a:srgbClr val="000000"/>
                </a:solidFill>
                <a:latin typeface="Arial"/>
                <a:ea typeface="Arial"/>
                <a:cs typeface="Arial"/>
                <a:sym typeface="Arial"/>
              </a:rPr>
              <a:t>●</a:t>
            </a:r>
          </a:p>
        </p:txBody>
      </p:sp>
      <p:sp>
        <p:nvSpPr>
          <p:cNvPr id="6" name="TextBox 6"/>
          <p:cNvSpPr txBox="1"/>
          <p:nvPr/>
        </p:nvSpPr>
        <p:spPr>
          <a:xfrm>
            <a:off x="1184248" y="1485024"/>
            <a:ext cx="7502552" cy="445635"/>
          </a:xfrm>
          <a:prstGeom prst="rect">
            <a:avLst/>
          </a:prstGeom>
        </p:spPr>
        <p:txBody>
          <a:bodyPr wrap="square" lIns="0" tIns="0" rIns="0" bIns="0" rtlCol="0" anchor="t">
            <a:spAutoFit/>
          </a:bodyPr>
          <a:lstStyle/>
          <a:p>
            <a:pPr algn="just">
              <a:lnSpc>
                <a:spcPts val="1764"/>
              </a:lnSpc>
            </a:pPr>
            <a:r>
              <a:rPr lang="en-US" sz="1403" spc="9" dirty="0">
                <a:solidFill>
                  <a:srgbClr val="000000"/>
                </a:solidFill>
                <a:latin typeface="Georgia"/>
                <a:ea typeface="Georgia"/>
                <a:cs typeface="Georgia"/>
                <a:sym typeface="Georgia"/>
              </a:rPr>
              <a:t>The SPV is issued with a </a:t>
            </a:r>
            <a:r>
              <a:rPr lang="en-US" sz="1403" spc="9" dirty="0" err="1">
                <a:solidFill>
                  <a:srgbClr val="000000"/>
                </a:solidFill>
                <a:latin typeface="Georgia"/>
                <a:ea typeface="Georgia"/>
                <a:cs typeface="Georgia"/>
                <a:sym typeface="Georgia"/>
              </a:rPr>
              <a:t>licence</a:t>
            </a:r>
            <a:r>
              <a:rPr lang="en-US" sz="1403" spc="9" dirty="0">
                <a:solidFill>
                  <a:srgbClr val="000000"/>
                </a:solidFill>
                <a:latin typeface="Georgia"/>
                <a:ea typeface="Georgia"/>
                <a:cs typeface="Georgia"/>
                <a:sym typeface="Georgia"/>
              </a:rPr>
              <a:t> which expires on the 23rd anniversary of the commercial operations date.</a:t>
            </a:r>
          </a:p>
        </p:txBody>
      </p:sp>
      <p:sp>
        <p:nvSpPr>
          <p:cNvPr id="7" name="TextBox 7"/>
          <p:cNvSpPr txBox="1"/>
          <p:nvPr/>
        </p:nvSpPr>
        <p:spPr>
          <a:xfrm>
            <a:off x="1015670" y="2516704"/>
            <a:ext cx="7594930" cy="445635"/>
          </a:xfrm>
          <a:prstGeom prst="rect">
            <a:avLst/>
          </a:prstGeom>
        </p:spPr>
        <p:txBody>
          <a:bodyPr wrap="square" lIns="0" tIns="0" rIns="0" bIns="0" rtlCol="0" anchor="t">
            <a:spAutoFit/>
          </a:bodyPr>
          <a:lstStyle/>
          <a:p>
            <a:pPr algn="just">
              <a:lnSpc>
                <a:spcPts val="1764"/>
              </a:lnSpc>
            </a:pPr>
            <a:r>
              <a:rPr lang="en-US" sz="1403" dirty="0">
                <a:solidFill>
                  <a:srgbClr val="000000"/>
                </a:solidFill>
                <a:latin typeface="Georgia"/>
                <a:ea typeface="Georgia"/>
                <a:cs typeface="Georgia"/>
                <a:sym typeface="Georgia"/>
              </a:rPr>
              <a:t>The </a:t>
            </a:r>
            <a:r>
              <a:rPr lang="en-US" sz="1403" dirty="0" err="1">
                <a:solidFill>
                  <a:srgbClr val="000000"/>
                </a:solidFill>
                <a:latin typeface="Georgia"/>
                <a:ea typeface="Georgia"/>
                <a:cs typeface="Georgia"/>
                <a:sym typeface="Georgia"/>
              </a:rPr>
              <a:t>Licence</a:t>
            </a:r>
            <a:r>
              <a:rPr lang="en-US" sz="1403" dirty="0">
                <a:solidFill>
                  <a:srgbClr val="000000"/>
                </a:solidFill>
                <a:latin typeface="Georgia"/>
                <a:ea typeface="Georgia"/>
                <a:cs typeface="Georgia"/>
                <a:sym typeface="Georgia"/>
              </a:rPr>
              <a:t> may not be assigned or transferred, and the Licensee cannot transfer ownership without the written consent of the Minister. </a:t>
            </a:r>
          </a:p>
        </p:txBody>
      </p:sp>
      <p:sp>
        <p:nvSpPr>
          <p:cNvPr id="8" name="TextBox 8"/>
          <p:cNvSpPr txBox="1"/>
          <p:nvPr/>
        </p:nvSpPr>
        <p:spPr>
          <a:xfrm>
            <a:off x="976513" y="3609290"/>
            <a:ext cx="7594930" cy="464935"/>
          </a:xfrm>
          <a:prstGeom prst="rect">
            <a:avLst/>
          </a:prstGeom>
        </p:spPr>
        <p:txBody>
          <a:bodyPr wrap="square" lIns="0" tIns="0" rIns="0" bIns="0" rtlCol="0" anchor="t">
            <a:spAutoFit/>
          </a:bodyPr>
          <a:lstStyle/>
          <a:p>
            <a:pPr algn="just">
              <a:lnSpc>
                <a:spcPts val="1763"/>
              </a:lnSpc>
            </a:pPr>
            <a:r>
              <a:rPr lang="en-US" sz="1403" spc="18" dirty="0">
                <a:solidFill>
                  <a:srgbClr val="000000"/>
                </a:solidFill>
                <a:latin typeface="Georgia"/>
                <a:ea typeface="Georgia"/>
                <a:cs typeface="Georgia"/>
                <a:sym typeface="Georgia"/>
              </a:rPr>
              <a:t>The rates and fees to be charged for the water supplied must be in accordance with the WPA </a:t>
            </a:r>
          </a:p>
          <a:p>
            <a:pPr algn="just">
              <a:lnSpc>
                <a:spcPts val="1968"/>
              </a:lnSpc>
            </a:pPr>
            <a:r>
              <a:rPr lang="en-US" sz="1406" dirty="0">
                <a:solidFill>
                  <a:srgbClr val="000000"/>
                </a:solidFill>
                <a:latin typeface="Georgia"/>
                <a:ea typeface="Georgia"/>
                <a:cs typeface="Georgia"/>
                <a:sym typeface="Georgia"/>
              </a:rPr>
              <a:t>and approved by the OUR.</a:t>
            </a:r>
          </a:p>
        </p:txBody>
      </p:sp>
      <p:sp>
        <p:nvSpPr>
          <p:cNvPr id="9" name="TextBox 9"/>
          <p:cNvSpPr txBox="1"/>
          <p:nvPr/>
        </p:nvSpPr>
        <p:spPr>
          <a:xfrm>
            <a:off x="778682" y="4805397"/>
            <a:ext cx="7679518" cy="423193"/>
          </a:xfrm>
          <a:prstGeom prst="rect">
            <a:avLst/>
          </a:prstGeom>
        </p:spPr>
        <p:txBody>
          <a:bodyPr wrap="square" lIns="0" tIns="0" rIns="0" bIns="0" rtlCol="0" anchor="t">
            <a:spAutoFit/>
          </a:bodyPr>
          <a:lstStyle/>
          <a:p>
            <a:pPr algn="just">
              <a:lnSpc>
                <a:spcPts val="1679"/>
              </a:lnSpc>
            </a:pPr>
            <a:r>
              <a:rPr lang="en-US" sz="1403" spc="18" dirty="0">
                <a:solidFill>
                  <a:srgbClr val="000000"/>
                </a:solidFill>
                <a:latin typeface="Georgia"/>
                <a:ea typeface="Georgia"/>
                <a:cs typeface="Georgia"/>
                <a:sym typeface="Georgia"/>
              </a:rPr>
              <a:t>The Licensee must maintain and keep in good repair all equipment and facilities used in carrying out the Licensed business.</a:t>
            </a:r>
          </a:p>
        </p:txBody>
      </p:sp>
      <p:sp>
        <p:nvSpPr>
          <p:cNvPr id="10" name="TextBox 10"/>
          <p:cNvSpPr txBox="1"/>
          <p:nvPr/>
        </p:nvSpPr>
        <p:spPr>
          <a:xfrm>
            <a:off x="650577" y="5744843"/>
            <a:ext cx="7960023" cy="423193"/>
          </a:xfrm>
          <a:prstGeom prst="rect">
            <a:avLst/>
          </a:prstGeom>
        </p:spPr>
        <p:txBody>
          <a:bodyPr wrap="square" lIns="0" tIns="0" rIns="0" bIns="0" rtlCol="0" anchor="t">
            <a:spAutoFit/>
          </a:bodyPr>
          <a:lstStyle/>
          <a:p>
            <a:pPr algn="just">
              <a:lnSpc>
                <a:spcPts val="1680"/>
              </a:lnSpc>
            </a:pPr>
            <a:r>
              <a:rPr lang="en-US" sz="1403" dirty="0">
                <a:solidFill>
                  <a:srgbClr val="000000"/>
                </a:solidFill>
                <a:latin typeface="Georgia"/>
                <a:ea typeface="Georgia"/>
                <a:cs typeface="Georgia"/>
                <a:sym typeface="Georgia"/>
              </a:rPr>
              <a:t>The accounts and records of SPV should be sufficient to separate the activity of the licensed business from any other business operated by the Licensee. These accounts must be audited annually.</a:t>
            </a:r>
          </a:p>
        </p:txBody>
      </p:sp>
      <p:sp>
        <p:nvSpPr>
          <p:cNvPr id="11" name="TextBox 11"/>
          <p:cNvSpPr txBox="1"/>
          <p:nvPr/>
        </p:nvSpPr>
        <p:spPr>
          <a:xfrm>
            <a:off x="777635" y="2474063"/>
            <a:ext cx="156801" cy="347767"/>
          </a:xfrm>
          <a:prstGeom prst="rect">
            <a:avLst/>
          </a:prstGeom>
        </p:spPr>
        <p:txBody>
          <a:bodyPr lIns="0" tIns="0" rIns="0" bIns="0" rtlCol="0" anchor="t">
            <a:spAutoFit/>
          </a:bodyPr>
          <a:lstStyle/>
          <a:p>
            <a:pPr algn="l">
              <a:lnSpc>
                <a:spcPts val="2805"/>
              </a:lnSpc>
            </a:pPr>
            <a:r>
              <a:rPr lang="en-US" sz="2004" dirty="0">
                <a:solidFill>
                  <a:srgbClr val="000000"/>
                </a:solidFill>
                <a:latin typeface="Arial"/>
                <a:ea typeface="Arial"/>
                <a:cs typeface="Arial"/>
                <a:sym typeface="Arial"/>
              </a:rPr>
              <a:t>●</a:t>
            </a:r>
          </a:p>
        </p:txBody>
      </p:sp>
      <p:sp>
        <p:nvSpPr>
          <p:cNvPr id="12" name="TextBox 12"/>
          <p:cNvSpPr txBox="1"/>
          <p:nvPr/>
        </p:nvSpPr>
        <p:spPr>
          <a:xfrm>
            <a:off x="697234" y="3508329"/>
            <a:ext cx="156801" cy="347767"/>
          </a:xfrm>
          <a:prstGeom prst="rect">
            <a:avLst/>
          </a:prstGeom>
        </p:spPr>
        <p:txBody>
          <a:bodyPr lIns="0" tIns="0" rIns="0" bIns="0" rtlCol="0" anchor="t">
            <a:spAutoFit/>
          </a:bodyPr>
          <a:lstStyle/>
          <a:p>
            <a:pPr algn="l">
              <a:lnSpc>
                <a:spcPts val="2805"/>
              </a:lnSpc>
            </a:pPr>
            <a:r>
              <a:rPr lang="en-US" sz="2004" dirty="0">
                <a:solidFill>
                  <a:srgbClr val="000000"/>
                </a:solidFill>
                <a:latin typeface="Arial"/>
                <a:ea typeface="Arial"/>
                <a:cs typeface="Arial"/>
                <a:sym typeface="Arial"/>
              </a:rPr>
              <a:t>●</a:t>
            </a:r>
          </a:p>
        </p:txBody>
      </p:sp>
      <p:sp>
        <p:nvSpPr>
          <p:cNvPr id="13" name="TextBox 13"/>
          <p:cNvSpPr txBox="1"/>
          <p:nvPr/>
        </p:nvSpPr>
        <p:spPr>
          <a:xfrm>
            <a:off x="618833" y="4669226"/>
            <a:ext cx="156801" cy="347767"/>
          </a:xfrm>
          <a:prstGeom prst="rect">
            <a:avLst/>
          </a:prstGeom>
        </p:spPr>
        <p:txBody>
          <a:bodyPr lIns="0" tIns="0" rIns="0" bIns="0" rtlCol="0" anchor="t">
            <a:spAutoFit/>
          </a:bodyPr>
          <a:lstStyle/>
          <a:p>
            <a:pPr algn="l">
              <a:lnSpc>
                <a:spcPts val="2805"/>
              </a:lnSpc>
            </a:pPr>
            <a:r>
              <a:rPr lang="en-US" sz="2004" dirty="0">
                <a:solidFill>
                  <a:srgbClr val="000000"/>
                </a:solidFill>
                <a:latin typeface="Arial"/>
                <a:ea typeface="Arial"/>
                <a:cs typeface="Arial"/>
                <a:sym typeface="Arial"/>
              </a:rPr>
              <a:t>●</a:t>
            </a:r>
          </a:p>
        </p:txBody>
      </p:sp>
      <p:sp>
        <p:nvSpPr>
          <p:cNvPr id="14" name="TextBox 14"/>
          <p:cNvSpPr txBox="1"/>
          <p:nvPr/>
        </p:nvSpPr>
        <p:spPr>
          <a:xfrm>
            <a:off x="528999" y="5656239"/>
            <a:ext cx="156801" cy="347767"/>
          </a:xfrm>
          <a:prstGeom prst="rect">
            <a:avLst/>
          </a:prstGeom>
        </p:spPr>
        <p:txBody>
          <a:bodyPr lIns="0" tIns="0" rIns="0" bIns="0" rtlCol="0" anchor="t">
            <a:spAutoFit/>
          </a:bodyPr>
          <a:lstStyle/>
          <a:p>
            <a:pPr algn="l">
              <a:lnSpc>
                <a:spcPts val="2805"/>
              </a:lnSpc>
            </a:pPr>
            <a:r>
              <a:rPr lang="en-US" sz="2004" dirty="0">
                <a:solidFill>
                  <a:srgbClr val="000000"/>
                </a:solidFill>
                <a:latin typeface="Arial"/>
                <a:ea typeface="Arial"/>
                <a:cs typeface="Arial"/>
                <a:sym typeface="Aria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028090"/>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r>
              <a:rPr lang="en-US" sz="1700" b="1" dirty="0">
                <a:solidFill>
                  <a:srgbClr val="FFFFFF"/>
                </a:solidFill>
                <a:latin typeface="Calibri" pitchFamily="34" charset="0"/>
                <a:ea typeface="Calibri" pitchFamily="34" charset="-122"/>
                <a:cs typeface="Calibri" pitchFamily="34" charset="-120"/>
              </a:rPr>
              <a:t>THE REGULATOR'S ROLE: OUR AS ENABLER OF WASTEWATER REUSE</a:t>
            </a:r>
            <a:endParaRPr lang="en-US" sz="1700" dirty="0"/>
          </a:p>
        </p:txBody>
      </p:sp>
      <p:sp>
        <p:nvSpPr>
          <p:cNvPr id="4" name="Shape 2"/>
          <p:cNvSpPr/>
          <p:nvPr/>
        </p:nvSpPr>
        <p:spPr>
          <a:xfrm>
            <a:off x="274320" y="1680210"/>
            <a:ext cx="2788920" cy="411480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5" name="Shape 3"/>
          <p:cNvSpPr/>
          <p:nvPr/>
        </p:nvSpPr>
        <p:spPr>
          <a:xfrm>
            <a:off x="274320" y="1680210"/>
            <a:ext cx="2788920" cy="502920"/>
          </a:xfrm>
          <a:prstGeom prst="rect">
            <a:avLst/>
          </a:prstGeom>
          <a:solidFill>
            <a:srgbClr val="028090"/>
          </a:solidFill>
          <a:ln/>
        </p:spPr>
        <p:txBody>
          <a:bodyPr/>
          <a:lstStyle/>
          <a:p>
            <a:endParaRPr lang="en-JM"/>
          </a:p>
        </p:txBody>
      </p:sp>
      <p:sp>
        <p:nvSpPr>
          <p:cNvPr id="6" name="Text 4"/>
          <p:cNvSpPr/>
          <p:nvPr/>
        </p:nvSpPr>
        <p:spPr>
          <a:xfrm>
            <a:off x="365760" y="1680210"/>
            <a:ext cx="2606040" cy="475488"/>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Licensing</a:t>
            </a:r>
            <a:endParaRPr lang="en-US" sz="1400" dirty="0"/>
          </a:p>
          <a:p>
            <a:pPr algn="ctr"/>
            <a:r>
              <a:rPr lang="en-US" sz="1400" b="1" dirty="0">
                <a:solidFill>
                  <a:srgbClr val="FFFFFF"/>
                </a:solidFill>
                <a:latin typeface="Calibri" pitchFamily="34" charset="0"/>
                <a:ea typeface="Calibri" pitchFamily="34" charset="-122"/>
                <a:cs typeface="Calibri" pitchFamily="34" charset="-120"/>
              </a:rPr>
              <a:t>&amp; Standards</a:t>
            </a:r>
            <a:endParaRPr lang="en-US" sz="1400" dirty="0"/>
          </a:p>
        </p:txBody>
      </p:sp>
      <p:sp>
        <p:nvSpPr>
          <p:cNvPr id="7" name="Text 5"/>
          <p:cNvSpPr/>
          <p:nvPr/>
        </p:nvSpPr>
        <p:spPr>
          <a:xfrm>
            <a:off x="411480" y="2274570"/>
            <a:ext cx="2578608" cy="3383280"/>
          </a:xfrm>
          <a:prstGeom prst="rect">
            <a:avLst/>
          </a:prstGeom>
          <a:noFill/>
          <a:ln/>
        </p:spPr>
        <p:txBody>
          <a:bodyPr wrap="square" rtlCol="0" anchor="ctr"/>
          <a:lstStyle/>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Issue Reclaimed Water Use Licences to NWC or SPV</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Establish tiered effluent quality standards by end-use (agriculture, industrial, recharge)</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Adopt WHO / EU 2020 reuse water quality benchmarks</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Mandate NEPA ‘s compliance for all reuse discharges</a:t>
            </a:r>
          </a:p>
        </p:txBody>
      </p:sp>
      <p:sp>
        <p:nvSpPr>
          <p:cNvPr id="8" name="Shape 6"/>
          <p:cNvSpPr/>
          <p:nvPr/>
        </p:nvSpPr>
        <p:spPr>
          <a:xfrm>
            <a:off x="3218688" y="1680210"/>
            <a:ext cx="2788920" cy="411480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9" name="Shape 7"/>
          <p:cNvSpPr/>
          <p:nvPr/>
        </p:nvSpPr>
        <p:spPr>
          <a:xfrm>
            <a:off x="3218688" y="1680210"/>
            <a:ext cx="2788920" cy="502920"/>
          </a:xfrm>
          <a:prstGeom prst="rect">
            <a:avLst/>
          </a:prstGeom>
          <a:solidFill>
            <a:srgbClr val="1C7293"/>
          </a:solidFill>
          <a:ln/>
        </p:spPr>
        <p:txBody>
          <a:bodyPr/>
          <a:lstStyle/>
          <a:p>
            <a:endParaRPr lang="en-JM"/>
          </a:p>
        </p:txBody>
      </p:sp>
      <p:sp>
        <p:nvSpPr>
          <p:cNvPr id="10" name="Text 8"/>
          <p:cNvSpPr/>
          <p:nvPr/>
        </p:nvSpPr>
        <p:spPr>
          <a:xfrm>
            <a:off x="3310128" y="1680210"/>
            <a:ext cx="2606040" cy="475488"/>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Tariff</a:t>
            </a:r>
            <a:endParaRPr lang="en-US" sz="1400" dirty="0"/>
          </a:p>
          <a:p>
            <a:pPr algn="ctr"/>
            <a:r>
              <a:rPr lang="en-US" sz="1400" b="1" dirty="0">
                <a:solidFill>
                  <a:srgbClr val="FFFFFF"/>
                </a:solidFill>
                <a:latin typeface="Calibri" pitchFamily="34" charset="0"/>
                <a:ea typeface="Calibri" pitchFamily="34" charset="-122"/>
                <a:cs typeface="Calibri" pitchFamily="34" charset="-120"/>
              </a:rPr>
              <a:t>Framework</a:t>
            </a:r>
            <a:endParaRPr lang="en-US" sz="1400" dirty="0"/>
          </a:p>
        </p:txBody>
      </p:sp>
      <p:sp>
        <p:nvSpPr>
          <p:cNvPr id="11" name="Text 9"/>
          <p:cNvSpPr/>
          <p:nvPr/>
        </p:nvSpPr>
        <p:spPr>
          <a:xfrm>
            <a:off x="3355848" y="2274570"/>
            <a:ext cx="2578608" cy="3383280"/>
          </a:xfrm>
          <a:prstGeom prst="rect">
            <a:avLst/>
          </a:prstGeom>
          <a:noFill/>
          <a:ln/>
        </p:spPr>
        <p:txBody>
          <a:bodyPr wrap="square" rtlCol="0" anchor="ctr"/>
          <a:lstStyle/>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Set a suitable tariff rate lower than potable  water tariffs  to incentivize uptake</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Allow for the recovery of wastewater reuse infrastructure costs</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Establish a Reuse Factor (RF) similar  to the existing PAM mechanism</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Protect agricultural and small-farmer affordability</a:t>
            </a:r>
          </a:p>
        </p:txBody>
      </p:sp>
      <p:sp>
        <p:nvSpPr>
          <p:cNvPr id="12" name="Shape 10"/>
          <p:cNvSpPr/>
          <p:nvPr/>
        </p:nvSpPr>
        <p:spPr>
          <a:xfrm>
            <a:off x="6163056" y="1680210"/>
            <a:ext cx="2788920" cy="4114800"/>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3" name="Shape 11"/>
          <p:cNvSpPr/>
          <p:nvPr/>
        </p:nvSpPr>
        <p:spPr>
          <a:xfrm>
            <a:off x="6163056" y="1680210"/>
            <a:ext cx="2788920" cy="502920"/>
          </a:xfrm>
          <a:prstGeom prst="rect">
            <a:avLst/>
          </a:prstGeom>
          <a:solidFill>
            <a:srgbClr val="065A82"/>
          </a:solidFill>
          <a:ln/>
        </p:spPr>
        <p:txBody>
          <a:bodyPr/>
          <a:lstStyle/>
          <a:p>
            <a:endParaRPr lang="en-JM"/>
          </a:p>
        </p:txBody>
      </p:sp>
      <p:sp>
        <p:nvSpPr>
          <p:cNvPr id="14" name="Text 12"/>
          <p:cNvSpPr/>
          <p:nvPr/>
        </p:nvSpPr>
        <p:spPr>
          <a:xfrm>
            <a:off x="6254496" y="1680210"/>
            <a:ext cx="2606040" cy="475488"/>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PPP</a:t>
            </a:r>
            <a:endParaRPr lang="en-US" sz="1400" dirty="0"/>
          </a:p>
          <a:p>
            <a:pPr algn="ctr"/>
            <a:r>
              <a:rPr lang="en-US" sz="1400" b="1" dirty="0">
                <a:solidFill>
                  <a:srgbClr val="FFFFFF"/>
                </a:solidFill>
                <a:latin typeface="Calibri" pitchFamily="34" charset="0"/>
                <a:ea typeface="Calibri" pitchFamily="34" charset="-122"/>
                <a:cs typeface="Calibri" pitchFamily="34" charset="-120"/>
              </a:rPr>
              <a:t>Oversight</a:t>
            </a:r>
            <a:endParaRPr lang="en-US" sz="1400" dirty="0"/>
          </a:p>
        </p:txBody>
      </p:sp>
      <p:sp>
        <p:nvSpPr>
          <p:cNvPr id="15" name="Text 13"/>
          <p:cNvSpPr/>
          <p:nvPr/>
        </p:nvSpPr>
        <p:spPr>
          <a:xfrm>
            <a:off x="6300216" y="2274570"/>
            <a:ext cx="2578608" cy="3383280"/>
          </a:xfrm>
          <a:prstGeom prst="rect">
            <a:avLst/>
          </a:prstGeom>
          <a:noFill/>
          <a:ln/>
        </p:spPr>
        <p:txBody>
          <a:bodyPr wrap="square" rtlCol="0" anchor="ctr"/>
          <a:lstStyle/>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Review  Soapberry’s  PPP expansion agreement.</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Set performance bond and service-level obligations for private operator</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Ensure public interest protections in 20-year concession contract</a:t>
            </a:r>
          </a:p>
          <a:p>
            <a:pPr marL="342900" indent="-342900">
              <a:buSzPct val="100000"/>
              <a:buChar char="•"/>
            </a:pP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Monitor and publish annual reuse performance data</a:t>
            </a:r>
          </a:p>
        </p:txBody>
      </p:sp>
      <p:pic>
        <p:nvPicPr>
          <p:cNvPr id="17" name="Picture 16">
            <a:extLst>
              <a:ext uri="{FF2B5EF4-FFF2-40B4-BE49-F238E27FC236}">
                <a16:creationId xmlns:a16="http://schemas.microsoft.com/office/drawing/2014/main" id="{E8845B1A-F8AB-CE86-E998-96C134079347}"/>
              </a:ext>
            </a:extLst>
          </p:cNvPr>
          <p:cNvPicPr>
            <a:picLocks noChangeAspect="1"/>
          </p:cNvPicPr>
          <p:nvPr/>
        </p:nvPicPr>
        <p:blipFill>
          <a:blip r:embed="rId3"/>
          <a:stretch>
            <a:fillRect/>
          </a:stretch>
        </p:blipFill>
        <p:spPr>
          <a:xfrm>
            <a:off x="0" y="0"/>
            <a:ext cx="9144000" cy="658368"/>
          </a:xfrm>
          <a:prstGeom prst="rect">
            <a:avLst/>
          </a:prstGeom>
        </p:spPr>
      </p:pic>
      <p:sp>
        <p:nvSpPr>
          <p:cNvPr id="20" name="TextBox 19">
            <a:extLst>
              <a:ext uri="{FF2B5EF4-FFF2-40B4-BE49-F238E27FC236}">
                <a16:creationId xmlns:a16="http://schemas.microsoft.com/office/drawing/2014/main" id="{98B12B4B-86B4-B149-70A3-38AE4C4DA55C}"/>
              </a:ext>
            </a:extLst>
          </p:cNvPr>
          <p:cNvSpPr txBox="1"/>
          <p:nvPr/>
        </p:nvSpPr>
        <p:spPr>
          <a:xfrm>
            <a:off x="1280057" y="135148"/>
            <a:ext cx="4974439" cy="523220"/>
          </a:xfrm>
          <a:prstGeom prst="rect">
            <a:avLst/>
          </a:prstGeom>
          <a:noFill/>
        </p:spPr>
        <p:txBody>
          <a:bodyPr wrap="none" rtlCol="0">
            <a:spAutoFit/>
          </a:bodyPr>
          <a:lstStyle/>
          <a:p>
            <a:pPr algn="ctr"/>
            <a:r>
              <a:rPr lang="en-US" sz="2800" dirty="0">
                <a:latin typeface="Georgia Bold" panose="02040802050405020203" pitchFamily="18" charset="0"/>
              </a:rPr>
              <a:t>The Role of the Regulator </a:t>
            </a:r>
            <a:endParaRPr lang="en-JM" sz="2800" dirty="0">
              <a:latin typeface="Georgia Bold" panose="020408020504050202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274320" y="948690"/>
            <a:ext cx="9144000" cy="685800"/>
          </a:xfrm>
          <a:prstGeom prst="rect">
            <a:avLst/>
          </a:prstGeom>
          <a:solidFill>
            <a:srgbClr val="065A82"/>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b="1" dirty="0">
                <a:latin typeface="Calibri" pitchFamily="34" charset="0"/>
                <a:ea typeface="Calibri" pitchFamily="34" charset="-122"/>
                <a:cs typeface="Calibri" pitchFamily="34" charset="-120"/>
              </a:rPr>
              <a:t>SOAPBERRY: THE REUSE OPPORTUNITY IN NUMBERS</a:t>
            </a:r>
            <a:endParaRPr lang="en-US" b="1" dirty="0"/>
          </a:p>
        </p:txBody>
      </p:sp>
      <p:sp>
        <p:nvSpPr>
          <p:cNvPr id="4" name="Shape 2"/>
          <p:cNvSpPr/>
          <p:nvPr/>
        </p:nvSpPr>
        <p:spPr>
          <a:xfrm>
            <a:off x="274320" y="1680210"/>
            <a:ext cx="2011680" cy="169164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5" name="Shape 3"/>
          <p:cNvSpPr/>
          <p:nvPr/>
        </p:nvSpPr>
        <p:spPr>
          <a:xfrm>
            <a:off x="274320" y="1680210"/>
            <a:ext cx="2011680" cy="91440"/>
          </a:xfrm>
          <a:prstGeom prst="rect">
            <a:avLst/>
          </a:prstGeom>
          <a:solidFill>
            <a:srgbClr val="1C7293"/>
          </a:solidFill>
          <a:ln/>
        </p:spPr>
        <p:txBody>
          <a:bodyPr/>
          <a:lstStyle/>
          <a:p>
            <a:endParaRPr lang="en-JM"/>
          </a:p>
        </p:txBody>
      </p:sp>
      <p:sp>
        <p:nvSpPr>
          <p:cNvPr id="6" name="Text 4"/>
          <p:cNvSpPr/>
          <p:nvPr/>
        </p:nvSpPr>
        <p:spPr>
          <a:xfrm>
            <a:off x="274320" y="1789938"/>
            <a:ext cx="2011680" cy="640080"/>
          </a:xfrm>
          <a:prstGeom prst="rect">
            <a:avLst/>
          </a:prstGeom>
          <a:noFill/>
          <a:ln/>
        </p:spPr>
        <p:txBody>
          <a:bodyPr wrap="square" rtlCol="0" anchor="ctr"/>
          <a:lstStyle/>
          <a:p>
            <a:pPr algn="ctr"/>
            <a:r>
              <a:rPr lang="en-US" sz="3000" b="1" dirty="0">
                <a:solidFill>
                  <a:srgbClr val="1C7293"/>
                </a:solidFill>
                <a:latin typeface="Calibri" pitchFamily="34" charset="0"/>
                <a:ea typeface="Calibri" pitchFamily="34" charset="-122"/>
                <a:cs typeface="Calibri" pitchFamily="34" charset="-120"/>
              </a:rPr>
              <a:t>55,000</a:t>
            </a:r>
            <a:endParaRPr lang="en-US" sz="3000" dirty="0"/>
          </a:p>
        </p:txBody>
      </p:sp>
      <p:sp>
        <p:nvSpPr>
          <p:cNvPr id="7" name="Text 5"/>
          <p:cNvSpPr/>
          <p:nvPr/>
        </p:nvSpPr>
        <p:spPr>
          <a:xfrm>
            <a:off x="274320" y="2411730"/>
            <a:ext cx="2011680" cy="228600"/>
          </a:xfrm>
          <a:prstGeom prst="rect">
            <a:avLst/>
          </a:prstGeom>
          <a:noFill/>
          <a:ln/>
        </p:spPr>
        <p:txBody>
          <a:bodyPr wrap="square" rtlCol="0" anchor="ctr"/>
          <a:lstStyle/>
          <a:p>
            <a:pPr algn="ctr"/>
            <a:r>
              <a:rPr lang="en-US" sz="1100" i="1" dirty="0">
                <a:solidFill>
                  <a:srgbClr val="4A6572"/>
                </a:solidFill>
                <a:latin typeface="Calibri" pitchFamily="34" charset="0"/>
                <a:ea typeface="Calibri" pitchFamily="34" charset="-122"/>
                <a:cs typeface="Calibri" pitchFamily="34" charset="-120"/>
              </a:rPr>
              <a:t>m³/day</a:t>
            </a:r>
            <a:endParaRPr lang="en-US" sz="1100" dirty="0"/>
          </a:p>
        </p:txBody>
      </p:sp>
      <p:sp>
        <p:nvSpPr>
          <p:cNvPr id="8" name="Text 6"/>
          <p:cNvSpPr/>
          <p:nvPr/>
        </p:nvSpPr>
        <p:spPr>
          <a:xfrm>
            <a:off x="274320" y="2640330"/>
            <a:ext cx="2011680" cy="658368"/>
          </a:xfrm>
          <a:prstGeom prst="rect">
            <a:avLst/>
          </a:prstGeom>
          <a:noFill/>
          <a:ln/>
        </p:spPr>
        <p:txBody>
          <a:bodyPr wrap="square" rtlCol="0" anchor="ctr"/>
          <a:lstStyle/>
          <a:p>
            <a:pPr algn="ctr"/>
            <a:r>
              <a:rPr lang="en-US" sz="1000" dirty="0">
                <a:latin typeface="Calibri" pitchFamily="34" charset="0"/>
                <a:ea typeface="Calibri" pitchFamily="34" charset="-122"/>
                <a:cs typeface="Calibri" pitchFamily="34" charset="-120"/>
              </a:rPr>
              <a:t>Currently discharged</a:t>
            </a:r>
            <a:endParaRPr lang="en-US" sz="1000" dirty="0"/>
          </a:p>
          <a:p>
            <a:pPr algn="ctr"/>
            <a:r>
              <a:rPr lang="en-US" sz="1000" dirty="0">
                <a:latin typeface="Calibri" pitchFamily="34" charset="0"/>
                <a:ea typeface="Calibri" pitchFamily="34" charset="-122"/>
                <a:cs typeface="Calibri" pitchFamily="34" charset="-120"/>
              </a:rPr>
              <a:t>into Rio Cobre</a:t>
            </a:r>
            <a:endParaRPr lang="en-US" sz="1000" dirty="0"/>
          </a:p>
        </p:txBody>
      </p:sp>
      <p:sp>
        <p:nvSpPr>
          <p:cNvPr id="9" name="Shape 7"/>
          <p:cNvSpPr/>
          <p:nvPr/>
        </p:nvSpPr>
        <p:spPr>
          <a:xfrm>
            <a:off x="2450592" y="1680210"/>
            <a:ext cx="2011680" cy="169164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10" name="Shape 8"/>
          <p:cNvSpPr/>
          <p:nvPr/>
        </p:nvSpPr>
        <p:spPr>
          <a:xfrm>
            <a:off x="2450592" y="1680210"/>
            <a:ext cx="2011680" cy="91440"/>
          </a:xfrm>
          <a:prstGeom prst="rect">
            <a:avLst/>
          </a:prstGeom>
          <a:solidFill>
            <a:srgbClr val="028090"/>
          </a:solidFill>
          <a:ln/>
        </p:spPr>
        <p:txBody>
          <a:bodyPr/>
          <a:lstStyle/>
          <a:p>
            <a:endParaRPr lang="en-JM"/>
          </a:p>
        </p:txBody>
      </p:sp>
      <p:sp>
        <p:nvSpPr>
          <p:cNvPr id="11" name="Text 9"/>
          <p:cNvSpPr/>
          <p:nvPr/>
        </p:nvSpPr>
        <p:spPr>
          <a:xfrm>
            <a:off x="2450592" y="1789938"/>
            <a:ext cx="2011680" cy="640080"/>
          </a:xfrm>
          <a:prstGeom prst="rect">
            <a:avLst/>
          </a:prstGeom>
          <a:noFill/>
          <a:ln/>
        </p:spPr>
        <p:txBody>
          <a:bodyPr wrap="square" rtlCol="0" anchor="ctr"/>
          <a:lstStyle/>
          <a:p>
            <a:pPr algn="ctr"/>
            <a:r>
              <a:rPr lang="en-US" sz="3000" b="1" dirty="0">
                <a:solidFill>
                  <a:srgbClr val="028090"/>
                </a:solidFill>
                <a:latin typeface="Calibri" pitchFamily="34" charset="0"/>
                <a:ea typeface="Calibri" pitchFamily="34" charset="-122"/>
                <a:cs typeface="Calibri" pitchFamily="34" charset="-120"/>
              </a:rPr>
              <a:t>20M+</a:t>
            </a:r>
            <a:endParaRPr lang="en-US" sz="3000" dirty="0"/>
          </a:p>
        </p:txBody>
      </p:sp>
      <p:sp>
        <p:nvSpPr>
          <p:cNvPr id="12" name="Text 10"/>
          <p:cNvSpPr/>
          <p:nvPr/>
        </p:nvSpPr>
        <p:spPr>
          <a:xfrm>
            <a:off x="2450592" y="2411730"/>
            <a:ext cx="2011680" cy="228600"/>
          </a:xfrm>
          <a:prstGeom prst="rect">
            <a:avLst/>
          </a:prstGeom>
          <a:noFill/>
          <a:ln/>
        </p:spPr>
        <p:txBody>
          <a:bodyPr wrap="square" rtlCol="0" anchor="ctr"/>
          <a:lstStyle/>
          <a:p>
            <a:pPr algn="ctr"/>
            <a:r>
              <a:rPr lang="en-US" sz="1100" i="1" dirty="0">
                <a:solidFill>
                  <a:srgbClr val="4A6572"/>
                </a:solidFill>
                <a:latin typeface="Calibri" pitchFamily="34" charset="0"/>
                <a:ea typeface="Calibri" pitchFamily="34" charset="-122"/>
                <a:cs typeface="Calibri" pitchFamily="34" charset="-120"/>
              </a:rPr>
              <a:t>m³/year</a:t>
            </a:r>
            <a:endParaRPr lang="en-US" sz="1100" dirty="0"/>
          </a:p>
        </p:txBody>
      </p:sp>
      <p:sp>
        <p:nvSpPr>
          <p:cNvPr id="13" name="Text 11"/>
          <p:cNvSpPr/>
          <p:nvPr/>
        </p:nvSpPr>
        <p:spPr>
          <a:xfrm>
            <a:off x="2450592" y="2640330"/>
            <a:ext cx="2011680" cy="658368"/>
          </a:xfrm>
          <a:prstGeom prst="rect">
            <a:avLst/>
          </a:prstGeom>
          <a:noFill/>
          <a:ln/>
        </p:spPr>
        <p:txBody>
          <a:bodyPr wrap="square" rtlCol="0" anchor="ctr"/>
          <a:lstStyle/>
          <a:p>
            <a:pPr algn="ctr"/>
            <a:r>
              <a:rPr lang="en-US" sz="1000" dirty="0">
                <a:solidFill>
                  <a:srgbClr val="1A2E3A"/>
                </a:solidFill>
                <a:latin typeface="Calibri" pitchFamily="34" charset="0"/>
                <a:ea typeface="Calibri" pitchFamily="34" charset="-122"/>
                <a:cs typeface="Calibri" pitchFamily="34" charset="-120"/>
              </a:rPr>
              <a:t>Available for</a:t>
            </a:r>
            <a:endParaRPr lang="en-US" sz="1000" dirty="0"/>
          </a:p>
          <a:p>
            <a:pPr algn="ctr"/>
            <a:r>
              <a:rPr lang="en-US" sz="1000" dirty="0">
                <a:solidFill>
                  <a:srgbClr val="1A2E3A"/>
                </a:solidFill>
                <a:latin typeface="Calibri" pitchFamily="34" charset="0"/>
                <a:ea typeface="Calibri" pitchFamily="34" charset="-122"/>
                <a:cs typeface="Calibri" pitchFamily="34" charset="-120"/>
              </a:rPr>
              <a:t>agricultural reuse</a:t>
            </a:r>
            <a:endParaRPr lang="en-US" sz="1000" dirty="0"/>
          </a:p>
        </p:txBody>
      </p:sp>
      <p:sp>
        <p:nvSpPr>
          <p:cNvPr id="14" name="Shape 12"/>
          <p:cNvSpPr/>
          <p:nvPr/>
        </p:nvSpPr>
        <p:spPr>
          <a:xfrm>
            <a:off x="4626864" y="1680210"/>
            <a:ext cx="2011680" cy="169164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15" name="Shape 13"/>
          <p:cNvSpPr/>
          <p:nvPr/>
        </p:nvSpPr>
        <p:spPr>
          <a:xfrm>
            <a:off x="4626864" y="1680210"/>
            <a:ext cx="2011680" cy="91440"/>
          </a:xfrm>
          <a:prstGeom prst="rect">
            <a:avLst/>
          </a:prstGeom>
          <a:solidFill>
            <a:srgbClr val="02C39A"/>
          </a:solidFill>
          <a:ln/>
        </p:spPr>
        <p:txBody>
          <a:bodyPr/>
          <a:lstStyle/>
          <a:p>
            <a:endParaRPr lang="en-JM"/>
          </a:p>
        </p:txBody>
      </p:sp>
      <p:sp>
        <p:nvSpPr>
          <p:cNvPr id="16" name="Text 14"/>
          <p:cNvSpPr/>
          <p:nvPr/>
        </p:nvSpPr>
        <p:spPr>
          <a:xfrm>
            <a:off x="4626864" y="1789938"/>
            <a:ext cx="2011680" cy="640080"/>
          </a:xfrm>
          <a:prstGeom prst="rect">
            <a:avLst/>
          </a:prstGeom>
          <a:noFill/>
          <a:ln/>
        </p:spPr>
        <p:txBody>
          <a:bodyPr wrap="square" rtlCol="0" anchor="ctr"/>
          <a:lstStyle/>
          <a:p>
            <a:pPr algn="ctr"/>
            <a:r>
              <a:rPr lang="en-US" sz="3000" b="1" dirty="0">
                <a:solidFill>
                  <a:srgbClr val="02C39A"/>
                </a:solidFill>
                <a:latin typeface="Calibri" pitchFamily="34" charset="0"/>
                <a:ea typeface="Calibri" pitchFamily="34" charset="-122"/>
                <a:cs typeface="Calibri" pitchFamily="34" charset="-120"/>
              </a:rPr>
              <a:t>50,000</a:t>
            </a:r>
            <a:endParaRPr lang="en-US" sz="3000" dirty="0"/>
          </a:p>
        </p:txBody>
      </p:sp>
      <p:sp>
        <p:nvSpPr>
          <p:cNvPr id="17" name="Text 15"/>
          <p:cNvSpPr/>
          <p:nvPr/>
        </p:nvSpPr>
        <p:spPr>
          <a:xfrm>
            <a:off x="4626864" y="2411730"/>
            <a:ext cx="2011680" cy="228600"/>
          </a:xfrm>
          <a:prstGeom prst="rect">
            <a:avLst/>
          </a:prstGeom>
          <a:noFill/>
          <a:ln/>
        </p:spPr>
        <p:txBody>
          <a:bodyPr wrap="square" rtlCol="0" anchor="ctr"/>
          <a:lstStyle/>
          <a:p>
            <a:pPr algn="ctr"/>
            <a:r>
              <a:rPr lang="en-US" sz="1100" i="1" dirty="0">
                <a:solidFill>
                  <a:srgbClr val="4A6572"/>
                </a:solidFill>
                <a:latin typeface="Calibri" pitchFamily="34" charset="0"/>
                <a:ea typeface="Calibri" pitchFamily="34" charset="-122"/>
                <a:cs typeface="Calibri" pitchFamily="34" charset="-120"/>
              </a:rPr>
              <a:t>hectares</a:t>
            </a:r>
            <a:endParaRPr lang="en-US" sz="1100" dirty="0"/>
          </a:p>
        </p:txBody>
      </p:sp>
      <p:sp>
        <p:nvSpPr>
          <p:cNvPr id="18" name="Text 16"/>
          <p:cNvSpPr/>
          <p:nvPr/>
        </p:nvSpPr>
        <p:spPr>
          <a:xfrm>
            <a:off x="4626864" y="2640330"/>
            <a:ext cx="2011680" cy="658368"/>
          </a:xfrm>
          <a:prstGeom prst="rect">
            <a:avLst/>
          </a:prstGeom>
          <a:noFill/>
          <a:ln/>
        </p:spPr>
        <p:txBody>
          <a:bodyPr wrap="square" rtlCol="0" anchor="ctr"/>
          <a:lstStyle/>
          <a:p>
            <a:pPr algn="ctr"/>
            <a:r>
              <a:rPr lang="en-US" sz="1000" dirty="0">
                <a:solidFill>
                  <a:srgbClr val="1A2E3A"/>
                </a:solidFill>
                <a:latin typeface="Calibri" pitchFamily="34" charset="0"/>
                <a:ea typeface="Calibri" pitchFamily="34" charset="-122"/>
                <a:cs typeface="Calibri" pitchFamily="34" charset="-120"/>
              </a:rPr>
              <a:t>Farmland that could</a:t>
            </a:r>
            <a:endParaRPr lang="en-US" sz="1000" dirty="0"/>
          </a:p>
          <a:p>
            <a:pPr algn="ctr"/>
            <a:r>
              <a:rPr lang="en-US" sz="1000" dirty="0">
                <a:solidFill>
                  <a:srgbClr val="1A2E3A"/>
                </a:solidFill>
                <a:latin typeface="Calibri" pitchFamily="34" charset="0"/>
                <a:ea typeface="Calibri" pitchFamily="34" charset="-122"/>
                <a:cs typeface="Calibri" pitchFamily="34" charset="-120"/>
              </a:rPr>
              <a:t>be irrigated</a:t>
            </a:r>
            <a:endParaRPr lang="en-US" sz="1000" dirty="0"/>
          </a:p>
        </p:txBody>
      </p:sp>
      <p:sp>
        <p:nvSpPr>
          <p:cNvPr id="19" name="Shape 17"/>
          <p:cNvSpPr/>
          <p:nvPr/>
        </p:nvSpPr>
        <p:spPr>
          <a:xfrm>
            <a:off x="6803136" y="1680210"/>
            <a:ext cx="2011680" cy="169164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JM"/>
          </a:p>
        </p:txBody>
      </p:sp>
      <p:sp>
        <p:nvSpPr>
          <p:cNvPr id="20" name="Shape 18"/>
          <p:cNvSpPr/>
          <p:nvPr/>
        </p:nvSpPr>
        <p:spPr>
          <a:xfrm>
            <a:off x="6803136" y="1680210"/>
            <a:ext cx="2011680" cy="91440"/>
          </a:xfrm>
          <a:prstGeom prst="rect">
            <a:avLst/>
          </a:prstGeom>
          <a:solidFill>
            <a:srgbClr val="F4A261"/>
          </a:solidFill>
          <a:ln/>
        </p:spPr>
        <p:txBody>
          <a:bodyPr/>
          <a:lstStyle/>
          <a:p>
            <a:endParaRPr lang="en-JM"/>
          </a:p>
        </p:txBody>
      </p:sp>
      <p:sp>
        <p:nvSpPr>
          <p:cNvPr id="21" name="Text 19"/>
          <p:cNvSpPr/>
          <p:nvPr/>
        </p:nvSpPr>
        <p:spPr>
          <a:xfrm>
            <a:off x="6803136" y="1789938"/>
            <a:ext cx="2011680" cy="640080"/>
          </a:xfrm>
          <a:prstGeom prst="rect">
            <a:avLst/>
          </a:prstGeom>
          <a:noFill/>
          <a:ln/>
        </p:spPr>
        <p:txBody>
          <a:bodyPr wrap="square" rtlCol="0" anchor="ctr"/>
          <a:lstStyle/>
          <a:p>
            <a:pPr algn="ctr"/>
            <a:r>
              <a:rPr lang="en-US" sz="3000" b="1" dirty="0">
                <a:solidFill>
                  <a:srgbClr val="F4A261"/>
                </a:solidFill>
                <a:latin typeface="Calibri" pitchFamily="34" charset="0"/>
                <a:ea typeface="Calibri" pitchFamily="34" charset="-122"/>
                <a:cs typeface="Calibri" pitchFamily="34" charset="-120"/>
              </a:rPr>
              <a:t>US$100M</a:t>
            </a:r>
            <a:endParaRPr lang="en-US" sz="3000" dirty="0"/>
          </a:p>
        </p:txBody>
      </p:sp>
      <p:sp>
        <p:nvSpPr>
          <p:cNvPr id="22" name="Text 20"/>
          <p:cNvSpPr/>
          <p:nvPr/>
        </p:nvSpPr>
        <p:spPr>
          <a:xfrm>
            <a:off x="6803136" y="2411730"/>
            <a:ext cx="2011680" cy="228600"/>
          </a:xfrm>
          <a:prstGeom prst="rect">
            <a:avLst/>
          </a:prstGeom>
          <a:noFill/>
          <a:ln/>
        </p:spPr>
        <p:txBody>
          <a:bodyPr wrap="square" rtlCol="0" anchor="ctr"/>
          <a:lstStyle/>
          <a:p>
            <a:pPr algn="ctr"/>
            <a:r>
              <a:rPr lang="en-US" sz="1100" i="1" dirty="0">
                <a:solidFill>
                  <a:srgbClr val="4A6572"/>
                </a:solidFill>
                <a:latin typeface="Calibri" pitchFamily="34" charset="0"/>
                <a:ea typeface="Calibri" pitchFamily="34" charset="-122"/>
                <a:cs typeface="Calibri" pitchFamily="34" charset="-120"/>
              </a:rPr>
              <a:t>expansion</a:t>
            </a:r>
            <a:endParaRPr lang="en-US" sz="1100" dirty="0"/>
          </a:p>
        </p:txBody>
      </p:sp>
      <p:sp>
        <p:nvSpPr>
          <p:cNvPr id="23" name="Text 21"/>
          <p:cNvSpPr/>
          <p:nvPr/>
        </p:nvSpPr>
        <p:spPr>
          <a:xfrm>
            <a:off x="6803136" y="2640330"/>
            <a:ext cx="2011680" cy="658368"/>
          </a:xfrm>
          <a:prstGeom prst="rect">
            <a:avLst/>
          </a:prstGeom>
          <a:noFill/>
          <a:ln/>
        </p:spPr>
        <p:txBody>
          <a:bodyPr wrap="square" rtlCol="0" anchor="ctr"/>
          <a:lstStyle/>
          <a:p>
            <a:pPr algn="ctr"/>
            <a:r>
              <a:rPr lang="en-US" sz="1000" dirty="0">
                <a:solidFill>
                  <a:srgbClr val="1A2E3A"/>
                </a:solidFill>
                <a:latin typeface="Calibri" pitchFamily="34" charset="0"/>
                <a:ea typeface="Calibri" pitchFamily="34" charset="-122"/>
                <a:cs typeface="Calibri" pitchFamily="34" charset="-120"/>
              </a:rPr>
              <a:t>PPP investment to</a:t>
            </a:r>
            <a:endParaRPr lang="en-US" sz="1000" dirty="0"/>
          </a:p>
          <a:p>
            <a:pPr algn="ctr"/>
            <a:r>
              <a:rPr lang="en-US" sz="1000" dirty="0">
                <a:solidFill>
                  <a:srgbClr val="1A2E3A"/>
                </a:solidFill>
                <a:latin typeface="Calibri" pitchFamily="34" charset="0"/>
                <a:ea typeface="Calibri" pitchFamily="34" charset="-122"/>
                <a:cs typeface="Calibri" pitchFamily="34" charset="-120"/>
              </a:rPr>
              <a:t>double capacity</a:t>
            </a:r>
            <a:endParaRPr lang="en-US" sz="1000" dirty="0"/>
          </a:p>
        </p:txBody>
      </p:sp>
      <p:sp>
        <p:nvSpPr>
          <p:cNvPr id="24" name="Text 22"/>
          <p:cNvSpPr/>
          <p:nvPr/>
        </p:nvSpPr>
        <p:spPr>
          <a:xfrm>
            <a:off x="274320" y="3554730"/>
            <a:ext cx="8595360" cy="347472"/>
          </a:xfrm>
          <a:prstGeom prst="rect">
            <a:avLst/>
          </a:prstGeom>
          <a:noFill/>
          <a:ln/>
        </p:spPr>
        <p:txBody>
          <a:bodyPr wrap="square" rtlCol="0" anchor="ctr"/>
          <a:lstStyle/>
          <a:p>
            <a:pPr algn="ctr"/>
            <a:r>
              <a:rPr lang="en-US" sz="1400" b="1" dirty="0">
                <a:solidFill>
                  <a:srgbClr val="065A82"/>
                </a:solidFill>
                <a:latin typeface="Calibri" pitchFamily="34" charset="0"/>
                <a:ea typeface="Calibri" pitchFamily="34" charset="-122"/>
                <a:cs typeface="Calibri" pitchFamily="34" charset="-120"/>
              </a:rPr>
              <a:t>Recommended Reuse Pathways for Soapberry Effluent</a:t>
            </a:r>
            <a:endParaRPr lang="en-US" sz="1400" dirty="0"/>
          </a:p>
        </p:txBody>
      </p:sp>
      <p:sp>
        <p:nvSpPr>
          <p:cNvPr id="25" name="Shape 23"/>
          <p:cNvSpPr/>
          <p:nvPr/>
        </p:nvSpPr>
        <p:spPr>
          <a:xfrm>
            <a:off x="298704" y="3920490"/>
            <a:ext cx="2011680" cy="1828800"/>
          </a:xfrm>
          <a:prstGeom prst="rect">
            <a:avLst/>
          </a:prstGeom>
          <a:solidFill>
            <a:srgbClr val="02C39A"/>
          </a:solidFill>
          <a:ln/>
          <a:effectLst>
            <a:outerShdw blurRad="101600" dist="38100" dir="8100000" algn="bl" rotWithShape="0">
              <a:srgbClr val="000000">
                <a:alpha val="12000"/>
              </a:srgbClr>
            </a:outerShdw>
          </a:effectLst>
        </p:spPr>
        <p:txBody>
          <a:bodyPr/>
          <a:lstStyle/>
          <a:p>
            <a:endParaRPr lang="en-JM"/>
          </a:p>
        </p:txBody>
      </p:sp>
      <p:sp>
        <p:nvSpPr>
          <p:cNvPr id="26" name="Text 24"/>
          <p:cNvSpPr/>
          <p:nvPr/>
        </p:nvSpPr>
        <p:spPr>
          <a:xfrm>
            <a:off x="365760" y="3993642"/>
            <a:ext cx="1828800" cy="411480"/>
          </a:xfrm>
          <a:prstGeom prst="rect">
            <a:avLst/>
          </a:prstGeom>
          <a:noFill/>
          <a:ln/>
        </p:spPr>
        <p:txBody>
          <a:bodyPr wrap="square" rtlCol="0" anchor="ctr"/>
          <a:lstStyle/>
          <a:p>
            <a:r>
              <a:rPr lang="en-US" sz="1050" b="1" dirty="0">
                <a:solidFill>
                  <a:srgbClr val="FFFFFF"/>
                </a:solidFill>
                <a:latin typeface="Calibri" pitchFamily="34" charset="0"/>
                <a:ea typeface="Calibri" pitchFamily="34" charset="-122"/>
                <a:cs typeface="Calibri" pitchFamily="34" charset="-120"/>
              </a:rPr>
              <a:t>🌾 </a:t>
            </a:r>
            <a:r>
              <a:rPr lang="en-US" sz="1050" b="1" dirty="0">
                <a:latin typeface="Calibri" pitchFamily="34" charset="0"/>
                <a:ea typeface="Calibri" pitchFamily="34" charset="-122"/>
                <a:cs typeface="Calibri" pitchFamily="34" charset="-120"/>
              </a:rPr>
              <a:t>South Coast Agriculture</a:t>
            </a:r>
            <a:endParaRPr lang="en-US" sz="1050" dirty="0"/>
          </a:p>
        </p:txBody>
      </p:sp>
      <p:sp>
        <p:nvSpPr>
          <p:cNvPr id="27" name="Text 25"/>
          <p:cNvSpPr/>
          <p:nvPr/>
        </p:nvSpPr>
        <p:spPr>
          <a:xfrm>
            <a:off x="365760" y="4423410"/>
            <a:ext cx="1828800" cy="1298448"/>
          </a:xfrm>
          <a:prstGeom prst="rect">
            <a:avLst/>
          </a:prstGeom>
          <a:noFill/>
          <a:ln/>
        </p:spPr>
        <p:txBody>
          <a:bodyPr wrap="square" rtlCol="0" anchor="ctr"/>
          <a:lstStyle/>
          <a:p>
            <a:r>
              <a:rPr lang="en-US" sz="950" dirty="0">
                <a:solidFill>
                  <a:srgbClr val="FFFFFF"/>
                </a:solidFill>
                <a:latin typeface="Calibri" pitchFamily="34" charset="0"/>
                <a:ea typeface="Calibri" pitchFamily="34" charset="-122"/>
                <a:cs typeface="Calibri" pitchFamily="34" charset="-120"/>
              </a:rPr>
              <a:t>Rio Cobre corridor farmlands — sugar, banana, vegetables. Minimal new pipeline infrastructure. Immediate uplift for food security.</a:t>
            </a:r>
            <a:endParaRPr lang="en-US" sz="950" dirty="0"/>
          </a:p>
        </p:txBody>
      </p:sp>
      <p:sp>
        <p:nvSpPr>
          <p:cNvPr id="28" name="Shape 26"/>
          <p:cNvSpPr/>
          <p:nvPr/>
        </p:nvSpPr>
        <p:spPr>
          <a:xfrm>
            <a:off x="2450592" y="3947922"/>
            <a:ext cx="2011680" cy="1828800"/>
          </a:xfrm>
          <a:prstGeom prst="rect">
            <a:avLst/>
          </a:prstGeom>
          <a:solidFill>
            <a:srgbClr val="1C7293"/>
          </a:solidFill>
          <a:ln/>
          <a:effectLst>
            <a:outerShdw blurRad="101600" dist="38100" dir="8100000" algn="bl" rotWithShape="0">
              <a:srgbClr val="000000">
                <a:alpha val="12000"/>
              </a:srgbClr>
            </a:outerShdw>
          </a:effectLst>
        </p:spPr>
        <p:txBody>
          <a:bodyPr/>
          <a:lstStyle/>
          <a:p>
            <a:endParaRPr lang="en-JM"/>
          </a:p>
        </p:txBody>
      </p:sp>
      <p:sp>
        <p:nvSpPr>
          <p:cNvPr id="29" name="Text 27"/>
          <p:cNvSpPr/>
          <p:nvPr/>
        </p:nvSpPr>
        <p:spPr>
          <a:xfrm>
            <a:off x="2542032" y="3993642"/>
            <a:ext cx="1828800" cy="411480"/>
          </a:xfrm>
          <a:prstGeom prst="rect">
            <a:avLst/>
          </a:prstGeom>
          <a:noFill/>
          <a:ln/>
        </p:spPr>
        <p:txBody>
          <a:bodyPr wrap="square" rtlCol="0" anchor="ctr"/>
          <a:lstStyle/>
          <a:p>
            <a:r>
              <a:rPr lang="en-US" sz="1050" b="1" dirty="0">
                <a:solidFill>
                  <a:srgbClr val="FFFFFF"/>
                </a:solidFill>
                <a:latin typeface="Calibri" pitchFamily="34" charset="0"/>
                <a:ea typeface="Calibri" pitchFamily="34" charset="-122"/>
                <a:cs typeface="Calibri" pitchFamily="34" charset="-120"/>
              </a:rPr>
              <a:t>🏭 </a:t>
            </a:r>
            <a:r>
              <a:rPr lang="en-US" sz="1050" b="1" dirty="0">
                <a:latin typeface="Calibri" pitchFamily="34" charset="0"/>
                <a:ea typeface="Calibri" pitchFamily="34" charset="-122"/>
                <a:cs typeface="Calibri" pitchFamily="34" charset="-120"/>
              </a:rPr>
              <a:t>Portmore Industrial Zone</a:t>
            </a:r>
            <a:endParaRPr lang="en-US" sz="1050" dirty="0"/>
          </a:p>
        </p:txBody>
      </p:sp>
      <p:sp>
        <p:nvSpPr>
          <p:cNvPr id="30" name="Text 28"/>
          <p:cNvSpPr/>
          <p:nvPr/>
        </p:nvSpPr>
        <p:spPr>
          <a:xfrm>
            <a:off x="2542032" y="4423410"/>
            <a:ext cx="1828800" cy="1298448"/>
          </a:xfrm>
          <a:prstGeom prst="rect">
            <a:avLst/>
          </a:prstGeom>
          <a:noFill/>
          <a:ln/>
        </p:spPr>
        <p:txBody>
          <a:bodyPr wrap="square" rtlCol="0" anchor="ctr"/>
          <a:lstStyle/>
          <a:p>
            <a:r>
              <a:rPr lang="en-US" sz="950" dirty="0">
                <a:solidFill>
                  <a:srgbClr val="FFFFFF"/>
                </a:solidFill>
                <a:latin typeface="Calibri" pitchFamily="34" charset="0"/>
                <a:ea typeface="Calibri" pitchFamily="34" charset="-122"/>
                <a:cs typeface="Calibri" pitchFamily="34" charset="-120"/>
              </a:rPr>
              <a:t>Supply treated effluent for industrial cooling, construction, and manufacturing in the Kingston Metro corridor, reducing potable demand.</a:t>
            </a:r>
            <a:endParaRPr lang="en-US" sz="950" dirty="0"/>
          </a:p>
        </p:txBody>
      </p:sp>
      <p:sp>
        <p:nvSpPr>
          <p:cNvPr id="31" name="Shape 29"/>
          <p:cNvSpPr/>
          <p:nvPr/>
        </p:nvSpPr>
        <p:spPr>
          <a:xfrm>
            <a:off x="4626864" y="3947922"/>
            <a:ext cx="2011680" cy="1828800"/>
          </a:xfrm>
          <a:prstGeom prst="rect">
            <a:avLst/>
          </a:prstGeom>
          <a:solidFill>
            <a:srgbClr val="065A82"/>
          </a:solidFill>
          <a:ln/>
          <a:effectLst>
            <a:outerShdw blurRad="101600" dist="38100" dir="8100000" algn="bl" rotWithShape="0">
              <a:srgbClr val="000000">
                <a:alpha val="12000"/>
              </a:srgbClr>
            </a:outerShdw>
          </a:effectLst>
        </p:spPr>
        <p:txBody>
          <a:bodyPr/>
          <a:lstStyle/>
          <a:p>
            <a:endParaRPr lang="en-JM"/>
          </a:p>
        </p:txBody>
      </p:sp>
      <p:sp>
        <p:nvSpPr>
          <p:cNvPr id="32" name="Text 30"/>
          <p:cNvSpPr/>
          <p:nvPr/>
        </p:nvSpPr>
        <p:spPr>
          <a:xfrm>
            <a:off x="4718304" y="3993642"/>
            <a:ext cx="1828800" cy="411480"/>
          </a:xfrm>
          <a:prstGeom prst="rect">
            <a:avLst/>
          </a:prstGeom>
          <a:noFill/>
          <a:ln/>
        </p:spPr>
        <p:txBody>
          <a:bodyPr wrap="square" rtlCol="0" anchor="ctr"/>
          <a:lstStyle/>
          <a:p>
            <a:r>
              <a:rPr lang="en-US" sz="1050" b="1" dirty="0">
                <a:solidFill>
                  <a:srgbClr val="FFFFFF"/>
                </a:solidFill>
                <a:latin typeface="Calibri" pitchFamily="34" charset="0"/>
                <a:ea typeface="Calibri" pitchFamily="34" charset="-122"/>
                <a:cs typeface="Calibri" pitchFamily="34" charset="-120"/>
              </a:rPr>
              <a:t>💧 </a:t>
            </a:r>
            <a:r>
              <a:rPr lang="en-US" sz="1050" b="1" dirty="0">
                <a:latin typeface="Calibri" pitchFamily="34" charset="0"/>
                <a:ea typeface="Calibri" pitchFamily="34" charset="-122"/>
                <a:cs typeface="Calibri" pitchFamily="34" charset="-120"/>
              </a:rPr>
              <a:t>Liguanea Plain Aquifer</a:t>
            </a:r>
            <a:endParaRPr lang="en-US" sz="1050" dirty="0"/>
          </a:p>
        </p:txBody>
      </p:sp>
      <p:sp>
        <p:nvSpPr>
          <p:cNvPr id="33" name="Text 31"/>
          <p:cNvSpPr/>
          <p:nvPr/>
        </p:nvSpPr>
        <p:spPr>
          <a:xfrm>
            <a:off x="4718304" y="4423410"/>
            <a:ext cx="1828800" cy="1298448"/>
          </a:xfrm>
          <a:prstGeom prst="rect">
            <a:avLst/>
          </a:prstGeom>
          <a:noFill/>
          <a:ln/>
        </p:spPr>
        <p:txBody>
          <a:bodyPr wrap="square" rtlCol="0" anchor="ctr"/>
          <a:lstStyle/>
          <a:p>
            <a:r>
              <a:rPr lang="en-US" sz="950" dirty="0">
                <a:solidFill>
                  <a:srgbClr val="FFFFFF"/>
                </a:solidFill>
                <a:latin typeface="Calibri" pitchFamily="34" charset="0"/>
                <a:ea typeface="Calibri" pitchFamily="34" charset="-122"/>
                <a:cs typeface="Calibri" pitchFamily="34" charset="-120"/>
              </a:rPr>
              <a:t>Managed Aquifer Recharge (MAR) into the over-stressed Liguanea aquifer — KSA's primary groundwater source — to offset saltwater intrusion.</a:t>
            </a:r>
            <a:endParaRPr lang="en-US" sz="950" dirty="0"/>
          </a:p>
        </p:txBody>
      </p:sp>
      <p:sp>
        <p:nvSpPr>
          <p:cNvPr id="34" name="Shape 32"/>
          <p:cNvSpPr/>
          <p:nvPr/>
        </p:nvSpPr>
        <p:spPr>
          <a:xfrm>
            <a:off x="6803136" y="3947922"/>
            <a:ext cx="2011680" cy="1828800"/>
          </a:xfrm>
          <a:prstGeom prst="rect">
            <a:avLst/>
          </a:prstGeom>
          <a:solidFill>
            <a:srgbClr val="028090"/>
          </a:solidFill>
          <a:ln/>
          <a:effectLst>
            <a:outerShdw blurRad="101600" dist="38100" dir="8100000" algn="bl" rotWithShape="0">
              <a:srgbClr val="000000">
                <a:alpha val="12000"/>
              </a:srgbClr>
            </a:outerShdw>
          </a:effectLst>
        </p:spPr>
        <p:txBody>
          <a:bodyPr/>
          <a:lstStyle/>
          <a:p>
            <a:endParaRPr lang="en-JM"/>
          </a:p>
        </p:txBody>
      </p:sp>
      <p:sp>
        <p:nvSpPr>
          <p:cNvPr id="35" name="Text 33"/>
          <p:cNvSpPr/>
          <p:nvPr/>
        </p:nvSpPr>
        <p:spPr>
          <a:xfrm>
            <a:off x="6894576" y="3993642"/>
            <a:ext cx="1828800" cy="411480"/>
          </a:xfrm>
          <a:prstGeom prst="rect">
            <a:avLst/>
          </a:prstGeom>
          <a:noFill/>
          <a:ln/>
        </p:spPr>
        <p:txBody>
          <a:bodyPr wrap="square" rtlCol="0" anchor="ctr"/>
          <a:lstStyle/>
          <a:p>
            <a:pPr algn="ctr"/>
            <a:r>
              <a:rPr lang="en-US" sz="1050" b="1" dirty="0">
                <a:solidFill>
                  <a:srgbClr val="FFFFFF"/>
                </a:solidFill>
                <a:latin typeface="Calibri" pitchFamily="34" charset="0"/>
                <a:ea typeface="Calibri" pitchFamily="34" charset="-122"/>
                <a:cs typeface="Calibri" pitchFamily="34" charset="-120"/>
              </a:rPr>
              <a:t>🌿 </a:t>
            </a:r>
            <a:r>
              <a:rPr lang="en-US" sz="1050" b="1" dirty="0">
                <a:latin typeface="Calibri" pitchFamily="34" charset="0"/>
                <a:ea typeface="Calibri" pitchFamily="34" charset="-122"/>
                <a:cs typeface="Calibri" pitchFamily="34" charset="-120"/>
              </a:rPr>
              <a:t>Kingston Harbour Restoration</a:t>
            </a:r>
            <a:endParaRPr lang="en-US" sz="1050" dirty="0"/>
          </a:p>
        </p:txBody>
      </p:sp>
      <p:sp>
        <p:nvSpPr>
          <p:cNvPr id="36" name="Text 34"/>
          <p:cNvSpPr/>
          <p:nvPr/>
        </p:nvSpPr>
        <p:spPr>
          <a:xfrm>
            <a:off x="6894576" y="4423410"/>
            <a:ext cx="1828800" cy="1298448"/>
          </a:xfrm>
          <a:prstGeom prst="rect">
            <a:avLst/>
          </a:prstGeom>
          <a:noFill/>
          <a:ln/>
        </p:spPr>
        <p:txBody>
          <a:bodyPr wrap="square" rtlCol="0" anchor="ctr"/>
          <a:lstStyle/>
          <a:p>
            <a:r>
              <a:rPr lang="en-US" sz="950" dirty="0">
                <a:solidFill>
                  <a:srgbClr val="FFFFFF"/>
                </a:solidFill>
                <a:latin typeface="Calibri" pitchFamily="34" charset="0"/>
                <a:ea typeface="Calibri" pitchFamily="34" charset="-122"/>
                <a:cs typeface="Calibri" pitchFamily="34" charset="-120"/>
              </a:rPr>
              <a:t>Diverting treated effluent from Rio Cobre into managed wetland buffer zones reduces Kingston Harbour nutrient loading and improves marine ecology.</a:t>
            </a:r>
            <a:endParaRPr lang="en-US" sz="950" dirty="0"/>
          </a:p>
        </p:txBody>
      </p:sp>
      <p:pic>
        <p:nvPicPr>
          <p:cNvPr id="38" name="Picture 37">
            <a:extLst>
              <a:ext uri="{FF2B5EF4-FFF2-40B4-BE49-F238E27FC236}">
                <a16:creationId xmlns:a16="http://schemas.microsoft.com/office/drawing/2014/main" id="{8DA56D7F-693B-1972-3550-391EE1567CE2}"/>
              </a:ext>
            </a:extLst>
          </p:cNvPr>
          <p:cNvPicPr>
            <a:picLocks noChangeAspect="1"/>
          </p:cNvPicPr>
          <p:nvPr/>
        </p:nvPicPr>
        <p:blipFill>
          <a:blip r:embed="rId3"/>
          <a:stretch>
            <a:fillRect/>
          </a:stretch>
        </p:blipFill>
        <p:spPr>
          <a:xfrm>
            <a:off x="0" y="0"/>
            <a:ext cx="9144000" cy="747522"/>
          </a:xfrm>
          <a:prstGeom prst="rect">
            <a:avLst/>
          </a:prstGeom>
        </p:spPr>
      </p:pic>
      <p:sp>
        <p:nvSpPr>
          <p:cNvPr id="40" name="TextBox 39">
            <a:extLst>
              <a:ext uri="{FF2B5EF4-FFF2-40B4-BE49-F238E27FC236}">
                <a16:creationId xmlns:a16="http://schemas.microsoft.com/office/drawing/2014/main" id="{AC2FB52B-4895-29A3-82B0-3E318DDB63D8}"/>
              </a:ext>
            </a:extLst>
          </p:cNvPr>
          <p:cNvSpPr txBox="1"/>
          <p:nvPr/>
        </p:nvSpPr>
        <p:spPr>
          <a:xfrm>
            <a:off x="2052828" y="38691"/>
            <a:ext cx="4636008" cy="560218"/>
          </a:xfrm>
          <a:prstGeom prst="rect">
            <a:avLst/>
          </a:prstGeom>
          <a:noFill/>
        </p:spPr>
        <p:txBody>
          <a:bodyPr wrap="square">
            <a:spAutoFit/>
          </a:bodyPr>
          <a:lstStyle/>
          <a:p>
            <a:pPr algn="ctr">
              <a:lnSpc>
                <a:spcPts val="4018"/>
              </a:lnSpc>
            </a:pPr>
            <a:r>
              <a:rPr lang="en-US" sz="2800" b="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065A82"/>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b="1" dirty="0">
                <a:latin typeface="Calibri" pitchFamily="34" charset="0"/>
                <a:ea typeface="Calibri" pitchFamily="34" charset="-122"/>
                <a:cs typeface="Calibri" pitchFamily="34" charset="-120"/>
              </a:rPr>
              <a:t>IMPLEMENTATION ROADMAP: WASTEWATER REUSE IN JAMAICA</a:t>
            </a:r>
            <a:endParaRPr lang="en-US" b="1" dirty="0"/>
          </a:p>
        </p:txBody>
      </p:sp>
      <p:sp>
        <p:nvSpPr>
          <p:cNvPr id="4" name="Shape 2"/>
          <p:cNvSpPr/>
          <p:nvPr/>
        </p:nvSpPr>
        <p:spPr>
          <a:xfrm>
            <a:off x="274320" y="1680210"/>
            <a:ext cx="8595360" cy="134416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5" name="Shape 3"/>
          <p:cNvSpPr/>
          <p:nvPr/>
        </p:nvSpPr>
        <p:spPr>
          <a:xfrm>
            <a:off x="274320" y="1680210"/>
            <a:ext cx="1371600" cy="1344168"/>
          </a:xfrm>
          <a:prstGeom prst="rect">
            <a:avLst/>
          </a:prstGeom>
          <a:solidFill>
            <a:srgbClr val="02C39A"/>
          </a:solidFill>
          <a:ln/>
        </p:spPr>
        <p:txBody>
          <a:bodyPr/>
          <a:lstStyle/>
          <a:p>
            <a:endParaRPr lang="en-JM"/>
          </a:p>
        </p:txBody>
      </p:sp>
      <p:sp>
        <p:nvSpPr>
          <p:cNvPr id="6" name="Text 4"/>
          <p:cNvSpPr/>
          <p:nvPr/>
        </p:nvSpPr>
        <p:spPr>
          <a:xfrm>
            <a:off x="274320" y="1753362"/>
            <a:ext cx="1371600" cy="411480"/>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Phase 1</a:t>
            </a:r>
            <a:endParaRPr lang="en-US" sz="1400" dirty="0"/>
          </a:p>
        </p:txBody>
      </p:sp>
      <p:sp>
        <p:nvSpPr>
          <p:cNvPr id="7" name="Text 5"/>
          <p:cNvSpPr/>
          <p:nvPr/>
        </p:nvSpPr>
        <p:spPr>
          <a:xfrm>
            <a:off x="274320" y="2183130"/>
            <a:ext cx="1371600" cy="292608"/>
          </a:xfrm>
          <a:prstGeom prst="rect">
            <a:avLst/>
          </a:prstGeom>
          <a:noFill/>
          <a:ln/>
        </p:spPr>
        <p:txBody>
          <a:bodyPr wrap="square" rtlCol="0" anchor="ctr"/>
          <a:lstStyle/>
          <a:p>
            <a:pPr algn="ctr"/>
            <a:r>
              <a:rPr lang="en-US" sz="950" dirty="0">
                <a:solidFill>
                  <a:srgbClr val="FFFFFF"/>
                </a:solidFill>
                <a:latin typeface="Calibri" pitchFamily="34" charset="0"/>
                <a:ea typeface="Calibri" pitchFamily="34" charset="-122"/>
                <a:cs typeface="Calibri" pitchFamily="34" charset="-120"/>
              </a:rPr>
              <a:t>2026 – 2027</a:t>
            </a:r>
            <a:endParaRPr lang="en-US" sz="950" dirty="0"/>
          </a:p>
        </p:txBody>
      </p:sp>
      <p:sp>
        <p:nvSpPr>
          <p:cNvPr id="8" name="Text 6"/>
          <p:cNvSpPr/>
          <p:nvPr/>
        </p:nvSpPr>
        <p:spPr>
          <a:xfrm>
            <a:off x="1874520" y="1753362"/>
            <a:ext cx="6812280" cy="320040"/>
          </a:xfrm>
          <a:prstGeom prst="rect">
            <a:avLst/>
          </a:prstGeom>
          <a:noFill/>
          <a:ln/>
        </p:spPr>
        <p:txBody>
          <a:bodyPr wrap="square" rtlCol="0" anchor="ctr"/>
          <a:lstStyle/>
          <a:p>
            <a:r>
              <a:rPr lang="en-US" sz="1300" b="1" dirty="0">
                <a:solidFill>
                  <a:srgbClr val="02C39A"/>
                </a:solidFill>
                <a:latin typeface="Calibri" pitchFamily="34" charset="0"/>
                <a:ea typeface="Calibri" pitchFamily="34" charset="-122"/>
                <a:cs typeface="Calibri" pitchFamily="34" charset="-120"/>
              </a:rPr>
              <a:t>Policy &amp; Regulatory Foundation</a:t>
            </a:r>
            <a:endParaRPr lang="en-US" sz="1300" dirty="0"/>
          </a:p>
        </p:txBody>
      </p:sp>
      <p:sp>
        <p:nvSpPr>
          <p:cNvPr id="9" name="Text 7"/>
          <p:cNvSpPr/>
          <p:nvPr/>
        </p:nvSpPr>
        <p:spPr>
          <a:xfrm>
            <a:off x="1874520" y="2100834"/>
            <a:ext cx="6812280" cy="868680"/>
          </a:xfrm>
          <a:prstGeom prst="rect">
            <a:avLst/>
          </a:prstGeom>
          <a:noFill/>
          <a:ln/>
        </p:spPr>
        <p:txBody>
          <a:bodyPr wrap="square" rtlCol="0" anchor="ctr"/>
          <a:lstStyle/>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Enact National Water Reuse Policy</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OUR issues Reclaimed Water Licensing Framework</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CWTC/ SPV /NWC conduct feasibility studies for 3 priority reuse pathways</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Establish inter-agency taskforce (OUR, NEPA, WRA, NWC, MOA)</a:t>
            </a:r>
          </a:p>
        </p:txBody>
      </p:sp>
      <p:sp>
        <p:nvSpPr>
          <p:cNvPr id="10" name="Shape 8"/>
          <p:cNvSpPr/>
          <p:nvPr/>
        </p:nvSpPr>
        <p:spPr>
          <a:xfrm>
            <a:off x="274320" y="3115818"/>
            <a:ext cx="8595360" cy="134416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1" name="Shape 9"/>
          <p:cNvSpPr/>
          <p:nvPr/>
        </p:nvSpPr>
        <p:spPr>
          <a:xfrm>
            <a:off x="274320" y="3115818"/>
            <a:ext cx="1371600" cy="1344168"/>
          </a:xfrm>
          <a:prstGeom prst="rect">
            <a:avLst/>
          </a:prstGeom>
          <a:solidFill>
            <a:srgbClr val="1C7293"/>
          </a:solidFill>
          <a:ln/>
        </p:spPr>
        <p:txBody>
          <a:bodyPr/>
          <a:lstStyle/>
          <a:p>
            <a:endParaRPr lang="en-JM"/>
          </a:p>
        </p:txBody>
      </p:sp>
      <p:sp>
        <p:nvSpPr>
          <p:cNvPr id="12" name="Text 10"/>
          <p:cNvSpPr/>
          <p:nvPr/>
        </p:nvSpPr>
        <p:spPr>
          <a:xfrm>
            <a:off x="274320" y="3188970"/>
            <a:ext cx="1371600" cy="411480"/>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Phase 2</a:t>
            </a:r>
            <a:endParaRPr lang="en-US" sz="1400" dirty="0"/>
          </a:p>
        </p:txBody>
      </p:sp>
      <p:sp>
        <p:nvSpPr>
          <p:cNvPr id="13" name="Text 11"/>
          <p:cNvSpPr/>
          <p:nvPr/>
        </p:nvSpPr>
        <p:spPr>
          <a:xfrm>
            <a:off x="274320" y="3618738"/>
            <a:ext cx="1371600" cy="292608"/>
          </a:xfrm>
          <a:prstGeom prst="rect">
            <a:avLst/>
          </a:prstGeom>
          <a:noFill/>
          <a:ln/>
        </p:spPr>
        <p:txBody>
          <a:bodyPr wrap="square" rtlCol="0" anchor="ctr"/>
          <a:lstStyle/>
          <a:p>
            <a:pPr algn="ctr"/>
            <a:r>
              <a:rPr lang="en-US" sz="950" dirty="0">
                <a:solidFill>
                  <a:srgbClr val="FFFFFF"/>
                </a:solidFill>
                <a:latin typeface="Calibri" pitchFamily="34" charset="0"/>
                <a:ea typeface="Calibri" pitchFamily="34" charset="-122"/>
                <a:cs typeface="Calibri" pitchFamily="34" charset="-120"/>
              </a:rPr>
              <a:t>2027 – 2029</a:t>
            </a:r>
            <a:endParaRPr lang="en-US" sz="950" dirty="0"/>
          </a:p>
        </p:txBody>
      </p:sp>
      <p:sp>
        <p:nvSpPr>
          <p:cNvPr id="14" name="Text 12"/>
          <p:cNvSpPr/>
          <p:nvPr/>
        </p:nvSpPr>
        <p:spPr>
          <a:xfrm>
            <a:off x="1874520" y="3188970"/>
            <a:ext cx="6812280" cy="320040"/>
          </a:xfrm>
          <a:prstGeom prst="rect">
            <a:avLst/>
          </a:prstGeom>
          <a:noFill/>
          <a:ln/>
        </p:spPr>
        <p:txBody>
          <a:bodyPr wrap="square" rtlCol="0" anchor="ctr"/>
          <a:lstStyle/>
          <a:p>
            <a:r>
              <a:rPr lang="en-US" sz="1300" b="1" dirty="0">
                <a:solidFill>
                  <a:srgbClr val="1C7293"/>
                </a:solidFill>
                <a:latin typeface="Calibri" pitchFamily="34" charset="0"/>
                <a:ea typeface="Calibri" pitchFamily="34" charset="-122"/>
                <a:cs typeface="Calibri" pitchFamily="34" charset="-120"/>
              </a:rPr>
              <a:t>PPP Transaction &amp; Pilot Projects</a:t>
            </a:r>
            <a:endParaRPr lang="en-US" sz="1300" dirty="0"/>
          </a:p>
        </p:txBody>
      </p:sp>
      <p:sp>
        <p:nvSpPr>
          <p:cNvPr id="15" name="Text 13"/>
          <p:cNvSpPr/>
          <p:nvPr/>
        </p:nvSpPr>
        <p:spPr>
          <a:xfrm>
            <a:off x="1874520" y="3536442"/>
            <a:ext cx="6812280" cy="868680"/>
          </a:xfrm>
          <a:prstGeom prst="rect">
            <a:avLst/>
          </a:prstGeom>
          <a:noFill/>
          <a:ln/>
        </p:spPr>
        <p:txBody>
          <a:bodyPr wrap="square" rtlCol="0" anchor="ctr"/>
          <a:lstStyle/>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Complete Soapberry PPP market process — award 20-year concession</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Launch agricultural pilot: 5,000 ha Rio Cobre corridor irrigation scheme</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Begin Managed Aquifer Recharge (MAR) feasibility for Liguanea Plain</a:t>
            </a:r>
          </a:p>
          <a:p>
            <a:pPr marL="342900" indent="-342900">
              <a:buSzPct val="100000"/>
              <a:buChar char="•"/>
            </a:pPr>
            <a:r>
              <a:rPr lang="en-US" sz="1050" dirty="0">
                <a:solidFill>
                  <a:schemeClr val="bg1"/>
                </a:solidFill>
                <a:latin typeface="Calibri" panose="020F0502020204030204" pitchFamily="34" charset="0"/>
                <a:ea typeface="Calibri" panose="020F0502020204030204" pitchFamily="34" charset="0"/>
                <a:cs typeface="Calibri" panose="020F0502020204030204" pitchFamily="34" charset="0"/>
              </a:rPr>
              <a:t>OUR sets initial reclaimed water tariff structure</a:t>
            </a:r>
          </a:p>
        </p:txBody>
      </p:sp>
      <p:sp>
        <p:nvSpPr>
          <p:cNvPr id="16" name="Shape 14"/>
          <p:cNvSpPr/>
          <p:nvPr/>
        </p:nvSpPr>
        <p:spPr>
          <a:xfrm>
            <a:off x="274320" y="4583430"/>
            <a:ext cx="8595360" cy="134416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7" name="Shape 15"/>
          <p:cNvSpPr/>
          <p:nvPr/>
        </p:nvSpPr>
        <p:spPr>
          <a:xfrm>
            <a:off x="274320" y="4551426"/>
            <a:ext cx="1371600" cy="1344168"/>
          </a:xfrm>
          <a:prstGeom prst="rect">
            <a:avLst/>
          </a:prstGeom>
          <a:solidFill>
            <a:srgbClr val="028090"/>
          </a:solidFill>
          <a:ln/>
        </p:spPr>
        <p:txBody>
          <a:bodyPr/>
          <a:lstStyle/>
          <a:p>
            <a:endParaRPr lang="en-JM"/>
          </a:p>
        </p:txBody>
      </p:sp>
      <p:sp>
        <p:nvSpPr>
          <p:cNvPr id="18" name="Text 16"/>
          <p:cNvSpPr/>
          <p:nvPr/>
        </p:nvSpPr>
        <p:spPr>
          <a:xfrm>
            <a:off x="274320" y="4624578"/>
            <a:ext cx="1371600" cy="411480"/>
          </a:xfrm>
          <a:prstGeom prst="rect">
            <a:avLst/>
          </a:prstGeom>
          <a:noFill/>
          <a:ln/>
        </p:spPr>
        <p:txBody>
          <a:bodyPr wrap="square" rtlCol="0" anchor="ctr"/>
          <a:lstStyle/>
          <a:p>
            <a:pPr algn="ctr"/>
            <a:r>
              <a:rPr lang="en-US" sz="1400" b="1" dirty="0">
                <a:solidFill>
                  <a:srgbClr val="FFFFFF"/>
                </a:solidFill>
                <a:latin typeface="Calibri" pitchFamily="34" charset="0"/>
                <a:ea typeface="Calibri" pitchFamily="34" charset="-122"/>
                <a:cs typeface="Calibri" pitchFamily="34" charset="-120"/>
              </a:rPr>
              <a:t>Phase 3</a:t>
            </a:r>
            <a:endParaRPr lang="en-US" sz="1400" dirty="0"/>
          </a:p>
        </p:txBody>
      </p:sp>
      <p:sp>
        <p:nvSpPr>
          <p:cNvPr id="19" name="Text 17"/>
          <p:cNvSpPr/>
          <p:nvPr/>
        </p:nvSpPr>
        <p:spPr>
          <a:xfrm>
            <a:off x="274320" y="5054346"/>
            <a:ext cx="1371600" cy="292608"/>
          </a:xfrm>
          <a:prstGeom prst="rect">
            <a:avLst/>
          </a:prstGeom>
          <a:noFill/>
          <a:ln/>
        </p:spPr>
        <p:txBody>
          <a:bodyPr wrap="square" rtlCol="0" anchor="ctr"/>
          <a:lstStyle/>
          <a:p>
            <a:pPr algn="ctr"/>
            <a:r>
              <a:rPr lang="en-US" sz="950" dirty="0">
                <a:solidFill>
                  <a:srgbClr val="FFFFFF"/>
                </a:solidFill>
                <a:latin typeface="Calibri" pitchFamily="34" charset="0"/>
                <a:ea typeface="Calibri" pitchFamily="34" charset="-122"/>
                <a:cs typeface="Calibri" pitchFamily="34" charset="-120"/>
              </a:rPr>
              <a:t>2029 – 2033</a:t>
            </a:r>
            <a:endParaRPr lang="en-US" sz="950" dirty="0"/>
          </a:p>
        </p:txBody>
      </p:sp>
      <p:sp>
        <p:nvSpPr>
          <p:cNvPr id="20" name="Text 18"/>
          <p:cNvSpPr/>
          <p:nvPr/>
        </p:nvSpPr>
        <p:spPr>
          <a:xfrm>
            <a:off x="1874520" y="4624578"/>
            <a:ext cx="6812280" cy="320040"/>
          </a:xfrm>
          <a:prstGeom prst="rect">
            <a:avLst/>
          </a:prstGeom>
          <a:noFill/>
          <a:ln/>
        </p:spPr>
        <p:txBody>
          <a:bodyPr wrap="square" rtlCol="0" anchor="ctr"/>
          <a:lstStyle/>
          <a:p>
            <a:r>
              <a:rPr lang="en-US" sz="1300" b="1" dirty="0">
                <a:solidFill>
                  <a:srgbClr val="028090"/>
                </a:solidFill>
                <a:latin typeface="Calibri" pitchFamily="34" charset="0"/>
                <a:ea typeface="Calibri" pitchFamily="34" charset="-122"/>
                <a:cs typeface="Calibri" pitchFamily="34" charset="-120"/>
              </a:rPr>
              <a:t>Scale-Up &amp; National Integration</a:t>
            </a:r>
            <a:endParaRPr lang="en-US" sz="1300" dirty="0"/>
          </a:p>
        </p:txBody>
      </p:sp>
      <p:sp>
        <p:nvSpPr>
          <p:cNvPr id="21" name="Text 19"/>
          <p:cNvSpPr/>
          <p:nvPr/>
        </p:nvSpPr>
        <p:spPr>
          <a:xfrm>
            <a:off x="1874520" y="4972050"/>
            <a:ext cx="6812280" cy="868680"/>
          </a:xfrm>
          <a:prstGeom prst="rect">
            <a:avLst/>
          </a:prstGeom>
          <a:noFill/>
          <a:ln/>
        </p:spPr>
        <p:txBody>
          <a:bodyPr wrap="square" rtlCol="0" anchor="ctr"/>
          <a:lstStyle/>
          <a:p>
            <a:pPr marL="342900" indent="-342900">
              <a:buSzPct val="100000"/>
              <a:buChar char="•"/>
            </a:pPr>
            <a:r>
              <a:rPr lang="en-US" sz="1050" dirty="0">
                <a:solidFill>
                  <a:srgbClr val="AACFE0"/>
                </a:solidFill>
                <a:latin typeface="Calibri" panose="020F0502020204030204" pitchFamily="34" charset="0"/>
                <a:ea typeface="Calibri" panose="020F0502020204030204" pitchFamily="34" charset="0"/>
                <a:cs typeface="Calibri" panose="020F0502020204030204" pitchFamily="34" charset="0"/>
              </a:rPr>
              <a:t>Soapberry expansion complete: 150,000 m³/day capacity</a:t>
            </a: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050" dirty="0">
                <a:solidFill>
                  <a:srgbClr val="AACFE0"/>
                </a:solidFill>
                <a:latin typeface="Calibri" panose="020F0502020204030204" pitchFamily="34" charset="0"/>
                <a:ea typeface="Calibri" panose="020F0502020204030204" pitchFamily="34" charset="0"/>
                <a:cs typeface="Calibri" panose="020F0502020204030204" pitchFamily="34" charset="0"/>
              </a:rPr>
              <a:t>Full agricultural reuse network operational: 20,000+ ha irrigated</a:t>
            </a: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050" dirty="0">
                <a:solidFill>
                  <a:srgbClr val="AACFE0"/>
                </a:solidFill>
                <a:latin typeface="Calibri" panose="020F0502020204030204" pitchFamily="34" charset="0"/>
                <a:ea typeface="Calibri" panose="020F0502020204030204" pitchFamily="34" charset="0"/>
                <a:cs typeface="Calibri" panose="020F0502020204030204" pitchFamily="34" charset="0"/>
              </a:rPr>
              <a:t>Industrial reuse pipeline serving Portmore / Spanish Town corridor/KMA</a:t>
            </a:r>
            <a:endParaRPr lang="en-US" sz="1050" dirty="0">
              <a:latin typeface="Calibri" panose="020F0502020204030204" pitchFamily="34" charset="0"/>
              <a:ea typeface="Calibri" panose="020F0502020204030204" pitchFamily="34" charset="0"/>
              <a:cs typeface="Calibri" panose="020F0502020204030204" pitchFamily="34" charset="0"/>
            </a:endParaRPr>
          </a:p>
          <a:p>
            <a:pPr marL="342900" indent="-342900">
              <a:buSzPct val="100000"/>
              <a:buChar char="•"/>
            </a:pPr>
            <a:r>
              <a:rPr lang="en-US" sz="1050" dirty="0">
                <a:solidFill>
                  <a:srgbClr val="AACFE0"/>
                </a:solidFill>
                <a:latin typeface="Calibri" panose="020F0502020204030204" pitchFamily="34" charset="0"/>
                <a:ea typeface="Calibri" panose="020F0502020204030204" pitchFamily="34" charset="0"/>
                <a:cs typeface="Calibri" panose="020F0502020204030204" pitchFamily="34" charset="0"/>
              </a:rPr>
              <a:t>National Water Accounts reflect reuse as a formal supply source</a:t>
            </a:r>
            <a:endParaRPr lang="en-US" sz="1050" dirty="0">
              <a:latin typeface="Calibri" panose="020F0502020204030204" pitchFamily="34"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390A3F4-05B8-A067-FEDA-7EDF8498903A}"/>
              </a:ext>
            </a:extLst>
          </p:cNvPr>
          <p:cNvPicPr>
            <a:picLocks noChangeAspect="1"/>
          </p:cNvPicPr>
          <p:nvPr/>
        </p:nvPicPr>
        <p:blipFill>
          <a:blip r:embed="rId3"/>
          <a:stretch>
            <a:fillRect/>
          </a:stretch>
        </p:blipFill>
        <p:spPr>
          <a:xfrm>
            <a:off x="0" y="0"/>
            <a:ext cx="9144000" cy="658368"/>
          </a:xfrm>
          <a:prstGeom prst="rect">
            <a:avLst/>
          </a:prstGeom>
        </p:spPr>
      </p:pic>
      <p:sp>
        <p:nvSpPr>
          <p:cNvPr id="27" name="TextBox 26">
            <a:extLst>
              <a:ext uri="{FF2B5EF4-FFF2-40B4-BE49-F238E27FC236}">
                <a16:creationId xmlns:a16="http://schemas.microsoft.com/office/drawing/2014/main" id="{25807C8A-A7C3-F58D-4B05-7DFDED236512}"/>
              </a:ext>
            </a:extLst>
          </p:cNvPr>
          <p:cNvSpPr txBox="1"/>
          <p:nvPr/>
        </p:nvSpPr>
        <p:spPr>
          <a:xfrm>
            <a:off x="2253996" y="-37890"/>
            <a:ext cx="4636008" cy="560218"/>
          </a:xfrm>
          <a:prstGeom prst="rect">
            <a:avLst/>
          </a:prstGeom>
          <a:noFill/>
        </p:spPr>
        <p:txBody>
          <a:bodyPr wrap="square">
            <a:spAutoFit/>
          </a:bodyPr>
          <a:lstStyle/>
          <a:p>
            <a:pPr algn="ctr">
              <a:lnSpc>
                <a:spcPts val="4018"/>
              </a:lnSpc>
            </a:pPr>
            <a:r>
              <a:rPr lang="en-US" sz="2800" b="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9144000" cy="685800"/>
          </a:xfrm>
          <a:prstGeom prst="rect">
            <a:avLst/>
          </a:prstGeom>
          <a:solidFill>
            <a:srgbClr val="02C39A"/>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sz="2000" b="1" dirty="0">
                <a:latin typeface="Calibri" pitchFamily="34" charset="0"/>
                <a:ea typeface="Calibri" pitchFamily="34" charset="-122"/>
                <a:cs typeface="Calibri" pitchFamily="34" charset="-120"/>
              </a:rPr>
              <a:t>RECOMMENDATIONS &amp; CALL TO ACTION</a:t>
            </a:r>
            <a:endParaRPr lang="en-US" sz="2000" dirty="0"/>
          </a:p>
        </p:txBody>
      </p:sp>
      <p:sp>
        <p:nvSpPr>
          <p:cNvPr id="4" name="Shape 2"/>
          <p:cNvSpPr/>
          <p:nvPr/>
        </p:nvSpPr>
        <p:spPr>
          <a:xfrm>
            <a:off x="274320" y="1661922"/>
            <a:ext cx="8595360" cy="74980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5" name="Text 3"/>
          <p:cNvSpPr/>
          <p:nvPr/>
        </p:nvSpPr>
        <p:spPr>
          <a:xfrm>
            <a:off x="274320" y="1689354"/>
            <a:ext cx="640080" cy="704088"/>
          </a:xfrm>
          <a:prstGeom prst="rect">
            <a:avLst/>
          </a:prstGeom>
          <a:noFill/>
          <a:ln/>
        </p:spPr>
        <p:txBody>
          <a:bodyPr wrap="square" rtlCol="0" anchor="ctr"/>
          <a:lstStyle/>
          <a:p>
            <a:pPr algn="ctr"/>
            <a:r>
              <a:rPr lang="en-US" sz="2400" b="1" dirty="0">
                <a:solidFill>
                  <a:srgbClr val="02C39A"/>
                </a:solidFill>
                <a:latin typeface="Calibri" pitchFamily="34" charset="0"/>
                <a:ea typeface="Calibri" pitchFamily="34" charset="-122"/>
                <a:cs typeface="Calibri" pitchFamily="34" charset="-120"/>
              </a:rPr>
              <a:t>01</a:t>
            </a:r>
            <a:endParaRPr lang="en-US" sz="2400" dirty="0"/>
          </a:p>
        </p:txBody>
      </p:sp>
      <p:sp>
        <p:nvSpPr>
          <p:cNvPr id="6" name="Shape 4"/>
          <p:cNvSpPr/>
          <p:nvPr/>
        </p:nvSpPr>
        <p:spPr>
          <a:xfrm>
            <a:off x="914400" y="1735074"/>
            <a:ext cx="36576" cy="603504"/>
          </a:xfrm>
          <a:prstGeom prst="rect">
            <a:avLst/>
          </a:prstGeom>
          <a:solidFill>
            <a:srgbClr val="02C39A"/>
          </a:solidFill>
          <a:ln/>
        </p:spPr>
        <p:txBody>
          <a:bodyPr/>
          <a:lstStyle/>
          <a:p>
            <a:endParaRPr lang="en-JM"/>
          </a:p>
        </p:txBody>
      </p:sp>
      <p:sp>
        <p:nvSpPr>
          <p:cNvPr id="7" name="Text 5"/>
          <p:cNvSpPr/>
          <p:nvPr/>
        </p:nvSpPr>
        <p:spPr>
          <a:xfrm>
            <a:off x="1051560" y="1716786"/>
            <a:ext cx="5943600" cy="274320"/>
          </a:xfrm>
          <a:prstGeom prst="rect">
            <a:avLst/>
          </a:prstGeom>
          <a:noFill/>
          <a:ln/>
        </p:spPr>
        <p:txBody>
          <a:bodyPr wrap="square" rtlCol="0" anchor="ctr"/>
          <a:lstStyle/>
          <a:p>
            <a:r>
              <a:rPr lang="en-US" sz="1250" b="1" dirty="0">
                <a:solidFill>
                  <a:srgbClr val="FFFFFF"/>
                </a:solidFill>
                <a:latin typeface="Calibri" pitchFamily="34" charset="0"/>
                <a:ea typeface="Calibri" pitchFamily="34" charset="-122"/>
                <a:cs typeface="Calibri" pitchFamily="34" charset="-120"/>
              </a:rPr>
              <a:t>Enact a National Water Reuse Act</a:t>
            </a:r>
            <a:endParaRPr lang="en-US" sz="1250" dirty="0"/>
          </a:p>
        </p:txBody>
      </p:sp>
      <p:sp>
        <p:nvSpPr>
          <p:cNvPr id="8" name="Text 6"/>
          <p:cNvSpPr/>
          <p:nvPr/>
        </p:nvSpPr>
        <p:spPr>
          <a:xfrm>
            <a:off x="1051560" y="2009394"/>
            <a:ext cx="5943600" cy="347472"/>
          </a:xfrm>
          <a:prstGeom prst="rect">
            <a:avLst/>
          </a:prstGeom>
          <a:noFill/>
          <a:ln/>
        </p:spPr>
        <p:txBody>
          <a:bodyPr wrap="square" rtlCol="0" anchor="ctr"/>
          <a:lstStyle/>
          <a:p>
            <a:r>
              <a:rPr lang="en-US" sz="1000" dirty="0">
                <a:solidFill>
                  <a:schemeClr val="bg1"/>
                </a:solidFill>
                <a:latin typeface="Calibri" pitchFamily="34" charset="0"/>
                <a:ea typeface="Calibri" pitchFamily="34" charset="-122"/>
                <a:cs typeface="Calibri" pitchFamily="34" charset="-120"/>
              </a:rPr>
              <a:t>Jamaica needs a dedicated legal framework that classifies treated wastewater as a resource, not a waste. Government should table legislation by 2027.</a:t>
            </a:r>
            <a:endParaRPr lang="en-US" sz="1000" dirty="0">
              <a:solidFill>
                <a:schemeClr val="bg1"/>
              </a:solidFill>
            </a:endParaRPr>
          </a:p>
        </p:txBody>
      </p:sp>
      <p:sp>
        <p:nvSpPr>
          <p:cNvPr id="9" name="Shape 7"/>
          <p:cNvSpPr/>
          <p:nvPr/>
        </p:nvSpPr>
        <p:spPr>
          <a:xfrm>
            <a:off x="7132320" y="1826514"/>
            <a:ext cx="1600200" cy="420624"/>
          </a:xfrm>
          <a:prstGeom prst="rect">
            <a:avLst/>
          </a:prstGeom>
          <a:solidFill>
            <a:srgbClr val="02C39A">
              <a:alpha val="20000"/>
            </a:srgbClr>
          </a:solidFill>
          <a:ln/>
        </p:spPr>
        <p:txBody>
          <a:bodyPr/>
          <a:lstStyle/>
          <a:p>
            <a:endParaRPr lang="en-JM"/>
          </a:p>
        </p:txBody>
      </p:sp>
      <p:sp>
        <p:nvSpPr>
          <p:cNvPr id="10" name="Text 8"/>
          <p:cNvSpPr/>
          <p:nvPr/>
        </p:nvSpPr>
        <p:spPr>
          <a:xfrm>
            <a:off x="7132320" y="1826514"/>
            <a:ext cx="1600200" cy="420624"/>
          </a:xfrm>
          <a:prstGeom prst="rect">
            <a:avLst/>
          </a:prstGeom>
          <a:noFill/>
          <a:ln/>
        </p:spPr>
        <p:txBody>
          <a:bodyPr wrap="square" rtlCol="0" anchor="ctr"/>
          <a:lstStyle/>
          <a:p>
            <a:pPr algn="ctr"/>
            <a:r>
              <a:rPr lang="en-US" sz="900" b="1" dirty="0">
                <a:solidFill>
                  <a:srgbClr val="02C39A"/>
                </a:solidFill>
                <a:latin typeface="Calibri" pitchFamily="34" charset="0"/>
                <a:ea typeface="Calibri" pitchFamily="34" charset="-122"/>
                <a:cs typeface="Calibri" pitchFamily="34" charset="-120"/>
              </a:rPr>
              <a:t>GOJ / Parliament</a:t>
            </a:r>
            <a:endParaRPr lang="en-US" sz="900" dirty="0"/>
          </a:p>
        </p:txBody>
      </p:sp>
      <p:sp>
        <p:nvSpPr>
          <p:cNvPr id="11" name="Shape 9"/>
          <p:cNvSpPr/>
          <p:nvPr/>
        </p:nvSpPr>
        <p:spPr>
          <a:xfrm>
            <a:off x="274320" y="2494026"/>
            <a:ext cx="8595360" cy="74980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2" name="Text 10"/>
          <p:cNvSpPr/>
          <p:nvPr/>
        </p:nvSpPr>
        <p:spPr>
          <a:xfrm>
            <a:off x="274320" y="2521458"/>
            <a:ext cx="640080" cy="704088"/>
          </a:xfrm>
          <a:prstGeom prst="rect">
            <a:avLst/>
          </a:prstGeom>
          <a:noFill/>
          <a:ln/>
        </p:spPr>
        <p:txBody>
          <a:bodyPr wrap="square" rtlCol="0" anchor="ctr"/>
          <a:lstStyle/>
          <a:p>
            <a:pPr algn="ctr"/>
            <a:r>
              <a:rPr lang="en-US" sz="2400" b="1" dirty="0">
                <a:solidFill>
                  <a:srgbClr val="02C39A"/>
                </a:solidFill>
                <a:latin typeface="Calibri" pitchFamily="34" charset="0"/>
                <a:ea typeface="Calibri" pitchFamily="34" charset="-122"/>
                <a:cs typeface="Calibri" pitchFamily="34" charset="-120"/>
              </a:rPr>
              <a:t>02</a:t>
            </a:r>
            <a:endParaRPr lang="en-US" sz="2400" dirty="0"/>
          </a:p>
        </p:txBody>
      </p:sp>
      <p:sp>
        <p:nvSpPr>
          <p:cNvPr id="13" name="Shape 11"/>
          <p:cNvSpPr/>
          <p:nvPr/>
        </p:nvSpPr>
        <p:spPr>
          <a:xfrm>
            <a:off x="914400" y="2567178"/>
            <a:ext cx="36576" cy="603504"/>
          </a:xfrm>
          <a:prstGeom prst="rect">
            <a:avLst/>
          </a:prstGeom>
          <a:solidFill>
            <a:srgbClr val="02C39A"/>
          </a:solidFill>
          <a:ln/>
        </p:spPr>
        <p:txBody>
          <a:bodyPr/>
          <a:lstStyle/>
          <a:p>
            <a:endParaRPr lang="en-JM"/>
          </a:p>
        </p:txBody>
      </p:sp>
      <p:sp>
        <p:nvSpPr>
          <p:cNvPr id="14" name="Text 12"/>
          <p:cNvSpPr/>
          <p:nvPr/>
        </p:nvSpPr>
        <p:spPr>
          <a:xfrm>
            <a:off x="1051560" y="2548890"/>
            <a:ext cx="5943600" cy="274320"/>
          </a:xfrm>
          <a:prstGeom prst="rect">
            <a:avLst/>
          </a:prstGeom>
          <a:noFill/>
          <a:ln/>
        </p:spPr>
        <p:txBody>
          <a:bodyPr wrap="square" rtlCol="0" anchor="ctr"/>
          <a:lstStyle/>
          <a:p>
            <a:r>
              <a:rPr lang="en-US" sz="1250" b="1" dirty="0">
                <a:solidFill>
                  <a:srgbClr val="FFFFFF"/>
                </a:solidFill>
                <a:latin typeface="Calibri" pitchFamily="34" charset="0"/>
                <a:ea typeface="Calibri" pitchFamily="34" charset="-122"/>
                <a:cs typeface="Calibri" pitchFamily="34" charset="-120"/>
              </a:rPr>
              <a:t>OUR: Issue Reclaimed Water Licence Class</a:t>
            </a:r>
            <a:endParaRPr lang="en-US" sz="1250" dirty="0"/>
          </a:p>
        </p:txBody>
      </p:sp>
      <p:sp>
        <p:nvSpPr>
          <p:cNvPr id="15" name="Text 13"/>
          <p:cNvSpPr/>
          <p:nvPr/>
        </p:nvSpPr>
        <p:spPr>
          <a:xfrm>
            <a:off x="1051560" y="2841498"/>
            <a:ext cx="5943600" cy="347472"/>
          </a:xfrm>
          <a:prstGeom prst="rect">
            <a:avLst/>
          </a:prstGeom>
          <a:noFill/>
          <a:ln/>
        </p:spPr>
        <p:txBody>
          <a:bodyPr wrap="square" rtlCol="0" anchor="ctr"/>
          <a:lstStyle/>
          <a:p>
            <a:r>
              <a:rPr lang="en-US" sz="1000" dirty="0">
                <a:solidFill>
                  <a:schemeClr val="bg1"/>
                </a:solidFill>
                <a:latin typeface="Calibri" pitchFamily="34" charset="0"/>
                <a:ea typeface="Calibri" pitchFamily="34" charset="-122"/>
                <a:cs typeface="Calibri" pitchFamily="34" charset="-120"/>
              </a:rPr>
              <a:t>The Office of Utilities Regulation should establish a distinct licensing category for reclaimed water supply, with tiered quality standards and a below-potable tariff.</a:t>
            </a:r>
            <a:endParaRPr lang="en-US" sz="1000" dirty="0">
              <a:solidFill>
                <a:schemeClr val="bg1"/>
              </a:solidFill>
            </a:endParaRPr>
          </a:p>
        </p:txBody>
      </p:sp>
      <p:sp>
        <p:nvSpPr>
          <p:cNvPr id="16" name="Shape 14"/>
          <p:cNvSpPr/>
          <p:nvPr/>
        </p:nvSpPr>
        <p:spPr>
          <a:xfrm>
            <a:off x="7132320" y="2658618"/>
            <a:ext cx="1600200" cy="420624"/>
          </a:xfrm>
          <a:prstGeom prst="rect">
            <a:avLst/>
          </a:prstGeom>
          <a:solidFill>
            <a:srgbClr val="02C39A">
              <a:alpha val="20000"/>
            </a:srgbClr>
          </a:solidFill>
          <a:ln/>
        </p:spPr>
        <p:txBody>
          <a:bodyPr/>
          <a:lstStyle/>
          <a:p>
            <a:endParaRPr lang="en-JM"/>
          </a:p>
        </p:txBody>
      </p:sp>
      <p:sp>
        <p:nvSpPr>
          <p:cNvPr id="17" name="Text 15"/>
          <p:cNvSpPr/>
          <p:nvPr/>
        </p:nvSpPr>
        <p:spPr>
          <a:xfrm>
            <a:off x="7132320" y="2658618"/>
            <a:ext cx="1600200" cy="420624"/>
          </a:xfrm>
          <a:prstGeom prst="rect">
            <a:avLst/>
          </a:prstGeom>
          <a:noFill/>
          <a:ln/>
        </p:spPr>
        <p:txBody>
          <a:bodyPr wrap="square" rtlCol="0" anchor="ctr"/>
          <a:lstStyle/>
          <a:p>
            <a:pPr algn="ctr"/>
            <a:r>
              <a:rPr lang="en-US" sz="900" b="1" dirty="0">
                <a:solidFill>
                  <a:srgbClr val="02C39A"/>
                </a:solidFill>
                <a:latin typeface="Calibri" pitchFamily="34" charset="0"/>
                <a:ea typeface="Calibri" pitchFamily="34" charset="-122"/>
                <a:cs typeface="Calibri" pitchFamily="34" charset="-120"/>
              </a:rPr>
              <a:t>OUR</a:t>
            </a:r>
            <a:endParaRPr lang="en-US" sz="900" dirty="0"/>
          </a:p>
        </p:txBody>
      </p:sp>
      <p:sp>
        <p:nvSpPr>
          <p:cNvPr id="18" name="Shape 16"/>
          <p:cNvSpPr/>
          <p:nvPr/>
        </p:nvSpPr>
        <p:spPr>
          <a:xfrm>
            <a:off x="274320" y="3326130"/>
            <a:ext cx="8595360" cy="74980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19" name="Text 17"/>
          <p:cNvSpPr/>
          <p:nvPr/>
        </p:nvSpPr>
        <p:spPr>
          <a:xfrm>
            <a:off x="274320" y="3353562"/>
            <a:ext cx="640080" cy="704088"/>
          </a:xfrm>
          <a:prstGeom prst="rect">
            <a:avLst/>
          </a:prstGeom>
          <a:noFill/>
          <a:ln/>
        </p:spPr>
        <p:txBody>
          <a:bodyPr wrap="square" rtlCol="0" anchor="ctr"/>
          <a:lstStyle/>
          <a:p>
            <a:pPr algn="ctr"/>
            <a:r>
              <a:rPr lang="en-US" sz="2400" b="1" dirty="0">
                <a:solidFill>
                  <a:srgbClr val="02C39A"/>
                </a:solidFill>
                <a:latin typeface="Calibri" pitchFamily="34" charset="0"/>
                <a:ea typeface="Calibri" pitchFamily="34" charset="-122"/>
                <a:cs typeface="Calibri" pitchFamily="34" charset="-120"/>
              </a:rPr>
              <a:t>03</a:t>
            </a:r>
            <a:endParaRPr lang="en-US" sz="2400" dirty="0"/>
          </a:p>
        </p:txBody>
      </p:sp>
      <p:sp>
        <p:nvSpPr>
          <p:cNvPr id="20" name="Shape 18"/>
          <p:cNvSpPr/>
          <p:nvPr/>
        </p:nvSpPr>
        <p:spPr>
          <a:xfrm>
            <a:off x="914400" y="3399282"/>
            <a:ext cx="36576" cy="603504"/>
          </a:xfrm>
          <a:prstGeom prst="rect">
            <a:avLst/>
          </a:prstGeom>
          <a:solidFill>
            <a:srgbClr val="02C39A"/>
          </a:solidFill>
          <a:ln/>
        </p:spPr>
        <p:txBody>
          <a:bodyPr/>
          <a:lstStyle/>
          <a:p>
            <a:endParaRPr lang="en-JM"/>
          </a:p>
        </p:txBody>
      </p:sp>
      <p:sp>
        <p:nvSpPr>
          <p:cNvPr id="21" name="Text 19"/>
          <p:cNvSpPr/>
          <p:nvPr/>
        </p:nvSpPr>
        <p:spPr>
          <a:xfrm>
            <a:off x="1051560" y="3380994"/>
            <a:ext cx="5943600" cy="274320"/>
          </a:xfrm>
          <a:prstGeom prst="rect">
            <a:avLst/>
          </a:prstGeom>
          <a:noFill/>
          <a:ln/>
        </p:spPr>
        <p:txBody>
          <a:bodyPr wrap="square" rtlCol="0" anchor="ctr"/>
          <a:lstStyle/>
          <a:p>
            <a:r>
              <a:rPr lang="en-US" sz="1250" b="1" dirty="0">
                <a:solidFill>
                  <a:srgbClr val="FFFFFF"/>
                </a:solidFill>
                <a:latin typeface="Calibri" pitchFamily="34" charset="0"/>
                <a:ea typeface="Calibri" pitchFamily="34" charset="-122"/>
                <a:cs typeface="Calibri" pitchFamily="34" charset="-120"/>
              </a:rPr>
              <a:t>Fast-Track the Soapberry PPP</a:t>
            </a:r>
            <a:endParaRPr lang="en-US" sz="1250" dirty="0"/>
          </a:p>
        </p:txBody>
      </p:sp>
      <p:sp>
        <p:nvSpPr>
          <p:cNvPr id="22" name="Text 20"/>
          <p:cNvSpPr/>
          <p:nvPr/>
        </p:nvSpPr>
        <p:spPr>
          <a:xfrm>
            <a:off x="1051560" y="3673602"/>
            <a:ext cx="5943600" cy="347472"/>
          </a:xfrm>
          <a:prstGeom prst="rect">
            <a:avLst/>
          </a:prstGeom>
          <a:noFill/>
          <a:ln/>
        </p:spPr>
        <p:txBody>
          <a:bodyPr wrap="square" rtlCol="0" anchor="ctr"/>
          <a:lstStyle/>
          <a:p>
            <a:r>
              <a:rPr lang="en-US" sz="1000" dirty="0">
                <a:solidFill>
                  <a:srgbClr val="AACFE0"/>
                </a:solidFill>
                <a:latin typeface="Calibri" pitchFamily="34" charset="0"/>
                <a:ea typeface="Calibri" pitchFamily="34" charset="-122"/>
                <a:cs typeface="Calibri" pitchFamily="34" charset="-120"/>
              </a:rPr>
              <a:t>Government should complete the Soapberry divestment and expansion process in 2026, unlocking 75,000 m³/day of new capacity and private investment in reuse infrastructure.</a:t>
            </a:r>
            <a:endParaRPr lang="en-US" sz="1000" dirty="0"/>
          </a:p>
        </p:txBody>
      </p:sp>
      <p:sp>
        <p:nvSpPr>
          <p:cNvPr id="23" name="Shape 21"/>
          <p:cNvSpPr/>
          <p:nvPr/>
        </p:nvSpPr>
        <p:spPr>
          <a:xfrm>
            <a:off x="7132320" y="3490722"/>
            <a:ext cx="1600200" cy="420624"/>
          </a:xfrm>
          <a:prstGeom prst="rect">
            <a:avLst/>
          </a:prstGeom>
          <a:solidFill>
            <a:srgbClr val="02C39A">
              <a:alpha val="20000"/>
            </a:srgbClr>
          </a:solidFill>
          <a:ln/>
        </p:spPr>
        <p:txBody>
          <a:bodyPr/>
          <a:lstStyle/>
          <a:p>
            <a:endParaRPr lang="en-JM"/>
          </a:p>
        </p:txBody>
      </p:sp>
      <p:sp>
        <p:nvSpPr>
          <p:cNvPr id="24" name="Text 22"/>
          <p:cNvSpPr/>
          <p:nvPr/>
        </p:nvSpPr>
        <p:spPr>
          <a:xfrm>
            <a:off x="7132320" y="3490722"/>
            <a:ext cx="1600200" cy="420624"/>
          </a:xfrm>
          <a:prstGeom prst="rect">
            <a:avLst/>
          </a:prstGeom>
          <a:noFill/>
          <a:ln/>
        </p:spPr>
        <p:txBody>
          <a:bodyPr wrap="square" rtlCol="0" anchor="ctr"/>
          <a:lstStyle/>
          <a:p>
            <a:pPr algn="ctr"/>
            <a:r>
              <a:rPr lang="en-US" sz="900" b="1" dirty="0">
                <a:solidFill>
                  <a:srgbClr val="02C39A"/>
                </a:solidFill>
                <a:latin typeface="Calibri" pitchFamily="34" charset="0"/>
                <a:ea typeface="Calibri" pitchFamily="34" charset="-122"/>
                <a:cs typeface="Calibri" pitchFamily="34" charset="-120"/>
              </a:rPr>
              <a:t>GOJ / NWC / DBJ</a:t>
            </a:r>
            <a:endParaRPr lang="en-US" sz="900" dirty="0"/>
          </a:p>
        </p:txBody>
      </p:sp>
      <p:sp>
        <p:nvSpPr>
          <p:cNvPr id="25" name="Shape 23"/>
          <p:cNvSpPr/>
          <p:nvPr/>
        </p:nvSpPr>
        <p:spPr>
          <a:xfrm>
            <a:off x="274320" y="4158234"/>
            <a:ext cx="8595360" cy="74980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26" name="Text 24"/>
          <p:cNvSpPr/>
          <p:nvPr/>
        </p:nvSpPr>
        <p:spPr>
          <a:xfrm>
            <a:off x="274320" y="4185666"/>
            <a:ext cx="640080" cy="704088"/>
          </a:xfrm>
          <a:prstGeom prst="rect">
            <a:avLst/>
          </a:prstGeom>
          <a:noFill/>
          <a:ln/>
        </p:spPr>
        <p:txBody>
          <a:bodyPr wrap="square" rtlCol="0" anchor="ctr"/>
          <a:lstStyle/>
          <a:p>
            <a:pPr algn="ctr"/>
            <a:r>
              <a:rPr lang="en-US" sz="2400" b="1" dirty="0">
                <a:solidFill>
                  <a:srgbClr val="02C39A"/>
                </a:solidFill>
                <a:latin typeface="Calibri" pitchFamily="34" charset="0"/>
                <a:ea typeface="Calibri" pitchFamily="34" charset="-122"/>
                <a:cs typeface="Calibri" pitchFamily="34" charset="-120"/>
              </a:rPr>
              <a:t>04</a:t>
            </a:r>
            <a:endParaRPr lang="en-US" sz="2400" dirty="0"/>
          </a:p>
        </p:txBody>
      </p:sp>
      <p:sp>
        <p:nvSpPr>
          <p:cNvPr id="27" name="Shape 25"/>
          <p:cNvSpPr/>
          <p:nvPr/>
        </p:nvSpPr>
        <p:spPr>
          <a:xfrm>
            <a:off x="914400" y="4231386"/>
            <a:ext cx="36576" cy="603504"/>
          </a:xfrm>
          <a:prstGeom prst="rect">
            <a:avLst/>
          </a:prstGeom>
          <a:solidFill>
            <a:srgbClr val="02C39A"/>
          </a:solidFill>
          <a:ln/>
        </p:spPr>
        <p:txBody>
          <a:bodyPr/>
          <a:lstStyle/>
          <a:p>
            <a:endParaRPr lang="en-JM"/>
          </a:p>
        </p:txBody>
      </p:sp>
      <p:sp>
        <p:nvSpPr>
          <p:cNvPr id="28" name="Text 26"/>
          <p:cNvSpPr/>
          <p:nvPr/>
        </p:nvSpPr>
        <p:spPr>
          <a:xfrm>
            <a:off x="1051560" y="4213098"/>
            <a:ext cx="5943600" cy="274320"/>
          </a:xfrm>
          <a:prstGeom prst="rect">
            <a:avLst/>
          </a:prstGeom>
          <a:noFill/>
          <a:ln/>
        </p:spPr>
        <p:txBody>
          <a:bodyPr wrap="square" rtlCol="0" anchor="ctr"/>
          <a:lstStyle/>
          <a:p>
            <a:r>
              <a:rPr lang="en-US" sz="1250" b="1" dirty="0">
                <a:solidFill>
                  <a:srgbClr val="FFFFFF"/>
                </a:solidFill>
                <a:latin typeface="Calibri" pitchFamily="34" charset="0"/>
                <a:ea typeface="Calibri" pitchFamily="34" charset="-122"/>
                <a:cs typeface="Calibri" pitchFamily="34" charset="-120"/>
              </a:rPr>
              <a:t>Pilot Agricultural Reuse on the Rio Cobre</a:t>
            </a:r>
            <a:endParaRPr lang="en-US" sz="1250" dirty="0"/>
          </a:p>
        </p:txBody>
      </p:sp>
      <p:sp>
        <p:nvSpPr>
          <p:cNvPr id="29" name="Text 27"/>
          <p:cNvSpPr/>
          <p:nvPr/>
        </p:nvSpPr>
        <p:spPr>
          <a:xfrm>
            <a:off x="1051560" y="4505706"/>
            <a:ext cx="5943600" cy="347472"/>
          </a:xfrm>
          <a:prstGeom prst="rect">
            <a:avLst/>
          </a:prstGeom>
          <a:noFill/>
          <a:ln/>
        </p:spPr>
        <p:txBody>
          <a:bodyPr wrap="square" rtlCol="0" anchor="ctr"/>
          <a:lstStyle/>
          <a:p>
            <a:r>
              <a:rPr lang="en-US" sz="1000" dirty="0">
                <a:solidFill>
                  <a:schemeClr val="bg1"/>
                </a:solidFill>
                <a:latin typeface="Calibri" pitchFamily="34" charset="0"/>
                <a:ea typeface="Calibri" pitchFamily="34" charset="-122"/>
                <a:cs typeface="Calibri" pitchFamily="34" charset="-120"/>
              </a:rPr>
              <a:t>NWC and the Ministry of Agriculture should launch an immediate pilot supplying 5,000 ha of farmland with Soapberry treated effluent — demonstrating the model before full rollout.</a:t>
            </a:r>
            <a:endParaRPr lang="en-US" sz="1000" dirty="0">
              <a:solidFill>
                <a:schemeClr val="bg1"/>
              </a:solidFill>
            </a:endParaRPr>
          </a:p>
        </p:txBody>
      </p:sp>
      <p:sp>
        <p:nvSpPr>
          <p:cNvPr id="30" name="Shape 28"/>
          <p:cNvSpPr/>
          <p:nvPr/>
        </p:nvSpPr>
        <p:spPr>
          <a:xfrm>
            <a:off x="7132320" y="4322826"/>
            <a:ext cx="1600200" cy="420624"/>
          </a:xfrm>
          <a:prstGeom prst="rect">
            <a:avLst/>
          </a:prstGeom>
          <a:solidFill>
            <a:srgbClr val="02C39A">
              <a:alpha val="20000"/>
            </a:srgbClr>
          </a:solidFill>
          <a:ln/>
        </p:spPr>
        <p:txBody>
          <a:bodyPr/>
          <a:lstStyle/>
          <a:p>
            <a:endParaRPr lang="en-JM"/>
          </a:p>
        </p:txBody>
      </p:sp>
      <p:sp>
        <p:nvSpPr>
          <p:cNvPr id="31" name="Text 29"/>
          <p:cNvSpPr/>
          <p:nvPr/>
        </p:nvSpPr>
        <p:spPr>
          <a:xfrm>
            <a:off x="7132320" y="4322826"/>
            <a:ext cx="1600200" cy="420624"/>
          </a:xfrm>
          <a:prstGeom prst="rect">
            <a:avLst/>
          </a:prstGeom>
          <a:noFill/>
          <a:ln/>
        </p:spPr>
        <p:txBody>
          <a:bodyPr wrap="square" rtlCol="0" anchor="ctr"/>
          <a:lstStyle/>
          <a:p>
            <a:pPr algn="ctr"/>
            <a:r>
              <a:rPr lang="en-US" sz="900" b="1" dirty="0">
                <a:solidFill>
                  <a:srgbClr val="02C39A"/>
                </a:solidFill>
                <a:latin typeface="Calibri" pitchFamily="34" charset="0"/>
                <a:ea typeface="Calibri" pitchFamily="34" charset="-122"/>
                <a:cs typeface="Calibri" pitchFamily="34" charset="-120"/>
              </a:rPr>
              <a:t>NWC / MOA</a:t>
            </a:r>
            <a:endParaRPr lang="en-US" sz="900" dirty="0"/>
          </a:p>
        </p:txBody>
      </p:sp>
      <p:sp>
        <p:nvSpPr>
          <p:cNvPr id="32" name="Shape 30"/>
          <p:cNvSpPr/>
          <p:nvPr/>
        </p:nvSpPr>
        <p:spPr>
          <a:xfrm>
            <a:off x="274320" y="4990338"/>
            <a:ext cx="8595360" cy="749808"/>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JM"/>
          </a:p>
        </p:txBody>
      </p:sp>
      <p:sp>
        <p:nvSpPr>
          <p:cNvPr id="33" name="Text 31"/>
          <p:cNvSpPr/>
          <p:nvPr/>
        </p:nvSpPr>
        <p:spPr>
          <a:xfrm>
            <a:off x="274320" y="5017770"/>
            <a:ext cx="640080" cy="704088"/>
          </a:xfrm>
          <a:prstGeom prst="rect">
            <a:avLst/>
          </a:prstGeom>
          <a:noFill/>
          <a:ln/>
        </p:spPr>
        <p:txBody>
          <a:bodyPr wrap="square" rtlCol="0" anchor="ctr"/>
          <a:lstStyle/>
          <a:p>
            <a:pPr algn="ctr"/>
            <a:r>
              <a:rPr lang="en-US" sz="2400" b="1" dirty="0">
                <a:solidFill>
                  <a:srgbClr val="02C39A"/>
                </a:solidFill>
                <a:latin typeface="Calibri" pitchFamily="34" charset="0"/>
                <a:ea typeface="Calibri" pitchFamily="34" charset="-122"/>
                <a:cs typeface="Calibri" pitchFamily="34" charset="-120"/>
              </a:rPr>
              <a:t>05</a:t>
            </a:r>
            <a:endParaRPr lang="en-US" sz="2400" dirty="0"/>
          </a:p>
        </p:txBody>
      </p:sp>
      <p:sp>
        <p:nvSpPr>
          <p:cNvPr id="34" name="Shape 32"/>
          <p:cNvSpPr/>
          <p:nvPr/>
        </p:nvSpPr>
        <p:spPr>
          <a:xfrm>
            <a:off x="914400" y="5063490"/>
            <a:ext cx="36576" cy="603504"/>
          </a:xfrm>
          <a:prstGeom prst="rect">
            <a:avLst/>
          </a:prstGeom>
          <a:solidFill>
            <a:srgbClr val="02C39A"/>
          </a:solidFill>
          <a:ln/>
        </p:spPr>
        <p:txBody>
          <a:bodyPr/>
          <a:lstStyle/>
          <a:p>
            <a:endParaRPr lang="en-JM"/>
          </a:p>
        </p:txBody>
      </p:sp>
      <p:sp>
        <p:nvSpPr>
          <p:cNvPr id="35" name="Text 33"/>
          <p:cNvSpPr/>
          <p:nvPr/>
        </p:nvSpPr>
        <p:spPr>
          <a:xfrm>
            <a:off x="1051560" y="5045202"/>
            <a:ext cx="5943600" cy="274320"/>
          </a:xfrm>
          <a:prstGeom prst="rect">
            <a:avLst/>
          </a:prstGeom>
          <a:noFill/>
          <a:ln/>
        </p:spPr>
        <p:txBody>
          <a:bodyPr wrap="square" rtlCol="0" anchor="ctr"/>
          <a:lstStyle/>
          <a:p>
            <a:r>
              <a:rPr lang="en-US" sz="1250" b="1" dirty="0">
                <a:solidFill>
                  <a:srgbClr val="FFFFFF"/>
                </a:solidFill>
                <a:latin typeface="Calibri" pitchFamily="34" charset="0"/>
                <a:ea typeface="Calibri" pitchFamily="34" charset="-122"/>
                <a:cs typeface="Calibri" pitchFamily="34" charset="-120"/>
              </a:rPr>
              <a:t>Commission Liguanea Aquifer Recharge Study</a:t>
            </a:r>
            <a:endParaRPr lang="en-US" sz="1250" dirty="0"/>
          </a:p>
        </p:txBody>
      </p:sp>
      <p:sp>
        <p:nvSpPr>
          <p:cNvPr id="36" name="Text 34"/>
          <p:cNvSpPr/>
          <p:nvPr/>
        </p:nvSpPr>
        <p:spPr>
          <a:xfrm>
            <a:off x="1051560" y="5337810"/>
            <a:ext cx="5943600" cy="347472"/>
          </a:xfrm>
          <a:prstGeom prst="rect">
            <a:avLst/>
          </a:prstGeom>
          <a:noFill/>
          <a:ln/>
        </p:spPr>
        <p:txBody>
          <a:bodyPr wrap="square" rtlCol="0" anchor="ctr"/>
          <a:lstStyle/>
          <a:p>
            <a:r>
              <a:rPr lang="en-US" sz="1000" dirty="0">
                <a:solidFill>
                  <a:schemeClr val="bg1"/>
                </a:solidFill>
                <a:latin typeface="Calibri" pitchFamily="34" charset="0"/>
                <a:ea typeface="Calibri" pitchFamily="34" charset="-122"/>
                <a:cs typeface="Calibri" pitchFamily="34" charset="-120"/>
              </a:rPr>
              <a:t>WRA and NEPA should commission a managed aquifer recharge feasibility study for the Liguanea Plain — Jamaica's most critical urban groundwater resource.</a:t>
            </a:r>
            <a:endParaRPr lang="en-US" sz="1000" dirty="0">
              <a:solidFill>
                <a:schemeClr val="bg1"/>
              </a:solidFill>
            </a:endParaRPr>
          </a:p>
        </p:txBody>
      </p:sp>
      <p:sp>
        <p:nvSpPr>
          <p:cNvPr id="37" name="Shape 35"/>
          <p:cNvSpPr/>
          <p:nvPr/>
        </p:nvSpPr>
        <p:spPr>
          <a:xfrm>
            <a:off x="7132320" y="5154930"/>
            <a:ext cx="1600200" cy="420624"/>
          </a:xfrm>
          <a:prstGeom prst="rect">
            <a:avLst/>
          </a:prstGeom>
          <a:solidFill>
            <a:srgbClr val="02C39A">
              <a:alpha val="20000"/>
            </a:srgbClr>
          </a:solidFill>
          <a:ln/>
        </p:spPr>
        <p:txBody>
          <a:bodyPr/>
          <a:lstStyle/>
          <a:p>
            <a:endParaRPr lang="en-JM"/>
          </a:p>
        </p:txBody>
      </p:sp>
      <p:sp>
        <p:nvSpPr>
          <p:cNvPr id="38" name="Text 36"/>
          <p:cNvSpPr/>
          <p:nvPr/>
        </p:nvSpPr>
        <p:spPr>
          <a:xfrm>
            <a:off x="7132320" y="5154930"/>
            <a:ext cx="1600200" cy="420624"/>
          </a:xfrm>
          <a:prstGeom prst="rect">
            <a:avLst/>
          </a:prstGeom>
          <a:noFill/>
          <a:ln/>
        </p:spPr>
        <p:txBody>
          <a:bodyPr wrap="square" rtlCol="0" anchor="ctr"/>
          <a:lstStyle/>
          <a:p>
            <a:pPr algn="ctr"/>
            <a:r>
              <a:rPr lang="en-US" sz="900" b="1" dirty="0">
                <a:solidFill>
                  <a:srgbClr val="02C39A"/>
                </a:solidFill>
                <a:latin typeface="Calibri" pitchFamily="34" charset="0"/>
                <a:ea typeface="Calibri" pitchFamily="34" charset="-122"/>
                <a:cs typeface="Calibri" pitchFamily="34" charset="-120"/>
              </a:rPr>
              <a:t>WRA / NEPA</a:t>
            </a:r>
            <a:endParaRPr lang="en-US" sz="900" dirty="0"/>
          </a:p>
        </p:txBody>
      </p:sp>
      <p:pic>
        <p:nvPicPr>
          <p:cNvPr id="40" name="Picture 39">
            <a:extLst>
              <a:ext uri="{FF2B5EF4-FFF2-40B4-BE49-F238E27FC236}">
                <a16:creationId xmlns:a16="http://schemas.microsoft.com/office/drawing/2014/main" id="{529718FB-15C7-4F5F-A66A-BD43EB4A7524}"/>
              </a:ext>
            </a:extLst>
          </p:cNvPr>
          <p:cNvPicPr>
            <a:picLocks noChangeAspect="1"/>
          </p:cNvPicPr>
          <p:nvPr/>
        </p:nvPicPr>
        <p:blipFill>
          <a:blip r:embed="rId3"/>
          <a:stretch>
            <a:fillRect/>
          </a:stretch>
        </p:blipFill>
        <p:spPr>
          <a:xfrm>
            <a:off x="0" y="0"/>
            <a:ext cx="9144000" cy="658368"/>
          </a:xfrm>
          <a:prstGeom prst="rect">
            <a:avLst/>
          </a:prstGeom>
        </p:spPr>
      </p:pic>
      <p:sp>
        <p:nvSpPr>
          <p:cNvPr id="42" name="TextBox 41">
            <a:extLst>
              <a:ext uri="{FF2B5EF4-FFF2-40B4-BE49-F238E27FC236}">
                <a16:creationId xmlns:a16="http://schemas.microsoft.com/office/drawing/2014/main" id="{0E7C9AA3-45FA-3B93-565D-1685ADA5E733}"/>
              </a:ext>
            </a:extLst>
          </p:cNvPr>
          <p:cNvSpPr txBox="1"/>
          <p:nvPr/>
        </p:nvSpPr>
        <p:spPr>
          <a:xfrm>
            <a:off x="1524000" y="107271"/>
            <a:ext cx="4636008" cy="560218"/>
          </a:xfrm>
          <a:prstGeom prst="rect">
            <a:avLst/>
          </a:prstGeom>
          <a:noFill/>
        </p:spPr>
        <p:txBody>
          <a:bodyPr wrap="square">
            <a:spAutoFit/>
          </a:bodyPr>
          <a:lstStyle/>
          <a:p>
            <a:pPr algn="ctr">
              <a:lnSpc>
                <a:spcPts val="4018"/>
              </a:lnSpc>
            </a:pPr>
            <a:r>
              <a:rPr lang="en-US" sz="2800" b="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0" y="857250"/>
            <a:ext cx="64008" cy="5143500"/>
          </a:xfrm>
          <a:prstGeom prst="rect">
            <a:avLst/>
          </a:prstGeom>
          <a:solidFill>
            <a:srgbClr val="02C39A"/>
          </a:solidFill>
          <a:ln/>
        </p:spPr>
        <p:txBody>
          <a:bodyPr/>
          <a:lstStyle/>
          <a:p>
            <a:endParaRPr lang="en-JM"/>
          </a:p>
        </p:txBody>
      </p:sp>
      <p:sp>
        <p:nvSpPr>
          <p:cNvPr id="4" name="Text 2"/>
          <p:cNvSpPr/>
          <p:nvPr/>
        </p:nvSpPr>
        <p:spPr>
          <a:xfrm>
            <a:off x="228600" y="1771650"/>
            <a:ext cx="3017520" cy="1828800"/>
          </a:xfrm>
          <a:prstGeom prst="rect">
            <a:avLst/>
          </a:prstGeom>
          <a:noFill/>
          <a:ln/>
        </p:spPr>
        <p:txBody>
          <a:bodyPr wrap="square" rtlCol="0" anchor="ctr"/>
          <a:lstStyle/>
          <a:p>
            <a:r>
              <a:rPr lang="en-US" sz="3600" b="1" dirty="0">
                <a:solidFill>
                  <a:srgbClr val="FFFFFF"/>
                </a:solidFill>
                <a:latin typeface="Calibri" pitchFamily="34" charset="0"/>
                <a:ea typeface="Calibri" pitchFamily="34" charset="-122"/>
                <a:cs typeface="Calibri" pitchFamily="34" charset="-120"/>
              </a:rPr>
              <a:t>EVERY DROP</a:t>
            </a:r>
            <a:endParaRPr lang="en-US" sz="3600" dirty="0"/>
          </a:p>
          <a:p>
            <a:r>
              <a:rPr lang="en-US" sz="3600" b="1" dirty="0">
                <a:solidFill>
                  <a:srgbClr val="FFFFFF"/>
                </a:solidFill>
                <a:latin typeface="Calibri" pitchFamily="34" charset="0"/>
                <a:ea typeface="Calibri" pitchFamily="34" charset="-122"/>
                <a:cs typeface="Calibri" pitchFamily="34" charset="-120"/>
              </a:rPr>
              <a:t>COUNTS.</a:t>
            </a:r>
            <a:endParaRPr lang="en-US" sz="3600" dirty="0"/>
          </a:p>
        </p:txBody>
      </p:sp>
      <p:sp>
        <p:nvSpPr>
          <p:cNvPr id="6" name="Text 4"/>
          <p:cNvSpPr/>
          <p:nvPr/>
        </p:nvSpPr>
        <p:spPr>
          <a:xfrm>
            <a:off x="3840480" y="1497330"/>
            <a:ext cx="5029200" cy="1463040"/>
          </a:xfrm>
          <a:prstGeom prst="rect">
            <a:avLst/>
          </a:prstGeom>
          <a:noFill/>
          <a:ln/>
        </p:spPr>
        <p:txBody>
          <a:bodyPr wrap="square" rtlCol="0" anchor="ctr"/>
          <a:lstStyle/>
          <a:p>
            <a:pPr algn="ctr"/>
            <a:r>
              <a:rPr lang="en-US" sz="2000" i="1" dirty="0">
                <a:solidFill>
                  <a:srgbClr val="02C39A"/>
                </a:solidFill>
                <a:latin typeface="Calibri" pitchFamily="34" charset="0"/>
                <a:ea typeface="Calibri" pitchFamily="34" charset="-122"/>
                <a:cs typeface="Calibri" pitchFamily="34" charset="-120"/>
              </a:rPr>
              <a:t>"The water of the future</a:t>
            </a:r>
            <a:endParaRPr lang="en-US" sz="2000" dirty="0"/>
          </a:p>
          <a:p>
            <a:pPr algn="ctr"/>
            <a:r>
              <a:rPr lang="en-US" sz="2000" i="1" dirty="0">
                <a:solidFill>
                  <a:srgbClr val="02C39A"/>
                </a:solidFill>
                <a:latin typeface="Calibri" pitchFamily="34" charset="0"/>
                <a:ea typeface="Calibri" pitchFamily="34" charset="-122"/>
                <a:cs typeface="Calibri" pitchFamily="34" charset="-120"/>
              </a:rPr>
              <a:t>will not come from rain -</a:t>
            </a:r>
            <a:endParaRPr lang="en-US" sz="2000" dirty="0"/>
          </a:p>
          <a:p>
            <a:pPr algn="ctr"/>
            <a:r>
              <a:rPr lang="en-US" sz="2000" i="1" dirty="0">
                <a:solidFill>
                  <a:srgbClr val="02C39A"/>
                </a:solidFill>
                <a:latin typeface="Calibri" pitchFamily="34" charset="0"/>
                <a:ea typeface="Calibri" pitchFamily="34" charset="-122"/>
                <a:cs typeface="Calibri" pitchFamily="34" charset="-120"/>
              </a:rPr>
              <a:t>it will come from us."</a:t>
            </a:r>
            <a:endParaRPr lang="en-US" sz="2000" dirty="0"/>
          </a:p>
        </p:txBody>
      </p:sp>
      <p:sp>
        <p:nvSpPr>
          <p:cNvPr id="7" name="Text 5"/>
          <p:cNvSpPr/>
          <p:nvPr/>
        </p:nvSpPr>
        <p:spPr>
          <a:xfrm>
            <a:off x="3840480" y="3143250"/>
            <a:ext cx="5029200" cy="347472"/>
          </a:xfrm>
          <a:prstGeom prst="rect">
            <a:avLst/>
          </a:prstGeom>
          <a:noFill/>
          <a:ln/>
        </p:spPr>
        <p:txBody>
          <a:bodyPr wrap="square" rtlCol="0" anchor="ctr"/>
          <a:lstStyle/>
          <a:p>
            <a:r>
              <a:rPr lang="en-US" sz="1300" b="1" dirty="0">
                <a:solidFill>
                  <a:srgbClr val="FFFFFF"/>
                </a:solidFill>
                <a:latin typeface="Calibri" pitchFamily="34" charset="0"/>
                <a:ea typeface="Calibri" pitchFamily="34" charset="-122"/>
                <a:cs typeface="Calibri" pitchFamily="34" charset="-120"/>
              </a:rPr>
              <a:t>Key Takeaways</a:t>
            </a:r>
            <a:endParaRPr lang="en-US" sz="1300" dirty="0"/>
          </a:p>
        </p:txBody>
      </p:sp>
      <p:sp>
        <p:nvSpPr>
          <p:cNvPr id="8" name="Text 6"/>
          <p:cNvSpPr/>
          <p:nvPr/>
        </p:nvSpPr>
        <p:spPr>
          <a:xfrm>
            <a:off x="3840480" y="2960370"/>
            <a:ext cx="5029200" cy="3211830"/>
          </a:xfrm>
          <a:prstGeom prst="rect">
            <a:avLst/>
          </a:prstGeom>
          <a:noFill/>
          <a:ln/>
        </p:spPr>
        <p:txBody>
          <a:bodyPr wrap="square" rtlCol="0" anchor="ctr"/>
          <a:lstStyle/>
          <a:p>
            <a:pPr marL="342900" indent="-342900">
              <a:buSzPct val="100000"/>
              <a:buChar char="•"/>
            </a:pPr>
            <a:r>
              <a:rPr lang="en-US" sz="1400" dirty="0">
                <a:latin typeface="Calibri" pitchFamily="34" charset="0"/>
                <a:ea typeface="Calibri" pitchFamily="34" charset="-122"/>
                <a:cs typeface="Calibri" pitchFamily="34" charset="-120"/>
              </a:rPr>
              <a:t>Wastewater reuse can augment Jamaica's water supply by up to 20%</a:t>
            </a:r>
            <a:endParaRPr lang="en-US" sz="1400" dirty="0"/>
          </a:p>
          <a:p>
            <a:pPr marL="342900" indent="-342900">
              <a:buSzPct val="100000"/>
              <a:buChar char="•"/>
            </a:pPr>
            <a:r>
              <a:rPr lang="en-US" sz="1400" dirty="0">
                <a:latin typeface="Calibri" pitchFamily="34" charset="0"/>
                <a:ea typeface="Calibri" pitchFamily="34" charset="-122"/>
                <a:cs typeface="Calibri" pitchFamily="34" charset="-120"/>
              </a:rPr>
              <a:t>Soapberry's 55,000 m³/day output is an untapped national asset</a:t>
            </a:r>
            <a:endParaRPr lang="en-US" sz="1400" dirty="0"/>
          </a:p>
          <a:p>
            <a:pPr marL="342900" indent="-342900">
              <a:buSzPct val="100000"/>
              <a:buChar char="•"/>
            </a:pPr>
            <a:r>
              <a:rPr lang="en-US" sz="1400" dirty="0">
                <a:latin typeface="Calibri" pitchFamily="34" charset="0"/>
                <a:ea typeface="Calibri" pitchFamily="34" charset="-122"/>
                <a:cs typeface="Calibri" pitchFamily="34" charset="-120"/>
              </a:rPr>
              <a:t>Israel, Singapore, Jordan &amp; Australia show reuse is achievable at scale</a:t>
            </a:r>
            <a:endParaRPr lang="en-US" sz="1400" dirty="0"/>
          </a:p>
          <a:p>
            <a:pPr marL="342900" indent="-342900">
              <a:buSzPct val="100000"/>
              <a:buChar char="•"/>
            </a:pPr>
            <a:r>
              <a:rPr lang="en-US" sz="1400" dirty="0">
                <a:latin typeface="Calibri" pitchFamily="34" charset="0"/>
                <a:ea typeface="Calibri" pitchFamily="34" charset="-122"/>
                <a:cs typeface="Calibri" pitchFamily="34" charset="-120"/>
              </a:rPr>
              <a:t>The OUR must establish a clear licensing and tariff framework</a:t>
            </a:r>
            <a:endParaRPr lang="en-US" sz="1400" dirty="0"/>
          </a:p>
          <a:p>
            <a:pPr marL="342900" indent="-342900">
              <a:buSzPct val="100000"/>
              <a:buChar char="•"/>
            </a:pPr>
            <a:r>
              <a:rPr lang="en-US" sz="1400" dirty="0">
                <a:latin typeface="Calibri" pitchFamily="34" charset="0"/>
                <a:ea typeface="Calibri" pitchFamily="34" charset="-122"/>
                <a:cs typeface="Calibri" pitchFamily="34" charset="-120"/>
              </a:rPr>
              <a:t>A PPP model with private capital can deliver the Soapberry expansion</a:t>
            </a:r>
            <a:endParaRPr lang="en-US" sz="1400" dirty="0"/>
          </a:p>
          <a:p>
            <a:pPr marL="342900" indent="-342900">
              <a:buSzPct val="100000"/>
              <a:buChar char="•"/>
            </a:pPr>
            <a:r>
              <a:rPr lang="en-US" sz="1400" dirty="0">
                <a:latin typeface="Calibri" pitchFamily="34" charset="0"/>
                <a:ea typeface="Calibri" pitchFamily="34" charset="-122"/>
                <a:cs typeface="Calibri" pitchFamily="34" charset="-120"/>
              </a:rPr>
              <a:t>Collaboration across GOJ, OUR, NWC, NEPA, WRA, and farmers is essential</a:t>
            </a:r>
            <a:endParaRPr lang="en-US" sz="1400" dirty="0"/>
          </a:p>
        </p:txBody>
      </p:sp>
      <p:sp>
        <p:nvSpPr>
          <p:cNvPr id="14" name="TextBox 13">
            <a:extLst>
              <a:ext uri="{FF2B5EF4-FFF2-40B4-BE49-F238E27FC236}">
                <a16:creationId xmlns:a16="http://schemas.microsoft.com/office/drawing/2014/main" id="{17750933-627E-86D3-D834-D6C45AA1F2FE}"/>
              </a:ext>
            </a:extLst>
          </p:cNvPr>
          <p:cNvSpPr txBox="1"/>
          <p:nvPr/>
        </p:nvSpPr>
        <p:spPr>
          <a:xfrm>
            <a:off x="4090415" y="756963"/>
            <a:ext cx="5029200" cy="954107"/>
          </a:xfrm>
          <a:prstGeom prst="rect">
            <a:avLst/>
          </a:prstGeom>
          <a:noFill/>
        </p:spPr>
        <p:txBody>
          <a:bodyPr wrap="square">
            <a:spAutoFit/>
          </a:bodyPr>
          <a:lstStyle/>
          <a:p>
            <a:r>
              <a:rPr lang="en-US" sz="1400" dirty="0">
                <a:latin typeface="Calibri" pitchFamily="34" charset="0"/>
                <a:ea typeface="Calibri" pitchFamily="34" charset="-122"/>
                <a:cs typeface="Calibri" pitchFamily="34" charset="-120"/>
              </a:rPr>
              <a:t>Jamaica has ~ 55,000 m³ of high-quality treated water leaving Soapberry every single day. Today it flows into a river. Tomorrow, it could grow our food, recharge our aquifers, and secure our cities.</a:t>
            </a:r>
            <a:endParaRPr lang="en-US" sz="1400" dirty="0"/>
          </a:p>
        </p:txBody>
      </p:sp>
      <p:pic>
        <p:nvPicPr>
          <p:cNvPr id="16" name="Picture 15">
            <a:extLst>
              <a:ext uri="{FF2B5EF4-FFF2-40B4-BE49-F238E27FC236}">
                <a16:creationId xmlns:a16="http://schemas.microsoft.com/office/drawing/2014/main" id="{5C48276B-80F4-5C01-ECB1-38BEC5E9E40C}"/>
              </a:ext>
            </a:extLst>
          </p:cNvPr>
          <p:cNvPicPr>
            <a:picLocks noChangeAspect="1"/>
          </p:cNvPicPr>
          <p:nvPr/>
        </p:nvPicPr>
        <p:blipFill>
          <a:blip r:embed="rId3"/>
          <a:stretch>
            <a:fillRect/>
          </a:stretch>
        </p:blipFill>
        <p:spPr>
          <a:xfrm>
            <a:off x="1" y="914400"/>
            <a:ext cx="3544972" cy="5646420"/>
          </a:xfrm>
          <a:prstGeom prst="rect">
            <a:avLst/>
          </a:prstGeom>
        </p:spPr>
      </p:pic>
      <p:pic>
        <p:nvPicPr>
          <p:cNvPr id="20" name="Picture 19">
            <a:extLst>
              <a:ext uri="{FF2B5EF4-FFF2-40B4-BE49-F238E27FC236}">
                <a16:creationId xmlns:a16="http://schemas.microsoft.com/office/drawing/2014/main" id="{82D4A0F2-38A9-673A-1C3B-B2090A38CE47}"/>
              </a:ext>
            </a:extLst>
          </p:cNvPr>
          <p:cNvPicPr>
            <a:picLocks noChangeAspect="1"/>
          </p:cNvPicPr>
          <p:nvPr/>
        </p:nvPicPr>
        <p:blipFill>
          <a:blip r:embed="rId4"/>
          <a:stretch>
            <a:fillRect/>
          </a:stretch>
        </p:blipFill>
        <p:spPr>
          <a:xfrm>
            <a:off x="0" y="-32004"/>
            <a:ext cx="9144000" cy="493776"/>
          </a:xfrm>
          <a:prstGeom prst="rect">
            <a:avLst/>
          </a:prstGeom>
        </p:spPr>
      </p:pic>
      <p:sp>
        <p:nvSpPr>
          <p:cNvPr id="24" name="TextBox 23">
            <a:extLst>
              <a:ext uri="{FF2B5EF4-FFF2-40B4-BE49-F238E27FC236}">
                <a16:creationId xmlns:a16="http://schemas.microsoft.com/office/drawing/2014/main" id="{CB902544-4E16-5A89-3387-1E3E4AAC930E}"/>
              </a:ext>
            </a:extLst>
          </p:cNvPr>
          <p:cNvSpPr txBox="1"/>
          <p:nvPr/>
        </p:nvSpPr>
        <p:spPr>
          <a:xfrm>
            <a:off x="1600200" y="0"/>
            <a:ext cx="4636008" cy="523220"/>
          </a:xfrm>
          <a:prstGeom prst="rect">
            <a:avLst/>
          </a:prstGeom>
          <a:noFill/>
        </p:spPr>
        <p:txBody>
          <a:bodyPr wrap="square">
            <a:spAutoFit/>
          </a:bodyPr>
          <a:lstStyle/>
          <a:p>
            <a:pPr algn="ctr"/>
            <a:r>
              <a:rPr lang="en-US" sz="2800" b="1" dirty="0">
                <a:solidFill>
                  <a:srgbClr val="000000"/>
                </a:solidFill>
                <a:latin typeface="Georgia Bold" panose="02040802050405020203" pitchFamily="18" charset="0"/>
                <a:ea typeface="Calibri" panose="020F0502020204030204" pitchFamily="34" charset="0"/>
                <a:cs typeface="Calibri" panose="020F0502020204030204" pitchFamily="34" charset="0"/>
                <a:sym typeface="Georgia Bold"/>
              </a:rPr>
              <a:t>Conclusion</a:t>
            </a:r>
            <a:endParaRPr lang="en-JM" sz="2800" dirty="0">
              <a:latin typeface="Georgia Bold" panose="02040802050405020203" pitchFamily="18"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60333" y="3118460"/>
            <a:ext cx="2633723" cy="1372280"/>
            <a:chOff x="0" y="0"/>
            <a:chExt cx="1271904" cy="662715"/>
          </a:xfrm>
        </p:grpSpPr>
        <p:sp>
          <p:nvSpPr>
            <p:cNvPr id="3" name="Freeform 3"/>
            <p:cNvSpPr/>
            <p:nvPr/>
          </p:nvSpPr>
          <p:spPr>
            <a:xfrm>
              <a:off x="-14" y="0"/>
              <a:ext cx="1271932" cy="662588"/>
            </a:xfrm>
            <a:custGeom>
              <a:avLst/>
              <a:gdLst/>
              <a:ahLst/>
              <a:cxnLst/>
              <a:rect l="l" t="t" r="r" b="b"/>
              <a:pathLst>
                <a:path w="1271932" h="662588">
                  <a:moveTo>
                    <a:pt x="1271918" y="333325"/>
                  </a:moveTo>
                  <a:cubicBezTo>
                    <a:pt x="1271918" y="347609"/>
                    <a:pt x="1271918" y="361894"/>
                    <a:pt x="1271664" y="375702"/>
                  </a:cubicBezTo>
                  <a:cubicBezTo>
                    <a:pt x="1270394" y="475691"/>
                    <a:pt x="1262647" y="546002"/>
                    <a:pt x="1257694" y="557559"/>
                  </a:cubicBezTo>
                  <a:lnTo>
                    <a:pt x="1254646" y="567465"/>
                  </a:lnTo>
                  <a:cubicBezTo>
                    <a:pt x="1248677" y="576355"/>
                    <a:pt x="1244486" y="585499"/>
                    <a:pt x="1234707" y="596421"/>
                  </a:cubicBezTo>
                  <a:cubicBezTo>
                    <a:pt x="1230262" y="602517"/>
                    <a:pt x="1233056" y="600866"/>
                    <a:pt x="1235469" y="598199"/>
                  </a:cubicBezTo>
                  <a:cubicBezTo>
                    <a:pt x="1230897" y="603152"/>
                    <a:pt x="1226579" y="607851"/>
                    <a:pt x="1222642" y="612169"/>
                  </a:cubicBezTo>
                  <a:cubicBezTo>
                    <a:pt x="1218451" y="616360"/>
                    <a:pt x="1214514" y="619916"/>
                    <a:pt x="1211593" y="621948"/>
                  </a:cubicBezTo>
                  <a:lnTo>
                    <a:pt x="1212863" y="620043"/>
                  </a:lnTo>
                  <a:cubicBezTo>
                    <a:pt x="1196734" y="631346"/>
                    <a:pt x="1189368" y="641760"/>
                    <a:pt x="1168540" y="649380"/>
                  </a:cubicBezTo>
                  <a:lnTo>
                    <a:pt x="1168540" y="648999"/>
                  </a:lnTo>
                  <a:cubicBezTo>
                    <a:pt x="1159904" y="651666"/>
                    <a:pt x="1150887" y="656873"/>
                    <a:pt x="1143267" y="659159"/>
                  </a:cubicBezTo>
                  <a:cubicBezTo>
                    <a:pt x="1132345" y="661191"/>
                    <a:pt x="1141870" y="657508"/>
                    <a:pt x="1132980" y="659032"/>
                  </a:cubicBezTo>
                  <a:cubicBezTo>
                    <a:pt x="1129551" y="661445"/>
                    <a:pt x="1119772" y="662207"/>
                    <a:pt x="1110120" y="662588"/>
                  </a:cubicBezTo>
                  <a:cubicBezTo>
                    <a:pt x="1113930" y="662207"/>
                    <a:pt x="1117867" y="661699"/>
                    <a:pt x="1121296" y="661064"/>
                  </a:cubicBezTo>
                  <a:cubicBezTo>
                    <a:pt x="1117486" y="661445"/>
                    <a:pt x="1113295" y="661572"/>
                    <a:pt x="1109231" y="661699"/>
                  </a:cubicBezTo>
                  <a:cubicBezTo>
                    <a:pt x="1105421" y="661953"/>
                    <a:pt x="1101230" y="661953"/>
                    <a:pt x="1098690" y="661699"/>
                  </a:cubicBezTo>
                  <a:cubicBezTo>
                    <a:pt x="1088657" y="661318"/>
                    <a:pt x="1046519" y="661572"/>
                    <a:pt x="1006283" y="660175"/>
                  </a:cubicBezTo>
                  <a:cubicBezTo>
                    <a:pt x="867937" y="661318"/>
                    <a:pt x="661244" y="661826"/>
                    <a:pt x="455654" y="662080"/>
                  </a:cubicBezTo>
                  <a:cubicBezTo>
                    <a:pt x="353135" y="662207"/>
                    <a:pt x="250615" y="662334"/>
                    <a:pt x="192546" y="662461"/>
                  </a:cubicBezTo>
                  <a:cubicBezTo>
                    <a:pt x="187212" y="662461"/>
                    <a:pt x="181878" y="662588"/>
                    <a:pt x="176798" y="662588"/>
                  </a:cubicBezTo>
                  <a:cubicBezTo>
                    <a:pt x="171464" y="662588"/>
                    <a:pt x="164606" y="662207"/>
                    <a:pt x="159018" y="661953"/>
                  </a:cubicBezTo>
                  <a:cubicBezTo>
                    <a:pt x="147334" y="660810"/>
                    <a:pt x="136666" y="658905"/>
                    <a:pt x="127395" y="656238"/>
                  </a:cubicBezTo>
                  <a:lnTo>
                    <a:pt x="129427" y="656492"/>
                  </a:lnTo>
                  <a:cubicBezTo>
                    <a:pt x="117362" y="653317"/>
                    <a:pt x="96280" y="646459"/>
                    <a:pt x="74563" y="631219"/>
                  </a:cubicBezTo>
                  <a:cubicBezTo>
                    <a:pt x="52973" y="616233"/>
                    <a:pt x="30875" y="593119"/>
                    <a:pt x="17413" y="564798"/>
                  </a:cubicBezTo>
                  <a:cubicBezTo>
                    <a:pt x="10047" y="550193"/>
                    <a:pt x="5221" y="512354"/>
                    <a:pt x="2427" y="454741"/>
                  </a:cubicBezTo>
                  <a:cubicBezTo>
                    <a:pt x="2046" y="448551"/>
                    <a:pt x="1538" y="442362"/>
                    <a:pt x="1157" y="436648"/>
                  </a:cubicBezTo>
                  <a:cubicBezTo>
                    <a:pt x="649" y="415698"/>
                    <a:pt x="-113" y="383320"/>
                    <a:pt x="14" y="344753"/>
                  </a:cubicBezTo>
                  <a:cubicBezTo>
                    <a:pt x="14" y="330468"/>
                    <a:pt x="14" y="316184"/>
                    <a:pt x="268" y="302376"/>
                  </a:cubicBezTo>
                  <a:cubicBezTo>
                    <a:pt x="1538" y="202386"/>
                    <a:pt x="9285" y="123347"/>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0379" y="2413"/>
                  </a:cubicBezTo>
                  <a:cubicBezTo>
                    <a:pt x="348725" y="1270"/>
                    <a:pt x="555418" y="762"/>
                    <a:pt x="761008" y="508"/>
                  </a:cubicBezTo>
                  <a:cubicBezTo>
                    <a:pt x="863527" y="381"/>
                    <a:pt x="966047" y="254"/>
                    <a:pt x="1059747" y="127"/>
                  </a:cubicBezTo>
                  <a:cubicBezTo>
                    <a:pt x="1082897" y="127"/>
                    <a:pt x="1089927" y="0"/>
                    <a:pt x="1095007" y="0"/>
                  </a:cubicBezTo>
                  <a:cubicBezTo>
                    <a:pt x="1100341" y="0"/>
                    <a:pt x="1107199" y="381"/>
                    <a:pt x="1112787" y="635"/>
                  </a:cubicBezTo>
                  <a:cubicBezTo>
                    <a:pt x="1124471" y="1778"/>
                    <a:pt x="1135139" y="3683"/>
                    <a:pt x="1144410" y="6350"/>
                  </a:cubicBezTo>
                  <a:lnTo>
                    <a:pt x="1142251" y="6096"/>
                  </a:lnTo>
                  <a:cubicBezTo>
                    <a:pt x="1154316" y="9271"/>
                    <a:pt x="1175398" y="16129"/>
                    <a:pt x="1197115" y="31369"/>
                  </a:cubicBezTo>
                  <a:cubicBezTo>
                    <a:pt x="1218705" y="46355"/>
                    <a:pt x="1240803" y="69469"/>
                    <a:pt x="1254265" y="97790"/>
                  </a:cubicBezTo>
                  <a:cubicBezTo>
                    <a:pt x="1261631" y="112395"/>
                    <a:pt x="1266457" y="165247"/>
                    <a:pt x="1269251" y="222860"/>
                  </a:cubicBezTo>
                  <a:cubicBezTo>
                    <a:pt x="1269632" y="229050"/>
                    <a:pt x="1270140" y="235240"/>
                    <a:pt x="1270521" y="240954"/>
                  </a:cubicBezTo>
                  <a:cubicBezTo>
                    <a:pt x="1271283" y="262856"/>
                    <a:pt x="1272045" y="294758"/>
                    <a:pt x="1271918" y="333325"/>
                  </a:cubicBezTo>
                  <a:close/>
                </a:path>
              </a:pathLst>
            </a:custGeom>
            <a:solidFill>
              <a:srgbClr val="B9E5EE"/>
            </a:solidFill>
          </p:spPr>
          <p:txBody>
            <a:bodyPr/>
            <a:lstStyle/>
            <a:p>
              <a:endParaRPr lang="en-JM"/>
            </a:p>
          </p:txBody>
        </p:sp>
      </p:grpSp>
      <p:grpSp>
        <p:nvGrpSpPr>
          <p:cNvPr id="4" name="Group 4"/>
          <p:cNvGrpSpPr/>
          <p:nvPr/>
        </p:nvGrpSpPr>
        <p:grpSpPr>
          <a:xfrm>
            <a:off x="387870" y="4736945"/>
            <a:ext cx="3077738" cy="1381467"/>
            <a:chOff x="0" y="0"/>
            <a:chExt cx="1486333" cy="667152"/>
          </a:xfrm>
        </p:grpSpPr>
        <p:sp>
          <p:nvSpPr>
            <p:cNvPr id="5" name="Freeform 5"/>
            <p:cNvSpPr/>
            <p:nvPr/>
          </p:nvSpPr>
          <p:spPr>
            <a:xfrm>
              <a:off x="-14" y="0"/>
              <a:ext cx="1486361" cy="667025"/>
            </a:xfrm>
            <a:custGeom>
              <a:avLst/>
              <a:gdLst/>
              <a:ahLst/>
              <a:cxnLst/>
              <a:rect l="l" t="t" r="r" b="b"/>
              <a:pathLst>
                <a:path w="1486361" h="667025">
                  <a:moveTo>
                    <a:pt x="1486347" y="335593"/>
                  </a:moveTo>
                  <a:cubicBezTo>
                    <a:pt x="1486347" y="350025"/>
                    <a:pt x="1486347" y="364457"/>
                    <a:pt x="1486093" y="378408"/>
                  </a:cubicBezTo>
                  <a:cubicBezTo>
                    <a:pt x="1484823" y="479433"/>
                    <a:pt x="1477076" y="550439"/>
                    <a:pt x="1472123" y="561996"/>
                  </a:cubicBezTo>
                  <a:lnTo>
                    <a:pt x="1469075" y="571902"/>
                  </a:lnTo>
                  <a:cubicBezTo>
                    <a:pt x="1463106" y="580792"/>
                    <a:pt x="1458915" y="589936"/>
                    <a:pt x="1449136" y="600858"/>
                  </a:cubicBezTo>
                  <a:cubicBezTo>
                    <a:pt x="1444691" y="606954"/>
                    <a:pt x="1447485" y="605303"/>
                    <a:pt x="1449898" y="602636"/>
                  </a:cubicBezTo>
                  <a:cubicBezTo>
                    <a:pt x="1445326" y="607589"/>
                    <a:pt x="1441008" y="612288"/>
                    <a:pt x="1437071" y="616606"/>
                  </a:cubicBezTo>
                  <a:cubicBezTo>
                    <a:pt x="1432880" y="620797"/>
                    <a:pt x="1428943" y="624353"/>
                    <a:pt x="1426022" y="626385"/>
                  </a:cubicBezTo>
                  <a:lnTo>
                    <a:pt x="1427292" y="624480"/>
                  </a:lnTo>
                  <a:cubicBezTo>
                    <a:pt x="1411163" y="635783"/>
                    <a:pt x="1403797" y="646197"/>
                    <a:pt x="1382969" y="653817"/>
                  </a:cubicBezTo>
                  <a:lnTo>
                    <a:pt x="1382969" y="653436"/>
                  </a:lnTo>
                  <a:cubicBezTo>
                    <a:pt x="1374333" y="656103"/>
                    <a:pt x="1365316" y="661310"/>
                    <a:pt x="1357696" y="663596"/>
                  </a:cubicBezTo>
                  <a:cubicBezTo>
                    <a:pt x="1346774" y="665628"/>
                    <a:pt x="1356299" y="661945"/>
                    <a:pt x="1347409" y="663469"/>
                  </a:cubicBezTo>
                  <a:cubicBezTo>
                    <a:pt x="1343980" y="665882"/>
                    <a:pt x="1334201" y="666644"/>
                    <a:pt x="1324549" y="667025"/>
                  </a:cubicBezTo>
                  <a:cubicBezTo>
                    <a:pt x="1328359" y="666644"/>
                    <a:pt x="1332296" y="666136"/>
                    <a:pt x="1335725" y="665501"/>
                  </a:cubicBezTo>
                  <a:cubicBezTo>
                    <a:pt x="1331915" y="665882"/>
                    <a:pt x="1327724" y="666009"/>
                    <a:pt x="1323660" y="666136"/>
                  </a:cubicBezTo>
                  <a:cubicBezTo>
                    <a:pt x="1319850" y="666390"/>
                    <a:pt x="1315659" y="666390"/>
                    <a:pt x="1313119" y="666136"/>
                  </a:cubicBezTo>
                  <a:cubicBezTo>
                    <a:pt x="1303086" y="665755"/>
                    <a:pt x="1251566" y="666009"/>
                    <a:pt x="1201547" y="664612"/>
                  </a:cubicBezTo>
                  <a:cubicBezTo>
                    <a:pt x="1029562" y="665755"/>
                    <a:pt x="772613" y="666263"/>
                    <a:pt x="517034" y="666517"/>
                  </a:cubicBezTo>
                  <a:cubicBezTo>
                    <a:pt x="389588" y="666644"/>
                    <a:pt x="262141" y="666771"/>
                    <a:pt x="192546" y="666898"/>
                  </a:cubicBezTo>
                  <a:cubicBezTo>
                    <a:pt x="187212" y="666898"/>
                    <a:pt x="181878" y="667025"/>
                    <a:pt x="176798" y="667025"/>
                  </a:cubicBezTo>
                  <a:cubicBezTo>
                    <a:pt x="171464" y="667025"/>
                    <a:pt x="164606" y="666644"/>
                    <a:pt x="159018" y="666390"/>
                  </a:cubicBezTo>
                  <a:cubicBezTo>
                    <a:pt x="147334" y="665247"/>
                    <a:pt x="136666" y="663342"/>
                    <a:pt x="127395" y="660675"/>
                  </a:cubicBezTo>
                  <a:lnTo>
                    <a:pt x="129427" y="660929"/>
                  </a:lnTo>
                  <a:cubicBezTo>
                    <a:pt x="117362" y="657754"/>
                    <a:pt x="96280" y="650896"/>
                    <a:pt x="74563" y="635656"/>
                  </a:cubicBezTo>
                  <a:cubicBezTo>
                    <a:pt x="52973" y="620670"/>
                    <a:pt x="30875" y="597556"/>
                    <a:pt x="17413" y="569235"/>
                  </a:cubicBezTo>
                  <a:cubicBezTo>
                    <a:pt x="10047" y="554630"/>
                    <a:pt x="5221" y="516476"/>
                    <a:pt x="2427" y="458266"/>
                  </a:cubicBezTo>
                  <a:cubicBezTo>
                    <a:pt x="2046" y="452012"/>
                    <a:pt x="1538" y="445758"/>
                    <a:pt x="1157" y="439985"/>
                  </a:cubicBezTo>
                  <a:cubicBezTo>
                    <a:pt x="649" y="418818"/>
                    <a:pt x="-113" y="386105"/>
                    <a:pt x="14" y="347138"/>
                  </a:cubicBezTo>
                  <a:cubicBezTo>
                    <a:pt x="14" y="332706"/>
                    <a:pt x="14" y="318274"/>
                    <a:pt x="268" y="304323"/>
                  </a:cubicBezTo>
                  <a:cubicBezTo>
                    <a:pt x="1538" y="203298"/>
                    <a:pt x="9285" y="123440"/>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2121" y="2413"/>
                  </a:cubicBezTo>
                  <a:cubicBezTo>
                    <a:pt x="384106" y="1270"/>
                    <a:pt x="641055" y="762"/>
                    <a:pt x="896634" y="508"/>
                  </a:cubicBezTo>
                  <a:cubicBezTo>
                    <a:pt x="1024080" y="381"/>
                    <a:pt x="1151527" y="254"/>
                    <a:pt x="1268011" y="127"/>
                  </a:cubicBezTo>
                  <a:cubicBezTo>
                    <a:pt x="1296789" y="127"/>
                    <a:pt x="1304356" y="0"/>
                    <a:pt x="1309436" y="0"/>
                  </a:cubicBezTo>
                  <a:cubicBezTo>
                    <a:pt x="1314770" y="0"/>
                    <a:pt x="1321628" y="381"/>
                    <a:pt x="1327216" y="635"/>
                  </a:cubicBezTo>
                  <a:cubicBezTo>
                    <a:pt x="1338900" y="1778"/>
                    <a:pt x="1349568" y="3683"/>
                    <a:pt x="1358839" y="6350"/>
                  </a:cubicBezTo>
                  <a:lnTo>
                    <a:pt x="1356680" y="6096"/>
                  </a:lnTo>
                  <a:cubicBezTo>
                    <a:pt x="1368745" y="9271"/>
                    <a:pt x="1389827" y="16129"/>
                    <a:pt x="1411544" y="31369"/>
                  </a:cubicBezTo>
                  <a:cubicBezTo>
                    <a:pt x="1433134" y="46355"/>
                    <a:pt x="1455232" y="69469"/>
                    <a:pt x="1468694" y="97790"/>
                  </a:cubicBezTo>
                  <a:cubicBezTo>
                    <a:pt x="1476060" y="112395"/>
                    <a:pt x="1480886" y="165775"/>
                    <a:pt x="1483680" y="223984"/>
                  </a:cubicBezTo>
                  <a:cubicBezTo>
                    <a:pt x="1484061" y="230238"/>
                    <a:pt x="1484569" y="236492"/>
                    <a:pt x="1484950" y="242265"/>
                  </a:cubicBezTo>
                  <a:cubicBezTo>
                    <a:pt x="1485712" y="264394"/>
                    <a:pt x="1486474" y="296626"/>
                    <a:pt x="1486347" y="335593"/>
                  </a:cubicBezTo>
                  <a:close/>
                </a:path>
              </a:pathLst>
            </a:custGeom>
            <a:solidFill>
              <a:srgbClr val="B9E5EE"/>
            </a:solidFill>
          </p:spPr>
          <p:txBody>
            <a:bodyPr/>
            <a:lstStyle/>
            <a:p>
              <a:endParaRPr lang="en-JM"/>
            </a:p>
          </p:txBody>
        </p:sp>
      </p:grpSp>
      <p:grpSp>
        <p:nvGrpSpPr>
          <p:cNvPr id="6" name="Group 6"/>
          <p:cNvGrpSpPr/>
          <p:nvPr/>
        </p:nvGrpSpPr>
        <p:grpSpPr>
          <a:xfrm>
            <a:off x="276250" y="1735430"/>
            <a:ext cx="3001888" cy="1165917"/>
            <a:chOff x="0" y="0"/>
            <a:chExt cx="1449703" cy="563056"/>
          </a:xfrm>
        </p:grpSpPr>
        <p:sp>
          <p:nvSpPr>
            <p:cNvPr id="7" name="Freeform 7">
              <a:hlinkClick r:id="rId2" tooltip="https://unstats.un.org/sdgs/report/2025/The-Sustainable-Development-Goals-%20Report-2025.pdf"/>
            </p:cNvPr>
            <p:cNvSpPr/>
            <p:nvPr/>
          </p:nvSpPr>
          <p:spPr>
            <a:xfrm>
              <a:off x="-14" y="0"/>
              <a:ext cx="1449731" cy="562929"/>
            </a:xfrm>
            <a:custGeom>
              <a:avLst/>
              <a:gdLst/>
              <a:ahLst/>
              <a:cxnLst/>
              <a:rect l="l" t="t" r="r" b="b"/>
              <a:pathLst>
                <a:path w="1449731" h="562929">
                  <a:moveTo>
                    <a:pt x="1449717" y="282388"/>
                  </a:moveTo>
                  <a:cubicBezTo>
                    <a:pt x="1449717" y="293351"/>
                    <a:pt x="1449717" y="304313"/>
                    <a:pt x="1449463" y="314910"/>
                  </a:cubicBezTo>
                  <a:cubicBezTo>
                    <a:pt x="1448193" y="391646"/>
                    <a:pt x="1440446" y="446343"/>
                    <a:pt x="1435493" y="457900"/>
                  </a:cubicBezTo>
                  <a:lnTo>
                    <a:pt x="1432444" y="467806"/>
                  </a:lnTo>
                  <a:cubicBezTo>
                    <a:pt x="1426475" y="476696"/>
                    <a:pt x="1422285" y="485840"/>
                    <a:pt x="1412505" y="496762"/>
                  </a:cubicBezTo>
                  <a:cubicBezTo>
                    <a:pt x="1408061" y="502858"/>
                    <a:pt x="1410855" y="501207"/>
                    <a:pt x="1413268" y="498540"/>
                  </a:cubicBezTo>
                  <a:cubicBezTo>
                    <a:pt x="1408696" y="503493"/>
                    <a:pt x="1404378" y="508192"/>
                    <a:pt x="1400441" y="512510"/>
                  </a:cubicBezTo>
                  <a:cubicBezTo>
                    <a:pt x="1396250" y="516701"/>
                    <a:pt x="1392313" y="520257"/>
                    <a:pt x="1389392" y="522289"/>
                  </a:cubicBezTo>
                  <a:lnTo>
                    <a:pt x="1390661" y="520384"/>
                  </a:lnTo>
                  <a:cubicBezTo>
                    <a:pt x="1374533" y="531687"/>
                    <a:pt x="1367167" y="542101"/>
                    <a:pt x="1346339" y="549721"/>
                  </a:cubicBezTo>
                  <a:lnTo>
                    <a:pt x="1346339" y="549340"/>
                  </a:lnTo>
                  <a:cubicBezTo>
                    <a:pt x="1337703" y="552007"/>
                    <a:pt x="1328686" y="557214"/>
                    <a:pt x="1321066" y="559500"/>
                  </a:cubicBezTo>
                  <a:cubicBezTo>
                    <a:pt x="1310144" y="561532"/>
                    <a:pt x="1319669" y="557849"/>
                    <a:pt x="1310779" y="559373"/>
                  </a:cubicBezTo>
                  <a:cubicBezTo>
                    <a:pt x="1307350" y="561786"/>
                    <a:pt x="1297571" y="562548"/>
                    <a:pt x="1287919" y="562929"/>
                  </a:cubicBezTo>
                  <a:cubicBezTo>
                    <a:pt x="1291729" y="562548"/>
                    <a:pt x="1295666" y="562040"/>
                    <a:pt x="1299094" y="561405"/>
                  </a:cubicBezTo>
                  <a:cubicBezTo>
                    <a:pt x="1295285" y="561786"/>
                    <a:pt x="1291094" y="561913"/>
                    <a:pt x="1287030" y="562040"/>
                  </a:cubicBezTo>
                  <a:cubicBezTo>
                    <a:pt x="1283219" y="562294"/>
                    <a:pt x="1279029" y="562294"/>
                    <a:pt x="1276489" y="562040"/>
                  </a:cubicBezTo>
                  <a:cubicBezTo>
                    <a:pt x="1266455" y="561659"/>
                    <a:pt x="1216538" y="561913"/>
                    <a:pt x="1168190" y="560516"/>
                  </a:cubicBezTo>
                  <a:cubicBezTo>
                    <a:pt x="1001952" y="561659"/>
                    <a:pt x="753588" y="562167"/>
                    <a:pt x="506549" y="562421"/>
                  </a:cubicBezTo>
                  <a:cubicBezTo>
                    <a:pt x="383360" y="562548"/>
                    <a:pt x="260172" y="562675"/>
                    <a:pt x="192546" y="562802"/>
                  </a:cubicBezTo>
                  <a:cubicBezTo>
                    <a:pt x="187212" y="562802"/>
                    <a:pt x="181878" y="562929"/>
                    <a:pt x="176798" y="562929"/>
                  </a:cubicBezTo>
                  <a:cubicBezTo>
                    <a:pt x="171464" y="562929"/>
                    <a:pt x="164606" y="562548"/>
                    <a:pt x="159018" y="562294"/>
                  </a:cubicBezTo>
                  <a:cubicBezTo>
                    <a:pt x="147334" y="561151"/>
                    <a:pt x="136666" y="559246"/>
                    <a:pt x="127395" y="556579"/>
                  </a:cubicBezTo>
                  <a:lnTo>
                    <a:pt x="129427" y="556833"/>
                  </a:lnTo>
                  <a:cubicBezTo>
                    <a:pt x="117362" y="553658"/>
                    <a:pt x="96280" y="546800"/>
                    <a:pt x="74563" y="531560"/>
                  </a:cubicBezTo>
                  <a:cubicBezTo>
                    <a:pt x="52973" y="516574"/>
                    <a:pt x="30875" y="493460"/>
                    <a:pt x="17413" y="465139"/>
                  </a:cubicBezTo>
                  <a:cubicBezTo>
                    <a:pt x="10047" y="450534"/>
                    <a:pt x="5221" y="419782"/>
                    <a:pt x="2427" y="375568"/>
                  </a:cubicBezTo>
                  <a:cubicBezTo>
                    <a:pt x="2046" y="370817"/>
                    <a:pt x="1538" y="366067"/>
                    <a:pt x="1157" y="361682"/>
                  </a:cubicBezTo>
                  <a:cubicBezTo>
                    <a:pt x="649" y="345604"/>
                    <a:pt x="-113" y="320756"/>
                    <a:pt x="14" y="291158"/>
                  </a:cubicBezTo>
                  <a:cubicBezTo>
                    <a:pt x="14" y="280196"/>
                    <a:pt x="14" y="269234"/>
                    <a:pt x="268" y="258637"/>
                  </a:cubicBezTo>
                  <a:cubicBezTo>
                    <a:pt x="1538" y="181901"/>
                    <a:pt x="9285" y="121243"/>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1824" y="2413"/>
                  </a:cubicBezTo>
                  <a:cubicBezTo>
                    <a:pt x="378062" y="1270"/>
                    <a:pt x="626426" y="762"/>
                    <a:pt x="873465" y="508"/>
                  </a:cubicBezTo>
                  <a:cubicBezTo>
                    <a:pt x="996654" y="381"/>
                    <a:pt x="1119842" y="254"/>
                    <a:pt x="1232434" y="127"/>
                  </a:cubicBezTo>
                  <a:cubicBezTo>
                    <a:pt x="1260250" y="127"/>
                    <a:pt x="1267726" y="0"/>
                    <a:pt x="1272805" y="0"/>
                  </a:cubicBezTo>
                  <a:cubicBezTo>
                    <a:pt x="1278140" y="0"/>
                    <a:pt x="1284998" y="381"/>
                    <a:pt x="1290586" y="635"/>
                  </a:cubicBezTo>
                  <a:cubicBezTo>
                    <a:pt x="1302269" y="1778"/>
                    <a:pt x="1312938" y="3683"/>
                    <a:pt x="1322208" y="6350"/>
                  </a:cubicBezTo>
                  <a:lnTo>
                    <a:pt x="1320050" y="6096"/>
                  </a:lnTo>
                  <a:cubicBezTo>
                    <a:pt x="1332115" y="9271"/>
                    <a:pt x="1353197" y="16129"/>
                    <a:pt x="1374914" y="31369"/>
                  </a:cubicBezTo>
                  <a:cubicBezTo>
                    <a:pt x="1396504" y="46355"/>
                    <a:pt x="1418602" y="69469"/>
                    <a:pt x="1432064" y="97790"/>
                  </a:cubicBezTo>
                  <a:cubicBezTo>
                    <a:pt x="1439430" y="112395"/>
                    <a:pt x="1444255" y="153399"/>
                    <a:pt x="1447050" y="197613"/>
                  </a:cubicBezTo>
                  <a:cubicBezTo>
                    <a:pt x="1447430" y="202364"/>
                    <a:pt x="1447939" y="207114"/>
                    <a:pt x="1448319" y="211499"/>
                  </a:cubicBezTo>
                  <a:cubicBezTo>
                    <a:pt x="1449082" y="228308"/>
                    <a:pt x="1449844" y="252790"/>
                    <a:pt x="1449717" y="282388"/>
                  </a:cubicBezTo>
                  <a:close/>
                </a:path>
              </a:pathLst>
            </a:custGeom>
            <a:solidFill>
              <a:srgbClr val="B9E5EE"/>
            </a:solidFill>
          </p:spPr>
          <p:txBody>
            <a:bodyPr/>
            <a:lstStyle/>
            <a:p>
              <a:endParaRPr lang="en-JM"/>
            </a:p>
          </p:txBody>
        </p:sp>
      </p:grpSp>
      <p:grpSp>
        <p:nvGrpSpPr>
          <p:cNvPr id="8" name="Group 8"/>
          <p:cNvGrpSpPr/>
          <p:nvPr/>
        </p:nvGrpSpPr>
        <p:grpSpPr>
          <a:xfrm>
            <a:off x="5968765" y="1870665"/>
            <a:ext cx="2679335" cy="1214822"/>
            <a:chOff x="0" y="0"/>
            <a:chExt cx="1293932" cy="586674"/>
          </a:xfrm>
        </p:grpSpPr>
        <p:sp>
          <p:nvSpPr>
            <p:cNvPr id="9" name="Freeform 9"/>
            <p:cNvSpPr/>
            <p:nvPr/>
          </p:nvSpPr>
          <p:spPr>
            <a:xfrm>
              <a:off x="-14" y="0"/>
              <a:ext cx="1293960" cy="586547"/>
            </a:xfrm>
            <a:custGeom>
              <a:avLst/>
              <a:gdLst/>
              <a:ahLst/>
              <a:cxnLst/>
              <a:rect l="l" t="t" r="r" b="b"/>
              <a:pathLst>
                <a:path w="1293960" h="586547">
                  <a:moveTo>
                    <a:pt x="1293946" y="294460"/>
                  </a:moveTo>
                  <a:cubicBezTo>
                    <a:pt x="1293946" y="306209"/>
                    <a:pt x="1293946" y="317959"/>
                    <a:pt x="1293692" y="329317"/>
                  </a:cubicBezTo>
                  <a:cubicBezTo>
                    <a:pt x="1292422" y="411563"/>
                    <a:pt x="1284675" y="469961"/>
                    <a:pt x="1279722" y="481518"/>
                  </a:cubicBezTo>
                  <a:lnTo>
                    <a:pt x="1276674" y="491424"/>
                  </a:lnTo>
                  <a:cubicBezTo>
                    <a:pt x="1270705" y="500314"/>
                    <a:pt x="1266514" y="509458"/>
                    <a:pt x="1256735" y="520380"/>
                  </a:cubicBezTo>
                  <a:cubicBezTo>
                    <a:pt x="1252290" y="526476"/>
                    <a:pt x="1255084" y="524825"/>
                    <a:pt x="1257497" y="522158"/>
                  </a:cubicBezTo>
                  <a:cubicBezTo>
                    <a:pt x="1252925" y="527111"/>
                    <a:pt x="1248607" y="531810"/>
                    <a:pt x="1244670" y="536128"/>
                  </a:cubicBezTo>
                  <a:cubicBezTo>
                    <a:pt x="1240479" y="540319"/>
                    <a:pt x="1236542" y="543875"/>
                    <a:pt x="1233621" y="545907"/>
                  </a:cubicBezTo>
                  <a:lnTo>
                    <a:pt x="1234891" y="544002"/>
                  </a:lnTo>
                  <a:cubicBezTo>
                    <a:pt x="1218762" y="555305"/>
                    <a:pt x="1211396" y="565719"/>
                    <a:pt x="1190568" y="573339"/>
                  </a:cubicBezTo>
                  <a:lnTo>
                    <a:pt x="1190568" y="572958"/>
                  </a:lnTo>
                  <a:cubicBezTo>
                    <a:pt x="1181932" y="575625"/>
                    <a:pt x="1172915" y="580832"/>
                    <a:pt x="1165295" y="583118"/>
                  </a:cubicBezTo>
                  <a:cubicBezTo>
                    <a:pt x="1154373" y="585150"/>
                    <a:pt x="1163898" y="581467"/>
                    <a:pt x="1155008" y="582991"/>
                  </a:cubicBezTo>
                  <a:cubicBezTo>
                    <a:pt x="1151579" y="585404"/>
                    <a:pt x="1141800" y="586166"/>
                    <a:pt x="1132148" y="586547"/>
                  </a:cubicBezTo>
                  <a:cubicBezTo>
                    <a:pt x="1135958" y="586166"/>
                    <a:pt x="1139895" y="585658"/>
                    <a:pt x="1143324" y="585023"/>
                  </a:cubicBezTo>
                  <a:cubicBezTo>
                    <a:pt x="1139514" y="585404"/>
                    <a:pt x="1135323" y="585531"/>
                    <a:pt x="1131259" y="585658"/>
                  </a:cubicBezTo>
                  <a:cubicBezTo>
                    <a:pt x="1127449" y="585912"/>
                    <a:pt x="1123258" y="585912"/>
                    <a:pt x="1120718" y="585658"/>
                  </a:cubicBezTo>
                  <a:cubicBezTo>
                    <a:pt x="1110685" y="585277"/>
                    <a:pt x="1067583" y="585531"/>
                    <a:pt x="1026342" y="584134"/>
                  </a:cubicBezTo>
                  <a:cubicBezTo>
                    <a:pt x="884540" y="585277"/>
                    <a:pt x="672685" y="585785"/>
                    <a:pt x="461960" y="586039"/>
                  </a:cubicBezTo>
                  <a:cubicBezTo>
                    <a:pt x="356880" y="586166"/>
                    <a:pt x="251799" y="586293"/>
                    <a:pt x="192546" y="586420"/>
                  </a:cubicBezTo>
                  <a:cubicBezTo>
                    <a:pt x="187212" y="586420"/>
                    <a:pt x="181878" y="586547"/>
                    <a:pt x="176798" y="586547"/>
                  </a:cubicBezTo>
                  <a:cubicBezTo>
                    <a:pt x="171464" y="586547"/>
                    <a:pt x="164606" y="586166"/>
                    <a:pt x="159018" y="585912"/>
                  </a:cubicBezTo>
                  <a:cubicBezTo>
                    <a:pt x="147334" y="584769"/>
                    <a:pt x="136666" y="582864"/>
                    <a:pt x="127395" y="580197"/>
                  </a:cubicBezTo>
                  <a:lnTo>
                    <a:pt x="129427" y="580451"/>
                  </a:lnTo>
                  <a:cubicBezTo>
                    <a:pt x="117362" y="577276"/>
                    <a:pt x="96280" y="570418"/>
                    <a:pt x="74563" y="555178"/>
                  </a:cubicBezTo>
                  <a:cubicBezTo>
                    <a:pt x="52973" y="540192"/>
                    <a:pt x="30875" y="517078"/>
                    <a:pt x="17413" y="488757"/>
                  </a:cubicBezTo>
                  <a:cubicBezTo>
                    <a:pt x="10047" y="474152"/>
                    <a:pt x="5221" y="441721"/>
                    <a:pt x="2427" y="394331"/>
                  </a:cubicBezTo>
                  <a:cubicBezTo>
                    <a:pt x="2046" y="389239"/>
                    <a:pt x="1538" y="384148"/>
                    <a:pt x="1157" y="379448"/>
                  </a:cubicBezTo>
                  <a:cubicBezTo>
                    <a:pt x="649" y="362215"/>
                    <a:pt x="-113" y="335583"/>
                    <a:pt x="14" y="303859"/>
                  </a:cubicBezTo>
                  <a:cubicBezTo>
                    <a:pt x="14" y="292110"/>
                    <a:pt x="14" y="280360"/>
                    <a:pt x="268" y="269002"/>
                  </a:cubicBezTo>
                  <a:cubicBezTo>
                    <a:pt x="1538" y="186756"/>
                    <a:pt x="9285" y="121741"/>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0558" y="2413"/>
                  </a:cubicBezTo>
                  <a:cubicBezTo>
                    <a:pt x="352360" y="1270"/>
                    <a:pt x="564215" y="762"/>
                    <a:pt x="774940" y="508"/>
                  </a:cubicBezTo>
                  <a:cubicBezTo>
                    <a:pt x="880020" y="381"/>
                    <a:pt x="985101" y="254"/>
                    <a:pt x="1081142" y="127"/>
                  </a:cubicBezTo>
                  <a:cubicBezTo>
                    <a:pt x="1104869" y="127"/>
                    <a:pt x="1111955" y="0"/>
                    <a:pt x="1117035" y="0"/>
                  </a:cubicBezTo>
                  <a:cubicBezTo>
                    <a:pt x="1122369" y="0"/>
                    <a:pt x="1129227" y="381"/>
                    <a:pt x="1134815" y="635"/>
                  </a:cubicBezTo>
                  <a:cubicBezTo>
                    <a:pt x="1146499" y="1778"/>
                    <a:pt x="1157167" y="3683"/>
                    <a:pt x="1166438" y="6350"/>
                  </a:cubicBezTo>
                  <a:lnTo>
                    <a:pt x="1164279" y="6096"/>
                  </a:lnTo>
                  <a:cubicBezTo>
                    <a:pt x="1176344" y="9271"/>
                    <a:pt x="1197426" y="16129"/>
                    <a:pt x="1219143" y="31369"/>
                  </a:cubicBezTo>
                  <a:cubicBezTo>
                    <a:pt x="1240733" y="46355"/>
                    <a:pt x="1262831" y="69469"/>
                    <a:pt x="1276293" y="97790"/>
                  </a:cubicBezTo>
                  <a:cubicBezTo>
                    <a:pt x="1283659" y="112395"/>
                    <a:pt x="1288485" y="156207"/>
                    <a:pt x="1291279" y="203597"/>
                  </a:cubicBezTo>
                  <a:cubicBezTo>
                    <a:pt x="1291660" y="208688"/>
                    <a:pt x="1292168" y="213779"/>
                    <a:pt x="1292549" y="218479"/>
                  </a:cubicBezTo>
                  <a:cubicBezTo>
                    <a:pt x="1293311" y="236495"/>
                    <a:pt x="1294073" y="262736"/>
                    <a:pt x="1293946" y="294460"/>
                  </a:cubicBezTo>
                  <a:close/>
                </a:path>
              </a:pathLst>
            </a:custGeom>
            <a:solidFill>
              <a:srgbClr val="B9E5EE"/>
            </a:solidFill>
          </p:spPr>
          <p:txBody>
            <a:bodyPr/>
            <a:lstStyle/>
            <a:p>
              <a:endParaRPr lang="en-JM"/>
            </a:p>
          </p:txBody>
        </p:sp>
      </p:grpSp>
      <p:grpSp>
        <p:nvGrpSpPr>
          <p:cNvPr id="10" name="Group 10"/>
          <p:cNvGrpSpPr/>
          <p:nvPr/>
        </p:nvGrpSpPr>
        <p:grpSpPr>
          <a:xfrm>
            <a:off x="5999258" y="3220723"/>
            <a:ext cx="2679335" cy="1214822"/>
            <a:chOff x="0" y="0"/>
            <a:chExt cx="1293932" cy="586674"/>
          </a:xfrm>
        </p:grpSpPr>
        <p:sp>
          <p:nvSpPr>
            <p:cNvPr id="11" name="Freeform 11"/>
            <p:cNvSpPr/>
            <p:nvPr/>
          </p:nvSpPr>
          <p:spPr>
            <a:xfrm>
              <a:off x="-14" y="0"/>
              <a:ext cx="1293960" cy="586547"/>
            </a:xfrm>
            <a:custGeom>
              <a:avLst/>
              <a:gdLst/>
              <a:ahLst/>
              <a:cxnLst/>
              <a:rect l="l" t="t" r="r" b="b"/>
              <a:pathLst>
                <a:path w="1293960" h="586547">
                  <a:moveTo>
                    <a:pt x="1293946" y="294460"/>
                  </a:moveTo>
                  <a:cubicBezTo>
                    <a:pt x="1293946" y="306209"/>
                    <a:pt x="1293946" y="317959"/>
                    <a:pt x="1293692" y="329317"/>
                  </a:cubicBezTo>
                  <a:cubicBezTo>
                    <a:pt x="1292422" y="411563"/>
                    <a:pt x="1284675" y="469961"/>
                    <a:pt x="1279722" y="481518"/>
                  </a:cubicBezTo>
                  <a:lnTo>
                    <a:pt x="1276674" y="491424"/>
                  </a:lnTo>
                  <a:cubicBezTo>
                    <a:pt x="1270705" y="500314"/>
                    <a:pt x="1266514" y="509458"/>
                    <a:pt x="1256735" y="520380"/>
                  </a:cubicBezTo>
                  <a:cubicBezTo>
                    <a:pt x="1252290" y="526476"/>
                    <a:pt x="1255084" y="524825"/>
                    <a:pt x="1257497" y="522158"/>
                  </a:cubicBezTo>
                  <a:cubicBezTo>
                    <a:pt x="1252925" y="527111"/>
                    <a:pt x="1248607" y="531810"/>
                    <a:pt x="1244670" y="536128"/>
                  </a:cubicBezTo>
                  <a:cubicBezTo>
                    <a:pt x="1240479" y="540319"/>
                    <a:pt x="1236542" y="543875"/>
                    <a:pt x="1233621" y="545907"/>
                  </a:cubicBezTo>
                  <a:lnTo>
                    <a:pt x="1234891" y="544002"/>
                  </a:lnTo>
                  <a:cubicBezTo>
                    <a:pt x="1218762" y="555305"/>
                    <a:pt x="1211396" y="565719"/>
                    <a:pt x="1190568" y="573339"/>
                  </a:cubicBezTo>
                  <a:lnTo>
                    <a:pt x="1190568" y="572958"/>
                  </a:lnTo>
                  <a:cubicBezTo>
                    <a:pt x="1181932" y="575625"/>
                    <a:pt x="1172915" y="580832"/>
                    <a:pt x="1165295" y="583118"/>
                  </a:cubicBezTo>
                  <a:cubicBezTo>
                    <a:pt x="1154373" y="585150"/>
                    <a:pt x="1163898" y="581467"/>
                    <a:pt x="1155008" y="582991"/>
                  </a:cubicBezTo>
                  <a:cubicBezTo>
                    <a:pt x="1151579" y="585404"/>
                    <a:pt x="1141800" y="586166"/>
                    <a:pt x="1132148" y="586547"/>
                  </a:cubicBezTo>
                  <a:cubicBezTo>
                    <a:pt x="1135958" y="586166"/>
                    <a:pt x="1139895" y="585658"/>
                    <a:pt x="1143324" y="585023"/>
                  </a:cubicBezTo>
                  <a:cubicBezTo>
                    <a:pt x="1139514" y="585404"/>
                    <a:pt x="1135323" y="585531"/>
                    <a:pt x="1131259" y="585658"/>
                  </a:cubicBezTo>
                  <a:cubicBezTo>
                    <a:pt x="1127449" y="585912"/>
                    <a:pt x="1123258" y="585912"/>
                    <a:pt x="1120718" y="585658"/>
                  </a:cubicBezTo>
                  <a:cubicBezTo>
                    <a:pt x="1110685" y="585277"/>
                    <a:pt x="1067583" y="585531"/>
                    <a:pt x="1026342" y="584134"/>
                  </a:cubicBezTo>
                  <a:cubicBezTo>
                    <a:pt x="884540" y="585277"/>
                    <a:pt x="672685" y="585785"/>
                    <a:pt x="461960" y="586039"/>
                  </a:cubicBezTo>
                  <a:cubicBezTo>
                    <a:pt x="356880" y="586166"/>
                    <a:pt x="251799" y="586293"/>
                    <a:pt x="192546" y="586420"/>
                  </a:cubicBezTo>
                  <a:cubicBezTo>
                    <a:pt x="187212" y="586420"/>
                    <a:pt x="181878" y="586547"/>
                    <a:pt x="176798" y="586547"/>
                  </a:cubicBezTo>
                  <a:cubicBezTo>
                    <a:pt x="171464" y="586547"/>
                    <a:pt x="164606" y="586166"/>
                    <a:pt x="159018" y="585912"/>
                  </a:cubicBezTo>
                  <a:cubicBezTo>
                    <a:pt x="147334" y="584769"/>
                    <a:pt x="136666" y="582864"/>
                    <a:pt x="127395" y="580197"/>
                  </a:cubicBezTo>
                  <a:lnTo>
                    <a:pt x="129427" y="580451"/>
                  </a:lnTo>
                  <a:cubicBezTo>
                    <a:pt x="117362" y="577276"/>
                    <a:pt x="96280" y="570418"/>
                    <a:pt x="74563" y="555178"/>
                  </a:cubicBezTo>
                  <a:cubicBezTo>
                    <a:pt x="52973" y="540192"/>
                    <a:pt x="30875" y="517078"/>
                    <a:pt x="17413" y="488757"/>
                  </a:cubicBezTo>
                  <a:cubicBezTo>
                    <a:pt x="10047" y="474152"/>
                    <a:pt x="5221" y="441721"/>
                    <a:pt x="2427" y="394331"/>
                  </a:cubicBezTo>
                  <a:cubicBezTo>
                    <a:pt x="2046" y="389239"/>
                    <a:pt x="1538" y="384148"/>
                    <a:pt x="1157" y="379448"/>
                  </a:cubicBezTo>
                  <a:cubicBezTo>
                    <a:pt x="649" y="362215"/>
                    <a:pt x="-113" y="335583"/>
                    <a:pt x="14" y="303859"/>
                  </a:cubicBezTo>
                  <a:cubicBezTo>
                    <a:pt x="14" y="292110"/>
                    <a:pt x="14" y="280360"/>
                    <a:pt x="268" y="269002"/>
                  </a:cubicBezTo>
                  <a:cubicBezTo>
                    <a:pt x="1538" y="186756"/>
                    <a:pt x="9285" y="121741"/>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0558" y="2413"/>
                  </a:cubicBezTo>
                  <a:cubicBezTo>
                    <a:pt x="352360" y="1270"/>
                    <a:pt x="564215" y="762"/>
                    <a:pt x="774940" y="508"/>
                  </a:cubicBezTo>
                  <a:cubicBezTo>
                    <a:pt x="880020" y="381"/>
                    <a:pt x="985101" y="254"/>
                    <a:pt x="1081142" y="127"/>
                  </a:cubicBezTo>
                  <a:cubicBezTo>
                    <a:pt x="1104869" y="127"/>
                    <a:pt x="1111955" y="0"/>
                    <a:pt x="1117035" y="0"/>
                  </a:cubicBezTo>
                  <a:cubicBezTo>
                    <a:pt x="1122369" y="0"/>
                    <a:pt x="1129227" y="381"/>
                    <a:pt x="1134815" y="635"/>
                  </a:cubicBezTo>
                  <a:cubicBezTo>
                    <a:pt x="1146499" y="1778"/>
                    <a:pt x="1157167" y="3683"/>
                    <a:pt x="1166438" y="6350"/>
                  </a:cubicBezTo>
                  <a:lnTo>
                    <a:pt x="1164279" y="6096"/>
                  </a:lnTo>
                  <a:cubicBezTo>
                    <a:pt x="1176344" y="9271"/>
                    <a:pt x="1197426" y="16129"/>
                    <a:pt x="1219143" y="31369"/>
                  </a:cubicBezTo>
                  <a:cubicBezTo>
                    <a:pt x="1240733" y="46355"/>
                    <a:pt x="1262831" y="69469"/>
                    <a:pt x="1276293" y="97790"/>
                  </a:cubicBezTo>
                  <a:cubicBezTo>
                    <a:pt x="1283659" y="112395"/>
                    <a:pt x="1288485" y="156207"/>
                    <a:pt x="1291279" y="203597"/>
                  </a:cubicBezTo>
                  <a:cubicBezTo>
                    <a:pt x="1291660" y="208688"/>
                    <a:pt x="1292168" y="213779"/>
                    <a:pt x="1292549" y="218479"/>
                  </a:cubicBezTo>
                  <a:cubicBezTo>
                    <a:pt x="1293311" y="236495"/>
                    <a:pt x="1294073" y="262736"/>
                    <a:pt x="1293946" y="294460"/>
                  </a:cubicBezTo>
                  <a:close/>
                </a:path>
              </a:pathLst>
            </a:custGeom>
            <a:solidFill>
              <a:srgbClr val="B9E5EE"/>
            </a:solidFill>
          </p:spPr>
          <p:txBody>
            <a:bodyPr/>
            <a:lstStyle/>
            <a:p>
              <a:endParaRPr lang="en-JM"/>
            </a:p>
          </p:txBody>
        </p:sp>
      </p:grpSp>
      <p:grpSp>
        <p:nvGrpSpPr>
          <p:cNvPr id="12" name="Group 12"/>
          <p:cNvGrpSpPr/>
          <p:nvPr/>
        </p:nvGrpSpPr>
        <p:grpSpPr>
          <a:xfrm>
            <a:off x="5680871" y="4646692"/>
            <a:ext cx="2967229" cy="1278236"/>
            <a:chOff x="0" y="0"/>
            <a:chExt cx="1432965" cy="617299"/>
          </a:xfrm>
        </p:grpSpPr>
        <p:sp>
          <p:nvSpPr>
            <p:cNvPr id="13" name="Freeform 13"/>
            <p:cNvSpPr/>
            <p:nvPr/>
          </p:nvSpPr>
          <p:spPr>
            <a:xfrm>
              <a:off x="-14" y="0"/>
              <a:ext cx="1432993" cy="617172"/>
            </a:xfrm>
            <a:custGeom>
              <a:avLst/>
              <a:gdLst/>
              <a:ahLst/>
              <a:cxnLst/>
              <a:rect l="l" t="t" r="r" b="b"/>
              <a:pathLst>
                <a:path w="1432993" h="617172">
                  <a:moveTo>
                    <a:pt x="1432979" y="310112"/>
                  </a:moveTo>
                  <a:cubicBezTo>
                    <a:pt x="1432979" y="322883"/>
                    <a:pt x="1432979" y="335653"/>
                    <a:pt x="1432725" y="347998"/>
                  </a:cubicBezTo>
                  <a:cubicBezTo>
                    <a:pt x="1431455" y="437390"/>
                    <a:pt x="1423708" y="500586"/>
                    <a:pt x="1418755" y="512143"/>
                  </a:cubicBezTo>
                  <a:lnTo>
                    <a:pt x="1415707" y="522049"/>
                  </a:lnTo>
                  <a:cubicBezTo>
                    <a:pt x="1409738" y="530939"/>
                    <a:pt x="1405547" y="540083"/>
                    <a:pt x="1395768" y="551005"/>
                  </a:cubicBezTo>
                  <a:cubicBezTo>
                    <a:pt x="1391323" y="557101"/>
                    <a:pt x="1394117" y="555450"/>
                    <a:pt x="1396530" y="552783"/>
                  </a:cubicBezTo>
                  <a:cubicBezTo>
                    <a:pt x="1391958" y="557736"/>
                    <a:pt x="1387640" y="562435"/>
                    <a:pt x="1383703" y="566753"/>
                  </a:cubicBezTo>
                  <a:cubicBezTo>
                    <a:pt x="1379512" y="570944"/>
                    <a:pt x="1375575" y="574500"/>
                    <a:pt x="1372654" y="576532"/>
                  </a:cubicBezTo>
                  <a:lnTo>
                    <a:pt x="1373924" y="574627"/>
                  </a:lnTo>
                  <a:cubicBezTo>
                    <a:pt x="1357795" y="585930"/>
                    <a:pt x="1350429" y="596344"/>
                    <a:pt x="1329601" y="603964"/>
                  </a:cubicBezTo>
                  <a:lnTo>
                    <a:pt x="1329601" y="603583"/>
                  </a:lnTo>
                  <a:cubicBezTo>
                    <a:pt x="1320965" y="606250"/>
                    <a:pt x="1311948" y="611457"/>
                    <a:pt x="1304328" y="613743"/>
                  </a:cubicBezTo>
                  <a:cubicBezTo>
                    <a:pt x="1293406" y="615775"/>
                    <a:pt x="1302931" y="612092"/>
                    <a:pt x="1294041" y="613616"/>
                  </a:cubicBezTo>
                  <a:cubicBezTo>
                    <a:pt x="1290612" y="616029"/>
                    <a:pt x="1280833" y="616791"/>
                    <a:pt x="1271181" y="617172"/>
                  </a:cubicBezTo>
                  <a:cubicBezTo>
                    <a:pt x="1274991" y="616791"/>
                    <a:pt x="1278928" y="616283"/>
                    <a:pt x="1282357" y="615648"/>
                  </a:cubicBezTo>
                  <a:cubicBezTo>
                    <a:pt x="1278547" y="616029"/>
                    <a:pt x="1274356" y="616156"/>
                    <a:pt x="1270292" y="616283"/>
                  </a:cubicBezTo>
                  <a:cubicBezTo>
                    <a:pt x="1266482" y="616537"/>
                    <a:pt x="1262291" y="616537"/>
                    <a:pt x="1259751" y="616283"/>
                  </a:cubicBezTo>
                  <a:cubicBezTo>
                    <a:pt x="1249718" y="615902"/>
                    <a:pt x="1200533" y="616156"/>
                    <a:pt x="1152948" y="614759"/>
                  </a:cubicBezTo>
                  <a:cubicBezTo>
                    <a:pt x="989336" y="615902"/>
                    <a:pt x="744895" y="616410"/>
                    <a:pt x="501758" y="616664"/>
                  </a:cubicBezTo>
                  <a:cubicBezTo>
                    <a:pt x="380515" y="616791"/>
                    <a:pt x="259272" y="616918"/>
                    <a:pt x="192546" y="617045"/>
                  </a:cubicBezTo>
                  <a:cubicBezTo>
                    <a:pt x="187212" y="617045"/>
                    <a:pt x="181878" y="617172"/>
                    <a:pt x="176798" y="617172"/>
                  </a:cubicBezTo>
                  <a:cubicBezTo>
                    <a:pt x="171464" y="617172"/>
                    <a:pt x="164606" y="616791"/>
                    <a:pt x="159018" y="616537"/>
                  </a:cubicBezTo>
                  <a:cubicBezTo>
                    <a:pt x="147334" y="615394"/>
                    <a:pt x="136666" y="613489"/>
                    <a:pt x="127395" y="610822"/>
                  </a:cubicBezTo>
                  <a:lnTo>
                    <a:pt x="129427" y="611076"/>
                  </a:lnTo>
                  <a:cubicBezTo>
                    <a:pt x="117362" y="607901"/>
                    <a:pt x="96280" y="601043"/>
                    <a:pt x="74563" y="585803"/>
                  </a:cubicBezTo>
                  <a:cubicBezTo>
                    <a:pt x="52973" y="570817"/>
                    <a:pt x="30875" y="547703"/>
                    <a:pt x="17413" y="519382"/>
                  </a:cubicBezTo>
                  <a:cubicBezTo>
                    <a:pt x="10047" y="504777"/>
                    <a:pt x="5221" y="470168"/>
                    <a:pt x="2427" y="418660"/>
                  </a:cubicBezTo>
                  <a:cubicBezTo>
                    <a:pt x="2046" y="413127"/>
                    <a:pt x="1538" y="407593"/>
                    <a:pt x="1157" y="402485"/>
                  </a:cubicBezTo>
                  <a:cubicBezTo>
                    <a:pt x="649" y="383755"/>
                    <a:pt x="-113" y="354809"/>
                    <a:pt x="14" y="320329"/>
                  </a:cubicBezTo>
                  <a:cubicBezTo>
                    <a:pt x="14" y="307558"/>
                    <a:pt x="14" y="294788"/>
                    <a:pt x="268" y="282443"/>
                  </a:cubicBezTo>
                  <a:cubicBezTo>
                    <a:pt x="1538" y="193051"/>
                    <a:pt x="9285" y="122388"/>
                    <a:pt x="14238" y="105156"/>
                  </a:cubicBezTo>
                  <a:lnTo>
                    <a:pt x="17159" y="95250"/>
                  </a:lnTo>
                  <a:cubicBezTo>
                    <a:pt x="23128" y="86360"/>
                    <a:pt x="27319" y="77216"/>
                    <a:pt x="37098" y="66294"/>
                  </a:cubicBezTo>
                  <a:cubicBezTo>
                    <a:pt x="41543" y="60198"/>
                    <a:pt x="38749" y="61849"/>
                    <a:pt x="36336" y="64516"/>
                  </a:cubicBezTo>
                  <a:cubicBezTo>
                    <a:pt x="40908" y="59563"/>
                    <a:pt x="45226" y="54864"/>
                    <a:pt x="49163" y="50546"/>
                  </a:cubicBezTo>
                  <a:cubicBezTo>
                    <a:pt x="53354" y="46355"/>
                    <a:pt x="57291" y="42799"/>
                    <a:pt x="60212" y="40767"/>
                  </a:cubicBezTo>
                  <a:lnTo>
                    <a:pt x="58942" y="42672"/>
                  </a:lnTo>
                  <a:cubicBezTo>
                    <a:pt x="75071" y="31369"/>
                    <a:pt x="78246" y="23749"/>
                    <a:pt x="99074" y="16002"/>
                  </a:cubicBezTo>
                  <a:lnTo>
                    <a:pt x="105932" y="12700"/>
                  </a:lnTo>
                  <a:cubicBezTo>
                    <a:pt x="114568" y="10033"/>
                    <a:pt x="120918" y="5715"/>
                    <a:pt x="128538" y="3429"/>
                  </a:cubicBezTo>
                  <a:cubicBezTo>
                    <a:pt x="139460" y="1397"/>
                    <a:pt x="129935" y="5080"/>
                    <a:pt x="138825" y="3556"/>
                  </a:cubicBezTo>
                  <a:cubicBezTo>
                    <a:pt x="142254" y="1143"/>
                    <a:pt x="152033" y="381"/>
                    <a:pt x="161685" y="0"/>
                  </a:cubicBezTo>
                  <a:cubicBezTo>
                    <a:pt x="151017" y="889"/>
                    <a:pt x="139079" y="3683"/>
                    <a:pt x="140222" y="5080"/>
                  </a:cubicBezTo>
                  <a:cubicBezTo>
                    <a:pt x="143016" y="4572"/>
                    <a:pt x="144667" y="4445"/>
                    <a:pt x="145810" y="4318"/>
                  </a:cubicBezTo>
                  <a:lnTo>
                    <a:pt x="157113" y="1524"/>
                  </a:lnTo>
                  <a:cubicBezTo>
                    <a:pt x="161558" y="762"/>
                    <a:pt x="169178" y="635"/>
                    <a:pt x="173115" y="889"/>
                  </a:cubicBezTo>
                  <a:cubicBezTo>
                    <a:pt x="183148" y="1270"/>
                    <a:pt x="195594" y="1016"/>
                    <a:pt x="211688" y="2413"/>
                  </a:cubicBezTo>
                  <a:cubicBezTo>
                    <a:pt x="375300" y="1270"/>
                    <a:pt x="619741" y="762"/>
                    <a:pt x="862878" y="508"/>
                  </a:cubicBezTo>
                  <a:cubicBezTo>
                    <a:pt x="984121" y="381"/>
                    <a:pt x="1105364" y="254"/>
                    <a:pt x="1216177" y="127"/>
                  </a:cubicBezTo>
                  <a:cubicBezTo>
                    <a:pt x="1243554" y="127"/>
                    <a:pt x="1250988" y="0"/>
                    <a:pt x="1256068" y="0"/>
                  </a:cubicBezTo>
                  <a:cubicBezTo>
                    <a:pt x="1261402" y="0"/>
                    <a:pt x="1268260" y="381"/>
                    <a:pt x="1273848" y="635"/>
                  </a:cubicBezTo>
                  <a:cubicBezTo>
                    <a:pt x="1285532" y="1778"/>
                    <a:pt x="1296200" y="3683"/>
                    <a:pt x="1305471" y="6350"/>
                  </a:cubicBezTo>
                  <a:lnTo>
                    <a:pt x="1303312" y="6096"/>
                  </a:lnTo>
                  <a:cubicBezTo>
                    <a:pt x="1315377" y="9271"/>
                    <a:pt x="1336459" y="16129"/>
                    <a:pt x="1358176" y="31369"/>
                  </a:cubicBezTo>
                  <a:cubicBezTo>
                    <a:pt x="1379766" y="46355"/>
                    <a:pt x="1401864" y="69469"/>
                    <a:pt x="1415326" y="97790"/>
                  </a:cubicBezTo>
                  <a:cubicBezTo>
                    <a:pt x="1422692" y="112395"/>
                    <a:pt x="1427518" y="159848"/>
                    <a:pt x="1430312" y="211355"/>
                  </a:cubicBezTo>
                  <a:cubicBezTo>
                    <a:pt x="1430693" y="216889"/>
                    <a:pt x="1431201" y="222422"/>
                    <a:pt x="1431582" y="227531"/>
                  </a:cubicBezTo>
                  <a:cubicBezTo>
                    <a:pt x="1432344" y="247112"/>
                    <a:pt x="1433106" y="275632"/>
                    <a:pt x="1432979" y="310112"/>
                  </a:cubicBezTo>
                  <a:close/>
                </a:path>
              </a:pathLst>
            </a:custGeom>
            <a:solidFill>
              <a:srgbClr val="B9E5EE"/>
            </a:solidFill>
          </p:spPr>
          <p:txBody>
            <a:bodyPr/>
            <a:lstStyle/>
            <a:p>
              <a:endParaRPr lang="en-JM"/>
            </a:p>
          </p:txBody>
        </p:sp>
      </p:grpSp>
      <p:sp>
        <p:nvSpPr>
          <p:cNvPr id="14" name="Freeform 14"/>
          <p:cNvSpPr/>
          <p:nvPr/>
        </p:nvSpPr>
        <p:spPr>
          <a:xfrm>
            <a:off x="89628" y="746243"/>
            <a:ext cx="876281" cy="863124"/>
          </a:xfrm>
          <a:custGeom>
            <a:avLst/>
            <a:gdLst/>
            <a:ahLst/>
            <a:cxnLst/>
            <a:rect l="l" t="t" r="r" b="b"/>
            <a:pathLst>
              <a:path w="876281" h="863124">
                <a:moveTo>
                  <a:pt x="0" y="0"/>
                </a:moveTo>
                <a:lnTo>
                  <a:pt x="876281" y="0"/>
                </a:lnTo>
                <a:lnTo>
                  <a:pt x="876281" y="863124"/>
                </a:lnTo>
                <a:lnTo>
                  <a:pt x="0" y="863124"/>
                </a:lnTo>
                <a:lnTo>
                  <a:pt x="0" y="0"/>
                </a:lnTo>
                <a:close/>
              </a:path>
            </a:pathLst>
          </a:custGeom>
          <a:blipFill>
            <a:blip r:embed="rId3"/>
            <a:stretch>
              <a:fillRect/>
            </a:stretch>
          </a:blipFill>
        </p:spPr>
        <p:txBody>
          <a:bodyPr/>
          <a:lstStyle/>
          <a:p>
            <a:endParaRPr lang="en-JM"/>
          </a:p>
        </p:txBody>
      </p:sp>
      <p:sp>
        <p:nvSpPr>
          <p:cNvPr id="15" name="Freeform 15"/>
          <p:cNvSpPr/>
          <p:nvPr/>
        </p:nvSpPr>
        <p:spPr>
          <a:xfrm>
            <a:off x="8183690" y="895798"/>
            <a:ext cx="549020" cy="839632"/>
          </a:xfrm>
          <a:custGeom>
            <a:avLst/>
            <a:gdLst/>
            <a:ahLst/>
            <a:cxnLst/>
            <a:rect l="l" t="t" r="r" b="b"/>
            <a:pathLst>
              <a:path w="549020" h="839632">
                <a:moveTo>
                  <a:pt x="0" y="0"/>
                </a:moveTo>
                <a:lnTo>
                  <a:pt x="549020" y="0"/>
                </a:lnTo>
                <a:lnTo>
                  <a:pt x="549020" y="839632"/>
                </a:lnTo>
                <a:lnTo>
                  <a:pt x="0" y="839632"/>
                </a:lnTo>
                <a:lnTo>
                  <a:pt x="0" y="0"/>
                </a:lnTo>
                <a:close/>
              </a:path>
            </a:pathLst>
          </a:custGeom>
          <a:blipFill>
            <a:blip r:embed="rId4"/>
            <a:stretch>
              <a:fillRect r="-3430"/>
            </a:stretch>
          </a:blipFill>
        </p:spPr>
        <p:txBody>
          <a:bodyPr/>
          <a:lstStyle/>
          <a:p>
            <a:endParaRPr lang="en-JM"/>
          </a:p>
        </p:txBody>
      </p:sp>
      <p:grpSp>
        <p:nvGrpSpPr>
          <p:cNvPr id="16" name="Group 16"/>
          <p:cNvGrpSpPr/>
          <p:nvPr/>
        </p:nvGrpSpPr>
        <p:grpSpPr>
          <a:xfrm>
            <a:off x="0" y="0"/>
            <a:ext cx="9144000" cy="660397"/>
            <a:chOff x="0" y="0"/>
            <a:chExt cx="12192000" cy="880529"/>
          </a:xfrm>
        </p:grpSpPr>
        <p:sp>
          <p:nvSpPr>
            <p:cNvPr id="17" name="Freeform 17"/>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5"/>
              <a:stretch>
                <a:fillRect t="-7" b="-5"/>
              </a:stretch>
            </a:blipFill>
          </p:spPr>
          <p:txBody>
            <a:bodyPr/>
            <a:lstStyle/>
            <a:p>
              <a:endParaRPr lang="en-JM"/>
            </a:p>
          </p:txBody>
        </p:sp>
      </p:grpSp>
      <p:sp>
        <p:nvSpPr>
          <p:cNvPr id="18" name="TextBox 18"/>
          <p:cNvSpPr txBox="1"/>
          <p:nvPr/>
        </p:nvSpPr>
        <p:spPr>
          <a:xfrm>
            <a:off x="1615210" y="246920"/>
            <a:ext cx="5891355" cy="429413"/>
          </a:xfrm>
          <a:prstGeom prst="rect">
            <a:avLst/>
          </a:prstGeom>
        </p:spPr>
        <p:txBody>
          <a:bodyPr lIns="0" tIns="0" rIns="0" bIns="0" rtlCol="0" anchor="t">
            <a:spAutoFit/>
          </a:bodyPr>
          <a:lstStyle/>
          <a:p>
            <a:pPr algn="ctr">
              <a:lnSpc>
                <a:spcPts val="3643"/>
              </a:lnSpc>
            </a:pPr>
            <a:r>
              <a:rPr lang="en-US" sz="2800" b="1" spc="-66" dirty="0">
                <a:solidFill>
                  <a:srgbClr val="000000"/>
                </a:solidFill>
                <a:latin typeface="Georgia Bold" panose="02040802050405020203" pitchFamily="18" charset="0"/>
                <a:ea typeface="Literata Bold"/>
                <a:cs typeface="Literata Bold"/>
                <a:sym typeface="Literata Bold"/>
              </a:rPr>
              <a:t>Introduction </a:t>
            </a:r>
          </a:p>
        </p:txBody>
      </p:sp>
      <p:sp>
        <p:nvSpPr>
          <p:cNvPr id="19" name="TextBox 19"/>
          <p:cNvSpPr txBox="1"/>
          <p:nvPr/>
        </p:nvSpPr>
        <p:spPr>
          <a:xfrm>
            <a:off x="588629" y="1944353"/>
            <a:ext cx="2377131" cy="673326"/>
          </a:xfrm>
          <a:prstGeom prst="rect">
            <a:avLst/>
          </a:prstGeom>
        </p:spPr>
        <p:txBody>
          <a:bodyPr lIns="0" tIns="0" rIns="0" bIns="0" rtlCol="0" anchor="t">
            <a:spAutoFit/>
          </a:bodyPr>
          <a:lstStyle/>
          <a:p>
            <a:pPr algn="ctr">
              <a:lnSpc>
                <a:spcPts val="1817"/>
              </a:lnSpc>
              <a:spcBef>
                <a:spcPct val="0"/>
              </a:spcBef>
            </a:pPr>
            <a:r>
              <a:rPr lang="en-US" sz="1298" dirty="0">
                <a:latin typeface="Georgia"/>
                <a:ea typeface="Georgia"/>
                <a:cs typeface="Georgia"/>
                <a:sym typeface="Georgia"/>
              </a:rPr>
              <a:t>In 2024, approximately 2.2B people lacked safely managed drinking water</a:t>
            </a:r>
            <a:r>
              <a:rPr lang="en-US" sz="1298" dirty="0">
                <a:solidFill>
                  <a:srgbClr val="0000FF"/>
                </a:solidFill>
                <a:latin typeface="Georgia"/>
                <a:ea typeface="Georgia"/>
                <a:cs typeface="Georgia"/>
                <a:sym typeface="Georgia"/>
              </a:rPr>
              <a:t>. </a:t>
            </a:r>
          </a:p>
        </p:txBody>
      </p:sp>
      <p:sp>
        <p:nvSpPr>
          <p:cNvPr id="20" name="TextBox 20"/>
          <p:cNvSpPr txBox="1"/>
          <p:nvPr/>
        </p:nvSpPr>
        <p:spPr>
          <a:xfrm>
            <a:off x="527769" y="3437335"/>
            <a:ext cx="2566287" cy="929046"/>
          </a:xfrm>
          <a:prstGeom prst="rect">
            <a:avLst/>
          </a:prstGeom>
        </p:spPr>
        <p:txBody>
          <a:bodyPr lIns="0" tIns="0" rIns="0" bIns="0" rtlCol="0" anchor="t">
            <a:spAutoFit/>
          </a:bodyPr>
          <a:lstStyle/>
          <a:p>
            <a:pPr algn="ctr">
              <a:lnSpc>
                <a:spcPts val="1817"/>
              </a:lnSpc>
              <a:spcBef>
                <a:spcPct val="0"/>
              </a:spcBef>
            </a:pPr>
            <a:r>
              <a:rPr lang="en-US" sz="1298" dirty="0">
                <a:latin typeface="Georgia"/>
                <a:ea typeface="Georgia"/>
                <a:cs typeface="Georgia"/>
                <a:sym typeface="Georgia"/>
              </a:rPr>
              <a:t>Between 2015 and 2024, the share of the population using safely managed drinking water rose from 68% to 74%. </a:t>
            </a:r>
          </a:p>
        </p:txBody>
      </p:sp>
      <p:sp>
        <p:nvSpPr>
          <p:cNvPr id="21" name="Freeform 21"/>
          <p:cNvSpPr/>
          <p:nvPr/>
        </p:nvSpPr>
        <p:spPr>
          <a:xfrm>
            <a:off x="3190613" y="2798842"/>
            <a:ext cx="2712087" cy="1976439"/>
          </a:xfrm>
          <a:custGeom>
            <a:avLst/>
            <a:gdLst/>
            <a:ahLst/>
            <a:cxnLst/>
            <a:rect l="l" t="t" r="r" b="b"/>
            <a:pathLst>
              <a:path w="2712087" h="1976439">
                <a:moveTo>
                  <a:pt x="0" y="0"/>
                </a:moveTo>
                <a:lnTo>
                  <a:pt x="2712087" y="0"/>
                </a:lnTo>
                <a:lnTo>
                  <a:pt x="2712087" y="1976439"/>
                </a:lnTo>
                <a:lnTo>
                  <a:pt x="0" y="1976439"/>
                </a:lnTo>
                <a:lnTo>
                  <a:pt x="0" y="0"/>
                </a:lnTo>
                <a:close/>
              </a:path>
            </a:pathLst>
          </a:custGeom>
          <a:blipFill>
            <a:blip r:embed="rId6"/>
            <a:stretch>
              <a:fillRect l="-68288" t="-64469" r="-56907" b="-66261"/>
            </a:stretch>
          </a:blipFill>
        </p:spPr>
        <p:txBody>
          <a:bodyPr/>
          <a:lstStyle/>
          <a:p>
            <a:endParaRPr lang="en-JM"/>
          </a:p>
        </p:txBody>
      </p:sp>
      <p:sp>
        <p:nvSpPr>
          <p:cNvPr id="22" name="TextBox 22"/>
          <p:cNvSpPr txBox="1"/>
          <p:nvPr/>
        </p:nvSpPr>
        <p:spPr>
          <a:xfrm>
            <a:off x="531722" y="5084156"/>
            <a:ext cx="2790036" cy="673389"/>
          </a:xfrm>
          <a:prstGeom prst="rect">
            <a:avLst/>
          </a:prstGeom>
        </p:spPr>
        <p:txBody>
          <a:bodyPr lIns="0" tIns="0" rIns="0" bIns="0" rtlCol="0" anchor="t">
            <a:spAutoFit/>
          </a:bodyPr>
          <a:lstStyle/>
          <a:p>
            <a:pPr algn="ctr">
              <a:lnSpc>
                <a:spcPts val="1819"/>
              </a:lnSpc>
              <a:spcBef>
                <a:spcPct val="0"/>
              </a:spcBef>
            </a:pPr>
            <a:r>
              <a:rPr lang="en-US" sz="1299" dirty="0">
                <a:latin typeface="Georgia"/>
                <a:ea typeface="Georgia"/>
                <a:cs typeface="Georgia"/>
                <a:sym typeface="Georgia"/>
              </a:rPr>
              <a:t>About 10% of the global population now lives under high or critical water stress</a:t>
            </a:r>
          </a:p>
        </p:txBody>
      </p:sp>
      <p:pic>
        <p:nvPicPr>
          <p:cNvPr id="23" name="Picture 23"/>
          <p:cNvPicPr>
            <a:picLocks noChangeAspect="1"/>
          </p:cNvPicPr>
          <p:nvPr/>
        </p:nvPicPr>
        <p:blipFill>
          <a:blip r:embed="rId7"/>
          <a:stretch>
            <a:fillRect/>
          </a:stretch>
        </p:blipFill>
        <p:spPr>
          <a:xfrm>
            <a:off x="3810247" y="3228713"/>
            <a:ext cx="912254" cy="1023235"/>
          </a:xfrm>
          <a:prstGeom prst="rect">
            <a:avLst/>
          </a:prstGeom>
        </p:spPr>
      </p:pic>
      <p:sp>
        <p:nvSpPr>
          <p:cNvPr id="24" name="TextBox 24"/>
          <p:cNvSpPr txBox="1"/>
          <p:nvPr/>
        </p:nvSpPr>
        <p:spPr>
          <a:xfrm>
            <a:off x="6288465" y="2082168"/>
            <a:ext cx="2039936" cy="929005"/>
          </a:xfrm>
          <a:prstGeom prst="rect">
            <a:avLst/>
          </a:prstGeom>
        </p:spPr>
        <p:txBody>
          <a:bodyPr lIns="0" tIns="0" rIns="0" bIns="0" rtlCol="0" anchor="t">
            <a:spAutoFit/>
          </a:bodyPr>
          <a:lstStyle/>
          <a:p>
            <a:pPr algn="ctr">
              <a:lnSpc>
                <a:spcPts val="1819"/>
              </a:lnSpc>
              <a:spcBef>
                <a:spcPct val="0"/>
              </a:spcBef>
            </a:pPr>
            <a:r>
              <a:rPr lang="en-US" sz="1299" dirty="0">
                <a:latin typeface="Georgia"/>
                <a:ea typeface="Georgia"/>
                <a:cs typeface="Georgia"/>
                <a:sym typeface="Georgia"/>
              </a:rPr>
              <a:t>Water systems are under strain from pollution, water stress, and weak governance. </a:t>
            </a:r>
          </a:p>
        </p:txBody>
      </p:sp>
      <p:sp>
        <p:nvSpPr>
          <p:cNvPr id="25" name="TextBox 25"/>
          <p:cNvSpPr txBox="1"/>
          <p:nvPr/>
        </p:nvSpPr>
        <p:spPr>
          <a:xfrm>
            <a:off x="6131778" y="3275883"/>
            <a:ext cx="2091410" cy="1159662"/>
          </a:xfrm>
          <a:prstGeom prst="rect">
            <a:avLst/>
          </a:prstGeom>
        </p:spPr>
        <p:txBody>
          <a:bodyPr lIns="0" tIns="0" rIns="0" bIns="0" rtlCol="0" anchor="t">
            <a:spAutoFit/>
          </a:bodyPr>
          <a:lstStyle/>
          <a:p>
            <a:pPr algn="ctr">
              <a:lnSpc>
                <a:spcPts val="1521"/>
              </a:lnSpc>
              <a:spcBef>
                <a:spcPct val="0"/>
              </a:spcBef>
            </a:pPr>
            <a:r>
              <a:rPr lang="en-US" sz="1087" dirty="0">
                <a:latin typeface="Georgia"/>
                <a:ea typeface="Georgia"/>
                <a:cs typeface="Georgia"/>
                <a:sym typeface="Georgia"/>
              </a:rPr>
              <a:t>Only 56% of domestic wastewater is safely treated, water stress remains critical in several regions, freshwater ecosystems are declining, and transboundary cooperation is limited</a:t>
            </a:r>
          </a:p>
        </p:txBody>
      </p:sp>
      <p:sp>
        <p:nvSpPr>
          <p:cNvPr id="26" name="TextBox 26"/>
          <p:cNvSpPr txBox="1"/>
          <p:nvPr/>
        </p:nvSpPr>
        <p:spPr>
          <a:xfrm>
            <a:off x="5742406" y="4889581"/>
            <a:ext cx="2715794" cy="673389"/>
          </a:xfrm>
          <a:prstGeom prst="rect">
            <a:avLst/>
          </a:prstGeom>
        </p:spPr>
        <p:txBody>
          <a:bodyPr lIns="0" tIns="0" rIns="0" bIns="0" rtlCol="0" anchor="t">
            <a:spAutoFit/>
          </a:bodyPr>
          <a:lstStyle/>
          <a:p>
            <a:pPr algn="ctr">
              <a:lnSpc>
                <a:spcPts val="1819"/>
              </a:lnSpc>
              <a:spcBef>
                <a:spcPct val="0"/>
              </a:spcBef>
            </a:pPr>
            <a:r>
              <a:rPr lang="en-US" sz="1299" dirty="0">
                <a:latin typeface="Georgia"/>
                <a:ea typeface="Georgia"/>
                <a:cs typeface="Georgia"/>
                <a:sym typeface="Georgia"/>
              </a:rPr>
              <a:t>At the current rate the world will not achieve sustainable water management until at least 2049. </a:t>
            </a:r>
          </a:p>
        </p:txBody>
      </p:sp>
      <p:sp>
        <p:nvSpPr>
          <p:cNvPr id="27" name="TextBox 27"/>
          <p:cNvSpPr txBox="1"/>
          <p:nvPr/>
        </p:nvSpPr>
        <p:spPr>
          <a:xfrm>
            <a:off x="1328719" y="6489887"/>
            <a:ext cx="6435876" cy="423369"/>
          </a:xfrm>
          <a:prstGeom prst="rect">
            <a:avLst/>
          </a:prstGeom>
        </p:spPr>
        <p:txBody>
          <a:bodyPr lIns="0" tIns="0" rIns="0" bIns="0" rtlCol="0" anchor="t">
            <a:spAutoFit/>
          </a:bodyPr>
          <a:lstStyle/>
          <a:p>
            <a:pPr algn="l">
              <a:lnSpc>
                <a:spcPts val="1633"/>
              </a:lnSpc>
            </a:pPr>
            <a:r>
              <a:rPr lang="en-US" sz="1166" u="sng">
                <a:solidFill>
                  <a:srgbClr val="1800AD"/>
                </a:solidFill>
                <a:latin typeface="Arimo"/>
                <a:ea typeface="Arimo"/>
                <a:cs typeface="Arimo"/>
                <a:sym typeface="Arimo"/>
                <a:hlinkClick r:id="rId8" tooltip="https://unstats.un.org/sdgs/report/2025/The-Sustainable-Development-Goals-Report-2025.pdf"/>
              </a:rPr>
              <a:t>https://unstats.un.org/sdgs/report/2025/The-Sustainable-Development-Goals-Report-2025.pdf</a:t>
            </a:r>
          </a:p>
          <a:p>
            <a:pPr algn="l">
              <a:lnSpc>
                <a:spcPts val="1633"/>
              </a:lnSpc>
            </a:pPr>
            <a:endParaRPr lang="en-US" sz="1166" u="sng">
              <a:solidFill>
                <a:srgbClr val="1800AD"/>
              </a:solidFill>
              <a:latin typeface="Arimo"/>
              <a:ea typeface="Arimo"/>
              <a:cs typeface="Arimo"/>
              <a:sym typeface="Arimo"/>
              <a:hlinkClick r:id="rId8" tooltip="https://unstats.un.org/sdgs/report/2025/The-Sustainable-Development-Goals-Report-2025.pd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fade">
                                      <p:cBhvr>
                                        <p:cTn id="35" dur="1000"/>
                                        <p:tgtEl>
                                          <p:spTgt spid="25">
                                            <p:txEl>
                                              <p:pRg st="0" end="0"/>
                                            </p:txEl>
                                          </p:spTgt>
                                        </p:tgtEl>
                                      </p:cBhvr>
                                    </p:animEffect>
                                    <p:anim calcmode="lin" valueType="num">
                                      <p:cBhvr>
                                        <p:cTn id="3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sp>
        <p:nvSpPr>
          <p:cNvPr id="4" name="TextBox 4"/>
          <p:cNvSpPr txBox="1"/>
          <p:nvPr/>
        </p:nvSpPr>
        <p:spPr>
          <a:xfrm>
            <a:off x="3310314" y="34247"/>
            <a:ext cx="2987873" cy="644664"/>
          </a:xfrm>
          <a:prstGeom prst="rect">
            <a:avLst/>
          </a:prstGeom>
        </p:spPr>
        <p:txBody>
          <a:bodyPr lIns="0" tIns="0" rIns="0" bIns="0" rtlCol="0" anchor="t">
            <a:spAutoFit/>
          </a:bodyPr>
          <a:lstStyle/>
          <a:p>
            <a:pPr algn="ctr">
              <a:lnSpc>
                <a:spcPts val="5454"/>
              </a:lnSpc>
            </a:pPr>
            <a:r>
              <a:rPr lang="en-US" sz="2800" b="1" dirty="0">
                <a:solidFill>
                  <a:srgbClr val="000000"/>
                </a:solidFill>
                <a:latin typeface="Georgia Bold"/>
                <a:ea typeface="Georgia Bold"/>
                <a:cs typeface="Georgia Bold"/>
                <a:sym typeface="Georgia Bold"/>
              </a:rPr>
              <a:t>Conclusion</a:t>
            </a:r>
            <a:r>
              <a:rPr lang="en-US" sz="3895" b="1" dirty="0">
                <a:solidFill>
                  <a:srgbClr val="000000"/>
                </a:solidFill>
                <a:latin typeface="Georgia Bold"/>
                <a:ea typeface="Georgia Bold"/>
                <a:cs typeface="Georgia Bold"/>
                <a:sym typeface="Georgia Bold"/>
              </a:rPr>
              <a:t> </a:t>
            </a:r>
          </a:p>
        </p:txBody>
      </p:sp>
      <p:sp>
        <p:nvSpPr>
          <p:cNvPr id="5" name="TextBox 5"/>
          <p:cNvSpPr txBox="1"/>
          <p:nvPr/>
        </p:nvSpPr>
        <p:spPr>
          <a:xfrm>
            <a:off x="304800" y="1371600"/>
            <a:ext cx="8382000" cy="3577903"/>
          </a:xfrm>
          <a:prstGeom prst="rect">
            <a:avLst/>
          </a:prstGeom>
        </p:spPr>
        <p:txBody>
          <a:bodyPr wrap="square" lIns="0" tIns="0" rIns="0" bIns="0" rtlCol="0" anchor="t">
            <a:spAutoFit/>
          </a:bodyPr>
          <a:lstStyle/>
          <a:p>
            <a:pPr algn="just">
              <a:lnSpc>
                <a:spcPts val="3118"/>
              </a:lnSpc>
            </a:pPr>
            <a:r>
              <a:rPr lang="en-US" sz="2599" spc="10" dirty="0">
                <a:solidFill>
                  <a:srgbClr val="000000"/>
                </a:solidFill>
                <a:latin typeface="Georgia"/>
                <a:ea typeface="Georgia"/>
                <a:cs typeface="Georgia"/>
                <a:sym typeface="Georgia"/>
              </a:rPr>
              <a:t>The water industry is at a crossroads where traditional methods are no longer sufficient to meet growing challenges. Innovation introduces the tools, technologies, and processes necessary to tackle these issues, while a mindset shift aligns industries, governments, and communities towards sustainable and equitable water use. Together, they are essential to creating a future in which water resources are efficiently managed, protected, and accessible to all.</a:t>
            </a:r>
          </a:p>
        </p:txBody>
      </p:sp>
      <p:pic>
        <p:nvPicPr>
          <p:cNvPr id="7" name="Picture 6">
            <a:extLst>
              <a:ext uri="{FF2B5EF4-FFF2-40B4-BE49-F238E27FC236}">
                <a16:creationId xmlns:a16="http://schemas.microsoft.com/office/drawing/2014/main" id="{3AB33034-0009-FBBD-50C9-4C37E5F9CACE}"/>
              </a:ext>
            </a:extLst>
          </p:cNvPr>
          <p:cNvPicPr>
            <a:picLocks noChangeAspect="1"/>
          </p:cNvPicPr>
          <p:nvPr/>
        </p:nvPicPr>
        <p:blipFill>
          <a:blip r:embed="rId3"/>
          <a:stretch>
            <a:fillRect/>
          </a:stretch>
        </p:blipFill>
        <p:spPr>
          <a:xfrm>
            <a:off x="-18288" y="6019800"/>
            <a:ext cx="9144000" cy="1255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sp>
        <p:nvSpPr>
          <p:cNvPr id="4" name="Freeform 4"/>
          <p:cNvSpPr/>
          <p:nvPr/>
        </p:nvSpPr>
        <p:spPr>
          <a:xfrm>
            <a:off x="154372" y="1673800"/>
            <a:ext cx="8792594" cy="4299842"/>
          </a:xfrm>
          <a:custGeom>
            <a:avLst/>
            <a:gdLst/>
            <a:ahLst/>
            <a:cxnLst/>
            <a:rect l="l" t="t" r="r" b="b"/>
            <a:pathLst>
              <a:path w="8792594" h="4299842">
                <a:moveTo>
                  <a:pt x="0" y="0"/>
                </a:moveTo>
                <a:lnTo>
                  <a:pt x="8792594" y="0"/>
                </a:lnTo>
                <a:lnTo>
                  <a:pt x="8792594" y="4299842"/>
                </a:lnTo>
                <a:lnTo>
                  <a:pt x="0" y="42998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JM"/>
          </a:p>
        </p:txBody>
      </p:sp>
      <p:grpSp>
        <p:nvGrpSpPr>
          <p:cNvPr id="5" name="Group 5"/>
          <p:cNvGrpSpPr/>
          <p:nvPr/>
        </p:nvGrpSpPr>
        <p:grpSpPr>
          <a:xfrm>
            <a:off x="1716281" y="1911477"/>
            <a:ext cx="1317755" cy="1381630"/>
            <a:chOff x="0" y="0"/>
            <a:chExt cx="1757007" cy="1842173"/>
          </a:xfrm>
        </p:grpSpPr>
        <p:sp>
          <p:nvSpPr>
            <p:cNvPr id="6" name="Freeform 6"/>
            <p:cNvSpPr/>
            <p:nvPr/>
          </p:nvSpPr>
          <p:spPr>
            <a:xfrm>
              <a:off x="0" y="0"/>
              <a:ext cx="1756918" cy="1842135"/>
            </a:xfrm>
            <a:custGeom>
              <a:avLst/>
              <a:gdLst/>
              <a:ahLst/>
              <a:cxnLst/>
              <a:rect l="l" t="t" r="r" b="b"/>
              <a:pathLst>
                <a:path w="1756918" h="1842135">
                  <a:moveTo>
                    <a:pt x="878459" y="0"/>
                  </a:moveTo>
                  <a:cubicBezTo>
                    <a:pt x="393192" y="0"/>
                    <a:pt x="0" y="412369"/>
                    <a:pt x="0" y="921004"/>
                  </a:cubicBezTo>
                  <a:cubicBezTo>
                    <a:pt x="0" y="1429893"/>
                    <a:pt x="393192" y="1842135"/>
                    <a:pt x="878459" y="1842135"/>
                  </a:cubicBezTo>
                  <a:cubicBezTo>
                    <a:pt x="1363599" y="1842135"/>
                    <a:pt x="1756918" y="1429766"/>
                    <a:pt x="1756918" y="921004"/>
                  </a:cubicBezTo>
                  <a:cubicBezTo>
                    <a:pt x="1757045" y="412369"/>
                    <a:pt x="1363599" y="0"/>
                    <a:pt x="878459" y="0"/>
                  </a:cubicBezTo>
                  <a:close/>
                </a:path>
              </a:pathLst>
            </a:custGeom>
            <a:blipFill>
              <a:blip r:embed="rId4"/>
              <a:stretch>
                <a:fillRect l="-84004" r="-84001" b="-2"/>
              </a:stretch>
            </a:blipFill>
          </p:spPr>
          <p:txBody>
            <a:bodyPr/>
            <a:lstStyle/>
            <a:p>
              <a:endParaRPr lang="en-JM"/>
            </a:p>
          </p:txBody>
        </p:sp>
      </p:grpSp>
      <p:sp>
        <p:nvSpPr>
          <p:cNvPr id="7" name="Freeform 7"/>
          <p:cNvSpPr/>
          <p:nvPr/>
        </p:nvSpPr>
        <p:spPr>
          <a:xfrm>
            <a:off x="1643253" y="1676276"/>
            <a:ext cx="2949702" cy="4295137"/>
          </a:xfrm>
          <a:custGeom>
            <a:avLst/>
            <a:gdLst/>
            <a:ahLst/>
            <a:cxnLst/>
            <a:rect l="l" t="t" r="r" b="b"/>
            <a:pathLst>
              <a:path w="2949702" h="4295137">
                <a:moveTo>
                  <a:pt x="0" y="0"/>
                </a:moveTo>
                <a:lnTo>
                  <a:pt x="2949702" y="0"/>
                </a:lnTo>
                <a:lnTo>
                  <a:pt x="2949702" y="4295137"/>
                </a:lnTo>
                <a:lnTo>
                  <a:pt x="0" y="42951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JM"/>
          </a:p>
        </p:txBody>
      </p:sp>
      <p:grpSp>
        <p:nvGrpSpPr>
          <p:cNvPr id="8" name="Group 8"/>
          <p:cNvGrpSpPr/>
          <p:nvPr/>
        </p:nvGrpSpPr>
        <p:grpSpPr>
          <a:xfrm>
            <a:off x="3160138" y="1998221"/>
            <a:ext cx="1317755" cy="1381630"/>
            <a:chOff x="0" y="0"/>
            <a:chExt cx="1757007" cy="1842173"/>
          </a:xfrm>
        </p:grpSpPr>
        <p:sp>
          <p:nvSpPr>
            <p:cNvPr id="9" name="Freeform 9"/>
            <p:cNvSpPr/>
            <p:nvPr/>
          </p:nvSpPr>
          <p:spPr>
            <a:xfrm>
              <a:off x="0" y="0"/>
              <a:ext cx="1756918" cy="1842135"/>
            </a:xfrm>
            <a:custGeom>
              <a:avLst/>
              <a:gdLst/>
              <a:ahLst/>
              <a:cxnLst/>
              <a:rect l="l" t="t" r="r" b="b"/>
              <a:pathLst>
                <a:path w="1756918" h="1842135">
                  <a:moveTo>
                    <a:pt x="878078" y="0"/>
                  </a:moveTo>
                  <a:cubicBezTo>
                    <a:pt x="393065" y="254"/>
                    <a:pt x="0" y="412496"/>
                    <a:pt x="0" y="921004"/>
                  </a:cubicBezTo>
                  <a:cubicBezTo>
                    <a:pt x="0" y="1429893"/>
                    <a:pt x="393319" y="1842135"/>
                    <a:pt x="878459" y="1842135"/>
                  </a:cubicBezTo>
                  <a:cubicBezTo>
                    <a:pt x="1363599" y="1842135"/>
                    <a:pt x="1756918" y="1429766"/>
                    <a:pt x="1756918" y="921004"/>
                  </a:cubicBezTo>
                  <a:cubicBezTo>
                    <a:pt x="1757045" y="412496"/>
                    <a:pt x="1363853" y="254"/>
                    <a:pt x="878967" y="0"/>
                  </a:cubicBezTo>
                  <a:close/>
                </a:path>
              </a:pathLst>
            </a:custGeom>
            <a:blipFill>
              <a:blip r:embed="rId6"/>
              <a:stretch>
                <a:fillRect l="-27998" r="-28003" b="-2"/>
              </a:stretch>
            </a:blipFill>
          </p:spPr>
          <p:txBody>
            <a:bodyPr/>
            <a:lstStyle/>
            <a:p>
              <a:endParaRPr lang="en-JM"/>
            </a:p>
          </p:txBody>
        </p:sp>
      </p:grpSp>
      <p:sp>
        <p:nvSpPr>
          <p:cNvPr id="10" name="Freeform 10"/>
          <p:cNvSpPr/>
          <p:nvPr/>
        </p:nvSpPr>
        <p:spPr>
          <a:xfrm>
            <a:off x="3087119" y="1676276"/>
            <a:ext cx="2918584" cy="4295137"/>
          </a:xfrm>
          <a:custGeom>
            <a:avLst/>
            <a:gdLst/>
            <a:ahLst/>
            <a:cxnLst/>
            <a:rect l="l" t="t" r="r" b="b"/>
            <a:pathLst>
              <a:path w="2918584" h="4295137">
                <a:moveTo>
                  <a:pt x="0" y="0"/>
                </a:moveTo>
                <a:lnTo>
                  <a:pt x="2918584" y="0"/>
                </a:lnTo>
                <a:lnTo>
                  <a:pt x="2918584" y="4295137"/>
                </a:lnTo>
                <a:lnTo>
                  <a:pt x="0" y="42951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JM"/>
          </a:p>
        </p:txBody>
      </p:sp>
      <p:grpSp>
        <p:nvGrpSpPr>
          <p:cNvPr id="11" name="Group 11"/>
          <p:cNvGrpSpPr/>
          <p:nvPr/>
        </p:nvGrpSpPr>
        <p:grpSpPr>
          <a:xfrm>
            <a:off x="4604004" y="1998221"/>
            <a:ext cx="1317755" cy="1381630"/>
            <a:chOff x="0" y="0"/>
            <a:chExt cx="1757007" cy="1842173"/>
          </a:xfrm>
        </p:grpSpPr>
        <p:sp>
          <p:nvSpPr>
            <p:cNvPr id="12" name="Freeform 12"/>
            <p:cNvSpPr/>
            <p:nvPr/>
          </p:nvSpPr>
          <p:spPr>
            <a:xfrm>
              <a:off x="0" y="0"/>
              <a:ext cx="1756918" cy="1842135"/>
            </a:xfrm>
            <a:custGeom>
              <a:avLst/>
              <a:gdLst/>
              <a:ahLst/>
              <a:cxnLst/>
              <a:rect l="l" t="t" r="r" b="b"/>
              <a:pathLst>
                <a:path w="1756918" h="1842135">
                  <a:moveTo>
                    <a:pt x="878078" y="0"/>
                  </a:moveTo>
                  <a:cubicBezTo>
                    <a:pt x="393065" y="254"/>
                    <a:pt x="0" y="412496"/>
                    <a:pt x="0" y="921004"/>
                  </a:cubicBezTo>
                  <a:cubicBezTo>
                    <a:pt x="0" y="1429893"/>
                    <a:pt x="393319" y="1842135"/>
                    <a:pt x="878459" y="1842135"/>
                  </a:cubicBezTo>
                  <a:cubicBezTo>
                    <a:pt x="1363599" y="1842135"/>
                    <a:pt x="1756918" y="1429766"/>
                    <a:pt x="1756918" y="921004"/>
                  </a:cubicBezTo>
                  <a:cubicBezTo>
                    <a:pt x="1757045" y="412496"/>
                    <a:pt x="1363853" y="254"/>
                    <a:pt x="878967" y="0"/>
                  </a:cubicBezTo>
                  <a:close/>
                </a:path>
              </a:pathLst>
            </a:custGeom>
            <a:blipFill>
              <a:blip r:embed="rId8"/>
              <a:stretch>
                <a:fillRect l="-29001" r="-29006" b="-2"/>
              </a:stretch>
            </a:blipFill>
          </p:spPr>
          <p:txBody>
            <a:bodyPr/>
            <a:lstStyle/>
            <a:p>
              <a:endParaRPr lang="en-JM"/>
            </a:p>
          </p:txBody>
        </p:sp>
      </p:grpSp>
      <p:sp>
        <p:nvSpPr>
          <p:cNvPr id="13" name="Freeform 13"/>
          <p:cNvSpPr/>
          <p:nvPr/>
        </p:nvSpPr>
        <p:spPr>
          <a:xfrm>
            <a:off x="4530976" y="1676276"/>
            <a:ext cx="2949702" cy="4295137"/>
          </a:xfrm>
          <a:custGeom>
            <a:avLst/>
            <a:gdLst/>
            <a:ahLst/>
            <a:cxnLst/>
            <a:rect l="l" t="t" r="r" b="b"/>
            <a:pathLst>
              <a:path w="2949702" h="4295137">
                <a:moveTo>
                  <a:pt x="0" y="0"/>
                </a:moveTo>
                <a:lnTo>
                  <a:pt x="2949702" y="0"/>
                </a:lnTo>
                <a:lnTo>
                  <a:pt x="2949702" y="4295137"/>
                </a:lnTo>
                <a:lnTo>
                  <a:pt x="0" y="429513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JM"/>
          </a:p>
        </p:txBody>
      </p:sp>
      <p:grpSp>
        <p:nvGrpSpPr>
          <p:cNvPr id="14" name="Group 14"/>
          <p:cNvGrpSpPr/>
          <p:nvPr/>
        </p:nvGrpSpPr>
        <p:grpSpPr>
          <a:xfrm>
            <a:off x="6047870" y="2036445"/>
            <a:ext cx="1317755" cy="1381630"/>
            <a:chOff x="0" y="0"/>
            <a:chExt cx="1757007" cy="1842173"/>
          </a:xfrm>
        </p:grpSpPr>
        <p:sp>
          <p:nvSpPr>
            <p:cNvPr id="15" name="Freeform 15"/>
            <p:cNvSpPr/>
            <p:nvPr/>
          </p:nvSpPr>
          <p:spPr>
            <a:xfrm>
              <a:off x="0" y="0"/>
              <a:ext cx="1756918" cy="1842135"/>
            </a:xfrm>
            <a:custGeom>
              <a:avLst/>
              <a:gdLst/>
              <a:ahLst/>
              <a:cxnLst/>
              <a:rect l="l" t="t" r="r" b="b"/>
              <a:pathLst>
                <a:path w="1756918" h="1842135">
                  <a:moveTo>
                    <a:pt x="861441" y="0"/>
                  </a:moveTo>
                  <a:cubicBezTo>
                    <a:pt x="384175" y="9525"/>
                    <a:pt x="0" y="418338"/>
                    <a:pt x="0" y="921004"/>
                  </a:cubicBezTo>
                  <a:cubicBezTo>
                    <a:pt x="0" y="1429639"/>
                    <a:pt x="393319" y="1842135"/>
                    <a:pt x="878459" y="1842135"/>
                  </a:cubicBezTo>
                  <a:cubicBezTo>
                    <a:pt x="1363599" y="1842135"/>
                    <a:pt x="1756918" y="1429639"/>
                    <a:pt x="1756918" y="921004"/>
                  </a:cubicBezTo>
                  <a:cubicBezTo>
                    <a:pt x="1757045" y="418338"/>
                    <a:pt x="1372870" y="9525"/>
                    <a:pt x="895477" y="0"/>
                  </a:cubicBezTo>
                  <a:close/>
                </a:path>
              </a:pathLst>
            </a:custGeom>
            <a:blipFill>
              <a:blip r:embed="rId10"/>
              <a:stretch>
                <a:fillRect l="-42995" r="-43009" b="-2"/>
              </a:stretch>
            </a:blipFill>
          </p:spPr>
          <p:txBody>
            <a:bodyPr/>
            <a:lstStyle/>
            <a:p>
              <a:endParaRPr lang="en-JM"/>
            </a:p>
          </p:txBody>
        </p:sp>
      </p:grpSp>
      <p:sp>
        <p:nvSpPr>
          <p:cNvPr id="16" name="Freeform 16"/>
          <p:cNvSpPr/>
          <p:nvPr/>
        </p:nvSpPr>
        <p:spPr>
          <a:xfrm>
            <a:off x="5974842" y="1676276"/>
            <a:ext cx="2949702" cy="4295137"/>
          </a:xfrm>
          <a:custGeom>
            <a:avLst/>
            <a:gdLst/>
            <a:ahLst/>
            <a:cxnLst/>
            <a:rect l="l" t="t" r="r" b="b"/>
            <a:pathLst>
              <a:path w="2949702" h="4295137">
                <a:moveTo>
                  <a:pt x="0" y="0"/>
                </a:moveTo>
                <a:lnTo>
                  <a:pt x="2949702" y="0"/>
                </a:lnTo>
                <a:lnTo>
                  <a:pt x="2949702" y="4295137"/>
                </a:lnTo>
                <a:lnTo>
                  <a:pt x="0" y="429513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JM"/>
          </a:p>
        </p:txBody>
      </p:sp>
      <p:grpSp>
        <p:nvGrpSpPr>
          <p:cNvPr id="17" name="Group 17"/>
          <p:cNvGrpSpPr/>
          <p:nvPr/>
        </p:nvGrpSpPr>
        <p:grpSpPr>
          <a:xfrm>
            <a:off x="7491860" y="1998221"/>
            <a:ext cx="1317622" cy="1381630"/>
            <a:chOff x="0" y="0"/>
            <a:chExt cx="1756829" cy="1842173"/>
          </a:xfrm>
        </p:grpSpPr>
        <p:sp>
          <p:nvSpPr>
            <p:cNvPr id="18" name="Freeform 18"/>
            <p:cNvSpPr/>
            <p:nvPr/>
          </p:nvSpPr>
          <p:spPr>
            <a:xfrm>
              <a:off x="0" y="0"/>
              <a:ext cx="1756791" cy="1842135"/>
            </a:xfrm>
            <a:custGeom>
              <a:avLst/>
              <a:gdLst/>
              <a:ahLst/>
              <a:cxnLst/>
              <a:rect l="l" t="t" r="r" b="b"/>
              <a:pathLst>
                <a:path w="1756791" h="1842135">
                  <a:moveTo>
                    <a:pt x="877824" y="0"/>
                  </a:moveTo>
                  <a:cubicBezTo>
                    <a:pt x="392938" y="254"/>
                    <a:pt x="0" y="412496"/>
                    <a:pt x="0" y="921004"/>
                  </a:cubicBezTo>
                  <a:cubicBezTo>
                    <a:pt x="0" y="1429893"/>
                    <a:pt x="393192" y="1842135"/>
                    <a:pt x="878332" y="1842135"/>
                  </a:cubicBezTo>
                  <a:cubicBezTo>
                    <a:pt x="1363599" y="1842135"/>
                    <a:pt x="1756791" y="1429766"/>
                    <a:pt x="1756791" y="921004"/>
                  </a:cubicBezTo>
                  <a:cubicBezTo>
                    <a:pt x="1756791" y="412496"/>
                    <a:pt x="1363853" y="254"/>
                    <a:pt x="878840" y="0"/>
                  </a:cubicBezTo>
                  <a:close/>
                </a:path>
              </a:pathLst>
            </a:custGeom>
            <a:blipFill>
              <a:blip r:embed="rId12"/>
              <a:stretch>
                <a:fillRect l="-34005" r="-34007" b="-2"/>
              </a:stretch>
            </a:blipFill>
          </p:spPr>
          <p:txBody>
            <a:bodyPr/>
            <a:lstStyle/>
            <a:p>
              <a:endParaRPr lang="en-JM"/>
            </a:p>
          </p:txBody>
        </p:sp>
      </p:grpSp>
      <p:sp>
        <p:nvSpPr>
          <p:cNvPr id="19" name="Freeform 19"/>
          <p:cNvSpPr/>
          <p:nvPr/>
        </p:nvSpPr>
        <p:spPr>
          <a:xfrm>
            <a:off x="502034" y="4995548"/>
            <a:ext cx="8077838" cy="768401"/>
          </a:xfrm>
          <a:custGeom>
            <a:avLst/>
            <a:gdLst/>
            <a:ahLst/>
            <a:cxnLst/>
            <a:rect l="l" t="t" r="r" b="b"/>
            <a:pathLst>
              <a:path w="8077838" h="768401">
                <a:moveTo>
                  <a:pt x="0" y="0"/>
                </a:moveTo>
                <a:lnTo>
                  <a:pt x="8077838" y="0"/>
                </a:lnTo>
                <a:lnTo>
                  <a:pt x="8077838" y="768401"/>
                </a:lnTo>
                <a:lnTo>
                  <a:pt x="0" y="768401"/>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JM"/>
          </a:p>
        </p:txBody>
      </p:sp>
      <p:sp>
        <p:nvSpPr>
          <p:cNvPr id="20" name="Freeform 20"/>
          <p:cNvSpPr/>
          <p:nvPr/>
        </p:nvSpPr>
        <p:spPr>
          <a:xfrm>
            <a:off x="7482335" y="1988696"/>
            <a:ext cx="1336672" cy="1400680"/>
          </a:xfrm>
          <a:custGeom>
            <a:avLst/>
            <a:gdLst/>
            <a:ahLst/>
            <a:cxnLst/>
            <a:rect l="l" t="t" r="r" b="b"/>
            <a:pathLst>
              <a:path w="1336672" h="1400680">
                <a:moveTo>
                  <a:pt x="0" y="0"/>
                </a:moveTo>
                <a:lnTo>
                  <a:pt x="1336672" y="0"/>
                </a:lnTo>
                <a:lnTo>
                  <a:pt x="1336672" y="1400680"/>
                </a:lnTo>
                <a:lnTo>
                  <a:pt x="0" y="1400680"/>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JM"/>
          </a:p>
        </p:txBody>
      </p:sp>
      <p:grpSp>
        <p:nvGrpSpPr>
          <p:cNvPr id="21" name="Group 21"/>
          <p:cNvGrpSpPr/>
          <p:nvPr/>
        </p:nvGrpSpPr>
        <p:grpSpPr>
          <a:xfrm>
            <a:off x="9144" y="1940052"/>
            <a:ext cx="1838706" cy="2468118"/>
            <a:chOff x="0" y="0"/>
            <a:chExt cx="2451608" cy="3290824"/>
          </a:xfrm>
        </p:grpSpPr>
        <p:sp>
          <p:nvSpPr>
            <p:cNvPr id="22" name="Freeform 22"/>
            <p:cNvSpPr/>
            <p:nvPr/>
          </p:nvSpPr>
          <p:spPr>
            <a:xfrm>
              <a:off x="0" y="0"/>
              <a:ext cx="2451608" cy="3290824"/>
            </a:xfrm>
            <a:custGeom>
              <a:avLst/>
              <a:gdLst/>
              <a:ahLst/>
              <a:cxnLst/>
              <a:rect l="l" t="t" r="r" b="b"/>
              <a:pathLst>
                <a:path w="2451608" h="3290824">
                  <a:moveTo>
                    <a:pt x="0" y="0"/>
                  </a:moveTo>
                  <a:lnTo>
                    <a:pt x="2451608" y="0"/>
                  </a:lnTo>
                  <a:lnTo>
                    <a:pt x="2451608" y="3290824"/>
                  </a:lnTo>
                  <a:lnTo>
                    <a:pt x="0" y="3290824"/>
                  </a:lnTo>
                  <a:lnTo>
                    <a:pt x="0" y="0"/>
                  </a:lnTo>
                  <a:close/>
                </a:path>
              </a:pathLst>
            </a:custGeom>
            <a:blipFill>
              <a:blip r:embed="rId15"/>
              <a:stretch>
                <a:fillRect/>
              </a:stretch>
            </a:blipFill>
          </p:spPr>
          <p:txBody>
            <a:bodyPr/>
            <a:lstStyle/>
            <a:p>
              <a:endParaRPr lang="en-JM"/>
            </a:p>
          </p:txBody>
        </p:sp>
      </p:grpSp>
      <p:sp>
        <p:nvSpPr>
          <p:cNvPr id="23" name="TextBox 23"/>
          <p:cNvSpPr txBox="1"/>
          <p:nvPr/>
        </p:nvSpPr>
        <p:spPr>
          <a:xfrm>
            <a:off x="42672" y="108955"/>
            <a:ext cx="9058656" cy="528030"/>
          </a:xfrm>
          <a:prstGeom prst="rect">
            <a:avLst/>
          </a:prstGeom>
        </p:spPr>
        <p:txBody>
          <a:bodyPr wrap="square" lIns="0" tIns="0" rIns="0" bIns="0" rtlCol="0" anchor="t">
            <a:spAutoFit/>
          </a:bodyPr>
          <a:lstStyle/>
          <a:p>
            <a:pPr algn="ctr">
              <a:lnSpc>
                <a:spcPts val="4488"/>
              </a:lnSpc>
            </a:pPr>
            <a:r>
              <a:rPr lang="en-US" sz="3206" b="1" dirty="0">
                <a:solidFill>
                  <a:srgbClr val="000000"/>
                </a:solidFill>
                <a:latin typeface="Georgia Bold"/>
                <a:ea typeface="Georgia Bold"/>
                <a:cs typeface="Georgia Bold"/>
                <a:sym typeface="Georgia Bold"/>
              </a:rPr>
              <a:t>Water </a:t>
            </a:r>
            <a:r>
              <a:rPr lang="en-US" sz="2800" b="1" dirty="0">
                <a:solidFill>
                  <a:srgbClr val="000000"/>
                </a:solidFill>
                <a:latin typeface="Georgia Bold"/>
                <a:ea typeface="Georgia Bold"/>
                <a:cs typeface="Georgia Bold"/>
                <a:sym typeface="Georgia Bold"/>
              </a:rPr>
              <a:t>Supply</a:t>
            </a:r>
            <a:r>
              <a:rPr lang="en-US" sz="3206" b="1" dirty="0">
                <a:solidFill>
                  <a:srgbClr val="000000"/>
                </a:solidFill>
                <a:latin typeface="Georgia Bold"/>
                <a:ea typeface="Georgia Bold"/>
                <a:cs typeface="Georgia Bold"/>
                <a:sym typeface="Georgia Bold"/>
              </a:rPr>
              <a:t> Challenges in the Caribbean </a:t>
            </a:r>
          </a:p>
        </p:txBody>
      </p:sp>
      <p:sp>
        <p:nvSpPr>
          <p:cNvPr id="25" name="TextBox 25"/>
          <p:cNvSpPr txBox="1"/>
          <p:nvPr/>
        </p:nvSpPr>
        <p:spPr>
          <a:xfrm>
            <a:off x="603199" y="3964134"/>
            <a:ext cx="712499" cy="194891"/>
          </a:xfrm>
          <a:prstGeom prst="rect">
            <a:avLst/>
          </a:prstGeom>
        </p:spPr>
        <p:txBody>
          <a:bodyPr lIns="0" tIns="0" rIns="0" bIns="0" rtlCol="0" anchor="t">
            <a:spAutoFit/>
          </a:bodyPr>
          <a:lstStyle/>
          <a:p>
            <a:pPr algn="l">
              <a:lnSpc>
                <a:spcPts val="1324"/>
              </a:lnSpc>
            </a:pPr>
            <a:r>
              <a:rPr lang="en-US" sz="1296" b="1">
                <a:solidFill>
                  <a:srgbClr val="FFFFFF"/>
                </a:solidFill>
                <a:latin typeface="Georgia Bold"/>
                <a:ea typeface="Georgia Bold"/>
                <a:cs typeface="Georgia Bold"/>
                <a:sym typeface="Georgia Bold"/>
              </a:rPr>
              <a:t>Climate </a:t>
            </a:r>
          </a:p>
        </p:txBody>
      </p:sp>
      <p:sp>
        <p:nvSpPr>
          <p:cNvPr id="26" name="TextBox 26"/>
          <p:cNvSpPr txBox="1"/>
          <p:nvPr/>
        </p:nvSpPr>
        <p:spPr>
          <a:xfrm>
            <a:off x="479755" y="4133298"/>
            <a:ext cx="919544" cy="362531"/>
          </a:xfrm>
          <a:prstGeom prst="rect">
            <a:avLst/>
          </a:prstGeom>
        </p:spPr>
        <p:txBody>
          <a:bodyPr lIns="0" tIns="0" rIns="0" bIns="0" rtlCol="0" anchor="t">
            <a:spAutoFit/>
          </a:bodyPr>
          <a:lstStyle/>
          <a:p>
            <a:pPr algn="just">
              <a:lnSpc>
                <a:spcPts val="1324"/>
              </a:lnSpc>
            </a:pPr>
            <a:r>
              <a:rPr lang="en-US" sz="1296" b="1">
                <a:solidFill>
                  <a:srgbClr val="FFFFFF"/>
                </a:solidFill>
                <a:latin typeface="Georgia Bold"/>
                <a:ea typeface="Georgia Bold"/>
                <a:cs typeface="Georgia Bold"/>
                <a:sym typeface="Georgia Bold"/>
              </a:rPr>
              <a:t>Variability (droughts</a:t>
            </a:r>
            <a:r>
              <a:rPr lang="en-US" sz="1296">
                <a:solidFill>
                  <a:srgbClr val="FFFFFF"/>
                </a:solidFill>
                <a:latin typeface="Georgia"/>
                <a:ea typeface="Georgia"/>
                <a:cs typeface="Georgia"/>
                <a:sym typeface="Georgia"/>
              </a:rPr>
              <a:t>)</a:t>
            </a:r>
          </a:p>
        </p:txBody>
      </p:sp>
      <p:sp>
        <p:nvSpPr>
          <p:cNvPr id="27" name="TextBox 27"/>
          <p:cNvSpPr txBox="1"/>
          <p:nvPr/>
        </p:nvSpPr>
        <p:spPr>
          <a:xfrm>
            <a:off x="3400044" y="4000329"/>
            <a:ext cx="899017" cy="242516"/>
          </a:xfrm>
          <a:prstGeom prst="rect">
            <a:avLst/>
          </a:prstGeom>
        </p:spPr>
        <p:txBody>
          <a:bodyPr lIns="0" tIns="0" rIns="0" bIns="0" rtlCol="0" anchor="t">
            <a:spAutoFit/>
          </a:bodyPr>
          <a:lstStyle/>
          <a:p>
            <a:pPr algn="l">
              <a:lnSpc>
                <a:spcPts val="1814"/>
              </a:lnSpc>
            </a:pPr>
            <a:r>
              <a:rPr lang="en-US" sz="1296" b="1" dirty="0">
                <a:solidFill>
                  <a:srgbClr val="FFFFFF"/>
                </a:solidFill>
                <a:latin typeface="Georgia Bold"/>
                <a:ea typeface="Georgia Bold"/>
                <a:cs typeface="Georgia Bold"/>
                <a:sym typeface="Georgia Bold"/>
              </a:rPr>
              <a:t>Increased </a:t>
            </a:r>
          </a:p>
        </p:txBody>
      </p:sp>
      <p:sp>
        <p:nvSpPr>
          <p:cNvPr id="28" name="TextBox 28"/>
          <p:cNvSpPr txBox="1"/>
          <p:nvPr/>
        </p:nvSpPr>
        <p:spPr>
          <a:xfrm>
            <a:off x="4656077" y="4000329"/>
            <a:ext cx="1219095" cy="242516"/>
          </a:xfrm>
          <a:prstGeom prst="rect">
            <a:avLst/>
          </a:prstGeom>
        </p:spPr>
        <p:txBody>
          <a:bodyPr lIns="0" tIns="0" rIns="0" bIns="0" rtlCol="0" anchor="t">
            <a:spAutoFit/>
          </a:bodyPr>
          <a:lstStyle/>
          <a:p>
            <a:pPr algn="l">
              <a:lnSpc>
                <a:spcPts val="1814"/>
              </a:lnSpc>
            </a:pPr>
            <a:r>
              <a:rPr lang="en-US" sz="1296" b="1" spc="2">
                <a:solidFill>
                  <a:srgbClr val="FFFFFF"/>
                </a:solidFill>
                <a:latin typeface="Georgia Bold"/>
                <a:ea typeface="Georgia Bold"/>
                <a:cs typeface="Georgia Bold"/>
                <a:sym typeface="Georgia Bold"/>
              </a:rPr>
              <a:t>Non-Revenue </a:t>
            </a:r>
          </a:p>
        </p:txBody>
      </p:sp>
      <p:sp>
        <p:nvSpPr>
          <p:cNvPr id="29" name="TextBox 29"/>
          <p:cNvSpPr txBox="1"/>
          <p:nvPr/>
        </p:nvSpPr>
        <p:spPr>
          <a:xfrm>
            <a:off x="6192269" y="3963505"/>
            <a:ext cx="1092756" cy="333425"/>
          </a:xfrm>
          <a:prstGeom prst="rect">
            <a:avLst/>
          </a:prstGeom>
        </p:spPr>
        <p:txBody>
          <a:bodyPr lIns="0" tIns="0" rIns="0" bIns="0" rtlCol="0" anchor="t">
            <a:spAutoFit/>
          </a:bodyPr>
          <a:lstStyle/>
          <a:p>
            <a:pPr algn="ctr">
              <a:lnSpc>
                <a:spcPts val="1333"/>
              </a:lnSpc>
            </a:pPr>
            <a:r>
              <a:rPr lang="en-US" sz="1296" b="1" spc="1" dirty="0">
                <a:solidFill>
                  <a:srgbClr val="FFFFFF"/>
                </a:solidFill>
                <a:latin typeface="Georgia Bold"/>
                <a:ea typeface="Georgia Bold"/>
                <a:cs typeface="Georgia Bold"/>
                <a:sym typeface="Georgia Bold"/>
              </a:rPr>
              <a:t>Limited and Aging </a:t>
            </a:r>
          </a:p>
        </p:txBody>
      </p:sp>
      <p:sp>
        <p:nvSpPr>
          <p:cNvPr id="30" name="TextBox 30"/>
          <p:cNvSpPr txBox="1"/>
          <p:nvPr/>
        </p:nvSpPr>
        <p:spPr>
          <a:xfrm>
            <a:off x="6103877" y="4302214"/>
            <a:ext cx="1232602" cy="166712"/>
          </a:xfrm>
          <a:prstGeom prst="rect">
            <a:avLst/>
          </a:prstGeom>
        </p:spPr>
        <p:txBody>
          <a:bodyPr lIns="0" tIns="0" rIns="0" bIns="0" rtlCol="0" anchor="t">
            <a:spAutoFit/>
          </a:bodyPr>
          <a:lstStyle/>
          <a:p>
            <a:pPr algn="l">
              <a:lnSpc>
                <a:spcPts val="1333"/>
              </a:lnSpc>
            </a:pPr>
            <a:r>
              <a:rPr lang="en-US" sz="1296" b="1" dirty="0">
                <a:solidFill>
                  <a:srgbClr val="FFFFFF"/>
                </a:solidFill>
                <a:latin typeface="Georgia Bold"/>
                <a:ea typeface="Georgia Bold"/>
                <a:cs typeface="Georgia Bold"/>
                <a:sym typeface="Georgia Bold"/>
              </a:rPr>
              <a:t>Infrastructure</a:t>
            </a:r>
          </a:p>
        </p:txBody>
      </p:sp>
      <p:sp>
        <p:nvSpPr>
          <p:cNvPr id="31" name="TextBox 31"/>
          <p:cNvSpPr txBox="1"/>
          <p:nvPr/>
        </p:nvSpPr>
        <p:spPr>
          <a:xfrm>
            <a:off x="7558783" y="3879047"/>
            <a:ext cx="1253423" cy="533600"/>
          </a:xfrm>
          <a:prstGeom prst="rect">
            <a:avLst/>
          </a:prstGeom>
        </p:spPr>
        <p:txBody>
          <a:bodyPr lIns="0" tIns="0" rIns="0" bIns="0" rtlCol="0" anchor="t">
            <a:spAutoFit/>
          </a:bodyPr>
          <a:lstStyle/>
          <a:p>
            <a:pPr algn="ctr">
              <a:lnSpc>
                <a:spcPts val="1324"/>
              </a:lnSpc>
            </a:pPr>
            <a:r>
              <a:rPr lang="en-US" sz="1296" b="1" spc="1" dirty="0">
                <a:solidFill>
                  <a:srgbClr val="FFFFFF"/>
                </a:solidFill>
                <a:latin typeface="Georgia Bold"/>
                <a:ea typeface="Georgia Bold"/>
                <a:cs typeface="Georgia Bold"/>
                <a:sym typeface="Georgia Bold"/>
              </a:rPr>
              <a:t>Poor National Water Storage </a:t>
            </a:r>
          </a:p>
        </p:txBody>
      </p:sp>
      <p:sp>
        <p:nvSpPr>
          <p:cNvPr id="32" name="TextBox 32"/>
          <p:cNvSpPr txBox="1"/>
          <p:nvPr/>
        </p:nvSpPr>
        <p:spPr>
          <a:xfrm>
            <a:off x="7796002" y="4229923"/>
            <a:ext cx="709308" cy="194891"/>
          </a:xfrm>
          <a:prstGeom prst="rect">
            <a:avLst/>
          </a:prstGeom>
        </p:spPr>
        <p:txBody>
          <a:bodyPr lIns="0" tIns="0" rIns="0" bIns="0" rtlCol="0" anchor="t">
            <a:spAutoFit/>
          </a:bodyPr>
          <a:lstStyle/>
          <a:p>
            <a:pPr algn="l">
              <a:lnSpc>
                <a:spcPts val="1324"/>
              </a:lnSpc>
            </a:pPr>
            <a:r>
              <a:rPr lang="en-US" sz="1296" b="1" spc="1" dirty="0">
                <a:solidFill>
                  <a:srgbClr val="FFFFFF"/>
                </a:solidFill>
                <a:latin typeface="Georgia Bold"/>
                <a:ea typeface="Georgia Bold"/>
                <a:cs typeface="Georgia Bold"/>
                <a:sym typeface="Georgia Bold"/>
              </a:rPr>
              <a:t>Systems</a:t>
            </a:r>
          </a:p>
        </p:txBody>
      </p:sp>
      <p:sp>
        <p:nvSpPr>
          <p:cNvPr id="33" name="TextBox 33"/>
          <p:cNvSpPr txBox="1"/>
          <p:nvPr/>
        </p:nvSpPr>
        <p:spPr>
          <a:xfrm>
            <a:off x="1981838" y="4084501"/>
            <a:ext cx="846020" cy="242868"/>
          </a:xfrm>
          <a:prstGeom prst="rect">
            <a:avLst/>
          </a:prstGeom>
        </p:spPr>
        <p:txBody>
          <a:bodyPr lIns="0" tIns="0" rIns="0" bIns="0" rtlCol="0" anchor="t">
            <a:spAutoFit/>
          </a:bodyPr>
          <a:lstStyle/>
          <a:p>
            <a:pPr algn="l">
              <a:lnSpc>
                <a:spcPts val="1817"/>
              </a:lnSpc>
            </a:pPr>
            <a:r>
              <a:rPr lang="en-US" sz="1298" b="1">
                <a:solidFill>
                  <a:srgbClr val="FFFFFF"/>
                </a:solidFill>
                <a:latin typeface="Georgia Bold"/>
                <a:ea typeface="Georgia Bold"/>
                <a:cs typeface="Georgia Bold"/>
                <a:sym typeface="Georgia Bold"/>
              </a:rPr>
              <a:t>Pollution </a:t>
            </a:r>
          </a:p>
        </p:txBody>
      </p:sp>
      <p:sp>
        <p:nvSpPr>
          <p:cNvPr id="34" name="TextBox 34"/>
          <p:cNvSpPr txBox="1"/>
          <p:nvPr/>
        </p:nvSpPr>
        <p:spPr>
          <a:xfrm>
            <a:off x="3473196" y="4169207"/>
            <a:ext cx="798519" cy="211661"/>
          </a:xfrm>
          <a:prstGeom prst="rect">
            <a:avLst/>
          </a:prstGeom>
        </p:spPr>
        <p:txBody>
          <a:bodyPr wrap="square" lIns="0" tIns="0" rIns="0" bIns="0" rtlCol="0" anchor="t">
            <a:spAutoFit/>
          </a:bodyPr>
          <a:lstStyle/>
          <a:p>
            <a:pPr algn="l">
              <a:lnSpc>
                <a:spcPts val="1817"/>
              </a:lnSpc>
            </a:pPr>
            <a:r>
              <a:rPr lang="en-US" sz="1298" b="1" dirty="0">
                <a:solidFill>
                  <a:srgbClr val="FFFFFF"/>
                </a:solidFill>
                <a:latin typeface="Georgia Bold"/>
                <a:ea typeface="Georgia Bold"/>
                <a:cs typeface="Georgia Bold"/>
                <a:sym typeface="Georgia Bold"/>
              </a:rPr>
              <a:t>Demand</a:t>
            </a:r>
          </a:p>
        </p:txBody>
      </p:sp>
      <p:sp>
        <p:nvSpPr>
          <p:cNvPr id="35" name="TextBox 35"/>
          <p:cNvSpPr txBox="1"/>
          <p:nvPr/>
        </p:nvSpPr>
        <p:spPr>
          <a:xfrm>
            <a:off x="4968497" y="4169207"/>
            <a:ext cx="540077" cy="242868"/>
          </a:xfrm>
          <a:prstGeom prst="rect">
            <a:avLst/>
          </a:prstGeom>
        </p:spPr>
        <p:txBody>
          <a:bodyPr lIns="0" tIns="0" rIns="0" bIns="0" rtlCol="0" anchor="t">
            <a:spAutoFit/>
          </a:bodyPr>
          <a:lstStyle/>
          <a:p>
            <a:pPr algn="l">
              <a:lnSpc>
                <a:spcPts val="1817"/>
              </a:lnSpc>
            </a:pPr>
            <a:r>
              <a:rPr lang="en-US" sz="1298" b="1">
                <a:solidFill>
                  <a:srgbClr val="FFFFFF"/>
                </a:solidFill>
                <a:latin typeface="Georgia Bold"/>
                <a:ea typeface="Georgia Bold"/>
                <a:cs typeface="Georgia Bold"/>
                <a:sym typeface="Georgia Bold"/>
              </a:rPr>
              <a:t>Water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8" name="Group 16">
            <a:extLst>
              <a:ext uri="{FF2B5EF4-FFF2-40B4-BE49-F238E27FC236}">
                <a16:creationId xmlns:a16="http://schemas.microsoft.com/office/drawing/2014/main" id="{42BD2D70-7ADD-86EA-6559-68F97C82BF49}"/>
              </a:ext>
            </a:extLst>
          </p:cNvPr>
          <p:cNvGrpSpPr/>
          <p:nvPr/>
        </p:nvGrpSpPr>
        <p:grpSpPr>
          <a:xfrm>
            <a:off x="0" y="0"/>
            <a:ext cx="9144000" cy="660397"/>
            <a:chOff x="0" y="0"/>
            <a:chExt cx="12192000" cy="880529"/>
          </a:xfrm>
        </p:grpSpPr>
        <p:sp>
          <p:nvSpPr>
            <p:cNvPr id="29" name="Freeform 17">
              <a:extLst>
                <a:ext uri="{FF2B5EF4-FFF2-40B4-BE49-F238E27FC236}">
                  <a16:creationId xmlns:a16="http://schemas.microsoft.com/office/drawing/2014/main" id="{2A2FFA1F-37EF-6FE4-5219-652390DDE7F1}"/>
                </a:ext>
              </a:extLst>
            </p:cNvPr>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3"/>
              <a:stretch>
                <a:fillRect t="-7" b="-5"/>
              </a:stretch>
            </a:blipFill>
          </p:spPr>
          <p:txBody>
            <a:bodyPr/>
            <a:lstStyle/>
            <a:p>
              <a:endParaRPr lang="en-JM" dirty="0"/>
            </a:p>
          </p:txBody>
        </p:sp>
      </p:grpSp>
      <p:sp>
        <p:nvSpPr>
          <p:cNvPr id="2" name="Shape 0"/>
          <p:cNvSpPr/>
          <p:nvPr/>
        </p:nvSpPr>
        <p:spPr>
          <a:xfrm>
            <a:off x="0" y="857250"/>
            <a:ext cx="164592" cy="5143500"/>
          </a:xfrm>
          <a:prstGeom prst="rect">
            <a:avLst/>
          </a:prstGeom>
          <a:solidFill>
            <a:srgbClr val="22D3EE"/>
          </a:solidFill>
          <a:ln w="12700">
            <a:solidFill>
              <a:srgbClr val="22D3EE"/>
            </a:solidFill>
            <a:prstDash val="solid"/>
          </a:ln>
        </p:spPr>
        <p:txBody>
          <a:bodyPr/>
          <a:lstStyle/>
          <a:p>
            <a:endParaRPr lang="en-JM"/>
          </a:p>
        </p:txBody>
      </p:sp>
      <p:sp>
        <p:nvSpPr>
          <p:cNvPr id="3" name="Text 1"/>
          <p:cNvSpPr/>
          <p:nvPr/>
        </p:nvSpPr>
        <p:spPr>
          <a:xfrm>
            <a:off x="429768" y="0"/>
            <a:ext cx="8662416" cy="811530"/>
          </a:xfrm>
          <a:prstGeom prst="rect">
            <a:avLst/>
          </a:prstGeom>
          <a:noFill/>
          <a:ln/>
        </p:spPr>
        <p:txBody>
          <a:bodyPr wrap="square" lIns="0" tIns="0" rIns="0" bIns="0" rtlCol="0" anchor="ctr"/>
          <a:lstStyle/>
          <a:p>
            <a:pPr algn="ctr"/>
            <a:r>
              <a:rPr lang="en-US" sz="2800" b="1" dirty="0">
                <a:latin typeface="Georgia Bold" panose="02040802050405020203" pitchFamily="18" charset="0"/>
                <a:ea typeface="Calibri" pitchFamily="34" charset="-122"/>
                <a:cs typeface="Calibri" pitchFamily="34" charset="-120"/>
              </a:rPr>
              <a:t>Uniting</a:t>
            </a:r>
            <a:r>
              <a:rPr lang="en-US" sz="2600" b="1" dirty="0">
                <a:latin typeface="Georgia Bold" panose="02040802050405020203" pitchFamily="18" charset="0"/>
                <a:ea typeface="Calibri" pitchFamily="34" charset="-122"/>
                <a:cs typeface="Calibri" pitchFamily="34" charset="-120"/>
              </a:rPr>
              <a:t> Stakeholders for Sustainable Water Supply </a:t>
            </a:r>
            <a:endParaRPr lang="en-US" sz="2600" dirty="0">
              <a:latin typeface="Georgia Bold" panose="02040802050405020203" pitchFamily="18" charset="0"/>
            </a:endParaRPr>
          </a:p>
        </p:txBody>
      </p:sp>
      <p:sp>
        <p:nvSpPr>
          <p:cNvPr id="5" name="Text 3"/>
          <p:cNvSpPr/>
          <p:nvPr/>
        </p:nvSpPr>
        <p:spPr>
          <a:xfrm>
            <a:off x="298704" y="1533906"/>
            <a:ext cx="3931920" cy="685800"/>
          </a:xfrm>
          <a:prstGeom prst="rect">
            <a:avLst/>
          </a:prstGeom>
          <a:noFill/>
          <a:ln/>
        </p:spPr>
        <p:txBody>
          <a:bodyPr wrap="square" lIns="0" tIns="0" rIns="0" bIns="0" rtlCol="0" anchor="ctr"/>
          <a:lstStyle/>
          <a:p>
            <a:r>
              <a:rPr lang="en-US" sz="1200" dirty="0">
                <a:latin typeface="Calibri" pitchFamily="34" charset="0"/>
                <a:ea typeface="Calibri" pitchFamily="34" charset="-122"/>
                <a:cs typeface="Calibri" pitchFamily="34" charset="-120"/>
              </a:rPr>
              <a:t>A coordinated approach that integrates multiple stakeholders to enhance efficiency, </a:t>
            </a:r>
            <a:r>
              <a:rPr lang="en-US" sz="1200" dirty="0" err="1">
                <a:latin typeface="Calibri" pitchFamily="34" charset="0"/>
                <a:ea typeface="Calibri" pitchFamily="34" charset="-122"/>
                <a:cs typeface="Calibri" pitchFamily="34" charset="-120"/>
              </a:rPr>
              <a:t>optimise</a:t>
            </a:r>
            <a:r>
              <a:rPr lang="en-US" sz="1200" dirty="0">
                <a:latin typeface="Calibri" pitchFamily="34" charset="0"/>
                <a:ea typeface="Calibri" pitchFamily="34" charset="-122"/>
                <a:cs typeface="Calibri" pitchFamily="34" charset="-120"/>
              </a:rPr>
              <a:t> resources, and ensure long-term sustainability.</a:t>
            </a:r>
            <a:endParaRPr lang="en-US" sz="1200" dirty="0"/>
          </a:p>
        </p:txBody>
      </p:sp>
      <p:sp>
        <p:nvSpPr>
          <p:cNvPr id="6" name="Shape 4"/>
          <p:cNvSpPr/>
          <p:nvPr/>
        </p:nvSpPr>
        <p:spPr>
          <a:xfrm>
            <a:off x="320040" y="2996946"/>
            <a:ext cx="3931920" cy="896112"/>
          </a:xfrm>
          <a:prstGeom prst="rect">
            <a:avLst/>
          </a:prstGeom>
          <a:solidFill>
            <a:schemeClr val="accent1"/>
          </a:solidFill>
          <a:ln w="10160">
            <a:solidFill>
              <a:srgbClr val="0E7490"/>
            </a:solidFill>
            <a:prstDash val="solid"/>
          </a:ln>
          <a:effectLst>
            <a:outerShdw blurRad="63500" dist="25400" dir="8100000" algn="bl" rotWithShape="0">
              <a:srgbClr val="000000">
                <a:alpha val="25000"/>
              </a:srgbClr>
            </a:outerShdw>
          </a:effectLst>
        </p:spPr>
        <p:txBody>
          <a:bodyPr/>
          <a:lstStyle/>
          <a:p>
            <a:endParaRPr lang="en-JM"/>
          </a:p>
        </p:txBody>
      </p:sp>
      <p:sp>
        <p:nvSpPr>
          <p:cNvPr id="7" name="Shape 5"/>
          <p:cNvSpPr/>
          <p:nvPr/>
        </p:nvSpPr>
        <p:spPr>
          <a:xfrm>
            <a:off x="320040" y="2942082"/>
            <a:ext cx="64008" cy="896112"/>
          </a:xfrm>
          <a:prstGeom prst="rect">
            <a:avLst/>
          </a:prstGeom>
          <a:solidFill>
            <a:srgbClr val="0E7490"/>
          </a:solidFill>
          <a:ln w="12700">
            <a:solidFill>
              <a:srgbClr val="0E7490"/>
            </a:solidFill>
            <a:prstDash val="solid"/>
          </a:ln>
        </p:spPr>
        <p:txBody>
          <a:bodyPr/>
          <a:lstStyle/>
          <a:p>
            <a:endParaRPr lang="en-JM"/>
          </a:p>
        </p:txBody>
      </p:sp>
      <p:sp>
        <p:nvSpPr>
          <p:cNvPr id="8" name="Text 6"/>
          <p:cNvSpPr/>
          <p:nvPr/>
        </p:nvSpPr>
        <p:spPr>
          <a:xfrm>
            <a:off x="429768" y="3015234"/>
            <a:ext cx="457200" cy="384048"/>
          </a:xfrm>
          <a:prstGeom prst="rect">
            <a:avLst/>
          </a:prstGeom>
          <a:noFill/>
          <a:ln/>
        </p:spPr>
        <p:txBody>
          <a:bodyPr wrap="square" lIns="0" tIns="0" rIns="0" bIns="0" rtlCol="0" anchor="ctr"/>
          <a:lstStyle/>
          <a:p>
            <a:r>
              <a:rPr lang="en-US" sz="2000" dirty="0">
                <a:solidFill>
                  <a:srgbClr val="000000"/>
                </a:solidFill>
              </a:rPr>
              <a:t>🏛</a:t>
            </a:r>
            <a:endParaRPr lang="en-US" sz="2000" dirty="0"/>
          </a:p>
        </p:txBody>
      </p:sp>
      <p:sp>
        <p:nvSpPr>
          <p:cNvPr id="9" name="Text 7"/>
          <p:cNvSpPr/>
          <p:nvPr/>
        </p:nvSpPr>
        <p:spPr>
          <a:xfrm>
            <a:off x="914400" y="3006090"/>
            <a:ext cx="3246120" cy="274320"/>
          </a:xfrm>
          <a:prstGeom prst="rect">
            <a:avLst/>
          </a:prstGeom>
          <a:noFill/>
          <a:ln/>
        </p:spPr>
        <p:txBody>
          <a:bodyPr wrap="square" lIns="0" tIns="0" rIns="0" bIns="0" rtlCol="0" anchor="ctr"/>
          <a:lstStyle/>
          <a:p>
            <a:r>
              <a:rPr lang="en-US" sz="1200" b="1" dirty="0">
                <a:solidFill>
                  <a:srgbClr val="22D3EE"/>
                </a:solidFill>
                <a:latin typeface="Calibri" pitchFamily="34" charset="0"/>
                <a:ea typeface="Calibri" pitchFamily="34" charset="-122"/>
                <a:cs typeface="Calibri" pitchFamily="34" charset="-120"/>
              </a:rPr>
              <a:t>Government</a:t>
            </a:r>
            <a:endParaRPr lang="en-US" sz="1200" dirty="0"/>
          </a:p>
        </p:txBody>
      </p:sp>
      <p:sp>
        <p:nvSpPr>
          <p:cNvPr id="10" name="Text 8"/>
          <p:cNvSpPr/>
          <p:nvPr/>
        </p:nvSpPr>
        <p:spPr>
          <a:xfrm>
            <a:off x="914400" y="3289554"/>
            <a:ext cx="3246120" cy="502920"/>
          </a:xfrm>
          <a:prstGeom prst="rect">
            <a:avLst/>
          </a:prstGeom>
          <a:noFill/>
          <a:ln/>
        </p:spPr>
        <p:txBody>
          <a:bodyPr wrap="square" lIns="0" tIns="0" rIns="0" bIns="0" rtlCol="0" anchor="ctr"/>
          <a:lstStyle/>
          <a:p>
            <a:r>
              <a:rPr lang="en-US" sz="950" dirty="0">
                <a:latin typeface="Calibri" pitchFamily="34" charset="0"/>
                <a:ea typeface="Calibri" pitchFamily="34" charset="-122"/>
                <a:cs typeface="Calibri" pitchFamily="34" charset="-120"/>
              </a:rPr>
              <a:t>Implements policies prioritizing infrastructure investments, regulatory frameworks, and public awareness campaigns.</a:t>
            </a:r>
            <a:endParaRPr lang="en-US" sz="950" dirty="0"/>
          </a:p>
        </p:txBody>
      </p:sp>
      <p:sp>
        <p:nvSpPr>
          <p:cNvPr id="11" name="Shape 9"/>
          <p:cNvSpPr/>
          <p:nvPr/>
        </p:nvSpPr>
        <p:spPr>
          <a:xfrm>
            <a:off x="320040" y="3947922"/>
            <a:ext cx="3931920" cy="896112"/>
          </a:xfrm>
          <a:prstGeom prst="rect">
            <a:avLst/>
          </a:prstGeom>
          <a:solidFill>
            <a:schemeClr val="accent1"/>
          </a:solidFill>
          <a:ln w="10160">
            <a:solidFill>
              <a:srgbClr val="0E7490"/>
            </a:solidFill>
            <a:prstDash val="solid"/>
          </a:ln>
          <a:effectLst>
            <a:outerShdw blurRad="63500" dist="25400" dir="8100000" algn="bl" rotWithShape="0">
              <a:srgbClr val="000000">
                <a:alpha val="25000"/>
              </a:srgbClr>
            </a:outerShdw>
          </a:effectLst>
        </p:spPr>
        <p:txBody>
          <a:bodyPr/>
          <a:lstStyle/>
          <a:p>
            <a:endParaRPr lang="en-JM"/>
          </a:p>
        </p:txBody>
      </p:sp>
      <p:sp>
        <p:nvSpPr>
          <p:cNvPr id="12" name="Shape 10"/>
          <p:cNvSpPr/>
          <p:nvPr/>
        </p:nvSpPr>
        <p:spPr>
          <a:xfrm>
            <a:off x="320040" y="3947922"/>
            <a:ext cx="64008" cy="896112"/>
          </a:xfrm>
          <a:prstGeom prst="rect">
            <a:avLst/>
          </a:prstGeom>
          <a:solidFill>
            <a:srgbClr val="0E7490"/>
          </a:solidFill>
          <a:ln w="12700">
            <a:solidFill>
              <a:srgbClr val="0E7490"/>
            </a:solidFill>
            <a:prstDash val="solid"/>
          </a:ln>
        </p:spPr>
        <p:txBody>
          <a:bodyPr/>
          <a:lstStyle/>
          <a:p>
            <a:endParaRPr lang="en-JM"/>
          </a:p>
        </p:txBody>
      </p:sp>
      <p:sp>
        <p:nvSpPr>
          <p:cNvPr id="13" name="Text 11"/>
          <p:cNvSpPr/>
          <p:nvPr/>
        </p:nvSpPr>
        <p:spPr>
          <a:xfrm>
            <a:off x="429768" y="4021074"/>
            <a:ext cx="457200" cy="384048"/>
          </a:xfrm>
          <a:prstGeom prst="rect">
            <a:avLst/>
          </a:prstGeom>
          <a:noFill/>
          <a:ln/>
        </p:spPr>
        <p:txBody>
          <a:bodyPr wrap="square" lIns="0" tIns="0" rIns="0" bIns="0" rtlCol="0" anchor="ctr"/>
          <a:lstStyle/>
          <a:p>
            <a:r>
              <a:rPr lang="en-US" sz="2000" dirty="0">
                <a:solidFill>
                  <a:srgbClr val="000000"/>
                </a:solidFill>
              </a:rPr>
              <a:t>🌐</a:t>
            </a:r>
            <a:endParaRPr lang="en-US" sz="2000" dirty="0"/>
          </a:p>
        </p:txBody>
      </p:sp>
      <p:sp>
        <p:nvSpPr>
          <p:cNvPr id="14" name="Text 12"/>
          <p:cNvSpPr/>
          <p:nvPr/>
        </p:nvSpPr>
        <p:spPr>
          <a:xfrm>
            <a:off x="914400" y="4011930"/>
            <a:ext cx="3246120" cy="274320"/>
          </a:xfrm>
          <a:prstGeom prst="rect">
            <a:avLst/>
          </a:prstGeom>
          <a:noFill/>
          <a:ln/>
        </p:spPr>
        <p:txBody>
          <a:bodyPr wrap="square" lIns="0" tIns="0" rIns="0" bIns="0" rtlCol="0" anchor="ctr"/>
          <a:lstStyle/>
          <a:p>
            <a:r>
              <a:rPr lang="en-US" sz="1200" b="1" dirty="0">
                <a:solidFill>
                  <a:srgbClr val="22D3EE"/>
                </a:solidFill>
                <a:latin typeface="Calibri" pitchFamily="34" charset="0"/>
                <a:ea typeface="Calibri" pitchFamily="34" charset="-122"/>
                <a:cs typeface="Calibri" pitchFamily="34" charset="-120"/>
              </a:rPr>
              <a:t>International Agencies</a:t>
            </a:r>
            <a:endParaRPr lang="en-US" sz="1200" dirty="0"/>
          </a:p>
        </p:txBody>
      </p:sp>
      <p:sp>
        <p:nvSpPr>
          <p:cNvPr id="15" name="Text 13"/>
          <p:cNvSpPr/>
          <p:nvPr/>
        </p:nvSpPr>
        <p:spPr>
          <a:xfrm>
            <a:off x="914400" y="4295394"/>
            <a:ext cx="3246120" cy="502920"/>
          </a:xfrm>
          <a:prstGeom prst="rect">
            <a:avLst/>
          </a:prstGeom>
          <a:noFill/>
          <a:ln/>
        </p:spPr>
        <p:txBody>
          <a:bodyPr wrap="square" lIns="0" tIns="0" rIns="0" bIns="0" rtlCol="0" anchor="ctr"/>
          <a:lstStyle/>
          <a:p>
            <a:r>
              <a:rPr lang="en-US" sz="950" dirty="0">
                <a:latin typeface="Calibri" pitchFamily="34" charset="0"/>
                <a:ea typeface="Calibri" pitchFamily="34" charset="-122"/>
                <a:cs typeface="Calibri" pitchFamily="34" charset="-120"/>
              </a:rPr>
              <a:t>Provide vital funding and technical expertise enabling large-scale water access and infrastructure resilience.</a:t>
            </a:r>
            <a:endParaRPr lang="en-US" sz="950" dirty="0"/>
          </a:p>
        </p:txBody>
      </p:sp>
      <p:sp>
        <p:nvSpPr>
          <p:cNvPr id="16" name="Shape 14"/>
          <p:cNvSpPr/>
          <p:nvPr/>
        </p:nvSpPr>
        <p:spPr>
          <a:xfrm>
            <a:off x="320040" y="4953762"/>
            <a:ext cx="3931920" cy="896112"/>
          </a:xfrm>
          <a:prstGeom prst="rect">
            <a:avLst/>
          </a:prstGeom>
          <a:solidFill>
            <a:schemeClr val="accent1"/>
          </a:solidFill>
          <a:ln w="10160">
            <a:solidFill>
              <a:srgbClr val="0E7490"/>
            </a:solidFill>
            <a:prstDash val="solid"/>
          </a:ln>
          <a:effectLst>
            <a:outerShdw blurRad="63500" dist="25400" dir="8100000" algn="bl" rotWithShape="0">
              <a:srgbClr val="000000">
                <a:alpha val="25000"/>
              </a:srgbClr>
            </a:outerShdw>
          </a:effectLst>
        </p:spPr>
        <p:txBody>
          <a:bodyPr/>
          <a:lstStyle/>
          <a:p>
            <a:endParaRPr lang="en-JM"/>
          </a:p>
        </p:txBody>
      </p:sp>
      <p:sp>
        <p:nvSpPr>
          <p:cNvPr id="17" name="Shape 15"/>
          <p:cNvSpPr/>
          <p:nvPr/>
        </p:nvSpPr>
        <p:spPr>
          <a:xfrm>
            <a:off x="320040" y="4953762"/>
            <a:ext cx="64008" cy="896112"/>
          </a:xfrm>
          <a:prstGeom prst="rect">
            <a:avLst/>
          </a:prstGeom>
          <a:solidFill>
            <a:srgbClr val="0E7490"/>
          </a:solidFill>
          <a:ln w="12700">
            <a:solidFill>
              <a:srgbClr val="0E7490"/>
            </a:solidFill>
            <a:prstDash val="solid"/>
          </a:ln>
        </p:spPr>
        <p:txBody>
          <a:bodyPr/>
          <a:lstStyle/>
          <a:p>
            <a:endParaRPr lang="en-JM"/>
          </a:p>
        </p:txBody>
      </p:sp>
      <p:sp>
        <p:nvSpPr>
          <p:cNvPr id="18" name="Text 16"/>
          <p:cNvSpPr/>
          <p:nvPr/>
        </p:nvSpPr>
        <p:spPr>
          <a:xfrm>
            <a:off x="429768" y="5026914"/>
            <a:ext cx="457200" cy="384048"/>
          </a:xfrm>
          <a:prstGeom prst="rect">
            <a:avLst/>
          </a:prstGeom>
          <a:noFill/>
          <a:ln/>
        </p:spPr>
        <p:txBody>
          <a:bodyPr wrap="square" lIns="0" tIns="0" rIns="0" bIns="0" rtlCol="0" anchor="ctr"/>
          <a:lstStyle/>
          <a:p>
            <a:r>
              <a:rPr lang="en-US" sz="2000" dirty="0">
                <a:solidFill>
                  <a:srgbClr val="000000"/>
                </a:solidFill>
              </a:rPr>
              <a:t>⚡</a:t>
            </a:r>
            <a:endParaRPr lang="en-US" sz="2000" dirty="0"/>
          </a:p>
        </p:txBody>
      </p:sp>
      <p:sp>
        <p:nvSpPr>
          <p:cNvPr id="19" name="Text 17"/>
          <p:cNvSpPr/>
          <p:nvPr/>
        </p:nvSpPr>
        <p:spPr>
          <a:xfrm>
            <a:off x="914400" y="5017770"/>
            <a:ext cx="3246120" cy="274320"/>
          </a:xfrm>
          <a:prstGeom prst="rect">
            <a:avLst/>
          </a:prstGeom>
          <a:noFill/>
          <a:ln/>
        </p:spPr>
        <p:txBody>
          <a:bodyPr wrap="square" lIns="0" tIns="0" rIns="0" bIns="0" rtlCol="0" anchor="ctr"/>
          <a:lstStyle/>
          <a:p>
            <a:r>
              <a:rPr lang="en-US" sz="1200" b="1" dirty="0">
                <a:solidFill>
                  <a:srgbClr val="22D3EE"/>
                </a:solidFill>
                <a:latin typeface="Calibri" pitchFamily="34" charset="0"/>
                <a:ea typeface="Calibri" pitchFamily="34" charset="-122"/>
                <a:cs typeface="Calibri" pitchFamily="34" charset="-120"/>
              </a:rPr>
              <a:t>Emerging Technologies</a:t>
            </a:r>
            <a:endParaRPr lang="en-US" sz="1200" dirty="0"/>
          </a:p>
        </p:txBody>
      </p:sp>
      <p:sp>
        <p:nvSpPr>
          <p:cNvPr id="20" name="Text 18"/>
          <p:cNvSpPr/>
          <p:nvPr/>
        </p:nvSpPr>
        <p:spPr>
          <a:xfrm>
            <a:off x="914400" y="5301234"/>
            <a:ext cx="3246120" cy="502920"/>
          </a:xfrm>
          <a:prstGeom prst="rect">
            <a:avLst/>
          </a:prstGeom>
          <a:noFill/>
          <a:ln/>
        </p:spPr>
        <p:txBody>
          <a:bodyPr wrap="square" lIns="0" tIns="0" rIns="0" bIns="0" rtlCol="0" anchor="ctr"/>
          <a:lstStyle/>
          <a:p>
            <a:r>
              <a:rPr lang="en-US" sz="950" dirty="0">
                <a:latin typeface="Calibri" pitchFamily="34" charset="0"/>
                <a:ea typeface="Calibri" pitchFamily="34" charset="-122"/>
                <a:cs typeface="Calibri" pitchFamily="34" charset="-120"/>
              </a:rPr>
              <a:t>Advanced project management and smart tech improve efficiency, reduce losses, and accelerate project delivery.</a:t>
            </a:r>
            <a:endParaRPr lang="en-US" sz="950" dirty="0"/>
          </a:p>
        </p:txBody>
      </p:sp>
      <p:sp>
        <p:nvSpPr>
          <p:cNvPr id="21" name="Shape 19"/>
          <p:cNvSpPr/>
          <p:nvPr/>
        </p:nvSpPr>
        <p:spPr>
          <a:xfrm>
            <a:off x="4428744" y="1177290"/>
            <a:ext cx="4663440" cy="5143500"/>
          </a:xfrm>
          <a:prstGeom prst="rect">
            <a:avLst/>
          </a:prstGeom>
          <a:solidFill>
            <a:srgbClr val="061828"/>
          </a:solidFill>
          <a:ln w="12700">
            <a:solidFill>
              <a:srgbClr val="061828"/>
            </a:solidFill>
            <a:prstDash val="solid"/>
          </a:ln>
        </p:spPr>
        <p:txBody>
          <a:bodyPr/>
          <a:lstStyle/>
          <a:p>
            <a:endParaRPr lang="en-JM"/>
          </a:p>
        </p:txBody>
      </p:sp>
      <p:pic>
        <p:nvPicPr>
          <p:cNvPr id="22" name="Image 0" descr="/home/claude/bg_water.png"/>
          <p:cNvPicPr>
            <a:picLocks noChangeAspect="1"/>
          </p:cNvPicPr>
          <p:nvPr/>
        </p:nvPicPr>
        <p:blipFill>
          <a:blip r:embed="rId4"/>
          <a:srcRect/>
          <a:stretch/>
        </p:blipFill>
        <p:spPr>
          <a:xfrm>
            <a:off x="4416553" y="1211579"/>
            <a:ext cx="4715255" cy="5688643"/>
          </a:xfrm>
          <a:prstGeom prst="rect">
            <a:avLst/>
          </a:prstGeom>
          <a:solidFill>
            <a:schemeClr val="tx2">
              <a:lumMod val="20000"/>
              <a:lumOff val="80000"/>
            </a:schemeClr>
          </a:solidFill>
        </p:spPr>
      </p:pic>
      <p:sp>
        <p:nvSpPr>
          <p:cNvPr id="25" name="Text 22"/>
          <p:cNvSpPr/>
          <p:nvPr/>
        </p:nvSpPr>
        <p:spPr>
          <a:xfrm>
            <a:off x="4617720" y="5081778"/>
            <a:ext cx="4389120" cy="502920"/>
          </a:xfrm>
          <a:prstGeom prst="rect">
            <a:avLst/>
          </a:prstGeom>
          <a:noFill/>
          <a:ln/>
        </p:spPr>
        <p:txBody>
          <a:bodyPr wrap="square" lIns="0" tIns="0" rIns="0" bIns="0" rtlCol="0" anchor="ctr"/>
          <a:lstStyle/>
          <a:p>
            <a:pPr algn="ctr"/>
            <a:endParaRPr lang="en-US" sz="1300" dirty="0"/>
          </a:p>
        </p:txBody>
      </p:sp>
      <p:sp>
        <p:nvSpPr>
          <p:cNvPr id="27" name="Shape 24"/>
          <p:cNvSpPr/>
          <p:nvPr/>
        </p:nvSpPr>
        <p:spPr>
          <a:xfrm>
            <a:off x="4434840" y="1131570"/>
            <a:ext cx="0" cy="4572000"/>
          </a:xfrm>
          <a:prstGeom prst="line">
            <a:avLst/>
          </a:prstGeom>
          <a:noFill/>
          <a:ln w="19050">
            <a:solidFill>
              <a:srgbClr val="0E7490"/>
            </a:solidFill>
            <a:prstDash val="solid"/>
          </a:ln>
        </p:spPr>
        <p:txBody>
          <a:bodyPr/>
          <a:lstStyle/>
          <a:p>
            <a:endParaRPr lang="en-JM"/>
          </a:p>
        </p:txBody>
      </p:sp>
      <p:sp>
        <p:nvSpPr>
          <p:cNvPr id="33" name="TextBox 32">
            <a:extLst>
              <a:ext uri="{FF2B5EF4-FFF2-40B4-BE49-F238E27FC236}">
                <a16:creationId xmlns:a16="http://schemas.microsoft.com/office/drawing/2014/main" id="{7C78968F-1690-8CDA-E470-7E190E62A33E}"/>
              </a:ext>
            </a:extLst>
          </p:cNvPr>
          <p:cNvSpPr txBox="1"/>
          <p:nvPr/>
        </p:nvSpPr>
        <p:spPr>
          <a:xfrm>
            <a:off x="4264151" y="1825728"/>
            <a:ext cx="4599432" cy="369332"/>
          </a:xfrm>
          <a:prstGeom prst="rect">
            <a:avLst/>
          </a:prstGeom>
          <a:noFill/>
        </p:spPr>
        <p:txBody>
          <a:bodyPr wrap="square">
            <a:spAutoFit/>
          </a:bodyPr>
          <a:lstStyle/>
          <a:p>
            <a:pPr algn="ctr"/>
            <a:r>
              <a:rPr lang="en-US" sz="1800" b="1" dirty="0">
                <a:solidFill>
                  <a:srgbClr val="FFFFFF"/>
                </a:solidFill>
                <a:latin typeface="Calibri" pitchFamily="34" charset="0"/>
                <a:ea typeface="Calibri" pitchFamily="34" charset="-122"/>
                <a:cs typeface="Calibri" pitchFamily="34" charset="-120"/>
              </a:rPr>
              <a:t>Strategic Planning + Collaboration = Impact</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grpSp>
        <p:nvGrpSpPr>
          <p:cNvPr id="4" name="Group 4"/>
          <p:cNvGrpSpPr/>
          <p:nvPr/>
        </p:nvGrpSpPr>
        <p:grpSpPr>
          <a:xfrm>
            <a:off x="-39376" y="1211692"/>
            <a:ext cx="2956436" cy="2336549"/>
            <a:chOff x="0" y="0"/>
            <a:chExt cx="3941915" cy="3115399"/>
          </a:xfrm>
        </p:grpSpPr>
        <p:sp>
          <p:nvSpPr>
            <p:cNvPr id="5" name="Freeform 5"/>
            <p:cNvSpPr/>
            <p:nvPr/>
          </p:nvSpPr>
          <p:spPr>
            <a:xfrm>
              <a:off x="0" y="0"/>
              <a:ext cx="3941953" cy="3115437"/>
            </a:xfrm>
            <a:custGeom>
              <a:avLst/>
              <a:gdLst/>
              <a:ahLst/>
              <a:cxnLst/>
              <a:rect l="l" t="t" r="r" b="b"/>
              <a:pathLst>
                <a:path w="3941953" h="3115437">
                  <a:moveTo>
                    <a:pt x="0" y="0"/>
                  </a:moveTo>
                  <a:lnTo>
                    <a:pt x="3941953" y="0"/>
                  </a:lnTo>
                  <a:lnTo>
                    <a:pt x="3941953" y="3115437"/>
                  </a:lnTo>
                  <a:lnTo>
                    <a:pt x="0" y="3115437"/>
                  </a:lnTo>
                  <a:lnTo>
                    <a:pt x="0" y="0"/>
                  </a:lnTo>
                  <a:close/>
                </a:path>
              </a:pathLst>
            </a:custGeom>
            <a:blipFill>
              <a:blip r:embed="rId3"/>
              <a:stretch>
                <a:fillRect b="1"/>
              </a:stretch>
            </a:blipFill>
          </p:spPr>
          <p:txBody>
            <a:bodyPr/>
            <a:lstStyle/>
            <a:p>
              <a:endParaRPr lang="en-JM"/>
            </a:p>
          </p:txBody>
        </p:sp>
      </p:grpSp>
      <p:sp>
        <p:nvSpPr>
          <p:cNvPr id="6" name="Freeform 6"/>
          <p:cNvSpPr/>
          <p:nvPr/>
        </p:nvSpPr>
        <p:spPr>
          <a:xfrm>
            <a:off x="250022" y="4837557"/>
            <a:ext cx="2657894" cy="10668"/>
          </a:xfrm>
          <a:custGeom>
            <a:avLst/>
            <a:gdLst/>
            <a:ahLst/>
            <a:cxnLst/>
            <a:rect l="l" t="t" r="r" b="b"/>
            <a:pathLst>
              <a:path w="2657894" h="10668">
                <a:moveTo>
                  <a:pt x="0" y="0"/>
                </a:moveTo>
                <a:lnTo>
                  <a:pt x="2657894" y="0"/>
                </a:lnTo>
                <a:lnTo>
                  <a:pt x="2657894" y="10668"/>
                </a:lnTo>
                <a:lnTo>
                  <a:pt x="0" y="1066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JM"/>
          </a:p>
        </p:txBody>
      </p:sp>
      <p:sp>
        <p:nvSpPr>
          <p:cNvPr id="7" name="Freeform 7"/>
          <p:cNvSpPr/>
          <p:nvPr/>
        </p:nvSpPr>
        <p:spPr>
          <a:xfrm>
            <a:off x="250022" y="4563237"/>
            <a:ext cx="2212886" cy="10668"/>
          </a:xfrm>
          <a:custGeom>
            <a:avLst/>
            <a:gdLst/>
            <a:ahLst/>
            <a:cxnLst/>
            <a:rect l="l" t="t" r="r" b="b"/>
            <a:pathLst>
              <a:path w="2212886" h="10668">
                <a:moveTo>
                  <a:pt x="0" y="0"/>
                </a:moveTo>
                <a:lnTo>
                  <a:pt x="2212886" y="0"/>
                </a:lnTo>
                <a:lnTo>
                  <a:pt x="2212886" y="10668"/>
                </a:lnTo>
                <a:lnTo>
                  <a:pt x="0" y="1066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JM"/>
          </a:p>
        </p:txBody>
      </p:sp>
      <p:grpSp>
        <p:nvGrpSpPr>
          <p:cNvPr id="8" name="Group 8"/>
          <p:cNvGrpSpPr/>
          <p:nvPr/>
        </p:nvGrpSpPr>
        <p:grpSpPr>
          <a:xfrm>
            <a:off x="4496562" y="1485195"/>
            <a:ext cx="4001262" cy="2018538"/>
            <a:chOff x="0" y="0"/>
            <a:chExt cx="4725360" cy="2691384"/>
          </a:xfrm>
        </p:grpSpPr>
        <p:sp>
          <p:nvSpPr>
            <p:cNvPr id="9" name="Freeform 9"/>
            <p:cNvSpPr/>
            <p:nvPr/>
          </p:nvSpPr>
          <p:spPr>
            <a:xfrm>
              <a:off x="0" y="0"/>
              <a:ext cx="4725398" cy="2691384"/>
            </a:xfrm>
            <a:custGeom>
              <a:avLst/>
              <a:gdLst/>
              <a:ahLst/>
              <a:cxnLst/>
              <a:rect l="l" t="t" r="r" b="b"/>
              <a:pathLst>
                <a:path w="4725398" h="2691384">
                  <a:moveTo>
                    <a:pt x="0" y="0"/>
                  </a:moveTo>
                  <a:lnTo>
                    <a:pt x="4725398" y="0"/>
                  </a:lnTo>
                  <a:lnTo>
                    <a:pt x="4725398" y="2691384"/>
                  </a:lnTo>
                  <a:lnTo>
                    <a:pt x="0" y="2691384"/>
                  </a:lnTo>
                  <a:lnTo>
                    <a:pt x="0" y="0"/>
                  </a:lnTo>
                  <a:close/>
                </a:path>
              </a:pathLst>
            </a:custGeom>
            <a:blipFill>
              <a:blip r:embed="rId6"/>
              <a:stretch>
                <a:fillRect t="-6694" b="-6694"/>
              </a:stretch>
            </a:blipFill>
          </p:spPr>
          <p:txBody>
            <a:bodyPr/>
            <a:lstStyle/>
            <a:p>
              <a:endParaRPr lang="en-JM"/>
            </a:p>
          </p:txBody>
        </p:sp>
      </p:grpSp>
      <p:grpSp>
        <p:nvGrpSpPr>
          <p:cNvPr id="10" name="Group 10"/>
          <p:cNvGrpSpPr/>
          <p:nvPr/>
        </p:nvGrpSpPr>
        <p:grpSpPr>
          <a:xfrm>
            <a:off x="5024546" y="3802380"/>
            <a:ext cx="3887044" cy="2527717"/>
            <a:chOff x="0" y="0"/>
            <a:chExt cx="5182725" cy="3370290"/>
          </a:xfrm>
        </p:grpSpPr>
        <p:sp>
          <p:nvSpPr>
            <p:cNvPr id="11" name="Freeform 11"/>
            <p:cNvSpPr/>
            <p:nvPr/>
          </p:nvSpPr>
          <p:spPr>
            <a:xfrm>
              <a:off x="0" y="0"/>
              <a:ext cx="5182725" cy="3370290"/>
            </a:xfrm>
            <a:custGeom>
              <a:avLst/>
              <a:gdLst/>
              <a:ahLst/>
              <a:cxnLst/>
              <a:rect l="l" t="t" r="r" b="b"/>
              <a:pathLst>
                <a:path w="5182725" h="3370290">
                  <a:moveTo>
                    <a:pt x="0" y="0"/>
                  </a:moveTo>
                  <a:lnTo>
                    <a:pt x="5182725" y="0"/>
                  </a:lnTo>
                  <a:lnTo>
                    <a:pt x="5182725" y="3370290"/>
                  </a:lnTo>
                  <a:lnTo>
                    <a:pt x="0" y="3370290"/>
                  </a:lnTo>
                  <a:lnTo>
                    <a:pt x="0" y="0"/>
                  </a:lnTo>
                  <a:close/>
                </a:path>
              </a:pathLst>
            </a:custGeom>
            <a:blipFill>
              <a:blip r:embed="rId7"/>
              <a:stretch>
                <a:fillRect l="-3957" r="-3957"/>
              </a:stretch>
            </a:blipFill>
          </p:spPr>
          <p:txBody>
            <a:bodyPr/>
            <a:lstStyle/>
            <a:p>
              <a:endParaRPr lang="en-JM"/>
            </a:p>
          </p:txBody>
        </p:sp>
      </p:grpSp>
      <p:grpSp>
        <p:nvGrpSpPr>
          <p:cNvPr id="12" name="Group 12"/>
          <p:cNvGrpSpPr/>
          <p:nvPr/>
        </p:nvGrpSpPr>
        <p:grpSpPr>
          <a:xfrm>
            <a:off x="249936" y="4974336"/>
            <a:ext cx="4246626" cy="1812798"/>
            <a:chOff x="0" y="0"/>
            <a:chExt cx="5662168" cy="2417064"/>
          </a:xfrm>
        </p:grpSpPr>
        <p:sp>
          <p:nvSpPr>
            <p:cNvPr id="13" name="Freeform 13"/>
            <p:cNvSpPr/>
            <p:nvPr/>
          </p:nvSpPr>
          <p:spPr>
            <a:xfrm>
              <a:off x="0" y="0"/>
              <a:ext cx="5662168" cy="2417064"/>
            </a:xfrm>
            <a:custGeom>
              <a:avLst/>
              <a:gdLst/>
              <a:ahLst/>
              <a:cxnLst/>
              <a:rect l="l" t="t" r="r" b="b"/>
              <a:pathLst>
                <a:path w="5662168" h="2417064">
                  <a:moveTo>
                    <a:pt x="0" y="0"/>
                  </a:moveTo>
                  <a:lnTo>
                    <a:pt x="5662168" y="0"/>
                  </a:lnTo>
                  <a:lnTo>
                    <a:pt x="5662168" y="2417064"/>
                  </a:lnTo>
                  <a:lnTo>
                    <a:pt x="0" y="2417064"/>
                  </a:lnTo>
                  <a:lnTo>
                    <a:pt x="0" y="0"/>
                  </a:lnTo>
                  <a:close/>
                </a:path>
              </a:pathLst>
            </a:custGeom>
            <a:blipFill>
              <a:blip r:embed="rId8"/>
              <a:stretch>
                <a:fillRect t="-654" b="-654"/>
              </a:stretch>
            </a:blipFill>
          </p:spPr>
          <p:txBody>
            <a:bodyPr/>
            <a:lstStyle/>
            <a:p>
              <a:endParaRPr lang="en-JM"/>
            </a:p>
          </p:txBody>
        </p:sp>
      </p:grpSp>
      <p:sp>
        <p:nvSpPr>
          <p:cNvPr id="14" name="TextBox 14"/>
          <p:cNvSpPr txBox="1"/>
          <p:nvPr/>
        </p:nvSpPr>
        <p:spPr>
          <a:xfrm>
            <a:off x="76200" y="42639"/>
            <a:ext cx="8991600" cy="743793"/>
          </a:xfrm>
          <a:prstGeom prst="rect">
            <a:avLst/>
          </a:prstGeom>
        </p:spPr>
        <p:txBody>
          <a:bodyPr wrap="square" lIns="0" tIns="0" rIns="0" bIns="0" rtlCol="0" anchor="t">
            <a:spAutoFit/>
          </a:bodyPr>
          <a:lstStyle/>
          <a:p>
            <a:pPr algn="ctr">
              <a:lnSpc>
                <a:spcPts val="2931"/>
              </a:lnSpc>
            </a:pPr>
            <a:r>
              <a:rPr lang="en-US" sz="2800" b="1" spc="390" dirty="0">
                <a:solidFill>
                  <a:srgbClr val="000000"/>
                </a:solidFill>
                <a:latin typeface="Georgia Bold" panose="02040802050405020203" pitchFamily="18" charset="0"/>
                <a:ea typeface="Montserrat Bold"/>
                <a:cs typeface="Montserrat Bold"/>
                <a:sym typeface="Montserrat Bold"/>
              </a:rPr>
              <a:t>Jamaica’s  Journey Towards Water Supply Resilience </a:t>
            </a:r>
          </a:p>
        </p:txBody>
      </p:sp>
      <p:sp>
        <p:nvSpPr>
          <p:cNvPr id="15" name="TextBox 15"/>
          <p:cNvSpPr txBox="1"/>
          <p:nvPr/>
        </p:nvSpPr>
        <p:spPr>
          <a:xfrm>
            <a:off x="249936" y="4334208"/>
            <a:ext cx="2714587" cy="533400"/>
          </a:xfrm>
          <a:prstGeom prst="rect">
            <a:avLst/>
          </a:prstGeom>
        </p:spPr>
        <p:txBody>
          <a:bodyPr lIns="0" tIns="0" rIns="0" bIns="0" rtlCol="0" anchor="t">
            <a:spAutoFit/>
          </a:bodyPr>
          <a:lstStyle/>
          <a:p>
            <a:pPr algn="l">
              <a:lnSpc>
                <a:spcPts val="2160"/>
              </a:lnSpc>
            </a:pPr>
            <a:r>
              <a:rPr lang="en-US" sz="1800">
                <a:solidFill>
                  <a:srgbClr val="9B4922"/>
                </a:solidFill>
                <a:latin typeface="Sorts Mill Goudy"/>
                <a:ea typeface="Sorts Mill Goudy"/>
                <a:cs typeface="Sorts Mill Goudy"/>
                <a:sym typeface="Sorts Mill Goudy"/>
              </a:rPr>
              <a:t>Rainwater Harvesting (RWH) Planning Guideline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sp>
        <p:nvSpPr>
          <p:cNvPr id="8" name="TextBox 7">
            <a:extLst>
              <a:ext uri="{FF2B5EF4-FFF2-40B4-BE49-F238E27FC236}">
                <a16:creationId xmlns:a16="http://schemas.microsoft.com/office/drawing/2014/main" id="{14319A83-4486-760C-D940-9477D83E3637}"/>
              </a:ext>
            </a:extLst>
          </p:cNvPr>
          <p:cNvSpPr txBox="1"/>
          <p:nvPr/>
        </p:nvSpPr>
        <p:spPr>
          <a:xfrm>
            <a:off x="0" y="12192"/>
            <a:ext cx="9144000" cy="836126"/>
          </a:xfrm>
          <a:prstGeom prst="rect">
            <a:avLst/>
          </a:prstGeom>
          <a:noFill/>
        </p:spPr>
        <p:txBody>
          <a:bodyPr wrap="square">
            <a:spAutoFit/>
          </a:bodyPr>
          <a:lstStyle/>
          <a:p>
            <a:pPr algn="ctr">
              <a:lnSpc>
                <a:spcPts val="2931"/>
              </a:lnSpc>
            </a:pPr>
            <a:r>
              <a:rPr lang="en-US" sz="2800" b="1" spc="390" dirty="0">
                <a:solidFill>
                  <a:srgbClr val="000000"/>
                </a:solidFill>
                <a:latin typeface="Georgia Bold" panose="02040802050405020203" pitchFamily="18" charset="0"/>
                <a:ea typeface="Montserrat Bold"/>
                <a:cs typeface="Montserrat Bold"/>
                <a:sym typeface="Montserrat Bold"/>
              </a:rPr>
              <a:t>Jamaica’s Journey Towards Water Supply Resilience </a:t>
            </a:r>
          </a:p>
        </p:txBody>
      </p:sp>
      <p:graphicFrame>
        <p:nvGraphicFramePr>
          <p:cNvPr id="12" name="TextBox 6">
            <a:extLst>
              <a:ext uri="{FF2B5EF4-FFF2-40B4-BE49-F238E27FC236}">
                <a16:creationId xmlns:a16="http://schemas.microsoft.com/office/drawing/2014/main" id="{FD30C983-62C6-EB36-7EC6-20B5C0977440}"/>
              </a:ext>
            </a:extLst>
          </p:cNvPr>
          <p:cNvGraphicFramePr/>
          <p:nvPr>
            <p:extLst>
              <p:ext uri="{D42A27DB-BD31-4B8C-83A1-F6EECF244321}">
                <p14:modId xmlns:p14="http://schemas.microsoft.com/office/powerpoint/2010/main" val="348343017"/>
              </p:ext>
            </p:extLst>
          </p:nvPr>
        </p:nvGraphicFramePr>
        <p:xfrm>
          <a:off x="1066800" y="1905000"/>
          <a:ext cx="7467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660397"/>
            <a:chOff x="0" y="0"/>
            <a:chExt cx="12192000" cy="880529"/>
          </a:xfrm>
        </p:grpSpPr>
        <p:sp>
          <p:nvSpPr>
            <p:cNvPr id="3" name="Freeform 3"/>
            <p:cNvSpPr/>
            <p:nvPr/>
          </p:nvSpPr>
          <p:spPr>
            <a:xfrm>
              <a:off x="0" y="0"/>
              <a:ext cx="12192000" cy="880491"/>
            </a:xfrm>
            <a:custGeom>
              <a:avLst/>
              <a:gdLst/>
              <a:ahLst/>
              <a:cxnLst/>
              <a:rect l="l" t="t" r="r" b="b"/>
              <a:pathLst>
                <a:path w="12192000" h="880491">
                  <a:moveTo>
                    <a:pt x="0" y="0"/>
                  </a:moveTo>
                  <a:lnTo>
                    <a:pt x="12192000" y="0"/>
                  </a:lnTo>
                  <a:lnTo>
                    <a:pt x="12192000" y="880491"/>
                  </a:lnTo>
                  <a:lnTo>
                    <a:pt x="0" y="880491"/>
                  </a:lnTo>
                  <a:lnTo>
                    <a:pt x="0" y="0"/>
                  </a:lnTo>
                  <a:close/>
                </a:path>
              </a:pathLst>
            </a:custGeom>
            <a:blipFill>
              <a:blip r:embed="rId2"/>
              <a:stretch>
                <a:fillRect t="-7" b="-5"/>
              </a:stretch>
            </a:blipFill>
          </p:spPr>
          <p:txBody>
            <a:bodyPr/>
            <a:lstStyle/>
            <a:p>
              <a:endParaRPr lang="en-JM"/>
            </a:p>
          </p:txBody>
        </p:sp>
      </p:grpSp>
      <p:grpSp>
        <p:nvGrpSpPr>
          <p:cNvPr id="4" name="Group 4"/>
          <p:cNvGrpSpPr/>
          <p:nvPr/>
        </p:nvGrpSpPr>
        <p:grpSpPr>
          <a:xfrm>
            <a:off x="0" y="3770424"/>
            <a:ext cx="9077650" cy="3087576"/>
            <a:chOff x="0" y="0"/>
            <a:chExt cx="12103533" cy="4116769"/>
          </a:xfrm>
        </p:grpSpPr>
        <p:sp>
          <p:nvSpPr>
            <p:cNvPr id="5" name="Freeform 5"/>
            <p:cNvSpPr/>
            <p:nvPr/>
          </p:nvSpPr>
          <p:spPr>
            <a:xfrm>
              <a:off x="0" y="0"/>
              <a:ext cx="12103533" cy="4116768"/>
            </a:xfrm>
            <a:custGeom>
              <a:avLst/>
              <a:gdLst/>
              <a:ahLst/>
              <a:cxnLst/>
              <a:rect l="l" t="t" r="r" b="b"/>
              <a:pathLst>
                <a:path w="12103533" h="4116768">
                  <a:moveTo>
                    <a:pt x="0" y="0"/>
                  </a:moveTo>
                  <a:lnTo>
                    <a:pt x="12103533" y="0"/>
                  </a:lnTo>
                  <a:lnTo>
                    <a:pt x="12103533" y="4116768"/>
                  </a:lnTo>
                  <a:lnTo>
                    <a:pt x="0" y="4116768"/>
                  </a:lnTo>
                  <a:lnTo>
                    <a:pt x="0" y="0"/>
                  </a:lnTo>
                  <a:close/>
                </a:path>
              </a:pathLst>
            </a:custGeom>
            <a:blipFill>
              <a:blip r:embed="rId3"/>
              <a:stretch>
                <a:fillRect t="-71684" b="-24319"/>
              </a:stretch>
            </a:blipFill>
          </p:spPr>
          <p:txBody>
            <a:bodyPr/>
            <a:lstStyle/>
            <a:p>
              <a:endParaRPr lang="en-JM"/>
            </a:p>
          </p:txBody>
        </p:sp>
      </p:grpSp>
      <p:grpSp>
        <p:nvGrpSpPr>
          <p:cNvPr id="6" name="Group 6"/>
          <p:cNvGrpSpPr/>
          <p:nvPr/>
        </p:nvGrpSpPr>
        <p:grpSpPr>
          <a:xfrm>
            <a:off x="358140" y="400812"/>
            <a:ext cx="2151888" cy="2183892"/>
            <a:chOff x="0" y="0"/>
            <a:chExt cx="2869184" cy="2911856"/>
          </a:xfrm>
        </p:grpSpPr>
        <p:sp>
          <p:nvSpPr>
            <p:cNvPr id="7" name="Freeform 7"/>
            <p:cNvSpPr/>
            <p:nvPr/>
          </p:nvSpPr>
          <p:spPr>
            <a:xfrm>
              <a:off x="0" y="0"/>
              <a:ext cx="2869184" cy="2911856"/>
            </a:xfrm>
            <a:custGeom>
              <a:avLst/>
              <a:gdLst/>
              <a:ahLst/>
              <a:cxnLst/>
              <a:rect l="l" t="t" r="r" b="b"/>
              <a:pathLst>
                <a:path w="2869184" h="2911856">
                  <a:moveTo>
                    <a:pt x="0" y="0"/>
                  </a:moveTo>
                  <a:lnTo>
                    <a:pt x="2869184" y="0"/>
                  </a:lnTo>
                  <a:lnTo>
                    <a:pt x="2869184" y="2911856"/>
                  </a:lnTo>
                  <a:lnTo>
                    <a:pt x="0" y="2911856"/>
                  </a:lnTo>
                  <a:lnTo>
                    <a:pt x="0" y="0"/>
                  </a:lnTo>
                  <a:close/>
                </a:path>
              </a:pathLst>
            </a:custGeom>
            <a:blipFill>
              <a:blip r:embed="rId4"/>
              <a:stretch>
                <a:fillRect/>
              </a:stretch>
            </a:blipFill>
          </p:spPr>
          <p:txBody>
            <a:bodyPr/>
            <a:lstStyle/>
            <a:p>
              <a:endParaRPr lang="en-JM"/>
            </a:p>
          </p:txBody>
        </p:sp>
      </p:grpSp>
      <p:grpSp>
        <p:nvGrpSpPr>
          <p:cNvPr id="8" name="Group 8"/>
          <p:cNvGrpSpPr/>
          <p:nvPr/>
        </p:nvGrpSpPr>
        <p:grpSpPr>
          <a:xfrm>
            <a:off x="0" y="490728"/>
            <a:ext cx="2460498" cy="2082546"/>
            <a:chOff x="0" y="0"/>
            <a:chExt cx="3280664" cy="2776728"/>
          </a:xfrm>
        </p:grpSpPr>
        <p:sp>
          <p:nvSpPr>
            <p:cNvPr id="9" name="Freeform 9"/>
            <p:cNvSpPr/>
            <p:nvPr/>
          </p:nvSpPr>
          <p:spPr>
            <a:xfrm>
              <a:off x="0" y="0"/>
              <a:ext cx="3280664" cy="2776728"/>
            </a:xfrm>
            <a:custGeom>
              <a:avLst/>
              <a:gdLst/>
              <a:ahLst/>
              <a:cxnLst/>
              <a:rect l="l" t="t" r="r" b="b"/>
              <a:pathLst>
                <a:path w="3280664" h="2776728">
                  <a:moveTo>
                    <a:pt x="0" y="0"/>
                  </a:moveTo>
                  <a:lnTo>
                    <a:pt x="3280664" y="0"/>
                  </a:lnTo>
                  <a:lnTo>
                    <a:pt x="3280664" y="2776728"/>
                  </a:lnTo>
                  <a:lnTo>
                    <a:pt x="0" y="2776728"/>
                  </a:lnTo>
                  <a:lnTo>
                    <a:pt x="0" y="0"/>
                  </a:lnTo>
                  <a:close/>
                </a:path>
              </a:pathLst>
            </a:custGeom>
            <a:blipFill>
              <a:blip r:embed="rId5"/>
              <a:stretch>
                <a:fillRect t="-9996" b="-9996"/>
              </a:stretch>
            </a:blipFill>
          </p:spPr>
          <p:txBody>
            <a:bodyPr/>
            <a:lstStyle/>
            <a:p>
              <a:endParaRPr lang="en-JM"/>
            </a:p>
          </p:txBody>
        </p:sp>
      </p:grpSp>
      <p:sp>
        <p:nvSpPr>
          <p:cNvPr id="10" name="Freeform 10"/>
          <p:cNvSpPr/>
          <p:nvPr/>
        </p:nvSpPr>
        <p:spPr>
          <a:xfrm>
            <a:off x="4257784" y="874395"/>
            <a:ext cx="1564572" cy="1236726"/>
          </a:xfrm>
          <a:custGeom>
            <a:avLst/>
            <a:gdLst/>
            <a:ahLst/>
            <a:cxnLst/>
            <a:rect l="l" t="t" r="r" b="b"/>
            <a:pathLst>
              <a:path w="1564572" h="1236726">
                <a:moveTo>
                  <a:pt x="0" y="0"/>
                </a:moveTo>
                <a:lnTo>
                  <a:pt x="1564572" y="0"/>
                </a:lnTo>
                <a:lnTo>
                  <a:pt x="1564572" y="1236726"/>
                </a:lnTo>
                <a:lnTo>
                  <a:pt x="0" y="1236726"/>
                </a:lnTo>
                <a:lnTo>
                  <a:pt x="0" y="0"/>
                </a:lnTo>
                <a:close/>
              </a:path>
            </a:pathLst>
          </a:custGeom>
          <a:blipFill>
            <a:blip r:embed="rId6"/>
            <a:stretch>
              <a:fillRect/>
            </a:stretch>
          </a:blipFill>
        </p:spPr>
        <p:txBody>
          <a:bodyPr/>
          <a:lstStyle/>
          <a:p>
            <a:endParaRPr lang="en-JM"/>
          </a:p>
        </p:txBody>
      </p:sp>
      <p:sp>
        <p:nvSpPr>
          <p:cNvPr id="11" name="TextBox 11"/>
          <p:cNvSpPr txBox="1"/>
          <p:nvPr/>
        </p:nvSpPr>
        <p:spPr>
          <a:xfrm>
            <a:off x="91660" y="2437993"/>
            <a:ext cx="8823740" cy="838543"/>
          </a:xfrm>
          <a:prstGeom prst="rect">
            <a:avLst/>
          </a:prstGeom>
        </p:spPr>
        <p:txBody>
          <a:bodyPr wrap="square" lIns="0" tIns="0" rIns="0" bIns="0" rtlCol="0" anchor="t">
            <a:spAutoFit/>
          </a:bodyPr>
          <a:lstStyle/>
          <a:p>
            <a:pPr algn="ctr">
              <a:lnSpc>
                <a:spcPts val="3242"/>
              </a:lnSpc>
            </a:pPr>
            <a:r>
              <a:rPr lang="en-US" sz="2704" b="1" i="1" dirty="0">
                <a:solidFill>
                  <a:srgbClr val="000000"/>
                </a:solidFill>
                <a:latin typeface="Arial Bold Italics"/>
                <a:ea typeface="Arial Bold Italics"/>
                <a:cs typeface="Arial Bold Italics"/>
                <a:sym typeface="Arial Bold Italics"/>
              </a:rPr>
              <a:t>A New Approach: The Reuse of Treated Effluent from the Soapberry Wastewater Treatment Plant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1148" y="902970"/>
            <a:ext cx="9144000" cy="685800"/>
          </a:xfrm>
          <a:prstGeom prst="rect">
            <a:avLst/>
          </a:prstGeom>
          <a:solidFill>
            <a:srgbClr val="028090"/>
          </a:solidFill>
          <a:ln/>
        </p:spPr>
        <p:txBody>
          <a:bodyPr/>
          <a:lstStyle/>
          <a:p>
            <a:endParaRPr lang="en-JM"/>
          </a:p>
        </p:txBody>
      </p:sp>
      <p:sp>
        <p:nvSpPr>
          <p:cNvPr id="3" name="Text 1"/>
          <p:cNvSpPr/>
          <p:nvPr/>
        </p:nvSpPr>
        <p:spPr>
          <a:xfrm>
            <a:off x="274320" y="930402"/>
            <a:ext cx="8595360" cy="530352"/>
          </a:xfrm>
          <a:prstGeom prst="rect">
            <a:avLst/>
          </a:prstGeom>
          <a:noFill/>
          <a:ln/>
        </p:spPr>
        <p:txBody>
          <a:bodyPr wrap="square" rtlCol="0" anchor="ctr"/>
          <a:lstStyle/>
          <a:p>
            <a:pPr algn="ctr"/>
            <a:r>
              <a:rPr lang="en-US" sz="1700" b="1" dirty="0">
                <a:latin typeface="Georgia Bold" panose="02040802050405020203" pitchFamily="18" charset="0"/>
                <a:ea typeface="Calibri" pitchFamily="34" charset="-122"/>
                <a:cs typeface="Calibri" pitchFamily="34" charset="-120"/>
              </a:rPr>
              <a:t>SOAPBERRY WASTEWATER TREATMENT PLANT </a:t>
            </a:r>
            <a:endParaRPr lang="en-US" sz="1700" b="1" dirty="0">
              <a:latin typeface="Georgia Bold" panose="02040802050405020203" pitchFamily="18" charset="0"/>
            </a:endParaRPr>
          </a:p>
        </p:txBody>
      </p:sp>
      <p:sp>
        <p:nvSpPr>
          <p:cNvPr id="4" name="Shape 2"/>
          <p:cNvSpPr/>
          <p:nvPr/>
        </p:nvSpPr>
        <p:spPr>
          <a:xfrm>
            <a:off x="-50292" y="1853946"/>
            <a:ext cx="4302252" cy="5004054"/>
          </a:xfrm>
          <a:prstGeom prst="rect">
            <a:avLst/>
          </a:prstGeom>
          <a:solidFill>
            <a:srgbClr val="0D2B38"/>
          </a:solidFill>
          <a:ln/>
          <a:effectLst>
            <a:outerShdw blurRad="101600" dist="38100" dir="8100000" algn="bl" rotWithShape="0">
              <a:srgbClr val="000000">
                <a:alpha val="12000"/>
              </a:srgbClr>
            </a:outerShdw>
          </a:effectLst>
        </p:spPr>
        <p:txBody>
          <a:bodyPr/>
          <a:lstStyle/>
          <a:p>
            <a:endParaRPr lang="en-US" dirty="0"/>
          </a:p>
          <a:p>
            <a:endParaRPr lang="en-JM" dirty="0"/>
          </a:p>
          <a:p>
            <a:endParaRPr lang="en-JM" dirty="0"/>
          </a:p>
          <a:p>
            <a:endParaRPr lang="en-JM" dirty="0"/>
          </a:p>
          <a:p>
            <a:endParaRPr lang="en-JM" dirty="0"/>
          </a:p>
        </p:txBody>
      </p:sp>
      <p:sp>
        <p:nvSpPr>
          <p:cNvPr id="5" name="Text 3"/>
          <p:cNvSpPr/>
          <p:nvPr/>
        </p:nvSpPr>
        <p:spPr>
          <a:xfrm>
            <a:off x="457200" y="1817370"/>
            <a:ext cx="3749040" cy="365760"/>
          </a:xfrm>
          <a:prstGeom prst="rect">
            <a:avLst/>
          </a:prstGeom>
          <a:noFill/>
          <a:ln/>
        </p:spPr>
        <p:txBody>
          <a:bodyPr wrap="square" rtlCol="0" anchor="ctr"/>
          <a:lstStyle/>
          <a:p>
            <a:r>
              <a:rPr lang="en-US" sz="1500" b="1" dirty="0">
                <a:solidFill>
                  <a:srgbClr val="02C39A"/>
                </a:solidFill>
                <a:latin typeface="Calibri" pitchFamily="34" charset="0"/>
                <a:ea typeface="Calibri" pitchFamily="34" charset="-122"/>
                <a:cs typeface="Calibri" pitchFamily="34" charset="-120"/>
              </a:rPr>
              <a:t>Plant Overview</a:t>
            </a:r>
            <a:endParaRPr lang="en-US" sz="1500" dirty="0"/>
          </a:p>
        </p:txBody>
      </p:sp>
      <p:sp>
        <p:nvSpPr>
          <p:cNvPr id="6" name="Text 4"/>
          <p:cNvSpPr/>
          <p:nvPr/>
        </p:nvSpPr>
        <p:spPr>
          <a:xfrm>
            <a:off x="457200" y="2274570"/>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Location</a:t>
            </a:r>
            <a:endParaRPr lang="en-US" sz="1050" dirty="0"/>
          </a:p>
        </p:txBody>
      </p:sp>
      <p:sp>
        <p:nvSpPr>
          <p:cNvPr id="7" name="Text 5"/>
          <p:cNvSpPr/>
          <p:nvPr/>
        </p:nvSpPr>
        <p:spPr>
          <a:xfrm>
            <a:off x="1874520" y="2274570"/>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St. Catherine, Jamaica (200 acres)</a:t>
            </a:r>
            <a:endParaRPr lang="en-US" sz="1050" dirty="0"/>
          </a:p>
        </p:txBody>
      </p:sp>
      <p:sp>
        <p:nvSpPr>
          <p:cNvPr id="8" name="Text 6"/>
          <p:cNvSpPr/>
          <p:nvPr/>
        </p:nvSpPr>
        <p:spPr>
          <a:xfrm>
            <a:off x="457200" y="2612898"/>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Operator</a:t>
            </a:r>
            <a:endParaRPr lang="en-US" sz="1050" dirty="0"/>
          </a:p>
        </p:txBody>
      </p:sp>
      <p:sp>
        <p:nvSpPr>
          <p:cNvPr id="9" name="Text 7"/>
          <p:cNvSpPr/>
          <p:nvPr/>
        </p:nvSpPr>
        <p:spPr>
          <a:xfrm>
            <a:off x="1874520" y="2612898"/>
            <a:ext cx="2281428"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WOMC (Wastewater Operation &amp; Mgmt Co.) . Managed by Central Wastewater Treatment Company</a:t>
            </a:r>
            <a:endParaRPr lang="en-US" sz="1050" dirty="0"/>
          </a:p>
        </p:txBody>
      </p:sp>
      <p:sp>
        <p:nvSpPr>
          <p:cNvPr id="10" name="Text 8"/>
          <p:cNvSpPr/>
          <p:nvPr/>
        </p:nvSpPr>
        <p:spPr>
          <a:xfrm>
            <a:off x="457200" y="2951226"/>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Owner</a:t>
            </a:r>
            <a:endParaRPr lang="en-US" sz="1050" dirty="0"/>
          </a:p>
        </p:txBody>
      </p:sp>
      <p:sp>
        <p:nvSpPr>
          <p:cNvPr id="11" name="Text 9"/>
          <p:cNvSpPr/>
          <p:nvPr/>
        </p:nvSpPr>
        <p:spPr>
          <a:xfrm>
            <a:off x="1874520" y="3006090"/>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NWC (85.2%)  |  Ashtrom Ltd (14.8%)</a:t>
            </a:r>
            <a:endParaRPr lang="en-US" sz="1050" dirty="0"/>
          </a:p>
        </p:txBody>
      </p:sp>
      <p:sp>
        <p:nvSpPr>
          <p:cNvPr id="12" name="Text 10"/>
          <p:cNvSpPr/>
          <p:nvPr/>
        </p:nvSpPr>
        <p:spPr>
          <a:xfrm>
            <a:off x="457200" y="3289554"/>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Regulator</a:t>
            </a:r>
            <a:endParaRPr lang="en-US" sz="1050" dirty="0"/>
          </a:p>
        </p:txBody>
      </p:sp>
      <p:sp>
        <p:nvSpPr>
          <p:cNvPr id="13" name="Text 11"/>
          <p:cNvSpPr/>
          <p:nvPr/>
        </p:nvSpPr>
        <p:spPr>
          <a:xfrm>
            <a:off x="1874520" y="3289554"/>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Office of Utilities Regulation (OUR)</a:t>
            </a:r>
            <a:endParaRPr lang="en-US" sz="1050" dirty="0"/>
          </a:p>
        </p:txBody>
      </p:sp>
      <p:sp>
        <p:nvSpPr>
          <p:cNvPr id="14" name="Text 12"/>
          <p:cNvSpPr/>
          <p:nvPr/>
        </p:nvSpPr>
        <p:spPr>
          <a:xfrm>
            <a:off x="457200" y="3627882"/>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Capacity</a:t>
            </a:r>
            <a:endParaRPr lang="en-US" sz="1050" dirty="0"/>
          </a:p>
        </p:txBody>
      </p:sp>
      <p:sp>
        <p:nvSpPr>
          <p:cNvPr id="15" name="Text 13"/>
          <p:cNvSpPr/>
          <p:nvPr/>
        </p:nvSpPr>
        <p:spPr>
          <a:xfrm>
            <a:off x="1874520" y="3627882"/>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75,000 m³/day — ~30M m³/year</a:t>
            </a:r>
            <a:endParaRPr lang="en-US" sz="1050" dirty="0"/>
          </a:p>
        </p:txBody>
      </p:sp>
      <p:sp>
        <p:nvSpPr>
          <p:cNvPr id="16" name="Text 14"/>
          <p:cNvSpPr/>
          <p:nvPr/>
        </p:nvSpPr>
        <p:spPr>
          <a:xfrm>
            <a:off x="457200" y="3966210"/>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Serves</a:t>
            </a:r>
            <a:endParaRPr lang="en-US" sz="1050" dirty="0"/>
          </a:p>
        </p:txBody>
      </p:sp>
      <p:sp>
        <p:nvSpPr>
          <p:cNvPr id="17" name="Text 15"/>
          <p:cNvSpPr/>
          <p:nvPr/>
        </p:nvSpPr>
        <p:spPr>
          <a:xfrm>
            <a:off x="1874520" y="3966210"/>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~256,000 people across KMA  (Through the NWC’s Network)</a:t>
            </a:r>
            <a:endParaRPr lang="en-US" sz="1050" dirty="0"/>
          </a:p>
        </p:txBody>
      </p:sp>
      <p:sp>
        <p:nvSpPr>
          <p:cNvPr id="18" name="Text 16"/>
          <p:cNvSpPr/>
          <p:nvPr/>
        </p:nvSpPr>
        <p:spPr>
          <a:xfrm>
            <a:off x="457200" y="4304538"/>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Commissioned</a:t>
            </a:r>
            <a:endParaRPr lang="en-US" sz="1050" dirty="0"/>
          </a:p>
        </p:txBody>
      </p:sp>
      <p:sp>
        <p:nvSpPr>
          <p:cNvPr id="19" name="Text 17"/>
          <p:cNvSpPr/>
          <p:nvPr/>
        </p:nvSpPr>
        <p:spPr>
          <a:xfrm>
            <a:off x="1874520" y="4304538"/>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February / March 2008</a:t>
            </a:r>
            <a:endParaRPr lang="en-US" sz="1050" dirty="0"/>
          </a:p>
        </p:txBody>
      </p:sp>
      <p:sp>
        <p:nvSpPr>
          <p:cNvPr id="20" name="Text 18"/>
          <p:cNvSpPr/>
          <p:nvPr/>
        </p:nvSpPr>
        <p:spPr>
          <a:xfrm>
            <a:off x="457200" y="4642866"/>
            <a:ext cx="1371600" cy="292608"/>
          </a:xfrm>
          <a:prstGeom prst="rect">
            <a:avLst/>
          </a:prstGeom>
          <a:noFill/>
          <a:ln/>
        </p:spPr>
        <p:txBody>
          <a:bodyPr wrap="square" rtlCol="0" anchor="ctr"/>
          <a:lstStyle/>
          <a:p>
            <a:r>
              <a:rPr lang="en-US" sz="1050" b="1" dirty="0">
                <a:solidFill>
                  <a:srgbClr val="02C39A"/>
                </a:solidFill>
                <a:latin typeface="Calibri" pitchFamily="34" charset="0"/>
                <a:ea typeface="Calibri" pitchFamily="34" charset="-122"/>
                <a:cs typeface="Calibri" pitchFamily="34" charset="-120"/>
              </a:rPr>
              <a:t>🔄 Operating</a:t>
            </a:r>
            <a:endParaRPr lang="en-US" sz="1050" dirty="0"/>
          </a:p>
        </p:txBody>
      </p:sp>
      <p:sp>
        <p:nvSpPr>
          <p:cNvPr id="21" name="Text 19"/>
          <p:cNvSpPr/>
          <p:nvPr/>
        </p:nvSpPr>
        <p:spPr>
          <a:xfrm>
            <a:off x="1874520" y="4642866"/>
            <a:ext cx="2377440" cy="292608"/>
          </a:xfrm>
          <a:prstGeom prst="rect">
            <a:avLst/>
          </a:prstGeom>
          <a:noFill/>
          <a:ln/>
        </p:spPr>
        <p:txBody>
          <a:bodyPr wrap="square" rtlCol="0" anchor="ctr"/>
          <a:lstStyle/>
          <a:p>
            <a:r>
              <a:rPr lang="en-US" sz="1050" dirty="0">
                <a:solidFill>
                  <a:srgbClr val="FFFFFF"/>
                </a:solidFill>
                <a:latin typeface="Calibri" pitchFamily="34" charset="0"/>
                <a:ea typeface="Calibri" pitchFamily="34" charset="-122"/>
                <a:cs typeface="Calibri" pitchFamily="34" charset="-120"/>
              </a:rPr>
              <a:t>24/7 — zero downtime since launch</a:t>
            </a:r>
            <a:endParaRPr lang="en-US" sz="1050" dirty="0"/>
          </a:p>
        </p:txBody>
      </p:sp>
      <p:sp>
        <p:nvSpPr>
          <p:cNvPr id="22" name="Text 20"/>
          <p:cNvSpPr/>
          <p:nvPr/>
        </p:nvSpPr>
        <p:spPr>
          <a:xfrm>
            <a:off x="4663440" y="1680210"/>
            <a:ext cx="4206240" cy="347472"/>
          </a:xfrm>
          <a:prstGeom prst="rect">
            <a:avLst/>
          </a:prstGeom>
          <a:noFill/>
          <a:ln/>
        </p:spPr>
        <p:txBody>
          <a:bodyPr wrap="square" rtlCol="0" anchor="ctr"/>
          <a:lstStyle/>
          <a:p>
            <a:r>
              <a:rPr lang="en-US" sz="1400" b="1" dirty="0">
                <a:solidFill>
                  <a:srgbClr val="02C39A"/>
                </a:solidFill>
                <a:latin typeface="Calibri" pitchFamily="34" charset="0"/>
                <a:ea typeface="Calibri" pitchFamily="34" charset="-122"/>
                <a:cs typeface="Calibri" pitchFamily="34" charset="-120"/>
              </a:rPr>
              <a:t>Treatment Process Flow</a:t>
            </a:r>
            <a:endParaRPr lang="en-US" sz="1400" dirty="0"/>
          </a:p>
        </p:txBody>
      </p:sp>
      <p:sp>
        <p:nvSpPr>
          <p:cNvPr id="23" name="Shape 21"/>
          <p:cNvSpPr/>
          <p:nvPr/>
        </p:nvSpPr>
        <p:spPr>
          <a:xfrm>
            <a:off x="4663440" y="2091690"/>
            <a:ext cx="749808" cy="1005840"/>
          </a:xfrm>
          <a:prstGeom prst="rect">
            <a:avLst/>
          </a:prstGeom>
          <a:solidFill>
            <a:srgbClr val="4A6572"/>
          </a:solidFill>
          <a:ln/>
          <a:effectLst>
            <a:outerShdw blurRad="101600" dist="38100" dir="8100000" algn="bl" rotWithShape="0">
              <a:srgbClr val="000000">
                <a:alpha val="12000"/>
              </a:srgbClr>
            </a:outerShdw>
          </a:effectLst>
        </p:spPr>
        <p:txBody>
          <a:bodyPr/>
          <a:lstStyle/>
          <a:p>
            <a:endParaRPr lang="en-JM"/>
          </a:p>
        </p:txBody>
      </p:sp>
      <p:sp>
        <p:nvSpPr>
          <p:cNvPr id="24" name="Text 22"/>
          <p:cNvSpPr/>
          <p:nvPr/>
        </p:nvSpPr>
        <p:spPr>
          <a:xfrm>
            <a:off x="4663440" y="2119122"/>
            <a:ext cx="749808" cy="950976"/>
          </a:xfrm>
          <a:prstGeom prst="rect">
            <a:avLst/>
          </a:prstGeom>
          <a:noFill/>
          <a:ln/>
        </p:spPr>
        <p:txBody>
          <a:bodyPr wrap="square" rtlCol="0" anchor="ctr"/>
          <a:lstStyle/>
          <a:p>
            <a:pPr algn="ctr"/>
            <a:r>
              <a:rPr lang="en-US" sz="750" b="1" dirty="0">
                <a:solidFill>
                  <a:srgbClr val="FFFFFF"/>
                </a:solidFill>
                <a:latin typeface="Calibri" pitchFamily="34" charset="0"/>
                <a:ea typeface="Calibri" pitchFamily="34" charset="-122"/>
                <a:cs typeface="Calibri" pitchFamily="34" charset="-120"/>
              </a:rPr>
              <a:t>RAW SEWAGE</a:t>
            </a:r>
            <a:endParaRPr lang="en-US" sz="750" dirty="0"/>
          </a:p>
          <a:p>
            <a:pPr algn="ctr"/>
            <a:r>
              <a:rPr lang="en-US" sz="750" b="1" dirty="0">
                <a:solidFill>
                  <a:srgbClr val="FFFFFF"/>
                </a:solidFill>
                <a:latin typeface="Calibri" pitchFamily="34" charset="0"/>
                <a:ea typeface="Calibri" pitchFamily="34" charset="-122"/>
                <a:cs typeface="Calibri" pitchFamily="34" charset="-120"/>
              </a:rPr>
              <a:t>INFLOW</a:t>
            </a:r>
            <a:endParaRPr lang="en-US" sz="750" dirty="0"/>
          </a:p>
        </p:txBody>
      </p:sp>
      <p:sp>
        <p:nvSpPr>
          <p:cNvPr id="25" name="Shape 23"/>
          <p:cNvSpPr/>
          <p:nvPr/>
        </p:nvSpPr>
        <p:spPr>
          <a:xfrm>
            <a:off x="5413248" y="2539746"/>
            <a:ext cx="100584" cy="109728"/>
          </a:xfrm>
          <a:prstGeom prst="rect">
            <a:avLst/>
          </a:prstGeom>
          <a:solidFill>
            <a:srgbClr val="E9C46A"/>
          </a:solidFill>
          <a:ln/>
        </p:spPr>
        <p:txBody>
          <a:bodyPr/>
          <a:lstStyle/>
          <a:p>
            <a:endParaRPr lang="en-JM"/>
          </a:p>
        </p:txBody>
      </p:sp>
      <p:sp>
        <p:nvSpPr>
          <p:cNvPr id="26" name="Shape 24"/>
          <p:cNvSpPr/>
          <p:nvPr/>
        </p:nvSpPr>
        <p:spPr>
          <a:xfrm>
            <a:off x="5513832" y="2091690"/>
            <a:ext cx="749808" cy="1005840"/>
          </a:xfrm>
          <a:prstGeom prst="rect">
            <a:avLst/>
          </a:prstGeom>
          <a:solidFill>
            <a:srgbClr val="1C7293"/>
          </a:solidFill>
          <a:ln/>
          <a:effectLst>
            <a:outerShdw blurRad="101600" dist="38100" dir="8100000" algn="bl" rotWithShape="0">
              <a:srgbClr val="000000">
                <a:alpha val="12000"/>
              </a:srgbClr>
            </a:outerShdw>
          </a:effectLst>
        </p:spPr>
        <p:txBody>
          <a:bodyPr/>
          <a:lstStyle/>
          <a:p>
            <a:endParaRPr lang="en-JM"/>
          </a:p>
        </p:txBody>
      </p:sp>
      <p:sp>
        <p:nvSpPr>
          <p:cNvPr id="27" name="Text 25"/>
          <p:cNvSpPr/>
          <p:nvPr/>
        </p:nvSpPr>
        <p:spPr>
          <a:xfrm>
            <a:off x="5513832" y="2119122"/>
            <a:ext cx="749808" cy="950976"/>
          </a:xfrm>
          <a:prstGeom prst="rect">
            <a:avLst/>
          </a:prstGeom>
          <a:noFill/>
          <a:ln/>
        </p:spPr>
        <p:txBody>
          <a:bodyPr wrap="square" rtlCol="0" anchor="ctr"/>
          <a:lstStyle/>
          <a:p>
            <a:pPr algn="ctr"/>
            <a:r>
              <a:rPr lang="en-US" sz="750" b="1" dirty="0">
                <a:solidFill>
                  <a:srgbClr val="FFFFFF"/>
                </a:solidFill>
                <a:latin typeface="Calibri" pitchFamily="34" charset="0"/>
                <a:ea typeface="Calibri" pitchFamily="34" charset="-122"/>
                <a:cs typeface="Calibri" pitchFamily="34" charset="-120"/>
              </a:rPr>
              <a:t>OXIDATION</a:t>
            </a:r>
            <a:endParaRPr lang="en-US" sz="750" dirty="0"/>
          </a:p>
          <a:p>
            <a:pPr algn="ctr"/>
            <a:r>
              <a:rPr lang="en-US" sz="750" b="1" dirty="0">
                <a:solidFill>
                  <a:srgbClr val="FFFFFF"/>
                </a:solidFill>
                <a:latin typeface="Calibri" pitchFamily="34" charset="0"/>
                <a:ea typeface="Calibri" pitchFamily="34" charset="-122"/>
                <a:cs typeface="Calibri" pitchFamily="34" charset="-120"/>
              </a:rPr>
              <a:t>PONDS</a:t>
            </a:r>
            <a:endParaRPr lang="en-US" sz="750" dirty="0"/>
          </a:p>
        </p:txBody>
      </p:sp>
      <p:sp>
        <p:nvSpPr>
          <p:cNvPr id="28" name="Shape 26"/>
          <p:cNvSpPr/>
          <p:nvPr/>
        </p:nvSpPr>
        <p:spPr>
          <a:xfrm>
            <a:off x="6263640" y="2539746"/>
            <a:ext cx="100584" cy="109728"/>
          </a:xfrm>
          <a:prstGeom prst="rect">
            <a:avLst/>
          </a:prstGeom>
          <a:solidFill>
            <a:srgbClr val="E9C46A"/>
          </a:solidFill>
          <a:ln/>
        </p:spPr>
        <p:txBody>
          <a:bodyPr/>
          <a:lstStyle/>
          <a:p>
            <a:endParaRPr lang="en-JM"/>
          </a:p>
        </p:txBody>
      </p:sp>
      <p:sp>
        <p:nvSpPr>
          <p:cNvPr id="29" name="Shape 27"/>
          <p:cNvSpPr/>
          <p:nvPr/>
        </p:nvSpPr>
        <p:spPr>
          <a:xfrm>
            <a:off x="6364224" y="2091690"/>
            <a:ext cx="749808" cy="1005840"/>
          </a:xfrm>
          <a:prstGeom prst="rect">
            <a:avLst/>
          </a:prstGeom>
          <a:solidFill>
            <a:srgbClr val="028090"/>
          </a:solidFill>
          <a:ln/>
          <a:effectLst>
            <a:outerShdw blurRad="101600" dist="38100" dir="8100000" algn="bl" rotWithShape="0">
              <a:srgbClr val="000000">
                <a:alpha val="12000"/>
              </a:srgbClr>
            </a:outerShdw>
          </a:effectLst>
        </p:spPr>
        <p:txBody>
          <a:bodyPr/>
          <a:lstStyle/>
          <a:p>
            <a:endParaRPr lang="en-JM"/>
          </a:p>
        </p:txBody>
      </p:sp>
      <p:sp>
        <p:nvSpPr>
          <p:cNvPr id="30" name="Text 28"/>
          <p:cNvSpPr/>
          <p:nvPr/>
        </p:nvSpPr>
        <p:spPr>
          <a:xfrm>
            <a:off x="6364224" y="2119122"/>
            <a:ext cx="749808" cy="950976"/>
          </a:xfrm>
          <a:prstGeom prst="rect">
            <a:avLst/>
          </a:prstGeom>
          <a:noFill/>
          <a:ln/>
        </p:spPr>
        <p:txBody>
          <a:bodyPr wrap="square" rtlCol="0" anchor="ctr"/>
          <a:lstStyle/>
          <a:p>
            <a:pPr algn="ctr"/>
            <a:r>
              <a:rPr lang="en-US" sz="750" b="1" dirty="0">
                <a:solidFill>
                  <a:srgbClr val="FFFFFF"/>
                </a:solidFill>
                <a:latin typeface="Calibri" pitchFamily="34" charset="0"/>
                <a:ea typeface="Calibri" pitchFamily="34" charset="-122"/>
                <a:cs typeface="Calibri" pitchFamily="34" charset="-120"/>
              </a:rPr>
              <a:t>ALGAE</a:t>
            </a:r>
            <a:endParaRPr lang="en-US" sz="750" dirty="0"/>
          </a:p>
          <a:p>
            <a:pPr algn="ctr"/>
            <a:r>
              <a:rPr lang="en-US" sz="750" b="1" dirty="0">
                <a:solidFill>
                  <a:srgbClr val="FFFFFF"/>
                </a:solidFill>
                <a:latin typeface="Calibri" pitchFamily="34" charset="0"/>
                <a:ea typeface="Calibri" pitchFamily="34" charset="-122"/>
                <a:cs typeface="Calibri" pitchFamily="34" charset="-120"/>
              </a:rPr>
              <a:t>TREATMENT</a:t>
            </a:r>
            <a:endParaRPr lang="en-US" sz="750" dirty="0"/>
          </a:p>
        </p:txBody>
      </p:sp>
      <p:sp>
        <p:nvSpPr>
          <p:cNvPr id="31" name="Shape 29"/>
          <p:cNvSpPr/>
          <p:nvPr/>
        </p:nvSpPr>
        <p:spPr>
          <a:xfrm>
            <a:off x="7114032" y="2539746"/>
            <a:ext cx="100584" cy="109728"/>
          </a:xfrm>
          <a:prstGeom prst="rect">
            <a:avLst/>
          </a:prstGeom>
          <a:solidFill>
            <a:srgbClr val="E9C46A"/>
          </a:solidFill>
          <a:ln/>
        </p:spPr>
        <p:txBody>
          <a:bodyPr/>
          <a:lstStyle/>
          <a:p>
            <a:endParaRPr lang="en-JM"/>
          </a:p>
        </p:txBody>
      </p:sp>
      <p:sp>
        <p:nvSpPr>
          <p:cNvPr id="32" name="Shape 30"/>
          <p:cNvSpPr/>
          <p:nvPr/>
        </p:nvSpPr>
        <p:spPr>
          <a:xfrm>
            <a:off x="7214616" y="2091690"/>
            <a:ext cx="749808" cy="1005840"/>
          </a:xfrm>
          <a:prstGeom prst="rect">
            <a:avLst/>
          </a:prstGeom>
          <a:solidFill>
            <a:srgbClr val="0E86AB"/>
          </a:solidFill>
          <a:ln/>
          <a:effectLst>
            <a:outerShdw blurRad="101600" dist="38100" dir="8100000" algn="bl" rotWithShape="0">
              <a:srgbClr val="000000">
                <a:alpha val="12000"/>
              </a:srgbClr>
            </a:outerShdw>
          </a:effectLst>
        </p:spPr>
        <p:txBody>
          <a:bodyPr/>
          <a:lstStyle/>
          <a:p>
            <a:endParaRPr lang="en-JM"/>
          </a:p>
        </p:txBody>
      </p:sp>
      <p:sp>
        <p:nvSpPr>
          <p:cNvPr id="33" name="Text 31"/>
          <p:cNvSpPr/>
          <p:nvPr/>
        </p:nvSpPr>
        <p:spPr>
          <a:xfrm>
            <a:off x="7214616" y="2119122"/>
            <a:ext cx="749808" cy="950976"/>
          </a:xfrm>
          <a:prstGeom prst="rect">
            <a:avLst/>
          </a:prstGeom>
          <a:noFill/>
          <a:ln/>
        </p:spPr>
        <p:txBody>
          <a:bodyPr wrap="square" rtlCol="0" anchor="ctr"/>
          <a:lstStyle/>
          <a:p>
            <a:pPr algn="ctr"/>
            <a:r>
              <a:rPr lang="en-US" sz="750" b="1" dirty="0">
                <a:solidFill>
                  <a:srgbClr val="FFFFFF"/>
                </a:solidFill>
                <a:latin typeface="Calibri" pitchFamily="34" charset="0"/>
                <a:ea typeface="Calibri" pitchFamily="34" charset="-122"/>
                <a:cs typeface="Calibri" pitchFamily="34" charset="-120"/>
              </a:rPr>
              <a:t>POLISHING</a:t>
            </a:r>
            <a:endParaRPr lang="en-US" sz="750" dirty="0"/>
          </a:p>
          <a:p>
            <a:pPr algn="ctr"/>
            <a:r>
              <a:rPr lang="en-US" sz="750" b="1" dirty="0">
                <a:solidFill>
                  <a:srgbClr val="FFFFFF"/>
                </a:solidFill>
                <a:latin typeface="Calibri" pitchFamily="34" charset="0"/>
                <a:ea typeface="Calibri" pitchFamily="34" charset="-122"/>
                <a:cs typeface="Calibri" pitchFamily="34" charset="-120"/>
              </a:rPr>
              <a:t>LAGOONS</a:t>
            </a:r>
            <a:endParaRPr lang="en-US" sz="750" dirty="0"/>
          </a:p>
        </p:txBody>
      </p:sp>
      <p:sp>
        <p:nvSpPr>
          <p:cNvPr id="34" name="Shape 32"/>
          <p:cNvSpPr/>
          <p:nvPr/>
        </p:nvSpPr>
        <p:spPr>
          <a:xfrm>
            <a:off x="7964424" y="2539746"/>
            <a:ext cx="100584" cy="109728"/>
          </a:xfrm>
          <a:prstGeom prst="rect">
            <a:avLst/>
          </a:prstGeom>
          <a:solidFill>
            <a:srgbClr val="E9C46A"/>
          </a:solidFill>
          <a:ln/>
        </p:spPr>
        <p:txBody>
          <a:bodyPr/>
          <a:lstStyle/>
          <a:p>
            <a:endParaRPr lang="en-JM"/>
          </a:p>
        </p:txBody>
      </p:sp>
      <p:sp>
        <p:nvSpPr>
          <p:cNvPr id="35" name="Shape 33"/>
          <p:cNvSpPr/>
          <p:nvPr/>
        </p:nvSpPr>
        <p:spPr>
          <a:xfrm>
            <a:off x="8065008" y="2091690"/>
            <a:ext cx="749808" cy="1005840"/>
          </a:xfrm>
          <a:prstGeom prst="rect">
            <a:avLst/>
          </a:prstGeom>
          <a:solidFill>
            <a:srgbClr val="02C39A"/>
          </a:solidFill>
          <a:ln/>
          <a:effectLst>
            <a:outerShdw blurRad="101600" dist="38100" dir="8100000" algn="bl" rotWithShape="0">
              <a:srgbClr val="000000">
                <a:alpha val="12000"/>
              </a:srgbClr>
            </a:outerShdw>
          </a:effectLst>
        </p:spPr>
        <p:txBody>
          <a:bodyPr/>
          <a:lstStyle/>
          <a:p>
            <a:endParaRPr lang="en-JM"/>
          </a:p>
        </p:txBody>
      </p:sp>
      <p:sp>
        <p:nvSpPr>
          <p:cNvPr id="36" name="Text 34"/>
          <p:cNvSpPr/>
          <p:nvPr/>
        </p:nvSpPr>
        <p:spPr>
          <a:xfrm>
            <a:off x="8065008" y="2119122"/>
            <a:ext cx="749808" cy="950976"/>
          </a:xfrm>
          <a:prstGeom prst="rect">
            <a:avLst/>
          </a:prstGeom>
          <a:noFill/>
          <a:ln/>
        </p:spPr>
        <p:txBody>
          <a:bodyPr wrap="square" rtlCol="0" anchor="ctr"/>
          <a:lstStyle/>
          <a:p>
            <a:pPr algn="ctr"/>
            <a:r>
              <a:rPr lang="en-US" sz="750" b="1" dirty="0">
                <a:solidFill>
                  <a:srgbClr val="FFFFFF"/>
                </a:solidFill>
                <a:latin typeface="Calibri" pitchFamily="34" charset="0"/>
                <a:ea typeface="Calibri" pitchFamily="34" charset="-122"/>
                <a:cs typeface="Calibri" pitchFamily="34" charset="-120"/>
              </a:rPr>
              <a:t>EFFLUENT</a:t>
            </a:r>
            <a:endParaRPr lang="en-US" sz="750" dirty="0"/>
          </a:p>
          <a:p>
            <a:pPr algn="ctr"/>
            <a:r>
              <a:rPr lang="en-US" sz="750" b="1" dirty="0">
                <a:solidFill>
                  <a:srgbClr val="FFFFFF"/>
                </a:solidFill>
                <a:latin typeface="Calibri" pitchFamily="34" charset="0"/>
                <a:ea typeface="Calibri" pitchFamily="34" charset="-122"/>
                <a:cs typeface="Calibri" pitchFamily="34" charset="-120"/>
              </a:rPr>
              <a:t>DISCHARGE</a:t>
            </a:r>
            <a:endParaRPr lang="en-US" sz="750" dirty="0"/>
          </a:p>
        </p:txBody>
      </p:sp>
      <p:sp>
        <p:nvSpPr>
          <p:cNvPr id="37" name="Text 35"/>
          <p:cNvSpPr/>
          <p:nvPr/>
        </p:nvSpPr>
        <p:spPr>
          <a:xfrm>
            <a:off x="4663440" y="3280410"/>
            <a:ext cx="4206240" cy="347472"/>
          </a:xfrm>
          <a:prstGeom prst="rect">
            <a:avLst/>
          </a:prstGeom>
          <a:noFill/>
          <a:ln/>
        </p:spPr>
        <p:txBody>
          <a:bodyPr wrap="square" rtlCol="0" anchor="ctr"/>
          <a:lstStyle/>
          <a:p>
            <a:r>
              <a:rPr lang="en-US" sz="1300" b="1" dirty="0">
                <a:solidFill>
                  <a:srgbClr val="02C39A"/>
                </a:solidFill>
                <a:latin typeface="Calibri" pitchFamily="34" charset="0"/>
                <a:ea typeface="Calibri" pitchFamily="34" charset="-122"/>
                <a:cs typeface="Calibri" pitchFamily="34" charset="-120"/>
              </a:rPr>
              <a:t>Current Utilization (Cubic Meter) </a:t>
            </a:r>
            <a:endParaRPr lang="en-US" sz="1300" dirty="0"/>
          </a:p>
        </p:txBody>
      </p:sp>
      <p:pic>
        <p:nvPicPr>
          <p:cNvPr id="40" name="Picture 39">
            <a:extLst>
              <a:ext uri="{FF2B5EF4-FFF2-40B4-BE49-F238E27FC236}">
                <a16:creationId xmlns:a16="http://schemas.microsoft.com/office/drawing/2014/main" id="{8906533A-1C64-AD1C-942E-1B6DF1024BDA}"/>
              </a:ext>
            </a:extLst>
          </p:cNvPr>
          <p:cNvPicPr>
            <a:picLocks noChangeAspect="1"/>
          </p:cNvPicPr>
          <p:nvPr/>
        </p:nvPicPr>
        <p:blipFill>
          <a:blip r:embed="rId3"/>
          <a:stretch>
            <a:fillRect/>
          </a:stretch>
        </p:blipFill>
        <p:spPr>
          <a:xfrm>
            <a:off x="18288" y="0"/>
            <a:ext cx="9144000" cy="658368"/>
          </a:xfrm>
          <a:prstGeom prst="rect">
            <a:avLst/>
          </a:prstGeom>
        </p:spPr>
      </p:pic>
      <p:sp>
        <p:nvSpPr>
          <p:cNvPr id="55" name="TextBox 55"/>
          <p:cNvSpPr txBox="1"/>
          <p:nvPr/>
        </p:nvSpPr>
        <p:spPr>
          <a:xfrm>
            <a:off x="6863262" y="3449539"/>
            <a:ext cx="1856889" cy="2906320"/>
          </a:xfrm>
          <a:prstGeom prst="rect">
            <a:avLst/>
          </a:prstGeom>
        </p:spPr>
        <p:txBody>
          <a:bodyPr lIns="47625" tIns="47625" rIns="47625" bIns="47625" rtlCol="0" anchor="ctr"/>
          <a:lstStyle/>
          <a:p>
            <a:pPr algn="ctr">
              <a:lnSpc>
                <a:spcPts val="1837"/>
              </a:lnSpc>
            </a:pPr>
            <a:endParaRPr/>
          </a:p>
        </p:txBody>
      </p:sp>
      <p:pic>
        <p:nvPicPr>
          <p:cNvPr id="43" name="Picture 42">
            <a:extLst>
              <a:ext uri="{FF2B5EF4-FFF2-40B4-BE49-F238E27FC236}">
                <a16:creationId xmlns:a16="http://schemas.microsoft.com/office/drawing/2014/main" id="{E73CE068-3ADC-80F2-53D2-DC69B0CD50FB}"/>
              </a:ext>
            </a:extLst>
          </p:cNvPr>
          <p:cNvPicPr>
            <a:picLocks noChangeAspect="1"/>
          </p:cNvPicPr>
          <p:nvPr/>
        </p:nvPicPr>
        <p:blipFill>
          <a:blip r:embed="rId4"/>
          <a:stretch>
            <a:fillRect/>
          </a:stretch>
        </p:blipFill>
        <p:spPr>
          <a:xfrm>
            <a:off x="4495800" y="3902202"/>
            <a:ext cx="4495800" cy="2727198"/>
          </a:xfrm>
          <a:prstGeom prst="rect">
            <a:avLst/>
          </a:prstGeom>
        </p:spPr>
      </p:pic>
      <p:sp>
        <p:nvSpPr>
          <p:cNvPr id="45" name="TextBox 44">
            <a:extLst>
              <a:ext uri="{FF2B5EF4-FFF2-40B4-BE49-F238E27FC236}">
                <a16:creationId xmlns:a16="http://schemas.microsoft.com/office/drawing/2014/main" id="{54F205E9-512D-A2BF-45D6-AAD7A50469A1}"/>
              </a:ext>
            </a:extLst>
          </p:cNvPr>
          <p:cNvSpPr txBox="1"/>
          <p:nvPr/>
        </p:nvSpPr>
        <p:spPr>
          <a:xfrm>
            <a:off x="2204394" y="119952"/>
            <a:ext cx="4658868" cy="560218"/>
          </a:xfrm>
          <a:prstGeom prst="rect">
            <a:avLst/>
          </a:prstGeom>
          <a:noFill/>
        </p:spPr>
        <p:txBody>
          <a:bodyPr wrap="square">
            <a:spAutoFit/>
          </a:bodyPr>
          <a:lstStyle/>
          <a:p>
            <a:pPr algn="ctr">
              <a:lnSpc>
                <a:spcPts val="4018"/>
              </a:lnSpc>
            </a:pPr>
            <a:r>
              <a:rPr lang="en-US" sz="2800" b="1" i="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Shape 2"/>
          <p:cNvSpPr/>
          <p:nvPr/>
        </p:nvSpPr>
        <p:spPr>
          <a:xfrm>
            <a:off x="256032" y="1634490"/>
            <a:ext cx="2651760" cy="4160520"/>
          </a:xfrm>
          <a:prstGeom prst="rect">
            <a:avLst/>
          </a:prstGeom>
          <a:solidFill>
            <a:srgbClr val="0D2B38"/>
          </a:solidFill>
          <a:ln/>
          <a:effectLst>
            <a:outerShdw blurRad="101600" dist="38100" dir="8100000" algn="bl" rotWithShape="0">
              <a:srgbClr val="000000">
                <a:alpha val="13000"/>
              </a:srgbClr>
            </a:outerShdw>
          </a:effectLst>
        </p:spPr>
        <p:txBody>
          <a:bodyPr/>
          <a:lstStyle/>
          <a:p>
            <a:endParaRPr lang="en-JM"/>
          </a:p>
        </p:txBody>
      </p:sp>
      <p:sp>
        <p:nvSpPr>
          <p:cNvPr id="5" name="Shape 3"/>
          <p:cNvSpPr/>
          <p:nvPr/>
        </p:nvSpPr>
        <p:spPr>
          <a:xfrm>
            <a:off x="228600" y="1634490"/>
            <a:ext cx="2679192" cy="384048"/>
          </a:xfrm>
          <a:prstGeom prst="rect">
            <a:avLst/>
          </a:prstGeom>
          <a:solidFill>
            <a:srgbClr val="E63946"/>
          </a:solidFill>
          <a:ln/>
        </p:spPr>
        <p:txBody>
          <a:bodyPr/>
          <a:lstStyle/>
          <a:p>
            <a:endParaRPr lang="en-JM"/>
          </a:p>
        </p:txBody>
      </p:sp>
      <p:sp>
        <p:nvSpPr>
          <p:cNvPr id="6" name="Text 4"/>
          <p:cNvSpPr/>
          <p:nvPr/>
        </p:nvSpPr>
        <p:spPr>
          <a:xfrm>
            <a:off x="320040" y="1643634"/>
            <a:ext cx="2468880" cy="365760"/>
          </a:xfrm>
          <a:prstGeom prst="rect">
            <a:avLst/>
          </a:prstGeom>
          <a:noFill/>
          <a:ln/>
        </p:spPr>
        <p:txBody>
          <a:bodyPr wrap="square" rtlCol="0" anchor="ctr"/>
          <a:lstStyle/>
          <a:p>
            <a:r>
              <a:rPr lang="en-US" sz="1100" b="1" dirty="0">
                <a:solidFill>
                  <a:srgbClr val="FFFFFF"/>
                </a:solidFill>
                <a:latin typeface="Calibri" pitchFamily="34" charset="0"/>
                <a:ea typeface="Calibri" pitchFamily="34" charset="-122"/>
                <a:cs typeface="Calibri" pitchFamily="34" charset="-120"/>
              </a:rPr>
              <a:t>😟  </a:t>
            </a:r>
            <a:r>
              <a:rPr lang="en-US" sz="1100" b="1" dirty="0">
                <a:latin typeface="Calibri" pitchFamily="34" charset="0"/>
                <a:ea typeface="Calibri" pitchFamily="34" charset="-122"/>
                <a:cs typeface="Calibri" pitchFamily="34" charset="-120"/>
              </a:rPr>
              <a:t>The Perception Barrier</a:t>
            </a:r>
            <a:endParaRPr lang="en-US" sz="1100" dirty="0"/>
          </a:p>
        </p:txBody>
      </p:sp>
      <p:sp>
        <p:nvSpPr>
          <p:cNvPr id="7" name="Text 5"/>
          <p:cNvSpPr/>
          <p:nvPr/>
        </p:nvSpPr>
        <p:spPr>
          <a:xfrm>
            <a:off x="347472" y="2119122"/>
            <a:ext cx="2423160" cy="256032"/>
          </a:xfrm>
          <a:prstGeom prst="rect">
            <a:avLst/>
          </a:prstGeom>
          <a:noFill/>
          <a:ln/>
        </p:spPr>
        <p:txBody>
          <a:bodyPr wrap="square" rtlCol="0" anchor="ctr"/>
          <a:lstStyle/>
          <a:p>
            <a:r>
              <a:rPr lang="en-US" sz="1000" b="1" dirty="0">
                <a:solidFill>
                  <a:srgbClr val="E63946"/>
                </a:solidFill>
                <a:latin typeface="Calibri" pitchFamily="34" charset="0"/>
                <a:ea typeface="Calibri" pitchFamily="34" charset="-122"/>
                <a:cs typeface="Calibri" pitchFamily="34" charset="-120"/>
              </a:rPr>
              <a:t>Yuck Factor</a:t>
            </a:r>
            <a:endParaRPr lang="en-US" sz="1000" dirty="0"/>
          </a:p>
        </p:txBody>
      </p:sp>
      <p:sp>
        <p:nvSpPr>
          <p:cNvPr id="8" name="Text 6"/>
          <p:cNvSpPr/>
          <p:nvPr/>
        </p:nvSpPr>
        <p:spPr>
          <a:xfrm>
            <a:off x="347472" y="2375154"/>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Many Jamaicans instinctively associate treated wastewater with sewage — regardless of treatment quality. This emotional rejection overrides scientific evidence.</a:t>
            </a:r>
            <a:endParaRPr lang="en-US" sz="900" dirty="0"/>
          </a:p>
        </p:txBody>
      </p:sp>
      <p:sp>
        <p:nvSpPr>
          <p:cNvPr id="9" name="Text 7"/>
          <p:cNvSpPr/>
          <p:nvPr/>
        </p:nvSpPr>
        <p:spPr>
          <a:xfrm>
            <a:off x="347472" y="3006090"/>
            <a:ext cx="2423160" cy="256032"/>
          </a:xfrm>
          <a:prstGeom prst="rect">
            <a:avLst/>
          </a:prstGeom>
          <a:noFill/>
          <a:ln/>
        </p:spPr>
        <p:txBody>
          <a:bodyPr wrap="square" rtlCol="0" anchor="ctr"/>
          <a:lstStyle/>
          <a:p>
            <a:r>
              <a:rPr lang="en-US" sz="1000" b="1" dirty="0">
                <a:solidFill>
                  <a:srgbClr val="E63946"/>
                </a:solidFill>
                <a:latin typeface="Calibri" pitchFamily="34" charset="0"/>
                <a:ea typeface="Calibri" pitchFamily="34" charset="-122"/>
                <a:cs typeface="Calibri" pitchFamily="34" charset="-120"/>
              </a:rPr>
              <a:t>Religious &amp; Cultural Norms</a:t>
            </a:r>
            <a:endParaRPr lang="en-US" sz="1000" dirty="0"/>
          </a:p>
        </p:txBody>
      </p:sp>
      <p:sp>
        <p:nvSpPr>
          <p:cNvPr id="10" name="Text 8"/>
          <p:cNvSpPr/>
          <p:nvPr/>
        </p:nvSpPr>
        <p:spPr>
          <a:xfrm>
            <a:off x="347472" y="3262122"/>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Deep-rooted beliefs around cleanliness and purity shape attitudes to water. 'Recycled sewage' carries a social stigma difficult to shift without deliberate engagement.</a:t>
            </a:r>
            <a:endParaRPr lang="en-US" sz="900" dirty="0"/>
          </a:p>
        </p:txBody>
      </p:sp>
      <p:sp>
        <p:nvSpPr>
          <p:cNvPr id="11" name="Text 9"/>
          <p:cNvSpPr/>
          <p:nvPr/>
        </p:nvSpPr>
        <p:spPr>
          <a:xfrm>
            <a:off x="347472" y="3893058"/>
            <a:ext cx="2423160" cy="256032"/>
          </a:xfrm>
          <a:prstGeom prst="rect">
            <a:avLst/>
          </a:prstGeom>
          <a:noFill/>
          <a:ln/>
        </p:spPr>
        <p:txBody>
          <a:bodyPr wrap="square" rtlCol="0" anchor="ctr"/>
          <a:lstStyle/>
          <a:p>
            <a:r>
              <a:rPr lang="en-US" sz="1000" b="1" dirty="0">
                <a:solidFill>
                  <a:srgbClr val="E63946"/>
                </a:solidFill>
                <a:latin typeface="Calibri" pitchFamily="34" charset="0"/>
                <a:ea typeface="Calibri" pitchFamily="34" charset="-122"/>
                <a:cs typeface="Calibri" pitchFamily="34" charset="-120"/>
              </a:rPr>
              <a:t>Low Awareness</a:t>
            </a:r>
            <a:endParaRPr lang="en-US" sz="1000" dirty="0"/>
          </a:p>
        </p:txBody>
      </p:sp>
      <p:sp>
        <p:nvSpPr>
          <p:cNvPr id="12" name="Text 10"/>
          <p:cNvSpPr/>
          <p:nvPr/>
        </p:nvSpPr>
        <p:spPr>
          <a:xfrm>
            <a:off x="347472" y="4149090"/>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Most citizens are unaware that countries like Israel, Singapore and Namibia have safely reused wastewater for decades — including for drinking water.</a:t>
            </a:r>
            <a:endParaRPr lang="en-US" sz="900" dirty="0"/>
          </a:p>
        </p:txBody>
      </p:sp>
      <p:sp>
        <p:nvSpPr>
          <p:cNvPr id="13" name="Text 11"/>
          <p:cNvSpPr/>
          <p:nvPr/>
        </p:nvSpPr>
        <p:spPr>
          <a:xfrm>
            <a:off x="347472" y="4780026"/>
            <a:ext cx="2423160" cy="256032"/>
          </a:xfrm>
          <a:prstGeom prst="rect">
            <a:avLst/>
          </a:prstGeom>
          <a:noFill/>
          <a:ln/>
        </p:spPr>
        <p:txBody>
          <a:bodyPr wrap="square" rtlCol="0" anchor="ctr"/>
          <a:lstStyle/>
          <a:p>
            <a:r>
              <a:rPr lang="en-US" sz="1000" b="1" dirty="0">
                <a:solidFill>
                  <a:srgbClr val="E63946"/>
                </a:solidFill>
                <a:latin typeface="Calibri" pitchFamily="34" charset="0"/>
                <a:ea typeface="Calibri" pitchFamily="34" charset="-122"/>
                <a:cs typeface="Calibri" pitchFamily="34" charset="-120"/>
              </a:rPr>
              <a:t>Mistrust of Institutions</a:t>
            </a:r>
            <a:endParaRPr lang="en-US" sz="1000" dirty="0"/>
          </a:p>
        </p:txBody>
      </p:sp>
      <p:sp>
        <p:nvSpPr>
          <p:cNvPr id="14" name="Text 12"/>
          <p:cNvSpPr/>
          <p:nvPr/>
        </p:nvSpPr>
        <p:spPr>
          <a:xfrm>
            <a:off x="347472" y="5036058"/>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Historical underinvestment in Jamaica's water infrastructure has eroded public trust in NWC and government assurances about water quality and safety.</a:t>
            </a:r>
            <a:endParaRPr lang="en-US" sz="900" dirty="0"/>
          </a:p>
        </p:txBody>
      </p:sp>
      <p:sp>
        <p:nvSpPr>
          <p:cNvPr id="15" name="Shape 13"/>
          <p:cNvSpPr/>
          <p:nvPr/>
        </p:nvSpPr>
        <p:spPr>
          <a:xfrm>
            <a:off x="3191256" y="1650492"/>
            <a:ext cx="2926080" cy="4160520"/>
          </a:xfrm>
          <a:prstGeom prst="rect">
            <a:avLst/>
          </a:prstGeom>
          <a:solidFill>
            <a:srgbClr val="0D2B38"/>
          </a:solidFill>
          <a:ln/>
          <a:effectLst>
            <a:outerShdw blurRad="101600" dist="38100" dir="8100000" algn="bl" rotWithShape="0">
              <a:srgbClr val="000000">
                <a:alpha val="13000"/>
              </a:srgbClr>
            </a:outerShdw>
          </a:effectLst>
        </p:spPr>
        <p:txBody>
          <a:bodyPr/>
          <a:lstStyle/>
          <a:p>
            <a:endParaRPr lang="en-JM"/>
          </a:p>
        </p:txBody>
      </p:sp>
      <p:sp>
        <p:nvSpPr>
          <p:cNvPr id="16" name="Shape 14"/>
          <p:cNvSpPr/>
          <p:nvPr/>
        </p:nvSpPr>
        <p:spPr>
          <a:xfrm>
            <a:off x="3191256" y="1655064"/>
            <a:ext cx="2926080" cy="384048"/>
          </a:xfrm>
          <a:prstGeom prst="rect">
            <a:avLst/>
          </a:prstGeom>
          <a:solidFill>
            <a:srgbClr val="1C7293"/>
          </a:solidFill>
          <a:ln/>
        </p:spPr>
        <p:txBody>
          <a:bodyPr/>
          <a:lstStyle/>
          <a:p>
            <a:endParaRPr lang="en-JM"/>
          </a:p>
        </p:txBody>
      </p:sp>
      <p:sp>
        <p:nvSpPr>
          <p:cNvPr id="17" name="Text 15"/>
          <p:cNvSpPr/>
          <p:nvPr/>
        </p:nvSpPr>
        <p:spPr>
          <a:xfrm>
            <a:off x="3200400" y="1643634"/>
            <a:ext cx="2743200" cy="365760"/>
          </a:xfrm>
          <a:prstGeom prst="rect">
            <a:avLst/>
          </a:prstGeom>
          <a:noFill/>
          <a:ln/>
        </p:spPr>
        <p:txBody>
          <a:bodyPr wrap="square" rtlCol="0" anchor="ctr"/>
          <a:lstStyle/>
          <a:p>
            <a:r>
              <a:rPr lang="en-US" sz="1100" b="1" dirty="0">
                <a:solidFill>
                  <a:srgbClr val="FFFFFF"/>
                </a:solidFill>
                <a:latin typeface="Calibri" pitchFamily="34" charset="0"/>
                <a:ea typeface="Calibri" pitchFamily="34" charset="-122"/>
                <a:cs typeface="Calibri" pitchFamily="34" charset="-120"/>
              </a:rPr>
              <a:t>🔄  </a:t>
            </a:r>
            <a:r>
              <a:rPr lang="en-US" sz="1100" b="1" dirty="0">
                <a:latin typeface="Calibri" pitchFamily="34" charset="0"/>
                <a:ea typeface="Calibri" pitchFamily="34" charset="-122"/>
                <a:cs typeface="Calibri" pitchFamily="34" charset="-120"/>
              </a:rPr>
              <a:t>The Mindset Shift Required</a:t>
            </a:r>
            <a:endParaRPr lang="en-US" sz="1100" dirty="0"/>
          </a:p>
        </p:txBody>
      </p:sp>
      <p:sp>
        <p:nvSpPr>
          <p:cNvPr id="18" name="Shape 16"/>
          <p:cNvSpPr/>
          <p:nvPr/>
        </p:nvSpPr>
        <p:spPr>
          <a:xfrm>
            <a:off x="3200400" y="2119122"/>
            <a:ext cx="1051560" cy="384048"/>
          </a:xfrm>
          <a:prstGeom prst="rect">
            <a:avLst/>
          </a:prstGeom>
          <a:solidFill>
            <a:srgbClr val="E63946">
              <a:alpha val="40000"/>
            </a:srgbClr>
          </a:solidFill>
          <a:ln/>
        </p:spPr>
        <p:txBody>
          <a:bodyPr/>
          <a:lstStyle/>
          <a:p>
            <a:endParaRPr lang="en-JM"/>
          </a:p>
        </p:txBody>
      </p:sp>
      <p:sp>
        <p:nvSpPr>
          <p:cNvPr id="19" name="Text 17"/>
          <p:cNvSpPr/>
          <p:nvPr/>
        </p:nvSpPr>
        <p:spPr>
          <a:xfrm>
            <a:off x="3200400" y="2119122"/>
            <a:ext cx="1051560" cy="384048"/>
          </a:xfrm>
          <a:prstGeom prst="rect">
            <a:avLst/>
          </a:prstGeom>
          <a:noFill/>
          <a:ln/>
        </p:spPr>
        <p:txBody>
          <a:bodyPr wrap="square" rtlCol="0" anchor="ctr"/>
          <a:lstStyle/>
          <a:p>
            <a:pPr algn="ctr"/>
            <a:r>
              <a:rPr lang="en-US" sz="850" dirty="0">
                <a:solidFill>
                  <a:srgbClr val="FFFFFF"/>
                </a:solidFill>
                <a:latin typeface="Calibri" pitchFamily="34" charset="0"/>
                <a:ea typeface="Calibri" pitchFamily="34" charset="-122"/>
                <a:cs typeface="Calibri" pitchFamily="34" charset="-120"/>
              </a:rPr>
              <a:t>"Waste" to dispose of</a:t>
            </a:r>
            <a:endParaRPr lang="en-US" sz="850" dirty="0"/>
          </a:p>
        </p:txBody>
      </p:sp>
      <p:sp>
        <p:nvSpPr>
          <p:cNvPr id="20" name="Shape 18"/>
          <p:cNvSpPr/>
          <p:nvPr/>
        </p:nvSpPr>
        <p:spPr>
          <a:xfrm>
            <a:off x="4279392" y="2274570"/>
            <a:ext cx="256032" cy="73152"/>
          </a:xfrm>
          <a:prstGeom prst="rect">
            <a:avLst/>
          </a:prstGeom>
          <a:solidFill>
            <a:srgbClr val="02C39A"/>
          </a:solidFill>
          <a:ln/>
        </p:spPr>
        <p:txBody>
          <a:bodyPr/>
          <a:lstStyle/>
          <a:p>
            <a:endParaRPr lang="en-JM"/>
          </a:p>
        </p:txBody>
      </p:sp>
      <p:sp>
        <p:nvSpPr>
          <p:cNvPr id="21" name="Text 19"/>
          <p:cNvSpPr/>
          <p:nvPr/>
        </p:nvSpPr>
        <p:spPr>
          <a:xfrm>
            <a:off x="4507992" y="2210562"/>
            <a:ext cx="182880" cy="201168"/>
          </a:xfrm>
          <a:prstGeom prst="rect">
            <a:avLst/>
          </a:prstGeom>
          <a:noFill/>
          <a:ln/>
        </p:spPr>
        <p:txBody>
          <a:bodyPr wrap="square" rtlCol="0" anchor="ctr"/>
          <a:lstStyle/>
          <a:p>
            <a:pPr algn="ctr"/>
            <a:r>
              <a:rPr lang="en-US" sz="1000" dirty="0">
                <a:solidFill>
                  <a:srgbClr val="02C39A"/>
                </a:solidFill>
                <a:latin typeface="Calibri" pitchFamily="34" charset="0"/>
                <a:ea typeface="Calibri" pitchFamily="34" charset="-122"/>
                <a:cs typeface="Calibri" pitchFamily="34" charset="-120"/>
              </a:rPr>
              <a:t>▶</a:t>
            </a:r>
            <a:endParaRPr lang="en-US" sz="1000" dirty="0"/>
          </a:p>
        </p:txBody>
      </p:sp>
      <p:sp>
        <p:nvSpPr>
          <p:cNvPr id="22" name="Shape 20"/>
          <p:cNvSpPr/>
          <p:nvPr/>
        </p:nvSpPr>
        <p:spPr>
          <a:xfrm>
            <a:off x="4718304" y="2119122"/>
            <a:ext cx="1115568" cy="384048"/>
          </a:xfrm>
          <a:prstGeom prst="rect">
            <a:avLst/>
          </a:prstGeom>
          <a:solidFill>
            <a:srgbClr val="02C39A">
              <a:alpha val="50000"/>
            </a:srgbClr>
          </a:solidFill>
          <a:ln/>
        </p:spPr>
        <p:txBody>
          <a:bodyPr/>
          <a:lstStyle/>
          <a:p>
            <a:endParaRPr lang="en-JM"/>
          </a:p>
        </p:txBody>
      </p:sp>
      <p:sp>
        <p:nvSpPr>
          <p:cNvPr id="23" name="Text 21"/>
          <p:cNvSpPr/>
          <p:nvPr/>
        </p:nvSpPr>
        <p:spPr>
          <a:xfrm>
            <a:off x="4718304" y="2119122"/>
            <a:ext cx="1115568" cy="384048"/>
          </a:xfrm>
          <a:prstGeom prst="rect">
            <a:avLst/>
          </a:prstGeom>
          <a:noFill/>
          <a:ln/>
        </p:spPr>
        <p:txBody>
          <a:bodyPr wrap="square" rtlCol="0" anchor="ctr"/>
          <a:lstStyle/>
          <a:p>
            <a:pPr algn="ctr"/>
            <a:r>
              <a:rPr lang="en-US" sz="850" b="1" dirty="0">
                <a:solidFill>
                  <a:srgbClr val="FFFFFF"/>
                </a:solidFill>
                <a:latin typeface="Calibri" pitchFamily="34" charset="0"/>
                <a:ea typeface="Calibri" pitchFamily="34" charset="-122"/>
                <a:cs typeface="Calibri" pitchFamily="34" charset="-120"/>
              </a:rPr>
              <a:t>A resource to recover</a:t>
            </a:r>
            <a:endParaRPr lang="en-US" sz="850" dirty="0"/>
          </a:p>
        </p:txBody>
      </p:sp>
      <p:sp>
        <p:nvSpPr>
          <p:cNvPr id="24" name="Shape 22"/>
          <p:cNvSpPr/>
          <p:nvPr/>
        </p:nvSpPr>
        <p:spPr>
          <a:xfrm>
            <a:off x="3200400" y="2987802"/>
            <a:ext cx="1051560" cy="384048"/>
          </a:xfrm>
          <a:prstGeom prst="rect">
            <a:avLst/>
          </a:prstGeom>
          <a:solidFill>
            <a:srgbClr val="E63946">
              <a:alpha val="40000"/>
            </a:srgbClr>
          </a:solidFill>
          <a:ln/>
        </p:spPr>
        <p:txBody>
          <a:bodyPr/>
          <a:lstStyle/>
          <a:p>
            <a:endParaRPr lang="en-JM"/>
          </a:p>
        </p:txBody>
      </p:sp>
      <p:sp>
        <p:nvSpPr>
          <p:cNvPr id="25" name="Text 23"/>
          <p:cNvSpPr/>
          <p:nvPr/>
        </p:nvSpPr>
        <p:spPr>
          <a:xfrm>
            <a:off x="3200400" y="2987802"/>
            <a:ext cx="1051560" cy="384048"/>
          </a:xfrm>
          <a:prstGeom prst="rect">
            <a:avLst/>
          </a:prstGeom>
          <a:noFill/>
          <a:ln/>
        </p:spPr>
        <p:txBody>
          <a:bodyPr wrap="square" rtlCol="0" anchor="ctr"/>
          <a:lstStyle/>
          <a:p>
            <a:pPr algn="ctr"/>
            <a:r>
              <a:rPr lang="en-US" sz="850" dirty="0">
                <a:solidFill>
                  <a:srgbClr val="FFFFFF"/>
                </a:solidFill>
                <a:latin typeface="Calibri" pitchFamily="34" charset="0"/>
                <a:ea typeface="Calibri" pitchFamily="34" charset="-122"/>
                <a:cs typeface="Calibri" pitchFamily="34" charset="-120"/>
              </a:rPr>
              <a:t>Sewage = dangerous</a:t>
            </a:r>
            <a:endParaRPr lang="en-US" sz="850" dirty="0"/>
          </a:p>
        </p:txBody>
      </p:sp>
      <p:sp>
        <p:nvSpPr>
          <p:cNvPr id="26" name="Shape 24"/>
          <p:cNvSpPr/>
          <p:nvPr/>
        </p:nvSpPr>
        <p:spPr>
          <a:xfrm>
            <a:off x="4279392" y="3143250"/>
            <a:ext cx="256032" cy="73152"/>
          </a:xfrm>
          <a:prstGeom prst="rect">
            <a:avLst/>
          </a:prstGeom>
          <a:solidFill>
            <a:srgbClr val="02C39A"/>
          </a:solidFill>
          <a:ln/>
        </p:spPr>
        <p:txBody>
          <a:bodyPr/>
          <a:lstStyle/>
          <a:p>
            <a:endParaRPr lang="en-JM"/>
          </a:p>
        </p:txBody>
      </p:sp>
      <p:sp>
        <p:nvSpPr>
          <p:cNvPr id="27" name="Text 25"/>
          <p:cNvSpPr/>
          <p:nvPr/>
        </p:nvSpPr>
        <p:spPr>
          <a:xfrm>
            <a:off x="4507992" y="3079242"/>
            <a:ext cx="182880" cy="201168"/>
          </a:xfrm>
          <a:prstGeom prst="rect">
            <a:avLst/>
          </a:prstGeom>
          <a:noFill/>
          <a:ln/>
        </p:spPr>
        <p:txBody>
          <a:bodyPr wrap="square" rtlCol="0" anchor="ctr"/>
          <a:lstStyle/>
          <a:p>
            <a:pPr algn="ctr"/>
            <a:r>
              <a:rPr lang="en-US" sz="1000" dirty="0">
                <a:solidFill>
                  <a:srgbClr val="02C39A"/>
                </a:solidFill>
                <a:latin typeface="Calibri" pitchFamily="34" charset="0"/>
                <a:ea typeface="Calibri" pitchFamily="34" charset="-122"/>
                <a:cs typeface="Calibri" pitchFamily="34" charset="-120"/>
              </a:rPr>
              <a:t>▶</a:t>
            </a:r>
            <a:endParaRPr lang="en-US" sz="1000" dirty="0"/>
          </a:p>
        </p:txBody>
      </p:sp>
      <p:sp>
        <p:nvSpPr>
          <p:cNvPr id="28" name="Shape 26"/>
          <p:cNvSpPr/>
          <p:nvPr/>
        </p:nvSpPr>
        <p:spPr>
          <a:xfrm>
            <a:off x="4718304" y="2987802"/>
            <a:ext cx="1115568" cy="384048"/>
          </a:xfrm>
          <a:prstGeom prst="rect">
            <a:avLst/>
          </a:prstGeom>
          <a:solidFill>
            <a:srgbClr val="02C39A">
              <a:alpha val="50000"/>
            </a:srgbClr>
          </a:solidFill>
          <a:ln/>
        </p:spPr>
        <p:txBody>
          <a:bodyPr/>
          <a:lstStyle/>
          <a:p>
            <a:endParaRPr lang="en-JM"/>
          </a:p>
        </p:txBody>
      </p:sp>
      <p:sp>
        <p:nvSpPr>
          <p:cNvPr id="29" name="Text 27"/>
          <p:cNvSpPr/>
          <p:nvPr/>
        </p:nvSpPr>
        <p:spPr>
          <a:xfrm>
            <a:off x="4718304" y="2987802"/>
            <a:ext cx="1115568" cy="384048"/>
          </a:xfrm>
          <a:prstGeom prst="rect">
            <a:avLst/>
          </a:prstGeom>
          <a:noFill/>
          <a:ln/>
        </p:spPr>
        <p:txBody>
          <a:bodyPr wrap="square" rtlCol="0" anchor="ctr"/>
          <a:lstStyle/>
          <a:p>
            <a:pPr algn="ctr"/>
            <a:r>
              <a:rPr lang="en-US" sz="850" b="1" dirty="0">
                <a:solidFill>
                  <a:srgbClr val="FFFFFF"/>
                </a:solidFill>
                <a:latin typeface="Calibri" pitchFamily="34" charset="0"/>
                <a:ea typeface="Calibri" pitchFamily="34" charset="-122"/>
                <a:cs typeface="Calibri" pitchFamily="34" charset="-120"/>
              </a:rPr>
              <a:t>Treated effluent = safe</a:t>
            </a:r>
            <a:endParaRPr lang="en-US" sz="850" dirty="0"/>
          </a:p>
        </p:txBody>
      </p:sp>
      <p:sp>
        <p:nvSpPr>
          <p:cNvPr id="30" name="Shape 28"/>
          <p:cNvSpPr/>
          <p:nvPr/>
        </p:nvSpPr>
        <p:spPr>
          <a:xfrm>
            <a:off x="3200400" y="3856482"/>
            <a:ext cx="1051560" cy="384048"/>
          </a:xfrm>
          <a:prstGeom prst="rect">
            <a:avLst/>
          </a:prstGeom>
          <a:solidFill>
            <a:srgbClr val="E63946">
              <a:alpha val="40000"/>
            </a:srgbClr>
          </a:solidFill>
          <a:ln/>
        </p:spPr>
        <p:txBody>
          <a:bodyPr/>
          <a:lstStyle/>
          <a:p>
            <a:endParaRPr lang="en-JM"/>
          </a:p>
        </p:txBody>
      </p:sp>
      <p:sp>
        <p:nvSpPr>
          <p:cNvPr id="31" name="Text 29"/>
          <p:cNvSpPr/>
          <p:nvPr/>
        </p:nvSpPr>
        <p:spPr>
          <a:xfrm>
            <a:off x="3200400" y="3856482"/>
            <a:ext cx="1051560" cy="384048"/>
          </a:xfrm>
          <a:prstGeom prst="rect">
            <a:avLst/>
          </a:prstGeom>
          <a:noFill/>
          <a:ln/>
        </p:spPr>
        <p:txBody>
          <a:bodyPr wrap="square" rtlCol="0" anchor="ctr"/>
          <a:lstStyle/>
          <a:p>
            <a:pPr algn="ctr"/>
            <a:r>
              <a:rPr lang="en-US" sz="850" dirty="0">
                <a:solidFill>
                  <a:srgbClr val="FFFFFF"/>
                </a:solidFill>
                <a:latin typeface="Calibri" pitchFamily="34" charset="0"/>
                <a:ea typeface="Calibri" pitchFamily="34" charset="-122"/>
                <a:cs typeface="Calibri" pitchFamily="34" charset="-120"/>
              </a:rPr>
              <a:t>Someone else's problem</a:t>
            </a:r>
            <a:endParaRPr lang="en-US" sz="850" dirty="0"/>
          </a:p>
        </p:txBody>
      </p:sp>
      <p:sp>
        <p:nvSpPr>
          <p:cNvPr id="32" name="Shape 30"/>
          <p:cNvSpPr/>
          <p:nvPr/>
        </p:nvSpPr>
        <p:spPr>
          <a:xfrm>
            <a:off x="4279392" y="4011930"/>
            <a:ext cx="256032" cy="73152"/>
          </a:xfrm>
          <a:prstGeom prst="rect">
            <a:avLst/>
          </a:prstGeom>
          <a:solidFill>
            <a:srgbClr val="02C39A"/>
          </a:solidFill>
          <a:ln/>
        </p:spPr>
        <p:txBody>
          <a:bodyPr/>
          <a:lstStyle/>
          <a:p>
            <a:endParaRPr lang="en-JM"/>
          </a:p>
        </p:txBody>
      </p:sp>
      <p:sp>
        <p:nvSpPr>
          <p:cNvPr id="33" name="Text 31"/>
          <p:cNvSpPr/>
          <p:nvPr/>
        </p:nvSpPr>
        <p:spPr>
          <a:xfrm>
            <a:off x="4507992" y="3947922"/>
            <a:ext cx="182880" cy="201168"/>
          </a:xfrm>
          <a:prstGeom prst="rect">
            <a:avLst/>
          </a:prstGeom>
          <a:noFill/>
          <a:ln/>
        </p:spPr>
        <p:txBody>
          <a:bodyPr wrap="square" rtlCol="0" anchor="ctr"/>
          <a:lstStyle/>
          <a:p>
            <a:pPr algn="ctr"/>
            <a:r>
              <a:rPr lang="en-US" sz="1000" dirty="0">
                <a:solidFill>
                  <a:srgbClr val="02C39A"/>
                </a:solidFill>
                <a:latin typeface="Calibri" pitchFamily="34" charset="0"/>
                <a:ea typeface="Calibri" pitchFamily="34" charset="-122"/>
                <a:cs typeface="Calibri" pitchFamily="34" charset="-120"/>
              </a:rPr>
              <a:t>▶</a:t>
            </a:r>
            <a:endParaRPr lang="en-US" sz="1000" dirty="0"/>
          </a:p>
        </p:txBody>
      </p:sp>
      <p:sp>
        <p:nvSpPr>
          <p:cNvPr id="34" name="Shape 32"/>
          <p:cNvSpPr/>
          <p:nvPr/>
        </p:nvSpPr>
        <p:spPr>
          <a:xfrm>
            <a:off x="4718304" y="3856482"/>
            <a:ext cx="1115568" cy="384048"/>
          </a:xfrm>
          <a:prstGeom prst="rect">
            <a:avLst/>
          </a:prstGeom>
          <a:solidFill>
            <a:srgbClr val="02C39A">
              <a:alpha val="50000"/>
            </a:srgbClr>
          </a:solidFill>
          <a:ln/>
        </p:spPr>
        <p:txBody>
          <a:bodyPr/>
          <a:lstStyle/>
          <a:p>
            <a:endParaRPr lang="en-JM"/>
          </a:p>
        </p:txBody>
      </p:sp>
      <p:sp>
        <p:nvSpPr>
          <p:cNvPr id="35" name="Text 33"/>
          <p:cNvSpPr/>
          <p:nvPr/>
        </p:nvSpPr>
        <p:spPr>
          <a:xfrm>
            <a:off x="4718304" y="3856482"/>
            <a:ext cx="1115568" cy="384048"/>
          </a:xfrm>
          <a:prstGeom prst="rect">
            <a:avLst/>
          </a:prstGeom>
          <a:noFill/>
          <a:ln/>
        </p:spPr>
        <p:txBody>
          <a:bodyPr wrap="square" rtlCol="0" anchor="ctr"/>
          <a:lstStyle/>
          <a:p>
            <a:pPr algn="ctr"/>
            <a:r>
              <a:rPr lang="en-US" sz="850" b="1" dirty="0">
                <a:solidFill>
                  <a:srgbClr val="FFFFFF"/>
                </a:solidFill>
                <a:latin typeface="Calibri" pitchFamily="34" charset="0"/>
                <a:ea typeface="Calibri" pitchFamily="34" charset="-122"/>
                <a:cs typeface="Calibri" pitchFamily="34" charset="-120"/>
              </a:rPr>
              <a:t>Shared water stewardship</a:t>
            </a:r>
            <a:endParaRPr lang="en-US" sz="850" dirty="0"/>
          </a:p>
        </p:txBody>
      </p:sp>
      <p:sp>
        <p:nvSpPr>
          <p:cNvPr id="36" name="Shape 34"/>
          <p:cNvSpPr/>
          <p:nvPr/>
        </p:nvSpPr>
        <p:spPr>
          <a:xfrm>
            <a:off x="3200400" y="4725162"/>
            <a:ext cx="1051560" cy="384048"/>
          </a:xfrm>
          <a:prstGeom prst="rect">
            <a:avLst/>
          </a:prstGeom>
          <a:solidFill>
            <a:srgbClr val="E63946">
              <a:alpha val="40000"/>
            </a:srgbClr>
          </a:solidFill>
          <a:ln/>
        </p:spPr>
        <p:txBody>
          <a:bodyPr/>
          <a:lstStyle/>
          <a:p>
            <a:endParaRPr lang="en-JM"/>
          </a:p>
        </p:txBody>
      </p:sp>
      <p:sp>
        <p:nvSpPr>
          <p:cNvPr id="37" name="Text 35"/>
          <p:cNvSpPr/>
          <p:nvPr/>
        </p:nvSpPr>
        <p:spPr>
          <a:xfrm>
            <a:off x="3200400" y="4725162"/>
            <a:ext cx="1051560" cy="384048"/>
          </a:xfrm>
          <a:prstGeom prst="rect">
            <a:avLst/>
          </a:prstGeom>
          <a:noFill/>
          <a:ln/>
        </p:spPr>
        <p:txBody>
          <a:bodyPr wrap="square" rtlCol="0" anchor="ctr"/>
          <a:lstStyle/>
          <a:p>
            <a:pPr algn="ctr"/>
            <a:r>
              <a:rPr lang="en-US" sz="850" dirty="0">
                <a:solidFill>
                  <a:srgbClr val="FFFFFF"/>
                </a:solidFill>
                <a:latin typeface="Calibri" pitchFamily="34" charset="0"/>
                <a:ea typeface="Calibri" pitchFamily="34" charset="-122"/>
                <a:cs typeface="Calibri" pitchFamily="34" charset="-120"/>
              </a:rPr>
              <a:t>Government will fix it</a:t>
            </a:r>
            <a:endParaRPr lang="en-US" sz="850" dirty="0"/>
          </a:p>
        </p:txBody>
      </p:sp>
      <p:sp>
        <p:nvSpPr>
          <p:cNvPr id="38" name="Shape 36"/>
          <p:cNvSpPr/>
          <p:nvPr/>
        </p:nvSpPr>
        <p:spPr>
          <a:xfrm>
            <a:off x="4279392" y="4880610"/>
            <a:ext cx="256032" cy="73152"/>
          </a:xfrm>
          <a:prstGeom prst="rect">
            <a:avLst/>
          </a:prstGeom>
          <a:solidFill>
            <a:srgbClr val="02C39A"/>
          </a:solidFill>
          <a:ln/>
        </p:spPr>
        <p:txBody>
          <a:bodyPr/>
          <a:lstStyle/>
          <a:p>
            <a:endParaRPr lang="en-JM"/>
          </a:p>
        </p:txBody>
      </p:sp>
      <p:sp>
        <p:nvSpPr>
          <p:cNvPr id="39" name="Text 37"/>
          <p:cNvSpPr/>
          <p:nvPr/>
        </p:nvSpPr>
        <p:spPr>
          <a:xfrm>
            <a:off x="4507992" y="4816602"/>
            <a:ext cx="182880" cy="201168"/>
          </a:xfrm>
          <a:prstGeom prst="rect">
            <a:avLst/>
          </a:prstGeom>
          <a:noFill/>
          <a:ln/>
        </p:spPr>
        <p:txBody>
          <a:bodyPr wrap="square" rtlCol="0" anchor="ctr"/>
          <a:lstStyle/>
          <a:p>
            <a:pPr algn="ctr"/>
            <a:r>
              <a:rPr lang="en-US" sz="1000" dirty="0">
                <a:solidFill>
                  <a:srgbClr val="02C39A"/>
                </a:solidFill>
                <a:latin typeface="Calibri" pitchFamily="34" charset="0"/>
                <a:ea typeface="Calibri" pitchFamily="34" charset="-122"/>
                <a:cs typeface="Calibri" pitchFamily="34" charset="-120"/>
              </a:rPr>
              <a:t>▶</a:t>
            </a:r>
            <a:endParaRPr lang="en-US" sz="1000" dirty="0"/>
          </a:p>
        </p:txBody>
      </p:sp>
      <p:sp>
        <p:nvSpPr>
          <p:cNvPr id="40" name="Shape 38"/>
          <p:cNvSpPr/>
          <p:nvPr/>
        </p:nvSpPr>
        <p:spPr>
          <a:xfrm>
            <a:off x="4718304" y="4725162"/>
            <a:ext cx="1115568" cy="384048"/>
          </a:xfrm>
          <a:prstGeom prst="rect">
            <a:avLst/>
          </a:prstGeom>
          <a:solidFill>
            <a:srgbClr val="02C39A">
              <a:alpha val="50000"/>
            </a:srgbClr>
          </a:solidFill>
          <a:ln/>
        </p:spPr>
        <p:txBody>
          <a:bodyPr/>
          <a:lstStyle/>
          <a:p>
            <a:endParaRPr lang="en-JM"/>
          </a:p>
        </p:txBody>
      </p:sp>
      <p:sp>
        <p:nvSpPr>
          <p:cNvPr id="41" name="Text 39"/>
          <p:cNvSpPr/>
          <p:nvPr/>
        </p:nvSpPr>
        <p:spPr>
          <a:xfrm>
            <a:off x="4718304" y="4725162"/>
            <a:ext cx="1115568" cy="384048"/>
          </a:xfrm>
          <a:prstGeom prst="rect">
            <a:avLst/>
          </a:prstGeom>
          <a:noFill/>
          <a:ln/>
        </p:spPr>
        <p:txBody>
          <a:bodyPr wrap="square" rtlCol="0" anchor="ctr"/>
          <a:lstStyle/>
          <a:p>
            <a:pPr algn="ctr"/>
            <a:r>
              <a:rPr lang="en-US" sz="850" b="1" dirty="0">
                <a:solidFill>
                  <a:srgbClr val="FFFFFF"/>
                </a:solidFill>
                <a:latin typeface="Calibri" pitchFamily="34" charset="0"/>
                <a:ea typeface="Calibri" pitchFamily="34" charset="-122"/>
                <a:cs typeface="Calibri" pitchFamily="34" charset="-120"/>
              </a:rPr>
              <a:t>Community participation</a:t>
            </a:r>
            <a:endParaRPr lang="en-US" sz="850" dirty="0"/>
          </a:p>
        </p:txBody>
      </p:sp>
      <p:sp>
        <p:nvSpPr>
          <p:cNvPr id="42" name="Shape 40"/>
          <p:cNvSpPr/>
          <p:nvPr/>
        </p:nvSpPr>
        <p:spPr>
          <a:xfrm>
            <a:off x="3200400" y="5502402"/>
            <a:ext cx="2651760" cy="219456"/>
          </a:xfrm>
          <a:prstGeom prst="rect">
            <a:avLst/>
          </a:prstGeom>
          <a:solidFill>
            <a:srgbClr val="1C7293">
              <a:alpha val="30000"/>
            </a:srgbClr>
          </a:solidFill>
          <a:ln/>
        </p:spPr>
        <p:txBody>
          <a:bodyPr/>
          <a:lstStyle/>
          <a:p>
            <a:endParaRPr lang="en-JM"/>
          </a:p>
        </p:txBody>
      </p:sp>
      <p:sp>
        <p:nvSpPr>
          <p:cNvPr id="43" name="Text 41"/>
          <p:cNvSpPr/>
          <p:nvPr/>
        </p:nvSpPr>
        <p:spPr>
          <a:xfrm>
            <a:off x="3218688" y="5502402"/>
            <a:ext cx="2615184" cy="219456"/>
          </a:xfrm>
          <a:prstGeom prst="rect">
            <a:avLst/>
          </a:prstGeom>
          <a:noFill/>
          <a:ln/>
        </p:spPr>
        <p:txBody>
          <a:bodyPr wrap="square" rtlCol="0" anchor="ctr"/>
          <a:lstStyle/>
          <a:p>
            <a:pPr algn="ctr"/>
            <a:r>
              <a:rPr lang="en-US" sz="750" i="1" dirty="0">
                <a:solidFill>
                  <a:srgbClr val="02C39A"/>
                </a:solidFill>
                <a:latin typeface="Calibri" pitchFamily="34" charset="0"/>
                <a:ea typeface="Calibri" pitchFamily="34" charset="-122"/>
                <a:cs typeface="Calibri" pitchFamily="34" charset="-120"/>
              </a:rPr>
              <a:t>Singapore rebranded sewage as 'NEWater' — acceptance rose from 23% to 98% in 10 years through education.</a:t>
            </a:r>
            <a:endParaRPr lang="en-US" sz="750" dirty="0"/>
          </a:p>
        </p:txBody>
      </p:sp>
      <p:sp>
        <p:nvSpPr>
          <p:cNvPr id="44" name="Shape 42"/>
          <p:cNvSpPr/>
          <p:nvPr/>
        </p:nvSpPr>
        <p:spPr>
          <a:xfrm>
            <a:off x="6254496" y="1812798"/>
            <a:ext cx="2651760" cy="4160520"/>
          </a:xfrm>
          <a:prstGeom prst="rect">
            <a:avLst/>
          </a:prstGeom>
          <a:solidFill>
            <a:srgbClr val="0D2B38"/>
          </a:solidFill>
          <a:ln/>
          <a:effectLst>
            <a:outerShdw blurRad="101600" dist="38100" dir="8100000" algn="bl" rotWithShape="0">
              <a:srgbClr val="000000">
                <a:alpha val="13000"/>
              </a:srgbClr>
            </a:outerShdw>
          </a:effectLst>
        </p:spPr>
        <p:txBody>
          <a:bodyPr/>
          <a:lstStyle/>
          <a:p>
            <a:endParaRPr lang="en-JM" dirty="0"/>
          </a:p>
        </p:txBody>
      </p:sp>
      <p:sp>
        <p:nvSpPr>
          <p:cNvPr id="45" name="Shape 43"/>
          <p:cNvSpPr/>
          <p:nvPr/>
        </p:nvSpPr>
        <p:spPr>
          <a:xfrm>
            <a:off x="6254496" y="1634490"/>
            <a:ext cx="2651760" cy="384048"/>
          </a:xfrm>
          <a:prstGeom prst="rect">
            <a:avLst/>
          </a:prstGeom>
          <a:solidFill>
            <a:srgbClr val="02C39A"/>
          </a:solidFill>
          <a:ln/>
        </p:spPr>
        <p:txBody>
          <a:bodyPr/>
          <a:lstStyle/>
          <a:p>
            <a:endParaRPr lang="en-JM"/>
          </a:p>
        </p:txBody>
      </p:sp>
      <p:sp>
        <p:nvSpPr>
          <p:cNvPr id="46" name="Text 44"/>
          <p:cNvSpPr/>
          <p:nvPr/>
        </p:nvSpPr>
        <p:spPr>
          <a:xfrm>
            <a:off x="6355080" y="1643634"/>
            <a:ext cx="2468880" cy="365760"/>
          </a:xfrm>
          <a:prstGeom prst="rect">
            <a:avLst/>
          </a:prstGeom>
          <a:noFill/>
          <a:ln/>
        </p:spPr>
        <p:txBody>
          <a:bodyPr wrap="square" rtlCol="0" anchor="ctr"/>
          <a:lstStyle/>
          <a:p>
            <a:r>
              <a:rPr lang="en-US" sz="1100" b="1" dirty="0">
                <a:solidFill>
                  <a:srgbClr val="1A2E3A"/>
                </a:solidFill>
                <a:latin typeface="Calibri" pitchFamily="34" charset="0"/>
                <a:ea typeface="Calibri" pitchFamily="34" charset="-122"/>
                <a:cs typeface="Calibri" pitchFamily="34" charset="-120"/>
              </a:rPr>
              <a:t>✅  How to Drive Change</a:t>
            </a:r>
            <a:endParaRPr lang="en-US" sz="1100" dirty="0"/>
          </a:p>
        </p:txBody>
      </p:sp>
      <p:sp>
        <p:nvSpPr>
          <p:cNvPr id="47" name="Text 45"/>
          <p:cNvSpPr/>
          <p:nvPr/>
        </p:nvSpPr>
        <p:spPr>
          <a:xfrm>
            <a:off x="6355080" y="2119122"/>
            <a:ext cx="2423160" cy="256032"/>
          </a:xfrm>
          <a:prstGeom prst="rect">
            <a:avLst/>
          </a:prstGeom>
          <a:noFill/>
          <a:ln/>
        </p:spPr>
        <p:txBody>
          <a:bodyPr wrap="square" rtlCol="0" anchor="ctr"/>
          <a:lstStyle/>
          <a:p>
            <a:r>
              <a:rPr lang="en-US" sz="1000" b="1" dirty="0">
                <a:solidFill>
                  <a:srgbClr val="02C39A"/>
                </a:solidFill>
                <a:latin typeface="Calibri" pitchFamily="34" charset="0"/>
                <a:ea typeface="Calibri" pitchFamily="34" charset="-122"/>
                <a:cs typeface="Calibri" pitchFamily="34" charset="-120"/>
              </a:rPr>
              <a:t>📢 National Awareness Campaign</a:t>
            </a:r>
            <a:endParaRPr lang="en-US" sz="1000" dirty="0"/>
          </a:p>
        </p:txBody>
      </p:sp>
      <p:sp>
        <p:nvSpPr>
          <p:cNvPr id="48" name="Text 46"/>
          <p:cNvSpPr/>
          <p:nvPr/>
        </p:nvSpPr>
        <p:spPr>
          <a:xfrm>
            <a:off x="6355080" y="2375154"/>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Government-led messaging reframing treated water as a resource. Use trusted voices — churches, schools, community leaders.</a:t>
            </a:r>
            <a:endParaRPr lang="en-US" sz="900" dirty="0"/>
          </a:p>
        </p:txBody>
      </p:sp>
      <p:sp>
        <p:nvSpPr>
          <p:cNvPr id="49" name="Text 47"/>
          <p:cNvSpPr/>
          <p:nvPr/>
        </p:nvSpPr>
        <p:spPr>
          <a:xfrm>
            <a:off x="6355080" y="3006090"/>
            <a:ext cx="2423160" cy="256032"/>
          </a:xfrm>
          <a:prstGeom prst="rect">
            <a:avLst/>
          </a:prstGeom>
          <a:noFill/>
          <a:ln/>
        </p:spPr>
        <p:txBody>
          <a:bodyPr wrap="square" rtlCol="0" anchor="ctr"/>
          <a:lstStyle/>
          <a:p>
            <a:r>
              <a:rPr lang="en-US" sz="1000" b="1" dirty="0">
                <a:solidFill>
                  <a:srgbClr val="02C39A"/>
                </a:solidFill>
                <a:latin typeface="Calibri" pitchFamily="34" charset="0"/>
                <a:ea typeface="Calibri" pitchFamily="34" charset="-122"/>
                <a:cs typeface="Calibri" pitchFamily="34" charset="-120"/>
              </a:rPr>
              <a:t>🏫 School &amp; Youth Education</a:t>
            </a:r>
            <a:endParaRPr lang="en-US" sz="1000" dirty="0"/>
          </a:p>
        </p:txBody>
      </p:sp>
      <p:sp>
        <p:nvSpPr>
          <p:cNvPr id="50" name="Text 48"/>
          <p:cNvSpPr/>
          <p:nvPr/>
        </p:nvSpPr>
        <p:spPr>
          <a:xfrm>
            <a:off x="6355080" y="3262122"/>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Embed water literacy in the national curriculum. Children become household advocates — as seen in Singapore and Australia.</a:t>
            </a:r>
            <a:endParaRPr lang="en-US" sz="900" dirty="0"/>
          </a:p>
        </p:txBody>
      </p:sp>
      <p:sp>
        <p:nvSpPr>
          <p:cNvPr id="51" name="Text 49"/>
          <p:cNvSpPr/>
          <p:nvPr/>
        </p:nvSpPr>
        <p:spPr>
          <a:xfrm>
            <a:off x="6355080" y="3893058"/>
            <a:ext cx="2423160" cy="256032"/>
          </a:xfrm>
          <a:prstGeom prst="rect">
            <a:avLst/>
          </a:prstGeom>
          <a:noFill/>
          <a:ln/>
        </p:spPr>
        <p:txBody>
          <a:bodyPr wrap="square" rtlCol="0" anchor="ctr"/>
          <a:lstStyle/>
          <a:p>
            <a:r>
              <a:rPr lang="en-US" sz="1000" b="1" dirty="0">
                <a:solidFill>
                  <a:srgbClr val="02C39A"/>
                </a:solidFill>
                <a:latin typeface="Calibri" pitchFamily="34" charset="0"/>
                <a:ea typeface="Calibri" pitchFamily="34" charset="-122"/>
                <a:cs typeface="Calibri" pitchFamily="34" charset="-120"/>
              </a:rPr>
              <a:t>🔬 Radical Transparency</a:t>
            </a:r>
            <a:endParaRPr lang="en-US" sz="1000" dirty="0"/>
          </a:p>
        </p:txBody>
      </p:sp>
      <p:sp>
        <p:nvSpPr>
          <p:cNvPr id="52" name="Text 50"/>
          <p:cNvSpPr/>
          <p:nvPr/>
        </p:nvSpPr>
        <p:spPr>
          <a:xfrm>
            <a:off x="6355080" y="4149090"/>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OUR and NEPA publish real-time Soapberry effluent quality data publicly. Trust is built through evidence, not promises.</a:t>
            </a:r>
            <a:endParaRPr lang="en-US" sz="900" dirty="0"/>
          </a:p>
        </p:txBody>
      </p:sp>
      <p:sp>
        <p:nvSpPr>
          <p:cNvPr id="53" name="Text 51"/>
          <p:cNvSpPr/>
          <p:nvPr/>
        </p:nvSpPr>
        <p:spPr>
          <a:xfrm>
            <a:off x="6355080" y="4780026"/>
            <a:ext cx="2423160" cy="256032"/>
          </a:xfrm>
          <a:prstGeom prst="rect">
            <a:avLst/>
          </a:prstGeom>
          <a:noFill/>
          <a:ln/>
        </p:spPr>
        <p:txBody>
          <a:bodyPr wrap="square" rtlCol="0" anchor="ctr"/>
          <a:lstStyle/>
          <a:p>
            <a:r>
              <a:rPr lang="en-US" sz="1000" b="1" dirty="0">
                <a:solidFill>
                  <a:srgbClr val="02C39A"/>
                </a:solidFill>
                <a:latin typeface="Calibri" pitchFamily="34" charset="0"/>
                <a:ea typeface="Calibri" pitchFamily="34" charset="-122"/>
                <a:cs typeface="Calibri" pitchFamily="34" charset="-120"/>
              </a:rPr>
              <a:t>🌾 Visible Pilot Successes</a:t>
            </a:r>
            <a:endParaRPr lang="en-US" sz="1000" dirty="0"/>
          </a:p>
        </p:txBody>
      </p:sp>
      <p:sp>
        <p:nvSpPr>
          <p:cNvPr id="54" name="Text 52"/>
          <p:cNvSpPr/>
          <p:nvPr/>
        </p:nvSpPr>
        <p:spPr>
          <a:xfrm>
            <a:off x="6355080" y="5036058"/>
            <a:ext cx="2423160" cy="566928"/>
          </a:xfrm>
          <a:prstGeom prst="rect">
            <a:avLst/>
          </a:prstGeom>
          <a:noFill/>
          <a:ln/>
        </p:spPr>
        <p:txBody>
          <a:bodyPr wrap="square" rtlCol="0" anchor="ctr"/>
          <a:lstStyle/>
          <a:p>
            <a:r>
              <a:rPr lang="en-US" sz="900" dirty="0">
                <a:solidFill>
                  <a:srgbClr val="AACFE0"/>
                </a:solidFill>
                <a:latin typeface="Calibri" pitchFamily="34" charset="0"/>
                <a:ea typeface="Calibri" pitchFamily="34" charset="-122"/>
                <a:cs typeface="Calibri" pitchFamily="34" charset="-120"/>
              </a:rPr>
              <a:t>Showcase working agricultural reuse on the Rio Cobre. Seeing treated water grow food breaks the 'yuck factor' faster than any brochure.</a:t>
            </a:r>
            <a:endParaRPr lang="en-US" sz="900" dirty="0"/>
          </a:p>
        </p:txBody>
      </p:sp>
      <p:sp>
        <p:nvSpPr>
          <p:cNvPr id="55" name="Shape 53"/>
          <p:cNvSpPr/>
          <p:nvPr/>
        </p:nvSpPr>
        <p:spPr>
          <a:xfrm>
            <a:off x="118872" y="6060186"/>
            <a:ext cx="8787384" cy="260604"/>
          </a:xfrm>
          <a:prstGeom prst="rect">
            <a:avLst/>
          </a:prstGeom>
          <a:solidFill>
            <a:srgbClr val="028090"/>
          </a:solidFill>
          <a:ln/>
        </p:spPr>
        <p:txBody>
          <a:bodyPr/>
          <a:lstStyle/>
          <a:p>
            <a:endParaRPr lang="en-JM" dirty="0"/>
          </a:p>
        </p:txBody>
      </p:sp>
      <p:sp>
        <p:nvSpPr>
          <p:cNvPr id="56" name="Text 54"/>
          <p:cNvSpPr/>
          <p:nvPr/>
        </p:nvSpPr>
        <p:spPr>
          <a:xfrm>
            <a:off x="226194" y="6051042"/>
            <a:ext cx="7622406" cy="260604"/>
          </a:xfrm>
          <a:prstGeom prst="rect">
            <a:avLst/>
          </a:prstGeom>
          <a:noFill/>
          <a:ln/>
        </p:spPr>
        <p:txBody>
          <a:bodyPr wrap="square" rtlCol="0" anchor="ctr"/>
          <a:lstStyle/>
          <a:p>
            <a:pPr algn="ctr"/>
            <a:r>
              <a:rPr lang="en-US" sz="900" b="1" dirty="0">
                <a:solidFill>
                  <a:srgbClr val="1A2E3A"/>
                </a:solidFill>
                <a:latin typeface="Calibri" pitchFamily="34" charset="0"/>
                <a:ea typeface="Calibri" pitchFamily="34" charset="-122"/>
                <a:cs typeface="Calibri" pitchFamily="34" charset="-120"/>
              </a:rPr>
              <a:t>Without public acceptance, even the best-engineered system will face rejection. Culture must change alongside infrastructure.</a:t>
            </a:r>
            <a:endParaRPr lang="en-US" sz="900" dirty="0"/>
          </a:p>
        </p:txBody>
      </p:sp>
      <p:pic>
        <p:nvPicPr>
          <p:cNvPr id="58" name="Picture 57">
            <a:extLst>
              <a:ext uri="{FF2B5EF4-FFF2-40B4-BE49-F238E27FC236}">
                <a16:creationId xmlns:a16="http://schemas.microsoft.com/office/drawing/2014/main" id="{A3EE8D9E-FCA5-4F06-6889-108136C32C84}"/>
              </a:ext>
            </a:extLst>
          </p:cNvPr>
          <p:cNvPicPr>
            <a:picLocks noChangeAspect="1"/>
          </p:cNvPicPr>
          <p:nvPr/>
        </p:nvPicPr>
        <p:blipFill>
          <a:blip r:embed="rId3"/>
          <a:stretch>
            <a:fillRect/>
          </a:stretch>
        </p:blipFill>
        <p:spPr>
          <a:xfrm>
            <a:off x="0" y="0"/>
            <a:ext cx="9144000" cy="658368"/>
          </a:xfrm>
          <a:prstGeom prst="rect">
            <a:avLst/>
          </a:prstGeom>
        </p:spPr>
      </p:pic>
      <p:sp>
        <p:nvSpPr>
          <p:cNvPr id="60" name="TextBox 59">
            <a:extLst>
              <a:ext uri="{FF2B5EF4-FFF2-40B4-BE49-F238E27FC236}">
                <a16:creationId xmlns:a16="http://schemas.microsoft.com/office/drawing/2014/main" id="{816EE21C-08D2-C673-5720-5FD0F54F895B}"/>
              </a:ext>
            </a:extLst>
          </p:cNvPr>
          <p:cNvSpPr txBox="1"/>
          <p:nvPr/>
        </p:nvSpPr>
        <p:spPr>
          <a:xfrm>
            <a:off x="147828" y="107323"/>
            <a:ext cx="8263128" cy="560218"/>
          </a:xfrm>
          <a:prstGeom prst="rect">
            <a:avLst/>
          </a:prstGeom>
          <a:noFill/>
        </p:spPr>
        <p:txBody>
          <a:bodyPr wrap="square">
            <a:spAutoFit/>
          </a:bodyPr>
          <a:lstStyle/>
          <a:p>
            <a:pPr algn="ctr">
              <a:lnSpc>
                <a:spcPts val="4018"/>
              </a:lnSpc>
            </a:pPr>
            <a:r>
              <a:rPr lang="en-US" sz="2800" b="1" i="1" dirty="0">
                <a:solidFill>
                  <a:srgbClr val="000000"/>
                </a:solidFill>
                <a:latin typeface="Georgia Bold" panose="02040802050405020203" pitchFamily="18" charset="0"/>
                <a:ea typeface="Arial Bold Italics"/>
                <a:cs typeface="Arial Bold Italics"/>
                <a:sym typeface="Arial Bold Italics"/>
              </a:rPr>
              <a:t>Wastewater Reuse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015935D31944BBC3798973899D389" ma:contentTypeVersion="14" ma:contentTypeDescription="Create a new document." ma:contentTypeScope="" ma:versionID="00a66d9dba1557be984835248ae0fbfa">
  <xsd:schema xmlns:xsd="http://www.w3.org/2001/XMLSchema" xmlns:xs="http://www.w3.org/2001/XMLSchema" xmlns:p="http://schemas.microsoft.com/office/2006/metadata/properties" xmlns:ns2="2aed5f02-abfd-4873-a7ab-e2b24e9c611b" xmlns:ns3="e3fa2129-4b60-4d6e-ac1a-f7dd9af5ebd6" xmlns:ns4="ebeb3707-5210-4743-8255-78c24a9c38a4" targetNamespace="http://schemas.microsoft.com/office/2006/metadata/properties" ma:root="true" ma:fieldsID="76f704baeea7f5d31178076a4cb652de" ns2:_="" ns3:_="" ns4:_="">
    <xsd:import namespace="2aed5f02-abfd-4873-a7ab-e2b24e9c611b"/>
    <xsd:import namespace="e3fa2129-4b60-4d6e-ac1a-f7dd9af5ebd6"/>
    <xsd:import namespace="ebeb3707-5210-4743-8255-78c24a9c38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d5f02-abfd-4873-a7ab-e2b24e9c61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f9086c-8f42-4e20-a92f-77beb7dd37dd}" ma:internalName="TaxCatchAll" ma:showField="CatchAllData" ma:web="2aed5f02-abfd-4873-a7ab-e2b24e9c6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a2129-4b60-4d6e-ac1a-f7dd9af5eb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f22b6e6-af2c-49e0-a893-9fda7ebbbb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eb3707-5210-4743-8255-78c24a9c38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e3fa2129-4b60-4d6e-ac1a-f7dd9af5ebd6">
      <Terms xmlns="http://schemas.microsoft.com/office/infopath/2007/PartnerControls"/>
    </lcf76f155ced4ddcb4097134ff3c332f>
    <TaxCatchAll xmlns="2aed5f02-abfd-4873-a7ab-e2b24e9c611b" xsi:nil="true"/>
    <_dlc_DocId xmlns="2aed5f02-abfd-4873-a7ab-e2b24e9c611b">CN5V5D2N2K7J-121727025-906</_dlc_DocId>
    <_dlc_DocIdUrl xmlns="2aed5f02-abfd-4873-a7ab-e2b24e9c611b">
      <Url>https://ourjamaica.sharepoint.com/sites/Intranet/dept/cpa/_layouts/15/DocIdRedir.aspx?ID=CN5V5D2N2K7J-121727025-906</Url>
      <Description>CN5V5D2N2K7J-121727025-906</Description>
    </_dlc_DocIdUrl>
  </documentManagement>
</p:properties>
</file>

<file path=customXml/itemProps1.xml><?xml version="1.0" encoding="utf-8"?>
<ds:datastoreItem xmlns:ds="http://schemas.openxmlformats.org/officeDocument/2006/customXml" ds:itemID="{4E0F8194-C877-4E1A-829D-9929CFD94825}"/>
</file>

<file path=customXml/itemProps2.xml><?xml version="1.0" encoding="utf-8"?>
<ds:datastoreItem xmlns:ds="http://schemas.openxmlformats.org/officeDocument/2006/customXml" ds:itemID="{D4F118AE-C97F-43A1-8280-E08500E501B5}"/>
</file>

<file path=customXml/itemProps3.xml><?xml version="1.0" encoding="utf-8"?>
<ds:datastoreItem xmlns:ds="http://schemas.openxmlformats.org/officeDocument/2006/customXml" ds:itemID="{DDBF7CDA-983A-437B-80E5-A6B5F63A374C}"/>
</file>

<file path=customXml/itemProps4.xml><?xml version="1.0" encoding="utf-8"?>
<ds:datastoreItem xmlns:ds="http://schemas.openxmlformats.org/officeDocument/2006/customXml" ds:itemID="{E1DB0C47-CBA5-4D11-898F-32F443531652}"/>
</file>

<file path=docProps/app.xml><?xml version="1.0" encoding="utf-8"?>
<Properties xmlns="http://schemas.openxmlformats.org/officeDocument/2006/extended-properties" xmlns:vt="http://schemas.openxmlformats.org/officeDocument/2006/docPropsVTypes">
  <TotalTime>1585</TotalTime>
  <Words>2284</Words>
  <Application>Microsoft Office PowerPoint</Application>
  <PresentationFormat>On-screen Show (4:3)</PresentationFormat>
  <Paragraphs>355</Paragraphs>
  <Slides>20</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 Bold</vt:lpstr>
      <vt:lpstr>Arimo</vt:lpstr>
      <vt:lpstr>Sorts Mill Goudy</vt:lpstr>
      <vt:lpstr>Calibri</vt:lpstr>
      <vt:lpstr>Questrial</vt:lpstr>
      <vt:lpstr>Georgia Bold</vt:lpstr>
      <vt:lpstr>Georgia</vt:lpstr>
      <vt:lpstr>Arial Bold Italics</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OCCUR PRESENTATION  SM Final.pdf</dc:title>
  <dc:creator>Sashana Miller</dc:creator>
  <cp:lastModifiedBy>Sashana Miller</cp:lastModifiedBy>
  <cp:revision>4</cp:revision>
  <dcterms:created xsi:type="dcterms:W3CDTF">2006-08-16T00:00:00Z</dcterms:created>
  <dcterms:modified xsi:type="dcterms:W3CDTF">2026-04-20T21:45:51Z</dcterms:modified>
  <dc:identifier>DAHGwGvHunU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0x010100A67015935D31944BBC3798973899D389</vt:lpwstr>
  </property>
  <property fmtid="{D5CDD505-2E9C-101B-9397-08002B2CF9AE}" pid="3" name="_dlc_DocIdItemGuid">
    <vt:lpwstr>b8803254-262c-4fb2-ad7e-e6c0638692c4</vt:lpwstr>
  </property>
</Properties>
</file>