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86" r:id="rId3"/>
  </p:sldMasterIdLst>
  <p:notesMasterIdLst>
    <p:notesMasterId r:id="rId23"/>
  </p:notesMasterIdLst>
  <p:sldIdLst>
    <p:sldId id="256" r:id="rId4"/>
    <p:sldId id="257" r:id="rId5"/>
    <p:sldId id="258" r:id="rId6"/>
    <p:sldId id="286" r:id="rId7"/>
    <p:sldId id="288" r:id="rId8"/>
    <p:sldId id="276" r:id="rId9"/>
    <p:sldId id="268" r:id="rId10"/>
    <p:sldId id="289" r:id="rId11"/>
    <p:sldId id="262" r:id="rId12"/>
    <p:sldId id="295" r:id="rId13"/>
    <p:sldId id="265" r:id="rId14"/>
    <p:sldId id="292" r:id="rId15"/>
    <p:sldId id="277" r:id="rId16"/>
    <p:sldId id="296" r:id="rId17"/>
    <p:sldId id="297" r:id="rId18"/>
    <p:sldId id="299" r:id="rId19"/>
    <p:sldId id="300" r:id="rId20"/>
    <p:sldId id="291" r:id="rId21"/>
    <p:sldId id="275" r:id="rId22"/>
  </p:sldIdLst>
  <p:sldSz cx="12192000" cy="6858000"/>
  <p:notesSz cx="6858000" cy="9144000"/>
  <p:embeddedFontLst>
    <p:embeddedFont>
      <p:font typeface="Century Gothic" panose="020B0502020202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60">
          <p15:clr>
            <a:srgbClr val="A4A3A4"/>
          </p15:clr>
        </p15:guide>
        <p15:guide id="2" pos="3840">
          <p15:clr>
            <a:srgbClr val="A4A3A4"/>
          </p15:clr>
        </p15:guide>
        <p15:guide id="3" pos="456">
          <p15:clr>
            <a:srgbClr val="A4A3A4"/>
          </p15:clr>
        </p15:guide>
        <p15:guide id="4" orient="horz" pos="2160">
          <p15:clr>
            <a:srgbClr val="A4A3A4"/>
          </p15:clr>
        </p15:guide>
        <p15:guide id="5" pos="7224">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jrLD1YaBwJccCoeIrX2eyG1WE0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7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778" autoAdjust="0"/>
  </p:normalViewPr>
  <p:slideViewPr>
    <p:cSldViewPr snapToGrid="0">
      <p:cViewPr varScale="1">
        <p:scale>
          <a:sx n="47" d="100"/>
          <a:sy n="47" d="100"/>
        </p:scale>
        <p:origin x="2035" y="53"/>
      </p:cViewPr>
      <p:guideLst>
        <p:guide orient="horz" pos="960"/>
        <p:guide pos="3840"/>
        <p:guide pos="456"/>
        <p:guide orient="horz" pos="2160"/>
        <p:guide pos="72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49" Type="http://customschemas.google.com/relationships/presentationmetadata" Target="metadata"/><Relationship Id="rId57" Type="http://schemas.openxmlformats.org/officeDocument/2006/relationships/customXml" Target="../customXml/item4.xml"/><Relationship Id="rId10" Type="http://schemas.openxmlformats.org/officeDocument/2006/relationships/slide" Target="slides/slide7.xml"/><Relationship Id="rId19" Type="http://schemas.openxmlformats.org/officeDocument/2006/relationships/slide" Target="slides/slide16.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56" Type="http://schemas.openxmlformats.org/officeDocument/2006/relationships/customXml" Target="../customXml/item3.xml"/><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indent="0">
              <a:buFont typeface="Arial" panose="020B0604020202020204" pitchFamily="34" charset="0"/>
              <a:buNone/>
            </a:pPr>
            <a:r>
              <a:rPr lang="en-US" dirty="0"/>
              <a:t>Good morning everyone. </a:t>
            </a:r>
          </a:p>
          <a:p>
            <a:pPr marL="228600" indent="0">
              <a:buFont typeface="Arial" panose="020B0604020202020204" pitchFamily="34" charset="0"/>
              <a:buNone/>
            </a:pPr>
            <a:r>
              <a:rPr lang="en-US" dirty="0"/>
              <a:t>Thank you to the moderator for setting the stage so clearly, especially highlighting how DERs are transforming electricity systems globally. </a:t>
            </a:r>
          </a:p>
          <a:p>
            <a:pPr marL="228600" indent="0">
              <a:buFont typeface="Arial" panose="020B0604020202020204" pitchFamily="34" charset="0"/>
              <a:buNone/>
            </a:pPr>
            <a:endParaRPr lang="en-US" dirty="0"/>
          </a:p>
          <a:p>
            <a:pPr marL="228600" indent="0">
              <a:buFont typeface="Arial" panose="020B0604020202020204" pitchFamily="34" charset="0"/>
              <a:buNone/>
            </a:pPr>
            <a:r>
              <a:rPr lang="en-US" dirty="0"/>
              <a:t>In Suriname, we are experiencing that same transition to some extent:</a:t>
            </a:r>
            <a:br>
              <a:rPr lang="en-US" dirty="0"/>
            </a:br>
            <a:r>
              <a:rPr lang="en-US" dirty="0"/>
              <a:t>from a </a:t>
            </a:r>
            <a:r>
              <a:rPr lang="en-US" b="1" dirty="0"/>
              <a:t>centralized, utility-driven system</a:t>
            </a:r>
            <a:r>
              <a:rPr lang="en-US" dirty="0"/>
              <a:t> to a </a:t>
            </a:r>
            <a:r>
              <a:rPr lang="en-US" b="1" dirty="0"/>
              <a:t>more decentralized and participatory model</a:t>
            </a:r>
            <a:r>
              <a:rPr lang="en-US" dirty="0"/>
              <a:t>. </a:t>
            </a:r>
          </a:p>
          <a:p>
            <a:pPr marL="0" lvl="0" indent="0" algn="l" rtl="0">
              <a:spcBef>
                <a:spcPts val="0"/>
              </a:spcBef>
              <a:spcAft>
                <a:spcPts val="0"/>
              </a:spcAft>
              <a:buNone/>
            </a:pPr>
            <a:endParaRPr dirty="0"/>
          </a:p>
        </p:txBody>
      </p:sp>
      <p:sp>
        <p:nvSpPr>
          <p:cNvPr id="98" name="Google Shape;9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3179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d4ef2fef3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In Suriname, the current tariff structure is based on a cost-of-service model.</a:t>
            </a:r>
            <a:br>
              <a:rPr lang="en-US" dirty="0"/>
            </a:br>
            <a:r>
              <a:rPr lang="en-US" dirty="0"/>
              <a:t>It consists of a fixed base charge and a variable consumption charge, reflecting both fixed network costs and fuel-dependent generation costs.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Mechanisms to recover the cost of RE generation include, for example, a pass-through reflecting the cost of generation</a:t>
            </a:r>
          </a:p>
          <a:p>
            <a:pPr marL="0" lvl="0" indent="0" algn="l" rtl="0">
              <a:lnSpc>
                <a:spcPct val="100000"/>
              </a:lnSpc>
              <a:spcBef>
                <a:spcPts val="0"/>
              </a:spcBef>
              <a:spcAft>
                <a:spcPts val="0"/>
              </a:spcAft>
              <a:buSzPts val="1400"/>
              <a:buNone/>
            </a:pPr>
            <a:r>
              <a:rPr lang="en-US" dirty="0"/>
              <a:t>and distributed generation customers pay their share of fixed costs as they still use the utility’s transmission and distribution system</a:t>
            </a:r>
          </a:p>
          <a:p>
            <a:pPr marL="0" lvl="0" indent="0" algn="l" rtl="0">
              <a:lnSpc>
                <a:spcPct val="100000"/>
              </a:lnSpc>
              <a:spcBef>
                <a:spcPts val="0"/>
              </a:spcBef>
              <a:spcAft>
                <a:spcPts val="0"/>
              </a:spcAft>
              <a:buSzPts val="1400"/>
              <a:buNone/>
            </a:pPr>
            <a:r>
              <a:rPr lang="en-US" dirty="0"/>
              <a:t>when their system is not generating, or when needed.</a:t>
            </a:r>
          </a:p>
        </p:txBody>
      </p:sp>
      <p:sp>
        <p:nvSpPr>
          <p:cNvPr id="157" name="Google Shape;157;g2d4ef2fef3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d4ef2fef3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Regulatory Accounting Rules, or RAR, establish a framework for transparent cost reporting and support cost-reflective tariffs.</a:t>
            </a:r>
          </a:p>
          <a:p>
            <a:pPr marL="0" lvl="0" indent="0" algn="l" rtl="0">
              <a:lnSpc>
                <a:spcPct val="100000"/>
              </a:lnSpc>
              <a:spcBef>
                <a:spcPts val="0"/>
              </a:spcBef>
              <a:spcAft>
                <a:spcPts val="0"/>
              </a:spcAft>
              <a:buSzPts val="1400"/>
              <a:buNone/>
            </a:pPr>
            <a:r>
              <a:rPr lang="en-US" dirty="0"/>
              <a:t>The RAR is important for DERs because it enables transparent tracking and allocation of costs related to distributed generation.</a:t>
            </a:r>
            <a:br>
              <a:rPr lang="en-US" dirty="0"/>
            </a:br>
            <a:r>
              <a:rPr lang="en-US" dirty="0"/>
              <a:t>This supports fair tariffs and compensation mechanisms, which are essential for integrating DERs without distorting the system.</a:t>
            </a:r>
          </a:p>
          <a:p>
            <a:pPr marL="0" lvl="0" indent="0" algn="l" rtl="0">
              <a:lnSpc>
                <a:spcPct val="100000"/>
              </a:lnSpc>
              <a:spcBef>
                <a:spcPts val="0"/>
              </a:spcBef>
              <a:spcAft>
                <a:spcPts val="0"/>
              </a:spcAft>
              <a:buSzPts val="1400"/>
              <a:buNone/>
            </a:pPr>
            <a:r>
              <a:rPr lang="en-US" dirty="0"/>
              <a:t>We do have our RAR ready in general, but need to be moving toward real execution, and explore how to do it.</a:t>
            </a:r>
            <a:endParaRPr dirty="0"/>
          </a:p>
        </p:txBody>
      </p:sp>
      <p:sp>
        <p:nvSpPr>
          <p:cNvPr id="157" name="Google Shape;157;g2d4ef2fef3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9647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7e53b5db9b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Just to give you an overview in how, now that we have the ESP, the distributed energy resources are part of our regulatory plan.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You can access the ESP through the barcode, and read through more in depth if interested, as this is a very extensive technical document.</a:t>
            </a:r>
          </a:p>
          <a:p>
            <a:pPr marL="0" lvl="0" indent="0" algn="l" rtl="0">
              <a:lnSpc>
                <a:spcPct val="100000"/>
              </a:lnSpc>
              <a:spcBef>
                <a:spcPts val="0"/>
              </a:spcBef>
              <a:spcAft>
                <a:spcPts val="0"/>
              </a:spcAft>
              <a:buSzPts val="1400"/>
              <a:buNone/>
            </a:pPr>
            <a:endParaRPr dirty="0"/>
          </a:p>
        </p:txBody>
      </p:sp>
      <p:sp>
        <p:nvSpPr>
          <p:cNvPr id="126" name="Google Shape;126;g37e53b5db9b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is one of the tables about the KPIs to be able to know the share of electricity generation or installed capacity from distributed solar PV.</a:t>
            </a:r>
          </a:p>
          <a:p>
            <a:pPr marL="0" lvl="0" indent="0" algn="l" rtl="0">
              <a:spcBef>
                <a:spcPts val="0"/>
              </a:spcBef>
              <a:spcAft>
                <a:spcPts val="0"/>
              </a:spcAft>
              <a:buNone/>
            </a:pPr>
            <a:br>
              <a:rPr lang="en-US" dirty="0"/>
            </a:br>
            <a:br>
              <a:rPr lang="en-US" dirty="0"/>
            </a:br>
            <a:br>
              <a:rPr lang="en-US" dirty="0"/>
            </a:br>
            <a:endParaRPr dirty="0"/>
          </a:p>
        </p:txBody>
      </p:sp>
      <p:sp>
        <p:nvSpPr>
          <p:cNvPr id="256" name="Google Shape;25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082780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table summarizes the regulatory measures that should be implemented to achieve a socially optimal level of investment in distributed generation</a:t>
            </a:r>
          </a:p>
          <a:p>
            <a:pPr marL="0" lvl="0" indent="0" algn="l" rtl="0">
              <a:spcBef>
                <a:spcPts val="0"/>
              </a:spcBef>
              <a:spcAft>
                <a:spcPts val="0"/>
              </a:spcAft>
              <a:buNone/>
            </a:pPr>
            <a:r>
              <a:rPr lang="en-US" dirty="0"/>
              <a:t>or avoided to prevent under- or overinvestment in distributed generation and threats to EBS’s financial sustainability, which is a whole other dimension.</a:t>
            </a:r>
          </a:p>
          <a:p>
            <a:pPr marL="0" lvl="0" indent="0" algn="l" rtl="0">
              <a:spcBef>
                <a:spcPts val="0"/>
              </a:spcBef>
              <a:spcAft>
                <a:spcPts val="0"/>
              </a:spcAft>
              <a:buNone/>
            </a:pPr>
            <a:r>
              <a:rPr lang="en-US" dirty="0"/>
              <a:t>The recommended regulatory measures can be implemented to address each measure's shortfalls.</a:t>
            </a:r>
          </a:p>
          <a:p>
            <a:pPr marL="0" lvl="0" indent="0" algn="l" rtl="0">
              <a:spcBef>
                <a:spcPts val="0"/>
              </a:spcBef>
              <a:spcAft>
                <a:spcPts val="0"/>
              </a:spcAft>
              <a:buNone/>
            </a:pPr>
            <a:r>
              <a:rPr lang="en-US" dirty="0"/>
              <a:t>The table also explains the pros and cons of each measure from an economic perspective.</a:t>
            </a:r>
          </a:p>
          <a:p>
            <a:pPr marL="0" lvl="0" indent="0" algn="l" rtl="0">
              <a:spcBef>
                <a:spcPts val="0"/>
              </a:spcBef>
              <a:spcAft>
                <a:spcPts val="0"/>
              </a:spcAft>
              <a:buNone/>
            </a:pPr>
            <a:r>
              <a:rPr lang="en-US" dirty="0"/>
              <a:t>The ESP is currently in the stage of approval on governments side.</a:t>
            </a:r>
          </a:p>
          <a:p>
            <a:pPr marL="0" lvl="0" indent="0" algn="l" rtl="0">
              <a:spcBef>
                <a:spcPts val="0"/>
              </a:spcBef>
              <a:spcAft>
                <a:spcPts val="0"/>
              </a:spcAft>
              <a:buNone/>
            </a:pPr>
            <a:br>
              <a:rPr lang="en-US" dirty="0"/>
            </a:br>
            <a:br>
              <a:rPr lang="en-US" dirty="0"/>
            </a:br>
            <a:endParaRPr dirty="0"/>
          </a:p>
        </p:txBody>
      </p:sp>
      <p:sp>
        <p:nvSpPr>
          <p:cNvPr id="256" name="Google Shape;25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966110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table continued, with the two last measures as how to deal with it, in general.</a:t>
            </a:r>
            <a:endParaRPr dirty="0"/>
          </a:p>
        </p:txBody>
      </p:sp>
      <p:sp>
        <p:nvSpPr>
          <p:cNvPr id="256" name="Google Shape;25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648534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also got an overview on the fixed distributed generation charge, or the cap on distributed generation capacity. This is about the recommended measures.</a:t>
            </a:r>
          </a:p>
          <a:p>
            <a:pPr marL="0" lvl="0" indent="0" algn="l" rtl="0">
              <a:spcBef>
                <a:spcPts val="0"/>
              </a:spcBef>
              <a:spcAft>
                <a:spcPts val="0"/>
              </a:spcAft>
              <a:buNone/>
            </a:pPr>
            <a:r>
              <a:rPr lang="en-US" dirty="0"/>
              <a:t>And the second column here is about the implementation in Suriname as of 2025. You can see that for the first one it </a:t>
            </a:r>
            <a:r>
              <a:rPr lang="en-US" dirty="0" err="1"/>
              <a:t>it</a:t>
            </a:r>
            <a:r>
              <a:rPr lang="en-US" dirty="0"/>
              <a:t> not, and the second one partially.</a:t>
            </a:r>
          </a:p>
        </p:txBody>
      </p:sp>
      <p:sp>
        <p:nvSpPr>
          <p:cNvPr id="256" name="Google Shape;25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800951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d4ef2fef3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So, back to DER on what we could consider moving forward:</a:t>
            </a:r>
            <a:br>
              <a:rPr lang="en-US" dirty="0"/>
            </a:br>
            <a:r>
              <a:rPr lang="en-US" dirty="0"/>
              <a:t>Aligning incentives for DER participation: some measures to include to ensure distributed generation is encouraged</a:t>
            </a:r>
          </a:p>
          <a:p>
            <a:pPr marL="0" lvl="0" indent="0" algn="l" rtl="0">
              <a:lnSpc>
                <a:spcPct val="100000"/>
              </a:lnSpc>
              <a:spcBef>
                <a:spcPts val="0"/>
              </a:spcBef>
              <a:spcAft>
                <a:spcPts val="0"/>
              </a:spcAft>
              <a:buSzPts val="1400"/>
              <a:buNone/>
            </a:pPr>
            <a:r>
              <a:rPr lang="en-US" dirty="0"/>
              <a:t>Data and visibility for DER integration: for Suriname through EIMS developments</a:t>
            </a:r>
          </a:p>
          <a:p>
            <a:pPr marL="0" lvl="0" indent="0" algn="l" rtl="0">
              <a:lnSpc>
                <a:spcPct val="100000"/>
              </a:lnSpc>
              <a:spcBef>
                <a:spcPts val="0"/>
              </a:spcBef>
              <a:spcAft>
                <a:spcPts val="0"/>
              </a:spcAft>
              <a:buSzPts val="1400"/>
              <a:buNone/>
            </a:pPr>
            <a:r>
              <a:rPr lang="en-US" dirty="0"/>
              <a:t>System flexibility, but I’d say that this is maybe a more challenging technical factor</a:t>
            </a:r>
          </a:p>
        </p:txBody>
      </p:sp>
      <p:sp>
        <p:nvSpPr>
          <p:cNvPr id="157" name="Google Shape;157;g2d4ef2fef3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 have come to the end of my presentation, thank you very much for your attention.</a:t>
            </a:r>
          </a:p>
          <a:p>
            <a:pPr marL="0" lvl="0" indent="0" algn="l" rtl="0">
              <a:spcBef>
                <a:spcPts val="0"/>
              </a:spcBef>
              <a:spcAft>
                <a:spcPts val="0"/>
              </a:spcAft>
              <a:buNone/>
            </a:pPr>
            <a:r>
              <a:rPr lang="en-US" dirty="0"/>
              <a:t>Also the organizers for this challenging conference.</a:t>
            </a:r>
          </a:p>
          <a:p>
            <a:pPr marL="0" lvl="0" indent="0" algn="l" rtl="0">
              <a:spcBef>
                <a:spcPts val="0"/>
              </a:spcBef>
              <a:spcAft>
                <a:spcPts val="0"/>
              </a:spcAft>
              <a:buNone/>
            </a:pPr>
            <a:r>
              <a:rPr lang="en-US" dirty="0"/>
              <a:t>I’d say it seems like I managed to end in time, so you all probably not being in time for lunch is definitely not me. Thank you.</a:t>
            </a:r>
            <a:endParaRPr dirty="0"/>
          </a:p>
        </p:txBody>
      </p:sp>
      <p:sp>
        <p:nvSpPr>
          <p:cNvPr id="289" name="Google Shape;28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Today, I’ll briefly share: </a:t>
            </a:r>
          </a:p>
          <a:p>
            <a:pPr marL="742950" lvl="1" indent="-285750">
              <a:buFont typeface="Arial" panose="020B0604020202020204" pitchFamily="34" charset="0"/>
              <a:buChar char="•"/>
            </a:pPr>
            <a:r>
              <a:rPr lang="en-US" dirty="0"/>
              <a:t>Our regulatory starting point and especially how we have progressed and how DERs are emerging in our system, with more challenges than we thought</a:t>
            </a:r>
          </a:p>
          <a:p>
            <a:pPr marL="742950" lvl="1" indent="-285750">
              <a:buFont typeface="Arial" panose="020B0604020202020204" pitchFamily="34" charset="0"/>
              <a:buChar char="•"/>
            </a:pPr>
            <a:r>
              <a:rPr lang="en-US" dirty="0"/>
              <a:t>Also, this was not initially my topic, but I hope to be able to navigate as this year’s theme also notes.</a:t>
            </a:r>
          </a:p>
          <a:p>
            <a:pPr marL="742950" lvl="1" indent="-285750">
              <a:buFont typeface="Arial" panose="020B0604020202020204" pitchFamily="34" charset="0"/>
              <a:buChar char="•"/>
            </a:pPr>
            <a:r>
              <a:rPr lang="en-US" dirty="0"/>
              <a:t>I do have many slides for some info, especially towards the end with some smaller letters to give more of an overview. </a:t>
            </a:r>
            <a:r>
              <a:rPr lang="en-US" dirty="0" err="1"/>
              <a:t>l’ll</a:t>
            </a:r>
            <a:r>
              <a:rPr lang="en-US" dirty="0"/>
              <a:t> try to keep it brief within my 7 minutes given.</a:t>
            </a:r>
          </a:p>
          <a:p>
            <a:pPr marL="742950" lvl="1" indent="-285750">
              <a:buFont typeface="Arial" panose="020B0604020202020204" pitchFamily="34" charset="0"/>
              <a:buChar char="•"/>
            </a:pPr>
            <a:endParaRPr lang="en-US" dirty="0"/>
          </a:p>
          <a:p>
            <a:pPr marL="0" lvl="0" indent="0" algn="l" rtl="0">
              <a:spcBef>
                <a:spcPts val="0"/>
              </a:spcBef>
              <a:spcAft>
                <a:spcPts val="0"/>
              </a:spcAft>
              <a:buClr>
                <a:schemeClr val="dk1"/>
              </a:buClr>
              <a:buSzPts val="1200"/>
              <a:buFont typeface="Calibri"/>
              <a:buNone/>
            </a:pPr>
            <a:endParaRPr dirty="0"/>
          </a:p>
        </p:txBody>
      </p:sp>
      <p:sp>
        <p:nvSpPr>
          <p:cNvPr id="105" name="Google Shape;1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For the background &amp; regulatory framework</a:t>
            </a:r>
            <a:endParaRPr dirty="0"/>
          </a:p>
        </p:txBody>
      </p:sp>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an overview of the Suriname map with installed capacities. We already know that demand will be growing, and steadily in the coming years.</a:t>
            </a:r>
            <a:br>
              <a:rPr lang="en-US" dirty="0"/>
            </a:br>
            <a:r>
              <a:rPr lang="en-US" dirty="0"/>
              <a:t>Suriname’s installed capacity reflects a centralized system, but demand is expected to grow by about 10% each year in the coming years.”</a:t>
            </a:r>
            <a:br>
              <a:rPr lang="en-US" dirty="0"/>
            </a:br>
            <a:r>
              <a:rPr lang="en-US" dirty="0"/>
              <a:t>“At the same time, DERs will add supply AND they will fundamentally reshape how demand appears and is managed on the grid.”</a:t>
            </a:r>
            <a:endParaRPr dirty="0"/>
          </a:p>
        </p:txBody>
      </p:sp>
      <p:sp>
        <p:nvSpPr>
          <p:cNvPr id="173" name="Google Shape;1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slide shows the gap between our current renewable capacity and our national targets, highlighting both progress and the scale of what still needs to be achieved.”</a:t>
            </a:r>
            <a:br>
              <a:rPr lang="en-US" dirty="0"/>
            </a:br>
            <a:r>
              <a:rPr lang="en-US" dirty="0"/>
              <a:t>Closing this gap will in some way also be depend on DERs, making it essential that our regulatory framework enables, and not limits, their growth</a:t>
            </a:r>
            <a:endParaRPr dirty="0"/>
          </a:p>
        </p:txBody>
      </p:sp>
      <p:sp>
        <p:nvSpPr>
          <p:cNvPr id="215" name="Google Shape;21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EAS established under the Electricity Act of 2016 (BUT ONLY ACTUALLY OPERATIONAL SINCE 2020), is responsible for regulating the electricity sector, providing the foundation for integrating emerging solutions like DERs into the system. We are small, only 7 staff and ancillary staff, limited by the E – Act currently. So I asked </a:t>
            </a:r>
            <a:r>
              <a:rPr lang="en-US" dirty="0" err="1"/>
              <a:t>myselfthe</a:t>
            </a:r>
            <a:r>
              <a:rPr lang="en-US" dirty="0"/>
              <a:t> question yesterday: Where should I put DERs in for us at the EAS? It is clear that it is a cross-cutting aspect, based on legal and more regulated through economic as well as technical regulation.</a:t>
            </a:r>
            <a:endParaRPr dirty="0"/>
          </a:p>
        </p:txBody>
      </p:sp>
      <p:sp>
        <p:nvSpPr>
          <p:cNvPr id="116" name="Google Shape;1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102f93d20d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102f93d20d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Suriname’s electricity sector has been undergoing fundamental reform, since the start, guided by the Electricity Act 2016 and now the ESP, and this is only over the timespan of about 5 years.</a:t>
            </a:r>
            <a:br>
              <a:rPr lang="en-US" dirty="0"/>
            </a:br>
            <a:r>
              <a:rPr lang="en-US" dirty="0"/>
              <a:t>For example for DERs:</a:t>
            </a:r>
            <a:br>
              <a:rPr lang="en-US" dirty="0"/>
            </a:br>
            <a:r>
              <a:rPr lang="en-US" dirty="0"/>
              <a:t>The Electricity Act allows households and businesses to install small-scale renewable energy systems for their own consumption.</a:t>
            </a:r>
          </a:p>
          <a:p>
            <a:pPr marL="0" lvl="0" indent="0" algn="l" rtl="0">
              <a:spcBef>
                <a:spcPts val="0"/>
              </a:spcBef>
              <a:spcAft>
                <a:spcPts val="0"/>
              </a:spcAft>
              <a:buNone/>
            </a:pPr>
            <a:r>
              <a:rPr lang="en-US" dirty="0"/>
              <a:t>The Act states that these distributed generation customers will be able to receive compensation for electricity they feed into the National Grid,</a:t>
            </a:r>
          </a:p>
          <a:p>
            <a:pPr marL="0" lvl="0" indent="0" algn="l" rtl="0">
              <a:spcBef>
                <a:spcPts val="0"/>
              </a:spcBef>
              <a:spcAft>
                <a:spcPts val="0"/>
              </a:spcAft>
              <a:buNone/>
            </a:pPr>
            <a:r>
              <a:rPr lang="en-US" dirty="0"/>
              <a:t>and mandates that the commercial terms for compensation be established in the ESP.</a:t>
            </a:r>
          </a:p>
          <a:p>
            <a:pPr marL="0" lvl="0" indent="0" algn="l" rtl="0">
              <a:spcBef>
                <a:spcPts val="0"/>
              </a:spcBef>
              <a:spcAft>
                <a:spcPts val="0"/>
              </a:spcAft>
              <a:buNone/>
            </a:pPr>
            <a:r>
              <a:rPr lang="en-US" dirty="0"/>
              <a:t>Now these commercial terms which are currently in the ESP must be based </a:t>
            </a:r>
            <a:r>
              <a:rPr lang="en-US" dirty="0" err="1"/>
              <a:t>ofcourse</a:t>
            </a:r>
            <a:r>
              <a:rPr lang="en-US" dirty="0"/>
              <a:t> on the provisions in the Act, the tariff structure in the tariff methodology, and the flows of electricity to and from the distributed generation system.</a:t>
            </a:r>
          </a:p>
          <a:p>
            <a:pPr marL="0" lvl="0" indent="0" algn="l" rtl="0">
              <a:spcBef>
                <a:spcPts val="0"/>
              </a:spcBef>
              <a:spcAft>
                <a:spcPts val="0"/>
              </a:spcAft>
              <a:buNone/>
            </a:pPr>
            <a:r>
              <a:rPr lang="en-US" dirty="0"/>
              <a:t>The ESP also describes the commercial terms as FIT for selling electricity from distributed generation, but let me also mention that</a:t>
            </a:r>
          </a:p>
          <a:p>
            <a:pPr marL="0" lvl="0" indent="0" algn="l" rtl="0">
              <a:spcBef>
                <a:spcPts val="0"/>
              </a:spcBef>
              <a:spcAft>
                <a:spcPts val="0"/>
              </a:spcAft>
              <a:buNone/>
            </a:pPr>
            <a:r>
              <a:rPr lang="en-US" dirty="0"/>
              <a:t>practically the Electricity Act does not limit the amount of electricity that small scale systems can feed into the National Grid,</a:t>
            </a:r>
          </a:p>
          <a:p>
            <a:pPr marL="0" lvl="0" indent="0" algn="l" rtl="0">
              <a:spcBef>
                <a:spcPts val="0"/>
              </a:spcBef>
              <a:spcAft>
                <a:spcPts val="0"/>
              </a:spcAft>
              <a:buNone/>
            </a:pPr>
            <a:r>
              <a:rPr lang="en-US" dirty="0"/>
              <a:t>but limits the amount of electricity that is eligible for payment from EBS when it comes to for example solar PV.</a:t>
            </a:r>
            <a:endParaRPr dirty="0"/>
          </a:p>
        </p:txBody>
      </p:sp>
      <p:sp>
        <p:nvSpPr>
          <p:cNvPr id="237" name="Google Shape;237;g3102f93d20d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What we’re seeing in Suriname is not a fully mature DER ecosystem yet, but the early building blocks are clearly emerging.</a:t>
            </a:r>
          </a:p>
          <a:p>
            <a:r>
              <a:rPr lang="en-US" dirty="0"/>
              <a:t>At present, the country already has a net billing framework supported by a feed-in tariff of approximately </a:t>
            </a:r>
            <a:r>
              <a:rPr lang="en-US" b="1" dirty="0"/>
              <a:t>115% of the retail electricity rate</a:t>
            </a:r>
            <a:r>
              <a:rPr lang="en-US" dirty="0"/>
              <a:t>, established under State Decree. That is a relatively generous incentive, and it plays an important role in stimulating early adoption of rooftop solar.</a:t>
            </a:r>
          </a:p>
          <a:p>
            <a:endParaRPr lang="en-US" dirty="0"/>
          </a:p>
          <a:p>
            <a:r>
              <a:rPr lang="en-US" dirty="0"/>
              <a:t>Looking ahead, mechanisms introduced through regulatory sandboxes or TOU could become increasingly relevant. These tools can help align customer behavior with system needs, especially as variable renewable generation grows.</a:t>
            </a:r>
          </a:p>
          <a:p>
            <a:endParaRPr lang="en-US" dirty="0"/>
          </a:p>
          <a:p>
            <a:r>
              <a:rPr lang="en-US" dirty="0"/>
              <a:t>That said, the effectiveness of these approaches will depend heavily on enabling infrastructure, particularly smart metering and improved system visibility, which are still developing. That may be more on the utility side.</a:t>
            </a:r>
          </a:p>
          <a:p>
            <a:endParaRPr lang="en-US" dirty="0"/>
          </a:p>
          <a:p>
            <a:r>
              <a:rPr lang="en-US" dirty="0"/>
              <a:t>So, in the case of Suriname, the key issue is not yet managing high DER penetration, but putting in place the right regulatory and technical foundations now to support DER growth in a balanced, fair, and sustainable way.</a:t>
            </a:r>
          </a:p>
          <a:p>
            <a:pPr marL="0" lvl="0" indent="0" algn="l" rtl="0">
              <a:spcBef>
                <a:spcPts val="0"/>
              </a:spcBef>
              <a:spcAft>
                <a:spcPts val="0"/>
              </a:spcAft>
              <a:buNone/>
            </a:pPr>
            <a:endParaRPr dirty="0"/>
          </a:p>
        </p:txBody>
      </p:sp>
      <p:sp>
        <p:nvSpPr>
          <p:cNvPr id="256" name="Google Shape;25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33641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d4ef2fef35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While the opportunities are clear, structural challenges remain for us as the regulator.</a:t>
            </a:r>
          </a:p>
          <a:p>
            <a:pPr marL="0" lvl="0" indent="0" algn="l" rtl="0">
              <a:spcBef>
                <a:spcPts val="0"/>
              </a:spcBef>
              <a:spcAft>
                <a:spcPts val="0"/>
              </a:spcAft>
              <a:buNone/>
            </a:pPr>
            <a:r>
              <a:rPr lang="en-US" dirty="0"/>
              <a:t>The current cost-of-service model does not strongly incentivize efficiency or innovation as a primary goal, which is critical for integrating DERs.</a:t>
            </a:r>
            <a:br>
              <a:rPr lang="en-US" dirty="0"/>
            </a:br>
            <a:r>
              <a:rPr lang="en-US" dirty="0"/>
              <a:t>Tariffs are also highly sensitive to fuel prices and exchange rates, creating volatility and uncertainty.</a:t>
            </a:r>
            <a:br>
              <a:rPr lang="en-US" dirty="0"/>
            </a:br>
            <a:r>
              <a:rPr lang="en-US" dirty="0"/>
              <a:t>In addition, information asymmetry and limited data availability make verification and effective regulation more difficult—though the planned EIMS is a step in the right direction.</a:t>
            </a:r>
          </a:p>
        </p:txBody>
      </p:sp>
      <p:sp>
        <p:nvSpPr>
          <p:cNvPr id="201" name="Google Shape;201;g2d4ef2fef35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
        <p:cNvGrpSpPr/>
        <p:nvPr/>
      </p:nvGrpSpPr>
      <p:grpSpPr>
        <a:xfrm>
          <a:off x="0" y="0"/>
          <a:ext cx="0" cy="0"/>
          <a:chOff x="0" y="0"/>
          <a:chExt cx="0" cy="0"/>
        </a:xfrm>
      </p:grpSpPr>
      <p:pic>
        <p:nvPicPr>
          <p:cNvPr id="11" name="Google Shape;11;p40"/>
          <p:cNvPicPr preferRelativeResize="0"/>
          <p:nvPr/>
        </p:nvPicPr>
        <p:blipFill rotWithShape="1">
          <a:blip r:embed="rId2">
            <a:alphaModFix/>
          </a:blip>
          <a:srcRect l="8873" r="8872"/>
          <a:stretch/>
        </p:blipFill>
        <p:spPr>
          <a:xfrm>
            <a:off x="0" y="1829126"/>
            <a:ext cx="12191999" cy="5019674"/>
          </a:xfrm>
          <a:prstGeom prst="rect">
            <a:avLst/>
          </a:prstGeom>
          <a:noFill/>
          <a:ln>
            <a:noFill/>
          </a:ln>
        </p:spPr>
      </p:pic>
      <p:sp>
        <p:nvSpPr>
          <p:cNvPr id="12" name="Google Shape;12;p40"/>
          <p:cNvSpPr txBox="1">
            <a:spLocks noGrp="1"/>
          </p:cNvSpPr>
          <p:nvPr>
            <p:ph type="title"/>
          </p:nvPr>
        </p:nvSpPr>
        <p:spPr>
          <a:xfrm>
            <a:off x="831850" y="2201148"/>
            <a:ext cx="10515600" cy="1500187"/>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C471A"/>
              </a:buClr>
              <a:buSzPts val="5400"/>
              <a:buFont typeface="Arial"/>
              <a:buNone/>
              <a:defRPr sz="5400" b="1" i="0" u="none" strike="noStrike" cap="none">
                <a:solidFill>
                  <a:srgbClr val="0C471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40"/>
          <p:cNvSpPr txBox="1">
            <a:spLocks noGrp="1"/>
          </p:cNvSpPr>
          <p:nvPr>
            <p:ph type="body" idx="1"/>
          </p:nvPr>
        </p:nvSpPr>
        <p:spPr>
          <a:xfrm>
            <a:off x="831850" y="3737202"/>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4" name="Google Shape;14;p40"/>
          <p:cNvSpPr/>
          <p:nvPr/>
        </p:nvSpPr>
        <p:spPr>
          <a:xfrm>
            <a:off x="0" y="6674529"/>
            <a:ext cx="12192000" cy="183471"/>
          </a:xfrm>
          <a:prstGeom prst="rect">
            <a:avLst/>
          </a:prstGeom>
          <a:solidFill>
            <a:srgbClr val="4E9F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40"/>
          <p:cNvSpPr txBox="1">
            <a:spLocks noGrp="1"/>
          </p:cNvSpPr>
          <p:nvPr>
            <p:ph type="sldNum" idx="12"/>
          </p:nvPr>
        </p:nvSpPr>
        <p:spPr>
          <a:xfrm>
            <a:off x="11319029" y="6320901"/>
            <a:ext cx="872971" cy="35362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0" marR="0" lvl="1" indent="0" algn="l" rtl="0">
              <a:spcBef>
                <a:spcPts val="0"/>
              </a:spcBef>
              <a:buNone/>
              <a:defRPr sz="1800" b="0" i="0" u="none" strike="noStrike" cap="none">
                <a:solidFill>
                  <a:schemeClr val="lt1"/>
                </a:solidFill>
                <a:latin typeface="Calibri"/>
                <a:ea typeface="Calibri"/>
                <a:cs typeface="Calibri"/>
                <a:sym typeface="Calibri"/>
              </a:defRPr>
            </a:lvl2pPr>
            <a:lvl3pPr marL="0" marR="0" lvl="2" indent="0" algn="l" rtl="0">
              <a:spcBef>
                <a:spcPts val="0"/>
              </a:spcBef>
              <a:buNone/>
              <a:defRPr sz="1800" b="0" i="0" u="none" strike="noStrike" cap="none">
                <a:solidFill>
                  <a:schemeClr val="lt1"/>
                </a:solidFill>
                <a:latin typeface="Calibri"/>
                <a:ea typeface="Calibri"/>
                <a:cs typeface="Calibri"/>
                <a:sym typeface="Calibri"/>
              </a:defRPr>
            </a:lvl3pPr>
            <a:lvl4pPr marL="0" marR="0" lvl="3" indent="0" algn="l" rtl="0">
              <a:spcBef>
                <a:spcPts val="0"/>
              </a:spcBef>
              <a:buNone/>
              <a:defRPr sz="1800" b="0" i="0" u="none" strike="noStrike" cap="none">
                <a:solidFill>
                  <a:schemeClr val="lt1"/>
                </a:solidFill>
                <a:latin typeface="Calibri"/>
                <a:ea typeface="Calibri"/>
                <a:cs typeface="Calibri"/>
                <a:sym typeface="Calibri"/>
              </a:defRPr>
            </a:lvl4pPr>
            <a:lvl5pPr marL="0" marR="0" lvl="4" indent="0" algn="l" rtl="0">
              <a:spcBef>
                <a:spcPts val="0"/>
              </a:spcBef>
              <a:buNone/>
              <a:defRPr sz="1800" b="0" i="0" u="none" strike="noStrike" cap="none">
                <a:solidFill>
                  <a:schemeClr val="lt1"/>
                </a:solidFill>
                <a:latin typeface="Calibri"/>
                <a:ea typeface="Calibri"/>
                <a:cs typeface="Calibri"/>
                <a:sym typeface="Calibri"/>
              </a:defRPr>
            </a:lvl5pPr>
            <a:lvl6pPr marL="0" marR="0" lvl="5" indent="0" algn="l" rtl="0">
              <a:spcBef>
                <a:spcPts val="0"/>
              </a:spcBef>
              <a:buNone/>
              <a:defRPr sz="1800" b="0" i="0" u="none" strike="noStrike" cap="none">
                <a:solidFill>
                  <a:schemeClr val="lt1"/>
                </a:solidFill>
                <a:latin typeface="Calibri"/>
                <a:ea typeface="Calibri"/>
                <a:cs typeface="Calibri"/>
                <a:sym typeface="Calibri"/>
              </a:defRPr>
            </a:lvl6pPr>
            <a:lvl7pPr marL="0" marR="0" lvl="6" indent="0" algn="l" rtl="0">
              <a:spcBef>
                <a:spcPts val="0"/>
              </a:spcBef>
              <a:buNone/>
              <a:defRPr sz="1800" b="0" i="0" u="none" strike="noStrike" cap="none">
                <a:solidFill>
                  <a:schemeClr val="lt1"/>
                </a:solidFill>
                <a:latin typeface="Calibri"/>
                <a:ea typeface="Calibri"/>
                <a:cs typeface="Calibri"/>
                <a:sym typeface="Calibri"/>
              </a:defRPr>
            </a:lvl7pPr>
            <a:lvl8pPr marL="0" marR="0" lvl="7" indent="0" algn="l" rtl="0">
              <a:spcBef>
                <a:spcPts val="0"/>
              </a:spcBef>
              <a:buNone/>
              <a:defRPr sz="1800" b="0" i="0" u="none" strike="noStrike" cap="none">
                <a:solidFill>
                  <a:schemeClr val="lt1"/>
                </a:solidFill>
                <a:latin typeface="Calibri"/>
                <a:ea typeface="Calibri"/>
                <a:cs typeface="Calibri"/>
                <a:sym typeface="Calibri"/>
              </a:defRPr>
            </a:lvl8pPr>
            <a:lvl9pPr marL="0" marR="0" lvl="8" indent="0" algn="l" rtl="0">
              <a:spcBef>
                <a:spcPts val="0"/>
              </a:spcBef>
              <a:buNone/>
              <a:defRPr sz="1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6" name="Google Shape;16;p40"/>
          <p:cNvPicPr preferRelativeResize="0"/>
          <p:nvPr/>
        </p:nvPicPr>
        <p:blipFill rotWithShape="1">
          <a:blip r:embed="rId3">
            <a:alphaModFix/>
          </a:blip>
          <a:srcRect/>
          <a:stretch/>
        </p:blipFill>
        <p:spPr>
          <a:xfrm>
            <a:off x="3970300" y="93437"/>
            <a:ext cx="4251399" cy="24062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2"/>
        <p:cNvGrpSpPr/>
        <p:nvPr/>
      </p:nvGrpSpPr>
      <p:grpSpPr>
        <a:xfrm>
          <a:off x="0" y="0"/>
          <a:ext cx="0" cy="0"/>
          <a:chOff x="0" y="0"/>
          <a:chExt cx="0" cy="0"/>
        </a:xfrm>
      </p:grpSpPr>
      <p:sp>
        <p:nvSpPr>
          <p:cNvPr id="73" name="Google Shape;73;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5" name="Google Shape;75;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7" name="Google Shape;77;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5" name="Google Shape;8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51"/>
          <p:cNvSpPr>
            <a:spLocks noGrp="1"/>
          </p:cNvSpPr>
          <p:nvPr>
            <p:ph type="pic" idx="2"/>
          </p:nvPr>
        </p:nvSpPr>
        <p:spPr>
          <a:xfrm>
            <a:off x="5183188" y="987425"/>
            <a:ext cx="6172200" cy="4873625"/>
          </a:xfrm>
          <a:prstGeom prst="rect">
            <a:avLst/>
          </a:prstGeom>
          <a:noFill/>
          <a:ln>
            <a:noFill/>
          </a:ln>
        </p:spPr>
      </p:sp>
      <p:sp>
        <p:nvSpPr>
          <p:cNvPr id="91" name="Google Shape;91;p5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2" name="Google Shape;9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
        <p:cNvGrpSpPr/>
        <p:nvPr/>
      </p:nvGrpSpPr>
      <p:grpSpPr>
        <a:xfrm>
          <a:off x="0" y="0"/>
          <a:ext cx="0" cy="0"/>
          <a:chOff x="0" y="0"/>
          <a:chExt cx="0" cy="0"/>
        </a:xfrm>
      </p:grpSpPr>
      <p:pic>
        <p:nvPicPr>
          <p:cNvPr id="11" name="Google Shape;11;p40"/>
          <p:cNvPicPr preferRelativeResize="0"/>
          <p:nvPr/>
        </p:nvPicPr>
        <p:blipFill rotWithShape="1">
          <a:blip r:embed="rId2">
            <a:alphaModFix/>
          </a:blip>
          <a:srcRect l="8873" r="8871"/>
          <a:stretch/>
        </p:blipFill>
        <p:spPr>
          <a:xfrm>
            <a:off x="0" y="1829126"/>
            <a:ext cx="12191999" cy="5019674"/>
          </a:xfrm>
          <a:prstGeom prst="rect">
            <a:avLst/>
          </a:prstGeom>
          <a:noFill/>
          <a:ln>
            <a:noFill/>
          </a:ln>
        </p:spPr>
      </p:pic>
      <p:sp>
        <p:nvSpPr>
          <p:cNvPr id="12" name="Google Shape;12;p40"/>
          <p:cNvSpPr txBox="1">
            <a:spLocks noGrp="1"/>
          </p:cNvSpPr>
          <p:nvPr>
            <p:ph type="title"/>
          </p:nvPr>
        </p:nvSpPr>
        <p:spPr>
          <a:xfrm>
            <a:off x="831850" y="2201148"/>
            <a:ext cx="10515600" cy="1500187"/>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C471A"/>
              </a:buClr>
              <a:buSzPts val="5400"/>
              <a:buFont typeface="Arial"/>
              <a:buNone/>
              <a:defRPr sz="5400" b="1" i="0" u="none" strike="noStrike" cap="none">
                <a:solidFill>
                  <a:srgbClr val="0C471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40"/>
          <p:cNvSpPr txBox="1">
            <a:spLocks noGrp="1"/>
          </p:cNvSpPr>
          <p:nvPr>
            <p:ph type="body" idx="1"/>
          </p:nvPr>
        </p:nvSpPr>
        <p:spPr>
          <a:xfrm>
            <a:off x="831850" y="3737202"/>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4" name="Google Shape;14;p40"/>
          <p:cNvSpPr/>
          <p:nvPr/>
        </p:nvSpPr>
        <p:spPr>
          <a:xfrm>
            <a:off x="0" y="6674529"/>
            <a:ext cx="12192000" cy="183471"/>
          </a:xfrm>
          <a:prstGeom prst="rect">
            <a:avLst/>
          </a:prstGeom>
          <a:solidFill>
            <a:srgbClr val="4E9F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40"/>
          <p:cNvSpPr txBox="1">
            <a:spLocks noGrp="1"/>
          </p:cNvSpPr>
          <p:nvPr>
            <p:ph type="sldNum" idx="12"/>
          </p:nvPr>
        </p:nvSpPr>
        <p:spPr>
          <a:xfrm>
            <a:off x="11319029" y="6320901"/>
            <a:ext cx="872971" cy="35362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6" name="Google Shape;16;p40"/>
          <p:cNvPicPr preferRelativeResize="0"/>
          <p:nvPr/>
        </p:nvPicPr>
        <p:blipFill rotWithShape="1">
          <a:blip r:embed="rId3">
            <a:alphaModFix/>
          </a:blip>
          <a:srcRect/>
          <a:stretch/>
        </p:blipFill>
        <p:spPr>
          <a:xfrm>
            <a:off x="3970300" y="93437"/>
            <a:ext cx="4251399" cy="2406291"/>
          </a:xfrm>
          <a:prstGeom prst="rect">
            <a:avLst/>
          </a:prstGeom>
          <a:noFill/>
          <a:ln>
            <a:noFill/>
          </a:ln>
        </p:spPr>
      </p:pic>
    </p:spTree>
    <p:extLst>
      <p:ext uri="{BB962C8B-B14F-4D97-AF65-F5344CB8AC3E}">
        <p14:creationId xmlns:p14="http://schemas.microsoft.com/office/powerpoint/2010/main" val="3532201244"/>
      </p:ext>
    </p:extLst>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
        <p:cNvGrpSpPr/>
        <p:nvPr/>
      </p:nvGrpSpPr>
      <p:grpSpPr>
        <a:xfrm>
          <a:off x="0" y="0"/>
          <a:ext cx="0" cy="0"/>
          <a:chOff x="0" y="0"/>
          <a:chExt cx="0" cy="0"/>
        </a:xfrm>
      </p:grpSpPr>
      <p:sp>
        <p:nvSpPr>
          <p:cNvPr id="18" name="Google Shape;18;p41"/>
          <p:cNvSpPr txBox="1">
            <a:spLocks noGrp="1"/>
          </p:cNvSpPr>
          <p:nvPr>
            <p:ph type="title"/>
          </p:nvPr>
        </p:nvSpPr>
        <p:spPr>
          <a:xfrm>
            <a:off x="838200" y="1246033"/>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471A"/>
              </a:buClr>
              <a:buSzPts val="4400"/>
              <a:buFont typeface="Arial"/>
              <a:buNone/>
              <a:defRPr sz="4400" b="1" i="0" u="none" strike="noStrike" cap="none">
                <a:solidFill>
                  <a:srgbClr val="0C471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41"/>
          <p:cNvSpPr txBox="1">
            <a:spLocks noGrp="1"/>
          </p:cNvSpPr>
          <p:nvPr>
            <p:ph type="body" idx="1"/>
          </p:nvPr>
        </p:nvSpPr>
        <p:spPr>
          <a:xfrm>
            <a:off x="838200" y="2571595"/>
            <a:ext cx="10515600" cy="3921279"/>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0" name="Google Shape;20;p41"/>
          <p:cNvPicPr preferRelativeResize="0"/>
          <p:nvPr/>
        </p:nvPicPr>
        <p:blipFill rotWithShape="1">
          <a:blip r:embed="rId2">
            <a:alphaModFix/>
          </a:blip>
          <a:srcRect/>
          <a:stretch/>
        </p:blipFill>
        <p:spPr>
          <a:xfrm>
            <a:off x="838200" y="124290"/>
            <a:ext cx="1693972" cy="958788"/>
          </a:xfrm>
          <a:prstGeom prst="rect">
            <a:avLst/>
          </a:prstGeom>
          <a:noFill/>
          <a:ln>
            <a:noFill/>
          </a:ln>
        </p:spPr>
      </p:pic>
      <p:sp>
        <p:nvSpPr>
          <p:cNvPr id="21" name="Google Shape;21;p41"/>
          <p:cNvSpPr/>
          <p:nvPr/>
        </p:nvSpPr>
        <p:spPr>
          <a:xfrm>
            <a:off x="0" y="6674529"/>
            <a:ext cx="12192000" cy="183471"/>
          </a:xfrm>
          <a:prstGeom prst="rect">
            <a:avLst/>
          </a:prstGeom>
          <a:solidFill>
            <a:srgbClr val="4E9F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41"/>
          <p:cNvSpPr/>
          <p:nvPr/>
        </p:nvSpPr>
        <p:spPr>
          <a:xfrm>
            <a:off x="0" y="1082170"/>
            <a:ext cx="12192000" cy="45719"/>
          </a:xfrm>
          <a:prstGeom prst="rect">
            <a:avLst/>
          </a:prstGeom>
          <a:solidFill>
            <a:srgbClr val="0C471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23;p41"/>
          <p:cNvSpPr txBox="1">
            <a:spLocks noGrp="1"/>
          </p:cNvSpPr>
          <p:nvPr>
            <p:ph type="sldNum" idx="12"/>
          </p:nvPr>
        </p:nvSpPr>
        <p:spPr>
          <a:xfrm>
            <a:off x="11319029" y="6320901"/>
            <a:ext cx="872971" cy="35362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17480823"/>
      </p:ext>
    </p:extLst>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4"/>
        <p:cNvGrpSpPr/>
        <p:nvPr/>
      </p:nvGrpSpPr>
      <p:grpSpPr>
        <a:xfrm>
          <a:off x="0" y="0"/>
          <a:ext cx="0" cy="0"/>
          <a:chOff x="0" y="0"/>
          <a:chExt cx="0" cy="0"/>
        </a:xfrm>
      </p:grpSpPr>
      <p:pic>
        <p:nvPicPr>
          <p:cNvPr id="25" name="Google Shape;25;p42"/>
          <p:cNvPicPr preferRelativeResize="0"/>
          <p:nvPr/>
        </p:nvPicPr>
        <p:blipFill rotWithShape="1">
          <a:blip r:embed="rId2">
            <a:alphaModFix/>
          </a:blip>
          <a:srcRect/>
          <a:stretch/>
        </p:blipFill>
        <p:spPr>
          <a:xfrm>
            <a:off x="5734975" y="1146722"/>
            <a:ext cx="6457025" cy="5692930"/>
          </a:xfrm>
          <a:prstGeom prst="rect">
            <a:avLst/>
          </a:prstGeom>
          <a:noFill/>
          <a:ln>
            <a:noFill/>
          </a:ln>
        </p:spPr>
      </p:pic>
      <p:sp>
        <p:nvSpPr>
          <p:cNvPr id="26" name="Google Shape;26;p42"/>
          <p:cNvSpPr/>
          <p:nvPr/>
        </p:nvSpPr>
        <p:spPr>
          <a:xfrm>
            <a:off x="0" y="0"/>
            <a:ext cx="6096000" cy="6858000"/>
          </a:xfrm>
          <a:prstGeom prst="rect">
            <a:avLst/>
          </a:prstGeom>
          <a:solidFill>
            <a:srgbClr val="4E9F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42"/>
          <p:cNvSpPr/>
          <p:nvPr/>
        </p:nvSpPr>
        <p:spPr>
          <a:xfrm>
            <a:off x="0" y="6674529"/>
            <a:ext cx="12192000" cy="183471"/>
          </a:xfrm>
          <a:prstGeom prst="rect">
            <a:avLst/>
          </a:prstGeom>
          <a:solidFill>
            <a:srgbClr val="0C471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42"/>
          <p:cNvSpPr txBox="1">
            <a:spLocks noGrp="1"/>
          </p:cNvSpPr>
          <p:nvPr>
            <p:ph type="body" idx="1"/>
          </p:nvPr>
        </p:nvSpPr>
        <p:spPr>
          <a:xfrm>
            <a:off x="457200" y="1435008"/>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C471A"/>
              </a:buClr>
              <a:buSzPts val="2800"/>
              <a:buFont typeface="Arial"/>
              <a:buChar char="•"/>
              <a:defRPr sz="2800" b="0" i="0" u="none" strike="noStrike" cap="none">
                <a:solidFill>
                  <a:srgbClr val="0C471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C471A"/>
              </a:buClr>
              <a:buSzPts val="2400"/>
              <a:buFont typeface="Arial"/>
              <a:buChar char="•"/>
              <a:defRPr sz="2400" b="0" i="0" u="none" strike="noStrike" cap="none">
                <a:solidFill>
                  <a:srgbClr val="0C471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C471A"/>
              </a:buClr>
              <a:buSzPts val="2000"/>
              <a:buFont typeface="Arial"/>
              <a:buChar char="•"/>
              <a:defRPr sz="2000" b="0" i="0" u="none" strike="noStrike" cap="none">
                <a:solidFill>
                  <a:srgbClr val="0C471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C471A"/>
              </a:buClr>
              <a:buSzPts val="1800"/>
              <a:buFont typeface="Arial"/>
              <a:buChar char="•"/>
              <a:defRPr sz="1800" b="0" i="0" u="none" strike="noStrike" cap="none">
                <a:solidFill>
                  <a:srgbClr val="0C471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C471A"/>
              </a:buClr>
              <a:buSzPts val="1800"/>
              <a:buFont typeface="Arial"/>
              <a:buChar char="•"/>
              <a:defRPr sz="1800" b="0" i="0" u="none" strike="noStrike" cap="none">
                <a:solidFill>
                  <a:srgbClr val="0C471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42"/>
          <p:cNvSpPr/>
          <p:nvPr/>
        </p:nvSpPr>
        <p:spPr>
          <a:xfrm>
            <a:off x="6096000" y="0"/>
            <a:ext cx="6096000" cy="120736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42"/>
          <p:cNvSpPr txBox="1">
            <a:spLocks noGrp="1"/>
          </p:cNvSpPr>
          <p:nvPr>
            <p:ph type="sldNum" idx="12"/>
          </p:nvPr>
        </p:nvSpPr>
        <p:spPr>
          <a:xfrm>
            <a:off x="11319029" y="6320901"/>
            <a:ext cx="872971" cy="35362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1" name="Google Shape;31;p42"/>
          <p:cNvPicPr preferRelativeResize="0"/>
          <p:nvPr/>
        </p:nvPicPr>
        <p:blipFill rotWithShape="1">
          <a:blip r:embed="rId3">
            <a:alphaModFix/>
          </a:blip>
          <a:srcRect/>
          <a:stretch/>
        </p:blipFill>
        <p:spPr>
          <a:xfrm>
            <a:off x="8342000" y="185261"/>
            <a:ext cx="1604000" cy="907864"/>
          </a:xfrm>
          <a:prstGeom prst="rect">
            <a:avLst/>
          </a:prstGeom>
          <a:noFill/>
          <a:ln>
            <a:noFill/>
          </a:ln>
        </p:spPr>
      </p:pic>
    </p:spTree>
    <p:extLst>
      <p:ext uri="{BB962C8B-B14F-4D97-AF65-F5344CB8AC3E}">
        <p14:creationId xmlns:p14="http://schemas.microsoft.com/office/powerpoint/2010/main" val="3010133830"/>
      </p:ext>
    </p:extLst>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2"/>
        <p:cNvGrpSpPr/>
        <p:nvPr/>
      </p:nvGrpSpPr>
      <p:grpSpPr>
        <a:xfrm>
          <a:off x="0" y="0"/>
          <a:ext cx="0" cy="0"/>
          <a:chOff x="0" y="0"/>
          <a:chExt cx="0" cy="0"/>
        </a:xfrm>
      </p:grpSpPr>
      <p:sp>
        <p:nvSpPr>
          <p:cNvPr id="33" name="Google Shape;33;p44"/>
          <p:cNvSpPr/>
          <p:nvPr/>
        </p:nvSpPr>
        <p:spPr>
          <a:xfrm>
            <a:off x="0" y="0"/>
            <a:ext cx="4391025" cy="6858000"/>
          </a:xfrm>
          <a:prstGeom prst="rect">
            <a:avLst/>
          </a:prstGeom>
          <a:solidFill>
            <a:srgbClr val="0C471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44"/>
          <p:cNvSpPr/>
          <p:nvPr/>
        </p:nvSpPr>
        <p:spPr>
          <a:xfrm>
            <a:off x="0" y="6674529"/>
            <a:ext cx="12192000" cy="183471"/>
          </a:xfrm>
          <a:prstGeom prst="rect">
            <a:avLst/>
          </a:prstGeom>
          <a:solidFill>
            <a:srgbClr val="4E9F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44"/>
          <p:cNvSpPr/>
          <p:nvPr/>
        </p:nvSpPr>
        <p:spPr>
          <a:xfrm>
            <a:off x="-1" y="1"/>
            <a:ext cx="12192001" cy="120736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44"/>
          <p:cNvSpPr txBox="1">
            <a:spLocks noGrp="1"/>
          </p:cNvSpPr>
          <p:nvPr>
            <p:ph type="sldNum" idx="12"/>
          </p:nvPr>
        </p:nvSpPr>
        <p:spPr>
          <a:xfrm>
            <a:off x="11319029" y="6320901"/>
            <a:ext cx="872971" cy="35362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7" name="Google Shape;37;p44"/>
          <p:cNvSpPr txBox="1">
            <a:spLocks noGrp="1"/>
          </p:cNvSpPr>
          <p:nvPr>
            <p:ph type="body" idx="1"/>
          </p:nvPr>
        </p:nvSpPr>
        <p:spPr>
          <a:xfrm>
            <a:off x="137742" y="1765277"/>
            <a:ext cx="4115540" cy="452165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44"/>
          <p:cNvSpPr txBox="1">
            <a:spLocks noGrp="1"/>
          </p:cNvSpPr>
          <p:nvPr>
            <p:ph type="body" idx="2"/>
          </p:nvPr>
        </p:nvSpPr>
        <p:spPr>
          <a:xfrm>
            <a:off x="5793528" y="1778431"/>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44"/>
          <p:cNvSpPr txBox="1">
            <a:spLocks noGrp="1"/>
          </p:cNvSpPr>
          <p:nvPr>
            <p:ph type="body" idx="3"/>
          </p:nvPr>
        </p:nvSpPr>
        <p:spPr>
          <a:xfrm>
            <a:off x="5793528" y="2602343"/>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0" name="Google Shape;40;p44"/>
          <p:cNvPicPr preferRelativeResize="0"/>
          <p:nvPr/>
        </p:nvPicPr>
        <p:blipFill rotWithShape="1">
          <a:blip r:embed="rId2">
            <a:alphaModFix/>
          </a:blip>
          <a:srcRect/>
          <a:stretch/>
        </p:blipFill>
        <p:spPr>
          <a:xfrm>
            <a:off x="1387775" y="208588"/>
            <a:ext cx="1604000" cy="907864"/>
          </a:xfrm>
          <a:prstGeom prst="rect">
            <a:avLst/>
          </a:prstGeom>
          <a:noFill/>
          <a:ln>
            <a:noFill/>
          </a:ln>
        </p:spPr>
      </p:pic>
    </p:spTree>
    <p:extLst>
      <p:ext uri="{BB962C8B-B14F-4D97-AF65-F5344CB8AC3E}">
        <p14:creationId xmlns:p14="http://schemas.microsoft.com/office/powerpoint/2010/main" val="865654220"/>
      </p:ext>
    </p:extLst>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
        <p:cNvGrpSpPr/>
        <p:nvPr/>
      </p:nvGrpSpPr>
      <p:grpSpPr>
        <a:xfrm>
          <a:off x="0" y="0"/>
          <a:ext cx="0" cy="0"/>
          <a:chOff x="0" y="0"/>
          <a:chExt cx="0" cy="0"/>
        </a:xfrm>
      </p:grpSpPr>
      <p:pic>
        <p:nvPicPr>
          <p:cNvPr id="42" name="Google Shape;42;p45"/>
          <p:cNvPicPr preferRelativeResize="0"/>
          <p:nvPr/>
        </p:nvPicPr>
        <p:blipFill rotWithShape="1">
          <a:blip r:embed="rId2">
            <a:alphaModFix/>
          </a:blip>
          <a:srcRect/>
          <a:stretch/>
        </p:blipFill>
        <p:spPr>
          <a:xfrm>
            <a:off x="7679184" y="0"/>
            <a:ext cx="4512816" cy="2538459"/>
          </a:xfrm>
          <a:prstGeom prst="rect">
            <a:avLst/>
          </a:prstGeom>
          <a:noFill/>
          <a:ln>
            <a:noFill/>
          </a:ln>
        </p:spPr>
      </p:pic>
      <p:sp>
        <p:nvSpPr>
          <p:cNvPr id="43" name="Google Shape;43;p45"/>
          <p:cNvSpPr/>
          <p:nvPr/>
        </p:nvSpPr>
        <p:spPr>
          <a:xfrm>
            <a:off x="0" y="2495550"/>
            <a:ext cx="12192000" cy="4362450"/>
          </a:xfrm>
          <a:prstGeom prst="rect">
            <a:avLst/>
          </a:prstGeom>
          <a:solidFill>
            <a:srgbClr val="0C471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45"/>
          <p:cNvSpPr/>
          <p:nvPr/>
        </p:nvSpPr>
        <p:spPr>
          <a:xfrm>
            <a:off x="0" y="6674529"/>
            <a:ext cx="12192000" cy="183471"/>
          </a:xfrm>
          <a:prstGeom prst="rect">
            <a:avLst/>
          </a:prstGeom>
          <a:solidFill>
            <a:srgbClr val="4E9F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 name="Google Shape;45;p45"/>
          <p:cNvSpPr txBox="1">
            <a:spLocks noGrp="1"/>
          </p:cNvSpPr>
          <p:nvPr>
            <p:ph type="sldNum" idx="12"/>
          </p:nvPr>
        </p:nvSpPr>
        <p:spPr>
          <a:xfrm>
            <a:off x="11319029" y="6320901"/>
            <a:ext cx="872971" cy="35362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45"/>
          <p:cNvSpPr txBox="1">
            <a:spLocks noGrp="1"/>
          </p:cNvSpPr>
          <p:nvPr>
            <p:ph type="title"/>
          </p:nvPr>
        </p:nvSpPr>
        <p:spPr>
          <a:xfrm>
            <a:off x="838200" y="2840301"/>
            <a:ext cx="10515600" cy="1659888"/>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5400"/>
              <a:buFont typeface="Arial"/>
              <a:buNone/>
              <a:defRPr sz="5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45"/>
          <p:cNvSpPr txBox="1">
            <a:spLocks noGrp="1"/>
          </p:cNvSpPr>
          <p:nvPr>
            <p:ph type="body" idx="1"/>
          </p:nvPr>
        </p:nvSpPr>
        <p:spPr>
          <a:xfrm>
            <a:off x="831850" y="4731440"/>
            <a:ext cx="10515600" cy="135821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pic>
        <p:nvPicPr>
          <p:cNvPr id="48" name="Google Shape;48;p45"/>
          <p:cNvPicPr preferRelativeResize="0"/>
          <p:nvPr/>
        </p:nvPicPr>
        <p:blipFill rotWithShape="1">
          <a:blip r:embed="rId3">
            <a:alphaModFix/>
          </a:blip>
          <a:srcRect/>
          <a:stretch/>
        </p:blipFill>
        <p:spPr>
          <a:xfrm>
            <a:off x="3970300" y="93437"/>
            <a:ext cx="4251399" cy="2406291"/>
          </a:xfrm>
          <a:prstGeom prst="rect">
            <a:avLst/>
          </a:prstGeom>
          <a:noFill/>
          <a:ln>
            <a:noFill/>
          </a:ln>
        </p:spPr>
      </p:pic>
    </p:spTree>
    <p:extLst>
      <p:ext uri="{BB962C8B-B14F-4D97-AF65-F5344CB8AC3E}">
        <p14:creationId xmlns:p14="http://schemas.microsoft.com/office/powerpoint/2010/main" val="4210170706"/>
      </p:ext>
    </p:extLst>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el en object" type="obj">
  <p:cSld name="Titel en object">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Google Shape;51;p43"/>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4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4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4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37922610"/>
      </p:ext>
    </p:extLst>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Tree>
    <p:extLst>
      <p:ext uri="{BB962C8B-B14F-4D97-AF65-F5344CB8AC3E}">
        <p14:creationId xmlns:p14="http://schemas.microsoft.com/office/powerpoint/2010/main" val="1462166756"/>
      </p:ext>
    </p:extLst>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
        <p:cNvGrpSpPr/>
        <p:nvPr/>
      </p:nvGrpSpPr>
      <p:grpSpPr>
        <a:xfrm>
          <a:off x="0" y="0"/>
          <a:ext cx="0" cy="0"/>
          <a:chOff x="0" y="0"/>
          <a:chExt cx="0" cy="0"/>
        </a:xfrm>
      </p:grpSpPr>
      <p:sp>
        <p:nvSpPr>
          <p:cNvPr id="18" name="Google Shape;18;p41"/>
          <p:cNvSpPr txBox="1">
            <a:spLocks noGrp="1"/>
          </p:cNvSpPr>
          <p:nvPr>
            <p:ph type="title"/>
          </p:nvPr>
        </p:nvSpPr>
        <p:spPr>
          <a:xfrm>
            <a:off x="838200" y="1246033"/>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471A"/>
              </a:buClr>
              <a:buSzPts val="4400"/>
              <a:buFont typeface="Arial"/>
              <a:buNone/>
              <a:defRPr sz="4400" b="1" i="0" u="none" strike="noStrike" cap="none">
                <a:solidFill>
                  <a:srgbClr val="0C471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41"/>
          <p:cNvSpPr txBox="1">
            <a:spLocks noGrp="1"/>
          </p:cNvSpPr>
          <p:nvPr>
            <p:ph type="body" idx="1"/>
          </p:nvPr>
        </p:nvSpPr>
        <p:spPr>
          <a:xfrm>
            <a:off x="838200" y="2571595"/>
            <a:ext cx="10515600" cy="3921279"/>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0" name="Google Shape;20;p41"/>
          <p:cNvPicPr preferRelativeResize="0"/>
          <p:nvPr/>
        </p:nvPicPr>
        <p:blipFill rotWithShape="1">
          <a:blip r:embed="rId2">
            <a:alphaModFix/>
          </a:blip>
          <a:srcRect/>
          <a:stretch/>
        </p:blipFill>
        <p:spPr>
          <a:xfrm>
            <a:off x="838200" y="124290"/>
            <a:ext cx="1693972" cy="958788"/>
          </a:xfrm>
          <a:prstGeom prst="rect">
            <a:avLst/>
          </a:prstGeom>
          <a:noFill/>
          <a:ln>
            <a:noFill/>
          </a:ln>
        </p:spPr>
      </p:pic>
      <p:sp>
        <p:nvSpPr>
          <p:cNvPr id="21" name="Google Shape;21;p41"/>
          <p:cNvSpPr/>
          <p:nvPr/>
        </p:nvSpPr>
        <p:spPr>
          <a:xfrm>
            <a:off x="0" y="6674529"/>
            <a:ext cx="12192000" cy="183471"/>
          </a:xfrm>
          <a:prstGeom prst="rect">
            <a:avLst/>
          </a:prstGeom>
          <a:solidFill>
            <a:srgbClr val="4E9F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41"/>
          <p:cNvSpPr/>
          <p:nvPr/>
        </p:nvSpPr>
        <p:spPr>
          <a:xfrm>
            <a:off x="0" y="1082170"/>
            <a:ext cx="12192000" cy="45719"/>
          </a:xfrm>
          <a:prstGeom prst="rect">
            <a:avLst/>
          </a:prstGeom>
          <a:solidFill>
            <a:srgbClr val="0C471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41"/>
          <p:cNvSpPr txBox="1">
            <a:spLocks noGrp="1"/>
          </p:cNvSpPr>
          <p:nvPr>
            <p:ph type="sldNum" idx="12"/>
          </p:nvPr>
        </p:nvSpPr>
        <p:spPr>
          <a:xfrm>
            <a:off x="11319029" y="6320901"/>
            <a:ext cx="872971" cy="35362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C471A"/>
                </a:solidFill>
                <a:latin typeface="Calibri"/>
                <a:ea typeface="Calibri"/>
                <a:cs typeface="Calibri"/>
                <a:sym typeface="Calibri"/>
              </a:defRPr>
            </a:lvl1pPr>
            <a:lvl2pPr marL="0" marR="0" lvl="1" indent="0" algn="l" rtl="0">
              <a:spcBef>
                <a:spcPts val="0"/>
              </a:spcBef>
              <a:buNone/>
              <a:defRPr sz="1800" b="0" i="0" u="none" strike="noStrike" cap="none">
                <a:solidFill>
                  <a:srgbClr val="0C471A"/>
                </a:solidFill>
                <a:latin typeface="Calibri"/>
                <a:ea typeface="Calibri"/>
                <a:cs typeface="Calibri"/>
                <a:sym typeface="Calibri"/>
              </a:defRPr>
            </a:lvl2pPr>
            <a:lvl3pPr marL="0" marR="0" lvl="2" indent="0" algn="l" rtl="0">
              <a:spcBef>
                <a:spcPts val="0"/>
              </a:spcBef>
              <a:buNone/>
              <a:defRPr sz="1800" b="0" i="0" u="none" strike="noStrike" cap="none">
                <a:solidFill>
                  <a:srgbClr val="0C471A"/>
                </a:solidFill>
                <a:latin typeface="Calibri"/>
                <a:ea typeface="Calibri"/>
                <a:cs typeface="Calibri"/>
                <a:sym typeface="Calibri"/>
              </a:defRPr>
            </a:lvl3pPr>
            <a:lvl4pPr marL="0" marR="0" lvl="3" indent="0" algn="l" rtl="0">
              <a:spcBef>
                <a:spcPts val="0"/>
              </a:spcBef>
              <a:buNone/>
              <a:defRPr sz="1800" b="0" i="0" u="none" strike="noStrike" cap="none">
                <a:solidFill>
                  <a:srgbClr val="0C471A"/>
                </a:solidFill>
                <a:latin typeface="Calibri"/>
                <a:ea typeface="Calibri"/>
                <a:cs typeface="Calibri"/>
                <a:sym typeface="Calibri"/>
              </a:defRPr>
            </a:lvl4pPr>
            <a:lvl5pPr marL="0" marR="0" lvl="4" indent="0" algn="l" rtl="0">
              <a:spcBef>
                <a:spcPts val="0"/>
              </a:spcBef>
              <a:buNone/>
              <a:defRPr sz="1800" b="0" i="0" u="none" strike="noStrike" cap="none">
                <a:solidFill>
                  <a:srgbClr val="0C471A"/>
                </a:solidFill>
                <a:latin typeface="Calibri"/>
                <a:ea typeface="Calibri"/>
                <a:cs typeface="Calibri"/>
                <a:sym typeface="Calibri"/>
              </a:defRPr>
            </a:lvl5pPr>
            <a:lvl6pPr marL="0" marR="0" lvl="5" indent="0" algn="l" rtl="0">
              <a:spcBef>
                <a:spcPts val="0"/>
              </a:spcBef>
              <a:buNone/>
              <a:defRPr sz="1800" b="0" i="0" u="none" strike="noStrike" cap="none">
                <a:solidFill>
                  <a:srgbClr val="0C471A"/>
                </a:solidFill>
                <a:latin typeface="Calibri"/>
                <a:ea typeface="Calibri"/>
                <a:cs typeface="Calibri"/>
                <a:sym typeface="Calibri"/>
              </a:defRPr>
            </a:lvl6pPr>
            <a:lvl7pPr marL="0" marR="0" lvl="6" indent="0" algn="l" rtl="0">
              <a:spcBef>
                <a:spcPts val="0"/>
              </a:spcBef>
              <a:buNone/>
              <a:defRPr sz="1800" b="0" i="0" u="none" strike="noStrike" cap="none">
                <a:solidFill>
                  <a:srgbClr val="0C471A"/>
                </a:solidFill>
                <a:latin typeface="Calibri"/>
                <a:ea typeface="Calibri"/>
                <a:cs typeface="Calibri"/>
                <a:sym typeface="Calibri"/>
              </a:defRPr>
            </a:lvl7pPr>
            <a:lvl8pPr marL="0" marR="0" lvl="7" indent="0" algn="l" rtl="0">
              <a:spcBef>
                <a:spcPts val="0"/>
              </a:spcBef>
              <a:buNone/>
              <a:defRPr sz="1800" b="0" i="0" u="none" strike="noStrike" cap="none">
                <a:solidFill>
                  <a:srgbClr val="0C471A"/>
                </a:solidFill>
                <a:latin typeface="Calibri"/>
                <a:ea typeface="Calibri"/>
                <a:cs typeface="Calibri"/>
                <a:sym typeface="Calibri"/>
              </a:defRPr>
            </a:lvl8pPr>
            <a:lvl9pPr marL="0" marR="0" lvl="8" indent="0" algn="l" rtl="0">
              <a:spcBef>
                <a:spcPts val="0"/>
              </a:spcBef>
              <a:buNone/>
              <a:defRPr sz="1800" b="0" i="0" u="none" strike="noStrike" cap="none">
                <a:solidFill>
                  <a:srgbClr val="0C471A"/>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6"/>
        <p:cNvGrpSpPr/>
        <p:nvPr/>
      </p:nvGrpSpPr>
      <p:grpSpPr>
        <a:xfrm>
          <a:off x="0" y="0"/>
          <a:ext cx="0" cy="0"/>
          <a:chOff x="0" y="0"/>
          <a:chExt cx="0" cy="0"/>
        </a:xfrm>
      </p:grpSpPr>
      <p:pic>
        <p:nvPicPr>
          <p:cNvPr id="57" name="Google Shape;57;p47"/>
          <p:cNvPicPr preferRelativeResize="0"/>
          <p:nvPr/>
        </p:nvPicPr>
        <p:blipFill rotWithShape="1">
          <a:blip r:embed="rId2">
            <a:alphaModFix/>
          </a:blip>
          <a:srcRect/>
          <a:stretch/>
        </p:blipFill>
        <p:spPr>
          <a:xfrm>
            <a:off x="6001305" y="375286"/>
            <a:ext cx="6190695" cy="6438323"/>
          </a:xfrm>
          <a:prstGeom prst="rect">
            <a:avLst/>
          </a:prstGeom>
          <a:noFill/>
          <a:ln>
            <a:noFill/>
          </a:ln>
        </p:spPr>
      </p:pic>
      <p:sp>
        <p:nvSpPr>
          <p:cNvPr id="58" name="Google Shape;58;p47"/>
          <p:cNvSpPr/>
          <p:nvPr/>
        </p:nvSpPr>
        <p:spPr>
          <a:xfrm>
            <a:off x="0" y="0"/>
            <a:ext cx="6096000" cy="6858000"/>
          </a:xfrm>
          <a:prstGeom prst="rect">
            <a:avLst/>
          </a:prstGeom>
          <a:solidFill>
            <a:srgbClr val="0C471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p47"/>
          <p:cNvSpPr/>
          <p:nvPr/>
        </p:nvSpPr>
        <p:spPr>
          <a:xfrm>
            <a:off x="0" y="6674529"/>
            <a:ext cx="12192000" cy="183471"/>
          </a:xfrm>
          <a:prstGeom prst="rect">
            <a:avLst/>
          </a:prstGeom>
          <a:solidFill>
            <a:srgbClr val="4E9F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 name="Google Shape;60;p47"/>
          <p:cNvSpPr txBox="1">
            <a:spLocks noGrp="1"/>
          </p:cNvSpPr>
          <p:nvPr>
            <p:ph type="body" idx="1"/>
          </p:nvPr>
        </p:nvSpPr>
        <p:spPr>
          <a:xfrm>
            <a:off x="457200" y="1435008"/>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47"/>
          <p:cNvSpPr/>
          <p:nvPr/>
        </p:nvSpPr>
        <p:spPr>
          <a:xfrm>
            <a:off x="6096000" y="0"/>
            <a:ext cx="6096000" cy="120736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47"/>
          <p:cNvSpPr txBox="1">
            <a:spLocks noGrp="1"/>
          </p:cNvSpPr>
          <p:nvPr>
            <p:ph type="sldNum" idx="12"/>
          </p:nvPr>
        </p:nvSpPr>
        <p:spPr>
          <a:xfrm>
            <a:off x="11319029" y="6320901"/>
            <a:ext cx="872971" cy="35362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3" name="Google Shape;63;p47"/>
          <p:cNvPicPr preferRelativeResize="0"/>
          <p:nvPr/>
        </p:nvPicPr>
        <p:blipFill rotWithShape="1">
          <a:blip r:embed="rId3">
            <a:alphaModFix/>
          </a:blip>
          <a:srcRect/>
          <a:stretch/>
        </p:blipFill>
        <p:spPr>
          <a:xfrm>
            <a:off x="8342000" y="185261"/>
            <a:ext cx="1604000" cy="907864"/>
          </a:xfrm>
          <a:prstGeom prst="rect">
            <a:avLst/>
          </a:prstGeom>
          <a:noFill/>
          <a:ln>
            <a:noFill/>
          </a:ln>
        </p:spPr>
      </p:pic>
    </p:spTree>
    <p:extLst>
      <p:ext uri="{BB962C8B-B14F-4D97-AF65-F5344CB8AC3E}">
        <p14:creationId xmlns:p14="http://schemas.microsoft.com/office/powerpoint/2010/main" val="2596505994"/>
      </p:ext>
    </p:extLst>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4"/>
        <p:cNvGrpSpPr/>
        <p:nvPr/>
      </p:nvGrpSpPr>
      <p:grpSpPr>
        <a:xfrm>
          <a:off x="0" y="0"/>
          <a:ext cx="0" cy="0"/>
          <a:chOff x="0" y="0"/>
          <a:chExt cx="0" cy="0"/>
        </a:xfrm>
      </p:grpSpPr>
      <p:sp>
        <p:nvSpPr>
          <p:cNvPr id="65" name="Google Shape;65;p48"/>
          <p:cNvSpPr/>
          <p:nvPr/>
        </p:nvSpPr>
        <p:spPr>
          <a:xfrm>
            <a:off x="0" y="1127889"/>
            <a:ext cx="12192000" cy="5730111"/>
          </a:xfrm>
          <a:prstGeom prst="rect">
            <a:avLst/>
          </a:prstGeom>
          <a:solidFill>
            <a:srgbClr val="4E9F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48"/>
          <p:cNvSpPr txBox="1">
            <a:spLocks noGrp="1"/>
          </p:cNvSpPr>
          <p:nvPr>
            <p:ph type="title"/>
          </p:nvPr>
        </p:nvSpPr>
        <p:spPr>
          <a:xfrm>
            <a:off x="838200" y="1601140"/>
            <a:ext cx="10515600" cy="97045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471A"/>
              </a:buClr>
              <a:buSzPts val="4400"/>
              <a:buFont typeface="Arial"/>
              <a:buNone/>
              <a:defRPr sz="4400" b="1" i="0" u="none" strike="noStrike" cap="none">
                <a:solidFill>
                  <a:srgbClr val="0C471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p48"/>
          <p:cNvSpPr txBox="1">
            <a:spLocks noGrp="1"/>
          </p:cNvSpPr>
          <p:nvPr>
            <p:ph type="body" idx="1"/>
          </p:nvPr>
        </p:nvSpPr>
        <p:spPr>
          <a:xfrm>
            <a:off x="838200" y="2858610"/>
            <a:ext cx="10515600" cy="363426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C471A"/>
              </a:buClr>
              <a:buSzPts val="2800"/>
              <a:buFont typeface="Arial"/>
              <a:buChar char="•"/>
              <a:defRPr sz="2800" b="0" i="0" u="none" strike="noStrike" cap="none">
                <a:solidFill>
                  <a:srgbClr val="0C471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C471A"/>
              </a:buClr>
              <a:buSzPts val="2400"/>
              <a:buFont typeface="Arial"/>
              <a:buChar char="•"/>
              <a:defRPr sz="2400" b="0" i="0" u="none" strike="noStrike" cap="none">
                <a:solidFill>
                  <a:srgbClr val="0C471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C471A"/>
              </a:buClr>
              <a:buSzPts val="2000"/>
              <a:buFont typeface="Arial"/>
              <a:buChar char="•"/>
              <a:defRPr sz="2000" b="0" i="0" u="none" strike="noStrike" cap="none">
                <a:solidFill>
                  <a:srgbClr val="0C471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C471A"/>
              </a:buClr>
              <a:buSzPts val="1800"/>
              <a:buFont typeface="Arial"/>
              <a:buChar char="•"/>
              <a:defRPr sz="1800" b="0" i="0" u="none" strike="noStrike" cap="none">
                <a:solidFill>
                  <a:srgbClr val="0C471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C471A"/>
              </a:buClr>
              <a:buSzPts val="1800"/>
              <a:buFont typeface="Arial"/>
              <a:buChar char="•"/>
              <a:defRPr sz="1800" b="0" i="0" u="none" strike="noStrike" cap="none">
                <a:solidFill>
                  <a:srgbClr val="0C471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8" name="Google Shape;68;p48"/>
          <p:cNvPicPr preferRelativeResize="0"/>
          <p:nvPr/>
        </p:nvPicPr>
        <p:blipFill rotWithShape="1">
          <a:blip r:embed="rId2">
            <a:alphaModFix/>
          </a:blip>
          <a:srcRect/>
          <a:stretch/>
        </p:blipFill>
        <p:spPr>
          <a:xfrm>
            <a:off x="838200" y="124290"/>
            <a:ext cx="1693972" cy="958788"/>
          </a:xfrm>
          <a:prstGeom prst="rect">
            <a:avLst/>
          </a:prstGeom>
          <a:noFill/>
          <a:ln>
            <a:noFill/>
          </a:ln>
        </p:spPr>
      </p:pic>
      <p:sp>
        <p:nvSpPr>
          <p:cNvPr id="69" name="Google Shape;69;p48"/>
          <p:cNvSpPr/>
          <p:nvPr/>
        </p:nvSpPr>
        <p:spPr>
          <a:xfrm>
            <a:off x="0" y="1082170"/>
            <a:ext cx="12192000" cy="45719"/>
          </a:xfrm>
          <a:prstGeom prst="rect">
            <a:avLst/>
          </a:prstGeom>
          <a:solidFill>
            <a:srgbClr val="0C471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48"/>
          <p:cNvSpPr txBox="1">
            <a:spLocks noGrp="1"/>
          </p:cNvSpPr>
          <p:nvPr>
            <p:ph type="sldNum" idx="12"/>
          </p:nvPr>
        </p:nvSpPr>
        <p:spPr>
          <a:xfrm>
            <a:off x="11319029" y="6320901"/>
            <a:ext cx="872971" cy="35362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C471A"/>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1" name="Google Shape;71;p48"/>
          <p:cNvSpPr/>
          <p:nvPr/>
        </p:nvSpPr>
        <p:spPr>
          <a:xfrm>
            <a:off x="0" y="6674529"/>
            <a:ext cx="12192000" cy="183471"/>
          </a:xfrm>
          <a:prstGeom prst="rect">
            <a:avLst/>
          </a:prstGeom>
          <a:solidFill>
            <a:srgbClr val="0C471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66950339"/>
      </p:ext>
    </p:extLst>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2"/>
        <p:cNvGrpSpPr/>
        <p:nvPr/>
      </p:nvGrpSpPr>
      <p:grpSpPr>
        <a:xfrm>
          <a:off x="0" y="0"/>
          <a:ext cx="0" cy="0"/>
          <a:chOff x="0" y="0"/>
          <a:chExt cx="0" cy="0"/>
        </a:xfrm>
      </p:grpSpPr>
      <p:sp>
        <p:nvSpPr>
          <p:cNvPr id="73" name="Google Shape;73;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5" name="Google Shape;75;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7" name="Google Shape;77;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13374110"/>
      </p:ext>
    </p:extLst>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1"/>
        <p:cNvGrpSpPr/>
        <p:nvPr/>
      </p:nvGrpSpPr>
      <p:grpSpPr>
        <a:xfrm>
          <a:off x="0" y="0"/>
          <a:ext cx="0" cy="0"/>
          <a:chOff x="0" y="0"/>
          <a:chExt cx="0" cy="0"/>
        </a:xfrm>
      </p:grpSpPr>
      <p:sp>
        <p:nvSpPr>
          <p:cNvPr id="82" name="Google Shape;82;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5" name="Google Shape;8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90566783"/>
      </p:ext>
    </p:extLst>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8"/>
        <p:cNvGrpSpPr/>
        <p:nvPr/>
      </p:nvGrpSpPr>
      <p:grpSpPr>
        <a:xfrm>
          <a:off x="0" y="0"/>
          <a:ext cx="0" cy="0"/>
          <a:chOff x="0" y="0"/>
          <a:chExt cx="0" cy="0"/>
        </a:xfrm>
      </p:grpSpPr>
      <p:sp>
        <p:nvSpPr>
          <p:cNvPr id="89" name="Google Shape;89;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 name="Google Shape;90;p51"/>
          <p:cNvSpPr>
            <a:spLocks noGrp="1"/>
          </p:cNvSpPr>
          <p:nvPr>
            <p:ph type="pic" idx="2"/>
          </p:nvPr>
        </p:nvSpPr>
        <p:spPr>
          <a:xfrm>
            <a:off x="5183188" y="987425"/>
            <a:ext cx="6172200" cy="4873625"/>
          </a:xfrm>
          <a:prstGeom prst="rect">
            <a:avLst/>
          </a:prstGeom>
          <a:noFill/>
          <a:ln>
            <a:noFill/>
          </a:ln>
        </p:spPr>
      </p:sp>
      <p:sp>
        <p:nvSpPr>
          <p:cNvPr id="91" name="Google Shape;91;p5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2" name="Google Shape;9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27985858"/>
      </p:ext>
    </p:extLst>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7"/>
        <p:cNvGrpSpPr/>
        <p:nvPr/>
      </p:nvGrpSpPr>
      <p:grpSpPr>
        <a:xfrm>
          <a:off x="0" y="0"/>
          <a:ext cx="0" cy="0"/>
          <a:chOff x="0" y="0"/>
          <a:chExt cx="0" cy="0"/>
        </a:xfrm>
      </p:grpSpPr>
      <p:sp>
        <p:nvSpPr>
          <p:cNvPr id="18" name="Google Shape;18;p14"/>
          <p:cNvSpPr txBox="1">
            <a:spLocks noGrp="1"/>
          </p:cNvSpPr>
          <p:nvPr>
            <p:ph type="ctrTitle"/>
          </p:nvPr>
        </p:nvSpPr>
        <p:spPr>
          <a:xfrm>
            <a:off x="1155256" y="1447802"/>
            <a:ext cx="8827957"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subTitle" idx="1"/>
          </p:nvPr>
        </p:nvSpPr>
        <p:spPr>
          <a:xfrm>
            <a:off x="1155256" y="4777380"/>
            <a:ext cx="8827957"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rgbClr val="ADC5B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0" name="Google Shape;20;p14"/>
          <p:cNvSpPr txBox="1">
            <a:spLocks noGrp="1"/>
          </p:cNvSpPr>
          <p:nvPr>
            <p:ph type="dt" idx="10"/>
          </p:nvPr>
        </p:nvSpPr>
        <p:spPr>
          <a:xfrm rot="5400000">
            <a:off x="10158419" y="1790661"/>
            <a:ext cx="990599" cy="30487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rot="5400000">
            <a:off x="8954413" y="3225261"/>
            <a:ext cx="3859795" cy="3048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10355242" y="295737"/>
            <a:ext cx="838417"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22947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646280" y="452718"/>
            <a:ext cx="940717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1103600" y="2052925"/>
            <a:ext cx="8948872"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6" name="Google Shape;26;p15"/>
          <p:cNvSpPr txBox="1">
            <a:spLocks noGrp="1"/>
          </p:cNvSpPr>
          <p:nvPr>
            <p:ph type="dt" idx="10"/>
          </p:nvPr>
        </p:nvSpPr>
        <p:spPr>
          <a:xfrm rot="5400000">
            <a:off x="10158419" y="1790661"/>
            <a:ext cx="990599" cy="30487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rot="5400000">
            <a:off x="8954413" y="3225261"/>
            <a:ext cx="3859795" cy="3048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10355242" y="295737"/>
            <a:ext cx="838417"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24784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1155258" y="2861735"/>
            <a:ext cx="8827956"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1155256" y="4777381"/>
            <a:ext cx="8827957"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ADC5B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2" name="Google Shape;32;p16"/>
          <p:cNvSpPr txBox="1">
            <a:spLocks noGrp="1"/>
          </p:cNvSpPr>
          <p:nvPr>
            <p:ph type="dt" idx="10"/>
          </p:nvPr>
        </p:nvSpPr>
        <p:spPr>
          <a:xfrm rot="5400000">
            <a:off x="10158419" y="1790661"/>
            <a:ext cx="990599" cy="30487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6"/>
          <p:cNvSpPr txBox="1">
            <a:spLocks noGrp="1"/>
          </p:cNvSpPr>
          <p:nvPr>
            <p:ph type="ftr" idx="11"/>
          </p:nvPr>
        </p:nvSpPr>
        <p:spPr>
          <a:xfrm rot="5400000">
            <a:off x="8954413" y="3225261"/>
            <a:ext cx="3859795" cy="3048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sldNum" idx="12"/>
          </p:nvPr>
        </p:nvSpPr>
        <p:spPr>
          <a:xfrm>
            <a:off x="10355242" y="295737"/>
            <a:ext cx="838417"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38126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5"/>
        <p:cNvGrpSpPr/>
        <p:nvPr/>
      </p:nvGrpSpPr>
      <p:grpSpPr>
        <a:xfrm>
          <a:off x="0" y="0"/>
          <a:ext cx="0" cy="0"/>
          <a:chOff x="0" y="0"/>
          <a:chExt cx="0" cy="0"/>
        </a:xfrm>
      </p:grpSpPr>
      <p:sp>
        <p:nvSpPr>
          <p:cNvPr id="36" name="Google Shape;36;p17"/>
          <p:cNvSpPr txBox="1">
            <a:spLocks noGrp="1"/>
          </p:cNvSpPr>
          <p:nvPr>
            <p:ph type="title"/>
          </p:nvPr>
        </p:nvSpPr>
        <p:spPr>
          <a:xfrm>
            <a:off x="646280" y="452718"/>
            <a:ext cx="940717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7"/>
          <p:cNvSpPr txBox="1">
            <a:spLocks noGrp="1"/>
          </p:cNvSpPr>
          <p:nvPr>
            <p:ph type="body" idx="1"/>
          </p:nvPr>
        </p:nvSpPr>
        <p:spPr>
          <a:xfrm>
            <a:off x="1103601" y="2060577"/>
            <a:ext cx="4397484"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8" name="Google Shape;38;p17"/>
          <p:cNvSpPr txBox="1">
            <a:spLocks noGrp="1"/>
          </p:cNvSpPr>
          <p:nvPr>
            <p:ph type="body" idx="2"/>
          </p:nvPr>
        </p:nvSpPr>
        <p:spPr>
          <a:xfrm>
            <a:off x="5655967" y="2056093"/>
            <a:ext cx="4397487"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9" name="Google Shape;39;p17"/>
          <p:cNvSpPr txBox="1">
            <a:spLocks noGrp="1"/>
          </p:cNvSpPr>
          <p:nvPr>
            <p:ph type="dt" idx="10"/>
          </p:nvPr>
        </p:nvSpPr>
        <p:spPr>
          <a:xfrm rot="5400000">
            <a:off x="10158419" y="1790661"/>
            <a:ext cx="990599" cy="30487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7"/>
          <p:cNvSpPr txBox="1">
            <a:spLocks noGrp="1"/>
          </p:cNvSpPr>
          <p:nvPr>
            <p:ph type="ftr" idx="11"/>
          </p:nvPr>
        </p:nvSpPr>
        <p:spPr>
          <a:xfrm rot="5400000">
            <a:off x="8954413" y="3225261"/>
            <a:ext cx="3859795" cy="3048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7"/>
          <p:cNvSpPr txBox="1">
            <a:spLocks noGrp="1"/>
          </p:cNvSpPr>
          <p:nvPr>
            <p:ph type="sldNum" idx="12"/>
          </p:nvPr>
        </p:nvSpPr>
        <p:spPr>
          <a:xfrm>
            <a:off x="10355242" y="295737"/>
            <a:ext cx="838417"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82899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2"/>
        <p:cNvGrpSpPr/>
        <p:nvPr/>
      </p:nvGrpSpPr>
      <p:grpSpPr>
        <a:xfrm>
          <a:off x="0" y="0"/>
          <a:ext cx="0" cy="0"/>
          <a:chOff x="0" y="0"/>
          <a:chExt cx="0" cy="0"/>
        </a:xfrm>
      </p:grpSpPr>
      <p:sp>
        <p:nvSpPr>
          <p:cNvPr id="43" name="Google Shape;43;p18"/>
          <p:cNvSpPr txBox="1">
            <a:spLocks noGrp="1"/>
          </p:cNvSpPr>
          <p:nvPr>
            <p:ph type="title"/>
          </p:nvPr>
        </p:nvSpPr>
        <p:spPr>
          <a:xfrm>
            <a:off x="646280" y="452718"/>
            <a:ext cx="940717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body" idx="1"/>
          </p:nvPr>
        </p:nvSpPr>
        <p:spPr>
          <a:xfrm>
            <a:off x="1103600" y="1905000"/>
            <a:ext cx="439748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ADC5B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5" name="Google Shape;45;p18"/>
          <p:cNvSpPr txBox="1">
            <a:spLocks noGrp="1"/>
          </p:cNvSpPr>
          <p:nvPr>
            <p:ph type="body" idx="2"/>
          </p:nvPr>
        </p:nvSpPr>
        <p:spPr>
          <a:xfrm>
            <a:off x="1103601" y="2514600"/>
            <a:ext cx="4397484"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6" name="Google Shape;46;p18"/>
          <p:cNvSpPr txBox="1">
            <a:spLocks noGrp="1"/>
          </p:cNvSpPr>
          <p:nvPr>
            <p:ph type="body" idx="3"/>
          </p:nvPr>
        </p:nvSpPr>
        <p:spPr>
          <a:xfrm>
            <a:off x="5655969" y="1905000"/>
            <a:ext cx="4397484"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ADC5B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7" name="Google Shape;47;p18"/>
          <p:cNvSpPr txBox="1">
            <a:spLocks noGrp="1"/>
          </p:cNvSpPr>
          <p:nvPr>
            <p:ph type="body" idx="4"/>
          </p:nvPr>
        </p:nvSpPr>
        <p:spPr>
          <a:xfrm>
            <a:off x="5655969" y="2514600"/>
            <a:ext cx="4397484"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8" name="Google Shape;48;p18"/>
          <p:cNvSpPr txBox="1">
            <a:spLocks noGrp="1"/>
          </p:cNvSpPr>
          <p:nvPr>
            <p:ph type="dt" idx="10"/>
          </p:nvPr>
        </p:nvSpPr>
        <p:spPr>
          <a:xfrm rot="5400000">
            <a:off x="10158419" y="1790661"/>
            <a:ext cx="990599" cy="30487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ftr" idx="11"/>
          </p:nvPr>
        </p:nvSpPr>
        <p:spPr>
          <a:xfrm rot="5400000">
            <a:off x="8954413" y="3225261"/>
            <a:ext cx="3859795" cy="3048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8"/>
          <p:cNvSpPr txBox="1">
            <a:spLocks noGrp="1"/>
          </p:cNvSpPr>
          <p:nvPr>
            <p:ph type="sldNum" idx="12"/>
          </p:nvPr>
        </p:nvSpPr>
        <p:spPr>
          <a:xfrm>
            <a:off x="10355242" y="295737"/>
            <a:ext cx="838417"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380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4"/>
        <p:cNvGrpSpPr/>
        <p:nvPr/>
      </p:nvGrpSpPr>
      <p:grpSpPr>
        <a:xfrm>
          <a:off x="0" y="0"/>
          <a:ext cx="0" cy="0"/>
          <a:chOff x="0" y="0"/>
          <a:chExt cx="0" cy="0"/>
        </a:xfrm>
      </p:grpSpPr>
      <p:pic>
        <p:nvPicPr>
          <p:cNvPr id="25" name="Google Shape;25;p42"/>
          <p:cNvPicPr preferRelativeResize="0"/>
          <p:nvPr/>
        </p:nvPicPr>
        <p:blipFill rotWithShape="1">
          <a:blip r:embed="rId2">
            <a:alphaModFix/>
          </a:blip>
          <a:srcRect/>
          <a:stretch/>
        </p:blipFill>
        <p:spPr>
          <a:xfrm>
            <a:off x="5734975" y="1146722"/>
            <a:ext cx="6457025" cy="5692930"/>
          </a:xfrm>
          <a:prstGeom prst="rect">
            <a:avLst/>
          </a:prstGeom>
          <a:noFill/>
          <a:ln>
            <a:noFill/>
          </a:ln>
        </p:spPr>
      </p:pic>
      <p:sp>
        <p:nvSpPr>
          <p:cNvPr id="26" name="Google Shape;26;p42"/>
          <p:cNvSpPr/>
          <p:nvPr/>
        </p:nvSpPr>
        <p:spPr>
          <a:xfrm>
            <a:off x="0" y="0"/>
            <a:ext cx="6096000" cy="6858000"/>
          </a:xfrm>
          <a:prstGeom prst="rect">
            <a:avLst/>
          </a:prstGeom>
          <a:solidFill>
            <a:srgbClr val="4E9F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42"/>
          <p:cNvSpPr/>
          <p:nvPr/>
        </p:nvSpPr>
        <p:spPr>
          <a:xfrm>
            <a:off x="0" y="6674529"/>
            <a:ext cx="12192000" cy="183471"/>
          </a:xfrm>
          <a:prstGeom prst="rect">
            <a:avLst/>
          </a:prstGeom>
          <a:solidFill>
            <a:srgbClr val="0C471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42"/>
          <p:cNvSpPr txBox="1">
            <a:spLocks noGrp="1"/>
          </p:cNvSpPr>
          <p:nvPr>
            <p:ph type="body" idx="1"/>
          </p:nvPr>
        </p:nvSpPr>
        <p:spPr>
          <a:xfrm>
            <a:off x="457200" y="1435008"/>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C471A"/>
              </a:buClr>
              <a:buSzPts val="2800"/>
              <a:buFont typeface="Arial"/>
              <a:buChar char="•"/>
              <a:defRPr sz="2800" b="0" i="0" u="none" strike="noStrike" cap="none">
                <a:solidFill>
                  <a:srgbClr val="0C471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C471A"/>
              </a:buClr>
              <a:buSzPts val="2400"/>
              <a:buFont typeface="Arial"/>
              <a:buChar char="•"/>
              <a:defRPr sz="2400" b="0" i="0" u="none" strike="noStrike" cap="none">
                <a:solidFill>
                  <a:srgbClr val="0C471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C471A"/>
              </a:buClr>
              <a:buSzPts val="2000"/>
              <a:buFont typeface="Arial"/>
              <a:buChar char="•"/>
              <a:defRPr sz="2000" b="0" i="0" u="none" strike="noStrike" cap="none">
                <a:solidFill>
                  <a:srgbClr val="0C471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C471A"/>
              </a:buClr>
              <a:buSzPts val="1800"/>
              <a:buFont typeface="Arial"/>
              <a:buChar char="•"/>
              <a:defRPr sz="1800" b="0" i="0" u="none" strike="noStrike" cap="none">
                <a:solidFill>
                  <a:srgbClr val="0C471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C471A"/>
              </a:buClr>
              <a:buSzPts val="1800"/>
              <a:buFont typeface="Arial"/>
              <a:buChar char="•"/>
              <a:defRPr sz="1800" b="0" i="0" u="none" strike="noStrike" cap="none">
                <a:solidFill>
                  <a:srgbClr val="0C471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42"/>
          <p:cNvSpPr/>
          <p:nvPr/>
        </p:nvSpPr>
        <p:spPr>
          <a:xfrm>
            <a:off x="6096000" y="0"/>
            <a:ext cx="6096000" cy="120736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42"/>
          <p:cNvSpPr txBox="1">
            <a:spLocks noGrp="1"/>
          </p:cNvSpPr>
          <p:nvPr>
            <p:ph type="sldNum" idx="12"/>
          </p:nvPr>
        </p:nvSpPr>
        <p:spPr>
          <a:xfrm>
            <a:off x="11319029" y="6320901"/>
            <a:ext cx="872971" cy="35362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lt1"/>
                </a:solidFill>
                <a:latin typeface="Calibri"/>
                <a:ea typeface="Calibri"/>
                <a:cs typeface="Calibri"/>
                <a:sym typeface="Calibri"/>
              </a:defRPr>
            </a:lvl1pPr>
            <a:lvl2pPr marL="0" marR="0" lvl="1" indent="0" algn="l" rtl="0">
              <a:spcBef>
                <a:spcPts val="0"/>
              </a:spcBef>
              <a:buNone/>
              <a:defRPr sz="1800" b="0" i="0" u="none" strike="noStrike" cap="none">
                <a:solidFill>
                  <a:schemeClr val="lt1"/>
                </a:solidFill>
                <a:latin typeface="Calibri"/>
                <a:ea typeface="Calibri"/>
                <a:cs typeface="Calibri"/>
                <a:sym typeface="Calibri"/>
              </a:defRPr>
            </a:lvl2pPr>
            <a:lvl3pPr marL="0" marR="0" lvl="2" indent="0" algn="l" rtl="0">
              <a:spcBef>
                <a:spcPts val="0"/>
              </a:spcBef>
              <a:buNone/>
              <a:defRPr sz="1800" b="0" i="0" u="none" strike="noStrike" cap="none">
                <a:solidFill>
                  <a:schemeClr val="lt1"/>
                </a:solidFill>
                <a:latin typeface="Calibri"/>
                <a:ea typeface="Calibri"/>
                <a:cs typeface="Calibri"/>
                <a:sym typeface="Calibri"/>
              </a:defRPr>
            </a:lvl3pPr>
            <a:lvl4pPr marL="0" marR="0" lvl="3" indent="0" algn="l" rtl="0">
              <a:spcBef>
                <a:spcPts val="0"/>
              </a:spcBef>
              <a:buNone/>
              <a:defRPr sz="1800" b="0" i="0" u="none" strike="noStrike" cap="none">
                <a:solidFill>
                  <a:schemeClr val="lt1"/>
                </a:solidFill>
                <a:latin typeface="Calibri"/>
                <a:ea typeface="Calibri"/>
                <a:cs typeface="Calibri"/>
                <a:sym typeface="Calibri"/>
              </a:defRPr>
            </a:lvl4pPr>
            <a:lvl5pPr marL="0" marR="0" lvl="4" indent="0" algn="l" rtl="0">
              <a:spcBef>
                <a:spcPts val="0"/>
              </a:spcBef>
              <a:buNone/>
              <a:defRPr sz="1800" b="0" i="0" u="none" strike="noStrike" cap="none">
                <a:solidFill>
                  <a:schemeClr val="lt1"/>
                </a:solidFill>
                <a:latin typeface="Calibri"/>
                <a:ea typeface="Calibri"/>
                <a:cs typeface="Calibri"/>
                <a:sym typeface="Calibri"/>
              </a:defRPr>
            </a:lvl5pPr>
            <a:lvl6pPr marL="0" marR="0" lvl="5" indent="0" algn="l" rtl="0">
              <a:spcBef>
                <a:spcPts val="0"/>
              </a:spcBef>
              <a:buNone/>
              <a:defRPr sz="1800" b="0" i="0" u="none" strike="noStrike" cap="none">
                <a:solidFill>
                  <a:schemeClr val="lt1"/>
                </a:solidFill>
                <a:latin typeface="Calibri"/>
                <a:ea typeface="Calibri"/>
                <a:cs typeface="Calibri"/>
                <a:sym typeface="Calibri"/>
              </a:defRPr>
            </a:lvl6pPr>
            <a:lvl7pPr marL="0" marR="0" lvl="6" indent="0" algn="l" rtl="0">
              <a:spcBef>
                <a:spcPts val="0"/>
              </a:spcBef>
              <a:buNone/>
              <a:defRPr sz="1800" b="0" i="0" u="none" strike="noStrike" cap="none">
                <a:solidFill>
                  <a:schemeClr val="lt1"/>
                </a:solidFill>
                <a:latin typeface="Calibri"/>
                <a:ea typeface="Calibri"/>
                <a:cs typeface="Calibri"/>
                <a:sym typeface="Calibri"/>
              </a:defRPr>
            </a:lvl7pPr>
            <a:lvl8pPr marL="0" marR="0" lvl="7" indent="0" algn="l" rtl="0">
              <a:spcBef>
                <a:spcPts val="0"/>
              </a:spcBef>
              <a:buNone/>
              <a:defRPr sz="1800" b="0" i="0" u="none" strike="noStrike" cap="none">
                <a:solidFill>
                  <a:schemeClr val="lt1"/>
                </a:solidFill>
                <a:latin typeface="Calibri"/>
                <a:ea typeface="Calibri"/>
                <a:cs typeface="Calibri"/>
                <a:sym typeface="Calibri"/>
              </a:defRPr>
            </a:lvl8pPr>
            <a:lvl9pPr marL="0" marR="0" lvl="8" indent="0" algn="l" rtl="0">
              <a:spcBef>
                <a:spcPts val="0"/>
              </a:spcBef>
              <a:buNone/>
              <a:defRPr sz="1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1" name="Google Shape;31;p42"/>
          <p:cNvPicPr preferRelativeResize="0"/>
          <p:nvPr/>
        </p:nvPicPr>
        <p:blipFill rotWithShape="1">
          <a:blip r:embed="rId3">
            <a:alphaModFix/>
          </a:blip>
          <a:srcRect/>
          <a:stretch/>
        </p:blipFill>
        <p:spPr>
          <a:xfrm>
            <a:off x="8342000" y="185261"/>
            <a:ext cx="1604000" cy="9078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19"/>
          <p:cNvSpPr txBox="1">
            <a:spLocks noGrp="1"/>
          </p:cNvSpPr>
          <p:nvPr>
            <p:ph type="title"/>
          </p:nvPr>
        </p:nvSpPr>
        <p:spPr>
          <a:xfrm>
            <a:off x="646280" y="452718"/>
            <a:ext cx="940717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dt" idx="10"/>
          </p:nvPr>
        </p:nvSpPr>
        <p:spPr>
          <a:xfrm rot="5400000">
            <a:off x="10158419" y="1790661"/>
            <a:ext cx="990599" cy="30487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9"/>
          <p:cNvSpPr txBox="1">
            <a:spLocks noGrp="1"/>
          </p:cNvSpPr>
          <p:nvPr>
            <p:ph type="ftr" idx="11"/>
          </p:nvPr>
        </p:nvSpPr>
        <p:spPr>
          <a:xfrm rot="5400000">
            <a:off x="8954413" y="3225261"/>
            <a:ext cx="3859795" cy="3048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9"/>
          <p:cNvSpPr txBox="1">
            <a:spLocks noGrp="1"/>
          </p:cNvSpPr>
          <p:nvPr>
            <p:ph type="sldNum" idx="12"/>
          </p:nvPr>
        </p:nvSpPr>
        <p:spPr>
          <a:xfrm>
            <a:off x="10355242" y="295737"/>
            <a:ext cx="838417"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34232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0"/>
          <p:cNvSpPr txBox="1">
            <a:spLocks noGrp="1"/>
          </p:cNvSpPr>
          <p:nvPr>
            <p:ph type="dt" idx="10"/>
          </p:nvPr>
        </p:nvSpPr>
        <p:spPr>
          <a:xfrm rot="5400000">
            <a:off x="10158419" y="1790661"/>
            <a:ext cx="990599" cy="30487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0"/>
          <p:cNvSpPr txBox="1">
            <a:spLocks noGrp="1"/>
          </p:cNvSpPr>
          <p:nvPr>
            <p:ph type="ftr" idx="11"/>
          </p:nvPr>
        </p:nvSpPr>
        <p:spPr>
          <a:xfrm rot="5400000">
            <a:off x="8954413" y="3225261"/>
            <a:ext cx="3859795" cy="3048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sldNum" idx="12"/>
          </p:nvPr>
        </p:nvSpPr>
        <p:spPr>
          <a:xfrm>
            <a:off x="10355242" y="295737"/>
            <a:ext cx="838417"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624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0"/>
        <p:cNvGrpSpPr/>
        <p:nvPr/>
      </p:nvGrpSpPr>
      <p:grpSpPr>
        <a:xfrm>
          <a:off x="0" y="0"/>
          <a:ext cx="0" cy="0"/>
          <a:chOff x="0" y="0"/>
          <a:chExt cx="0" cy="0"/>
        </a:xfrm>
      </p:grpSpPr>
      <p:sp>
        <p:nvSpPr>
          <p:cNvPr id="61" name="Google Shape;61;p21"/>
          <p:cNvSpPr txBox="1">
            <a:spLocks noGrp="1"/>
          </p:cNvSpPr>
          <p:nvPr>
            <p:ph type="title"/>
          </p:nvPr>
        </p:nvSpPr>
        <p:spPr>
          <a:xfrm>
            <a:off x="1155255" y="1447800"/>
            <a:ext cx="3401949"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1"/>
          <p:cNvSpPr txBox="1">
            <a:spLocks noGrp="1"/>
          </p:cNvSpPr>
          <p:nvPr>
            <p:ph type="body" idx="1"/>
          </p:nvPr>
        </p:nvSpPr>
        <p:spPr>
          <a:xfrm>
            <a:off x="4785863" y="1447800"/>
            <a:ext cx="5197351"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63" name="Google Shape;63;p21"/>
          <p:cNvSpPr txBox="1">
            <a:spLocks noGrp="1"/>
          </p:cNvSpPr>
          <p:nvPr>
            <p:ph type="body" idx="2"/>
          </p:nvPr>
        </p:nvSpPr>
        <p:spPr>
          <a:xfrm>
            <a:off x="1155255" y="3129282"/>
            <a:ext cx="3401949"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4" name="Google Shape;64;p21"/>
          <p:cNvSpPr txBox="1">
            <a:spLocks noGrp="1"/>
          </p:cNvSpPr>
          <p:nvPr>
            <p:ph type="dt" idx="10"/>
          </p:nvPr>
        </p:nvSpPr>
        <p:spPr>
          <a:xfrm rot="5400000">
            <a:off x="10158419" y="1790661"/>
            <a:ext cx="990599" cy="30487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1"/>
          <p:cNvSpPr txBox="1">
            <a:spLocks noGrp="1"/>
          </p:cNvSpPr>
          <p:nvPr>
            <p:ph type="ftr" idx="11"/>
          </p:nvPr>
        </p:nvSpPr>
        <p:spPr>
          <a:xfrm rot="5400000">
            <a:off x="8954413" y="3225261"/>
            <a:ext cx="3859795" cy="3048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sldNum" idx="12"/>
          </p:nvPr>
        </p:nvSpPr>
        <p:spPr>
          <a:xfrm>
            <a:off x="10355242" y="295737"/>
            <a:ext cx="838417"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51738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7"/>
        <p:cNvGrpSpPr/>
        <p:nvPr/>
      </p:nvGrpSpPr>
      <p:grpSpPr>
        <a:xfrm>
          <a:off x="0" y="0"/>
          <a:ext cx="0" cy="0"/>
          <a:chOff x="0" y="0"/>
          <a:chExt cx="0" cy="0"/>
        </a:xfrm>
      </p:grpSpPr>
      <p:sp>
        <p:nvSpPr>
          <p:cNvPr id="68" name="Google Shape;68;p22"/>
          <p:cNvSpPr txBox="1">
            <a:spLocks noGrp="1"/>
          </p:cNvSpPr>
          <p:nvPr>
            <p:ph type="title"/>
          </p:nvPr>
        </p:nvSpPr>
        <p:spPr>
          <a:xfrm>
            <a:off x="1154208" y="1854192"/>
            <a:ext cx="5094232"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2"/>
          <p:cNvSpPr>
            <a:spLocks noGrp="1"/>
          </p:cNvSpPr>
          <p:nvPr>
            <p:ph type="pic" idx="2"/>
          </p:nvPr>
        </p:nvSpPr>
        <p:spPr>
          <a:xfrm>
            <a:off x="6951357" y="1143000"/>
            <a:ext cx="3201233" cy="4572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70" name="Google Shape;70;p22"/>
          <p:cNvSpPr txBox="1">
            <a:spLocks noGrp="1"/>
          </p:cNvSpPr>
          <p:nvPr>
            <p:ph type="body" idx="1"/>
          </p:nvPr>
        </p:nvSpPr>
        <p:spPr>
          <a:xfrm>
            <a:off x="1155255" y="3657600"/>
            <a:ext cx="5086304"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1" name="Google Shape;71;p22"/>
          <p:cNvSpPr txBox="1">
            <a:spLocks noGrp="1"/>
          </p:cNvSpPr>
          <p:nvPr>
            <p:ph type="dt" idx="10"/>
          </p:nvPr>
        </p:nvSpPr>
        <p:spPr>
          <a:xfrm rot="5400000">
            <a:off x="10158419" y="1790661"/>
            <a:ext cx="990599" cy="30487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rot="5400000">
            <a:off x="8954413" y="3225261"/>
            <a:ext cx="3859795" cy="3048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10355242" y="295737"/>
            <a:ext cx="838417"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73008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a:off x="1155258" y="4800587"/>
            <a:ext cx="882795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a:spLocks noGrp="1"/>
          </p:cNvSpPr>
          <p:nvPr>
            <p:ph type="pic" idx="2"/>
          </p:nvPr>
        </p:nvSpPr>
        <p:spPr>
          <a:xfrm>
            <a:off x="1155256" y="685800"/>
            <a:ext cx="8827957" cy="3640666"/>
          </a:xfrm>
          <a:prstGeom prst="roundRect">
            <a:avLst>
              <a:gd name="adj" fmla="val 1858"/>
            </a:avLst>
          </a:prstGeom>
          <a:noFill/>
          <a:ln>
            <a:noFill/>
          </a:ln>
          <a:effectLst>
            <a:outerShdw blurRad="50800" dist="50800" dir="5400000" algn="tl" rotWithShape="0">
              <a:srgbClr val="000000">
                <a:alpha val="42745"/>
              </a:srgbClr>
            </a:outerShdw>
          </a:effectLst>
        </p:spPr>
      </p:sp>
      <p:sp>
        <p:nvSpPr>
          <p:cNvPr id="77" name="Google Shape;77;p23"/>
          <p:cNvSpPr txBox="1">
            <a:spLocks noGrp="1"/>
          </p:cNvSpPr>
          <p:nvPr>
            <p:ph type="body" idx="1"/>
          </p:nvPr>
        </p:nvSpPr>
        <p:spPr>
          <a:xfrm>
            <a:off x="1155257" y="5367325"/>
            <a:ext cx="8827955"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8" name="Google Shape;78;p23"/>
          <p:cNvSpPr txBox="1">
            <a:spLocks noGrp="1"/>
          </p:cNvSpPr>
          <p:nvPr>
            <p:ph type="dt" idx="10"/>
          </p:nvPr>
        </p:nvSpPr>
        <p:spPr>
          <a:xfrm rot="5400000">
            <a:off x="10158419" y="1790661"/>
            <a:ext cx="990599" cy="30487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ftr" idx="11"/>
          </p:nvPr>
        </p:nvSpPr>
        <p:spPr>
          <a:xfrm rot="5400000">
            <a:off x="8954413" y="3225261"/>
            <a:ext cx="3859795" cy="3048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3"/>
          <p:cNvSpPr txBox="1">
            <a:spLocks noGrp="1"/>
          </p:cNvSpPr>
          <p:nvPr>
            <p:ph type="sldNum" idx="12"/>
          </p:nvPr>
        </p:nvSpPr>
        <p:spPr>
          <a:xfrm>
            <a:off x="10355242" y="295737"/>
            <a:ext cx="838417"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33987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1"/>
        <p:cNvGrpSpPr/>
        <p:nvPr/>
      </p:nvGrpSpPr>
      <p:grpSpPr>
        <a:xfrm>
          <a:off x="0" y="0"/>
          <a:ext cx="0" cy="0"/>
          <a:chOff x="0" y="0"/>
          <a:chExt cx="0" cy="0"/>
        </a:xfrm>
      </p:grpSpPr>
      <p:sp>
        <p:nvSpPr>
          <p:cNvPr id="82" name="Google Shape;82;p24"/>
          <p:cNvSpPr txBox="1">
            <a:spLocks noGrp="1"/>
          </p:cNvSpPr>
          <p:nvPr>
            <p:ph type="title"/>
          </p:nvPr>
        </p:nvSpPr>
        <p:spPr>
          <a:xfrm>
            <a:off x="1155256" y="1447800"/>
            <a:ext cx="8827957"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body" idx="1"/>
          </p:nvPr>
        </p:nvSpPr>
        <p:spPr>
          <a:xfrm>
            <a:off x="1155256" y="3657600"/>
            <a:ext cx="8827957"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4" name="Google Shape;84;p24"/>
          <p:cNvSpPr txBox="1">
            <a:spLocks noGrp="1"/>
          </p:cNvSpPr>
          <p:nvPr>
            <p:ph type="dt" idx="10"/>
          </p:nvPr>
        </p:nvSpPr>
        <p:spPr>
          <a:xfrm rot="5400000">
            <a:off x="10158419" y="1790661"/>
            <a:ext cx="990599" cy="30487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4"/>
          <p:cNvSpPr txBox="1">
            <a:spLocks noGrp="1"/>
          </p:cNvSpPr>
          <p:nvPr>
            <p:ph type="ftr" idx="11"/>
          </p:nvPr>
        </p:nvSpPr>
        <p:spPr>
          <a:xfrm rot="5400000">
            <a:off x="8954413" y="3225261"/>
            <a:ext cx="3859795" cy="3048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4"/>
          <p:cNvSpPr txBox="1">
            <a:spLocks noGrp="1"/>
          </p:cNvSpPr>
          <p:nvPr>
            <p:ph type="sldNum" idx="12"/>
          </p:nvPr>
        </p:nvSpPr>
        <p:spPr>
          <a:xfrm>
            <a:off x="10355242" y="295737"/>
            <a:ext cx="838417"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70921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7"/>
        <p:cNvGrpSpPr/>
        <p:nvPr/>
      </p:nvGrpSpPr>
      <p:grpSpPr>
        <a:xfrm>
          <a:off x="0" y="0"/>
          <a:ext cx="0" cy="0"/>
          <a:chOff x="0" y="0"/>
          <a:chExt cx="0" cy="0"/>
        </a:xfrm>
      </p:grpSpPr>
      <p:sp>
        <p:nvSpPr>
          <p:cNvPr id="88" name="Google Shape;88;p25"/>
          <p:cNvSpPr txBox="1">
            <a:spLocks noGrp="1"/>
          </p:cNvSpPr>
          <p:nvPr>
            <p:ph type="title"/>
          </p:nvPr>
        </p:nvSpPr>
        <p:spPr>
          <a:xfrm>
            <a:off x="1575213" y="1447800"/>
            <a:ext cx="8001399" cy="232337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5"/>
          <p:cNvSpPr txBox="1">
            <a:spLocks noGrp="1"/>
          </p:cNvSpPr>
          <p:nvPr>
            <p:ph type="body" idx="1"/>
          </p:nvPr>
        </p:nvSpPr>
        <p:spPr>
          <a:xfrm>
            <a:off x="1930904" y="3771174"/>
            <a:ext cx="7281545"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ADC5B8"/>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0" name="Google Shape;90;p25"/>
          <p:cNvSpPr txBox="1">
            <a:spLocks noGrp="1"/>
          </p:cNvSpPr>
          <p:nvPr>
            <p:ph type="body" idx="2"/>
          </p:nvPr>
        </p:nvSpPr>
        <p:spPr>
          <a:xfrm>
            <a:off x="1155256" y="4350657"/>
            <a:ext cx="8827957"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25"/>
          <p:cNvSpPr txBox="1">
            <a:spLocks noGrp="1"/>
          </p:cNvSpPr>
          <p:nvPr>
            <p:ph type="dt" idx="10"/>
          </p:nvPr>
        </p:nvSpPr>
        <p:spPr>
          <a:xfrm rot="5400000">
            <a:off x="10158419" y="1790661"/>
            <a:ext cx="990599" cy="30487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5"/>
          <p:cNvSpPr txBox="1">
            <a:spLocks noGrp="1"/>
          </p:cNvSpPr>
          <p:nvPr>
            <p:ph type="ftr" idx="11"/>
          </p:nvPr>
        </p:nvSpPr>
        <p:spPr>
          <a:xfrm rot="5400000">
            <a:off x="8954413" y="3225261"/>
            <a:ext cx="3859795" cy="3048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5"/>
          <p:cNvSpPr txBox="1">
            <a:spLocks noGrp="1"/>
          </p:cNvSpPr>
          <p:nvPr>
            <p:ph type="sldNum" idx="12"/>
          </p:nvPr>
        </p:nvSpPr>
        <p:spPr>
          <a:xfrm>
            <a:off x="10355242" y="295737"/>
            <a:ext cx="838417"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
        <p:nvSpPr>
          <p:cNvPr id="94" name="Google Shape;94;p25"/>
          <p:cNvSpPr txBox="1"/>
          <p:nvPr/>
        </p:nvSpPr>
        <p:spPr>
          <a:xfrm>
            <a:off x="898530" y="971253"/>
            <a:ext cx="802121"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u="none" strike="noStrike" cap="none">
                <a:solidFill>
                  <a:srgbClr val="ADC5B8"/>
                </a:solidFill>
                <a:latin typeface="Arial"/>
                <a:ea typeface="Arial"/>
                <a:cs typeface="Arial"/>
                <a:sym typeface="Arial"/>
              </a:rPr>
              <a:t>“</a:t>
            </a:r>
            <a:endParaRPr sz="1400"/>
          </a:p>
        </p:txBody>
      </p:sp>
      <p:sp>
        <p:nvSpPr>
          <p:cNvPr id="95" name="Google Shape;95;p25"/>
          <p:cNvSpPr txBox="1"/>
          <p:nvPr/>
        </p:nvSpPr>
        <p:spPr>
          <a:xfrm>
            <a:off x="9332921" y="2613787"/>
            <a:ext cx="802121"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u="none" strike="noStrike" cap="none">
                <a:solidFill>
                  <a:srgbClr val="ADC5B8"/>
                </a:solidFill>
                <a:latin typeface="Arial"/>
                <a:ea typeface="Arial"/>
                <a:cs typeface="Arial"/>
                <a:sym typeface="Arial"/>
              </a:rPr>
              <a:t>”</a:t>
            </a:r>
            <a:endParaRPr sz="1400"/>
          </a:p>
        </p:txBody>
      </p:sp>
    </p:spTree>
    <p:extLst>
      <p:ext uri="{BB962C8B-B14F-4D97-AF65-F5344CB8AC3E}">
        <p14:creationId xmlns:p14="http://schemas.microsoft.com/office/powerpoint/2010/main" val="3875112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6"/>
        <p:cNvGrpSpPr/>
        <p:nvPr/>
      </p:nvGrpSpPr>
      <p:grpSpPr>
        <a:xfrm>
          <a:off x="0" y="0"/>
          <a:ext cx="0" cy="0"/>
          <a:chOff x="0" y="0"/>
          <a:chExt cx="0" cy="0"/>
        </a:xfrm>
      </p:grpSpPr>
      <p:sp>
        <p:nvSpPr>
          <p:cNvPr id="97" name="Google Shape;97;p26"/>
          <p:cNvSpPr txBox="1">
            <a:spLocks noGrp="1"/>
          </p:cNvSpPr>
          <p:nvPr>
            <p:ph type="title"/>
          </p:nvPr>
        </p:nvSpPr>
        <p:spPr>
          <a:xfrm>
            <a:off x="1155255" y="3124201"/>
            <a:ext cx="8827959"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6"/>
          <p:cNvSpPr txBox="1">
            <a:spLocks noGrp="1"/>
          </p:cNvSpPr>
          <p:nvPr>
            <p:ph type="body" idx="1"/>
          </p:nvPr>
        </p:nvSpPr>
        <p:spPr>
          <a:xfrm>
            <a:off x="1155256" y="4777381"/>
            <a:ext cx="8827957"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ADC5B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99" name="Google Shape;99;p26"/>
          <p:cNvSpPr txBox="1">
            <a:spLocks noGrp="1"/>
          </p:cNvSpPr>
          <p:nvPr>
            <p:ph type="dt" idx="10"/>
          </p:nvPr>
        </p:nvSpPr>
        <p:spPr>
          <a:xfrm rot="5400000">
            <a:off x="10158419" y="1790661"/>
            <a:ext cx="990599" cy="30487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6"/>
          <p:cNvSpPr txBox="1">
            <a:spLocks noGrp="1"/>
          </p:cNvSpPr>
          <p:nvPr>
            <p:ph type="ftr" idx="11"/>
          </p:nvPr>
        </p:nvSpPr>
        <p:spPr>
          <a:xfrm rot="5400000">
            <a:off x="8954413" y="3225261"/>
            <a:ext cx="3859795" cy="3048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6"/>
          <p:cNvSpPr txBox="1">
            <a:spLocks noGrp="1"/>
          </p:cNvSpPr>
          <p:nvPr>
            <p:ph type="sldNum" idx="12"/>
          </p:nvPr>
        </p:nvSpPr>
        <p:spPr>
          <a:xfrm>
            <a:off x="10355242" y="295737"/>
            <a:ext cx="838417"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81897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646280" y="452718"/>
            <a:ext cx="940717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7"/>
          <p:cNvSpPr txBox="1">
            <a:spLocks noGrp="1"/>
          </p:cNvSpPr>
          <p:nvPr>
            <p:ph type="body" idx="1"/>
          </p:nvPr>
        </p:nvSpPr>
        <p:spPr>
          <a:xfrm>
            <a:off x="633113" y="1981200"/>
            <a:ext cx="294763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ADC5B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5" name="Google Shape;105;p27"/>
          <p:cNvSpPr txBox="1">
            <a:spLocks noGrp="1"/>
          </p:cNvSpPr>
          <p:nvPr>
            <p:ph type="body" idx="2"/>
          </p:nvPr>
        </p:nvSpPr>
        <p:spPr>
          <a:xfrm>
            <a:off x="652633" y="2667000"/>
            <a:ext cx="2928112"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6" name="Google Shape;106;p27"/>
          <p:cNvSpPr txBox="1">
            <a:spLocks noGrp="1"/>
          </p:cNvSpPr>
          <p:nvPr>
            <p:ph type="body" idx="3"/>
          </p:nvPr>
        </p:nvSpPr>
        <p:spPr>
          <a:xfrm>
            <a:off x="3884672" y="1981200"/>
            <a:ext cx="293700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ADC5B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7" name="Google Shape;107;p27"/>
          <p:cNvSpPr txBox="1">
            <a:spLocks noGrp="1"/>
          </p:cNvSpPr>
          <p:nvPr>
            <p:ph type="body" idx="4"/>
          </p:nvPr>
        </p:nvSpPr>
        <p:spPr>
          <a:xfrm>
            <a:off x="3874116" y="2667000"/>
            <a:ext cx="2947561"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8" name="Google Shape;108;p27"/>
          <p:cNvSpPr txBox="1">
            <a:spLocks noGrp="1"/>
          </p:cNvSpPr>
          <p:nvPr>
            <p:ph type="body" idx="5"/>
          </p:nvPr>
        </p:nvSpPr>
        <p:spPr>
          <a:xfrm>
            <a:off x="7126556" y="1981200"/>
            <a:ext cx="2932877"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ADC5B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9" name="Google Shape;109;p27"/>
          <p:cNvSpPr txBox="1">
            <a:spLocks noGrp="1"/>
          </p:cNvSpPr>
          <p:nvPr>
            <p:ph type="body" idx="6"/>
          </p:nvPr>
        </p:nvSpPr>
        <p:spPr>
          <a:xfrm>
            <a:off x="7126556" y="2667000"/>
            <a:ext cx="2932877"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10" name="Google Shape;110;p27"/>
          <p:cNvCxnSpPr/>
          <p:nvPr/>
        </p:nvCxnSpPr>
        <p:spPr>
          <a:xfrm>
            <a:off x="3727112" y="2133600"/>
            <a:ext cx="0" cy="3962400"/>
          </a:xfrm>
          <a:prstGeom prst="straightConnector1">
            <a:avLst/>
          </a:prstGeom>
          <a:noFill/>
          <a:ln w="12700" cap="flat" cmpd="sng">
            <a:solidFill>
              <a:srgbClr val="ADC5B8">
                <a:alpha val="40000"/>
              </a:srgbClr>
            </a:solidFill>
            <a:prstDash val="solid"/>
            <a:round/>
            <a:headEnd type="none" w="sm" len="sm"/>
            <a:tailEnd type="none" w="sm" len="sm"/>
          </a:ln>
        </p:spPr>
      </p:cxnSp>
      <p:cxnSp>
        <p:nvCxnSpPr>
          <p:cNvPr id="111" name="Google Shape;111;p27"/>
          <p:cNvCxnSpPr/>
          <p:nvPr/>
        </p:nvCxnSpPr>
        <p:spPr>
          <a:xfrm>
            <a:off x="6964040" y="2133600"/>
            <a:ext cx="0" cy="3966882"/>
          </a:xfrm>
          <a:prstGeom prst="straightConnector1">
            <a:avLst/>
          </a:prstGeom>
          <a:noFill/>
          <a:ln w="12700" cap="flat" cmpd="sng">
            <a:solidFill>
              <a:srgbClr val="ADC5B8">
                <a:alpha val="40000"/>
              </a:srgbClr>
            </a:solidFill>
            <a:prstDash val="solid"/>
            <a:round/>
            <a:headEnd type="none" w="sm" len="sm"/>
            <a:tailEnd type="none" w="sm" len="sm"/>
          </a:ln>
        </p:spPr>
      </p:cxnSp>
      <p:sp>
        <p:nvSpPr>
          <p:cNvPr id="112" name="Google Shape;112;p27"/>
          <p:cNvSpPr txBox="1">
            <a:spLocks noGrp="1"/>
          </p:cNvSpPr>
          <p:nvPr>
            <p:ph type="dt" idx="10"/>
          </p:nvPr>
        </p:nvSpPr>
        <p:spPr>
          <a:xfrm rot="5400000">
            <a:off x="10158419" y="1790661"/>
            <a:ext cx="990599" cy="30487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7"/>
          <p:cNvSpPr txBox="1">
            <a:spLocks noGrp="1"/>
          </p:cNvSpPr>
          <p:nvPr>
            <p:ph type="ftr" idx="11"/>
          </p:nvPr>
        </p:nvSpPr>
        <p:spPr>
          <a:xfrm rot="5400000">
            <a:off x="8954413" y="3225261"/>
            <a:ext cx="3859795" cy="3048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7"/>
          <p:cNvSpPr txBox="1">
            <a:spLocks noGrp="1"/>
          </p:cNvSpPr>
          <p:nvPr>
            <p:ph type="sldNum" idx="12"/>
          </p:nvPr>
        </p:nvSpPr>
        <p:spPr>
          <a:xfrm>
            <a:off x="10355242" y="295737"/>
            <a:ext cx="838417"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93656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646280" y="452718"/>
            <a:ext cx="940717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8"/>
          <p:cNvSpPr txBox="1">
            <a:spLocks noGrp="1"/>
          </p:cNvSpPr>
          <p:nvPr>
            <p:ph type="body" idx="1"/>
          </p:nvPr>
        </p:nvSpPr>
        <p:spPr>
          <a:xfrm>
            <a:off x="652633" y="4250949"/>
            <a:ext cx="294081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ADC5B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8" name="Google Shape;118;p28"/>
          <p:cNvSpPr>
            <a:spLocks noGrp="1"/>
          </p:cNvSpPr>
          <p:nvPr>
            <p:ph type="pic" idx="2"/>
          </p:nvPr>
        </p:nvSpPr>
        <p:spPr>
          <a:xfrm>
            <a:off x="652633" y="2209800"/>
            <a:ext cx="2940816"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19" name="Google Shape;119;p28"/>
          <p:cNvSpPr txBox="1">
            <a:spLocks noGrp="1"/>
          </p:cNvSpPr>
          <p:nvPr>
            <p:ph type="body" idx="3"/>
          </p:nvPr>
        </p:nvSpPr>
        <p:spPr>
          <a:xfrm>
            <a:off x="652633" y="4827213"/>
            <a:ext cx="2940816"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0" name="Google Shape;120;p28"/>
          <p:cNvSpPr txBox="1">
            <a:spLocks noGrp="1"/>
          </p:cNvSpPr>
          <p:nvPr>
            <p:ph type="body" idx="4"/>
          </p:nvPr>
        </p:nvSpPr>
        <p:spPr>
          <a:xfrm>
            <a:off x="3890389" y="4250949"/>
            <a:ext cx="293128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ADC5B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1" name="Google Shape;121;p28"/>
          <p:cNvSpPr>
            <a:spLocks noGrp="1"/>
          </p:cNvSpPr>
          <p:nvPr>
            <p:ph type="pic" idx="5"/>
          </p:nvPr>
        </p:nvSpPr>
        <p:spPr>
          <a:xfrm>
            <a:off x="3890388" y="2209800"/>
            <a:ext cx="2931288"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2" name="Google Shape;122;p28"/>
          <p:cNvSpPr txBox="1">
            <a:spLocks noGrp="1"/>
          </p:cNvSpPr>
          <p:nvPr>
            <p:ph type="body" idx="6"/>
          </p:nvPr>
        </p:nvSpPr>
        <p:spPr>
          <a:xfrm>
            <a:off x="3889035" y="4827212"/>
            <a:ext cx="2935171"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3" name="Google Shape;123;p28"/>
          <p:cNvSpPr txBox="1">
            <a:spLocks noGrp="1"/>
          </p:cNvSpPr>
          <p:nvPr>
            <p:ph type="body" idx="7"/>
          </p:nvPr>
        </p:nvSpPr>
        <p:spPr>
          <a:xfrm>
            <a:off x="7126556" y="4250949"/>
            <a:ext cx="2932877"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ADC5B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4" name="Google Shape;124;p28"/>
          <p:cNvSpPr>
            <a:spLocks noGrp="1"/>
          </p:cNvSpPr>
          <p:nvPr>
            <p:ph type="pic" idx="8"/>
          </p:nvPr>
        </p:nvSpPr>
        <p:spPr>
          <a:xfrm>
            <a:off x="7126555" y="2209800"/>
            <a:ext cx="2932877"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5" name="Google Shape;125;p28"/>
          <p:cNvSpPr txBox="1">
            <a:spLocks noGrp="1"/>
          </p:cNvSpPr>
          <p:nvPr>
            <p:ph type="body" idx="9"/>
          </p:nvPr>
        </p:nvSpPr>
        <p:spPr>
          <a:xfrm>
            <a:off x="7126433" y="4827210"/>
            <a:ext cx="2936761"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26" name="Google Shape;126;p28"/>
          <p:cNvCxnSpPr/>
          <p:nvPr/>
        </p:nvCxnSpPr>
        <p:spPr>
          <a:xfrm>
            <a:off x="3727112" y="2133600"/>
            <a:ext cx="0" cy="3962400"/>
          </a:xfrm>
          <a:prstGeom prst="straightConnector1">
            <a:avLst/>
          </a:prstGeom>
          <a:noFill/>
          <a:ln w="12700" cap="flat" cmpd="sng">
            <a:solidFill>
              <a:srgbClr val="ADC5B8">
                <a:alpha val="40000"/>
              </a:srgbClr>
            </a:solidFill>
            <a:prstDash val="solid"/>
            <a:round/>
            <a:headEnd type="none" w="sm" len="sm"/>
            <a:tailEnd type="none" w="sm" len="sm"/>
          </a:ln>
        </p:spPr>
      </p:cxnSp>
      <p:cxnSp>
        <p:nvCxnSpPr>
          <p:cNvPr id="127" name="Google Shape;127;p28"/>
          <p:cNvCxnSpPr/>
          <p:nvPr/>
        </p:nvCxnSpPr>
        <p:spPr>
          <a:xfrm>
            <a:off x="6964040" y="2133600"/>
            <a:ext cx="0" cy="3966882"/>
          </a:xfrm>
          <a:prstGeom prst="straightConnector1">
            <a:avLst/>
          </a:prstGeom>
          <a:noFill/>
          <a:ln w="12700" cap="flat" cmpd="sng">
            <a:solidFill>
              <a:srgbClr val="ADC5B8">
                <a:alpha val="40000"/>
              </a:srgbClr>
            </a:solidFill>
            <a:prstDash val="solid"/>
            <a:round/>
            <a:headEnd type="none" w="sm" len="sm"/>
            <a:tailEnd type="none" w="sm" len="sm"/>
          </a:ln>
        </p:spPr>
      </p:cxnSp>
      <p:sp>
        <p:nvSpPr>
          <p:cNvPr id="128" name="Google Shape;128;p28"/>
          <p:cNvSpPr txBox="1">
            <a:spLocks noGrp="1"/>
          </p:cNvSpPr>
          <p:nvPr>
            <p:ph type="dt" idx="10"/>
          </p:nvPr>
        </p:nvSpPr>
        <p:spPr>
          <a:xfrm rot="5400000">
            <a:off x="10158419" y="1790661"/>
            <a:ext cx="990599" cy="30487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8"/>
          <p:cNvSpPr txBox="1">
            <a:spLocks noGrp="1"/>
          </p:cNvSpPr>
          <p:nvPr>
            <p:ph type="ftr" idx="11"/>
          </p:nvPr>
        </p:nvSpPr>
        <p:spPr>
          <a:xfrm rot="5400000">
            <a:off x="8954413" y="3225261"/>
            <a:ext cx="3859795" cy="3048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8"/>
          <p:cNvSpPr txBox="1">
            <a:spLocks noGrp="1"/>
          </p:cNvSpPr>
          <p:nvPr>
            <p:ph type="sldNum" idx="12"/>
          </p:nvPr>
        </p:nvSpPr>
        <p:spPr>
          <a:xfrm>
            <a:off x="10355242" y="295737"/>
            <a:ext cx="838417"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3869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32"/>
        <p:cNvGrpSpPr/>
        <p:nvPr/>
      </p:nvGrpSpPr>
      <p:grpSpPr>
        <a:xfrm>
          <a:off x="0" y="0"/>
          <a:ext cx="0" cy="0"/>
          <a:chOff x="0" y="0"/>
          <a:chExt cx="0" cy="0"/>
        </a:xfrm>
      </p:grpSpPr>
      <p:sp>
        <p:nvSpPr>
          <p:cNvPr id="33" name="Google Shape;33;p43"/>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43"/>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4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4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4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31"/>
        <p:cNvGrpSpPr/>
        <p:nvPr/>
      </p:nvGrpSpPr>
      <p:grpSpPr>
        <a:xfrm>
          <a:off x="0" y="0"/>
          <a:ext cx="0" cy="0"/>
          <a:chOff x="0" y="0"/>
          <a:chExt cx="0" cy="0"/>
        </a:xfrm>
      </p:grpSpPr>
      <p:sp>
        <p:nvSpPr>
          <p:cNvPr id="132" name="Google Shape;132;p29"/>
          <p:cNvSpPr txBox="1">
            <a:spLocks noGrp="1"/>
          </p:cNvSpPr>
          <p:nvPr>
            <p:ph type="title"/>
          </p:nvPr>
        </p:nvSpPr>
        <p:spPr>
          <a:xfrm>
            <a:off x="646280" y="452718"/>
            <a:ext cx="940717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9"/>
          <p:cNvSpPr txBox="1">
            <a:spLocks noGrp="1"/>
          </p:cNvSpPr>
          <p:nvPr>
            <p:ph type="body" idx="1"/>
          </p:nvPr>
        </p:nvSpPr>
        <p:spPr>
          <a:xfrm rot="5400000">
            <a:off x="3480297" y="-323770"/>
            <a:ext cx="4195481" cy="89488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29"/>
          <p:cNvSpPr txBox="1">
            <a:spLocks noGrp="1"/>
          </p:cNvSpPr>
          <p:nvPr>
            <p:ph type="dt" idx="10"/>
          </p:nvPr>
        </p:nvSpPr>
        <p:spPr>
          <a:xfrm rot="5400000">
            <a:off x="10158419" y="1790661"/>
            <a:ext cx="990599" cy="30487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9"/>
          <p:cNvSpPr txBox="1">
            <a:spLocks noGrp="1"/>
          </p:cNvSpPr>
          <p:nvPr>
            <p:ph type="ftr" idx="11"/>
          </p:nvPr>
        </p:nvSpPr>
        <p:spPr>
          <a:xfrm rot="5400000">
            <a:off x="8954413" y="3225261"/>
            <a:ext cx="3859795" cy="3048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9"/>
          <p:cNvSpPr txBox="1">
            <a:spLocks noGrp="1"/>
          </p:cNvSpPr>
          <p:nvPr>
            <p:ph type="sldNum" idx="12"/>
          </p:nvPr>
        </p:nvSpPr>
        <p:spPr>
          <a:xfrm>
            <a:off x="10355242" y="295737"/>
            <a:ext cx="838417"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55200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37"/>
        <p:cNvGrpSpPr/>
        <p:nvPr/>
      </p:nvGrpSpPr>
      <p:grpSpPr>
        <a:xfrm>
          <a:off x="0" y="0"/>
          <a:ext cx="0" cy="0"/>
          <a:chOff x="0" y="0"/>
          <a:chExt cx="0" cy="0"/>
        </a:xfrm>
      </p:grpSpPr>
      <p:sp>
        <p:nvSpPr>
          <p:cNvPr id="138" name="Google Shape;138;p30"/>
          <p:cNvSpPr txBox="1">
            <a:spLocks noGrp="1"/>
          </p:cNvSpPr>
          <p:nvPr>
            <p:ph type="title"/>
          </p:nvPr>
        </p:nvSpPr>
        <p:spPr>
          <a:xfrm rot="5400000">
            <a:off x="6269843" y="2466749"/>
            <a:ext cx="5826125" cy="175305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0"/>
          <p:cNvSpPr txBox="1">
            <a:spLocks noGrp="1"/>
          </p:cNvSpPr>
          <p:nvPr>
            <p:ph type="body" idx="1"/>
          </p:nvPr>
        </p:nvSpPr>
        <p:spPr>
          <a:xfrm rot="5400000">
            <a:off x="1623608" y="-197770"/>
            <a:ext cx="5483134" cy="742508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30"/>
          <p:cNvSpPr txBox="1">
            <a:spLocks noGrp="1"/>
          </p:cNvSpPr>
          <p:nvPr>
            <p:ph type="dt" idx="10"/>
          </p:nvPr>
        </p:nvSpPr>
        <p:spPr>
          <a:xfrm rot="5400000">
            <a:off x="10158419" y="1790661"/>
            <a:ext cx="990599" cy="30487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0"/>
          <p:cNvSpPr txBox="1">
            <a:spLocks noGrp="1"/>
          </p:cNvSpPr>
          <p:nvPr>
            <p:ph type="ftr" idx="11"/>
          </p:nvPr>
        </p:nvSpPr>
        <p:spPr>
          <a:xfrm rot="5400000">
            <a:off x="8954413" y="3225261"/>
            <a:ext cx="3859795" cy="3048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0"/>
          <p:cNvSpPr txBox="1">
            <a:spLocks noGrp="1"/>
          </p:cNvSpPr>
          <p:nvPr>
            <p:ph type="sldNum" idx="12"/>
          </p:nvPr>
        </p:nvSpPr>
        <p:spPr>
          <a:xfrm>
            <a:off x="10355242" y="295737"/>
            <a:ext cx="838417"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9123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8"/>
        <p:cNvGrpSpPr/>
        <p:nvPr/>
      </p:nvGrpSpPr>
      <p:grpSpPr>
        <a:xfrm>
          <a:off x="0" y="0"/>
          <a:ext cx="0" cy="0"/>
          <a:chOff x="0" y="0"/>
          <a:chExt cx="0" cy="0"/>
        </a:xfrm>
      </p:grpSpPr>
      <p:sp>
        <p:nvSpPr>
          <p:cNvPr id="39" name="Google Shape;39;p44"/>
          <p:cNvSpPr/>
          <p:nvPr/>
        </p:nvSpPr>
        <p:spPr>
          <a:xfrm>
            <a:off x="0" y="0"/>
            <a:ext cx="4391025" cy="6858000"/>
          </a:xfrm>
          <a:prstGeom prst="rect">
            <a:avLst/>
          </a:prstGeom>
          <a:solidFill>
            <a:srgbClr val="0C471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44"/>
          <p:cNvSpPr/>
          <p:nvPr/>
        </p:nvSpPr>
        <p:spPr>
          <a:xfrm>
            <a:off x="0" y="6674529"/>
            <a:ext cx="12192000" cy="183471"/>
          </a:xfrm>
          <a:prstGeom prst="rect">
            <a:avLst/>
          </a:prstGeom>
          <a:solidFill>
            <a:srgbClr val="4E9F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44"/>
          <p:cNvSpPr/>
          <p:nvPr/>
        </p:nvSpPr>
        <p:spPr>
          <a:xfrm>
            <a:off x="-1" y="1"/>
            <a:ext cx="12192001" cy="120736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44"/>
          <p:cNvSpPr txBox="1">
            <a:spLocks noGrp="1"/>
          </p:cNvSpPr>
          <p:nvPr>
            <p:ph type="sldNum" idx="12"/>
          </p:nvPr>
        </p:nvSpPr>
        <p:spPr>
          <a:xfrm>
            <a:off x="11319029" y="6320901"/>
            <a:ext cx="872971" cy="35362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C471A"/>
                </a:solidFill>
                <a:latin typeface="Calibri"/>
                <a:ea typeface="Calibri"/>
                <a:cs typeface="Calibri"/>
                <a:sym typeface="Calibri"/>
              </a:defRPr>
            </a:lvl1pPr>
            <a:lvl2pPr marL="0" marR="0" lvl="1" indent="0" algn="l" rtl="0">
              <a:spcBef>
                <a:spcPts val="0"/>
              </a:spcBef>
              <a:buNone/>
              <a:defRPr sz="1800">
                <a:solidFill>
                  <a:srgbClr val="0C471A"/>
                </a:solidFill>
                <a:latin typeface="Calibri"/>
                <a:ea typeface="Calibri"/>
                <a:cs typeface="Calibri"/>
                <a:sym typeface="Calibri"/>
              </a:defRPr>
            </a:lvl2pPr>
            <a:lvl3pPr marL="0" marR="0" lvl="2" indent="0" algn="l" rtl="0">
              <a:spcBef>
                <a:spcPts val="0"/>
              </a:spcBef>
              <a:buNone/>
              <a:defRPr sz="1800">
                <a:solidFill>
                  <a:srgbClr val="0C471A"/>
                </a:solidFill>
                <a:latin typeface="Calibri"/>
                <a:ea typeface="Calibri"/>
                <a:cs typeface="Calibri"/>
                <a:sym typeface="Calibri"/>
              </a:defRPr>
            </a:lvl3pPr>
            <a:lvl4pPr marL="0" marR="0" lvl="3" indent="0" algn="l" rtl="0">
              <a:spcBef>
                <a:spcPts val="0"/>
              </a:spcBef>
              <a:buNone/>
              <a:defRPr sz="1800">
                <a:solidFill>
                  <a:srgbClr val="0C471A"/>
                </a:solidFill>
                <a:latin typeface="Calibri"/>
                <a:ea typeface="Calibri"/>
                <a:cs typeface="Calibri"/>
                <a:sym typeface="Calibri"/>
              </a:defRPr>
            </a:lvl4pPr>
            <a:lvl5pPr marL="0" marR="0" lvl="4" indent="0" algn="l" rtl="0">
              <a:spcBef>
                <a:spcPts val="0"/>
              </a:spcBef>
              <a:buNone/>
              <a:defRPr sz="1800">
                <a:solidFill>
                  <a:srgbClr val="0C471A"/>
                </a:solidFill>
                <a:latin typeface="Calibri"/>
                <a:ea typeface="Calibri"/>
                <a:cs typeface="Calibri"/>
                <a:sym typeface="Calibri"/>
              </a:defRPr>
            </a:lvl5pPr>
            <a:lvl6pPr marL="0" marR="0" lvl="5" indent="0" algn="l" rtl="0">
              <a:spcBef>
                <a:spcPts val="0"/>
              </a:spcBef>
              <a:buNone/>
              <a:defRPr sz="1800">
                <a:solidFill>
                  <a:srgbClr val="0C471A"/>
                </a:solidFill>
                <a:latin typeface="Calibri"/>
                <a:ea typeface="Calibri"/>
                <a:cs typeface="Calibri"/>
                <a:sym typeface="Calibri"/>
              </a:defRPr>
            </a:lvl6pPr>
            <a:lvl7pPr marL="0" marR="0" lvl="6" indent="0" algn="l" rtl="0">
              <a:spcBef>
                <a:spcPts val="0"/>
              </a:spcBef>
              <a:buNone/>
              <a:defRPr sz="1800">
                <a:solidFill>
                  <a:srgbClr val="0C471A"/>
                </a:solidFill>
                <a:latin typeface="Calibri"/>
                <a:ea typeface="Calibri"/>
                <a:cs typeface="Calibri"/>
                <a:sym typeface="Calibri"/>
              </a:defRPr>
            </a:lvl7pPr>
            <a:lvl8pPr marL="0" marR="0" lvl="7" indent="0" algn="l" rtl="0">
              <a:spcBef>
                <a:spcPts val="0"/>
              </a:spcBef>
              <a:buNone/>
              <a:defRPr sz="1800">
                <a:solidFill>
                  <a:srgbClr val="0C471A"/>
                </a:solidFill>
                <a:latin typeface="Calibri"/>
                <a:ea typeface="Calibri"/>
                <a:cs typeface="Calibri"/>
                <a:sym typeface="Calibri"/>
              </a:defRPr>
            </a:lvl8pPr>
            <a:lvl9pPr marL="0" marR="0" lvl="8" indent="0" algn="l" rtl="0">
              <a:spcBef>
                <a:spcPts val="0"/>
              </a:spcBef>
              <a:buNone/>
              <a:defRPr sz="1800">
                <a:solidFill>
                  <a:srgbClr val="0C471A"/>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3" name="Google Shape;43;p44"/>
          <p:cNvSpPr txBox="1">
            <a:spLocks noGrp="1"/>
          </p:cNvSpPr>
          <p:nvPr>
            <p:ph type="body" idx="1"/>
          </p:nvPr>
        </p:nvSpPr>
        <p:spPr>
          <a:xfrm>
            <a:off x="137742" y="1765277"/>
            <a:ext cx="4115540" cy="452165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44"/>
          <p:cNvSpPr txBox="1">
            <a:spLocks noGrp="1"/>
          </p:cNvSpPr>
          <p:nvPr>
            <p:ph type="body" idx="2"/>
          </p:nvPr>
        </p:nvSpPr>
        <p:spPr>
          <a:xfrm>
            <a:off x="5793528" y="1778431"/>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44"/>
          <p:cNvSpPr txBox="1">
            <a:spLocks noGrp="1"/>
          </p:cNvSpPr>
          <p:nvPr>
            <p:ph type="body" idx="3"/>
          </p:nvPr>
        </p:nvSpPr>
        <p:spPr>
          <a:xfrm>
            <a:off x="5793528" y="2602343"/>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6" name="Google Shape;46;p44"/>
          <p:cNvPicPr preferRelativeResize="0"/>
          <p:nvPr/>
        </p:nvPicPr>
        <p:blipFill rotWithShape="1">
          <a:blip r:embed="rId2">
            <a:alphaModFix/>
          </a:blip>
          <a:srcRect/>
          <a:stretch/>
        </p:blipFill>
        <p:spPr>
          <a:xfrm>
            <a:off x="1387775" y="208588"/>
            <a:ext cx="1604000" cy="9078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7"/>
        <p:cNvGrpSpPr/>
        <p:nvPr/>
      </p:nvGrpSpPr>
      <p:grpSpPr>
        <a:xfrm>
          <a:off x="0" y="0"/>
          <a:ext cx="0" cy="0"/>
          <a:chOff x="0" y="0"/>
          <a:chExt cx="0" cy="0"/>
        </a:xfrm>
      </p:grpSpPr>
      <p:pic>
        <p:nvPicPr>
          <p:cNvPr id="48" name="Google Shape;48;p45"/>
          <p:cNvPicPr preferRelativeResize="0"/>
          <p:nvPr/>
        </p:nvPicPr>
        <p:blipFill rotWithShape="1">
          <a:blip r:embed="rId2">
            <a:alphaModFix/>
          </a:blip>
          <a:srcRect/>
          <a:stretch/>
        </p:blipFill>
        <p:spPr>
          <a:xfrm>
            <a:off x="7679184" y="0"/>
            <a:ext cx="4512816" cy="2538459"/>
          </a:xfrm>
          <a:prstGeom prst="rect">
            <a:avLst/>
          </a:prstGeom>
          <a:noFill/>
          <a:ln>
            <a:noFill/>
          </a:ln>
        </p:spPr>
      </p:pic>
      <p:sp>
        <p:nvSpPr>
          <p:cNvPr id="49" name="Google Shape;49;p45"/>
          <p:cNvSpPr/>
          <p:nvPr/>
        </p:nvSpPr>
        <p:spPr>
          <a:xfrm>
            <a:off x="0" y="2495550"/>
            <a:ext cx="12192000" cy="4362450"/>
          </a:xfrm>
          <a:prstGeom prst="rect">
            <a:avLst/>
          </a:prstGeom>
          <a:solidFill>
            <a:srgbClr val="0C471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45"/>
          <p:cNvSpPr/>
          <p:nvPr/>
        </p:nvSpPr>
        <p:spPr>
          <a:xfrm>
            <a:off x="0" y="6674529"/>
            <a:ext cx="12192000" cy="183471"/>
          </a:xfrm>
          <a:prstGeom prst="rect">
            <a:avLst/>
          </a:prstGeom>
          <a:solidFill>
            <a:srgbClr val="4E9F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45"/>
          <p:cNvSpPr txBox="1">
            <a:spLocks noGrp="1"/>
          </p:cNvSpPr>
          <p:nvPr>
            <p:ph type="sldNum" idx="12"/>
          </p:nvPr>
        </p:nvSpPr>
        <p:spPr>
          <a:xfrm>
            <a:off x="11319029" y="6320901"/>
            <a:ext cx="872971" cy="35362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45"/>
          <p:cNvSpPr txBox="1">
            <a:spLocks noGrp="1"/>
          </p:cNvSpPr>
          <p:nvPr>
            <p:ph type="title"/>
          </p:nvPr>
        </p:nvSpPr>
        <p:spPr>
          <a:xfrm>
            <a:off x="838200" y="2840301"/>
            <a:ext cx="10515600" cy="1659888"/>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5400"/>
              <a:buFont typeface="Arial"/>
              <a:buNone/>
              <a:defRPr sz="5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45"/>
          <p:cNvSpPr txBox="1">
            <a:spLocks noGrp="1"/>
          </p:cNvSpPr>
          <p:nvPr>
            <p:ph type="body" idx="1"/>
          </p:nvPr>
        </p:nvSpPr>
        <p:spPr>
          <a:xfrm>
            <a:off x="831850" y="4731440"/>
            <a:ext cx="10515600" cy="135821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pic>
        <p:nvPicPr>
          <p:cNvPr id="54" name="Google Shape;54;p45"/>
          <p:cNvPicPr preferRelativeResize="0"/>
          <p:nvPr/>
        </p:nvPicPr>
        <p:blipFill rotWithShape="1">
          <a:blip r:embed="rId3">
            <a:alphaModFix/>
          </a:blip>
          <a:srcRect/>
          <a:stretch/>
        </p:blipFill>
        <p:spPr>
          <a:xfrm>
            <a:off x="3970300" y="93437"/>
            <a:ext cx="4251399" cy="24062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6"/>
        <p:cNvGrpSpPr/>
        <p:nvPr/>
      </p:nvGrpSpPr>
      <p:grpSpPr>
        <a:xfrm>
          <a:off x="0" y="0"/>
          <a:ext cx="0" cy="0"/>
          <a:chOff x="0" y="0"/>
          <a:chExt cx="0" cy="0"/>
        </a:xfrm>
      </p:grpSpPr>
      <p:pic>
        <p:nvPicPr>
          <p:cNvPr id="57" name="Google Shape;57;p47"/>
          <p:cNvPicPr preferRelativeResize="0"/>
          <p:nvPr/>
        </p:nvPicPr>
        <p:blipFill rotWithShape="1">
          <a:blip r:embed="rId2">
            <a:alphaModFix/>
          </a:blip>
          <a:srcRect/>
          <a:stretch/>
        </p:blipFill>
        <p:spPr>
          <a:xfrm>
            <a:off x="6001305" y="375286"/>
            <a:ext cx="6190695" cy="6438323"/>
          </a:xfrm>
          <a:prstGeom prst="rect">
            <a:avLst/>
          </a:prstGeom>
          <a:noFill/>
          <a:ln>
            <a:noFill/>
          </a:ln>
        </p:spPr>
      </p:pic>
      <p:sp>
        <p:nvSpPr>
          <p:cNvPr id="58" name="Google Shape;58;p47"/>
          <p:cNvSpPr/>
          <p:nvPr/>
        </p:nvSpPr>
        <p:spPr>
          <a:xfrm>
            <a:off x="0" y="0"/>
            <a:ext cx="6096000" cy="6858000"/>
          </a:xfrm>
          <a:prstGeom prst="rect">
            <a:avLst/>
          </a:prstGeom>
          <a:solidFill>
            <a:srgbClr val="0C471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47"/>
          <p:cNvSpPr/>
          <p:nvPr/>
        </p:nvSpPr>
        <p:spPr>
          <a:xfrm>
            <a:off x="0" y="6674529"/>
            <a:ext cx="12192000" cy="183471"/>
          </a:xfrm>
          <a:prstGeom prst="rect">
            <a:avLst/>
          </a:prstGeom>
          <a:solidFill>
            <a:srgbClr val="4E9F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47"/>
          <p:cNvSpPr txBox="1">
            <a:spLocks noGrp="1"/>
          </p:cNvSpPr>
          <p:nvPr>
            <p:ph type="body" idx="1"/>
          </p:nvPr>
        </p:nvSpPr>
        <p:spPr>
          <a:xfrm>
            <a:off x="457200" y="1435008"/>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47"/>
          <p:cNvSpPr/>
          <p:nvPr/>
        </p:nvSpPr>
        <p:spPr>
          <a:xfrm>
            <a:off x="6096000" y="0"/>
            <a:ext cx="6096000" cy="120736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47"/>
          <p:cNvSpPr txBox="1">
            <a:spLocks noGrp="1"/>
          </p:cNvSpPr>
          <p:nvPr>
            <p:ph type="sldNum" idx="12"/>
          </p:nvPr>
        </p:nvSpPr>
        <p:spPr>
          <a:xfrm>
            <a:off x="11319029" y="6320901"/>
            <a:ext cx="872971" cy="35362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C471A"/>
                </a:solidFill>
                <a:latin typeface="Calibri"/>
                <a:ea typeface="Calibri"/>
                <a:cs typeface="Calibri"/>
                <a:sym typeface="Calibri"/>
              </a:defRPr>
            </a:lvl1pPr>
            <a:lvl2pPr marL="0" marR="0" lvl="1" indent="0" algn="l" rtl="0">
              <a:spcBef>
                <a:spcPts val="0"/>
              </a:spcBef>
              <a:buNone/>
              <a:defRPr sz="1800">
                <a:solidFill>
                  <a:srgbClr val="0C471A"/>
                </a:solidFill>
                <a:latin typeface="Calibri"/>
                <a:ea typeface="Calibri"/>
                <a:cs typeface="Calibri"/>
                <a:sym typeface="Calibri"/>
              </a:defRPr>
            </a:lvl2pPr>
            <a:lvl3pPr marL="0" marR="0" lvl="2" indent="0" algn="l" rtl="0">
              <a:spcBef>
                <a:spcPts val="0"/>
              </a:spcBef>
              <a:buNone/>
              <a:defRPr sz="1800">
                <a:solidFill>
                  <a:srgbClr val="0C471A"/>
                </a:solidFill>
                <a:latin typeface="Calibri"/>
                <a:ea typeface="Calibri"/>
                <a:cs typeface="Calibri"/>
                <a:sym typeface="Calibri"/>
              </a:defRPr>
            </a:lvl3pPr>
            <a:lvl4pPr marL="0" marR="0" lvl="3" indent="0" algn="l" rtl="0">
              <a:spcBef>
                <a:spcPts val="0"/>
              </a:spcBef>
              <a:buNone/>
              <a:defRPr sz="1800">
                <a:solidFill>
                  <a:srgbClr val="0C471A"/>
                </a:solidFill>
                <a:latin typeface="Calibri"/>
                <a:ea typeface="Calibri"/>
                <a:cs typeface="Calibri"/>
                <a:sym typeface="Calibri"/>
              </a:defRPr>
            </a:lvl4pPr>
            <a:lvl5pPr marL="0" marR="0" lvl="4" indent="0" algn="l" rtl="0">
              <a:spcBef>
                <a:spcPts val="0"/>
              </a:spcBef>
              <a:buNone/>
              <a:defRPr sz="1800">
                <a:solidFill>
                  <a:srgbClr val="0C471A"/>
                </a:solidFill>
                <a:latin typeface="Calibri"/>
                <a:ea typeface="Calibri"/>
                <a:cs typeface="Calibri"/>
                <a:sym typeface="Calibri"/>
              </a:defRPr>
            </a:lvl5pPr>
            <a:lvl6pPr marL="0" marR="0" lvl="5" indent="0" algn="l" rtl="0">
              <a:spcBef>
                <a:spcPts val="0"/>
              </a:spcBef>
              <a:buNone/>
              <a:defRPr sz="1800">
                <a:solidFill>
                  <a:srgbClr val="0C471A"/>
                </a:solidFill>
                <a:latin typeface="Calibri"/>
                <a:ea typeface="Calibri"/>
                <a:cs typeface="Calibri"/>
                <a:sym typeface="Calibri"/>
              </a:defRPr>
            </a:lvl6pPr>
            <a:lvl7pPr marL="0" marR="0" lvl="6" indent="0" algn="l" rtl="0">
              <a:spcBef>
                <a:spcPts val="0"/>
              </a:spcBef>
              <a:buNone/>
              <a:defRPr sz="1800">
                <a:solidFill>
                  <a:srgbClr val="0C471A"/>
                </a:solidFill>
                <a:latin typeface="Calibri"/>
                <a:ea typeface="Calibri"/>
                <a:cs typeface="Calibri"/>
                <a:sym typeface="Calibri"/>
              </a:defRPr>
            </a:lvl7pPr>
            <a:lvl8pPr marL="0" marR="0" lvl="7" indent="0" algn="l" rtl="0">
              <a:spcBef>
                <a:spcPts val="0"/>
              </a:spcBef>
              <a:buNone/>
              <a:defRPr sz="1800">
                <a:solidFill>
                  <a:srgbClr val="0C471A"/>
                </a:solidFill>
                <a:latin typeface="Calibri"/>
                <a:ea typeface="Calibri"/>
                <a:cs typeface="Calibri"/>
                <a:sym typeface="Calibri"/>
              </a:defRPr>
            </a:lvl8pPr>
            <a:lvl9pPr marL="0" marR="0" lvl="8" indent="0" algn="l" rtl="0">
              <a:spcBef>
                <a:spcPts val="0"/>
              </a:spcBef>
              <a:buNone/>
              <a:defRPr sz="1800">
                <a:solidFill>
                  <a:srgbClr val="0C471A"/>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3" name="Google Shape;63;p47"/>
          <p:cNvPicPr preferRelativeResize="0"/>
          <p:nvPr/>
        </p:nvPicPr>
        <p:blipFill rotWithShape="1">
          <a:blip r:embed="rId3">
            <a:alphaModFix/>
          </a:blip>
          <a:srcRect/>
          <a:stretch/>
        </p:blipFill>
        <p:spPr>
          <a:xfrm>
            <a:off x="8342000" y="185261"/>
            <a:ext cx="1604000" cy="9078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4"/>
        <p:cNvGrpSpPr/>
        <p:nvPr/>
      </p:nvGrpSpPr>
      <p:grpSpPr>
        <a:xfrm>
          <a:off x="0" y="0"/>
          <a:ext cx="0" cy="0"/>
          <a:chOff x="0" y="0"/>
          <a:chExt cx="0" cy="0"/>
        </a:xfrm>
      </p:grpSpPr>
      <p:sp>
        <p:nvSpPr>
          <p:cNvPr id="65" name="Google Shape;65;p48"/>
          <p:cNvSpPr/>
          <p:nvPr/>
        </p:nvSpPr>
        <p:spPr>
          <a:xfrm>
            <a:off x="0" y="1127889"/>
            <a:ext cx="12192000" cy="5730111"/>
          </a:xfrm>
          <a:prstGeom prst="rect">
            <a:avLst/>
          </a:prstGeom>
          <a:solidFill>
            <a:srgbClr val="4E9F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48"/>
          <p:cNvSpPr txBox="1">
            <a:spLocks noGrp="1"/>
          </p:cNvSpPr>
          <p:nvPr>
            <p:ph type="title"/>
          </p:nvPr>
        </p:nvSpPr>
        <p:spPr>
          <a:xfrm>
            <a:off x="838200" y="1601140"/>
            <a:ext cx="10515600" cy="97045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C471A"/>
              </a:buClr>
              <a:buSzPts val="4400"/>
              <a:buFont typeface="Arial"/>
              <a:buNone/>
              <a:defRPr sz="4400" b="1" i="0" u="none" strike="noStrike" cap="none">
                <a:solidFill>
                  <a:srgbClr val="0C471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48"/>
          <p:cNvSpPr txBox="1">
            <a:spLocks noGrp="1"/>
          </p:cNvSpPr>
          <p:nvPr>
            <p:ph type="body" idx="1"/>
          </p:nvPr>
        </p:nvSpPr>
        <p:spPr>
          <a:xfrm>
            <a:off x="838200" y="2858610"/>
            <a:ext cx="10515600" cy="363426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C471A"/>
              </a:buClr>
              <a:buSzPts val="2800"/>
              <a:buFont typeface="Arial"/>
              <a:buChar char="•"/>
              <a:defRPr sz="2800" b="0" i="0" u="none" strike="noStrike" cap="none">
                <a:solidFill>
                  <a:srgbClr val="0C471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C471A"/>
              </a:buClr>
              <a:buSzPts val="2400"/>
              <a:buFont typeface="Arial"/>
              <a:buChar char="•"/>
              <a:defRPr sz="2400" b="0" i="0" u="none" strike="noStrike" cap="none">
                <a:solidFill>
                  <a:srgbClr val="0C471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C471A"/>
              </a:buClr>
              <a:buSzPts val="2000"/>
              <a:buFont typeface="Arial"/>
              <a:buChar char="•"/>
              <a:defRPr sz="2000" b="0" i="0" u="none" strike="noStrike" cap="none">
                <a:solidFill>
                  <a:srgbClr val="0C471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C471A"/>
              </a:buClr>
              <a:buSzPts val="1800"/>
              <a:buFont typeface="Arial"/>
              <a:buChar char="•"/>
              <a:defRPr sz="1800" b="0" i="0" u="none" strike="noStrike" cap="none">
                <a:solidFill>
                  <a:srgbClr val="0C471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C471A"/>
              </a:buClr>
              <a:buSzPts val="1800"/>
              <a:buFont typeface="Arial"/>
              <a:buChar char="•"/>
              <a:defRPr sz="1800" b="0" i="0" u="none" strike="noStrike" cap="none">
                <a:solidFill>
                  <a:srgbClr val="0C471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8" name="Google Shape;68;p48"/>
          <p:cNvPicPr preferRelativeResize="0"/>
          <p:nvPr/>
        </p:nvPicPr>
        <p:blipFill rotWithShape="1">
          <a:blip r:embed="rId2">
            <a:alphaModFix/>
          </a:blip>
          <a:srcRect/>
          <a:stretch/>
        </p:blipFill>
        <p:spPr>
          <a:xfrm>
            <a:off x="838200" y="124290"/>
            <a:ext cx="1693972" cy="958788"/>
          </a:xfrm>
          <a:prstGeom prst="rect">
            <a:avLst/>
          </a:prstGeom>
          <a:noFill/>
          <a:ln>
            <a:noFill/>
          </a:ln>
        </p:spPr>
      </p:pic>
      <p:sp>
        <p:nvSpPr>
          <p:cNvPr id="69" name="Google Shape;69;p48"/>
          <p:cNvSpPr/>
          <p:nvPr/>
        </p:nvSpPr>
        <p:spPr>
          <a:xfrm>
            <a:off x="0" y="1082170"/>
            <a:ext cx="12192000" cy="45719"/>
          </a:xfrm>
          <a:prstGeom prst="rect">
            <a:avLst/>
          </a:prstGeom>
          <a:solidFill>
            <a:srgbClr val="0C471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48"/>
          <p:cNvSpPr txBox="1">
            <a:spLocks noGrp="1"/>
          </p:cNvSpPr>
          <p:nvPr>
            <p:ph type="sldNum" idx="12"/>
          </p:nvPr>
        </p:nvSpPr>
        <p:spPr>
          <a:xfrm>
            <a:off x="11319029" y="6320901"/>
            <a:ext cx="872971" cy="35362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C471A"/>
                </a:solidFill>
                <a:latin typeface="Calibri"/>
                <a:ea typeface="Calibri"/>
                <a:cs typeface="Calibri"/>
                <a:sym typeface="Calibri"/>
              </a:defRPr>
            </a:lvl1pPr>
            <a:lvl2pPr marL="0" marR="0" lvl="1" indent="0" algn="l" rtl="0">
              <a:spcBef>
                <a:spcPts val="0"/>
              </a:spcBef>
              <a:buNone/>
              <a:defRPr sz="1800">
                <a:solidFill>
                  <a:srgbClr val="0C471A"/>
                </a:solidFill>
                <a:latin typeface="Calibri"/>
                <a:ea typeface="Calibri"/>
                <a:cs typeface="Calibri"/>
                <a:sym typeface="Calibri"/>
              </a:defRPr>
            </a:lvl2pPr>
            <a:lvl3pPr marL="0" marR="0" lvl="2" indent="0" algn="l" rtl="0">
              <a:spcBef>
                <a:spcPts val="0"/>
              </a:spcBef>
              <a:buNone/>
              <a:defRPr sz="1800">
                <a:solidFill>
                  <a:srgbClr val="0C471A"/>
                </a:solidFill>
                <a:latin typeface="Calibri"/>
                <a:ea typeface="Calibri"/>
                <a:cs typeface="Calibri"/>
                <a:sym typeface="Calibri"/>
              </a:defRPr>
            </a:lvl3pPr>
            <a:lvl4pPr marL="0" marR="0" lvl="3" indent="0" algn="l" rtl="0">
              <a:spcBef>
                <a:spcPts val="0"/>
              </a:spcBef>
              <a:buNone/>
              <a:defRPr sz="1800">
                <a:solidFill>
                  <a:srgbClr val="0C471A"/>
                </a:solidFill>
                <a:latin typeface="Calibri"/>
                <a:ea typeface="Calibri"/>
                <a:cs typeface="Calibri"/>
                <a:sym typeface="Calibri"/>
              </a:defRPr>
            </a:lvl4pPr>
            <a:lvl5pPr marL="0" marR="0" lvl="4" indent="0" algn="l" rtl="0">
              <a:spcBef>
                <a:spcPts val="0"/>
              </a:spcBef>
              <a:buNone/>
              <a:defRPr sz="1800">
                <a:solidFill>
                  <a:srgbClr val="0C471A"/>
                </a:solidFill>
                <a:latin typeface="Calibri"/>
                <a:ea typeface="Calibri"/>
                <a:cs typeface="Calibri"/>
                <a:sym typeface="Calibri"/>
              </a:defRPr>
            </a:lvl5pPr>
            <a:lvl6pPr marL="0" marR="0" lvl="5" indent="0" algn="l" rtl="0">
              <a:spcBef>
                <a:spcPts val="0"/>
              </a:spcBef>
              <a:buNone/>
              <a:defRPr sz="1800">
                <a:solidFill>
                  <a:srgbClr val="0C471A"/>
                </a:solidFill>
                <a:latin typeface="Calibri"/>
                <a:ea typeface="Calibri"/>
                <a:cs typeface="Calibri"/>
                <a:sym typeface="Calibri"/>
              </a:defRPr>
            </a:lvl6pPr>
            <a:lvl7pPr marL="0" marR="0" lvl="6" indent="0" algn="l" rtl="0">
              <a:spcBef>
                <a:spcPts val="0"/>
              </a:spcBef>
              <a:buNone/>
              <a:defRPr sz="1800">
                <a:solidFill>
                  <a:srgbClr val="0C471A"/>
                </a:solidFill>
                <a:latin typeface="Calibri"/>
                <a:ea typeface="Calibri"/>
                <a:cs typeface="Calibri"/>
                <a:sym typeface="Calibri"/>
              </a:defRPr>
            </a:lvl7pPr>
            <a:lvl8pPr marL="0" marR="0" lvl="7" indent="0" algn="l" rtl="0">
              <a:spcBef>
                <a:spcPts val="0"/>
              </a:spcBef>
              <a:buNone/>
              <a:defRPr sz="1800">
                <a:solidFill>
                  <a:srgbClr val="0C471A"/>
                </a:solidFill>
                <a:latin typeface="Calibri"/>
                <a:ea typeface="Calibri"/>
                <a:cs typeface="Calibri"/>
                <a:sym typeface="Calibri"/>
              </a:defRPr>
            </a:lvl8pPr>
            <a:lvl9pPr marL="0" marR="0" lvl="8" indent="0" algn="l" rtl="0">
              <a:spcBef>
                <a:spcPts val="0"/>
              </a:spcBef>
              <a:buNone/>
              <a:defRPr sz="1800">
                <a:solidFill>
                  <a:srgbClr val="0C471A"/>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1" name="Google Shape;71;p48"/>
          <p:cNvSpPr/>
          <p:nvPr/>
        </p:nvSpPr>
        <p:spPr>
          <a:xfrm>
            <a:off x="0" y="6674529"/>
            <a:ext cx="12192000" cy="183471"/>
          </a:xfrm>
          <a:prstGeom prst="rect">
            <a:avLst/>
          </a:prstGeom>
          <a:solidFill>
            <a:srgbClr val="0C471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6.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594530268"/>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7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3"/>
          <p:cNvSpPr/>
          <p:nvPr/>
        </p:nvSpPr>
        <p:spPr>
          <a:xfrm>
            <a:off x="8399243" y="1676400"/>
            <a:ext cx="3759200" cy="2819400"/>
          </a:xfrm>
          <a:prstGeom prst="ellipse">
            <a:avLst/>
          </a:prstGeom>
          <a:gradFill>
            <a:gsLst>
              <a:gs pos="0">
                <a:srgbClr val="86A794">
                  <a:alpha val="6666"/>
                </a:srgbClr>
              </a:gs>
              <a:gs pos="36000">
                <a:srgbClr val="86A794">
                  <a:alpha val="5882"/>
                </a:srgbClr>
              </a:gs>
              <a:gs pos="69000">
                <a:srgbClr val="86A794">
                  <a:alpha val="0"/>
                </a:srgbClr>
              </a:gs>
              <a:gs pos="100000">
                <a:srgbClr val="86A794">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 name="Google Shape;7;p13"/>
          <p:cNvSpPr/>
          <p:nvPr/>
        </p:nvSpPr>
        <p:spPr>
          <a:xfrm>
            <a:off x="7586443" y="-457200"/>
            <a:ext cx="2133600" cy="1600200"/>
          </a:xfrm>
          <a:prstGeom prst="ellipse">
            <a:avLst/>
          </a:prstGeom>
          <a:gradFill>
            <a:gsLst>
              <a:gs pos="0">
                <a:srgbClr val="86A794">
                  <a:alpha val="13725"/>
                </a:srgbClr>
              </a:gs>
              <a:gs pos="36000">
                <a:srgbClr val="86A794">
                  <a:alpha val="6666"/>
                </a:srgbClr>
              </a:gs>
              <a:gs pos="73000">
                <a:srgbClr val="86A794">
                  <a:alpha val="0"/>
                </a:srgbClr>
              </a:gs>
              <a:gs pos="100000">
                <a:srgbClr val="86A794">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 name="Google Shape;8;p13"/>
          <p:cNvSpPr/>
          <p:nvPr/>
        </p:nvSpPr>
        <p:spPr>
          <a:xfrm>
            <a:off x="8399243" y="6096000"/>
            <a:ext cx="1320800" cy="990600"/>
          </a:xfrm>
          <a:prstGeom prst="ellipse">
            <a:avLst/>
          </a:prstGeom>
          <a:gradFill>
            <a:gsLst>
              <a:gs pos="0">
                <a:srgbClr val="86A794">
                  <a:alpha val="8627"/>
                </a:srgbClr>
              </a:gs>
              <a:gs pos="36000">
                <a:srgbClr val="86A794">
                  <a:alpha val="4705"/>
                </a:srgbClr>
              </a:gs>
              <a:gs pos="66000">
                <a:srgbClr val="86A794">
                  <a:alpha val="0"/>
                </a:srgbClr>
              </a:gs>
              <a:gs pos="100000">
                <a:srgbClr val="86A794">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 name="Google Shape;9;p13"/>
          <p:cNvSpPr/>
          <p:nvPr/>
        </p:nvSpPr>
        <p:spPr>
          <a:xfrm>
            <a:off x="-205317" y="2667000"/>
            <a:ext cx="5588000" cy="4191000"/>
          </a:xfrm>
          <a:prstGeom prst="ellipse">
            <a:avLst/>
          </a:prstGeom>
          <a:gradFill>
            <a:gsLst>
              <a:gs pos="0">
                <a:srgbClr val="86A794">
                  <a:alpha val="10980"/>
                </a:srgbClr>
              </a:gs>
              <a:gs pos="36000">
                <a:srgbClr val="86A794">
                  <a:alpha val="9803"/>
                </a:srgbClr>
              </a:gs>
              <a:gs pos="75000">
                <a:srgbClr val="86A794">
                  <a:alpha val="0"/>
                </a:srgbClr>
              </a:gs>
              <a:gs pos="100000">
                <a:srgbClr val="86A794">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10;p13"/>
          <p:cNvSpPr/>
          <p:nvPr/>
        </p:nvSpPr>
        <p:spPr>
          <a:xfrm>
            <a:off x="-1119717" y="2895600"/>
            <a:ext cx="3149600" cy="2362200"/>
          </a:xfrm>
          <a:prstGeom prst="ellipse">
            <a:avLst/>
          </a:prstGeom>
          <a:gradFill>
            <a:gsLst>
              <a:gs pos="0">
                <a:srgbClr val="86A794">
                  <a:alpha val="7843"/>
                </a:srgbClr>
              </a:gs>
              <a:gs pos="36000">
                <a:srgbClr val="86A794">
                  <a:alpha val="7843"/>
                </a:srgbClr>
              </a:gs>
              <a:gs pos="72000">
                <a:srgbClr val="86A794">
                  <a:alpha val="0"/>
                </a:srgbClr>
              </a:gs>
              <a:gs pos="100000">
                <a:srgbClr val="86A794">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13"/>
          <p:cNvSpPr/>
          <p:nvPr/>
        </p:nvSpPr>
        <p:spPr>
          <a:xfrm>
            <a:off x="10327525" y="0"/>
            <a:ext cx="9144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13"/>
          <p:cNvSpPr txBox="1">
            <a:spLocks noGrp="1"/>
          </p:cNvSpPr>
          <p:nvPr>
            <p:ph type="title"/>
          </p:nvPr>
        </p:nvSpPr>
        <p:spPr>
          <a:xfrm>
            <a:off x="646280" y="452718"/>
            <a:ext cx="9407173"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Google Shape;13;p13"/>
          <p:cNvSpPr txBox="1">
            <a:spLocks noGrp="1"/>
          </p:cNvSpPr>
          <p:nvPr>
            <p:ph type="body" idx="1"/>
          </p:nvPr>
        </p:nvSpPr>
        <p:spPr>
          <a:xfrm>
            <a:off x="1103600" y="2052925"/>
            <a:ext cx="8948872" cy="4195481"/>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1000"/>
              </a:spcBef>
              <a:spcAft>
                <a:spcPts val="0"/>
              </a:spcAft>
              <a:buClr>
                <a:srgbClr val="ADC5B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ADC5B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ADC5B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ADC5B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ADC5B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ADC5B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ADC5B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ADC5B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ADC5B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13"/>
          <p:cNvSpPr txBox="1">
            <a:spLocks noGrp="1"/>
          </p:cNvSpPr>
          <p:nvPr>
            <p:ph type="dt" idx="10"/>
          </p:nvPr>
        </p:nvSpPr>
        <p:spPr>
          <a:xfrm rot="5400000">
            <a:off x="10158419" y="1790661"/>
            <a:ext cx="990599" cy="30487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13"/>
          <p:cNvSpPr txBox="1">
            <a:spLocks noGrp="1"/>
          </p:cNvSpPr>
          <p:nvPr>
            <p:ph type="ftr" idx="11"/>
          </p:nvPr>
        </p:nvSpPr>
        <p:spPr>
          <a:xfrm rot="5400000">
            <a:off x="8954413" y="3225261"/>
            <a:ext cx="3859795" cy="30488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Google Shape;16;p13"/>
          <p:cNvSpPr txBox="1">
            <a:spLocks noGrp="1"/>
          </p:cNvSpPr>
          <p:nvPr>
            <p:ph type="sldNum" idx="12"/>
          </p:nvPr>
        </p:nvSpPr>
        <p:spPr>
          <a:xfrm>
            <a:off x="10355242" y="295737"/>
            <a:ext cx="838417"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1"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1"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1"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1"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1"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1"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1"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1"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1"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60900688"/>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eas.sr/electricity-sector-plan/"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title"/>
          </p:nvPr>
        </p:nvSpPr>
        <p:spPr>
          <a:xfrm>
            <a:off x="179109" y="2931736"/>
            <a:ext cx="11803614" cy="2697255"/>
          </a:xfrm>
          <a:prstGeom prst="rect">
            <a:avLst/>
          </a:prstGeom>
          <a:noFill/>
          <a:ln>
            <a:noFill/>
          </a:ln>
        </p:spPr>
        <p:txBody>
          <a:bodyPr spcFirstLastPara="1" wrap="square" lIns="91425" tIns="45700" rIns="91425" bIns="45700" anchor="b" anchorCtr="0">
            <a:noAutofit/>
          </a:bodyPr>
          <a:lstStyle/>
          <a:p>
            <a:pPr lvl="0">
              <a:lnSpc>
                <a:spcPct val="100000"/>
              </a:lnSpc>
              <a:buClr>
                <a:schemeClr val="dk1"/>
              </a:buClr>
              <a:buSzPts val="1100"/>
            </a:pPr>
            <a:r>
              <a:rPr lang="en-US" sz="3200" dirty="0">
                <a:solidFill>
                  <a:schemeClr val="dk1"/>
                </a:solidFill>
                <a:latin typeface="+mj-lt"/>
              </a:rPr>
              <a:t>Navigating Caribbean Regulatory Challenges:</a:t>
            </a:r>
            <a:br>
              <a:rPr lang="en-US" sz="3200" dirty="0">
                <a:solidFill>
                  <a:schemeClr val="dk1"/>
                </a:solidFill>
                <a:latin typeface="+mj-lt"/>
              </a:rPr>
            </a:br>
            <a:r>
              <a:rPr lang="en-US" sz="3200" dirty="0">
                <a:solidFill>
                  <a:schemeClr val="dk1"/>
                </a:solidFill>
                <a:latin typeface="+mj-lt"/>
              </a:rPr>
              <a:t>Opportunities, Innovations and Collaborations</a:t>
            </a:r>
            <a:br>
              <a:rPr lang="en-US" sz="3200" dirty="0">
                <a:solidFill>
                  <a:schemeClr val="dk1"/>
                </a:solidFill>
                <a:latin typeface="+mj-lt"/>
              </a:rPr>
            </a:br>
            <a:br>
              <a:rPr lang="en-US" sz="4000" dirty="0">
                <a:solidFill>
                  <a:schemeClr val="dk1"/>
                </a:solidFill>
                <a:highlight>
                  <a:srgbClr val="000080"/>
                </a:highlight>
                <a:latin typeface="+mj-lt"/>
              </a:rPr>
            </a:br>
            <a:r>
              <a:rPr lang="en-US" sz="3200" dirty="0">
                <a:solidFill>
                  <a:schemeClr val="lt1"/>
                </a:solidFill>
                <a:highlight>
                  <a:srgbClr val="008000"/>
                </a:highlight>
                <a:latin typeface="+mj-lt"/>
                <a:ea typeface="Calibri"/>
                <a:cs typeface="Calibri"/>
                <a:sym typeface="Calibri"/>
              </a:rPr>
              <a:t>Insights from Suriname’s Evolving Regulatory Framework</a:t>
            </a:r>
            <a:br>
              <a:rPr lang="en-US" sz="3200" b="0" dirty="0">
                <a:solidFill>
                  <a:schemeClr val="lt1"/>
                </a:solidFill>
                <a:highlight>
                  <a:srgbClr val="000080"/>
                </a:highlight>
                <a:latin typeface="+mj-lt"/>
                <a:ea typeface="Calibri"/>
                <a:cs typeface="Calibri"/>
                <a:sym typeface="Calibri"/>
              </a:rPr>
            </a:br>
            <a:r>
              <a:rPr lang="en-US" sz="2000" dirty="0">
                <a:solidFill>
                  <a:schemeClr val="bg1"/>
                </a:solidFill>
                <a:highlight>
                  <a:srgbClr val="000000"/>
                </a:highlight>
                <a:latin typeface="+mj-lt"/>
              </a:rPr>
              <a:t>Energy Panel Discussion - Regulating DER: Challenges and Opportunities in the Caribbean</a:t>
            </a:r>
            <a:endParaRPr sz="2000" i="1" dirty="0">
              <a:solidFill>
                <a:schemeClr val="bg1"/>
              </a:solidFill>
              <a:highlight>
                <a:srgbClr val="000000"/>
              </a:highlight>
              <a:latin typeface="+mj-lt"/>
            </a:endParaRPr>
          </a:p>
          <a:p>
            <a:pPr marL="0" lvl="0" indent="0" algn="l" rtl="0">
              <a:lnSpc>
                <a:spcPct val="115000"/>
              </a:lnSpc>
              <a:spcBef>
                <a:spcPts val="1200"/>
              </a:spcBef>
              <a:spcAft>
                <a:spcPts val="1200"/>
              </a:spcAft>
              <a:buClr>
                <a:schemeClr val="dk1"/>
              </a:buClr>
              <a:buSzPts val="1100"/>
              <a:buFont typeface="Arial"/>
              <a:buNone/>
            </a:pPr>
            <a:r>
              <a:rPr lang="en-US" sz="1100" dirty="0">
                <a:solidFill>
                  <a:schemeClr val="bg1"/>
                </a:solidFill>
                <a:latin typeface="+mj-lt"/>
              </a:rPr>
              <a:t> </a:t>
            </a:r>
            <a:endParaRPr sz="4000" dirty="0">
              <a:solidFill>
                <a:schemeClr val="bg1"/>
              </a:solidFill>
              <a:latin typeface="+mj-lt"/>
            </a:endParaRPr>
          </a:p>
        </p:txBody>
      </p:sp>
      <p:sp>
        <p:nvSpPr>
          <p:cNvPr id="101" name="Google Shape;101;p1"/>
          <p:cNvSpPr txBox="1">
            <a:spLocks noGrp="1"/>
          </p:cNvSpPr>
          <p:nvPr>
            <p:ph type="body" idx="1"/>
          </p:nvPr>
        </p:nvSpPr>
        <p:spPr>
          <a:xfrm>
            <a:off x="718323" y="5872786"/>
            <a:ext cx="10678683" cy="726000"/>
          </a:xfrm>
          <a:prstGeom prst="rect">
            <a:avLst/>
          </a:prstGeom>
          <a:solidFill>
            <a:schemeClr val="lt1"/>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dirty="0">
                <a:solidFill>
                  <a:schemeClr val="dk1"/>
                </a:solidFill>
              </a:rPr>
              <a:t>Wednesday, April 29</a:t>
            </a:r>
            <a:r>
              <a:rPr lang="en-US" baseline="30000" dirty="0">
                <a:solidFill>
                  <a:schemeClr val="dk1"/>
                </a:solidFill>
              </a:rPr>
              <a:t>th</a:t>
            </a:r>
            <a:r>
              <a:rPr lang="en-US" dirty="0">
                <a:solidFill>
                  <a:schemeClr val="dk1"/>
                </a:solidFill>
              </a:rPr>
              <a:t>, 2026 | OOCUR 20</a:t>
            </a:r>
            <a:r>
              <a:rPr lang="en-US" baseline="30000" dirty="0">
                <a:solidFill>
                  <a:schemeClr val="dk1"/>
                </a:solidFill>
              </a:rPr>
              <a:t>th</a:t>
            </a:r>
            <a:r>
              <a:rPr lang="en-US" dirty="0">
                <a:solidFill>
                  <a:schemeClr val="dk1"/>
                </a:solidFill>
              </a:rPr>
              <a:t> Annual Conference | Jamaica</a:t>
            </a:r>
            <a:endParaRPr dirty="0">
              <a:solidFill>
                <a:schemeClr val="dk1"/>
              </a:solidFill>
            </a:endParaRPr>
          </a:p>
          <a:p>
            <a:pPr marL="0" lvl="0" indent="0" algn="ctr" rtl="0">
              <a:lnSpc>
                <a:spcPct val="90000"/>
              </a:lnSpc>
              <a:spcBef>
                <a:spcPts val="0"/>
              </a:spcBef>
              <a:spcAft>
                <a:spcPts val="0"/>
              </a:spcAft>
              <a:buClr>
                <a:schemeClr val="dk1"/>
              </a:buClr>
              <a:buSzPts val="2400"/>
              <a:buNone/>
            </a:pPr>
            <a:r>
              <a:rPr lang="en-US" b="1" dirty="0">
                <a:solidFill>
                  <a:schemeClr val="dk1"/>
                </a:solidFill>
                <a:effectLst>
                  <a:outerShdw blurRad="38100" dist="38100" dir="2700000" algn="tl">
                    <a:srgbClr val="000000">
                      <a:alpha val="43137"/>
                    </a:srgbClr>
                  </a:outerShdw>
                </a:effectLst>
              </a:rPr>
              <a:t>Sorayadebie Jhagroe, MSc.</a:t>
            </a:r>
            <a:endParaRPr b="1" dirty="0">
              <a:solidFill>
                <a:schemeClr val="dk1"/>
              </a:solidFill>
              <a:effectLst>
                <a:outerShdw blurRad="38100" dist="38100" dir="2700000" algn="tl">
                  <a:srgbClr val="000000">
                    <a:alpha val="43137"/>
                  </a:srgbClr>
                </a:outerShdw>
              </a:effectLst>
            </a:endParaRPr>
          </a:p>
          <a:p>
            <a:pPr marL="0" lvl="0" indent="0" algn="ctr" rtl="0">
              <a:lnSpc>
                <a:spcPct val="90000"/>
              </a:lnSpc>
              <a:spcBef>
                <a:spcPts val="0"/>
              </a:spcBef>
              <a:spcAft>
                <a:spcPts val="0"/>
              </a:spcAft>
              <a:buClr>
                <a:schemeClr val="dk1"/>
              </a:buClr>
              <a:buSzPts val="2400"/>
              <a:buNone/>
            </a:pPr>
            <a:endParaRPr dirty="0">
              <a:solidFill>
                <a:schemeClr val="dk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body" idx="1"/>
          </p:nvPr>
        </p:nvSpPr>
        <p:spPr>
          <a:xfrm>
            <a:off x="477525" y="1768844"/>
            <a:ext cx="5181600" cy="2837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400"/>
              <a:buNone/>
            </a:pPr>
            <a:r>
              <a:rPr lang="en-US" sz="4400" b="1" dirty="0">
                <a:solidFill>
                  <a:schemeClr val="lt1"/>
                </a:solidFill>
              </a:rPr>
              <a:t>Suriname’s Evolving Regulatory Framework</a:t>
            </a:r>
          </a:p>
          <a:p>
            <a:pPr marL="0" lvl="0" indent="0" algn="ctr" rtl="0">
              <a:lnSpc>
                <a:spcPct val="90000"/>
              </a:lnSpc>
              <a:spcBef>
                <a:spcPts val="0"/>
              </a:spcBef>
              <a:spcAft>
                <a:spcPts val="0"/>
              </a:spcAft>
              <a:buClr>
                <a:schemeClr val="lt1"/>
              </a:buClr>
              <a:buSzPts val="4400"/>
              <a:buNone/>
            </a:pPr>
            <a:endParaRPr lang="en-US" sz="4400" b="1" dirty="0">
              <a:solidFill>
                <a:schemeClr val="lt1"/>
              </a:solidFill>
            </a:endParaRPr>
          </a:p>
          <a:p>
            <a:pPr marL="0" lvl="0" indent="0" algn="ctr" rtl="0">
              <a:lnSpc>
                <a:spcPct val="90000"/>
              </a:lnSpc>
              <a:spcBef>
                <a:spcPts val="0"/>
              </a:spcBef>
              <a:spcAft>
                <a:spcPts val="0"/>
              </a:spcAft>
              <a:buClr>
                <a:schemeClr val="lt1"/>
              </a:buClr>
              <a:buSzPts val="4400"/>
              <a:buNone/>
            </a:pPr>
            <a:endParaRPr lang="en-US" sz="4400" b="1" dirty="0">
              <a:solidFill>
                <a:schemeClr val="lt1"/>
              </a:solidFill>
            </a:endParaRPr>
          </a:p>
          <a:p>
            <a:pPr marL="0" lvl="0" indent="0" algn="ctr" rtl="0">
              <a:lnSpc>
                <a:spcPct val="90000"/>
              </a:lnSpc>
              <a:spcBef>
                <a:spcPts val="0"/>
              </a:spcBef>
              <a:spcAft>
                <a:spcPts val="0"/>
              </a:spcAft>
              <a:buClr>
                <a:schemeClr val="dk1"/>
              </a:buClr>
              <a:buSzPts val="2400"/>
              <a:buNone/>
            </a:pPr>
            <a:r>
              <a:rPr lang="en-US" sz="2200" dirty="0">
                <a:solidFill>
                  <a:schemeClr val="bg1"/>
                </a:solidFill>
              </a:rPr>
              <a:t>Wednesday, April 29</a:t>
            </a:r>
            <a:r>
              <a:rPr lang="en-US" sz="2200" baseline="30000" dirty="0">
                <a:solidFill>
                  <a:schemeClr val="bg1"/>
                </a:solidFill>
              </a:rPr>
              <a:t>th</a:t>
            </a:r>
            <a:r>
              <a:rPr lang="en-US" sz="2200" dirty="0">
                <a:solidFill>
                  <a:schemeClr val="bg1"/>
                </a:solidFill>
              </a:rPr>
              <a:t>, 2026 | OOCUR 20</a:t>
            </a:r>
            <a:r>
              <a:rPr lang="en-US" sz="2200" baseline="30000" dirty="0">
                <a:solidFill>
                  <a:schemeClr val="bg1"/>
                </a:solidFill>
              </a:rPr>
              <a:t>th</a:t>
            </a:r>
            <a:r>
              <a:rPr lang="en-US" sz="2200" dirty="0">
                <a:solidFill>
                  <a:schemeClr val="bg1"/>
                </a:solidFill>
              </a:rPr>
              <a:t> Annual Conference | Jamaica</a:t>
            </a:r>
          </a:p>
          <a:p>
            <a:pPr marL="0" lvl="0" indent="0" algn="ctr" rtl="0">
              <a:lnSpc>
                <a:spcPct val="90000"/>
              </a:lnSpc>
              <a:spcBef>
                <a:spcPts val="0"/>
              </a:spcBef>
              <a:spcAft>
                <a:spcPts val="0"/>
              </a:spcAft>
              <a:buClr>
                <a:schemeClr val="dk1"/>
              </a:buClr>
              <a:buSzPts val="2400"/>
              <a:buNone/>
            </a:pPr>
            <a:r>
              <a:rPr lang="en-US" sz="2200" b="1" dirty="0" err="1">
                <a:solidFill>
                  <a:schemeClr val="bg1"/>
                </a:solidFill>
                <a:effectLst>
                  <a:outerShdw blurRad="38100" dist="38100" dir="2700000" algn="tl">
                    <a:srgbClr val="000000">
                      <a:alpha val="43137"/>
                    </a:srgbClr>
                  </a:outerShdw>
                </a:effectLst>
              </a:rPr>
              <a:t>Sorayadebie</a:t>
            </a:r>
            <a:r>
              <a:rPr lang="en-US" sz="2200" b="1" dirty="0">
                <a:solidFill>
                  <a:schemeClr val="bg1"/>
                </a:solidFill>
                <a:effectLst>
                  <a:outerShdw blurRad="38100" dist="38100" dir="2700000" algn="tl">
                    <a:srgbClr val="000000">
                      <a:alpha val="43137"/>
                    </a:srgbClr>
                  </a:outerShdw>
                </a:effectLst>
              </a:rPr>
              <a:t> </a:t>
            </a:r>
            <a:r>
              <a:rPr lang="en-US" sz="2200" b="1" dirty="0" err="1">
                <a:solidFill>
                  <a:schemeClr val="bg1"/>
                </a:solidFill>
                <a:effectLst>
                  <a:outerShdw blurRad="38100" dist="38100" dir="2700000" algn="tl">
                    <a:srgbClr val="000000">
                      <a:alpha val="43137"/>
                    </a:srgbClr>
                  </a:outerShdw>
                </a:effectLst>
              </a:rPr>
              <a:t>Jhagroe</a:t>
            </a:r>
            <a:r>
              <a:rPr lang="en-US" sz="2200" b="1" dirty="0">
                <a:solidFill>
                  <a:schemeClr val="bg1"/>
                </a:solidFill>
                <a:effectLst>
                  <a:outerShdw blurRad="38100" dist="38100" dir="2700000" algn="tl">
                    <a:srgbClr val="000000">
                      <a:alpha val="43137"/>
                    </a:srgbClr>
                  </a:outerShdw>
                </a:effectLst>
              </a:rPr>
              <a:t>, MSc.</a:t>
            </a:r>
          </a:p>
          <a:p>
            <a:pPr marL="0" lvl="0" indent="0" algn="ctr" rtl="0">
              <a:lnSpc>
                <a:spcPct val="90000"/>
              </a:lnSpc>
              <a:spcBef>
                <a:spcPts val="0"/>
              </a:spcBef>
              <a:spcAft>
                <a:spcPts val="0"/>
              </a:spcAft>
              <a:buClr>
                <a:schemeClr val="lt1"/>
              </a:buClr>
              <a:buSzPts val="4400"/>
              <a:buNone/>
            </a:pPr>
            <a:endParaRPr b="1" dirty="0">
              <a:solidFill>
                <a:schemeClr val="lt1"/>
              </a:solidFill>
            </a:endParaRPr>
          </a:p>
        </p:txBody>
      </p:sp>
    </p:spTree>
    <p:extLst>
      <p:ext uri="{BB962C8B-B14F-4D97-AF65-F5344CB8AC3E}">
        <p14:creationId xmlns:p14="http://schemas.microsoft.com/office/powerpoint/2010/main" val="33050295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d4ef2fef35_0_0"/>
          <p:cNvSpPr txBox="1">
            <a:spLocks noGrp="1"/>
          </p:cNvSpPr>
          <p:nvPr>
            <p:ph type="title"/>
          </p:nvPr>
        </p:nvSpPr>
        <p:spPr>
          <a:xfrm>
            <a:off x="2763975" y="391200"/>
            <a:ext cx="8884200" cy="585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C471A"/>
              </a:buClr>
              <a:buSzPts val="2800"/>
              <a:buFont typeface="Arial"/>
              <a:buNone/>
            </a:pPr>
            <a:r>
              <a:rPr lang="en-US" sz="2800"/>
              <a:t>Regulatory substance: Economic Regulation</a:t>
            </a:r>
            <a:endParaRPr sz="2800"/>
          </a:p>
        </p:txBody>
      </p:sp>
      <p:sp>
        <p:nvSpPr>
          <p:cNvPr id="160" name="Google Shape;160;g2d4ef2fef35_0_0"/>
          <p:cNvSpPr txBox="1">
            <a:spLocks noGrp="1"/>
          </p:cNvSpPr>
          <p:nvPr>
            <p:ph type="body" idx="1"/>
          </p:nvPr>
        </p:nvSpPr>
        <p:spPr>
          <a:xfrm>
            <a:off x="0" y="1123500"/>
            <a:ext cx="11852700" cy="5343300"/>
          </a:xfrm>
          <a:prstGeom prst="rect">
            <a:avLst/>
          </a:prstGeom>
          <a:noFill/>
          <a:ln>
            <a:noFill/>
          </a:ln>
        </p:spPr>
        <p:txBody>
          <a:bodyPr spcFirstLastPara="1" wrap="square" lIns="91425" tIns="45700" rIns="91425" bIns="45700" anchor="t" anchorCtr="0">
            <a:noAutofit/>
          </a:bodyPr>
          <a:lstStyle/>
          <a:p>
            <a:pPr marL="457200" lvl="0" indent="-342900" algn="just" rtl="0">
              <a:lnSpc>
                <a:spcPct val="150000"/>
              </a:lnSpc>
              <a:spcBef>
                <a:spcPts val="0"/>
              </a:spcBef>
              <a:spcAft>
                <a:spcPts val="0"/>
              </a:spcAft>
              <a:buSzPts val="1800"/>
              <a:buChar char="●"/>
            </a:pPr>
            <a:r>
              <a:rPr lang="en-US" sz="2000" dirty="0">
                <a:latin typeface="+mj-lt"/>
                <a:ea typeface="Arial"/>
                <a:cs typeface="Arial"/>
                <a:sym typeface="Arial"/>
              </a:rPr>
              <a:t>The tariff methodology and subsidy scheme, introduced in 2021 by State Decrees complies with the E-Act 2016, building blocks ESP 2018 and now under the ESP’s Regulatory Plan; always high priority as the financial soundness of the Electricity Company is a prerequisite for the continuity and growth of the electricity supply sector: cost -  of - service regulation</a:t>
            </a:r>
            <a:endParaRPr sz="2000" dirty="0">
              <a:latin typeface="+mj-lt"/>
              <a:ea typeface="Arial"/>
              <a:cs typeface="Arial"/>
              <a:sym typeface="Arial"/>
            </a:endParaRPr>
          </a:p>
          <a:p>
            <a:pPr marL="457200" lvl="0" indent="-342900" algn="just" rtl="0">
              <a:lnSpc>
                <a:spcPct val="150000"/>
              </a:lnSpc>
              <a:spcBef>
                <a:spcPts val="0"/>
              </a:spcBef>
              <a:spcAft>
                <a:spcPts val="0"/>
              </a:spcAft>
              <a:buSzPts val="1800"/>
              <a:buChar char="●"/>
            </a:pPr>
            <a:r>
              <a:rPr lang="en-US" sz="2000" dirty="0">
                <a:latin typeface="+mj-lt"/>
                <a:ea typeface="Arial"/>
                <a:cs typeface="Arial"/>
                <a:sym typeface="Arial"/>
              </a:rPr>
              <a:t>Volume 3: Regulatory Plan under Chapter 3 &amp; 4: Methodology &amp; Regulatory Accounting Rules</a:t>
            </a:r>
            <a:endParaRPr sz="2000" dirty="0">
              <a:latin typeface="+mj-lt"/>
              <a:ea typeface="Arial"/>
              <a:cs typeface="Arial"/>
              <a:sym typeface="Arial"/>
            </a:endParaRPr>
          </a:p>
          <a:p>
            <a:pPr marL="457200" lvl="0" indent="-342900" algn="just" rtl="0">
              <a:lnSpc>
                <a:spcPct val="150000"/>
              </a:lnSpc>
              <a:spcBef>
                <a:spcPts val="0"/>
              </a:spcBef>
              <a:spcAft>
                <a:spcPts val="0"/>
              </a:spcAft>
              <a:buSzPts val="1800"/>
              <a:buChar char="●"/>
            </a:pPr>
            <a:r>
              <a:rPr lang="en-US" sz="2000" dirty="0">
                <a:latin typeface="+mj-lt"/>
                <a:ea typeface="Arial"/>
                <a:cs typeface="Arial"/>
                <a:sym typeface="Arial"/>
              </a:rPr>
              <a:t>EAS uses the Excel based calculation tool, provided with data/information by the N.V. EBS’s to validate total cost of service, allocate cost between customer categories of and set tariffs.</a:t>
            </a:r>
            <a:endParaRPr sz="2000" dirty="0">
              <a:latin typeface="+mj-lt"/>
              <a:ea typeface="Arial"/>
              <a:cs typeface="Arial"/>
              <a:sym typeface="Arial"/>
            </a:endParaRPr>
          </a:p>
          <a:p>
            <a:pPr marL="457200" lvl="0" indent="-342900" algn="just" rtl="0">
              <a:lnSpc>
                <a:spcPct val="150000"/>
              </a:lnSpc>
              <a:spcBef>
                <a:spcPts val="0"/>
              </a:spcBef>
              <a:spcAft>
                <a:spcPts val="0"/>
              </a:spcAft>
              <a:buSzPts val="1800"/>
              <a:buChar char="●"/>
            </a:pPr>
            <a:r>
              <a:rPr lang="en-US" sz="2000" dirty="0">
                <a:latin typeface="+mj-lt"/>
                <a:ea typeface="Arial"/>
                <a:cs typeface="Arial"/>
                <a:sym typeface="Arial"/>
              </a:rPr>
              <a:t>The calculation of the electricity tariff consists of (1)  base tariff, a consumption tariff and, where applicable, a labor factor: allows the electricity company to recover its efficient fixed costs (indirect costs) &amp; (2) variable costs (direct costs) both related to the purchase, generation, transmission and supply of electricity, respectively, with an allowable profit margin </a:t>
            </a:r>
            <a:endParaRPr sz="2000" dirty="0">
              <a:latin typeface="+mj-lt"/>
              <a:ea typeface="Arial"/>
              <a:cs typeface="Arial"/>
              <a:sym typeface="Arial"/>
            </a:endParaRPr>
          </a:p>
          <a:p>
            <a:pPr marL="457200" lvl="0" indent="-342900" algn="just" rtl="0">
              <a:lnSpc>
                <a:spcPct val="150000"/>
              </a:lnSpc>
              <a:spcBef>
                <a:spcPts val="0"/>
              </a:spcBef>
              <a:spcAft>
                <a:spcPts val="0"/>
              </a:spcAft>
              <a:buSzPts val="1800"/>
              <a:buChar char="●"/>
            </a:pPr>
            <a:r>
              <a:rPr lang="en-US" sz="2000" dirty="0">
                <a:latin typeface="+mj-lt"/>
                <a:ea typeface="Arial"/>
                <a:cs typeface="Arial"/>
                <a:sym typeface="Arial"/>
              </a:rPr>
              <a:t>Gradual tariff adjustments aligned with IMF-supported subsidy reform has been completed</a:t>
            </a:r>
            <a:endParaRPr sz="2000" dirty="0">
              <a:latin typeface="+mj-lt"/>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d4ef2fef35_0_0"/>
          <p:cNvSpPr txBox="1">
            <a:spLocks noGrp="1"/>
          </p:cNvSpPr>
          <p:nvPr>
            <p:ph type="title"/>
          </p:nvPr>
        </p:nvSpPr>
        <p:spPr>
          <a:xfrm>
            <a:off x="2059640" y="374627"/>
            <a:ext cx="8884200" cy="585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C471A"/>
              </a:buClr>
              <a:buSzPts val="2800"/>
              <a:buFont typeface="Arial"/>
              <a:buNone/>
            </a:pPr>
            <a:r>
              <a:rPr lang="en-US" sz="2800" dirty="0"/>
              <a:t>Regulatory Accounting Rules</a:t>
            </a:r>
            <a:endParaRPr sz="2800" dirty="0"/>
          </a:p>
        </p:txBody>
      </p:sp>
      <p:sp>
        <p:nvSpPr>
          <p:cNvPr id="160" name="Google Shape;160;g2d4ef2fef35_0_0"/>
          <p:cNvSpPr txBox="1">
            <a:spLocks noGrp="1"/>
          </p:cNvSpPr>
          <p:nvPr>
            <p:ph type="body" idx="1"/>
          </p:nvPr>
        </p:nvSpPr>
        <p:spPr>
          <a:xfrm>
            <a:off x="407772" y="1123500"/>
            <a:ext cx="11444927" cy="5343300"/>
          </a:xfrm>
          <a:prstGeom prst="rect">
            <a:avLst/>
          </a:prstGeom>
          <a:noFill/>
          <a:ln>
            <a:noFill/>
          </a:ln>
        </p:spPr>
        <p:txBody>
          <a:bodyPr spcFirstLastPara="1" wrap="square" lIns="91425" tIns="45700" rIns="91425" bIns="45700" anchor="t" anchorCtr="0">
            <a:noAutofit/>
          </a:bodyPr>
          <a:lstStyle/>
          <a:p>
            <a:pPr lvl="0" indent="-342900" algn="just">
              <a:lnSpc>
                <a:spcPct val="150000"/>
              </a:lnSpc>
              <a:spcBef>
                <a:spcPts val="0"/>
              </a:spcBef>
              <a:buSzPts val="1800"/>
              <a:buChar char="●"/>
            </a:pPr>
            <a:r>
              <a:rPr lang="en-US" sz="2400" dirty="0">
                <a:latin typeface="+mj-lt"/>
                <a:ea typeface="Arial"/>
                <a:cs typeface="Arial"/>
                <a:sym typeface="Arial"/>
              </a:rPr>
              <a:t>RAR: implements the standard for financial reporting for the purpose of determining and verifying the efficient costs for the electricity services provided by EBS.</a:t>
            </a:r>
          </a:p>
          <a:p>
            <a:pPr lvl="1" indent="-342900" algn="just">
              <a:lnSpc>
                <a:spcPct val="150000"/>
              </a:lnSpc>
              <a:spcBef>
                <a:spcPts val="0"/>
              </a:spcBef>
              <a:buSzPts val="1800"/>
              <a:buChar char="●"/>
            </a:pPr>
            <a:r>
              <a:rPr lang="en-US" sz="2000" dirty="0">
                <a:latin typeface="+mj-lt"/>
                <a:ea typeface="Arial"/>
                <a:cs typeface="Arial"/>
                <a:sym typeface="Arial"/>
              </a:rPr>
              <a:t>Enables transparent cost allocation of renewable integration.</a:t>
            </a:r>
          </a:p>
          <a:p>
            <a:pPr lvl="1" indent="-342900" algn="just">
              <a:lnSpc>
                <a:spcPct val="150000"/>
              </a:lnSpc>
              <a:spcBef>
                <a:spcPts val="0"/>
              </a:spcBef>
              <a:buSzPts val="1800"/>
              <a:buChar char="●"/>
            </a:pPr>
            <a:r>
              <a:rPr lang="en-US" sz="2000" dirty="0">
                <a:latin typeface="+mj-lt"/>
                <a:ea typeface="Arial"/>
                <a:cs typeface="Arial"/>
                <a:sym typeface="Arial"/>
              </a:rPr>
              <a:t>Supports cost-reflective tariffs and revenue adequacy.</a:t>
            </a:r>
          </a:p>
          <a:p>
            <a:pPr lvl="1" indent="-342900" algn="just">
              <a:lnSpc>
                <a:spcPct val="150000"/>
              </a:lnSpc>
              <a:spcBef>
                <a:spcPts val="0"/>
              </a:spcBef>
              <a:buSzPts val="1800"/>
              <a:buChar char="●"/>
            </a:pPr>
            <a:r>
              <a:rPr lang="en-US" sz="2000" dirty="0">
                <a:latin typeface="+mj-lt"/>
                <a:ea typeface="Arial"/>
                <a:cs typeface="Arial"/>
                <a:sym typeface="Arial"/>
              </a:rPr>
              <a:t>Identifies renewable-related cost drivers.</a:t>
            </a:r>
          </a:p>
          <a:p>
            <a:pPr lvl="1" indent="-342900" algn="just">
              <a:lnSpc>
                <a:spcPct val="150000"/>
              </a:lnSpc>
              <a:spcBef>
                <a:spcPts val="0"/>
              </a:spcBef>
              <a:buSzPts val="1800"/>
              <a:buChar char="●"/>
            </a:pPr>
            <a:r>
              <a:rPr lang="en-US" sz="2000" dirty="0">
                <a:latin typeface="+mj-lt"/>
                <a:ea typeface="Arial"/>
                <a:cs typeface="Arial"/>
                <a:sym typeface="Arial"/>
              </a:rPr>
              <a:t>Framework for incorporating distributed generation costs.</a:t>
            </a:r>
          </a:p>
          <a:p>
            <a:pPr lvl="0" indent="-342900" algn="just">
              <a:lnSpc>
                <a:spcPct val="150000"/>
              </a:lnSpc>
              <a:spcBef>
                <a:spcPts val="0"/>
              </a:spcBef>
              <a:buSzPts val="1800"/>
              <a:buChar char="●"/>
            </a:pPr>
            <a:endParaRPr lang="en-US" sz="2000" dirty="0">
              <a:latin typeface="+mj-lt"/>
              <a:ea typeface="Arial"/>
              <a:cs typeface="Arial"/>
              <a:sym typeface="Arial"/>
            </a:endParaRPr>
          </a:p>
          <a:p>
            <a:pPr lvl="0" indent="-342900" algn="just">
              <a:lnSpc>
                <a:spcPct val="150000"/>
              </a:lnSpc>
              <a:spcBef>
                <a:spcPts val="0"/>
              </a:spcBef>
              <a:buSzPts val="1800"/>
              <a:buChar char="●"/>
            </a:pPr>
            <a:r>
              <a:rPr lang="en-US" sz="2400" dirty="0">
                <a:latin typeface="+mj-lt"/>
                <a:ea typeface="Arial"/>
                <a:cs typeface="Arial"/>
                <a:sym typeface="Arial"/>
              </a:rPr>
              <a:t>Status: review of latest comments draft RAR of EBS by consultant RCFA and agreement to be reached in October 2025 &amp; final RAR to be delivered by the start of November 2025 &gt; Over to execution phase currently</a:t>
            </a:r>
          </a:p>
        </p:txBody>
      </p:sp>
    </p:spTree>
    <p:extLst>
      <p:ext uri="{BB962C8B-B14F-4D97-AF65-F5344CB8AC3E}">
        <p14:creationId xmlns:p14="http://schemas.microsoft.com/office/powerpoint/2010/main" val="28745291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37e53b5db9b_0_7"/>
          <p:cNvSpPr txBox="1">
            <a:spLocks noGrp="1"/>
          </p:cNvSpPr>
          <p:nvPr>
            <p:ph type="body" idx="1"/>
          </p:nvPr>
        </p:nvSpPr>
        <p:spPr>
          <a:xfrm>
            <a:off x="526633" y="531912"/>
            <a:ext cx="5181600" cy="2837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400"/>
              <a:buNone/>
            </a:pPr>
            <a:r>
              <a:rPr lang="en-US" sz="4400" b="1" dirty="0">
                <a:solidFill>
                  <a:schemeClr val="lt1"/>
                </a:solidFill>
              </a:rPr>
              <a:t>Electricity</a:t>
            </a:r>
            <a:endParaRPr sz="4400" b="1" dirty="0">
              <a:solidFill>
                <a:schemeClr val="lt1"/>
              </a:solidFill>
            </a:endParaRPr>
          </a:p>
          <a:p>
            <a:pPr marL="0" lvl="0" indent="0" algn="ctr" rtl="0">
              <a:lnSpc>
                <a:spcPct val="90000"/>
              </a:lnSpc>
              <a:spcBef>
                <a:spcPts val="0"/>
              </a:spcBef>
              <a:spcAft>
                <a:spcPts val="0"/>
              </a:spcAft>
              <a:buClr>
                <a:schemeClr val="lt1"/>
              </a:buClr>
              <a:buSzPts val="4400"/>
              <a:buNone/>
            </a:pPr>
            <a:r>
              <a:rPr lang="en-US" sz="4400" b="1" dirty="0">
                <a:solidFill>
                  <a:schemeClr val="lt1"/>
                </a:solidFill>
              </a:rPr>
              <a:t>Sector</a:t>
            </a:r>
            <a:endParaRPr sz="4400" b="1" dirty="0">
              <a:solidFill>
                <a:schemeClr val="lt1"/>
              </a:solidFill>
            </a:endParaRPr>
          </a:p>
          <a:p>
            <a:pPr marL="0" lvl="0" indent="0" algn="ctr" rtl="0">
              <a:lnSpc>
                <a:spcPct val="90000"/>
              </a:lnSpc>
              <a:spcBef>
                <a:spcPts val="0"/>
              </a:spcBef>
              <a:spcAft>
                <a:spcPts val="0"/>
              </a:spcAft>
              <a:buClr>
                <a:schemeClr val="lt1"/>
              </a:buClr>
              <a:buSzPts val="4400"/>
              <a:buNone/>
            </a:pPr>
            <a:r>
              <a:rPr lang="en-US" sz="4400" b="1" dirty="0">
                <a:solidFill>
                  <a:schemeClr val="lt1"/>
                </a:solidFill>
              </a:rPr>
              <a:t>Plan</a:t>
            </a:r>
          </a:p>
          <a:p>
            <a:pPr marL="0" lvl="0" indent="0" algn="ctr" rtl="0">
              <a:lnSpc>
                <a:spcPct val="90000"/>
              </a:lnSpc>
              <a:spcBef>
                <a:spcPts val="0"/>
              </a:spcBef>
              <a:spcAft>
                <a:spcPts val="0"/>
              </a:spcAft>
              <a:buClr>
                <a:schemeClr val="lt1"/>
              </a:buClr>
              <a:buSzPts val="4400"/>
              <a:buNone/>
            </a:pPr>
            <a:endParaRPr lang="en-US" sz="4400" b="1" dirty="0">
              <a:solidFill>
                <a:schemeClr val="lt1"/>
              </a:solidFill>
            </a:endParaRPr>
          </a:p>
          <a:p>
            <a:pPr marL="0" lvl="0" indent="0" algn="ctr" rtl="0">
              <a:lnSpc>
                <a:spcPct val="90000"/>
              </a:lnSpc>
              <a:spcBef>
                <a:spcPts val="0"/>
              </a:spcBef>
              <a:spcAft>
                <a:spcPts val="0"/>
              </a:spcAft>
              <a:buClr>
                <a:schemeClr val="lt1"/>
              </a:buClr>
              <a:buSzPts val="4400"/>
              <a:buNone/>
            </a:pPr>
            <a:endParaRPr lang="en-US" sz="4400" b="1" dirty="0">
              <a:solidFill>
                <a:schemeClr val="lt1"/>
              </a:solidFill>
            </a:endParaRPr>
          </a:p>
          <a:p>
            <a:pPr marL="0" lvl="0" indent="0" algn="ctr" rtl="0">
              <a:lnSpc>
                <a:spcPct val="90000"/>
              </a:lnSpc>
              <a:spcBef>
                <a:spcPts val="0"/>
              </a:spcBef>
              <a:spcAft>
                <a:spcPts val="0"/>
              </a:spcAft>
              <a:buClr>
                <a:schemeClr val="lt1"/>
              </a:buClr>
              <a:buSzPts val="4400"/>
              <a:buNone/>
            </a:pPr>
            <a:endParaRPr lang="en-US" sz="4400" b="1" dirty="0">
              <a:solidFill>
                <a:schemeClr val="lt1"/>
              </a:solidFill>
            </a:endParaRPr>
          </a:p>
          <a:p>
            <a:pPr marL="0" lvl="0" indent="0" algn="ctr" rtl="0">
              <a:lnSpc>
                <a:spcPct val="90000"/>
              </a:lnSpc>
              <a:spcBef>
                <a:spcPts val="0"/>
              </a:spcBef>
              <a:spcAft>
                <a:spcPts val="0"/>
              </a:spcAft>
              <a:buClr>
                <a:schemeClr val="lt1"/>
              </a:buClr>
              <a:buSzPts val="4400"/>
              <a:buNone/>
            </a:pPr>
            <a:endParaRPr lang="en-US" sz="4400" b="1" dirty="0">
              <a:solidFill>
                <a:schemeClr val="lt1"/>
              </a:solidFill>
            </a:endParaRPr>
          </a:p>
          <a:p>
            <a:pPr marL="0" lvl="0" indent="0" algn="ctr" rtl="0">
              <a:lnSpc>
                <a:spcPct val="90000"/>
              </a:lnSpc>
              <a:spcBef>
                <a:spcPts val="0"/>
              </a:spcBef>
              <a:spcAft>
                <a:spcPts val="0"/>
              </a:spcAft>
              <a:buClr>
                <a:schemeClr val="lt1"/>
              </a:buClr>
              <a:buSzPts val="4400"/>
              <a:buNone/>
            </a:pPr>
            <a:endParaRPr lang="en-US" sz="4400" b="1" dirty="0">
              <a:solidFill>
                <a:schemeClr val="lt1"/>
              </a:solidFill>
            </a:endParaRPr>
          </a:p>
          <a:p>
            <a:pPr marL="0" indent="0" algn="ctr">
              <a:spcBef>
                <a:spcPts val="0"/>
              </a:spcBef>
              <a:buClr>
                <a:schemeClr val="lt1"/>
              </a:buClr>
              <a:buSzPts val="4400"/>
              <a:buNone/>
            </a:pPr>
            <a:endParaRPr lang="en-US" sz="4400" u="sng" dirty="0">
              <a:solidFill>
                <a:srgbClr val="DAF0F2"/>
              </a:solidFill>
              <a:hlinkClick r:id="rId3">
                <a:extLst>
                  <a:ext uri="{A12FA001-AC4F-418D-AE19-62706E023703}">
                    <ahyp:hlinkClr xmlns:ahyp="http://schemas.microsoft.com/office/drawing/2018/hyperlinkcolor" val="tx"/>
                  </a:ext>
                </a:extLst>
              </a:hlinkClick>
            </a:endParaRPr>
          </a:p>
          <a:p>
            <a:pPr marL="0" indent="0" algn="ctr">
              <a:spcBef>
                <a:spcPts val="0"/>
              </a:spcBef>
              <a:buClr>
                <a:schemeClr val="lt1"/>
              </a:buClr>
              <a:buSzPts val="4400"/>
              <a:buNone/>
            </a:pPr>
            <a:r>
              <a:rPr lang="en-US" sz="2400" u="sng" dirty="0">
                <a:solidFill>
                  <a:srgbClr val="DAF0F2"/>
                </a:solidFill>
                <a:hlinkClick r:id="rId3">
                  <a:extLst>
                    <a:ext uri="{A12FA001-AC4F-418D-AE19-62706E023703}">
                      <ahyp:hlinkClr xmlns:ahyp="http://schemas.microsoft.com/office/drawing/2018/hyperlinkcolor" val="tx"/>
                    </a:ext>
                  </a:extLst>
                </a:hlinkClick>
              </a:rPr>
              <a:t>https://eas.sr/electricity-sector-plan/</a:t>
            </a:r>
            <a:endParaRPr lang="en-US" sz="2400" dirty="0">
              <a:solidFill>
                <a:srgbClr val="DAF0F2"/>
              </a:solidFill>
            </a:endParaRPr>
          </a:p>
          <a:p>
            <a:pPr marL="0" lvl="0" indent="0" algn="ctr" rtl="0">
              <a:lnSpc>
                <a:spcPct val="90000"/>
              </a:lnSpc>
              <a:spcBef>
                <a:spcPts val="0"/>
              </a:spcBef>
              <a:spcAft>
                <a:spcPts val="0"/>
              </a:spcAft>
              <a:buClr>
                <a:schemeClr val="lt1"/>
              </a:buClr>
              <a:buSzPts val="4400"/>
              <a:buNone/>
            </a:pPr>
            <a:endParaRPr sz="2400" b="1" dirty="0">
              <a:solidFill>
                <a:schemeClr val="lt1"/>
              </a:solidFill>
            </a:endParaRPr>
          </a:p>
          <a:p>
            <a:pPr marL="0" lvl="0" indent="0" algn="ctr" rtl="0">
              <a:lnSpc>
                <a:spcPct val="90000"/>
              </a:lnSpc>
              <a:spcBef>
                <a:spcPts val="0"/>
              </a:spcBef>
              <a:spcAft>
                <a:spcPts val="0"/>
              </a:spcAft>
              <a:buClr>
                <a:schemeClr val="lt1"/>
              </a:buClr>
              <a:buSzPts val="4400"/>
              <a:buNone/>
            </a:pPr>
            <a:endParaRPr sz="4400" b="1" dirty="0">
              <a:solidFill>
                <a:schemeClr val="lt1"/>
              </a:solidFill>
            </a:endParaRPr>
          </a:p>
          <a:p>
            <a:pPr marL="0" lvl="0" indent="0" algn="l" rtl="0">
              <a:lnSpc>
                <a:spcPct val="90000"/>
              </a:lnSpc>
              <a:spcBef>
                <a:spcPts val="0"/>
              </a:spcBef>
              <a:spcAft>
                <a:spcPts val="0"/>
              </a:spcAft>
              <a:buClr>
                <a:schemeClr val="lt1"/>
              </a:buClr>
              <a:buSzPts val="4400"/>
              <a:buNone/>
            </a:pPr>
            <a:endParaRPr b="1" dirty="0">
              <a:solidFill>
                <a:schemeClr val="lt1"/>
              </a:solidFill>
            </a:endParaRPr>
          </a:p>
        </p:txBody>
      </p:sp>
      <p:pic>
        <p:nvPicPr>
          <p:cNvPr id="129" name="Google Shape;129;g37e53b5db9b_0_7"/>
          <p:cNvPicPr preferRelativeResize="0"/>
          <p:nvPr/>
        </p:nvPicPr>
        <p:blipFill>
          <a:blip r:embed="rId4">
            <a:alphaModFix/>
          </a:blip>
          <a:stretch>
            <a:fillRect/>
          </a:stretch>
        </p:blipFill>
        <p:spPr>
          <a:xfrm>
            <a:off x="1639208" y="2519173"/>
            <a:ext cx="2956450" cy="29564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p29"/>
          <p:cNvSpPr txBox="1"/>
          <p:nvPr/>
        </p:nvSpPr>
        <p:spPr>
          <a:xfrm>
            <a:off x="4387200" y="0"/>
            <a:ext cx="7804800" cy="6654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txBox="1"/>
          <p:nvPr/>
        </p:nvSpPr>
        <p:spPr>
          <a:xfrm>
            <a:off x="4377921" y="203400"/>
            <a:ext cx="7761535" cy="6858000"/>
          </a:xfrm>
          <a:prstGeom prst="rect">
            <a:avLst/>
          </a:prstGeom>
          <a:noFill/>
          <a:ln>
            <a:noFill/>
          </a:ln>
        </p:spPr>
        <p:txBody>
          <a:bodyPr spcFirstLastPara="1" wrap="square" lIns="91425" tIns="45700" rIns="91425" bIns="45700" anchor="ctr" anchorCtr="0">
            <a:noAutofit/>
          </a:bodyPr>
          <a:lstStyle/>
          <a:p>
            <a:pPr>
              <a:lnSpc>
                <a:spcPct val="150000"/>
              </a:lnSpc>
            </a:pPr>
            <a:endParaRPr lang="en-US" sz="2400" dirty="0"/>
          </a:p>
          <a:p>
            <a:pPr>
              <a:lnSpc>
                <a:spcPct val="150000"/>
              </a:lnSpc>
            </a:pPr>
            <a:endParaRPr lang="en-US" sz="2400" dirty="0"/>
          </a:p>
        </p:txBody>
      </p:sp>
      <p:pic>
        <p:nvPicPr>
          <p:cNvPr id="3" name="Picture 2">
            <a:extLst>
              <a:ext uri="{FF2B5EF4-FFF2-40B4-BE49-F238E27FC236}">
                <a16:creationId xmlns:a16="http://schemas.microsoft.com/office/drawing/2014/main" id="{6DDED5F2-A110-250A-5C99-B24D0655DC98}"/>
              </a:ext>
            </a:extLst>
          </p:cNvPr>
          <p:cNvPicPr>
            <a:picLocks noChangeAspect="1"/>
          </p:cNvPicPr>
          <p:nvPr/>
        </p:nvPicPr>
        <p:blipFill>
          <a:blip r:embed="rId3"/>
          <a:stretch>
            <a:fillRect/>
          </a:stretch>
        </p:blipFill>
        <p:spPr>
          <a:xfrm>
            <a:off x="52544" y="1043957"/>
            <a:ext cx="12201279" cy="1932456"/>
          </a:xfrm>
          <a:prstGeom prst="rect">
            <a:avLst/>
          </a:prstGeom>
        </p:spPr>
      </p:pic>
      <p:pic>
        <p:nvPicPr>
          <p:cNvPr id="7" name="Picture 6">
            <a:extLst>
              <a:ext uri="{FF2B5EF4-FFF2-40B4-BE49-F238E27FC236}">
                <a16:creationId xmlns:a16="http://schemas.microsoft.com/office/drawing/2014/main" id="{306C2BE2-F2F0-A4BA-50E1-1E3FF1437CC1}"/>
              </a:ext>
            </a:extLst>
          </p:cNvPr>
          <p:cNvPicPr>
            <a:picLocks noChangeAspect="1"/>
          </p:cNvPicPr>
          <p:nvPr/>
        </p:nvPicPr>
        <p:blipFill>
          <a:blip r:embed="rId4"/>
          <a:stretch>
            <a:fillRect/>
          </a:stretch>
        </p:blipFill>
        <p:spPr>
          <a:xfrm>
            <a:off x="0" y="673790"/>
            <a:ext cx="12201279" cy="370167"/>
          </a:xfrm>
          <a:prstGeom prst="rect">
            <a:avLst/>
          </a:prstGeom>
        </p:spPr>
      </p:pic>
      <p:pic>
        <p:nvPicPr>
          <p:cNvPr id="9" name="Picture 8">
            <a:extLst>
              <a:ext uri="{FF2B5EF4-FFF2-40B4-BE49-F238E27FC236}">
                <a16:creationId xmlns:a16="http://schemas.microsoft.com/office/drawing/2014/main" id="{731BA0F1-5A74-6696-E52E-D82A46D34894}"/>
              </a:ext>
            </a:extLst>
          </p:cNvPr>
          <p:cNvPicPr>
            <a:picLocks noChangeAspect="1"/>
          </p:cNvPicPr>
          <p:nvPr/>
        </p:nvPicPr>
        <p:blipFill>
          <a:blip r:embed="rId5"/>
          <a:stretch>
            <a:fillRect/>
          </a:stretch>
        </p:blipFill>
        <p:spPr>
          <a:xfrm>
            <a:off x="52545" y="36851"/>
            <a:ext cx="12086912" cy="655474"/>
          </a:xfrm>
          <a:prstGeom prst="rect">
            <a:avLst/>
          </a:prstGeom>
        </p:spPr>
      </p:pic>
      <p:pic>
        <p:nvPicPr>
          <p:cNvPr id="11" name="Picture 10">
            <a:extLst>
              <a:ext uri="{FF2B5EF4-FFF2-40B4-BE49-F238E27FC236}">
                <a16:creationId xmlns:a16="http://schemas.microsoft.com/office/drawing/2014/main" id="{075FB149-1D0F-0A71-8BC8-6E170E962B0A}"/>
              </a:ext>
            </a:extLst>
          </p:cNvPr>
          <p:cNvPicPr>
            <a:picLocks noChangeAspect="1"/>
          </p:cNvPicPr>
          <p:nvPr/>
        </p:nvPicPr>
        <p:blipFill>
          <a:blip r:embed="rId6"/>
          <a:stretch>
            <a:fillRect/>
          </a:stretch>
        </p:blipFill>
        <p:spPr>
          <a:xfrm>
            <a:off x="3671425" y="3068873"/>
            <a:ext cx="8285314" cy="3493267"/>
          </a:xfrm>
          <a:prstGeom prst="rect">
            <a:avLst/>
          </a:prstGeom>
          <a:ln>
            <a:solidFill>
              <a:schemeClr val="accent6">
                <a:lumMod val="50000"/>
              </a:schemeClr>
            </a:solidFill>
          </a:ln>
        </p:spPr>
      </p:pic>
      <p:pic>
        <p:nvPicPr>
          <p:cNvPr id="2" name="Google Shape;129;g37e53b5db9b_0_7">
            <a:extLst>
              <a:ext uri="{FF2B5EF4-FFF2-40B4-BE49-F238E27FC236}">
                <a16:creationId xmlns:a16="http://schemas.microsoft.com/office/drawing/2014/main" id="{D6F4D364-B4B9-1425-C010-CDC00CE84681}"/>
              </a:ext>
            </a:extLst>
          </p:cNvPr>
          <p:cNvPicPr preferRelativeResize="0"/>
          <p:nvPr/>
        </p:nvPicPr>
        <p:blipFill>
          <a:blip r:embed="rId7">
            <a:alphaModFix/>
          </a:blip>
          <a:stretch>
            <a:fillRect/>
          </a:stretch>
        </p:blipFill>
        <p:spPr>
          <a:xfrm>
            <a:off x="361727" y="3227735"/>
            <a:ext cx="2956450" cy="2956475"/>
          </a:xfrm>
          <a:prstGeom prst="rect">
            <a:avLst/>
          </a:prstGeom>
          <a:noFill/>
          <a:ln>
            <a:noFill/>
          </a:ln>
        </p:spPr>
      </p:pic>
    </p:spTree>
    <p:extLst>
      <p:ext uri="{BB962C8B-B14F-4D97-AF65-F5344CB8AC3E}">
        <p14:creationId xmlns:p14="http://schemas.microsoft.com/office/powerpoint/2010/main" val="32689550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p29"/>
          <p:cNvSpPr txBox="1"/>
          <p:nvPr/>
        </p:nvSpPr>
        <p:spPr>
          <a:xfrm>
            <a:off x="4387200" y="0"/>
            <a:ext cx="7804800" cy="6654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txBox="1"/>
          <p:nvPr/>
        </p:nvSpPr>
        <p:spPr>
          <a:xfrm>
            <a:off x="4377921" y="203400"/>
            <a:ext cx="7761535" cy="6858000"/>
          </a:xfrm>
          <a:prstGeom prst="rect">
            <a:avLst/>
          </a:prstGeom>
          <a:noFill/>
          <a:ln>
            <a:noFill/>
          </a:ln>
        </p:spPr>
        <p:txBody>
          <a:bodyPr spcFirstLastPara="1" wrap="square" lIns="91425" tIns="45700" rIns="91425" bIns="45700" anchor="ctr" anchorCtr="0">
            <a:noAutofit/>
          </a:bodyPr>
          <a:lstStyle/>
          <a:p>
            <a:pPr>
              <a:lnSpc>
                <a:spcPct val="150000"/>
              </a:lnSpc>
            </a:pPr>
            <a:endParaRPr lang="en-US" sz="2400" dirty="0"/>
          </a:p>
          <a:p>
            <a:pPr>
              <a:lnSpc>
                <a:spcPct val="150000"/>
              </a:lnSpc>
            </a:pPr>
            <a:endParaRPr lang="en-US" sz="2400" dirty="0"/>
          </a:p>
        </p:txBody>
      </p:sp>
      <p:pic>
        <p:nvPicPr>
          <p:cNvPr id="4" name="Picture 3">
            <a:extLst>
              <a:ext uri="{FF2B5EF4-FFF2-40B4-BE49-F238E27FC236}">
                <a16:creationId xmlns:a16="http://schemas.microsoft.com/office/drawing/2014/main" id="{369C3920-06A0-9B33-57B9-8841E41562A4}"/>
              </a:ext>
            </a:extLst>
          </p:cNvPr>
          <p:cNvPicPr>
            <a:picLocks noChangeAspect="1"/>
          </p:cNvPicPr>
          <p:nvPr/>
        </p:nvPicPr>
        <p:blipFill>
          <a:blip r:embed="rId3"/>
          <a:srcRect r="-1131" b="11978"/>
          <a:stretch/>
        </p:blipFill>
        <p:spPr>
          <a:xfrm>
            <a:off x="119362" y="0"/>
            <a:ext cx="11953275" cy="6858000"/>
          </a:xfrm>
          <a:prstGeom prst="rect">
            <a:avLst/>
          </a:prstGeom>
        </p:spPr>
      </p:pic>
      <p:pic>
        <p:nvPicPr>
          <p:cNvPr id="2" name="Google Shape;129;g37e53b5db9b_0_7">
            <a:extLst>
              <a:ext uri="{FF2B5EF4-FFF2-40B4-BE49-F238E27FC236}">
                <a16:creationId xmlns:a16="http://schemas.microsoft.com/office/drawing/2014/main" id="{BAD6691C-26B9-6EB4-59AB-CAEF47C7167E}"/>
              </a:ext>
            </a:extLst>
          </p:cNvPr>
          <p:cNvPicPr preferRelativeResize="0"/>
          <p:nvPr/>
        </p:nvPicPr>
        <p:blipFill>
          <a:blip r:embed="rId4">
            <a:alphaModFix/>
          </a:blip>
          <a:stretch>
            <a:fillRect/>
          </a:stretch>
        </p:blipFill>
        <p:spPr>
          <a:xfrm>
            <a:off x="10025743" y="5453743"/>
            <a:ext cx="1297286" cy="1302557"/>
          </a:xfrm>
          <a:prstGeom prst="rect">
            <a:avLst/>
          </a:prstGeom>
          <a:noFill/>
          <a:ln>
            <a:noFill/>
          </a:ln>
        </p:spPr>
      </p:pic>
    </p:spTree>
    <p:extLst>
      <p:ext uri="{BB962C8B-B14F-4D97-AF65-F5344CB8AC3E}">
        <p14:creationId xmlns:p14="http://schemas.microsoft.com/office/powerpoint/2010/main" val="23866280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p29"/>
          <p:cNvSpPr txBox="1"/>
          <p:nvPr/>
        </p:nvSpPr>
        <p:spPr>
          <a:xfrm>
            <a:off x="4387200" y="0"/>
            <a:ext cx="7804800" cy="6654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txBox="1"/>
          <p:nvPr/>
        </p:nvSpPr>
        <p:spPr>
          <a:xfrm>
            <a:off x="4377921" y="203400"/>
            <a:ext cx="7761535" cy="6858000"/>
          </a:xfrm>
          <a:prstGeom prst="rect">
            <a:avLst/>
          </a:prstGeom>
          <a:noFill/>
          <a:ln>
            <a:noFill/>
          </a:ln>
        </p:spPr>
        <p:txBody>
          <a:bodyPr spcFirstLastPara="1" wrap="square" lIns="91425" tIns="45700" rIns="91425" bIns="45700" anchor="ctr" anchorCtr="0">
            <a:noAutofit/>
          </a:bodyPr>
          <a:lstStyle/>
          <a:p>
            <a:pPr>
              <a:lnSpc>
                <a:spcPct val="150000"/>
              </a:lnSpc>
            </a:pPr>
            <a:endParaRPr lang="en-US" sz="2400" dirty="0"/>
          </a:p>
          <a:p>
            <a:pPr>
              <a:lnSpc>
                <a:spcPct val="150000"/>
              </a:lnSpc>
            </a:pPr>
            <a:endParaRPr lang="en-US" sz="2400" dirty="0"/>
          </a:p>
        </p:txBody>
      </p:sp>
      <p:pic>
        <p:nvPicPr>
          <p:cNvPr id="4" name="Picture 3">
            <a:extLst>
              <a:ext uri="{FF2B5EF4-FFF2-40B4-BE49-F238E27FC236}">
                <a16:creationId xmlns:a16="http://schemas.microsoft.com/office/drawing/2014/main" id="{369C3920-06A0-9B33-57B9-8841E41562A4}"/>
              </a:ext>
            </a:extLst>
          </p:cNvPr>
          <p:cNvPicPr>
            <a:picLocks noChangeAspect="1"/>
          </p:cNvPicPr>
          <p:nvPr/>
        </p:nvPicPr>
        <p:blipFill>
          <a:blip r:embed="rId3"/>
          <a:srcRect r="-1131" b="89767"/>
          <a:stretch/>
        </p:blipFill>
        <p:spPr>
          <a:xfrm>
            <a:off x="286594" y="583966"/>
            <a:ext cx="11953275" cy="797281"/>
          </a:xfrm>
          <a:prstGeom prst="rect">
            <a:avLst/>
          </a:prstGeom>
        </p:spPr>
      </p:pic>
      <p:pic>
        <p:nvPicPr>
          <p:cNvPr id="6" name="Picture 5">
            <a:extLst>
              <a:ext uri="{FF2B5EF4-FFF2-40B4-BE49-F238E27FC236}">
                <a16:creationId xmlns:a16="http://schemas.microsoft.com/office/drawing/2014/main" id="{879ED78C-0435-36A3-CD22-74B4A9B90E69}"/>
              </a:ext>
            </a:extLst>
          </p:cNvPr>
          <p:cNvPicPr>
            <a:picLocks noChangeAspect="1"/>
          </p:cNvPicPr>
          <p:nvPr/>
        </p:nvPicPr>
        <p:blipFill>
          <a:blip r:embed="rId4"/>
          <a:stretch>
            <a:fillRect/>
          </a:stretch>
        </p:blipFill>
        <p:spPr>
          <a:xfrm>
            <a:off x="286594" y="2013675"/>
            <a:ext cx="11618809" cy="4733588"/>
          </a:xfrm>
          <a:prstGeom prst="rect">
            <a:avLst/>
          </a:prstGeom>
        </p:spPr>
      </p:pic>
      <p:pic>
        <p:nvPicPr>
          <p:cNvPr id="3" name="Picture 2">
            <a:extLst>
              <a:ext uri="{FF2B5EF4-FFF2-40B4-BE49-F238E27FC236}">
                <a16:creationId xmlns:a16="http://schemas.microsoft.com/office/drawing/2014/main" id="{2A075C5C-E499-94FE-DAFB-E602DCBBC385}"/>
              </a:ext>
            </a:extLst>
          </p:cNvPr>
          <p:cNvPicPr>
            <a:picLocks noChangeAspect="1"/>
          </p:cNvPicPr>
          <p:nvPr/>
        </p:nvPicPr>
        <p:blipFill>
          <a:blip r:embed="rId5"/>
          <a:srcRect r="1080"/>
          <a:stretch/>
        </p:blipFill>
        <p:spPr>
          <a:xfrm>
            <a:off x="295874" y="1389407"/>
            <a:ext cx="11493356" cy="1018215"/>
          </a:xfrm>
          <a:prstGeom prst="rect">
            <a:avLst/>
          </a:prstGeom>
        </p:spPr>
      </p:pic>
      <p:pic>
        <p:nvPicPr>
          <p:cNvPr id="2" name="Google Shape;129;g37e53b5db9b_0_7">
            <a:extLst>
              <a:ext uri="{FF2B5EF4-FFF2-40B4-BE49-F238E27FC236}">
                <a16:creationId xmlns:a16="http://schemas.microsoft.com/office/drawing/2014/main" id="{472023F2-A57D-BD04-DBB6-C2067424CC46}"/>
              </a:ext>
            </a:extLst>
          </p:cNvPr>
          <p:cNvPicPr preferRelativeResize="0"/>
          <p:nvPr/>
        </p:nvPicPr>
        <p:blipFill>
          <a:blip r:embed="rId6">
            <a:alphaModFix/>
          </a:blip>
          <a:stretch>
            <a:fillRect/>
          </a:stretch>
        </p:blipFill>
        <p:spPr>
          <a:xfrm>
            <a:off x="1622880" y="2407622"/>
            <a:ext cx="1936749" cy="1878950"/>
          </a:xfrm>
          <a:prstGeom prst="rect">
            <a:avLst/>
          </a:prstGeom>
          <a:noFill/>
          <a:ln>
            <a:noFill/>
          </a:ln>
        </p:spPr>
      </p:pic>
    </p:spTree>
    <p:extLst>
      <p:ext uri="{BB962C8B-B14F-4D97-AF65-F5344CB8AC3E}">
        <p14:creationId xmlns:p14="http://schemas.microsoft.com/office/powerpoint/2010/main" val="41070355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p29"/>
          <p:cNvSpPr txBox="1"/>
          <p:nvPr/>
        </p:nvSpPr>
        <p:spPr>
          <a:xfrm>
            <a:off x="4387200" y="0"/>
            <a:ext cx="7804800" cy="6654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txBox="1"/>
          <p:nvPr/>
        </p:nvSpPr>
        <p:spPr>
          <a:xfrm>
            <a:off x="4377921" y="203400"/>
            <a:ext cx="7761535" cy="6858000"/>
          </a:xfrm>
          <a:prstGeom prst="rect">
            <a:avLst/>
          </a:prstGeom>
          <a:noFill/>
          <a:ln>
            <a:noFill/>
          </a:ln>
        </p:spPr>
        <p:txBody>
          <a:bodyPr spcFirstLastPara="1" wrap="square" lIns="91425" tIns="45700" rIns="91425" bIns="45700" anchor="ctr" anchorCtr="0">
            <a:noAutofit/>
          </a:bodyPr>
          <a:lstStyle/>
          <a:p>
            <a:pPr>
              <a:lnSpc>
                <a:spcPct val="150000"/>
              </a:lnSpc>
            </a:pPr>
            <a:endParaRPr lang="en-US" sz="2400" dirty="0"/>
          </a:p>
          <a:p>
            <a:pPr>
              <a:lnSpc>
                <a:spcPct val="150000"/>
              </a:lnSpc>
            </a:pPr>
            <a:endParaRPr lang="en-US" sz="2400" dirty="0"/>
          </a:p>
        </p:txBody>
      </p:sp>
      <p:pic>
        <p:nvPicPr>
          <p:cNvPr id="5" name="Picture 4">
            <a:extLst>
              <a:ext uri="{FF2B5EF4-FFF2-40B4-BE49-F238E27FC236}">
                <a16:creationId xmlns:a16="http://schemas.microsoft.com/office/drawing/2014/main" id="{DA2E93A6-0566-016D-088B-83EFB2D0E4D7}"/>
              </a:ext>
            </a:extLst>
          </p:cNvPr>
          <p:cNvPicPr>
            <a:picLocks noChangeAspect="1"/>
          </p:cNvPicPr>
          <p:nvPr/>
        </p:nvPicPr>
        <p:blipFill>
          <a:blip r:embed="rId3"/>
          <a:stretch>
            <a:fillRect/>
          </a:stretch>
        </p:blipFill>
        <p:spPr>
          <a:xfrm>
            <a:off x="52544" y="65314"/>
            <a:ext cx="12086912" cy="6636813"/>
          </a:xfrm>
          <a:prstGeom prst="rect">
            <a:avLst/>
          </a:prstGeom>
        </p:spPr>
      </p:pic>
    </p:spTree>
    <p:extLst>
      <p:ext uri="{BB962C8B-B14F-4D97-AF65-F5344CB8AC3E}">
        <p14:creationId xmlns:p14="http://schemas.microsoft.com/office/powerpoint/2010/main" val="9762134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d4ef2fef35_0_0"/>
          <p:cNvSpPr txBox="1">
            <a:spLocks noGrp="1"/>
          </p:cNvSpPr>
          <p:nvPr>
            <p:ph type="title"/>
          </p:nvPr>
        </p:nvSpPr>
        <p:spPr>
          <a:xfrm>
            <a:off x="2521446" y="244905"/>
            <a:ext cx="9539583" cy="585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C471A"/>
              </a:buClr>
              <a:buSzPts val="2800"/>
              <a:buFont typeface="Arial"/>
              <a:buNone/>
            </a:pPr>
            <a:r>
              <a:rPr lang="en-US" sz="2800" dirty="0"/>
              <a:t>What’s Next? What could be considered for Suriname?</a:t>
            </a:r>
            <a:endParaRPr sz="2800" dirty="0"/>
          </a:p>
        </p:txBody>
      </p:sp>
      <p:sp>
        <p:nvSpPr>
          <p:cNvPr id="160" name="Google Shape;160;g2d4ef2fef35_0_0"/>
          <p:cNvSpPr txBox="1">
            <a:spLocks noGrp="1"/>
          </p:cNvSpPr>
          <p:nvPr>
            <p:ph type="body" idx="1"/>
          </p:nvPr>
        </p:nvSpPr>
        <p:spPr>
          <a:xfrm>
            <a:off x="-326571" y="1123500"/>
            <a:ext cx="12179271" cy="5343300"/>
          </a:xfrm>
          <a:prstGeom prst="rect">
            <a:avLst/>
          </a:prstGeom>
          <a:noFill/>
          <a:ln>
            <a:noFill/>
          </a:ln>
        </p:spPr>
        <p:txBody>
          <a:bodyPr spcFirstLastPara="1" wrap="square" lIns="91425" tIns="45700" rIns="91425" bIns="45700" anchor="t" anchorCtr="0">
            <a:noAutofit/>
          </a:bodyPr>
          <a:lstStyle/>
          <a:p>
            <a:pPr marL="571500" lvl="1" indent="0" algn="just">
              <a:lnSpc>
                <a:spcPct val="100000"/>
              </a:lnSpc>
              <a:spcBef>
                <a:spcPts val="0"/>
              </a:spcBef>
              <a:buSzPts val="1800"/>
              <a:buNone/>
            </a:pPr>
            <a:r>
              <a:rPr lang="en-US" sz="1800" b="1" dirty="0">
                <a:latin typeface="Arial (Headings)"/>
              </a:rPr>
              <a:t>1. Aligning incentives for DER participation</a:t>
            </a:r>
          </a:p>
          <a:p>
            <a:pPr marL="571500" lvl="1" indent="0" algn="just">
              <a:lnSpc>
                <a:spcPct val="100000"/>
              </a:lnSpc>
              <a:spcBef>
                <a:spcPts val="0"/>
              </a:spcBef>
              <a:buSzPts val="1800"/>
              <a:buNone/>
            </a:pPr>
            <a:r>
              <a:rPr lang="en-US" sz="1800" dirty="0">
                <a:latin typeface="Arial (Headings)"/>
              </a:rPr>
              <a:t>Renewable Contribution Factor embedded in subsidy framework</a:t>
            </a:r>
          </a:p>
          <a:p>
            <a:pPr marL="571500" lvl="1" indent="0" algn="just">
              <a:lnSpc>
                <a:spcPct val="100000"/>
              </a:lnSpc>
              <a:spcBef>
                <a:spcPts val="0"/>
              </a:spcBef>
              <a:buSzPts val="1800"/>
              <a:buNone/>
            </a:pPr>
            <a:r>
              <a:rPr lang="en-US" sz="1800" dirty="0">
                <a:latin typeface="Arial (Headings)"/>
              </a:rPr>
              <a:t>Reward prosumers and low-carbon behavior (e.g., rooftop solar users)</a:t>
            </a:r>
          </a:p>
          <a:p>
            <a:pPr marL="571500" lvl="1" indent="0" algn="just">
              <a:lnSpc>
                <a:spcPct val="100000"/>
              </a:lnSpc>
              <a:spcBef>
                <a:spcPts val="0"/>
              </a:spcBef>
              <a:buSzPts val="1800"/>
              <a:buNone/>
            </a:pPr>
            <a:r>
              <a:rPr lang="en-US" sz="1800" dirty="0">
                <a:latin typeface="Arial (Headings)"/>
              </a:rPr>
              <a:t>Support fair participation as DER adoption expands</a:t>
            </a:r>
          </a:p>
          <a:p>
            <a:pPr marL="571500" lvl="1" indent="0" algn="just">
              <a:lnSpc>
                <a:spcPct val="100000"/>
              </a:lnSpc>
              <a:spcBef>
                <a:spcPts val="0"/>
              </a:spcBef>
              <a:buSzPts val="1800"/>
              <a:buNone/>
            </a:pPr>
            <a:r>
              <a:rPr lang="en-US" sz="1800" dirty="0">
                <a:latin typeface="Arial (Headings)"/>
              </a:rPr>
              <a:t>Benchmarked against emerging DER incentive models</a:t>
            </a:r>
          </a:p>
          <a:p>
            <a:pPr marL="571500" lvl="1" indent="0" algn="just">
              <a:lnSpc>
                <a:spcPct val="100000"/>
              </a:lnSpc>
              <a:spcBef>
                <a:spcPts val="0"/>
              </a:spcBef>
              <a:buSzPts val="1800"/>
              <a:buNone/>
            </a:pPr>
            <a:r>
              <a:rPr lang="en-US" sz="1800" i="1" dirty="0">
                <a:latin typeface="Arial (Headings)"/>
              </a:rPr>
              <a:t>DER link: ensures distributed generation is encouraged but not distorted</a:t>
            </a:r>
          </a:p>
          <a:p>
            <a:pPr marL="571500" lvl="1" indent="0" algn="just">
              <a:lnSpc>
                <a:spcPct val="100000"/>
              </a:lnSpc>
              <a:spcBef>
                <a:spcPts val="0"/>
              </a:spcBef>
              <a:buSzPts val="1800"/>
              <a:buNone/>
            </a:pPr>
            <a:endParaRPr lang="en-US" sz="1800" dirty="0">
              <a:latin typeface="Arial (Headings)"/>
            </a:endParaRPr>
          </a:p>
          <a:p>
            <a:pPr marL="571500" lvl="1" indent="0" algn="just">
              <a:lnSpc>
                <a:spcPct val="100000"/>
              </a:lnSpc>
              <a:spcBef>
                <a:spcPts val="0"/>
              </a:spcBef>
              <a:buSzPts val="1800"/>
              <a:buNone/>
            </a:pPr>
            <a:r>
              <a:rPr lang="en-US" sz="1800" b="1" dirty="0">
                <a:latin typeface="Arial (Headings)"/>
              </a:rPr>
              <a:t>2. Data &amp; visibility for DER integration</a:t>
            </a:r>
          </a:p>
          <a:p>
            <a:pPr marL="571500" lvl="1" indent="0" algn="just">
              <a:lnSpc>
                <a:spcPct val="100000"/>
              </a:lnSpc>
              <a:spcBef>
                <a:spcPts val="0"/>
              </a:spcBef>
              <a:buSzPts val="1800"/>
              <a:buNone/>
            </a:pPr>
            <a:r>
              <a:rPr lang="en-US" sz="1800" dirty="0">
                <a:latin typeface="Arial (Headings)"/>
              </a:rPr>
              <a:t>Energy Information Management System (EIMS) under development</a:t>
            </a:r>
          </a:p>
          <a:p>
            <a:pPr marL="571500" lvl="1" indent="0" algn="just">
              <a:lnSpc>
                <a:spcPct val="100000"/>
              </a:lnSpc>
              <a:spcBef>
                <a:spcPts val="0"/>
              </a:spcBef>
              <a:buSzPts val="1800"/>
              <a:buNone/>
            </a:pPr>
            <a:r>
              <a:rPr lang="en-US" sz="1800" dirty="0">
                <a:latin typeface="Arial (Headings)"/>
              </a:rPr>
              <a:t>Enables tracking of distributed generation, consumption, and system impacts</a:t>
            </a:r>
          </a:p>
          <a:p>
            <a:pPr marL="571500" lvl="1" indent="0" algn="just">
              <a:lnSpc>
                <a:spcPct val="100000"/>
              </a:lnSpc>
              <a:spcBef>
                <a:spcPts val="0"/>
              </a:spcBef>
              <a:buSzPts val="1800"/>
              <a:buNone/>
            </a:pPr>
            <a:r>
              <a:rPr lang="en-US" sz="1800" dirty="0">
                <a:latin typeface="Arial (Headings)"/>
              </a:rPr>
              <a:t>Supports forecasting of DER penetration and grid impacts</a:t>
            </a:r>
          </a:p>
          <a:p>
            <a:pPr marL="571500" lvl="1" indent="0" algn="just">
              <a:lnSpc>
                <a:spcPct val="100000"/>
              </a:lnSpc>
              <a:spcBef>
                <a:spcPts val="0"/>
              </a:spcBef>
              <a:buSzPts val="1800"/>
              <a:buNone/>
            </a:pPr>
            <a:r>
              <a:rPr lang="en-US" sz="1800" dirty="0">
                <a:latin typeface="Arial (Headings)"/>
              </a:rPr>
              <a:t>Foundation for future DER aggregation and demand response</a:t>
            </a:r>
          </a:p>
          <a:p>
            <a:pPr marL="571500" lvl="1" indent="0" algn="just">
              <a:lnSpc>
                <a:spcPct val="100000"/>
              </a:lnSpc>
              <a:spcBef>
                <a:spcPts val="0"/>
              </a:spcBef>
              <a:buSzPts val="1800"/>
              <a:buNone/>
            </a:pPr>
            <a:r>
              <a:rPr lang="en-US" sz="1800" i="1" dirty="0">
                <a:latin typeface="Arial (Headings)"/>
              </a:rPr>
              <a:t>DER link: solves the “visibility problem” of decentralized generation</a:t>
            </a:r>
          </a:p>
          <a:p>
            <a:pPr marL="571500" lvl="1" indent="0" algn="just">
              <a:lnSpc>
                <a:spcPct val="100000"/>
              </a:lnSpc>
              <a:spcBef>
                <a:spcPts val="0"/>
              </a:spcBef>
              <a:buSzPts val="1800"/>
              <a:buNone/>
            </a:pPr>
            <a:endParaRPr lang="en-US" sz="1800" dirty="0">
              <a:latin typeface="Arial (Headings)"/>
            </a:endParaRPr>
          </a:p>
          <a:p>
            <a:pPr marL="571500" lvl="1" indent="0" algn="just">
              <a:lnSpc>
                <a:spcPct val="100000"/>
              </a:lnSpc>
              <a:spcBef>
                <a:spcPts val="0"/>
              </a:spcBef>
              <a:buSzPts val="1800"/>
              <a:buNone/>
            </a:pPr>
            <a:r>
              <a:rPr lang="en-US" sz="1800" b="1" dirty="0">
                <a:latin typeface="Arial (Headings)"/>
              </a:rPr>
              <a:t>3. System flexibility for high DER penetration</a:t>
            </a:r>
          </a:p>
          <a:p>
            <a:pPr marL="571500" lvl="1" indent="0" algn="just">
              <a:lnSpc>
                <a:spcPct val="100000"/>
              </a:lnSpc>
              <a:spcBef>
                <a:spcPts val="0"/>
              </a:spcBef>
              <a:buSzPts val="1800"/>
              <a:buNone/>
            </a:pPr>
            <a:r>
              <a:rPr lang="en-US" sz="1800" dirty="0">
                <a:latin typeface="Arial (Headings)"/>
              </a:rPr>
              <a:t>E-Mobility Strategy (EV integration planning) led by EAS and OGM</a:t>
            </a:r>
          </a:p>
          <a:p>
            <a:pPr marL="571500" lvl="1" indent="0" algn="just">
              <a:lnSpc>
                <a:spcPct val="100000"/>
              </a:lnSpc>
              <a:spcBef>
                <a:spcPts val="0"/>
              </a:spcBef>
              <a:buSzPts val="1800"/>
              <a:buNone/>
            </a:pPr>
            <a:r>
              <a:rPr lang="en-US" sz="1800" dirty="0">
                <a:latin typeface="Arial (Headings)"/>
              </a:rPr>
              <a:t>Time-of-use tariffs for EV charging to manage peak demand</a:t>
            </a:r>
          </a:p>
          <a:p>
            <a:pPr marL="571500" lvl="1" indent="0" algn="just">
              <a:lnSpc>
                <a:spcPct val="100000"/>
              </a:lnSpc>
              <a:spcBef>
                <a:spcPts val="0"/>
              </a:spcBef>
              <a:buSzPts val="1800"/>
              <a:buNone/>
            </a:pPr>
            <a:r>
              <a:rPr lang="en-US" sz="1800" dirty="0">
                <a:latin typeface="Arial (Headings)"/>
              </a:rPr>
              <a:t>Assessment of grid constraints under electrification and DER growth</a:t>
            </a:r>
          </a:p>
          <a:p>
            <a:pPr marL="571500" lvl="1" indent="0" algn="just">
              <a:lnSpc>
                <a:spcPct val="100000"/>
              </a:lnSpc>
              <a:spcBef>
                <a:spcPts val="0"/>
              </a:spcBef>
              <a:buSzPts val="1800"/>
              <a:buNone/>
            </a:pPr>
            <a:r>
              <a:rPr lang="en-US" sz="1800" dirty="0">
                <a:latin typeface="Arial (Headings)"/>
              </a:rPr>
              <a:t>Exploration of Vehicle-to-Grid (V2G) as a distributed flexibility resource</a:t>
            </a:r>
          </a:p>
          <a:p>
            <a:pPr marL="571500" lvl="1" indent="0" algn="just">
              <a:lnSpc>
                <a:spcPct val="100000"/>
              </a:lnSpc>
              <a:spcBef>
                <a:spcPts val="0"/>
              </a:spcBef>
              <a:buSzPts val="1800"/>
              <a:buNone/>
            </a:pPr>
            <a:r>
              <a:rPr lang="en-US" sz="1800" i="1" dirty="0">
                <a:latin typeface="Arial (Headings)"/>
              </a:rPr>
              <a:t>DER link: EVs become mobile DERs and flexibility assets</a:t>
            </a:r>
          </a:p>
        </p:txBody>
      </p:sp>
      <p:pic>
        <p:nvPicPr>
          <p:cNvPr id="1026" name="Picture 2" descr="Roadmap pegs Suriname power expansion at US$1.4bn - BNamericas">
            <a:extLst>
              <a:ext uri="{FF2B5EF4-FFF2-40B4-BE49-F238E27FC236}">
                <a16:creationId xmlns:a16="http://schemas.microsoft.com/office/drawing/2014/main" id="{1591267D-3297-7FDA-2CB1-E5CFA345F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0053" y="1123500"/>
            <a:ext cx="3990976" cy="23419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8" name="Picture 14" descr="Paramaribo, Suriname 16.5KWp Solar - HSW Energy">
            <a:extLst>
              <a:ext uri="{FF2B5EF4-FFF2-40B4-BE49-F238E27FC236}">
                <a16:creationId xmlns:a16="http://schemas.microsoft.com/office/drawing/2014/main" id="{C13540AD-7A72-B7B9-E9CB-FDEAD0C23E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0760" y="4490044"/>
            <a:ext cx="3950269" cy="21397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Google Shape;156;p2" descr="930,699 Electricity Power Stock Vectors and Vector Art | Shutterstock">
            <a:extLst>
              <a:ext uri="{FF2B5EF4-FFF2-40B4-BE49-F238E27FC236}">
                <a16:creationId xmlns:a16="http://schemas.microsoft.com/office/drawing/2014/main" id="{998173CE-D9E5-163C-C083-1EA7122CC8DB}"/>
              </a:ext>
            </a:extLst>
          </p:cNvPr>
          <p:cNvPicPr preferRelativeResize="0"/>
          <p:nvPr/>
        </p:nvPicPr>
        <p:blipFill rotWithShape="1">
          <a:blip r:embed="rId5">
            <a:alphaModFix/>
          </a:blip>
          <a:srcRect b="9671"/>
          <a:stretch/>
        </p:blipFill>
        <p:spPr>
          <a:xfrm>
            <a:off x="8418979" y="3368143"/>
            <a:ext cx="3433721" cy="1056816"/>
          </a:xfrm>
          <a:prstGeom prst="rect">
            <a:avLst/>
          </a:prstGeom>
          <a:noFill/>
          <a:ln>
            <a:noFill/>
          </a:ln>
        </p:spPr>
      </p:pic>
    </p:spTree>
    <p:extLst>
      <p:ext uri="{BB962C8B-B14F-4D97-AF65-F5344CB8AC3E}">
        <p14:creationId xmlns:p14="http://schemas.microsoft.com/office/powerpoint/2010/main" val="25042246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xEl>
                                              <p:pRg st="15" end="1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0">
                                            <p:txEl>
                                              <p:pRg st="16" end="1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0">
                                            <p:txEl>
                                              <p:pRg st="17" end="1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0">
                                            <p:txEl>
                                              <p:pRg st="18" end="1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0">
                                            <p:txEl>
                                              <p:pRg st="19" end="1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0">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0">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0">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0">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0">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0">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0">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0">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0">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8"/>
          <p:cNvSpPr txBox="1"/>
          <p:nvPr/>
        </p:nvSpPr>
        <p:spPr>
          <a:xfrm>
            <a:off x="383356" y="2533419"/>
            <a:ext cx="8930326" cy="30469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chemeClr val="lt1"/>
                </a:solidFill>
                <a:latin typeface="+mj-lt"/>
                <a:ea typeface="Poppins"/>
                <a:cs typeface="Poppins"/>
                <a:sym typeface="Poppins"/>
              </a:rPr>
              <a:t>Thank You!</a:t>
            </a:r>
          </a:p>
          <a:p>
            <a:pPr lvl="0" algn="ctr"/>
            <a:endParaRPr lang="en-US" sz="2800" dirty="0">
              <a:solidFill>
                <a:schemeClr val="bg1"/>
              </a:solidFill>
              <a:effectLst>
                <a:outerShdw blurRad="38100" dist="38100" dir="2700000" algn="tl">
                  <a:srgbClr val="000000">
                    <a:alpha val="43137"/>
                  </a:srgbClr>
                </a:outerShdw>
              </a:effectLst>
              <a:latin typeface="+mj-lt"/>
            </a:endParaRPr>
          </a:p>
          <a:p>
            <a:pPr lvl="0" algn="ctr"/>
            <a:r>
              <a:rPr lang="en-US" sz="2800" dirty="0">
                <a:solidFill>
                  <a:schemeClr val="bg1"/>
                </a:solidFill>
                <a:effectLst>
                  <a:outerShdw blurRad="38100" dist="38100" dir="2700000" algn="tl">
                    <a:srgbClr val="000000">
                      <a:alpha val="43137"/>
                    </a:srgbClr>
                  </a:outerShdw>
                </a:effectLst>
                <a:latin typeface="+mj-lt"/>
              </a:rPr>
              <a:t>Renewable energy is not the energy of the future;</a:t>
            </a:r>
          </a:p>
          <a:p>
            <a:pPr lvl="0" algn="ctr"/>
            <a:r>
              <a:rPr lang="en-US" sz="2800" dirty="0">
                <a:solidFill>
                  <a:schemeClr val="bg1"/>
                </a:solidFill>
                <a:effectLst>
                  <a:outerShdw blurRad="38100" dist="38100" dir="2700000" algn="tl">
                    <a:srgbClr val="000000">
                      <a:alpha val="43137"/>
                    </a:srgbClr>
                  </a:outerShdw>
                </a:effectLst>
                <a:latin typeface="+mj-lt"/>
              </a:rPr>
              <a:t>it is the foundation of the future we choose today!</a:t>
            </a:r>
            <a:endParaRPr sz="2800" b="1" dirty="0">
              <a:solidFill>
                <a:schemeClr val="bg1"/>
              </a:solidFill>
              <a:effectLst>
                <a:outerShdw blurRad="38100" dist="38100" dir="2700000" algn="tl">
                  <a:srgbClr val="000000">
                    <a:alpha val="43137"/>
                  </a:srgbClr>
                </a:outerShdw>
              </a:effectLst>
              <a:latin typeface="+mj-lt"/>
              <a:ea typeface="Poppins"/>
              <a:cs typeface="Poppins"/>
              <a:sym typeface="Poppins"/>
            </a:endParaRPr>
          </a:p>
          <a:p>
            <a:pPr marL="0" marR="0" lvl="0" indent="0" algn="ctr" rtl="0">
              <a:spcBef>
                <a:spcPts val="0"/>
              </a:spcBef>
              <a:spcAft>
                <a:spcPts val="0"/>
              </a:spcAft>
              <a:buNone/>
            </a:pPr>
            <a:endParaRPr sz="5400" b="1" dirty="0">
              <a:solidFill>
                <a:schemeClr val="lt1"/>
              </a:solidFill>
              <a:latin typeface="+mj-lt"/>
              <a:ea typeface="Poppins"/>
              <a:cs typeface="Poppins"/>
              <a:sym typeface="Poppins"/>
            </a:endParaRPr>
          </a:p>
        </p:txBody>
      </p:sp>
      <p:pic>
        <p:nvPicPr>
          <p:cNvPr id="292" name="Google Shape;292;p38" descr="Frequently Asked Questions - Roof Tech Advisor"/>
          <p:cNvPicPr preferRelativeResize="0"/>
          <p:nvPr/>
        </p:nvPicPr>
        <p:blipFill rotWithShape="1">
          <a:blip r:embed="rId3">
            <a:alphaModFix/>
          </a:blip>
          <a:srcRect/>
          <a:stretch/>
        </p:blipFill>
        <p:spPr>
          <a:xfrm>
            <a:off x="3295649" y="157163"/>
            <a:ext cx="5238750" cy="2333625"/>
          </a:xfrm>
          <a:prstGeom prst="rect">
            <a:avLst/>
          </a:prstGeom>
          <a:noFill/>
          <a:ln>
            <a:noFill/>
          </a:ln>
        </p:spPr>
      </p:pic>
      <p:pic>
        <p:nvPicPr>
          <p:cNvPr id="294" name="Google Shape;294;p38"/>
          <p:cNvPicPr preferRelativeResize="0"/>
          <p:nvPr/>
        </p:nvPicPr>
        <p:blipFill>
          <a:blip r:embed="rId4">
            <a:alphaModFix/>
          </a:blip>
          <a:stretch>
            <a:fillRect/>
          </a:stretch>
        </p:blipFill>
        <p:spPr>
          <a:xfrm>
            <a:off x="104712" y="446637"/>
            <a:ext cx="3195024" cy="1754700"/>
          </a:xfrm>
          <a:prstGeom prst="rect">
            <a:avLst/>
          </a:prstGeom>
          <a:noFill/>
          <a:ln>
            <a:noFill/>
          </a:ln>
        </p:spPr>
      </p:pic>
      <p:pic>
        <p:nvPicPr>
          <p:cNvPr id="3" name="Picture 2">
            <a:extLst>
              <a:ext uri="{FF2B5EF4-FFF2-40B4-BE49-F238E27FC236}">
                <a16:creationId xmlns:a16="http://schemas.microsoft.com/office/drawing/2014/main" id="{9C1C32C3-0329-46CC-AE1E-643D74C7DE2B}"/>
              </a:ext>
            </a:extLst>
          </p:cNvPr>
          <p:cNvPicPr>
            <a:picLocks noChangeAspect="1"/>
          </p:cNvPicPr>
          <p:nvPr/>
        </p:nvPicPr>
        <p:blipFill>
          <a:blip r:embed="rId5"/>
          <a:stretch>
            <a:fillRect/>
          </a:stretch>
        </p:blipFill>
        <p:spPr>
          <a:xfrm>
            <a:off x="9205785" y="2533418"/>
            <a:ext cx="2710758" cy="4073971"/>
          </a:xfrm>
          <a:prstGeom prst="rect">
            <a:avLst/>
          </a:prstGeom>
          <a:ln>
            <a:noFill/>
          </a:ln>
          <a:effectLst>
            <a:softEdge rad="112500"/>
          </a:effectLst>
        </p:spPr>
      </p:pic>
      <p:pic>
        <p:nvPicPr>
          <p:cNvPr id="5" name="Picture 4">
            <a:extLst>
              <a:ext uri="{FF2B5EF4-FFF2-40B4-BE49-F238E27FC236}">
                <a16:creationId xmlns:a16="http://schemas.microsoft.com/office/drawing/2014/main" id="{B289CA68-3E1A-4ADF-AFAF-CA1CF0A530F2}"/>
              </a:ext>
            </a:extLst>
          </p:cNvPr>
          <p:cNvPicPr>
            <a:picLocks noChangeAspect="1"/>
          </p:cNvPicPr>
          <p:nvPr/>
        </p:nvPicPr>
        <p:blipFill>
          <a:blip r:embed="rId6"/>
          <a:stretch>
            <a:fillRect/>
          </a:stretch>
        </p:blipFill>
        <p:spPr>
          <a:xfrm>
            <a:off x="952108" y="4955853"/>
            <a:ext cx="6259398" cy="1595532"/>
          </a:xfrm>
          <a:prstGeom prst="rect">
            <a:avLst/>
          </a:prstGeom>
        </p:spPr>
      </p:pic>
      <p:pic>
        <p:nvPicPr>
          <p:cNvPr id="7" name="Picture 6">
            <a:extLst>
              <a:ext uri="{FF2B5EF4-FFF2-40B4-BE49-F238E27FC236}">
                <a16:creationId xmlns:a16="http://schemas.microsoft.com/office/drawing/2014/main" id="{B4D8D2B8-8735-4DE9-9EC7-12308F450A5C}"/>
              </a:ext>
            </a:extLst>
          </p:cNvPr>
          <p:cNvPicPr>
            <a:picLocks noChangeAspect="1"/>
          </p:cNvPicPr>
          <p:nvPr/>
        </p:nvPicPr>
        <p:blipFill>
          <a:blip r:embed="rId7"/>
          <a:stretch>
            <a:fillRect/>
          </a:stretch>
        </p:blipFill>
        <p:spPr>
          <a:xfrm>
            <a:off x="7211506" y="4955853"/>
            <a:ext cx="1595532" cy="159553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p:nvPr/>
        </p:nvSpPr>
        <p:spPr>
          <a:xfrm>
            <a:off x="3037113" y="317992"/>
            <a:ext cx="8436430" cy="56224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000" b="1">
                <a:solidFill>
                  <a:schemeClr val="dk1"/>
                </a:solidFill>
              </a:rPr>
              <a:t>Table of Contents</a:t>
            </a:r>
            <a:endParaRPr sz="3000" b="1" i="0" u="none" strike="noStrike" cap="none">
              <a:solidFill>
                <a:schemeClr val="dk1"/>
              </a:solidFill>
              <a:latin typeface="Arial"/>
              <a:ea typeface="Arial"/>
              <a:cs typeface="Arial"/>
              <a:sym typeface="Arial"/>
            </a:endParaRPr>
          </a:p>
        </p:txBody>
      </p:sp>
      <p:sp>
        <p:nvSpPr>
          <p:cNvPr id="108" name="Google Shape;108;p2"/>
          <p:cNvSpPr txBox="1"/>
          <p:nvPr/>
        </p:nvSpPr>
        <p:spPr>
          <a:xfrm>
            <a:off x="851930" y="1744020"/>
            <a:ext cx="10008973" cy="5113980"/>
          </a:xfrm>
          <a:prstGeom prst="rect">
            <a:avLst/>
          </a:prstGeom>
          <a:noFill/>
          <a:ln>
            <a:noFill/>
          </a:ln>
        </p:spPr>
        <p:txBody>
          <a:bodyPr spcFirstLastPara="1" wrap="square" lIns="91425" tIns="45700" rIns="91425" bIns="45700" anchor="t" anchorCtr="0">
            <a:noAutofit/>
          </a:bodyPr>
          <a:lstStyle/>
          <a:p>
            <a:pPr marL="514350" marR="0" lvl="0" indent="-514350" algn="l" rtl="0">
              <a:spcBef>
                <a:spcPts val="0"/>
              </a:spcBef>
              <a:spcAft>
                <a:spcPts val="0"/>
              </a:spcAft>
              <a:buClr>
                <a:schemeClr val="dk1"/>
              </a:buClr>
              <a:buSzPts val="2400"/>
              <a:buFont typeface="Calibri"/>
              <a:buAutoNum type="romanUcPeriod"/>
            </a:pPr>
            <a:r>
              <a:rPr lang="en-US" sz="2400" b="1" dirty="0">
                <a:solidFill>
                  <a:schemeClr val="dk1"/>
                </a:solidFill>
              </a:rPr>
              <a:t>EAS: Overview of Background, Framework &amp; Responsibilities</a:t>
            </a:r>
            <a:endParaRPr sz="2400" b="1" i="0" u="none" strike="noStrike" cap="none" dirty="0">
              <a:solidFill>
                <a:schemeClr val="dk1"/>
              </a:solidFill>
              <a:latin typeface="Arial"/>
              <a:ea typeface="Arial"/>
              <a:cs typeface="Arial"/>
              <a:sym typeface="Arial"/>
            </a:endParaRPr>
          </a:p>
          <a:p>
            <a:pPr marL="971550" marR="0" lvl="1" indent="-387350" algn="l" rtl="0">
              <a:spcBef>
                <a:spcPts val="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514350" marR="0" lvl="0" indent="-514350" algn="l" rtl="0">
              <a:spcBef>
                <a:spcPts val="0"/>
              </a:spcBef>
              <a:spcAft>
                <a:spcPts val="0"/>
              </a:spcAft>
              <a:buClr>
                <a:schemeClr val="dk1"/>
              </a:buClr>
              <a:buSzPts val="2400"/>
              <a:buFont typeface="Calibri"/>
              <a:buAutoNum type="romanUcPeriod"/>
            </a:pPr>
            <a:r>
              <a:rPr lang="en-US" sz="2400" b="1" dirty="0">
                <a:solidFill>
                  <a:schemeClr val="dk1"/>
                </a:solidFill>
              </a:rPr>
              <a:t>Context of the Presentation</a:t>
            </a:r>
          </a:p>
          <a:p>
            <a:pPr marL="514350" marR="0" lvl="0" indent="-514350" algn="l" rtl="0">
              <a:spcBef>
                <a:spcPts val="0"/>
              </a:spcBef>
              <a:spcAft>
                <a:spcPts val="0"/>
              </a:spcAft>
              <a:buClr>
                <a:schemeClr val="dk1"/>
              </a:buClr>
              <a:buSzPts val="2400"/>
              <a:buFont typeface="Calibri"/>
              <a:buAutoNum type="romanUcPeriod"/>
            </a:pPr>
            <a:endParaRPr lang="en-US" sz="2400" b="1" dirty="0">
              <a:solidFill>
                <a:schemeClr val="dk1"/>
              </a:solidFill>
            </a:endParaRPr>
          </a:p>
          <a:p>
            <a:pPr marL="514350" marR="0" lvl="0" indent="-514350" algn="l" rtl="0">
              <a:spcBef>
                <a:spcPts val="0"/>
              </a:spcBef>
              <a:spcAft>
                <a:spcPts val="0"/>
              </a:spcAft>
              <a:buClr>
                <a:schemeClr val="dk1"/>
              </a:buClr>
              <a:buSzPts val="2400"/>
              <a:buFont typeface="Calibri"/>
              <a:buAutoNum type="romanUcPeriod"/>
            </a:pPr>
            <a:r>
              <a:rPr lang="en-US" sz="2400" b="1" dirty="0">
                <a:solidFill>
                  <a:schemeClr val="dk1"/>
                </a:solidFill>
              </a:rPr>
              <a:t>Suriname’s Evolving Framework with regard to DERs</a:t>
            </a:r>
            <a:endParaRPr lang="en-US" sz="2000" b="1" dirty="0">
              <a:solidFill>
                <a:schemeClr val="dk1"/>
              </a:solidFill>
            </a:endParaRPr>
          </a:p>
        </p:txBody>
      </p:sp>
      <p:pic>
        <p:nvPicPr>
          <p:cNvPr id="4" name="Google Shape;156;p2" descr="930,699 Electricity Power Stock Vectors and Vector Art | Shutterstock">
            <a:extLst>
              <a:ext uri="{FF2B5EF4-FFF2-40B4-BE49-F238E27FC236}">
                <a16:creationId xmlns:a16="http://schemas.microsoft.com/office/drawing/2014/main" id="{39FC83D8-92CF-4DA6-9527-58915C980E35}"/>
              </a:ext>
            </a:extLst>
          </p:cNvPr>
          <p:cNvPicPr preferRelativeResize="0"/>
          <p:nvPr/>
        </p:nvPicPr>
        <p:blipFill rotWithShape="1">
          <a:blip r:embed="rId3">
            <a:alphaModFix/>
          </a:blip>
          <a:srcRect b="9671"/>
          <a:stretch/>
        </p:blipFill>
        <p:spPr>
          <a:xfrm>
            <a:off x="3262184" y="4427002"/>
            <a:ext cx="8468497" cy="211300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body" idx="1"/>
          </p:nvPr>
        </p:nvSpPr>
        <p:spPr>
          <a:xfrm>
            <a:off x="477525" y="1235444"/>
            <a:ext cx="5181600" cy="2837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400"/>
              <a:buNone/>
            </a:pPr>
            <a:r>
              <a:rPr lang="en-US" sz="4400" b="1" dirty="0">
                <a:solidFill>
                  <a:schemeClr val="lt1"/>
                </a:solidFill>
              </a:rPr>
              <a:t>Background </a:t>
            </a:r>
            <a:br>
              <a:rPr lang="en-US" sz="4400" b="1" dirty="0">
                <a:solidFill>
                  <a:schemeClr val="lt1"/>
                </a:solidFill>
              </a:rPr>
            </a:br>
            <a:r>
              <a:rPr lang="en-US" sz="4400" b="1" dirty="0">
                <a:solidFill>
                  <a:schemeClr val="lt1"/>
                </a:solidFill>
              </a:rPr>
              <a:t>&amp; </a:t>
            </a:r>
            <a:endParaRPr sz="4400" b="1" dirty="0">
              <a:solidFill>
                <a:schemeClr val="lt1"/>
              </a:solidFill>
            </a:endParaRPr>
          </a:p>
          <a:p>
            <a:pPr marL="0" lvl="0" indent="0" algn="ctr" rtl="0">
              <a:lnSpc>
                <a:spcPct val="90000"/>
              </a:lnSpc>
              <a:spcBef>
                <a:spcPts val="0"/>
              </a:spcBef>
              <a:spcAft>
                <a:spcPts val="0"/>
              </a:spcAft>
              <a:buClr>
                <a:schemeClr val="lt1"/>
              </a:buClr>
              <a:buSzPts val="4400"/>
              <a:buNone/>
            </a:pPr>
            <a:r>
              <a:rPr lang="en-US" sz="4400" b="1" dirty="0">
                <a:solidFill>
                  <a:schemeClr val="lt1"/>
                </a:solidFill>
              </a:rPr>
              <a:t>Regulatory</a:t>
            </a:r>
            <a:endParaRPr sz="4400" b="1" dirty="0">
              <a:solidFill>
                <a:schemeClr val="lt1"/>
              </a:solidFill>
            </a:endParaRPr>
          </a:p>
          <a:p>
            <a:pPr marL="0" lvl="0" indent="0" algn="ctr" rtl="0">
              <a:lnSpc>
                <a:spcPct val="90000"/>
              </a:lnSpc>
              <a:spcBef>
                <a:spcPts val="0"/>
              </a:spcBef>
              <a:spcAft>
                <a:spcPts val="0"/>
              </a:spcAft>
              <a:buClr>
                <a:schemeClr val="lt1"/>
              </a:buClr>
              <a:buSzPts val="4400"/>
              <a:buNone/>
            </a:pPr>
            <a:r>
              <a:rPr lang="en-US" sz="4400" b="1" dirty="0">
                <a:solidFill>
                  <a:schemeClr val="lt1"/>
                </a:solidFill>
              </a:rPr>
              <a:t>Framework</a:t>
            </a:r>
          </a:p>
          <a:p>
            <a:pPr marL="0" lvl="0" indent="0" algn="ctr" rtl="0">
              <a:lnSpc>
                <a:spcPct val="90000"/>
              </a:lnSpc>
              <a:spcBef>
                <a:spcPts val="0"/>
              </a:spcBef>
              <a:spcAft>
                <a:spcPts val="0"/>
              </a:spcAft>
              <a:buClr>
                <a:schemeClr val="lt1"/>
              </a:buClr>
              <a:buSzPts val="4400"/>
              <a:buNone/>
            </a:pPr>
            <a:endParaRPr lang="en-US" sz="4400" b="1" dirty="0">
              <a:solidFill>
                <a:schemeClr val="lt1"/>
              </a:solidFill>
            </a:endParaRPr>
          </a:p>
          <a:p>
            <a:pPr marL="0" lvl="0" indent="0" algn="ctr" rtl="0">
              <a:lnSpc>
                <a:spcPct val="90000"/>
              </a:lnSpc>
              <a:spcBef>
                <a:spcPts val="0"/>
              </a:spcBef>
              <a:spcAft>
                <a:spcPts val="0"/>
              </a:spcAft>
              <a:buClr>
                <a:schemeClr val="lt1"/>
              </a:buClr>
              <a:buSzPts val="4400"/>
              <a:buNone/>
            </a:pPr>
            <a:endParaRPr lang="en-US" sz="4400" b="1" dirty="0">
              <a:solidFill>
                <a:schemeClr val="lt1"/>
              </a:solidFill>
            </a:endParaRPr>
          </a:p>
          <a:p>
            <a:pPr marL="0" lvl="0" indent="0" algn="ctr" rtl="0">
              <a:lnSpc>
                <a:spcPct val="90000"/>
              </a:lnSpc>
              <a:spcBef>
                <a:spcPts val="0"/>
              </a:spcBef>
              <a:spcAft>
                <a:spcPts val="0"/>
              </a:spcAft>
              <a:buClr>
                <a:schemeClr val="dk1"/>
              </a:buClr>
              <a:buSzPts val="2400"/>
              <a:buNone/>
            </a:pPr>
            <a:r>
              <a:rPr lang="en-US" sz="2200" dirty="0">
                <a:solidFill>
                  <a:schemeClr val="bg1"/>
                </a:solidFill>
              </a:rPr>
              <a:t>Wednesday, April 29</a:t>
            </a:r>
            <a:r>
              <a:rPr lang="en-US" sz="2200" baseline="30000" dirty="0">
                <a:solidFill>
                  <a:schemeClr val="bg1"/>
                </a:solidFill>
              </a:rPr>
              <a:t>th</a:t>
            </a:r>
            <a:r>
              <a:rPr lang="en-US" sz="2200" dirty="0">
                <a:solidFill>
                  <a:schemeClr val="bg1"/>
                </a:solidFill>
              </a:rPr>
              <a:t>, 2026 | OOCUR 20</a:t>
            </a:r>
            <a:r>
              <a:rPr lang="en-US" sz="2200" baseline="30000" dirty="0">
                <a:solidFill>
                  <a:schemeClr val="bg1"/>
                </a:solidFill>
              </a:rPr>
              <a:t>th</a:t>
            </a:r>
            <a:r>
              <a:rPr lang="en-US" sz="2200" dirty="0">
                <a:solidFill>
                  <a:schemeClr val="bg1"/>
                </a:solidFill>
              </a:rPr>
              <a:t> Annual Conference | Jamaica</a:t>
            </a:r>
          </a:p>
          <a:p>
            <a:pPr marL="0" lvl="0" indent="0" algn="ctr" rtl="0">
              <a:lnSpc>
                <a:spcPct val="90000"/>
              </a:lnSpc>
              <a:spcBef>
                <a:spcPts val="0"/>
              </a:spcBef>
              <a:spcAft>
                <a:spcPts val="0"/>
              </a:spcAft>
              <a:buClr>
                <a:schemeClr val="dk1"/>
              </a:buClr>
              <a:buSzPts val="2400"/>
              <a:buNone/>
            </a:pPr>
            <a:r>
              <a:rPr lang="en-US" sz="2200" b="1" dirty="0" err="1">
                <a:solidFill>
                  <a:schemeClr val="bg1"/>
                </a:solidFill>
                <a:effectLst>
                  <a:outerShdw blurRad="38100" dist="38100" dir="2700000" algn="tl">
                    <a:srgbClr val="000000">
                      <a:alpha val="43137"/>
                    </a:srgbClr>
                  </a:outerShdw>
                </a:effectLst>
              </a:rPr>
              <a:t>Sorayadebie</a:t>
            </a:r>
            <a:r>
              <a:rPr lang="en-US" sz="2200" b="1" dirty="0">
                <a:solidFill>
                  <a:schemeClr val="bg1"/>
                </a:solidFill>
                <a:effectLst>
                  <a:outerShdw blurRad="38100" dist="38100" dir="2700000" algn="tl">
                    <a:srgbClr val="000000">
                      <a:alpha val="43137"/>
                    </a:srgbClr>
                  </a:outerShdw>
                </a:effectLst>
              </a:rPr>
              <a:t> </a:t>
            </a:r>
            <a:r>
              <a:rPr lang="en-US" sz="2200" b="1" dirty="0" err="1">
                <a:solidFill>
                  <a:schemeClr val="bg1"/>
                </a:solidFill>
                <a:effectLst>
                  <a:outerShdw blurRad="38100" dist="38100" dir="2700000" algn="tl">
                    <a:srgbClr val="000000">
                      <a:alpha val="43137"/>
                    </a:srgbClr>
                  </a:outerShdw>
                </a:effectLst>
              </a:rPr>
              <a:t>Jhagroe</a:t>
            </a:r>
            <a:r>
              <a:rPr lang="en-US" sz="2200" b="1" dirty="0">
                <a:solidFill>
                  <a:schemeClr val="bg1"/>
                </a:solidFill>
                <a:effectLst>
                  <a:outerShdw blurRad="38100" dist="38100" dir="2700000" algn="tl">
                    <a:srgbClr val="000000">
                      <a:alpha val="43137"/>
                    </a:srgbClr>
                  </a:outerShdw>
                </a:effectLst>
              </a:rPr>
              <a:t>, MSc.</a:t>
            </a:r>
          </a:p>
          <a:p>
            <a:pPr marL="0" lvl="0" indent="0" algn="ctr" rtl="0">
              <a:lnSpc>
                <a:spcPct val="90000"/>
              </a:lnSpc>
              <a:spcBef>
                <a:spcPts val="0"/>
              </a:spcBef>
              <a:spcAft>
                <a:spcPts val="0"/>
              </a:spcAft>
              <a:buClr>
                <a:schemeClr val="lt1"/>
              </a:buClr>
              <a:buSzPts val="4400"/>
              <a:buNone/>
            </a:pPr>
            <a:endParaRPr b="1" dirty="0">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5"/>
          <p:cNvSpPr txBox="1">
            <a:spLocks noGrp="1"/>
          </p:cNvSpPr>
          <p:nvPr>
            <p:ph type="title"/>
          </p:nvPr>
        </p:nvSpPr>
        <p:spPr>
          <a:xfrm>
            <a:off x="2008710" y="452718"/>
            <a:ext cx="7055380" cy="1400530"/>
          </a:xfrm>
          <a:prstGeom prst="rect">
            <a:avLst/>
          </a:prstGeom>
          <a:noFill/>
          <a:ln>
            <a:noFill/>
          </a:ln>
        </p:spPr>
        <p:txBody>
          <a:bodyPr spcFirstLastPara="1" wrap="square" lIns="91425" tIns="45700" rIns="91425" bIns="45700" anchor="t" anchorCtr="0">
            <a:noAutofit/>
          </a:bodyPr>
          <a:lstStyle/>
          <a:p>
            <a:pPr>
              <a:buSzPts val="4200"/>
            </a:pPr>
            <a:endParaRPr/>
          </a:p>
        </p:txBody>
      </p:sp>
      <p:sp>
        <p:nvSpPr>
          <p:cNvPr id="176" name="Google Shape;176;p5"/>
          <p:cNvSpPr txBox="1">
            <a:spLocks noGrp="1"/>
          </p:cNvSpPr>
          <p:nvPr>
            <p:ph type="body" idx="1"/>
          </p:nvPr>
        </p:nvSpPr>
        <p:spPr>
          <a:xfrm>
            <a:off x="2351700" y="2052926"/>
            <a:ext cx="6711654" cy="4195481"/>
          </a:xfrm>
          <a:prstGeom prst="rect">
            <a:avLst/>
          </a:prstGeom>
          <a:noFill/>
          <a:ln>
            <a:noFill/>
          </a:ln>
        </p:spPr>
        <p:txBody>
          <a:bodyPr spcFirstLastPara="1" wrap="square" lIns="91425" tIns="45700" rIns="91425" bIns="45700" anchor="t" anchorCtr="0">
            <a:normAutofit/>
          </a:bodyPr>
          <a:lstStyle/>
          <a:p>
            <a:pPr marL="342906" indent="-241306">
              <a:spcBef>
                <a:spcPts val="0"/>
              </a:spcBef>
              <a:buSzPts val="1600"/>
              <a:buNone/>
            </a:pPr>
            <a:endParaRPr/>
          </a:p>
        </p:txBody>
      </p:sp>
      <p:pic>
        <p:nvPicPr>
          <p:cNvPr id="177" name="Google Shape;177;p5"/>
          <p:cNvPicPr preferRelativeResize="0"/>
          <p:nvPr/>
        </p:nvPicPr>
        <p:blipFill rotWithShape="1">
          <a:blip r:embed="rId3">
            <a:alphaModFix/>
          </a:blip>
          <a:srcRect/>
          <a:stretch/>
        </p:blipFill>
        <p:spPr>
          <a:xfrm>
            <a:off x="0" y="12357"/>
            <a:ext cx="1219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1"/>
          <p:cNvSpPr txBox="1">
            <a:spLocks noGrp="1"/>
          </p:cNvSpPr>
          <p:nvPr>
            <p:ph type="title"/>
          </p:nvPr>
        </p:nvSpPr>
        <p:spPr>
          <a:xfrm>
            <a:off x="0" y="6489414"/>
            <a:ext cx="7055380" cy="1400530"/>
          </a:xfrm>
          <a:prstGeom prst="rect">
            <a:avLst/>
          </a:prstGeom>
          <a:noFill/>
          <a:ln>
            <a:noFill/>
          </a:ln>
        </p:spPr>
        <p:txBody>
          <a:bodyPr spcFirstLastPara="1" wrap="square" lIns="91425" tIns="45700" rIns="91425" bIns="45700" anchor="t" anchorCtr="0">
            <a:noAutofit/>
          </a:bodyPr>
          <a:lstStyle/>
          <a:p>
            <a:pPr>
              <a:buSzPts val="2000"/>
            </a:pPr>
            <a:r>
              <a:rPr lang="en-US" sz="2000" dirty="0">
                <a:latin typeface="+mj-lt"/>
              </a:rPr>
              <a:t>Energy Report Card – CCREEE</a:t>
            </a:r>
            <a:endParaRPr dirty="0">
              <a:latin typeface="+mj-lt"/>
            </a:endParaRPr>
          </a:p>
        </p:txBody>
      </p:sp>
      <p:sp>
        <p:nvSpPr>
          <p:cNvPr id="218" name="Google Shape;218;p11"/>
          <p:cNvSpPr txBox="1">
            <a:spLocks noGrp="1"/>
          </p:cNvSpPr>
          <p:nvPr>
            <p:ph type="body" idx="1"/>
          </p:nvPr>
        </p:nvSpPr>
        <p:spPr>
          <a:xfrm>
            <a:off x="2351700" y="2052926"/>
            <a:ext cx="6711654" cy="4195481"/>
          </a:xfrm>
          <a:prstGeom prst="rect">
            <a:avLst/>
          </a:prstGeom>
          <a:noFill/>
          <a:ln>
            <a:noFill/>
          </a:ln>
        </p:spPr>
        <p:txBody>
          <a:bodyPr spcFirstLastPara="1" wrap="square" lIns="91425" tIns="45700" rIns="91425" bIns="45700" anchor="t" anchorCtr="0">
            <a:normAutofit/>
          </a:bodyPr>
          <a:lstStyle/>
          <a:p>
            <a:pPr marL="342906" indent="-241306">
              <a:spcBef>
                <a:spcPts val="0"/>
              </a:spcBef>
              <a:buSzPts val="1600"/>
              <a:buNone/>
            </a:pPr>
            <a:endParaRPr/>
          </a:p>
        </p:txBody>
      </p:sp>
      <p:pic>
        <p:nvPicPr>
          <p:cNvPr id="219" name="Google Shape;219;p11"/>
          <p:cNvPicPr preferRelativeResize="0"/>
          <p:nvPr/>
        </p:nvPicPr>
        <p:blipFill rotWithShape="1">
          <a:blip r:embed="rId3">
            <a:alphaModFix/>
          </a:blip>
          <a:srcRect/>
          <a:stretch/>
        </p:blipFill>
        <p:spPr>
          <a:xfrm>
            <a:off x="259492" y="246396"/>
            <a:ext cx="9144000" cy="3989896"/>
          </a:xfrm>
          <a:prstGeom prst="rect">
            <a:avLst/>
          </a:prstGeom>
          <a:noFill/>
          <a:ln>
            <a:noFill/>
          </a:ln>
        </p:spPr>
      </p:pic>
      <p:pic>
        <p:nvPicPr>
          <p:cNvPr id="220" name="Google Shape;220;p11"/>
          <p:cNvPicPr preferRelativeResize="0"/>
          <p:nvPr/>
        </p:nvPicPr>
        <p:blipFill rotWithShape="1">
          <a:blip r:embed="rId4">
            <a:alphaModFix/>
          </a:blip>
          <a:srcRect/>
          <a:stretch/>
        </p:blipFill>
        <p:spPr>
          <a:xfrm>
            <a:off x="4853617" y="365951"/>
            <a:ext cx="5425910" cy="4770533"/>
          </a:xfrm>
          <a:prstGeom prst="rect">
            <a:avLst/>
          </a:prstGeom>
          <a:noFill/>
          <a:ln w="9525" cap="flat" cmpd="sng">
            <a:solidFill>
              <a:schemeClr val="dk1"/>
            </a:solidFill>
            <a:prstDash val="solid"/>
            <a:round/>
            <a:headEnd type="none" w="sm" len="sm"/>
            <a:tailEnd type="none" w="sm" len="sm"/>
          </a:ln>
        </p:spPr>
      </p:pic>
      <p:pic>
        <p:nvPicPr>
          <p:cNvPr id="221" name="Google Shape;221;p11"/>
          <p:cNvPicPr preferRelativeResize="0"/>
          <p:nvPr/>
        </p:nvPicPr>
        <p:blipFill rotWithShape="1">
          <a:blip r:embed="rId5">
            <a:alphaModFix/>
          </a:blip>
          <a:srcRect/>
          <a:stretch/>
        </p:blipFill>
        <p:spPr>
          <a:xfrm>
            <a:off x="259492" y="365951"/>
            <a:ext cx="11673016" cy="6123463"/>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txBox="1">
            <a:spLocks noGrp="1"/>
          </p:cNvSpPr>
          <p:nvPr>
            <p:ph type="title"/>
          </p:nvPr>
        </p:nvSpPr>
        <p:spPr>
          <a:xfrm>
            <a:off x="2434281" y="330925"/>
            <a:ext cx="9757719" cy="924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C471A"/>
              </a:buClr>
              <a:buSzPts val="2800"/>
              <a:buFont typeface="Arial"/>
              <a:buNone/>
            </a:pPr>
            <a:r>
              <a:rPr lang="en-US" sz="2800" dirty="0">
                <a:latin typeface="+mj-lt"/>
              </a:rPr>
              <a:t>Overview of Background, Framework &amp; Responsibilities</a:t>
            </a:r>
            <a:endParaRPr sz="2800" dirty="0">
              <a:latin typeface="+mj-lt"/>
            </a:endParaRPr>
          </a:p>
        </p:txBody>
      </p:sp>
      <p:sp>
        <p:nvSpPr>
          <p:cNvPr id="119" name="Google Shape;119;p8"/>
          <p:cNvSpPr txBox="1">
            <a:spLocks noGrp="1"/>
          </p:cNvSpPr>
          <p:nvPr>
            <p:ph type="body" idx="1"/>
          </p:nvPr>
        </p:nvSpPr>
        <p:spPr>
          <a:xfrm>
            <a:off x="128400" y="1254925"/>
            <a:ext cx="11852700" cy="5343300"/>
          </a:xfrm>
          <a:prstGeom prst="rect">
            <a:avLst/>
          </a:prstGeom>
          <a:noFill/>
          <a:ln>
            <a:noFill/>
          </a:ln>
        </p:spPr>
        <p:txBody>
          <a:bodyPr spcFirstLastPara="1" wrap="square" lIns="91425" tIns="45700" rIns="91425" bIns="45700" anchor="t" anchorCtr="0">
            <a:noAutofit/>
          </a:bodyPr>
          <a:lstStyle/>
          <a:p>
            <a:pPr marL="228600" lvl="0" indent="0" algn="just" rtl="0">
              <a:lnSpc>
                <a:spcPct val="115000"/>
              </a:lnSpc>
              <a:spcBef>
                <a:spcPts val="1200"/>
              </a:spcBef>
              <a:spcAft>
                <a:spcPts val="1200"/>
              </a:spcAft>
              <a:buSzPts val="2800"/>
              <a:buNone/>
            </a:pPr>
            <a:endParaRPr sz="2000">
              <a:latin typeface="+mj-lt"/>
              <a:ea typeface="Arial"/>
              <a:cs typeface="Arial"/>
              <a:sym typeface="Arial"/>
            </a:endParaRPr>
          </a:p>
        </p:txBody>
      </p:sp>
      <p:pic>
        <p:nvPicPr>
          <p:cNvPr id="120" name="Google Shape;120;p8"/>
          <p:cNvPicPr preferRelativeResize="0"/>
          <p:nvPr/>
        </p:nvPicPr>
        <p:blipFill rotWithShape="1">
          <a:blip r:embed="rId3">
            <a:alphaModFix/>
          </a:blip>
          <a:srcRect/>
          <a:stretch/>
        </p:blipFill>
        <p:spPr>
          <a:xfrm>
            <a:off x="3442500" y="1055350"/>
            <a:ext cx="6066325" cy="5775833"/>
          </a:xfrm>
          <a:prstGeom prst="rect">
            <a:avLst/>
          </a:prstGeom>
          <a:noFill/>
          <a:ln>
            <a:noFill/>
          </a:ln>
        </p:spPr>
      </p:pic>
      <p:sp>
        <p:nvSpPr>
          <p:cNvPr id="121" name="Google Shape;121;p8"/>
          <p:cNvSpPr/>
          <p:nvPr/>
        </p:nvSpPr>
        <p:spPr>
          <a:xfrm>
            <a:off x="9671400" y="1254925"/>
            <a:ext cx="2309700" cy="196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800" b="0" i="0" u="none" strike="noStrike" kern="0" cap="none" spc="0" normalizeH="0" baseline="0" noProof="0">
                <a:ln>
                  <a:noFill/>
                </a:ln>
                <a:solidFill>
                  <a:srgbClr val="000000"/>
                </a:solidFill>
                <a:effectLst/>
                <a:uLnTx/>
                <a:uFillTx/>
                <a:latin typeface="+mj-lt"/>
                <a:ea typeface="Arial"/>
                <a:cs typeface="Arial"/>
                <a:sym typeface="Arial"/>
              </a:rPr>
              <a:t>The Electricity Act defines the regulatory methodologies that govern the electricity sector</a:t>
            </a:r>
            <a:endParaRPr kumimoji="0" sz="1800" b="0" i="0" u="none" strike="noStrike" kern="0" cap="none" spc="0" normalizeH="0" baseline="0" noProof="0">
              <a:ln>
                <a:noFill/>
              </a:ln>
              <a:solidFill>
                <a:srgbClr val="000000"/>
              </a:solidFill>
              <a:effectLst/>
              <a:uLnTx/>
              <a:uFillTx/>
              <a:latin typeface="+mj-lt"/>
              <a:ea typeface="Arial"/>
              <a:cs typeface="Arial"/>
              <a:sym typeface="Arial"/>
            </a:endParaRPr>
          </a:p>
        </p:txBody>
      </p:sp>
      <p:sp>
        <p:nvSpPr>
          <p:cNvPr id="122" name="Google Shape;122;p8"/>
          <p:cNvSpPr/>
          <p:nvPr/>
        </p:nvSpPr>
        <p:spPr>
          <a:xfrm>
            <a:off x="382975" y="1254925"/>
            <a:ext cx="2746500" cy="5041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15000"/>
              </a:lnSpc>
              <a:spcBef>
                <a:spcPts val="400"/>
              </a:spcBef>
              <a:spcAft>
                <a:spcPts val="0"/>
              </a:spcAft>
              <a:buClr>
                <a:srgbClr val="000000"/>
              </a:buClr>
              <a:buSzPts val="1100"/>
              <a:buFont typeface="Arial"/>
              <a:buNone/>
              <a:tabLst/>
              <a:defRPr/>
            </a:pPr>
            <a:endParaRPr kumimoji="0" sz="1600" b="0" i="0" u="none" strike="noStrike" kern="0" cap="none" spc="0" normalizeH="0" baseline="0" noProof="0" dirty="0">
              <a:ln>
                <a:noFill/>
              </a:ln>
              <a:solidFill>
                <a:srgbClr val="000000"/>
              </a:solidFill>
              <a:effectLst/>
              <a:uLnTx/>
              <a:uFillTx/>
              <a:latin typeface="+mj-lt"/>
              <a:cs typeface="Arial"/>
              <a:sym typeface="Arial"/>
            </a:endParaRPr>
          </a:p>
          <a:p>
            <a:pPr marL="0" marR="0" lvl="0" indent="0" algn="l" defTabSz="914400" rtl="0" eaLnBrk="1" fontAlgn="auto" latinLnBrk="0" hangingPunct="1">
              <a:lnSpc>
                <a:spcPct val="115000"/>
              </a:lnSpc>
              <a:spcBef>
                <a:spcPts val="400"/>
              </a:spcBef>
              <a:spcAft>
                <a:spcPts val="0"/>
              </a:spcAft>
              <a:buClr>
                <a:srgbClr val="000000"/>
              </a:buClr>
              <a:buSzPts val="1100"/>
              <a:buFont typeface="Arial"/>
              <a:buNone/>
              <a:tabLst/>
              <a:defRPr/>
            </a:pPr>
            <a:r>
              <a:rPr kumimoji="0" lang="en-US" sz="1600" b="0" i="0" u="none" strike="noStrike" kern="0" cap="none" spc="0" normalizeH="0" baseline="0" noProof="0" dirty="0">
                <a:ln>
                  <a:noFill/>
                </a:ln>
                <a:solidFill>
                  <a:srgbClr val="000000"/>
                </a:solidFill>
                <a:effectLst/>
                <a:uLnTx/>
                <a:uFillTx/>
                <a:latin typeface="+mj-lt"/>
                <a:cs typeface="Arial"/>
                <a:sym typeface="Arial"/>
              </a:rPr>
              <a:t>Independent regulator, EAS-Act established in 2016, operational since 2020</a:t>
            </a:r>
            <a:endParaRPr kumimoji="0" sz="1600" b="0" i="0" u="none" strike="noStrike" kern="0" cap="none" spc="0" normalizeH="0" baseline="0" noProof="0" dirty="0">
              <a:ln>
                <a:noFill/>
              </a:ln>
              <a:solidFill>
                <a:srgbClr val="000000"/>
              </a:solidFill>
              <a:effectLst/>
              <a:uLnTx/>
              <a:uFillTx/>
              <a:latin typeface="+mj-lt"/>
              <a:cs typeface="Arial"/>
              <a:sym typeface="Arial"/>
            </a:endParaRPr>
          </a:p>
          <a:p>
            <a:pPr marL="0" marR="0" lvl="0" indent="0" algn="l" defTabSz="914400" rtl="0" eaLnBrk="1" fontAlgn="auto" latinLnBrk="0" hangingPunct="1">
              <a:lnSpc>
                <a:spcPct val="115000"/>
              </a:lnSpc>
              <a:spcBef>
                <a:spcPts val="400"/>
              </a:spcBef>
              <a:spcAft>
                <a:spcPts val="0"/>
              </a:spcAft>
              <a:buClr>
                <a:srgbClr val="000000"/>
              </a:buClr>
              <a:buSzPts val="1100"/>
              <a:buFont typeface="Arial"/>
              <a:buNone/>
              <a:tabLst/>
              <a:defRPr/>
            </a:pPr>
            <a:r>
              <a:rPr kumimoji="0" lang="en-US" sz="1600" b="0" i="0" u="none" strike="noStrike" kern="0" cap="none" spc="0" normalizeH="0" baseline="0" noProof="0" dirty="0">
                <a:ln>
                  <a:noFill/>
                </a:ln>
                <a:solidFill>
                  <a:srgbClr val="000000"/>
                </a:solidFill>
                <a:effectLst/>
                <a:uLnTx/>
                <a:uFillTx/>
                <a:latin typeface="+mj-lt"/>
                <a:cs typeface="Arial"/>
                <a:sym typeface="Arial"/>
              </a:rPr>
              <a:t>Mission: transparent, reliable, and sustainable energy governance</a:t>
            </a:r>
            <a:endParaRPr kumimoji="0" sz="1600" b="0" i="0" u="none" strike="noStrike" kern="0" cap="none" spc="0" normalizeH="0" baseline="0" noProof="0" dirty="0">
              <a:ln>
                <a:noFill/>
              </a:ln>
              <a:solidFill>
                <a:srgbClr val="000000"/>
              </a:solidFill>
              <a:effectLst/>
              <a:uLnTx/>
              <a:uFillTx/>
              <a:latin typeface="+mj-lt"/>
              <a:cs typeface="Arial"/>
              <a:sym typeface="Arial"/>
            </a:endParaRPr>
          </a:p>
          <a:p>
            <a:pPr marL="0" marR="0" lvl="0" indent="0" algn="l" defTabSz="914400" rtl="0" eaLnBrk="1" fontAlgn="auto" latinLnBrk="0" hangingPunct="1">
              <a:lnSpc>
                <a:spcPct val="115000"/>
              </a:lnSpc>
              <a:spcBef>
                <a:spcPts val="400"/>
              </a:spcBef>
              <a:spcAft>
                <a:spcPts val="0"/>
              </a:spcAft>
              <a:buClr>
                <a:srgbClr val="000000"/>
              </a:buClr>
              <a:buSzPts val="1100"/>
              <a:buFont typeface="Arial"/>
              <a:buNone/>
              <a:tabLst/>
              <a:defRPr/>
            </a:pPr>
            <a:endParaRPr kumimoji="0" sz="1600" b="0" i="0" u="none" strike="noStrike" kern="0" cap="none" spc="0" normalizeH="0" baseline="0" noProof="0" dirty="0">
              <a:ln>
                <a:noFill/>
              </a:ln>
              <a:solidFill>
                <a:srgbClr val="000000"/>
              </a:solidFill>
              <a:effectLst/>
              <a:uLnTx/>
              <a:uFillTx/>
              <a:latin typeface="+mj-lt"/>
              <a:cs typeface="Arial"/>
              <a:sym typeface="Arial"/>
            </a:endParaRPr>
          </a:p>
          <a:p>
            <a:pPr marL="0" marR="0" lvl="0" indent="0" algn="l" defTabSz="914400" rtl="0" eaLnBrk="1" fontAlgn="auto" latinLnBrk="0" hangingPunct="1">
              <a:lnSpc>
                <a:spcPct val="115000"/>
              </a:lnSpc>
              <a:spcBef>
                <a:spcPts val="400"/>
              </a:spcBef>
              <a:spcAft>
                <a:spcPts val="0"/>
              </a:spcAft>
              <a:buClr>
                <a:srgbClr val="000000"/>
              </a:buClr>
              <a:buSzPts val="1100"/>
              <a:buFont typeface="Arial"/>
              <a:buNone/>
              <a:tabLst/>
              <a:defRPr/>
            </a:pPr>
            <a:r>
              <a:rPr kumimoji="0" lang="en-US" sz="1600" b="0" i="0" u="none" strike="noStrike" kern="0" cap="none" spc="0" normalizeH="0" baseline="0" noProof="0" dirty="0">
                <a:ln>
                  <a:noFill/>
                </a:ln>
                <a:solidFill>
                  <a:srgbClr val="000000"/>
                </a:solidFill>
                <a:effectLst/>
                <a:uLnTx/>
                <a:uFillTx/>
                <a:latin typeface="+mj-lt"/>
                <a:cs typeface="Arial"/>
                <a:sym typeface="Arial"/>
              </a:rPr>
              <a:t>Board of Directors</a:t>
            </a:r>
            <a:endParaRPr kumimoji="0" sz="1600" b="0" i="0" u="none" strike="noStrike" kern="0" cap="none" spc="0" normalizeH="0" baseline="0" noProof="0" dirty="0">
              <a:ln>
                <a:noFill/>
              </a:ln>
              <a:solidFill>
                <a:srgbClr val="000000"/>
              </a:solidFill>
              <a:effectLst/>
              <a:uLnTx/>
              <a:uFillTx/>
              <a:latin typeface="+mj-lt"/>
              <a:cs typeface="Arial"/>
              <a:sym typeface="Arial"/>
            </a:endParaRPr>
          </a:p>
          <a:p>
            <a:pPr marL="0" marR="0" lvl="0" indent="0" algn="l" defTabSz="914400" rtl="0" eaLnBrk="1" fontAlgn="auto" latinLnBrk="0" hangingPunct="1">
              <a:lnSpc>
                <a:spcPct val="115000"/>
              </a:lnSpc>
              <a:spcBef>
                <a:spcPts val="400"/>
              </a:spcBef>
              <a:spcAft>
                <a:spcPts val="0"/>
              </a:spcAft>
              <a:buClr>
                <a:srgbClr val="000000"/>
              </a:buClr>
              <a:buSzPts val="1100"/>
              <a:buFont typeface="Arial"/>
              <a:buNone/>
              <a:tabLst/>
              <a:defRPr/>
            </a:pPr>
            <a:r>
              <a:rPr kumimoji="0" lang="en-US" sz="1600" b="0" i="0" u="none" strike="noStrike" kern="0" cap="none" spc="0" normalizeH="0" baseline="0" noProof="0" dirty="0">
                <a:ln>
                  <a:noFill/>
                </a:ln>
                <a:solidFill>
                  <a:srgbClr val="000000"/>
                </a:solidFill>
                <a:effectLst/>
                <a:uLnTx/>
                <a:uFillTx/>
                <a:latin typeface="+mj-lt"/>
                <a:cs typeface="Arial"/>
                <a:sym typeface="Arial"/>
              </a:rPr>
              <a:t>(EAS-Act): 7 persons </a:t>
            </a:r>
            <a:endParaRPr kumimoji="0" sz="1600" b="0" i="0" u="none" strike="noStrike" kern="0" cap="none" spc="0" normalizeH="0" baseline="0" noProof="0" dirty="0">
              <a:ln>
                <a:noFill/>
              </a:ln>
              <a:solidFill>
                <a:srgbClr val="000000"/>
              </a:solidFill>
              <a:effectLst/>
              <a:uLnTx/>
              <a:uFillTx/>
              <a:latin typeface="+mj-lt"/>
              <a:cs typeface="Arial"/>
              <a:sym typeface="Arial"/>
            </a:endParaRPr>
          </a:p>
          <a:p>
            <a:pPr marL="0" marR="0" lvl="0" indent="0" algn="l" defTabSz="914400" rtl="0" eaLnBrk="1" fontAlgn="auto" latinLnBrk="0" hangingPunct="1">
              <a:lnSpc>
                <a:spcPct val="115000"/>
              </a:lnSpc>
              <a:spcBef>
                <a:spcPts val="400"/>
              </a:spcBef>
              <a:spcAft>
                <a:spcPts val="0"/>
              </a:spcAft>
              <a:buClr>
                <a:srgbClr val="000000"/>
              </a:buClr>
              <a:buSzPts val="1100"/>
              <a:buFont typeface="Arial"/>
              <a:buNone/>
              <a:tabLst/>
              <a:defRPr/>
            </a:pPr>
            <a:r>
              <a:rPr kumimoji="0" lang="en-US" sz="1600" b="0" i="0" u="none" strike="noStrike" kern="0" cap="none" spc="0" normalizeH="0" baseline="0" noProof="0" dirty="0">
                <a:ln>
                  <a:noFill/>
                </a:ln>
                <a:solidFill>
                  <a:srgbClr val="000000"/>
                </a:solidFill>
                <a:effectLst/>
                <a:uLnTx/>
                <a:uFillTx/>
                <a:latin typeface="+mj-lt"/>
                <a:cs typeface="Arial"/>
                <a:sym typeface="Arial"/>
              </a:rPr>
              <a:t>Managing Director</a:t>
            </a:r>
            <a:endParaRPr kumimoji="0" sz="1600" b="0" i="0" u="none" strike="noStrike" kern="0" cap="none" spc="0" normalizeH="0" baseline="0" noProof="0" dirty="0">
              <a:ln>
                <a:noFill/>
              </a:ln>
              <a:solidFill>
                <a:srgbClr val="000000"/>
              </a:solidFill>
              <a:effectLst/>
              <a:uLnTx/>
              <a:uFillTx/>
              <a:latin typeface="+mj-lt"/>
              <a:cs typeface="Arial"/>
              <a:sym typeface="Arial"/>
            </a:endParaRPr>
          </a:p>
          <a:p>
            <a:pPr marL="0" marR="0" lvl="0" indent="0" algn="l" defTabSz="914400" rtl="0" eaLnBrk="1" fontAlgn="auto" latinLnBrk="0" hangingPunct="1">
              <a:lnSpc>
                <a:spcPct val="115000"/>
              </a:lnSpc>
              <a:spcBef>
                <a:spcPts val="400"/>
              </a:spcBef>
              <a:spcAft>
                <a:spcPts val="0"/>
              </a:spcAft>
              <a:buClr>
                <a:srgbClr val="000000"/>
              </a:buClr>
              <a:buSzPts val="1100"/>
              <a:buFont typeface="Arial"/>
              <a:buNone/>
              <a:tabLst/>
              <a:defRPr/>
            </a:pPr>
            <a:r>
              <a:rPr kumimoji="0" lang="en-US" sz="1600" b="0" i="0" u="none" strike="noStrike" kern="0" cap="none" spc="0" normalizeH="0" baseline="0" noProof="0" dirty="0">
                <a:ln>
                  <a:noFill/>
                </a:ln>
                <a:solidFill>
                  <a:srgbClr val="000000"/>
                </a:solidFill>
                <a:effectLst/>
                <a:uLnTx/>
                <a:uFillTx/>
                <a:latin typeface="+mj-lt"/>
                <a:cs typeface="Arial"/>
                <a:sym typeface="Arial"/>
              </a:rPr>
              <a:t>Staff: 3 Technical (</a:t>
            </a:r>
            <a:r>
              <a:rPr kumimoji="0" lang="en-US" sz="1600" b="0" i="0" u="none" strike="noStrike" kern="0" cap="none" spc="0" normalizeH="0" baseline="0" noProof="0" dirty="0" err="1">
                <a:ln>
                  <a:noFill/>
                </a:ln>
                <a:solidFill>
                  <a:srgbClr val="000000"/>
                </a:solidFill>
                <a:effectLst/>
                <a:uLnTx/>
                <a:uFillTx/>
                <a:latin typeface="+mj-lt"/>
                <a:cs typeface="Arial"/>
                <a:sym typeface="Arial"/>
              </a:rPr>
              <a:t>HoD</a:t>
            </a:r>
            <a:r>
              <a:rPr kumimoji="0" lang="en-US" sz="1600" b="0" i="0" u="none" strike="noStrike" kern="0" cap="none" spc="0" normalizeH="0" baseline="0" noProof="0" dirty="0">
                <a:ln>
                  <a:noFill/>
                </a:ln>
                <a:solidFill>
                  <a:srgbClr val="000000"/>
                </a:solidFill>
                <a:effectLst/>
                <a:uLnTx/>
                <a:uFillTx/>
                <a:latin typeface="+mj-lt"/>
                <a:cs typeface="Arial"/>
                <a:sym typeface="Arial"/>
              </a:rPr>
              <a:t> ERT + 2 Specialists), 1 Administrative, 2 Ancillary, Vacant: Technical Regulation &amp; Supervision</a:t>
            </a:r>
            <a:endParaRPr kumimoji="0" sz="1600" b="0" i="0" u="none" strike="noStrike" kern="0" cap="none" spc="0" normalizeH="0" baseline="0" noProof="0" dirty="0">
              <a:ln>
                <a:noFill/>
              </a:ln>
              <a:solidFill>
                <a:srgbClr val="000000"/>
              </a:solidFill>
              <a:effectLst/>
              <a:uLnTx/>
              <a:uFillTx/>
              <a:latin typeface="+mj-lt"/>
              <a:cs typeface="Arial"/>
              <a:sym typeface="Arial"/>
            </a:endParaRPr>
          </a:p>
          <a:p>
            <a:pPr marL="0" marR="0" lvl="0" indent="0" algn="l" defTabSz="914400" rtl="0" eaLnBrk="1" fontAlgn="auto" latinLnBrk="0" hangingPunct="1">
              <a:lnSpc>
                <a:spcPct val="115000"/>
              </a:lnSpc>
              <a:spcBef>
                <a:spcPts val="400"/>
              </a:spcBef>
              <a:spcAft>
                <a:spcPts val="0"/>
              </a:spcAft>
              <a:buClr>
                <a:srgbClr val="000000"/>
              </a:buClr>
              <a:buSzPts val="1100"/>
              <a:buFont typeface="Arial"/>
              <a:buNone/>
              <a:tabLst/>
              <a:defRPr/>
            </a:pPr>
            <a:endParaRPr kumimoji="0" sz="1600" b="0" i="0" u="none" strike="noStrike" kern="0" cap="none" spc="0" normalizeH="0" baseline="0" noProof="0" dirty="0">
              <a:ln>
                <a:noFill/>
              </a:ln>
              <a:solidFill>
                <a:srgbClr val="000000"/>
              </a:solidFill>
              <a:effectLst/>
              <a:uLnTx/>
              <a:uFillTx/>
              <a:latin typeface="+mj-lt"/>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dirty="0">
              <a:ln>
                <a:noFill/>
              </a:ln>
              <a:solidFill>
                <a:srgbClr val="000000"/>
              </a:solidFill>
              <a:effectLst/>
              <a:uLnTx/>
              <a:uFillTx/>
              <a:latin typeface="+mj-lt"/>
              <a:cs typeface="Arial"/>
              <a:sym typeface="Arial"/>
            </a:endParaRPr>
          </a:p>
        </p:txBody>
      </p:sp>
      <p:sp>
        <p:nvSpPr>
          <p:cNvPr id="123" name="Google Shape;123;p8"/>
          <p:cNvSpPr/>
          <p:nvPr/>
        </p:nvSpPr>
        <p:spPr>
          <a:xfrm>
            <a:off x="9671400" y="3809125"/>
            <a:ext cx="2309700" cy="248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800" b="0" i="0" u="none" strike="noStrike" kern="0" cap="none" spc="0" normalizeH="0" baseline="0" noProof="0">
                <a:ln>
                  <a:noFill/>
                </a:ln>
                <a:solidFill>
                  <a:srgbClr val="000000"/>
                </a:solidFill>
                <a:effectLst/>
                <a:uLnTx/>
                <a:uFillTx/>
                <a:latin typeface="+mj-lt"/>
                <a:ea typeface="Arial"/>
                <a:cs typeface="Arial"/>
                <a:sym typeface="Arial"/>
              </a:rPr>
              <a:t>The ESP is intended to be guiding the sustainable development of the Power sector in Suriname in assuring a reliable supply of electricity. </a:t>
            </a:r>
            <a:endParaRPr kumimoji="0" sz="1800" b="0" i="0" u="none" strike="noStrike" kern="0" cap="none" spc="0" normalizeH="0" baseline="0" noProof="0">
              <a:ln>
                <a:noFill/>
              </a:ln>
              <a:solidFill>
                <a:srgbClr val="000000"/>
              </a:solidFill>
              <a:effectLst/>
              <a:uLnTx/>
              <a:uFillTx/>
              <a:latin typeface="+mj-lt"/>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102f93d20d_0_3"/>
          <p:cNvSpPr txBox="1">
            <a:spLocks noGrp="1"/>
          </p:cNvSpPr>
          <p:nvPr>
            <p:ph type="title"/>
          </p:nvPr>
        </p:nvSpPr>
        <p:spPr>
          <a:xfrm>
            <a:off x="3041375" y="247136"/>
            <a:ext cx="7867925" cy="1325700"/>
          </a:xfrm>
          <a:prstGeom prst="rect">
            <a:avLst/>
          </a:prstGeom>
        </p:spPr>
        <p:txBody>
          <a:bodyPr spcFirstLastPara="1" wrap="square" lIns="91425" tIns="45700" rIns="91425" bIns="45700" anchor="t" anchorCtr="0">
            <a:noAutofit/>
          </a:bodyPr>
          <a:lstStyle/>
          <a:p>
            <a:pPr lvl="0"/>
            <a:r>
              <a:rPr lang="en-US" sz="3200" dirty="0">
                <a:solidFill>
                  <a:schemeClr val="accent6">
                    <a:lumMod val="50000"/>
                  </a:schemeClr>
                </a:solidFill>
              </a:rPr>
              <a:t>Fundamental regulatory framework</a:t>
            </a:r>
            <a:endParaRPr sz="3200" dirty="0">
              <a:solidFill>
                <a:schemeClr val="accent6">
                  <a:lumMod val="50000"/>
                </a:schemeClr>
              </a:solidFill>
            </a:endParaRPr>
          </a:p>
        </p:txBody>
      </p:sp>
      <p:sp>
        <p:nvSpPr>
          <p:cNvPr id="240" name="Google Shape;240;g3102f93d20d_0_3"/>
          <p:cNvSpPr txBox="1">
            <a:spLocks noGrp="1"/>
          </p:cNvSpPr>
          <p:nvPr>
            <p:ph type="body" idx="1"/>
          </p:nvPr>
        </p:nvSpPr>
        <p:spPr>
          <a:xfrm>
            <a:off x="455813" y="1163445"/>
            <a:ext cx="11579667" cy="5447419"/>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2100" b="1" dirty="0">
                <a:latin typeface="Arial"/>
                <a:ea typeface="Arial"/>
                <a:cs typeface="Arial"/>
                <a:sym typeface="Arial"/>
              </a:rPr>
              <a:t>Fundamental changes Electricity Sector of Suriname: </a:t>
            </a:r>
            <a:endParaRPr sz="2100" b="1" dirty="0">
              <a:latin typeface="Arial"/>
              <a:ea typeface="Arial"/>
              <a:cs typeface="Arial"/>
              <a:sym typeface="Arial"/>
            </a:endParaRPr>
          </a:p>
          <a:p>
            <a:pPr marL="457200" lvl="0" indent="-368300" algn="l" rtl="0">
              <a:lnSpc>
                <a:spcPct val="115000"/>
              </a:lnSpc>
              <a:spcBef>
                <a:spcPts val="1200"/>
              </a:spcBef>
              <a:spcAft>
                <a:spcPts val="0"/>
              </a:spcAft>
              <a:buSzPts val="2200"/>
              <a:buFont typeface="Arial"/>
              <a:buChar char="•"/>
            </a:pPr>
            <a:r>
              <a:rPr lang="en-US" sz="2200" b="1" dirty="0">
                <a:latin typeface="Arial"/>
                <a:ea typeface="Arial"/>
                <a:cs typeface="Arial"/>
                <a:sym typeface="Arial"/>
              </a:rPr>
              <a:t>The Electricity Act 2016</a:t>
            </a:r>
            <a:endParaRPr sz="2200" b="1" dirty="0">
              <a:latin typeface="Arial"/>
              <a:ea typeface="Arial"/>
              <a:cs typeface="Arial"/>
              <a:sym typeface="Arial"/>
            </a:endParaRPr>
          </a:p>
          <a:p>
            <a:pPr marL="457200" lvl="0" indent="-368300" algn="l" rtl="0">
              <a:lnSpc>
                <a:spcPct val="115000"/>
              </a:lnSpc>
              <a:spcBef>
                <a:spcPts val="0"/>
              </a:spcBef>
              <a:spcAft>
                <a:spcPts val="0"/>
              </a:spcAft>
              <a:buSzPts val="2200"/>
              <a:buFont typeface="Arial"/>
              <a:buChar char="•"/>
            </a:pPr>
            <a:r>
              <a:rPr lang="en-US" sz="2200" b="1" dirty="0">
                <a:latin typeface="Arial"/>
                <a:ea typeface="Arial"/>
                <a:cs typeface="Arial"/>
                <a:sym typeface="Arial"/>
              </a:rPr>
              <a:t>The Act on establishment of the Energy Authority Suriname (EAS), </a:t>
            </a:r>
            <a:r>
              <a:rPr lang="en-US" sz="2200" dirty="0">
                <a:latin typeface="Arial"/>
                <a:ea typeface="Arial"/>
                <a:cs typeface="Arial"/>
                <a:sym typeface="Arial"/>
              </a:rPr>
              <a:t>article 3 &amp; 4</a:t>
            </a:r>
            <a:endParaRPr sz="2200" dirty="0">
              <a:latin typeface="Arial"/>
              <a:ea typeface="Arial"/>
              <a:cs typeface="Arial"/>
              <a:sym typeface="Arial"/>
            </a:endParaRPr>
          </a:p>
          <a:p>
            <a:pPr marL="457200" lvl="0" indent="-368300" algn="l" rtl="0">
              <a:lnSpc>
                <a:spcPct val="115000"/>
              </a:lnSpc>
              <a:spcBef>
                <a:spcPts val="0"/>
              </a:spcBef>
              <a:spcAft>
                <a:spcPts val="0"/>
              </a:spcAft>
              <a:buSzPts val="2200"/>
              <a:buFont typeface="Arial"/>
              <a:buChar char="•"/>
            </a:pPr>
            <a:r>
              <a:rPr lang="en-US" sz="2200" b="1" dirty="0">
                <a:latin typeface="Arial"/>
                <a:ea typeface="Arial"/>
                <a:cs typeface="Arial"/>
                <a:sym typeface="Arial"/>
              </a:rPr>
              <a:t>The Electricity Sector Plan, </a:t>
            </a:r>
            <a:r>
              <a:rPr lang="en-US" sz="2200" dirty="0">
                <a:latin typeface="Arial"/>
                <a:ea typeface="Arial"/>
                <a:cs typeface="Arial"/>
                <a:sym typeface="Arial"/>
              </a:rPr>
              <a:t>article 8 &amp; 9</a:t>
            </a:r>
            <a:endParaRPr sz="2200" dirty="0">
              <a:latin typeface="Arial"/>
              <a:ea typeface="Arial"/>
              <a:cs typeface="Arial"/>
              <a:sym typeface="Arial"/>
            </a:endParaRPr>
          </a:p>
          <a:p>
            <a:pPr marL="457200" lvl="0" indent="-368300" algn="l" rtl="0">
              <a:lnSpc>
                <a:spcPct val="115000"/>
              </a:lnSpc>
              <a:spcBef>
                <a:spcPts val="0"/>
              </a:spcBef>
              <a:spcAft>
                <a:spcPts val="0"/>
              </a:spcAft>
              <a:buSzPts val="2200"/>
              <a:buFont typeface="Arial"/>
              <a:buChar char="•"/>
            </a:pPr>
            <a:r>
              <a:rPr lang="en-US" sz="2200" b="1" dirty="0">
                <a:latin typeface="Arial"/>
                <a:ea typeface="Arial"/>
                <a:cs typeface="Arial"/>
                <a:sym typeface="Arial"/>
              </a:rPr>
              <a:t>The Electricity Company</a:t>
            </a:r>
            <a:r>
              <a:rPr lang="en-US" sz="2200" dirty="0">
                <a:latin typeface="Arial"/>
                <a:ea typeface="Arial"/>
                <a:cs typeface="Arial"/>
                <a:sym typeface="Arial"/>
              </a:rPr>
              <a:t> (</a:t>
            </a:r>
            <a:r>
              <a:rPr lang="en-US" sz="2200" dirty="0" err="1">
                <a:latin typeface="Arial"/>
                <a:ea typeface="Arial"/>
                <a:cs typeface="Arial"/>
                <a:sym typeface="Arial"/>
              </a:rPr>
              <a:t>organisation</a:t>
            </a:r>
            <a:r>
              <a:rPr lang="en-US" sz="2200" dirty="0">
                <a:latin typeface="Arial"/>
                <a:ea typeface="Arial"/>
                <a:cs typeface="Arial"/>
                <a:sym typeface="Arial"/>
              </a:rPr>
              <a:t> structure). article 10 &amp; 12</a:t>
            </a:r>
            <a:endParaRPr sz="2200" dirty="0">
              <a:latin typeface="Arial"/>
              <a:ea typeface="Arial"/>
              <a:cs typeface="Arial"/>
              <a:sym typeface="Arial"/>
            </a:endParaRPr>
          </a:p>
          <a:p>
            <a:pPr marL="457200" lvl="0" indent="-368300" algn="l" rtl="0">
              <a:lnSpc>
                <a:spcPct val="115000"/>
              </a:lnSpc>
              <a:spcBef>
                <a:spcPts val="0"/>
              </a:spcBef>
              <a:spcAft>
                <a:spcPts val="0"/>
              </a:spcAft>
              <a:buSzPts val="2200"/>
              <a:buFont typeface="Arial"/>
              <a:buChar char="•"/>
            </a:pPr>
            <a:r>
              <a:rPr lang="en-US" sz="2200" b="1" dirty="0">
                <a:latin typeface="Arial"/>
                <a:ea typeface="Arial"/>
                <a:cs typeface="Arial"/>
                <a:sym typeface="Arial"/>
              </a:rPr>
              <a:t>IPP Process for non- RE sources</a:t>
            </a:r>
            <a:r>
              <a:rPr lang="en-US" sz="2200" dirty="0">
                <a:latin typeface="Arial"/>
                <a:ea typeface="Arial"/>
                <a:cs typeface="Arial"/>
                <a:sym typeface="Arial"/>
              </a:rPr>
              <a:t>, article 21</a:t>
            </a:r>
            <a:endParaRPr sz="2200" dirty="0">
              <a:latin typeface="Arial"/>
              <a:ea typeface="Arial"/>
              <a:cs typeface="Arial"/>
              <a:sym typeface="Arial"/>
            </a:endParaRPr>
          </a:p>
          <a:p>
            <a:pPr marL="457200" lvl="0" indent="-368300" algn="l" rtl="0">
              <a:lnSpc>
                <a:spcPct val="115000"/>
              </a:lnSpc>
              <a:spcBef>
                <a:spcPts val="0"/>
              </a:spcBef>
              <a:spcAft>
                <a:spcPts val="0"/>
              </a:spcAft>
              <a:buSzPts val="2200"/>
              <a:buChar char="•"/>
            </a:pPr>
            <a:r>
              <a:rPr lang="en-US" sz="2200" b="1" dirty="0">
                <a:latin typeface="Arial"/>
                <a:ea typeface="Arial"/>
                <a:cs typeface="Arial"/>
                <a:sym typeface="Arial"/>
              </a:rPr>
              <a:t>Self generation, </a:t>
            </a:r>
            <a:r>
              <a:rPr lang="en-US" sz="2200" dirty="0">
                <a:latin typeface="Arial"/>
                <a:ea typeface="Arial"/>
                <a:cs typeface="Arial"/>
                <a:sym typeface="Arial"/>
              </a:rPr>
              <a:t>art. 11 sec 3 &amp; art. 13</a:t>
            </a:r>
          </a:p>
          <a:p>
            <a:pPr marL="457200" lvl="0" indent="-368300" algn="l" rtl="0">
              <a:lnSpc>
                <a:spcPct val="115000"/>
              </a:lnSpc>
              <a:spcBef>
                <a:spcPts val="0"/>
              </a:spcBef>
              <a:spcAft>
                <a:spcPts val="0"/>
              </a:spcAft>
              <a:buSzPts val="2200"/>
              <a:buChar char="•"/>
            </a:pPr>
            <a:r>
              <a:rPr lang="en-US" sz="2200" b="1" dirty="0">
                <a:latin typeface="Arial"/>
                <a:ea typeface="Arial"/>
                <a:cs typeface="Arial"/>
                <a:sym typeface="Arial"/>
              </a:rPr>
              <a:t>Tariff setting, </a:t>
            </a:r>
            <a:r>
              <a:rPr lang="en-US" sz="2200" dirty="0">
                <a:latin typeface="Arial"/>
                <a:ea typeface="Arial"/>
                <a:cs typeface="Arial"/>
                <a:sym typeface="Arial"/>
              </a:rPr>
              <a:t>article 17 sec 5</a:t>
            </a:r>
            <a:endParaRPr sz="2200" dirty="0">
              <a:latin typeface="Arial"/>
              <a:ea typeface="Arial"/>
              <a:cs typeface="Arial"/>
              <a:sym typeface="Arial"/>
            </a:endParaRPr>
          </a:p>
          <a:p>
            <a:pPr marL="457200" lvl="0" indent="-368300" algn="l" rtl="0">
              <a:lnSpc>
                <a:spcPct val="115000"/>
              </a:lnSpc>
              <a:spcBef>
                <a:spcPts val="0"/>
              </a:spcBef>
              <a:spcAft>
                <a:spcPts val="0"/>
              </a:spcAft>
              <a:buSzPts val="2200"/>
              <a:buChar char="•"/>
            </a:pPr>
            <a:r>
              <a:rPr lang="en-US" sz="2200" b="1" dirty="0">
                <a:latin typeface="Arial"/>
                <a:ea typeface="Arial"/>
                <a:cs typeface="Arial"/>
                <a:sym typeface="Arial"/>
              </a:rPr>
              <a:t>Licensing framework, </a:t>
            </a:r>
            <a:r>
              <a:rPr lang="en-US" sz="2200" dirty="0">
                <a:latin typeface="Arial"/>
                <a:ea typeface="Arial"/>
                <a:cs typeface="Arial"/>
                <a:sym typeface="Arial"/>
              </a:rPr>
              <a:t>art. 21 sec 4</a:t>
            </a:r>
          </a:p>
          <a:p>
            <a:pPr marL="457200" lvl="0" indent="-368300" algn="l" rtl="0">
              <a:lnSpc>
                <a:spcPct val="115000"/>
              </a:lnSpc>
              <a:spcBef>
                <a:spcPts val="0"/>
              </a:spcBef>
              <a:spcAft>
                <a:spcPts val="0"/>
              </a:spcAft>
              <a:buSzPts val="2200"/>
              <a:buChar char="•"/>
            </a:pPr>
            <a:endParaRPr lang="en-US" sz="2200" dirty="0">
              <a:latin typeface="Arial"/>
              <a:ea typeface="Arial"/>
              <a:cs typeface="Arial"/>
              <a:sym typeface="Arial"/>
            </a:endParaRPr>
          </a:p>
          <a:p>
            <a:pPr lvl="0" indent="-342900">
              <a:lnSpc>
                <a:spcPct val="115000"/>
              </a:lnSpc>
              <a:spcBef>
                <a:spcPts val="0"/>
              </a:spcBef>
              <a:buSzPts val="1800"/>
              <a:buFont typeface="Arial"/>
              <a:buChar char="-"/>
            </a:pPr>
            <a:r>
              <a:rPr lang="en-US" sz="2000" i="1" dirty="0">
                <a:latin typeface="Arial"/>
                <a:ea typeface="Arial"/>
                <a:cs typeface="Arial"/>
                <a:sym typeface="Arial"/>
              </a:rPr>
              <a:t>Reforms underway: tariff reform (IMF Program until 2024/5, renewable energy regulation, PPAs</a:t>
            </a:r>
          </a:p>
          <a:p>
            <a:pPr lvl="0" indent="-342900">
              <a:lnSpc>
                <a:spcPct val="115000"/>
              </a:lnSpc>
              <a:spcBef>
                <a:spcPts val="0"/>
              </a:spcBef>
              <a:buSzPts val="1800"/>
              <a:buFont typeface="Arial"/>
              <a:buChar char="-"/>
            </a:pPr>
            <a:r>
              <a:rPr lang="en-US" sz="2000" i="1" dirty="0">
                <a:latin typeface="Arial"/>
                <a:ea typeface="Arial"/>
                <a:cs typeface="Arial"/>
                <a:sym typeface="Arial"/>
              </a:rPr>
              <a:t>New mechanism: auctions/tenders for renewable generation capacity</a:t>
            </a:r>
          </a:p>
          <a:p>
            <a:pPr lvl="0" indent="-342900">
              <a:lnSpc>
                <a:spcPct val="115000"/>
              </a:lnSpc>
              <a:spcBef>
                <a:spcPts val="0"/>
              </a:spcBef>
              <a:buSzPts val="1800"/>
              <a:buFont typeface="Arial"/>
              <a:buChar char="-"/>
            </a:pPr>
            <a:r>
              <a:rPr lang="en-US" sz="2000" i="1" dirty="0">
                <a:latin typeface="Arial"/>
                <a:ea typeface="Arial"/>
                <a:cs typeface="Arial"/>
                <a:sym typeface="Arial"/>
              </a:rPr>
              <a:t>Objective: competitive prices, investor confidence, private sector participation</a:t>
            </a:r>
          </a:p>
          <a:p>
            <a:pPr marL="457200" lvl="0" indent="-368300" algn="l" rtl="0">
              <a:lnSpc>
                <a:spcPct val="115000"/>
              </a:lnSpc>
              <a:spcBef>
                <a:spcPts val="0"/>
              </a:spcBef>
              <a:spcAft>
                <a:spcPts val="0"/>
              </a:spcAft>
              <a:buSzPts val="2200"/>
              <a:buChar char="•"/>
            </a:pPr>
            <a:endParaRPr sz="2000" dirty="0">
              <a:latin typeface="Arial"/>
              <a:ea typeface="Arial"/>
              <a:cs typeface="Arial"/>
              <a:sym typeface="Arial"/>
            </a:endParaRPr>
          </a:p>
          <a:p>
            <a:pPr marL="0" lvl="0" indent="0" algn="l" rtl="0">
              <a:lnSpc>
                <a:spcPct val="115000"/>
              </a:lnSpc>
              <a:spcBef>
                <a:spcPts val="1200"/>
              </a:spcBef>
              <a:spcAft>
                <a:spcPts val="0"/>
              </a:spcAft>
              <a:buNone/>
            </a:pPr>
            <a:endParaRPr sz="2200" dirty="0">
              <a:latin typeface="Arial"/>
              <a:ea typeface="Arial"/>
              <a:cs typeface="Arial"/>
              <a:sym typeface="Arial"/>
            </a:endParaRPr>
          </a:p>
          <a:p>
            <a:pPr marL="0" lvl="0" indent="0" algn="l" rtl="0">
              <a:lnSpc>
                <a:spcPct val="115000"/>
              </a:lnSpc>
              <a:spcBef>
                <a:spcPts val="1200"/>
              </a:spcBef>
              <a:spcAft>
                <a:spcPts val="0"/>
              </a:spcAft>
              <a:buNone/>
            </a:pPr>
            <a:endParaRPr sz="22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2000" dirty="0">
              <a:latin typeface="Arial"/>
              <a:ea typeface="Arial"/>
              <a:cs typeface="Arial"/>
              <a:sym typeface="Arial"/>
            </a:endParaRPr>
          </a:p>
          <a:p>
            <a:pPr marL="0" lvl="0" indent="0" algn="l" rtl="0">
              <a:lnSpc>
                <a:spcPct val="115000"/>
              </a:lnSpc>
              <a:spcBef>
                <a:spcPts val="1200"/>
              </a:spcBef>
              <a:spcAft>
                <a:spcPts val="0"/>
              </a:spcAft>
              <a:buNone/>
            </a:pPr>
            <a:endParaRPr sz="1400" b="1" dirty="0">
              <a:latin typeface="Arial"/>
              <a:ea typeface="Arial"/>
              <a:cs typeface="Arial"/>
              <a:sym typeface="Arial"/>
            </a:endParaRPr>
          </a:p>
          <a:p>
            <a:pPr marL="0" lvl="0" indent="0" algn="l" rtl="0">
              <a:lnSpc>
                <a:spcPct val="115000"/>
              </a:lnSpc>
              <a:spcBef>
                <a:spcPts val="1200"/>
              </a:spcBef>
              <a:spcAft>
                <a:spcPts val="0"/>
              </a:spcAft>
              <a:buNone/>
            </a:pPr>
            <a:endParaRPr sz="1400" b="1" dirty="0">
              <a:latin typeface="Arial"/>
              <a:ea typeface="Arial"/>
              <a:cs typeface="Arial"/>
              <a:sym typeface="Arial"/>
            </a:endParaRPr>
          </a:p>
          <a:p>
            <a:pPr marL="457200" lvl="0" indent="0" algn="l" rtl="0">
              <a:lnSpc>
                <a:spcPct val="115000"/>
              </a:lnSpc>
              <a:spcBef>
                <a:spcPts val="1200"/>
              </a:spcBef>
              <a:spcAft>
                <a:spcPts val="0"/>
              </a:spcAft>
              <a:buNone/>
            </a:pPr>
            <a:endParaRPr sz="1400" b="1" dirty="0">
              <a:latin typeface="Arial"/>
              <a:ea typeface="Arial"/>
              <a:cs typeface="Arial"/>
              <a:sym typeface="Arial"/>
            </a:endParaRPr>
          </a:p>
          <a:p>
            <a:pPr marL="0" lvl="0" indent="0" algn="l" rtl="0">
              <a:spcBef>
                <a:spcPts val="1200"/>
              </a:spcBef>
              <a:spcAft>
                <a:spcPts val="0"/>
              </a:spcAft>
              <a:buNone/>
            </a:pPr>
            <a:endParaRPr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9"/>
          <p:cNvSpPr txBox="1">
            <a:spLocks noGrp="1"/>
          </p:cNvSpPr>
          <p:nvPr>
            <p:ph type="body" idx="1"/>
          </p:nvPr>
        </p:nvSpPr>
        <p:spPr>
          <a:xfrm>
            <a:off x="255373" y="1377760"/>
            <a:ext cx="3970638" cy="5276839"/>
          </a:xfrm>
          <a:prstGeom prst="rect">
            <a:avLst/>
          </a:prstGeom>
          <a:noFill/>
          <a:ln>
            <a:noFill/>
          </a:ln>
        </p:spPr>
        <p:txBody>
          <a:bodyPr spcFirstLastPara="1" wrap="square" lIns="91425" tIns="45700" rIns="91425" bIns="45700" anchor="t" anchorCtr="0">
            <a:normAutofit fontScale="92500" lnSpcReduction="20000"/>
          </a:bodyPr>
          <a:lstStyle/>
          <a:p>
            <a:pPr marL="342906" indent="-342906">
              <a:spcBef>
                <a:spcPts val="0"/>
              </a:spcBef>
              <a:buSzPts val="1600"/>
            </a:pPr>
            <a:r>
              <a:rPr lang="en-US" sz="3200" dirty="0"/>
              <a:t>Suriname’s Unique Starting Point</a:t>
            </a:r>
          </a:p>
          <a:p>
            <a:pPr marL="342906" indent="-342906">
              <a:buSzPts val="1600"/>
            </a:pPr>
            <a:r>
              <a:rPr lang="en-US" sz="3200" dirty="0"/>
              <a:t>Nationally Determined Contribution (NDC)</a:t>
            </a:r>
          </a:p>
          <a:p>
            <a:pPr marL="342906" indent="-342906">
              <a:buSzPts val="1600"/>
            </a:pPr>
            <a:r>
              <a:rPr lang="en-US" sz="3200" dirty="0"/>
              <a:t>Green Development Strategy (GDS)</a:t>
            </a:r>
          </a:p>
          <a:p>
            <a:pPr marL="342906" indent="-342906">
              <a:buSzPts val="1600"/>
            </a:pPr>
            <a:r>
              <a:rPr lang="en-US" sz="3200" dirty="0"/>
              <a:t>The Electricity Sector Plan (ESP)</a:t>
            </a:r>
          </a:p>
          <a:p>
            <a:pPr marL="342906" indent="-342906">
              <a:buSzPts val="1600"/>
            </a:pPr>
            <a:r>
              <a:rPr lang="en-US" sz="3200" dirty="0"/>
              <a:t>How ESP Connects to NDC &amp; GDS</a:t>
            </a:r>
          </a:p>
          <a:p>
            <a:pPr marL="342906" indent="-342906">
              <a:buSzPts val="1600"/>
            </a:pPr>
            <a:r>
              <a:rPr lang="en-US" sz="3200" dirty="0"/>
              <a:t>Key Transition Opportunities</a:t>
            </a:r>
          </a:p>
        </p:txBody>
      </p:sp>
      <p:sp>
        <p:nvSpPr>
          <p:cNvPr id="259" name="Google Shape;259;p29"/>
          <p:cNvSpPr txBox="1"/>
          <p:nvPr/>
        </p:nvSpPr>
        <p:spPr>
          <a:xfrm>
            <a:off x="4387200" y="0"/>
            <a:ext cx="7804800" cy="6654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txBox="1"/>
          <p:nvPr/>
        </p:nvSpPr>
        <p:spPr>
          <a:xfrm>
            <a:off x="4387200" y="203400"/>
            <a:ext cx="7364076" cy="6654600"/>
          </a:xfrm>
          <a:prstGeom prst="rect">
            <a:avLst/>
          </a:prstGeom>
          <a:noFill/>
          <a:ln>
            <a:noFill/>
          </a:ln>
        </p:spPr>
        <p:txBody>
          <a:bodyPr spcFirstLastPara="1" wrap="square" lIns="91425" tIns="45700" rIns="91425" bIns="45700" anchor="ctr" anchorCtr="0">
            <a:noAutofit/>
          </a:bodyPr>
          <a:lstStyle/>
          <a:p>
            <a:pPr marL="285750" indent="-285750">
              <a:lnSpc>
                <a:spcPct val="150000"/>
              </a:lnSpc>
              <a:buFont typeface="Arial" panose="020B0604020202020204" pitchFamily="34" charset="0"/>
              <a:buChar char="•"/>
            </a:pPr>
            <a:r>
              <a:rPr lang="en-US" sz="2000" dirty="0"/>
              <a:t>Time-of-Use (TOU) pricing to encourage off-peak usage.</a:t>
            </a:r>
          </a:p>
          <a:p>
            <a:pPr marL="285750" indent="-285750">
              <a:lnSpc>
                <a:spcPct val="150000"/>
              </a:lnSpc>
              <a:buFont typeface="Arial" panose="020B0604020202020204" pitchFamily="34" charset="0"/>
              <a:buChar char="•"/>
            </a:pPr>
            <a:r>
              <a:rPr lang="en-US" sz="2000" dirty="0"/>
              <a:t>Capacity-based charges for fair network cost recovery.</a:t>
            </a:r>
          </a:p>
          <a:p>
            <a:pPr marL="285750" indent="-285750">
              <a:lnSpc>
                <a:spcPct val="150000"/>
              </a:lnSpc>
              <a:buFont typeface="Arial" panose="020B0604020202020204" pitchFamily="34" charset="0"/>
              <a:buChar char="•"/>
            </a:pPr>
            <a:r>
              <a:rPr lang="en-US" sz="2000" dirty="0"/>
              <a:t>Dynamic pricing tested under regulatory sandboxes.</a:t>
            </a:r>
          </a:p>
          <a:p>
            <a:pPr marL="285750" indent="-285750">
              <a:lnSpc>
                <a:spcPct val="150000"/>
              </a:lnSpc>
              <a:buFont typeface="Arial" panose="020B0604020202020204" pitchFamily="34" charset="0"/>
              <a:buChar char="•"/>
            </a:pPr>
            <a:r>
              <a:rPr lang="en-US" sz="2000" dirty="0"/>
              <a:t>Smart metering and demand-response integration.</a:t>
            </a:r>
          </a:p>
          <a:p>
            <a:pPr marL="285750" indent="-285750">
              <a:lnSpc>
                <a:spcPct val="150000"/>
              </a:lnSpc>
              <a:buFont typeface="Arial" panose="020B0604020202020204" pitchFamily="34" charset="0"/>
              <a:buChar char="•"/>
            </a:pPr>
            <a:endParaRPr lang="en-US" sz="2000" dirty="0"/>
          </a:p>
          <a:p>
            <a:pPr marL="342900" indent="-342900">
              <a:lnSpc>
                <a:spcPct val="150000"/>
              </a:lnSpc>
              <a:buFont typeface="Wingdings" panose="05000000000000000000" pitchFamily="2" charset="2"/>
              <a:buChar char="ü"/>
            </a:pPr>
            <a:r>
              <a:rPr lang="en-US" sz="2000" dirty="0"/>
              <a:t>Current FIT Mechanism: Suriname currently has a net billing system with a feed-in tariff (FIT) set at 115 percent of the energy rate applicable to the consumer, mandated by State Decree S.B. 2021 no. 88</a:t>
            </a:r>
          </a:p>
        </p:txBody>
      </p:sp>
      <p:pic>
        <p:nvPicPr>
          <p:cNvPr id="2" name="Picture 1">
            <a:extLst>
              <a:ext uri="{FF2B5EF4-FFF2-40B4-BE49-F238E27FC236}">
                <a16:creationId xmlns:a16="http://schemas.microsoft.com/office/drawing/2014/main" id="{D9FBBE2C-A841-4BB5-89FF-0454B79C025D}"/>
              </a:ext>
            </a:extLst>
          </p:cNvPr>
          <p:cNvPicPr>
            <a:picLocks noChangeAspect="1"/>
          </p:cNvPicPr>
          <p:nvPr/>
        </p:nvPicPr>
        <p:blipFill>
          <a:blip r:embed="rId3"/>
          <a:stretch>
            <a:fillRect/>
          </a:stretch>
        </p:blipFill>
        <p:spPr>
          <a:xfrm>
            <a:off x="0" y="0"/>
            <a:ext cx="12192000" cy="1185847"/>
          </a:xfrm>
          <a:prstGeom prst="rect">
            <a:avLst/>
          </a:prstGeom>
        </p:spPr>
      </p:pic>
    </p:spTree>
    <p:extLst>
      <p:ext uri="{BB962C8B-B14F-4D97-AF65-F5344CB8AC3E}">
        <p14:creationId xmlns:p14="http://schemas.microsoft.com/office/powerpoint/2010/main" val="34080428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d4ef2fef35_0_10"/>
          <p:cNvSpPr txBox="1">
            <a:spLocks noGrp="1"/>
          </p:cNvSpPr>
          <p:nvPr>
            <p:ph type="title"/>
          </p:nvPr>
        </p:nvSpPr>
        <p:spPr>
          <a:xfrm>
            <a:off x="2763982" y="391201"/>
            <a:ext cx="8884200" cy="771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C471A"/>
              </a:buClr>
              <a:buSzPts val="2800"/>
              <a:buFont typeface="Arial"/>
              <a:buNone/>
            </a:pPr>
            <a:r>
              <a:rPr lang="en-US" sz="2800"/>
              <a:t>Challenges and opportunities</a:t>
            </a:r>
            <a:endParaRPr sz="2800"/>
          </a:p>
        </p:txBody>
      </p:sp>
      <p:sp>
        <p:nvSpPr>
          <p:cNvPr id="204" name="Google Shape;204;g2d4ef2fef35_0_10"/>
          <p:cNvSpPr txBox="1">
            <a:spLocks noGrp="1"/>
          </p:cNvSpPr>
          <p:nvPr>
            <p:ph type="body" idx="1"/>
          </p:nvPr>
        </p:nvSpPr>
        <p:spPr>
          <a:xfrm>
            <a:off x="128400" y="1254925"/>
            <a:ext cx="11852700" cy="53433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None/>
            </a:pPr>
            <a:r>
              <a:rPr lang="en-US" sz="2000" b="1" dirty="0">
                <a:latin typeface="+mj-lt"/>
                <a:ea typeface="Arial"/>
                <a:cs typeface="Arial"/>
                <a:sym typeface="Arial"/>
              </a:rPr>
              <a:t>Challenges:</a:t>
            </a:r>
            <a:endParaRPr sz="2000" b="1" dirty="0">
              <a:latin typeface="+mj-lt"/>
              <a:ea typeface="Arial"/>
              <a:cs typeface="Arial"/>
              <a:sym typeface="Arial"/>
            </a:endParaRPr>
          </a:p>
          <a:p>
            <a:pPr marL="0" lvl="0" indent="0" algn="just" rtl="0">
              <a:lnSpc>
                <a:spcPct val="115000"/>
              </a:lnSpc>
              <a:spcBef>
                <a:spcPts val="1200"/>
              </a:spcBef>
              <a:spcAft>
                <a:spcPts val="0"/>
              </a:spcAft>
              <a:buNone/>
            </a:pPr>
            <a:r>
              <a:rPr lang="en-US" sz="2000" dirty="0">
                <a:latin typeface="+mj-lt"/>
                <a:ea typeface="Arial"/>
                <a:cs typeface="Arial"/>
                <a:sym typeface="Arial"/>
              </a:rPr>
              <a:t>Methodology</a:t>
            </a:r>
            <a:endParaRPr sz="2000" dirty="0">
              <a:latin typeface="+mj-lt"/>
              <a:ea typeface="Arial"/>
              <a:cs typeface="Arial"/>
              <a:sym typeface="Arial"/>
            </a:endParaRPr>
          </a:p>
          <a:p>
            <a:pPr marL="457200" lvl="0" indent="-355600" algn="just" rtl="0">
              <a:lnSpc>
                <a:spcPct val="115000"/>
              </a:lnSpc>
              <a:spcBef>
                <a:spcPts val="1200"/>
              </a:spcBef>
              <a:spcAft>
                <a:spcPts val="0"/>
              </a:spcAft>
              <a:buSzPts val="2000"/>
              <a:buFont typeface="Arial"/>
              <a:buChar char="●"/>
            </a:pPr>
            <a:r>
              <a:rPr lang="en-US" sz="2000" dirty="0">
                <a:latin typeface="+mj-lt"/>
                <a:ea typeface="Arial"/>
                <a:cs typeface="Arial"/>
                <a:sym typeface="Arial"/>
              </a:rPr>
              <a:t>Cost of service does not incentivize the electricity utility company to increase costs towards efficiency (as part of the energy transition which is more focused on O&amp;G), which can potentially benefit both the utility and society </a:t>
            </a:r>
            <a:endParaRPr sz="2000" dirty="0">
              <a:latin typeface="+mj-lt"/>
              <a:ea typeface="Arial"/>
              <a:cs typeface="Arial"/>
              <a:sym typeface="Arial"/>
            </a:endParaRPr>
          </a:p>
          <a:p>
            <a:pPr marL="457200" lvl="0" indent="-355600" algn="just" rtl="0">
              <a:lnSpc>
                <a:spcPct val="115000"/>
              </a:lnSpc>
              <a:spcBef>
                <a:spcPts val="0"/>
              </a:spcBef>
              <a:spcAft>
                <a:spcPts val="0"/>
              </a:spcAft>
              <a:buSzPts val="2000"/>
              <a:buFont typeface="Arial"/>
              <a:buChar char="●"/>
            </a:pPr>
            <a:r>
              <a:rPr lang="en-US" sz="2000" dirty="0">
                <a:latin typeface="+mj-lt"/>
                <a:ea typeface="Arial"/>
                <a:cs typeface="Arial"/>
                <a:sym typeface="Arial"/>
              </a:rPr>
              <a:t>In the periodic calculations of the cost of electricity, the magnitude of variable costs (i.e. generation costs) in particular is a huge challenge, as they depend on the international barrel price for fuel oil (fuel plug purchase for thermal generation) and the official exchange rate for the US dollar</a:t>
            </a:r>
            <a:endParaRPr sz="2000" dirty="0">
              <a:latin typeface="+mj-lt"/>
              <a:ea typeface="Arial"/>
              <a:cs typeface="Arial"/>
              <a:sym typeface="Arial"/>
            </a:endParaRPr>
          </a:p>
          <a:p>
            <a:pPr marL="0" lvl="0" indent="0" algn="just" rtl="0">
              <a:lnSpc>
                <a:spcPct val="115000"/>
              </a:lnSpc>
              <a:spcBef>
                <a:spcPts val="1200"/>
              </a:spcBef>
              <a:spcAft>
                <a:spcPts val="0"/>
              </a:spcAft>
              <a:buNone/>
            </a:pPr>
            <a:endParaRPr sz="2000" dirty="0">
              <a:latin typeface="+mj-lt"/>
              <a:ea typeface="Arial"/>
              <a:cs typeface="Arial"/>
              <a:sym typeface="Arial"/>
            </a:endParaRPr>
          </a:p>
          <a:p>
            <a:pPr marL="0" lvl="0" indent="0" algn="just" rtl="0">
              <a:lnSpc>
                <a:spcPct val="115000"/>
              </a:lnSpc>
              <a:spcBef>
                <a:spcPts val="1200"/>
              </a:spcBef>
              <a:spcAft>
                <a:spcPts val="0"/>
              </a:spcAft>
              <a:buNone/>
            </a:pPr>
            <a:r>
              <a:rPr lang="en-US" sz="2000" b="1" dirty="0">
                <a:latin typeface="+mj-lt"/>
                <a:ea typeface="Arial"/>
                <a:cs typeface="Arial"/>
                <a:sym typeface="Arial"/>
              </a:rPr>
              <a:t>Information asymmetry</a:t>
            </a:r>
            <a:endParaRPr sz="2000" b="1" dirty="0">
              <a:latin typeface="+mj-lt"/>
              <a:ea typeface="Arial"/>
              <a:cs typeface="Arial"/>
              <a:sym typeface="Arial"/>
            </a:endParaRPr>
          </a:p>
          <a:p>
            <a:pPr marL="457200" lvl="0" indent="-355600" algn="just" rtl="0">
              <a:lnSpc>
                <a:spcPct val="115000"/>
              </a:lnSpc>
              <a:spcBef>
                <a:spcPts val="1200"/>
              </a:spcBef>
              <a:spcAft>
                <a:spcPts val="0"/>
              </a:spcAft>
              <a:buSzPts val="2000"/>
              <a:buFont typeface="Arial"/>
              <a:buChar char="●"/>
            </a:pPr>
            <a:r>
              <a:rPr lang="en-US" sz="2000" dirty="0">
                <a:latin typeface="+mj-lt"/>
                <a:ea typeface="Arial"/>
                <a:cs typeface="Arial"/>
                <a:sym typeface="Arial"/>
              </a:rPr>
              <a:t>Verification of tariff calculations can not be executed properly – framework in progress</a:t>
            </a:r>
            <a:endParaRPr sz="2000" dirty="0">
              <a:latin typeface="+mj-lt"/>
              <a:ea typeface="Arial"/>
              <a:cs typeface="Arial"/>
              <a:sym typeface="Arial"/>
            </a:endParaRPr>
          </a:p>
          <a:p>
            <a:pPr marL="457200" lvl="0" indent="-355600" algn="just" rtl="0">
              <a:lnSpc>
                <a:spcPct val="115000"/>
              </a:lnSpc>
              <a:spcBef>
                <a:spcPts val="0"/>
              </a:spcBef>
              <a:spcAft>
                <a:spcPts val="0"/>
              </a:spcAft>
              <a:buSzPts val="2000"/>
              <a:buFont typeface="Arial"/>
              <a:buChar char="●"/>
            </a:pPr>
            <a:r>
              <a:rPr lang="en-US" sz="2000" dirty="0">
                <a:latin typeface="+mj-lt"/>
                <a:ea typeface="Arial"/>
                <a:cs typeface="Arial"/>
                <a:sym typeface="Arial"/>
              </a:rPr>
              <a:t>No regularly reporting, no properly information system in place – EIMS to be implemented</a:t>
            </a:r>
            <a:endParaRPr sz="2000" dirty="0">
              <a:latin typeface="+mj-lt"/>
              <a:ea typeface="Arial"/>
              <a:cs typeface="Arial"/>
              <a:sym typeface="Arial"/>
            </a:endParaRPr>
          </a:p>
          <a:p>
            <a:pPr marL="0" lvl="0" indent="0" algn="just" rtl="0">
              <a:lnSpc>
                <a:spcPct val="115000"/>
              </a:lnSpc>
              <a:spcBef>
                <a:spcPts val="1200"/>
              </a:spcBef>
              <a:spcAft>
                <a:spcPts val="0"/>
              </a:spcAft>
              <a:buNone/>
            </a:pPr>
            <a:endParaRPr sz="2000" dirty="0">
              <a:latin typeface="+mj-lt"/>
              <a:ea typeface="Arial"/>
              <a:cs typeface="Arial"/>
              <a:sym typeface="Arial"/>
            </a:endParaRPr>
          </a:p>
          <a:p>
            <a:pPr marL="457200" lvl="0" indent="0" algn="just" rtl="0">
              <a:lnSpc>
                <a:spcPct val="115000"/>
              </a:lnSpc>
              <a:spcBef>
                <a:spcPts val="1200"/>
              </a:spcBef>
              <a:spcAft>
                <a:spcPts val="1200"/>
              </a:spcAft>
              <a:buNone/>
            </a:pPr>
            <a:endParaRPr sz="2000" dirty="0">
              <a:latin typeface="+mj-lt"/>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on">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7015935D31944BBC3798973899D389" ma:contentTypeVersion="14" ma:contentTypeDescription="Create a new document." ma:contentTypeScope="" ma:versionID="00a66d9dba1557be984835248ae0fbfa">
  <xsd:schema xmlns:xsd="http://www.w3.org/2001/XMLSchema" xmlns:xs="http://www.w3.org/2001/XMLSchema" xmlns:p="http://schemas.microsoft.com/office/2006/metadata/properties" xmlns:ns2="2aed5f02-abfd-4873-a7ab-e2b24e9c611b" xmlns:ns3="e3fa2129-4b60-4d6e-ac1a-f7dd9af5ebd6" xmlns:ns4="ebeb3707-5210-4743-8255-78c24a9c38a4" targetNamespace="http://schemas.microsoft.com/office/2006/metadata/properties" ma:root="true" ma:fieldsID="76f704baeea7f5d31178076a4cb652de" ns2:_="" ns3:_="" ns4:_="">
    <xsd:import namespace="2aed5f02-abfd-4873-a7ab-e2b24e9c611b"/>
    <xsd:import namespace="e3fa2129-4b60-4d6e-ac1a-f7dd9af5ebd6"/>
    <xsd:import namespace="ebeb3707-5210-4743-8255-78c24a9c38a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d5f02-abfd-4873-a7ab-e2b24e9c611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f9086c-8f42-4e20-a92f-77beb7dd37dd}" ma:internalName="TaxCatchAll" ma:showField="CatchAllData" ma:web="2aed5f02-abfd-4873-a7ab-e2b24e9c611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fa2129-4b60-4d6e-ac1a-f7dd9af5ebd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f22b6e6-af2c-49e0-a893-9fda7ebbbb15"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eb3707-5210-4743-8255-78c24a9c38a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e3fa2129-4b60-4d6e-ac1a-f7dd9af5ebd6">
      <Terms xmlns="http://schemas.microsoft.com/office/infopath/2007/PartnerControls"/>
    </lcf76f155ced4ddcb4097134ff3c332f>
    <TaxCatchAll xmlns="2aed5f02-abfd-4873-a7ab-e2b24e9c611b" xsi:nil="true"/>
    <_dlc_DocId xmlns="2aed5f02-abfd-4873-a7ab-e2b24e9c611b">CN5V5D2N2K7J-121727025-901</_dlc_DocId>
    <_dlc_DocIdUrl xmlns="2aed5f02-abfd-4873-a7ab-e2b24e9c611b">
      <Url>https://ourjamaica.sharepoint.com/sites/Intranet/dept/cpa/_layouts/15/DocIdRedir.aspx?ID=CN5V5D2N2K7J-121727025-901</Url>
      <Description>CN5V5D2N2K7J-121727025-901</Description>
    </_dlc_DocIdUrl>
  </documentManagement>
</p:properties>
</file>

<file path=customXml/itemProps1.xml><?xml version="1.0" encoding="utf-8"?>
<ds:datastoreItem xmlns:ds="http://schemas.openxmlformats.org/officeDocument/2006/customXml" ds:itemID="{6733D73B-D0A7-4628-B365-BC09FA376E7C}"/>
</file>

<file path=customXml/itemProps2.xml><?xml version="1.0" encoding="utf-8"?>
<ds:datastoreItem xmlns:ds="http://schemas.openxmlformats.org/officeDocument/2006/customXml" ds:itemID="{E376FDD6-6C3F-4847-9CA2-835B7EC3C0E7}"/>
</file>

<file path=customXml/itemProps3.xml><?xml version="1.0" encoding="utf-8"?>
<ds:datastoreItem xmlns:ds="http://schemas.openxmlformats.org/officeDocument/2006/customXml" ds:itemID="{278CFC7C-2F51-4133-81D2-E7965FB4C263}"/>
</file>

<file path=customXml/itemProps4.xml><?xml version="1.0" encoding="utf-8"?>
<ds:datastoreItem xmlns:ds="http://schemas.openxmlformats.org/officeDocument/2006/customXml" ds:itemID="{DFFEC91D-9256-4A6F-8F64-CC7D00E49B0C}"/>
</file>

<file path=docProps/app.xml><?xml version="1.0" encoding="utf-8"?>
<Properties xmlns="http://schemas.openxmlformats.org/officeDocument/2006/extended-properties" xmlns:vt="http://schemas.openxmlformats.org/officeDocument/2006/docPropsVTypes">
  <TotalTime>264</TotalTime>
  <Words>2512</Words>
  <Application>Microsoft Office PowerPoint</Application>
  <PresentationFormat>Widescreen</PresentationFormat>
  <Paragraphs>189</Paragraphs>
  <Slides>19</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Wingdings</vt:lpstr>
      <vt:lpstr>Noto Sans Symbols</vt:lpstr>
      <vt:lpstr>Arial</vt:lpstr>
      <vt:lpstr>Calibri</vt:lpstr>
      <vt:lpstr>Century Gothic</vt:lpstr>
      <vt:lpstr>Arial (Headings)</vt:lpstr>
      <vt:lpstr>Custom Design</vt:lpstr>
      <vt:lpstr>1_Custom Design</vt:lpstr>
      <vt:lpstr>Ion</vt:lpstr>
      <vt:lpstr>Navigating Caribbean Regulatory Challenges: Opportunities, Innovations and Collaborations  Insights from Suriname’s Evolving Regulatory Framework Energy Panel Discussion - Regulating DER: Challenges and Opportunities in the Caribbean  </vt:lpstr>
      <vt:lpstr>PowerPoint Presentation</vt:lpstr>
      <vt:lpstr>PowerPoint Presentation</vt:lpstr>
      <vt:lpstr>PowerPoint Presentation</vt:lpstr>
      <vt:lpstr>Energy Report Card – CCREEE</vt:lpstr>
      <vt:lpstr>Overview of Background, Framework &amp; Responsibilities</vt:lpstr>
      <vt:lpstr>Fundamental regulatory framework</vt:lpstr>
      <vt:lpstr>PowerPoint Presentation</vt:lpstr>
      <vt:lpstr>Challenges and opportunities</vt:lpstr>
      <vt:lpstr>PowerPoint Presentation</vt:lpstr>
      <vt:lpstr>Regulatory substance: Economic Regulation</vt:lpstr>
      <vt:lpstr>Regulatory Accounting Rules</vt:lpstr>
      <vt:lpstr>PowerPoint Presentation</vt:lpstr>
      <vt:lpstr>PowerPoint Presentation</vt:lpstr>
      <vt:lpstr>PowerPoint Presentation</vt:lpstr>
      <vt:lpstr>PowerPoint Presentation</vt:lpstr>
      <vt:lpstr>PowerPoint Presentation</vt:lpstr>
      <vt:lpstr>What’s Next? What could be considered for Suriname?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Caribbean Regulatory Challenges: Opportunities, Innovations and Collaborations   Insights from Suriname’s Evolving Regulatory Framework Energy Panel Discussion: Energy Innovation and Grid Modernization</dc:title>
  <dc:creator>max hynes</dc:creator>
  <cp:lastModifiedBy>User</cp:lastModifiedBy>
  <cp:revision>72</cp:revision>
  <dcterms:created xsi:type="dcterms:W3CDTF">2022-03-28T21:09:26Z</dcterms:created>
  <dcterms:modified xsi:type="dcterms:W3CDTF">2026-04-29T15:04:05Z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0x010100A67015935D31944BBC3798973899D389</vt:lpwstr>
  </property>
  <property fmtid="{D5CDD505-2E9C-101B-9397-08002B2CF9AE}" pid="3" name="_dlc_DocIdItemGuid">
    <vt:lpwstr>5b2fec1b-88b7-4fee-8336-0797b01093d7</vt:lpwstr>
  </property>
</Properties>
</file>