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6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5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1" r:id="rId1"/>
  </p:sldMasterIdLst>
  <p:notesMasterIdLst>
    <p:notesMasterId r:id="rId21"/>
  </p:notesMasterIdLst>
  <p:sldIdLst>
    <p:sldId id="345" r:id="rId2"/>
    <p:sldId id="416" r:id="rId3"/>
    <p:sldId id="1172" r:id="rId4"/>
    <p:sldId id="280" r:id="rId5"/>
    <p:sldId id="281" r:id="rId6"/>
    <p:sldId id="282" r:id="rId7"/>
    <p:sldId id="1173" r:id="rId8"/>
    <p:sldId id="1174" r:id="rId9"/>
    <p:sldId id="1158" r:id="rId10"/>
    <p:sldId id="1166" r:id="rId11"/>
    <p:sldId id="1165" r:id="rId12"/>
    <p:sldId id="1159" r:id="rId13"/>
    <p:sldId id="1160" r:id="rId14"/>
    <p:sldId id="1161" r:id="rId15"/>
    <p:sldId id="1162" r:id="rId16"/>
    <p:sldId id="1163" r:id="rId17"/>
    <p:sldId id="1164" r:id="rId18"/>
    <p:sldId id="412" r:id="rId19"/>
    <p:sldId id="408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>
      <p:cViewPr varScale="1">
        <p:scale>
          <a:sx n="75" d="100"/>
          <a:sy n="75" d="100"/>
        </p:scale>
        <p:origin x="324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E0038C-6268-4137-925D-72694D45154F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A3B15C-79F9-4514-82B2-BEB1F480B6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4454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C1563BD2-93D2-6769-B933-FFA820D5BB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4509127E-C82C-19A5-5CAE-AA6958F12D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9684C56A-D716-0B3C-07A2-88EC6E9505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FBDC98F-3FD4-425F-B088-20219935EEB8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78DF3E65-7227-0CDF-BFBC-E474F479709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15BC17EB-4BF7-6B59-D1EC-E087C0DB22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8CAA1A7B-1EC6-98D6-8541-9ADF01F224C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E34388C-C516-4562-B24F-F41344816C79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4165600" y="6340476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BFBB736D-80DB-4B36-83CB-0F79B3857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02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90600"/>
            <a:ext cx="10972800" cy="914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057400"/>
            <a:ext cx="10972800" cy="3962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4165600" y="6340476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BFBB736D-80DB-4B36-83CB-0F79B3857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481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90601"/>
            <a:ext cx="2743200" cy="5029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90601"/>
            <a:ext cx="8026400" cy="5029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FBB736D-80DB-4B36-83CB-0F79B3857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4174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1143001"/>
            <a:ext cx="10972800" cy="4983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0" y="6553200"/>
            <a:ext cx="42672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79D89623-6AC5-4C17-8DDD-87A345AFEA5F}" type="datetime1">
              <a:rPr lang="en-US" smtClean="0"/>
              <a:t>4/28/2026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8331200" y="6553200"/>
            <a:ext cx="38608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BB736D-80DB-4B36-83CB-0F79B38577A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754109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B736D-80DB-4B36-83CB-0F79B3857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336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4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9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7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17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4165600" y="6340476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BFBB736D-80DB-4B36-83CB-0F79B3857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364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057400"/>
            <a:ext cx="53848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2057400"/>
            <a:ext cx="53848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4165600" y="6340476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BFBB736D-80DB-4B36-83CB-0F79B3857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63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2" y="2057400"/>
            <a:ext cx="5386917" cy="6096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6" indent="0">
              <a:buNone/>
              <a:defRPr sz="2000" b="1"/>
            </a:lvl2pPr>
            <a:lvl3pPr marL="914293" indent="0">
              <a:buNone/>
              <a:defRPr sz="1800" b="1"/>
            </a:lvl3pPr>
            <a:lvl4pPr marL="1371440" indent="0">
              <a:buNone/>
              <a:defRPr sz="1600" b="1"/>
            </a:lvl4pPr>
            <a:lvl5pPr marL="1828586" indent="0">
              <a:buNone/>
              <a:defRPr sz="1600" b="1"/>
            </a:lvl5pPr>
            <a:lvl6pPr marL="2285733" indent="0">
              <a:buNone/>
              <a:defRPr sz="1600" b="1"/>
            </a:lvl6pPr>
            <a:lvl7pPr marL="2742879" indent="0">
              <a:buNone/>
              <a:defRPr sz="1600" b="1"/>
            </a:lvl7pPr>
            <a:lvl8pPr marL="3200026" indent="0">
              <a:buNone/>
              <a:defRPr sz="1600" b="1"/>
            </a:lvl8pPr>
            <a:lvl9pPr marL="3657172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2" y="2667000"/>
            <a:ext cx="5386917" cy="3352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2057400"/>
            <a:ext cx="5389033" cy="6096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6" indent="0">
              <a:buNone/>
              <a:defRPr sz="2000" b="1"/>
            </a:lvl2pPr>
            <a:lvl3pPr marL="914293" indent="0">
              <a:buNone/>
              <a:defRPr sz="1800" b="1"/>
            </a:lvl3pPr>
            <a:lvl4pPr marL="1371440" indent="0">
              <a:buNone/>
              <a:defRPr sz="1600" b="1"/>
            </a:lvl4pPr>
            <a:lvl5pPr marL="1828586" indent="0">
              <a:buNone/>
              <a:defRPr sz="1600" b="1"/>
            </a:lvl5pPr>
            <a:lvl6pPr marL="2285733" indent="0">
              <a:buNone/>
              <a:defRPr sz="1600" b="1"/>
            </a:lvl6pPr>
            <a:lvl7pPr marL="2742879" indent="0">
              <a:buNone/>
              <a:defRPr sz="1600" b="1"/>
            </a:lvl7pPr>
            <a:lvl8pPr marL="3200026" indent="0">
              <a:buNone/>
              <a:defRPr sz="1600" b="1"/>
            </a:lvl8pPr>
            <a:lvl9pPr marL="3657172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667000"/>
            <a:ext cx="5389033" cy="3352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165600" y="6340476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BFBB736D-80DB-4B36-83CB-0F79B3857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285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4165600" y="6340476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BFBB736D-80DB-4B36-83CB-0F79B3857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989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4165600" y="6340476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BFBB736D-80DB-4B36-83CB-0F79B3857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334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990600"/>
            <a:ext cx="4011084" cy="9906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990601"/>
            <a:ext cx="6815667" cy="500330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981201"/>
            <a:ext cx="4011084" cy="4038601"/>
          </a:xfrm>
        </p:spPr>
        <p:txBody>
          <a:bodyPr/>
          <a:lstStyle>
            <a:lvl1pPr marL="0" indent="0">
              <a:buNone/>
              <a:defRPr sz="1400"/>
            </a:lvl1pPr>
            <a:lvl2pPr marL="457146" indent="0">
              <a:buNone/>
              <a:defRPr sz="1200"/>
            </a:lvl2pPr>
            <a:lvl3pPr marL="914293" indent="0">
              <a:buNone/>
              <a:defRPr sz="1000"/>
            </a:lvl3pPr>
            <a:lvl4pPr marL="1371440" indent="0">
              <a:buNone/>
              <a:defRPr sz="900"/>
            </a:lvl4pPr>
            <a:lvl5pPr marL="1828586" indent="0">
              <a:buNone/>
              <a:defRPr sz="900"/>
            </a:lvl5pPr>
            <a:lvl6pPr marL="2285733" indent="0">
              <a:buNone/>
              <a:defRPr sz="900"/>
            </a:lvl6pPr>
            <a:lvl7pPr marL="2742879" indent="0">
              <a:buNone/>
              <a:defRPr sz="900"/>
            </a:lvl7pPr>
            <a:lvl8pPr marL="3200026" indent="0">
              <a:buNone/>
              <a:defRPr sz="900"/>
            </a:lvl8pPr>
            <a:lvl9pPr marL="3657172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4165600" y="6340476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BFBB736D-80DB-4B36-83CB-0F79B3857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095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953000"/>
            <a:ext cx="7315200" cy="4143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990601"/>
            <a:ext cx="7315200" cy="3886199"/>
          </a:xfrm>
        </p:spPr>
        <p:txBody>
          <a:bodyPr/>
          <a:lstStyle>
            <a:lvl1pPr marL="0" indent="0">
              <a:buNone/>
              <a:defRPr sz="3200"/>
            </a:lvl1pPr>
            <a:lvl2pPr marL="457146" indent="0">
              <a:buNone/>
              <a:defRPr sz="2800"/>
            </a:lvl2pPr>
            <a:lvl3pPr marL="914293" indent="0">
              <a:buNone/>
              <a:defRPr sz="2400"/>
            </a:lvl3pPr>
            <a:lvl4pPr marL="1371440" indent="0">
              <a:buNone/>
              <a:defRPr sz="2000"/>
            </a:lvl4pPr>
            <a:lvl5pPr marL="1828586" indent="0">
              <a:buNone/>
              <a:defRPr sz="2000"/>
            </a:lvl5pPr>
            <a:lvl6pPr marL="2285733" indent="0">
              <a:buNone/>
              <a:defRPr sz="2000"/>
            </a:lvl6pPr>
            <a:lvl7pPr marL="2742879" indent="0">
              <a:buNone/>
              <a:defRPr sz="2000"/>
            </a:lvl7pPr>
            <a:lvl8pPr marL="3200026" indent="0">
              <a:buNone/>
              <a:defRPr sz="2000"/>
            </a:lvl8pPr>
            <a:lvl9pPr marL="3657172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652462"/>
          </a:xfrm>
        </p:spPr>
        <p:txBody>
          <a:bodyPr/>
          <a:lstStyle>
            <a:lvl1pPr marL="0" indent="0">
              <a:buNone/>
              <a:defRPr sz="1400"/>
            </a:lvl1pPr>
            <a:lvl2pPr marL="457146" indent="0">
              <a:buNone/>
              <a:defRPr sz="1200"/>
            </a:lvl2pPr>
            <a:lvl3pPr marL="914293" indent="0">
              <a:buNone/>
              <a:defRPr sz="1000"/>
            </a:lvl3pPr>
            <a:lvl4pPr marL="1371440" indent="0">
              <a:buNone/>
              <a:defRPr sz="900"/>
            </a:lvl4pPr>
            <a:lvl5pPr marL="1828586" indent="0">
              <a:buNone/>
              <a:defRPr sz="900"/>
            </a:lvl5pPr>
            <a:lvl6pPr marL="2285733" indent="0">
              <a:buNone/>
              <a:defRPr sz="900"/>
            </a:lvl6pPr>
            <a:lvl7pPr marL="2742879" indent="0">
              <a:buNone/>
              <a:defRPr sz="900"/>
            </a:lvl7pPr>
            <a:lvl8pPr marL="3200026" indent="0">
              <a:buNone/>
              <a:defRPr sz="900"/>
            </a:lvl8pPr>
            <a:lvl9pPr marL="3657172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4165600" y="6340476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BFBB736D-80DB-4B36-83CB-0F79B3857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11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990600"/>
            <a:ext cx="10972800" cy="914400"/>
          </a:xfrm>
          <a:prstGeom prst="rect">
            <a:avLst/>
          </a:prstGeom>
        </p:spPr>
        <p:txBody>
          <a:bodyPr vert="horz" lIns="91429" tIns="45714" rIns="91429" bIns="45714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057400"/>
            <a:ext cx="10972800" cy="3962400"/>
          </a:xfrm>
          <a:prstGeom prst="rect">
            <a:avLst/>
          </a:prstGeom>
        </p:spPr>
        <p:txBody>
          <a:bodyPr vert="horz" lIns="91429" tIns="45714" rIns="91429" bIns="4571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4165600" y="6340476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BFBB736D-80DB-4B36-83CB-0F79B38577A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070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hdr="0" ftr="0" dt="0"/>
  <p:txStyles>
    <p:titleStyle>
      <a:lvl1pPr algn="ctr" defTabSz="914293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60" indent="-342860" algn="l" defTabSz="914293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63" indent="-285717" algn="l" defTabSz="914293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67" indent="-228573" algn="l" defTabSz="914293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13" indent="-228573" algn="l" defTabSz="914293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59" indent="-228573" algn="l" defTabSz="914293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06" indent="-228573" algn="l" defTabSz="914293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53" indent="-228573" algn="l" defTabSz="914293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99" indent="-228573" algn="l" defTabSz="914293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46" indent="-228573" algn="l" defTabSz="914293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6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3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40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86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33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79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26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72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4BDF3-1D4D-160F-7635-511FD8DD62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9800" y="1828801"/>
            <a:ext cx="77724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Challenges and Opportunities for Public Private Partnerships in the Caribbean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678DB1-4E4D-E65E-1CD9-6E06D7252A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19800" y="3886200"/>
            <a:ext cx="3886200" cy="1752600"/>
          </a:xfrm>
        </p:spPr>
        <p:txBody>
          <a:bodyPr>
            <a:normAutofit/>
          </a:bodyPr>
          <a:lstStyle/>
          <a:p>
            <a:pPr algn="r">
              <a:spcBef>
                <a:spcPts val="0"/>
              </a:spcBef>
              <a:defRPr/>
            </a:pPr>
            <a:r>
              <a:rPr lang="en-US" sz="1600" dirty="0"/>
              <a:t>Ted Kury</a:t>
            </a:r>
          </a:p>
          <a:p>
            <a:pPr algn="r">
              <a:spcBef>
                <a:spcPts val="0"/>
              </a:spcBef>
              <a:defRPr/>
            </a:pPr>
            <a:r>
              <a:rPr lang="en-US" sz="1600" dirty="0"/>
              <a:t>Director of Energy Studies</a:t>
            </a:r>
          </a:p>
          <a:p>
            <a:pPr algn="r">
              <a:spcBef>
                <a:spcPts val="0"/>
              </a:spcBef>
              <a:defRPr/>
            </a:pPr>
            <a:r>
              <a:rPr lang="en-US" sz="1600" dirty="0"/>
              <a:t>Public Utility Research Center</a:t>
            </a:r>
          </a:p>
          <a:p>
            <a:pPr algn="r">
              <a:spcBef>
                <a:spcPts val="0"/>
              </a:spcBef>
              <a:defRPr/>
            </a:pPr>
            <a:r>
              <a:rPr lang="en-US" sz="1600" dirty="0"/>
              <a:t>University of Florida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06F43F-9FCC-2641-2004-1BEB14F83A66}"/>
              </a:ext>
            </a:extLst>
          </p:cNvPr>
          <p:cNvSpPr txBox="1"/>
          <p:nvPr/>
        </p:nvSpPr>
        <p:spPr>
          <a:xfrm>
            <a:off x="2286000" y="3886200"/>
            <a:ext cx="3886200" cy="107721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600" dirty="0">
                <a:solidFill>
                  <a:schemeClr val="tx1">
                    <a:tint val="75000"/>
                  </a:schemeClr>
                </a:solidFill>
              </a:rPr>
              <a:t>Presented to:</a:t>
            </a:r>
          </a:p>
          <a:p>
            <a:pPr>
              <a:defRPr/>
            </a:pPr>
            <a:r>
              <a:rPr lang="en-US" sz="1600" dirty="0">
                <a:solidFill>
                  <a:schemeClr val="tx1">
                    <a:tint val="75000"/>
                  </a:schemeClr>
                </a:solidFill>
              </a:rPr>
              <a:t>OOCUR 20</a:t>
            </a:r>
            <a:r>
              <a:rPr lang="en-US" sz="1600" baseline="30000" dirty="0">
                <a:solidFill>
                  <a:schemeClr val="tx1">
                    <a:tint val="75000"/>
                  </a:schemeClr>
                </a:solidFill>
              </a:rPr>
              <a:t>th</a:t>
            </a:r>
            <a:r>
              <a:rPr lang="en-US" sz="1600" dirty="0">
                <a:solidFill>
                  <a:schemeClr val="tx1">
                    <a:tint val="75000"/>
                  </a:schemeClr>
                </a:solidFill>
              </a:rPr>
              <a:t> Annual Conference</a:t>
            </a:r>
          </a:p>
          <a:p>
            <a:pPr>
              <a:defRPr/>
            </a:pPr>
            <a:r>
              <a:rPr lang="en-US" sz="1600" dirty="0">
                <a:solidFill>
                  <a:schemeClr val="tx1">
                    <a:tint val="75000"/>
                  </a:schemeClr>
                </a:solidFill>
              </a:rPr>
              <a:t>Falmouth, Trelawny, Jamaica</a:t>
            </a:r>
          </a:p>
          <a:p>
            <a:pPr>
              <a:defRPr/>
            </a:pPr>
            <a:r>
              <a:rPr lang="en-US" sz="1600" dirty="0">
                <a:solidFill>
                  <a:schemeClr val="tx1">
                    <a:tint val="75000"/>
                  </a:schemeClr>
                </a:solidFill>
              </a:rPr>
              <a:t>April 28,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7D0DE-5ADB-CBA3-0F80-7A7BE0DC8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685800"/>
            <a:ext cx="8229600" cy="914400"/>
          </a:xfrm>
        </p:spPr>
        <p:txBody>
          <a:bodyPr/>
          <a:lstStyle/>
          <a:p>
            <a:r>
              <a:rPr lang="en-US" b="1" dirty="0"/>
              <a:t>Pre-Contract Failure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6E0226-FFC7-7159-4565-DE53577CCC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524000"/>
            <a:ext cx="8229600" cy="39624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Project is suspended or scope redefined</a:t>
            </a:r>
          </a:p>
          <a:p>
            <a:pPr lvl="1"/>
            <a:r>
              <a:rPr lang="en-US" dirty="0"/>
              <a:t>Change in the needs and wants of society</a:t>
            </a:r>
          </a:p>
          <a:p>
            <a:r>
              <a:rPr lang="en-US" dirty="0"/>
              <a:t>No suitable replies</a:t>
            </a:r>
          </a:p>
          <a:p>
            <a:pPr lvl="1"/>
            <a:r>
              <a:rPr lang="en-US" dirty="0"/>
              <a:t>Delay project implementation or redefine scope</a:t>
            </a:r>
          </a:p>
          <a:p>
            <a:pPr lvl="1"/>
            <a:r>
              <a:rPr lang="en-US" dirty="0"/>
              <a:t>Need to understand why there was no interest in the project</a:t>
            </a:r>
          </a:p>
          <a:p>
            <a:r>
              <a:rPr lang="en-US" dirty="0"/>
              <a:t>Only costs are any preparation costs or the reputation of the procuring authority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5687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F00FE-262A-7521-CCCC-EFAFC31FD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685800"/>
            <a:ext cx="8229600" cy="914400"/>
          </a:xfrm>
        </p:spPr>
        <p:txBody>
          <a:bodyPr/>
          <a:lstStyle/>
          <a:p>
            <a:r>
              <a:rPr lang="en-US" b="1" dirty="0"/>
              <a:t>Relative Project Failure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72767E-A9D5-3510-8533-93D2EE292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524000"/>
            <a:ext cx="8229600" cy="3962400"/>
          </a:xfrm>
        </p:spPr>
        <p:txBody>
          <a:bodyPr/>
          <a:lstStyle/>
          <a:p>
            <a:r>
              <a:rPr lang="en-US" dirty="0"/>
              <a:t>Less severe failure</a:t>
            </a:r>
          </a:p>
          <a:p>
            <a:r>
              <a:rPr lang="en-US" dirty="0"/>
              <a:t>Loss of value for money</a:t>
            </a:r>
          </a:p>
          <a:p>
            <a:r>
              <a:rPr lang="en-US" dirty="0"/>
              <a:t>Project still develops and still provides service, just for more than originally thought</a:t>
            </a:r>
          </a:p>
          <a:p>
            <a:r>
              <a:rPr lang="en-US" dirty="0"/>
              <a:t>Highlights the importance of the public sector comparator – without it, you’d never know if relative failure occurs</a:t>
            </a:r>
          </a:p>
        </p:txBody>
      </p:sp>
    </p:spTree>
    <p:extLst>
      <p:ext uri="{BB962C8B-B14F-4D97-AF65-F5344CB8AC3E}">
        <p14:creationId xmlns:p14="http://schemas.microsoft.com/office/powerpoint/2010/main" val="31149324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309CB-F6AF-6F62-799D-0805E2245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685800"/>
            <a:ext cx="8229600" cy="914400"/>
          </a:xfrm>
        </p:spPr>
        <p:txBody>
          <a:bodyPr/>
          <a:lstStyle/>
          <a:p>
            <a:r>
              <a:rPr lang="en-US" b="1" dirty="0"/>
              <a:t>Absolute Project Failure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C346F5-170B-32DF-FD13-CF61AC7C27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3962400"/>
          </a:xfrm>
        </p:spPr>
        <p:txBody>
          <a:bodyPr/>
          <a:lstStyle/>
          <a:p>
            <a:r>
              <a:rPr lang="en-US" dirty="0"/>
              <a:t>More visible than relative failure</a:t>
            </a:r>
          </a:p>
          <a:p>
            <a:r>
              <a:rPr lang="en-US" dirty="0"/>
              <a:t>Component of private party fails to honor contract or becomes financially insolvent</a:t>
            </a:r>
          </a:p>
          <a:p>
            <a:r>
              <a:rPr lang="en-US" dirty="0"/>
              <a:t>At first glance, appears to insulate the public from risk</a:t>
            </a:r>
          </a:p>
          <a:p>
            <a:r>
              <a:rPr lang="en-US" dirty="0"/>
              <a:t>Ultimately, the people pay the price through higher rates, taxes, or loss of access to service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3311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C02339-8EC8-72F9-348C-11327FA21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685800"/>
            <a:ext cx="8229600" cy="914400"/>
          </a:xfrm>
        </p:spPr>
        <p:txBody>
          <a:bodyPr/>
          <a:lstStyle/>
          <a:p>
            <a:r>
              <a:rPr lang="en-US" b="1" dirty="0"/>
              <a:t>Tampa Bay Water Case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45FF25-770F-EC01-B687-A33CC643E2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752600"/>
            <a:ext cx="8229600" cy="3962400"/>
          </a:xfrm>
        </p:spPr>
        <p:txBody>
          <a:bodyPr/>
          <a:lstStyle/>
          <a:p>
            <a:r>
              <a:rPr lang="en-US" dirty="0"/>
              <a:t>Seawater desalination plant through Poseidon Resources in 1998</a:t>
            </a:r>
          </a:p>
          <a:p>
            <a:r>
              <a:rPr lang="en-US" dirty="0"/>
              <a:t>Original design, engineer and building contractor declared bankruptcy in 1999</a:t>
            </a:r>
          </a:p>
          <a:p>
            <a:r>
              <a:rPr lang="en-US" dirty="0"/>
              <a:t>Replacement contractor brought on in 2000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6314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41E05-2349-9BCF-6FA8-744C00089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685800"/>
            <a:ext cx="8229600" cy="914400"/>
          </a:xfrm>
        </p:spPr>
        <p:txBody>
          <a:bodyPr/>
          <a:lstStyle/>
          <a:p>
            <a:r>
              <a:rPr lang="en-US" b="1" dirty="0"/>
              <a:t>Premature </a:t>
            </a:r>
            <a:r>
              <a:rPr lang="en-US" b="1" dirty="0" err="1"/>
              <a:t>Handback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BA365C-86B0-E04F-4F71-5483A17E80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752600"/>
            <a:ext cx="8229600" cy="3962400"/>
          </a:xfrm>
        </p:spPr>
        <p:txBody>
          <a:bodyPr/>
          <a:lstStyle/>
          <a:p>
            <a:r>
              <a:rPr lang="en-US" dirty="0"/>
              <a:t>In 2002, with the project 50% completed, Tampa Bay Water takes control of the project</a:t>
            </a:r>
          </a:p>
          <a:p>
            <a:r>
              <a:rPr lang="en-US" dirty="0"/>
              <a:t>Financial difficulties of second contractor</a:t>
            </a:r>
          </a:p>
          <a:p>
            <a:r>
              <a:rPr lang="en-US" dirty="0"/>
              <a:t>Tampa Bay Water reasoned that most of the risk of the project involved permitting</a:t>
            </a:r>
          </a:p>
        </p:txBody>
      </p:sp>
    </p:spTree>
    <p:extLst>
      <p:ext uri="{BB962C8B-B14F-4D97-AF65-F5344CB8AC3E}">
        <p14:creationId xmlns:p14="http://schemas.microsoft.com/office/powerpoint/2010/main" val="10539319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F1AC1-81B8-9DC4-0875-97181CF1A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685800"/>
            <a:ext cx="8229600" cy="914400"/>
          </a:xfrm>
        </p:spPr>
        <p:txBody>
          <a:bodyPr/>
          <a:lstStyle/>
          <a:p>
            <a:r>
              <a:rPr lang="en-US" b="1" dirty="0"/>
              <a:t>Commencing Operation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F7FA2A-72E1-D536-BE85-4BCBEE058A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752600"/>
            <a:ext cx="8229600" cy="39624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Operation of the plant commenced in 2003</a:t>
            </a:r>
          </a:p>
          <a:p>
            <a:r>
              <a:rPr lang="en-US" dirty="0"/>
              <a:t>Plant operated at about 30% of capacity</a:t>
            </a:r>
          </a:p>
          <a:p>
            <a:r>
              <a:rPr lang="en-US" dirty="0"/>
              <a:t>Membranes that were supposed to last for years were lasting months</a:t>
            </a:r>
          </a:p>
          <a:p>
            <a:r>
              <a:rPr lang="en-US" dirty="0"/>
              <a:t>Filter cartridges that were supposed to last for months were lasting weeks</a:t>
            </a:r>
          </a:p>
          <a:p>
            <a:r>
              <a:rPr lang="en-US" dirty="0"/>
              <a:t>Problems with unanticipated biofouling as well as plant design</a:t>
            </a:r>
          </a:p>
          <a:p>
            <a:r>
              <a:rPr lang="en-US" dirty="0"/>
              <a:t>Plant was decommissioned in 2004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5601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5B4A64-6D8F-73C5-AA0D-98AEE5FB1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685800"/>
            <a:ext cx="8229600" cy="914400"/>
          </a:xfrm>
        </p:spPr>
        <p:txBody>
          <a:bodyPr/>
          <a:lstStyle/>
          <a:p>
            <a:r>
              <a:rPr lang="en-US" b="1" dirty="0"/>
              <a:t>Project Redesign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73A39-1BCA-F7E6-58CE-7900E4F36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752600"/>
            <a:ext cx="8229600" cy="3962400"/>
          </a:xfrm>
        </p:spPr>
        <p:txBody>
          <a:bodyPr/>
          <a:lstStyle/>
          <a:p>
            <a:r>
              <a:rPr lang="en-US" dirty="0"/>
              <a:t>New partners spent 3 years redesigning the plant</a:t>
            </a:r>
          </a:p>
          <a:p>
            <a:r>
              <a:rPr lang="en-US" dirty="0"/>
              <a:t>Fully automatic</a:t>
            </a:r>
          </a:p>
          <a:p>
            <a:r>
              <a:rPr lang="en-US" dirty="0"/>
              <a:t>Correcting filtration and processing systems</a:t>
            </a:r>
          </a:p>
          <a:p>
            <a:r>
              <a:rPr lang="en-US" dirty="0"/>
              <a:t>Plant employs 20-25 workers</a:t>
            </a:r>
          </a:p>
        </p:txBody>
      </p:sp>
    </p:spTree>
    <p:extLst>
      <p:ext uri="{BB962C8B-B14F-4D97-AF65-F5344CB8AC3E}">
        <p14:creationId xmlns:p14="http://schemas.microsoft.com/office/powerpoint/2010/main" val="12078189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73DC88-C060-31A9-1B96-3663AA781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685800"/>
            <a:ext cx="8229600" cy="914400"/>
          </a:xfrm>
        </p:spPr>
        <p:txBody>
          <a:bodyPr/>
          <a:lstStyle/>
          <a:p>
            <a:r>
              <a:rPr lang="en-US" b="1" dirty="0"/>
              <a:t>Lessons Learned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F70BF9-A669-19B4-0A9C-0B23297E29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752600"/>
            <a:ext cx="8229600" cy="39624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 plant does finally work as envisioned in 1998, but it took almost 10 years to realize it </a:t>
            </a:r>
          </a:p>
          <a:p>
            <a:r>
              <a:rPr lang="en-US" dirty="0"/>
              <a:t>And, no one can tell you exactly what the project cost (we’re pretty sure it’s not the original $270M price tag)</a:t>
            </a:r>
          </a:p>
          <a:p>
            <a:r>
              <a:rPr lang="en-US" dirty="0"/>
              <a:t>Clearly, permitting was not the biggest risk</a:t>
            </a:r>
          </a:p>
          <a:p>
            <a:r>
              <a:rPr lang="en-US" dirty="0"/>
              <a:t>Premature </a:t>
            </a:r>
            <a:r>
              <a:rPr lang="en-US" dirty="0" err="1"/>
              <a:t>handback</a:t>
            </a:r>
            <a:r>
              <a:rPr lang="en-US" dirty="0"/>
              <a:t> led to more risk transferred to the public</a:t>
            </a:r>
          </a:p>
        </p:txBody>
      </p:sp>
    </p:spTree>
    <p:extLst>
      <p:ext uri="{BB962C8B-B14F-4D97-AF65-F5344CB8AC3E}">
        <p14:creationId xmlns:p14="http://schemas.microsoft.com/office/powerpoint/2010/main" val="28860900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685800"/>
            <a:ext cx="8229600" cy="914400"/>
          </a:xfrm>
        </p:spPr>
        <p:txBody>
          <a:bodyPr/>
          <a:lstStyle/>
          <a:p>
            <a:r>
              <a:rPr lang="en-US" b="1" dirty="0"/>
              <a:t>Implementation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4419600"/>
          </a:xfrm>
        </p:spPr>
        <p:txBody>
          <a:bodyPr/>
          <a:lstStyle/>
          <a:p>
            <a:r>
              <a:rPr lang="en-US" dirty="0"/>
              <a:t>First challenge is understanding the needs of society and carefully defining the project</a:t>
            </a:r>
          </a:p>
          <a:p>
            <a:r>
              <a:rPr lang="en-US" dirty="0"/>
              <a:t>Second challenge is evaluating procurement alternatives</a:t>
            </a:r>
          </a:p>
          <a:p>
            <a:r>
              <a:rPr lang="en-US" dirty="0"/>
              <a:t>Third challenge is awareness of different types of project failure and the tools available to mitigate 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B736D-80DB-4B36-83CB-0F79B38577A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0671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b="1" dirty="0"/>
              <a:t>Thank You!</a:t>
            </a:r>
          </a:p>
        </p:txBody>
      </p:sp>
      <p:sp>
        <p:nvSpPr>
          <p:cNvPr id="3584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1800" dirty="0"/>
              <a:t>Ted Kury</a:t>
            </a:r>
          </a:p>
          <a:p>
            <a:pPr eaLnBrk="1" hangingPunct="1">
              <a:defRPr/>
            </a:pPr>
            <a:r>
              <a:rPr lang="en-US" sz="1800" dirty="0"/>
              <a:t>ted.kury@warrington.ufl.edu</a:t>
            </a:r>
          </a:p>
        </p:txBody>
      </p:sp>
    </p:spTree>
    <p:extLst>
      <p:ext uri="{BB962C8B-B14F-4D97-AF65-F5344CB8AC3E}">
        <p14:creationId xmlns:p14="http://schemas.microsoft.com/office/powerpoint/2010/main" val="1781101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003F9A28-9FE1-FADA-C579-2E1257115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838201"/>
            <a:ext cx="6858000" cy="6397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4000" b="1"/>
              <a:t>Public Utility Research Center </a:t>
            </a:r>
          </a:p>
        </p:txBody>
      </p:sp>
      <p:sp>
        <p:nvSpPr>
          <p:cNvPr id="3075" name="Content Placeholder 2">
            <a:extLst>
              <a:ext uri="{FF2B5EF4-FFF2-40B4-BE49-F238E27FC236}">
                <a16:creationId xmlns:a16="http://schemas.microsoft.com/office/drawing/2014/main" id="{CD55E744-980B-5208-507C-8DF9D3FC0E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000" y="1828800"/>
            <a:ext cx="6324600" cy="4191000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1800" b="1" dirty="0"/>
              <a:t>Research 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800" dirty="0"/>
              <a:t>Expanding the body of knowledge in public utility regulation, market reform, and infrastructure operations (e.g. benchmarking studies of Peru, Uganda, Brazil and Central America)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800" b="1" dirty="0"/>
              <a:t>Education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800" dirty="0"/>
              <a:t>Teaching the principles and practices that support effective utility policy and regulation (e.g. PURC/World Bank International Training Program on Utility Regulation and Strategy offered each January and June)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800" b="1" dirty="0"/>
              <a:t>Service 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800" dirty="0"/>
              <a:t>Engaging in outreach activities that provide ongoing professional development and promote improved regulatory policy and infrastructure management (e.g. in-country training and university collaborations)</a:t>
            </a:r>
          </a:p>
        </p:txBody>
      </p:sp>
      <p:pic>
        <p:nvPicPr>
          <p:cNvPr id="17412" name="Picture 5">
            <a:extLst>
              <a:ext uri="{FF2B5EF4-FFF2-40B4-BE49-F238E27FC236}">
                <a16:creationId xmlns:a16="http://schemas.microsoft.com/office/drawing/2014/main" id="{6BC98E87-2A70-00D5-FF65-D1319E74617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8575" y="4953000"/>
            <a:ext cx="1530350" cy="114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17413" name="Picture 6">
            <a:extLst>
              <a:ext uri="{FF2B5EF4-FFF2-40B4-BE49-F238E27FC236}">
                <a16:creationId xmlns:a16="http://schemas.microsoft.com/office/drawing/2014/main" id="{F221885C-E951-A48E-E5A7-8D607554AC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304" b="8943"/>
          <a:stretch>
            <a:fillRect/>
          </a:stretch>
        </p:blipFill>
        <p:spPr bwMode="auto">
          <a:xfrm>
            <a:off x="8915400" y="3200400"/>
            <a:ext cx="152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17414" name="Picture 7">
            <a:extLst>
              <a:ext uri="{FF2B5EF4-FFF2-40B4-BE49-F238E27FC236}">
                <a16:creationId xmlns:a16="http://schemas.microsoft.com/office/drawing/2014/main" id="{62300B02-02F5-F5C0-AC5B-687639A70E1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944"/>
          <a:stretch>
            <a:fillRect/>
          </a:stretch>
        </p:blipFill>
        <p:spPr bwMode="auto">
          <a:xfrm>
            <a:off x="8915400" y="1501776"/>
            <a:ext cx="1524000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02F96-5852-E9F3-C443-2D68BC58A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7620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What Are Public Private Partnerships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FE2E40-63C3-2132-7B5D-A30F6F0C55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76400"/>
            <a:ext cx="8229600" cy="3962400"/>
          </a:xfrm>
        </p:spPr>
        <p:txBody>
          <a:bodyPr/>
          <a:lstStyle/>
          <a:p>
            <a:r>
              <a:rPr lang="en-US" dirty="0"/>
              <a:t>Public-private partnerships (P3) are long term contracts between governments and private partners for provision of economic or social infrastructure</a:t>
            </a:r>
          </a:p>
          <a:p>
            <a:r>
              <a:rPr lang="en-US" dirty="0"/>
              <a:t>Goal is to create high-quality, cost-effective assets that provide public service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CC28D7-460B-A666-04C7-9B113718D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648200" y="6111876"/>
            <a:ext cx="2895600" cy="365125"/>
          </a:xfrm>
        </p:spPr>
        <p:txBody>
          <a:bodyPr/>
          <a:lstStyle/>
          <a:p>
            <a:fld id="{BFBB736D-80DB-4B36-83CB-0F79B38577A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94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86C70-09E5-8DEB-9565-237F6AE85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762000"/>
            <a:ext cx="8229600" cy="914400"/>
          </a:xfrm>
        </p:spPr>
        <p:txBody>
          <a:bodyPr/>
          <a:lstStyle/>
          <a:p>
            <a:r>
              <a:rPr lang="en-US" b="1" dirty="0"/>
              <a:t>Financial Motivations for P3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FF09D-7BD5-E0A4-5A2F-2E35629B07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828800"/>
            <a:ext cx="8229600" cy="3962400"/>
          </a:xfrm>
        </p:spPr>
        <p:txBody>
          <a:bodyPr>
            <a:normAutofit lnSpcReduction="10000"/>
          </a:bodyPr>
          <a:lstStyle/>
          <a:p>
            <a:r>
              <a:rPr lang="en-GB" dirty="0"/>
              <a:t>Development costs may be outside normal government budget</a:t>
            </a:r>
          </a:p>
          <a:p>
            <a:r>
              <a:rPr lang="en-GB" dirty="0"/>
              <a:t>May not show on government balance sheet </a:t>
            </a:r>
          </a:p>
          <a:p>
            <a:r>
              <a:rPr lang="en-GB" dirty="0"/>
              <a:t>But</a:t>
            </a:r>
          </a:p>
          <a:p>
            <a:pPr lvl="1"/>
            <a:r>
              <a:rPr lang="en-GB" dirty="0"/>
              <a:t>P3 may be seen as a strategy for circumventing debt restrictions but remember that burden is still on taxpayer in long term</a:t>
            </a:r>
          </a:p>
          <a:p>
            <a:pPr lvl="1"/>
            <a:r>
              <a:rPr lang="en-GB" dirty="0"/>
              <a:t>May be a loss of efficiency or value for money</a:t>
            </a:r>
          </a:p>
        </p:txBody>
      </p:sp>
    </p:spTree>
    <p:extLst>
      <p:ext uri="{BB962C8B-B14F-4D97-AF65-F5344CB8AC3E}">
        <p14:creationId xmlns:p14="http://schemas.microsoft.com/office/powerpoint/2010/main" val="4292596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2B1F9-515B-3D08-6F09-271F78969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762000"/>
            <a:ext cx="8229600" cy="914400"/>
          </a:xfrm>
        </p:spPr>
        <p:txBody>
          <a:bodyPr/>
          <a:lstStyle/>
          <a:p>
            <a:r>
              <a:rPr lang="en-US" b="1" dirty="0"/>
              <a:t>Cash Flow Motivations for P3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BDC99A-6F35-940B-5C63-9ABF16CC4F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828800"/>
            <a:ext cx="8229600" cy="3962400"/>
          </a:xfrm>
        </p:spPr>
        <p:txBody>
          <a:bodyPr>
            <a:normAutofit fontScale="77500" lnSpcReduction="20000"/>
          </a:bodyPr>
          <a:lstStyle/>
          <a:p>
            <a:r>
              <a:rPr lang="en-GB" dirty="0"/>
              <a:t>Provides financial flexibility especially in emerging markets/developing economies</a:t>
            </a:r>
          </a:p>
          <a:p>
            <a:r>
              <a:rPr lang="en-GB" dirty="0"/>
              <a:t>May be no need to allocate resource in budgets </a:t>
            </a:r>
            <a:r>
              <a:rPr lang="en-GB" dirty="0">
                <a:solidFill>
                  <a:srgbClr val="000000"/>
                </a:solidFill>
              </a:rPr>
              <a:t>at early stages</a:t>
            </a:r>
          </a:p>
          <a:p>
            <a:r>
              <a:rPr lang="en-GB" dirty="0"/>
              <a:t>May be no need to include the funds in </a:t>
            </a:r>
            <a:r>
              <a:rPr lang="en-GB" dirty="0">
                <a:solidFill>
                  <a:srgbClr val="000000"/>
                </a:solidFill>
              </a:rPr>
              <a:t>the treasury strategy at early stages</a:t>
            </a:r>
          </a:p>
          <a:p>
            <a:r>
              <a:rPr lang="en-GB" dirty="0"/>
              <a:t>Transactions are transparent and accountable even when reported as public debt</a:t>
            </a:r>
          </a:p>
          <a:p>
            <a:r>
              <a:rPr lang="en-GB" dirty="0"/>
              <a:t>Ability to directly tie finance to a specific need</a:t>
            </a:r>
          </a:p>
          <a:p>
            <a:r>
              <a:rPr lang="en-GB" dirty="0"/>
              <a:t>Obtain finance for projects when financing for government may not be attractive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1515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5523A-F13F-D0EF-AA92-F0D5F3ED4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762000"/>
            <a:ext cx="8229600" cy="914400"/>
          </a:xfrm>
        </p:spPr>
        <p:txBody>
          <a:bodyPr/>
          <a:lstStyle/>
          <a:p>
            <a:r>
              <a:rPr lang="en-US" b="1" dirty="0"/>
              <a:t>Efficiency Motivations for P3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06585-6C9F-BCA9-B2C3-91160FA26A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828800"/>
            <a:ext cx="8229600" cy="3962400"/>
          </a:xfrm>
        </p:spPr>
        <p:txBody>
          <a:bodyPr>
            <a:normAutofit fontScale="85000" lnSpcReduction="10000"/>
          </a:bodyPr>
          <a:lstStyle/>
          <a:p>
            <a:r>
              <a:rPr lang="en-GB" dirty="0"/>
              <a:t>Potential long-term gains in terms of efficiency (right projects, right structure, right procurement process)</a:t>
            </a:r>
          </a:p>
          <a:p>
            <a:r>
              <a:rPr lang="en-GB" dirty="0"/>
              <a:t>Potential long-term gains in terms of effectiveness</a:t>
            </a:r>
          </a:p>
          <a:p>
            <a:r>
              <a:rPr lang="en-GB" dirty="0"/>
              <a:t>Thorough testing through cost-benefit analysis</a:t>
            </a:r>
          </a:p>
          <a:p>
            <a:r>
              <a:rPr lang="en-GB" dirty="0"/>
              <a:t>Factors for incremental efficiency in a P3</a:t>
            </a:r>
          </a:p>
          <a:p>
            <a:pPr lvl="1"/>
            <a:r>
              <a:rPr lang="en-US" dirty="0"/>
              <a:t>Lifecycle cost management</a:t>
            </a:r>
          </a:p>
          <a:p>
            <a:pPr lvl="1"/>
            <a:r>
              <a:rPr lang="en-US" dirty="0"/>
              <a:t>Reliability and effectiveness</a:t>
            </a:r>
          </a:p>
          <a:p>
            <a:pPr lvl="1"/>
            <a:r>
              <a:rPr lang="en-US" dirty="0"/>
              <a:t>Utilization</a:t>
            </a:r>
            <a:endParaRPr lang="en-US" sz="2400" dirty="0"/>
          </a:p>
          <a:p>
            <a:endParaRPr lang="en-GB" dirty="0"/>
          </a:p>
          <a:p>
            <a:pPr lvl="1"/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2365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409367-417E-BBC9-C878-DFB0FEC74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685800"/>
            <a:ext cx="8229600" cy="914400"/>
          </a:xfrm>
        </p:spPr>
        <p:txBody>
          <a:bodyPr/>
          <a:lstStyle/>
          <a:p>
            <a:r>
              <a:rPr lang="en-US" b="1" dirty="0"/>
              <a:t>Benefits are Not Free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1DFD6D-68A2-06A5-4363-8FC43EB0E3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524000"/>
            <a:ext cx="8229600" cy="3962400"/>
          </a:xfrm>
        </p:spPr>
        <p:txBody>
          <a:bodyPr/>
          <a:lstStyle/>
          <a:p>
            <a:r>
              <a:rPr lang="en-US" dirty="0"/>
              <a:t>P3s are only one of numerous infrastructure service procurement strategies</a:t>
            </a:r>
          </a:p>
          <a:p>
            <a:r>
              <a:rPr lang="en-US" dirty="0"/>
              <a:t>P3s may offer societal benefits, but require a lot more up-front work than other strategies</a:t>
            </a:r>
          </a:p>
          <a:p>
            <a:r>
              <a:rPr lang="en-US" dirty="0"/>
              <a:t>Critical to assess the best alternative to a P3, often termed the public sector comparator (PSC)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42F804-EB83-B46B-3A90-B225AD755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648200" y="6035676"/>
            <a:ext cx="2895600" cy="365125"/>
          </a:xfrm>
        </p:spPr>
        <p:txBody>
          <a:bodyPr/>
          <a:lstStyle/>
          <a:p>
            <a:fld id="{BFBB736D-80DB-4B36-83CB-0F79B38577A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6944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83DAB-34B3-160F-5F9F-D30DF1D1E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685800"/>
            <a:ext cx="8229600" cy="914400"/>
          </a:xfrm>
        </p:spPr>
        <p:txBody>
          <a:bodyPr/>
          <a:lstStyle/>
          <a:p>
            <a:r>
              <a:rPr lang="en-US" b="1" dirty="0"/>
              <a:t>Public Sector Comparator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994026-2D95-3ACC-2009-B853FD78D3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4343400"/>
          </a:xfrm>
        </p:spPr>
        <p:txBody>
          <a:bodyPr>
            <a:normAutofit fontScale="92500"/>
          </a:bodyPr>
          <a:lstStyle/>
          <a:p>
            <a:r>
              <a:rPr lang="en-US" dirty="0"/>
              <a:t>PSC is essentially what procurement would cost under the next best alternative to a P3 (e.g. public finance, project finance, green finance)</a:t>
            </a:r>
          </a:p>
          <a:p>
            <a:r>
              <a:rPr lang="en-US" dirty="0"/>
              <a:t>PSC can help with tender evaluation even if you receive only one response</a:t>
            </a:r>
          </a:p>
          <a:p>
            <a:r>
              <a:rPr lang="en-US" dirty="0"/>
              <a:t>Cost below the PSC represents value for money</a:t>
            </a:r>
          </a:p>
          <a:p>
            <a:r>
              <a:rPr lang="en-US" dirty="0"/>
              <a:t>PSC is critical to mitigating risk of project failure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2E672D-D3AA-5D2F-BAE3-B20BDDE41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648200" y="6035676"/>
            <a:ext cx="2895600" cy="365125"/>
          </a:xfrm>
        </p:spPr>
        <p:txBody>
          <a:bodyPr/>
          <a:lstStyle/>
          <a:p>
            <a:fld id="{BFBB736D-80DB-4B36-83CB-0F79B38577A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199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25786-8E00-CC3D-E390-4B8E28DD3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685800"/>
            <a:ext cx="8229600" cy="914400"/>
          </a:xfrm>
        </p:spPr>
        <p:txBody>
          <a:bodyPr/>
          <a:lstStyle/>
          <a:p>
            <a:r>
              <a:rPr lang="en-US" b="1" dirty="0"/>
              <a:t>Project Failure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F64DD-AD9F-6298-4823-43F28C742A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39624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Pre-contract failure</a:t>
            </a:r>
          </a:p>
          <a:p>
            <a:pPr lvl="1"/>
            <a:r>
              <a:rPr lang="en-US" dirty="0"/>
              <a:t>Process suspended and project redesigned</a:t>
            </a:r>
          </a:p>
          <a:p>
            <a:pPr lvl="1"/>
            <a:r>
              <a:rPr lang="en-US" dirty="0"/>
              <a:t>Cost to the reputation of the procuring authority</a:t>
            </a:r>
          </a:p>
          <a:p>
            <a:r>
              <a:rPr lang="en-US" dirty="0"/>
              <a:t>Post-contract failure</a:t>
            </a:r>
          </a:p>
          <a:p>
            <a:pPr lvl="1"/>
            <a:r>
              <a:rPr lang="en-US" dirty="0"/>
              <a:t>Relative project failure</a:t>
            </a:r>
          </a:p>
          <a:p>
            <a:pPr lvl="2"/>
            <a:r>
              <a:rPr lang="en-US" dirty="0"/>
              <a:t>Loss of value for money</a:t>
            </a:r>
          </a:p>
          <a:p>
            <a:pPr lvl="1"/>
            <a:r>
              <a:rPr lang="en-US" dirty="0"/>
              <a:t>Absolute project failure</a:t>
            </a:r>
          </a:p>
          <a:p>
            <a:pPr lvl="2"/>
            <a:r>
              <a:rPr lang="en-US" dirty="0"/>
              <a:t>Failure of private party</a:t>
            </a:r>
          </a:p>
        </p:txBody>
      </p:sp>
    </p:spTree>
    <p:extLst>
      <p:ext uri="{BB962C8B-B14F-4D97-AF65-F5344CB8AC3E}">
        <p14:creationId xmlns:p14="http://schemas.microsoft.com/office/powerpoint/2010/main" val="2639793491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67015935D31944BBC3798973899D389" ma:contentTypeVersion="14" ma:contentTypeDescription="Create a new document." ma:contentTypeScope="" ma:versionID="00a66d9dba1557be984835248ae0fbfa">
  <xsd:schema xmlns:xsd="http://www.w3.org/2001/XMLSchema" xmlns:xs="http://www.w3.org/2001/XMLSchema" xmlns:p="http://schemas.microsoft.com/office/2006/metadata/properties" xmlns:ns2="2aed5f02-abfd-4873-a7ab-e2b24e9c611b" xmlns:ns3="e3fa2129-4b60-4d6e-ac1a-f7dd9af5ebd6" xmlns:ns4="ebeb3707-5210-4743-8255-78c24a9c38a4" targetNamespace="http://schemas.microsoft.com/office/2006/metadata/properties" ma:root="true" ma:fieldsID="76f704baeea7f5d31178076a4cb652de" ns2:_="" ns3:_="" ns4:_="">
    <xsd:import namespace="2aed5f02-abfd-4873-a7ab-e2b24e9c611b"/>
    <xsd:import namespace="e3fa2129-4b60-4d6e-ac1a-f7dd9af5ebd6"/>
    <xsd:import namespace="ebeb3707-5210-4743-8255-78c24a9c38a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bjectDetectorVersions" minOccurs="0"/>
                <xsd:element ref="ns3:MediaServiceSearchPropertie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ed5f02-abfd-4873-a7ab-e2b24e9c611b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17" nillable="true" ma:displayName="Taxonomy Catch All Column" ma:hidden="true" ma:list="{2ff9086c-8f42-4e20-a92f-77beb7dd37dd}" ma:internalName="TaxCatchAll" ma:showField="CatchAllData" ma:web="2aed5f02-abfd-4873-a7ab-e2b24e9c611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fa2129-4b60-4d6e-ac1a-f7dd9af5ebd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3f22b6e6-af2c-49e0-a893-9fda7ebbbb1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eb3707-5210-4743-8255-78c24a9c38a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3fa2129-4b60-4d6e-ac1a-f7dd9af5ebd6">
      <Terms xmlns="http://schemas.microsoft.com/office/infopath/2007/PartnerControls"/>
    </lcf76f155ced4ddcb4097134ff3c332f>
    <TaxCatchAll xmlns="2aed5f02-abfd-4873-a7ab-e2b24e9c611b" xsi:nil="true"/>
    <_dlc_DocId xmlns="2aed5f02-abfd-4873-a7ab-e2b24e9c611b">CN5V5D2N2K7J-121727025-891</_dlc_DocId>
    <_dlc_DocIdUrl xmlns="2aed5f02-abfd-4873-a7ab-e2b24e9c611b">
      <Url>https://ourjamaica.sharepoint.com/sites/Intranet/dept/cpa/_layouts/15/DocIdRedir.aspx?ID=CN5V5D2N2K7J-121727025-891</Url>
      <Description>CN5V5D2N2K7J-121727025-891</Description>
    </_dlc_DocIdUrl>
  </documentManagement>
</p:properties>
</file>

<file path=customXml/itemProps1.xml><?xml version="1.0" encoding="utf-8"?>
<ds:datastoreItem xmlns:ds="http://schemas.openxmlformats.org/officeDocument/2006/customXml" ds:itemID="{CCFD7262-5E17-44C6-AB1C-39BBF99C5114}"/>
</file>

<file path=customXml/itemProps2.xml><?xml version="1.0" encoding="utf-8"?>
<ds:datastoreItem xmlns:ds="http://schemas.openxmlformats.org/officeDocument/2006/customXml" ds:itemID="{9DB5288B-521C-4B84-8312-F68815235A72}"/>
</file>

<file path=customXml/itemProps3.xml><?xml version="1.0" encoding="utf-8"?>
<ds:datastoreItem xmlns:ds="http://schemas.openxmlformats.org/officeDocument/2006/customXml" ds:itemID="{41364873-384F-46C9-92D1-C6C76BB43B1D}"/>
</file>

<file path=customXml/itemProps4.xml><?xml version="1.0" encoding="utf-8"?>
<ds:datastoreItem xmlns:ds="http://schemas.openxmlformats.org/officeDocument/2006/customXml" ds:itemID="{B59D93D3-4260-49BC-AF14-162E954EDFC7}"/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16472</TotalTime>
  <Words>797</Words>
  <Application>Microsoft Office PowerPoint</Application>
  <PresentationFormat>Widescreen</PresentationFormat>
  <Paragraphs>114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Wingdings</vt:lpstr>
      <vt:lpstr>Theme1</vt:lpstr>
      <vt:lpstr>Challenges and Opportunities for Public Private Partnerships in the Caribbean</vt:lpstr>
      <vt:lpstr>Public Utility Research Center </vt:lpstr>
      <vt:lpstr>What Are Public Private Partnerships</vt:lpstr>
      <vt:lpstr>Financial Motivations for P3</vt:lpstr>
      <vt:lpstr>Cash Flow Motivations for P3</vt:lpstr>
      <vt:lpstr>Efficiency Motivations for P3</vt:lpstr>
      <vt:lpstr>Benefits are Not Free</vt:lpstr>
      <vt:lpstr>Public Sector Comparator</vt:lpstr>
      <vt:lpstr>Project Failure</vt:lpstr>
      <vt:lpstr>Pre-Contract Failure</vt:lpstr>
      <vt:lpstr>Relative Project Failure</vt:lpstr>
      <vt:lpstr>Absolute Project Failure</vt:lpstr>
      <vt:lpstr>Tampa Bay Water Case</vt:lpstr>
      <vt:lpstr>Premature Handback</vt:lpstr>
      <vt:lpstr>Commencing Operation</vt:lpstr>
      <vt:lpstr>Project Redesign</vt:lpstr>
      <vt:lpstr>Lessons Learned</vt:lpstr>
      <vt:lpstr>Implementation Issues</vt:lpstr>
      <vt:lpstr>Thank You!</vt:lpstr>
    </vt:vector>
  </TitlesOfParts>
  <Company>WCBA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15: Economics of Rate Design</dc:title>
  <dc:creator>DMBTC</dc:creator>
  <cp:lastModifiedBy>OOCUR User</cp:lastModifiedBy>
  <cp:revision>56</cp:revision>
  <dcterms:created xsi:type="dcterms:W3CDTF">2012-07-10T17:52:16Z</dcterms:created>
  <dcterms:modified xsi:type="dcterms:W3CDTF">2026-04-28T13:39:43Z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0x010100A67015935D31944BBC3798973899D389</vt:lpwstr>
  </property>
  <property fmtid="{D5CDD505-2E9C-101B-9397-08002B2CF9AE}" pid="3" name="_dlc_DocIdItemGuid">
    <vt:lpwstr>b5064e67-fa6c-4753-99df-6399fbfd9c9f</vt:lpwstr>
  </property>
</Properties>
</file>