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2"/>
  </p:notesMasterIdLst>
  <p:handoutMasterIdLst>
    <p:handoutMasterId r:id="rId13"/>
  </p:handoutMasterIdLst>
  <p:sldIdLst>
    <p:sldId id="408" r:id="rId2"/>
    <p:sldId id="626" r:id="rId3"/>
    <p:sldId id="661" r:id="rId4"/>
    <p:sldId id="662" r:id="rId5"/>
    <p:sldId id="654" r:id="rId6"/>
    <p:sldId id="651" r:id="rId7"/>
    <p:sldId id="656" r:id="rId8"/>
    <p:sldId id="658" r:id="rId9"/>
    <p:sldId id="659" r:id="rId10"/>
    <p:sldId id="660"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ie Baldeo" initials="AB" lastIdx="1" clrIdx="0"/>
  <p:cmAuthor id="1" name="Ryan Biran" initials="RB" lastIdx="1" clrIdx="1">
    <p:extLst>
      <p:ext uri="{19B8F6BF-5375-455C-9EA6-DF929625EA0E}">
        <p15:presenceInfo xmlns:p15="http://schemas.microsoft.com/office/powerpoint/2012/main" userId="S::vbiran@tatt.org.tt::0ff3b612-9335-48a0-84c6-f462d9391c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255DD5-379F-40F0-9D0E-C6AE4AC9BA56}" v="17" dt="2026-04-17T21:00:40.9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86618" autoAdjust="0"/>
  </p:normalViewPr>
  <p:slideViewPr>
    <p:cSldViewPr>
      <p:cViewPr>
        <p:scale>
          <a:sx n="69" d="100"/>
          <a:sy n="69" d="100"/>
        </p:scale>
        <p:origin x="1224" y="-204"/>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2352" y="-9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23" Type="http://schemas.openxmlformats.org/officeDocument/2006/relationships/customXml" Target="../customXml/item4.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F14A166-3279-4448-A9D7-88B7A19A6D5F}" type="datetimeFigureOut">
              <a:rPr lang="en-GB" smtClean="0"/>
              <a:t>17/04/2026</a:t>
            </a:fld>
            <a:endParaRPr lang="en-GB"/>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3D9D903-BAE3-4EEF-A8F5-C669F07D057C}" type="slidenum">
              <a:rPr lang="en-GB" smtClean="0"/>
              <a:t>‹#›</a:t>
            </a:fld>
            <a:endParaRPr lang="en-GB"/>
          </a:p>
        </p:txBody>
      </p:sp>
    </p:spTree>
    <p:extLst>
      <p:ext uri="{BB962C8B-B14F-4D97-AF65-F5344CB8AC3E}">
        <p14:creationId xmlns:p14="http://schemas.microsoft.com/office/powerpoint/2010/main" val="1080787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837CAA2-60E8-49F0-B075-45F4074BDD94}" type="datetimeFigureOut">
              <a:rPr lang="en-US" smtClean="0"/>
              <a:t>4/17/2026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9B70468-B7A0-4A6B-A6B7-3DB5CC89E8DB}" type="slidenum">
              <a:rPr lang="en-US" smtClean="0"/>
              <a:t>‹#›</a:t>
            </a:fld>
            <a:endParaRPr lang="en-US"/>
          </a:p>
        </p:txBody>
      </p:sp>
    </p:spTree>
    <p:extLst>
      <p:ext uri="{BB962C8B-B14F-4D97-AF65-F5344CB8AC3E}">
        <p14:creationId xmlns:p14="http://schemas.microsoft.com/office/powerpoint/2010/main" val="2236423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TT"/>
          </a:p>
        </p:txBody>
      </p:sp>
      <p:sp>
        <p:nvSpPr>
          <p:cNvPr id="3" name="Notes Placeholder 2"/>
          <p:cNvSpPr>
            <a:spLocks noGrp="1"/>
          </p:cNvSpPr>
          <p:nvPr>
            <p:ph type="body" idx="1"/>
          </p:nvPr>
        </p:nvSpPr>
        <p:spPr/>
        <p:txBody>
          <a:bodyPr>
            <a:normAutofit/>
          </a:bodyPr>
          <a:lstStyle/>
          <a:p>
            <a:r>
              <a:rPr lang="en-US" dirty="0"/>
              <a:t>Good afternoon everyone.  Thank you </a:t>
            </a:r>
            <a:r>
              <a:rPr lang="en-US" sz="1200" b="0" i="0" kern="1200" dirty="0">
                <a:solidFill>
                  <a:schemeClr val="tx1"/>
                </a:solidFill>
                <a:effectLst/>
                <a:latin typeface="+mn-lt"/>
                <a:ea typeface="+mn-ea"/>
                <a:cs typeface="+mn-cs"/>
              </a:rPr>
              <a:t>Mavis Johnson-Collie for the Introduction.</a:t>
            </a:r>
            <a:endParaRPr lang="en-US" dirty="0"/>
          </a:p>
          <a:p>
            <a:endParaRPr lang="en-US" dirty="0"/>
          </a:p>
          <a:p>
            <a:pPr marL="0" indent="0" defTabSz="966423">
              <a:buFont typeface="+mj-lt"/>
              <a:buNone/>
              <a:defRPr/>
            </a:pPr>
            <a:r>
              <a:rPr lang="en-US" dirty="0"/>
              <a:t>Today, I’ll be sharing insights on what I’m sure by now is a very familiar topic to everyone here,  AI</a:t>
            </a:r>
          </a:p>
          <a:p>
            <a:pPr marL="0" indent="0" defTabSz="966423">
              <a:buFont typeface="+mj-lt"/>
              <a:buNone/>
              <a:defRPr/>
            </a:pPr>
            <a:endParaRPr lang="en-US" dirty="0"/>
          </a:p>
          <a:p>
            <a:pPr marL="0" indent="0" defTabSz="966423">
              <a:buFont typeface="+mj-lt"/>
              <a:buNone/>
              <a:defRPr/>
            </a:pPr>
            <a:r>
              <a:rPr lang="en-US" dirty="0"/>
              <a:t>Specifically, what we will be looking at is AI in the Telecoms and broadcasting sector.</a:t>
            </a:r>
          </a:p>
          <a:p>
            <a:pPr marL="0" indent="0" defTabSz="966423">
              <a:buFont typeface="+mj-lt"/>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6EAC7D-5A89-47C2-8ABA-56C9C2DEF7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TT"/>
          </a:p>
        </p:txBody>
      </p:sp>
      <p:sp>
        <p:nvSpPr>
          <p:cNvPr id="3" name="Notes Placeholder 2"/>
          <p:cNvSpPr>
            <a:spLocks noGrp="1"/>
          </p:cNvSpPr>
          <p:nvPr>
            <p:ph type="body" idx="1"/>
          </p:nvPr>
        </p:nvSpPr>
        <p:spPr/>
        <p:txBody>
          <a:bodyPr/>
          <a:lstStyle/>
          <a:p>
            <a:r>
              <a:rPr lang="en-US" dirty="0"/>
              <a:t>There are immense opportunities for transformation and growth with the telecommunications and broadcasting sectors as a result of AI adoption.</a:t>
            </a:r>
          </a:p>
          <a:p>
            <a:endParaRPr lang="en-US" dirty="0"/>
          </a:p>
          <a:p>
            <a:r>
              <a:rPr lang="en-US" dirty="0"/>
              <a:t>We will look at some key applications,, these summarizes the benefits of AI in the industry as experienced by both operators and regulators.</a:t>
            </a:r>
          </a:p>
          <a:p>
            <a:endParaRPr lang="en-US" dirty="0"/>
          </a:p>
          <a:p>
            <a:r>
              <a:rPr lang="en-US" dirty="0"/>
              <a:t>Also, there are some critical risk factors that that come with the adoption of AI, not just in the sector but these can apply globally.</a:t>
            </a:r>
          </a:p>
          <a:p>
            <a:endParaRPr lang="en-US" dirty="0"/>
          </a:p>
          <a:p>
            <a:r>
              <a:rPr lang="en-US" dirty="0"/>
              <a:t>Importantly, we’ll explore how regulators can support this transformation and minimize these risks by implementing some key principles in their regulatory practices.</a:t>
            </a:r>
          </a:p>
          <a:p>
            <a:endParaRPr lang="en-US" dirty="0"/>
          </a:p>
        </p:txBody>
      </p:sp>
      <p:sp>
        <p:nvSpPr>
          <p:cNvPr id="4" name="Slide Number Placeholder 3"/>
          <p:cNvSpPr>
            <a:spLocks noGrp="1"/>
          </p:cNvSpPr>
          <p:nvPr>
            <p:ph type="sldNum" sz="quarter" idx="5"/>
          </p:nvPr>
        </p:nvSpPr>
        <p:spPr/>
        <p:txBody>
          <a:bodyPr/>
          <a:lstStyle/>
          <a:p>
            <a:fld id="{59B70468-B7A0-4A6B-A6B7-3DB5CC89E8DB}" type="slidenum">
              <a:rPr lang="en-US" smtClean="0"/>
              <a:t>2</a:t>
            </a:fld>
            <a:endParaRPr lang="en-US"/>
          </a:p>
        </p:txBody>
      </p:sp>
    </p:spTree>
    <p:extLst>
      <p:ext uri="{BB962C8B-B14F-4D97-AF65-F5344CB8AC3E}">
        <p14:creationId xmlns:p14="http://schemas.microsoft.com/office/powerpoint/2010/main" val="2692746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TT"/>
          </a:p>
        </p:txBody>
      </p:sp>
      <p:sp>
        <p:nvSpPr>
          <p:cNvPr id="3" name="Notes Placeholder 2"/>
          <p:cNvSpPr>
            <a:spLocks noGrp="1"/>
          </p:cNvSpPr>
          <p:nvPr>
            <p:ph type="body" idx="1"/>
          </p:nvPr>
        </p:nvSpPr>
        <p:spPr/>
        <p:txBody>
          <a:bodyPr/>
          <a:lstStyle/>
          <a:p>
            <a:r>
              <a:rPr lang="en-US" dirty="0"/>
              <a:t>As we can see from this slide, AI’s impact is global, but most of the gains are concentrated outside the region — and that means there’s a real opportunity for our region and our operators to capture more of that value.</a:t>
            </a:r>
          </a:p>
        </p:txBody>
      </p:sp>
      <p:sp>
        <p:nvSpPr>
          <p:cNvPr id="4" name="Slide Number Placeholder 3"/>
          <p:cNvSpPr>
            <a:spLocks noGrp="1"/>
          </p:cNvSpPr>
          <p:nvPr>
            <p:ph type="sldNum" sz="quarter" idx="5"/>
          </p:nvPr>
        </p:nvSpPr>
        <p:spPr/>
        <p:txBody>
          <a:bodyPr/>
          <a:lstStyle/>
          <a:p>
            <a:fld id="{59B70468-B7A0-4A6B-A6B7-3DB5CC89E8DB}" type="slidenum">
              <a:rPr lang="en-US" smtClean="0"/>
              <a:t>3</a:t>
            </a:fld>
            <a:endParaRPr lang="en-US"/>
          </a:p>
        </p:txBody>
      </p:sp>
    </p:spTree>
    <p:extLst>
      <p:ext uri="{BB962C8B-B14F-4D97-AF65-F5344CB8AC3E}">
        <p14:creationId xmlns:p14="http://schemas.microsoft.com/office/powerpoint/2010/main" val="1095107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4C716-1A0A-1A34-6AFE-FD2B3768FA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F65418-0392-C041-21CD-E311CC445AB5}"/>
              </a:ext>
            </a:extLst>
          </p:cNvPr>
          <p:cNvSpPr>
            <a:spLocks noGrp="1" noRot="1" noChangeAspect="1"/>
          </p:cNvSpPr>
          <p:nvPr>
            <p:ph type="sldImg"/>
          </p:nvPr>
        </p:nvSpPr>
        <p:spPr/>
        <p:txBody>
          <a:bodyPr/>
          <a:lstStyle/>
          <a:p>
            <a:endParaRPr lang="en-TT"/>
          </a:p>
        </p:txBody>
      </p:sp>
      <p:sp>
        <p:nvSpPr>
          <p:cNvPr id="3" name="Notes Placeholder 2">
            <a:extLst>
              <a:ext uri="{FF2B5EF4-FFF2-40B4-BE49-F238E27FC236}">
                <a16:creationId xmlns:a16="http://schemas.microsoft.com/office/drawing/2014/main" id="{A8B0F1BF-F5E6-AEF4-571D-0A8128CEB86D}"/>
              </a:ext>
            </a:extLst>
          </p:cNvPr>
          <p:cNvSpPr>
            <a:spLocks noGrp="1"/>
          </p:cNvSpPr>
          <p:nvPr>
            <p:ph type="body" idx="1"/>
          </p:nvPr>
        </p:nvSpPr>
        <p:spPr/>
        <p:txBody>
          <a:bodyPr/>
          <a:lstStyle/>
          <a:p>
            <a:r>
              <a:rPr lang="en-US" dirty="0"/>
              <a:t>So what are some of the benefits of AI in the telecoms industry?</a:t>
            </a:r>
          </a:p>
          <a:p>
            <a:r>
              <a:rPr lang="en-US" dirty="0"/>
              <a:t> Presented here are the top 5 use cases in telecoms. AI is transforming telecom in five key areas.</a:t>
            </a:r>
          </a:p>
          <a:p>
            <a:endParaRPr lang="en-US" dirty="0"/>
          </a:p>
          <a:p>
            <a:r>
              <a:rPr lang="en-US" dirty="0"/>
              <a:t>Starting with network optimization—this is especially critical for 5G and beyond. These networks are more complex, with higher data volumes and real-time demands, so manual management is no longer sufficient. AI enables real-time traffic analysis to predict congestion and prevent failures… improving performance and reliability.</a:t>
            </a:r>
          </a:p>
          <a:p>
            <a:endParaRPr lang="en-US" dirty="0"/>
          </a:p>
          <a:p>
            <a:r>
              <a:rPr lang="en-US" dirty="0"/>
              <a:t>Second, customer service automation—AI tools like chatbots and virtual assistants provide instant support, handle routine queries, and enhance customer experience while reducing operational costs.</a:t>
            </a:r>
          </a:p>
          <a:p>
            <a:endParaRPr lang="en-US" dirty="0"/>
          </a:p>
          <a:p>
            <a:r>
              <a:rPr lang="en-US" dirty="0"/>
              <a:t>Third, predictive maintenance—key in the Caribbean given dispersed and weather-exposed networks. AI flags faults early… reducing outages and improving resilience.</a:t>
            </a:r>
          </a:p>
          <a:p>
            <a:endParaRPr lang="en-US" dirty="0"/>
          </a:p>
          <a:p>
            <a:r>
              <a:rPr lang="en-US" dirty="0"/>
              <a:t>Fourth, fraud detection—AI identifies unusual patterns in real time… helping operators quickly detect and prevent fraudulent activity, protecting both revenue and customers.</a:t>
            </a:r>
          </a:p>
          <a:p>
            <a:endParaRPr lang="en-US" dirty="0"/>
          </a:p>
          <a:p>
            <a:r>
              <a:rPr lang="en-US" dirty="0"/>
              <a:t>And finally, revenue forecasting—AI analyzes usage patterns and market trends to improve demand prediction, optimize pricing, and support better business decisions.</a:t>
            </a:r>
          </a:p>
          <a:p>
            <a:r>
              <a:rPr lang="en-US" dirty="0"/>
              <a:t>Overall, what we are seeing is a shift from reactive to proactive operations… improving efficiency, reducing downtime, and delivering a better customer experience.”</a:t>
            </a:r>
          </a:p>
          <a:p>
            <a:endParaRPr lang="en-US" dirty="0"/>
          </a:p>
          <a:p>
            <a:endParaRPr lang="en-US" dirty="0"/>
          </a:p>
        </p:txBody>
      </p:sp>
      <p:sp>
        <p:nvSpPr>
          <p:cNvPr id="4" name="Slide Number Placeholder 3">
            <a:extLst>
              <a:ext uri="{FF2B5EF4-FFF2-40B4-BE49-F238E27FC236}">
                <a16:creationId xmlns:a16="http://schemas.microsoft.com/office/drawing/2014/main" id="{093469A0-12C0-F81D-6EE9-B8909C6E6672}"/>
              </a:ext>
            </a:extLst>
          </p:cNvPr>
          <p:cNvSpPr>
            <a:spLocks noGrp="1"/>
          </p:cNvSpPr>
          <p:nvPr>
            <p:ph type="sldNum" sz="quarter" idx="5"/>
          </p:nvPr>
        </p:nvSpPr>
        <p:spPr/>
        <p:txBody>
          <a:bodyPr/>
          <a:lstStyle/>
          <a:p>
            <a:fld id="{59B70468-B7A0-4A6B-A6B7-3DB5CC89E8DB}" type="slidenum">
              <a:rPr lang="en-US" smtClean="0"/>
              <a:t>4</a:t>
            </a:fld>
            <a:endParaRPr lang="en-US"/>
          </a:p>
        </p:txBody>
      </p:sp>
    </p:spTree>
    <p:extLst>
      <p:ext uri="{BB962C8B-B14F-4D97-AF65-F5344CB8AC3E}">
        <p14:creationId xmlns:p14="http://schemas.microsoft.com/office/powerpoint/2010/main" val="4121757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149F7-94E4-E4C5-E7B0-E9EDE53360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744604-BB1F-2104-030B-A0036B90E190}"/>
              </a:ext>
            </a:extLst>
          </p:cNvPr>
          <p:cNvSpPr>
            <a:spLocks noGrp="1" noRot="1" noChangeAspect="1"/>
          </p:cNvSpPr>
          <p:nvPr>
            <p:ph type="sldImg"/>
          </p:nvPr>
        </p:nvSpPr>
        <p:spPr/>
        <p:txBody>
          <a:bodyPr/>
          <a:lstStyle/>
          <a:p>
            <a:endParaRPr lang="en-TT"/>
          </a:p>
        </p:txBody>
      </p:sp>
      <p:sp>
        <p:nvSpPr>
          <p:cNvPr id="3" name="Notes Placeholder 2">
            <a:extLst>
              <a:ext uri="{FF2B5EF4-FFF2-40B4-BE49-F238E27FC236}">
                <a16:creationId xmlns:a16="http://schemas.microsoft.com/office/drawing/2014/main" id="{4B45F5D6-4FB6-3FB2-6535-75023B98E62B}"/>
              </a:ext>
            </a:extLst>
          </p:cNvPr>
          <p:cNvSpPr>
            <a:spLocks noGrp="1"/>
          </p:cNvSpPr>
          <p:nvPr>
            <p:ph type="body" idx="1"/>
          </p:nvPr>
        </p:nvSpPr>
        <p:spPr/>
        <p:txBody>
          <a:bodyPr/>
          <a:lstStyle/>
          <a:p>
            <a:r>
              <a:rPr lang="en-US" dirty="0"/>
              <a:t>“AI is really changing broadcasting in a few key ways. It helps speed up content production by automating things like editing, subtitles, and even generating content. It also makes viewing more personal by recommending shows based on what people actually like. On the back end, it gives broadcasters better audience insights so they can spot trends and plan smarter.</a:t>
            </a:r>
          </a:p>
        </p:txBody>
      </p:sp>
      <p:sp>
        <p:nvSpPr>
          <p:cNvPr id="4" name="Slide Number Placeholder 3">
            <a:extLst>
              <a:ext uri="{FF2B5EF4-FFF2-40B4-BE49-F238E27FC236}">
                <a16:creationId xmlns:a16="http://schemas.microsoft.com/office/drawing/2014/main" id="{5B58934D-4AEA-8DA9-F7C8-610FBA0F062E}"/>
              </a:ext>
            </a:extLst>
          </p:cNvPr>
          <p:cNvSpPr>
            <a:spLocks noGrp="1"/>
          </p:cNvSpPr>
          <p:nvPr>
            <p:ph type="sldNum" sz="quarter" idx="5"/>
          </p:nvPr>
        </p:nvSpPr>
        <p:spPr/>
        <p:txBody>
          <a:bodyPr/>
          <a:lstStyle/>
          <a:p>
            <a:fld id="{59B70468-B7A0-4A6B-A6B7-3DB5CC89E8DB}" type="slidenum">
              <a:rPr lang="en-US" smtClean="0"/>
              <a:t>5</a:t>
            </a:fld>
            <a:endParaRPr lang="en-US"/>
          </a:p>
        </p:txBody>
      </p:sp>
    </p:spTree>
    <p:extLst>
      <p:ext uri="{BB962C8B-B14F-4D97-AF65-F5344CB8AC3E}">
        <p14:creationId xmlns:p14="http://schemas.microsoft.com/office/powerpoint/2010/main" val="2917181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TT"/>
          </a:p>
        </p:txBody>
      </p:sp>
      <p:sp>
        <p:nvSpPr>
          <p:cNvPr id="3" name="Notes Placeholder 2"/>
          <p:cNvSpPr>
            <a:spLocks noGrp="1"/>
          </p:cNvSpPr>
          <p:nvPr>
            <p:ph type="body" idx="1"/>
          </p:nvPr>
        </p:nvSpPr>
        <p:spPr/>
        <p:txBody>
          <a:bodyPr/>
          <a:lstStyle/>
          <a:p>
            <a:r>
              <a:rPr lang="en-US" dirty="0"/>
              <a:t>This slide highlights the transition from technical AI capabilities to the specific policy outcomes w As regulators, our interest in AI isn't just about the "hype"—it’s about how these tools serve can help deliver real benefits to citizens. When we talk about AI improving network reliability, we are really talking about fewer outages, faster fault detection, and more resilient infrastructure overall. In practical terms, that means networks that can better withstand disruptions from things like natural disasters, congestion, or equipment failures. And we know this is critical for the Caribbean.</a:t>
            </a:r>
          </a:p>
        </p:txBody>
      </p:sp>
      <p:sp>
        <p:nvSpPr>
          <p:cNvPr id="4" name="Slide Number Placeholder 3"/>
          <p:cNvSpPr>
            <a:spLocks noGrp="1"/>
          </p:cNvSpPr>
          <p:nvPr>
            <p:ph type="sldNum" sz="quarter" idx="5"/>
          </p:nvPr>
        </p:nvSpPr>
        <p:spPr/>
        <p:txBody>
          <a:bodyPr/>
          <a:lstStyle/>
          <a:p>
            <a:fld id="{59B70468-B7A0-4A6B-A6B7-3DB5CC89E8DB}" type="slidenum">
              <a:rPr lang="en-US" smtClean="0"/>
              <a:t>6</a:t>
            </a:fld>
            <a:endParaRPr lang="en-US"/>
          </a:p>
        </p:txBody>
      </p:sp>
    </p:spTree>
    <p:extLst>
      <p:ext uri="{BB962C8B-B14F-4D97-AF65-F5344CB8AC3E}">
        <p14:creationId xmlns:p14="http://schemas.microsoft.com/office/powerpoint/2010/main" val="2930433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FDC33-9A7C-5866-BFA3-8BC2AC5261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EC56C2-2EF3-F0E4-088F-9792583EB5F8}"/>
              </a:ext>
            </a:extLst>
          </p:cNvPr>
          <p:cNvSpPr>
            <a:spLocks noGrp="1" noRot="1" noChangeAspect="1"/>
          </p:cNvSpPr>
          <p:nvPr>
            <p:ph type="sldImg"/>
          </p:nvPr>
        </p:nvSpPr>
        <p:spPr/>
        <p:txBody>
          <a:bodyPr/>
          <a:lstStyle/>
          <a:p>
            <a:endParaRPr lang="en-TT"/>
          </a:p>
        </p:txBody>
      </p:sp>
      <p:sp>
        <p:nvSpPr>
          <p:cNvPr id="3" name="Notes Placeholder 2">
            <a:extLst>
              <a:ext uri="{FF2B5EF4-FFF2-40B4-BE49-F238E27FC236}">
                <a16:creationId xmlns:a16="http://schemas.microsoft.com/office/drawing/2014/main" id="{F31D1562-5622-5818-0824-64A60CF29346}"/>
              </a:ext>
            </a:extLst>
          </p:cNvPr>
          <p:cNvSpPr>
            <a:spLocks noGrp="1"/>
          </p:cNvSpPr>
          <p:nvPr>
            <p:ph type="body" idx="1"/>
          </p:nvPr>
        </p:nvSpPr>
        <p:spPr/>
        <p:txBody>
          <a:bodyPr/>
          <a:lstStyle/>
          <a:p>
            <a:r>
              <a:rPr lang="en-US" dirty="0"/>
              <a:t>AI also modernizes regulatory practices, enabling more precise and effective governance. </a:t>
            </a:r>
          </a:p>
          <a:p>
            <a:endParaRPr lang="en-US" dirty="0"/>
          </a:p>
          <a:p>
            <a:r>
              <a:rPr lang="en-US" dirty="0"/>
              <a:t>These are a few areas where AI is transforming regulatory oversight: it can analyze large volumes of data in real time to identify trends, detect anomalies, and anticipate market developments. This allows regulators to implement more targeted, evidence-based policies, monitor compliance more efficiently, and respond proactively to emerging issues.</a:t>
            </a:r>
          </a:p>
        </p:txBody>
      </p:sp>
      <p:sp>
        <p:nvSpPr>
          <p:cNvPr id="4" name="Slide Number Placeholder 3">
            <a:extLst>
              <a:ext uri="{FF2B5EF4-FFF2-40B4-BE49-F238E27FC236}">
                <a16:creationId xmlns:a16="http://schemas.microsoft.com/office/drawing/2014/main" id="{72187521-D4D7-3BEF-6A8B-BFCB4443E4C4}"/>
              </a:ext>
            </a:extLst>
          </p:cNvPr>
          <p:cNvSpPr>
            <a:spLocks noGrp="1"/>
          </p:cNvSpPr>
          <p:nvPr>
            <p:ph type="sldNum" sz="quarter" idx="5"/>
          </p:nvPr>
        </p:nvSpPr>
        <p:spPr/>
        <p:txBody>
          <a:bodyPr/>
          <a:lstStyle/>
          <a:p>
            <a:fld id="{59B70468-B7A0-4A6B-A6B7-3DB5CC89E8DB}" type="slidenum">
              <a:rPr lang="en-US" smtClean="0"/>
              <a:t>7</a:t>
            </a:fld>
            <a:endParaRPr lang="en-US"/>
          </a:p>
        </p:txBody>
      </p:sp>
    </p:spTree>
    <p:extLst>
      <p:ext uri="{BB962C8B-B14F-4D97-AF65-F5344CB8AC3E}">
        <p14:creationId xmlns:p14="http://schemas.microsoft.com/office/powerpoint/2010/main" val="1756011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TT"/>
          </a:p>
        </p:txBody>
      </p:sp>
      <p:sp>
        <p:nvSpPr>
          <p:cNvPr id="3" name="Notes Placeholder 2"/>
          <p:cNvSpPr>
            <a:spLocks noGrp="1"/>
          </p:cNvSpPr>
          <p:nvPr>
            <p:ph type="body" idx="1"/>
          </p:nvPr>
        </p:nvSpPr>
        <p:spPr/>
        <p:txBody>
          <a:bodyPr/>
          <a:lstStyle/>
          <a:p>
            <a:pPr rtl="0" eaLnBrk="1" fontAlgn="ctr" latinLnBrk="0" hangingPunct="1"/>
            <a:r>
              <a:rPr lang="en-US" dirty="0"/>
              <a:t>Of course there are also risks associated with increase AI adoption. We see these risks happening in the wider global adoption of AI, but it also applies to AI in telecom industry.</a:t>
            </a:r>
            <a:r>
              <a:rPr lang="en-US" sz="1200" b="1" i="0" u="none" strike="noStrike" kern="1200" dirty="0">
                <a:solidFill>
                  <a:schemeClr val="tx1"/>
                </a:solidFill>
                <a:effectLst/>
                <a:latin typeface="+mn-lt"/>
                <a:ea typeface="+mn-ea"/>
                <a:cs typeface="+mn-cs"/>
              </a:rPr>
              <a:t> Data Privacy &amp; Security, ,Bias &amp; Inclusivity, Accountability, Transparency &amp; Trust, Skills Gap</a:t>
            </a:r>
            <a:endParaRPr lang="en-TT"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9B70468-B7A0-4A6B-A6B7-3DB5CC89E8DB}" type="slidenum">
              <a:rPr lang="en-US" smtClean="0"/>
              <a:t>8</a:t>
            </a:fld>
            <a:endParaRPr lang="en-US"/>
          </a:p>
        </p:txBody>
      </p:sp>
    </p:spTree>
    <p:extLst>
      <p:ext uri="{BB962C8B-B14F-4D97-AF65-F5344CB8AC3E}">
        <p14:creationId xmlns:p14="http://schemas.microsoft.com/office/powerpoint/2010/main" val="4160334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TT"/>
          </a:p>
        </p:txBody>
      </p:sp>
      <p:sp>
        <p:nvSpPr>
          <p:cNvPr id="3" name="Notes Placeholder 2"/>
          <p:cNvSpPr>
            <a:spLocks noGrp="1"/>
          </p:cNvSpPr>
          <p:nvPr>
            <p:ph type="body" idx="1"/>
          </p:nvPr>
        </p:nvSpPr>
        <p:spPr/>
        <p:txBody>
          <a:bodyPr/>
          <a:lstStyle/>
          <a:p>
            <a:r>
              <a:rPr lang="en-US" dirty="0"/>
              <a:t>Which brings us to governance frameworks and how we can encourage innovation while </a:t>
            </a:r>
            <a:r>
              <a:rPr lang="en-US" dirty="0" err="1"/>
              <a:t>minimising</a:t>
            </a:r>
            <a:r>
              <a:rPr lang="en-US" dirty="0"/>
              <a:t> risk.</a:t>
            </a:r>
          </a:p>
          <a:p>
            <a:r>
              <a:rPr lang="en-US" dirty="0"/>
              <a:t>We are shifting toward outcome-based regulation, where instead of rigid rules, we focus on measurable results. Regulatory sandboxes are a key tool here, allowing us to test innovation safely before wider rollout.</a:t>
            </a:r>
          </a:p>
          <a:p>
            <a:r>
              <a:rPr lang="en-US" dirty="0"/>
              <a:t>We also need evidence-driven policy, grounded in real data and research, with strong collaboration between regulators, operators, and academia to understand AI’s real impact on networks and consumers.</a:t>
            </a:r>
          </a:p>
          <a:p>
            <a:r>
              <a:rPr lang="en-US" dirty="0"/>
              <a:t>At the same time, regional cooperation is critical. Through initiatives like the CTU Caribbean AI Task Force and UNESCO’s AI Roadmap, we can align approaches and share expertise across the region.</a:t>
            </a:r>
          </a:p>
          <a:p>
            <a:r>
              <a:rPr lang="en-US" dirty="0"/>
              <a:t>And finally, capacity building is essential—so regulators, industry, and academia all have the skills needed to keep pace with rapid AI development.</a:t>
            </a:r>
          </a:p>
        </p:txBody>
      </p:sp>
      <p:sp>
        <p:nvSpPr>
          <p:cNvPr id="4" name="Slide Number Placeholder 3"/>
          <p:cNvSpPr>
            <a:spLocks noGrp="1"/>
          </p:cNvSpPr>
          <p:nvPr>
            <p:ph type="sldNum" sz="quarter" idx="5"/>
          </p:nvPr>
        </p:nvSpPr>
        <p:spPr/>
        <p:txBody>
          <a:bodyPr/>
          <a:lstStyle/>
          <a:p>
            <a:fld id="{59B70468-B7A0-4A6B-A6B7-3DB5CC89E8DB}" type="slidenum">
              <a:rPr lang="en-US" smtClean="0"/>
              <a:t>9</a:t>
            </a:fld>
            <a:endParaRPr lang="en-US"/>
          </a:p>
        </p:txBody>
      </p:sp>
    </p:spTree>
    <p:extLst>
      <p:ext uri="{BB962C8B-B14F-4D97-AF65-F5344CB8AC3E}">
        <p14:creationId xmlns:p14="http://schemas.microsoft.com/office/powerpoint/2010/main" val="7886924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11" name="Picture 10" descr="TATT Logo.TIF"/>
          <p:cNvPicPr>
            <a:picLocks noChangeAspect="1"/>
          </p:cNvPicPr>
          <p:nvPr userDrawn="1"/>
        </p:nvPicPr>
        <p:blipFill>
          <a:blip r:embed="rId3" cstate="print">
            <a:lum bright="-1000" contrast="8000"/>
          </a:blip>
          <a:stretch>
            <a:fillRect/>
          </a:stretch>
        </p:blipFill>
        <p:spPr>
          <a:xfrm>
            <a:off x="304800" y="-1"/>
            <a:ext cx="8839201" cy="6879771"/>
          </a:xfrm>
          <a:prstGeom prst="rect">
            <a:avLst/>
          </a:prstGeom>
          <a:gradFill>
            <a:gsLst>
              <a:gs pos="0">
                <a:schemeClr val="tx2"/>
              </a:gs>
              <a:gs pos="50000">
                <a:srgbClr val="0099FF"/>
              </a:gs>
              <a:gs pos="100000">
                <a:schemeClr val="tx2"/>
              </a:gs>
            </a:gsLst>
            <a:lin ang="0" scaled="1"/>
          </a:gradFill>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1">
                <a:solidFill>
                  <a:schemeClr val="tx1"/>
                </a:solidFill>
                <a:effectLst>
                  <a:outerShdw blurRad="38100" dist="38100" dir="2700000" algn="tl">
                    <a:srgbClr val="000000">
                      <a:alpha val="43137"/>
                    </a:srgbClr>
                  </a:outerShdw>
                </a:effectLst>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a:t>Company Logo</a:t>
            </a:r>
          </a:p>
        </p:txBody>
      </p:sp>
      <p:pic>
        <p:nvPicPr>
          <p:cNvPr id="7" name="Picture 6"/>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1251"/>
            <a:ext cx="1447800" cy="6858000"/>
          </a:xfrm>
          <a:prstGeom prst="rect">
            <a:avLst/>
          </a:prstGeom>
        </p:spPr>
      </p:pic>
    </p:spTree>
    <p:extLst>
      <p:ext uri="{BB962C8B-B14F-4D97-AF65-F5344CB8AC3E}">
        <p14:creationId xmlns:p14="http://schemas.microsoft.com/office/powerpoint/2010/main" val="21701399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7B281C-5159-4971-8228-52B9A72E9ED2}" type="datetimeFigureOut">
              <a:rPr lang="en-US" smtClean="0">
                <a:solidFill>
                  <a:prstClr val="black">
                    <a:tint val="75000"/>
                  </a:prstClr>
                </a:solidFill>
              </a:rPr>
              <a:pPr/>
              <a:t>4/17/2026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6738148"/>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solidFill>
                  <a:prstClr val="black">
                    <a:tint val="75000"/>
                  </a:prstClr>
                </a:solidFill>
              </a:rPr>
              <a:pPr/>
              <a:t>4/17/2026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7570173"/>
      </p:ext>
    </p:extLst>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solidFill>
                  <a:prstClr val="black">
                    <a:tint val="75000"/>
                  </a:prstClr>
                </a:solidFill>
              </a:rPr>
              <a:pPr/>
              <a:t>4/17/2026</a:t>
            </a:fld>
            <a:endParaRPr lang="en-US" dirty="0">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lang="en-US" dirty="0">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5171768"/>
      </p:ext>
    </p:extLst>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5"/>
          </a:xfrm>
        </p:spPr>
        <p:txBody>
          <a:bodyPr/>
          <a:lstStyle>
            <a:lvl1pPr>
              <a:defRPr b="1">
                <a:solidFill>
                  <a:schemeClr val="tx2"/>
                </a:solidFill>
                <a:effectLst>
                  <a:outerShdw blurRad="38100" dist="38100" dir="2700000" algn="tl">
                    <a:srgbClr val="000000">
                      <a:alpha val="43137"/>
                    </a:srgbClr>
                  </a:outerShdw>
                </a:effectLst>
              </a:defRPr>
            </a:lvl1pPr>
          </a:lstStyle>
          <a:p>
            <a:r>
              <a:rPr lang="en-US" dirty="0"/>
              <a:t>Click to edit Master title style</a:t>
            </a:r>
            <a:endParaRPr lang="en-GB" dirty="0"/>
          </a:p>
        </p:txBody>
      </p:sp>
      <p:sp>
        <p:nvSpPr>
          <p:cNvPr id="3" name="Subtitle 2"/>
          <p:cNvSpPr>
            <a:spLocks noGrp="1"/>
          </p:cNvSpPr>
          <p:nvPr>
            <p:ph type="subTitle" idx="1"/>
          </p:nvPr>
        </p:nvSpPr>
        <p:spPr>
          <a:xfrm>
            <a:off x="1371601" y="3886200"/>
            <a:ext cx="6400800" cy="1752600"/>
          </a:xfrm>
        </p:spPr>
        <p:txBody>
          <a:bodyPr/>
          <a:lstStyle>
            <a:lvl1pPr marL="0" indent="0" algn="ctr">
              <a:buNone/>
              <a:defRPr b="1">
                <a:solidFill>
                  <a:schemeClr val="tx2"/>
                </a:solidFill>
                <a:effectLst>
                  <a:outerShdw blurRad="38100" dist="38100" dir="2700000" algn="tl">
                    <a:srgbClr val="000000">
                      <a:alpha val="43137"/>
                    </a:srgbClr>
                  </a:outerShdw>
                </a:effectLst>
              </a:defRPr>
            </a:lvl1pPr>
            <a:lvl2pPr marL="456978" indent="0" algn="ctr">
              <a:buNone/>
              <a:defRPr>
                <a:solidFill>
                  <a:schemeClr val="tx1">
                    <a:tint val="75000"/>
                  </a:schemeClr>
                </a:solidFill>
              </a:defRPr>
            </a:lvl2pPr>
            <a:lvl3pPr marL="913954" indent="0" algn="ctr">
              <a:buNone/>
              <a:defRPr>
                <a:solidFill>
                  <a:schemeClr val="tx1">
                    <a:tint val="75000"/>
                  </a:schemeClr>
                </a:solidFill>
              </a:defRPr>
            </a:lvl3pPr>
            <a:lvl4pPr marL="1370932" indent="0" algn="ctr">
              <a:buNone/>
              <a:defRPr>
                <a:solidFill>
                  <a:schemeClr val="tx1">
                    <a:tint val="75000"/>
                  </a:schemeClr>
                </a:solidFill>
              </a:defRPr>
            </a:lvl4pPr>
            <a:lvl5pPr marL="1827909" indent="0" algn="ctr">
              <a:buNone/>
              <a:defRPr>
                <a:solidFill>
                  <a:schemeClr val="tx1">
                    <a:tint val="75000"/>
                  </a:schemeClr>
                </a:solidFill>
              </a:defRPr>
            </a:lvl5pPr>
            <a:lvl6pPr marL="2284887" indent="0" algn="ctr">
              <a:buNone/>
              <a:defRPr>
                <a:solidFill>
                  <a:schemeClr val="tx1">
                    <a:tint val="75000"/>
                  </a:schemeClr>
                </a:solidFill>
              </a:defRPr>
            </a:lvl6pPr>
            <a:lvl7pPr marL="2741864" indent="0" algn="ctr">
              <a:buNone/>
              <a:defRPr>
                <a:solidFill>
                  <a:schemeClr val="tx1">
                    <a:tint val="75000"/>
                  </a:schemeClr>
                </a:solidFill>
              </a:defRPr>
            </a:lvl7pPr>
            <a:lvl8pPr marL="3198840" indent="0" algn="ctr">
              <a:buNone/>
              <a:defRPr>
                <a:solidFill>
                  <a:schemeClr val="tx1">
                    <a:tint val="75000"/>
                  </a:schemeClr>
                </a:solidFill>
              </a:defRPr>
            </a:lvl8pPr>
            <a:lvl9pPr marL="3655818"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1445569B-11E5-40BC-B911-56E826C386A5}" type="datetimeFigureOut">
              <a:rPr lang="en-GB" smtClean="0">
                <a:solidFill>
                  <a:prstClr val="black">
                    <a:tint val="75000"/>
                  </a:prstClr>
                </a:solidFill>
              </a:rPr>
              <a:pPr/>
              <a:t>17/04/2026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64416AC-368F-4824-A7C8-FEE4BBB94A4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41806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a:t>Company Logo</a:t>
            </a:r>
          </a:p>
        </p:txBody>
      </p:sp>
    </p:spTree>
    <p:extLst>
      <p:ext uri="{BB962C8B-B14F-4D97-AF65-F5344CB8AC3E}">
        <p14:creationId xmlns:p14="http://schemas.microsoft.com/office/powerpoint/2010/main" val="92314073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7EC44FBC-A902-452C-B393-2A9ACDB62907}" type="datetime1">
              <a:rPr lang="en-US" smtClean="0">
                <a:solidFill>
                  <a:prstClr val="black">
                    <a:tint val="75000"/>
                  </a:prstClr>
                </a:solidFill>
              </a:rPr>
              <a:t>4/17/2026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a:t>Company Logo</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88854" y="5486400"/>
            <a:ext cx="899160" cy="903186"/>
          </a:xfrm>
          <a:prstGeom prst="rect">
            <a:avLst/>
          </a:prstGeom>
        </p:spPr>
      </p:pic>
    </p:spTree>
    <p:extLst>
      <p:ext uri="{BB962C8B-B14F-4D97-AF65-F5344CB8AC3E}">
        <p14:creationId xmlns:p14="http://schemas.microsoft.com/office/powerpoint/2010/main" val="159036362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59A9053-9D4A-4345-9914-B596C61E5913}" type="datetime1">
              <a:rPr lang="en-US" smtClean="0">
                <a:solidFill>
                  <a:prstClr val="black">
                    <a:tint val="75000"/>
                  </a:prstClr>
                </a:solidFill>
              </a:rPr>
              <a:t>4/17/2026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486168"/>
      </p:ext>
    </p:extLst>
  </p:cSld>
  <p:clrMapOvr>
    <a:masterClrMapping/>
  </p:clrMapOvr>
  <p:transition spd="slow">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A6215714-60EA-4237-8A26-184406AD913B}" type="datetime1">
              <a:rPr lang="en-US" smtClean="0">
                <a:solidFill>
                  <a:prstClr val="black">
                    <a:tint val="75000"/>
                  </a:prstClr>
                </a:solidFill>
              </a:rPr>
              <a:t>4/17/2026</a:t>
            </a:fld>
            <a:endParaRPr lang="en-US" dirty="0">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lang="en-US" dirty="0">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5666359"/>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757B281C-5159-4971-8228-52B9A72E9ED2}" type="datetimeFigureOut">
              <a:rPr lang="en-US" smtClean="0">
                <a:solidFill>
                  <a:prstClr val="black">
                    <a:tint val="75000"/>
                  </a:prstClr>
                </a:solidFill>
              </a:rPr>
              <a:pPr/>
              <a:t>4/17/2026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a:t>Company Logo</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88854" y="5486400"/>
            <a:ext cx="899160" cy="903186"/>
          </a:xfrm>
          <a:prstGeom prst="rect">
            <a:avLst/>
          </a:prstGeom>
        </p:spPr>
      </p:pic>
    </p:spTree>
    <p:extLst>
      <p:ext uri="{BB962C8B-B14F-4D97-AF65-F5344CB8AC3E}">
        <p14:creationId xmlns:p14="http://schemas.microsoft.com/office/powerpoint/2010/main" val="40402189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solidFill>
                  <a:prstClr val="black">
                    <a:tint val="75000"/>
                  </a:prstClr>
                </a:solidFill>
              </a:rPr>
              <a:pPr/>
              <a:t>4/17/2026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705600" y="6324600"/>
            <a:ext cx="1295400" cy="396875"/>
          </a:xfrm>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1872782"/>
      </p:ext>
    </p:extLst>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7B281C-5159-4971-8228-52B9A72E9ED2}" type="datetimeFigureOut">
              <a:rPr lang="en-US" smtClean="0">
                <a:solidFill>
                  <a:prstClr val="black">
                    <a:tint val="75000"/>
                  </a:prstClr>
                </a:solidFill>
              </a:rPr>
              <a:pPr/>
              <a:t>4/17/2026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9465797"/>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7B281C-5159-4971-8228-52B9A72E9ED2}" type="datetimeFigureOut">
              <a:rPr lang="en-US" smtClean="0">
                <a:solidFill>
                  <a:prstClr val="black">
                    <a:tint val="75000"/>
                  </a:prstClr>
                </a:solidFill>
              </a:rPr>
              <a:pPr/>
              <a:t>4/17/2026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4380939"/>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solidFill>
                  <a:prstClr val="black">
                    <a:tint val="75000"/>
                  </a:prstClr>
                </a:solidFill>
              </a:rPr>
              <a:pPr/>
              <a:t>4/17/2026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6909202"/>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solidFill>
                  <a:prstClr val="black">
                    <a:tint val="75000"/>
                  </a:prstClr>
                </a:solidFill>
              </a:rPr>
              <a:pPr/>
              <a:t>4/17/2026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6473964"/>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solidFill>
                  <a:prstClr val="black">
                    <a:tint val="75000"/>
                  </a:prstClr>
                </a:solidFill>
              </a:rPr>
              <a:pPr/>
              <a:t>4/17/2026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084399"/>
      </p:ext>
    </p:extLst>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solidFill>
                  <a:prstClr val="black">
                    <a:tint val="75000"/>
                  </a:prstClr>
                </a:solidFill>
              </a:rPr>
              <a:pPr/>
              <a:t>4/17/2026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614332"/>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12" name="Picture 11" descr="TATT Logo.TIF"/>
          <p:cNvPicPr>
            <a:picLocks noChangeAspect="1"/>
          </p:cNvPicPr>
          <p:nvPr userDrawn="1"/>
        </p:nvPicPr>
        <p:blipFill>
          <a:blip r:embed="rId20" cstate="print">
            <a:lum bright="-1000" contrast="8000"/>
          </a:blip>
          <a:stretch>
            <a:fillRect/>
          </a:stretch>
        </p:blipFill>
        <p:spPr>
          <a:xfrm>
            <a:off x="457201" y="-1"/>
            <a:ext cx="8686800" cy="6879772"/>
          </a:xfrm>
          <a:prstGeom prst="rect">
            <a:avLst/>
          </a:prstGeom>
          <a:gradFill>
            <a:gsLst>
              <a:gs pos="0">
                <a:schemeClr val="tx2"/>
              </a:gs>
              <a:gs pos="50000">
                <a:srgbClr val="0099FF"/>
              </a:gs>
              <a:gs pos="100000">
                <a:schemeClr val="tx2"/>
              </a:gs>
            </a:gsLst>
            <a:lin ang="0" scaled="1"/>
          </a:gradFill>
        </p:spPr>
      </p:pic>
      <p:sp>
        <p:nvSpPr>
          <p:cNvPr id="2" name="Title Placeholder 1"/>
          <p:cNvSpPr>
            <a:spLocks noGrp="1"/>
          </p:cNvSpPr>
          <p:nvPr>
            <p:ph type="title"/>
          </p:nvPr>
        </p:nvSpPr>
        <p:spPr>
          <a:xfrm>
            <a:off x="666307" y="274638"/>
            <a:ext cx="8172893"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pic>
        <p:nvPicPr>
          <p:cNvPr id="10" name="Picture 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229600" y="6172200"/>
            <a:ext cx="562401" cy="564919"/>
          </a:xfrm>
          <a:prstGeom prst="rect">
            <a:avLst/>
          </a:prstGeom>
        </p:spPr>
      </p:pic>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solidFill>
                  <a:prstClr val="black">
                    <a:tint val="75000"/>
                  </a:prstClr>
                </a:solidFill>
              </a:rPr>
              <a:pPr/>
              <a:t>4/17/2026</a:t>
            </a:fld>
            <a:endParaRPr lang="en-US" dirty="0">
              <a:solidFill>
                <a:prstClr val="black">
                  <a:tint val="75000"/>
                </a:prstClr>
              </a:solidFill>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705600" y="6356350"/>
            <a:ext cx="990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96066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61" r:id="rId14"/>
    <p:sldLayoutId id="2147483662" r:id="rId15"/>
    <p:sldLayoutId id="2147483663" r:id="rId16"/>
    <p:sldLayoutId id="2147483672" r:id="rId17"/>
  </p:sldLayoutIdLst>
  <p:transition spd="slow">
    <p:wipe dir="d"/>
  </p:transition>
  <p:txStyles>
    <p:titleStyle>
      <a:lvl1pPr algn="l" defTabSz="914400" rtl="0" eaLnBrk="1" latinLnBrk="0" hangingPunct="1">
        <a:spcBef>
          <a:spcPct val="0"/>
        </a:spcBef>
        <a:buNone/>
        <a:defRPr lang="en-US" sz="4400" b="1" kern="1200" dirty="0" smtClean="0">
          <a:solidFill>
            <a:schemeClr val="tx2"/>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6466066" y="4359687"/>
            <a:ext cx="2155468" cy="2165119"/>
          </a:xfrm>
          <a:prstGeom prst="rect">
            <a:avLst/>
          </a:prstGeom>
        </p:spPr>
      </p:pic>
      <p:sp>
        <p:nvSpPr>
          <p:cNvPr id="5" name="Rectangle 4"/>
          <p:cNvSpPr/>
          <p:nvPr/>
        </p:nvSpPr>
        <p:spPr>
          <a:xfrm>
            <a:off x="3738118" y="6457890"/>
            <a:ext cx="228168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cap="small" dirty="0">
                <a:solidFill>
                  <a:srgbClr val="000099"/>
                </a:solidFill>
                <a:latin typeface="Calibri"/>
                <a:cs typeface="Arial" pitchFamily="34" charset="0"/>
              </a:rPr>
              <a:t> April 2026</a:t>
            </a:r>
            <a:endParaRPr kumimoji="0" lang="en-GB" sz="1400" b="1" i="0" u="none" strike="noStrike" kern="1200" cap="none" spc="0" normalizeH="0" baseline="0" noProof="0" dirty="0">
              <a:ln>
                <a:noFill/>
              </a:ln>
              <a:solidFill>
                <a:schemeClr val="accent1">
                  <a:lumMod val="75000"/>
                </a:schemeClr>
              </a:solidFill>
              <a:effectLst/>
              <a:uLnTx/>
              <a:uFillTx/>
              <a:latin typeface="Calibri"/>
              <a:ea typeface="+mn-ea"/>
              <a:cs typeface="+mn-cs"/>
            </a:endParaRPr>
          </a:p>
        </p:txBody>
      </p:sp>
      <p:sp>
        <p:nvSpPr>
          <p:cNvPr id="7" name="Title 3">
            <a:extLst>
              <a:ext uri="{FF2B5EF4-FFF2-40B4-BE49-F238E27FC236}">
                <a16:creationId xmlns:a16="http://schemas.microsoft.com/office/drawing/2014/main" id="{D8C91C51-1952-42FC-9DAC-F41D982A35CB}"/>
              </a:ext>
            </a:extLst>
          </p:cNvPr>
          <p:cNvSpPr>
            <a:spLocks noGrp="1"/>
          </p:cNvSpPr>
          <p:nvPr>
            <p:ph type="ctrTitle"/>
          </p:nvPr>
        </p:nvSpPr>
        <p:spPr>
          <a:xfrm>
            <a:off x="368064" y="533400"/>
            <a:ext cx="8775936" cy="4191000"/>
          </a:xfrm>
        </p:spPr>
        <p:txBody>
          <a:bodyPr>
            <a:normAutofit/>
          </a:bodyPr>
          <a:lstStyle/>
          <a:p>
            <a:pPr algn="ctr"/>
            <a:r>
              <a:rPr lang="en-TT" u="sng" dirty="0">
                <a:solidFill>
                  <a:schemeClr val="tx1">
                    <a:lumMod val="50000"/>
                    <a:lumOff val="50000"/>
                  </a:schemeClr>
                </a:solidFill>
              </a:rPr>
              <a:t>OOCUR 20</a:t>
            </a:r>
            <a:r>
              <a:rPr lang="en-TT" u="sng" baseline="30000" dirty="0">
                <a:solidFill>
                  <a:schemeClr val="tx1">
                    <a:lumMod val="50000"/>
                    <a:lumOff val="50000"/>
                  </a:schemeClr>
                </a:solidFill>
              </a:rPr>
              <a:t>th</a:t>
            </a:r>
            <a:r>
              <a:rPr lang="en-TT" u="sng" dirty="0">
                <a:solidFill>
                  <a:schemeClr val="tx1">
                    <a:lumMod val="50000"/>
                    <a:lumOff val="50000"/>
                  </a:schemeClr>
                </a:solidFill>
              </a:rPr>
              <a:t> Conference</a:t>
            </a:r>
            <a:br>
              <a:rPr lang="en-TT" dirty="0">
                <a:solidFill>
                  <a:schemeClr val="accent1">
                    <a:lumMod val="75000"/>
                  </a:schemeClr>
                </a:solidFill>
              </a:rPr>
            </a:br>
            <a:br>
              <a:rPr lang="en-TT" dirty="0">
                <a:solidFill>
                  <a:schemeClr val="accent1">
                    <a:lumMod val="75000"/>
                  </a:schemeClr>
                </a:solidFill>
              </a:rPr>
            </a:br>
            <a:r>
              <a:rPr lang="en-US" dirty="0">
                <a:solidFill>
                  <a:schemeClr val="accent1">
                    <a:lumMod val="75000"/>
                  </a:schemeClr>
                </a:solidFill>
              </a:rPr>
              <a:t>AI in the Telecommunications and Broadcasting Sector: Challenges and Opportunities</a:t>
            </a:r>
            <a:endParaRPr lang="en-TT" b="0" dirty="0">
              <a:solidFill>
                <a:schemeClr val="accent1">
                  <a:lumMod val="75000"/>
                </a:schemeClr>
              </a:solidFill>
            </a:endParaRPr>
          </a:p>
        </p:txBody>
      </p:sp>
    </p:spTree>
    <p:custDataLst>
      <p:tags r:id="rId1"/>
    </p:custDataLst>
    <p:extLst>
      <p:ext uri="{BB962C8B-B14F-4D97-AF65-F5344CB8AC3E}">
        <p14:creationId xmlns:p14="http://schemas.microsoft.com/office/powerpoint/2010/main" val="3745899768"/>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BE077F-8128-C1DB-D0FB-C127F990F942}"/>
              </a:ext>
            </a:extLst>
          </p:cNvPr>
          <p:cNvSpPr>
            <a:spLocks noGrp="1"/>
          </p:cNvSpPr>
          <p:nvPr>
            <p:ph idx="1"/>
          </p:nvPr>
        </p:nvSpPr>
        <p:spPr>
          <a:xfrm>
            <a:off x="762000" y="2057400"/>
            <a:ext cx="8077200" cy="4068763"/>
          </a:xfrm>
        </p:spPr>
        <p:txBody>
          <a:bodyPr/>
          <a:lstStyle/>
          <a:p>
            <a:pPr marL="0" indent="0" algn="ctr">
              <a:buNone/>
            </a:pPr>
            <a:endParaRPr lang="en-US" dirty="0"/>
          </a:p>
          <a:p>
            <a:pPr marL="0" indent="0" algn="ctr">
              <a:buNone/>
            </a:pPr>
            <a:r>
              <a:rPr lang="en-US" b="1" dirty="0"/>
              <a:t>Thank you!</a:t>
            </a:r>
          </a:p>
        </p:txBody>
      </p:sp>
    </p:spTree>
    <p:extLst>
      <p:ext uri="{BB962C8B-B14F-4D97-AF65-F5344CB8AC3E}">
        <p14:creationId xmlns:p14="http://schemas.microsoft.com/office/powerpoint/2010/main" val="3558513086"/>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4E349-6115-3841-EE12-39016CE80D6E}"/>
              </a:ext>
            </a:extLst>
          </p:cNvPr>
          <p:cNvSpPr>
            <a:spLocks noGrp="1"/>
          </p:cNvSpPr>
          <p:nvPr>
            <p:ph type="title"/>
          </p:nvPr>
        </p:nvSpPr>
        <p:spPr>
          <a:xfrm>
            <a:off x="554736" y="33704"/>
            <a:ext cx="8589264" cy="694592"/>
          </a:xfrm>
        </p:spPr>
        <p:txBody>
          <a:bodyPr>
            <a:normAutofit fontScale="90000"/>
          </a:bodyPr>
          <a:lstStyle/>
          <a:p>
            <a:r>
              <a:rPr lang="en-US" dirty="0"/>
              <a:t>Overview</a:t>
            </a:r>
          </a:p>
        </p:txBody>
      </p:sp>
      <p:sp>
        <p:nvSpPr>
          <p:cNvPr id="21" name="TextBox 20">
            <a:extLst>
              <a:ext uri="{FF2B5EF4-FFF2-40B4-BE49-F238E27FC236}">
                <a16:creationId xmlns:a16="http://schemas.microsoft.com/office/drawing/2014/main" id="{B460310C-4F5A-591D-821F-D94D64F6C48D}"/>
              </a:ext>
            </a:extLst>
          </p:cNvPr>
          <p:cNvSpPr txBox="1"/>
          <p:nvPr/>
        </p:nvSpPr>
        <p:spPr>
          <a:xfrm>
            <a:off x="685800" y="728296"/>
            <a:ext cx="3048000" cy="5909310"/>
          </a:xfrm>
          <a:prstGeom prst="rect">
            <a:avLst/>
          </a:prstGeom>
          <a:noFill/>
        </p:spPr>
        <p:txBody>
          <a:bodyPr wrap="square" rtlCol="0">
            <a:spAutoFit/>
          </a:bodyPr>
          <a:lstStyle/>
          <a:p>
            <a:pPr fontAlgn="ctr"/>
            <a:r>
              <a:rPr lang="en-US" sz="2000" b="1" dirty="0"/>
              <a:t>TRANSFORMATION &amp; GROWTH </a:t>
            </a:r>
          </a:p>
          <a:p>
            <a:pPr fontAlgn="ctr"/>
            <a:endParaRPr lang="en-US" sz="2000" dirty="0"/>
          </a:p>
          <a:p>
            <a:pPr fontAlgn="ctr"/>
            <a:r>
              <a:rPr lang="en-US" sz="2000" dirty="0"/>
              <a:t>AI is transforming telecom and broadcasting globally, unlocking unprecedented potential. </a:t>
            </a:r>
          </a:p>
          <a:p>
            <a:pPr fontAlgn="ctr"/>
            <a:endParaRPr lang="en-US" sz="2000" dirty="0"/>
          </a:p>
          <a:p>
            <a:pPr fontAlgn="ctr"/>
            <a:endParaRPr lang="en-US" sz="2000" dirty="0"/>
          </a:p>
          <a:p>
            <a:pPr fontAlgn="ctr"/>
            <a:r>
              <a:rPr lang="en-US" sz="2000" b="1" dirty="0"/>
              <a:t>Key Applications:</a:t>
            </a:r>
          </a:p>
          <a:p>
            <a:pPr marL="285750" indent="-285750">
              <a:buFont typeface="Arial" panose="020B0604020202020204" pitchFamily="34" charset="0"/>
              <a:buChar char="•"/>
            </a:pPr>
            <a:r>
              <a:rPr lang="en-US" sz="2000" dirty="0"/>
              <a:t>Autonomous Networks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Operational Efficiency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Resource Optimisation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Intelligent Chatbots &amp; Hyper-personalization</a:t>
            </a:r>
          </a:p>
          <a:p>
            <a:endParaRPr lang="en-US" dirty="0"/>
          </a:p>
        </p:txBody>
      </p:sp>
      <p:sp>
        <p:nvSpPr>
          <p:cNvPr id="24" name="TextBox 23">
            <a:extLst>
              <a:ext uri="{FF2B5EF4-FFF2-40B4-BE49-F238E27FC236}">
                <a16:creationId xmlns:a16="http://schemas.microsoft.com/office/drawing/2014/main" id="{B588434D-64AD-5987-9797-95AAB2D79F1C}"/>
              </a:ext>
            </a:extLst>
          </p:cNvPr>
          <p:cNvSpPr txBox="1"/>
          <p:nvPr/>
        </p:nvSpPr>
        <p:spPr>
          <a:xfrm>
            <a:off x="3733800" y="728296"/>
            <a:ext cx="1676400" cy="6463308"/>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r>
              <a:rPr lang="en-US" b="1" dirty="0"/>
              <a:t>Enable innovation while ensuring fairness, inclusion, and consumer protection.</a:t>
            </a:r>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CA96235F-4005-969C-8A98-C4B43E46DB9C}"/>
              </a:ext>
            </a:extLst>
          </p:cNvPr>
          <p:cNvSpPr txBox="1"/>
          <p:nvPr/>
        </p:nvSpPr>
        <p:spPr>
          <a:xfrm>
            <a:off x="5490148" y="744535"/>
            <a:ext cx="2743200" cy="5940088"/>
          </a:xfrm>
          <a:prstGeom prst="rect">
            <a:avLst/>
          </a:prstGeom>
          <a:noFill/>
        </p:spPr>
        <p:txBody>
          <a:bodyPr wrap="square" rtlCol="0">
            <a:spAutoFit/>
          </a:bodyPr>
          <a:lstStyle/>
          <a:p>
            <a:pPr fontAlgn="ctr"/>
            <a:r>
              <a:rPr lang="en-US" sz="2000" b="1" dirty="0"/>
              <a:t>CRITICAL RISK FACTORS</a:t>
            </a:r>
          </a:p>
          <a:p>
            <a:pPr fontAlgn="ctr"/>
            <a:endParaRPr lang="en-US" sz="2000" dirty="0"/>
          </a:p>
          <a:p>
            <a:r>
              <a:rPr lang="en-US" sz="2000" dirty="0"/>
              <a:t>The deployment of AI across critical sectors introduces systemic social and technical challenges.</a:t>
            </a:r>
          </a:p>
          <a:p>
            <a:endParaRPr lang="en-US" sz="2000" dirty="0"/>
          </a:p>
          <a:p>
            <a:endParaRPr lang="en-US" sz="2000" dirty="0"/>
          </a:p>
          <a:p>
            <a:r>
              <a:rPr lang="en-US" sz="2000" b="1" dirty="0"/>
              <a:t>Key Risks</a:t>
            </a:r>
          </a:p>
          <a:p>
            <a:pPr marL="285750" indent="-285750">
              <a:buFont typeface="Arial" panose="020B0604020202020204" pitchFamily="34" charset="0"/>
              <a:buChar char="•"/>
            </a:pPr>
            <a:r>
              <a:rPr lang="en-US" sz="2000" dirty="0"/>
              <a:t>Data Privacy &amp; Security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Bias &amp; Inclusivity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Accountability</a:t>
            </a:r>
          </a:p>
          <a:p>
            <a:r>
              <a:rPr lang="en-US" sz="2000" dirty="0"/>
              <a:t> </a:t>
            </a:r>
          </a:p>
          <a:p>
            <a:pPr marL="285750" indent="-285750">
              <a:buFont typeface="Arial" panose="020B0604020202020204" pitchFamily="34" charset="0"/>
              <a:buChar char="•"/>
            </a:pPr>
            <a:r>
              <a:rPr lang="en-US" sz="2000" dirty="0"/>
              <a:t>Transparency &amp; Trust</a:t>
            </a:r>
          </a:p>
          <a:p>
            <a:r>
              <a:rPr lang="en-US" sz="2000" dirty="0"/>
              <a:t> </a:t>
            </a:r>
          </a:p>
        </p:txBody>
      </p:sp>
    </p:spTree>
    <p:extLst>
      <p:ext uri="{BB962C8B-B14F-4D97-AF65-F5344CB8AC3E}">
        <p14:creationId xmlns:p14="http://schemas.microsoft.com/office/powerpoint/2010/main" val="3689160022"/>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2DA2A-7624-F72B-9E7C-0F636F4DB978}"/>
              </a:ext>
            </a:extLst>
          </p:cNvPr>
          <p:cNvSpPr>
            <a:spLocks noGrp="1"/>
          </p:cNvSpPr>
          <p:nvPr>
            <p:ph type="title"/>
          </p:nvPr>
        </p:nvSpPr>
        <p:spPr/>
        <p:txBody>
          <a:bodyPr>
            <a:normAutofit fontScale="90000"/>
          </a:bodyPr>
          <a:lstStyle/>
          <a:p>
            <a:r>
              <a:rPr lang="en-US" dirty="0"/>
              <a:t>Global AI Economic Impact (ITU)</a:t>
            </a:r>
          </a:p>
        </p:txBody>
      </p:sp>
      <p:pic>
        <p:nvPicPr>
          <p:cNvPr id="5" name="Content Placeholder 4" descr="image.png"/>
          <p:cNvPicPr>
            <a:picLocks noGrp="1" noChangeAspect="1"/>
          </p:cNvPicPr>
          <p:nvPr>
            <p:ph idx="1"/>
          </p:nvPr>
        </p:nvPicPr>
        <p:blipFill>
          <a:blip r:embed="rId3"/>
          <a:stretch>
            <a:fillRect/>
          </a:stretch>
        </p:blipFill>
        <p:spPr>
          <a:xfrm>
            <a:off x="1945267" y="1597025"/>
            <a:ext cx="5710666" cy="4297363"/>
          </a:xfrm>
          <a:prstGeom prst="rect">
            <a:avLst/>
          </a:prstGeom>
        </p:spPr>
      </p:pic>
      <p:sp>
        <p:nvSpPr>
          <p:cNvPr id="4" name="TextBox 3">
            <a:extLst>
              <a:ext uri="{FF2B5EF4-FFF2-40B4-BE49-F238E27FC236}">
                <a16:creationId xmlns:a16="http://schemas.microsoft.com/office/drawing/2014/main" id="{4661CB54-0FB4-E7E2-FF12-D268C7B4A97A}"/>
              </a:ext>
            </a:extLst>
          </p:cNvPr>
          <p:cNvSpPr txBox="1"/>
          <p:nvPr/>
        </p:nvSpPr>
        <p:spPr>
          <a:xfrm>
            <a:off x="533400" y="6324600"/>
            <a:ext cx="7543800" cy="369332"/>
          </a:xfrm>
          <a:prstGeom prst="rect">
            <a:avLst/>
          </a:prstGeom>
          <a:noFill/>
        </p:spPr>
        <p:txBody>
          <a:bodyPr wrap="square" rtlCol="0">
            <a:spAutoFit/>
          </a:bodyPr>
          <a:lstStyle/>
          <a:p>
            <a:r>
              <a:rPr lang="en-US" dirty="0"/>
              <a:t>Source: ITU – Emerging Technology Trends: AI &amp; Big Data for Development</a:t>
            </a:r>
          </a:p>
        </p:txBody>
      </p:sp>
    </p:spTree>
    <p:extLst>
      <p:ext uri="{BB962C8B-B14F-4D97-AF65-F5344CB8AC3E}">
        <p14:creationId xmlns:p14="http://schemas.microsoft.com/office/powerpoint/2010/main" val="3545429345"/>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9648D-21C9-7275-205A-DCC1D3E3DC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BB52BC-5413-E530-F70A-3DDA76EEF48F}"/>
              </a:ext>
            </a:extLst>
          </p:cNvPr>
          <p:cNvSpPr>
            <a:spLocks noGrp="1"/>
          </p:cNvSpPr>
          <p:nvPr>
            <p:ph type="title"/>
          </p:nvPr>
        </p:nvSpPr>
        <p:spPr>
          <a:xfrm>
            <a:off x="762000" y="304800"/>
            <a:ext cx="8077200" cy="1143000"/>
          </a:xfrm>
        </p:spPr>
        <p:txBody>
          <a:bodyPr>
            <a:normAutofit fontScale="90000"/>
          </a:bodyPr>
          <a:lstStyle/>
          <a:p>
            <a:r>
              <a:rPr lang="en-US" dirty="0"/>
              <a:t> AI Benefits for Operators</a:t>
            </a:r>
            <a:br>
              <a:rPr lang="en-US" dirty="0"/>
            </a:br>
            <a:endParaRPr lang="en-US" dirty="0"/>
          </a:p>
        </p:txBody>
      </p:sp>
      <p:pic>
        <p:nvPicPr>
          <p:cNvPr id="1026" name="Picture 2" descr="Top 5 AI Use Cases in Telecom">
            <a:extLst>
              <a:ext uri="{FF2B5EF4-FFF2-40B4-BE49-F238E27FC236}">
                <a16:creationId xmlns:a16="http://schemas.microsoft.com/office/drawing/2014/main" id="{E64D4666-1E75-A7F6-A229-0E5995F9310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838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A2A618-EFE1-B0ED-F539-36D975E57D9F}"/>
              </a:ext>
            </a:extLst>
          </p:cNvPr>
          <p:cNvSpPr txBox="1"/>
          <p:nvPr/>
        </p:nvSpPr>
        <p:spPr>
          <a:xfrm>
            <a:off x="685800" y="5943600"/>
            <a:ext cx="3886200" cy="276999"/>
          </a:xfrm>
          <a:prstGeom prst="rect">
            <a:avLst/>
          </a:prstGeom>
          <a:noFill/>
        </p:spPr>
        <p:txBody>
          <a:bodyPr wrap="square" rtlCol="0">
            <a:spAutoFit/>
          </a:bodyPr>
          <a:lstStyle/>
          <a:p>
            <a:r>
              <a:rPr lang="en-TT" sz="1200" dirty="0"/>
              <a:t>Source: bacancytechnology.com</a:t>
            </a:r>
          </a:p>
        </p:txBody>
      </p:sp>
    </p:spTree>
    <p:extLst>
      <p:ext uri="{BB962C8B-B14F-4D97-AF65-F5344CB8AC3E}">
        <p14:creationId xmlns:p14="http://schemas.microsoft.com/office/powerpoint/2010/main" val="2919892551"/>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A215B-1259-7CC0-9BEE-A9A98CBD34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8302BC-9A9F-670F-4A04-377F350662EC}"/>
              </a:ext>
            </a:extLst>
          </p:cNvPr>
          <p:cNvSpPr>
            <a:spLocks noGrp="1"/>
          </p:cNvSpPr>
          <p:nvPr>
            <p:ph type="title"/>
          </p:nvPr>
        </p:nvSpPr>
        <p:spPr/>
        <p:txBody>
          <a:bodyPr>
            <a:normAutofit/>
          </a:bodyPr>
          <a:lstStyle/>
          <a:p>
            <a:r>
              <a:rPr lang="en-US" dirty="0"/>
              <a:t> AI Benefits </a:t>
            </a:r>
            <a:r>
              <a:rPr lang="en-US"/>
              <a:t>for Broadcasters</a:t>
            </a:r>
            <a:endParaRPr lang="en-US" dirty="0"/>
          </a:p>
        </p:txBody>
      </p:sp>
      <p:sp>
        <p:nvSpPr>
          <p:cNvPr id="3" name="Content Placeholder 2">
            <a:extLst>
              <a:ext uri="{FF2B5EF4-FFF2-40B4-BE49-F238E27FC236}">
                <a16:creationId xmlns:a16="http://schemas.microsoft.com/office/drawing/2014/main" id="{C1958FDB-3F25-8686-551B-F54D611FD45D}"/>
              </a:ext>
            </a:extLst>
          </p:cNvPr>
          <p:cNvSpPr>
            <a:spLocks noGrp="1"/>
          </p:cNvSpPr>
          <p:nvPr>
            <p:ph idx="1"/>
          </p:nvPr>
        </p:nvSpPr>
        <p:spPr>
          <a:xfrm>
            <a:off x="762000" y="1066800"/>
            <a:ext cx="8153400" cy="5521568"/>
          </a:xfrm>
        </p:spPr>
        <p:txBody>
          <a:bodyPr>
            <a:normAutofit fontScale="62500" lnSpcReduction="20000"/>
          </a:bodyPr>
          <a:lstStyle/>
          <a:p>
            <a:pPr marL="0" indent="0">
              <a:buNone/>
            </a:pPr>
            <a:r>
              <a:rPr lang="en-US" b="1" dirty="0"/>
              <a:t>AI-powered solutions enable broadcasters to:</a:t>
            </a:r>
          </a:p>
          <a:p>
            <a:endParaRPr lang="en-US" dirty="0"/>
          </a:p>
          <a:p>
            <a:r>
              <a:rPr lang="en-US" b="1" dirty="0"/>
              <a:t>Enhance Content Production</a:t>
            </a:r>
            <a:br>
              <a:rPr lang="en-US" dirty="0"/>
            </a:br>
            <a:r>
              <a:rPr lang="en-US" dirty="0"/>
              <a:t>Automate editing, subtitles, and content generation to reduce time and cost </a:t>
            </a:r>
          </a:p>
          <a:p>
            <a:endParaRPr lang="en-US" dirty="0"/>
          </a:p>
          <a:p>
            <a:r>
              <a:rPr lang="en-US" b="1" dirty="0" err="1"/>
              <a:t>Personalise</a:t>
            </a:r>
            <a:r>
              <a:rPr lang="en-US" b="1" dirty="0"/>
              <a:t> Viewer Experience</a:t>
            </a:r>
            <a:br>
              <a:rPr lang="en-US" dirty="0"/>
            </a:br>
            <a:r>
              <a:rPr lang="en-US" dirty="0"/>
              <a:t>Deliver tailored recommendations (e.g., Netflix, YouTube) to boost engagement </a:t>
            </a:r>
          </a:p>
          <a:p>
            <a:endParaRPr lang="en-US" dirty="0"/>
          </a:p>
          <a:p>
            <a:r>
              <a:rPr lang="en-US" b="1" dirty="0"/>
              <a:t>Leverage Audience Insights</a:t>
            </a:r>
            <a:br>
              <a:rPr lang="en-US" dirty="0"/>
            </a:br>
            <a:r>
              <a:rPr lang="en-US" dirty="0" err="1"/>
              <a:t>Analyse</a:t>
            </a:r>
            <a:r>
              <a:rPr lang="en-US" dirty="0"/>
              <a:t> real-time data to predict trends and </a:t>
            </a:r>
            <a:r>
              <a:rPr lang="en-US" dirty="0" err="1"/>
              <a:t>optimise</a:t>
            </a:r>
            <a:r>
              <a:rPr lang="en-US" dirty="0"/>
              <a:t> programming </a:t>
            </a:r>
          </a:p>
          <a:p>
            <a:endParaRPr lang="en-US" dirty="0"/>
          </a:p>
          <a:p>
            <a:r>
              <a:rPr lang="en-US" b="1" dirty="0" err="1"/>
              <a:t>Optimise</a:t>
            </a:r>
            <a:r>
              <a:rPr lang="en-US" b="1" dirty="0"/>
              <a:t> Content Delivery</a:t>
            </a:r>
            <a:br>
              <a:rPr lang="en-US" dirty="0"/>
            </a:br>
            <a:r>
              <a:rPr lang="en-US" dirty="0"/>
              <a:t>Improve streaming quality and bandwidth allocation for seamless viewing</a:t>
            </a:r>
          </a:p>
          <a:p>
            <a:endParaRPr lang="en-US" dirty="0"/>
          </a:p>
          <a:p>
            <a:r>
              <a:rPr lang="en-US" b="1" dirty="0"/>
              <a:t>Increase Operational Efficiency</a:t>
            </a:r>
          </a:p>
          <a:p>
            <a:pPr marL="0" indent="0">
              <a:buNone/>
            </a:pPr>
            <a:r>
              <a:rPr lang="en-US" b="1" dirty="0"/>
              <a:t>     </a:t>
            </a:r>
            <a:r>
              <a:rPr lang="en-US" dirty="0"/>
              <a:t>Automate workflows, metadata tagging, and compliance monitoring </a:t>
            </a:r>
          </a:p>
        </p:txBody>
      </p:sp>
    </p:spTree>
    <p:extLst>
      <p:ext uri="{BB962C8B-B14F-4D97-AF65-F5344CB8AC3E}">
        <p14:creationId xmlns:p14="http://schemas.microsoft.com/office/powerpoint/2010/main" val="2874602127"/>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68644-B16D-7692-11F3-71E6E1E2C4F8}"/>
              </a:ext>
            </a:extLst>
          </p:cNvPr>
          <p:cNvSpPr>
            <a:spLocks noGrp="1"/>
          </p:cNvSpPr>
          <p:nvPr>
            <p:ph type="title"/>
          </p:nvPr>
        </p:nvSpPr>
        <p:spPr/>
        <p:txBody>
          <a:bodyPr/>
          <a:lstStyle/>
          <a:p>
            <a:r>
              <a:rPr lang="en-US" dirty="0"/>
              <a:t>Policy Outcomes of AI Benefits</a:t>
            </a:r>
          </a:p>
        </p:txBody>
      </p:sp>
      <p:graphicFrame>
        <p:nvGraphicFramePr>
          <p:cNvPr id="4" name="Content Placeholder 3">
            <a:extLst>
              <a:ext uri="{FF2B5EF4-FFF2-40B4-BE49-F238E27FC236}">
                <a16:creationId xmlns:a16="http://schemas.microsoft.com/office/drawing/2014/main" id="{AF36B606-07B7-3D6A-B4ED-2209F2C09116}"/>
              </a:ext>
            </a:extLst>
          </p:cNvPr>
          <p:cNvGraphicFramePr>
            <a:graphicFrameLocks noGrp="1"/>
          </p:cNvGraphicFramePr>
          <p:nvPr>
            <p:ph idx="1"/>
            <p:extLst>
              <p:ext uri="{D42A27DB-BD31-4B8C-83A1-F6EECF244321}">
                <p14:modId xmlns:p14="http://schemas.microsoft.com/office/powerpoint/2010/main" val="148740638"/>
              </p:ext>
            </p:extLst>
          </p:nvPr>
        </p:nvGraphicFramePr>
        <p:xfrm>
          <a:off x="762000" y="1412632"/>
          <a:ext cx="8077200" cy="3430356"/>
        </p:xfrm>
        <a:graphic>
          <a:graphicData uri="http://schemas.openxmlformats.org/drawingml/2006/table">
            <a:tbl>
              <a:tblPr/>
              <a:tblGrid>
                <a:gridCol w="4038600">
                  <a:extLst>
                    <a:ext uri="{9D8B030D-6E8A-4147-A177-3AD203B41FA5}">
                      <a16:colId xmlns:a16="http://schemas.microsoft.com/office/drawing/2014/main" val="2753988764"/>
                    </a:ext>
                  </a:extLst>
                </a:gridCol>
                <a:gridCol w="4038600">
                  <a:extLst>
                    <a:ext uri="{9D8B030D-6E8A-4147-A177-3AD203B41FA5}">
                      <a16:colId xmlns:a16="http://schemas.microsoft.com/office/drawing/2014/main" val="3983227573"/>
                    </a:ext>
                  </a:extLst>
                </a:gridCol>
              </a:tblGrid>
              <a:tr h="571726">
                <a:tc>
                  <a:txBody>
                    <a:bodyPr/>
                    <a:lstStyle/>
                    <a:p>
                      <a:pPr>
                        <a:buNone/>
                      </a:pPr>
                      <a:endParaRPr lang="en-US" b="1" dirty="0"/>
                    </a:p>
                  </a:txBody>
                  <a:tcPr anchor="ctr">
                    <a:lnL>
                      <a:noFill/>
                    </a:lnL>
                    <a:lnR>
                      <a:noFill/>
                    </a:lnR>
                    <a:lnT>
                      <a:noFill/>
                    </a:lnT>
                    <a:lnB>
                      <a:noFill/>
                    </a:lnB>
                    <a:noFill/>
                  </a:tcPr>
                </a:tc>
                <a:tc>
                  <a:txBody>
                    <a:bodyPr/>
                    <a:lstStyle/>
                    <a:p>
                      <a:pPr>
                        <a:buNone/>
                      </a:pPr>
                      <a:endParaRPr lang="en-US" b="1" dirty="0"/>
                    </a:p>
                  </a:txBody>
                  <a:tcPr anchor="ctr">
                    <a:lnL>
                      <a:noFill/>
                    </a:lnL>
                    <a:lnR>
                      <a:noFill/>
                    </a:lnR>
                    <a:lnT>
                      <a:noFill/>
                    </a:lnT>
                    <a:lnB>
                      <a:noFill/>
                    </a:lnB>
                    <a:noFill/>
                  </a:tcPr>
                </a:tc>
                <a:extLst>
                  <a:ext uri="{0D108BD9-81ED-4DB2-BD59-A6C34878D82A}">
                    <a16:rowId xmlns:a16="http://schemas.microsoft.com/office/drawing/2014/main" val="1076517849"/>
                  </a:ext>
                </a:extLst>
              </a:tr>
              <a:tr h="571726">
                <a:tc>
                  <a:txBody>
                    <a:bodyPr/>
                    <a:lstStyle/>
                    <a:p>
                      <a:pPr>
                        <a:buNone/>
                      </a:pPr>
                      <a:endParaRPr lang="en-US"/>
                    </a:p>
                  </a:txBody>
                  <a:tcPr anchor="ctr">
                    <a:lnL>
                      <a:noFill/>
                    </a:lnL>
                    <a:lnR>
                      <a:noFill/>
                    </a:lnR>
                    <a:lnT>
                      <a:noFill/>
                    </a:lnT>
                    <a:lnB>
                      <a:noFill/>
                    </a:lnB>
                    <a:noFill/>
                  </a:tcPr>
                </a:tc>
                <a:tc>
                  <a:txBody>
                    <a:bodyPr/>
                    <a:lstStyle/>
                    <a:p>
                      <a:pPr>
                        <a:buNone/>
                      </a:pPr>
                      <a:endParaRPr lang="en-US"/>
                    </a:p>
                  </a:txBody>
                  <a:tcPr anchor="ctr">
                    <a:lnL>
                      <a:noFill/>
                    </a:lnL>
                    <a:lnR>
                      <a:noFill/>
                    </a:lnR>
                    <a:lnT>
                      <a:noFill/>
                    </a:lnT>
                    <a:lnB>
                      <a:noFill/>
                    </a:lnB>
                    <a:noFill/>
                  </a:tcPr>
                </a:tc>
                <a:extLst>
                  <a:ext uri="{0D108BD9-81ED-4DB2-BD59-A6C34878D82A}">
                    <a16:rowId xmlns:a16="http://schemas.microsoft.com/office/drawing/2014/main" val="1112095368"/>
                  </a:ext>
                </a:extLst>
              </a:tr>
              <a:tr h="571726">
                <a:tc>
                  <a:txBody>
                    <a:bodyPr/>
                    <a:lstStyle/>
                    <a:p>
                      <a:pPr>
                        <a:buNone/>
                      </a:pPr>
                      <a:endParaRPr lang="en-US"/>
                    </a:p>
                  </a:txBody>
                  <a:tcPr anchor="ctr">
                    <a:lnL>
                      <a:noFill/>
                    </a:lnL>
                    <a:lnR>
                      <a:noFill/>
                    </a:lnR>
                    <a:lnT>
                      <a:noFill/>
                    </a:lnT>
                    <a:lnB>
                      <a:noFill/>
                    </a:lnB>
                    <a:noFill/>
                  </a:tcPr>
                </a:tc>
                <a:tc>
                  <a:txBody>
                    <a:bodyPr/>
                    <a:lstStyle/>
                    <a:p>
                      <a:pPr>
                        <a:buNone/>
                      </a:pPr>
                      <a:endParaRPr lang="en-US"/>
                    </a:p>
                  </a:txBody>
                  <a:tcPr anchor="ctr">
                    <a:lnL>
                      <a:noFill/>
                    </a:lnL>
                    <a:lnR>
                      <a:noFill/>
                    </a:lnR>
                    <a:lnT>
                      <a:noFill/>
                    </a:lnT>
                    <a:lnB>
                      <a:noFill/>
                    </a:lnB>
                    <a:noFill/>
                  </a:tcPr>
                </a:tc>
                <a:extLst>
                  <a:ext uri="{0D108BD9-81ED-4DB2-BD59-A6C34878D82A}">
                    <a16:rowId xmlns:a16="http://schemas.microsoft.com/office/drawing/2014/main" val="887614597"/>
                  </a:ext>
                </a:extLst>
              </a:tr>
              <a:tr h="571726">
                <a:tc>
                  <a:txBody>
                    <a:bodyPr/>
                    <a:lstStyle/>
                    <a:p>
                      <a:pPr>
                        <a:buNone/>
                      </a:pPr>
                      <a:endParaRPr lang="en-US" dirty="0"/>
                    </a:p>
                  </a:txBody>
                  <a:tcPr anchor="ctr">
                    <a:lnL>
                      <a:noFill/>
                    </a:lnL>
                    <a:lnR>
                      <a:noFill/>
                    </a:lnR>
                    <a:lnT>
                      <a:noFill/>
                    </a:lnT>
                    <a:lnB>
                      <a:noFill/>
                    </a:lnB>
                    <a:noFill/>
                  </a:tcPr>
                </a:tc>
                <a:tc>
                  <a:txBody>
                    <a:bodyPr/>
                    <a:lstStyle/>
                    <a:p>
                      <a:pPr>
                        <a:buNone/>
                      </a:pPr>
                      <a:endParaRPr lang="en-US"/>
                    </a:p>
                  </a:txBody>
                  <a:tcPr anchor="ctr">
                    <a:lnL>
                      <a:noFill/>
                    </a:lnL>
                    <a:lnR>
                      <a:noFill/>
                    </a:lnR>
                    <a:lnT>
                      <a:noFill/>
                    </a:lnT>
                    <a:lnB>
                      <a:noFill/>
                    </a:lnB>
                    <a:noFill/>
                  </a:tcPr>
                </a:tc>
                <a:extLst>
                  <a:ext uri="{0D108BD9-81ED-4DB2-BD59-A6C34878D82A}">
                    <a16:rowId xmlns:a16="http://schemas.microsoft.com/office/drawing/2014/main" val="3773907547"/>
                  </a:ext>
                </a:extLst>
              </a:tr>
              <a:tr h="571726">
                <a:tc>
                  <a:txBody>
                    <a:bodyPr/>
                    <a:lstStyle/>
                    <a:p>
                      <a:pPr>
                        <a:buNone/>
                      </a:pPr>
                      <a:endParaRPr lang="en-US"/>
                    </a:p>
                  </a:txBody>
                  <a:tcPr anchor="ctr">
                    <a:lnL>
                      <a:noFill/>
                    </a:lnL>
                    <a:lnR>
                      <a:noFill/>
                    </a:lnR>
                    <a:lnT>
                      <a:noFill/>
                    </a:lnT>
                    <a:lnB>
                      <a:noFill/>
                    </a:lnB>
                    <a:noFill/>
                  </a:tcPr>
                </a:tc>
                <a:tc>
                  <a:txBody>
                    <a:bodyPr/>
                    <a:lstStyle/>
                    <a:p>
                      <a:pPr>
                        <a:buNone/>
                      </a:pPr>
                      <a:endParaRPr lang="en-US"/>
                    </a:p>
                  </a:txBody>
                  <a:tcPr anchor="ctr">
                    <a:lnL>
                      <a:noFill/>
                    </a:lnL>
                    <a:lnR>
                      <a:noFill/>
                    </a:lnR>
                    <a:lnT>
                      <a:noFill/>
                    </a:lnT>
                    <a:lnB>
                      <a:noFill/>
                    </a:lnB>
                    <a:noFill/>
                  </a:tcPr>
                </a:tc>
                <a:extLst>
                  <a:ext uri="{0D108BD9-81ED-4DB2-BD59-A6C34878D82A}">
                    <a16:rowId xmlns:a16="http://schemas.microsoft.com/office/drawing/2014/main" val="618763397"/>
                  </a:ext>
                </a:extLst>
              </a:tr>
              <a:tr h="571726">
                <a:tc>
                  <a:txBody>
                    <a:bodyPr/>
                    <a:lstStyle/>
                    <a:p>
                      <a:pPr>
                        <a:buNone/>
                      </a:pPr>
                      <a:endParaRPr lang="en-US"/>
                    </a:p>
                  </a:txBody>
                  <a:tcPr anchor="ctr">
                    <a:lnL>
                      <a:noFill/>
                    </a:lnL>
                    <a:lnR>
                      <a:noFill/>
                    </a:lnR>
                    <a:lnT>
                      <a:noFill/>
                    </a:lnT>
                    <a:lnB>
                      <a:noFill/>
                    </a:lnB>
                    <a:noFill/>
                  </a:tcPr>
                </a:tc>
                <a:tc>
                  <a:txBody>
                    <a:bodyPr/>
                    <a:lstStyle/>
                    <a:p>
                      <a:pPr>
                        <a:buNone/>
                      </a:pPr>
                      <a:endParaRPr lang="en-US" dirty="0"/>
                    </a:p>
                  </a:txBody>
                  <a:tcPr anchor="ctr">
                    <a:lnL>
                      <a:noFill/>
                    </a:lnL>
                    <a:lnR>
                      <a:noFill/>
                    </a:lnR>
                    <a:lnT>
                      <a:noFill/>
                    </a:lnT>
                    <a:lnB>
                      <a:noFill/>
                    </a:lnB>
                    <a:noFill/>
                  </a:tcPr>
                </a:tc>
                <a:extLst>
                  <a:ext uri="{0D108BD9-81ED-4DB2-BD59-A6C34878D82A}">
                    <a16:rowId xmlns:a16="http://schemas.microsoft.com/office/drawing/2014/main" val="2770722433"/>
                  </a:ext>
                </a:extLst>
              </a:tr>
            </a:tbl>
          </a:graphicData>
        </a:graphic>
      </p:graphicFrame>
      <p:graphicFrame>
        <p:nvGraphicFramePr>
          <p:cNvPr id="5" name="Table 4">
            <a:extLst>
              <a:ext uri="{FF2B5EF4-FFF2-40B4-BE49-F238E27FC236}">
                <a16:creationId xmlns:a16="http://schemas.microsoft.com/office/drawing/2014/main" id="{609EE9EE-FF0B-88F0-560C-85D22FF5A0CD}"/>
              </a:ext>
            </a:extLst>
          </p:cNvPr>
          <p:cNvGraphicFramePr>
            <a:graphicFrameLocks noGrp="1"/>
          </p:cNvGraphicFramePr>
          <p:nvPr>
            <p:extLst>
              <p:ext uri="{D42A27DB-BD31-4B8C-83A1-F6EECF244321}">
                <p14:modId xmlns:p14="http://schemas.microsoft.com/office/powerpoint/2010/main" val="1447597606"/>
              </p:ext>
            </p:extLst>
          </p:nvPr>
        </p:nvGraphicFramePr>
        <p:xfrm>
          <a:off x="762000" y="1397000"/>
          <a:ext cx="7620000" cy="4683760"/>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2675719446"/>
                    </a:ext>
                  </a:extLst>
                </a:gridCol>
                <a:gridCol w="3657600">
                  <a:extLst>
                    <a:ext uri="{9D8B030D-6E8A-4147-A177-3AD203B41FA5}">
                      <a16:colId xmlns:a16="http://schemas.microsoft.com/office/drawing/2014/main" val="1161435349"/>
                    </a:ext>
                  </a:extLst>
                </a:gridCol>
              </a:tblGrid>
              <a:tr h="687300">
                <a:tc>
                  <a:txBody>
                    <a:bodyPr/>
                    <a:lstStyle/>
                    <a:p>
                      <a:pPr>
                        <a:buNone/>
                      </a:pPr>
                      <a:r>
                        <a:rPr lang="en-US" sz="2800" b="1" dirty="0"/>
                        <a:t>Benefit</a:t>
                      </a:r>
                    </a:p>
                  </a:txBody>
                  <a:tcPr anchor="ctr"/>
                </a:tc>
                <a:tc>
                  <a:txBody>
                    <a:bodyPr/>
                    <a:lstStyle/>
                    <a:p>
                      <a:pPr>
                        <a:buNone/>
                      </a:pPr>
                      <a:r>
                        <a:rPr lang="en-US" sz="2400" b="1" dirty="0"/>
                        <a:t>Policy Outcome</a:t>
                      </a:r>
                    </a:p>
                  </a:txBody>
                  <a:tcPr anchor="ctr"/>
                </a:tc>
                <a:extLst>
                  <a:ext uri="{0D108BD9-81ED-4DB2-BD59-A6C34878D82A}">
                    <a16:rowId xmlns:a16="http://schemas.microsoft.com/office/drawing/2014/main" val="2233896010"/>
                  </a:ext>
                </a:extLst>
              </a:tr>
              <a:tr h="687300">
                <a:tc>
                  <a:txBody>
                    <a:bodyPr/>
                    <a:lstStyle/>
                    <a:p>
                      <a:pPr>
                        <a:buNone/>
                      </a:pPr>
                      <a:r>
                        <a:rPr lang="en-US" sz="2800" b="1"/>
                        <a:t>Network reliability &amp; efficiency</a:t>
                      </a:r>
                      <a:endParaRPr lang="en-US" sz="2800" b="1" dirty="0"/>
                    </a:p>
                  </a:txBody>
                  <a:tcPr anchor="ctr"/>
                </a:tc>
                <a:tc>
                  <a:txBody>
                    <a:bodyPr/>
                    <a:lstStyle/>
                    <a:p>
                      <a:pPr>
                        <a:buNone/>
                      </a:pPr>
                      <a:r>
                        <a:rPr lang="en-US" sz="2400" dirty="0"/>
                        <a:t>Universal access and affordable, high-quality services</a:t>
                      </a:r>
                    </a:p>
                  </a:txBody>
                  <a:tcPr anchor="ctr"/>
                </a:tc>
                <a:extLst>
                  <a:ext uri="{0D108BD9-81ED-4DB2-BD59-A6C34878D82A}">
                    <a16:rowId xmlns:a16="http://schemas.microsoft.com/office/drawing/2014/main" val="3954335867"/>
                  </a:ext>
                </a:extLst>
              </a:tr>
              <a:tr h="949960">
                <a:tc>
                  <a:txBody>
                    <a:bodyPr/>
                    <a:lstStyle/>
                    <a:p>
                      <a:pPr>
                        <a:buNone/>
                      </a:pPr>
                      <a:r>
                        <a:rPr lang="en-US" sz="2800" b="1" dirty="0"/>
                        <a:t>Personalised services</a:t>
                      </a:r>
                    </a:p>
                  </a:txBody>
                  <a:tcPr anchor="ctr"/>
                </a:tc>
                <a:tc>
                  <a:txBody>
                    <a:bodyPr/>
                    <a:lstStyle/>
                    <a:p>
                      <a:pPr>
                        <a:buNone/>
                      </a:pPr>
                      <a:r>
                        <a:rPr lang="en-US" sz="2400" dirty="0"/>
                        <a:t>Enhanced consumer protection and user experience</a:t>
                      </a:r>
                    </a:p>
                  </a:txBody>
                  <a:tcPr anchor="ctr"/>
                </a:tc>
                <a:extLst>
                  <a:ext uri="{0D108BD9-81ED-4DB2-BD59-A6C34878D82A}">
                    <a16:rowId xmlns:a16="http://schemas.microsoft.com/office/drawing/2014/main" val="1497354254"/>
                  </a:ext>
                </a:extLst>
              </a:tr>
              <a:tr h="796060">
                <a:tc>
                  <a:txBody>
                    <a:bodyPr/>
                    <a:lstStyle/>
                    <a:p>
                      <a:pPr>
                        <a:buNone/>
                      </a:pPr>
                      <a:r>
                        <a:rPr lang="en-US" sz="2800" b="1" dirty="0"/>
                        <a:t>Cyber-Security</a:t>
                      </a:r>
                    </a:p>
                  </a:txBody>
                  <a:tcPr anchor="ctr"/>
                </a:tc>
                <a:tc>
                  <a:txBody>
                    <a:bodyPr/>
                    <a:lstStyle/>
                    <a:p>
                      <a:pPr>
                        <a:buNone/>
                      </a:pPr>
                      <a:r>
                        <a:rPr lang="en-US" sz="2400" dirty="0"/>
                        <a:t>Trusted digital ecosystem</a:t>
                      </a:r>
                    </a:p>
                  </a:txBody>
                  <a:tcPr anchor="ctr"/>
                </a:tc>
                <a:extLst>
                  <a:ext uri="{0D108BD9-81ED-4DB2-BD59-A6C34878D82A}">
                    <a16:rowId xmlns:a16="http://schemas.microsoft.com/office/drawing/2014/main" val="801072964"/>
                  </a:ext>
                </a:extLst>
              </a:tr>
              <a:tr h="687300">
                <a:tc>
                  <a:txBody>
                    <a:bodyPr/>
                    <a:lstStyle/>
                    <a:p>
                      <a:pPr>
                        <a:buNone/>
                      </a:pPr>
                      <a:r>
                        <a:rPr lang="en-US" sz="2800" b="1" dirty="0"/>
                        <a:t>Content delivery</a:t>
                      </a:r>
                    </a:p>
                  </a:txBody>
                  <a:tcPr anchor="ctr"/>
                </a:tc>
                <a:tc>
                  <a:txBody>
                    <a:bodyPr/>
                    <a:lstStyle/>
                    <a:p>
                      <a:pPr>
                        <a:buNone/>
                      </a:pPr>
                      <a:r>
                        <a:rPr lang="en-US" sz="2400" dirty="0"/>
                        <a:t>Inclusion and cultural diversity</a:t>
                      </a:r>
                    </a:p>
                  </a:txBody>
                  <a:tcPr anchor="ctr"/>
                </a:tc>
                <a:extLst>
                  <a:ext uri="{0D108BD9-81ED-4DB2-BD59-A6C34878D82A}">
                    <a16:rowId xmlns:a16="http://schemas.microsoft.com/office/drawing/2014/main" val="3468055598"/>
                  </a:ext>
                </a:extLst>
              </a:tr>
            </a:tbl>
          </a:graphicData>
        </a:graphic>
      </p:graphicFrame>
    </p:spTree>
    <p:extLst>
      <p:ext uri="{BB962C8B-B14F-4D97-AF65-F5344CB8AC3E}">
        <p14:creationId xmlns:p14="http://schemas.microsoft.com/office/powerpoint/2010/main" val="1136513125"/>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2808D-DE4F-746F-3289-A8838996EC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1B0946-5E76-A328-033B-D22B74120D9E}"/>
              </a:ext>
            </a:extLst>
          </p:cNvPr>
          <p:cNvSpPr>
            <a:spLocks noGrp="1"/>
          </p:cNvSpPr>
          <p:nvPr>
            <p:ph type="title"/>
          </p:nvPr>
        </p:nvSpPr>
        <p:spPr/>
        <p:txBody>
          <a:bodyPr>
            <a:normAutofit fontScale="90000"/>
          </a:bodyPr>
          <a:lstStyle/>
          <a:p>
            <a:r>
              <a:rPr lang="en-US" dirty="0"/>
              <a:t> AI Benefits for Regulators</a:t>
            </a:r>
            <a:br>
              <a:rPr lang="en-US" dirty="0"/>
            </a:br>
            <a:endParaRPr lang="en-US" dirty="0"/>
          </a:p>
        </p:txBody>
      </p:sp>
      <p:sp>
        <p:nvSpPr>
          <p:cNvPr id="3" name="Content Placeholder 2">
            <a:extLst>
              <a:ext uri="{FF2B5EF4-FFF2-40B4-BE49-F238E27FC236}">
                <a16:creationId xmlns:a16="http://schemas.microsoft.com/office/drawing/2014/main" id="{22BDB9C2-EA27-4983-1E1D-676ABBB440B0}"/>
              </a:ext>
            </a:extLst>
          </p:cNvPr>
          <p:cNvSpPr>
            <a:spLocks noGrp="1"/>
          </p:cNvSpPr>
          <p:nvPr>
            <p:ph idx="1"/>
          </p:nvPr>
        </p:nvSpPr>
        <p:spPr>
          <a:xfrm>
            <a:off x="762000" y="1066801"/>
            <a:ext cx="8153400" cy="4826976"/>
          </a:xfrm>
        </p:spPr>
        <p:txBody>
          <a:bodyPr>
            <a:normAutofit/>
          </a:bodyPr>
          <a:lstStyle/>
          <a:p>
            <a:r>
              <a:rPr lang="en-US" b="1" dirty="0"/>
              <a:t>Risk Detection, Compliance &amp; Cybersecurity</a:t>
            </a:r>
          </a:p>
          <a:p>
            <a:endParaRPr lang="en-US" dirty="0"/>
          </a:p>
          <a:p>
            <a:r>
              <a:rPr lang="en-US" b="1" dirty="0"/>
              <a:t>Spectrum Planning and Management</a:t>
            </a:r>
          </a:p>
          <a:p>
            <a:endParaRPr lang="en-US" b="1" dirty="0"/>
          </a:p>
          <a:p>
            <a:r>
              <a:rPr lang="en-US" b="1" dirty="0"/>
              <a:t>Consumer Insights</a:t>
            </a:r>
          </a:p>
          <a:p>
            <a:endParaRPr lang="en-US" b="1" dirty="0"/>
          </a:p>
          <a:p>
            <a:r>
              <a:rPr lang="en-US" b="1" dirty="0"/>
              <a:t>Evidence-Based Decisions</a:t>
            </a:r>
          </a:p>
        </p:txBody>
      </p:sp>
    </p:spTree>
    <p:extLst>
      <p:ext uri="{BB962C8B-B14F-4D97-AF65-F5344CB8AC3E}">
        <p14:creationId xmlns:p14="http://schemas.microsoft.com/office/powerpoint/2010/main" val="1840524266"/>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33AA3-6E6B-CDFF-828F-C08AC43BC451}"/>
              </a:ext>
            </a:extLst>
          </p:cNvPr>
          <p:cNvSpPr>
            <a:spLocks noGrp="1"/>
          </p:cNvSpPr>
          <p:nvPr>
            <p:ph type="title"/>
          </p:nvPr>
        </p:nvSpPr>
        <p:spPr/>
        <p:txBody>
          <a:bodyPr/>
          <a:lstStyle/>
          <a:p>
            <a:r>
              <a:rPr lang="en-US" dirty="0"/>
              <a:t>Key Risks of AI Adoption</a:t>
            </a:r>
          </a:p>
        </p:txBody>
      </p:sp>
      <p:graphicFrame>
        <p:nvGraphicFramePr>
          <p:cNvPr id="4" name="Content Placeholder 3">
            <a:extLst>
              <a:ext uri="{FF2B5EF4-FFF2-40B4-BE49-F238E27FC236}">
                <a16:creationId xmlns:a16="http://schemas.microsoft.com/office/drawing/2014/main" id="{1CC82084-5440-8B97-93D7-F525C446A6E0}"/>
              </a:ext>
            </a:extLst>
          </p:cNvPr>
          <p:cNvGraphicFramePr>
            <a:graphicFrameLocks noGrp="1"/>
          </p:cNvGraphicFramePr>
          <p:nvPr>
            <p:ph idx="1"/>
            <p:extLst>
              <p:ext uri="{D42A27DB-BD31-4B8C-83A1-F6EECF244321}">
                <p14:modId xmlns:p14="http://schemas.microsoft.com/office/powerpoint/2010/main" val="4111719942"/>
              </p:ext>
            </p:extLst>
          </p:nvPr>
        </p:nvGraphicFramePr>
        <p:xfrm>
          <a:off x="762000" y="1597024"/>
          <a:ext cx="8077200" cy="4498974"/>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1329812904"/>
                    </a:ext>
                  </a:extLst>
                </a:gridCol>
                <a:gridCol w="4038600">
                  <a:extLst>
                    <a:ext uri="{9D8B030D-6E8A-4147-A177-3AD203B41FA5}">
                      <a16:colId xmlns:a16="http://schemas.microsoft.com/office/drawing/2014/main" val="2010929931"/>
                    </a:ext>
                  </a:extLst>
                </a:gridCol>
              </a:tblGrid>
              <a:tr h="749829">
                <a:tc>
                  <a:txBody>
                    <a:bodyPr/>
                    <a:lstStyle/>
                    <a:p>
                      <a:pPr>
                        <a:buNone/>
                      </a:pPr>
                      <a:r>
                        <a:rPr lang="en-US" dirty="0"/>
                        <a:t>Risk</a:t>
                      </a:r>
                    </a:p>
                  </a:txBody>
                  <a:tcPr anchor="ctr"/>
                </a:tc>
                <a:tc>
                  <a:txBody>
                    <a:bodyPr/>
                    <a:lstStyle/>
                    <a:p>
                      <a:pPr>
                        <a:buNone/>
                      </a:pPr>
                      <a:r>
                        <a:rPr lang="en-US"/>
                        <a:t>Description</a:t>
                      </a:r>
                    </a:p>
                  </a:txBody>
                  <a:tcPr anchor="ctr"/>
                </a:tc>
                <a:extLst>
                  <a:ext uri="{0D108BD9-81ED-4DB2-BD59-A6C34878D82A}">
                    <a16:rowId xmlns:a16="http://schemas.microsoft.com/office/drawing/2014/main" val="4195258600"/>
                  </a:ext>
                </a:extLst>
              </a:tr>
              <a:tr h="749829">
                <a:tc>
                  <a:txBody>
                    <a:bodyPr/>
                    <a:lstStyle/>
                    <a:p>
                      <a:pPr>
                        <a:buNone/>
                      </a:pPr>
                      <a:r>
                        <a:rPr lang="en-US" sz="2000" b="1"/>
                        <a:t>Data Privacy &amp; Security</a:t>
                      </a:r>
                      <a:endParaRPr lang="en-US" sz="2000"/>
                    </a:p>
                  </a:txBody>
                  <a:tcPr anchor="ctr"/>
                </a:tc>
                <a:tc>
                  <a:txBody>
                    <a:bodyPr/>
                    <a:lstStyle/>
                    <a:p>
                      <a:pPr>
                        <a:buNone/>
                      </a:pPr>
                      <a:r>
                        <a:rPr lang="en-US" sz="2000"/>
                        <a:t>Exposure of sensitive user data</a:t>
                      </a:r>
                    </a:p>
                  </a:txBody>
                  <a:tcPr anchor="ctr"/>
                </a:tc>
                <a:extLst>
                  <a:ext uri="{0D108BD9-81ED-4DB2-BD59-A6C34878D82A}">
                    <a16:rowId xmlns:a16="http://schemas.microsoft.com/office/drawing/2014/main" val="3352106700"/>
                  </a:ext>
                </a:extLst>
              </a:tr>
              <a:tr h="749829">
                <a:tc>
                  <a:txBody>
                    <a:bodyPr/>
                    <a:lstStyle/>
                    <a:p>
                      <a:pPr>
                        <a:buNone/>
                      </a:pPr>
                      <a:r>
                        <a:rPr lang="en-US" sz="2000" b="1"/>
                        <a:t>Bias &amp; Inclusivity</a:t>
                      </a:r>
                      <a:endParaRPr lang="en-US" sz="2000"/>
                    </a:p>
                  </a:txBody>
                  <a:tcPr anchor="ctr"/>
                </a:tc>
                <a:tc>
                  <a:txBody>
                    <a:bodyPr/>
                    <a:lstStyle/>
                    <a:p>
                      <a:pPr>
                        <a:buNone/>
                      </a:pPr>
                      <a:r>
                        <a:rPr lang="en-US" sz="2000"/>
                        <a:t>AI may reinforce digital divides</a:t>
                      </a:r>
                    </a:p>
                  </a:txBody>
                  <a:tcPr anchor="ctr"/>
                </a:tc>
                <a:extLst>
                  <a:ext uri="{0D108BD9-81ED-4DB2-BD59-A6C34878D82A}">
                    <a16:rowId xmlns:a16="http://schemas.microsoft.com/office/drawing/2014/main" val="3626260318"/>
                  </a:ext>
                </a:extLst>
              </a:tr>
              <a:tr h="749829">
                <a:tc>
                  <a:txBody>
                    <a:bodyPr/>
                    <a:lstStyle/>
                    <a:p>
                      <a:pPr>
                        <a:buNone/>
                      </a:pPr>
                      <a:r>
                        <a:rPr lang="en-US" sz="2000" b="1"/>
                        <a:t>Accountability</a:t>
                      </a:r>
                      <a:endParaRPr lang="en-US" sz="2000"/>
                    </a:p>
                  </a:txBody>
                  <a:tcPr anchor="ctr"/>
                </a:tc>
                <a:tc>
                  <a:txBody>
                    <a:bodyPr/>
                    <a:lstStyle/>
                    <a:p>
                      <a:pPr>
                        <a:buNone/>
                      </a:pPr>
                      <a:r>
                        <a:rPr lang="en-US" sz="2000"/>
                        <a:t>Unclear fault attribution in AI errors</a:t>
                      </a:r>
                    </a:p>
                  </a:txBody>
                  <a:tcPr anchor="ctr"/>
                </a:tc>
                <a:extLst>
                  <a:ext uri="{0D108BD9-81ED-4DB2-BD59-A6C34878D82A}">
                    <a16:rowId xmlns:a16="http://schemas.microsoft.com/office/drawing/2014/main" val="3182767663"/>
                  </a:ext>
                </a:extLst>
              </a:tr>
              <a:tr h="749829">
                <a:tc>
                  <a:txBody>
                    <a:bodyPr/>
                    <a:lstStyle/>
                    <a:p>
                      <a:pPr>
                        <a:buNone/>
                      </a:pPr>
                      <a:r>
                        <a:rPr lang="en-US" sz="2000" b="1"/>
                        <a:t>Transparency &amp; Trust</a:t>
                      </a:r>
                      <a:endParaRPr lang="en-US" sz="2000"/>
                    </a:p>
                  </a:txBody>
                  <a:tcPr anchor="ctr"/>
                </a:tc>
                <a:tc>
                  <a:txBody>
                    <a:bodyPr/>
                    <a:lstStyle/>
                    <a:p>
                      <a:pPr>
                        <a:buNone/>
                      </a:pPr>
                      <a:r>
                        <a:rPr lang="en-US" sz="2000"/>
                        <a:t>Opaque “black box” models, deepfakes</a:t>
                      </a:r>
                    </a:p>
                  </a:txBody>
                  <a:tcPr anchor="ctr"/>
                </a:tc>
                <a:extLst>
                  <a:ext uri="{0D108BD9-81ED-4DB2-BD59-A6C34878D82A}">
                    <a16:rowId xmlns:a16="http://schemas.microsoft.com/office/drawing/2014/main" val="2171256505"/>
                  </a:ext>
                </a:extLst>
              </a:tr>
              <a:tr h="749829">
                <a:tc>
                  <a:txBody>
                    <a:bodyPr/>
                    <a:lstStyle/>
                    <a:p>
                      <a:pPr>
                        <a:buNone/>
                      </a:pPr>
                      <a:r>
                        <a:rPr lang="en-US" sz="2000" b="1" dirty="0"/>
                        <a:t>Skills Gap</a:t>
                      </a:r>
                      <a:endParaRPr lang="en-US" sz="2000" dirty="0"/>
                    </a:p>
                  </a:txBody>
                  <a:tcPr anchor="ctr"/>
                </a:tc>
                <a:tc>
                  <a:txBody>
                    <a:bodyPr/>
                    <a:lstStyle/>
                    <a:p>
                      <a:pPr>
                        <a:buNone/>
                      </a:pPr>
                      <a:r>
                        <a:rPr lang="en-US" sz="2000" dirty="0"/>
                        <a:t>Limited local AI expertise and governance</a:t>
                      </a:r>
                    </a:p>
                  </a:txBody>
                  <a:tcPr anchor="ctr"/>
                </a:tc>
                <a:extLst>
                  <a:ext uri="{0D108BD9-81ED-4DB2-BD59-A6C34878D82A}">
                    <a16:rowId xmlns:a16="http://schemas.microsoft.com/office/drawing/2014/main" val="1765384874"/>
                  </a:ext>
                </a:extLst>
              </a:tr>
            </a:tbl>
          </a:graphicData>
        </a:graphic>
      </p:graphicFrame>
    </p:spTree>
    <p:extLst>
      <p:ext uri="{BB962C8B-B14F-4D97-AF65-F5344CB8AC3E}">
        <p14:creationId xmlns:p14="http://schemas.microsoft.com/office/powerpoint/2010/main" val="3370902545"/>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A1A1A-17A9-23E5-FD45-9B175ED2244B}"/>
              </a:ext>
            </a:extLst>
          </p:cNvPr>
          <p:cNvSpPr>
            <a:spLocks noGrp="1"/>
          </p:cNvSpPr>
          <p:nvPr>
            <p:ph type="title"/>
          </p:nvPr>
        </p:nvSpPr>
        <p:spPr/>
        <p:txBody>
          <a:bodyPr/>
          <a:lstStyle/>
          <a:p>
            <a:r>
              <a:rPr lang="en-US" dirty="0"/>
              <a:t>Enablers for AI Innovation</a:t>
            </a:r>
          </a:p>
        </p:txBody>
      </p:sp>
      <p:sp>
        <p:nvSpPr>
          <p:cNvPr id="3" name="Content Placeholder 2">
            <a:extLst>
              <a:ext uri="{FF2B5EF4-FFF2-40B4-BE49-F238E27FC236}">
                <a16:creationId xmlns:a16="http://schemas.microsoft.com/office/drawing/2014/main" id="{EA04B51C-63C2-AAFB-7A8B-3874CFCC22C6}"/>
              </a:ext>
            </a:extLst>
          </p:cNvPr>
          <p:cNvSpPr>
            <a:spLocks noGrp="1"/>
          </p:cNvSpPr>
          <p:nvPr>
            <p:ph idx="1"/>
          </p:nvPr>
        </p:nvSpPr>
        <p:spPr>
          <a:xfrm>
            <a:off x="762000" y="1295400"/>
            <a:ext cx="8077200" cy="5292968"/>
          </a:xfrm>
        </p:spPr>
        <p:txBody>
          <a:bodyPr>
            <a:noAutofit/>
          </a:bodyPr>
          <a:lstStyle/>
          <a:p>
            <a:r>
              <a:rPr lang="en-US" sz="2200" b="1" dirty="0"/>
              <a:t>Outcome-Based Regulation</a:t>
            </a:r>
          </a:p>
          <a:p>
            <a:pPr lvl="1"/>
            <a:r>
              <a:rPr lang="en-US" sz="2200" dirty="0"/>
              <a:t>Focus on results over prescriptive rules. e.g., Regulatory Sandboxes)</a:t>
            </a:r>
          </a:p>
          <a:p>
            <a:pPr lvl="1"/>
            <a:endParaRPr lang="en-US" sz="2200" dirty="0"/>
          </a:p>
          <a:p>
            <a:r>
              <a:rPr lang="en-US" sz="2200" b="1" dirty="0"/>
              <a:t>Evidence-Driven Policy</a:t>
            </a:r>
          </a:p>
          <a:p>
            <a:pPr lvl="1"/>
            <a:r>
              <a:rPr lang="en-US" sz="2200" dirty="0"/>
              <a:t>Utilize data sharing and research collaboration.</a:t>
            </a:r>
          </a:p>
          <a:p>
            <a:pPr marL="457200" lvl="1" indent="0">
              <a:buNone/>
            </a:pPr>
            <a:endParaRPr lang="en-US" sz="2200" dirty="0"/>
          </a:p>
          <a:p>
            <a:r>
              <a:rPr lang="en-US" sz="2200" b="1" dirty="0"/>
              <a:t>Collaboration &amp; Regional Cooperation</a:t>
            </a:r>
          </a:p>
          <a:p>
            <a:pPr lvl="1"/>
            <a:r>
              <a:rPr lang="en-US" sz="2200" dirty="0"/>
              <a:t>Establish shared resources and harmonised standards .E.g. CTU Caribbean AI Task Force (2025) &amp; UNESCO AI Roadmap.</a:t>
            </a:r>
          </a:p>
          <a:p>
            <a:pPr lvl="1"/>
            <a:endParaRPr lang="en-US" sz="2200" dirty="0"/>
          </a:p>
          <a:p>
            <a:r>
              <a:rPr lang="en-US" sz="2200" b="1" dirty="0"/>
              <a:t>Capacity Building</a:t>
            </a:r>
          </a:p>
          <a:p>
            <a:pPr lvl="1"/>
            <a:r>
              <a:rPr lang="en-US" sz="2200" dirty="0"/>
              <a:t>Develop training programs for regulators, operators, and academia.</a:t>
            </a:r>
          </a:p>
        </p:txBody>
      </p:sp>
    </p:spTree>
    <p:extLst>
      <p:ext uri="{BB962C8B-B14F-4D97-AF65-F5344CB8AC3E}">
        <p14:creationId xmlns:p14="http://schemas.microsoft.com/office/powerpoint/2010/main" val="408959592"/>
      </p:ext>
    </p:extLst>
  </p:cSld>
  <p:clrMapOvr>
    <a:masterClrMapping/>
  </p:clrMapOvr>
  <p:transition spd="slow">
    <p:wipe dir="d"/>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heme/theme1.xml><?xml version="1.0" encoding="utf-8"?>
<a:theme xmlns:a="http://schemas.openxmlformats.org/drawingml/2006/main" name="2_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7015935D31944BBC3798973899D389" ma:contentTypeVersion="14" ma:contentTypeDescription="Create a new document." ma:contentTypeScope="" ma:versionID="00a66d9dba1557be984835248ae0fbfa">
  <xsd:schema xmlns:xsd="http://www.w3.org/2001/XMLSchema" xmlns:xs="http://www.w3.org/2001/XMLSchema" xmlns:p="http://schemas.microsoft.com/office/2006/metadata/properties" xmlns:ns2="2aed5f02-abfd-4873-a7ab-e2b24e9c611b" xmlns:ns3="e3fa2129-4b60-4d6e-ac1a-f7dd9af5ebd6" xmlns:ns4="ebeb3707-5210-4743-8255-78c24a9c38a4" targetNamespace="http://schemas.microsoft.com/office/2006/metadata/properties" ma:root="true" ma:fieldsID="76f704baeea7f5d31178076a4cb652de" ns2:_="" ns3:_="" ns4:_="">
    <xsd:import namespace="2aed5f02-abfd-4873-a7ab-e2b24e9c611b"/>
    <xsd:import namespace="e3fa2129-4b60-4d6e-ac1a-f7dd9af5ebd6"/>
    <xsd:import namespace="ebeb3707-5210-4743-8255-78c24a9c38a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bjectDetectorVersion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ed5f02-abfd-4873-a7ab-e2b24e9c611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2ff9086c-8f42-4e20-a92f-77beb7dd37dd}" ma:internalName="TaxCatchAll" ma:showField="CatchAllData" ma:web="2aed5f02-abfd-4873-a7ab-e2b24e9c611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fa2129-4b60-4d6e-ac1a-f7dd9af5ebd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f22b6e6-af2c-49e0-a893-9fda7ebbbb15"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eb3707-5210-4743-8255-78c24a9c38a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e3fa2129-4b60-4d6e-ac1a-f7dd9af5ebd6">
      <Terms xmlns="http://schemas.microsoft.com/office/infopath/2007/PartnerControls"/>
    </lcf76f155ced4ddcb4097134ff3c332f>
    <TaxCatchAll xmlns="2aed5f02-abfd-4873-a7ab-e2b24e9c611b" xsi:nil="true"/>
    <_dlc_DocId xmlns="2aed5f02-abfd-4873-a7ab-e2b24e9c611b">CN5V5D2N2K7J-121727025-910</_dlc_DocId>
    <_dlc_DocIdUrl xmlns="2aed5f02-abfd-4873-a7ab-e2b24e9c611b">
      <Url>https://ourjamaica.sharepoint.com/sites/Intranet/dept/cpa/_layouts/15/DocIdRedir.aspx?ID=CN5V5D2N2K7J-121727025-910</Url>
      <Description>CN5V5D2N2K7J-121727025-910</Description>
    </_dlc_DocIdUrl>
  </documentManagement>
</p:properties>
</file>

<file path=customXml/itemProps1.xml><?xml version="1.0" encoding="utf-8"?>
<ds:datastoreItem xmlns:ds="http://schemas.openxmlformats.org/officeDocument/2006/customXml" ds:itemID="{5857A3B7-DF45-4320-9259-81FA5B247766}"/>
</file>

<file path=customXml/itemProps2.xml><?xml version="1.0" encoding="utf-8"?>
<ds:datastoreItem xmlns:ds="http://schemas.openxmlformats.org/officeDocument/2006/customXml" ds:itemID="{2045D781-6E29-4D73-B02B-2A1334AD2043}"/>
</file>

<file path=customXml/itemProps3.xml><?xml version="1.0" encoding="utf-8"?>
<ds:datastoreItem xmlns:ds="http://schemas.openxmlformats.org/officeDocument/2006/customXml" ds:itemID="{027AF6EF-287D-4DE2-9FDE-AB6EE44696B6}"/>
</file>

<file path=customXml/itemProps4.xml><?xml version="1.0" encoding="utf-8"?>
<ds:datastoreItem xmlns:ds="http://schemas.openxmlformats.org/officeDocument/2006/customXml" ds:itemID="{457A0BDB-E5B3-4A79-A070-EB0B4DD1C8FC}"/>
</file>

<file path=docProps/app.xml><?xml version="1.0" encoding="utf-8"?>
<Properties xmlns="http://schemas.openxmlformats.org/officeDocument/2006/extended-properties" xmlns:vt="http://schemas.openxmlformats.org/officeDocument/2006/docPropsVTypes">
  <TotalTime>14923</TotalTime>
  <Words>1264</Words>
  <Application>Microsoft Office PowerPoint</Application>
  <PresentationFormat>On-screen Show (4:3)</PresentationFormat>
  <Paragraphs>154</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Garamond</vt:lpstr>
      <vt:lpstr>Georgia</vt:lpstr>
      <vt:lpstr>2_Training</vt:lpstr>
      <vt:lpstr>OOCUR 20th Conference  AI in the Telecommunications and Broadcasting Sector: Challenges and Opportunities</vt:lpstr>
      <vt:lpstr>Overview</vt:lpstr>
      <vt:lpstr>Global AI Economic Impact (ITU)</vt:lpstr>
      <vt:lpstr> AI Benefits for Operators </vt:lpstr>
      <vt:lpstr> AI Benefits for Broadcasters</vt:lpstr>
      <vt:lpstr>Policy Outcomes of AI Benefits</vt:lpstr>
      <vt:lpstr> AI Benefits for Regulators </vt:lpstr>
      <vt:lpstr>Key Risks of AI Adoption</vt:lpstr>
      <vt:lpstr>Enablers for AI Innovation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CANTO Panel Discussion:   Regulatory Responses to Evolving Technologies</dc:title>
  <dc:creator>Akua Fortuné</dc:creator>
  <cp:lastModifiedBy>Akua Fortune</cp:lastModifiedBy>
  <cp:revision>110</cp:revision>
  <dcterms:created xsi:type="dcterms:W3CDTF">2022-07-11T16:23:49Z</dcterms:created>
  <dcterms:modified xsi:type="dcterms:W3CDTF">2026-04-17T21:04:54Z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0x010100A67015935D31944BBC3798973899D389</vt:lpwstr>
  </property>
  <property fmtid="{D5CDD505-2E9C-101B-9397-08002B2CF9AE}" pid="3" name="_dlc_DocIdItemGuid">
    <vt:lpwstr>e365175f-e938-4678-8511-20c12d9457de</vt:lpwstr>
  </property>
</Properties>
</file>