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357" r:id="rId3"/>
    <p:sldId id="358" r:id="rId4"/>
    <p:sldId id="376" r:id="rId5"/>
    <p:sldId id="361" r:id="rId6"/>
    <p:sldId id="363" r:id="rId7"/>
    <p:sldId id="379" r:id="rId8"/>
    <p:sldId id="356" r:id="rId9"/>
    <p:sldId id="378" r:id="rId10"/>
    <p:sldId id="380" r:id="rId11"/>
    <p:sldId id="351" r:id="rId12"/>
    <p:sldId id="347" r:id="rId13"/>
    <p:sldId id="34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257" autoAdjust="0"/>
  </p:normalViewPr>
  <p:slideViewPr>
    <p:cSldViewPr snapToGrid="0">
      <p:cViewPr varScale="1">
        <p:scale>
          <a:sx n="43" d="100"/>
          <a:sy n="43" d="100"/>
        </p:scale>
        <p:origin x="1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38087-5110-4E1E-95D7-306BE87A83F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TT"/>
        </a:p>
      </dgm:t>
    </dgm:pt>
    <dgm:pt modelId="{3D11A16D-3AC5-40E8-B132-957C4FD792AA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solidFill>
                <a:prstClr val="black"/>
              </a:solidFill>
              <a:latin typeface="Amasis MT Pro Light" panose="02040304050005020304" pitchFamily="18" charset="0"/>
            </a:rPr>
            <a:t>The Universal Service Framework</a:t>
          </a:r>
          <a:endParaRPr lang="en-TT" dirty="0"/>
        </a:p>
      </dgm:t>
    </dgm:pt>
    <dgm:pt modelId="{A5B3101F-423D-4403-9DD5-D0D4E1713C18}" type="parTrans" cxnId="{ECAE5164-5A3F-4C10-90FB-B827C1454CD0}">
      <dgm:prSet/>
      <dgm:spPr/>
      <dgm:t>
        <a:bodyPr/>
        <a:lstStyle/>
        <a:p>
          <a:endParaRPr lang="en-TT"/>
        </a:p>
      </dgm:t>
    </dgm:pt>
    <dgm:pt modelId="{B5D8BDE5-A46E-4A08-9C68-837A0E940C97}" type="sibTrans" cxnId="{ECAE5164-5A3F-4C10-90FB-B827C1454CD0}">
      <dgm:prSet/>
      <dgm:spPr/>
      <dgm:t>
        <a:bodyPr/>
        <a:lstStyle/>
        <a:p>
          <a:endParaRPr lang="en-TT"/>
        </a:p>
      </dgm:t>
    </dgm:pt>
    <dgm:pt modelId="{3DCCA419-C0E9-426D-A7D0-F3AC2A749687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>
              <a:solidFill>
                <a:prstClr val="black"/>
              </a:solidFill>
              <a:latin typeface="Amasis MT Pro Light" panose="02040304050005020304" pitchFamily="18" charset="0"/>
            </a:rPr>
            <a:t>Telecommunications Act, </a:t>
          </a:r>
        </a:p>
        <a:p>
          <a:pPr>
            <a:buFont typeface="Wingdings" panose="05000000000000000000" pitchFamily="2" charset="2"/>
            <a:buChar char="Ø"/>
          </a:pPr>
          <a:r>
            <a:rPr lang="en-US" dirty="0">
              <a:solidFill>
                <a:prstClr val="black"/>
              </a:solidFill>
              <a:latin typeface="Amasis MT Pro Light" panose="02040304050005020304" pitchFamily="18" charset="0"/>
            </a:rPr>
            <a:t>Ch 47:31</a:t>
          </a:r>
          <a:endParaRPr lang="en-TT" dirty="0"/>
        </a:p>
      </dgm:t>
    </dgm:pt>
    <dgm:pt modelId="{458DCA5C-BCF5-40E0-9CF2-FB9564028582}" type="parTrans" cxnId="{6F64BD36-598F-43B4-B5DB-FBD015B8C240}">
      <dgm:prSet/>
      <dgm:spPr/>
      <dgm:t>
        <a:bodyPr/>
        <a:lstStyle/>
        <a:p>
          <a:endParaRPr lang="en-TT"/>
        </a:p>
      </dgm:t>
    </dgm:pt>
    <dgm:pt modelId="{60DC2555-21FA-4246-8AA1-A2BFC8FE9894}" type="sibTrans" cxnId="{6F64BD36-598F-43B4-B5DB-FBD015B8C240}">
      <dgm:prSet/>
      <dgm:spPr/>
      <dgm:t>
        <a:bodyPr/>
        <a:lstStyle/>
        <a:p>
          <a:endParaRPr lang="en-TT"/>
        </a:p>
      </dgm:t>
    </dgm:pt>
    <dgm:pt modelId="{E6410A1F-4872-40AF-AA96-2B34E2FABD70}">
      <dgm:prSet/>
      <dgm:spPr/>
      <dgm:t>
        <a:bodyPr/>
        <a:lstStyle/>
        <a:p>
          <a:r>
            <a:rPr lang="en-US" dirty="0">
              <a:solidFill>
                <a:prstClr val="black"/>
              </a:solidFill>
              <a:latin typeface="Amasis MT Pro Light" panose="02040304050005020304" pitchFamily="18" charset="0"/>
            </a:rPr>
            <a:t>Universal Service Regulations</a:t>
          </a:r>
        </a:p>
      </dgm:t>
    </dgm:pt>
    <dgm:pt modelId="{39889A2F-9CBA-4918-B11C-8EA3FF63AD72}" type="parTrans" cxnId="{95BAD455-6778-4B19-8D98-8BCCAE8FD3BA}">
      <dgm:prSet/>
      <dgm:spPr/>
      <dgm:t>
        <a:bodyPr/>
        <a:lstStyle/>
        <a:p>
          <a:endParaRPr lang="en-TT"/>
        </a:p>
      </dgm:t>
    </dgm:pt>
    <dgm:pt modelId="{0276449F-5C02-4793-80FD-264C05DB46F3}" type="sibTrans" cxnId="{95BAD455-6778-4B19-8D98-8BCCAE8FD3BA}">
      <dgm:prSet/>
      <dgm:spPr/>
      <dgm:t>
        <a:bodyPr/>
        <a:lstStyle/>
        <a:p>
          <a:endParaRPr lang="en-TT"/>
        </a:p>
      </dgm:t>
    </dgm:pt>
    <dgm:pt modelId="{B91F843A-7C29-4C67-A5B6-FD7D43E49445}" type="pres">
      <dgm:prSet presAssocID="{9EF38087-5110-4E1E-95D7-306BE87A83F1}" presName="compositeShape" presStyleCnt="0">
        <dgm:presLayoutVars>
          <dgm:dir/>
          <dgm:resizeHandles/>
        </dgm:presLayoutVars>
      </dgm:prSet>
      <dgm:spPr/>
    </dgm:pt>
    <dgm:pt modelId="{9726BF4D-E520-4188-BADC-59671F6711E1}" type="pres">
      <dgm:prSet presAssocID="{9EF38087-5110-4E1E-95D7-306BE87A83F1}" presName="pyramid" presStyleLbl="node1" presStyleIdx="0" presStyleCnt="1" custScaleY="87245" custLinFactNeighborX="-28849" custLinFactNeighborY="14936"/>
      <dgm:spPr/>
    </dgm:pt>
    <dgm:pt modelId="{81E634CA-2B40-4D24-B25A-792309650C7A}" type="pres">
      <dgm:prSet presAssocID="{9EF38087-5110-4E1E-95D7-306BE87A83F1}" presName="theList" presStyleCnt="0"/>
      <dgm:spPr/>
    </dgm:pt>
    <dgm:pt modelId="{AA3F736C-DF8F-44B0-9AD9-4186A2C7AB81}" type="pres">
      <dgm:prSet presAssocID="{E6410A1F-4872-40AF-AA96-2B34E2FABD70}" presName="aNode" presStyleLbl="fgAcc1" presStyleIdx="0" presStyleCnt="3" custScaleX="168193">
        <dgm:presLayoutVars>
          <dgm:bulletEnabled val="1"/>
        </dgm:presLayoutVars>
      </dgm:prSet>
      <dgm:spPr/>
    </dgm:pt>
    <dgm:pt modelId="{5C9DFF8C-AAA8-4577-91F8-106D2E512E49}" type="pres">
      <dgm:prSet presAssocID="{E6410A1F-4872-40AF-AA96-2B34E2FABD70}" presName="aSpace" presStyleCnt="0"/>
      <dgm:spPr/>
    </dgm:pt>
    <dgm:pt modelId="{0581CA14-458E-4EC6-9009-E0C03A037621}" type="pres">
      <dgm:prSet presAssocID="{3D11A16D-3AC5-40E8-B132-957C4FD792AA}" presName="aNode" presStyleLbl="fgAcc1" presStyleIdx="1" presStyleCnt="3" custScaleX="164042">
        <dgm:presLayoutVars>
          <dgm:bulletEnabled val="1"/>
        </dgm:presLayoutVars>
      </dgm:prSet>
      <dgm:spPr/>
    </dgm:pt>
    <dgm:pt modelId="{7C3055DF-F1FC-4194-AF52-BFC6956CDB30}" type="pres">
      <dgm:prSet presAssocID="{3D11A16D-3AC5-40E8-B132-957C4FD792AA}" presName="aSpace" presStyleCnt="0"/>
      <dgm:spPr/>
    </dgm:pt>
    <dgm:pt modelId="{F0517D47-6F96-4183-B919-E6D9F0F0DBB1}" type="pres">
      <dgm:prSet presAssocID="{3DCCA419-C0E9-426D-A7D0-F3AC2A749687}" presName="aNode" presStyleLbl="fgAcc1" presStyleIdx="2" presStyleCnt="3" custScaleX="163896">
        <dgm:presLayoutVars>
          <dgm:bulletEnabled val="1"/>
        </dgm:presLayoutVars>
      </dgm:prSet>
      <dgm:spPr/>
    </dgm:pt>
    <dgm:pt modelId="{AB482902-0909-40E4-A466-5B5DB5483079}" type="pres">
      <dgm:prSet presAssocID="{3DCCA419-C0E9-426D-A7D0-F3AC2A749687}" presName="aSpace" presStyleCnt="0"/>
      <dgm:spPr/>
    </dgm:pt>
  </dgm:ptLst>
  <dgm:cxnLst>
    <dgm:cxn modelId="{F3919619-3741-4889-A615-E5BDE9011CA4}" type="presOf" srcId="{3DCCA419-C0E9-426D-A7D0-F3AC2A749687}" destId="{F0517D47-6F96-4183-B919-E6D9F0F0DBB1}" srcOrd="0" destOrd="0" presId="urn:microsoft.com/office/officeart/2005/8/layout/pyramid2"/>
    <dgm:cxn modelId="{6F64BD36-598F-43B4-B5DB-FBD015B8C240}" srcId="{9EF38087-5110-4E1E-95D7-306BE87A83F1}" destId="{3DCCA419-C0E9-426D-A7D0-F3AC2A749687}" srcOrd="2" destOrd="0" parTransId="{458DCA5C-BCF5-40E0-9CF2-FB9564028582}" sibTransId="{60DC2555-21FA-4246-8AA1-A2BFC8FE9894}"/>
    <dgm:cxn modelId="{C8F2E940-E190-49C6-8240-31747B240A77}" type="presOf" srcId="{9EF38087-5110-4E1E-95D7-306BE87A83F1}" destId="{B91F843A-7C29-4C67-A5B6-FD7D43E49445}" srcOrd="0" destOrd="0" presId="urn:microsoft.com/office/officeart/2005/8/layout/pyramid2"/>
    <dgm:cxn modelId="{EA7D7960-70AB-424F-A9CB-A7DC39D046FF}" type="presOf" srcId="{E6410A1F-4872-40AF-AA96-2B34E2FABD70}" destId="{AA3F736C-DF8F-44B0-9AD9-4186A2C7AB81}" srcOrd="0" destOrd="0" presId="urn:microsoft.com/office/officeart/2005/8/layout/pyramid2"/>
    <dgm:cxn modelId="{ECAE5164-5A3F-4C10-90FB-B827C1454CD0}" srcId="{9EF38087-5110-4E1E-95D7-306BE87A83F1}" destId="{3D11A16D-3AC5-40E8-B132-957C4FD792AA}" srcOrd="1" destOrd="0" parTransId="{A5B3101F-423D-4403-9DD5-D0D4E1713C18}" sibTransId="{B5D8BDE5-A46E-4A08-9C68-837A0E940C97}"/>
    <dgm:cxn modelId="{95BAD455-6778-4B19-8D98-8BCCAE8FD3BA}" srcId="{9EF38087-5110-4E1E-95D7-306BE87A83F1}" destId="{E6410A1F-4872-40AF-AA96-2B34E2FABD70}" srcOrd="0" destOrd="0" parTransId="{39889A2F-9CBA-4918-B11C-8EA3FF63AD72}" sibTransId="{0276449F-5C02-4793-80FD-264C05DB46F3}"/>
    <dgm:cxn modelId="{5309AEA8-DBB3-4546-BEDB-87D2876F9472}" type="presOf" srcId="{3D11A16D-3AC5-40E8-B132-957C4FD792AA}" destId="{0581CA14-458E-4EC6-9009-E0C03A037621}" srcOrd="0" destOrd="0" presId="urn:microsoft.com/office/officeart/2005/8/layout/pyramid2"/>
    <dgm:cxn modelId="{6CC8E55A-3288-415C-B7E5-84FAA04B05AC}" type="presParOf" srcId="{B91F843A-7C29-4C67-A5B6-FD7D43E49445}" destId="{9726BF4D-E520-4188-BADC-59671F6711E1}" srcOrd="0" destOrd="0" presId="urn:microsoft.com/office/officeart/2005/8/layout/pyramid2"/>
    <dgm:cxn modelId="{50670F43-9A79-44F7-9EA2-0D702E2713BD}" type="presParOf" srcId="{B91F843A-7C29-4C67-A5B6-FD7D43E49445}" destId="{81E634CA-2B40-4D24-B25A-792309650C7A}" srcOrd="1" destOrd="0" presId="urn:microsoft.com/office/officeart/2005/8/layout/pyramid2"/>
    <dgm:cxn modelId="{A77FE865-DF2F-4F42-B402-A211DB6D4EDE}" type="presParOf" srcId="{81E634CA-2B40-4D24-B25A-792309650C7A}" destId="{AA3F736C-DF8F-44B0-9AD9-4186A2C7AB81}" srcOrd="0" destOrd="0" presId="urn:microsoft.com/office/officeart/2005/8/layout/pyramid2"/>
    <dgm:cxn modelId="{C82DB21C-AFB5-49E2-AC6F-3E3923E82471}" type="presParOf" srcId="{81E634CA-2B40-4D24-B25A-792309650C7A}" destId="{5C9DFF8C-AAA8-4577-91F8-106D2E512E49}" srcOrd="1" destOrd="0" presId="urn:microsoft.com/office/officeart/2005/8/layout/pyramid2"/>
    <dgm:cxn modelId="{87704783-60F0-46DB-A7DE-A1A213E07E90}" type="presParOf" srcId="{81E634CA-2B40-4D24-B25A-792309650C7A}" destId="{0581CA14-458E-4EC6-9009-E0C03A037621}" srcOrd="2" destOrd="0" presId="urn:microsoft.com/office/officeart/2005/8/layout/pyramid2"/>
    <dgm:cxn modelId="{F88F2B53-4BF2-492C-9536-74BBBF2302FD}" type="presParOf" srcId="{81E634CA-2B40-4D24-B25A-792309650C7A}" destId="{7C3055DF-F1FC-4194-AF52-BFC6956CDB30}" srcOrd="3" destOrd="0" presId="urn:microsoft.com/office/officeart/2005/8/layout/pyramid2"/>
    <dgm:cxn modelId="{0C3B0766-6A1F-4AA2-8506-D504E3213A3B}" type="presParOf" srcId="{81E634CA-2B40-4D24-B25A-792309650C7A}" destId="{F0517D47-6F96-4183-B919-E6D9F0F0DBB1}" srcOrd="4" destOrd="0" presId="urn:microsoft.com/office/officeart/2005/8/layout/pyramid2"/>
    <dgm:cxn modelId="{78135C84-12DC-4AFC-90CA-8BC3B0F33212}" type="presParOf" srcId="{81E634CA-2B40-4D24-B25A-792309650C7A}" destId="{AB482902-0909-40E4-A466-5B5DB548307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6BF4D-E520-4188-BADC-59671F6711E1}">
      <dsp:nvSpPr>
        <dsp:cNvPr id="0" name=""/>
        <dsp:cNvSpPr/>
      </dsp:nvSpPr>
      <dsp:spPr>
        <a:xfrm>
          <a:off x="0" y="611236"/>
          <a:ext cx="4792133" cy="418089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F736C-DF8F-44B0-9AD9-4186A2C7AB81}">
      <dsp:nvSpPr>
        <dsp:cNvPr id="0" name=""/>
        <dsp:cNvSpPr/>
      </dsp:nvSpPr>
      <dsp:spPr>
        <a:xfrm>
          <a:off x="2420416" y="481787"/>
          <a:ext cx="5239020" cy="1134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black"/>
              </a:solidFill>
              <a:latin typeface="Amasis MT Pro Light" panose="02040304050005020304" pitchFamily="18" charset="0"/>
            </a:rPr>
            <a:t>Universal Service Regulations</a:t>
          </a:r>
        </a:p>
      </dsp:txBody>
      <dsp:txXfrm>
        <a:off x="2475792" y="537163"/>
        <a:ext cx="5128268" cy="1023635"/>
      </dsp:txXfrm>
    </dsp:sp>
    <dsp:sp modelId="{0581CA14-458E-4EC6-9009-E0C03A037621}">
      <dsp:nvSpPr>
        <dsp:cNvPr id="0" name=""/>
        <dsp:cNvSpPr/>
      </dsp:nvSpPr>
      <dsp:spPr>
        <a:xfrm>
          <a:off x="2485065" y="1757973"/>
          <a:ext cx="5109722" cy="1134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500" kern="1200" dirty="0">
              <a:solidFill>
                <a:prstClr val="black"/>
              </a:solidFill>
              <a:latin typeface="Amasis MT Pro Light" panose="02040304050005020304" pitchFamily="18" charset="0"/>
            </a:rPr>
            <a:t>The Universal Service Framework</a:t>
          </a:r>
          <a:endParaRPr lang="en-TT" sz="2500" kern="1200" dirty="0"/>
        </a:p>
      </dsp:txBody>
      <dsp:txXfrm>
        <a:off x="2540441" y="1813349"/>
        <a:ext cx="4998970" cy="1023635"/>
      </dsp:txXfrm>
    </dsp:sp>
    <dsp:sp modelId="{F0517D47-6F96-4183-B919-E6D9F0F0DBB1}">
      <dsp:nvSpPr>
        <dsp:cNvPr id="0" name=""/>
        <dsp:cNvSpPr/>
      </dsp:nvSpPr>
      <dsp:spPr>
        <a:xfrm>
          <a:off x="2487339" y="3034159"/>
          <a:ext cx="5105174" cy="11343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500" kern="1200" dirty="0">
              <a:solidFill>
                <a:prstClr val="black"/>
              </a:solidFill>
              <a:latin typeface="Amasis MT Pro Light" panose="02040304050005020304" pitchFamily="18" charset="0"/>
            </a:rPr>
            <a:t>Telecommunications Act,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500" kern="1200" dirty="0">
              <a:solidFill>
                <a:prstClr val="black"/>
              </a:solidFill>
              <a:latin typeface="Amasis MT Pro Light" panose="02040304050005020304" pitchFamily="18" charset="0"/>
            </a:rPr>
            <a:t>Ch 47:31</a:t>
          </a:r>
          <a:endParaRPr lang="en-TT" sz="2500" kern="1200" dirty="0"/>
        </a:p>
      </dsp:txBody>
      <dsp:txXfrm>
        <a:off x="2542715" y="3089535"/>
        <a:ext cx="4994422" cy="102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7CF7-CE07-49EA-B219-6474ECF52AC3}" type="datetimeFigureOut">
              <a:rPr lang="en-TT" smtClean="0"/>
              <a:t>28/04/2026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5AB02-0E3E-42DE-8D53-D036885F78A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7554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10</a:t>
            </a:r>
          </a:p>
          <a:p>
            <a:r>
              <a:rPr lang="en-TT" dirty="0"/>
              <a:t>- Today I will presenting Trinidad and Tobago’s approach to Universal Service through the USF(Universal Service Fund)</a:t>
            </a:r>
          </a:p>
          <a:p>
            <a:r>
              <a:rPr lang="en-TT" dirty="0"/>
              <a:t>- Connectivity(meaningful)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28252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30</a:t>
            </a:r>
          </a:p>
          <a:p>
            <a:r>
              <a:rPr lang="en-TT" dirty="0"/>
              <a:t>Looking towards the future, as technology evolves -&gt; gap may close, but potential underserved.</a:t>
            </a:r>
          </a:p>
          <a:p>
            <a:r>
              <a:rPr lang="en-TT" dirty="0"/>
              <a:t>Technology neutral.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10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89645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30</a:t>
            </a:r>
          </a:p>
          <a:p>
            <a:r>
              <a:rPr lang="en-TT" dirty="0"/>
              <a:t>Zooming out to the Caribbean. TATT completed a review in 2024.  7 countries in English speaking Caribbean </a:t>
            </a:r>
          </a:p>
          <a:p>
            <a:r>
              <a:rPr lang="en-TT" dirty="0"/>
              <a:t>We have identified that implementation varies although we have shared principles -&gt; we can share lessons learnt, build off each other.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11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80344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30</a:t>
            </a:r>
          </a:p>
          <a:p>
            <a:r>
              <a:rPr lang="en-TT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12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2687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start with a problem that affects most regulators, and it is that if we leave things up to the free market,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everyone will be served. Certain segments of the population will be left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 is a critical tool……….where market economics alone fall short.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Different approaches. Universal Service Fund(USF)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Financial contributions, funds are pooled.. target those that would be excluded digitally.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2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8140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60</a:t>
            </a:r>
          </a:p>
          <a:p>
            <a:pPr marL="0" indent="0">
              <a:buNone/>
            </a:pPr>
            <a:r>
              <a:rPr lang="en-US" dirty="0"/>
              <a:t>Usually USF needs to be supported by a strong legislative foundation. This pyramid highlights 3 legal components. 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The </a:t>
            </a:r>
            <a:r>
              <a:rPr lang="en-US" b="1" dirty="0"/>
              <a:t>Telecommunications Act, TATT Regulator. it a</a:t>
            </a:r>
            <a:r>
              <a:rPr lang="en-US" dirty="0"/>
              <a:t>uthorizes TATT to “promote universal service” and to “establish mechanisms for funding such services.”</a:t>
            </a:r>
          </a:p>
          <a:p>
            <a:pPr marL="228600" indent="-228600">
              <a:buAutoNum type="arabicPeriod"/>
            </a:pPr>
            <a:r>
              <a:rPr lang="en-US" dirty="0"/>
              <a:t>Universal Service Framework: more of a policy direction — what we are trying to achieve, and a bit about how</a:t>
            </a:r>
          </a:p>
          <a:p>
            <a:pPr marL="228600" indent="-228600">
              <a:buAutoNum type="arabicPeriod"/>
            </a:pPr>
            <a:r>
              <a:rPr lang="en-US" b="1" dirty="0"/>
              <a:t>USF regulation: binding rules</a:t>
            </a:r>
            <a:r>
              <a:rPr lang="en-US" dirty="0"/>
              <a:t> and </a:t>
            </a:r>
            <a:r>
              <a:rPr lang="en-US" b="1" dirty="0"/>
              <a:t>procedures</a:t>
            </a:r>
            <a:r>
              <a:rPr lang="en-US" dirty="0"/>
              <a:t>. Eligibility </a:t>
            </a:r>
            <a:r>
              <a:rPr lang="en-US" dirty="0" err="1"/>
              <a:t>critieria</a:t>
            </a:r>
            <a:r>
              <a:rPr lang="en-US" dirty="0"/>
              <a:t> for projects, reports, how much contributions should be.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3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5980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150</a:t>
            </a:r>
          </a:p>
          <a:p>
            <a:r>
              <a:rPr lang="en-TT" dirty="0"/>
              <a:t>How fund works?</a:t>
            </a:r>
          </a:p>
          <a:p>
            <a:r>
              <a:rPr lang="en-TT" dirty="0"/>
              <a:t>0.5% or 1% by telecom operators/concessionaries. </a:t>
            </a:r>
          </a:p>
          <a:p>
            <a:r>
              <a:rPr lang="en-TT" dirty="0"/>
              <a:t>TATT option to contribute % of the funds from fees.</a:t>
            </a:r>
          </a:p>
          <a:p>
            <a:endParaRPr lang="en-TT" dirty="0"/>
          </a:p>
          <a:p>
            <a:r>
              <a:rPr lang="en-TT" dirty="0"/>
              <a:t>Gaps of </a:t>
            </a:r>
            <a:r>
              <a:rPr lang="en-TT" dirty="0" err="1"/>
              <a:t>digitaly</a:t>
            </a:r>
            <a:r>
              <a:rPr lang="en-TT" dirty="0"/>
              <a:t> excluded are 3 groups:</a:t>
            </a:r>
          </a:p>
          <a:p>
            <a:r>
              <a:rPr lang="en-TT" dirty="0" err="1"/>
              <a:t>Accessibilty</a:t>
            </a:r>
            <a:r>
              <a:rPr lang="en-TT" dirty="0"/>
              <a:t> – barrier exists, Availability – (infra), Affordability – (financially disadvantaged)</a:t>
            </a:r>
          </a:p>
          <a:p>
            <a:endParaRPr lang="en-TT" dirty="0"/>
          </a:p>
          <a:p>
            <a:r>
              <a:rPr lang="en-TT" dirty="0"/>
              <a:t>MUSI – must be done, CUSI –tendering process, competitive bid between operators</a:t>
            </a:r>
          </a:p>
          <a:p>
            <a:endParaRPr lang="en-TT" dirty="0"/>
          </a:p>
          <a:p>
            <a:r>
              <a:rPr lang="en-TT" dirty="0"/>
              <a:t>How do we select projects?</a:t>
            </a:r>
          </a:p>
          <a:p>
            <a:r>
              <a:rPr lang="en-TT" dirty="0"/>
              <a:t>-National survey (Breakdown communities -&gt; ranked by gaps)</a:t>
            </a:r>
          </a:p>
          <a:p>
            <a:r>
              <a:rPr lang="en-TT" dirty="0"/>
              <a:t>-Solicitation process, where anyone can suggest projects (criteria)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4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0888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</a:t>
            </a:r>
          </a:p>
          <a:p>
            <a:r>
              <a:rPr lang="en-US" dirty="0"/>
              <a:t>List</a:t>
            </a:r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5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5623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50</a:t>
            </a:r>
          </a:p>
          <a:p>
            <a:endParaRPr lang="en-TT" dirty="0"/>
          </a:p>
          <a:p>
            <a:pPr marL="171450" indent="-171450">
              <a:buFontTx/>
              <a:buChar char="-"/>
            </a:pPr>
            <a:r>
              <a:rPr lang="en-TT" dirty="0"/>
              <a:t>Sharing some of what we’ve done</a:t>
            </a:r>
          </a:p>
          <a:p>
            <a:pPr marL="171450" indent="-171450">
              <a:buFontTx/>
              <a:buChar char="-"/>
            </a:pPr>
            <a:r>
              <a:rPr lang="en-TT" dirty="0"/>
              <a:t>227+ locations, well spread. Many site types -&gt; elderly, student</a:t>
            </a:r>
          </a:p>
          <a:p>
            <a:pPr marL="171450" indent="-171450">
              <a:buFontTx/>
              <a:buChar char="-"/>
            </a:pPr>
            <a:r>
              <a:rPr lang="en-TT" dirty="0"/>
              <a:t>Point out areas on the border – coastal, sparse, road access not good, Tobago also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6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3421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60</a:t>
            </a:r>
          </a:p>
          <a:p>
            <a:endParaRPr lang="en-TT" dirty="0"/>
          </a:p>
          <a:p>
            <a:pPr marL="171450" indent="-171450">
              <a:buFontTx/>
              <a:buChar char="-"/>
            </a:pPr>
            <a:r>
              <a:rPr lang="en-TT" dirty="0"/>
              <a:t>Hitting the idea of meaningful connectivity. The first stage is getting service out there.</a:t>
            </a:r>
          </a:p>
          <a:p>
            <a:pPr marL="171450" indent="-171450">
              <a:buFontTx/>
              <a:buChar char="-"/>
            </a:pPr>
            <a:r>
              <a:rPr lang="en-TT" dirty="0"/>
              <a:t>Further, Goal to enrich persons’ live. </a:t>
            </a:r>
          </a:p>
          <a:p>
            <a:pPr marL="171450" indent="-171450">
              <a:buFontTx/>
              <a:buChar char="-"/>
            </a:pPr>
            <a:r>
              <a:rPr lang="en-TT" dirty="0"/>
              <a:t>Collection of metrics – strong M&amp;E, QoQ shows increases of users. </a:t>
            </a:r>
          </a:p>
          <a:p>
            <a:pPr marL="171450" indent="-171450">
              <a:buFontTx/>
              <a:buChar char="-"/>
            </a:pPr>
            <a:r>
              <a:rPr lang="en-TT" dirty="0"/>
              <a:t>This data can be split and sliced to drill down to use – entertainment education, govt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7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7647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30</a:t>
            </a:r>
          </a:p>
          <a:p>
            <a:endParaRPr lang="en-TT" dirty="0"/>
          </a:p>
          <a:p>
            <a:r>
              <a:rPr lang="en-TT" dirty="0"/>
              <a:t>50-60km of </a:t>
            </a:r>
            <a:r>
              <a:rPr lang="en-TT" dirty="0" err="1"/>
              <a:t>fiber</a:t>
            </a:r>
            <a:r>
              <a:rPr lang="en-TT" dirty="0"/>
              <a:t>,  250-300 households, </a:t>
            </a:r>
          </a:p>
          <a:p>
            <a:r>
              <a:rPr lang="en-TT" dirty="0"/>
              <a:t>City of Scarborough, 150Mbps min</a:t>
            </a:r>
          </a:p>
          <a:p>
            <a:r>
              <a:rPr lang="en-TT" dirty="0"/>
              <a:t>Fishing or coastal villages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73966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/>
              <a:t>30</a:t>
            </a:r>
          </a:p>
          <a:p>
            <a:r>
              <a:rPr lang="en-TT" dirty="0"/>
              <a:t>Some more summary of the results:</a:t>
            </a:r>
          </a:p>
          <a:p>
            <a:endParaRPr lang="en-TT" dirty="0"/>
          </a:p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5AB02-0E3E-42DE-8D53-D036885F78A8}" type="slidenum">
              <a:rPr lang="en-TT" smtClean="0"/>
              <a:t>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068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22B4932-D778-D569-656C-94C1DF00A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44" y="265488"/>
            <a:ext cx="3009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1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9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8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5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7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2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62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7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26D91058-8AC9-D1BD-8D69-2D51CAF87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44" y="265488"/>
            <a:ext cx="3009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8BA11B1E-AE28-14EC-9812-7A364783D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44" y="265488"/>
            <a:ext cx="3009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5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BE12D17C-7F5C-4183-E648-8CBC9DBB6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44" y="265488"/>
            <a:ext cx="3009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76768C21-AA81-2685-06EB-519D3015C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44" y="265488"/>
            <a:ext cx="3009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8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2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2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7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0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568660-3711-47A0-B526-EF7A2D67B96E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A10C3C-410D-41B0-9D79-CDEE1FCC59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80121774-E94A-4D7A-0C8D-51441A95602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44" y="265488"/>
            <a:ext cx="30099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DA57C-662B-86BB-4894-547939C3E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9707" y="1618733"/>
            <a:ext cx="8580529" cy="2173045"/>
          </a:xfrm>
        </p:spPr>
        <p:txBody>
          <a:bodyPr>
            <a:noAutofit/>
          </a:bodyPr>
          <a:lstStyle/>
          <a:p>
            <a:r>
              <a:rPr lang="en-US" sz="4800" b="1" cap="small" dirty="0">
                <a:solidFill>
                  <a:srgbClr val="003399"/>
                </a:solidFill>
                <a:cs typeface="Arial" pitchFamily="34" charset="0"/>
              </a:rPr>
              <a:t>The Universal Service Fund: </a:t>
            </a:r>
            <a:br>
              <a:rPr lang="en-US" sz="4800" b="1" cap="small" dirty="0">
                <a:solidFill>
                  <a:srgbClr val="003399"/>
                </a:solidFill>
                <a:cs typeface="Arial" pitchFamily="34" charset="0"/>
              </a:rPr>
            </a:br>
            <a:r>
              <a:rPr lang="en-US" sz="4800" b="1" cap="small" dirty="0">
                <a:solidFill>
                  <a:srgbClr val="003399"/>
                </a:solidFill>
                <a:cs typeface="Arial" pitchFamily="34" charset="0"/>
              </a:rPr>
              <a:t>a viable path to universal and meaningful connectivity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0A008-445D-9DB9-8252-96A205B39F7A}"/>
              </a:ext>
            </a:extLst>
          </p:cNvPr>
          <p:cNvSpPr txBox="1"/>
          <p:nvPr/>
        </p:nvSpPr>
        <p:spPr>
          <a:xfrm>
            <a:off x="5466381" y="4839157"/>
            <a:ext cx="5950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TT" sz="2000" i="1" dirty="0">
                <a:solidFill>
                  <a:srgbClr val="003399"/>
                </a:solidFill>
                <a:latin typeface="Amasis MT Pro Medium" panose="02040604050005020304" pitchFamily="18" charset="0"/>
              </a:rPr>
              <a:t>Presented by: Kane Dalkan</a:t>
            </a:r>
          </a:p>
          <a:p>
            <a:pPr algn="r"/>
            <a:r>
              <a:rPr lang="en-TT" sz="2000" i="1" dirty="0">
                <a:solidFill>
                  <a:srgbClr val="003399"/>
                </a:solidFill>
                <a:latin typeface="Amasis MT Pro Medium" panose="02040604050005020304" pitchFamily="18" charset="0"/>
              </a:rPr>
              <a:t>USF Project Manager</a:t>
            </a:r>
          </a:p>
          <a:p>
            <a:pPr algn="r"/>
            <a:r>
              <a:rPr lang="en-TT" sz="2000" i="1" dirty="0">
                <a:solidFill>
                  <a:srgbClr val="003399"/>
                </a:solidFill>
                <a:latin typeface="Amasis MT Pro Medium" panose="02040604050005020304" pitchFamily="18" charset="0"/>
              </a:rPr>
              <a:t>TATT</a:t>
            </a:r>
          </a:p>
          <a:p>
            <a:pPr algn="r"/>
            <a:endParaRPr lang="en-TT" sz="2000" i="1" dirty="0">
              <a:solidFill>
                <a:srgbClr val="003399"/>
              </a:solidFill>
              <a:latin typeface="Amasis MT Pro Medium" panose="02040604050005020304" pitchFamily="18" charset="0"/>
            </a:endParaRPr>
          </a:p>
          <a:p>
            <a:pPr algn="r"/>
            <a:r>
              <a:rPr lang="en-TT" sz="2000" i="1" dirty="0">
                <a:solidFill>
                  <a:srgbClr val="003399"/>
                </a:solidFill>
                <a:latin typeface="Amasis MT Pro Medium" panose="02040604050005020304" pitchFamily="18" charset="0"/>
              </a:rPr>
              <a:t>OOCUR 2025</a:t>
            </a:r>
          </a:p>
        </p:txBody>
      </p:sp>
    </p:spTree>
    <p:extLst>
      <p:ext uri="{BB962C8B-B14F-4D97-AF65-F5344CB8AC3E}">
        <p14:creationId xmlns:p14="http://schemas.microsoft.com/office/powerpoint/2010/main" val="256731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0ECB5-4374-C5B2-FC93-5812D2CE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29E2998-FDDC-9057-3775-6039F8A92BAB}"/>
              </a:ext>
            </a:extLst>
          </p:cNvPr>
          <p:cNvSpPr txBox="1">
            <a:spLocks/>
          </p:cNvSpPr>
          <p:nvPr/>
        </p:nvSpPr>
        <p:spPr>
          <a:xfrm>
            <a:off x="1238858" y="1191664"/>
            <a:ext cx="8859556" cy="5666336"/>
          </a:xfrm>
          <a:prstGeom prst="rect">
            <a:avLst/>
          </a:prstGeom>
        </p:spPr>
        <p:txBody>
          <a:bodyPr/>
          <a:lstStyle/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800" b="1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Future Scoping - Innovation meets regulation</a:t>
            </a:r>
          </a:p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endParaRPr lang="en-US" sz="2800" b="1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As technology and services advance, there is always potential for underserved areas</a:t>
            </a: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Evolving technology landscape</a:t>
            </a:r>
          </a:p>
          <a:p>
            <a:pPr marL="1371600" lvl="2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Technology neutral legislation allows agility</a:t>
            </a:r>
          </a:p>
          <a:p>
            <a:pPr marL="1371600" lvl="2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Example: Satellite broadband.</a:t>
            </a:r>
          </a:p>
          <a:p>
            <a:pPr marL="1828800" lvl="3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TTWiFi at Matelot health centre, Forest Reserve Anglican Primary School currently active.</a:t>
            </a: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84944C67-F6D6-EBB0-ACC9-2E0FFE6A8E74}"/>
              </a:ext>
            </a:extLst>
          </p:cNvPr>
          <p:cNvSpPr txBox="1">
            <a:spLocks/>
          </p:cNvSpPr>
          <p:nvPr/>
        </p:nvSpPr>
        <p:spPr>
          <a:xfrm>
            <a:off x="867534" y="347155"/>
            <a:ext cx="8355419" cy="691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TT" sz="3600" dirty="0">
              <a:latin typeface="Amasis MT Pro Medium" panose="020406040500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7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96D1D-07E4-76E8-3A99-A9ED7EFB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1" y="685801"/>
            <a:ext cx="3014443" cy="5105400"/>
          </a:xfrm>
        </p:spPr>
        <p:txBody>
          <a:bodyPr>
            <a:normAutofit/>
          </a:bodyPr>
          <a:lstStyle/>
          <a:p>
            <a:pPr algn="l"/>
            <a:r>
              <a:rPr lang="en-TT" sz="32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The Caribbean Landscape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D799-76A4-B5A7-1AE3-4519C81A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4" y="348344"/>
            <a:ext cx="7881256" cy="6509656"/>
          </a:xfrm>
          <a:noFill/>
        </p:spPr>
        <p:txBody>
          <a:bodyPr>
            <a:normAutofit/>
          </a:bodyPr>
          <a:lstStyle/>
          <a:p>
            <a:pPr lvl="2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In the English-speaking Caribbean, seven countries have functioning Universal Service regions: </a:t>
            </a:r>
          </a:p>
          <a:p>
            <a:pPr marL="1257300" lvl="3" indent="0">
              <a:buClr>
                <a:srgbClr val="1F497D"/>
              </a:buClr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Dominica, Grenada, Saint Kitts and Nevis, Saint Lucia, Saint Vincent and the Grenadines, Jamaica, and Trinidad and Tobago.</a:t>
            </a:r>
          </a:p>
          <a:p>
            <a:pPr marL="914400" lvl="2" indent="0">
              <a:spcBef>
                <a:spcPct val="20000"/>
              </a:spcBef>
              <a:buClr>
                <a:srgbClr val="1F497D"/>
              </a:buClr>
              <a:buNone/>
              <a:defRPr/>
            </a:pPr>
            <a:endParaRPr lang="en-US" sz="28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lvl="2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Shared principles, varying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0874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27A9-0AF8-3D99-1234-884CEFB6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009" y="445205"/>
            <a:ext cx="8868895" cy="74645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masis MT Pro Medium" panose="02040604050005020304" pitchFamily="18" charset="0"/>
              </a:rPr>
              <a:t>Key takeaways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743854-BB44-CD18-C00E-E1CB1A674431}"/>
              </a:ext>
            </a:extLst>
          </p:cNvPr>
          <p:cNvSpPr txBox="1">
            <a:spLocks/>
          </p:cNvSpPr>
          <p:nvPr/>
        </p:nvSpPr>
        <p:spPr>
          <a:xfrm>
            <a:off x="716642" y="1983014"/>
            <a:ext cx="11272158" cy="5497286"/>
          </a:xfrm>
          <a:prstGeom prst="rect">
            <a:avLst/>
          </a:prstGeom>
        </p:spPr>
        <p:txBody>
          <a:bodyPr/>
          <a:lstStyle/>
          <a:p>
            <a:pPr marL="914400" lvl="1" indent="-457200" algn="just" defTabSz="914400">
              <a:lnSpc>
                <a:spcPct val="150000"/>
              </a:lnSpc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masis MT Pro Light" panose="02040304050005020304" pitchFamily="18" charset="0"/>
              </a:rPr>
              <a:t>Not just connecting communities, but ensuring those connections are meaningful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Amasis MT Pro Light" panose="02040304050005020304" pitchFamily="18" charset="0"/>
              </a:rPr>
              <a:t>Connectivity as an enabler of inclusion, education, and productivity.</a:t>
            </a:r>
          </a:p>
          <a:p>
            <a:pPr lvl="2"/>
            <a:endParaRPr lang="en-US" sz="2400" dirty="0">
              <a:latin typeface="Amasis MT Pro Light" panose="02040304050005020304" pitchFamily="18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masis MT Pro Light" panose="02040304050005020304" pitchFamily="18" charset="0"/>
              </a:rPr>
              <a:t>Universal service funds are not just financial instruments — they are policy enablers of digital equity</a:t>
            </a: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TT" sz="2400" dirty="0">
                <a:latin typeface="Amasis MT Pro Light" panose="02040304050005020304" pitchFamily="18" charset="0"/>
              </a:rPr>
              <a:t>Consider Trinidad and Tobago, its universal service fund, and our successes in your approach to reaching </a:t>
            </a:r>
            <a:r>
              <a:rPr lang="en-TT" sz="2400" b="1" dirty="0">
                <a:latin typeface="Amasis MT Pro Light" panose="02040304050005020304" pitchFamily="18" charset="0"/>
              </a:rPr>
              <a:t>Universal and Meaningful Connectivity</a:t>
            </a:r>
            <a:endParaRPr lang="en-US" sz="2400" b="1" dirty="0">
              <a:latin typeface="Amasis MT Pro Light" panose="02040304050005020304" pitchFamily="18" charset="0"/>
            </a:endParaRPr>
          </a:p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3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27A9-0AF8-3D99-1234-884CEFB6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069" y="2299020"/>
            <a:ext cx="9686028" cy="746459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masis MT Pro Medium" panose="02040604050005020304" pitchFamily="18" charset="0"/>
              </a:rPr>
              <a:t>Thank You!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42AC3C-C233-D450-04FD-00A4375DE4DB}"/>
              </a:ext>
            </a:extLst>
          </p:cNvPr>
          <p:cNvSpPr txBox="1">
            <a:spLocks/>
          </p:cNvSpPr>
          <p:nvPr/>
        </p:nvSpPr>
        <p:spPr>
          <a:xfrm>
            <a:off x="1389530" y="1602030"/>
            <a:ext cx="10173820" cy="42152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CECC85-EF28-E0A0-F2F9-ED40D08C2283}"/>
              </a:ext>
            </a:extLst>
          </p:cNvPr>
          <p:cNvSpPr txBox="1">
            <a:spLocks/>
          </p:cNvSpPr>
          <p:nvPr/>
        </p:nvSpPr>
        <p:spPr>
          <a:xfrm>
            <a:off x="4119618" y="5526315"/>
            <a:ext cx="4092052" cy="7464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Telecommunications Authority of Trinidad and Tobago</a:t>
            </a:r>
          </a:p>
          <a:p>
            <a:r>
              <a:rPr lang="en-US" sz="12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Website: www.tatt.org.tt</a:t>
            </a:r>
          </a:p>
          <a:p>
            <a:r>
              <a:rPr lang="en-US" sz="12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email: info@tatt.org.tt</a:t>
            </a:r>
          </a:p>
          <a:p>
            <a:r>
              <a:rPr lang="en-US" sz="12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Tel: 1-868-675-8288</a:t>
            </a:r>
          </a:p>
        </p:txBody>
      </p:sp>
    </p:spTree>
    <p:extLst>
      <p:ext uri="{BB962C8B-B14F-4D97-AF65-F5344CB8AC3E}">
        <p14:creationId xmlns:p14="http://schemas.microsoft.com/office/powerpoint/2010/main" val="164278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96D1D-07E4-76E8-3A99-A9ED7EFB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1" y="685801"/>
            <a:ext cx="3014443" cy="5105400"/>
          </a:xfrm>
        </p:spPr>
        <p:txBody>
          <a:bodyPr>
            <a:normAutofit/>
          </a:bodyPr>
          <a:lstStyle/>
          <a:p>
            <a:pPr algn="l"/>
            <a:r>
              <a:rPr lang="en-TT" sz="32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The role of regulation in Universal Service</a:t>
            </a: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D799-76A4-B5A7-1AE3-4519C81A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4" y="348344"/>
            <a:ext cx="7881256" cy="6509656"/>
          </a:xfrm>
          <a:noFill/>
        </p:spPr>
        <p:txBody>
          <a:bodyPr>
            <a:normAutofit/>
          </a:bodyPr>
          <a:lstStyle/>
          <a:p>
            <a:pPr marL="914400" lvl="2" indent="0">
              <a:spcBef>
                <a:spcPct val="20000"/>
              </a:spcBef>
              <a:buClr>
                <a:srgbClr val="1F497D"/>
              </a:buClr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Market forces alone haven’t delivered full broadband access</a:t>
            </a:r>
          </a:p>
          <a:p>
            <a:pPr marL="914400" lvl="2" indent="0">
              <a:spcBef>
                <a:spcPct val="20000"/>
              </a:spcBef>
              <a:buClr>
                <a:srgbClr val="1F497D"/>
              </a:buClr>
              <a:buNone/>
              <a:defRPr/>
            </a:pPr>
            <a:endParaRPr lang="en-US" sz="32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2" indent="0">
              <a:spcBef>
                <a:spcPct val="20000"/>
              </a:spcBef>
              <a:buClr>
                <a:srgbClr val="1F497D"/>
              </a:buClr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Regulation, Universal Service policies are a critical tool: Trinidad and Tobago uses the Universal Service Fund</a:t>
            </a:r>
          </a:p>
        </p:txBody>
      </p:sp>
    </p:spTree>
    <p:extLst>
      <p:ext uri="{BB962C8B-B14F-4D97-AF65-F5344CB8AC3E}">
        <p14:creationId xmlns:p14="http://schemas.microsoft.com/office/powerpoint/2010/main" val="391197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915BC-E089-1532-A148-4DC42DA79B07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839200" cy="5023942"/>
          </a:xfrm>
          <a:prstGeom prst="rect">
            <a:avLst/>
          </a:prstGeom>
        </p:spPr>
        <p:txBody>
          <a:bodyPr/>
          <a:lstStyle/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FEB7EE3-6EA7-493E-E5B3-B9EF483BCBBC}"/>
              </a:ext>
            </a:extLst>
          </p:cNvPr>
          <p:cNvSpPr txBox="1">
            <a:spLocks/>
          </p:cNvSpPr>
          <p:nvPr/>
        </p:nvSpPr>
        <p:spPr>
          <a:xfrm>
            <a:off x="-197369" y="422306"/>
            <a:ext cx="8610600" cy="691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TT" sz="3200" dirty="0">
                <a:latin typeface="Amasis MT Pro Medium" panose="02040604050005020304" pitchFamily="18" charset="0"/>
                <a:cs typeface="Calibri" panose="020F0502020204030204" pitchFamily="34" charset="0"/>
              </a:rPr>
              <a:t>Our Legislative Foundation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7A30925-8409-3803-08AD-779B6905161A}"/>
              </a:ext>
            </a:extLst>
          </p:cNvPr>
          <p:cNvSpPr txBox="1">
            <a:spLocks/>
          </p:cNvSpPr>
          <p:nvPr/>
        </p:nvSpPr>
        <p:spPr>
          <a:xfrm>
            <a:off x="152400" y="1034006"/>
            <a:ext cx="8839200" cy="5666336"/>
          </a:xfrm>
          <a:prstGeom prst="rect">
            <a:avLst/>
          </a:prstGeom>
        </p:spPr>
        <p:txBody>
          <a:bodyPr/>
          <a:lstStyle/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239BD-3220-0A71-87E2-91CA1B603F78}"/>
              </a:ext>
            </a:extLst>
          </p:cNvPr>
          <p:cNvSpPr txBox="1"/>
          <p:nvPr/>
        </p:nvSpPr>
        <p:spPr>
          <a:xfrm>
            <a:off x="1373410" y="2111120"/>
            <a:ext cx="9970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685800">
              <a:buFont typeface="Wingdings" panose="05000000000000000000" pitchFamily="2" charset="2"/>
              <a:buChar char="Ø"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</a:endParaRP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Amasis MT Pro Light" panose="02040304050005020304" pitchFamily="18" charset="0"/>
            </a:endParaRPr>
          </a:p>
          <a:p>
            <a:pPr marL="1257300" lvl="2" indent="-342900" algn="just" defTabSz="685800"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Amasis MT Pro Light" panose="020403040500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269C537-043D-5947-31F4-65E1CC15D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7746999"/>
              </p:ext>
            </p:extLst>
          </p:nvPr>
        </p:nvGraphicFramePr>
        <p:xfrm>
          <a:off x="2938146" y="1676400"/>
          <a:ext cx="8745854" cy="4792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652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76F05-C02A-90E5-344E-1A89B80AC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295532-007D-616F-B6A8-302D990685FC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839200" cy="5023942"/>
          </a:xfrm>
          <a:prstGeom prst="rect">
            <a:avLst/>
          </a:prstGeom>
        </p:spPr>
        <p:txBody>
          <a:bodyPr/>
          <a:lstStyle/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625AB19-27BD-71D3-096A-0CF1AA85D93B}"/>
              </a:ext>
            </a:extLst>
          </p:cNvPr>
          <p:cNvSpPr txBox="1">
            <a:spLocks/>
          </p:cNvSpPr>
          <p:nvPr/>
        </p:nvSpPr>
        <p:spPr>
          <a:xfrm>
            <a:off x="-654569" y="157658"/>
            <a:ext cx="8610600" cy="691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TT" sz="3200" dirty="0">
                <a:latin typeface="Amasis MT Pro Medium" panose="02040604050005020304" pitchFamily="18" charset="0"/>
                <a:cs typeface="Calibri" panose="020F0502020204030204" pitchFamily="34" charset="0"/>
              </a:rPr>
              <a:t>How the fund works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49E0A64-7FF4-0BCB-9800-3B228E2861FA}"/>
              </a:ext>
            </a:extLst>
          </p:cNvPr>
          <p:cNvSpPr txBox="1">
            <a:spLocks/>
          </p:cNvSpPr>
          <p:nvPr/>
        </p:nvSpPr>
        <p:spPr>
          <a:xfrm>
            <a:off x="152400" y="1034006"/>
            <a:ext cx="8839200" cy="5666336"/>
          </a:xfrm>
          <a:prstGeom prst="rect">
            <a:avLst/>
          </a:prstGeom>
        </p:spPr>
        <p:txBody>
          <a:bodyPr/>
          <a:lstStyle/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58C0B-B06F-C9E7-0581-397777802906}"/>
              </a:ext>
            </a:extLst>
          </p:cNvPr>
          <p:cNvSpPr txBox="1"/>
          <p:nvPr/>
        </p:nvSpPr>
        <p:spPr>
          <a:xfrm>
            <a:off x="2069274" y="897130"/>
            <a:ext cx="997032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6858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</a:rPr>
              <a:t>Contributions to the USF</a:t>
            </a: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0.5% gross revenues - </a:t>
            </a:r>
            <a:r>
              <a:rPr lang="en-GB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Domestic telecommunications services or operation of domestic telecommunications network facilities by concessionaires</a:t>
            </a:r>
            <a:endParaRPr lang="en-US" sz="2000" dirty="0">
              <a:solidFill>
                <a:prstClr val="black"/>
              </a:solidFill>
              <a:latin typeface="Amasis MT Pro Light" panose="02040304050005020304" pitchFamily="18" charset="0"/>
            </a:endParaRP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1% gross revenues - International telecommunications services or operation of international telecommunications network facilities by concessionaires</a:t>
            </a: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Percentage of the funds collected from concession and licence fees</a:t>
            </a:r>
          </a:p>
          <a:p>
            <a:pPr lvl="1" algn="just" defTabSz="685800"/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</a:endParaRPr>
          </a:p>
          <a:p>
            <a:pPr marL="342900" indent="-342900" algn="just" defTabSz="6858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</a:rPr>
              <a:t>Targeted funding for projects that bridge gaps in:</a:t>
            </a: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Access (to services)</a:t>
            </a: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Availability (of infrastructure)</a:t>
            </a: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Affordability</a:t>
            </a:r>
          </a:p>
          <a:p>
            <a:pPr lvl="1" algn="just" defTabSz="685800"/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</a:endParaRPr>
          </a:p>
          <a:p>
            <a:pPr marL="342900" indent="-342900" algn="just" defTabSz="6858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</a:rPr>
              <a:t>Projects selected (must meet criteria as set out in regulations):</a:t>
            </a: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Mandatory Universal Service Initiative (MUSI): to be implemented by all relevant concessionaires (Schedule III)</a:t>
            </a:r>
          </a:p>
          <a:p>
            <a:pPr marL="800100" lvl="1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Contractual Universal Service Initiative (CUSI):</a:t>
            </a:r>
          </a:p>
          <a:p>
            <a:pPr marL="1257300" lvl="2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Selection by TATT – based on digital inclusion survey (last conducted in 2021)</a:t>
            </a:r>
          </a:p>
          <a:p>
            <a:pPr marL="1257300" lvl="2" indent="-342900" algn="just" defTabSz="6858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Amasis MT Pro Light" panose="02040304050005020304" pitchFamily="18" charset="0"/>
              </a:rPr>
              <a:t>Solicitation process for project</a:t>
            </a: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1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96D1D-07E4-76E8-3A99-A9ED7EFB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1" y="685801"/>
            <a:ext cx="3014443" cy="5105400"/>
          </a:xfrm>
        </p:spPr>
        <p:txBody>
          <a:bodyPr>
            <a:normAutofit/>
          </a:bodyPr>
          <a:lstStyle/>
          <a:p>
            <a:pPr algn="l"/>
            <a:r>
              <a:rPr lang="en-TT" sz="3200" dirty="0">
                <a:solidFill>
                  <a:srgbClr val="FFFFFF"/>
                </a:solidFill>
                <a:latin typeface="Amasis MT Pro Medium" panose="02040604050005020304" pitchFamily="18" charset="0"/>
              </a:rPr>
              <a:t>Universal Service Projects in Action</a:t>
            </a:r>
            <a:br>
              <a:rPr lang="en-TT" sz="3200" dirty="0">
                <a:solidFill>
                  <a:srgbClr val="FFFFFF"/>
                </a:solidFill>
                <a:latin typeface="Amasis MT Pro Medium" panose="02040604050005020304" pitchFamily="18" charset="0"/>
              </a:rPr>
            </a:br>
            <a:br>
              <a:rPr lang="en-TT" sz="3200" dirty="0">
                <a:solidFill>
                  <a:srgbClr val="FFFFFF"/>
                </a:solidFill>
                <a:latin typeface="Amasis MT Pro Medium" panose="02040604050005020304" pitchFamily="18" charset="0"/>
              </a:rPr>
            </a:br>
            <a:r>
              <a:rPr lang="en-US" sz="3200" b="1" i="1" dirty="0">
                <a:solidFill>
                  <a:prstClr val="black"/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Meaningful</a:t>
            </a:r>
            <a:r>
              <a:rPr lang="en-US" sz="3200" dirty="0">
                <a:solidFill>
                  <a:prstClr val="black"/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  <a:t> Connectivity</a:t>
            </a:r>
            <a:br>
              <a:rPr lang="en-US" sz="3200" dirty="0">
                <a:solidFill>
                  <a:prstClr val="black"/>
                </a:solidFill>
                <a:latin typeface="Amasis MT Pro Medium" panose="02040604050005020304" pitchFamily="18" charset="0"/>
                <a:cs typeface="Calibri" panose="020F0502020204030204" pitchFamily="34" charset="0"/>
              </a:rPr>
            </a:br>
            <a:endParaRPr lang="en-TT" sz="3200" dirty="0">
              <a:solidFill>
                <a:srgbClr val="FFFFFF"/>
              </a:solidFill>
              <a:latin typeface="Amasis MT Pro Medium" panose="02040604050005020304" pitchFamily="18" charset="0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TT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4D799-76A4-B5A7-1AE3-4519C81A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744" y="348344"/>
            <a:ext cx="7881256" cy="6509656"/>
          </a:xfrm>
          <a:noFill/>
        </p:spPr>
        <p:txBody>
          <a:bodyPr>
            <a:normAutofit/>
          </a:bodyPr>
          <a:lstStyle/>
          <a:p>
            <a:pPr marL="914400" lvl="2" indent="0">
              <a:buClr>
                <a:srgbClr val="1F497D"/>
              </a:buClr>
              <a:buNone/>
              <a:defRPr/>
            </a:pPr>
            <a:r>
              <a:rPr lang="en-US" sz="2800" b="1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Delivered and Ongoing Projects:</a:t>
            </a:r>
          </a:p>
          <a:p>
            <a:pPr marL="914400" lvl="2" indent="0">
              <a:buClr>
                <a:srgbClr val="1F497D"/>
              </a:buClr>
              <a:buNone/>
              <a:defRPr/>
            </a:pPr>
            <a:endParaRPr lang="en-US" sz="28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lvl="2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TTWiFi</a:t>
            </a:r>
            <a:endParaRPr lang="en-US" sz="28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lvl="2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Subsidy on devices for </a:t>
            </a:r>
            <a:r>
              <a:rPr lang="en-US" sz="2800" dirty="0" err="1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PwDs</a:t>
            </a:r>
            <a:endParaRPr lang="en-US" sz="28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lvl="2"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Laptops for Students</a:t>
            </a:r>
          </a:p>
          <a:p>
            <a:pPr lvl="2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Broadband in St John’s Parish, Tobago</a:t>
            </a:r>
          </a:p>
        </p:txBody>
      </p:sp>
    </p:spTree>
    <p:extLst>
      <p:ext uri="{BB962C8B-B14F-4D97-AF65-F5344CB8AC3E}">
        <p14:creationId xmlns:p14="http://schemas.microsoft.com/office/powerpoint/2010/main" val="394159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743854-BB44-CD18-C00E-E1CB1A674431}"/>
              </a:ext>
            </a:extLst>
          </p:cNvPr>
          <p:cNvSpPr txBox="1">
            <a:spLocks/>
          </p:cNvSpPr>
          <p:nvPr/>
        </p:nvSpPr>
        <p:spPr>
          <a:xfrm>
            <a:off x="1238858" y="712269"/>
            <a:ext cx="8859556" cy="6145731"/>
          </a:xfrm>
          <a:prstGeom prst="rect">
            <a:avLst/>
          </a:prstGeom>
        </p:spPr>
        <p:txBody>
          <a:bodyPr/>
          <a:lstStyle/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800" b="1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Results (..so far):</a:t>
            </a:r>
          </a:p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800" b="1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TTWiFi by the numbers (as of Sept 2025)</a:t>
            </a: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07D3BC9-876C-D9A6-BDFE-BA282C5CC3E4}"/>
              </a:ext>
            </a:extLst>
          </p:cNvPr>
          <p:cNvSpPr txBox="1">
            <a:spLocks/>
          </p:cNvSpPr>
          <p:nvPr/>
        </p:nvSpPr>
        <p:spPr>
          <a:xfrm>
            <a:off x="867534" y="347155"/>
            <a:ext cx="8355419" cy="691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TT" sz="3600" dirty="0">
              <a:latin typeface="Amasis MT Pro Medium" panose="020406040500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26B1EE-222C-2C26-5787-DDBF09E4B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57160"/>
              </p:ext>
            </p:extLst>
          </p:nvPr>
        </p:nvGraphicFramePr>
        <p:xfrm>
          <a:off x="2358482" y="1800224"/>
          <a:ext cx="8404767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268">
                  <a:extLst>
                    <a:ext uri="{9D8B030D-6E8A-4147-A177-3AD203B41FA5}">
                      <a16:colId xmlns:a16="http://schemas.microsoft.com/office/drawing/2014/main" val="2908454673"/>
                    </a:ext>
                  </a:extLst>
                </a:gridCol>
                <a:gridCol w="1647825">
                  <a:extLst>
                    <a:ext uri="{9D8B030D-6E8A-4147-A177-3AD203B41FA5}">
                      <a16:colId xmlns:a16="http://schemas.microsoft.com/office/drawing/2014/main" val="182223855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37047508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762273728"/>
                    </a:ext>
                  </a:extLst>
                </a:gridCol>
                <a:gridCol w="2495875">
                  <a:extLst>
                    <a:ext uri="{9D8B030D-6E8A-4147-A177-3AD203B41FA5}">
                      <a16:colId xmlns:a16="http://schemas.microsoft.com/office/drawing/2014/main" val="1246180564"/>
                    </a:ext>
                  </a:extLst>
                </a:gridCol>
                <a:gridCol w="904549">
                  <a:extLst>
                    <a:ext uri="{9D8B030D-6E8A-4147-A177-3AD203B41FA5}">
                      <a16:colId xmlns:a16="http://schemas.microsoft.com/office/drawing/2014/main" val="2971227162"/>
                    </a:ext>
                  </a:extLst>
                </a:gridCol>
              </a:tblGrid>
              <a:tr h="1832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 dirty="0">
                          <a:effectLst/>
                        </a:rPr>
                        <a:t> </a:t>
                      </a:r>
                      <a:endParaRPr lang="en-T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 dirty="0">
                          <a:effectLst/>
                        </a:rPr>
                        <a:t>Transport Hubs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>
                          <a:effectLst/>
                        </a:rPr>
                        <a:t>Libraries</a:t>
                      </a:r>
                      <a:endParaRPr lang="en-T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>
                          <a:effectLst/>
                        </a:rPr>
                        <a:t>Schools</a:t>
                      </a:r>
                      <a:endParaRPr lang="en-T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>
                          <a:effectLst/>
                        </a:rPr>
                        <a:t>Health Institutions</a:t>
                      </a:r>
                      <a:endParaRPr lang="en-T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>
                          <a:effectLst/>
                        </a:rPr>
                        <a:t>Total</a:t>
                      </a:r>
                      <a:endParaRPr lang="en-T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7133594"/>
                  </a:ext>
                </a:extLst>
              </a:tr>
              <a:tr h="29298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>
                          <a:effectLst/>
                        </a:rPr>
                        <a:t>Live</a:t>
                      </a:r>
                      <a:endParaRPr lang="en-T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>
                          <a:effectLst/>
                        </a:rPr>
                        <a:t>12</a:t>
                      </a:r>
                      <a:endParaRPr lang="en-T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>
                          <a:effectLst/>
                        </a:rPr>
                        <a:t>23</a:t>
                      </a:r>
                      <a:endParaRPr lang="en-T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>
                          <a:effectLst/>
                        </a:rPr>
                        <a:t>77</a:t>
                      </a:r>
                      <a:endParaRPr lang="en-TT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 dirty="0">
                          <a:effectLst/>
                        </a:rPr>
                        <a:t>115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TT" sz="2000" u="none" strike="noStrike" dirty="0">
                          <a:effectLst/>
                        </a:rPr>
                        <a:t>227</a:t>
                      </a:r>
                      <a:endParaRPr lang="en-T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39840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7E3558D-22A3-E9A7-BCED-23E912F3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482" y="2563177"/>
            <a:ext cx="8404767" cy="41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635EB-F63B-99CB-49AE-C72856D89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ABEE16B-43CC-BA2A-4F20-4DB88BBBD3CE}"/>
              </a:ext>
            </a:extLst>
          </p:cNvPr>
          <p:cNvSpPr txBox="1">
            <a:spLocks/>
          </p:cNvSpPr>
          <p:nvPr/>
        </p:nvSpPr>
        <p:spPr>
          <a:xfrm>
            <a:off x="1271131" y="347155"/>
            <a:ext cx="8859556" cy="5666336"/>
          </a:xfrm>
          <a:prstGeom prst="rect">
            <a:avLst/>
          </a:prstGeom>
        </p:spPr>
        <p:txBody>
          <a:bodyPr/>
          <a:lstStyle/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800" b="1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Results (..so far):</a:t>
            </a: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400" b="1" dirty="0" err="1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TTWiFi</a:t>
            </a:r>
            <a:r>
              <a:rPr lang="en-US" sz="2400" b="1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 Metrics, April – June 2025</a:t>
            </a: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77AA63F-6889-D536-B953-C5BAE10DD3BC}"/>
              </a:ext>
            </a:extLst>
          </p:cNvPr>
          <p:cNvSpPr txBox="1">
            <a:spLocks/>
          </p:cNvSpPr>
          <p:nvPr/>
        </p:nvSpPr>
        <p:spPr>
          <a:xfrm>
            <a:off x="867534" y="347155"/>
            <a:ext cx="8355419" cy="691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TT" sz="3600" dirty="0">
              <a:latin typeface="Amasis MT Pro Medium" panose="020406040500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35122-6686-AD76-F4D3-DB2D622B1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34" y="1280160"/>
            <a:ext cx="1053677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6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915BC-E089-1532-A148-4DC42DA79B07}"/>
              </a:ext>
            </a:extLst>
          </p:cNvPr>
          <p:cNvSpPr txBox="1">
            <a:spLocks/>
          </p:cNvSpPr>
          <p:nvPr/>
        </p:nvSpPr>
        <p:spPr>
          <a:xfrm>
            <a:off x="152400" y="1676400"/>
            <a:ext cx="8839200" cy="5023942"/>
          </a:xfrm>
          <a:prstGeom prst="rect">
            <a:avLst/>
          </a:prstGeom>
        </p:spPr>
        <p:txBody>
          <a:bodyPr/>
          <a:lstStyle/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FEB7EE3-6EA7-493E-E5B3-B9EF483BCBBC}"/>
              </a:ext>
            </a:extLst>
          </p:cNvPr>
          <p:cNvSpPr txBox="1">
            <a:spLocks/>
          </p:cNvSpPr>
          <p:nvPr/>
        </p:nvSpPr>
        <p:spPr>
          <a:xfrm>
            <a:off x="950680" y="254624"/>
            <a:ext cx="8610600" cy="691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TT" sz="3200" dirty="0">
                <a:latin typeface="Amasis MT Pro Medium" panose="02040604050005020304" pitchFamily="18" charset="0"/>
                <a:cs typeface="Calibri" panose="020F0502020204030204" pitchFamily="34" charset="0"/>
              </a:rPr>
              <a:t>St John’s Parish Broadband Infrastructure Initiative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7A30925-8409-3803-08AD-779B6905161A}"/>
              </a:ext>
            </a:extLst>
          </p:cNvPr>
          <p:cNvSpPr txBox="1">
            <a:spLocks/>
          </p:cNvSpPr>
          <p:nvPr/>
        </p:nvSpPr>
        <p:spPr>
          <a:xfrm>
            <a:off x="152400" y="1034006"/>
            <a:ext cx="8839200" cy="5666336"/>
          </a:xfrm>
          <a:prstGeom prst="rect">
            <a:avLst/>
          </a:prstGeom>
        </p:spPr>
        <p:txBody>
          <a:bodyPr/>
          <a:lstStyle/>
          <a:p>
            <a:pPr marR="0" lvl="1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239BD-3220-0A71-87E2-91CA1B603F78}"/>
              </a:ext>
            </a:extLst>
          </p:cNvPr>
          <p:cNvSpPr txBox="1"/>
          <p:nvPr/>
        </p:nvSpPr>
        <p:spPr>
          <a:xfrm>
            <a:off x="1442421" y="1115418"/>
            <a:ext cx="105971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800"/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</a:rPr>
              <a:t>To improve the broadband Internet access infrastructure in the St John’s Parish, namely the villages of Parlatuvier, L’Anse </a:t>
            </a:r>
            <a:r>
              <a:rPr lang="en-US" sz="2400" dirty="0" err="1">
                <a:solidFill>
                  <a:prstClr val="black"/>
                </a:solidFill>
                <a:latin typeface="Amasis MT Pro Light" panose="02040304050005020304" pitchFamily="18" charset="0"/>
              </a:rPr>
              <a:t>Fourmi</a:t>
            </a:r>
            <a:r>
              <a:rPr lang="en-US" sz="2400" dirty="0">
                <a:solidFill>
                  <a:prstClr val="black"/>
                </a:solidFill>
                <a:latin typeface="Amasis MT Pro Light" panose="02040304050005020304" pitchFamily="18" charset="0"/>
              </a:rPr>
              <a:t> and Bloody Bay (approx. 285 households).</a:t>
            </a:r>
          </a:p>
          <a:p>
            <a:pPr algn="just" defTabSz="685800"/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algn="just"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algn="just"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685800"/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	F</a:t>
            </a:r>
            <a:r>
              <a:rPr lang="en-US" sz="2200" dirty="0">
                <a:solidFill>
                  <a:prstClr val="black"/>
                </a:solidFill>
                <a:latin typeface="Amasis MT Pro Light" panose="02040304050005020304" pitchFamily="18" charset="0"/>
              </a:rPr>
              <a:t>ibre-to-the-home access network and offer competitive broadband (150 Mbps 	speeds plus) and subscription television broadcasting.</a:t>
            </a:r>
          </a:p>
          <a:p>
            <a:pPr algn="just" defTabSz="6858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2B421-9B7F-5280-BC99-D5761A901A6F}"/>
              </a:ext>
            </a:extLst>
          </p:cNvPr>
          <p:cNvGrpSpPr/>
          <p:nvPr/>
        </p:nvGrpSpPr>
        <p:grpSpPr>
          <a:xfrm>
            <a:off x="2932842" y="2265598"/>
            <a:ext cx="9048973" cy="3701281"/>
            <a:chOff x="765175" y="2100985"/>
            <a:chExt cx="7613650" cy="2664348"/>
          </a:xfrm>
        </p:grpSpPr>
        <p:pic>
          <p:nvPicPr>
            <p:cNvPr id="12" name="Picture 11" descr="Map&#10;&#10;Description automatically generated">
              <a:extLst>
                <a:ext uri="{FF2B5EF4-FFF2-40B4-BE49-F238E27FC236}">
                  <a16:creationId xmlns:a16="http://schemas.microsoft.com/office/drawing/2014/main" id="{1260D7E3-1027-D8F8-110D-A32E2968F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156" b="25813"/>
            <a:stretch/>
          </p:blipFill>
          <p:spPr bwMode="auto">
            <a:xfrm>
              <a:off x="765175" y="2100985"/>
              <a:ext cx="7613650" cy="266434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10376522-7CFF-6F80-6796-3A04502812C8}"/>
                </a:ext>
              </a:extLst>
            </p:cNvPr>
            <p:cNvSpPr txBox="1"/>
            <p:nvPr/>
          </p:nvSpPr>
          <p:spPr>
            <a:xfrm>
              <a:off x="4648200" y="2895600"/>
              <a:ext cx="895350" cy="2667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8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Bloody Bay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5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F1CB-C8B0-65FE-D638-D93181C5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85D3067-9F01-5BD8-E0B8-4162941EA0DF}"/>
              </a:ext>
            </a:extLst>
          </p:cNvPr>
          <p:cNvSpPr txBox="1">
            <a:spLocks/>
          </p:cNvSpPr>
          <p:nvPr/>
        </p:nvSpPr>
        <p:spPr>
          <a:xfrm>
            <a:off x="1213458" y="1038311"/>
            <a:ext cx="8859556" cy="5666336"/>
          </a:xfrm>
          <a:prstGeom prst="rect">
            <a:avLst/>
          </a:prstGeom>
        </p:spPr>
        <p:txBody>
          <a:bodyPr/>
          <a:lstStyle/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r>
              <a:rPr lang="en-US" sz="2800" b="1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Results (cont’d)</a:t>
            </a:r>
          </a:p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endParaRPr lang="en-US" sz="2800" b="1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lvl="1" algn="just" defTabSz="914400">
              <a:spcBef>
                <a:spcPct val="20000"/>
              </a:spcBef>
              <a:buClr>
                <a:srgbClr val="1F497D"/>
              </a:buClr>
              <a:defRPr/>
            </a:pPr>
            <a:endParaRPr lang="en-US" sz="2800" dirty="0">
              <a:solidFill>
                <a:prstClr val="black"/>
              </a:solidFill>
              <a:latin typeface="Amasis MT Pro Medium" panose="020406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Amasis MT Pro Medium" panose="020406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Amasis MT Pro Medium" panose="020406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Upcoming projects:</a:t>
            </a:r>
          </a:p>
          <a:p>
            <a:pPr marL="1371600" lvl="2" indent="-4572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ICT Access </a:t>
            </a:r>
            <a:r>
              <a:rPr lang="en-US" sz="2800" dirty="0" err="1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Centres</a:t>
            </a:r>
            <a:endParaRPr lang="en-US" sz="28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1371600" lvl="2" indent="-4572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latin typeface="Amasis MT Pro Light" panose="02040304050005020304" pitchFamily="18" charset="0"/>
                <a:cs typeface="Calibri" panose="020F0502020204030204" pitchFamily="34" charset="0"/>
              </a:rPr>
              <a:t>Broadband (in 10 more underserved areas)</a:t>
            </a: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 defTabSz="914400"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masis MT Pro Light" panose="020403040500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D9EDC61-1461-B95D-F213-F5410CB3ED08}"/>
              </a:ext>
            </a:extLst>
          </p:cNvPr>
          <p:cNvSpPr txBox="1">
            <a:spLocks/>
          </p:cNvSpPr>
          <p:nvPr/>
        </p:nvSpPr>
        <p:spPr>
          <a:xfrm>
            <a:off x="867534" y="347155"/>
            <a:ext cx="8355419" cy="6911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TT" sz="3600" dirty="0">
              <a:latin typeface="Amasis MT Pro Medium" panose="020406040500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13BB56-FFB9-A691-BD9F-163AC1541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876306"/>
              </p:ext>
            </p:extLst>
          </p:nvPr>
        </p:nvGraphicFramePr>
        <p:xfrm>
          <a:off x="1772258" y="1622511"/>
          <a:ext cx="1029274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2119">
                  <a:extLst>
                    <a:ext uri="{9D8B030D-6E8A-4147-A177-3AD203B41FA5}">
                      <a16:colId xmlns:a16="http://schemas.microsoft.com/office/drawing/2014/main" val="2030184647"/>
                    </a:ext>
                  </a:extLst>
                </a:gridCol>
                <a:gridCol w="4083252">
                  <a:extLst>
                    <a:ext uri="{9D8B030D-6E8A-4147-A177-3AD203B41FA5}">
                      <a16:colId xmlns:a16="http://schemas.microsoft.com/office/drawing/2014/main" val="828955840"/>
                    </a:ext>
                  </a:extLst>
                </a:gridCol>
                <a:gridCol w="2727371">
                  <a:extLst>
                    <a:ext uri="{9D8B030D-6E8A-4147-A177-3AD203B41FA5}">
                      <a16:colId xmlns:a16="http://schemas.microsoft.com/office/drawing/2014/main" val="3558993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TT" sz="2400" b="1" dirty="0">
                          <a:latin typeface="Amasis MT Pro Light" panose="02040304050005020304" pitchFamily="18" charset="0"/>
                        </a:rPr>
                        <a:t>Project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>
                          <a:latin typeface="Amasis MT Pro Light" panose="02040304050005020304" pitchFamily="18" charset="0"/>
                        </a:rPr>
                        <a:t>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>
                          <a:latin typeface="Amasis MT Pro Light" panose="02040304050005020304" pitchFamily="18" charset="0"/>
                        </a:rPr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090"/>
                  </a:ext>
                </a:extLst>
              </a:tr>
              <a:tr h="5158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prstClr val="black"/>
                          </a:solidFill>
                          <a:latin typeface="Amasis MT Pro Light" panose="02040304050005020304" pitchFamily="18" charset="0"/>
                          <a:cs typeface="Calibri" panose="020F0502020204030204" pitchFamily="34" charset="0"/>
                        </a:rPr>
                        <a:t>PwD</a:t>
                      </a:r>
                      <a:r>
                        <a:rPr lang="en-US" sz="2400" b="1" dirty="0">
                          <a:solidFill>
                            <a:prstClr val="black"/>
                          </a:solidFill>
                          <a:latin typeface="Amasis MT Pro Light" panose="02040304050005020304" pitchFamily="18" charset="0"/>
                          <a:cs typeface="Calibri" panose="020F0502020204030204" pitchFamily="34" charset="0"/>
                        </a:rPr>
                        <a:t> device subsidy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>
                          <a:latin typeface="Amasis MT Pro Light" panose="02040304050005020304" pitchFamily="18" charset="0"/>
                        </a:rPr>
                        <a:t>1800 beneficiaries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>
                          <a:latin typeface="Amasis MT Pro Light" panose="02040304050005020304" pitchFamily="18" charset="0"/>
                        </a:rPr>
                        <a:t>Improved accessibility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38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prstClr val="black"/>
                          </a:solidFill>
                          <a:latin typeface="Amasis MT Pro Light" panose="02040304050005020304" pitchFamily="18" charset="0"/>
                          <a:cs typeface="Calibri" panose="020F0502020204030204" pitchFamily="34" charset="0"/>
                        </a:rPr>
                        <a:t>Broadband in St John’s Parish, Tobago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prstClr val="black"/>
                          </a:solidFill>
                          <a:latin typeface="Amasis MT Pro Light" panose="02040304050005020304" pitchFamily="18" charset="0"/>
                          <a:cs typeface="Calibri" panose="020F0502020204030204" pitchFamily="34" charset="0"/>
                        </a:rPr>
                        <a:t>91 subscribers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>
                          <a:latin typeface="Amasis MT Pro Light" panose="02040304050005020304" pitchFamily="18" charset="0"/>
                        </a:rPr>
                        <a:t>Network expansion by other ISPs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14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prstClr val="black"/>
                          </a:solidFill>
                          <a:latin typeface="Amasis MT Pro Light" panose="02040304050005020304" pitchFamily="18" charset="0"/>
                          <a:cs typeface="Calibri" panose="020F0502020204030204" pitchFamily="34" charset="0"/>
                        </a:rPr>
                        <a:t>Laptops for Students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prstClr val="black"/>
                        </a:solidFill>
                        <a:latin typeface="Amasis MT Pro Light" panose="02040304050005020304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prstClr val="black"/>
                          </a:solidFill>
                          <a:latin typeface="Amasis MT Pro Light" panose="02040304050005020304" pitchFamily="18" charset="0"/>
                          <a:cs typeface="Calibri" panose="020F0502020204030204" pitchFamily="34" charset="0"/>
                        </a:rPr>
                        <a:t>1000 laptops distributed</a:t>
                      </a:r>
                    </a:p>
                    <a:p>
                      <a:endParaRPr lang="en-TT" sz="2400" dirty="0">
                        <a:latin typeface="Amasis MT Pro Light" panose="020403040500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TT" sz="2400" dirty="0">
                          <a:latin typeface="Amasis MT Pro Light" panose="02040304050005020304" pitchFamily="18" charset="0"/>
                        </a:rPr>
                        <a:t>Digital inclusion for students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22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7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015935D31944BBC3798973899D389" ma:contentTypeVersion="14" ma:contentTypeDescription="Create a new document." ma:contentTypeScope="" ma:versionID="00a66d9dba1557be984835248ae0fbfa">
  <xsd:schema xmlns:xsd="http://www.w3.org/2001/XMLSchema" xmlns:xs="http://www.w3.org/2001/XMLSchema" xmlns:p="http://schemas.microsoft.com/office/2006/metadata/properties" xmlns:ns2="2aed5f02-abfd-4873-a7ab-e2b24e9c611b" xmlns:ns3="e3fa2129-4b60-4d6e-ac1a-f7dd9af5ebd6" xmlns:ns4="ebeb3707-5210-4743-8255-78c24a9c38a4" targetNamespace="http://schemas.microsoft.com/office/2006/metadata/properties" ma:root="true" ma:fieldsID="76f704baeea7f5d31178076a4cb652de" ns2:_="" ns3:_="" ns4:_="">
    <xsd:import namespace="2aed5f02-abfd-4873-a7ab-e2b24e9c611b"/>
    <xsd:import namespace="e3fa2129-4b60-4d6e-ac1a-f7dd9af5ebd6"/>
    <xsd:import namespace="ebeb3707-5210-4743-8255-78c24a9c38a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d5f02-abfd-4873-a7ab-e2b24e9c61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f9086c-8f42-4e20-a92f-77beb7dd37dd}" ma:internalName="TaxCatchAll" ma:showField="CatchAllData" ma:web="2aed5f02-abfd-4873-a7ab-e2b24e9c61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a2129-4b60-4d6e-ac1a-f7dd9af5e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f22b6e6-af2c-49e0-a893-9fda7ebbbb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b3707-5210-4743-8255-78c24a9c38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fa2129-4b60-4d6e-ac1a-f7dd9af5ebd6">
      <Terms xmlns="http://schemas.microsoft.com/office/infopath/2007/PartnerControls"/>
    </lcf76f155ced4ddcb4097134ff3c332f>
    <TaxCatchAll xmlns="2aed5f02-abfd-4873-a7ab-e2b24e9c611b" xsi:nil="true"/>
    <_dlc_DocId xmlns="2aed5f02-abfd-4873-a7ab-e2b24e9c611b">CN5V5D2N2K7J-121727025-887</_dlc_DocId>
    <_dlc_DocIdUrl xmlns="2aed5f02-abfd-4873-a7ab-e2b24e9c611b">
      <Url>https://ourjamaica.sharepoint.com/sites/Intranet/dept/cpa/_layouts/15/DocIdRedir.aspx?ID=CN5V5D2N2K7J-121727025-887</Url>
      <Description>CN5V5D2N2K7J-121727025-887</Description>
    </_dlc_DocIdUrl>
  </documentManagement>
</p:properties>
</file>

<file path=customXml/itemProps1.xml><?xml version="1.0" encoding="utf-8"?>
<ds:datastoreItem xmlns:ds="http://schemas.openxmlformats.org/officeDocument/2006/customXml" ds:itemID="{2012D437-9016-49BC-93EA-E643A1E25DFC}"/>
</file>

<file path=customXml/itemProps2.xml><?xml version="1.0" encoding="utf-8"?>
<ds:datastoreItem xmlns:ds="http://schemas.openxmlformats.org/officeDocument/2006/customXml" ds:itemID="{8990AE05-09AA-4320-8FF9-056A6CB5DE79}"/>
</file>

<file path=customXml/itemProps3.xml><?xml version="1.0" encoding="utf-8"?>
<ds:datastoreItem xmlns:ds="http://schemas.openxmlformats.org/officeDocument/2006/customXml" ds:itemID="{C5DBABCB-D644-4809-A151-A0F2564FED4C}"/>
</file>

<file path=customXml/itemProps4.xml><?xml version="1.0" encoding="utf-8"?>
<ds:datastoreItem xmlns:ds="http://schemas.openxmlformats.org/officeDocument/2006/customXml" ds:itemID="{DB7C60C4-B538-4ECB-9BA8-51AD8EF9F5A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20932</TotalTime>
  <Words>1064</Words>
  <Application>Microsoft Office PowerPoint</Application>
  <PresentationFormat>Widescreen</PresentationFormat>
  <Paragraphs>200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Amasis MT Pro Light</vt:lpstr>
      <vt:lpstr>Amasis MT Pro Medium</vt:lpstr>
      <vt:lpstr>Arial</vt:lpstr>
      <vt:lpstr>Calibri</vt:lpstr>
      <vt:lpstr>Corbel</vt:lpstr>
      <vt:lpstr>Courier New</vt:lpstr>
      <vt:lpstr>Times New Roman</vt:lpstr>
      <vt:lpstr>Wingdings</vt:lpstr>
      <vt:lpstr>Parallax</vt:lpstr>
      <vt:lpstr>The Universal Service Fund:  a viable path to universal and meaningful connectivity</vt:lpstr>
      <vt:lpstr>The role of regulation in Universal Service</vt:lpstr>
      <vt:lpstr>PowerPoint Presentation</vt:lpstr>
      <vt:lpstr>PowerPoint Presentation</vt:lpstr>
      <vt:lpstr>Universal Service Projects in Action  Meaningful Connectivity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Caribbean Landscape</vt:lpstr>
      <vt:lpstr>Key takeaways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ATSC3.0 Migration Strategic Planning Meetings</dc:title>
  <dc:creator>Trevonne Clarke-Ferguson</dc:creator>
  <cp:lastModifiedBy>Kane Dalkan</cp:lastModifiedBy>
  <cp:revision>252</cp:revision>
  <dcterms:created xsi:type="dcterms:W3CDTF">2022-07-12T20:01:02Z</dcterms:created>
  <dcterms:modified xsi:type="dcterms:W3CDTF">2026-04-28T16:52:07Z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0x010100A67015935D31944BBC3798973899D389</vt:lpwstr>
  </property>
  <property fmtid="{D5CDD505-2E9C-101B-9397-08002B2CF9AE}" pid="3" name="_dlc_DocIdItemGuid">
    <vt:lpwstr>3af91717-eba4-46df-8cfb-97421a0e6c5d</vt:lpwstr>
  </property>
</Properties>
</file>