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3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60" r:id="rId5"/>
    <p:sldMasterId id="2147483780" r:id="rId6"/>
    <p:sldMasterId id="2147483821" r:id="rId7"/>
    <p:sldMasterId id="2147483853" r:id="rId8"/>
  </p:sldMasterIdLst>
  <p:notesMasterIdLst>
    <p:notesMasterId r:id="rId29"/>
  </p:notesMasterIdLst>
  <p:sldIdLst>
    <p:sldId id="477" r:id="rId9"/>
    <p:sldId id="422" r:id="rId10"/>
    <p:sldId id="2145704865" r:id="rId11"/>
    <p:sldId id="2145704826" r:id="rId12"/>
    <p:sldId id="623" r:id="rId13"/>
    <p:sldId id="573" r:id="rId14"/>
    <p:sldId id="2145704791" r:id="rId15"/>
    <p:sldId id="2145704840" r:id="rId16"/>
    <p:sldId id="2145704832" r:id="rId17"/>
    <p:sldId id="617" r:id="rId18"/>
    <p:sldId id="624" r:id="rId19"/>
    <p:sldId id="2145704838" r:id="rId20"/>
    <p:sldId id="2145704862" r:id="rId21"/>
    <p:sldId id="634" r:id="rId22"/>
    <p:sldId id="2145704830" r:id="rId23"/>
    <p:sldId id="2145704833" r:id="rId24"/>
    <p:sldId id="597" r:id="rId25"/>
    <p:sldId id="2145704870" r:id="rId26"/>
    <p:sldId id="417" r:id="rId27"/>
    <p:sldId id="268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ette A Henry" initials="DAH" lastIdx="8" clrIdx="0">
    <p:extLst>
      <p:ext uri="{19B8F6BF-5375-455C-9EA6-DF929625EA0E}">
        <p15:presenceInfo xmlns:p15="http://schemas.microsoft.com/office/powerpoint/2012/main" userId="S-1-5-21-872588204-806520450-3350731627-38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B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A8774-3DFA-C41D-6E21-C16259FBBF65}" v="1" dt="2026-04-24T02:32:31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61868" autoAdjust="0"/>
  </p:normalViewPr>
  <p:slideViewPr>
    <p:cSldViewPr snapToGrid="0">
      <p:cViewPr varScale="1">
        <p:scale>
          <a:sx n="42" d="100"/>
          <a:sy n="42" d="100"/>
        </p:scale>
        <p:origin x="1050" y="78"/>
      </p:cViewPr>
      <p:guideLst/>
    </p:cSldViewPr>
  </p:slideViewPr>
  <p:outlineViewPr>
    <p:cViewPr>
      <p:scale>
        <a:sx n="33" d="100"/>
        <a:sy n="33" d="100"/>
      </p:scale>
      <p:origin x="0" y="-12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ustomXml" Target="../customXml/item4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A7A1D-D901-40EE-843D-8B9611009D46}" type="doc">
      <dgm:prSet loTypeId="urn:microsoft.com/office/officeart/2008/layout/VerticalCurvedList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EEC5538-3473-4AFF-88C4-CB5508746035}">
      <dgm:prSet phldrT="[Text]" custT="1"/>
      <dgm:spPr>
        <a:xfrm>
          <a:off x="569170" y="4324255"/>
          <a:ext cx="10325252" cy="657754"/>
        </a:xfrm>
        <a:prstGeom prst="rect">
          <a:avLst/>
        </a:prstGeom>
        <a:gradFill rotWithShape="0">
          <a:gsLst>
            <a:gs pos="93000">
              <a:srgbClr val="0070C0"/>
            </a:gs>
            <a:gs pos="100000">
              <a:srgbClr val="0070C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2700" b="1" kern="1200" dirty="0">
              <a:solidFill>
                <a:sysClr val="windowText" lastClr="000000"/>
              </a:solidFill>
              <a:latin typeface="Candara" panose="020E0502030303020204" pitchFamily="34" charset="0"/>
              <a:ea typeface="+mn-ea"/>
              <a:cs typeface="+mn-cs"/>
            </a:rPr>
            <a:t>   </a:t>
          </a:r>
          <a:r>
            <a:rPr lang="en-US" sz="3200" b="1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STRATEGIES FOR THE </a:t>
          </a:r>
          <a:r>
            <a:rPr lang="en-US" sz="3200" b="1" kern="1200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WAY FORWARD    </a:t>
          </a:r>
        </a:p>
      </dgm:t>
    </dgm:pt>
    <dgm:pt modelId="{815555FE-A1C5-448E-AFD6-C218BA77D1AF}" type="parTrans" cxnId="{9A0D9E52-8381-4D56-9BF3-1C7CB6D0DDC4}">
      <dgm:prSet/>
      <dgm:spPr/>
      <dgm:t>
        <a:bodyPr/>
        <a:lstStyle/>
        <a:p>
          <a:endParaRPr lang="en-US" sz="2700" b="1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1A21C7B2-196C-42F9-8907-C06E7E225C3B}" type="sibTrans" cxnId="{9A0D9E52-8381-4D56-9BF3-1C7CB6D0DDC4}">
      <dgm:prSet/>
      <dgm:spPr/>
      <dgm:t>
        <a:bodyPr/>
        <a:lstStyle/>
        <a:p>
          <a:endParaRPr lang="en-US" sz="2700" b="1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4AE6BB25-C459-4E01-ACB6-B8E47A590F78}">
      <dgm:prSet custT="1"/>
      <dgm:spPr>
        <a:xfrm>
          <a:off x="495088" y="328666"/>
          <a:ext cx="10325252" cy="657754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rgbClr val="44546A">
                <a:lumMod val="60000"/>
                <a:lumOff val="40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3200" b="1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    NWC PSP AND PPP TRANSACTIONS</a:t>
          </a:r>
        </a:p>
      </dgm:t>
    </dgm:pt>
    <dgm:pt modelId="{F15F49DE-AA0F-4359-91D1-B83D2E39A8D9}" type="parTrans" cxnId="{E374BD96-575B-4F52-AA59-DDF5AC69FBC9}">
      <dgm:prSet/>
      <dgm:spPr/>
      <dgm:t>
        <a:bodyPr/>
        <a:lstStyle/>
        <a:p>
          <a:endParaRPr lang="en-US" sz="2700" b="1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5867364E-5C35-41E0-A38D-4598FDE26FD6}" type="sibTrans" cxnId="{E374BD96-575B-4F52-AA59-DDF5AC69FBC9}">
      <dgm:prSet/>
      <dgm:spPr>
        <a:xfrm>
          <a:off x="-5140098" y="-875909"/>
          <a:ext cx="7080713" cy="7080713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2700" cap="flat" cmpd="sng" algn="ctr">
          <a:solidFill>
            <a:srgbClr val="4472C4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en-US" sz="2700" b="1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3596B46A-97B6-453E-A9DF-DB20838207B1}">
      <dgm:prSet custT="1"/>
      <dgm:spPr>
        <a:xfrm>
          <a:off x="966415" y="1314982"/>
          <a:ext cx="9853925" cy="657754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l"/>
          <a:r>
            <a:rPr lang="en-US" sz="3200" b="1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     WATER HERITAGE</a:t>
          </a:r>
          <a:r>
            <a:rPr lang="en-US" sz="3600" b="1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, </a:t>
          </a:r>
          <a:r>
            <a:rPr lang="en-US" sz="3200" b="1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WATER SECTOR &amp; NWC  </a:t>
          </a:r>
        </a:p>
      </dgm:t>
    </dgm:pt>
    <dgm:pt modelId="{957B3A6C-B703-4278-A106-4850D9F441BC}" type="parTrans" cxnId="{BDFF9734-CAD8-4A80-984B-A110D0FA370D}">
      <dgm:prSet/>
      <dgm:spPr/>
      <dgm:t>
        <a:bodyPr/>
        <a:lstStyle/>
        <a:p>
          <a:endParaRPr lang="en-US" sz="2700" b="1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2EE6F3EE-01BA-4EC8-AED1-DF168EB78C68}" type="sibTrans" cxnId="{BDFF9734-CAD8-4A80-984B-A110D0FA370D}">
      <dgm:prSet/>
      <dgm:spPr/>
      <dgm:t>
        <a:bodyPr/>
        <a:lstStyle/>
        <a:p>
          <a:endParaRPr lang="en-US" sz="2700" b="1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340C70B2-AF42-4007-A227-C8826058E5CA}">
      <dgm:prSet custT="1"/>
      <dgm:spPr>
        <a:xfrm>
          <a:off x="966415" y="3287614"/>
          <a:ext cx="9853925" cy="657754"/>
        </a:xfrm>
        <a:prstGeom prst="rect">
          <a:avLst/>
        </a:prstGeom>
        <a:gradFill rotWithShape="0">
          <a:gsLst>
            <a:gs pos="100000">
              <a:srgbClr val="00B0F0"/>
            </a:gs>
            <a:gs pos="100000">
              <a:srgbClr val="44546A">
                <a:lumMod val="60000"/>
                <a:lumOff val="40000"/>
              </a:srgbClr>
            </a:gs>
          </a:gsLst>
          <a:lin ang="5400000" scaled="0"/>
        </a:gradFill>
        <a:ln>
          <a:solidFill>
            <a:sysClr val="window" lastClr="FFFFFF">
              <a:hueOff val="0"/>
              <a:satOff val="0"/>
              <a:lumOff val="0"/>
            </a:sys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3600" b="1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  </a:t>
          </a:r>
          <a:r>
            <a:rPr lang="en-US" sz="3200" b="1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rPr>
            <a:t>LESSONS LEARNT / SUCCESS FACTORS</a:t>
          </a:r>
        </a:p>
      </dgm:t>
    </dgm:pt>
    <dgm:pt modelId="{E331496E-5DB7-4231-84DC-48DF8F455347}" type="parTrans" cxnId="{BE2A36EA-3C03-4343-AB79-AA28E70F7455}">
      <dgm:prSet/>
      <dgm:spPr/>
      <dgm:t>
        <a:bodyPr/>
        <a:lstStyle/>
        <a:p>
          <a:endParaRPr lang="en-US"/>
        </a:p>
      </dgm:t>
    </dgm:pt>
    <dgm:pt modelId="{0801B7A6-FF75-4EB3-BCF2-D703385A5E78}" type="sibTrans" cxnId="{BE2A36EA-3C03-4343-AB79-AA28E70F7455}">
      <dgm:prSet/>
      <dgm:spPr/>
      <dgm:t>
        <a:bodyPr/>
        <a:lstStyle/>
        <a:p>
          <a:endParaRPr lang="en-US"/>
        </a:p>
      </dgm:t>
    </dgm:pt>
    <dgm:pt modelId="{35631EF3-FDE5-4385-A929-BB74724C1A46}">
      <dgm:prSet custT="1"/>
      <dgm:spPr>
        <a:xfrm>
          <a:off x="1111075" y="2301298"/>
          <a:ext cx="9709265" cy="657754"/>
        </a:xfrm>
        <a:prstGeom prst="rect">
          <a:avLst/>
        </a:prstGeom>
        <a:gradFill rotWithShape="0">
          <a:gsLst>
            <a:gs pos="100000">
              <a:srgbClr val="00B0F0"/>
            </a:gs>
            <a:gs pos="100000">
              <a:srgbClr val="4472C4">
                <a:shade val="50000"/>
                <a:hueOff val="423851"/>
                <a:satOff val="-10574"/>
                <a:lumOff val="37002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l"/>
          <a:r>
            <a:rPr lang="en-US" sz="32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      POTENTIAL (PPP PIPELINE) TRANSACTIONS </a:t>
          </a:r>
          <a:endParaRPr lang="en-US" sz="3200" b="1" kern="1200" dirty="0">
            <a:solidFill>
              <a:srgbClr val="000000"/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AF91E844-242D-4514-A475-79D3F0186D4E}" type="parTrans" cxnId="{6F6FBC72-D9C9-45E4-8C25-C8A3E4D2BC29}">
      <dgm:prSet/>
      <dgm:spPr/>
      <dgm:t>
        <a:bodyPr/>
        <a:lstStyle/>
        <a:p>
          <a:endParaRPr lang="en-US"/>
        </a:p>
      </dgm:t>
    </dgm:pt>
    <dgm:pt modelId="{66183B8E-9D2F-4560-85A2-AED140D64543}" type="sibTrans" cxnId="{6F6FBC72-D9C9-45E4-8C25-C8A3E4D2BC29}">
      <dgm:prSet/>
      <dgm:spPr/>
      <dgm:t>
        <a:bodyPr/>
        <a:lstStyle/>
        <a:p>
          <a:endParaRPr lang="en-US"/>
        </a:p>
      </dgm:t>
    </dgm:pt>
    <dgm:pt modelId="{EA4E9E06-9BEA-4D73-8559-EEBA0B22F4F3}">
      <dgm:prSet custT="1"/>
      <dgm:spPr>
        <a:xfrm>
          <a:off x="966415" y="1314982"/>
          <a:ext cx="9853925" cy="657754"/>
        </a:xfr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sz="3200" b="1" kern="1200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IMPLEMENTATION C</a:t>
          </a:r>
          <a:r>
            <a:rPr lang="en-US" sz="3200" b="1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HALLEN</a:t>
          </a:r>
          <a:r>
            <a:rPr lang="en-US" sz="3200" b="1" kern="1200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GES     </a:t>
          </a:r>
        </a:p>
      </dgm:t>
    </dgm:pt>
    <dgm:pt modelId="{AA700FE7-B904-488A-B130-7A2AEB599ADF}" type="parTrans" cxnId="{C0ADD9BD-BD65-4902-B5D9-08390888595B}">
      <dgm:prSet/>
      <dgm:spPr/>
      <dgm:t>
        <a:bodyPr/>
        <a:lstStyle/>
        <a:p>
          <a:endParaRPr lang="en-JM"/>
        </a:p>
      </dgm:t>
    </dgm:pt>
    <dgm:pt modelId="{12E3A4BF-79DA-45AF-B15E-074249C67650}" type="sibTrans" cxnId="{C0ADD9BD-BD65-4902-B5D9-08390888595B}">
      <dgm:prSet/>
      <dgm:spPr/>
      <dgm:t>
        <a:bodyPr/>
        <a:lstStyle/>
        <a:p>
          <a:endParaRPr lang="en-JM"/>
        </a:p>
      </dgm:t>
    </dgm:pt>
    <dgm:pt modelId="{B6C7098A-F1EA-4251-860A-6420D8969FCC}">
      <dgm:prSet custT="1"/>
      <dgm:spPr/>
      <dgm:t>
        <a:bodyPr/>
        <a:lstStyle/>
        <a:p>
          <a:pPr algn="l"/>
          <a:r>
            <a:rPr lang="en-US" sz="3200" b="1" kern="12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rPr>
            <a:t>POLICY AND REGULATORY FRAMEWORK </a:t>
          </a:r>
          <a:endParaRPr lang="en-JM" sz="3200" b="1" kern="1200" dirty="0">
            <a:solidFill>
              <a:schemeClr val="tx1"/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DB5C18D1-9846-41C2-95A6-F53B531838CF}" type="parTrans" cxnId="{C10265C0-CA6F-4E04-8F53-72454751D503}">
      <dgm:prSet/>
      <dgm:spPr/>
      <dgm:t>
        <a:bodyPr/>
        <a:lstStyle/>
        <a:p>
          <a:endParaRPr lang="en-JM"/>
        </a:p>
      </dgm:t>
    </dgm:pt>
    <dgm:pt modelId="{960AA38C-B586-4686-AEDE-CD45A79F2FC2}" type="sibTrans" cxnId="{C10265C0-CA6F-4E04-8F53-72454751D503}">
      <dgm:prSet/>
      <dgm:spPr/>
      <dgm:t>
        <a:bodyPr/>
        <a:lstStyle/>
        <a:p>
          <a:endParaRPr lang="en-JM"/>
        </a:p>
      </dgm:t>
    </dgm:pt>
    <dgm:pt modelId="{A7D0D31A-E3A7-4379-9752-62EBC76E6B59}">
      <dgm:prSet/>
      <dgm:spPr/>
      <dgm:t>
        <a:bodyPr/>
        <a:lstStyle/>
        <a:p>
          <a:endParaRPr lang="en-JM"/>
        </a:p>
      </dgm:t>
    </dgm:pt>
    <dgm:pt modelId="{BFAC61D9-B415-46F4-BA8C-63846F944271}" type="parTrans" cxnId="{DBAD752D-AA5E-4787-95C0-58189F04E36E}">
      <dgm:prSet/>
      <dgm:spPr/>
      <dgm:t>
        <a:bodyPr/>
        <a:lstStyle/>
        <a:p>
          <a:endParaRPr lang="en-JM"/>
        </a:p>
      </dgm:t>
    </dgm:pt>
    <dgm:pt modelId="{0428C473-6EC3-4798-B69C-2AAAA32C6C87}" type="sibTrans" cxnId="{DBAD752D-AA5E-4787-95C0-58189F04E36E}">
      <dgm:prSet/>
      <dgm:spPr/>
      <dgm:t>
        <a:bodyPr/>
        <a:lstStyle/>
        <a:p>
          <a:endParaRPr lang="en-JM"/>
        </a:p>
      </dgm:t>
    </dgm:pt>
    <dgm:pt modelId="{E01B497F-5483-4A00-8AF9-F5EF6DD7AAA5}" type="pres">
      <dgm:prSet presAssocID="{C56A7A1D-D901-40EE-843D-8B9611009D46}" presName="Name0" presStyleCnt="0">
        <dgm:presLayoutVars>
          <dgm:chMax val="7"/>
          <dgm:chPref val="7"/>
          <dgm:dir/>
        </dgm:presLayoutVars>
      </dgm:prSet>
      <dgm:spPr/>
    </dgm:pt>
    <dgm:pt modelId="{B14B1665-9C0D-41F0-9065-10765C169392}" type="pres">
      <dgm:prSet presAssocID="{C56A7A1D-D901-40EE-843D-8B9611009D46}" presName="Name1" presStyleCnt="0"/>
      <dgm:spPr/>
    </dgm:pt>
    <dgm:pt modelId="{7809B0BE-A25A-412E-AACF-92BF7781AEBA}" type="pres">
      <dgm:prSet presAssocID="{C56A7A1D-D901-40EE-843D-8B9611009D46}" presName="cycle" presStyleCnt="0"/>
      <dgm:spPr/>
    </dgm:pt>
    <dgm:pt modelId="{0BCBCBCC-EDE6-4554-953D-D334197E3A48}" type="pres">
      <dgm:prSet presAssocID="{C56A7A1D-D901-40EE-843D-8B9611009D46}" presName="srcNode" presStyleLbl="node1" presStyleIdx="0" presStyleCnt="7"/>
      <dgm:spPr/>
    </dgm:pt>
    <dgm:pt modelId="{321A3974-9F4D-4762-854A-912C83549802}" type="pres">
      <dgm:prSet presAssocID="{C56A7A1D-D901-40EE-843D-8B9611009D46}" presName="conn" presStyleLbl="parChTrans1D2" presStyleIdx="0" presStyleCnt="1" custLinFactNeighborX="11408" custLinFactNeighborY="484"/>
      <dgm:spPr/>
    </dgm:pt>
    <dgm:pt modelId="{B1F02B87-012B-4226-B5C3-43553B51CB23}" type="pres">
      <dgm:prSet presAssocID="{C56A7A1D-D901-40EE-843D-8B9611009D46}" presName="extraNode" presStyleLbl="node1" presStyleIdx="0" presStyleCnt="7"/>
      <dgm:spPr/>
    </dgm:pt>
    <dgm:pt modelId="{CCAFEDE0-0BFE-4E4D-A0CD-9D6B36E56686}" type="pres">
      <dgm:prSet presAssocID="{C56A7A1D-D901-40EE-843D-8B9611009D46}" presName="dstNode" presStyleLbl="node1" presStyleIdx="0" presStyleCnt="7"/>
      <dgm:spPr/>
    </dgm:pt>
    <dgm:pt modelId="{4C400D3F-F213-4132-92FA-8E6E8591E6ED}" type="pres">
      <dgm:prSet presAssocID="{4AE6BB25-C459-4E01-ACB6-B8E47A590F78}" presName="text_1" presStyleLbl="node1" presStyleIdx="0" presStyleCnt="7" custScaleX="82023" custScaleY="121245" custLinFactY="100000" custLinFactNeighborX="1552" custLinFactNeighborY="195549">
        <dgm:presLayoutVars>
          <dgm:bulletEnabled val="1"/>
        </dgm:presLayoutVars>
      </dgm:prSet>
      <dgm:spPr/>
    </dgm:pt>
    <dgm:pt modelId="{800B6BF2-29FF-4207-B171-1237FFBC4578}" type="pres">
      <dgm:prSet presAssocID="{4AE6BB25-C459-4E01-ACB6-B8E47A590F78}" presName="accent_1" presStyleCnt="0"/>
      <dgm:spPr/>
    </dgm:pt>
    <dgm:pt modelId="{20F898D2-6570-4AF5-83C5-9D9E7B991121}" type="pres">
      <dgm:prSet presAssocID="{4AE6BB25-C459-4E01-ACB6-B8E47A590F78}" presName="accentRepeatNode" presStyleLbl="solidFgAcc1" presStyleIdx="0" presStyleCnt="7" custScaleX="151248" custScaleY="98606" custLinFactNeighborX="-37974" custLinFactNeighborY="-13867"/>
      <dgm:spPr>
        <a:xfrm>
          <a:off x="83991" y="246447"/>
          <a:ext cx="822193" cy="82219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60000" r="-60000"/>
          </a:stretch>
        </a:blipFill>
        <a:ln w="6350" cap="flat" cmpd="sng" algn="ctr">
          <a:solidFill>
            <a:srgbClr val="4472C4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1DCF7860-34CC-4577-9B1F-15CB325AB689}" type="pres">
      <dgm:prSet presAssocID="{3596B46A-97B6-453E-A9DF-DB20838207B1}" presName="text_2" presStyleLbl="node1" presStyleIdx="1" presStyleCnt="7" custScaleX="93273" custScaleY="107798" custLinFactY="-72743" custLinFactNeighborX="-4228" custLinFactNeighborY="-100000">
        <dgm:presLayoutVars>
          <dgm:bulletEnabled val="1"/>
        </dgm:presLayoutVars>
      </dgm:prSet>
      <dgm:spPr/>
    </dgm:pt>
    <dgm:pt modelId="{A41090CF-B56F-44C1-BCBF-F0E07EB578DA}" type="pres">
      <dgm:prSet presAssocID="{3596B46A-97B6-453E-A9DF-DB20838207B1}" presName="accent_2" presStyleCnt="0"/>
      <dgm:spPr/>
    </dgm:pt>
    <dgm:pt modelId="{D501B6F5-99A5-472D-BAD3-C2B3A32FF59F}" type="pres">
      <dgm:prSet presAssocID="{3596B46A-97B6-453E-A9DF-DB20838207B1}" presName="accentRepeatNode" presStyleLbl="solidFgAcc1" presStyleIdx="1" presStyleCnt="7" custScaleX="130800" custScaleY="110802" custLinFactNeighborX="-52081" custLinFactNeighborY="-13514"/>
      <dgm:spPr>
        <a:xfrm>
          <a:off x="568301" y="1139798"/>
          <a:ext cx="822193" cy="85572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44000" b="-44000"/>
          </a:stretch>
        </a:blipFill>
        <a:ln w="6350" cap="flat" cmpd="sng" algn="ctr">
          <a:solidFill>
            <a:srgbClr val="4472C4">
              <a:shade val="50000"/>
              <a:hueOff val="160997"/>
              <a:satOff val="-3921"/>
              <a:lumOff val="1715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1F42AB49-114E-421F-95FD-15C5899CD5BC}" type="pres">
      <dgm:prSet presAssocID="{35631EF3-FDE5-4385-A929-BB74724C1A46}" presName="text_3" presStyleLbl="node1" presStyleIdx="2" presStyleCnt="7" custScaleX="85353" custLinFactY="200000" custLinFactNeighborX="-611" custLinFactNeighborY="252850">
        <dgm:presLayoutVars>
          <dgm:bulletEnabled val="1"/>
        </dgm:presLayoutVars>
      </dgm:prSet>
      <dgm:spPr/>
    </dgm:pt>
    <dgm:pt modelId="{7DCF25B9-BDA3-49C0-B42E-087260E4E9CF}" type="pres">
      <dgm:prSet presAssocID="{35631EF3-FDE5-4385-A929-BB74724C1A46}" presName="accent_3" presStyleCnt="0"/>
      <dgm:spPr/>
    </dgm:pt>
    <dgm:pt modelId="{8C327B56-5258-444F-90F2-F232D3340DC5}" type="pres">
      <dgm:prSet presAssocID="{35631EF3-FDE5-4385-A929-BB74724C1A46}" presName="accentRepeatNode" presStyleLbl="solidFgAcc1" presStyleIdx="2" presStyleCnt="7" custScaleX="141670" custScaleY="112910" custLinFactNeighborX="-48746" custLinFactNeighborY="-3979"/>
      <dgm:spPr>
        <a:xfrm>
          <a:off x="699979" y="2219079"/>
          <a:ext cx="822193" cy="82219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48000" r="-48000"/>
          </a:stretch>
        </a:blipFill>
        <a:ln w="6350" cap="flat" cmpd="sng" algn="ctr">
          <a:solidFill>
            <a:srgbClr val="4472C4">
              <a:shade val="50000"/>
              <a:hueOff val="321995"/>
              <a:satOff val="-7842"/>
              <a:lumOff val="3431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851D57EE-601E-4291-A83D-03AFAA05E5CF}" type="pres">
      <dgm:prSet presAssocID="{340C70B2-AF42-4007-A227-C8826058E5CA}" presName="text_4" presStyleLbl="node1" presStyleIdx="3" presStyleCnt="7" custScaleX="87584" custScaleY="125609" custLinFactNeighborX="-1936" custLinFactNeighborY="943">
        <dgm:presLayoutVars>
          <dgm:bulletEnabled val="1"/>
        </dgm:presLayoutVars>
      </dgm:prSet>
      <dgm:spPr/>
    </dgm:pt>
    <dgm:pt modelId="{F439F0FE-BAE8-4E97-914E-8B0241158122}" type="pres">
      <dgm:prSet presAssocID="{340C70B2-AF42-4007-A227-C8826058E5CA}" presName="accent_4" presStyleCnt="0"/>
      <dgm:spPr/>
    </dgm:pt>
    <dgm:pt modelId="{54439B74-9D33-40FC-8415-858E3208D86D}" type="pres">
      <dgm:prSet presAssocID="{340C70B2-AF42-4007-A227-C8826058E5CA}" presName="accentRepeatNode" presStyleLbl="solidFgAcc1" presStyleIdx="3" presStyleCnt="7" custScaleX="133566" custLinFactNeighborX="-20391" custLinFactNeighborY="511"/>
      <dgm:spPr>
        <a:xfrm>
          <a:off x="555319" y="3205395"/>
          <a:ext cx="822193" cy="822193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42000" r="-42000"/>
          </a:stretch>
        </a:blipFill>
        <a:ln w="6350" cap="flat" cmpd="sng" algn="ctr">
          <a:solidFill>
            <a:srgbClr val="4472C4">
              <a:shade val="50000"/>
              <a:hueOff val="321995"/>
              <a:satOff val="-7842"/>
              <a:lumOff val="3431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53CC4575-E2D0-4A75-B2DA-5714B71C55DA}" type="pres">
      <dgm:prSet presAssocID="{CEEC5538-3473-4AFF-88C4-CB5508746035}" presName="text_5" presStyleLbl="node1" presStyleIdx="4" presStyleCnt="7" custScaleX="92278" custLinFactY="111968" custLinFactNeighborX="-4125" custLinFactNeighborY="200000">
        <dgm:presLayoutVars>
          <dgm:bulletEnabled val="1"/>
        </dgm:presLayoutVars>
      </dgm:prSet>
      <dgm:spPr/>
    </dgm:pt>
    <dgm:pt modelId="{5B20C868-FC4F-4FCC-A387-C97B2A11F5B9}" type="pres">
      <dgm:prSet presAssocID="{CEEC5538-3473-4AFF-88C4-CB5508746035}" presName="accent_5" presStyleCnt="0"/>
      <dgm:spPr/>
    </dgm:pt>
    <dgm:pt modelId="{7202D83A-6529-4F57-91C3-3165AC926266}" type="pres">
      <dgm:prSet presAssocID="{CEEC5538-3473-4AFF-88C4-CB5508746035}" presName="accentRepeatNode" presStyleLbl="solidFgAcc1" presStyleIdx="4" presStyleCnt="7" custScaleX="148996" custLinFactNeighborX="0"/>
      <dgm:spPr>
        <a:xfrm>
          <a:off x="83991" y="4191711"/>
          <a:ext cx="822193" cy="822193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56000" r="-56000"/>
          </a:stretch>
        </a:blipFill>
        <a:ln w="6350" cap="flat" cmpd="sng" algn="ctr">
          <a:solidFill>
            <a:srgbClr val="4472C4">
              <a:shade val="50000"/>
              <a:hueOff val="160997"/>
              <a:satOff val="-3921"/>
              <a:lumOff val="1715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gm:spPr>
    </dgm:pt>
    <dgm:pt modelId="{7C6F224B-24C1-4AE4-945E-BD34CB03BDF3}" type="pres">
      <dgm:prSet presAssocID="{EA4E9E06-9BEA-4D73-8559-EEBA0B22F4F3}" presName="text_6" presStyleLbl="node1" presStyleIdx="5" presStyleCnt="7" custScaleX="83260" custScaleY="122156" custLinFactY="-47986" custLinFactNeighborX="672" custLinFactNeighborY="-100000">
        <dgm:presLayoutVars>
          <dgm:bulletEnabled val="1"/>
        </dgm:presLayoutVars>
      </dgm:prSet>
      <dgm:spPr>
        <a:prstGeom prst="rect">
          <a:avLst/>
        </a:prstGeom>
      </dgm:spPr>
    </dgm:pt>
    <dgm:pt modelId="{97154C8A-E6CC-4696-B8E2-8084AAF3BFBA}" type="pres">
      <dgm:prSet presAssocID="{EA4E9E06-9BEA-4D73-8559-EEBA0B22F4F3}" presName="accent_6" presStyleCnt="0"/>
      <dgm:spPr/>
    </dgm:pt>
    <dgm:pt modelId="{E166CCA2-87F6-4E8A-9C35-E83ABA0C3A05}" type="pres">
      <dgm:prSet presAssocID="{EA4E9E06-9BEA-4D73-8559-EEBA0B22F4F3}" presName="accentRepeatNode" presStyleLbl="solidFgAcc1" presStyleIdx="5" presStyleCnt="7" custScaleX="162923" custLinFactNeighborX="-34797"/>
      <dgm:spPr>
        <a:blipFill rotWithShape="0">
          <a:blip xmlns:r="http://schemas.openxmlformats.org/officeDocument/2006/relationships" r:embed="rId6"/>
          <a:srcRect/>
          <a:stretch>
            <a:fillRect l="-36000" r="-36000"/>
          </a:stretch>
        </a:blipFill>
      </dgm:spPr>
    </dgm:pt>
    <dgm:pt modelId="{15474D79-0A1D-4AD8-9AB6-A8CD59A8BB8A}" type="pres">
      <dgm:prSet presAssocID="{B6C7098A-F1EA-4251-860A-6420D8969FCC}" presName="text_7" presStyleLbl="node1" presStyleIdx="6" presStyleCnt="7" custScaleX="85806" custScaleY="113734" custLinFactY="-357269" custLinFactNeighborX="-340" custLinFactNeighborY="-400000">
        <dgm:presLayoutVars>
          <dgm:bulletEnabled val="1"/>
        </dgm:presLayoutVars>
      </dgm:prSet>
      <dgm:spPr/>
    </dgm:pt>
    <dgm:pt modelId="{FA769812-0545-4E90-ACC4-2435D82BC1A2}" type="pres">
      <dgm:prSet presAssocID="{B6C7098A-F1EA-4251-860A-6420D8969FCC}" presName="accent_7" presStyleCnt="0"/>
      <dgm:spPr/>
    </dgm:pt>
    <dgm:pt modelId="{E12064E4-DF89-4C45-97D1-0D3436B3BE6F}" type="pres">
      <dgm:prSet presAssocID="{B6C7098A-F1EA-4251-860A-6420D8969FCC}" presName="accentRepeatNode" presStyleLbl="solidFgAcc1" presStyleIdx="6" presStyleCnt="7" custScaleX="139059"/>
      <dgm:spPr>
        <a:blipFill rotWithShape="0">
          <a:blip xmlns:r="http://schemas.openxmlformats.org/officeDocument/2006/relationships" r:embed="rId7"/>
          <a:srcRect/>
          <a:stretch>
            <a:fillRect l="-3000" r="-3000"/>
          </a:stretch>
        </a:blipFill>
      </dgm:spPr>
    </dgm:pt>
  </dgm:ptLst>
  <dgm:cxnLst>
    <dgm:cxn modelId="{E3BEFC0D-7603-444A-AE0C-1967E6D4A4B9}" type="presOf" srcId="{B6C7098A-F1EA-4251-860A-6420D8969FCC}" destId="{15474D79-0A1D-4AD8-9AB6-A8CD59A8BB8A}" srcOrd="0" destOrd="0" presId="urn:microsoft.com/office/officeart/2008/layout/VerticalCurvedList"/>
    <dgm:cxn modelId="{42986E19-4A3D-4BDC-80E7-01BF56F21647}" type="presOf" srcId="{3596B46A-97B6-453E-A9DF-DB20838207B1}" destId="{1DCF7860-34CC-4577-9B1F-15CB325AB689}" srcOrd="0" destOrd="0" presId="urn:microsoft.com/office/officeart/2008/layout/VerticalCurvedList"/>
    <dgm:cxn modelId="{CB63F71D-602A-4F1F-8EA6-A44509AEBC8C}" type="presOf" srcId="{5867364E-5C35-41E0-A38D-4598FDE26FD6}" destId="{321A3974-9F4D-4762-854A-912C83549802}" srcOrd="0" destOrd="0" presId="urn:microsoft.com/office/officeart/2008/layout/VerticalCurvedList"/>
    <dgm:cxn modelId="{87394121-E794-4115-A599-22FDA39A0425}" type="presOf" srcId="{EA4E9E06-9BEA-4D73-8559-EEBA0B22F4F3}" destId="{7C6F224B-24C1-4AE4-945E-BD34CB03BDF3}" srcOrd="0" destOrd="0" presId="urn:microsoft.com/office/officeart/2008/layout/VerticalCurvedList"/>
    <dgm:cxn modelId="{DBAD752D-AA5E-4787-95C0-58189F04E36E}" srcId="{C56A7A1D-D901-40EE-843D-8B9611009D46}" destId="{A7D0D31A-E3A7-4379-9752-62EBC76E6B59}" srcOrd="7" destOrd="0" parTransId="{BFAC61D9-B415-46F4-BA8C-63846F944271}" sibTransId="{0428C473-6EC3-4798-B69C-2AAAA32C6C87}"/>
    <dgm:cxn modelId="{BDFF9734-CAD8-4A80-984B-A110D0FA370D}" srcId="{C56A7A1D-D901-40EE-843D-8B9611009D46}" destId="{3596B46A-97B6-453E-A9DF-DB20838207B1}" srcOrd="1" destOrd="0" parTransId="{957B3A6C-B703-4278-A106-4850D9F441BC}" sibTransId="{2EE6F3EE-01BA-4EC8-AED1-DF168EB78C68}"/>
    <dgm:cxn modelId="{A837EA60-4227-4CB1-8E2E-01678413D08F}" type="presOf" srcId="{35631EF3-FDE5-4385-A929-BB74724C1A46}" destId="{1F42AB49-114E-421F-95FD-15C5899CD5BC}" srcOrd="0" destOrd="0" presId="urn:microsoft.com/office/officeart/2008/layout/VerticalCurvedList"/>
    <dgm:cxn modelId="{6EBDBE61-EA2C-4FD9-9094-401F13251E39}" type="presOf" srcId="{C56A7A1D-D901-40EE-843D-8B9611009D46}" destId="{E01B497F-5483-4A00-8AF9-F5EF6DD7AAA5}" srcOrd="0" destOrd="0" presId="urn:microsoft.com/office/officeart/2008/layout/VerticalCurvedList"/>
    <dgm:cxn modelId="{9A0D9E52-8381-4D56-9BF3-1C7CB6D0DDC4}" srcId="{C56A7A1D-D901-40EE-843D-8B9611009D46}" destId="{CEEC5538-3473-4AFF-88C4-CB5508746035}" srcOrd="4" destOrd="0" parTransId="{815555FE-A1C5-448E-AFD6-C218BA77D1AF}" sibTransId="{1A21C7B2-196C-42F9-8907-C06E7E225C3B}"/>
    <dgm:cxn modelId="{6F6FBC72-D9C9-45E4-8C25-C8A3E4D2BC29}" srcId="{C56A7A1D-D901-40EE-843D-8B9611009D46}" destId="{35631EF3-FDE5-4385-A929-BB74724C1A46}" srcOrd="2" destOrd="0" parTransId="{AF91E844-242D-4514-A475-79D3F0186D4E}" sibTransId="{66183B8E-9D2F-4560-85A2-AED140D64543}"/>
    <dgm:cxn modelId="{21974375-94D1-45EF-9AAA-1C6B7828F8D9}" type="presOf" srcId="{4AE6BB25-C459-4E01-ACB6-B8E47A590F78}" destId="{4C400D3F-F213-4132-92FA-8E6E8591E6ED}" srcOrd="0" destOrd="0" presId="urn:microsoft.com/office/officeart/2008/layout/VerticalCurvedList"/>
    <dgm:cxn modelId="{E374BD96-575B-4F52-AA59-DDF5AC69FBC9}" srcId="{C56A7A1D-D901-40EE-843D-8B9611009D46}" destId="{4AE6BB25-C459-4E01-ACB6-B8E47A590F78}" srcOrd="0" destOrd="0" parTransId="{F15F49DE-AA0F-4359-91D1-B83D2E39A8D9}" sibTransId="{5867364E-5C35-41E0-A38D-4598FDE26FD6}"/>
    <dgm:cxn modelId="{C0ADD9BD-BD65-4902-B5D9-08390888595B}" srcId="{C56A7A1D-D901-40EE-843D-8B9611009D46}" destId="{EA4E9E06-9BEA-4D73-8559-EEBA0B22F4F3}" srcOrd="5" destOrd="0" parTransId="{AA700FE7-B904-488A-B130-7A2AEB599ADF}" sibTransId="{12E3A4BF-79DA-45AF-B15E-074249C67650}"/>
    <dgm:cxn modelId="{C10265C0-CA6F-4E04-8F53-72454751D503}" srcId="{C56A7A1D-D901-40EE-843D-8B9611009D46}" destId="{B6C7098A-F1EA-4251-860A-6420D8969FCC}" srcOrd="6" destOrd="0" parTransId="{DB5C18D1-9846-41C2-95A6-F53B531838CF}" sibTransId="{960AA38C-B586-4686-AEDE-CD45A79F2FC2}"/>
    <dgm:cxn modelId="{3C0382E6-6180-4909-95AB-A7DCC13381F7}" type="presOf" srcId="{340C70B2-AF42-4007-A227-C8826058E5CA}" destId="{851D57EE-601E-4291-A83D-03AFAA05E5CF}" srcOrd="0" destOrd="0" presId="urn:microsoft.com/office/officeart/2008/layout/VerticalCurvedList"/>
    <dgm:cxn modelId="{BE2A36EA-3C03-4343-AB79-AA28E70F7455}" srcId="{C56A7A1D-D901-40EE-843D-8B9611009D46}" destId="{340C70B2-AF42-4007-A227-C8826058E5CA}" srcOrd="3" destOrd="0" parTransId="{E331496E-5DB7-4231-84DC-48DF8F455347}" sibTransId="{0801B7A6-FF75-4EB3-BCF2-D703385A5E78}"/>
    <dgm:cxn modelId="{2F7569EA-D6F1-4D3D-A0DF-EE97FFE8473B}" type="presOf" srcId="{CEEC5538-3473-4AFF-88C4-CB5508746035}" destId="{53CC4575-E2D0-4A75-B2DA-5714B71C55DA}" srcOrd="0" destOrd="0" presId="urn:microsoft.com/office/officeart/2008/layout/VerticalCurvedList"/>
    <dgm:cxn modelId="{5FC4D189-C35A-4527-A6FD-18C370D19DF6}" type="presParOf" srcId="{E01B497F-5483-4A00-8AF9-F5EF6DD7AAA5}" destId="{B14B1665-9C0D-41F0-9065-10765C169392}" srcOrd="0" destOrd="0" presId="urn:microsoft.com/office/officeart/2008/layout/VerticalCurvedList"/>
    <dgm:cxn modelId="{C6550EBB-87AE-4771-A9A3-F2096568DCEA}" type="presParOf" srcId="{B14B1665-9C0D-41F0-9065-10765C169392}" destId="{7809B0BE-A25A-412E-AACF-92BF7781AEBA}" srcOrd="0" destOrd="0" presId="urn:microsoft.com/office/officeart/2008/layout/VerticalCurvedList"/>
    <dgm:cxn modelId="{B6C91584-352E-4AFE-96A4-4D1F039BEFF0}" type="presParOf" srcId="{7809B0BE-A25A-412E-AACF-92BF7781AEBA}" destId="{0BCBCBCC-EDE6-4554-953D-D334197E3A48}" srcOrd="0" destOrd="0" presId="urn:microsoft.com/office/officeart/2008/layout/VerticalCurvedList"/>
    <dgm:cxn modelId="{5984B149-A6F9-4564-A8AD-BF72E8324469}" type="presParOf" srcId="{7809B0BE-A25A-412E-AACF-92BF7781AEBA}" destId="{321A3974-9F4D-4762-854A-912C83549802}" srcOrd="1" destOrd="0" presId="urn:microsoft.com/office/officeart/2008/layout/VerticalCurvedList"/>
    <dgm:cxn modelId="{1AA87266-534E-4EC9-A743-6DE5E272BCA8}" type="presParOf" srcId="{7809B0BE-A25A-412E-AACF-92BF7781AEBA}" destId="{B1F02B87-012B-4226-B5C3-43553B51CB23}" srcOrd="2" destOrd="0" presId="urn:microsoft.com/office/officeart/2008/layout/VerticalCurvedList"/>
    <dgm:cxn modelId="{0A0D145C-805F-4C26-AA2F-69C1D640ABF5}" type="presParOf" srcId="{7809B0BE-A25A-412E-AACF-92BF7781AEBA}" destId="{CCAFEDE0-0BFE-4E4D-A0CD-9D6B36E56686}" srcOrd="3" destOrd="0" presId="urn:microsoft.com/office/officeart/2008/layout/VerticalCurvedList"/>
    <dgm:cxn modelId="{E200EECB-EB00-4E95-8121-A94C96152CFB}" type="presParOf" srcId="{B14B1665-9C0D-41F0-9065-10765C169392}" destId="{4C400D3F-F213-4132-92FA-8E6E8591E6ED}" srcOrd="1" destOrd="0" presId="urn:microsoft.com/office/officeart/2008/layout/VerticalCurvedList"/>
    <dgm:cxn modelId="{084891F4-EE31-4B01-B285-9C73ED46EC52}" type="presParOf" srcId="{B14B1665-9C0D-41F0-9065-10765C169392}" destId="{800B6BF2-29FF-4207-B171-1237FFBC4578}" srcOrd="2" destOrd="0" presId="urn:microsoft.com/office/officeart/2008/layout/VerticalCurvedList"/>
    <dgm:cxn modelId="{061D4987-B0DC-46CF-877E-891D4B0A75D5}" type="presParOf" srcId="{800B6BF2-29FF-4207-B171-1237FFBC4578}" destId="{20F898D2-6570-4AF5-83C5-9D9E7B991121}" srcOrd="0" destOrd="0" presId="urn:microsoft.com/office/officeart/2008/layout/VerticalCurvedList"/>
    <dgm:cxn modelId="{2DBBC6D3-25D3-4CC6-A609-9214B9F08AE9}" type="presParOf" srcId="{B14B1665-9C0D-41F0-9065-10765C169392}" destId="{1DCF7860-34CC-4577-9B1F-15CB325AB689}" srcOrd="3" destOrd="0" presId="urn:microsoft.com/office/officeart/2008/layout/VerticalCurvedList"/>
    <dgm:cxn modelId="{FA42AECD-EA1A-4476-8008-3C98530678EF}" type="presParOf" srcId="{B14B1665-9C0D-41F0-9065-10765C169392}" destId="{A41090CF-B56F-44C1-BCBF-F0E07EB578DA}" srcOrd="4" destOrd="0" presId="urn:microsoft.com/office/officeart/2008/layout/VerticalCurvedList"/>
    <dgm:cxn modelId="{D01136CA-C25B-42D3-A552-327277E17467}" type="presParOf" srcId="{A41090CF-B56F-44C1-BCBF-F0E07EB578DA}" destId="{D501B6F5-99A5-472D-BAD3-C2B3A32FF59F}" srcOrd="0" destOrd="0" presId="urn:microsoft.com/office/officeart/2008/layout/VerticalCurvedList"/>
    <dgm:cxn modelId="{C70E8349-F43C-44EB-8C75-BEF9BA32F720}" type="presParOf" srcId="{B14B1665-9C0D-41F0-9065-10765C169392}" destId="{1F42AB49-114E-421F-95FD-15C5899CD5BC}" srcOrd="5" destOrd="0" presId="urn:microsoft.com/office/officeart/2008/layout/VerticalCurvedList"/>
    <dgm:cxn modelId="{4EF89230-731F-49B1-BDE2-93CEB95D3475}" type="presParOf" srcId="{B14B1665-9C0D-41F0-9065-10765C169392}" destId="{7DCF25B9-BDA3-49C0-B42E-087260E4E9CF}" srcOrd="6" destOrd="0" presId="urn:microsoft.com/office/officeart/2008/layout/VerticalCurvedList"/>
    <dgm:cxn modelId="{423B8138-14CA-46FF-83B1-4ADB9E692A09}" type="presParOf" srcId="{7DCF25B9-BDA3-49C0-B42E-087260E4E9CF}" destId="{8C327B56-5258-444F-90F2-F232D3340DC5}" srcOrd="0" destOrd="0" presId="urn:microsoft.com/office/officeart/2008/layout/VerticalCurvedList"/>
    <dgm:cxn modelId="{A00543FF-1050-4AD4-B025-7D20F560A29F}" type="presParOf" srcId="{B14B1665-9C0D-41F0-9065-10765C169392}" destId="{851D57EE-601E-4291-A83D-03AFAA05E5CF}" srcOrd="7" destOrd="0" presId="urn:microsoft.com/office/officeart/2008/layout/VerticalCurvedList"/>
    <dgm:cxn modelId="{DE4D729A-BF9E-45BC-9886-99340E3E4C4B}" type="presParOf" srcId="{B14B1665-9C0D-41F0-9065-10765C169392}" destId="{F439F0FE-BAE8-4E97-914E-8B0241158122}" srcOrd="8" destOrd="0" presId="urn:microsoft.com/office/officeart/2008/layout/VerticalCurvedList"/>
    <dgm:cxn modelId="{C202C9A7-D62E-45F7-9FA8-012AFBA81B94}" type="presParOf" srcId="{F439F0FE-BAE8-4E97-914E-8B0241158122}" destId="{54439B74-9D33-40FC-8415-858E3208D86D}" srcOrd="0" destOrd="0" presId="urn:microsoft.com/office/officeart/2008/layout/VerticalCurvedList"/>
    <dgm:cxn modelId="{C16042FF-955B-4D23-ADB3-9C7B98CB70A7}" type="presParOf" srcId="{B14B1665-9C0D-41F0-9065-10765C169392}" destId="{53CC4575-E2D0-4A75-B2DA-5714B71C55DA}" srcOrd="9" destOrd="0" presId="urn:microsoft.com/office/officeart/2008/layout/VerticalCurvedList"/>
    <dgm:cxn modelId="{4E34D3D7-3B93-48B9-8547-A84EABB9B34E}" type="presParOf" srcId="{B14B1665-9C0D-41F0-9065-10765C169392}" destId="{5B20C868-FC4F-4FCC-A387-C97B2A11F5B9}" srcOrd="10" destOrd="0" presId="urn:microsoft.com/office/officeart/2008/layout/VerticalCurvedList"/>
    <dgm:cxn modelId="{4237EFCE-8960-429D-926C-0767ECFB290E}" type="presParOf" srcId="{5B20C868-FC4F-4FCC-A387-C97B2A11F5B9}" destId="{7202D83A-6529-4F57-91C3-3165AC926266}" srcOrd="0" destOrd="0" presId="urn:microsoft.com/office/officeart/2008/layout/VerticalCurvedList"/>
    <dgm:cxn modelId="{2CF1A2B3-4E29-4DF5-8B0B-C01807D3B1A0}" type="presParOf" srcId="{B14B1665-9C0D-41F0-9065-10765C169392}" destId="{7C6F224B-24C1-4AE4-945E-BD34CB03BDF3}" srcOrd="11" destOrd="0" presId="urn:microsoft.com/office/officeart/2008/layout/VerticalCurvedList"/>
    <dgm:cxn modelId="{BD8CE7D4-E921-4A5A-8D01-3B70F262A4F3}" type="presParOf" srcId="{B14B1665-9C0D-41F0-9065-10765C169392}" destId="{97154C8A-E6CC-4696-B8E2-8084AAF3BFBA}" srcOrd="12" destOrd="0" presId="urn:microsoft.com/office/officeart/2008/layout/VerticalCurvedList"/>
    <dgm:cxn modelId="{89B322FB-824C-4CBF-8ADB-26302FB57313}" type="presParOf" srcId="{97154C8A-E6CC-4696-B8E2-8084AAF3BFBA}" destId="{E166CCA2-87F6-4E8A-9C35-E83ABA0C3A05}" srcOrd="0" destOrd="0" presId="urn:microsoft.com/office/officeart/2008/layout/VerticalCurvedList"/>
    <dgm:cxn modelId="{D6450BA8-0C77-46DA-8BED-72685E1BE5A4}" type="presParOf" srcId="{B14B1665-9C0D-41F0-9065-10765C169392}" destId="{15474D79-0A1D-4AD8-9AB6-A8CD59A8BB8A}" srcOrd="13" destOrd="0" presId="urn:microsoft.com/office/officeart/2008/layout/VerticalCurvedList"/>
    <dgm:cxn modelId="{4EA2F05D-551D-48C6-AC90-C76B34E74804}" type="presParOf" srcId="{B14B1665-9C0D-41F0-9065-10765C169392}" destId="{FA769812-0545-4E90-ACC4-2435D82BC1A2}" srcOrd="14" destOrd="0" presId="urn:microsoft.com/office/officeart/2008/layout/VerticalCurvedList"/>
    <dgm:cxn modelId="{1F82F7DF-FE62-4E28-A3A1-C54DD0A6C564}" type="presParOf" srcId="{FA769812-0545-4E90-ACC4-2435D82BC1A2}" destId="{E12064E4-DF89-4C45-97D1-0D3436B3BE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A3974-9F4D-4762-854A-912C83549802}">
      <dsp:nvSpPr>
        <dsp:cNvPr id="0" name=""/>
        <dsp:cNvSpPr/>
      </dsp:nvSpPr>
      <dsp:spPr>
        <a:xfrm>
          <a:off x="-5749239" y="-1025595"/>
          <a:ext cx="8296324" cy="8296324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2700" cap="flat" cmpd="sng" algn="ctr">
          <a:solidFill>
            <a:srgbClr val="4472C4">
              <a:tint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00D3F-F213-4132-92FA-8E6E8591E6ED}">
      <dsp:nvSpPr>
        <dsp:cNvPr id="0" name=""/>
        <dsp:cNvSpPr/>
      </dsp:nvSpPr>
      <dsp:spPr>
        <a:xfrm>
          <a:off x="1881614" y="1876580"/>
          <a:ext cx="9180316" cy="679286"/>
        </a:xfrm>
        <a:prstGeom prst="rect">
          <a:avLst/>
        </a:prstGeom>
        <a:gradFill rotWithShape="0">
          <a:gsLst>
            <a:gs pos="100000">
              <a:srgbClr val="0070C0"/>
            </a:gs>
            <a:gs pos="100000">
              <a:srgbClr val="44546A">
                <a:lumMod val="60000"/>
                <a:lumOff val="40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70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    NWC PSP AND PPP TRANSACTIONS</a:t>
          </a:r>
        </a:p>
      </dsp:txBody>
      <dsp:txXfrm>
        <a:off x="1881614" y="1876580"/>
        <a:ext cx="9180316" cy="679286"/>
      </dsp:txXfrm>
    </dsp:sp>
    <dsp:sp modelId="{20F898D2-6570-4AF5-83C5-9D9E7B991121}">
      <dsp:nvSpPr>
        <dsp:cNvPr id="0" name=""/>
        <dsp:cNvSpPr/>
      </dsp:nvSpPr>
      <dsp:spPr>
        <a:xfrm>
          <a:off x="0" y="117987"/>
          <a:ext cx="1059226" cy="69056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60000" r="-60000"/>
          </a:stretch>
        </a:blipFill>
        <a:ln w="6350" cap="flat" cmpd="sng" algn="ctr">
          <a:solidFill>
            <a:srgbClr val="4472C4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CF7860-34CC-4577-9B1F-15CB325AB689}">
      <dsp:nvSpPr>
        <dsp:cNvPr id="0" name=""/>
        <dsp:cNvSpPr/>
      </dsp:nvSpPr>
      <dsp:spPr>
        <a:xfrm>
          <a:off x="1116876" y="131481"/>
          <a:ext cx="9966223" cy="603948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70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     WATER HERITAGE</a:t>
          </a:r>
          <a:r>
            <a:rPr lang="en-US" sz="3600" b="1" kern="1200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, </a:t>
          </a:r>
          <a:r>
            <a:rPr lang="en-US" sz="3200" b="1" kern="1200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WATER SECTOR &amp; NWC  </a:t>
          </a:r>
        </a:p>
      </dsp:txBody>
      <dsp:txXfrm>
        <a:off x="1116876" y="131481"/>
        <a:ext cx="9966223" cy="603948"/>
      </dsp:txXfrm>
    </dsp:sp>
    <dsp:sp modelId="{D501B6F5-99A5-472D-BAD3-C2B3A32FF59F}">
      <dsp:nvSpPr>
        <dsp:cNvPr id="0" name=""/>
        <dsp:cNvSpPr/>
      </dsp:nvSpPr>
      <dsp:spPr>
        <a:xfrm>
          <a:off x="386500" y="918636"/>
          <a:ext cx="916023" cy="77597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44000" b="-44000"/>
          </a:stretch>
        </a:blipFill>
        <a:ln w="6350" cap="flat" cmpd="sng" algn="ctr">
          <a:solidFill>
            <a:srgbClr val="4472C4">
              <a:shade val="50000"/>
              <a:hueOff val="160997"/>
              <a:satOff val="-3921"/>
              <a:lumOff val="1715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42AB49-114E-421F-95FD-15C5899CD5BC}">
      <dsp:nvSpPr>
        <dsp:cNvPr id="0" name=""/>
        <dsp:cNvSpPr/>
      </dsp:nvSpPr>
      <dsp:spPr>
        <a:xfrm>
          <a:off x="2185849" y="4498534"/>
          <a:ext cx="8882661" cy="560259"/>
        </a:xfrm>
        <a:prstGeom prst="rect">
          <a:avLst/>
        </a:prstGeom>
        <a:gradFill rotWithShape="0">
          <a:gsLst>
            <a:gs pos="100000">
              <a:srgbClr val="00B0F0"/>
            </a:gs>
            <a:gs pos="100000">
              <a:srgbClr val="4472C4">
                <a:shade val="50000"/>
                <a:hueOff val="423851"/>
                <a:satOff val="-10574"/>
                <a:lumOff val="37002"/>
                <a:alphaOff val="0"/>
                <a:tint val="90000"/>
                <a:shade val="100000"/>
                <a:satMod val="150000"/>
                <a:lumMod val="100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70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      POTENTIAL (PPP PIPELINE) TRANSACTIONS </a:t>
          </a:r>
          <a:endParaRPr lang="en-US" sz="3200" b="1" kern="1200" dirty="0">
            <a:solidFill>
              <a:srgbClr val="000000"/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2185849" y="4498534"/>
        <a:ext cx="8882661" cy="560259"/>
      </dsp:txXfrm>
    </dsp:sp>
    <dsp:sp modelId="{8C327B56-5258-444F-90F2-F232D3340DC5}">
      <dsp:nvSpPr>
        <dsp:cNvPr id="0" name=""/>
        <dsp:cNvSpPr/>
      </dsp:nvSpPr>
      <dsp:spPr>
        <a:xfrm>
          <a:off x="649827" y="1818296"/>
          <a:ext cx="992149" cy="790735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48000" r="-48000"/>
          </a:stretch>
        </a:blipFill>
        <a:ln w="6350" cap="flat" cmpd="sng" algn="ctr">
          <a:solidFill>
            <a:srgbClr val="4472C4">
              <a:shade val="50000"/>
              <a:hueOff val="321995"/>
              <a:satOff val="-7842"/>
              <a:lumOff val="3431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1D57EE-601E-4291-A83D-03AFAA05E5CF}">
      <dsp:nvSpPr>
        <dsp:cNvPr id="0" name=""/>
        <dsp:cNvSpPr/>
      </dsp:nvSpPr>
      <dsp:spPr>
        <a:xfrm>
          <a:off x="2016848" y="2735827"/>
          <a:ext cx="9037089" cy="703736"/>
        </a:xfrm>
        <a:prstGeom prst="rect">
          <a:avLst/>
        </a:prstGeom>
        <a:gradFill rotWithShape="0">
          <a:gsLst>
            <a:gs pos="100000">
              <a:srgbClr val="00B0F0"/>
            </a:gs>
            <a:gs pos="100000">
              <a:srgbClr val="44546A">
                <a:lumMod val="60000"/>
                <a:lumOff val="40000"/>
              </a:srgbClr>
            </a:gs>
          </a:gsLst>
          <a:lin ang="5400000" scaled="0"/>
        </a:gradFill>
        <a:ln>
          <a:solidFill>
            <a:sysClr val="window" lastClr="FFFFFF">
              <a:hueOff val="0"/>
              <a:satOff val="0"/>
              <a:lumOff val="0"/>
            </a:sys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706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  </a:t>
          </a:r>
          <a:r>
            <a:rPr lang="en-US" sz="3200" b="1" kern="12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rPr>
            <a:t>LESSONS LEARNT / SUCCESS FACTORS</a:t>
          </a:r>
        </a:p>
      </dsp:txBody>
      <dsp:txXfrm>
        <a:off x="2016848" y="2735827"/>
        <a:ext cx="9037089" cy="703736"/>
      </dsp:txXfrm>
    </dsp:sp>
    <dsp:sp modelId="{54439B74-9D33-40FC-8415-858E3208D86D}">
      <dsp:nvSpPr>
        <dsp:cNvPr id="0" name=""/>
        <dsp:cNvSpPr/>
      </dsp:nvSpPr>
      <dsp:spPr>
        <a:xfrm>
          <a:off x="965554" y="2735829"/>
          <a:ext cx="935394" cy="700324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42000" r="-42000"/>
          </a:stretch>
        </a:blipFill>
        <a:ln w="6350" cap="flat" cmpd="sng" algn="ctr">
          <a:solidFill>
            <a:srgbClr val="4472C4">
              <a:shade val="50000"/>
              <a:hueOff val="321995"/>
              <a:satOff val="-7842"/>
              <a:lumOff val="3431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CC4575-E2D0-4A75-B2DA-5714B71C55DA}">
      <dsp:nvSpPr>
        <dsp:cNvPr id="0" name=""/>
        <dsp:cNvSpPr/>
      </dsp:nvSpPr>
      <dsp:spPr>
        <a:xfrm>
          <a:off x="1459807" y="5390994"/>
          <a:ext cx="9603344" cy="560259"/>
        </a:xfrm>
        <a:prstGeom prst="rect">
          <a:avLst/>
        </a:prstGeom>
        <a:gradFill rotWithShape="0">
          <a:gsLst>
            <a:gs pos="93000">
              <a:srgbClr val="0070C0"/>
            </a:gs>
            <a:gs pos="100000">
              <a:srgbClr val="0070C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70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ysClr val="windowText" lastClr="000000"/>
              </a:solidFill>
              <a:latin typeface="Candara" panose="020E0502030303020204" pitchFamily="34" charset="0"/>
              <a:ea typeface="+mn-ea"/>
              <a:cs typeface="+mn-cs"/>
            </a:rPr>
            <a:t>   </a:t>
          </a:r>
          <a:r>
            <a:rPr lang="en-US" sz="3200" b="1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STRATEGIES FOR THE </a:t>
          </a:r>
          <a:r>
            <a:rPr lang="en-US" sz="3200" b="1" kern="1200" dirty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rPr>
            <a:t>WAY FORWARD    </a:t>
          </a:r>
        </a:p>
      </dsp:txBody>
      <dsp:txXfrm>
        <a:off x="1459807" y="5390994"/>
        <a:ext cx="9603344" cy="560259"/>
      </dsp:txXfrm>
    </dsp:sp>
    <dsp:sp modelId="{7202D83A-6529-4F57-91C3-3165AC926266}">
      <dsp:nvSpPr>
        <dsp:cNvPr id="0" name=""/>
        <dsp:cNvSpPr/>
      </dsp:nvSpPr>
      <dsp:spPr>
        <a:xfrm>
          <a:off x="965554" y="3573132"/>
          <a:ext cx="1043454" cy="700324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56000" r="-56000"/>
          </a:stretch>
        </a:blipFill>
        <a:ln w="6350" cap="flat" cmpd="sng" algn="ctr">
          <a:solidFill>
            <a:srgbClr val="4472C4">
              <a:shade val="50000"/>
              <a:hueOff val="160997"/>
              <a:satOff val="-3921"/>
              <a:lumOff val="1715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6F224B-24C1-4AE4-945E-BD34CB03BDF3}">
      <dsp:nvSpPr>
        <dsp:cNvPr id="0" name=""/>
        <dsp:cNvSpPr/>
      </dsp:nvSpPr>
      <dsp:spPr>
        <a:xfrm>
          <a:off x="2175386" y="3592259"/>
          <a:ext cx="8896334" cy="684390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70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IMPLEMENTATION C</a:t>
          </a:r>
          <a:r>
            <a:rPr lang="en-US" sz="3200" b="1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HALLEN</a:t>
          </a:r>
          <a:r>
            <a:rPr lang="en-US" sz="3200" b="1" kern="1200" dirty="0">
              <a:solidFill>
                <a:sysClr val="window" lastClr="FFFFFF"/>
              </a:solidFill>
              <a:latin typeface="Candara" panose="020E0502030303020204" pitchFamily="34" charset="0"/>
              <a:ea typeface="+mn-ea"/>
              <a:cs typeface="+mn-cs"/>
            </a:rPr>
            <a:t>GES     </a:t>
          </a:r>
        </a:p>
      </dsp:txBody>
      <dsp:txXfrm>
        <a:off x="2175386" y="3592259"/>
        <a:ext cx="8896334" cy="684390"/>
      </dsp:txXfrm>
    </dsp:sp>
    <dsp:sp modelId="{E166CCA2-87F6-4E8A-9C35-E83ABA0C3A05}">
      <dsp:nvSpPr>
        <dsp:cNvPr id="0" name=""/>
        <dsp:cNvSpPr/>
      </dsp:nvSpPr>
      <dsp:spPr>
        <a:xfrm>
          <a:off x="395061" y="4413398"/>
          <a:ext cx="1140989" cy="700324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36000" r="-36000"/>
          </a:stretch>
        </a:blipFill>
        <a:ln w="9525" cap="flat" cmpd="sng" algn="ctr">
          <a:solidFill>
            <a:schemeClr val="accent1">
              <a:shade val="50000"/>
              <a:hueOff val="302751"/>
              <a:satOff val="-7553"/>
              <a:lumOff val="2643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474D79-0A1D-4AD8-9AB6-A8CD59A8BB8A}">
      <dsp:nvSpPr>
        <dsp:cNvPr id="0" name=""/>
        <dsp:cNvSpPr/>
      </dsp:nvSpPr>
      <dsp:spPr>
        <a:xfrm>
          <a:off x="1458151" y="1043169"/>
          <a:ext cx="9603724" cy="63720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51375"/>
                <a:satOff val="-3777"/>
                <a:lumOff val="13215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shade val="50000"/>
                <a:hueOff val="151375"/>
                <a:satOff val="-3777"/>
                <a:lumOff val="13215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70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rPr>
            <a:t>POLICY AND REGULATORY FRAMEWORK </a:t>
          </a:r>
          <a:endParaRPr lang="en-JM" sz="3200" b="1" kern="1200" dirty="0">
            <a:solidFill>
              <a:schemeClr val="tx1"/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1458151" y="1043169"/>
        <a:ext cx="9603724" cy="637205"/>
      </dsp:txXfrm>
    </dsp:sp>
    <dsp:sp modelId="{E12064E4-DF89-4C45-97D1-0D3436B3BE6F}">
      <dsp:nvSpPr>
        <dsp:cNvPr id="0" name=""/>
        <dsp:cNvSpPr/>
      </dsp:nvSpPr>
      <dsp:spPr>
        <a:xfrm>
          <a:off x="214951" y="5254280"/>
          <a:ext cx="973863" cy="700324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 l="-3000" r="-3000"/>
          </a:stretch>
        </a:blipFill>
        <a:ln w="9525" cap="flat" cmpd="sng" algn="ctr">
          <a:solidFill>
            <a:schemeClr val="accent1">
              <a:shade val="50000"/>
              <a:hueOff val="151375"/>
              <a:satOff val="-3777"/>
              <a:lumOff val="13215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5D7A8F-55B4-4AC0-8E69-35C3B49B2E0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54E3AB-1654-43D0-847E-70FC6DBDC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AFCC6-8EBC-1AD2-BA63-17E501FC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1191D-192F-B2F3-7D14-5AB4BCBE5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07D82-89AF-176C-90D0-829A1BB66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PUBLIC PRIVATE PARTNERSHIPS, PARTICULARLY  IN THE Water Sector,  are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extremely complex,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command a high demand of Resources and  Technical Expertise  are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more expensive transactions to execute, than the Traditional Government Procurements.  </a:t>
            </a:r>
          </a:p>
          <a:p>
            <a:endParaRPr lang="en-US" b="1" dirty="0"/>
          </a:p>
          <a:p>
            <a:r>
              <a:rPr lang="en-US" b="1" dirty="0"/>
              <a:t>I WILL USE THIS OPPORTUNITY TO SHARE AND GIVE YOU AN INSIGHT ON THE NWC’S PPP JOURNEY AND </a:t>
            </a:r>
          </a:p>
          <a:p>
            <a:endParaRPr lang="en-US" b="1" dirty="0"/>
          </a:p>
          <a:p>
            <a:r>
              <a:rPr lang="en-US" b="1" dirty="0"/>
              <a:t>HOW WE HAVE BEEN NAVIGATING THE VARIOUS CHALLENGES , FOR THE SUCCESSFUL IMPLEMENATION OF THESE TYPE OF TRANSACTIONS.    </a:t>
            </a:r>
          </a:p>
          <a:p>
            <a:endParaRPr lang="en-US" b="1" dirty="0"/>
          </a:p>
          <a:p>
            <a:r>
              <a:rPr lang="en-US" b="1" dirty="0"/>
              <a:t>AND I AM LEWIS LAKEMAN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068C9-FCE2-7C27-F140-993D39B564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07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M" dirty="0"/>
          </a:p>
          <a:p>
            <a:r>
              <a:rPr lang="en-JM" dirty="0"/>
              <a:t>ADDITIONALLY,  PPP /PRIVATE SECTOR PARTICIPATION PROVIDES NWC ACCES : </a:t>
            </a:r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r>
              <a:rPr lang="en-JM" dirty="0"/>
              <a:t>HAVE BEEN LEVERAGING PRIVATE SECTOR PARTICIPATION IN THE AREAS OF THEIR CAPACITY TO PROVIDE 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TO :</a:t>
            </a:r>
          </a:p>
          <a:p>
            <a:pPr marL="171450" indent="-171450">
              <a:buFontTx/>
              <a:buChar char="-"/>
            </a:pP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to Finance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dirty="0">
                <a:solidFill>
                  <a:srgbClr val="002060"/>
                </a:solidFill>
              </a:rPr>
              <a:t>Exposure &amp; Development of New Technology &amp; Expertise </a:t>
            </a:r>
          </a:p>
          <a:p>
            <a:pPr marL="171450" indent="-171450">
              <a:buFontTx/>
              <a:buChar char="-"/>
            </a:pP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 and Efficiency ( NOT PRECRIPTIVE ENCOURGAE INNOVATION)</a:t>
            </a:r>
          </a:p>
          <a:p>
            <a:pPr marL="171450" indent="-171450">
              <a:buFontTx/>
              <a:buChar char="-"/>
            </a:pP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ENHANCED OPERATIONAL EFFICIENCY (NRW)</a:t>
            </a:r>
          </a:p>
          <a:p>
            <a:pPr marL="171450" indent="-171450">
              <a:buFontTx/>
              <a:buChar char="-"/>
            </a:pP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Extracting “Long-Term Value-for-Money” : OVER THE LIFE OF THE PROJECT DESIGN, CONSTRUCTION 0&amp;M.  </a:t>
            </a:r>
          </a:p>
          <a:p>
            <a:pPr marL="171450" indent="-171450">
              <a:buFontTx/>
              <a:buChar char="-"/>
            </a:pPr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21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b="1" dirty="0"/>
          </a:p>
          <a:p>
            <a:pPr marL="0" indent="0">
              <a:buFontTx/>
              <a:buNone/>
            </a:pPr>
            <a:r>
              <a:rPr lang="en-US" b="1" dirty="0"/>
              <a:t>THE NWC HAVE SUCCESSFULLY CONCLUDED AND PARTICIPATED IN  PPP/PSP TRANSACTION PROJECTS OF US$ 2111M UP TO COMMERICAL/FINANCE CLOSE. ,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THEY INCLUDED A COMBINATION OF  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WASTEWATER TREATMENT PLANT CONSTRUCTION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-    WATER TREATMENT PLANTS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AND OUTSIDE OF THE PPP POLICES WHICH WAS ESTABLISHED ON 2012/20117 </a:t>
            </a:r>
          </a:p>
          <a:p>
            <a:endParaRPr lang="en-JM" dirty="0"/>
          </a:p>
          <a:p>
            <a:r>
              <a:rPr lang="en-JM" dirty="0"/>
              <a:t>WESTERN WWTP/ GREENWICH WWTPS ( OLD AND DATED ) </a:t>
            </a:r>
          </a:p>
          <a:p>
            <a:r>
              <a:rPr lang="en-JM" dirty="0"/>
              <a:t>SATISFY THE MANLEY MEADOWS AND INNER CITY HOUSING DEVELOPMENT PROJECTS.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0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978AC-1004-23FF-0B2A-DA9598F6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7FD822-7378-2CDD-F699-2BC2282BA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55A44-8C09-F9AE-1964-8BF9A579C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THE NWC COMPLETED CO-MANAGEMENT PERFORMANCE BASE CONTRACTS FOR KINGSTON AND PORTMORE NON-REVUNE WATER REDUCTION  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NON-REVENUENE WATER LOSSES REDUCTION AND WATER SUPPLY EFFIIECNY PROGRAMME VIA  Co-Management and Performance Based Contracts in excess of US$80.0 M.</a:t>
            </a:r>
          </a:p>
          <a:p>
            <a:endParaRPr lang="en-JM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4ECCA-7CB3-B37A-4503-F62D4C62F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00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3D79E-EE36-9736-071A-6184205DF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22519-F4C5-B38B-1181-60F3928E5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62F81-5B56-D739-9B6D-F2580A925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JOINT VENTURE JV ARRANGEMENTS WITH OUR NATIONAL POWER SUPPLIER  </a:t>
            </a:r>
            <a:r>
              <a:rPr lang="en-US" dirty="0" err="1"/>
              <a:t>JPSCo</a:t>
            </a:r>
            <a:r>
              <a:rPr lang="en-US" dirty="0"/>
              <a:t> AND INDEPENDENT POWER PROVIDERS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WHEREIN IN THE NWC WAS ABLE TO LEVERAGE ITS ASSETS, TOPROVIDE/FACILITATE PROVISION WATER AND ENERGY SERVCIES 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HYDRO POWER ARRANGEMENT WITH JPSC0.  </a:t>
            </a:r>
          </a:p>
          <a:p>
            <a:pPr marL="171450" indent="-171450">
              <a:buFontTx/>
              <a:buChar char="-"/>
            </a:pPr>
            <a:r>
              <a:rPr lang="en-US" dirty="0"/>
              <a:t>(LAND LEASE AND USE OF NWC’S WATER INFRASTRUCTURE AND FACILITIES)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AND OUTSIDE OF THE PPP POLICES WHICH WAS ESTABLISHED ON 2012/20117 </a:t>
            </a:r>
          </a:p>
          <a:p>
            <a:endParaRPr lang="en-JM" dirty="0"/>
          </a:p>
          <a:p>
            <a:r>
              <a:rPr lang="en-JM" dirty="0"/>
              <a:t>WESTERN WWTP/ GREENWICH WWTPS ( OLD AND DATED ) </a:t>
            </a:r>
          </a:p>
          <a:p>
            <a:r>
              <a:rPr lang="en-JM" dirty="0"/>
              <a:t>SATISFY THE MANLEY MEADOWS AND INNER CITY HOUSING DEVELOPMENT PROJECTS.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9951C-7E37-3835-3AB9-89911A112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7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dirty="0"/>
              <a:t> </a:t>
            </a:r>
          </a:p>
          <a:p>
            <a:endParaRPr lang="en-JM" dirty="0"/>
          </a:p>
          <a:p>
            <a:r>
              <a:rPr lang="en-MY" sz="1200" b="0" dirty="0">
                <a:latin typeface="Arial" panose="020B0604020202020204" pitchFamily="34" charset="0"/>
                <a:cs typeface="Arial" panose="020B0604020202020204" pitchFamily="34" charset="0"/>
              </a:rPr>
              <a:t>Challenges in navigating the IMPLEMENTATION OF PPP PROJECTS. </a:t>
            </a:r>
          </a:p>
          <a:p>
            <a:endParaRPr lang="en-MY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1200" b="0" dirty="0">
                <a:latin typeface="Arial" panose="020B0604020202020204" pitchFamily="34" charset="0"/>
                <a:cs typeface="Arial" panose="020B0604020202020204" pitchFamily="34" charset="0"/>
              </a:rPr>
              <a:t>PPP is all about managing risks. And appropriate  allocation of assum</a:t>
            </a:r>
            <a:r>
              <a:rPr lang="en-MY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endParaRPr lang="en-JM" dirty="0"/>
          </a:p>
          <a:p>
            <a:endParaRPr lang="en-JM" dirty="0"/>
          </a:p>
          <a:p>
            <a:r>
              <a:rPr lang="en-JM" dirty="0"/>
              <a:t>WHILST WE HAVE AN INCREASED IN PPP TRANSACTIONS. </a:t>
            </a:r>
          </a:p>
          <a:p>
            <a:endParaRPr lang="en-JM" dirty="0"/>
          </a:p>
          <a:p>
            <a:r>
              <a:rPr lang="en-JM" dirty="0"/>
              <a:t>THE NWC HAVE TO NAVIGATE THE NEGATIVE PUBLIC AND STAFF PERCEPTIONS AND RESISTENCE  TO PSP, AS HIGHLIGHTED BY OUR PRIME MINISTER IN 2022.</a:t>
            </a:r>
          </a:p>
          <a:p>
            <a:endParaRPr lang="en-JM" dirty="0"/>
          </a:p>
          <a:p>
            <a:r>
              <a:rPr lang="en-JM" dirty="0"/>
              <a:t>THE PRIVATE SECTOR WILL BE ALWAYS HERE AND THEY BRING VALUE THAT THE PUBLIC SECTOR CAN LEVERAGE, IF PROPERLY MANAGED </a:t>
            </a:r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endParaRPr lang="en-JM" dirty="0"/>
          </a:p>
          <a:p>
            <a:r>
              <a:rPr lang="en-JM" dirty="0"/>
              <a:t>--------------------------------------------------------------------------------------------------------------------------------------------------------------------</a:t>
            </a:r>
          </a:p>
          <a:p>
            <a:endParaRPr lang="en-JM" dirty="0"/>
          </a:p>
          <a:p>
            <a:r>
              <a:rPr lang="en-JM" dirty="0"/>
              <a:t>NWC Tender for the invitation of PSP in the O&amp;M of its Major Water and Wastewater Treatment Plant “had to be differed” – Fear of Job Lost ( Education is required)</a:t>
            </a:r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4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A7435-6FA2-EE89-26BE-F7300AFB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0A3BA-8B46-BAB2-A51B-8F9591700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61FA2-6ADC-C8CD-DA0B-2B9E43392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b="1" dirty="0"/>
              <a:t>A. THE FINANCIAL CAPACITY &amp;  CREDITWORTHNESS  OF NWC, AS A RESULT </a:t>
            </a:r>
          </a:p>
          <a:p>
            <a:r>
              <a:rPr lang="en-US" dirty="0"/>
              <a:t>“INVESTORS MAKE EXTREMELY HIGH DEMANDS / UNREALISTIC GUARANTEES REQUIREMENTS / SECURITIES / BONDS INCLUDING RING FENCE PAYMENT REGRIME WITH A VIEW TO ENSURE TARIFF PAYMENTS AND RECOVERY OF INVESTMENT. </a:t>
            </a:r>
          </a:p>
          <a:p>
            <a:endParaRPr lang="en-US" b="1" dirty="0"/>
          </a:p>
          <a:p>
            <a:r>
              <a:rPr lang="en-US" b="1" dirty="0"/>
              <a:t>B. LIMITED MARKET PLAYERS  &amp;  COMPETITION IN THE WATER AND WASTEWATER SECTOR </a:t>
            </a:r>
          </a:p>
          <a:p>
            <a:r>
              <a:rPr lang="en-US" b="1" dirty="0"/>
              <a:t> -  GLOBALLY, IN SOME INSTANCES AND SUB-SECTORS IE. NRW REDUCTION, WE NOTED THERE ARE ONLY 3 OR 4 Players  ( AND NOT ALL OF THEM PARTICIPATE IN THE COMPETIVE TENDER PROCESS).</a:t>
            </a:r>
          </a:p>
          <a:p>
            <a:r>
              <a:rPr lang="en-US" b="1" dirty="0"/>
              <a:t>- The </a:t>
            </a:r>
            <a:r>
              <a:rPr lang="en-US" b="0" dirty="0"/>
              <a:t>OUR tends to Minic this “Competitive Role” , to ensure “reasonable pricing” and “prevent price spiraling”. </a:t>
            </a:r>
          </a:p>
          <a:p>
            <a:endParaRPr lang="en-US" b="1" dirty="0"/>
          </a:p>
          <a:p>
            <a:r>
              <a:rPr lang="en-US" b="1" dirty="0"/>
              <a:t>C. ON THE WASTEWATER TREATMENT SIDE OF THE BUSINESS ACCESS TO CENTRALIZED SEWERAGE NETWORK IS LOW </a:t>
            </a:r>
          </a:p>
          <a:p>
            <a:r>
              <a:rPr lang="en-US" b="1" dirty="0"/>
              <a:t> -  IT IS LESS THAN 25% </a:t>
            </a:r>
          </a:p>
          <a:p>
            <a:r>
              <a:rPr lang="en-US" b="1" dirty="0"/>
              <a:t>-  </a:t>
            </a:r>
            <a:r>
              <a:rPr lang="en-US" b="0" dirty="0"/>
              <a:t>THE GAP HAS TO DO WITH LIMITED SEWERING AND POSSIBLE SOLUTION BE “PACKAGING TO SECURE THE ECONOMIES OF SCALE” FOR THE TRANSACTION </a:t>
            </a:r>
          </a:p>
          <a:p>
            <a:endParaRPr lang="en-JM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6806B-0A00-7A69-FAC5-1345627FB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71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E2506-7E21-9736-8F3D-E9194B84F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2543A-231E-A2CF-9665-F73D58210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E2FA1-9ACE-9B2B-3B8A-54513F274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JM" b="1" dirty="0"/>
              <a:t>The Private Sector and Investors are attracted by  :</a:t>
            </a:r>
          </a:p>
          <a:p>
            <a:endParaRPr lang="en-JM" b="1" dirty="0"/>
          </a:p>
          <a:p>
            <a:r>
              <a:rPr lang="en-US" b="1" dirty="0"/>
              <a:t>EXISTENCE OF JAMAICA POLICES WHICH ENCORAGES PSP PARTICIPATION. </a:t>
            </a:r>
          </a:p>
          <a:p>
            <a:pPr marL="360" indent="0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POLICIES gives Investors the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“Confidence in the Local PPP Process” &amp; “Rules of the Game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 </a:t>
            </a:r>
          </a:p>
          <a:p>
            <a:pPr marL="360" indent="0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JM" dirty="0"/>
          </a:p>
          <a:p>
            <a:endParaRPr lang="en-JM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D3ADD-C2E1-B440-6DF3-312783342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7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85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2697A-FC89-5E4F-B7CB-77FE18FAB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2ADA1-5820-458C-0BB6-B768384DB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5CF5B-8243-86FD-A34C-201E81532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dirty="0"/>
              <a:t>NWC PIPELINE OF PPP PORTFOLIO IS US$900M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D44E5-E346-7C33-EE4F-D5DA4CB1A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9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9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QUICK OVERVIEW OF THE PRESENTATION WILL INCLUDE :  </a:t>
            </a:r>
          </a:p>
          <a:p>
            <a:endParaRPr lang="en-US" b="1" dirty="0"/>
          </a:p>
          <a:p>
            <a:r>
              <a:rPr lang="en-US" b="1" dirty="0"/>
              <a:t>A.  HIGHLIGHTS OF THE REQUIRED POICY, REGULATORY,  FRAMEWORKS WHICH GOVERNS PPP/PSP TRANSACTIONS.  </a:t>
            </a:r>
          </a:p>
          <a:p>
            <a:endParaRPr lang="en-US" b="1" dirty="0"/>
          </a:p>
          <a:p>
            <a:r>
              <a:rPr lang="en-US" b="1" dirty="0"/>
              <a:t>B.  HGHLIGHT OF KEY FACTORS THAT ASSISTED THE NWC WITH THE IMPLEMENTING  PPP PROJECTS</a:t>
            </a:r>
          </a:p>
          <a:p>
            <a:endParaRPr lang="en-US" b="1" dirty="0"/>
          </a:p>
          <a:p>
            <a:r>
              <a:rPr lang="en-US" b="1" dirty="0"/>
              <a:t>C.  POTENTIAL PPP PIPELINE TRANSACTIONS &amp; </a:t>
            </a:r>
          </a:p>
          <a:p>
            <a:endParaRPr lang="en-US" b="1" dirty="0"/>
          </a:p>
          <a:p>
            <a:r>
              <a:rPr lang="en-US" b="1" dirty="0"/>
              <a:t>E. KEYS  TAKE AWAY &amp;  LESSONS LEARNT</a:t>
            </a:r>
          </a:p>
          <a:p>
            <a:endParaRPr lang="en-US" dirty="0"/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706DB13-B540-4B49-8D8B-4F97F48473B9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70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JM" sz="2400" b="1" dirty="0"/>
          </a:p>
          <a:p>
            <a:pPr marL="228600" indent="-228600">
              <a:buAutoNum type="arabicPeriod"/>
            </a:pPr>
            <a:endParaRPr lang="en-JM" sz="2400" b="1" dirty="0"/>
          </a:p>
          <a:p>
            <a:pPr marL="228600" indent="-228600">
              <a:buAutoNum type="arabicPeriod"/>
            </a:pPr>
            <a:r>
              <a:rPr lang="en-JM" sz="2400" b="1" dirty="0"/>
              <a:t>The Ministry of Finance and Development Bank of Jamaica, plays a key role in the GOJ PPP INSTITUTIONAL FRAMEWORK </a:t>
            </a:r>
          </a:p>
          <a:p>
            <a:pPr marL="228600" indent="-228600">
              <a:buAutoNum type="arabicPeriod"/>
            </a:pPr>
            <a:endParaRPr lang="en-JM" sz="2400" b="1" dirty="0"/>
          </a:p>
          <a:p>
            <a:pPr marL="228600" indent="-228600">
              <a:buAutoNum type="arabicPeriod"/>
            </a:pPr>
            <a:r>
              <a:rPr lang="en-JM" sz="2400" b="1" dirty="0"/>
              <a:t>WHEREIN, THE BANK, ACT AS “TRANSACTION MANAGER” THROUGH A “CABINET APPROVED PPP/PRIVATISATION ENTERPRIZED/PROJECT TEAM” THAT LEADS THE DESIGNATED AGENCY ( I.E. NWC/ SOLID WASTE AURTHORITY JUSTICE COUR SYSTEM ETC. )GOJ’S PPP TRANSACTION. </a:t>
            </a:r>
          </a:p>
          <a:p>
            <a:pPr marL="228600" indent="-228600">
              <a:buAutoNum type="arabicPeriod"/>
            </a:pPr>
            <a:endParaRPr lang="en-JM" sz="2400" b="1" dirty="0"/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88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INTERESTINGLY ,  JAMAICA WATER’S HERITAGE AND HISTORY,  BEGAN IN THE MID TO LATE 18TH CENTURY WITH A COMBINATION OF : </a:t>
            </a:r>
          </a:p>
          <a:p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CITIZENS LED,       SOLELY PRIVATE VENTURE           AND   COLONIAL  GOVERNMENT/PRIVATE SECTOR LED UNDERTAKINGS FOR THE </a:t>
            </a: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 OF KINGSTON  - 1766</a:t>
            </a: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CONSTRUCTION OF THE FIRST PIPED WATER SUPPLY SCHEME IN THE WESTERN HEMISPHERE IN 1799,  BY THE FALMOUTH WATER WORKS COMPANY WHICH WAS A PRIVATE COMPANY. </a:t>
            </a: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US FAST FORWARD TO 1980 WHEREIN, THE </a:t>
            </a: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of the day, HOUSE OF ASSESSBLEY,   PASSED A PRIVATE BILL FOR,  TOMAS ELLESTON TO CONSTRUCT AND OPERATE AN OPEN Aqueduct SYSTEM THAT IS STILL IN OPERATION TODAY BY THE NATIONAL WATER COMMISSION.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PRIVATE CITIZENS LED WATER SUPPLY SCHEMES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WHERE IN ROGER HOPE ELLESTION – DEVELOPEDTHE FIRST WATER SUPPLY FOR THE “TOWN OF KINGSTON” IN 1766 until 1777. </a:t>
            </a: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PRIVATE VENTURE THAT SAW THE CONSTRUCTION AND OPERATION OF THE </a:t>
            </a:r>
            <a:r>
              <a:rPr lang="en-JM" b="1" dirty="0"/>
              <a:t>FIRST PIPED WATER SUPPLY SCHEME  IN THE WESTERN HEMISPHERE  </a:t>
            </a:r>
          </a:p>
          <a:p>
            <a:r>
              <a:rPr lang="en-JM" b="1" dirty="0"/>
              <a:t> “FALMOUTH WATER WORKS”  IN 1799.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FASR FORWARD TO 1980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Wherein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1752 – The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“House of Assembly” passed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“Private Bill” for Thomas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Elleston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to construct an 18th century “Open Aqueduct” that took water from the Hope River to Mona, Hope and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Papine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Slave Estates in Kingston and ST ANDREW.   </a:t>
            </a:r>
            <a:endParaRPr lang="en-J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b="1" dirty="0"/>
              <a:t>SIMIARLY, WE SAW WHERE THE</a:t>
            </a:r>
            <a:endParaRPr lang="en-JM" b="1" dirty="0">
              <a:solidFill>
                <a:srgbClr val="FF0000"/>
              </a:solidFill>
            </a:endParaRPr>
          </a:p>
          <a:p>
            <a:r>
              <a:rPr lang="en-JM" b="1" dirty="0">
                <a:solidFill>
                  <a:srgbClr val="FF0000"/>
                </a:solidFill>
              </a:rPr>
              <a:t>FAST FORWARD TO 1980.  </a:t>
            </a:r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3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A8705-827C-80E6-6F8B-5141F554A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A20D7-3963-51C1-84CB-CA3906F76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8905B-2241-8904-2517-B14218A92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b="1" dirty="0"/>
              <a:t>THE NATIONAL WATER COMMISSION (FULLY GOVERNMENT/STATE-OWNED WATER UTILITY)  WAS ESTABLIHSED (1980), </a:t>
            </a:r>
            <a:endParaRPr lang="en-JM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 PRINCIPAL WATER UTILITY PROVIDING WASTEWATER AND WATER SUPPLY SERVICES TO OVER 75% OF THE </a:t>
            </a:r>
          </a:p>
          <a:p>
            <a:pPr marL="0" indent="0">
              <a:buFontTx/>
              <a:buNone/>
            </a:pPr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POPULATION.  </a:t>
            </a:r>
          </a:p>
          <a:p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DOMINATE PLAYER IN THE WATER SECTOR, </a:t>
            </a:r>
          </a:p>
          <a:p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COMPETE AND COLLABORATE  WITH OTHER </a:t>
            </a:r>
          </a:p>
          <a:p>
            <a:r>
              <a:rPr lang="en-J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PRIVATELY OPERATED WATER AND ENERGY UTILITIES TO PROVIDE WATER, WASTEWATER &amp; ENERGY SERVICES.    </a:t>
            </a:r>
          </a:p>
          <a:p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FIRST POINT OF CONTACT”:  </a:t>
            </a:r>
            <a:r>
              <a:rPr lang="en-US" sz="1800" b="1" dirty="0">
                <a:solidFill>
                  <a:srgbClr val="002060"/>
                </a:solidFill>
              </a:rPr>
              <a:t>Collaboration with Private Sector Investors. PROVIDING Technical support, advice and guidance( EVEN IF THE NWC WILL NOT BE APART OF THE INVESTMENT}</a:t>
            </a:r>
          </a:p>
          <a:p>
            <a:endParaRPr lang="en-US" sz="1800" b="1" dirty="0">
              <a:solidFill>
                <a:srgbClr val="002060"/>
              </a:solidFill>
            </a:endParaRPr>
          </a:p>
          <a:p>
            <a:r>
              <a:rPr lang="en-US" sz="1800" b="1" dirty="0">
                <a:solidFill>
                  <a:srgbClr val="002060"/>
                </a:solidFill>
              </a:rPr>
              <a:t>UTILITY OF LAST RESORT” OR “SERVICE OF LAST PROVIDER” (</a:t>
            </a:r>
            <a:r>
              <a:rPr lang="en-US" sz="1800" b="1" dirty="0" err="1">
                <a:solidFill>
                  <a:srgbClr val="002060"/>
                </a:solidFill>
              </a:rPr>
              <a:t>SoLP</a:t>
            </a:r>
            <a:r>
              <a:rPr lang="en-US" sz="1800" b="1" dirty="0">
                <a:solidFill>
                  <a:srgbClr val="002060"/>
                </a:solidFill>
              </a:rPr>
              <a:t>) :  Assume operational control of delinquent &amp; bankrupt  “Privately operated Utilities” </a:t>
            </a:r>
          </a:p>
          <a:p>
            <a:endParaRPr lang="en-JM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90C00-D9F5-4E54-95C6-2B80820A3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2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B382E-67A4-4C48-99D3-CBB28D1B0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BE2BA-72CC-2186-D748-ECC7AC103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F68260-71E4-60F1-83D1-3D6B41B19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NWC OPERATION AND ITS  IMPLEMENTATION OF PPP PROJECTS, ARE GOVERNED BY OVER 15: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LEGISLATIONS,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POLICIES,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PROCEDURES AND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REGULATORY FRAMEWORK AND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NUMBER IS STILL INCREASING. …. </a:t>
            </a:r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7F20A-E205-39B5-E046-97ACCF831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F254E3AB-1654-43D0-847E-70FC6DBDC5B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723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dirty="0"/>
              <a:t>GLOBALLY, INFRASTRUCTURE NEEDS ARE EXTREMELY HIGH, PARTICULATY FOR THE WATER AND SANITATION SECTOR.  </a:t>
            </a:r>
          </a:p>
          <a:p>
            <a:endParaRPr lang="en-JM" dirty="0"/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WORLD BANK …… SOME US$ 7 TRILLION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PLAN TO CLOSE THE INVESTMENT GAP  &amp; PIVOT TO </a:t>
            </a:r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SATISFY THE GLOBAL WATER AND 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INVESTMENT FOR SDG NEEDS.  </a:t>
            </a:r>
          </a:p>
          <a:p>
            <a:endParaRPr lang="en-J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J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34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M" b="1" dirty="0"/>
          </a:p>
          <a:p>
            <a:r>
              <a:rPr lang="en-JM" b="1" dirty="0"/>
              <a:t>THE BANK FURTHER NOTED THAT : </a:t>
            </a:r>
          </a:p>
          <a:p>
            <a:endParaRPr lang="en-JM" b="1" dirty="0"/>
          </a:p>
          <a:p>
            <a:pPr marL="171450" indent="-171450">
              <a:buFontTx/>
              <a:buChar char="-"/>
            </a:pPr>
            <a:r>
              <a:rPr lang="en-JM" b="1" dirty="0"/>
              <a:t>INVESTMENT IN THE WATER SECTOR, WERE MOSTLY UNDERTAKEN,  (APPROXIMATELY 91%),  BY STATE OWNED ENTITIES.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JM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JM" b="1" dirty="0"/>
              <a:t>THERE IS VERY LOW PRIVATE SECTOR PARTICIPATION  REPRESENTING SOME 3% and 9% OF TOTAL INVESTMENT IN THE SECTOR.   </a:t>
            </a:r>
          </a:p>
          <a:p>
            <a:pPr marL="171450" indent="-171450">
              <a:buFontTx/>
              <a:buChar char="-"/>
            </a:pPr>
            <a:endParaRPr lang="en-JM" b="1" dirty="0"/>
          </a:p>
          <a:p>
            <a:pPr marL="171450" indent="-171450">
              <a:buFontTx/>
              <a:buChar char="-"/>
            </a:pPr>
            <a:r>
              <a:rPr lang="en-JM" b="1" dirty="0"/>
              <a:t>THIS MAY DEMONSTRATE THAT THERE ARE OPPORTUNITIES, FOR “PPP &amp; PSP” FINANCING MODALITY,  IN THE WATER SECTOR.  </a:t>
            </a:r>
          </a:p>
          <a:p>
            <a:pPr marL="171450" indent="-171450">
              <a:buFontTx/>
              <a:buChar char="-"/>
            </a:pPr>
            <a:endParaRPr lang="en-JM" dirty="0"/>
          </a:p>
          <a:p>
            <a:endParaRPr lang="en-JM" dirty="0"/>
          </a:p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7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244C6-3954-202D-CEB0-6317A71A0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BB6A5-5364-225D-61C4-040D14E5F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84F05-470D-3BEF-51FD-48E891EA3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M" b="1" dirty="0"/>
              <a:t>CLOSER HOME, </a:t>
            </a:r>
          </a:p>
          <a:p>
            <a:r>
              <a:rPr lang="en-JM" b="1" dirty="0"/>
              <a:t>THE NWC DEVELOPED ITS OWN 15 YEAR CAPITAL INVESTMENT PLAN  AND IN </a:t>
            </a:r>
          </a:p>
          <a:p>
            <a:r>
              <a:rPr lang="en-JM" b="1" dirty="0"/>
              <a:t>IN KEEPING WITH JAMAICA’S VISION 2030 WILL REQUIRE TOTAL INVESTMENT OF US$5.0B.</a:t>
            </a:r>
          </a:p>
          <a:p>
            <a:r>
              <a:rPr lang="en-JM" b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22B52-3088-10DB-9B86-4CD5AEFEB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4E3AB-1654-43D0-847E-70FC6DBDC5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2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C9DB-603A-3D51-7A88-48572D82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7CD75-B502-F50A-0C21-34245491E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6376A-BCEF-C57C-6A0A-6CCD726A3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M" b="1" dirty="0"/>
          </a:p>
          <a:p>
            <a:r>
              <a:rPr lang="en-JM" b="1" dirty="0"/>
              <a:t>NWC’S INVESTMENT DECISIONS AND COLLABORATION WITH THE PRIVATE SECTOR IS GUIDED BY :  </a:t>
            </a:r>
          </a:p>
          <a:p>
            <a:endParaRPr lang="en-JM" b="1" dirty="0"/>
          </a:p>
          <a:p>
            <a:endParaRPr lang="en-JM" b="1" dirty="0"/>
          </a:p>
          <a:p>
            <a:endParaRPr lang="en-JM" b="1" dirty="0"/>
          </a:p>
          <a:p>
            <a:endParaRPr lang="en-JM" b="1" dirty="0"/>
          </a:p>
          <a:p>
            <a:endParaRPr lang="en-JM" b="1" dirty="0"/>
          </a:p>
          <a:p>
            <a:endParaRPr lang="en-JM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225E5-66A8-ECBD-3C3A-4B1405447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E48C1E6-41EC-44C3-A2AE-D1D71268CCB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171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JM"/>
          </a:p>
        </p:txBody>
      </p:sp>
      <p:sp>
        <p:nvSpPr>
          <p:cNvPr id="10" name="Freeform 9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97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0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408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4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341636" indent="0" algn="ctr">
              <a:buNone/>
              <a:defRPr/>
            </a:lvl2pPr>
            <a:lvl3pPr marL="683272" indent="0" algn="ctr">
              <a:buNone/>
              <a:defRPr/>
            </a:lvl3pPr>
            <a:lvl4pPr marL="1024899" indent="0" algn="ctr">
              <a:buNone/>
              <a:defRPr/>
            </a:lvl4pPr>
            <a:lvl5pPr marL="1366517" indent="0" algn="ctr">
              <a:buNone/>
              <a:defRPr/>
            </a:lvl5pPr>
            <a:lvl6pPr marL="1708148" indent="0" algn="ctr">
              <a:buNone/>
              <a:defRPr/>
            </a:lvl6pPr>
            <a:lvl7pPr marL="2049781" indent="0" algn="ctr">
              <a:buNone/>
              <a:defRPr/>
            </a:lvl7pPr>
            <a:lvl8pPr marL="2391408" indent="0" algn="ctr">
              <a:buNone/>
              <a:defRPr/>
            </a:lvl8pPr>
            <a:lvl9pPr marL="2733036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65"/>
            <a:ext cx="10972800" cy="452596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022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  <a:prstGeom prst="rect">
            <a:avLst/>
          </a:prstGeom>
        </p:spPr>
        <p:txBody>
          <a:bodyPr lIns="91095" tIns="45546" rIns="91095" bIns="45546" anchor="b"/>
          <a:lstStyle>
            <a:lvl1pPr marL="0" indent="0">
              <a:buNone/>
              <a:defRPr sz="1500">
                <a:latin typeface="Calibri" pitchFamily="34" charset="0"/>
              </a:defRPr>
            </a:lvl1pPr>
            <a:lvl2pPr marL="341636" indent="0">
              <a:buNone/>
              <a:defRPr sz="1350"/>
            </a:lvl2pPr>
            <a:lvl3pPr marL="683272" indent="0">
              <a:buNone/>
              <a:defRPr sz="1200"/>
            </a:lvl3pPr>
            <a:lvl4pPr marL="1024899" indent="0">
              <a:buNone/>
              <a:defRPr sz="1050"/>
            </a:lvl4pPr>
            <a:lvl5pPr marL="1366517" indent="0">
              <a:buNone/>
              <a:defRPr sz="1050"/>
            </a:lvl5pPr>
            <a:lvl6pPr marL="1708148" indent="0">
              <a:buNone/>
              <a:defRPr sz="1050"/>
            </a:lvl6pPr>
            <a:lvl7pPr marL="2049781" indent="0">
              <a:buNone/>
              <a:defRPr sz="1050"/>
            </a:lvl7pPr>
            <a:lvl8pPr marL="2391408" indent="0">
              <a:buNone/>
              <a:defRPr sz="1050"/>
            </a:lvl8pPr>
            <a:lvl9pPr marL="2733036" indent="0">
              <a:buNone/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630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65"/>
            <a:ext cx="5384800" cy="452596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21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defRPr sz="1500">
                <a:latin typeface="Calibri" pitchFamily="34" charset="0"/>
              </a:defRPr>
            </a:lvl3pPr>
            <a:lvl4pPr>
              <a:defRPr sz="1350">
                <a:latin typeface="Calibri" pitchFamily="34" charset="0"/>
              </a:defRPr>
            </a:lvl4pPr>
            <a:lvl5pPr>
              <a:defRPr sz="135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65"/>
            <a:ext cx="5384800" cy="452596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21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defRPr sz="1500">
                <a:latin typeface="Calibri" pitchFamily="34" charset="0"/>
              </a:defRPr>
            </a:lvl3pPr>
            <a:lvl4pPr>
              <a:defRPr sz="1350">
                <a:latin typeface="Calibri" pitchFamily="34" charset="0"/>
              </a:defRPr>
            </a:lvl4pPr>
            <a:lvl5pPr>
              <a:defRPr sz="135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214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60" y="1535113"/>
            <a:ext cx="5386917" cy="639762"/>
          </a:xfrm>
          <a:prstGeom prst="rect">
            <a:avLst/>
          </a:prstGeom>
        </p:spPr>
        <p:txBody>
          <a:bodyPr lIns="91095" tIns="45546" rIns="91095" bIns="45546" anchor="b"/>
          <a:lstStyle>
            <a:lvl1pPr marL="0" indent="0">
              <a:buNone/>
              <a:defRPr sz="1800" b="1">
                <a:latin typeface="Calibri" pitchFamily="34" charset="0"/>
              </a:defRPr>
            </a:lvl1pPr>
            <a:lvl2pPr marL="341636" indent="0">
              <a:buNone/>
              <a:defRPr sz="1500" b="1"/>
            </a:lvl2pPr>
            <a:lvl3pPr marL="683272" indent="0">
              <a:buNone/>
              <a:defRPr sz="1350" b="1"/>
            </a:lvl3pPr>
            <a:lvl4pPr marL="1024899" indent="0">
              <a:buNone/>
              <a:defRPr sz="1200" b="1"/>
            </a:lvl4pPr>
            <a:lvl5pPr marL="1366517" indent="0">
              <a:buNone/>
              <a:defRPr sz="1200" b="1"/>
            </a:lvl5pPr>
            <a:lvl6pPr marL="1708148" indent="0">
              <a:buNone/>
              <a:defRPr sz="1200" b="1"/>
            </a:lvl6pPr>
            <a:lvl7pPr marL="2049781" indent="0">
              <a:buNone/>
              <a:defRPr sz="1200" b="1"/>
            </a:lvl7pPr>
            <a:lvl8pPr marL="2391408" indent="0">
              <a:buNone/>
              <a:defRPr sz="1200" b="1"/>
            </a:lvl8pPr>
            <a:lvl9pPr marL="273303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60" y="2174875"/>
            <a:ext cx="5386917" cy="3951288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1800">
                <a:latin typeface="Calibri" pitchFamily="34" charset="0"/>
              </a:defRPr>
            </a:lvl1pPr>
            <a:lvl2pPr>
              <a:defRPr sz="1500">
                <a:latin typeface="Calibri" pitchFamily="34" charset="0"/>
              </a:defRPr>
            </a:lvl2pPr>
            <a:lvl3pPr>
              <a:defRPr sz="1350">
                <a:latin typeface="Calibri" pitchFamily="34" charset="0"/>
              </a:defRPr>
            </a:lvl3pPr>
            <a:lvl4pPr>
              <a:defRPr sz="12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4" y="1535113"/>
            <a:ext cx="5389033" cy="639762"/>
          </a:xfrm>
          <a:prstGeom prst="rect">
            <a:avLst/>
          </a:prstGeom>
        </p:spPr>
        <p:txBody>
          <a:bodyPr lIns="91095" tIns="45546" rIns="91095" bIns="45546" anchor="b"/>
          <a:lstStyle>
            <a:lvl1pPr marL="0" indent="0">
              <a:buNone/>
              <a:defRPr sz="1800" b="1">
                <a:latin typeface="Calibri" pitchFamily="34" charset="0"/>
              </a:defRPr>
            </a:lvl1pPr>
            <a:lvl2pPr marL="341636" indent="0">
              <a:buNone/>
              <a:defRPr sz="1500" b="1"/>
            </a:lvl2pPr>
            <a:lvl3pPr marL="683272" indent="0">
              <a:buNone/>
              <a:defRPr sz="1350" b="1"/>
            </a:lvl3pPr>
            <a:lvl4pPr marL="1024899" indent="0">
              <a:buNone/>
              <a:defRPr sz="1200" b="1"/>
            </a:lvl4pPr>
            <a:lvl5pPr marL="1366517" indent="0">
              <a:buNone/>
              <a:defRPr sz="1200" b="1"/>
            </a:lvl5pPr>
            <a:lvl6pPr marL="1708148" indent="0">
              <a:buNone/>
              <a:defRPr sz="1200" b="1"/>
            </a:lvl6pPr>
            <a:lvl7pPr marL="2049781" indent="0">
              <a:buNone/>
              <a:defRPr sz="1200" b="1"/>
            </a:lvl7pPr>
            <a:lvl8pPr marL="2391408" indent="0">
              <a:buNone/>
              <a:defRPr sz="1200" b="1"/>
            </a:lvl8pPr>
            <a:lvl9pPr marL="2733036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4" y="2174875"/>
            <a:ext cx="5389033" cy="3951288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1800">
                <a:latin typeface="Calibri" pitchFamily="34" charset="0"/>
              </a:defRPr>
            </a:lvl1pPr>
            <a:lvl2pPr>
              <a:defRPr sz="1500">
                <a:latin typeface="Calibri" pitchFamily="34" charset="0"/>
              </a:defRPr>
            </a:lvl2pPr>
            <a:lvl3pPr>
              <a:defRPr sz="1350">
                <a:latin typeface="Calibri" pitchFamily="34" charset="0"/>
              </a:defRPr>
            </a:lvl3pPr>
            <a:lvl4pPr>
              <a:defRPr sz="12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28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01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46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6" y="273070"/>
            <a:ext cx="6815667" cy="585311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2400">
                <a:latin typeface="Calibri" pitchFamily="34" charset="0"/>
              </a:defRPr>
            </a:lvl1pPr>
            <a:lvl2pPr>
              <a:defRPr sz="21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500">
                <a:latin typeface="Calibri" pitchFamily="34" charset="0"/>
              </a:defRPr>
            </a:lvl4pPr>
            <a:lvl5pPr>
              <a:defRPr sz="1500">
                <a:latin typeface="Calibri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>
              <a:buNone/>
              <a:defRPr sz="1050">
                <a:latin typeface="Calibri" pitchFamily="34" charset="0"/>
              </a:defRPr>
            </a:lvl1pPr>
            <a:lvl2pPr marL="341636" indent="0">
              <a:buNone/>
              <a:defRPr sz="900"/>
            </a:lvl2pPr>
            <a:lvl3pPr marL="683272" indent="0">
              <a:buNone/>
              <a:defRPr sz="750"/>
            </a:lvl3pPr>
            <a:lvl4pPr marL="1024899" indent="0">
              <a:buNone/>
              <a:defRPr sz="675"/>
            </a:lvl4pPr>
            <a:lvl5pPr marL="1366517" indent="0">
              <a:buNone/>
              <a:defRPr sz="675"/>
            </a:lvl5pPr>
            <a:lvl6pPr marL="1708148" indent="0">
              <a:buNone/>
              <a:defRPr sz="675"/>
            </a:lvl6pPr>
            <a:lvl7pPr marL="2049781" indent="0">
              <a:buNone/>
              <a:defRPr sz="675"/>
            </a:lvl7pPr>
            <a:lvl8pPr marL="2391408" indent="0">
              <a:buNone/>
              <a:defRPr sz="675"/>
            </a:lvl8pPr>
            <a:lvl9pPr marL="2733036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07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39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>
              <a:buNone/>
              <a:defRPr sz="2400">
                <a:latin typeface="Calibri" pitchFamily="34" charset="0"/>
              </a:defRPr>
            </a:lvl1pPr>
            <a:lvl2pPr marL="341636" indent="0">
              <a:buNone/>
              <a:defRPr sz="2100"/>
            </a:lvl2pPr>
            <a:lvl3pPr marL="683272" indent="0">
              <a:buNone/>
              <a:defRPr sz="1800"/>
            </a:lvl3pPr>
            <a:lvl4pPr marL="1024899" indent="0">
              <a:buNone/>
              <a:defRPr sz="1500"/>
            </a:lvl4pPr>
            <a:lvl5pPr marL="1366517" indent="0">
              <a:buNone/>
              <a:defRPr sz="1500"/>
            </a:lvl5pPr>
            <a:lvl6pPr marL="1708148" indent="0">
              <a:buNone/>
              <a:defRPr sz="1500"/>
            </a:lvl6pPr>
            <a:lvl7pPr marL="2049781" indent="0">
              <a:buNone/>
              <a:defRPr sz="1500"/>
            </a:lvl7pPr>
            <a:lvl8pPr marL="2391408" indent="0">
              <a:buNone/>
              <a:defRPr sz="1500"/>
            </a:lvl8pPr>
            <a:lvl9pPr marL="2733036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>
              <a:buNone/>
              <a:defRPr sz="1050">
                <a:latin typeface="Calibri" pitchFamily="34" charset="0"/>
              </a:defRPr>
            </a:lvl1pPr>
            <a:lvl2pPr marL="341636" indent="0">
              <a:buNone/>
              <a:defRPr sz="900"/>
            </a:lvl2pPr>
            <a:lvl3pPr marL="683272" indent="0">
              <a:buNone/>
              <a:defRPr sz="750"/>
            </a:lvl3pPr>
            <a:lvl4pPr marL="1024899" indent="0">
              <a:buNone/>
              <a:defRPr sz="675"/>
            </a:lvl4pPr>
            <a:lvl5pPr marL="1366517" indent="0">
              <a:buNone/>
              <a:defRPr sz="675"/>
            </a:lvl5pPr>
            <a:lvl6pPr marL="1708148" indent="0">
              <a:buNone/>
              <a:defRPr sz="675"/>
            </a:lvl6pPr>
            <a:lvl7pPr marL="2049781" indent="0">
              <a:buNone/>
              <a:defRPr sz="675"/>
            </a:lvl7pPr>
            <a:lvl8pPr marL="2391408" indent="0">
              <a:buNone/>
              <a:defRPr sz="675"/>
            </a:lvl8pPr>
            <a:lvl9pPr marL="2733036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86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65"/>
            <a:ext cx="10972800" cy="4525963"/>
          </a:xfrm>
          <a:prstGeom prst="rect">
            <a:avLst/>
          </a:prstGeom>
        </p:spPr>
        <p:txBody>
          <a:bodyPr vert="eaVert" lIns="91095" tIns="45546" rIns="91095" bIns="45546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8414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00265"/>
            <a:ext cx="2743200" cy="452596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65"/>
            <a:ext cx="8026400" cy="4525963"/>
          </a:xfrm>
          <a:prstGeom prst="rect">
            <a:avLst/>
          </a:prstGeom>
        </p:spPr>
        <p:txBody>
          <a:bodyPr vert="eaVert" lIns="91095" tIns="45546" rIns="91095" bIns="45546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90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54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2286" y="1412957"/>
            <a:ext cx="7774516" cy="1470025"/>
          </a:xfrm>
        </p:spPr>
        <p:txBody>
          <a:bodyPr/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143290" y="5708650"/>
            <a:ext cx="6303455" cy="673100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0" indent="0" algn="ctr">
              <a:buFont typeface="Wingdings" pitchFamily="2" charset="2"/>
              <a:buNone/>
              <a:defRPr sz="2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subtitle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B5E02736-2AFE-5E48-BD46-77C55848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0528" y="5488728"/>
            <a:ext cx="1401221" cy="111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06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5-no-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6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5860"/>
            <a:ext cx="10972800" cy="4929222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256218" indent="-25621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§"/>
              <a:defRPr lang="en-US" sz="1800" dirty="0" smtClean="0">
                <a:solidFill>
                  <a:srgbClr val="5F5F5F"/>
                </a:solidFill>
                <a:latin typeface="Arial" charset="0"/>
                <a:ea typeface="+mn-ea"/>
                <a:cs typeface="Arial" charset="0"/>
              </a:defRPr>
            </a:lvl1pPr>
            <a:lvl2pPr algn="l" rtl="0">
              <a:defRPr lang="en-US" sz="15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algn="l" rtl="0">
              <a:defRPr lang="en-US" sz="135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algn="l" rtl="0">
              <a:defRPr lang="en-US" sz="135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algn="l" rtl="0">
              <a:defRPr lang="he-IL" sz="1350" dirty="0">
                <a:solidFill>
                  <a:srgbClr val="5F5F5F"/>
                </a:solidFill>
                <a:latin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37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05-no-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6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57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with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85860"/>
            <a:ext cx="10972800" cy="4929222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256218" indent="-25621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§"/>
              <a:defRPr lang="en-US" sz="1800" dirty="0" smtClean="0">
                <a:solidFill>
                  <a:srgbClr val="5F5F5F"/>
                </a:solidFill>
                <a:latin typeface="Arial" charset="0"/>
                <a:ea typeface="+mn-ea"/>
                <a:cs typeface="Arial" charset="0"/>
              </a:defRPr>
            </a:lvl1pPr>
            <a:lvl2pPr algn="l" rtl="0">
              <a:defRPr lang="en-US" sz="15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algn="l" rtl="0">
              <a:defRPr lang="en-US" sz="135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algn="l" rtl="0">
              <a:defRPr lang="en-US" sz="135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algn="l" rtl="0">
              <a:defRPr lang="he-IL" sz="1350" dirty="0">
                <a:solidFill>
                  <a:srgbClr val="5F5F5F"/>
                </a:solidFill>
                <a:latin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91203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ith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80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479" y="5708650"/>
            <a:ext cx="6208204" cy="673100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0" indent="0" algn="ctr">
              <a:buFont typeface="Wingdings" pitchFamily="2" charset="2"/>
              <a:buNone/>
              <a:defRPr sz="2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subtitle </a:t>
            </a:r>
          </a:p>
        </p:txBody>
      </p:sp>
    </p:spTree>
    <p:extLst>
      <p:ext uri="{BB962C8B-B14F-4D97-AF65-F5344CB8AC3E}">
        <p14:creationId xmlns:p14="http://schemas.microsoft.com/office/powerpoint/2010/main" val="220641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JM"/>
          </a:p>
        </p:txBody>
      </p:sp>
      <p:sp>
        <p:nvSpPr>
          <p:cNvPr id="11" name="Freeform 10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JM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178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5-no-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6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1196983"/>
            <a:ext cx="1211791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eritec 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71" y="1439863"/>
            <a:ext cx="250401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IMGD_Miy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0867" y="1668463"/>
            <a:ext cx="2969684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r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9815" y="4811804"/>
            <a:ext cx="2305049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r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6544" y="2619375"/>
            <a:ext cx="249554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bb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27" y="4348163"/>
            <a:ext cx="240241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5515" indent="0" algn="ctr">
              <a:buNone/>
              <a:defRPr/>
            </a:lvl2pPr>
            <a:lvl3pPr marL="911029" indent="0" algn="ctr">
              <a:buNone/>
              <a:defRPr/>
            </a:lvl3pPr>
            <a:lvl4pPr marL="1366532" indent="0" algn="ctr">
              <a:buNone/>
              <a:defRPr/>
            </a:lvl4pPr>
            <a:lvl5pPr marL="1822023" indent="0" algn="ctr">
              <a:buNone/>
              <a:defRPr/>
            </a:lvl5pPr>
            <a:lvl6pPr marL="2277531" indent="0" algn="ctr">
              <a:buNone/>
              <a:defRPr/>
            </a:lvl6pPr>
            <a:lvl7pPr marL="2733041" indent="0" algn="ctr">
              <a:buNone/>
              <a:defRPr/>
            </a:lvl7pPr>
            <a:lvl8pPr marL="3188544" indent="0" algn="ctr">
              <a:buNone/>
              <a:defRPr/>
            </a:lvl8pPr>
            <a:lvl9pPr marL="3644048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420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65"/>
            <a:ext cx="10972800" cy="452596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168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  <a:prstGeom prst="rect">
            <a:avLst/>
          </a:prstGeom>
        </p:spPr>
        <p:txBody>
          <a:bodyPr lIns="91095" tIns="45546" rIns="91095" bIns="45546"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5515" indent="0">
              <a:buNone/>
              <a:defRPr sz="1800"/>
            </a:lvl2pPr>
            <a:lvl3pPr marL="911029" indent="0">
              <a:buNone/>
              <a:defRPr sz="1600"/>
            </a:lvl3pPr>
            <a:lvl4pPr marL="1366532" indent="0">
              <a:buNone/>
              <a:defRPr sz="1400"/>
            </a:lvl4pPr>
            <a:lvl5pPr marL="1822023" indent="0">
              <a:buNone/>
              <a:defRPr sz="1400"/>
            </a:lvl5pPr>
            <a:lvl6pPr marL="2277531" indent="0">
              <a:buNone/>
              <a:defRPr sz="1400"/>
            </a:lvl6pPr>
            <a:lvl7pPr marL="2733041" indent="0">
              <a:buNone/>
              <a:defRPr sz="1400"/>
            </a:lvl7pPr>
            <a:lvl8pPr marL="3188544" indent="0">
              <a:buNone/>
              <a:defRPr sz="1400"/>
            </a:lvl8pPr>
            <a:lvl9pPr marL="3644048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388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65"/>
            <a:ext cx="5384800" cy="452596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65"/>
            <a:ext cx="5384800" cy="452596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8076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60" y="1535113"/>
            <a:ext cx="5386917" cy="639762"/>
          </a:xfrm>
          <a:prstGeom prst="rect">
            <a:avLst/>
          </a:prstGeom>
        </p:spPr>
        <p:txBody>
          <a:bodyPr lIns="91095" tIns="45546" rIns="91095" bIns="45546"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5515" indent="0">
              <a:buNone/>
              <a:defRPr sz="2000" b="1"/>
            </a:lvl2pPr>
            <a:lvl3pPr marL="911029" indent="0">
              <a:buNone/>
              <a:defRPr sz="1800" b="1"/>
            </a:lvl3pPr>
            <a:lvl4pPr marL="1366532" indent="0">
              <a:buNone/>
              <a:defRPr sz="1600" b="1"/>
            </a:lvl4pPr>
            <a:lvl5pPr marL="1822023" indent="0">
              <a:buNone/>
              <a:defRPr sz="1600" b="1"/>
            </a:lvl5pPr>
            <a:lvl6pPr marL="2277531" indent="0">
              <a:buNone/>
              <a:defRPr sz="1600" b="1"/>
            </a:lvl6pPr>
            <a:lvl7pPr marL="2733041" indent="0">
              <a:buNone/>
              <a:defRPr sz="1600" b="1"/>
            </a:lvl7pPr>
            <a:lvl8pPr marL="3188544" indent="0">
              <a:buNone/>
              <a:defRPr sz="1600" b="1"/>
            </a:lvl8pPr>
            <a:lvl9pPr marL="364404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60" y="2174875"/>
            <a:ext cx="5386917" cy="3951288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2" y="1535113"/>
            <a:ext cx="5389033" cy="639762"/>
          </a:xfrm>
          <a:prstGeom prst="rect">
            <a:avLst/>
          </a:prstGeom>
        </p:spPr>
        <p:txBody>
          <a:bodyPr lIns="91095" tIns="45546" rIns="91095" bIns="45546"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5515" indent="0">
              <a:buNone/>
              <a:defRPr sz="2000" b="1"/>
            </a:lvl2pPr>
            <a:lvl3pPr marL="911029" indent="0">
              <a:buNone/>
              <a:defRPr sz="1800" b="1"/>
            </a:lvl3pPr>
            <a:lvl4pPr marL="1366532" indent="0">
              <a:buNone/>
              <a:defRPr sz="1600" b="1"/>
            </a:lvl4pPr>
            <a:lvl5pPr marL="1822023" indent="0">
              <a:buNone/>
              <a:defRPr sz="1600" b="1"/>
            </a:lvl5pPr>
            <a:lvl6pPr marL="2277531" indent="0">
              <a:buNone/>
              <a:defRPr sz="1600" b="1"/>
            </a:lvl6pPr>
            <a:lvl7pPr marL="2733041" indent="0">
              <a:buNone/>
              <a:defRPr sz="1600" b="1"/>
            </a:lvl7pPr>
            <a:lvl8pPr marL="3188544" indent="0">
              <a:buNone/>
              <a:defRPr sz="1600" b="1"/>
            </a:lvl8pPr>
            <a:lvl9pPr marL="364404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2" y="2174875"/>
            <a:ext cx="5389033" cy="3951288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034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794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598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6" y="273068"/>
            <a:ext cx="6815667" cy="5853113"/>
          </a:xfrm>
          <a:prstGeom prst="rect">
            <a:avLst/>
          </a:prstGeom>
        </p:spPr>
        <p:txBody>
          <a:bodyPr lIns="91095" tIns="45546" rIns="91095" bIns="45546"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5515" indent="0">
              <a:buNone/>
              <a:defRPr sz="1200"/>
            </a:lvl2pPr>
            <a:lvl3pPr marL="911029" indent="0">
              <a:buNone/>
              <a:defRPr sz="1000"/>
            </a:lvl3pPr>
            <a:lvl4pPr marL="1366532" indent="0">
              <a:buNone/>
              <a:defRPr sz="900"/>
            </a:lvl4pPr>
            <a:lvl5pPr marL="1822023" indent="0">
              <a:buNone/>
              <a:defRPr sz="900"/>
            </a:lvl5pPr>
            <a:lvl6pPr marL="2277531" indent="0">
              <a:buNone/>
              <a:defRPr sz="900"/>
            </a:lvl6pPr>
            <a:lvl7pPr marL="2733041" indent="0">
              <a:buNone/>
              <a:defRPr sz="900"/>
            </a:lvl7pPr>
            <a:lvl8pPr marL="3188544" indent="0">
              <a:buNone/>
              <a:defRPr sz="900"/>
            </a:lvl8pPr>
            <a:lvl9pPr marL="364404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5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5515" indent="0">
              <a:buNone/>
              <a:defRPr sz="2800"/>
            </a:lvl2pPr>
            <a:lvl3pPr marL="911029" indent="0">
              <a:buNone/>
              <a:defRPr sz="2400"/>
            </a:lvl3pPr>
            <a:lvl4pPr marL="1366532" indent="0">
              <a:buNone/>
              <a:defRPr sz="2000"/>
            </a:lvl4pPr>
            <a:lvl5pPr marL="1822023" indent="0">
              <a:buNone/>
              <a:defRPr sz="2000"/>
            </a:lvl5pPr>
            <a:lvl6pPr marL="2277531" indent="0">
              <a:buNone/>
              <a:defRPr sz="2000"/>
            </a:lvl6pPr>
            <a:lvl7pPr marL="2733041" indent="0">
              <a:buNone/>
              <a:defRPr sz="2000"/>
            </a:lvl7pPr>
            <a:lvl8pPr marL="3188544" indent="0">
              <a:buNone/>
              <a:defRPr sz="2000"/>
            </a:lvl8pPr>
            <a:lvl9pPr marL="364404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91095" tIns="45546" rIns="91095" bIns="45546"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5515" indent="0">
              <a:buNone/>
              <a:defRPr sz="1200"/>
            </a:lvl2pPr>
            <a:lvl3pPr marL="911029" indent="0">
              <a:buNone/>
              <a:defRPr sz="1000"/>
            </a:lvl3pPr>
            <a:lvl4pPr marL="1366532" indent="0">
              <a:buNone/>
              <a:defRPr sz="900"/>
            </a:lvl4pPr>
            <a:lvl5pPr marL="1822023" indent="0">
              <a:buNone/>
              <a:defRPr sz="900"/>
            </a:lvl5pPr>
            <a:lvl6pPr marL="2277531" indent="0">
              <a:buNone/>
              <a:defRPr sz="900"/>
            </a:lvl6pPr>
            <a:lvl7pPr marL="2733041" indent="0">
              <a:buNone/>
              <a:defRPr sz="900"/>
            </a:lvl7pPr>
            <a:lvl8pPr marL="3188544" indent="0">
              <a:buNone/>
              <a:defRPr sz="900"/>
            </a:lvl8pPr>
            <a:lvl9pPr marL="364404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87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7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65"/>
            <a:ext cx="10972800" cy="4525963"/>
          </a:xfrm>
          <a:prstGeom prst="rect">
            <a:avLst/>
          </a:prstGeom>
        </p:spPr>
        <p:txBody>
          <a:bodyPr vert="eaVert" lIns="91095" tIns="45546" rIns="91095" bIns="45546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772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00265"/>
            <a:ext cx="2743200" cy="452596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65"/>
            <a:ext cx="8026400" cy="4525963"/>
          </a:xfrm>
          <a:prstGeom prst="rect">
            <a:avLst/>
          </a:prstGeom>
        </p:spPr>
        <p:txBody>
          <a:bodyPr vert="eaVert" lIns="91095" tIns="45546" rIns="91095" bIns="45546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515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987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2286" y="1412955"/>
            <a:ext cx="7774516" cy="1470025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143288" y="5708650"/>
            <a:ext cx="6303455" cy="673100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subtitle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B5E02736-2AFE-5E48-BD46-77C55848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0528" y="5488726"/>
            <a:ext cx="1401221" cy="111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294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5-no-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6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5860"/>
            <a:ext cx="10972800" cy="4929222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341624" indent="-3416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§"/>
              <a:defRPr lang="en-US" sz="2400" dirty="0" smtClean="0">
                <a:solidFill>
                  <a:srgbClr val="5F5F5F"/>
                </a:solidFill>
                <a:latin typeface="Arial" charset="0"/>
                <a:ea typeface="+mn-ea"/>
                <a:cs typeface="Arial" charset="0"/>
              </a:defRPr>
            </a:lvl1pPr>
            <a:lvl2pPr algn="l" rtl="0">
              <a:defRPr lang="en-US" sz="20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algn="l" rtl="0">
              <a:defRPr lang="en-US" sz="18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algn="l" rtl="0">
              <a:defRPr lang="en-US" sz="18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algn="l" rtl="0">
              <a:defRPr lang="he-IL" sz="1800" dirty="0">
                <a:solidFill>
                  <a:srgbClr val="5F5F5F"/>
                </a:solidFill>
                <a:latin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54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05-no-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6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54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with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85860"/>
            <a:ext cx="10972800" cy="4929222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341624" indent="-3416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§"/>
              <a:defRPr lang="en-US" sz="2400" dirty="0" smtClean="0">
                <a:solidFill>
                  <a:srgbClr val="5F5F5F"/>
                </a:solidFill>
                <a:latin typeface="Arial" charset="0"/>
                <a:ea typeface="+mn-ea"/>
                <a:cs typeface="Arial" charset="0"/>
              </a:defRPr>
            </a:lvl1pPr>
            <a:lvl2pPr algn="l" rtl="0">
              <a:defRPr lang="en-US" sz="20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2pPr>
            <a:lvl3pPr algn="l" rtl="0">
              <a:defRPr lang="en-US" sz="18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3pPr>
            <a:lvl4pPr algn="l" rtl="0">
              <a:defRPr lang="en-US" sz="1800" dirty="0" smtClean="0">
                <a:solidFill>
                  <a:srgbClr val="5F5F5F"/>
                </a:solidFill>
                <a:latin typeface="Arial" charset="0"/>
                <a:cs typeface="Arial" charset="0"/>
              </a:defRPr>
            </a:lvl4pPr>
            <a:lvl5pPr algn="l" rtl="0">
              <a:defRPr lang="he-IL" sz="1800" dirty="0">
                <a:solidFill>
                  <a:srgbClr val="5F5F5F"/>
                </a:solidFill>
                <a:latin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86212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ith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72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479" y="5708650"/>
            <a:ext cx="6208204" cy="673100"/>
          </a:xfrm>
          <a:prstGeom prst="rect">
            <a:avLst/>
          </a:prstGeom>
        </p:spPr>
        <p:txBody>
          <a:bodyPr lIns="91095" tIns="45546" rIns="91095" bIns="45546">
            <a:normAutofit/>
          </a:bodyPr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subtitle </a:t>
            </a:r>
          </a:p>
        </p:txBody>
      </p:sp>
    </p:spTree>
    <p:extLst>
      <p:ext uri="{BB962C8B-B14F-4D97-AF65-F5344CB8AC3E}">
        <p14:creationId xmlns:p14="http://schemas.microsoft.com/office/powerpoint/2010/main" val="1710846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5-no-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6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1196983"/>
            <a:ext cx="1211791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eritec 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70" y="1439863"/>
            <a:ext cx="250401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IMGD_Miy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0867" y="1668463"/>
            <a:ext cx="2969684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r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9815" y="4811802"/>
            <a:ext cx="2305049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r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6544" y="2619375"/>
            <a:ext cx="2495549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bb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27" y="4348163"/>
            <a:ext cx="240241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6986"/>
            <a:ext cx="7200912" cy="1143001"/>
          </a:xfrm>
        </p:spPr>
        <p:txBody>
          <a:bodyPr>
            <a:normAutofit/>
          </a:bodyPr>
          <a:lstStyle>
            <a:lvl1pPr algn="l" rtl="0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17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22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29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20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68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91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2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203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67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1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648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51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1320633" y="2039733"/>
            <a:ext cx="5393600" cy="5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b="1">
                <a:latin typeface="Oswald"/>
                <a:ea typeface="Oswald"/>
                <a:cs typeface="Oswald"/>
                <a:sym typeface="Oswa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1320633" y="2567300"/>
            <a:ext cx="4035200" cy="32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320633" y="538183"/>
            <a:ext cx="565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/>
          <p:nvPr/>
        </p:nvSpPr>
        <p:spPr>
          <a:xfrm>
            <a:off x="9422867" y="-9200"/>
            <a:ext cx="2769200" cy="686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479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body" idx="1"/>
          </p:nvPr>
        </p:nvSpPr>
        <p:spPr>
          <a:xfrm>
            <a:off x="1355967" y="2042967"/>
            <a:ext cx="6660400" cy="4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320633" y="538183"/>
            <a:ext cx="565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-55167" y="6187400"/>
            <a:ext cx="12374000" cy="76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2696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313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439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88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3409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117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600" y="274680"/>
            <a:ext cx="1097232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371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09600" y="396432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0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62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2320" y="396432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102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600" y="3964320"/>
            <a:ext cx="1097232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3324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600" y="3964320"/>
            <a:ext cx="1097232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746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2320" y="396432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600" y="3964320"/>
            <a:ext cx="53544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125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2"/>
          <a:stretch/>
        </p:blipFill>
        <p:spPr>
          <a:xfrm>
            <a:off x="2312160" y="1599840"/>
            <a:ext cx="7566720" cy="4525560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2312160" y="1599840"/>
            <a:ext cx="756672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22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31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61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635E808-AF70-4FBD-A46A-E78CDC7DE527}" type="datetimeFigureOut">
              <a:rPr lang="en-US" smtClean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2ABB86E-458E-45DF-B02C-721DD11F4AC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1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0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02_nt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432725" y="-287063"/>
            <a:ext cx="13004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8152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95" tIns="45546" rIns="91095" bIns="455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title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01F64F2F-B79E-F749-B998-8EB91F2D70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359" y="5816245"/>
            <a:ext cx="1410319" cy="112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5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Calibri" pitchFamily="34" charset="0"/>
          <a:cs typeface="Arial" charset="0"/>
        </a:defRPr>
      </a:lvl5pPr>
      <a:lvl6pPr marL="341636" algn="ctr" rtl="0" fontAlgn="base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cs typeface="Arial" charset="0"/>
        </a:defRPr>
      </a:lvl6pPr>
      <a:lvl7pPr marL="683272" algn="ctr" rtl="0" fontAlgn="base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cs typeface="Arial" charset="0"/>
        </a:defRPr>
      </a:lvl7pPr>
      <a:lvl8pPr marL="1024899" algn="ctr" rtl="0" fontAlgn="base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cs typeface="Arial" charset="0"/>
        </a:defRPr>
      </a:lvl8pPr>
      <a:lvl9pPr marL="1366517" algn="ctr" rtl="0" fontAlgn="base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56218" indent="-256218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5156" indent="-213520" algn="r" rtl="1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4075" indent="-170817" algn="r" rtl="1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195709" indent="-170817" algn="r" rtl="1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37340" indent="-170817" algn="r" rtl="1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78968" indent="-170817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0601" indent="-170817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62220" indent="-170817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03851" indent="-170817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636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3272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4899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6517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8148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9781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1408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3036" algn="l" defTabSz="6832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0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02_nt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432725" y="-287063"/>
            <a:ext cx="13004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8152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95" tIns="45546" rIns="91095" bIns="455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title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01F64F2F-B79E-F749-B998-8EB91F2D70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358" y="5816243"/>
            <a:ext cx="1410319" cy="112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74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cs typeface="Arial" charset="0"/>
        </a:defRPr>
      </a:lvl5pPr>
      <a:lvl6pPr marL="455515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6pPr>
      <a:lvl7pPr marL="911029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7pPr>
      <a:lvl8pPr marL="1366532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8pPr>
      <a:lvl9pPr marL="1822023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1624" indent="-341624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0208" indent="-284693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38766" indent="-227756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4279" indent="-227756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49787" indent="-227756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05290" indent="-227756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60801" indent="-227756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16293" indent="-227756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71801" indent="-227756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15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29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32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23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31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41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44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048" algn="l" defTabSz="911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80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LevelClick to edit Master text styles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3/29/16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6800913-C866-48CB-AD5D-FDA3F87217CE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404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80" indent="-342720" algn="l" defTabSz="914400" rtl="0" eaLnBrk="1" latinLnBrk="0" hangingPunct="1">
        <a:lnSpc>
          <a:spcPct val="100000"/>
        </a:lnSpc>
        <a:spcBef>
          <a:spcPts val="1000"/>
        </a:spcBef>
        <a:buClr>
          <a:srgbClr val="000000"/>
        </a:buClr>
        <a:buSzPct val="45000"/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EC09081-DAD5-7F5E-FCD1-C42CF5DC2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2A8DB21-BAD1-F07D-677B-F6DE6A652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80" y="5120640"/>
            <a:ext cx="11710539" cy="1737360"/>
          </a:xfrm>
        </p:spPr>
        <p:txBody>
          <a:bodyPr>
            <a:normAutofit/>
          </a:bodyPr>
          <a:lstStyle/>
          <a:p>
            <a:pPr defTabSz="457200">
              <a:spcBef>
                <a:spcPts val="600"/>
              </a:spcBef>
              <a:spcAft>
                <a:spcPts val="600"/>
              </a:spcAft>
            </a:pP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endParaRPr lang="en-US" dirty="0"/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CADAA9BB-C0DD-05F5-EEEB-9554F8AFA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-107986"/>
            <a:ext cx="12192000" cy="301567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 </a:t>
            </a:r>
          </a:p>
          <a:p>
            <a:r>
              <a:rPr lang="en-US" sz="5400" b="1" dirty="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rPr>
              <a:t>NATIONAL WATER COMMISSION </a:t>
            </a:r>
          </a:p>
          <a:p>
            <a:r>
              <a:rPr lang="en-US" sz="3000" b="1" dirty="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rPr>
              <a:t>“PPP JOURNEY &amp; LESSONS LEARNT”</a:t>
            </a:r>
          </a:p>
          <a:p>
            <a:r>
              <a:rPr lang="en-US" sz="3000" b="1" dirty="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rPr>
              <a:t>‘Navigating Caribbean Regulatory Challenges: Opportunities , Innovations &amp; Collaborations’  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ubtitle 16">
            <a:extLst>
              <a:ext uri="{FF2B5EF4-FFF2-40B4-BE49-F238E27FC236}">
                <a16:creationId xmlns:a16="http://schemas.microsoft.com/office/drawing/2014/main" id="{5223351B-D35B-2902-EF6E-FED61C3C24AA}"/>
              </a:ext>
            </a:extLst>
          </p:cNvPr>
          <p:cNvSpPr txBox="1">
            <a:spLocks/>
          </p:cNvSpPr>
          <p:nvPr/>
        </p:nvSpPr>
        <p:spPr>
          <a:xfrm>
            <a:off x="450980" y="2443514"/>
            <a:ext cx="11481939" cy="135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416E46-652D-040D-340D-8CC686C2F7B0}"/>
              </a:ext>
            </a:extLst>
          </p:cNvPr>
          <p:cNvSpPr txBox="1">
            <a:spLocks/>
          </p:cNvSpPr>
          <p:nvPr/>
        </p:nvSpPr>
        <p:spPr>
          <a:xfrm>
            <a:off x="-323161" y="2998241"/>
            <a:ext cx="12515161" cy="1139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JM" sz="4000" b="1" dirty="0">
                <a:latin typeface="Candara" panose="020E0502030303020204" pitchFamily="34" charset="0"/>
              </a:rPr>
              <a:t> </a:t>
            </a:r>
            <a:r>
              <a:rPr lang="en-JM" sz="3000" b="1" dirty="0">
                <a:latin typeface="Candara" panose="020E0502030303020204" pitchFamily="34" charset="0"/>
              </a:rPr>
              <a:t>Presenter: Lewis A. Lakeman         </a:t>
            </a:r>
          </a:p>
          <a:p>
            <a:pPr>
              <a:spcBef>
                <a:spcPts val="0"/>
              </a:spcBef>
            </a:pPr>
            <a:r>
              <a:rPr lang="en-JM" sz="3000" b="1" dirty="0">
                <a:latin typeface="Candara" panose="020E0502030303020204" pitchFamily="34" charset="0"/>
              </a:rPr>
              <a:t>         Assistant Vice President – Public Private Partnerships &amp; Project Finance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AF2DA-85BF-D0C6-EDB7-968DA53B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7558"/>
            <a:ext cx="4062654" cy="21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BBF27-3A5C-2FBC-EBD3-87A5B4316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260" y="4287966"/>
            <a:ext cx="3158002" cy="2344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C77A4-6B42-02AD-518A-8D0537EFF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654" y="4457558"/>
            <a:ext cx="5005923" cy="20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D9086-3126-0609-C185-EAAD079CE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89157" y="5197951"/>
            <a:ext cx="9462611" cy="1463361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rmAutofit fontScale="25000" lnSpcReduction="20000"/>
          </a:bodyPr>
          <a:lstStyle/>
          <a:p>
            <a:pPr mar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200" b="1" dirty="0">
                <a:solidFill>
                  <a:srgbClr val="0070C0"/>
                </a:solidFill>
              </a:rPr>
              <a:t>Extracting “Long-Term Value-for-Money</a:t>
            </a:r>
            <a:r>
              <a:rPr lang="en-US" sz="11200" b="1" dirty="0">
                <a:solidFill>
                  <a:srgbClr val="002060"/>
                </a:solidFill>
              </a:rPr>
              <a:t>” </a:t>
            </a:r>
            <a:r>
              <a:rPr lang="en-US" sz="11200" b="1" dirty="0">
                <a:solidFill>
                  <a:srgbClr val="0070C0"/>
                </a:solidFill>
              </a:rPr>
              <a:t>via Risk Allocation</a:t>
            </a:r>
          </a:p>
          <a:p>
            <a:r>
              <a:rPr lang="en-US" sz="7200" dirty="0"/>
              <a:t>- </a:t>
            </a:r>
            <a:r>
              <a:rPr lang="en-JM" sz="7200" dirty="0"/>
              <a:t>“</a:t>
            </a:r>
            <a:r>
              <a:rPr lang="en-JM" sz="8000" dirty="0"/>
              <a:t>By </a:t>
            </a:r>
            <a:r>
              <a:rPr lang="en-US" sz="8000" dirty="0"/>
              <a:t>removing the </a:t>
            </a:r>
            <a:r>
              <a:rPr lang="en-US" sz="8000" dirty="0" err="1"/>
              <a:t>GoJ</a:t>
            </a:r>
            <a:r>
              <a:rPr lang="en-US" sz="8000" dirty="0"/>
              <a:t>/NWC’s influence in some areas, some risks can be better                               	managed &amp; mitigated by the private sector”-                                                                                                  </a:t>
            </a:r>
            <a:r>
              <a:rPr lang="en-US" sz="7200" dirty="0"/>
              <a:t> - “Through appropriate Risk Transfer” PS over the life of the project design, construction to O &amp; M.                                                       -   </a:t>
            </a:r>
            <a:r>
              <a:rPr lang="en-JM" sz="7200" dirty="0"/>
              <a:t>Private sector is “efficient at reducing &amp; manage costs”, if Agreement is properly managed. </a:t>
            </a:r>
          </a:p>
          <a:p>
            <a:endParaRPr lang="en-US" dirty="0"/>
          </a:p>
          <a:p>
            <a:endParaRPr lang="en-JM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28999-DA3D-D667-4CEA-89635C909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4" y="969106"/>
            <a:ext cx="2336800" cy="141448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8BA97E-CCC5-9E22-DE35-2B67E8BE4645}"/>
              </a:ext>
            </a:extLst>
          </p:cNvPr>
          <p:cNvSpPr txBox="1">
            <a:spLocks/>
          </p:cNvSpPr>
          <p:nvPr/>
        </p:nvSpPr>
        <p:spPr>
          <a:xfrm>
            <a:off x="2532624" y="928368"/>
            <a:ext cx="9544080" cy="1414481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b="1" dirty="0">
                <a:solidFill>
                  <a:srgbClr val="002060"/>
                </a:solidFill>
              </a:rPr>
              <a:t>Access to Finance                                                                       </a:t>
            </a:r>
            <a:r>
              <a:rPr lang="en-US" dirty="0"/>
              <a:t>- When NWC is unable to access loan finance due to National Debt/Fiscal constraints &amp;                    	NWC’s Balance Sheet health.                                                                                                                           - Cash flow generated is sufficient to cover obligations.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865E32-DE46-B9AE-F48E-B7AB9EFA42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078929" cy="886992"/>
          </a:xfrm>
          <a:prstGeom prst="rect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tx1"/>
                </a:solidFill>
              </a:rPr>
              <a:t>Nwc’s</a:t>
            </a:r>
            <a:r>
              <a:rPr lang="en-US" b="1" dirty="0">
                <a:solidFill>
                  <a:schemeClr val="tx1"/>
                </a:solidFill>
              </a:rPr>
              <a:t> involvement with the private sector provides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84B19-7384-73D0-2B45-9F4017F06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9" y="5144321"/>
            <a:ext cx="2448934" cy="1463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1730C3-71DD-BE1D-1BCF-F183827D0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4" y="2504381"/>
            <a:ext cx="2336800" cy="1109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F32C1-4D1D-A614-CB7C-916450A09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9" y="3688465"/>
            <a:ext cx="2366182" cy="13270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6E61B9-4223-F008-2CFA-81796F611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62002" y="2504381"/>
            <a:ext cx="9544079" cy="1022858"/>
          </a:xfrm>
          <a:solidFill>
            <a:schemeClr val="bg1"/>
          </a:solidFill>
          <a:ln w="9525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</a:rPr>
              <a:t>Exposure, Development New Water Technology &amp; T/Expertise 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-  Enhanced public services, infrastructure via improved operational efficiency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-  Reduces cost &amp; improves service quality for consumers;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8E141-1730-D6B1-3CDA-B3BDF8AE7124}"/>
              </a:ext>
            </a:extLst>
          </p:cNvPr>
          <p:cNvSpPr txBox="1"/>
          <p:nvPr/>
        </p:nvSpPr>
        <p:spPr>
          <a:xfrm>
            <a:off x="2589157" y="3655124"/>
            <a:ext cx="9516925" cy="1360437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</a:rPr>
              <a:t>Innovation Efficiency - Water &amp; Wastewater &amp; NRW Reduction</a:t>
            </a:r>
            <a:r>
              <a:rPr lang="en-US" sz="2800" b="1" dirty="0">
                <a:solidFill>
                  <a:srgbClr val="FF0000"/>
                </a:solidFill>
              </a:rPr>
              <a:t>*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 - Capture efficiencies via innovations in Project Development, Designs, Construction &amp; Financing. 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 - New technology to enhance, improve efficient &amp; reliable system”.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000" dirty="0"/>
              <a:t> - “If Incentivized” PSP reduce COS via quickly &amp; timely response to Utility’s demands”.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5600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0F53B-8BC4-F3B7-22EC-12F40D7F8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53E1F9-DCAF-9BE9-530F-E265035D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870"/>
            <a:ext cx="12191999" cy="620130"/>
          </a:xfrm>
          <a:solidFill>
            <a:srgbClr val="FFFF0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Nwc’s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Ppp</a:t>
            </a:r>
            <a:r>
              <a:rPr lang="en-US" b="1" dirty="0">
                <a:solidFill>
                  <a:schemeClr val="tx1"/>
                </a:solidFill>
              </a:rPr>
              <a:t> and </a:t>
            </a:r>
            <a:r>
              <a:rPr lang="en-US" b="1" dirty="0" err="1">
                <a:solidFill>
                  <a:schemeClr val="tx1"/>
                </a:solidFill>
              </a:rPr>
              <a:t>psp</a:t>
            </a:r>
            <a:r>
              <a:rPr lang="en-US" b="1" dirty="0">
                <a:solidFill>
                  <a:schemeClr val="tx1"/>
                </a:solidFill>
              </a:rPr>
              <a:t> partnership transactions    </a:t>
            </a:r>
            <a:endParaRPr lang="en-JM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586D8D-1F40-9EF5-C565-84DE15160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9299" y="3325157"/>
            <a:ext cx="5468755" cy="2850244"/>
          </a:xfrm>
          <a:ln w="6350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100" b="1" dirty="0">
                <a:solidFill>
                  <a:srgbClr val="FF0000"/>
                </a:solidFill>
              </a:rPr>
              <a:t>CWTC/SOAPBERRY </a:t>
            </a:r>
            <a:r>
              <a:rPr lang="en-US" sz="3100" b="1" dirty="0" err="1">
                <a:solidFill>
                  <a:srgbClr val="FF0000"/>
                </a:solidFill>
              </a:rPr>
              <a:t>WwTP</a:t>
            </a:r>
            <a:r>
              <a:rPr lang="en-US" sz="3100" b="1" dirty="0">
                <a:solidFill>
                  <a:srgbClr val="FF0000"/>
                </a:solidFill>
              </a:rPr>
              <a:t> PHASE # 1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SPV: </a:t>
            </a:r>
            <a:r>
              <a:rPr lang="en-US" sz="2600" dirty="0"/>
              <a:t>Central Wastewater Treatment Company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/>
              <a:t> Capacity </a:t>
            </a:r>
            <a:r>
              <a:rPr lang="en-US" sz="2600" dirty="0"/>
              <a:t>: 75,000M</a:t>
            </a:r>
            <a:r>
              <a:rPr lang="en-US" sz="2600" baseline="30000" dirty="0"/>
              <a:t>3</a:t>
            </a:r>
            <a:r>
              <a:rPr lang="en-US" sz="2600" dirty="0"/>
              <a:t>/Day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COD </a:t>
            </a:r>
            <a:r>
              <a:rPr lang="en-US" sz="2600" dirty="0"/>
              <a:t>: 2007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Duration: </a:t>
            </a:r>
            <a:r>
              <a:rPr lang="en-US" sz="2600" dirty="0"/>
              <a:t>20-year PPP (DBFO)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Project Cost</a:t>
            </a:r>
            <a:r>
              <a:rPr lang="en-US" sz="2600" dirty="0"/>
              <a:t>: USD$40.0M Loan US: $20.0M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Equity Partners:  </a:t>
            </a:r>
            <a:r>
              <a:rPr lang="en-US" sz="2600" dirty="0"/>
              <a:t>UDC, NWC, NHT &amp; ABS *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*(NWC = 85% &amp; ABS = 15%)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Status: </a:t>
            </a:r>
            <a:r>
              <a:rPr lang="en-US" sz="2600" dirty="0"/>
              <a:t>O&amp;M Agreement. </a:t>
            </a:r>
            <a:r>
              <a:rPr lang="en-US" sz="2600" dirty="0" err="1"/>
              <a:t>Licence</a:t>
            </a:r>
            <a:r>
              <a:rPr lang="en-US" sz="2600" dirty="0"/>
              <a:t>-March 2027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600" b="1" dirty="0"/>
          </a:p>
          <a:p>
            <a:endParaRPr lang="en-JM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34C5A36-EF71-2393-00DA-E9716297E9AF}"/>
              </a:ext>
            </a:extLst>
          </p:cNvPr>
          <p:cNvSpPr txBox="1">
            <a:spLocks/>
          </p:cNvSpPr>
          <p:nvPr/>
        </p:nvSpPr>
        <p:spPr>
          <a:xfrm>
            <a:off x="8742220" y="1399091"/>
            <a:ext cx="2841290" cy="287362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JM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4FF9E-E7B7-04C3-44DE-A32054E4D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55" y="846105"/>
            <a:ext cx="5468755" cy="2331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26358A-996D-73E0-4E01-C5FD0E5F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272" y="821519"/>
            <a:ext cx="6077773" cy="2391601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DCC504B4-6456-6BA4-C8F7-0945337886F9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5886701" y="3325158"/>
            <a:ext cx="6096000" cy="2850244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</a:rPr>
              <a:t>RIO COBRE WATER LIMITED (RCWL)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2"/>
                </a:solidFill>
              </a:rPr>
              <a:t>         (Government Paid Public Private Partnership)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SPV</a:t>
            </a:r>
            <a:r>
              <a:rPr lang="en-US" dirty="0"/>
              <a:t>: Rio Cobre Water Company Limited.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Capacity: </a:t>
            </a:r>
            <a:r>
              <a:rPr lang="en-US" dirty="0"/>
              <a:t>15IMGD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Financial Close: </a:t>
            </a:r>
            <a:r>
              <a:rPr lang="en-US" dirty="0"/>
              <a:t>December 2022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Duration: </a:t>
            </a:r>
            <a:r>
              <a:rPr lang="en-US" dirty="0"/>
              <a:t>25year “Government Paid” PPP - DBFOM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Project Sum : </a:t>
            </a:r>
            <a:r>
              <a:rPr lang="en-US" dirty="0"/>
              <a:t>US$ 92.0 M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Equity Partners</a:t>
            </a:r>
            <a:r>
              <a:rPr lang="en-US" dirty="0"/>
              <a:t>: Eppley, Pan Jamaica Group &amp; VCGP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Status: </a:t>
            </a:r>
            <a:r>
              <a:rPr lang="en-US" dirty="0"/>
              <a:t>Construction. Two(2) years, ends May 2027 </a:t>
            </a:r>
            <a:r>
              <a:rPr lang="en-US" sz="180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18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4325F4B-39A3-F4D0-0AB4-828BB66D6472}"/>
              </a:ext>
            </a:extLst>
          </p:cNvPr>
          <p:cNvSpPr txBox="1">
            <a:spLocks/>
          </p:cNvSpPr>
          <p:nvPr/>
        </p:nvSpPr>
        <p:spPr>
          <a:xfrm>
            <a:off x="47081" y="6266844"/>
            <a:ext cx="11999147" cy="521500"/>
          </a:xfrm>
          <a:prstGeom prst="rect">
            <a:avLst/>
          </a:prstGeom>
          <a:solidFill>
            <a:srgbClr val="FFC000"/>
          </a:solidFill>
        </p:spPr>
        <p:txBody>
          <a:bodyPr vert="horz" lIns="45720" tIns="45720" rIns="4572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/>
              <a:t> 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00" b="1" dirty="0"/>
              <a:t>COMMERCIAL AND FINANCIAL US$200.0M  </a:t>
            </a:r>
            <a:r>
              <a:rPr lang="en-US" sz="9600" b="1" dirty="0"/>
              <a:t> </a:t>
            </a:r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sz="96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2155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DE48-D2B3-032A-6396-B1B69B028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C80E62-B16C-515E-56AB-4C75ABB7D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161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err="1"/>
              <a:t>Nwc’s</a:t>
            </a:r>
            <a:r>
              <a:rPr lang="en-US" dirty="0"/>
              <a:t> public private sector partnerships transactions</a:t>
            </a:r>
            <a:endParaRPr lang="en-JM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0A7A3E-5B38-920B-08DF-86C265170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3624" y="3916043"/>
            <a:ext cx="5536900" cy="2873629"/>
          </a:xfrm>
          <a:ln w="63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</a:rPr>
              <a:t> PORT MORE NRW REDUCTION 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</a:rPr>
              <a:t> (Co-Management Performance Base Contract)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SPV</a:t>
            </a:r>
            <a:r>
              <a:rPr lang="en-US" dirty="0"/>
              <a:t>: MIYA Jamaica Limited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Structure: </a:t>
            </a:r>
            <a:r>
              <a:rPr lang="en-US" dirty="0"/>
              <a:t>Co-Management &amp; Performance Based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Target </a:t>
            </a:r>
            <a:r>
              <a:rPr lang="en-US" dirty="0"/>
              <a:t>: 70% to 30 %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 : Five Years (2021 – 2026)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 Contract Sum  </a:t>
            </a:r>
            <a:r>
              <a:rPr lang="en-US" dirty="0"/>
              <a:t>: US$16.0 M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 Status</a:t>
            </a:r>
            <a:r>
              <a:rPr lang="en-US" dirty="0"/>
              <a:t>: Contract to be concluded April 2026</a:t>
            </a:r>
            <a:endParaRPr lang="en-JM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27F80E0-5A62-1901-C0C8-2B21C402F6F6}"/>
              </a:ext>
            </a:extLst>
          </p:cNvPr>
          <p:cNvSpPr txBox="1">
            <a:spLocks/>
          </p:cNvSpPr>
          <p:nvPr/>
        </p:nvSpPr>
        <p:spPr>
          <a:xfrm>
            <a:off x="8742220" y="1399091"/>
            <a:ext cx="2841290" cy="287362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JM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5C9FC5A-59CD-3CA6-A1A2-8E63F86A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624" y="834559"/>
            <a:ext cx="5536901" cy="2978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AAF8D-56F0-8AE3-D8C9-9C3BDC27B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74" y="834559"/>
            <a:ext cx="5695326" cy="2978063"/>
          </a:xfrm>
          <a:prstGeom prst="rect">
            <a:avLst/>
          </a:prstGeom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06FCDBD-750A-FAB6-26E9-4D4FA1D2F64E}"/>
              </a:ext>
            </a:extLst>
          </p:cNvPr>
          <p:cNvSpPr txBox="1">
            <a:spLocks/>
          </p:cNvSpPr>
          <p:nvPr/>
        </p:nvSpPr>
        <p:spPr>
          <a:xfrm>
            <a:off x="291476" y="3916043"/>
            <a:ext cx="5828376" cy="2873629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70C0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</a:rPr>
              <a:t>KSA NRW REDUCTION PROGRAMME 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</a:rPr>
              <a:t> (Co-Management Performance Base Contract)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 SPV</a:t>
            </a:r>
            <a:r>
              <a:rPr lang="en-US" dirty="0"/>
              <a:t>: MIYA Jamaica  Limited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 Structure: </a:t>
            </a:r>
            <a:r>
              <a:rPr lang="en-US" dirty="0"/>
              <a:t>Co-Management Performance Based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 Target </a:t>
            </a:r>
            <a:r>
              <a:rPr lang="en-US" dirty="0"/>
              <a:t>: 65% to 40 %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None/>
            </a:pPr>
            <a:r>
              <a:rPr lang="en-US" dirty="0"/>
              <a:t>  </a:t>
            </a:r>
            <a:r>
              <a:rPr lang="en-US" b="1" dirty="0"/>
              <a:t>Duration</a:t>
            </a:r>
            <a:r>
              <a:rPr lang="en-US" dirty="0"/>
              <a:t> : Six Years (2015 - 2021)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None/>
            </a:pPr>
            <a:r>
              <a:rPr lang="en-US" b="1" dirty="0"/>
              <a:t>  Contract Sum </a:t>
            </a:r>
            <a:r>
              <a:rPr lang="en-US" dirty="0"/>
              <a:t>: US$55.0 M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None/>
            </a:pPr>
            <a:r>
              <a:rPr lang="en-US" b="1" dirty="0"/>
              <a:t>  Status</a:t>
            </a:r>
            <a:r>
              <a:rPr lang="en-US" dirty="0"/>
              <a:t>: Completed.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77944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FB63-C2D9-4B2E-3FA3-5D9300291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54DB75-DCDD-2D65-02D5-F8A78C20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870"/>
            <a:ext cx="12191999" cy="620130"/>
          </a:xfrm>
          <a:solidFill>
            <a:srgbClr val="FFFF0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Nwc’s</a:t>
            </a:r>
            <a:r>
              <a:rPr lang="en-US" b="1" dirty="0">
                <a:solidFill>
                  <a:schemeClr val="tx1"/>
                </a:solidFill>
              </a:rPr>
              <a:t> public private SECTOR partnership transactions    </a:t>
            </a:r>
            <a:endParaRPr lang="en-JM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77C28C-4F52-4B54-8DF4-7F560C5A8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573" y="3905772"/>
            <a:ext cx="5810227" cy="2873628"/>
          </a:xfrm>
          <a:ln w="63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CONSTANT SPRING HYDRO POWER PLANT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(Modernization and Recommissioning)</a:t>
            </a:r>
            <a:endParaRPr lang="en-US" sz="180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“</a:t>
            </a:r>
            <a:r>
              <a:rPr lang="en-US" sz="1800" dirty="0" err="1"/>
              <a:t>JPSCo</a:t>
            </a:r>
            <a:r>
              <a:rPr lang="en-US" sz="1800" dirty="0"/>
              <a:t>., utilizes water from the NWC's Hermitage Dam &amp; NWC Raw Water Line / Penstock, Wag Water &amp; Boar Rivers to generate electricity”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Operators :</a:t>
            </a:r>
            <a:r>
              <a:rPr lang="en-US" sz="1800" dirty="0"/>
              <a:t> NWC/JPSCo.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Recommissioned: </a:t>
            </a:r>
            <a:r>
              <a:rPr lang="en-US" sz="1800" dirty="0"/>
              <a:t>December 2009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Capacity</a:t>
            </a:r>
            <a:r>
              <a:rPr lang="en-US" sz="1800" dirty="0"/>
              <a:t> : I MW , Impact : 1,600 households.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Transaction Structure: </a:t>
            </a:r>
            <a:r>
              <a:rPr lang="en-US" sz="1800" dirty="0"/>
              <a:t>JPS/NWC  Land Lease Agreement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Project Cost :  </a:t>
            </a:r>
            <a:r>
              <a:rPr lang="en-US" sz="1800" dirty="0"/>
              <a:t>US$1.0M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 </a:t>
            </a:r>
            <a:r>
              <a:rPr lang="en-US" sz="180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1800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6D982E76-0CE8-E8DB-88C0-B276500F4E71}"/>
              </a:ext>
            </a:extLst>
          </p:cNvPr>
          <p:cNvSpPr txBox="1">
            <a:spLocks/>
          </p:cNvSpPr>
          <p:nvPr/>
        </p:nvSpPr>
        <p:spPr>
          <a:xfrm>
            <a:off x="8742220" y="1399091"/>
            <a:ext cx="2841290" cy="287362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JM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9E14F7-3057-1750-B5E8-15A5C4867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7" y="929146"/>
            <a:ext cx="2311686" cy="2663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A186A-7703-4331-F67E-75D46833E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137" y="1021754"/>
            <a:ext cx="2840982" cy="2663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616798-69A3-C7CA-8176-2017EBF28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512" y="929146"/>
            <a:ext cx="3437138" cy="2914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6C4CB1-394D-B5AC-8443-AAA3F204F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519" y="1040149"/>
            <a:ext cx="2818593" cy="2821533"/>
          </a:xfrm>
          <a:prstGeom prst="rect">
            <a:avLst/>
          </a:prstGeom>
        </p:spPr>
      </p:pic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683914C1-1EA4-9E7B-7440-F242AE46596D}"/>
              </a:ext>
            </a:extLst>
          </p:cNvPr>
          <p:cNvSpPr txBox="1">
            <a:spLocks/>
          </p:cNvSpPr>
          <p:nvPr/>
        </p:nvSpPr>
        <p:spPr>
          <a:xfrm>
            <a:off x="5942154" y="3861682"/>
            <a:ext cx="6006496" cy="2914141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70C0"/>
                </a:solidFill>
              </a:rPr>
              <a:t>WEST KINGSTON POWER PARTNERS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None/>
            </a:pPr>
            <a:r>
              <a:rPr lang="en-US" sz="1800" b="1" dirty="0">
                <a:solidFill>
                  <a:schemeClr val="accent2"/>
                </a:solidFill>
              </a:rPr>
              <a:t>(NWC plans to “Generate” &amp; “Wheel Power” to JPS)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800" b="1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/>
              <a:t>(WKPP DBFO 66MW Power Facility)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Transaction Structure: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-   NWC’s retired Western </a:t>
            </a:r>
            <a:r>
              <a:rPr lang="en-US" sz="1800" dirty="0" err="1"/>
              <a:t>WwTP</a:t>
            </a:r>
            <a:r>
              <a:rPr lang="en-US" sz="1800" dirty="0"/>
              <a:t> Land Lease to WKPP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-   WKPP DBFOM 66MW Power Facility Power to </a:t>
            </a:r>
            <a:r>
              <a:rPr lang="en-US" sz="1800" dirty="0" err="1"/>
              <a:t>JPSCo</a:t>
            </a:r>
            <a:r>
              <a:rPr lang="en-US" sz="1800" dirty="0"/>
              <a:t>.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-   Agreement have "Provisions” to be “upscaled”  for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    Generation and Wheeling. December 2010.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1800" dirty="0"/>
          </a:p>
        </p:txBody>
      </p:sp>
    </p:spTree>
    <p:extLst>
      <p:ext uri="{BB962C8B-B14F-4D97-AF65-F5344CB8AC3E}">
        <p14:creationId xmlns:p14="http://schemas.microsoft.com/office/powerpoint/2010/main" val="384037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BF6E8-19F8-D828-B473-93FCCEF5D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6D6AE3-C96F-D95B-9BE1-6A60C639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830" y="872255"/>
            <a:ext cx="6607689" cy="86948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JM" dirty="0"/>
              <a:t>-  </a:t>
            </a:r>
            <a:br>
              <a:rPr lang="en-JM"/>
            </a:br>
            <a:r>
              <a:rPr lang="en-JM" sz="27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“Perception </a:t>
            </a:r>
            <a:r>
              <a:rPr lang="en-JM" sz="27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very Diverse”  “Privatisation/sale of assets” or “PPP” </a:t>
            </a:r>
            <a:br>
              <a:rPr lang="en-JM" sz="2000" dirty="0"/>
            </a:br>
            <a:r>
              <a:rPr lang="en-JM" dirty="0"/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1EF3B8-2BAF-7232-45D6-83F15F036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4" y="992019"/>
            <a:ext cx="5166376" cy="5618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560F9-7E8D-C40D-AC8F-AB178A75A8E1}"/>
              </a:ext>
            </a:extLst>
          </p:cNvPr>
          <p:cNvSpPr txBox="1"/>
          <p:nvPr/>
        </p:nvSpPr>
        <p:spPr>
          <a:xfrm>
            <a:off x="1621972" y="4894631"/>
            <a:ext cx="611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</a:t>
            </a:r>
            <a:endParaRPr lang="en-JM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5EA85-2D19-43E0-1A7B-C6227B0662AA}"/>
              </a:ext>
            </a:extLst>
          </p:cNvPr>
          <p:cNvSpPr txBox="1">
            <a:spLocks/>
          </p:cNvSpPr>
          <p:nvPr/>
        </p:nvSpPr>
        <p:spPr>
          <a:xfrm>
            <a:off x="0" y="-15526"/>
            <a:ext cx="12192000" cy="74016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CHALLENGES IN IMPLEMENTING PPP TRANSACTIONS</a:t>
            </a:r>
            <a:endParaRPr lang="en-JM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484D41-6856-57C7-A1B7-674C50F9868A}"/>
              </a:ext>
            </a:extLst>
          </p:cNvPr>
          <p:cNvSpPr txBox="1">
            <a:spLocks/>
          </p:cNvSpPr>
          <p:nvPr/>
        </p:nvSpPr>
        <p:spPr>
          <a:xfrm>
            <a:off x="5573486" y="1958305"/>
            <a:ext cx="6473885" cy="869484"/>
          </a:xfrm>
          <a:prstGeom prst="rect">
            <a:avLst/>
          </a:prstGeom>
          <a:solidFill>
            <a:srgbClr val="FF0000"/>
          </a:solidFill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en-US" sz="2400" b="1" dirty="0"/>
              <a:t>“PPPs NOT SUITED FOR EVERY TYPE OF INFRASTRUCTURE INVESTMENT”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24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24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2400" b="1" dirty="0"/>
          </a:p>
          <a:p>
            <a:pPr lvl="8">
              <a:spcBef>
                <a:spcPts val="0"/>
              </a:spcBef>
              <a:spcAft>
                <a:spcPts val="0"/>
              </a:spcAft>
            </a:pPr>
            <a:endParaRPr lang="en-JM" sz="16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D904A4D-1DCC-A482-F787-00D396C453D5}"/>
              </a:ext>
            </a:extLst>
          </p:cNvPr>
          <p:cNvSpPr txBox="1">
            <a:spLocks/>
          </p:cNvSpPr>
          <p:nvPr/>
        </p:nvSpPr>
        <p:spPr>
          <a:xfrm>
            <a:off x="5573486" y="2942463"/>
            <a:ext cx="6473884" cy="1135258"/>
          </a:xfrm>
          <a:prstGeom prst="rect">
            <a:avLst/>
          </a:prstGeom>
          <a:solidFill>
            <a:srgbClr val="00B0F0"/>
          </a:solidFill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“NOT ALL RISKS WITHIN CONTROL OF NWC”      </a:t>
            </a:r>
            <a:endParaRPr lang="en-JM" sz="24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03B709-6518-EC7B-B5DE-AD7BFE1604C3}"/>
              </a:ext>
            </a:extLst>
          </p:cNvPr>
          <p:cNvSpPr txBox="1">
            <a:spLocks/>
          </p:cNvSpPr>
          <p:nvPr/>
        </p:nvSpPr>
        <p:spPr>
          <a:xfrm>
            <a:off x="5573486" y="4192395"/>
            <a:ext cx="6421604" cy="1135259"/>
          </a:xfrm>
          <a:prstGeom prst="rect">
            <a:avLst/>
          </a:prstGeom>
          <a:solidFill>
            <a:srgbClr val="FFC000"/>
          </a:solidFill>
        </p:spPr>
        <p:txBody>
          <a:bodyPr vert="horz" lIns="45720" tIns="45720" rIns="4572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endParaRPr lang="en-JM" sz="2400" b="1" dirty="0">
              <a:solidFill>
                <a:srgbClr val="FF0000"/>
              </a:solidFill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JM" sz="9600" b="1" dirty="0"/>
              <a:t>RAW WATER QUALITY AVAILABILITY - RISK  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JM" sz="9600" b="1" dirty="0"/>
              <a:t>Parameter /Characteristic  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JM" sz="8600" b="1" dirty="0"/>
              <a:t>(Quality, Availability &amp; Yield)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59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JM" sz="2400" b="1" dirty="0"/>
          </a:p>
          <a:p>
            <a:pPr lvl="8">
              <a:spcBef>
                <a:spcPts val="0"/>
              </a:spcBef>
              <a:spcAft>
                <a:spcPts val="0"/>
              </a:spcAft>
            </a:pPr>
            <a:r>
              <a:rPr lang="en-JM" sz="1600" dirty="0"/>
              <a:t> 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272E6D2-05D3-0D92-A276-1D4CB06F45C8}"/>
              </a:ext>
            </a:extLst>
          </p:cNvPr>
          <p:cNvSpPr txBox="1">
            <a:spLocks/>
          </p:cNvSpPr>
          <p:nvPr/>
        </p:nvSpPr>
        <p:spPr>
          <a:xfrm>
            <a:off x="5521207" y="5474048"/>
            <a:ext cx="6473884" cy="121364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45720" tIns="45720" rIns="4572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9600" b="1" dirty="0"/>
              <a:t> INTEGRITY OF CONVEYANCE NETWORK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JM" sz="6700" b="1" dirty="0"/>
              <a:t>Trade Waste Effluent - Quality, Rate, </a:t>
            </a:r>
            <a:r>
              <a:rPr lang="en-JM" sz="6800" b="1" dirty="0"/>
              <a:t> Storm Water Intrusion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JM" sz="6800" b="1" dirty="0"/>
              <a:t>  High Non - Revenue Water  </a:t>
            </a:r>
          </a:p>
          <a:p>
            <a:pPr marL="0" indent="0" algn="ctr">
              <a:buNone/>
            </a:pPr>
            <a:r>
              <a:rPr lang="en-US" sz="3600" b="1" dirty="0"/>
              <a:t>    </a:t>
            </a:r>
            <a:endParaRPr lang="en-JM" sz="3600" b="1" dirty="0"/>
          </a:p>
        </p:txBody>
      </p:sp>
    </p:spTree>
    <p:extLst>
      <p:ext uri="{BB962C8B-B14F-4D97-AF65-F5344CB8AC3E}">
        <p14:creationId xmlns:p14="http://schemas.microsoft.com/office/powerpoint/2010/main" val="341832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3E9AC-D475-5236-9391-04900C91E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6F36-32EC-4DD5-8ED8-645C506D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266561"/>
            <a:ext cx="11582400" cy="74016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CHALLENGES IN IMPLEMENTING PPP TRANSACTION</a:t>
            </a:r>
            <a:endParaRPr lang="en-JM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755B3A-998F-F8E1-6DA1-5A4B589CDCC8}"/>
              </a:ext>
            </a:extLst>
          </p:cNvPr>
          <p:cNvSpPr txBox="1">
            <a:spLocks/>
          </p:cNvSpPr>
          <p:nvPr/>
        </p:nvSpPr>
        <p:spPr>
          <a:xfrm>
            <a:off x="3313000" y="1154037"/>
            <a:ext cx="8752593" cy="1759527"/>
          </a:xfrm>
          <a:prstGeom prst="rect">
            <a:avLst/>
          </a:prstGeom>
        </p:spPr>
        <p:txBody>
          <a:bodyPr vert="horz" lIns="45720" tIns="45720" rIns="45720" bIns="45720" rtlCol="0">
            <a:normAutofit fontScale="3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C00000"/>
                </a:solidFill>
              </a:rPr>
              <a:t>      </a:t>
            </a:r>
            <a:r>
              <a:rPr lang="en-US" sz="7400" b="1" dirty="0">
                <a:solidFill>
                  <a:srgbClr val="C00000"/>
                </a:solidFill>
              </a:rPr>
              <a:t>“INVESTORS HIGH DEMANDS/UNREALISTIC GUARANTEES /SECURITIES/BONDS/RING FENCE PAYMENT REGRIME ”</a:t>
            </a:r>
            <a:endParaRPr lang="en-JM" sz="7400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 dirty="0"/>
              <a:t>-  Utility struggles to cover O&amp;M, Cap Ex. Investment &amp; Debt Service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 dirty="0"/>
              <a:t>-  Adequacy of tariff to make project affordable for cost recovery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 dirty="0"/>
              <a:t>   Difficulty in structuring financially viable projects, securing investment,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 dirty="0"/>
              <a:t>   &amp; managing tariffs to balance affordability with cost recovery</a:t>
            </a:r>
            <a:endParaRPr lang="en-JM" sz="7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JM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2D606B-659D-DD0A-578D-8A1ABB807DC7}"/>
              </a:ext>
            </a:extLst>
          </p:cNvPr>
          <p:cNvSpPr txBox="1">
            <a:spLocks/>
          </p:cNvSpPr>
          <p:nvPr/>
        </p:nvSpPr>
        <p:spPr>
          <a:xfrm>
            <a:off x="3848437" y="2736132"/>
            <a:ext cx="8279933" cy="175952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JM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74D47-FBC8-07E3-85AC-5F116F03B9EB}"/>
              </a:ext>
            </a:extLst>
          </p:cNvPr>
          <p:cNvSpPr txBox="1">
            <a:spLocks/>
          </p:cNvSpPr>
          <p:nvPr/>
        </p:nvSpPr>
        <p:spPr>
          <a:xfrm>
            <a:off x="3848437" y="3303133"/>
            <a:ext cx="8637638" cy="175952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 dirty="0"/>
              <a:t>  </a:t>
            </a:r>
            <a:r>
              <a:rPr lang="en-JM" sz="8000" b="1" dirty="0"/>
              <a:t>  </a:t>
            </a:r>
          </a:p>
          <a:p>
            <a:endParaRPr lang="en-JM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00EE428-460E-059B-6CF9-336DEC494B93}"/>
              </a:ext>
            </a:extLst>
          </p:cNvPr>
          <p:cNvSpPr txBox="1">
            <a:spLocks/>
          </p:cNvSpPr>
          <p:nvPr/>
        </p:nvSpPr>
        <p:spPr>
          <a:xfrm>
            <a:off x="19570" y="1123390"/>
            <a:ext cx="3023272" cy="1612742"/>
          </a:xfrm>
          <a:prstGeom prst="rect">
            <a:avLst/>
          </a:prstGeom>
          <a:solidFill>
            <a:srgbClr val="00B0F0"/>
          </a:solidFill>
        </p:spPr>
        <p:txBody>
          <a:bodyPr vert="horz" lIns="45720" tIns="45720" rIns="4572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FINANCIAL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CAPACITY &amp;  CREDITWORTHNESS    </a:t>
            </a:r>
            <a:endParaRPr lang="en-JM" sz="2800" b="1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3EEAB31-0A51-20DD-0849-B059CBCB7829}"/>
              </a:ext>
            </a:extLst>
          </p:cNvPr>
          <p:cNvSpPr txBox="1">
            <a:spLocks/>
          </p:cNvSpPr>
          <p:nvPr/>
        </p:nvSpPr>
        <p:spPr>
          <a:xfrm>
            <a:off x="38636" y="5062660"/>
            <a:ext cx="3023274" cy="1602855"/>
          </a:xfrm>
          <a:prstGeom prst="rect">
            <a:avLst/>
          </a:prstGeom>
          <a:solidFill>
            <a:srgbClr val="FFC000"/>
          </a:solidFill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/>
              <a:t>ACCESS TO CENTRALIZED SEWERAGE NETWORK </a:t>
            </a:r>
            <a:endParaRPr lang="en-JM" sz="28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55169A-4035-E4AE-286F-99575DE96CCC}"/>
              </a:ext>
            </a:extLst>
          </p:cNvPr>
          <p:cNvSpPr txBox="1">
            <a:spLocks/>
          </p:cNvSpPr>
          <p:nvPr/>
        </p:nvSpPr>
        <p:spPr>
          <a:xfrm>
            <a:off x="3042842" y="5114421"/>
            <a:ext cx="9292913" cy="160285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“</a:t>
            </a:r>
            <a:r>
              <a:rPr lang="en-US" sz="2400" b="1" dirty="0">
                <a:solidFill>
                  <a:srgbClr val="FF0000"/>
                </a:solidFill>
              </a:rPr>
              <a:t>LOW ACCESS/CONNECTIVITY TO CENTRALIZED SEWERAGE SYSTEMS</a:t>
            </a:r>
            <a:r>
              <a:rPr lang="en-US" sz="2400" dirty="0">
                <a:solidFill>
                  <a:srgbClr val="FF0000"/>
                </a:solidFill>
              </a:rPr>
              <a:t>” </a:t>
            </a:r>
            <a:endParaRPr lang="en-US" sz="2400" dirty="0"/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    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    -    Small &amp; fragmented water supply schemes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    -   “Economies of scales and commercial feasibility impaired”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    -    Transaction will have to be structured as “packaged of systems:”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0FA7D8D-87F9-3EA0-AD05-913FB4777EFB}"/>
              </a:ext>
            </a:extLst>
          </p:cNvPr>
          <p:cNvSpPr txBox="1">
            <a:spLocks/>
          </p:cNvSpPr>
          <p:nvPr/>
        </p:nvSpPr>
        <p:spPr>
          <a:xfrm>
            <a:off x="38636" y="2995958"/>
            <a:ext cx="3023274" cy="1759527"/>
          </a:xfrm>
          <a:prstGeom prst="rect">
            <a:avLst/>
          </a:prstGeom>
          <a:solidFill>
            <a:srgbClr val="FFFF00"/>
          </a:solidFill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LIMITED MARKET PLAYERS  &amp;  COMPETITION IN THE SECTOR  </a:t>
            </a:r>
            <a:endParaRPr lang="en-JM" sz="2800" b="1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D18820-DA78-C700-0123-5A48A7DFBA95}"/>
              </a:ext>
            </a:extLst>
          </p:cNvPr>
          <p:cNvSpPr txBox="1">
            <a:spLocks/>
          </p:cNvSpPr>
          <p:nvPr/>
        </p:nvSpPr>
        <p:spPr>
          <a:xfrm>
            <a:off x="3400544" y="3303133"/>
            <a:ext cx="9085531" cy="160285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“ LIMITED MARKET PLAYERS AND MARKET COMPETITION”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 </a:t>
            </a:r>
            <a:r>
              <a:rPr lang="en-US" sz="2400" dirty="0"/>
              <a:t> 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-  Investors have a preference for Direct Contracting (DC) Procurement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/>
              <a:t>  DC Procurement is challenging to manage than Competitive Process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/>
              <a:t>  OUR mimics this role: Ensure Reasonable Price, QoS and Prevent Price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    Spiraling</a:t>
            </a:r>
          </a:p>
        </p:txBody>
      </p:sp>
    </p:spTree>
    <p:extLst>
      <p:ext uri="{BB962C8B-B14F-4D97-AF65-F5344CB8AC3E}">
        <p14:creationId xmlns:p14="http://schemas.microsoft.com/office/powerpoint/2010/main" val="59625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ABE1-7D48-F567-60A1-E67FF3308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EAEAA6-3904-70EC-FBA6-F4F225EE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4" y="0"/>
            <a:ext cx="12117726" cy="126274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4000" b="1" dirty="0"/>
              <a:t>NAVIGATING THE CHALLENGES </a:t>
            </a:r>
            <a:br>
              <a:rPr lang="en-US" sz="4000" b="1" dirty="0"/>
            </a:br>
            <a:r>
              <a:rPr lang="en-US" sz="4000" b="1" dirty="0"/>
              <a:t>SUCESSS FACTORS/ LESSONS LEARNT </a:t>
            </a:r>
            <a:endParaRPr lang="en-JM" sz="40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62313-2817-1ECA-94E9-577D6C5899B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690447" y="4166201"/>
            <a:ext cx="9501554" cy="2319101"/>
          </a:xfrm>
        </p:spPr>
        <p:txBody>
          <a:bodyPr/>
          <a:lstStyle/>
          <a:p>
            <a:pPr marL="360" algn="ctr"/>
            <a:r>
              <a:rPr lang="en-US" sz="2400" b="1" dirty="0"/>
              <a:t>EXISTENCE OF JAMAICA “PPP POLICY &amp; FRAMEWORK” </a:t>
            </a:r>
          </a:p>
          <a:p>
            <a:pPr marL="360" algn="ctr"/>
            <a:endParaRPr lang="en-US" sz="2400" b="1" dirty="0"/>
          </a:p>
          <a:p>
            <a:pPr marL="360"/>
            <a:r>
              <a:rPr lang="en-US" sz="1800" b="1" dirty="0">
                <a:latin typeface="Arial"/>
                <a:ea typeface="+mn-ea"/>
                <a:cs typeface="+mn-cs"/>
              </a:rPr>
              <a:t>1</a:t>
            </a:r>
            <a:r>
              <a:rPr lang="en-US" sz="18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. 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Jamaica’s Water, Energy &amp; Climate Change Policies encourages PSP   </a:t>
            </a:r>
          </a:p>
          <a:p>
            <a:pPr marL="360" indent="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Gives Investor “Confidence” in the  PPP Process” as “Rule Based Process”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60" indent="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Otherwise claims/issues resolve through the Contract &amp; Agreement         </a:t>
            </a:r>
          </a:p>
          <a:p>
            <a:pPr marL="360" indent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Jamaica is “Common Law” - No PPP Laws in Jamaica / Mostly seen </a:t>
            </a:r>
          </a:p>
          <a:p>
            <a:pPr marL="36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Civil Law Countries. PPP are prescriptive &amp;  codified in Law.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JM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72281-8F0F-4C79-77CE-AE450D42C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4" y="4028221"/>
            <a:ext cx="2616172" cy="24029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10494E-7F3D-B83C-2353-B6B491065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4" y="1389147"/>
            <a:ext cx="2900198" cy="2319101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4D76723-6972-B42F-0D71-E4177DA3BC8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124978" y="1262743"/>
            <a:ext cx="9396482" cy="2319101"/>
          </a:xfrm>
        </p:spPr>
        <p:txBody>
          <a:bodyPr/>
          <a:lstStyle/>
          <a:p>
            <a:pPr marL="360"/>
            <a:r>
              <a:rPr lang="en-US" sz="2400" b="1" dirty="0">
                <a:solidFill>
                  <a:srgbClr val="00B050"/>
                </a:solidFill>
              </a:rPr>
              <a:t>  ECONOMIC &amp; ENVIRONMENTAL REGULATORY AUTHORITIES</a:t>
            </a:r>
          </a:p>
          <a:p>
            <a:pPr marL="360"/>
            <a:endParaRPr lang="en-US" sz="2400" b="1" dirty="0">
              <a:solidFill>
                <a:srgbClr val="00B050"/>
              </a:solidFill>
            </a:endParaRPr>
          </a:p>
          <a:p>
            <a:pPr marL="36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&amp; constant engagement of the Regulators key stages.  </a:t>
            </a:r>
          </a:p>
          <a:p>
            <a:pPr marL="360" inden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Provide an additional layer of due diligence and key advice </a:t>
            </a:r>
          </a:p>
          <a:p>
            <a:pPr marL="36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Engender trust for the Investor &amp; bring “integrity to the process”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JM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2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05BC4B-311B-E3A4-96C6-599F73D7364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931886" y="1404110"/>
            <a:ext cx="9228842" cy="2304609"/>
          </a:xfrm>
        </p:spPr>
        <p:txBody>
          <a:bodyPr/>
          <a:lstStyle/>
          <a:p>
            <a:pPr marL="36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marL="360" indent="0">
              <a:buNone/>
            </a:pP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SOUND BUSINESS CASE REPORT &amp; MARKET SOUNDING </a:t>
            </a:r>
          </a:p>
          <a:p>
            <a:pPr marL="360" indent="0" algn="ctr">
              <a:buNone/>
            </a:pP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1.Well researched BCR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Project Feasibility &amp; Identify Risks early</a:t>
            </a:r>
            <a:r>
              <a:rPr lang="en-US" sz="24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marL="360"/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2. Guide the NWC’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Structuring &amp; Negotiation of the transaction</a:t>
            </a:r>
          </a:p>
          <a:p>
            <a:pPr marL="360"/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3. Gauge Financiers &amp; Investors interests in the project early. </a:t>
            </a:r>
          </a:p>
          <a:p>
            <a:pPr marL="286110" indent="-285750">
              <a:buFontTx/>
              <a:buChar char="-"/>
            </a:pPr>
            <a:endParaRPr lang="en-US" sz="1800" b="1" dirty="0"/>
          </a:p>
          <a:p>
            <a:r>
              <a:rPr lang="en-US" sz="1800" b="1" dirty="0"/>
              <a:t> </a:t>
            </a:r>
            <a:endParaRPr lang="en-JM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F93D7F-0BC0-9E1C-7DB4-88B6BC18A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" y="1476987"/>
            <a:ext cx="1071813" cy="2150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DBBD7-D11F-2465-7C50-099C2DED9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6" y="1476987"/>
            <a:ext cx="1725470" cy="21504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2ABAD5-889C-258C-78E6-16CCB0B17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02" y="3900067"/>
            <a:ext cx="2488260" cy="26603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FC9EDD-39CB-6629-1420-F9A34788E593}"/>
              </a:ext>
            </a:extLst>
          </p:cNvPr>
          <p:cNvSpPr/>
          <p:nvPr/>
        </p:nvSpPr>
        <p:spPr>
          <a:xfrm>
            <a:off x="2672862" y="3976562"/>
            <a:ext cx="1007598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EXPERIENCED INDEPENDENT ADVISORS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Bring international perspectives PPP Transaction Structuring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2. </a:t>
            </a:r>
            <a:r>
              <a:rPr lang="en-US" sz="2400" dirty="0">
                <a:latin typeface="Arial"/>
              </a:rPr>
              <a:t>Sound/balanced understanding of the local &amp; environment </a:t>
            </a:r>
          </a:p>
          <a:p>
            <a:pPr>
              <a:defRPr/>
            </a:pPr>
            <a:r>
              <a:rPr lang="en-US" sz="2400" dirty="0">
                <a:latin typeface="Arial"/>
              </a:rPr>
              <a:t>    business conditions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MDA quickly developed the capacity/competence “Depth &amp; 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Arial"/>
              </a:rPr>
              <a:t>    Breath” to match the IA’s expertise. 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4. Importance of MDAs </a:t>
            </a:r>
            <a:r>
              <a:rPr lang="en-US" sz="2400" i="1" u="sng" dirty="0">
                <a:solidFill>
                  <a:srgbClr val="000000"/>
                </a:solidFill>
                <a:latin typeface="Arial"/>
              </a:rPr>
              <a:t>“taking ownership”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of the transaction  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92F3382-533E-8305-E911-41F05FCB22C5}"/>
              </a:ext>
            </a:extLst>
          </p:cNvPr>
          <p:cNvSpPr txBox="1">
            <a:spLocks/>
          </p:cNvSpPr>
          <p:nvPr/>
        </p:nvSpPr>
        <p:spPr>
          <a:xfrm>
            <a:off x="31272" y="0"/>
            <a:ext cx="12160727" cy="1204403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NAVIGATING THE CHALLENGES </a:t>
            </a:r>
            <a:br>
              <a:rPr lang="en-US" sz="4000" b="1" dirty="0"/>
            </a:br>
            <a:r>
              <a:rPr lang="en-US" sz="4000" b="1" dirty="0"/>
              <a:t>SUCESSS FACTORS/ LESSONS LEARNT </a:t>
            </a:r>
            <a:endParaRPr lang="en-JM" sz="4000" b="1" dirty="0"/>
          </a:p>
        </p:txBody>
      </p:sp>
    </p:spTree>
    <p:extLst>
      <p:ext uri="{BB962C8B-B14F-4D97-AF65-F5344CB8AC3E}">
        <p14:creationId xmlns:p14="http://schemas.microsoft.com/office/powerpoint/2010/main" val="408507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38B75-2B95-0BA7-1F6C-E06A03CCC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AA331-7B64-C0B4-ACE6-14D7B706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8" y="69656"/>
            <a:ext cx="11999147" cy="42491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JM" sz="3200" b="1" dirty="0">
                <a:solidFill>
                  <a:srgbClr val="002060"/>
                </a:solidFill>
              </a:rPr>
              <a:t>   NWC’s PIPELINE OF PROJECTS/TRANSACTIONS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CF3F51E-ABCC-1E02-8D08-15FBF45F2D5B}"/>
              </a:ext>
            </a:extLst>
          </p:cNvPr>
          <p:cNvSpPr txBox="1">
            <a:spLocks/>
          </p:cNvSpPr>
          <p:nvPr/>
        </p:nvSpPr>
        <p:spPr>
          <a:xfrm>
            <a:off x="5811426" y="5824097"/>
            <a:ext cx="5277498" cy="75681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/>
              <a:t> </a:t>
            </a:r>
            <a:endParaRPr lang="en-US" b="1" dirty="0"/>
          </a:p>
          <a:p>
            <a:endParaRPr lang="en-JM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57467-ED88-A3AA-649F-548A2B8B1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8" y="556805"/>
            <a:ext cx="2178710" cy="1813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F38F5-E239-8234-1EDB-F0DDF183F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88" y="4267868"/>
            <a:ext cx="2238439" cy="1999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9446C-F5EF-B9B6-8776-16F229645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343" y="4210256"/>
            <a:ext cx="2887670" cy="213045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3309F8E-0201-D837-3B34-EDE7C1AD949A}"/>
              </a:ext>
            </a:extLst>
          </p:cNvPr>
          <p:cNvSpPr txBox="1">
            <a:spLocks/>
          </p:cNvSpPr>
          <p:nvPr/>
        </p:nvSpPr>
        <p:spPr>
          <a:xfrm>
            <a:off x="0" y="6383632"/>
            <a:ext cx="12192000" cy="521500"/>
          </a:xfrm>
          <a:prstGeom prst="rect">
            <a:avLst/>
          </a:prstGeom>
          <a:solidFill>
            <a:srgbClr val="FFC000"/>
          </a:solidFill>
        </p:spPr>
        <p:txBody>
          <a:bodyPr vert="horz" lIns="45720" tIns="45720" rIns="4572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/>
              <a:t> 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00" b="1" dirty="0"/>
              <a:t>PORTFOLIO UNDER MANAGEMENT US$900.0M </a:t>
            </a:r>
            <a:r>
              <a:rPr lang="en-US" sz="9600" b="1" dirty="0"/>
              <a:t> </a:t>
            </a:r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sz="9600" b="1" dirty="0"/>
              <a:t> 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E9CECC5-2E5B-D6F9-477C-F88D2647C9DA}"/>
              </a:ext>
            </a:extLst>
          </p:cNvPr>
          <p:cNvSpPr txBox="1">
            <a:spLocks/>
          </p:cNvSpPr>
          <p:nvPr/>
        </p:nvSpPr>
        <p:spPr>
          <a:xfrm>
            <a:off x="8516679" y="493589"/>
            <a:ext cx="3675320" cy="181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45720" tIns="45720" rIns="4572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600" b="1" dirty="0">
                <a:solidFill>
                  <a:srgbClr val="00B050"/>
                </a:solidFill>
              </a:rPr>
              <a:t>WATER PRODUCTION CAPACITY   </a:t>
            </a:r>
            <a:r>
              <a:rPr lang="pt-BR" sz="5600" b="1" dirty="0">
                <a:solidFill>
                  <a:srgbClr val="00B050"/>
                </a:solidFill>
              </a:rPr>
              <a:t> </a:t>
            </a:r>
            <a:r>
              <a:rPr lang="en-US" sz="5600" b="1" dirty="0">
                <a:solidFill>
                  <a:srgbClr val="00B050"/>
                </a:solidFill>
              </a:rPr>
              <a:t> </a:t>
            </a:r>
            <a:r>
              <a:rPr lang="en-US" sz="5600" b="1" dirty="0"/>
              <a:t>“Strategic WTPs Islandwide”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dirty="0"/>
              <a:t>   “ KMA &amp; Western Resilience WSS Programme”</a:t>
            </a:r>
            <a:endParaRPr lang="en-US" sz="7200" b="1" dirty="0"/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Capacity : </a:t>
            </a:r>
            <a:r>
              <a:rPr lang="en-US" sz="7200" dirty="0"/>
              <a:t>50MGD,</a:t>
            </a:r>
            <a:r>
              <a:rPr lang="en-US" sz="7200" b="1" dirty="0"/>
              <a:t>  Impact: </a:t>
            </a:r>
            <a:r>
              <a:rPr lang="en-US" sz="7200" dirty="0"/>
              <a:t>1.1M</a:t>
            </a:r>
            <a:r>
              <a:rPr lang="en-US" sz="6000" dirty="0"/>
              <a:t> </a:t>
            </a:r>
            <a:endParaRPr lang="en-US" sz="7200" dirty="0"/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Budget:     </a:t>
            </a:r>
            <a:r>
              <a:rPr lang="en-US" sz="7200" dirty="0"/>
              <a:t>US$1.2B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Status:   </a:t>
            </a:r>
            <a:r>
              <a:rPr lang="en-US" sz="7200" dirty="0"/>
              <a:t> Project Identification</a:t>
            </a: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5600" b="1" dirty="0">
              <a:solidFill>
                <a:srgbClr val="00B050"/>
              </a:solidFill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600" b="1" dirty="0">
                <a:solidFill>
                  <a:srgbClr val="00B050"/>
                </a:solidFill>
              </a:rPr>
              <a:t> </a:t>
            </a:r>
            <a:r>
              <a:rPr lang="en-US" sz="5600" b="1" dirty="0">
                <a:solidFill>
                  <a:srgbClr val="00B050"/>
                </a:solidFill>
              </a:rPr>
              <a:t> </a:t>
            </a:r>
            <a:endParaRPr lang="en-US" sz="56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E0A24F-A242-1100-87EA-E18A7D8BBAB6}"/>
              </a:ext>
            </a:extLst>
          </p:cNvPr>
          <p:cNvSpPr txBox="1">
            <a:spLocks/>
          </p:cNvSpPr>
          <p:nvPr/>
        </p:nvSpPr>
        <p:spPr>
          <a:xfrm>
            <a:off x="2377627" y="556806"/>
            <a:ext cx="3157830" cy="1750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900" b="1" dirty="0">
                <a:solidFill>
                  <a:srgbClr val="00B050"/>
                </a:solidFill>
              </a:rPr>
              <a:t>WASTEWATER PLANTS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 </a:t>
            </a:r>
            <a:r>
              <a:rPr lang="en-US" sz="1400" b="1" dirty="0"/>
              <a:t>(KSA, Falmouth, Negril, Spanish Town}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Impact  </a:t>
            </a:r>
            <a:r>
              <a:rPr lang="en-US" sz="1800" dirty="0"/>
              <a:t>: 500,000 persons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Budget:</a:t>
            </a:r>
            <a:r>
              <a:rPr lang="en-US" sz="1800" dirty="0"/>
              <a:t> US$700.0M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Status : </a:t>
            </a:r>
            <a:r>
              <a:rPr lang="en-US" sz="1800" dirty="0"/>
              <a:t>Master Plan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D7BF8C1-863D-99FF-2785-700B06798500}"/>
              </a:ext>
            </a:extLst>
          </p:cNvPr>
          <p:cNvSpPr txBox="1">
            <a:spLocks/>
          </p:cNvSpPr>
          <p:nvPr/>
        </p:nvSpPr>
        <p:spPr>
          <a:xfrm>
            <a:off x="2437356" y="4229179"/>
            <a:ext cx="2971868" cy="2038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45720" tIns="45720" rIns="4572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B050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0000"/>
                </a:solidFill>
              </a:rPr>
              <a:t>SOLAR POWER FARM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>
              <a:solidFill>
                <a:srgbClr val="00B050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0B050"/>
                </a:solidFill>
              </a:rPr>
              <a:t>“NWC plans to “Generate” &amp; “Wheel Power” to </a:t>
            </a:r>
            <a:r>
              <a:rPr lang="en-US" sz="7200" b="1" dirty="0" err="1">
                <a:solidFill>
                  <a:srgbClr val="00B050"/>
                </a:solidFill>
              </a:rPr>
              <a:t>JPSCo</a:t>
            </a:r>
            <a:r>
              <a:rPr lang="en-US" sz="7200" b="1" dirty="0">
                <a:solidFill>
                  <a:srgbClr val="00B050"/>
                </a:solidFill>
              </a:rPr>
              <a:t>.”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43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5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Capacity</a:t>
            </a:r>
            <a:r>
              <a:rPr lang="en-US" sz="5500" b="1" dirty="0"/>
              <a:t>: </a:t>
            </a:r>
            <a:r>
              <a:rPr lang="en-US" sz="5500" dirty="0"/>
              <a:t>70 MW</a:t>
            </a:r>
            <a:r>
              <a:rPr lang="en-US" sz="5500" b="1" dirty="0"/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Budget: </a:t>
            </a:r>
            <a:r>
              <a:rPr lang="en-US" sz="5500" dirty="0"/>
              <a:t>US$81.0M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Status: </a:t>
            </a:r>
            <a:r>
              <a:rPr lang="en-US" sz="5500" dirty="0"/>
              <a:t>Project Preparation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63C4C6-733F-8311-D5E5-8E2A58B68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457" y="493589"/>
            <a:ext cx="2928268" cy="1838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D5045-8675-3584-1A24-5D39AD167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14" y="2550271"/>
            <a:ext cx="2238439" cy="1601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28A0F-C266-0DF7-6376-46A80A133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5457" y="2430719"/>
            <a:ext cx="2928268" cy="1706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6D1B43-5C42-F09C-8A35-10A3F5CEC138}"/>
              </a:ext>
            </a:extLst>
          </p:cNvPr>
          <p:cNvSpPr txBox="1"/>
          <p:nvPr/>
        </p:nvSpPr>
        <p:spPr>
          <a:xfrm>
            <a:off x="8516679" y="2390202"/>
            <a:ext cx="3675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ISLANDWIDE NRW REDUCTION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B050"/>
                </a:solidFill>
              </a:rPr>
              <a:t>(Co-Management &amp; Performance Based Contract)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Duration </a:t>
            </a:r>
            <a:r>
              <a:rPr lang="en-US" dirty="0"/>
              <a:t>: 11 Years - Three(3) Phases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Budget :    </a:t>
            </a:r>
            <a:r>
              <a:rPr lang="en-US" dirty="0"/>
              <a:t>US$450.0 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Status </a:t>
            </a:r>
            <a:r>
              <a:rPr lang="en-US" dirty="0"/>
              <a:t>:     Procurement underway.  </a:t>
            </a:r>
            <a:endParaRPr lang="en-JM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945A52-4531-E316-2632-40F54D0E275E}"/>
              </a:ext>
            </a:extLst>
          </p:cNvPr>
          <p:cNvSpPr txBox="1"/>
          <p:nvPr/>
        </p:nvSpPr>
        <p:spPr>
          <a:xfrm>
            <a:off x="2326498" y="2513543"/>
            <a:ext cx="31379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Font typeface="Tw Cen MT" panose="020B0602020104020603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CWTC - </a:t>
            </a:r>
            <a:r>
              <a:rPr lang="en-US" sz="1800" b="1" dirty="0" err="1">
                <a:solidFill>
                  <a:srgbClr val="FF0000"/>
                </a:solidFill>
              </a:rPr>
              <a:t>WwTP</a:t>
            </a:r>
            <a:r>
              <a:rPr lang="en-US" sz="1800" b="1" dirty="0">
                <a:solidFill>
                  <a:srgbClr val="FF0000"/>
                </a:solidFill>
              </a:rPr>
              <a:t> PHASE # I</a:t>
            </a:r>
            <a:r>
              <a:rPr lang="en-US" b="1" dirty="0">
                <a:solidFill>
                  <a:srgbClr val="FF0000"/>
                </a:solidFill>
              </a:rPr>
              <a:t>I                                             </a:t>
            </a:r>
            <a:r>
              <a:rPr lang="en-US" b="1" dirty="0">
                <a:solidFill>
                  <a:srgbClr val="00B050"/>
                </a:solidFill>
              </a:rPr>
              <a:t>(Divest Shares </a:t>
            </a:r>
            <a:r>
              <a:rPr lang="en-US" b="1" dirty="0" err="1">
                <a:solidFill>
                  <a:srgbClr val="00B050"/>
                </a:solidFill>
              </a:rPr>
              <a:t>WwTP</a:t>
            </a:r>
            <a:r>
              <a:rPr lang="en-US" b="1" dirty="0">
                <a:solidFill>
                  <a:srgbClr val="00B050"/>
                </a:solidFill>
              </a:rPr>
              <a:t> Expansion</a:t>
            </a:r>
            <a:endParaRPr lang="en-US" sz="1800" b="1" dirty="0">
              <a:solidFill>
                <a:srgbClr val="00B050"/>
              </a:solidFill>
            </a:endParaRPr>
          </a:p>
          <a:p>
            <a:r>
              <a:rPr lang="en-US" b="1" dirty="0"/>
              <a:t>Capacity: </a:t>
            </a:r>
            <a:r>
              <a:rPr lang="en-US" dirty="0"/>
              <a:t>37,500M</a:t>
            </a:r>
            <a:r>
              <a:rPr lang="en-US" baseline="30000" dirty="0"/>
              <a:t>3</a:t>
            </a:r>
            <a:r>
              <a:rPr lang="en-US" dirty="0"/>
              <a:t>/Day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Budget  : </a:t>
            </a:r>
            <a:r>
              <a:rPr lang="en-US" sz="1800" dirty="0"/>
              <a:t>US$165M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Status</a:t>
            </a:r>
            <a:r>
              <a:rPr lang="en-US" sz="1800" dirty="0"/>
              <a:t>: SO</a:t>
            </a:r>
            <a:r>
              <a:rPr lang="en-US" dirty="0"/>
              <a:t>A &amp; BCR completed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              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6FDEECD-3692-A6F4-7D48-B0BC617AD50A}"/>
              </a:ext>
            </a:extLst>
          </p:cNvPr>
          <p:cNvSpPr txBox="1">
            <a:spLocks/>
          </p:cNvSpPr>
          <p:nvPr/>
        </p:nvSpPr>
        <p:spPr>
          <a:xfrm>
            <a:off x="8463014" y="4210256"/>
            <a:ext cx="3675321" cy="2130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0B050"/>
                </a:solidFill>
              </a:rPr>
              <a:t>  </a:t>
            </a:r>
            <a:r>
              <a:rPr lang="en-US" sz="1800" b="1" dirty="0">
                <a:solidFill>
                  <a:srgbClr val="FF0000"/>
                </a:solidFill>
              </a:rPr>
              <a:t>CORPORATE  &amp; REGIONAL OFFICES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B050"/>
                </a:solidFill>
              </a:rPr>
              <a:t> “ Centralization” of corporate functions via monetization of its Real Estate holdings”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  “Green Eco-friendly “LEED” Rated Building”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Capacity </a:t>
            </a:r>
            <a:r>
              <a:rPr lang="en-US" sz="1800" dirty="0"/>
              <a:t>:  </a:t>
            </a:r>
            <a:r>
              <a:rPr lang="en-US" sz="1400" dirty="0"/>
              <a:t>90,000ft</a:t>
            </a:r>
            <a:r>
              <a:rPr lang="en-US" sz="1400" baseline="30000" dirty="0"/>
              <a:t>2</a:t>
            </a:r>
            <a:r>
              <a:rPr lang="en-US" sz="1400" dirty="0"/>
              <a:t> , </a:t>
            </a:r>
            <a:r>
              <a:rPr lang="en-US" sz="1400" b="1" dirty="0"/>
              <a:t>Budget: </a:t>
            </a:r>
            <a:r>
              <a:rPr lang="en-US" sz="1400" dirty="0"/>
              <a:t>US$30.0 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Status: </a:t>
            </a:r>
            <a:r>
              <a:rPr lang="en-US" sz="1400" dirty="0"/>
              <a:t>Project Concept &amp;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861505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1237" y="94998"/>
            <a:ext cx="4904510" cy="360615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THANK YOU !</a:t>
            </a:r>
            <a:endParaRPr lang="en-US" sz="5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B16157-7498-A67D-6A86-45317A20D1F1}"/>
              </a:ext>
            </a:extLst>
          </p:cNvPr>
          <p:cNvSpPr txBox="1">
            <a:spLocks/>
          </p:cNvSpPr>
          <p:nvPr/>
        </p:nvSpPr>
        <p:spPr>
          <a:xfrm>
            <a:off x="6954983" y="4779818"/>
            <a:ext cx="5237018" cy="2299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Lewis A. Lakeman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Assistant Vice President –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Public Private Partnerships &amp; Project Finance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National Water Commission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lewis.lakeman@nwc.com.jm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1926F-685D-5FEB-73BD-789A89783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492" y="2667992"/>
            <a:ext cx="4287982" cy="2066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CF5B9-A991-F19D-88DD-28FFB65E2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94999"/>
            <a:ext cx="7121236" cy="666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58" y="2"/>
            <a:ext cx="8989142" cy="811160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JM" sz="6600" b="1" dirty="0">
                <a:latin typeface="Candara" panose="020E0502030303020204" pitchFamily="34" charset="0"/>
              </a:rPr>
              <a:t>Presentation</a:t>
            </a:r>
            <a:r>
              <a:rPr lang="en-JM" sz="4000" b="1" dirty="0">
                <a:latin typeface="Candara" panose="020E0502030303020204" pitchFamily="34" charset="0"/>
              </a:rPr>
              <a:t> 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509039"/>
              </p:ext>
            </p:extLst>
          </p:nvPr>
        </p:nvGraphicFramePr>
        <p:xfrm>
          <a:off x="766917" y="693174"/>
          <a:ext cx="11707132" cy="616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404366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72837" y="639762"/>
            <a:ext cx="11365892" cy="6218238"/>
            <a:chOff x="1544782" y="202195"/>
            <a:chExt cx="7303585" cy="659402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1" t="7004" r="25666" b="5084"/>
            <a:stretch/>
          </p:blipFill>
          <p:spPr bwMode="auto">
            <a:xfrm>
              <a:off x="1544782" y="202195"/>
              <a:ext cx="7086600" cy="6594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226894" y="3027434"/>
              <a:ext cx="1856516" cy="39165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DBJ Privatization Secretariat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31966" y="3091571"/>
              <a:ext cx="2216401" cy="3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Fiscal Management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83339" y="3789839"/>
              <a:ext cx="2395577" cy="3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2060"/>
                  </a:solidFill>
                </a:rPr>
                <a:t>MoF</a:t>
              </a:r>
              <a:r>
                <a:rPr lang="en-US" b="1" dirty="0">
                  <a:solidFill>
                    <a:srgbClr val="002060"/>
                  </a:solidFill>
                </a:rPr>
                <a:t>, DBJ, AGC, NWC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24243" y="4934314"/>
              <a:ext cx="3107149" cy="39165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NWC - </a:t>
              </a:r>
              <a:r>
                <a:rPr lang="en-US" sz="1600" b="1" dirty="0">
                  <a:solidFill>
                    <a:srgbClr val="002060"/>
                  </a:solidFill>
                </a:rPr>
                <a:t>Project Development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83339" y="6396109"/>
              <a:ext cx="2638533" cy="40011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NWC - </a:t>
              </a:r>
              <a:r>
                <a:rPr lang="en-US" b="1" dirty="0">
                  <a:solidFill>
                    <a:srgbClr val="002060"/>
                  </a:solidFill>
                </a:rPr>
                <a:t>Operations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-59487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highlight>
                  <a:srgbClr val="FFFF00"/>
                </a:highlight>
              </a:rPr>
              <a:t>GOJ’s PPP INSTITUTIONAL FRAMEWORK </a:t>
            </a:r>
          </a:p>
        </p:txBody>
      </p:sp>
    </p:spTree>
    <p:extLst>
      <p:ext uri="{BB962C8B-B14F-4D97-AF65-F5344CB8AC3E}">
        <p14:creationId xmlns:p14="http://schemas.microsoft.com/office/powerpoint/2010/main" val="179897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0772AF-F90A-A8C4-C69C-AEC6C31A1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42" y="1811845"/>
            <a:ext cx="5624358" cy="2674855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1758 </a:t>
            </a:r>
            <a:r>
              <a:rPr lang="en-US" dirty="0"/>
              <a:t>- </a:t>
            </a:r>
            <a:r>
              <a:rPr lang="en-US" u="sng" dirty="0">
                <a:solidFill>
                  <a:srgbClr val="FF0000"/>
                </a:solidFill>
              </a:rPr>
              <a:t>House of Assembly passed a “Private Bill”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  <a:r>
              <a:rPr lang="en-US" dirty="0"/>
              <a:t>for </a:t>
            </a:r>
            <a:r>
              <a:rPr lang="en-US" b="1" dirty="0"/>
              <a:t>Thomas </a:t>
            </a:r>
            <a:r>
              <a:rPr lang="en-US" b="1" dirty="0" err="1"/>
              <a:t>Elleston</a:t>
            </a:r>
            <a:r>
              <a:rPr lang="en-US" b="1" dirty="0"/>
              <a:t> </a:t>
            </a:r>
            <a:r>
              <a:rPr lang="en-US" dirty="0"/>
              <a:t>to construct an 18</a:t>
            </a:r>
            <a:r>
              <a:rPr lang="en-US" baseline="30000" dirty="0"/>
              <a:t>th </a:t>
            </a:r>
            <a:r>
              <a:rPr lang="en-US" dirty="0"/>
              <a:t>Century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“Open Aqueduct” - Hope River to Mona, Hope &amp;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</a:t>
            </a:r>
            <a:r>
              <a:rPr lang="en-US" dirty="0" err="1"/>
              <a:t>Papine</a:t>
            </a:r>
            <a:r>
              <a:rPr lang="en-US" dirty="0"/>
              <a:t> Estate.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-------------------------------------------------------------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1766 - </a:t>
            </a:r>
            <a:r>
              <a:rPr lang="en-US" dirty="0"/>
              <a:t>“</a:t>
            </a:r>
            <a:r>
              <a:rPr lang="en-US" b="1" dirty="0"/>
              <a:t>RE </a:t>
            </a:r>
            <a:r>
              <a:rPr lang="en-US" u="sng" dirty="0">
                <a:solidFill>
                  <a:srgbClr val="FF0000"/>
                </a:solidFill>
              </a:rPr>
              <a:t>personally funded” &amp; constructed </a:t>
            </a:r>
            <a:r>
              <a:rPr lang="en-US" dirty="0"/>
              <a:t>“Open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Conduit” - Hope River to Duke, King &amp; Orange Streets.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 Now site of NWC’s (SSF) 6.0 MGD Hope WTP.    </a:t>
            </a:r>
          </a:p>
          <a:p>
            <a:endParaRPr lang="en-JM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5B2A95-3780-ABC2-2BD5-528AC3943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03650" y="1811844"/>
            <a:ext cx="6296084" cy="2674855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100" b="1" dirty="0">
                <a:solidFill>
                  <a:srgbClr val="C00000"/>
                </a:solidFill>
              </a:rPr>
              <a:t>1799 - </a:t>
            </a:r>
            <a:r>
              <a:rPr lang="en-US" b="1" dirty="0"/>
              <a:t>Falmouth Water Works Company-</a:t>
            </a:r>
            <a:r>
              <a:rPr lang="en-US" u="sng" dirty="0">
                <a:solidFill>
                  <a:srgbClr val="FF0000"/>
                </a:solidFill>
              </a:rPr>
              <a:t>“</a:t>
            </a:r>
            <a:r>
              <a:rPr lang="en-US" b="1" u="sng" dirty="0">
                <a:solidFill>
                  <a:srgbClr val="FF0000"/>
                </a:solidFill>
              </a:rPr>
              <a:t>Private Venture”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u="sng" dirty="0">
                <a:solidFill>
                  <a:srgbClr val="FF0000"/>
                </a:solidFill>
              </a:rPr>
              <a:t>“First Town in the Western Hemisphere”</a:t>
            </a:r>
            <a:r>
              <a:rPr lang="en-US" u="sng" dirty="0">
                <a:solidFill>
                  <a:srgbClr val="FF0000"/>
                </a:solidFill>
              </a:rPr>
              <a:t>- </a:t>
            </a:r>
            <a:r>
              <a:rPr lang="en-US" dirty="0"/>
              <a:t>Piped water                supply system” with M/Brae River as source.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“</a:t>
            </a:r>
            <a:r>
              <a:rPr lang="en-US" b="1" dirty="0"/>
              <a:t>Persian Water Wheel”, </a:t>
            </a:r>
            <a:r>
              <a:rPr lang="en-US" dirty="0"/>
              <a:t>a marvel of early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and great engineering feat at that time.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b="1" u="sng" dirty="0">
                <a:solidFill>
                  <a:srgbClr val="FF0000"/>
                </a:solidFill>
              </a:rPr>
              <a:t>Predated New York City’s” </a:t>
            </a:r>
            <a:r>
              <a:rPr lang="en-US" dirty="0"/>
              <a:t>piped water supply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JM" dirty="0"/>
              <a:t> Provided town and </a:t>
            </a:r>
            <a:r>
              <a:rPr lang="en-US" dirty="0"/>
              <a:t>visiting ships with Portable  water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F94064-877F-6601-AEBE-3B83735C316A}"/>
              </a:ext>
            </a:extLst>
          </p:cNvPr>
          <p:cNvSpPr txBox="1">
            <a:spLocks/>
          </p:cNvSpPr>
          <p:nvPr/>
        </p:nvSpPr>
        <p:spPr>
          <a:xfrm>
            <a:off x="52322" y="96924"/>
            <a:ext cx="12087356" cy="89845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JM" sz="4800" b="1" dirty="0"/>
              <a:t>Jamaica water heritage </a:t>
            </a:r>
            <a:endParaRPr lang="en-JM" sz="4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7B708BE-DC60-75F8-970D-E3B68A636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03650" y="1092299"/>
            <a:ext cx="6336028" cy="610997"/>
          </a:xfrm>
          <a:solidFill>
            <a:srgbClr val="92D050"/>
          </a:solidFill>
          <a:ln>
            <a:solidFill>
              <a:srgbClr val="7EB9E6"/>
            </a:solidFill>
          </a:ln>
        </p:spPr>
        <p:txBody>
          <a:bodyPr>
            <a:noAutofit/>
          </a:bodyPr>
          <a:lstStyle/>
          <a:p>
            <a:pPr algn="ctr"/>
            <a:r>
              <a:rPr lang="en-JM" sz="2800" b="1" dirty="0">
                <a:solidFill>
                  <a:schemeClr val="tx1"/>
                </a:solidFill>
              </a:rPr>
              <a:t>Falmouth Water Works Company - 1799 </a:t>
            </a:r>
            <a:endParaRPr lang="en-JM" sz="2800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858E66-0B9F-CEF0-31EA-2DBB1768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258" y="4696591"/>
            <a:ext cx="3038428" cy="20139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A4AEAB-AE39-0122-1DE8-70578C084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986" y="4696590"/>
            <a:ext cx="3038428" cy="201399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32C07CB-6157-12BA-681E-564D75BCF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22" y="1098111"/>
            <a:ext cx="5624357" cy="610997"/>
          </a:xfrm>
          <a:solidFill>
            <a:srgbClr val="FFC000"/>
          </a:solidFill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en-JM" sz="2800" b="1" dirty="0">
                <a:solidFill>
                  <a:schemeClr val="tx1"/>
                </a:solidFill>
              </a:rPr>
              <a:t>Kingston – Thomas &amp; Rodger </a:t>
            </a:r>
            <a:r>
              <a:rPr lang="en-JM" sz="2800" b="1" dirty="0" err="1">
                <a:solidFill>
                  <a:schemeClr val="tx1"/>
                </a:solidFill>
              </a:rPr>
              <a:t>Elleston</a:t>
            </a:r>
            <a:r>
              <a:rPr lang="en-JM" sz="28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AFB802-E332-160B-39DC-E3DB4AEF1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06" y="4696593"/>
            <a:ext cx="2827687" cy="20139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0847ED-66C5-A9EE-FC64-C2FDF63B4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478" y="4696592"/>
            <a:ext cx="2694201" cy="20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D5536-6C52-208F-8D4C-B9A6D7B3E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BB827-1D9D-40F8-292F-7257E951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12"/>
            <a:ext cx="12191999" cy="560467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>
                <a:highlight>
                  <a:srgbClr val="FFFF00"/>
                </a:highlight>
              </a:rPr>
              <a:t>Overview of the national water sector &amp; </a:t>
            </a:r>
            <a:r>
              <a:rPr lang="en-US" sz="4800" b="1" dirty="0" err="1">
                <a:highlight>
                  <a:srgbClr val="FFFF00"/>
                </a:highlight>
              </a:rPr>
              <a:t>nwc</a:t>
            </a:r>
            <a:r>
              <a:rPr lang="en-US" sz="4800" b="1" dirty="0">
                <a:highlight>
                  <a:srgbClr val="FFFF00"/>
                </a:highlight>
              </a:rPr>
              <a:t>  </a:t>
            </a:r>
            <a:endParaRPr lang="en-JM" sz="4800" b="1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1CB93-5224-37DD-E4BF-4FE149ACB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1878" y="646229"/>
            <a:ext cx="6843352" cy="38528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NWC established 1980 NWC Act. Merger of the KSA Water Commission and National Water Authority(NWA</a:t>
            </a:r>
            <a:r>
              <a:rPr lang="en-US" sz="1900" dirty="0"/>
              <a:t>) the main, but not exclusive provider of potable water and sewage collection &amp; treatment services in Jamaica. </a:t>
            </a:r>
          </a:p>
          <a:p>
            <a:pPr marL="0" indent="0">
              <a:buNone/>
            </a:pPr>
            <a:r>
              <a:rPr lang="en-US" sz="1900" b="1" dirty="0"/>
              <a:t>Agency</a:t>
            </a:r>
            <a:r>
              <a:rPr lang="en-US" sz="1900" dirty="0"/>
              <a:t> of Ministry of Water Environment &amp; Climate Change (MWECC)</a:t>
            </a:r>
          </a:p>
          <a:p>
            <a:pPr marL="0" indent="0">
              <a:buNone/>
            </a:pPr>
            <a:r>
              <a:rPr lang="en-US" sz="1900" b="1" dirty="0"/>
              <a:t>Governance:</a:t>
            </a:r>
            <a:r>
              <a:rPr lang="en-US" sz="1900" dirty="0"/>
              <a:t> Nine (9) Board Member of Commissioners, Seven (7) Operational Regions with 2,200 Team members. </a:t>
            </a:r>
          </a:p>
          <a:p>
            <a:pPr marL="0" indent="0">
              <a:buNone/>
            </a:pPr>
            <a:r>
              <a:rPr lang="en-US" sz="1900" b="1" dirty="0"/>
              <a:t> Asset Value </a:t>
            </a:r>
            <a:r>
              <a:rPr lang="en-US" sz="1900" dirty="0"/>
              <a:t>: US$350.M, </a:t>
            </a:r>
            <a:r>
              <a:rPr lang="en-US" sz="1900" b="1" dirty="0"/>
              <a:t>Customer Base </a:t>
            </a:r>
            <a:r>
              <a:rPr lang="en-US" sz="1900" dirty="0"/>
              <a:t>: 550,000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- </a:t>
            </a:r>
            <a:r>
              <a:rPr lang="en-US" sz="1900" b="1" dirty="0">
                <a:solidFill>
                  <a:srgbClr val="0070C0"/>
                </a:solidFill>
              </a:rPr>
              <a:t>Potable Water</a:t>
            </a:r>
            <a:r>
              <a:rPr lang="en-US" sz="1900" b="1" dirty="0"/>
              <a:t>:  </a:t>
            </a:r>
            <a:r>
              <a:rPr lang="en-US" sz="1900" dirty="0"/>
              <a:t>75% of the population with piped water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- Operates over 1,000 water supply facilities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- 11,000 km of water mains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9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-</a:t>
            </a:r>
            <a:r>
              <a:rPr lang="en-US" sz="1900" b="1" dirty="0"/>
              <a:t> </a:t>
            </a:r>
            <a:r>
              <a:rPr lang="en-US" sz="1900" b="1" dirty="0">
                <a:solidFill>
                  <a:srgbClr val="00B050"/>
                </a:solidFill>
              </a:rPr>
              <a:t>Sewerage coverage </a:t>
            </a:r>
            <a:r>
              <a:rPr lang="en-US" sz="1900" dirty="0"/>
              <a:t>25% islandwide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- Operate some 68 WWTPs, 100 Pump Stations and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900" dirty="0"/>
              <a:t>- In-excess of 500 km of collector&amp; trunk sewers.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9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900" b="1" dirty="0"/>
              <a:t>Coverage : </a:t>
            </a:r>
            <a:r>
              <a:rPr lang="en-US" sz="1900" dirty="0"/>
              <a:t>USA = 85%, NUSA = 15% 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691B586E-B0BE-1BC3-1D10-1FA367AC90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" y="702547"/>
            <a:ext cx="5468046" cy="6155453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50082F-857A-45F0-B402-67E4C0468842}"/>
              </a:ext>
            </a:extLst>
          </p:cNvPr>
          <p:cNvGrpSpPr/>
          <p:nvPr/>
        </p:nvGrpSpPr>
        <p:grpSpPr>
          <a:xfrm>
            <a:off x="3530446" y="2410692"/>
            <a:ext cx="1822772" cy="1704108"/>
            <a:chOff x="4695091" y="2369660"/>
            <a:chExt cx="1588440" cy="15884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75EDA9-8F26-D231-DD91-22CE8751F55D}"/>
                </a:ext>
              </a:extLst>
            </p:cNvPr>
            <p:cNvSpPr/>
            <p:nvPr/>
          </p:nvSpPr>
          <p:spPr>
            <a:xfrm>
              <a:off x="4695091" y="2369660"/>
              <a:ext cx="1588440" cy="158844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JM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EE7AA6B4-1C68-865B-BA59-E454DE9B948F}"/>
                </a:ext>
              </a:extLst>
            </p:cNvPr>
            <p:cNvSpPr txBox="1"/>
            <p:nvPr/>
          </p:nvSpPr>
          <p:spPr>
            <a:xfrm>
              <a:off x="4927713" y="2714596"/>
              <a:ext cx="1123196" cy="1123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MWECC</a:t>
              </a:r>
              <a:endParaRPr lang="en-JM" sz="2000" b="1" kern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4C738CB-BEE6-0EDC-AE31-FADC517BAD66}"/>
              </a:ext>
            </a:extLst>
          </p:cNvPr>
          <p:cNvSpPr txBox="1"/>
          <p:nvPr/>
        </p:nvSpPr>
        <p:spPr>
          <a:xfrm>
            <a:off x="5662372" y="4474471"/>
            <a:ext cx="6442364" cy="707886"/>
          </a:xfrm>
          <a:prstGeom prst="rect">
            <a:avLst/>
          </a:prstGeom>
          <a:solidFill>
            <a:srgbClr val="7EB9E6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“MATURE SECTOR -  ECO-SYSTEM” 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Well developed and highly regulated sector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05439-0884-791D-F1E9-A93C1C913081}"/>
              </a:ext>
            </a:extLst>
          </p:cNvPr>
          <p:cNvSpPr txBox="1"/>
          <p:nvPr/>
        </p:nvSpPr>
        <p:spPr>
          <a:xfrm>
            <a:off x="2923082" y="6097966"/>
            <a:ext cx="9116807" cy="707886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“UTILITY OF LAST RESORT” OR “SERVICE OF LAST PROVIDER” (</a:t>
            </a:r>
            <a:r>
              <a:rPr lang="en-US" sz="2000" b="1" dirty="0" err="1">
                <a:solidFill>
                  <a:srgbClr val="00B050"/>
                </a:solidFill>
              </a:rPr>
              <a:t>SoLP</a:t>
            </a:r>
            <a:r>
              <a:rPr lang="en-US" sz="2000" b="1" dirty="0">
                <a:solidFill>
                  <a:srgbClr val="00B050"/>
                </a:solidFill>
              </a:rPr>
              <a:t>) :                                          </a:t>
            </a:r>
            <a:r>
              <a:rPr lang="en-US" sz="2000" b="1" dirty="0">
                <a:solidFill>
                  <a:srgbClr val="002060"/>
                </a:solidFill>
              </a:rPr>
              <a:t>Assume operational control of delinquent &amp; bankrupt  “Privately operated Utilities”  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8DD66-300C-8670-4C6B-CFAEC1624864}"/>
              </a:ext>
            </a:extLst>
          </p:cNvPr>
          <p:cNvSpPr txBox="1"/>
          <p:nvPr/>
        </p:nvSpPr>
        <p:spPr>
          <a:xfrm>
            <a:off x="5662372" y="5305083"/>
            <a:ext cx="6412826" cy="707886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“FIRST POINT OF CONTACT”:  </a:t>
            </a:r>
            <a:r>
              <a:rPr lang="en-US" sz="2000" b="1" dirty="0">
                <a:solidFill>
                  <a:srgbClr val="002060"/>
                </a:solidFill>
              </a:rPr>
              <a:t>Collaboration with Private Sector Investors. Technical support, advice and guidance.</a:t>
            </a:r>
          </a:p>
        </p:txBody>
      </p:sp>
    </p:spTree>
    <p:extLst>
      <p:ext uri="{BB962C8B-B14F-4D97-AF65-F5344CB8AC3E}">
        <p14:creationId xmlns:p14="http://schemas.microsoft.com/office/powerpoint/2010/main" val="30752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35FA7-14E9-5E11-7167-83C164D7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E87B0A-9FDF-E4DE-867B-3EFA55C437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457200"/>
            <a:ext cx="10972800" cy="1371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M" sz="4400" b="1" i="0" u="none" strike="noStrike" kern="1200" cap="all" spc="100" normalizeH="0" baseline="0" noProof="0" dirty="0">
                <a:ln>
                  <a:noFill/>
                </a:ln>
                <a:solidFill>
                  <a:srgbClr val="FFFFFF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 </a:t>
            </a:r>
            <a:endParaRPr kumimoji="0" lang="en-JM" sz="4900" b="1" i="0" u="none" strike="noStrike" kern="1200" cap="all" spc="10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4D67B-400D-1F00-2C74-8CBC81EFE324}"/>
              </a:ext>
            </a:extLst>
          </p:cNvPr>
          <p:cNvSpPr/>
          <p:nvPr/>
        </p:nvSpPr>
        <p:spPr>
          <a:xfrm>
            <a:off x="274120" y="1348800"/>
            <a:ext cx="8361879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United Nations Sustainable Development Goal (SDG) S</a:t>
            </a:r>
            <a:r>
              <a:rPr kumimoji="0" lang="en-JM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DG # </a:t>
            </a:r>
            <a:r>
              <a:rPr lang="en-JM" sz="1600" b="1" kern="0" dirty="0">
                <a:latin typeface="Arial"/>
              </a:rPr>
              <a:t>6, </a:t>
            </a:r>
            <a:r>
              <a:rPr kumimoji="0" lang="en-JM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8 &amp; </a:t>
            </a:r>
            <a:r>
              <a:rPr lang="en-JM" sz="1600" b="1" kern="0" dirty="0">
                <a:latin typeface="Arial"/>
              </a:rPr>
              <a:t>9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Vision 2030 Jamaica - National Development Plan</a:t>
            </a:r>
            <a:endParaRPr lang="en-US" sz="1600" b="1" kern="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defRPr/>
            </a:pPr>
            <a:r>
              <a:rPr lang="en-US" sz="1600" b="1" kern="0" dirty="0">
                <a:latin typeface="Arial"/>
              </a:rPr>
              <a:t>Jamaica Water Sector Policy (2019),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National </a:t>
            </a:r>
            <a:r>
              <a:rPr lang="en-US" sz="1600" b="1" kern="0" dirty="0">
                <a:latin typeface="Arial"/>
              </a:rPr>
              <a:t>Water Commission Act - 1980, </a:t>
            </a:r>
            <a:endParaRPr lang="en-US" sz="1600" b="1" i="1" kern="0" dirty="0"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Policy Framework &amp; Procedures Manual for Privatization of Government Assets (2012) &amp; (updated 2017)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National Energy Policy 2009 - 2030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National Renewable Energy Policy 2009 - 2030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defRPr/>
            </a:pPr>
            <a:r>
              <a:rPr lang="en-US" sz="1600" b="1" kern="0" dirty="0">
                <a:latin typeface="Arial"/>
              </a:rPr>
              <a:t>Electricity Act (2015)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defRPr/>
            </a:pPr>
            <a:r>
              <a:rPr lang="en-US" sz="1600" b="1" kern="0" dirty="0">
                <a:latin typeface="Arial"/>
              </a:rPr>
              <a:t>JPSCo. All-Island Electricity Licence - Gazette January 27, 2016, Expire - July 8, 2027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Office of Utilities Regulation Act (1995)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Natural Resources Conservation Wastewater and Sludge Regulations (2013)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Water Resources Act (1995)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Public Bodies Management and Accountability Act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Financial Administration and Audit Act (FAA)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Public Procurement Act (2015)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r>
              <a:rPr lang="en-US" sz="1600" b="1" kern="0" dirty="0">
                <a:latin typeface="Arial"/>
              </a:rPr>
              <a:t>Climate Change Policy Framework for Jamaica (2015)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endParaRPr lang="en-US" sz="1600" b="1" kern="0" dirty="0">
              <a:highlight>
                <a:srgbClr val="FF0000"/>
              </a:highlight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endParaRPr lang="en-US" sz="1600" b="1" kern="0" dirty="0">
              <a:solidFill>
                <a:srgbClr val="3C3C65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AutoNum type="arabicPeriod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524C34-DF01-453D-949B-8281352BC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11" y="190838"/>
            <a:ext cx="11490177" cy="691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b="1" cap="all" spc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POLICIES, PROCEDURES &amp; REGULATIONs</a:t>
            </a:r>
            <a:r>
              <a:rPr kumimoji="0" lang="en-US" altLang="x-none" sz="4400" b="1" i="0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4B279-CAA8-64F5-E0F9-67B62379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91" y="2389685"/>
            <a:ext cx="3229789" cy="208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0AE36-9480-69CA-8F61-997581275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960" y="911220"/>
            <a:ext cx="2302153" cy="1421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4CF3EB-3D1D-87F4-D46F-CE77C5EC7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54" y="4641786"/>
            <a:ext cx="3229789" cy="229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527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110E82-2940-9CFB-526A-80870B841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90" y="119524"/>
            <a:ext cx="11165399" cy="696759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JM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34F145-FEC7-C921-2430-02843DCFC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119524"/>
            <a:ext cx="12192000" cy="696759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</a:rPr>
              <a:t>GLOBAL WATER &amp; SANITATION INVESTMENT SDG NEEDS</a:t>
            </a:r>
            <a:endParaRPr lang="en-JM" sz="4000" dirty="0">
              <a:highlight>
                <a:srgbClr val="FFFF00"/>
              </a:highligh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A8B3C-ABF4-11E4-2361-892DE4371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31631"/>
            <a:ext cx="11887200" cy="5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7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2468-9275-2E83-ADD5-419CE0AB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61006"/>
            <a:ext cx="12115801" cy="54927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JM" sz="4000" b="1" dirty="0">
                <a:highlight>
                  <a:srgbClr val="FFFF00"/>
                </a:highlight>
              </a:rPr>
              <a:t>GLOBAL INVESTMENT IN WATER SUPPLY &amp; SANITATION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E9265-4DC0-E577-9E62-E0D1C7BA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413" y="6247719"/>
            <a:ext cx="5157787" cy="353899"/>
          </a:xfrm>
        </p:spPr>
        <p:txBody>
          <a:bodyPr>
            <a:normAutofit/>
          </a:bodyPr>
          <a:lstStyle/>
          <a:p>
            <a:r>
              <a:rPr lang="en-JM" sz="1050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7F4720-61E2-23A0-A3CF-2F5261B87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4801" y="1245474"/>
            <a:ext cx="11438402" cy="53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5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722EC-B166-B04F-0474-6244FE1EB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695C7D1-703C-5FBC-C975-EE5342E8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356"/>
            <a:ext cx="12191999" cy="69675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NATIONAL WATER COMMISSION capital investment plan </a:t>
            </a:r>
            <a:endParaRPr lang="en-JM" b="1" dirty="0">
              <a:highlight>
                <a:srgbClr val="FFFF00"/>
              </a:highlight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5A4F003-D77E-8AC4-79C8-A45A0A6887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28337" y="741115"/>
            <a:ext cx="5416624" cy="58891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3D34B-DBE6-367A-48EB-35CE2B30D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9690" y="930514"/>
            <a:ext cx="6097578" cy="4145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NWC intends to develop and implement a number of  projects under its Capital Investment Plan (CIP) </a:t>
            </a:r>
            <a:r>
              <a:rPr lang="en-US" sz="2800" b="1" i="1" dirty="0">
                <a:solidFill>
                  <a:srgbClr val="FF0000"/>
                </a:solidFill>
              </a:rPr>
              <a:t>(2015 to 2030) targeted water sector targets  </a:t>
            </a:r>
            <a:r>
              <a:rPr lang="en-US" sz="2800" dirty="0"/>
              <a:t>aimed at :</a:t>
            </a:r>
          </a:p>
          <a:p>
            <a:pPr lvl="1"/>
            <a:endParaRPr lang="en-US" sz="2800" dirty="0"/>
          </a:p>
          <a:p>
            <a:pPr lvl="1"/>
            <a:r>
              <a:rPr lang="en-US" sz="1900" dirty="0"/>
              <a:t>Increasing access to piped water by 2030 to </a:t>
            </a:r>
            <a:r>
              <a:rPr lang="en-US" sz="1900" b="1" u="sng" dirty="0"/>
              <a:t>at least 85% of population</a:t>
            </a:r>
          </a:p>
          <a:p>
            <a:pPr lvl="1"/>
            <a:r>
              <a:rPr lang="en-US" sz="1900" dirty="0"/>
              <a:t>Increasing sewerage coverage  by 2030 to </a:t>
            </a:r>
            <a:r>
              <a:rPr lang="en-US" sz="1900" b="1" u="sng" dirty="0"/>
              <a:t>at least 30% of population</a:t>
            </a:r>
          </a:p>
          <a:p>
            <a:pPr lvl="1"/>
            <a:r>
              <a:rPr lang="en-US" sz="1900" dirty="0"/>
              <a:t>Improve its operational efficiencies e.g. </a:t>
            </a:r>
            <a:r>
              <a:rPr lang="en-US" sz="1900" b="1" u="sng" dirty="0"/>
              <a:t>NRW Reduction &amp; Energy Efficiency </a:t>
            </a:r>
          </a:p>
          <a:p>
            <a:endParaRPr lang="en-JM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5C16C9-AA68-1183-5B5F-70379F648799}"/>
              </a:ext>
            </a:extLst>
          </p:cNvPr>
          <p:cNvSpPr/>
          <p:nvPr/>
        </p:nvSpPr>
        <p:spPr>
          <a:xfrm>
            <a:off x="5819690" y="4820069"/>
            <a:ext cx="6097578" cy="181016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ndara" panose="020E0502030303020204" pitchFamily="34" charset="0"/>
              </a:rPr>
              <a:t>Jamaica will require </a:t>
            </a:r>
            <a:r>
              <a:rPr lang="en-US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US$5.0 B </a:t>
            </a:r>
            <a:r>
              <a:rPr lang="en-US" sz="28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capital i</a:t>
            </a:r>
            <a:r>
              <a:rPr lang="en-US" sz="2800" b="1" dirty="0">
                <a:solidFill>
                  <a:schemeClr val="tx1"/>
                </a:solidFill>
                <a:latin typeface="Candara" panose="020E0502030303020204" pitchFamily="34" charset="0"/>
              </a:rPr>
              <a:t>nvestment in water &amp; sewerage systems to satisfy Vision 2030 Goals. </a:t>
            </a:r>
            <a:endParaRPr lang="en-JM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4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700BE-DFC6-8098-EDBC-95E8E1C0E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F78BC7A6-4538-50A0-87FE-E3E1C16E5F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i="1" dirty="0"/>
              <a:t> 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DF9A220-3499-8DAD-F1E9-D65ECFA8D8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365" y="1260555"/>
            <a:ext cx="11833410" cy="1387765"/>
          </a:xfrm>
          <a:noFill/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b="1" dirty="0"/>
              <a:t>NWC has sought to focus more on its core activities/functions: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  Become more “</a:t>
            </a:r>
            <a:r>
              <a:rPr lang="en-US" sz="2800" b="1" i="1" dirty="0"/>
              <a:t>manager of operators</a:t>
            </a:r>
            <a:r>
              <a:rPr lang="en-US" sz="2800" dirty="0"/>
              <a:t>, </a:t>
            </a:r>
            <a:r>
              <a:rPr lang="en-US" sz="2800" b="1" dirty="0"/>
              <a:t>l</a:t>
            </a:r>
            <a:r>
              <a:rPr lang="en-US" sz="2800" b="1" i="1" dirty="0"/>
              <a:t>ess manager of operations”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800" dirty="0"/>
              <a:t>   NWC outsourced some of its operations that are guided by:  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2C03-6DDA-51DA-ED47-ABF48EAFD8FB}"/>
              </a:ext>
            </a:extLst>
          </p:cNvPr>
          <p:cNvSpPr txBox="1">
            <a:spLocks/>
          </p:cNvSpPr>
          <p:nvPr/>
        </p:nvSpPr>
        <p:spPr>
          <a:xfrm>
            <a:off x="0" y="95234"/>
            <a:ext cx="11833411" cy="100989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Tw Cen MT Condensed" panose="020B0606020104020203"/>
              </a:rPr>
              <a:t>NWC’S INVOLVEMENT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WITH THE  PRIVATE SECTOR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355D35-ABF6-FDB9-B005-4E2FC98F5345}"/>
              </a:ext>
            </a:extLst>
          </p:cNvPr>
          <p:cNvSpPr/>
          <p:nvPr/>
        </p:nvSpPr>
        <p:spPr>
          <a:xfrm>
            <a:off x="8217645" y="3299212"/>
            <a:ext cx="3615763" cy="113546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AFFORDABILITY </a:t>
            </a: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algn="ctr"/>
            <a:endParaRPr lang="en-JM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731937-9188-A0B5-362E-36471770083B}"/>
              </a:ext>
            </a:extLst>
          </p:cNvPr>
          <p:cNvSpPr/>
          <p:nvPr/>
        </p:nvSpPr>
        <p:spPr>
          <a:xfrm>
            <a:off x="8217648" y="4998165"/>
            <a:ext cx="3615763" cy="13416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FISCALLY </a:t>
            </a: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COMPLIANCE </a:t>
            </a:r>
          </a:p>
          <a:p>
            <a:pPr algn="ctr"/>
            <a:endParaRPr lang="en-JM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42D0CB-A20E-B1A5-A62B-B40EB150FB7B}"/>
              </a:ext>
            </a:extLst>
          </p:cNvPr>
          <p:cNvSpPr/>
          <p:nvPr/>
        </p:nvSpPr>
        <p:spPr>
          <a:xfrm>
            <a:off x="4581457" y="3299211"/>
            <a:ext cx="3277105" cy="12746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BANKABILITY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  </a:t>
            </a:r>
          </a:p>
          <a:p>
            <a:pPr algn="ctr"/>
            <a:endParaRPr lang="en-JM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EE0E77-D529-600F-148A-2CAE3CCC1F35}"/>
              </a:ext>
            </a:extLst>
          </p:cNvPr>
          <p:cNvSpPr/>
          <p:nvPr/>
        </p:nvSpPr>
        <p:spPr>
          <a:xfrm>
            <a:off x="161364" y="3299212"/>
            <a:ext cx="4061010" cy="127461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VALUE FOR MONEY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 </a:t>
            </a:r>
          </a:p>
          <a:p>
            <a:pPr algn="ctr"/>
            <a:endParaRPr lang="en-JM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FA9941-4C75-0660-0174-B298B4BE942C}"/>
              </a:ext>
            </a:extLst>
          </p:cNvPr>
          <p:cNvSpPr/>
          <p:nvPr/>
        </p:nvSpPr>
        <p:spPr>
          <a:xfrm>
            <a:off x="161364" y="5068238"/>
            <a:ext cx="4061010" cy="1274619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MARKETABILITY 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  </a:t>
            </a:r>
          </a:p>
          <a:p>
            <a:pPr algn="ctr"/>
            <a:endParaRPr lang="en-JM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502A33-994D-0970-CFB3-6B73D8DE917F}"/>
              </a:ext>
            </a:extLst>
          </p:cNvPr>
          <p:cNvSpPr/>
          <p:nvPr/>
        </p:nvSpPr>
        <p:spPr>
          <a:xfrm>
            <a:off x="4581458" y="5056132"/>
            <a:ext cx="3277105" cy="127461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VIABILITY/</a:t>
            </a: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rPr>
              <a:t>FEASIBILITY 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 </a:t>
            </a:r>
          </a:p>
          <a:p>
            <a:pPr algn="ctr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66314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5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4" ma:contentTypeDescription="Create a new document." ma:contentTypeScope="" ma:versionID="00a66d9dba1557be984835248ae0fbfa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76f704baeea7f5d31178076a4cb652de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  <_dlc_DocId xmlns="2aed5f02-abfd-4873-a7ab-e2b24e9c611b">CN5V5D2N2K7J-121727025-890</_dlc_DocId>
    <_dlc_DocIdUrl xmlns="2aed5f02-abfd-4873-a7ab-e2b24e9c611b">
      <Url>https://ourjamaica.sharepoint.com/sites/Intranet/dept/cpa/_layouts/15/DocIdRedir.aspx?ID=CN5V5D2N2K7J-121727025-890</Url>
      <Description>CN5V5D2N2K7J-121727025-890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37CF5EE-E7BB-4B42-88A5-C921A6FB3138}"/>
</file>

<file path=customXml/itemProps2.xml><?xml version="1.0" encoding="utf-8"?>
<ds:datastoreItem xmlns:ds="http://schemas.openxmlformats.org/officeDocument/2006/customXml" ds:itemID="{F6002866-A342-43FC-98E8-0C76987E3C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D2CDF0-1211-4740-A2C9-C176B538E066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f66b951f-0135-4217-8dc4-b189898422d5"/>
    <ds:schemaRef ds:uri="3f6ee0e6-5568-438a-ae91-0c879c306b38"/>
    <ds:schemaRef ds:uri="6ce8572d-67b3-4d5a-9e4e-ff8cdb525433"/>
    <ds:schemaRef ds:uri="a43c483c-d028-4173-8fe6-45d800c4870d"/>
  </ds:schemaRefs>
</ds:datastoreItem>
</file>

<file path=customXml/itemProps4.xml><?xml version="1.0" encoding="utf-8"?>
<ds:datastoreItem xmlns:ds="http://schemas.openxmlformats.org/officeDocument/2006/customXml" ds:itemID="{047B8B0D-C701-4C74-BE6C-C27A395E224E}"/>
</file>

<file path=docProps/app.xml><?xml version="1.0" encoding="utf-8"?>
<Properties xmlns="http://schemas.openxmlformats.org/officeDocument/2006/extended-properties" xmlns:vt="http://schemas.openxmlformats.org/officeDocument/2006/docPropsVTypes">
  <TotalTime>10393</TotalTime>
  <Words>3574</Words>
  <Application>Microsoft Office PowerPoint</Application>
  <PresentationFormat>Widescreen</PresentationFormat>
  <Paragraphs>570</Paragraphs>
  <Slides>20</Slides>
  <Notes>20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Integral</vt:lpstr>
      <vt:lpstr>5_Custom Design</vt:lpstr>
      <vt:lpstr>6_Custom Design</vt:lpstr>
      <vt:lpstr>Office Theme</vt:lpstr>
      <vt:lpstr>2_Office Theme</vt:lpstr>
      <vt:lpstr> </vt:lpstr>
      <vt:lpstr>Presentation  </vt:lpstr>
      <vt:lpstr>PowerPoint Presentation</vt:lpstr>
      <vt:lpstr>Overview of the national water sector &amp; nwc  </vt:lpstr>
      <vt:lpstr> </vt:lpstr>
      <vt:lpstr> </vt:lpstr>
      <vt:lpstr>GLOBAL INVESTMENT IN WATER SUPPLY &amp; SANITATION </vt:lpstr>
      <vt:lpstr>NATIONAL WATER COMMISSION capital investment plan </vt:lpstr>
      <vt:lpstr> </vt:lpstr>
      <vt:lpstr>Nwc’s involvement with the private sector provides </vt:lpstr>
      <vt:lpstr>Nwc’s Ppp and psp partnership transactions    </vt:lpstr>
      <vt:lpstr>Nwc’s public private sector partnerships transactions</vt:lpstr>
      <vt:lpstr>Nwc’s public private SECTOR partnership transactions    </vt:lpstr>
      <vt:lpstr>-   “Perception IS very Diverse”  “Privatisation/sale of assets” or “PPP”   </vt:lpstr>
      <vt:lpstr>CHALLENGES IN IMPLEMENTING PPP TRANSACTION</vt:lpstr>
      <vt:lpstr>NAVIGATING THE CHALLENGES  SUCESSS FACTORS/ LESSONS LEARNT </vt:lpstr>
      <vt:lpstr>PowerPoint Presentation</vt:lpstr>
      <vt:lpstr>   NWC’s PIPELINE OF PROJECTS/TRANSACTIONS </vt:lpstr>
      <vt:lpstr>THANK YOU 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Lewis Lakeman</dc:creator>
  <cp:lastModifiedBy>Lewis Lakeman</cp:lastModifiedBy>
  <cp:revision>500</cp:revision>
  <cp:lastPrinted>2025-09-29T17:10:36Z</cp:lastPrinted>
  <dcterms:created xsi:type="dcterms:W3CDTF">2022-02-08T03:34:14Z</dcterms:created>
  <dcterms:modified xsi:type="dcterms:W3CDTF">2026-04-24T02:33:14Z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MediaServiceImageTags">
    <vt:lpwstr/>
  </property>
  <property fmtid="{D5CDD505-2E9C-101B-9397-08002B2CF9AE}" pid="4" name="_dlc_DocIdItemGuid">
    <vt:lpwstr>eadc92d0-a11e-41e0-b1a0-503f7c8306a4</vt:lpwstr>
  </property>
</Properties>
</file>