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iagrams/data8.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5.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4.xml" ContentType="application/vnd.openxmlformats-officedocument.drawingml.diagramColors+xml"/>
  <Override PartName="/ppt/notesMasters/notesMaster1.xml" ContentType="application/vnd.openxmlformats-officedocument.presentationml.notesMaster+xml"/>
  <Override PartName="/ppt/diagrams/colors5.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1.xml" ContentType="application/vnd.openxmlformats-officedocument.theme+xml"/>
  <Override PartName="/ppt/authors.xml" ContentType="application/vnd.ms-powerpoint.auth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7.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theme/theme2.xml" ContentType="application/vnd.openxmlformats-officedocument.theme+xml"/>
  <Override PartName="/ppt/diagrams/drawing4.xml" ContentType="application/vnd.ms-office.drawingml.diagramDrawing+xml"/>
  <Override PartName="/ppt/diagrams/drawing5.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379" r:id="rId3"/>
    <p:sldId id="258" r:id="rId4"/>
    <p:sldId id="260" r:id="rId5"/>
    <p:sldId id="391" r:id="rId6"/>
    <p:sldId id="313" r:id="rId7"/>
    <p:sldId id="314" r:id="rId8"/>
    <p:sldId id="315" r:id="rId9"/>
    <p:sldId id="316" r:id="rId10"/>
    <p:sldId id="265" r:id="rId11"/>
    <p:sldId id="380" r:id="rId12"/>
    <p:sldId id="381" r:id="rId13"/>
    <p:sldId id="283" r:id="rId14"/>
    <p:sldId id="382" r:id="rId15"/>
    <p:sldId id="383" r:id="rId16"/>
    <p:sldId id="384" r:id="rId17"/>
    <p:sldId id="285" r:id="rId18"/>
    <p:sldId id="304" r:id="rId19"/>
    <p:sldId id="305" r:id="rId20"/>
    <p:sldId id="306" r:id="rId21"/>
    <p:sldId id="385" r:id="rId22"/>
    <p:sldId id="291" r:id="rId23"/>
    <p:sldId id="387" r:id="rId24"/>
    <p:sldId id="388" r:id="rId25"/>
    <p:sldId id="389" r:id="rId26"/>
    <p:sldId id="386" r:id="rId27"/>
    <p:sldId id="390"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9B541-DFD8-9A74-2A54-C1F99CDA36F1}" name="Senior Legal Counsel" initials="SLC" userId="Senior Legal Couns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9972" autoAdjust="0"/>
  </p:normalViewPr>
  <p:slideViewPr>
    <p:cSldViewPr snapToGrid="0">
      <p:cViewPr varScale="1">
        <p:scale>
          <a:sx n="51" d="100"/>
          <a:sy n="51" d="100"/>
        </p:scale>
        <p:origin x="125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a:t>Competition Pillar</a:t>
            </a:r>
          </a:p>
        </c:rich>
      </c:tx>
      <c:layout>
        <c:manualLayout>
          <c:xMode val="edge"/>
          <c:yMode val="edge"/>
          <c:x val="0.46840266841644795"/>
          <c:y val="0.8148148148148147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35870516185477"/>
          <c:y val="0.17171296296296296"/>
          <c:w val="0.81408573928258965"/>
          <c:h val="0.55459135316418784"/>
        </c:manualLayout>
      </c:layout>
      <c:barChart>
        <c:barDir val="col"/>
        <c:grouping val="clustered"/>
        <c:varyColors val="0"/>
        <c:ser>
          <c:idx val="0"/>
          <c:order val="0"/>
          <c:tx>
            <c:strRef>
              <c:f>Sheet1!$B$4</c:f>
              <c:strCache>
                <c:ptCount val="1"/>
                <c:pt idx="0">
                  <c:v>No.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Abuse of Dominance</c:v>
                </c:pt>
                <c:pt idx="1">
                  <c:v>Mergers</c:v>
                </c:pt>
                <c:pt idx="2">
                  <c:v>Anticompetitive Agreements</c:v>
                </c:pt>
              </c:strCache>
            </c:strRef>
          </c:cat>
          <c:val>
            <c:numRef>
              <c:f>Sheet1!$B$5:$B$7</c:f>
              <c:numCache>
                <c:formatCode>General</c:formatCode>
                <c:ptCount val="3"/>
                <c:pt idx="0">
                  <c:v>27</c:v>
                </c:pt>
                <c:pt idx="1">
                  <c:v>36</c:v>
                </c:pt>
                <c:pt idx="2">
                  <c:v>10</c:v>
                </c:pt>
              </c:numCache>
            </c:numRef>
          </c:val>
          <c:extLst>
            <c:ext xmlns:c16="http://schemas.microsoft.com/office/drawing/2014/chart" uri="{C3380CC4-5D6E-409C-BE32-E72D297353CC}">
              <c16:uniqueId val="{00000000-C1D9-4B3A-AACF-147C140772C8}"/>
            </c:ext>
          </c:extLst>
        </c:ser>
        <c:dLbls>
          <c:showLegendKey val="0"/>
          <c:showVal val="0"/>
          <c:showCatName val="0"/>
          <c:showSerName val="0"/>
          <c:showPercent val="0"/>
          <c:showBubbleSize val="0"/>
        </c:dLbls>
        <c:gapWidth val="219"/>
        <c:overlap val="-27"/>
        <c:axId val="239417584"/>
        <c:axId val="239414704"/>
      </c:barChart>
      <c:catAx>
        <c:axId val="23941758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414704"/>
        <c:crosses val="autoZero"/>
        <c:auto val="1"/>
        <c:lblAlgn val="ctr"/>
        <c:lblOffset val="100"/>
        <c:noMultiLvlLbl val="0"/>
      </c:catAx>
      <c:valAx>
        <c:axId val="23941470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 cases</a:t>
                </a:r>
              </a:p>
            </c:rich>
          </c:tx>
          <c:layout>
            <c:manualLayout>
              <c:xMode val="edge"/>
              <c:yMode val="edge"/>
              <c:x val="5.2208223972003497E-2"/>
              <c:y val="0.334760863225430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417584"/>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14033-9954-4A2E-8F2B-8FA384FD9E0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3B77DDC-D7F3-4318-ACC6-BA1AD6D789B1}">
      <dgm:prSet phldrT="[Text]" custT="1"/>
      <dgm:spPr>
        <a:xfrm>
          <a:off x="0" y="2"/>
          <a:ext cx="8153400" cy="490871"/>
        </a:xfrm>
        <a:prstGeom prst="roundRect">
          <a:avLst/>
        </a:prstGeom>
      </dgm:spPr>
      <dgm:t>
        <a:bodyPr/>
        <a:lstStyle/>
        <a:p>
          <a:pPr>
            <a:buNone/>
          </a:pPr>
          <a:r>
            <a:rPr lang="en-US" sz="2000" dirty="0">
              <a:latin typeface="Times New Roman" pitchFamily="18" charset="0"/>
              <a:ea typeface="+mn-ea"/>
              <a:cs typeface="Times New Roman" pitchFamily="18" charset="0"/>
            </a:rPr>
            <a:t>Utilities regulation </a:t>
          </a:r>
        </a:p>
      </dgm:t>
    </dgm:pt>
    <dgm:pt modelId="{E83347C1-649A-47C9-80DD-857D2D95C085}" type="parTrans" cxnId="{75F45D8F-6FCB-4C05-85AB-5D7A324D0E29}">
      <dgm:prSet/>
      <dgm:spPr/>
      <dgm:t>
        <a:bodyPr/>
        <a:lstStyle/>
        <a:p>
          <a:endParaRPr lang="en-US"/>
        </a:p>
      </dgm:t>
    </dgm:pt>
    <dgm:pt modelId="{CC383474-1B73-4452-B902-FBF706B2AA9E}" type="sibTrans" cxnId="{75F45D8F-6FCB-4C05-85AB-5D7A324D0E29}">
      <dgm:prSet/>
      <dgm:spPr/>
      <dgm:t>
        <a:bodyPr/>
        <a:lstStyle/>
        <a:p>
          <a:endParaRPr lang="en-US"/>
        </a:p>
      </dgm:t>
    </dgm:pt>
    <dgm:pt modelId="{C2ED08B3-8F21-4111-8B9A-6E4F197B7306}">
      <dgm:prSet phldrT="[Text]" custT="1"/>
      <dgm:spPr>
        <a:xfrm>
          <a:off x="0" y="517080"/>
          <a:ext cx="8153400" cy="778320"/>
        </a:xfrm>
        <a:prstGeom prst="rect">
          <a:avLst/>
        </a:prstGeom>
      </dgm:spPr>
      <dgm:t>
        <a:bodyPr/>
        <a:lstStyle/>
        <a:p>
          <a:pPr>
            <a:buChar char="•"/>
          </a:pPr>
          <a:r>
            <a:rPr lang="en-US" sz="1700" dirty="0">
              <a:latin typeface="Times New Roman" pitchFamily="18" charset="0"/>
              <a:ea typeface="+mn-ea"/>
              <a:cs typeface="Times New Roman" pitchFamily="18" charset="0"/>
            </a:rPr>
            <a:t>applies to </a:t>
          </a:r>
          <a:r>
            <a:rPr lang="en-US" sz="1700" u="sng" dirty="0">
              <a:latin typeface="Times New Roman" pitchFamily="18" charset="0"/>
              <a:ea typeface="+mn-ea"/>
              <a:cs typeface="Times New Roman" pitchFamily="18" charset="0"/>
            </a:rPr>
            <a:t>specific</a:t>
          </a:r>
          <a:r>
            <a:rPr lang="en-US" sz="1700" dirty="0">
              <a:latin typeface="Times New Roman" pitchFamily="18" charset="0"/>
              <a:ea typeface="+mn-ea"/>
              <a:cs typeface="Times New Roman" pitchFamily="18" charset="0"/>
            </a:rPr>
            <a:t> sectors/industries or markets.</a:t>
          </a:r>
        </a:p>
      </dgm:t>
    </dgm:pt>
    <dgm:pt modelId="{2F67186A-B4CA-4E8D-B873-9B5D72CD985D}" type="parTrans" cxnId="{EE7F0F66-CEA2-425E-8B16-095C58F7C6C0}">
      <dgm:prSet/>
      <dgm:spPr/>
      <dgm:t>
        <a:bodyPr/>
        <a:lstStyle/>
        <a:p>
          <a:endParaRPr lang="en-US"/>
        </a:p>
      </dgm:t>
    </dgm:pt>
    <dgm:pt modelId="{E6F315E0-5C35-4D94-853F-560CA5415C43}" type="sibTrans" cxnId="{EE7F0F66-CEA2-425E-8B16-095C58F7C6C0}">
      <dgm:prSet/>
      <dgm:spPr/>
      <dgm:t>
        <a:bodyPr/>
        <a:lstStyle/>
        <a:p>
          <a:endParaRPr lang="en-US"/>
        </a:p>
      </dgm:t>
    </dgm:pt>
    <dgm:pt modelId="{FBFBDB4E-795E-4776-ADD1-103CA6CE75ED}">
      <dgm:prSet phldrT="[Text]" custT="1"/>
      <dgm:spPr>
        <a:xfrm>
          <a:off x="0" y="1295400"/>
          <a:ext cx="8153400" cy="490871"/>
        </a:xfrm>
        <a:prstGeom prst="roundRect">
          <a:avLst/>
        </a:prstGeom>
      </dgm:spPr>
      <dgm:t>
        <a:bodyPr/>
        <a:lstStyle/>
        <a:p>
          <a:pPr>
            <a:buNone/>
          </a:pPr>
          <a:r>
            <a:rPr lang="en-US" sz="2000" dirty="0">
              <a:latin typeface="Times New Roman" pitchFamily="18" charset="0"/>
              <a:ea typeface="+mn-ea"/>
              <a:cs typeface="Times New Roman" pitchFamily="18" charset="0"/>
            </a:rPr>
            <a:t>Competition law</a:t>
          </a:r>
        </a:p>
      </dgm:t>
    </dgm:pt>
    <dgm:pt modelId="{61613974-8B1D-4649-8F84-446E5C3E49F0}" type="parTrans" cxnId="{B903306E-3DE0-45D6-B686-15BAD2CAF6FF}">
      <dgm:prSet/>
      <dgm:spPr/>
      <dgm:t>
        <a:bodyPr/>
        <a:lstStyle/>
        <a:p>
          <a:endParaRPr lang="en-US"/>
        </a:p>
      </dgm:t>
    </dgm:pt>
    <dgm:pt modelId="{29A01222-0354-436F-A312-FAD5CBD552C2}" type="sibTrans" cxnId="{B903306E-3DE0-45D6-B686-15BAD2CAF6FF}">
      <dgm:prSet/>
      <dgm:spPr/>
      <dgm:t>
        <a:bodyPr/>
        <a:lstStyle/>
        <a:p>
          <a:endParaRPr lang="en-US"/>
        </a:p>
      </dgm:t>
    </dgm:pt>
    <dgm:pt modelId="{9A249E23-5117-42D9-BD8F-7B4CE3D5FC67}">
      <dgm:prSet phldrT="[Text]" custT="1"/>
      <dgm:spPr>
        <a:xfrm>
          <a:off x="0" y="1786271"/>
          <a:ext cx="8153400" cy="778320"/>
        </a:xfrm>
        <a:prstGeom prst="rect">
          <a:avLst/>
        </a:prstGeom>
      </dgm:spPr>
      <dgm:t>
        <a:bodyPr/>
        <a:lstStyle/>
        <a:p>
          <a:pPr>
            <a:buChar char="•"/>
          </a:pPr>
          <a:r>
            <a:rPr lang="en-US" sz="1700" u="sng" dirty="0">
              <a:latin typeface="Times New Roman" pitchFamily="18" charset="0"/>
              <a:ea typeface="+mn-ea"/>
              <a:cs typeface="Times New Roman" pitchFamily="18" charset="0"/>
            </a:rPr>
            <a:t>generally</a:t>
          </a:r>
          <a:r>
            <a:rPr lang="en-US" sz="1700" dirty="0">
              <a:latin typeface="Times New Roman" pitchFamily="18" charset="0"/>
              <a:ea typeface="+mn-ea"/>
              <a:cs typeface="Times New Roman" pitchFamily="18" charset="0"/>
            </a:rPr>
            <a:t> applies unless exempted.</a:t>
          </a:r>
        </a:p>
      </dgm:t>
    </dgm:pt>
    <dgm:pt modelId="{CEC4CF2A-F02D-4CF7-AB35-1122E044622A}" type="parTrans" cxnId="{70DF26FC-53CA-4235-B08F-704439EE0828}">
      <dgm:prSet/>
      <dgm:spPr/>
      <dgm:t>
        <a:bodyPr/>
        <a:lstStyle/>
        <a:p>
          <a:endParaRPr lang="en-US"/>
        </a:p>
      </dgm:t>
    </dgm:pt>
    <dgm:pt modelId="{43E2979F-98D4-4D1C-9432-971A6ECFD1DE}" type="sibTrans" cxnId="{70DF26FC-53CA-4235-B08F-704439EE0828}">
      <dgm:prSet/>
      <dgm:spPr/>
      <dgm:t>
        <a:bodyPr/>
        <a:lstStyle/>
        <a:p>
          <a:endParaRPr lang="en-US"/>
        </a:p>
      </dgm:t>
    </dgm:pt>
    <dgm:pt modelId="{97780F4C-4422-4542-9630-998592C8BCD4}">
      <dgm:prSet phldrT="[Text]" custT="1"/>
      <dgm:spPr>
        <a:xfrm>
          <a:off x="0" y="517080"/>
          <a:ext cx="8153400" cy="778320"/>
        </a:xfrm>
        <a:prstGeom prst="rect">
          <a:avLst/>
        </a:prstGeom>
      </dgm:spPr>
      <dgm:t>
        <a:bodyPr/>
        <a:lstStyle/>
        <a:p>
          <a:pPr>
            <a:buChar char="•"/>
          </a:pPr>
          <a:r>
            <a:rPr lang="en-US" sz="1700" dirty="0">
              <a:latin typeface="Times New Roman" pitchFamily="18" charset="0"/>
              <a:ea typeface="+mn-ea"/>
              <a:cs typeface="Times New Roman" pitchFamily="18" charset="0"/>
            </a:rPr>
            <a:t>intervenes </a:t>
          </a:r>
          <a:r>
            <a:rPr lang="en-US" sz="1700" i="1" dirty="0">
              <a:latin typeface="Times New Roman" pitchFamily="18" charset="0"/>
              <a:ea typeface="+mn-ea"/>
              <a:cs typeface="Times New Roman" pitchFamily="18" charset="0"/>
            </a:rPr>
            <a:t>ex ante </a:t>
          </a:r>
          <a:r>
            <a:rPr lang="en-US" sz="1700" i="0" dirty="0">
              <a:latin typeface="Times New Roman" pitchFamily="18" charset="0"/>
              <a:ea typeface="+mn-ea"/>
              <a:cs typeface="Times New Roman" pitchFamily="18" charset="0"/>
            </a:rPr>
            <a:t>to pre-defined activities and regulatory addressees.</a:t>
          </a:r>
          <a:endParaRPr lang="en-US" sz="1700" i="1" dirty="0">
            <a:latin typeface="Times New Roman" pitchFamily="18" charset="0"/>
            <a:ea typeface="+mn-ea"/>
            <a:cs typeface="Times New Roman" pitchFamily="18" charset="0"/>
          </a:endParaRPr>
        </a:p>
      </dgm:t>
    </dgm:pt>
    <dgm:pt modelId="{5862ADB1-061F-47CE-A04D-B3D18CFDC176}" type="parTrans" cxnId="{BAA63C25-61AF-4574-B278-E002ACEC841F}">
      <dgm:prSet/>
      <dgm:spPr/>
      <dgm:t>
        <a:bodyPr/>
        <a:lstStyle/>
        <a:p>
          <a:endParaRPr lang="en-US"/>
        </a:p>
      </dgm:t>
    </dgm:pt>
    <dgm:pt modelId="{F03732BB-1707-471A-89BA-F7EA582705E6}" type="sibTrans" cxnId="{BAA63C25-61AF-4574-B278-E002ACEC841F}">
      <dgm:prSet/>
      <dgm:spPr/>
      <dgm:t>
        <a:bodyPr/>
        <a:lstStyle/>
        <a:p>
          <a:endParaRPr lang="en-US"/>
        </a:p>
      </dgm:t>
    </dgm:pt>
    <dgm:pt modelId="{DFD1CAC3-448A-498E-B9BD-14111F30A99E}">
      <dgm:prSet phldrT="[Text]" custT="1"/>
      <dgm:spPr>
        <a:xfrm>
          <a:off x="0" y="517080"/>
          <a:ext cx="8153400" cy="778320"/>
        </a:xfrm>
        <a:prstGeom prst="rect">
          <a:avLst/>
        </a:prstGeom>
      </dgm:spPr>
      <dgm:t>
        <a:bodyPr/>
        <a:lstStyle/>
        <a:p>
          <a:pPr>
            <a:buChar char="•"/>
          </a:pPr>
          <a:r>
            <a:rPr lang="en-US" sz="1700" i="0" dirty="0">
              <a:latin typeface="Times New Roman" pitchFamily="18" charset="0"/>
              <a:ea typeface="+mn-ea"/>
              <a:cs typeface="Times New Roman" pitchFamily="18" charset="0"/>
            </a:rPr>
            <a:t>prescriptive and offers legal certainty usually through promulgation of rules.</a:t>
          </a:r>
        </a:p>
      </dgm:t>
    </dgm:pt>
    <dgm:pt modelId="{D803D1EB-316A-4279-AB46-9144549AC5D5}" type="parTrans" cxnId="{4CEF1DC1-4FAC-471F-A327-48D4DDE02F72}">
      <dgm:prSet/>
      <dgm:spPr/>
      <dgm:t>
        <a:bodyPr/>
        <a:lstStyle/>
        <a:p>
          <a:endParaRPr lang="en-US"/>
        </a:p>
      </dgm:t>
    </dgm:pt>
    <dgm:pt modelId="{0C8C9C8F-85AD-448E-B858-73172F07ED07}" type="sibTrans" cxnId="{4CEF1DC1-4FAC-471F-A327-48D4DDE02F72}">
      <dgm:prSet/>
      <dgm:spPr/>
      <dgm:t>
        <a:bodyPr/>
        <a:lstStyle/>
        <a:p>
          <a:endParaRPr lang="en-US"/>
        </a:p>
      </dgm:t>
    </dgm:pt>
    <dgm:pt modelId="{8603790A-7E5D-45DC-BDF2-010F7F253110}">
      <dgm:prSet phldrT="[Text]" custT="1"/>
      <dgm:spPr>
        <a:xfrm>
          <a:off x="0" y="1786271"/>
          <a:ext cx="8153400" cy="778320"/>
        </a:xfrm>
      </dgm:spPr>
      <dgm:t>
        <a:bodyPr/>
        <a:lstStyle/>
        <a:p>
          <a:pPr>
            <a:buChar char="•"/>
          </a:pPr>
          <a:r>
            <a:rPr lang="en-US" sz="1700" dirty="0">
              <a:latin typeface="Times New Roman" pitchFamily="18" charset="0"/>
              <a:ea typeface="+mn-ea"/>
              <a:cs typeface="Times New Roman" pitchFamily="18" charset="0"/>
            </a:rPr>
            <a:t>intervenes </a:t>
          </a:r>
          <a:r>
            <a:rPr lang="en-US" sz="1700" i="1" dirty="0">
              <a:latin typeface="Times New Roman" pitchFamily="18" charset="0"/>
              <a:ea typeface="+mn-ea"/>
              <a:cs typeface="Times New Roman" pitchFamily="18" charset="0"/>
            </a:rPr>
            <a:t>ex post </a:t>
          </a:r>
          <a:r>
            <a:rPr lang="en-US" sz="1700" i="0" dirty="0">
              <a:latin typeface="Times New Roman" pitchFamily="18" charset="0"/>
              <a:ea typeface="+mn-ea"/>
              <a:cs typeface="Times New Roman" pitchFamily="18" charset="0"/>
            </a:rPr>
            <a:t>to activities and firms after investigation.</a:t>
          </a:r>
          <a:endParaRPr lang="en-US" sz="1700" dirty="0">
            <a:latin typeface="Times New Roman" pitchFamily="18" charset="0"/>
            <a:ea typeface="+mn-ea"/>
            <a:cs typeface="Times New Roman" pitchFamily="18" charset="0"/>
          </a:endParaRPr>
        </a:p>
      </dgm:t>
    </dgm:pt>
    <dgm:pt modelId="{2736C42B-8BF3-4288-8A5E-8D5C68550A68}" type="parTrans" cxnId="{ED8A06DA-7FC3-400C-8D53-2FF445800EBC}">
      <dgm:prSet/>
      <dgm:spPr/>
      <dgm:t>
        <a:bodyPr/>
        <a:lstStyle/>
        <a:p>
          <a:endParaRPr lang="en-US"/>
        </a:p>
      </dgm:t>
    </dgm:pt>
    <dgm:pt modelId="{DEF0C43B-FF1F-4ED8-A551-8F70D3718AAF}" type="sibTrans" cxnId="{ED8A06DA-7FC3-400C-8D53-2FF445800EBC}">
      <dgm:prSet/>
      <dgm:spPr/>
      <dgm:t>
        <a:bodyPr/>
        <a:lstStyle/>
        <a:p>
          <a:endParaRPr lang="en-US"/>
        </a:p>
      </dgm:t>
    </dgm:pt>
    <dgm:pt modelId="{E965AF57-233A-4D42-8DA6-8B1DE4E60753}">
      <dgm:prSet phldrT="[Text]" custT="1"/>
      <dgm:spPr>
        <a:xfrm>
          <a:off x="0" y="1786271"/>
          <a:ext cx="8153400" cy="778320"/>
        </a:xfrm>
      </dgm:spPr>
      <dgm:t>
        <a:bodyPr/>
        <a:lstStyle/>
        <a:p>
          <a:pPr>
            <a:buChar char="•"/>
          </a:pPr>
          <a:r>
            <a:rPr lang="en-US" sz="1700" dirty="0">
              <a:latin typeface="Times New Roman" pitchFamily="18" charset="0"/>
              <a:ea typeface="+mn-ea"/>
              <a:cs typeface="Times New Roman" pitchFamily="18" charset="0"/>
            </a:rPr>
            <a:t>flexible and offers greater accuracy through application of principles and standards.</a:t>
          </a:r>
        </a:p>
      </dgm:t>
    </dgm:pt>
    <dgm:pt modelId="{AF708F75-6AAE-4FAC-AA46-95EBD89B2F1F}" type="parTrans" cxnId="{B7211585-58E9-4456-A9E0-5755E65B98D4}">
      <dgm:prSet/>
      <dgm:spPr/>
      <dgm:t>
        <a:bodyPr/>
        <a:lstStyle/>
        <a:p>
          <a:endParaRPr lang="en-US"/>
        </a:p>
      </dgm:t>
    </dgm:pt>
    <dgm:pt modelId="{CF51206A-1D8D-49EF-89E2-E0DB25E663DB}" type="sibTrans" cxnId="{B7211585-58E9-4456-A9E0-5755E65B98D4}">
      <dgm:prSet/>
      <dgm:spPr/>
      <dgm:t>
        <a:bodyPr/>
        <a:lstStyle/>
        <a:p>
          <a:endParaRPr lang="en-US"/>
        </a:p>
      </dgm:t>
    </dgm:pt>
    <dgm:pt modelId="{E8DFC349-1EDE-4A17-92E7-6E03591EC23D}">
      <dgm:prSet phldrT="[Text]" custT="1"/>
      <dgm:spPr>
        <a:xfrm>
          <a:off x="0" y="517080"/>
          <a:ext cx="8153400" cy="778320"/>
        </a:xfrm>
      </dgm:spPr>
      <dgm:t>
        <a:bodyPr/>
        <a:lstStyle/>
        <a:p>
          <a:pPr>
            <a:buChar char="•"/>
          </a:pPr>
          <a:r>
            <a:rPr lang="en-US" sz="1700" i="0" dirty="0">
              <a:latin typeface="Times New Roman" pitchFamily="18" charset="0"/>
              <a:ea typeface="+mn-ea"/>
              <a:cs typeface="Times New Roman" pitchFamily="18" charset="0"/>
            </a:rPr>
            <a:t>focus is on rate setting, rules on service provision, managing capex.</a:t>
          </a:r>
        </a:p>
      </dgm:t>
    </dgm:pt>
    <dgm:pt modelId="{7CDEE0D7-0E3B-470D-A88B-EE895D5E1636}" type="parTrans" cxnId="{21D52401-1C12-4173-BB73-E8D81DD7D6D5}">
      <dgm:prSet/>
      <dgm:spPr/>
      <dgm:t>
        <a:bodyPr/>
        <a:lstStyle/>
        <a:p>
          <a:endParaRPr lang="en-US"/>
        </a:p>
      </dgm:t>
    </dgm:pt>
    <dgm:pt modelId="{63EF547F-0880-44FF-B4A9-5A877BB4B8E0}" type="sibTrans" cxnId="{21D52401-1C12-4173-BB73-E8D81DD7D6D5}">
      <dgm:prSet/>
      <dgm:spPr/>
      <dgm:t>
        <a:bodyPr/>
        <a:lstStyle/>
        <a:p>
          <a:endParaRPr lang="en-US"/>
        </a:p>
      </dgm:t>
    </dgm:pt>
    <dgm:pt modelId="{8B3D25B2-0D5A-43C4-B397-988959A05FFF}">
      <dgm:prSet phldrT="[Text]" custT="1"/>
      <dgm:spPr>
        <a:xfrm>
          <a:off x="0" y="1786271"/>
          <a:ext cx="8153400" cy="778320"/>
        </a:xfrm>
      </dgm:spPr>
      <dgm:t>
        <a:bodyPr/>
        <a:lstStyle/>
        <a:p>
          <a:pPr>
            <a:buChar char="•"/>
          </a:pPr>
          <a:r>
            <a:rPr lang="en-US" sz="1700" dirty="0">
              <a:latin typeface="Times New Roman" pitchFamily="18" charset="0"/>
              <a:ea typeface="+mn-ea"/>
              <a:cs typeface="Times New Roman" pitchFamily="18" charset="0"/>
            </a:rPr>
            <a:t>focus is on prohibiting firm </a:t>
          </a:r>
          <a:r>
            <a:rPr lang="en-US" sz="1700" dirty="0" err="1">
              <a:latin typeface="Times New Roman" pitchFamily="18" charset="0"/>
              <a:ea typeface="+mn-ea"/>
              <a:cs typeface="Times New Roman" pitchFamily="18" charset="0"/>
            </a:rPr>
            <a:t>behaviour</a:t>
          </a:r>
          <a:r>
            <a:rPr lang="en-US" sz="1700" dirty="0">
              <a:latin typeface="Times New Roman" pitchFamily="18" charset="0"/>
              <a:ea typeface="+mn-ea"/>
              <a:cs typeface="Times New Roman" pitchFamily="18" charset="0"/>
            </a:rPr>
            <a:t> that reduces consumer welfare.</a:t>
          </a:r>
        </a:p>
      </dgm:t>
    </dgm:pt>
    <dgm:pt modelId="{8FD65B9C-7671-4434-B1DB-CF8DB643B8C8}" type="parTrans" cxnId="{2584093D-3D51-409E-85D6-0927B3588DA0}">
      <dgm:prSet/>
      <dgm:spPr/>
      <dgm:t>
        <a:bodyPr/>
        <a:lstStyle/>
        <a:p>
          <a:endParaRPr lang="en-US"/>
        </a:p>
      </dgm:t>
    </dgm:pt>
    <dgm:pt modelId="{99FA308A-7FC7-45C9-A49F-1F77D456CDEE}" type="sibTrans" cxnId="{2584093D-3D51-409E-85D6-0927B3588DA0}">
      <dgm:prSet/>
      <dgm:spPr/>
      <dgm:t>
        <a:bodyPr/>
        <a:lstStyle/>
        <a:p>
          <a:endParaRPr lang="en-US"/>
        </a:p>
      </dgm:t>
    </dgm:pt>
    <dgm:pt modelId="{C0114F24-8389-4357-B6A5-94EAB3365FBB}" type="pres">
      <dgm:prSet presAssocID="{13214033-9954-4A2E-8F2B-8FA384FD9E04}" presName="linear" presStyleCnt="0">
        <dgm:presLayoutVars>
          <dgm:animLvl val="lvl"/>
          <dgm:resizeHandles val="exact"/>
        </dgm:presLayoutVars>
      </dgm:prSet>
      <dgm:spPr/>
    </dgm:pt>
    <dgm:pt modelId="{DC568C00-565D-4436-830F-E1D5C6B25DEA}" type="pres">
      <dgm:prSet presAssocID="{73B77DDC-D7F3-4318-ACC6-BA1AD6D789B1}" presName="parentText" presStyleLbl="node1" presStyleIdx="0" presStyleCnt="2" custScaleY="55791" custLinFactNeighborY="-3367">
        <dgm:presLayoutVars>
          <dgm:chMax val="0"/>
          <dgm:bulletEnabled val="1"/>
        </dgm:presLayoutVars>
      </dgm:prSet>
      <dgm:spPr/>
    </dgm:pt>
    <dgm:pt modelId="{488BD7BB-2E49-40CA-9EF0-B2376D7B4F61}" type="pres">
      <dgm:prSet presAssocID="{73B77DDC-D7F3-4318-ACC6-BA1AD6D789B1}" presName="childText" presStyleLbl="revTx" presStyleIdx="0" presStyleCnt="2">
        <dgm:presLayoutVars>
          <dgm:bulletEnabled val="1"/>
        </dgm:presLayoutVars>
      </dgm:prSet>
      <dgm:spPr>
        <a:prstGeom prst="rect">
          <a:avLst/>
        </a:prstGeom>
      </dgm:spPr>
    </dgm:pt>
    <dgm:pt modelId="{C76FD7BE-B8D4-4DDD-A4E8-947160C4634E}" type="pres">
      <dgm:prSet presAssocID="{FBFBDB4E-795E-4776-ADD1-103CA6CE75ED}" presName="parentText" presStyleLbl="node1" presStyleIdx="1" presStyleCnt="2" custScaleY="55791">
        <dgm:presLayoutVars>
          <dgm:chMax val="0"/>
          <dgm:bulletEnabled val="1"/>
        </dgm:presLayoutVars>
      </dgm:prSet>
      <dgm:spPr/>
    </dgm:pt>
    <dgm:pt modelId="{566AFA3D-15F8-424E-9ACF-6BD9E2F6B537}" type="pres">
      <dgm:prSet presAssocID="{FBFBDB4E-795E-4776-ADD1-103CA6CE75ED}" presName="childText" presStyleLbl="revTx" presStyleIdx="1" presStyleCnt="2">
        <dgm:presLayoutVars>
          <dgm:bulletEnabled val="1"/>
        </dgm:presLayoutVars>
      </dgm:prSet>
      <dgm:spPr>
        <a:prstGeom prst="rect">
          <a:avLst/>
        </a:prstGeom>
      </dgm:spPr>
    </dgm:pt>
  </dgm:ptLst>
  <dgm:cxnLst>
    <dgm:cxn modelId="{21D52401-1C12-4173-BB73-E8D81DD7D6D5}" srcId="{73B77DDC-D7F3-4318-ACC6-BA1AD6D789B1}" destId="{E8DFC349-1EDE-4A17-92E7-6E03591EC23D}" srcOrd="3" destOrd="0" parTransId="{7CDEE0D7-0E3B-470D-A88B-EE895D5E1636}" sibTransId="{63EF547F-0880-44FF-B4A9-5A877BB4B8E0}"/>
    <dgm:cxn modelId="{13CEAA0D-EB62-43DA-8E47-E93114905D8B}" type="presOf" srcId="{FBFBDB4E-795E-4776-ADD1-103CA6CE75ED}" destId="{C76FD7BE-B8D4-4DDD-A4E8-947160C4634E}" srcOrd="0" destOrd="0" presId="urn:microsoft.com/office/officeart/2005/8/layout/vList2"/>
    <dgm:cxn modelId="{BAA63C25-61AF-4574-B278-E002ACEC841F}" srcId="{73B77DDC-D7F3-4318-ACC6-BA1AD6D789B1}" destId="{97780F4C-4422-4542-9630-998592C8BCD4}" srcOrd="1" destOrd="0" parTransId="{5862ADB1-061F-47CE-A04D-B3D18CFDC176}" sibTransId="{F03732BB-1707-471A-89BA-F7EA582705E6}"/>
    <dgm:cxn modelId="{2584093D-3D51-409E-85D6-0927B3588DA0}" srcId="{FBFBDB4E-795E-4776-ADD1-103CA6CE75ED}" destId="{8B3D25B2-0D5A-43C4-B397-988959A05FFF}" srcOrd="3" destOrd="0" parTransId="{8FD65B9C-7671-4434-B1DB-CF8DB643B8C8}" sibTransId="{99FA308A-7FC7-45C9-A49F-1F77D456CDEE}"/>
    <dgm:cxn modelId="{EE7F0F66-CEA2-425E-8B16-095C58F7C6C0}" srcId="{73B77DDC-D7F3-4318-ACC6-BA1AD6D789B1}" destId="{C2ED08B3-8F21-4111-8B9A-6E4F197B7306}" srcOrd="0" destOrd="0" parTransId="{2F67186A-B4CA-4E8D-B873-9B5D72CD985D}" sibTransId="{E6F315E0-5C35-4D94-853F-560CA5415C43}"/>
    <dgm:cxn modelId="{B903306E-3DE0-45D6-B686-15BAD2CAF6FF}" srcId="{13214033-9954-4A2E-8F2B-8FA384FD9E04}" destId="{FBFBDB4E-795E-4776-ADD1-103CA6CE75ED}" srcOrd="1" destOrd="0" parTransId="{61613974-8B1D-4649-8F84-446E5C3E49F0}" sibTransId="{29A01222-0354-436F-A312-FAD5CBD552C2}"/>
    <dgm:cxn modelId="{4E27D17C-54D9-4C1F-85DC-BF01CB8FB3C1}" type="presOf" srcId="{E965AF57-233A-4D42-8DA6-8B1DE4E60753}" destId="{566AFA3D-15F8-424E-9ACF-6BD9E2F6B537}" srcOrd="0" destOrd="2" presId="urn:microsoft.com/office/officeart/2005/8/layout/vList2"/>
    <dgm:cxn modelId="{B7211585-58E9-4456-A9E0-5755E65B98D4}" srcId="{FBFBDB4E-795E-4776-ADD1-103CA6CE75ED}" destId="{E965AF57-233A-4D42-8DA6-8B1DE4E60753}" srcOrd="2" destOrd="0" parTransId="{AF708F75-6AAE-4FAC-AA46-95EBD89B2F1F}" sibTransId="{CF51206A-1D8D-49EF-89E2-E0DB25E663DB}"/>
    <dgm:cxn modelId="{75F45D8F-6FCB-4C05-85AB-5D7A324D0E29}" srcId="{13214033-9954-4A2E-8F2B-8FA384FD9E04}" destId="{73B77DDC-D7F3-4318-ACC6-BA1AD6D789B1}" srcOrd="0" destOrd="0" parTransId="{E83347C1-649A-47C9-80DD-857D2D95C085}" sibTransId="{CC383474-1B73-4452-B902-FBF706B2AA9E}"/>
    <dgm:cxn modelId="{C397C29F-D786-4923-B458-23100CAA28F1}" type="presOf" srcId="{8603790A-7E5D-45DC-BDF2-010F7F253110}" destId="{566AFA3D-15F8-424E-9ACF-6BD9E2F6B537}" srcOrd="0" destOrd="1" presId="urn:microsoft.com/office/officeart/2005/8/layout/vList2"/>
    <dgm:cxn modelId="{0256A3A0-0DE9-421B-9314-936C94D71737}" type="presOf" srcId="{C2ED08B3-8F21-4111-8B9A-6E4F197B7306}" destId="{488BD7BB-2E49-40CA-9EF0-B2376D7B4F61}" srcOrd="0" destOrd="0" presId="urn:microsoft.com/office/officeart/2005/8/layout/vList2"/>
    <dgm:cxn modelId="{5F9911A8-29B5-4847-94B9-999C7105E38B}" type="presOf" srcId="{73B77DDC-D7F3-4318-ACC6-BA1AD6D789B1}" destId="{DC568C00-565D-4436-830F-E1D5C6B25DEA}" srcOrd="0" destOrd="0" presId="urn:microsoft.com/office/officeart/2005/8/layout/vList2"/>
    <dgm:cxn modelId="{300945AB-CD06-470D-BED3-620874236BF0}" type="presOf" srcId="{9A249E23-5117-42D9-BD8F-7B4CE3D5FC67}" destId="{566AFA3D-15F8-424E-9ACF-6BD9E2F6B537}" srcOrd="0" destOrd="0" presId="urn:microsoft.com/office/officeart/2005/8/layout/vList2"/>
    <dgm:cxn modelId="{C96FF7BD-561F-4307-9B60-A91B0E6FD33A}" type="presOf" srcId="{13214033-9954-4A2E-8F2B-8FA384FD9E04}" destId="{C0114F24-8389-4357-B6A5-94EAB3365FBB}" srcOrd="0" destOrd="0" presId="urn:microsoft.com/office/officeart/2005/8/layout/vList2"/>
    <dgm:cxn modelId="{4CEF1DC1-4FAC-471F-A327-48D4DDE02F72}" srcId="{73B77DDC-D7F3-4318-ACC6-BA1AD6D789B1}" destId="{DFD1CAC3-448A-498E-B9BD-14111F30A99E}" srcOrd="2" destOrd="0" parTransId="{D803D1EB-316A-4279-AB46-9144549AC5D5}" sibTransId="{0C8C9C8F-85AD-448E-B858-73172F07ED07}"/>
    <dgm:cxn modelId="{6B13E1C6-A0EA-4620-B802-6C79BA3DF03B}" type="presOf" srcId="{E8DFC349-1EDE-4A17-92E7-6E03591EC23D}" destId="{488BD7BB-2E49-40CA-9EF0-B2376D7B4F61}" srcOrd="0" destOrd="3" presId="urn:microsoft.com/office/officeart/2005/8/layout/vList2"/>
    <dgm:cxn modelId="{62A79CD3-8E4B-4BB9-88C1-1F59A501CC43}" type="presOf" srcId="{DFD1CAC3-448A-498E-B9BD-14111F30A99E}" destId="{488BD7BB-2E49-40CA-9EF0-B2376D7B4F61}" srcOrd="0" destOrd="2" presId="urn:microsoft.com/office/officeart/2005/8/layout/vList2"/>
    <dgm:cxn modelId="{ED8A06DA-7FC3-400C-8D53-2FF445800EBC}" srcId="{FBFBDB4E-795E-4776-ADD1-103CA6CE75ED}" destId="{8603790A-7E5D-45DC-BDF2-010F7F253110}" srcOrd="1" destOrd="0" parTransId="{2736C42B-8BF3-4288-8A5E-8D5C68550A68}" sibTransId="{DEF0C43B-FF1F-4ED8-A551-8F70D3718AAF}"/>
    <dgm:cxn modelId="{91C1AAE7-C8CE-4FEA-96D3-8E080CC92F60}" type="presOf" srcId="{97780F4C-4422-4542-9630-998592C8BCD4}" destId="{488BD7BB-2E49-40CA-9EF0-B2376D7B4F61}" srcOrd="0" destOrd="1" presId="urn:microsoft.com/office/officeart/2005/8/layout/vList2"/>
    <dgm:cxn modelId="{D3D751E9-93D6-47F1-BFFA-9F2B73AC2001}" type="presOf" srcId="{8B3D25B2-0D5A-43C4-B397-988959A05FFF}" destId="{566AFA3D-15F8-424E-9ACF-6BD9E2F6B537}" srcOrd="0" destOrd="3" presId="urn:microsoft.com/office/officeart/2005/8/layout/vList2"/>
    <dgm:cxn modelId="{70DF26FC-53CA-4235-B08F-704439EE0828}" srcId="{FBFBDB4E-795E-4776-ADD1-103CA6CE75ED}" destId="{9A249E23-5117-42D9-BD8F-7B4CE3D5FC67}" srcOrd="0" destOrd="0" parTransId="{CEC4CF2A-F02D-4CF7-AB35-1122E044622A}" sibTransId="{43E2979F-98D4-4D1C-9432-971A6ECFD1DE}"/>
    <dgm:cxn modelId="{FDB78689-16C4-4631-9E7C-3CFE709E9892}" type="presParOf" srcId="{C0114F24-8389-4357-B6A5-94EAB3365FBB}" destId="{DC568C00-565D-4436-830F-E1D5C6B25DEA}" srcOrd="0" destOrd="0" presId="urn:microsoft.com/office/officeart/2005/8/layout/vList2"/>
    <dgm:cxn modelId="{1555DBAC-819A-441B-9C78-12666F6B15D9}" type="presParOf" srcId="{C0114F24-8389-4357-B6A5-94EAB3365FBB}" destId="{488BD7BB-2E49-40CA-9EF0-B2376D7B4F61}" srcOrd="1" destOrd="0" presId="urn:microsoft.com/office/officeart/2005/8/layout/vList2"/>
    <dgm:cxn modelId="{2BE7B958-1B6D-4843-85C9-78DA1FA03989}" type="presParOf" srcId="{C0114F24-8389-4357-B6A5-94EAB3365FBB}" destId="{C76FD7BE-B8D4-4DDD-A4E8-947160C4634E}" srcOrd="2" destOrd="0" presId="urn:microsoft.com/office/officeart/2005/8/layout/vList2"/>
    <dgm:cxn modelId="{3FEF9726-F2E3-43E7-8F8A-DB2FABFDE41B}" type="presParOf" srcId="{C0114F24-8389-4357-B6A5-94EAB3365FBB}" destId="{566AFA3D-15F8-424E-9ACF-6BD9E2F6B537}"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B243F-91FE-442E-867F-910C3A3A6B43}" type="doc">
      <dgm:prSet loTypeId="urn:microsoft.com/office/officeart/2005/8/layout/gear1" loCatId="cycle" qsTypeId="urn:microsoft.com/office/officeart/2005/8/quickstyle/simple1" qsCatId="simple" csTypeId="urn:microsoft.com/office/officeart/2005/8/colors/colorful4" csCatId="colorful" phldr="1"/>
      <dgm:spPr/>
      <dgm:t>
        <a:bodyPr/>
        <a:lstStyle/>
        <a:p>
          <a:endParaRPr lang="en-US"/>
        </a:p>
      </dgm:t>
    </dgm:pt>
    <dgm:pt modelId="{12F2CA9D-C52B-4F18-9A41-9593A79D1480}">
      <dgm:prSet phldrT="[Text]" phldr="0" custT="1"/>
      <dgm:spPr/>
      <dgm:t>
        <a:bodyPr/>
        <a:lstStyle/>
        <a:p>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Mitigating regulatory inefficiencies </a:t>
          </a:r>
        </a:p>
      </dgm:t>
    </dgm:pt>
    <dgm:pt modelId="{6866FCA0-6B8D-4E28-9C9A-A9A6B345BD59}" type="parTrans" cxnId="{17CD0AE7-AC51-46C1-B1C1-28EE9ABB5617}">
      <dgm:prSet/>
      <dgm:spPr/>
      <dgm:t>
        <a:bodyPr/>
        <a:lstStyle/>
        <a:p>
          <a:endParaRPr lang="en-US"/>
        </a:p>
      </dgm:t>
    </dgm:pt>
    <dgm:pt modelId="{80E91A76-9138-4A9D-BC1C-4320B1C7CB5C}" type="sibTrans" cxnId="{17CD0AE7-AC51-46C1-B1C1-28EE9ABB5617}">
      <dgm:prSet/>
      <dgm:spPr/>
      <dgm:t>
        <a:bodyPr/>
        <a:lstStyle/>
        <a:p>
          <a:endParaRPr lang="en-US"/>
        </a:p>
      </dgm:t>
    </dgm:pt>
    <dgm:pt modelId="{87AC8488-ADDF-40C2-9CC5-E23A359E0890}">
      <dgm:prSet phldrT="[Text]" phldr="0" custT="1"/>
      <dgm:spPr/>
      <dgm:t>
        <a:bodyPr/>
        <a:lstStyle/>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Adapting to fast moving markets</a:t>
          </a:r>
        </a:p>
      </dgm:t>
    </dgm:pt>
    <dgm:pt modelId="{CBBE1D2F-20FE-4817-AF1E-22C457A12298}" type="parTrans" cxnId="{D377B9CD-478C-483F-8363-392C87E80DF9}">
      <dgm:prSet/>
      <dgm:spPr/>
      <dgm:t>
        <a:bodyPr/>
        <a:lstStyle/>
        <a:p>
          <a:endParaRPr lang="en-US"/>
        </a:p>
      </dgm:t>
    </dgm:pt>
    <dgm:pt modelId="{4278899E-B8F8-4139-B057-1C125EE48006}" type="sibTrans" cxnId="{D377B9CD-478C-483F-8363-392C87E80DF9}">
      <dgm:prSet/>
      <dgm:spPr/>
      <dgm:t>
        <a:bodyPr/>
        <a:lstStyle/>
        <a:p>
          <a:endParaRPr lang="en-US"/>
        </a:p>
      </dgm:t>
    </dgm:pt>
    <dgm:pt modelId="{FCCDC8D0-9EBF-4955-8FF4-B0C31F531BC0}">
      <dgm:prSet phldrT="[Text]" phldr="0" custT="1"/>
      <dgm:spPr/>
      <dgm:t>
        <a:bodyPr/>
        <a:lstStyle/>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Addressing market abuses</a:t>
          </a:r>
        </a:p>
      </dgm:t>
    </dgm:pt>
    <dgm:pt modelId="{F599C7D3-BA6C-4CEA-8D05-B3E0F32AAFF1}" type="parTrans" cxnId="{4BA5CEDE-676D-4041-96AB-45B322345519}">
      <dgm:prSet/>
      <dgm:spPr/>
      <dgm:t>
        <a:bodyPr/>
        <a:lstStyle/>
        <a:p>
          <a:endParaRPr lang="en-US"/>
        </a:p>
      </dgm:t>
    </dgm:pt>
    <dgm:pt modelId="{6A7EDE51-074F-4FC9-86B8-6D0F17ABFA6A}" type="sibTrans" cxnId="{4BA5CEDE-676D-4041-96AB-45B322345519}">
      <dgm:prSet/>
      <dgm:spPr/>
      <dgm:t>
        <a:bodyPr/>
        <a:lstStyle/>
        <a:p>
          <a:endParaRPr lang="en-US"/>
        </a:p>
      </dgm:t>
    </dgm:pt>
    <dgm:pt modelId="{D718CF0E-B9D9-41BF-9703-BA47505A2E8E}" type="pres">
      <dgm:prSet presAssocID="{CCFB243F-91FE-442E-867F-910C3A3A6B43}" presName="composite" presStyleCnt="0">
        <dgm:presLayoutVars>
          <dgm:chMax val="3"/>
          <dgm:animLvl val="lvl"/>
          <dgm:resizeHandles val="exact"/>
        </dgm:presLayoutVars>
      </dgm:prSet>
      <dgm:spPr/>
    </dgm:pt>
    <dgm:pt modelId="{22264B2E-95D9-4997-BE72-1748F165D129}" type="pres">
      <dgm:prSet presAssocID="{12F2CA9D-C52B-4F18-9A41-9593A79D1480}" presName="gear1" presStyleLbl="node1" presStyleIdx="0" presStyleCnt="3">
        <dgm:presLayoutVars>
          <dgm:chMax val="1"/>
          <dgm:bulletEnabled val="1"/>
        </dgm:presLayoutVars>
      </dgm:prSet>
      <dgm:spPr/>
    </dgm:pt>
    <dgm:pt modelId="{DC9C091F-9BF4-46E2-9EBB-146AC74A1D14}" type="pres">
      <dgm:prSet presAssocID="{12F2CA9D-C52B-4F18-9A41-9593A79D1480}" presName="gear1srcNode" presStyleLbl="node1" presStyleIdx="0" presStyleCnt="3"/>
      <dgm:spPr/>
    </dgm:pt>
    <dgm:pt modelId="{297A3B3D-4827-4B5B-8F94-BE94924AE460}" type="pres">
      <dgm:prSet presAssocID="{12F2CA9D-C52B-4F18-9A41-9593A79D1480}" presName="gear1dstNode" presStyleLbl="node1" presStyleIdx="0" presStyleCnt="3"/>
      <dgm:spPr/>
    </dgm:pt>
    <dgm:pt modelId="{37ED7EAB-64C1-4E2A-85D5-414B80E73693}" type="pres">
      <dgm:prSet presAssocID="{87AC8488-ADDF-40C2-9CC5-E23A359E0890}" presName="gear2" presStyleLbl="node1" presStyleIdx="1" presStyleCnt="3">
        <dgm:presLayoutVars>
          <dgm:chMax val="1"/>
          <dgm:bulletEnabled val="1"/>
        </dgm:presLayoutVars>
      </dgm:prSet>
      <dgm:spPr/>
    </dgm:pt>
    <dgm:pt modelId="{2977DED5-DF51-451D-83B0-BBC5ECC5FD04}" type="pres">
      <dgm:prSet presAssocID="{87AC8488-ADDF-40C2-9CC5-E23A359E0890}" presName="gear2srcNode" presStyleLbl="node1" presStyleIdx="1" presStyleCnt="3"/>
      <dgm:spPr/>
    </dgm:pt>
    <dgm:pt modelId="{6003A5A5-D071-46B0-BFF7-40A6D650AE82}" type="pres">
      <dgm:prSet presAssocID="{87AC8488-ADDF-40C2-9CC5-E23A359E0890}" presName="gear2dstNode" presStyleLbl="node1" presStyleIdx="1" presStyleCnt="3"/>
      <dgm:spPr/>
    </dgm:pt>
    <dgm:pt modelId="{E053E3B2-5E46-4EA2-A92B-9D35C1C12D72}" type="pres">
      <dgm:prSet presAssocID="{FCCDC8D0-9EBF-4955-8FF4-B0C31F531BC0}" presName="gear3" presStyleLbl="node1" presStyleIdx="2" presStyleCnt="3"/>
      <dgm:spPr/>
    </dgm:pt>
    <dgm:pt modelId="{7474FBAA-0AEC-4376-99A0-E1ED4155E350}" type="pres">
      <dgm:prSet presAssocID="{FCCDC8D0-9EBF-4955-8FF4-B0C31F531BC0}" presName="gear3tx" presStyleLbl="node1" presStyleIdx="2" presStyleCnt="3">
        <dgm:presLayoutVars>
          <dgm:chMax val="1"/>
          <dgm:bulletEnabled val="1"/>
        </dgm:presLayoutVars>
      </dgm:prSet>
      <dgm:spPr/>
    </dgm:pt>
    <dgm:pt modelId="{F679EA1B-3914-4B12-A7F5-C4014255FD23}" type="pres">
      <dgm:prSet presAssocID="{FCCDC8D0-9EBF-4955-8FF4-B0C31F531BC0}" presName="gear3srcNode" presStyleLbl="node1" presStyleIdx="2" presStyleCnt="3"/>
      <dgm:spPr/>
    </dgm:pt>
    <dgm:pt modelId="{0F414098-7FFD-4F80-A045-BD2E1ED71EF2}" type="pres">
      <dgm:prSet presAssocID="{FCCDC8D0-9EBF-4955-8FF4-B0C31F531BC0}" presName="gear3dstNode" presStyleLbl="node1" presStyleIdx="2" presStyleCnt="3"/>
      <dgm:spPr/>
    </dgm:pt>
    <dgm:pt modelId="{FA2999E9-EDD4-4A96-8B94-F852A37F0DF8}" type="pres">
      <dgm:prSet presAssocID="{80E91A76-9138-4A9D-BC1C-4320B1C7CB5C}" presName="connector1" presStyleLbl="sibTrans2D1" presStyleIdx="0" presStyleCnt="3"/>
      <dgm:spPr/>
    </dgm:pt>
    <dgm:pt modelId="{26F16C2B-5F7D-4A0B-947F-DDDE91488C8A}" type="pres">
      <dgm:prSet presAssocID="{4278899E-B8F8-4139-B057-1C125EE48006}" presName="connector2" presStyleLbl="sibTrans2D1" presStyleIdx="1" presStyleCnt="3"/>
      <dgm:spPr/>
    </dgm:pt>
    <dgm:pt modelId="{31CF8304-B881-481A-83E5-2AA2AE7AA3B9}" type="pres">
      <dgm:prSet presAssocID="{6A7EDE51-074F-4FC9-86B8-6D0F17ABFA6A}" presName="connector3" presStyleLbl="sibTrans2D1" presStyleIdx="2" presStyleCnt="3"/>
      <dgm:spPr/>
    </dgm:pt>
  </dgm:ptLst>
  <dgm:cxnLst>
    <dgm:cxn modelId="{6FEDA001-41CE-42AA-8077-6140283D2A8E}" type="presOf" srcId="{FCCDC8D0-9EBF-4955-8FF4-B0C31F531BC0}" destId="{F679EA1B-3914-4B12-A7F5-C4014255FD23}" srcOrd="2" destOrd="0" presId="urn:microsoft.com/office/officeart/2005/8/layout/gear1"/>
    <dgm:cxn modelId="{581CAE1C-AB26-48C5-BAF4-FAE2021AC10C}" type="presOf" srcId="{87AC8488-ADDF-40C2-9CC5-E23A359E0890}" destId="{6003A5A5-D071-46B0-BFF7-40A6D650AE82}" srcOrd="2" destOrd="0" presId="urn:microsoft.com/office/officeart/2005/8/layout/gear1"/>
    <dgm:cxn modelId="{0037871F-AECB-4CA9-B8A6-F1603CA88458}" type="presOf" srcId="{87AC8488-ADDF-40C2-9CC5-E23A359E0890}" destId="{37ED7EAB-64C1-4E2A-85D5-414B80E73693}" srcOrd="0" destOrd="0" presId="urn:microsoft.com/office/officeart/2005/8/layout/gear1"/>
    <dgm:cxn modelId="{D2F41D3C-08A8-4B23-91BF-D0FC3D2D3240}" type="presOf" srcId="{FCCDC8D0-9EBF-4955-8FF4-B0C31F531BC0}" destId="{0F414098-7FFD-4F80-A045-BD2E1ED71EF2}" srcOrd="3" destOrd="0" presId="urn:microsoft.com/office/officeart/2005/8/layout/gear1"/>
    <dgm:cxn modelId="{1130A5A6-8084-4274-9833-74A785F6061E}" type="presOf" srcId="{12F2CA9D-C52B-4F18-9A41-9593A79D1480}" destId="{DC9C091F-9BF4-46E2-9EBB-146AC74A1D14}" srcOrd="1" destOrd="0" presId="urn:microsoft.com/office/officeart/2005/8/layout/gear1"/>
    <dgm:cxn modelId="{3DCF9ABC-00F1-4B5A-BA0D-CCC9FAAF96C5}" type="presOf" srcId="{12F2CA9D-C52B-4F18-9A41-9593A79D1480}" destId="{297A3B3D-4827-4B5B-8F94-BE94924AE460}" srcOrd="2" destOrd="0" presId="urn:microsoft.com/office/officeart/2005/8/layout/gear1"/>
    <dgm:cxn modelId="{D377B9CD-478C-483F-8363-392C87E80DF9}" srcId="{CCFB243F-91FE-442E-867F-910C3A3A6B43}" destId="{87AC8488-ADDF-40C2-9CC5-E23A359E0890}" srcOrd="1" destOrd="0" parTransId="{CBBE1D2F-20FE-4817-AF1E-22C457A12298}" sibTransId="{4278899E-B8F8-4139-B057-1C125EE48006}"/>
    <dgm:cxn modelId="{09505AD3-C623-47AB-AF85-449236EAEC0E}" type="presOf" srcId="{80E91A76-9138-4A9D-BC1C-4320B1C7CB5C}" destId="{FA2999E9-EDD4-4A96-8B94-F852A37F0DF8}" srcOrd="0" destOrd="0" presId="urn:microsoft.com/office/officeart/2005/8/layout/gear1"/>
    <dgm:cxn modelId="{1067E6DB-91BC-49D3-97FD-3F5D864D3E15}" type="presOf" srcId="{6A7EDE51-074F-4FC9-86B8-6D0F17ABFA6A}" destId="{31CF8304-B881-481A-83E5-2AA2AE7AA3B9}" srcOrd="0" destOrd="0" presId="urn:microsoft.com/office/officeart/2005/8/layout/gear1"/>
    <dgm:cxn modelId="{4BA5CEDE-676D-4041-96AB-45B322345519}" srcId="{CCFB243F-91FE-442E-867F-910C3A3A6B43}" destId="{FCCDC8D0-9EBF-4955-8FF4-B0C31F531BC0}" srcOrd="2" destOrd="0" parTransId="{F599C7D3-BA6C-4CEA-8D05-B3E0F32AAFF1}" sibTransId="{6A7EDE51-074F-4FC9-86B8-6D0F17ABFA6A}"/>
    <dgm:cxn modelId="{6CB680DF-0E73-4BF6-A1DF-7B88495F7B5D}" type="presOf" srcId="{FCCDC8D0-9EBF-4955-8FF4-B0C31F531BC0}" destId="{E053E3B2-5E46-4EA2-A92B-9D35C1C12D72}" srcOrd="0" destOrd="0" presId="urn:microsoft.com/office/officeart/2005/8/layout/gear1"/>
    <dgm:cxn modelId="{17C128E0-DC6F-4B9C-B69F-6FA88065AE79}" type="presOf" srcId="{CCFB243F-91FE-442E-867F-910C3A3A6B43}" destId="{D718CF0E-B9D9-41BF-9703-BA47505A2E8E}" srcOrd="0" destOrd="0" presId="urn:microsoft.com/office/officeart/2005/8/layout/gear1"/>
    <dgm:cxn modelId="{A8497CE2-8109-4D86-9143-5D8E68512A0F}" type="presOf" srcId="{87AC8488-ADDF-40C2-9CC5-E23A359E0890}" destId="{2977DED5-DF51-451D-83B0-BBC5ECC5FD04}" srcOrd="1" destOrd="0" presId="urn:microsoft.com/office/officeart/2005/8/layout/gear1"/>
    <dgm:cxn modelId="{17CD0AE7-AC51-46C1-B1C1-28EE9ABB5617}" srcId="{CCFB243F-91FE-442E-867F-910C3A3A6B43}" destId="{12F2CA9D-C52B-4F18-9A41-9593A79D1480}" srcOrd="0" destOrd="0" parTransId="{6866FCA0-6B8D-4E28-9C9A-A9A6B345BD59}" sibTransId="{80E91A76-9138-4A9D-BC1C-4320B1C7CB5C}"/>
    <dgm:cxn modelId="{2BDC3EF3-61A6-40E8-8AC5-CDB6F3C5796A}" type="presOf" srcId="{4278899E-B8F8-4139-B057-1C125EE48006}" destId="{26F16C2B-5F7D-4A0B-947F-DDDE91488C8A}" srcOrd="0" destOrd="0" presId="urn:microsoft.com/office/officeart/2005/8/layout/gear1"/>
    <dgm:cxn modelId="{611477F6-9060-470F-BC6E-B4CF62BCEC81}" type="presOf" srcId="{FCCDC8D0-9EBF-4955-8FF4-B0C31F531BC0}" destId="{7474FBAA-0AEC-4376-99A0-E1ED4155E350}" srcOrd="1" destOrd="0" presId="urn:microsoft.com/office/officeart/2005/8/layout/gear1"/>
    <dgm:cxn modelId="{8C4FB2FA-EEA1-41EB-AF1F-E60C6B45AFFD}" type="presOf" srcId="{12F2CA9D-C52B-4F18-9A41-9593A79D1480}" destId="{22264B2E-95D9-4997-BE72-1748F165D129}" srcOrd="0" destOrd="0" presId="urn:microsoft.com/office/officeart/2005/8/layout/gear1"/>
    <dgm:cxn modelId="{23121FE1-37D5-4B1C-8240-9F4BCF58448C}" type="presParOf" srcId="{D718CF0E-B9D9-41BF-9703-BA47505A2E8E}" destId="{22264B2E-95D9-4997-BE72-1748F165D129}" srcOrd="0" destOrd="0" presId="urn:microsoft.com/office/officeart/2005/8/layout/gear1"/>
    <dgm:cxn modelId="{97D4193A-EC35-4DF1-BC44-C8A4ACB5715C}" type="presParOf" srcId="{D718CF0E-B9D9-41BF-9703-BA47505A2E8E}" destId="{DC9C091F-9BF4-46E2-9EBB-146AC74A1D14}" srcOrd="1" destOrd="0" presId="urn:microsoft.com/office/officeart/2005/8/layout/gear1"/>
    <dgm:cxn modelId="{3EC5AE82-3AC7-4A3D-B97A-D0C812F61F1B}" type="presParOf" srcId="{D718CF0E-B9D9-41BF-9703-BA47505A2E8E}" destId="{297A3B3D-4827-4B5B-8F94-BE94924AE460}" srcOrd="2" destOrd="0" presId="urn:microsoft.com/office/officeart/2005/8/layout/gear1"/>
    <dgm:cxn modelId="{A699368F-CD70-4847-BD50-42C1F4CD27A0}" type="presParOf" srcId="{D718CF0E-B9D9-41BF-9703-BA47505A2E8E}" destId="{37ED7EAB-64C1-4E2A-85D5-414B80E73693}" srcOrd="3" destOrd="0" presId="urn:microsoft.com/office/officeart/2005/8/layout/gear1"/>
    <dgm:cxn modelId="{9AA81613-FFF3-4476-A227-6AF06EB05722}" type="presParOf" srcId="{D718CF0E-B9D9-41BF-9703-BA47505A2E8E}" destId="{2977DED5-DF51-451D-83B0-BBC5ECC5FD04}" srcOrd="4" destOrd="0" presId="urn:microsoft.com/office/officeart/2005/8/layout/gear1"/>
    <dgm:cxn modelId="{EA94B9D9-7530-41D3-B1FE-A5F38BAEF04B}" type="presParOf" srcId="{D718CF0E-B9D9-41BF-9703-BA47505A2E8E}" destId="{6003A5A5-D071-46B0-BFF7-40A6D650AE82}" srcOrd="5" destOrd="0" presId="urn:microsoft.com/office/officeart/2005/8/layout/gear1"/>
    <dgm:cxn modelId="{03F77CEB-8319-49FB-A730-705F1B6D6048}" type="presParOf" srcId="{D718CF0E-B9D9-41BF-9703-BA47505A2E8E}" destId="{E053E3B2-5E46-4EA2-A92B-9D35C1C12D72}" srcOrd="6" destOrd="0" presId="urn:microsoft.com/office/officeart/2005/8/layout/gear1"/>
    <dgm:cxn modelId="{D1581EBB-346C-4F7C-B33C-87C8F0607B9A}" type="presParOf" srcId="{D718CF0E-B9D9-41BF-9703-BA47505A2E8E}" destId="{7474FBAA-0AEC-4376-99A0-E1ED4155E350}" srcOrd="7" destOrd="0" presId="urn:microsoft.com/office/officeart/2005/8/layout/gear1"/>
    <dgm:cxn modelId="{254707ED-7C39-49F4-A4F6-9123D16B33BC}" type="presParOf" srcId="{D718CF0E-B9D9-41BF-9703-BA47505A2E8E}" destId="{F679EA1B-3914-4B12-A7F5-C4014255FD23}" srcOrd="8" destOrd="0" presId="urn:microsoft.com/office/officeart/2005/8/layout/gear1"/>
    <dgm:cxn modelId="{D493017F-4AA9-4702-8D92-3631255A9619}" type="presParOf" srcId="{D718CF0E-B9D9-41BF-9703-BA47505A2E8E}" destId="{0F414098-7FFD-4F80-A045-BD2E1ED71EF2}" srcOrd="9" destOrd="0" presId="urn:microsoft.com/office/officeart/2005/8/layout/gear1"/>
    <dgm:cxn modelId="{FE3C0B98-0CA0-44DF-847A-97774B1733DD}" type="presParOf" srcId="{D718CF0E-B9D9-41BF-9703-BA47505A2E8E}" destId="{FA2999E9-EDD4-4A96-8B94-F852A37F0DF8}" srcOrd="10" destOrd="0" presId="urn:microsoft.com/office/officeart/2005/8/layout/gear1"/>
    <dgm:cxn modelId="{89231D33-18A1-48F8-A6FA-FC1948D828F8}" type="presParOf" srcId="{D718CF0E-B9D9-41BF-9703-BA47505A2E8E}" destId="{26F16C2B-5F7D-4A0B-947F-DDDE91488C8A}" srcOrd="11" destOrd="0" presId="urn:microsoft.com/office/officeart/2005/8/layout/gear1"/>
    <dgm:cxn modelId="{81D7A4AB-49F6-4F9F-AA58-2F4094BE2037}" type="presParOf" srcId="{D718CF0E-B9D9-41BF-9703-BA47505A2E8E}" destId="{31CF8304-B881-481A-83E5-2AA2AE7AA3B9}"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DB389-CD49-4C0F-9FA3-EC9D4182FE23}"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en-US"/>
        </a:p>
      </dgm:t>
    </dgm:pt>
    <dgm:pt modelId="{4ABFF43F-39A7-40FA-AA4F-2E2447079AAA}">
      <dgm:prSet phldrT="[Text]" custT="1"/>
      <dgm:spPr>
        <a:xfrm>
          <a:off x="1529060" y="1975"/>
          <a:ext cx="1109141" cy="1109141"/>
        </a:xfrm>
        <a:prstGeom prst="ellipse">
          <a:avLst/>
        </a:prstGeom>
      </dgm:spPr>
      <dgm:t>
        <a:bodyPr/>
        <a:lstStyle/>
        <a:p>
          <a:pPr>
            <a:buNone/>
          </a:pPr>
          <a:r>
            <a:rPr lang="en-US" sz="1500" dirty="0">
              <a:effectLst>
                <a:outerShdw blurRad="38100" dist="38100" dir="2700000" algn="tl">
                  <a:srgbClr val="000000">
                    <a:alpha val="43137"/>
                  </a:srgbClr>
                </a:outerShdw>
              </a:effectLst>
              <a:latin typeface="Times New Roman" pitchFamily="18" charset="0"/>
              <a:ea typeface="+mn-ea"/>
              <a:cs typeface="Times New Roman" pitchFamily="18" charset="0"/>
            </a:rPr>
            <a:t>Jamaica Stock Exchange case (2001)</a:t>
          </a:r>
          <a:r>
            <a:rPr lang="en-US" sz="1500" baseline="30000" dirty="0">
              <a:effectLst>
                <a:outerShdw blurRad="38100" dist="38100" dir="2700000" algn="tl">
                  <a:srgbClr val="000000">
                    <a:alpha val="43137"/>
                  </a:srgbClr>
                </a:outerShdw>
              </a:effectLst>
              <a:latin typeface="Times New Roman" pitchFamily="18" charset="0"/>
              <a:ea typeface="+mn-ea"/>
              <a:cs typeface="Times New Roman" pitchFamily="18" charset="0"/>
            </a:rPr>
            <a:t>3</a:t>
          </a:r>
          <a:endParaRPr lang="en-US" sz="1500" dirty="0">
            <a:effectLst>
              <a:outerShdw blurRad="38100" dist="38100" dir="2700000" algn="tl">
                <a:srgbClr val="000000">
                  <a:alpha val="43137"/>
                </a:srgbClr>
              </a:outerShdw>
            </a:effectLst>
            <a:latin typeface="Times New Roman" pitchFamily="18" charset="0"/>
            <a:ea typeface="+mn-ea"/>
            <a:cs typeface="Times New Roman" pitchFamily="18" charset="0"/>
          </a:endParaRPr>
        </a:p>
      </dgm:t>
    </dgm:pt>
    <dgm:pt modelId="{444DB063-EA50-4DE0-ADB5-573607136B73}" type="parTrans" cxnId="{6D8142C1-B958-4371-919F-E0A5A9A010E7}">
      <dgm:prSet/>
      <dgm:spPr/>
      <dgm:t>
        <a:bodyPr/>
        <a:lstStyle/>
        <a:p>
          <a:endParaRPr lang="en-US"/>
        </a:p>
      </dgm:t>
    </dgm:pt>
    <dgm:pt modelId="{935E415F-791A-4590-89E2-CB0D32B411AB}" type="sibTrans" cxnId="{6D8142C1-B958-4371-919F-E0A5A9A010E7}">
      <dgm:prSet/>
      <dgm:spPr/>
      <dgm:t>
        <a:bodyPr/>
        <a:lstStyle/>
        <a:p>
          <a:endParaRPr lang="en-US"/>
        </a:p>
      </dgm:t>
    </dgm:pt>
    <dgm:pt modelId="{62D6CE79-78C4-4A1A-A5A2-A6FD11966559}">
      <dgm:prSet phldrT="[Text]" custT="1"/>
      <dgm:spPr>
        <a:xfrm>
          <a:off x="2416373" y="445632"/>
          <a:ext cx="1663712" cy="1109696"/>
        </a:xfrm>
        <a:prstGeom prst="rect">
          <a:avLst/>
        </a:prstGeom>
      </dgm:spPr>
      <dgm:t>
        <a:bodyPr/>
        <a:lstStyle/>
        <a:p>
          <a:pPr algn="just">
            <a:buNone/>
          </a:pPr>
          <a:r>
            <a:rPr lang="en-US" sz="1200" dirty="0">
              <a:latin typeface="Times New Roman" pitchFamily="18" charset="0"/>
              <a:ea typeface="+mn-ea"/>
              <a:cs typeface="Times New Roman" pitchFamily="18" charset="0"/>
            </a:rPr>
            <a:t>Listing rules of the JSE as allowed under the Securities Act were challenged under the Fair Competition Act.</a:t>
          </a:r>
        </a:p>
      </dgm:t>
    </dgm:pt>
    <dgm:pt modelId="{30CB48BF-843F-484C-9533-1E45E63923A1}" type="parTrans" cxnId="{D22146DB-2F84-4637-ABBE-E403E522448E}">
      <dgm:prSet/>
      <dgm:spPr/>
      <dgm:t>
        <a:bodyPr/>
        <a:lstStyle/>
        <a:p>
          <a:endParaRPr lang="en-US"/>
        </a:p>
      </dgm:t>
    </dgm:pt>
    <dgm:pt modelId="{507EB8C0-E6EA-4D99-B6FB-45B3F40AB296}" type="sibTrans" cxnId="{D22146DB-2F84-4637-ABBE-E403E522448E}">
      <dgm:prSet/>
      <dgm:spPr/>
      <dgm:t>
        <a:bodyPr/>
        <a:lstStyle/>
        <a:p>
          <a:endParaRPr lang="en-US"/>
        </a:p>
      </dgm:t>
    </dgm:pt>
    <dgm:pt modelId="{7E2122D4-0984-40B9-B55F-726B518BF79A}">
      <dgm:prSet phldrT="[Text]" custT="1"/>
      <dgm:spPr>
        <a:xfrm>
          <a:off x="2416373" y="1555328"/>
          <a:ext cx="1663712" cy="1109696"/>
        </a:xfrm>
        <a:prstGeom prst="rect">
          <a:avLst/>
        </a:prstGeom>
      </dgm:spPr>
      <dgm:t>
        <a:bodyPr/>
        <a:lstStyle/>
        <a:p>
          <a:pPr algn="just">
            <a:buNone/>
          </a:pPr>
          <a:r>
            <a:rPr lang="en-US" sz="1200" b="1" dirty="0">
              <a:latin typeface="Times New Roman" pitchFamily="18" charset="0"/>
              <a:ea typeface="+mn-ea"/>
              <a:cs typeface="Times New Roman" pitchFamily="18" charset="0"/>
            </a:rPr>
            <a:t>Court of Appeal </a:t>
          </a:r>
          <a:r>
            <a:rPr lang="en-US" sz="1200" dirty="0">
              <a:latin typeface="Times New Roman" pitchFamily="18" charset="0"/>
              <a:ea typeface="+mn-ea"/>
              <a:cs typeface="Times New Roman" pitchFamily="18" charset="0"/>
            </a:rPr>
            <a:t>took the view that there would be </a:t>
          </a:r>
          <a:r>
            <a:rPr lang="en-US" sz="1200" u="sng" dirty="0">
              <a:latin typeface="Times New Roman" pitchFamily="18" charset="0"/>
              <a:ea typeface="+mn-ea"/>
              <a:cs typeface="Times New Roman" pitchFamily="18" charset="0"/>
            </a:rPr>
            <a:t>a conflict</a:t>
          </a:r>
          <a:r>
            <a:rPr lang="en-US" sz="1200" dirty="0">
              <a:latin typeface="Times New Roman" pitchFamily="18" charset="0"/>
              <a:ea typeface="+mn-ea"/>
              <a:cs typeface="Times New Roman" pitchFamily="18" charset="0"/>
            </a:rPr>
            <a:t> in applying both legislation to the JSE. </a:t>
          </a:r>
        </a:p>
      </dgm:t>
    </dgm:pt>
    <dgm:pt modelId="{70848CBD-71C4-47CB-A10D-92BF70C1CFD8}" type="parTrans" cxnId="{409C02F2-B90A-413B-8FA7-0F97915AE96F}">
      <dgm:prSet/>
      <dgm:spPr/>
      <dgm:t>
        <a:bodyPr/>
        <a:lstStyle/>
        <a:p>
          <a:endParaRPr lang="en-US"/>
        </a:p>
      </dgm:t>
    </dgm:pt>
    <dgm:pt modelId="{A71EBE02-C188-471B-B07F-48C7B31CC818}" type="sibTrans" cxnId="{409C02F2-B90A-413B-8FA7-0F97915AE96F}">
      <dgm:prSet/>
      <dgm:spPr/>
      <dgm:t>
        <a:bodyPr/>
        <a:lstStyle/>
        <a:p>
          <a:endParaRPr lang="en-US"/>
        </a:p>
      </dgm:t>
    </dgm:pt>
    <dgm:pt modelId="{17EF9F14-ABB2-4EC9-8F81-9EC84E16E486}">
      <dgm:prSet phldrT="[Text]" custT="1"/>
      <dgm:spPr>
        <a:xfrm>
          <a:off x="4301914" y="1975"/>
          <a:ext cx="1109141" cy="1109141"/>
        </a:xfrm>
        <a:prstGeom prst="ellipse">
          <a:avLst/>
        </a:prstGeom>
      </dgm:spPr>
      <dgm:t>
        <a:bodyPr/>
        <a:lstStyle/>
        <a:p>
          <a:pPr>
            <a:buNone/>
          </a:pPr>
          <a:r>
            <a:rPr lang="en-US" sz="1500" dirty="0">
              <a:effectLst>
                <a:outerShdw blurRad="38100" dist="38100" dir="2700000" algn="tl">
                  <a:srgbClr val="000000">
                    <a:alpha val="43137"/>
                  </a:srgbClr>
                </a:outerShdw>
              </a:effectLst>
              <a:latin typeface="Times New Roman" pitchFamily="18" charset="0"/>
              <a:ea typeface="+mn-ea"/>
              <a:cs typeface="Times New Roman" pitchFamily="18" charset="0"/>
            </a:rPr>
            <a:t>Digicel/  Claro case (2017)</a:t>
          </a:r>
          <a:r>
            <a:rPr lang="en-US" sz="1500" baseline="30000" dirty="0">
              <a:effectLst>
                <a:outerShdw blurRad="38100" dist="38100" dir="2700000" algn="tl">
                  <a:srgbClr val="000000">
                    <a:alpha val="43137"/>
                  </a:srgbClr>
                </a:outerShdw>
              </a:effectLst>
              <a:latin typeface="Times New Roman" pitchFamily="18" charset="0"/>
              <a:ea typeface="+mn-ea"/>
              <a:cs typeface="Times New Roman" pitchFamily="18" charset="0"/>
            </a:rPr>
            <a:t>4</a:t>
          </a:r>
          <a:endParaRPr lang="en-US" sz="1500" dirty="0">
            <a:effectLst>
              <a:outerShdw blurRad="38100" dist="38100" dir="2700000" algn="tl">
                <a:srgbClr val="000000">
                  <a:alpha val="43137"/>
                </a:srgbClr>
              </a:outerShdw>
            </a:effectLst>
            <a:latin typeface="Times New Roman" pitchFamily="18" charset="0"/>
            <a:ea typeface="+mn-ea"/>
            <a:cs typeface="Times New Roman" pitchFamily="18" charset="0"/>
          </a:endParaRPr>
        </a:p>
      </dgm:t>
    </dgm:pt>
    <dgm:pt modelId="{1DDF5AB5-8F0C-4345-A451-F38B1AAABFEF}" type="parTrans" cxnId="{1149CF3F-02BC-4D92-92C6-80B3619EAB7F}">
      <dgm:prSet/>
      <dgm:spPr/>
      <dgm:t>
        <a:bodyPr/>
        <a:lstStyle/>
        <a:p>
          <a:endParaRPr lang="en-US"/>
        </a:p>
      </dgm:t>
    </dgm:pt>
    <dgm:pt modelId="{9EE555F1-F460-4059-AABE-8792203161ED}" type="sibTrans" cxnId="{1149CF3F-02BC-4D92-92C6-80B3619EAB7F}">
      <dgm:prSet/>
      <dgm:spPr/>
      <dgm:t>
        <a:bodyPr/>
        <a:lstStyle/>
        <a:p>
          <a:endParaRPr lang="en-US"/>
        </a:p>
      </dgm:t>
    </dgm:pt>
    <dgm:pt modelId="{E4E7A944-ECE5-4074-B90E-B541D7F75A2A}">
      <dgm:prSet phldrT="[Text]" custT="1"/>
      <dgm:spPr>
        <a:xfrm>
          <a:off x="5189227" y="445632"/>
          <a:ext cx="1663712" cy="1109696"/>
        </a:xfrm>
        <a:prstGeom prst="rect">
          <a:avLst/>
        </a:prstGeom>
      </dgm:spPr>
      <dgm:t>
        <a:bodyPr/>
        <a:lstStyle/>
        <a:p>
          <a:pPr algn="just">
            <a:buNone/>
          </a:pPr>
          <a:r>
            <a:rPr lang="en-US" sz="1200" dirty="0">
              <a:latin typeface="Times New Roman" pitchFamily="18" charset="0"/>
              <a:ea typeface="+mn-ea"/>
              <a:cs typeface="Times New Roman" pitchFamily="18" charset="0"/>
            </a:rPr>
            <a:t>The merger was approved under the Telecoms Act but challenged under the Fair Competition Act. </a:t>
          </a:r>
        </a:p>
      </dgm:t>
    </dgm:pt>
    <dgm:pt modelId="{6C29CE51-3033-454F-86D8-998C5A8B1086}" type="parTrans" cxnId="{5998D769-36FB-43D4-8606-67B2800B30C7}">
      <dgm:prSet/>
      <dgm:spPr/>
      <dgm:t>
        <a:bodyPr/>
        <a:lstStyle/>
        <a:p>
          <a:endParaRPr lang="en-US"/>
        </a:p>
      </dgm:t>
    </dgm:pt>
    <dgm:pt modelId="{4881C871-0614-44D3-B68C-7A7C37792532}" type="sibTrans" cxnId="{5998D769-36FB-43D4-8606-67B2800B30C7}">
      <dgm:prSet/>
      <dgm:spPr/>
      <dgm:t>
        <a:bodyPr/>
        <a:lstStyle/>
        <a:p>
          <a:endParaRPr lang="en-US"/>
        </a:p>
      </dgm:t>
    </dgm:pt>
    <dgm:pt modelId="{F1F3E60D-E9D9-4107-85CF-3111EB70D000}">
      <dgm:prSet phldrT="[Text]" custT="1"/>
      <dgm:spPr>
        <a:xfrm>
          <a:off x="5189227" y="1555328"/>
          <a:ext cx="1663712" cy="1109696"/>
        </a:xfrm>
        <a:prstGeom prst="rect">
          <a:avLst/>
        </a:prstGeom>
      </dgm:spPr>
      <dgm:t>
        <a:bodyPr/>
        <a:lstStyle/>
        <a:p>
          <a:pPr algn="just">
            <a:buNone/>
          </a:pPr>
          <a:r>
            <a:rPr lang="en-US" sz="1200" b="1" dirty="0">
              <a:latin typeface="Times New Roman" pitchFamily="18" charset="0"/>
              <a:ea typeface="+mn-ea"/>
              <a:cs typeface="Times New Roman" pitchFamily="18" charset="0"/>
            </a:rPr>
            <a:t>Privy Council </a:t>
          </a:r>
          <a:r>
            <a:rPr lang="en-US" sz="1200" dirty="0">
              <a:latin typeface="Times New Roman" pitchFamily="18" charset="0"/>
              <a:ea typeface="+mn-ea"/>
              <a:cs typeface="Times New Roman" pitchFamily="18" charset="0"/>
            </a:rPr>
            <a:t>took the view that there would be </a:t>
          </a:r>
          <a:r>
            <a:rPr lang="en-US" sz="1200" u="sng" dirty="0">
              <a:latin typeface="Times New Roman" pitchFamily="18" charset="0"/>
              <a:ea typeface="+mn-ea"/>
              <a:cs typeface="Times New Roman" pitchFamily="18" charset="0"/>
            </a:rPr>
            <a:t>no conflict</a:t>
          </a:r>
          <a:r>
            <a:rPr lang="en-US" sz="1200" dirty="0">
              <a:latin typeface="Times New Roman" pitchFamily="18" charset="0"/>
              <a:ea typeface="+mn-ea"/>
              <a:cs typeface="Times New Roman" pitchFamily="18" charset="0"/>
            </a:rPr>
            <a:t> in applying both legislation to the merger.</a:t>
          </a:r>
        </a:p>
      </dgm:t>
    </dgm:pt>
    <dgm:pt modelId="{D0E6E0AF-C002-4B09-98E7-8E640910DA10}" type="parTrans" cxnId="{10755373-E25A-4336-A4BA-3597932F6BA7}">
      <dgm:prSet/>
      <dgm:spPr/>
      <dgm:t>
        <a:bodyPr/>
        <a:lstStyle/>
        <a:p>
          <a:endParaRPr lang="en-US"/>
        </a:p>
      </dgm:t>
    </dgm:pt>
    <dgm:pt modelId="{F03FE9BF-D458-4ED1-B530-E742976D5396}" type="sibTrans" cxnId="{10755373-E25A-4336-A4BA-3597932F6BA7}">
      <dgm:prSet/>
      <dgm:spPr/>
      <dgm:t>
        <a:bodyPr/>
        <a:lstStyle/>
        <a:p>
          <a:endParaRPr lang="en-US"/>
        </a:p>
      </dgm:t>
    </dgm:pt>
    <dgm:pt modelId="{BADD3C3C-9E7F-4676-AD35-C91944F522E4}">
      <dgm:prSet custT="1"/>
      <dgm:spPr/>
      <dgm:t>
        <a:bodyPr/>
        <a:lstStyle/>
        <a:p>
          <a:r>
            <a:rPr lang="en-US"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Legal Council case (1995)</a:t>
          </a:r>
          <a:r>
            <a:rPr lang="en-US" sz="15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1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4E7BF35-7BF2-44AC-9F71-6611EA67784F}" type="parTrans" cxnId="{3EB873A9-0E89-40E5-B2CA-F17141432620}">
      <dgm:prSet/>
      <dgm:spPr/>
      <dgm:t>
        <a:bodyPr/>
        <a:lstStyle/>
        <a:p>
          <a:endParaRPr lang="en-US"/>
        </a:p>
      </dgm:t>
    </dgm:pt>
    <dgm:pt modelId="{6EC8D755-AAED-4F24-A79E-3F9DD6594108}" type="sibTrans" cxnId="{3EB873A9-0E89-40E5-B2CA-F17141432620}">
      <dgm:prSet/>
      <dgm:spPr/>
      <dgm:t>
        <a:bodyPr/>
        <a:lstStyle/>
        <a:p>
          <a:endParaRPr lang="en-US"/>
        </a:p>
      </dgm:t>
    </dgm:pt>
    <dgm:pt modelId="{55E2888A-04CB-40CB-A538-165956BA6706}">
      <dgm:prSet custT="1"/>
      <dgm:spPr/>
      <dgm:t>
        <a:bodyPr/>
        <a:lstStyle/>
        <a:p>
          <a:pPr algn="just"/>
          <a:r>
            <a:rPr lang="en-US" sz="1200" dirty="0">
              <a:latin typeface="Times New Roman" panose="02020603050405020304" pitchFamily="18" charset="0"/>
              <a:cs typeface="Times New Roman" panose="02020603050405020304" pitchFamily="18" charset="0"/>
            </a:rPr>
            <a:t>Provisions of the Legal Profession Act authorizing the GLC to make certain rules for the legal profession were challenged under the Fair Competition Act.</a:t>
          </a:r>
        </a:p>
      </dgm:t>
    </dgm:pt>
    <dgm:pt modelId="{5A9746D6-3B68-4A53-9B9A-C432C7A7A5EE}" type="parTrans" cxnId="{73D36823-0FAE-4FE5-9F02-24842876AC29}">
      <dgm:prSet/>
      <dgm:spPr/>
      <dgm:t>
        <a:bodyPr/>
        <a:lstStyle/>
        <a:p>
          <a:endParaRPr lang="en-US"/>
        </a:p>
      </dgm:t>
    </dgm:pt>
    <dgm:pt modelId="{302B5F7B-B1D2-4F93-93E4-2A2E6EE96708}" type="sibTrans" cxnId="{73D36823-0FAE-4FE5-9F02-24842876AC29}">
      <dgm:prSet/>
      <dgm:spPr/>
      <dgm:t>
        <a:bodyPr/>
        <a:lstStyle/>
        <a:p>
          <a:endParaRPr lang="en-US"/>
        </a:p>
      </dgm:t>
    </dgm:pt>
    <dgm:pt modelId="{9507C525-1E2D-4497-A20E-F8CA98105702}">
      <dgm:prSet custT="1"/>
      <dgm:spPr/>
      <dgm:t>
        <a:bodyPr/>
        <a:lstStyle/>
        <a:p>
          <a:pPr algn="just"/>
          <a:r>
            <a:rPr lang="en-US" sz="1200" b="1" dirty="0">
              <a:latin typeface="Times New Roman" panose="02020603050405020304" pitchFamily="18" charset="0"/>
              <a:cs typeface="Times New Roman" panose="02020603050405020304" pitchFamily="18" charset="0"/>
            </a:rPr>
            <a:t>Supreme Court </a:t>
          </a:r>
          <a:r>
            <a:rPr lang="en-US" sz="1200" dirty="0">
              <a:latin typeface="Times New Roman" panose="02020603050405020304" pitchFamily="18" charset="0"/>
              <a:cs typeface="Times New Roman" panose="02020603050405020304" pitchFamily="18" charset="0"/>
            </a:rPr>
            <a:t>took the view that there would be </a:t>
          </a:r>
          <a:r>
            <a:rPr lang="en-US" sz="1200" u="sng" dirty="0">
              <a:latin typeface="Times New Roman" panose="02020603050405020304" pitchFamily="18" charset="0"/>
              <a:cs typeface="Times New Roman" panose="02020603050405020304" pitchFamily="18" charset="0"/>
            </a:rPr>
            <a:t>no conflict</a:t>
          </a:r>
          <a:r>
            <a:rPr lang="en-US" sz="1200" dirty="0">
              <a:latin typeface="Times New Roman" panose="02020603050405020304" pitchFamily="18" charset="0"/>
              <a:cs typeface="Times New Roman" panose="02020603050405020304" pitchFamily="18" charset="0"/>
            </a:rPr>
            <a:t> in both legislation standing together. </a:t>
          </a:r>
        </a:p>
      </dgm:t>
    </dgm:pt>
    <dgm:pt modelId="{9393A515-BF78-426C-AFE7-43AA8D12B991}" type="parTrans" cxnId="{594DFB32-FB51-402C-8E53-451B31DED0AF}">
      <dgm:prSet/>
      <dgm:spPr/>
      <dgm:t>
        <a:bodyPr/>
        <a:lstStyle/>
        <a:p>
          <a:endParaRPr lang="en-US"/>
        </a:p>
      </dgm:t>
    </dgm:pt>
    <dgm:pt modelId="{AD95CB5B-93C9-4A92-80A5-3C9178F2A260}" type="sibTrans" cxnId="{594DFB32-FB51-402C-8E53-451B31DED0AF}">
      <dgm:prSet/>
      <dgm:spPr/>
      <dgm:t>
        <a:bodyPr/>
        <a:lstStyle/>
        <a:p>
          <a:endParaRPr lang="en-US"/>
        </a:p>
      </dgm:t>
    </dgm:pt>
    <dgm:pt modelId="{D85462DB-7BD0-4865-A467-E2121103508F}" type="pres">
      <dgm:prSet presAssocID="{BBFDB389-CD49-4C0F-9FA3-EC9D4182FE23}" presName="list" presStyleCnt="0">
        <dgm:presLayoutVars>
          <dgm:dir/>
          <dgm:animLvl val="lvl"/>
        </dgm:presLayoutVars>
      </dgm:prSet>
      <dgm:spPr/>
    </dgm:pt>
    <dgm:pt modelId="{98156361-5436-4348-B363-F94E85B28BC7}" type="pres">
      <dgm:prSet presAssocID="{BADD3C3C-9E7F-4676-AD35-C91944F522E4}" presName="posSpace" presStyleCnt="0"/>
      <dgm:spPr/>
    </dgm:pt>
    <dgm:pt modelId="{279AACA5-6805-4D70-8C0C-1A60A5AB9625}" type="pres">
      <dgm:prSet presAssocID="{BADD3C3C-9E7F-4676-AD35-C91944F522E4}" presName="vertFlow" presStyleCnt="0"/>
      <dgm:spPr/>
    </dgm:pt>
    <dgm:pt modelId="{E2444938-FA56-4027-89A1-287837C39B73}" type="pres">
      <dgm:prSet presAssocID="{BADD3C3C-9E7F-4676-AD35-C91944F522E4}" presName="topSpace" presStyleCnt="0"/>
      <dgm:spPr/>
    </dgm:pt>
    <dgm:pt modelId="{7EDE79BB-9463-44A8-9ACD-3FA58D2505E8}" type="pres">
      <dgm:prSet presAssocID="{BADD3C3C-9E7F-4676-AD35-C91944F522E4}" presName="firstComp" presStyleCnt="0"/>
      <dgm:spPr/>
    </dgm:pt>
    <dgm:pt modelId="{4E6370E4-0CE7-4916-9EA1-4FA7C1557062}" type="pres">
      <dgm:prSet presAssocID="{BADD3C3C-9E7F-4676-AD35-C91944F522E4}" presName="firstChild" presStyleLbl="bgAccFollowNode1" presStyleIdx="0" presStyleCnt="6" custLinFactNeighborX="-1608" custLinFactNeighborY="-3359"/>
      <dgm:spPr/>
    </dgm:pt>
    <dgm:pt modelId="{714296D9-BBCD-468B-BF96-6D1110B601C3}" type="pres">
      <dgm:prSet presAssocID="{BADD3C3C-9E7F-4676-AD35-C91944F522E4}" presName="firstChildTx" presStyleLbl="bgAccFollowNode1" presStyleIdx="0" presStyleCnt="6">
        <dgm:presLayoutVars>
          <dgm:bulletEnabled val="1"/>
        </dgm:presLayoutVars>
      </dgm:prSet>
      <dgm:spPr/>
    </dgm:pt>
    <dgm:pt modelId="{58B384A8-74A4-4127-A7A0-697F8B6DD334}" type="pres">
      <dgm:prSet presAssocID="{9507C525-1E2D-4497-A20E-F8CA98105702}" presName="comp" presStyleCnt="0"/>
      <dgm:spPr/>
    </dgm:pt>
    <dgm:pt modelId="{18E2D687-DF0B-40A1-A7C8-06C0D30842E6}" type="pres">
      <dgm:prSet presAssocID="{9507C525-1E2D-4497-A20E-F8CA98105702}" presName="child" presStyleLbl="bgAccFollowNode1" presStyleIdx="1" presStyleCnt="6" custLinFactNeighborX="-2224" custLinFactNeighborY="-1562"/>
      <dgm:spPr/>
    </dgm:pt>
    <dgm:pt modelId="{1D809D94-E8E9-48A6-AD8A-6B04FF55433B}" type="pres">
      <dgm:prSet presAssocID="{9507C525-1E2D-4497-A20E-F8CA98105702}" presName="childTx" presStyleLbl="bgAccFollowNode1" presStyleIdx="1" presStyleCnt="6">
        <dgm:presLayoutVars>
          <dgm:bulletEnabled val="1"/>
        </dgm:presLayoutVars>
      </dgm:prSet>
      <dgm:spPr/>
    </dgm:pt>
    <dgm:pt modelId="{8BC68915-B78F-42D3-B47A-695F72AEF11B}" type="pres">
      <dgm:prSet presAssocID="{BADD3C3C-9E7F-4676-AD35-C91944F522E4}" presName="negSpace" presStyleCnt="0"/>
      <dgm:spPr/>
    </dgm:pt>
    <dgm:pt modelId="{7C73756A-04C4-4E60-8590-F7C4C873EB8E}" type="pres">
      <dgm:prSet presAssocID="{BADD3C3C-9E7F-4676-AD35-C91944F522E4}" presName="circle" presStyleLbl="node1" presStyleIdx="0" presStyleCnt="3"/>
      <dgm:spPr/>
    </dgm:pt>
    <dgm:pt modelId="{DACABE15-CCFF-488A-8A6A-05E9BC189DEA}" type="pres">
      <dgm:prSet presAssocID="{6EC8D755-AAED-4F24-A79E-3F9DD6594108}" presName="transSpace" presStyleCnt="0"/>
      <dgm:spPr/>
    </dgm:pt>
    <dgm:pt modelId="{B29AEB1A-6F84-46AB-96E0-0C9F51898B3A}" type="pres">
      <dgm:prSet presAssocID="{4ABFF43F-39A7-40FA-AA4F-2E2447079AAA}" presName="posSpace" presStyleCnt="0"/>
      <dgm:spPr/>
    </dgm:pt>
    <dgm:pt modelId="{7C828910-9E8F-4F1D-B407-F58F11FB99F3}" type="pres">
      <dgm:prSet presAssocID="{4ABFF43F-39A7-40FA-AA4F-2E2447079AAA}" presName="vertFlow" presStyleCnt="0"/>
      <dgm:spPr/>
    </dgm:pt>
    <dgm:pt modelId="{967D66D6-EFF2-4745-AF46-771651465B7D}" type="pres">
      <dgm:prSet presAssocID="{4ABFF43F-39A7-40FA-AA4F-2E2447079AAA}" presName="topSpace" presStyleCnt="0"/>
      <dgm:spPr/>
    </dgm:pt>
    <dgm:pt modelId="{9AD3E4BB-E973-4096-87BF-F637F7A2A260}" type="pres">
      <dgm:prSet presAssocID="{4ABFF43F-39A7-40FA-AA4F-2E2447079AAA}" presName="firstComp" presStyleCnt="0"/>
      <dgm:spPr/>
    </dgm:pt>
    <dgm:pt modelId="{9BA96921-197A-4D72-87A2-FF4C3FF70E83}" type="pres">
      <dgm:prSet presAssocID="{4ABFF43F-39A7-40FA-AA4F-2E2447079AAA}" presName="firstChild" presStyleLbl="bgAccFollowNode1" presStyleIdx="2" presStyleCnt="6"/>
      <dgm:spPr>
        <a:prstGeom prst="rect">
          <a:avLst/>
        </a:prstGeom>
      </dgm:spPr>
    </dgm:pt>
    <dgm:pt modelId="{DA927858-897B-4CAB-9B3C-529903C83270}" type="pres">
      <dgm:prSet presAssocID="{4ABFF43F-39A7-40FA-AA4F-2E2447079AAA}" presName="firstChildTx" presStyleLbl="bgAccFollowNode1" presStyleIdx="2" presStyleCnt="6">
        <dgm:presLayoutVars>
          <dgm:bulletEnabled val="1"/>
        </dgm:presLayoutVars>
      </dgm:prSet>
      <dgm:spPr/>
    </dgm:pt>
    <dgm:pt modelId="{BCC1C23D-6092-4C72-B47B-DE39F4F2140A}" type="pres">
      <dgm:prSet presAssocID="{7E2122D4-0984-40B9-B55F-726B518BF79A}" presName="comp" presStyleCnt="0"/>
      <dgm:spPr/>
    </dgm:pt>
    <dgm:pt modelId="{4899536E-F388-40C6-B54B-DF37F49761D6}" type="pres">
      <dgm:prSet presAssocID="{7E2122D4-0984-40B9-B55F-726B518BF79A}" presName="child" presStyleLbl="bgAccFollowNode1" presStyleIdx="3" presStyleCnt="6"/>
      <dgm:spPr>
        <a:prstGeom prst="rect">
          <a:avLst/>
        </a:prstGeom>
      </dgm:spPr>
    </dgm:pt>
    <dgm:pt modelId="{2D1BEE41-3375-4A53-9DE6-DA7791A9140A}" type="pres">
      <dgm:prSet presAssocID="{7E2122D4-0984-40B9-B55F-726B518BF79A}" presName="childTx" presStyleLbl="bgAccFollowNode1" presStyleIdx="3" presStyleCnt="6">
        <dgm:presLayoutVars>
          <dgm:bulletEnabled val="1"/>
        </dgm:presLayoutVars>
      </dgm:prSet>
      <dgm:spPr/>
    </dgm:pt>
    <dgm:pt modelId="{71D60FA1-0F22-4B82-834E-2DA978BE0314}" type="pres">
      <dgm:prSet presAssocID="{4ABFF43F-39A7-40FA-AA4F-2E2447079AAA}" presName="negSpace" presStyleCnt="0"/>
      <dgm:spPr/>
    </dgm:pt>
    <dgm:pt modelId="{871B70E7-E532-42D0-BAAF-C1200E47B78A}" type="pres">
      <dgm:prSet presAssocID="{4ABFF43F-39A7-40FA-AA4F-2E2447079AAA}" presName="circle" presStyleLbl="node1" presStyleIdx="1" presStyleCnt="3"/>
      <dgm:spPr>
        <a:prstGeom prst="ellipse">
          <a:avLst/>
        </a:prstGeom>
      </dgm:spPr>
    </dgm:pt>
    <dgm:pt modelId="{C72D73C8-D925-4ABA-A010-432EC5A47B1E}" type="pres">
      <dgm:prSet presAssocID="{935E415F-791A-4590-89E2-CB0D32B411AB}" presName="transSpace" presStyleCnt="0"/>
      <dgm:spPr/>
    </dgm:pt>
    <dgm:pt modelId="{B1035FB4-9C8A-4937-AA97-1EB29E83327E}" type="pres">
      <dgm:prSet presAssocID="{17EF9F14-ABB2-4EC9-8F81-9EC84E16E486}" presName="posSpace" presStyleCnt="0"/>
      <dgm:spPr/>
    </dgm:pt>
    <dgm:pt modelId="{7BE0B04C-1E03-4960-844A-A523FA3D4E75}" type="pres">
      <dgm:prSet presAssocID="{17EF9F14-ABB2-4EC9-8F81-9EC84E16E486}" presName="vertFlow" presStyleCnt="0"/>
      <dgm:spPr/>
    </dgm:pt>
    <dgm:pt modelId="{A4E1BFC5-EABF-451A-96E2-5A42193F8EB5}" type="pres">
      <dgm:prSet presAssocID="{17EF9F14-ABB2-4EC9-8F81-9EC84E16E486}" presName="topSpace" presStyleCnt="0"/>
      <dgm:spPr/>
    </dgm:pt>
    <dgm:pt modelId="{3CB2D4F6-2E73-4AF8-B436-3D93C22B393B}" type="pres">
      <dgm:prSet presAssocID="{17EF9F14-ABB2-4EC9-8F81-9EC84E16E486}" presName="firstComp" presStyleCnt="0"/>
      <dgm:spPr/>
    </dgm:pt>
    <dgm:pt modelId="{15194673-6C77-47B2-8398-F6A258175C1B}" type="pres">
      <dgm:prSet presAssocID="{17EF9F14-ABB2-4EC9-8F81-9EC84E16E486}" presName="firstChild" presStyleLbl="bgAccFollowNode1" presStyleIdx="4" presStyleCnt="6"/>
      <dgm:spPr>
        <a:prstGeom prst="rect">
          <a:avLst/>
        </a:prstGeom>
      </dgm:spPr>
    </dgm:pt>
    <dgm:pt modelId="{E2176C3B-5084-48A8-92F3-35E2F701DACD}" type="pres">
      <dgm:prSet presAssocID="{17EF9F14-ABB2-4EC9-8F81-9EC84E16E486}" presName="firstChildTx" presStyleLbl="bgAccFollowNode1" presStyleIdx="4" presStyleCnt="6">
        <dgm:presLayoutVars>
          <dgm:bulletEnabled val="1"/>
        </dgm:presLayoutVars>
      </dgm:prSet>
      <dgm:spPr/>
    </dgm:pt>
    <dgm:pt modelId="{F51256F1-B209-4237-B8C4-2C8D99702BAB}" type="pres">
      <dgm:prSet presAssocID="{F1F3E60D-E9D9-4107-85CF-3111EB70D000}" presName="comp" presStyleCnt="0"/>
      <dgm:spPr/>
    </dgm:pt>
    <dgm:pt modelId="{53E479E6-8853-41FC-BF83-F4D5BAEA4599}" type="pres">
      <dgm:prSet presAssocID="{F1F3E60D-E9D9-4107-85CF-3111EB70D000}" presName="child" presStyleLbl="bgAccFollowNode1" presStyleIdx="5" presStyleCnt="6"/>
      <dgm:spPr>
        <a:prstGeom prst="rect">
          <a:avLst/>
        </a:prstGeom>
      </dgm:spPr>
    </dgm:pt>
    <dgm:pt modelId="{F6E4A860-0395-4FC1-BA9A-046ACEB12A2A}" type="pres">
      <dgm:prSet presAssocID="{F1F3E60D-E9D9-4107-85CF-3111EB70D000}" presName="childTx" presStyleLbl="bgAccFollowNode1" presStyleIdx="5" presStyleCnt="6">
        <dgm:presLayoutVars>
          <dgm:bulletEnabled val="1"/>
        </dgm:presLayoutVars>
      </dgm:prSet>
      <dgm:spPr/>
    </dgm:pt>
    <dgm:pt modelId="{1984E592-5B64-4318-B86D-B951E167325D}" type="pres">
      <dgm:prSet presAssocID="{17EF9F14-ABB2-4EC9-8F81-9EC84E16E486}" presName="negSpace" presStyleCnt="0"/>
      <dgm:spPr/>
    </dgm:pt>
    <dgm:pt modelId="{0070A55A-4E74-42F4-B54F-272B11BCA91A}" type="pres">
      <dgm:prSet presAssocID="{17EF9F14-ABB2-4EC9-8F81-9EC84E16E486}" presName="circle" presStyleLbl="node1" presStyleIdx="2" presStyleCnt="3"/>
      <dgm:spPr>
        <a:prstGeom prst="ellipse">
          <a:avLst/>
        </a:prstGeom>
      </dgm:spPr>
    </dgm:pt>
  </dgm:ptLst>
  <dgm:cxnLst>
    <dgm:cxn modelId="{BDA19B02-A49C-4499-AC29-249BA6883F5D}" type="presOf" srcId="{9507C525-1E2D-4497-A20E-F8CA98105702}" destId="{18E2D687-DF0B-40A1-A7C8-06C0D30842E6}" srcOrd="0" destOrd="0" presId="urn:microsoft.com/office/officeart/2005/8/layout/hList9"/>
    <dgm:cxn modelId="{D0863410-E361-4C3E-B8A1-C170EABB5D15}" type="presOf" srcId="{BBFDB389-CD49-4C0F-9FA3-EC9D4182FE23}" destId="{D85462DB-7BD0-4865-A467-E2121103508F}" srcOrd="0" destOrd="0" presId="urn:microsoft.com/office/officeart/2005/8/layout/hList9"/>
    <dgm:cxn modelId="{B7DF5915-0A93-4205-A8D5-9C7DCC4FFCDD}" type="presOf" srcId="{BADD3C3C-9E7F-4676-AD35-C91944F522E4}" destId="{7C73756A-04C4-4E60-8590-F7C4C873EB8E}" srcOrd="0" destOrd="0" presId="urn:microsoft.com/office/officeart/2005/8/layout/hList9"/>
    <dgm:cxn modelId="{89E8F21B-A5F7-45E3-8904-7989BEFA2D92}" type="presOf" srcId="{F1F3E60D-E9D9-4107-85CF-3111EB70D000}" destId="{53E479E6-8853-41FC-BF83-F4D5BAEA4599}" srcOrd="0" destOrd="0" presId="urn:microsoft.com/office/officeart/2005/8/layout/hList9"/>
    <dgm:cxn modelId="{73D36823-0FAE-4FE5-9F02-24842876AC29}" srcId="{BADD3C3C-9E7F-4676-AD35-C91944F522E4}" destId="{55E2888A-04CB-40CB-A538-165956BA6706}" srcOrd="0" destOrd="0" parTransId="{5A9746D6-3B68-4A53-9B9A-C432C7A7A5EE}" sibTransId="{302B5F7B-B1D2-4F93-93E4-2A2E6EE96708}"/>
    <dgm:cxn modelId="{956CE12F-A5ED-4F28-9A1D-EF1A4133204B}" type="presOf" srcId="{F1F3E60D-E9D9-4107-85CF-3111EB70D000}" destId="{F6E4A860-0395-4FC1-BA9A-046ACEB12A2A}" srcOrd="1" destOrd="0" presId="urn:microsoft.com/office/officeart/2005/8/layout/hList9"/>
    <dgm:cxn modelId="{594DFB32-FB51-402C-8E53-451B31DED0AF}" srcId="{BADD3C3C-9E7F-4676-AD35-C91944F522E4}" destId="{9507C525-1E2D-4497-A20E-F8CA98105702}" srcOrd="1" destOrd="0" parTransId="{9393A515-BF78-426C-AFE7-43AA8D12B991}" sibTransId="{AD95CB5B-93C9-4A92-80A5-3C9178F2A260}"/>
    <dgm:cxn modelId="{1149CF3F-02BC-4D92-92C6-80B3619EAB7F}" srcId="{BBFDB389-CD49-4C0F-9FA3-EC9D4182FE23}" destId="{17EF9F14-ABB2-4EC9-8F81-9EC84E16E486}" srcOrd="2" destOrd="0" parTransId="{1DDF5AB5-8F0C-4345-A451-F38B1AAABFEF}" sibTransId="{9EE555F1-F460-4059-AABE-8792203161ED}"/>
    <dgm:cxn modelId="{5998D769-36FB-43D4-8606-67B2800B30C7}" srcId="{17EF9F14-ABB2-4EC9-8F81-9EC84E16E486}" destId="{E4E7A944-ECE5-4074-B90E-B541D7F75A2A}" srcOrd="0" destOrd="0" parTransId="{6C29CE51-3033-454F-86D8-998C5A8B1086}" sibTransId="{4881C871-0614-44D3-B68C-7A7C37792532}"/>
    <dgm:cxn modelId="{C286B66C-7CD7-4652-A690-2D522C9B6CF9}" type="presOf" srcId="{9507C525-1E2D-4497-A20E-F8CA98105702}" destId="{1D809D94-E8E9-48A6-AD8A-6B04FF55433B}" srcOrd="1" destOrd="0" presId="urn:microsoft.com/office/officeart/2005/8/layout/hList9"/>
    <dgm:cxn modelId="{10755373-E25A-4336-A4BA-3597932F6BA7}" srcId="{17EF9F14-ABB2-4EC9-8F81-9EC84E16E486}" destId="{F1F3E60D-E9D9-4107-85CF-3111EB70D000}" srcOrd="1" destOrd="0" parTransId="{D0E6E0AF-C002-4B09-98E7-8E640910DA10}" sibTransId="{F03FE9BF-D458-4ED1-B530-E742976D5396}"/>
    <dgm:cxn modelId="{B404DB73-81A8-4648-B736-A22FC38CD25F}" type="presOf" srcId="{E4E7A944-ECE5-4074-B90E-B541D7F75A2A}" destId="{15194673-6C77-47B2-8398-F6A258175C1B}" srcOrd="0" destOrd="0" presId="urn:microsoft.com/office/officeart/2005/8/layout/hList9"/>
    <dgm:cxn modelId="{46064C75-342B-4FF2-97CF-6442EC67D9C4}" type="presOf" srcId="{55E2888A-04CB-40CB-A538-165956BA6706}" destId="{4E6370E4-0CE7-4916-9EA1-4FA7C1557062}" srcOrd="0" destOrd="0" presId="urn:microsoft.com/office/officeart/2005/8/layout/hList9"/>
    <dgm:cxn modelId="{2C5C2A86-AC3F-4BB3-827F-D9A7E26AF6D6}" type="presOf" srcId="{7E2122D4-0984-40B9-B55F-726B518BF79A}" destId="{4899536E-F388-40C6-B54B-DF37F49761D6}" srcOrd="0" destOrd="0" presId="urn:microsoft.com/office/officeart/2005/8/layout/hList9"/>
    <dgm:cxn modelId="{62325C8B-10AF-4165-9C26-B28381FBB50F}" type="presOf" srcId="{62D6CE79-78C4-4A1A-A5A2-A6FD11966559}" destId="{9BA96921-197A-4D72-87A2-FF4C3FF70E83}" srcOrd="0" destOrd="0" presId="urn:microsoft.com/office/officeart/2005/8/layout/hList9"/>
    <dgm:cxn modelId="{3EB873A9-0E89-40E5-B2CA-F17141432620}" srcId="{BBFDB389-CD49-4C0F-9FA3-EC9D4182FE23}" destId="{BADD3C3C-9E7F-4676-AD35-C91944F522E4}" srcOrd="0" destOrd="0" parTransId="{34E7BF35-7BF2-44AC-9F71-6611EA67784F}" sibTransId="{6EC8D755-AAED-4F24-A79E-3F9DD6594108}"/>
    <dgm:cxn modelId="{489974A9-A980-4416-B1AB-88D66DB09401}" type="presOf" srcId="{17EF9F14-ABB2-4EC9-8F81-9EC84E16E486}" destId="{0070A55A-4E74-42F4-B54F-272B11BCA91A}" srcOrd="0" destOrd="0" presId="urn:microsoft.com/office/officeart/2005/8/layout/hList9"/>
    <dgm:cxn modelId="{6D8142C1-B958-4371-919F-E0A5A9A010E7}" srcId="{BBFDB389-CD49-4C0F-9FA3-EC9D4182FE23}" destId="{4ABFF43F-39A7-40FA-AA4F-2E2447079AAA}" srcOrd="1" destOrd="0" parTransId="{444DB063-EA50-4DE0-ADB5-573607136B73}" sibTransId="{935E415F-791A-4590-89E2-CB0D32B411AB}"/>
    <dgm:cxn modelId="{5CEB15D1-78BC-4077-AC6C-DE68967A1995}" type="presOf" srcId="{7E2122D4-0984-40B9-B55F-726B518BF79A}" destId="{2D1BEE41-3375-4A53-9DE6-DA7791A9140A}" srcOrd="1" destOrd="0" presId="urn:microsoft.com/office/officeart/2005/8/layout/hList9"/>
    <dgm:cxn modelId="{EED7D2D9-1AF1-4CC3-BA11-75931D3FD353}" type="presOf" srcId="{55E2888A-04CB-40CB-A538-165956BA6706}" destId="{714296D9-BBCD-468B-BF96-6D1110B601C3}" srcOrd="1" destOrd="0" presId="urn:microsoft.com/office/officeart/2005/8/layout/hList9"/>
    <dgm:cxn modelId="{92AF25DB-FC57-40C7-82F5-CA359DD0E499}" type="presOf" srcId="{E4E7A944-ECE5-4074-B90E-B541D7F75A2A}" destId="{E2176C3B-5084-48A8-92F3-35E2F701DACD}" srcOrd="1" destOrd="0" presId="urn:microsoft.com/office/officeart/2005/8/layout/hList9"/>
    <dgm:cxn modelId="{D22146DB-2F84-4637-ABBE-E403E522448E}" srcId="{4ABFF43F-39A7-40FA-AA4F-2E2447079AAA}" destId="{62D6CE79-78C4-4A1A-A5A2-A6FD11966559}" srcOrd="0" destOrd="0" parTransId="{30CB48BF-843F-484C-9533-1E45E63923A1}" sibTransId="{507EB8C0-E6EA-4D99-B6FB-45B3F40AB296}"/>
    <dgm:cxn modelId="{D755E5E8-9584-4594-BFBF-2376ED67CF89}" type="presOf" srcId="{4ABFF43F-39A7-40FA-AA4F-2E2447079AAA}" destId="{871B70E7-E532-42D0-BAAF-C1200E47B78A}" srcOrd="0" destOrd="0" presId="urn:microsoft.com/office/officeart/2005/8/layout/hList9"/>
    <dgm:cxn modelId="{409C02F2-B90A-413B-8FA7-0F97915AE96F}" srcId="{4ABFF43F-39A7-40FA-AA4F-2E2447079AAA}" destId="{7E2122D4-0984-40B9-B55F-726B518BF79A}" srcOrd="1" destOrd="0" parTransId="{70848CBD-71C4-47CB-A10D-92BF70C1CFD8}" sibTransId="{A71EBE02-C188-471B-B07F-48C7B31CC818}"/>
    <dgm:cxn modelId="{9ACA33F4-8140-478B-8BEF-4E07F8883AF3}" type="presOf" srcId="{62D6CE79-78C4-4A1A-A5A2-A6FD11966559}" destId="{DA927858-897B-4CAB-9B3C-529903C83270}" srcOrd="1" destOrd="0" presId="urn:microsoft.com/office/officeart/2005/8/layout/hList9"/>
    <dgm:cxn modelId="{B588CC30-9D92-492D-B5F6-B0C555B82937}" type="presParOf" srcId="{D85462DB-7BD0-4865-A467-E2121103508F}" destId="{98156361-5436-4348-B363-F94E85B28BC7}" srcOrd="0" destOrd="0" presId="urn:microsoft.com/office/officeart/2005/8/layout/hList9"/>
    <dgm:cxn modelId="{BD71A52D-3D19-4D42-AA7D-BFBED6F9A504}" type="presParOf" srcId="{D85462DB-7BD0-4865-A467-E2121103508F}" destId="{279AACA5-6805-4D70-8C0C-1A60A5AB9625}" srcOrd="1" destOrd="0" presId="urn:microsoft.com/office/officeart/2005/8/layout/hList9"/>
    <dgm:cxn modelId="{83DC6988-622A-4329-BA81-6A52E681357D}" type="presParOf" srcId="{279AACA5-6805-4D70-8C0C-1A60A5AB9625}" destId="{E2444938-FA56-4027-89A1-287837C39B73}" srcOrd="0" destOrd="0" presId="urn:microsoft.com/office/officeart/2005/8/layout/hList9"/>
    <dgm:cxn modelId="{2EDA05C5-0ED5-4AE8-AA11-BBE738F18163}" type="presParOf" srcId="{279AACA5-6805-4D70-8C0C-1A60A5AB9625}" destId="{7EDE79BB-9463-44A8-9ACD-3FA58D2505E8}" srcOrd="1" destOrd="0" presId="urn:microsoft.com/office/officeart/2005/8/layout/hList9"/>
    <dgm:cxn modelId="{D6BE96D2-13BA-47C7-B46F-12A9FC244FCE}" type="presParOf" srcId="{7EDE79BB-9463-44A8-9ACD-3FA58D2505E8}" destId="{4E6370E4-0CE7-4916-9EA1-4FA7C1557062}" srcOrd="0" destOrd="0" presId="urn:microsoft.com/office/officeart/2005/8/layout/hList9"/>
    <dgm:cxn modelId="{51E26A18-E127-4C75-A0E0-EC16A0C78D81}" type="presParOf" srcId="{7EDE79BB-9463-44A8-9ACD-3FA58D2505E8}" destId="{714296D9-BBCD-468B-BF96-6D1110B601C3}" srcOrd="1" destOrd="0" presId="urn:microsoft.com/office/officeart/2005/8/layout/hList9"/>
    <dgm:cxn modelId="{9762C5BB-0926-4E62-AAB3-757B68201C9B}" type="presParOf" srcId="{279AACA5-6805-4D70-8C0C-1A60A5AB9625}" destId="{58B384A8-74A4-4127-A7A0-697F8B6DD334}" srcOrd="2" destOrd="0" presId="urn:microsoft.com/office/officeart/2005/8/layout/hList9"/>
    <dgm:cxn modelId="{FF2FFC8F-79E6-4D27-8F2F-D838585C7FE8}" type="presParOf" srcId="{58B384A8-74A4-4127-A7A0-697F8B6DD334}" destId="{18E2D687-DF0B-40A1-A7C8-06C0D30842E6}" srcOrd="0" destOrd="0" presId="urn:microsoft.com/office/officeart/2005/8/layout/hList9"/>
    <dgm:cxn modelId="{BEE04766-00E5-4C5D-992E-04525341771E}" type="presParOf" srcId="{58B384A8-74A4-4127-A7A0-697F8B6DD334}" destId="{1D809D94-E8E9-48A6-AD8A-6B04FF55433B}" srcOrd="1" destOrd="0" presId="urn:microsoft.com/office/officeart/2005/8/layout/hList9"/>
    <dgm:cxn modelId="{1EDFCD58-4343-4D6D-86CC-FB7479708806}" type="presParOf" srcId="{D85462DB-7BD0-4865-A467-E2121103508F}" destId="{8BC68915-B78F-42D3-B47A-695F72AEF11B}" srcOrd="2" destOrd="0" presId="urn:microsoft.com/office/officeart/2005/8/layout/hList9"/>
    <dgm:cxn modelId="{DDA02136-D107-4403-B8D1-D6F5BC6C0149}" type="presParOf" srcId="{D85462DB-7BD0-4865-A467-E2121103508F}" destId="{7C73756A-04C4-4E60-8590-F7C4C873EB8E}" srcOrd="3" destOrd="0" presId="urn:microsoft.com/office/officeart/2005/8/layout/hList9"/>
    <dgm:cxn modelId="{E6F2C481-3ACB-447B-B4DC-D11BA635BF38}" type="presParOf" srcId="{D85462DB-7BD0-4865-A467-E2121103508F}" destId="{DACABE15-CCFF-488A-8A6A-05E9BC189DEA}" srcOrd="4" destOrd="0" presId="urn:microsoft.com/office/officeart/2005/8/layout/hList9"/>
    <dgm:cxn modelId="{E0580AC4-7E7E-4406-8427-E1A3D05BA320}" type="presParOf" srcId="{D85462DB-7BD0-4865-A467-E2121103508F}" destId="{B29AEB1A-6F84-46AB-96E0-0C9F51898B3A}" srcOrd="5" destOrd="0" presId="urn:microsoft.com/office/officeart/2005/8/layout/hList9"/>
    <dgm:cxn modelId="{8DA7B1D3-DCDC-48A6-9A97-0466BE9BADB4}" type="presParOf" srcId="{D85462DB-7BD0-4865-A467-E2121103508F}" destId="{7C828910-9E8F-4F1D-B407-F58F11FB99F3}" srcOrd="6" destOrd="0" presId="urn:microsoft.com/office/officeart/2005/8/layout/hList9"/>
    <dgm:cxn modelId="{E672B650-4FAA-47AF-BF4B-F457ECEC0791}" type="presParOf" srcId="{7C828910-9E8F-4F1D-B407-F58F11FB99F3}" destId="{967D66D6-EFF2-4745-AF46-771651465B7D}" srcOrd="0" destOrd="0" presId="urn:microsoft.com/office/officeart/2005/8/layout/hList9"/>
    <dgm:cxn modelId="{0EE9B0BC-ED06-402C-BA3F-FEBCC6CB3766}" type="presParOf" srcId="{7C828910-9E8F-4F1D-B407-F58F11FB99F3}" destId="{9AD3E4BB-E973-4096-87BF-F637F7A2A260}" srcOrd="1" destOrd="0" presId="urn:microsoft.com/office/officeart/2005/8/layout/hList9"/>
    <dgm:cxn modelId="{4768E106-539F-43F2-BE58-154B4D653FF8}" type="presParOf" srcId="{9AD3E4BB-E973-4096-87BF-F637F7A2A260}" destId="{9BA96921-197A-4D72-87A2-FF4C3FF70E83}" srcOrd="0" destOrd="0" presId="urn:microsoft.com/office/officeart/2005/8/layout/hList9"/>
    <dgm:cxn modelId="{03530D25-FFE9-4236-9985-78E42693F01A}" type="presParOf" srcId="{9AD3E4BB-E973-4096-87BF-F637F7A2A260}" destId="{DA927858-897B-4CAB-9B3C-529903C83270}" srcOrd="1" destOrd="0" presId="urn:microsoft.com/office/officeart/2005/8/layout/hList9"/>
    <dgm:cxn modelId="{8648EFF3-F86C-4321-8D67-5CAEB15BDA01}" type="presParOf" srcId="{7C828910-9E8F-4F1D-B407-F58F11FB99F3}" destId="{BCC1C23D-6092-4C72-B47B-DE39F4F2140A}" srcOrd="2" destOrd="0" presId="urn:microsoft.com/office/officeart/2005/8/layout/hList9"/>
    <dgm:cxn modelId="{D2D202B2-0D94-4180-8999-5AAD7A8FA0BF}" type="presParOf" srcId="{BCC1C23D-6092-4C72-B47B-DE39F4F2140A}" destId="{4899536E-F388-40C6-B54B-DF37F49761D6}" srcOrd="0" destOrd="0" presId="urn:microsoft.com/office/officeart/2005/8/layout/hList9"/>
    <dgm:cxn modelId="{EEA79A51-9480-43B6-9746-733E6A6273F1}" type="presParOf" srcId="{BCC1C23D-6092-4C72-B47B-DE39F4F2140A}" destId="{2D1BEE41-3375-4A53-9DE6-DA7791A9140A}" srcOrd="1" destOrd="0" presId="urn:microsoft.com/office/officeart/2005/8/layout/hList9"/>
    <dgm:cxn modelId="{F8F47060-604D-49A8-B1FD-776E1AD59B48}" type="presParOf" srcId="{D85462DB-7BD0-4865-A467-E2121103508F}" destId="{71D60FA1-0F22-4B82-834E-2DA978BE0314}" srcOrd="7" destOrd="0" presId="urn:microsoft.com/office/officeart/2005/8/layout/hList9"/>
    <dgm:cxn modelId="{7E3EC376-A9C4-4DEE-8AB0-825170EC8D4D}" type="presParOf" srcId="{D85462DB-7BD0-4865-A467-E2121103508F}" destId="{871B70E7-E532-42D0-BAAF-C1200E47B78A}" srcOrd="8" destOrd="0" presId="urn:microsoft.com/office/officeart/2005/8/layout/hList9"/>
    <dgm:cxn modelId="{0BF672D0-1CDD-4747-96F2-88653EE84012}" type="presParOf" srcId="{D85462DB-7BD0-4865-A467-E2121103508F}" destId="{C72D73C8-D925-4ABA-A010-432EC5A47B1E}" srcOrd="9" destOrd="0" presId="urn:microsoft.com/office/officeart/2005/8/layout/hList9"/>
    <dgm:cxn modelId="{87722718-CFB1-49A2-AAEE-C6B842C7664A}" type="presParOf" srcId="{D85462DB-7BD0-4865-A467-E2121103508F}" destId="{B1035FB4-9C8A-4937-AA97-1EB29E83327E}" srcOrd="10" destOrd="0" presId="urn:microsoft.com/office/officeart/2005/8/layout/hList9"/>
    <dgm:cxn modelId="{74C9771C-8831-496F-BC12-32C65FFBAFA9}" type="presParOf" srcId="{D85462DB-7BD0-4865-A467-E2121103508F}" destId="{7BE0B04C-1E03-4960-844A-A523FA3D4E75}" srcOrd="11" destOrd="0" presId="urn:microsoft.com/office/officeart/2005/8/layout/hList9"/>
    <dgm:cxn modelId="{1CCA92D3-F14D-4E28-9B24-332049201844}" type="presParOf" srcId="{7BE0B04C-1E03-4960-844A-A523FA3D4E75}" destId="{A4E1BFC5-EABF-451A-96E2-5A42193F8EB5}" srcOrd="0" destOrd="0" presId="urn:microsoft.com/office/officeart/2005/8/layout/hList9"/>
    <dgm:cxn modelId="{5C5084E2-EF77-4334-8443-AD9DE077E45A}" type="presParOf" srcId="{7BE0B04C-1E03-4960-844A-A523FA3D4E75}" destId="{3CB2D4F6-2E73-4AF8-B436-3D93C22B393B}" srcOrd="1" destOrd="0" presId="urn:microsoft.com/office/officeart/2005/8/layout/hList9"/>
    <dgm:cxn modelId="{6D7C725C-AB64-487E-B130-03FF5B3978B5}" type="presParOf" srcId="{3CB2D4F6-2E73-4AF8-B436-3D93C22B393B}" destId="{15194673-6C77-47B2-8398-F6A258175C1B}" srcOrd="0" destOrd="0" presId="urn:microsoft.com/office/officeart/2005/8/layout/hList9"/>
    <dgm:cxn modelId="{BFE22540-A0B5-4B92-98BB-9F3F3514508A}" type="presParOf" srcId="{3CB2D4F6-2E73-4AF8-B436-3D93C22B393B}" destId="{E2176C3B-5084-48A8-92F3-35E2F701DACD}" srcOrd="1" destOrd="0" presId="urn:microsoft.com/office/officeart/2005/8/layout/hList9"/>
    <dgm:cxn modelId="{626761B8-D578-45F2-9708-810512E588E3}" type="presParOf" srcId="{7BE0B04C-1E03-4960-844A-A523FA3D4E75}" destId="{F51256F1-B209-4237-B8C4-2C8D99702BAB}" srcOrd="2" destOrd="0" presId="urn:microsoft.com/office/officeart/2005/8/layout/hList9"/>
    <dgm:cxn modelId="{CA5A0448-FD42-4CFE-898C-F1CD6ED6447D}" type="presParOf" srcId="{F51256F1-B209-4237-B8C4-2C8D99702BAB}" destId="{53E479E6-8853-41FC-BF83-F4D5BAEA4599}" srcOrd="0" destOrd="0" presId="urn:microsoft.com/office/officeart/2005/8/layout/hList9"/>
    <dgm:cxn modelId="{E11444EB-D912-4442-9EBC-4627F7E0A739}" type="presParOf" srcId="{F51256F1-B209-4237-B8C4-2C8D99702BAB}" destId="{F6E4A860-0395-4FC1-BA9A-046ACEB12A2A}" srcOrd="1" destOrd="0" presId="urn:microsoft.com/office/officeart/2005/8/layout/hList9"/>
    <dgm:cxn modelId="{38E16FD1-9857-418E-9663-96234216F573}" type="presParOf" srcId="{D85462DB-7BD0-4865-A467-E2121103508F}" destId="{1984E592-5B64-4318-B86D-B951E167325D}" srcOrd="12" destOrd="0" presId="urn:microsoft.com/office/officeart/2005/8/layout/hList9"/>
    <dgm:cxn modelId="{68225FBF-BE0F-4857-AE4D-D0DC133FEF37}" type="presParOf" srcId="{D85462DB-7BD0-4865-A467-E2121103508F}" destId="{0070A55A-4E74-42F4-B54F-272B11BCA91A}" srcOrd="1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F7F391-F02A-43B4-8352-9CF82C6A76D9}"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64926F1C-7F41-4767-8CA3-D3EC5C900917}">
      <dgm:prSet phldrT="[Text]" phldr="0" custT="1"/>
      <dgm:spPr/>
      <dgm:t>
        <a:bodyPr/>
        <a:lstStyle/>
        <a:p>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a:t>
          </a:r>
        </a:p>
      </dgm:t>
    </dgm:pt>
    <dgm:pt modelId="{DF4799D1-EA43-43F2-BB32-A4C6191BEB76}" type="parTrans" cxnId="{531E8F39-150F-408A-947F-DAA1A63606EF}">
      <dgm:prSet/>
      <dgm:spPr/>
      <dgm:t>
        <a:bodyPr/>
        <a:lstStyle/>
        <a:p>
          <a:endParaRPr lang="en-US"/>
        </a:p>
      </dgm:t>
    </dgm:pt>
    <dgm:pt modelId="{45DC425E-9B6E-4C9D-9E94-7D7516029EA1}" type="sibTrans" cxnId="{531E8F39-150F-408A-947F-DAA1A63606EF}">
      <dgm:prSet/>
      <dgm:spPr/>
      <dgm:t>
        <a:bodyPr/>
        <a:lstStyle/>
        <a:p>
          <a:endParaRPr lang="en-US"/>
        </a:p>
      </dgm:t>
    </dgm:pt>
    <dgm:pt modelId="{A5FC97EF-FCBB-47DA-82C8-317731C20378}">
      <dgm:prSet phldrT="[Text]" phldr="0" custT="1"/>
      <dgm:spPr/>
      <dgm:t>
        <a:bodyPr/>
        <a:lstStyle/>
        <a:p>
          <a:r>
            <a:rPr lang="en-US" sz="1700" dirty="0">
              <a:latin typeface="Times New Roman" panose="02020603050405020304" pitchFamily="18" charset="0"/>
              <a:cs typeface="Times New Roman" panose="02020603050405020304" pitchFamily="18" charset="0"/>
            </a:rPr>
            <a:t>Competition policy goals of promoting market contestability and curbing unfair business conduct in digital markets. (</a:t>
          </a:r>
          <a:r>
            <a:rPr lang="en-US" sz="1700" b="1" baseline="0" dirty="0">
              <a:solidFill>
                <a:srgbClr val="002060"/>
              </a:solidFill>
              <a:latin typeface="Times New Roman" panose="02020603050405020304" pitchFamily="18" charset="0"/>
              <a:cs typeface="Times New Roman" panose="02020603050405020304" pitchFamily="18" charset="0"/>
            </a:rPr>
            <a:t>Recitals 6 – 8, DMA</a:t>
          </a:r>
          <a:r>
            <a:rPr lang="en-US" sz="1700" dirty="0">
              <a:latin typeface="Times New Roman" panose="02020603050405020304" pitchFamily="18" charset="0"/>
              <a:cs typeface="Times New Roman" panose="02020603050405020304" pitchFamily="18" charset="0"/>
            </a:rPr>
            <a:t>).</a:t>
          </a:r>
        </a:p>
      </dgm:t>
    </dgm:pt>
    <dgm:pt modelId="{0C3498E1-1469-4687-8D31-0ABE05A4F206}" type="parTrans" cxnId="{8D269067-1219-42B5-AC52-ADC2B4FC8279}">
      <dgm:prSet/>
      <dgm:spPr/>
      <dgm:t>
        <a:bodyPr/>
        <a:lstStyle/>
        <a:p>
          <a:endParaRPr lang="en-US"/>
        </a:p>
      </dgm:t>
    </dgm:pt>
    <dgm:pt modelId="{017676AD-619C-4D99-BD0D-AF7B1CFC6AC5}" type="sibTrans" cxnId="{8D269067-1219-42B5-AC52-ADC2B4FC8279}">
      <dgm:prSet/>
      <dgm:spPr/>
      <dgm:t>
        <a:bodyPr/>
        <a:lstStyle/>
        <a:p>
          <a:endParaRPr lang="en-US"/>
        </a:p>
      </dgm:t>
    </dgm:pt>
    <dgm:pt modelId="{F06A0A50-13D2-403B-9A64-B4481EFF2813}">
      <dgm:prSet phldrT="[Text]" phldr="0" custT="1"/>
      <dgm:spPr/>
      <dgm:t>
        <a:bodyPr/>
        <a:lstStyle/>
        <a:p>
          <a:r>
            <a:rPr lang="en-US" sz="1700" dirty="0">
              <a:latin typeface="Times New Roman" panose="02020603050405020304" pitchFamily="18" charset="0"/>
              <a:cs typeface="Times New Roman" panose="02020603050405020304" pitchFamily="18" charset="0"/>
            </a:rPr>
            <a:t>Also regulatory goals of preventing internal market fragmentation by harmonizing legal obligations (</a:t>
          </a:r>
          <a:r>
            <a:rPr lang="en-US" sz="1700" b="1" dirty="0">
              <a:solidFill>
                <a:srgbClr val="002060"/>
              </a:solidFill>
              <a:latin typeface="Times New Roman" panose="02020603050405020304" pitchFamily="18" charset="0"/>
              <a:cs typeface="Times New Roman" panose="02020603050405020304" pitchFamily="18" charset="0"/>
            </a:rPr>
            <a:t>Preamble</a:t>
          </a:r>
          <a:r>
            <a:rPr lang="en-US" sz="1700" dirty="0">
              <a:latin typeface="Times New Roman" panose="02020603050405020304" pitchFamily="18" charset="0"/>
              <a:cs typeface="Times New Roman" panose="02020603050405020304" pitchFamily="18" charset="0"/>
            </a:rPr>
            <a:t>)</a:t>
          </a:r>
        </a:p>
      </dgm:t>
    </dgm:pt>
    <dgm:pt modelId="{A453F370-B2B6-49AD-9EB1-E99D916D3635}" type="parTrans" cxnId="{E8B96C69-3A44-489E-AE8D-894661DA6A60}">
      <dgm:prSet/>
      <dgm:spPr/>
      <dgm:t>
        <a:bodyPr/>
        <a:lstStyle/>
        <a:p>
          <a:endParaRPr lang="en-US"/>
        </a:p>
      </dgm:t>
    </dgm:pt>
    <dgm:pt modelId="{E934CF72-8215-4251-9062-3AF652ABD742}" type="sibTrans" cxnId="{E8B96C69-3A44-489E-AE8D-894661DA6A60}">
      <dgm:prSet/>
      <dgm:spPr/>
      <dgm:t>
        <a:bodyPr/>
        <a:lstStyle/>
        <a:p>
          <a:endParaRPr lang="en-US"/>
        </a:p>
      </dgm:t>
    </dgm:pt>
    <dgm:pt modelId="{AEEC4C1D-E5ED-42D3-B2AD-E7E6AB2E4BFF}">
      <dgm:prSet phldrT="[Text]" phldr="0" custT="1"/>
      <dgm:spPr/>
      <dgm:t>
        <a:bodyPr/>
        <a:lstStyle/>
        <a:p>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a:t>
          </a:r>
        </a:p>
      </dgm:t>
    </dgm:pt>
    <dgm:pt modelId="{121EED12-E72B-4664-A2FB-E597EB117537}" type="parTrans" cxnId="{3F9C922A-D499-468B-B01B-E62D254A944F}">
      <dgm:prSet/>
      <dgm:spPr/>
      <dgm:t>
        <a:bodyPr/>
        <a:lstStyle/>
        <a:p>
          <a:endParaRPr lang="en-US"/>
        </a:p>
      </dgm:t>
    </dgm:pt>
    <dgm:pt modelId="{F4AC2D3E-63C3-448F-9D58-69B89D80118D}" type="sibTrans" cxnId="{3F9C922A-D499-468B-B01B-E62D254A944F}">
      <dgm:prSet/>
      <dgm:spPr/>
      <dgm:t>
        <a:bodyPr/>
        <a:lstStyle/>
        <a:p>
          <a:endParaRPr lang="en-US"/>
        </a:p>
      </dgm:t>
    </dgm:pt>
    <dgm:pt modelId="{1C5760CF-CF1D-4F5E-BB97-7116EE8F68E7}">
      <dgm:prSet phldrT="[Text]" phldr="0" custT="1"/>
      <dgm:spPr/>
      <dgm:t>
        <a:bodyPr/>
        <a:lstStyle/>
        <a:p>
          <a:r>
            <a:rPr lang="en-US" sz="1600" dirty="0">
              <a:latin typeface="Times New Roman" panose="02020603050405020304" pitchFamily="18" charset="0"/>
              <a:cs typeface="Times New Roman" panose="02020603050405020304" pitchFamily="18" charset="0"/>
            </a:rPr>
            <a:t>Applies to </a:t>
          </a:r>
          <a:r>
            <a:rPr lang="en-US" sz="1600" b="1" dirty="0">
              <a:latin typeface="Times New Roman" panose="02020603050405020304" pitchFamily="18" charset="0"/>
              <a:cs typeface="Times New Roman" panose="02020603050405020304" pitchFamily="18" charset="0"/>
            </a:rPr>
            <a:t>a pre-defined list of markets </a:t>
          </a:r>
          <a:r>
            <a:rPr lang="en-US" sz="1600" dirty="0">
              <a:latin typeface="Times New Roman" panose="02020603050405020304" pitchFamily="18" charset="0"/>
              <a:cs typeface="Times New Roman" panose="02020603050405020304" pitchFamily="18" charset="0"/>
            </a:rPr>
            <a:t>or commercial activities, viz </a:t>
          </a:r>
          <a:r>
            <a:rPr lang="en-US" sz="1600" i="1" dirty="0">
              <a:latin typeface="Times New Roman" panose="02020603050405020304" pitchFamily="18" charset="0"/>
              <a:cs typeface="Times New Roman" panose="02020603050405020304" pitchFamily="18" charset="0"/>
            </a:rPr>
            <a:t>“core platform services” </a:t>
          </a:r>
          <a:r>
            <a:rPr lang="en-US" sz="1600" dirty="0">
              <a:latin typeface="Times New Roman" panose="02020603050405020304" pitchFamily="18" charset="0"/>
              <a:cs typeface="Times New Roman" panose="02020603050405020304" pitchFamily="18" charset="0"/>
            </a:rPr>
            <a:t>(</a:t>
          </a:r>
          <a:r>
            <a:rPr lang="en-US" sz="1600" b="1" dirty="0">
              <a:solidFill>
                <a:srgbClr val="002060"/>
              </a:solidFill>
              <a:latin typeface="Times New Roman" panose="02020603050405020304" pitchFamily="18" charset="0"/>
              <a:cs typeface="Times New Roman" panose="02020603050405020304" pitchFamily="18" charset="0"/>
            </a:rPr>
            <a:t>Article 2(2), DMA</a:t>
          </a:r>
          <a:r>
            <a:rPr lang="en-US" sz="1600" dirty="0">
              <a:latin typeface="Times New Roman" panose="02020603050405020304" pitchFamily="18" charset="0"/>
              <a:cs typeface="Times New Roman" panose="02020603050405020304" pitchFamily="18" charset="0"/>
            </a:rPr>
            <a:t>).</a:t>
          </a:r>
        </a:p>
      </dgm:t>
    </dgm:pt>
    <dgm:pt modelId="{DCF3CC87-F8AC-4E44-8C5D-6560383BA642}" type="parTrans" cxnId="{8568B565-B585-469A-A50A-F63D94B86915}">
      <dgm:prSet/>
      <dgm:spPr/>
      <dgm:t>
        <a:bodyPr/>
        <a:lstStyle/>
        <a:p>
          <a:endParaRPr lang="en-US"/>
        </a:p>
      </dgm:t>
    </dgm:pt>
    <dgm:pt modelId="{526A217B-9B84-4D8F-83DB-967F37E10518}" type="sibTrans" cxnId="{8568B565-B585-469A-A50A-F63D94B86915}">
      <dgm:prSet/>
      <dgm:spPr/>
      <dgm:t>
        <a:bodyPr/>
        <a:lstStyle/>
        <a:p>
          <a:endParaRPr lang="en-US"/>
        </a:p>
      </dgm:t>
    </dgm:pt>
    <dgm:pt modelId="{C014FBF5-5E67-4E40-9AF4-9F60F6F37289}">
      <dgm:prSet phldrT="[Text]" phldr="0" custT="1"/>
      <dgm:spPr/>
      <dgm:t>
        <a:bodyPr/>
        <a:lstStyle/>
        <a:p>
          <a:r>
            <a:rPr lang="en-US" sz="1600" dirty="0">
              <a:latin typeface="Times New Roman" panose="02020603050405020304" pitchFamily="18" charset="0"/>
              <a:cs typeface="Times New Roman" panose="02020603050405020304" pitchFamily="18" charset="0"/>
            </a:rPr>
            <a:t>Specific regulatory addressees called </a:t>
          </a:r>
          <a:r>
            <a:rPr lang="en-US" sz="1600" i="1" dirty="0">
              <a:latin typeface="Times New Roman" panose="02020603050405020304" pitchFamily="18" charset="0"/>
              <a:cs typeface="Times New Roman" panose="02020603050405020304" pitchFamily="18" charset="0"/>
            </a:rPr>
            <a:t>“gatekeepers” </a:t>
          </a:r>
          <a:r>
            <a:rPr lang="en-US" sz="1600" dirty="0">
              <a:latin typeface="Times New Roman" panose="02020603050405020304" pitchFamily="18" charset="0"/>
              <a:cs typeface="Times New Roman" panose="02020603050405020304" pitchFamily="18" charset="0"/>
            </a:rPr>
            <a:t>are targeted, who must be formally </a:t>
          </a:r>
          <a:r>
            <a:rPr lang="en-US" sz="1600" b="1" dirty="0">
              <a:latin typeface="Times New Roman" panose="02020603050405020304" pitchFamily="18" charset="0"/>
              <a:cs typeface="Times New Roman" panose="02020603050405020304" pitchFamily="18" charset="0"/>
            </a:rPr>
            <a:t>designated as such before</a:t>
          </a:r>
          <a:r>
            <a:rPr lang="en-US" sz="1600" dirty="0">
              <a:latin typeface="Times New Roman" panose="02020603050405020304" pitchFamily="18" charset="0"/>
              <a:cs typeface="Times New Roman" panose="02020603050405020304" pitchFamily="18" charset="0"/>
            </a:rPr>
            <a:t> the regulatory obligations apply (</a:t>
          </a:r>
          <a:r>
            <a:rPr lang="en-US" sz="1600" b="1" dirty="0">
              <a:solidFill>
                <a:srgbClr val="002060"/>
              </a:solidFill>
              <a:latin typeface="Times New Roman" panose="02020603050405020304" pitchFamily="18" charset="0"/>
              <a:cs typeface="Times New Roman" panose="02020603050405020304" pitchFamily="18" charset="0"/>
            </a:rPr>
            <a:t>Article 3, DMA</a:t>
          </a:r>
          <a:r>
            <a:rPr lang="en-US" sz="1600" dirty="0">
              <a:latin typeface="Times New Roman" panose="02020603050405020304" pitchFamily="18" charset="0"/>
              <a:cs typeface="Times New Roman" panose="02020603050405020304" pitchFamily="18" charset="0"/>
            </a:rPr>
            <a:t>).</a:t>
          </a:r>
        </a:p>
      </dgm:t>
    </dgm:pt>
    <dgm:pt modelId="{B761A614-4903-4E61-A68B-B48BD87189C6}" type="parTrans" cxnId="{EBEA5E84-264F-430F-AD83-6E26C06EDE84}">
      <dgm:prSet/>
      <dgm:spPr/>
      <dgm:t>
        <a:bodyPr/>
        <a:lstStyle/>
        <a:p>
          <a:endParaRPr lang="en-US"/>
        </a:p>
      </dgm:t>
    </dgm:pt>
    <dgm:pt modelId="{62B25488-9299-4035-9BB1-675C3592BEB0}" type="sibTrans" cxnId="{EBEA5E84-264F-430F-AD83-6E26C06EDE84}">
      <dgm:prSet/>
      <dgm:spPr/>
      <dgm:t>
        <a:bodyPr/>
        <a:lstStyle/>
        <a:p>
          <a:endParaRPr lang="en-US"/>
        </a:p>
      </dgm:t>
    </dgm:pt>
    <dgm:pt modelId="{44D18DC2-1AFD-49A4-A18D-832FCFC22D70}">
      <dgm:prSet phldrT="[Text]" phldr="0" custT="1"/>
      <dgm:spPr/>
      <dgm:t>
        <a:bodyPr/>
        <a:lstStyle/>
        <a:p>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Obligations</a:t>
          </a:r>
        </a:p>
      </dgm:t>
    </dgm:pt>
    <dgm:pt modelId="{606ABB28-22EA-4A64-A832-258806CB620D}" type="parTrans" cxnId="{A816D68D-B2D0-4AF2-B227-09ECA4B2BFE9}">
      <dgm:prSet/>
      <dgm:spPr/>
      <dgm:t>
        <a:bodyPr/>
        <a:lstStyle/>
        <a:p>
          <a:endParaRPr lang="en-US"/>
        </a:p>
      </dgm:t>
    </dgm:pt>
    <dgm:pt modelId="{28A30722-3E85-48A9-B029-CFA907049D3D}" type="sibTrans" cxnId="{A816D68D-B2D0-4AF2-B227-09ECA4B2BFE9}">
      <dgm:prSet/>
      <dgm:spPr/>
      <dgm:t>
        <a:bodyPr/>
        <a:lstStyle/>
        <a:p>
          <a:endParaRPr lang="en-US"/>
        </a:p>
      </dgm:t>
    </dgm:pt>
    <dgm:pt modelId="{6924F7D4-89F6-4887-A6A4-3C9C77C8ED08}">
      <dgm:prSet phldrT="[Text]" phldr="0" custT="1"/>
      <dgm:spPr/>
      <dgm:t>
        <a:bodyPr/>
        <a:lstStyle/>
        <a:p>
          <a:r>
            <a:rPr lang="en-US" sz="1700" dirty="0">
              <a:latin typeface="Times New Roman" panose="02020603050405020304" pitchFamily="18" charset="0"/>
              <a:cs typeface="Times New Roman" panose="02020603050405020304" pitchFamily="18" charset="0"/>
            </a:rPr>
            <a:t>A mix of prohibitory and mandatory obligations on designated gatekeepers (</a:t>
          </a:r>
          <a:r>
            <a:rPr lang="en-US" sz="1700" b="1" dirty="0">
              <a:solidFill>
                <a:srgbClr val="002060"/>
              </a:solidFill>
              <a:latin typeface="Times New Roman" panose="02020603050405020304" pitchFamily="18" charset="0"/>
              <a:cs typeface="Times New Roman" panose="02020603050405020304" pitchFamily="18" charset="0"/>
            </a:rPr>
            <a:t>Articles 6 – 7, DMA</a:t>
          </a:r>
          <a:r>
            <a:rPr lang="en-US" sz="1700" dirty="0">
              <a:latin typeface="Times New Roman" panose="02020603050405020304" pitchFamily="18" charset="0"/>
              <a:cs typeface="Times New Roman" panose="02020603050405020304" pitchFamily="18" charset="0"/>
            </a:rPr>
            <a:t>)</a:t>
          </a:r>
        </a:p>
      </dgm:t>
    </dgm:pt>
    <dgm:pt modelId="{01597ED5-8239-499A-95E4-07BA6DE4DC04}" type="parTrans" cxnId="{3DE78215-EB33-4004-830F-D986A4E1F343}">
      <dgm:prSet/>
      <dgm:spPr/>
      <dgm:t>
        <a:bodyPr/>
        <a:lstStyle/>
        <a:p>
          <a:endParaRPr lang="en-US"/>
        </a:p>
      </dgm:t>
    </dgm:pt>
    <dgm:pt modelId="{15F6C836-5196-410D-941C-4302895D40D6}" type="sibTrans" cxnId="{3DE78215-EB33-4004-830F-D986A4E1F343}">
      <dgm:prSet/>
      <dgm:spPr/>
      <dgm:t>
        <a:bodyPr/>
        <a:lstStyle/>
        <a:p>
          <a:endParaRPr lang="en-US"/>
        </a:p>
      </dgm:t>
    </dgm:pt>
    <dgm:pt modelId="{7D8AF1B4-A659-4769-A49F-38DFEFF7DC70}">
      <dgm:prSet phldrT="[Text]" phldr="0" custT="1"/>
      <dgm:spPr/>
      <dgm:t>
        <a:bodyPr/>
        <a:lstStyle/>
        <a:p>
          <a:r>
            <a:rPr lang="en-US" sz="1700" b="1" dirty="0">
              <a:latin typeface="Times New Roman" panose="02020603050405020304" pitchFamily="18" charset="0"/>
              <a:cs typeface="Times New Roman" panose="02020603050405020304" pitchFamily="18" charset="0"/>
            </a:rPr>
            <a:t>Obligations reflect the EU’s experience</a:t>
          </a:r>
          <a:r>
            <a:rPr lang="en-US" sz="1700" dirty="0">
              <a:latin typeface="Times New Roman" panose="02020603050405020304" pitchFamily="18" charset="0"/>
              <a:cs typeface="Times New Roman" panose="02020603050405020304" pitchFamily="18" charset="0"/>
            </a:rPr>
            <a:t> with digital markets </a:t>
          </a:r>
          <a:r>
            <a:rPr lang="en-US" sz="1700" b="1" dirty="0">
              <a:latin typeface="Times New Roman" panose="02020603050405020304" pitchFamily="18" charset="0"/>
              <a:cs typeface="Times New Roman" panose="02020603050405020304" pitchFamily="18" charset="0"/>
            </a:rPr>
            <a:t>gained through competition law enforcement</a:t>
          </a:r>
          <a:r>
            <a:rPr lang="en-US" sz="1700" dirty="0">
              <a:latin typeface="Times New Roman" panose="02020603050405020304" pitchFamily="18" charset="0"/>
              <a:cs typeface="Times New Roman" panose="02020603050405020304" pitchFamily="18" charset="0"/>
            </a:rPr>
            <a:t>.</a:t>
          </a:r>
        </a:p>
      </dgm:t>
    </dgm:pt>
    <dgm:pt modelId="{65D36C97-9995-4121-BC57-EBE0CAB8EBAA}" type="parTrans" cxnId="{EC338803-1BCD-4159-8089-052DB6329842}">
      <dgm:prSet/>
      <dgm:spPr/>
      <dgm:t>
        <a:bodyPr/>
        <a:lstStyle/>
        <a:p>
          <a:endParaRPr lang="en-US"/>
        </a:p>
      </dgm:t>
    </dgm:pt>
    <dgm:pt modelId="{104308B7-A5B5-4B95-87DA-B33F2B745934}" type="sibTrans" cxnId="{EC338803-1BCD-4159-8089-052DB6329842}">
      <dgm:prSet/>
      <dgm:spPr/>
      <dgm:t>
        <a:bodyPr/>
        <a:lstStyle/>
        <a:p>
          <a:endParaRPr lang="en-US"/>
        </a:p>
      </dgm:t>
    </dgm:pt>
    <dgm:pt modelId="{35C710EA-8E14-423D-825A-7E9BD7DDD661}">
      <dgm:prSet custT="1"/>
      <dgm:spPr/>
      <dgm:t>
        <a:bodyPr/>
        <a:lstStyle/>
        <a:p>
          <a:r>
            <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Enforcement</a:t>
          </a:r>
        </a:p>
      </dgm:t>
    </dgm:pt>
    <dgm:pt modelId="{33666CFE-574F-49B8-8D19-1B39445A87F1}" type="parTrans" cxnId="{6D25B305-E214-42F2-94E2-F57DC71E2E6A}">
      <dgm:prSet/>
      <dgm:spPr/>
      <dgm:t>
        <a:bodyPr/>
        <a:lstStyle/>
        <a:p>
          <a:endParaRPr lang="en-US"/>
        </a:p>
      </dgm:t>
    </dgm:pt>
    <dgm:pt modelId="{A4E907DE-0DBD-4DC0-8651-041BEFC8D110}" type="sibTrans" cxnId="{6D25B305-E214-42F2-94E2-F57DC71E2E6A}">
      <dgm:prSet/>
      <dgm:spPr/>
      <dgm:t>
        <a:bodyPr/>
        <a:lstStyle/>
        <a:p>
          <a:endParaRPr lang="en-US"/>
        </a:p>
      </dgm:t>
    </dgm:pt>
    <dgm:pt modelId="{ECCC13DE-37BC-44FD-AFAD-F160DAFB5929}">
      <dgm:prSet custT="1"/>
      <dgm:spPr/>
      <dgm:t>
        <a:bodyPr/>
        <a:lstStyle/>
        <a:p>
          <a:r>
            <a:rPr lang="en-US" sz="1600" dirty="0">
              <a:latin typeface="Times New Roman" panose="02020603050405020304" pitchFamily="18" charset="0"/>
              <a:cs typeface="Times New Roman" panose="02020603050405020304" pitchFamily="18" charset="0"/>
            </a:rPr>
            <a:t>The regulation is based on explicit power to harmonize laws for the internal market (</a:t>
          </a:r>
          <a:r>
            <a:rPr lang="en-US" sz="1600" b="1" dirty="0">
              <a:solidFill>
                <a:srgbClr val="002060"/>
              </a:solidFill>
              <a:latin typeface="Times New Roman" panose="02020603050405020304" pitchFamily="18" charset="0"/>
              <a:cs typeface="Times New Roman" panose="02020603050405020304" pitchFamily="18" charset="0"/>
            </a:rPr>
            <a:t>Article 114 TFEU</a:t>
          </a:r>
          <a:r>
            <a:rPr lang="en-US" sz="1600" dirty="0">
              <a:latin typeface="Times New Roman" panose="02020603050405020304" pitchFamily="18" charset="0"/>
              <a:cs typeface="Times New Roman" panose="02020603050405020304" pitchFamily="18" charset="0"/>
            </a:rPr>
            <a:t>) and is directly effective in the Member States.</a:t>
          </a:r>
        </a:p>
      </dgm:t>
    </dgm:pt>
    <dgm:pt modelId="{AE43873E-B375-4EA6-8B6C-7279EC213980}" type="parTrans" cxnId="{CCE5FCDE-BE8B-47F3-BB77-A0786C172CDD}">
      <dgm:prSet/>
      <dgm:spPr/>
      <dgm:t>
        <a:bodyPr/>
        <a:lstStyle/>
        <a:p>
          <a:endParaRPr lang="en-US"/>
        </a:p>
      </dgm:t>
    </dgm:pt>
    <dgm:pt modelId="{9AE3F13A-832A-4A82-822F-EBE941E5D1F8}" type="sibTrans" cxnId="{CCE5FCDE-BE8B-47F3-BB77-A0786C172CDD}">
      <dgm:prSet/>
      <dgm:spPr/>
      <dgm:t>
        <a:bodyPr/>
        <a:lstStyle/>
        <a:p>
          <a:endParaRPr lang="en-US"/>
        </a:p>
      </dgm:t>
    </dgm:pt>
    <dgm:pt modelId="{27AADEB3-537D-4026-A997-42CF57FA3E82}">
      <dgm:prSet custT="1"/>
      <dgm:spPr/>
      <dgm:t>
        <a:bodyPr/>
        <a:lstStyle/>
        <a:p>
          <a:r>
            <a:rPr lang="en-US" sz="1600" dirty="0">
              <a:latin typeface="Times New Roman" panose="02020603050405020304" pitchFamily="18" charset="0"/>
              <a:cs typeface="Times New Roman" panose="02020603050405020304" pitchFamily="18" charset="0"/>
            </a:rPr>
            <a:t>Enforcement is centralized in the regional authority, the EU Commission, with Member State enforcement limited.</a:t>
          </a:r>
        </a:p>
      </dgm:t>
    </dgm:pt>
    <dgm:pt modelId="{5472860E-5B59-467B-8406-F488BA5A2017}" type="parTrans" cxnId="{9C8BC0F6-8560-48CC-BF91-4A09C2BF9CE4}">
      <dgm:prSet/>
      <dgm:spPr/>
      <dgm:t>
        <a:bodyPr/>
        <a:lstStyle/>
        <a:p>
          <a:endParaRPr lang="en-US"/>
        </a:p>
      </dgm:t>
    </dgm:pt>
    <dgm:pt modelId="{B3C82969-3812-4539-BC18-0C6909ABF1CD}" type="sibTrans" cxnId="{9C8BC0F6-8560-48CC-BF91-4A09C2BF9CE4}">
      <dgm:prSet/>
      <dgm:spPr/>
      <dgm:t>
        <a:bodyPr/>
        <a:lstStyle/>
        <a:p>
          <a:endParaRPr lang="en-US"/>
        </a:p>
      </dgm:t>
    </dgm:pt>
    <dgm:pt modelId="{9907E85A-E903-4F9C-8738-F1BE794B73D5}" type="pres">
      <dgm:prSet presAssocID="{90F7F391-F02A-43B4-8352-9CF82C6A76D9}" presName="linearFlow" presStyleCnt="0">
        <dgm:presLayoutVars>
          <dgm:dir/>
          <dgm:animLvl val="lvl"/>
          <dgm:resizeHandles val="exact"/>
        </dgm:presLayoutVars>
      </dgm:prSet>
      <dgm:spPr/>
    </dgm:pt>
    <dgm:pt modelId="{555F8C63-F8FF-4126-877C-E96CE1EA80B2}" type="pres">
      <dgm:prSet presAssocID="{64926F1C-7F41-4767-8CA3-D3EC5C900917}" presName="composite" presStyleCnt="0"/>
      <dgm:spPr/>
    </dgm:pt>
    <dgm:pt modelId="{8E652881-2063-4084-86A3-6B1B8AFCFA59}" type="pres">
      <dgm:prSet presAssocID="{64926F1C-7F41-4767-8CA3-D3EC5C900917}" presName="parentText" presStyleLbl="alignNode1" presStyleIdx="0" presStyleCnt="4">
        <dgm:presLayoutVars>
          <dgm:chMax val="1"/>
          <dgm:bulletEnabled val="1"/>
        </dgm:presLayoutVars>
      </dgm:prSet>
      <dgm:spPr/>
    </dgm:pt>
    <dgm:pt modelId="{D05D1BAA-80A4-4111-908B-ADBA81D2FFB8}" type="pres">
      <dgm:prSet presAssocID="{64926F1C-7F41-4767-8CA3-D3EC5C900917}" presName="descendantText" presStyleLbl="alignAcc1" presStyleIdx="0" presStyleCnt="4">
        <dgm:presLayoutVars>
          <dgm:bulletEnabled val="1"/>
        </dgm:presLayoutVars>
      </dgm:prSet>
      <dgm:spPr/>
    </dgm:pt>
    <dgm:pt modelId="{2CF02191-5912-44A6-A5C1-FED1BA62E8BB}" type="pres">
      <dgm:prSet presAssocID="{45DC425E-9B6E-4C9D-9E94-7D7516029EA1}" presName="sp" presStyleCnt="0"/>
      <dgm:spPr/>
    </dgm:pt>
    <dgm:pt modelId="{51DA77D7-671C-41F7-A6B8-6AB1CB041D88}" type="pres">
      <dgm:prSet presAssocID="{AEEC4C1D-E5ED-42D3-B2AD-E7E6AB2E4BFF}" presName="composite" presStyleCnt="0"/>
      <dgm:spPr/>
    </dgm:pt>
    <dgm:pt modelId="{792E6D08-C205-4961-BE8B-71EE1D47A3A6}" type="pres">
      <dgm:prSet presAssocID="{AEEC4C1D-E5ED-42D3-B2AD-E7E6AB2E4BFF}" presName="parentText" presStyleLbl="alignNode1" presStyleIdx="1" presStyleCnt="4">
        <dgm:presLayoutVars>
          <dgm:chMax val="1"/>
          <dgm:bulletEnabled val="1"/>
        </dgm:presLayoutVars>
      </dgm:prSet>
      <dgm:spPr/>
    </dgm:pt>
    <dgm:pt modelId="{5F90A827-5627-4746-B7D4-8F94D1E5EF4E}" type="pres">
      <dgm:prSet presAssocID="{AEEC4C1D-E5ED-42D3-B2AD-E7E6AB2E4BFF}" presName="descendantText" presStyleLbl="alignAcc1" presStyleIdx="1" presStyleCnt="4" custScaleY="108026">
        <dgm:presLayoutVars>
          <dgm:bulletEnabled val="1"/>
        </dgm:presLayoutVars>
      </dgm:prSet>
      <dgm:spPr/>
    </dgm:pt>
    <dgm:pt modelId="{9DCF70BE-1830-4777-8CFB-0D752664DE12}" type="pres">
      <dgm:prSet presAssocID="{F4AC2D3E-63C3-448F-9D58-69B89D80118D}" presName="sp" presStyleCnt="0"/>
      <dgm:spPr/>
    </dgm:pt>
    <dgm:pt modelId="{7CA7CF60-7C1D-4E3F-A166-A1CF31E794D3}" type="pres">
      <dgm:prSet presAssocID="{44D18DC2-1AFD-49A4-A18D-832FCFC22D70}" presName="composite" presStyleCnt="0"/>
      <dgm:spPr/>
    </dgm:pt>
    <dgm:pt modelId="{922FD474-CC4A-45AD-A4D4-AE7C6B4435EE}" type="pres">
      <dgm:prSet presAssocID="{44D18DC2-1AFD-49A4-A18D-832FCFC22D70}" presName="parentText" presStyleLbl="alignNode1" presStyleIdx="2" presStyleCnt="4">
        <dgm:presLayoutVars>
          <dgm:chMax val="1"/>
          <dgm:bulletEnabled val="1"/>
        </dgm:presLayoutVars>
      </dgm:prSet>
      <dgm:spPr/>
    </dgm:pt>
    <dgm:pt modelId="{4233B3EE-3E9B-421E-AB23-13584D01DB73}" type="pres">
      <dgm:prSet presAssocID="{44D18DC2-1AFD-49A4-A18D-832FCFC22D70}" presName="descendantText" presStyleLbl="alignAcc1" presStyleIdx="2" presStyleCnt="4">
        <dgm:presLayoutVars>
          <dgm:bulletEnabled val="1"/>
        </dgm:presLayoutVars>
      </dgm:prSet>
      <dgm:spPr/>
    </dgm:pt>
    <dgm:pt modelId="{4FB0AD98-02D3-425F-84D6-EE3886D02A6C}" type="pres">
      <dgm:prSet presAssocID="{28A30722-3E85-48A9-B029-CFA907049D3D}" presName="sp" presStyleCnt="0"/>
      <dgm:spPr/>
    </dgm:pt>
    <dgm:pt modelId="{783844DA-C2F5-4666-BBF0-AF9D0077ACEF}" type="pres">
      <dgm:prSet presAssocID="{35C710EA-8E14-423D-825A-7E9BD7DDD661}" presName="composite" presStyleCnt="0"/>
      <dgm:spPr/>
    </dgm:pt>
    <dgm:pt modelId="{6F28A2C9-2150-48E9-9130-B63D049AE12D}" type="pres">
      <dgm:prSet presAssocID="{35C710EA-8E14-423D-825A-7E9BD7DDD661}" presName="parentText" presStyleLbl="alignNode1" presStyleIdx="3" presStyleCnt="4">
        <dgm:presLayoutVars>
          <dgm:chMax val="1"/>
          <dgm:bulletEnabled val="1"/>
        </dgm:presLayoutVars>
      </dgm:prSet>
      <dgm:spPr/>
    </dgm:pt>
    <dgm:pt modelId="{A96DD908-AD1E-4393-98C6-91EBDC00C600}" type="pres">
      <dgm:prSet presAssocID="{35C710EA-8E14-423D-825A-7E9BD7DDD661}" presName="descendantText" presStyleLbl="alignAcc1" presStyleIdx="3" presStyleCnt="4">
        <dgm:presLayoutVars>
          <dgm:bulletEnabled val="1"/>
        </dgm:presLayoutVars>
      </dgm:prSet>
      <dgm:spPr/>
    </dgm:pt>
  </dgm:ptLst>
  <dgm:cxnLst>
    <dgm:cxn modelId="{D1D80C03-4B8A-46FD-8B7D-36270D18ED9A}" type="presOf" srcId="{1C5760CF-CF1D-4F5E-BB97-7116EE8F68E7}" destId="{5F90A827-5627-4746-B7D4-8F94D1E5EF4E}" srcOrd="0" destOrd="0" presId="urn:microsoft.com/office/officeart/2005/8/layout/chevron2"/>
    <dgm:cxn modelId="{EC338803-1BCD-4159-8089-052DB6329842}" srcId="{44D18DC2-1AFD-49A4-A18D-832FCFC22D70}" destId="{7D8AF1B4-A659-4769-A49F-38DFEFF7DC70}" srcOrd="1" destOrd="0" parTransId="{65D36C97-9995-4121-BC57-EBE0CAB8EBAA}" sibTransId="{104308B7-A5B5-4B95-87DA-B33F2B745934}"/>
    <dgm:cxn modelId="{6D25B305-E214-42F2-94E2-F57DC71E2E6A}" srcId="{90F7F391-F02A-43B4-8352-9CF82C6A76D9}" destId="{35C710EA-8E14-423D-825A-7E9BD7DDD661}" srcOrd="3" destOrd="0" parTransId="{33666CFE-574F-49B8-8D19-1B39445A87F1}" sibTransId="{A4E907DE-0DBD-4DC0-8651-041BEFC8D110}"/>
    <dgm:cxn modelId="{3DE78215-EB33-4004-830F-D986A4E1F343}" srcId="{44D18DC2-1AFD-49A4-A18D-832FCFC22D70}" destId="{6924F7D4-89F6-4887-A6A4-3C9C77C8ED08}" srcOrd="0" destOrd="0" parTransId="{01597ED5-8239-499A-95E4-07BA6DE4DC04}" sibTransId="{15F6C836-5196-410D-941C-4302895D40D6}"/>
    <dgm:cxn modelId="{3F9C922A-D499-468B-B01B-E62D254A944F}" srcId="{90F7F391-F02A-43B4-8352-9CF82C6A76D9}" destId="{AEEC4C1D-E5ED-42D3-B2AD-E7E6AB2E4BFF}" srcOrd="1" destOrd="0" parTransId="{121EED12-E72B-4664-A2FB-E597EB117537}" sibTransId="{F4AC2D3E-63C3-448F-9D58-69B89D80118D}"/>
    <dgm:cxn modelId="{52BA9537-C24C-4CA8-A743-F4334B29C3A1}" type="presOf" srcId="{90F7F391-F02A-43B4-8352-9CF82C6A76D9}" destId="{9907E85A-E903-4F9C-8738-F1BE794B73D5}" srcOrd="0" destOrd="0" presId="urn:microsoft.com/office/officeart/2005/8/layout/chevron2"/>
    <dgm:cxn modelId="{531E8F39-150F-408A-947F-DAA1A63606EF}" srcId="{90F7F391-F02A-43B4-8352-9CF82C6A76D9}" destId="{64926F1C-7F41-4767-8CA3-D3EC5C900917}" srcOrd="0" destOrd="0" parTransId="{DF4799D1-EA43-43F2-BB32-A4C6191BEB76}" sibTransId="{45DC425E-9B6E-4C9D-9E94-7D7516029EA1}"/>
    <dgm:cxn modelId="{8568B565-B585-469A-A50A-F63D94B86915}" srcId="{AEEC4C1D-E5ED-42D3-B2AD-E7E6AB2E4BFF}" destId="{1C5760CF-CF1D-4F5E-BB97-7116EE8F68E7}" srcOrd="0" destOrd="0" parTransId="{DCF3CC87-F8AC-4E44-8C5D-6560383BA642}" sibTransId="{526A217B-9B84-4D8F-83DB-967F37E10518}"/>
    <dgm:cxn modelId="{8D269067-1219-42B5-AC52-ADC2B4FC8279}" srcId="{64926F1C-7F41-4767-8CA3-D3EC5C900917}" destId="{A5FC97EF-FCBB-47DA-82C8-317731C20378}" srcOrd="0" destOrd="0" parTransId="{0C3498E1-1469-4687-8D31-0ABE05A4F206}" sibTransId="{017676AD-619C-4D99-BD0D-AF7B1CFC6AC5}"/>
    <dgm:cxn modelId="{E8B96C69-3A44-489E-AE8D-894661DA6A60}" srcId="{64926F1C-7F41-4767-8CA3-D3EC5C900917}" destId="{F06A0A50-13D2-403B-9A64-B4481EFF2813}" srcOrd="1" destOrd="0" parTransId="{A453F370-B2B6-49AD-9EB1-E99D916D3635}" sibTransId="{E934CF72-8215-4251-9062-3AF652ABD742}"/>
    <dgm:cxn modelId="{C1626B73-07DD-4482-A737-F955FFAA6BEB}" type="presOf" srcId="{A5FC97EF-FCBB-47DA-82C8-317731C20378}" destId="{D05D1BAA-80A4-4111-908B-ADBA81D2FFB8}" srcOrd="0" destOrd="0" presId="urn:microsoft.com/office/officeart/2005/8/layout/chevron2"/>
    <dgm:cxn modelId="{31154D75-2C94-4D67-98C3-B7FD7D83EB2A}" type="presOf" srcId="{64926F1C-7F41-4767-8CA3-D3EC5C900917}" destId="{8E652881-2063-4084-86A3-6B1B8AFCFA59}" srcOrd="0" destOrd="0" presId="urn:microsoft.com/office/officeart/2005/8/layout/chevron2"/>
    <dgm:cxn modelId="{EBEA5E84-264F-430F-AD83-6E26C06EDE84}" srcId="{AEEC4C1D-E5ED-42D3-B2AD-E7E6AB2E4BFF}" destId="{C014FBF5-5E67-4E40-9AF4-9F60F6F37289}" srcOrd="1" destOrd="0" parTransId="{B761A614-4903-4E61-A68B-B48BD87189C6}" sibTransId="{62B25488-9299-4035-9BB1-675C3592BEB0}"/>
    <dgm:cxn modelId="{C74DDF8B-E831-4F96-99DC-9BD214A217CD}" type="presOf" srcId="{44D18DC2-1AFD-49A4-A18D-832FCFC22D70}" destId="{922FD474-CC4A-45AD-A4D4-AE7C6B4435EE}" srcOrd="0" destOrd="0" presId="urn:microsoft.com/office/officeart/2005/8/layout/chevron2"/>
    <dgm:cxn modelId="{2F51908C-6612-4511-B36C-906F5E4C6F3E}" type="presOf" srcId="{ECCC13DE-37BC-44FD-AFAD-F160DAFB5929}" destId="{A96DD908-AD1E-4393-98C6-91EBDC00C600}" srcOrd="0" destOrd="0" presId="urn:microsoft.com/office/officeart/2005/8/layout/chevron2"/>
    <dgm:cxn modelId="{A816D68D-B2D0-4AF2-B227-09ECA4B2BFE9}" srcId="{90F7F391-F02A-43B4-8352-9CF82C6A76D9}" destId="{44D18DC2-1AFD-49A4-A18D-832FCFC22D70}" srcOrd="2" destOrd="0" parTransId="{606ABB28-22EA-4A64-A832-258806CB620D}" sibTransId="{28A30722-3E85-48A9-B029-CFA907049D3D}"/>
    <dgm:cxn modelId="{AE7D75A3-3640-43F7-874C-075B7DEE9453}" type="presOf" srcId="{7D8AF1B4-A659-4769-A49F-38DFEFF7DC70}" destId="{4233B3EE-3E9B-421E-AB23-13584D01DB73}" srcOrd="0" destOrd="1" presId="urn:microsoft.com/office/officeart/2005/8/layout/chevron2"/>
    <dgm:cxn modelId="{DF0CB1A4-220C-44FD-AB3F-220822BD1049}" type="presOf" srcId="{6924F7D4-89F6-4887-A6A4-3C9C77C8ED08}" destId="{4233B3EE-3E9B-421E-AB23-13584D01DB73}" srcOrd="0" destOrd="0" presId="urn:microsoft.com/office/officeart/2005/8/layout/chevron2"/>
    <dgm:cxn modelId="{B34755B2-5010-43C7-A287-5E002B8331A9}" type="presOf" srcId="{35C710EA-8E14-423D-825A-7E9BD7DDD661}" destId="{6F28A2C9-2150-48E9-9130-B63D049AE12D}" srcOrd="0" destOrd="0" presId="urn:microsoft.com/office/officeart/2005/8/layout/chevron2"/>
    <dgm:cxn modelId="{EB0D68BF-BD05-4D16-A9FE-C4C399D71053}" type="presOf" srcId="{C014FBF5-5E67-4E40-9AF4-9F60F6F37289}" destId="{5F90A827-5627-4746-B7D4-8F94D1E5EF4E}" srcOrd="0" destOrd="1" presId="urn:microsoft.com/office/officeart/2005/8/layout/chevron2"/>
    <dgm:cxn modelId="{0B7D76C7-0120-441D-AC3F-EBC7A8A2317B}" type="presOf" srcId="{AEEC4C1D-E5ED-42D3-B2AD-E7E6AB2E4BFF}" destId="{792E6D08-C205-4961-BE8B-71EE1D47A3A6}" srcOrd="0" destOrd="0" presId="urn:microsoft.com/office/officeart/2005/8/layout/chevron2"/>
    <dgm:cxn modelId="{97C812DA-FC0A-45A9-BB3B-32A20B664A91}" type="presOf" srcId="{F06A0A50-13D2-403B-9A64-B4481EFF2813}" destId="{D05D1BAA-80A4-4111-908B-ADBA81D2FFB8}" srcOrd="0" destOrd="1" presId="urn:microsoft.com/office/officeart/2005/8/layout/chevron2"/>
    <dgm:cxn modelId="{CCE5FCDE-BE8B-47F3-BB77-A0786C172CDD}" srcId="{35C710EA-8E14-423D-825A-7E9BD7DDD661}" destId="{ECCC13DE-37BC-44FD-AFAD-F160DAFB5929}" srcOrd="0" destOrd="0" parTransId="{AE43873E-B375-4EA6-8B6C-7279EC213980}" sibTransId="{9AE3F13A-832A-4A82-822F-EBE941E5D1F8}"/>
    <dgm:cxn modelId="{9C8BC0F6-8560-48CC-BF91-4A09C2BF9CE4}" srcId="{35C710EA-8E14-423D-825A-7E9BD7DDD661}" destId="{27AADEB3-537D-4026-A997-42CF57FA3E82}" srcOrd="1" destOrd="0" parTransId="{5472860E-5B59-467B-8406-F488BA5A2017}" sibTransId="{B3C82969-3812-4539-BC18-0C6909ABF1CD}"/>
    <dgm:cxn modelId="{38D055FD-AB3D-4CB6-9733-4E2D325B197D}" type="presOf" srcId="{27AADEB3-537D-4026-A997-42CF57FA3E82}" destId="{A96DD908-AD1E-4393-98C6-91EBDC00C600}" srcOrd="0" destOrd="1" presId="urn:microsoft.com/office/officeart/2005/8/layout/chevron2"/>
    <dgm:cxn modelId="{5AFFF8BF-1F5D-429F-8578-6569987F77CC}" type="presParOf" srcId="{9907E85A-E903-4F9C-8738-F1BE794B73D5}" destId="{555F8C63-F8FF-4126-877C-E96CE1EA80B2}" srcOrd="0" destOrd="0" presId="urn:microsoft.com/office/officeart/2005/8/layout/chevron2"/>
    <dgm:cxn modelId="{4249628C-7B82-4456-8D2F-BE6147BED21F}" type="presParOf" srcId="{555F8C63-F8FF-4126-877C-E96CE1EA80B2}" destId="{8E652881-2063-4084-86A3-6B1B8AFCFA59}" srcOrd="0" destOrd="0" presId="urn:microsoft.com/office/officeart/2005/8/layout/chevron2"/>
    <dgm:cxn modelId="{4BEB1005-5654-49DE-A0C5-88FAF10E2C54}" type="presParOf" srcId="{555F8C63-F8FF-4126-877C-E96CE1EA80B2}" destId="{D05D1BAA-80A4-4111-908B-ADBA81D2FFB8}" srcOrd="1" destOrd="0" presId="urn:microsoft.com/office/officeart/2005/8/layout/chevron2"/>
    <dgm:cxn modelId="{A00AC848-11DE-4DD0-9C37-1EC204680DF8}" type="presParOf" srcId="{9907E85A-E903-4F9C-8738-F1BE794B73D5}" destId="{2CF02191-5912-44A6-A5C1-FED1BA62E8BB}" srcOrd="1" destOrd="0" presId="urn:microsoft.com/office/officeart/2005/8/layout/chevron2"/>
    <dgm:cxn modelId="{26929B0B-361B-4D1E-8E63-E2707E218C8E}" type="presParOf" srcId="{9907E85A-E903-4F9C-8738-F1BE794B73D5}" destId="{51DA77D7-671C-41F7-A6B8-6AB1CB041D88}" srcOrd="2" destOrd="0" presId="urn:microsoft.com/office/officeart/2005/8/layout/chevron2"/>
    <dgm:cxn modelId="{71FDC87D-162E-4B4E-B116-A74E5BF65D3B}" type="presParOf" srcId="{51DA77D7-671C-41F7-A6B8-6AB1CB041D88}" destId="{792E6D08-C205-4961-BE8B-71EE1D47A3A6}" srcOrd="0" destOrd="0" presId="urn:microsoft.com/office/officeart/2005/8/layout/chevron2"/>
    <dgm:cxn modelId="{83A7BDDE-920F-434C-B563-984802733DB7}" type="presParOf" srcId="{51DA77D7-671C-41F7-A6B8-6AB1CB041D88}" destId="{5F90A827-5627-4746-B7D4-8F94D1E5EF4E}" srcOrd="1" destOrd="0" presId="urn:microsoft.com/office/officeart/2005/8/layout/chevron2"/>
    <dgm:cxn modelId="{1D603BF9-11FE-4030-B3C5-38975A57365A}" type="presParOf" srcId="{9907E85A-E903-4F9C-8738-F1BE794B73D5}" destId="{9DCF70BE-1830-4777-8CFB-0D752664DE12}" srcOrd="3" destOrd="0" presId="urn:microsoft.com/office/officeart/2005/8/layout/chevron2"/>
    <dgm:cxn modelId="{2821896D-9866-49D0-9D44-B639A7E4F8D8}" type="presParOf" srcId="{9907E85A-E903-4F9C-8738-F1BE794B73D5}" destId="{7CA7CF60-7C1D-4E3F-A166-A1CF31E794D3}" srcOrd="4" destOrd="0" presId="urn:microsoft.com/office/officeart/2005/8/layout/chevron2"/>
    <dgm:cxn modelId="{6C7E1C19-FB9F-4E5C-AA88-1BA2BEB545E3}" type="presParOf" srcId="{7CA7CF60-7C1D-4E3F-A166-A1CF31E794D3}" destId="{922FD474-CC4A-45AD-A4D4-AE7C6B4435EE}" srcOrd="0" destOrd="0" presId="urn:microsoft.com/office/officeart/2005/8/layout/chevron2"/>
    <dgm:cxn modelId="{118EEE76-6A38-4D15-AD09-282BF0FE4F66}" type="presParOf" srcId="{7CA7CF60-7C1D-4E3F-A166-A1CF31E794D3}" destId="{4233B3EE-3E9B-421E-AB23-13584D01DB73}" srcOrd="1" destOrd="0" presId="urn:microsoft.com/office/officeart/2005/8/layout/chevron2"/>
    <dgm:cxn modelId="{A8F22FB0-9C1E-4381-82E1-47CC2720BFDE}" type="presParOf" srcId="{9907E85A-E903-4F9C-8738-F1BE794B73D5}" destId="{4FB0AD98-02D3-425F-84D6-EE3886D02A6C}" srcOrd="5" destOrd="0" presId="urn:microsoft.com/office/officeart/2005/8/layout/chevron2"/>
    <dgm:cxn modelId="{DC8B1976-0222-4431-9894-52E419E3260C}" type="presParOf" srcId="{9907E85A-E903-4F9C-8738-F1BE794B73D5}" destId="{783844DA-C2F5-4666-BBF0-AF9D0077ACEF}" srcOrd="6" destOrd="0" presId="urn:microsoft.com/office/officeart/2005/8/layout/chevron2"/>
    <dgm:cxn modelId="{CB1B37A6-8DF4-47AF-8692-350E0BB7895C}" type="presParOf" srcId="{783844DA-C2F5-4666-BBF0-AF9D0077ACEF}" destId="{6F28A2C9-2150-48E9-9130-B63D049AE12D}" srcOrd="0" destOrd="0" presId="urn:microsoft.com/office/officeart/2005/8/layout/chevron2"/>
    <dgm:cxn modelId="{D5C6AAAD-0016-4D3B-9961-77444F9AF538}" type="presParOf" srcId="{783844DA-C2F5-4666-BBF0-AF9D0077ACEF}" destId="{A96DD908-AD1E-4393-98C6-91EBDC00C60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21892B-C4FF-47BA-85F0-D6A183BA4EF1}" type="doc">
      <dgm:prSet loTypeId="urn:microsoft.com/office/officeart/2005/8/layout/radial3" loCatId="relationship" qsTypeId="urn:microsoft.com/office/officeart/2005/8/quickstyle/3d4" qsCatId="3D" csTypeId="urn:microsoft.com/office/officeart/2005/8/colors/colorful4" csCatId="colorful" phldr="1"/>
      <dgm:spPr/>
      <dgm:t>
        <a:bodyPr/>
        <a:lstStyle/>
        <a:p>
          <a:endParaRPr lang="en-US"/>
        </a:p>
      </dgm:t>
    </dgm:pt>
    <dgm:pt modelId="{E6759616-A2B7-488E-A659-0D1524044EDE}">
      <dgm:prSet phldrT="[Text]" phldr="0" custT="1"/>
      <dgm:spPr/>
      <dgm:t>
        <a:bodyPr/>
        <a:lstStyle/>
        <a:p>
          <a:r>
            <a:rPr lang="en-US" sz="1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Market regulation</a:t>
          </a:r>
        </a:p>
      </dgm:t>
    </dgm:pt>
    <dgm:pt modelId="{68C7C201-A4F3-4D64-B6A9-E425107D9948}" type="parTrans" cxnId="{15A0A3B7-23FC-41E3-9BAE-1A3CD1209E6C}">
      <dgm:prSet/>
      <dgm:spPr/>
      <dgm:t>
        <a:bodyPr/>
        <a:lstStyle/>
        <a:p>
          <a:endParaRPr lang="en-US"/>
        </a:p>
      </dgm:t>
    </dgm:pt>
    <dgm:pt modelId="{CEB24862-721D-4C95-9065-F28EE7CF10A1}" type="sibTrans" cxnId="{15A0A3B7-23FC-41E3-9BAE-1A3CD1209E6C}">
      <dgm:prSet/>
      <dgm:spPr/>
      <dgm:t>
        <a:bodyPr/>
        <a:lstStyle/>
        <a:p>
          <a:endParaRPr lang="en-US"/>
        </a:p>
      </dgm:t>
    </dgm:pt>
    <dgm:pt modelId="{1147922D-DA12-402B-9E1E-D238EF04E5E2}">
      <dgm:prSet phldrT="[Text]" phldr="0" custT="1"/>
      <dgm:spPr/>
      <dgm:t>
        <a:bodyPr/>
        <a:lstStyle/>
        <a:p>
          <a:r>
            <a:rPr lang="en-US" sz="1500" dirty="0">
              <a:latin typeface="Times New Roman" panose="02020603050405020304" pitchFamily="18" charset="0"/>
              <a:cs typeface="Times New Roman" panose="02020603050405020304" pitchFamily="18" charset="0"/>
            </a:rPr>
            <a:t>Governance</a:t>
          </a:r>
        </a:p>
      </dgm:t>
    </dgm:pt>
    <dgm:pt modelId="{4571A3DF-3DB6-49B7-8272-9D4C9DB315EA}" type="parTrans" cxnId="{8A266365-C5B2-4EE5-8A86-643C1FB71AB1}">
      <dgm:prSet/>
      <dgm:spPr/>
      <dgm:t>
        <a:bodyPr/>
        <a:lstStyle/>
        <a:p>
          <a:endParaRPr lang="en-US"/>
        </a:p>
      </dgm:t>
    </dgm:pt>
    <dgm:pt modelId="{DA8B0C1C-F03D-4D53-B68E-4172C2561741}" type="sibTrans" cxnId="{8A266365-C5B2-4EE5-8A86-643C1FB71AB1}">
      <dgm:prSet/>
      <dgm:spPr/>
      <dgm:t>
        <a:bodyPr/>
        <a:lstStyle/>
        <a:p>
          <a:endParaRPr lang="en-US"/>
        </a:p>
      </dgm:t>
    </dgm:pt>
    <dgm:pt modelId="{BD7CECED-9F20-4E99-88B1-0AD7F99F5F1A}">
      <dgm:prSet phldrT="[Text]" phldr="0" custT="1"/>
      <dgm:spPr/>
      <dgm:t>
        <a:bodyPr/>
        <a:lstStyle/>
        <a:p>
          <a:r>
            <a:rPr lang="en-US" sz="1500" dirty="0">
              <a:latin typeface="Times New Roman" panose="02020603050405020304" pitchFamily="18" charset="0"/>
              <a:cs typeface="Times New Roman" panose="02020603050405020304" pitchFamily="18" charset="0"/>
            </a:rPr>
            <a:t>Doctrinal legal tools</a:t>
          </a:r>
        </a:p>
      </dgm:t>
    </dgm:pt>
    <dgm:pt modelId="{2DEDA38A-6C39-46AA-A59C-13E60A4E0D53}" type="parTrans" cxnId="{F2D1A288-4951-4CD5-A928-A96489EE3ED5}">
      <dgm:prSet/>
      <dgm:spPr/>
      <dgm:t>
        <a:bodyPr/>
        <a:lstStyle/>
        <a:p>
          <a:endParaRPr lang="en-US"/>
        </a:p>
      </dgm:t>
    </dgm:pt>
    <dgm:pt modelId="{1A30EE6B-97A5-4DCB-A3ED-74E06A8747AA}" type="sibTrans" cxnId="{F2D1A288-4951-4CD5-A928-A96489EE3ED5}">
      <dgm:prSet/>
      <dgm:spPr/>
      <dgm:t>
        <a:bodyPr/>
        <a:lstStyle/>
        <a:p>
          <a:endParaRPr lang="en-US"/>
        </a:p>
      </dgm:t>
    </dgm:pt>
    <dgm:pt modelId="{412921EB-AEC5-424A-A948-B21A9BE2B514}">
      <dgm:prSet phldrT="[Text]" phldr="0" custT="1"/>
      <dgm:spPr/>
      <dgm:t>
        <a:bodyPr/>
        <a:lstStyle/>
        <a:p>
          <a:r>
            <a:rPr lang="en-US" sz="1500" dirty="0">
              <a:latin typeface="Times New Roman" panose="02020603050405020304" pitchFamily="18" charset="0"/>
              <a:cs typeface="Times New Roman" panose="02020603050405020304" pitchFamily="18" charset="0"/>
            </a:rPr>
            <a:t>Technical harmonization</a:t>
          </a:r>
        </a:p>
      </dgm:t>
    </dgm:pt>
    <dgm:pt modelId="{3C516602-B8C5-40C1-BBBA-79E3EDDDB8F7}" type="parTrans" cxnId="{F4DD0ADD-C363-4616-894A-E0DCBC31F9A0}">
      <dgm:prSet/>
      <dgm:spPr/>
      <dgm:t>
        <a:bodyPr/>
        <a:lstStyle/>
        <a:p>
          <a:endParaRPr lang="en-US"/>
        </a:p>
      </dgm:t>
    </dgm:pt>
    <dgm:pt modelId="{DA55B059-A755-43CD-97F1-F866F3ABB334}" type="sibTrans" cxnId="{F4DD0ADD-C363-4616-894A-E0DCBC31F9A0}">
      <dgm:prSet/>
      <dgm:spPr/>
      <dgm:t>
        <a:bodyPr/>
        <a:lstStyle/>
        <a:p>
          <a:endParaRPr lang="en-US"/>
        </a:p>
      </dgm:t>
    </dgm:pt>
    <dgm:pt modelId="{3DA5AAE1-9D20-4059-8339-31CE501FB1D2}">
      <dgm:prSet phldrT="[Text]" phldr="0" custT="1"/>
      <dgm:spPr/>
      <dgm:t>
        <a:bodyPr/>
        <a:lstStyle/>
        <a:p>
          <a:r>
            <a:rPr lang="en-US" sz="1500" dirty="0">
              <a:latin typeface="Times New Roman" panose="02020603050405020304" pitchFamily="18" charset="0"/>
              <a:cs typeface="Times New Roman" panose="02020603050405020304" pitchFamily="18" charset="0"/>
            </a:rPr>
            <a:t>Institutions</a:t>
          </a:r>
        </a:p>
      </dgm:t>
    </dgm:pt>
    <dgm:pt modelId="{9E6147CA-FD15-44FC-88CB-26E6785FD0D9}" type="parTrans" cxnId="{A3F55388-E949-4DEC-8E89-2A6B9C3C3BD3}">
      <dgm:prSet/>
      <dgm:spPr/>
      <dgm:t>
        <a:bodyPr/>
        <a:lstStyle/>
        <a:p>
          <a:endParaRPr lang="en-US"/>
        </a:p>
      </dgm:t>
    </dgm:pt>
    <dgm:pt modelId="{D889462E-03AB-4D86-A8D7-8C6850C75A7C}" type="sibTrans" cxnId="{A3F55388-E949-4DEC-8E89-2A6B9C3C3BD3}">
      <dgm:prSet/>
      <dgm:spPr/>
      <dgm:t>
        <a:bodyPr/>
        <a:lstStyle/>
        <a:p>
          <a:endParaRPr lang="en-US"/>
        </a:p>
      </dgm:t>
    </dgm:pt>
    <dgm:pt modelId="{EAC0292B-6C46-42BE-88C4-52E52B713E85}" type="pres">
      <dgm:prSet presAssocID="{3521892B-C4FF-47BA-85F0-D6A183BA4EF1}" presName="composite" presStyleCnt="0">
        <dgm:presLayoutVars>
          <dgm:chMax val="1"/>
          <dgm:dir/>
          <dgm:resizeHandles val="exact"/>
        </dgm:presLayoutVars>
      </dgm:prSet>
      <dgm:spPr/>
    </dgm:pt>
    <dgm:pt modelId="{5767547C-EE55-4E98-81E7-334D09AD178B}" type="pres">
      <dgm:prSet presAssocID="{3521892B-C4FF-47BA-85F0-D6A183BA4EF1}" presName="radial" presStyleCnt="0">
        <dgm:presLayoutVars>
          <dgm:animLvl val="ctr"/>
        </dgm:presLayoutVars>
      </dgm:prSet>
      <dgm:spPr/>
    </dgm:pt>
    <dgm:pt modelId="{CD1BA5BF-5E38-47DF-9CEA-91679280BBDD}" type="pres">
      <dgm:prSet presAssocID="{E6759616-A2B7-488E-A659-0D1524044EDE}" presName="centerShape" presStyleLbl="vennNode1" presStyleIdx="0" presStyleCnt="5"/>
      <dgm:spPr/>
    </dgm:pt>
    <dgm:pt modelId="{1B652F31-08B1-463E-B8F1-1957FEA2D631}" type="pres">
      <dgm:prSet presAssocID="{1147922D-DA12-402B-9E1E-D238EF04E5E2}" presName="node" presStyleLbl="vennNode1" presStyleIdx="1" presStyleCnt="5">
        <dgm:presLayoutVars>
          <dgm:bulletEnabled val="1"/>
        </dgm:presLayoutVars>
      </dgm:prSet>
      <dgm:spPr/>
    </dgm:pt>
    <dgm:pt modelId="{8A4F148A-94A4-44B0-BF2B-89835900D286}" type="pres">
      <dgm:prSet presAssocID="{BD7CECED-9F20-4E99-88B1-0AD7F99F5F1A}" presName="node" presStyleLbl="vennNode1" presStyleIdx="2" presStyleCnt="5">
        <dgm:presLayoutVars>
          <dgm:bulletEnabled val="1"/>
        </dgm:presLayoutVars>
      </dgm:prSet>
      <dgm:spPr/>
    </dgm:pt>
    <dgm:pt modelId="{5DF9522B-69BF-431A-93CD-58BDEB76683A}" type="pres">
      <dgm:prSet presAssocID="{412921EB-AEC5-424A-A948-B21A9BE2B514}" presName="node" presStyleLbl="vennNode1" presStyleIdx="3" presStyleCnt="5">
        <dgm:presLayoutVars>
          <dgm:bulletEnabled val="1"/>
        </dgm:presLayoutVars>
      </dgm:prSet>
      <dgm:spPr/>
    </dgm:pt>
    <dgm:pt modelId="{6F648C8F-A5CC-4C2E-B599-D9C0304DA436}" type="pres">
      <dgm:prSet presAssocID="{3DA5AAE1-9D20-4059-8339-31CE501FB1D2}" presName="node" presStyleLbl="vennNode1" presStyleIdx="4" presStyleCnt="5">
        <dgm:presLayoutVars>
          <dgm:bulletEnabled val="1"/>
        </dgm:presLayoutVars>
      </dgm:prSet>
      <dgm:spPr/>
    </dgm:pt>
  </dgm:ptLst>
  <dgm:cxnLst>
    <dgm:cxn modelId="{5598D737-3880-4200-A871-B38EB66757F7}" type="presOf" srcId="{BD7CECED-9F20-4E99-88B1-0AD7F99F5F1A}" destId="{8A4F148A-94A4-44B0-BF2B-89835900D286}" srcOrd="0" destOrd="0" presId="urn:microsoft.com/office/officeart/2005/8/layout/radial3"/>
    <dgm:cxn modelId="{CD9E2263-CBE0-4444-ACFB-F2296ED78C20}" type="presOf" srcId="{3DA5AAE1-9D20-4059-8339-31CE501FB1D2}" destId="{6F648C8F-A5CC-4C2E-B599-D9C0304DA436}" srcOrd="0" destOrd="0" presId="urn:microsoft.com/office/officeart/2005/8/layout/radial3"/>
    <dgm:cxn modelId="{8A266365-C5B2-4EE5-8A86-643C1FB71AB1}" srcId="{E6759616-A2B7-488E-A659-0D1524044EDE}" destId="{1147922D-DA12-402B-9E1E-D238EF04E5E2}" srcOrd="0" destOrd="0" parTransId="{4571A3DF-3DB6-49B7-8272-9D4C9DB315EA}" sibTransId="{DA8B0C1C-F03D-4D53-B68E-4172C2561741}"/>
    <dgm:cxn modelId="{A3F55388-E949-4DEC-8E89-2A6B9C3C3BD3}" srcId="{E6759616-A2B7-488E-A659-0D1524044EDE}" destId="{3DA5AAE1-9D20-4059-8339-31CE501FB1D2}" srcOrd="3" destOrd="0" parTransId="{9E6147CA-FD15-44FC-88CB-26E6785FD0D9}" sibTransId="{D889462E-03AB-4D86-A8D7-8C6850C75A7C}"/>
    <dgm:cxn modelId="{F2D1A288-4951-4CD5-A928-A96489EE3ED5}" srcId="{E6759616-A2B7-488E-A659-0D1524044EDE}" destId="{BD7CECED-9F20-4E99-88B1-0AD7F99F5F1A}" srcOrd="1" destOrd="0" parTransId="{2DEDA38A-6C39-46AA-A59C-13E60A4E0D53}" sibTransId="{1A30EE6B-97A5-4DCB-A3ED-74E06A8747AA}"/>
    <dgm:cxn modelId="{04250E9C-1CE5-4AA3-A6AF-5BFFFADC706D}" type="presOf" srcId="{412921EB-AEC5-424A-A948-B21A9BE2B514}" destId="{5DF9522B-69BF-431A-93CD-58BDEB76683A}" srcOrd="0" destOrd="0" presId="urn:microsoft.com/office/officeart/2005/8/layout/radial3"/>
    <dgm:cxn modelId="{FE954AAB-09FA-46CC-B1EC-C0182D95FA68}" type="presOf" srcId="{E6759616-A2B7-488E-A659-0D1524044EDE}" destId="{CD1BA5BF-5E38-47DF-9CEA-91679280BBDD}" srcOrd="0" destOrd="0" presId="urn:microsoft.com/office/officeart/2005/8/layout/radial3"/>
    <dgm:cxn modelId="{15A0A3B7-23FC-41E3-9BAE-1A3CD1209E6C}" srcId="{3521892B-C4FF-47BA-85F0-D6A183BA4EF1}" destId="{E6759616-A2B7-488E-A659-0D1524044EDE}" srcOrd="0" destOrd="0" parTransId="{68C7C201-A4F3-4D64-B6A9-E425107D9948}" sibTransId="{CEB24862-721D-4C95-9065-F28EE7CF10A1}"/>
    <dgm:cxn modelId="{840F10CA-76FE-48EA-B472-C8371934A762}" type="presOf" srcId="{1147922D-DA12-402B-9E1E-D238EF04E5E2}" destId="{1B652F31-08B1-463E-B8F1-1957FEA2D631}" srcOrd="0" destOrd="0" presId="urn:microsoft.com/office/officeart/2005/8/layout/radial3"/>
    <dgm:cxn modelId="{F4DD0ADD-C363-4616-894A-E0DCBC31F9A0}" srcId="{E6759616-A2B7-488E-A659-0D1524044EDE}" destId="{412921EB-AEC5-424A-A948-B21A9BE2B514}" srcOrd="2" destOrd="0" parTransId="{3C516602-B8C5-40C1-BBBA-79E3EDDDB8F7}" sibTransId="{DA55B059-A755-43CD-97F1-F866F3ABB334}"/>
    <dgm:cxn modelId="{9FDA1EF3-8954-404D-8773-A3BCECF6891E}" type="presOf" srcId="{3521892B-C4FF-47BA-85F0-D6A183BA4EF1}" destId="{EAC0292B-6C46-42BE-88C4-52E52B713E85}" srcOrd="0" destOrd="0" presId="urn:microsoft.com/office/officeart/2005/8/layout/radial3"/>
    <dgm:cxn modelId="{602E60DE-2E45-479E-8C96-5C3DFE5ED4EB}" type="presParOf" srcId="{EAC0292B-6C46-42BE-88C4-52E52B713E85}" destId="{5767547C-EE55-4E98-81E7-334D09AD178B}" srcOrd="0" destOrd="0" presId="urn:microsoft.com/office/officeart/2005/8/layout/radial3"/>
    <dgm:cxn modelId="{1A39E624-F53D-4A33-9E83-D91CF135198D}" type="presParOf" srcId="{5767547C-EE55-4E98-81E7-334D09AD178B}" destId="{CD1BA5BF-5E38-47DF-9CEA-91679280BBDD}" srcOrd="0" destOrd="0" presId="urn:microsoft.com/office/officeart/2005/8/layout/radial3"/>
    <dgm:cxn modelId="{41708893-8F9B-45B5-8DE4-C6E152F01070}" type="presParOf" srcId="{5767547C-EE55-4E98-81E7-334D09AD178B}" destId="{1B652F31-08B1-463E-B8F1-1957FEA2D631}" srcOrd="1" destOrd="0" presId="urn:microsoft.com/office/officeart/2005/8/layout/radial3"/>
    <dgm:cxn modelId="{38093367-CD1A-4AC1-94BE-AE69E689C1EE}" type="presParOf" srcId="{5767547C-EE55-4E98-81E7-334D09AD178B}" destId="{8A4F148A-94A4-44B0-BF2B-89835900D286}" srcOrd="2" destOrd="0" presId="urn:microsoft.com/office/officeart/2005/8/layout/radial3"/>
    <dgm:cxn modelId="{2FC29540-422E-42D3-B7EE-A0EBDA6ABFF9}" type="presParOf" srcId="{5767547C-EE55-4E98-81E7-334D09AD178B}" destId="{5DF9522B-69BF-431A-93CD-58BDEB76683A}" srcOrd="3" destOrd="0" presId="urn:microsoft.com/office/officeart/2005/8/layout/radial3"/>
    <dgm:cxn modelId="{29995CCA-07EB-43F3-9730-007124C97896}" type="presParOf" srcId="{5767547C-EE55-4E98-81E7-334D09AD178B}" destId="{6F648C8F-A5CC-4C2E-B599-D9C0304DA436}"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F3FD4F-55D6-4707-A41F-272924972579}" type="doc">
      <dgm:prSet loTypeId="urn:microsoft.com/office/officeart/2005/8/layout/cycle3" loCatId="cycle" qsTypeId="urn:microsoft.com/office/officeart/2005/8/quickstyle/simple4" qsCatId="simple" csTypeId="urn:microsoft.com/office/officeart/2005/8/colors/colorful4" csCatId="colorful" phldr="1"/>
      <dgm:spPr/>
      <dgm:t>
        <a:bodyPr/>
        <a:lstStyle/>
        <a:p>
          <a:endParaRPr lang="en-US"/>
        </a:p>
      </dgm:t>
    </dgm:pt>
    <dgm:pt modelId="{009DEE15-C569-4C2D-855F-11170D93375E}">
      <dgm:prSet phldrT="[Text]" custT="1"/>
      <dgm:spPr>
        <a:xfrm>
          <a:off x="2543361" y="589"/>
          <a:ext cx="864496" cy="432248"/>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1500" b="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Legality</a:t>
          </a:r>
        </a:p>
      </dgm:t>
    </dgm:pt>
    <dgm:pt modelId="{B087979B-2C10-44D1-8EDE-328FCEEB4E1F}" type="parTrans" cxnId="{E4D0BE98-AA5F-4B43-9185-4393287F0F12}">
      <dgm:prSet/>
      <dgm:spPr/>
      <dgm:t>
        <a:bodyPr/>
        <a:lstStyle/>
        <a:p>
          <a:endParaRPr lang="en-US"/>
        </a:p>
      </dgm:t>
    </dgm:pt>
    <dgm:pt modelId="{DFC3506E-B875-4EBB-BD86-E890E815E6F9}" type="sibTrans" cxnId="{E4D0BE98-AA5F-4B43-9185-4393287F0F12}">
      <dgm:prSet/>
      <dgm:spPr>
        <a:xfrm>
          <a:off x="2034168" y="-10253"/>
          <a:ext cx="1882882" cy="1882882"/>
        </a:xfrm>
        <a:prstGeom prst="circularArrow">
          <a:avLst>
            <a:gd name="adj1" fmla="val 5544"/>
            <a:gd name="adj2" fmla="val 330680"/>
            <a:gd name="adj3" fmla="val 13820968"/>
            <a:gd name="adj4" fmla="val 17358612"/>
            <a:gd name="adj5" fmla="val 5757"/>
          </a:avLst>
        </a:prstGeom>
        <a:solidFill>
          <a:srgbClr val="8064A2">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en-US"/>
        </a:p>
      </dgm:t>
    </dgm:pt>
    <dgm:pt modelId="{FA1976A3-9E7A-4A28-82F5-778A4453B98F}">
      <dgm:prSet phldrT="[Text]" custT="1"/>
      <dgm:spPr>
        <a:xfrm>
          <a:off x="3306998" y="555403"/>
          <a:ext cx="864496" cy="432248"/>
        </a:xfrm>
        <a:prstGeom prst="roundRect">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1500" b="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Independence</a:t>
          </a:r>
        </a:p>
      </dgm:t>
    </dgm:pt>
    <dgm:pt modelId="{EC031AD0-D6F7-418E-B6E5-B3F7B9164B86}" type="parTrans" cxnId="{3EB7D39D-1E80-464D-BF34-5B2EDF734226}">
      <dgm:prSet/>
      <dgm:spPr/>
      <dgm:t>
        <a:bodyPr/>
        <a:lstStyle/>
        <a:p>
          <a:endParaRPr lang="en-US"/>
        </a:p>
      </dgm:t>
    </dgm:pt>
    <dgm:pt modelId="{EAD120E5-386E-4E58-B295-2D0A3501E5FD}" type="sibTrans" cxnId="{3EB7D39D-1E80-464D-BF34-5B2EDF734226}">
      <dgm:prSet/>
      <dgm:spPr/>
      <dgm:t>
        <a:bodyPr/>
        <a:lstStyle/>
        <a:p>
          <a:endParaRPr lang="en-US"/>
        </a:p>
      </dgm:t>
    </dgm:pt>
    <dgm:pt modelId="{AB8D941C-6659-426D-818D-558487F07525}">
      <dgm:prSet phldrT="[Text]" custT="1"/>
      <dgm:spPr>
        <a:xfrm>
          <a:off x="3015315" y="1453112"/>
          <a:ext cx="864496" cy="432248"/>
        </a:xfrm>
        <a:prstGeom prst="roundRect">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1500" b="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Transparency</a:t>
          </a:r>
        </a:p>
      </dgm:t>
    </dgm:pt>
    <dgm:pt modelId="{7965159F-85EF-4018-AD5E-008230B8B109}" type="parTrans" cxnId="{9F75B59E-3A0D-43DB-BDCC-4E8BE66BD0D0}">
      <dgm:prSet/>
      <dgm:spPr/>
      <dgm:t>
        <a:bodyPr/>
        <a:lstStyle/>
        <a:p>
          <a:endParaRPr lang="en-US"/>
        </a:p>
      </dgm:t>
    </dgm:pt>
    <dgm:pt modelId="{3FCFD49E-CBFE-485A-986C-F99A27FD9A8A}" type="sibTrans" cxnId="{9F75B59E-3A0D-43DB-BDCC-4E8BE66BD0D0}">
      <dgm:prSet/>
      <dgm:spPr/>
      <dgm:t>
        <a:bodyPr/>
        <a:lstStyle/>
        <a:p>
          <a:endParaRPr lang="en-US"/>
        </a:p>
      </dgm:t>
    </dgm:pt>
    <dgm:pt modelId="{AF460742-78B7-431B-87BB-309C2F8DA4E4}">
      <dgm:prSet phldrT="[Text]" custT="1"/>
      <dgm:spPr>
        <a:xfrm>
          <a:off x="2071408" y="1453112"/>
          <a:ext cx="864496" cy="432248"/>
        </a:xfrm>
        <a:prstGeom prst="roundRect">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1500" b="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Effectiveness</a:t>
          </a:r>
        </a:p>
      </dgm:t>
    </dgm:pt>
    <dgm:pt modelId="{F266D553-5943-4D9D-B33B-41F81E7E9BDD}" type="parTrans" cxnId="{9D156CEB-6B89-49C5-8F27-DD068B7BFA2D}">
      <dgm:prSet/>
      <dgm:spPr/>
      <dgm:t>
        <a:bodyPr/>
        <a:lstStyle/>
        <a:p>
          <a:endParaRPr lang="en-US"/>
        </a:p>
      </dgm:t>
    </dgm:pt>
    <dgm:pt modelId="{2A26A85C-EEF2-425D-A911-F551B3A1EE25}" type="sibTrans" cxnId="{9D156CEB-6B89-49C5-8F27-DD068B7BFA2D}">
      <dgm:prSet/>
      <dgm:spPr/>
      <dgm:t>
        <a:bodyPr/>
        <a:lstStyle/>
        <a:p>
          <a:endParaRPr lang="en-US"/>
        </a:p>
      </dgm:t>
    </dgm:pt>
    <dgm:pt modelId="{F17DAEDE-9E67-4C4D-8482-6F94ED0E0724}">
      <dgm:prSet phldrT="[Text]" custT="1"/>
      <dgm:spPr>
        <a:xfrm>
          <a:off x="1779725" y="555403"/>
          <a:ext cx="864496" cy="432248"/>
        </a:xfrm>
        <a:prstGeom prst="roundRect">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1500" b="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Responsibility</a:t>
          </a:r>
        </a:p>
      </dgm:t>
    </dgm:pt>
    <dgm:pt modelId="{89B3FF01-550E-41AD-B450-0E4378354EC0}" type="parTrans" cxnId="{2A8C6490-5045-4105-B532-CF2A841AAC4A}">
      <dgm:prSet/>
      <dgm:spPr/>
      <dgm:t>
        <a:bodyPr/>
        <a:lstStyle/>
        <a:p>
          <a:endParaRPr lang="en-US"/>
        </a:p>
      </dgm:t>
    </dgm:pt>
    <dgm:pt modelId="{36FB0BD8-97F0-41D9-95E4-1733296AB1C1}" type="sibTrans" cxnId="{2A8C6490-5045-4105-B532-CF2A841AAC4A}">
      <dgm:prSet/>
      <dgm:spPr/>
      <dgm:t>
        <a:bodyPr/>
        <a:lstStyle/>
        <a:p>
          <a:endParaRPr lang="en-US"/>
        </a:p>
      </dgm:t>
    </dgm:pt>
    <dgm:pt modelId="{2DC29750-D56D-462E-B701-BC10A6A5E976}" type="pres">
      <dgm:prSet presAssocID="{68F3FD4F-55D6-4707-A41F-272924972579}" presName="Name0" presStyleCnt="0">
        <dgm:presLayoutVars>
          <dgm:dir/>
          <dgm:resizeHandles val="exact"/>
        </dgm:presLayoutVars>
      </dgm:prSet>
      <dgm:spPr/>
    </dgm:pt>
    <dgm:pt modelId="{4F21473B-0478-4C2F-B1F3-D1A2CEEAAD92}" type="pres">
      <dgm:prSet presAssocID="{68F3FD4F-55D6-4707-A41F-272924972579}" presName="cycle" presStyleCnt="0"/>
      <dgm:spPr/>
    </dgm:pt>
    <dgm:pt modelId="{F0C8F689-1059-4AA1-9319-09E2995B80BA}" type="pres">
      <dgm:prSet presAssocID="{009DEE15-C569-4C2D-855F-11170D93375E}" presName="nodeFirstNode" presStyleLbl="node1" presStyleIdx="0" presStyleCnt="5">
        <dgm:presLayoutVars>
          <dgm:bulletEnabled val="1"/>
        </dgm:presLayoutVars>
      </dgm:prSet>
      <dgm:spPr/>
    </dgm:pt>
    <dgm:pt modelId="{86C908E2-C20D-4917-A42C-B87B7175863A}" type="pres">
      <dgm:prSet presAssocID="{DFC3506E-B875-4EBB-BD86-E890E815E6F9}" presName="sibTransFirstNode" presStyleLbl="bgShp" presStyleIdx="0" presStyleCnt="1"/>
      <dgm:spPr/>
    </dgm:pt>
    <dgm:pt modelId="{AE82241F-3436-4107-A3DE-12BF7826C4BC}" type="pres">
      <dgm:prSet presAssocID="{FA1976A3-9E7A-4A28-82F5-778A4453B98F}" presName="nodeFollowingNodes" presStyleLbl="node1" presStyleIdx="1" presStyleCnt="5">
        <dgm:presLayoutVars>
          <dgm:bulletEnabled val="1"/>
        </dgm:presLayoutVars>
      </dgm:prSet>
      <dgm:spPr/>
    </dgm:pt>
    <dgm:pt modelId="{E69C4C91-88A1-408D-BE78-D97B8642E9BB}" type="pres">
      <dgm:prSet presAssocID="{AB8D941C-6659-426D-818D-558487F07525}" presName="nodeFollowingNodes" presStyleLbl="node1" presStyleIdx="2" presStyleCnt="5">
        <dgm:presLayoutVars>
          <dgm:bulletEnabled val="1"/>
        </dgm:presLayoutVars>
      </dgm:prSet>
      <dgm:spPr/>
    </dgm:pt>
    <dgm:pt modelId="{2D2E3BAF-AAEB-4711-8FBD-DC96AC279E09}" type="pres">
      <dgm:prSet presAssocID="{AF460742-78B7-431B-87BB-309C2F8DA4E4}" presName="nodeFollowingNodes" presStyleLbl="node1" presStyleIdx="3" presStyleCnt="5">
        <dgm:presLayoutVars>
          <dgm:bulletEnabled val="1"/>
        </dgm:presLayoutVars>
      </dgm:prSet>
      <dgm:spPr/>
    </dgm:pt>
    <dgm:pt modelId="{64AE8D0C-290B-4392-9C1E-0B05F68BB4F6}" type="pres">
      <dgm:prSet presAssocID="{F17DAEDE-9E67-4C4D-8482-6F94ED0E0724}" presName="nodeFollowingNodes" presStyleLbl="node1" presStyleIdx="4" presStyleCnt="5">
        <dgm:presLayoutVars>
          <dgm:bulletEnabled val="1"/>
        </dgm:presLayoutVars>
      </dgm:prSet>
      <dgm:spPr/>
    </dgm:pt>
  </dgm:ptLst>
  <dgm:cxnLst>
    <dgm:cxn modelId="{505DC200-F1F5-41F0-8F8A-56D16EA7D49D}" type="presOf" srcId="{FA1976A3-9E7A-4A28-82F5-778A4453B98F}" destId="{AE82241F-3436-4107-A3DE-12BF7826C4BC}" srcOrd="0" destOrd="0" presId="urn:microsoft.com/office/officeart/2005/8/layout/cycle3"/>
    <dgm:cxn modelId="{0EAB140E-30D4-4CC1-A2BF-CC1AB623B957}" type="presOf" srcId="{DFC3506E-B875-4EBB-BD86-E890E815E6F9}" destId="{86C908E2-C20D-4917-A42C-B87B7175863A}" srcOrd="0" destOrd="0" presId="urn:microsoft.com/office/officeart/2005/8/layout/cycle3"/>
    <dgm:cxn modelId="{23B0222F-6B85-4372-914D-693EA96EA583}" type="presOf" srcId="{009DEE15-C569-4C2D-855F-11170D93375E}" destId="{F0C8F689-1059-4AA1-9319-09E2995B80BA}" srcOrd="0" destOrd="0" presId="urn:microsoft.com/office/officeart/2005/8/layout/cycle3"/>
    <dgm:cxn modelId="{998E6444-3CA9-415D-BDD9-13046B751EEE}" type="presOf" srcId="{AB8D941C-6659-426D-818D-558487F07525}" destId="{E69C4C91-88A1-408D-BE78-D97B8642E9BB}" srcOrd="0" destOrd="0" presId="urn:microsoft.com/office/officeart/2005/8/layout/cycle3"/>
    <dgm:cxn modelId="{C1460290-EECE-4BFE-8B4E-641F20161B4A}" type="presOf" srcId="{F17DAEDE-9E67-4C4D-8482-6F94ED0E0724}" destId="{64AE8D0C-290B-4392-9C1E-0B05F68BB4F6}" srcOrd="0" destOrd="0" presId="urn:microsoft.com/office/officeart/2005/8/layout/cycle3"/>
    <dgm:cxn modelId="{2A8C6490-5045-4105-B532-CF2A841AAC4A}" srcId="{68F3FD4F-55D6-4707-A41F-272924972579}" destId="{F17DAEDE-9E67-4C4D-8482-6F94ED0E0724}" srcOrd="4" destOrd="0" parTransId="{89B3FF01-550E-41AD-B450-0E4378354EC0}" sibTransId="{36FB0BD8-97F0-41D9-95E4-1733296AB1C1}"/>
    <dgm:cxn modelId="{E4D0BE98-AA5F-4B43-9185-4393287F0F12}" srcId="{68F3FD4F-55D6-4707-A41F-272924972579}" destId="{009DEE15-C569-4C2D-855F-11170D93375E}" srcOrd="0" destOrd="0" parTransId="{B087979B-2C10-44D1-8EDE-328FCEEB4E1F}" sibTransId="{DFC3506E-B875-4EBB-BD86-E890E815E6F9}"/>
    <dgm:cxn modelId="{3EB7D39D-1E80-464D-BF34-5B2EDF734226}" srcId="{68F3FD4F-55D6-4707-A41F-272924972579}" destId="{FA1976A3-9E7A-4A28-82F5-778A4453B98F}" srcOrd="1" destOrd="0" parTransId="{EC031AD0-D6F7-418E-B6E5-B3F7B9164B86}" sibTransId="{EAD120E5-386E-4E58-B295-2D0A3501E5FD}"/>
    <dgm:cxn modelId="{9F75B59E-3A0D-43DB-BDCC-4E8BE66BD0D0}" srcId="{68F3FD4F-55D6-4707-A41F-272924972579}" destId="{AB8D941C-6659-426D-818D-558487F07525}" srcOrd="2" destOrd="0" parTransId="{7965159F-85EF-4018-AD5E-008230B8B109}" sibTransId="{3FCFD49E-CBFE-485A-986C-F99A27FD9A8A}"/>
    <dgm:cxn modelId="{B29D99C9-2E6E-441C-A5D5-12BA354838DE}" type="presOf" srcId="{AF460742-78B7-431B-87BB-309C2F8DA4E4}" destId="{2D2E3BAF-AAEB-4711-8FBD-DC96AC279E09}" srcOrd="0" destOrd="0" presId="urn:microsoft.com/office/officeart/2005/8/layout/cycle3"/>
    <dgm:cxn modelId="{DB672BD9-DAD8-4F78-84E7-61A628A71EF7}" type="presOf" srcId="{68F3FD4F-55D6-4707-A41F-272924972579}" destId="{2DC29750-D56D-462E-B701-BC10A6A5E976}" srcOrd="0" destOrd="0" presId="urn:microsoft.com/office/officeart/2005/8/layout/cycle3"/>
    <dgm:cxn modelId="{9D156CEB-6B89-49C5-8F27-DD068B7BFA2D}" srcId="{68F3FD4F-55D6-4707-A41F-272924972579}" destId="{AF460742-78B7-431B-87BB-309C2F8DA4E4}" srcOrd="3" destOrd="0" parTransId="{F266D553-5943-4D9D-B33B-41F81E7E9BDD}" sibTransId="{2A26A85C-EEF2-425D-A911-F551B3A1EE25}"/>
    <dgm:cxn modelId="{4F31AD84-590D-4E8D-9B8A-B9559A5924CF}" type="presParOf" srcId="{2DC29750-D56D-462E-B701-BC10A6A5E976}" destId="{4F21473B-0478-4C2F-B1F3-D1A2CEEAAD92}" srcOrd="0" destOrd="0" presId="urn:microsoft.com/office/officeart/2005/8/layout/cycle3"/>
    <dgm:cxn modelId="{6A471A78-D8B4-488B-BDAB-FCF0721F1D73}" type="presParOf" srcId="{4F21473B-0478-4C2F-B1F3-D1A2CEEAAD92}" destId="{F0C8F689-1059-4AA1-9319-09E2995B80BA}" srcOrd="0" destOrd="0" presId="urn:microsoft.com/office/officeart/2005/8/layout/cycle3"/>
    <dgm:cxn modelId="{61F847E3-597C-40AE-93B7-7BD5DF58D615}" type="presParOf" srcId="{4F21473B-0478-4C2F-B1F3-D1A2CEEAAD92}" destId="{86C908E2-C20D-4917-A42C-B87B7175863A}" srcOrd="1" destOrd="0" presId="urn:microsoft.com/office/officeart/2005/8/layout/cycle3"/>
    <dgm:cxn modelId="{3A9E4CF1-5F73-42AF-BD6D-3A6C397D8F20}" type="presParOf" srcId="{4F21473B-0478-4C2F-B1F3-D1A2CEEAAD92}" destId="{AE82241F-3436-4107-A3DE-12BF7826C4BC}" srcOrd="2" destOrd="0" presId="urn:microsoft.com/office/officeart/2005/8/layout/cycle3"/>
    <dgm:cxn modelId="{C5E84483-70E8-4920-8069-066DCD31FCBB}" type="presParOf" srcId="{4F21473B-0478-4C2F-B1F3-D1A2CEEAAD92}" destId="{E69C4C91-88A1-408D-BE78-D97B8642E9BB}" srcOrd="3" destOrd="0" presId="urn:microsoft.com/office/officeart/2005/8/layout/cycle3"/>
    <dgm:cxn modelId="{3D32452C-574A-473E-9B0E-6A123133D28D}" type="presParOf" srcId="{4F21473B-0478-4C2F-B1F3-D1A2CEEAAD92}" destId="{2D2E3BAF-AAEB-4711-8FBD-DC96AC279E09}" srcOrd="4" destOrd="0" presId="urn:microsoft.com/office/officeart/2005/8/layout/cycle3"/>
    <dgm:cxn modelId="{ACE352EF-9F22-4B0E-8C78-F2089224CD4F}" type="presParOf" srcId="{4F21473B-0478-4C2F-B1F3-D1A2CEEAAD92}" destId="{64AE8D0C-290B-4392-9C1E-0B05F68BB4F6}" srcOrd="5" destOrd="0" presId="urn:microsoft.com/office/officeart/2005/8/layout/cycle3"/>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E849D8-28F4-4216-B8F9-E136AED7B90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F5BDF09-437D-4DB6-B7E7-B7090549A23C}">
      <dgm:prSet phldrT="[Text]" phldr="0" custT="1"/>
      <dgm:spPr>
        <a:ln>
          <a:solidFill>
            <a:schemeClr val="tx1"/>
          </a:solidFill>
        </a:ln>
      </dgm:spPr>
      <dgm:t>
        <a:bodyPr/>
        <a:lstStyle/>
        <a:p>
          <a:r>
            <a:rPr lang="en-US" sz="2000" dirty="0">
              <a:latin typeface="Times New Roman" panose="02020603050405020304" pitchFamily="18" charset="0"/>
              <a:cs typeface="Times New Roman" panose="02020603050405020304" pitchFamily="18" charset="0"/>
            </a:rPr>
            <a:t>Legality</a:t>
          </a:r>
        </a:p>
      </dgm:t>
    </dgm:pt>
    <dgm:pt modelId="{3CF98D2A-75C4-4733-97B0-E670EDC35AE2}" type="parTrans" cxnId="{EC162DEE-73D0-4396-8A7E-C24E6EED24BA}">
      <dgm:prSet/>
      <dgm:spPr/>
      <dgm:t>
        <a:bodyPr/>
        <a:lstStyle/>
        <a:p>
          <a:endParaRPr lang="en-US"/>
        </a:p>
      </dgm:t>
    </dgm:pt>
    <dgm:pt modelId="{E9ECEC8D-C160-4EF3-9614-D17608713ECE}" type="sibTrans" cxnId="{EC162DEE-73D0-4396-8A7E-C24E6EED24BA}">
      <dgm:prSet/>
      <dgm:spPr/>
      <dgm:t>
        <a:bodyPr/>
        <a:lstStyle/>
        <a:p>
          <a:endParaRPr lang="en-US"/>
        </a:p>
      </dgm:t>
    </dgm:pt>
    <dgm:pt modelId="{FCA70E99-FEEE-48A0-A852-1E2A34377C64}">
      <dgm:prSet phldrT="[Text]" phldr="0" custT="1"/>
      <dgm:spPr/>
      <dgm:t>
        <a:bodyPr/>
        <a:lstStyle/>
        <a:p>
          <a:r>
            <a:rPr lang="en-US" sz="1700" dirty="0">
              <a:latin typeface="Times New Roman" panose="02020603050405020304" pitchFamily="18" charset="0"/>
              <a:cs typeface="Times New Roman" panose="02020603050405020304" pitchFamily="18" charset="0"/>
            </a:rPr>
            <a:t>Is there an RTC basis for regionalizing utilities regulation?</a:t>
          </a:r>
        </a:p>
      </dgm:t>
    </dgm:pt>
    <dgm:pt modelId="{4710DE36-0DF0-4500-9E18-69D306706833}" type="parTrans" cxnId="{6A87EF7F-9011-4521-9A79-58F811DAF253}">
      <dgm:prSet/>
      <dgm:spPr/>
      <dgm:t>
        <a:bodyPr/>
        <a:lstStyle/>
        <a:p>
          <a:endParaRPr lang="en-US"/>
        </a:p>
      </dgm:t>
    </dgm:pt>
    <dgm:pt modelId="{8A21A909-2910-4827-BE86-3EBE3AD32349}" type="sibTrans" cxnId="{6A87EF7F-9011-4521-9A79-58F811DAF253}">
      <dgm:prSet/>
      <dgm:spPr/>
      <dgm:t>
        <a:bodyPr/>
        <a:lstStyle/>
        <a:p>
          <a:endParaRPr lang="en-US"/>
        </a:p>
      </dgm:t>
    </dgm:pt>
    <dgm:pt modelId="{F712BE14-920C-45BA-BA6C-354196F360AE}">
      <dgm:prSet phldrT="[Text]" phldr="0" custT="1"/>
      <dgm:spPr>
        <a:ln>
          <a:solidFill>
            <a:schemeClr val="tx1"/>
          </a:solidFill>
        </a:ln>
      </dgm:spPr>
      <dgm:t>
        <a:bodyPr/>
        <a:lstStyle/>
        <a:p>
          <a:r>
            <a:rPr lang="en-US" sz="2000" dirty="0">
              <a:latin typeface="Times New Roman" panose="02020603050405020304" pitchFamily="18" charset="0"/>
              <a:cs typeface="Times New Roman" panose="02020603050405020304" pitchFamily="18" charset="0"/>
            </a:rPr>
            <a:t>Transparency </a:t>
          </a:r>
        </a:p>
      </dgm:t>
    </dgm:pt>
    <dgm:pt modelId="{99669260-CD53-4254-AACB-120FC8AFC93D}" type="parTrans" cxnId="{1AB9D127-8598-415D-8AA5-4B28734ABDF8}">
      <dgm:prSet/>
      <dgm:spPr/>
      <dgm:t>
        <a:bodyPr/>
        <a:lstStyle/>
        <a:p>
          <a:endParaRPr lang="en-US"/>
        </a:p>
      </dgm:t>
    </dgm:pt>
    <dgm:pt modelId="{F34C8C92-6E50-46CC-8511-262A07E294FF}" type="sibTrans" cxnId="{1AB9D127-8598-415D-8AA5-4B28734ABDF8}">
      <dgm:prSet/>
      <dgm:spPr/>
      <dgm:t>
        <a:bodyPr/>
        <a:lstStyle/>
        <a:p>
          <a:endParaRPr lang="en-US"/>
        </a:p>
      </dgm:t>
    </dgm:pt>
    <dgm:pt modelId="{9F025E21-4911-4D05-A1FF-D05F87CEF6A2}">
      <dgm:prSet phldrT="[Text]" phldr="0" custT="1"/>
      <dgm:spPr/>
      <dgm:t>
        <a:bodyPr/>
        <a:lstStyle/>
        <a:p>
          <a:r>
            <a:rPr lang="en-US" sz="1700" dirty="0">
              <a:latin typeface="Times New Roman" panose="02020603050405020304" pitchFamily="18" charset="0"/>
              <a:cs typeface="Times New Roman" panose="02020603050405020304" pitchFamily="18" charset="0"/>
            </a:rPr>
            <a:t>What is the appropriate degree of national consultation or participation in policy making?</a:t>
          </a:r>
        </a:p>
      </dgm:t>
    </dgm:pt>
    <dgm:pt modelId="{365ED0D9-776D-4917-999A-6B643EBC2F2A}" type="parTrans" cxnId="{D07ED38C-FBBE-4E8B-BD57-4E26C92DC548}">
      <dgm:prSet/>
      <dgm:spPr/>
      <dgm:t>
        <a:bodyPr/>
        <a:lstStyle/>
        <a:p>
          <a:endParaRPr lang="en-US"/>
        </a:p>
      </dgm:t>
    </dgm:pt>
    <dgm:pt modelId="{E9EE4D44-4980-46ED-BFCD-D7A4AD2BB869}" type="sibTrans" cxnId="{D07ED38C-FBBE-4E8B-BD57-4E26C92DC548}">
      <dgm:prSet/>
      <dgm:spPr/>
      <dgm:t>
        <a:bodyPr/>
        <a:lstStyle/>
        <a:p>
          <a:endParaRPr lang="en-US"/>
        </a:p>
      </dgm:t>
    </dgm:pt>
    <dgm:pt modelId="{82F4F483-6D3B-493E-BC89-DDA69C1AB1C4}">
      <dgm:prSet custT="1"/>
      <dgm:spPr>
        <a:ln>
          <a:solidFill>
            <a:schemeClr val="tx1"/>
          </a:solidFill>
        </a:ln>
      </dgm:spPr>
      <dgm:t>
        <a:bodyPr/>
        <a:lstStyle/>
        <a:p>
          <a:r>
            <a:rPr lang="en-US" sz="2000" dirty="0">
              <a:latin typeface="Times New Roman" panose="02020603050405020304" pitchFamily="18" charset="0"/>
              <a:cs typeface="Times New Roman" panose="02020603050405020304" pitchFamily="18" charset="0"/>
            </a:rPr>
            <a:t>Independence</a:t>
          </a:r>
        </a:p>
      </dgm:t>
    </dgm:pt>
    <dgm:pt modelId="{6C1E3C0A-4FB4-4731-A7A1-F52A57E44C98}" type="parTrans" cxnId="{CF031BE0-76C7-487D-AE61-EF4DC3B9C5F0}">
      <dgm:prSet/>
      <dgm:spPr/>
      <dgm:t>
        <a:bodyPr/>
        <a:lstStyle/>
        <a:p>
          <a:endParaRPr lang="en-US"/>
        </a:p>
      </dgm:t>
    </dgm:pt>
    <dgm:pt modelId="{272B648A-E1B1-477D-83F2-01AD3E0391F8}" type="sibTrans" cxnId="{CF031BE0-76C7-487D-AE61-EF4DC3B9C5F0}">
      <dgm:prSet/>
      <dgm:spPr/>
      <dgm:t>
        <a:bodyPr/>
        <a:lstStyle/>
        <a:p>
          <a:endParaRPr lang="en-US"/>
        </a:p>
      </dgm:t>
    </dgm:pt>
    <dgm:pt modelId="{E7021A74-FF8A-4534-9C10-A075AAF34033}">
      <dgm:prSet custT="1"/>
      <dgm:spPr/>
      <dgm:t>
        <a:bodyPr/>
        <a:lstStyle/>
        <a:p>
          <a:r>
            <a:rPr lang="en-US" sz="1700" dirty="0">
              <a:latin typeface="Times New Roman" panose="02020603050405020304" pitchFamily="18" charset="0"/>
              <a:cs typeface="Times New Roman" panose="02020603050405020304" pitchFamily="18" charset="0"/>
            </a:rPr>
            <a:t>How to satisfy rule of law requirements across a diverse membership?</a:t>
          </a:r>
        </a:p>
      </dgm:t>
    </dgm:pt>
    <dgm:pt modelId="{0D317702-D956-4B6C-A564-5351FCC6AE60}" type="parTrans" cxnId="{C397DF0E-94F5-42AC-9483-B576C32F751E}">
      <dgm:prSet/>
      <dgm:spPr/>
      <dgm:t>
        <a:bodyPr/>
        <a:lstStyle/>
        <a:p>
          <a:endParaRPr lang="en-US"/>
        </a:p>
      </dgm:t>
    </dgm:pt>
    <dgm:pt modelId="{B5F48E6F-19B9-47BC-83E9-4D82A5BD5C6D}" type="sibTrans" cxnId="{C397DF0E-94F5-42AC-9483-B576C32F751E}">
      <dgm:prSet/>
      <dgm:spPr/>
      <dgm:t>
        <a:bodyPr/>
        <a:lstStyle/>
        <a:p>
          <a:endParaRPr lang="en-US"/>
        </a:p>
      </dgm:t>
    </dgm:pt>
    <dgm:pt modelId="{6DE71C1C-5EEE-45C9-9FF8-18CFD1ACF975}">
      <dgm:prSet phldrT="[Text]" phldr="0" custT="1"/>
      <dgm:spPr/>
      <dgm:t>
        <a:bodyPr/>
        <a:lstStyle/>
        <a:p>
          <a:r>
            <a:rPr lang="en-US" sz="1700" dirty="0">
              <a:latin typeface="Times New Roman" panose="02020603050405020304" pitchFamily="18" charset="0"/>
              <a:cs typeface="Times New Roman" panose="02020603050405020304" pitchFamily="18" charset="0"/>
            </a:rPr>
            <a:t>If not, what is the feasibility of treaty and legislative developments to enable such an approach?</a:t>
          </a:r>
        </a:p>
      </dgm:t>
    </dgm:pt>
    <dgm:pt modelId="{39DE7A42-E61C-40D2-A2E5-652ED8DF32AE}" type="parTrans" cxnId="{76C780E6-7EB4-469A-BABD-193337C97A6B}">
      <dgm:prSet/>
      <dgm:spPr/>
      <dgm:t>
        <a:bodyPr/>
        <a:lstStyle/>
        <a:p>
          <a:endParaRPr lang="en-US"/>
        </a:p>
      </dgm:t>
    </dgm:pt>
    <dgm:pt modelId="{7C4E400E-3268-4CD3-94E4-830BFFA64AD0}" type="sibTrans" cxnId="{76C780E6-7EB4-469A-BABD-193337C97A6B}">
      <dgm:prSet/>
      <dgm:spPr/>
      <dgm:t>
        <a:bodyPr/>
        <a:lstStyle/>
        <a:p>
          <a:endParaRPr lang="en-US"/>
        </a:p>
      </dgm:t>
    </dgm:pt>
    <dgm:pt modelId="{FD35D299-EE61-4FC3-B57F-9F6481F75ED0}">
      <dgm:prSet phldrT="[Text]" phldr="0" custT="1"/>
      <dgm:spPr/>
      <dgm:t>
        <a:bodyPr/>
        <a:lstStyle/>
        <a:p>
          <a:r>
            <a:rPr lang="en-US" sz="1700" dirty="0">
              <a:latin typeface="Times New Roman" panose="02020603050405020304" pitchFamily="18" charset="0"/>
              <a:cs typeface="Times New Roman" panose="02020603050405020304" pitchFamily="18" charset="0"/>
            </a:rPr>
            <a:t>What aspect(s) of a utilities regulatory mandate can or should be regionalized? </a:t>
          </a:r>
        </a:p>
      </dgm:t>
    </dgm:pt>
    <dgm:pt modelId="{079F9871-EE0E-46A0-BF7D-4FA70E2F02C6}" type="parTrans" cxnId="{8676E39C-1BC4-4C21-A9C6-830CCA2973CE}">
      <dgm:prSet/>
      <dgm:spPr/>
      <dgm:t>
        <a:bodyPr/>
        <a:lstStyle/>
        <a:p>
          <a:endParaRPr lang="en-US"/>
        </a:p>
      </dgm:t>
    </dgm:pt>
    <dgm:pt modelId="{4D7A02E5-5276-47DD-9879-060FCDC40369}" type="sibTrans" cxnId="{8676E39C-1BC4-4C21-A9C6-830CCA2973CE}">
      <dgm:prSet/>
      <dgm:spPr/>
      <dgm:t>
        <a:bodyPr/>
        <a:lstStyle/>
        <a:p>
          <a:endParaRPr lang="en-US"/>
        </a:p>
      </dgm:t>
    </dgm:pt>
    <dgm:pt modelId="{3DB1C3A0-4679-400D-9D0F-A00A73C55585}">
      <dgm:prSet custT="1"/>
      <dgm:spPr/>
      <dgm:t>
        <a:bodyPr/>
        <a:lstStyle/>
        <a:p>
          <a:r>
            <a:rPr lang="en-US" sz="1700" dirty="0">
              <a:latin typeface="Times New Roman" panose="02020603050405020304" pitchFamily="18" charset="0"/>
              <a:cs typeface="Times New Roman" panose="02020603050405020304" pitchFamily="18" charset="0"/>
            </a:rPr>
            <a:t>What technical expertise is needed for mandate execution, and at what level?</a:t>
          </a:r>
        </a:p>
      </dgm:t>
    </dgm:pt>
    <dgm:pt modelId="{11285330-F810-4B81-9BDA-1CB3EAEF3AB8}" type="parTrans" cxnId="{C3BA548C-2DD5-45FA-B58A-ACFE95883247}">
      <dgm:prSet/>
      <dgm:spPr/>
      <dgm:t>
        <a:bodyPr/>
        <a:lstStyle/>
        <a:p>
          <a:endParaRPr lang="en-US"/>
        </a:p>
      </dgm:t>
    </dgm:pt>
    <dgm:pt modelId="{8789819B-6EF4-44C3-9F7C-3E642809F87C}" type="sibTrans" cxnId="{C3BA548C-2DD5-45FA-B58A-ACFE95883247}">
      <dgm:prSet/>
      <dgm:spPr/>
      <dgm:t>
        <a:bodyPr/>
        <a:lstStyle/>
        <a:p>
          <a:endParaRPr lang="en-US"/>
        </a:p>
      </dgm:t>
    </dgm:pt>
    <dgm:pt modelId="{BB2913C7-E5B3-4B4C-9647-AD7FA5074130}">
      <dgm:prSet custT="1"/>
      <dgm:spPr/>
      <dgm:t>
        <a:bodyPr/>
        <a:lstStyle/>
        <a:p>
          <a:r>
            <a:rPr lang="en-US" sz="1700" dirty="0">
              <a:latin typeface="Times New Roman" panose="02020603050405020304" pitchFamily="18" charset="0"/>
              <a:cs typeface="Times New Roman" panose="02020603050405020304" pitchFamily="18" charset="0"/>
            </a:rPr>
            <a:t>What safeguards are needed to ensure operational independence?</a:t>
          </a:r>
        </a:p>
      </dgm:t>
    </dgm:pt>
    <dgm:pt modelId="{111794A1-9E89-4B89-AFC3-205B177FCBE8}" type="parTrans" cxnId="{A2868702-C081-4E45-97D7-C93F18E4E3B8}">
      <dgm:prSet/>
      <dgm:spPr/>
      <dgm:t>
        <a:bodyPr/>
        <a:lstStyle/>
        <a:p>
          <a:endParaRPr lang="en-US"/>
        </a:p>
      </dgm:t>
    </dgm:pt>
    <dgm:pt modelId="{AAD15C56-7757-41EF-BDD2-64ECC852D6FB}" type="sibTrans" cxnId="{A2868702-C081-4E45-97D7-C93F18E4E3B8}">
      <dgm:prSet/>
      <dgm:spPr/>
      <dgm:t>
        <a:bodyPr/>
        <a:lstStyle/>
        <a:p>
          <a:endParaRPr lang="en-US"/>
        </a:p>
      </dgm:t>
    </dgm:pt>
    <dgm:pt modelId="{C62A640A-6645-43C4-8E35-25835B9BF992}">
      <dgm:prSet phldrT="[Text]" phldr="0" custT="1"/>
      <dgm:spPr/>
      <dgm:t>
        <a:bodyPr/>
        <a:lstStyle/>
        <a:p>
          <a:r>
            <a:rPr lang="en-US" sz="1700" dirty="0">
              <a:latin typeface="Times New Roman" panose="02020603050405020304" pitchFamily="18" charset="0"/>
              <a:cs typeface="Times New Roman" panose="02020603050405020304" pitchFamily="18" charset="0"/>
            </a:rPr>
            <a:t>What is the right balance between political oversight and operational independence?</a:t>
          </a:r>
        </a:p>
      </dgm:t>
    </dgm:pt>
    <dgm:pt modelId="{36B8000B-D478-4CDC-AF7F-B648AC79AEA6}" type="parTrans" cxnId="{96D235D2-F756-4DCF-9903-1D98F38325B8}">
      <dgm:prSet/>
      <dgm:spPr/>
      <dgm:t>
        <a:bodyPr/>
        <a:lstStyle/>
        <a:p>
          <a:endParaRPr lang="en-US"/>
        </a:p>
      </dgm:t>
    </dgm:pt>
    <dgm:pt modelId="{D9BD1ED4-B8F7-4F1B-A1B3-FACF31AA81A7}" type="sibTrans" cxnId="{96D235D2-F756-4DCF-9903-1D98F38325B8}">
      <dgm:prSet/>
      <dgm:spPr/>
      <dgm:t>
        <a:bodyPr/>
        <a:lstStyle/>
        <a:p>
          <a:endParaRPr lang="en-US"/>
        </a:p>
      </dgm:t>
    </dgm:pt>
    <dgm:pt modelId="{74BB9DA4-7AD2-4018-847C-0DB0C6EC0638}">
      <dgm:prSet phldrT="[Text]" phldr="0" custT="1"/>
      <dgm:spPr/>
      <dgm:t>
        <a:bodyPr/>
        <a:lstStyle/>
        <a:p>
          <a:r>
            <a:rPr lang="en-US" sz="1700" dirty="0">
              <a:latin typeface="Times New Roman" panose="02020603050405020304" pitchFamily="18" charset="0"/>
              <a:cs typeface="Times New Roman" panose="02020603050405020304" pitchFamily="18" charset="0"/>
            </a:rPr>
            <a:t>How to harmonize regulatory interventions and procedures across a diverse membership?</a:t>
          </a:r>
        </a:p>
      </dgm:t>
    </dgm:pt>
    <dgm:pt modelId="{13E4A157-7F7B-4C67-A780-7CA68F2CE753}" type="parTrans" cxnId="{03670517-064D-4596-BB84-A3EDEE5BB5BB}">
      <dgm:prSet/>
      <dgm:spPr/>
      <dgm:t>
        <a:bodyPr/>
        <a:lstStyle/>
        <a:p>
          <a:endParaRPr lang="en-US"/>
        </a:p>
      </dgm:t>
    </dgm:pt>
    <dgm:pt modelId="{B916BFA4-28C9-457B-824E-7BDF9EC1C657}" type="sibTrans" cxnId="{03670517-064D-4596-BB84-A3EDEE5BB5BB}">
      <dgm:prSet/>
      <dgm:spPr/>
      <dgm:t>
        <a:bodyPr/>
        <a:lstStyle/>
        <a:p>
          <a:endParaRPr lang="en-US"/>
        </a:p>
      </dgm:t>
    </dgm:pt>
    <dgm:pt modelId="{57BD7CFE-2834-4652-A317-B9EC1225C251}" type="pres">
      <dgm:prSet presAssocID="{FCE849D8-28F4-4216-B8F9-E136AED7B904}" presName="linear" presStyleCnt="0">
        <dgm:presLayoutVars>
          <dgm:animLvl val="lvl"/>
          <dgm:resizeHandles val="exact"/>
        </dgm:presLayoutVars>
      </dgm:prSet>
      <dgm:spPr/>
    </dgm:pt>
    <dgm:pt modelId="{78CB00B2-D075-4622-BB86-5AB39A2434E6}" type="pres">
      <dgm:prSet presAssocID="{1F5BDF09-437D-4DB6-B7E7-B7090549A23C}" presName="parentText" presStyleLbl="node1" presStyleIdx="0" presStyleCnt="3">
        <dgm:presLayoutVars>
          <dgm:chMax val="0"/>
          <dgm:bulletEnabled val="1"/>
        </dgm:presLayoutVars>
      </dgm:prSet>
      <dgm:spPr/>
    </dgm:pt>
    <dgm:pt modelId="{72F642F5-4D6C-4DB0-945E-9546D328B781}" type="pres">
      <dgm:prSet presAssocID="{1F5BDF09-437D-4DB6-B7E7-B7090549A23C}" presName="childText" presStyleLbl="revTx" presStyleIdx="0" presStyleCnt="3">
        <dgm:presLayoutVars>
          <dgm:bulletEnabled val="1"/>
        </dgm:presLayoutVars>
      </dgm:prSet>
      <dgm:spPr/>
    </dgm:pt>
    <dgm:pt modelId="{94AB4588-BEBB-4F7F-9D0C-E64708F73F97}" type="pres">
      <dgm:prSet presAssocID="{82F4F483-6D3B-493E-BC89-DDA69C1AB1C4}" presName="parentText" presStyleLbl="node1" presStyleIdx="1" presStyleCnt="3">
        <dgm:presLayoutVars>
          <dgm:chMax val="0"/>
          <dgm:bulletEnabled val="1"/>
        </dgm:presLayoutVars>
      </dgm:prSet>
      <dgm:spPr/>
    </dgm:pt>
    <dgm:pt modelId="{C9CFCED3-BE1C-4957-8C88-E26A71A7A6E6}" type="pres">
      <dgm:prSet presAssocID="{82F4F483-6D3B-493E-BC89-DDA69C1AB1C4}" presName="childText" presStyleLbl="revTx" presStyleIdx="1" presStyleCnt="3">
        <dgm:presLayoutVars>
          <dgm:bulletEnabled val="1"/>
        </dgm:presLayoutVars>
      </dgm:prSet>
      <dgm:spPr/>
    </dgm:pt>
    <dgm:pt modelId="{D1656171-B59F-48C5-95DB-43E19B31625C}" type="pres">
      <dgm:prSet presAssocID="{F712BE14-920C-45BA-BA6C-354196F360AE}" presName="parentText" presStyleLbl="node1" presStyleIdx="2" presStyleCnt="3">
        <dgm:presLayoutVars>
          <dgm:chMax val="0"/>
          <dgm:bulletEnabled val="1"/>
        </dgm:presLayoutVars>
      </dgm:prSet>
      <dgm:spPr/>
    </dgm:pt>
    <dgm:pt modelId="{11F9F88D-8BE6-4A31-973A-6ED8CD667504}" type="pres">
      <dgm:prSet presAssocID="{F712BE14-920C-45BA-BA6C-354196F360AE}" presName="childText" presStyleLbl="revTx" presStyleIdx="2" presStyleCnt="3">
        <dgm:presLayoutVars>
          <dgm:bulletEnabled val="1"/>
        </dgm:presLayoutVars>
      </dgm:prSet>
      <dgm:spPr/>
    </dgm:pt>
  </dgm:ptLst>
  <dgm:cxnLst>
    <dgm:cxn modelId="{A2868702-C081-4E45-97D7-C93F18E4E3B8}" srcId="{82F4F483-6D3B-493E-BC89-DDA69C1AB1C4}" destId="{BB2913C7-E5B3-4B4C-9647-AD7FA5074130}" srcOrd="2" destOrd="0" parTransId="{111794A1-9E89-4B89-AFC3-205B177FCBE8}" sibTransId="{AAD15C56-7757-41EF-BDD2-64ECC852D6FB}"/>
    <dgm:cxn modelId="{C397DF0E-94F5-42AC-9483-B576C32F751E}" srcId="{82F4F483-6D3B-493E-BC89-DDA69C1AB1C4}" destId="{E7021A74-FF8A-4534-9C10-A075AAF34033}" srcOrd="0" destOrd="0" parTransId="{0D317702-D956-4B6C-A564-5351FCC6AE60}" sibTransId="{B5F48E6F-19B9-47BC-83E9-4D82A5BD5C6D}"/>
    <dgm:cxn modelId="{03670517-064D-4596-BB84-A3EDEE5BB5BB}" srcId="{F712BE14-920C-45BA-BA6C-354196F360AE}" destId="{74BB9DA4-7AD2-4018-847C-0DB0C6EC0638}" srcOrd="2" destOrd="0" parTransId="{13E4A157-7F7B-4C67-A780-7CA68F2CE753}" sibTransId="{B916BFA4-28C9-457B-824E-7BDF9EC1C657}"/>
    <dgm:cxn modelId="{D66B901D-718F-4689-A5FB-E20E0CF7EA5F}" type="presOf" srcId="{9F025E21-4911-4D05-A1FF-D05F87CEF6A2}" destId="{11F9F88D-8BE6-4A31-973A-6ED8CD667504}" srcOrd="0" destOrd="0" presId="urn:microsoft.com/office/officeart/2005/8/layout/vList2"/>
    <dgm:cxn modelId="{1AB9D127-8598-415D-8AA5-4B28734ABDF8}" srcId="{FCE849D8-28F4-4216-B8F9-E136AED7B904}" destId="{F712BE14-920C-45BA-BA6C-354196F360AE}" srcOrd="2" destOrd="0" parTransId="{99669260-CD53-4254-AACB-120FC8AFC93D}" sibTransId="{F34C8C92-6E50-46CC-8511-262A07E294FF}"/>
    <dgm:cxn modelId="{7B58413A-C6A6-405F-8815-9FE1084B0A6E}" type="presOf" srcId="{FCE849D8-28F4-4216-B8F9-E136AED7B904}" destId="{57BD7CFE-2834-4652-A317-B9EC1225C251}" srcOrd="0" destOrd="0" presId="urn:microsoft.com/office/officeart/2005/8/layout/vList2"/>
    <dgm:cxn modelId="{EE46075E-6624-4CBB-B24B-B514D2D086A9}" type="presOf" srcId="{74BB9DA4-7AD2-4018-847C-0DB0C6EC0638}" destId="{11F9F88D-8BE6-4A31-973A-6ED8CD667504}" srcOrd="0" destOrd="2" presId="urn:microsoft.com/office/officeart/2005/8/layout/vList2"/>
    <dgm:cxn modelId="{902C2569-DF1F-458F-8CF6-74EFAA18DB87}" type="presOf" srcId="{FCA70E99-FEEE-48A0-A852-1E2A34377C64}" destId="{72F642F5-4D6C-4DB0-945E-9546D328B781}" srcOrd="0" destOrd="0" presId="urn:microsoft.com/office/officeart/2005/8/layout/vList2"/>
    <dgm:cxn modelId="{B5F55E7D-FC6A-48CF-8E73-EED0BBDBDB97}" type="presOf" srcId="{E7021A74-FF8A-4534-9C10-A075AAF34033}" destId="{C9CFCED3-BE1C-4957-8C88-E26A71A7A6E6}" srcOrd="0" destOrd="0" presId="urn:microsoft.com/office/officeart/2005/8/layout/vList2"/>
    <dgm:cxn modelId="{6A87EF7F-9011-4521-9A79-58F811DAF253}" srcId="{1F5BDF09-437D-4DB6-B7E7-B7090549A23C}" destId="{FCA70E99-FEEE-48A0-A852-1E2A34377C64}" srcOrd="0" destOrd="0" parTransId="{4710DE36-0DF0-4500-9E18-69D306706833}" sibTransId="{8A21A909-2910-4827-BE86-3EBE3AD32349}"/>
    <dgm:cxn modelId="{DEE40586-9A1B-4E22-B23D-9F0858E2BDF3}" type="presOf" srcId="{FD35D299-EE61-4FC3-B57F-9F6481F75ED0}" destId="{72F642F5-4D6C-4DB0-945E-9546D328B781}" srcOrd="0" destOrd="2" presId="urn:microsoft.com/office/officeart/2005/8/layout/vList2"/>
    <dgm:cxn modelId="{C3BA548C-2DD5-45FA-B58A-ACFE95883247}" srcId="{82F4F483-6D3B-493E-BC89-DDA69C1AB1C4}" destId="{3DB1C3A0-4679-400D-9D0F-A00A73C55585}" srcOrd="1" destOrd="0" parTransId="{11285330-F810-4B81-9BDA-1CB3EAEF3AB8}" sibTransId="{8789819B-6EF4-44C3-9F7C-3E642809F87C}"/>
    <dgm:cxn modelId="{D07ED38C-FBBE-4E8B-BD57-4E26C92DC548}" srcId="{F712BE14-920C-45BA-BA6C-354196F360AE}" destId="{9F025E21-4911-4D05-A1FF-D05F87CEF6A2}" srcOrd="0" destOrd="0" parTransId="{365ED0D9-776D-4917-999A-6B643EBC2F2A}" sibTransId="{E9EE4D44-4980-46ED-BFCD-D7A4AD2BB869}"/>
    <dgm:cxn modelId="{8676E39C-1BC4-4C21-A9C6-830CCA2973CE}" srcId="{1F5BDF09-437D-4DB6-B7E7-B7090549A23C}" destId="{FD35D299-EE61-4FC3-B57F-9F6481F75ED0}" srcOrd="2" destOrd="0" parTransId="{079F9871-EE0E-46A0-BF7D-4FA70E2F02C6}" sibTransId="{4D7A02E5-5276-47DD-9879-060FCDC40369}"/>
    <dgm:cxn modelId="{ADE8C3C7-7424-4B69-A3C6-216E2D533092}" type="presOf" srcId="{F712BE14-920C-45BA-BA6C-354196F360AE}" destId="{D1656171-B59F-48C5-95DB-43E19B31625C}" srcOrd="0" destOrd="0" presId="urn:microsoft.com/office/officeart/2005/8/layout/vList2"/>
    <dgm:cxn modelId="{96D235D2-F756-4DCF-9903-1D98F38325B8}" srcId="{F712BE14-920C-45BA-BA6C-354196F360AE}" destId="{C62A640A-6645-43C4-8E35-25835B9BF992}" srcOrd="1" destOrd="0" parTransId="{36B8000B-D478-4CDC-AF7F-B648AC79AEA6}" sibTransId="{D9BD1ED4-B8F7-4F1B-A1B3-FACF31AA81A7}"/>
    <dgm:cxn modelId="{CF031BE0-76C7-487D-AE61-EF4DC3B9C5F0}" srcId="{FCE849D8-28F4-4216-B8F9-E136AED7B904}" destId="{82F4F483-6D3B-493E-BC89-DDA69C1AB1C4}" srcOrd="1" destOrd="0" parTransId="{6C1E3C0A-4FB4-4731-A7A1-F52A57E44C98}" sibTransId="{272B648A-E1B1-477D-83F2-01AD3E0391F8}"/>
    <dgm:cxn modelId="{4B4933E5-9BB8-40E6-ADA5-BB217599EDC6}" type="presOf" srcId="{BB2913C7-E5B3-4B4C-9647-AD7FA5074130}" destId="{C9CFCED3-BE1C-4957-8C88-E26A71A7A6E6}" srcOrd="0" destOrd="2" presId="urn:microsoft.com/office/officeart/2005/8/layout/vList2"/>
    <dgm:cxn modelId="{76C780E6-7EB4-469A-BABD-193337C97A6B}" srcId="{1F5BDF09-437D-4DB6-B7E7-B7090549A23C}" destId="{6DE71C1C-5EEE-45C9-9FF8-18CFD1ACF975}" srcOrd="1" destOrd="0" parTransId="{39DE7A42-E61C-40D2-A2E5-652ED8DF32AE}" sibTransId="{7C4E400E-3268-4CD3-94E4-830BFFA64AD0}"/>
    <dgm:cxn modelId="{353228EC-B58F-45E3-B2B7-2AAAC0BE6B50}" type="presOf" srcId="{C62A640A-6645-43C4-8E35-25835B9BF992}" destId="{11F9F88D-8BE6-4A31-973A-6ED8CD667504}" srcOrd="0" destOrd="1" presId="urn:microsoft.com/office/officeart/2005/8/layout/vList2"/>
    <dgm:cxn modelId="{EC162DEE-73D0-4396-8A7E-C24E6EED24BA}" srcId="{FCE849D8-28F4-4216-B8F9-E136AED7B904}" destId="{1F5BDF09-437D-4DB6-B7E7-B7090549A23C}" srcOrd="0" destOrd="0" parTransId="{3CF98D2A-75C4-4733-97B0-E670EDC35AE2}" sibTransId="{E9ECEC8D-C160-4EF3-9614-D17608713ECE}"/>
    <dgm:cxn modelId="{9CECDEEF-BDB1-42AA-A97C-3550B8CBEEB5}" type="presOf" srcId="{3DB1C3A0-4679-400D-9D0F-A00A73C55585}" destId="{C9CFCED3-BE1C-4957-8C88-E26A71A7A6E6}" srcOrd="0" destOrd="1" presId="urn:microsoft.com/office/officeart/2005/8/layout/vList2"/>
    <dgm:cxn modelId="{A2B1EFF2-CBBE-4923-8ED3-4001398C6DD7}" type="presOf" srcId="{6DE71C1C-5EEE-45C9-9FF8-18CFD1ACF975}" destId="{72F642F5-4D6C-4DB0-945E-9546D328B781}" srcOrd="0" destOrd="1" presId="urn:microsoft.com/office/officeart/2005/8/layout/vList2"/>
    <dgm:cxn modelId="{B90C87F3-6EF8-4598-8804-64E5BB978F7A}" type="presOf" srcId="{82F4F483-6D3B-493E-BC89-DDA69C1AB1C4}" destId="{94AB4588-BEBB-4F7F-9D0C-E64708F73F97}" srcOrd="0" destOrd="0" presId="urn:microsoft.com/office/officeart/2005/8/layout/vList2"/>
    <dgm:cxn modelId="{13B994F8-64D9-4E2E-8073-9B2A239ACF76}" type="presOf" srcId="{1F5BDF09-437D-4DB6-B7E7-B7090549A23C}" destId="{78CB00B2-D075-4622-BB86-5AB39A2434E6}" srcOrd="0" destOrd="0" presId="urn:microsoft.com/office/officeart/2005/8/layout/vList2"/>
    <dgm:cxn modelId="{1225B6CE-A336-4DA1-82A6-DDD95B2FF262}" type="presParOf" srcId="{57BD7CFE-2834-4652-A317-B9EC1225C251}" destId="{78CB00B2-D075-4622-BB86-5AB39A2434E6}" srcOrd="0" destOrd="0" presId="urn:microsoft.com/office/officeart/2005/8/layout/vList2"/>
    <dgm:cxn modelId="{31121F33-F573-40B1-A01F-EC74B19B65D5}" type="presParOf" srcId="{57BD7CFE-2834-4652-A317-B9EC1225C251}" destId="{72F642F5-4D6C-4DB0-945E-9546D328B781}" srcOrd="1" destOrd="0" presId="urn:microsoft.com/office/officeart/2005/8/layout/vList2"/>
    <dgm:cxn modelId="{0F5150EF-76CC-45A7-8BB4-52D0700972B9}" type="presParOf" srcId="{57BD7CFE-2834-4652-A317-B9EC1225C251}" destId="{94AB4588-BEBB-4F7F-9D0C-E64708F73F97}" srcOrd="2" destOrd="0" presId="urn:microsoft.com/office/officeart/2005/8/layout/vList2"/>
    <dgm:cxn modelId="{B418851A-C789-4164-97BA-A29A20A47741}" type="presParOf" srcId="{57BD7CFE-2834-4652-A317-B9EC1225C251}" destId="{C9CFCED3-BE1C-4957-8C88-E26A71A7A6E6}" srcOrd="3" destOrd="0" presId="urn:microsoft.com/office/officeart/2005/8/layout/vList2"/>
    <dgm:cxn modelId="{460C3C49-3C37-4609-B4C4-AE72447F87E9}" type="presParOf" srcId="{57BD7CFE-2834-4652-A317-B9EC1225C251}" destId="{D1656171-B59F-48C5-95DB-43E19B31625C}" srcOrd="4" destOrd="0" presId="urn:microsoft.com/office/officeart/2005/8/layout/vList2"/>
    <dgm:cxn modelId="{88B55942-7D0F-4618-8740-A1528D2BA513}" type="presParOf" srcId="{57BD7CFE-2834-4652-A317-B9EC1225C251}" destId="{11F9F88D-8BE6-4A31-973A-6ED8CD667504}" srcOrd="5" destOrd="0" presId="urn:microsoft.com/office/officeart/2005/8/layout/vList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E849D8-28F4-4216-B8F9-E136AED7B90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F5BDF09-437D-4DB6-B7E7-B7090549A23C}">
      <dgm:prSet phldrT="[Text]" phldr="0" custT="1"/>
      <dgm:spPr>
        <a:ln>
          <a:solidFill>
            <a:schemeClr val="tx1"/>
          </a:solidFill>
        </a:ln>
      </dgm:spPr>
      <dgm:t>
        <a:bodyPr/>
        <a:lstStyle/>
        <a:p>
          <a:r>
            <a:rPr lang="en-US" sz="2000" dirty="0">
              <a:latin typeface="Times New Roman" panose="02020603050405020304" pitchFamily="18" charset="0"/>
              <a:cs typeface="Times New Roman" panose="02020603050405020304" pitchFamily="18" charset="0"/>
            </a:rPr>
            <a:t>Effectiveness</a:t>
          </a:r>
        </a:p>
      </dgm:t>
    </dgm:pt>
    <dgm:pt modelId="{3CF98D2A-75C4-4733-97B0-E670EDC35AE2}" type="parTrans" cxnId="{EC162DEE-73D0-4396-8A7E-C24E6EED24BA}">
      <dgm:prSet/>
      <dgm:spPr/>
      <dgm:t>
        <a:bodyPr/>
        <a:lstStyle/>
        <a:p>
          <a:endParaRPr lang="en-US"/>
        </a:p>
      </dgm:t>
    </dgm:pt>
    <dgm:pt modelId="{E9ECEC8D-C160-4EF3-9614-D17608713ECE}" type="sibTrans" cxnId="{EC162DEE-73D0-4396-8A7E-C24E6EED24BA}">
      <dgm:prSet/>
      <dgm:spPr/>
      <dgm:t>
        <a:bodyPr/>
        <a:lstStyle/>
        <a:p>
          <a:endParaRPr lang="en-US"/>
        </a:p>
      </dgm:t>
    </dgm:pt>
    <dgm:pt modelId="{FCA70E99-FEEE-48A0-A852-1E2A34377C64}">
      <dgm:prSet phldrT="[Text]" phldr="0" custT="1"/>
      <dgm:spPr/>
      <dgm:t>
        <a:bodyPr/>
        <a:lstStyle/>
        <a:p>
          <a:r>
            <a:rPr lang="en-US" sz="1700" dirty="0">
              <a:latin typeface="Times New Roman" panose="02020603050405020304" pitchFamily="18" charset="0"/>
              <a:cs typeface="Times New Roman" panose="02020603050405020304" pitchFamily="18" charset="0"/>
            </a:rPr>
            <a:t>Will there be shared or separate enforcement models for the competition and utilities regulatory mandates?</a:t>
          </a:r>
        </a:p>
      </dgm:t>
    </dgm:pt>
    <dgm:pt modelId="{4710DE36-0DF0-4500-9E18-69D306706833}" type="parTrans" cxnId="{6A87EF7F-9011-4521-9A79-58F811DAF253}">
      <dgm:prSet/>
      <dgm:spPr/>
      <dgm:t>
        <a:bodyPr/>
        <a:lstStyle/>
        <a:p>
          <a:endParaRPr lang="en-US"/>
        </a:p>
      </dgm:t>
    </dgm:pt>
    <dgm:pt modelId="{8A21A909-2910-4827-BE86-3EBE3AD32349}" type="sibTrans" cxnId="{6A87EF7F-9011-4521-9A79-58F811DAF253}">
      <dgm:prSet/>
      <dgm:spPr/>
      <dgm:t>
        <a:bodyPr/>
        <a:lstStyle/>
        <a:p>
          <a:endParaRPr lang="en-US"/>
        </a:p>
      </dgm:t>
    </dgm:pt>
    <dgm:pt modelId="{9F025E21-4911-4D05-A1FF-D05F87CEF6A2}">
      <dgm:prSet phldrT="[Text]" phldr="0" custT="1"/>
      <dgm:spPr/>
      <dgm:t>
        <a:bodyPr/>
        <a:lstStyle/>
        <a:p>
          <a:endParaRPr lang="en-US" sz="1700" dirty="0">
            <a:latin typeface="Times New Roman" panose="02020603050405020304" pitchFamily="18" charset="0"/>
            <a:cs typeface="Times New Roman" panose="02020603050405020304" pitchFamily="18" charset="0"/>
          </a:endParaRPr>
        </a:p>
      </dgm:t>
    </dgm:pt>
    <dgm:pt modelId="{365ED0D9-776D-4917-999A-6B643EBC2F2A}" type="parTrans" cxnId="{D07ED38C-FBBE-4E8B-BD57-4E26C92DC548}">
      <dgm:prSet/>
      <dgm:spPr/>
      <dgm:t>
        <a:bodyPr/>
        <a:lstStyle/>
        <a:p>
          <a:endParaRPr lang="en-US"/>
        </a:p>
      </dgm:t>
    </dgm:pt>
    <dgm:pt modelId="{E9EE4D44-4980-46ED-BFCD-D7A4AD2BB869}" type="sibTrans" cxnId="{D07ED38C-FBBE-4E8B-BD57-4E26C92DC548}">
      <dgm:prSet/>
      <dgm:spPr/>
      <dgm:t>
        <a:bodyPr/>
        <a:lstStyle/>
        <a:p>
          <a:endParaRPr lang="en-US"/>
        </a:p>
      </dgm:t>
    </dgm:pt>
    <dgm:pt modelId="{82F4F483-6D3B-493E-BC89-DDA69C1AB1C4}">
      <dgm:prSet custT="1"/>
      <dgm:spPr>
        <a:ln>
          <a:solidFill>
            <a:schemeClr val="tx1"/>
          </a:solidFill>
        </a:ln>
      </dgm:spPr>
      <dgm:t>
        <a:bodyPr/>
        <a:lstStyle/>
        <a:p>
          <a:r>
            <a:rPr lang="en-US" sz="2000" dirty="0">
              <a:latin typeface="Times New Roman" panose="02020603050405020304" pitchFamily="18" charset="0"/>
              <a:cs typeface="Times New Roman" panose="02020603050405020304" pitchFamily="18" charset="0"/>
            </a:rPr>
            <a:t>Responsibility </a:t>
          </a:r>
        </a:p>
      </dgm:t>
    </dgm:pt>
    <dgm:pt modelId="{6C1E3C0A-4FB4-4731-A7A1-F52A57E44C98}" type="parTrans" cxnId="{CF031BE0-76C7-487D-AE61-EF4DC3B9C5F0}">
      <dgm:prSet/>
      <dgm:spPr/>
      <dgm:t>
        <a:bodyPr/>
        <a:lstStyle/>
        <a:p>
          <a:endParaRPr lang="en-US"/>
        </a:p>
      </dgm:t>
    </dgm:pt>
    <dgm:pt modelId="{272B648A-E1B1-477D-83F2-01AD3E0391F8}" type="sibTrans" cxnId="{CF031BE0-76C7-487D-AE61-EF4DC3B9C5F0}">
      <dgm:prSet/>
      <dgm:spPr/>
      <dgm:t>
        <a:bodyPr/>
        <a:lstStyle/>
        <a:p>
          <a:endParaRPr lang="en-US"/>
        </a:p>
      </dgm:t>
    </dgm:pt>
    <dgm:pt modelId="{E7021A74-FF8A-4534-9C10-A075AAF34033}">
      <dgm:prSet custT="1"/>
      <dgm:spPr>
        <a:ln>
          <a:noFill/>
        </a:ln>
      </dgm:spPr>
      <dgm:t>
        <a:bodyPr/>
        <a:lstStyle/>
        <a:p>
          <a:r>
            <a:rPr lang="en-US" sz="1700" dirty="0">
              <a:latin typeface="Times New Roman" panose="02020603050405020304" pitchFamily="18" charset="0"/>
              <a:cs typeface="Times New Roman" panose="02020603050405020304" pitchFamily="18" charset="0"/>
            </a:rPr>
            <a:t>How to ensure democratic accountability for regulatory interventions across a diverse membership?</a:t>
          </a:r>
        </a:p>
      </dgm:t>
    </dgm:pt>
    <dgm:pt modelId="{0D317702-D956-4B6C-A564-5351FCC6AE60}" type="parTrans" cxnId="{C397DF0E-94F5-42AC-9483-B576C32F751E}">
      <dgm:prSet/>
      <dgm:spPr/>
      <dgm:t>
        <a:bodyPr/>
        <a:lstStyle/>
        <a:p>
          <a:endParaRPr lang="en-US"/>
        </a:p>
      </dgm:t>
    </dgm:pt>
    <dgm:pt modelId="{B5F48E6F-19B9-47BC-83E9-4D82A5BD5C6D}" type="sibTrans" cxnId="{C397DF0E-94F5-42AC-9483-B576C32F751E}">
      <dgm:prSet/>
      <dgm:spPr/>
      <dgm:t>
        <a:bodyPr/>
        <a:lstStyle/>
        <a:p>
          <a:endParaRPr lang="en-US"/>
        </a:p>
      </dgm:t>
    </dgm:pt>
    <dgm:pt modelId="{F712BE14-920C-45BA-BA6C-354196F360AE}">
      <dgm:prSet phldrT="[Text]" phldr="0" custT="1"/>
      <dgm:spPr>
        <a:noFill/>
      </dgm:spPr>
      <dgm:t>
        <a:bodyPr/>
        <a:lstStyle/>
        <a:p>
          <a:r>
            <a:rPr lang="en-US" sz="2000" dirty="0">
              <a:latin typeface="Times New Roman" panose="02020603050405020304" pitchFamily="18" charset="0"/>
              <a:cs typeface="Times New Roman" panose="02020603050405020304" pitchFamily="18" charset="0"/>
            </a:rPr>
            <a:t> </a:t>
          </a:r>
        </a:p>
      </dgm:t>
    </dgm:pt>
    <dgm:pt modelId="{F34C8C92-6E50-46CC-8511-262A07E294FF}" type="sibTrans" cxnId="{1AB9D127-8598-415D-8AA5-4B28734ABDF8}">
      <dgm:prSet/>
      <dgm:spPr/>
      <dgm:t>
        <a:bodyPr/>
        <a:lstStyle/>
        <a:p>
          <a:endParaRPr lang="en-US"/>
        </a:p>
      </dgm:t>
    </dgm:pt>
    <dgm:pt modelId="{99669260-CD53-4254-AACB-120FC8AFC93D}" type="parTrans" cxnId="{1AB9D127-8598-415D-8AA5-4B28734ABDF8}">
      <dgm:prSet/>
      <dgm:spPr/>
      <dgm:t>
        <a:bodyPr/>
        <a:lstStyle/>
        <a:p>
          <a:endParaRPr lang="en-US"/>
        </a:p>
      </dgm:t>
    </dgm:pt>
    <dgm:pt modelId="{7ACA0340-6ED8-4E01-8F23-3A85451190B1}">
      <dgm:prSet phldrT="[Text]" phldr="0" custT="1"/>
      <dgm:spPr/>
      <dgm:t>
        <a:bodyPr/>
        <a:lstStyle/>
        <a:p>
          <a:r>
            <a:rPr lang="en-US" sz="1700" dirty="0">
              <a:latin typeface="Times New Roman" panose="02020603050405020304" pitchFamily="18" charset="0"/>
              <a:cs typeface="Times New Roman" panose="02020603050405020304" pitchFamily="18" charset="0"/>
            </a:rPr>
            <a:t>What are the costs and financial arrangements required to fund effective mandate execution?</a:t>
          </a:r>
        </a:p>
      </dgm:t>
    </dgm:pt>
    <dgm:pt modelId="{5B838FEE-56A5-4ABB-A340-00D2337B1164}" type="parTrans" cxnId="{FC46AB85-2E00-4B21-AC78-5B91CB537D78}">
      <dgm:prSet/>
      <dgm:spPr/>
      <dgm:t>
        <a:bodyPr/>
        <a:lstStyle/>
        <a:p>
          <a:endParaRPr lang="en-US"/>
        </a:p>
      </dgm:t>
    </dgm:pt>
    <dgm:pt modelId="{3658FD62-12F7-45C0-9CD6-8CA930B58CF3}" type="sibTrans" cxnId="{FC46AB85-2E00-4B21-AC78-5B91CB537D78}">
      <dgm:prSet/>
      <dgm:spPr/>
      <dgm:t>
        <a:bodyPr/>
        <a:lstStyle/>
        <a:p>
          <a:endParaRPr lang="en-US"/>
        </a:p>
      </dgm:t>
    </dgm:pt>
    <dgm:pt modelId="{4BB07DDC-D41A-4BC0-87AC-B69C80451D34}">
      <dgm:prSet phldrT="[Text]" phldr="0" custT="1"/>
      <dgm:spPr/>
      <dgm:t>
        <a:bodyPr/>
        <a:lstStyle/>
        <a:p>
          <a:r>
            <a:rPr lang="en-US" sz="1700" dirty="0">
              <a:latin typeface="Times New Roman" panose="02020603050405020304" pitchFamily="18" charset="0"/>
              <a:cs typeface="Times New Roman" panose="02020603050405020304" pitchFamily="18" charset="0"/>
            </a:rPr>
            <a:t>What is the nature and degree of any national presence of the combined institution in member state territories?</a:t>
          </a:r>
        </a:p>
      </dgm:t>
    </dgm:pt>
    <dgm:pt modelId="{D9406362-D514-4ECF-A572-560BC4EC536F}" type="parTrans" cxnId="{D8AACF55-0A8A-4A62-8D0D-278F23A91472}">
      <dgm:prSet/>
      <dgm:spPr/>
      <dgm:t>
        <a:bodyPr/>
        <a:lstStyle/>
        <a:p>
          <a:endParaRPr lang="en-US"/>
        </a:p>
      </dgm:t>
    </dgm:pt>
    <dgm:pt modelId="{0B188D61-3DF0-46B2-97CE-298037250976}" type="sibTrans" cxnId="{D8AACF55-0A8A-4A62-8D0D-278F23A91472}">
      <dgm:prSet/>
      <dgm:spPr/>
      <dgm:t>
        <a:bodyPr/>
        <a:lstStyle/>
        <a:p>
          <a:endParaRPr lang="en-US"/>
        </a:p>
      </dgm:t>
    </dgm:pt>
    <dgm:pt modelId="{B5C6380F-C82E-4868-8CE2-1807B98F3DD8}">
      <dgm:prSet custT="1"/>
      <dgm:spPr>
        <a:ln>
          <a:noFill/>
        </a:ln>
      </dgm:spPr>
      <dgm:t>
        <a:bodyPr/>
        <a:lstStyle/>
        <a:p>
          <a:r>
            <a:rPr lang="en-US" sz="1700" dirty="0">
              <a:latin typeface="Times New Roman" panose="02020603050405020304" pitchFamily="18" charset="0"/>
              <a:cs typeface="Times New Roman" panose="02020603050405020304" pitchFamily="18" charset="0"/>
            </a:rPr>
            <a:t>Who bears responsibility for administering the regulatory framework; will it be centralized or de-centralized?</a:t>
          </a:r>
        </a:p>
      </dgm:t>
    </dgm:pt>
    <dgm:pt modelId="{0584A9FC-6E6F-4898-9FCA-C883B63B5B1F}" type="parTrans" cxnId="{25EC3F52-9873-43A0-A9E3-FFD75AAC7EF4}">
      <dgm:prSet/>
      <dgm:spPr/>
      <dgm:t>
        <a:bodyPr/>
        <a:lstStyle/>
        <a:p>
          <a:endParaRPr lang="en-US"/>
        </a:p>
      </dgm:t>
    </dgm:pt>
    <dgm:pt modelId="{89B3F30D-196B-4102-9A7E-0878DA774FE5}" type="sibTrans" cxnId="{25EC3F52-9873-43A0-A9E3-FFD75AAC7EF4}">
      <dgm:prSet/>
      <dgm:spPr/>
      <dgm:t>
        <a:bodyPr/>
        <a:lstStyle/>
        <a:p>
          <a:endParaRPr lang="en-US"/>
        </a:p>
      </dgm:t>
    </dgm:pt>
    <dgm:pt modelId="{88DCF81A-ED14-4B0C-8381-A78A2042E302}">
      <dgm:prSet custT="1"/>
      <dgm:spPr>
        <a:ln>
          <a:noFill/>
        </a:ln>
      </dgm:spPr>
      <dgm:t>
        <a:bodyPr/>
        <a:lstStyle/>
        <a:p>
          <a:r>
            <a:rPr lang="en-US" sz="1700" dirty="0">
              <a:latin typeface="Times New Roman" panose="02020603050405020304" pitchFamily="18" charset="0"/>
              <a:cs typeface="Times New Roman" panose="02020603050405020304" pitchFamily="18" charset="0"/>
            </a:rPr>
            <a:t>What will be the role and relationship of regulatory addresses at the national level vis-à-vis the combined institution at the regional level?</a:t>
          </a:r>
        </a:p>
      </dgm:t>
    </dgm:pt>
    <dgm:pt modelId="{3834EB63-1357-4830-B305-472160B8AD74}" type="parTrans" cxnId="{DDA141A4-1FEF-461A-9203-725B41F6F212}">
      <dgm:prSet/>
      <dgm:spPr/>
      <dgm:t>
        <a:bodyPr/>
        <a:lstStyle/>
        <a:p>
          <a:endParaRPr lang="en-US"/>
        </a:p>
      </dgm:t>
    </dgm:pt>
    <dgm:pt modelId="{89C27915-5797-4ACE-8394-2082121C781D}" type="sibTrans" cxnId="{DDA141A4-1FEF-461A-9203-725B41F6F212}">
      <dgm:prSet/>
      <dgm:spPr/>
      <dgm:t>
        <a:bodyPr/>
        <a:lstStyle/>
        <a:p>
          <a:endParaRPr lang="en-US"/>
        </a:p>
      </dgm:t>
    </dgm:pt>
    <dgm:pt modelId="{57BD7CFE-2834-4652-A317-B9EC1225C251}" type="pres">
      <dgm:prSet presAssocID="{FCE849D8-28F4-4216-B8F9-E136AED7B904}" presName="linear" presStyleCnt="0">
        <dgm:presLayoutVars>
          <dgm:animLvl val="lvl"/>
          <dgm:resizeHandles val="exact"/>
        </dgm:presLayoutVars>
      </dgm:prSet>
      <dgm:spPr/>
    </dgm:pt>
    <dgm:pt modelId="{78CB00B2-D075-4622-BB86-5AB39A2434E6}" type="pres">
      <dgm:prSet presAssocID="{1F5BDF09-437D-4DB6-B7E7-B7090549A23C}" presName="parentText" presStyleLbl="node1" presStyleIdx="0" presStyleCnt="3" custLinFactNeighborX="-881" custLinFactNeighborY="-58015">
        <dgm:presLayoutVars>
          <dgm:chMax val="0"/>
          <dgm:bulletEnabled val="1"/>
        </dgm:presLayoutVars>
      </dgm:prSet>
      <dgm:spPr/>
    </dgm:pt>
    <dgm:pt modelId="{72F642F5-4D6C-4DB0-945E-9546D328B781}" type="pres">
      <dgm:prSet presAssocID="{1F5BDF09-437D-4DB6-B7E7-B7090549A23C}" presName="childText" presStyleLbl="revTx" presStyleIdx="0" presStyleCnt="3">
        <dgm:presLayoutVars>
          <dgm:bulletEnabled val="1"/>
        </dgm:presLayoutVars>
      </dgm:prSet>
      <dgm:spPr/>
    </dgm:pt>
    <dgm:pt modelId="{94AB4588-BEBB-4F7F-9D0C-E64708F73F97}" type="pres">
      <dgm:prSet presAssocID="{82F4F483-6D3B-493E-BC89-DDA69C1AB1C4}" presName="parentText" presStyleLbl="node1" presStyleIdx="1" presStyleCnt="3">
        <dgm:presLayoutVars>
          <dgm:chMax val="0"/>
          <dgm:bulletEnabled val="1"/>
        </dgm:presLayoutVars>
      </dgm:prSet>
      <dgm:spPr/>
    </dgm:pt>
    <dgm:pt modelId="{C9CFCED3-BE1C-4957-8C88-E26A71A7A6E6}" type="pres">
      <dgm:prSet presAssocID="{82F4F483-6D3B-493E-BC89-DDA69C1AB1C4}" presName="childText" presStyleLbl="revTx" presStyleIdx="1" presStyleCnt="3">
        <dgm:presLayoutVars>
          <dgm:bulletEnabled val="1"/>
        </dgm:presLayoutVars>
      </dgm:prSet>
      <dgm:spPr/>
    </dgm:pt>
    <dgm:pt modelId="{D1656171-B59F-48C5-95DB-43E19B31625C}" type="pres">
      <dgm:prSet presAssocID="{F712BE14-920C-45BA-BA6C-354196F360AE}" presName="parentText" presStyleLbl="node1" presStyleIdx="2" presStyleCnt="3">
        <dgm:presLayoutVars>
          <dgm:chMax val="0"/>
          <dgm:bulletEnabled val="1"/>
        </dgm:presLayoutVars>
      </dgm:prSet>
      <dgm:spPr/>
    </dgm:pt>
    <dgm:pt modelId="{11F9F88D-8BE6-4A31-973A-6ED8CD667504}" type="pres">
      <dgm:prSet presAssocID="{F712BE14-920C-45BA-BA6C-354196F360AE}" presName="childText" presStyleLbl="revTx" presStyleIdx="2" presStyleCnt="3">
        <dgm:presLayoutVars>
          <dgm:bulletEnabled val="1"/>
        </dgm:presLayoutVars>
      </dgm:prSet>
      <dgm:spPr/>
    </dgm:pt>
  </dgm:ptLst>
  <dgm:cxnLst>
    <dgm:cxn modelId="{C397DF0E-94F5-42AC-9483-B576C32F751E}" srcId="{82F4F483-6D3B-493E-BC89-DDA69C1AB1C4}" destId="{E7021A74-FF8A-4534-9C10-A075AAF34033}" srcOrd="0" destOrd="0" parTransId="{0D317702-D956-4B6C-A564-5351FCC6AE60}" sibTransId="{B5F48E6F-19B9-47BC-83E9-4D82A5BD5C6D}"/>
    <dgm:cxn modelId="{3D05F319-1B74-4C9F-BD81-0C2DC340B655}" type="presOf" srcId="{88DCF81A-ED14-4B0C-8381-A78A2042E302}" destId="{C9CFCED3-BE1C-4957-8C88-E26A71A7A6E6}" srcOrd="0" destOrd="2" presId="urn:microsoft.com/office/officeart/2005/8/layout/vList2"/>
    <dgm:cxn modelId="{D66B901D-718F-4689-A5FB-E20E0CF7EA5F}" type="presOf" srcId="{9F025E21-4911-4D05-A1FF-D05F87CEF6A2}" destId="{11F9F88D-8BE6-4A31-973A-6ED8CD667504}" srcOrd="0" destOrd="0" presId="urn:microsoft.com/office/officeart/2005/8/layout/vList2"/>
    <dgm:cxn modelId="{14BCB21F-41BF-4951-B0FB-C2F99323E2F8}" type="presOf" srcId="{B5C6380F-C82E-4868-8CE2-1807B98F3DD8}" destId="{C9CFCED3-BE1C-4957-8C88-E26A71A7A6E6}" srcOrd="0" destOrd="1" presId="urn:microsoft.com/office/officeart/2005/8/layout/vList2"/>
    <dgm:cxn modelId="{1AB9D127-8598-415D-8AA5-4B28734ABDF8}" srcId="{FCE849D8-28F4-4216-B8F9-E136AED7B904}" destId="{F712BE14-920C-45BA-BA6C-354196F360AE}" srcOrd="2" destOrd="0" parTransId="{99669260-CD53-4254-AACB-120FC8AFC93D}" sibTransId="{F34C8C92-6E50-46CC-8511-262A07E294FF}"/>
    <dgm:cxn modelId="{7B58413A-C6A6-405F-8815-9FE1084B0A6E}" type="presOf" srcId="{FCE849D8-28F4-4216-B8F9-E136AED7B904}" destId="{57BD7CFE-2834-4652-A317-B9EC1225C251}" srcOrd="0" destOrd="0" presId="urn:microsoft.com/office/officeart/2005/8/layout/vList2"/>
    <dgm:cxn modelId="{902C2569-DF1F-458F-8CF6-74EFAA18DB87}" type="presOf" srcId="{FCA70E99-FEEE-48A0-A852-1E2A34377C64}" destId="{72F642F5-4D6C-4DB0-945E-9546D328B781}" srcOrd="0" destOrd="0" presId="urn:microsoft.com/office/officeart/2005/8/layout/vList2"/>
    <dgm:cxn modelId="{25EC3F52-9873-43A0-A9E3-FFD75AAC7EF4}" srcId="{82F4F483-6D3B-493E-BC89-DDA69C1AB1C4}" destId="{B5C6380F-C82E-4868-8CE2-1807B98F3DD8}" srcOrd="1" destOrd="0" parTransId="{0584A9FC-6E6F-4898-9FCA-C883B63B5B1F}" sibTransId="{89B3F30D-196B-4102-9A7E-0878DA774FE5}"/>
    <dgm:cxn modelId="{D8AACF55-0A8A-4A62-8D0D-278F23A91472}" srcId="{1F5BDF09-437D-4DB6-B7E7-B7090549A23C}" destId="{4BB07DDC-D41A-4BC0-87AC-B69C80451D34}" srcOrd="2" destOrd="0" parTransId="{D9406362-D514-4ECF-A572-560BC4EC536F}" sibTransId="{0B188D61-3DF0-46B2-97CE-298037250976}"/>
    <dgm:cxn modelId="{B5F55E7D-FC6A-48CF-8E73-EED0BBDBDB97}" type="presOf" srcId="{E7021A74-FF8A-4534-9C10-A075AAF34033}" destId="{C9CFCED3-BE1C-4957-8C88-E26A71A7A6E6}" srcOrd="0" destOrd="0" presId="urn:microsoft.com/office/officeart/2005/8/layout/vList2"/>
    <dgm:cxn modelId="{6A87EF7F-9011-4521-9A79-58F811DAF253}" srcId="{1F5BDF09-437D-4DB6-B7E7-B7090549A23C}" destId="{FCA70E99-FEEE-48A0-A852-1E2A34377C64}" srcOrd="0" destOrd="0" parTransId="{4710DE36-0DF0-4500-9E18-69D306706833}" sibTransId="{8A21A909-2910-4827-BE86-3EBE3AD32349}"/>
    <dgm:cxn modelId="{FC46AB85-2E00-4B21-AC78-5B91CB537D78}" srcId="{1F5BDF09-437D-4DB6-B7E7-B7090549A23C}" destId="{7ACA0340-6ED8-4E01-8F23-3A85451190B1}" srcOrd="1" destOrd="0" parTransId="{5B838FEE-56A5-4ABB-A340-00D2337B1164}" sibTransId="{3658FD62-12F7-45C0-9CD6-8CA930B58CF3}"/>
    <dgm:cxn modelId="{D07ED38C-FBBE-4E8B-BD57-4E26C92DC548}" srcId="{F712BE14-920C-45BA-BA6C-354196F360AE}" destId="{9F025E21-4911-4D05-A1FF-D05F87CEF6A2}" srcOrd="0" destOrd="0" parTransId="{365ED0D9-776D-4917-999A-6B643EBC2F2A}" sibTransId="{E9EE4D44-4980-46ED-BFCD-D7A4AD2BB869}"/>
    <dgm:cxn modelId="{DDA141A4-1FEF-461A-9203-725B41F6F212}" srcId="{82F4F483-6D3B-493E-BC89-DDA69C1AB1C4}" destId="{88DCF81A-ED14-4B0C-8381-A78A2042E302}" srcOrd="2" destOrd="0" parTransId="{3834EB63-1357-4830-B305-472160B8AD74}" sibTransId="{89C27915-5797-4ACE-8394-2082121C781D}"/>
    <dgm:cxn modelId="{ADE8C3C7-7424-4B69-A3C6-216E2D533092}" type="presOf" srcId="{F712BE14-920C-45BA-BA6C-354196F360AE}" destId="{D1656171-B59F-48C5-95DB-43E19B31625C}" srcOrd="0" destOrd="0" presId="urn:microsoft.com/office/officeart/2005/8/layout/vList2"/>
    <dgm:cxn modelId="{B49856DC-068C-42D5-B5F4-0CB7D3150E4C}" type="presOf" srcId="{4BB07DDC-D41A-4BC0-87AC-B69C80451D34}" destId="{72F642F5-4D6C-4DB0-945E-9546D328B781}" srcOrd="0" destOrd="2" presId="urn:microsoft.com/office/officeart/2005/8/layout/vList2"/>
    <dgm:cxn modelId="{CF031BE0-76C7-487D-AE61-EF4DC3B9C5F0}" srcId="{FCE849D8-28F4-4216-B8F9-E136AED7B904}" destId="{82F4F483-6D3B-493E-BC89-DDA69C1AB1C4}" srcOrd="1" destOrd="0" parTransId="{6C1E3C0A-4FB4-4731-A7A1-F52A57E44C98}" sibTransId="{272B648A-E1B1-477D-83F2-01AD3E0391F8}"/>
    <dgm:cxn modelId="{EC162DEE-73D0-4396-8A7E-C24E6EED24BA}" srcId="{FCE849D8-28F4-4216-B8F9-E136AED7B904}" destId="{1F5BDF09-437D-4DB6-B7E7-B7090549A23C}" srcOrd="0" destOrd="0" parTransId="{3CF98D2A-75C4-4733-97B0-E670EDC35AE2}" sibTransId="{E9ECEC8D-C160-4EF3-9614-D17608713ECE}"/>
    <dgm:cxn modelId="{883C5AF1-31E5-487E-9956-94A2A92794CA}" type="presOf" srcId="{7ACA0340-6ED8-4E01-8F23-3A85451190B1}" destId="{72F642F5-4D6C-4DB0-945E-9546D328B781}" srcOrd="0" destOrd="1" presId="urn:microsoft.com/office/officeart/2005/8/layout/vList2"/>
    <dgm:cxn modelId="{B90C87F3-6EF8-4598-8804-64E5BB978F7A}" type="presOf" srcId="{82F4F483-6D3B-493E-BC89-DDA69C1AB1C4}" destId="{94AB4588-BEBB-4F7F-9D0C-E64708F73F97}" srcOrd="0" destOrd="0" presId="urn:microsoft.com/office/officeart/2005/8/layout/vList2"/>
    <dgm:cxn modelId="{13B994F8-64D9-4E2E-8073-9B2A239ACF76}" type="presOf" srcId="{1F5BDF09-437D-4DB6-B7E7-B7090549A23C}" destId="{78CB00B2-D075-4622-BB86-5AB39A2434E6}" srcOrd="0" destOrd="0" presId="urn:microsoft.com/office/officeart/2005/8/layout/vList2"/>
    <dgm:cxn modelId="{1225B6CE-A336-4DA1-82A6-DDD95B2FF262}" type="presParOf" srcId="{57BD7CFE-2834-4652-A317-B9EC1225C251}" destId="{78CB00B2-D075-4622-BB86-5AB39A2434E6}" srcOrd="0" destOrd="0" presId="urn:microsoft.com/office/officeart/2005/8/layout/vList2"/>
    <dgm:cxn modelId="{31121F33-F573-40B1-A01F-EC74B19B65D5}" type="presParOf" srcId="{57BD7CFE-2834-4652-A317-B9EC1225C251}" destId="{72F642F5-4D6C-4DB0-945E-9546D328B781}" srcOrd="1" destOrd="0" presId="urn:microsoft.com/office/officeart/2005/8/layout/vList2"/>
    <dgm:cxn modelId="{0F5150EF-76CC-45A7-8BB4-52D0700972B9}" type="presParOf" srcId="{57BD7CFE-2834-4652-A317-B9EC1225C251}" destId="{94AB4588-BEBB-4F7F-9D0C-E64708F73F97}" srcOrd="2" destOrd="0" presId="urn:microsoft.com/office/officeart/2005/8/layout/vList2"/>
    <dgm:cxn modelId="{B418851A-C789-4164-97BA-A29A20A47741}" type="presParOf" srcId="{57BD7CFE-2834-4652-A317-B9EC1225C251}" destId="{C9CFCED3-BE1C-4957-8C88-E26A71A7A6E6}" srcOrd="3" destOrd="0" presId="urn:microsoft.com/office/officeart/2005/8/layout/vList2"/>
    <dgm:cxn modelId="{460C3C49-3C37-4609-B4C4-AE72447F87E9}" type="presParOf" srcId="{57BD7CFE-2834-4652-A317-B9EC1225C251}" destId="{D1656171-B59F-48C5-95DB-43E19B31625C}" srcOrd="4" destOrd="0" presId="urn:microsoft.com/office/officeart/2005/8/layout/vList2"/>
    <dgm:cxn modelId="{88B55942-7D0F-4618-8740-A1528D2BA513}" type="presParOf" srcId="{57BD7CFE-2834-4652-A317-B9EC1225C251}" destId="{11F9F88D-8BE6-4A31-973A-6ED8CD667504}" srcOrd="5" destOrd="0" presId="urn:microsoft.com/office/officeart/2005/8/layout/vList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68C00-565D-4436-830F-E1D5C6B25DEA}">
      <dsp:nvSpPr>
        <dsp:cNvPr id="0" name=""/>
        <dsp:cNvSpPr/>
      </dsp:nvSpPr>
      <dsp:spPr>
        <a:xfrm>
          <a:off x="0" y="0"/>
          <a:ext cx="10018007" cy="49087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itchFamily="18" charset="0"/>
              <a:ea typeface="+mn-ea"/>
              <a:cs typeface="Times New Roman" pitchFamily="18" charset="0"/>
            </a:rPr>
            <a:t>Utilities regulation </a:t>
          </a:r>
        </a:p>
      </dsp:txBody>
      <dsp:txXfrm>
        <a:off x="23962" y="23962"/>
        <a:ext cx="9970083" cy="442947"/>
      </dsp:txXfrm>
    </dsp:sp>
    <dsp:sp modelId="{488BD7BB-2E49-40CA-9EF0-B2376D7B4F61}">
      <dsp:nvSpPr>
        <dsp:cNvPr id="0" name=""/>
        <dsp:cNvSpPr/>
      </dsp:nvSpPr>
      <dsp:spPr>
        <a:xfrm>
          <a:off x="0" y="497109"/>
          <a:ext cx="10018007" cy="10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072"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Times New Roman" pitchFamily="18" charset="0"/>
              <a:ea typeface="+mn-ea"/>
              <a:cs typeface="Times New Roman" pitchFamily="18" charset="0"/>
            </a:rPr>
            <a:t>applies to </a:t>
          </a:r>
          <a:r>
            <a:rPr lang="en-US" sz="1700" u="sng" kern="1200" dirty="0">
              <a:latin typeface="Times New Roman" pitchFamily="18" charset="0"/>
              <a:ea typeface="+mn-ea"/>
              <a:cs typeface="Times New Roman" pitchFamily="18" charset="0"/>
            </a:rPr>
            <a:t>specific</a:t>
          </a:r>
          <a:r>
            <a:rPr lang="en-US" sz="1700" kern="1200" dirty="0">
              <a:latin typeface="Times New Roman" pitchFamily="18" charset="0"/>
              <a:ea typeface="+mn-ea"/>
              <a:cs typeface="Times New Roman" pitchFamily="18" charset="0"/>
            </a:rPr>
            <a:t> sectors/industries or markets.</a:t>
          </a:r>
        </a:p>
        <a:p>
          <a:pPr marL="171450" lvl="1" indent="-171450" algn="l" defTabSz="755650">
            <a:lnSpc>
              <a:spcPct val="90000"/>
            </a:lnSpc>
            <a:spcBef>
              <a:spcPct val="0"/>
            </a:spcBef>
            <a:spcAft>
              <a:spcPct val="20000"/>
            </a:spcAft>
            <a:buChar char="•"/>
          </a:pPr>
          <a:r>
            <a:rPr lang="en-US" sz="1700" kern="1200" dirty="0">
              <a:latin typeface="Times New Roman" pitchFamily="18" charset="0"/>
              <a:ea typeface="+mn-ea"/>
              <a:cs typeface="Times New Roman" pitchFamily="18" charset="0"/>
            </a:rPr>
            <a:t>intervenes </a:t>
          </a:r>
          <a:r>
            <a:rPr lang="en-US" sz="1700" i="1" kern="1200" dirty="0">
              <a:latin typeface="Times New Roman" pitchFamily="18" charset="0"/>
              <a:ea typeface="+mn-ea"/>
              <a:cs typeface="Times New Roman" pitchFamily="18" charset="0"/>
            </a:rPr>
            <a:t>ex ante </a:t>
          </a:r>
          <a:r>
            <a:rPr lang="en-US" sz="1700" i="0" kern="1200" dirty="0">
              <a:latin typeface="Times New Roman" pitchFamily="18" charset="0"/>
              <a:ea typeface="+mn-ea"/>
              <a:cs typeface="Times New Roman" pitchFamily="18" charset="0"/>
            </a:rPr>
            <a:t>to pre-defined activities and regulatory addressees.</a:t>
          </a:r>
          <a:endParaRPr lang="en-US" sz="1700" i="1" kern="1200" dirty="0">
            <a:latin typeface="Times New Roman" pitchFamily="18" charset="0"/>
            <a:ea typeface="+mn-ea"/>
            <a:cs typeface="Times New Roman" pitchFamily="18" charset="0"/>
          </a:endParaRPr>
        </a:p>
        <a:p>
          <a:pPr marL="171450" lvl="1" indent="-171450" algn="l" defTabSz="755650">
            <a:lnSpc>
              <a:spcPct val="90000"/>
            </a:lnSpc>
            <a:spcBef>
              <a:spcPct val="0"/>
            </a:spcBef>
            <a:spcAft>
              <a:spcPct val="20000"/>
            </a:spcAft>
            <a:buChar char="•"/>
          </a:pPr>
          <a:r>
            <a:rPr lang="en-US" sz="1700" i="0" kern="1200" dirty="0">
              <a:latin typeface="Times New Roman" pitchFamily="18" charset="0"/>
              <a:ea typeface="+mn-ea"/>
              <a:cs typeface="Times New Roman" pitchFamily="18" charset="0"/>
            </a:rPr>
            <a:t>prescriptive and offers legal certainty usually through promulgation of rules.</a:t>
          </a:r>
        </a:p>
        <a:p>
          <a:pPr marL="171450" lvl="1" indent="-171450" algn="l" defTabSz="755650">
            <a:lnSpc>
              <a:spcPct val="90000"/>
            </a:lnSpc>
            <a:spcBef>
              <a:spcPct val="0"/>
            </a:spcBef>
            <a:spcAft>
              <a:spcPct val="20000"/>
            </a:spcAft>
            <a:buChar char="•"/>
          </a:pPr>
          <a:r>
            <a:rPr lang="en-US" sz="1700" i="0" kern="1200" dirty="0">
              <a:latin typeface="Times New Roman" pitchFamily="18" charset="0"/>
              <a:ea typeface="+mn-ea"/>
              <a:cs typeface="Times New Roman" pitchFamily="18" charset="0"/>
            </a:rPr>
            <a:t>focus is on rate setting, rules on service provision, managing capex.</a:t>
          </a:r>
        </a:p>
      </dsp:txBody>
      <dsp:txXfrm>
        <a:off x="0" y="497109"/>
        <a:ext cx="10018007" cy="1094512"/>
      </dsp:txXfrm>
    </dsp:sp>
    <dsp:sp modelId="{C76FD7BE-B8D4-4DDD-A4E8-947160C4634E}">
      <dsp:nvSpPr>
        <dsp:cNvPr id="0" name=""/>
        <dsp:cNvSpPr/>
      </dsp:nvSpPr>
      <dsp:spPr>
        <a:xfrm>
          <a:off x="0" y="1591621"/>
          <a:ext cx="10018007" cy="490871"/>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itchFamily="18" charset="0"/>
              <a:ea typeface="+mn-ea"/>
              <a:cs typeface="Times New Roman" pitchFamily="18" charset="0"/>
            </a:rPr>
            <a:t>Competition law</a:t>
          </a:r>
        </a:p>
      </dsp:txBody>
      <dsp:txXfrm>
        <a:off x="23962" y="1615583"/>
        <a:ext cx="9970083" cy="442947"/>
      </dsp:txXfrm>
    </dsp:sp>
    <dsp:sp modelId="{566AFA3D-15F8-424E-9ACF-6BD9E2F6B537}">
      <dsp:nvSpPr>
        <dsp:cNvPr id="0" name=""/>
        <dsp:cNvSpPr/>
      </dsp:nvSpPr>
      <dsp:spPr>
        <a:xfrm>
          <a:off x="0" y="2082493"/>
          <a:ext cx="10018007" cy="109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072"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u="sng" kern="1200" dirty="0">
              <a:latin typeface="Times New Roman" pitchFamily="18" charset="0"/>
              <a:ea typeface="+mn-ea"/>
              <a:cs typeface="Times New Roman" pitchFamily="18" charset="0"/>
            </a:rPr>
            <a:t>generally</a:t>
          </a:r>
          <a:r>
            <a:rPr lang="en-US" sz="1700" kern="1200" dirty="0">
              <a:latin typeface="Times New Roman" pitchFamily="18" charset="0"/>
              <a:ea typeface="+mn-ea"/>
              <a:cs typeface="Times New Roman" pitchFamily="18" charset="0"/>
            </a:rPr>
            <a:t> applies unless exempted.</a:t>
          </a:r>
        </a:p>
        <a:p>
          <a:pPr marL="171450" lvl="1" indent="-171450" algn="l" defTabSz="755650">
            <a:lnSpc>
              <a:spcPct val="90000"/>
            </a:lnSpc>
            <a:spcBef>
              <a:spcPct val="0"/>
            </a:spcBef>
            <a:spcAft>
              <a:spcPct val="20000"/>
            </a:spcAft>
            <a:buChar char="•"/>
          </a:pPr>
          <a:r>
            <a:rPr lang="en-US" sz="1700" kern="1200" dirty="0">
              <a:latin typeface="Times New Roman" pitchFamily="18" charset="0"/>
              <a:ea typeface="+mn-ea"/>
              <a:cs typeface="Times New Roman" pitchFamily="18" charset="0"/>
            </a:rPr>
            <a:t>intervenes </a:t>
          </a:r>
          <a:r>
            <a:rPr lang="en-US" sz="1700" i="1" kern="1200" dirty="0">
              <a:latin typeface="Times New Roman" pitchFamily="18" charset="0"/>
              <a:ea typeface="+mn-ea"/>
              <a:cs typeface="Times New Roman" pitchFamily="18" charset="0"/>
            </a:rPr>
            <a:t>ex post </a:t>
          </a:r>
          <a:r>
            <a:rPr lang="en-US" sz="1700" i="0" kern="1200" dirty="0">
              <a:latin typeface="Times New Roman" pitchFamily="18" charset="0"/>
              <a:ea typeface="+mn-ea"/>
              <a:cs typeface="Times New Roman" pitchFamily="18" charset="0"/>
            </a:rPr>
            <a:t>to activities and firms after investigation.</a:t>
          </a:r>
          <a:endParaRPr lang="en-US" sz="1700" kern="1200" dirty="0">
            <a:latin typeface="Times New Roman" pitchFamily="18" charset="0"/>
            <a:ea typeface="+mn-ea"/>
            <a:cs typeface="Times New Roman" pitchFamily="18" charset="0"/>
          </a:endParaRPr>
        </a:p>
        <a:p>
          <a:pPr marL="171450" lvl="1" indent="-171450" algn="l" defTabSz="755650">
            <a:lnSpc>
              <a:spcPct val="90000"/>
            </a:lnSpc>
            <a:spcBef>
              <a:spcPct val="0"/>
            </a:spcBef>
            <a:spcAft>
              <a:spcPct val="20000"/>
            </a:spcAft>
            <a:buChar char="•"/>
          </a:pPr>
          <a:r>
            <a:rPr lang="en-US" sz="1700" kern="1200" dirty="0">
              <a:latin typeface="Times New Roman" pitchFamily="18" charset="0"/>
              <a:ea typeface="+mn-ea"/>
              <a:cs typeface="Times New Roman" pitchFamily="18" charset="0"/>
            </a:rPr>
            <a:t>flexible and offers greater accuracy through application of principles and standards.</a:t>
          </a:r>
        </a:p>
        <a:p>
          <a:pPr marL="171450" lvl="1" indent="-171450" algn="l" defTabSz="755650">
            <a:lnSpc>
              <a:spcPct val="90000"/>
            </a:lnSpc>
            <a:spcBef>
              <a:spcPct val="0"/>
            </a:spcBef>
            <a:spcAft>
              <a:spcPct val="20000"/>
            </a:spcAft>
            <a:buChar char="•"/>
          </a:pPr>
          <a:r>
            <a:rPr lang="en-US" sz="1700" kern="1200" dirty="0">
              <a:latin typeface="Times New Roman" pitchFamily="18" charset="0"/>
              <a:ea typeface="+mn-ea"/>
              <a:cs typeface="Times New Roman" pitchFamily="18" charset="0"/>
            </a:rPr>
            <a:t>focus is on prohibiting firm </a:t>
          </a:r>
          <a:r>
            <a:rPr lang="en-US" sz="1700" kern="1200" dirty="0" err="1">
              <a:latin typeface="Times New Roman" pitchFamily="18" charset="0"/>
              <a:ea typeface="+mn-ea"/>
              <a:cs typeface="Times New Roman" pitchFamily="18" charset="0"/>
            </a:rPr>
            <a:t>behaviour</a:t>
          </a:r>
          <a:r>
            <a:rPr lang="en-US" sz="1700" kern="1200" dirty="0">
              <a:latin typeface="Times New Roman" pitchFamily="18" charset="0"/>
              <a:ea typeface="+mn-ea"/>
              <a:cs typeface="Times New Roman" pitchFamily="18" charset="0"/>
            </a:rPr>
            <a:t> that reduces consumer welfare.</a:t>
          </a:r>
        </a:p>
      </dsp:txBody>
      <dsp:txXfrm>
        <a:off x="0" y="2082493"/>
        <a:ext cx="10018007" cy="1094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64B2E-95D9-4997-BE72-1748F165D129}">
      <dsp:nvSpPr>
        <dsp:cNvPr id="0" name=""/>
        <dsp:cNvSpPr/>
      </dsp:nvSpPr>
      <dsp:spPr>
        <a:xfrm>
          <a:off x="4053717" y="2573523"/>
          <a:ext cx="3145417" cy="3145417"/>
        </a:xfrm>
        <a:prstGeom prst="gear9">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Mitigating regulatory inefficiencies </a:t>
          </a:r>
        </a:p>
      </dsp:txBody>
      <dsp:txXfrm>
        <a:off x="4686086" y="3310322"/>
        <a:ext cx="1880679" cy="1616809"/>
      </dsp:txXfrm>
    </dsp:sp>
    <dsp:sp modelId="{37ED7EAB-64C1-4E2A-85D5-414B80E73693}">
      <dsp:nvSpPr>
        <dsp:cNvPr id="0" name=""/>
        <dsp:cNvSpPr/>
      </dsp:nvSpPr>
      <dsp:spPr>
        <a:xfrm>
          <a:off x="2223656" y="1830060"/>
          <a:ext cx="2287576" cy="2287576"/>
        </a:xfrm>
        <a:prstGeom prst="gear6">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Adapting to fast moving markets</a:t>
          </a:r>
        </a:p>
      </dsp:txBody>
      <dsp:txXfrm>
        <a:off x="2799560" y="2409445"/>
        <a:ext cx="1135768" cy="1128806"/>
      </dsp:txXfrm>
    </dsp:sp>
    <dsp:sp modelId="{E053E3B2-5E46-4EA2-A92B-9D35C1C12D72}">
      <dsp:nvSpPr>
        <dsp:cNvPr id="0" name=""/>
        <dsp:cNvSpPr/>
      </dsp:nvSpPr>
      <dsp:spPr>
        <a:xfrm rot="20700000">
          <a:off x="3504932" y="251866"/>
          <a:ext cx="2241357" cy="2241357"/>
        </a:xfrm>
        <a:prstGeom prst="gear6">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Addressing market abuses</a:t>
          </a:r>
        </a:p>
      </dsp:txBody>
      <dsp:txXfrm rot="-20700000">
        <a:off x="3996527" y="743462"/>
        <a:ext cx="1258166" cy="1258166"/>
      </dsp:txXfrm>
    </dsp:sp>
    <dsp:sp modelId="{FA2999E9-EDD4-4A96-8B94-F852A37F0DF8}">
      <dsp:nvSpPr>
        <dsp:cNvPr id="0" name=""/>
        <dsp:cNvSpPr/>
      </dsp:nvSpPr>
      <dsp:spPr>
        <a:xfrm>
          <a:off x="3828945" y="2089102"/>
          <a:ext cx="4026133" cy="4026133"/>
        </a:xfrm>
        <a:prstGeom prst="circularArrow">
          <a:avLst>
            <a:gd name="adj1" fmla="val 4687"/>
            <a:gd name="adj2" fmla="val 299029"/>
            <a:gd name="adj3" fmla="val 2543588"/>
            <a:gd name="adj4" fmla="val 15803418"/>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16C2B-5F7D-4A0B-947F-DDDE91488C8A}">
      <dsp:nvSpPr>
        <dsp:cNvPr id="0" name=""/>
        <dsp:cNvSpPr/>
      </dsp:nvSpPr>
      <dsp:spPr>
        <a:xfrm>
          <a:off x="1818530" y="1317363"/>
          <a:ext cx="2925237" cy="2925237"/>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CF8304-B881-481A-83E5-2AA2AE7AA3B9}">
      <dsp:nvSpPr>
        <dsp:cNvPr id="0" name=""/>
        <dsp:cNvSpPr/>
      </dsp:nvSpPr>
      <dsp:spPr>
        <a:xfrm>
          <a:off x="2986483" y="-245617"/>
          <a:ext cx="3153995" cy="3153995"/>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370E4-0CE7-4916-9EA1-4FA7C1557062}">
      <dsp:nvSpPr>
        <dsp:cNvPr id="0" name=""/>
        <dsp:cNvSpPr/>
      </dsp:nvSpPr>
      <dsp:spPr>
        <a:xfrm>
          <a:off x="1591055" y="503417"/>
          <a:ext cx="2055011" cy="137069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Provisions of the Legal Profession Act authorizing the GLC to make certain rules for the legal profession were challenged under the Fair Competition Act.</a:t>
          </a:r>
        </a:p>
      </dsp:txBody>
      <dsp:txXfrm>
        <a:off x="1919857" y="503417"/>
        <a:ext cx="1726209" cy="1370692"/>
      </dsp:txXfrm>
    </dsp:sp>
    <dsp:sp modelId="{18E2D687-DF0B-40A1-A7C8-06C0D30842E6}">
      <dsp:nvSpPr>
        <dsp:cNvPr id="0" name=""/>
        <dsp:cNvSpPr/>
      </dsp:nvSpPr>
      <dsp:spPr>
        <a:xfrm>
          <a:off x="1578396" y="1898740"/>
          <a:ext cx="2055011" cy="137069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Supreme Court </a:t>
          </a:r>
          <a:r>
            <a:rPr lang="en-US" sz="1200" kern="1200" dirty="0">
              <a:latin typeface="Times New Roman" panose="02020603050405020304" pitchFamily="18" charset="0"/>
              <a:cs typeface="Times New Roman" panose="02020603050405020304" pitchFamily="18" charset="0"/>
            </a:rPr>
            <a:t>took the view that there would be </a:t>
          </a:r>
          <a:r>
            <a:rPr lang="en-US" sz="1200" u="sng" kern="1200" dirty="0">
              <a:latin typeface="Times New Roman" panose="02020603050405020304" pitchFamily="18" charset="0"/>
              <a:cs typeface="Times New Roman" panose="02020603050405020304" pitchFamily="18" charset="0"/>
            </a:rPr>
            <a:t>no conflict</a:t>
          </a:r>
          <a:r>
            <a:rPr lang="en-US" sz="1200" kern="1200" dirty="0">
              <a:latin typeface="Times New Roman" panose="02020603050405020304" pitchFamily="18" charset="0"/>
              <a:cs typeface="Times New Roman" panose="02020603050405020304" pitchFamily="18" charset="0"/>
            </a:rPr>
            <a:t> in both legislation standing together. </a:t>
          </a:r>
        </a:p>
      </dsp:txBody>
      <dsp:txXfrm>
        <a:off x="1907198" y="1898740"/>
        <a:ext cx="1726209" cy="1370692"/>
      </dsp:txXfrm>
    </dsp:sp>
    <dsp:sp modelId="{7C73756A-04C4-4E60-8590-F7C4C873EB8E}">
      <dsp:nvSpPr>
        <dsp:cNvPr id="0" name=""/>
        <dsp:cNvSpPr/>
      </dsp:nvSpPr>
      <dsp:spPr>
        <a:xfrm>
          <a:off x="528093" y="1455"/>
          <a:ext cx="1370007" cy="137000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Legal Council case (1995)</a:t>
          </a:r>
          <a:r>
            <a:rPr lang="en-US" sz="1500" kern="1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15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28726" y="202088"/>
        <a:ext cx="968741" cy="968741"/>
      </dsp:txXfrm>
    </dsp:sp>
    <dsp:sp modelId="{9BA96921-197A-4D72-87A2-FF4C3FF70E83}">
      <dsp:nvSpPr>
        <dsp:cNvPr id="0" name=""/>
        <dsp:cNvSpPr/>
      </dsp:nvSpPr>
      <dsp:spPr>
        <a:xfrm>
          <a:off x="5049118" y="549458"/>
          <a:ext cx="2055011" cy="137069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Times New Roman" pitchFamily="18" charset="0"/>
              <a:ea typeface="+mn-ea"/>
              <a:cs typeface="Times New Roman" pitchFamily="18" charset="0"/>
            </a:rPr>
            <a:t>Listing rules of the JSE as allowed under the Securities Act were challenged under the Fair Competition Act.</a:t>
          </a:r>
        </a:p>
      </dsp:txBody>
      <dsp:txXfrm>
        <a:off x="5377920" y="549458"/>
        <a:ext cx="1726209" cy="1370692"/>
      </dsp:txXfrm>
    </dsp:sp>
    <dsp:sp modelId="{4899536E-F388-40C6-B54B-DF37F49761D6}">
      <dsp:nvSpPr>
        <dsp:cNvPr id="0" name=""/>
        <dsp:cNvSpPr/>
      </dsp:nvSpPr>
      <dsp:spPr>
        <a:xfrm>
          <a:off x="5049118" y="1920150"/>
          <a:ext cx="2055011" cy="1370692"/>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r>
            <a:rPr lang="en-US" sz="1200" b="1" kern="1200" dirty="0">
              <a:latin typeface="Times New Roman" pitchFamily="18" charset="0"/>
              <a:ea typeface="+mn-ea"/>
              <a:cs typeface="Times New Roman" pitchFamily="18" charset="0"/>
            </a:rPr>
            <a:t>Court of Appeal </a:t>
          </a:r>
          <a:r>
            <a:rPr lang="en-US" sz="1200" kern="1200" dirty="0">
              <a:latin typeface="Times New Roman" pitchFamily="18" charset="0"/>
              <a:ea typeface="+mn-ea"/>
              <a:cs typeface="Times New Roman" pitchFamily="18" charset="0"/>
            </a:rPr>
            <a:t>took the view that there would be </a:t>
          </a:r>
          <a:r>
            <a:rPr lang="en-US" sz="1200" u="sng" kern="1200" dirty="0">
              <a:latin typeface="Times New Roman" pitchFamily="18" charset="0"/>
              <a:ea typeface="+mn-ea"/>
              <a:cs typeface="Times New Roman" pitchFamily="18" charset="0"/>
            </a:rPr>
            <a:t>a conflict</a:t>
          </a:r>
          <a:r>
            <a:rPr lang="en-US" sz="1200" kern="1200" dirty="0">
              <a:latin typeface="Times New Roman" pitchFamily="18" charset="0"/>
              <a:ea typeface="+mn-ea"/>
              <a:cs typeface="Times New Roman" pitchFamily="18" charset="0"/>
            </a:rPr>
            <a:t> in applying both legislation to the JSE. </a:t>
          </a:r>
        </a:p>
      </dsp:txBody>
      <dsp:txXfrm>
        <a:off x="5377920" y="1920150"/>
        <a:ext cx="1726209" cy="1370692"/>
      </dsp:txXfrm>
    </dsp:sp>
    <dsp:sp modelId="{871B70E7-E532-42D0-BAAF-C1200E47B78A}">
      <dsp:nvSpPr>
        <dsp:cNvPr id="0" name=""/>
        <dsp:cNvSpPr/>
      </dsp:nvSpPr>
      <dsp:spPr>
        <a:xfrm>
          <a:off x="3953112" y="1455"/>
          <a:ext cx="1370007" cy="137000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38100" dist="38100" dir="2700000" algn="tl">
                  <a:srgbClr val="000000">
                    <a:alpha val="43137"/>
                  </a:srgbClr>
                </a:outerShdw>
              </a:effectLst>
              <a:latin typeface="Times New Roman" pitchFamily="18" charset="0"/>
              <a:ea typeface="+mn-ea"/>
              <a:cs typeface="Times New Roman" pitchFamily="18" charset="0"/>
            </a:rPr>
            <a:t>Jamaica Stock Exchange case (2001)</a:t>
          </a:r>
          <a:r>
            <a:rPr lang="en-US" sz="1500" kern="1200" baseline="30000" dirty="0">
              <a:effectLst>
                <a:outerShdw blurRad="38100" dist="38100" dir="2700000" algn="tl">
                  <a:srgbClr val="000000">
                    <a:alpha val="43137"/>
                  </a:srgbClr>
                </a:outerShdw>
              </a:effectLst>
              <a:latin typeface="Times New Roman" pitchFamily="18" charset="0"/>
              <a:ea typeface="+mn-ea"/>
              <a:cs typeface="Times New Roman" pitchFamily="18" charset="0"/>
            </a:rPr>
            <a:t>3</a:t>
          </a:r>
          <a:endParaRPr lang="en-US" sz="1500" kern="1200" dirty="0">
            <a:effectLst>
              <a:outerShdw blurRad="38100" dist="38100" dir="2700000" algn="tl">
                <a:srgbClr val="000000">
                  <a:alpha val="43137"/>
                </a:srgbClr>
              </a:outerShdw>
            </a:effectLst>
            <a:latin typeface="Times New Roman" pitchFamily="18" charset="0"/>
            <a:ea typeface="+mn-ea"/>
            <a:cs typeface="Times New Roman" pitchFamily="18" charset="0"/>
          </a:endParaRPr>
        </a:p>
      </dsp:txBody>
      <dsp:txXfrm>
        <a:off x="4153745" y="202088"/>
        <a:ext cx="968741" cy="968741"/>
      </dsp:txXfrm>
    </dsp:sp>
    <dsp:sp modelId="{15194673-6C77-47B2-8398-F6A258175C1B}">
      <dsp:nvSpPr>
        <dsp:cNvPr id="0" name=""/>
        <dsp:cNvSpPr/>
      </dsp:nvSpPr>
      <dsp:spPr>
        <a:xfrm>
          <a:off x="8474136" y="549458"/>
          <a:ext cx="2055011" cy="1370692"/>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r>
            <a:rPr lang="en-US" sz="1200" kern="1200" dirty="0">
              <a:latin typeface="Times New Roman" pitchFamily="18" charset="0"/>
              <a:ea typeface="+mn-ea"/>
              <a:cs typeface="Times New Roman" pitchFamily="18" charset="0"/>
            </a:rPr>
            <a:t>The merger was approved under the Telecoms Act but challenged under the Fair Competition Act. </a:t>
          </a:r>
        </a:p>
      </dsp:txBody>
      <dsp:txXfrm>
        <a:off x="8802938" y="549458"/>
        <a:ext cx="1726209" cy="1370692"/>
      </dsp:txXfrm>
    </dsp:sp>
    <dsp:sp modelId="{53E479E6-8853-41FC-BF83-F4D5BAEA4599}">
      <dsp:nvSpPr>
        <dsp:cNvPr id="0" name=""/>
        <dsp:cNvSpPr/>
      </dsp:nvSpPr>
      <dsp:spPr>
        <a:xfrm>
          <a:off x="8474136" y="1920150"/>
          <a:ext cx="2055011" cy="1370692"/>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just" defTabSz="533400">
            <a:lnSpc>
              <a:spcPct val="90000"/>
            </a:lnSpc>
            <a:spcBef>
              <a:spcPct val="0"/>
            </a:spcBef>
            <a:spcAft>
              <a:spcPct val="35000"/>
            </a:spcAft>
            <a:buNone/>
          </a:pPr>
          <a:r>
            <a:rPr lang="en-US" sz="1200" b="1" kern="1200" dirty="0">
              <a:latin typeface="Times New Roman" pitchFamily="18" charset="0"/>
              <a:ea typeface="+mn-ea"/>
              <a:cs typeface="Times New Roman" pitchFamily="18" charset="0"/>
            </a:rPr>
            <a:t>Privy Council </a:t>
          </a:r>
          <a:r>
            <a:rPr lang="en-US" sz="1200" kern="1200" dirty="0">
              <a:latin typeface="Times New Roman" pitchFamily="18" charset="0"/>
              <a:ea typeface="+mn-ea"/>
              <a:cs typeface="Times New Roman" pitchFamily="18" charset="0"/>
            </a:rPr>
            <a:t>took the view that there would be </a:t>
          </a:r>
          <a:r>
            <a:rPr lang="en-US" sz="1200" u="sng" kern="1200" dirty="0">
              <a:latin typeface="Times New Roman" pitchFamily="18" charset="0"/>
              <a:ea typeface="+mn-ea"/>
              <a:cs typeface="Times New Roman" pitchFamily="18" charset="0"/>
            </a:rPr>
            <a:t>no conflict</a:t>
          </a:r>
          <a:r>
            <a:rPr lang="en-US" sz="1200" kern="1200" dirty="0">
              <a:latin typeface="Times New Roman" pitchFamily="18" charset="0"/>
              <a:ea typeface="+mn-ea"/>
              <a:cs typeface="Times New Roman" pitchFamily="18" charset="0"/>
            </a:rPr>
            <a:t> in applying both legislation to the merger.</a:t>
          </a:r>
        </a:p>
      </dsp:txBody>
      <dsp:txXfrm>
        <a:off x="8802938" y="1920150"/>
        <a:ext cx="1726209" cy="1370692"/>
      </dsp:txXfrm>
    </dsp:sp>
    <dsp:sp modelId="{0070A55A-4E74-42F4-B54F-272B11BCA91A}">
      <dsp:nvSpPr>
        <dsp:cNvPr id="0" name=""/>
        <dsp:cNvSpPr/>
      </dsp:nvSpPr>
      <dsp:spPr>
        <a:xfrm>
          <a:off x="7378130" y="1455"/>
          <a:ext cx="1370007" cy="137000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effectLst>
                <a:outerShdw blurRad="38100" dist="38100" dir="2700000" algn="tl">
                  <a:srgbClr val="000000">
                    <a:alpha val="43137"/>
                  </a:srgbClr>
                </a:outerShdw>
              </a:effectLst>
              <a:latin typeface="Times New Roman" pitchFamily="18" charset="0"/>
              <a:ea typeface="+mn-ea"/>
              <a:cs typeface="Times New Roman" pitchFamily="18" charset="0"/>
            </a:rPr>
            <a:t>Digicel/  Claro case (2017)</a:t>
          </a:r>
          <a:r>
            <a:rPr lang="en-US" sz="1500" kern="1200" baseline="30000" dirty="0">
              <a:effectLst>
                <a:outerShdw blurRad="38100" dist="38100" dir="2700000" algn="tl">
                  <a:srgbClr val="000000">
                    <a:alpha val="43137"/>
                  </a:srgbClr>
                </a:outerShdw>
              </a:effectLst>
              <a:latin typeface="Times New Roman" pitchFamily="18" charset="0"/>
              <a:ea typeface="+mn-ea"/>
              <a:cs typeface="Times New Roman" pitchFamily="18" charset="0"/>
            </a:rPr>
            <a:t>4</a:t>
          </a:r>
          <a:endParaRPr lang="en-US" sz="1500" kern="1200" dirty="0">
            <a:effectLst>
              <a:outerShdw blurRad="38100" dist="38100" dir="2700000" algn="tl">
                <a:srgbClr val="000000">
                  <a:alpha val="43137"/>
                </a:srgbClr>
              </a:outerShdw>
            </a:effectLst>
            <a:latin typeface="Times New Roman" pitchFamily="18" charset="0"/>
            <a:ea typeface="+mn-ea"/>
            <a:cs typeface="Times New Roman" pitchFamily="18" charset="0"/>
          </a:endParaRPr>
        </a:p>
      </dsp:txBody>
      <dsp:txXfrm>
        <a:off x="7578763" y="202088"/>
        <a:ext cx="968741" cy="968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52881-2063-4084-86A3-6B1B8AFCFA59}">
      <dsp:nvSpPr>
        <dsp:cNvPr id="0" name=""/>
        <dsp:cNvSpPr/>
      </dsp:nvSpPr>
      <dsp:spPr>
        <a:xfrm rot="5400000">
          <a:off x="-203611" y="208005"/>
          <a:ext cx="1357411" cy="950187"/>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a:t>
          </a:r>
        </a:p>
      </dsp:txBody>
      <dsp:txXfrm rot="-5400000">
        <a:off x="2" y="479487"/>
        <a:ext cx="950187" cy="407224"/>
      </dsp:txXfrm>
    </dsp:sp>
    <dsp:sp modelId="{D05D1BAA-80A4-4111-908B-ADBA81D2FFB8}">
      <dsp:nvSpPr>
        <dsp:cNvPr id="0" name=""/>
        <dsp:cNvSpPr/>
      </dsp:nvSpPr>
      <dsp:spPr>
        <a:xfrm rot="5400000">
          <a:off x="5588256" y="-4633674"/>
          <a:ext cx="882317" cy="10158454"/>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Competition policy goals of promoting market contestability and curbing unfair business conduct in digital markets. (</a:t>
          </a:r>
          <a:r>
            <a:rPr lang="en-US" sz="1700" b="1" kern="1200" baseline="0" dirty="0">
              <a:solidFill>
                <a:srgbClr val="002060"/>
              </a:solidFill>
              <a:latin typeface="Times New Roman" panose="02020603050405020304" pitchFamily="18" charset="0"/>
              <a:cs typeface="Times New Roman" panose="02020603050405020304" pitchFamily="18" charset="0"/>
            </a:rPr>
            <a:t>Recitals 6 – 8, DMA</a:t>
          </a:r>
          <a:r>
            <a:rPr lang="en-US" sz="1700" kern="1200" dirty="0">
              <a:latin typeface="Times New Roman" panose="02020603050405020304" pitchFamily="18" charset="0"/>
              <a:cs typeface="Times New Roman" panose="02020603050405020304" pitchFamily="18" charset="0"/>
            </a:rPr>
            <a:t>).</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Also regulatory goals of preventing internal market fragmentation by harmonizing legal obligations (</a:t>
          </a:r>
          <a:r>
            <a:rPr lang="en-US" sz="1700" b="1" kern="1200" dirty="0">
              <a:solidFill>
                <a:srgbClr val="002060"/>
              </a:solidFill>
              <a:latin typeface="Times New Roman" panose="02020603050405020304" pitchFamily="18" charset="0"/>
              <a:cs typeface="Times New Roman" panose="02020603050405020304" pitchFamily="18" charset="0"/>
            </a:rPr>
            <a:t>Preamble</a:t>
          </a:r>
          <a:r>
            <a:rPr lang="en-US" sz="1700" kern="1200" dirty="0">
              <a:latin typeface="Times New Roman" panose="02020603050405020304" pitchFamily="18" charset="0"/>
              <a:cs typeface="Times New Roman" panose="02020603050405020304" pitchFamily="18" charset="0"/>
            </a:rPr>
            <a:t>)</a:t>
          </a:r>
        </a:p>
      </dsp:txBody>
      <dsp:txXfrm rot="-5400000">
        <a:off x="950188" y="47465"/>
        <a:ext cx="10115383" cy="796175"/>
      </dsp:txXfrm>
    </dsp:sp>
    <dsp:sp modelId="{792E6D08-C205-4961-BE8B-71EE1D47A3A6}">
      <dsp:nvSpPr>
        <dsp:cNvPr id="0" name=""/>
        <dsp:cNvSpPr/>
      </dsp:nvSpPr>
      <dsp:spPr>
        <a:xfrm rot="5400000">
          <a:off x="-203611" y="1456582"/>
          <a:ext cx="1357411" cy="950187"/>
        </a:xfrm>
        <a:prstGeom prst="chevron">
          <a:avLst/>
        </a:prstGeom>
        <a:solidFill>
          <a:schemeClr val="accent3">
            <a:hueOff val="1372388"/>
            <a:satOff val="8237"/>
            <a:lumOff val="6275"/>
            <a:alphaOff val="0"/>
          </a:schemeClr>
        </a:solidFill>
        <a:ln w="19050" cap="flat" cmpd="sng" algn="ctr">
          <a:solidFill>
            <a:schemeClr val="accent3">
              <a:hueOff val="1372388"/>
              <a:satOff val="8237"/>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a:t>
          </a:r>
        </a:p>
      </dsp:txBody>
      <dsp:txXfrm rot="-5400000">
        <a:off x="2" y="1728064"/>
        <a:ext cx="950187" cy="407224"/>
      </dsp:txXfrm>
    </dsp:sp>
    <dsp:sp modelId="{5F90A827-5627-4746-B7D4-8F94D1E5EF4E}">
      <dsp:nvSpPr>
        <dsp:cNvPr id="0" name=""/>
        <dsp:cNvSpPr/>
      </dsp:nvSpPr>
      <dsp:spPr>
        <a:xfrm rot="5400000">
          <a:off x="5552848" y="-3385097"/>
          <a:ext cx="953132" cy="10158454"/>
        </a:xfrm>
        <a:prstGeom prst="round2SameRect">
          <a:avLst/>
        </a:prstGeom>
        <a:solidFill>
          <a:schemeClr val="lt1">
            <a:alpha val="90000"/>
            <a:hueOff val="0"/>
            <a:satOff val="0"/>
            <a:lumOff val="0"/>
            <a:alphaOff val="0"/>
          </a:schemeClr>
        </a:solidFill>
        <a:ln w="19050" cap="flat" cmpd="sng" algn="ctr">
          <a:solidFill>
            <a:schemeClr val="accent3">
              <a:hueOff val="1372388"/>
              <a:satOff val="8237"/>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Applies to </a:t>
          </a:r>
          <a:r>
            <a:rPr lang="en-US" sz="1600" b="1" kern="1200" dirty="0">
              <a:latin typeface="Times New Roman" panose="02020603050405020304" pitchFamily="18" charset="0"/>
              <a:cs typeface="Times New Roman" panose="02020603050405020304" pitchFamily="18" charset="0"/>
            </a:rPr>
            <a:t>a pre-defined list of markets </a:t>
          </a:r>
          <a:r>
            <a:rPr lang="en-US" sz="1600" kern="1200" dirty="0">
              <a:latin typeface="Times New Roman" panose="02020603050405020304" pitchFamily="18" charset="0"/>
              <a:cs typeface="Times New Roman" panose="02020603050405020304" pitchFamily="18" charset="0"/>
            </a:rPr>
            <a:t>or commercial activities, viz </a:t>
          </a:r>
          <a:r>
            <a:rPr lang="en-US" sz="1600" i="1" kern="1200" dirty="0">
              <a:latin typeface="Times New Roman" panose="02020603050405020304" pitchFamily="18" charset="0"/>
              <a:cs typeface="Times New Roman" panose="02020603050405020304" pitchFamily="18" charset="0"/>
            </a:rPr>
            <a:t>“core platform services” </a:t>
          </a:r>
          <a:r>
            <a:rPr lang="en-US" sz="1600" kern="1200" dirty="0">
              <a:latin typeface="Times New Roman" panose="02020603050405020304" pitchFamily="18" charset="0"/>
              <a:cs typeface="Times New Roman" panose="02020603050405020304" pitchFamily="18" charset="0"/>
            </a:rPr>
            <a:t>(</a:t>
          </a:r>
          <a:r>
            <a:rPr lang="en-US" sz="1600" b="1" kern="1200" dirty="0">
              <a:solidFill>
                <a:srgbClr val="002060"/>
              </a:solidFill>
              <a:latin typeface="Times New Roman" panose="02020603050405020304" pitchFamily="18" charset="0"/>
              <a:cs typeface="Times New Roman" panose="02020603050405020304" pitchFamily="18" charset="0"/>
            </a:rPr>
            <a:t>Article 2(2), DMA</a:t>
          </a:r>
          <a:r>
            <a:rPr lang="en-US" sz="1600" kern="1200" dirty="0">
              <a:latin typeface="Times New Roman" panose="02020603050405020304" pitchFamily="18" charset="0"/>
              <a:cs typeface="Times New Roman" panose="02020603050405020304" pitchFamily="18" charset="0"/>
            </a:rPr>
            <a: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Specific regulatory addressees called </a:t>
          </a:r>
          <a:r>
            <a:rPr lang="en-US" sz="1600" i="1" kern="1200" dirty="0">
              <a:latin typeface="Times New Roman" panose="02020603050405020304" pitchFamily="18" charset="0"/>
              <a:cs typeface="Times New Roman" panose="02020603050405020304" pitchFamily="18" charset="0"/>
            </a:rPr>
            <a:t>“gatekeepers” </a:t>
          </a:r>
          <a:r>
            <a:rPr lang="en-US" sz="1600" kern="1200" dirty="0">
              <a:latin typeface="Times New Roman" panose="02020603050405020304" pitchFamily="18" charset="0"/>
              <a:cs typeface="Times New Roman" panose="02020603050405020304" pitchFamily="18" charset="0"/>
            </a:rPr>
            <a:t>are targeted, who must be formally </a:t>
          </a:r>
          <a:r>
            <a:rPr lang="en-US" sz="1600" b="1" kern="1200" dirty="0">
              <a:latin typeface="Times New Roman" panose="02020603050405020304" pitchFamily="18" charset="0"/>
              <a:cs typeface="Times New Roman" panose="02020603050405020304" pitchFamily="18" charset="0"/>
            </a:rPr>
            <a:t>designated as such before</a:t>
          </a:r>
          <a:r>
            <a:rPr lang="en-US" sz="1600" kern="1200" dirty="0">
              <a:latin typeface="Times New Roman" panose="02020603050405020304" pitchFamily="18" charset="0"/>
              <a:cs typeface="Times New Roman" panose="02020603050405020304" pitchFamily="18" charset="0"/>
            </a:rPr>
            <a:t> the regulatory obligations apply (</a:t>
          </a:r>
          <a:r>
            <a:rPr lang="en-US" sz="1600" b="1" kern="1200" dirty="0">
              <a:solidFill>
                <a:srgbClr val="002060"/>
              </a:solidFill>
              <a:latin typeface="Times New Roman" panose="02020603050405020304" pitchFamily="18" charset="0"/>
              <a:cs typeface="Times New Roman" panose="02020603050405020304" pitchFamily="18" charset="0"/>
            </a:rPr>
            <a:t>Article 3, DMA</a:t>
          </a:r>
          <a:r>
            <a:rPr lang="en-US" sz="1600" kern="1200" dirty="0">
              <a:latin typeface="Times New Roman" panose="02020603050405020304" pitchFamily="18" charset="0"/>
              <a:cs typeface="Times New Roman" panose="02020603050405020304" pitchFamily="18" charset="0"/>
            </a:rPr>
            <a:t>).</a:t>
          </a:r>
        </a:p>
      </dsp:txBody>
      <dsp:txXfrm rot="-5400000">
        <a:off x="950187" y="1264092"/>
        <a:ext cx="10111926" cy="860076"/>
      </dsp:txXfrm>
    </dsp:sp>
    <dsp:sp modelId="{922FD474-CC4A-45AD-A4D4-AE7C6B4435EE}">
      <dsp:nvSpPr>
        <dsp:cNvPr id="0" name=""/>
        <dsp:cNvSpPr/>
      </dsp:nvSpPr>
      <dsp:spPr>
        <a:xfrm rot="5400000">
          <a:off x="-203611" y="2669752"/>
          <a:ext cx="1357411" cy="950187"/>
        </a:xfrm>
        <a:prstGeom prst="chevron">
          <a:avLst/>
        </a:prstGeom>
        <a:solidFill>
          <a:schemeClr val="accent3">
            <a:hueOff val="2744775"/>
            <a:satOff val="16475"/>
            <a:lumOff val="12550"/>
            <a:alphaOff val="0"/>
          </a:schemeClr>
        </a:solidFill>
        <a:ln w="19050" cap="flat" cmpd="sng" algn="ctr">
          <a:solidFill>
            <a:schemeClr val="accent3">
              <a:hueOff val="2744775"/>
              <a:satOff val="16475"/>
              <a:lumOff val="12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Obligations</a:t>
          </a:r>
        </a:p>
      </dsp:txBody>
      <dsp:txXfrm rot="-5400000">
        <a:off x="2" y="2941234"/>
        <a:ext cx="950187" cy="407224"/>
      </dsp:txXfrm>
    </dsp:sp>
    <dsp:sp modelId="{4233B3EE-3E9B-421E-AB23-13584D01DB73}">
      <dsp:nvSpPr>
        <dsp:cNvPr id="0" name=""/>
        <dsp:cNvSpPr/>
      </dsp:nvSpPr>
      <dsp:spPr>
        <a:xfrm rot="5400000">
          <a:off x="5588024" y="-2171695"/>
          <a:ext cx="882781" cy="10158454"/>
        </a:xfrm>
        <a:prstGeom prst="round2SameRect">
          <a:avLst/>
        </a:prstGeom>
        <a:solidFill>
          <a:schemeClr val="lt1">
            <a:alpha val="90000"/>
            <a:hueOff val="0"/>
            <a:satOff val="0"/>
            <a:lumOff val="0"/>
            <a:alphaOff val="0"/>
          </a:schemeClr>
        </a:solidFill>
        <a:ln w="19050" cap="flat" cmpd="sng" algn="ctr">
          <a:solidFill>
            <a:schemeClr val="accent3">
              <a:hueOff val="2744775"/>
              <a:satOff val="16475"/>
              <a:lumOff val="125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A mix of prohibitory and mandatory obligations on designated gatekeepers (</a:t>
          </a:r>
          <a:r>
            <a:rPr lang="en-US" sz="1700" b="1" kern="1200" dirty="0">
              <a:solidFill>
                <a:srgbClr val="002060"/>
              </a:solidFill>
              <a:latin typeface="Times New Roman" panose="02020603050405020304" pitchFamily="18" charset="0"/>
              <a:cs typeface="Times New Roman" panose="02020603050405020304" pitchFamily="18" charset="0"/>
            </a:rPr>
            <a:t>Articles 6 – 7, DMA</a:t>
          </a:r>
          <a:r>
            <a:rPr lang="en-US" sz="1700" kern="1200" dirty="0">
              <a:latin typeface="Times New Roman" panose="02020603050405020304" pitchFamily="18" charset="0"/>
              <a:cs typeface="Times New Roman" panose="02020603050405020304" pitchFamily="18" charset="0"/>
            </a:rPr>
            <a:t>)</a:t>
          </a:r>
        </a:p>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Obligations reflect the EU’s experience</a:t>
          </a:r>
          <a:r>
            <a:rPr lang="en-US" sz="1700" kern="1200" dirty="0">
              <a:latin typeface="Times New Roman" panose="02020603050405020304" pitchFamily="18" charset="0"/>
              <a:cs typeface="Times New Roman" panose="02020603050405020304" pitchFamily="18" charset="0"/>
            </a:rPr>
            <a:t> with digital markets </a:t>
          </a:r>
          <a:r>
            <a:rPr lang="en-US" sz="1700" b="1" kern="1200" dirty="0">
              <a:latin typeface="Times New Roman" panose="02020603050405020304" pitchFamily="18" charset="0"/>
              <a:cs typeface="Times New Roman" panose="02020603050405020304" pitchFamily="18" charset="0"/>
            </a:rPr>
            <a:t>gained through competition law enforcement</a:t>
          </a:r>
          <a:r>
            <a:rPr lang="en-US" sz="1700" kern="1200" dirty="0">
              <a:latin typeface="Times New Roman" panose="02020603050405020304" pitchFamily="18" charset="0"/>
              <a:cs typeface="Times New Roman" panose="02020603050405020304" pitchFamily="18" charset="0"/>
            </a:rPr>
            <a:t>.</a:t>
          </a:r>
        </a:p>
      </dsp:txBody>
      <dsp:txXfrm rot="-5400000">
        <a:off x="950188" y="2509235"/>
        <a:ext cx="10115360" cy="796593"/>
      </dsp:txXfrm>
    </dsp:sp>
    <dsp:sp modelId="{6F28A2C9-2150-48E9-9130-B63D049AE12D}">
      <dsp:nvSpPr>
        <dsp:cNvPr id="0" name=""/>
        <dsp:cNvSpPr/>
      </dsp:nvSpPr>
      <dsp:spPr>
        <a:xfrm rot="5400000">
          <a:off x="-203611" y="3882922"/>
          <a:ext cx="1357411" cy="950187"/>
        </a:xfrm>
        <a:prstGeom prst="chevron">
          <a:avLst/>
        </a:prstGeom>
        <a:solidFill>
          <a:schemeClr val="accent3">
            <a:hueOff val="4117163"/>
            <a:satOff val="24712"/>
            <a:lumOff val="18825"/>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Enforcement</a:t>
          </a:r>
        </a:p>
      </dsp:txBody>
      <dsp:txXfrm rot="-5400000">
        <a:off x="2" y="4154404"/>
        <a:ext cx="950187" cy="407224"/>
      </dsp:txXfrm>
    </dsp:sp>
    <dsp:sp modelId="{A96DD908-AD1E-4393-98C6-91EBDC00C600}">
      <dsp:nvSpPr>
        <dsp:cNvPr id="0" name=""/>
        <dsp:cNvSpPr/>
      </dsp:nvSpPr>
      <dsp:spPr>
        <a:xfrm rot="5400000">
          <a:off x="5588256" y="-958757"/>
          <a:ext cx="882317" cy="10158454"/>
        </a:xfrm>
        <a:prstGeom prst="round2SameRect">
          <a:avLst/>
        </a:prstGeom>
        <a:solidFill>
          <a:schemeClr val="lt1">
            <a:alpha val="90000"/>
            <a:hueOff val="0"/>
            <a:satOff val="0"/>
            <a:lumOff val="0"/>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The regulation is based on explicit power to harmonize laws for the internal market (</a:t>
          </a:r>
          <a:r>
            <a:rPr lang="en-US" sz="1600" b="1" kern="1200" dirty="0">
              <a:solidFill>
                <a:srgbClr val="002060"/>
              </a:solidFill>
              <a:latin typeface="Times New Roman" panose="02020603050405020304" pitchFamily="18" charset="0"/>
              <a:cs typeface="Times New Roman" panose="02020603050405020304" pitchFamily="18" charset="0"/>
            </a:rPr>
            <a:t>Article 114 TFEU</a:t>
          </a:r>
          <a:r>
            <a:rPr lang="en-US" sz="1600" kern="1200" dirty="0">
              <a:latin typeface="Times New Roman" panose="02020603050405020304" pitchFamily="18" charset="0"/>
              <a:cs typeface="Times New Roman" panose="02020603050405020304" pitchFamily="18" charset="0"/>
            </a:rPr>
            <a:t>) and is directly effective in the Member States.</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Enforcement is centralized in the regional authority, the EU Commission, with Member State enforcement limited.</a:t>
          </a:r>
        </a:p>
      </dsp:txBody>
      <dsp:txXfrm rot="-5400000">
        <a:off x="950188" y="3722382"/>
        <a:ext cx="10115383" cy="796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A5BF-5E38-47DF-9CEA-91679280BBDD}">
      <dsp:nvSpPr>
        <dsp:cNvPr id="0" name=""/>
        <dsp:cNvSpPr/>
      </dsp:nvSpPr>
      <dsp:spPr>
        <a:xfrm>
          <a:off x="4232598" y="1132230"/>
          <a:ext cx="2820643" cy="2820643"/>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Market regulation</a:t>
          </a:r>
        </a:p>
      </dsp:txBody>
      <dsp:txXfrm>
        <a:off x="4645672" y="1545304"/>
        <a:ext cx="1994495" cy="1994495"/>
      </dsp:txXfrm>
    </dsp:sp>
    <dsp:sp modelId="{1B652F31-08B1-463E-B8F1-1957FEA2D631}">
      <dsp:nvSpPr>
        <dsp:cNvPr id="0" name=""/>
        <dsp:cNvSpPr/>
      </dsp:nvSpPr>
      <dsp:spPr>
        <a:xfrm>
          <a:off x="4937759" y="503"/>
          <a:ext cx="1410321" cy="1410321"/>
        </a:xfrm>
        <a:prstGeom prst="ellipse">
          <a:avLst/>
        </a:prstGeom>
        <a:solidFill>
          <a:schemeClr val="accent4">
            <a:alpha val="50000"/>
            <a:hueOff val="1649984"/>
            <a:satOff val="-7300"/>
            <a:lumOff val="-12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Governance</a:t>
          </a:r>
        </a:p>
      </dsp:txBody>
      <dsp:txXfrm>
        <a:off x="5144296" y="207040"/>
        <a:ext cx="997247" cy="997247"/>
      </dsp:txXfrm>
    </dsp:sp>
    <dsp:sp modelId="{8A4F148A-94A4-44B0-BF2B-89835900D286}">
      <dsp:nvSpPr>
        <dsp:cNvPr id="0" name=""/>
        <dsp:cNvSpPr/>
      </dsp:nvSpPr>
      <dsp:spPr>
        <a:xfrm>
          <a:off x="6774647" y="1837391"/>
          <a:ext cx="1410321" cy="1410321"/>
        </a:xfrm>
        <a:prstGeom prst="ellipse">
          <a:avLst/>
        </a:prstGeom>
        <a:solidFill>
          <a:schemeClr val="accent4">
            <a:alpha val="50000"/>
            <a:hueOff val="3299968"/>
            <a:satOff val="-14601"/>
            <a:lumOff val="-24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Doctrinal legal tools</a:t>
          </a:r>
        </a:p>
      </dsp:txBody>
      <dsp:txXfrm>
        <a:off x="6981184" y="2043928"/>
        <a:ext cx="997247" cy="997247"/>
      </dsp:txXfrm>
    </dsp:sp>
    <dsp:sp modelId="{5DF9522B-69BF-431A-93CD-58BDEB76683A}">
      <dsp:nvSpPr>
        <dsp:cNvPr id="0" name=""/>
        <dsp:cNvSpPr/>
      </dsp:nvSpPr>
      <dsp:spPr>
        <a:xfrm>
          <a:off x="4937759" y="3674278"/>
          <a:ext cx="1410321" cy="1410321"/>
        </a:xfrm>
        <a:prstGeom prst="ellipse">
          <a:avLst/>
        </a:prstGeom>
        <a:solidFill>
          <a:schemeClr val="accent4">
            <a:alpha val="50000"/>
            <a:hueOff val="4949952"/>
            <a:satOff val="-21901"/>
            <a:lumOff val="-36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Technical harmonization</a:t>
          </a:r>
        </a:p>
      </dsp:txBody>
      <dsp:txXfrm>
        <a:off x="5144296" y="3880815"/>
        <a:ext cx="997247" cy="997247"/>
      </dsp:txXfrm>
    </dsp:sp>
    <dsp:sp modelId="{6F648C8F-A5CC-4C2E-B599-D9C0304DA436}">
      <dsp:nvSpPr>
        <dsp:cNvPr id="0" name=""/>
        <dsp:cNvSpPr/>
      </dsp:nvSpPr>
      <dsp:spPr>
        <a:xfrm>
          <a:off x="3100871" y="1837391"/>
          <a:ext cx="1410321" cy="1410321"/>
        </a:xfrm>
        <a:prstGeom prst="ellipse">
          <a:avLst/>
        </a:prstGeom>
        <a:solidFill>
          <a:schemeClr val="accent4">
            <a:alpha val="50000"/>
            <a:hueOff val="6599937"/>
            <a:satOff val="-29202"/>
            <a:lumOff val="-49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Institutions</a:t>
          </a:r>
        </a:p>
      </dsp:txBody>
      <dsp:txXfrm>
        <a:off x="3307408" y="2043928"/>
        <a:ext cx="997247" cy="997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908E2-C20D-4917-A42C-B87B7175863A}">
      <dsp:nvSpPr>
        <dsp:cNvPr id="0" name=""/>
        <dsp:cNvSpPr/>
      </dsp:nvSpPr>
      <dsp:spPr>
        <a:xfrm>
          <a:off x="4283693" y="-18808"/>
          <a:ext cx="2809958" cy="2809958"/>
        </a:xfrm>
        <a:prstGeom prst="circularArrow">
          <a:avLst>
            <a:gd name="adj1" fmla="val 5544"/>
            <a:gd name="adj2" fmla="val 330680"/>
            <a:gd name="adj3" fmla="val 13820968"/>
            <a:gd name="adj4" fmla="val 17358612"/>
            <a:gd name="adj5" fmla="val 5757"/>
          </a:avLst>
        </a:prstGeom>
        <a:solidFill>
          <a:srgbClr val="8064A2">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0C8F689-1059-4AA1-9319-09E2995B80BA}">
      <dsp:nvSpPr>
        <dsp:cNvPr id="0" name=""/>
        <dsp:cNvSpPr/>
      </dsp:nvSpPr>
      <dsp:spPr>
        <a:xfrm>
          <a:off x="5016475" y="698"/>
          <a:ext cx="1344393" cy="672196"/>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Legality</a:t>
          </a:r>
        </a:p>
      </dsp:txBody>
      <dsp:txXfrm>
        <a:off x="5049289" y="33512"/>
        <a:ext cx="1278765" cy="606568"/>
      </dsp:txXfrm>
    </dsp:sp>
    <dsp:sp modelId="{AE82241F-3436-4107-A3DE-12BF7826C4BC}">
      <dsp:nvSpPr>
        <dsp:cNvPr id="0" name=""/>
        <dsp:cNvSpPr/>
      </dsp:nvSpPr>
      <dsp:spPr>
        <a:xfrm>
          <a:off x="6156104" y="828687"/>
          <a:ext cx="1344393" cy="672196"/>
        </a:xfrm>
        <a:prstGeom prst="roundRect">
          <a:avLst/>
        </a:prstGeom>
        <a:gradFill rotWithShape="0">
          <a:gsLst>
            <a:gs pos="0">
              <a:srgbClr val="8064A2">
                <a:hueOff val="-1116192"/>
                <a:satOff val="6725"/>
                <a:lumOff val="539"/>
                <a:alphaOff val="0"/>
                <a:shade val="51000"/>
                <a:satMod val="130000"/>
              </a:srgbClr>
            </a:gs>
            <a:gs pos="80000">
              <a:srgbClr val="8064A2">
                <a:hueOff val="-1116192"/>
                <a:satOff val="6725"/>
                <a:lumOff val="539"/>
                <a:alphaOff val="0"/>
                <a:shade val="93000"/>
                <a:satMod val="130000"/>
              </a:srgbClr>
            </a:gs>
            <a:gs pos="100000">
              <a:srgbClr val="8064A2">
                <a:hueOff val="-1116192"/>
                <a:satOff val="6725"/>
                <a:lumOff val="539"/>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Independence</a:t>
          </a:r>
        </a:p>
      </dsp:txBody>
      <dsp:txXfrm>
        <a:off x="6188918" y="861501"/>
        <a:ext cx="1278765" cy="606568"/>
      </dsp:txXfrm>
    </dsp:sp>
    <dsp:sp modelId="{E69C4C91-88A1-408D-BE78-D97B8642E9BB}">
      <dsp:nvSpPr>
        <dsp:cNvPr id="0" name=""/>
        <dsp:cNvSpPr/>
      </dsp:nvSpPr>
      <dsp:spPr>
        <a:xfrm>
          <a:off x="5720805" y="2168401"/>
          <a:ext cx="1344393" cy="672196"/>
        </a:xfrm>
        <a:prstGeom prst="roundRect">
          <a:avLst/>
        </a:prstGeom>
        <a:gradFill rotWithShape="0">
          <a:gsLst>
            <a:gs pos="0">
              <a:srgbClr val="8064A2">
                <a:hueOff val="-2232385"/>
                <a:satOff val="13449"/>
                <a:lumOff val="1078"/>
                <a:alphaOff val="0"/>
                <a:shade val="51000"/>
                <a:satMod val="130000"/>
              </a:srgbClr>
            </a:gs>
            <a:gs pos="80000">
              <a:srgbClr val="8064A2">
                <a:hueOff val="-2232385"/>
                <a:satOff val="13449"/>
                <a:lumOff val="1078"/>
                <a:alphaOff val="0"/>
                <a:shade val="93000"/>
                <a:satMod val="130000"/>
              </a:srgbClr>
            </a:gs>
            <a:gs pos="100000">
              <a:srgbClr val="8064A2">
                <a:hueOff val="-2232385"/>
                <a:satOff val="13449"/>
                <a:lumOff val="107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Transparency</a:t>
          </a:r>
        </a:p>
      </dsp:txBody>
      <dsp:txXfrm>
        <a:off x="5753619" y="2201215"/>
        <a:ext cx="1278765" cy="606568"/>
      </dsp:txXfrm>
    </dsp:sp>
    <dsp:sp modelId="{2D2E3BAF-AAEB-4711-8FBD-DC96AC279E09}">
      <dsp:nvSpPr>
        <dsp:cNvPr id="0" name=""/>
        <dsp:cNvSpPr/>
      </dsp:nvSpPr>
      <dsp:spPr>
        <a:xfrm>
          <a:off x="4312146" y="2168401"/>
          <a:ext cx="1344393" cy="672196"/>
        </a:xfrm>
        <a:prstGeom prst="roundRect">
          <a:avLst/>
        </a:prstGeom>
        <a:gradFill rotWithShape="0">
          <a:gsLst>
            <a:gs pos="0">
              <a:srgbClr val="8064A2">
                <a:hueOff val="-3348577"/>
                <a:satOff val="20174"/>
                <a:lumOff val="1617"/>
                <a:alphaOff val="0"/>
                <a:shade val="51000"/>
                <a:satMod val="130000"/>
              </a:srgbClr>
            </a:gs>
            <a:gs pos="80000">
              <a:srgbClr val="8064A2">
                <a:hueOff val="-3348577"/>
                <a:satOff val="20174"/>
                <a:lumOff val="1617"/>
                <a:alphaOff val="0"/>
                <a:shade val="93000"/>
                <a:satMod val="130000"/>
              </a:srgbClr>
            </a:gs>
            <a:gs pos="100000">
              <a:srgbClr val="8064A2">
                <a:hueOff val="-3348577"/>
                <a:satOff val="20174"/>
                <a:lumOff val="1617"/>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Effectiveness</a:t>
          </a:r>
        </a:p>
      </dsp:txBody>
      <dsp:txXfrm>
        <a:off x="4344960" y="2201215"/>
        <a:ext cx="1278765" cy="606568"/>
      </dsp:txXfrm>
    </dsp:sp>
    <dsp:sp modelId="{64AE8D0C-290B-4392-9C1E-0B05F68BB4F6}">
      <dsp:nvSpPr>
        <dsp:cNvPr id="0" name=""/>
        <dsp:cNvSpPr/>
      </dsp:nvSpPr>
      <dsp:spPr>
        <a:xfrm>
          <a:off x="3876846" y="828687"/>
          <a:ext cx="1344393" cy="672196"/>
        </a:xfrm>
        <a:prstGeom prst="roundRect">
          <a:avLst/>
        </a:prstGeom>
        <a:gradFill rotWithShape="0">
          <a:gsLst>
            <a:gs pos="0">
              <a:srgbClr val="8064A2">
                <a:hueOff val="-4464770"/>
                <a:satOff val="26899"/>
                <a:lumOff val="2156"/>
                <a:alphaOff val="0"/>
                <a:shade val="51000"/>
                <a:satMod val="130000"/>
              </a:srgbClr>
            </a:gs>
            <a:gs pos="80000">
              <a:srgbClr val="8064A2">
                <a:hueOff val="-4464770"/>
                <a:satOff val="26899"/>
                <a:lumOff val="2156"/>
                <a:alphaOff val="0"/>
                <a:shade val="93000"/>
                <a:satMod val="130000"/>
              </a:srgbClr>
            </a:gs>
            <a:gs pos="100000">
              <a:srgbClr val="8064A2">
                <a:hueOff val="-4464770"/>
                <a:satOff val="26899"/>
                <a:lumOff val="2156"/>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ysClr val="window" lastClr="FFFFFF"/>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Responsibility</a:t>
          </a:r>
        </a:p>
      </dsp:txBody>
      <dsp:txXfrm>
        <a:off x="3909660" y="861501"/>
        <a:ext cx="1278765" cy="606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B00B2-D075-4622-BB86-5AB39A2434E6}">
      <dsp:nvSpPr>
        <dsp:cNvPr id="0" name=""/>
        <dsp:cNvSpPr/>
      </dsp:nvSpPr>
      <dsp:spPr>
        <a:xfrm>
          <a:off x="0" y="15019"/>
          <a:ext cx="10218420" cy="767520"/>
        </a:xfrm>
        <a:prstGeom prst="roundRect">
          <a:avLst/>
        </a:prstGeom>
        <a:solidFill>
          <a:schemeClr val="accent2">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Legality</a:t>
          </a:r>
        </a:p>
      </dsp:txBody>
      <dsp:txXfrm>
        <a:off x="37467" y="52486"/>
        <a:ext cx="10143486" cy="692586"/>
      </dsp:txXfrm>
    </dsp:sp>
    <dsp:sp modelId="{72F642F5-4D6C-4DB0-945E-9546D328B781}">
      <dsp:nvSpPr>
        <dsp:cNvPr id="0" name=""/>
        <dsp:cNvSpPr/>
      </dsp:nvSpPr>
      <dsp:spPr>
        <a:xfrm>
          <a:off x="0" y="782539"/>
          <a:ext cx="10218420" cy="82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3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Is there an RTC basis for regionalizing utilities regulation?</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If not, what is the feasibility of treaty and legislative developments to enable such an approach?</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aspect(s) of a utilities regulatory mandate can or should be regionalized? </a:t>
          </a:r>
        </a:p>
      </dsp:txBody>
      <dsp:txXfrm>
        <a:off x="0" y="782539"/>
        <a:ext cx="10218420" cy="827482"/>
      </dsp:txXfrm>
    </dsp:sp>
    <dsp:sp modelId="{94AB4588-BEBB-4F7F-9D0C-E64708F73F97}">
      <dsp:nvSpPr>
        <dsp:cNvPr id="0" name=""/>
        <dsp:cNvSpPr/>
      </dsp:nvSpPr>
      <dsp:spPr>
        <a:xfrm>
          <a:off x="0" y="1610022"/>
          <a:ext cx="10218420" cy="767520"/>
        </a:xfrm>
        <a:prstGeom prst="roundRect">
          <a:avLst/>
        </a:prstGeom>
        <a:solidFill>
          <a:schemeClr val="accent3">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Independence</a:t>
          </a:r>
        </a:p>
      </dsp:txBody>
      <dsp:txXfrm>
        <a:off x="37467" y="1647489"/>
        <a:ext cx="10143486" cy="692586"/>
      </dsp:txXfrm>
    </dsp:sp>
    <dsp:sp modelId="{C9CFCED3-BE1C-4957-8C88-E26A71A7A6E6}">
      <dsp:nvSpPr>
        <dsp:cNvPr id="0" name=""/>
        <dsp:cNvSpPr/>
      </dsp:nvSpPr>
      <dsp:spPr>
        <a:xfrm>
          <a:off x="0" y="2377542"/>
          <a:ext cx="10218420" cy="82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3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How to satisfy rule of law requirements across a diverse membership?</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technical expertise is needed for mandate execution, and at what level?</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safeguards are needed to ensure operational independence?</a:t>
          </a:r>
        </a:p>
      </dsp:txBody>
      <dsp:txXfrm>
        <a:off x="0" y="2377542"/>
        <a:ext cx="10218420" cy="827482"/>
      </dsp:txXfrm>
    </dsp:sp>
    <dsp:sp modelId="{D1656171-B59F-48C5-95DB-43E19B31625C}">
      <dsp:nvSpPr>
        <dsp:cNvPr id="0" name=""/>
        <dsp:cNvSpPr/>
      </dsp:nvSpPr>
      <dsp:spPr>
        <a:xfrm>
          <a:off x="0" y="3205024"/>
          <a:ext cx="10218420" cy="767520"/>
        </a:xfrm>
        <a:prstGeom prst="round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Transparency </a:t>
          </a:r>
        </a:p>
      </dsp:txBody>
      <dsp:txXfrm>
        <a:off x="37467" y="3242491"/>
        <a:ext cx="10143486" cy="692586"/>
      </dsp:txXfrm>
    </dsp:sp>
    <dsp:sp modelId="{11F9F88D-8BE6-4A31-973A-6ED8CD667504}">
      <dsp:nvSpPr>
        <dsp:cNvPr id="0" name=""/>
        <dsp:cNvSpPr/>
      </dsp:nvSpPr>
      <dsp:spPr>
        <a:xfrm>
          <a:off x="0" y="3972544"/>
          <a:ext cx="10218420" cy="82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3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is the appropriate degree of national consultation or participation in policy making?</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is the right balance between political oversight and operational independence?</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How to harmonize regulatory interventions and procedures across a diverse membership?</a:t>
          </a:r>
        </a:p>
      </dsp:txBody>
      <dsp:txXfrm>
        <a:off x="0" y="3972544"/>
        <a:ext cx="10218420" cy="827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B00B2-D075-4622-BB86-5AB39A2434E6}">
      <dsp:nvSpPr>
        <dsp:cNvPr id="0" name=""/>
        <dsp:cNvSpPr/>
      </dsp:nvSpPr>
      <dsp:spPr>
        <a:xfrm>
          <a:off x="0" y="0"/>
          <a:ext cx="10218420" cy="748800"/>
        </a:xfrm>
        <a:prstGeom prst="roundRect">
          <a:avLst/>
        </a:prstGeom>
        <a:solidFill>
          <a:schemeClr val="accent3">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Effectiveness</a:t>
          </a:r>
        </a:p>
      </dsp:txBody>
      <dsp:txXfrm>
        <a:off x="36553" y="36553"/>
        <a:ext cx="10145314" cy="675694"/>
      </dsp:txXfrm>
    </dsp:sp>
    <dsp:sp modelId="{72F642F5-4D6C-4DB0-945E-9546D328B781}">
      <dsp:nvSpPr>
        <dsp:cNvPr id="0" name=""/>
        <dsp:cNvSpPr/>
      </dsp:nvSpPr>
      <dsp:spPr>
        <a:xfrm>
          <a:off x="0" y="760073"/>
          <a:ext cx="1021842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3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Will there be shared or separate enforcement models for the competition and utilities regulatory mandates?</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are the costs and financial arrangements required to fund effective mandate execution?</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is the nature and degree of any national presence of the combined institution in member state territories?</a:t>
          </a:r>
        </a:p>
      </dsp:txBody>
      <dsp:txXfrm>
        <a:off x="0" y="760073"/>
        <a:ext cx="10218420" cy="828000"/>
      </dsp:txXfrm>
    </dsp:sp>
    <dsp:sp modelId="{94AB4588-BEBB-4F7F-9D0C-E64708F73F97}">
      <dsp:nvSpPr>
        <dsp:cNvPr id="0" name=""/>
        <dsp:cNvSpPr/>
      </dsp:nvSpPr>
      <dsp:spPr>
        <a:xfrm>
          <a:off x="0" y="1588073"/>
          <a:ext cx="10218420" cy="748800"/>
        </a:xfrm>
        <a:prstGeom prst="roundRect">
          <a:avLst/>
        </a:prstGeom>
        <a:solidFill>
          <a:schemeClr val="accent3">
            <a:hueOff val="2058582"/>
            <a:satOff val="12356"/>
            <a:lumOff val="9413"/>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Responsibility </a:t>
          </a:r>
        </a:p>
      </dsp:txBody>
      <dsp:txXfrm>
        <a:off x="36553" y="1624626"/>
        <a:ext cx="10145314" cy="675694"/>
      </dsp:txXfrm>
    </dsp:sp>
    <dsp:sp modelId="{C9CFCED3-BE1C-4957-8C88-E26A71A7A6E6}">
      <dsp:nvSpPr>
        <dsp:cNvPr id="0" name=""/>
        <dsp:cNvSpPr/>
      </dsp:nvSpPr>
      <dsp:spPr>
        <a:xfrm>
          <a:off x="0" y="2336873"/>
          <a:ext cx="10218420"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35"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How to ensure democratic accountability for regulatory interventions across a diverse membership?</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Who bears responsibility for administering the regulatory framework; will it be centralized or de-centralized?</a:t>
          </a:r>
        </a:p>
        <a:p>
          <a:pPr marL="171450" lvl="1" indent="-171450" algn="l" defTabSz="755650">
            <a:lnSpc>
              <a:spcPct val="90000"/>
            </a:lnSpc>
            <a:spcBef>
              <a:spcPct val="0"/>
            </a:spcBef>
            <a:spcAft>
              <a:spcPct val="20000"/>
            </a:spcAft>
            <a:buChar char="•"/>
          </a:pPr>
          <a:r>
            <a:rPr lang="en-US" sz="1700" kern="1200" dirty="0">
              <a:latin typeface="Times New Roman" panose="02020603050405020304" pitchFamily="18" charset="0"/>
              <a:cs typeface="Times New Roman" panose="02020603050405020304" pitchFamily="18" charset="0"/>
            </a:rPr>
            <a:t>What will be the role and relationship of regulatory addresses at the national level vis-à-vis the combined institution at the regional level?</a:t>
          </a:r>
        </a:p>
      </dsp:txBody>
      <dsp:txXfrm>
        <a:off x="0" y="2336873"/>
        <a:ext cx="10218420" cy="1055700"/>
      </dsp:txXfrm>
    </dsp:sp>
    <dsp:sp modelId="{D1656171-B59F-48C5-95DB-43E19B31625C}">
      <dsp:nvSpPr>
        <dsp:cNvPr id="0" name=""/>
        <dsp:cNvSpPr/>
      </dsp:nvSpPr>
      <dsp:spPr>
        <a:xfrm>
          <a:off x="0" y="3392573"/>
          <a:ext cx="10218420" cy="748800"/>
        </a:xfrm>
        <a:prstGeom prst="roundRect">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 </a:t>
          </a:r>
        </a:p>
      </dsp:txBody>
      <dsp:txXfrm>
        <a:off x="36553" y="3429126"/>
        <a:ext cx="10145314" cy="675694"/>
      </dsp:txXfrm>
    </dsp:sp>
    <dsp:sp modelId="{11F9F88D-8BE6-4A31-973A-6ED8CD667504}">
      <dsp:nvSpPr>
        <dsp:cNvPr id="0" name=""/>
        <dsp:cNvSpPr/>
      </dsp:nvSpPr>
      <dsp:spPr>
        <a:xfrm>
          <a:off x="0" y="4141373"/>
          <a:ext cx="1021842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435" tIns="21590" rIns="120904" bIns="2159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latin typeface="Times New Roman" panose="02020603050405020304" pitchFamily="18" charset="0"/>
            <a:cs typeface="Times New Roman" panose="02020603050405020304" pitchFamily="18" charset="0"/>
          </a:endParaRPr>
        </a:p>
      </dsp:txBody>
      <dsp:txXfrm>
        <a:off x="0" y="4141373"/>
        <a:ext cx="10218420" cy="662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FE29F-CA34-4C8B-9C73-FB06ABA9BBE4}"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88560-5D6C-4A18-A140-05B60FDE06A2}" type="slidenum">
              <a:rPr lang="en-US" smtClean="0"/>
              <a:t>‹#›</a:t>
            </a:fld>
            <a:endParaRPr lang="en-US"/>
          </a:p>
        </p:txBody>
      </p:sp>
    </p:spTree>
    <p:extLst>
      <p:ext uri="{BB962C8B-B14F-4D97-AF65-F5344CB8AC3E}">
        <p14:creationId xmlns:p14="http://schemas.microsoft.com/office/powerpoint/2010/main" val="8417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195266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26FB3-7609-BC09-9CCE-A3B05CDE3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5389D-7B4A-1D50-2153-0B60A96B6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07A65-476F-9032-0103-2C00CC280A41}"/>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D8AA9F3A-53AE-D337-BA14-41B6203EA3FB}"/>
              </a:ext>
            </a:extLst>
          </p:cNvPr>
          <p:cNvSpPr>
            <a:spLocks noGrp="1"/>
          </p:cNvSpPr>
          <p:nvPr>
            <p:ph type="sldNum" sz="quarter" idx="5"/>
          </p:nvPr>
        </p:nvSpPr>
        <p:spPr/>
        <p:txBody>
          <a:bodyPr/>
          <a:lstStyle/>
          <a:p>
            <a:fld id="{9FD88560-5D6C-4A18-A140-05B60FDE06A2}" type="slidenum">
              <a:rPr lang="en-US" smtClean="0"/>
              <a:t>11</a:t>
            </a:fld>
            <a:endParaRPr lang="en-US"/>
          </a:p>
        </p:txBody>
      </p:sp>
    </p:spTree>
    <p:extLst>
      <p:ext uri="{BB962C8B-B14F-4D97-AF65-F5344CB8AC3E}">
        <p14:creationId xmlns:p14="http://schemas.microsoft.com/office/powerpoint/2010/main" val="411313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2FD8-CBAA-705B-9B0E-6B802D276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68705-7AF6-55FB-BF5E-1BB0875DF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DCAAA-40CF-08B8-A720-2DF8FC38CF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Position Paper to the Sixtieth Meeting of the COTED Ministerial by the Technical Working Group, June 2025, Georgetown, Guyana.</a:t>
            </a:r>
          </a:p>
        </p:txBody>
      </p:sp>
      <p:sp>
        <p:nvSpPr>
          <p:cNvPr id="4" name="Slide Number Placeholder 3">
            <a:extLst>
              <a:ext uri="{FF2B5EF4-FFF2-40B4-BE49-F238E27FC236}">
                <a16:creationId xmlns:a16="http://schemas.microsoft.com/office/drawing/2014/main" id="{E941935A-DA5D-BA23-C897-938476658E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11930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9DAD-0DDC-3680-1AEC-B1F9945CE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9A9B7-9F27-A6BE-031C-E3836997D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E9DB9-7189-83FD-D9A0-0EE039C42309}"/>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038EBE9E-E05A-BD76-70E6-C8305E4294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91077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8E13-A332-FBCE-B76E-96A806498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75A0D-C9A1-1374-0E6D-D76394657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FB908-FA24-95B9-3DB6-97C170974E72}"/>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BCD7EFA5-91B8-51E2-2297-6A186D945D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424420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32E8E-65FF-C028-2326-EA37B6D46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CFE9C-BFB5-8186-BF7A-317C19799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3E0D5C-BFC0-760B-1D20-59C0299EF5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1" dirty="0"/>
              <a:t>The General Legal Council v The Fair Trading Commission </a:t>
            </a:r>
            <a:r>
              <a:rPr lang="en-US" dirty="0"/>
              <a:t>Suit No. E35 of 1995, Judgment Delivered 14 November 1995.</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b="1" dirty="0"/>
              <a:t>Jamaica Stock Exchange v The Fair Trading Commission</a:t>
            </a:r>
            <a:r>
              <a:rPr lang="en-US" dirty="0"/>
              <a:t> S.C.C.A No. 92/97 Judgment Delivered 29 January 2001.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b="1" dirty="0"/>
              <a:t>Fair Trading Commission v Digicel Jamaica &amp; Anor</a:t>
            </a:r>
            <a:r>
              <a:rPr lang="en-US" dirty="0"/>
              <a:t> [2017] UKPC 28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endParaRPr lang="en-US" dirty="0"/>
          </a:p>
        </p:txBody>
      </p:sp>
      <p:sp>
        <p:nvSpPr>
          <p:cNvPr id="4" name="Slide Number Placeholder 3">
            <a:extLst>
              <a:ext uri="{FF2B5EF4-FFF2-40B4-BE49-F238E27FC236}">
                <a16:creationId xmlns:a16="http://schemas.microsoft.com/office/drawing/2014/main" id="{9CB5243E-CC00-9565-CF39-E7CC38896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20976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755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dirty="0"/>
              <a:t>Moreno Belloso, N., &amp; Petit, N. (2023). “The EU Digital Markets Act (DMA): A Competition Hand in a Regulatory Glove.” European Law Review (in press). Pre-copyedited version available on SSRN.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485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3823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D666-7046-2E5F-DBA2-BCCEC5AF9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C2F73-39D4-D72A-2A3E-61D978ED6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1429B-2805-AB02-7C73-A9AC64B30D32}"/>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83F2031A-6F2E-B2A7-85A9-4DF394955F7D}"/>
              </a:ext>
            </a:extLst>
          </p:cNvPr>
          <p:cNvSpPr>
            <a:spLocks noGrp="1"/>
          </p:cNvSpPr>
          <p:nvPr>
            <p:ph type="sldNum" sz="quarter" idx="5"/>
          </p:nvPr>
        </p:nvSpPr>
        <p:spPr/>
        <p:txBody>
          <a:bodyPr/>
          <a:lstStyle/>
          <a:p>
            <a:fld id="{9FD88560-5D6C-4A18-A140-05B60FDE06A2}" type="slidenum">
              <a:rPr lang="en-US" smtClean="0"/>
              <a:t>21</a:t>
            </a:fld>
            <a:endParaRPr lang="en-US"/>
          </a:p>
        </p:txBody>
      </p:sp>
    </p:spTree>
    <p:extLst>
      <p:ext uri="{BB962C8B-B14F-4D97-AF65-F5344CB8AC3E}">
        <p14:creationId xmlns:p14="http://schemas.microsoft.com/office/powerpoint/2010/main" val="352611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41AE-1EFF-6921-7AF8-68C7118BD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336EF-9EFF-09D9-E211-300434CB3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9C3E5-1805-6E33-1C20-2AB9571F1C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Notes: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a:t>Annetje Ottow, “Market &amp; Competition Authorities: Good Agency Principles” (First Edition, Oxford University Press 2015).</a:t>
            </a:r>
          </a:p>
        </p:txBody>
      </p:sp>
      <p:sp>
        <p:nvSpPr>
          <p:cNvPr id="4" name="Slide Number Placeholder 3">
            <a:extLst>
              <a:ext uri="{FF2B5EF4-FFF2-40B4-BE49-F238E27FC236}">
                <a16:creationId xmlns:a16="http://schemas.microsoft.com/office/drawing/2014/main" id="{346AF092-E0B0-B305-DFD9-8D02988DE132}"/>
              </a:ext>
            </a:extLst>
          </p:cNvPr>
          <p:cNvSpPr>
            <a:spLocks noGrp="1"/>
          </p:cNvSpPr>
          <p:nvPr>
            <p:ph type="sldNum" sz="quarter" idx="5"/>
          </p:nvPr>
        </p:nvSpPr>
        <p:spPr/>
        <p:txBody>
          <a:bodyPr/>
          <a:lstStyle/>
          <a:p>
            <a:fld id="{9FD88560-5D6C-4A18-A140-05B60FDE06A2}" type="slidenum">
              <a:rPr lang="en-US" smtClean="0"/>
              <a:t>23</a:t>
            </a:fld>
            <a:endParaRPr lang="en-US"/>
          </a:p>
        </p:txBody>
      </p:sp>
    </p:spTree>
    <p:extLst>
      <p:ext uri="{BB962C8B-B14F-4D97-AF65-F5344CB8AC3E}">
        <p14:creationId xmlns:p14="http://schemas.microsoft.com/office/powerpoint/2010/main" val="323625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DCD3-5F83-058C-47F8-C5D24A81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51444-E7F9-881C-921C-8849DC875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BD94D-C2F7-4508-BC4A-5C2CBE8322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BD29A28-9042-C073-BB16-6348DFB65FDE}"/>
              </a:ext>
            </a:extLst>
          </p:cNvPr>
          <p:cNvSpPr>
            <a:spLocks noGrp="1"/>
          </p:cNvSpPr>
          <p:nvPr>
            <p:ph type="sldNum" sz="quarter" idx="5"/>
          </p:nvPr>
        </p:nvSpPr>
        <p:spPr/>
        <p:txBody>
          <a:bodyPr/>
          <a:lstStyle/>
          <a:p>
            <a:pPr>
              <a:defRPr/>
            </a:pPr>
            <a:fld id="{9FD88560-5D6C-4A18-A140-05B60FDE06A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831259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2A41D-52F1-00E6-3787-241A22A9A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FA955-4306-2869-4B77-C2578F3C6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6F88B-1825-50DB-20B5-14FA96F43A81}"/>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BB859C6F-B661-D52B-BC83-4B11D46FEA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84761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F385-023A-6EE4-FF61-9D27523B7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9F673-FC79-A600-EF38-1F9E50C6B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D988C-754F-BBB7-8D66-3CD78603C6A5}"/>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F5F96A10-C904-6CEB-EE50-01918053CA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172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456A6-F8A4-7EDC-606F-E8AEAB176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EAA12-F94E-AB8C-64EE-33FD82D81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A73C5-95FF-657C-8D88-77E9346E6BC6}"/>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5A952BB2-23FD-4AB9-FAF8-6A2E23CA65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225102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88560-5D6C-4A18-A140-05B60FDE06A2}" type="slidenum">
              <a:rPr lang="en-US" smtClean="0"/>
              <a:t>28</a:t>
            </a:fld>
            <a:endParaRPr lang="en-US"/>
          </a:p>
        </p:txBody>
      </p:sp>
    </p:spTree>
    <p:extLst>
      <p:ext uri="{BB962C8B-B14F-4D97-AF65-F5344CB8AC3E}">
        <p14:creationId xmlns:p14="http://schemas.microsoft.com/office/powerpoint/2010/main" val="123212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9FD88560-5D6C-4A18-A140-05B60FDE06A2}" type="slidenum">
              <a:rPr lang="en-US" smtClean="0"/>
              <a:t>3</a:t>
            </a:fld>
            <a:endParaRPr lang="en-US"/>
          </a:p>
        </p:txBody>
      </p:sp>
    </p:spTree>
    <p:extLst>
      <p:ext uri="{BB962C8B-B14F-4D97-AF65-F5344CB8AC3E}">
        <p14:creationId xmlns:p14="http://schemas.microsoft.com/office/powerpoint/2010/main" val="145623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88560-5D6C-4A18-A140-05B60FDE06A2}" type="slidenum">
              <a:rPr lang="en-US" smtClean="0"/>
              <a:t>4</a:t>
            </a:fld>
            <a:endParaRPr lang="en-US"/>
          </a:p>
        </p:txBody>
      </p:sp>
    </p:spTree>
    <p:extLst>
      <p:ext uri="{BB962C8B-B14F-4D97-AF65-F5344CB8AC3E}">
        <p14:creationId xmlns:p14="http://schemas.microsoft.com/office/powerpoint/2010/main" val="124043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0AA9-B13B-605B-0356-3743B5DDF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056A6-34A5-87C7-2892-C057C3D9B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6D740-C0A8-4494-E5AE-4C5C891C4173}"/>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9679F134-5850-5777-FCB0-D8FE02B948B3}"/>
              </a:ext>
            </a:extLst>
          </p:cNvPr>
          <p:cNvSpPr>
            <a:spLocks noGrp="1"/>
          </p:cNvSpPr>
          <p:nvPr>
            <p:ph type="sldNum" sz="quarter" idx="5"/>
          </p:nvPr>
        </p:nvSpPr>
        <p:spPr/>
        <p:txBody>
          <a:bodyPr/>
          <a:lstStyle/>
          <a:p>
            <a:fld id="{9FD88560-5D6C-4A18-A140-05B60FDE06A2}" type="slidenum">
              <a:rPr lang="en-US" smtClean="0"/>
              <a:t>5</a:t>
            </a:fld>
            <a:endParaRPr lang="en-US" dirty="0"/>
          </a:p>
        </p:txBody>
      </p:sp>
    </p:spTree>
    <p:extLst>
      <p:ext uri="{BB962C8B-B14F-4D97-AF65-F5344CB8AC3E}">
        <p14:creationId xmlns:p14="http://schemas.microsoft.com/office/powerpoint/2010/main" val="1846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33607-FB95-BB08-D70C-90043DCF5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10DF3-A0DF-E877-AA49-1ECC69AE3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11F69-7A9C-DD43-BC21-24BD14971193}"/>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34F0F3D8-9DC8-3C41-BDF0-33AF9B7B06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88206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DFDE4-3512-C9EA-446D-DC6D5FFC0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74CDC-3057-B190-D764-0E5779285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F8B42-67B6-E468-3772-C853A4C7793D}"/>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9D1319A5-776C-F74D-9CFE-0D775D6CD6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300852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CDF8-7EFF-4B74-4D5F-B61A06E7F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34684-28CE-733B-A307-43E93366D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751F0-BF54-C3A5-07DF-044A11108A75}"/>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8D7A1643-64AF-6060-2277-6C7FB634CC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95311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AFD4-90F5-F65C-4CD6-93015CE9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58D70-5A23-C517-D593-FC84B9845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DD10A3-6E65-4A2F-5CF3-A9509551A028}"/>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p:txBody>
      </p:sp>
      <p:sp>
        <p:nvSpPr>
          <p:cNvPr id="4" name="Slide Number Placeholder 3">
            <a:extLst>
              <a:ext uri="{FF2B5EF4-FFF2-40B4-BE49-F238E27FC236}">
                <a16:creationId xmlns:a16="http://schemas.microsoft.com/office/drawing/2014/main" id="{F3222378-5C5D-05AD-2E7B-E4F2D88C5A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88560-5D6C-4A18-A140-05B60FDE06A2}" type="slidenum">
              <a:rPr kumimoji="0" lang="en-US" sz="1200" b="0" i="0" u="none" strike="noStrike" kern="1200" cap="none" spc="0" normalizeH="0" baseline="0" noProof="0" smtClean="0">
                <a:ln>
                  <a:noFill/>
                </a:ln>
                <a:solidFill>
                  <a:prstClr val="black"/>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extLst>
      <p:ext uri="{BB962C8B-B14F-4D97-AF65-F5344CB8AC3E}">
        <p14:creationId xmlns:p14="http://schemas.microsoft.com/office/powerpoint/2010/main" val="6928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9501-D4E7-58B1-9ED2-E527869A5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771751-E8F1-D04F-59F1-718A9766C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5A41BB-14FE-9463-9F66-C828B948E9A5}"/>
              </a:ext>
            </a:extLst>
          </p:cNvPr>
          <p:cNvSpPr>
            <a:spLocks noGrp="1"/>
          </p:cNvSpPr>
          <p:nvPr>
            <p:ph type="dt" sz="half" idx="10"/>
          </p:nvPr>
        </p:nvSpPr>
        <p:spPr/>
        <p:txBody>
          <a:bodyPr/>
          <a:lstStyle/>
          <a:p>
            <a:fld id="{F7A2D89D-C8B6-41AB-AFEF-193768186A50}" type="datetime1">
              <a:rPr lang="en-US" smtClean="0"/>
              <a:t>4/16/2026</a:t>
            </a:fld>
            <a:endParaRPr lang="en-US"/>
          </a:p>
        </p:txBody>
      </p:sp>
      <p:sp>
        <p:nvSpPr>
          <p:cNvPr id="5" name="Footer Placeholder 4">
            <a:extLst>
              <a:ext uri="{FF2B5EF4-FFF2-40B4-BE49-F238E27FC236}">
                <a16:creationId xmlns:a16="http://schemas.microsoft.com/office/drawing/2014/main" id="{CF466DF6-E283-2BF4-F590-93C68BEBB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F73A2-791D-0D93-A13E-A7F513F1FB62}"/>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413120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1B97-2F76-8608-567D-39DAAD8FF0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A5BD2-10C3-54E8-CD54-0114B1110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55581-7269-AEE1-EAAF-7CB7638D7A34}"/>
              </a:ext>
            </a:extLst>
          </p:cNvPr>
          <p:cNvSpPr>
            <a:spLocks noGrp="1"/>
          </p:cNvSpPr>
          <p:nvPr>
            <p:ph type="dt" sz="half" idx="10"/>
          </p:nvPr>
        </p:nvSpPr>
        <p:spPr/>
        <p:txBody>
          <a:bodyPr/>
          <a:lstStyle/>
          <a:p>
            <a:fld id="{8728FA13-B933-4CF8-B59D-81AD1F57F79E}" type="datetime1">
              <a:rPr lang="en-US" smtClean="0"/>
              <a:t>4/16/2026</a:t>
            </a:fld>
            <a:endParaRPr lang="en-US"/>
          </a:p>
        </p:txBody>
      </p:sp>
      <p:sp>
        <p:nvSpPr>
          <p:cNvPr id="5" name="Footer Placeholder 4">
            <a:extLst>
              <a:ext uri="{FF2B5EF4-FFF2-40B4-BE49-F238E27FC236}">
                <a16:creationId xmlns:a16="http://schemas.microsoft.com/office/drawing/2014/main" id="{10A15200-18E6-FF44-214B-66F8C15C0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B9393-33C0-AC32-9AB5-A03903D4F8FA}"/>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121384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7D84E-E2CF-616B-0CE9-BA10BD07A0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392626-89BA-39D3-2B7F-CADC747515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89F91-B844-0381-D827-B74129030F77}"/>
              </a:ext>
            </a:extLst>
          </p:cNvPr>
          <p:cNvSpPr>
            <a:spLocks noGrp="1"/>
          </p:cNvSpPr>
          <p:nvPr>
            <p:ph type="dt" sz="half" idx="10"/>
          </p:nvPr>
        </p:nvSpPr>
        <p:spPr/>
        <p:txBody>
          <a:bodyPr/>
          <a:lstStyle/>
          <a:p>
            <a:fld id="{97FC4D32-4AAE-4E71-80D3-0C2BEFBA7F39}" type="datetime1">
              <a:rPr lang="en-US" smtClean="0"/>
              <a:t>4/16/2026</a:t>
            </a:fld>
            <a:endParaRPr lang="en-US"/>
          </a:p>
        </p:txBody>
      </p:sp>
      <p:sp>
        <p:nvSpPr>
          <p:cNvPr id="5" name="Footer Placeholder 4">
            <a:extLst>
              <a:ext uri="{FF2B5EF4-FFF2-40B4-BE49-F238E27FC236}">
                <a16:creationId xmlns:a16="http://schemas.microsoft.com/office/drawing/2014/main" id="{984A6C02-31A7-5035-3BE6-C0F79073E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9F08C-5A36-D1BE-BE09-85FE2A139FC2}"/>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321000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2DED-8190-03E2-C380-0FB59034B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20CEE-C096-3DF5-0409-9193FF056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135A9-8ABC-50F6-7EE1-3F7FA05AEB80}"/>
              </a:ext>
            </a:extLst>
          </p:cNvPr>
          <p:cNvSpPr>
            <a:spLocks noGrp="1"/>
          </p:cNvSpPr>
          <p:nvPr>
            <p:ph type="dt" sz="half" idx="10"/>
          </p:nvPr>
        </p:nvSpPr>
        <p:spPr/>
        <p:txBody>
          <a:bodyPr/>
          <a:lstStyle/>
          <a:p>
            <a:fld id="{F59689AC-0AFA-4085-B2D6-2A889EBF6AD9}" type="datetime1">
              <a:rPr lang="en-US" smtClean="0"/>
              <a:t>4/16/2026</a:t>
            </a:fld>
            <a:endParaRPr lang="en-US"/>
          </a:p>
        </p:txBody>
      </p:sp>
      <p:sp>
        <p:nvSpPr>
          <p:cNvPr id="5" name="Footer Placeholder 4">
            <a:extLst>
              <a:ext uri="{FF2B5EF4-FFF2-40B4-BE49-F238E27FC236}">
                <a16:creationId xmlns:a16="http://schemas.microsoft.com/office/drawing/2014/main" id="{CDD19471-DB25-A40B-6E80-09665EE71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0BA3F-682C-30B2-AFCC-A1A01CA60B53}"/>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149562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40F8-4E33-01F0-8A13-519DB1DEB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613FD-F191-614A-1186-AF03C98368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00E4A0-9A8E-4EDC-6E06-1287C6793021}"/>
              </a:ext>
            </a:extLst>
          </p:cNvPr>
          <p:cNvSpPr>
            <a:spLocks noGrp="1"/>
          </p:cNvSpPr>
          <p:nvPr>
            <p:ph type="dt" sz="half" idx="10"/>
          </p:nvPr>
        </p:nvSpPr>
        <p:spPr/>
        <p:txBody>
          <a:bodyPr/>
          <a:lstStyle/>
          <a:p>
            <a:fld id="{ADB5F474-5ADA-405E-A974-73EBDD71EFEA}" type="datetime1">
              <a:rPr lang="en-US" smtClean="0"/>
              <a:t>4/16/2026</a:t>
            </a:fld>
            <a:endParaRPr lang="en-US"/>
          </a:p>
        </p:txBody>
      </p:sp>
      <p:sp>
        <p:nvSpPr>
          <p:cNvPr id="5" name="Footer Placeholder 4">
            <a:extLst>
              <a:ext uri="{FF2B5EF4-FFF2-40B4-BE49-F238E27FC236}">
                <a16:creationId xmlns:a16="http://schemas.microsoft.com/office/drawing/2014/main" id="{D1468A5D-6AE4-6890-38B8-7020765EB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B72DD-67C7-1955-6222-E3BBBABCC1A9}"/>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18663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FE36-8901-837C-735C-E380DF79F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F20EA-267F-4811-6375-DCD3001E17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27CAB-07C6-961B-AC43-2C3ADBCEF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839FED-3779-0383-8545-1282473CDAAE}"/>
              </a:ext>
            </a:extLst>
          </p:cNvPr>
          <p:cNvSpPr>
            <a:spLocks noGrp="1"/>
          </p:cNvSpPr>
          <p:nvPr>
            <p:ph type="dt" sz="half" idx="10"/>
          </p:nvPr>
        </p:nvSpPr>
        <p:spPr/>
        <p:txBody>
          <a:bodyPr/>
          <a:lstStyle/>
          <a:p>
            <a:fld id="{EFE53EA1-890C-478E-A1DF-0F9DA1267038}" type="datetime1">
              <a:rPr lang="en-US" smtClean="0"/>
              <a:t>4/16/2026</a:t>
            </a:fld>
            <a:endParaRPr lang="en-US"/>
          </a:p>
        </p:txBody>
      </p:sp>
      <p:sp>
        <p:nvSpPr>
          <p:cNvPr id="6" name="Footer Placeholder 5">
            <a:extLst>
              <a:ext uri="{FF2B5EF4-FFF2-40B4-BE49-F238E27FC236}">
                <a16:creationId xmlns:a16="http://schemas.microsoft.com/office/drawing/2014/main" id="{280410D9-945F-0442-6296-414EC2AA2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DF07B-CEAE-88D4-043E-78E6F66EEF57}"/>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310584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EFFD-5F6E-1154-0EBF-BE2420287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33938-A860-F16B-D32C-87E2CF59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675E2-1706-592E-6685-1DED63520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AFCC8F-CE59-CA5D-5069-627455334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6AA7E1-973A-A882-79E3-500EBE3CF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5DFF00-FCE6-9EBE-19C0-91738CE1886E}"/>
              </a:ext>
            </a:extLst>
          </p:cNvPr>
          <p:cNvSpPr>
            <a:spLocks noGrp="1"/>
          </p:cNvSpPr>
          <p:nvPr>
            <p:ph type="dt" sz="half" idx="10"/>
          </p:nvPr>
        </p:nvSpPr>
        <p:spPr/>
        <p:txBody>
          <a:bodyPr/>
          <a:lstStyle/>
          <a:p>
            <a:fld id="{266DA0E9-33FC-4DC0-99EA-428755A389FF}" type="datetime1">
              <a:rPr lang="en-US" smtClean="0"/>
              <a:t>4/16/2026</a:t>
            </a:fld>
            <a:endParaRPr lang="en-US"/>
          </a:p>
        </p:txBody>
      </p:sp>
      <p:sp>
        <p:nvSpPr>
          <p:cNvPr id="8" name="Footer Placeholder 7">
            <a:extLst>
              <a:ext uri="{FF2B5EF4-FFF2-40B4-BE49-F238E27FC236}">
                <a16:creationId xmlns:a16="http://schemas.microsoft.com/office/drawing/2014/main" id="{91D807BE-1F18-FE62-B3BC-9C4146AD9D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E1DBB3-1BE9-760F-1E7F-FD2F39EDCF35}"/>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73534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626B-CA62-C7EB-8390-5E6C7ACCE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AC7D6-F59A-4231-8135-6F9DECC04D71}"/>
              </a:ext>
            </a:extLst>
          </p:cNvPr>
          <p:cNvSpPr>
            <a:spLocks noGrp="1"/>
          </p:cNvSpPr>
          <p:nvPr>
            <p:ph type="dt" sz="half" idx="10"/>
          </p:nvPr>
        </p:nvSpPr>
        <p:spPr/>
        <p:txBody>
          <a:bodyPr/>
          <a:lstStyle/>
          <a:p>
            <a:fld id="{3FAFF466-8764-464C-BA5E-19EF36A93094}" type="datetime1">
              <a:rPr lang="en-US" smtClean="0"/>
              <a:t>4/16/2026</a:t>
            </a:fld>
            <a:endParaRPr lang="en-US"/>
          </a:p>
        </p:txBody>
      </p:sp>
      <p:sp>
        <p:nvSpPr>
          <p:cNvPr id="4" name="Footer Placeholder 3">
            <a:extLst>
              <a:ext uri="{FF2B5EF4-FFF2-40B4-BE49-F238E27FC236}">
                <a16:creationId xmlns:a16="http://schemas.microsoft.com/office/drawing/2014/main" id="{EAFB424D-3805-4EAF-A376-44041AEE98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58ADB-2EA7-6049-D8EE-1B6A11452530}"/>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27652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094104-9679-FC47-EBDC-6C0F4FAFF525}"/>
              </a:ext>
            </a:extLst>
          </p:cNvPr>
          <p:cNvSpPr>
            <a:spLocks noGrp="1"/>
          </p:cNvSpPr>
          <p:nvPr>
            <p:ph type="dt" sz="half" idx="10"/>
          </p:nvPr>
        </p:nvSpPr>
        <p:spPr/>
        <p:txBody>
          <a:bodyPr/>
          <a:lstStyle/>
          <a:p>
            <a:fld id="{CC5CC753-73AD-4924-8BCF-E5BD5ECA3528}" type="datetime1">
              <a:rPr lang="en-US" smtClean="0"/>
              <a:t>4/16/2026</a:t>
            </a:fld>
            <a:endParaRPr lang="en-US"/>
          </a:p>
        </p:txBody>
      </p:sp>
      <p:sp>
        <p:nvSpPr>
          <p:cNvPr id="3" name="Footer Placeholder 2">
            <a:extLst>
              <a:ext uri="{FF2B5EF4-FFF2-40B4-BE49-F238E27FC236}">
                <a16:creationId xmlns:a16="http://schemas.microsoft.com/office/drawing/2014/main" id="{66B1349F-0AA9-0CB3-82B6-5BD7833C2F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D8EDD0-0744-9B99-C8AD-A4EB216C79FE}"/>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396454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5ED9-E86C-8078-6ED8-9A6DBCA51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CFA6E1-DD94-656D-8C19-8CCF0606E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0A3EB-A38E-8D94-8A62-F1E88A45F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1CC62-9143-60F9-DD6D-5F6102C0087C}"/>
              </a:ext>
            </a:extLst>
          </p:cNvPr>
          <p:cNvSpPr>
            <a:spLocks noGrp="1"/>
          </p:cNvSpPr>
          <p:nvPr>
            <p:ph type="dt" sz="half" idx="10"/>
          </p:nvPr>
        </p:nvSpPr>
        <p:spPr/>
        <p:txBody>
          <a:bodyPr/>
          <a:lstStyle/>
          <a:p>
            <a:fld id="{8A1AF3C6-F90A-43FD-A6BB-DDEA07A3B056}" type="datetime1">
              <a:rPr lang="en-US" smtClean="0"/>
              <a:t>4/16/2026</a:t>
            </a:fld>
            <a:endParaRPr lang="en-US"/>
          </a:p>
        </p:txBody>
      </p:sp>
      <p:sp>
        <p:nvSpPr>
          <p:cNvPr id="6" name="Footer Placeholder 5">
            <a:extLst>
              <a:ext uri="{FF2B5EF4-FFF2-40B4-BE49-F238E27FC236}">
                <a16:creationId xmlns:a16="http://schemas.microsoft.com/office/drawing/2014/main" id="{C4E94C5D-30E5-91E9-7E25-8E811378A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33EA7-EB8D-8783-9B32-4106D5223D9B}"/>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243527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71AD0-F5F8-24FC-8FD9-E1A8C2040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135FAF-859B-BD6E-F7AB-4FA99561C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00CF7-7E1B-E9CB-DE3C-523B9A8E2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03BBD-003A-FF68-BCA2-EAB5F15B99DE}"/>
              </a:ext>
            </a:extLst>
          </p:cNvPr>
          <p:cNvSpPr>
            <a:spLocks noGrp="1"/>
          </p:cNvSpPr>
          <p:nvPr>
            <p:ph type="dt" sz="half" idx="10"/>
          </p:nvPr>
        </p:nvSpPr>
        <p:spPr/>
        <p:txBody>
          <a:bodyPr/>
          <a:lstStyle/>
          <a:p>
            <a:fld id="{27ABED7C-E0EF-4D9E-8456-592FCD640BEE}" type="datetime1">
              <a:rPr lang="en-US" smtClean="0"/>
              <a:t>4/16/2026</a:t>
            </a:fld>
            <a:endParaRPr lang="en-US"/>
          </a:p>
        </p:txBody>
      </p:sp>
      <p:sp>
        <p:nvSpPr>
          <p:cNvPr id="6" name="Footer Placeholder 5">
            <a:extLst>
              <a:ext uri="{FF2B5EF4-FFF2-40B4-BE49-F238E27FC236}">
                <a16:creationId xmlns:a16="http://schemas.microsoft.com/office/drawing/2014/main" id="{0E430B74-8C9F-E05B-D55B-F0168B018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943A2-01E7-FA5E-C560-28757B354646}"/>
              </a:ext>
            </a:extLst>
          </p:cNvPr>
          <p:cNvSpPr>
            <a:spLocks noGrp="1"/>
          </p:cNvSpPr>
          <p:nvPr>
            <p:ph type="sldNum" sz="quarter" idx="12"/>
          </p:nvPr>
        </p:nvSpPr>
        <p:spPr/>
        <p:txBody>
          <a:bodyPr/>
          <a:lstStyle/>
          <a:p>
            <a:fld id="{C5E07DAF-0FD9-4518-97D3-366369CCBADD}" type="slidenum">
              <a:rPr lang="en-US" smtClean="0"/>
              <a:t>‹#›</a:t>
            </a:fld>
            <a:endParaRPr lang="en-US"/>
          </a:p>
        </p:txBody>
      </p:sp>
    </p:spTree>
    <p:extLst>
      <p:ext uri="{BB962C8B-B14F-4D97-AF65-F5344CB8AC3E}">
        <p14:creationId xmlns:p14="http://schemas.microsoft.com/office/powerpoint/2010/main" val="146084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B025D-0ED7-9761-CEE9-CE60D26E7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69CEC-4E10-19D9-CEA2-EE0A683EF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73497-6F84-E496-F585-B352D91A8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A74047-0A09-4CD0-8936-BCE32D68EA34}" type="datetime1">
              <a:rPr lang="en-US" smtClean="0"/>
              <a:t>4/16/2026</a:t>
            </a:fld>
            <a:endParaRPr lang="en-US"/>
          </a:p>
        </p:txBody>
      </p:sp>
      <p:sp>
        <p:nvSpPr>
          <p:cNvPr id="5" name="Footer Placeholder 4">
            <a:extLst>
              <a:ext uri="{FF2B5EF4-FFF2-40B4-BE49-F238E27FC236}">
                <a16:creationId xmlns:a16="http://schemas.microsoft.com/office/drawing/2014/main" id="{15757F87-6826-5061-0879-F685E4494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A3996C-BE56-659E-BB68-9D49A8AD5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E07DAF-0FD9-4518-97D3-366369CCBADD}" type="slidenum">
              <a:rPr lang="en-US" smtClean="0"/>
              <a:t>‹#›</a:t>
            </a:fld>
            <a:endParaRPr lang="en-US"/>
          </a:p>
        </p:txBody>
      </p:sp>
    </p:spTree>
    <p:extLst>
      <p:ext uri="{BB962C8B-B14F-4D97-AF65-F5344CB8AC3E}">
        <p14:creationId xmlns:p14="http://schemas.microsoft.com/office/powerpoint/2010/main" val="125382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jp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g"/><Relationship Id="rId7" Type="http://schemas.openxmlformats.org/officeDocument/2006/relationships/diagramQuickStyle" Target="../diagrams/quickStyle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jpg"/><Relationship Id="rId7" Type="http://schemas.openxmlformats.org/officeDocument/2006/relationships/diagramQuickStyle" Target="../diagrams/quickStyle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547B48-8AA0-6B85-DCF7-BBC509926C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31"/>
          <a:stretch/>
        </p:blipFill>
        <p:spPr>
          <a:xfrm>
            <a:off x="1" y="0"/>
            <a:ext cx="12313920" cy="7026275"/>
          </a:xfrm>
          <a:prstGeom prst="rect">
            <a:avLst/>
          </a:prstGeom>
        </p:spPr>
      </p:pic>
      <p:pic>
        <p:nvPicPr>
          <p:cNvPr id="4" name="Picture 3" descr="A logo with yellow text&#10;&#10;Description automatically generated">
            <a:extLst>
              <a:ext uri="{FF2B5EF4-FFF2-40B4-BE49-F238E27FC236}">
                <a16:creationId xmlns:a16="http://schemas.microsoft.com/office/drawing/2014/main" id="{A35C9C7B-3200-445F-788A-1BCE0D697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766" y="5"/>
            <a:ext cx="4105729" cy="1886668"/>
          </a:xfrm>
          <a:prstGeom prst="rect">
            <a:avLst/>
          </a:prstGeom>
        </p:spPr>
      </p:pic>
      <p:sp>
        <p:nvSpPr>
          <p:cNvPr id="5" name="Subtitle 2">
            <a:extLst>
              <a:ext uri="{FF2B5EF4-FFF2-40B4-BE49-F238E27FC236}">
                <a16:creationId xmlns:a16="http://schemas.microsoft.com/office/drawing/2014/main" id="{EB21C7CC-4D21-ABDA-757D-124797E83E43}"/>
              </a:ext>
            </a:extLst>
          </p:cNvPr>
          <p:cNvSpPr txBox="1">
            <a:spLocks/>
          </p:cNvSpPr>
          <p:nvPr/>
        </p:nvSpPr>
        <p:spPr>
          <a:xfrm>
            <a:off x="2398805" y="1784492"/>
            <a:ext cx="7516312" cy="3075656"/>
          </a:xfrm>
          <a:prstGeom prst="rect">
            <a:avLst/>
          </a:prstGeom>
        </p:spPr>
        <p:txBody>
          <a:bodyPr vert="horz">
            <a:normAutofit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Gill Sans MT" pitchFamily="34" charset="0"/>
                <a:ea typeface="+mn-ea"/>
                <a:cs typeface="+mn-cs"/>
              </a:rPr>
              <a:t>A presentation </a:t>
            </a:r>
            <a:r>
              <a:rPr lang="en-GB" sz="2000" b="0" kern="0" dirty="0">
                <a:solidFill>
                  <a:prstClr val="white"/>
                </a:solidFill>
                <a:latin typeface="Gill Sans MT" pitchFamily="34" charset="0"/>
              </a:rPr>
              <a:t>entitled:</a:t>
            </a:r>
            <a:endParaRPr kumimoji="0" lang="en-GB" sz="2000" b="0" i="0" u="none" strike="noStrike" kern="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1" kern="0" dirty="0">
                <a:solidFill>
                  <a:prstClr val="white"/>
                </a:solidFill>
                <a:latin typeface="Gill Sans MT" pitchFamily="34" charset="0"/>
              </a:rPr>
              <a:t>“Towards a regional consideration of utilities regulation and competition enforcement in the CSME”</a:t>
            </a:r>
            <a:endParaRPr kumimoji="0" lang="en-GB" sz="2000" b="0" i="1" u="none" strike="noStrike" kern="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Gill Sans MT" pitchFamily="34" charset="0"/>
                <a:ea typeface="+mn-ea"/>
                <a:cs typeface="+mn-cs"/>
              </a:rPr>
              <a:t>Delivered at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Gill Sans MT" pitchFamily="34" charset="0"/>
                <a:ea typeface="+mn-ea"/>
                <a:cs typeface="+mn-cs"/>
              </a:rPr>
              <a:t>ORGANIZATION OF CARIBBEAN UTILITY REGULATORS (OOCUR)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Gill Sans MT" pitchFamily="34" charset="0"/>
                <a:ea typeface="+mn-ea"/>
                <a:cs typeface="+mn-cs"/>
              </a:rPr>
              <a:t>20</a:t>
            </a:r>
            <a:r>
              <a:rPr kumimoji="0" lang="en-US" sz="1600" b="0" i="0" u="none" strike="noStrike" kern="0" cap="none" spc="0" normalizeH="0" baseline="30000" noProof="0" dirty="0">
                <a:ln>
                  <a:noFill/>
                </a:ln>
                <a:solidFill>
                  <a:prstClr val="white"/>
                </a:solidFill>
                <a:effectLst/>
                <a:uLnTx/>
                <a:uFillTx/>
                <a:latin typeface="Gill Sans MT" pitchFamily="34" charset="0"/>
                <a:ea typeface="+mn-ea"/>
                <a:cs typeface="+mn-cs"/>
              </a:rPr>
              <a:t>TH</a:t>
            </a:r>
            <a:r>
              <a:rPr kumimoji="0" lang="en-US" sz="1600" b="0" i="0" u="none" strike="noStrike" kern="0" cap="none" spc="0" normalizeH="0" baseline="0" noProof="0" dirty="0">
                <a:ln>
                  <a:noFill/>
                </a:ln>
                <a:solidFill>
                  <a:prstClr val="white"/>
                </a:solidFill>
                <a:effectLst/>
                <a:uLnTx/>
                <a:uFillTx/>
                <a:latin typeface="Gill Sans MT" pitchFamily="34" charset="0"/>
                <a:ea typeface="+mn-ea"/>
                <a:cs typeface="+mn-cs"/>
              </a:rPr>
              <a:t> ANNUAL CONFERENCE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0" dirty="0">
                <a:solidFill>
                  <a:prstClr val="white"/>
                </a:solidFill>
                <a:latin typeface="Gill Sans MT" pitchFamily="34" charset="0"/>
              </a:rPr>
              <a:t>under the theme: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white"/>
                </a:solidFill>
                <a:effectLst/>
                <a:uLnTx/>
                <a:uFillTx/>
                <a:latin typeface="Gill Sans MT" pitchFamily="34" charset="0"/>
                <a:ea typeface="+mn-ea"/>
                <a:cs typeface="+mn-cs"/>
              </a:rPr>
              <a:t>“Navigating Caribbean Regulatory Challenges: Opportunities, Innovations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white"/>
                </a:solidFill>
                <a:effectLst/>
                <a:uLnTx/>
                <a:uFillTx/>
                <a:latin typeface="Gill Sans MT" pitchFamily="34" charset="0"/>
                <a:ea typeface="+mn-ea"/>
                <a:cs typeface="+mn-cs"/>
              </a:rPr>
              <a:t>and Collaborations”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Gill Sans MT" pitchFamily="34" charset="0"/>
                <a:ea typeface="+mn-ea"/>
                <a:cs typeface="+mn-cs"/>
              </a:rPr>
              <a:t>27 </a:t>
            </a:r>
            <a:r>
              <a:rPr lang="en-US" sz="1600" b="0" kern="0" dirty="0">
                <a:solidFill>
                  <a:prstClr val="white"/>
                </a:solidFill>
                <a:latin typeface="Gill Sans MT" pitchFamily="34" charset="0"/>
              </a:rPr>
              <a:t>April – 01 May 2026</a:t>
            </a:r>
            <a:r>
              <a:rPr kumimoji="0" lang="en-US" sz="1600" b="0" i="0" u="none" strike="noStrike" kern="0" cap="none" spc="0" normalizeH="0" baseline="0" noProof="0" dirty="0">
                <a:ln>
                  <a:noFill/>
                </a:ln>
                <a:solidFill>
                  <a:prstClr val="white"/>
                </a:solidFill>
                <a:effectLst/>
                <a:uLnTx/>
                <a:uFillTx/>
                <a:latin typeface="Gill Sans MT" pitchFamily="34" charset="0"/>
                <a:ea typeface="+mn-ea"/>
                <a:cs typeface="+mn-cs"/>
              </a:rPr>
              <a:t>, Trelawny Jamaica</a:t>
            </a:r>
            <a:endParaRPr kumimoji="0" lang="en-GB" sz="1600" b="0" i="0" u="none" strike="noStrike" kern="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itchFamily="34" charset="0"/>
              <a:ea typeface="+mn-ea"/>
              <a:cs typeface="+mn-cs"/>
            </a:endParaRPr>
          </a:p>
        </p:txBody>
      </p:sp>
      <p:sp>
        <p:nvSpPr>
          <p:cNvPr id="6" name="TextBox 5">
            <a:extLst>
              <a:ext uri="{FF2B5EF4-FFF2-40B4-BE49-F238E27FC236}">
                <a16:creationId xmlns:a16="http://schemas.microsoft.com/office/drawing/2014/main" id="{4FCEF3AC-110F-338B-7646-8C59DC6489C8}"/>
              </a:ext>
            </a:extLst>
          </p:cNvPr>
          <p:cNvSpPr txBox="1"/>
          <p:nvPr/>
        </p:nvSpPr>
        <p:spPr>
          <a:xfrm>
            <a:off x="8711495" y="4048762"/>
            <a:ext cx="4037804"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itchFamily="34" charset="0"/>
                <a:ea typeface="+mn-ea"/>
                <a:cs typeface="+mn-cs"/>
              </a:rPr>
              <a:t>Presenter: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ill Sans MT" pitchFamily="34" charset="0"/>
                <a:ea typeface="+mn-ea"/>
                <a:cs typeface="+mn-cs"/>
              </a:rPr>
              <a:t>MARC S. JONES</a:t>
            </a:r>
            <a:endParaRPr kumimoji="0" lang="en-US" sz="1100" b="0" i="0" u="none" strike="noStrike" kern="120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itchFamily="34" charset="0"/>
                <a:ea typeface="+mn-ea"/>
                <a:cs typeface="+mn-cs"/>
              </a:rPr>
              <a:t>Senior Legal Counsel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itchFamily="34" charset="0"/>
                <a:ea typeface="+mn-ea"/>
                <a:cs typeface="+mn-cs"/>
              </a:rPr>
              <a:t>CARICOM Competition Commission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Gill Sans MT" pitchFamily="34" charset="0"/>
              </a:rPr>
              <a:t>Jamaica | 30 April 2026</a:t>
            </a:r>
            <a:endParaRPr kumimoji="0" lang="en-US" sz="1400" b="0" i="0" u="none" strike="noStrike" kern="1200" cap="none" spc="0" normalizeH="0" baseline="0" noProof="0" dirty="0">
              <a:ln>
                <a:noFill/>
              </a:ln>
              <a:solidFill>
                <a:prstClr val="white"/>
              </a:solidFill>
              <a:effectLst/>
              <a:uLnTx/>
              <a:uFillTx/>
              <a:latin typeface="Gill Sans MT" pitchFamily="34" charset="0"/>
              <a:ea typeface="+mn-ea"/>
              <a:cs typeface="+mn-cs"/>
            </a:endParaRPr>
          </a:p>
        </p:txBody>
      </p:sp>
      <p:sp>
        <p:nvSpPr>
          <p:cNvPr id="8" name="Slide Number Placeholder 7">
            <a:extLst>
              <a:ext uri="{FF2B5EF4-FFF2-40B4-BE49-F238E27FC236}">
                <a16:creationId xmlns:a16="http://schemas.microsoft.com/office/drawing/2014/main" id="{885A8F04-6C78-9944-8793-CB0BBBD93E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Tree>
    <p:extLst>
      <p:ext uri="{BB962C8B-B14F-4D97-AF65-F5344CB8AC3E}">
        <p14:creationId xmlns:p14="http://schemas.microsoft.com/office/powerpoint/2010/main" val="455508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0F4469-5507-E8B3-B589-B9BAA5795EF2}"/>
              </a:ext>
            </a:extLst>
          </p:cNvPr>
          <p:cNvPicPr>
            <a:picLocks noChangeAspect="1"/>
          </p:cNvPicPr>
          <p:nvPr/>
        </p:nvPicPr>
        <p:blipFill>
          <a:blip r:embed="rId2">
            <a:extLst>
              <a:ext uri="{28A0092B-C50C-407E-A947-70E740481C1C}">
                <a14:useLocalDpi xmlns:a14="http://schemas.microsoft.com/office/drawing/2010/main" val="0"/>
              </a:ext>
            </a:extLst>
          </a:blip>
          <a:srcRect t="7840" b="784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0A26BE37-28CC-BF43-F198-590F3E92EF40}"/>
              </a:ext>
            </a:extLst>
          </p:cNvPr>
          <p:cNvSpPr>
            <a:spLocks noGrp="1"/>
          </p:cNvSpPr>
          <p:nvPr>
            <p:ph type="sldNum" sz="quarter" idx="12"/>
          </p:nvPr>
        </p:nvSpPr>
        <p:spPr>
          <a:xfrm>
            <a:off x="8610600" y="6356350"/>
            <a:ext cx="2743200" cy="365125"/>
          </a:xfrm>
        </p:spPr>
        <p:txBody>
          <a:bodyPr>
            <a:normAutofit/>
          </a:bodyPr>
          <a:lstStyle/>
          <a:p>
            <a:pPr>
              <a:spcAft>
                <a:spcPts val="600"/>
              </a:spcAft>
            </a:pPr>
            <a:fld id="{C5E07DAF-0FD9-4518-97D3-366369CCBADD}" type="slidenum">
              <a:rPr lang="en-US">
                <a:solidFill>
                  <a:srgbClr val="FFFFFF"/>
                </a:solidFill>
              </a:rPr>
              <a:pPr>
                <a:spcAft>
                  <a:spcPts val="600"/>
                </a:spcAft>
              </a:pPr>
              <a:t>10</a:t>
            </a:fld>
            <a:endParaRPr lang="en-US">
              <a:solidFill>
                <a:srgbClr val="FFFFFF"/>
              </a:solidFill>
            </a:endParaRPr>
          </a:p>
        </p:txBody>
      </p:sp>
      <p:sp>
        <p:nvSpPr>
          <p:cNvPr id="5" name="Subtitle 2">
            <a:extLst>
              <a:ext uri="{FF2B5EF4-FFF2-40B4-BE49-F238E27FC236}">
                <a16:creationId xmlns:a16="http://schemas.microsoft.com/office/drawing/2014/main" id="{6F9D34AF-9DDA-7B7D-D575-47C448AE657F}"/>
              </a:ext>
            </a:extLst>
          </p:cNvPr>
          <p:cNvSpPr txBox="1">
            <a:spLocks/>
          </p:cNvSpPr>
          <p:nvPr/>
        </p:nvSpPr>
        <p:spPr>
          <a:xfrm>
            <a:off x="457200" y="3428999"/>
            <a:ext cx="7516312" cy="940981"/>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spcBef>
                <a:spcPts val="0"/>
              </a:spcBef>
              <a:buClrTx/>
              <a:buSzTx/>
              <a:buFontTx/>
              <a:buNone/>
              <a:defRPr/>
            </a:pPr>
            <a:r>
              <a:rPr lang="en-GB" sz="2800" b="0" kern="0" dirty="0">
                <a:solidFill>
                  <a:schemeClr val="bg1"/>
                </a:solidFill>
                <a:latin typeface="Gill Sans MT" pitchFamily="34" charset="0"/>
              </a:rPr>
              <a:t>2. </a:t>
            </a:r>
            <a:r>
              <a:rPr lang="en-US" sz="2800" b="0" kern="0" dirty="0">
                <a:solidFill>
                  <a:schemeClr val="bg1"/>
                </a:solidFill>
                <a:latin typeface="Gill Sans MT" pitchFamily="34" charset="0"/>
              </a:rPr>
              <a:t>Status of the work on utilities regulation and competition </a:t>
            </a:r>
            <a:endParaRPr lang="en-GB" sz="2800" b="0" kern="0" dirty="0">
              <a:solidFill>
                <a:schemeClr val="bg1"/>
              </a:solidFill>
              <a:latin typeface="Gill Sans MT" pitchFamily="34" charset="0"/>
            </a:endParaRPr>
          </a:p>
        </p:txBody>
      </p:sp>
      <p:pic>
        <p:nvPicPr>
          <p:cNvPr id="6" name="Picture 5" descr="A black and white logo&#10;&#10;Description automatically generated">
            <a:extLst>
              <a:ext uri="{FF2B5EF4-FFF2-40B4-BE49-F238E27FC236}">
                <a16:creationId xmlns:a16="http://schemas.microsoft.com/office/drawing/2014/main" id="{D990170B-8607-2D3F-48E9-788387EAC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775"/>
            <a:ext cx="3028950" cy="1703785"/>
          </a:xfrm>
          <a:prstGeom prst="rect">
            <a:avLst/>
          </a:prstGeom>
        </p:spPr>
      </p:pic>
    </p:spTree>
    <p:extLst>
      <p:ext uri="{BB962C8B-B14F-4D97-AF65-F5344CB8AC3E}">
        <p14:creationId xmlns:p14="http://schemas.microsoft.com/office/powerpoint/2010/main" val="86366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AF4F-D80D-E921-DC68-F01D0CD2FD0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672ACB-9836-8E7B-F3EB-572D91928E37}"/>
              </a:ext>
            </a:extLst>
          </p:cNvPr>
          <p:cNvSpPr>
            <a:spLocks noGrp="1"/>
          </p:cNvSpPr>
          <p:nvPr>
            <p:ph type="sldNum" sz="quarter" idx="12"/>
          </p:nvPr>
        </p:nvSpPr>
        <p:spPr/>
        <p:txBody>
          <a:bodyPr/>
          <a:lstStyle/>
          <a:p>
            <a:fld id="{C5E07DAF-0FD9-4518-97D3-366369CCBADD}" type="slidenum">
              <a:rPr lang="en-US" smtClean="0"/>
              <a:t>11</a:t>
            </a:fld>
            <a:endParaRPr lang="en-US"/>
          </a:p>
        </p:txBody>
      </p:sp>
      <p:pic>
        <p:nvPicPr>
          <p:cNvPr id="3" name="Picture 2" descr="A close-up of a pen and a plate&#10;&#10;Description automatically generated">
            <a:extLst>
              <a:ext uri="{FF2B5EF4-FFF2-40B4-BE49-F238E27FC236}">
                <a16:creationId xmlns:a16="http://schemas.microsoft.com/office/drawing/2014/main" id="{5798BA43-BE8C-0856-DEB6-6EF0D3EBD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B4D09E5C-DF18-58BE-432D-71B4EA012949}"/>
              </a:ext>
            </a:extLst>
          </p:cNvPr>
          <p:cNvSpPr txBox="1">
            <a:spLocks/>
          </p:cNvSpPr>
          <p:nvPr/>
        </p:nvSpPr>
        <p:spPr>
          <a:xfrm>
            <a:off x="661516" y="222503"/>
            <a:ext cx="10888800"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latin typeface="Times New Roman" pitchFamily="18" charset="0"/>
                <a:cs typeface="Times New Roman" pitchFamily="18" charset="0"/>
                <a:sym typeface="Inria Serif"/>
              </a:rPr>
              <a:t>Technical Working Group on the Dual Role and Utilities Regulation </a:t>
            </a:r>
            <a:endParaRPr kumimoji="0" lang="en-US" sz="2800" b="0" i="0" u="none" strike="noStrike" kern="1200" cap="small"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6CA45769-ED51-93BE-92DA-3F6EA7DD55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0B5ABA9F-FC6A-34CA-42B0-298196697BCC}"/>
              </a:ext>
            </a:extLst>
          </p:cNvPr>
          <p:cNvSpPr txBox="1">
            <a:spLocks/>
          </p:cNvSpPr>
          <p:nvPr/>
        </p:nvSpPr>
        <p:spPr>
          <a:xfrm>
            <a:off x="341412" y="986589"/>
            <a:ext cx="6345827"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Technical Working Group (TWG) was established and commenced meetings in August 2024. </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It is charged </a:t>
            </a:r>
            <a:r>
              <a:rPr lang="en-US" sz="1700" b="1" noProof="1">
                <a:solidFill>
                  <a:prstClr val="black"/>
                </a:solidFill>
                <a:latin typeface="Times New Roman" panose="02020603050405020304" pitchFamily="18" charset="0"/>
                <a:cs typeface="Times New Roman" pitchFamily="18" charset="0"/>
                <a:sym typeface="Source Sans Pro"/>
              </a:rPr>
              <a:t>to conduct a feasibility study on the proposal </a:t>
            </a:r>
            <a:r>
              <a:rPr lang="en-US" sz="1700" noProof="1">
                <a:solidFill>
                  <a:prstClr val="black"/>
                </a:solidFill>
                <a:latin typeface="Times New Roman" panose="02020603050405020304" pitchFamily="18" charset="0"/>
                <a:cs typeface="Times New Roman" pitchFamily="18" charset="0"/>
                <a:sym typeface="Source Sans Pro"/>
              </a:rPr>
              <a:t>to include utilities regulation in the mandate of the regional competition commission (i.e. ‘the CCC’) discharging both regional and national competition enforcement functions.</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A research proposal has been developed to guide the work of the TWG. This includes a comparative analysis of institutional design models (at the international, regional and national levels) pertaining to competition enforcement and utilities regulation in a single entity.</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pic>
        <p:nvPicPr>
          <p:cNvPr id="6" name="Picture 5">
            <a:extLst>
              <a:ext uri="{FF2B5EF4-FFF2-40B4-BE49-F238E27FC236}">
                <a16:creationId xmlns:a16="http://schemas.microsoft.com/office/drawing/2014/main" id="{0E71C5D2-4E2E-6E0A-C735-4D663227AC29}"/>
              </a:ext>
            </a:extLst>
          </p:cNvPr>
          <p:cNvPicPr>
            <a:picLocks noChangeAspect="1"/>
          </p:cNvPicPr>
          <p:nvPr/>
        </p:nvPicPr>
        <p:blipFill>
          <a:blip r:embed="rId5"/>
          <a:stretch>
            <a:fillRect/>
          </a:stretch>
        </p:blipFill>
        <p:spPr>
          <a:xfrm>
            <a:off x="6874525" y="1089242"/>
            <a:ext cx="5164991" cy="3813264"/>
          </a:xfrm>
          <a:prstGeom prst="ellipse">
            <a:avLst/>
          </a:prstGeom>
          <a:ln>
            <a:noFill/>
          </a:ln>
          <a:effectLst>
            <a:softEdge rad="112500"/>
          </a:effectLst>
        </p:spPr>
      </p:pic>
      <p:sp>
        <p:nvSpPr>
          <p:cNvPr id="7" name="TextBox 6">
            <a:extLst>
              <a:ext uri="{FF2B5EF4-FFF2-40B4-BE49-F238E27FC236}">
                <a16:creationId xmlns:a16="http://schemas.microsoft.com/office/drawing/2014/main" id="{C7BC85F3-18B1-710D-95AE-FC784A70A01F}"/>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34884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08D69-83D2-6633-B532-53A09C62D3F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26C28-6FC6-9EBF-678D-3908F5FE8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7C54B6F8-E591-390D-F263-43FFAAC74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B0864029-570B-41A7-6E11-801C23E79B59}"/>
              </a:ext>
            </a:extLst>
          </p:cNvPr>
          <p:cNvSpPr txBox="1">
            <a:spLocks/>
          </p:cNvSpPr>
          <p:nvPr/>
        </p:nvSpPr>
        <p:spPr>
          <a:xfrm>
            <a:off x="661516" y="222503"/>
            <a:ext cx="10888800"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Times New Roman" pitchFamily="18" charset="0"/>
                <a:ea typeface="+mj-ea"/>
                <a:cs typeface="Times New Roman" pitchFamily="18" charset="0"/>
                <a:sym typeface="Inria Serif"/>
              </a:rPr>
              <a:t>Technical Working Group on the Dual Role and Utilities Regulation </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FA8AE019-F3D8-3F86-1D3D-E90E43F5A1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A2F0B73D-BD6C-D4BD-BC10-C64F82B31BA1}"/>
              </a:ext>
            </a:extLst>
          </p:cNvPr>
          <p:cNvSpPr txBox="1">
            <a:spLocks/>
          </p:cNvSpPr>
          <p:nvPr/>
        </p:nvSpPr>
        <p:spPr>
          <a:xfrm>
            <a:off x="341412" y="986589"/>
            <a:ext cx="634593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 preliminary observation has been that while there is some experience at the national level of combining utilities regulation and competition enforcement in a single institution; </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at the level of regional integration communities there is no experience with combining both disciplines in a single institution </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with cross-border remit across several territories.</a:t>
            </a:r>
            <a:r>
              <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rPr>
              <a:t>1</a:t>
            </a: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TWG reports through the CARICOM Secretariat to the COTED, and </a:t>
            </a:r>
            <a:r>
              <a:rPr lang="en-US" sz="1700" b="1" noProof="1">
                <a:solidFill>
                  <a:prstClr val="black"/>
                </a:solidFill>
                <a:latin typeface="Times New Roman" panose="02020603050405020304" pitchFamily="18" charset="0"/>
                <a:cs typeface="Times New Roman" pitchFamily="18" charset="0"/>
                <a:sym typeface="Source Sans Pro"/>
              </a:rPr>
              <a:t>its work continues </a:t>
            </a:r>
            <a:r>
              <a:rPr lang="en-US" sz="1700" noProof="1">
                <a:solidFill>
                  <a:prstClr val="black"/>
                </a:solidFill>
                <a:latin typeface="Times New Roman" panose="02020603050405020304" pitchFamily="18" charset="0"/>
                <a:cs typeface="Times New Roman" pitchFamily="18" charset="0"/>
                <a:sym typeface="Source Sans Pro"/>
              </a:rPr>
              <a:t>to examine the feasibility of the dual role in competition enforcement together with utilities regulation at the regional level.</a:t>
            </a: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It is anticipated that the TWG should complete its research and consideration of the matter within this year; with rounds of stakeholder consultations to ensue in early 2027.</a:t>
            </a: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pic>
        <p:nvPicPr>
          <p:cNvPr id="6" name="Picture 5">
            <a:extLst>
              <a:ext uri="{FF2B5EF4-FFF2-40B4-BE49-F238E27FC236}">
                <a16:creationId xmlns:a16="http://schemas.microsoft.com/office/drawing/2014/main" id="{42CEAB8A-06F1-2D85-10CA-C9EDFE771B1A}"/>
              </a:ext>
            </a:extLst>
          </p:cNvPr>
          <p:cNvPicPr>
            <a:picLocks noChangeAspect="1"/>
          </p:cNvPicPr>
          <p:nvPr/>
        </p:nvPicPr>
        <p:blipFill>
          <a:blip r:embed="rId5"/>
          <a:stretch>
            <a:fillRect/>
          </a:stretch>
        </p:blipFill>
        <p:spPr>
          <a:xfrm>
            <a:off x="7098340" y="986589"/>
            <a:ext cx="4836372" cy="3772698"/>
          </a:xfrm>
          <a:prstGeom prst="rect">
            <a:avLst/>
          </a:prstGeom>
          <a:ln>
            <a:noFill/>
          </a:ln>
          <a:effectLst>
            <a:softEdge rad="112500"/>
          </a:effectLst>
        </p:spPr>
      </p:pic>
      <p:sp>
        <p:nvSpPr>
          <p:cNvPr id="7" name="TextBox 6">
            <a:extLst>
              <a:ext uri="{FF2B5EF4-FFF2-40B4-BE49-F238E27FC236}">
                <a16:creationId xmlns:a16="http://schemas.microsoft.com/office/drawing/2014/main" id="{97D49B50-841C-F1F0-0E90-2DC37D73AD8E}"/>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203907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0F4469-5507-E8B3-B589-B9BAA5795EF2}"/>
              </a:ext>
            </a:extLst>
          </p:cNvPr>
          <p:cNvPicPr>
            <a:picLocks noChangeAspect="1"/>
          </p:cNvPicPr>
          <p:nvPr/>
        </p:nvPicPr>
        <p:blipFill>
          <a:blip r:embed="rId2">
            <a:extLst>
              <a:ext uri="{28A0092B-C50C-407E-A947-70E740481C1C}">
                <a14:useLocalDpi xmlns:a14="http://schemas.microsoft.com/office/drawing/2010/main" val="0"/>
              </a:ext>
            </a:extLst>
          </a:blip>
          <a:srcRect t="7840" b="784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0A26BE37-28CC-BF43-F198-590F3E92EF40}"/>
              </a:ext>
            </a:extLst>
          </p:cNvPr>
          <p:cNvSpPr>
            <a:spLocks noGrp="1"/>
          </p:cNvSpPr>
          <p:nvPr>
            <p:ph type="sldNum" sz="quarter" idx="12"/>
          </p:nvPr>
        </p:nvSpPr>
        <p:spPr>
          <a:xfrm>
            <a:off x="8610600" y="6356350"/>
            <a:ext cx="2743200" cy="365125"/>
          </a:xfrm>
        </p:spPr>
        <p:txBody>
          <a:bodyPr>
            <a:normAutofit/>
          </a:bodyPr>
          <a:lstStyle/>
          <a:p>
            <a:pPr>
              <a:spcAft>
                <a:spcPts val="600"/>
              </a:spcAft>
            </a:pPr>
            <a:fld id="{C5E07DAF-0FD9-4518-97D3-366369CCBADD}" type="slidenum">
              <a:rPr lang="en-US">
                <a:solidFill>
                  <a:srgbClr val="FFFFFF"/>
                </a:solidFill>
              </a:rPr>
              <a:pPr>
                <a:spcAft>
                  <a:spcPts val="600"/>
                </a:spcAft>
              </a:pPr>
              <a:t>13</a:t>
            </a:fld>
            <a:endParaRPr lang="en-US">
              <a:solidFill>
                <a:srgbClr val="FFFFFF"/>
              </a:solidFill>
            </a:endParaRPr>
          </a:p>
        </p:txBody>
      </p:sp>
      <p:sp>
        <p:nvSpPr>
          <p:cNvPr id="5" name="Subtitle 2">
            <a:extLst>
              <a:ext uri="{FF2B5EF4-FFF2-40B4-BE49-F238E27FC236}">
                <a16:creationId xmlns:a16="http://schemas.microsoft.com/office/drawing/2014/main" id="{6F9D34AF-9DDA-7B7D-D575-47C448AE657F}"/>
              </a:ext>
            </a:extLst>
          </p:cNvPr>
          <p:cNvSpPr txBox="1">
            <a:spLocks/>
          </p:cNvSpPr>
          <p:nvPr/>
        </p:nvSpPr>
        <p:spPr>
          <a:xfrm>
            <a:off x="180475" y="3428999"/>
            <a:ext cx="8005582" cy="1395663"/>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spcBef>
                <a:spcPts val="0"/>
              </a:spcBef>
              <a:buClrTx/>
              <a:buSzTx/>
              <a:buFontTx/>
              <a:buNone/>
              <a:defRPr/>
            </a:pPr>
            <a:r>
              <a:rPr lang="en-GB" sz="2800" b="0" kern="0" dirty="0">
                <a:solidFill>
                  <a:schemeClr val="bg1"/>
                </a:solidFill>
                <a:latin typeface="Gill Sans MT" pitchFamily="34" charset="0"/>
              </a:rPr>
              <a:t>3. Opportunities – regulation and competition synergies  </a:t>
            </a:r>
          </a:p>
          <a:p>
            <a:pPr algn="ctr">
              <a:spcBef>
                <a:spcPts val="0"/>
              </a:spcBef>
              <a:buClrTx/>
              <a:buSzTx/>
              <a:buFontTx/>
              <a:buNone/>
              <a:defRPr/>
            </a:pPr>
            <a:endParaRPr lang="en-GB" sz="2800" b="0" kern="0" dirty="0">
              <a:solidFill>
                <a:schemeClr val="bg1"/>
              </a:solidFill>
              <a:latin typeface="Gill Sans MT" pitchFamily="34" charset="0"/>
            </a:endParaRPr>
          </a:p>
        </p:txBody>
      </p:sp>
      <p:pic>
        <p:nvPicPr>
          <p:cNvPr id="6" name="Picture 5" descr="A black and white logo&#10;&#10;Description automatically generated">
            <a:extLst>
              <a:ext uri="{FF2B5EF4-FFF2-40B4-BE49-F238E27FC236}">
                <a16:creationId xmlns:a16="http://schemas.microsoft.com/office/drawing/2014/main" id="{D990170B-8607-2D3F-48E9-788387EAC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775"/>
            <a:ext cx="3028950" cy="1703785"/>
          </a:xfrm>
          <a:prstGeom prst="rect">
            <a:avLst/>
          </a:prstGeom>
        </p:spPr>
      </p:pic>
    </p:spTree>
    <p:extLst>
      <p:ext uri="{BB962C8B-B14F-4D97-AF65-F5344CB8AC3E}">
        <p14:creationId xmlns:p14="http://schemas.microsoft.com/office/powerpoint/2010/main" val="10962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AB84D-1F18-3D4A-4888-2FCED5D4DF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7B5E9-CBC9-93DB-1D56-844D9034CE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5E5C6DCE-BF32-7ABB-6C50-B129BDE7EE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538B7C60-4CEC-CDCE-DBBD-5244D6C58943}"/>
              </a:ext>
            </a:extLst>
          </p:cNvPr>
          <p:cNvSpPr txBox="1">
            <a:spLocks/>
          </p:cNvSpPr>
          <p:nvPr/>
        </p:nvSpPr>
        <p:spPr>
          <a:xfrm>
            <a:off x="661515" y="222503"/>
            <a:ext cx="10300267"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On the nature of regulation and competition law</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0AB65535-0756-A162-3855-F44D5DA0E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6" name="Content Placeholder 2">
            <a:extLst>
              <a:ext uri="{FF2B5EF4-FFF2-40B4-BE49-F238E27FC236}">
                <a16:creationId xmlns:a16="http://schemas.microsoft.com/office/drawing/2014/main" id="{013F0C1C-03BF-3274-AE2D-06D10119104D}"/>
              </a:ext>
            </a:extLst>
          </p:cNvPr>
          <p:cNvSpPr txBox="1">
            <a:spLocks/>
          </p:cNvSpPr>
          <p:nvPr/>
        </p:nvSpPr>
        <p:spPr>
          <a:xfrm>
            <a:off x="771685" y="1009087"/>
            <a:ext cx="10278234" cy="191038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600"/>
              </a:spcBef>
              <a:spcAft>
                <a:spcPts val="0"/>
              </a:spcAft>
              <a:buClr>
                <a:schemeClr val="accent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6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600"/>
              </a:spcBef>
              <a:spcAft>
                <a:spcPts val="6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342900" indent="-342900" algn="just">
              <a:buClr>
                <a:prstClr val="black"/>
              </a:buClr>
              <a:buSzPct val="100416"/>
              <a:buFont typeface="Arial"/>
              <a:buChar char="•"/>
            </a:pPr>
            <a:r>
              <a:rPr lang="en-US" sz="1700" kern="0" noProof="1">
                <a:solidFill>
                  <a:prstClr val="black"/>
                </a:solidFill>
                <a:latin typeface="Times New Roman" panose="02020603050405020304" pitchFamily="18" charset="0"/>
                <a:cs typeface="Times New Roman" pitchFamily="18" charset="0"/>
                <a:sym typeface="Source Sans Pro"/>
              </a:rPr>
              <a:t>Where competition law has been enacted, firms that operate in highly regulated sectors such as public utilities may find themselves subject to both sector regulation and competition law.</a:t>
            </a: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r>
              <a:rPr lang="en-US" sz="1700" kern="0" noProof="1">
                <a:solidFill>
                  <a:prstClr val="black"/>
                </a:solidFill>
                <a:latin typeface="Times New Roman" panose="02020603050405020304" pitchFamily="18" charset="0"/>
                <a:cs typeface="Times New Roman" pitchFamily="18" charset="0"/>
                <a:sym typeface="Source Sans Pro"/>
              </a:rPr>
              <a:t>Competition law and sector regulation will often interact and produce legal and commercial consequences, so it is important to understand the distinction between the frameworks, synergies that occur, tensions that may arise, and relevant approaches for addressing such tensions.</a:t>
            </a:r>
          </a:p>
          <a:p>
            <a:pPr marL="342900" indent="-342900" algn="just">
              <a:buClr>
                <a:prstClr val="black"/>
              </a:buClr>
              <a:buSzPct val="100416"/>
              <a:buFont typeface="Arial"/>
              <a:buChar char="•"/>
            </a:pPr>
            <a:endParaRPr lang="en-US" sz="1600" kern="0" noProof="1">
              <a:solidFill>
                <a:prstClr val="black"/>
              </a:solidFill>
              <a:latin typeface="Times New Roman" panose="02020603050405020304" pitchFamily="18" charset="0"/>
              <a:cs typeface="Times New Roman" pitchFamily="18" charset="0"/>
              <a:sym typeface="Source Sans Pro"/>
            </a:endParaRPr>
          </a:p>
          <a:p>
            <a:pPr marL="640080" lvl="2" indent="0" algn="just">
              <a:spcBef>
                <a:spcPts val="0"/>
              </a:spcBef>
              <a:buClr>
                <a:prstClr val="black"/>
              </a:buClr>
              <a:buSzPct val="100416"/>
              <a:buFont typeface="Inria Sans Light"/>
              <a:buNone/>
            </a:pPr>
            <a:endParaRPr lang="en-US" sz="1700" kern="0" noProof="1">
              <a:solidFill>
                <a:prstClr val="black"/>
              </a:solidFill>
              <a:latin typeface="Times New Roman" panose="02020603050405020304" pitchFamily="18" charset="0"/>
              <a:cs typeface="Times New Roman" pitchFamily="18" charset="0"/>
              <a:sym typeface="Source Sans Pro"/>
            </a:endParaRPr>
          </a:p>
          <a:p>
            <a:pPr marL="640080" lvl="2" indent="0" algn="just">
              <a:spcBef>
                <a:spcPts val="0"/>
              </a:spcBef>
              <a:buClr>
                <a:prstClr val="black"/>
              </a:buClr>
              <a:buSzPct val="100416"/>
              <a:buFont typeface="Inria Sans Light"/>
              <a:buNone/>
            </a:pPr>
            <a:endParaRPr lang="en-US" sz="1700" kern="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noProof="1">
              <a:solidFill>
                <a:prstClr val="black"/>
              </a:solidFill>
              <a:latin typeface="Times New Roman" panose="02020603050405020304" pitchFamily="18" charset="0"/>
              <a:cs typeface="Times New Roman" pitchFamily="18" charset="0"/>
              <a:sym typeface="Source Sans Pro"/>
            </a:endParaRPr>
          </a:p>
          <a:p>
            <a:pPr marL="0" indent="0" algn="just">
              <a:buClr>
                <a:prstClr val="black"/>
              </a:buClr>
              <a:buSzPct val="100416"/>
              <a:buFont typeface="Inria Sans Light"/>
              <a:buNone/>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0" indent="0" algn="just">
              <a:buClr>
                <a:prstClr val="black"/>
              </a:buClr>
              <a:buSzPct val="100416"/>
              <a:buFont typeface="Inria Sans Light"/>
              <a:buNone/>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0" indent="0" algn="just">
              <a:buClr>
                <a:prstClr val="black"/>
              </a:buClr>
              <a:buSzPct val="100416"/>
              <a:buFont typeface="Inria Sans Light"/>
              <a:buNone/>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US" sz="1700" kern="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GB" sz="1700" kern="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GB" sz="1800" kern="0" noProof="1">
              <a:solidFill>
                <a:prstClr val="black"/>
              </a:solidFill>
              <a:latin typeface="Times New Roman" panose="02020603050405020304" pitchFamily="18" charset="0"/>
              <a:cs typeface="Times New Roman" pitchFamily="18" charset="0"/>
              <a:sym typeface="Source Sans Pro"/>
            </a:endParaRPr>
          </a:p>
          <a:p>
            <a:pPr marL="342900" indent="-342900" algn="just">
              <a:buClr>
                <a:prstClr val="black"/>
              </a:buClr>
              <a:buSzPct val="100416"/>
              <a:buFont typeface="Arial"/>
              <a:buChar char="•"/>
            </a:pPr>
            <a:endParaRPr lang="en-GB" sz="1800" kern="0" noProof="1">
              <a:solidFill>
                <a:prstClr val="black"/>
              </a:solidFill>
              <a:latin typeface="Times New Roman" panose="02020603050405020304" pitchFamily="18" charset="0"/>
              <a:cs typeface="Times New Roman" pitchFamily="18" charset="0"/>
              <a:sym typeface="Source Sans Pro"/>
            </a:endParaRPr>
          </a:p>
          <a:p>
            <a:pPr marL="0" indent="0" algn="just">
              <a:buClr>
                <a:prstClr val="black"/>
              </a:buClr>
              <a:buSzPct val="100416"/>
              <a:buFont typeface="Inria Sans Light"/>
              <a:buNone/>
            </a:pPr>
            <a:endParaRPr lang="en-US" sz="1800" kern="0" dirty="0">
              <a:solidFill>
                <a:srgbClr val="424650"/>
              </a:solidFill>
              <a:latin typeface="Times New Roman" pitchFamily="18" charset="0"/>
              <a:cs typeface="Times New Roman" pitchFamily="18" charset="0"/>
            </a:endParaRPr>
          </a:p>
        </p:txBody>
      </p:sp>
      <p:graphicFrame>
        <p:nvGraphicFramePr>
          <p:cNvPr id="7" name="Diagram 6">
            <a:extLst>
              <a:ext uri="{FF2B5EF4-FFF2-40B4-BE49-F238E27FC236}">
                <a16:creationId xmlns:a16="http://schemas.microsoft.com/office/drawing/2014/main" id="{0D9EC4F4-0033-22DF-FFD9-6280BE9FED51}"/>
              </a:ext>
            </a:extLst>
          </p:cNvPr>
          <p:cNvGraphicFramePr/>
          <p:nvPr>
            <p:extLst>
              <p:ext uri="{D42A27DB-BD31-4B8C-83A1-F6EECF244321}">
                <p14:modId xmlns:p14="http://schemas.microsoft.com/office/powerpoint/2010/main" val="2786022224"/>
              </p:ext>
            </p:extLst>
          </p:nvPr>
        </p:nvGraphicFramePr>
        <p:xfrm>
          <a:off x="1142081" y="2823391"/>
          <a:ext cx="10018007" cy="31832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B28255C5-EBE4-9ADD-58BB-455DA387F09A}"/>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25072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CD3D-D6F2-1C00-175E-1926E5CCF96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A87B5E-6D4B-B4A4-B041-C354D3184D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6A393A43-BDC3-5249-0FF1-9D5CC68992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744D03FD-3172-BB33-5733-09652382CAC7}"/>
              </a:ext>
            </a:extLst>
          </p:cNvPr>
          <p:cNvSpPr txBox="1">
            <a:spLocks/>
          </p:cNvSpPr>
          <p:nvPr/>
        </p:nvSpPr>
        <p:spPr>
          <a:xfrm>
            <a:off x="661516" y="222503"/>
            <a:ext cx="11185062"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From a regulatory perspective, what are the synergies with competition law?</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049B87C9-20DF-E08D-C270-6A176A8D57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079A5B78-7F57-E415-6F85-6DB314AB302E}"/>
              </a:ext>
            </a:extLst>
          </p:cNvPr>
          <p:cNvSpPr txBox="1">
            <a:spLocks/>
          </p:cNvSpPr>
          <p:nvPr/>
        </p:nvSpPr>
        <p:spPr>
          <a:xfrm>
            <a:off x="6394264" y="1109025"/>
            <a:ext cx="5592088" cy="1419571"/>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500" b="1" noProof="1">
                <a:solidFill>
                  <a:prstClr val="black"/>
                </a:solidFill>
                <a:latin typeface="Times New Roman" panose="02020603050405020304" pitchFamily="18" charset="0"/>
                <a:cs typeface="Times New Roman" pitchFamily="18" charset="0"/>
                <a:sym typeface="Source Sans Pro"/>
              </a:rPr>
              <a:t>Regulators may use tools informed by competition principles to address market conduct issues</a:t>
            </a:r>
            <a:r>
              <a:rPr lang="en-US" sz="1500" noProof="1">
                <a:solidFill>
                  <a:prstClr val="black"/>
                </a:solidFill>
                <a:latin typeface="Times New Roman" panose="02020603050405020304" pitchFamily="18" charset="0"/>
                <a:cs typeface="Times New Roman" pitchFamily="18" charset="0"/>
                <a:sym typeface="Source Sans Pro"/>
              </a:rPr>
              <a:t>, for e.g. rule-making on cost-based approaches for setting interconnection rates.</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500" noProof="1">
                <a:solidFill>
                  <a:prstClr val="black"/>
                </a:solidFill>
                <a:latin typeface="Times New Roman" panose="02020603050405020304" pitchFamily="18" charset="0"/>
                <a:cs typeface="Times New Roman" pitchFamily="18" charset="0"/>
                <a:sym typeface="Source Sans Pro"/>
              </a:rPr>
              <a:t>Competition law is also relevant to  addressing potentially problematic conduct that is otherwise </a:t>
            </a:r>
            <a:r>
              <a:rPr lang="en-US" sz="1500" i="1" noProof="1">
                <a:solidFill>
                  <a:prstClr val="black"/>
                </a:solidFill>
                <a:latin typeface="Times New Roman" panose="02020603050405020304" pitchFamily="18" charset="0"/>
                <a:cs typeface="Times New Roman" pitchFamily="18" charset="0"/>
                <a:sym typeface="Source Sans Pro"/>
              </a:rPr>
              <a:t>not</a:t>
            </a:r>
            <a:r>
              <a:rPr lang="en-US" sz="1500" noProof="1">
                <a:solidFill>
                  <a:prstClr val="black"/>
                </a:solidFill>
                <a:latin typeface="Times New Roman" panose="02020603050405020304" pitchFamily="18" charset="0"/>
                <a:cs typeface="Times New Roman" pitchFamily="18" charset="0"/>
                <a:sym typeface="Source Sans Pro"/>
              </a:rPr>
              <a:t> captured in the existing regulatory sweep of legislation.</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6" name="Diagram 5">
            <a:extLst>
              <a:ext uri="{FF2B5EF4-FFF2-40B4-BE49-F238E27FC236}">
                <a16:creationId xmlns:a16="http://schemas.microsoft.com/office/drawing/2014/main" id="{B13A9DD3-E6AE-355C-4A32-52C9E17767F5}"/>
              </a:ext>
            </a:extLst>
          </p:cNvPr>
          <p:cNvGraphicFramePr/>
          <p:nvPr>
            <p:extLst>
              <p:ext uri="{D42A27DB-BD31-4B8C-83A1-F6EECF244321}">
                <p14:modId xmlns:p14="http://schemas.microsoft.com/office/powerpoint/2010/main" val="2812638096"/>
              </p:ext>
            </p:extLst>
          </p:nvPr>
        </p:nvGraphicFramePr>
        <p:xfrm>
          <a:off x="1335005" y="1002535"/>
          <a:ext cx="8679328" cy="57189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a:extLst>
              <a:ext uri="{FF2B5EF4-FFF2-40B4-BE49-F238E27FC236}">
                <a16:creationId xmlns:a16="http://schemas.microsoft.com/office/drawing/2014/main" id="{11E4A552-E3C0-336A-989A-7CECE7BBB380}"/>
              </a:ext>
            </a:extLst>
          </p:cNvPr>
          <p:cNvSpPr txBox="1">
            <a:spLocks/>
          </p:cNvSpPr>
          <p:nvPr/>
        </p:nvSpPr>
        <p:spPr>
          <a:xfrm>
            <a:off x="8405870" y="3862005"/>
            <a:ext cx="3786130" cy="1884075"/>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500" noProof="1">
                <a:solidFill>
                  <a:prstClr val="black"/>
                </a:solidFill>
                <a:latin typeface="Times New Roman" panose="02020603050405020304" pitchFamily="18" charset="0"/>
                <a:cs typeface="Times New Roman" pitchFamily="18" charset="0"/>
                <a:sym typeface="Source Sans Pro"/>
              </a:rPr>
              <a:t>Regulatory </a:t>
            </a:r>
            <a:r>
              <a:rPr kumimoji="0" lang="en-US" sz="15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intervention is </a:t>
            </a:r>
            <a:r>
              <a:rPr kumimoji="0" lang="en-US" sz="1500" b="0" i="1"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not</a:t>
            </a:r>
            <a:r>
              <a:rPr kumimoji="0" lang="en-US" sz="15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risk free, even in an already heavily regulated sector such as telecoms. </a:t>
            </a:r>
            <a:r>
              <a:rPr kumimoji="0" lang="en-US" sz="15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Competition law can complement regulation by addressing market failures where direct regulation may not be appropriate. </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8" name="Content Placeholder 2">
            <a:extLst>
              <a:ext uri="{FF2B5EF4-FFF2-40B4-BE49-F238E27FC236}">
                <a16:creationId xmlns:a16="http://schemas.microsoft.com/office/drawing/2014/main" id="{1ACA64B3-9503-24F5-F94C-85E49F7C65F4}"/>
              </a:ext>
            </a:extLst>
          </p:cNvPr>
          <p:cNvSpPr txBox="1">
            <a:spLocks/>
          </p:cNvSpPr>
          <p:nvPr/>
        </p:nvSpPr>
        <p:spPr>
          <a:xfrm>
            <a:off x="-203610" y="3051441"/>
            <a:ext cx="3349127" cy="3304909"/>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500" noProof="1">
                <a:solidFill>
                  <a:prstClr val="black"/>
                </a:solidFill>
                <a:latin typeface="Times New Roman" panose="02020603050405020304" pitchFamily="18" charset="0"/>
                <a:cs typeface="Times New Roman" pitchFamily="18" charset="0"/>
                <a:sym typeface="Source Sans Pro"/>
              </a:rPr>
              <a:t>Competition law is flexible because the principles are responsive to market dynamics. </a:t>
            </a:r>
            <a:r>
              <a:rPr lang="en-US" sz="1500" b="1" noProof="1">
                <a:solidFill>
                  <a:prstClr val="black"/>
                </a:solidFill>
                <a:latin typeface="Times New Roman" panose="02020603050405020304" pitchFamily="18" charset="0"/>
                <a:cs typeface="Times New Roman" pitchFamily="18" charset="0"/>
                <a:sym typeface="Source Sans Pro"/>
              </a:rPr>
              <a:t>Competition law flexibility may allow regulators to update market definitions, review emerging commercial practices, and adjust their regulatory posture accordingly.</a:t>
            </a:r>
            <a:r>
              <a:rPr lang="en-US" sz="1500" noProof="1">
                <a:solidFill>
                  <a:prstClr val="black"/>
                </a:solidFill>
                <a:latin typeface="Times New Roman" panose="02020603050405020304" pitchFamily="18" charset="0"/>
                <a:cs typeface="Times New Roman" pitchFamily="18" charset="0"/>
                <a:sym typeface="Source Sans Pro"/>
              </a:rPr>
              <a:t> This is particularly important in the converged ICT space, with Artificial Intelligence (A.I.) on the horizon. </a:t>
            </a: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9" name="TextBox 8">
            <a:extLst>
              <a:ext uri="{FF2B5EF4-FFF2-40B4-BE49-F238E27FC236}">
                <a16:creationId xmlns:a16="http://schemas.microsoft.com/office/drawing/2014/main" id="{66AEDE7A-0547-395A-4CD8-C466C48170D9}"/>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351982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532E-779E-3FE7-50FF-0DF65248BC9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380971-3FFE-972C-38EA-2C3F549EDD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92D40328-2B5A-4770-7073-BB1F91B31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C47654E6-9845-20CF-947C-A24D07CC3461}"/>
              </a:ext>
            </a:extLst>
          </p:cNvPr>
          <p:cNvSpPr txBox="1">
            <a:spLocks/>
          </p:cNvSpPr>
          <p:nvPr/>
        </p:nvSpPr>
        <p:spPr>
          <a:xfrm>
            <a:off x="661516" y="222503"/>
            <a:ext cx="10692284"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Regulatory tensions arising from overlapping jurisdiction</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B37639A8-9EFC-F7A0-23CF-0548F027C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2648C321-C140-33C0-6A44-B8694A96920A}"/>
              </a:ext>
            </a:extLst>
          </p:cNvPr>
          <p:cNvSpPr txBox="1">
            <a:spLocks/>
          </p:cNvSpPr>
          <p:nvPr/>
        </p:nvSpPr>
        <p:spPr>
          <a:xfrm>
            <a:off x="341412" y="897523"/>
            <a:ext cx="11377346" cy="2086347"/>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 </a:t>
            </a:r>
            <a:r>
              <a:rPr kumimoji="0" lang="en-US" sz="1700" b="0" i="0" u="none" strike="noStrike" kern="0" cap="none" spc="0" normalizeH="0" baseline="0" noProof="1">
                <a:ln>
                  <a:noFill/>
                </a:ln>
                <a:solidFill>
                  <a:prstClr val="black"/>
                </a:solidFill>
                <a:effectLst/>
                <a:uLnTx/>
                <a:uFillTx/>
                <a:latin typeface="Times New Roman" panose="02020603050405020304" pitchFamily="18" charset="0"/>
                <a:cs typeface="Times New Roman" pitchFamily="18" charset="0"/>
                <a:sym typeface="Source Sans Pro"/>
              </a:rPr>
              <a:t>frequent issue in the relationship between the two frameworks is around the question of applicability to the same subject matter or legal person.</a:t>
            </a: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0" cap="none" spc="0" normalizeH="0" baseline="0" noProof="1">
              <a:ln>
                <a:noFill/>
              </a:ln>
              <a:solidFill>
                <a:prstClr val="black"/>
              </a:solidFill>
              <a:effectLst/>
              <a:uLnTx/>
              <a:uFillTx/>
              <a:latin typeface="Times New Roman" panose="02020603050405020304" pitchFamily="18" charset="0"/>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0" cap="none" spc="0" normalizeH="0" baseline="0" noProof="1">
                <a:ln>
                  <a:noFill/>
                </a:ln>
                <a:solidFill>
                  <a:prstClr val="black"/>
                </a:solidFill>
                <a:effectLst/>
                <a:uLnTx/>
                <a:uFillTx/>
                <a:latin typeface="Times New Roman" panose="02020603050405020304" pitchFamily="18" charset="0"/>
                <a:cs typeface="Times New Roman" pitchFamily="18" charset="0"/>
                <a:sym typeface="Source Sans Pro"/>
              </a:rPr>
              <a:t>This question of applicability often plays out in the CSME as </a:t>
            </a:r>
            <a:r>
              <a:rPr kumimoji="0" lang="en-US" sz="1700" b="1" i="0" u="none" strike="noStrike" kern="0" cap="none" spc="0" normalizeH="0" baseline="0" noProof="1">
                <a:ln>
                  <a:noFill/>
                </a:ln>
                <a:solidFill>
                  <a:prstClr val="black"/>
                </a:solidFill>
                <a:effectLst/>
                <a:uLnTx/>
                <a:uFillTx/>
                <a:latin typeface="Times New Roman" panose="02020603050405020304" pitchFamily="18" charset="0"/>
                <a:cs typeface="Times New Roman" pitchFamily="18" charset="0"/>
                <a:sym typeface="Source Sans Pro"/>
              </a:rPr>
              <a:t>a question of jurisdiction between the competition authority and the sector regulator over the same conduct or transaction</a:t>
            </a:r>
            <a:r>
              <a:rPr kumimoji="0" lang="en-US" sz="1700" b="0" i="0" u="none" strike="noStrike" kern="0" cap="none" spc="0" normalizeH="0" baseline="0" noProof="1">
                <a:ln>
                  <a:noFill/>
                </a:ln>
                <a:solidFill>
                  <a:prstClr val="black"/>
                </a:solidFill>
                <a:effectLst/>
                <a:uLnTx/>
                <a:uFillTx/>
                <a:latin typeface="Times New Roman" panose="02020603050405020304" pitchFamily="18" charset="0"/>
                <a:cs typeface="Times New Roman" pitchFamily="18" charset="0"/>
                <a:sym typeface="Source Sans Pro"/>
              </a:rPr>
              <a:t> (i.e. ‘overlapping jurisdiction’).</a:t>
            </a: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kern="0" noProof="1">
              <a:solidFill>
                <a:prstClr val="black"/>
              </a:solidFill>
              <a:latin typeface="Times New Roman" panose="02020603050405020304" pitchFamily="18" charset="0"/>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kern="0" noProof="1">
                <a:solidFill>
                  <a:prstClr val="black"/>
                </a:solidFill>
                <a:latin typeface="Times New Roman" panose="02020603050405020304" pitchFamily="18" charset="0"/>
                <a:cs typeface="Times New Roman" pitchFamily="18" charset="0"/>
                <a:sym typeface="Source Sans Pro"/>
              </a:rPr>
              <a:t>As the CSME jurisdiction with the longest experience with competition law, there is case law from all levels of the Jamaican court system. Generally the case law varies, which demonstrates that overlapping jurisdiction cases are sometimes not clear cut.</a:t>
            </a:r>
            <a:endParaRPr kumimoji="0" lang="en-US" sz="170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6" name="Diagram 5">
            <a:extLst>
              <a:ext uri="{FF2B5EF4-FFF2-40B4-BE49-F238E27FC236}">
                <a16:creationId xmlns:a16="http://schemas.microsoft.com/office/drawing/2014/main" id="{6635024F-64E9-16E5-1FBA-5D1643BD95C7}"/>
              </a:ext>
            </a:extLst>
          </p:cNvPr>
          <p:cNvGraphicFramePr/>
          <p:nvPr>
            <p:extLst>
              <p:ext uri="{D42A27DB-BD31-4B8C-83A1-F6EECF244321}">
                <p14:modId xmlns:p14="http://schemas.microsoft.com/office/powerpoint/2010/main" val="3966893491"/>
              </p:ext>
            </p:extLst>
          </p:nvPr>
        </p:nvGraphicFramePr>
        <p:xfrm>
          <a:off x="341412" y="3161994"/>
          <a:ext cx="11057242" cy="32922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2B5FCF2E-7376-6259-1867-332705046887}"/>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5973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0F4469-5507-E8B3-B589-B9BAA5795EF2}"/>
              </a:ext>
            </a:extLst>
          </p:cNvPr>
          <p:cNvPicPr>
            <a:picLocks noChangeAspect="1"/>
          </p:cNvPicPr>
          <p:nvPr/>
        </p:nvPicPr>
        <p:blipFill>
          <a:blip r:embed="rId2">
            <a:extLst>
              <a:ext uri="{28A0092B-C50C-407E-A947-70E740481C1C}">
                <a14:useLocalDpi xmlns:a14="http://schemas.microsoft.com/office/drawing/2010/main" val="0"/>
              </a:ext>
            </a:extLst>
          </a:blip>
          <a:srcRect t="7840" b="7840"/>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0A26BE37-28CC-BF43-F198-590F3E92EF40}"/>
              </a:ext>
            </a:extLst>
          </p:cNvPr>
          <p:cNvSpPr>
            <a:spLocks noGrp="1"/>
          </p:cNvSpPr>
          <p:nvPr>
            <p:ph type="sldNum" sz="quarter" idx="12"/>
          </p:nvPr>
        </p:nvSpPr>
        <p:spPr>
          <a:xfrm>
            <a:off x="8610600" y="6356350"/>
            <a:ext cx="2743200" cy="365125"/>
          </a:xfrm>
        </p:spPr>
        <p:txBody>
          <a:bodyPr>
            <a:normAutofit/>
          </a:bodyPr>
          <a:lstStyle/>
          <a:p>
            <a:pPr>
              <a:spcAft>
                <a:spcPts val="600"/>
              </a:spcAft>
            </a:pPr>
            <a:fld id="{C5E07DAF-0FD9-4518-97D3-366369CCBADD}" type="slidenum">
              <a:rPr lang="en-US">
                <a:solidFill>
                  <a:srgbClr val="FFFFFF"/>
                </a:solidFill>
              </a:rPr>
              <a:pPr>
                <a:spcAft>
                  <a:spcPts val="600"/>
                </a:spcAft>
              </a:pPr>
              <a:t>17</a:t>
            </a:fld>
            <a:endParaRPr lang="en-US">
              <a:solidFill>
                <a:srgbClr val="FFFFFF"/>
              </a:solidFill>
            </a:endParaRPr>
          </a:p>
        </p:txBody>
      </p:sp>
      <p:sp>
        <p:nvSpPr>
          <p:cNvPr id="5" name="Subtitle 2">
            <a:extLst>
              <a:ext uri="{FF2B5EF4-FFF2-40B4-BE49-F238E27FC236}">
                <a16:creationId xmlns:a16="http://schemas.microsoft.com/office/drawing/2014/main" id="{6F9D34AF-9DDA-7B7D-D575-47C448AE657F}"/>
              </a:ext>
            </a:extLst>
          </p:cNvPr>
          <p:cNvSpPr txBox="1">
            <a:spLocks/>
          </p:cNvSpPr>
          <p:nvPr/>
        </p:nvSpPr>
        <p:spPr>
          <a:xfrm>
            <a:off x="194311" y="3429000"/>
            <a:ext cx="8572500" cy="948690"/>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spcBef>
                <a:spcPts val="0"/>
              </a:spcBef>
              <a:buClrTx/>
              <a:buSzTx/>
              <a:buFontTx/>
              <a:buNone/>
              <a:defRPr/>
            </a:pPr>
            <a:r>
              <a:rPr lang="en-GB" sz="2800" b="0" kern="0" dirty="0">
                <a:solidFill>
                  <a:schemeClr val="bg1"/>
                </a:solidFill>
                <a:latin typeface="Gill Sans MT" pitchFamily="34" charset="0"/>
              </a:rPr>
              <a:t>4. Innovations – emerging regional regulation of digital markets</a:t>
            </a:r>
          </a:p>
        </p:txBody>
      </p:sp>
      <p:pic>
        <p:nvPicPr>
          <p:cNvPr id="6" name="Picture 5" descr="A black and white logo&#10;&#10;Description automatically generated">
            <a:extLst>
              <a:ext uri="{FF2B5EF4-FFF2-40B4-BE49-F238E27FC236}">
                <a16:creationId xmlns:a16="http://schemas.microsoft.com/office/drawing/2014/main" id="{D990170B-8607-2D3F-48E9-788387EAC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775"/>
            <a:ext cx="3028950" cy="1703785"/>
          </a:xfrm>
          <a:prstGeom prst="rect">
            <a:avLst/>
          </a:prstGeom>
        </p:spPr>
      </p:pic>
    </p:spTree>
    <p:extLst>
      <p:ext uri="{BB962C8B-B14F-4D97-AF65-F5344CB8AC3E}">
        <p14:creationId xmlns:p14="http://schemas.microsoft.com/office/powerpoint/2010/main" val="25647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ADEA7-4A82-3B4C-3CE0-40C1335C81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88E89F2F-2E05-5B43-51AF-BACB3F187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1524" y="-130440"/>
            <a:ext cx="12193524" cy="886522"/>
          </a:xfrm>
          <a:prstGeom prst="rect">
            <a:avLst/>
          </a:prstGeom>
        </p:spPr>
      </p:pic>
      <p:sp>
        <p:nvSpPr>
          <p:cNvPr id="4" name="Title 1">
            <a:extLst>
              <a:ext uri="{FF2B5EF4-FFF2-40B4-BE49-F238E27FC236}">
                <a16:creationId xmlns:a16="http://schemas.microsoft.com/office/drawing/2014/main" id="{73387851-0FFA-CE96-0EC3-650E107DC22C}"/>
              </a:ext>
            </a:extLst>
          </p:cNvPr>
          <p:cNvSpPr txBox="1">
            <a:spLocks/>
          </p:cNvSpPr>
          <p:nvPr/>
        </p:nvSpPr>
        <p:spPr>
          <a:xfrm>
            <a:off x="685579" y="111846"/>
            <a:ext cx="11285841"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Times New Roman" pitchFamily="18" charset="0"/>
                <a:ea typeface="+mj-ea"/>
                <a:cs typeface="Times New Roman" pitchFamily="18" charset="0"/>
                <a:sym typeface="Inria Serif"/>
              </a:rPr>
              <a:t>Regional economic regulation as a response to a regional market</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D6E50871-E234-F231-D231-6EE25E123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6E9DF61E-532C-3C25-ABA2-7F7B64DC6C35}"/>
              </a:ext>
            </a:extLst>
          </p:cNvPr>
          <p:cNvSpPr txBox="1">
            <a:spLocks/>
          </p:cNvSpPr>
          <p:nvPr/>
        </p:nvSpPr>
        <p:spPr>
          <a:xfrm>
            <a:off x="245158" y="756082"/>
            <a:ext cx="11601420" cy="2341448"/>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European Union offers examples of </a:t>
            </a:r>
            <a:r>
              <a:rPr lang="en-US" sz="1700" b="1" noProof="1">
                <a:solidFill>
                  <a:prstClr val="black"/>
                </a:solidFill>
                <a:latin typeface="Times New Roman" panose="02020603050405020304" pitchFamily="18" charset="0"/>
                <a:cs typeface="Times New Roman" pitchFamily="18" charset="0"/>
                <a:sym typeface="Source Sans Pro"/>
              </a:rPr>
              <a:t>regulatory interventions on a regional scale</a:t>
            </a:r>
            <a:r>
              <a:rPr lang="en-US" sz="1700" noProof="1">
                <a:solidFill>
                  <a:prstClr val="black"/>
                </a:solidFill>
                <a:latin typeface="Times New Roman" panose="02020603050405020304" pitchFamily="18" charset="0"/>
                <a:cs typeface="Times New Roman" pitchFamily="18" charset="0"/>
                <a:sym typeface="Source Sans Pro"/>
              </a:rPr>
              <a:t> that are designed to promote competition and other public interest goals in digital markets based on ICT infrastructure and services.</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One such intervention includes the Digital Markets Act (DMA), which is partly based on their formative experiences in Union-wide telecoms and competition laws as well as internal market regulation.</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Implemented in 2023, the DMA did not appear out of thin air; but it is </a:t>
            </a:r>
            <a:r>
              <a:rPr lang="en-US" sz="1700" b="1" noProof="1">
                <a:solidFill>
                  <a:prstClr val="black"/>
                </a:solidFill>
                <a:latin typeface="Times New Roman" panose="02020603050405020304" pitchFamily="18" charset="0"/>
                <a:cs typeface="Times New Roman" pitchFamily="18" charset="0"/>
                <a:sym typeface="Source Sans Pro"/>
              </a:rPr>
              <a:t>a regulatory response to an internal market driven by strong cross-border trade</a:t>
            </a:r>
            <a:r>
              <a:rPr lang="en-US" sz="1700" noProof="1">
                <a:solidFill>
                  <a:prstClr val="black"/>
                </a:solidFill>
                <a:latin typeface="Times New Roman" panose="02020603050405020304" pitchFamily="18" charset="0"/>
                <a:cs typeface="Times New Roman" pitchFamily="18" charset="0"/>
                <a:sym typeface="Source Sans Pro"/>
              </a:rPr>
              <a:t> in digitally deliverable services among EU Member States. </a:t>
            </a:r>
            <a:r>
              <a:rPr lang="en-US" sz="1700" b="1" noProof="1">
                <a:solidFill>
                  <a:prstClr val="black"/>
                </a:solidFill>
                <a:latin typeface="Times New Roman" panose="02020603050405020304" pitchFamily="18" charset="0"/>
                <a:cs typeface="Times New Roman" pitchFamily="18" charset="0"/>
                <a:sym typeface="Source Sans Pro"/>
              </a:rPr>
              <a:t>Figure 2</a:t>
            </a:r>
            <a:r>
              <a:rPr lang="en-US" sz="1700" noProof="1">
                <a:solidFill>
                  <a:prstClr val="black"/>
                </a:solidFill>
                <a:latin typeface="Times New Roman" panose="02020603050405020304" pitchFamily="18" charset="0"/>
                <a:cs typeface="Times New Roman" pitchFamily="18" charset="0"/>
                <a:sym typeface="Source Sans Pro"/>
              </a:rPr>
              <a:t> shows the EU’s digitally delivered services imports for the years 2010 – 2017.</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pic>
        <p:nvPicPr>
          <p:cNvPr id="6" name="Picture 5">
            <a:extLst>
              <a:ext uri="{FF2B5EF4-FFF2-40B4-BE49-F238E27FC236}">
                <a16:creationId xmlns:a16="http://schemas.microsoft.com/office/drawing/2014/main" id="{FBC6E20E-A186-3E13-9265-DB778DC793A7}"/>
              </a:ext>
            </a:extLst>
          </p:cNvPr>
          <p:cNvPicPr>
            <a:picLocks noChangeAspect="1"/>
          </p:cNvPicPr>
          <p:nvPr/>
        </p:nvPicPr>
        <p:blipFill>
          <a:blip r:embed="rId5"/>
          <a:stretch>
            <a:fillRect/>
          </a:stretch>
        </p:blipFill>
        <p:spPr>
          <a:xfrm>
            <a:off x="1028700" y="3257550"/>
            <a:ext cx="9864089" cy="3488604"/>
          </a:xfrm>
          <a:prstGeom prst="rect">
            <a:avLst/>
          </a:prstGeom>
        </p:spPr>
      </p:pic>
      <p:sp>
        <p:nvSpPr>
          <p:cNvPr id="7" name="TextBox 6">
            <a:extLst>
              <a:ext uri="{FF2B5EF4-FFF2-40B4-BE49-F238E27FC236}">
                <a16:creationId xmlns:a16="http://schemas.microsoft.com/office/drawing/2014/main" id="{4A408722-52E1-2735-2976-C361C7137023}"/>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83564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ADEA7-4A82-3B4C-3CE0-40C1335C81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88E89F2F-2E05-5B43-51AF-BACB3F187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1524" y="-130440"/>
            <a:ext cx="12193524" cy="886522"/>
          </a:xfrm>
          <a:prstGeom prst="rect">
            <a:avLst/>
          </a:prstGeom>
        </p:spPr>
      </p:pic>
      <p:sp>
        <p:nvSpPr>
          <p:cNvPr id="4" name="Title 1">
            <a:extLst>
              <a:ext uri="{FF2B5EF4-FFF2-40B4-BE49-F238E27FC236}">
                <a16:creationId xmlns:a16="http://schemas.microsoft.com/office/drawing/2014/main" id="{73387851-0FFA-CE96-0EC3-650E107DC22C}"/>
              </a:ext>
            </a:extLst>
          </p:cNvPr>
          <p:cNvSpPr txBox="1">
            <a:spLocks/>
          </p:cNvSpPr>
          <p:nvPr/>
        </p:nvSpPr>
        <p:spPr>
          <a:xfrm>
            <a:off x="685579" y="111846"/>
            <a:ext cx="11285841"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Times New Roman" pitchFamily="18" charset="0"/>
                <a:ea typeface="+mj-ea"/>
                <a:cs typeface="Times New Roman" pitchFamily="18" charset="0"/>
                <a:sym typeface="Inria Serif"/>
              </a:rPr>
              <a:t>A closer look at the EU’s Digital Markets Act</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D6E50871-E234-F231-D231-6EE25E123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6E9DF61E-532C-3C25-ABA2-7F7B64DC6C35}"/>
              </a:ext>
            </a:extLst>
          </p:cNvPr>
          <p:cNvSpPr txBox="1">
            <a:spLocks/>
          </p:cNvSpPr>
          <p:nvPr/>
        </p:nvSpPr>
        <p:spPr>
          <a:xfrm>
            <a:off x="220580" y="756082"/>
            <a:ext cx="11401409" cy="859898"/>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DMA has been vividly described as a </a:t>
            </a:r>
            <a:r>
              <a:rPr lang="en-US" sz="1700" i="1" noProof="1">
                <a:solidFill>
                  <a:prstClr val="black"/>
                </a:solidFill>
                <a:latin typeface="Times New Roman" panose="02020603050405020304" pitchFamily="18" charset="0"/>
                <a:cs typeface="Times New Roman" pitchFamily="18" charset="0"/>
                <a:sym typeface="Source Sans Pro"/>
              </a:rPr>
              <a:t>“competition hand in a regulatory glove” </a:t>
            </a:r>
            <a:r>
              <a:rPr lang="en-US" sz="1700" noProof="1">
                <a:solidFill>
                  <a:prstClr val="black"/>
                </a:solidFill>
                <a:latin typeface="Times New Roman" panose="02020603050405020304" pitchFamily="18" charset="0"/>
                <a:cs typeface="Times New Roman" pitchFamily="18" charset="0"/>
                <a:sym typeface="Source Sans Pro"/>
              </a:rPr>
              <a:t>(Belloso &amp; Petit, 2023).</a:t>
            </a:r>
            <a:r>
              <a:rPr lang="en-US" sz="1700" baseline="30000" noProof="1">
                <a:solidFill>
                  <a:prstClr val="black"/>
                </a:solidFill>
                <a:latin typeface="Times New Roman" panose="02020603050405020304" pitchFamily="18" charset="0"/>
                <a:cs typeface="Times New Roman" pitchFamily="18" charset="0"/>
                <a:sym typeface="Source Sans Pro"/>
              </a:rPr>
              <a:t>5  </a:t>
            </a:r>
            <a:r>
              <a:rPr lang="en-US" sz="1700" noProof="1">
                <a:solidFill>
                  <a:prstClr val="black"/>
                </a:solidFill>
                <a:latin typeface="Times New Roman" panose="02020603050405020304" pitchFamily="18" charset="0"/>
                <a:cs typeface="Times New Roman" pitchFamily="18" charset="0"/>
                <a:sym typeface="Source Sans Pro"/>
              </a:rPr>
              <a:t>This highlights its </a:t>
            </a:r>
            <a:r>
              <a:rPr lang="en-US" sz="1700" b="1" noProof="1">
                <a:solidFill>
                  <a:prstClr val="black"/>
                </a:solidFill>
                <a:latin typeface="Times New Roman" panose="02020603050405020304" pitchFamily="18" charset="0"/>
                <a:cs typeface="Times New Roman" pitchFamily="18" charset="0"/>
                <a:sym typeface="Source Sans Pro"/>
              </a:rPr>
              <a:t>dual nature as both an instrument of competition law and sectoral regulation at a regional level</a:t>
            </a:r>
            <a:r>
              <a:rPr lang="en-US" sz="1700" noProof="1">
                <a:solidFill>
                  <a:prstClr val="black"/>
                </a:solidFill>
                <a:latin typeface="Times New Roman" panose="02020603050405020304" pitchFamily="18" charset="0"/>
                <a:cs typeface="Times New Roman" pitchFamily="18" charset="0"/>
                <a:sym typeface="Source Sans Pro"/>
              </a:rPr>
              <a:t>, which is revealed by the following key features of the regulation:  </a:t>
            </a:r>
            <a:r>
              <a:rPr lang="en-US" sz="1700" baseline="30000" noProof="1">
                <a:solidFill>
                  <a:prstClr val="black"/>
                </a:solidFill>
                <a:latin typeface="Times New Roman" panose="02020603050405020304" pitchFamily="18" charset="0"/>
                <a:cs typeface="Times New Roman" pitchFamily="18" charset="0"/>
                <a:sym typeface="Source Sans Pro"/>
              </a:rPr>
              <a:t> </a:t>
            </a: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6" name="Diagram 5">
            <a:extLst>
              <a:ext uri="{FF2B5EF4-FFF2-40B4-BE49-F238E27FC236}">
                <a16:creationId xmlns:a16="http://schemas.microsoft.com/office/drawing/2014/main" id="{3EE0853C-6278-AC06-5A0E-3ABD1E9729D4}"/>
              </a:ext>
            </a:extLst>
          </p:cNvPr>
          <p:cNvGraphicFramePr/>
          <p:nvPr>
            <p:extLst>
              <p:ext uri="{D42A27DB-BD31-4B8C-83A1-F6EECF244321}">
                <p14:modId xmlns:p14="http://schemas.microsoft.com/office/powerpoint/2010/main" val="1487275839"/>
              </p:ext>
            </p:extLst>
          </p:nvPr>
        </p:nvGraphicFramePr>
        <p:xfrm>
          <a:off x="245158" y="1705038"/>
          <a:ext cx="11108642" cy="50411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918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4AD6-3389-AE7E-651A-C0BAD79ACA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BCE0B-6732-9EBD-2772-5E7931617AFD}"/>
              </a:ext>
            </a:extLst>
          </p:cNvPr>
          <p:cNvSpPr>
            <a:spLocks noGrp="1"/>
          </p:cNvSpPr>
          <p:nvPr>
            <p:ph type="sldNum" sz="quarter" idx="12"/>
          </p:nvPr>
        </p:nvSpPr>
        <p:spPr/>
        <p:txBody>
          <a:bodyPr/>
          <a:lstStyle/>
          <a:p>
            <a:pPr>
              <a:defRPr/>
            </a:pPr>
            <a:fld id="{C5E07DAF-0FD9-4518-97D3-366369CCBADD}" type="slidenum">
              <a:rPr lang="en-US" smtClean="0">
                <a:solidFill>
                  <a:prstClr val="black">
                    <a:tint val="82000"/>
                  </a:prstClr>
                </a:solidFill>
              </a:rPr>
              <a:pPr>
                <a:defRPr/>
              </a:pPr>
              <a:t>2</a:t>
            </a:fld>
            <a:endParaRPr lang="en-US">
              <a:solidFill>
                <a:prstClr val="black">
                  <a:tint val="82000"/>
                </a:prstClr>
              </a:solidFill>
            </a:endParaRPr>
          </a:p>
        </p:txBody>
      </p:sp>
      <p:pic>
        <p:nvPicPr>
          <p:cNvPr id="3" name="Picture 2" descr="A close-up of a pen and a plate&#10;&#10;Description automatically generated">
            <a:extLst>
              <a:ext uri="{FF2B5EF4-FFF2-40B4-BE49-F238E27FC236}">
                <a16:creationId xmlns:a16="http://schemas.microsoft.com/office/drawing/2014/main" id="{E64A3974-6BB7-74A6-7771-7D4049F704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BB422A03-CF9C-B0F2-CC3C-469D0E4365F7}"/>
              </a:ext>
            </a:extLst>
          </p:cNvPr>
          <p:cNvSpPr txBox="1">
            <a:spLocks/>
          </p:cNvSpPr>
          <p:nvPr/>
        </p:nvSpPr>
        <p:spPr>
          <a:xfrm>
            <a:off x="661516" y="222503"/>
            <a:ext cx="6564086"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defRPr/>
            </a:pPr>
            <a:r>
              <a:rPr lang="en-US" sz="2800" kern="0" cap="none" dirty="0">
                <a:solidFill>
                  <a:prstClr val="white"/>
                </a:solidFill>
                <a:latin typeface="Times New Roman" pitchFamily="18" charset="0"/>
                <a:cs typeface="Times New Roman" pitchFamily="18" charset="0"/>
                <a:sym typeface="Inria Serif"/>
              </a:rPr>
              <a:t>Disclaimer</a:t>
            </a:r>
            <a:endParaRPr lang="en-US" sz="2800" dirty="0">
              <a:solidFill>
                <a:prstClr val="white"/>
              </a:solidFill>
              <a:latin typeface="Times New Roman" pitchFamily="18" charset="0"/>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C161AA29-D016-EB15-23A9-6DEBEE4F6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6627AAA6-7ED4-E002-FA37-8A8C74D2E942}"/>
              </a:ext>
            </a:extLst>
          </p:cNvPr>
          <p:cNvSpPr txBox="1">
            <a:spLocks/>
          </p:cNvSpPr>
          <p:nvPr/>
        </p:nvSpPr>
        <p:spPr>
          <a:xfrm>
            <a:off x="164728" y="1001301"/>
            <a:ext cx="11681850" cy="5355049"/>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708660" lvl="1" indent="-342900" algn="just">
              <a:spcBef>
                <a:spcPts val="0"/>
              </a:spcBef>
              <a:buClr>
                <a:prstClr val="black"/>
              </a:buClr>
              <a:buSzPct val="100416"/>
              <a:buFont typeface="Arial"/>
              <a:buChar char="•"/>
              <a:defRPr/>
            </a:pPr>
            <a:endParaRPr lang="en-US" sz="1800" noProof="1">
              <a:solidFill>
                <a:prstClr val="black"/>
              </a:solidFill>
              <a:latin typeface="Times New Roman" panose="02020603050405020304" pitchFamily="18" charset="0"/>
              <a:cs typeface="Times New Roman" pitchFamily="18" charset="0"/>
              <a:sym typeface="Source Sans Pro"/>
            </a:endParaRPr>
          </a:p>
          <a:p>
            <a:pPr marL="365760" lvl="1" indent="0" algn="ctr">
              <a:spcBef>
                <a:spcPts val="0"/>
              </a:spcBef>
              <a:buClr>
                <a:prstClr val="black"/>
              </a:buClr>
              <a:buSzPct val="100416"/>
              <a:buFont typeface="Wingdings 2"/>
              <a:buNone/>
              <a:defRPr/>
            </a:pPr>
            <a:r>
              <a:rPr lang="en-US" sz="2000" noProof="1">
                <a:solidFill>
                  <a:prstClr val="black"/>
                </a:solidFill>
                <a:latin typeface="Times New Roman" panose="02020603050405020304" pitchFamily="18" charset="0"/>
                <a:cs typeface="Times New Roman" pitchFamily="18" charset="0"/>
                <a:sym typeface="Source Sans Pro"/>
              </a:rPr>
              <a:t>THE VIEWS EXPRESSED DO NOT REPRESENT THOSE OF THE BOARD OF COMMISSIONERS OF THE CARICOM COMPETITION COMMISSION. </a:t>
            </a:r>
          </a:p>
          <a:p>
            <a:pPr marL="365760" lvl="1" indent="0" algn="ctr">
              <a:spcBef>
                <a:spcPts val="0"/>
              </a:spcBef>
              <a:buClr>
                <a:prstClr val="black"/>
              </a:buClr>
              <a:buSzPct val="100416"/>
              <a:buFont typeface="Wingdings 2"/>
              <a:buNone/>
              <a:defRPr/>
            </a:pPr>
            <a:endParaRPr lang="en-US" sz="2000" noProof="1">
              <a:solidFill>
                <a:prstClr val="black"/>
              </a:solidFill>
              <a:latin typeface="Times New Roman" panose="02020603050405020304" pitchFamily="18" charset="0"/>
              <a:cs typeface="Times New Roman" pitchFamily="18" charset="0"/>
              <a:sym typeface="Source Sans Pro"/>
            </a:endParaRPr>
          </a:p>
          <a:p>
            <a:pPr marL="365760" lvl="1" indent="0" algn="just">
              <a:spcBef>
                <a:spcPts val="0"/>
              </a:spcBef>
              <a:buClr>
                <a:prstClr val="black"/>
              </a:buClr>
              <a:buSzPct val="100416"/>
              <a:buNone/>
              <a:defRPr/>
            </a:pPr>
            <a:endParaRPr lang="en-US" sz="1700" noProof="1">
              <a:solidFill>
                <a:prstClr val="black"/>
              </a:solidFill>
              <a:latin typeface="Times New Roman" panose="02020603050405020304" pitchFamily="18" charset="0"/>
              <a:cs typeface="Times New Roman" pitchFamily="18" charset="0"/>
              <a:sym typeface="Source Sans Pro"/>
            </a:endParaRPr>
          </a:p>
          <a:p>
            <a:pPr marL="0" indent="0" algn="just">
              <a:spcBef>
                <a:spcPts val="0"/>
              </a:spcBef>
              <a:buClr>
                <a:prstClr val="black"/>
              </a:buClr>
              <a:buSzPct val="100416"/>
              <a:buFont typeface="Wingdings"/>
              <a:buNone/>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0" indent="0" algn="just">
              <a:spcBef>
                <a:spcPts val="0"/>
              </a:spcBef>
              <a:buClr>
                <a:prstClr val="black"/>
              </a:buClr>
              <a:buSzPct val="100416"/>
              <a:buFont typeface="Wingdings"/>
              <a:buNone/>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GB" sz="17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GB" sz="1700" noProof="1">
              <a:solidFill>
                <a:prstClr val="black"/>
              </a:solidFill>
              <a:latin typeface="Times New Roman" panose="02020603050405020304" pitchFamily="18" charset="0"/>
              <a:cs typeface="Times New Roman" pitchFamily="18" charset="0"/>
              <a:sym typeface="Source Sans Pro"/>
            </a:endParaRPr>
          </a:p>
          <a:p>
            <a:pPr marL="342900" indent="-342900" algn="just">
              <a:spcBef>
                <a:spcPts val="0"/>
              </a:spcBef>
              <a:buClr>
                <a:prstClr val="black"/>
              </a:buClr>
              <a:buSzPct val="100416"/>
              <a:buFont typeface="Arial"/>
              <a:buChar char="•"/>
              <a:defRPr/>
            </a:pPr>
            <a:endParaRPr lang="en-GB" sz="1700" noProof="1">
              <a:solidFill>
                <a:prstClr val="black"/>
              </a:solidFill>
              <a:latin typeface="Times New Roman" panose="02020603050405020304" pitchFamily="18" charset="0"/>
              <a:cs typeface="Times New Roman" pitchFamily="18" charset="0"/>
              <a:sym typeface="Source Sans Pro"/>
            </a:endParaRPr>
          </a:p>
          <a:p>
            <a:pPr marL="0" indent="0" algn="just">
              <a:spcBef>
                <a:spcPts val="0"/>
              </a:spcBef>
              <a:buClr>
                <a:prstClr val="black"/>
              </a:buClr>
              <a:buSzPct val="100416"/>
              <a:buFont typeface="Wingdings"/>
              <a:buNone/>
              <a:defRPr/>
            </a:pPr>
            <a:endParaRPr lang="en-US" sz="1700" dirty="0">
              <a:solidFill>
                <a:srgbClr val="42465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76904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ADEA7-4A82-3B4C-3CE0-40C1335C81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88E89F2F-2E05-5B43-51AF-BACB3F187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1524" y="-130440"/>
            <a:ext cx="12193524" cy="886522"/>
          </a:xfrm>
          <a:prstGeom prst="rect">
            <a:avLst/>
          </a:prstGeom>
        </p:spPr>
      </p:pic>
      <p:sp>
        <p:nvSpPr>
          <p:cNvPr id="4" name="Title 1">
            <a:extLst>
              <a:ext uri="{FF2B5EF4-FFF2-40B4-BE49-F238E27FC236}">
                <a16:creationId xmlns:a16="http://schemas.microsoft.com/office/drawing/2014/main" id="{73387851-0FFA-CE96-0EC3-650E107DC22C}"/>
              </a:ext>
            </a:extLst>
          </p:cNvPr>
          <p:cNvSpPr txBox="1">
            <a:spLocks/>
          </p:cNvSpPr>
          <p:nvPr/>
        </p:nvSpPr>
        <p:spPr>
          <a:xfrm>
            <a:off x="685579" y="111846"/>
            <a:ext cx="11285841"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Legal factors towards a cohesive system of regional economic regulation</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D6E50871-E234-F231-D231-6EE25E1234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6E9DF61E-532C-3C25-ABA2-7F7B64DC6C35}"/>
              </a:ext>
            </a:extLst>
          </p:cNvPr>
          <p:cNvSpPr txBox="1">
            <a:spLocks/>
          </p:cNvSpPr>
          <p:nvPr/>
        </p:nvSpPr>
        <p:spPr>
          <a:xfrm>
            <a:off x="685579" y="896102"/>
            <a:ext cx="11285841" cy="820136"/>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There are certain factors distilled from the EU example (and also from experience in other regional integration communities, e.g. COMESA) that promote cohesive regional ‘hard’ regulation, as distinct, from softer regional policy coordination:</a:t>
            </a: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6" name="Diagram 5">
            <a:extLst>
              <a:ext uri="{FF2B5EF4-FFF2-40B4-BE49-F238E27FC236}">
                <a16:creationId xmlns:a16="http://schemas.microsoft.com/office/drawing/2014/main" id="{72513F19-0132-1CD6-740D-9D91533D5142}"/>
              </a:ext>
            </a:extLst>
          </p:cNvPr>
          <p:cNvGraphicFramePr/>
          <p:nvPr>
            <p:extLst>
              <p:ext uri="{D42A27DB-BD31-4B8C-83A1-F6EECF244321}">
                <p14:modId xmlns:p14="http://schemas.microsoft.com/office/powerpoint/2010/main" val="3534172352"/>
              </p:ext>
            </p:extLst>
          </p:nvPr>
        </p:nvGraphicFramePr>
        <p:xfrm>
          <a:off x="685578" y="1661050"/>
          <a:ext cx="11285841" cy="5085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AF513E0-D976-825F-C41E-158079E0F32B}"/>
              </a:ext>
            </a:extLst>
          </p:cNvPr>
          <p:cNvSpPr txBox="1"/>
          <p:nvPr/>
        </p:nvSpPr>
        <p:spPr>
          <a:xfrm>
            <a:off x="7164660" y="1805296"/>
            <a:ext cx="3013709" cy="646331"/>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degree of state sovereignty retained or transferred. </a:t>
            </a:r>
          </a:p>
        </p:txBody>
      </p:sp>
      <p:sp>
        <p:nvSpPr>
          <p:cNvPr id="8" name="TextBox 7">
            <a:extLst>
              <a:ext uri="{FF2B5EF4-FFF2-40B4-BE49-F238E27FC236}">
                <a16:creationId xmlns:a16="http://schemas.microsoft.com/office/drawing/2014/main" id="{86F0DBDB-747A-DA50-93AF-EC1F77BAA88A}"/>
              </a:ext>
            </a:extLst>
          </p:cNvPr>
          <p:cNvSpPr txBox="1"/>
          <p:nvPr/>
        </p:nvSpPr>
        <p:spPr>
          <a:xfrm>
            <a:off x="8957711" y="3700114"/>
            <a:ext cx="3013708" cy="646331"/>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conferral, direct effect, pre-emption, subsidiarity, etc. </a:t>
            </a:r>
          </a:p>
        </p:txBody>
      </p:sp>
      <p:sp>
        <p:nvSpPr>
          <p:cNvPr id="9" name="TextBox 8">
            <a:extLst>
              <a:ext uri="{FF2B5EF4-FFF2-40B4-BE49-F238E27FC236}">
                <a16:creationId xmlns:a16="http://schemas.microsoft.com/office/drawing/2014/main" id="{DC6879AC-CF59-7B4B-D595-3D6255CE61EF}"/>
              </a:ext>
            </a:extLst>
          </p:cNvPr>
          <p:cNvSpPr txBox="1"/>
          <p:nvPr/>
        </p:nvSpPr>
        <p:spPr>
          <a:xfrm>
            <a:off x="7114159" y="5544969"/>
            <a:ext cx="2743200" cy="923330"/>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 setting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stakeholder consultation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national coordination.</a:t>
            </a:r>
          </a:p>
        </p:txBody>
      </p:sp>
      <p:sp>
        <p:nvSpPr>
          <p:cNvPr id="11" name="TextBox 10">
            <a:extLst>
              <a:ext uri="{FF2B5EF4-FFF2-40B4-BE49-F238E27FC236}">
                <a16:creationId xmlns:a16="http://schemas.microsoft.com/office/drawing/2014/main" id="{60CC423E-21CF-47CD-253D-8A748E8760A6}"/>
              </a:ext>
            </a:extLst>
          </p:cNvPr>
          <p:cNvSpPr txBox="1"/>
          <p:nvPr/>
        </p:nvSpPr>
        <p:spPr>
          <a:xfrm>
            <a:off x="1002030" y="3700114"/>
            <a:ext cx="2657209"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independent regional institutions to create, implement and enforce obligations.</a:t>
            </a:r>
          </a:p>
        </p:txBody>
      </p:sp>
      <p:sp>
        <p:nvSpPr>
          <p:cNvPr id="12" name="TextBox 11">
            <a:extLst>
              <a:ext uri="{FF2B5EF4-FFF2-40B4-BE49-F238E27FC236}">
                <a16:creationId xmlns:a16="http://schemas.microsoft.com/office/drawing/2014/main" id="{73F29653-4C11-C8F7-4B64-E3C355E90DAD}"/>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273791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73CC6-21DB-BFC4-79CF-B062F9C9B8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2B4D90-6493-034D-EAF2-41D0A312F71B}"/>
              </a:ext>
            </a:extLst>
          </p:cNvPr>
          <p:cNvSpPr>
            <a:spLocks noGrp="1"/>
          </p:cNvSpPr>
          <p:nvPr>
            <p:ph type="sldNum" sz="quarter" idx="12"/>
          </p:nvPr>
        </p:nvSpPr>
        <p:spPr/>
        <p:txBody>
          <a:bodyPr/>
          <a:lstStyle/>
          <a:p>
            <a:fld id="{C5E07DAF-0FD9-4518-97D3-366369CCBADD}" type="slidenum">
              <a:rPr lang="en-US" smtClean="0"/>
              <a:t>21</a:t>
            </a:fld>
            <a:endParaRPr lang="en-US"/>
          </a:p>
        </p:txBody>
      </p:sp>
      <p:pic>
        <p:nvPicPr>
          <p:cNvPr id="3" name="Picture 2" descr="A close-up of a pen and a plate&#10;&#10;Description automatically generated">
            <a:extLst>
              <a:ext uri="{FF2B5EF4-FFF2-40B4-BE49-F238E27FC236}">
                <a16:creationId xmlns:a16="http://schemas.microsoft.com/office/drawing/2014/main" id="{A4FE7476-320D-BF3C-545F-80EAA5B7D2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5B693345-F9EA-4D84-FB4B-C44211D7EAFC}"/>
              </a:ext>
            </a:extLst>
          </p:cNvPr>
          <p:cNvSpPr txBox="1">
            <a:spLocks/>
          </p:cNvSpPr>
          <p:nvPr/>
        </p:nvSpPr>
        <p:spPr>
          <a:xfrm>
            <a:off x="661515" y="222503"/>
            <a:ext cx="11185063"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cap="none" dirty="0">
                <a:solidFill>
                  <a:schemeClr val="bg1"/>
                </a:solidFill>
                <a:latin typeface="Times New Roman" pitchFamily="18" charset="0"/>
                <a:cs typeface="Times New Roman" pitchFamily="18" charset="0"/>
              </a:rPr>
              <a:t>Insights for a cohesive regional economic regulatory approach in the CSME</a:t>
            </a:r>
            <a:endParaRPr kumimoji="0" lang="en-US" sz="2800" b="0"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C9E8F433-B077-E2F8-7F6D-A0F36AE85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C354BC99-91B9-F746-FB48-2A0AA83C2544}"/>
              </a:ext>
            </a:extLst>
          </p:cNvPr>
          <p:cNvSpPr txBox="1">
            <a:spLocks/>
          </p:cNvSpPr>
          <p:nvPr/>
        </p:nvSpPr>
        <p:spPr>
          <a:xfrm>
            <a:off x="341412" y="986589"/>
            <a:ext cx="1137734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Truism that regulation shapes markets, but it is equally true </a:t>
            </a:r>
            <a:r>
              <a:rPr lang="en-US" sz="1700" b="1" noProof="1">
                <a:solidFill>
                  <a:prstClr val="black"/>
                </a:solidFill>
                <a:latin typeface="Times New Roman" panose="02020603050405020304" pitchFamily="18" charset="0"/>
                <a:cs typeface="Times New Roman" pitchFamily="18" charset="0"/>
                <a:sym typeface="Source Sans Pro"/>
              </a:rPr>
              <a:t>that markets should shape regulation</a:t>
            </a:r>
            <a:r>
              <a:rPr lang="en-US" sz="1700" noProof="1">
                <a:solidFill>
                  <a:prstClr val="black"/>
                </a:solidFill>
                <a:latin typeface="Times New Roman" panose="02020603050405020304" pitchFamily="18" charset="0"/>
                <a:cs typeface="Times New Roman" pitchFamily="18" charset="0"/>
                <a:sym typeface="Source Sans Pro"/>
              </a:rPr>
              <a:t>; especially where the market is nascent or dynamic. This is borne out by the example of the EU’s DMA.</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Where there is not a regional market for a product, or where </a:t>
            </a:r>
            <a:r>
              <a:rPr lang="en-US" sz="1700" b="1" noProof="1">
                <a:solidFill>
                  <a:prstClr val="black"/>
                </a:solidFill>
                <a:latin typeface="Times New Roman" panose="02020603050405020304" pitchFamily="18" charset="0"/>
                <a:cs typeface="Times New Roman" pitchFamily="18" charset="0"/>
                <a:sym typeface="Source Sans Pro"/>
              </a:rPr>
              <a:t>there is limited cross-border trade in the resource or service</a:t>
            </a:r>
            <a:r>
              <a:rPr lang="en-US" sz="1700" noProof="1">
                <a:solidFill>
                  <a:prstClr val="black"/>
                </a:solidFill>
                <a:latin typeface="Times New Roman" panose="02020603050405020304" pitchFamily="18" charset="0"/>
                <a:cs typeface="Times New Roman" pitchFamily="18" charset="0"/>
                <a:sym typeface="Source Sans Pro"/>
              </a:rPr>
              <a:t>, the incentives for a regional ‘hard’ regulatory approach will be limited. In such circumstances, </a:t>
            </a:r>
            <a:r>
              <a:rPr lang="en-US" sz="1700" b="1" noProof="1">
                <a:solidFill>
                  <a:prstClr val="black"/>
                </a:solidFill>
                <a:latin typeface="Times New Roman" panose="02020603050405020304" pitchFamily="18" charset="0"/>
                <a:cs typeface="Times New Roman" pitchFamily="18" charset="0"/>
                <a:sym typeface="Source Sans Pro"/>
              </a:rPr>
              <a:t>softer forms of policy coordination may be suitable.</a:t>
            </a: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Another insight is that even where there are incentives for regional regulation, certain factors in the context of an integration community of sovereign states are relevant for promoting a cohesive approach (i.e. whether through unification or harmonization of competition laws and utilities regulation.)</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Some of those features are present in the OECS (for e.g. ECTEL’s coordination of electronic communications regulation pursuant to </a:t>
            </a:r>
            <a:r>
              <a:rPr lang="en-US" sz="1700" b="1" noProof="1">
                <a:solidFill>
                  <a:srgbClr val="002060"/>
                </a:solidFill>
                <a:latin typeface="Times New Roman" panose="02020603050405020304" pitchFamily="18" charset="0"/>
                <a:cs typeface="Times New Roman" pitchFamily="18" charset="0"/>
                <a:sym typeface="Source Sans Pro"/>
              </a:rPr>
              <a:t>Articles 4 – 5 ECTEL Treaty</a:t>
            </a:r>
            <a:r>
              <a:rPr lang="en-US" sz="1700" noProof="1">
                <a:solidFill>
                  <a:prstClr val="black"/>
                </a:solidFill>
                <a:latin typeface="Times New Roman" panose="02020603050405020304" pitchFamily="18" charset="0"/>
                <a:cs typeface="Times New Roman" pitchFamily="18" charset="0"/>
                <a:sym typeface="Source Sans Pro"/>
              </a:rPr>
              <a:t>); but even then, the inter-governmentalist arrangements among the OECS Member States means that implementation of regional regulatory approaches is still largely subject to national priorities. </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a:t>
            </a:r>
            <a:r>
              <a:rPr lang="en-US" sz="1700" b="1" noProof="1">
                <a:latin typeface="Times New Roman" panose="02020603050405020304" pitchFamily="18" charset="0"/>
                <a:cs typeface="Times New Roman" pitchFamily="18" charset="0"/>
                <a:sym typeface="Source Sans Pro"/>
              </a:rPr>
              <a:t>potential for cohesive regional economic regulation in the CSME may be even more limited</a:t>
            </a:r>
            <a:r>
              <a:rPr lang="en-US" sz="1700" noProof="1">
                <a:solidFill>
                  <a:prstClr val="black"/>
                </a:solidFill>
                <a:latin typeface="Times New Roman" panose="02020603050405020304" pitchFamily="18" charset="0"/>
                <a:cs typeface="Times New Roman" pitchFamily="18" charset="0"/>
                <a:sym typeface="Source Sans Pro"/>
              </a:rPr>
              <a:t>, with Member States at different stages of development (as recognized in </a:t>
            </a:r>
            <a:r>
              <a:rPr lang="en-US" sz="1700" b="1" noProof="1">
                <a:solidFill>
                  <a:srgbClr val="002060"/>
                </a:solidFill>
                <a:latin typeface="Times New Roman" panose="02020603050405020304" pitchFamily="18" charset="0"/>
                <a:cs typeface="Times New Roman" pitchFamily="18" charset="0"/>
                <a:sym typeface="Source Sans Pro"/>
              </a:rPr>
              <a:t>Chapter VII RTC</a:t>
            </a:r>
            <a:r>
              <a:rPr lang="en-US" sz="1700" noProof="1">
                <a:solidFill>
                  <a:prstClr val="black"/>
                </a:solidFill>
                <a:latin typeface="Times New Roman" panose="02020603050405020304" pitchFamily="18" charset="0"/>
                <a:cs typeface="Times New Roman" pitchFamily="18" charset="0"/>
                <a:sym typeface="Source Sans Pro"/>
              </a:rPr>
              <a:t>), relatively limited intra-CSME trade, strong inter-governmentalism, and absence in the RTC of doctrinal legal tools to promote a unified or even harmonized regulatory approach.</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6" name="TextBox 5">
            <a:extLst>
              <a:ext uri="{FF2B5EF4-FFF2-40B4-BE49-F238E27FC236}">
                <a16:creationId xmlns:a16="http://schemas.microsoft.com/office/drawing/2014/main" id="{005012FB-4C43-307B-7A39-02CEE01C973E}"/>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99789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0C0F4469-5507-E8B3-B589-B9BAA5795EF2}"/>
              </a:ext>
            </a:extLst>
          </p:cNvPr>
          <p:cNvPicPr>
            <a:picLocks noChangeAspect="1"/>
          </p:cNvPicPr>
          <p:nvPr/>
        </p:nvPicPr>
        <p:blipFill>
          <a:blip r:embed="rId2">
            <a:extLst>
              <a:ext uri="{28A0092B-C50C-407E-A947-70E740481C1C}">
                <a14:useLocalDpi xmlns:a14="http://schemas.microsoft.com/office/drawing/2010/main" val="0"/>
              </a:ext>
            </a:extLst>
          </a:blip>
          <a:srcRect t="7840" b="7840"/>
          <a:stretch/>
        </p:blipFill>
        <p:spPr>
          <a:xfrm>
            <a:off x="20" y="0"/>
            <a:ext cx="12191980" cy="6856718"/>
          </a:xfrm>
          <a:prstGeom prst="rect">
            <a:avLst/>
          </a:prstGeom>
        </p:spPr>
      </p:pic>
      <p:sp>
        <p:nvSpPr>
          <p:cNvPr id="2" name="Slide Number Placeholder 1">
            <a:extLst>
              <a:ext uri="{FF2B5EF4-FFF2-40B4-BE49-F238E27FC236}">
                <a16:creationId xmlns:a16="http://schemas.microsoft.com/office/drawing/2014/main" id="{0A26BE37-28CC-BF43-F198-590F3E92EF40}"/>
              </a:ext>
            </a:extLst>
          </p:cNvPr>
          <p:cNvSpPr>
            <a:spLocks noGrp="1"/>
          </p:cNvSpPr>
          <p:nvPr>
            <p:ph type="sldNum" sz="quarter" idx="12"/>
          </p:nvPr>
        </p:nvSpPr>
        <p:spPr>
          <a:xfrm>
            <a:off x="8610600" y="6356350"/>
            <a:ext cx="2743200" cy="365125"/>
          </a:xfrm>
        </p:spPr>
        <p:txBody>
          <a:bodyPr>
            <a:normAutofit/>
          </a:bodyPr>
          <a:lstStyle/>
          <a:p>
            <a:pPr>
              <a:spcAft>
                <a:spcPts val="600"/>
              </a:spcAft>
            </a:pPr>
            <a:fld id="{C5E07DAF-0FD9-4518-97D3-366369CCBADD}" type="slidenum">
              <a:rPr lang="en-US">
                <a:solidFill>
                  <a:srgbClr val="FFFFFF"/>
                </a:solidFill>
              </a:rPr>
              <a:pPr>
                <a:spcAft>
                  <a:spcPts val="600"/>
                </a:spcAft>
              </a:pPr>
              <a:t>22</a:t>
            </a:fld>
            <a:endParaRPr lang="en-US">
              <a:solidFill>
                <a:srgbClr val="FFFFFF"/>
              </a:solidFill>
            </a:endParaRPr>
          </a:p>
        </p:txBody>
      </p:sp>
      <p:sp>
        <p:nvSpPr>
          <p:cNvPr id="5" name="Subtitle 2">
            <a:extLst>
              <a:ext uri="{FF2B5EF4-FFF2-40B4-BE49-F238E27FC236}">
                <a16:creationId xmlns:a16="http://schemas.microsoft.com/office/drawing/2014/main" id="{6F9D34AF-9DDA-7B7D-D575-47C448AE657F}"/>
              </a:ext>
            </a:extLst>
          </p:cNvPr>
          <p:cNvSpPr txBox="1">
            <a:spLocks/>
          </p:cNvSpPr>
          <p:nvPr/>
        </p:nvSpPr>
        <p:spPr>
          <a:xfrm>
            <a:off x="457199" y="3429000"/>
            <a:ext cx="7728857" cy="1005840"/>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spcBef>
                <a:spcPts val="0"/>
              </a:spcBef>
              <a:buClrTx/>
              <a:buSzTx/>
              <a:buFontTx/>
              <a:buNone/>
              <a:defRPr/>
            </a:pPr>
            <a:r>
              <a:rPr lang="en-GB" sz="2800" b="0" kern="0" dirty="0">
                <a:solidFill>
                  <a:schemeClr val="bg1"/>
                </a:solidFill>
                <a:latin typeface="Gill Sans MT" pitchFamily="34" charset="0"/>
              </a:rPr>
              <a:t>5. Collaborations – a single ‘regional’ competition and regulatory body?   </a:t>
            </a:r>
          </a:p>
        </p:txBody>
      </p:sp>
      <p:pic>
        <p:nvPicPr>
          <p:cNvPr id="6" name="Picture 5" descr="A black and white logo&#10;&#10;Description automatically generated">
            <a:extLst>
              <a:ext uri="{FF2B5EF4-FFF2-40B4-BE49-F238E27FC236}">
                <a16:creationId xmlns:a16="http://schemas.microsoft.com/office/drawing/2014/main" id="{D990170B-8607-2D3F-48E9-788387EAC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775"/>
            <a:ext cx="3028950" cy="1703785"/>
          </a:xfrm>
          <a:prstGeom prst="rect">
            <a:avLst/>
          </a:prstGeom>
        </p:spPr>
      </p:pic>
    </p:spTree>
    <p:extLst>
      <p:ext uri="{BB962C8B-B14F-4D97-AF65-F5344CB8AC3E}">
        <p14:creationId xmlns:p14="http://schemas.microsoft.com/office/powerpoint/2010/main" val="35276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EAC59-6322-9C82-338D-3273BA0F9DC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F09D7A-24FA-BF12-4C1A-D1E9AACE0374}"/>
              </a:ext>
            </a:extLst>
          </p:cNvPr>
          <p:cNvSpPr>
            <a:spLocks noGrp="1"/>
          </p:cNvSpPr>
          <p:nvPr>
            <p:ph type="sldNum" sz="quarter" idx="12"/>
          </p:nvPr>
        </p:nvSpPr>
        <p:spPr/>
        <p:txBody>
          <a:bodyPr/>
          <a:lstStyle/>
          <a:p>
            <a:fld id="{C5E07DAF-0FD9-4518-97D3-366369CCBADD}" type="slidenum">
              <a:rPr lang="en-US" smtClean="0"/>
              <a:t>23</a:t>
            </a:fld>
            <a:endParaRPr lang="en-US"/>
          </a:p>
        </p:txBody>
      </p:sp>
      <p:pic>
        <p:nvPicPr>
          <p:cNvPr id="3" name="Picture 2" descr="A close-up of a pen and a plate&#10;&#10;Description automatically generated">
            <a:extLst>
              <a:ext uri="{FF2B5EF4-FFF2-40B4-BE49-F238E27FC236}">
                <a16:creationId xmlns:a16="http://schemas.microsoft.com/office/drawing/2014/main" id="{A0F4518C-9B88-211D-34D1-735CAA0EBB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ED20D963-D499-2CE8-6727-4BE000975751}"/>
              </a:ext>
            </a:extLst>
          </p:cNvPr>
          <p:cNvSpPr txBox="1">
            <a:spLocks/>
          </p:cNvSpPr>
          <p:nvPr/>
        </p:nvSpPr>
        <p:spPr>
          <a:xfrm>
            <a:off x="661515" y="222503"/>
            <a:ext cx="11057241"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cap="none" dirty="0">
                <a:solidFill>
                  <a:schemeClr val="bg1"/>
                </a:solidFill>
                <a:latin typeface="Times New Roman" pitchFamily="18" charset="0"/>
                <a:cs typeface="Times New Roman" pitchFamily="18" charset="0"/>
              </a:rPr>
              <a:t>From regulatory approach to institutional design: first principles</a:t>
            </a:r>
            <a:endParaRPr kumimoji="0" lang="en-US" sz="2800" b="0"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6AFC3DD1-5A47-11E3-9A23-DDFEE93E5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48BB4021-D64F-BC66-66C8-A0CB610C4F94}"/>
              </a:ext>
            </a:extLst>
          </p:cNvPr>
          <p:cNvSpPr txBox="1">
            <a:spLocks/>
          </p:cNvSpPr>
          <p:nvPr/>
        </p:nvSpPr>
        <p:spPr>
          <a:xfrm>
            <a:off x="341412" y="986588"/>
            <a:ext cx="11377346" cy="2704466"/>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So far it is observed that a synergistic and cohesive regional approach to competition and regulation might be theoretically possible; although the CARICOM legal landscape suggests that softer forms of policy coordination could also be considered.</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Nonetheless, the decisions of the CARICOM Organs require consideration of how to implement such an approach that would seek to synthesize competition law and utilities regulation in one body to administer both domains across the CSME’s diverse membership.</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Institutional design choices are critical to the success of any regulatory approach</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and known frameworks do exist for thinking about those choices. One such framework is the </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‘L.I.T.E.R Good Agency Principles’ </a:t>
            </a:r>
            <a:r>
              <a:rPr kumimoji="0" lang="en-US" sz="170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(Ottow, 2015).</a:t>
            </a:r>
            <a:r>
              <a:rPr kumimoji="0" lang="en-US" sz="170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rPr>
              <a:t>6</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a:t>
            </a: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6" name="Diagram 5">
            <a:extLst>
              <a:ext uri="{FF2B5EF4-FFF2-40B4-BE49-F238E27FC236}">
                <a16:creationId xmlns:a16="http://schemas.microsoft.com/office/drawing/2014/main" id="{BE255654-3172-5D1C-9C30-6F79D28529CC}"/>
              </a:ext>
            </a:extLst>
          </p:cNvPr>
          <p:cNvGraphicFramePr/>
          <p:nvPr>
            <p:extLst>
              <p:ext uri="{D42A27DB-BD31-4B8C-83A1-F6EECF244321}">
                <p14:modId xmlns:p14="http://schemas.microsoft.com/office/powerpoint/2010/main" val="79304636"/>
              </p:ext>
            </p:extLst>
          </p:nvPr>
        </p:nvGraphicFramePr>
        <p:xfrm>
          <a:off x="341412" y="3791119"/>
          <a:ext cx="11377345" cy="28412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F8349D4F-8489-B1D7-7B38-D6DD7A2634DF}"/>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235234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C9BD-9A35-9B93-F9BF-0D762F4CD1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3F5D4-CB86-90A0-BA1B-774F644DE0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D9953F11-876A-7654-7349-195BE5C190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4E7D9E24-E3BF-DA85-F4ED-6EE024EC287F}"/>
              </a:ext>
            </a:extLst>
          </p:cNvPr>
          <p:cNvSpPr txBox="1">
            <a:spLocks/>
          </p:cNvSpPr>
          <p:nvPr/>
        </p:nvSpPr>
        <p:spPr>
          <a:xfrm>
            <a:off x="341412" y="222503"/>
            <a:ext cx="11012388"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cap="none" dirty="0">
                <a:solidFill>
                  <a:prstClr val="white"/>
                </a:solidFill>
                <a:latin typeface="Times New Roman" pitchFamily="18" charset="0"/>
                <a:cs typeface="Times New Roman" pitchFamily="18" charset="0"/>
              </a:rPr>
              <a:t>Key issues</a:t>
            </a:r>
            <a:r>
              <a:rPr kumimoji="0" lang="en-US" sz="28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 in designing a single regional competition and utilities regulator</a:t>
            </a:r>
          </a:p>
        </p:txBody>
      </p:sp>
      <p:pic>
        <p:nvPicPr>
          <p:cNvPr id="10" name="Picture 9" descr="A logo with yellow text&#10;&#10;Description automatically generated">
            <a:extLst>
              <a:ext uri="{FF2B5EF4-FFF2-40B4-BE49-F238E27FC236}">
                <a16:creationId xmlns:a16="http://schemas.microsoft.com/office/drawing/2014/main" id="{420A3407-40EF-093B-754F-76E056E10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AE2D50C9-0568-5267-61A6-94CE54C9EB63}"/>
              </a:ext>
            </a:extLst>
          </p:cNvPr>
          <p:cNvSpPr txBox="1">
            <a:spLocks/>
          </p:cNvSpPr>
          <p:nvPr/>
        </p:nvSpPr>
        <p:spPr>
          <a:xfrm>
            <a:off x="158933" y="986589"/>
            <a:ext cx="11377346" cy="636471"/>
          </a:xfrm>
          <a:prstGeom prst="rect">
            <a:avLst/>
          </a:prstGeom>
          <a:ln>
            <a:noFill/>
          </a:ln>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Ottow’s ‘L.I.T.E.R.’ framework offers </a:t>
            </a:r>
            <a:r>
              <a:rPr lang="en-US" sz="1700" b="1" noProof="1">
                <a:solidFill>
                  <a:prstClr val="black"/>
                </a:solidFill>
                <a:latin typeface="Times New Roman" panose="02020603050405020304" pitchFamily="18" charset="0"/>
                <a:cs typeface="Times New Roman" pitchFamily="18" charset="0"/>
                <a:sym typeface="Source Sans Pro"/>
              </a:rPr>
              <a:t>a structured approach for thinking about critical questions </a:t>
            </a:r>
            <a:r>
              <a:rPr lang="en-US" sz="1700" noProof="1">
                <a:solidFill>
                  <a:prstClr val="black"/>
                </a:solidFill>
                <a:latin typeface="Times New Roman" panose="02020603050405020304" pitchFamily="18" charset="0"/>
                <a:cs typeface="Times New Roman" pitchFamily="18" charset="0"/>
                <a:sym typeface="Source Sans Pro"/>
              </a:rPr>
              <a:t>in the design of a single regional entity to enforce both competition law and utilities regulation across several sovereign states.</a:t>
            </a:r>
            <a:endParaRPr kumimoji="0" lang="en-US" sz="1700" b="0" i="0" u="none" strike="noStrike" kern="1200" cap="none" spc="0" normalizeH="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baseline="30000" noProof="1">
              <a:solidFill>
                <a:prstClr val="black"/>
              </a:solidFill>
              <a:latin typeface="Times New Roman" panose="02020603050405020304" pitchFamily="18" charset="0"/>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7" name="Diagram 6">
            <a:extLst>
              <a:ext uri="{FF2B5EF4-FFF2-40B4-BE49-F238E27FC236}">
                <a16:creationId xmlns:a16="http://schemas.microsoft.com/office/drawing/2014/main" id="{65B4FF7B-459B-18F3-14F6-21DD551B2F7B}"/>
              </a:ext>
            </a:extLst>
          </p:cNvPr>
          <p:cNvGraphicFramePr/>
          <p:nvPr>
            <p:extLst>
              <p:ext uri="{D42A27DB-BD31-4B8C-83A1-F6EECF244321}">
                <p14:modId xmlns:p14="http://schemas.microsoft.com/office/powerpoint/2010/main" val="1884677702"/>
              </p:ext>
            </p:extLst>
          </p:nvPr>
        </p:nvGraphicFramePr>
        <p:xfrm>
          <a:off x="617220" y="1723865"/>
          <a:ext cx="10218420" cy="4815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263340DD-6284-558E-1240-0BC589402791}"/>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79164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1B47-FB53-11C3-C37A-C04388D8CE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F018FD-9D34-D0A4-48E6-4B977BD8DB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A9F995C6-0993-E2ED-5B04-BA8AFF8839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8C3CAE80-DA94-B569-06CF-B47A0E997FE2}"/>
              </a:ext>
            </a:extLst>
          </p:cNvPr>
          <p:cNvSpPr txBox="1">
            <a:spLocks/>
          </p:cNvSpPr>
          <p:nvPr/>
        </p:nvSpPr>
        <p:spPr>
          <a:xfrm>
            <a:off x="341412" y="222503"/>
            <a:ext cx="11012388"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cap="none" dirty="0">
                <a:solidFill>
                  <a:prstClr val="white"/>
                </a:solidFill>
                <a:latin typeface="Times New Roman" pitchFamily="18" charset="0"/>
                <a:cs typeface="Times New Roman" pitchFamily="18" charset="0"/>
              </a:rPr>
              <a:t>Key issues</a:t>
            </a:r>
            <a:r>
              <a:rPr kumimoji="0" lang="en-US" sz="28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 in designing a single regional competition and utilities regulator</a:t>
            </a:r>
          </a:p>
        </p:txBody>
      </p:sp>
      <p:pic>
        <p:nvPicPr>
          <p:cNvPr id="10" name="Picture 9" descr="A logo with yellow text&#10;&#10;Description automatically generated">
            <a:extLst>
              <a:ext uri="{FF2B5EF4-FFF2-40B4-BE49-F238E27FC236}">
                <a16:creationId xmlns:a16="http://schemas.microsoft.com/office/drawing/2014/main" id="{77100D9B-AEEA-C9BF-D7F8-80F02EC5C7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graphicFrame>
        <p:nvGraphicFramePr>
          <p:cNvPr id="6" name="Diagram 5">
            <a:extLst>
              <a:ext uri="{FF2B5EF4-FFF2-40B4-BE49-F238E27FC236}">
                <a16:creationId xmlns:a16="http://schemas.microsoft.com/office/drawing/2014/main" id="{6EBABB64-3023-C3C6-C0D9-41B56C0A2343}"/>
              </a:ext>
            </a:extLst>
          </p:cNvPr>
          <p:cNvGraphicFramePr/>
          <p:nvPr>
            <p:extLst>
              <p:ext uri="{D42A27DB-BD31-4B8C-83A1-F6EECF244321}">
                <p14:modId xmlns:p14="http://schemas.microsoft.com/office/powerpoint/2010/main" val="419863919"/>
              </p:ext>
            </p:extLst>
          </p:nvPr>
        </p:nvGraphicFramePr>
        <p:xfrm>
          <a:off x="651510" y="1191587"/>
          <a:ext cx="10218420" cy="4815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tar: 10 Points 6">
            <a:extLst>
              <a:ext uri="{FF2B5EF4-FFF2-40B4-BE49-F238E27FC236}">
                <a16:creationId xmlns:a16="http://schemas.microsoft.com/office/drawing/2014/main" id="{514D73C4-DF65-9579-4AD6-D6D2D885CC78}"/>
              </a:ext>
            </a:extLst>
          </p:cNvPr>
          <p:cNvSpPr/>
          <p:nvPr/>
        </p:nvSpPr>
        <p:spPr>
          <a:xfrm>
            <a:off x="548640" y="4721541"/>
            <a:ext cx="9096109" cy="1999933"/>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There are likely no easy answers to many of these questions, with some overlapping and others requiring trade-offs.</a:t>
            </a: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But asking these questions may help to inform the on-going dialogue </a:t>
            </a:r>
            <a:r>
              <a:rPr lang="en-US" sz="1600" dirty="0">
                <a:latin typeface="Times New Roman" panose="02020603050405020304" pitchFamily="18" charset="0"/>
                <a:cs typeface="Times New Roman" panose="02020603050405020304" pitchFamily="18" charset="0"/>
              </a:rPr>
              <a:t>around the proposal to include utilities regulation in the dual role of the CCC.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2F827C-3DD8-EDA5-201D-A230546922AB}"/>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370526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633B48-2E2E-4BB8-D9D3-51173B1289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85A3831-43C1-ABAC-3A5D-1C982C4D5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pic>
        <p:nvPicPr>
          <p:cNvPr id="4" name="Picture 3">
            <a:extLst>
              <a:ext uri="{FF2B5EF4-FFF2-40B4-BE49-F238E27FC236}">
                <a16:creationId xmlns:a16="http://schemas.microsoft.com/office/drawing/2014/main" id="{5DDA936C-9A1A-9953-C687-109BAC2D54E8}"/>
              </a:ext>
            </a:extLst>
          </p:cNvPr>
          <p:cNvPicPr>
            <a:picLocks noChangeAspect="1"/>
          </p:cNvPicPr>
          <p:nvPr/>
        </p:nvPicPr>
        <p:blipFill>
          <a:blip r:embed="rId2">
            <a:extLst>
              <a:ext uri="{28A0092B-C50C-407E-A947-70E740481C1C}">
                <a14:useLocalDpi xmlns:a14="http://schemas.microsoft.com/office/drawing/2010/main" val="0"/>
              </a:ext>
            </a:extLst>
          </a:blip>
          <a:srcRect t="7840" b="7840"/>
          <a:stretch/>
        </p:blipFill>
        <p:spPr>
          <a:xfrm>
            <a:off x="20" y="0"/>
            <a:ext cx="12191980" cy="6856718"/>
          </a:xfrm>
          <a:prstGeom prst="rect">
            <a:avLst/>
          </a:prstGeom>
        </p:spPr>
      </p:pic>
      <p:sp>
        <p:nvSpPr>
          <p:cNvPr id="2" name="Slide Number Placeholder 1">
            <a:extLst>
              <a:ext uri="{FF2B5EF4-FFF2-40B4-BE49-F238E27FC236}">
                <a16:creationId xmlns:a16="http://schemas.microsoft.com/office/drawing/2014/main" id="{6B5268C7-06B3-97BC-7728-68483158D07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5E07DAF-0FD9-4518-97D3-366369CCBADD}" type="slidenum">
              <a:rPr kumimoji="0" lang="en-US" sz="1200" b="0" i="0" u="none" strike="noStrike" kern="1200" cap="none" spc="0" normalizeH="0" baseline="0" noProof="0">
                <a:ln>
                  <a:noFill/>
                </a:ln>
                <a:solidFill>
                  <a:srgbClr val="FFFFFF"/>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srgbClr val="FFFFFF"/>
              </a:solidFill>
              <a:effectLst/>
              <a:uLnTx/>
              <a:uFillTx/>
              <a:latin typeface="Aptos"/>
              <a:ea typeface="+mn-ea"/>
              <a:cs typeface="+mn-cs"/>
            </a:endParaRPr>
          </a:p>
        </p:txBody>
      </p:sp>
      <p:sp>
        <p:nvSpPr>
          <p:cNvPr id="5" name="Subtitle 2">
            <a:extLst>
              <a:ext uri="{FF2B5EF4-FFF2-40B4-BE49-F238E27FC236}">
                <a16:creationId xmlns:a16="http://schemas.microsoft.com/office/drawing/2014/main" id="{BAE78D48-002C-7DD6-7C55-B99AF554B88C}"/>
              </a:ext>
            </a:extLst>
          </p:cNvPr>
          <p:cNvSpPr txBox="1">
            <a:spLocks/>
          </p:cNvSpPr>
          <p:nvPr/>
        </p:nvSpPr>
        <p:spPr>
          <a:xfrm>
            <a:off x="457199" y="3429000"/>
            <a:ext cx="7728857" cy="685800"/>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kern="0" dirty="0">
                <a:solidFill>
                  <a:prstClr val="white"/>
                </a:solidFill>
                <a:latin typeface="Gill Sans MT" pitchFamily="34" charset="0"/>
              </a:rPr>
              <a:t>6</a:t>
            </a:r>
            <a:r>
              <a:rPr kumimoji="0" lang="en-GB" sz="2800" b="0" i="0" u="none" strike="noStrike" kern="0" cap="none" spc="0" normalizeH="0" baseline="0" noProof="0" dirty="0">
                <a:ln>
                  <a:noFill/>
                </a:ln>
                <a:solidFill>
                  <a:prstClr val="white"/>
                </a:solidFill>
                <a:effectLst/>
                <a:uLnTx/>
                <a:uFillTx/>
                <a:latin typeface="Gill Sans MT" pitchFamily="34" charset="0"/>
                <a:ea typeface="+mn-ea"/>
                <a:cs typeface="+mn-cs"/>
              </a:rPr>
              <a:t>. Concluding reflections</a:t>
            </a:r>
          </a:p>
        </p:txBody>
      </p:sp>
      <p:pic>
        <p:nvPicPr>
          <p:cNvPr id="6" name="Picture 5" descr="A black and white logo&#10;&#10;Description automatically generated">
            <a:extLst>
              <a:ext uri="{FF2B5EF4-FFF2-40B4-BE49-F238E27FC236}">
                <a16:creationId xmlns:a16="http://schemas.microsoft.com/office/drawing/2014/main" id="{78A4695F-7FE4-3343-F347-AE57EAD67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775"/>
            <a:ext cx="3028950" cy="1703785"/>
          </a:xfrm>
          <a:prstGeom prst="rect">
            <a:avLst/>
          </a:prstGeom>
        </p:spPr>
      </p:pic>
    </p:spTree>
    <p:extLst>
      <p:ext uri="{BB962C8B-B14F-4D97-AF65-F5344CB8AC3E}">
        <p14:creationId xmlns:p14="http://schemas.microsoft.com/office/powerpoint/2010/main" val="198834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0ADFC-E26C-CBB2-07BE-2121FFB6FC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763409-3E6A-82D5-7AB5-92AA573E59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D0ACAF3E-FF7C-5806-86F7-CA74F365D1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7AFE5A84-2F1A-A01A-DC8D-1679D30C4A4A}"/>
              </a:ext>
            </a:extLst>
          </p:cNvPr>
          <p:cNvSpPr txBox="1">
            <a:spLocks/>
          </p:cNvSpPr>
          <p:nvPr/>
        </p:nvSpPr>
        <p:spPr>
          <a:xfrm>
            <a:off x="661516" y="222503"/>
            <a:ext cx="10299854"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Main insights and implications</a:t>
            </a:r>
          </a:p>
        </p:txBody>
      </p:sp>
      <p:pic>
        <p:nvPicPr>
          <p:cNvPr id="10" name="Picture 9" descr="A logo with yellow text&#10;&#10;Description automatically generated">
            <a:extLst>
              <a:ext uri="{FF2B5EF4-FFF2-40B4-BE49-F238E27FC236}">
                <a16:creationId xmlns:a16="http://schemas.microsoft.com/office/drawing/2014/main" id="{BE25F6D1-8D52-4D67-BF7F-1F6559BBA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092CB41B-AF36-B12C-2288-4AC70C68400E}"/>
              </a:ext>
            </a:extLst>
          </p:cNvPr>
          <p:cNvSpPr txBox="1">
            <a:spLocks/>
          </p:cNvSpPr>
          <p:nvPr/>
        </p:nvSpPr>
        <p:spPr>
          <a:xfrm>
            <a:off x="345422" y="886522"/>
            <a:ext cx="11377346" cy="5469828"/>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The Community Industrial Policy under Chapter IV RTC recognises utilities as critical infrastructural inputs to economic development on a regional scale. Presently however, the Treaty contains no specific disciplines on utilities regulation—so </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any CCC utilities mandate would require explicit conferral by member states and careful delimitation of competence</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 significant implementation deficit regarding the Community Competition Policy under Chapter VIII RTC has motivated the “Dual Role” concept </a:t>
            </a:r>
            <a:r>
              <a:rPr lang="en-US" sz="1700" noProof="1">
                <a:solidFill>
                  <a:prstClr val="black"/>
                </a:solidFill>
                <a:latin typeface="Times New Roman" panose="02020603050405020304" pitchFamily="18" charset="0"/>
                <a:cs typeface="Times New Roman" pitchFamily="18" charset="0"/>
                <a:sym typeface="Source Sans Pro"/>
              </a:rPr>
              <a:t>of</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the CCC; </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extending it to utilities regulation (a possible “Triple Role?”) requires careful consideration of mandates, budgets and execution exigencies</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A preliminary indication from the TWG’s work underscores that no regional integration community currently combines regional utilities regulation and competition enforcement in a single entity; </a:t>
            </a:r>
            <a:r>
              <a:rPr lang="en-US" sz="1700" b="1" noProof="1">
                <a:solidFill>
                  <a:prstClr val="black"/>
                </a:solidFill>
                <a:latin typeface="Times New Roman" panose="02020603050405020304" pitchFamily="18" charset="0"/>
                <a:cs typeface="Times New Roman" pitchFamily="18" charset="0"/>
                <a:sym typeface="Source Sans Pro"/>
              </a:rPr>
              <a:t>a possible CCC utilities regulation mandate would therefore be novel, which in turn warrants a cautious developmental approach</a:t>
            </a:r>
            <a:r>
              <a:rPr lang="en-US" sz="1700" noProof="1">
                <a:solidFill>
                  <a:prstClr val="black"/>
                </a:solidFill>
                <a:latin typeface="Times New Roman" panose="02020603050405020304" pitchFamily="18" charset="0"/>
                <a:cs typeface="Times New Roman" pitchFamily="18" charset="0"/>
                <a:sym typeface="Source Sans Pro"/>
              </a:rPr>
              <a:t>.</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b="1" noProof="1">
                <a:solidFill>
                  <a:prstClr val="black"/>
                </a:solidFill>
                <a:latin typeface="Times New Roman" panose="02020603050405020304" pitchFamily="18" charset="0"/>
                <a:cs typeface="Times New Roman" pitchFamily="18" charset="0"/>
                <a:sym typeface="Source Sans Pro"/>
              </a:rPr>
              <a:t>Choice of regulatory modality within the CSME— i.e. hard regional regulation versus softer policy coordination—should be linked to market realities, member state sovereignty, and budgetary commitments for a sustainable regional utilities remit.</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Design parameters under the L.I.T.E.R. framework — operational independence, technical expertise, etc— </a:t>
            </a:r>
            <a:r>
              <a:rPr lang="en-US" sz="1700" b="1" noProof="1">
                <a:solidFill>
                  <a:prstClr val="black"/>
                </a:solidFill>
                <a:latin typeface="Times New Roman" panose="02020603050405020304" pitchFamily="18" charset="0"/>
                <a:cs typeface="Times New Roman" pitchFamily="18" charset="0"/>
                <a:sym typeface="Source Sans Pro"/>
              </a:rPr>
              <a:t>implicate the institutional complexities and trade-offs that might be necessary to properly implement the relevant decisions of the CARICOM Organs.</a:t>
            </a: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6" name="TextBox 5">
            <a:extLst>
              <a:ext uri="{FF2B5EF4-FFF2-40B4-BE49-F238E27FC236}">
                <a16:creationId xmlns:a16="http://schemas.microsoft.com/office/drawing/2014/main" id="{E1FA8653-B415-5EB9-986D-D9888721B030}"/>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089524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1ADEA7-4A82-3B4C-3CE0-40C1335C8132}"/>
              </a:ext>
            </a:extLst>
          </p:cNvPr>
          <p:cNvSpPr>
            <a:spLocks noGrp="1"/>
          </p:cNvSpPr>
          <p:nvPr>
            <p:ph type="sldNum" sz="quarter" idx="12"/>
          </p:nvPr>
        </p:nvSpPr>
        <p:spPr/>
        <p:txBody>
          <a:bodyPr/>
          <a:lstStyle/>
          <a:p>
            <a:fld id="{C5E07DAF-0FD9-4518-97D3-366369CCBADD}" type="slidenum">
              <a:rPr lang="en-US" smtClean="0"/>
              <a:t>28</a:t>
            </a:fld>
            <a:endParaRPr lang="en-US"/>
          </a:p>
        </p:txBody>
      </p:sp>
      <p:pic>
        <p:nvPicPr>
          <p:cNvPr id="5" name="Picture 3">
            <a:extLst>
              <a:ext uri="{FF2B5EF4-FFF2-40B4-BE49-F238E27FC236}">
                <a16:creationId xmlns:a16="http://schemas.microsoft.com/office/drawing/2014/main" id="{EB85DEFE-1CD6-5E20-1E6E-687634176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86" y="1193067"/>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close-up of a pen and a plate&#10;&#10;Description automatically generated">
            <a:extLst>
              <a:ext uri="{FF2B5EF4-FFF2-40B4-BE49-F238E27FC236}">
                <a16:creationId xmlns:a16="http://schemas.microsoft.com/office/drawing/2014/main" id="{88E89F2F-2E05-5B43-51AF-BACB3F1877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7073"/>
          <a:stretch/>
        </p:blipFill>
        <p:spPr>
          <a:xfrm>
            <a:off x="0" y="-174172"/>
            <a:ext cx="12193524" cy="348343"/>
          </a:xfrm>
          <a:prstGeom prst="rect">
            <a:avLst/>
          </a:prstGeom>
        </p:spPr>
      </p:pic>
      <p:pic>
        <p:nvPicPr>
          <p:cNvPr id="7" name="Picture 6" descr="A logo with yellow text&#10;&#10;Description automatically generated">
            <a:extLst>
              <a:ext uri="{FF2B5EF4-FFF2-40B4-BE49-F238E27FC236}">
                <a16:creationId xmlns:a16="http://schemas.microsoft.com/office/drawing/2014/main" id="{322FEC08-0893-58E3-111E-5542D0415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6657" y="0"/>
            <a:ext cx="2834317" cy="1611086"/>
          </a:xfrm>
          <a:prstGeom prst="rect">
            <a:avLst/>
          </a:prstGeom>
        </p:spPr>
      </p:pic>
    </p:spTree>
    <p:extLst>
      <p:ext uri="{BB962C8B-B14F-4D97-AF65-F5344CB8AC3E}">
        <p14:creationId xmlns:p14="http://schemas.microsoft.com/office/powerpoint/2010/main" val="132416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pen and a plate&#10;&#10;Description automatically generated">
            <a:extLst>
              <a:ext uri="{FF2B5EF4-FFF2-40B4-BE49-F238E27FC236}">
                <a16:creationId xmlns:a16="http://schemas.microsoft.com/office/drawing/2014/main" id="{51B320A4-3AC8-9C11-6C50-8220E127A2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1524" y="0"/>
            <a:ext cx="12193524" cy="886522"/>
          </a:xfrm>
          <a:prstGeom prst="rect">
            <a:avLst/>
          </a:prstGeom>
        </p:spPr>
      </p:pic>
      <p:cxnSp>
        <p:nvCxnSpPr>
          <p:cNvPr id="13" name="Straight Connector 12">
            <a:extLst>
              <a:ext uri="{FF2B5EF4-FFF2-40B4-BE49-F238E27FC236}">
                <a16:creationId xmlns:a16="http://schemas.microsoft.com/office/drawing/2014/main" id="{5CF4523A-318E-21A2-D7DB-EF02791D98B4}"/>
              </a:ext>
            </a:extLst>
          </p:cNvPr>
          <p:cNvCxnSpPr>
            <a:cxnSpLocks/>
          </p:cNvCxnSpPr>
          <p:nvPr/>
        </p:nvCxnSpPr>
        <p:spPr>
          <a:xfrm>
            <a:off x="1587207" y="2022549"/>
            <a:ext cx="0" cy="4830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C780AC3-855E-01E7-E779-E69CB2E0B34F}"/>
              </a:ext>
            </a:extLst>
          </p:cNvPr>
          <p:cNvSpPr/>
          <p:nvPr/>
        </p:nvSpPr>
        <p:spPr>
          <a:xfrm rot="16200000">
            <a:off x="1228251" y="1486173"/>
            <a:ext cx="691774" cy="6917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rgbClr val="002060"/>
              </a:solidFill>
            </a:endParaRPr>
          </a:p>
        </p:txBody>
      </p:sp>
      <p:sp>
        <p:nvSpPr>
          <p:cNvPr id="15" name="Oval 14">
            <a:extLst>
              <a:ext uri="{FF2B5EF4-FFF2-40B4-BE49-F238E27FC236}">
                <a16:creationId xmlns:a16="http://schemas.microsoft.com/office/drawing/2014/main" id="{7CF6A49F-9FE8-0484-80E0-2F520D30102F}"/>
              </a:ext>
            </a:extLst>
          </p:cNvPr>
          <p:cNvSpPr/>
          <p:nvPr/>
        </p:nvSpPr>
        <p:spPr>
          <a:xfrm rot="16200000">
            <a:off x="1228250" y="2362893"/>
            <a:ext cx="691773" cy="69177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2060"/>
              </a:solidFill>
            </a:endParaRPr>
          </a:p>
        </p:txBody>
      </p:sp>
      <p:sp>
        <p:nvSpPr>
          <p:cNvPr id="17" name="Title 11">
            <a:extLst>
              <a:ext uri="{FF2B5EF4-FFF2-40B4-BE49-F238E27FC236}">
                <a16:creationId xmlns:a16="http://schemas.microsoft.com/office/drawing/2014/main" id="{23772C9A-44AA-2699-4B5B-66BC5FCF558D}"/>
              </a:ext>
            </a:extLst>
          </p:cNvPr>
          <p:cNvSpPr txBox="1">
            <a:spLocks/>
          </p:cNvSpPr>
          <p:nvPr/>
        </p:nvSpPr>
        <p:spPr>
          <a:xfrm>
            <a:off x="2244654" y="2529341"/>
            <a:ext cx="8195711" cy="365125"/>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en-US" sz="2000" dirty="0">
                <a:solidFill>
                  <a:srgbClr val="002060"/>
                </a:solidFill>
                <a:latin typeface="Times New Roman" panose="02020603050405020304" pitchFamily="18" charset="0"/>
                <a:cs typeface="Times New Roman" panose="02020603050405020304" pitchFamily="18" charset="0"/>
              </a:rPr>
              <a:t>Status of the work on utilities regulation and competition </a:t>
            </a:r>
          </a:p>
        </p:txBody>
      </p:sp>
      <p:sp>
        <p:nvSpPr>
          <p:cNvPr id="19" name="Title 11">
            <a:extLst>
              <a:ext uri="{FF2B5EF4-FFF2-40B4-BE49-F238E27FC236}">
                <a16:creationId xmlns:a16="http://schemas.microsoft.com/office/drawing/2014/main" id="{7DBD7DFA-CEB9-3D86-A00C-6ECB17B4134C}"/>
              </a:ext>
            </a:extLst>
          </p:cNvPr>
          <p:cNvSpPr txBox="1">
            <a:spLocks/>
          </p:cNvSpPr>
          <p:nvPr/>
        </p:nvSpPr>
        <p:spPr>
          <a:xfrm>
            <a:off x="1228251" y="1557046"/>
            <a:ext cx="676593" cy="539972"/>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2800" dirty="0">
                <a:latin typeface="Times New Roman" panose="02020603050405020304" pitchFamily="18" charset="0"/>
                <a:cs typeface="Times New Roman" panose="02020603050405020304" pitchFamily="18" charset="0"/>
              </a:rPr>
              <a:t>1</a:t>
            </a:r>
            <a:endParaRPr lang="x-none" sz="2800" dirty="0">
              <a:latin typeface="Times New Roman" panose="02020603050405020304" pitchFamily="18" charset="0"/>
              <a:cs typeface="Times New Roman" panose="02020603050405020304" pitchFamily="18" charset="0"/>
            </a:endParaRPr>
          </a:p>
        </p:txBody>
      </p:sp>
      <p:sp>
        <p:nvSpPr>
          <p:cNvPr id="20" name="Title 11">
            <a:extLst>
              <a:ext uri="{FF2B5EF4-FFF2-40B4-BE49-F238E27FC236}">
                <a16:creationId xmlns:a16="http://schemas.microsoft.com/office/drawing/2014/main" id="{15026A92-4EBD-088D-1BD2-658F18B1E5BA}"/>
              </a:ext>
            </a:extLst>
          </p:cNvPr>
          <p:cNvSpPr txBox="1">
            <a:spLocks/>
          </p:cNvSpPr>
          <p:nvPr/>
        </p:nvSpPr>
        <p:spPr>
          <a:xfrm>
            <a:off x="1250430" y="2403750"/>
            <a:ext cx="676593" cy="539972"/>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2800" dirty="0">
                <a:latin typeface="Times New Roman" panose="02020603050405020304" pitchFamily="18" charset="0"/>
                <a:cs typeface="Times New Roman" panose="02020603050405020304" pitchFamily="18" charset="0"/>
              </a:rPr>
              <a:t>2</a:t>
            </a:r>
            <a:endParaRPr lang="x-none" sz="2800" dirty="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C1727DD8-261F-40A5-FA2A-6718F56AC69D}"/>
              </a:ext>
            </a:extLst>
          </p:cNvPr>
          <p:cNvSpPr/>
          <p:nvPr/>
        </p:nvSpPr>
        <p:spPr>
          <a:xfrm rot="16200000">
            <a:off x="1220660" y="3252495"/>
            <a:ext cx="691773" cy="69177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2060"/>
              </a:solidFill>
            </a:endParaRPr>
          </a:p>
        </p:txBody>
      </p:sp>
      <p:sp>
        <p:nvSpPr>
          <p:cNvPr id="22" name="Title 11">
            <a:extLst>
              <a:ext uri="{FF2B5EF4-FFF2-40B4-BE49-F238E27FC236}">
                <a16:creationId xmlns:a16="http://schemas.microsoft.com/office/drawing/2014/main" id="{63174BEE-79D2-0117-EE18-95682B0A5039}"/>
              </a:ext>
            </a:extLst>
          </p:cNvPr>
          <p:cNvSpPr txBox="1">
            <a:spLocks/>
          </p:cNvSpPr>
          <p:nvPr/>
        </p:nvSpPr>
        <p:spPr>
          <a:xfrm>
            <a:off x="1257996" y="3333424"/>
            <a:ext cx="676593" cy="539972"/>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2800" dirty="0">
                <a:latin typeface="Times New Roman" panose="02020603050405020304" pitchFamily="18" charset="0"/>
                <a:cs typeface="Times New Roman" panose="02020603050405020304" pitchFamily="18" charset="0"/>
              </a:rPr>
              <a:t>3</a:t>
            </a:r>
            <a:endParaRPr lang="x-none" sz="2800" dirty="0">
              <a:latin typeface="Times New Roman" panose="02020603050405020304" pitchFamily="18" charset="0"/>
              <a:cs typeface="Times New Roman" panose="02020603050405020304" pitchFamily="18" charset="0"/>
            </a:endParaRPr>
          </a:p>
        </p:txBody>
      </p:sp>
      <p:sp>
        <p:nvSpPr>
          <p:cNvPr id="23" name="Title 11">
            <a:extLst>
              <a:ext uri="{FF2B5EF4-FFF2-40B4-BE49-F238E27FC236}">
                <a16:creationId xmlns:a16="http://schemas.microsoft.com/office/drawing/2014/main" id="{6EF7169B-48E2-6D0C-BD51-B6DA2E5DBB74}"/>
              </a:ext>
            </a:extLst>
          </p:cNvPr>
          <p:cNvSpPr txBox="1">
            <a:spLocks/>
          </p:cNvSpPr>
          <p:nvPr/>
        </p:nvSpPr>
        <p:spPr>
          <a:xfrm>
            <a:off x="2249211" y="3393936"/>
            <a:ext cx="6143853" cy="415249"/>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en-GB" sz="2000" dirty="0">
                <a:solidFill>
                  <a:srgbClr val="002060"/>
                </a:solidFill>
                <a:latin typeface="Times New Roman" panose="02020603050405020304" pitchFamily="18" charset="0"/>
                <a:cs typeface="Times New Roman" panose="02020603050405020304" pitchFamily="18" charset="0"/>
              </a:rPr>
              <a:t>Opportunities – regulation and competition synergies</a:t>
            </a:r>
          </a:p>
        </p:txBody>
      </p:sp>
      <p:sp>
        <p:nvSpPr>
          <p:cNvPr id="25" name="Title 11">
            <a:extLst>
              <a:ext uri="{FF2B5EF4-FFF2-40B4-BE49-F238E27FC236}">
                <a16:creationId xmlns:a16="http://schemas.microsoft.com/office/drawing/2014/main" id="{8448CC8F-F89E-EB1E-E649-DCC7B66D9BF9}"/>
              </a:ext>
            </a:extLst>
          </p:cNvPr>
          <p:cNvSpPr txBox="1">
            <a:spLocks/>
          </p:cNvSpPr>
          <p:nvPr/>
        </p:nvSpPr>
        <p:spPr>
          <a:xfrm>
            <a:off x="2278980" y="4364396"/>
            <a:ext cx="7073809" cy="356176"/>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pt-BR" sz="2000" dirty="0">
                <a:solidFill>
                  <a:srgbClr val="002060"/>
                </a:solidFill>
                <a:latin typeface="Times New Roman" panose="02020603050405020304" pitchFamily="18" charset="0"/>
                <a:cs typeface="Times New Roman" panose="02020603050405020304" pitchFamily="18" charset="0"/>
              </a:rPr>
              <a:t>Innovations – emerging regional regulation of digital markets</a:t>
            </a:r>
          </a:p>
        </p:txBody>
      </p:sp>
      <p:sp>
        <p:nvSpPr>
          <p:cNvPr id="27" name="Oval 26">
            <a:extLst>
              <a:ext uri="{FF2B5EF4-FFF2-40B4-BE49-F238E27FC236}">
                <a16:creationId xmlns:a16="http://schemas.microsoft.com/office/drawing/2014/main" id="{1334C8C4-3433-2618-6ECC-B6A3F34B0EB7}"/>
              </a:ext>
            </a:extLst>
          </p:cNvPr>
          <p:cNvSpPr/>
          <p:nvPr/>
        </p:nvSpPr>
        <p:spPr>
          <a:xfrm rot="16200000">
            <a:off x="1257996" y="4196597"/>
            <a:ext cx="691773" cy="69177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2060"/>
              </a:solidFill>
            </a:endParaRPr>
          </a:p>
        </p:txBody>
      </p:sp>
      <p:sp>
        <p:nvSpPr>
          <p:cNvPr id="29" name="Title 11">
            <a:extLst>
              <a:ext uri="{FF2B5EF4-FFF2-40B4-BE49-F238E27FC236}">
                <a16:creationId xmlns:a16="http://schemas.microsoft.com/office/drawing/2014/main" id="{4CBAE4CB-4C0C-453F-BCBE-09A853EC2380}"/>
              </a:ext>
            </a:extLst>
          </p:cNvPr>
          <p:cNvSpPr txBox="1">
            <a:spLocks/>
          </p:cNvSpPr>
          <p:nvPr/>
        </p:nvSpPr>
        <p:spPr>
          <a:xfrm>
            <a:off x="2241621" y="1683415"/>
            <a:ext cx="6757677" cy="266285"/>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en-US" sz="2000" dirty="0">
                <a:solidFill>
                  <a:srgbClr val="002060"/>
                </a:solidFill>
                <a:latin typeface="Times New Roman" panose="02020603050405020304" pitchFamily="18" charset="0"/>
                <a:cs typeface="Times New Roman" panose="02020603050405020304" pitchFamily="18" charset="0"/>
              </a:rPr>
              <a:t>Utilities regulation and competition on the regional agenda</a:t>
            </a:r>
          </a:p>
        </p:txBody>
      </p:sp>
      <p:sp>
        <p:nvSpPr>
          <p:cNvPr id="31" name="Title 11">
            <a:extLst>
              <a:ext uri="{FF2B5EF4-FFF2-40B4-BE49-F238E27FC236}">
                <a16:creationId xmlns:a16="http://schemas.microsoft.com/office/drawing/2014/main" id="{87000A4F-A1D9-E412-C546-F1D354328325}"/>
              </a:ext>
            </a:extLst>
          </p:cNvPr>
          <p:cNvSpPr txBox="1">
            <a:spLocks/>
          </p:cNvSpPr>
          <p:nvPr/>
        </p:nvSpPr>
        <p:spPr>
          <a:xfrm>
            <a:off x="1235840" y="4282934"/>
            <a:ext cx="676593" cy="539972"/>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2800" dirty="0">
                <a:latin typeface="Times New Roman" panose="02020603050405020304" pitchFamily="18" charset="0"/>
                <a:cs typeface="Times New Roman" panose="02020603050405020304" pitchFamily="18" charset="0"/>
              </a:rPr>
              <a:t>4</a:t>
            </a:r>
            <a:endParaRPr lang="x-none" sz="2800" dirty="0">
              <a:latin typeface="Times New Roman" panose="02020603050405020304" pitchFamily="18" charset="0"/>
              <a:cs typeface="Times New Roman" panose="02020603050405020304" pitchFamily="18" charset="0"/>
            </a:endParaRPr>
          </a:p>
        </p:txBody>
      </p:sp>
      <p:sp>
        <p:nvSpPr>
          <p:cNvPr id="32" name="Title 11">
            <a:extLst>
              <a:ext uri="{FF2B5EF4-FFF2-40B4-BE49-F238E27FC236}">
                <a16:creationId xmlns:a16="http://schemas.microsoft.com/office/drawing/2014/main" id="{C2EAD267-124B-A2FA-DE2F-598C3CC6EABB}"/>
              </a:ext>
            </a:extLst>
          </p:cNvPr>
          <p:cNvSpPr txBox="1">
            <a:spLocks/>
          </p:cNvSpPr>
          <p:nvPr/>
        </p:nvSpPr>
        <p:spPr>
          <a:xfrm>
            <a:off x="2241621" y="5237339"/>
            <a:ext cx="7673915" cy="356176"/>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pt-BR" sz="2000" dirty="0">
                <a:solidFill>
                  <a:srgbClr val="002060"/>
                </a:solidFill>
                <a:latin typeface="Times New Roman" panose="02020603050405020304" pitchFamily="18" charset="0"/>
                <a:cs typeface="Times New Roman" panose="02020603050405020304" pitchFamily="18" charset="0"/>
              </a:rPr>
              <a:t>Collaborations – a single ‘regional’ competition and regulatory body? </a:t>
            </a:r>
          </a:p>
        </p:txBody>
      </p:sp>
      <p:sp>
        <p:nvSpPr>
          <p:cNvPr id="34" name="Oval 33">
            <a:extLst>
              <a:ext uri="{FF2B5EF4-FFF2-40B4-BE49-F238E27FC236}">
                <a16:creationId xmlns:a16="http://schemas.microsoft.com/office/drawing/2014/main" id="{C3C38F01-D7B8-0683-677B-142AB1A4269B}"/>
              </a:ext>
            </a:extLst>
          </p:cNvPr>
          <p:cNvSpPr/>
          <p:nvPr/>
        </p:nvSpPr>
        <p:spPr>
          <a:xfrm rot="16200000">
            <a:off x="1265611" y="5081666"/>
            <a:ext cx="691773" cy="69177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2060"/>
              </a:solidFill>
            </a:endParaRPr>
          </a:p>
        </p:txBody>
      </p:sp>
      <p:sp>
        <p:nvSpPr>
          <p:cNvPr id="35" name="Title 11">
            <a:extLst>
              <a:ext uri="{FF2B5EF4-FFF2-40B4-BE49-F238E27FC236}">
                <a16:creationId xmlns:a16="http://schemas.microsoft.com/office/drawing/2014/main" id="{92C5414B-A3B0-FABE-F893-1FDCD9C9A901}"/>
              </a:ext>
            </a:extLst>
          </p:cNvPr>
          <p:cNvSpPr txBox="1">
            <a:spLocks/>
          </p:cNvSpPr>
          <p:nvPr/>
        </p:nvSpPr>
        <p:spPr>
          <a:xfrm>
            <a:off x="1265611" y="5146282"/>
            <a:ext cx="676593" cy="539972"/>
          </a:xfrm>
          <a:prstGeom prst="rect">
            <a:avLst/>
          </a:prstGeom>
        </p:spPr>
        <p:txBody>
          <a:bodyPr vert="horz" lIns="0" tIns="0" rIns="0" bIns="0" rtlCol="0" anchor="ctr"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pPr algn="ctr"/>
            <a:r>
              <a:rPr lang="pt-BR" sz="2800" dirty="0">
                <a:latin typeface="Times New Roman" panose="02020603050405020304" pitchFamily="18" charset="0"/>
                <a:cs typeface="Times New Roman" panose="02020603050405020304" pitchFamily="18" charset="0"/>
              </a:rPr>
              <a:t>5</a:t>
            </a:r>
            <a:endParaRPr lang="x-none" sz="2800" dirty="0">
              <a:latin typeface="Times New Roman" panose="02020603050405020304" pitchFamily="18" charset="0"/>
              <a:cs typeface="Times New Roman" panose="02020603050405020304" pitchFamily="18" charset="0"/>
            </a:endParaRPr>
          </a:p>
        </p:txBody>
      </p:sp>
      <p:sp>
        <p:nvSpPr>
          <p:cNvPr id="37" name="Title 1">
            <a:extLst>
              <a:ext uri="{FF2B5EF4-FFF2-40B4-BE49-F238E27FC236}">
                <a16:creationId xmlns:a16="http://schemas.microsoft.com/office/drawing/2014/main" id="{C95C9060-3E91-DEEF-4AD1-D38687B9E6D8}"/>
              </a:ext>
            </a:extLst>
          </p:cNvPr>
          <p:cNvSpPr txBox="1">
            <a:spLocks/>
          </p:cNvSpPr>
          <p:nvPr/>
        </p:nvSpPr>
        <p:spPr>
          <a:xfrm>
            <a:off x="0" y="153802"/>
            <a:ext cx="2866218"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a:ln>
                  <a:noFill/>
                </a:ln>
                <a:solidFill>
                  <a:schemeClr val="bg1"/>
                </a:solidFill>
                <a:effectLst/>
                <a:uLnTx/>
                <a:uFillTx/>
                <a:latin typeface="Times New Roman" pitchFamily="18" charset="0"/>
                <a:ea typeface="+mj-ea"/>
                <a:cs typeface="Times New Roman" pitchFamily="18" charset="0"/>
              </a:rPr>
              <a:t>Contents</a:t>
            </a:r>
          </a:p>
        </p:txBody>
      </p:sp>
      <p:pic>
        <p:nvPicPr>
          <p:cNvPr id="38" name="Picture 37" descr="A logo with yellow text&#10;&#10;Description automatically generated">
            <a:extLst>
              <a:ext uri="{FF2B5EF4-FFF2-40B4-BE49-F238E27FC236}">
                <a16:creationId xmlns:a16="http://schemas.microsoft.com/office/drawing/2014/main" id="{6B39D96F-2B3A-9139-E7ED-CBDCE5B0B7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9501" y="5287346"/>
            <a:ext cx="2201829" cy="1251566"/>
          </a:xfrm>
          <a:prstGeom prst="rect">
            <a:avLst/>
          </a:prstGeom>
        </p:spPr>
      </p:pic>
      <p:sp>
        <p:nvSpPr>
          <p:cNvPr id="39" name="Slide Number Placeholder 38">
            <a:extLst>
              <a:ext uri="{FF2B5EF4-FFF2-40B4-BE49-F238E27FC236}">
                <a16:creationId xmlns:a16="http://schemas.microsoft.com/office/drawing/2014/main" id="{8D174F76-F914-FF19-38D1-32A05127756B}"/>
              </a:ext>
            </a:extLst>
          </p:cNvPr>
          <p:cNvSpPr>
            <a:spLocks noGrp="1"/>
          </p:cNvSpPr>
          <p:nvPr>
            <p:ph type="sldNum" sz="quarter" idx="12"/>
          </p:nvPr>
        </p:nvSpPr>
        <p:spPr/>
        <p:txBody>
          <a:bodyPr/>
          <a:lstStyle/>
          <a:p>
            <a:fld id="{C5E07DAF-0FD9-4518-97D3-366369CCBADD}" type="slidenum">
              <a:rPr lang="en-US" smtClean="0"/>
              <a:t>3</a:t>
            </a:fld>
            <a:endParaRPr lang="en-US"/>
          </a:p>
        </p:txBody>
      </p:sp>
      <p:sp>
        <p:nvSpPr>
          <p:cNvPr id="3" name="Oval 2">
            <a:extLst>
              <a:ext uri="{FF2B5EF4-FFF2-40B4-BE49-F238E27FC236}">
                <a16:creationId xmlns:a16="http://schemas.microsoft.com/office/drawing/2014/main" id="{3496020C-AEAF-46D2-7FE5-9F1B0ABAA1DF}"/>
              </a:ext>
            </a:extLst>
          </p:cNvPr>
          <p:cNvSpPr/>
          <p:nvPr/>
        </p:nvSpPr>
        <p:spPr>
          <a:xfrm>
            <a:off x="1269575" y="6009747"/>
            <a:ext cx="691774" cy="6917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6</a:t>
            </a:r>
            <a:endParaRPr lang="x-none" sz="2800" b="1" dirty="0">
              <a:solidFill>
                <a:schemeClr val="bg1"/>
              </a:solidFill>
              <a:latin typeface="Times New Roman" panose="02020603050405020304" pitchFamily="18" charset="0"/>
              <a:cs typeface="Times New Roman" panose="02020603050405020304" pitchFamily="18" charset="0"/>
            </a:endParaRPr>
          </a:p>
        </p:txBody>
      </p:sp>
      <p:sp>
        <p:nvSpPr>
          <p:cNvPr id="4" name="Title 11">
            <a:extLst>
              <a:ext uri="{FF2B5EF4-FFF2-40B4-BE49-F238E27FC236}">
                <a16:creationId xmlns:a16="http://schemas.microsoft.com/office/drawing/2014/main" id="{C0E70572-C423-D280-E42F-FDE6B122B104}"/>
              </a:ext>
            </a:extLst>
          </p:cNvPr>
          <p:cNvSpPr txBox="1">
            <a:spLocks/>
          </p:cNvSpPr>
          <p:nvPr/>
        </p:nvSpPr>
        <p:spPr>
          <a:xfrm>
            <a:off x="2241621" y="6148726"/>
            <a:ext cx="6726799" cy="415249"/>
          </a:xfrm>
          <a:prstGeom prst="rect">
            <a:avLst/>
          </a:prstGeom>
        </p:spPr>
        <p:txBody>
          <a:bodyPr vert="horz" lIns="0" tIns="0" rIns="0" bIns="0" rtlCol="0" anchor="t" anchorCtr="0">
            <a:noAutofit/>
          </a:bodyPr>
          <a:lstStyle>
            <a:lvl1pPr algn="l" defTabSz="914362" rtl="0" eaLnBrk="1" latinLnBrk="0" hangingPunct="1">
              <a:spcBef>
                <a:spcPct val="0"/>
              </a:spcBef>
              <a:buNone/>
              <a:defRPr sz="4000" b="1" i="0" kern="1200">
                <a:solidFill>
                  <a:schemeClr val="bg1"/>
                </a:solidFill>
                <a:latin typeface="Segoe UI" panose="020B0502040204020203" pitchFamily="34" charset="0"/>
                <a:ea typeface="+mj-ea"/>
                <a:cs typeface="Segoe UI" panose="020B0502040204020203" pitchFamily="34" charset="0"/>
              </a:defRPr>
            </a:lvl1pPr>
          </a:lstStyle>
          <a:p>
            <a:r>
              <a:rPr lang="pt-BR" sz="2000" dirty="0">
                <a:solidFill>
                  <a:srgbClr val="002060"/>
                </a:solidFill>
                <a:latin typeface="Times New Roman" panose="02020603050405020304" pitchFamily="18" charset="0"/>
                <a:cs typeface="Times New Roman" panose="02020603050405020304" pitchFamily="18" charset="0"/>
              </a:rPr>
              <a:t>Concluding reflections</a:t>
            </a:r>
          </a:p>
        </p:txBody>
      </p:sp>
    </p:spTree>
    <p:extLst>
      <p:ext uri="{BB962C8B-B14F-4D97-AF65-F5344CB8AC3E}">
        <p14:creationId xmlns:p14="http://schemas.microsoft.com/office/powerpoint/2010/main" val="333974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3D756-2A40-662C-238E-0425F0376AD1}"/>
              </a:ext>
            </a:extLst>
          </p:cNvPr>
          <p:cNvSpPr>
            <a:spLocks noGrp="1"/>
          </p:cNvSpPr>
          <p:nvPr>
            <p:ph type="sldNum" sz="quarter" idx="12"/>
          </p:nvPr>
        </p:nvSpPr>
        <p:spPr/>
        <p:txBody>
          <a:bodyPr/>
          <a:lstStyle/>
          <a:p>
            <a:fld id="{C5E07DAF-0FD9-4518-97D3-366369CCBADD}" type="slidenum">
              <a:rPr lang="en-US" smtClean="0"/>
              <a:t>4</a:t>
            </a:fld>
            <a:endParaRPr lang="en-US"/>
          </a:p>
        </p:txBody>
      </p:sp>
      <p:pic>
        <p:nvPicPr>
          <p:cNvPr id="4" name="Picture 3">
            <a:extLst>
              <a:ext uri="{FF2B5EF4-FFF2-40B4-BE49-F238E27FC236}">
                <a16:creationId xmlns:a16="http://schemas.microsoft.com/office/drawing/2014/main" id="{75B10F96-C32D-D27F-96BB-51BEAD6DBAC6}"/>
              </a:ext>
            </a:extLst>
          </p:cNvPr>
          <p:cNvPicPr>
            <a:picLocks noChangeAspect="1"/>
          </p:cNvPicPr>
          <p:nvPr/>
        </p:nvPicPr>
        <p:blipFill>
          <a:blip r:embed="rId3">
            <a:extLst>
              <a:ext uri="{28A0092B-C50C-407E-A947-70E740481C1C}">
                <a14:useLocalDpi xmlns:a14="http://schemas.microsoft.com/office/drawing/2010/main" val="0"/>
              </a:ext>
            </a:extLst>
          </a:blip>
          <a:srcRect t="7832" b="7832"/>
          <a:stretch/>
        </p:blipFill>
        <p:spPr>
          <a:xfrm>
            <a:off x="0" y="0"/>
            <a:ext cx="12192000" cy="6858000"/>
          </a:xfrm>
          <a:prstGeom prst="rect">
            <a:avLst/>
          </a:prstGeom>
        </p:spPr>
      </p:pic>
      <p:sp>
        <p:nvSpPr>
          <p:cNvPr id="5" name="Subtitle 2">
            <a:extLst>
              <a:ext uri="{FF2B5EF4-FFF2-40B4-BE49-F238E27FC236}">
                <a16:creationId xmlns:a16="http://schemas.microsoft.com/office/drawing/2014/main" id="{2581B8DF-D7FF-B070-4F10-55B592637281}"/>
              </a:ext>
            </a:extLst>
          </p:cNvPr>
          <p:cNvSpPr txBox="1">
            <a:spLocks/>
          </p:cNvSpPr>
          <p:nvPr/>
        </p:nvSpPr>
        <p:spPr>
          <a:xfrm>
            <a:off x="457200" y="3429000"/>
            <a:ext cx="8153400" cy="661738"/>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spcBef>
                <a:spcPts val="0"/>
              </a:spcBef>
              <a:buClrTx/>
              <a:buSzTx/>
              <a:buFontTx/>
              <a:buNone/>
              <a:defRPr/>
            </a:pPr>
            <a:r>
              <a:rPr lang="en-US" sz="2800" b="0" kern="0" dirty="0">
                <a:solidFill>
                  <a:schemeClr val="bg1"/>
                </a:solidFill>
                <a:latin typeface="Gill Sans MT" pitchFamily="34" charset="0"/>
              </a:rPr>
              <a:t>1. Utilities regulation and competition on the regional agenda </a:t>
            </a:r>
          </a:p>
        </p:txBody>
      </p:sp>
      <p:pic>
        <p:nvPicPr>
          <p:cNvPr id="7" name="Picture 6" descr="A black and white logo&#10;&#10;Description automatically generated">
            <a:extLst>
              <a:ext uri="{FF2B5EF4-FFF2-40B4-BE49-F238E27FC236}">
                <a16:creationId xmlns:a16="http://schemas.microsoft.com/office/drawing/2014/main" id="{ED2CE04E-4C0C-F001-D33D-AC8E98921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4775"/>
            <a:ext cx="3028950" cy="1703785"/>
          </a:xfrm>
          <a:prstGeom prst="rect">
            <a:avLst/>
          </a:prstGeom>
        </p:spPr>
      </p:pic>
    </p:spTree>
    <p:extLst>
      <p:ext uri="{BB962C8B-B14F-4D97-AF65-F5344CB8AC3E}">
        <p14:creationId xmlns:p14="http://schemas.microsoft.com/office/powerpoint/2010/main" val="1599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450D7-1B13-931E-E5F1-31ED7F9836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C1539-231F-57A8-4B8D-85DBA180FC8D}"/>
              </a:ext>
            </a:extLst>
          </p:cNvPr>
          <p:cNvSpPr>
            <a:spLocks noGrp="1"/>
          </p:cNvSpPr>
          <p:nvPr>
            <p:ph type="sldNum" sz="quarter" idx="12"/>
          </p:nvPr>
        </p:nvSpPr>
        <p:spPr/>
        <p:txBody>
          <a:bodyPr/>
          <a:lstStyle/>
          <a:p>
            <a:fld id="{C5E07DAF-0FD9-4518-97D3-366369CCBADD}" type="slidenum">
              <a:rPr lang="en-US" smtClean="0"/>
              <a:t>5</a:t>
            </a:fld>
            <a:endParaRPr lang="en-US" dirty="0"/>
          </a:p>
        </p:txBody>
      </p:sp>
      <p:pic>
        <p:nvPicPr>
          <p:cNvPr id="3" name="Picture 2" descr="A close-up of a pen and a plate&#10;&#10;Description automatically generated">
            <a:extLst>
              <a:ext uri="{FF2B5EF4-FFF2-40B4-BE49-F238E27FC236}">
                <a16:creationId xmlns:a16="http://schemas.microsoft.com/office/drawing/2014/main" id="{525453AD-71B4-97A1-43ED-D5F2C39BD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3E39C099-3B2E-0C1E-65BF-5CF9CCC4B7BC}"/>
              </a:ext>
            </a:extLst>
          </p:cNvPr>
          <p:cNvSpPr txBox="1">
            <a:spLocks/>
          </p:cNvSpPr>
          <p:nvPr/>
        </p:nvSpPr>
        <p:spPr>
          <a:xfrm>
            <a:off x="661516" y="222503"/>
            <a:ext cx="9188540"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a:ln>
                  <a:noFill/>
                </a:ln>
                <a:solidFill>
                  <a:schemeClr val="bg1"/>
                </a:solidFill>
                <a:effectLst/>
                <a:uLnTx/>
                <a:uFillTx/>
                <a:latin typeface="Times New Roman" pitchFamily="18" charset="0"/>
                <a:cs typeface="Times New Roman" pitchFamily="18" charset="0"/>
                <a:sym typeface="Inria Serif"/>
              </a:rPr>
              <a:t>Relevance of utilities regulation in building the CSME</a:t>
            </a:r>
            <a:endParaRPr kumimoji="0" lang="en-US" sz="2800" b="0" i="0" u="none" strike="noStrike" kern="1200" cap="small"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1AD98B20-F3B2-F9E8-33CC-64A9E17C17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2ACF85D4-6E9F-85E0-0D43-A94AF3CE3B02}"/>
              </a:ext>
            </a:extLst>
          </p:cNvPr>
          <p:cNvSpPr txBox="1">
            <a:spLocks/>
          </p:cNvSpPr>
          <p:nvPr/>
        </p:nvSpPr>
        <p:spPr>
          <a:xfrm>
            <a:off x="341412" y="986589"/>
            <a:ext cx="1137734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There are clear synergies between utitlies regulation and competition law. Generally, </a:t>
            </a:r>
            <a:r>
              <a:rPr lang="en-US" sz="1700" b="1" noProof="1">
                <a:latin typeface="Times New Roman" panose="02020603050405020304" pitchFamily="18" charset="0"/>
                <a:cs typeface="Times New Roman" pitchFamily="18" charset="0"/>
                <a:sym typeface="Source Sans Pro"/>
              </a:rPr>
              <a:t>both domains pursue economic goals</a:t>
            </a:r>
            <a:r>
              <a:rPr lang="en-US" sz="1700" noProof="1">
                <a:solidFill>
                  <a:prstClr val="black"/>
                </a:solidFill>
                <a:latin typeface="Times New Roman" panose="02020603050405020304" pitchFamily="18" charset="0"/>
                <a:cs typeface="Times New Roman" pitchFamily="18" charset="0"/>
                <a:sym typeface="Source Sans Pro"/>
              </a:rPr>
              <a:t> (although utilities regulation may also pursue other non-economic goals), usually related to economic efficiency and welfare considerations.</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As small developing countries, Member States have committed to constructing a Caribbean Single Market and Economy (CSME) to, inter alia, achieve economic development through efficient markets which promote the welfare of their citizens (</a:t>
            </a:r>
            <a:r>
              <a:rPr kumimoji="0" lang="en-US" sz="1700" b="1" i="0" u="none" strike="noStrike" kern="1200" cap="none" spc="0" normalizeH="0" noProof="1">
                <a:ln>
                  <a:noFill/>
                </a:ln>
                <a:solidFill>
                  <a:srgbClr val="002060"/>
                </a:solidFill>
                <a:effectLst/>
                <a:uLnTx/>
                <a:uFillTx/>
                <a:latin typeface="Times New Roman" panose="02020603050405020304" pitchFamily="18" charset="0"/>
                <a:ea typeface="+mn-ea"/>
                <a:cs typeface="Times New Roman" pitchFamily="18" charset="0"/>
                <a:sym typeface="Source Sans Pro"/>
              </a:rPr>
              <a:t>Preamble, Revised Treaty of Chaguaramas</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While the RTC does not dedicate specific disciplines to utilities regulation; </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from a regional perspective CSME Member States </a:t>
            </a:r>
            <a:r>
              <a:rPr lang="en-US" sz="1700" b="1" noProof="1">
                <a:solidFill>
                  <a:prstClr val="black"/>
                </a:solidFill>
                <a:latin typeface="Times New Roman" panose="02020603050405020304" pitchFamily="18" charset="0"/>
                <a:cs typeface="Times New Roman" pitchFamily="18" charset="0"/>
                <a:sym typeface="Source Sans Pro"/>
              </a:rPr>
              <a:t>have accepted</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that </a:t>
            </a:r>
            <a:r>
              <a:rPr lang="en-US" sz="1700" b="1" noProof="1">
                <a:solidFill>
                  <a:prstClr val="black"/>
                </a:solidFill>
                <a:latin typeface="Times New Roman" panose="02020603050405020304" pitchFamily="18" charset="0"/>
                <a:cs typeface="Times New Roman" pitchFamily="18" charset="0"/>
                <a:sym typeface="Source Sans Pro"/>
              </a:rPr>
              <a:t>public utilities</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provide key inputs to enable both the </a:t>
            </a:r>
            <a:r>
              <a:rPr lang="en-US" sz="1700" b="1" noProof="1">
                <a:solidFill>
                  <a:prstClr val="black"/>
                </a:solidFill>
                <a:latin typeface="Times New Roman" panose="02020603050405020304" pitchFamily="18" charset="0"/>
                <a:cs typeface="Times New Roman" pitchFamily="18" charset="0"/>
                <a:sym typeface="Source Sans Pro"/>
              </a:rPr>
              <a:t>government</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and private sector to achieve </a:t>
            </a:r>
            <a:r>
              <a:rPr lang="en-US" sz="1700" b="1" noProof="1">
                <a:solidFill>
                  <a:prstClr val="black"/>
                </a:solidFill>
                <a:latin typeface="Times New Roman" panose="02020603050405020304" pitchFamily="18" charset="0"/>
                <a:cs typeface="Times New Roman" pitchFamily="18" charset="0"/>
                <a:sym typeface="Source Sans Pro"/>
              </a:rPr>
              <a:t>the goals of regional integration.</a:t>
            </a:r>
            <a:endPar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1531620" lvl="4" indent="-342900" algn="just">
              <a:spcBef>
                <a:spcPts val="0"/>
              </a:spcBef>
              <a:buClr>
                <a:prstClr val="black"/>
              </a:buClr>
              <a:buSzPct val="100416"/>
              <a:buFont typeface="Arial"/>
              <a:buChar char="•"/>
              <a:defRPr/>
            </a:pPr>
            <a:r>
              <a:rPr lang="en-US" sz="1700" b="1" noProof="1">
                <a:solidFill>
                  <a:srgbClr val="002060"/>
                </a:solidFill>
                <a:latin typeface="Times New Roman" panose="02020603050405020304" pitchFamily="18" charset="0"/>
                <a:cs typeface="Times New Roman" pitchFamily="18" charset="0"/>
                <a:sym typeface="Source Sans Pro"/>
              </a:rPr>
              <a:t>Chapter IV RTC </a:t>
            </a:r>
            <a:r>
              <a:rPr lang="en-US" sz="1700" noProof="1">
                <a:solidFill>
                  <a:prstClr val="black"/>
                </a:solidFill>
                <a:latin typeface="Times New Roman" panose="02020603050405020304" pitchFamily="18" charset="0"/>
                <a:cs typeface="Times New Roman" pitchFamily="18" charset="0"/>
                <a:sym typeface="Source Sans Pro"/>
              </a:rPr>
              <a:t>– Community Industrial Policy: </a:t>
            </a:r>
            <a:r>
              <a:rPr lang="en-US" sz="1700" i="1" noProof="1">
                <a:solidFill>
                  <a:prstClr val="black"/>
                </a:solidFill>
                <a:latin typeface="Times New Roman" panose="02020603050405020304" pitchFamily="18" charset="0"/>
                <a:cs typeface="Times New Roman" pitchFamily="18" charset="0"/>
                <a:sym typeface="Source Sans Pro"/>
              </a:rPr>
              <a:t>“cross-border employment of natural resources… for the production of goods and services” </a:t>
            </a:r>
            <a:r>
              <a:rPr lang="en-US" sz="1700" noProof="1">
                <a:solidFill>
                  <a:prstClr val="black"/>
                </a:solidFill>
                <a:latin typeface="Times New Roman" panose="02020603050405020304" pitchFamily="18" charset="0"/>
                <a:cs typeface="Times New Roman" pitchFamily="18" charset="0"/>
                <a:sym typeface="Source Sans Pro"/>
              </a:rPr>
              <a:t>(</a:t>
            </a:r>
            <a:r>
              <a:rPr lang="en-US" sz="1700" b="1" noProof="1">
                <a:solidFill>
                  <a:srgbClr val="002060"/>
                </a:solidFill>
                <a:latin typeface="Times New Roman" panose="02020603050405020304" pitchFamily="18" charset="0"/>
                <a:cs typeface="Times New Roman" pitchFamily="18" charset="0"/>
                <a:sym typeface="Source Sans Pro"/>
              </a:rPr>
              <a:t>Article 51</a:t>
            </a:r>
            <a:r>
              <a:rPr lang="en-US" sz="1700" noProof="1">
                <a:solidFill>
                  <a:prstClr val="black"/>
                </a:solidFill>
                <a:latin typeface="Times New Roman" panose="02020603050405020304" pitchFamily="18" charset="0"/>
                <a:cs typeface="Times New Roman" pitchFamily="18" charset="0"/>
                <a:sym typeface="Source Sans Pro"/>
              </a:rPr>
              <a:t>).</a:t>
            </a:r>
          </a:p>
          <a:p>
            <a:pPr marL="1531620" lvl="4" indent="-342900" algn="just">
              <a:spcBef>
                <a:spcPts val="0"/>
              </a:spcBef>
              <a:buClr>
                <a:prstClr val="black"/>
              </a:buClr>
              <a:buSzPct val="100416"/>
              <a:buFont typeface="Arial"/>
              <a:buChar char="•"/>
              <a:defRPr/>
            </a:pPr>
            <a:r>
              <a:rPr kumimoji="0" lang="en-US" sz="1700" b="1" i="0" u="none" strike="noStrike" kern="1200" cap="none" spc="0" normalizeH="0" baseline="0" noProof="1">
                <a:ln>
                  <a:noFill/>
                </a:ln>
                <a:solidFill>
                  <a:srgbClr val="002060"/>
                </a:solidFill>
                <a:effectLst/>
                <a:uLnTx/>
                <a:uFillTx/>
                <a:latin typeface="Times New Roman" panose="02020603050405020304" pitchFamily="18" charset="0"/>
                <a:ea typeface="+mn-ea"/>
                <a:cs typeface="Times New Roman" pitchFamily="18" charset="0"/>
                <a:sym typeface="Source Sans Pro"/>
              </a:rPr>
              <a:t>Chapter IV RTC </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Community Industrial Policy: </a:t>
            </a:r>
            <a:r>
              <a:rPr lang="en-US" sz="1700" i="1" noProof="1">
                <a:solidFill>
                  <a:prstClr val="black"/>
                </a:solidFill>
                <a:latin typeface="Times New Roman" panose="02020603050405020304" pitchFamily="18" charset="0"/>
                <a:cs typeface="Times New Roman" pitchFamily="18" charset="0"/>
                <a:sym typeface="Source Sans Pro"/>
              </a:rPr>
              <a:t>“the efficient provision of infrastructural services including telecommunications…”</a:t>
            </a:r>
            <a:r>
              <a:rPr lang="en-US" sz="1700" noProof="1">
                <a:solidFill>
                  <a:prstClr val="black"/>
                </a:solidFill>
                <a:latin typeface="Times New Roman" panose="02020603050405020304" pitchFamily="18" charset="0"/>
                <a:cs typeface="Times New Roman" pitchFamily="18" charset="0"/>
                <a:sym typeface="Source Sans Pro"/>
              </a:rPr>
              <a:t> (</a:t>
            </a:r>
            <a:r>
              <a:rPr lang="en-US" sz="1700" b="1" noProof="1">
                <a:solidFill>
                  <a:srgbClr val="002060"/>
                </a:solidFill>
                <a:latin typeface="Times New Roman" panose="02020603050405020304" pitchFamily="18" charset="0"/>
                <a:cs typeface="Times New Roman" pitchFamily="18" charset="0"/>
                <a:sym typeface="Source Sans Pro"/>
              </a:rPr>
              <a:t>Article 54</a:t>
            </a:r>
            <a:r>
              <a:rPr lang="en-US" sz="1700" noProof="1">
                <a:solidFill>
                  <a:prstClr val="black"/>
                </a:solidFill>
                <a:latin typeface="Times New Roman" panose="02020603050405020304" pitchFamily="18" charset="0"/>
                <a:cs typeface="Times New Roman" pitchFamily="18" charset="0"/>
                <a:sym typeface="Source Sans Pro"/>
              </a:rPr>
              <a:t>).</a:t>
            </a:r>
          </a:p>
          <a:p>
            <a:pPr marL="1531620" lvl="4" indent="-342900" algn="just">
              <a:spcBef>
                <a:spcPts val="0"/>
              </a:spcBef>
              <a:buClr>
                <a:prstClr val="black"/>
              </a:buClr>
              <a:buSzPct val="100416"/>
              <a:buFont typeface="Arial"/>
              <a:buChar char="•"/>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CSME Member States have, therefore, long established utilities regulatory frameworks and utilities regulators, which pre-date the RTC but continue to be critical for achieving economic development as an expected benefit of the CSME.</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6" name="TextBox 5">
            <a:extLst>
              <a:ext uri="{FF2B5EF4-FFF2-40B4-BE49-F238E27FC236}">
                <a16:creationId xmlns:a16="http://schemas.microsoft.com/office/drawing/2014/main" id="{CB09F612-740C-0C8C-3232-F08AE9441E5A}"/>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19153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93445-728F-92C9-AAF5-98616BDDED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FBAD4-4509-C84C-0789-2E88844129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124981E5-B3D5-6CA6-0005-DD775674AC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1C13DEE6-7851-5666-C399-19A639093065}"/>
              </a:ext>
            </a:extLst>
          </p:cNvPr>
          <p:cNvSpPr txBox="1">
            <a:spLocks/>
          </p:cNvSpPr>
          <p:nvPr/>
        </p:nvSpPr>
        <p:spPr>
          <a:xfrm>
            <a:off x="661515" y="222503"/>
            <a:ext cx="10084147"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Times New Roman" pitchFamily="18" charset="0"/>
                <a:ea typeface="+mj-ea"/>
                <a:cs typeface="Times New Roman" pitchFamily="18" charset="0"/>
                <a:sym typeface="Inria Serif"/>
              </a:rPr>
              <a:t>The Community Competition Policy and the implementation deficit</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986917E6-EE8D-8F62-6B65-2E94A16B4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4EB3B860-B429-9B03-7868-ABDA94C8BC87}"/>
              </a:ext>
            </a:extLst>
          </p:cNvPr>
          <p:cNvSpPr txBox="1">
            <a:spLocks/>
          </p:cNvSpPr>
          <p:nvPr/>
        </p:nvSpPr>
        <p:spPr>
          <a:xfrm>
            <a:off x="341412" y="986589"/>
            <a:ext cx="1137734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Similarly, competition policy is also critical for achieving economic development as an expected benefit of the CSME. </a:t>
            </a:r>
            <a:r>
              <a:rPr lang="en-US" sz="1700" b="1" noProof="1">
                <a:solidFill>
                  <a:srgbClr val="002060"/>
                </a:solidFill>
                <a:latin typeface="Times New Roman" panose="02020603050405020304" pitchFamily="18" charset="0"/>
                <a:cs typeface="Times New Roman" pitchFamily="18" charset="0"/>
                <a:sym typeface="Source Sans Pro"/>
              </a:rPr>
              <a:t>Chapter VIII RTC </a:t>
            </a:r>
            <a:r>
              <a:rPr lang="en-US" sz="1700" noProof="1">
                <a:solidFill>
                  <a:prstClr val="black"/>
                </a:solidFill>
                <a:latin typeface="Times New Roman" panose="02020603050405020304" pitchFamily="18" charset="0"/>
                <a:cs typeface="Times New Roman" pitchFamily="18" charset="0"/>
                <a:sym typeface="Source Sans Pro"/>
              </a:rPr>
              <a:t>is devoted to an explicit </a:t>
            </a:r>
            <a:r>
              <a:rPr lang="en-US" sz="1700" b="1" noProof="1">
                <a:latin typeface="Times New Roman" panose="02020603050405020304" pitchFamily="18" charset="0"/>
                <a:cs typeface="Times New Roman" pitchFamily="18" charset="0"/>
                <a:sym typeface="Source Sans Pro"/>
              </a:rPr>
              <a:t>Community Competition Policy </a:t>
            </a:r>
            <a:r>
              <a:rPr lang="en-US" sz="1700" noProof="1">
                <a:solidFill>
                  <a:prstClr val="black"/>
                </a:solidFill>
                <a:latin typeface="Times New Roman" panose="02020603050405020304" pitchFamily="18" charset="0"/>
                <a:cs typeface="Times New Roman" pitchFamily="18" charset="0"/>
                <a:sym typeface="Source Sans Pro"/>
              </a:rPr>
              <a:t>that pursues goals of enhancing economic efficiency and promoting consumer welfare.</a:t>
            </a: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Under that community policy, CSME Member States have given international commitments to enact national competition law frameworks and establish national competition authorities (</a:t>
            </a:r>
            <a:r>
              <a:rPr lang="en-US" sz="1700" b="1" noProof="1">
                <a:solidFill>
                  <a:srgbClr val="002060"/>
                </a:solidFill>
                <a:latin typeface="Times New Roman" panose="02020603050405020304" pitchFamily="18" charset="0"/>
                <a:cs typeface="Times New Roman" pitchFamily="18" charset="0"/>
                <a:sym typeface="Source Sans Pro"/>
              </a:rPr>
              <a:t>Article 170</a:t>
            </a:r>
            <a:r>
              <a:rPr lang="en-US" sz="1700" noProof="1">
                <a:solidFill>
                  <a:prstClr val="black"/>
                </a:solidFill>
                <a:latin typeface="Times New Roman" panose="02020603050405020304" pitchFamily="18" charset="0"/>
                <a:cs typeface="Times New Roman" pitchFamily="18" charset="0"/>
                <a:sym typeface="Source Sans Pro"/>
              </a:rPr>
              <a:t>). </a:t>
            </a:r>
            <a:r>
              <a:rPr lang="en-US" sz="1700" b="1" noProof="1">
                <a:solidFill>
                  <a:prstClr val="black"/>
                </a:solidFill>
                <a:latin typeface="Times New Roman" panose="02020603050405020304" pitchFamily="18" charset="0"/>
                <a:cs typeface="Times New Roman" pitchFamily="18" charset="0"/>
                <a:sym typeface="Source Sans Pro"/>
              </a:rPr>
              <a:t>Table 1 </a:t>
            </a:r>
            <a:r>
              <a:rPr lang="en-US" sz="1700" noProof="1">
                <a:solidFill>
                  <a:prstClr val="black"/>
                </a:solidFill>
                <a:latin typeface="Times New Roman" panose="02020603050405020304" pitchFamily="18" charset="0"/>
                <a:cs typeface="Times New Roman" pitchFamily="18" charset="0"/>
                <a:sym typeface="Source Sans Pro"/>
              </a:rPr>
              <a:t>shows the CSME Members that have complied with these commitments. </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With 10 out of 14 CSME Member States not yet in compliance with the Community Competition Policy, there is a </a:t>
            </a:r>
            <a:r>
              <a:rPr lang="en-US" sz="1700" b="1" noProof="1">
                <a:solidFill>
                  <a:prstClr val="black"/>
                </a:solidFill>
                <a:latin typeface="Times New Roman" panose="02020603050405020304" pitchFamily="18" charset="0"/>
                <a:cs typeface="Times New Roman" pitchFamily="18" charset="0"/>
                <a:sym typeface="Source Sans Pro"/>
              </a:rPr>
              <a:t>significant implementation deficit</a:t>
            </a:r>
            <a:r>
              <a:rPr lang="en-US" sz="1700" noProof="1">
                <a:solidFill>
                  <a:prstClr val="black"/>
                </a:solidFill>
                <a:latin typeface="Times New Roman" panose="02020603050405020304" pitchFamily="18" charset="0"/>
                <a:cs typeface="Times New Roman" pitchFamily="18" charset="0"/>
                <a:sym typeface="Source Sans Pro"/>
              </a:rPr>
              <a:t>. While most have draft competition bills under consideration, a bottleneck appears to be the required investment to establish and maintain national competition authorities.</a:t>
            </a: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graphicFrame>
        <p:nvGraphicFramePr>
          <p:cNvPr id="6" name="Table 5">
            <a:extLst>
              <a:ext uri="{FF2B5EF4-FFF2-40B4-BE49-F238E27FC236}">
                <a16:creationId xmlns:a16="http://schemas.microsoft.com/office/drawing/2014/main" id="{06916F0E-A388-F63C-4001-1A1CD132E354}"/>
              </a:ext>
            </a:extLst>
          </p:cNvPr>
          <p:cNvGraphicFramePr>
            <a:graphicFrameLocks noGrp="1"/>
          </p:cNvGraphicFramePr>
          <p:nvPr>
            <p:extLst>
              <p:ext uri="{D42A27DB-BD31-4B8C-83A1-F6EECF244321}">
                <p14:modId xmlns:p14="http://schemas.microsoft.com/office/powerpoint/2010/main" val="3701547547"/>
              </p:ext>
            </p:extLst>
          </p:nvPr>
        </p:nvGraphicFramePr>
        <p:xfrm>
          <a:off x="1723841" y="2963119"/>
          <a:ext cx="9021822" cy="1772555"/>
        </p:xfrm>
        <a:graphic>
          <a:graphicData uri="http://schemas.openxmlformats.org/drawingml/2006/table">
            <a:tbl>
              <a:tblPr firstRow="1" bandRow="1">
                <a:tableStyleId>{5C22544A-7EE6-4342-B048-85BDC9FD1C3A}</a:tableStyleId>
              </a:tblPr>
              <a:tblGrid>
                <a:gridCol w="4510911">
                  <a:extLst>
                    <a:ext uri="{9D8B030D-6E8A-4147-A177-3AD203B41FA5}">
                      <a16:colId xmlns:a16="http://schemas.microsoft.com/office/drawing/2014/main" val="1964186776"/>
                    </a:ext>
                  </a:extLst>
                </a:gridCol>
                <a:gridCol w="4510911">
                  <a:extLst>
                    <a:ext uri="{9D8B030D-6E8A-4147-A177-3AD203B41FA5}">
                      <a16:colId xmlns:a16="http://schemas.microsoft.com/office/drawing/2014/main" val="4204808117"/>
                    </a:ext>
                  </a:extLst>
                </a:gridCol>
              </a:tblGrid>
              <a:tr h="354511">
                <a:tc>
                  <a:txBody>
                    <a:bodyPr/>
                    <a:lstStyle/>
                    <a:p>
                      <a:r>
                        <a:rPr lang="en-US" sz="1600" dirty="0">
                          <a:latin typeface="Times New Roman" panose="02020603050405020304" pitchFamily="18" charset="0"/>
                          <a:cs typeface="Times New Roman" panose="02020603050405020304" pitchFamily="18" charset="0"/>
                        </a:rPr>
                        <a:t>Member State</a:t>
                      </a:r>
                    </a:p>
                  </a:txBody>
                  <a:tcPr anchor="ctr"/>
                </a:tc>
                <a:tc>
                  <a:txBody>
                    <a:bodyPr/>
                    <a:lstStyle/>
                    <a:p>
                      <a:r>
                        <a:rPr lang="en-US" sz="1600" dirty="0">
                          <a:latin typeface="Times New Roman" panose="02020603050405020304" pitchFamily="18" charset="0"/>
                          <a:cs typeface="Times New Roman" panose="02020603050405020304" pitchFamily="18" charset="0"/>
                        </a:rPr>
                        <a:t>Dedicated Competition Legislation</a:t>
                      </a:r>
                    </a:p>
                  </a:txBody>
                  <a:tcPr anchor="ctr"/>
                </a:tc>
                <a:extLst>
                  <a:ext uri="{0D108BD9-81ED-4DB2-BD59-A6C34878D82A}">
                    <a16:rowId xmlns:a16="http://schemas.microsoft.com/office/drawing/2014/main" val="2291740550"/>
                  </a:ext>
                </a:extLst>
              </a:tr>
              <a:tr h="354511">
                <a:tc>
                  <a:txBody>
                    <a:bodyPr/>
                    <a:lstStyle/>
                    <a:p>
                      <a:r>
                        <a:rPr lang="en-US" sz="1600" dirty="0">
                          <a:latin typeface="Times New Roman" panose="02020603050405020304" pitchFamily="18" charset="0"/>
                          <a:cs typeface="Times New Roman" panose="02020603050405020304" pitchFamily="18" charset="0"/>
                        </a:rPr>
                        <a:t>Barbados</a:t>
                      </a:r>
                    </a:p>
                  </a:txBody>
                  <a:tcPr anchor="ctr"/>
                </a:tc>
                <a:tc>
                  <a:txBody>
                    <a:bodyPr/>
                    <a:lstStyle/>
                    <a:p>
                      <a:r>
                        <a:rPr lang="en-US" sz="1600" dirty="0">
                          <a:latin typeface="Times New Roman" panose="02020603050405020304" pitchFamily="18" charset="0"/>
                          <a:cs typeface="Times New Roman" panose="02020603050405020304" pitchFamily="18" charset="0"/>
                        </a:rPr>
                        <a:t>Fair Competition Act, Fair Trading Commission Act</a:t>
                      </a:r>
                    </a:p>
                  </a:txBody>
                  <a:tcPr anchor="ctr"/>
                </a:tc>
                <a:extLst>
                  <a:ext uri="{0D108BD9-81ED-4DB2-BD59-A6C34878D82A}">
                    <a16:rowId xmlns:a16="http://schemas.microsoft.com/office/drawing/2014/main" val="1126909603"/>
                  </a:ext>
                </a:extLst>
              </a:tr>
              <a:tr h="354511">
                <a:tc>
                  <a:txBody>
                    <a:bodyPr/>
                    <a:lstStyle/>
                    <a:p>
                      <a:r>
                        <a:rPr lang="en-US" sz="1600" dirty="0">
                          <a:latin typeface="Times New Roman" panose="02020603050405020304" pitchFamily="18" charset="0"/>
                          <a:cs typeface="Times New Roman" panose="02020603050405020304" pitchFamily="18" charset="0"/>
                        </a:rPr>
                        <a:t>Jamaica</a:t>
                      </a:r>
                    </a:p>
                  </a:txBody>
                  <a:tcPr anchor="ctr"/>
                </a:tc>
                <a:tc>
                  <a:txBody>
                    <a:bodyPr/>
                    <a:lstStyle/>
                    <a:p>
                      <a:r>
                        <a:rPr lang="en-US" sz="1600" dirty="0">
                          <a:latin typeface="Times New Roman" panose="02020603050405020304" pitchFamily="18" charset="0"/>
                          <a:cs typeface="Times New Roman" panose="02020603050405020304" pitchFamily="18" charset="0"/>
                        </a:rPr>
                        <a:t>Fair Competition Act</a:t>
                      </a:r>
                    </a:p>
                  </a:txBody>
                  <a:tcPr anchor="ctr"/>
                </a:tc>
                <a:extLst>
                  <a:ext uri="{0D108BD9-81ED-4DB2-BD59-A6C34878D82A}">
                    <a16:rowId xmlns:a16="http://schemas.microsoft.com/office/drawing/2014/main" val="3737451893"/>
                  </a:ext>
                </a:extLst>
              </a:tr>
              <a:tr h="354511">
                <a:tc>
                  <a:txBody>
                    <a:bodyPr/>
                    <a:lstStyle/>
                    <a:p>
                      <a:r>
                        <a:rPr lang="en-US" sz="1600" dirty="0">
                          <a:latin typeface="Times New Roman" panose="02020603050405020304" pitchFamily="18" charset="0"/>
                          <a:cs typeface="Times New Roman" panose="02020603050405020304" pitchFamily="18" charset="0"/>
                        </a:rPr>
                        <a:t>Guyana</a:t>
                      </a:r>
                    </a:p>
                  </a:txBody>
                  <a:tcPr anchor="ctr"/>
                </a:tc>
                <a:tc>
                  <a:txBody>
                    <a:bodyPr/>
                    <a:lstStyle/>
                    <a:p>
                      <a:r>
                        <a:rPr lang="en-US" sz="1600" dirty="0">
                          <a:latin typeface="Times New Roman" panose="02020603050405020304" pitchFamily="18" charset="0"/>
                          <a:cs typeface="Times New Roman" panose="02020603050405020304" pitchFamily="18" charset="0"/>
                        </a:rPr>
                        <a:t>Competition and Fair Trading Act</a:t>
                      </a:r>
                    </a:p>
                  </a:txBody>
                  <a:tcPr anchor="ctr"/>
                </a:tc>
                <a:extLst>
                  <a:ext uri="{0D108BD9-81ED-4DB2-BD59-A6C34878D82A}">
                    <a16:rowId xmlns:a16="http://schemas.microsoft.com/office/drawing/2014/main" val="1340895276"/>
                  </a:ext>
                </a:extLst>
              </a:tr>
              <a:tr h="354511">
                <a:tc>
                  <a:txBody>
                    <a:bodyPr/>
                    <a:lstStyle/>
                    <a:p>
                      <a:r>
                        <a:rPr lang="en-US" sz="1600" dirty="0">
                          <a:latin typeface="Times New Roman" panose="02020603050405020304" pitchFamily="18" charset="0"/>
                          <a:cs typeface="Times New Roman" panose="02020603050405020304" pitchFamily="18" charset="0"/>
                        </a:rPr>
                        <a:t>Trinidad &amp; Tobago</a:t>
                      </a:r>
                    </a:p>
                  </a:txBody>
                  <a:tcPr anchor="ctr"/>
                </a:tc>
                <a:tc>
                  <a:txBody>
                    <a:bodyPr/>
                    <a:lstStyle/>
                    <a:p>
                      <a:r>
                        <a:rPr lang="en-US" sz="1600" dirty="0">
                          <a:latin typeface="Times New Roman" panose="02020603050405020304" pitchFamily="18" charset="0"/>
                          <a:cs typeface="Times New Roman" panose="02020603050405020304" pitchFamily="18" charset="0"/>
                        </a:rPr>
                        <a:t>Fair Trading Act</a:t>
                      </a:r>
                    </a:p>
                  </a:txBody>
                  <a:tcPr anchor="ctr"/>
                </a:tc>
                <a:extLst>
                  <a:ext uri="{0D108BD9-81ED-4DB2-BD59-A6C34878D82A}">
                    <a16:rowId xmlns:a16="http://schemas.microsoft.com/office/drawing/2014/main" val="178109134"/>
                  </a:ext>
                </a:extLst>
              </a:tr>
            </a:tbl>
          </a:graphicData>
        </a:graphic>
      </p:graphicFrame>
      <p:sp>
        <p:nvSpPr>
          <p:cNvPr id="7" name="TextBox 6">
            <a:extLst>
              <a:ext uri="{FF2B5EF4-FFF2-40B4-BE49-F238E27FC236}">
                <a16:creationId xmlns:a16="http://schemas.microsoft.com/office/drawing/2014/main" id="{6D5A3E82-6E52-EB4B-AE42-2AA1AA8003EF}"/>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20767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874E5-6EBE-68FA-F189-DD78A3AB90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5C28D-F015-AA08-AC89-4FB450FD5A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42EB33E6-9241-04B7-F50B-519E1690F6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1524" y="0"/>
            <a:ext cx="12193524" cy="886522"/>
          </a:xfrm>
          <a:prstGeom prst="rect">
            <a:avLst/>
          </a:prstGeom>
        </p:spPr>
      </p:pic>
      <p:sp>
        <p:nvSpPr>
          <p:cNvPr id="4" name="Title 1">
            <a:extLst>
              <a:ext uri="{FF2B5EF4-FFF2-40B4-BE49-F238E27FC236}">
                <a16:creationId xmlns:a16="http://schemas.microsoft.com/office/drawing/2014/main" id="{ACEA2D9B-10FC-891B-30ED-C1DCB84CB1EF}"/>
              </a:ext>
            </a:extLst>
          </p:cNvPr>
          <p:cNvSpPr txBox="1">
            <a:spLocks/>
          </p:cNvSpPr>
          <p:nvPr/>
        </p:nvSpPr>
        <p:spPr>
          <a:xfrm>
            <a:off x="661515" y="222503"/>
            <a:ext cx="10878443"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The resultant “gap” as concerns exist without frameworks to address    </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DF6B6D8B-806B-5DF6-61BF-6EBA66F66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34CC52E0-6E46-7508-570E-7180B5EA645F}"/>
              </a:ext>
            </a:extLst>
          </p:cNvPr>
          <p:cNvSpPr txBox="1">
            <a:spLocks/>
          </p:cNvSpPr>
          <p:nvPr/>
        </p:nvSpPr>
        <p:spPr>
          <a:xfrm>
            <a:off x="345422" y="866739"/>
            <a:ext cx="1137734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CCC is established under Article 171 RTC to, inter alia, </a:t>
            </a:r>
            <a:r>
              <a:rPr lang="en-US" sz="1700" b="1" noProof="1">
                <a:solidFill>
                  <a:prstClr val="black"/>
                </a:solidFill>
                <a:latin typeface="Times New Roman" panose="02020603050405020304" pitchFamily="18" charset="0"/>
                <a:cs typeface="Times New Roman" pitchFamily="18" charset="0"/>
                <a:sym typeface="Source Sans Pro"/>
              </a:rPr>
              <a:t>enforce regional competition rules</a:t>
            </a:r>
            <a:r>
              <a:rPr lang="en-US" sz="1700" noProof="1">
                <a:solidFill>
                  <a:prstClr val="black"/>
                </a:solidFill>
                <a:latin typeface="Times New Roman" panose="02020603050405020304" pitchFamily="18" charset="0"/>
                <a:cs typeface="Times New Roman" pitchFamily="18" charset="0"/>
                <a:sym typeface="Source Sans Pro"/>
              </a:rPr>
              <a:t>. The rub is that because most CSME Member States have not enacted national competition law frameworks; regional enforcement to address cross-border competition concerns is stymied by lack of capacity at the national level – hence the “gap.”</a:t>
            </a: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Critical</a:t>
            </a:r>
            <a:r>
              <a:rPr lang="en-US" sz="1700" noProof="1">
                <a:solidFill>
                  <a:prstClr val="black"/>
                </a:solidFill>
                <a:latin typeface="Times New Roman" panose="02020603050405020304" pitchFamily="18" charset="0"/>
                <a:cs typeface="Times New Roman" pitchFamily="18" charset="0"/>
                <a:sym typeface="Source Sans Pro"/>
              </a:rPr>
              <a:t>ly, the </a:t>
            </a:r>
            <a:r>
              <a:rPr lang="en-US" sz="1700" b="1" noProof="1">
                <a:solidFill>
                  <a:prstClr val="black"/>
                </a:solidFill>
                <a:latin typeface="Times New Roman" panose="02020603050405020304" pitchFamily="18" charset="0"/>
                <a:cs typeface="Times New Roman" pitchFamily="18" charset="0"/>
                <a:sym typeface="Source Sans Pro"/>
              </a:rPr>
              <a:t>absence of competition law frameworks in most Member States does </a:t>
            </a:r>
            <a:r>
              <a:rPr lang="en-US" sz="1700" b="1" u="sng" noProof="1">
                <a:solidFill>
                  <a:prstClr val="black"/>
                </a:solidFill>
                <a:latin typeface="Times New Roman" panose="02020603050405020304" pitchFamily="18" charset="0"/>
                <a:cs typeface="Times New Roman" pitchFamily="18" charset="0"/>
                <a:sym typeface="Source Sans Pro"/>
              </a:rPr>
              <a:t>not</a:t>
            </a:r>
            <a:r>
              <a:rPr lang="en-US" sz="1700" b="1" noProof="1">
                <a:solidFill>
                  <a:prstClr val="black"/>
                </a:solidFill>
                <a:latin typeface="Times New Roman" panose="02020603050405020304" pitchFamily="18" charset="0"/>
                <a:cs typeface="Times New Roman" pitchFamily="18" charset="0"/>
                <a:sym typeface="Source Sans Pro"/>
              </a:rPr>
              <a:t> mean that competition concerns are absent</a:t>
            </a:r>
            <a:r>
              <a:rPr lang="en-US" sz="1700" noProof="1">
                <a:solidFill>
                  <a:prstClr val="black"/>
                </a:solidFill>
                <a:latin typeface="Times New Roman" panose="02020603050405020304" pitchFamily="18" charset="0"/>
                <a:cs typeface="Times New Roman" pitchFamily="18" charset="0"/>
                <a:sym typeface="Source Sans Pro"/>
              </a:rPr>
              <a:t>. </a:t>
            </a:r>
            <a:r>
              <a:rPr lang="en-US" sz="1700" b="1" noProof="1">
                <a:solidFill>
                  <a:prstClr val="black"/>
                </a:solidFill>
                <a:latin typeface="Times New Roman" panose="02020603050405020304" pitchFamily="18" charset="0"/>
                <a:cs typeface="Times New Roman" pitchFamily="18" charset="0"/>
                <a:sym typeface="Source Sans Pro"/>
              </a:rPr>
              <a:t>Figures 1 and 2</a:t>
            </a:r>
            <a:r>
              <a:rPr lang="en-US" sz="1700" noProof="1">
                <a:solidFill>
                  <a:prstClr val="black"/>
                </a:solidFill>
                <a:latin typeface="Times New Roman" panose="02020603050405020304" pitchFamily="18" charset="0"/>
                <a:cs typeface="Times New Roman" pitchFamily="18" charset="0"/>
                <a:sym typeface="Source Sans Pro"/>
              </a:rPr>
              <a:t> show enforcement by national competition authorities and the CCC during the COVID-19 Pandemic (2019 – 2021) as well as post-pandemic (2022 – 2024).</a:t>
            </a: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This data indicates that competition concerns are being detected, and enforcement responses have been engaged, in the 4 Member States with competition law frameworks. </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The</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a:t>
            </a:r>
            <a:r>
              <a:rPr lang="en-US" sz="1700" b="1" noProof="1">
                <a:solidFill>
                  <a:prstClr val="black"/>
                </a:solidFill>
                <a:latin typeface="Times New Roman" panose="02020603050405020304" pitchFamily="18" charset="0"/>
                <a:cs typeface="Times New Roman" pitchFamily="18" charset="0"/>
                <a:sym typeface="Source Sans Pro"/>
              </a:rPr>
              <a:t>k</a:t>
            </a:r>
            <a:r>
              <a:rPr kumimoji="0" lang="en-US" sz="1700" b="1"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ey insight is that competition concerns are likely going undetected and unaddressed in the remaining Member States without such frameworks</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a:t>
            </a: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pic>
        <p:nvPicPr>
          <p:cNvPr id="7" name="Picture 6">
            <a:extLst>
              <a:ext uri="{FF2B5EF4-FFF2-40B4-BE49-F238E27FC236}">
                <a16:creationId xmlns:a16="http://schemas.microsoft.com/office/drawing/2014/main" id="{FFDA47A7-F319-6DD3-0795-41C7CA76DEEA}"/>
              </a:ext>
            </a:extLst>
          </p:cNvPr>
          <p:cNvPicPr>
            <a:picLocks noChangeAspect="1"/>
          </p:cNvPicPr>
          <p:nvPr/>
        </p:nvPicPr>
        <p:blipFill>
          <a:blip r:embed="rId5"/>
          <a:stretch>
            <a:fillRect/>
          </a:stretch>
        </p:blipFill>
        <p:spPr>
          <a:xfrm>
            <a:off x="1104197" y="2826590"/>
            <a:ext cx="4991804" cy="1932599"/>
          </a:xfrm>
          <a:prstGeom prst="rect">
            <a:avLst/>
          </a:prstGeom>
        </p:spPr>
      </p:pic>
      <p:sp>
        <p:nvSpPr>
          <p:cNvPr id="8" name="TextBox 7">
            <a:extLst>
              <a:ext uri="{FF2B5EF4-FFF2-40B4-BE49-F238E27FC236}">
                <a16:creationId xmlns:a16="http://schemas.microsoft.com/office/drawing/2014/main" id="{80751D88-00F2-4757-5702-CB9B4F55C2EE}"/>
              </a:ext>
            </a:extLst>
          </p:cNvPr>
          <p:cNvSpPr txBox="1"/>
          <p:nvPr/>
        </p:nvSpPr>
        <p:spPr>
          <a:xfrm>
            <a:off x="1104197" y="4717849"/>
            <a:ext cx="5593042" cy="2797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 Report on State of Competition Enforcement in the CSME (2019 – 2021), CCC </a:t>
            </a:r>
          </a:p>
        </p:txBody>
      </p:sp>
      <p:sp>
        <p:nvSpPr>
          <p:cNvPr id="13" name="TextBox 12">
            <a:extLst>
              <a:ext uri="{FF2B5EF4-FFF2-40B4-BE49-F238E27FC236}">
                <a16:creationId xmlns:a16="http://schemas.microsoft.com/office/drawing/2014/main" id="{84293B22-C956-946B-D37F-B1EFD1698B25}"/>
              </a:ext>
            </a:extLst>
          </p:cNvPr>
          <p:cNvSpPr txBox="1"/>
          <p:nvPr/>
        </p:nvSpPr>
        <p:spPr>
          <a:xfrm>
            <a:off x="6697239" y="4717849"/>
            <a:ext cx="5784304" cy="2797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 Report on State of Competition Enforcement in the CSME (2022 – 2024), CCC </a:t>
            </a:r>
          </a:p>
        </p:txBody>
      </p:sp>
      <p:graphicFrame>
        <p:nvGraphicFramePr>
          <p:cNvPr id="15" name="Chart 14">
            <a:extLst>
              <a:ext uri="{FF2B5EF4-FFF2-40B4-BE49-F238E27FC236}">
                <a16:creationId xmlns:a16="http://schemas.microsoft.com/office/drawing/2014/main" id="{3B00A714-859C-4DE6-C211-9F3E545AE197}"/>
              </a:ext>
            </a:extLst>
          </p:cNvPr>
          <p:cNvGraphicFramePr>
            <a:graphicFrameLocks/>
          </p:cNvGraphicFramePr>
          <p:nvPr>
            <p:extLst>
              <p:ext uri="{D42A27DB-BD31-4B8C-83A1-F6EECF244321}">
                <p14:modId xmlns:p14="http://schemas.microsoft.com/office/powerpoint/2010/main" val="4082824554"/>
              </p:ext>
            </p:extLst>
          </p:nvPr>
        </p:nvGraphicFramePr>
        <p:xfrm>
          <a:off x="6034095" y="2795797"/>
          <a:ext cx="4992624" cy="192938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65451151-2D20-68BC-9252-1E98698299E5}"/>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226803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4C66-5F92-3E3F-0F85-3275274651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345FF-B90F-8830-E544-5E48339FD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4E7626EE-9D16-7A69-7677-7CCBE7B687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B596CFC2-7F2F-50A7-614B-D20DEABD1A17}"/>
              </a:ext>
            </a:extLst>
          </p:cNvPr>
          <p:cNvSpPr txBox="1">
            <a:spLocks/>
          </p:cNvSpPr>
          <p:nvPr/>
        </p:nvSpPr>
        <p:spPr>
          <a:xfrm>
            <a:off x="661516" y="222503"/>
            <a:ext cx="10692284"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Attempts to mend the gap through a Dual Role modality for the CCC</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F1385406-D6C5-9831-A763-DC658EAD5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473CAD92-326B-DA1F-C115-8DB149E16A73}"/>
              </a:ext>
            </a:extLst>
          </p:cNvPr>
          <p:cNvSpPr txBox="1">
            <a:spLocks/>
          </p:cNvSpPr>
          <p:nvPr/>
        </p:nvSpPr>
        <p:spPr>
          <a:xfrm>
            <a:off x="341412" y="986589"/>
            <a:ext cx="1137734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b="1" noProof="1">
                <a:solidFill>
                  <a:prstClr val="black"/>
                </a:solidFill>
                <a:latin typeface="Times New Roman" panose="02020603050405020304" pitchFamily="18" charset="0"/>
                <a:cs typeface="Times New Roman" pitchFamily="18" charset="0"/>
                <a:sym typeface="Source Sans Pro"/>
              </a:rPr>
              <a:t>In seeking to cure the implementation deficit</a:t>
            </a:r>
            <a:r>
              <a:rPr lang="en-US" sz="1700" noProof="1">
                <a:solidFill>
                  <a:prstClr val="black"/>
                </a:solidFill>
                <a:latin typeface="Times New Roman" panose="02020603050405020304" pitchFamily="18" charset="0"/>
                <a:cs typeface="Times New Roman" pitchFamily="18" charset="0"/>
                <a:sym typeface="Source Sans Pro"/>
              </a:rPr>
              <a:t>, and in recognizing that the RTC does not mandate any particular form or structure for national competition authorities, </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the Eighteenth Special Meeting of the Conference of Heads of Government agreed in 2018 to: </a:t>
            </a:r>
            <a:r>
              <a:rPr kumimoji="0" lang="en-US" sz="1700" b="0" i="1"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“amend constitutional documents to enable certain institutions such as the… the CCC to act as both a national and regional body.”</a:t>
            </a:r>
            <a:endParaRPr kumimoji="0" lang="en-US" sz="170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b="0" i="1"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Subsequently, in 2019 the </a:t>
            </a:r>
            <a:r>
              <a:rPr kumimoji="0" lang="en-US" sz="170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Reconvened Task Force on Competition Law and Policy </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in the CSME was tasked to examine the necessary requirements, from both legal and financial perspectives, that would allow the CCC to execute both its existing regional role and a proposed national role for those Member States who opt for such.</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This </a:t>
            </a:r>
            <a:r>
              <a:rPr lang="en-US" sz="1700" b="1" noProof="1">
                <a:solidFill>
                  <a:prstClr val="black"/>
                </a:solidFill>
                <a:latin typeface="Times New Roman" panose="02020603050405020304" pitchFamily="18" charset="0"/>
                <a:cs typeface="Times New Roman" pitchFamily="18" charset="0"/>
                <a:sym typeface="Source Sans Pro"/>
              </a:rPr>
              <a:t>“Dual Role”</a:t>
            </a:r>
            <a:r>
              <a:rPr lang="en-US" sz="1700" noProof="1">
                <a:solidFill>
                  <a:prstClr val="black"/>
                </a:solidFill>
                <a:latin typeface="Times New Roman" panose="02020603050405020304" pitchFamily="18" charset="0"/>
                <a:cs typeface="Times New Roman" pitchFamily="18" charset="0"/>
                <a:sym typeface="Source Sans Pro"/>
              </a:rPr>
              <a:t> proposal is essentially one to </a:t>
            </a:r>
            <a:r>
              <a:rPr lang="en-US" sz="1700" b="1" noProof="1">
                <a:solidFill>
                  <a:prstClr val="black"/>
                </a:solidFill>
                <a:latin typeface="Times New Roman" panose="02020603050405020304" pitchFamily="18" charset="0"/>
                <a:cs typeface="Times New Roman" pitchFamily="18" charset="0"/>
                <a:sym typeface="Source Sans Pro"/>
              </a:rPr>
              <a:t>repurpose the CCC as a regional institution into a partly national institution </a:t>
            </a:r>
            <a:r>
              <a:rPr lang="en-US" sz="1700" noProof="1">
                <a:solidFill>
                  <a:prstClr val="black"/>
                </a:solidFill>
                <a:latin typeface="Times New Roman" panose="02020603050405020304" pitchFamily="18" charset="0"/>
                <a:cs typeface="Times New Roman" pitchFamily="18" charset="0"/>
                <a:sym typeface="Source Sans Pro"/>
              </a:rPr>
              <a:t>as a means of enabling most CSME Member States to comply with their RTC obligation to establish competition frameworks. An example of this approach is the ‘ECTEL Model’ in the OECS region.</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The outputs of the Reconvened Task Force indicated that </a:t>
            </a:r>
            <a:r>
              <a:rPr lang="en-US" sz="1700" b="1" noProof="1">
                <a:solidFill>
                  <a:prstClr val="black"/>
                </a:solidFill>
                <a:latin typeface="Times New Roman" panose="02020603050405020304" pitchFamily="18" charset="0"/>
                <a:cs typeface="Times New Roman" pitchFamily="18" charset="0"/>
                <a:sym typeface="Source Sans Pro"/>
              </a:rPr>
              <a:t>while this is legally possible </a:t>
            </a:r>
            <a:r>
              <a:rPr lang="en-US" sz="1700" noProof="1">
                <a:solidFill>
                  <a:prstClr val="black"/>
                </a:solidFill>
                <a:latin typeface="Times New Roman" panose="02020603050405020304" pitchFamily="18" charset="0"/>
                <a:cs typeface="Times New Roman" pitchFamily="18" charset="0"/>
                <a:sym typeface="Source Sans Pro"/>
              </a:rPr>
              <a:t>(with appropriate RTC amendments and legislative enactments); </a:t>
            </a:r>
            <a:r>
              <a:rPr lang="en-US" sz="1700" b="1" noProof="1">
                <a:solidFill>
                  <a:prstClr val="black"/>
                </a:solidFill>
                <a:latin typeface="Times New Roman" panose="02020603050405020304" pitchFamily="18" charset="0"/>
                <a:cs typeface="Times New Roman" pitchFamily="18" charset="0"/>
                <a:sym typeface="Source Sans Pro"/>
              </a:rPr>
              <a:t>institutionally the dual role would require significant resource commitments from the Member States </a:t>
            </a:r>
            <a:r>
              <a:rPr lang="en-US" sz="1700" noProof="1">
                <a:solidFill>
                  <a:prstClr val="black"/>
                </a:solidFill>
                <a:latin typeface="Times New Roman" panose="02020603050405020304" pitchFamily="18" charset="0"/>
                <a:cs typeface="Times New Roman" pitchFamily="18" charset="0"/>
                <a:sym typeface="Source Sans Pro"/>
              </a:rPr>
              <a:t>to ensure that:</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1531620" lvl="4" indent="-342900" algn="just">
              <a:spcBef>
                <a:spcPts val="0"/>
              </a:spcBef>
              <a:buClr>
                <a:prstClr val="black"/>
              </a:buClr>
              <a:buSzPct val="100416"/>
              <a:buFont typeface="+mj-lt"/>
              <a:buAutoNum type="alphaLcPeriod"/>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the CCC is properly </a:t>
            </a:r>
            <a:r>
              <a:rPr lang="en-US" sz="1700" noProof="1">
                <a:solidFill>
                  <a:prstClr val="black"/>
                </a:solidFill>
                <a:latin typeface="Times New Roman" panose="02020603050405020304" pitchFamily="18" charset="0"/>
                <a:cs typeface="Times New Roman" pitchFamily="18" charset="0"/>
                <a:sym typeface="Source Sans Pro"/>
              </a:rPr>
              <a:t>funded in its existing regional mandate; and</a:t>
            </a:r>
          </a:p>
          <a:p>
            <a:pPr marL="1188720" lvl="4" indent="0" algn="just">
              <a:spcBef>
                <a:spcPts val="0"/>
              </a:spcBef>
              <a:buClr>
                <a:prstClr val="black"/>
              </a:buClr>
              <a:buSzPct val="100416"/>
              <a:buNone/>
              <a:defRPr/>
            </a:pPr>
            <a:endParaRPr lang="en-US" sz="1700" noProof="1">
              <a:solidFill>
                <a:prstClr val="black"/>
              </a:solidFill>
              <a:latin typeface="Times New Roman" panose="02020603050405020304" pitchFamily="18" charset="0"/>
              <a:cs typeface="Times New Roman" pitchFamily="18" charset="0"/>
              <a:sym typeface="Source Sans Pro"/>
            </a:endParaRPr>
          </a:p>
          <a:p>
            <a:pPr marL="1531620" lvl="4" indent="-342900" algn="just">
              <a:spcBef>
                <a:spcPts val="0"/>
              </a:spcBef>
              <a:buClr>
                <a:prstClr val="black"/>
              </a:buClr>
              <a:buSzPct val="100416"/>
              <a:buFont typeface="+mj-lt"/>
              <a:buAutoNum type="alphaLcPeriod"/>
              <a:defRPr/>
            </a:pP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additional funding is allocated to the CCC for the </a:t>
            </a:r>
            <a:r>
              <a:rPr lang="en-US" sz="1700" noProof="1">
                <a:solidFill>
                  <a:prstClr val="black"/>
                </a:solidFill>
                <a:latin typeface="Times New Roman" panose="02020603050405020304" pitchFamily="18" charset="0"/>
                <a:cs typeface="Times New Roman" pitchFamily="18" charset="0"/>
                <a:sym typeface="Source Sans Pro"/>
              </a:rPr>
              <a:t>proposed</a:t>
            </a:r>
            <a:r>
              <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rPr>
              <a:t> national mandate.</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6" name="TextBox 5">
            <a:extLst>
              <a:ext uri="{FF2B5EF4-FFF2-40B4-BE49-F238E27FC236}">
                <a16:creationId xmlns:a16="http://schemas.microsoft.com/office/drawing/2014/main" id="{A0C049A7-0483-9EDC-A3E8-43F07763E4EC}"/>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420939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D5B93-1907-48EC-BA53-025A07BA76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F6E56-E022-A83C-BD35-850BCEF35E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07DAF-0FD9-4518-97D3-366369CCBADD}"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pic>
        <p:nvPicPr>
          <p:cNvPr id="3" name="Picture 2" descr="A close-up of a pen and a plate&#10;&#10;Description automatically generated">
            <a:extLst>
              <a:ext uri="{FF2B5EF4-FFF2-40B4-BE49-F238E27FC236}">
                <a16:creationId xmlns:a16="http://schemas.microsoft.com/office/drawing/2014/main" id="{DC6BD0E9-44C7-3F04-0CE6-2D29F1FAFD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073"/>
          <a:stretch/>
        </p:blipFill>
        <p:spPr>
          <a:xfrm>
            <a:off x="0" y="0"/>
            <a:ext cx="12193524" cy="886522"/>
          </a:xfrm>
          <a:prstGeom prst="rect">
            <a:avLst/>
          </a:prstGeom>
        </p:spPr>
      </p:pic>
      <p:sp>
        <p:nvSpPr>
          <p:cNvPr id="4" name="Title 1">
            <a:extLst>
              <a:ext uri="{FF2B5EF4-FFF2-40B4-BE49-F238E27FC236}">
                <a16:creationId xmlns:a16="http://schemas.microsoft.com/office/drawing/2014/main" id="{752556B2-8174-17D4-0CA4-D79EDF5E335D}"/>
              </a:ext>
            </a:extLst>
          </p:cNvPr>
          <p:cNvSpPr txBox="1">
            <a:spLocks/>
          </p:cNvSpPr>
          <p:nvPr/>
        </p:nvSpPr>
        <p:spPr>
          <a:xfrm>
            <a:off x="661516" y="222503"/>
            <a:ext cx="10785846" cy="64423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cap="none" dirty="0">
                <a:solidFill>
                  <a:prstClr val="white"/>
                </a:solidFill>
                <a:latin typeface="Times New Roman" pitchFamily="18" charset="0"/>
                <a:cs typeface="Times New Roman" pitchFamily="18" charset="0"/>
                <a:sym typeface="Inria Serif"/>
              </a:rPr>
              <a:t>A possible ‘Triple Role’ to include utilities regulation?</a:t>
            </a:r>
            <a:endParaRPr kumimoji="0" lang="en-US" sz="2800" b="0" i="0" u="none" strike="noStrike" kern="1200" cap="small" spc="0" normalizeH="0" baseline="0" noProof="0" dirty="0">
              <a:ln>
                <a:noFill/>
              </a:ln>
              <a:solidFill>
                <a:prstClr val="white"/>
              </a:solidFill>
              <a:effectLst/>
              <a:uLnTx/>
              <a:uFillTx/>
              <a:latin typeface="Times New Roman" pitchFamily="18" charset="0"/>
              <a:ea typeface="+mj-ea"/>
              <a:cs typeface="Times New Roman" pitchFamily="18" charset="0"/>
            </a:endParaRPr>
          </a:p>
        </p:txBody>
      </p:sp>
      <p:pic>
        <p:nvPicPr>
          <p:cNvPr id="10" name="Picture 9" descr="A logo with yellow text&#10;&#10;Description automatically generated">
            <a:extLst>
              <a:ext uri="{FF2B5EF4-FFF2-40B4-BE49-F238E27FC236}">
                <a16:creationId xmlns:a16="http://schemas.microsoft.com/office/drawing/2014/main" id="{6A19AA23-0F95-0EF1-F665-B7D462F80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749" y="5380851"/>
            <a:ext cx="2201829" cy="1251566"/>
          </a:xfrm>
          <a:prstGeom prst="rect">
            <a:avLst/>
          </a:prstGeom>
        </p:spPr>
      </p:pic>
      <p:sp>
        <p:nvSpPr>
          <p:cNvPr id="5" name="Content Placeholder 2">
            <a:extLst>
              <a:ext uri="{FF2B5EF4-FFF2-40B4-BE49-F238E27FC236}">
                <a16:creationId xmlns:a16="http://schemas.microsoft.com/office/drawing/2014/main" id="{BD5D6A43-FC44-095C-8598-87B8B4B23B0E}"/>
              </a:ext>
            </a:extLst>
          </p:cNvPr>
          <p:cNvSpPr txBox="1">
            <a:spLocks/>
          </p:cNvSpPr>
          <p:nvPr/>
        </p:nvSpPr>
        <p:spPr>
          <a:xfrm>
            <a:off x="341412" y="986589"/>
            <a:ext cx="11377346" cy="5734885"/>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Based on a series of stakeholder consultations from 2021 to 2023, Member States have taken several positions on the Dual Role proposal. Most Member States </a:t>
            </a:r>
            <a:r>
              <a:rPr lang="en-US" sz="1700" i="1" u="sng" noProof="1">
                <a:solidFill>
                  <a:prstClr val="black"/>
                </a:solidFill>
                <a:latin typeface="Times New Roman" panose="02020603050405020304" pitchFamily="18" charset="0"/>
                <a:cs typeface="Times New Roman" pitchFamily="18" charset="0"/>
                <a:sym typeface="Source Sans Pro"/>
              </a:rPr>
              <a:t>with</a:t>
            </a:r>
            <a:r>
              <a:rPr lang="en-US" sz="1700" noProof="1">
                <a:solidFill>
                  <a:prstClr val="black"/>
                </a:solidFill>
                <a:latin typeface="Times New Roman" panose="02020603050405020304" pitchFamily="18" charset="0"/>
                <a:cs typeface="Times New Roman" pitchFamily="18" charset="0"/>
                <a:sym typeface="Source Sans Pro"/>
              </a:rPr>
              <a:t> competition law frameworks, have indicated that they may not implement the proposal. </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Member States </a:t>
            </a:r>
            <a:r>
              <a:rPr lang="en-US" sz="1700" i="1" u="sng" noProof="1">
                <a:solidFill>
                  <a:prstClr val="black"/>
                </a:solidFill>
                <a:latin typeface="Times New Roman" panose="02020603050405020304" pitchFamily="18" charset="0"/>
                <a:cs typeface="Times New Roman" pitchFamily="18" charset="0"/>
                <a:sym typeface="Source Sans Pro"/>
              </a:rPr>
              <a:t>without</a:t>
            </a:r>
            <a:r>
              <a:rPr lang="en-US" sz="1700" noProof="1">
                <a:solidFill>
                  <a:prstClr val="black"/>
                </a:solidFill>
                <a:latin typeface="Times New Roman" panose="02020603050405020304" pitchFamily="18" charset="0"/>
                <a:cs typeface="Times New Roman" pitchFamily="18" charset="0"/>
                <a:sym typeface="Source Sans Pro"/>
              </a:rPr>
              <a:t> competition law frameworks have expressed a plurality of views ranging from </a:t>
            </a:r>
            <a:r>
              <a:rPr lang="en-US" sz="1700" b="1" noProof="1">
                <a:solidFill>
                  <a:prstClr val="black"/>
                </a:solidFill>
                <a:latin typeface="Times New Roman" panose="02020603050405020304" pitchFamily="18" charset="0"/>
                <a:cs typeface="Times New Roman" pitchFamily="18" charset="0"/>
                <a:sym typeface="Source Sans Pro"/>
              </a:rPr>
              <a:t>support for the Dual Role </a:t>
            </a:r>
            <a:r>
              <a:rPr lang="en-US" sz="1700" noProof="1">
                <a:solidFill>
                  <a:prstClr val="black"/>
                </a:solidFill>
                <a:latin typeface="Times New Roman" panose="02020603050405020304" pitchFamily="18" charset="0"/>
                <a:cs typeface="Times New Roman" pitchFamily="18" charset="0"/>
                <a:sym typeface="Source Sans Pro"/>
              </a:rPr>
              <a:t>to promises of establishing their own national competition authorities. In 2024, the Council for Trade and Economic Development (COTED), directed the continuation of technical work to develop the Dual Role proposals.</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Concurrent with consultations on the Dual Role proposal, the Fourteenth Meeting of the Prime Ministerial Subcommittee on the CSME (PMSC-CSME) in early 2024:</a:t>
            </a: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ctr" defTabSz="914400" rtl="0" eaLnBrk="1" fontAlgn="auto" latinLnBrk="0" hangingPunct="1">
              <a:lnSpc>
                <a:spcPct val="100000"/>
              </a:lnSpc>
              <a:spcBef>
                <a:spcPts val="0"/>
              </a:spcBef>
              <a:spcAft>
                <a:spcPts val="0"/>
              </a:spcAft>
              <a:buClr>
                <a:prstClr val="black"/>
              </a:buClr>
              <a:buSzPct val="100416"/>
              <a:buNone/>
              <a:tabLst/>
              <a:defRPr/>
            </a:pPr>
            <a:r>
              <a:rPr lang="en-US" sz="1700" noProof="1">
                <a:solidFill>
                  <a:prstClr val="black"/>
                </a:solidFill>
                <a:latin typeface="Times New Roman" panose="02020603050405020304" pitchFamily="18" charset="0"/>
                <a:cs typeface="Times New Roman" pitchFamily="18" charset="0"/>
                <a:sym typeface="Source Sans Pro"/>
              </a:rPr>
              <a:t>	</a:t>
            </a:r>
          </a:p>
          <a:p>
            <a:pPr marL="365760" marR="0" lvl="1" indent="0" algn="ctr"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r>
              <a:rPr lang="en-US" sz="1700" noProof="1">
                <a:solidFill>
                  <a:prstClr val="black"/>
                </a:solidFill>
                <a:latin typeface="Times New Roman" panose="02020603050405020304" pitchFamily="18" charset="0"/>
                <a:cs typeface="Times New Roman" pitchFamily="18" charset="0"/>
                <a:sym typeface="Source Sans Pro"/>
              </a:rPr>
              <a:t>Based on this high-level recommendation, the Fifty-Eight COTED in mid-2024:</a:t>
            </a: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365760" marR="0" lvl="1" indent="0" algn="just" defTabSz="914400" rtl="0" eaLnBrk="1" fontAlgn="auto" latinLnBrk="0" hangingPunct="1">
              <a:lnSpc>
                <a:spcPct val="100000"/>
              </a:lnSpc>
              <a:spcBef>
                <a:spcPts val="0"/>
              </a:spcBef>
              <a:spcAft>
                <a:spcPts val="0"/>
              </a:spcAft>
              <a:buClr>
                <a:prstClr val="black"/>
              </a:buClr>
              <a:buSzPct val="100416"/>
              <a:buNone/>
              <a:tabLst/>
              <a:defRPr/>
            </a:pPr>
            <a:endParaRPr lang="en-US" sz="1700" noProof="1">
              <a:solidFill>
                <a:prstClr val="black"/>
              </a:solidFill>
              <a:latin typeface="Times New Roman" panose="02020603050405020304" pitchFamily="18" charset="0"/>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708660" marR="0" lvl="1"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US" sz="1700" b="0" i="0" u="none" strike="noStrike" kern="1200" cap="none" spc="0" normalizeH="0" baseline="3000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342900" marR="0" lvl="0" indent="-342900" algn="just" defTabSz="914400" rtl="0" eaLnBrk="1" fontAlgn="auto" latinLnBrk="0" hangingPunct="1">
              <a:lnSpc>
                <a:spcPct val="100000"/>
              </a:lnSpc>
              <a:spcBef>
                <a:spcPts val="0"/>
              </a:spcBef>
              <a:spcAft>
                <a:spcPts val="0"/>
              </a:spcAft>
              <a:buClr>
                <a:prstClr val="black"/>
              </a:buClr>
              <a:buSzPct val="100416"/>
              <a:buFont typeface="Arial"/>
              <a:buChar char="•"/>
              <a:tabLst/>
              <a:defRPr/>
            </a:pPr>
            <a:endParaRPr kumimoji="0" lang="en-GB" sz="1700" b="0" i="0" u="none" strike="noStrike" kern="1200" cap="none" spc="0" normalizeH="0" baseline="0" noProof="1">
              <a:ln>
                <a:noFill/>
              </a:ln>
              <a:solidFill>
                <a:prstClr val="black"/>
              </a:solidFill>
              <a:effectLst/>
              <a:uLnTx/>
              <a:uFillTx/>
              <a:latin typeface="Times New Roman" panose="02020603050405020304" pitchFamily="18" charset="0"/>
              <a:ea typeface="+mn-ea"/>
              <a:cs typeface="Times New Roman" pitchFamily="18" charset="0"/>
              <a:sym typeface="Source Sans Pro"/>
            </a:endParaRPr>
          </a:p>
          <a:p>
            <a:pPr marL="0" marR="0" lvl="0" indent="0" algn="just" defTabSz="914400" rtl="0" eaLnBrk="1" fontAlgn="auto" latinLnBrk="0" hangingPunct="1">
              <a:lnSpc>
                <a:spcPct val="100000"/>
              </a:lnSpc>
              <a:spcBef>
                <a:spcPts val="0"/>
              </a:spcBef>
              <a:spcAft>
                <a:spcPts val="0"/>
              </a:spcAft>
              <a:buClr>
                <a:prstClr val="black"/>
              </a:buClr>
              <a:buSzPct val="100416"/>
              <a:buFont typeface="Wingdings"/>
              <a:buNone/>
              <a:tabLst/>
              <a:defRPr/>
            </a:pPr>
            <a:endParaRPr kumimoji="0" lang="en-US" sz="1700" b="0" i="0" u="none" strike="noStrike" kern="1200" cap="none" spc="0" normalizeH="0" baseline="0" noProof="0" dirty="0">
              <a:ln>
                <a:noFill/>
              </a:ln>
              <a:solidFill>
                <a:srgbClr val="424650"/>
              </a:solidFill>
              <a:effectLst/>
              <a:uLnTx/>
              <a:uFillTx/>
              <a:latin typeface="Times New Roman" pitchFamily="18" charset="0"/>
              <a:ea typeface="+mn-ea"/>
              <a:cs typeface="Times New Roman" pitchFamily="18" charset="0"/>
              <a:sym typeface="Arial"/>
            </a:endParaRPr>
          </a:p>
        </p:txBody>
      </p:sp>
      <p:sp>
        <p:nvSpPr>
          <p:cNvPr id="7" name="Wave 6">
            <a:extLst>
              <a:ext uri="{FF2B5EF4-FFF2-40B4-BE49-F238E27FC236}">
                <a16:creationId xmlns:a16="http://schemas.microsoft.com/office/drawing/2014/main" id="{B14956E8-0700-5A0B-E285-B502ABCCB0B9}"/>
              </a:ext>
            </a:extLst>
          </p:cNvPr>
          <p:cNvSpPr/>
          <p:nvPr/>
        </p:nvSpPr>
        <p:spPr>
          <a:xfrm>
            <a:off x="1169068" y="3749039"/>
            <a:ext cx="10278294" cy="931245"/>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i="1" dirty="0">
                <a:latin typeface="Times New Roman" panose="02020603050405020304" pitchFamily="18" charset="0"/>
                <a:cs typeface="Times New Roman" panose="02020603050405020304" pitchFamily="18" charset="0"/>
              </a:rPr>
              <a:t>“recommended that consideration be given to including the regulation of utilities in the work of a Regional 	Competition Commission.”</a:t>
            </a:r>
          </a:p>
        </p:txBody>
      </p:sp>
      <p:sp>
        <p:nvSpPr>
          <p:cNvPr id="8" name="Wave 7">
            <a:extLst>
              <a:ext uri="{FF2B5EF4-FFF2-40B4-BE49-F238E27FC236}">
                <a16:creationId xmlns:a16="http://schemas.microsoft.com/office/drawing/2014/main" id="{A8D87A36-4C6B-12FD-631D-14294BF90460}"/>
              </a:ext>
            </a:extLst>
          </p:cNvPr>
          <p:cNvSpPr/>
          <p:nvPr/>
        </p:nvSpPr>
        <p:spPr>
          <a:xfrm>
            <a:off x="1169068" y="5177789"/>
            <a:ext cx="10278294" cy="1128527"/>
          </a:xfrm>
          <a:prstGeom prst="wav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i="1" dirty="0">
                <a:latin typeface="Times New Roman" panose="02020603050405020304" pitchFamily="18" charset="0"/>
                <a:cs typeface="Times New Roman" panose="02020603050405020304" pitchFamily="18" charset="0"/>
              </a:rPr>
              <a:t>“agreed to the constitution of a </a:t>
            </a:r>
            <a:r>
              <a:rPr lang="en-US" sz="1500" b="1" i="1" u="sng" dirty="0">
                <a:latin typeface="Times New Roman" panose="02020603050405020304" pitchFamily="18" charset="0"/>
                <a:cs typeface="Times New Roman" panose="02020603050405020304" pitchFamily="18" charset="0"/>
              </a:rPr>
              <a:t>Technical Working Group</a:t>
            </a:r>
            <a:r>
              <a:rPr lang="en-US" sz="1500" i="1" dirty="0">
                <a:latin typeface="Times New Roman" panose="02020603050405020304" pitchFamily="18" charset="0"/>
                <a:cs typeface="Times New Roman" panose="02020603050405020304" pitchFamily="18" charset="0"/>
              </a:rPr>
              <a:t>, comprised of experts of Member States, the CCC and the CARICOM Secretariat, to consider the dual role of the CCC and the possible inclusion of the regulation of utilities in the work of the Regional Competition Commission”</a:t>
            </a:r>
          </a:p>
        </p:txBody>
      </p:sp>
      <p:sp>
        <p:nvSpPr>
          <p:cNvPr id="6" name="TextBox 5">
            <a:extLst>
              <a:ext uri="{FF2B5EF4-FFF2-40B4-BE49-F238E27FC236}">
                <a16:creationId xmlns:a16="http://schemas.microsoft.com/office/drawing/2014/main" id="{297233BD-0FA7-DF1A-0707-8A17EA54C53C}"/>
              </a:ext>
            </a:extLst>
          </p:cNvPr>
          <p:cNvSpPr txBox="1"/>
          <p:nvPr/>
        </p:nvSpPr>
        <p:spPr>
          <a:xfrm>
            <a:off x="9982200" y="6352143"/>
            <a:ext cx="880947" cy="246221"/>
          </a:xfrm>
          <a:prstGeom prst="rect">
            <a:avLst/>
          </a:prstGeom>
          <a:noFill/>
        </p:spPr>
        <p:txBody>
          <a:bodyPr wrap="square" rtlCol="0">
            <a:spAutoFit/>
          </a:bodyPr>
          <a:lstStyle/>
          <a:p>
            <a:r>
              <a:rPr lang="en-US" sz="1000" dirty="0">
                <a:solidFill>
                  <a:schemeClr val="bg2">
                    <a:lumMod val="75000"/>
                  </a:schemeClr>
                </a:solidFill>
                <a:latin typeface="Times New Roman" panose="02020603050405020304" pitchFamily="18" charset="0"/>
                <a:cs typeface="Times New Roman" panose="02020603050405020304" pitchFamily="18" charset="0"/>
              </a:rPr>
              <a:t>Marc Jones</a:t>
            </a:r>
          </a:p>
        </p:txBody>
      </p:sp>
    </p:spTree>
    <p:extLst>
      <p:ext uri="{BB962C8B-B14F-4D97-AF65-F5344CB8AC3E}">
        <p14:creationId xmlns:p14="http://schemas.microsoft.com/office/powerpoint/2010/main" val="1557312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CN5V5D2N2K7J-121727025-934</_dlc_DocId>
    <_dlc_DocIdUrl xmlns="2aed5f02-abfd-4873-a7ab-e2b24e9c611b">
      <Url>https://ourjamaica.sharepoint.com/sites/Intranet/dept/cpa/_layouts/15/DocIdRedir.aspx?ID=CN5V5D2N2K7J-121727025-934</Url>
      <Description>CN5V5D2N2K7J-121727025-934</Description>
    </_dlc_DocIdUrl>
  </documentManagement>
</p:properties>
</file>

<file path=customXml/itemProps1.xml><?xml version="1.0" encoding="utf-8"?>
<ds:datastoreItem xmlns:ds="http://schemas.openxmlformats.org/officeDocument/2006/customXml" ds:itemID="{57703991-E3B6-4EE6-9F9B-A6149ACCD778}"/>
</file>

<file path=customXml/itemProps2.xml><?xml version="1.0" encoding="utf-8"?>
<ds:datastoreItem xmlns:ds="http://schemas.openxmlformats.org/officeDocument/2006/customXml" ds:itemID="{2628058A-0750-4B6F-9BB2-814D9CF02775}"/>
</file>

<file path=customXml/itemProps3.xml><?xml version="1.0" encoding="utf-8"?>
<ds:datastoreItem xmlns:ds="http://schemas.openxmlformats.org/officeDocument/2006/customXml" ds:itemID="{5FEA1AA2-F290-4C0A-AE0C-36D815521967}"/>
</file>

<file path=customXml/itemProps4.xml><?xml version="1.0" encoding="utf-8"?>
<ds:datastoreItem xmlns:ds="http://schemas.openxmlformats.org/officeDocument/2006/customXml" ds:itemID="{043976AA-CEF9-48E0-962E-3B1DFBF13BBF}"/>
</file>

<file path=docProps/app.xml><?xml version="1.0" encoding="utf-8"?>
<Properties xmlns="http://schemas.openxmlformats.org/officeDocument/2006/extended-properties" xmlns:vt="http://schemas.openxmlformats.org/officeDocument/2006/docPropsVTypes">
  <TotalTime>8236</TotalTime>
  <Words>3793</Words>
  <Application>Microsoft Office PowerPoint</Application>
  <PresentationFormat>Widescreen</PresentationFormat>
  <Paragraphs>547</Paragraphs>
  <Slides>28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Aptos Display</vt:lpstr>
      <vt:lpstr>Arial</vt:lpstr>
      <vt:lpstr>Gill Sans MT</vt:lpstr>
      <vt:lpstr>Inria Sans Light</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 Charles</dc:creator>
  <cp:lastModifiedBy>Senior Legal Counsel</cp:lastModifiedBy>
  <cp:revision>472</cp:revision>
  <dcterms:created xsi:type="dcterms:W3CDTF">2024-06-08T22:31:03Z</dcterms:created>
  <dcterms:modified xsi:type="dcterms:W3CDTF">2026-04-17T02:29:22Z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b74d145f-df76-4e71-820a-34ff79c113fe</vt:lpwstr>
  </property>
</Properties>
</file>