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entation.xml" ContentType="application/vnd.openxmlformats-officedocument.presentationml.presentation.main+xml"/>
  <Override PartName="/ppt/slideLayouts/slideLayout1.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352"/>
    <p:restoredTop sz="88996"/>
  </p:normalViewPr>
  <p:slideViewPr>
    <p:cSldViewPr snapToGrid="0" snapToObjects="1">
      <p:cViewPr varScale="1">
        <p:scale>
          <a:sx n="94" d="100"/>
          <a:sy n="94" d="100"/>
        </p:scale>
        <p:origin x="1080" y="4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customXml" Target="../customXml/item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002313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JM" sz="1200" kern="1200" dirty="0">
                <a:solidFill>
                  <a:schemeClr val="tx1"/>
                </a:solidFill>
                <a:effectLst/>
                <a:latin typeface="+mn-lt"/>
                <a:ea typeface="+mn-ea"/>
                <a:cs typeface="+mn-cs"/>
              </a:rPr>
              <a:t>“The case for a measured pace closed on the twenty-eighth of October.” Then pause before clicking.</a:t>
            </a:r>
            <a:r>
              <a:rPr lang="en-JM" dirty="0">
                <a:effectLst/>
              </a:rPr>
              <a:t>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JM" dirty="0"/>
              <a:t>The NIS2 Directive is an EU-wide legislation strengthening cybersecurity rules, requiring essential and important entities across 18 sectors—such as energy, health, and manufacturing—to implement stricter risk management, corporate accountability, and incident reporting. It applies to medium/large companies, with compliance enforced through significant penalties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JM" sz="1200" kern="1200" dirty="0">
                <a:solidFill>
                  <a:schemeClr val="tx1"/>
                </a:solidFill>
                <a:effectLst/>
                <a:latin typeface="+mn-lt"/>
                <a:ea typeface="+mn-ea"/>
                <a:cs typeface="+mn-cs"/>
              </a:rPr>
              <a:t>“Digicel Group is investing — and that is welcome — but resilience can't be a commercial differentiator. It has to be a licensed minimum.”</a:t>
            </a:r>
            <a:r>
              <a:rPr lang="en-JM" dirty="0">
                <a:effectLst/>
              </a:rPr>
              <a:t>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solidFill>
                  <a:srgbClr val="0F172A"/>
                </a:solidFill>
                <a:latin typeface="Century Gothic" panose="020B0502020202020204" pitchFamily="34" charset="0"/>
                <a:ea typeface="Calibri" pitchFamily="34" charset="-122"/>
                <a:cs typeface="Calibri" pitchFamily="34" charset="-120"/>
              </a:rPr>
              <a:t>Bermuda, Curaçao and Guyana</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11.png"/><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2545"/>
        </a:solidFill>
        <a:effectLst/>
      </p:bgPr>
    </p:bg>
    <p:spTree>
      <p:nvGrpSpPr>
        <p:cNvPr id="1" name=""/>
        <p:cNvGrpSpPr/>
        <p:nvPr/>
      </p:nvGrpSpPr>
      <p:grpSpPr>
        <a:xfrm>
          <a:off x="0" y="0"/>
          <a:ext cx="0" cy="0"/>
          <a:chOff x="0" y="0"/>
          <a:chExt cx="0" cy="0"/>
        </a:xfrm>
      </p:grpSpPr>
      <p:sp>
        <p:nvSpPr>
          <p:cNvPr id="2" name="Shape 0"/>
          <p:cNvSpPr/>
          <p:nvPr/>
        </p:nvSpPr>
        <p:spPr>
          <a:xfrm>
            <a:off x="0" y="0"/>
            <a:ext cx="274320" cy="6858000"/>
          </a:xfrm>
          <a:prstGeom prst="rect">
            <a:avLst/>
          </a:prstGeom>
          <a:solidFill>
            <a:srgbClr val="E63946"/>
          </a:solidFill>
          <a:ln/>
        </p:spPr>
        <p:txBody>
          <a:bodyPr/>
          <a:lstStyle/>
          <a:p>
            <a:endParaRPr lang="en-US">
              <a:latin typeface="Century Gothic" panose="020B0502020202020204" pitchFamily="34" charset="0"/>
            </a:endParaRPr>
          </a:p>
        </p:txBody>
      </p:sp>
      <p:sp>
        <p:nvSpPr>
          <p:cNvPr id="3" name="Text 1"/>
          <p:cNvSpPr/>
          <p:nvPr/>
        </p:nvSpPr>
        <p:spPr>
          <a:xfrm>
            <a:off x="731520" y="640080"/>
            <a:ext cx="10972800" cy="365760"/>
          </a:xfrm>
          <a:prstGeom prst="rect">
            <a:avLst/>
          </a:prstGeom>
          <a:noFill/>
          <a:ln/>
        </p:spPr>
        <p:txBody>
          <a:bodyPr wrap="square" lIns="0" tIns="0" rIns="0" bIns="0" rtlCol="0" anchor="ctr"/>
          <a:lstStyle/>
          <a:p>
            <a:pPr marL="0" indent="0">
              <a:buNone/>
            </a:pPr>
            <a:r>
              <a:rPr lang="en-US" sz="1200" b="1" kern="0" spc="400" dirty="0">
                <a:solidFill>
                  <a:srgbClr val="0891B2"/>
                </a:solidFill>
                <a:latin typeface="Century Gothic" panose="020B0502020202020204" pitchFamily="34" charset="0"/>
                <a:ea typeface="Calibri" pitchFamily="34" charset="-122"/>
                <a:cs typeface="Calibri" pitchFamily="34" charset="-120"/>
              </a:rPr>
              <a:t>20th OOCUR CONFERENCE  •  29 APRIL 2026  •  TRELAWNY, JAMAICA</a:t>
            </a:r>
            <a:endParaRPr lang="en-US" sz="1200" dirty="0">
              <a:latin typeface="Century Gothic" panose="020B0502020202020204" pitchFamily="34" charset="0"/>
            </a:endParaRPr>
          </a:p>
        </p:txBody>
      </p:sp>
      <p:sp>
        <p:nvSpPr>
          <p:cNvPr id="4" name="Text 2"/>
          <p:cNvSpPr/>
          <p:nvPr/>
        </p:nvSpPr>
        <p:spPr>
          <a:xfrm>
            <a:off x="731520" y="1645920"/>
            <a:ext cx="10972800" cy="1463040"/>
          </a:xfrm>
          <a:prstGeom prst="rect">
            <a:avLst/>
          </a:prstGeom>
          <a:noFill/>
          <a:ln/>
        </p:spPr>
        <p:txBody>
          <a:bodyPr wrap="square" lIns="0" tIns="0" rIns="0" bIns="0" rtlCol="0" anchor="ctr"/>
          <a:lstStyle/>
          <a:p>
            <a:pPr marL="0" indent="0">
              <a:buNone/>
            </a:pPr>
            <a:r>
              <a:rPr lang="en-US" sz="8000" b="1" dirty="0">
                <a:solidFill>
                  <a:srgbClr val="FFFFFF"/>
                </a:solidFill>
                <a:latin typeface="Century Gothic" panose="020B0502020202020204" pitchFamily="34" charset="0"/>
                <a:ea typeface="Trebuchet MS" pitchFamily="34" charset="-122"/>
                <a:cs typeface="Trebuchet MS" pitchFamily="34" charset="-120"/>
              </a:rPr>
              <a:t>The Fifth Pillar</a:t>
            </a:r>
            <a:endParaRPr lang="en-US" sz="8000" dirty="0">
              <a:latin typeface="Century Gothic" panose="020B0502020202020204" pitchFamily="34" charset="0"/>
            </a:endParaRPr>
          </a:p>
        </p:txBody>
      </p:sp>
      <p:sp>
        <p:nvSpPr>
          <p:cNvPr id="5" name="Text 3"/>
          <p:cNvSpPr/>
          <p:nvPr/>
        </p:nvSpPr>
        <p:spPr>
          <a:xfrm>
            <a:off x="731520" y="3200400"/>
            <a:ext cx="10972800" cy="731520"/>
          </a:xfrm>
          <a:prstGeom prst="rect">
            <a:avLst/>
          </a:prstGeom>
          <a:noFill/>
          <a:ln/>
        </p:spPr>
        <p:txBody>
          <a:bodyPr wrap="square" lIns="0" tIns="0" rIns="0" bIns="0" rtlCol="0" anchor="ctr"/>
          <a:lstStyle/>
          <a:p>
            <a:pPr marL="0" indent="0">
              <a:buNone/>
            </a:pPr>
            <a:r>
              <a:rPr lang="en-US" sz="2800" i="1" dirty="0">
                <a:solidFill>
                  <a:srgbClr val="E2E8F0"/>
                </a:solidFill>
                <a:latin typeface="Century Gothic" panose="020B0502020202020204" pitchFamily="34" charset="0"/>
                <a:ea typeface="Trebuchet MS" pitchFamily="34" charset="-122"/>
                <a:cs typeface="Trebuchet MS" pitchFamily="34" charset="-120"/>
              </a:rPr>
              <a:t>Physical &amp; Sovereign Resilience for Caribbean Telecoms</a:t>
            </a:r>
            <a:endParaRPr lang="en-US" sz="2800" dirty="0">
              <a:latin typeface="Century Gothic" panose="020B0502020202020204" pitchFamily="34" charset="0"/>
            </a:endParaRPr>
          </a:p>
        </p:txBody>
      </p:sp>
      <p:sp>
        <p:nvSpPr>
          <p:cNvPr id="6" name="Shape 4"/>
          <p:cNvSpPr/>
          <p:nvPr/>
        </p:nvSpPr>
        <p:spPr>
          <a:xfrm>
            <a:off x="731520" y="4297680"/>
            <a:ext cx="1097280" cy="36576"/>
          </a:xfrm>
          <a:prstGeom prst="rect">
            <a:avLst/>
          </a:prstGeom>
          <a:solidFill>
            <a:srgbClr val="E63946"/>
          </a:solidFill>
          <a:ln/>
        </p:spPr>
        <p:txBody>
          <a:bodyPr/>
          <a:lstStyle/>
          <a:p>
            <a:endParaRPr lang="en-US">
              <a:latin typeface="Century Gothic" panose="020B0502020202020204" pitchFamily="34" charset="0"/>
            </a:endParaRPr>
          </a:p>
        </p:txBody>
      </p:sp>
      <p:sp>
        <p:nvSpPr>
          <p:cNvPr id="7" name="Text 5"/>
          <p:cNvSpPr/>
          <p:nvPr/>
        </p:nvSpPr>
        <p:spPr>
          <a:xfrm>
            <a:off x="731520" y="4572000"/>
            <a:ext cx="7315200" cy="457200"/>
          </a:xfrm>
          <a:prstGeom prst="rect">
            <a:avLst/>
          </a:prstGeom>
          <a:noFill/>
          <a:ln/>
        </p:spPr>
        <p:txBody>
          <a:bodyPr wrap="square" lIns="0" tIns="0" rIns="0" bIns="0" rtlCol="0" anchor="ctr"/>
          <a:lstStyle/>
          <a:p>
            <a:pPr marL="0" indent="0">
              <a:buNone/>
            </a:pPr>
            <a:r>
              <a:rPr lang="en-US" sz="2200" b="1" dirty="0">
                <a:solidFill>
                  <a:srgbClr val="FFFFFF"/>
                </a:solidFill>
                <a:latin typeface="Century Gothic" panose="020B0502020202020204" pitchFamily="34" charset="0"/>
                <a:ea typeface="Trebuchet MS" pitchFamily="34" charset="-122"/>
                <a:cs typeface="Trebuchet MS" pitchFamily="34" charset="-120"/>
              </a:rPr>
              <a:t>Marlon Cooper</a:t>
            </a:r>
            <a:endParaRPr lang="en-US" sz="2200" dirty="0">
              <a:latin typeface="Century Gothic" panose="020B0502020202020204" pitchFamily="34" charset="0"/>
            </a:endParaRPr>
          </a:p>
        </p:txBody>
      </p:sp>
      <p:sp>
        <p:nvSpPr>
          <p:cNvPr id="8" name="Text 6"/>
          <p:cNvSpPr/>
          <p:nvPr/>
        </p:nvSpPr>
        <p:spPr>
          <a:xfrm>
            <a:off x="731520" y="5074920"/>
            <a:ext cx="7315200" cy="365760"/>
          </a:xfrm>
          <a:prstGeom prst="rect">
            <a:avLst/>
          </a:prstGeom>
          <a:noFill/>
          <a:ln/>
        </p:spPr>
        <p:txBody>
          <a:bodyPr wrap="square" lIns="0" tIns="0" rIns="0" bIns="0" rtlCol="0" anchor="ctr"/>
          <a:lstStyle/>
          <a:p>
            <a:pPr marL="0" indent="0">
              <a:buNone/>
            </a:pPr>
            <a:r>
              <a:rPr lang="en-US" sz="1400" dirty="0">
                <a:solidFill>
                  <a:srgbClr val="E2E8F0"/>
                </a:solidFill>
                <a:latin typeface="Century Gothic" panose="020B0502020202020204" pitchFamily="34" charset="0"/>
                <a:ea typeface="Calibri" pitchFamily="34" charset="-122"/>
                <a:cs typeface="Calibri" pitchFamily="34" charset="-120"/>
              </a:rPr>
              <a:t>Chief Executive Officer  •  Symptai Consulting Limited</a:t>
            </a:r>
            <a:endParaRPr lang="en-US" sz="1400" dirty="0">
              <a:latin typeface="Century Gothic" panose="020B0502020202020204" pitchFamily="34" charset="0"/>
            </a:endParaRPr>
          </a:p>
        </p:txBody>
      </p:sp>
      <p:sp>
        <p:nvSpPr>
          <p:cNvPr id="9" name="Text 7"/>
          <p:cNvSpPr/>
          <p:nvPr/>
        </p:nvSpPr>
        <p:spPr>
          <a:xfrm>
            <a:off x="731520" y="5440680"/>
            <a:ext cx="7315200" cy="365760"/>
          </a:xfrm>
          <a:prstGeom prst="rect">
            <a:avLst/>
          </a:prstGeom>
          <a:noFill/>
          <a:ln/>
        </p:spPr>
        <p:txBody>
          <a:bodyPr wrap="square" lIns="0" tIns="0" rIns="0" bIns="0" rtlCol="0" anchor="ctr"/>
          <a:lstStyle/>
          <a:p>
            <a:pPr marL="0" indent="0">
              <a:buNone/>
            </a:pPr>
            <a:r>
              <a:rPr lang="en-US" sz="1300" i="1" dirty="0">
                <a:solidFill>
                  <a:srgbClr val="0891B2"/>
                </a:solidFill>
                <a:latin typeface="Century Gothic" panose="020B0502020202020204" pitchFamily="34" charset="0"/>
                <a:ea typeface="Calibri" pitchFamily="34" charset="-122"/>
                <a:cs typeface="Calibri" pitchFamily="34" charset="-120"/>
              </a:rPr>
              <a:t>A Digicel Group Company</a:t>
            </a:r>
            <a:endParaRPr lang="en-US" sz="1300" dirty="0">
              <a:latin typeface="Century Gothic" panose="020B0502020202020204" pitchFamily="34" charset="0"/>
            </a:endParaRPr>
          </a:p>
        </p:txBody>
      </p:sp>
      <p:sp>
        <p:nvSpPr>
          <p:cNvPr id="10" name="Text 8"/>
          <p:cNvSpPr/>
          <p:nvPr/>
        </p:nvSpPr>
        <p:spPr>
          <a:xfrm>
            <a:off x="7772400" y="6126480"/>
            <a:ext cx="3931920" cy="365760"/>
          </a:xfrm>
          <a:prstGeom prst="rect">
            <a:avLst/>
          </a:prstGeom>
          <a:noFill/>
          <a:ln/>
        </p:spPr>
        <p:txBody>
          <a:bodyPr wrap="square" lIns="0" tIns="0" rIns="0" bIns="0" rtlCol="0" anchor="ctr"/>
          <a:lstStyle/>
          <a:p>
            <a:pPr marL="0" indent="0" algn="r">
              <a:buNone/>
            </a:pPr>
            <a:r>
              <a:rPr lang="en-US" sz="1100" i="1" dirty="0">
                <a:solidFill>
                  <a:srgbClr val="E2E8F0"/>
                </a:solidFill>
                <a:latin typeface="Century Gothic" panose="020B0502020202020204" pitchFamily="34" charset="0"/>
                <a:ea typeface="Calibri" pitchFamily="34" charset="-122"/>
                <a:cs typeface="Calibri" pitchFamily="34" charset="-120"/>
              </a:rPr>
              <a:t>Cybersecurity &amp; Data Privacy Panel</a:t>
            </a:r>
            <a:endParaRPr lang="en-US" sz="1100" dirty="0">
              <a:latin typeface="Century Gothic" panose="020B0502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B2545"/>
        </a:solidFill>
        <a:effectLst/>
      </p:bgPr>
    </p:bg>
    <p:spTree>
      <p:nvGrpSpPr>
        <p:cNvPr id="1" name=""/>
        <p:cNvGrpSpPr/>
        <p:nvPr/>
      </p:nvGrpSpPr>
      <p:grpSpPr>
        <a:xfrm>
          <a:off x="0" y="0"/>
          <a:ext cx="0" cy="0"/>
          <a:chOff x="0" y="0"/>
          <a:chExt cx="0" cy="0"/>
        </a:xfrm>
      </p:grpSpPr>
      <p:sp>
        <p:nvSpPr>
          <p:cNvPr id="2" name="Text 0"/>
          <p:cNvSpPr/>
          <p:nvPr/>
        </p:nvSpPr>
        <p:spPr>
          <a:xfrm>
            <a:off x="640080" y="502920"/>
            <a:ext cx="10972800" cy="320040"/>
          </a:xfrm>
          <a:prstGeom prst="rect">
            <a:avLst/>
          </a:prstGeom>
          <a:noFill/>
          <a:ln/>
        </p:spPr>
        <p:txBody>
          <a:bodyPr wrap="square" lIns="0" tIns="0" rIns="0" bIns="0" rtlCol="0" anchor="ctr"/>
          <a:lstStyle/>
          <a:p>
            <a:pPr marL="0" indent="0">
              <a:buNone/>
            </a:pPr>
            <a:r>
              <a:rPr lang="en-US" sz="1100" b="1" kern="0" spc="400" dirty="0">
                <a:solidFill>
                  <a:srgbClr val="F4A261"/>
                </a:solidFill>
                <a:latin typeface="Century Gothic" panose="020B0502020202020204" pitchFamily="34" charset="0"/>
                <a:ea typeface="Calibri" pitchFamily="34" charset="-122"/>
                <a:cs typeface="Calibri" pitchFamily="34" charset="-120"/>
              </a:rPr>
              <a:t>THE UPDATED BLUEPRINT</a:t>
            </a:r>
            <a:endParaRPr lang="en-US" sz="1100" dirty="0">
              <a:latin typeface="Century Gothic" panose="020B0502020202020204" pitchFamily="34" charset="0"/>
            </a:endParaRPr>
          </a:p>
        </p:txBody>
      </p:sp>
      <p:sp>
        <p:nvSpPr>
          <p:cNvPr id="3" name="Text 1"/>
          <p:cNvSpPr/>
          <p:nvPr/>
        </p:nvSpPr>
        <p:spPr>
          <a:xfrm>
            <a:off x="640080" y="868680"/>
            <a:ext cx="10972800" cy="731520"/>
          </a:xfrm>
          <a:prstGeom prst="rect">
            <a:avLst/>
          </a:prstGeom>
          <a:noFill/>
          <a:ln/>
        </p:spPr>
        <p:txBody>
          <a:bodyPr wrap="square" lIns="0" tIns="0" rIns="0" bIns="0" rtlCol="0" anchor="ctr"/>
          <a:lstStyle/>
          <a:p>
            <a:pPr marL="0" indent="0">
              <a:buNone/>
            </a:pPr>
            <a:r>
              <a:rPr lang="en-US" sz="3200" b="1" dirty="0">
                <a:solidFill>
                  <a:srgbClr val="FFFFFF"/>
                </a:solidFill>
                <a:latin typeface="Century Gothic" panose="020B0502020202020204" pitchFamily="34" charset="0"/>
                <a:ea typeface="Trebuchet MS" pitchFamily="34" charset="-122"/>
                <a:cs typeface="Trebuchet MS" pitchFamily="34" charset="-120"/>
              </a:rPr>
              <a:t>Five pillars for Caribbean telecom regulators</a:t>
            </a:r>
            <a:endParaRPr lang="en-US" sz="3200" dirty="0">
              <a:latin typeface="Century Gothic" panose="020B0502020202020204" pitchFamily="34" charset="0"/>
            </a:endParaRPr>
          </a:p>
        </p:txBody>
      </p:sp>
      <p:sp>
        <p:nvSpPr>
          <p:cNvPr id="4" name="Shape 2"/>
          <p:cNvSpPr/>
          <p:nvPr/>
        </p:nvSpPr>
        <p:spPr>
          <a:xfrm>
            <a:off x="480060" y="2057400"/>
            <a:ext cx="2057400" cy="3657600"/>
          </a:xfrm>
          <a:prstGeom prst="rect">
            <a:avLst/>
          </a:prstGeom>
          <a:solidFill>
            <a:srgbClr val="061A33"/>
          </a:solidFill>
          <a:ln w="9525">
            <a:solidFill>
              <a:srgbClr val="0891B2"/>
            </a:solidFill>
            <a:prstDash val="solid"/>
          </a:ln>
        </p:spPr>
        <p:txBody>
          <a:bodyPr/>
          <a:lstStyle/>
          <a:p>
            <a:endParaRPr lang="en-US">
              <a:latin typeface="Century Gothic" panose="020B0502020202020204" pitchFamily="34" charset="0"/>
            </a:endParaRPr>
          </a:p>
        </p:txBody>
      </p:sp>
      <p:sp>
        <p:nvSpPr>
          <p:cNvPr id="5" name="Text 3"/>
          <p:cNvSpPr/>
          <p:nvPr/>
        </p:nvSpPr>
        <p:spPr>
          <a:xfrm>
            <a:off x="658187" y="2331720"/>
            <a:ext cx="2057400" cy="502920"/>
          </a:xfrm>
          <a:prstGeom prst="rect">
            <a:avLst/>
          </a:prstGeom>
          <a:noFill/>
          <a:ln/>
        </p:spPr>
        <p:txBody>
          <a:bodyPr wrap="square" lIns="0" tIns="0" rIns="0" bIns="0" rtlCol="0" anchor="ctr"/>
          <a:lstStyle/>
          <a:p>
            <a:pPr marL="0" indent="0">
              <a:buNone/>
            </a:pPr>
            <a:r>
              <a:rPr lang="en-US" sz="2200" b="1" dirty="0">
                <a:solidFill>
                  <a:srgbClr val="0891B2"/>
                </a:solidFill>
                <a:latin typeface="Century Gothic" panose="020B0502020202020204" pitchFamily="34" charset="0"/>
                <a:ea typeface="Trebuchet MS" pitchFamily="34" charset="-122"/>
                <a:cs typeface="Trebuchet MS" pitchFamily="34" charset="-120"/>
              </a:rPr>
              <a:t>01</a:t>
            </a:r>
            <a:endParaRPr lang="en-US" sz="2200" dirty="0">
              <a:latin typeface="Century Gothic" panose="020B0502020202020204" pitchFamily="34" charset="0"/>
            </a:endParaRPr>
          </a:p>
        </p:txBody>
      </p:sp>
      <p:pic>
        <p:nvPicPr>
          <p:cNvPr id="6" name="Image 0" descr="preencoded.png"/>
          <p:cNvPicPr>
            <a:picLocks noChangeAspect="1"/>
          </p:cNvPicPr>
          <p:nvPr/>
        </p:nvPicPr>
        <p:blipFill>
          <a:blip r:embed="rId3"/>
          <a:stretch>
            <a:fillRect/>
          </a:stretch>
        </p:blipFill>
        <p:spPr>
          <a:xfrm>
            <a:off x="644237" y="2971800"/>
            <a:ext cx="731520" cy="731520"/>
          </a:xfrm>
          <a:prstGeom prst="rect">
            <a:avLst/>
          </a:prstGeom>
        </p:spPr>
      </p:pic>
      <p:sp>
        <p:nvSpPr>
          <p:cNvPr id="7" name="Text 4"/>
          <p:cNvSpPr/>
          <p:nvPr/>
        </p:nvSpPr>
        <p:spPr>
          <a:xfrm>
            <a:off x="571500" y="3977640"/>
            <a:ext cx="1874520" cy="1371600"/>
          </a:xfrm>
          <a:prstGeom prst="rect">
            <a:avLst/>
          </a:prstGeom>
          <a:noFill/>
          <a:ln/>
        </p:spPr>
        <p:txBody>
          <a:bodyPr wrap="square" lIns="0" tIns="0" rIns="0" bIns="0" rtlCol="0" anchor="ctr"/>
          <a:lstStyle/>
          <a:p>
            <a:pPr marL="0" indent="0" algn="ctr">
              <a:buNone/>
            </a:pPr>
            <a:r>
              <a:rPr lang="en-US" sz="1600" b="1" dirty="0">
                <a:solidFill>
                  <a:srgbClr val="FFFFFF"/>
                </a:solidFill>
                <a:latin typeface="Century Gothic" panose="020B0502020202020204" pitchFamily="34" charset="0"/>
                <a:ea typeface="Trebuchet MS" pitchFamily="34" charset="-122"/>
                <a:cs typeface="Trebuchet MS" pitchFamily="34" charset="-120"/>
              </a:rPr>
              <a:t>Cybersecurity</a:t>
            </a:r>
            <a:endParaRPr lang="en-US" sz="1600" dirty="0">
              <a:latin typeface="Century Gothic" panose="020B0502020202020204" pitchFamily="34" charset="0"/>
            </a:endParaRPr>
          </a:p>
          <a:p>
            <a:pPr marL="0" indent="0" algn="ctr">
              <a:buNone/>
            </a:pPr>
            <a:r>
              <a:rPr lang="en-US" sz="1600" b="1" dirty="0">
                <a:solidFill>
                  <a:srgbClr val="FFFFFF"/>
                </a:solidFill>
                <a:latin typeface="Century Gothic" panose="020B0502020202020204" pitchFamily="34" charset="0"/>
                <a:ea typeface="Trebuchet MS" pitchFamily="34" charset="-122"/>
                <a:cs typeface="Trebuchet MS" pitchFamily="34" charset="-120"/>
              </a:rPr>
              <a:t>by Regulation</a:t>
            </a:r>
            <a:endParaRPr lang="en-US" sz="1600" dirty="0">
              <a:latin typeface="Century Gothic" panose="020B0502020202020204" pitchFamily="34" charset="0"/>
            </a:endParaRPr>
          </a:p>
        </p:txBody>
      </p:sp>
      <p:sp>
        <p:nvSpPr>
          <p:cNvPr id="8" name="Shape 5"/>
          <p:cNvSpPr/>
          <p:nvPr/>
        </p:nvSpPr>
        <p:spPr>
          <a:xfrm>
            <a:off x="2766060" y="2057400"/>
            <a:ext cx="2057400" cy="3657600"/>
          </a:xfrm>
          <a:prstGeom prst="rect">
            <a:avLst/>
          </a:prstGeom>
          <a:solidFill>
            <a:srgbClr val="061A33"/>
          </a:solidFill>
          <a:ln w="9525">
            <a:solidFill>
              <a:srgbClr val="0891B2"/>
            </a:solidFill>
            <a:prstDash val="solid"/>
          </a:ln>
        </p:spPr>
        <p:txBody>
          <a:bodyPr/>
          <a:lstStyle/>
          <a:p>
            <a:endParaRPr lang="en-US">
              <a:latin typeface="Century Gothic" panose="020B0502020202020204" pitchFamily="34" charset="0"/>
            </a:endParaRPr>
          </a:p>
        </p:txBody>
      </p:sp>
      <p:sp>
        <p:nvSpPr>
          <p:cNvPr id="9" name="Text 6"/>
          <p:cNvSpPr/>
          <p:nvPr/>
        </p:nvSpPr>
        <p:spPr>
          <a:xfrm>
            <a:off x="2944187" y="2331720"/>
            <a:ext cx="2057400" cy="502920"/>
          </a:xfrm>
          <a:prstGeom prst="rect">
            <a:avLst/>
          </a:prstGeom>
          <a:noFill/>
          <a:ln/>
        </p:spPr>
        <p:txBody>
          <a:bodyPr wrap="square" lIns="0" tIns="0" rIns="0" bIns="0" rtlCol="0" anchor="ctr"/>
          <a:lstStyle/>
          <a:p>
            <a:pPr marL="0" indent="0">
              <a:buNone/>
            </a:pPr>
            <a:r>
              <a:rPr lang="en-US" sz="2200" b="1" dirty="0">
                <a:solidFill>
                  <a:srgbClr val="0891B2"/>
                </a:solidFill>
                <a:latin typeface="Century Gothic" panose="020B0502020202020204" pitchFamily="34" charset="0"/>
                <a:ea typeface="Trebuchet MS" pitchFamily="34" charset="-122"/>
                <a:cs typeface="Trebuchet MS" pitchFamily="34" charset="-120"/>
              </a:rPr>
              <a:t>02</a:t>
            </a:r>
            <a:endParaRPr lang="en-US" sz="2200" dirty="0">
              <a:latin typeface="Century Gothic" panose="020B0502020202020204" pitchFamily="34" charset="0"/>
            </a:endParaRPr>
          </a:p>
        </p:txBody>
      </p:sp>
      <p:pic>
        <p:nvPicPr>
          <p:cNvPr id="10" name="Image 1" descr="preencoded.png"/>
          <p:cNvPicPr>
            <a:picLocks noChangeAspect="1"/>
          </p:cNvPicPr>
          <p:nvPr/>
        </p:nvPicPr>
        <p:blipFill>
          <a:blip r:embed="rId4"/>
          <a:stretch>
            <a:fillRect/>
          </a:stretch>
        </p:blipFill>
        <p:spPr>
          <a:xfrm>
            <a:off x="2930237" y="2971800"/>
            <a:ext cx="731520" cy="731520"/>
          </a:xfrm>
          <a:prstGeom prst="rect">
            <a:avLst/>
          </a:prstGeom>
        </p:spPr>
      </p:pic>
      <p:sp>
        <p:nvSpPr>
          <p:cNvPr id="11" name="Text 7"/>
          <p:cNvSpPr/>
          <p:nvPr/>
        </p:nvSpPr>
        <p:spPr>
          <a:xfrm>
            <a:off x="2857500" y="3977640"/>
            <a:ext cx="1874520" cy="1371600"/>
          </a:xfrm>
          <a:prstGeom prst="rect">
            <a:avLst/>
          </a:prstGeom>
          <a:noFill/>
          <a:ln/>
        </p:spPr>
        <p:txBody>
          <a:bodyPr wrap="square" lIns="0" tIns="0" rIns="0" bIns="0" rtlCol="0" anchor="ctr"/>
          <a:lstStyle/>
          <a:p>
            <a:pPr marL="0" indent="0" algn="ctr">
              <a:buNone/>
            </a:pPr>
            <a:r>
              <a:rPr lang="en-US" sz="1600" b="1" dirty="0">
                <a:solidFill>
                  <a:srgbClr val="FFFFFF"/>
                </a:solidFill>
                <a:latin typeface="Century Gothic" panose="020B0502020202020204" pitchFamily="34" charset="0"/>
                <a:ea typeface="Trebuchet MS" pitchFamily="34" charset="-122"/>
                <a:cs typeface="Trebuchet MS" pitchFamily="34" charset="-120"/>
              </a:rPr>
              <a:t>Privacy</a:t>
            </a:r>
            <a:endParaRPr lang="en-US" sz="1600" dirty="0">
              <a:latin typeface="Century Gothic" panose="020B0502020202020204" pitchFamily="34" charset="0"/>
            </a:endParaRPr>
          </a:p>
          <a:p>
            <a:pPr marL="0" indent="0" algn="ctr">
              <a:buNone/>
            </a:pPr>
            <a:r>
              <a:rPr lang="en-US" sz="1600" b="1" dirty="0">
                <a:solidFill>
                  <a:srgbClr val="FFFFFF"/>
                </a:solidFill>
                <a:latin typeface="Century Gothic" panose="020B0502020202020204" pitchFamily="34" charset="0"/>
                <a:ea typeface="Trebuchet MS" pitchFamily="34" charset="-122"/>
                <a:cs typeface="Trebuchet MS" pitchFamily="34" charset="-120"/>
              </a:rPr>
              <a:t>by Design</a:t>
            </a:r>
            <a:endParaRPr lang="en-US" sz="1600" dirty="0">
              <a:latin typeface="Century Gothic" panose="020B0502020202020204" pitchFamily="34" charset="0"/>
            </a:endParaRPr>
          </a:p>
        </p:txBody>
      </p:sp>
      <p:sp>
        <p:nvSpPr>
          <p:cNvPr id="12" name="Shape 8"/>
          <p:cNvSpPr/>
          <p:nvPr/>
        </p:nvSpPr>
        <p:spPr>
          <a:xfrm>
            <a:off x="5052060" y="2057400"/>
            <a:ext cx="2057400" cy="3657600"/>
          </a:xfrm>
          <a:prstGeom prst="rect">
            <a:avLst/>
          </a:prstGeom>
          <a:solidFill>
            <a:srgbClr val="061A33"/>
          </a:solidFill>
          <a:ln w="9525">
            <a:solidFill>
              <a:srgbClr val="0891B2"/>
            </a:solidFill>
            <a:prstDash val="solid"/>
          </a:ln>
        </p:spPr>
        <p:txBody>
          <a:bodyPr/>
          <a:lstStyle/>
          <a:p>
            <a:endParaRPr lang="en-US">
              <a:latin typeface="Century Gothic" panose="020B0502020202020204" pitchFamily="34" charset="0"/>
            </a:endParaRPr>
          </a:p>
        </p:txBody>
      </p:sp>
      <p:sp>
        <p:nvSpPr>
          <p:cNvPr id="13" name="Text 9"/>
          <p:cNvSpPr/>
          <p:nvPr/>
        </p:nvSpPr>
        <p:spPr>
          <a:xfrm>
            <a:off x="5230187" y="2331720"/>
            <a:ext cx="2057400" cy="502920"/>
          </a:xfrm>
          <a:prstGeom prst="rect">
            <a:avLst/>
          </a:prstGeom>
          <a:noFill/>
          <a:ln/>
        </p:spPr>
        <p:txBody>
          <a:bodyPr wrap="square" lIns="0" tIns="0" rIns="0" bIns="0" rtlCol="0" anchor="ctr"/>
          <a:lstStyle/>
          <a:p>
            <a:pPr marL="0" indent="0">
              <a:buNone/>
            </a:pPr>
            <a:r>
              <a:rPr lang="en-US" sz="2200" b="1" dirty="0">
                <a:solidFill>
                  <a:srgbClr val="0891B2"/>
                </a:solidFill>
                <a:latin typeface="Century Gothic" panose="020B0502020202020204" pitchFamily="34" charset="0"/>
                <a:ea typeface="Trebuchet MS" pitchFamily="34" charset="-122"/>
                <a:cs typeface="Trebuchet MS" pitchFamily="34" charset="-120"/>
              </a:rPr>
              <a:t>03</a:t>
            </a:r>
            <a:endParaRPr lang="en-US" sz="2200" dirty="0">
              <a:latin typeface="Century Gothic" panose="020B0502020202020204" pitchFamily="34" charset="0"/>
            </a:endParaRPr>
          </a:p>
        </p:txBody>
      </p:sp>
      <p:pic>
        <p:nvPicPr>
          <p:cNvPr id="14" name="Image 2" descr="preencoded.png"/>
          <p:cNvPicPr>
            <a:picLocks noChangeAspect="1"/>
          </p:cNvPicPr>
          <p:nvPr/>
        </p:nvPicPr>
        <p:blipFill>
          <a:blip r:embed="rId5"/>
          <a:stretch>
            <a:fillRect/>
          </a:stretch>
        </p:blipFill>
        <p:spPr>
          <a:xfrm>
            <a:off x="5216237" y="2971800"/>
            <a:ext cx="731520" cy="731520"/>
          </a:xfrm>
          <a:prstGeom prst="rect">
            <a:avLst/>
          </a:prstGeom>
        </p:spPr>
      </p:pic>
      <p:sp>
        <p:nvSpPr>
          <p:cNvPr id="15" name="Text 10"/>
          <p:cNvSpPr/>
          <p:nvPr/>
        </p:nvSpPr>
        <p:spPr>
          <a:xfrm>
            <a:off x="5143500" y="3977640"/>
            <a:ext cx="1874520" cy="1371600"/>
          </a:xfrm>
          <a:prstGeom prst="rect">
            <a:avLst/>
          </a:prstGeom>
          <a:noFill/>
          <a:ln/>
        </p:spPr>
        <p:txBody>
          <a:bodyPr wrap="square" lIns="0" tIns="0" rIns="0" bIns="0" rtlCol="0" anchor="ctr"/>
          <a:lstStyle/>
          <a:p>
            <a:pPr marL="0" indent="0" algn="ctr">
              <a:buNone/>
            </a:pPr>
            <a:r>
              <a:rPr lang="en-US" sz="1600" b="1" dirty="0">
                <a:solidFill>
                  <a:srgbClr val="FFFFFF"/>
                </a:solidFill>
                <a:latin typeface="Century Gothic" panose="020B0502020202020204" pitchFamily="34" charset="0"/>
                <a:ea typeface="Trebuchet MS" pitchFamily="34" charset="-122"/>
                <a:cs typeface="Trebuchet MS" pitchFamily="34" charset="-120"/>
              </a:rPr>
              <a:t>Cross-Border</a:t>
            </a:r>
            <a:endParaRPr lang="en-US" sz="1600" dirty="0">
              <a:latin typeface="Century Gothic" panose="020B0502020202020204" pitchFamily="34" charset="0"/>
            </a:endParaRPr>
          </a:p>
          <a:p>
            <a:pPr marL="0" indent="0" algn="ctr">
              <a:buNone/>
            </a:pPr>
            <a:r>
              <a:rPr lang="en-US" sz="1600" b="1" dirty="0">
                <a:solidFill>
                  <a:srgbClr val="FFFFFF"/>
                </a:solidFill>
                <a:latin typeface="Century Gothic" panose="020B0502020202020204" pitchFamily="34" charset="0"/>
                <a:ea typeface="Trebuchet MS" pitchFamily="34" charset="-122"/>
                <a:cs typeface="Trebuchet MS" pitchFamily="34" charset="-120"/>
              </a:rPr>
              <a:t>Coordination</a:t>
            </a:r>
            <a:endParaRPr lang="en-US" sz="1600" dirty="0">
              <a:latin typeface="Century Gothic" panose="020B0502020202020204" pitchFamily="34" charset="0"/>
            </a:endParaRPr>
          </a:p>
        </p:txBody>
      </p:sp>
      <p:sp>
        <p:nvSpPr>
          <p:cNvPr id="16" name="Shape 11"/>
          <p:cNvSpPr/>
          <p:nvPr/>
        </p:nvSpPr>
        <p:spPr>
          <a:xfrm>
            <a:off x="7338060" y="2057400"/>
            <a:ext cx="2057400" cy="3657600"/>
          </a:xfrm>
          <a:prstGeom prst="rect">
            <a:avLst/>
          </a:prstGeom>
          <a:solidFill>
            <a:srgbClr val="061A33"/>
          </a:solidFill>
          <a:ln w="9525">
            <a:solidFill>
              <a:srgbClr val="0891B2"/>
            </a:solidFill>
            <a:prstDash val="solid"/>
          </a:ln>
        </p:spPr>
        <p:txBody>
          <a:bodyPr/>
          <a:lstStyle/>
          <a:p>
            <a:endParaRPr lang="en-US">
              <a:latin typeface="Century Gothic" panose="020B0502020202020204" pitchFamily="34" charset="0"/>
            </a:endParaRPr>
          </a:p>
        </p:txBody>
      </p:sp>
      <p:sp>
        <p:nvSpPr>
          <p:cNvPr id="17" name="Text 12"/>
          <p:cNvSpPr/>
          <p:nvPr/>
        </p:nvSpPr>
        <p:spPr>
          <a:xfrm>
            <a:off x="7516187" y="2331720"/>
            <a:ext cx="2057400" cy="502920"/>
          </a:xfrm>
          <a:prstGeom prst="rect">
            <a:avLst/>
          </a:prstGeom>
          <a:noFill/>
          <a:ln/>
        </p:spPr>
        <p:txBody>
          <a:bodyPr wrap="square" lIns="0" tIns="0" rIns="0" bIns="0" rtlCol="0" anchor="ctr"/>
          <a:lstStyle/>
          <a:p>
            <a:pPr marL="0" indent="0">
              <a:buNone/>
            </a:pPr>
            <a:r>
              <a:rPr lang="en-US" sz="2200" b="1" dirty="0">
                <a:solidFill>
                  <a:srgbClr val="0891B2"/>
                </a:solidFill>
                <a:latin typeface="Century Gothic" panose="020B0502020202020204" pitchFamily="34" charset="0"/>
                <a:ea typeface="Trebuchet MS" pitchFamily="34" charset="-122"/>
                <a:cs typeface="Trebuchet MS" pitchFamily="34" charset="-120"/>
              </a:rPr>
              <a:t>04</a:t>
            </a:r>
            <a:endParaRPr lang="en-US" sz="2200" dirty="0">
              <a:latin typeface="Century Gothic" panose="020B0502020202020204" pitchFamily="34" charset="0"/>
            </a:endParaRPr>
          </a:p>
        </p:txBody>
      </p:sp>
      <p:pic>
        <p:nvPicPr>
          <p:cNvPr id="18" name="Image 3" descr="preencoded.png"/>
          <p:cNvPicPr>
            <a:picLocks noChangeAspect="1"/>
          </p:cNvPicPr>
          <p:nvPr/>
        </p:nvPicPr>
        <p:blipFill>
          <a:blip r:embed="rId6"/>
          <a:stretch>
            <a:fillRect/>
          </a:stretch>
        </p:blipFill>
        <p:spPr>
          <a:xfrm>
            <a:off x="7502237" y="2971800"/>
            <a:ext cx="731520" cy="731520"/>
          </a:xfrm>
          <a:prstGeom prst="rect">
            <a:avLst/>
          </a:prstGeom>
        </p:spPr>
      </p:pic>
      <p:sp>
        <p:nvSpPr>
          <p:cNvPr id="19" name="Text 13"/>
          <p:cNvSpPr/>
          <p:nvPr/>
        </p:nvSpPr>
        <p:spPr>
          <a:xfrm>
            <a:off x="7429500" y="3977640"/>
            <a:ext cx="1874520" cy="1371600"/>
          </a:xfrm>
          <a:prstGeom prst="rect">
            <a:avLst/>
          </a:prstGeom>
          <a:noFill/>
          <a:ln/>
        </p:spPr>
        <p:txBody>
          <a:bodyPr wrap="square" lIns="0" tIns="0" rIns="0" bIns="0" rtlCol="0" anchor="ctr"/>
          <a:lstStyle/>
          <a:p>
            <a:pPr marL="0" indent="0" algn="ctr">
              <a:buNone/>
            </a:pPr>
            <a:r>
              <a:rPr lang="en-US" sz="1600" b="1" dirty="0">
                <a:solidFill>
                  <a:srgbClr val="FFFFFF"/>
                </a:solidFill>
                <a:latin typeface="Century Gothic" panose="020B0502020202020204" pitchFamily="34" charset="0"/>
                <a:ea typeface="Trebuchet MS" pitchFamily="34" charset="-122"/>
                <a:cs typeface="Trebuchet MS" pitchFamily="34" charset="-120"/>
              </a:rPr>
              <a:t>Institutional</a:t>
            </a:r>
            <a:endParaRPr lang="en-US" sz="1600" dirty="0">
              <a:latin typeface="Century Gothic" panose="020B0502020202020204" pitchFamily="34" charset="0"/>
            </a:endParaRPr>
          </a:p>
          <a:p>
            <a:pPr marL="0" indent="0" algn="ctr">
              <a:buNone/>
            </a:pPr>
            <a:r>
              <a:rPr lang="en-US" sz="1600" b="1" dirty="0">
                <a:solidFill>
                  <a:srgbClr val="FFFFFF"/>
                </a:solidFill>
                <a:latin typeface="Century Gothic" panose="020B0502020202020204" pitchFamily="34" charset="0"/>
                <a:ea typeface="Trebuchet MS" pitchFamily="34" charset="-122"/>
                <a:cs typeface="Trebuchet MS" pitchFamily="34" charset="-120"/>
              </a:rPr>
              <a:t>Capacity</a:t>
            </a:r>
            <a:endParaRPr lang="en-US" sz="1600" dirty="0">
              <a:latin typeface="Century Gothic" panose="020B0502020202020204" pitchFamily="34" charset="0"/>
            </a:endParaRPr>
          </a:p>
        </p:txBody>
      </p:sp>
      <p:sp>
        <p:nvSpPr>
          <p:cNvPr id="20" name="Shape 14"/>
          <p:cNvSpPr/>
          <p:nvPr/>
        </p:nvSpPr>
        <p:spPr>
          <a:xfrm>
            <a:off x="9624060" y="2057400"/>
            <a:ext cx="2057400" cy="3657600"/>
          </a:xfrm>
          <a:prstGeom prst="rect">
            <a:avLst/>
          </a:prstGeom>
          <a:solidFill>
            <a:srgbClr val="E63946"/>
          </a:solidFill>
          <a:ln w="25400">
            <a:solidFill>
              <a:srgbClr val="F4A261"/>
            </a:solidFill>
            <a:prstDash val="solid"/>
          </a:ln>
        </p:spPr>
        <p:txBody>
          <a:bodyPr/>
          <a:lstStyle/>
          <a:p>
            <a:endParaRPr lang="en-US">
              <a:latin typeface="Century Gothic" panose="020B0502020202020204" pitchFamily="34" charset="0"/>
            </a:endParaRPr>
          </a:p>
        </p:txBody>
      </p:sp>
      <p:sp>
        <p:nvSpPr>
          <p:cNvPr id="21" name="Text 15"/>
          <p:cNvSpPr/>
          <p:nvPr/>
        </p:nvSpPr>
        <p:spPr>
          <a:xfrm>
            <a:off x="9802187" y="2331720"/>
            <a:ext cx="2057400" cy="502920"/>
          </a:xfrm>
          <a:prstGeom prst="rect">
            <a:avLst/>
          </a:prstGeom>
          <a:noFill/>
          <a:ln/>
        </p:spPr>
        <p:txBody>
          <a:bodyPr wrap="square" lIns="0" tIns="0" rIns="0" bIns="0" rtlCol="0" anchor="ctr"/>
          <a:lstStyle/>
          <a:p>
            <a:pPr marL="0" indent="0">
              <a:buNone/>
            </a:pPr>
            <a:r>
              <a:rPr lang="en-US" sz="2200" b="1" dirty="0">
                <a:solidFill>
                  <a:srgbClr val="F4A261"/>
                </a:solidFill>
                <a:latin typeface="Century Gothic" panose="020B0502020202020204" pitchFamily="34" charset="0"/>
                <a:ea typeface="Trebuchet MS" pitchFamily="34" charset="-122"/>
                <a:cs typeface="Trebuchet MS" pitchFamily="34" charset="-120"/>
              </a:rPr>
              <a:t>05</a:t>
            </a:r>
            <a:endParaRPr lang="en-US" sz="2200" dirty="0">
              <a:latin typeface="Century Gothic" panose="020B0502020202020204" pitchFamily="34" charset="0"/>
            </a:endParaRPr>
          </a:p>
        </p:txBody>
      </p:sp>
      <p:pic>
        <p:nvPicPr>
          <p:cNvPr id="22" name="Image 4" descr="preencoded.png"/>
          <p:cNvPicPr>
            <a:picLocks noChangeAspect="1"/>
          </p:cNvPicPr>
          <p:nvPr/>
        </p:nvPicPr>
        <p:blipFill>
          <a:blip r:embed="rId7"/>
          <a:stretch>
            <a:fillRect/>
          </a:stretch>
        </p:blipFill>
        <p:spPr>
          <a:xfrm>
            <a:off x="9788237" y="2971800"/>
            <a:ext cx="731520" cy="731520"/>
          </a:xfrm>
          <a:prstGeom prst="rect">
            <a:avLst/>
          </a:prstGeom>
        </p:spPr>
      </p:pic>
      <p:sp>
        <p:nvSpPr>
          <p:cNvPr id="23" name="Text 16"/>
          <p:cNvSpPr/>
          <p:nvPr/>
        </p:nvSpPr>
        <p:spPr>
          <a:xfrm>
            <a:off x="9715500" y="3977640"/>
            <a:ext cx="1874520" cy="1371600"/>
          </a:xfrm>
          <a:prstGeom prst="rect">
            <a:avLst/>
          </a:prstGeom>
          <a:noFill/>
          <a:ln/>
        </p:spPr>
        <p:txBody>
          <a:bodyPr wrap="square" lIns="0" tIns="0" rIns="0" bIns="0" rtlCol="0" anchor="ctr"/>
          <a:lstStyle/>
          <a:p>
            <a:pPr marL="0" indent="0" algn="ctr">
              <a:buNone/>
            </a:pPr>
            <a:r>
              <a:rPr lang="en-US" sz="1600" b="1" dirty="0">
                <a:solidFill>
                  <a:srgbClr val="FFFFFF"/>
                </a:solidFill>
                <a:latin typeface="Century Gothic" panose="020B0502020202020204" pitchFamily="34" charset="0"/>
                <a:ea typeface="Trebuchet MS" pitchFamily="34" charset="-122"/>
                <a:cs typeface="Trebuchet MS" pitchFamily="34" charset="-120"/>
              </a:rPr>
              <a:t>Physical &amp;</a:t>
            </a:r>
            <a:endParaRPr lang="en-US" sz="1600" dirty="0">
              <a:latin typeface="Century Gothic" panose="020B0502020202020204" pitchFamily="34" charset="0"/>
            </a:endParaRPr>
          </a:p>
          <a:p>
            <a:pPr marL="0" indent="0" algn="ctr">
              <a:buNone/>
            </a:pPr>
            <a:r>
              <a:rPr lang="en-US" sz="1600" b="1" dirty="0">
                <a:solidFill>
                  <a:srgbClr val="FFFFFF"/>
                </a:solidFill>
                <a:latin typeface="Century Gothic" panose="020B0502020202020204" pitchFamily="34" charset="0"/>
                <a:ea typeface="Trebuchet MS" pitchFamily="34" charset="-122"/>
                <a:cs typeface="Trebuchet MS" pitchFamily="34" charset="-120"/>
              </a:rPr>
              <a:t>Sovereign</a:t>
            </a:r>
            <a:endParaRPr lang="en-US" sz="1600" dirty="0">
              <a:latin typeface="Century Gothic" panose="020B0502020202020204" pitchFamily="34" charset="0"/>
            </a:endParaRPr>
          </a:p>
          <a:p>
            <a:pPr marL="0" indent="0" algn="ctr">
              <a:buNone/>
            </a:pPr>
            <a:r>
              <a:rPr lang="en-US" sz="1600" b="1" dirty="0">
                <a:solidFill>
                  <a:srgbClr val="FFFFFF"/>
                </a:solidFill>
                <a:latin typeface="Century Gothic" panose="020B0502020202020204" pitchFamily="34" charset="0"/>
                <a:ea typeface="Trebuchet MS" pitchFamily="34" charset="-122"/>
                <a:cs typeface="Trebuchet MS" pitchFamily="34" charset="-120"/>
              </a:rPr>
              <a:t>Resilience</a:t>
            </a:r>
            <a:endParaRPr lang="en-US" sz="1600" dirty="0">
              <a:latin typeface="Century Gothic" panose="020B0502020202020204" pitchFamily="34" charset="0"/>
            </a:endParaRPr>
          </a:p>
        </p:txBody>
      </p:sp>
      <p:sp>
        <p:nvSpPr>
          <p:cNvPr id="24" name="Shape 17"/>
          <p:cNvSpPr/>
          <p:nvPr/>
        </p:nvSpPr>
        <p:spPr>
          <a:xfrm>
            <a:off x="10904220" y="2194560"/>
            <a:ext cx="640080" cy="274320"/>
          </a:xfrm>
          <a:prstGeom prst="rect">
            <a:avLst/>
          </a:prstGeom>
          <a:solidFill>
            <a:srgbClr val="F4A261"/>
          </a:solidFill>
          <a:ln/>
        </p:spPr>
        <p:txBody>
          <a:bodyPr/>
          <a:lstStyle/>
          <a:p>
            <a:endParaRPr lang="en-US">
              <a:latin typeface="Century Gothic" panose="020B0502020202020204" pitchFamily="34" charset="0"/>
            </a:endParaRPr>
          </a:p>
        </p:txBody>
      </p:sp>
      <p:sp>
        <p:nvSpPr>
          <p:cNvPr id="25" name="Text 18"/>
          <p:cNvSpPr/>
          <p:nvPr/>
        </p:nvSpPr>
        <p:spPr>
          <a:xfrm>
            <a:off x="10904220" y="2194560"/>
            <a:ext cx="640080" cy="274320"/>
          </a:xfrm>
          <a:prstGeom prst="rect">
            <a:avLst/>
          </a:prstGeom>
          <a:noFill/>
          <a:ln/>
        </p:spPr>
        <p:txBody>
          <a:bodyPr wrap="square" lIns="0" tIns="0" rIns="0" bIns="0" rtlCol="0" anchor="ctr"/>
          <a:lstStyle/>
          <a:p>
            <a:pPr marL="0" indent="0" algn="ctr">
              <a:buNone/>
            </a:pPr>
            <a:r>
              <a:rPr lang="en-US" sz="1000" b="1" kern="0" spc="200" dirty="0">
                <a:solidFill>
                  <a:srgbClr val="0B2545"/>
                </a:solidFill>
                <a:latin typeface="Century Gothic" panose="020B0502020202020204" pitchFamily="34" charset="0"/>
                <a:ea typeface="Calibri" pitchFamily="34" charset="-122"/>
                <a:cs typeface="Calibri" pitchFamily="34" charset="-120"/>
              </a:rPr>
              <a:t>NEW</a:t>
            </a:r>
            <a:endParaRPr lang="en-US" sz="1000" dirty="0">
              <a:latin typeface="Century Gothic" panose="020B0502020202020204" pitchFamily="34" charset="0"/>
            </a:endParaRPr>
          </a:p>
        </p:txBody>
      </p:sp>
      <p:sp>
        <p:nvSpPr>
          <p:cNvPr id="26" name="Text 19"/>
          <p:cNvSpPr/>
          <p:nvPr/>
        </p:nvSpPr>
        <p:spPr>
          <a:xfrm>
            <a:off x="640080" y="6172200"/>
            <a:ext cx="10972800" cy="457200"/>
          </a:xfrm>
          <a:prstGeom prst="rect">
            <a:avLst/>
          </a:prstGeom>
          <a:noFill/>
          <a:ln/>
        </p:spPr>
        <p:txBody>
          <a:bodyPr wrap="square" lIns="0" tIns="0" rIns="0" bIns="0" rtlCol="0" anchor="ctr"/>
          <a:lstStyle/>
          <a:p>
            <a:pPr marL="0" indent="0" algn="ctr">
              <a:buNone/>
            </a:pPr>
            <a:r>
              <a:rPr lang="en-US" sz="1300" i="1" dirty="0">
                <a:solidFill>
                  <a:srgbClr val="E2E8F0"/>
                </a:solidFill>
                <a:latin typeface="Century Gothic" panose="020B0502020202020204" pitchFamily="34" charset="0"/>
                <a:ea typeface="Calibri" pitchFamily="34" charset="-122"/>
                <a:cs typeface="Calibri" pitchFamily="34" charset="-120"/>
              </a:rPr>
              <a:t>5 pillars  •  18-month sprint  •  Regional execution via CTU, OECS and the proposed CCC dual role</a:t>
            </a:r>
            <a:endParaRPr lang="en-US" sz="1300" dirty="0">
              <a:latin typeface="Century Gothic" panose="020B0502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640080" y="502920"/>
            <a:ext cx="10972800" cy="320040"/>
          </a:xfrm>
          <a:prstGeom prst="rect">
            <a:avLst/>
          </a:prstGeom>
          <a:noFill/>
          <a:ln/>
        </p:spPr>
        <p:txBody>
          <a:bodyPr wrap="square" lIns="0" tIns="0" rIns="0" bIns="0" rtlCol="0" anchor="ctr"/>
          <a:lstStyle/>
          <a:p>
            <a:pPr marL="0" indent="0">
              <a:buNone/>
            </a:pPr>
            <a:r>
              <a:rPr lang="en-US" sz="1100" b="1" kern="0" spc="400" dirty="0">
                <a:solidFill>
                  <a:srgbClr val="E63946"/>
                </a:solidFill>
                <a:latin typeface="Century Gothic" panose="020B0502020202020204" pitchFamily="34" charset="0"/>
                <a:ea typeface="Calibri" pitchFamily="34" charset="-122"/>
                <a:cs typeface="Calibri" pitchFamily="34" charset="-120"/>
              </a:rPr>
              <a:t>CALL TO ACTION</a:t>
            </a:r>
            <a:endParaRPr lang="en-US" sz="1100" dirty="0">
              <a:latin typeface="Century Gothic" panose="020B0502020202020204" pitchFamily="34" charset="0"/>
            </a:endParaRPr>
          </a:p>
        </p:txBody>
      </p:sp>
      <p:sp>
        <p:nvSpPr>
          <p:cNvPr id="3" name="Text 1"/>
          <p:cNvSpPr/>
          <p:nvPr/>
        </p:nvSpPr>
        <p:spPr>
          <a:xfrm>
            <a:off x="640080" y="868680"/>
            <a:ext cx="10972800" cy="731520"/>
          </a:xfrm>
          <a:prstGeom prst="rect">
            <a:avLst/>
          </a:prstGeom>
          <a:noFill/>
          <a:ln/>
        </p:spPr>
        <p:txBody>
          <a:bodyPr wrap="square" lIns="0" tIns="0" rIns="0" bIns="0" rtlCol="0" anchor="ctr"/>
          <a:lstStyle/>
          <a:p>
            <a:pPr marL="0" indent="0">
              <a:buNone/>
            </a:pPr>
            <a:r>
              <a:rPr lang="en-US" sz="3400" b="1" dirty="0">
                <a:solidFill>
                  <a:srgbClr val="0B2545"/>
                </a:solidFill>
                <a:latin typeface="Century Gothic" panose="020B0502020202020204" pitchFamily="34" charset="0"/>
                <a:ea typeface="Trebuchet MS" pitchFamily="34" charset="-122"/>
                <a:cs typeface="Trebuchet MS" pitchFamily="34" charset="-120"/>
              </a:rPr>
              <a:t>Three asks of this room</a:t>
            </a:r>
            <a:endParaRPr lang="en-US" sz="3400" dirty="0">
              <a:latin typeface="Century Gothic" panose="020B0502020202020204" pitchFamily="34" charset="0"/>
            </a:endParaRPr>
          </a:p>
        </p:txBody>
      </p:sp>
      <p:sp>
        <p:nvSpPr>
          <p:cNvPr id="4" name="Shape 2"/>
          <p:cNvSpPr/>
          <p:nvPr/>
        </p:nvSpPr>
        <p:spPr>
          <a:xfrm>
            <a:off x="822960" y="1965960"/>
            <a:ext cx="10515600" cy="1325880"/>
          </a:xfrm>
          <a:prstGeom prst="rect">
            <a:avLst/>
          </a:prstGeom>
          <a:solidFill>
            <a:srgbClr val="FFFFFF"/>
          </a:solidFill>
          <a:ln w="9525">
            <a:solidFill>
              <a:srgbClr val="CBD5E1"/>
            </a:solidFill>
            <a:prstDash val="solid"/>
          </a:ln>
          <a:effectLst>
            <a:outerShdw blurRad="101600" dist="25400" dir="5400000" algn="bl" rotWithShape="0">
              <a:srgbClr val="0B2545">
                <a:alpha val="8000"/>
              </a:srgbClr>
            </a:outerShdw>
          </a:effectLst>
        </p:spPr>
        <p:txBody>
          <a:bodyPr/>
          <a:lstStyle/>
          <a:p>
            <a:endParaRPr lang="en-US">
              <a:latin typeface="Century Gothic" panose="020B0502020202020204" pitchFamily="34" charset="0"/>
            </a:endParaRPr>
          </a:p>
        </p:txBody>
      </p:sp>
      <p:sp>
        <p:nvSpPr>
          <p:cNvPr id="5" name="Shape 3"/>
          <p:cNvSpPr/>
          <p:nvPr/>
        </p:nvSpPr>
        <p:spPr>
          <a:xfrm>
            <a:off x="822960" y="1965960"/>
            <a:ext cx="1188720" cy="1325880"/>
          </a:xfrm>
          <a:prstGeom prst="rect">
            <a:avLst/>
          </a:prstGeom>
          <a:solidFill>
            <a:srgbClr val="0B2545"/>
          </a:solidFill>
          <a:ln/>
        </p:spPr>
        <p:txBody>
          <a:bodyPr/>
          <a:lstStyle/>
          <a:p>
            <a:endParaRPr lang="en-US">
              <a:latin typeface="Century Gothic" panose="020B0502020202020204" pitchFamily="34" charset="0"/>
            </a:endParaRPr>
          </a:p>
        </p:txBody>
      </p:sp>
      <p:sp>
        <p:nvSpPr>
          <p:cNvPr id="6" name="Text 4"/>
          <p:cNvSpPr/>
          <p:nvPr/>
        </p:nvSpPr>
        <p:spPr>
          <a:xfrm>
            <a:off x="822960" y="1965960"/>
            <a:ext cx="1188720" cy="1325880"/>
          </a:xfrm>
          <a:prstGeom prst="rect">
            <a:avLst/>
          </a:prstGeom>
          <a:noFill/>
          <a:ln/>
        </p:spPr>
        <p:txBody>
          <a:bodyPr wrap="square" lIns="0" tIns="0" rIns="0" bIns="0" rtlCol="0" anchor="ctr"/>
          <a:lstStyle/>
          <a:p>
            <a:pPr marL="0" indent="0" algn="ctr">
              <a:buNone/>
            </a:pPr>
            <a:r>
              <a:rPr lang="en-US" sz="4600" b="1" dirty="0">
                <a:solidFill>
                  <a:srgbClr val="F4A261"/>
                </a:solidFill>
                <a:latin typeface="Century Gothic" panose="020B0502020202020204" pitchFamily="34" charset="0"/>
                <a:ea typeface="Trebuchet MS" pitchFamily="34" charset="-122"/>
                <a:cs typeface="Trebuchet MS" pitchFamily="34" charset="-120"/>
              </a:rPr>
              <a:t>01</a:t>
            </a:r>
            <a:endParaRPr lang="en-US" sz="4600" dirty="0">
              <a:latin typeface="Century Gothic" panose="020B0502020202020204" pitchFamily="34" charset="0"/>
            </a:endParaRPr>
          </a:p>
        </p:txBody>
      </p:sp>
      <p:sp>
        <p:nvSpPr>
          <p:cNvPr id="7" name="Text 5"/>
          <p:cNvSpPr/>
          <p:nvPr/>
        </p:nvSpPr>
        <p:spPr>
          <a:xfrm>
            <a:off x="2286000" y="2148840"/>
            <a:ext cx="8869680" cy="457200"/>
          </a:xfrm>
          <a:prstGeom prst="rect">
            <a:avLst/>
          </a:prstGeom>
          <a:noFill/>
          <a:ln/>
        </p:spPr>
        <p:txBody>
          <a:bodyPr wrap="square" lIns="0" tIns="0" rIns="0" bIns="0" rtlCol="0" anchor="ctr"/>
          <a:lstStyle/>
          <a:p>
            <a:pPr marL="0" indent="0">
              <a:buNone/>
            </a:pPr>
            <a:r>
              <a:rPr lang="en-US" sz="1700" b="1" dirty="0">
                <a:solidFill>
                  <a:srgbClr val="0B2545"/>
                </a:solidFill>
                <a:latin typeface="Century Gothic" panose="020B0502020202020204" pitchFamily="34" charset="0"/>
                <a:ea typeface="Trebuchet MS" pitchFamily="34" charset="-122"/>
                <a:cs typeface="Trebuchet MS" pitchFamily="34" charset="-120"/>
              </a:rPr>
              <a:t>Embed physical &amp; energy resilience into telecom licences.</a:t>
            </a:r>
            <a:endParaRPr lang="en-US" sz="1700" dirty="0">
              <a:latin typeface="Century Gothic" panose="020B0502020202020204" pitchFamily="34" charset="0"/>
            </a:endParaRPr>
          </a:p>
        </p:txBody>
      </p:sp>
      <p:sp>
        <p:nvSpPr>
          <p:cNvPr id="8" name="Text 6"/>
          <p:cNvSpPr/>
          <p:nvPr/>
        </p:nvSpPr>
        <p:spPr>
          <a:xfrm>
            <a:off x="2286000" y="2606040"/>
            <a:ext cx="8869680" cy="640080"/>
          </a:xfrm>
          <a:prstGeom prst="rect">
            <a:avLst/>
          </a:prstGeom>
          <a:noFill/>
          <a:ln/>
        </p:spPr>
        <p:txBody>
          <a:bodyPr wrap="square" lIns="0" tIns="0" rIns="0" bIns="0" rtlCol="0" anchor="ctr"/>
          <a:lstStyle/>
          <a:p>
            <a:pPr marL="0" indent="0">
              <a:buNone/>
            </a:pPr>
            <a:r>
              <a:rPr lang="en-US" sz="1250" dirty="0">
                <a:solidFill>
                  <a:srgbClr val="0F172A"/>
                </a:solidFill>
                <a:latin typeface="Century Gothic" panose="020B0502020202020204" pitchFamily="34" charset="0"/>
                <a:ea typeface="Calibri" pitchFamily="34" charset="-122"/>
                <a:cs typeface="Calibri" pitchFamily="34" charset="-120"/>
              </a:rPr>
              <a:t>Mandate 72-hour autonomous operation, disclosure of fuel/power contingency plans, and tower-hardening standards — with compliance verified by the end of 2026.</a:t>
            </a:r>
            <a:endParaRPr lang="en-US" sz="1250" dirty="0">
              <a:latin typeface="Century Gothic" panose="020B0502020202020204" pitchFamily="34" charset="0"/>
            </a:endParaRPr>
          </a:p>
        </p:txBody>
      </p:sp>
      <p:sp>
        <p:nvSpPr>
          <p:cNvPr id="9" name="Shape 7"/>
          <p:cNvSpPr/>
          <p:nvPr/>
        </p:nvSpPr>
        <p:spPr>
          <a:xfrm>
            <a:off x="822960" y="3474720"/>
            <a:ext cx="10515600" cy="1325880"/>
          </a:xfrm>
          <a:prstGeom prst="rect">
            <a:avLst/>
          </a:prstGeom>
          <a:solidFill>
            <a:srgbClr val="FFFFFF"/>
          </a:solidFill>
          <a:ln w="9525">
            <a:solidFill>
              <a:srgbClr val="CBD5E1"/>
            </a:solidFill>
            <a:prstDash val="solid"/>
          </a:ln>
          <a:effectLst>
            <a:outerShdw blurRad="101600" dist="25400" dir="5400000" algn="bl" rotWithShape="0">
              <a:srgbClr val="0B2545">
                <a:alpha val="8000"/>
              </a:srgbClr>
            </a:outerShdw>
          </a:effectLst>
        </p:spPr>
        <p:txBody>
          <a:bodyPr/>
          <a:lstStyle/>
          <a:p>
            <a:endParaRPr lang="en-US">
              <a:latin typeface="Century Gothic" panose="020B0502020202020204" pitchFamily="34" charset="0"/>
            </a:endParaRPr>
          </a:p>
        </p:txBody>
      </p:sp>
      <p:sp>
        <p:nvSpPr>
          <p:cNvPr id="10" name="Shape 8"/>
          <p:cNvSpPr/>
          <p:nvPr/>
        </p:nvSpPr>
        <p:spPr>
          <a:xfrm>
            <a:off x="822960" y="3474720"/>
            <a:ext cx="1188720" cy="1325880"/>
          </a:xfrm>
          <a:prstGeom prst="rect">
            <a:avLst/>
          </a:prstGeom>
          <a:solidFill>
            <a:srgbClr val="0B2545"/>
          </a:solidFill>
          <a:ln/>
        </p:spPr>
        <p:txBody>
          <a:bodyPr/>
          <a:lstStyle/>
          <a:p>
            <a:endParaRPr lang="en-US">
              <a:latin typeface="Century Gothic" panose="020B0502020202020204" pitchFamily="34" charset="0"/>
            </a:endParaRPr>
          </a:p>
        </p:txBody>
      </p:sp>
      <p:sp>
        <p:nvSpPr>
          <p:cNvPr id="11" name="Text 9"/>
          <p:cNvSpPr/>
          <p:nvPr/>
        </p:nvSpPr>
        <p:spPr>
          <a:xfrm>
            <a:off x="822960" y="3474720"/>
            <a:ext cx="1188720" cy="1325880"/>
          </a:xfrm>
          <a:prstGeom prst="rect">
            <a:avLst/>
          </a:prstGeom>
          <a:noFill/>
          <a:ln/>
        </p:spPr>
        <p:txBody>
          <a:bodyPr wrap="square" lIns="0" tIns="0" rIns="0" bIns="0" rtlCol="0" anchor="ctr"/>
          <a:lstStyle/>
          <a:p>
            <a:pPr marL="0" indent="0" algn="ctr">
              <a:buNone/>
            </a:pPr>
            <a:r>
              <a:rPr lang="en-US" sz="4600" b="1" dirty="0">
                <a:solidFill>
                  <a:srgbClr val="F4A261"/>
                </a:solidFill>
                <a:latin typeface="Century Gothic" panose="020B0502020202020204" pitchFamily="34" charset="0"/>
                <a:ea typeface="Trebuchet MS" pitchFamily="34" charset="-122"/>
                <a:cs typeface="Trebuchet MS" pitchFamily="34" charset="-120"/>
              </a:rPr>
              <a:t>02</a:t>
            </a:r>
            <a:endParaRPr lang="en-US" sz="4600" dirty="0">
              <a:latin typeface="Century Gothic" panose="020B0502020202020204" pitchFamily="34" charset="0"/>
            </a:endParaRPr>
          </a:p>
        </p:txBody>
      </p:sp>
      <p:sp>
        <p:nvSpPr>
          <p:cNvPr id="12" name="Text 10"/>
          <p:cNvSpPr/>
          <p:nvPr/>
        </p:nvSpPr>
        <p:spPr>
          <a:xfrm>
            <a:off x="2286000" y="3657600"/>
            <a:ext cx="8869680" cy="457200"/>
          </a:xfrm>
          <a:prstGeom prst="rect">
            <a:avLst/>
          </a:prstGeom>
          <a:noFill/>
          <a:ln/>
        </p:spPr>
        <p:txBody>
          <a:bodyPr wrap="square" lIns="0" tIns="0" rIns="0" bIns="0" rtlCol="0" anchor="ctr"/>
          <a:lstStyle/>
          <a:p>
            <a:pPr marL="0" indent="0">
              <a:buNone/>
            </a:pPr>
            <a:r>
              <a:rPr lang="en-US" sz="1700" b="1" dirty="0">
                <a:solidFill>
                  <a:srgbClr val="0B2545"/>
                </a:solidFill>
                <a:latin typeface="Century Gothic" panose="020B0502020202020204" pitchFamily="34" charset="0"/>
                <a:ea typeface="Trebuchet MS" pitchFamily="34" charset="-122"/>
                <a:cs typeface="Trebuchet MS" pitchFamily="34" charset="-120"/>
              </a:rPr>
              <a:t>Stand up regional sovereign-cloud governance through CTU and OECS.</a:t>
            </a:r>
            <a:endParaRPr lang="en-US" sz="1700" dirty="0">
              <a:latin typeface="Century Gothic" panose="020B0502020202020204" pitchFamily="34" charset="0"/>
            </a:endParaRPr>
          </a:p>
        </p:txBody>
      </p:sp>
      <p:sp>
        <p:nvSpPr>
          <p:cNvPr id="13" name="Text 11"/>
          <p:cNvSpPr/>
          <p:nvPr/>
        </p:nvSpPr>
        <p:spPr>
          <a:xfrm>
            <a:off x="2286000" y="4114800"/>
            <a:ext cx="8869680" cy="640080"/>
          </a:xfrm>
          <a:prstGeom prst="rect">
            <a:avLst/>
          </a:prstGeom>
          <a:noFill/>
          <a:ln/>
        </p:spPr>
        <p:txBody>
          <a:bodyPr wrap="square" lIns="0" tIns="0" rIns="0" bIns="0" rtlCol="0" anchor="ctr"/>
          <a:lstStyle/>
          <a:p>
            <a:pPr marL="0" indent="0">
              <a:buNone/>
            </a:pPr>
            <a:r>
              <a:rPr lang="en-US" sz="1250" dirty="0">
                <a:solidFill>
                  <a:srgbClr val="0F172A"/>
                </a:solidFill>
                <a:latin typeface="Century Gothic" panose="020B0502020202020204" pitchFamily="34" charset="0"/>
                <a:ea typeface="Calibri" pitchFamily="34" charset="-122"/>
                <a:cs typeface="Calibri" pitchFamily="34" charset="-120"/>
              </a:rPr>
              <a:t>Align with the CARICOM Competition Commission's proposed dual-role (Day 4). Regulators set the rules; operators build the pods; the region shares the load.</a:t>
            </a:r>
            <a:endParaRPr lang="en-US" sz="1250" dirty="0">
              <a:latin typeface="Century Gothic" panose="020B0502020202020204" pitchFamily="34" charset="0"/>
            </a:endParaRPr>
          </a:p>
        </p:txBody>
      </p:sp>
      <p:sp>
        <p:nvSpPr>
          <p:cNvPr id="14" name="Shape 12"/>
          <p:cNvSpPr/>
          <p:nvPr/>
        </p:nvSpPr>
        <p:spPr>
          <a:xfrm>
            <a:off x="822960" y="4983480"/>
            <a:ext cx="10515600" cy="1325880"/>
          </a:xfrm>
          <a:prstGeom prst="rect">
            <a:avLst/>
          </a:prstGeom>
          <a:solidFill>
            <a:srgbClr val="FFFFFF"/>
          </a:solidFill>
          <a:ln w="9525">
            <a:solidFill>
              <a:srgbClr val="CBD5E1"/>
            </a:solidFill>
            <a:prstDash val="solid"/>
          </a:ln>
          <a:effectLst>
            <a:outerShdw blurRad="101600" dist="25400" dir="5400000" algn="bl" rotWithShape="0">
              <a:srgbClr val="0B2545">
                <a:alpha val="8000"/>
              </a:srgbClr>
            </a:outerShdw>
          </a:effectLst>
        </p:spPr>
        <p:txBody>
          <a:bodyPr/>
          <a:lstStyle/>
          <a:p>
            <a:endParaRPr lang="en-US">
              <a:latin typeface="Century Gothic" panose="020B0502020202020204" pitchFamily="34" charset="0"/>
            </a:endParaRPr>
          </a:p>
        </p:txBody>
      </p:sp>
      <p:sp>
        <p:nvSpPr>
          <p:cNvPr id="15" name="Shape 13"/>
          <p:cNvSpPr/>
          <p:nvPr/>
        </p:nvSpPr>
        <p:spPr>
          <a:xfrm>
            <a:off x="822960" y="4983480"/>
            <a:ext cx="1188720" cy="1325880"/>
          </a:xfrm>
          <a:prstGeom prst="rect">
            <a:avLst/>
          </a:prstGeom>
          <a:solidFill>
            <a:srgbClr val="0B2545"/>
          </a:solidFill>
          <a:ln/>
        </p:spPr>
        <p:txBody>
          <a:bodyPr/>
          <a:lstStyle/>
          <a:p>
            <a:endParaRPr lang="en-US">
              <a:latin typeface="Century Gothic" panose="020B0502020202020204" pitchFamily="34" charset="0"/>
            </a:endParaRPr>
          </a:p>
        </p:txBody>
      </p:sp>
      <p:sp>
        <p:nvSpPr>
          <p:cNvPr id="16" name="Text 14"/>
          <p:cNvSpPr/>
          <p:nvPr/>
        </p:nvSpPr>
        <p:spPr>
          <a:xfrm>
            <a:off x="822960" y="4983480"/>
            <a:ext cx="1188720" cy="1325880"/>
          </a:xfrm>
          <a:prstGeom prst="rect">
            <a:avLst/>
          </a:prstGeom>
          <a:noFill/>
          <a:ln/>
        </p:spPr>
        <p:txBody>
          <a:bodyPr wrap="square" lIns="0" tIns="0" rIns="0" bIns="0" rtlCol="0" anchor="ctr"/>
          <a:lstStyle/>
          <a:p>
            <a:pPr marL="0" indent="0" algn="ctr">
              <a:buNone/>
            </a:pPr>
            <a:r>
              <a:rPr lang="en-US" sz="4600" b="1" dirty="0">
                <a:solidFill>
                  <a:srgbClr val="F4A261"/>
                </a:solidFill>
                <a:latin typeface="Century Gothic" panose="020B0502020202020204" pitchFamily="34" charset="0"/>
                <a:ea typeface="Trebuchet MS" pitchFamily="34" charset="-122"/>
                <a:cs typeface="Trebuchet MS" pitchFamily="34" charset="-120"/>
              </a:rPr>
              <a:t>03</a:t>
            </a:r>
            <a:endParaRPr lang="en-US" sz="4600" dirty="0">
              <a:latin typeface="Century Gothic" panose="020B0502020202020204" pitchFamily="34" charset="0"/>
            </a:endParaRPr>
          </a:p>
        </p:txBody>
      </p:sp>
      <p:sp>
        <p:nvSpPr>
          <p:cNvPr id="17" name="Text 15"/>
          <p:cNvSpPr/>
          <p:nvPr/>
        </p:nvSpPr>
        <p:spPr>
          <a:xfrm>
            <a:off x="2286000" y="5166360"/>
            <a:ext cx="8869680" cy="457200"/>
          </a:xfrm>
          <a:prstGeom prst="rect">
            <a:avLst/>
          </a:prstGeom>
          <a:noFill/>
          <a:ln/>
        </p:spPr>
        <p:txBody>
          <a:bodyPr wrap="square" lIns="0" tIns="0" rIns="0" bIns="0" rtlCol="0" anchor="ctr"/>
          <a:lstStyle/>
          <a:p>
            <a:pPr marL="0" indent="0">
              <a:buNone/>
            </a:pPr>
            <a:r>
              <a:rPr lang="en-US" sz="1700" b="1" dirty="0">
                <a:solidFill>
                  <a:srgbClr val="0B2545"/>
                </a:solidFill>
                <a:latin typeface="Century Gothic" panose="020B0502020202020204" pitchFamily="34" charset="0"/>
                <a:ea typeface="Trebuchet MS" pitchFamily="34" charset="-122"/>
                <a:cs typeface="Trebuchet MS" pitchFamily="34" charset="-120"/>
              </a:rPr>
              <a:t>Cut the 36-month roadmap to 18.</a:t>
            </a:r>
            <a:endParaRPr lang="en-US" sz="1700" dirty="0">
              <a:latin typeface="Century Gothic" panose="020B0502020202020204" pitchFamily="34" charset="0"/>
            </a:endParaRPr>
          </a:p>
        </p:txBody>
      </p:sp>
      <p:sp>
        <p:nvSpPr>
          <p:cNvPr id="18" name="Text 16"/>
          <p:cNvSpPr/>
          <p:nvPr/>
        </p:nvSpPr>
        <p:spPr>
          <a:xfrm>
            <a:off x="2286000" y="5623560"/>
            <a:ext cx="8869680" cy="640080"/>
          </a:xfrm>
          <a:prstGeom prst="rect">
            <a:avLst/>
          </a:prstGeom>
          <a:noFill/>
          <a:ln/>
        </p:spPr>
        <p:txBody>
          <a:bodyPr wrap="square" lIns="0" tIns="0" rIns="0" bIns="0" rtlCol="0" anchor="ctr"/>
          <a:lstStyle/>
          <a:p>
            <a:pPr marL="0" indent="0">
              <a:buNone/>
            </a:pPr>
            <a:r>
              <a:rPr lang="en-US" sz="1250" dirty="0">
                <a:solidFill>
                  <a:srgbClr val="0F172A"/>
                </a:solidFill>
                <a:latin typeface="Century Gothic" panose="020B0502020202020204" pitchFamily="34" charset="0"/>
                <a:ea typeface="Calibri" pitchFamily="34" charset="-122"/>
                <a:cs typeface="Calibri" pitchFamily="34" charset="-120"/>
              </a:rPr>
              <a:t>The case for a measured pace closed on 28 October 2025. Prioritise breach portals, audit cycles and pilot sovereign pods within the first six months.</a:t>
            </a:r>
            <a:endParaRPr lang="en-US" sz="1250" dirty="0">
              <a:latin typeface="Century Gothic" panose="020B0502020202020204" pitchFamily="34" charset="0"/>
            </a:endParaRPr>
          </a:p>
        </p:txBody>
      </p:sp>
      <p:sp>
        <p:nvSpPr>
          <p:cNvPr id="19" name="Text 17"/>
          <p:cNvSpPr/>
          <p:nvPr/>
        </p:nvSpPr>
        <p:spPr>
          <a:xfrm>
            <a:off x="640080" y="6446520"/>
            <a:ext cx="10972800" cy="365760"/>
          </a:xfrm>
          <a:prstGeom prst="rect">
            <a:avLst/>
          </a:prstGeom>
          <a:noFill/>
          <a:ln/>
        </p:spPr>
        <p:txBody>
          <a:bodyPr wrap="square" lIns="0" tIns="0" rIns="0" bIns="0" rtlCol="0" anchor="ctr"/>
          <a:lstStyle/>
          <a:p>
            <a:pPr marL="0" indent="0" algn="ctr">
              <a:buNone/>
            </a:pPr>
            <a:r>
              <a:rPr lang="en-US" sz="1200" i="1" dirty="0">
                <a:solidFill>
                  <a:srgbClr val="475569"/>
                </a:solidFill>
                <a:latin typeface="Century Gothic" panose="020B0502020202020204" pitchFamily="34" charset="0"/>
                <a:ea typeface="Calibri" pitchFamily="34" charset="-122"/>
                <a:cs typeface="Calibri" pitchFamily="34" charset="-120"/>
              </a:rPr>
              <a:t>Jamaica can pilot. Bermuda, Curaçao and Guyana can federate. The rest of the region can follow.</a:t>
            </a:r>
            <a:endParaRPr lang="en-US" sz="1200" dirty="0">
              <a:latin typeface="Century Gothic" panose="020B0502020202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B2545"/>
        </a:solidFill>
        <a:effectLst/>
      </p:bgPr>
    </p:bg>
    <p:spTree>
      <p:nvGrpSpPr>
        <p:cNvPr id="1" name=""/>
        <p:cNvGrpSpPr/>
        <p:nvPr/>
      </p:nvGrpSpPr>
      <p:grpSpPr>
        <a:xfrm>
          <a:off x="0" y="0"/>
          <a:ext cx="0" cy="0"/>
          <a:chOff x="0" y="0"/>
          <a:chExt cx="0" cy="0"/>
        </a:xfrm>
      </p:grpSpPr>
      <p:sp>
        <p:nvSpPr>
          <p:cNvPr id="2" name="Shape 0"/>
          <p:cNvSpPr/>
          <p:nvPr/>
        </p:nvSpPr>
        <p:spPr>
          <a:xfrm>
            <a:off x="0" y="0"/>
            <a:ext cx="274320" cy="6858000"/>
          </a:xfrm>
          <a:prstGeom prst="rect">
            <a:avLst/>
          </a:prstGeom>
          <a:solidFill>
            <a:srgbClr val="E63946"/>
          </a:solidFill>
          <a:ln/>
        </p:spPr>
        <p:txBody>
          <a:bodyPr/>
          <a:lstStyle/>
          <a:p>
            <a:endParaRPr lang="en-US">
              <a:latin typeface="Century Gothic" panose="020B0502020202020204" pitchFamily="34" charset="0"/>
            </a:endParaRPr>
          </a:p>
        </p:txBody>
      </p:sp>
      <p:sp>
        <p:nvSpPr>
          <p:cNvPr id="3" name="Text 1"/>
          <p:cNvSpPr/>
          <p:nvPr/>
        </p:nvSpPr>
        <p:spPr>
          <a:xfrm>
            <a:off x="274320" y="1058418"/>
            <a:ext cx="1371600" cy="1828800"/>
          </a:xfrm>
          <a:prstGeom prst="rect">
            <a:avLst/>
          </a:prstGeom>
          <a:noFill/>
          <a:ln/>
        </p:spPr>
        <p:txBody>
          <a:bodyPr wrap="square" lIns="0" tIns="0" rIns="0" bIns="0" rtlCol="0" anchor="ctr"/>
          <a:lstStyle/>
          <a:p>
            <a:pPr marL="0" indent="0">
              <a:buNone/>
            </a:pPr>
            <a:r>
              <a:rPr lang="en-US" sz="16000" b="1" dirty="0">
                <a:solidFill>
                  <a:srgbClr val="E63946"/>
                </a:solidFill>
                <a:latin typeface="Century Gothic" panose="020B0502020202020204" pitchFamily="34" charset="0"/>
                <a:ea typeface="Trebuchet MS" pitchFamily="34" charset="-122"/>
                <a:cs typeface="Trebuchet MS" pitchFamily="34" charset="-120"/>
              </a:rPr>
              <a:t>“</a:t>
            </a:r>
            <a:endParaRPr lang="en-US" sz="16000" dirty="0">
              <a:latin typeface="Century Gothic" panose="020B0502020202020204" pitchFamily="34" charset="0"/>
            </a:endParaRPr>
          </a:p>
        </p:txBody>
      </p:sp>
      <p:sp>
        <p:nvSpPr>
          <p:cNvPr id="4" name="Text 2"/>
          <p:cNvSpPr/>
          <p:nvPr/>
        </p:nvSpPr>
        <p:spPr>
          <a:xfrm>
            <a:off x="1327927" y="1522476"/>
            <a:ext cx="10972800" cy="1097280"/>
          </a:xfrm>
          <a:prstGeom prst="rect">
            <a:avLst/>
          </a:prstGeom>
          <a:noFill/>
          <a:ln/>
        </p:spPr>
        <p:txBody>
          <a:bodyPr wrap="square" lIns="0" tIns="0" rIns="0" bIns="0" rtlCol="0" anchor="ctr"/>
          <a:lstStyle/>
          <a:p>
            <a:pPr marL="0" indent="0">
              <a:buNone/>
            </a:pPr>
            <a:r>
              <a:rPr lang="en-US" sz="4400" b="1" dirty="0">
                <a:solidFill>
                  <a:srgbClr val="FFFFFF"/>
                </a:solidFill>
                <a:latin typeface="Century Gothic" panose="020B0502020202020204" pitchFamily="34" charset="0"/>
                <a:ea typeface="Trebuchet MS" pitchFamily="34" charset="-122"/>
                <a:cs typeface="Trebuchet MS" pitchFamily="34" charset="-120"/>
              </a:rPr>
              <a:t>The Caribbean will be tested again.</a:t>
            </a:r>
            <a:endParaRPr lang="en-US" sz="4400" dirty="0">
              <a:latin typeface="Century Gothic" panose="020B0502020202020204" pitchFamily="34" charset="0"/>
            </a:endParaRPr>
          </a:p>
        </p:txBody>
      </p:sp>
      <p:sp>
        <p:nvSpPr>
          <p:cNvPr id="5" name="Text 3"/>
          <p:cNvSpPr/>
          <p:nvPr/>
        </p:nvSpPr>
        <p:spPr>
          <a:xfrm>
            <a:off x="1112975" y="2436876"/>
            <a:ext cx="10972800" cy="914400"/>
          </a:xfrm>
          <a:prstGeom prst="rect">
            <a:avLst/>
          </a:prstGeom>
          <a:noFill/>
          <a:ln/>
        </p:spPr>
        <p:txBody>
          <a:bodyPr wrap="square" lIns="0" tIns="0" rIns="0" bIns="0" rtlCol="0" anchor="ctr"/>
          <a:lstStyle/>
          <a:p>
            <a:pPr marL="0" indent="0">
              <a:buNone/>
            </a:pPr>
            <a:r>
              <a:rPr lang="en-US" sz="2800" i="1" dirty="0">
                <a:solidFill>
                  <a:srgbClr val="0891B2"/>
                </a:solidFill>
                <a:latin typeface="Century Gothic" panose="020B0502020202020204" pitchFamily="34" charset="0"/>
                <a:ea typeface="Trebuchet MS" pitchFamily="34" charset="-122"/>
                <a:cs typeface="Trebuchet MS" pitchFamily="34" charset="-120"/>
              </a:rPr>
              <a:t>The fifth pillar is how we fail gracefully — and recover fast.</a:t>
            </a:r>
            <a:endParaRPr lang="en-US" sz="2800" dirty="0">
              <a:latin typeface="Century Gothic" panose="020B0502020202020204" pitchFamily="34" charset="0"/>
            </a:endParaRPr>
          </a:p>
        </p:txBody>
      </p:sp>
      <p:sp>
        <p:nvSpPr>
          <p:cNvPr id="6" name="Shape 4"/>
          <p:cNvSpPr/>
          <p:nvPr/>
        </p:nvSpPr>
        <p:spPr>
          <a:xfrm>
            <a:off x="822960" y="4800600"/>
            <a:ext cx="1371600" cy="36576"/>
          </a:xfrm>
          <a:prstGeom prst="rect">
            <a:avLst/>
          </a:prstGeom>
          <a:solidFill>
            <a:srgbClr val="F4A261"/>
          </a:solidFill>
          <a:ln/>
        </p:spPr>
        <p:txBody>
          <a:bodyPr/>
          <a:lstStyle/>
          <a:p>
            <a:endParaRPr lang="en-US">
              <a:latin typeface="Century Gothic" panose="020B0502020202020204" pitchFamily="34" charset="0"/>
            </a:endParaRPr>
          </a:p>
        </p:txBody>
      </p:sp>
      <p:sp>
        <p:nvSpPr>
          <p:cNvPr id="7" name="Text 5"/>
          <p:cNvSpPr/>
          <p:nvPr/>
        </p:nvSpPr>
        <p:spPr>
          <a:xfrm>
            <a:off x="822960" y="4937760"/>
            <a:ext cx="7315200" cy="411480"/>
          </a:xfrm>
          <a:prstGeom prst="rect">
            <a:avLst/>
          </a:prstGeom>
          <a:noFill/>
          <a:ln/>
        </p:spPr>
        <p:txBody>
          <a:bodyPr wrap="square" lIns="0" tIns="0" rIns="0" bIns="0" rtlCol="0" anchor="ctr"/>
          <a:lstStyle/>
          <a:p>
            <a:pPr marL="0" indent="0">
              <a:buNone/>
            </a:pPr>
            <a:r>
              <a:rPr lang="en-US" sz="2000" b="1" dirty="0">
                <a:solidFill>
                  <a:srgbClr val="FFFFFF"/>
                </a:solidFill>
                <a:latin typeface="Century Gothic" panose="020B0502020202020204" pitchFamily="34" charset="0"/>
                <a:ea typeface="Trebuchet MS" pitchFamily="34" charset="-122"/>
                <a:cs typeface="Trebuchet MS" pitchFamily="34" charset="-120"/>
              </a:rPr>
              <a:t>Marlon Cooper</a:t>
            </a:r>
            <a:endParaRPr lang="en-US" sz="2000" dirty="0">
              <a:latin typeface="Century Gothic" panose="020B0502020202020204" pitchFamily="34" charset="0"/>
            </a:endParaRPr>
          </a:p>
        </p:txBody>
      </p:sp>
      <p:sp>
        <p:nvSpPr>
          <p:cNvPr id="8" name="Text 6"/>
          <p:cNvSpPr/>
          <p:nvPr/>
        </p:nvSpPr>
        <p:spPr>
          <a:xfrm>
            <a:off x="822960" y="5349240"/>
            <a:ext cx="9144000" cy="365760"/>
          </a:xfrm>
          <a:prstGeom prst="rect">
            <a:avLst/>
          </a:prstGeom>
          <a:noFill/>
          <a:ln/>
        </p:spPr>
        <p:txBody>
          <a:bodyPr wrap="square" lIns="0" tIns="0" rIns="0" bIns="0" rtlCol="0" anchor="ctr"/>
          <a:lstStyle/>
          <a:p>
            <a:pPr marL="0" indent="0">
              <a:buNone/>
            </a:pPr>
            <a:r>
              <a:rPr lang="en-US" sz="1300" dirty="0">
                <a:solidFill>
                  <a:srgbClr val="E2E8F0"/>
                </a:solidFill>
                <a:latin typeface="Century Gothic" panose="020B0502020202020204" pitchFamily="34" charset="0"/>
                <a:ea typeface="Calibri" pitchFamily="34" charset="-122"/>
                <a:cs typeface="Calibri" pitchFamily="34" charset="-120"/>
              </a:rPr>
              <a:t>Chief Executive Officer  •  Symptai Consulting Limited  (A Digicel Group Company)</a:t>
            </a:r>
            <a:endParaRPr lang="en-US" sz="1300" dirty="0">
              <a:latin typeface="Century Gothic" panose="020B0502020202020204" pitchFamily="34" charset="0"/>
            </a:endParaRPr>
          </a:p>
        </p:txBody>
      </p:sp>
      <p:sp>
        <p:nvSpPr>
          <p:cNvPr id="9" name="Text 7"/>
          <p:cNvSpPr/>
          <p:nvPr/>
        </p:nvSpPr>
        <p:spPr>
          <a:xfrm>
            <a:off x="822960" y="5715000"/>
            <a:ext cx="9144000" cy="365760"/>
          </a:xfrm>
          <a:prstGeom prst="rect">
            <a:avLst/>
          </a:prstGeom>
          <a:noFill/>
          <a:ln/>
        </p:spPr>
        <p:txBody>
          <a:bodyPr wrap="square" lIns="0" tIns="0" rIns="0" bIns="0" rtlCol="0" anchor="ctr"/>
          <a:lstStyle/>
          <a:p>
            <a:pPr marL="0" indent="0">
              <a:buNone/>
            </a:pPr>
            <a:r>
              <a:rPr lang="en-US" sz="1200" dirty="0">
                <a:solidFill>
                  <a:srgbClr val="0891B2"/>
                </a:solidFill>
                <a:latin typeface="Century Gothic" panose="020B0502020202020204" pitchFamily="34" charset="0"/>
                <a:ea typeface="Calibri" pitchFamily="34" charset="-122"/>
                <a:cs typeface="Calibri" pitchFamily="34" charset="-120"/>
              </a:rPr>
              <a:t>marlon_cooper@symptai.com  •  +1 876 564 2871</a:t>
            </a:r>
            <a:endParaRPr lang="en-US" sz="1200" dirty="0">
              <a:latin typeface="Century Gothic" panose="020B0502020202020204" pitchFamily="34" charset="0"/>
            </a:endParaRPr>
          </a:p>
        </p:txBody>
      </p:sp>
      <p:sp>
        <p:nvSpPr>
          <p:cNvPr id="10" name="Text 8"/>
          <p:cNvSpPr/>
          <p:nvPr/>
        </p:nvSpPr>
        <p:spPr>
          <a:xfrm>
            <a:off x="822960" y="6172200"/>
            <a:ext cx="10972800" cy="457200"/>
          </a:xfrm>
          <a:prstGeom prst="rect">
            <a:avLst/>
          </a:prstGeom>
          <a:noFill/>
          <a:ln/>
        </p:spPr>
        <p:txBody>
          <a:bodyPr wrap="square" lIns="0" tIns="0" rIns="0" bIns="0" rtlCol="0" anchor="ctr"/>
          <a:lstStyle/>
          <a:p>
            <a:pPr marL="0" indent="0">
              <a:buNone/>
            </a:pPr>
            <a:r>
              <a:rPr lang="en-US" sz="1600" b="1" kern="0" spc="200" dirty="0">
                <a:solidFill>
                  <a:srgbClr val="F4A261"/>
                </a:solidFill>
                <a:latin typeface="Century Gothic" panose="020B0502020202020204" pitchFamily="34" charset="0"/>
                <a:ea typeface="Trebuchet MS" pitchFamily="34" charset="-122"/>
                <a:cs typeface="Trebuchet MS" pitchFamily="34" charset="-120"/>
              </a:rPr>
              <a:t>Thank you.</a:t>
            </a:r>
            <a:endParaRPr lang="en-US" sz="1600" dirty="0">
              <a:latin typeface="Century Gothic" panose="020B0502020202020204" pitchFamily="34" charset="0"/>
            </a:endParaRPr>
          </a:p>
        </p:txBody>
      </p:sp>
      <p:sp>
        <p:nvSpPr>
          <p:cNvPr id="11" name="Text 1">
            <a:extLst>
              <a:ext uri="{FF2B5EF4-FFF2-40B4-BE49-F238E27FC236}">
                <a16:creationId xmlns:a16="http://schemas.microsoft.com/office/drawing/2014/main" id="{D9C1DD61-B077-87E6-60BB-9EC9EB5850A8}"/>
              </a:ext>
            </a:extLst>
          </p:cNvPr>
          <p:cNvSpPr/>
          <p:nvPr/>
        </p:nvSpPr>
        <p:spPr>
          <a:xfrm rot="10800000">
            <a:off x="10714175" y="2247138"/>
            <a:ext cx="1371600" cy="1097280"/>
          </a:xfrm>
          <a:prstGeom prst="rect">
            <a:avLst/>
          </a:prstGeom>
          <a:noFill/>
          <a:ln/>
        </p:spPr>
        <p:txBody>
          <a:bodyPr wrap="square" lIns="0" tIns="0" rIns="0" bIns="0" rtlCol="0" anchor="ctr"/>
          <a:lstStyle/>
          <a:p>
            <a:pPr marL="0" indent="0">
              <a:buNone/>
            </a:pPr>
            <a:r>
              <a:rPr lang="en-US" sz="16000" b="1" dirty="0">
                <a:solidFill>
                  <a:srgbClr val="E63946"/>
                </a:solidFill>
                <a:latin typeface="Century Gothic" panose="020B0502020202020204" pitchFamily="34" charset="0"/>
                <a:ea typeface="Trebuchet MS" pitchFamily="34" charset="-122"/>
                <a:cs typeface="Trebuchet MS" pitchFamily="34" charset="-120"/>
              </a:rPr>
              <a:t>“</a:t>
            </a:r>
            <a:endParaRPr lang="en-US" sz="16000" dirty="0">
              <a:latin typeface="Century Gothic" panose="020B0502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640080" y="502920"/>
            <a:ext cx="10972800" cy="320040"/>
          </a:xfrm>
          <a:prstGeom prst="rect">
            <a:avLst/>
          </a:prstGeom>
          <a:noFill/>
          <a:ln/>
        </p:spPr>
        <p:txBody>
          <a:bodyPr wrap="square" lIns="0" tIns="0" rIns="0" bIns="0" rtlCol="0" anchor="ctr"/>
          <a:lstStyle/>
          <a:p>
            <a:pPr marL="0" indent="0">
              <a:buNone/>
            </a:pPr>
            <a:r>
              <a:rPr lang="en-US" sz="1100" b="1" kern="0" spc="400" dirty="0">
                <a:solidFill>
                  <a:srgbClr val="E63946"/>
                </a:solidFill>
                <a:latin typeface="Century Gothic" panose="020B0502020202020204" pitchFamily="34" charset="0"/>
                <a:ea typeface="Calibri" pitchFamily="34" charset="-122"/>
                <a:cs typeface="Calibri" pitchFamily="34" charset="-120"/>
              </a:rPr>
              <a:t>THE ORIGINAL THESIS</a:t>
            </a:r>
            <a:endParaRPr lang="en-US" sz="1100" dirty="0">
              <a:latin typeface="Century Gothic" panose="020B0502020202020204" pitchFamily="34" charset="0"/>
            </a:endParaRPr>
          </a:p>
        </p:txBody>
      </p:sp>
      <p:sp>
        <p:nvSpPr>
          <p:cNvPr id="3" name="Text 1"/>
          <p:cNvSpPr/>
          <p:nvPr/>
        </p:nvSpPr>
        <p:spPr>
          <a:xfrm>
            <a:off x="640080" y="868680"/>
            <a:ext cx="10972800" cy="731520"/>
          </a:xfrm>
          <a:prstGeom prst="rect">
            <a:avLst/>
          </a:prstGeom>
          <a:noFill/>
          <a:ln/>
        </p:spPr>
        <p:txBody>
          <a:bodyPr wrap="square" lIns="0" tIns="0" rIns="0" bIns="0" rtlCol="0" anchor="ctr"/>
          <a:lstStyle/>
          <a:p>
            <a:pPr marL="0" indent="0">
              <a:buNone/>
            </a:pPr>
            <a:r>
              <a:rPr lang="en-US" sz="3400" b="1" dirty="0">
                <a:solidFill>
                  <a:srgbClr val="0B2545"/>
                </a:solidFill>
                <a:latin typeface="Century Gothic" panose="020B0502020202020204" pitchFamily="34" charset="0"/>
                <a:ea typeface="Trebuchet MS" pitchFamily="34" charset="-122"/>
                <a:cs typeface="Trebuchet MS" pitchFamily="34" charset="-120"/>
              </a:rPr>
              <a:t>Where we began — September 2025</a:t>
            </a:r>
            <a:endParaRPr lang="en-US" sz="3400" dirty="0">
              <a:latin typeface="Century Gothic" panose="020B0502020202020204" pitchFamily="34" charset="0"/>
            </a:endParaRPr>
          </a:p>
        </p:txBody>
      </p:sp>
      <p:sp>
        <p:nvSpPr>
          <p:cNvPr id="4" name="Shape 2"/>
          <p:cNvSpPr/>
          <p:nvPr/>
        </p:nvSpPr>
        <p:spPr>
          <a:xfrm>
            <a:off x="525780" y="2057400"/>
            <a:ext cx="2606040" cy="3108960"/>
          </a:xfrm>
          <a:prstGeom prst="rect">
            <a:avLst/>
          </a:prstGeom>
          <a:solidFill>
            <a:srgbClr val="FFFFFF"/>
          </a:solidFill>
          <a:ln w="9525">
            <a:solidFill>
              <a:srgbClr val="CBD5E1"/>
            </a:solidFill>
            <a:prstDash val="solid"/>
          </a:ln>
          <a:effectLst>
            <a:outerShdw blurRad="101600" dist="25400" dir="5400000" algn="bl" rotWithShape="0">
              <a:srgbClr val="0B2545">
                <a:alpha val="8000"/>
              </a:srgbClr>
            </a:outerShdw>
          </a:effectLst>
        </p:spPr>
        <p:txBody>
          <a:bodyPr/>
          <a:lstStyle/>
          <a:p>
            <a:endParaRPr lang="en-US">
              <a:latin typeface="Century Gothic" panose="020B0502020202020204" pitchFamily="34" charset="0"/>
            </a:endParaRPr>
          </a:p>
        </p:txBody>
      </p:sp>
      <p:sp>
        <p:nvSpPr>
          <p:cNvPr id="5" name="Shape 3"/>
          <p:cNvSpPr/>
          <p:nvPr/>
        </p:nvSpPr>
        <p:spPr>
          <a:xfrm>
            <a:off x="525780" y="2057400"/>
            <a:ext cx="2606040" cy="73152"/>
          </a:xfrm>
          <a:prstGeom prst="rect">
            <a:avLst/>
          </a:prstGeom>
          <a:solidFill>
            <a:srgbClr val="0891B2"/>
          </a:solidFill>
          <a:ln/>
        </p:spPr>
        <p:txBody>
          <a:bodyPr/>
          <a:lstStyle/>
          <a:p>
            <a:endParaRPr lang="en-US">
              <a:latin typeface="Century Gothic" panose="020B0502020202020204" pitchFamily="34" charset="0"/>
            </a:endParaRPr>
          </a:p>
        </p:txBody>
      </p:sp>
      <p:sp>
        <p:nvSpPr>
          <p:cNvPr id="6" name="Text 4"/>
          <p:cNvSpPr/>
          <p:nvPr/>
        </p:nvSpPr>
        <p:spPr>
          <a:xfrm>
            <a:off x="800100" y="2286000"/>
            <a:ext cx="914400" cy="457200"/>
          </a:xfrm>
          <a:prstGeom prst="rect">
            <a:avLst/>
          </a:prstGeom>
          <a:noFill/>
          <a:ln/>
        </p:spPr>
        <p:txBody>
          <a:bodyPr wrap="square" lIns="0" tIns="0" rIns="0" bIns="0" rtlCol="0" anchor="ctr"/>
          <a:lstStyle/>
          <a:p>
            <a:pPr marL="0" indent="0">
              <a:buNone/>
            </a:pPr>
            <a:r>
              <a:rPr lang="en-US" sz="2400" b="1" dirty="0">
                <a:solidFill>
                  <a:srgbClr val="E63946"/>
                </a:solidFill>
                <a:latin typeface="Century Gothic" panose="020B0502020202020204" pitchFamily="34" charset="0"/>
                <a:ea typeface="Trebuchet MS" pitchFamily="34" charset="-122"/>
                <a:cs typeface="Trebuchet MS" pitchFamily="34" charset="-120"/>
              </a:rPr>
              <a:t>01</a:t>
            </a:r>
            <a:endParaRPr lang="en-US" sz="2400" dirty="0">
              <a:latin typeface="Century Gothic" panose="020B0502020202020204" pitchFamily="34" charset="0"/>
            </a:endParaRPr>
          </a:p>
        </p:txBody>
      </p:sp>
      <p:pic>
        <p:nvPicPr>
          <p:cNvPr id="7" name="Image 0" descr="preencoded.png"/>
          <p:cNvPicPr>
            <a:picLocks noChangeAspect="1"/>
          </p:cNvPicPr>
          <p:nvPr/>
        </p:nvPicPr>
        <p:blipFill>
          <a:blip r:embed="rId3"/>
          <a:stretch>
            <a:fillRect/>
          </a:stretch>
        </p:blipFill>
        <p:spPr>
          <a:xfrm>
            <a:off x="2354580" y="2331720"/>
            <a:ext cx="457200" cy="457200"/>
          </a:xfrm>
          <a:prstGeom prst="rect">
            <a:avLst/>
          </a:prstGeom>
        </p:spPr>
      </p:pic>
      <p:sp>
        <p:nvSpPr>
          <p:cNvPr id="8" name="Text 5"/>
          <p:cNvSpPr/>
          <p:nvPr/>
        </p:nvSpPr>
        <p:spPr>
          <a:xfrm>
            <a:off x="800100" y="2926080"/>
            <a:ext cx="2057400" cy="1097280"/>
          </a:xfrm>
          <a:prstGeom prst="rect">
            <a:avLst/>
          </a:prstGeom>
          <a:noFill/>
          <a:ln/>
        </p:spPr>
        <p:txBody>
          <a:bodyPr wrap="square" lIns="0" tIns="0" rIns="0" bIns="0" rtlCol="0" anchor="ctr"/>
          <a:lstStyle/>
          <a:p>
            <a:pPr marL="0" indent="0">
              <a:buNone/>
            </a:pPr>
            <a:r>
              <a:rPr lang="en-US" sz="2000" b="1" dirty="0">
                <a:solidFill>
                  <a:srgbClr val="0B2545"/>
                </a:solidFill>
                <a:latin typeface="Century Gothic" panose="020B0502020202020204" pitchFamily="34" charset="0"/>
                <a:ea typeface="Trebuchet MS" pitchFamily="34" charset="-122"/>
                <a:cs typeface="Trebuchet MS" pitchFamily="34" charset="-120"/>
              </a:rPr>
              <a:t>Cybersecurity</a:t>
            </a:r>
            <a:endParaRPr lang="en-US" sz="2000" dirty="0">
              <a:latin typeface="Century Gothic" panose="020B0502020202020204" pitchFamily="34" charset="0"/>
            </a:endParaRPr>
          </a:p>
          <a:p>
            <a:pPr marL="0" indent="0">
              <a:buNone/>
            </a:pPr>
            <a:r>
              <a:rPr lang="en-US" sz="2000" b="1" dirty="0">
                <a:solidFill>
                  <a:srgbClr val="0B2545"/>
                </a:solidFill>
                <a:latin typeface="Century Gothic" panose="020B0502020202020204" pitchFamily="34" charset="0"/>
                <a:ea typeface="Trebuchet MS" pitchFamily="34" charset="-122"/>
                <a:cs typeface="Trebuchet MS" pitchFamily="34" charset="-120"/>
              </a:rPr>
              <a:t>by Regulation</a:t>
            </a:r>
            <a:endParaRPr lang="en-US" sz="2000" dirty="0">
              <a:latin typeface="Century Gothic" panose="020B0502020202020204" pitchFamily="34" charset="0"/>
            </a:endParaRPr>
          </a:p>
        </p:txBody>
      </p:sp>
      <p:sp>
        <p:nvSpPr>
          <p:cNvPr id="9" name="Text 6"/>
          <p:cNvSpPr/>
          <p:nvPr/>
        </p:nvSpPr>
        <p:spPr>
          <a:xfrm>
            <a:off x="800100" y="4114800"/>
            <a:ext cx="2057400" cy="960120"/>
          </a:xfrm>
          <a:prstGeom prst="rect">
            <a:avLst/>
          </a:prstGeom>
          <a:noFill/>
          <a:ln/>
        </p:spPr>
        <p:txBody>
          <a:bodyPr wrap="square" lIns="0" tIns="0" rIns="0" bIns="0" rtlCol="0" anchor="ctr"/>
          <a:lstStyle/>
          <a:p>
            <a:pPr marL="0" indent="0">
              <a:buNone/>
            </a:pPr>
            <a:r>
              <a:rPr lang="en-US" sz="1200" dirty="0">
                <a:solidFill>
                  <a:srgbClr val="475569"/>
                </a:solidFill>
                <a:latin typeface="Century Gothic" panose="020B0502020202020204" pitchFamily="34" charset="0"/>
                <a:ea typeface="Calibri" pitchFamily="34" charset="-122"/>
                <a:cs typeface="Calibri" pitchFamily="34" charset="-120"/>
              </a:rPr>
              <a:t>Breach clocks, license-based controls, tiered sanctions — adapted from NIS2.</a:t>
            </a:r>
            <a:endParaRPr lang="en-US" sz="1200" dirty="0">
              <a:latin typeface="Century Gothic" panose="020B0502020202020204" pitchFamily="34" charset="0"/>
            </a:endParaRPr>
          </a:p>
        </p:txBody>
      </p:sp>
      <p:sp>
        <p:nvSpPr>
          <p:cNvPr id="10" name="Shape 7"/>
          <p:cNvSpPr/>
          <p:nvPr/>
        </p:nvSpPr>
        <p:spPr>
          <a:xfrm>
            <a:off x="3360420" y="2057400"/>
            <a:ext cx="2606040" cy="3108960"/>
          </a:xfrm>
          <a:prstGeom prst="rect">
            <a:avLst/>
          </a:prstGeom>
          <a:solidFill>
            <a:srgbClr val="FFFFFF"/>
          </a:solidFill>
          <a:ln w="9525">
            <a:solidFill>
              <a:srgbClr val="CBD5E1"/>
            </a:solidFill>
            <a:prstDash val="solid"/>
          </a:ln>
          <a:effectLst>
            <a:outerShdw blurRad="101600" dist="25400" dir="5400000" algn="bl" rotWithShape="0">
              <a:srgbClr val="0B2545">
                <a:alpha val="8000"/>
              </a:srgbClr>
            </a:outerShdw>
          </a:effectLst>
        </p:spPr>
        <p:txBody>
          <a:bodyPr/>
          <a:lstStyle/>
          <a:p>
            <a:endParaRPr lang="en-US">
              <a:latin typeface="Century Gothic" panose="020B0502020202020204" pitchFamily="34" charset="0"/>
            </a:endParaRPr>
          </a:p>
        </p:txBody>
      </p:sp>
      <p:sp>
        <p:nvSpPr>
          <p:cNvPr id="11" name="Shape 8"/>
          <p:cNvSpPr/>
          <p:nvPr/>
        </p:nvSpPr>
        <p:spPr>
          <a:xfrm>
            <a:off x="3360420" y="2057400"/>
            <a:ext cx="2606040" cy="73152"/>
          </a:xfrm>
          <a:prstGeom prst="rect">
            <a:avLst/>
          </a:prstGeom>
          <a:solidFill>
            <a:srgbClr val="0891B2"/>
          </a:solidFill>
          <a:ln/>
        </p:spPr>
        <p:txBody>
          <a:bodyPr/>
          <a:lstStyle/>
          <a:p>
            <a:endParaRPr lang="en-US">
              <a:latin typeface="Century Gothic" panose="020B0502020202020204" pitchFamily="34" charset="0"/>
            </a:endParaRPr>
          </a:p>
        </p:txBody>
      </p:sp>
      <p:sp>
        <p:nvSpPr>
          <p:cNvPr id="12" name="Text 9"/>
          <p:cNvSpPr/>
          <p:nvPr/>
        </p:nvSpPr>
        <p:spPr>
          <a:xfrm>
            <a:off x="3634740" y="2286000"/>
            <a:ext cx="914400" cy="457200"/>
          </a:xfrm>
          <a:prstGeom prst="rect">
            <a:avLst/>
          </a:prstGeom>
          <a:noFill/>
          <a:ln/>
        </p:spPr>
        <p:txBody>
          <a:bodyPr wrap="square" lIns="0" tIns="0" rIns="0" bIns="0" rtlCol="0" anchor="ctr"/>
          <a:lstStyle/>
          <a:p>
            <a:pPr marL="0" indent="0">
              <a:buNone/>
            </a:pPr>
            <a:r>
              <a:rPr lang="en-US" sz="2400" b="1" dirty="0">
                <a:solidFill>
                  <a:srgbClr val="E63946"/>
                </a:solidFill>
                <a:latin typeface="Century Gothic" panose="020B0502020202020204" pitchFamily="34" charset="0"/>
                <a:ea typeface="Trebuchet MS" pitchFamily="34" charset="-122"/>
                <a:cs typeface="Trebuchet MS" pitchFamily="34" charset="-120"/>
              </a:rPr>
              <a:t>02</a:t>
            </a:r>
            <a:endParaRPr lang="en-US" sz="2400" dirty="0">
              <a:latin typeface="Century Gothic" panose="020B0502020202020204" pitchFamily="34" charset="0"/>
            </a:endParaRPr>
          </a:p>
        </p:txBody>
      </p:sp>
      <p:pic>
        <p:nvPicPr>
          <p:cNvPr id="13" name="Image 1" descr="preencoded.png"/>
          <p:cNvPicPr>
            <a:picLocks noChangeAspect="1"/>
          </p:cNvPicPr>
          <p:nvPr/>
        </p:nvPicPr>
        <p:blipFill>
          <a:blip r:embed="rId4"/>
          <a:stretch>
            <a:fillRect/>
          </a:stretch>
        </p:blipFill>
        <p:spPr>
          <a:xfrm>
            <a:off x="5189220" y="2331720"/>
            <a:ext cx="457200" cy="457200"/>
          </a:xfrm>
          <a:prstGeom prst="rect">
            <a:avLst/>
          </a:prstGeom>
        </p:spPr>
      </p:pic>
      <p:sp>
        <p:nvSpPr>
          <p:cNvPr id="14" name="Text 10"/>
          <p:cNvSpPr/>
          <p:nvPr/>
        </p:nvSpPr>
        <p:spPr>
          <a:xfrm>
            <a:off x="3634740" y="2926080"/>
            <a:ext cx="2057400" cy="1097280"/>
          </a:xfrm>
          <a:prstGeom prst="rect">
            <a:avLst/>
          </a:prstGeom>
          <a:noFill/>
          <a:ln/>
        </p:spPr>
        <p:txBody>
          <a:bodyPr wrap="square" lIns="0" tIns="0" rIns="0" bIns="0" rtlCol="0" anchor="ctr"/>
          <a:lstStyle/>
          <a:p>
            <a:pPr marL="0" indent="0">
              <a:buNone/>
            </a:pPr>
            <a:r>
              <a:rPr lang="en-US" sz="2000" b="1" dirty="0">
                <a:solidFill>
                  <a:srgbClr val="0B2545"/>
                </a:solidFill>
                <a:latin typeface="Century Gothic" panose="020B0502020202020204" pitchFamily="34" charset="0"/>
                <a:ea typeface="Trebuchet MS" pitchFamily="34" charset="-122"/>
                <a:cs typeface="Trebuchet MS" pitchFamily="34" charset="-120"/>
              </a:rPr>
              <a:t>Privacy</a:t>
            </a:r>
            <a:endParaRPr lang="en-US" sz="2000" dirty="0">
              <a:latin typeface="Century Gothic" panose="020B0502020202020204" pitchFamily="34" charset="0"/>
            </a:endParaRPr>
          </a:p>
          <a:p>
            <a:pPr marL="0" indent="0">
              <a:buNone/>
            </a:pPr>
            <a:r>
              <a:rPr lang="en-US" sz="2000" b="1" dirty="0">
                <a:solidFill>
                  <a:srgbClr val="0B2545"/>
                </a:solidFill>
                <a:latin typeface="Century Gothic" panose="020B0502020202020204" pitchFamily="34" charset="0"/>
                <a:ea typeface="Trebuchet MS" pitchFamily="34" charset="-122"/>
                <a:cs typeface="Trebuchet MS" pitchFamily="34" charset="-120"/>
              </a:rPr>
              <a:t>by Design</a:t>
            </a:r>
            <a:endParaRPr lang="en-US" sz="2000" dirty="0">
              <a:latin typeface="Century Gothic" panose="020B0502020202020204" pitchFamily="34" charset="0"/>
            </a:endParaRPr>
          </a:p>
        </p:txBody>
      </p:sp>
      <p:sp>
        <p:nvSpPr>
          <p:cNvPr id="15" name="Text 11"/>
          <p:cNvSpPr/>
          <p:nvPr/>
        </p:nvSpPr>
        <p:spPr>
          <a:xfrm>
            <a:off x="3634740" y="4114800"/>
            <a:ext cx="2057400" cy="960120"/>
          </a:xfrm>
          <a:prstGeom prst="rect">
            <a:avLst/>
          </a:prstGeom>
          <a:noFill/>
          <a:ln/>
        </p:spPr>
        <p:txBody>
          <a:bodyPr wrap="square" lIns="0" tIns="0" rIns="0" bIns="0" rtlCol="0" anchor="ctr"/>
          <a:lstStyle/>
          <a:p>
            <a:pPr marL="0" indent="0">
              <a:buNone/>
            </a:pPr>
            <a:r>
              <a:rPr lang="en-US" sz="1200" dirty="0">
                <a:solidFill>
                  <a:srgbClr val="475569"/>
                </a:solidFill>
                <a:latin typeface="Century Gothic" panose="020B0502020202020204" pitchFamily="34" charset="0"/>
                <a:ea typeface="Calibri" pitchFamily="34" charset="-122"/>
                <a:cs typeface="Calibri" pitchFamily="34" charset="-120"/>
              </a:rPr>
              <a:t>DPIAs, encryption, user rights, plain-language breach notices.</a:t>
            </a:r>
            <a:endParaRPr lang="en-US" sz="1200" dirty="0">
              <a:latin typeface="Century Gothic" panose="020B0502020202020204" pitchFamily="34" charset="0"/>
            </a:endParaRPr>
          </a:p>
        </p:txBody>
      </p:sp>
      <p:sp>
        <p:nvSpPr>
          <p:cNvPr id="16" name="Shape 12"/>
          <p:cNvSpPr/>
          <p:nvPr/>
        </p:nvSpPr>
        <p:spPr>
          <a:xfrm>
            <a:off x="6195060" y="2057400"/>
            <a:ext cx="2606040" cy="3108960"/>
          </a:xfrm>
          <a:prstGeom prst="rect">
            <a:avLst/>
          </a:prstGeom>
          <a:solidFill>
            <a:srgbClr val="FFFFFF"/>
          </a:solidFill>
          <a:ln w="9525">
            <a:solidFill>
              <a:srgbClr val="CBD5E1"/>
            </a:solidFill>
            <a:prstDash val="solid"/>
          </a:ln>
          <a:effectLst>
            <a:outerShdw blurRad="101600" dist="25400" dir="5400000" algn="bl" rotWithShape="0">
              <a:srgbClr val="0B2545">
                <a:alpha val="8000"/>
              </a:srgbClr>
            </a:outerShdw>
          </a:effectLst>
        </p:spPr>
        <p:txBody>
          <a:bodyPr/>
          <a:lstStyle/>
          <a:p>
            <a:endParaRPr lang="en-US">
              <a:latin typeface="Century Gothic" panose="020B0502020202020204" pitchFamily="34" charset="0"/>
            </a:endParaRPr>
          </a:p>
        </p:txBody>
      </p:sp>
      <p:sp>
        <p:nvSpPr>
          <p:cNvPr id="17" name="Shape 13"/>
          <p:cNvSpPr/>
          <p:nvPr/>
        </p:nvSpPr>
        <p:spPr>
          <a:xfrm>
            <a:off x="6195060" y="2057400"/>
            <a:ext cx="2606040" cy="73152"/>
          </a:xfrm>
          <a:prstGeom prst="rect">
            <a:avLst/>
          </a:prstGeom>
          <a:solidFill>
            <a:srgbClr val="0891B2"/>
          </a:solidFill>
          <a:ln/>
        </p:spPr>
        <p:txBody>
          <a:bodyPr/>
          <a:lstStyle/>
          <a:p>
            <a:endParaRPr lang="en-US">
              <a:latin typeface="Century Gothic" panose="020B0502020202020204" pitchFamily="34" charset="0"/>
            </a:endParaRPr>
          </a:p>
        </p:txBody>
      </p:sp>
      <p:sp>
        <p:nvSpPr>
          <p:cNvPr id="18" name="Text 14"/>
          <p:cNvSpPr/>
          <p:nvPr/>
        </p:nvSpPr>
        <p:spPr>
          <a:xfrm>
            <a:off x="6469380" y="2286000"/>
            <a:ext cx="914400" cy="457200"/>
          </a:xfrm>
          <a:prstGeom prst="rect">
            <a:avLst/>
          </a:prstGeom>
          <a:noFill/>
          <a:ln/>
        </p:spPr>
        <p:txBody>
          <a:bodyPr wrap="square" lIns="0" tIns="0" rIns="0" bIns="0" rtlCol="0" anchor="ctr"/>
          <a:lstStyle/>
          <a:p>
            <a:pPr marL="0" indent="0">
              <a:buNone/>
            </a:pPr>
            <a:r>
              <a:rPr lang="en-US" sz="2400" b="1" dirty="0">
                <a:solidFill>
                  <a:srgbClr val="E63946"/>
                </a:solidFill>
                <a:latin typeface="Century Gothic" panose="020B0502020202020204" pitchFamily="34" charset="0"/>
                <a:ea typeface="Trebuchet MS" pitchFamily="34" charset="-122"/>
                <a:cs typeface="Trebuchet MS" pitchFamily="34" charset="-120"/>
              </a:rPr>
              <a:t>03</a:t>
            </a:r>
            <a:endParaRPr lang="en-US" sz="2400" dirty="0">
              <a:latin typeface="Century Gothic" panose="020B0502020202020204" pitchFamily="34" charset="0"/>
            </a:endParaRPr>
          </a:p>
        </p:txBody>
      </p:sp>
      <p:pic>
        <p:nvPicPr>
          <p:cNvPr id="19" name="Image 2" descr="preencoded.png"/>
          <p:cNvPicPr>
            <a:picLocks noChangeAspect="1"/>
          </p:cNvPicPr>
          <p:nvPr/>
        </p:nvPicPr>
        <p:blipFill>
          <a:blip r:embed="rId5"/>
          <a:stretch>
            <a:fillRect/>
          </a:stretch>
        </p:blipFill>
        <p:spPr>
          <a:xfrm>
            <a:off x="8023860" y="2331720"/>
            <a:ext cx="457200" cy="457200"/>
          </a:xfrm>
          <a:prstGeom prst="rect">
            <a:avLst/>
          </a:prstGeom>
        </p:spPr>
      </p:pic>
      <p:sp>
        <p:nvSpPr>
          <p:cNvPr id="20" name="Text 15"/>
          <p:cNvSpPr/>
          <p:nvPr/>
        </p:nvSpPr>
        <p:spPr>
          <a:xfrm>
            <a:off x="6469380" y="2926080"/>
            <a:ext cx="2057400" cy="1097280"/>
          </a:xfrm>
          <a:prstGeom prst="rect">
            <a:avLst/>
          </a:prstGeom>
          <a:noFill/>
          <a:ln/>
        </p:spPr>
        <p:txBody>
          <a:bodyPr wrap="square" lIns="0" tIns="0" rIns="0" bIns="0" rtlCol="0" anchor="ctr"/>
          <a:lstStyle/>
          <a:p>
            <a:pPr marL="0" indent="0">
              <a:buNone/>
            </a:pPr>
            <a:r>
              <a:rPr lang="en-US" sz="2000" b="1" dirty="0">
                <a:solidFill>
                  <a:srgbClr val="0B2545"/>
                </a:solidFill>
                <a:latin typeface="Century Gothic" panose="020B0502020202020204" pitchFamily="34" charset="0"/>
                <a:ea typeface="Trebuchet MS" pitchFamily="34" charset="-122"/>
                <a:cs typeface="Trebuchet MS" pitchFamily="34" charset="-120"/>
              </a:rPr>
              <a:t>Cross-Border</a:t>
            </a:r>
            <a:endParaRPr lang="en-US" sz="2000" dirty="0">
              <a:latin typeface="Century Gothic" panose="020B0502020202020204" pitchFamily="34" charset="0"/>
            </a:endParaRPr>
          </a:p>
          <a:p>
            <a:pPr marL="0" indent="0">
              <a:buNone/>
            </a:pPr>
            <a:r>
              <a:rPr lang="en-US" sz="2000" b="1" dirty="0">
                <a:solidFill>
                  <a:srgbClr val="0B2545"/>
                </a:solidFill>
                <a:latin typeface="Century Gothic" panose="020B0502020202020204" pitchFamily="34" charset="0"/>
                <a:ea typeface="Trebuchet MS" pitchFamily="34" charset="-122"/>
                <a:cs typeface="Trebuchet MS" pitchFamily="34" charset="-120"/>
              </a:rPr>
              <a:t>Coordination</a:t>
            </a:r>
            <a:endParaRPr lang="en-US" sz="2000" dirty="0">
              <a:latin typeface="Century Gothic" panose="020B0502020202020204" pitchFamily="34" charset="0"/>
            </a:endParaRPr>
          </a:p>
        </p:txBody>
      </p:sp>
      <p:sp>
        <p:nvSpPr>
          <p:cNvPr id="21" name="Text 16"/>
          <p:cNvSpPr/>
          <p:nvPr/>
        </p:nvSpPr>
        <p:spPr>
          <a:xfrm>
            <a:off x="6469380" y="4114800"/>
            <a:ext cx="2057400" cy="960120"/>
          </a:xfrm>
          <a:prstGeom prst="rect">
            <a:avLst/>
          </a:prstGeom>
          <a:noFill/>
          <a:ln/>
        </p:spPr>
        <p:txBody>
          <a:bodyPr wrap="square" lIns="0" tIns="0" rIns="0" bIns="0" rtlCol="0" anchor="ctr"/>
          <a:lstStyle/>
          <a:p>
            <a:pPr marL="0" indent="0">
              <a:buNone/>
            </a:pPr>
            <a:r>
              <a:rPr lang="en-US" sz="1200" dirty="0">
                <a:solidFill>
                  <a:srgbClr val="475569"/>
                </a:solidFill>
                <a:latin typeface="Century Gothic" panose="020B0502020202020204" pitchFamily="34" charset="0"/>
                <a:ea typeface="Calibri" pitchFamily="34" charset="-122"/>
                <a:cs typeface="Calibri" pitchFamily="34" charset="-120"/>
              </a:rPr>
              <a:t>CSIRT mesh, STIX/TAXII sharing, MOUs, regional tabletop exercises.</a:t>
            </a:r>
            <a:endParaRPr lang="en-US" sz="1200" dirty="0">
              <a:latin typeface="Century Gothic" panose="020B0502020202020204" pitchFamily="34" charset="0"/>
            </a:endParaRPr>
          </a:p>
        </p:txBody>
      </p:sp>
      <p:sp>
        <p:nvSpPr>
          <p:cNvPr id="22" name="Shape 17"/>
          <p:cNvSpPr/>
          <p:nvPr/>
        </p:nvSpPr>
        <p:spPr>
          <a:xfrm>
            <a:off x="9029700" y="2057400"/>
            <a:ext cx="2606040" cy="3108960"/>
          </a:xfrm>
          <a:prstGeom prst="rect">
            <a:avLst/>
          </a:prstGeom>
          <a:solidFill>
            <a:srgbClr val="FFFFFF"/>
          </a:solidFill>
          <a:ln w="9525">
            <a:solidFill>
              <a:srgbClr val="CBD5E1"/>
            </a:solidFill>
            <a:prstDash val="solid"/>
          </a:ln>
          <a:effectLst>
            <a:outerShdw blurRad="101600" dist="25400" dir="5400000" algn="bl" rotWithShape="0">
              <a:srgbClr val="0B2545">
                <a:alpha val="8000"/>
              </a:srgbClr>
            </a:outerShdw>
          </a:effectLst>
        </p:spPr>
        <p:txBody>
          <a:bodyPr/>
          <a:lstStyle/>
          <a:p>
            <a:endParaRPr lang="en-US">
              <a:latin typeface="Century Gothic" panose="020B0502020202020204" pitchFamily="34" charset="0"/>
            </a:endParaRPr>
          </a:p>
        </p:txBody>
      </p:sp>
      <p:sp>
        <p:nvSpPr>
          <p:cNvPr id="23" name="Shape 18"/>
          <p:cNvSpPr/>
          <p:nvPr/>
        </p:nvSpPr>
        <p:spPr>
          <a:xfrm>
            <a:off x="9029700" y="2057400"/>
            <a:ext cx="2606040" cy="73152"/>
          </a:xfrm>
          <a:prstGeom prst="rect">
            <a:avLst/>
          </a:prstGeom>
          <a:solidFill>
            <a:srgbClr val="0891B2"/>
          </a:solidFill>
          <a:ln/>
        </p:spPr>
        <p:txBody>
          <a:bodyPr/>
          <a:lstStyle/>
          <a:p>
            <a:endParaRPr lang="en-US">
              <a:latin typeface="Century Gothic" panose="020B0502020202020204" pitchFamily="34" charset="0"/>
            </a:endParaRPr>
          </a:p>
        </p:txBody>
      </p:sp>
      <p:sp>
        <p:nvSpPr>
          <p:cNvPr id="24" name="Text 19"/>
          <p:cNvSpPr/>
          <p:nvPr/>
        </p:nvSpPr>
        <p:spPr>
          <a:xfrm>
            <a:off x="9304020" y="2286000"/>
            <a:ext cx="914400" cy="457200"/>
          </a:xfrm>
          <a:prstGeom prst="rect">
            <a:avLst/>
          </a:prstGeom>
          <a:noFill/>
          <a:ln/>
        </p:spPr>
        <p:txBody>
          <a:bodyPr wrap="square" lIns="0" tIns="0" rIns="0" bIns="0" rtlCol="0" anchor="ctr"/>
          <a:lstStyle/>
          <a:p>
            <a:pPr marL="0" indent="0">
              <a:buNone/>
            </a:pPr>
            <a:r>
              <a:rPr lang="en-US" sz="2400" b="1" dirty="0">
                <a:solidFill>
                  <a:srgbClr val="E63946"/>
                </a:solidFill>
                <a:latin typeface="Century Gothic" panose="020B0502020202020204" pitchFamily="34" charset="0"/>
                <a:ea typeface="Trebuchet MS" pitchFamily="34" charset="-122"/>
                <a:cs typeface="Trebuchet MS" pitchFamily="34" charset="-120"/>
              </a:rPr>
              <a:t>04</a:t>
            </a:r>
            <a:endParaRPr lang="en-US" sz="2400" dirty="0">
              <a:latin typeface="Century Gothic" panose="020B0502020202020204" pitchFamily="34" charset="0"/>
            </a:endParaRPr>
          </a:p>
        </p:txBody>
      </p:sp>
      <p:pic>
        <p:nvPicPr>
          <p:cNvPr id="25" name="Image 3" descr="preencoded.png"/>
          <p:cNvPicPr>
            <a:picLocks noChangeAspect="1"/>
          </p:cNvPicPr>
          <p:nvPr/>
        </p:nvPicPr>
        <p:blipFill>
          <a:blip r:embed="rId6"/>
          <a:stretch>
            <a:fillRect/>
          </a:stretch>
        </p:blipFill>
        <p:spPr>
          <a:xfrm>
            <a:off x="10858500" y="2331720"/>
            <a:ext cx="457200" cy="457200"/>
          </a:xfrm>
          <a:prstGeom prst="rect">
            <a:avLst/>
          </a:prstGeom>
        </p:spPr>
      </p:pic>
      <p:sp>
        <p:nvSpPr>
          <p:cNvPr id="26" name="Text 20"/>
          <p:cNvSpPr/>
          <p:nvPr/>
        </p:nvSpPr>
        <p:spPr>
          <a:xfrm>
            <a:off x="9304020" y="2926080"/>
            <a:ext cx="2057400" cy="1097280"/>
          </a:xfrm>
          <a:prstGeom prst="rect">
            <a:avLst/>
          </a:prstGeom>
          <a:noFill/>
          <a:ln/>
        </p:spPr>
        <p:txBody>
          <a:bodyPr wrap="square" lIns="0" tIns="0" rIns="0" bIns="0" rtlCol="0" anchor="ctr"/>
          <a:lstStyle/>
          <a:p>
            <a:pPr marL="0" indent="0">
              <a:buNone/>
            </a:pPr>
            <a:r>
              <a:rPr lang="en-US" sz="2000" b="1" dirty="0">
                <a:solidFill>
                  <a:srgbClr val="0B2545"/>
                </a:solidFill>
                <a:latin typeface="Century Gothic" panose="020B0502020202020204" pitchFamily="34" charset="0"/>
                <a:ea typeface="Trebuchet MS" pitchFamily="34" charset="-122"/>
                <a:cs typeface="Trebuchet MS" pitchFamily="34" charset="-120"/>
              </a:rPr>
              <a:t>Institutional</a:t>
            </a:r>
            <a:endParaRPr lang="en-US" sz="2000" dirty="0">
              <a:latin typeface="Century Gothic" panose="020B0502020202020204" pitchFamily="34" charset="0"/>
            </a:endParaRPr>
          </a:p>
          <a:p>
            <a:pPr marL="0" indent="0">
              <a:buNone/>
            </a:pPr>
            <a:r>
              <a:rPr lang="en-US" sz="2000" b="1" dirty="0">
                <a:solidFill>
                  <a:srgbClr val="0B2545"/>
                </a:solidFill>
                <a:latin typeface="Century Gothic" panose="020B0502020202020204" pitchFamily="34" charset="0"/>
                <a:ea typeface="Trebuchet MS" pitchFamily="34" charset="-122"/>
                <a:cs typeface="Trebuchet MS" pitchFamily="34" charset="-120"/>
              </a:rPr>
              <a:t>Capacity</a:t>
            </a:r>
            <a:endParaRPr lang="en-US" sz="2000" dirty="0">
              <a:latin typeface="Century Gothic" panose="020B0502020202020204" pitchFamily="34" charset="0"/>
            </a:endParaRPr>
          </a:p>
        </p:txBody>
      </p:sp>
      <p:sp>
        <p:nvSpPr>
          <p:cNvPr id="27" name="Text 21"/>
          <p:cNvSpPr/>
          <p:nvPr/>
        </p:nvSpPr>
        <p:spPr>
          <a:xfrm>
            <a:off x="9304020" y="4114800"/>
            <a:ext cx="2057400" cy="960120"/>
          </a:xfrm>
          <a:prstGeom prst="rect">
            <a:avLst/>
          </a:prstGeom>
          <a:noFill/>
          <a:ln/>
        </p:spPr>
        <p:txBody>
          <a:bodyPr wrap="square" lIns="0" tIns="0" rIns="0" bIns="0" rtlCol="0" anchor="ctr"/>
          <a:lstStyle/>
          <a:p>
            <a:pPr marL="0" indent="0">
              <a:buNone/>
            </a:pPr>
            <a:r>
              <a:rPr lang="en-US" sz="1200" dirty="0">
                <a:solidFill>
                  <a:srgbClr val="475569"/>
                </a:solidFill>
                <a:latin typeface="Century Gothic" panose="020B0502020202020204" pitchFamily="34" charset="0"/>
                <a:ea typeface="Calibri" pitchFamily="34" charset="-122"/>
                <a:cs typeface="Calibri" pitchFamily="34" charset="-120"/>
              </a:rPr>
              <a:t>Risk-based supervision, sanctions ladder, pooled auditor &amp; trainer programs.</a:t>
            </a:r>
            <a:endParaRPr lang="en-US" sz="1200" dirty="0">
              <a:latin typeface="Century Gothic" panose="020B0502020202020204" pitchFamily="34" charset="0"/>
            </a:endParaRPr>
          </a:p>
        </p:txBody>
      </p:sp>
      <p:sp>
        <p:nvSpPr>
          <p:cNvPr id="28" name="Text 22"/>
          <p:cNvSpPr/>
          <p:nvPr/>
        </p:nvSpPr>
        <p:spPr>
          <a:xfrm>
            <a:off x="422114" y="5897880"/>
            <a:ext cx="11347772" cy="457200"/>
          </a:xfrm>
          <a:prstGeom prst="rect">
            <a:avLst/>
          </a:prstGeom>
          <a:noFill/>
          <a:ln/>
        </p:spPr>
        <p:txBody>
          <a:bodyPr wrap="square" lIns="0" tIns="0" rIns="0" bIns="0" rtlCol="0" anchor="ctr"/>
          <a:lstStyle/>
          <a:p>
            <a:pPr marL="0" indent="0">
              <a:buNone/>
            </a:pPr>
            <a:r>
              <a:rPr lang="en-US" sz="1200" i="1" dirty="0">
                <a:solidFill>
                  <a:srgbClr val="475569"/>
                </a:solidFill>
                <a:latin typeface="Century Gothic" panose="020B0502020202020204" pitchFamily="34" charset="0"/>
                <a:ea typeface="Calibri" pitchFamily="34" charset="-122"/>
                <a:cs typeface="Calibri" pitchFamily="34" charset="-120"/>
              </a:rPr>
              <a:t>Adapted from NIS2 &amp; GDPR for SIDS realities  •  36-month phased roadmap  •  Grounded in TSTT, BEL, Curaçao and University of The Bahamas incidents.</a:t>
            </a:r>
            <a:endParaRPr lang="en-US" sz="1200" dirty="0">
              <a:latin typeface="Century Gothic" panose="020B0502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640080" y="502920"/>
            <a:ext cx="10972800" cy="320040"/>
          </a:xfrm>
          <a:prstGeom prst="rect">
            <a:avLst/>
          </a:prstGeom>
          <a:noFill/>
          <a:ln/>
        </p:spPr>
        <p:txBody>
          <a:bodyPr wrap="square" lIns="0" tIns="0" rIns="0" bIns="0" rtlCol="0" anchor="ctr"/>
          <a:lstStyle/>
          <a:p>
            <a:pPr marL="0" indent="0">
              <a:buNone/>
            </a:pPr>
            <a:r>
              <a:rPr lang="en-US" sz="1100" b="1" kern="0" spc="400" dirty="0">
                <a:solidFill>
                  <a:srgbClr val="E63946"/>
                </a:solidFill>
                <a:latin typeface="Century Gothic" panose="020B0502020202020204" pitchFamily="34" charset="0"/>
                <a:ea typeface="Calibri" pitchFamily="34" charset="-122"/>
                <a:cs typeface="Calibri" pitchFamily="34" charset="-120"/>
              </a:rPr>
              <a:t>WHAT CHANGED</a:t>
            </a:r>
            <a:endParaRPr lang="en-US" sz="1100" dirty="0">
              <a:latin typeface="Century Gothic" panose="020B0502020202020204" pitchFamily="34" charset="0"/>
            </a:endParaRPr>
          </a:p>
        </p:txBody>
      </p:sp>
      <p:sp>
        <p:nvSpPr>
          <p:cNvPr id="3" name="Text 1"/>
          <p:cNvSpPr/>
          <p:nvPr/>
        </p:nvSpPr>
        <p:spPr>
          <a:xfrm>
            <a:off x="640080" y="868680"/>
            <a:ext cx="10972800" cy="731520"/>
          </a:xfrm>
          <a:prstGeom prst="rect">
            <a:avLst/>
          </a:prstGeom>
          <a:noFill/>
          <a:ln/>
        </p:spPr>
        <p:txBody>
          <a:bodyPr wrap="square" lIns="0" tIns="0" rIns="0" bIns="0" rtlCol="0" anchor="ctr"/>
          <a:lstStyle/>
          <a:p>
            <a:pPr marL="0" indent="0">
              <a:buNone/>
            </a:pPr>
            <a:r>
              <a:rPr lang="en-US" sz="3400" b="1" dirty="0">
                <a:solidFill>
                  <a:srgbClr val="0B2545"/>
                </a:solidFill>
                <a:latin typeface="Century Gothic" panose="020B0502020202020204" pitchFamily="34" charset="0"/>
                <a:ea typeface="Trebuchet MS" pitchFamily="34" charset="-122"/>
                <a:cs typeface="Trebuchet MS" pitchFamily="34" charset="-120"/>
              </a:rPr>
              <a:t>Three compounding shocks since submission</a:t>
            </a:r>
            <a:endParaRPr lang="en-US" sz="3400" dirty="0">
              <a:latin typeface="Century Gothic" panose="020B0502020202020204" pitchFamily="34" charset="0"/>
            </a:endParaRPr>
          </a:p>
        </p:txBody>
      </p:sp>
      <p:sp>
        <p:nvSpPr>
          <p:cNvPr id="4" name="Shape 2"/>
          <p:cNvSpPr/>
          <p:nvPr/>
        </p:nvSpPr>
        <p:spPr>
          <a:xfrm>
            <a:off x="320040" y="2011680"/>
            <a:ext cx="3657600" cy="3931920"/>
          </a:xfrm>
          <a:prstGeom prst="rect">
            <a:avLst/>
          </a:prstGeom>
          <a:solidFill>
            <a:srgbClr val="FFFFFF"/>
          </a:solidFill>
          <a:ln w="9525">
            <a:solidFill>
              <a:srgbClr val="CBD5E1"/>
            </a:solidFill>
            <a:prstDash val="solid"/>
          </a:ln>
          <a:effectLst>
            <a:outerShdw blurRad="101600" dist="25400" dir="5400000" algn="bl" rotWithShape="0">
              <a:srgbClr val="0B2545">
                <a:alpha val="8000"/>
              </a:srgbClr>
            </a:outerShdw>
          </a:effectLst>
        </p:spPr>
        <p:txBody>
          <a:bodyPr/>
          <a:lstStyle/>
          <a:p>
            <a:endParaRPr lang="en-US">
              <a:latin typeface="Century Gothic" panose="020B0502020202020204" pitchFamily="34" charset="0"/>
            </a:endParaRPr>
          </a:p>
        </p:txBody>
      </p:sp>
      <p:sp>
        <p:nvSpPr>
          <p:cNvPr id="5" name="Shape 3"/>
          <p:cNvSpPr/>
          <p:nvPr/>
        </p:nvSpPr>
        <p:spPr>
          <a:xfrm>
            <a:off x="320040" y="2011680"/>
            <a:ext cx="91440" cy="3931920"/>
          </a:xfrm>
          <a:prstGeom prst="rect">
            <a:avLst/>
          </a:prstGeom>
          <a:solidFill>
            <a:srgbClr val="E63946"/>
          </a:solidFill>
          <a:ln/>
        </p:spPr>
        <p:txBody>
          <a:bodyPr/>
          <a:lstStyle/>
          <a:p>
            <a:endParaRPr lang="en-US">
              <a:latin typeface="Century Gothic" panose="020B0502020202020204" pitchFamily="34" charset="0"/>
            </a:endParaRPr>
          </a:p>
        </p:txBody>
      </p:sp>
      <p:pic>
        <p:nvPicPr>
          <p:cNvPr id="6" name="Image 0" descr="preencoded.png"/>
          <p:cNvPicPr>
            <a:picLocks noChangeAspect="1"/>
          </p:cNvPicPr>
          <p:nvPr/>
        </p:nvPicPr>
        <p:blipFill>
          <a:blip r:embed="rId3"/>
          <a:stretch>
            <a:fillRect/>
          </a:stretch>
        </p:blipFill>
        <p:spPr>
          <a:xfrm>
            <a:off x="731520" y="2377440"/>
            <a:ext cx="640080" cy="640080"/>
          </a:xfrm>
          <a:prstGeom prst="rect">
            <a:avLst/>
          </a:prstGeom>
        </p:spPr>
      </p:pic>
      <p:sp>
        <p:nvSpPr>
          <p:cNvPr id="7" name="Text 4"/>
          <p:cNvSpPr/>
          <p:nvPr/>
        </p:nvSpPr>
        <p:spPr>
          <a:xfrm>
            <a:off x="731520" y="3108960"/>
            <a:ext cx="3108960" cy="274320"/>
          </a:xfrm>
          <a:prstGeom prst="rect">
            <a:avLst/>
          </a:prstGeom>
          <a:noFill/>
          <a:ln/>
        </p:spPr>
        <p:txBody>
          <a:bodyPr wrap="square" lIns="0" tIns="0" rIns="0" bIns="0" rtlCol="0" anchor="ctr"/>
          <a:lstStyle/>
          <a:p>
            <a:pPr marL="0" indent="0">
              <a:buNone/>
            </a:pPr>
            <a:r>
              <a:rPr lang="en-US" sz="1000" b="1" kern="0" spc="400" dirty="0">
                <a:solidFill>
                  <a:srgbClr val="0891B2"/>
                </a:solidFill>
                <a:latin typeface="Century Gothic" panose="020B0502020202020204" pitchFamily="34" charset="0"/>
                <a:ea typeface="Calibri" pitchFamily="34" charset="-122"/>
                <a:cs typeface="Calibri" pitchFamily="34" charset="-120"/>
              </a:rPr>
              <a:t>PHYSICS</a:t>
            </a:r>
            <a:endParaRPr lang="en-US" sz="1000" dirty="0">
              <a:latin typeface="Century Gothic" panose="020B0502020202020204" pitchFamily="34" charset="0"/>
            </a:endParaRPr>
          </a:p>
        </p:txBody>
      </p:sp>
      <p:sp>
        <p:nvSpPr>
          <p:cNvPr id="8" name="Text 5"/>
          <p:cNvSpPr/>
          <p:nvPr/>
        </p:nvSpPr>
        <p:spPr>
          <a:xfrm>
            <a:off x="731520" y="3383280"/>
            <a:ext cx="3108960" cy="548640"/>
          </a:xfrm>
          <a:prstGeom prst="rect">
            <a:avLst/>
          </a:prstGeom>
          <a:noFill/>
          <a:ln/>
        </p:spPr>
        <p:txBody>
          <a:bodyPr wrap="square" lIns="0" tIns="0" rIns="0" bIns="0" rtlCol="0" anchor="ctr"/>
          <a:lstStyle/>
          <a:p>
            <a:pPr marL="0" indent="0">
              <a:buNone/>
            </a:pPr>
            <a:r>
              <a:rPr lang="en-US" sz="2200" b="1" dirty="0">
                <a:solidFill>
                  <a:srgbClr val="0B2545"/>
                </a:solidFill>
                <a:latin typeface="Century Gothic" panose="020B0502020202020204" pitchFamily="34" charset="0"/>
                <a:ea typeface="Trebuchet MS" pitchFamily="34" charset="-122"/>
                <a:cs typeface="Trebuchet MS" pitchFamily="34" charset="-120"/>
              </a:rPr>
              <a:t>Hurricane Melissa</a:t>
            </a:r>
            <a:endParaRPr lang="en-US" sz="2200" dirty="0">
              <a:latin typeface="Century Gothic" panose="020B0502020202020204" pitchFamily="34" charset="0"/>
            </a:endParaRPr>
          </a:p>
        </p:txBody>
      </p:sp>
      <p:sp>
        <p:nvSpPr>
          <p:cNvPr id="9" name="Text 6"/>
          <p:cNvSpPr/>
          <p:nvPr/>
        </p:nvSpPr>
        <p:spPr>
          <a:xfrm>
            <a:off x="731520" y="3977640"/>
            <a:ext cx="3108960" cy="320040"/>
          </a:xfrm>
          <a:prstGeom prst="rect">
            <a:avLst/>
          </a:prstGeom>
          <a:noFill/>
          <a:ln/>
        </p:spPr>
        <p:txBody>
          <a:bodyPr wrap="square" lIns="0" tIns="0" rIns="0" bIns="0" rtlCol="0" anchor="ctr"/>
          <a:lstStyle/>
          <a:p>
            <a:pPr marL="0" indent="0">
              <a:buNone/>
            </a:pPr>
            <a:r>
              <a:rPr lang="en-US" sz="1200" i="1" dirty="0">
                <a:solidFill>
                  <a:srgbClr val="E63946"/>
                </a:solidFill>
                <a:latin typeface="Century Gothic" panose="020B0502020202020204" pitchFamily="34" charset="0"/>
                <a:ea typeface="Calibri" pitchFamily="34" charset="-122"/>
                <a:cs typeface="Calibri" pitchFamily="34" charset="-120"/>
              </a:rPr>
              <a:t>28 October 2025</a:t>
            </a:r>
            <a:endParaRPr lang="en-US" sz="1200" dirty="0">
              <a:latin typeface="Century Gothic" panose="020B0502020202020204" pitchFamily="34" charset="0"/>
            </a:endParaRPr>
          </a:p>
        </p:txBody>
      </p:sp>
      <p:sp>
        <p:nvSpPr>
          <p:cNvPr id="10" name="Text 7"/>
          <p:cNvSpPr/>
          <p:nvPr/>
        </p:nvSpPr>
        <p:spPr>
          <a:xfrm>
            <a:off x="731520" y="4389120"/>
            <a:ext cx="3017520" cy="1463040"/>
          </a:xfrm>
          <a:prstGeom prst="rect">
            <a:avLst/>
          </a:prstGeom>
          <a:noFill/>
          <a:ln/>
        </p:spPr>
        <p:txBody>
          <a:bodyPr wrap="square" lIns="0" tIns="0" rIns="0" bIns="0" rtlCol="0" anchor="ctr"/>
          <a:lstStyle/>
          <a:p>
            <a:pPr marL="0" indent="0">
              <a:buNone/>
            </a:pPr>
            <a:r>
              <a:rPr lang="en-US" sz="1200" dirty="0">
                <a:solidFill>
                  <a:srgbClr val="0F172A"/>
                </a:solidFill>
                <a:latin typeface="Century Gothic" panose="020B0502020202020204" pitchFamily="34" charset="0"/>
                <a:ea typeface="Calibri" pitchFamily="34" charset="-122"/>
                <a:cs typeface="Calibri" pitchFamily="34" charset="-120"/>
              </a:rPr>
              <a:t>Category 5. Strongest hurricane ever to strike Jamaica. 70% of mobile network offline inside 48 hours.</a:t>
            </a:r>
            <a:endParaRPr lang="en-US" sz="1200" dirty="0">
              <a:latin typeface="Century Gothic" panose="020B0502020202020204" pitchFamily="34" charset="0"/>
            </a:endParaRPr>
          </a:p>
        </p:txBody>
      </p:sp>
      <p:sp>
        <p:nvSpPr>
          <p:cNvPr id="11" name="Shape 8"/>
          <p:cNvSpPr/>
          <p:nvPr/>
        </p:nvSpPr>
        <p:spPr>
          <a:xfrm>
            <a:off x="4251960" y="2011680"/>
            <a:ext cx="3657600" cy="3931920"/>
          </a:xfrm>
          <a:prstGeom prst="rect">
            <a:avLst/>
          </a:prstGeom>
          <a:solidFill>
            <a:srgbClr val="FFFFFF"/>
          </a:solidFill>
          <a:ln w="9525">
            <a:solidFill>
              <a:srgbClr val="CBD5E1"/>
            </a:solidFill>
            <a:prstDash val="solid"/>
          </a:ln>
          <a:effectLst>
            <a:outerShdw blurRad="101600" dist="25400" dir="5400000" algn="bl" rotWithShape="0">
              <a:srgbClr val="0B2545">
                <a:alpha val="8000"/>
              </a:srgbClr>
            </a:outerShdw>
          </a:effectLst>
        </p:spPr>
        <p:txBody>
          <a:bodyPr/>
          <a:lstStyle/>
          <a:p>
            <a:endParaRPr lang="en-US">
              <a:latin typeface="Century Gothic" panose="020B0502020202020204" pitchFamily="34" charset="0"/>
            </a:endParaRPr>
          </a:p>
        </p:txBody>
      </p:sp>
      <p:sp>
        <p:nvSpPr>
          <p:cNvPr id="12" name="Shape 9"/>
          <p:cNvSpPr/>
          <p:nvPr/>
        </p:nvSpPr>
        <p:spPr>
          <a:xfrm>
            <a:off x="4251960" y="2011680"/>
            <a:ext cx="91440" cy="3931920"/>
          </a:xfrm>
          <a:prstGeom prst="rect">
            <a:avLst/>
          </a:prstGeom>
          <a:solidFill>
            <a:srgbClr val="E63946"/>
          </a:solidFill>
          <a:ln/>
        </p:spPr>
        <p:txBody>
          <a:bodyPr/>
          <a:lstStyle/>
          <a:p>
            <a:endParaRPr lang="en-US">
              <a:latin typeface="Century Gothic" panose="020B0502020202020204" pitchFamily="34" charset="0"/>
            </a:endParaRPr>
          </a:p>
        </p:txBody>
      </p:sp>
      <p:pic>
        <p:nvPicPr>
          <p:cNvPr id="13" name="Image 1" descr="preencoded.png"/>
          <p:cNvPicPr>
            <a:picLocks noChangeAspect="1"/>
          </p:cNvPicPr>
          <p:nvPr/>
        </p:nvPicPr>
        <p:blipFill>
          <a:blip r:embed="rId4"/>
          <a:stretch>
            <a:fillRect/>
          </a:stretch>
        </p:blipFill>
        <p:spPr>
          <a:xfrm>
            <a:off x="4663440" y="2377440"/>
            <a:ext cx="640080" cy="640080"/>
          </a:xfrm>
          <a:prstGeom prst="rect">
            <a:avLst/>
          </a:prstGeom>
        </p:spPr>
      </p:pic>
      <p:sp>
        <p:nvSpPr>
          <p:cNvPr id="14" name="Text 10"/>
          <p:cNvSpPr/>
          <p:nvPr/>
        </p:nvSpPr>
        <p:spPr>
          <a:xfrm>
            <a:off x="4663440" y="3108960"/>
            <a:ext cx="3108960" cy="274320"/>
          </a:xfrm>
          <a:prstGeom prst="rect">
            <a:avLst/>
          </a:prstGeom>
          <a:noFill/>
          <a:ln/>
        </p:spPr>
        <p:txBody>
          <a:bodyPr wrap="square" lIns="0" tIns="0" rIns="0" bIns="0" rtlCol="0" anchor="ctr"/>
          <a:lstStyle/>
          <a:p>
            <a:pPr marL="0" indent="0">
              <a:buNone/>
            </a:pPr>
            <a:r>
              <a:rPr lang="en-US" sz="1000" b="1" kern="0" spc="400" dirty="0">
                <a:solidFill>
                  <a:srgbClr val="0891B2"/>
                </a:solidFill>
                <a:latin typeface="Century Gothic" panose="020B0502020202020204" pitchFamily="34" charset="0"/>
                <a:ea typeface="Calibri" pitchFamily="34" charset="-122"/>
                <a:cs typeface="Calibri" pitchFamily="34" charset="-120"/>
              </a:rPr>
              <a:t>ECONOMICS</a:t>
            </a:r>
            <a:endParaRPr lang="en-US" sz="1000" dirty="0">
              <a:latin typeface="Century Gothic" panose="020B0502020202020204" pitchFamily="34" charset="0"/>
            </a:endParaRPr>
          </a:p>
        </p:txBody>
      </p:sp>
      <p:sp>
        <p:nvSpPr>
          <p:cNvPr id="15" name="Text 11"/>
          <p:cNvSpPr/>
          <p:nvPr/>
        </p:nvSpPr>
        <p:spPr>
          <a:xfrm>
            <a:off x="4663440" y="3383280"/>
            <a:ext cx="3108960" cy="548640"/>
          </a:xfrm>
          <a:prstGeom prst="rect">
            <a:avLst/>
          </a:prstGeom>
          <a:noFill/>
          <a:ln/>
        </p:spPr>
        <p:txBody>
          <a:bodyPr wrap="square" lIns="0" tIns="0" rIns="0" bIns="0" rtlCol="0" anchor="ctr"/>
          <a:lstStyle/>
          <a:p>
            <a:pPr marL="0" indent="0">
              <a:buNone/>
            </a:pPr>
            <a:r>
              <a:rPr lang="en-US" sz="2200" b="1" dirty="0">
                <a:solidFill>
                  <a:srgbClr val="0B2545"/>
                </a:solidFill>
                <a:latin typeface="Century Gothic" panose="020B0502020202020204" pitchFamily="34" charset="0"/>
                <a:ea typeface="Trebuchet MS" pitchFamily="34" charset="-122"/>
                <a:cs typeface="Trebuchet MS" pitchFamily="34" charset="-120"/>
              </a:rPr>
              <a:t>Strait of Hormuz</a:t>
            </a:r>
            <a:endParaRPr lang="en-US" sz="2200" dirty="0">
              <a:latin typeface="Century Gothic" panose="020B0502020202020204" pitchFamily="34" charset="0"/>
            </a:endParaRPr>
          </a:p>
        </p:txBody>
      </p:sp>
      <p:sp>
        <p:nvSpPr>
          <p:cNvPr id="16" name="Text 12"/>
          <p:cNvSpPr/>
          <p:nvPr/>
        </p:nvSpPr>
        <p:spPr>
          <a:xfrm>
            <a:off x="4663440" y="3977640"/>
            <a:ext cx="3108960" cy="320040"/>
          </a:xfrm>
          <a:prstGeom prst="rect">
            <a:avLst/>
          </a:prstGeom>
          <a:noFill/>
          <a:ln/>
        </p:spPr>
        <p:txBody>
          <a:bodyPr wrap="square" lIns="0" tIns="0" rIns="0" bIns="0" rtlCol="0" anchor="ctr"/>
          <a:lstStyle/>
          <a:p>
            <a:pPr marL="0" indent="0">
              <a:buNone/>
            </a:pPr>
            <a:r>
              <a:rPr lang="en-US" sz="1200" i="1" dirty="0">
                <a:solidFill>
                  <a:srgbClr val="E63946"/>
                </a:solidFill>
                <a:latin typeface="Century Gothic" panose="020B0502020202020204" pitchFamily="34" charset="0"/>
                <a:ea typeface="Calibri" pitchFamily="34" charset="-122"/>
                <a:cs typeface="Calibri" pitchFamily="34" charset="-120"/>
              </a:rPr>
              <a:t>February – April 2026</a:t>
            </a:r>
            <a:endParaRPr lang="en-US" sz="1200" dirty="0">
              <a:latin typeface="Century Gothic" panose="020B0502020202020204" pitchFamily="34" charset="0"/>
            </a:endParaRPr>
          </a:p>
        </p:txBody>
      </p:sp>
      <p:sp>
        <p:nvSpPr>
          <p:cNvPr id="17" name="Text 13"/>
          <p:cNvSpPr/>
          <p:nvPr/>
        </p:nvSpPr>
        <p:spPr>
          <a:xfrm>
            <a:off x="4663440" y="4389120"/>
            <a:ext cx="3017520" cy="1463040"/>
          </a:xfrm>
          <a:prstGeom prst="rect">
            <a:avLst/>
          </a:prstGeom>
          <a:noFill/>
          <a:ln/>
        </p:spPr>
        <p:txBody>
          <a:bodyPr wrap="square" lIns="0" tIns="0" rIns="0" bIns="0" rtlCol="0" anchor="ctr"/>
          <a:lstStyle/>
          <a:p>
            <a:pPr marL="0" indent="0">
              <a:buNone/>
            </a:pPr>
            <a:r>
              <a:rPr lang="en-US" sz="1200" dirty="0">
                <a:solidFill>
                  <a:srgbClr val="0F172A"/>
                </a:solidFill>
                <a:latin typeface="Century Gothic" panose="020B0502020202020204" pitchFamily="34" charset="0"/>
                <a:ea typeface="Calibri" pitchFamily="34" charset="-122"/>
                <a:cs typeface="Calibri" pitchFamily="34" charset="-120"/>
              </a:rPr>
              <a:t>IEA: largest oil supply disruption in history. Brent briefly ~US$120. Caribbean fuel costs up sharply.</a:t>
            </a:r>
            <a:endParaRPr lang="en-US" sz="1200" dirty="0">
              <a:latin typeface="Century Gothic" panose="020B0502020202020204" pitchFamily="34" charset="0"/>
            </a:endParaRPr>
          </a:p>
        </p:txBody>
      </p:sp>
      <p:sp>
        <p:nvSpPr>
          <p:cNvPr id="18" name="Shape 14"/>
          <p:cNvSpPr/>
          <p:nvPr/>
        </p:nvSpPr>
        <p:spPr>
          <a:xfrm>
            <a:off x="8183880" y="2011680"/>
            <a:ext cx="3657600" cy="3931920"/>
          </a:xfrm>
          <a:prstGeom prst="rect">
            <a:avLst/>
          </a:prstGeom>
          <a:solidFill>
            <a:srgbClr val="FFFFFF"/>
          </a:solidFill>
          <a:ln w="9525">
            <a:solidFill>
              <a:srgbClr val="CBD5E1"/>
            </a:solidFill>
            <a:prstDash val="solid"/>
          </a:ln>
          <a:effectLst>
            <a:outerShdw blurRad="101600" dist="25400" dir="5400000" algn="bl" rotWithShape="0">
              <a:srgbClr val="0B2545">
                <a:alpha val="8000"/>
              </a:srgbClr>
            </a:outerShdw>
          </a:effectLst>
        </p:spPr>
        <p:txBody>
          <a:bodyPr/>
          <a:lstStyle/>
          <a:p>
            <a:endParaRPr lang="en-US">
              <a:latin typeface="Century Gothic" panose="020B0502020202020204" pitchFamily="34" charset="0"/>
            </a:endParaRPr>
          </a:p>
        </p:txBody>
      </p:sp>
      <p:sp>
        <p:nvSpPr>
          <p:cNvPr id="19" name="Shape 15"/>
          <p:cNvSpPr/>
          <p:nvPr/>
        </p:nvSpPr>
        <p:spPr>
          <a:xfrm>
            <a:off x="8183880" y="2011680"/>
            <a:ext cx="91440" cy="3931920"/>
          </a:xfrm>
          <a:prstGeom prst="rect">
            <a:avLst/>
          </a:prstGeom>
          <a:solidFill>
            <a:srgbClr val="E63946"/>
          </a:solidFill>
          <a:ln/>
        </p:spPr>
        <p:txBody>
          <a:bodyPr/>
          <a:lstStyle/>
          <a:p>
            <a:endParaRPr lang="en-US">
              <a:latin typeface="Century Gothic" panose="020B0502020202020204" pitchFamily="34" charset="0"/>
            </a:endParaRPr>
          </a:p>
        </p:txBody>
      </p:sp>
      <p:pic>
        <p:nvPicPr>
          <p:cNvPr id="20" name="Image 2" descr="preencoded.png"/>
          <p:cNvPicPr>
            <a:picLocks noChangeAspect="1"/>
          </p:cNvPicPr>
          <p:nvPr/>
        </p:nvPicPr>
        <p:blipFill>
          <a:blip r:embed="rId5"/>
          <a:stretch>
            <a:fillRect/>
          </a:stretch>
        </p:blipFill>
        <p:spPr>
          <a:xfrm>
            <a:off x="8595360" y="2377440"/>
            <a:ext cx="640080" cy="640080"/>
          </a:xfrm>
          <a:prstGeom prst="rect">
            <a:avLst/>
          </a:prstGeom>
        </p:spPr>
      </p:pic>
      <p:sp>
        <p:nvSpPr>
          <p:cNvPr id="21" name="Text 16"/>
          <p:cNvSpPr/>
          <p:nvPr/>
        </p:nvSpPr>
        <p:spPr>
          <a:xfrm>
            <a:off x="8595360" y="3108960"/>
            <a:ext cx="3108960" cy="274320"/>
          </a:xfrm>
          <a:prstGeom prst="rect">
            <a:avLst/>
          </a:prstGeom>
          <a:noFill/>
          <a:ln/>
        </p:spPr>
        <p:txBody>
          <a:bodyPr wrap="square" lIns="0" tIns="0" rIns="0" bIns="0" rtlCol="0" anchor="ctr"/>
          <a:lstStyle/>
          <a:p>
            <a:pPr marL="0" indent="0">
              <a:buNone/>
            </a:pPr>
            <a:r>
              <a:rPr lang="en-US" sz="1000" b="1" kern="0" spc="400" dirty="0">
                <a:solidFill>
                  <a:srgbClr val="0891B2"/>
                </a:solidFill>
                <a:latin typeface="Century Gothic" panose="020B0502020202020204" pitchFamily="34" charset="0"/>
                <a:ea typeface="Calibri" pitchFamily="34" charset="-122"/>
                <a:cs typeface="Calibri" pitchFamily="34" charset="-120"/>
              </a:rPr>
              <a:t>GEOPOLITICS</a:t>
            </a:r>
            <a:endParaRPr lang="en-US" sz="1000" dirty="0">
              <a:latin typeface="Century Gothic" panose="020B0502020202020204" pitchFamily="34" charset="0"/>
            </a:endParaRPr>
          </a:p>
        </p:txBody>
      </p:sp>
      <p:sp>
        <p:nvSpPr>
          <p:cNvPr id="22" name="Text 17"/>
          <p:cNvSpPr/>
          <p:nvPr/>
        </p:nvSpPr>
        <p:spPr>
          <a:xfrm>
            <a:off x="8595360" y="3383280"/>
            <a:ext cx="3363092" cy="548640"/>
          </a:xfrm>
          <a:prstGeom prst="rect">
            <a:avLst/>
          </a:prstGeom>
          <a:noFill/>
          <a:ln/>
        </p:spPr>
        <p:txBody>
          <a:bodyPr wrap="square" lIns="0" tIns="0" rIns="0" bIns="0" rtlCol="0" anchor="ctr"/>
          <a:lstStyle/>
          <a:p>
            <a:pPr marL="0" indent="0">
              <a:buNone/>
            </a:pPr>
            <a:r>
              <a:rPr lang="en-US" sz="2200" b="1" dirty="0">
                <a:solidFill>
                  <a:srgbClr val="0B2545"/>
                </a:solidFill>
                <a:latin typeface="Century Gothic" panose="020B0502020202020204" pitchFamily="34" charset="0"/>
                <a:ea typeface="Trebuchet MS" pitchFamily="34" charset="-122"/>
                <a:cs typeface="Trebuchet MS" pitchFamily="34" charset="-120"/>
              </a:rPr>
              <a:t>Data Sovereignty Wave</a:t>
            </a:r>
            <a:endParaRPr lang="en-US" sz="2200" dirty="0">
              <a:latin typeface="Century Gothic" panose="020B0502020202020204" pitchFamily="34" charset="0"/>
            </a:endParaRPr>
          </a:p>
        </p:txBody>
      </p:sp>
      <p:sp>
        <p:nvSpPr>
          <p:cNvPr id="23" name="Text 18"/>
          <p:cNvSpPr/>
          <p:nvPr/>
        </p:nvSpPr>
        <p:spPr>
          <a:xfrm>
            <a:off x="8595360" y="3977640"/>
            <a:ext cx="3108960" cy="320040"/>
          </a:xfrm>
          <a:prstGeom prst="rect">
            <a:avLst/>
          </a:prstGeom>
          <a:noFill/>
          <a:ln/>
        </p:spPr>
        <p:txBody>
          <a:bodyPr wrap="square" lIns="0" tIns="0" rIns="0" bIns="0" rtlCol="0" anchor="ctr"/>
          <a:lstStyle/>
          <a:p>
            <a:pPr marL="0" indent="0">
              <a:buNone/>
            </a:pPr>
            <a:r>
              <a:rPr lang="en-US" sz="1200" i="1" dirty="0">
                <a:solidFill>
                  <a:srgbClr val="E63946"/>
                </a:solidFill>
                <a:latin typeface="Century Gothic" panose="020B0502020202020204" pitchFamily="34" charset="0"/>
                <a:ea typeface="Calibri" pitchFamily="34" charset="-122"/>
                <a:cs typeface="Calibri" pitchFamily="34" charset="-120"/>
              </a:rPr>
              <a:t>October 2025 – April 2026</a:t>
            </a:r>
            <a:endParaRPr lang="en-US" sz="1200" dirty="0">
              <a:latin typeface="Century Gothic" panose="020B0502020202020204" pitchFamily="34" charset="0"/>
            </a:endParaRPr>
          </a:p>
        </p:txBody>
      </p:sp>
      <p:sp>
        <p:nvSpPr>
          <p:cNvPr id="24" name="Text 19"/>
          <p:cNvSpPr/>
          <p:nvPr/>
        </p:nvSpPr>
        <p:spPr>
          <a:xfrm>
            <a:off x="8595360" y="4389120"/>
            <a:ext cx="3017520" cy="1463040"/>
          </a:xfrm>
          <a:prstGeom prst="rect">
            <a:avLst/>
          </a:prstGeom>
          <a:noFill/>
          <a:ln/>
        </p:spPr>
        <p:txBody>
          <a:bodyPr wrap="square" lIns="0" tIns="0" rIns="0" bIns="0" rtlCol="0" anchor="ctr"/>
          <a:lstStyle/>
          <a:p>
            <a:pPr marL="0" indent="0">
              <a:buNone/>
            </a:pPr>
            <a:r>
              <a:rPr lang="en-US" sz="1200" dirty="0">
                <a:solidFill>
                  <a:srgbClr val="0F172A"/>
                </a:solidFill>
                <a:latin typeface="Century Gothic" panose="020B0502020202020204" pitchFamily="34" charset="0"/>
                <a:ea typeface="Calibri" pitchFamily="34" charset="-122"/>
                <a:cs typeface="Calibri" pitchFamily="34" charset="-120"/>
              </a:rPr>
              <a:t>EU Cloud Sovereignty Framework. 100+ jurisdictions now with sovereignty or localization laws.</a:t>
            </a:r>
            <a:endParaRPr lang="en-US" sz="1200" dirty="0">
              <a:latin typeface="Century Gothic" panose="020B0502020202020204" pitchFamily="34" charset="0"/>
            </a:endParaRPr>
          </a:p>
        </p:txBody>
      </p:sp>
      <p:sp>
        <p:nvSpPr>
          <p:cNvPr id="25" name="Text 20"/>
          <p:cNvSpPr/>
          <p:nvPr/>
        </p:nvSpPr>
        <p:spPr>
          <a:xfrm>
            <a:off x="640080" y="6172200"/>
            <a:ext cx="10972800" cy="411480"/>
          </a:xfrm>
          <a:prstGeom prst="rect">
            <a:avLst/>
          </a:prstGeom>
          <a:noFill/>
          <a:ln/>
        </p:spPr>
        <p:txBody>
          <a:bodyPr wrap="square" lIns="0" tIns="0" rIns="0" bIns="0" rtlCol="0" anchor="ctr"/>
          <a:lstStyle/>
          <a:p>
            <a:pPr marL="0" indent="0" algn="ctr">
              <a:buNone/>
            </a:pPr>
            <a:r>
              <a:rPr lang="en-US" sz="1600" b="1" i="1" dirty="0">
                <a:solidFill>
                  <a:srgbClr val="0B2545"/>
                </a:solidFill>
                <a:latin typeface="Century Gothic" panose="020B0502020202020204" pitchFamily="34" charset="0"/>
                <a:ea typeface="Trebuchet MS" pitchFamily="34" charset="-122"/>
                <a:cs typeface="Trebuchet MS" pitchFamily="34" charset="-120"/>
              </a:rPr>
              <a:t>3 shocks. 1 question: is a cyber-only blueprint still enough?</a:t>
            </a:r>
            <a:endParaRPr lang="en-US" sz="1600" dirty="0">
              <a:latin typeface="Century Gothic" panose="020B0502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9"/>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0"/>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1"/>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2"/>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3"/>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2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7" grpId="0" animBg="1"/>
      <p:bldP spid="8" grpId="0" animBg="1"/>
      <p:bldP spid="9" grpId="0" animBg="1"/>
      <p:bldP spid="10" grpId="0" animBg="1"/>
      <p:bldP spid="11" grpId="0" animBg="1"/>
      <p:bldP spid="12" grpId="0" animBg="1"/>
      <p:bldP spid="14" grpId="0" animBg="1"/>
      <p:bldP spid="15" grpId="0" animBg="1"/>
      <p:bldP spid="16" grpId="0" animBg="1"/>
      <p:bldP spid="17" grpId="0" animBg="1"/>
      <p:bldP spid="18" grpId="0" animBg="1"/>
      <p:bldP spid="19" grpId="0" animBg="1"/>
      <p:bldP spid="21" grpId="0" animBg="1"/>
      <p:bldP spid="22" grpId="0" animBg="1"/>
      <p:bldP spid="23" grpId="0" animBg="1"/>
      <p:bldP spid="24" grpId="0" animBg="1"/>
      <p:bldP spid="2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640080" y="502920"/>
            <a:ext cx="10972800" cy="320040"/>
          </a:xfrm>
          <a:prstGeom prst="rect">
            <a:avLst/>
          </a:prstGeom>
          <a:noFill/>
          <a:ln/>
        </p:spPr>
        <p:txBody>
          <a:bodyPr wrap="square" lIns="0" tIns="0" rIns="0" bIns="0" rtlCol="0" anchor="ctr"/>
          <a:lstStyle/>
          <a:p>
            <a:pPr marL="0" indent="0">
              <a:buNone/>
            </a:pPr>
            <a:r>
              <a:rPr lang="en-US" sz="1100" b="1" kern="0" spc="400" dirty="0">
                <a:solidFill>
                  <a:srgbClr val="E63946"/>
                </a:solidFill>
                <a:latin typeface="Century Gothic" panose="020B0502020202020204" pitchFamily="34" charset="0"/>
                <a:ea typeface="Calibri" pitchFamily="34" charset="-122"/>
                <a:cs typeface="Calibri" pitchFamily="34" charset="-120"/>
              </a:rPr>
              <a:t>CASE IN POINT</a:t>
            </a:r>
            <a:endParaRPr lang="en-US" sz="1100" dirty="0">
              <a:latin typeface="Century Gothic" panose="020B0502020202020204" pitchFamily="34" charset="0"/>
            </a:endParaRPr>
          </a:p>
        </p:txBody>
      </p:sp>
      <p:sp>
        <p:nvSpPr>
          <p:cNvPr id="3" name="Text 1"/>
          <p:cNvSpPr/>
          <p:nvPr/>
        </p:nvSpPr>
        <p:spPr>
          <a:xfrm>
            <a:off x="640080" y="868680"/>
            <a:ext cx="10972800" cy="731520"/>
          </a:xfrm>
          <a:prstGeom prst="rect">
            <a:avLst/>
          </a:prstGeom>
          <a:noFill/>
          <a:ln/>
        </p:spPr>
        <p:txBody>
          <a:bodyPr wrap="square" lIns="0" tIns="0" rIns="0" bIns="0" rtlCol="0" anchor="ctr"/>
          <a:lstStyle/>
          <a:p>
            <a:pPr marL="0" indent="0">
              <a:buNone/>
            </a:pPr>
            <a:r>
              <a:rPr lang="en-US" sz="3400" b="1" dirty="0">
                <a:solidFill>
                  <a:srgbClr val="0B2545"/>
                </a:solidFill>
                <a:latin typeface="Century Gothic" panose="020B0502020202020204" pitchFamily="34" charset="0"/>
                <a:ea typeface="Trebuchet MS" pitchFamily="34" charset="-122"/>
                <a:cs typeface="Trebuchet MS" pitchFamily="34" charset="-120"/>
              </a:rPr>
              <a:t>Melissa rewrote the threat model</a:t>
            </a:r>
            <a:endParaRPr lang="en-US" sz="3400" dirty="0">
              <a:latin typeface="Century Gothic" panose="020B0502020202020204" pitchFamily="34" charset="0"/>
            </a:endParaRPr>
          </a:p>
        </p:txBody>
      </p:sp>
      <p:sp>
        <p:nvSpPr>
          <p:cNvPr id="4" name="Shape 2"/>
          <p:cNvSpPr/>
          <p:nvPr/>
        </p:nvSpPr>
        <p:spPr>
          <a:xfrm>
            <a:off x="525780" y="1965960"/>
            <a:ext cx="2606040" cy="3566160"/>
          </a:xfrm>
          <a:prstGeom prst="rect">
            <a:avLst/>
          </a:prstGeom>
          <a:solidFill>
            <a:srgbClr val="0B2545"/>
          </a:solidFill>
          <a:ln/>
          <a:effectLst>
            <a:outerShdw blurRad="101600" dist="25400" dir="5400000" algn="bl" rotWithShape="0">
              <a:srgbClr val="0B2545">
                <a:alpha val="8000"/>
              </a:srgbClr>
            </a:outerShdw>
          </a:effectLst>
        </p:spPr>
        <p:txBody>
          <a:bodyPr/>
          <a:lstStyle/>
          <a:p>
            <a:endParaRPr lang="en-US">
              <a:latin typeface="Century Gothic" panose="020B0502020202020204" pitchFamily="34" charset="0"/>
            </a:endParaRPr>
          </a:p>
        </p:txBody>
      </p:sp>
      <p:sp>
        <p:nvSpPr>
          <p:cNvPr id="5" name="Text 3"/>
          <p:cNvSpPr/>
          <p:nvPr/>
        </p:nvSpPr>
        <p:spPr>
          <a:xfrm>
            <a:off x="708660" y="2423160"/>
            <a:ext cx="2240280" cy="1463040"/>
          </a:xfrm>
          <a:prstGeom prst="rect">
            <a:avLst/>
          </a:prstGeom>
          <a:noFill/>
          <a:ln/>
        </p:spPr>
        <p:txBody>
          <a:bodyPr wrap="square" lIns="0" tIns="0" rIns="0" bIns="0" rtlCol="0" anchor="ctr"/>
          <a:lstStyle/>
          <a:p>
            <a:pPr marL="0" indent="0" algn="ctr">
              <a:buNone/>
            </a:pPr>
            <a:r>
              <a:rPr lang="en-US" sz="6400" b="1" dirty="0">
                <a:solidFill>
                  <a:srgbClr val="F4A261"/>
                </a:solidFill>
                <a:latin typeface="Century Gothic" panose="020B0502020202020204" pitchFamily="34" charset="0"/>
                <a:ea typeface="Trebuchet MS" pitchFamily="34" charset="-122"/>
                <a:cs typeface="Trebuchet MS" pitchFamily="34" charset="-120"/>
              </a:rPr>
              <a:t>70</a:t>
            </a:r>
            <a:r>
              <a:rPr lang="en-US" sz="2400" b="1" dirty="0">
                <a:solidFill>
                  <a:srgbClr val="F4A261"/>
                </a:solidFill>
                <a:latin typeface="Century Gothic" panose="020B0502020202020204" pitchFamily="34" charset="0"/>
                <a:ea typeface="Trebuchet MS" pitchFamily="34" charset="-122"/>
                <a:cs typeface="Trebuchet MS" pitchFamily="34" charset="-120"/>
              </a:rPr>
              <a:t>%</a:t>
            </a:r>
            <a:endParaRPr lang="en-US" sz="2400" dirty="0">
              <a:latin typeface="Century Gothic" panose="020B0502020202020204" pitchFamily="34" charset="0"/>
            </a:endParaRPr>
          </a:p>
        </p:txBody>
      </p:sp>
      <p:sp>
        <p:nvSpPr>
          <p:cNvPr id="6" name="Shape 4"/>
          <p:cNvSpPr/>
          <p:nvPr/>
        </p:nvSpPr>
        <p:spPr>
          <a:xfrm>
            <a:off x="1165860" y="3977640"/>
            <a:ext cx="1325880" cy="27432"/>
          </a:xfrm>
          <a:prstGeom prst="rect">
            <a:avLst/>
          </a:prstGeom>
          <a:solidFill>
            <a:srgbClr val="0891B2"/>
          </a:solidFill>
          <a:ln/>
        </p:spPr>
        <p:txBody>
          <a:bodyPr/>
          <a:lstStyle/>
          <a:p>
            <a:endParaRPr lang="en-US">
              <a:latin typeface="Century Gothic" panose="020B0502020202020204" pitchFamily="34" charset="0"/>
            </a:endParaRPr>
          </a:p>
        </p:txBody>
      </p:sp>
      <p:sp>
        <p:nvSpPr>
          <p:cNvPr id="7" name="Text 5"/>
          <p:cNvSpPr/>
          <p:nvPr/>
        </p:nvSpPr>
        <p:spPr>
          <a:xfrm>
            <a:off x="800100" y="4114800"/>
            <a:ext cx="2057400" cy="914400"/>
          </a:xfrm>
          <a:prstGeom prst="rect">
            <a:avLst/>
          </a:prstGeom>
          <a:noFill/>
          <a:ln/>
        </p:spPr>
        <p:txBody>
          <a:bodyPr wrap="square" lIns="0" tIns="0" rIns="0" bIns="0" rtlCol="0" anchor="ctr"/>
          <a:lstStyle/>
          <a:p>
            <a:pPr marL="0" indent="0" algn="ctr">
              <a:buNone/>
            </a:pPr>
            <a:r>
              <a:rPr lang="en-US" sz="1200" dirty="0">
                <a:solidFill>
                  <a:srgbClr val="FFFFFF"/>
                </a:solidFill>
                <a:latin typeface="Century Gothic" panose="020B0502020202020204" pitchFamily="34" charset="0"/>
                <a:ea typeface="Calibri" pitchFamily="34" charset="-122"/>
                <a:cs typeface="Calibri" pitchFamily="34" charset="-120"/>
              </a:rPr>
              <a:t>of Jamaica's mobile network offline in the immediate aftermath</a:t>
            </a:r>
            <a:endParaRPr lang="en-US" sz="1200" dirty="0">
              <a:latin typeface="Century Gothic" panose="020B0502020202020204" pitchFamily="34" charset="0"/>
            </a:endParaRPr>
          </a:p>
        </p:txBody>
      </p:sp>
      <p:sp>
        <p:nvSpPr>
          <p:cNvPr id="8" name="Text 6"/>
          <p:cNvSpPr/>
          <p:nvPr/>
        </p:nvSpPr>
        <p:spPr>
          <a:xfrm>
            <a:off x="800100" y="5120640"/>
            <a:ext cx="2057400" cy="320040"/>
          </a:xfrm>
          <a:prstGeom prst="rect">
            <a:avLst/>
          </a:prstGeom>
          <a:noFill/>
          <a:ln/>
        </p:spPr>
        <p:txBody>
          <a:bodyPr wrap="square" lIns="0" tIns="0" rIns="0" bIns="0" rtlCol="0" anchor="ctr"/>
          <a:lstStyle/>
          <a:p>
            <a:pPr marL="0" indent="0" algn="ctr">
              <a:buNone/>
            </a:pPr>
            <a:r>
              <a:rPr lang="en-US" sz="900" i="1" dirty="0">
                <a:solidFill>
                  <a:srgbClr val="E2E8F0"/>
                </a:solidFill>
                <a:latin typeface="Century Gothic" panose="020B0502020202020204" pitchFamily="34" charset="0"/>
                <a:ea typeface="Calibri" pitchFamily="34" charset="-122"/>
                <a:cs typeface="Calibri" pitchFamily="34" charset="-120"/>
              </a:rPr>
              <a:t>Jamaica Observer / operator disclosures</a:t>
            </a:r>
            <a:endParaRPr lang="en-US" sz="900" dirty="0">
              <a:latin typeface="Century Gothic" panose="020B0502020202020204" pitchFamily="34" charset="0"/>
            </a:endParaRPr>
          </a:p>
        </p:txBody>
      </p:sp>
      <p:sp>
        <p:nvSpPr>
          <p:cNvPr id="9" name="Shape 7"/>
          <p:cNvSpPr/>
          <p:nvPr/>
        </p:nvSpPr>
        <p:spPr>
          <a:xfrm>
            <a:off x="3360420" y="1965960"/>
            <a:ext cx="2606040" cy="3566160"/>
          </a:xfrm>
          <a:prstGeom prst="rect">
            <a:avLst/>
          </a:prstGeom>
          <a:solidFill>
            <a:srgbClr val="0B2545"/>
          </a:solidFill>
          <a:ln/>
          <a:effectLst>
            <a:outerShdw blurRad="101600" dist="25400" dir="5400000" algn="bl" rotWithShape="0">
              <a:srgbClr val="0B2545">
                <a:alpha val="8000"/>
              </a:srgbClr>
            </a:outerShdw>
          </a:effectLst>
        </p:spPr>
        <p:txBody>
          <a:bodyPr/>
          <a:lstStyle/>
          <a:p>
            <a:endParaRPr lang="en-US">
              <a:latin typeface="Century Gothic" panose="020B0502020202020204" pitchFamily="34" charset="0"/>
            </a:endParaRPr>
          </a:p>
        </p:txBody>
      </p:sp>
      <p:sp>
        <p:nvSpPr>
          <p:cNvPr id="10" name="Text 8"/>
          <p:cNvSpPr/>
          <p:nvPr/>
        </p:nvSpPr>
        <p:spPr>
          <a:xfrm>
            <a:off x="3543300" y="2423160"/>
            <a:ext cx="2240280" cy="1463040"/>
          </a:xfrm>
          <a:prstGeom prst="rect">
            <a:avLst/>
          </a:prstGeom>
          <a:noFill/>
          <a:ln/>
        </p:spPr>
        <p:txBody>
          <a:bodyPr wrap="square" lIns="0" tIns="0" rIns="0" bIns="0" rtlCol="0" anchor="ctr"/>
          <a:lstStyle/>
          <a:p>
            <a:pPr marL="0" indent="0" algn="ctr">
              <a:buNone/>
            </a:pPr>
            <a:r>
              <a:rPr lang="en-US" sz="6400" b="1" dirty="0">
                <a:solidFill>
                  <a:srgbClr val="F4A261"/>
                </a:solidFill>
                <a:latin typeface="Century Gothic" panose="020B0502020202020204" pitchFamily="34" charset="0"/>
                <a:ea typeface="Trebuchet MS" pitchFamily="34" charset="-122"/>
                <a:cs typeface="Trebuchet MS" pitchFamily="34" charset="-120"/>
              </a:rPr>
              <a:t>75</a:t>
            </a:r>
            <a:r>
              <a:rPr lang="en-US" sz="2400" b="1" dirty="0">
                <a:solidFill>
                  <a:srgbClr val="F4A261"/>
                </a:solidFill>
                <a:latin typeface="Century Gothic" panose="020B0502020202020204" pitchFamily="34" charset="0"/>
                <a:ea typeface="Trebuchet MS" pitchFamily="34" charset="-122"/>
                <a:cs typeface="Trebuchet MS" pitchFamily="34" charset="-120"/>
              </a:rPr>
              <a:t>%</a:t>
            </a:r>
            <a:endParaRPr lang="en-US" sz="2400" dirty="0">
              <a:latin typeface="Century Gothic" panose="020B0502020202020204" pitchFamily="34" charset="0"/>
            </a:endParaRPr>
          </a:p>
        </p:txBody>
      </p:sp>
      <p:sp>
        <p:nvSpPr>
          <p:cNvPr id="11" name="Shape 9"/>
          <p:cNvSpPr/>
          <p:nvPr/>
        </p:nvSpPr>
        <p:spPr>
          <a:xfrm>
            <a:off x="4000500" y="3977640"/>
            <a:ext cx="1325880" cy="27432"/>
          </a:xfrm>
          <a:prstGeom prst="rect">
            <a:avLst/>
          </a:prstGeom>
          <a:solidFill>
            <a:srgbClr val="0891B2"/>
          </a:solidFill>
          <a:ln/>
        </p:spPr>
        <p:txBody>
          <a:bodyPr/>
          <a:lstStyle/>
          <a:p>
            <a:endParaRPr lang="en-US">
              <a:latin typeface="Century Gothic" panose="020B0502020202020204" pitchFamily="34" charset="0"/>
            </a:endParaRPr>
          </a:p>
        </p:txBody>
      </p:sp>
      <p:sp>
        <p:nvSpPr>
          <p:cNvPr id="12" name="Text 10"/>
          <p:cNvSpPr/>
          <p:nvPr/>
        </p:nvSpPr>
        <p:spPr>
          <a:xfrm>
            <a:off x="3634740" y="4114800"/>
            <a:ext cx="2057400" cy="914400"/>
          </a:xfrm>
          <a:prstGeom prst="rect">
            <a:avLst/>
          </a:prstGeom>
          <a:noFill/>
          <a:ln/>
        </p:spPr>
        <p:txBody>
          <a:bodyPr wrap="square" lIns="0" tIns="0" rIns="0" bIns="0" rtlCol="0" anchor="ctr"/>
          <a:lstStyle/>
          <a:p>
            <a:pPr marL="0" indent="0" algn="ctr">
              <a:buNone/>
            </a:pPr>
            <a:r>
              <a:rPr lang="en-US" sz="1200" dirty="0">
                <a:solidFill>
                  <a:srgbClr val="FFFFFF"/>
                </a:solidFill>
                <a:latin typeface="Century Gothic" panose="020B0502020202020204" pitchFamily="34" charset="0"/>
                <a:ea typeface="Calibri" pitchFamily="34" charset="-122"/>
                <a:cs typeface="Calibri" pitchFamily="34" charset="-120"/>
              </a:rPr>
              <a:t>of the island lost telecommunications and power</a:t>
            </a:r>
            <a:endParaRPr lang="en-US" sz="1200" dirty="0">
              <a:latin typeface="Century Gothic" panose="020B0502020202020204" pitchFamily="34" charset="0"/>
            </a:endParaRPr>
          </a:p>
        </p:txBody>
      </p:sp>
      <p:sp>
        <p:nvSpPr>
          <p:cNvPr id="13" name="Text 11"/>
          <p:cNvSpPr/>
          <p:nvPr/>
        </p:nvSpPr>
        <p:spPr>
          <a:xfrm>
            <a:off x="3634740" y="5120640"/>
            <a:ext cx="2057400" cy="320040"/>
          </a:xfrm>
          <a:prstGeom prst="rect">
            <a:avLst/>
          </a:prstGeom>
          <a:noFill/>
          <a:ln/>
        </p:spPr>
        <p:txBody>
          <a:bodyPr wrap="square" lIns="0" tIns="0" rIns="0" bIns="0" rtlCol="0" anchor="ctr"/>
          <a:lstStyle/>
          <a:p>
            <a:pPr marL="0" indent="0" algn="ctr">
              <a:buNone/>
            </a:pPr>
            <a:r>
              <a:rPr lang="en-US" sz="900" i="1" dirty="0">
                <a:solidFill>
                  <a:srgbClr val="E2E8F0"/>
                </a:solidFill>
                <a:latin typeface="Century Gothic" panose="020B0502020202020204" pitchFamily="34" charset="0"/>
                <a:ea typeface="Calibri" pitchFamily="34" charset="-122"/>
                <a:cs typeface="Calibri" pitchFamily="34" charset="-120"/>
              </a:rPr>
              <a:t>PAHO/WHO Strategic Response Plan</a:t>
            </a:r>
            <a:endParaRPr lang="en-US" sz="900" dirty="0">
              <a:latin typeface="Century Gothic" panose="020B0502020202020204" pitchFamily="34" charset="0"/>
            </a:endParaRPr>
          </a:p>
        </p:txBody>
      </p:sp>
      <p:sp>
        <p:nvSpPr>
          <p:cNvPr id="14" name="Shape 12"/>
          <p:cNvSpPr/>
          <p:nvPr/>
        </p:nvSpPr>
        <p:spPr>
          <a:xfrm>
            <a:off x="6195060" y="1965960"/>
            <a:ext cx="2606040" cy="3566160"/>
          </a:xfrm>
          <a:prstGeom prst="rect">
            <a:avLst/>
          </a:prstGeom>
          <a:solidFill>
            <a:srgbClr val="0B2545"/>
          </a:solidFill>
          <a:ln/>
          <a:effectLst>
            <a:outerShdw blurRad="101600" dist="25400" dir="5400000" algn="bl" rotWithShape="0">
              <a:srgbClr val="0B2545">
                <a:alpha val="8000"/>
              </a:srgbClr>
            </a:outerShdw>
          </a:effectLst>
        </p:spPr>
        <p:txBody>
          <a:bodyPr/>
          <a:lstStyle/>
          <a:p>
            <a:endParaRPr lang="en-US">
              <a:latin typeface="Century Gothic" panose="020B0502020202020204" pitchFamily="34" charset="0"/>
            </a:endParaRPr>
          </a:p>
        </p:txBody>
      </p:sp>
      <p:sp>
        <p:nvSpPr>
          <p:cNvPr id="15" name="Text 13"/>
          <p:cNvSpPr/>
          <p:nvPr/>
        </p:nvSpPr>
        <p:spPr>
          <a:xfrm>
            <a:off x="6377940" y="2423160"/>
            <a:ext cx="2240280" cy="1463040"/>
          </a:xfrm>
          <a:prstGeom prst="rect">
            <a:avLst/>
          </a:prstGeom>
          <a:noFill/>
          <a:ln/>
        </p:spPr>
        <p:txBody>
          <a:bodyPr wrap="square" lIns="0" tIns="0" rIns="0" bIns="0" rtlCol="0" anchor="ctr"/>
          <a:lstStyle/>
          <a:p>
            <a:pPr marL="0" indent="0" algn="ctr">
              <a:buNone/>
            </a:pPr>
            <a:r>
              <a:rPr lang="en-US" sz="6400" b="1" dirty="0">
                <a:solidFill>
                  <a:srgbClr val="F4A261"/>
                </a:solidFill>
                <a:latin typeface="Century Gothic" panose="020B0502020202020204" pitchFamily="34" charset="0"/>
                <a:ea typeface="Trebuchet MS" pitchFamily="34" charset="-122"/>
                <a:cs typeface="Trebuchet MS" pitchFamily="34" charset="-120"/>
              </a:rPr>
              <a:t>48</a:t>
            </a:r>
            <a:r>
              <a:rPr lang="en-US" sz="2400" b="1" dirty="0">
                <a:solidFill>
                  <a:srgbClr val="F4A261"/>
                </a:solidFill>
                <a:latin typeface="Century Gothic" panose="020B0502020202020204" pitchFamily="34" charset="0"/>
                <a:ea typeface="Trebuchet MS" pitchFamily="34" charset="-122"/>
                <a:cs typeface="Trebuchet MS" pitchFamily="34" charset="-120"/>
              </a:rPr>
              <a:t>h</a:t>
            </a:r>
            <a:endParaRPr lang="en-US" sz="2400" dirty="0">
              <a:latin typeface="Century Gothic" panose="020B0502020202020204" pitchFamily="34" charset="0"/>
            </a:endParaRPr>
          </a:p>
        </p:txBody>
      </p:sp>
      <p:sp>
        <p:nvSpPr>
          <p:cNvPr id="16" name="Shape 14"/>
          <p:cNvSpPr/>
          <p:nvPr/>
        </p:nvSpPr>
        <p:spPr>
          <a:xfrm>
            <a:off x="6835140" y="3977640"/>
            <a:ext cx="1325880" cy="27432"/>
          </a:xfrm>
          <a:prstGeom prst="rect">
            <a:avLst/>
          </a:prstGeom>
          <a:solidFill>
            <a:srgbClr val="0891B2"/>
          </a:solidFill>
          <a:ln/>
        </p:spPr>
        <p:txBody>
          <a:bodyPr/>
          <a:lstStyle/>
          <a:p>
            <a:endParaRPr lang="en-US">
              <a:latin typeface="Century Gothic" panose="020B0502020202020204" pitchFamily="34" charset="0"/>
            </a:endParaRPr>
          </a:p>
        </p:txBody>
      </p:sp>
      <p:sp>
        <p:nvSpPr>
          <p:cNvPr id="17" name="Text 15"/>
          <p:cNvSpPr/>
          <p:nvPr/>
        </p:nvSpPr>
        <p:spPr>
          <a:xfrm>
            <a:off x="6469380" y="4114800"/>
            <a:ext cx="2057400" cy="914400"/>
          </a:xfrm>
          <a:prstGeom prst="rect">
            <a:avLst/>
          </a:prstGeom>
          <a:noFill/>
          <a:ln/>
        </p:spPr>
        <p:txBody>
          <a:bodyPr wrap="square" lIns="0" tIns="0" rIns="0" bIns="0" rtlCol="0" anchor="ctr"/>
          <a:lstStyle/>
          <a:p>
            <a:pPr marL="0" indent="0" algn="ctr">
              <a:buNone/>
            </a:pPr>
            <a:r>
              <a:rPr lang="en-US" sz="1200" dirty="0">
                <a:solidFill>
                  <a:srgbClr val="FFFFFF"/>
                </a:solidFill>
                <a:latin typeface="Century Gothic" panose="020B0502020202020204" pitchFamily="34" charset="0"/>
                <a:ea typeface="Calibri" pitchFamily="34" charset="-122"/>
                <a:cs typeface="Calibri" pitchFamily="34" charset="-120"/>
              </a:rPr>
              <a:t>before backup generator fuel at cell sites was depleted</a:t>
            </a:r>
            <a:endParaRPr lang="en-US" sz="1200" dirty="0">
              <a:latin typeface="Century Gothic" panose="020B0502020202020204" pitchFamily="34" charset="0"/>
            </a:endParaRPr>
          </a:p>
        </p:txBody>
      </p:sp>
      <p:sp>
        <p:nvSpPr>
          <p:cNvPr id="18" name="Text 16"/>
          <p:cNvSpPr/>
          <p:nvPr/>
        </p:nvSpPr>
        <p:spPr>
          <a:xfrm>
            <a:off x="6469380" y="5120640"/>
            <a:ext cx="2057400" cy="320040"/>
          </a:xfrm>
          <a:prstGeom prst="rect">
            <a:avLst/>
          </a:prstGeom>
          <a:noFill/>
          <a:ln/>
        </p:spPr>
        <p:txBody>
          <a:bodyPr wrap="square" lIns="0" tIns="0" rIns="0" bIns="0" rtlCol="0" anchor="ctr"/>
          <a:lstStyle/>
          <a:p>
            <a:pPr marL="0" indent="0" algn="ctr">
              <a:buNone/>
            </a:pPr>
            <a:r>
              <a:rPr lang="en-US" sz="900" i="1" dirty="0">
                <a:solidFill>
                  <a:srgbClr val="E2E8F0"/>
                </a:solidFill>
                <a:latin typeface="Century Gothic" panose="020B0502020202020204" pitchFamily="34" charset="0"/>
                <a:ea typeface="Calibri" pitchFamily="34" charset="-122"/>
                <a:cs typeface="Calibri" pitchFamily="34" charset="-120"/>
              </a:rPr>
              <a:t>Crisis Ready / Direct Relief field assessment</a:t>
            </a:r>
            <a:endParaRPr lang="en-US" sz="900" dirty="0">
              <a:latin typeface="Century Gothic" panose="020B0502020202020204" pitchFamily="34" charset="0"/>
            </a:endParaRPr>
          </a:p>
        </p:txBody>
      </p:sp>
      <p:sp>
        <p:nvSpPr>
          <p:cNvPr id="19" name="Shape 17"/>
          <p:cNvSpPr/>
          <p:nvPr/>
        </p:nvSpPr>
        <p:spPr>
          <a:xfrm>
            <a:off x="9029700" y="1965960"/>
            <a:ext cx="2606040" cy="3566160"/>
          </a:xfrm>
          <a:prstGeom prst="rect">
            <a:avLst/>
          </a:prstGeom>
          <a:solidFill>
            <a:srgbClr val="0B2545"/>
          </a:solidFill>
          <a:ln/>
          <a:effectLst>
            <a:outerShdw blurRad="101600" dist="25400" dir="5400000" algn="bl" rotWithShape="0">
              <a:srgbClr val="0B2545">
                <a:alpha val="8000"/>
              </a:srgbClr>
            </a:outerShdw>
          </a:effectLst>
        </p:spPr>
        <p:txBody>
          <a:bodyPr/>
          <a:lstStyle/>
          <a:p>
            <a:endParaRPr lang="en-US">
              <a:latin typeface="Century Gothic" panose="020B0502020202020204" pitchFamily="34" charset="0"/>
            </a:endParaRPr>
          </a:p>
        </p:txBody>
      </p:sp>
      <p:sp>
        <p:nvSpPr>
          <p:cNvPr id="20" name="Text 18"/>
          <p:cNvSpPr/>
          <p:nvPr/>
        </p:nvSpPr>
        <p:spPr>
          <a:xfrm>
            <a:off x="9212580" y="2423160"/>
            <a:ext cx="2240280" cy="1463040"/>
          </a:xfrm>
          <a:prstGeom prst="rect">
            <a:avLst/>
          </a:prstGeom>
          <a:noFill/>
          <a:ln/>
        </p:spPr>
        <p:txBody>
          <a:bodyPr wrap="square" lIns="0" tIns="0" rIns="0" bIns="0" rtlCol="0" anchor="ctr"/>
          <a:lstStyle/>
          <a:p>
            <a:pPr marL="0" indent="0" algn="ctr">
              <a:buNone/>
            </a:pPr>
            <a:r>
              <a:rPr lang="en-US" sz="6400" b="1" dirty="0">
                <a:solidFill>
                  <a:srgbClr val="F4A261"/>
                </a:solidFill>
                <a:latin typeface="Century Gothic" panose="020B0502020202020204" pitchFamily="34" charset="0"/>
                <a:ea typeface="Trebuchet MS" pitchFamily="34" charset="-122"/>
                <a:cs typeface="Trebuchet MS" pitchFamily="34" charset="-120"/>
              </a:rPr>
              <a:t>5</a:t>
            </a:r>
            <a:r>
              <a:rPr lang="en-US" sz="2400" b="1" dirty="0">
                <a:solidFill>
                  <a:srgbClr val="F4A261"/>
                </a:solidFill>
                <a:latin typeface="Century Gothic" panose="020B0502020202020204" pitchFamily="34" charset="0"/>
                <a:ea typeface="Trebuchet MS" pitchFamily="34" charset="-122"/>
                <a:cs typeface="Trebuchet MS" pitchFamily="34" charset="-120"/>
              </a:rPr>
              <a:t>×</a:t>
            </a:r>
            <a:endParaRPr lang="en-US" sz="2400" dirty="0">
              <a:latin typeface="Century Gothic" panose="020B0502020202020204" pitchFamily="34" charset="0"/>
            </a:endParaRPr>
          </a:p>
        </p:txBody>
      </p:sp>
      <p:sp>
        <p:nvSpPr>
          <p:cNvPr id="21" name="Shape 19"/>
          <p:cNvSpPr/>
          <p:nvPr/>
        </p:nvSpPr>
        <p:spPr>
          <a:xfrm>
            <a:off x="9669780" y="3977640"/>
            <a:ext cx="1325880" cy="27432"/>
          </a:xfrm>
          <a:prstGeom prst="rect">
            <a:avLst/>
          </a:prstGeom>
          <a:solidFill>
            <a:srgbClr val="0891B2"/>
          </a:solidFill>
          <a:ln/>
        </p:spPr>
        <p:txBody>
          <a:bodyPr/>
          <a:lstStyle/>
          <a:p>
            <a:endParaRPr lang="en-US">
              <a:latin typeface="Century Gothic" panose="020B0502020202020204" pitchFamily="34" charset="0"/>
            </a:endParaRPr>
          </a:p>
        </p:txBody>
      </p:sp>
      <p:sp>
        <p:nvSpPr>
          <p:cNvPr id="22" name="Text 20"/>
          <p:cNvSpPr/>
          <p:nvPr/>
        </p:nvSpPr>
        <p:spPr>
          <a:xfrm>
            <a:off x="9304020" y="4114800"/>
            <a:ext cx="2057400" cy="914400"/>
          </a:xfrm>
          <a:prstGeom prst="rect">
            <a:avLst/>
          </a:prstGeom>
          <a:noFill/>
          <a:ln/>
        </p:spPr>
        <p:txBody>
          <a:bodyPr wrap="square" lIns="0" tIns="0" rIns="0" bIns="0" rtlCol="0" anchor="ctr"/>
          <a:lstStyle/>
          <a:p>
            <a:pPr marL="0" indent="0" algn="ctr">
              <a:buNone/>
            </a:pPr>
            <a:r>
              <a:rPr lang="en-US" sz="1200" dirty="0">
                <a:solidFill>
                  <a:srgbClr val="FFFFFF"/>
                </a:solidFill>
                <a:latin typeface="Century Gothic" panose="020B0502020202020204" pitchFamily="34" charset="0"/>
                <a:ea typeface="Calibri" pitchFamily="34" charset="-122"/>
                <a:cs typeface="Calibri" pitchFamily="34" charset="-120"/>
              </a:rPr>
              <a:t>increase in Starlink usage as terrestrial networks failed</a:t>
            </a:r>
            <a:endParaRPr lang="en-US" sz="1200" dirty="0">
              <a:latin typeface="Century Gothic" panose="020B0502020202020204" pitchFamily="34" charset="0"/>
            </a:endParaRPr>
          </a:p>
        </p:txBody>
      </p:sp>
      <p:sp>
        <p:nvSpPr>
          <p:cNvPr id="23" name="Text 21"/>
          <p:cNvSpPr/>
          <p:nvPr/>
        </p:nvSpPr>
        <p:spPr>
          <a:xfrm>
            <a:off x="9304020" y="5120640"/>
            <a:ext cx="2057400" cy="320040"/>
          </a:xfrm>
          <a:prstGeom prst="rect">
            <a:avLst/>
          </a:prstGeom>
          <a:noFill/>
          <a:ln/>
        </p:spPr>
        <p:txBody>
          <a:bodyPr wrap="square" lIns="0" tIns="0" rIns="0" bIns="0" rtlCol="0" anchor="ctr"/>
          <a:lstStyle/>
          <a:p>
            <a:pPr marL="0" indent="0" algn="ctr">
              <a:buNone/>
            </a:pPr>
            <a:r>
              <a:rPr lang="en-US" sz="900" i="1" dirty="0">
                <a:solidFill>
                  <a:srgbClr val="E2E8F0"/>
                </a:solidFill>
                <a:latin typeface="Century Gothic" panose="020B0502020202020204" pitchFamily="34" charset="0"/>
                <a:ea typeface="Calibri" pitchFamily="34" charset="-122"/>
                <a:cs typeface="Calibri" pitchFamily="34" charset="-120"/>
              </a:rPr>
              <a:t>Ookla network performance analysis</a:t>
            </a:r>
            <a:endParaRPr lang="en-US" sz="900" dirty="0">
              <a:latin typeface="Century Gothic" panose="020B0502020202020204" pitchFamily="34" charset="0"/>
            </a:endParaRPr>
          </a:p>
        </p:txBody>
      </p:sp>
      <p:sp>
        <p:nvSpPr>
          <p:cNvPr id="24" name="Shape 22"/>
          <p:cNvSpPr/>
          <p:nvPr/>
        </p:nvSpPr>
        <p:spPr>
          <a:xfrm>
            <a:off x="640080" y="5897880"/>
            <a:ext cx="10881360" cy="640080"/>
          </a:xfrm>
          <a:prstGeom prst="rect">
            <a:avLst/>
          </a:prstGeom>
          <a:solidFill>
            <a:srgbClr val="E6EEF5"/>
          </a:solidFill>
          <a:ln/>
        </p:spPr>
        <p:txBody>
          <a:bodyPr/>
          <a:lstStyle/>
          <a:p>
            <a:endParaRPr lang="en-US">
              <a:latin typeface="Century Gothic" panose="020B0502020202020204" pitchFamily="34" charset="0"/>
            </a:endParaRPr>
          </a:p>
        </p:txBody>
      </p:sp>
      <p:pic>
        <p:nvPicPr>
          <p:cNvPr id="25" name="Image 0" descr="preencoded.png"/>
          <p:cNvPicPr>
            <a:picLocks noChangeAspect="1"/>
          </p:cNvPicPr>
          <p:nvPr/>
        </p:nvPicPr>
        <p:blipFill>
          <a:blip r:embed="rId3"/>
          <a:stretch>
            <a:fillRect/>
          </a:stretch>
        </p:blipFill>
        <p:spPr>
          <a:xfrm>
            <a:off x="914400" y="6035040"/>
            <a:ext cx="365760" cy="365760"/>
          </a:xfrm>
          <a:prstGeom prst="rect">
            <a:avLst/>
          </a:prstGeom>
        </p:spPr>
      </p:pic>
      <p:sp>
        <p:nvSpPr>
          <p:cNvPr id="26" name="Text 23"/>
          <p:cNvSpPr/>
          <p:nvPr/>
        </p:nvSpPr>
        <p:spPr>
          <a:xfrm>
            <a:off x="1463040" y="5943600"/>
            <a:ext cx="10058400" cy="548640"/>
          </a:xfrm>
          <a:prstGeom prst="rect">
            <a:avLst/>
          </a:prstGeom>
          <a:noFill/>
          <a:ln/>
        </p:spPr>
        <p:txBody>
          <a:bodyPr wrap="square" lIns="0" tIns="0" rIns="0" bIns="0" rtlCol="0" anchor="ctr"/>
          <a:lstStyle/>
          <a:p>
            <a:pPr marL="0" indent="0">
              <a:buNone/>
            </a:pPr>
            <a:r>
              <a:rPr lang="en-US" sz="1300" b="1" dirty="0">
                <a:solidFill>
                  <a:srgbClr val="0B2545"/>
                </a:solidFill>
                <a:latin typeface="Century Gothic" panose="020B0502020202020204" pitchFamily="34" charset="0"/>
                <a:ea typeface="Calibri" pitchFamily="34" charset="-122"/>
                <a:cs typeface="Calibri" pitchFamily="34" charset="-120"/>
              </a:rPr>
              <a:t>Caribbean-wide investment need: US$9–14B in resilient digital infrastructure.  </a:t>
            </a:r>
            <a:r>
              <a:rPr lang="en-US" sz="1000" dirty="0">
                <a:solidFill>
                  <a:srgbClr val="0B2545"/>
                </a:solidFill>
                <a:latin typeface="Century Gothic" panose="020B0502020202020204" pitchFamily="34" charset="0"/>
                <a:ea typeface="Calibri" pitchFamily="34" charset="-122"/>
                <a:cs typeface="Calibri" pitchFamily="34" charset="-120"/>
              </a:rPr>
              <a:t>Source: Jamaica Observer / industry estimates.</a:t>
            </a:r>
            <a:endParaRPr lang="en-US" sz="1300" dirty="0">
              <a:latin typeface="Century Gothic" panose="020B0502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9"/>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20"/>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1"/>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2"/>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3"/>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24"/>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25"/>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640080" y="502920"/>
            <a:ext cx="10972800" cy="320040"/>
          </a:xfrm>
          <a:prstGeom prst="rect">
            <a:avLst/>
          </a:prstGeom>
          <a:noFill/>
          <a:ln/>
        </p:spPr>
        <p:txBody>
          <a:bodyPr wrap="square" lIns="0" tIns="0" rIns="0" bIns="0" rtlCol="0" anchor="ctr"/>
          <a:lstStyle/>
          <a:p>
            <a:pPr marL="0" indent="0">
              <a:buNone/>
            </a:pPr>
            <a:r>
              <a:rPr lang="en-US" sz="1100" b="1" kern="0" spc="400" dirty="0">
                <a:solidFill>
                  <a:srgbClr val="E63946"/>
                </a:solidFill>
                <a:latin typeface="Century Gothic" panose="020B0502020202020204" pitchFamily="34" charset="0"/>
                <a:ea typeface="Calibri" pitchFamily="34" charset="-122"/>
                <a:cs typeface="Calibri" pitchFamily="34" charset="-120"/>
              </a:rPr>
              <a:t>THE ANALYTICAL GAP</a:t>
            </a:r>
            <a:endParaRPr lang="en-US" sz="1100" dirty="0">
              <a:latin typeface="Century Gothic" panose="020B0502020202020204" pitchFamily="34" charset="0"/>
            </a:endParaRPr>
          </a:p>
        </p:txBody>
      </p:sp>
      <p:sp>
        <p:nvSpPr>
          <p:cNvPr id="3" name="Text 1"/>
          <p:cNvSpPr/>
          <p:nvPr/>
        </p:nvSpPr>
        <p:spPr>
          <a:xfrm>
            <a:off x="640080" y="868680"/>
            <a:ext cx="10972800" cy="731520"/>
          </a:xfrm>
          <a:prstGeom prst="rect">
            <a:avLst/>
          </a:prstGeom>
          <a:noFill/>
          <a:ln/>
        </p:spPr>
        <p:txBody>
          <a:bodyPr wrap="square" lIns="0" tIns="0" rIns="0" bIns="0" rtlCol="0" anchor="ctr"/>
          <a:lstStyle/>
          <a:p>
            <a:pPr marL="0" indent="0">
              <a:buNone/>
            </a:pPr>
            <a:r>
              <a:rPr lang="en-US" sz="3400" b="1" dirty="0">
                <a:solidFill>
                  <a:srgbClr val="0B2545"/>
                </a:solidFill>
                <a:latin typeface="Century Gothic" panose="020B0502020202020204" pitchFamily="34" charset="0"/>
                <a:ea typeface="Trebuchet MS" pitchFamily="34" charset="-122"/>
                <a:cs typeface="Trebuchet MS" pitchFamily="34" charset="-120"/>
              </a:rPr>
              <a:t>Built for the wrong threat model</a:t>
            </a:r>
            <a:endParaRPr lang="en-US" sz="3400" dirty="0">
              <a:latin typeface="Century Gothic" panose="020B0502020202020204" pitchFamily="34" charset="0"/>
            </a:endParaRPr>
          </a:p>
        </p:txBody>
      </p:sp>
      <p:sp>
        <p:nvSpPr>
          <p:cNvPr id="4" name="Shape 2"/>
          <p:cNvSpPr/>
          <p:nvPr/>
        </p:nvSpPr>
        <p:spPr>
          <a:xfrm>
            <a:off x="548640" y="1965960"/>
            <a:ext cx="5303520" cy="2879175"/>
          </a:xfrm>
          <a:prstGeom prst="rect">
            <a:avLst/>
          </a:prstGeom>
          <a:solidFill>
            <a:srgbClr val="FFFFFF"/>
          </a:solidFill>
          <a:ln w="9525">
            <a:solidFill>
              <a:srgbClr val="CBD5E1"/>
            </a:solidFill>
            <a:prstDash val="solid"/>
          </a:ln>
          <a:effectLst>
            <a:outerShdw blurRad="101600" dist="25400" dir="5400000" algn="bl" rotWithShape="0">
              <a:srgbClr val="0B2545">
                <a:alpha val="8000"/>
              </a:srgbClr>
            </a:outerShdw>
          </a:effectLst>
        </p:spPr>
        <p:txBody>
          <a:bodyPr/>
          <a:lstStyle/>
          <a:p>
            <a:endParaRPr lang="en-US">
              <a:latin typeface="Century Gothic" panose="020B0502020202020204" pitchFamily="34" charset="0"/>
            </a:endParaRPr>
          </a:p>
        </p:txBody>
      </p:sp>
      <p:sp>
        <p:nvSpPr>
          <p:cNvPr id="5" name="Shape 3"/>
          <p:cNvSpPr/>
          <p:nvPr/>
        </p:nvSpPr>
        <p:spPr>
          <a:xfrm>
            <a:off x="548640" y="1965960"/>
            <a:ext cx="5303520" cy="502920"/>
          </a:xfrm>
          <a:prstGeom prst="rect">
            <a:avLst/>
          </a:prstGeom>
          <a:solidFill>
            <a:srgbClr val="0891B2"/>
          </a:solidFill>
          <a:ln/>
        </p:spPr>
        <p:txBody>
          <a:bodyPr/>
          <a:lstStyle/>
          <a:p>
            <a:endParaRPr lang="en-US">
              <a:latin typeface="Century Gothic" panose="020B0502020202020204" pitchFamily="34" charset="0"/>
            </a:endParaRPr>
          </a:p>
        </p:txBody>
      </p:sp>
      <p:sp>
        <p:nvSpPr>
          <p:cNvPr id="6" name="Text 4"/>
          <p:cNvSpPr/>
          <p:nvPr/>
        </p:nvSpPr>
        <p:spPr>
          <a:xfrm>
            <a:off x="868680" y="2039112"/>
            <a:ext cx="4663440" cy="365760"/>
          </a:xfrm>
          <a:prstGeom prst="rect">
            <a:avLst/>
          </a:prstGeom>
          <a:noFill/>
          <a:ln/>
        </p:spPr>
        <p:txBody>
          <a:bodyPr wrap="square" lIns="0" tIns="0" rIns="0" bIns="0" rtlCol="0" anchor="ctr"/>
          <a:lstStyle/>
          <a:p>
            <a:pPr marL="0" indent="0">
              <a:buNone/>
            </a:pPr>
            <a:r>
              <a:rPr lang="en-US" sz="1200" b="1" kern="0" spc="300" dirty="0">
                <a:solidFill>
                  <a:srgbClr val="FFFFFF"/>
                </a:solidFill>
                <a:latin typeface="Century Gothic" panose="020B0502020202020204" pitchFamily="34" charset="0"/>
                <a:ea typeface="Calibri" pitchFamily="34" charset="-122"/>
                <a:cs typeface="Calibri" pitchFamily="34" charset="-120"/>
              </a:rPr>
              <a:t>WHAT THE BLUEPRINT ANTICIPATED</a:t>
            </a:r>
            <a:endParaRPr lang="en-US" sz="1200" dirty="0">
              <a:latin typeface="Century Gothic" panose="020B0502020202020204" pitchFamily="34" charset="0"/>
            </a:endParaRPr>
          </a:p>
        </p:txBody>
      </p:sp>
      <p:sp>
        <p:nvSpPr>
          <p:cNvPr id="7" name="Text 5"/>
          <p:cNvSpPr/>
          <p:nvPr/>
        </p:nvSpPr>
        <p:spPr>
          <a:xfrm>
            <a:off x="898965" y="2193375"/>
            <a:ext cx="4389120" cy="2651760"/>
          </a:xfrm>
          <a:prstGeom prst="rect">
            <a:avLst/>
          </a:prstGeom>
          <a:noFill/>
          <a:ln/>
        </p:spPr>
        <p:txBody>
          <a:bodyPr wrap="square" lIns="0" tIns="0" rIns="0" bIns="0" rtlCol="0" anchor="ctr"/>
          <a:lstStyle/>
          <a:p>
            <a:pPr marL="342900" indent="-342900">
              <a:spcAft>
                <a:spcPts val="1200"/>
              </a:spcAft>
              <a:buSzPct val="100000"/>
              <a:buChar char="■"/>
            </a:pPr>
            <a:r>
              <a:rPr lang="en-US" sz="1600" dirty="0">
                <a:solidFill>
                  <a:srgbClr val="0B2545"/>
                </a:solidFill>
                <a:latin typeface="Century Gothic" panose="020B0502020202020204" pitchFamily="34" charset="0"/>
                <a:ea typeface="Calibri" pitchFamily="34" charset="-122"/>
                <a:cs typeface="Calibri" pitchFamily="34" charset="-120"/>
              </a:rPr>
              <a:t>Ransomware &amp; cyber attackers</a:t>
            </a:r>
            <a:endParaRPr lang="en-US" sz="1600" dirty="0">
              <a:latin typeface="Century Gothic" panose="020B0502020202020204" pitchFamily="34" charset="0"/>
            </a:endParaRPr>
          </a:p>
          <a:p>
            <a:pPr marL="342900" indent="-342900">
              <a:spcAft>
                <a:spcPts val="1200"/>
              </a:spcAft>
              <a:buSzPct val="100000"/>
              <a:buChar char="■"/>
            </a:pPr>
            <a:r>
              <a:rPr lang="en-US" sz="1600" dirty="0">
                <a:solidFill>
                  <a:srgbClr val="0B2545"/>
                </a:solidFill>
                <a:latin typeface="Century Gothic" panose="020B0502020202020204" pitchFamily="34" charset="0"/>
                <a:ea typeface="Calibri" pitchFamily="34" charset="-122"/>
                <a:cs typeface="Calibri" pitchFamily="34" charset="-120"/>
              </a:rPr>
              <a:t>Data breaches &amp; privacy failure</a:t>
            </a:r>
            <a:endParaRPr lang="en-US" sz="1600" dirty="0">
              <a:latin typeface="Century Gothic" panose="020B0502020202020204" pitchFamily="34" charset="0"/>
            </a:endParaRPr>
          </a:p>
          <a:p>
            <a:pPr marL="342900" indent="-342900">
              <a:spcAft>
                <a:spcPts val="1200"/>
              </a:spcAft>
              <a:buSzPct val="100000"/>
              <a:buChar char="■"/>
            </a:pPr>
            <a:r>
              <a:rPr lang="en-US" sz="1600" dirty="0">
                <a:solidFill>
                  <a:srgbClr val="0B2545"/>
                </a:solidFill>
                <a:latin typeface="Century Gothic" panose="020B0502020202020204" pitchFamily="34" charset="0"/>
                <a:ea typeface="Calibri" pitchFamily="34" charset="-122"/>
                <a:cs typeface="Calibri" pitchFamily="34" charset="-120"/>
              </a:rPr>
              <a:t>Supply-chain compromise</a:t>
            </a:r>
            <a:endParaRPr lang="en-US" sz="1600" dirty="0">
              <a:latin typeface="Century Gothic" panose="020B0502020202020204" pitchFamily="34" charset="0"/>
            </a:endParaRPr>
          </a:p>
          <a:p>
            <a:pPr marL="342900" indent="-342900">
              <a:spcAft>
                <a:spcPts val="1200"/>
              </a:spcAft>
              <a:buSzPct val="100000"/>
              <a:buChar char="■"/>
            </a:pPr>
            <a:r>
              <a:rPr lang="en-US" sz="1600" dirty="0">
                <a:solidFill>
                  <a:srgbClr val="0B2545"/>
                </a:solidFill>
                <a:latin typeface="Century Gothic" panose="020B0502020202020204" pitchFamily="34" charset="0"/>
                <a:ea typeface="Calibri" pitchFamily="34" charset="-122"/>
                <a:cs typeface="Calibri" pitchFamily="34" charset="-120"/>
              </a:rPr>
              <a:t>Regulator coordination gaps</a:t>
            </a:r>
            <a:endParaRPr lang="en-US" sz="1600" dirty="0">
              <a:latin typeface="Century Gothic" panose="020B0502020202020204" pitchFamily="34" charset="0"/>
            </a:endParaRPr>
          </a:p>
        </p:txBody>
      </p:sp>
      <p:sp>
        <p:nvSpPr>
          <p:cNvPr id="8" name="Shape 6"/>
          <p:cNvSpPr/>
          <p:nvPr/>
        </p:nvSpPr>
        <p:spPr>
          <a:xfrm>
            <a:off x="6309360" y="1965960"/>
            <a:ext cx="5303520" cy="2879175"/>
          </a:xfrm>
          <a:prstGeom prst="rect">
            <a:avLst/>
          </a:prstGeom>
          <a:solidFill>
            <a:srgbClr val="FFFFFF"/>
          </a:solidFill>
          <a:ln w="9525">
            <a:solidFill>
              <a:srgbClr val="CBD5E1"/>
            </a:solidFill>
            <a:prstDash val="solid"/>
          </a:ln>
          <a:effectLst>
            <a:outerShdw blurRad="101600" dist="25400" dir="5400000" algn="bl" rotWithShape="0">
              <a:srgbClr val="0B2545">
                <a:alpha val="8000"/>
              </a:srgbClr>
            </a:outerShdw>
          </a:effectLst>
        </p:spPr>
        <p:txBody>
          <a:bodyPr/>
          <a:lstStyle/>
          <a:p>
            <a:endParaRPr lang="en-US">
              <a:latin typeface="Century Gothic" panose="020B0502020202020204" pitchFamily="34" charset="0"/>
            </a:endParaRPr>
          </a:p>
        </p:txBody>
      </p:sp>
      <p:sp>
        <p:nvSpPr>
          <p:cNvPr id="9" name="Shape 7"/>
          <p:cNvSpPr/>
          <p:nvPr/>
        </p:nvSpPr>
        <p:spPr>
          <a:xfrm>
            <a:off x="6309360" y="1965960"/>
            <a:ext cx="5303520" cy="502920"/>
          </a:xfrm>
          <a:prstGeom prst="rect">
            <a:avLst/>
          </a:prstGeom>
          <a:solidFill>
            <a:srgbClr val="E63946"/>
          </a:solidFill>
          <a:ln/>
        </p:spPr>
        <p:txBody>
          <a:bodyPr/>
          <a:lstStyle/>
          <a:p>
            <a:endParaRPr lang="en-US">
              <a:latin typeface="Century Gothic" panose="020B0502020202020204" pitchFamily="34" charset="0"/>
            </a:endParaRPr>
          </a:p>
        </p:txBody>
      </p:sp>
      <p:sp>
        <p:nvSpPr>
          <p:cNvPr id="10" name="Text 8"/>
          <p:cNvSpPr/>
          <p:nvPr/>
        </p:nvSpPr>
        <p:spPr>
          <a:xfrm>
            <a:off x="6629400" y="2039112"/>
            <a:ext cx="4663440" cy="365760"/>
          </a:xfrm>
          <a:prstGeom prst="rect">
            <a:avLst/>
          </a:prstGeom>
          <a:noFill/>
          <a:ln/>
        </p:spPr>
        <p:txBody>
          <a:bodyPr wrap="square" lIns="0" tIns="0" rIns="0" bIns="0" rtlCol="0" anchor="ctr"/>
          <a:lstStyle/>
          <a:p>
            <a:pPr marL="0" indent="0">
              <a:buNone/>
            </a:pPr>
            <a:r>
              <a:rPr lang="en-US" sz="1200" b="1" kern="0" spc="300" dirty="0">
                <a:solidFill>
                  <a:srgbClr val="FFFFFF"/>
                </a:solidFill>
                <a:latin typeface="Century Gothic" panose="020B0502020202020204" pitchFamily="34" charset="0"/>
                <a:ea typeface="Calibri" pitchFamily="34" charset="-122"/>
                <a:cs typeface="Calibri" pitchFamily="34" charset="-120"/>
              </a:rPr>
              <a:t>WHAT ACTUALLY HAPPENED</a:t>
            </a:r>
            <a:endParaRPr lang="en-US" sz="1200" dirty="0">
              <a:latin typeface="Century Gothic" panose="020B0502020202020204" pitchFamily="34" charset="0"/>
            </a:endParaRPr>
          </a:p>
        </p:txBody>
      </p:sp>
      <p:sp>
        <p:nvSpPr>
          <p:cNvPr id="11" name="Text 9"/>
          <p:cNvSpPr/>
          <p:nvPr/>
        </p:nvSpPr>
        <p:spPr>
          <a:xfrm>
            <a:off x="6659684" y="2193375"/>
            <a:ext cx="4966261" cy="2651760"/>
          </a:xfrm>
          <a:prstGeom prst="rect">
            <a:avLst/>
          </a:prstGeom>
          <a:noFill/>
          <a:ln/>
        </p:spPr>
        <p:txBody>
          <a:bodyPr wrap="square" lIns="0" tIns="0" rIns="0" bIns="0" rtlCol="0" anchor="ctr"/>
          <a:lstStyle/>
          <a:p>
            <a:pPr marL="342900" indent="-342900">
              <a:spcAft>
                <a:spcPts val="1200"/>
              </a:spcAft>
              <a:buSzPct val="100000"/>
              <a:buChar char="■"/>
            </a:pPr>
            <a:r>
              <a:rPr lang="en-US" sz="1600" dirty="0">
                <a:solidFill>
                  <a:srgbClr val="0B2545"/>
                </a:solidFill>
                <a:latin typeface="Century Gothic" panose="020B0502020202020204" pitchFamily="34" charset="0"/>
                <a:ea typeface="Calibri" pitchFamily="34" charset="-122"/>
                <a:cs typeface="Calibri" pitchFamily="34" charset="-120"/>
              </a:rPr>
              <a:t>Physics — 185 mph winds, not malware</a:t>
            </a:r>
            <a:endParaRPr lang="en-US" sz="1600" dirty="0">
              <a:latin typeface="Century Gothic" panose="020B0502020202020204" pitchFamily="34" charset="0"/>
            </a:endParaRPr>
          </a:p>
          <a:p>
            <a:pPr marL="342900" indent="-342900">
              <a:spcAft>
                <a:spcPts val="1200"/>
              </a:spcAft>
              <a:buSzPct val="100000"/>
              <a:buChar char="■"/>
            </a:pPr>
            <a:r>
              <a:rPr lang="en-US" sz="1600" dirty="0">
                <a:solidFill>
                  <a:srgbClr val="0B2545"/>
                </a:solidFill>
                <a:latin typeface="Century Gothic" panose="020B0502020202020204" pitchFamily="34" charset="0"/>
                <a:ea typeface="Calibri" pitchFamily="34" charset="-122"/>
                <a:cs typeface="Calibri" pitchFamily="34" charset="-120"/>
              </a:rPr>
              <a:t>Economics — fuel shock, not exploit kit</a:t>
            </a:r>
            <a:endParaRPr lang="en-US" sz="1600" dirty="0">
              <a:latin typeface="Century Gothic" panose="020B0502020202020204" pitchFamily="34" charset="0"/>
            </a:endParaRPr>
          </a:p>
          <a:p>
            <a:pPr marL="342900" indent="-342900">
              <a:spcAft>
                <a:spcPts val="1200"/>
              </a:spcAft>
              <a:buSzPct val="100000"/>
              <a:buChar char="■"/>
            </a:pPr>
            <a:r>
              <a:rPr lang="en-US" sz="1600" dirty="0">
                <a:solidFill>
                  <a:srgbClr val="0B2545"/>
                </a:solidFill>
                <a:latin typeface="Century Gothic" panose="020B0502020202020204" pitchFamily="34" charset="0"/>
                <a:ea typeface="Calibri" pitchFamily="34" charset="-122"/>
                <a:cs typeface="Calibri" pitchFamily="34" charset="-120"/>
              </a:rPr>
              <a:t>Geopolitics — jurisdiction, not jailbreak</a:t>
            </a:r>
            <a:endParaRPr lang="en-US" sz="1600" dirty="0">
              <a:latin typeface="Century Gothic" panose="020B0502020202020204" pitchFamily="34" charset="0"/>
            </a:endParaRPr>
          </a:p>
          <a:p>
            <a:pPr marL="342900" indent="-342900">
              <a:spcAft>
                <a:spcPts val="1200"/>
              </a:spcAft>
              <a:buSzPct val="100000"/>
              <a:buChar char="■"/>
            </a:pPr>
            <a:r>
              <a:rPr lang="en-US" sz="1600" dirty="0">
                <a:solidFill>
                  <a:srgbClr val="0B2545"/>
                </a:solidFill>
                <a:latin typeface="Century Gothic" panose="020B0502020202020204" pitchFamily="34" charset="0"/>
                <a:ea typeface="Calibri" pitchFamily="34" charset="-122"/>
                <a:cs typeface="Calibri" pitchFamily="34" charset="-120"/>
              </a:rPr>
              <a:t>Survival first — then sovereignty, then security</a:t>
            </a:r>
            <a:endParaRPr lang="en-US" sz="1600" dirty="0">
              <a:latin typeface="Century Gothic" panose="020B0502020202020204" pitchFamily="34" charset="0"/>
            </a:endParaRPr>
          </a:p>
        </p:txBody>
      </p:sp>
      <p:sp>
        <p:nvSpPr>
          <p:cNvPr id="12" name="Shape 10"/>
          <p:cNvSpPr/>
          <p:nvPr/>
        </p:nvSpPr>
        <p:spPr>
          <a:xfrm>
            <a:off x="640080" y="5943600"/>
            <a:ext cx="10881360" cy="594360"/>
          </a:xfrm>
          <a:prstGeom prst="rect">
            <a:avLst/>
          </a:prstGeom>
          <a:solidFill>
            <a:srgbClr val="0B2545"/>
          </a:solidFill>
          <a:ln/>
        </p:spPr>
        <p:txBody>
          <a:bodyPr/>
          <a:lstStyle/>
          <a:p>
            <a:endParaRPr lang="en-US">
              <a:latin typeface="Century Gothic" panose="020B0502020202020204" pitchFamily="34" charset="0"/>
            </a:endParaRPr>
          </a:p>
        </p:txBody>
      </p:sp>
      <p:sp>
        <p:nvSpPr>
          <p:cNvPr id="13" name="Text 11"/>
          <p:cNvSpPr/>
          <p:nvPr/>
        </p:nvSpPr>
        <p:spPr>
          <a:xfrm>
            <a:off x="640080" y="5943600"/>
            <a:ext cx="10881360" cy="594360"/>
          </a:xfrm>
          <a:prstGeom prst="rect">
            <a:avLst/>
          </a:prstGeom>
          <a:noFill/>
          <a:ln/>
        </p:spPr>
        <p:txBody>
          <a:bodyPr wrap="square" lIns="0" tIns="0" rIns="0" bIns="0" rtlCol="0" anchor="ctr"/>
          <a:lstStyle/>
          <a:p>
            <a:pPr marL="0" indent="0" algn="ctr">
              <a:buNone/>
            </a:pPr>
            <a:r>
              <a:rPr lang="en-US" sz="1800" b="1" dirty="0">
                <a:solidFill>
                  <a:srgbClr val="FFFFFF"/>
                </a:solidFill>
                <a:latin typeface="Century Gothic" panose="020B0502020202020204" pitchFamily="34" charset="0"/>
                <a:ea typeface="Trebuchet MS" pitchFamily="34" charset="-122"/>
                <a:cs typeface="Trebuchet MS" pitchFamily="34" charset="-120"/>
              </a:rPr>
              <a:t>Cyber resilience is necessary.  It is no longer sufficient.</a:t>
            </a:r>
            <a:endParaRPr lang="en-US" sz="1800" dirty="0">
              <a:latin typeface="Century Gothic" panose="020B0502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nimBg="1"/>
      <p:bldP spid="8" grpId="0" animBg="1"/>
      <p:bldP spid="9" grpId="0" animBg="1"/>
      <p:bldP spid="10" grpId="0" animBg="1"/>
      <p:bldP spid="11" grpId="0" animBg="1"/>
      <p:bldP spid="12" grpId="0" animBg="1"/>
      <p:bldP spid="1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2545"/>
        </a:solidFill>
        <a:effectLst/>
      </p:bgPr>
    </p:bg>
    <p:spTree>
      <p:nvGrpSpPr>
        <p:cNvPr id="1" name=""/>
        <p:cNvGrpSpPr/>
        <p:nvPr/>
      </p:nvGrpSpPr>
      <p:grpSpPr>
        <a:xfrm>
          <a:off x="0" y="0"/>
          <a:ext cx="0" cy="0"/>
          <a:chOff x="0" y="0"/>
          <a:chExt cx="0" cy="0"/>
        </a:xfrm>
      </p:grpSpPr>
      <p:sp>
        <p:nvSpPr>
          <p:cNvPr id="2" name="Text 0"/>
          <p:cNvSpPr/>
          <p:nvPr/>
        </p:nvSpPr>
        <p:spPr>
          <a:xfrm>
            <a:off x="640080" y="640080"/>
            <a:ext cx="10972800" cy="320040"/>
          </a:xfrm>
          <a:prstGeom prst="rect">
            <a:avLst/>
          </a:prstGeom>
          <a:noFill/>
          <a:ln/>
        </p:spPr>
        <p:txBody>
          <a:bodyPr wrap="square" lIns="0" tIns="0" rIns="0" bIns="0" rtlCol="0" anchor="ctr"/>
          <a:lstStyle/>
          <a:p>
            <a:pPr marL="0" indent="0">
              <a:buNone/>
            </a:pPr>
            <a:r>
              <a:rPr lang="en-US" sz="1200" b="1" kern="0" spc="400" dirty="0">
                <a:solidFill>
                  <a:srgbClr val="F4A261"/>
                </a:solidFill>
                <a:latin typeface="Century Gothic" panose="020B0502020202020204" pitchFamily="34" charset="0"/>
                <a:ea typeface="Calibri" pitchFamily="34" charset="-122"/>
                <a:cs typeface="Calibri" pitchFamily="34" charset="-120"/>
              </a:rPr>
              <a:t>THE PROPOSAL</a:t>
            </a:r>
            <a:endParaRPr lang="en-US" sz="1200" dirty="0">
              <a:latin typeface="Century Gothic" panose="020B0502020202020204" pitchFamily="34" charset="0"/>
            </a:endParaRPr>
          </a:p>
        </p:txBody>
      </p:sp>
      <p:sp>
        <p:nvSpPr>
          <p:cNvPr id="3" name="Text 1"/>
          <p:cNvSpPr/>
          <p:nvPr/>
        </p:nvSpPr>
        <p:spPr>
          <a:xfrm>
            <a:off x="640080" y="1188720"/>
            <a:ext cx="10972800" cy="1463040"/>
          </a:xfrm>
          <a:prstGeom prst="rect">
            <a:avLst/>
          </a:prstGeom>
          <a:noFill/>
          <a:ln/>
        </p:spPr>
        <p:txBody>
          <a:bodyPr wrap="square" lIns="0" tIns="0" rIns="0" bIns="0" rtlCol="0" anchor="ctr"/>
          <a:lstStyle/>
          <a:p>
            <a:pPr marL="0" indent="0">
              <a:buNone/>
            </a:pPr>
            <a:r>
              <a:rPr lang="en-US" sz="8000" b="1" dirty="0">
                <a:solidFill>
                  <a:srgbClr val="FFFFFF"/>
                </a:solidFill>
                <a:latin typeface="Century Gothic" panose="020B0502020202020204" pitchFamily="34" charset="0"/>
                <a:ea typeface="Trebuchet MS" pitchFamily="34" charset="-122"/>
                <a:cs typeface="Trebuchet MS" pitchFamily="34" charset="-120"/>
              </a:rPr>
              <a:t>The Fifth Pillar</a:t>
            </a:r>
            <a:endParaRPr lang="en-US" sz="8000" dirty="0">
              <a:latin typeface="Century Gothic" panose="020B0502020202020204" pitchFamily="34" charset="0"/>
            </a:endParaRPr>
          </a:p>
        </p:txBody>
      </p:sp>
      <p:sp>
        <p:nvSpPr>
          <p:cNvPr id="4" name="Text 2"/>
          <p:cNvSpPr/>
          <p:nvPr/>
        </p:nvSpPr>
        <p:spPr>
          <a:xfrm>
            <a:off x="640080" y="2320735"/>
            <a:ext cx="10972800" cy="822960"/>
          </a:xfrm>
          <a:prstGeom prst="rect">
            <a:avLst/>
          </a:prstGeom>
          <a:noFill/>
          <a:ln/>
        </p:spPr>
        <p:txBody>
          <a:bodyPr wrap="square" lIns="0" tIns="0" rIns="0" bIns="0" rtlCol="0" anchor="ctr"/>
          <a:lstStyle/>
          <a:p>
            <a:pPr marL="0" indent="0">
              <a:buNone/>
            </a:pPr>
            <a:r>
              <a:rPr lang="en-US" sz="2800" dirty="0">
                <a:solidFill>
                  <a:srgbClr val="0891B2"/>
                </a:solidFill>
                <a:latin typeface="Century Gothic" panose="020B0502020202020204" pitchFamily="34" charset="0"/>
                <a:ea typeface="Trebuchet MS" pitchFamily="34" charset="-122"/>
                <a:cs typeface="Trebuchet MS" pitchFamily="34" charset="-120"/>
              </a:rPr>
              <a:t>Physical &amp; Sovereign Resilience</a:t>
            </a:r>
            <a:endParaRPr lang="en-US" sz="2800" dirty="0">
              <a:latin typeface="Century Gothic" panose="020B0502020202020204" pitchFamily="34" charset="0"/>
            </a:endParaRPr>
          </a:p>
        </p:txBody>
      </p:sp>
      <p:sp>
        <p:nvSpPr>
          <p:cNvPr id="5" name="Shape 3"/>
          <p:cNvSpPr/>
          <p:nvPr/>
        </p:nvSpPr>
        <p:spPr>
          <a:xfrm>
            <a:off x="381000" y="3429000"/>
            <a:ext cx="3657600" cy="2286000"/>
          </a:xfrm>
          <a:prstGeom prst="rect">
            <a:avLst/>
          </a:prstGeom>
          <a:solidFill>
            <a:srgbClr val="061A33"/>
          </a:solidFill>
          <a:ln w="12700">
            <a:solidFill>
              <a:srgbClr val="0891B2"/>
            </a:solidFill>
            <a:prstDash val="solid"/>
          </a:ln>
        </p:spPr>
        <p:txBody>
          <a:bodyPr/>
          <a:lstStyle/>
          <a:p>
            <a:endParaRPr lang="en-US">
              <a:latin typeface="Century Gothic" panose="020B0502020202020204" pitchFamily="34" charset="0"/>
            </a:endParaRPr>
          </a:p>
        </p:txBody>
      </p:sp>
      <p:pic>
        <p:nvPicPr>
          <p:cNvPr id="6" name="Image 0" descr="preencoded.png"/>
          <p:cNvPicPr>
            <a:picLocks noChangeAspect="1"/>
          </p:cNvPicPr>
          <p:nvPr/>
        </p:nvPicPr>
        <p:blipFill>
          <a:blip r:embed="rId3"/>
          <a:stretch>
            <a:fillRect/>
          </a:stretch>
        </p:blipFill>
        <p:spPr>
          <a:xfrm>
            <a:off x="701040" y="3749040"/>
            <a:ext cx="502920" cy="502920"/>
          </a:xfrm>
          <a:prstGeom prst="rect">
            <a:avLst/>
          </a:prstGeom>
        </p:spPr>
      </p:pic>
      <p:sp>
        <p:nvSpPr>
          <p:cNvPr id="7" name="Text 4"/>
          <p:cNvSpPr/>
          <p:nvPr/>
        </p:nvSpPr>
        <p:spPr>
          <a:xfrm>
            <a:off x="1341120" y="3703320"/>
            <a:ext cx="2468880" cy="731520"/>
          </a:xfrm>
          <a:prstGeom prst="rect">
            <a:avLst/>
          </a:prstGeom>
          <a:noFill/>
          <a:ln/>
        </p:spPr>
        <p:txBody>
          <a:bodyPr wrap="square" lIns="0" tIns="0" rIns="0" bIns="0" rtlCol="0" anchor="ctr"/>
          <a:lstStyle/>
          <a:p>
            <a:pPr marL="0" indent="0">
              <a:buNone/>
            </a:pPr>
            <a:r>
              <a:rPr lang="en-US" sz="1600" b="1" dirty="0">
                <a:solidFill>
                  <a:srgbClr val="FFFFFF"/>
                </a:solidFill>
                <a:latin typeface="Century Gothic" panose="020B0502020202020204" pitchFamily="34" charset="0"/>
                <a:ea typeface="Trebuchet MS" pitchFamily="34" charset="-122"/>
                <a:cs typeface="Trebuchet MS" pitchFamily="34" charset="-120"/>
              </a:rPr>
              <a:t>Disaster-hardened</a:t>
            </a:r>
            <a:endParaRPr lang="en-US" sz="1600" dirty="0">
              <a:latin typeface="Century Gothic" panose="020B0502020202020204" pitchFamily="34" charset="0"/>
            </a:endParaRPr>
          </a:p>
          <a:p>
            <a:pPr marL="0" indent="0">
              <a:buNone/>
            </a:pPr>
            <a:r>
              <a:rPr lang="en-US" sz="1600" b="1" dirty="0">
                <a:solidFill>
                  <a:srgbClr val="FFFFFF"/>
                </a:solidFill>
                <a:latin typeface="Century Gothic" panose="020B0502020202020204" pitchFamily="34" charset="0"/>
                <a:ea typeface="Trebuchet MS" pitchFamily="34" charset="-122"/>
                <a:cs typeface="Trebuchet MS" pitchFamily="34" charset="-120"/>
              </a:rPr>
              <a:t>infrastructure</a:t>
            </a:r>
            <a:endParaRPr lang="en-US" sz="1600" dirty="0">
              <a:latin typeface="Century Gothic" panose="020B0502020202020204" pitchFamily="34" charset="0"/>
            </a:endParaRPr>
          </a:p>
        </p:txBody>
      </p:sp>
      <p:sp>
        <p:nvSpPr>
          <p:cNvPr id="8" name="Text 5"/>
          <p:cNvSpPr/>
          <p:nvPr/>
        </p:nvSpPr>
        <p:spPr>
          <a:xfrm>
            <a:off x="701040" y="4572000"/>
            <a:ext cx="3108960" cy="1051560"/>
          </a:xfrm>
          <a:prstGeom prst="rect">
            <a:avLst/>
          </a:prstGeom>
          <a:noFill/>
          <a:ln/>
        </p:spPr>
        <p:txBody>
          <a:bodyPr wrap="square" lIns="0" tIns="0" rIns="0" bIns="0" rtlCol="0" anchor="ctr"/>
          <a:lstStyle/>
          <a:p>
            <a:pPr marL="0" indent="0">
              <a:buNone/>
            </a:pPr>
            <a:r>
              <a:rPr lang="en-US" sz="1200" dirty="0">
                <a:solidFill>
                  <a:srgbClr val="E2E8F0"/>
                </a:solidFill>
                <a:latin typeface="Century Gothic" panose="020B0502020202020204" pitchFamily="34" charset="0"/>
                <a:ea typeface="Calibri" pitchFamily="34" charset="-122"/>
                <a:cs typeface="Calibri" pitchFamily="34" charset="-120"/>
              </a:rPr>
              <a:t>Fibre rings, tower hardening, satellite-as-backup, 72-hour autonomy.</a:t>
            </a:r>
            <a:endParaRPr lang="en-US" sz="1200" dirty="0">
              <a:latin typeface="Century Gothic" panose="020B0502020202020204" pitchFamily="34" charset="0"/>
            </a:endParaRPr>
          </a:p>
        </p:txBody>
      </p:sp>
      <p:sp>
        <p:nvSpPr>
          <p:cNvPr id="9" name="Shape 6"/>
          <p:cNvSpPr/>
          <p:nvPr/>
        </p:nvSpPr>
        <p:spPr>
          <a:xfrm>
            <a:off x="4267200" y="3429000"/>
            <a:ext cx="3657600" cy="2286000"/>
          </a:xfrm>
          <a:prstGeom prst="rect">
            <a:avLst/>
          </a:prstGeom>
          <a:solidFill>
            <a:srgbClr val="061A33"/>
          </a:solidFill>
          <a:ln w="12700">
            <a:solidFill>
              <a:srgbClr val="0891B2"/>
            </a:solidFill>
            <a:prstDash val="solid"/>
          </a:ln>
        </p:spPr>
        <p:txBody>
          <a:bodyPr/>
          <a:lstStyle/>
          <a:p>
            <a:endParaRPr lang="en-US">
              <a:latin typeface="Century Gothic" panose="020B0502020202020204" pitchFamily="34" charset="0"/>
            </a:endParaRPr>
          </a:p>
        </p:txBody>
      </p:sp>
      <p:pic>
        <p:nvPicPr>
          <p:cNvPr id="10" name="Image 1" descr="preencoded.png"/>
          <p:cNvPicPr>
            <a:picLocks noChangeAspect="1"/>
          </p:cNvPicPr>
          <p:nvPr/>
        </p:nvPicPr>
        <p:blipFill>
          <a:blip r:embed="rId4"/>
          <a:stretch>
            <a:fillRect/>
          </a:stretch>
        </p:blipFill>
        <p:spPr>
          <a:xfrm>
            <a:off x="4587240" y="3749040"/>
            <a:ext cx="502920" cy="502920"/>
          </a:xfrm>
          <a:prstGeom prst="rect">
            <a:avLst/>
          </a:prstGeom>
        </p:spPr>
      </p:pic>
      <p:sp>
        <p:nvSpPr>
          <p:cNvPr id="11" name="Text 7"/>
          <p:cNvSpPr/>
          <p:nvPr/>
        </p:nvSpPr>
        <p:spPr>
          <a:xfrm>
            <a:off x="5227320" y="3703320"/>
            <a:ext cx="2468880" cy="731520"/>
          </a:xfrm>
          <a:prstGeom prst="rect">
            <a:avLst/>
          </a:prstGeom>
          <a:noFill/>
          <a:ln/>
        </p:spPr>
        <p:txBody>
          <a:bodyPr wrap="square" lIns="0" tIns="0" rIns="0" bIns="0" rtlCol="0" anchor="ctr"/>
          <a:lstStyle/>
          <a:p>
            <a:pPr marL="0" indent="0">
              <a:buNone/>
            </a:pPr>
            <a:r>
              <a:rPr lang="en-US" sz="1600" b="1" dirty="0">
                <a:solidFill>
                  <a:srgbClr val="FFFFFF"/>
                </a:solidFill>
                <a:latin typeface="Century Gothic" panose="020B0502020202020204" pitchFamily="34" charset="0"/>
                <a:ea typeface="Trebuchet MS" pitchFamily="34" charset="-122"/>
                <a:cs typeface="Trebuchet MS" pitchFamily="34" charset="-120"/>
              </a:rPr>
              <a:t>Energy-aware</a:t>
            </a:r>
            <a:endParaRPr lang="en-US" sz="1600" dirty="0">
              <a:latin typeface="Century Gothic" panose="020B0502020202020204" pitchFamily="34" charset="0"/>
            </a:endParaRPr>
          </a:p>
          <a:p>
            <a:pPr marL="0" indent="0">
              <a:buNone/>
            </a:pPr>
            <a:r>
              <a:rPr lang="en-US" sz="1600" b="1" dirty="0">
                <a:solidFill>
                  <a:srgbClr val="FFFFFF"/>
                </a:solidFill>
                <a:latin typeface="Century Gothic" panose="020B0502020202020204" pitchFamily="34" charset="0"/>
                <a:ea typeface="Trebuchet MS" pitchFamily="34" charset="-122"/>
                <a:cs typeface="Trebuchet MS" pitchFamily="34" charset="-120"/>
              </a:rPr>
              <a:t>network design</a:t>
            </a:r>
            <a:endParaRPr lang="en-US" sz="1600" dirty="0">
              <a:latin typeface="Century Gothic" panose="020B0502020202020204" pitchFamily="34" charset="0"/>
            </a:endParaRPr>
          </a:p>
        </p:txBody>
      </p:sp>
      <p:sp>
        <p:nvSpPr>
          <p:cNvPr id="12" name="Text 8"/>
          <p:cNvSpPr/>
          <p:nvPr/>
        </p:nvSpPr>
        <p:spPr>
          <a:xfrm>
            <a:off x="4587240" y="4572000"/>
            <a:ext cx="3108960" cy="1051560"/>
          </a:xfrm>
          <a:prstGeom prst="rect">
            <a:avLst/>
          </a:prstGeom>
          <a:noFill/>
          <a:ln/>
        </p:spPr>
        <p:txBody>
          <a:bodyPr wrap="square" lIns="0" tIns="0" rIns="0" bIns="0" rtlCol="0" anchor="ctr"/>
          <a:lstStyle/>
          <a:p>
            <a:pPr marL="0" indent="0">
              <a:buNone/>
            </a:pPr>
            <a:r>
              <a:rPr lang="en-US" sz="1200" dirty="0">
                <a:solidFill>
                  <a:srgbClr val="E2E8F0"/>
                </a:solidFill>
                <a:latin typeface="Century Gothic" panose="020B0502020202020204" pitchFamily="34" charset="0"/>
                <a:ea typeface="Calibri" pitchFamily="34" charset="-122"/>
                <a:cs typeface="Calibri" pitchFamily="34" charset="-120"/>
              </a:rPr>
              <a:t>Solar+battery baselines, efficiency standards, resilience in licences.</a:t>
            </a:r>
            <a:endParaRPr lang="en-US" sz="1200" dirty="0">
              <a:latin typeface="Century Gothic" panose="020B0502020202020204" pitchFamily="34" charset="0"/>
            </a:endParaRPr>
          </a:p>
        </p:txBody>
      </p:sp>
      <p:sp>
        <p:nvSpPr>
          <p:cNvPr id="13" name="Shape 9"/>
          <p:cNvSpPr/>
          <p:nvPr/>
        </p:nvSpPr>
        <p:spPr>
          <a:xfrm>
            <a:off x="8153400" y="3429000"/>
            <a:ext cx="3657600" cy="2286000"/>
          </a:xfrm>
          <a:prstGeom prst="rect">
            <a:avLst/>
          </a:prstGeom>
          <a:solidFill>
            <a:srgbClr val="061A33"/>
          </a:solidFill>
          <a:ln w="12700">
            <a:solidFill>
              <a:srgbClr val="0891B2"/>
            </a:solidFill>
            <a:prstDash val="solid"/>
          </a:ln>
        </p:spPr>
        <p:txBody>
          <a:bodyPr/>
          <a:lstStyle/>
          <a:p>
            <a:endParaRPr lang="en-US">
              <a:latin typeface="Century Gothic" panose="020B0502020202020204" pitchFamily="34" charset="0"/>
            </a:endParaRPr>
          </a:p>
        </p:txBody>
      </p:sp>
      <p:pic>
        <p:nvPicPr>
          <p:cNvPr id="14" name="Image 2" descr="preencoded.png"/>
          <p:cNvPicPr>
            <a:picLocks noChangeAspect="1"/>
          </p:cNvPicPr>
          <p:nvPr/>
        </p:nvPicPr>
        <p:blipFill>
          <a:blip r:embed="rId5"/>
          <a:stretch>
            <a:fillRect/>
          </a:stretch>
        </p:blipFill>
        <p:spPr>
          <a:xfrm>
            <a:off x="8473440" y="3749040"/>
            <a:ext cx="502920" cy="502920"/>
          </a:xfrm>
          <a:prstGeom prst="rect">
            <a:avLst/>
          </a:prstGeom>
        </p:spPr>
      </p:pic>
      <p:sp>
        <p:nvSpPr>
          <p:cNvPr id="15" name="Text 10"/>
          <p:cNvSpPr/>
          <p:nvPr/>
        </p:nvSpPr>
        <p:spPr>
          <a:xfrm>
            <a:off x="9113520" y="3703320"/>
            <a:ext cx="2468880" cy="731520"/>
          </a:xfrm>
          <a:prstGeom prst="rect">
            <a:avLst/>
          </a:prstGeom>
          <a:noFill/>
          <a:ln/>
        </p:spPr>
        <p:txBody>
          <a:bodyPr wrap="square" lIns="0" tIns="0" rIns="0" bIns="0" rtlCol="0" anchor="ctr"/>
          <a:lstStyle/>
          <a:p>
            <a:pPr marL="0" indent="0">
              <a:buNone/>
            </a:pPr>
            <a:r>
              <a:rPr lang="en-US" sz="1600" b="1" dirty="0">
                <a:solidFill>
                  <a:srgbClr val="FFFFFF"/>
                </a:solidFill>
                <a:latin typeface="Century Gothic" panose="020B0502020202020204" pitchFamily="34" charset="0"/>
                <a:ea typeface="Trebuchet MS" pitchFamily="34" charset="-122"/>
                <a:cs typeface="Trebuchet MS" pitchFamily="34" charset="-120"/>
              </a:rPr>
              <a:t>Regional data</a:t>
            </a:r>
            <a:endParaRPr lang="en-US" sz="1600" dirty="0">
              <a:latin typeface="Century Gothic" panose="020B0502020202020204" pitchFamily="34" charset="0"/>
            </a:endParaRPr>
          </a:p>
          <a:p>
            <a:pPr marL="0" indent="0">
              <a:buNone/>
            </a:pPr>
            <a:r>
              <a:rPr lang="en-US" sz="1600" b="1" dirty="0">
                <a:solidFill>
                  <a:srgbClr val="FFFFFF"/>
                </a:solidFill>
                <a:latin typeface="Century Gothic" panose="020B0502020202020204" pitchFamily="34" charset="0"/>
                <a:ea typeface="Trebuchet MS" pitchFamily="34" charset="-122"/>
                <a:cs typeface="Trebuchet MS" pitchFamily="34" charset="-120"/>
              </a:rPr>
              <a:t>sovereignty</a:t>
            </a:r>
            <a:endParaRPr lang="en-US" sz="1600" dirty="0">
              <a:latin typeface="Century Gothic" panose="020B0502020202020204" pitchFamily="34" charset="0"/>
            </a:endParaRPr>
          </a:p>
        </p:txBody>
      </p:sp>
      <p:sp>
        <p:nvSpPr>
          <p:cNvPr id="16" name="Text 11"/>
          <p:cNvSpPr/>
          <p:nvPr/>
        </p:nvSpPr>
        <p:spPr>
          <a:xfrm>
            <a:off x="8473440" y="4572000"/>
            <a:ext cx="3108960" cy="1051560"/>
          </a:xfrm>
          <a:prstGeom prst="rect">
            <a:avLst/>
          </a:prstGeom>
          <a:noFill/>
          <a:ln/>
        </p:spPr>
        <p:txBody>
          <a:bodyPr wrap="square" lIns="0" tIns="0" rIns="0" bIns="0" rtlCol="0" anchor="ctr"/>
          <a:lstStyle/>
          <a:p>
            <a:pPr marL="0" indent="0">
              <a:buNone/>
            </a:pPr>
            <a:r>
              <a:rPr lang="en-US" sz="1200" dirty="0">
                <a:solidFill>
                  <a:srgbClr val="E2E8F0"/>
                </a:solidFill>
                <a:latin typeface="Century Gothic" panose="020B0502020202020204" pitchFamily="34" charset="0"/>
                <a:ea typeface="Calibri" pitchFamily="34" charset="-122"/>
                <a:cs typeface="Calibri" pitchFamily="34" charset="-120"/>
              </a:rPr>
              <a:t>Caribbean Federated Cloud, CTU/OECS governance, CCC alignment.</a:t>
            </a:r>
            <a:endParaRPr lang="en-US" sz="1200" dirty="0">
              <a:latin typeface="Century Gothic" panose="020B050202020202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640080" y="502920"/>
            <a:ext cx="10972800" cy="320040"/>
          </a:xfrm>
          <a:prstGeom prst="rect">
            <a:avLst/>
          </a:prstGeom>
          <a:noFill/>
          <a:ln/>
        </p:spPr>
        <p:txBody>
          <a:bodyPr wrap="square" lIns="0" tIns="0" rIns="0" bIns="0" rtlCol="0" anchor="ctr"/>
          <a:lstStyle/>
          <a:p>
            <a:pPr marL="0" indent="0">
              <a:buNone/>
            </a:pPr>
            <a:r>
              <a:rPr lang="en-US" sz="1100" b="1" kern="0" spc="400" dirty="0">
                <a:solidFill>
                  <a:srgbClr val="E63946"/>
                </a:solidFill>
                <a:latin typeface="Century Gothic" panose="020B0502020202020204" pitchFamily="34" charset="0"/>
                <a:ea typeface="Calibri" pitchFamily="34" charset="-122"/>
                <a:cs typeface="Calibri" pitchFamily="34" charset="-120"/>
              </a:rPr>
              <a:t>FIFTH PILLAR  •  DIMENSION 1</a:t>
            </a:r>
            <a:endParaRPr lang="en-US" sz="1100" dirty="0">
              <a:latin typeface="Century Gothic" panose="020B0502020202020204" pitchFamily="34" charset="0"/>
            </a:endParaRPr>
          </a:p>
        </p:txBody>
      </p:sp>
      <p:sp>
        <p:nvSpPr>
          <p:cNvPr id="3" name="Text 1"/>
          <p:cNvSpPr/>
          <p:nvPr/>
        </p:nvSpPr>
        <p:spPr>
          <a:xfrm>
            <a:off x="640080" y="868680"/>
            <a:ext cx="10058400" cy="731520"/>
          </a:xfrm>
          <a:prstGeom prst="rect">
            <a:avLst/>
          </a:prstGeom>
          <a:noFill/>
          <a:ln/>
        </p:spPr>
        <p:txBody>
          <a:bodyPr wrap="square" lIns="0" tIns="0" rIns="0" bIns="0" rtlCol="0" anchor="ctr"/>
          <a:lstStyle/>
          <a:p>
            <a:pPr marL="0" indent="0">
              <a:buNone/>
            </a:pPr>
            <a:r>
              <a:rPr lang="en-US" sz="3400" b="1" dirty="0">
                <a:solidFill>
                  <a:srgbClr val="0B2545"/>
                </a:solidFill>
                <a:latin typeface="Century Gothic" panose="020B0502020202020204" pitchFamily="34" charset="0"/>
                <a:ea typeface="Trebuchet MS" pitchFamily="34" charset="-122"/>
                <a:cs typeface="Trebuchet MS" pitchFamily="34" charset="-120"/>
              </a:rPr>
              <a:t>Disaster-hardened infrastructure</a:t>
            </a:r>
            <a:endParaRPr lang="en-US" sz="3400" dirty="0">
              <a:latin typeface="Century Gothic" panose="020B0502020202020204" pitchFamily="34" charset="0"/>
            </a:endParaRPr>
          </a:p>
        </p:txBody>
      </p:sp>
      <p:sp>
        <p:nvSpPr>
          <p:cNvPr id="4" name="Text 2"/>
          <p:cNvSpPr/>
          <p:nvPr/>
        </p:nvSpPr>
        <p:spPr>
          <a:xfrm>
            <a:off x="640080" y="1691640"/>
            <a:ext cx="10515600" cy="502920"/>
          </a:xfrm>
          <a:prstGeom prst="rect">
            <a:avLst/>
          </a:prstGeom>
          <a:noFill/>
          <a:ln/>
        </p:spPr>
        <p:txBody>
          <a:bodyPr wrap="square" lIns="0" tIns="0" rIns="0" bIns="0" rtlCol="0" anchor="ctr"/>
          <a:lstStyle/>
          <a:p>
            <a:pPr marL="0" indent="0">
              <a:buNone/>
            </a:pPr>
            <a:r>
              <a:rPr lang="en-US" sz="1500" i="1" dirty="0">
                <a:solidFill>
                  <a:srgbClr val="475569"/>
                </a:solidFill>
                <a:latin typeface="Century Gothic" panose="020B0502020202020204" pitchFamily="34" charset="0"/>
                <a:ea typeface="Calibri" pitchFamily="34" charset="-122"/>
                <a:cs typeface="Calibri" pitchFamily="34" charset="-120"/>
              </a:rPr>
              <a:t>Networks that survive a Category 5 — not ones that need to be rebuilt after one.</a:t>
            </a:r>
            <a:endParaRPr lang="en-US" sz="1500" dirty="0">
              <a:latin typeface="Century Gothic" panose="020B0502020202020204" pitchFamily="34" charset="0"/>
            </a:endParaRPr>
          </a:p>
        </p:txBody>
      </p:sp>
      <p:pic>
        <p:nvPicPr>
          <p:cNvPr id="5" name="Image 0" descr="preencoded.png"/>
          <p:cNvPicPr>
            <a:picLocks noChangeAspect="1"/>
          </p:cNvPicPr>
          <p:nvPr/>
        </p:nvPicPr>
        <p:blipFill>
          <a:blip r:embed="rId3"/>
          <a:stretch>
            <a:fillRect/>
          </a:stretch>
        </p:blipFill>
        <p:spPr>
          <a:xfrm>
            <a:off x="914400" y="2926080"/>
            <a:ext cx="1645920" cy="1645920"/>
          </a:xfrm>
          <a:prstGeom prst="rect">
            <a:avLst/>
          </a:prstGeom>
        </p:spPr>
      </p:pic>
      <p:sp>
        <p:nvSpPr>
          <p:cNvPr id="6" name="Text 3"/>
          <p:cNvSpPr/>
          <p:nvPr/>
        </p:nvSpPr>
        <p:spPr>
          <a:xfrm>
            <a:off x="2926080" y="2468880"/>
            <a:ext cx="8229600" cy="3291840"/>
          </a:xfrm>
          <a:prstGeom prst="rect">
            <a:avLst/>
          </a:prstGeom>
          <a:noFill/>
          <a:ln/>
        </p:spPr>
        <p:txBody>
          <a:bodyPr wrap="square" lIns="0" tIns="0" rIns="0" bIns="0" rtlCol="0" anchor="ctr"/>
          <a:lstStyle/>
          <a:p>
            <a:pPr marL="0" indent="0">
              <a:buNone/>
            </a:pPr>
            <a:r>
              <a:rPr lang="en-US" sz="1600" b="1" dirty="0">
                <a:solidFill>
                  <a:srgbClr val="0B2545"/>
                </a:solidFill>
                <a:latin typeface="Century Gothic" panose="020B0502020202020204" pitchFamily="34" charset="0"/>
                <a:ea typeface="Calibri" pitchFamily="34" charset="-122"/>
                <a:cs typeface="Calibri" pitchFamily="34" charset="-120"/>
              </a:rPr>
              <a:t>Licensed redundancy.   </a:t>
            </a:r>
          </a:p>
          <a:p>
            <a:pPr marL="0" indent="0">
              <a:spcAft>
                <a:spcPts val="800"/>
              </a:spcAft>
              <a:buNone/>
            </a:pPr>
            <a:r>
              <a:rPr lang="en-US" sz="1300" dirty="0" err="1">
                <a:solidFill>
                  <a:srgbClr val="0F172A"/>
                </a:solidFill>
                <a:latin typeface="Century Gothic" panose="020B0502020202020204" pitchFamily="34" charset="0"/>
                <a:ea typeface="Calibri" pitchFamily="34" charset="-122"/>
                <a:cs typeface="Calibri" pitchFamily="34" charset="-120"/>
              </a:rPr>
              <a:t>Fibre</a:t>
            </a:r>
            <a:r>
              <a:rPr lang="en-US" sz="1300" dirty="0">
                <a:solidFill>
                  <a:srgbClr val="0F172A"/>
                </a:solidFill>
                <a:latin typeface="Century Gothic" panose="020B0502020202020204" pitchFamily="34" charset="0"/>
                <a:ea typeface="Calibri" pitchFamily="34" charset="-122"/>
                <a:cs typeface="Calibri" pitchFamily="34" charset="-120"/>
              </a:rPr>
              <a:t> rings and underground corridors in critical routes — built-in, not bolted-on.</a:t>
            </a:r>
            <a:endParaRPr lang="en-US" sz="1600" dirty="0">
              <a:latin typeface="Century Gothic" panose="020B0502020202020204" pitchFamily="34" charset="0"/>
            </a:endParaRPr>
          </a:p>
          <a:p>
            <a:pPr marL="0" indent="0">
              <a:spcAft>
                <a:spcPts val="800"/>
              </a:spcAft>
              <a:buNone/>
            </a:pPr>
            <a:r>
              <a:rPr lang="en-US" sz="800" dirty="0">
                <a:solidFill>
                  <a:srgbClr val="000000"/>
                </a:solidFill>
                <a:latin typeface="Century Gothic" panose="020B0502020202020204" pitchFamily="34" charset="0"/>
                <a:ea typeface="Calibri" pitchFamily="34" charset="-122"/>
                <a:cs typeface="Calibri" pitchFamily="34" charset="-120"/>
              </a:rPr>
              <a:t> </a:t>
            </a:r>
            <a:endParaRPr lang="en-US" sz="1600" dirty="0">
              <a:latin typeface="Century Gothic" panose="020B0502020202020204" pitchFamily="34" charset="0"/>
            </a:endParaRPr>
          </a:p>
          <a:p>
            <a:pPr marL="0" indent="0">
              <a:buNone/>
            </a:pPr>
            <a:r>
              <a:rPr lang="en-US" sz="1600" b="1" dirty="0">
                <a:solidFill>
                  <a:srgbClr val="0B2545"/>
                </a:solidFill>
                <a:latin typeface="Century Gothic" panose="020B0502020202020204" pitchFamily="34" charset="0"/>
                <a:ea typeface="Calibri" pitchFamily="34" charset="-122"/>
                <a:cs typeface="Calibri" pitchFamily="34" charset="-120"/>
              </a:rPr>
              <a:t>Tower hardening standards.   </a:t>
            </a:r>
          </a:p>
          <a:p>
            <a:pPr marL="0" indent="0">
              <a:spcAft>
                <a:spcPts val="800"/>
              </a:spcAft>
              <a:buNone/>
            </a:pPr>
            <a:r>
              <a:rPr lang="en-US" sz="1300" dirty="0">
                <a:solidFill>
                  <a:srgbClr val="0F172A"/>
                </a:solidFill>
                <a:latin typeface="Century Gothic" panose="020B0502020202020204" pitchFamily="34" charset="0"/>
                <a:ea typeface="Calibri" pitchFamily="34" charset="-122"/>
                <a:cs typeface="Calibri" pitchFamily="34" charset="-120"/>
              </a:rPr>
              <a:t>Codified into telecom licence conditions and periodic compliance checks.</a:t>
            </a:r>
            <a:endParaRPr lang="en-US" sz="1600" dirty="0">
              <a:latin typeface="Century Gothic" panose="020B0502020202020204" pitchFamily="34" charset="0"/>
            </a:endParaRPr>
          </a:p>
          <a:p>
            <a:pPr marL="0" indent="0">
              <a:spcAft>
                <a:spcPts val="800"/>
              </a:spcAft>
              <a:buNone/>
            </a:pPr>
            <a:r>
              <a:rPr lang="en-US" sz="800" dirty="0">
                <a:solidFill>
                  <a:srgbClr val="000000"/>
                </a:solidFill>
                <a:latin typeface="Century Gothic" panose="020B0502020202020204" pitchFamily="34" charset="0"/>
                <a:ea typeface="Calibri" pitchFamily="34" charset="-122"/>
                <a:cs typeface="Calibri" pitchFamily="34" charset="-120"/>
              </a:rPr>
              <a:t> </a:t>
            </a:r>
            <a:endParaRPr lang="en-US" sz="1600" dirty="0">
              <a:latin typeface="Century Gothic" panose="020B0502020202020204" pitchFamily="34" charset="0"/>
            </a:endParaRPr>
          </a:p>
          <a:p>
            <a:pPr marL="0" indent="0">
              <a:buNone/>
            </a:pPr>
            <a:r>
              <a:rPr lang="en-US" sz="1600" b="1" dirty="0">
                <a:solidFill>
                  <a:srgbClr val="0B2545"/>
                </a:solidFill>
                <a:latin typeface="Century Gothic" panose="020B0502020202020204" pitchFamily="34" charset="0"/>
                <a:ea typeface="Calibri" pitchFamily="34" charset="-122"/>
                <a:cs typeface="Calibri" pitchFamily="34" charset="-120"/>
              </a:rPr>
              <a:t>Satellite as regulated backup.   </a:t>
            </a:r>
          </a:p>
          <a:p>
            <a:pPr marL="0" indent="0">
              <a:spcAft>
                <a:spcPts val="800"/>
              </a:spcAft>
              <a:buNone/>
            </a:pPr>
            <a:r>
              <a:rPr lang="en-US" sz="1300" dirty="0">
                <a:solidFill>
                  <a:srgbClr val="0F172A"/>
                </a:solidFill>
                <a:latin typeface="Century Gothic" panose="020B0502020202020204" pitchFamily="34" charset="0"/>
                <a:ea typeface="Calibri" pitchFamily="34" charset="-122"/>
                <a:cs typeface="Calibri" pitchFamily="34" charset="-120"/>
              </a:rPr>
              <a:t>A formal framework for Starlink-class services — not the regulatory vacuum they operate in today.</a:t>
            </a:r>
            <a:endParaRPr lang="en-US" sz="1600" dirty="0">
              <a:latin typeface="Century Gothic" panose="020B0502020202020204" pitchFamily="34" charset="0"/>
            </a:endParaRPr>
          </a:p>
          <a:p>
            <a:pPr marL="0" indent="0">
              <a:spcAft>
                <a:spcPts val="800"/>
              </a:spcAft>
              <a:buNone/>
            </a:pPr>
            <a:r>
              <a:rPr lang="en-US" sz="800" dirty="0">
                <a:solidFill>
                  <a:srgbClr val="000000"/>
                </a:solidFill>
                <a:latin typeface="Century Gothic" panose="020B0502020202020204" pitchFamily="34" charset="0"/>
                <a:ea typeface="Calibri" pitchFamily="34" charset="-122"/>
                <a:cs typeface="Calibri" pitchFamily="34" charset="-120"/>
              </a:rPr>
              <a:t> </a:t>
            </a:r>
            <a:endParaRPr lang="en-US" sz="1600" dirty="0">
              <a:latin typeface="Century Gothic" panose="020B0502020202020204" pitchFamily="34" charset="0"/>
            </a:endParaRPr>
          </a:p>
          <a:p>
            <a:pPr marL="0" indent="0">
              <a:buNone/>
            </a:pPr>
            <a:r>
              <a:rPr lang="en-US" sz="1600" b="1" dirty="0">
                <a:solidFill>
                  <a:srgbClr val="0B2545"/>
                </a:solidFill>
                <a:latin typeface="Century Gothic" panose="020B0502020202020204" pitchFamily="34" charset="0"/>
                <a:ea typeface="Calibri" pitchFamily="34" charset="-122"/>
                <a:cs typeface="Calibri" pitchFamily="34" charset="-120"/>
              </a:rPr>
              <a:t>72-hour autonomy mandate.   </a:t>
            </a:r>
          </a:p>
          <a:p>
            <a:pPr marL="0" indent="0">
              <a:spcAft>
                <a:spcPts val="800"/>
              </a:spcAft>
              <a:buNone/>
            </a:pPr>
            <a:r>
              <a:rPr lang="en-US" sz="1300" dirty="0">
                <a:solidFill>
                  <a:srgbClr val="0F172A"/>
                </a:solidFill>
                <a:latin typeface="Century Gothic" panose="020B0502020202020204" pitchFamily="34" charset="0"/>
                <a:ea typeface="Calibri" pitchFamily="34" charset="-122"/>
                <a:cs typeface="Calibri" pitchFamily="34" charset="-120"/>
              </a:rPr>
              <a:t>Essential telecom services must remain operable without main power for three days, minimum.</a:t>
            </a:r>
            <a:endParaRPr lang="en-US" sz="1600" dirty="0">
              <a:latin typeface="Century Gothic" panose="020B0502020202020204" pitchFamily="34" charset="0"/>
            </a:endParaRPr>
          </a:p>
        </p:txBody>
      </p:sp>
      <p:sp>
        <p:nvSpPr>
          <p:cNvPr id="7" name="Shape 4"/>
          <p:cNvSpPr/>
          <p:nvPr/>
        </p:nvSpPr>
        <p:spPr>
          <a:xfrm>
            <a:off x="640080" y="5989320"/>
            <a:ext cx="10881360" cy="548640"/>
          </a:xfrm>
          <a:prstGeom prst="rect">
            <a:avLst/>
          </a:prstGeom>
          <a:solidFill>
            <a:srgbClr val="E6EEF5"/>
          </a:solidFill>
          <a:ln/>
        </p:spPr>
        <p:txBody>
          <a:bodyPr/>
          <a:lstStyle/>
          <a:p>
            <a:endParaRPr lang="en-US">
              <a:latin typeface="Century Gothic" panose="020B0502020202020204" pitchFamily="34" charset="0"/>
            </a:endParaRPr>
          </a:p>
        </p:txBody>
      </p:sp>
      <p:sp>
        <p:nvSpPr>
          <p:cNvPr id="8" name="Text 5"/>
          <p:cNvSpPr/>
          <p:nvPr/>
        </p:nvSpPr>
        <p:spPr>
          <a:xfrm>
            <a:off x="914400" y="5989320"/>
            <a:ext cx="10332720" cy="548640"/>
          </a:xfrm>
          <a:prstGeom prst="rect">
            <a:avLst/>
          </a:prstGeom>
          <a:noFill/>
          <a:ln/>
        </p:spPr>
        <p:txBody>
          <a:bodyPr wrap="square" lIns="0" tIns="0" rIns="0" bIns="0" rtlCol="0" anchor="ctr"/>
          <a:lstStyle/>
          <a:p>
            <a:pPr marL="0" indent="0">
              <a:buNone/>
            </a:pPr>
            <a:r>
              <a:rPr lang="en-US" sz="1200" i="1" dirty="0">
                <a:solidFill>
                  <a:srgbClr val="0B2545"/>
                </a:solidFill>
                <a:latin typeface="Century Gothic" panose="020B0502020202020204" pitchFamily="34" charset="0"/>
                <a:ea typeface="Calibri" pitchFamily="34" charset="-122"/>
                <a:cs typeface="Calibri" pitchFamily="34" charset="-120"/>
              </a:rPr>
              <a:t>Digicel's US$10M island fibre ring is a start — but the standard must be industry-wide and regulator-overseen.</a:t>
            </a:r>
            <a:endParaRPr lang="en-US" sz="1200" dirty="0">
              <a:latin typeface="Century Gothic" panose="020B0502020202020204"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640080" y="502920"/>
            <a:ext cx="10972800" cy="320040"/>
          </a:xfrm>
          <a:prstGeom prst="rect">
            <a:avLst/>
          </a:prstGeom>
          <a:noFill/>
          <a:ln/>
        </p:spPr>
        <p:txBody>
          <a:bodyPr wrap="square" lIns="0" tIns="0" rIns="0" bIns="0" rtlCol="0" anchor="ctr"/>
          <a:lstStyle/>
          <a:p>
            <a:pPr marL="0" indent="0">
              <a:buNone/>
            </a:pPr>
            <a:r>
              <a:rPr lang="en-US" sz="1100" b="1" kern="0" spc="400" dirty="0">
                <a:solidFill>
                  <a:srgbClr val="E63946"/>
                </a:solidFill>
                <a:latin typeface="Century Gothic" panose="020B0502020202020204" pitchFamily="34" charset="0"/>
                <a:ea typeface="Calibri" pitchFamily="34" charset="-122"/>
                <a:cs typeface="Calibri" pitchFamily="34" charset="-120"/>
              </a:rPr>
              <a:t>FIFTH PILLAR  •  DIMENSION 2</a:t>
            </a:r>
            <a:endParaRPr lang="en-US" sz="1100" dirty="0">
              <a:latin typeface="Century Gothic" panose="020B0502020202020204" pitchFamily="34" charset="0"/>
            </a:endParaRPr>
          </a:p>
        </p:txBody>
      </p:sp>
      <p:sp>
        <p:nvSpPr>
          <p:cNvPr id="3" name="Text 1"/>
          <p:cNvSpPr/>
          <p:nvPr/>
        </p:nvSpPr>
        <p:spPr>
          <a:xfrm>
            <a:off x="640080" y="868680"/>
            <a:ext cx="10058400" cy="731520"/>
          </a:xfrm>
          <a:prstGeom prst="rect">
            <a:avLst/>
          </a:prstGeom>
          <a:noFill/>
          <a:ln/>
        </p:spPr>
        <p:txBody>
          <a:bodyPr wrap="square" lIns="0" tIns="0" rIns="0" bIns="0" rtlCol="0" anchor="ctr"/>
          <a:lstStyle/>
          <a:p>
            <a:pPr marL="0" indent="0">
              <a:buNone/>
            </a:pPr>
            <a:r>
              <a:rPr lang="en-US" sz="3400" b="1" dirty="0">
                <a:solidFill>
                  <a:srgbClr val="0B2545"/>
                </a:solidFill>
                <a:latin typeface="Century Gothic" panose="020B0502020202020204" pitchFamily="34" charset="0"/>
                <a:ea typeface="Trebuchet MS" pitchFamily="34" charset="-122"/>
                <a:cs typeface="Trebuchet MS" pitchFamily="34" charset="-120"/>
              </a:rPr>
              <a:t>Energy-aware network design</a:t>
            </a:r>
            <a:endParaRPr lang="en-US" sz="3400" dirty="0">
              <a:latin typeface="Century Gothic" panose="020B0502020202020204" pitchFamily="34" charset="0"/>
            </a:endParaRPr>
          </a:p>
        </p:txBody>
      </p:sp>
      <p:sp>
        <p:nvSpPr>
          <p:cNvPr id="4" name="Text 2"/>
          <p:cNvSpPr/>
          <p:nvPr/>
        </p:nvSpPr>
        <p:spPr>
          <a:xfrm>
            <a:off x="640080" y="1691640"/>
            <a:ext cx="10515600" cy="502920"/>
          </a:xfrm>
          <a:prstGeom prst="rect">
            <a:avLst/>
          </a:prstGeom>
          <a:noFill/>
          <a:ln/>
        </p:spPr>
        <p:txBody>
          <a:bodyPr wrap="square" lIns="0" tIns="0" rIns="0" bIns="0" rtlCol="0" anchor="ctr"/>
          <a:lstStyle/>
          <a:p>
            <a:pPr marL="0" indent="0">
              <a:buNone/>
            </a:pPr>
            <a:r>
              <a:rPr lang="en-US" sz="1500" i="1" dirty="0">
                <a:solidFill>
                  <a:srgbClr val="475569"/>
                </a:solidFill>
                <a:latin typeface="Century Gothic" panose="020B0502020202020204" pitchFamily="34" charset="0"/>
                <a:ea typeface="Calibri" pitchFamily="34" charset="-122"/>
                <a:cs typeface="Calibri" pitchFamily="34" charset="-120"/>
              </a:rPr>
              <a:t>In the Caribbean, diesel cost is telecom cost. Hormuz just proved how quickly that bill moves.</a:t>
            </a:r>
            <a:endParaRPr lang="en-US" sz="1500" dirty="0">
              <a:latin typeface="Century Gothic" panose="020B0502020202020204" pitchFamily="34" charset="0"/>
            </a:endParaRPr>
          </a:p>
        </p:txBody>
      </p:sp>
      <p:pic>
        <p:nvPicPr>
          <p:cNvPr id="5" name="Image 0" descr="preencoded.png"/>
          <p:cNvPicPr>
            <a:picLocks noChangeAspect="1"/>
          </p:cNvPicPr>
          <p:nvPr/>
        </p:nvPicPr>
        <p:blipFill>
          <a:blip r:embed="rId3"/>
          <a:stretch>
            <a:fillRect/>
          </a:stretch>
        </p:blipFill>
        <p:spPr>
          <a:xfrm>
            <a:off x="914400" y="2926080"/>
            <a:ext cx="1645920" cy="1645920"/>
          </a:xfrm>
          <a:prstGeom prst="rect">
            <a:avLst/>
          </a:prstGeom>
        </p:spPr>
      </p:pic>
      <p:sp>
        <p:nvSpPr>
          <p:cNvPr id="6" name="Text 3"/>
          <p:cNvSpPr/>
          <p:nvPr/>
        </p:nvSpPr>
        <p:spPr>
          <a:xfrm>
            <a:off x="2926080" y="2492630"/>
            <a:ext cx="8686800" cy="3291840"/>
          </a:xfrm>
          <a:prstGeom prst="rect">
            <a:avLst/>
          </a:prstGeom>
          <a:noFill/>
          <a:ln/>
        </p:spPr>
        <p:txBody>
          <a:bodyPr wrap="square" lIns="0" tIns="0" rIns="0" bIns="0" rtlCol="0" anchor="ctr"/>
          <a:lstStyle/>
          <a:p>
            <a:pPr marL="0" indent="0">
              <a:buNone/>
            </a:pPr>
            <a:r>
              <a:rPr lang="en-US" sz="1600" b="1" dirty="0">
                <a:solidFill>
                  <a:srgbClr val="0B2545"/>
                </a:solidFill>
                <a:latin typeface="Century Gothic" panose="020B0502020202020204" pitchFamily="34" charset="0"/>
                <a:ea typeface="Calibri" pitchFamily="34" charset="-122"/>
                <a:cs typeface="Calibri" pitchFamily="34" charset="-120"/>
              </a:rPr>
              <a:t>Solar + battery baseline.   </a:t>
            </a:r>
          </a:p>
          <a:p>
            <a:pPr marL="0" indent="0">
              <a:spcAft>
                <a:spcPts val="800"/>
              </a:spcAft>
              <a:buNone/>
            </a:pPr>
            <a:r>
              <a:rPr lang="en-US" sz="1300" dirty="0">
                <a:solidFill>
                  <a:srgbClr val="0F172A"/>
                </a:solidFill>
                <a:latin typeface="Century Gothic" panose="020B0502020202020204" pitchFamily="34" charset="0"/>
                <a:ea typeface="Calibri" pitchFamily="34" charset="-122"/>
                <a:cs typeface="Calibri" pitchFamily="34" charset="-120"/>
              </a:rPr>
              <a:t>Default configuration for cell sites — de-risks both climate and geopolitical fuel exposure.</a:t>
            </a:r>
            <a:endParaRPr lang="en-US" sz="1600" dirty="0">
              <a:latin typeface="Century Gothic" panose="020B0502020202020204" pitchFamily="34" charset="0"/>
            </a:endParaRPr>
          </a:p>
          <a:p>
            <a:pPr marL="0" indent="0">
              <a:spcAft>
                <a:spcPts val="800"/>
              </a:spcAft>
              <a:buNone/>
            </a:pPr>
            <a:r>
              <a:rPr lang="en-US" sz="800" dirty="0">
                <a:solidFill>
                  <a:srgbClr val="000000"/>
                </a:solidFill>
                <a:latin typeface="Century Gothic" panose="020B0502020202020204" pitchFamily="34" charset="0"/>
                <a:ea typeface="Calibri" pitchFamily="34" charset="-122"/>
                <a:cs typeface="Calibri" pitchFamily="34" charset="-120"/>
              </a:rPr>
              <a:t> </a:t>
            </a:r>
            <a:endParaRPr lang="en-US" sz="1600" dirty="0">
              <a:latin typeface="Century Gothic" panose="020B0502020202020204" pitchFamily="34" charset="0"/>
            </a:endParaRPr>
          </a:p>
          <a:p>
            <a:pPr marL="0" indent="0">
              <a:buNone/>
            </a:pPr>
            <a:r>
              <a:rPr lang="en-US" sz="1600" b="1" dirty="0">
                <a:solidFill>
                  <a:srgbClr val="0B2545"/>
                </a:solidFill>
                <a:latin typeface="Century Gothic" panose="020B0502020202020204" pitchFamily="34" charset="0"/>
                <a:ea typeface="Calibri" pitchFamily="34" charset="-122"/>
                <a:cs typeface="Calibri" pitchFamily="34" charset="-120"/>
              </a:rPr>
              <a:t>Efficiency standards at renewal.  </a:t>
            </a:r>
          </a:p>
          <a:p>
            <a:pPr marL="0" indent="0">
              <a:spcAft>
                <a:spcPts val="800"/>
              </a:spcAft>
              <a:buNone/>
            </a:pPr>
            <a:r>
              <a:rPr lang="en-US" sz="1300" dirty="0">
                <a:solidFill>
                  <a:srgbClr val="0F172A"/>
                </a:solidFill>
                <a:latin typeface="Century Gothic" panose="020B0502020202020204" pitchFamily="34" charset="0"/>
                <a:ea typeface="Calibri" pitchFamily="34" charset="-122"/>
                <a:cs typeface="Calibri" pitchFamily="34" charset="-120"/>
              </a:rPr>
              <a:t>Radio and core equipment must meet minimum efficiency criteria as a licence-maintenance condition.</a:t>
            </a:r>
            <a:endParaRPr lang="en-US" sz="1600" dirty="0">
              <a:latin typeface="Century Gothic" panose="020B0502020202020204" pitchFamily="34" charset="0"/>
            </a:endParaRPr>
          </a:p>
          <a:p>
            <a:pPr marL="0" indent="0">
              <a:spcAft>
                <a:spcPts val="800"/>
              </a:spcAft>
              <a:buNone/>
            </a:pPr>
            <a:r>
              <a:rPr lang="en-US" sz="800" dirty="0">
                <a:solidFill>
                  <a:srgbClr val="000000"/>
                </a:solidFill>
                <a:latin typeface="Century Gothic" panose="020B0502020202020204" pitchFamily="34" charset="0"/>
                <a:ea typeface="Calibri" pitchFamily="34" charset="-122"/>
                <a:cs typeface="Calibri" pitchFamily="34" charset="-120"/>
              </a:rPr>
              <a:t> </a:t>
            </a:r>
            <a:endParaRPr lang="en-US" sz="1600" dirty="0">
              <a:latin typeface="Century Gothic" panose="020B0502020202020204" pitchFamily="34" charset="0"/>
            </a:endParaRPr>
          </a:p>
          <a:p>
            <a:pPr marL="0" indent="0">
              <a:buNone/>
            </a:pPr>
            <a:r>
              <a:rPr lang="en-US" sz="1600" b="1" dirty="0">
                <a:solidFill>
                  <a:srgbClr val="0B2545"/>
                </a:solidFill>
                <a:latin typeface="Century Gothic" panose="020B0502020202020204" pitchFamily="34" charset="0"/>
                <a:ea typeface="Calibri" pitchFamily="34" charset="-122"/>
                <a:cs typeface="Calibri" pitchFamily="34" charset="-120"/>
              </a:rPr>
              <a:t>Energy resilience as a regulatory KPI.   </a:t>
            </a:r>
          </a:p>
          <a:p>
            <a:pPr marL="0" indent="0">
              <a:spcAft>
                <a:spcPts val="800"/>
              </a:spcAft>
              <a:buNone/>
            </a:pPr>
            <a:r>
              <a:rPr lang="en-US" sz="1300" dirty="0">
                <a:solidFill>
                  <a:srgbClr val="0F172A"/>
                </a:solidFill>
                <a:latin typeface="Century Gothic" panose="020B0502020202020204" pitchFamily="34" charset="0"/>
                <a:ea typeface="Calibri" pitchFamily="34" charset="-122"/>
                <a:cs typeface="Calibri" pitchFamily="34" charset="-120"/>
              </a:rPr>
              <a:t>Fuel-contingency disclosure and hours-of-autonomy reporting alongside uptime and breach metrics.</a:t>
            </a:r>
            <a:endParaRPr lang="en-US" sz="1600" dirty="0">
              <a:latin typeface="Century Gothic" panose="020B0502020202020204" pitchFamily="34" charset="0"/>
            </a:endParaRPr>
          </a:p>
          <a:p>
            <a:pPr marL="0" indent="0">
              <a:spcAft>
                <a:spcPts val="800"/>
              </a:spcAft>
              <a:buNone/>
            </a:pPr>
            <a:r>
              <a:rPr lang="en-US" sz="800" dirty="0">
                <a:solidFill>
                  <a:srgbClr val="000000"/>
                </a:solidFill>
                <a:latin typeface="Century Gothic" panose="020B0502020202020204" pitchFamily="34" charset="0"/>
                <a:ea typeface="Calibri" pitchFamily="34" charset="-122"/>
                <a:cs typeface="Calibri" pitchFamily="34" charset="-120"/>
              </a:rPr>
              <a:t> </a:t>
            </a:r>
            <a:endParaRPr lang="en-US" sz="1600" dirty="0">
              <a:latin typeface="Century Gothic" panose="020B0502020202020204" pitchFamily="34" charset="0"/>
            </a:endParaRPr>
          </a:p>
          <a:p>
            <a:pPr marL="0" indent="0">
              <a:buNone/>
            </a:pPr>
            <a:r>
              <a:rPr lang="en-US" sz="1600" b="1" dirty="0">
                <a:solidFill>
                  <a:srgbClr val="0B2545"/>
                </a:solidFill>
                <a:latin typeface="Century Gothic" panose="020B0502020202020204" pitchFamily="34" charset="0"/>
                <a:ea typeface="Calibri" pitchFamily="34" charset="-122"/>
                <a:cs typeface="Calibri" pitchFamily="34" charset="-120"/>
              </a:rPr>
              <a:t>Cross-sector alignment.   </a:t>
            </a:r>
          </a:p>
          <a:p>
            <a:pPr marL="0" indent="0">
              <a:spcAft>
                <a:spcPts val="800"/>
              </a:spcAft>
              <a:buNone/>
            </a:pPr>
            <a:r>
              <a:rPr lang="en-US" sz="1300" dirty="0">
                <a:solidFill>
                  <a:srgbClr val="0F172A"/>
                </a:solidFill>
                <a:latin typeface="Century Gothic" panose="020B0502020202020204" pitchFamily="34" charset="0"/>
                <a:ea typeface="Calibri" pitchFamily="34" charset="-122"/>
                <a:cs typeface="Calibri" pitchFamily="34" charset="-120"/>
              </a:rPr>
              <a:t>Coordinated with electricity regulators — telecoms cannot be designed as if the grid is always there.</a:t>
            </a:r>
            <a:endParaRPr lang="en-US" sz="1600" dirty="0">
              <a:latin typeface="Century Gothic" panose="020B0502020202020204" pitchFamily="34" charset="0"/>
            </a:endParaRPr>
          </a:p>
        </p:txBody>
      </p:sp>
      <p:sp>
        <p:nvSpPr>
          <p:cNvPr id="7" name="Shape 4"/>
          <p:cNvSpPr/>
          <p:nvPr/>
        </p:nvSpPr>
        <p:spPr>
          <a:xfrm>
            <a:off x="640080" y="5989320"/>
            <a:ext cx="10881360" cy="548640"/>
          </a:xfrm>
          <a:prstGeom prst="rect">
            <a:avLst/>
          </a:prstGeom>
          <a:solidFill>
            <a:srgbClr val="E6EEF5"/>
          </a:solidFill>
          <a:ln/>
        </p:spPr>
        <p:txBody>
          <a:bodyPr/>
          <a:lstStyle/>
          <a:p>
            <a:endParaRPr lang="en-US">
              <a:latin typeface="Century Gothic" panose="020B0502020202020204" pitchFamily="34" charset="0"/>
            </a:endParaRPr>
          </a:p>
        </p:txBody>
      </p:sp>
      <p:sp>
        <p:nvSpPr>
          <p:cNvPr id="8" name="Text 5"/>
          <p:cNvSpPr/>
          <p:nvPr/>
        </p:nvSpPr>
        <p:spPr>
          <a:xfrm>
            <a:off x="914400" y="5989320"/>
            <a:ext cx="10332720" cy="548640"/>
          </a:xfrm>
          <a:prstGeom prst="rect">
            <a:avLst/>
          </a:prstGeom>
          <a:noFill/>
          <a:ln/>
        </p:spPr>
        <p:txBody>
          <a:bodyPr wrap="square" lIns="0" tIns="0" rIns="0" bIns="0" rtlCol="0" anchor="ctr"/>
          <a:lstStyle/>
          <a:p>
            <a:pPr marL="0" indent="0">
              <a:buNone/>
            </a:pPr>
            <a:r>
              <a:rPr lang="en-US" sz="1200" i="1" dirty="0">
                <a:solidFill>
                  <a:srgbClr val="0B2545"/>
                </a:solidFill>
                <a:latin typeface="Century Gothic" panose="020B0502020202020204" pitchFamily="34" charset="0"/>
                <a:ea typeface="Calibri" pitchFamily="34" charset="-122"/>
                <a:cs typeface="Calibri" pitchFamily="34" charset="-120"/>
              </a:rPr>
              <a:t>Brent briefly hit ~US$120 during Hormuz. For Caribbean operators running diesel at every tower, that is not an abstraction.</a:t>
            </a:r>
            <a:endParaRPr lang="en-US" sz="1200" dirty="0">
              <a:latin typeface="Century Gothic" panose="020B0502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8FAFC"/>
        </a:solidFill>
        <a:effectLst/>
      </p:bgPr>
    </p:bg>
    <p:spTree>
      <p:nvGrpSpPr>
        <p:cNvPr id="1" name=""/>
        <p:cNvGrpSpPr/>
        <p:nvPr/>
      </p:nvGrpSpPr>
      <p:grpSpPr>
        <a:xfrm>
          <a:off x="0" y="0"/>
          <a:ext cx="0" cy="0"/>
          <a:chOff x="0" y="0"/>
          <a:chExt cx="0" cy="0"/>
        </a:xfrm>
      </p:grpSpPr>
      <p:sp>
        <p:nvSpPr>
          <p:cNvPr id="2" name="Text 0"/>
          <p:cNvSpPr/>
          <p:nvPr/>
        </p:nvSpPr>
        <p:spPr>
          <a:xfrm>
            <a:off x="640080" y="502920"/>
            <a:ext cx="10972800" cy="320040"/>
          </a:xfrm>
          <a:prstGeom prst="rect">
            <a:avLst/>
          </a:prstGeom>
          <a:noFill/>
          <a:ln/>
        </p:spPr>
        <p:txBody>
          <a:bodyPr wrap="square" lIns="0" tIns="0" rIns="0" bIns="0" rtlCol="0" anchor="ctr"/>
          <a:lstStyle/>
          <a:p>
            <a:pPr marL="0" indent="0">
              <a:buNone/>
            </a:pPr>
            <a:r>
              <a:rPr lang="en-US" sz="1100" b="1" kern="0" spc="400" dirty="0">
                <a:solidFill>
                  <a:srgbClr val="E63946"/>
                </a:solidFill>
                <a:latin typeface="Century Gothic" panose="020B0502020202020204" pitchFamily="34" charset="0"/>
                <a:ea typeface="Calibri" pitchFamily="34" charset="-122"/>
                <a:cs typeface="Calibri" pitchFamily="34" charset="-120"/>
              </a:rPr>
              <a:t>FIFTH PILLAR  •  DIMENSION 3</a:t>
            </a:r>
            <a:endParaRPr lang="en-US" sz="1100" dirty="0">
              <a:latin typeface="Century Gothic" panose="020B0502020202020204" pitchFamily="34" charset="0"/>
            </a:endParaRPr>
          </a:p>
        </p:txBody>
      </p:sp>
      <p:sp>
        <p:nvSpPr>
          <p:cNvPr id="3" name="Text 1"/>
          <p:cNvSpPr/>
          <p:nvPr/>
        </p:nvSpPr>
        <p:spPr>
          <a:xfrm>
            <a:off x="640080" y="868680"/>
            <a:ext cx="10058400" cy="731520"/>
          </a:xfrm>
          <a:prstGeom prst="rect">
            <a:avLst/>
          </a:prstGeom>
          <a:noFill/>
          <a:ln/>
        </p:spPr>
        <p:txBody>
          <a:bodyPr wrap="square" lIns="0" tIns="0" rIns="0" bIns="0" rtlCol="0" anchor="ctr"/>
          <a:lstStyle/>
          <a:p>
            <a:pPr marL="0" indent="0">
              <a:buNone/>
            </a:pPr>
            <a:r>
              <a:rPr lang="en-US" sz="3400" b="1" dirty="0">
                <a:solidFill>
                  <a:srgbClr val="0B2545"/>
                </a:solidFill>
                <a:latin typeface="Century Gothic" panose="020B0502020202020204" pitchFamily="34" charset="0"/>
                <a:ea typeface="Trebuchet MS" pitchFamily="34" charset="-122"/>
                <a:cs typeface="Trebuchet MS" pitchFamily="34" charset="-120"/>
              </a:rPr>
              <a:t>Regional data sovereignty</a:t>
            </a:r>
            <a:endParaRPr lang="en-US" sz="3400" dirty="0">
              <a:latin typeface="Century Gothic" panose="020B0502020202020204" pitchFamily="34" charset="0"/>
            </a:endParaRPr>
          </a:p>
        </p:txBody>
      </p:sp>
      <p:sp>
        <p:nvSpPr>
          <p:cNvPr id="4" name="Text 2"/>
          <p:cNvSpPr/>
          <p:nvPr/>
        </p:nvSpPr>
        <p:spPr>
          <a:xfrm>
            <a:off x="640080" y="1691640"/>
            <a:ext cx="10515600" cy="502920"/>
          </a:xfrm>
          <a:prstGeom prst="rect">
            <a:avLst/>
          </a:prstGeom>
          <a:noFill/>
          <a:ln/>
        </p:spPr>
        <p:txBody>
          <a:bodyPr wrap="square" lIns="0" tIns="0" rIns="0" bIns="0" rtlCol="0" anchor="ctr"/>
          <a:lstStyle/>
          <a:p>
            <a:pPr marL="0" indent="0">
              <a:buNone/>
            </a:pPr>
            <a:r>
              <a:rPr lang="en-US" sz="1500" i="1" dirty="0">
                <a:solidFill>
                  <a:srgbClr val="475569"/>
                </a:solidFill>
                <a:latin typeface="Century Gothic" panose="020B0502020202020204" pitchFamily="34" charset="0"/>
                <a:ea typeface="Calibri" pitchFamily="34" charset="-122"/>
                <a:cs typeface="Calibri" pitchFamily="34" charset="-120"/>
              </a:rPr>
              <a:t>Jurisdiction now behaves like infrastructure. The Caribbean must decide whose jurisdiction it relies on.</a:t>
            </a:r>
            <a:endParaRPr lang="en-US" sz="1500" dirty="0">
              <a:latin typeface="Century Gothic" panose="020B0502020202020204" pitchFamily="34" charset="0"/>
            </a:endParaRPr>
          </a:p>
        </p:txBody>
      </p:sp>
      <p:pic>
        <p:nvPicPr>
          <p:cNvPr id="5" name="Image 0" descr="preencoded.png"/>
          <p:cNvPicPr>
            <a:picLocks noChangeAspect="1"/>
          </p:cNvPicPr>
          <p:nvPr/>
        </p:nvPicPr>
        <p:blipFill>
          <a:blip r:embed="rId3"/>
          <a:stretch>
            <a:fillRect/>
          </a:stretch>
        </p:blipFill>
        <p:spPr>
          <a:xfrm>
            <a:off x="914400" y="2926080"/>
            <a:ext cx="1645920" cy="1645920"/>
          </a:xfrm>
          <a:prstGeom prst="rect">
            <a:avLst/>
          </a:prstGeom>
        </p:spPr>
      </p:pic>
      <p:sp>
        <p:nvSpPr>
          <p:cNvPr id="6" name="Text 3"/>
          <p:cNvSpPr/>
          <p:nvPr/>
        </p:nvSpPr>
        <p:spPr>
          <a:xfrm>
            <a:off x="2922519" y="2519351"/>
            <a:ext cx="8964682" cy="3291840"/>
          </a:xfrm>
          <a:prstGeom prst="rect">
            <a:avLst/>
          </a:prstGeom>
          <a:noFill/>
          <a:ln/>
        </p:spPr>
        <p:txBody>
          <a:bodyPr wrap="square" lIns="0" tIns="0" rIns="0" bIns="0" rtlCol="0" anchor="ctr"/>
          <a:lstStyle/>
          <a:p>
            <a:pPr marL="0" indent="0">
              <a:buNone/>
            </a:pPr>
            <a:r>
              <a:rPr lang="en-US" sz="1600" b="1" dirty="0">
                <a:solidFill>
                  <a:srgbClr val="0B2545"/>
                </a:solidFill>
                <a:latin typeface="Century Gothic" panose="020B0502020202020204" pitchFamily="34" charset="0"/>
                <a:ea typeface="Calibri" pitchFamily="34" charset="-122"/>
                <a:cs typeface="Calibri" pitchFamily="34" charset="-120"/>
              </a:rPr>
              <a:t>Caribbean Federated Cloud.   </a:t>
            </a:r>
          </a:p>
          <a:p>
            <a:pPr marL="0" indent="0">
              <a:spcAft>
                <a:spcPts val="800"/>
              </a:spcAft>
              <a:buNone/>
            </a:pPr>
            <a:r>
              <a:rPr lang="en-US" sz="1300" dirty="0">
                <a:solidFill>
                  <a:srgbClr val="0F172A"/>
                </a:solidFill>
                <a:latin typeface="Century Gothic" panose="020B0502020202020204" pitchFamily="34" charset="0"/>
                <a:ea typeface="Calibri" pitchFamily="34" charset="-122"/>
                <a:cs typeface="Calibri" pitchFamily="34" charset="-120"/>
              </a:rPr>
              <a:t>Build on sovereign pods already underway in our region— interconnect and orchestrate, don't duplicate.</a:t>
            </a:r>
            <a:endParaRPr lang="en-US" sz="1600" dirty="0">
              <a:latin typeface="Century Gothic" panose="020B0502020202020204" pitchFamily="34" charset="0"/>
            </a:endParaRPr>
          </a:p>
          <a:p>
            <a:pPr marL="0" indent="0">
              <a:spcAft>
                <a:spcPts val="800"/>
              </a:spcAft>
              <a:buNone/>
            </a:pPr>
            <a:r>
              <a:rPr lang="en-US" sz="800" dirty="0">
                <a:solidFill>
                  <a:srgbClr val="000000"/>
                </a:solidFill>
                <a:latin typeface="Century Gothic" panose="020B0502020202020204" pitchFamily="34" charset="0"/>
                <a:ea typeface="Calibri" pitchFamily="34" charset="-122"/>
                <a:cs typeface="Calibri" pitchFamily="34" charset="-120"/>
              </a:rPr>
              <a:t> </a:t>
            </a:r>
            <a:endParaRPr lang="en-US" sz="1600" dirty="0">
              <a:latin typeface="Century Gothic" panose="020B0502020202020204" pitchFamily="34" charset="0"/>
            </a:endParaRPr>
          </a:p>
          <a:p>
            <a:pPr marL="0" indent="0">
              <a:buNone/>
            </a:pPr>
            <a:r>
              <a:rPr lang="en-US" sz="1600" b="1" dirty="0">
                <a:solidFill>
                  <a:srgbClr val="0B2545"/>
                </a:solidFill>
                <a:latin typeface="Century Gothic" panose="020B0502020202020204" pitchFamily="34" charset="0"/>
                <a:ea typeface="Calibri" pitchFamily="34" charset="-122"/>
                <a:cs typeface="Calibri" pitchFamily="34" charset="-120"/>
              </a:rPr>
              <a:t>CTU/OECS-led governance.   </a:t>
            </a:r>
          </a:p>
          <a:p>
            <a:pPr marL="0" indent="0">
              <a:spcAft>
                <a:spcPts val="800"/>
              </a:spcAft>
              <a:buNone/>
            </a:pPr>
            <a:r>
              <a:rPr lang="en-US" sz="1300" dirty="0">
                <a:solidFill>
                  <a:srgbClr val="0F172A"/>
                </a:solidFill>
                <a:latin typeface="Century Gothic" panose="020B0502020202020204" pitchFamily="34" charset="0"/>
                <a:ea typeface="Calibri" pitchFamily="34" charset="-122"/>
                <a:cs typeface="Calibri" pitchFamily="34" charset="-120"/>
              </a:rPr>
              <a:t>Cross-border data flow rules, standardised classifications, and audit protocols agreed at regional level.</a:t>
            </a:r>
            <a:endParaRPr lang="en-US" sz="1600" dirty="0">
              <a:latin typeface="Century Gothic" panose="020B0502020202020204" pitchFamily="34" charset="0"/>
            </a:endParaRPr>
          </a:p>
          <a:p>
            <a:pPr marL="0" indent="0">
              <a:spcAft>
                <a:spcPts val="800"/>
              </a:spcAft>
              <a:buNone/>
            </a:pPr>
            <a:r>
              <a:rPr lang="en-US" sz="800" dirty="0">
                <a:solidFill>
                  <a:srgbClr val="000000"/>
                </a:solidFill>
                <a:latin typeface="Century Gothic" panose="020B0502020202020204" pitchFamily="34" charset="0"/>
                <a:ea typeface="Calibri" pitchFamily="34" charset="-122"/>
                <a:cs typeface="Calibri" pitchFamily="34" charset="-120"/>
              </a:rPr>
              <a:t> </a:t>
            </a:r>
            <a:endParaRPr lang="en-US" sz="1600" dirty="0">
              <a:latin typeface="Century Gothic" panose="020B0502020202020204" pitchFamily="34" charset="0"/>
            </a:endParaRPr>
          </a:p>
          <a:p>
            <a:pPr marL="0" indent="0">
              <a:buNone/>
            </a:pPr>
            <a:r>
              <a:rPr lang="en-US" sz="1600" b="1" dirty="0">
                <a:solidFill>
                  <a:srgbClr val="0B2545"/>
                </a:solidFill>
                <a:latin typeface="Century Gothic" panose="020B0502020202020204" pitchFamily="34" charset="0"/>
                <a:ea typeface="Calibri" pitchFamily="34" charset="-122"/>
                <a:cs typeface="Calibri" pitchFamily="34" charset="-120"/>
              </a:rPr>
              <a:t>CARICOM Competition Commission alignment.   </a:t>
            </a:r>
          </a:p>
          <a:p>
            <a:pPr marL="0" indent="0">
              <a:spcAft>
                <a:spcPts val="800"/>
              </a:spcAft>
              <a:buNone/>
            </a:pPr>
            <a:r>
              <a:rPr lang="en-US" sz="1300" dirty="0">
                <a:solidFill>
                  <a:srgbClr val="0F172A"/>
                </a:solidFill>
                <a:latin typeface="Century Gothic" panose="020B0502020202020204" pitchFamily="34" charset="0"/>
                <a:ea typeface="Calibri" pitchFamily="34" charset="-122"/>
                <a:cs typeface="Calibri" pitchFamily="34" charset="-120"/>
              </a:rPr>
              <a:t>Connect to the proposed CCC dual-role (Day 4 session) — regulators set the rules, operators build the pods.</a:t>
            </a:r>
            <a:endParaRPr lang="en-US" sz="1600" dirty="0">
              <a:latin typeface="Century Gothic" panose="020B0502020202020204" pitchFamily="34" charset="0"/>
            </a:endParaRPr>
          </a:p>
          <a:p>
            <a:pPr marL="0" indent="0">
              <a:spcAft>
                <a:spcPts val="800"/>
              </a:spcAft>
              <a:buNone/>
            </a:pPr>
            <a:r>
              <a:rPr lang="en-US" sz="800" dirty="0">
                <a:solidFill>
                  <a:srgbClr val="000000"/>
                </a:solidFill>
                <a:latin typeface="Century Gothic" panose="020B0502020202020204" pitchFamily="34" charset="0"/>
                <a:ea typeface="Calibri" pitchFamily="34" charset="-122"/>
                <a:cs typeface="Calibri" pitchFamily="34" charset="-120"/>
              </a:rPr>
              <a:t> </a:t>
            </a:r>
            <a:endParaRPr lang="en-US" sz="1600" dirty="0">
              <a:latin typeface="Century Gothic" panose="020B0502020202020204" pitchFamily="34" charset="0"/>
            </a:endParaRPr>
          </a:p>
          <a:p>
            <a:pPr marL="0" indent="0">
              <a:buNone/>
            </a:pPr>
            <a:r>
              <a:rPr lang="en-US" sz="1600" b="1" dirty="0">
                <a:solidFill>
                  <a:srgbClr val="0B2545"/>
                </a:solidFill>
                <a:latin typeface="Century Gothic" panose="020B0502020202020204" pitchFamily="34" charset="0"/>
                <a:ea typeface="Calibri" pitchFamily="34" charset="-122"/>
                <a:cs typeface="Calibri" pitchFamily="34" charset="-120"/>
              </a:rPr>
              <a:t>Pragmatic localization.   </a:t>
            </a:r>
          </a:p>
          <a:p>
            <a:pPr marL="0" indent="0">
              <a:spcAft>
                <a:spcPts val="800"/>
              </a:spcAft>
              <a:buNone/>
            </a:pPr>
            <a:r>
              <a:rPr lang="en-US" sz="1300" dirty="0">
                <a:solidFill>
                  <a:srgbClr val="0F172A"/>
                </a:solidFill>
                <a:latin typeface="Century Gothic" panose="020B0502020202020204" pitchFamily="34" charset="0"/>
                <a:ea typeface="Calibri" pitchFamily="34" charset="-122"/>
                <a:cs typeface="Calibri" pitchFamily="34" charset="-120"/>
              </a:rPr>
              <a:t>Not blanket mandates. Tier sensitive-data categories where jurisdictional control genuinely matters.</a:t>
            </a:r>
            <a:endParaRPr lang="en-US" sz="1600" dirty="0">
              <a:latin typeface="Century Gothic" panose="020B0502020202020204" pitchFamily="34" charset="0"/>
            </a:endParaRPr>
          </a:p>
        </p:txBody>
      </p:sp>
      <p:sp>
        <p:nvSpPr>
          <p:cNvPr id="7" name="Shape 4"/>
          <p:cNvSpPr/>
          <p:nvPr/>
        </p:nvSpPr>
        <p:spPr>
          <a:xfrm>
            <a:off x="640080" y="5989320"/>
            <a:ext cx="10881360" cy="548640"/>
          </a:xfrm>
          <a:prstGeom prst="rect">
            <a:avLst/>
          </a:prstGeom>
          <a:solidFill>
            <a:srgbClr val="E6EEF5"/>
          </a:solidFill>
          <a:ln/>
        </p:spPr>
        <p:txBody>
          <a:bodyPr/>
          <a:lstStyle/>
          <a:p>
            <a:endParaRPr lang="en-US">
              <a:latin typeface="Century Gothic" panose="020B0502020202020204" pitchFamily="34" charset="0"/>
            </a:endParaRPr>
          </a:p>
        </p:txBody>
      </p:sp>
      <p:sp>
        <p:nvSpPr>
          <p:cNvPr id="8" name="Text 5"/>
          <p:cNvSpPr/>
          <p:nvPr/>
        </p:nvSpPr>
        <p:spPr>
          <a:xfrm>
            <a:off x="670560" y="5989320"/>
            <a:ext cx="11107458" cy="548640"/>
          </a:xfrm>
          <a:prstGeom prst="rect">
            <a:avLst/>
          </a:prstGeom>
          <a:noFill/>
          <a:ln/>
        </p:spPr>
        <p:txBody>
          <a:bodyPr wrap="square" lIns="0" tIns="0" rIns="0" bIns="0" rtlCol="0" anchor="ctr"/>
          <a:lstStyle/>
          <a:p>
            <a:pPr marL="0" indent="0">
              <a:buNone/>
            </a:pPr>
            <a:r>
              <a:rPr lang="en-US" sz="1200" i="1" dirty="0">
                <a:solidFill>
                  <a:srgbClr val="0B2545"/>
                </a:solidFill>
                <a:latin typeface="Century Gothic" panose="020B0502020202020204" pitchFamily="34" charset="0"/>
                <a:ea typeface="Calibri" pitchFamily="34" charset="-122"/>
                <a:cs typeface="Calibri" pitchFamily="34" charset="-120"/>
              </a:rPr>
              <a:t>The EU set the template in October 2025. Over 100 jurisdictions now have sovereignty or localization rules. The Caribbean is behind — and exposed.</a:t>
            </a:r>
            <a:endParaRPr lang="en-US" sz="1200" dirty="0">
              <a:latin typeface="Century Gothic" panose="020B0502020202020204"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67015935D31944BBC3798973899D389" ma:contentTypeVersion="14" ma:contentTypeDescription="Create a new document." ma:contentTypeScope="" ma:versionID="00a66d9dba1557be984835248ae0fbfa">
  <xsd:schema xmlns:xsd="http://www.w3.org/2001/XMLSchema" xmlns:xs="http://www.w3.org/2001/XMLSchema" xmlns:p="http://schemas.microsoft.com/office/2006/metadata/properties" xmlns:ns2="2aed5f02-abfd-4873-a7ab-e2b24e9c611b" xmlns:ns3="e3fa2129-4b60-4d6e-ac1a-f7dd9af5ebd6" xmlns:ns4="ebeb3707-5210-4743-8255-78c24a9c38a4" targetNamespace="http://schemas.microsoft.com/office/2006/metadata/properties" ma:root="true" ma:fieldsID="76f704baeea7f5d31178076a4cb652de" ns2:_="" ns3:_="" ns4:_="">
    <xsd:import namespace="2aed5f02-abfd-4873-a7ab-e2b24e9c611b"/>
    <xsd:import namespace="e3fa2129-4b60-4d6e-ac1a-f7dd9af5ebd6"/>
    <xsd:import namespace="ebeb3707-5210-4743-8255-78c24a9c38a4"/>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4:SharedWithUsers" minOccurs="0"/>
                <xsd:element ref="ns4:SharedWithDetails" minOccurs="0"/>
                <xsd:element ref="ns3:lcf76f155ced4ddcb4097134ff3c332f" minOccurs="0"/>
                <xsd:element ref="ns2:TaxCatchAll" minOccurs="0"/>
                <xsd:element ref="ns3:MediaServiceDateTaken" minOccurs="0"/>
                <xsd:element ref="ns3:MediaServiceGenerationTime" minOccurs="0"/>
                <xsd:element ref="ns3:MediaServiceEventHashCode" minOccurs="0"/>
                <xsd:element ref="ns3:MediaServiceObjectDetectorVersions" minOccurs="0"/>
                <xsd:element ref="ns3:MediaServiceSearchProperties"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aed5f02-abfd-4873-a7ab-e2b24e9c611b"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17" nillable="true" ma:displayName="Taxonomy Catch All Column" ma:hidden="true" ma:list="{2ff9086c-8f42-4e20-a92f-77beb7dd37dd}" ma:internalName="TaxCatchAll" ma:showField="CatchAllData" ma:web="2aed5f02-abfd-4873-a7ab-e2b24e9c611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e3fa2129-4b60-4d6e-ac1a-f7dd9af5ebd6"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3f22b6e6-af2c-49e0-a893-9fda7ebbbb15"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LengthInSeconds" ma:index="23"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beb3707-5210-4743-8255-78c24a9c38a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lcf76f155ced4ddcb4097134ff3c332f xmlns="e3fa2129-4b60-4d6e-ac1a-f7dd9af5ebd6">
      <Terms xmlns="http://schemas.microsoft.com/office/infopath/2007/PartnerControls"/>
    </lcf76f155ced4ddcb4097134ff3c332f>
    <TaxCatchAll xmlns="2aed5f02-abfd-4873-a7ab-e2b24e9c611b" xsi:nil="true"/>
    <_dlc_DocId xmlns="2aed5f02-abfd-4873-a7ab-e2b24e9c611b">CN5V5D2N2K7J-121727025-908</_dlc_DocId>
    <_dlc_DocIdUrl xmlns="2aed5f02-abfd-4873-a7ab-e2b24e9c611b">
      <Url>https://ourjamaica.sharepoint.com/sites/Intranet/dept/cpa/_layouts/15/DocIdRedir.aspx?ID=CN5V5D2N2K7J-121727025-908</Url>
      <Description>CN5V5D2N2K7J-121727025-908</Description>
    </_dlc_DocIdUrl>
  </documentManagement>
</p:properties>
</file>

<file path=customXml/itemProps1.xml><?xml version="1.0" encoding="utf-8"?>
<ds:datastoreItem xmlns:ds="http://schemas.openxmlformats.org/officeDocument/2006/customXml" ds:itemID="{CB5543DA-40D8-4C47-97F6-9AAED048EC3A}"/>
</file>

<file path=customXml/itemProps2.xml><?xml version="1.0" encoding="utf-8"?>
<ds:datastoreItem xmlns:ds="http://schemas.openxmlformats.org/officeDocument/2006/customXml" ds:itemID="{6D52E51C-1180-416C-97DA-46D916894E6F}"/>
</file>

<file path=customXml/itemProps3.xml><?xml version="1.0" encoding="utf-8"?>
<ds:datastoreItem xmlns:ds="http://schemas.openxmlformats.org/officeDocument/2006/customXml" ds:itemID="{6A2C9B48-3497-44F7-B02D-F7AC5154558C}"/>
</file>

<file path=customXml/itemProps4.xml><?xml version="1.0" encoding="utf-8"?>
<ds:datastoreItem xmlns:ds="http://schemas.openxmlformats.org/officeDocument/2006/customXml" ds:itemID="{15ACA203-89FD-4702-9244-7D1B981D4236}"/>
</file>

<file path=docProps/app.xml><?xml version="1.0" encoding="utf-8"?>
<Properties xmlns="http://schemas.openxmlformats.org/officeDocument/2006/extended-properties" xmlns:vt="http://schemas.openxmlformats.org/officeDocument/2006/docPropsVTypes">
  <TotalTime>60</TotalTime>
  <Words>1198</Words>
  <Application>Microsoft Macintosh PowerPoint</Application>
  <PresentationFormat>Widescreen</PresentationFormat>
  <Paragraphs>182</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Fifth Pillar — OOCUR 2026</dc:title>
  <dc:subject>PptxGenJS Presentation</dc:subject>
  <dc:creator>Marlon Cooper, Symptai Consulting</dc:creator>
  <cp:lastModifiedBy>Marlon Cooper</cp:lastModifiedBy>
  <cp:revision>4</cp:revision>
  <dcterms:created xsi:type="dcterms:W3CDTF">2026-04-23T01:53:49Z</dcterms:created>
  <dcterms:modified xsi:type="dcterms:W3CDTF">2026-04-23T03:03:18Z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0x010100A67015935D31944BBC3798973899D389</vt:lpwstr>
  </property>
  <property fmtid="{D5CDD505-2E9C-101B-9397-08002B2CF9AE}" pid="3" name="_dlc_DocIdItemGuid">
    <vt:lpwstr>080605b2-86de-4c30-a7e5-0a63950e29ee</vt:lpwstr>
  </property>
</Properties>
</file>