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56" r:id="rId3"/>
    <p:sldId id="277" r:id="rId4"/>
    <p:sldId id="284" r:id="rId5"/>
    <p:sldId id="285" r:id="rId6"/>
    <p:sldId id="268" r:id="rId7"/>
  </p:sldIdLst>
  <p:sldSz cx="12192000" cy="6858000"/>
  <p:notesSz cx="6858000" cy="9144000"/>
  <p:embeddedFontLst>
    <p:embeddedFont>
      <p:font typeface="Quicksand Medium" pitchFamily="2" charset="77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0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5A5F"/>
    <a:srgbClr val="009CA6"/>
    <a:srgbClr val="009AA6"/>
    <a:srgbClr val="ACB5B5"/>
    <a:srgbClr val="6CD8D5"/>
    <a:srgbClr val="000000"/>
    <a:srgbClr val="7550A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55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1184" y="192"/>
      </p:cViewPr>
      <p:guideLst>
        <p:guide pos="3840"/>
        <p:guide orient="horz" pos="20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40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915A9-D372-E14B-BCEE-A9EDB8D48A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-1" y="8685213"/>
            <a:ext cx="5923723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>
                <a:latin typeface="Quicksand Medium" pitchFamily="2" charset="77"/>
              </a:rPr>
              <a:t>© Cullen International – No duplication without prior written approval  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72848A0-B8D6-EB4D-9A38-1D3C1DEAD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640" y="8459470"/>
            <a:ext cx="594360" cy="684530"/>
          </a:xfrm>
          <a:prstGeom prst="rect">
            <a:avLst/>
          </a:prstGeom>
        </p:spPr>
      </p:pic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CD5DD7-AF74-FE40-8FB5-309D651EBD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en-GB">
              <a:latin typeface="Quicksand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89104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458788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580EE2F-2FA0-B840-BD29-789C0B5F30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-1" y="8685213"/>
            <a:ext cx="5923723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>
                <a:latin typeface="Quicksand Medium" pitchFamily="2" charset="77"/>
              </a:rPr>
              <a:t>© Cullen International – No duplication without prior written approval  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4650047-6AB4-A648-A3E6-D879D42C7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640" y="8459470"/>
            <a:ext cx="594360" cy="684530"/>
          </a:xfrm>
          <a:prstGeom prst="rect">
            <a:avLst/>
          </a:prstGeom>
        </p:spPr>
      </p:pic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A41BCF55-B69B-8740-AD5D-A17F38ECD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3689684"/>
            <a:ext cx="5486400" cy="499552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4E3203DC-0AFC-E54E-AC59-D8BAEFB324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GB" sz="1200">
                <a:latin typeface="Quicksand Medium" pitchFamily="2" charset="77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382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Quicksand Medium" pitchFamily="2" charset="77"/>
        <a:ea typeface="+mn-ea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Quicksand Medium" pitchFamily="2" charset="77"/>
        <a:ea typeface="+mn-ea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Quicksand Medium" pitchFamily="2" charset="77"/>
        <a:ea typeface="+mn-ea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Quicksand Medium" pitchFamily="2" charset="77"/>
        <a:ea typeface="+mn-ea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Quicksand Medium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789" y="3726782"/>
            <a:ext cx="5486400" cy="473268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335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789" y="3726782"/>
            <a:ext cx="5486400" cy="473268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95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E2671-062B-4135-AEBD-B1B679E06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 b="0" i="0">
                <a:solidFill>
                  <a:schemeClr val="accent1"/>
                </a:solidFill>
                <a:latin typeface="Quicksand Medium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B83F02-620A-45F5-9B63-EE4A985C0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0" i="0">
                <a:solidFill>
                  <a:schemeClr val="tx2"/>
                </a:solidFill>
                <a:latin typeface="Quicksand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495ECFEE-BEEB-074F-A89A-5697BAF5F0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38" y="136525"/>
            <a:ext cx="1090419" cy="125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4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777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4216840D-2D32-5E4A-9A64-2BBE2B959E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212" y="5923634"/>
            <a:ext cx="751145" cy="8654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BA25B-B5E6-42BF-9383-1DCEDC0BA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515600" cy="5029834"/>
          </a:xfrm>
          <a:prstGeom prst="rect">
            <a:avLst/>
          </a:prstGeom>
        </p:spPr>
        <p:txBody>
          <a:bodyPr>
            <a:normAutofit/>
          </a:bodyPr>
          <a:lstStyle>
            <a:lvl1pPr marL="408600" indent="-408600">
              <a:lnSpc>
                <a:spcPct val="110000"/>
              </a:lnSpc>
              <a:spcBef>
                <a:spcPts val="2000"/>
              </a:spcBef>
              <a:defRPr sz="4400" b="0" i="0">
                <a:latin typeface="Quicksand Medium" pitchFamily="2" charset="77"/>
              </a:defRPr>
            </a:lvl1pPr>
            <a:lvl2pPr>
              <a:lnSpc>
                <a:spcPct val="110000"/>
              </a:lnSpc>
              <a:defRPr b="0" i="0" baseline="0">
                <a:latin typeface="Quicksand Medium" pitchFamily="2" charset="77"/>
              </a:defRPr>
            </a:lvl2pPr>
            <a:lvl3pPr>
              <a:lnSpc>
                <a:spcPct val="110000"/>
              </a:lnSpc>
              <a:buClr>
                <a:schemeClr val="accent1"/>
              </a:buClr>
              <a:defRPr b="0" i="0" baseline="0">
                <a:latin typeface="Quicksand Medium" pitchFamily="2" charset="77"/>
              </a:defRPr>
            </a:lvl3pPr>
            <a:lvl4pPr>
              <a:lnSpc>
                <a:spcPct val="110000"/>
              </a:lnSpc>
              <a:buClr>
                <a:schemeClr val="accent1"/>
              </a:buClr>
              <a:defRPr b="0" i="0" baseline="0">
                <a:latin typeface="Quicksand Medium" pitchFamily="2" charset="77"/>
              </a:defRPr>
            </a:lvl4pPr>
            <a:lvl5pPr>
              <a:lnSpc>
                <a:spcPct val="110000"/>
              </a:lnSpc>
              <a:buClr>
                <a:schemeClr val="accent1"/>
              </a:buClr>
              <a:defRPr b="0" i="0" baseline="0">
                <a:latin typeface="Quicksand Medium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38A286-839A-AD47-9CB8-B6A149671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Quicksand Medium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28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0020B28-2197-174F-9487-0FFB08D6B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6000" b="0" i="0">
                <a:latin typeface="Quicksand Medium" pitchFamily="2" charset="77"/>
              </a:defRPr>
            </a:lvl1pPr>
          </a:lstStyle>
          <a:p>
            <a:pPr algn="ctr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19D9344-8B85-9741-9F4F-2EFA8F20C4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212" y="5923634"/>
            <a:ext cx="751145" cy="86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9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5FAAA6B3-6BC5-BC42-970A-2FDFE058D5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212" y="5923634"/>
            <a:ext cx="751145" cy="86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081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A8CB2C-79F4-3343-B676-9E3530E6E6E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54" y="112249"/>
            <a:ext cx="1130808" cy="13192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BE2671-062B-4135-AEBD-B1B679E069D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 b="0" i="0">
                <a:solidFill>
                  <a:schemeClr val="accent1"/>
                </a:solidFill>
                <a:latin typeface="Quicksand Medium" pitchFamily="2" charset="77"/>
              </a:defRPr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B83F02-620A-45F5-9B63-EE4A985C0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0" i="0">
                <a:solidFill>
                  <a:schemeClr val="tx2"/>
                </a:solidFill>
                <a:latin typeface="Quicksand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56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E2671-062B-4135-AEBD-B1B679E06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 b="0" i="0">
                <a:solidFill>
                  <a:srgbClr val="6CD8D5"/>
                </a:solidFill>
                <a:latin typeface="Quicksand Medium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B83F02-620A-45F5-9B63-EE4A985C0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0" i="0">
                <a:solidFill>
                  <a:schemeClr val="bg2"/>
                </a:solidFill>
                <a:latin typeface="Quicksand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E316868-F3EE-6A41-AED9-D866F0161D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38" y="141899"/>
            <a:ext cx="1080000" cy="124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3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BA25B-B5E6-42BF-9383-1DCEDC0BA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515600" cy="5029833"/>
          </a:xfrm>
          <a:prstGeom prst="rect">
            <a:avLst/>
          </a:prstGeom>
        </p:spPr>
        <p:txBody>
          <a:bodyPr>
            <a:normAutofit/>
          </a:bodyPr>
          <a:lstStyle>
            <a:lvl1pPr marL="408600" indent="-40860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defRPr sz="4400" b="0" i="0">
                <a:latin typeface="Quicksand Medium" pitchFamily="2" charset="77"/>
              </a:defRPr>
            </a:lvl1pPr>
            <a:lvl2pPr>
              <a:lnSpc>
                <a:spcPct val="110000"/>
              </a:lnSpc>
              <a:defRPr b="0" i="0" baseline="0">
                <a:latin typeface="Quicksand Medium" pitchFamily="2" charset="77"/>
              </a:defRPr>
            </a:lvl2pPr>
            <a:lvl3pPr>
              <a:lnSpc>
                <a:spcPct val="110000"/>
              </a:lnSpc>
              <a:buClr>
                <a:schemeClr val="accent3"/>
              </a:buClr>
              <a:defRPr b="0" i="0" baseline="0">
                <a:solidFill>
                  <a:schemeClr val="bg1"/>
                </a:solidFill>
                <a:latin typeface="Quicksand Medium" pitchFamily="2" charset="77"/>
              </a:defRPr>
            </a:lvl3pPr>
            <a:lvl4pPr>
              <a:lnSpc>
                <a:spcPct val="110000"/>
              </a:lnSpc>
              <a:buClr>
                <a:schemeClr val="accent3"/>
              </a:buClr>
              <a:defRPr b="0" i="0" baseline="0">
                <a:solidFill>
                  <a:schemeClr val="bg1"/>
                </a:solidFill>
                <a:latin typeface="Quicksand Medium" pitchFamily="2" charset="77"/>
              </a:defRPr>
            </a:lvl4pPr>
            <a:lvl5pPr>
              <a:lnSpc>
                <a:spcPct val="110000"/>
              </a:lnSpc>
              <a:buClr>
                <a:schemeClr val="accent3"/>
              </a:buClr>
              <a:defRPr b="0" i="0" baseline="0">
                <a:solidFill>
                  <a:schemeClr val="bg1"/>
                </a:solidFill>
                <a:latin typeface="Quicksand Medium" pitchFamily="2" charset="77"/>
              </a:defRPr>
            </a:lvl5pPr>
          </a:lstStyle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E3C8978-A5B9-B744-A5A3-CDEABF591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Quicksand Medium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774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0020B28-2197-174F-9487-0FFB08D6B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6000" b="0" i="0">
                <a:solidFill>
                  <a:schemeClr val="accent3"/>
                </a:solidFill>
                <a:latin typeface="Quicksand Medium" pitchFamily="2" charset="77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57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72E75-7CBB-4DCE-BEB8-D307A7ECD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13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8" r:id="rId3"/>
    <p:sldLayoutId id="2147483668" r:id="rId4"/>
    <p:sldLayoutId id="2147483679" r:id="rId5"/>
    <p:sldLayoutId id="2147483671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accent1"/>
          </a:solidFill>
          <a:latin typeface="Quicksand Medium" pitchFamily="2" charset="77"/>
          <a:ea typeface="+mj-ea"/>
          <a:cs typeface="+mj-cs"/>
        </a:defRPr>
      </a:lvl1pPr>
    </p:titleStyle>
    <p:bodyStyle>
      <a:lvl1pPr marL="228600" indent="-408600" algn="l" defTabSz="914400" rtl="0" eaLnBrk="1" latinLnBrk="0" hangingPunct="1">
        <a:lnSpc>
          <a:spcPct val="90000"/>
        </a:lnSpc>
        <a:spcBef>
          <a:spcPts val="1000"/>
        </a:spcBef>
        <a:buClr>
          <a:srgbClr val="009CA6"/>
        </a:buClr>
        <a:buFont typeface="Arial" panose="020B0604020202020204" pitchFamily="34" charset="0"/>
        <a:buChar char="•"/>
        <a:defRPr sz="4800" b="0" i="0" kern="1200">
          <a:solidFill>
            <a:schemeClr val="tx1"/>
          </a:solidFill>
          <a:latin typeface="Quicksand Medium" pitchFamily="2" charset="77"/>
          <a:ea typeface="+mn-ea"/>
          <a:cs typeface="+mn-cs"/>
        </a:defRPr>
      </a:lvl1pPr>
      <a:lvl2pPr marL="865800" indent="-408600" algn="l" defTabSz="914400" rtl="0" eaLnBrk="1" latinLnBrk="0" hangingPunct="1">
        <a:lnSpc>
          <a:spcPct val="90000"/>
        </a:lnSpc>
        <a:spcBef>
          <a:spcPts val="500"/>
        </a:spcBef>
        <a:buClr>
          <a:srgbClr val="009CA6"/>
        </a:buClr>
        <a:buFont typeface="Arial" panose="020B0604020202020204" pitchFamily="34" charset="0"/>
        <a:buChar char="•"/>
        <a:defRPr sz="3200" b="0" i="0" kern="1200">
          <a:solidFill>
            <a:schemeClr val="tx1"/>
          </a:solidFill>
          <a:latin typeface="Quicksand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72E75-7CBB-4DCE-BEB8-D307A7ECD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77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7" r:id="rId3"/>
    <p:sldLayoutId id="2147483675" r:id="rId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accent1"/>
          </a:solidFill>
          <a:latin typeface="Quicksand Medium" pitchFamily="2" charset="77"/>
          <a:ea typeface="+mj-ea"/>
          <a:cs typeface="+mj-cs"/>
        </a:defRPr>
      </a:lvl1pPr>
    </p:titleStyle>
    <p:bodyStyle>
      <a:lvl1pPr marL="228600" indent="-40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4800" b="0" i="0" kern="1200">
          <a:solidFill>
            <a:schemeClr val="bg1"/>
          </a:solidFill>
          <a:latin typeface="Quicksand Medium" pitchFamily="2" charset="77"/>
          <a:ea typeface="+mn-ea"/>
          <a:cs typeface="+mn-cs"/>
        </a:defRPr>
      </a:lvl1pPr>
      <a:lvl2pPr marL="865800" indent="-40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3200" b="0" i="0" kern="1200">
          <a:solidFill>
            <a:schemeClr val="bg1"/>
          </a:solidFill>
          <a:latin typeface="Quicksand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ument/727989020/171330198141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slarati.com/elon-musk-grok-lowest-hallucination-rate-ai-reliability-study/" TargetMode="External"/><Relationship Id="rId2" Type="http://schemas.openxmlformats.org/officeDocument/2006/relationships/hyperlink" Target="https://www.nytimes.com/2025/05/05/technology/ai-hallucinations-chatgpt-googl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unai.ai/blog/ai-hallucinations-customer-service-risks-preventi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ose.garcia@cullen-internationa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B1FE-BDA4-CD4E-8579-57D097E10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10090484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Regulatory </a:t>
            </a:r>
            <a:br>
              <a:rPr lang="en-US" dirty="0"/>
            </a:br>
            <a:r>
              <a:rPr lang="en-US" dirty="0"/>
              <a:t>Vacuums in AI-Driven Customer 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662050-3C62-9546-B0C0-4D05BF815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7242" y="3642144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Who Is in Charge? Who Is Accountable?</a:t>
            </a:r>
            <a:endParaRPr lang="en-US" sz="1800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Presented by: </a:t>
            </a:r>
          </a:p>
          <a:p>
            <a:r>
              <a:rPr lang="en-US" sz="1800" dirty="0">
                <a:solidFill>
                  <a:schemeClr val="accent2"/>
                </a:solidFill>
              </a:rPr>
              <a:t>Jose Jehuda Garcia, Principal Analyst Americas, </a:t>
            </a:r>
            <a:r>
              <a:rPr lang="en-US" sz="1800" dirty="0">
                <a:solidFill>
                  <a:schemeClr val="accent3"/>
                </a:solidFill>
              </a:rPr>
              <a:t>Cullen International SA</a:t>
            </a:r>
          </a:p>
        </p:txBody>
      </p:sp>
    </p:spTree>
    <p:extLst>
      <p:ext uri="{BB962C8B-B14F-4D97-AF65-F5344CB8AC3E}">
        <p14:creationId xmlns:p14="http://schemas.microsoft.com/office/powerpoint/2010/main" val="80324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E333CF-3046-0B48-8650-62C4D443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083"/>
            <a:ext cx="10515600" cy="5029834"/>
          </a:xfrm>
        </p:spPr>
        <p:txBody>
          <a:bodyPr>
            <a:normAutofit fontScale="47500" lnSpcReduction="20000"/>
          </a:bodyPr>
          <a:lstStyle/>
          <a:p>
            <a:endParaRPr lang="en-GB" dirty="0"/>
          </a:p>
          <a:p>
            <a:r>
              <a:rPr lang="en-GB" dirty="0"/>
              <a:t>November 2022: Passenger Jake Moffatt asks AI chatbot on AC website about bereavement fares</a:t>
            </a:r>
          </a:p>
          <a:p>
            <a:r>
              <a:rPr lang="en-GB" dirty="0"/>
              <a:t>Chatbot: “Buy full-price, claim discount retroactively within 90 days”</a:t>
            </a:r>
          </a:p>
          <a:p>
            <a:r>
              <a:rPr lang="en-GB" dirty="0"/>
              <a:t>AC denies refund, claims chatbot was wrong and is a “separate legal entity”</a:t>
            </a:r>
          </a:p>
          <a:p>
            <a:r>
              <a:rPr lang="en-GB" dirty="0"/>
              <a:t>Tribunal rules: AC is responsible for all website content</a:t>
            </a:r>
          </a:p>
          <a:p>
            <a:r>
              <a:rPr lang="en-GB" dirty="0"/>
              <a:t>Result: AC pays damages and removes chatbot…</a:t>
            </a:r>
            <a:r>
              <a:rPr lang="en-GB" b="1" dirty="0"/>
              <a:t> </a:t>
            </a:r>
            <a:r>
              <a:rPr lang="en-GB" b="1" u="sng" dirty="0"/>
              <a:t>14 months after</a:t>
            </a:r>
            <a:r>
              <a:rPr lang="en-GB" b="1" dirty="0"/>
              <a:t> Mr. Moffatt was first misinformed by it </a:t>
            </a:r>
            <a:r>
              <a:rPr lang="en-GB" dirty="0"/>
              <a:t>(</a:t>
            </a:r>
            <a:r>
              <a:rPr lang="en-GB" i="1" dirty="0">
                <a:hlinkClick r:id="rId2"/>
              </a:rPr>
              <a:t>Moffatt v. Air Canada</a:t>
            </a:r>
            <a:r>
              <a:rPr lang="en-GB" dirty="0"/>
              <a:t>, Civil Resolution Tribunal, February 14, 2024. Ordered AC to pay $812.02 CAD total, inclusive of interest and fees, for negligent misrepresentation).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2"/>
                </a:solidFill>
              </a:rPr>
              <a:t>MNOs are deploying these tools today.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DA6556-DF23-184E-BE90-5244DC248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Air Canada chatbot: a cautionary tale</a:t>
            </a:r>
          </a:p>
        </p:txBody>
      </p:sp>
    </p:spTree>
    <p:extLst>
      <p:ext uri="{BB962C8B-B14F-4D97-AF65-F5344CB8AC3E}">
        <p14:creationId xmlns:p14="http://schemas.microsoft.com/office/powerpoint/2010/main" val="218390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CCD98-AC08-1FDC-0AF0-EA7E26CCE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324F5C-E2CB-8F47-F3DA-AAD432061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083"/>
            <a:ext cx="10515600" cy="50298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❌ No instrument governs what AI can </a:t>
            </a:r>
            <a:r>
              <a:rPr lang="en-GB" sz="2800" b="1" dirty="0"/>
              <a:t>tell/communicate/represent</a:t>
            </a:r>
            <a:r>
              <a:rPr lang="en-GB" sz="2800" dirty="0"/>
              <a:t> to consumers  </a:t>
            </a:r>
          </a:p>
          <a:p>
            <a:pPr marL="0" indent="0">
              <a:buNone/>
            </a:pPr>
            <a:r>
              <a:rPr lang="en-GB" sz="2800" dirty="0"/>
              <a:t>❌ No rules assign </a:t>
            </a:r>
            <a:r>
              <a:rPr lang="en-GB" sz="2800" b="1" dirty="0"/>
              <a:t>liability</a:t>
            </a:r>
            <a:r>
              <a:rPr lang="en-GB" sz="2800" dirty="0"/>
              <a:t> when AI gets it wrong  </a:t>
            </a:r>
          </a:p>
          <a:p>
            <a:pPr marL="0" indent="0">
              <a:buNone/>
            </a:pPr>
            <a:r>
              <a:rPr lang="en-GB" sz="2800" dirty="0"/>
              <a:t>❌ No requirement to </a:t>
            </a:r>
            <a:r>
              <a:rPr lang="en-GB" sz="2800" b="1" dirty="0"/>
              <a:t>disclose</a:t>
            </a:r>
            <a:r>
              <a:rPr lang="en-GB" sz="2800" dirty="0"/>
              <a:t> AI vs. human interaction</a:t>
            </a:r>
          </a:p>
          <a:p>
            <a:r>
              <a:rPr lang="en-GB" sz="2100" dirty="0"/>
              <a:t>OpenAI’s own testing found its most advanced models hallucinating </a:t>
            </a:r>
            <a:r>
              <a:rPr lang="en-GB" sz="2100" dirty="0">
                <a:hlinkClick r:id="rId2"/>
              </a:rPr>
              <a:t>33%–48% </a:t>
            </a:r>
            <a:r>
              <a:rPr lang="en-GB" sz="2100" dirty="0"/>
              <a:t>of the time on factual queries.</a:t>
            </a:r>
          </a:p>
          <a:p>
            <a:r>
              <a:rPr lang="en-GB" sz="2100" dirty="0"/>
              <a:t>Best-performing models in structured settings still hallucinate at rates between </a:t>
            </a:r>
            <a:r>
              <a:rPr lang="en-GB" sz="2100" dirty="0">
                <a:hlinkClick r:id="rId3"/>
              </a:rPr>
              <a:t>8% and 35% </a:t>
            </a:r>
            <a:r>
              <a:rPr lang="en-GB" sz="2100" dirty="0"/>
              <a:t>depending on the task.</a:t>
            </a:r>
          </a:p>
          <a:p>
            <a:r>
              <a:rPr lang="en-GB" sz="2100" dirty="0"/>
              <a:t>63% of consumers report their last chatbot interaction </a:t>
            </a:r>
            <a:r>
              <a:rPr lang="en-GB" sz="2100" dirty="0">
                <a:hlinkClick r:id="rId4"/>
              </a:rPr>
              <a:t>failed</a:t>
            </a:r>
            <a:r>
              <a:rPr lang="en-GB" sz="2100" dirty="0"/>
              <a:t> to solve their problem</a:t>
            </a:r>
          </a:p>
          <a:p>
            <a:r>
              <a:rPr lang="en-GB" sz="2100" dirty="0"/>
              <a:t>Across hundreds of MNO users = regulatory problem at scale.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3E7D3D-0482-7CF7-14A2-82B08D0F1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AI chatbots are live, but regulation is not…</a:t>
            </a:r>
          </a:p>
        </p:txBody>
      </p:sp>
    </p:spTree>
    <p:extLst>
      <p:ext uri="{BB962C8B-B14F-4D97-AF65-F5344CB8AC3E}">
        <p14:creationId xmlns:p14="http://schemas.microsoft.com/office/powerpoint/2010/main" val="341134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D9945-616E-C7A1-E694-AB4AB22B3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4169D1-9AB8-BE72-5C70-E4746136F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083"/>
            <a:ext cx="10515600" cy="502983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US" b="1" dirty="0"/>
              <a:t>OOCUR Can Lead on AI Accountability</a:t>
            </a:r>
            <a:endParaRPr lang="en-US" dirty="0"/>
          </a:p>
          <a:p>
            <a:pPr marL="742950" lvl="0" indent="-742950">
              <a:buAutoNum type="arabicPeriod"/>
            </a:pPr>
            <a:r>
              <a:rPr lang="en-US" b="1" dirty="0"/>
              <a:t>Audit current deployment                                                        </a:t>
            </a:r>
            <a:r>
              <a:rPr lang="en-US" dirty="0"/>
              <a:t> Require telecoms to disclose AI tools in consumer service</a:t>
            </a:r>
          </a:p>
          <a:p>
            <a:pPr marL="742950" lvl="0" indent="-742950">
              <a:buAutoNum type="arabicPeriod"/>
            </a:pPr>
            <a:r>
              <a:rPr lang="en-US" b="1" dirty="0"/>
              <a:t>Extend complaints frameworks</a:t>
            </a:r>
            <a:br>
              <a:rPr lang="en-US" dirty="0"/>
            </a:br>
            <a:r>
              <a:rPr lang="en-US" dirty="0"/>
              <a:t>Amend to cover AI-generated interactions explicitly</a:t>
            </a:r>
          </a:p>
          <a:p>
            <a:pPr marL="742950" lvl="0" indent="-742950">
              <a:buAutoNum type="arabicPeriod"/>
            </a:pPr>
            <a:r>
              <a:rPr lang="en-US" b="1" dirty="0"/>
              <a:t>Have OOCUR propose a model rule or SLA clause…</a:t>
            </a:r>
            <a:br>
              <a:rPr lang="en-US" dirty="0"/>
            </a:br>
            <a:r>
              <a:rPr lang="en-US" dirty="0"/>
              <a:t>to </a:t>
            </a:r>
            <a:r>
              <a:rPr lang="en-US"/>
              <a:t>harmonize chatbot accountability </a:t>
            </a:r>
            <a:r>
              <a:rPr lang="en-US" dirty="0"/>
              <a:t>across the region</a:t>
            </a:r>
          </a:p>
          <a:p>
            <a:pPr marL="0" lvl="0" indent="0">
              <a:buNone/>
            </a:pPr>
            <a:r>
              <a:rPr lang="en-US" sz="3600" b="1" dirty="0"/>
              <a:t>The first regulator to define the standard </a:t>
            </a:r>
            <a:r>
              <a:rPr lang="en-US" sz="3600" b="1" i="1" dirty="0"/>
              <a:t>sets the regional benchmark</a:t>
            </a:r>
            <a:r>
              <a:rPr lang="en-US" sz="3600" b="1" dirty="0"/>
              <a:t>.</a:t>
            </a:r>
            <a:endParaRPr lang="en-US" sz="36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1373D0-EBE0-8872-366E-0963BBDAD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Leadership opportunity: 3 steps</a:t>
            </a:r>
          </a:p>
        </p:txBody>
      </p:sp>
    </p:spTree>
    <p:extLst>
      <p:ext uri="{BB962C8B-B14F-4D97-AF65-F5344CB8AC3E}">
        <p14:creationId xmlns:p14="http://schemas.microsoft.com/office/powerpoint/2010/main" val="315190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15EA6-C15E-484F-A71B-B281A4902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D4B0B-5110-A846-B727-D8C351CDBC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Jose Jehuda Garcia, Principal Analyst Americas</a:t>
            </a:r>
          </a:p>
          <a:p>
            <a:r>
              <a:rPr lang="en-GB" dirty="0">
                <a:hlinkClick r:id="rId3"/>
              </a:rPr>
              <a:t>jose.garcia@cullen-international.com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506036"/>
      </p:ext>
    </p:extLst>
  </p:cSld>
  <p:clrMapOvr>
    <a:masterClrMapping/>
  </p:clrMapOvr>
</p:sld>
</file>

<file path=ppt/theme/theme1.xml><?xml version="1.0" encoding="utf-8"?>
<a:theme xmlns:a="http://schemas.openxmlformats.org/drawingml/2006/main" name="Light">
  <a:themeElements>
    <a:clrScheme name="Custom 1">
      <a:dk1>
        <a:srgbClr val="000000"/>
      </a:dk1>
      <a:lt1>
        <a:srgbClr val="FFFFFF"/>
      </a:lt1>
      <a:dk2>
        <a:srgbClr val="565A5B"/>
      </a:dk2>
      <a:lt2>
        <a:srgbClr val="ABB5B5"/>
      </a:lt2>
      <a:accent1>
        <a:srgbClr val="009AA6"/>
      </a:accent1>
      <a:accent2>
        <a:srgbClr val="005670"/>
      </a:accent2>
      <a:accent3>
        <a:srgbClr val="6CD7D4"/>
      </a:accent3>
      <a:accent4>
        <a:srgbClr val="1D62DA"/>
      </a:accent4>
      <a:accent5>
        <a:srgbClr val="FF5A5E"/>
      </a:accent5>
      <a:accent6>
        <a:srgbClr val="FFC830"/>
      </a:accent6>
      <a:hlink>
        <a:srgbClr val="1D62DA"/>
      </a:hlink>
      <a:folHlink>
        <a:srgbClr val="6CD7D4"/>
      </a:folHlink>
    </a:clrScheme>
    <a:fontScheme name="Custom 1">
      <a:majorFont>
        <a:latin typeface="Quicksand"/>
        <a:ea typeface=""/>
        <a:cs typeface=""/>
      </a:majorFont>
      <a:minorFont>
        <a:latin typeface="Quicks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C983BFF9-2995-1445-8493-C5BA6B2B7E56}" vid="{A42036CB-81AD-624E-ABF0-13A95E592009}"/>
    </a:ext>
  </a:extLst>
</a:theme>
</file>

<file path=ppt/theme/theme2.xml><?xml version="1.0" encoding="utf-8"?>
<a:theme xmlns:a="http://schemas.openxmlformats.org/drawingml/2006/main" name="Dark">
  <a:themeElements>
    <a:clrScheme name="Cullen International">
      <a:dk1>
        <a:srgbClr val="000000"/>
      </a:dk1>
      <a:lt1>
        <a:srgbClr val="FFFFFF"/>
      </a:lt1>
      <a:dk2>
        <a:srgbClr val="565A5B"/>
      </a:dk2>
      <a:lt2>
        <a:srgbClr val="ABB5B5"/>
      </a:lt2>
      <a:accent1>
        <a:srgbClr val="009CA6"/>
      </a:accent1>
      <a:accent2>
        <a:srgbClr val="005670"/>
      </a:accent2>
      <a:accent3>
        <a:srgbClr val="6CD7D4"/>
      </a:accent3>
      <a:accent4>
        <a:srgbClr val="1D62DA"/>
      </a:accent4>
      <a:accent5>
        <a:srgbClr val="FF5A5E"/>
      </a:accent5>
      <a:accent6>
        <a:srgbClr val="FFC830"/>
      </a:accent6>
      <a:hlink>
        <a:srgbClr val="1D62DA"/>
      </a:hlink>
      <a:folHlink>
        <a:srgbClr val="6CD7D4"/>
      </a:folHlink>
    </a:clrScheme>
    <a:fontScheme name="Custom 1">
      <a:majorFont>
        <a:latin typeface="Quicksand"/>
        <a:ea typeface=""/>
        <a:cs typeface=""/>
      </a:majorFont>
      <a:minorFont>
        <a:latin typeface="Quicks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3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400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C983BFF9-2995-1445-8493-C5BA6B2B7E56}" vid="{CD79E525-49CD-AB47-80EC-006ED5A04F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015935D31944BBC3798973899D389" ma:contentTypeVersion="14" ma:contentTypeDescription="Create a new document." ma:contentTypeScope="" ma:versionID="00a66d9dba1557be984835248ae0fbfa">
  <xsd:schema xmlns:xsd="http://www.w3.org/2001/XMLSchema" xmlns:xs="http://www.w3.org/2001/XMLSchema" xmlns:p="http://schemas.microsoft.com/office/2006/metadata/properties" xmlns:ns2="2aed5f02-abfd-4873-a7ab-e2b24e9c611b" xmlns:ns3="e3fa2129-4b60-4d6e-ac1a-f7dd9af5ebd6" xmlns:ns4="ebeb3707-5210-4743-8255-78c24a9c38a4" targetNamespace="http://schemas.microsoft.com/office/2006/metadata/properties" ma:root="true" ma:fieldsID="76f704baeea7f5d31178076a4cb652de" ns2:_="" ns3:_="" ns4:_="">
    <xsd:import namespace="2aed5f02-abfd-4873-a7ab-e2b24e9c611b"/>
    <xsd:import namespace="e3fa2129-4b60-4d6e-ac1a-f7dd9af5ebd6"/>
    <xsd:import namespace="ebeb3707-5210-4743-8255-78c24a9c38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d5f02-abfd-4873-a7ab-e2b24e9c61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2ff9086c-8f42-4e20-a92f-77beb7dd37dd}" ma:internalName="TaxCatchAll" ma:showField="CatchAllData" ma:web="2aed5f02-abfd-4873-a7ab-e2b24e9c61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fa2129-4b60-4d6e-ac1a-f7dd9af5eb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22b6e6-af2c-49e0-a893-9fda7ebbbb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eb3707-5210-4743-8255-78c24a9c38a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fa2129-4b60-4d6e-ac1a-f7dd9af5ebd6">
      <Terms xmlns="http://schemas.microsoft.com/office/infopath/2007/PartnerControls"/>
    </lcf76f155ced4ddcb4097134ff3c332f>
    <TaxCatchAll xmlns="2aed5f02-abfd-4873-a7ab-e2b24e9c611b" xsi:nil="true"/>
    <_dlc_DocId xmlns="2aed5f02-abfd-4873-a7ab-e2b24e9c611b">CN5V5D2N2K7J-121727025-925</_dlc_DocId>
    <_dlc_DocIdUrl xmlns="2aed5f02-abfd-4873-a7ab-e2b24e9c611b">
      <Url>https://ourjamaica.sharepoint.com/sites/Intranet/dept/cpa/_layouts/15/DocIdRedir.aspx?ID=CN5V5D2N2K7J-121727025-925</Url>
      <Description>CN5V5D2N2K7J-121727025-925</Description>
    </_dlc_DocIdUrl>
  </documentManagement>
</p:properties>
</file>

<file path=customXml/itemProps1.xml><?xml version="1.0" encoding="utf-8"?>
<ds:datastoreItem xmlns:ds="http://schemas.openxmlformats.org/officeDocument/2006/customXml" ds:itemID="{8DD38886-DE6A-41DB-8670-F99F63B9EC25}"/>
</file>

<file path=customXml/itemProps2.xml><?xml version="1.0" encoding="utf-8"?>
<ds:datastoreItem xmlns:ds="http://schemas.openxmlformats.org/officeDocument/2006/customXml" ds:itemID="{2EDCDE05-62BC-4FC8-8EA7-409264BB0997}"/>
</file>

<file path=customXml/itemProps3.xml><?xml version="1.0" encoding="utf-8"?>
<ds:datastoreItem xmlns:ds="http://schemas.openxmlformats.org/officeDocument/2006/customXml" ds:itemID="{318BD09E-42CD-4534-B1AC-64C9C04EF571}"/>
</file>

<file path=customXml/itemProps4.xml><?xml version="1.0" encoding="utf-8"?>
<ds:datastoreItem xmlns:ds="http://schemas.openxmlformats.org/officeDocument/2006/customXml" ds:itemID="{E3A120B3-FB0B-494F-A283-EA500159493F}"/>
</file>

<file path=docProps/app.xml><?xml version="1.0" encoding="utf-8"?>
<Properties xmlns="http://schemas.openxmlformats.org/officeDocument/2006/extended-properties" xmlns:vt="http://schemas.openxmlformats.org/officeDocument/2006/docPropsVTypes">
  <Template>Light</Template>
  <TotalTime>463</TotalTime>
  <Words>343</Words>
  <Application>Microsoft Macintosh PowerPoint</Application>
  <PresentationFormat>Widescreen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Quicksand Medium</vt:lpstr>
      <vt:lpstr>Arial</vt:lpstr>
      <vt:lpstr>Light</vt:lpstr>
      <vt:lpstr>Dark</vt:lpstr>
      <vt:lpstr>Regulatory  Vacuums in AI-Driven Customer Service</vt:lpstr>
      <vt:lpstr>Air Canada chatbot: a cautionary tale</vt:lpstr>
      <vt:lpstr>When AI chatbots are live, but regulation is not…</vt:lpstr>
      <vt:lpstr>Leadership opportunity: 3 steps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Jehuda  Garcia</dc:creator>
  <cp:lastModifiedBy>Jose Jehuda  Garcia</cp:lastModifiedBy>
  <cp:revision>8</cp:revision>
  <cp:lastPrinted>2019-03-14T15:46:14Z</cp:lastPrinted>
  <dcterms:created xsi:type="dcterms:W3CDTF">2026-04-24T15:42:41Z</dcterms:created>
  <dcterms:modified xsi:type="dcterms:W3CDTF">2026-04-24T23:33:17Z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0x010100A67015935D31944BBC3798973899D389</vt:lpwstr>
  </property>
  <property fmtid="{D5CDD505-2E9C-101B-9397-08002B2CF9AE}" pid="3" name="_dlc_DocIdItemGuid">
    <vt:lpwstr>a24f8a8e-d908-4cd5-a9f5-a1bcc29fcbe0</vt:lpwstr>
  </property>
</Properties>
</file>