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2" roundtripDataSignature="AMtx7mhr16041T0rgggYJL38Jnbfd92v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4.xml"/><Relationship Id="rId21" Type="http://schemas.openxmlformats.org/officeDocument/2006/relationships/slide" Target="slides/slide16.xml"/><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3.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2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9bfd3a7b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9bfd3a7bc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bfd3a7bc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39bfd3a7bc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9bfd3a7bc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9bfd3a7bc3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9bfd3a7bc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9bfd3a7bc3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9bfd3a7bc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9bfd3a7bc3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9bfd3a7bc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9bfd3a7bc3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1891457" y="-186877"/>
            <a:ext cx="14816962" cy="10473878"/>
            <a:chOff x="0" y="-47625"/>
            <a:chExt cx="3902384" cy="2758534"/>
          </a:xfrm>
        </p:grpSpPr>
        <p:sp>
          <p:nvSpPr>
            <p:cNvPr id="85" name="Google Shape;85;p1"/>
            <p:cNvSpPr/>
            <p:nvPr/>
          </p:nvSpPr>
          <p:spPr>
            <a:xfrm>
              <a:off x="0" y="0"/>
              <a:ext cx="3902384" cy="2710909"/>
            </a:xfrm>
            <a:custGeom>
              <a:rect b="b" l="l" r="r" t="t"/>
              <a:pathLst>
                <a:path extrusionOk="0" h="2710909" w="3902384">
                  <a:moveTo>
                    <a:pt x="52251" y="0"/>
                  </a:moveTo>
                  <a:lnTo>
                    <a:pt x="3850133" y="0"/>
                  </a:lnTo>
                  <a:cubicBezTo>
                    <a:pt x="3878990" y="0"/>
                    <a:pt x="3902384" y="23393"/>
                    <a:pt x="3902384" y="52251"/>
                  </a:cubicBezTo>
                  <a:lnTo>
                    <a:pt x="3902384" y="2658658"/>
                  </a:lnTo>
                  <a:cubicBezTo>
                    <a:pt x="3902384" y="2687515"/>
                    <a:pt x="3878990" y="2710909"/>
                    <a:pt x="3850133" y="2710909"/>
                  </a:cubicBezTo>
                  <a:lnTo>
                    <a:pt x="52251" y="2710909"/>
                  </a:lnTo>
                  <a:cubicBezTo>
                    <a:pt x="23393" y="2710909"/>
                    <a:pt x="0" y="2687515"/>
                    <a:pt x="0" y="2658658"/>
                  </a:cubicBezTo>
                  <a:lnTo>
                    <a:pt x="0" y="52251"/>
                  </a:lnTo>
                  <a:cubicBezTo>
                    <a:pt x="0" y="23393"/>
                    <a:pt x="23393" y="0"/>
                    <a:pt x="52251" y="0"/>
                  </a:cubicBezTo>
                  <a:close/>
                </a:path>
              </a:pathLst>
            </a:custGeom>
            <a:solidFill>
              <a:srgbClr val="5254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txBox="1"/>
            <p:nvPr/>
          </p:nvSpPr>
          <p:spPr>
            <a:xfrm>
              <a:off x="0" y="-47625"/>
              <a:ext cx="3902384" cy="2758534"/>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7939029" y="-361186"/>
            <a:ext cx="10015173" cy="11009376"/>
          </a:xfrm>
          <a:custGeom>
            <a:rect b="b" l="l" r="r" t="t"/>
            <a:pathLst>
              <a:path extrusionOk="0" h="406400" w="369700">
                <a:moveTo>
                  <a:pt x="18853" y="0"/>
                </a:moveTo>
                <a:lnTo>
                  <a:pt x="137663" y="0"/>
                </a:lnTo>
                <a:cubicBezTo>
                  <a:pt x="164680" y="0"/>
                  <a:pt x="190590" y="10732"/>
                  <a:pt x="209694" y="29836"/>
                </a:cubicBezTo>
                <a:lnTo>
                  <a:pt x="353222" y="173364"/>
                </a:lnTo>
                <a:cubicBezTo>
                  <a:pt x="369700" y="189842"/>
                  <a:pt x="369700" y="216558"/>
                  <a:pt x="353222" y="233036"/>
                </a:cubicBezTo>
                <a:lnTo>
                  <a:pt x="209694" y="376564"/>
                </a:lnTo>
                <a:cubicBezTo>
                  <a:pt x="190590" y="395668"/>
                  <a:pt x="164680" y="406400"/>
                  <a:pt x="137663" y="406400"/>
                </a:cubicBezTo>
                <a:lnTo>
                  <a:pt x="18853" y="406400"/>
                </a:lnTo>
                <a:cubicBezTo>
                  <a:pt x="11784" y="406400"/>
                  <a:pt x="5411" y="402142"/>
                  <a:pt x="2705" y="395611"/>
                </a:cubicBezTo>
                <a:cubicBezTo>
                  <a:pt x="0" y="389080"/>
                  <a:pt x="1495" y="381563"/>
                  <a:pt x="6494" y="376564"/>
                </a:cubicBezTo>
                <a:lnTo>
                  <a:pt x="150022" y="233036"/>
                </a:lnTo>
                <a:cubicBezTo>
                  <a:pt x="166500" y="216558"/>
                  <a:pt x="166500" y="189842"/>
                  <a:pt x="150022" y="173364"/>
                </a:cubicBezTo>
                <a:lnTo>
                  <a:pt x="6494" y="29836"/>
                </a:lnTo>
                <a:cubicBezTo>
                  <a:pt x="1495" y="24837"/>
                  <a:pt x="0" y="17320"/>
                  <a:pt x="2705" y="10789"/>
                </a:cubicBezTo>
                <a:cubicBezTo>
                  <a:pt x="5411" y="4258"/>
                  <a:pt x="11784" y="0"/>
                  <a:pt x="18853" y="0"/>
                </a:cubicBezTo>
                <a:close/>
              </a:path>
            </a:pathLst>
          </a:custGeom>
          <a:blipFill rotWithShape="1">
            <a:blip r:embed="rId3">
              <a:alphaModFix/>
            </a:blip>
            <a:stretch>
              <a:fillRect b="0" l="-49681" r="-4868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txBox="1"/>
          <p:nvPr/>
        </p:nvSpPr>
        <p:spPr>
          <a:xfrm>
            <a:off x="1028700" y="3577372"/>
            <a:ext cx="8654627" cy="3689485"/>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399" u="none" cap="none" strike="noStrike">
                <a:solidFill>
                  <a:srgbClr val="FFFFFF"/>
                </a:solidFill>
                <a:latin typeface="Avenir"/>
                <a:ea typeface="Avenir"/>
                <a:cs typeface="Avenir"/>
                <a:sym typeface="Avenir"/>
              </a:rPr>
              <a:t>Public–Private Partnerships and Innovative Funding Mechanisms</a:t>
            </a:r>
            <a:endParaRPr/>
          </a:p>
          <a:p>
            <a:pPr indent="0" lvl="0" marL="0" marR="0" rtl="0" algn="l">
              <a:lnSpc>
                <a:spcPct val="140009"/>
              </a:lnSpc>
              <a:spcBef>
                <a:spcPts val="0"/>
              </a:spcBef>
              <a:spcAft>
                <a:spcPts val="0"/>
              </a:spcAft>
              <a:buNone/>
            </a:pPr>
            <a:r>
              <a:t/>
            </a:r>
            <a:endParaRPr b="1" i="0" sz="4399" u="none" cap="none" strike="noStrike">
              <a:solidFill>
                <a:srgbClr val="FFFFFF"/>
              </a:solidFill>
              <a:latin typeface="Avenir"/>
              <a:ea typeface="Avenir"/>
              <a:cs typeface="Avenir"/>
              <a:sym typeface="Avenir"/>
            </a:endParaRPr>
          </a:p>
          <a:p>
            <a:pPr indent="0" lvl="0" marL="0" marR="0" rtl="0" algn="l">
              <a:lnSpc>
                <a:spcPct val="140000"/>
              </a:lnSpc>
              <a:spcBef>
                <a:spcPts val="0"/>
              </a:spcBef>
              <a:spcAft>
                <a:spcPts val="0"/>
              </a:spcAft>
              <a:buNone/>
            </a:pPr>
            <a:r>
              <a:rPr b="0" i="1" lang="en-US" sz="3600" u="none" cap="none" strike="noStrike">
                <a:solidFill>
                  <a:srgbClr val="FFFFFF"/>
                </a:solidFill>
                <a:latin typeface="Avenir"/>
                <a:ea typeface="Avenir"/>
                <a:cs typeface="Avenir"/>
                <a:sym typeface="Avenir"/>
              </a:rPr>
              <a:t>Case Study: Can‑Cara Jamaica and the Greater Bernard Lodge Development</a:t>
            </a:r>
            <a:endParaRPr/>
          </a:p>
        </p:txBody>
      </p:sp>
      <p:sp>
        <p:nvSpPr>
          <p:cNvPr id="89" name="Google Shape;89;p1"/>
          <p:cNvSpPr/>
          <p:nvPr/>
        </p:nvSpPr>
        <p:spPr>
          <a:xfrm>
            <a:off x="1028700" y="1030510"/>
            <a:ext cx="4440274" cy="2220137"/>
          </a:xfrm>
          <a:custGeom>
            <a:rect b="b" l="l" r="r" t="t"/>
            <a:pathLst>
              <a:path extrusionOk="0" h="2220137" w="4440274">
                <a:moveTo>
                  <a:pt x="0" y="0"/>
                </a:moveTo>
                <a:lnTo>
                  <a:pt x="4440274" y="0"/>
                </a:lnTo>
                <a:lnTo>
                  <a:pt x="4440274" y="2220137"/>
                </a:lnTo>
                <a:lnTo>
                  <a:pt x="0" y="2220137"/>
                </a:lnTo>
                <a:lnTo>
                  <a:pt x="0" y="0"/>
                </a:lnTo>
                <a:close/>
              </a:path>
            </a:pathLst>
          </a:custGeom>
          <a:blipFill rotWithShape="1">
            <a:blip r:embed="rId4">
              <a:alphaModFix/>
            </a:blip>
            <a:stretch>
              <a:fillRect b="0" l="0" r="0" t="0"/>
            </a:stretch>
          </a:blipFill>
          <a:ln>
            <a:noFill/>
          </a:ln>
        </p:spPr>
      </p:sp>
      <p:sp>
        <p:nvSpPr>
          <p:cNvPr id="90" name="Google Shape;90;p1"/>
          <p:cNvSpPr txBox="1"/>
          <p:nvPr/>
        </p:nvSpPr>
        <p:spPr>
          <a:xfrm>
            <a:off x="1028700" y="8719793"/>
            <a:ext cx="6227779" cy="538507"/>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Avenir"/>
                <a:ea typeface="Avenir"/>
                <a:cs typeface="Avenir"/>
                <a:sym typeface="Avenir"/>
              </a:rPr>
              <a:t>October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p:nvPr/>
        </p:nvSpPr>
        <p:spPr>
          <a:xfrm>
            <a:off x="15195945" y="512861"/>
            <a:ext cx="2063355" cy="1031677"/>
          </a:xfrm>
          <a:custGeom>
            <a:rect b="b" l="l" r="r" t="t"/>
            <a:pathLst>
              <a:path extrusionOk="0" h="1031677" w="2063355">
                <a:moveTo>
                  <a:pt x="0" y="0"/>
                </a:moveTo>
                <a:lnTo>
                  <a:pt x="2063355" y="0"/>
                </a:lnTo>
                <a:lnTo>
                  <a:pt x="2063355" y="1031678"/>
                </a:lnTo>
                <a:lnTo>
                  <a:pt x="0" y="1031678"/>
                </a:lnTo>
                <a:lnTo>
                  <a:pt x="0" y="0"/>
                </a:lnTo>
                <a:close/>
              </a:path>
            </a:pathLst>
          </a:custGeom>
          <a:blipFill rotWithShape="1">
            <a:blip r:embed="rId3">
              <a:alphaModFix/>
            </a:blip>
            <a:stretch>
              <a:fillRect b="0" l="0" r="0" t="0"/>
            </a:stretch>
          </a:blipFill>
          <a:ln>
            <a:noFill/>
          </a:ln>
        </p:spPr>
      </p:sp>
      <p:sp>
        <p:nvSpPr>
          <p:cNvPr id="178" name="Google Shape;178;p10"/>
          <p:cNvSpPr txBox="1"/>
          <p:nvPr/>
        </p:nvSpPr>
        <p:spPr>
          <a:xfrm>
            <a:off x="1028700" y="2086793"/>
            <a:ext cx="10838700" cy="7573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i="0" lang="en-US" sz="2400" u="none" cap="none" strike="noStrike">
                <a:solidFill>
                  <a:srgbClr val="000000"/>
                </a:solidFill>
                <a:latin typeface="Avenir"/>
                <a:ea typeface="Avenir"/>
                <a:cs typeface="Avenir"/>
                <a:sym typeface="Avenir"/>
              </a:rPr>
              <a:t>PPP projects in Jamaica can draw on a range of innovative financing approaches:</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rial"/>
              <a:buChar char="•"/>
            </a:pPr>
            <a:r>
              <a:rPr b="1" i="0" lang="en-US" sz="2400" u="none" cap="none" strike="noStrike">
                <a:solidFill>
                  <a:srgbClr val="000000"/>
                </a:solidFill>
                <a:latin typeface="Avenir"/>
                <a:ea typeface="Avenir"/>
                <a:cs typeface="Avenir"/>
                <a:sym typeface="Avenir"/>
              </a:rPr>
              <a:t>Development/Infrastructure Impact Fees:</a:t>
            </a:r>
            <a:r>
              <a:rPr i="0" lang="en-US" sz="2400" u="none" cap="none" strike="noStrike">
                <a:solidFill>
                  <a:srgbClr val="000000"/>
                </a:solidFill>
                <a:latin typeface="Avenir"/>
                <a:ea typeface="Avenir"/>
                <a:cs typeface="Avenir"/>
                <a:sym typeface="Avenir"/>
              </a:rPr>
              <a:t> Lot‑based fees to finance trunk infrastructure.</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rial"/>
              <a:buChar char="•"/>
            </a:pPr>
            <a:r>
              <a:rPr b="1" i="0" lang="en-US" sz="2400" u="none" cap="none" strike="noStrike">
                <a:solidFill>
                  <a:srgbClr val="000000"/>
                </a:solidFill>
                <a:latin typeface="Avenir"/>
                <a:ea typeface="Avenir"/>
                <a:cs typeface="Avenir"/>
                <a:sym typeface="Avenir"/>
              </a:rPr>
              <a:t>Bulk Supply &amp; Take‑or‑Pay Contracts: </a:t>
            </a:r>
            <a:r>
              <a:rPr i="0" lang="en-US" sz="2400" u="none" cap="none" strike="noStrike">
                <a:solidFill>
                  <a:srgbClr val="000000"/>
                </a:solidFill>
                <a:latin typeface="Avenir"/>
                <a:ea typeface="Avenir"/>
                <a:cs typeface="Avenir"/>
                <a:sym typeface="Avenir"/>
              </a:rPr>
              <a:t>NWC bulk off‑take provides revenue certainty for lenders.</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rial"/>
              <a:buChar char="•"/>
            </a:pPr>
            <a:r>
              <a:rPr b="1" i="0" lang="en-US" sz="2400" u="none" cap="none" strike="noStrike">
                <a:solidFill>
                  <a:srgbClr val="000000"/>
                </a:solidFill>
                <a:latin typeface="Avenir"/>
                <a:ea typeface="Avenir"/>
                <a:cs typeface="Avenir"/>
                <a:sym typeface="Avenir"/>
              </a:rPr>
              <a:t>Tariff‑Backed Revenue: </a:t>
            </a:r>
            <a:r>
              <a:rPr i="0" lang="en-US" sz="2400" u="none" cap="none" strike="noStrike">
                <a:solidFill>
                  <a:srgbClr val="000000"/>
                </a:solidFill>
                <a:latin typeface="Avenir"/>
                <a:ea typeface="Avenir"/>
                <a:cs typeface="Avenir"/>
                <a:sym typeface="Avenir"/>
              </a:rPr>
              <a:t>OUR‑approved tariffs guarantee predictable cash flows.</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rial"/>
              <a:buChar char="•"/>
            </a:pPr>
            <a:r>
              <a:rPr b="1" i="0" lang="en-US" sz="2400" u="none" cap="none" strike="noStrike">
                <a:solidFill>
                  <a:srgbClr val="000000"/>
                </a:solidFill>
                <a:latin typeface="Avenir"/>
                <a:ea typeface="Avenir"/>
                <a:cs typeface="Avenir"/>
                <a:sym typeface="Avenir"/>
              </a:rPr>
              <a:t>Blended Finance with NHT Support: </a:t>
            </a:r>
            <a:r>
              <a:rPr i="0" lang="en-US" sz="2400" u="none" cap="none" strike="noStrike">
                <a:solidFill>
                  <a:srgbClr val="000000"/>
                </a:solidFill>
                <a:latin typeface="Avenir"/>
                <a:ea typeface="Avenir"/>
                <a:cs typeface="Avenir"/>
                <a:sym typeface="Avenir"/>
              </a:rPr>
              <a:t>NHT mortgages and joint ventures stimulate demand.</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rial"/>
              <a:buChar char="•"/>
            </a:pPr>
            <a:r>
              <a:rPr b="1" i="0" lang="en-US" sz="2400" u="none" cap="none" strike="noStrike">
                <a:solidFill>
                  <a:srgbClr val="000000"/>
                </a:solidFill>
                <a:latin typeface="Avenir"/>
                <a:ea typeface="Avenir"/>
                <a:cs typeface="Avenir"/>
                <a:sym typeface="Avenir"/>
              </a:rPr>
              <a:t>Pooled/Project Bonds: </a:t>
            </a:r>
            <a:r>
              <a:rPr i="0" lang="en-US" sz="2400" u="none" cap="none" strike="noStrike">
                <a:solidFill>
                  <a:srgbClr val="000000"/>
                </a:solidFill>
                <a:latin typeface="Avenir"/>
                <a:ea typeface="Avenir"/>
                <a:cs typeface="Avenir"/>
                <a:sym typeface="Avenir"/>
              </a:rPr>
              <a:t>Special Purpose Vehicles (SPVs) can securitise receivables from tariffs and development charges.</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rial"/>
              <a:buChar char="•"/>
            </a:pPr>
            <a:r>
              <a:rPr b="1" i="0" lang="en-US" sz="2400" u="none" cap="none" strike="noStrike">
                <a:solidFill>
                  <a:srgbClr val="000000"/>
                </a:solidFill>
                <a:latin typeface="Avenir"/>
                <a:ea typeface="Avenir"/>
                <a:cs typeface="Avenir"/>
                <a:sym typeface="Avenir"/>
              </a:rPr>
              <a:t>Public Equity:</a:t>
            </a:r>
            <a:r>
              <a:rPr i="0" lang="en-US" sz="2400" u="none" cap="none" strike="noStrike">
                <a:solidFill>
                  <a:srgbClr val="000000"/>
                </a:solidFill>
                <a:latin typeface="Avenir"/>
                <a:ea typeface="Avenir"/>
                <a:cs typeface="Avenir"/>
                <a:sym typeface="Avenir"/>
              </a:rPr>
              <a:t> Can Cara’s planned fund raise via the major markets (JSE) slated for first quarter 2026.</a:t>
            </a:r>
            <a:endParaRPr sz="2400">
              <a:latin typeface="Avenir"/>
              <a:ea typeface="Avenir"/>
              <a:cs typeface="Avenir"/>
              <a:sym typeface="Avenir"/>
            </a:endParaRPr>
          </a:p>
        </p:txBody>
      </p:sp>
      <p:sp>
        <p:nvSpPr>
          <p:cNvPr id="179" name="Google Shape;179;p10"/>
          <p:cNvSpPr txBox="1"/>
          <p:nvPr/>
        </p:nvSpPr>
        <p:spPr>
          <a:xfrm>
            <a:off x="1028700" y="914400"/>
            <a:ext cx="10957283" cy="96201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000000"/>
                </a:solidFill>
                <a:latin typeface="Avenir"/>
                <a:ea typeface="Avenir"/>
                <a:cs typeface="Avenir"/>
                <a:sym typeface="Avenir"/>
              </a:rPr>
              <a:t>Innovative Funding Mechanisms</a:t>
            </a:r>
            <a:endParaRPr/>
          </a:p>
        </p:txBody>
      </p:sp>
      <p:sp>
        <p:nvSpPr>
          <p:cNvPr id="180" name="Google Shape;180;p10"/>
          <p:cNvSpPr/>
          <p:nvPr/>
        </p:nvSpPr>
        <p:spPr>
          <a:xfrm>
            <a:off x="11985983" y="0"/>
            <a:ext cx="7369849" cy="10287000"/>
          </a:xfrm>
          <a:custGeom>
            <a:rect b="b" l="l" r="r" t="t"/>
            <a:pathLst>
              <a:path extrusionOk="0" h="888482" w="636530">
                <a:moveTo>
                  <a:pt x="0" y="0"/>
                </a:moveTo>
                <a:lnTo>
                  <a:pt x="636530" y="0"/>
                </a:lnTo>
                <a:lnTo>
                  <a:pt x="636530" y="888482"/>
                </a:lnTo>
                <a:lnTo>
                  <a:pt x="0" y="888482"/>
                </a:lnTo>
                <a:close/>
              </a:path>
            </a:pathLst>
          </a:custGeom>
          <a:blipFill rotWithShape="1">
            <a:blip r:embed="rId4">
              <a:alphaModFix/>
            </a:blip>
            <a:stretch>
              <a:fillRect b="0" l="-26591" r="-82907"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9bfd3a7bc3_0_0"/>
          <p:cNvSpPr/>
          <p:nvPr/>
        </p:nvSpPr>
        <p:spPr>
          <a:xfrm>
            <a:off x="0" y="0"/>
            <a:ext cx="8194145" cy="10718800"/>
          </a:xfrm>
          <a:custGeom>
            <a:rect b="b" l="l" r="r" t="t"/>
            <a:pathLst>
              <a:path extrusionOk="0" h="812800" w="621357">
                <a:moveTo>
                  <a:pt x="0" y="0"/>
                </a:moveTo>
                <a:lnTo>
                  <a:pt x="621357" y="0"/>
                </a:lnTo>
                <a:lnTo>
                  <a:pt x="621357" y="812800"/>
                </a:lnTo>
                <a:lnTo>
                  <a:pt x="0" y="812800"/>
                </a:lnTo>
                <a:close/>
              </a:path>
            </a:pathLst>
          </a:custGeom>
          <a:blipFill rotWithShape="1">
            <a:blip r:embed="rId3">
              <a:alphaModFix/>
            </a:blip>
            <a:stretch>
              <a:fillRect b="0" l="-48169" r="-48159" t="0"/>
            </a:stretch>
          </a:blipFill>
          <a:ln>
            <a:noFill/>
          </a:ln>
        </p:spPr>
      </p:sp>
      <p:sp>
        <p:nvSpPr>
          <p:cNvPr id="186" name="Google Shape;186;g39bfd3a7bc3_0_0"/>
          <p:cNvSpPr/>
          <p:nvPr/>
        </p:nvSpPr>
        <p:spPr>
          <a:xfrm>
            <a:off x="589479" y="180122"/>
            <a:ext cx="2063355" cy="1031677"/>
          </a:xfrm>
          <a:custGeom>
            <a:rect b="b" l="l" r="r" t="t"/>
            <a:pathLst>
              <a:path extrusionOk="0" h="1031677" w="2063355">
                <a:moveTo>
                  <a:pt x="0" y="0"/>
                </a:moveTo>
                <a:lnTo>
                  <a:pt x="2063354" y="0"/>
                </a:lnTo>
                <a:lnTo>
                  <a:pt x="2063354" y="1031677"/>
                </a:lnTo>
                <a:lnTo>
                  <a:pt x="0" y="1031677"/>
                </a:lnTo>
                <a:lnTo>
                  <a:pt x="0" y="0"/>
                </a:lnTo>
                <a:close/>
              </a:path>
            </a:pathLst>
          </a:custGeom>
          <a:blipFill rotWithShape="1">
            <a:blip r:embed="rId4">
              <a:alphaModFix/>
            </a:blip>
            <a:stretch>
              <a:fillRect b="0" l="0" r="0" t="0"/>
            </a:stretch>
          </a:blipFill>
          <a:ln>
            <a:noFill/>
          </a:ln>
        </p:spPr>
      </p:sp>
      <p:sp>
        <p:nvSpPr>
          <p:cNvPr id="187" name="Google Shape;187;g39bfd3a7bc3_0_0"/>
          <p:cNvSpPr txBox="1"/>
          <p:nvPr/>
        </p:nvSpPr>
        <p:spPr>
          <a:xfrm>
            <a:off x="8907641" y="1128526"/>
            <a:ext cx="8631300" cy="86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5600" u="none" cap="none" strike="noStrike">
                <a:solidFill>
                  <a:srgbClr val="000000"/>
                </a:solidFill>
                <a:latin typeface="Avenir"/>
                <a:ea typeface="Avenir"/>
                <a:cs typeface="Avenir"/>
                <a:sym typeface="Avenir"/>
              </a:rPr>
              <a:t> Risk Allocation</a:t>
            </a:r>
            <a:endParaRPr/>
          </a:p>
        </p:txBody>
      </p:sp>
      <p:sp>
        <p:nvSpPr>
          <p:cNvPr id="188" name="Google Shape;188;g39bfd3a7bc3_0_0"/>
          <p:cNvSpPr txBox="1"/>
          <p:nvPr/>
        </p:nvSpPr>
        <p:spPr>
          <a:xfrm>
            <a:off x="8551891" y="2675836"/>
            <a:ext cx="8351700" cy="5772600"/>
          </a:xfrm>
          <a:prstGeom prst="rect">
            <a:avLst/>
          </a:prstGeom>
          <a:noFill/>
          <a:ln>
            <a:noFill/>
          </a:ln>
        </p:spPr>
        <p:txBody>
          <a:bodyPr anchorCtr="0" anchor="t" bIns="0" lIns="0" spcFirstLastPara="1" rIns="0" wrap="square" tIns="0">
            <a:spAutoFit/>
          </a:bodyPr>
          <a:lstStyle/>
          <a:p>
            <a:pPr indent="-292162" lvl="1" marL="647697" marR="0" rtl="0" algn="just">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Effective PPPs allocate risks to the party best able to manage them.</a:t>
            </a:r>
            <a:endParaRPr sz="2500"/>
          </a:p>
          <a:p>
            <a:pPr indent="-292162" lvl="1" marL="647697" marR="0" rtl="0" algn="just">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Public sector (GoJ/NWC/SCJ): Land, right‑of‑way, regulatory support, and payment security for bulk off‑take.</a:t>
            </a:r>
            <a:endParaRPr sz="2500"/>
          </a:p>
          <a:p>
            <a:pPr indent="-292162" lvl="1" marL="647697" marR="0" rtl="0" algn="just">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Private sector (Can‑Cara/SPV): Design, build, finance, operate responsibilities; funding via internally generated cash flows, private and publc equity – multilateral funding.</a:t>
            </a:r>
            <a:endParaRPr sz="2500"/>
          </a:p>
          <a:p>
            <a:pPr indent="-292162" lvl="1" marL="647697" marR="0" rtl="0" algn="just">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Shared: Demand risk, force majeure, and change in law.</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9bfd3a7bc3_0_7"/>
          <p:cNvSpPr/>
          <p:nvPr/>
        </p:nvSpPr>
        <p:spPr>
          <a:xfrm>
            <a:off x="637479" y="580097"/>
            <a:ext cx="2063355" cy="1031677"/>
          </a:xfrm>
          <a:custGeom>
            <a:rect b="b" l="l" r="r" t="t"/>
            <a:pathLst>
              <a:path extrusionOk="0" h="1031677" w="2063355">
                <a:moveTo>
                  <a:pt x="0" y="0"/>
                </a:moveTo>
                <a:lnTo>
                  <a:pt x="2063354" y="0"/>
                </a:lnTo>
                <a:lnTo>
                  <a:pt x="2063354" y="1031677"/>
                </a:lnTo>
                <a:lnTo>
                  <a:pt x="0" y="1031677"/>
                </a:lnTo>
                <a:lnTo>
                  <a:pt x="0" y="0"/>
                </a:lnTo>
                <a:close/>
              </a:path>
            </a:pathLst>
          </a:custGeom>
          <a:blipFill rotWithShape="1">
            <a:blip r:embed="rId3">
              <a:alphaModFix/>
            </a:blip>
            <a:stretch>
              <a:fillRect b="0" l="0" r="0" t="0"/>
            </a:stretch>
          </a:blipFill>
          <a:ln>
            <a:noFill/>
          </a:ln>
        </p:spPr>
      </p:sp>
      <p:sp>
        <p:nvSpPr>
          <p:cNvPr id="194" name="Google Shape;194;g39bfd3a7bc3_0_7"/>
          <p:cNvSpPr/>
          <p:nvPr/>
        </p:nvSpPr>
        <p:spPr>
          <a:xfrm flipH="1" rot="10800000">
            <a:off x="2137249" y="2114743"/>
            <a:ext cx="13218068" cy="4295872"/>
          </a:xfrm>
          <a:custGeom>
            <a:rect b="b" l="l" r="r" t="t"/>
            <a:pathLst>
              <a:path extrusionOk="0" h="4295872" w="13218068">
                <a:moveTo>
                  <a:pt x="0" y="4295872"/>
                </a:moveTo>
                <a:lnTo>
                  <a:pt x="13218068" y="4295872"/>
                </a:lnTo>
                <a:lnTo>
                  <a:pt x="13218068" y="0"/>
                </a:lnTo>
                <a:lnTo>
                  <a:pt x="0" y="0"/>
                </a:lnTo>
                <a:lnTo>
                  <a:pt x="0" y="4295872"/>
                </a:lnTo>
                <a:close/>
              </a:path>
            </a:pathLst>
          </a:custGeom>
          <a:blipFill rotWithShape="1">
            <a:blip r:embed="rId4">
              <a:alphaModFix/>
            </a:blip>
            <a:stretch>
              <a:fillRect b="0" l="0" r="0" t="0"/>
            </a:stretch>
          </a:blipFill>
          <a:ln>
            <a:noFill/>
          </a:ln>
        </p:spPr>
      </p:sp>
      <p:sp>
        <p:nvSpPr>
          <p:cNvPr id="195" name="Google Shape;195;g39bfd3a7bc3_0_7"/>
          <p:cNvSpPr txBox="1"/>
          <p:nvPr/>
        </p:nvSpPr>
        <p:spPr>
          <a:xfrm>
            <a:off x="964700" y="664988"/>
            <a:ext cx="14145300" cy="86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5600" u="none" cap="none" strike="noStrike">
                <a:solidFill>
                  <a:srgbClr val="000000"/>
                </a:solidFill>
                <a:latin typeface="Avenir"/>
                <a:ea typeface="Avenir"/>
                <a:cs typeface="Avenir"/>
                <a:sym typeface="Avenir"/>
              </a:rPr>
              <a:t>Delivery Roadmap (18–36 months)</a:t>
            </a:r>
            <a:endParaRPr/>
          </a:p>
        </p:txBody>
      </p:sp>
      <p:sp>
        <p:nvSpPr>
          <p:cNvPr id="196" name="Google Shape;196;g39bfd3a7bc3_0_7"/>
          <p:cNvSpPr txBox="1"/>
          <p:nvPr/>
        </p:nvSpPr>
        <p:spPr>
          <a:xfrm>
            <a:off x="381593" y="4721900"/>
            <a:ext cx="4073400" cy="4339500"/>
          </a:xfrm>
          <a:prstGeom prst="rect">
            <a:avLst/>
          </a:prstGeom>
          <a:noFill/>
          <a:ln>
            <a:noFill/>
          </a:ln>
        </p:spPr>
        <p:txBody>
          <a:bodyPr anchorCtr="0" anchor="t" bIns="0" lIns="0" spcFirstLastPara="1" rIns="0" wrap="square" tIns="0">
            <a:spAutoFit/>
          </a:bodyPr>
          <a:lstStyle/>
          <a:p>
            <a:pPr indent="0" lvl="0" marL="0" marR="0" rtl="0" algn="l">
              <a:lnSpc>
                <a:spcPct val="23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40013"/>
              </a:lnSpc>
              <a:spcBef>
                <a:spcPts val="0"/>
              </a:spcBef>
              <a:spcAft>
                <a:spcPts val="0"/>
              </a:spcAft>
              <a:buNone/>
            </a:pPr>
            <a:r>
              <a:rPr b="1" i="0" lang="en-US" sz="2999" u="none" cap="none" strike="noStrike">
                <a:solidFill>
                  <a:srgbClr val="000000"/>
                </a:solidFill>
                <a:latin typeface="Avenir"/>
                <a:ea typeface="Avenir"/>
                <a:cs typeface="Avenir"/>
                <a:sym typeface="Avenir"/>
              </a:rPr>
              <a:t>Phase 0: </a:t>
            </a:r>
            <a:endParaRPr/>
          </a:p>
          <a:p>
            <a:pPr indent="0" lvl="0" marL="0" marR="0" rtl="0" algn="ctr">
              <a:lnSpc>
                <a:spcPct val="140013"/>
              </a:lnSpc>
              <a:spcBef>
                <a:spcPts val="0"/>
              </a:spcBef>
              <a:spcAft>
                <a:spcPts val="0"/>
              </a:spcAft>
              <a:buNone/>
            </a:pPr>
            <a:r>
              <a:rPr b="0" i="0" lang="en-US" sz="2999" u="none" cap="none" strike="noStrike">
                <a:solidFill>
                  <a:srgbClr val="000000"/>
                </a:solidFill>
                <a:latin typeface="Avenir"/>
                <a:ea typeface="Avenir"/>
                <a:cs typeface="Avenir"/>
                <a:sym typeface="Avenir"/>
              </a:rPr>
              <a:t>Feasibility and structuring (demand assessment, technical design, tariff frameworks).</a:t>
            </a:r>
            <a:endParaRPr/>
          </a:p>
        </p:txBody>
      </p:sp>
      <p:sp>
        <p:nvSpPr>
          <p:cNvPr id="197" name="Google Shape;197;g39bfd3a7bc3_0_7"/>
          <p:cNvSpPr txBox="1"/>
          <p:nvPr/>
        </p:nvSpPr>
        <p:spPr>
          <a:xfrm>
            <a:off x="11230081" y="2218229"/>
            <a:ext cx="3628500" cy="3693300"/>
          </a:xfrm>
          <a:prstGeom prst="rect">
            <a:avLst/>
          </a:prstGeom>
          <a:noFill/>
          <a:ln>
            <a:noFill/>
          </a:ln>
        </p:spPr>
        <p:txBody>
          <a:bodyPr anchorCtr="0" anchor="t" bIns="0" lIns="0" spcFirstLastPara="1" rIns="0" wrap="square" tIns="0">
            <a:spAutoFit/>
          </a:bodyPr>
          <a:lstStyle/>
          <a:p>
            <a:pPr indent="0" lvl="0" marL="0" marR="0" rtl="0" algn="l">
              <a:lnSpc>
                <a:spcPct val="23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40013"/>
              </a:lnSpc>
              <a:spcBef>
                <a:spcPts val="0"/>
              </a:spcBef>
              <a:spcAft>
                <a:spcPts val="0"/>
              </a:spcAft>
              <a:buNone/>
            </a:pPr>
            <a:r>
              <a:rPr b="1" i="0" lang="en-US" sz="2999" u="none" cap="none" strike="noStrike">
                <a:solidFill>
                  <a:srgbClr val="000000"/>
                </a:solidFill>
                <a:latin typeface="Avenir"/>
                <a:ea typeface="Avenir"/>
                <a:cs typeface="Avenir"/>
                <a:sym typeface="Avenir"/>
              </a:rPr>
              <a:t>Phase 2: </a:t>
            </a:r>
            <a:endParaRPr/>
          </a:p>
          <a:p>
            <a:pPr indent="0" lvl="0" marL="0" marR="0" rtl="0" algn="ctr">
              <a:lnSpc>
                <a:spcPct val="140013"/>
              </a:lnSpc>
              <a:spcBef>
                <a:spcPts val="0"/>
              </a:spcBef>
              <a:spcAft>
                <a:spcPts val="0"/>
              </a:spcAft>
              <a:buNone/>
            </a:pPr>
            <a:r>
              <a:rPr b="0" i="0" lang="en-US" sz="2999" u="none" cap="none" strike="noStrike">
                <a:solidFill>
                  <a:srgbClr val="000000"/>
                </a:solidFill>
                <a:latin typeface="Avenir"/>
                <a:ea typeface="Avenir"/>
                <a:cs typeface="Avenir"/>
                <a:sym typeface="Avenir"/>
              </a:rPr>
              <a:t>Construction (trunk mains, wells, wastewater plant upgrades).</a:t>
            </a:r>
            <a:endParaRPr/>
          </a:p>
        </p:txBody>
      </p:sp>
      <p:sp>
        <p:nvSpPr>
          <p:cNvPr id="198" name="Google Shape;198;g39bfd3a7bc3_0_7"/>
          <p:cNvSpPr txBox="1"/>
          <p:nvPr/>
        </p:nvSpPr>
        <p:spPr>
          <a:xfrm>
            <a:off x="5400870" y="2972795"/>
            <a:ext cx="3785100" cy="36933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Avenir"/>
                <a:ea typeface="Avenir"/>
                <a:cs typeface="Avenir"/>
                <a:sym typeface="Avenir"/>
              </a:rPr>
              <a:t>Phase 1: </a:t>
            </a:r>
            <a:endParaRPr/>
          </a:p>
          <a:p>
            <a:pPr indent="0" lvl="0" marL="0" marR="0" rtl="0" algn="ctr">
              <a:lnSpc>
                <a:spcPct val="140013"/>
              </a:lnSpc>
              <a:spcBef>
                <a:spcPts val="0"/>
              </a:spcBef>
              <a:spcAft>
                <a:spcPts val="0"/>
              </a:spcAft>
              <a:buNone/>
            </a:pPr>
            <a:r>
              <a:rPr b="0" i="0" lang="en-US" sz="2999" u="none" cap="none" strike="noStrike">
                <a:solidFill>
                  <a:srgbClr val="000000"/>
                </a:solidFill>
                <a:latin typeface="Avenir"/>
                <a:ea typeface="Avenir"/>
                <a:cs typeface="Avenir"/>
                <a:sym typeface="Avenir"/>
              </a:rPr>
              <a:t>Financing (development charges, bulk off‑take, debt/equity structuring).</a:t>
            </a:r>
            <a:endParaRPr/>
          </a:p>
        </p:txBody>
      </p:sp>
      <p:sp>
        <p:nvSpPr>
          <p:cNvPr id="199" name="Google Shape;199;g39bfd3a7bc3_0_7"/>
          <p:cNvSpPr txBox="1"/>
          <p:nvPr/>
        </p:nvSpPr>
        <p:spPr>
          <a:xfrm>
            <a:off x="13566192" y="6296315"/>
            <a:ext cx="3578100" cy="3046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Avenir"/>
                <a:ea typeface="Avenir"/>
                <a:cs typeface="Avenir"/>
                <a:sym typeface="Avenir"/>
              </a:rPr>
              <a:t>Phase 3:</a:t>
            </a:r>
            <a:r>
              <a:rPr b="0" i="0" lang="en-US" sz="2999" u="none" cap="none" strike="noStrike">
                <a:solidFill>
                  <a:srgbClr val="000000"/>
                </a:solidFill>
                <a:latin typeface="Avenir"/>
                <a:ea typeface="Avenir"/>
                <a:cs typeface="Avenir"/>
                <a:sym typeface="Avenir"/>
              </a:rPr>
              <a:t> </a:t>
            </a:r>
            <a:endParaRPr/>
          </a:p>
          <a:p>
            <a:pPr indent="0" lvl="0" marL="0" marR="0" rtl="0" algn="ctr">
              <a:lnSpc>
                <a:spcPct val="140013"/>
              </a:lnSpc>
              <a:spcBef>
                <a:spcPts val="0"/>
              </a:spcBef>
              <a:spcAft>
                <a:spcPts val="0"/>
              </a:spcAft>
              <a:buNone/>
            </a:pPr>
            <a:r>
              <a:rPr b="0" i="0" lang="en-US" sz="2999" u="none" cap="none" strike="noStrike">
                <a:solidFill>
                  <a:srgbClr val="000000"/>
                </a:solidFill>
                <a:latin typeface="Avenir"/>
                <a:ea typeface="Avenir"/>
                <a:cs typeface="Avenir"/>
                <a:sym typeface="Avenir"/>
              </a:rPr>
              <a:t>Operations (KPIs include uptime, non‑revenue water, effluent compliance).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9bfd3a7bc3_0_17"/>
          <p:cNvSpPr/>
          <p:nvPr/>
        </p:nvSpPr>
        <p:spPr>
          <a:xfrm>
            <a:off x="637479" y="580097"/>
            <a:ext cx="2063355" cy="1031677"/>
          </a:xfrm>
          <a:custGeom>
            <a:rect b="b" l="l" r="r" t="t"/>
            <a:pathLst>
              <a:path extrusionOk="0" h="1031677" w="2063355">
                <a:moveTo>
                  <a:pt x="0" y="0"/>
                </a:moveTo>
                <a:lnTo>
                  <a:pt x="2063354" y="0"/>
                </a:lnTo>
                <a:lnTo>
                  <a:pt x="2063354" y="1031677"/>
                </a:lnTo>
                <a:lnTo>
                  <a:pt x="0" y="1031677"/>
                </a:lnTo>
                <a:lnTo>
                  <a:pt x="0" y="0"/>
                </a:lnTo>
                <a:close/>
              </a:path>
            </a:pathLst>
          </a:custGeom>
          <a:blipFill rotWithShape="1">
            <a:blip r:embed="rId3">
              <a:alphaModFix/>
            </a:blip>
            <a:stretch>
              <a:fillRect b="0" l="0" r="0" t="0"/>
            </a:stretch>
          </a:blipFill>
          <a:ln>
            <a:noFill/>
          </a:ln>
        </p:spPr>
      </p:sp>
      <p:sp>
        <p:nvSpPr>
          <p:cNvPr id="205" name="Google Shape;205;g39bfd3a7bc3_0_17"/>
          <p:cNvSpPr/>
          <p:nvPr/>
        </p:nvSpPr>
        <p:spPr>
          <a:xfrm>
            <a:off x="0" y="0"/>
            <a:ext cx="7954897" cy="10287000"/>
          </a:xfrm>
          <a:custGeom>
            <a:rect b="b" l="l" r="r" t="t"/>
            <a:pathLst>
              <a:path extrusionOk="0" h="10287000" w="7954897">
                <a:moveTo>
                  <a:pt x="0" y="0"/>
                </a:moveTo>
                <a:lnTo>
                  <a:pt x="7954897" y="0"/>
                </a:lnTo>
                <a:lnTo>
                  <a:pt x="7954897" y="10287000"/>
                </a:lnTo>
                <a:lnTo>
                  <a:pt x="0" y="10287000"/>
                </a:lnTo>
                <a:lnTo>
                  <a:pt x="0" y="0"/>
                </a:lnTo>
                <a:close/>
              </a:path>
            </a:pathLst>
          </a:custGeom>
          <a:blipFill rotWithShape="1">
            <a:blip r:embed="rId4">
              <a:alphaModFix/>
            </a:blip>
            <a:stretch>
              <a:fillRect b="-7989" l="0" r="0" t="-7999"/>
            </a:stretch>
          </a:blipFill>
          <a:ln>
            <a:noFill/>
          </a:ln>
        </p:spPr>
      </p:sp>
      <p:sp>
        <p:nvSpPr>
          <p:cNvPr id="206" name="Google Shape;206;g39bfd3a7bc3_0_17"/>
          <p:cNvSpPr txBox="1"/>
          <p:nvPr/>
        </p:nvSpPr>
        <p:spPr>
          <a:xfrm>
            <a:off x="8848349" y="1554624"/>
            <a:ext cx="8631300" cy="86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5600" u="none" cap="none" strike="noStrike">
                <a:solidFill>
                  <a:srgbClr val="000000"/>
                </a:solidFill>
                <a:latin typeface="Avenir"/>
                <a:ea typeface="Avenir"/>
                <a:cs typeface="Avenir"/>
                <a:sym typeface="Avenir"/>
              </a:rPr>
              <a:t>KPIs and Impact</a:t>
            </a:r>
            <a:endParaRPr/>
          </a:p>
        </p:txBody>
      </p:sp>
      <p:sp>
        <p:nvSpPr>
          <p:cNvPr id="207" name="Google Shape;207;g39bfd3a7bc3_0_17"/>
          <p:cNvSpPr txBox="1"/>
          <p:nvPr/>
        </p:nvSpPr>
        <p:spPr>
          <a:xfrm>
            <a:off x="8463375" y="2709863"/>
            <a:ext cx="7393800" cy="4986000"/>
          </a:xfrm>
          <a:prstGeom prst="rect">
            <a:avLst/>
          </a:prstGeom>
          <a:noFill/>
          <a:ln>
            <a:noFill/>
          </a:ln>
        </p:spPr>
        <p:txBody>
          <a:bodyPr anchorCtr="0" anchor="t" bIns="0" lIns="0" spcFirstLastPara="1" rIns="0" wrap="square" tIns="0">
            <a:spAutoFit/>
          </a:bodyPr>
          <a:lstStyle/>
          <a:p>
            <a:pPr indent="0" lvl="0" marL="0" marR="0" rtl="0" algn="l">
              <a:lnSpc>
                <a:spcPct val="23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23848" lvl="1" marL="647697" marR="0" rtl="0" algn="just">
              <a:lnSpc>
                <a:spcPct val="140013"/>
              </a:lnSpc>
              <a:spcBef>
                <a:spcPts val="0"/>
              </a:spcBef>
              <a:spcAft>
                <a:spcPts val="0"/>
              </a:spcAft>
              <a:buClr>
                <a:srgbClr val="000000"/>
              </a:buClr>
              <a:buSzPts val="2999"/>
              <a:buFont typeface="Arial"/>
              <a:buChar char="•"/>
            </a:pPr>
            <a:r>
              <a:rPr b="1" i="0" lang="en-US" sz="2999" u="none" cap="none" strike="noStrike">
                <a:solidFill>
                  <a:srgbClr val="000000"/>
                </a:solidFill>
                <a:latin typeface="Avenir"/>
                <a:ea typeface="Avenir"/>
                <a:cs typeface="Avenir"/>
                <a:sym typeface="Avenir"/>
              </a:rPr>
              <a:t>Service:</a:t>
            </a:r>
            <a:r>
              <a:rPr b="0" i="0" lang="en-US" sz="2999" u="none" cap="none" strike="noStrike">
                <a:solidFill>
                  <a:srgbClr val="000000"/>
                </a:solidFill>
                <a:latin typeface="Avenir"/>
                <a:ea typeface="Avenir"/>
                <a:cs typeface="Avenir"/>
                <a:sym typeface="Avenir"/>
              </a:rPr>
              <a:t> 24/7 potable water supply; compliant effluent standards.</a:t>
            </a:r>
            <a:endParaRPr/>
          </a:p>
          <a:p>
            <a:pPr indent="-323848" lvl="1" marL="647697" marR="0" rtl="0" algn="just">
              <a:lnSpc>
                <a:spcPct val="140013"/>
              </a:lnSpc>
              <a:spcBef>
                <a:spcPts val="0"/>
              </a:spcBef>
              <a:spcAft>
                <a:spcPts val="0"/>
              </a:spcAft>
              <a:buClr>
                <a:srgbClr val="000000"/>
              </a:buClr>
              <a:buSzPts val="2999"/>
              <a:buFont typeface="Arial"/>
              <a:buChar char="•"/>
            </a:pPr>
            <a:r>
              <a:rPr b="1" i="0" lang="en-US" sz="2999" u="none" cap="none" strike="noStrike">
                <a:solidFill>
                  <a:srgbClr val="000000"/>
                </a:solidFill>
                <a:latin typeface="Avenir"/>
                <a:ea typeface="Avenir"/>
                <a:cs typeface="Avenir"/>
                <a:sym typeface="Avenir"/>
              </a:rPr>
              <a:t>Financial:</a:t>
            </a:r>
            <a:r>
              <a:rPr b="0" i="0" lang="en-US" sz="2999" u="none" cap="none" strike="noStrike">
                <a:solidFill>
                  <a:srgbClr val="000000"/>
                </a:solidFill>
                <a:latin typeface="Avenir"/>
                <a:ea typeface="Avenir"/>
                <a:cs typeface="Avenir"/>
                <a:sym typeface="Avenir"/>
              </a:rPr>
              <a:t> Debt service coverage ratio (DSCR) above 1.2x; capex within ±10% of budget.</a:t>
            </a:r>
            <a:endParaRPr/>
          </a:p>
          <a:p>
            <a:pPr indent="-323848" lvl="1" marL="647697" marR="0" rtl="0" algn="just">
              <a:lnSpc>
                <a:spcPct val="140013"/>
              </a:lnSpc>
              <a:spcBef>
                <a:spcPts val="0"/>
              </a:spcBef>
              <a:spcAft>
                <a:spcPts val="0"/>
              </a:spcAft>
              <a:buClr>
                <a:srgbClr val="000000"/>
              </a:buClr>
              <a:buSzPts val="2999"/>
              <a:buFont typeface="Arial"/>
              <a:buChar char="•"/>
            </a:pPr>
            <a:r>
              <a:rPr b="1" i="0" lang="en-US" sz="2999" u="none" cap="none" strike="noStrike">
                <a:solidFill>
                  <a:srgbClr val="000000"/>
                </a:solidFill>
                <a:latin typeface="Avenir"/>
                <a:ea typeface="Avenir"/>
                <a:cs typeface="Avenir"/>
                <a:sym typeface="Avenir"/>
              </a:rPr>
              <a:t>Development:</a:t>
            </a:r>
            <a:r>
              <a:rPr b="0" i="0" lang="en-US" sz="2999" u="none" cap="none" strike="noStrike">
                <a:solidFill>
                  <a:srgbClr val="000000"/>
                </a:solidFill>
                <a:latin typeface="Avenir"/>
                <a:ea typeface="Avenir"/>
                <a:cs typeface="Avenir"/>
                <a:sym typeface="Avenir"/>
              </a:rPr>
              <a:t> Connections delivered, housing completions, tariff affordability.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9bfd3a7bc3_0_24"/>
          <p:cNvSpPr/>
          <p:nvPr/>
        </p:nvSpPr>
        <p:spPr>
          <a:xfrm>
            <a:off x="0" y="0"/>
            <a:ext cx="8195720" cy="10286170"/>
          </a:xfrm>
          <a:custGeom>
            <a:rect b="b" l="l" r="r" t="t"/>
            <a:pathLst>
              <a:path extrusionOk="0" h="2057234" w="1639144">
                <a:moveTo>
                  <a:pt x="0" y="0"/>
                </a:moveTo>
                <a:lnTo>
                  <a:pt x="1639144" y="0"/>
                </a:lnTo>
                <a:lnTo>
                  <a:pt x="1639144" y="2057234"/>
                </a:lnTo>
                <a:lnTo>
                  <a:pt x="0" y="2057234"/>
                </a:lnTo>
                <a:close/>
              </a:path>
            </a:pathLst>
          </a:custGeom>
          <a:blipFill rotWithShape="1">
            <a:blip r:embed="rId3">
              <a:alphaModFix/>
            </a:blip>
            <a:stretch>
              <a:fillRect b="0" l="-30017" r="-58228" t="0"/>
            </a:stretch>
          </a:blipFill>
          <a:ln>
            <a:noFill/>
          </a:ln>
        </p:spPr>
      </p:sp>
      <p:sp>
        <p:nvSpPr>
          <p:cNvPr id="213" name="Google Shape;213;g39bfd3a7bc3_0_24"/>
          <p:cNvSpPr/>
          <p:nvPr/>
        </p:nvSpPr>
        <p:spPr>
          <a:xfrm>
            <a:off x="317504" y="96847"/>
            <a:ext cx="2063355" cy="1031677"/>
          </a:xfrm>
          <a:custGeom>
            <a:rect b="b" l="l" r="r" t="t"/>
            <a:pathLst>
              <a:path extrusionOk="0" h="1031677" w="2063355">
                <a:moveTo>
                  <a:pt x="0" y="0"/>
                </a:moveTo>
                <a:lnTo>
                  <a:pt x="2063354" y="0"/>
                </a:lnTo>
                <a:lnTo>
                  <a:pt x="2063354" y="1031677"/>
                </a:lnTo>
                <a:lnTo>
                  <a:pt x="0" y="1031677"/>
                </a:lnTo>
                <a:lnTo>
                  <a:pt x="0" y="0"/>
                </a:lnTo>
                <a:close/>
              </a:path>
            </a:pathLst>
          </a:custGeom>
          <a:blipFill rotWithShape="1">
            <a:blip r:embed="rId4">
              <a:alphaModFix/>
            </a:blip>
            <a:stretch>
              <a:fillRect b="0" l="0" r="0" t="0"/>
            </a:stretch>
          </a:blipFill>
          <a:ln>
            <a:noFill/>
          </a:ln>
        </p:spPr>
      </p:sp>
      <p:sp>
        <p:nvSpPr>
          <p:cNvPr id="214" name="Google Shape;214;g39bfd3a7bc3_0_24"/>
          <p:cNvSpPr txBox="1"/>
          <p:nvPr/>
        </p:nvSpPr>
        <p:spPr>
          <a:xfrm>
            <a:off x="8628107" y="1128526"/>
            <a:ext cx="8631300" cy="86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5600" u="none" cap="none" strike="noStrike">
                <a:solidFill>
                  <a:srgbClr val="000000"/>
                </a:solidFill>
                <a:latin typeface="Avenir"/>
                <a:ea typeface="Avenir"/>
                <a:cs typeface="Avenir"/>
                <a:sym typeface="Avenir"/>
              </a:rPr>
              <a:t>Next Steps</a:t>
            </a:r>
            <a:endParaRPr/>
          </a:p>
        </p:txBody>
      </p:sp>
      <p:sp>
        <p:nvSpPr>
          <p:cNvPr id="215" name="Google Shape;215;g39bfd3a7bc3_0_24"/>
          <p:cNvSpPr txBox="1"/>
          <p:nvPr/>
        </p:nvSpPr>
        <p:spPr>
          <a:xfrm>
            <a:off x="8433729" y="2377219"/>
            <a:ext cx="7630800" cy="5632200"/>
          </a:xfrm>
          <a:prstGeom prst="rect">
            <a:avLst/>
          </a:prstGeom>
          <a:noFill/>
          <a:ln>
            <a:noFill/>
          </a:ln>
        </p:spPr>
        <p:txBody>
          <a:bodyPr anchorCtr="0" anchor="t" bIns="0" lIns="0" spcFirstLastPara="1" rIns="0" wrap="square" tIns="0">
            <a:spAutoFit/>
          </a:bodyPr>
          <a:lstStyle/>
          <a:p>
            <a:pPr indent="0" lvl="0" marL="0" marR="0" rtl="0" algn="l">
              <a:lnSpc>
                <a:spcPct val="23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23848" lvl="1" marL="647697" marR="0" rtl="0" algn="l">
              <a:lnSpc>
                <a:spcPct val="140013"/>
              </a:lnSpc>
              <a:spcBef>
                <a:spcPts val="0"/>
              </a:spcBef>
              <a:spcAft>
                <a:spcPts val="0"/>
              </a:spcAft>
              <a:buClr>
                <a:srgbClr val="000000"/>
              </a:buClr>
              <a:buSzPts val="2999"/>
              <a:buFont typeface="Arial"/>
              <a:buChar char="•"/>
            </a:pPr>
            <a:r>
              <a:rPr b="0" i="0" lang="en-US" sz="2999" u="none" cap="none" strike="noStrike">
                <a:solidFill>
                  <a:srgbClr val="000000"/>
                </a:solidFill>
                <a:latin typeface="Avenir"/>
                <a:ea typeface="Avenir"/>
                <a:cs typeface="Avenir"/>
                <a:sym typeface="Avenir"/>
              </a:rPr>
              <a:t>Confirm demand from GBL developers.</a:t>
            </a:r>
            <a:endParaRPr/>
          </a:p>
          <a:p>
            <a:pPr indent="-323848" lvl="1" marL="647697" marR="0" rtl="0" algn="l">
              <a:lnSpc>
                <a:spcPct val="140013"/>
              </a:lnSpc>
              <a:spcBef>
                <a:spcPts val="0"/>
              </a:spcBef>
              <a:spcAft>
                <a:spcPts val="0"/>
              </a:spcAft>
              <a:buClr>
                <a:srgbClr val="000000"/>
              </a:buClr>
              <a:buSzPts val="2999"/>
              <a:buFont typeface="Arial"/>
              <a:buChar char="•"/>
            </a:pPr>
            <a:r>
              <a:rPr b="0" i="0" lang="en-US" sz="2999" u="none" cap="none" strike="noStrike">
                <a:solidFill>
                  <a:srgbClr val="000000"/>
                </a:solidFill>
                <a:latin typeface="Avenir"/>
                <a:ea typeface="Avenir"/>
                <a:cs typeface="Avenir"/>
                <a:sym typeface="Avenir"/>
              </a:rPr>
              <a:t>Agree on development fee structure.</a:t>
            </a:r>
            <a:endParaRPr/>
          </a:p>
          <a:p>
            <a:pPr indent="-323848" lvl="1" marL="647697" marR="0" rtl="0" algn="l">
              <a:lnSpc>
                <a:spcPct val="140013"/>
              </a:lnSpc>
              <a:spcBef>
                <a:spcPts val="0"/>
              </a:spcBef>
              <a:spcAft>
                <a:spcPts val="0"/>
              </a:spcAft>
              <a:buClr>
                <a:srgbClr val="000000"/>
              </a:buClr>
              <a:buSzPts val="2999"/>
              <a:buFont typeface="Arial"/>
              <a:buChar char="•"/>
            </a:pPr>
            <a:r>
              <a:rPr b="0" i="0" lang="en-US" sz="2999" u="none" cap="none" strike="noStrike">
                <a:solidFill>
                  <a:srgbClr val="000000"/>
                </a:solidFill>
                <a:latin typeface="Avenir"/>
                <a:ea typeface="Avenir"/>
                <a:cs typeface="Avenir"/>
                <a:sym typeface="Avenir"/>
              </a:rPr>
              <a:t>Advance OUR tariff application and NWC bulk contracts.</a:t>
            </a:r>
            <a:endParaRPr/>
          </a:p>
          <a:p>
            <a:pPr indent="-323848" lvl="1" marL="647697" marR="0" rtl="0" algn="l">
              <a:lnSpc>
                <a:spcPct val="140013"/>
              </a:lnSpc>
              <a:spcBef>
                <a:spcPts val="0"/>
              </a:spcBef>
              <a:spcAft>
                <a:spcPts val="0"/>
              </a:spcAft>
              <a:buClr>
                <a:srgbClr val="000000"/>
              </a:buClr>
              <a:buSzPts val="2999"/>
              <a:buFont typeface="Arial"/>
              <a:buChar char="•"/>
            </a:pPr>
            <a:r>
              <a:rPr b="0" i="0" lang="en-US" sz="2999" u="none" cap="none" strike="noStrike">
                <a:solidFill>
                  <a:srgbClr val="000000"/>
                </a:solidFill>
                <a:latin typeface="Avenir"/>
                <a:ea typeface="Avenir"/>
                <a:cs typeface="Avenir"/>
                <a:sym typeface="Avenir"/>
              </a:rPr>
              <a:t>Align NHT developer pipeline with utility build‑out.</a:t>
            </a:r>
            <a:endParaRPr/>
          </a:p>
          <a:p>
            <a:pPr indent="-323848" lvl="1" marL="647697" marR="0" rtl="0" algn="l">
              <a:lnSpc>
                <a:spcPct val="140013"/>
              </a:lnSpc>
              <a:spcBef>
                <a:spcPts val="0"/>
              </a:spcBef>
              <a:spcAft>
                <a:spcPts val="0"/>
              </a:spcAft>
              <a:buClr>
                <a:srgbClr val="000000"/>
              </a:buClr>
              <a:buSzPts val="2999"/>
              <a:buFont typeface="Arial"/>
              <a:buChar char="•"/>
            </a:pPr>
            <a:r>
              <a:rPr b="0" i="0" lang="en-US" sz="2999" u="none" cap="none" strike="noStrike">
                <a:solidFill>
                  <a:srgbClr val="000000"/>
                </a:solidFill>
                <a:latin typeface="Avenir"/>
                <a:ea typeface="Avenir"/>
                <a:cs typeface="Avenir"/>
                <a:sym typeface="Avenir"/>
              </a:rPr>
              <a:t>Conduct market soundings with lenders (domestic banks, DFIs, pension funds).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9bfd3a7bc3_0_31"/>
          <p:cNvSpPr/>
          <p:nvPr/>
        </p:nvSpPr>
        <p:spPr>
          <a:xfrm>
            <a:off x="637479" y="580097"/>
            <a:ext cx="2063355" cy="1031677"/>
          </a:xfrm>
          <a:custGeom>
            <a:rect b="b" l="l" r="r" t="t"/>
            <a:pathLst>
              <a:path extrusionOk="0" h="1031677" w="2063355">
                <a:moveTo>
                  <a:pt x="0" y="0"/>
                </a:moveTo>
                <a:lnTo>
                  <a:pt x="2063354" y="0"/>
                </a:lnTo>
                <a:lnTo>
                  <a:pt x="2063354" y="1031677"/>
                </a:lnTo>
                <a:lnTo>
                  <a:pt x="0" y="1031677"/>
                </a:lnTo>
                <a:lnTo>
                  <a:pt x="0" y="0"/>
                </a:lnTo>
                <a:close/>
              </a:path>
            </a:pathLst>
          </a:custGeom>
          <a:blipFill rotWithShape="1">
            <a:blip r:embed="rId3">
              <a:alphaModFix/>
            </a:blip>
            <a:stretch>
              <a:fillRect b="0" l="0" r="0" t="0"/>
            </a:stretch>
          </a:blipFill>
          <a:ln>
            <a:noFill/>
          </a:ln>
        </p:spPr>
      </p:sp>
      <p:sp>
        <p:nvSpPr>
          <p:cNvPr id="221" name="Google Shape;221;g39bfd3a7bc3_0_31"/>
          <p:cNvSpPr txBox="1"/>
          <p:nvPr/>
        </p:nvSpPr>
        <p:spPr>
          <a:xfrm>
            <a:off x="10212059" y="702427"/>
            <a:ext cx="8631300" cy="86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5600" u="none" cap="none" strike="noStrike">
                <a:solidFill>
                  <a:srgbClr val="000000"/>
                </a:solidFill>
                <a:latin typeface="Avenir"/>
                <a:ea typeface="Avenir"/>
                <a:cs typeface="Avenir"/>
                <a:sym typeface="Avenir"/>
              </a:rPr>
              <a:t>Conclusion</a:t>
            </a:r>
            <a:endParaRPr>
              <a:latin typeface="Avenir"/>
              <a:ea typeface="Avenir"/>
              <a:cs typeface="Avenir"/>
              <a:sym typeface="Avenir"/>
            </a:endParaRPr>
          </a:p>
        </p:txBody>
      </p:sp>
      <p:sp>
        <p:nvSpPr>
          <p:cNvPr id="222" name="Google Shape;222;g39bfd3a7bc3_0_31"/>
          <p:cNvSpPr txBox="1"/>
          <p:nvPr/>
        </p:nvSpPr>
        <p:spPr>
          <a:xfrm>
            <a:off x="10340025" y="2500800"/>
            <a:ext cx="7018200" cy="6693900"/>
          </a:xfrm>
          <a:prstGeom prst="rect">
            <a:avLst/>
          </a:prstGeom>
          <a:noFill/>
          <a:ln>
            <a:noFill/>
          </a:ln>
        </p:spPr>
        <p:txBody>
          <a:bodyPr anchorCtr="0" anchor="t" bIns="0" lIns="0" spcFirstLastPara="1" rIns="0" wrap="square" tIns="0">
            <a:spAutoFit/>
          </a:bodyPr>
          <a:lstStyle/>
          <a:p>
            <a:pPr indent="0" lvl="0" marL="0" marR="0" rtl="0" algn="just">
              <a:lnSpc>
                <a:spcPct val="140012"/>
              </a:lnSpc>
              <a:spcBef>
                <a:spcPts val="0"/>
              </a:spcBef>
              <a:spcAft>
                <a:spcPts val="0"/>
              </a:spcAft>
              <a:buNone/>
            </a:pPr>
            <a:r>
              <a:rPr b="0" i="0" lang="en-US" sz="2899" u="none" cap="none" strike="noStrike">
                <a:solidFill>
                  <a:srgbClr val="000000"/>
                </a:solidFill>
                <a:latin typeface="Avenir"/>
                <a:ea typeface="Avenir"/>
                <a:cs typeface="Avenir"/>
                <a:sym typeface="Avenir"/>
              </a:rPr>
              <a:t>The Can‑Cara case demonstrates how PPPs and innovative finance can expand water and wastewater services to support Jamaica’s housing development. </a:t>
            </a:r>
            <a:endParaRPr b="0" i="0" sz="2899" u="none" cap="none" strike="noStrike">
              <a:solidFill>
                <a:srgbClr val="000000"/>
              </a:solidFill>
              <a:latin typeface="Avenir"/>
              <a:ea typeface="Avenir"/>
              <a:cs typeface="Avenir"/>
              <a:sym typeface="Avenir"/>
            </a:endParaRPr>
          </a:p>
          <a:p>
            <a:pPr indent="0" lvl="0" marL="0" marR="0" rtl="0" algn="just">
              <a:lnSpc>
                <a:spcPct val="140012"/>
              </a:lnSpc>
              <a:spcBef>
                <a:spcPts val="0"/>
              </a:spcBef>
              <a:spcAft>
                <a:spcPts val="0"/>
              </a:spcAft>
              <a:buNone/>
            </a:pPr>
            <a:r>
              <a:t/>
            </a:r>
            <a:endParaRPr sz="2899">
              <a:latin typeface="Avenir"/>
              <a:ea typeface="Avenir"/>
              <a:cs typeface="Avenir"/>
              <a:sym typeface="Avenir"/>
            </a:endParaRPr>
          </a:p>
          <a:p>
            <a:pPr indent="0" lvl="0" marL="0" marR="0" rtl="0" algn="just">
              <a:lnSpc>
                <a:spcPct val="140012"/>
              </a:lnSpc>
              <a:spcBef>
                <a:spcPts val="0"/>
              </a:spcBef>
              <a:spcAft>
                <a:spcPts val="0"/>
              </a:spcAft>
              <a:buNone/>
            </a:pPr>
            <a:r>
              <a:rPr b="0" i="0" lang="en-US" sz="2899" u="none" cap="none" strike="noStrike">
                <a:solidFill>
                  <a:srgbClr val="000000"/>
                </a:solidFill>
                <a:latin typeface="Avenir"/>
                <a:ea typeface="Avenir"/>
                <a:cs typeface="Avenir"/>
                <a:sym typeface="Avenir"/>
              </a:rPr>
              <a:t>By leveraging development charges, bulk off‑take contracts, and NHT demand, the model at GBL can be replicated across other housing growth areas, strengthening infrastructure delivery and national development.</a:t>
            </a:r>
            <a:endParaRPr sz="1100"/>
          </a:p>
        </p:txBody>
      </p:sp>
      <p:pic>
        <p:nvPicPr>
          <p:cNvPr id="223" name="Google Shape;223;g39bfd3a7bc3_0_31" title="CC-Retractable-Banner-2.jpg"/>
          <p:cNvPicPr preferRelativeResize="0"/>
          <p:nvPr/>
        </p:nvPicPr>
        <p:blipFill rotWithShape="1">
          <a:blip r:embed="rId4">
            <a:alphaModFix/>
          </a:blip>
          <a:srcRect b="37123" l="3695" r="18664" t="27775"/>
          <a:stretch/>
        </p:blipFill>
        <p:spPr>
          <a:xfrm>
            <a:off x="0" y="58150"/>
            <a:ext cx="9766288" cy="102870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456"/>
        </a:solidFill>
      </p:bgPr>
    </p:bg>
    <p:spTree>
      <p:nvGrpSpPr>
        <p:cNvPr id="227" name="Shape 227"/>
        <p:cNvGrpSpPr/>
        <p:nvPr/>
      </p:nvGrpSpPr>
      <p:grpSpPr>
        <a:xfrm>
          <a:off x="0" y="0"/>
          <a:ext cx="0" cy="0"/>
          <a:chOff x="0" y="0"/>
          <a:chExt cx="0" cy="0"/>
        </a:xfrm>
      </p:grpSpPr>
      <p:sp>
        <p:nvSpPr>
          <p:cNvPr id="228" name="Google Shape;228;g39bfd3a7bc3_0_38"/>
          <p:cNvSpPr/>
          <p:nvPr/>
        </p:nvSpPr>
        <p:spPr>
          <a:xfrm>
            <a:off x="5124627" y="927610"/>
            <a:ext cx="8431780" cy="4215890"/>
          </a:xfrm>
          <a:custGeom>
            <a:rect b="b" l="l" r="r" t="t"/>
            <a:pathLst>
              <a:path extrusionOk="0" h="4215890" w="8431780">
                <a:moveTo>
                  <a:pt x="0" y="0"/>
                </a:moveTo>
                <a:lnTo>
                  <a:pt x="8431780" y="0"/>
                </a:lnTo>
                <a:lnTo>
                  <a:pt x="8431780" y="4215890"/>
                </a:lnTo>
                <a:lnTo>
                  <a:pt x="0" y="4215890"/>
                </a:lnTo>
                <a:lnTo>
                  <a:pt x="0" y="0"/>
                </a:lnTo>
                <a:close/>
              </a:path>
            </a:pathLst>
          </a:custGeom>
          <a:blipFill rotWithShape="1">
            <a:blip r:embed="rId3">
              <a:alphaModFix/>
            </a:blip>
            <a:stretch>
              <a:fillRect b="0" l="0" r="0" t="0"/>
            </a:stretch>
          </a:blipFill>
          <a:ln>
            <a:noFill/>
          </a:ln>
        </p:spPr>
      </p:sp>
      <p:sp>
        <p:nvSpPr>
          <p:cNvPr id="229" name="Google Shape;229;g39bfd3a7bc3_0_38"/>
          <p:cNvSpPr/>
          <p:nvPr/>
        </p:nvSpPr>
        <p:spPr>
          <a:xfrm>
            <a:off x="5107237" y="4510439"/>
            <a:ext cx="4048678" cy="2280775"/>
          </a:xfrm>
          <a:custGeom>
            <a:rect b="b" l="l" r="r" t="t"/>
            <a:pathLst>
              <a:path extrusionOk="0" h="2280775" w="4048678">
                <a:moveTo>
                  <a:pt x="0" y="0"/>
                </a:moveTo>
                <a:lnTo>
                  <a:pt x="4048679" y="0"/>
                </a:lnTo>
                <a:lnTo>
                  <a:pt x="4048679" y="2280775"/>
                </a:lnTo>
                <a:lnTo>
                  <a:pt x="0" y="2280775"/>
                </a:lnTo>
                <a:lnTo>
                  <a:pt x="0" y="0"/>
                </a:lnTo>
                <a:close/>
              </a:path>
            </a:pathLst>
          </a:custGeom>
          <a:blipFill rotWithShape="1">
            <a:blip r:embed="rId4">
              <a:alphaModFix/>
            </a:blip>
            <a:stretch>
              <a:fillRect b="0" l="0" r="-12669" t="0"/>
            </a:stretch>
          </a:blipFill>
          <a:ln>
            <a:noFill/>
          </a:ln>
        </p:spPr>
      </p:sp>
      <p:sp>
        <p:nvSpPr>
          <p:cNvPr id="230" name="Google Shape;230;g39bfd3a7bc3_0_38"/>
          <p:cNvSpPr/>
          <p:nvPr/>
        </p:nvSpPr>
        <p:spPr>
          <a:xfrm>
            <a:off x="9329529" y="4510439"/>
            <a:ext cx="4113607" cy="2280775"/>
          </a:xfrm>
          <a:custGeom>
            <a:rect b="b" l="l" r="r" t="t"/>
            <a:pathLst>
              <a:path extrusionOk="0" h="2280775" w="4113607">
                <a:moveTo>
                  <a:pt x="0" y="0"/>
                </a:moveTo>
                <a:lnTo>
                  <a:pt x="4113607" y="0"/>
                </a:lnTo>
                <a:lnTo>
                  <a:pt x="4113607" y="2280775"/>
                </a:lnTo>
                <a:lnTo>
                  <a:pt x="0" y="2280775"/>
                </a:lnTo>
                <a:lnTo>
                  <a:pt x="0" y="0"/>
                </a:lnTo>
                <a:close/>
              </a:path>
            </a:pathLst>
          </a:custGeom>
          <a:blipFill rotWithShape="1">
            <a:blip r:embed="rId5">
              <a:alphaModFix/>
            </a:blip>
            <a:stretch>
              <a:fillRect b="0" l="-10889" r="0" t="0"/>
            </a:stretch>
          </a:blipFill>
          <a:ln>
            <a:noFill/>
          </a:ln>
        </p:spPr>
      </p:sp>
      <p:sp>
        <p:nvSpPr>
          <p:cNvPr id="231" name="Google Shape;231;g39bfd3a7bc3_0_38"/>
          <p:cNvSpPr txBox="1"/>
          <p:nvPr/>
        </p:nvSpPr>
        <p:spPr>
          <a:xfrm>
            <a:off x="4119578" y="7289727"/>
            <a:ext cx="10072800" cy="58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780" u="none" cap="none" strike="noStrike">
                <a:solidFill>
                  <a:srgbClr val="FFFFFF"/>
                </a:solidFill>
                <a:latin typeface="Avenir"/>
                <a:ea typeface="Avenir"/>
                <a:cs typeface="Avenir"/>
                <a:sym typeface="Avenir"/>
              </a:rPr>
              <a:t>Join Can-Cara’s Eco Revolution Today!</a:t>
            </a:r>
            <a:endParaRPr/>
          </a:p>
        </p:txBody>
      </p:sp>
      <p:sp>
        <p:nvSpPr>
          <p:cNvPr id="232" name="Google Shape;232;g39bfd3a7bc3_0_38"/>
          <p:cNvSpPr txBox="1"/>
          <p:nvPr/>
        </p:nvSpPr>
        <p:spPr>
          <a:xfrm>
            <a:off x="7014604" y="8555369"/>
            <a:ext cx="4651800" cy="64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200" u="none" cap="none" strike="noStrike">
                <a:solidFill>
                  <a:srgbClr val="FFFFFF"/>
                </a:solidFill>
                <a:latin typeface="Avenir"/>
                <a:ea typeface="Avenir"/>
                <a:cs typeface="Avenir"/>
                <a:sym typeface="Avenir"/>
              </a:rPr>
              <a:t>www.can-cara.com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10265062" y="0"/>
            <a:ext cx="8022938" cy="10287000"/>
          </a:xfrm>
          <a:custGeom>
            <a:rect b="b" l="l" r="r" t="t"/>
            <a:pathLst>
              <a:path extrusionOk="0" h="1042171" w="812800">
                <a:moveTo>
                  <a:pt x="0" y="0"/>
                </a:moveTo>
                <a:lnTo>
                  <a:pt x="812800" y="0"/>
                </a:lnTo>
                <a:lnTo>
                  <a:pt x="812800" y="1042171"/>
                </a:lnTo>
                <a:lnTo>
                  <a:pt x="0" y="1042171"/>
                </a:lnTo>
                <a:close/>
              </a:path>
            </a:pathLst>
          </a:custGeom>
          <a:blipFill rotWithShape="1">
            <a:blip r:embed="rId3">
              <a:alphaModFix/>
            </a:blip>
            <a:stretch>
              <a:fillRect b="0" l="-46039" r="-46039" t="0"/>
            </a:stretch>
          </a:blipFill>
          <a:ln>
            <a:noFill/>
          </a:ln>
        </p:spPr>
      </p:sp>
      <p:sp>
        <p:nvSpPr>
          <p:cNvPr id="96" name="Google Shape;96;p2"/>
          <p:cNvSpPr/>
          <p:nvPr/>
        </p:nvSpPr>
        <p:spPr>
          <a:xfrm>
            <a:off x="16224645" y="176911"/>
            <a:ext cx="2063355" cy="1031677"/>
          </a:xfrm>
          <a:custGeom>
            <a:rect b="b" l="l" r="r" t="t"/>
            <a:pathLst>
              <a:path extrusionOk="0" h="1031677" w="2063355">
                <a:moveTo>
                  <a:pt x="0" y="0"/>
                </a:moveTo>
                <a:lnTo>
                  <a:pt x="2063355" y="0"/>
                </a:lnTo>
                <a:lnTo>
                  <a:pt x="2063355" y="1031678"/>
                </a:lnTo>
                <a:lnTo>
                  <a:pt x="0" y="1031678"/>
                </a:lnTo>
                <a:lnTo>
                  <a:pt x="0" y="0"/>
                </a:lnTo>
                <a:close/>
              </a:path>
            </a:pathLst>
          </a:custGeom>
          <a:blipFill rotWithShape="1">
            <a:blip r:embed="rId4">
              <a:alphaModFix/>
            </a:blip>
            <a:stretch>
              <a:fillRect b="0" l="0" r="0" t="0"/>
            </a:stretch>
          </a:blipFill>
          <a:ln>
            <a:noFill/>
          </a:ln>
        </p:spPr>
      </p:sp>
      <p:sp>
        <p:nvSpPr>
          <p:cNvPr id="97" name="Google Shape;97;p2"/>
          <p:cNvSpPr txBox="1"/>
          <p:nvPr/>
        </p:nvSpPr>
        <p:spPr>
          <a:xfrm>
            <a:off x="1028700" y="2362275"/>
            <a:ext cx="8362800" cy="6401400"/>
          </a:xfrm>
          <a:prstGeom prst="rect">
            <a:avLst/>
          </a:prstGeom>
          <a:noFill/>
          <a:ln>
            <a:noFill/>
          </a:ln>
        </p:spPr>
        <p:txBody>
          <a:bodyPr anchorCtr="0" anchor="t" bIns="0" lIns="0" spcFirstLastPara="1" rIns="0" wrap="square" tIns="0">
            <a:spAutoFit/>
          </a:bodyPr>
          <a:lstStyle/>
          <a:p>
            <a:pPr indent="0" lvl="0" marL="0" marR="0" rtl="0" algn="just">
              <a:lnSpc>
                <a:spcPct val="150016"/>
              </a:lnSpc>
              <a:spcBef>
                <a:spcPts val="0"/>
              </a:spcBef>
              <a:spcAft>
                <a:spcPts val="0"/>
              </a:spcAft>
              <a:buNone/>
            </a:pPr>
            <a:r>
              <a:rPr b="0" i="0" lang="en-US" sz="2599" u="none" cap="none" strike="noStrike">
                <a:solidFill>
                  <a:srgbClr val="000000"/>
                </a:solidFill>
                <a:latin typeface="Avenir"/>
                <a:ea typeface="Avenir"/>
                <a:cs typeface="Avenir"/>
                <a:sym typeface="Avenir"/>
              </a:rPr>
              <a:t>This presentation examines the role of public–private partnerships (PPPs) and innovative funding mechanisms in Jamaica’s water and housing sectors. It highlights Can‑Cara Jamaica’s partnerships with government agencies such as the National Water Commission (NWC), the National Housing Trust (NHT), and its role in the Greater Bernard Lodge (GBL) development.</a:t>
            </a:r>
            <a:endParaRPr sz="1000"/>
          </a:p>
          <a:p>
            <a:pPr indent="0" lvl="0" marL="0" marR="0" rtl="0" algn="just">
              <a:lnSpc>
                <a:spcPct val="150016"/>
              </a:lnSpc>
              <a:spcBef>
                <a:spcPts val="0"/>
              </a:spcBef>
              <a:spcAft>
                <a:spcPts val="0"/>
              </a:spcAft>
              <a:buNone/>
            </a:pPr>
            <a:r>
              <a:t/>
            </a:r>
            <a:endParaRPr b="0" i="0" sz="2599" u="none" cap="none" strike="noStrike">
              <a:solidFill>
                <a:srgbClr val="000000"/>
              </a:solidFill>
              <a:latin typeface="Avenir"/>
              <a:ea typeface="Avenir"/>
              <a:cs typeface="Avenir"/>
              <a:sym typeface="Avenir"/>
            </a:endParaRPr>
          </a:p>
          <a:p>
            <a:pPr indent="0" lvl="0" marL="0" marR="0" rtl="0" algn="just">
              <a:lnSpc>
                <a:spcPct val="150016"/>
              </a:lnSpc>
              <a:spcBef>
                <a:spcPts val="0"/>
              </a:spcBef>
              <a:spcAft>
                <a:spcPts val="0"/>
              </a:spcAft>
              <a:buNone/>
            </a:pPr>
            <a:r>
              <a:rPr b="1" i="0" lang="en-US" sz="2599" u="none" cap="none" strike="noStrike">
                <a:solidFill>
                  <a:srgbClr val="000000"/>
                </a:solidFill>
                <a:latin typeface="Avenir"/>
                <a:ea typeface="Avenir"/>
                <a:cs typeface="Avenir"/>
                <a:sym typeface="Avenir"/>
              </a:rPr>
              <a:t>Key themes: PPP frameworks, stakeholder roles, case highlights, funding mechanisms, risk allocation, and an implementation roadmap.</a:t>
            </a:r>
            <a:endParaRPr b="1" sz="1000"/>
          </a:p>
        </p:txBody>
      </p:sp>
      <p:sp>
        <p:nvSpPr>
          <p:cNvPr id="98" name="Google Shape;98;p2"/>
          <p:cNvSpPr txBox="1"/>
          <p:nvPr/>
        </p:nvSpPr>
        <p:spPr>
          <a:xfrm>
            <a:off x="1028700" y="942975"/>
            <a:ext cx="85704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600" u="none" cap="none" strike="noStrike">
                <a:solidFill>
                  <a:srgbClr val="000000"/>
                </a:solidFill>
                <a:latin typeface="Avenir"/>
                <a:ea typeface="Avenir"/>
                <a:cs typeface="Avenir"/>
                <a:sym typeface="Avenir"/>
              </a:rPr>
              <a:t>Introduction</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nvSpPr>
        <p:spPr>
          <a:xfrm>
            <a:off x="7749370" y="580096"/>
            <a:ext cx="9801600" cy="738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800" u="none" cap="none" strike="noStrike">
                <a:solidFill>
                  <a:srgbClr val="1A401F"/>
                </a:solidFill>
                <a:latin typeface="Avenir"/>
                <a:ea typeface="Avenir"/>
                <a:cs typeface="Avenir"/>
                <a:sym typeface="Avenir"/>
              </a:rPr>
              <a:t>PPP Overview</a:t>
            </a:r>
            <a:endParaRPr/>
          </a:p>
        </p:txBody>
      </p:sp>
      <p:sp>
        <p:nvSpPr>
          <p:cNvPr id="104" name="Google Shape;104;p3"/>
          <p:cNvSpPr txBox="1"/>
          <p:nvPr/>
        </p:nvSpPr>
        <p:spPr>
          <a:xfrm>
            <a:off x="7686075" y="1730975"/>
            <a:ext cx="9928200" cy="7389000"/>
          </a:xfrm>
          <a:prstGeom prst="rect">
            <a:avLst/>
          </a:prstGeom>
          <a:noFill/>
          <a:ln>
            <a:noFill/>
          </a:ln>
        </p:spPr>
        <p:txBody>
          <a:bodyPr anchorCtr="0" anchor="t" bIns="0" lIns="0" spcFirstLastPara="1" rIns="0" wrap="square" tIns="0">
            <a:spAutoFit/>
          </a:bodyPr>
          <a:lstStyle/>
          <a:p>
            <a:pPr indent="0" lvl="0" marL="0" marR="0" rtl="0" algn="just">
              <a:lnSpc>
                <a:spcPct val="140015"/>
              </a:lnSpc>
              <a:spcBef>
                <a:spcPts val="0"/>
              </a:spcBef>
              <a:spcAft>
                <a:spcPts val="0"/>
              </a:spcAft>
              <a:buNone/>
            </a:pPr>
            <a:r>
              <a:rPr b="0" i="0" lang="en-US" sz="2500" u="none" cap="none" strike="noStrike">
                <a:solidFill>
                  <a:srgbClr val="000000"/>
                </a:solidFill>
                <a:latin typeface="Avenir"/>
                <a:ea typeface="Avenir"/>
                <a:cs typeface="Avenir"/>
                <a:sym typeface="Avenir"/>
              </a:rPr>
              <a:t>A public–private partnership is a long‑term contract between a public sector entity and a private party. The private party finances, designs, builds, and operates infrastructure or services, while the public sector ensures regulatory oversight and often supports financial viability.</a:t>
            </a:r>
            <a:endParaRPr sz="2500"/>
          </a:p>
          <a:p>
            <a:pPr indent="0" lvl="0" marL="0" marR="0" rtl="0" algn="l">
              <a:lnSpc>
                <a:spcPct val="140015"/>
              </a:lnSpc>
              <a:spcBef>
                <a:spcPts val="0"/>
              </a:spcBef>
              <a:spcAft>
                <a:spcPts val="0"/>
              </a:spcAft>
              <a:buNone/>
            </a:pPr>
            <a:r>
              <a:t/>
            </a:r>
            <a:endParaRPr b="0" i="0" sz="2500" u="none" cap="none" strike="noStrike">
              <a:solidFill>
                <a:srgbClr val="000000"/>
              </a:solidFill>
              <a:latin typeface="Avenir"/>
              <a:ea typeface="Avenir"/>
              <a:cs typeface="Avenir"/>
              <a:sym typeface="Avenir"/>
            </a:endParaRPr>
          </a:p>
          <a:p>
            <a:pPr indent="0" lvl="0" marL="0" marR="0" rtl="0" algn="l">
              <a:lnSpc>
                <a:spcPct val="140015"/>
              </a:lnSpc>
              <a:spcBef>
                <a:spcPts val="0"/>
              </a:spcBef>
              <a:spcAft>
                <a:spcPts val="0"/>
              </a:spcAft>
              <a:buNone/>
            </a:pPr>
            <a:r>
              <a:rPr b="1" i="0" lang="en-US" sz="2500" u="none" cap="none" strike="noStrike">
                <a:solidFill>
                  <a:srgbClr val="000000"/>
                </a:solidFill>
                <a:latin typeface="Avenir"/>
                <a:ea typeface="Avenir"/>
                <a:cs typeface="Avenir"/>
                <a:sym typeface="Avenir"/>
              </a:rPr>
              <a:t>Why PPPs for water &amp; wastewater?</a:t>
            </a:r>
            <a:endParaRPr sz="2500"/>
          </a:p>
          <a:p>
            <a:pPr indent="-274382" lvl="1" marL="561339" marR="0" rtl="0" algn="l">
              <a:lnSpc>
                <a:spcPct val="140015"/>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Mobilisation of private capital for capital‑intensive projects.</a:t>
            </a:r>
            <a:endParaRPr sz="2500"/>
          </a:p>
          <a:p>
            <a:pPr indent="-274382" lvl="1" marL="561339" marR="0" rtl="0" algn="l">
              <a:lnSpc>
                <a:spcPct val="140015"/>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Lifecycle operation and maintenance discipline.</a:t>
            </a:r>
            <a:endParaRPr sz="2500"/>
          </a:p>
          <a:p>
            <a:pPr indent="-274382" lvl="1" marL="561339" marR="0" rtl="0" algn="l">
              <a:lnSpc>
                <a:spcPct val="140015"/>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Performance‑based service delivery that improves resilience.</a:t>
            </a:r>
            <a:endParaRPr sz="2500"/>
          </a:p>
          <a:p>
            <a:pPr indent="0" lvl="0" marL="0" marR="0" rtl="0" algn="l">
              <a:lnSpc>
                <a:spcPct val="140015"/>
              </a:lnSpc>
              <a:spcBef>
                <a:spcPts val="0"/>
              </a:spcBef>
              <a:spcAft>
                <a:spcPts val="0"/>
              </a:spcAft>
              <a:buNone/>
            </a:pPr>
            <a:r>
              <a:t/>
            </a:r>
            <a:endParaRPr b="0" i="0" sz="2500" u="none" cap="none" strike="noStrike">
              <a:solidFill>
                <a:srgbClr val="000000"/>
              </a:solidFill>
              <a:latin typeface="Avenir"/>
              <a:ea typeface="Avenir"/>
              <a:cs typeface="Avenir"/>
              <a:sym typeface="Avenir"/>
            </a:endParaRPr>
          </a:p>
          <a:p>
            <a:pPr indent="0" lvl="0" marL="0" marR="0" rtl="0" algn="l">
              <a:lnSpc>
                <a:spcPct val="140015"/>
              </a:lnSpc>
              <a:spcBef>
                <a:spcPts val="0"/>
              </a:spcBef>
              <a:spcAft>
                <a:spcPts val="0"/>
              </a:spcAft>
              <a:buNone/>
            </a:pPr>
            <a:r>
              <a:rPr b="0" i="0" lang="en-US" sz="2500" u="none" cap="none" strike="noStrike">
                <a:solidFill>
                  <a:srgbClr val="000000"/>
                </a:solidFill>
                <a:latin typeface="Avenir"/>
                <a:ea typeface="Avenir"/>
                <a:cs typeface="Avenir"/>
                <a:sym typeface="Avenir"/>
              </a:rPr>
              <a:t>PPPs within the local context are guided by the Development Bank of Jamaica’s PPP policy and overseen by regulators ; Office of Utilities Regulation (OUR), the National Environment and Planning Agency (NEPA), and the Water Resources Authority (WRA).</a:t>
            </a:r>
            <a:endParaRPr sz="2500"/>
          </a:p>
        </p:txBody>
      </p:sp>
      <p:sp>
        <p:nvSpPr>
          <p:cNvPr id="105" name="Google Shape;105;p3"/>
          <p:cNvSpPr/>
          <p:nvPr/>
        </p:nvSpPr>
        <p:spPr>
          <a:xfrm>
            <a:off x="-854495" y="-146090"/>
            <a:ext cx="8138577" cy="10433090"/>
          </a:xfrm>
          <a:custGeom>
            <a:rect b="b" l="l" r="r" t="t"/>
            <a:pathLst>
              <a:path extrusionOk="0" h="1041953" w="812800">
                <a:moveTo>
                  <a:pt x="0" y="0"/>
                </a:moveTo>
                <a:lnTo>
                  <a:pt x="812800" y="0"/>
                </a:lnTo>
                <a:lnTo>
                  <a:pt x="812800" y="1041953"/>
                </a:lnTo>
                <a:lnTo>
                  <a:pt x="0" y="1041953"/>
                </a:lnTo>
                <a:close/>
              </a:path>
            </a:pathLst>
          </a:custGeom>
          <a:blipFill rotWithShape="1">
            <a:blip r:embed="rId3">
              <a:alphaModFix/>
            </a:blip>
            <a:stretch>
              <a:fillRect b="0" l="-29493" r="-59363" t="0"/>
            </a:stretch>
          </a:blipFill>
          <a:ln>
            <a:noFill/>
          </a:ln>
        </p:spPr>
      </p:sp>
      <p:sp>
        <p:nvSpPr>
          <p:cNvPr id="106" name="Google Shape;106;p3"/>
          <p:cNvSpPr/>
          <p:nvPr/>
        </p:nvSpPr>
        <p:spPr>
          <a:xfrm>
            <a:off x="637479" y="580097"/>
            <a:ext cx="2063355" cy="1031677"/>
          </a:xfrm>
          <a:custGeom>
            <a:rect b="b" l="l" r="r" t="t"/>
            <a:pathLst>
              <a:path extrusionOk="0" h="1031677" w="2063355">
                <a:moveTo>
                  <a:pt x="0" y="0"/>
                </a:moveTo>
                <a:lnTo>
                  <a:pt x="2063354" y="0"/>
                </a:lnTo>
                <a:lnTo>
                  <a:pt x="2063354" y="1031677"/>
                </a:lnTo>
                <a:lnTo>
                  <a:pt x="0" y="103167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p:nvPr/>
        </p:nvSpPr>
        <p:spPr>
          <a:xfrm>
            <a:off x="637479" y="1407420"/>
            <a:ext cx="2063355" cy="1031677"/>
          </a:xfrm>
          <a:custGeom>
            <a:rect b="b" l="l" r="r" t="t"/>
            <a:pathLst>
              <a:path extrusionOk="0" h="1031677" w="2063355">
                <a:moveTo>
                  <a:pt x="0" y="0"/>
                </a:moveTo>
                <a:lnTo>
                  <a:pt x="2063354" y="0"/>
                </a:lnTo>
                <a:lnTo>
                  <a:pt x="2063354" y="1031677"/>
                </a:lnTo>
                <a:lnTo>
                  <a:pt x="0" y="1031677"/>
                </a:lnTo>
                <a:lnTo>
                  <a:pt x="0" y="0"/>
                </a:lnTo>
                <a:close/>
              </a:path>
            </a:pathLst>
          </a:custGeom>
          <a:blipFill rotWithShape="1">
            <a:blip r:embed="rId3">
              <a:alphaModFix/>
            </a:blip>
            <a:stretch>
              <a:fillRect b="0" l="0" r="0" t="0"/>
            </a:stretch>
          </a:blipFill>
          <a:ln>
            <a:noFill/>
          </a:ln>
        </p:spPr>
      </p:sp>
      <p:sp>
        <p:nvSpPr>
          <p:cNvPr id="112" name="Google Shape;112;p4"/>
          <p:cNvSpPr/>
          <p:nvPr/>
        </p:nvSpPr>
        <p:spPr>
          <a:xfrm rot="-883821">
            <a:off x="869883" y="2982697"/>
            <a:ext cx="6867249" cy="5810608"/>
          </a:xfrm>
          <a:custGeom>
            <a:rect b="b" l="l" r="r" t="t"/>
            <a:pathLst>
              <a:path extrusionOk="0" h="5810608" w="6867249">
                <a:moveTo>
                  <a:pt x="0" y="0"/>
                </a:moveTo>
                <a:lnTo>
                  <a:pt x="6867249" y="0"/>
                </a:lnTo>
                <a:lnTo>
                  <a:pt x="6867249" y="5810608"/>
                </a:lnTo>
                <a:lnTo>
                  <a:pt x="0" y="5810608"/>
                </a:lnTo>
                <a:lnTo>
                  <a:pt x="0" y="0"/>
                </a:lnTo>
                <a:close/>
              </a:path>
            </a:pathLst>
          </a:custGeom>
          <a:blipFill rotWithShape="1">
            <a:blip r:embed="rId4">
              <a:alphaModFix/>
            </a:blip>
            <a:stretch>
              <a:fillRect b="-39357" l="-2036" r="-28612" t="0"/>
            </a:stretch>
          </a:blipFill>
          <a:ln cap="sq" cmpd="sng" w="38100">
            <a:solidFill>
              <a:srgbClr val="2D62B8"/>
            </a:solidFill>
            <a:prstDash val="solid"/>
            <a:miter lim="8000"/>
            <a:headEnd len="sm" w="sm" type="none"/>
            <a:tailEnd len="sm" w="sm" type="none"/>
          </a:ln>
        </p:spPr>
      </p:sp>
      <p:sp>
        <p:nvSpPr>
          <p:cNvPr id="113" name="Google Shape;113;p4"/>
          <p:cNvSpPr/>
          <p:nvPr/>
        </p:nvSpPr>
        <p:spPr>
          <a:xfrm rot="-930238">
            <a:off x="2290974" y="1201791"/>
            <a:ext cx="5096255" cy="2006650"/>
          </a:xfrm>
          <a:custGeom>
            <a:rect b="b" l="l" r="r" t="t"/>
            <a:pathLst>
              <a:path extrusionOk="0" h="2006650" w="5096255">
                <a:moveTo>
                  <a:pt x="0" y="0"/>
                </a:moveTo>
                <a:lnTo>
                  <a:pt x="5096255" y="0"/>
                </a:lnTo>
                <a:lnTo>
                  <a:pt x="5096255" y="2006650"/>
                </a:lnTo>
                <a:lnTo>
                  <a:pt x="0" y="2006650"/>
                </a:lnTo>
                <a:lnTo>
                  <a:pt x="0" y="0"/>
                </a:lnTo>
                <a:close/>
              </a:path>
            </a:pathLst>
          </a:custGeom>
          <a:blipFill rotWithShape="1">
            <a:blip r:embed="rId5">
              <a:alphaModFix/>
            </a:blip>
            <a:stretch>
              <a:fillRect b="0" l="0" r="0" t="0"/>
            </a:stretch>
          </a:blipFill>
          <a:ln>
            <a:noFill/>
          </a:ln>
        </p:spPr>
      </p:sp>
      <p:sp>
        <p:nvSpPr>
          <p:cNvPr id="114" name="Google Shape;114;p4"/>
          <p:cNvSpPr txBox="1"/>
          <p:nvPr/>
        </p:nvSpPr>
        <p:spPr>
          <a:xfrm>
            <a:off x="8687065" y="1699224"/>
            <a:ext cx="8572200" cy="3078900"/>
          </a:xfrm>
          <a:prstGeom prst="rect">
            <a:avLst/>
          </a:prstGeom>
          <a:noFill/>
          <a:ln>
            <a:noFill/>
          </a:ln>
        </p:spPr>
        <p:txBody>
          <a:bodyPr anchorCtr="0" anchor="t" bIns="0" lIns="0" spcFirstLastPara="1" rIns="0" wrap="square" tIns="0">
            <a:spAutoFit/>
          </a:bodyPr>
          <a:lstStyle/>
          <a:p>
            <a:pPr indent="0" lvl="0" marL="0" marR="0" rtl="0" algn="just">
              <a:lnSpc>
                <a:spcPct val="140014"/>
              </a:lnSpc>
              <a:spcBef>
                <a:spcPts val="0"/>
              </a:spcBef>
              <a:spcAft>
                <a:spcPts val="0"/>
              </a:spcAft>
              <a:buNone/>
            </a:pPr>
            <a:r>
              <a:rPr b="0" i="0" lang="en-US" sz="2500" u="none" cap="none" strike="noStrike">
                <a:solidFill>
                  <a:srgbClr val="000000"/>
                </a:solidFill>
                <a:latin typeface="Avenir"/>
                <a:ea typeface="Avenir"/>
                <a:cs typeface="Avenir"/>
                <a:sym typeface="Avenir"/>
              </a:rPr>
              <a:t>Rapid urbanisation and housing expansion in the Saint Catherine corridor, especially around Spanish Town, Portmore, and the GBL area, place pressure on water and wastewater infrastructure. Coverage gaps in central sewerage systems and the need for bulk potable water supply make PPPs an essential tool.</a:t>
            </a:r>
            <a:endParaRPr sz="2500"/>
          </a:p>
        </p:txBody>
      </p:sp>
      <p:sp>
        <p:nvSpPr>
          <p:cNvPr id="115" name="Google Shape;115;p4"/>
          <p:cNvSpPr txBox="1"/>
          <p:nvPr/>
        </p:nvSpPr>
        <p:spPr>
          <a:xfrm>
            <a:off x="8724046" y="587618"/>
            <a:ext cx="7276197" cy="93091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600" u="none" cap="none" strike="noStrike">
                <a:solidFill>
                  <a:srgbClr val="000000"/>
                </a:solidFill>
                <a:latin typeface="Avenir"/>
                <a:ea typeface="Avenir"/>
                <a:cs typeface="Avenir"/>
                <a:sym typeface="Avenir"/>
              </a:rPr>
              <a:t>Jamaican Context</a:t>
            </a:r>
            <a:endParaRPr/>
          </a:p>
        </p:txBody>
      </p:sp>
      <p:sp>
        <p:nvSpPr>
          <p:cNvPr id="116" name="Google Shape;116;p4"/>
          <p:cNvSpPr txBox="1"/>
          <p:nvPr/>
        </p:nvSpPr>
        <p:spPr>
          <a:xfrm>
            <a:off x="8623065" y="5346875"/>
            <a:ext cx="6951900" cy="546900"/>
          </a:xfrm>
          <a:prstGeom prst="rect">
            <a:avLst/>
          </a:prstGeom>
          <a:noFill/>
          <a:ln>
            <a:noFill/>
          </a:ln>
        </p:spPr>
        <p:txBody>
          <a:bodyPr anchorCtr="0" anchor="t" bIns="0" lIns="0" spcFirstLastPara="1" rIns="0" wrap="square" tIns="0">
            <a:spAutoFit/>
          </a:bodyPr>
          <a:lstStyle/>
          <a:p>
            <a:pPr indent="0" lvl="0" marL="0" marR="0" rtl="0" algn="l">
              <a:lnSpc>
                <a:spcPct val="130022"/>
              </a:lnSpc>
              <a:spcBef>
                <a:spcPts val="0"/>
              </a:spcBef>
              <a:spcAft>
                <a:spcPts val="0"/>
              </a:spcAft>
              <a:buNone/>
            </a:pPr>
            <a:r>
              <a:rPr b="1" i="0" lang="en-US" sz="3554" u="none" cap="none" strike="noStrike">
                <a:solidFill>
                  <a:srgbClr val="000000"/>
                </a:solidFill>
                <a:latin typeface="Avenir"/>
                <a:ea typeface="Avenir"/>
                <a:cs typeface="Avenir"/>
                <a:sym typeface="Avenir"/>
              </a:rPr>
              <a:t>Policy and institutions</a:t>
            </a:r>
            <a:endParaRPr/>
          </a:p>
        </p:txBody>
      </p:sp>
      <p:sp>
        <p:nvSpPr>
          <p:cNvPr id="117" name="Google Shape;117;p4"/>
          <p:cNvSpPr txBox="1"/>
          <p:nvPr/>
        </p:nvSpPr>
        <p:spPr>
          <a:xfrm>
            <a:off x="8363012" y="6462515"/>
            <a:ext cx="8896200" cy="3078900"/>
          </a:xfrm>
          <a:prstGeom prst="rect">
            <a:avLst/>
          </a:prstGeom>
          <a:noFill/>
          <a:ln>
            <a:noFill/>
          </a:ln>
        </p:spPr>
        <p:txBody>
          <a:bodyPr anchorCtr="0" anchor="t" bIns="0" lIns="0" spcFirstLastPara="1" rIns="0" wrap="square" tIns="0">
            <a:spAutoFit/>
          </a:bodyPr>
          <a:lstStyle/>
          <a:p>
            <a:pPr indent="-283273" lvl="1" marL="604519" marR="0" rtl="0" algn="just">
              <a:lnSpc>
                <a:spcPct val="140014"/>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Development Bank of Jamaica (DBJ): PPP unit and project preparation facility.</a:t>
            </a:r>
            <a:endParaRPr sz="2500"/>
          </a:p>
          <a:p>
            <a:pPr indent="-283273" lvl="1" marL="604519" marR="0" rtl="0" algn="just">
              <a:lnSpc>
                <a:spcPct val="140014"/>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OUR: Approves tariffs and ensures service standards.</a:t>
            </a:r>
            <a:endParaRPr sz="2500"/>
          </a:p>
          <a:p>
            <a:pPr indent="-283273" lvl="1" marL="604519" marR="0" rtl="0" algn="just">
              <a:lnSpc>
                <a:spcPct val="140014"/>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NEPA/WRA: Environmental and water abstraction permits.</a:t>
            </a:r>
            <a:endParaRPr sz="2500"/>
          </a:p>
          <a:p>
            <a:pPr indent="-283273" lvl="1" marL="604519" marR="0" rtl="0" algn="just">
              <a:lnSpc>
                <a:spcPct val="140014"/>
              </a:lnSpc>
              <a:spcBef>
                <a:spcPts val="0"/>
              </a:spcBef>
              <a:spcAft>
                <a:spcPts val="0"/>
              </a:spcAft>
              <a:buClr>
                <a:srgbClr val="000000"/>
              </a:buClr>
              <a:buSzPts val="2500"/>
              <a:buFont typeface="Arial"/>
              <a:buChar char="•"/>
            </a:pPr>
            <a:r>
              <a:rPr b="0" i="0" lang="en-US" sz="2500" u="none" cap="none" strike="noStrike">
                <a:solidFill>
                  <a:srgbClr val="000000"/>
                </a:solidFill>
                <a:latin typeface="Avenir"/>
                <a:ea typeface="Avenir"/>
                <a:cs typeface="Avenir"/>
                <a:sym typeface="Avenir"/>
              </a:rPr>
              <a:t>NWC: National water utility, bulk supply, and retail distribution.</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1425038" y="4396740"/>
            <a:ext cx="3590841" cy="139323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200" u="none" cap="none" strike="noStrike">
                <a:solidFill>
                  <a:srgbClr val="000000"/>
                </a:solidFill>
                <a:latin typeface="Avenir"/>
                <a:ea typeface="Avenir"/>
                <a:cs typeface="Avenir"/>
                <a:sym typeface="Avenir"/>
              </a:rPr>
              <a:t>The National Water Commission (NWC): </a:t>
            </a:r>
            <a:endParaRPr/>
          </a:p>
        </p:txBody>
      </p:sp>
      <p:sp>
        <p:nvSpPr>
          <p:cNvPr id="123" name="Google Shape;123;p5"/>
          <p:cNvSpPr/>
          <p:nvPr/>
        </p:nvSpPr>
        <p:spPr>
          <a:xfrm>
            <a:off x="2725612" y="2715076"/>
            <a:ext cx="1239263" cy="12392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D6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txBox="1"/>
          <p:nvPr/>
        </p:nvSpPr>
        <p:spPr>
          <a:xfrm>
            <a:off x="2725612" y="2769750"/>
            <a:ext cx="1239300" cy="984900"/>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Avenir"/>
                <a:ea typeface="Avenir"/>
                <a:cs typeface="Avenir"/>
                <a:sym typeface="Avenir"/>
              </a:rPr>
              <a:t>1</a:t>
            </a:r>
            <a:endParaRPr/>
          </a:p>
        </p:txBody>
      </p:sp>
      <p:sp>
        <p:nvSpPr>
          <p:cNvPr id="125" name="Google Shape;125;p5"/>
          <p:cNvSpPr/>
          <p:nvPr/>
        </p:nvSpPr>
        <p:spPr>
          <a:xfrm>
            <a:off x="6540506" y="2715073"/>
            <a:ext cx="1239263" cy="12392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62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txBox="1"/>
          <p:nvPr/>
        </p:nvSpPr>
        <p:spPr>
          <a:xfrm>
            <a:off x="6538554" y="2769762"/>
            <a:ext cx="1239300" cy="984900"/>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Avenir"/>
                <a:ea typeface="Avenir"/>
                <a:cs typeface="Avenir"/>
                <a:sym typeface="Avenir"/>
              </a:rPr>
              <a:t>2</a:t>
            </a:r>
            <a:endParaRPr/>
          </a:p>
        </p:txBody>
      </p:sp>
      <p:sp>
        <p:nvSpPr>
          <p:cNvPr id="127" name="Google Shape;127;p5"/>
          <p:cNvSpPr txBox="1"/>
          <p:nvPr/>
        </p:nvSpPr>
        <p:spPr>
          <a:xfrm>
            <a:off x="10351519" y="2362661"/>
            <a:ext cx="1239263" cy="1318487"/>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Avenir"/>
                <a:ea typeface="Avenir"/>
                <a:cs typeface="Avenir"/>
                <a:sym typeface="Avenir"/>
              </a:rPr>
              <a:t>3</a:t>
            </a:r>
            <a:endParaRPr/>
          </a:p>
        </p:txBody>
      </p:sp>
      <p:sp>
        <p:nvSpPr>
          <p:cNvPr id="128" name="Google Shape;128;p5"/>
          <p:cNvSpPr/>
          <p:nvPr/>
        </p:nvSpPr>
        <p:spPr>
          <a:xfrm>
            <a:off x="10351519" y="2851673"/>
            <a:ext cx="1239263" cy="12392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D6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15401795" y="580097"/>
            <a:ext cx="1857505" cy="897206"/>
          </a:xfrm>
          <a:custGeom>
            <a:rect b="b" l="l" r="r" t="t"/>
            <a:pathLst>
              <a:path extrusionOk="0" h="897206" w="1857505">
                <a:moveTo>
                  <a:pt x="0" y="0"/>
                </a:moveTo>
                <a:lnTo>
                  <a:pt x="1857505" y="0"/>
                </a:lnTo>
                <a:lnTo>
                  <a:pt x="1857505" y="897206"/>
                </a:lnTo>
                <a:lnTo>
                  <a:pt x="0" y="897206"/>
                </a:lnTo>
                <a:lnTo>
                  <a:pt x="0" y="0"/>
                </a:lnTo>
                <a:close/>
              </a:path>
            </a:pathLst>
          </a:custGeom>
          <a:blipFill rotWithShape="1">
            <a:blip r:embed="rId3">
              <a:alphaModFix/>
            </a:blip>
            <a:stretch>
              <a:fillRect b="-3515" l="0" r="0" t="0"/>
            </a:stretch>
          </a:blipFill>
          <a:ln>
            <a:noFill/>
          </a:ln>
        </p:spPr>
      </p:sp>
      <p:sp>
        <p:nvSpPr>
          <p:cNvPr id="130" name="Google Shape;130;p5"/>
          <p:cNvSpPr txBox="1"/>
          <p:nvPr/>
        </p:nvSpPr>
        <p:spPr>
          <a:xfrm>
            <a:off x="1070974" y="914400"/>
            <a:ext cx="97122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000000"/>
                </a:solidFill>
                <a:latin typeface="Avenir"/>
                <a:ea typeface="Avenir"/>
                <a:cs typeface="Avenir"/>
                <a:sym typeface="Avenir"/>
              </a:rPr>
              <a:t> Key Stakeholders</a:t>
            </a:r>
            <a:endParaRPr b="1"/>
          </a:p>
        </p:txBody>
      </p:sp>
      <p:sp>
        <p:nvSpPr>
          <p:cNvPr id="131" name="Google Shape;131;p5"/>
          <p:cNvSpPr txBox="1"/>
          <p:nvPr/>
        </p:nvSpPr>
        <p:spPr>
          <a:xfrm>
            <a:off x="1225625" y="6768048"/>
            <a:ext cx="3509700" cy="1440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600" u="none" cap="none" strike="noStrike">
                <a:solidFill>
                  <a:srgbClr val="000000"/>
                </a:solidFill>
                <a:latin typeface="Avenir"/>
                <a:ea typeface="Avenir"/>
                <a:cs typeface="Avenir"/>
                <a:sym typeface="Avenir"/>
              </a:rPr>
              <a:t>Bulk water supply and public utility role.</a:t>
            </a:r>
            <a:endParaRPr/>
          </a:p>
          <a:p>
            <a:pPr indent="0" lvl="0" marL="0" marR="0" rtl="0" algn="l">
              <a:lnSpc>
                <a:spcPct val="130000"/>
              </a:lnSpc>
              <a:spcBef>
                <a:spcPts val="0"/>
              </a:spcBef>
              <a:spcAft>
                <a:spcPts val="0"/>
              </a:spcAft>
              <a:buNone/>
            </a:pPr>
            <a:r>
              <a:t/>
            </a:r>
            <a:endParaRPr b="0" i="0" sz="2600" u="none" cap="none" strike="noStrike">
              <a:solidFill>
                <a:srgbClr val="000000"/>
              </a:solidFill>
              <a:latin typeface="Avenir"/>
              <a:ea typeface="Avenir"/>
              <a:cs typeface="Avenir"/>
              <a:sym typeface="Avenir"/>
            </a:endParaRPr>
          </a:p>
        </p:txBody>
      </p:sp>
      <p:sp>
        <p:nvSpPr>
          <p:cNvPr id="132" name="Google Shape;132;p5"/>
          <p:cNvSpPr/>
          <p:nvPr/>
        </p:nvSpPr>
        <p:spPr>
          <a:xfrm>
            <a:off x="14162532" y="2715086"/>
            <a:ext cx="1239263" cy="12392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62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txBox="1"/>
          <p:nvPr/>
        </p:nvSpPr>
        <p:spPr>
          <a:xfrm>
            <a:off x="14162582" y="2812062"/>
            <a:ext cx="1239300" cy="984900"/>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Avenir"/>
                <a:ea typeface="Avenir"/>
                <a:cs typeface="Avenir"/>
                <a:sym typeface="Avenir"/>
              </a:rPr>
              <a:t>4</a:t>
            </a:r>
            <a:endParaRPr/>
          </a:p>
        </p:txBody>
      </p:sp>
      <p:sp>
        <p:nvSpPr>
          <p:cNvPr id="134" name="Google Shape;134;p5"/>
          <p:cNvSpPr txBox="1"/>
          <p:nvPr/>
        </p:nvSpPr>
        <p:spPr>
          <a:xfrm>
            <a:off x="10351519" y="2978849"/>
            <a:ext cx="1239300" cy="984900"/>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US" sz="6399" u="none" cap="none" strike="noStrike">
                <a:solidFill>
                  <a:srgbClr val="FFFFFF"/>
                </a:solidFill>
                <a:latin typeface="Avenir"/>
                <a:ea typeface="Avenir"/>
                <a:cs typeface="Avenir"/>
                <a:sym typeface="Avenir"/>
              </a:rPr>
              <a:t>3</a:t>
            </a:r>
            <a:endParaRPr/>
          </a:p>
        </p:txBody>
      </p:sp>
      <p:sp>
        <p:nvSpPr>
          <p:cNvPr id="135" name="Google Shape;135;p5"/>
          <p:cNvSpPr txBox="1"/>
          <p:nvPr/>
        </p:nvSpPr>
        <p:spPr>
          <a:xfrm>
            <a:off x="5527126" y="4436123"/>
            <a:ext cx="3895641" cy="95506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200" u="none" cap="none" strike="noStrike">
                <a:solidFill>
                  <a:srgbClr val="000000"/>
                </a:solidFill>
                <a:latin typeface="Avenir"/>
                <a:ea typeface="Avenir"/>
                <a:cs typeface="Avenir"/>
                <a:sym typeface="Avenir"/>
              </a:rPr>
              <a:t>National Housing Trust (NHT): </a:t>
            </a:r>
            <a:endParaRPr/>
          </a:p>
        </p:txBody>
      </p:sp>
      <p:sp>
        <p:nvSpPr>
          <p:cNvPr id="136" name="Google Shape;136;p5"/>
          <p:cNvSpPr txBox="1"/>
          <p:nvPr/>
        </p:nvSpPr>
        <p:spPr>
          <a:xfrm>
            <a:off x="5471376" y="6768048"/>
            <a:ext cx="3509700" cy="2481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600" u="none" cap="none" strike="noStrike">
                <a:solidFill>
                  <a:srgbClr val="000000"/>
                </a:solidFill>
                <a:latin typeface="Avenir"/>
                <a:ea typeface="Avenir"/>
                <a:cs typeface="Avenir"/>
                <a:sym typeface="Avenir"/>
              </a:rPr>
              <a:t>Financing for housing, joint ventures with developers, and mortgage support.</a:t>
            </a:r>
            <a:endParaRPr/>
          </a:p>
          <a:p>
            <a:pPr indent="0" lvl="0" marL="0" marR="0" rtl="0" algn="l">
              <a:lnSpc>
                <a:spcPct val="130000"/>
              </a:lnSpc>
              <a:spcBef>
                <a:spcPts val="0"/>
              </a:spcBef>
              <a:spcAft>
                <a:spcPts val="0"/>
              </a:spcAft>
              <a:buNone/>
            </a:pPr>
            <a:r>
              <a:t/>
            </a:r>
            <a:endParaRPr b="0" i="0" sz="2600" u="none" cap="none" strike="noStrike">
              <a:solidFill>
                <a:srgbClr val="000000"/>
              </a:solidFill>
              <a:latin typeface="Avenir"/>
              <a:ea typeface="Avenir"/>
              <a:cs typeface="Avenir"/>
              <a:sym typeface="Avenir"/>
            </a:endParaRPr>
          </a:p>
        </p:txBody>
      </p:sp>
      <p:sp>
        <p:nvSpPr>
          <p:cNvPr id="137" name="Google Shape;137;p5"/>
          <p:cNvSpPr txBox="1"/>
          <p:nvPr/>
        </p:nvSpPr>
        <p:spPr>
          <a:xfrm>
            <a:off x="9717129" y="4436123"/>
            <a:ext cx="3096768" cy="95506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200" u="none" cap="none" strike="noStrike">
                <a:solidFill>
                  <a:srgbClr val="000000"/>
                </a:solidFill>
                <a:latin typeface="Avenir"/>
                <a:ea typeface="Avenir"/>
                <a:cs typeface="Avenir"/>
                <a:sym typeface="Avenir"/>
              </a:rPr>
              <a:t>SCJ Holdings / GBL Secretariat</a:t>
            </a:r>
            <a:endParaRPr/>
          </a:p>
        </p:txBody>
      </p:sp>
      <p:sp>
        <p:nvSpPr>
          <p:cNvPr id="138" name="Google Shape;138;p5"/>
          <p:cNvSpPr txBox="1"/>
          <p:nvPr/>
        </p:nvSpPr>
        <p:spPr>
          <a:xfrm>
            <a:off x="9717129" y="6768043"/>
            <a:ext cx="3509700" cy="3001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600" u="none" cap="none" strike="noStrike">
                <a:solidFill>
                  <a:srgbClr val="000000"/>
                </a:solidFill>
                <a:latin typeface="Avenir"/>
                <a:ea typeface="Avenir"/>
                <a:cs typeface="Avenir"/>
                <a:sym typeface="Avenir"/>
              </a:rPr>
              <a:t>Master planning for the 5,400‑acre GBL township and trunk infrastructure coordination.</a:t>
            </a:r>
            <a:endParaRPr/>
          </a:p>
          <a:p>
            <a:pPr indent="0" lvl="0" marL="0" marR="0" rtl="0" algn="l">
              <a:lnSpc>
                <a:spcPct val="130000"/>
              </a:lnSpc>
              <a:spcBef>
                <a:spcPts val="0"/>
              </a:spcBef>
              <a:spcAft>
                <a:spcPts val="0"/>
              </a:spcAft>
              <a:buNone/>
            </a:pPr>
            <a:r>
              <a:t/>
            </a:r>
            <a:endParaRPr b="0" i="0" sz="2600" u="none" cap="none" strike="noStrike">
              <a:solidFill>
                <a:srgbClr val="000000"/>
              </a:solidFill>
              <a:latin typeface="Avenir"/>
              <a:ea typeface="Avenir"/>
              <a:cs typeface="Avenir"/>
              <a:sym typeface="Avenir"/>
            </a:endParaRPr>
          </a:p>
        </p:txBody>
      </p:sp>
      <p:sp>
        <p:nvSpPr>
          <p:cNvPr id="139" name="Google Shape;139;p5"/>
          <p:cNvSpPr txBox="1"/>
          <p:nvPr/>
        </p:nvSpPr>
        <p:spPr>
          <a:xfrm>
            <a:off x="13792723" y="4396740"/>
            <a:ext cx="2980498" cy="139323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200" u="none" cap="none" strike="noStrike">
                <a:solidFill>
                  <a:srgbClr val="000000"/>
                </a:solidFill>
                <a:latin typeface="Avenir"/>
                <a:ea typeface="Avenir"/>
                <a:cs typeface="Avenir"/>
                <a:sym typeface="Avenir"/>
              </a:rPr>
              <a:t>Regulators (OUR, NEPA, WRA)</a:t>
            </a:r>
            <a:endParaRPr/>
          </a:p>
        </p:txBody>
      </p:sp>
      <p:sp>
        <p:nvSpPr>
          <p:cNvPr id="140" name="Google Shape;140;p5"/>
          <p:cNvSpPr txBox="1"/>
          <p:nvPr/>
        </p:nvSpPr>
        <p:spPr>
          <a:xfrm>
            <a:off x="13856723" y="6768045"/>
            <a:ext cx="3509700" cy="2481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600" u="none" cap="none" strike="noStrike">
                <a:solidFill>
                  <a:srgbClr val="000000"/>
                </a:solidFill>
                <a:latin typeface="Avenir"/>
                <a:ea typeface="Avenir"/>
                <a:cs typeface="Avenir"/>
                <a:sym typeface="Avenir"/>
              </a:rPr>
              <a:t>Oversight of tariffs, service quality, and environmental compliance.</a:t>
            </a:r>
            <a:endParaRPr/>
          </a:p>
          <a:p>
            <a:pPr indent="0" lvl="0" marL="0" marR="0" rtl="0" algn="l">
              <a:lnSpc>
                <a:spcPct val="130000"/>
              </a:lnSpc>
              <a:spcBef>
                <a:spcPts val="0"/>
              </a:spcBef>
              <a:spcAft>
                <a:spcPts val="0"/>
              </a:spcAft>
              <a:buNone/>
            </a:pPr>
            <a:r>
              <a:t/>
            </a:r>
            <a:endParaRPr b="0" i="0" sz="2600" u="none" cap="none" strike="noStrike">
              <a:solidFill>
                <a:srgbClr val="000000"/>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b="0" l="19492" r="29866" t="0"/>
          <a:stretch/>
        </p:blipFill>
        <p:spPr>
          <a:xfrm>
            <a:off x="10474044" y="0"/>
            <a:ext cx="7813956" cy="10287000"/>
          </a:xfrm>
          <a:prstGeom prst="rect">
            <a:avLst/>
          </a:prstGeom>
          <a:noFill/>
          <a:ln>
            <a:noFill/>
          </a:ln>
        </p:spPr>
      </p:pic>
      <p:sp>
        <p:nvSpPr>
          <p:cNvPr id="146" name="Google Shape;146;p6"/>
          <p:cNvSpPr/>
          <p:nvPr/>
        </p:nvSpPr>
        <p:spPr>
          <a:xfrm>
            <a:off x="15195945" y="512861"/>
            <a:ext cx="2063355" cy="1031677"/>
          </a:xfrm>
          <a:custGeom>
            <a:rect b="b" l="l" r="r" t="t"/>
            <a:pathLst>
              <a:path extrusionOk="0" h="1031677" w="2063355">
                <a:moveTo>
                  <a:pt x="0" y="0"/>
                </a:moveTo>
                <a:lnTo>
                  <a:pt x="2063355" y="0"/>
                </a:lnTo>
                <a:lnTo>
                  <a:pt x="2063355" y="1031678"/>
                </a:lnTo>
                <a:lnTo>
                  <a:pt x="0" y="1031678"/>
                </a:lnTo>
                <a:lnTo>
                  <a:pt x="0" y="0"/>
                </a:lnTo>
                <a:close/>
              </a:path>
            </a:pathLst>
          </a:custGeom>
          <a:blipFill rotWithShape="1">
            <a:blip r:embed="rId4">
              <a:alphaModFix/>
            </a:blip>
            <a:stretch>
              <a:fillRect b="0" l="0" r="0" t="0"/>
            </a:stretch>
          </a:blipFill>
          <a:ln>
            <a:noFill/>
          </a:ln>
        </p:spPr>
      </p:sp>
      <p:sp>
        <p:nvSpPr>
          <p:cNvPr id="147" name="Google Shape;147;p6"/>
          <p:cNvSpPr txBox="1"/>
          <p:nvPr/>
        </p:nvSpPr>
        <p:spPr>
          <a:xfrm>
            <a:off x="1028700" y="1006383"/>
            <a:ext cx="9445200" cy="189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000000"/>
                </a:solidFill>
                <a:latin typeface="Avenir"/>
                <a:ea typeface="Avenir"/>
                <a:cs typeface="Avenir"/>
                <a:sym typeface="Avenir"/>
              </a:rPr>
              <a:t>Can‑Cara Jamaica </a:t>
            </a:r>
            <a:endParaRPr b="1" i="0" sz="5600" u="none" cap="none" strike="noStrike">
              <a:solidFill>
                <a:srgbClr val="000000"/>
              </a:solidFill>
              <a:latin typeface="Avenir"/>
              <a:ea typeface="Avenir"/>
              <a:cs typeface="Avenir"/>
              <a:sym typeface="Avenir"/>
            </a:endParaRPr>
          </a:p>
          <a:p>
            <a:pPr indent="0" lvl="0" marL="0" marR="0" rtl="0" algn="l">
              <a:lnSpc>
                <a:spcPct val="120000"/>
              </a:lnSpc>
              <a:spcBef>
                <a:spcPts val="0"/>
              </a:spcBef>
              <a:spcAft>
                <a:spcPts val="0"/>
              </a:spcAft>
              <a:buNone/>
            </a:pPr>
            <a:r>
              <a:rPr b="1" i="0" lang="en-US" sz="5600" u="none" cap="none" strike="noStrike">
                <a:solidFill>
                  <a:srgbClr val="000000"/>
                </a:solidFill>
                <a:latin typeface="Avenir"/>
                <a:ea typeface="Avenir"/>
                <a:cs typeface="Avenir"/>
                <a:sym typeface="Avenir"/>
              </a:rPr>
              <a:t>Snapshot</a:t>
            </a:r>
            <a:endParaRPr/>
          </a:p>
        </p:txBody>
      </p:sp>
      <p:sp>
        <p:nvSpPr>
          <p:cNvPr id="148" name="Google Shape;148;p6"/>
          <p:cNvSpPr txBox="1"/>
          <p:nvPr/>
        </p:nvSpPr>
        <p:spPr>
          <a:xfrm>
            <a:off x="1028700" y="3429000"/>
            <a:ext cx="7370400" cy="4194600"/>
          </a:xfrm>
          <a:prstGeom prst="rect">
            <a:avLst/>
          </a:prstGeom>
          <a:noFill/>
          <a:ln>
            <a:noFill/>
          </a:ln>
        </p:spPr>
        <p:txBody>
          <a:bodyPr anchorCtr="0" anchor="t" bIns="0" lIns="0" spcFirstLastPara="1" rIns="0" wrap="square" tIns="0">
            <a:spAutoFit/>
          </a:bodyPr>
          <a:lstStyle/>
          <a:p>
            <a:pPr indent="0" lvl="0" marL="0" marR="0" rtl="0" algn="just">
              <a:lnSpc>
                <a:spcPct val="120005"/>
              </a:lnSpc>
              <a:spcBef>
                <a:spcPts val="0"/>
              </a:spcBef>
              <a:spcAft>
                <a:spcPts val="0"/>
              </a:spcAft>
              <a:buNone/>
            </a:pPr>
            <a:r>
              <a:rPr b="1" i="0" lang="en-US" sz="2899" u="none" cap="none" strike="noStrike">
                <a:solidFill>
                  <a:srgbClr val="000000"/>
                </a:solidFill>
                <a:latin typeface="Avenir"/>
                <a:ea typeface="Avenir"/>
                <a:cs typeface="Avenir"/>
                <a:sym typeface="Avenir"/>
              </a:rPr>
              <a:t>Can‑Cara is a licensed private provider of potable water and wastewater services. It operates in St. Catherine and St. James, serving residential developments and communities. It is the first and largest private operator of its kind in Jamaica, with experience in both supply and treatment services.</a:t>
            </a:r>
            <a:endParaRPr sz="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b="0" l="28636" r="28636" t="0"/>
          <a:stretch/>
        </p:blipFill>
        <p:spPr>
          <a:xfrm>
            <a:off x="11096420" y="0"/>
            <a:ext cx="7813956" cy="10287000"/>
          </a:xfrm>
          <a:prstGeom prst="rect">
            <a:avLst/>
          </a:prstGeom>
          <a:noFill/>
          <a:ln>
            <a:noFill/>
          </a:ln>
        </p:spPr>
      </p:pic>
      <p:sp>
        <p:nvSpPr>
          <p:cNvPr id="154" name="Google Shape;154;p7"/>
          <p:cNvSpPr/>
          <p:nvPr/>
        </p:nvSpPr>
        <p:spPr>
          <a:xfrm>
            <a:off x="16224645" y="176886"/>
            <a:ext cx="2063355" cy="1031677"/>
          </a:xfrm>
          <a:custGeom>
            <a:rect b="b" l="l" r="r" t="t"/>
            <a:pathLst>
              <a:path extrusionOk="0" h="1031677" w="2063355">
                <a:moveTo>
                  <a:pt x="0" y="0"/>
                </a:moveTo>
                <a:lnTo>
                  <a:pt x="2063355" y="0"/>
                </a:lnTo>
                <a:lnTo>
                  <a:pt x="2063355" y="1031678"/>
                </a:lnTo>
                <a:lnTo>
                  <a:pt x="0" y="1031678"/>
                </a:lnTo>
                <a:lnTo>
                  <a:pt x="0" y="0"/>
                </a:lnTo>
                <a:close/>
              </a:path>
            </a:pathLst>
          </a:custGeom>
          <a:blipFill rotWithShape="1">
            <a:blip r:embed="rId4">
              <a:alphaModFix/>
            </a:blip>
            <a:stretch>
              <a:fillRect b="0" l="0" r="0" t="0"/>
            </a:stretch>
          </a:blipFill>
          <a:ln>
            <a:noFill/>
          </a:ln>
        </p:spPr>
      </p:sp>
      <p:sp>
        <p:nvSpPr>
          <p:cNvPr id="155" name="Google Shape;155;p7"/>
          <p:cNvSpPr txBox="1"/>
          <p:nvPr/>
        </p:nvSpPr>
        <p:spPr>
          <a:xfrm>
            <a:off x="1044700" y="2709225"/>
            <a:ext cx="9317100" cy="7019700"/>
          </a:xfrm>
          <a:prstGeom prst="rect">
            <a:avLst/>
          </a:prstGeom>
          <a:noFill/>
          <a:ln>
            <a:noFill/>
          </a:ln>
        </p:spPr>
        <p:txBody>
          <a:bodyPr anchorCtr="0" anchor="t" bIns="0" lIns="0" spcFirstLastPara="1" rIns="0" wrap="square" tIns="0">
            <a:spAutoFit/>
          </a:bodyPr>
          <a:lstStyle/>
          <a:p>
            <a:pPr indent="0" lvl="0" marL="0" marR="0" rtl="0" algn="just">
              <a:lnSpc>
                <a:spcPct val="150017"/>
              </a:lnSpc>
              <a:spcBef>
                <a:spcPts val="0"/>
              </a:spcBef>
              <a:spcAft>
                <a:spcPts val="0"/>
              </a:spcAft>
              <a:buNone/>
            </a:pPr>
            <a:r>
              <a:rPr i="0" lang="en-US" sz="2400" u="none" cap="none" strike="noStrike">
                <a:solidFill>
                  <a:srgbClr val="000000"/>
                </a:solidFill>
                <a:latin typeface="Avenir"/>
                <a:ea typeface="Avenir"/>
                <a:cs typeface="Avenir"/>
                <a:sym typeface="Avenir"/>
              </a:rPr>
              <a:t>In April 2023, Can‑Cara signed a Memorandum of Understanding with the NWC to provide bulk water, sewerage, and irrigation services to South‑East St. Catherine.</a:t>
            </a:r>
            <a:endParaRPr sz="2400">
              <a:latin typeface="Avenir"/>
              <a:ea typeface="Avenir"/>
              <a:cs typeface="Avenir"/>
              <a:sym typeface="Avenir"/>
            </a:endParaRPr>
          </a:p>
          <a:p>
            <a:pPr indent="0" lvl="0" marL="0" marR="0" rtl="0" algn="just">
              <a:lnSpc>
                <a:spcPct val="150017"/>
              </a:lnSpc>
              <a:spcBef>
                <a:spcPts val="0"/>
              </a:spcBef>
              <a:spcAft>
                <a:spcPts val="0"/>
              </a:spcAft>
              <a:buNone/>
            </a:pPr>
            <a:r>
              <a:rPr b="1" i="0" lang="en-US" sz="2400" u="none" cap="none" strike="noStrike">
                <a:solidFill>
                  <a:srgbClr val="000000"/>
                </a:solidFill>
                <a:latin typeface="Avenir"/>
                <a:ea typeface="Avenir"/>
                <a:cs typeface="Avenir"/>
                <a:sym typeface="Avenir"/>
              </a:rPr>
              <a:t>Scope</a:t>
            </a:r>
            <a:endParaRPr b="1" sz="2400">
              <a:latin typeface="Avenir"/>
              <a:ea typeface="Avenir"/>
              <a:cs typeface="Avenir"/>
              <a:sym typeface="Avenir"/>
            </a:endParaRPr>
          </a:p>
          <a:p>
            <a:pPr indent="-276923" lvl="1" marL="604519" marR="0" rtl="0" algn="just">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Conveyance of sewage from NWC customers to Can‑Cara’s CDL treatment plant.</a:t>
            </a:r>
            <a:endParaRPr sz="2400">
              <a:latin typeface="Avenir"/>
              <a:ea typeface="Avenir"/>
              <a:cs typeface="Avenir"/>
              <a:sym typeface="Avenir"/>
            </a:endParaRPr>
          </a:p>
          <a:p>
            <a:pPr indent="-276923" lvl="1" marL="604519" marR="0" rtl="0" algn="just">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Three‑phase roll‑out of bulk and retail services.</a:t>
            </a:r>
            <a:endParaRPr sz="2400">
              <a:latin typeface="Avenir"/>
              <a:ea typeface="Avenir"/>
              <a:cs typeface="Avenir"/>
              <a:sym typeface="Avenir"/>
            </a:endParaRPr>
          </a:p>
          <a:p>
            <a:pPr indent="-276923" lvl="1" marL="604519" marR="0" rtl="0" algn="just">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Cabinet approval for Can‑Cara (CDL) to serve GBL with potable water and sewage disposal.</a:t>
            </a:r>
            <a:endParaRPr sz="2400">
              <a:latin typeface="Avenir"/>
              <a:ea typeface="Avenir"/>
              <a:cs typeface="Avenir"/>
              <a:sym typeface="Avenir"/>
            </a:endParaRPr>
          </a:p>
          <a:p>
            <a:pPr indent="0" lvl="0" marL="0" marR="0" rtl="0" algn="just">
              <a:lnSpc>
                <a:spcPct val="150017"/>
              </a:lnSpc>
              <a:spcBef>
                <a:spcPts val="0"/>
              </a:spcBef>
              <a:spcAft>
                <a:spcPts val="0"/>
              </a:spcAft>
              <a:buNone/>
            </a:pPr>
            <a:r>
              <a:rPr b="1" i="0" lang="en-US" sz="2400" u="none" cap="none" strike="noStrike">
                <a:solidFill>
                  <a:srgbClr val="000000"/>
                </a:solidFill>
                <a:latin typeface="Avenir"/>
                <a:ea typeface="Avenir"/>
                <a:cs typeface="Avenir"/>
                <a:sym typeface="Avenir"/>
              </a:rPr>
              <a:t>Significance</a:t>
            </a:r>
            <a:endParaRPr sz="2400">
              <a:latin typeface="Avenir"/>
              <a:ea typeface="Avenir"/>
              <a:cs typeface="Avenir"/>
              <a:sym typeface="Avenir"/>
            </a:endParaRPr>
          </a:p>
          <a:p>
            <a:pPr indent="-276923" lvl="1" marL="604519" marR="0" rtl="0" algn="just">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First Cabinet‑endorsed role for a private utility in Jamaica’s master‑planned development.</a:t>
            </a:r>
            <a:endParaRPr sz="2400">
              <a:latin typeface="Avenir"/>
              <a:ea typeface="Avenir"/>
              <a:cs typeface="Avenir"/>
              <a:sym typeface="Avenir"/>
            </a:endParaRPr>
          </a:p>
          <a:p>
            <a:pPr indent="-276923" lvl="1" marL="604519" marR="0" rtl="0" algn="just">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Model for public–private bulk supply agreements.</a:t>
            </a:r>
            <a:endParaRPr sz="2400">
              <a:latin typeface="Avenir"/>
              <a:ea typeface="Avenir"/>
              <a:cs typeface="Avenir"/>
              <a:sym typeface="Avenir"/>
            </a:endParaRPr>
          </a:p>
        </p:txBody>
      </p:sp>
      <p:sp>
        <p:nvSpPr>
          <p:cNvPr id="156" name="Google Shape;156;p7"/>
          <p:cNvSpPr txBox="1"/>
          <p:nvPr/>
        </p:nvSpPr>
        <p:spPr>
          <a:xfrm>
            <a:off x="916700" y="425966"/>
            <a:ext cx="9445200" cy="176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200" u="none" cap="none" strike="noStrike">
                <a:solidFill>
                  <a:srgbClr val="000000"/>
                </a:solidFill>
                <a:latin typeface="Avenir"/>
                <a:ea typeface="Avenir"/>
                <a:cs typeface="Avenir"/>
                <a:sym typeface="Avenir"/>
              </a:rPr>
              <a:t>Case Study 1: Can‑Cara × NWC MOU (2023)</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nvSpPr>
        <p:spPr>
          <a:xfrm>
            <a:off x="1028700" y="914400"/>
            <a:ext cx="14950332" cy="96201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000000"/>
                </a:solidFill>
                <a:latin typeface="Avenir"/>
                <a:ea typeface="Avenir"/>
                <a:cs typeface="Avenir"/>
                <a:sym typeface="Avenir"/>
              </a:rPr>
              <a:t>Case Study 2: Can‑Cara × NHT Housing JVs</a:t>
            </a:r>
            <a:endParaRPr/>
          </a:p>
        </p:txBody>
      </p:sp>
      <p:sp>
        <p:nvSpPr>
          <p:cNvPr id="162" name="Google Shape;162;p8"/>
          <p:cNvSpPr txBox="1"/>
          <p:nvPr/>
        </p:nvSpPr>
        <p:spPr>
          <a:xfrm>
            <a:off x="1028700" y="2097574"/>
            <a:ext cx="16041600" cy="4955100"/>
          </a:xfrm>
          <a:prstGeom prst="rect">
            <a:avLst/>
          </a:prstGeom>
          <a:noFill/>
          <a:ln>
            <a:noFill/>
          </a:ln>
        </p:spPr>
        <p:txBody>
          <a:bodyPr anchorCtr="0" anchor="t" bIns="0" lIns="0" spcFirstLastPara="1" rIns="0" wrap="square" tIns="0">
            <a:spAutoFit/>
          </a:bodyPr>
          <a:lstStyle/>
          <a:p>
            <a:pPr indent="0" lvl="0" marL="0" marR="0" rtl="0" algn="just">
              <a:lnSpc>
                <a:spcPct val="150017"/>
              </a:lnSpc>
              <a:spcBef>
                <a:spcPts val="0"/>
              </a:spcBef>
              <a:spcAft>
                <a:spcPts val="0"/>
              </a:spcAft>
              <a:buNone/>
            </a:pPr>
            <a:r>
              <a:rPr b="0" i="0" lang="en-US" sz="2799" u="none" cap="none" strike="noStrike">
                <a:solidFill>
                  <a:srgbClr val="000000"/>
                </a:solidFill>
                <a:latin typeface="Avenir"/>
                <a:ea typeface="Avenir"/>
                <a:cs typeface="Avenir"/>
                <a:sym typeface="Avenir"/>
              </a:rPr>
              <a:t>The NHT has a history of partnering with developers. For example, at Union Acres in St James, NHT and the Jamaica Civil Service Association collaborated on a 144‑unit subdivision. NHT provided financing support through the Employee Benefits Programme and standard mortgage schemes.</a:t>
            </a:r>
            <a:endParaRPr/>
          </a:p>
          <a:p>
            <a:pPr indent="0" lvl="0" marL="0" marR="0" rtl="0" algn="just">
              <a:lnSpc>
                <a:spcPct val="150017"/>
              </a:lnSpc>
              <a:spcBef>
                <a:spcPts val="0"/>
              </a:spcBef>
              <a:spcAft>
                <a:spcPts val="0"/>
              </a:spcAft>
              <a:buNone/>
            </a:pPr>
            <a:r>
              <a:t/>
            </a:r>
            <a:endParaRPr b="0" i="0" sz="2799" u="none" cap="none" strike="noStrike">
              <a:solidFill>
                <a:srgbClr val="000000"/>
              </a:solidFill>
              <a:latin typeface="Avenir"/>
              <a:ea typeface="Avenir"/>
              <a:cs typeface="Avenir"/>
              <a:sym typeface="Avenir"/>
            </a:endParaRPr>
          </a:p>
          <a:p>
            <a:pPr indent="0" lvl="0" marL="0" marR="0" rtl="0" algn="just">
              <a:lnSpc>
                <a:spcPct val="150017"/>
              </a:lnSpc>
              <a:spcBef>
                <a:spcPts val="0"/>
              </a:spcBef>
              <a:spcAft>
                <a:spcPts val="0"/>
              </a:spcAft>
              <a:buNone/>
            </a:pPr>
            <a:r>
              <a:rPr b="1" i="0" lang="en-US" sz="2799" u="none" cap="none" strike="noStrike">
                <a:solidFill>
                  <a:srgbClr val="000000"/>
                </a:solidFill>
                <a:latin typeface="Avenir"/>
                <a:ea typeface="Avenir"/>
                <a:cs typeface="Avenir"/>
                <a:sym typeface="Avenir"/>
              </a:rPr>
              <a:t>Relevance to Can‑Cara</a:t>
            </a:r>
            <a:endParaRPr/>
          </a:p>
          <a:p>
            <a:pPr indent="-302260" lvl="1" marL="604519" marR="0" rtl="0" algn="just">
              <a:lnSpc>
                <a:spcPct val="150017"/>
              </a:lnSpc>
              <a:spcBef>
                <a:spcPts val="0"/>
              </a:spcBef>
              <a:spcAft>
                <a:spcPts val="0"/>
              </a:spcAft>
              <a:buClr>
                <a:srgbClr val="000000"/>
              </a:buClr>
              <a:buSzPts val="2799"/>
              <a:buFont typeface="Arial"/>
              <a:buChar char="•"/>
            </a:pPr>
            <a:r>
              <a:rPr b="0" i="0" lang="en-US" sz="2799" u="none" cap="none" strike="noStrike">
                <a:solidFill>
                  <a:srgbClr val="000000"/>
                </a:solidFill>
                <a:latin typeface="Avenir"/>
                <a:ea typeface="Avenir"/>
                <a:cs typeface="Avenir"/>
                <a:sym typeface="Avenir"/>
              </a:rPr>
              <a:t>Coordinated delivery of housing alongside compliant water and wastewater services.</a:t>
            </a:r>
            <a:endParaRPr/>
          </a:p>
          <a:p>
            <a:pPr indent="-302260" lvl="1" marL="604519" marR="0" rtl="0" algn="just">
              <a:lnSpc>
                <a:spcPct val="150017"/>
              </a:lnSpc>
              <a:spcBef>
                <a:spcPts val="0"/>
              </a:spcBef>
              <a:spcAft>
                <a:spcPts val="0"/>
              </a:spcAft>
              <a:buClr>
                <a:srgbClr val="000000"/>
              </a:buClr>
              <a:buSzPts val="2799"/>
              <a:buFont typeface="Arial"/>
              <a:buChar char="•"/>
            </a:pPr>
            <a:r>
              <a:rPr b="0" i="0" lang="en-US" sz="2799" u="none" cap="none" strike="noStrike">
                <a:solidFill>
                  <a:srgbClr val="000000"/>
                </a:solidFill>
                <a:latin typeface="Avenir"/>
                <a:ea typeface="Avenir"/>
                <a:cs typeface="Avenir"/>
                <a:sym typeface="Avenir"/>
              </a:rPr>
              <a:t>Demonstrates how NHT‑linked demand creates bankable utility projects.</a:t>
            </a:r>
            <a:endParaRPr/>
          </a:p>
          <a:p>
            <a:pPr indent="-225276" lvl="2" marL="1209039" marR="0" rtl="0" algn="just">
              <a:lnSpc>
                <a:spcPct val="150017"/>
              </a:lnSpc>
              <a:spcBef>
                <a:spcPts val="0"/>
              </a:spcBef>
              <a:spcAft>
                <a:spcPts val="0"/>
              </a:spcAft>
              <a:buClr>
                <a:schemeClr val="dk1"/>
              </a:buClr>
              <a:buSzPts val="2799"/>
              <a:buFont typeface="Arial"/>
              <a:buNone/>
            </a:pPr>
            <a:r>
              <a:t/>
            </a:r>
            <a:endParaRPr b="0" i="0" sz="2799" u="none" cap="none" strike="noStrike">
              <a:solidFill>
                <a:srgbClr val="000000"/>
              </a:solidFill>
              <a:latin typeface="Avenir"/>
              <a:ea typeface="Avenir"/>
              <a:cs typeface="Avenir"/>
              <a:sym typeface="Avenir"/>
            </a:endParaRPr>
          </a:p>
        </p:txBody>
      </p:sp>
      <p:sp>
        <p:nvSpPr>
          <p:cNvPr id="163" name="Google Shape;163;p8"/>
          <p:cNvSpPr/>
          <p:nvPr/>
        </p:nvSpPr>
        <p:spPr>
          <a:xfrm>
            <a:off x="0" y="6588725"/>
            <a:ext cx="20253960" cy="4820743"/>
          </a:xfrm>
          <a:custGeom>
            <a:rect b="b" l="l" r="r" t="t"/>
            <a:pathLst>
              <a:path extrusionOk="0" h="3943348" w="18288000">
                <a:moveTo>
                  <a:pt x="0" y="0"/>
                </a:moveTo>
                <a:lnTo>
                  <a:pt x="18288000" y="0"/>
                </a:lnTo>
                <a:lnTo>
                  <a:pt x="18288000" y="3943348"/>
                </a:lnTo>
                <a:lnTo>
                  <a:pt x="0" y="3943348"/>
                </a:lnTo>
                <a:lnTo>
                  <a:pt x="0" y="0"/>
                </a:lnTo>
                <a:close/>
              </a:path>
            </a:pathLst>
          </a:custGeom>
          <a:blipFill rotWithShape="1">
            <a:blip r:embed="rId3">
              <a:alphaModFix/>
            </a:blip>
            <a:stretch>
              <a:fillRect b="-108619" l="0" r="0" t="-100537"/>
            </a:stretch>
          </a:blipFill>
          <a:ln>
            <a:noFill/>
          </a:ln>
        </p:spPr>
      </p:sp>
      <p:sp>
        <p:nvSpPr>
          <p:cNvPr id="164" name="Google Shape;164;p8"/>
          <p:cNvSpPr/>
          <p:nvPr/>
        </p:nvSpPr>
        <p:spPr>
          <a:xfrm>
            <a:off x="15486908" y="8745191"/>
            <a:ext cx="2063355" cy="1031677"/>
          </a:xfrm>
          <a:custGeom>
            <a:rect b="b" l="l" r="r" t="t"/>
            <a:pathLst>
              <a:path extrusionOk="0" h="1031677" w="2063355">
                <a:moveTo>
                  <a:pt x="0" y="0"/>
                </a:moveTo>
                <a:lnTo>
                  <a:pt x="2063355" y="0"/>
                </a:lnTo>
                <a:lnTo>
                  <a:pt x="2063355" y="1031677"/>
                </a:lnTo>
                <a:lnTo>
                  <a:pt x="0" y="103167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p:nvPr/>
        </p:nvSpPr>
        <p:spPr>
          <a:xfrm>
            <a:off x="10341214" y="2953232"/>
            <a:ext cx="7507699" cy="6261282"/>
          </a:xfrm>
          <a:custGeom>
            <a:rect b="b" l="l" r="r" t="t"/>
            <a:pathLst>
              <a:path extrusionOk="0" h="6261282" w="7507699">
                <a:moveTo>
                  <a:pt x="0" y="0"/>
                </a:moveTo>
                <a:lnTo>
                  <a:pt x="7507699" y="0"/>
                </a:lnTo>
                <a:lnTo>
                  <a:pt x="7507699" y="6261282"/>
                </a:lnTo>
                <a:lnTo>
                  <a:pt x="0" y="6261282"/>
                </a:lnTo>
                <a:lnTo>
                  <a:pt x="0" y="0"/>
                </a:lnTo>
                <a:close/>
              </a:path>
            </a:pathLst>
          </a:custGeom>
          <a:blipFill rotWithShape="1">
            <a:blip r:embed="rId3">
              <a:alphaModFix/>
            </a:blip>
            <a:stretch>
              <a:fillRect b="0" l="-150193" r="0" t="0"/>
            </a:stretch>
          </a:blipFill>
          <a:ln>
            <a:noFill/>
          </a:ln>
        </p:spPr>
      </p:sp>
      <p:sp>
        <p:nvSpPr>
          <p:cNvPr id="170" name="Google Shape;170;p9"/>
          <p:cNvSpPr/>
          <p:nvPr/>
        </p:nvSpPr>
        <p:spPr>
          <a:xfrm>
            <a:off x="15401795" y="8765911"/>
            <a:ext cx="1857505" cy="897206"/>
          </a:xfrm>
          <a:custGeom>
            <a:rect b="b" l="l" r="r" t="t"/>
            <a:pathLst>
              <a:path extrusionOk="0" h="897206" w="1857505">
                <a:moveTo>
                  <a:pt x="0" y="0"/>
                </a:moveTo>
                <a:lnTo>
                  <a:pt x="1857505" y="0"/>
                </a:lnTo>
                <a:lnTo>
                  <a:pt x="1857505" y="897206"/>
                </a:lnTo>
                <a:lnTo>
                  <a:pt x="0" y="897206"/>
                </a:lnTo>
                <a:lnTo>
                  <a:pt x="0" y="0"/>
                </a:lnTo>
                <a:close/>
              </a:path>
            </a:pathLst>
          </a:custGeom>
          <a:blipFill rotWithShape="1">
            <a:blip r:embed="rId4">
              <a:alphaModFix/>
            </a:blip>
            <a:stretch>
              <a:fillRect b="-3515" l="0" r="0" t="0"/>
            </a:stretch>
          </a:blipFill>
          <a:ln>
            <a:noFill/>
          </a:ln>
        </p:spPr>
      </p:sp>
      <p:sp>
        <p:nvSpPr>
          <p:cNvPr id="171" name="Google Shape;171;p9"/>
          <p:cNvSpPr txBox="1"/>
          <p:nvPr/>
        </p:nvSpPr>
        <p:spPr>
          <a:xfrm>
            <a:off x="1028700" y="479000"/>
            <a:ext cx="145647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600" u="none" cap="none" strike="noStrike">
                <a:solidFill>
                  <a:srgbClr val="000000"/>
                </a:solidFill>
                <a:latin typeface="Avenir"/>
                <a:ea typeface="Avenir"/>
                <a:cs typeface="Avenir"/>
                <a:sym typeface="Avenir"/>
              </a:rPr>
              <a:t>Case Study 3: Greater Bernard Lodge (GBL)</a:t>
            </a:r>
            <a:endParaRPr/>
          </a:p>
        </p:txBody>
      </p:sp>
      <p:sp>
        <p:nvSpPr>
          <p:cNvPr id="172" name="Google Shape;172;p9"/>
          <p:cNvSpPr txBox="1"/>
          <p:nvPr/>
        </p:nvSpPr>
        <p:spPr>
          <a:xfrm>
            <a:off x="1028700" y="2181859"/>
            <a:ext cx="9312600" cy="8281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i="0" lang="en-US" sz="2400" u="none" cap="none" strike="noStrike">
                <a:solidFill>
                  <a:srgbClr val="000000"/>
                </a:solidFill>
                <a:latin typeface="Avenir"/>
                <a:ea typeface="Avenir"/>
                <a:cs typeface="Avenir"/>
                <a:sym typeface="Avenir"/>
              </a:rPr>
              <a:t>The GBL project is a master‑planned township covering 5,400 acres in St. Catherine. It involves trunk infrastructure for water, sewerage, drainage, and roads.</a:t>
            </a:r>
            <a:endParaRPr sz="2400">
              <a:latin typeface="Avenir"/>
              <a:ea typeface="Avenir"/>
              <a:cs typeface="Avenir"/>
              <a:sym typeface="Avenir"/>
            </a:endParaRPr>
          </a:p>
          <a:p>
            <a:pPr indent="0" lvl="0" marL="0" marR="0" rtl="0" algn="l">
              <a:lnSpc>
                <a:spcPct val="150017"/>
              </a:lnSpc>
              <a:spcBef>
                <a:spcPts val="0"/>
              </a:spcBef>
              <a:spcAft>
                <a:spcPts val="0"/>
              </a:spcAft>
              <a:buNone/>
            </a:pPr>
            <a:r>
              <a:t/>
            </a:r>
            <a:endParaRPr i="0" sz="2400" u="none" cap="none" strike="noStrike">
              <a:solidFill>
                <a:srgbClr val="000000"/>
              </a:solidFill>
              <a:latin typeface="Avenir"/>
              <a:ea typeface="Avenir"/>
              <a:cs typeface="Avenir"/>
              <a:sym typeface="Avenir"/>
            </a:endParaRPr>
          </a:p>
          <a:p>
            <a:pPr indent="0" lvl="0" marL="0" marR="0" rtl="0" algn="l">
              <a:lnSpc>
                <a:spcPct val="150017"/>
              </a:lnSpc>
              <a:spcBef>
                <a:spcPts val="0"/>
              </a:spcBef>
              <a:spcAft>
                <a:spcPts val="0"/>
              </a:spcAft>
              <a:buNone/>
            </a:pPr>
            <a:r>
              <a:rPr b="1" i="0" lang="en-US" sz="2400" u="none" cap="none" strike="noStrike">
                <a:solidFill>
                  <a:srgbClr val="000000"/>
                </a:solidFill>
                <a:latin typeface="Avenir"/>
                <a:ea typeface="Avenir"/>
                <a:cs typeface="Avenir"/>
                <a:sym typeface="Avenir"/>
              </a:rPr>
              <a:t>Can‑Cara’s Role</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Cabinet approval to provide potable water and sewage disposal services.</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Interface with NWC for bulk supply and distribution.</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Enable private developers to access serviced lots.</a:t>
            </a:r>
            <a:endParaRPr sz="2400">
              <a:latin typeface="Avenir"/>
              <a:ea typeface="Avenir"/>
              <a:cs typeface="Avenir"/>
              <a:sym typeface="Avenir"/>
            </a:endParaRPr>
          </a:p>
          <a:p>
            <a:pPr indent="0" lvl="0" marL="0" marR="0" rtl="0" algn="l">
              <a:lnSpc>
                <a:spcPct val="150017"/>
              </a:lnSpc>
              <a:spcBef>
                <a:spcPts val="0"/>
              </a:spcBef>
              <a:spcAft>
                <a:spcPts val="0"/>
              </a:spcAft>
              <a:buNone/>
            </a:pPr>
            <a:r>
              <a:t/>
            </a:r>
            <a:endParaRPr i="0" sz="2400" u="none" cap="none" strike="noStrike">
              <a:solidFill>
                <a:srgbClr val="000000"/>
              </a:solidFill>
              <a:latin typeface="Avenir"/>
              <a:ea typeface="Avenir"/>
              <a:cs typeface="Avenir"/>
              <a:sym typeface="Avenir"/>
            </a:endParaRPr>
          </a:p>
          <a:p>
            <a:pPr indent="0" lvl="0" marL="0" marR="0" rtl="0" algn="l">
              <a:lnSpc>
                <a:spcPct val="150017"/>
              </a:lnSpc>
              <a:spcBef>
                <a:spcPts val="0"/>
              </a:spcBef>
              <a:spcAft>
                <a:spcPts val="0"/>
              </a:spcAft>
              <a:buNone/>
            </a:pPr>
            <a:r>
              <a:rPr b="1" i="0" lang="en-US" sz="2400" u="none" cap="none" strike="noStrike">
                <a:solidFill>
                  <a:srgbClr val="000000"/>
                </a:solidFill>
                <a:latin typeface="Avenir"/>
                <a:ea typeface="Avenir"/>
                <a:cs typeface="Avenir"/>
                <a:sym typeface="Avenir"/>
              </a:rPr>
              <a:t>Strategic Importance</a:t>
            </a:r>
            <a:endParaRPr sz="2400">
              <a:latin typeface="Avenir"/>
              <a:ea typeface="Avenir"/>
              <a:cs typeface="Avenir"/>
              <a:sym typeface="Avenir"/>
            </a:endParaRPr>
          </a:p>
          <a:p>
            <a:pPr indent="-276923" lvl="1" marL="604519" marR="0" rtl="0" algn="l">
              <a:lnSpc>
                <a:spcPct val="150017"/>
              </a:lnSpc>
              <a:spcBef>
                <a:spcPts val="0"/>
              </a:spcBef>
              <a:spcAft>
                <a:spcPts val="0"/>
              </a:spcAft>
              <a:buClr>
                <a:srgbClr val="000000"/>
              </a:buClr>
              <a:buSzPts val="2400"/>
              <a:buFont typeface="Avenir"/>
              <a:buChar char="•"/>
            </a:pPr>
            <a:r>
              <a:rPr i="0" lang="en-US" sz="2400" u="none" cap="none" strike="noStrike">
                <a:solidFill>
                  <a:srgbClr val="000000"/>
                </a:solidFill>
                <a:latin typeface="Avenir"/>
                <a:ea typeface="Avenir"/>
                <a:cs typeface="Avenir"/>
                <a:sym typeface="Avenir"/>
              </a:rPr>
              <a:t>Supports national housing goals.</a:t>
            </a:r>
            <a:endParaRPr sz="2400">
              <a:latin typeface="Avenir"/>
              <a:ea typeface="Avenir"/>
              <a:cs typeface="Avenir"/>
              <a:sym typeface="Avenir"/>
            </a:endParaRPr>
          </a:p>
          <a:p>
            <a:pPr indent="-302260" lvl="1" marL="604519" marR="0" rtl="0" algn="l">
              <a:lnSpc>
                <a:spcPct val="150017"/>
              </a:lnSpc>
              <a:spcBef>
                <a:spcPts val="0"/>
              </a:spcBef>
              <a:spcAft>
                <a:spcPts val="0"/>
              </a:spcAft>
              <a:buClr>
                <a:srgbClr val="000000"/>
              </a:buClr>
              <a:buSzPts val="2799"/>
              <a:buFont typeface="Arial"/>
              <a:buChar char="•"/>
            </a:pPr>
            <a:r>
              <a:rPr i="0" lang="en-US" sz="2400" u="none" cap="none" strike="noStrike">
                <a:solidFill>
                  <a:srgbClr val="000000"/>
                </a:solidFill>
                <a:latin typeface="Avenir"/>
                <a:ea typeface="Avenir"/>
                <a:cs typeface="Avenir"/>
                <a:sym typeface="Avenir"/>
              </a:rPr>
              <a:t>Introduces a replicable model for utility provision in </a:t>
            </a:r>
            <a:r>
              <a:rPr b="0" i="0" lang="en-US" sz="2400" u="none" cap="none" strike="noStrike">
                <a:solidFill>
                  <a:srgbClr val="000000"/>
                </a:solidFill>
                <a:latin typeface="Avenir"/>
                <a:ea typeface="Avenir"/>
                <a:cs typeface="Avenir"/>
                <a:sym typeface="Avenir"/>
              </a:rPr>
              <a:t>new townships.</a:t>
            </a:r>
            <a:endParaRPr sz="2400"/>
          </a:p>
          <a:p>
            <a:pPr indent="-225276" lvl="2" marL="1209039" marR="0" rtl="0" algn="l">
              <a:lnSpc>
                <a:spcPct val="150017"/>
              </a:lnSpc>
              <a:spcBef>
                <a:spcPts val="0"/>
              </a:spcBef>
              <a:spcAft>
                <a:spcPts val="0"/>
              </a:spcAft>
              <a:buClr>
                <a:schemeClr val="dk1"/>
              </a:buClr>
              <a:buSzPts val="2799"/>
              <a:buFont typeface="Arial"/>
              <a:buNone/>
            </a:pPr>
            <a:r>
              <a:t/>
            </a:r>
            <a:endParaRPr b="0" i="0" sz="2799" u="none" cap="none" strike="noStrike">
              <a:solidFill>
                <a:srgbClr val="000000"/>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CN5V5D2N2K7J-121727025-892</_dlc_DocId>
    <_dlc_DocIdUrl xmlns="2aed5f02-abfd-4873-a7ab-e2b24e9c611b">
      <Url>https://ourjamaica.sharepoint.com/sites/Intranet/dept/cpa/_layouts/15/DocIdRedir.aspx?ID=CN5V5D2N2K7J-121727025-892</Url>
      <Description>CN5V5D2N2K7J-121727025-892</Description>
    </_dlc_DocIdUrl>
  </documentManagement>
</p:properties>
</file>

<file path=customXml/itemProps1.xml><?xml version="1.0" encoding="utf-8"?>
<ds:datastoreItem xmlns:ds="http://schemas.openxmlformats.org/officeDocument/2006/customXml" ds:itemID="{048B7F93-3062-4A29-BE00-40A001FEBD13}"/>
</file>

<file path=customXml/itemProps2.xml><?xml version="1.0" encoding="utf-8"?>
<ds:datastoreItem xmlns:ds="http://schemas.openxmlformats.org/officeDocument/2006/customXml" ds:itemID="{0B45752C-B6A4-467A-8CFA-934072DB7EA1}"/>
</file>

<file path=customXml/itemProps3.xml><?xml version="1.0" encoding="utf-8"?>
<ds:datastoreItem xmlns:ds="http://schemas.openxmlformats.org/officeDocument/2006/customXml" ds:itemID="{3A7B95EE-4A2E-421F-8DF4-12490FF03851}"/>
</file>

<file path=customXml/itemProps4.xml><?xml version="1.0" encoding="utf-8"?>
<ds:datastoreItem xmlns:ds="http://schemas.openxmlformats.org/officeDocument/2006/customXml" ds:itemID="{CBA81F1C-BB72-49BB-B026-9F0ED0F8AEE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e96f8b46-2d9f-488a-8565-7dabd3b6f4bb</vt:lpwstr>
  </property>
</Properties>
</file>