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Fira Sans Bold" charset="1" panose="020B0803050000020004"/>
      <p:regular r:id="rId21"/>
    </p:embeddedFont>
    <p:embeddedFont>
      <p:font typeface="Fira Sans Italics" charset="1" panose="020B0503050000020004"/>
      <p:regular r:id="rId22"/>
    </p:embeddedFont>
    <p:embeddedFont>
      <p:font typeface="Fira Sans" charset="1" panose="020B0503050000020004"/>
      <p:regular r:id="rId23"/>
    </p:embeddedFont>
    <p:embeddedFont>
      <p:font typeface="Fira Sans Light" charset="1" panose="020B0403050000020004"/>
      <p:regular r:id="rId24"/>
    </p:embeddedFont>
    <p:embeddedFont>
      <p:font typeface="Fira Sans Semi-Bold" charset="1" panose="020B0603050000020004"/>
      <p:regular r:id="rId25"/>
    </p:embeddedFont>
    <p:embeddedFont>
      <p:font typeface="Fira Sans Bold Italics" charset="1" panose="020B0803050000020004"/>
      <p:regular r:id="rId26"/>
    </p:embeddedFont>
    <p:embeddedFont>
      <p:font typeface="Fira Sans Ultra-Bold" charset="1" panose="020B0903050000020004"/>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6.fntdata"/><Relationship Id="rId8" Type="http://schemas.openxmlformats.org/officeDocument/2006/relationships/slide" Target="slides/slide3.xml"/><Relationship Id="rId21" Type="http://schemas.openxmlformats.org/officeDocument/2006/relationships/font" Target="fonts/font21.fntdata"/><Relationship Id="rId3" Type="http://schemas.openxmlformats.org/officeDocument/2006/relationships/viewProps" Target="viewProps.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5.fntdata"/><Relationship Id="rId7" Type="http://schemas.openxmlformats.org/officeDocument/2006/relationships/slide" Target="slides/slide2.xml"/><Relationship Id="rId16" Type="http://schemas.openxmlformats.org/officeDocument/2006/relationships/slide" Target="slides/slide11.xml"/><Relationship Id="rId2" Type="http://schemas.openxmlformats.org/officeDocument/2006/relationships/presProps" Target="presProps.xml"/><Relationship Id="rId20" Type="http://schemas.openxmlformats.org/officeDocument/2006/relationships/slide" Target="slides/slide15.xml"/><Relationship Id="rId29" Type="http://schemas.openxmlformats.org/officeDocument/2006/relationships/customXml" Target="../customXml/item2.xml"/><Relationship Id="rId1" Type="http://schemas.openxmlformats.org/officeDocument/2006/relationships/slideMaster" Target="slideMasters/slideMaster1.xml"/><Relationship Id="rId11" Type="http://schemas.openxmlformats.org/officeDocument/2006/relationships/slide" Target="slides/slide6.xml"/><Relationship Id="rId24" Type="http://schemas.openxmlformats.org/officeDocument/2006/relationships/font" Target="fonts/font24.fntdata"/><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font" Target="fonts/font23.fntdata"/><Relationship Id="rId5" Type="http://schemas.openxmlformats.org/officeDocument/2006/relationships/tableStyles" Target="tableStyles.xml"/><Relationship Id="rId28" Type="http://schemas.openxmlformats.org/officeDocument/2006/relationships/customXml" Target="../customXml/item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ustomXml" Target="../customXml/item4.xml"/><Relationship Id="rId14" Type="http://schemas.openxmlformats.org/officeDocument/2006/relationships/slide" Target="slides/slide9.xml"/><Relationship Id="rId22" Type="http://schemas.openxmlformats.org/officeDocument/2006/relationships/font" Target="fonts/font22.fntdata"/><Relationship Id="rId27" Type="http://schemas.openxmlformats.org/officeDocument/2006/relationships/font" Target="fonts/font27.fntdata"/><Relationship Id="rId4" Type="http://schemas.openxmlformats.org/officeDocument/2006/relationships/theme" Target="theme/theme1.xml"/><Relationship Id="rId9" Type="http://schemas.openxmlformats.org/officeDocument/2006/relationships/slide" Target="slides/slide4.xml"/><Relationship Id="rId30" Type="http://schemas.openxmlformats.org/officeDocument/2006/relationships/customXml" Target="../customXml/item3.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2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jpeg" Type="http://schemas.openxmlformats.org/officeDocument/2006/relationships/image"/><Relationship Id="rId3" Target="../media/image23.png" Type="http://schemas.openxmlformats.org/officeDocument/2006/relationships/image"/><Relationship Id="rId4" Target="../media/image2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svg" Type="http://schemas.openxmlformats.org/officeDocument/2006/relationships/image"/><Relationship Id="rId11" Target="../media/image14.png" Type="http://schemas.openxmlformats.org/officeDocument/2006/relationships/image"/><Relationship Id="rId12" Target="../media/image15.png" Type="http://schemas.openxmlformats.org/officeDocument/2006/relationships/image"/><Relationship Id="rId13" Target="../media/image16.png" Type="http://schemas.openxmlformats.org/officeDocument/2006/relationships/image"/><Relationship Id="rId14" Target="../media/image17.png" Type="http://schemas.openxmlformats.org/officeDocument/2006/relationships/image"/><Relationship Id="rId15" Target="../media/image18.sv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 Id="rId9" Target="../media/image1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1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11" Target="../media/image17.png" Type="http://schemas.openxmlformats.org/officeDocument/2006/relationships/image"/><Relationship Id="rId12" Target="../media/image18.sv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14.png" Type="http://schemas.openxmlformats.org/officeDocument/2006/relationships/image"/><Relationship Id="rId9" Target="../media/image1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20.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44C0B7"/>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1688800" cy="10287000"/>
          </a:xfrm>
          <a:custGeom>
            <a:avLst/>
            <a:gdLst/>
            <a:ahLst/>
            <a:cxnLst/>
            <a:rect r="r" b="b" t="t" l="l"/>
            <a:pathLst>
              <a:path h="10287000" w="11688800">
                <a:moveTo>
                  <a:pt x="0" y="0"/>
                </a:moveTo>
                <a:lnTo>
                  <a:pt x="11688800" y="0"/>
                </a:lnTo>
                <a:lnTo>
                  <a:pt x="11688800" y="10287000"/>
                </a:lnTo>
                <a:lnTo>
                  <a:pt x="0" y="10287000"/>
                </a:lnTo>
                <a:lnTo>
                  <a:pt x="0" y="0"/>
                </a:lnTo>
                <a:close/>
              </a:path>
            </a:pathLst>
          </a:custGeom>
          <a:blipFill>
            <a:blip r:embed="rId2"/>
            <a:stretch>
              <a:fillRect l="-19557" t="0" r="-37598" b="0"/>
            </a:stretch>
          </a:blipFill>
        </p:spPr>
      </p:sp>
      <p:grpSp>
        <p:nvGrpSpPr>
          <p:cNvPr name="Group 3" id="3"/>
          <p:cNvGrpSpPr/>
          <p:nvPr/>
        </p:nvGrpSpPr>
        <p:grpSpPr>
          <a:xfrm rot="-10800000">
            <a:off x="6443896" y="2185044"/>
            <a:ext cx="15607423" cy="13022513"/>
            <a:chOff x="0" y="0"/>
            <a:chExt cx="6438437" cy="5372100"/>
          </a:xfrm>
        </p:grpSpPr>
        <p:sp>
          <p:nvSpPr>
            <p:cNvPr name="Freeform 4" id="4"/>
            <p:cNvSpPr/>
            <p:nvPr/>
          </p:nvSpPr>
          <p:spPr>
            <a:xfrm flipH="false" flipV="false" rot="0">
              <a:off x="0" y="0"/>
              <a:ext cx="6438437" cy="5372100"/>
            </a:xfrm>
            <a:custGeom>
              <a:avLst/>
              <a:gdLst/>
              <a:ahLst/>
              <a:cxnLst/>
              <a:rect r="r" b="b" t="t" l="l"/>
              <a:pathLst>
                <a:path h="5372100" w="6438437">
                  <a:moveTo>
                    <a:pt x="4887767" y="0"/>
                  </a:moveTo>
                  <a:lnTo>
                    <a:pt x="1550670" y="0"/>
                  </a:lnTo>
                  <a:lnTo>
                    <a:pt x="0" y="2686050"/>
                  </a:lnTo>
                  <a:lnTo>
                    <a:pt x="1550670" y="5372100"/>
                  </a:lnTo>
                  <a:lnTo>
                    <a:pt x="4887767" y="5372100"/>
                  </a:lnTo>
                  <a:lnTo>
                    <a:pt x="6438437" y="2686050"/>
                  </a:lnTo>
                  <a:lnTo>
                    <a:pt x="4887767" y="0"/>
                  </a:lnTo>
                  <a:close/>
                </a:path>
              </a:pathLst>
            </a:custGeom>
            <a:solidFill>
              <a:srgbClr val="1B3A6A"/>
            </a:solidFill>
          </p:spPr>
        </p:sp>
      </p:grpSp>
      <p:grpSp>
        <p:nvGrpSpPr>
          <p:cNvPr name="Group 5" id="5"/>
          <p:cNvGrpSpPr/>
          <p:nvPr/>
        </p:nvGrpSpPr>
        <p:grpSpPr>
          <a:xfrm rot="-10800000">
            <a:off x="6434371" y="-10855790"/>
            <a:ext cx="15712963" cy="13047924"/>
            <a:chOff x="0" y="0"/>
            <a:chExt cx="6469351" cy="5372100"/>
          </a:xfrm>
        </p:grpSpPr>
        <p:sp>
          <p:nvSpPr>
            <p:cNvPr name="Freeform 6" id="6"/>
            <p:cNvSpPr/>
            <p:nvPr/>
          </p:nvSpPr>
          <p:spPr>
            <a:xfrm flipH="false" flipV="false" rot="0">
              <a:off x="0" y="0"/>
              <a:ext cx="6469351" cy="5372100"/>
            </a:xfrm>
            <a:custGeom>
              <a:avLst/>
              <a:gdLst/>
              <a:ahLst/>
              <a:cxnLst/>
              <a:rect r="r" b="b" t="t" l="l"/>
              <a:pathLst>
                <a:path h="5372100" w="6469351">
                  <a:moveTo>
                    <a:pt x="4918681" y="0"/>
                  </a:moveTo>
                  <a:lnTo>
                    <a:pt x="1550670" y="0"/>
                  </a:lnTo>
                  <a:lnTo>
                    <a:pt x="0" y="2686050"/>
                  </a:lnTo>
                  <a:lnTo>
                    <a:pt x="1550670" y="5372100"/>
                  </a:lnTo>
                  <a:lnTo>
                    <a:pt x="4918681" y="5372100"/>
                  </a:lnTo>
                  <a:lnTo>
                    <a:pt x="6469351" y="2686050"/>
                  </a:lnTo>
                  <a:lnTo>
                    <a:pt x="4918681" y="0"/>
                  </a:lnTo>
                  <a:close/>
                </a:path>
              </a:pathLst>
            </a:custGeom>
            <a:solidFill>
              <a:srgbClr val="FFFFFF"/>
            </a:solidFill>
          </p:spPr>
        </p:sp>
      </p:grpSp>
      <p:sp>
        <p:nvSpPr>
          <p:cNvPr name="Freeform 7" id="7"/>
          <p:cNvSpPr/>
          <p:nvPr/>
        </p:nvSpPr>
        <p:spPr>
          <a:xfrm flipH="false" flipV="false" rot="0">
            <a:off x="14880928" y="483169"/>
            <a:ext cx="2378372" cy="1288890"/>
          </a:xfrm>
          <a:custGeom>
            <a:avLst/>
            <a:gdLst/>
            <a:ahLst/>
            <a:cxnLst/>
            <a:rect r="r" b="b" t="t" l="l"/>
            <a:pathLst>
              <a:path h="1288890" w="2378372">
                <a:moveTo>
                  <a:pt x="0" y="0"/>
                </a:moveTo>
                <a:lnTo>
                  <a:pt x="2378372" y="0"/>
                </a:lnTo>
                <a:lnTo>
                  <a:pt x="2378372" y="1288890"/>
                </a:lnTo>
                <a:lnTo>
                  <a:pt x="0" y="1288890"/>
                </a:lnTo>
                <a:lnTo>
                  <a:pt x="0" y="0"/>
                </a:lnTo>
                <a:close/>
              </a:path>
            </a:pathLst>
          </a:custGeom>
          <a:blipFill>
            <a:blip r:embed="rId3"/>
            <a:stretch>
              <a:fillRect l="0" t="0" r="0" b="0"/>
            </a:stretch>
          </a:blipFill>
        </p:spPr>
      </p:sp>
      <p:sp>
        <p:nvSpPr>
          <p:cNvPr name="Freeform 8" id="8"/>
          <p:cNvSpPr/>
          <p:nvPr/>
        </p:nvSpPr>
        <p:spPr>
          <a:xfrm flipH="false" flipV="false" rot="0">
            <a:off x="12578887" y="9152502"/>
            <a:ext cx="4775663" cy="686502"/>
          </a:xfrm>
          <a:custGeom>
            <a:avLst/>
            <a:gdLst/>
            <a:ahLst/>
            <a:cxnLst/>
            <a:rect r="r" b="b" t="t" l="l"/>
            <a:pathLst>
              <a:path h="686502" w="4775663">
                <a:moveTo>
                  <a:pt x="0" y="0"/>
                </a:moveTo>
                <a:lnTo>
                  <a:pt x="4775663" y="0"/>
                </a:lnTo>
                <a:lnTo>
                  <a:pt x="4775663" y="686501"/>
                </a:lnTo>
                <a:lnTo>
                  <a:pt x="0" y="686501"/>
                </a:lnTo>
                <a:lnTo>
                  <a:pt x="0" y="0"/>
                </a:lnTo>
                <a:close/>
              </a:path>
            </a:pathLst>
          </a:custGeom>
          <a:blipFill>
            <a:blip r:embed="rId4"/>
            <a:stretch>
              <a:fillRect l="0" t="0" r="0" b="0"/>
            </a:stretch>
          </a:blipFill>
        </p:spPr>
      </p:sp>
      <p:sp>
        <p:nvSpPr>
          <p:cNvPr name="TextBox 9" id="9"/>
          <p:cNvSpPr txBox="true"/>
          <p:nvPr/>
        </p:nvSpPr>
        <p:spPr>
          <a:xfrm rot="0">
            <a:off x="6958342" y="4457758"/>
            <a:ext cx="10396208" cy="1228725"/>
          </a:xfrm>
          <a:prstGeom prst="rect">
            <a:avLst/>
          </a:prstGeom>
        </p:spPr>
        <p:txBody>
          <a:bodyPr anchor="t" rtlCol="false" tIns="0" lIns="0" bIns="0" rIns="0">
            <a:spAutoFit/>
          </a:bodyPr>
          <a:lstStyle/>
          <a:p>
            <a:pPr algn="r">
              <a:lnSpc>
                <a:spcPts val="9600"/>
              </a:lnSpc>
            </a:pPr>
            <a:r>
              <a:rPr lang="en-US" b="true" sz="8000" spc="240">
                <a:solidFill>
                  <a:srgbClr val="FFFFFF"/>
                </a:solidFill>
                <a:latin typeface="Fira Sans Bold"/>
                <a:ea typeface="Fira Sans Bold"/>
                <a:cs typeface="Fira Sans Bold"/>
                <a:sym typeface="Fira Sans Bold"/>
              </a:rPr>
              <a:t>UNPLUGGED</a:t>
            </a:r>
          </a:p>
        </p:txBody>
      </p:sp>
      <p:sp>
        <p:nvSpPr>
          <p:cNvPr name="TextBox 10" id="10"/>
          <p:cNvSpPr txBox="true"/>
          <p:nvPr/>
        </p:nvSpPr>
        <p:spPr>
          <a:xfrm rot="0">
            <a:off x="9568566" y="5619808"/>
            <a:ext cx="7785984" cy="1057275"/>
          </a:xfrm>
          <a:prstGeom prst="rect">
            <a:avLst/>
          </a:prstGeom>
        </p:spPr>
        <p:txBody>
          <a:bodyPr anchor="t" rtlCol="false" tIns="0" lIns="0" bIns="0" rIns="0">
            <a:spAutoFit/>
          </a:bodyPr>
          <a:lstStyle/>
          <a:p>
            <a:pPr algn="r">
              <a:lnSpc>
                <a:spcPts val="4200"/>
              </a:lnSpc>
            </a:pPr>
            <a:r>
              <a:rPr lang="en-US" sz="3000" b="true">
                <a:solidFill>
                  <a:srgbClr val="FFFFFF"/>
                </a:solidFill>
                <a:latin typeface="Fira Sans Bold"/>
                <a:ea typeface="Fira Sans Bold"/>
                <a:cs typeface="Fira Sans Bold"/>
                <a:sym typeface="Fira Sans Bold"/>
              </a:rPr>
              <a:t>Challenges and Opportunities of Distributed Energy Resources in the Caribbean</a:t>
            </a:r>
          </a:p>
        </p:txBody>
      </p:sp>
      <p:sp>
        <p:nvSpPr>
          <p:cNvPr name="TextBox 11" id="11"/>
          <p:cNvSpPr txBox="true"/>
          <p:nvPr/>
        </p:nvSpPr>
        <p:spPr>
          <a:xfrm rot="0">
            <a:off x="7831666" y="7018285"/>
            <a:ext cx="9522884" cy="523875"/>
          </a:xfrm>
          <a:prstGeom prst="rect">
            <a:avLst/>
          </a:prstGeom>
        </p:spPr>
        <p:txBody>
          <a:bodyPr anchor="t" rtlCol="false" tIns="0" lIns="0" bIns="0" rIns="0">
            <a:spAutoFit/>
          </a:bodyPr>
          <a:lstStyle/>
          <a:p>
            <a:pPr algn="r">
              <a:lnSpc>
                <a:spcPts val="4200"/>
              </a:lnSpc>
            </a:pPr>
            <a:r>
              <a:rPr lang="en-US" sz="3000" i="true">
                <a:solidFill>
                  <a:srgbClr val="FFFFFF"/>
                </a:solidFill>
                <a:latin typeface="Fira Sans Italics"/>
                <a:ea typeface="Fira Sans Italics"/>
                <a:cs typeface="Fira Sans Italics"/>
                <a:sym typeface="Fira Sans Italics"/>
              </a:rPr>
              <a:t>L. Nigel Burgess, Director of Utility Regulation</a:t>
            </a:r>
          </a:p>
        </p:txBody>
      </p:sp>
      <p:sp>
        <p:nvSpPr>
          <p:cNvPr name="TextBox 12" id="12"/>
          <p:cNvSpPr txBox="true"/>
          <p:nvPr/>
        </p:nvSpPr>
        <p:spPr>
          <a:xfrm rot="0">
            <a:off x="12578887" y="8519135"/>
            <a:ext cx="4775663" cy="405765"/>
          </a:xfrm>
          <a:prstGeom prst="rect">
            <a:avLst/>
          </a:prstGeom>
        </p:spPr>
        <p:txBody>
          <a:bodyPr anchor="t" rtlCol="false" tIns="0" lIns="0" bIns="0" rIns="0">
            <a:spAutoFit/>
          </a:bodyPr>
          <a:lstStyle/>
          <a:p>
            <a:pPr algn="r">
              <a:lnSpc>
                <a:spcPts val="3359"/>
              </a:lnSpc>
            </a:pPr>
            <a:r>
              <a:rPr lang="en-US" sz="2400">
                <a:solidFill>
                  <a:srgbClr val="FFFFFF"/>
                </a:solidFill>
                <a:latin typeface="Fira Sans"/>
                <a:ea typeface="Fira Sans"/>
                <a:cs typeface="Fira Sans"/>
                <a:sym typeface="Fira Sans"/>
              </a:rPr>
              <a:t>Supported by</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5143500" y="4372374"/>
            <a:ext cx="10287000" cy="1542251"/>
            <a:chOff x="0" y="0"/>
            <a:chExt cx="35832548" cy="5372100"/>
          </a:xfrm>
        </p:grpSpPr>
        <p:sp>
          <p:nvSpPr>
            <p:cNvPr name="Freeform 3" id="3"/>
            <p:cNvSpPr/>
            <p:nvPr/>
          </p:nvSpPr>
          <p:spPr>
            <a:xfrm flipH="false" flipV="false" rot="0">
              <a:off x="0" y="0"/>
              <a:ext cx="35832548" cy="5372100"/>
            </a:xfrm>
            <a:custGeom>
              <a:avLst/>
              <a:gdLst/>
              <a:ahLst/>
              <a:cxnLst/>
              <a:rect r="r" b="b" t="t" l="l"/>
              <a:pathLst>
                <a:path h="5372100" w="35832548">
                  <a:moveTo>
                    <a:pt x="34281880" y="0"/>
                  </a:moveTo>
                  <a:lnTo>
                    <a:pt x="1550670" y="0"/>
                  </a:lnTo>
                  <a:lnTo>
                    <a:pt x="0" y="2686050"/>
                  </a:lnTo>
                  <a:lnTo>
                    <a:pt x="1550670" y="5372100"/>
                  </a:lnTo>
                  <a:lnTo>
                    <a:pt x="34281880" y="5372100"/>
                  </a:lnTo>
                  <a:lnTo>
                    <a:pt x="35832548" y="2686050"/>
                  </a:lnTo>
                  <a:lnTo>
                    <a:pt x="34281880" y="0"/>
                  </a:lnTo>
                  <a:close/>
                </a:path>
              </a:pathLst>
            </a:custGeom>
            <a:solidFill>
              <a:srgbClr val="1B3A6A"/>
            </a:solidFill>
          </p:spPr>
        </p:sp>
      </p:grpSp>
      <p:sp>
        <p:nvSpPr>
          <p:cNvPr name="Freeform 4" id="4"/>
          <p:cNvSpPr/>
          <p:nvPr/>
        </p:nvSpPr>
        <p:spPr>
          <a:xfrm flipH="false" flipV="false" rot="0">
            <a:off x="11805371" y="-5745536"/>
            <a:ext cx="9089020" cy="8361899"/>
          </a:xfrm>
          <a:custGeom>
            <a:avLst/>
            <a:gdLst/>
            <a:ahLst/>
            <a:cxnLst/>
            <a:rect r="r" b="b" t="t" l="l"/>
            <a:pathLst>
              <a:path h="8361899" w="9089020">
                <a:moveTo>
                  <a:pt x="0" y="0"/>
                </a:moveTo>
                <a:lnTo>
                  <a:pt x="9089021" y="0"/>
                </a:lnTo>
                <a:lnTo>
                  <a:pt x="9089021" y="8361899"/>
                </a:lnTo>
                <a:lnTo>
                  <a:pt x="0" y="83618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5440463" y="8940830"/>
            <a:ext cx="1818837" cy="634939"/>
          </a:xfrm>
          <a:custGeom>
            <a:avLst/>
            <a:gdLst/>
            <a:ahLst/>
            <a:cxnLst/>
            <a:rect r="r" b="b" t="t" l="l"/>
            <a:pathLst>
              <a:path h="634939" w="1818837">
                <a:moveTo>
                  <a:pt x="0" y="0"/>
                </a:moveTo>
                <a:lnTo>
                  <a:pt x="1818837" y="0"/>
                </a:lnTo>
                <a:lnTo>
                  <a:pt x="1818837" y="634940"/>
                </a:lnTo>
                <a:lnTo>
                  <a:pt x="0" y="6349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4042679" y="8940830"/>
            <a:ext cx="987341" cy="634939"/>
          </a:xfrm>
          <a:custGeom>
            <a:avLst/>
            <a:gdLst/>
            <a:ahLst/>
            <a:cxnLst/>
            <a:rect r="r" b="b" t="t" l="l"/>
            <a:pathLst>
              <a:path h="634939" w="987341">
                <a:moveTo>
                  <a:pt x="0" y="0"/>
                </a:moveTo>
                <a:lnTo>
                  <a:pt x="987341" y="0"/>
                </a:lnTo>
                <a:lnTo>
                  <a:pt x="987341" y="634940"/>
                </a:lnTo>
                <a:lnTo>
                  <a:pt x="0" y="634940"/>
                </a:lnTo>
                <a:lnTo>
                  <a:pt x="0" y="0"/>
                </a:lnTo>
                <a:close/>
              </a:path>
            </a:pathLst>
          </a:custGeom>
          <a:blipFill>
            <a:blip r:embed="rId6"/>
            <a:stretch>
              <a:fillRect l="0" t="0" r="0" b="0"/>
            </a:stretch>
          </a:blipFill>
        </p:spPr>
      </p:sp>
      <p:grpSp>
        <p:nvGrpSpPr>
          <p:cNvPr name="Group 7" id="7"/>
          <p:cNvGrpSpPr/>
          <p:nvPr/>
        </p:nvGrpSpPr>
        <p:grpSpPr>
          <a:xfrm rot="0">
            <a:off x="2158095" y="3908700"/>
            <a:ext cx="4486231" cy="4309652"/>
            <a:chOff x="0" y="0"/>
            <a:chExt cx="5981642" cy="5746202"/>
          </a:xfrm>
        </p:grpSpPr>
        <p:grpSp>
          <p:nvGrpSpPr>
            <p:cNvPr name="Group 8" id="8"/>
            <p:cNvGrpSpPr/>
            <p:nvPr/>
          </p:nvGrpSpPr>
          <p:grpSpPr>
            <a:xfrm rot="0">
              <a:off x="0" y="0"/>
              <a:ext cx="5981642" cy="882192"/>
              <a:chOff x="0" y="0"/>
              <a:chExt cx="1181559" cy="174260"/>
            </a:xfrm>
          </p:grpSpPr>
          <p:sp>
            <p:nvSpPr>
              <p:cNvPr name="Freeform 9" id="9"/>
              <p:cNvSpPr/>
              <p:nvPr/>
            </p:nvSpPr>
            <p:spPr>
              <a:xfrm flipH="false" flipV="false" rot="0">
                <a:off x="0" y="0"/>
                <a:ext cx="1181559" cy="174260"/>
              </a:xfrm>
              <a:custGeom>
                <a:avLst/>
                <a:gdLst/>
                <a:ahLst/>
                <a:cxnLst/>
                <a:rect r="r" b="b" t="t" l="l"/>
                <a:pathLst>
                  <a:path h="174260" w="1181559">
                    <a:moveTo>
                      <a:pt x="0" y="0"/>
                    </a:moveTo>
                    <a:lnTo>
                      <a:pt x="1181559" y="0"/>
                    </a:lnTo>
                    <a:lnTo>
                      <a:pt x="1181559" y="174260"/>
                    </a:lnTo>
                    <a:lnTo>
                      <a:pt x="0" y="174260"/>
                    </a:lnTo>
                    <a:close/>
                  </a:path>
                </a:pathLst>
              </a:custGeom>
              <a:solidFill>
                <a:srgbClr val="FFD1B5"/>
              </a:solidFill>
              <a:ln w="19050" cap="sq">
                <a:solidFill>
                  <a:srgbClr val="F5843E"/>
                </a:solidFill>
                <a:prstDash val="solid"/>
                <a:miter/>
              </a:ln>
            </p:spPr>
          </p:sp>
          <p:sp>
            <p:nvSpPr>
              <p:cNvPr name="TextBox 10" id="10"/>
              <p:cNvSpPr txBox="true"/>
              <p:nvPr/>
            </p:nvSpPr>
            <p:spPr>
              <a:xfrm>
                <a:off x="0" y="-95250"/>
                <a:ext cx="1181559" cy="269510"/>
              </a:xfrm>
              <a:prstGeom prst="rect">
                <a:avLst/>
              </a:prstGeom>
            </p:spPr>
            <p:txBody>
              <a:bodyPr anchor="ctr" rtlCol="false" tIns="50800" lIns="50800" bIns="50800" rIns="50800"/>
              <a:lstStyle/>
              <a:p>
                <a:pPr algn="ctr">
                  <a:lnSpc>
                    <a:spcPts val="3839"/>
                  </a:lnSpc>
                </a:pPr>
                <a:r>
                  <a:rPr lang="en-US" b="true" sz="2399" spc="11">
                    <a:solidFill>
                      <a:srgbClr val="000000"/>
                    </a:solidFill>
                    <a:latin typeface="Fira Sans Bold"/>
                    <a:ea typeface="Fira Sans Bold"/>
                    <a:cs typeface="Fira Sans Bold"/>
                    <a:sym typeface="Fira Sans Bold"/>
                  </a:rPr>
                  <a:t>DER &lt; 500kW</a:t>
                </a:r>
              </a:p>
            </p:txBody>
          </p:sp>
        </p:grpSp>
        <p:grpSp>
          <p:nvGrpSpPr>
            <p:cNvPr name="Group 11" id="11"/>
            <p:cNvGrpSpPr/>
            <p:nvPr/>
          </p:nvGrpSpPr>
          <p:grpSpPr>
            <a:xfrm rot="0">
              <a:off x="0" y="848845"/>
              <a:ext cx="5981642" cy="4897358"/>
              <a:chOff x="0" y="0"/>
              <a:chExt cx="1181559" cy="967379"/>
            </a:xfrm>
          </p:grpSpPr>
          <p:sp>
            <p:nvSpPr>
              <p:cNvPr name="Freeform 12" id="12"/>
              <p:cNvSpPr/>
              <p:nvPr/>
            </p:nvSpPr>
            <p:spPr>
              <a:xfrm flipH="false" flipV="false" rot="0">
                <a:off x="0" y="0"/>
                <a:ext cx="1181559" cy="967379"/>
              </a:xfrm>
              <a:custGeom>
                <a:avLst/>
                <a:gdLst/>
                <a:ahLst/>
                <a:cxnLst/>
                <a:rect r="r" b="b" t="t" l="l"/>
                <a:pathLst>
                  <a:path h="967379" w="1181559">
                    <a:moveTo>
                      <a:pt x="0" y="0"/>
                    </a:moveTo>
                    <a:lnTo>
                      <a:pt x="1181559" y="0"/>
                    </a:lnTo>
                    <a:lnTo>
                      <a:pt x="1181559" y="967379"/>
                    </a:lnTo>
                    <a:lnTo>
                      <a:pt x="0" y="967379"/>
                    </a:lnTo>
                    <a:close/>
                  </a:path>
                </a:pathLst>
              </a:custGeom>
              <a:ln w="19050" cap="sq">
                <a:solidFill>
                  <a:srgbClr val="F5843E"/>
                </a:solidFill>
                <a:prstDash val="solid"/>
                <a:miter/>
              </a:ln>
            </p:spPr>
          </p:sp>
          <p:sp>
            <p:nvSpPr>
              <p:cNvPr name="TextBox 13" id="13"/>
              <p:cNvSpPr txBox="true"/>
              <p:nvPr/>
            </p:nvSpPr>
            <p:spPr>
              <a:xfrm>
                <a:off x="0" y="-95250"/>
                <a:ext cx="1181559" cy="1062629"/>
              </a:xfrm>
              <a:prstGeom prst="rect">
                <a:avLst/>
              </a:prstGeom>
            </p:spPr>
            <p:txBody>
              <a:bodyPr anchor="ctr" rtlCol="false" tIns="50800" lIns="50800" bIns="50800" rIns="50800"/>
              <a:lstStyle/>
              <a:p>
                <a:pPr algn="ctr">
                  <a:lnSpc>
                    <a:spcPts val="3839"/>
                  </a:lnSpc>
                </a:pPr>
              </a:p>
            </p:txBody>
          </p:sp>
        </p:grpSp>
        <p:sp>
          <p:nvSpPr>
            <p:cNvPr name="TextBox 14" id="14"/>
            <p:cNvSpPr txBox="true"/>
            <p:nvPr/>
          </p:nvSpPr>
          <p:spPr>
            <a:xfrm rot="0">
              <a:off x="176504" y="1179882"/>
              <a:ext cx="5628634" cy="3443605"/>
            </a:xfrm>
            <a:prstGeom prst="rect">
              <a:avLst/>
            </a:prstGeom>
          </p:spPr>
          <p:txBody>
            <a:bodyPr anchor="t" rtlCol="false" tIns="0" lIns="0" bIns="0" rIns="0">
              <a:spAutoFit/>
            </a:bodyPr>
            <a:lstStyle/>
            <a:p>
              <a:pPr algn="l" marL="453390" indent="-226695" lvl="1">
                <a:lnSpc>
                  <a:spcPts val="2940"/>
                </a:lnSpc>
                <a:buFont typeface="Arial"/>
                <a:buChar char="•"/>
              </a:pPr>
              <a:r>
                <a:rPr lang="en-US" sz="2100" spc="10">
                  <a:solidFill>
                    <a:srgbClr val="000000"/>
                  </a:solidFill>
                  <a:latin typeface="Fira Sans Light"/>
                  <a:ea typeface="Fira Sans Light"/>
                  <a:cs typeface="Fira Sans Light"/>
                  <a:sym typeface="Fira Sans Light"/>
                </a:rPr>
                <a:t>DER in Bermuda is an asset below 500kW</a:t>
              </a:r>
            </a:p>
            <a:p>
              <a:pPr algn="l" marL="453390" indent="-226695" lvl="1">
                <a:lnSpc>
                  <a:spcPts val="2940"/>
                </a:lnSpc>
                <a:buFont typeface="Arial"/>
                <a:buChar char="•"/>
              </a:pPr>
              <a:r>
                <a:rPr lang="en-US" sz="2100" spc="10">
                  <a:solidFill>
                    <a:srgbClr val="000000"/>
                  </a:solidFill>
                  <a:latin typeface="Fira Sans Light"/>
                  <a:ea typeface="Fira Sans Light"/>
                  <a:cs typeface="Fira Sans Light"/>
                  <a:sym typeface="Fira Sans Light"/>
                </a:rPr>
                <a:t>Receives a Standard Contract</a:t>
              </a:r>
            </a:p>
            <a:p>
              <a:pPr algn="l" marL="453390" indent="-226695" lvl="1">
                <a:lnSpc>
                  <a:spcPts val="2940"/>
                </a:lnSpc>
                <a:buFont typeface="Arial"/>
                <a:buChar char="•"/>
              </a:pPr>
              <a:r>
                <a:rPr lang="en-US" sz="2100" spc="10">
                  <a:solidFill>
                    <a:srgbClr val="000000"/>
                  </a:solidFill>
                  <a:latin typeface="Fira Sans Light"/>
                  <a:ea typeface="Fira Sans Light"/>
                  <a:cs typeface="Fira Sans Light"/>
                  <a:sym typeface="Fira Sans Light"/>
                </a:rPr>
                <a:t>Benefits from the FiT for exporting to the grid</a:t>
              </a:r>
            </a:p>
            <a:p>
              <a:pPr algn="l" marL="453390" indent="-226695" lvl="1">
                <a:lnSpc>
                  <a:spcPts val="2940"/>
                </a:lnSpc>
                <a:buFont typeface="Arial"/>
                <a:buChar char="•"/>
              </a:pPr>
              <a:r>
                <a:rPr lang="en-US" sz="2100" spc="10">
                  <a:solidFill>
                    <a:srgbClr val="000000"/>
                  </a:solidFill>
                  <a:latin typeface="Fira Sans Light"/>
                  <a:ea typeface="Fira Sans Light"/>
                  <a:cs typeface="Fira Sans Light"/>
                  <a:sym typeface="Fira Sans Light"/>
                </a:rPr>
                <a:t>IRP caps the level allowed in Bermuda</a:t>
              </a:r>
            </a:p>
          </p:txBody>
        </p:sp>
      </p:grpSp>
      <p:grpSp>
        <p:nvGrpSpPr>
          <p:cNvPr name="Group 15" id="15"/>
          <p:cNvGrpSpPr/>
          <p:nvPr/>
        </p:nvGrpSpPr>
        <p:grpSpPr>
          <a:xfrm rot="0">
            <a:off x="7465582" y="3908700"/>
            <a:ext cx="4486231" cy="4309652"/>
            <a:chOff x="0" y="0"/>
            <a:chExt cx="5981642" cy="5746202"/>
          </a:xfrm>
        </p:grpSpPr>
        <p:grpSp>
          <p:nvGrpSpPr>
            <p:cNvPr name="Group 16" id="16"/>
            <p:cNvGrpSpPr/>
            <p:nvPr/>
          </p:nvGrpSpPr>
          <p:grpSpPr>
            <a:xfrm rot="0">
              <a:off x="0" y="0"/>
              <a:ext cx="5981642" cy="882192"/>
              <a:chOff x="0" y="0"/>
              <a:chExt cx="1181559" cy="174260"/>
            </a:xfrm>
          </p:grpSpPr>
          <p:sp>
            <p:nvSpPr>
              <p:cNvPr name="Freeform 17" id="17"/>
              <p:cNvSpPr/>
              <p:nvPr/>
            </p:nvSpPr>
            <p:spPr>
              <a:xfrm flipH="false" flipV="false" rot="0">
                <a:off x="0" y="0"/>
                <a:ext cx="1181559" cy="174260"/>
              </a:xfrm>
              <a:custGeom>
                <a:avLst/>
                <a:gdLst/>
                <a:ahLst/>
                <a:cxnLst/>
                <a:rect r="r" b="b" t="t" l="l"/>
                <a:pathLst>
                  <a:path h="174260" w="1181559">
                    <a:moveTo>
                      <a:pt x="0" y="0"/>
                    </a:moveTo>
                    <a:lnTo>
                      <a:pt x="1181559" y="0"/>
                    </a:lnTo>
                    <a:lnTo>
                      <a:pt x="1181559" y="174260"/>
                    </a:lnTo>
                    <a:lnTo>
                      <a:pt x="0" y="174260"/>
                    </a:lnTo>
                    <a:close/>
                  </a:path>
                </a:pathLst>
              </a:custGeom>
              <a:solidFill>
                <a:srgbClr val="9AEEE8"/>
              </a:solidFill>
              <a:ln w="19050" cap="sq">
                <a:solidFill>
                  <a:srgbClr val="44C0B7"/>
                </a:solidFill>
                <a:prstDash val="solid"/>
                <a:miter/>
              </a:ln>
            </p:spPr>
          </p:sp>
          <p:sp>
            <p:nvSpPr>
              <p:cNvPr name="TextBox 18" id="18"/>
              <p:cNvSpPr txBox="true"/>
              <p:nvPr/>
            </p:nvSpPr>
            <p:spPr>
              <a:xfrm>
                <a:off x="0" y="-95250"/>
                <a:ext cx="1181559" cy="269510"/>
              </a:xfrm>
              <a:prstGeom prst="rect">
                <a:avLst/>
              </a:prstGeom>
            </p:spPr>
            <p:txBody>
              <a:bodyPr anchor="ctr" rtlCol="false" tIns="50800" lIns="50800" bIns="50800" rIns="50800"/>
              <a:lstStyle/>
              <a:p>
                <a:pPr algn="ctr">
                  <a:lnSpc>
                    <a:spcPts val="3839"/>
                  </a:lnSpc>
                </a:pPr>
                <a:r>
                  <a:rPr lang="en-US" b="true" sz="2399" spc="11">
                    <a:solidFill>
                      <a:srgbClr val="000000"/>
                    </a:solidFill>
                    <a:latin typeface="Fira Sans Bold"/>
                    <a:ea typeface="Fira Sans Bold"/>
                    <a:cs typeface="Fira Sans Bold"/>
                    <a:sym typeface="Fira Sans Bold"/>
                  </a:rPr>
                  <a:t>Bulk Generation &gt; 500kW</a:t>
                </a:r>
              </a:p>
            </p:txBody>
          </p:sp>
        </p:grpSp>
        <p:grpSp>
          <p:nvGrpSpPr>
            <p:cNvPr name="Group 19" id="19"/>
            <p:cNvGrpSpPr/>
            <p:nvPr/>
          </p:nvGrpSpPr>
          <p:grpSpPr>
            <a:xfrm rot="0">
              <a:off x="0" y="848845"/>
              <a:ext cx="5981642" cy="4897358"/>
              <a:chOff x="0" y="0"/>
              <a:chExt cx="1181559" cy="967379"/>
            </a:xfrm>
          </p:grpSpPr>
          <p:sp>
            <p:nvSpPr>
              <p:cNvPr name="Freeform 20" id="20"/>
              <p:cNvSpPr/>
              <p:nvPr/>
            </p:nvSpPr>
            <p:spPr>
              <a:xfrm flipH="false" flipV="false" rot="0">
                <a:off x="0" y="0"/>
                <a:ext cx="1181559" cy="967379"/>
              </a:xfrm>
              <a:custGeom>
                <a:avLst/>
                <a:gdLst/>
                <a:ahLst/>
                <a:cxnLst/>
                <a:rect r="r" b="b" t="t" l="l"/>
                <a:pathLst>
                  <a:path h="967379" w="1181559">
                    <a:moveTo>
                      <a:pt x="0" y="0"/>
                    </a:moveTo>
                    <a:lnTo>
                      <a:pt x="1181559" y="0"/>
                    </a:lnTo>
                    <a:lnTo>
                      <a:pt x="1181559" y="967379"/>
                    </a:lnTo>
                    <a:lnTo>
                      <a:pt x="0" y="967379"/>
                    </a:lnTo>
                    <a:close/>
                  </a:path>
                </a:pathLst>
              </a:custGeom>
              <a:ln w="19050" cap="sq">
                <a:solidFill>
                  <a:srgbClr val="44C0B7"/>
                </a:solidFill>
                <a:prstDash val="solid"/>
                <a:miter/>
              </a:ln>
            </p:spPr>
          </p:sp>
          <p:sp>
            <p:nvSpPr>
              <p:cNvPr name="TextBox 21" id="21"/>
              <p:cNvSpPr txBox="true"/>
              <p:nvPr/>
            </p:nvSpPr>
            <p:spPr>
              <a:xfrm>
                <a:off x="0" y="-95250"/>
                <a:ext cx="1181559" cy="1062629"/>
              </a:xfrm>
              <a:prstGeom prst="rect">
                <a:avLst/>
              </a:prstGeom>
            </p:spPr>
            <p:txBody>
              <a:bodyPr anchor="ctr" rtlCol="false" tIns="50800" lIns="50800" bIns="50800" rIns="50800"/>
              <a:lstStyle/>
              <a:p>
                <a:pPr algn="ctr">
                  <a:lnSpc>
                    <a:spcPts val="3839"/>
                  </a:lnSpc>
                </a:pPr>
              </a:p>
            </p:txBody>
          </p:sp>
        </p:grpSp>
        <p:sp>
          <p:nvSpPr>
            <p:cNvPr name="TextBox 22" id="22"/>
            <p:cNvSpPr txBox="true"/>
            <p:nvPr/>
          </p:nvSpPr>
          <p:spPr>
            <a:xfrm rot="0">
              <a:off x="176504" y="1179882"/>
              <a:ext cx="5628634" cy="3443605"/>
            </a:xfrm>
            <a:prstGeom prst="rect">
              <a:avLst/>
            </a:prstGeom>
          </p:spPr>
          <p:txBody>
            <a:bodyPr anchor="t" rtlCol="false" tIns="0" lIns="0" bIns="0" rIns="0">
              <a:spAutoFit/>
            </a:bodyPr>
            <a:lstStyle/>
            <a:p>
              <a:pPr algn="l" marL="453390" indent="-226695" lvl="1">
                <a:lnSpc>
                  <a:spcPts val="2940"/>
                </a:lnSpc>
                <a:buFont typeface="Arial"/>
                <a:buChar char="•"/>
              </a:pPr>
              <a:r>
                <a:rPr lang="en-US" sz="2100" spc="10">
                  <a:solidFill>
                    <a:srgbClr val="000000"/>
                  </a:solidFill>
                  <a:latin typeface="Fira Sans Light"/>
                  <a:ea typeface="Fira Sans Light"/>
                  <a:cs typeface="Fira Sans Light"/>
                  <a:sym typeface="Fira Sans Light"/>
                </a:rPr>
                <a:t>Bulk</a:t>
              </a:r>
              <a:r>
                <a:rPr lang="en-US" sz="2100" spc="10">
                  <a:solidFill>
                    <a:srgbClr val="000000"/>
                  </a:solidFill>
                  <a:latin typeface="Fira Sans Light"/>
                  <a:ea typeface="Fira Sans Light"/>
                  <a:cs typeface="Fira Sans Light"/>
                  <a:sym typeface="Fira Sans Light"/>
                </a:rPr>
                <a:t> Generation is an asset above 500kW that generates and sells all electricity to the utility</a:t>
              </a:r>
            </a:p>
            <a:p>
              <a:pPr algn="l" marL="453390" indent="-226695" lvl="1">
                <a:lnSpc>
                  <a:spcPts val="2940"/>
                </a:lnSpc>
                <a:buFont typeface="Arial"/>
                <a:buChar char="•"/>
              </a:pPr>
              <a:r>
                <a:rPr lang="en-US" sz="2100" spc="10">
                  <a:solidFill>
                    <a:srgbClr val="000000"/>
                  </a:solidFill>
                  <a:latin typeface="Fira Sans Light"/>
                  <a:ea typeface="Fira Sans Light"/>
                  <a:cs typeface="Fira Sans Light"/>
                  <a:sym typeface="Fira Sans Light"/>
                </a:rPr>
                <a:t>Requires a Bulk Generation Licence</a:t>
              </a:r>
            </a:p>
            <a:p>
              <a:pPr algn="l" marL="453390" indent="-226695" lvl="1">
                <a:lnSpc>
                  <a:spcPts val="2940"/>
                </a:lnSpc>
                <a:buFont typeface="Arial"/>
                <a:buChar char="•"/>
              </a:pPr>
              <a:r>
                <a:rPr lang="en-US" sz="2100" spc="10">
                  <a:solidFill>
                    <a:srgbClr val="000000"/>
                  </a:solidFill>
                  <a:latin typeface="Fira Sans Light"/>
                  <a:ea typeface="Fira Sans Light"/>
                  <a:cs typeface="Fira Sans Light"/>
                  <a:sym typeface="Fira Sans Light"/>
                </a:rPr>
                <a:t>Cannot access the FiT</a:t>
              </a:r>
            </a:p>
          </p:txBody>
        </p:sp>
      </p:grpSp>
      <p:grpSp>
        <p:nvGrpSpPr>
          <p:cNvPr name="Group 23" id="23"/>
          <p:cNvGrpSpPr/>
          <p:nvPr/>
        </p:nvGrpSpPr>
        <p:grpSpPr>
          <a:xfrm rot="0">
            <a:off x="12773069" y="3908700"/>
            <a:ext cx="4486231" cy="4309652"/>
            <a:chOff x="0" y="0"/>
            <a:chExt cx="5981642" cy="5746202"/>
          </a:xfrm>
        </p:grpSpPr>
        <p:grpSp>
          <p:nvGrpSpPr>
            <p:cNvPr name="Group 24" id="24"/>
            <p:cNvGrpSpPr/>
            <p:nvPr/>
          </p:nvGrpSpPr>
          <p:grpSpPr>
            <a:xfrm rot="0">
              <a:off x="0" y="0"/>
              <a:ext cx="5981642" cy="882192"/>
              <a:chOff x="0" y="0"/>
              <a:chExt cx="1181559" cy="174260"/>
            </a:xfrm>
          </p:grpSpPr>
          <p:sp>
            <p:nvSpPr>
              <p:cNvPr name="Freeform 25" id="25"/>
              <p:cNvSpPr/>
              <p:nvPr/>
            </p:nvSpPr>
            <p:spPr>
              <a:xfrm flipH="false" flipV="false" rot="0">
                <a:off x="0" y="0"/>
                <a:ext cx="1181559" cy="174260"/>
              </a:xfrm>
              <a:custGeom>
                <a:avLst/>
                <a:gdLst/>
                <a:ahLst/>
                <a:cxnLst/>
                <a:rect r="r" b="b" t="t" l="l"/>
                <a:pathLst>
                  <a:path h="174260" w="1181559">
                    <a:moveTo>
                      <a:pt x="0" y="0"/>
                    </a:moveTo>
                    <a:lnTo>
                      <a:pt x="1181559" y="0"/>
                    </a:lnTo>
                    <a:lnTo>
                      <a:pt x="1181559" y="174260"/>
                    </a:lnTo>
                    <a:lnTo>
                      <a:pt x="0" y="174260"/>
                    </a:lnTo>
                    <a:close/>
                  </a:path>
                </a:pathLst>
              </a:custGeom>
              <a:solidFill>
                <a:srgbClr val="C3DAFF"/>
              </a:solidFill>
              <a:ln w="19050" cap="sq">
                <a:solidFill>
                  <a:srgbClr val="1B3A6A"/>
                </a:solidFill>
                <a:prstDash val="solid"/>
                <a:miter/>
              </a:ln>
            </p:spPr>
          </p:sp>
          <p:sp>
            <p:nvSpPr>
              <p:cNvPr name="TextBox 26" id="26"/>
              <p:cNvSpPr txBox="true"/>
              <p:nvPr/>
            </p:nvSpPr>
            <p:spPr>
              <a:xfrm>
                <a:off x="0" y="-95250"/>
                <a:ext cx="1181559" cy="269510"/>
              </a:xfrm>
              <a:prstGeom prst="rect">
                <a:avLst/>
              </a:prstGeom>
            </p:spPr>
            <p:txBody>
              <a:bodyPr anchor="ctr" rtlCol="false" tIns="50800" lIns="50800" bIns="50800" rIns="50800"/>
              <a:lstStyle/>
              <a:p>
                <a:pPr algn="ctr">
                  <a:lnSpc>
                    <a:spcPts val="3839"/>
                  </a:lnSpc>
                </a:pPr>
                <a:r>
                  <a:rPr lang="en-US" b="true" sz="2399" spc="11">
                    <a:solidFill>
                      <a:srgbClr val="000000"/>
                    </a:solidFill>
                    <a:latin typeface="Fira Sans Bold"/>
                    <a:ea typeface="Fira Sans Bold"/>
                    <a:cs typeface="Fira Sans Bold"/>
                    <a:sym typeface="Fira Sans Bold"/>
                  </a:rPr>
                  <a:t>DER &gt; 500kW</a:t>
                </a:r>
              </a:p>
            </p:txBody>
          </p:sp>
        </p:grpSp>
        <p:grpSp>
          <p:nvGrpSpPr>
            <p:cNvPr name="Group 27" id="27"/>
            <p:cNvGrpSpPr/>
            <p:nvPr/>
          </p:nvGrpSpPr>
          <p:grpSpPr>
            <a:xfrm rot="0">
              <a:off x="0" y="848845"/>
              <a:ext cx="5981642" cy="4897358"/>
              <a:chOff x="0" y="0"/>
              <a:chExt cx="1181559" cy="967379"/>
            </a:xfrm>
          </p:grpSpPr>
          <p:sp>
            <p:nvSpPr>
              <p:cNvPr name="Freeform 28" id="28"/>
              <p:cNvSpPr/>
              <p:nvPr/>
            </p:nvSpPr>
            <p:spPr>
              <a:xfrm flipH="false" flipV="false" rot="0">
                <a:off x="0" y="0"/>
                <a:ext cx="1181559" cy="967379"/>
              </a:xfrm>
              <a:custGeom>
                <a:avLst/>
                <a:gdLst/>
                <a:ahLst/>
                <a:cxnLst/>
                <a:rect r="r" b="b" t="t" l="l"/>
                <a:pathLst>
                  <a:path h="967379" w="1181559">
                    <a:moveTo>
                      <a:pt x="0" y="0"/>
                    </a:moveTo>
                    <a:lnTo>
                      <a:pt x="1181559" y="0"/>
                    </a:lnTo>
                    <a:lnTo>
                      <a:pt x="1181559" y="967379"/>
                    </a:lnTo>
                    <a:lnTo>
                      <a:pt x="0" y="967379"/>
                    </a:lnTo>
                    <a:close/>
                  </a:path>
                </a:pathLst>
              </a:custGeom>
              <a:ln w="19050" cap="sq">
                <a:solidFill>
                  <a:srgbClr val="1B3A6A"/>
                </a:solidFill>
                <a:prstDash val="solid"/>
                <a:miter/>
              </a:ln>
            </p:spPr>
          </p:sp>
          <p:sp>
            <p:nvSpPr>
              <p:cNvPr name="TextBox 29" id="29"/>
              <p:cNvSpPr txBox="true"/>
              <p:nvPr/>
            </p:nvSpPr>
            <p:spPr>
              <a:xfrm>
                <a:off x="0" y="-95250"/>
                <a:ext cx="1181559" cy="1062629"/>
              </a:xfrm>
              <a:prstGeom prst="rect">
                <a:avLst/>
              </a:prstGeom>
            </p:spPr>
            <p:txBody>
              <a:bodyPr anchor="ctr" rtlCol="false" tIns="50800" lIns="50800" bIns="50800" rIns="50800"/>
              <a:lstStyle/>
              <a:p>
                <a:pPr algn="ctr">
                  <a:lnSpc>
                    <a:spcPts val="3839"/>
                  </a:lnSpc>
                </a:pPr>
              </a:p>
            </p:txBody>
          </p:sp>
        </p:grpSp>
        <p:sp>
          <p:nvSpPr>
            <p:cNvPr name="TextBox 30" id="30"/>
            <p:cNvSpPr txBox="true"/>
            <p:nvPr/>
          </p:nvSpPr>
          <p:spPr>
            <a:xfrm rot="0">
              <a:off x="176504" y="1179882"/>
              <a:ext cx="5628634" cy="3938905"/>
            </a:xfrm>
            <a:prstGeom prst="rect">
              <a:avLst/>
            </a:prstGeom>
          </p:spPr>
          <p:txBody>
            <a:bodyPr anchor="t" rtlCol="false" tIns="0" lIns="0" bIns="0" rIns="0">
              <a:spAutoFit/>
            </a:bodyPr>
            <a:lstStyle/>
            <a:p>
              <a:pPr algn="l" marL="453390" indent="-226695" lvl="1">
                <a:lnSpc>
                  <a:spcPts val="2940"/>
                </a:lnSpc>
                <a:buFont typeface="Arial"/>
                <a:buChar char="•"/>
              </a:pPr>
              <a:r>
                <a:rPr lang="en-US" sz="2100" spc="10">
                  <a:solidFill>
                    <a:srgbClr val="000000"/>
                  </a:solidFill>
                  <a:latin typeface="Fira Sans Light"/>
                  <a:ea typeface="Fira Sans Light"/>
                  <a:cs typeface="Fira Sans Light"/>
                  <a:sym typeface="Fira Sans Light"/>
                </a:rPr>
                <a:t>A</a:t>
              </a:r>
              <a:r>
                <a:rPr lang="en-US" sz="2100" spc="10">
                  <a:solidFill>
                    <a:srgbClr val="000000"/>
                  </a:solidFill>
                  <a:latin typeface="Fira Sans Light"/>
                  <a:ea typeface="Fira Sans Light"/>
                  <a:cs typeface="Fira Sans Light"/>
                  <a:sym typeface="Fira Sans Light"/>
                </a:rPr>
                <a:t>n asset with capacity above 500kW used to generate electricity and self-consume</a:t>
              </a:r>
            </a:p>
            <a:p>
              <a:pPr algn="l" marL="453390" indent="-226695" lvl="1">
                <a:lnSpc>
                  <a:spcPts val="2940"/>
                </a:lnSpc>
                <a:buFont typeface="Arial"/>
                <a:buChar char="•"/>
              </a:pPr>
              <a:r>
                <a:rPr lang="en-US" sz="2100" spc="10">
                  <a:solidFill>
                    <a:srgbClr val="000000"/>
                  </a:solidFill>
                  <a:latin typeface="Fira Sans Light"/>
                  <a:ea typeface="Fira Sans Light"/>
                  <a:cs typeface="Fira Sans Light"/>
                  <a:sym typeface="Fira Sans Light"/>
                </a:rPr>
                <a:t>Assets cannot export excess electricity to the grid</a:t>
              </a:r>
            </a:p>
            <a:p>
              <a:pPr algn="l" marL="453390" indent="-226695" lvl="1">
                <a:lnSpc>
                  <a:spcPts val="2940"/>
                </a:lnSpc>
                <a:buFont typeface="Arial"/>
                <a:buChar char="•"/>
              </a:pPr>
              <a:r>
                <a:rPr lang="en-US" sz="2100" spc="10">
                  <a:solidFill>
                    <a:srgbClr val="000000"/>
                  </a:solidFill>
                  <a:latin typeface="Fira Sans Light"/>
                  <a:ea typeface="Fira Sans Light"/>
                  <a:cs typeface="Fira Sans Light"/>
                  <a:sym typeface="Fira Sans Light"/>
                </a:rPr>
                <a:t>Requires a Large-Scale Self Supply Licence</a:t>
              </a:r>
            </a:p>
            <a:p>
              <a:pPr algn="l" marL="453390" indent="-226695" lvl="1">
                <a:lnSpc>
                  <a:spcPts val="2940"/>
                </a:lnSpc>
                <a:buFont typeface="Arial"/>
                <a:buChar char="•"/>
              </a:pPr>
              <a:r>
                <a:rPr lang="en-US" sz="2100" spc="10">
                  <a:solidFill>
                    <a:srgbClr val="000000"/>
                  </a:solidFill>
                  <a:latin typeface="Fira Sans Light"/>
                  <a:ea typeface="Fira Sans Light"/>
                  <a:cs typeface="Fira Sans Light"/>
                  <a:sym typeface="Fira Sans Light"/>
                </a:rPr>
                <a:t>Cannot access the FiT</a:t>
              </a:r>
            </a:p>
          </p:txBody>
        </p:sp>
      </p:grpSp>
      <p:sp>
        <p:nvSpPr>
          <p:cNvPr name="TextBox 31" id="31"/>
          <p:cNvSpPr txBox="true"/>
          <p:nvPr/>
        </p:nvSpPr>
        <p:spPr>
          <a:xfrm rot="0">
            <a:off x="2158095" y="1076325"/>
            <a:ext cx="12871925" cy="1745615"/>
          </a:xfrm>
          <a:prstGeom prst="rect">
            <a:avLst/>
          </a:prstGeom>
        </p:spPr>
        <p:txBody>
          <a:bodyPr anchor="t" rtlCol="false" tIns="0" lIns="0" bIns="0" rIns="0">
            <a:spAutoFit/>
          </a:bodyPr>
          <a:lstStyle/>
          <a:p>
            <a:pPr algn="l">
              <a:lnSpc>
                <a:spcPts val="6820"/>
              </a:lnSpc>
            </a:pPr>
            <a:r>
              <a:rPr lang="en-US" sz="6200" b="true">
                <a:solidFill>
                  <a:srgbClr val="1B3A6A"/>
                </a:solidFill>
                <a:latin typeface="Fira Sans Semi-Bold"/>
                <a:ea typeface="Fira Sans Semi-Bold"/>
                <a:cs typeface="Fira Sans Semi-Bold"/>
                <a:sym typeface="Fira Sans Semi-Bold"/>
              </a:rPr>
              <a:t>Managing increasingly blurred lines between DER and utility-scale solar </a:t>
            </a:r>
          </a:p>
        </p:txBody>
      </p:sp>
      <p:sp>
        <p:nvSpPr>
          <p:cNvPr name="TextBox 32" id="32"/>
          <p:cNvSpPr txBox="true"/>
          <p:nvPr/>
        </p:nvSpPr>
        <p:spPr>
          <a:xfrm rot="0">
            <a:off x="2158095" y="2885727"/>
            <a:ext cx="13860578" cy="592455"/>
          </a:xfrm>
          <a:prstGeom prst="rect">
            <a:avLst/>
          </a:prstGeom>
        </p:spPr>
        <p:txBody>
          <a:bodyPr anchor="t" rtlCol="false" tIns="0" lIns="0" bIns="0" rIns="0">
            <a:spAutoFit/>
          </a:bodyPr>
          <a:lstStyle/>
          <a:p>
            <a:pPr algn="l">
              <a:lnSpc>
                <a:spcPts val="4800"/>
              </a:lnSpc>
            </a:pPr>
            <a:r>
              <a:rPr lang="en-US" sz="3200" spc="16">
                <a:solidFill>
                  <a:srgbClr val="000000"/>
                </a:solidFill>
                <a:latin typeface="Fira Sans Light"/>
                <a:ea typeface="Fira Sans Light"/>
                <a:cs typeface="Fira Sans Light"/>
                <a:sym typeface="Fira Sans Light"/>
              </a:rPr>
              <a:t>Historically, Bermuda has had three classes of assets.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5143500" y="4372374"/>
            <a:ext cx="10287000" cy="1542251"/>
            <a:chOff x="0" y="0"/>
            <a:chExt cx="35832548" cy="5372100"/>
          </a:xfrm>
        </p:grpSpPr>
        <p:sp>
          <p:nvSpPr>
            <p:cNvPr name="Freeform 3" id="3"/>
            <p:cNvSpPr/>
            <p:nvPr/>
          </p:nvSpPr>
          <p:spPr>
            <a:xfrm flipH="false" flipV="false" rot="0">
              <a:off x="0" y="0"/>
              <a:ext cx="35832548" cy="5372100"/>
            </a:xfrm>
            <a:custGeom>
              <a:avLst/>
              <a:gdLst/>
              <a:ahLst/>
              <a:cxnLst/>
              <a:rect r="r" b="b" t="t" l="l"/>
              <a:pathLst>
                <a:path h="5372100" w="35832548">
                  <a:moveTo>
                    <a:pt x="34281880" y="0"/>
                  </a:moveTo>
                  <a:lnTo>
                    <a:pt x="1550670" y="0"/>
                  </a:lnTo>
                  <a:lnTo>
                    <a:pt x="0" y="2686050"/>
                  </a:lnTo>
                  <a:lnTo>
                    <a:pt x="1550670" y="5372100"/>
                  </a:lnTo>
                  <a:lnTo>
                    <a:pt x="34281880" y="5372100"/>
                  </a:lnTo>
                  <a:lnTo>
                    <a:pt x="35832548" y="2686050"/>
                  </a:lnTo>
                  <a:lnTo>
                    <a:pt x="34281880" y="0"/>
                  </a:lnTo>
                  <a:close/>
                </a:path>
              </a:pathLst>
            </a:custGeom>
            <a:solidFill>
              <a:srgbClr val="1B3A6A"/>
            </a:solidFill>
          </p:spPr>
        </p:sp>
      </p:grpSp>
      <p:sp>
        <p:nvSpPr>
          <p:cNvPr name="Freeform 4" id="4"/>
          <p:cNvSpPr/>
          <p:nvPr/>
        </p:nvSpPr>
        <p:spPr>
          <a:xfrm flipH="false" flipV="false" rot="0">
            <a:off x="11805371" y="-5745536"/>
            <a:ext cx="9089020" cy="8361899"/>
          </a:xfrm>
          <a:custGeom>
            <a:avLst/>
            <a:gdLst/>
            <a:ahLst/>
            <a:cxnLst/>
            <a:rect r="r" b="b" t="t" l="l"/>
            <a:pathLst>
              <a:path h="8361899" w="9089020">
                <a:moveTo>
                  <a:pt x="0" y="0"/>
                </a:moveTo>
                <a:lnTo>
                  <a:pt x="9089021" y="0"/>
                </a:lnTo>
                <a:lnTo>
                  <a:pt x="9089021" y="8361899"/>
                </a:lnTo>
                <a:lnTo>
                  <a:pt x="0" y="83618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5440463" y="8940830"/>
            <a:ext cx="1818837" cy="634939"/>
          </a:xfrm>
          <a:custGeom>
            <a:avLst/>
            <a:gdLst/>
            <a:ahLst/>
            <a:cxnLst/>
            <a:rect r="r" b="b" t="t" l="l"/>
            <a:pathLst>
              <a:path h="634939" w="1818837">
                <a:moveTo>
                  <a:pt x="0" y="0"/>
                </a:moveTo>
                <a:lnTo>
                  <a:pt x="1818837" y="0"/>
                </a:lnTo>
                <a:lnTo>
                  <a:pt x="1818837" y="634940"/>
                </a:lnTo>
                <a:lnTo>
                  <a:pt x="0" y="6349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4042679" y="8940830"/>
            <a:ext cx="987341" cy="634939"/>
          </a:xfrm>
          <a:custGeom>
            <a:avLst/>
            <a:gdLst/>
            <a:ahLst/>
            <a:cxnLst/>
            <a:rect r="r" b="b" t="t" l="l"/>
            <a:pathLst>
              <a:path h="634939" w="987341">
                <a:moveTo>
                  <a:pt x="0" y="0"/>
                </a:moveTo>
                <a:lnTo>
                  <a:pt x="987341" y="0"/>
                </a:lnTo>
                <a:lnTo>
                  <a:pt x="987341" y="634940"/>
                </a:lnTo>
                <a:lnTo>
                  <a:pt x="0" y="634940"/>
                </a:lnTo>
                <a:lnTo>
                  <a:pt x="0" y="0"/>
                </a:lnTo>
                <a:close/>
              </a:path>
            </a:pathLst>
          </a:custGeom>
          <a:blipFill>
            <a:blip r:embed="rId6"/>
            <a:stretch>
              <a:fillRect l="0" t="0" r="0" b="0"/>
            </a:stretch>
          </a:blipFill>
        </p:spPr>
      </p:sp>
      <p:grpSp>
        <p:nvGrpSpPr>
          <p:cNvPr name="Group 7" id="7"/>
          <p:cNvGrpSpPr/>
          <p:nvPr/>
        </p:nvGrpSpPr>
        <p:grpSpPr>
          <a:xfrm rot="0">
            <a:off x="11805371" y="4054680"/>
            <a:ext cx="5453929" cy="4309652"/>
            <a:chOff x="0" y="0"/>
            <a:chExt cx="7271905" cy="5746202"/>
          </a:xfrm>
        </p:grpSpPr>
        <p:grpSp>
          <p:nvGrpSpPr>
            <p:cNvPr name="Group 8" id="8"/>
            <p:cNvGrpSpPr/>
            <p:nvPr/>
          </p:nvGrpSpPr>
          <p:grpSpPr>
            <a:xfrm rot="0">
              <a:off x="0" y="0"/>
              <a:ext cx="7271905" cy="882192"/>
              <a:chOff x="0" y="0"/>
              <a:chExt cx="1436426" cy="174260"/>
            </a:xfrm>
          </p:grpSpPr>
          <p:sp>
            <p:nvSpPr>
              <p:cNvPr name="Freeform 9" id="9"/>
              <p:cNvSpPr/>
              <p:nvPr/>
            </p:nvSpPr>
            <p:spPr>
              <a:xfrm flipH="false" flipV="false" rot="0">
                <a:off x="0" y="0"/>
                <a:ext cx="1436426" cy="174260"/>
              </a:xfrm>
              <a:custGeom>
                <a:avLst/>
                <a:gdLst/>
                <a:ahLst/>
                <a:cxnLst/>
                <a:rect r="r" b="b" t="t" l="l"/>
                <a:pathLst>
                  <a:path h="174260" w="1436426">
                    <a:moveTo>
                      <a:pt x="0" y="0"/>
                    </a:moveTo>
                    <a:lnTo>
                      <a:pt x="1436426" y="0"/>
                    </a:lnTo>
                    <a:lnTo>
                      <a:pt x="1436426" y="174260"/>
                    </a:lnTo>
                    <a:lnTo>
                      <a:pt x="0" y="174260"/>
                    </a:lnTo>
                    <a:close/>
                  </a:path>
                </a:pathLst>
              </a:custGeom>
              <a:solidFill>
                <a:srgbClr val="C3DAFF"/>
              </a:solidFill>
              <a:ln w="19050" cap="sq">
                <a:solidFill>
                  <a:srgbClr val="1B3A6A"/>
                </a:solidFill>
                <a:prstDash val="solid"/>
                <a:miter/>
              </a:ln>
            </p:spPr>
          </p:sp>
          <p:sp>
            <p:nvSpPr>
              <p:cNvPr name="TextBox 10" id="10"/>
              <p:cNvSpPr txBox="true"/>
              <p:nvPr/>
            </p:nvSpPr>
            <p:spPr>
              <a:xfrm>
                <a:off x="0" y="-95250"/>
                <a:ext cx="1436426" cy="269510"/>
              </a:xfrm>
              <a:prstGeom prst="rect">
                <a:avLst/>
              </a:prstGeom>
            </p:spPr>
            <p:txBody>
              <a:bodyPr anchor="ctr" rtlCol="false" tIns="50800" lIns="50800" bIns="50800" rIns="50800"/>
              <a:lstStyle/>
              <a:p>
                <a:pPr algn="ctr">
                  <a:lnSpc>
                    <a:spcPts val="3839"/>
                  </a:lnSpc>
                </a:pPr>
                <a:r>
                  <a:rPr lang="en-US" b="true" sz="2399" spc="11">
                    <a:solidFill>
                      <a:srgbClr val="000000"/>
                    </a:solidFill>
                    <a:latin typeface="Fira Sans Bold"/>
                    <a:ea typeface="Fira Sans Bold"/>
                    <a:cs typeface="Fira Sans Bold"/>
                    <a:sym typeface="Fira Sans Bold"/>
                  </a:rPr>
                  <a:t>BGSUI &gt; 500kW</a:t>
                </a:r>
              </a:p>
            </p:txBody>
          </p:sp>
        </p:grpSp>
        <p:grpSp>
          <p:nvGrpSpPr>
            <p:cNvPr name="Group 11" id="11"/>
            <p:cNvGrpSpPr/>
            <p:nvPr/>
          </p:nvGrpSpPr>
          <p:grpSpPr>
            <a:xfrm rot="0">
              <a:off x="0" y="848845"/>
              <a:ext cx="7271905" cy="4897358"/>
              <a:chOff x="0" y="0"/>
              <a:chExt cx="1436426" cy="967379"/>
            </a:xfrm>
          </p:grpSpPr>
          <p:sp>
            <p:nvSpPr>
              <p:cNvPr name="Freeform 12" id="12"/>
              <p:cNvSpPr/>
              <p:nvPr/>
            </p:nvSpPr>
            <p:spPr>
              <a:xfrm flipH="false" flipV="false" rot="0">
                <a:off x="0" y="0"/>
                <a:ext cx="1436426" cy="967379"/>
              </a:xfrm>
              <a:custGeom>
                <a:avLst/>
                <a:gdLst/>
                <a:ahLst/>
                <a:cxnLst/>
                <a:rect r="r" b="b" t="t" l="l"/>
                <a:pathLst>
                  <a:path h="967379" w="1436426">
                    <a:moveTo>
                      <a:pt x="0" y="0"/>
                    </a:moveTo>
                    <a:lnTo>
                      <a:pt x="1436426" y="0"/>
                    </a:lnTo>
                    <a:lnTo>
                      <a:pt x="1436426" y="967379"/>
                    </a:lnTo>
                    <a:lnTo>
                      <a:pt x="0" y="967379"/>
                    </a:lnTo>
                    <a:close/>
                  </a:path>
                </a:pathLst>
              </a:custGeom>
              <a:ln w="19050" cap="sq">
                <a:solidFill>
                  <a:srgbClr val="1B3A6A"/>
                </a:solidFill>
                <a:prstDash val="solid"/>
                <a:miter/>
              </a:ln>
            </p:spPr>
          </p:sp>
          <p:sp>
            <p:nvSpPr>
              <p:cNvPr name="TextBox 13" id="13"/>
              <p:cNvSpPr txBox="true"/>
              <p:nvPr/>
            </p:nvSpPr>
            <p:spPr>
              <a:xfrm>
                <a:off x="0" y="-95250"/>
                <a:ext cx="1436426" cy="1062629"/>
              </a:xfrm>
              <a:prstGeom prst="rect">
                <a:avLst/>
              </a:prstGeom>
            </p:spPr>
            <p:txBody>
              <a:bodyPr anchor="ctr" rtlCol="false" tIns="50800" lIns="50800" bIns="50800" rIns="50800"/>
              <a:lstStyle/>
              <a:p>
                <a:pPr algn="ctr">
                  <a:lnSpc>
                    <a:spcPts val="3839"/>
                  </a:lnSpc>
                </a:pPr>
              </a:p>
            </p:txBody>
          </p:sp>
        </p:grpSp>
        <p:sp>
          <p:nvSpPr>
            <p:cNvPr name="TextBox 14" id="14"/>
            <p:cNvSpPr txBox="true"/>
            <p:nvPr/>
          </p:nvSpPr>
          <p:spPr>
            <a:xfrm rot="0">
              <a:off x="414932" y="1304259"/>
              <a:ext cx="6452745" cy="3938905"/>
            </a:xfrm>
            <a:prstGeom prst="rect">
              <a:avLst/>
            </a:prstGeom>
          </p:spPr>
          <p:txBody>
            <a:bodyPr anchor="t" rtlCol="false" tIns="0" lIns="0" bIns="0" rIns="0">
              <a:spAutoFit/>
            </a:bodyPr>
            <a:lstStyle/>
            <a:p>
              <a:pPr algn="l" marL="453390" indent="-226695" lvl="1">
                <a:lnSpc>
                  <a:spcPts val="2940"/>
                </a:lnSpc>
                <a:buFont typeface="Arial"/>
                <a:buChar char="•"/>
              </a:pPr>
              <a:r>
                <a:rPr lang="en-US" sz="2100" spc="10">
                  <a:solidFill>
                    <a:srgbClr val="000000"/>
                  </a:solidFill>
                  <a:latin typeface="Fira Sans Light"/>
                  <a:ea typeface="Fira Sans Light"/>
                  <a:cs typeface="Fira Sans Light"/>
                  <a:sym typeface="Fira Sans Light"/>
                </a:rPr>
                <a:t>BGSUI is a re</a:t>
              </a:r>
              <a:r>
                <a:rPr lang="en-US" sz="2100" spc="10">
                  <a:solidFill>
                    <a:srgbClr val="000000"/>
                  </a:solidFill>
                  <a:latin typeface="Fira Sans Light"/>
                  <a:ea typeface="Fira Sans Light"/>
                  <a:cs typeface="Fira Sans Light"/>
                  <a:sym typeface="Fira Sans Light"/>
                </a:rPr>
                <a:t>newable asset that is above 500kW and uses or stores electricity at its principle location</a:t>
              </a:r>
            </a:p>
            <a:p>
              <a:pPr algn="l" marL="453390" indent="-226695" lvl="1">
                <a:lnSpc>
                  <a:spcPts val="2940"/>
                </a:lnSpc>
                <a:buFont typeface="Arial"/>
                <a:buChar char="•"/>
              </a:pPr>
              <a:r>
                <a:rPr lang="en-US" sz="2100" spc="10">
                  <a:solidFill>
                    <a:srgbClr val="000000"/>
                  </a:solidFill>
                  <a:latin typeface="Fira Sans Light"/>
                  <a:ea typeface="Fira Sans Light"/>
                  <a:cs typeface="Fira Sans Light"/>
                  <a:sym typeface="Fira Sans Light"/>
                </a:rPr>
                <a:t>Must apply for the BGSUI Licence</a:t>
              </a:r>
            </a:p>
            <a:p>
              <a:pPr algn="l" marL="453390" indent="-226695" lvl="1">
                <a:lnSpc>
                  <a:spcPts val="2940"/>
                </a:lnSpc>
                <a:buFont typeface="Arial"/>
                <a:buChar char="•"/>
              </a:pPr>
              <a:r>
                <a:rPr lang="en-US" sz="2100" spc="10">
                  <a:solidFill>
                    <a:srgbClr val="000000"/>
                  </a:solidFill>
                  <a:latin typeface="Fira Sans Light"/>
                  <a:ea typeface="Fira Sans Light"/>
                  <a:cs typeface="Fira Sans Light"/>
                  <a:sym typeface="Fira Sans Light"/>
                </a:rPr>
                <a:t>Benefits from a FiT for exports to the grid</a:t>
              </a:r>
            </a:p>
            <a:p>
              <a:pPr algn="l" marL="453390" indent="-226695" lvl="1">
                <a:lnSpc>
                  <a:spcPts val="2940"/>
                </a:lnSpc>
                <a:buFont typeface="Arial"/>
                <a:buChar char="•"/>
              </a:pPr>
              <a:r>
                <a:rPr lang="en-US" sz="2100" spc="10">
                  <a:solidFill>
                    <a:srgbClr val="000000"/>
                  </a:solidFill>
                  <a:latin typeface="Fira Sans Light"/>
                  <a:ea typeface="Fira Sans Light"/>
                  <a:cs typeface="Fira Sans Light"/>
                  <a:sym typeface="Fira Sans Light"/>
                </a:rPr>
                <a:t>Only compensated for a maximum level of exports</a:t>
              </a:r>
            </a:p>
          </p:txBody>
        </p:sp>
      </p:grpSp>
      <p:sp>
        <p:nvSpPr>
          <p:cNvPr name="TextBox 15" id="15"/>
          <p:cNvSpPr txBox="true"/>
          <p:nvPr/>
        </p:nvSpPr>
        <p:spPr>
          <a:xfrm rot="0">
            <a:off x="2158095" y="1076325"/>
            <a:ext cx="12871925" cy="1745615"/>
          </a:xfrm>
          <a:prstGeom prst="rect">
            <a:avLst/>
          </a:prstGeom>
        </p:spPr>
        <p:txBody>
          <a:bodyPr anchor="t" rtlCol="false" tIns="0" lIns="0" bIns="0" rIns="0">
            <a:spAutoFit/>
          </a:bodyPr>
          <a:lstStyle/>
          <a:p>
            <a:pPr algn="l">
              <a:lnSpc>
                <a:spcPts val="6820"/>
              </a:lnSpc>
            </a:pPr>
            <a:r>
              <a:rPr lang="en-US" sz="6200" b="true">
                <a:solidFill>
                  <a:srgbClr val="1B3A6A"/>
                </a:solidFill>
                <a:latin typeface="Fira Sans Semi-Bold"/>
                <a:ea typeface="Fira Sans Semi-Bold"/>
                <a:cs typeface="Fira Sans Semi-Bold"/>
                <a:sym typeface="Fira Sans Semi-Bold"/>
              </a:rPr>
              <a:t>Managing increasingly blurred lines between DER and utility-scale solar </a:t>
            </a:r>
          </a:p>
        </p:txBody>
      </p:sp>
      <p:sp>
        <p:nvSpPr>
          <p:cNvPr name="TextBox 16" id="16"/>
          <p:cNvSpPr txBox="true"/>
          <p:nvPr/>
        </p:nvSpPr>
        <p:spPr>
          <a:xfrm rot="0">
            <a:off x="2158095" y="2885727"/>
            <a:ext cx="13860578" cy="592455"/>
          </a:xfrm>
          <a:prstGeom prst="rect">
            <a:avLst/>
          </a:prstGeom>
        </p:spPr>
        <p:txBody>
          <a:bodyPr anchor="t" rtlCol="false" tIns="0" lIns="0" bIns="0" rIns="0">
            <a:spAutoFit/>
          </a:bodyPr>
          <a:lstStyle/>
          <a:p>
            <a:pPr algn="l">
              <a:lnSpc>
                <a:spcPts val="4800"/>
              </a:lnSpc>
            </a:pPr>
            <a:r>
              <a:rPr lang="en-US" sz="3200" spc="16">
                <a:solidFill>
                  <a:srgbClr val="000000"/>
                </a:solidFill>
                <a:latin typeface="Fira Sans Light"/>
                <a:ea typeface="Fira Sans Light"/>
                <a:cs typeface="Fira Sans Light"/>
                <a:sym typeface="Fira Sans Light"/>
              </a:rPr>
              <a:t>Historically, Bermuda has had three classes of assets.</a:t>
            </a:r>
          </a:p>
        </p:txBody>
      </p:sp>
      <p:sp>
        <p:nvSpPr>
          <p:cNvPr name="TextBox 17" id="17"/>
          <p:cNvSpPr txBox="true"/>
          <p:nvPr/>
        </p:nvSpPr>
        <p:spPr>
          <a:xfrm rot="0">
            <a:off x="2158095" y="3926870"/>
            <a:ext cx="7915332" cy="5013960"/>
          </a:xfrm>
          <a:prstGeom prst="rect">
            <a:avLst/>
          </a:prstGeom>
        </p:spPr>
        <p:txBody>
          <a:bodyPr anchor="t" rtlCol="false" tIns="0" lIns="0" bIns="0" rIns="0">
            <a:spAutoFit/>
          </a:bodyPr>
          <a:lstStyle/>
          <a:p>
            <a:pPr algn="l" marL="518160" indent="-259080" lvl="1">
              <a:lnSpc>
                <a:spcPts val="3600"/>
              </a:lnSpc>
              <a:buFont typeface="Arial"/>
              <a:buChar char="•"/>
            </a:pPr>
            <a:r>
              <a:rPr lang="en-US" sz="2400" spc="12">
                <a:solidFill>
                  <a:srgbClr val="000000"/>
                </a:solidFill>
                <a:latin typeface="Fira Sans Light"/>
                <a:ea typeface="Fira Sans Light"/>
                <a:cs typeface="Fira Sans Light"/>
                <a:sym typeface="Fira Sans Light"/>
              </a:rPr>
              <a:t>The framework left a gap for large electricity consumers, which had two choices:</a:t>
            </a:r>
          </a:p>
          <a:p>
            <a:pPr algn="l" marL="1036320" indent="-345440" lvl="2">
              <a:lnSpc>
                <a:spcPts val="3600"/>
              </a:lnSpc>
              <a:buFont typeface="Arial"/>
              <a:buChar char="⚬"/>
            </a:pPr>
            <a:r>
              <a:rPr lang="en-US" sz="2400" spc="12">
                <a:solidFill>
                  <a:srgbClr val="000000"/>
                </a:solidFill>
                <a:latin typeface="Fira Sans Light"/>
                <a:ea typeface="Fira Sans Light"/>
                <a:cs typeface="Fira Sans Light"/>
                <a:sym typeface="Fira Sans Light"/>
              </a:rPr>
              <a:t>Choice 1: Install an asset with a capacity lower than 500kW and export the excess electricity to the grid.</a:t>
            </a:r>
          </a:p>
          <a:p>
            <a:pPr algn="l" marL="1036320" indent="-345440" lvl="2">
              <a:lnSpc>
                <a:spcPts val="3600"/>
              </a:lnSpc>
              <a:buFont typeface="Arial"/>
              <a:buChar char="⚬"/>
            </a:pPr>
            <a:r>
              <a:rPr lang="en-US" sz="2400" spc="12">
                <a:solidFill>
                  <a:srgbClr val="000000"/>
                </a:solidFill>
                <a:latin typeface="Fira Sans Light"/>
                <a:ea typeface="Fira Sans Light"/>
                <a:cs typeface="Fira Sans Light"/>
                <a:sym typeface="Fira Sans Light"/>
              </a:rPr>
              <a:t>Choice 2: Install an asset with a capacity above the threshold, self-consume, and curtail the excess electricity (or deploy a battery to shift the excess generation).</a:t>
            </a:r>
          </a:p>
          <a:p>
            <a:pPr algn="l" marL="518160" indent="-259080" lvl="1">
              <a:lnSpc>
                <a:spcPts val="3600"/>
              </a:lnSpc>
              <a:buFont typeface="Arial"/>
              <a:buChar char="•"/>
            </a:pPr>
            <a:r>
              <a:rPr lang="en-US" sz="2400" spc="12">
                <a:solidFill>
                  <a:srgbClr val="000000"/>
                </a:solidFill>
                <a:latin typeface="Fira Sans Light"/>
                <a:ea typeface="Fira Sans Light"/>
                <a:cs typeface="Fira Sans Light"/>
                <a:sym typeface="Fira Sans Light"/>
              </a:rPr>
              <a:t>Regardless of the choice, the customer and system would suffer</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5143500" y="4372374"/>
            <a:ext cx="10287000" cy="1542251"/>
            <a:chOff x="0" y="0"/>
            <a:chExt cx="35832548" cy="5372100"/>
          </a:xfrm>
        </p:grpSpPr>
        <p:sp>
          <p:nvSpPr>
            <p:cNvPr name="Freeform 3" id="3"/>
            <p:cNvSpPr/>
            <p:nvPr/>
          </p:nvSpPr>
          <p:spPr>
            <a:xfrm flipH="false" flipV="false" rot="0">
              <a:off x="0" y="0"/>
              <a:ext cx="35832548" cy="5372100"/>
            </a:xfrm>
            <a:custGeom>
              <a:avLst/>
              <a:gdLst/>
              <a:ahLst/>
              <a:cxnLst/>
              <a:rect r="r" b="b" t="t" l="l"/>
              <a:pathLst>
                <a:path h="5372100" w="35832548">
                  <a:moveTo>
                    <a:pt x="34281880" y="0"/>
                  </a:moveTo>
                  <a:lnTo>
                    <a:pt x="1550670" y="0"/>
                  </a:lnTo>
                  <a:lnTo>
                    <a:pt x="0" y="2686050"/>
                  </a:lnTo>
                  <a:lnTo>
                    <a:pt x="1550670" y="5372100"/>
                  </a:lnTo>
                  <a:lnTo>
                    <a:pt x="34281880" y="5372100"/>
                  </a:lnTo>
                  <a:lnTo>
                    <a:pt x="35832548" y="2686050"/>
                  </a:lnTo>
                  <a:lnTo>
                    <a:pt x="34281880" y="0"/>
                  </a:lnTo>
                  <a:close/>
                </a:path>
              </a:pathLst>
            </a:custGeom>
            <a:solidFill>
              <a:srgbClr val="1B3A6A"/>
            </a:solidFill>
          </p:spPr>
        </p:sp>
      </p:grpSp>
      <p:sp>
        <p:nvSpPr>
          <p:cNvPr name="Freeform 4" id="4"/>
          <p:cNvSpPr/>
          <p:nvPr/>
        </p:nvSpPr>
        <p:spPr>
          <a:xfrm flipH="false" flipV="false" rot="0">
            <a:off x="11805371" y="-5745536"/>
            <a:ext cx="9089020" cy="8361899"/>
          </a:xfrm>
          <a:custGeom>
            <a:avLst/>
            <a:gdLst/>
            <a:ahLst/>
            <a:cxnLst/>
            <a:rect r="r" b="b" t="t" l="l"/>
            <a:pathLst>
              <a:path h="8361899" w="9089020">
                <a:moveTo>
                  <a:pt x="0" y="0"/>
                </a:moveTo>
                <a:lnTo>
                  <a:pt x="9089021" y="0"/>
                </a:lnTo>
                <a:lnTo>
                  <a:pt x="9089021" y="8361899"/>
                </a:lnTo>
                <a:lnTo>
                  <a:pt x="0" y="83618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5440463" y="8940830"/>
            <a:ext cx="1818837" cy="634939"/>
          </a:xfrm>
          <a:custGeom>
            <a:avLst/>
            <a:gdLst/>
            <a:ahLst/>
            <a:cxnLst/>
            <a:rect r="r" b="b" t="t" l="l"/>
            <a:pathLst>
              <a:path h="634939" w="1818837">
                <a:moveTo>
                  <a:pt x="0" y="0"/>
                </a:moveTo>
                <a:lnTo>
                  <a:pt x="1818837" y="0"/>
                </a:lnTo>
                <a:lnTo>
                  <a:pt x="1818837" y="634940"/>
                </a:lnTo>
                <a:lnTo>
                  <a:pt x="0" y="6349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4042679" y="8940830"/>
            <a:ext cx="987341" cy="634939"/>
          </a:xfrm>
          <a:custGeom>
            <a:avLst/>
            <a:gdLst/>
            <a:ahLst/>
            <a:cxnLst/>
            <a:rect r="r" b="b" t="t" l="l"/>
            <a:pathLst>
              <a:path h="634939" w="987341">
                <a:moveTo>
                  <a:pt x="0" y="0"/>
                </a:moveTo>
                <a:lnTo>
                  <a:pt x="987341" y="0"/>
                </a:lnTo>
                <a:lnTo>
                  <a:pt x="987341" y="634940"/>
                </a:lnTo>
                <a:lnTo>
                  <a:pt x="0" y="634940"/>
                </a:lnTo>
                <a:lnTo>
                  <a:pt x="0" y="0"/>
                </a:lnTo>
                <a:close/>
              </a:path>
            </a:pathLst>
          </a:custGeom>
          <a:blipFill>
            <a:blip r:embed="rId6"/>
            <a:stretch>
              <a:fillRect l="0" t="0" r="0" b="0"/>
            </a:stretch>
          </a:blipFill>
        </p:spPr>
      </p:sp>
      <p:grpSp>
        <p:nvGrpSpPr>
          <p:cNvPr name="Group 7" id="7"/>
          <p:cNvGrpSpPr/>
          <p:nvPr/>
        </p:nvGrpSpPr>
        <p:grpSpPr>
          <a:xfrm rot="0">
            <a:off x="2158095" y="3948807"/>
            <a:ext cx="5453929" cy="4309652"/>
            <a:chOff x="0" y="0"/>
            <a:chExt cx="7271905" cy="5746202"/>
          </a:xfrm>
        </p:grpSpPr>
        <p:grpSp>
          <p:nvGrpSpPr>
            <p:cNvPr name="Group 8" id="8"/>
            <p:cNvGrpSpPr/>
            <p:nvPr/>
          </p:nvGrpSpPr>
          <p:grpSpPr>
            <a:xfrm rot="0">
              <a:off x="0" y="0"/>
              <a:ext cx="7271905" cy="882192"/>
              <a:chOff x="0" y="0"/>
              <a:chExt cx="1436426" cy="174260"/>
            </a:xfrm>
          </p:grpSpPr>
          <p:sp>
            <p:nvSpPr>
              <p:cNvPr name="Freeform 9" id="9"/>
              <p:cNvSpPr/>
              <p:nvPr/>
            </p:nvSpPr>
            <p:spPr>
              <a:xfrm flipH="false" flipV="false" rot="0">
                <a:off x="0" y="0"/>
                <a:ext cx="1436426" cy="174260"/>
              </a:xfrm>
              <a:custGeom>
                <a:avLst/>
                <a:gdLst/>
                <a:ahLst/>
                <a:cxnLst/>
                <a:rect r="r" b="b" t="t" l="l"/>
                <a:pathLst>
                  <a:path h="174260" w="1436426">
                    <a:moveTo>
                      <a:pt x="0" y="0"/>
                    </a:moveTo>
                    <a:lnTo>
                      <a:pt x="1436426" y="0"/>
                    </a:lnTo>
                    <a:lnTo>
                      <a:pt x="1436426" y="174260"/>
                    </a:lnTo>
                    <a:lnTo>
                      <a:pt x="0" y="174260"/>
                    </a:lnTo>
                    <a:close/>
                  </a:path>
                </a:pathLst>
              </a:custGeom>
              <a:solidFill>
                <a:srgbClr val="D8FCC9"/>
              </a:solidFill>
              <a:ln w="19050" cap="sq">
                <a:solidFill>
                  <a:srgbClr val="7ED957"/>
                </a:solidFill>
                <a:prstDash val="solid"/>
                <a:miter/>
              </a:ln>
            </p:spPr>
          </p:sp>
          <p:sp>
            <p:nvSpPr>
              <p:cNvPr name="TextBox 10" id="10"/>
              <p:cNvSpPr txBox="true"/>
              <p:nvPr/>
            </p:nvSpPr>
            <p:spPr>
              <a:xfrm>
                <a:off x="0" y="-95250"/>
                <a:ext cx="1436426" cy="269510"/>
              </a:xfrm>
              <a:prstGeom prst="rect">
                <a:avLst/>
              </a:prstGeom>
            </p:spPr>
            <p:txBody>
              <a:bodyPr anchor="ctr" rtlCol="false" tIns="50800" lIns="50800" bIns="50800" rIns="50800"/>
              <a:lstStyle/>
              <a:p>
                <a:pPr algn="ctr">
                  <a:lnSpc>
                    <a:spcPts val="3839"/>
                  </a:lnSpc>
                </a:pPr>
                <a:r>
                  <a:rPr lang="en-US" b="true" sz="2399" spc="11">
                    <a:solidFill>
                      <a:srgbClr val="000000"/>
                    </a:solidFill>
                    <a:latin typeface="Fira Sans Bold"/>
                    <a:ea typeface="Fira Sans Bold"/>
                    <a:cs typeface="Fira Sans Bold"/>
                    <a:sym typeface="Fira Sans Bold"/>
                  </a:rPr>
                  <a:t>BGSUI &gt; 500kW</a:t>
                </a:r>
              </a:p>
            </p:txBody>
          </p:sp>
        </p:grpSp>
        <p:grpSp>
          <p:nvGrpSpPr>
            <p:cNvPr name="Group 11" id="11"/>
            <p:cNvGrpSpPr/>
            <p:nvPr/>
          </p:nvGrpSpPr>
          <p:grpSpPr>
            <a:xfrm rot="0">
              <a:off x="0" y="848845"/>
              <a:ext cx="7271905" cy="4897358"/>
              <a:chOff x="0" y="0"/>
              <a:chExt cx="1436426" cy="967379"/>
            </a:xfrm>
          </p:grpSpPr>
          <p:sp>
            <p:nvSpPr>
              <p:cNvPr name="Freeform 12" id="12"/>
              <p:cNvSpPr/>
              <p:nvPr/>
            </p:nvSpPr>
            <p:spPr>
              <a:xfrm flipH="false" flipV="false" rot="0">
                <a:off x="0" y="0"/>
                <a:ext cx="1436426" cy="967379"/>
              </a:xfrm>
              <a:custGeom>
                <a:avLst/>
                <a:gdLst/>
                <a:ahLst/>
                <a:cxnLst/>
                <a:rect r="r" b="b" t="t" l="l"/>
                <a:pathLst>
                  <a:path h="967379" w="1436426">
                    <a:moveTo>
                      <a:pt x="0" y="0"/>
                    </a:moveTo>
                    <a:lnTo>
                      <a:pt x="1436426" y="0"/>
                    </a:lnTo>
                    <a:lnTo>
                      <a:pt x="1436426" y="967379"/>
                    </a:lnTo>
                    <a:lnTo>
                      <a:pt x="0" y="967379"/>
                    </a:lnTo>
                    <a:close/>
                  </a:path>
                </a:pathLst>
              </a:custGeom>
              <a:ln w="19050" cap="sq">
                <a:solidFill>
                  <a:srgbClr val="7ED957"/>
                </a:solidFill>
                <a:prstDash val="solid"/>
                <a:miter/>
              </a:ln>
            </p:spPr>
          </p:sp>
          <p:sp>
            <p:nvSpPr>
              <p:cNvPr name="TextBox 13" id="13"/>
              <p:cNvSpPr txBox="true"/>
              <p:nvPr/>
            </p:nvSpPr>
            <p:spPr>
              <a:xfrm>
                <a:off x="0" y="-95250"/>
                <a:ext cx="1436426" cy="1062629"/>
              </a:xfrm>
              <a:prstGeom prst="rect">
                <a:avLst/>
              </a:prstGeom>
            </p:spPr>
            <p:txBody>
              <a:bodyPr anchor="ctr" rtlCol="false" tIns="50800" lIns="50800" bIns="50800" rIns="50800"/>
              <a:lstStyle/>
              <a:p>
                <a:pPr algn="ctr">
                  <a:lnSpc>
                    <a:spcPts val="3839"/>
                  </a:lnSpc>
                </a:pPr>
              </a:p>
            </p:txBody>
          </p:sp>
        </p:grpSp>
        <p:sp>
          <p:nvSpPr>
            <p:cNvPr name="TextBox 14" id="14"/>
            <p:cNvSpPr txBox="true"/>
            <p:nvPr/>
          </p:nvSpPr>
          <p:spPr>
            <a:xfrm rot="0">
              <a:off x="414932" y="1304259"/>
              <a:ext cx="6452745" cy="3938905"/>
            </a:xfrm>
            <a:prstGeom prst="rect">
              <a:avLst/>
            </a:prstGeom>
          </p:spPr>
          <p:txBody>
            <a:bodyPr anchor="t" rtlCol="false" tIns="0" lIns="0" bIns="0" rIns="0">
              <a:spAutoFit/>
            </a:bodyPr>
            <a:lstStyle/>
            <a:p>
              <a:pPr algn="l" marL="453390" indent="-226695" lvl="1">
                <a:lnSpc>
                  <a:spcPts val="2940"/>
                </a:lnSpc>
                <a:buFont typeface="Arial"/>
                <a:buChar char="•"/>
              </a:pPr>
              <a:r>
                <a:rPr lang="en-US" sz="2100" spc="10">
                  <a:solidFill>
                    <a:srgbClr val="000000"/>
                  </a:solidFill>
                  <a:latin typeface="Fira Sans Light"/>
                  <a:ea typeface="Fira Sans Light"/>
                  <a:cs typeface="Fira Sans Light"/>
                  <a:sym typeface="Fira Sans Light"/>
                </a:rPr>
                <a:t>BGSUI is a re</a:t>
              </a:r>
              <a:r>
                <a:rPr lang="en-US" sz="2100" spc="10">
                  <a:solidFill>
                    <a:srgbClr val="000000"/>
                  </a:solidFill>
                  <a:latin typeface="Fira Sans Light"/>
                  <a:ea typeface="Fira Sans Light"/>
                  <a:cs typeface="Fira Sans Light"/>
                  <a:sym typeface="Fira Sans Light"/>
                </a:rPr>
                <a:t>newable asset that is above 500kW and uses or stores electricity at its principle location</a:t>
              </a:r>
            </a:p>
            <a:p>
              <a:pPr algn="l" marL="453390" indent="-226695" lvl="1">
                <a:lnSpc>
                  <a:spcPts val="2940"/>
                </a:lnSpc>
                <a:buFont typeface="Arial"/>
                <a:buChar char="•"/>
              </a:pPr>
              <a:r>
                <a:rPr lang="en-US" sz="2100" spc="10">
                  <a:solidFill>
                    <a:srgbClr val="000000"/>
                  </a:solidFill>
                  <a:latin typeface="Fira Sans Light"/>
                  <a:ea typeface="Fira Sans Light"/>
                  <a:cs typeface="Fira Sans Light"/>
                  <a:sym typeface="Fira Sans Light"/>
                </a:rPr>
                <a:t>Must apply for the BGSUI Licence</a:t>
              </a:r>
            </a:p>
            <a:p>
              <a:pPr algn="l" marL="453390" indent="-226695" lvl="1">
                <a:lnSpc>
                  <a:spcPts val="2940"/>
                </a:lnSpc>
                <a:buFont typeface="Arial"/>
                <a:buChar char="•"/>
              </a:pPr>
              <a:r>
                <a:rPr lang="en-US" sz="2100" spc="10">
                  <a:solidFill>
                    <a:srgbClr val="000000"/>
                  </a:solidFill>
                  <a:latin typeface="Fira Sans Light"/>
                  <a:ea typeface="Fira Sans Light"/>
                  <a:cs typeface="Fira Sans Light"/>
                  <a:sym typeface="Fira Sans Light"/>
                </a:rPr>
                <a:t>Benefits from a FiT for exports to the grid</a:t>
              </a:r>
            </a:p>
            <a:p>
              <a:pPr algn="l" marL="453390" indent="-226695" lvl="1">
                <a:lnSpc>
                  <a:spcPts val="2940"/>
                </a:lnSpc>
                <a:buFont typeface="Arial"/>
                <a:buChar char="•"/>
              </a:pPr>
              <a:r>
                <a:rPr lang="en-US" sz="2100" spc="10">
                  <a:solidFill>
                    <a:srgbClr val="000000"/>
                  </a:solidFill>
                  <a:latin typeface="Fira Sans Light"/>
                  <a:ea typeface="Fira Sans Light"/>
                  <a:cs typeface="Fira Sans Light"/>
                  <a:sym typeface="Fira Sans Light"/>
                </a:rPr>
                <a:t>Only compensated for a maximum level of exports</a:t>
              </a:r>
            </a:p>
          </p:txBody>
        </p:sp>
      </p:grpSp>
      <p:grpSp>
        <p:nvGrpSpPr>
          <p:cNvPr name="Group 15" id="15"/>
          <p:cNvGrpSpPr/>
          <p:nvPr/>
        </p:nvGrpSpPr>
        <p:grpSpPr>
          <a:xfrm rot="0">
            <a:off x="9802448" y="3948807"/>
            <a:ext cx="7147810" cy="3673389"/>
            <a:chOff x="0" y="0"/>
            <a:chExt cx="9530413" cy="4897853"/>
          </a:xfrm>
        </p:grpSpPr>
        <p:grpSp>
          <p:nvGrpSpPr>
            <p:cNvPr name="Group 16" id="16"/>
            <p:cNvGrpSpPr/>
            <p:nvPr/>
          </p:nvGrpSpPr>
          <p:grpSpPr>
            <a:xfrm rot="0">
              <a:off x="0" y="0"/>
              <a:ext cx="9530413" cy="882192"/>
              <a:chOff x="0" y="0"/>
              <a:chExt cx="1882551" cy="174260"/>
            </a:xfrm>
          </p:grpSpPr>
          <p:sp>
            <p:nvSpPr>
              <p:cNvPr name="Freeform 17" id="17"/>
              <p:cNvSpPr/>
              <p:nvPr/>
            </p:nvSpPr>
            <p:spPr>
              <a:xfrm flipH="false" flipV="false" rot="0">
                <a:off x="0" y="0"/>
                <a:ext cx="1882551" cy="174260"/>
              </a:xfrm>
              <a:custGeom>
                <a:avLst/>
                <a:gdLst/>
                <a:ahLst/>
                <a:cxnLst/>
                <a:rect r="r" b="b" t="t" l="l"/>
                <a:pathLst>
                  <a:path h="174260" w="1882551">
                    <a:moveTo>
                      <a:pt x="0" y="0"/>
                    </a:moveTo>
                    <a:lnTo>
                      <a:pt x="1882551" y="0"/>
                    </a:lnTo>
                    <a:lnTo>
                      <a:pt x="1882551" y="174260"/>
                    </a:lnTo>
                    <a:lnTo>
                      <a:pt x="0" y="174260"/>
                    </a:lnTo>
                    <a:close/>
                  </a:path>
                </a:pathLst>
              </a:custGeom>
              <a:solidFill>
                <a:srgbClr val="D8FCC9"/>
              </a:solidFill>
              <a:ln w="19050" cap="sq">
                <a:solidFill>
                  <a:srgbClr val="7ED957"/>
                </a:solidFill>
                <a:prstDash val="solid"/>
                <a:miter/>
              </a:ln>
            </p:spPr>
          </p:sp>
          <p:sp>
            <p:nvSpPr>
              <p:cNvPr name="TextBox 18" id="18"/>
              <p:cNvSpPr txBox="true"/>
              <p:nvPr/>
            </p:nvSpPr>
            <p:spPr>
              <a:xfrm>
                <a:off x="0" y="-95250"/>
                <a:ext cx="1882551" cy="269510"/>
              </a:xfrm>
              <a:prstGeom prst="rect">
                <a:avLst/>
              </a:prstGeom>
            </p:spPr>
            <p:txBody>
              <a:bodyPr anchor="ctr" rtlCol="false" tIns="50800" lIns="50800" bIns="50800" rIns="50800"/>
              <a:lstStyle/>
              <a:p>
                <a:pPr algn="ctr">
                  <a:lnSpc>
                    <a:spcPts val="3839"/>
                  </a:lnSpc>
                </a:pPr>
                <a:r>
                  <a:rPr lang="en-US" b="true" sz="2399" spc="11">
                    <a:solidFill>
                      <a:srgbClr val="000000"/>
                    </a:solidFill>
                    <a:latin typeface="Fira Sans Bold"/>
                    <a:ea typeface="Fira Sans Bold"/>
                    <a:cs typeface="Fira Sans Bold"/>
                    <a:sym typeface="Fira Sans Bold"/>
                  </a:rPr>
                  <a:t>Fair pricing</a:t>
                </a:r>
              </a:p>
            </p:txBody>
          </p:sp>
        </p:grpSp>
        <p:grpSp>
          <p:nvGrpSpPr>
            <p:cNvPr name="Group 19" id="19"/>
            <p:cNvGrpSpPr/>
            <p:nvPr/>
          </p:nvGrpSpPr>
          <p:grpSpPr>
            <a:xfrm rot="0">
              <a:off x="0" y="848845"/>
              <a:ext cx="9530413" cy="4049008"/>
              <a:chOff x="0" y="0"/>
              <a:chExt cx="1882551" cy="799804"/>
            </a:xfrm>
          </p:grpSpPr>
          <p:sp>
            <p:nvSpPr>
              <p:cNvPr name="Freeform 20" id="20"/>
              <p:cNvSpPr/>
              <p:nvPr/>
            </p:nvSpPr>
            <p:spPr>
              <a:xfrm flipH="false" flipV="false" rot="0">
                <a:off x="0" y="0"/>
                <a:ext cx="1882551" cy="799804"/>
              </a:xfrm>
              <a:custGeom>
                <a:avLst/>
                <a:gdLst/>
                <a:ahLst/>
                <a:cxnLst/>
                <a:rect r="r" b="b" t="t" l="l"/>
                <a:pathLst>
                  <a:path h="799804" w="1882551">
                    <a:moveTo>
                      <a:pt x="0" y="0"/>
                    </a:moveTo>
                    <a:lnTo>
                      <a:pt x="1882551" y="0"/>
                    </a:lnTo>
                    <a:lnTo>
                      <a:pt x="1882551" y="799804"/>
                    </a:lnTo>
                    <a:lnTo>
                      <a:pt x="0" y="799804"/>
                    </a:lnTo>
                    <a:close/>
                  </a:path>
                </a:pathLst>
              </a:custGeom>
              <a:ln w="19050" cap="sq">
                <a:solidFill>
                  <a:srgbClr val="7ED957"/>
                </a:solidFill>
                <a:prstDash val="solid"/>
                <a:miter/>
              </a:ln>
            </p:spPr>
          </p:sp>
          <p:sp>
            <p:nvSpPr>
              <p:cNvPr name="TextBox 21" id="21"/>
              <p:cNvSpPr txBox="true"/>
              <p:nvPr/>
            </p:nvSpPr>
            <p:spPr>
              <a:xfrm>
                <a:off x="0" y="-95250"/>
                <a:ext cx="1882551" cy="895054"/>
              </a:xfrm>
              <a:prstGeom prst="rect">
                <a:avLst/>
              </a:prstGeom>
            </p:spPr>
            <p:txBody>
              <a:bodyPr anchor="ctr" rtlCol="false" tIns="50800" lIns="50800" bIns="50800" rIns="50800"/>
              <a:lstStyle/>
              <a:p>
                <a:pPr algn="ctr">
                  <a:lnSpc>
                    <a:spcPts val="3839"/>
                  </a:lnSpc>
                </a:pPr>
              </a:p>
            </p:txBody>
          </p:sp>
        </p:grpSp>
        <p:sp>
          <p:nvSpPr>
            <p:cNvPr name="TextBox 22" id="22"/>
            <p:cNvSpPr txBox="true"/>
            <p:nvPr/>
          </p:nvSpPr>
          <p:spPr>
            <a:xfrm rot="0">
              <a:off x="0" y="1304259"/>
              <a:ext cx="9356347" cy="2948305"/>
            </a:xfrm>
            <a:prstGeom prst="rect">
              <a:avLst/>
            </a:prstGeom>
          </p:spPr>
          <p:txBody>
            <a:bodyPr anchor="t" rtlCol="false" tIns="0" lIns="0" bIns="0" rIns="0">
              <a:spAutoFit/>
            </a:bodyPr>
            <a:lstStyle/>
            <a:p>
              <a:pPr algn="l" marL="453390" indent="-226695" lvl="1">
                <a:lnSpc>
                  <a:spcPts val="2940"/>
                </a:lnSpc>
                <a:buFont typeface="Arial"/>
                <a:buChar char="•"/>
              </a:pPr>
              <a:r>
                <a:rPr lang="en-US" sz="2100" spc="10">
                  <a:solidFill>
                    <a:srgbClr val="000000"/>
                  </a:solidFill>
                  <a:latin typeface="Fira Sans Light"/>
                  <a:ea typeface="Fira Sans Light"/>
                  <a:cs typeface="Fira Sans Light"/>
                  <a:sym typeface="Fira Sans Light"/>
                </a:rPr>
                <a:t>It was important for the RA to co</a:t>
              </a:r>
              <a:r>
                <a:rPr lang="en-US" sz="2100" spc="10">
                  <a:solidFill>
                    <a:srgbClr val="000000"/>
                  </a:solidFill>
                  <a:latin typeface="Fira Sans Light"/>
                  <a:ea typeface="Fira Sans Light"/>
                  <a:cs typeface="Fira Sans Light"/>
                  <a:sym typeface="Fira Sans Light"/>
                </a:rPr>
                <a:t>nsider whether these assets should have the same FiT and FiT methodology as DER</a:t>
              </a:r>
            </a:p>
            <a:p>
              <a:pPr algn="l" marL="453390" indent="-226695" lvl="1">
                <a:lnSpc>
                  <a:spcPts val="2940"/>
                </a:lnSpc>
                <a:buFont typeface="Arial"/>
                <a:buChar char="•"/>
              </a:pPr>
              <a:r>
                <a:rPr lang="en-US" sz="2100" spc="10">
                  <a:solidFill>
                    <a:srgbClr val="000000"/>
                  </a:solidFill>
                  <a:latin typeface="Fira Sans Light"/>
                  <a:ea typeface="Fira Sans Light"/>
                  <a:cs typeface="Fira Sans Light"/>
                  <a:sym typeface="Fira Sans Light"/>
                </a:rPr>
                <a:t>The RA settled on a methodology that balances costs and benefits to the TD&amp;R Licensee, to minimize the impact on customers and the utility</a:t>
              </a:r>
            </a:p>
          </p:txBody>
        </p:sp>
      </p:grpSp>
      <p:sp>
        <p:nvSpPr>
          <p:cNvPr name="TextBox 23" id="23"/>
          <p:cNvSpPr txBox="true"/>
          <p:nvPr/>
        </p:nvSpPr>
        <p:spPr>
          <a:xfrm rot="0">
            <a:off x="2158095" y="1076325"/>
            <a:ext cx="12871925" cy="1745615"/>
          </a:xfrm>
          <a:prstGeom prst="rect">
            <a:avLst/>
          </a:prstGeom>
        </p:spPr>
        <p:txBody>
          <a:bodyPr anchor="t" rtlCol="false" tIns="0" lIns="0" bIns="0" rIns="0">
            <a:spAutoFit/>
          </a:bodyPr>
          <a:lstStyle/>
          <a:p>
            <a:pPr algn="l">
              <a:lnSpc>
                <a:spcPts val="6820"/>
              </a:lnSpc>
            </a:pPr>
            <a:r>
              <a:rPr lang="en-US" sz="6200" b="true">
                <a:solidFill>
                  <a:srgbClr val="1B3A6A"/>
                </a:solidFill>
                <a:latin typeface="Fira Sans Semi-Bold"/>
                <a:ea typeface="Fira Sans Semi-Bold"/>
                <a:cs typeface="Fira Sans Semi-Bold"/>
                <a:sym typeface="Fira Sans Semi-Bold"/>
              </a:rPr>
              <a:t>Managing increasingly blurred lines between DER and utility-scale solar </a:t>
            </a:r>
          </a:p>
        </p:txBody>
      </p:sp>
      <p:sp>
        <p:nvSpPr>
          <p:cNvPr name="TextBox 24" id="24"/>
          <p:cNvSpPr txBox="true"/>
          <p:nvPr/>
        </p:nvSpPr>
        <p:spPr>
          <a:xfrm rot="0">
            <a:off x="2158095" y="2885727"/>
            <a:ext cx="13860578" cy="592455"/>
          </a:xfrm>
          <a:prstGeom prst="rect">
            <a:avLst/>
          </a:prstGeom>
        </p:spPr>
        <p:txBody>
          <a:bodyPr anchor="t" rtlCol="false" tIns="0" lIns="0" bIns="0" rIns="0">
            <a:spAutoFit/>
          </a:bodyPr>
          <a:lstStyle/>
          <a:p>
            <a:pPr algn="l">
              <a:lnSpc>
                <a:spcPts val="4800"/>
              </a:lnSpc>
            </a:pPr>
            <a:r>
              <a:rPr lang="en-US" sz="3200" spc="16">
                <a:solidFill>
                  <a:srgbClr val="000000"/>
                </a:solidFill>
                <a:latin typeface="Fira Sans Light"/>
                <a:ea typeface="Fira Sans Light"/>
                <a:cs typeface="Fira Sans Light"/>
                <a:sym typeface="Fira Sans Light"/>
              </a:rPr>
              <a:t>Historically, Bermuda has had three classes of assets.</a:t>
            </a:r>
          </a:p>
        </p:txBody>
      </p:sp>
      <p:sp>
        <p:nvSpPr>
          <p:cNvPr name="AutoShape 25" id="25"/>
          <p:cNvSpPr/>
          <p:nvPr/>
        </p:nvSpPr>
        <p:spPr>
          <a:xfrm flipV="true">
            <a:off x="7902104" y="6103633"/>
            <a:ext cx="1609481" cy="19050"/>
          </a:xfrm>
          <a:prstGeom prst="line">
            <a:avLst/>
          </a:prstGeom>
          <a:ln cap="flat" w="180975">
            <a:solidFill>
              <a:srgbClr val="7ED957"/>
            </a:solidFill>
            <a:prstDash val="solid"/>
            <a:headEnd type="none" len="sm" w="sm"/>
            <a:tailEnd type="triangle" len="med" w="lg"/>
          </a:ln>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5143500" y="4372374"/>
            <a:ext cx="10287000" cy="1542251"/>
            <a:chOff x="0" y="0"/>
            <a:chExt cx="35832548" cy="5372100"/>
          </a:xfrm>
        </p:grpSpPr>
        <p:sp>
          <p:nvSpPr>
            <p:cNvPr name="Freeform 3" id="3"/>
            <p:cNvSpPr/>
            <p:nvPr/>
          </p:nvSpPr>
          <p:spPr>
            <a:xfrm flipH="false" flipV="false" rot="0">
              <a:off x="0" y="0"/>
              <a:ext cx="35832548" cy="5372100"/>
            </a:xfrm>
            <a:custGeom>
              <a:avLst/>
              <a:gdLst/>
              <a:ahLst/>
              <a:cxnLst/>
              <a:rect r="r" b="b" t="t" l="l"/>
              <a:pathLst>
                <a:path h="5372100" w="35832548">
                  <a:moveTo>
                    <a:pt x="34281880" y="0"/>
                  </a:moveTo>
                  <a:lnTo>
                    <a:pt x="1550670" y="0"/>
                  </a:lnTo>
                  <a:lnTo>
                    <a:pt x="0" y="2686050"/>
                  </a:lnTo>
                  <a:lnTo>
                    <a:pt x="1550670" y="5372100"/>
                  </a:lnTo>
                  <a:lnTo>
                    <a:pt x="34281880" y="5372100"/>
                  </a:lnTo>
                  <a:lnTo>
                    <a:pt x="35832548" y="2686050"/>
                  </a:lnTo>
                  <a:lnTo>
                    <a:pt x="34281880" y="0"/>
                  </a:lnTo>
                  <a:close/>
                </a:path>
              </a:pathLst>
            </a:custGeom>
            <a:solidFill>
              <a:srgbClr val="1B3A6A"/>
            </a:solidFill>
          </p:spPr>
        </p:sp>
      </p:grpSp>
      <p:sp>
        <p:nvSpPr>
          <p:cNvPr name="Freeform 4" id="4"/>
          <p:cNvSpPr/>
          <p:nvPr/>
        </p:nvSpPr>
        <p:spPr>
          <a:xfrm flipH="false" flipV="false" rot="0">
            <a:off x="11805371" y="-5745536"/>
            <a:ext cx="9089020" cy="8361899"/>
          </a:xfrm>
          <a:custGeom>
            <a:avLst/>
            <a:gdLst/>
            <a:ahLst/>
            <a:cxnLst/>
            <a:rect r="r" b="b" t="t" l="l"/>
            <a:pathLst>
              <a:path h="8361899" w="9089020">
                <a:moveTo>
                  <a:pt x="0" y="0"/>
                </a:moveTo>
                <a:lnTo>
                  <a:pt x="9089021" y="0"/>
                </a:lnTo>
                <a:lnTo>
                  <a:pt x="9089021" y="8361899"/>
                </a:lnTo>
                <a:lnTo>
                  <a:pt x="0" y="83618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5440463" y="8940830"/>
            <a:ext cx="1818837" cy="634939"/>
          </a:xfrm>
          <a:custGeom>
            <a:avLst/>
            <a:gdLst/>
            <a:ahLst/>
            <a:cxnLst/>
            <a:rect r="r" b="b" t="t" l="l"/>
            <a:pathLst>
              <a:path h="634939" w="1818837">
                <a:moveTo>
                  <a:pt x="0" y="0"/>
                </a:moveTo>
                <a:lnTo>
                  <a:pt x="1818837" y="0"/>
                </a:lnTo>
                <a:lnTo>
                  <a:pt x="1818837" y="634940"/>
                </a:lnTo>
                <a:lnTo>
                  <a:pt x="0" y="6349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4042679" y="8940830"/>
            <a:ext cx="987341" cy="634939"/>
          </a:xfrm>
          <a:custGeom>
            <a:avLst/>
            <a:gdLst/>
            <a:ahLst/>
            <a:cxnLst/>
            <a:rect r="r" b="b" t="t" l="l"/>
            <a:pathLst>
              <a:path h="634939" w="987341">
                <a:moveTo>
                  <a:pt x="0" y="0"/>
                </a:moveTo>
                <a:lnTo>
                  <a:pt x="987341" y="0"/>
                </a:lnTo>
                <a:lnTo>
                  <a:pt x="987341" y="634940"/>
                </a:lnTo>
                <a:lnTo>
                  <a:pt x="0" y="634940"/>
                </a:lnTo>
                <a:lnTo>
                  <a:pt x="0" y="0"/>
                </a:lnTo>
                <a:close/>
              </a:path>
            </a:pathLst>
          </a:custGeom>
          <a:blipFill>
            <a:blip r:embed="rId6"/>
            <a:stretch>
              <a:fillRect l="0" t="0" r="0" b="0"/>
            </a:stretch>
          </a:blipFill>
        </p:spPr>
      </p:sp>
      <p:grpSp>
        <p:nvGrpSpPr>
          <p:cNvPr name="Group 7" id="7"/>
          <p:cNvGrpSpPr/>
          <p:nvPr/>
        </p:nvGrpSpPr>
        <p:grpSpPr>
          <a:xfrm rot="0">
            <a:off x="2158095" y="3948807"/>
            <a:ext cx="5453929" cy="4309652"/>
            <a:chOff x="0" y="0"/>
            <a:chExt cx="7271905" cy="5746202"/>
          </a:xfrm>
        </p:grpSpPr>
        <p:grpSp>
          <p:nvGrpSpPr>
            <p:cNvPr name="Group 8" id="8"/>
            <p:cNvGrpSpPr/>
            <p:nvPr/>
          </p:nvGrpSpPr>
          <p:grpSpPr>
            <a:xfrm rot="0">
              <a:off x="0" y="0"/>
              <a:ext cx="7271905" cy="882192"/>
              <a:chOff x="0" y="0"/>
              <a:chExt cx="1436426" cy="174260"/>
            </a:xfrm>
          </p:grpSpPr>
          <p:sp>
            <p:nvSpPr>
              <p:cNvPr name="Freeform 9" id="9"/>
              <p:cNvSpPr/>
              <p:nvPr/>
            </p:nvSpPr>
            <p:spPr>
              <a:xfrm flipH="false" flipV="false" rot="0">
                <a:off x="0" y="0"/>
                <a:ext cx="1436426" cy="174260"/>
              </a:xfrm>
              <a:custGeom>
                <a:avLst/>
                <a:gdLst/>
                <a:ahLst/>
                <a:cxnLst/>
                <a:rect r="r" b="b" t="t" l="l"/>
                <a:pathLst>
                  <a:path h="174260" w="1436426">
                    <a:moveTo>
                      <a:pt x="0" y="0"/>
                    </a:moveTo>
                    <a:lnTo>
                      <a:pt x="1436426" y="0"/>
                    </a:lnTo>
                    <a:lnTo>
                      <a:pt x="1436426" y="174260"/>
                    </a:lnTo>
                    <a:lnTo>
                      <a:pt x="0" y="174260"/>
                    </a:lnTo>
                    <a:close/>
                  </a:path>
                </a:pathLst>
              </a:custGeom>
              <a:solidFill>
                <a:srgbClr val="D8FCC9"/>
              </a:solidFill>
              <a:ln w="19050" cap="sq">
                <a:solidFill>
                  <a:srgbClr val="7ED957"/>
                </a:solidFill>
                <a:prstDash val="solid"/>
                <a:miter/>
              </a:ln>
            </p:spPr>
          </p:sp>
          <p:sp>
            <p:nvSpPr>
              <p:cNvPr name="TextBox 10" id="10"/>
              <p:cNvSpPr txBox="true"/>
              <p:nvPr/>
            </p:nvSpPr>
            <p:spPr>
              <a:xfrm>
                <a:off x="0" y="-95250"/>
                <a:ext cx="1436426" cy="269510"/>
              </a:xfrm>
              <a:prstGeom prst="rect">
                <a:avLst/>
              </a:prstGeom>
            </p:spPr>
            <p:txBody>
              <a:bodyPr anchor="ctr" rtlCol="false" tIns="50800" lIns="50800" bIns="50800" rIns="50800"/>
              <a:lstStyle/>
              <a:p>
                <a:pPr algn="ctr">
                  <a:lnSpc>
                    <a:spcPts val="3839"/>
                  </a:lnSpc>
                </a:pPr>
                <a:r>
                  <a:rPr lang="en-US" b="true" sz="2399" spc="11">
                    <a:solidFill>
                      <a:srgbClr val="000000"/>
                    </a:solidFill>
                    <a:latin typeface="Fira Sans Bold"/>
                    <a:ea typeface="Fira Sans Bold"/>
                    <a:cs typeface="Fira Sans Bold"/>
                    <a:sym typeface="Fira Sans Bold"/>
                  </a:rPr>
                  <a:t>BGSUI &gt; 500kW</a:t>
                </a:r>
              </a:p>
            </p:txBody>
          </p:sp>
        </p:grpSp>
        <p:grpSp>
          <p:nvGrpSpPr>
            <p:cNvPr name="Group 11" id="11"/>
            <p:cNvGrpSpPr/>
            <p:nvPr/>
          </p:nvGrpSpPr>
          <p:grpSpPr>
            <a:xfrm rot="0">
              <a:off x="0" y="848845"/>
              <a:ext cx="7271905" cy="4897358"/>
              <a:chOff x="0" y="0"/>
              <a:chExt cx="1436426" cy="967379"/>
            </a:xfrm>
          </p:grpSpPr>
          <p:sp>
            <p:nvSpPr>
              <p:cNvPr name="Freeform 12" id="12"/>
              <p:cNvSpPr/>
              <p:nvPr/>
            </p:nvSpPr>
            <p:spPr>
              <a:xfrm flipH="false" flipV="false" rot="0">
                <a:off x="0" y="0"/>
                <a:ext cx="1436426" cy="967379"/>
              </a:xfrm>
              <a:custGeom>
                <a:avLst/>
                <a:gdLst/>
                <a:ahLst/>
                <a:cxnLst/>
                <a:rect r="r" b="b" t="t" l="l"/>
                <a:pathLst>
                  <a:path h="967379" w="1436426">
                    <a:moveTo>
                      <a:pt x="0" y="0"/>
                    </a:moveTo>
                    <a:lnTo>
                      <a:pt x="1436426" y="0"/>
                    </a:lnTo>
                    <a:lnTo>
                      <a:pt x="1436426" y="967379"/>
                    </a:lnTo>
                    <a:lnTo>
                      <a:pt x="0" y="967379"/>
                    </a:lnTo>
                    <a:close/>
                  </a:path>
                </a:pathLst>
              </a:custGeom>
              <a:ln w="19050" cap="sq">
                <a:solidFill>
                  <a:srgbClr val="7ED957"/>
                </a:solidFill>
                <a:prstDash val="solid"/>
                <a:miter/>
              </a:ln>
            </p:spPr>
          </p:sp>
          <p:sp>
            <p:nvSpPr>
              <p:cNvPr name="TextBox 13" id="13"/>
              <p:cNvSpPr txBox="true"/>
              <p:nvPr/>
            </p:nvSpPr>
            <p:spPr>
              <a:xfrm>
                <a:off x="0" y="-95250"/>
                <a:ext cx="1436426" cy="1062629"/>
              </a:xfrm>
              <a:prstGeom prst="rect">
                <a:avLst/>
              </a:prstGeom>
            </p:spPr>
            <p:txBody>
              <a:bodyPr anchor="ctr" rtlCol="false" tIns="50800" lIns="50800" bIns="50800" rIns="50800"/>
              <a:lstStyle/>
              <a:p>
                <a:pPr algn="ctr">
                  <a:lnSpc>
                    <a:spcPts val="3839"/>
                  </a:lnSpc>
                </a:pPr>
              </a:p>
            </p:txBody>
          </p:sp>
        </p:grpSp>
        <p:sp>
          <p:nvSpPr>
            <p:cNvPr name="TextBox 14" id="14"/>
            <p:cNvSpPr txBox="true"/>
            <p:nvPr/>
          </p:nvSpPr>
          <p:spPr>
            <a:xfrm rot="0">
              <a:off x="414932" y="1304259"/>
              <a:ext cx="6452745" cy="3938905"/>
            </a:xfrm>
            <a:prstGeom prst="rect">
              <a:avLst/>
            </a:prstGeom>
          </p:spPr>
          <p:txBody>
            <a:bodyPr anchor="t" rtlCol="false" tIns="0" lIns="0" bIns="0" rIns="0">
              <a:spAutoFit/>
            </a:bodyPr>
            <a:lstStyle/>
            <a:p>
              <a:pPr algn="l" marL="453390" indent="-226695" lvl="1">
                <a:lnSpc>
                  <a:spcPts val="2940"/>
                </a:lnSpc>
                <a:buFont typeface="Arial"/>
                <a:buChar char="•"/>
              </a:pPr>
              <a:r>
                <a:rPr lang="en-US" sz="2100" spc="10">
                  <a:solidFill>
                    <a:srgbClr val="000000"/>
                  </a:solidFill>
                  <a:latin typeface="Fira Sans Light"/>
                  <a:ea typeface="Fira Sans Light"/>
                  <a:cs typeface="Fira Sans Light"/>
                  <a:sym typeface="Fira Sans Light"/>
                </a:rPr>
                <a:t>BGSUI is a re</a:t>
              </a:r>
              <a:r>
                <a:rPr lang="en-US" sz="2100" spc="10">
                  <a:solidFill>
                    <a:srgbClr val="000000"/>
                  </a:solidFill>
                  <a:latin typeface="Fira Sans Light"/>
                  <a:ea typeface="Fira Sans Light"/>
                  <a:cs typeface="Fira Sans Light"/>
                  <a:sym typeface="Fira Sans Light"/>
                </a:rPr>
                <a:t>newable asset that is above 500kW and uses or stores electricity at its principle location</a:t>
              </a:r>
            </a:p>
            <a:p>
              <a:pPr algn="l" marL="453390" indent="-226695" lvl="1">
                <a:lnSpc>
                  <a:spcPts val="2940"/>
                </a:lnSpc>
                <a:buFont typeface="Arial"/>
                <a:buChar char="•"/>
              </a:pPr>
              <a:r>
                <a:rPr lang="en-US" sz="2100" spc="10">
                  <a:solidFill>
                    <a:srgbClr val="000000"/>
                  </a:solidFill>
                  <a:latin typeface="Fira Sans Light"/>
                  <a:ea typeface="Fira Sans Light"/>
                  <a:cs typeface="Fira Sans Light"/>
                  <a:sym typeface="Fira Sans Light"/>
                </a:rPr>
                <a:t>Must apply for the BGSUI Licence</a:t>
              </a:r>
            </a:p>
            <a:p>
              <a:pPr algn="l" marL="453390" indent="-226695" lvl="1">
                <a:lnSpc>
                  <a:spcPts val="2940"/>
                </a:lnSpc>
                <a:buFont typeface="Arial"/>
                <a:buChar char="•"/>
              </a:pPr>
              <a:r>
                <a:rPr lang="en-US" sz="2100" spc="10">
                  <a:solidFill>
                    <a:srgbClr val="000000"/>
                  </a:solidFill>
                  <a:latin typeface="Fira Sans Light"/>
                  <a:ea typeface="Fira Sans Light"/>
                  <a:cs typeface="Fira Sans Light"/>
                  <a:sym typeface="Fira Sans Light"/>
                </a:rPr>
                <a:t>Benefits from a FiT for exports to the grid</a:t>
              </a:r>
            </a:p>
            <a:p>
              <a:pPr algn="l" marL="453390" indent="-226695" lvl="1">
                <a:lnSpc>
                  <a:spcPts val="2940"/>
                </a:lnSpc>
                <a:buFont typeface="Arial"/>
                <a:buChar char="•"/>
              </a:pPr>
              <a:r>
                <a:rPr lang="en-US" sz="2100" spc="10">
                  <a:solidFill>
                    <a:srgbClr val="000000"/>
                  </a:solidFill>
                  <a:latin typeface="Fira Sans Light"/>
                  <a:ea typeface="Fira Sans Light"/>
                  <a:cs typeface="Fira Sans Light"/>
                  <a:sym typeface="Fira Sans Light"/>
                </a:rPr>
                <a:t>Only compensated for a maximum level of exports</a:t>
              </a:r>
            </a:p>
          </p:txBody>
        </p:sp>
      </p:grpSp>
      <p:grpSp>
        <p:nvGrpSpPr>
          <p:cNvPr name="Group 15" id="15"/>
          <p:cNvGrpSpPr/>
          <p:nvPr/>
        </p:nvGrpSpPr>
        <p:grpSpPr>
          <a:xfrm rot="0">
            <a:off x="9802448" y="3948807"/>
            <a:ext cx="7147810" cy="3800642"/>
            <a:chOff x="0" y="0"/>
            <a:chExt cx="9530413" cy="5067523"/>
          </a:xfrm>
        </p:grpSpPr>
        <p:grpSp>
          <p:nvGrpSpPr>
            <p:cNvPr name="Group 16" id="16"/>
            <p:cNvGrpSpPr/>
            <p:nvPr/>
          </p:nvGrpSpPr>
          <p:grpSpPr>
            <a:xfrm rot="0">
              <a:off x="0" y="0"/>
              <a:ext cx="9530413" cy="882192"/>
              <a:chOff x="0" y="0"/>
              <a:chExt cx="1882551" cy="174260"/>
            </a:xfrm>
          </p:grpSpPr>
          <p:sp>
            <p:nvSpPr>
              <p:cNvPr name="Freeform 17" id="17"/>
              <p:cNvSpPr/>
              <p:nvPr/>
            </p:nvSpPr>
            <p:spPr>
              <a:xfrm flipH="false" flipV="false" rot="0">
                <a:off x="0" y="0"/>
                <a:ext cx="1882551" cy="174260"/>
              </a:xfrm>
              <a:custGeom>
                <a:avLst/>
                <a:gdLst/>
                <a:ahLst/>
                <a:cxnLst/>
                <a:rect r="r" b="b" t="t" l="l"/>
                <a:pathLst>
                  <a:path h="174260" w="1882551">
                    <a:moveTo>
                      <a:pt x="0" y="0"/>
                    </a:moveTo>
                    <a:lnTo>
                      <a:pt x="1882551" y="0"/>
                    </a:lnTo>
                    <a:lnTo>
                      <a:pt x="1882551" y="174260"/>
                    </a:lnTo>
                    <a:lnTo>
                      <a:pt x="0" y="174260"/>
                    </a:lnTo>
                    <a:close/>
                  </a:path>
                </a:pathLst>
              </a:custGeom>
              <a:solidFill>
                <a:srgbClr val="D8FCC9"/>
              </a:solidFill>
              <a:ln w="19050" cap="sq">
                <a:solidFill>
                  <a:srgbClr val="7ED957"/>
                </a:solidFill>
                <a:prstDash val="solid"/>
                <a:miter/>
              </a:ln>
            </p:spPr>
          </p:sp>
          <p:sp>
            <p:nvSpPr>
              <p:cNvPr name="TextBox 18" id="18"/>
              <p:cNvSpPr txBox="true"/>
              <p:nvPr/>
            </p:nvSpPr>
            <p:spPr>
              <a:xfrm>
                <a:off x="0" y="-95250"/>
                <a:ext cx="1882551" cy="269510"/>
              </a:xfrm>
              <a:prstGeom prst="rect">
                <a:avLst/>
              </a:prstGeom>
            </p:spPr>
            <p:txBody>
              <a:bodyPr anchor="ctr" rtlCol="false" tIns="50800" lIns="50800" bIns="50800" rIns="50800"/>
              <a:lstStyle/>
              <a:p>
                <a:pPr algn="ctr">
                  <a:lnSpc>
                    <a:spcPts val="3839"/>
                  </a:lnSpc>
                </a:pPr>
                <a:r>
                  <a:rPr lang="en-US" b="true" sz="2399" spc="11">
                    <a:solidFill>
                      <a:srgbClr val="000000"/>
                    </a:solidFill>
                    <a:latin typeface="Fira Sans Bold"/>
                    <a:ea typeface="Fira Sans Bold"/>
                    <a:cs typeface="Fira Sans Bold"/>
                    <a:sym typeface="Fira Sans Bold"/>
                  </a:rPr>
                  <a:t>Technical Constraints</a:t>
                </a:r>
              </a:p>
            </p:txBody>
          </p:sp>
        </p:grpSp>
        <p:grpSp>
          <p:nvGrpSpPr>
            <p:cNvPr name="Group 19" id="19"/>
            <p:cNvGrpSpPr/>
            <p:nvPr/>
          </p:nvGrpSpPr>
          <p:grpSpPr>
            <a:xfrm rot="0">
              <a:off x="0" y="848845"/>
              <a:ext cx="9530413" cy="4218678"/>
              <a:chOff x="0" y="0"/>
              <a:chExt cx="1882551" cy="833319"/>
            </a:xfrm>
          </p:grpSpPr>
          <p:sp>
            <p:nvSpPr>
              <p:cNvPr name="Freeform 20" id="20"/>
              <p:cNvSpPr/>
              <p:nvPr/>
            </p:nvSpPr>
            <p:spPr>
              <a:xfrm flipH="false" flipV="false" rot="0">
                <a:off x="0" y="0"/>
                <a:ext cx="1882551" cy="833319"/>
              </a:xfrm>
              <a:custGeom>
                <a:avLst/>
                <a:gdLst/>
                <a:ahLst/>
                <a:cxnLst/>
                <a:rect r="r" b="b" t="t" l="l"/>
                <a:pathLst>
                  <a:path h="833319" w="1882551">
                    <a:moveTo>
                      <a:pt x="0" y="0"/>
                    </a:moveTo>
                    <a:lnTo>
                      <a:pt x="1882551" y="0"/>
                    </a:lnTo>
                    <a:lnTo>
                      <a:pt x="1882551" y="833319"/>
                    </a:lnTo>
                    <a:lnTo>
                      <a:pt x="0" y="833319"/>
                    </a:lnTo>
                    <a:close/>
                  </a:path>
                </a:pathLst>
              </a:custGeom>
              <a:ln w="19050" cap="sq">
                <a:solidFill>
                  <a:srgbClr val="7ED957"/>
                </a:solidFill>
                <a:prstDash val="solid"/>
                <a:miter/>
              </a:ln>
            </p:spPr>
          </p:sp>
          <p:sp>
            <p:nvSpPr>
              <p:cNvPr name="TextBox 21" id="21"/>
              <p:cNvSpPr txBox="true"/>
              <p:nvPr/>
            </p:nvSpPr>
            <p:spPr>
              <a:xfrm>
                <a:off x="0" y="-95250"/>
                <a:ext cx="1882551" cy="928569"/>
              </a:xfrm>
              <a:prstGeom prst="rect">
                <a:avLst/>
              </a:prstGeom>
            </p:spPr>
            <p:txBody>
              <a:bodyPr anchor="ctr" rtlCol="false" tIns="50800" lIns="50800" bIns="50800" rIns="50800"/>
              <a:lstStyle/>
              <a:p>
                <a:pPr algn="ctr">
                  <a:lnSpc>
                    <a:spcPts val="3839"/>
                  </a:lnSpc>
                </a:pPr>
              </a:p>
            </p:txBody>
          </p:sp>
        </p:grpSp>
        <p:sp>
          <p:nvSpPr>
            <p:cNvPr name="TextBox 22" id="22"/>
            <p:cNvSpPr txBox="true"/>
            <p:nvPr/>
          </p:nvSpPr>
          <p:spPr>
            <a:xfrm rot="0">
              <a:off x="0" y="1304259"/>
              <a:ext cx="9356347" cy="3443605"/>
            </a:xfrm>
            <a:prstGeom prst="rect">
              <a:avLst/>
            </a:prstGeom>
          </p:spPr>
          <p:txBody>
            <a:bodyPr anchor="t" rtlCol="false" tIns="0" lIns="0" bIns="0" rIns="0">
              <a:spAutoFit/>
            </a:bodyPr>
            <a:lstStyle/>
            <a:p>
              <a:pPr algn="l" marL="453390" indent="-226695" lvl="1">
                <a:lnSpc>
                  <a:spcPts val="2940"/>
                </a:lnSpc>
                <a:buFont typeface="Arial"/>
                <a:buChar char="•"/>
              </a:pPr>
              <a:r>
                <a:rPr lang="en-US" sz="2100" spc="10">
                  <a:solidFill>
                    <a:srgbClr val="000000"/>
                  </a:solidFill>
                  <a:latin typeface="Fira Sans Light"/>
                  <a:ea typeface="Fira Sans Light"/>
                  <a:cs typeface="Fira Sans Light"/>
                  <a:sym typeface="Fira Sans Light"/>
                </a:rPr>
                <a:t>Electricity Act caps the level of compe</a:t>
              </a:r>
              <a:r>
                <a:rPr lang="en-US" sz="2100" spc="10">
                  <a:solidFill>
                    <a:srgbClr val="000000"/>
                  </a:solidFill>
                  <a:latin typeface="Fira Sans Light"/>
                  <a:ea typeface="Fira Sans Light"/>
                  <a:cs typeface="Fira Sans Light"/>
                  <a:sym typeface="Fira Sans Light"/>
                </a:rPr>
                <a:t>nsation:</a:t>
              </a:r>
            </a:p>
            <a:p>
              <a:pPr algn="l" marL="906780" indent="-302260" lvl="2">
                <a:lnSpc>
                  <a:spcPts val="2940"/>
                </a:lnSpc>
                <a:buFont typeface="Arial"/>
                <a:buChar char="⚬"/>
              </a:pPr>
              <a:r>
                <a:rPr lang="en-US" sz="2100" spc="10">
                  <a:solidFill>
                    <a:srgbClr val="000000"/>
                  </a:solidFill>
                  <a:latin typeface="Fira Sans Light"/>
                  <a:ea typeface="Fira Sans Light"/>
                  <a:cs typeface="Fira Sans Light"/>
                  <a:sym typeface="Fira Sans Light"/>
                </a:rPr>
                <a:t>Compensation can be provided for exports up to 30% of the monthly generation</a:t>
              </a:r>
            </a:p>
            <a:p>
              <a:pPr algn="l" marL="453390" indent="-226695" lvl="1">
                <a:lnSpc>
                  <a:spcPts val="2940"/>
                </a:lnSpc>
                <a:buFont typeface="Arial"/>
                <a:buChar char="•"/>
              </a:pPr>
              <a:r>
                <a:rPr lang="en-US" sz="2100" spc="10">
                  <a:solidFill>
                    <a:srgbClr val="000000"/>
                  </a:solidFill>
                  <a:latin typeface="Fira Sans Light"/>
                  <a:ea typeface="Fira Sans Light"/>
                  <a:cs typeface="Fira Sans Light"/>
                  <a:sym typeface="Fira Sans Light"/>
                </a:rPr>
                <a:t>However, RA can also select a lower value if appropriate</a:t>
              </a:r>
            </a:p>
            <a:p>
              <a:pPr algn="l" marL="453390" indent="-226695" lvl="1">
                <a:lnSpc>
                  <a:spcPts val="2940"/>
                </a:lnSpc>
                <a:buFont typeface="Arial"/>
                <a:buChar char="•"/>
              </a:pPr>
              <a:r>
                <a:rPr lang="en-US" sz="2100" spc="10">
                  <a:solidFill>
                    <a:srgbClr val="000000"/>
                  </a:solidFill>
                  <a:latin typeface="Fira Sans Light"/>
                  <a:ea typeface="Fira Sans Light"/>
                  <a:cs typeface="Fira Sans Light"/>
                  <a:sym typeface="Fira Sans Light"/>
                </a:rPr>
                <a:t>This can help avoid customers trying to oversize the system and view the licence as a way to make a profit</a:t>
              </a:r>
            </a:p>
          </p:txBody>
        </p:sp>
      </p:grpSp>
      <p:sp>
        <p:nvSpPr>
          <p:cNvPr name="TextBox 23" id="23"/>
          <p:cNvSpPr txBox="true"/>
          <p:nvPr/>
        </p:nvSpPr>
        <p:spPr>
          <a:xfrm rot="0">
            <a:off x="2158095" y="1076325"/>
            <a:ext cx="12871925" cy="1745615"/>
          </a:xfrm>
          <a:prstGeom prst="rect">
            <a:avLst/>
          </a:prstGeom>
        </p:spPr>
        <p:txBody>
          <a:bodyPr anchor="t" rtlCol="false" tIns="0" lIns="0" bIns="0" rIns="0">
            <a:spAutoFit/>
          </a:bodyPr>
          <a:lstStyle/>
          <a:p>
            <a:pPr algn="l">
              <a:lnSpc>
                <a:spcPts val="6820"/>
              </a:lnSpc>
            </a:pPr>
            <a:r>
              <a:rPr lang="en-US" sz="6200" b="true">
                <a:solidFill>
                  <a:srgbClr val="1B3A6A"/>
                </a:solidFill>
                <a:latin typeface="Fira Sans Semi-Bold"/>
                <a:ea typeface="Fira Sans Semi-Bold"/>
                <a:cs typeface="Fira Sans Semi-Bold"/>
                <a:sym typeface="Fira Sans Semi-Bold"/>
              </a:rPr>
              <a:t>Managing increasingly blurred lines between DER and utility-scale solar </a:t>
            </a:r>
          </a:p>
        </p:txBody>
      </p:sp>
      <p:sp>
        <p:nvSpPr>
          <p:cNvPr name="TextBox 24" id="24"/>
          <p:cNvSpPr txBox="true"/>
          <p:nvPr/>
        </p:nvSpPr>
        <p:spPr>
          <a:xfrm rot="0">
            <a:off x="2158095" y="2885727"/>
            <a:ext cx="13860578" cy="592455"/>
          </a:xfrm>
          <a:prstGeom prst="rect">
            <a:avLst/>
          </a:prstGeom>
        </p:spPr>
        <p:txBody>
          <a:bodyPr anchor="t" rtlCol="false" tIns="0" lIns="0" bIns="0" rIns="0">
            <a:spAutoFit/>
          </a:bodyPr>
          <a:lstStyle/>
          <a:p>
            <a:pPr algn="l">
              <a:lnSpc>
                <a:spcPts val="4800"/>
              </a:lnSpc>
            </a:pPr>
            <a:r>
              <a:rPr lang="en-US" sz="3200" spc="16">
                <a:solidFill>
                  <a:srgbClr val="000000"/>
                </a:solidFill>
                <a:latin typeface="Fira Sans Light"/>
                <a:ea typeface="Fira Sans Light"/>
                <a:cs typeface="Fira Sans Light"/>
                <a:sym typeface="Fira Sans Light"/>
              </a:rPr>
              <a:t>Historically, Bermuda has had three classes of assets.</a:t>
            </a:r>
          </a:p>
        </p:txBody>
      </p:sp>
      <p:sp>
        <p:nvSpPr>
          <p:cNvPr name="AutoShape 25" id="25"/>
          <p:cNvSpPr/>
          <p:nvPr/>
        </p:nvSpPr>
        <p:spPr>
          <a:xfrm flipV="true">
            <a:off x="7902104" y="6103633"/>
            <a:ext cx="1609481" cy="19050"/>
          </a:xfrm>
          <a:prstGeom prst="line">
            <a:avLst/>
          </a:prstGeom>
          <a:ln cap="flat" w="180975">
            <a:solidFill>
              <a:srgbClr val="7ED957"/>
            </a:solidFill>
            <a:prstDash val="solid"/>
            <a:headEnd type="none" len="sm" w="sm"/>
            <a:tailEnd type="triangle" len="med" w="lg"/>
          </a:ln>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5143500" y="4372374"/>
            <a:ext cx="10287000" cy="1542251"/>
            <a:chOff x="0" y="0"/>
            <a:chExt cx="35832548" cy="5372100"/>
          </a:xfrm>
        </p:grpSpPr>
        <p:sp>
          <p:nvSpPr>
            <p:cNvPr name="Freeform 3" id="3"/>
            <p:cNvSpPr/>
            <p:nvPr/>
          </p:nvSpPr>
          <p:spPr>
            <a:xfrm flipH="false" flipV="false" rot="0">
              <a:off x="0" y="0"/>
              <a:ext cx="35832548" cy="5372100"/>
            </a:xfrm>
            <a:custGeom>
              <a:avLst/>
              <a:gdLst/>
              <a:ahLst/>
              <a:cxnLst/>
              <a:rect r="r" b="b" t="t" l="l"/>
              <a:pathLst>
                <a:path h="5372100" w="35832548">
                  <a:moveTo>
                    <a:pt x="34281880" y="0"/>
                  </a:moveTo>
                  <a:lnTo>
                    <a:pt x="1550670" y="0"/>
                  </a:lnTo>
                  <a:lnTo>
                    <a:pt x="0" y="2686050"/>
                  </a:lnTo>
                  <a:lnTo>
                    <a:pt x="1550670" y="5372100"/>
                  </a:lnTo>
                  <a:lnTo>
                    <a:pt x="34281880" y="5372100"/>
                  </a:lnTo>
                  <a:lnTo>
                    <a:pt x="35832548" y="2686050"/>
                  </a:lnTo>
                  <a:lnTo>
                    <a:pt x="34281880" y="0"/>
                  </a:lnTo>
                  <a:close/>
                </a:path>
              </a:pathLst>
            </a:custGeom>
            <a:solidFill>
              <a:srgbClr val="1B3A6A"/>
            </a:solidFill>
          </p:spPr>
        </p:sp>
      </p:grpSp>
      <p:sp>
        <p:nvSpPr>
          <p:cNvPr name="Freeform 4" id="4"/>
          <p:cNvSpPr/>
          <p:nvPr/>
        </p:nvSpPr>
        <p:spPr>
          <a:xfrm flipH="false" flipV="false" rot="0">
            <a:off x="11805371" y="-5745536"/>
            <a:ext cx="9089020" cy="8361899"/>
          </a:xfrm>
          <a:custGeom>
            <a:avLst/>
            <a:gdLst/>
            <a:ahLst/>
            <a:cxnLst/>
            <a:rect r="r" b="b" t="t" l="l"/>
            <a:pathLst>
              <a:path h="8361899" w="9089020">
                <a:moveTo>
                  <a:pt x="0" y="0"/>
                </a:moveTo>
                <a:lnTo>
                  <a:pt x="9089021" y="0"/>
                </a:lnTo>
                <a:lnTo>
                  <a:pt x="9089021" y="8361899"/>
                </a:lnTo>
                <a:lnTo>
                  <a:pt x="0" y="83618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5440463" y="8940830"/>
            <a:ext cx="1818837" cy="634939"/>
          </a:xfrm>
          <a:custGeom>
            <a:avLst/>
            <a:gdLst/>
            <a:ahLst/>
            <a:cxnLst/>
            <a:rect r="r" b="b" t="t" l="l"/>
            <a:pathLst>
              <a:path h="634939" w="1818837">
                <a:moveTo>
                  <a:pt x="0" y="0"/>
                </a:moveTo>
                <a:lnTo>
                  <a:pt x="1818837" y="0"/>
                </a:lnTo>
                <a:lnTo>
                  <a:pt x="1818837" y="634940"/>
                </a:lnTo>
                <a:lnTo>
                  <a:pt x="0" y="6349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4042679" y="8940830"/>
            <a:ext cx="987341" cy="634939"/>
          </a:xfrm>
          <a:custGeom>
            <a:avLst/>
            <a:gdLst/>
            <a:ahLst/>
            <a:cxnLst/>
            <a:rect r="r" b="b" t="t" l="l"/>
            <a:pathLst>
              <a:path h="634939" w="987341">
                <a:moveTo>
                  <a:pt x="0" y="0"/>
                </a:moveTo>
                <a:lnTo>
                  <a:pt x="987341" y="0"/>
                </a:lnTo>
                <a:lnTo>
                  <a:pt x="987341" y="634940"/>
                </a:lnTo>
                <a:lnTo>
                  <a:pt x="0" y="634940"/>
                </a:lnTo>
                <a:lnTo>
                  <a:pt x="0" y="0"/>
                </a:lnTo>
                <a:close/>
              </a:path>
            </a:pathLst>
          </a:custGeom>
          <a:blipFill>
            <a:blip r:embed="rId6"/>
            <a:stretch>
              <a:fillRect l="0" t="0" r="0" b="0"/>
            </a:stretch>
          </a:blipFill>
        </p:spPr>
      </p:sp>
      <p:sp>
        <p:nvSpPr>
          <p:cNvPr name="Freeform 7" id="7"/>
          <p:cNvSpPr/>
          <p:nvPr/>
        </p:nvSpPr>
        <p:spPr>
          <a:xfrm flipH="false" flipV="false" rot="0">
            <a:off x="1861958" y="2470322"/>
            <a:ext cx="1217016" cy="1200345"/>
          </a:xfrm>
          <a:custGeom>
            <a:avLst/>
            <a:gdLst/>
            <a:ahLst/>
            <a:cxnLst/>
            <a:rect r="r" b="b" t="t" l="l"/>
            <a:pathLst>
              <a:path h="1200345" w="1217016">
                <a:moveTo>
                  <a:pt x="0" y="0"/>
                </a:moveTo>
                <a:lnTo>
                  <a:pt x="1217016" y="0"/>
                </a:lnTo>
                <a:lnTo>
                  <a:pt x="1217016" y="1200345"/>
                </a:lnTo>
                <a:lnTo>
                  <a:pt x="0" y="1200345"/>
                </a:lnTo>
                <a:lnTo>
                  <a:pt x="0" y="0"/>
                </a:lnTo>
                <a:close/>
              </a:path>
            </a:pathLst>
          </a:custGeom>
          <a:blipFill>
            <a:blip r:embed="rId7"/>
            <a:stretch>
              <a:fillRect l="0" t="0" r="0" b="0"/>
            </a:stretch>
          </a:blipFill>
        </p:spPr>
      </p:sp>
      <p:sp>
        <p:nvSpPr>
          <p:cNvPr name="Freeform 8" id="8"/>
          <p:cNvSpPr/>
          <p:nvPr/>
        </p:nvSpPr>
        <p:spPr>
          <a:xfrm flipH="false" flipV="false" rot="0">
            <a:off x="1861958" y="3943155"/>
            <a:ext cx="1217016" cy="1200345"/>
          </a:xfrm>
          <a:custGeom>
            <a:avLst/>
            <a:gdLst/>
            <a:ahLst/>
            <a:cxnLst/>
            <a:rect r="r" b="b" t="t" l="l"/>
            <a:pathLst>
              <a:path h="1200345" w="1217016">
                <a:moveTo>
                  <a:pt x="0" y="0"/>
                </a:moveTo>
                <a:lnTo>
                  <a:pt x="1217016" y="0"/>
                </a:lnTo>
                <a:lnTo>
                  <a:pt x="1217016" y="1200345"/>
                </a:lnTo>
                <a:lnTo>
                  <a:pt x="0" y="1200345"/>
                </a:lnTo>
                <a:lnTo>
                  <a:pt x="0" y="0"/>
                </a:lnTo>
                <a:close/>
              </a:path>
            </a:pathLst>
          </a:custGeom>
          <a:blipFill>
            <a:blip r:embed="rId7"/>
            <a:stretch>
              <a:fillRect l="0" t="0" r="0" b="0"/>
            </a:stretch>
          </a:blipFill>
        </p:spPr>
      </p:sp>
      <p:sp>
        <p:nvSpPr>
          <p:cNvPr name="Freeform 9" id="9"/>
          <p:cNvSpPr/>
          <p:nvPr/>
        </p:nvSpPr>
        <p:spPr>
          <a:xfrm flipH="false" flipV="false" rot="0">
            <a:off x="1861958" y="5419725"/>
            <a:ext cx="1217016" cy="1200345"/>
          </a:xfrm>
          <a:custGeom>
            <a:avLst/>
            <a:gdLst/>
            <a:ahLst/>
            <a:cxnLst/>
            <a:rect r="r" b="b" t="t" l="l"/>
            <a:pathLst>
              <a:path h="1200345" w="1217016">
                <a:moveTo>
                  <a:pt x="0" y="0"/>
                </a:moveTo>
                <a:lnTo>
                  <a:pt x="1217016" y="0"/>
                </a:lnTo>
                <a:lnTo>
                  <a:pt x="1217016" y="1200345"/>
                </a:lnTo>
                <a:lnTo>
                  <a:pt x="0" y="1200345"/>
                </a:lnTo>
                <a:lnTo>
                  <a:pt x="0" y="0"/>
                </a:lnTo>
                <a:close/>
              </a:path>
            </a:pathLst>
          </a:custGeom>
          <a:blipFill>
            <a:blip r:embed="rId7"/>
            <a:stretch>
              <a:fillRect l="0" t="0" r="0" b="0"/>
            </a:stretch>
          </a:blipFill>
        </p:spPr>
      </p:sp>
      <p:sp>
        <p:nvSpPr>
          <p:cNvPr name="Freeform 10" id="10"/>
          <p:cNvSpPr/>
          <p:nvPr/>
        </p:nvSpPr>
        <p:spPr>
          <a:xfrm flipH="false" flipV="false" rot="0">
            <a:off x="1861958" y="6896295"/>
            <a:ext cx="1217016" cy="1200345"/>
          </a:xfrm>
          <a:custGeom>
            <a:avLst/>
            <a:gdLst/>
            <a:ahLst/>
            <a:cxnLst/>
            <a:rect r="r" b="b" t="t" l="l"/>
            <a:pathLst>
              <a:path h="1200345" w="1217016">
                <a:moveTo>
                  <a:pt x="0" y="0"/>
                </a:moveTo>
                <a:lnTo>
                  <a:pt x="1217016" y="0"/>
                </a:lnTo>
                <a:lnTo>
                  <a:pt x="1217016" y="1200344"/>
                </a:lnTo>
                <a:lnTo>
                  <a:pt x="0" y="1200344"/>
                </a:lnTo>
                <a:lnTo>
                  <a:pt x="0" y="0"/>
                </a:lnTo>
                <a:close/>
              </a:path>
            </a:pathLst>
          </a:custGeom>
          <a:blipFill>
            <a:blip r:embed="rId7"/>
            <a:stretch>
              <a:fillRect l="0" t="0" r="0" b="0"/>
            </a:stretch>
          </a:blipFill>
        </p:spPr>
      </p:sp>
      <p:sp>
        <p:nvSpPr>
          <p:cNvPr name="TextBox 11" id="11"/>
          <p:cNvSpPr txBox="true"/>
          <p:nvPr/>
        </p:nvSpPr>
        <p:spPr>
          <a:xfrm rot="0">
            <a:off x="2158095" y="1076325"/>
            <a:ext cx="12871925" cy="888365"/>
          </a:xfrm>
          <a:prstGeom prst="rect">
            <a:avLst/>
          </a:prstGeom>
        </p:spPr>
        <p:txBody>
          <a:bodyPr anchor="t" rtlCol="false" tIns="0" lIns="0" bIns="0" rIns="0">
            <a:spAutoFit/>
          </a:bodyPr>
          <a:lstStyle/>
          <a:p>
            <a:pPr algn="l">
              <a:lnSpc>
                <a:spcPts val="6820"/>
              </a:lnSpc>
            </a:pPr>
            <a:r>
              <a:rPr lang="en-US" sz="6200" b="true">
                <a:solidFill>
                  <a:srgbClr val="1B3A6A"/>
                </a:solidFill>
                <a:latin typeface="Fira Sans Bold"/>
                <a:ea typeface="Fira Sans Bold"/>
                <a:cs typeface="Fira Sans Bold"/>
                <a:sym typeface="Fira Sans Bold"/>
              </a:rPr>
              <a:t>Takeaways…</a:t>
            </a:r>
          </a:p>
        </p:txBody>
      </p:sp>
      <p:sp>
        <p:nvSpPr>
          <p:cNvPr name="TextBox 12" id="12"/>
          <p:cNvSpPr txBox="true"/>
          <p:nvPr/>
        </p:nvSpPr>
        <p:spPr>
          <a:xfrm rot="0">
            <a:off x="3453204" y="2539000"/>
            <a:ext cx="11987259" cy="977265"/>
          </a:xfrm>
          <a:prstGeom prst="rect">
            <a:avLst/>
          </a:prstGeom>
        </p:spPr>
        <p:txBody>
          <a:bodyPr anchor="t" rtlCol="false" tIns="0" lIns="0" bIns="0" rIns="0">
            <a:spAutoFit/>
          </a:bodyPr>
          <a:lstStyle/>
          <a:p>
            <a:pPr algn="l">
              <a:lnSpc>
                <a:spcPts val="3900"/>
              </a:lnSpc>
            </a:pPr>
            <a:r>
              <a:rPr lang="en-US" sz="2600" spc="13">
                <a:solidFill>
                  <a:srgbClr val="000000"/>
                </a:solidFill>
                <a:latin typeface="Fira Sans Light"/>
                <a:ea typeface="Fira Sans Light"/>
                <a:cs typeface="Fira Sans Light"/>
                <a:sym typeface="Fira Sans Light"/>
              </a:rPr>
              <a:t>When considering creating a scheme to encourage DER uptake, it is important to balance conflicting priorities, such as fair pricing and decarbonization.</a:t>
            </a:r>
          </a:p>
        </p:txBody>
      </p:sp>
      <p:sp>
        <p:nvSpPr>
          <p:cNvPr name="TextBox 13" id="13"/>
          <p:cNvSpPr txBox="true"/>
          <p:nvPr/>
        </p:nvSpPr>
        <p:spPr>
          <a:xfrm rot="0">
            <a:off x="3453204" y="4011833"/>
            <a:ext cx="11987259" cy="977265"/>
          </a:xfrm>
          <a:prstGeom prst="rect">
            <a:avLst/>
          </a:prstGeom>
        </p:spPr>
        <p:txBody>
          <a:bodyPr anchor="t" rtlCol="false" tIns="0" lIns="0" bIns="0" rIns="0">
            <a:spAutoFit/>
          </a:bodyPr>
          <a:lstStyle/>
          <a:p>
            <a:pPr algn="l">
              <a:lnSpc>
                <a:spcPts val="3900"/>
              </a:lnSpc>
            </a:pPr>
            <a:r>
              <a:rPr lang="en-US" sz="2600" spc="13">
                <a:solidFill>
                  <a:srgbClr val="000000"/>
                </a:solidFill>
                <a:latin typeface="Fira Sans Light"/>
                <a:ea typeface="Fira Sans Light"/>
                <a:cs typeface="Fira Sans Light"/>
                <a:sym typeface="Fira Sans Light"/>
              </a:rPr>
              <a:t>When using buy-back schemes to encourage DER uptake, it is vital to ensure that buy-back rates continue to be relevant with evolving markets.</a:t>
            </a:r>
          </a:p>
        </p:txBody>
      </p:sp>
      <p:sp>
        <p:nvSpPr>
          <p:cNvPr name="TextBox 14" id="14"/>
          <p:cNvSpPr txBox="true"/>
          <p:nvPr/>
        </p:nvSpPr>
        <p:spPr>
          <a:xfrm rot="0">
            <a:off x="3453204" y="5488402"/>
            <a:ext cx="11987259" cy="977265"/>
          </a:xfrm>
          <a:prstGeom prst="rect">
            <a:avLst/>
          </a:prstGeom>
        </p:spPr>
        <p:txBody>
          <a:bodyPr anchor="t" rtlCol="false" tIns="0" lIns="0" bIns="0" rIns="0">
            <a:spAutoFit/>
          </a:bodyPr>
          <a:lstStyle/>
          <a:p>
            <a:pPr algn="l">
              <a:lnSpc>
                <a:spcPts val="3900"/>
              </a:lnSpc>
            </a:pPr>
            <a:r>
              <a:rPr lang="en-US" sz="2600" spc="13">
                <a:solidFill>
                  <a:srgbClr val="000000"/>
                </a:solidFill>
                <a:latin typeface="Fira Sans Light"/>
                <a:ea typeface="Fira Sans Light"/>
                <a:cs typeface="Fira Sans Light"/>
                <a:sym typeface="Fira Sans Light"/>
              </a:rPr>
              <a:t>Bermuda uses two approaches to monitor and maintain reliability: setting network reliability targets and power system planning constraints.</a:t>
            </a:r>
          </a:p>
        </p:txBody>
      </p:sp>
      <p:sp>
        <p:nvSpPr>
          <p:cNvPr name="TextBox 15" id="15"/>
          <p:cNvSpPr txBox="true"/>
          <p:nvPr/>
        </p:nvSpPr>
        <p:spPr>
          <a:xfrm rot="0">
            <a:off x="3453204" y="6964972"/>
            <a:ext cx="11987259" cy="977265"/>
          </a:xfrm>
          <a:prstGeom prst="rect">
            <a:avLst/>
          </a:prstGeom>
        </p:spPr>
        <p:txBody>
          <a:bodyPr anchor="t" rtlCol="false" tIns="0" lIns="0" bIns="0" rIns="0">
            <a:spAutoFit/>
          </a:bodyPr>
          <a:lstStyle/>
          <a:p>
            <a:pPr algn="l">
              <a:lnSpc>
                <a:spcPts val="3900"/>
              </a:lnSpc>
            </a:pPr>
            <a:r>
              <a:rPr lang="en-US" sz="2600" spc="13">
                <a:solidFill>
                  <a:srgbClr val="000000"/>
                </a:solidFill>
                <a:latin typeface="Fira Sans Light"/>
                <a:ea typeface="Fira Sans Light"/>
                <a:cs typeface="Fira Sans Light"/>
                <a:sym typeface="Fira Sans Light"/>
              </a:rPr>
              <a:t>Introducing new types of licences requires careful design to ensure that they are not observed as an activity to make profit. </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1B3A6A"/>
        </a:solidFill>
      </p:bgPr>
    </p:bg>
    <p:spTree>
      <p:nvGrpSpPr>
        <p:cNvPr id="1" name=""/>
        <p:cNvGrpSpPr/>
        <p:nvPr/>
      </p:nvGrpSpPr>
      <p:grpSpPr>
        <a:xfrm>
          <a:off x="0" y="0"/>
          <a:ext cx="0" cy="0"/>
          <a:chOff x="0" y="0"/>
          <a:chExt cx="0" cy="0"/>
        </a:xfrm>
      </p:grpSpPr>
      <p:grpSp>
        <p:nvGrpSpPr>
          <p:cNvPr name="Group 2" id="2"/>
          <p:cNvGrpSpPr/>
          <p:nvPr/>
        </p:nvGrpSpPr>
        <p:grpSpPr>
          <a:xfrm rot="0">
            <a:off x="12081805" y="0"/>
            <a:ext cx="11879371" cy="10287000"/>
            <a:chOff x="0" y="0"/>
            <a:chExt cx="4282440" cy="3708400"/>
          </a:xfrm>
        </p:grpSpPr>
        <p:sp>
          <p:nvSpPr>
            <p:cNvPr name="Freeform 3" id="3"/>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2"/>
              <a:stretch>
                <a:fillRect l="-12818" t="0" r="-41128" b="0"/>
              </a:stretch>
            </a:blipFill>
          </p:spPr>
        </p:sp>
      </p:grpSp>
      <p:sp>
        <p:nvSpPr>
          <p:cNvPr name="TextBox 4" id="4"/>
          <p:cNvSpPr txBox="true"/>
          <p:nvPr/>
        </p:nvSpPr>
        <p:spPr>
          <a:xfrm rot="0">
            <a:off x="1028700" y="2153796"/>
            <a:ext cx="10920596" cy="2477100"/>
          </a:xfrm>
          <a:prstGeom prst="rect">
            <a:avLst/>
          </a:prstGeom>
        </p:spPr>
        <p:txBody>
          <a:bodyPr anchor="t" rtlCol="false" tIns="0" lIns="0" bIns="0" rIns="0">
            <a:spAutoFit/>
          </a:bodyPr>
          <a:lstStyle/>
          <a:p>
            <a:pPr algn="l">
              <a:lnSpc>
                <a:spcPts val="19026"/>
              </a:lnSpc>
            </a:pPr>
            <a:r>
              <a:rPr lang="en-US" sz="17297" spc="-518" b="true">
                <a:solidFill>
                  <a:srgbClr val="FFFFFF"/>
                </a:solidFill>
                <a:latin typeface="Fira Sans Semi-Bold"/>
                <a:ea typeface="Fira Sans Semi-Bold"/>
                <a:cs typeface="Fira Sans Semi-Bold"/>
                <a:sym typeface="Fira Sans Semi-Bold"/>
              </a:rPr>
              <a:t>Thank-You</a:t>
            </a:r>
          </a:p>
        </p:txBody>
      </p:sp>
      <p:sp>
        <p:nvSpPr>
          <p:cNvPr name="Freeform 5" id="5"/>
          <p:cNvSpPr/>
          <p:nvPr/>
        </p:nvSpPr>
        <p:spPr>
          <a:xfrm flipH="false" flipV="false" rot="0">
            <a:off x="1287354" y="8654903"/>
            <a:ext cx="1728482" cy="603397"/>
          </a:xfrm>
          <a:custGeom>
            <a:avLst/>
            <a:gdLst/>
            <a:ahLst/>
            <a:cxnLst/>
            <a:rect r="r" b="b" t="t" l="l"/>
            <a:pathLst>
              <a:path h="603397" w="1728482">
                <a:moveTo>
                  <a:pt x="0" y="0"/>
                </a:moveTo>
                <a:lnTo>
                  <a:pt x="1728482" y="0"/>
                </a:lnTo>
                <a:lnTo>
                  <a:pt x="1728482" y="603397"/>
                </a:lnTo>
                <a:lnTo>
                  <a:pt x="0" y="6033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287354" y="4526121"/>
            <a:ext cx="10661941" cy="1424514"/>
          </a:xfrm>
          <a:prstGeom prst="rect">
            <a:avLst/>
          </a:prstGeom>
        </p:spPr>
        <p:txBody>
          <a:bodyPr anchor="t" rtlCol="false" tIns="0" lIns="0" bIns="0" rIns="0">
            <a:spAutoFit/>
          </a:bodyPr>
          <a:lstStyle/>
          <a:p>
            <a:pPr algn="l">
              <a:lnSpc>
                <a:spcPts val="5791"/>
              </a:lnSpc>
            </a:pPr>
            <a:r>
              <a:rPr lang="en-US" sz="3861" spc="19">
                <a:solidFill>
                  <a:srgbClr val="FFFFFF"/>
                </a:solidFill>
                <a:latin typeface="Fira Sans"/>
                <a:ea typeface="Fira Sans"/>
                <a:cs typeface="Fira Sans"/>
                <a:sym typeface="Fira Sans"/>
              </a:rPr>
              <a:t>We will now open the presentation to any questions you may have.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40463" y="8940830"/>
            <a:ext cx="1818837" cy="634939"/>
          </a:xfrm>
          <a:custGeom>
            <a:avLst/>
            <a:gdLst/>
            <a:ahLst/>
            <a:cxnLst/>
            <a:rect r="r" b="b" t="t" l="l"/>
            <a:pathLst>
              <a:path h="634939" w="1818837">
                <a:moveTo>
                  <a:pt x="0" y="0"/>
                </a:moveTo>
                <a:lnTo>
                  <a:pt x="1818837" y="0"/>
                </a:lnTo>
                <a:lnTo>
                  <a:pt x="1818837" y="634940"/>
                </a:lnTo>
                <a:lnTo>
                  <a:pt x="0" y="6349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042679" y="8940830"/>
            <a:ext cx="987341" cy="634939"/>
          </a:xfrm>
          <a:custGeom>
            <a:avLst/>
            <a:gdLst/>
            <a:ahLst/>
            <a:cxnLst/>
            <a:rect r="r" b="b" t="t" l="l"/>
            <a:pathLst>
              <a:path h="634939" w="987341">
                <a:moveTo>
                  <a:pt x="0" y="0"/>
                </a:moveTo>
                <a:lnTo>
                  <a:pt x="987341" y="0"/>
                </a:lnTo>
                <a:lnTo>
                  <a:pt x="987341" y="634940"/>
                </a:lnTo>
                <a:lnTo>
                  <a:pt x="0" y="634940"/>
                </a:lnTo>
                <a:lnTo>
                  <a:pt x="0" y="0"/>
                </a:lnTo>
                <a:close/>
              </a:path>
            </a:pathLst>
          </a:custGeom>
          <a:blipFill>
            <a:blip r:embed="rId4"/>
            <a:stretch>
              <a:fillRect l="0" t="0" r="0" b="0"/>
            </a:stretch>
          </a:blipFill>
        </p:spPr>
      </p:sp>
      <p:grpSp>
        <p:nvGrpSpPr>
          <p:cNvPr name="Group 4" id="4"/>
          <p:cNvGrpSpPr/>
          <p:nvPr/>
        </p:nvGrpSpPr>
        <p:grpSpPr>
          <a:xfrm rot="0">
            <a:off x="7444817" y="4637229"/>
            <a:ext cx="1955309" cy="1955309"/>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5843E"/>
            </a:solidFill>
          </p:spPr>
        </p:sp>
        <p:sp>
          <p:nvSpPr>
            <p:cNvPr name="TextBox 6" id="6"/>
            <p:cNvSpPr txBox="true"/>
            <p:nvPr/>
          </p:nvSpPr>
          <p:spPr>
            <a:xfrm>
              <a:off x="0" y="107950"/>
              <a:ext cx="711200" cy="501650"/>
            </a:xfrm>
            <a:prstGeom prst="rect">
              <a:avLst/>
            </a:prstGeom>
          </p:spPr>
          <p:txBody>
            <a:bodyPr anchor="ctr" rtlCol="false" tIns="50800" lIns="50800" bIns="50800" rIns="50800"/>
            <a:lstStyle/>
            <a:p>
              <a:pPr algn="ctr">
                <a:lnSpc>
                  <a:spcPts val="3839"/>
                </a:lnSpc>
              </a:pPr>
            </a:p>
          </p:txBody>
        </p:sp>
      </p:grpSp>
      <p:sp>
        <p:nvSpPr>
          <p:cNvPr name="TextBox 7" id="7"/>
          <p:cNvSpPr txBox="true"/>
          <p:nvPr/>
        </p:nvSpPr>
        <p:spPr>
          <a:xfrm rot="0">
            <a:off x="1028700" y="1431687"/>
            <a:ext cx="11845935" cy="857250"/>
          </a:xfrm>
          <a:prstGeom prst="rect">
            <a:avLst/>
          </a:prstGeom>
        </p:spPr>
        <p:txBody>
          <a:bodyPr anchor="t" rtlCol="false" tIns="0" lIns="0" bIns="0" rIns="0">
            <a:spAutoFit/>
          </a:bodyPr>
          <a:lstStyle/>
          <a:p>
            <a:pPr algn="l">
              <a:lnSpc>
                <a:spcPts val="6720"/>
              </a:lnSpc>
            </a:pPr>
            <a:r>
              <a:rPr lang="en-US" sz="5600" b="true">
                <a:solidFill>
                  <a:srgbClr val="1B3A6A"/>
                </a:solidFill>
                <a:latin typeface="Fira Sans Bold"/>
                <a:ea typeface="Fira Sans Bold"/>
                <a:cs typeface="Fira Sans Bold"/>
                <a:sym typeface="Fira Sans Bold"/>
              </a:rPr>
              <a:t>Background</a:t>
            </a:r>
          </a:p>
        </p:txBody>
      </p:sp>
      <p:sp>
        <p:nvSpPr>
          <p:cNvPr name="TextBox 8" id="8"/>
          <p:cNvSpPr txBox="true"/>
          <p:nvPr/>
        </p:nvSpPr>
        <p:spPr>
          <a:xfrm rot="0">
            <a:off x="1028700" y="2654588"/>
            <a:ext cx="15321181" cy="459106"/>
          </a:xfrm>
          <a:prstGeom prst="rect">
            <a:avLst/>
          </a:prstGeom>
        </p:spPr>
        <p:txBody>
          <a:bodyPr anchor="t" rtlCol="false" tIns="0" lIns="0" bIns="0" rIns="0">
            <a:spAutoFit/>
          </a:bodyPr>
          <a:lstStyle/>
          <a:p>
            <a:pPr algn="just">
              <a:lnSpc>
                <a:spcPts val="3839"/>
              </a:lnSpc>
            </a:pPr>
            <a:r>
              <a:rPr lang="en-US" sz="2399" spc="11">
                <a:solidFill>
                  <a:srgbClr val="000000"/>
                </a:solidFill>
                <a:latin typeface="Fira Sans Light"/>
                <a:ea typeface="Fira Sans Light"/>
                <a:cs typeface="Fira Sans Light"/>
                <a:sym typeface="Fira Sans Light"/>
              </a:rPr>
              <a:t>Islands and the Caribbean region face unique challenges in the electricity sector and its decarbonization.</a:t>
            </a:r>
          </a:p>
        </p:txBody>
      </p:sp>
      <p:sp>
        <p:nvSpPr>
          <p:cNvPr name="TextBox 9" id="9"/>
          <p:cNvSpPr txBox="true"/>
          <p:nvPr/>
        </p:nvSpPr>
        <p:spPr>
          <a:xfrm rot="0">
            <a:off x="1028700" y="4609043"/>
            <a:ext cx="5922967" cy="1916431"/>
          </a:xfrm>
          <a:prstGeom prst="rect">
            <a:avLst/>
          </a:prstGeom>
        </p:spPr>
        <p:txBody>
          <a:bodyPr anchor="t" rtlCol="false" tIns="0" lIns="0" bIns="0" rIns="0">
            <a:spAutoFit/>
          </a:bodyPr>
          <a:lstStyle/>
          <a:p>
            <a:pPr algn="just" marL="518157" indent="-259078" lvl="1">
              <a:lnSpc>
                <a:spcPts val="3839"/>
              </a:lnSpc>
              <a:buFont typeface="Arial"/>
              <a:buChar char="•"/>
            </a:pPr>
            <a:r>
              <a:rPr lang="en-US" sz="2399" spc="11">
                <a:solidFill>
                  <a:srgbClr val="000000"/>
                </a:solidFill>
                <a:latin typeface="Fira Sans Light"/>
                <a:ea typeface="Fira Sans Light"/>
                <a:cs typeface="Fira Sans Light"/>
                <a:sym typeface="Fira Sans Light"/>
              </a:rPr>
              <a:t>Isolation</a:t>
            </a:r>
          </a:p>
          <a:p>
            <a:pPr algn="just" marL="518157" indent="-259078" lvl="1">
              <a:lnSpc>
                <a:spcPts val="3839"/>
              </a:lnSpc>
              <a:buFont typeface="Arial"/>
              <a:buChar char="•"/>
            </a:pPr>
            <a:r>
              <a:rPr lang="en-US" sz="2399" spc="11">
                <a:solidFill>
                  <a:srgbClr val="000000"/>
                </a:solidFill>
                <a:latin typeface="Fira Sans Light"/>
                <a:ea typeface="Fira Sans Light"/>
                <a:cs typeface="Fira Sans Light"/>
                <a:sym typeface="Fira Sans Light"/>
              </a:rPr>
              <a:t>Land scarcity</a:t>
            </a:r>
          </a:p>
          <a:p>
            <a:pPr algn="just" marL="518157" indent="-259078" lvl="1">
              <a:lnSpc>
                <a:spcPts val="3839"/>
              </a:lnSpc>
              <a:buFont typeface="Arial"/>
              <a:buChar char="•"/>
            </a:pPr>
            <a:r>
              <a:rPr lang="en-US" sz="2399" spc="11">
                <a:solidFill>
                  <a:srgbClr val="000000"/>
                </a:solidFill>
                <a:latin typeface="Fira Sans Light"/>
                <a:ea typeface="Fira Sans Light"/>
                <a:cs typeface="Fira Sans Light"/>
                <a:sym typeface="Fira Sans Light"/>
              </a:rPr>
              <a:t>High and volatile prices</a:t>
            </a:r>
          </a:p>
          <a:p>
            <a:pPr algn="just" marL="518157" indent="-259078" lvl="1">
              <a:lnSpc>
                <a:spcPts val="3839"/>
              </a:lnSpc>
              <a:buFont typeface="Arial"/>
              <a:buChar char="•"/>
            </a:pPr>
            <a:r>
              <a:rPr lang="en-US" sz="2399" spc="11">
                <a:solidFill>
                  <a:srgbClr val="000000"/>
                </a:solidFill>
                <a:latin typeface="Fira Sans Light"/>
                <a:ea typeface="Fira Sans Light"/>
                <a:cs typeface="Fira Sans Light"/>
                <a:sym typeface="Fira Sans Light"/>
              </a:rPr>
              <a:t>Smaller scale -&gt; Diseconomies of scale</a:t>
            </a:r>
          </a:p>
        </p:txBody>
      </p:sp>
      <p:grpSp>
        <p:nvGrpSpPr>
          <p:cNvPr name="Group 10" id="10"/>
          <p:cNvGrpSpPr/>
          <p:nvPr/>
        </p:nvGrpSpPr>
        <p:grpSpPr>
          <a:xfrm rot="0">
            <a:off x="10005971" y="4364986"/>
            <a:ext cx="5547188" cy="2499796"/>
            <a:chOff x="0" y="0"/>
            <a:chExt cx="7396251" cy="3333061"/>
          </a:xfrm>
        </p:grpSpPr>
        <p:grpSp>
          <p:nvGrpSpPr>
            <p:cNvPr name="Group 11" id="11"/>
            <p:cNvGrpSpPr/>
            <p:nvPr/>
          </p:nvGrpSpPr>
          <p:grpSpPr>
            <a:xfrm rot="0">
              <a:off x="0" y="0"/>
              <a:ext cx="7396251" cy="3333061"/>
              <a:chOff x="0" y="0"/>
              <a:chExt cx="1460988" cy="658382"/>
            </a:xfrm>
          </p:grpSpPr>
          <p:sp>
            <p:nvSpPr>
              <p:cNvPr name="Freeform 12" id="12"/>
              <p:cNvSpPr/>
              <p:nvPr/>
            </p:nvSpPr>
            <p:spPr>
              <a:xfrm flipH="false" flipV="false" rot="0">
                <a:off x="0" y="0"/>
                <a:ext cx="1460988" cy="658382"/>
              </a:xfrm>
              <a:custGeom>
                <a:avLst/>
                <a:gdLst/>
                <a:ahLst/>
                <a:cxnLst/>
                <a:rect r="r" b="b" t="t" l="l"/>
                <a:pathLst>
                  <a:path h="658382" w="1460988">
                    <a:moveTo>
                      <a:pt x="0" y="0"/>
                    </a:moveTo>
                    <a:lnTo>
                      <a:pt x="1460988" y="0"/>
                    </a:lnTo>
                    <a:lnTo>
                      <a:pt x="1460988" y="658382"/>
                    </a:lnTo>
                    <a:lnTo>
                      <a:pt x="0" y="658382"/>
                    </a:lnTo>
                    <a:close/>
                  </a:path>
                </a:pathLst>
              </a:custGeom>
              <a:ln w="19050" cap="sq">
                <a:solidFill>
                  <a:srgbClr val="1B3A6A"/>
                </a:solidFill>
                <a:prstDash val="solid"/>
                <a:miter/>
              </a:ln>
            </p:spPr>
          </p:sp>
          <p:sp>
            <p:nvSpPr>
              <p:cNvPr name="TextBox 13" id="13"/>
              <p:cNvSpPr txBox="true"/>
              <p:nvPr/>
            </p:nvSpPr>
            <p:spPr>
              <a:xfrm>
                <a:off x="0" y="-47625"/>
                <a:ext cx="1460988" cy="706007"/>
              </a:xfrm>
              <a:prstGeom prst="rect">
                <a:avLst/>
              </a:prstGeom>
            </p:spPr>
            <p:txBody>
              <a:bodyPr anchor="ctr" rtlCol="false" tIns="50800" lIns="50800" bIns="50800" rIns="50800"/>
              <a:lstStyle/>
              <a:p>
                <a:pPr algn="ctr">
                  <a:lnSpc>
                    <a:spcPts val="3359"/>
                  </a:lnSpc>
                </a:pPr>
              </a:p>
            </p:txBody>
          </p:sp>
        </p:grpSp>
        <p:sp>
          <p:nvSpPr>
            <p:cNvPr name="TextBox 14" id="14"/>
            <p:cNvSpPr txBox="true"/>
            <p:nvPr/>
          </p:nvSpPr>
          <p:spPr>
            <a:xfrm rot="0">
              <a:off x="278358" y="293787"/>
              <a:ext cx="6539012" cy="466090"/>
            </a:xfrm>
            <a:prstGeom prst="rect">
              <a:avLst/>
            </a:prstGeom>
          </p:spPr>
          <p:txBody>
            <a:bodyPr anchor="t" rtlCol="false" tIns="0" lIns="0" bIns="0" rIns="0">
              <a:spAutoFit/>
            </a:bodyPr>
            <a:lstStyle/>
            <a:p>
              <a:pPr algn="ctr">
                <a:lnSpc>
                  <a:spcPts val="2640"/>
                </a:lnSpc>
                <a:spcBef>
                  <a:spcPct val="0"/>
                </a:spcBef>
              </a:pPr>
              <a:r>
                <a:rPr lang="en-US" b="true" sz="2400">
                  <a:solidFill>
                    <a:srgbClr val="F5843E"/>
                  </a:solidFill>
                  <a:latin typeface="Fira Sans Bold"/>
                  <a:ea typeface="Fira Sans Bold"/>
                  <a:cs typeface="Fira Sans Bold"/>
                  <a:sym typeface="Fira Sans Bold"/>
                </a:rPr>
                <a:t>Distributed Energy Resources (DER)</a:t>
              </a:r>
            </a:p>
          </p:txBody>
        </p:sp>
        <p:sp>
          <p:nvSpPr>
            <p:cNvPr name="TextBox 15" id="15"/>
            <p:cNvSpPr txBox="true"/>
            <p:nvPr/>
          </p:nvSpPr>
          <p:spPr>
            <a:xfrm rot="0">
              <a:off x="0" y="876301"/>
              <a:ext cx="7018536" cy="1875790"/>
            </a:xfrm>
            <a:prstGeom prst="rect">
              <a:avLst/>
            </a:prstGeom>
          </p:spPr>
          <p:txBody>
            <a:bodyPr anchor="t" rtlCol="false" tIns="0" lIns="0" bIns="0" rIns="0">
              <a:spAutoFit/>
            </a:bodyPr>
            <a:lstStyle/>
            <a:p>
              <a:pPr algn="l" marL="518160" indent="-259080" lvl="1">
                <a:lnSpc>
                  <a:spcPts val="3840"/>
                </a:lnSpc>
                <a:buFont typeface="Arial"/>
                <a:buChar char="•"/>
              </a:pPr>
              <a:r>
                <a:rPr lang="en-US" sz="2400" spc="-12">
                  <a:solidFill>
                    <a:srgbClr val="F5843E"/>
                  </a:solidFill>
                  <a:latin typeface="Fira Sans Light"/>
                  <a:ea typeface="Fira Sans Light"/>
                  <a:cs typeface="Fira Sans Light"/>
                  <a:sym typeface="Fira Sans Light"/>
                </a:rPr>
                <a:t>Can help offset h</a:t>
              </a:r>
              <a:r>
                <a:rPr lang="en-US" sz="2400" spc="-12">
                  <a:solidFill>
                    <a:srgbClr val="F5843E"/>
                  </a:solidFill>
                  <a:latin typeface="Fira Sans Light"/>
                  <a:ea typeface="Fira Sans Light"/>
                  <a:cs typeface="Fira Sans Light"/>
                  <a:sym typeface="Fira Sans Light"/>
                </a:rPr>
                <a:t>igh electricity bills</a:t>
              </a:r>
            </a:p>
            <a:p>
              <a:pPr algn="l" marL="518160" indent="-259080" lvl="1">
                <a:lnSpc>
                  <a:spcPts val="3840"/>
                </a:lnSpc>
                <a:buFont typeface="Arial"/>
                <a:buChar char="•"/>
              </a:pPr>
              <a:r>
                <a:rPr lang="en-US" sz="2400" spc="-12">
                  <a:solidFill>
                    <a:srgbClr val="F5843E"/>
                  </a:solidFill>
                  <a:latin typeface="Fira Sans Light"/>
                  <a:ea typeface="Fira Sans Light"/>
                  <a:cs typeface="Fira Sans Light"/>
                  <a:sym typeface="Fira Sans Light"/>
                </a:rPr>
                <a:t>Can support decarbonization</a:t>
              </a:r>
            </a:p>
            <a:p>
              <a:pPr algn="l" marL="518160" indent="-259080" lvl="1">
                <a:lnSpc>
                  <a:spcPts val="3840"/>
                </a:lnSpc>
                <a:buFont typeface="Arial"/>
                <a:buChar char="•"/>
              </a:pPr>
              <a:r>
                <a:rPr lang="en-US" sz="2400" spc="-12">
                  <a:solidFill>
                    <a:srgbClr val="F5843E"/>
                  </a:solidFill>
                  <a:latin typeface="Fira Sans Light"/>
                  <a:ea typeface="Fira Sans Light"/>
                  <a:cs typeface="Fira Sans Light"/>
                  <a:sym typeface="Fira Sans Light"/>
                </a:rPr>
                <a:t>Improves energy security</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5143500" y="4372374"/>
            <a:ext cx="10287000" cy="1542251"/>
            <a:chOff x="0" y="0"/>
            <a:chExt cx="35832548" cy="5372100"/>
          </a:xfrm>
        </p:grpSpPr>
        <p:sp>
          <p:nvSpPr>
            <p:cNvPr name="Freeform 3" id="3"/>
            <p:cNvSpPr/>
            <p:nvPr/>
          </p:nvSpPr>
          <p:spPr>
            <a:xfrm flipH="false" flipV="false" rot="0">
              <a:off x="0" y="0"/>
              <a:ext cx="35832548" cy="5372100"/>
            </a:xfrm>
            <a:custGeom>
              <a:avLst/>
              <a:gdLst/>
              <a:ahLst/>
              <a:cxnLst/>
              <a:rect r="r" b="b" t="t" l="l"/>
              <a:pathLst>
                <a:path h="5372100" w="35832548">
                  <a:moveTo>
                    <a:pt x="34281880" y="0"/>
                  </a:moveTo>
                  <a:lnTo>
                    <a:pt x="1550670" y="0"/>
                  </a:lnTo>
                  <a:lnTo>
                    <a:pt x="0" y="2686050"/>
                  </a:lnTo>
                  <a:lnTo>
                    <a:pt x="1550670" y="5372100"/>
                  </a:lnTo>
                  <a:lnTo>
                    <a:pt x="34281880" y="5372100"/>
                  </a:lnTo>
                  <a:lnTo>
                    <a:pt x="35832548" y="2686050"/>
                  </a:lnTo>
                  <a:lnTo>
                    <a:pt x="34281880" y="0"/>
                  </a:lnTo>
                  <a:close/>
                </a:path>
              </a:pathLst>
            </a:custGeom>
            <a:solidFill>
              <a:srgbClr val="1B3A6A"/>
            </a:solidFill>
          </p:spPr>
        </p:sp>
      </p:grpSp>
      <p:sp>
        <p:nvSpPr>
          <p:cNvPr name="Freeform 4" id="4"/>
          <p:cNvSpPr/>
          <p:nvPr/>
        </p:nvSpPr>
        <p:spPr>
          <a:xfrm flipH="false" flipV="false" rot="0">
            <a:off x="11805371" y="-5745536"/>
            <a:ext cx="9089020" cy="8361899"/>
          </a:xfrm>
          <a:custGeom>
            <a:avLst/>
            <a:gdLst/>
            <a:ahLst/>
            <a:cxnLst/>
            <a:rect r="r" b="b" t="t" l="l"/>
            <a:pathLst>
              <a:path h="8361899" w="9089020">
                <a:moveTo>
                  <a:pt x="0" y="0"/>
                </a:moveTo>
                <a:lnTo>
                  <a:pt x="9089021" y="0"/>
                </a:lnTo>
                <a:lnTo>
                  <a:pt x="9089021" y="8361899"/>
                </a:lnTo>
                <a:lnTo>
                  <a:pt x="0" y="83618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5440463" y="8940830"/>
            <a:ext cx="1818837" cy="634939"/>
          </a:xfrm>
          <a:custGeom>
            <a:avLst/>
            <a:gdLst/>
            <a:ahLst/>
            <a:cxnLst/>
            <a:rect r="r" b="b" t="t" l="l"/>
            <a:pathLst>
              <a:path h="634939" w="1818837">
                <a:moveTo>
                  <a:pt x="0" y="0"/>
                </a:moveTo>
                <a:lnTo>
                  <a:pt x="1818837" y="0"/>
                </a:lnTo>
                <a:lnTo>
                  <a:pt x="1818837" y="634940"/>
                </a:lnTo>
                <a:lnTo>
                  <a:pt x="0" y="6349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4042679" y="8940830"/>
            <a:ext cx="987341" cy="634939"/>
          </a:xfrm>
          <a:custGeom>
            <a:avLst/>
            <a:gdLst/>
            <a:ahLst/>
            <a:cxnLst/>
            <a:rect r="r" b="b" t="t" l="l"/>
            <a:pathLst>
              <a:path h="634939" w="987341">
                <a:moveTo>
                  <a:pt x="0" y="0"/>
                </a:moveTo>
                <a:lnTo>
                  <a:pt x="987341" y="0"/>
                </a:lnTo>
                <a:lnTo>
                  <a:pt x="987341" y="634940"/>
                </a:lnTo>
                <a:lnTo>
                  <a:pt x="0" y="634940"/>
                </a:lnTo>
                <a:lnTo>
                  <a:pt x="0" y="0"/>
                </a:lnTo>
                <a:close/>
              </a:path>
            </a:pathLst>
          </a:custGeom>
          <a:blipFill>
            <a:blip r:embed="rId6"/>
            <a:stretch>
              <a:fillRect l="0" t="0" r="0" b="0"/>
            </a:stretch>
          </a:blipFill>
        </p:spPr>
      </p:sp>
      <p:sp>
        <p:nvSpPr>
          <p:cNvPr name="Freeform 7" id="7"/>
          <p:cNvSpPr/>
          <p:nvPr/>
        </p:nvSpPr>
        <p:spPr>
          <a:xfrm flipH="false" flipV="false" rot="0">
            <a:off x="2158095" y="3794424"/>
            <a:ext cx="6985905" cy="3640721"/>
          </a:xfrm>
          <a:custGeom>
            <a:avLst/>
            <a:gdLst/>
            <a:ahLst/>
            <a:cxnLst/>
            <a:rect r="r" b="b" t="t" l="l"/>
            <a:pathLst>
              <a:path h="3640721" w="6985905">
                <a:moveTo>
                  <a:pt x="0" y="0"/>
                </a:moveTo>
                <a:lnTo>
                  <a:pt x="6985905" y="0"/>
                </a:lnTo>
                <a:lnTo>
                  <a:pt x="6985905" y="3640721"/>
                </a:lnTo>
                <a:lnTo>
                  <a:pt x="0" y="3640721"/>
                </a:lnTo>
                <a:lnTo>
                  <a:pt x="0" y="0"/>
                </a:lnTo>
                <a:close/>
              </a:path>
            </a:pathLst>
          </a:custGeom>
          <a:blipFill>
            <a:blip r:embed="rId7"/>
            <a:stretch>
              <a:fillRect l="0" t="-9" r="0" b="-9"/>
            </a:stretch>
          </a:blipFill>
        </p:spPr>
      </p:sp>
      <p:sp>
        <p:nvSpPr>
          <p:cNvPr name="TextBox 8" id="8"/>
          <p:cNvSpPr txBox="true"/>
          <p:nvPr/>
        </p:nvSpPr>
        <p:spPr>
          <a:xfrm rot="0">
            <a:off x="2158095" y="1076325"/>
            <a:ext cx="11860070" cy="888365"/>
          </a:xfrm>
          <a:prstGeom prst="rect">
            <a:avLst/>
          </a:prstGeom>
        </p:spPr>
        <p:txBody>
          <a:bodyPr anchor="t" rtlCol="false" tIns="0" lIns="0" bIns="0" rIns="0">
            <a:spAutoFit/>
          </a:bodyPr>
          <a:lstStyle/>
          <a:p>
            <a:pPr algn="l">
              <a:lnSpc>
                <a:spcPts val="6820"/>
              </a:lnSpc>
            </a:pPr>
            <a:r>
              <a:rPr lang="en-US" sz="6200" b="true">
                <a:solidFill>
                  <a:srgbClr val="1B3A6A"/>
                </a:solidFill>
                <a:latin typeface="Fira Sans Semi-Bold"/>
                <a:ea typeface="Fira Sans Semi-Bold"/>
                <a:cs typeface="Fira Sans Semi-Bold"/>
                <a:sym typeface="Fira Sans Semi-Bold"/>
              </a:rPr>
              <a:t>Bermuda’s Journey with DER</a:t>
            </a:r>
          </a:p>
        </p:txBody>
      </p:sp>
      <p:sp>
        <p:nvSpPr>
          <p:cNvPr name="TextBox 9" id="9"/>
          <p:cNvSpPr txBox="true"/>
          <p:nvPr/>
        </p:nvSpPr>
        <p:spPr>
          <a:xfrm rot="0">
            <a:off x="2158095" y="2150409"/>
            <a:ext cx="10153992" cy="1348740"/>
          </a:xfrm>
          <a:prstGeom prst="rect">
            <a:avLst/>
          </a:prstGeom>
        </p:spPr>
        <p:txBody>
          <a:bodyPr anchor="t" rtlCol="false" tIns="0" lIns="0" bIns="0" rIns="0">
            <a:spAutoFit/>
          </a:bodyPr>
          <a:lstStyle/>
          <a:p>
            <a:pPr algn="l">
              <a:lnSpc>
                <a:spcPts val="5400"/>
              </a:lnSpc>
            </a:pPr>
            <a:r>
              <a:rPr lang="en-US" sz="3600" spc="18">
                <a:solidFill>
                  <a:srgbClr val="000000"/>
                </a:solidFill>
                <a:latin typeface="Fira Sans Light"/>
                <a:ea typeface="Fira Sans Light"/>
                <a:cs typeface="Fira Sans Light"/>
                <a:sym typeface="Fira Sans Light"/>
              </a:rPr>
              <a:t>In Bermuda, any generation asset below 500kW is considered DER.</a:t>
            </a:r>
          </a:p>
        </p:txBody>
      </p:sp>
      <p:grpSp>
        <p:nvGrpSpPr>
          <p:cNvPr name="Group 10" id="10"/>
          <p:cNvGrpSpPr/>
          <p:nvPr/>
        </p:nvGrpSpPr>
        <p:grpSpPr>
          <a:xfrm rot="0">
            <a:off x="10417629" y="3794424"/>
            <a:ext cx="6841671" cy="758354"/>
            <a:chOff x="0" y="0"/>
            <a:chExt cx="9122229" cy="1011139"/>
          </a:xfrm>
        </p:grpSpPr>
        <p:grpSp>
          <p:nvGrpSpPr>
            <p:cNvPr name="Group 11" id="11"/>
            <p:cNvGrpSpPr/>
            <p:nvPr/>
          </p:nvGrpSpPr>
          <p:grpSpPr>
            <a:xfrm rot="0">
              <a:off x="0" y="0"/>
              <a:ext cx="9122229" cy="1011139"/>
              <a:chOff x="0" y="0"/>
              <a:chExt cx="1801922" cy="199731"/>
            </a:xfrm>
          </p:grpSpPr>
          <p:sp>
            <p:nvSpPr>
              <p:cNvPr name="Freeform 12" id="12"/>
              <p:cNvSpPr/>
              <p:nvPr/>
            </p:nvSpPr>
            <p:spPr>
              <a:xfrm flipH="false" flipV="false" rot="0">
                <a:off x="0" y="0"/>
                <a:ext cx="1801922" cy="199731"/>
              </a:xfrm>
              <a:custGeom>
                <a:avLst/>
                <a:gdLst/>
                <a:ahLst/>
                <a:cxnLst/>
                <a:rect r="r" b="b" t="t" l="l"/>
                <a:pathLst>
                  <a:path h="199731" w="1801922">
                    <a:moveTo>
                      <a:pt x="0" y="0"/>
                    </a:moveTo>
                    <a:lnTo>
                      <a:pt x="1801922" y="0"/>
                    </a:lnTo>
                    <a:lnTo>
                      <a:pt x="1801922" y="199731"/>
                    </a:lnTo>
                    <a:lnTo>
                      <a:pt x="0" y="199731"/>
                    </a:lnTo>
                    <a:close/>
                  </a:path>
                </a:pathLst>
              </a:custGeom>
              <a:solidFill>
                <a:srgbClr val="44C0B7"/>
              </a:solidFill>
            </p:spPr>
          </p:sp>
          <p:sp>
            <p:nvSpPr>
              <p:cNvPr name="TextBox 13" id="13"/>
              <p:cNvSpPr txBox="true"/>
              <p:nvPr/>
            </p:nvSpPr>
            <p:spPr>
              <a:xfrm>
                <a:off x="0" y="-95250"/>
                <a:ext cx="1801922" cy="294981"/>
              </a:xfrm>
              <a:prstGeom prst="rect">
                <a:avLst/>
              </a:prstGeom>
            </p:spPr>
            <p:txBody>
              <a:bodyPr anchor="ctr" rtlCol="false" tIns="50800" lIns="50800" bIns="50800" rIns="50800"/>
              <a:lstStyle/>
              <a:p>
                <a:pPr algn="ctr">
                  <a:lnSpc>
                    <a:spcPts val="3839"/>
                  </a:lnSpc>
                </a:pPr>
              </a:p>
            </p:txBody>
          </p:sp>
        </p:grpSp>
        <p:sp>
          <p:nvSpPr>
            <p:cNvPr name="TextBox 14" id="14"/>
            <p:cNvSpPr txBox="true"/>
            <p:nvPr/>
          </p:nvSpPr>
          <p:spPr>
            <a:xfrm rot="0">
              <a:off x="1850324" y="171315"/>
              <a:ext cx="5213244" cy="592309"/>
            </a:xfrm>
            <a:prstGeom prst="rect">
              <a:avLst/>
            </a:prstGeom>
          </p:spPr>
          <p:txBody>
            <a:bodyPr anchor="t" rtlCol="false" tIns="0" lIns="0" bIns="0" rIns="0">
              <a:spAutoFit/>
            </a:bodyPr>
            <a:lstStyle/>
            <a:p>
              <a:pPr algn="ctr">
                <a:lnSpc>
                  <a:spcPts val="3885"/>
                </a:lnSpc>
              </a:pPr>
              <a:r>
                <a:rPr lang="en-US" b="true" sz="2590" spc="12">
                  <a:solidFill>
                    <a:srgbClr val="FFFFFF"/>
                  </a:solidFill>
                  <a:latin typeface="Fira Sans Semi-Bold"/>
                  <a:ea typeface="Fira Sans Semi-Bold"/>
                  <a:cs typeface="Fira Sans Semi-Bold"/>
                  <a:sym typeface="Fira Sans Semi-Bold"/>
                </a:rPr>
                <a:t>Why has DER increased?</a:t>
              </a:r>
            </a:p>
          </p:txBody>
        </p:sp>
      </p:grpSp>
      <p:grpSp>
        <p:nvGrpSpPr>
          <p:cNvPr name="Group 15" id="15"/>
          <p:cNvGrpSpPr/>
          <p:nvPr/>
        </p:nvGrpSpPr>
        <p:grpSpPr>
          <a:xfrm rot="0">
            <a:off x="10417629" y="4981444"/>
            <a:ext cx="6841671" cy="1266682"/>
            <a:chOff x="0" y="0"/>
            <a:chExt cx="9122229" cy="1688910"/>
          </a:xfrm>
        </p:grpSpPr>
        <p:grpSp>
          <p:nvGrpSpPr>
            <p:cNvPr name="Group 16" id="16"/>
            <p:cNvGrpSpPr/>
            <p:nvPr/>
          </p:nvGrpSpPr>
          <p:grpSpPr>
            <a:xfrm rot="0">
              <a:off x="0" y="0"/>
              <a:ext cx="9122229" cy="1688910"/>
              <a:chOff x="0" y="0"/>
              <a:chExt cx="1801922" cy="333612"/>
            </a:xfrm>
          </p:grpSpPr>
          <p:sp>
            <p:nvSpPr>
              <p:cNvPr name="Freeform 17" id="17"/>
              <p:cNvSpPr/>
              <p:nvPr/>
            </p:nvSpPr>
            <p:spPr>
              <a:xfrm flipH="false" flipV="false" rot="0">
                <a:off x="0" y="0"/>
                <a:ext cx="1801922" cy="333612"/>
              </a:xfrm>
              <a:custGeom>
                <a:avLst/>
                <a:gdLst/>
                <a:ahLst/>
                <a:cxnLst/>
                <a:rect r="r" b="b" t="t" l="l"/>
                <a:pathLst>
                  <a:path h="333612" w="1801922">
                    <a:moveTo>
                      <a:pt x="0" y="0"/>
                    </a:moveTo>
                    <a:lnTo>
                      <a:pt x="1801922" y="0"/>
                    </a:lnTo>
                    <a:lnTo>
                      <a:pt x="1801922" y="333612"/>
                    </a:lnTo>
                    <a:lnTo>
                      <a:pt x="0" y="333612"/>
                    </a:lnTo>
                    <a:close/>
                  </a:path>
                </a:pathLst>
              </a:custGeom>
              <a:solidFill>
                <a:srgbClr val="44C0B7"/>
              </a:solidFill>
            </p:spPr>
          </p:sp>
          <p:sp>
            <p:nvSpPr>
              <p:cNvPr name="TextBox 18" id="18"/>
              <p:cNvSpPr txBox="true"/>
              <p:nvPr/>
            </p:nvSpPr>
            <p:spPr>
              <a:xfrm>
                <a:off x="0" y="-95250"/>
                <a:ext cx="1801922" cy="428862"/>
              </a:xfrm>
              <a:prstGeom prst="rect">
                <a:avLst/>
              </a:prstGeom>
            </p:spPr>
            <p:txBody>
              <a:bodyPr anchor="ctr" rtlCol="false" tIns="50800" lIns="50800" bIns="50800" rIns="50800"/>
              <a:lstStyle/>
              <a:p>
                <a:pPr algn="ctr">
                  <a:lnSpc>
                    <a:spcPts val="3839"/>
                  </a:lnSpc>
                </a:pPr>
              </a:p>
            </p:txBody>
          </p:sp>
        </p:grpSp>
        <p:sp>
          <p:nvSpPr>
            <p:cNvPr name="TextBox 19" id="19"/>
            <p:cNvSpPr txBox="true"/>
            <p:nvPr/>
          </p:nvSpPr>
          <p:spPr>
            <a:xfrm rot="0">
              <a:off x="1545524" y="171315"/>
              <a:ext cx="5822844" cy="1240009"/>
            </a:xfrm>
            <a:prstGeom prst="rect">
              <a:avLst/>
            </a:prstGeom>
          </p:spPr>
          <p:txBody>
            <a:bodyPr anchor="t" rtlCol="false" tIns="0" lIns="0" bIns="0" rIns="0">
              <a:spAutoFit/>
            </a:bodyPr>
            <a:lstStyle/>
            <a:p>
              <a:pPr algn="ctr">
                <a:lnSpc>
                  <a:spcPts val="3885"/>
                </a:lnSpc>
              </a:pPr>
              <a:r>
                <a:rPr lang="en-US" b="true" sz="2590" spc="12">
                  <a:solidFill>
                    <a:srgbClr val="FFFFFF"/>
                  </a:solidFill>
                  <a:latin typeface="Fira Sans Semi-Bold"/>
                  <a:ea typeface="Fira Sans Semi-Bold"/>
                  <a:cs typeface="Fira Sans Semi-Bold"/>
                  <a:sym typeface="Fira Sans Semi-Bold"/>
                </a:rPr>
                <a:t>What technical challenges have been observed?</a:t>
              </a:r>
            </a:p>
          </p:txBody>
        </p:sp>
      </p:grpSp>
      <p:sp>
        <p:nvSpPr>
          <p:cNvPr name="TextBox 20" id="20"/>
          <p:cNvSpPr txBox="true"/>
          <p:nvPr/>
        </p:nvSpPr>
        <p:spPr>
          <a:xfrm rot="0">
            <a:off x="2158095" y="7630190"/>
            <a:ext cx="10153992" cy="899160"/>
          </a:xfrm>
          <a:prstGeom prst="rect">
            <a:avLst/>
          </a:prstGeom>
        </p:spPr>
        <p:txBody>
          <a:bodyPr anchor="t" rtlCol="false" tIns="0" lIns="0" bIns="0" rIns="0">
            <a:spAutoFit/>
          </a:bodyPr>
          <a:lstStyle/>
          <a:p>
            <a:pPr algn="l">
              <a:lnSpc>
                <a:spcPts val="3600"/>
              </a:lnSpc>
            </a:pPr>
            <a:r>
              <a:rPr lang="en-US" b="true" sz="2400" i="true" spc="12">
                <a:solidFill>
                  <a:srgbClr val="000000"/>
                </a:solidFill>
                <a:latin typeface="Fira Sans Bold Italics"/>
                <a:ea typeface="Fira Sans Bold Italics"/>
                <a:cs typeface="Fira Sans Bold Italics"/>
                <a:sym typeface="Fira Sans Bold Italics"/>
              </a:rPr>
              <a:t>Since 2020, Bermuda’s distributed solar capacity has increased from 6.21MW to 12.82MW -&gt; more than double.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5143500" y="4372374"/>
            <a:ext cx="10287000" cy="1542251"/>
            <a:chOff x="0" y="0"/>
            <a:chExt cx="35832548" cy="5372100"/>
          </a:xfrm>
        </p:grpSpPr>
        <p:sp>
          <p:nvSpPr>
            <p:cNvPr name="Freeform 3" id="3"/>
            <p:cNvSpPr/>
            <p:nvPr/>
          </p:nvSpPr>
          <p:spPr>
            <a:xfrm flipH="false" flipV="false" rot="0">
              <a:off x="0" y="0"/>
              <a:ext cx="35832548" cy="5372100"/>
            </a:xfrm>
            <a:custGeom>
              <a:avLst/>
              <a:gdLst/>
              <a:ahLst/>
              <a:cxnLst/>
              <a:rect r="r" b="b" t="t" l="l"/>
              <a:pathLst>
                <a:path h="5372100" w="35832548">
                  <a:moveTo>
                    <a:pt x="34281880" y="0"/>
                  </a:moveTo>
                  <a:lnTo>
                    <a:pt x="1550670" y="0"/>
                  </a:lnTo>
                  <a:lnTo>
                    <a:pt x="0" y="2686050"/>
                  </a:lnTo>
                  <a:lnTo>
                    <a:pt x="1550670" y="5372100"/>
                  </a:lnTo>
                  <a:lnTo>
                    <a:pt x="34281880" y="5372100"/>
                  </a:lnTo>
                  <a:lnTo>
                    <a:pt x="35832548" y="2686050"/>
                  </a:lnTo>
                  <a:lnTo>
                    <a:pt x="34281880" y="0"/>
                  </a:lnTo>
                  <a:close/>
                </a:path>
              </a:pathLst>
            </a:custGeom>
            <a:solidFill>
              <a:srgbClr val="1B3A6A"/>
            </a:solidFill>
          </p:spPr>
        </p:sp>
      </p:grpSp>
      <p:sp>
        <p:nvSpPr>
          <p:cNvPr name="Freeform 4" id="4"/>
          <p:cNvSpPr/>
          <p:nvPr/>
        </p:nvSpPr>
        <p:spPr>
          <a:xfrm flipH="false" flipV="false" rot="0">
            <a:off x="11805371" y="-5745536"/>
            <a:ext cx="9089020" cy="8361899"/>
          </a:xfrm>
          <a:custGeom>
            <a:avLst/>
            <a:gdLst/>
            <a:ahLst/>
            <a:cxnLst/>
            <a:rect r="r" b="b" t="t" l="l"/>
            <a:pathLst>
              <a:path h="8361899" w="9089020">
                <a:moveTo>
                  <a:pt x="0" y="0"/>
                </a:moveTo>
                <a:lnTo>
                  <a:pt x="9089021" y="0"/>
                </a:lnTo>
                <a:lnTo>
                  <a:pt x="9089021" y="8361899"/>
                </a:lnTo>
                <a:lnTo>
                  <a:pt x="0" y="83618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5440463" y="8940830"/>
            <a:ext cx="1818837" cy="634939"/>
          </a:xfrm>
          <a:custGeom>
            <a:avLst/>
            <a:gdLst/>
            <a:ahLst/>
            <a:cxnLst/>
            <a:rect r="r" b="b" t="t" l="l"/>
            <a:pathLst>
              <a:path h="634939" w="1818837">
                <a:moveTo>
                  <a:pt x="0" y="0"/>
                </a:moveTo>
                <a:lnTo>
                  <a:pt x="1818837" y="0"/>
                </a:lnTo>
                <a:lnTo>
                  <a:pt x="1818837" y="634940"/>
                </a:lnTo>
                <a:lnTo>
                  <a:pt x="0" y="6349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4042679" y="8940830"/>
            <a:ext cx="987341" cy="634939"/>
          </a:xfrm>
          <a:custGeom>
            <a:avLst/>
            <a:gdLst/>
            <a:ahLst/>
            <a:cxnLst/>
            <a:rect r="r" b="b" t="t" l="l"/>
            <a:pathLst>
              <a:path h="634939" w="987341">
                <a:moveTo>
                  <a:pt x="0" y="0"/>
                </a:moveTo>
                <a:lnTo>
                  <a:pt x="987341" y="0"/>
                </a:lnTo>
                <a:lnTo>
                  <a:pt x="987341" y="634940"/>
                </a:lnTo>
                <a:lnTo>
                  <a:pt x="0" y="634940"/>
                </a:lnTo>
                <a:lnTo>
                  <a:pt x="0" y="0"/>
                </a:lnTo>
                <a:close/>
              </a:path>
            </a:pathLst>
          </a:custGeom>
          <a:blipFill>
            <a:blip r:embed="rId6"/>
            <a:stretch>
              <a:fillRect l="0" t="0" r="0" b="0"/>
            </a:stretch>
          </a:blipFill>
        </p:spPr>
      </p:sp>
      <p:grpSp>
        <p:nvGrpSpPr>
          <p:cNvPr name="Group 7" id="7"/>
          <p:cNvGrpSpPr/>
          <p:nvPr/>
        </p:nvGrpSpPr>
        <p:grpSpPr>
          <a:xfrm rot="0">
            <a:off x="10417629" y="4338437"/>
            <a:ext cx="6841671" cy="697027"/>
            <a:chOff x="0" y="0"/>
            <a:chExt cx="9122229" cy="929370"/>
          </a:xfrm>
        </p:grpSpPr>
        <p:grpSp>
          <p:nvGrpSpPr>
            <p:cNvPr name="Group 8" id="8"/>
            <p:cNvGrpSpPr/>
            <p:nvPr/>
          </p:nvGrpSpPr>
          <p:grpSpPr>
            <a:xfrm rot="0">
              <a:off x="0" y="0"/>
              <a:ext cx="9122229" cy="929370"/>
              <a:chOff x="0" y="0"/>
              <a:chExt cx="1801922" cy="183579"/>
            </a:xfrm>
          </p:grpSpPr>
          <p:sp>
            <p:nvSpPr>
              <p:cNvPr name="Freeform 9" id="9"/>
              <p:cNvSpPr/>
              <p:nvPr/>
            </p:nvSpPr>
            <p:spPr>
              <a:xfrm flipH="false" flipV="false" rot="0">
                <a:off x="0" y="0"/>
                <a:ext cx="1801922" cy="183579"/>
              </a:xfrm>
              <a:custGeom>
                <a:avLst/>
                <a:gdLst/>
                <a:ahLst/>
                <a:cxnLst/>
                <a:rect r="r" b="b" t="t" l="l"/>
                <a:pathLst>
                  <a:path h="183579" w="1801922">
                    <a:moveTo>
                      <a:pt x="0" y="0"/>
                    </a:moveTo>
                    <a:lnTo>
                      <a:pt x="1801922" y="0"/>
                    </a:lnTo>
                    <a:lnTo>
                      <a:pt x="1801922" y="183579"/>
                    </a:lnTo>
                    <a:lnTo>
                      <a:pt x="0" y="183579"/>
                    </a:lnTo>
                    <a:close/>
                  </a:path>
                </a:pathLst>
              </a:custGeom>
              <a:solidFill>
                <a:srgbClr val="44C0B7"/>
              </a:solidFill>
            </p:spPr>
          </p:sp>
          <p:sp>
            <p:nvSpPr>
              <p:cNvPr name="TextBox 10" id="10"/>
              <p:cNvSpPr txBox="true"/>
              <p:nvPr/>
            </p:nvSpPr>
            <p:spPr>
              <a:xfrm>
                <a:off x="0" y="-95250"/>
                <a:ext cx="1801922" cy="278829"/>
              </a:xfrm>
              <a:prstGeom prst="rect">
                <a:avLst/>
              </a:prstGeom>
            </p:spPr>
            <p:txBody>
              <a:bodyPr anchor="ctr" rtlCol="false" tIns="50800" lIns="50800" bIns="50800" rIns="50800"/>
              <a:lstStyle/>
              <a:p>
                <a:pPr algn="ctr">
                  <a:lnSpc>
                    <a:spcPts val="3839"/>
                  </a:lnSpc>
                </a:pPr>
              </a:p>
            </p:txBody>
          </p:sp>
        </p:grpSp>
        <p:sp>
          <p:nvSpPr>
            <p:cNvPr name="TextBox 11" id="11"/>
            <p:cNvSpPr txBox="true"/>
            <p:nvPr/>
          </p:nvSpPr>
          <p:spPr>
            <a:xfrm rot="0">
              <a:off x="1747664" y="180840"/>
              <a:ext cx="5626901" cy="501015"/>
            </a:xfrm>
            <a:prstGeom prst="rect">
              <a:avLst/>
            </a:prstGeom>
          </p:spPr>
          <p:txBody>
            <a:bodyPr anchor="t" rtlCol="false" tIns="0" lIns="0" bIns="0" rIns="0">
              <a:spAutoFit/>
            </a:bodyPr>
            <a:lstStyle/>
            <a:p>
              <a:pPr algn="ctr">
                <a:lnSpc>
                  <a:spcPts val="3299"/>
                </a:lnSpc>
              </a:pPr>
              <a:r>
                <a:rPr lang="en-US" b="true" sz="2199" spc="10">
                  <a:solidFill>
                    <a:srgbClr val="FFFFFF"/>
                  </a:solidFill>
                  <a:latin typeface="Fira Sans Semi-Bold"/>
                  <a:ea typeface="Fira Sans Semi-Bold"/>
                  <a:cs typeface="Fira Sans Semi-Bold"/>
                  <a:sym typeface="Fira Sans Semi-Bold"/>
                </a:rPr>
                <a:t>Upd</a:t>
              </a:r>
              <a:r>
                <a:rPr lang="en-US" b="true" sz="2199" spc="10">
                  <a:solidFill>
                    <a:srgbClr val="FFFFFF"/>
                  </a:solidFill>
                  <a:latin typeface="Fira Sans Semi-Bold"/>
                  <a:ea typeface="Fira Sans Semi-Bold"/>
                  <a:cs typeface="Fira Sans Semi-Bold"/>
                  <a:sym typeface="Fira Sans Semi-Bold"/>
                </a:rPr>
                <a:t>ated every three years</a:t>
              </a:r>
            </a:p>
          </p:txBody>
        </p:sp>
      </p:grpSp>
      <p:grpSp>
        <p:nvGrpSpPr>
          <p:cNvPr name="Group 12" id="12"/>
          <p:cNvGrpSpPr/>
          <p:nvPr/>
        </p:nvGrpSpPr>
        <p:grpSpPr>
          <a:xfrm rot="0">
            <a:off x="10417629" y="2989520"/>
            <a:ext cx="6841671" cy="1083194"/>
            <a:chOff x="0" y="0"/>
            <a:chExt cx="9122229" cy="1444258"/>
          </a:xfrm>
        </p:grpSpPr>
        <p:grpSp>
          <p:nvGrpSpPr>
            <p:cNvPr name="Group 13" id="13"/>
            <p:cNvGrpSpPr/>
            <p:nvPr/>
          </p:nvGrpSpPr>
          <p:grpSpPr>
            <a:xfrm rot="0">
              <a:off x="0" y="0"/>
              <a:ext cx="9122229" cy="1444258"/>
              <a:chOff x="0" y="0"/>
              <a:chExt cx="2230309" cy="353109"/>
            </a:xfrm>
          </p:grpSpPr>
          <p:sp>
            <p:nvSpPr>
              <p:cNvPr name="Freeform 14" id="14"/>
              <p:cNvSpPr/>
              <p:nvPr/>
            </p:nvSpPr>
            <p:spPr>
              <a:xfrm flipH="false" flipV="false" rot="0">
                <a:off x="0" y="0"/>
                <a:ext cx="2230309" cy="353109"/>
              </a:xfrm>
              <a:custGeom>
                <a:avLst/>
                <a:gdLst/>
                <a:ahLst/>
                <a:cxnLst/>
                <a:rect r="r" b="b" t="t" l="l"/>
                <a:pathLst>
                  <a:path h="353109" w="2230309">
                    <a:moveTo>
                      <a:pt x="0" y="0"/>
                    </a:moveTo>
                    <a:lnTo>
                      <a:pt x="2230309" y="0"/>
                    </a:lnTo>
                    <a:lnTo>
                      <a:pt x="2230309" y="353109"/>
                    </a:lnTo>
                    <a:lnTo>
                      <a:pt x="0" y="353109"/>
                    </a:lnTo>
                    <a:close/>
                  </a:path>
                </a:pathLst>
              </a:custGeom>
              <a:solidFill>
                <a:srgbClr val="44C0B7"/>
              </a:solidFill>
            </p:spPr>
          </p:sp>
          <p:sp>
            <p:nvSpPr>
              <p:cNvPr name="TextBox 15" id="15"/>
              <p:cNvSpPr txBox="true"/>
              <p:nvPr/>
            </p:nvSpPr>
            <p:spPr>
              <a:xfrm>
                <a:off x="0" y="-95250"/>
                <a:ext cx="2230309" cy="448359"/>
              </a:xfrm>
              <a:prstGeom prst="rect">
                <a:avLst/>
              </a:prstGeom>
            </p:spPr>
            <p:txBody>
              <a:bodyPr anchor="ctr" rtlCol="false" tIns="50800" lIns="50800" bIns="50800" rIns="50800"/>
              <a:lstStyle/>
              <a:p>
                <a:pPr algn="ctr">
                  <a:lnSpc>
                    <a:spcPts val="3839"/>
                  </a:lnSpc>
                </a:pPr>
              </a:p>
            </p:txBody>
          </p:sp>
        </p:grpSp>
        <p:sp>
          <p:nvSpPr>
            <p:cNvPr name="TextBox 16" id="16"/>
            <p:cNvSpPr txBox="true"/>
            <p:nvPr/>
          </p:nvSpPr>
          <p:spPr>
            <a:xfrm rot="0">
              <a:off x="261009" y="133298"/>
              <a:ext cx="8566044" cy="1047115"/>
            </a:xfrm>
            <a:prstGeom prst="rect">
              <a:avLst/>
            </a:prstGeom>
          </p:spPr>
          <p:txBody>
            <a:bodyPr anchor="t" rtlCol="false" tIns="0" lIns="0" bIns="0" rIns="0">
              <a:spAutoFit/>
            </a:bodyPr>
            <a:lstStyle/>
            <a:p>
              <a:pPr algn="ctr">
                <a:lnSpc>
                  <a:spcPts val="3299"/>
                </a:lnSpc>
              </a:pPr>
              <a:r>
                <a:rPr lang="en-US" b="true" sz="2199" spc="10">
                  <a:solidFill>
                    <a:srgbClr val="FFFFFF"/>
                  </a:solidFill>
                  <a:latin typeface="Fira Sans Semi-Bold"/>
                  <a:ea typeface="Fira Sans Semi-Bold"/>
                  <a:cs typeface="Fira Sans Semi-Bold"/>
                  <a:sym typeface="Fira Sans Semi-Bold"/>
                </a:rPr>
                <a:t>FiT b</a:t>
              </a:r>
              <a:r>
                <a:rPr lang="en-US" b="true" sz="2199" spc="10">
                  <a:solidFill>
                    <a:srgbClr val="FFFFFF"/>
                  </a:solidFill>
                  <a:latin typeface="Fira Sans Semi-Bold"/>
                  <a:ea typeface="Fira Sans Semi-Bold"/>
                  <a:cs typeface="Fira Sans Semi-Bold"/>
                  <a:sym typeface="Fira Sans Semi-Bold"/>
                </a:rPr>
                <a:t>ased on ex-ante calculation of avoided cost of generation using historical values</a:t>
              </a:r>
            </a:p>
          </p:txBody>
        </p:sp>
      </p:grpSp>
      <p:sp>
        <p:nvSpPr>
          <p:cNvPr name="Freeform 17" id="17"/>
          <p:cNvSpPr/>
          <p:nvPr/>
        </p:nvSpPr>
        <p:spPr>
          <a:xfrm flipH="false" flipV="false" rot="0">
            <a:off x="10417629" y="6245139"/>
            <a:ext cx="571500" cy="571500"/>
          </a:xfrm>
          <a:custGeom>
            <a:avLst/>
            <a:gdLst/>
            <a:ahLst/>
            <a:cxnLst/>
            <a:rect r="r" b="b" t="t" l="l"/>
            <a:pathLst>
              <a:path h="571500" w="571500">
                <a:moveTo>
                  <a:pt x="0" y="0"/>
                </a:moveTo>
                <a:lnTo>
                  <a:pt x="571500" y="0"/>
                </a:lnTo>
                <a:lnTo>
                  <a:pt x="571500" y="571500"/>
                </a:lnTo>
                <a:lnTo>
                  <a:pt x="0" y="5715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8" id="18"/>
          <p:cNvSpPr/>
          <p:nvPr/>
        </p:nvSpPr>
        <p:spPr>
          <a:xfrm flipH="false" flipV="false" rot="0">
            <a:off x="10417629" y="5406939"/>
            <a:ext cx="571500" cy="571500"/>
          </a:xfrm>
          <a:custGeom>
            <a:avLst/>
            <a:gdLst/>
            <a:ahLst/>
            <a:cxnLst/>
            <a:rect r="r" b="b" t="t" l="l"/>
            <a:pathLst>
              <a:path h="571500" w="571500">
                <a:moveTo>
                  <a:pt x="0" y="0"/>
                </a:moveTo>
                <a:lnTo>
                  <a:pt x="571500" y="0"/>
                </a:lnTo>
                <a:lnTo>
                  <a:pt x="571500" y="571500"/>
                </a:lnTo>
                <a:lnTo>
                  <a:pt x="0" y="5715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9" id="19"/>
          <p:cNvSpPr/>
          <p:nvPr/>
        </p:nvSpPr>
        <p:spPr>
          <a:xfrm flipH="false" flipV="false" rot="0">
            <a:off x="10417629" y="7075986"/>
            <a:ext cx="571500" cy="571500"/>
          </a:xfrm>
          <a:custGeom>
            <a:avLst/>
            <a:gdLst/>
            <a:ahLst/>
            <a:cxnLst/>
            <a:rect r="r" b="b" t="t" l="l"/>
            <a:pathLst>
              <a:path h="571500" w="571500">
                <a:moveTo>
                  <a:pt x="0" y="0"/>
                </a:moveTo>
                <a:lnTo>
                  <a:pt x="571500" y="0"/>
                </a:lnTo>
                <a:lnTo>
                  <a:pt x="571500" y="571500"/>
                </a:lnTo>
                <a:lnTo>
                  <a:pt x="0" y="5715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0" id="20"/>
          <p:cNvSpPr/>
          <p:nvPr/>
        </p:nvSpPr>
        <p:spPr>
          <a:xfrm flipH="false" flipV="false" rot="0">
            <a:off x="2158095" y="4950966"/>
            <a:ext cx="924611" cy="911945"/>
          </a:xfrm>
          <a:custGeom>
            <a:avLst/>
            <a:gdLst/>
            <a:ahLst/>
            <a:cxnLst/>
            <a:rect r="r" b="b" t="t" l="l"/>
            <a:pathLst>
              <a:path h="911945" w="924611">
                <a:moveTo>
                  <a:pt x="0" y="0"/>
                </a:moveTo>
                <a:lnTo>
                  <a:pt x="924611" y="0"/>
                </a:lnTo>
                <a:lnTo>
                  <a:pt x="924611" y="911945"/>
                </a:lnTo>
                <a:lnTo>
                  <a:pt x="0" y="911945"/>
                </a:lnTo>
                <a:lnTo>
                  <a:pt x="0" y="0"/>
                </a:lnTo>
                <a:close/>
              </a:path>
            </a:pathLst>
          </a:custGeom>
          <a:blipFill>
            <a:blip r:embed="rId11"/>
            <a:stretch>
              <a:fillRect l="0" t="0" r="0" b="0"/>
            </a:stretch>
          </a:blipFill>
        </p:spPr>
      </p:sp>
      <p:sp>
        <p:nvSpPr>
          <p:cNvPr name="Freeform 21" id="21"/>
          <p:cNvSpPr/>
          <p:nvPr/>
        </p:nvSpPr>
        <p:spPr>
          <a:xfrm flipH="false" flipV="false" rot="0">
            <a:off x="8026315" y="6164675"/>
            <a:ext cx="1117685" cy="1117685"/>
          </a:xfrm>
          <a:custGeom>
            <a:avLst/>
            <a:gdLst/>
            <a:ahLst/>
            <a:cxnLst/>
            <a:rect r="r" b="b" t="t" l="l"/>
            <a:pathLst>
              <a:path h="1117685" w="1117685">
                <a:moveTo>
                  <a:pt x="0" y="0"/>
                </a:moveTo>
                <a:lnTo>
                  <a:pt x="1117685" y="0"/>
                </a:lnTo>
                <a:lnTo>
                  <a:pt x="1117685" y="1117685"/>
                </a:lnTo>
                <a:lnTo>
                  <a:pt x="0" y="1117685"/>
                </a:lnTo>
                <a:lnTo>
                  <a:pt x="0" y="0"/>
                </a:lnTo>
                <a:close/>
              </a:path>
            </a:pathLst>
          </a:custGeom>
          <a:blipFill>
            <a:blip r:embed="rId12"/>
            <a:stretch>
              <a:fillRect l="0" t="0" r="0" b="0"/>
            </a:stretch>
          </a:blipFill>
        </p:spPr>
      </p:sp>
      <p:sp>
        <p:nvSpPr>
          <p:cNvPr name="Freeform 22" id="22"/>
          <p:cNvSpPr/>
          <p:nvPr/>
        </p:nvSpPr>
        <p:spPr>
          <a:xfrm flipH="false" flipV="false" rot="0">
            <a:off x="2068043" y="7940067"/>
            <a:ext cx="1014663" cy="1000763"/>
          </a:xfrm>
          <a:custGeom>
            <a:avLst/>
            <a:gdLst/>
            <a:ahLst/>
            <a:cxnLst/>
            <a:rect r="r" b="b" t="t" l="l"/>
            <a:pathLst>
              <a:path h="1000763" w="1014663">
                <a:moveTo>
                  <a:pt x="0" y="0"/>
                </a:moveTo>
                <a:lnTo>
                  <a:pt x="1014663" y="0"/>
                </a:lnTo>
                <a:lnTo>
                  <a:pt x="1014663" y="1000763"/>
                </a:lnTo>
                <a:lnTo>
                  <a:pt x="0" y="1000763"/>
                </a:lnTo>
                <a:lnTo>
                  <a:pt x="0" y="0"/>
                </a:lnTo>
                <a:close/>
              </a:path>
            </a:pathLst>
          </a:custGeom>
          <a:blipFill>
            <a:blip r:embed="rId13"/>
            <a:stretch>
              <a:fillRect l="0" t="0" r="0" b="0"/>
            </a:stretch>
          </a:blipFill>
        </p:spPr>
      </p:sp>
      <p:sp>
        <p:nvSpPr>
          <p:cNvPr name="Freeform 23" id="23"/>
          <p:cNvSpPr/>
          <p:nvPr/>
        </p:nvSpPr>
        <p:spPr>
          <a:xfrm flipH="false" flipV="false" rot="0">
            <a:off x="4849586" y="6633759"/>
            <a:ext cx="383843" cy="727978"/>
          </a:xfrm>
          <a:custGeom>
            <a:avLst/>
            <a:gdLst/>
            <a:ahLst/>
            <a:cxnLst/>
            <a:rect r="r" b="b" t="t" l="l"/>
            <a:pathLst>
              <a:path h="727978" w="383843">
                <a:moveTo>
                  <a:pt x="0" y="0"/>
                </a:moveTo>
                <a:lnTo>
                  <a:pt x="383842" y="0"/>
                </a:lnTo>
                <a:lnTo>
                  <a:pt x="383842" y="727977"/>
                </a:lnTo>
                <a:lnTo>
                  <a:pt x="0" y="72797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24" id="24"/>
          <p:cNvSpPr txBox="true"/>
          <p:nvPr/>
        </p:nvSpPr>
        <p:spPr>
          <a:xfrm rot="0">
            <a:off x="2158095" y="1076325"/>
            <a:ext cx="10766056" cy="1745615"/>
          </a:xfrm>
          <a:prstGeom prst="rect">
            <a:avLst/>
          </a:prstGeom>
        </p:spPr>
        <p:txBody>
          <a:bodyPr anchor="t" rtlCol="false" tIns="0" lIns="0" bIns="0" rIns="0">
            <a:spAutoFit/>
          </a:bodyPr>
          <a:lstStyle/>
          <a:p>
            <a:pPr algn="l">
              <a:lnSpc>
                <a:spcPts val="6820"/>
              </a:lnSpc>
            </a:pPr>
            <a:r>
              <a:rPr lang="en-US" sz="6200" b="true">
                <a:solidFill>
                  <a:srgbClr val="1B3A6A"/>
                </a:solidFill>
                <a:latin typeface="Fira Sans Semi-Bold"/>
                <a:ea typeface="Fira Sans Semi-Bold"/>
                <a:cs typeface="Fira Sans Semi-Bold"/>
                <a:sym typeface="Fira Sans Semi-Bold"/>
              </a:rPr>
              <a:t>Bermuda’s Feed-in Tariff (FiT) Pre 2023</a:t>
            </a:r>
          </a:p>
        </p:txBody>
      </p:sp>
      <p:sp>
        <p:nvSpPr>
          <p:cNvPr name="TextBox 25" id="25"/>
          <p:cNvSpPr txBox="true"/>
          <p:nvPr/>
        </p:nvSpPr>
        <p:spPr>
          <a:xfrm rot="0">
            <a:off x="2158095" y="2913320"/>
            <a:ext cx="7932962" cy="1813560"/>
          </a:xfrm>
          <a:prstGeom prst="rect">
            <a:avLst/>
          </a:prstGeom>
        </p:spPr>
        <p:txBody>
          <a:bodyPr anchor="t" rtlCol="false" tIns="0" lIns="0" bIns="0" rIns="0">
            <a:spAutoFit/>
          </a:bodyPr>
          <a:lstStyle/>
          <a:p>
            <a:pPr algn="l">
              <a:lnSpc>
                <a:spcPts val="3600"/>
              </a:lnSpc>
            </a:pPr>
            <a:r>
              <a:rPr lang="en-US" sz="2400" spc="12">
                <a:solidFill>
                  <a:srgbClr val="000000"/>
                </a:solidFill>
                <a:latin typeface="Fira Sans Light"/>
                <a:ea typeface="Fira Sans Light"/>
                <a:cs typeface="Fira Sans Light"/>
                <a:sym typeface="Fira Sans Light"/>
              </a:rPr>
              <a:t>In 2018, Bermuda introduced a FiT scheme which compensates DER for excess electricity exported to the grid. The FiT aims to compensate DER for excess electricity based on utility’s avoided cost of generation.</a:t>
            </a:r>
          </a:p>
        </p:txBody>
      </p:sp>
      <p:sp>
        <p:nvSpPr>
          <p:cNvPr name="TextBox 26" id="26"/>
          <p:cNvSpPr txBox="true"/>
          <p:nvPr/>
        </p:nvSpPr>
        <p:spPr>
          <a:xfrm rot="0">
            <a:off x="11241763" y="6271809"/>
            <a:ext cx="6267448" cy="441960"/>
          </a:xfrm>
          <a:prstGeom prst="rect">
            <a:avLst/>
          </a:prstGeom>
        </p:spPr>
        <p:txBody>
          <a:bodyPr anchor="t" rtlCol="false" tIns="0" lIns="0" bIns="0" rIns="0">
            <a:spAutoFit/>
          </a:bodyPr>
          <a:lstStyle/>
          <a:p>
            <a:pPr algn="l">
              <a:lnSpc>
                <a:spcPts val="3600"/>
              </a:lnSpc>
            </a:pPr>
            <a:r>
              <a:rPr lang="en-US" sz="2400" spc="12">
                <a:solidFill>
                  <a:srgbClr val="000000"/>
                </a:solidFill>
                <a:latin typeface="Fira Sans Light"/>
                <a:ea typeface="Fira Sans Light"/>
                <a:cs typeface="Fira Sans Light"/>
                <a:sym typeface="Fira Sans Light"/>
              </a:rPr>
              <a:t>Three-year review period provides stability</a:t>
            </a:r>
          </a:p>
        </p:txBody>
      </p:sp>
      <p:sp>
        <p:nvSpPr>
          <p:cNvPr name="TextBox 27" id="27"/>
          <p:cNvSpPr txBox="true"/>
          <p:nvPr/>
        </p:nvSpPr>
        <p:spPr>
          <a:xfrm rot="0">
            <a:off x="11241763" y="6883581"/>
            <a:ext cx="6017537" cy="899160"/>
          </a:xfrm>
          <a:prstGeom prst="rect">
            <a:avLst/>
          </a:prstGeom>
        </p:spPr>
        <p:txBody>
          <a:bodyPr anchor="t" rtlCol="false" tIns="0" lIns="0" bIns="0" rIns="0">
            <a:spAutoFit/>
          </a:bodyPr>
          <a:lstStyle/>
          <a:p>
            <a:pPr algn="l">
              <a:lnSpc>
                <a:spcPts val="3600"/>
              </a:lnSpc>
            </a:pPr>
            <a:r>
              <a:rPr lang="en-US" sz="2400" spc="12">
                <a:solidFill>
                  <a:srgbClr val="000000"/>
                </a:solidFill>
                <a:latin typeface="Fira Sans Light"/>
                <a:ea typeface="Fira Sans Light"/>
                <a:cs typeface="Fira Sans Light"/>
                <a:sym typeface="Fira Sans Light"/>
              </a:rPr>
              <a:t>Misalignment between the trends of FiT and marginal cost of thermal generation</a:t>
            </a:r>
          </a:p>
        </p:txBody>
      </p:sp>
      <p:sp>
        <p:nvSpPr>
          <p:cNvPr name="TextBox 28" id="28"/>
          <p:cNvSpPr txBox="true"/>
          <p:nvPr/>
        </p:nvSpPr>
        <p:spPr>
          <a:xfrm rot="0">
            <a:off x="11241763" y="5433609"/>
            <a:ext cx="5108119" cy="441960"/>
          </a:xfrm>
          <a:prstGeom prst="rect">
            <a:avLst/>
          </a:prstGeom>
        </p:spPr>
        <p:txBody>
          <a:bodyPr anchor="t" rtlCol="false" tIns="0" lIns="0" bIns="0" rIns="0">
            <a:spAutoFit/>
          </a:bodyPr>
          <a:lstStyle/>
          <a:p>
            <a:pPr algn="l">
              <a:lnSpc>
                <a:spcPts val="3600"/>
              </a:lnSpc>
            </a:pPr>
            <a:r>
              <a:rPr lang="en-US" sz="2400" spc="12">
                <a:solidFill>
                  <a:srgbClr val="000000"/>
                </a:solidFill>
                <a:latin typeface="Fira Sans Light"/>
                <a:ea typeface="Fira Sans Light"/>
                <a:cs typeface="Fira Sans Light"/>
                <a:sym typeface="Fira Sans Light"/>
              </a:rPr>
              <a:t>Incentivises growth in renewables</a:t>
            </a:r>
          </a:p>
        </p:txBody>
      </p:sp>
      <p:sp>
        <p:nvSpPr>
          <p:cNvPr name="AutoShape 29" id="29"/>
          <p:cNvSpPr/>
          <p:nvPr/>
        </p:nvSpPr>
        <p:spPr>
          <a:xfrm>
            <a:off x="3082706" y="5406939"/>
            <a:ext cx="4910952" cy="1071650"/>
          </a:xfrm>
          <a:prstGeom prst="line">
            <a:avLst/>
          </a:prstGeom>
          <a:ln cap="flat" w="38100">
            <a:solidFill>
              <a:srgbClr val="F5843E"/>
            </a:solidFill>
            <a:prstDash val="solid"/>
            <a:headEnd type="none" len="sm" w="sm"/>
            <a:tailEnd type="triangle" len="med" w="lg"/>
          </a:ln>
        </p:spPr>
      </p:sp>
      <p:sp>
        <p:nvSpPr>
          <p:cNvPr name="AutoShape 30" id="30"/>
          <p:cNvSpPr/>
          <p:nvPr/>
        </p:nvSpPr>
        <p:spPr>
          <a:xfrm>
            <a:off x="3082706" y="5632813"/>
            <a:ext cx="4910952" cy="1071650"/>
          </a:xfrm>
          <a:prstGeom prst="line">
            <a:avLst/>
          </a:prstGeom>
          <a:ln cap="flat" w="38100">
            <a:solidFill>
              <a:srgbClr val="F5843E"/>
            </a:solidFill>
            <a:prstDash val="solid"/>
            <a:headEnd type="triangle" len="med" w="lg"/>
            <a:tailEnd type="none" len="sm" w="sm"/>
          </a:ln>
        </p:spPr>
      </p:sp>
      <p:sp>
        <p:nvSpPr>
          <p:cNvPr name="AutoShape 31" id="31"/>
          <p:cNvSpPr/>
          <p:nvPr/>
        </p:nvSpPr>
        <p:spPr>
          <a:xfrm flipV="true">
            <a:off x="3040930" y="7014414"/>
            <a:ext cx="5008923" cy="1687879"/>
          </a:xfrm>
          <a:prstGeom prst="line">
            <a:avLst/>
          </a:prstGeom>
          <a:ln cap="flat" w="38100">
            <a:solidFill>
              <a:srgbClr val="F5843E"/>
            </a:solidFill>
            <a:prstDash val="lgDash"/>
            <a:headEnd type="none" len="sm" w="sm"/>
            <a:tailEnd type="triangle" len="med" w="lg"/>
          </a:ln>
        </p:spPr>
      </p:sp>
      <p:sp>
        <p:nvSpPr>
          <p:cNvPr name="AutoShape 32" id="32"/>
          <p:cNvSpPr/>
          <p:nvPr/>
        </p:nvSpPr>
        <p:spPr>
          <a:xfrm flipV="true">
            <a:off x="3040930" y="6803547"/>
            <a:ext cx="5008923" cy="1687879"/>
          </a:xfrm>
          <a:prstGeom prst="line">
            <a:avLst/>
          </a:prstGeom>
          <a:ln cap="flat" w="38100">
            <a:solidFill>
              <a:srgbClr val="F5843E"/>
            </a:solidFill>
            <a:prstDash val="solid"/>
            <a:headEnd type="none" len="sm" w="sm"/>
            <a:tailEnd type="triangle" len="med" w="lg"/>
          </a:ln>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5143500" y="4372374"/>
            <a:ext cx="10287000" cy="1542251"/>
            <a:chOff x="0" y="0"/>
            <a:chExt cx="35832548" cy="5372100"/>
          </a:xfrm>
        </p:grpSpPr>
        <p:sp>
          <p:nvSpPr>
            <p:cNvPr name="Freeform 3" id="3"/>
            <p:cNvSpPr/>
            <p:nvPr/>
          </p:nvSpPr>
          <p:spPr>
            <a:xfrm flipH="false" flipV="false" rot="0">
              <a:off x="0" y="0"/>
              <a:ext cx="35832548" cy="5372100"/>
            </a:xfrm>
            <a:custGeom>
              <a:avLst/>
              <a:gdLst/>
              <a:ahLst/>
              <a:cxnLst/>
              <a:rect r="r" b="b" t="t" l="l"/>
              <a:pathLst>
                <a:path h="5372100" w="35832548">
                  <a:moveTo>
                    <a:pt x="34281880" y="0"/>
                  </a:moveTo>
                  <a:lnTo>
                    <a:pt x="1550670" y="0"/>
                  </a:lnTo>
                  <a:lnTo>
                    <a:pt x="0" y="2686050"/>
                  </a:lnTo>
                  <a:lnTo>
                    <a:pt x="1550670" y="5372100"/>
                  </a:lnTo>
                  <a:lnTo>
                    <a:pt x="34281880" y="5372100"/>
                  </a:lnTo>
                  <a:lnTo>
                    <a:pt x="35832548" y="2686050"/>
                  </a:lnTo>
                  <a:lnTo>
                    <a:pt x="34281880" y="0"/>
                  </a:lnTo>
                  <a:close/>
                </a:path>
              </a:pathLst>
            </a:custGeom>
            <a:solidFill>
              <a:srgbClr val="1B3A6A"/>
            </a:solidFill>
          </p:spPr>
        </p:sp>
      </p:grpSp>
      <p:sp>
        <p:nvSpPr>
          <p:cNvPr name="Freeform 4" id="4"/>
          <p:cNvSpPr/>
          <p:nvPr/>
        </p:nvSpPr>
        <p:spPr>
          <a:xfrm flipH="false" flipV="false" rot="0">
            <a:off x="11805371" y="-5745536"/>
            <a:ext cx="9089020" cy="8361899"/>
          </a:xfrm>
          <a:custGeom>
            <a:avLst/>
            <a:gdLst/>
            <a:ahLst/>
            <a:cxnLst/>
            <a:rect r="r" b="b" t="t" l="l"/>
            <a:pathLst>
              <a:path h="8361899" w="9089020">
                <a:moveTo>
                  <a:pt x="0" y="0"/>
                </a:moveTo>
                <a:lnTo>
                  <a:pt x="9089021" y="0"/>
                </a:lnTo>
                <a:lnTo>
                  <a:pt x="9089021" y="8361899"/>
                </a:lnTo>
                <a:lnTo>
                  <a:pt x="0" y="83618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5440463" y="8940830"/>
            <a:ext cx="1818837" cy="634939"/>
          </a:xfrm>
          <a:custGeom>
            <a:avLst/>
            <a:gdLst/>
            <a:ahLst/>
            <a:cxnLst/>
            <a:rect r="r" b="b" t="t" l="l"/>
            <a:pathLst>
              <a:path h="634939" w="1818837">
                <a:moveTo>
                  <a:pt x="0" y="0"/>
                </a:moveTo>
                <a:lnTo>
                  <a:pt x="1818837" y="0"/>
                </a:lnTo>
                <a:lnTo>
                  <a:pt x="1818837" y="634940"/>
                </a:lnTo>
                <a:lnTo>
                  <a:pt x="0" y="6349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4042679" y="8940830"/>
            <a:ext cx="987341" cy="634939"/>
          </a:xfrm>
          <a:custGeom>
            <a:avLst/>
            <a:gdLst/>
            <a:ahLst/>
            <a:cxnLst/>
            <a:rect r="r" b="b" t="t" l="l"/>
            <a:pathLst>
              <a:path h="634939" w="987341">
                <a:moveTo>
                  <a:pt x="0" y="0"/>
                </a:moveTo>
                <a:lnTo>
                  <a:pt x="987341" y="0"/>
                </a:lnTo>
                <a:lnTo>
                  <a:pt x="987341" y="634940"/>
                </a:lnTo>
                <a:lnTo>
                  <a:pt x="0" y="634940"/>
                </a:lnTo>
                <a:lnTo>
                  <a:pt x="0" y="0"/>
                </a:lnTo>
                <a:close/>
              </a:path>
            </a:pathLst>
          </a:custGeom>
          <a:blipFill>
            <a:blip r:embed="rId6"/>
            <a:stretch>
              <a:fillRect l="0" t="0" r="0" b="0"/>
            </a:stretch>
          </a:blipFill>
        </p:spPr>
      </p:sp>
      <p:grpSp>
        <p:nvGrpSpPr>
          <p:cNvPr name="Group 7" id="7"/>
          <p:cNvGrpSpPr/>
          <p:nvPr/>
        </p:nvGrpSpPr>
        <p:grpSpPr>
          <a:xfrm rot="0">
            <a:off x="10417629" y="2989520"/>
            <a:ext cx="6841671" cy="1492769"/>
            <a:chOff x="0" y="0"/>
            <a:chExt cx="9122229" cy="1990358"/>
          </a:xfrm>
        </p:grpSpPr>
        <p:grpSp>
          <p:nvGrpSpPr>
            <p:cNvPr name="Group 8" id="8"/>
            <p:cNvGrpSpPr/>
            <p:nvPr/>
          </p:nvGrpSpPr>
          <p:grpSpPr>
            <a:xfrm rot="0">
              <a:off x="0" y="0"/>
              <a:ext cx="9122229" cy="1990358"/>
              <a:chOff x="0" y="0"/>
              <a:chExt cx="2230309" cy="486626"/>
            </a:xfrm>
          </p:grpSpPr>
          <p:sp>
            <p:nvSpPr>
              <p:cNvPr name="Freeform 9" id="9"/>
              <p:cNvSpPr/>
              <p:nvPr/>
            </p:nvSpPr>
            <p:spPr>
              <a:xfrm flipH="false" flipV="false" rot="0">
                <a:off x="0" y="0"/>
                <a:ext cx="2230309" cy="486626"/>
              </a:xfrm>
              <a:custGeom>
                <a:avLst/>
                <a:gdLst/>
                <a:ahLst/>
                <a:cxnLst/>
                <a:rect r="r" b="b" t="t" l="l"/>
                <a:pathLst>
                  <a:path h="486626" w="2230309">
                    <a:moveTo>
                      <a:pt x="0" y="0"/>
                    </a:moveTo>
                    <a:lnTo>
                      <a:pt x="2230309" y="0"/>
                    </a:lnTo>
                    <a:lnTo>
                      <a:pt x="2230309" y="486626"/>
                    </a:lnTo>
                    <a:lnTo>
                      <a:pt x="0" y="486626"/>
                    </a:lnTo>
                    <a:close/>
                  </a:path>
                </a:pathLst>
              </a:custGeom>
              <a:solidFill>
                <a:srgbClr val="44C0B7"/>
              </a:solidFill>
            </p:spPr>
          </p:sp>
          <p:sp>
            <p:nvSpPr>
              <p:cNvPr name="TextBox 10" id="10"/>
              <p:cNvSpPr txBox="true"/>
              <p:nvPr/>
            </p:nvSpPr>
            <p:spPr>
              <a:xfrm>
                <a:off x="0" y="-95250"/>
                <a:ext cx="2230309" cy="581876"/>
              </a:xfrm>
              <a:prstGeom prst="rect">
                <a:avLst/>
              </a:prstGeom>
            </p:spPr>
            <p:txBody>
              <a:bodyPr anchor="ctr" rtlCol="false" tIns="41043" lIns="41043" bIns="41043" rIns="41043"/>
              <a:lstStyle/>
              <a:p>
                <a:pPr algn="ctr">
                  <a:lnSpc>
                    <a:spcPts val="3839"/>
                  </a:lnSpc>
                </a:pPr>
              </a:p>
            </p:txBody>
          </p:sp>
        </p:grpSp>
        <p:sp>
          <p:nvSpPr>
            <p:cNvPr name="TextBox 11" id="11"/>
            <p:cNvSpPr txBox="true"/>
            <p:nvPr/>
          </p:nvSpPr>
          <p:spPr>
            <a:xfrm rot="0">
              <a:off x="463149" y="165234"/>
              <a:ext cx="8195930" cy="1593215"/>
            </a:xfrm>
            <a:prstGeom prst="rect">
              <a:avLst/>
            </a:prstGeom>
          </p:spPr>
          <p:txBody>
            <a:bodyPr anchor="t" rtlCol="false" tIns="0" lIns="0" bIns="0" rIns="0">
              <a:spAutoFit/>
            </a:bodyPr>
            <a:lstStyle/>
            <a:p>
              <a:pPr algn="ctr">
                <a:lnSpc>
                  <a:spcPts val="3299"/>
                </a:lnSpc>
              </a:pPr>
              <a:r>
                <a:rPr lang="en-US" b="true" sz="2199" spc="10">
                  <a:solidFill>
                    <a:srgbClr val="FFFFFF"/>
                  </a:solidFill>
                  <a:latin typeface="Fira Sans Semi-Bold"/>
                  <a:ea typeface="Fira Sans Semi-Bold"/>
                  <a:cs typeface="Fira Sans Semi-Bold"/>
                  <a:sym typeface="Fira Sans Semi-Bold"/>
                </a:rPr>
                <a:t>Betwe</a:t>
              </a:r>
              <a:r>
                <a:rPr lang="en-US" b="true" sz="2199" spc="10">
                  <a:solidFill>
                    <a:srgbClr val="FFFFFF"/>
                  </a:solidFill>
                  <a:latin typeface="Fira Sans Semi-Bold"/>
                  <a:ea typeface="Fira Sans Semi-Bold"/>
                  <a:cs typeface="Fira Sans Semi-Bold"/>
                  <a:sym typeface="Fira Sans Semi-Bold"/>
                </a:rPr>
                <a:t>en late 2022 and Q3 2023, there was a misalignment between the FiT and marginal cost trends</a:t>
              </a:r>
            </a:p>
          </p:txBody>
        </p:sp>
      </p:grpSp>
      <p:grpSp>
        <p:nvGrpSpPr>
          <p:cNvPr name="Group 12" id="12"/>
          <p:cNvGrpSpPr/>
          <p:nvPr/>
        </p:nvGrpSpPr>
        <p:grpSpPr>
          <a:xfrm rot="0">
            <a:off x="10417629" y="6992115"/>
            <a:ext cx="6841671" cy="1083194"/>
            <a:chOff x="0" y="0"/>
            <a:chExt cx="9122229" cy="1444258"/>
          </a:xfrm>
        </p:grpSpPr>
        <p:grpSp>
          <p:nvGrpSpPr>
            <p:cNvPr name="Group 13" id="13"/>
            <p:cNvGrpSpPr/>
            <p:nvPr/>
          </p:nvGrpSpPr>
          <p:grpSpPr>
            <a:xfrm rot="0">
              <a:off x="0" y="0"/>
              <a:ext cx="9122229" cy="1444258"/>
              <a:chOff x="0" y="0"/>
              <a:chExt cx="2230309" cy="353109"/>
            </a:xfrm>
          </p:grpSpPr>
          <p:sp>
            <p:nvSpPr>
              <p:cNvPr name="Freeform 14" id="14"/>
              <p:cNvSpPr/>
              <p:nvPr/>
            </p:nvSpPr>
            <p:spPr>
              <a:xfrm flipH="false" flipV="false" rot="0">
                <a:off x="0" y="0"/>
                <a:ext cx="2230309" cy="353109"/>
              </a:xfrm>
              <a:custGeom>
                <a:avLst/>
                <a:gdLst/>
                <a:ahLst/>
                <a:cxnLst/>
                <a:rect r="r" b="b" t="t" l="l"/>
                <a:pathLst>
                  <a:path h="353109" w="2230309">
                    <a:moveTo>
                      <a:pt x="0" y="0"/>
                    </a:moveTo>
                    <a:lnTo>
                      <a:pt x="2230309" y="0"/>
                    </a:lnTo>
                    <a:lnTo>
                      <a:pt x="2230309" y="353109"/>
                    </a:lnTo>
                    <a:lnTo>
                      <a:pt x="0" y="353109"/>
                    </a:lnTo>
                    <a:close/>
                  </a:path>
                </a:pathLst>
              </a:custGeom>
              <a:solidFill>
                <a:srgbClr val="44C0B7"/>
              </a:solidFill>
            </p:spPr>
          </p:sp>
          <p:sp>
            <p:nvSpPr>
              <p:cNvPr name="TextBox 15" id="15"/>
              <p:cNvSpPr txBox="true"/>
              <p:nvPr/>
            </p:nvSpPr>
            <p:spPr>
              <a:xfrm>
                <a:off x="0" y="-95250"/>
                <a:ext cx="2230309" cy="448359"/>
              </a:xfrm>
              <a:prstGeom prst="rect">
                <a:avLst/>
              </a:prstGeom>
            </p:spPr>
            <p:txBody>
              <a:bodyPr anchor="ctr" rtlCol="false" tIns="41043" lIns="41043" bIns="41043" rIns="41043"/>
              <a:lstStyle/>
              <a:p>
                <a:pPr algn="ctr">
                  <a:lnSpc>
                    <a:spcPts val="3839"/>
                  </a:lnSpc>
                </a:pPr>
              </a:p>
            </p:txBody>
          </p:sp>
        </p:grpSp>
        <p:sp>
          <p:nvSpPr>
            <p:cNvPr name="TextBox 16" id="16"/>
            <p:cNvSpPr txBox="true"/>
            <p:nvPr/>
          </p:nvSpPr>
          <p:spPr>
            <a:xfrm rot="0">
              <a:off x="463149" y="165234"/>
              <a:ext cx="8195930" cy="1047115"/>
            </a:xfrm>
            <a:prstGeom prst="rect">
              <a:avLst/>
            </a:prstGeom>
          </p:spPr>
          <p:txBody>
            <a:bodyPr anchor="t" rtlCol="false" tIns="0" lIns="0" bIns="0" rIns="0">
              <a:spAutoFit/>
            </a:bodyPr>
            <a:lstStyle/>
            <a:p>
              <a:pPr algn="ctr">
                <a:lnSpc>
                  <a:spcPts val="3299"/>
                </a:lnSpc>
              </a:pPr>
              <a:r>
                <a:rPr lang="en-US" b="true" sz="2199" spc="10">
                  <a:solidFill>
                    <a:srgbClr val="FFFFFF"/>
                  </a:solidFill>
                  <a:latin typeface="Fira Sans Semi-Bold"/>
                  <a:ea typeface="Fira Sans Semi-Bold"/>
                  <a:cs typeface="Fira Sans Semi-Bold"/>
                  <a:sym typeface="Fira Sans Semi-Bold"/>
                </a:rPr>
                <a:t>This</a:t>
              </a:r>
              <a:r>
                <a:rPr lang="en-US" b="true" sz="2199" spc="10">
                  <a:solidFill>
                    <a:srgbClr val="FFFFFF"/>
                  </a:solidFill>
                  <a:latin typeface="Fira Sans Semi-Bold"/>
                  <a:ea typeface="Fira Sans Semi-Bold"/>
                  <a:cs typeface="Fira Sans Semi-Bold"/>
                  <a:sym typeface="Fira Sans Semi-Bold"/>
                </a:rPr>
                <a:t> could result in oversizing of assets, which could impact the total cost of supply</a:t>
              </a:r>
            </a:p>
          </p:txBody>
        </p:sp>
      </p:grpSp>
      <p:grpSp>
        <p:nvGrpSpPr>
          <p:cNvPr name="Group 17" id="17"/>
          <p:cNvGrpSpPr/>
          <p:nvPr/>
        </p:nvGrpSpPr>
        <p:grpSpPr>
          <a:xfrm rot="0">
            <a:off x="10417629" y="4784971"/>
            <a:ext cx="6841671" cy="1902344"/>
            <a:chOff x="0" y="0"/>
            <a:chExt cx="9122229" cy="2536458"/>
          </a:xfrm>
        </p:grpSpPr>
        <p:grpSp>
          <p:nvGrpSpPr>
            <p:cNvPr name="Group 18" id="18"/>
            <p:cNvGrpSpPr/>
            <p:nvPr/>
          </p:nvGrpSpPr>
          <p:grpSpPr>
            <a:xfrm rot="0">
              <a:off x="0" y="0"/>
              <a:ext cx="9122229" cy="2536458"/>
              <a:chOff x="0" y="0"/>
              <a:chExt cx="2230309" cy="620143"/>
            </a:xfrm>
          </p:grpSpPr>
          <p:sp>
            <p:nvSpPr>
              <p:cNvPr name="Freeform 19" id="19"/>
              <p:cNvSpPr/>
              <p:nvPr/>
            </p:nvSpPr>
            <p:spPr>
              <a:xfrm flipH="false" flipV="false" rot="0">
                <a:off x="0" y="0"/>
                <a:ext cx="2230309" cy="620143"/>
              </a:xfrm>
              <a:custGeom>
                <a:avLst/>
                <a:gdLst/>
                <a:ahLst/>
                <a:cxnLst/>
                <a:rect r="r" b="b" t="t" l="l"/>
                <a:pathLst>
                  <a:path h="620143" w="2230309">
                    <a:moveTo>
                      <a:pt x="0" y="0"/>
                    </a:moveTo>
                    <a:lnTo>
                      <a:pt x="2230309" y="0"/>
                    </a:lnTo>
                    <a:lnTo>
                      <a:pt x="2230309" y="620143"/>
                    </a:lnTo>
                    <a:lnTo>
                      <a:pt x="0" y="620143"/>
                    </a:lnTo>
                    <a:close/>
                  </a:path>
                </a:pathLst>
              </a:custGeom>
              <a:solidFill>
                <a:srgbClr val="44C0B7"/>
              </a:solidFill>
            </p:spPr>
          </p:sp>
          <p:sp>
            <p:nvSpPr>
              <p:cNvPr name="TextBox 20" id="20"/>
              <p:cNvSpPr txBox="true"/>
              <p:nvPr/>
            </p:nvSpPr>
            <p:spPr>
              <a:xfrm>
                <a:off x="0" y="-95250"/>
                <a:ext cx="2230309" cy="715393"/>
              </a:xfrm>
              <a:prstGeom prst="rect">
                <a:avLst/>
              </a:prstGeom>
            </p:spPr>
            <p:txBody>
              <a:bodyPr anchor="ctr" rtlCol="false" tIns="41043" lIns="41043" bIns="41043" rIns="41043"/>
              <a:lstStyle/>
              <a:p>
                <a:pPr algn="ctr">
                  <a:lnSpc>
                    <a:spcPts val="3839"/>
                  </a:lnSpc>
                </a:pPr>
              </a:p>
            </p:txBody>
          </p:sp>
        </p:grpSp>
        <p:sp>
          <p:nvSpPr>
            <p:cNvPr name="TextBox 21" id="21"/>
            <p:cNvSpPr txBox="true"/>
            <p:nvPr/>
          </p:nvSpPr>
          <p:spPr>
            <a:xfrm rot="0">
              <a:off x="463149" y="165234"/>
              <a:ext cx="8195930" cy="2139315"/>
            </a:xfrm>
            <a:prstGeom prst="rect">
              <a:avLst/>
            </a:prstGeom>
          </p:spPr>
          <p:txBody>
            <a:bodyPr anchor="t" rtlCol="false" tIns="0" lIns="0" bIns="0" rIns="0">
              <a:spAutoFit/>
            </a:bodyPr>
            <a:lstStyle/>
            <a:p>
              <a:pPr algn="ctr">
                <a:lnSpc>
                  <a:spcPts val="3299"/>
                </a:lnSpc>
              </a:pPr>
              <a:r>
                <a:rPr lang="en-US" b="true" sz="2199" spc="10">
                  <a:solidFill>
                    <a:srgbClr val="FFFFFF"/>
                  </a:solidFill>
                  <a:latin typeface="Fira Sans Semi-Bold"/>
                  <a:ea typeface="Fira Sans Semi-Bold"/>
                  <a:cs typeface="Fira Sans Semi-Bold"/>
                  <a:sym typeface="Fira Sans Semi-Bold"/>
                </a:rPr>
                <a:t>Where the FiT do</a:t>
              </a:r>
              <a:r>
                <a:rPr lang="en-US" b="true" sz="2199" spc="10">
                  <a:solidFill>
                    <a:srgbClr val="FFFFFF"/>
                  </a:solidFill>
                  <a:latin typeface="Fira Sans Semi-Bold"/>
                  <a:ea typeface="Fira Sans Semi-Bold"/>
                  <a:cs typeface="Fira Sans Semi-Bold"/>
                  <a:sym typeface="Fira Sans Semi-Bold"/>
                </a:rPr>
                <a:t>es not decrease in line with the benefits incurred by DG, it essentially amounts to other customers paying for an implicit subsidy towards DER users</a:t>
              </a:r>
            </a:p>
          </p:txBody>
        </p:sp>
      </p:grpSp>
      <p:sp>
        <p:nvSpPr>
          <p:cNvPr name="Freeform 22" id="22"/>
          <p:cNvSpPr/>
          <p:nvPr/>
        </p:nvSpPr>
        <p:spPr>
          <a:xfrm flipH="false" flipV="false" rot="0">
            <a:off x="2158095" y="2989520"/>
            <a:ext cx="7848965" cy="3590902"/>
          </a:xfrm>
          <a:custGeom>
            <a:avLst/>
            <a:gdLst/>
            <a:ahLst/>
            <a:cxnLst/>
            <a:rect r="r" b="b" t="t" l="l"/>
            <a:pathLst>
              <a:path h="3590902" w="7848965">
                <a:moveTo>
                  <a:pt x="0" y="0"/>
                </a:moveTo>
                <a:lnTo>
                  <a:pt x="7848966" y="0"/>
                </a:lnTo>
                <a:lnTo>
                  <a:pt x="7848966" y="3590902"/>
                </a:lnTo>
                <a:lnTo>
                  <a:pt x="0" y="3590902"/>
                </a:lnTo>
                <a:lnTo>
                  <a:pt x="0" y="0"/>
                </a:lnTo>
                <a:close/>
              </a:path>
            </a:pathLst>
          </a:custGeom>
          <a:blipFill>
            <a:blip r:embed="rId7"/>
            <a:stretch>
              <a:fillRect l="0" t="0" r="0" b="0"/>
            </a:stretch>
          </a:blipFill>
        </p:spPr>
      </p:sp>
      <p:sp>
        <p:nvSpPr>
          <p:cNvPr name="TextBox 23" id="23"/>
          <p:cNvSpPr txBox="true"/>
          <p:nvPr/>
        </p:nvSpPr>
        <p:spPr>
          <a:xfrm rot="0">
            <a:off x="2158095" y="1076325"/>
            <a:ext cx="10766056" cy="1745615"/>
          </a:xfrm>
          <a:prstGeom prst="rect">
            <a:avLst/>
          </a:prstGeom>
        </p:spPr>
        <p:txBody>
          <a:bodyPr anchor="t" rtlCol="false" tIns="0" lIns="0" bIns="0" rIns="0">
            <a:spAutoFit/>
          </a:bodyPr>
          <a:lstStyle/>
          <a:p>
            <a:pPr algn="l">
              <a:lnSpc>
                <a:spcPts val="6820"/>
              </a:lnSpc>
            </a:pPr>
            <a:r>
              <a:rPr lang="en-US" sz="6200" b="true">
                <a:solidFill>
                  <a:srgbClr val="1B3A6A"/>
                </a:solidFill>
                <a:latin typeface="Fira Sans Semi-Bold"/>
                <a:ea typeface="Fira Sans Semi-Bold"/>
                <a:cs typeface="Fira Sans Semi-Bold"/>
                <a:sym typeface="Fira Sans Semi-Bold"/>
              </a:rPr>
              <a:t>Bermuda’s Feed-in Tariff (FiT) Pre 2023</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5143500" y="4372374"/>
            <a:ext cx="10287000" cy="1542251"/>
            <a:chOff x="0" y="0"/>
            <a:chExt cx="35832548" cy="5372100"/>
          </a:xfrm>
        </p:grpSpPr>
        <p:sp>
          <p:nvSpPr>
            <p:cNvPr name="Freeform 3" id="3"/>
            <p:cNvSpPr/>
            <p:nvPr/>
          </p:nvSpPr>
          <p:spPr>
            <a:xfrm flipH="false" flipV="false" rot="0">
              <a:off x="0" y="0"/>
              <a:ext cx="35832548" cy="5372100"/>
            </a:xfrm>
            <a:custGeom>
              <a:avLst/>
              <a:gdLst/>
              <a:ahLst/>
              <a:cxnLst/>
              <a:rect r="r" b="b" t="t" l="l"/>
              <a:pathLst>
                <a:path h="5372100" w="35832548">
                  <a:moveTo>
                    <a:pt x="34281880" y="0"/>
                  </a:moveTo>
                  <a:lnTo>
                    <a:pt x="1550670" y="0"/>
                  </a:lnTo>
                  <a:lnTo>
                    <a:pt x="0" y="2686050"/>
                  </a:lnTo>
                  <a:lnTo>
                    <a:pt x="1550670" y="5372100"/>
                  </a:lnTo>
                  <a:lnTo>
                    <a:pt x="34281880" y="5372100"/>
                  </a:lnTo>
                  <a:lnTo>
                    <a:pt x="35832548" y="2686050"/>
                  </a:lnTo>
                  <a:lnTo>
                    <a:pt x="34281880" y="0"/>
                  </a:lnTo>
                  <a:close/>
                </a:path>
              </a:pathLst>
            </a:custGeom>
            <a:solidFill>
              <a:srgbClr val="1B3A6A"/>
            </a:solidFill>
          </p:spPr>
        </p:sp>
      </p:grpSp>
      <p:sp>
        <p:nvSpPr>
          <p:cNvPr name="Freeform 4" id="4"/>
          <p:cNvSpPr/>
          <p:nvPr/>
        </p:nvSpPr>
        <p:spPr>
          <a:xfrm flipH="false" flipV="false" rot="0">
            <a:off x="11805371" y="-5745536"/>
            <a:ext cx="9089020" cy="8361899"/>
          </a:xfrm>
          <a:custGeom>
            <a:avLst/>
            <a:gdLst/>
            <a:ahLst/>
            <a:cxnLst/>
            <a:rect r="r" b="b" t="t" l="l"/>
            <a:pathLst>
              <a:path h="8361899" w="9089020">
                <a:moveTo>
                  <a:pt x="0" y="0"/>
                </a:moveTo>
                <a:lnTo>
                  <a:pt x="9089021" y="0"/>
                </a:lnTo>
                <a:lnTo>
                  <a:pt x="9089021" y="8361899"/>
                </a:lnTo>
                <a:lnTo>
                  <a:pt x="0" y="83618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0">
            <a:off x="10417629" y="4338437"/>
            <a:ext cx="6841671" cy="697027"/>
            <a:chOff x="0" y="0"/>
            <a:chExt cx="9122229" cy="929370"/>
          </a:xfrm>
        </p:grpSpPr>
        <p:grpSp>
          <p:nvGrpSpPr>
            <p:cNvPr name="Group 6" id="6"/>
            <p:cNvGrpSpPr/>
            <p:nvPr/>
          </p:nvGrpSpPr>
          <p:grpSpPr>
            <a:xfrm rot="0">
              <a:off x="0" y="0"/>
              <a:ext cx="9122229" cy="929370"/>
              <a:chOff x="0" y="0"/>
              <a:chExt cx="1801922" cy="183579"/>
            </a:xfrm>
          </p:grpSpPr>
          <p:sp>
            <p:nvSpPr>
              <p:cNvPr name="Freeform 7" id="7"/>
              <p:cNvSpPr/>
              <p:nvPr/>
            </p:nvSpPr>
            <p:spPr>
              <a:xfrm flipH="false" flipV="false" rot="0">
                <a:off x="0" y="0"/>
                <a:ext cx="1801922" cy="183579"/>
              </a:xfrm>
              <a:custGeom>
                <a:avLst/>
                <a:gdLst/>
                <a:ahLst/>
                <a:cxnLst/>
                <a:rect r="r" b="b" t="t" l="l"/>
                <a:pathLst>
                  <a:path h="183579" w="1801922">
                    <a:moveTo>
                      <a:pt x="0" y="0"/>
                    </a:moveTo>
                    <a:lnTo>
                      <a:pt x="1801922" y="0"/>
                    </a:lnTo>
                    <a:lnTo>
                      <a:pt x="1801922" y="183579"/>
                    </a:lnTo>
                    <a:lnTo>
                      <a:pt x="0" y="183579"/>
                    </a:lnTo>
                    <a:close/>
                  </a:path>
                </a:pathLst>
              </a:custGeom>
              <a:solidFill>
                <a:srgbClr val="44C0B7"/>
              </a:solidFill>
            </p:spPr>
          </p:sp>
          <p:sp>
            <p:nvSpPr>
              <p:cNvPr name="TextBox 8" id="8"/>
              <p:cNvSpPr txBox="true"/>
              <p:nvPr/>
            </p:nvSpPr>
            <p:spPr>
              <a:xfrm>
                <a:off x="0" y="-95250"/>
                <a:ext cx="1801922" cy="278829"/>
              </a:xfrm>
              <a:prstGeom prst="rect">
                <a:avLst/>
              </a:prstGeom>
            </p:spPr>
            <p:txBody>
              <a:bodyPr anchor="ctr" rtlCol="false" tIns="50800" lIns="50800" bIns="50800" rIns="50800"/>
              <a:lstStyle/>
              <a:p>
                <a:pPr algn="ctr">
                  <a:lnSpc>
                    <a:spcPts val="3839"/>
                  </a:lnSpc>
                </a:pPr>
              </a:p>
            </p:txBody>
          </p:sp>
        </p:grpSp>
        <p:sp>
          <p:nvSpPr>
            <p:cNvPr name="TextBox 9" id="9"/>
            <p:cNvSpPr txBox="true"/>
            <p:nvPr/>
          </p:nvSpPr>
          <p:spPr>
            <a:xfrm rot="0">
              <a:off x="1747664" y="180840"/>
              <a:ext cx="5626901" cy="501015"/>
            </a:xfrm>
            <a:prstGeom prst="rect">
              <a:avLst/>
            </a:prstGeom>
          </p:spPr>
          <p:txBody>
            <a:bodyPr anchor="t" rtlCol="false" tIns="0" lIns="0" bIns="0" rIns="0">
              <a:spAutoFit/>
            </a:bodyPr>
            <a:lstStyle/>
            <a:p>
              <a:pPr algn="ctr">
                <a:lnSpc>
                  <a:spcPts val="3299"/>
                </a:lnSpc>
              </a:pPr>
              <a:r>
                <a:rPr lang="en-US" b="true" sz="2199" spc="10">
                  <a:solidFill>
                    <a:srgbClr val="FFFFFF"/>
                  </a:solidFill>
                  <a:latin typeface="Fira Sans Semi-Bold"/>
                  <a:ea typeface="Fira Sans Semi-Bold"/>
                  <a:cs typeface="Fira Sans Semi-Bold"/>
                  <a:sym typeface="Fira Sans Semi-Bold"/>
                </a:rPr>
                <a:t>Upd</a:t>
              </a:r>
              <a:r>
                <a:rPr lang="en-US" b="true" sz="2199" spc="10">
                  <a:solidFill>
                    <a:srgbClr val="FFFFFF"/>
                  </a:solidFill>
                  <a:latin typeface="Fira Sans Semi-Bold"/>
                  <a:ea typeface="Fira Sans Semi-Bold"/>
                  <a:cs typeface="Fira Sans Semi-Bold"/>
                  <a:sym typeface="Fira Sans Semi-Bold"/>
                </a:rPr>
                <a:t>ated every </a:t>
              </a:r>
              <a:r>
                <a:rPr lang="en-US" b="true" sz="2199" spc="10">
                  <a:solidFill>
                    <a:srgbClr val="1B3A6A"/>
                  </a:solidFill>
                  <a:latin typeface="Fira Sans Semi-Bold"/>
                  <a:ea typeface="Fira Sans Semi-Bold"/>
                  <a:cs typeface="Fira Sans Semi-Bold"/>
                  <a:sym typeface="Fira Sans Semi-Bold"/>
                </a:rPr>
                <a:t>quarter</a:t>
              </a:r>
            </a:p>
          </p:txBody>
        </p:sp>
      </p:grpSp>
      <p:grpSp>
        <p:nvGrpSpPr>
          <p:cNvPr name="Group 10" id="10"/>
          <p:cNvGrpSpPr/>
          <p:nvPr/>
        </p:nvGrpSpPr>
        <p:grpSpPr>
          <a:xfrm rot="0">
            <a:off x="10417629" y="2989520"/>
            <a:ext cx="6841671" cy="1083194"/>
            <a:chOff x="0" y="0"/>
            <a:chExt cx="9122229" cy="1444258"/>
          </a:xfrm>
        </p:grpSpPr>
        <p:grpSp>
          <p:nvGrpSpPr>
            <p:cNvPr name="Group 11" id="11"/>
            <p:cNvGrpSpPr/>
            <p:nvPr/>
          </p:nvGrpSpPr>
          <p:grpSpPr>
            <a:xfrm rot="0">
              <a:off x="0" y="0"/>
              <a:ext cx="9122229" cy="1444258"/>
              <a:chOff x="0" y="0"/>
              <a:chExt cx="2230309" cy="353109"/>
            </a:xfrm>
          </p:grpSpPr>
          <p:sp>
            <p:nvSpPr>
              <p:cNvPr name="Freeform 12" id="12"/>
              <p:cNvSpPr/>
              <p:nvPr/>
            </p:nvSpPr>
            <p:spPr>
              <a:xfrm flipH="false" flipV="false" rot="0">
                <a:off x="0" y="0"/>
                <a:ext cx="2230309" cy="353109"/>
              </a:xfrm>
              <a:custGeom>
                <a:avLst/>
                <a:gdLst/>
                <a:ahLst/>
                <a:cxnLst/>
                <a:rect r="r" b="b" t="t" l="l"/>
                <a:pathLst>
                  <a:path h="353109" w="2230309">
                    <a:moveTo>
                      <a:pt x="0" y="0"/>
                    </a:moveTo>
                    <a:lnTo>
                      <a:pt x="2230309" y="0"/>
                    </a:lnTo>
                    <a:lnTo>
                      <a:pt x="2230309" y="353109"/>
                    </a:lnTo>
                    <a:lnTo>
                      <a:pt x="0" y="353109"/>
                    </a:lnTo>
                    <a:close/>
                  </a:path>
                </a:pathLst>
              </a:custGeom>
              <a:solidFill>
                <a:srgbClr val="44C0B7"/>
              </a:solidFill>
            </p:spPr>
          </p:sp>
          <p:sp>
            <p:nvSpPr>
              <p:cNvPr name="TextBox 13" id="13"/>
              <p:cNvSpPr txBox="true"/>
              <p:nvPr/>
            </p:nvSpPr>
            <p:spPr>
              <a:xfrm>
                <a:off x="0" y="-95250"/>
                <a:ext cx="2230309" cy="448359"/>
              </a:xfrm>
              <a:prstGeom prst="rect">
                <a:avLst/>
              </a:prstGeom>
            </p:spPr>
            <p:txBody>
              <a:bodyPr anchor="ctr" rtlCol="false" tIns="50800" lIns="50800" bIns="50800" rIns="50800"/>
              <a:lstStyle/>
              <a:p>
                <a:pPr algn="ctr">
                  <a:lnSpc>
                    <a:spcPts val="3839"/>
                  </a:lnSpc>
                </a:pPr>
              </a:p>
            </p:txBody>
          </p:sp>
        </p:grpSp>
        <p:sp>
          <p:nvSpPr>
            <p:cNvPr name="TextBox 14" id="14"/>
            <p:cNvSpPr txBox="true"/>
            <p:nvPr/>
          </p:nvSpPr>
          <p:spPr>
            <a:xfrm rot="0">
              <a:off x="261009" y="133298"/>
              <a:ext cx="8566044" cy="1047115"/>
            </a:xfrm>
            <a:prstGeom prst="rect">
              <a:avLst/>
            </a:prstGeom>
          </p:spPr>
          <p:txBody>
            <a:bodyPr anchor="t" rtlCol="false" tIns="0" lIns="0" bIns="0" rIns="0">
              <a:spAutoFit/>
            </a:bodyPr>
            <a:lstStyle/>
            <a:p>
              <a:pPr algn="ctr">
                <a:lnSpc>
                  <a:spcPts val="3299"/>
                </a:lnSpc>
              </a:pPr>
              <a:r>
                <a:rPr lang="en-US" b="true" sz="2199" spc="10">
                  <a:solidFill>
                    <a:srgbClr val="FFFFFF"/>
                  </a:solidFill>
                  <a:latin typeface="Fira Sans Semi-Bold"/>
                  <a:ea typeface="Fira Sans Semi-Bold"/>
                  <a:cs typeface="Fira Sans Semi-Bold"/>
                  <a:sym typeface="Fira Sans Semi-Bold"/>
                </a:rPr>
                <a:t>FiT b</a:t>
              </a:r>
              <a:r>
                <a:rPr lang="en-US" b="true" sz="2199" spc="10">
                  <a:solidFill>
                    <a:srgbClr val="FFFFFF"/>
                  </a:solidFill>
                  <a:latin typeface="Fira Sans Semi-Bold"/>
                  <a:ea typeface="Fira Sans Semi-Bold"/>
                  <a:cs typeface="Fira Sans Semi-Bold"/>
                  <a:sym typeface="Fira Sans Semi-Bold"/>
                </a:rPr>
                <a:t>ased on ex-ante calculation of the avoided cost of generation using </a:t>
              </a:r>
              <a:r>
                <a:rPr lang="en-US" b="true" sz="2199" spc="10">
                  <a:solidFill>
                    <a:srgbClr val="1B3A6A"/>
                  </a:solidFill>
                  <a:latin typeface="Fira Sans Semi-Bold"/>
                  <a:ea typeface="Fira Sans Semi-Bold"/>
                  <a:cs typeface="Fira Sans Semi-Bold"/>
                  <a:sym typeface="Fira Sans Semi-Bold"/>
                </a:rPr>
                <a:t>forecasted</a:t>
              </a:r>
              <a:r>
                <a:rPr lang="en-US" b="true" sz="2199" spc="10">
                  <a:solidFill>
                    <a:srgbClr val="FFFFFF"/>
                  </a:solidFill>
                  <a:latin typeface="Fira Sans Semi-Bold"/>
                  <a:ea typeface="Fira Sans Semi-Bold"/>
                  <a:cs typeface="Fira Sans Semi-Bold"/>
                  <a:sym typeface="Fira Sans Semi-Bold"/>
                </a:rPr>
                <a:t> values</a:t>
              </a:r>
            </a:p>
          </p:txBody>
        </p:sp>
      </p:grpSp>
      <p:sp>
        <p:nvSpPr>
          <p:cNvPr name="Freeform 15" id="15"/>
          <p:cNvSpPr/>
          <p:nvPr/>
        </p:nvSpPr>
        <p:spPr>
          <a:xfrm flipH="false" flipV="false" rot="0">
            <a:off x="10417629" y="6245139"/>
            <a:ext cx="571500" cy="571500"/>
          </a:xfrm>
          <a:custGeom>
            <a:avLst/>
            <a:gdLst/>
            <a:ahLst/>
            <a:cxnLst/>
            <a:rect r="r" b="b" t="t" l="l"/>
            <a:pathLst>
              <a:path h="571500" w="571500">
                <a:moveTo>
                  <a:pt x="0" y="0"/>
                </a:moveTo>
                <a:lnTo>
                  <a:pt x="571500" y="0"/>
                </a:lnTo>
                <a:lnTo>
                  <a:pt x="571500" y="571500"/>
                </a:lnTo>
                <a:lnTo>
                  <a:pt x="0" y="5715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0417629" y="5406939"/>
            <a:ext cx="571500" cy="571500"/>
          </a:xfrm>
          <a:custGeom>
            <a:avLst/>
            <a:gdLst/>
            <a:ahLst/>
            <a:cxnLst/>
            <a:rect r="r" b="b" t="t" l="l"/>
            <a:pathLst>
              <a:path h="571500" w="571500">
                <a:moveTo>
                  <a:pt x="0" y="0"/>
                </a:moveTo>
                <a:lnTo>
                  <a:pt x="571500" y="0"/>
                </a:lnTo>
                <a:lnTo>
                  <a:pt x="571500" y="571500"/>
                </a:lnTo>
                <a:lnTo>
                  <a:pt x="0" y="5715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0">
            <a:off x="10417629" y="7075986"/>
            <a:ext cx="571500" cy="571500"/>
          </a:xfrm>
          <a:custGeom>
            <a:avLst/>
            <a:gdLst/>
            <a:ahLst/>
            <a:cxnLst/>
            <a:rect r="r" b="b" t="t" l="l"/>
            <a:pathLst>
              <a:path h="571500" w="571500">
                <a:moveTo>
                  <a:pt x="0" y="0"/>
                </a:moveTo>
                <a:lnTo>
                  <a:pt x="571500" y="0"/>
                </a:lnTo>
                <a:lnTo>
                  <a:pt x="571500" y="571500"/>
                </a:lnTo>
                <a:lnTo>
                  <a:pt x="0" y="5715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0">
            <a:off x="10417629" y="7917996"/>
            <a:ext cx="571500" cy="571500"/>
          </a:xfrm>
          <a:custGeom>
            <a:avLst/>
            <a:gdLst/>
            <a:ahLst/>
            <a:cxnLst/>
            <a:rect r="r" b="b" t="t" l="l"/>
            <a:pathLst>
              <a:path h="571500" w="571500">
                <a:moveTo>
                  <a:pt x="0" y="0"/>
                </a:moveTo>
                <a:lnTo>
                  <a:pt x="571500" y="0"/>
                </a:lnTo>
                <a:lnTo>
                  <a:pt x="571500" y="571500"/>
                </a:lnTo>
                <a:lnTo>
                  <a:pt x="0" y="5715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9" id="19"/>
          <p:cNvSpPr/>
          <p:nvPr/>
        </p:nvSpPr>
        <p:spPr>
          <a:xfrm flipH="false" flipV="false" rot="0">
            <a:off x="10417629" y="8756196"/>
            <a:ext cx="571500" cy="571500"/>
          </a:xfrm>
          <a:custGeom>
            <a:avLst/>
            <a:gdLst/>
            <a:ahLst/>
            <a:cxnLst/>
            <a:rect r="r" b="b" t="t" l="l"/>
            <a:pathLst>
              <a:path h="571500" w="571500">
                <a:moveTo>
                  <a:pt x="0" y="0"/>
                </a:moveTo>
                <a:lnTo>
                  <a:pt x="571500" y="0"/>
                </a:lnTo>
                <a:lnTo>
                  <a:pt x="571500" y="571500"/>
                </a:lnTo>
                <a:lnTo>
                  <a:pt x="0" y="5715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0" id="20"/>
          <p:cNvSpPr/>
          <p:nvPr/>
        </p:nvSpPr>
        <p:spPr>
          <a:xfrm flipH="false" flipV="false" rot="0">
            <a:off x="2158095" y="4950966"/>
            <a:ext cx="924611" cy="911945"/>
          </a:xfrm>
          <a:custGeom>
            <a:avLst/>
            <a:gdLst/>
            <a:ahLst/>
            <a:cxnLst/>
            <a:rect r="r" b="b" t="t" l="l"/>
            <a:pathLst>
              <a:path h="911945" w="924611">
                <a:moveTo>
                  <a:pt x="0" y="0"/>
                </a:moveTo>
                <a:lnTo>
                  <a:pt x="924611" y="0"/>
                </a:lnTo>
                <a:lnTo>
                  <a:pt x="924611" y="911945"/>
                </a:lnTo>
                <a:lnTo>
                  <a:pt x="0" y="911945"/>
                </a:lnTo>
                <a:lnTo>
                  <a:pt x="0" y="0"/>
                </a:lnTo>
                <a:close/>
              </a:path>
            </a:pathLst>
          </a:custGeom>
          <a:blipFill>
            <a:blip r:embed="rId8"/>
            <a:stretch>
              <a:fillRect l="0" t="0" r="0" b="0"/>
            </a:stretch>
          </a:blipFill>
        </p:spPr>
      </p:sp>
      <p:sp>
        <p:nvSpPr>
          <p:cNvPr name="Freeform 21" id="21"/>
          <p:cNvSpPr/>
          <p:nvPr/>
        </p:nvSpPr>
        <p:spPr>
          <a:xfrm flipH="false" flipV="false" rot="0">
            <a:off x="8026315" y="6164675"/>
            <a:ext cx="1117685" cy="1117685"/>
          </a:xfrm>
          <a:custGeom>
            <a:avLst/>
            <a:gdLst/>
            <a:ahLst/>
            <a:cxnLst/>
            <a:rect r="r" b="b" t="t" l="l"/>
            <a:pathLst>
              <a:path h="1117685" w="1117685">
                <a:moveTo>
                  <a:pt x="0" y="0"/>
                </a:moveTo>
                <a:lnTo>
                  <a:pt x="1117685" y="0"/>
                </a:lnTo>
                <a:lnTo>
                  <a:pt x="1117685" y="1117685"/>
                </a:lnTo>
                <a:lnTo>
                  <a:pt x="0" y="1117685"/>
                </a:lnTo>
                <a:lnTo>
                  <a:pt x="0" y="0"/>
                </a:lnTo>
                <a:close/>
              </a:path>
            </a:pathLst>
          </a:custGeom>
          <a:blipFill>
            <a:blip r:embed="rId9"/>
            <a:stretch>
              <a:fillRect l="0" t="0" r="0" b="0"/>
            </a:stretch>
          </a:blipFill>
        </p:spPr>
      </p:sp>
      <p:sp>
        <p:nvSpPr>
          <p:cNvPr name="Freeform 22" id="22"/>
          <p:cNvSpPr/>
          <p:nvPr/>
        </p:nvSpPr>
        <p:spPr>
          <a:xfrm flipH="false" flipV="false" rot="0">
            <a:off x="2068043" y="7940067"/>
            <a:ext cx="1014663" cy="1000763"/>
          </a:xfrm>
          <a:custGeom>
            <a:avLst/>
            <a:gdLst/>
            <a:ahLst/>
            <a:cxnLst/>
            <a:rect r="r" b="b" t="t" l="l"/>
            <a:pathLst>
              <a:path h="1000763" w="1014663">
                <a:moveTo>
                  <a:pt x="0" y="0"/>
                </a:moveTo>
                <a:lnTo>
                  <a:pt x="1014663" y="0"/>
                </a:lnTo>
                <a:lnTo>
                  <a:pt x="1014663" y="1000763"/>
                </a:lnTo>
                <a:lnTo>
                  <a:pt x="0" y="1000763"/>
                </a:lnTo>
                <a:lnTo>
                  <a:pt x="0" y="0"/>
                </a:lnTo>
                <a:close/>
              </a:path>
            </a:pathLst>
          </a:custGeom>
          <a:blipFill>
            <a:blip r:embed="rId10"/>
            <a:stretch>
              <a:fillRect l="0" t="0" r="0" b="0"/>
            </a:stretch>
          </a:blipFill>
        </p:spPr>
      </p:sp>
      <p:sp>
        <p:nvSpPr>
          <p:cNvPr name="Freeform 23" id="23"/>
          <p:cNvSpPr/>
          <p:nvPr/>
        </p:nvSpPr>
        <p:spPr>
          <a:xfrm flipH="false" flipV="false" rot="0">
            <a:off x="4849586" y="6633759"/>
            <a:ext cx="383843" cy="727978"/>
          </a:xfrm>
          <a:custGeom>
            <a:avLst/>
            <a:gdLst/>
            <a:ahLst/>
            <a:cxnLst/>
            <a:rect r="r" b="b" t="t" l="l"/>
            <a:pathLst>
              <a:path h="727978" w="383843">
                <a:moveTo>
                  <a:pt x="0" y="0"/>
                </a:moveTo>
                <a:lnTo>
                  <a:pt x="383842" y="0"/>
                </a:lnTo>
                <a:lnTo>
                  <a:pt x="383842" y="727977"/>
                </a:lnTo>
                <a:lnTo>
                  <a:pt x="0" y="72797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4" id="24"/>
          <p:cNvSpPr txBox="true"/>
          <p:nvPr/>
        </p:nvSpPr>
        <p:spPr>
          <a:xfrm rot="0">
            <a:off x="2158095" y="1076325"/>
            <a:ext cx="10766056" cy="1745615"/>
          </a:xfrm>
          <a:prstGeom prst="rect">
            <a:avLst/>
          </a:prstGeom>
        </p:spPr>
        <p:txBody>
          <a:bodyPr anchor="t" rtlCol="false" tIns="0" lIns="0" bIns="0" rIns="0">
            <a:spAutoFit/>
          </a:bodyPr>
          <a:lstStyle/>
          <a:p>
            <a:pPr algn="l">
              <a:lnSpc>
                <a:spcPts val="6820"/>
              </a:lnSpc>
            </a:pPr>
            <a:r>
              <a:rPr lang="en-US" sz="6200" b="true">
                <a:solidFill>
                  <a:srgbClr val="1B3A6A"/>
                </a:solidFill>
                <a:latin typeface="Fira Sans Semi-Bold"/>
                <a:ea typeface="Fira Sans Semi-Bold"/>
                <a:cs typeface="Fira Sans Semi-Bold"/>
                <a:sym typeface="Fira Sans Semi-Bold"/>
              </a:rPr>
              <a:t>Bermuda’s Feed-in Tariff (FiT) From 2023</a:t>
            </a:r>
          </a:p>
        </p:txBody>
      </p:sp>
      <p:sp>
        <p:nvSpPr>
          <p:cNvPr name="TextBox 25" id="25"/>
          <p:cNvSpPr txBox="true"/>
          <p:nvPr/>
        </p:nvSpPr>
        <p:spPr>
          <a:xfrm rot="0">
            <a:off x="2158095" y="2913320"/>
            <a:ext cx="7296148" cy="1356360"/>
          </a:xfrm>
          <a:prstGeom prst="rect">
            <a:avLst/>
          </a:prstGeom>
        </p:spPr>
        <p:txBody>
          <a:bodyPr anchor="t" rtlCol="false" tIns="0" lIns="0" bIns="0" rIns="0">
            <a:spAutoFit/>
          </a:bodyPr>
          <a:lstStyle/>
          <a:p>
            <a:pPr algn="l">
              <a:lnSpc>
                <a:spcPts val="3600"/>
              </a:lnSpc>
            </a:pPr>
            <a:r>
              <a:rPr lang="en-US" sz="2400" spc="12">
                <a:solidFill>
                  <a:srgbClr val="000000"/>
                </a:solidFill>
                <a:latin typeface="Fira Sans Light"/>
                <a:ea typeface="Fira Sans Light"/>
                <a:cs typeface="Fira Sans Light"/>
                <a:sym typeface="Fira Sans Light"/>
              </a:rPr>
              <a:t>In 2022, the RA began its review of the methodology to reassess the balance between decarbonization and fair pricing.</a:t>
            </a:r>
          </a:p>
        </p:txBody>
      </p:sp>
      <p:sp>
        <p:nvSpPr>
          <p:cNvPr name="TextBox 26" id="26"/>
          <p:cNvSpPr txBox="true"/>
          <p:nvPr/>
        </p:nvSpPr>
        <p:spPr>
          <a:xfrm rot="0">
            <a:off x="11241763" y="6043209"/>
            <a:ext cx="6017537" cy="899160"/>
          </a:xfrm>
          <a:prstGeom prst="rect">
            <a:avLst/>
          </a:prstGeom>
        </p:spPr>
        <p:txBody>
          <a:bodyPr anchor="t" rtlCol="false" tIns="0" lIns="0" bIns="0" rIns="0">
            <a:spAutoFit/>
          </a:bodyPr>
          <a:lstStyle/>
          <a:p>
            <a:pPr algn="l">
              <a:lnSpc>
                <a:spcPts val="3600"/>
              </a:lnSpc>
            </a:pPr>
            <a:r>
              <a:rPr lang="en-US" sz="2400" spc="12">
                <a:solidFill>
                  <a:srgbClr val="000000"/>
                </a:solidFill>
                <a:latin typeface="Fira Sans Light"/>
                <a:ea typeface="Fira Sans Light"/>
                <a:cs typeface="Fira Sans Light"/>
                <a:sym typeface="Fira Sans Light"/>
              </a:rPr>
              <a:t>Better alignment between FiT and the marginal cost of thermal generation trends</a:t>
            </a:r>
          </a:p>
        </p:txBody>
      </p:sp>
      <p:sp>
        <p:nvSpPr>
          <p:cNvPr name="TextBox 27" id="27"/>
          <p:cNvSpPr txBox="true"/>
          <p:nvPr/>
        </p:nvSpPr>
        <p:spPr>
          <a:xfrm rot="0">
            <a:off x="11241763" y="7944666"/>
            <a:ext cx="6017537" cy="441960"/>
          </a:xfrm>
          <a:prstGeom prst="rect">
            <a:avLst/>
          </a:prstGeom>
        </p:spPr>
        <p:txBody>
          <a:bodyPr anchor="t" rtlCol="false" tIns="0" lIns="0" bIns="0" rIns="0">
            <a:spAutoFit/>
          </a:bodyPr>
          <a:lstStyle/>
          <a:p>
            <a:pPr algn="l">
              <a:lnSpc>
                <a:spcPts val="3600"/>
              </a:lnSpc>
            </a:pPr>
            <a:r>
              <a:rPr lang="en-US" sz="2400" spc="12">
                <a:solidFill>
                  <a:srgbClr val="000000"/>
                </a:solidFill>
                <a:latin typeface="Fira Sans Light"/>
                <a:ea typeface="Fira Sans Light"/>
                <a:cs typeface="Fira Sans Light"/>
                <a:sym typeface="Fira Sans Light"/>
              </a:rPr>
              <a:t>Increased administrative burden</a:t>
            </a:r>
          </a:p>
        </p:txBody>
      </p:sp>
      <p:sp>
        <p:nvSpPr>
          <p:cNvPr name="TextBox 28" id="28"/>
          <p:cNvSpPr txBox="true"/>
          <p:nvPr/>
        </p:nvSpPr>
        <p:spPr>
          <a:xfrm rot="0">
            <a:off x="11241763" y="8782866"/>
            <a:ext cx="6017537" cy="441960"/>
          </a:xfrm>
          <a:prstGeom prst="rect">
            <a:avLst/>
          </a:prstGeom>
        </p:spPr>
        <p:txBody>
          <a:bodyPr anchor="t" rtlCol="false" tIns="0" lIns="0" bIns="0" rIns="0">
            <a:spAutoFit/>
          </a:bodyPr>
          <a:lstStyle/>
          <a:p>
            <a:pPr algn="l">
              <a:lnSpc>
                <a:spcPts val="3600"/>
              </a:lnSpc>
            </a:pPr>
            <a:r>
              <a:rPr lang="en-US" sz="2400" spc="12">
                <a:solidFill>
                  <a:srgbClr val="000000"/>
                </a:solidFill>
                <a:latin typeface="Fira Sans Light"/>
                <a:ea typeface="Fira Sans Light"/>
                <a:cs typeface="Fira Sans Light"/>
                <a:sym typeface="Fira Sans Light"/>
              </a:rPr>
              <a:t>Rate volatility</a:t>
            </a:r>
          </a:p>
        </p:txBody>
      </p:sp>
      <p:sp>
        <p:nvSpPr>
          <p:cNvPr name="TextBox 29" id="29"/>
          <p:cNvSpPr txBox="true"/>
          <p:nvPr/>
        </p:nvSpPr>
        <p:spPr>
          <a:xfrm rot="0">
            <a:off x="11241763" y="5433609"/>
            <a:ext cx="5108119" cy="441960"/>
          </a:xfrm>
          <a:prstGeom prst="rect">
            <a:avLst/>
          </a:prstGeom>
        </p:spPr>
        <p:txBody>
          <a:bodyPr anchor="t" rtlCol="false" tIns="0" lIns="0" bIns="0" rIns="0">
            <a:spAutoFit/>
          </a:bodyPr>
          <a:lstStyle/>
          <a:p>
            <a:pPr algn="l">
              <a:lnSpc>
                <a:spcPts val="3600"/>
              </a:lnSpc>
            </a:pPr>
            <a:r>
              <a:rPr lang="en-US" sz="2400" spc="12">
                <a:solidFill>
                  <a:srgbClr val="000000"/>
                </a:solidFill>
                <a:latin typeface="Fira Sans Light"/>
                <a:ea typeface="Fira Sans Light"/>
                <a:cs typeface="Fira Sans Light"/>
                <a:sym typeface="Fira Sans Light"/>
              </a:rPr>
              <a:t>Incentivises growth in renewables</a:t>
            </a:r>
          </a:p>
        </p:txBody>
      </p:sp>
      <p:sp>
        <p:nvSpPr>
          <p:cNvPr name="TextBox 30" id="30"/>
          <p:cNvSpPr txBox="true"/>
          <p:nvPr/>
        </p:nvSpPr>
        <p:spPr>
          <a:xfrm rot="0">
            <a:off x="11241763" y="7102656"/>
            <a:ext cx="5108119" cy="441960"/>
          </a:xfrm>
          <a:prstGeom prst="rect">
            <a:avLst/>
          </a:prstGeom>
        </p:spPr>
        <p:txBody>
          <a:bodyPr anchor="t" rtlCol="false" tIns="0" lIns="0" bIns="0" rIns="0">
            <a:spAutoFit/>
          </a:bodyPr>
          <a:lstStyle/>
          <a:p>
            <a:pPr algn="l">
              <a:lnSpc>
                <a:spcPts val="3600"/>
              </a:lnSpc>
            </a:pPr>
            <a:r>
              <a:rPr lang="en-US" sz="2400" spc="12">
                <a:solidFill>
                  <a:srgbClr val="000000"/>
                </a:solidFill>
                <a:latin typeface="Fira Sans Light"/>
                <a:ea typeface="Fira Sans Light"/>
                <a:cs typeface="Fira Sans Light"/>
                <a:sym typeface="Fira Sans Light"/>
              </a:rPr>
              <a:t>Minimize non-DER subsidizing DER</a:t>
            </a:r>
          </a:p>
        </p:txBody>
      </p:sp>
      <p:sp>
        <p:nvSpPr>
          <p:cNvPr name="AutoShape 31" id="31"/>
          <p:cNvSpPr/>
          <p:nvPr/>
        </p:nvSpPr>
        <p:spPr>
          <a:xfrm>
            <a:off x="3082706" y="5406939"/>
            <a:ext cx="4910952" cy="1071650"/>
          </a:xfrm>
          <a:prstGeom prst="line">
            <a:avLst/>
          </a:prstGeom>
          <a:ln cap="flat" w="38100">
            <a:solidFill>
              <a:srgbClr val="F5843E"/>
            </a:solidFill>
            <a:prstDash val="solid"/>
            <a:headEnd type="none" len="sm" w="sm"/>
            <a:tailEnd type="triangle" len="med" w="lg"/>
          </a:ln>
        </p:spPr>
      </p:sp>
      <p:sp>
        <p:nvSpPr>
          <p:cNvPr name="AutoShape 32" id="32"/>
          <p:cNvSpPr/>
          <p:nvPr/>
        </p:nvSpPr>
        <p:spPr>
          <a:xfrm>
            <a:off x="3082706" y="5632813"/>
            <a:ext cx="4910952" cy="1071650"/>
          </a:xfrm>
          <a:prstGeom prst="line">
            <a:avLst/>
          </a:prstGeom>
          <a:ln cap="flat" w="38100">
            <a:solidFill>
              <a:srgbClr val="F5843E"/>
            </a:solidFill>
            <a:prstDash val="solid"/>
            <a:headEnd type="triangle" len="med" w="lg"/>
            <a:tailEnd type="none" len="sm" w="sm"/>
          </a:ln>
        </p:spPr>
      </p:sp>
      <p:sp>
        <p:nvSpPr>
          <p:cNvPr name="AutoShape 33" id="33"/>
          <p:cNvSpPr/>
          <p:nvPr/>
        </p:nvSpPr>
        <p:spPr>
          <a:xfrm flipV="true">
            <a:off x="3040930" y="7014414"/>
            <a:ext cx="5008923" cy="1687879"/>
          </a:xfrm>
          <a:prstGeom prst="line">
            <a:avLst/>
          </a:prstGeom>
          <a:ln cap="flat" w="38100">
            <a:solidFill>
              <a:srgbClr val="F5843E"/>
            </a:solidFill>
            <a:prstDash val="lgDash"/>
            <a:headEnd type="none" len="sm" w="sm"/>
            <a:tailEnd type="triangle" len="med" w="lg"/>
          </a:ln>
        </p:spPr>
      </p:sp>
      <p:sp>
        <p:nvSpPr>
          <p:cNvPr name="AutoShape 34" id="34"/>
          <p:cNvSpPr/>
          <p:nvPr/>
        </p:nvSpPr>
        <p:spPr>
          <a:xfrm flipV="true">
            <a:off x="3040930" y="6803547"/>
            <a:ext cx="5008923" cy="1687879"/>
          </a:xfrm>
          <a:prstGeom prst="line">
            <a:avLst/>
          </a:prstGeom>
          <a:ln cap="flat" w="38100">
            <a:solidFill>
              <a:srgbClr val="F5843E"/>
            </a:solidFill>
            <a:prstDash val="solid"/>
            <a:headEnd type="none" len="sm" w="sm"/>
            <a:tailEnd type="triangle" len="med" w="lg"/>
          </a:ln>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5143500" y="4372374"/>
            <a:ext cx="10287000" cy="1542251"/>
            <a:chOff x="0" y="0"/>
            <a:chExt cx="35832548" cy="5372100"/>
          </a:xfrm>
        </p:grpSpPr>
        <p:sp>
          <p:nvSpPr>
            <p:cNvPr name="Freeform 3" id="3"/>
            <p:cNvSpPr/>
            <p:nvPr/>
          </p:nvSpPr>
          <p:spPr>
            <a:xfrm flipH="false" flipV="false" rot="0">
              <a:off x="0" y="0"/>
              <a:ext cx="35832548" cy="5372100"/>
            </a:xfrm>
            <a:custGeom>
              <a:avLst/>
              <a:gdLst/>
              <a:ahLst/>
              <a:cxnLst/>
              <a:rect r="r" b="b" t="t" l="l"/>
              <a:pathLst>
                <a:path h="5372100" w="35832548">
                  <a:moveTo>
                    <a:pt x="34281880" y="0"/>
                  </a:moveTo>
                  <a:lnTo>
                    <a:pt x="1550670" y="0"/>
                  </a:lnTo>
                  <a:lnTo>
                    <a:pt x="0" y="2686050"/>
                  </a:lnTo>
                  <a:lnTo>
                    <a:pt x="1550670" y="5372100"/>
                  </a:lnTo>
                  <a:lnTo>
                    <a:pt x="34281880" y="5372100"/>
                  </a:lnTo>
                  <a:lnTo>
                    <a:pt x="35832548" y="2686050"/>
                  </a:lnTo>
                  <a:lnTo>
                    <a:pt x="34281880" y="0"/>
                  </a:lnTo>
                  <a:close/>
                </a:path>
              </a:pathLst>
            </a:custGeom>
            <a:solidFill>
              <a:srgbClr val="1B3A6A"/>
            </a:solidFill>
          </p:spPr>
        </p:sp>
      </p:grpSp>
      <p:sp>
        <p:nvSpPr>
          <p:cNvPr name="Freeform 4" id="4"/>
          <p:cNvSpPr/>
          <p:nvPr/>
        </p:nvSpPr>
        <p:spPr>
          <a:xfrm flipH="false" flipV="false" rot="0">
            <a:off x="11805371" y="-5745536"/>
            <a:ext cx="9089020" cy="8361899"/>
          </a:xfrm>
          <a:custGeom>
            <a:avLst/>
            <a:gdLst/>
            <a:ahLst/>
            <a:cxnLst/>
            <a:rect r="r" b="b" t="t" l="l"/>
            <a:pathLst>
              <a:path h="8361899" w="9089020">
                <a:moveTo>
                  <a:pt x="0" y="0"/>
                </a:moveTo>
                <a:lnTo>
                  <a:pt x="9089021" y="0"/>
                </a:lnTo>
                <a:lnTo>
                  <a:pt x="9089021" y="8361899"/>
                </a:lnTo>
                <a:lnTo>
                  <a:pt x="0" y="83618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5440463" y="8940830"/>
            <a:ext cx="1818837" cy="634939"/>
          </a:xfrm>
          <a:custGeom>
            <a:avLst/>
            <a:gdLst/>
            <a:ahLst/>
            <a:cxnLst/>
            <a:rect r="r" b="b" t="t" l="l"/>
            <a:pathLst>
              <a:path h="634939" w="1818837">
                <a:moveTo>
                  <a:pt x="0" y="0"/>
                </a:moveTo>
                <a:lnTo>
                  <a:pt x="1818837" y="0"/>
                </a:lnTo>
                <a:lnTo>
                  <a:pt x="1818837" y="634940"/>
                </a:lnTo>
                <a:lnTo>
                  <a:pt x="0" y="6349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4042679" y="8940830"/>
            <a:ext cx="987341" cy="634939"/>
          </a:xfrm>
          <a:custGeom>
            <a:avLst/>
            <a:gdLst/>
            <a:ahLst/>
            <a:cxnLst/>
            <a:rect r="r" b="b" t="t" l="l"/>
            <a:pathLst>
              <a:path h="634939" w="987341">
                <a:moveTo>
                  <a:pt x="0" y="0"/>
                </a:moveTo>
                <a:lnTo>
                  <a:pt x="987341" y="0"/>
                </a:lnTo>
                <a:lnTo>
                  <a:pt x="987341" y="634940"/>
                </a:lnTo>
                <a:lnTo>
                  <a:pt x="0" y="634940"/>
                </a:lnTo>
                <a:lnTo>
                  <a:pt x="0" y="0"/>
                </a:lnTo>
                <a:close/>
              </a:path>
            </a:pathLst>
          </a:custGeom>
          <a:blipFill>
            <a:blip r:embed="rId6"/>
            <a:stretch>
              <a:fillRect l="0" t="0" r="0" b="0"/>
            </a:stretch>
          </a:blipFill>
        </p:spPr>
      </p:sp>
      <p:grpSp>
        <p:nvGrpSpPr>
          <p:cNvPr name="Group 7" id="7"/>
          <p:cNvGrpSpPr/>
          <p:nvPr/>
        </p:nvGrpSpPr>
        <p:grpSpPr>
          <a:xfrm rot="0">
            <a:off x="2158095" y="5687982"/>
            <a:ext cx="1045029" cy="1045029"/>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4C0B7"/>
            </a:solidFill>
          </p:spPr>
        </p:sp>
        <p:sp>
          <p:nvSpPr>
            <p:cNvPr name="TextBox 9" id="9"/>
            <p:cNvSpPr txBox="true"/>
            <p:nvPr/>
          </p:nvSpPr>
          <p:spPr>
            <a:xfrm>
              <a:off x="76200" y="-57150"/>
              <a:ext cx="660400" cy="793750"/>
            </a:xfrm>
            <a:prstGeom prst="rect">
              <a:avLst/>
            </a:prstGeom>
          </p:spPr>
          <p:txBody>
            <a:bodyPr anchor="ctr" rtlCol="false" tIns="50800" lIns="50800" bIns="50800" rIns="50800"/>
            <a:lstStyle/>
            <a:p>
              <a:pPr algn="ctr">
                <a:lnSpc>
                  <a:spcPts val="5120"/>
                </a:lnSpc>
              </a:pPr>
              <a:r>
                <a:rPr lang="en-US" b="true" sz="3200" spc="16">
                  <a:solidFill>
                    <a:srgbClr val="FFFFFF"/>
                  </a:solidFill>
                  <a:latin typeface="Fira Sans Ultra-Bold"/>
                  <a:ea typeface="Fira Sans Ultra-Bold"/>
                  <a:cs typeface="Fira Sans Ultra-Bold"/>
                  <a:sym typeface="Fira Sans Ultra-Bold"/>
                </a:rPr>
                <a:t>1</a:t>
              </a:r>
            </a:p>
          </p:txBody>
        </p:sp>
      </p:grpSp>
      <p:grpSp>
        <p:nvGrpSpPr>
          <p:cNvPr name="Group 10" id="10"/>
          <p:cNvGrpSpPr/>
          <p:nvPr/>
        </p:nvGrpSpPr>
        <p:grpSpPr>
          <a:xfrm rot="0">
            <a:off x="2158095" y="7190211"/>
            <a:ext cx="1045029" cy="1045029"/>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843E"/>
            </a:solidFill>
          </p:spPr>
        </p:sp>
        <p:sp>
          <p:nvSpPr>
            <p:cNvPr name="TextBox 12" id="12"/>
            <p:cNvSpPr txBox="true"/>
            <p:nvPr/>
          </p:nvSpPr>
          <p:spPr>
            <a:xfrm>
              <a:off x="76200" y="-57150"/>
              <a:ext cx="660400" cy="793750"/>
            </a:xfrm>
            <a:prstGeom prst="rect">
              <a:avLst/>
            </a:prstGeom>
          </p:spPr>
          <p:txBody>
            <a:bodyPr anchor="ctr" rtlCol="false" tIns="50800" lIns="50800" bIns="50800" rIns="50800"/>
            <a:lstStyle/>
            <a:p>
              <a:pPr algn="ctr">
                <a:lnSpc>
                  <a:spcPts val="5120"/>
                </a:lnSpc>
              </a:pPr>
              <a:r>
                <a:rPr lang="en-US" b="true" sz="3200" spc="16">
                  <a:solidFill>
                    <a:srgbClr val="FFFFFF"/>
                  </a:solidFill>
                  <a:latin typeface="Fira Sans Ultra-Bold"/>
                  <a:ea typeface="Fira Sans Ultra-Bold"/>
                  <a:cs typeface="Fira Sans Ultra-Bold"/>
                  <a:sym typeface="Fira Sans Ultra-Bold"/>
                </a:rPr>
                <a:t>2</a:t>
              </a:r>
            </a:p>
          </p:txBody>
        </p:sp>
      </p:grpSp>
      <p:sp>
        <p:nvSpPr>
          <p:cNvPr name="TextBox 13" id="13"/>
          <p:cNvSpPr txBox="true"/>
          <p:nvPr/>
        </p:nvSpPr>
        <p:spPr>
          <a:xfrm rot="0">
            <a:off x="2158095" y="1076325"/>
            <a:ext cx="9458737" cy="1745615"/>
          </a:xfrm>
          <a:prstGeom prst="rect">
            <a:avLst/>
          </a:prstGeom>
        </p:spPr>
        <p:txBody>
          <a:bodyPr anchor="t" rtlCol="false" tIns="0" lIns="0" bIns="0" rIns="0">
            <a:spAutoFit/>
          </a:bodyPr>
          <a:lstStyle/>
          <a:p>
            <a:pPr algn="l">
              <a:lnSpc>
                <a:spcPts val="6820"/>
              </a:lnSpc>
            </a:pPr>
            <a:r>
              <a:rPr lang="en-US" sz="6200" b="true">
                <a:solidFill>
                  <a:srgbClr val="1B3A6A"/>
                </a:solidFill>
                <a:latin typeface="Fira Sans Semi-Bold"/>
                <a:ea typeface="Fira Sans Semi-Bold"/>
                <a:cs typeface="Fira Sans Semi-Bold"/>
                <a:sym typeface="Fira Sans Semi-Bold"/>
              </a:rPr>
              <a:t>Technical Challenges Posed by DER</a:t>
            </a:r>
          </a:p>
        </p:txBody>
      </p:sp>
      <p:sp>
        <p:nvSpPr>
          <p:cNvPr name="TextBox 14" id="14"/>
          <p:cNvSpPr txBox="true"/>
          <p:nvPr/>
        </p:nvSpPr>
        <p:spPr>
          <a:xfrm rot="0">
            <a:off x="2158095" y="3170736"/>
            <a:ext cx="13860578" cy="1811655"/>
          </a:xfrm>
          <a:prstGeom prst="rect">
            <a:avLst/>
          </a:prstGeom>
        </p:spPr>
        <p:txBody>
          <a:bodyPr anchor="t" rtlCol="false" tIns="0" lIns="0" bIns="0" rIns="0">
            <a:spAutoFit/>
          </a:bodyPr>
          <a:lstStyle/>
          <a:p>
            <a:pPr algn="l">
              <a:lnSpc>
                <a:spcPts val="4800"/>
              </a:lnSpc>
            </a:pPr>
            <a:r>
              <a:rPr lang="en-US" sz="3200" spc="16">
                <a:solidFill>
                  <a:srgbClr val="000000"/>
                </a:solidFill>
                <a:latin typeface="Fira Sans Light"/>
                <a:ea typeface="Fira Sans Light"/>
                <a:cs typeface="Fira Sans Light"/>
                <a:sym typeface="Fira Sans Light"/>
              </a:rPr>
              <a:t>As DER becomes more prominent in power systems, the uptake has the potential to risk grid stability and reliability if not managed and regulated properly. To do so, the RA uses two approaches: </a:t>
            </a:r>
          </a:p>
        </p:txBody>
      </p:sp>
      <p:sp>
        <p:nvSpPr>
          <p:cNvPr name="TextBox 15" id="15"/>
          <p:cNvSpPr txBox="true"/>
          <p:nvPr/>
        </p:nvSpPr>
        <p:spPr>
          <a:xfrm rot="0">
            <a:off x="3546024" y="5861882"/>
            <a:ext cx="10774478" cy="592455"/>
          </a:xfrm>
          <a:prstGeom prst="rect">
            <a:avLst/>
          </a:prstGeom>
        </p:spPr>
        <p:txBody>
          <a:bodyPr anchor="t" rtlCol="false" tIns="0" lIns="0" bIns="0" rIns="0">
            <a:spAutoFit/>
          </a:bodyPr>
          <a:lstStyle/>
          <a:p>
            <a:pPr algn="l">
              <a:lnSpc>
                <a:spcPts val="4800"/>
              </a:lnSpc>
            </a:pPr>
            <a:r>
              <a:rPr lang="en-US" sz="3200" spc="16">
                <a:solidFill>
                  <a:srgbClr val="000000"/>
                </a:solidFill>
                <a:latin typeface="Fira Sans Light"/>
                <a:ea typeface="Fira Sans Light"/>
                <a:cs typeface="Fira Sans Light"/>
                <a:sym typeface="Fira Sans Light"/>
              </a:rPr>
              <a:t>Enforcing system reliability through targets</a:t>
            </a:r>
          </a:p>
        </p:txBody>
      </p:sp>
      <p:sp>
        <p:nvSpPr>
          <p:cNvPr name="TextBox 16" id="16"/>
          <p:cNvSpPr txBox="true"/>
          <p:nvPr/>
        </p:nvSpPr>
        <p:spPr>
          <a:xfrm rot="0">
            <a:off x="3546024" y="7364110"/>
            <a:ext cx="10774478" cy="592455"/>
          </a:xfrm>
          <a:prstGeom prst="rect">
            <a:avLst/>
          </a:prstGeom>
        </p:spPr>
        <p:txBody>
          <a:bodyPr anchor="t" rtlCol="false" tIns="0" lIns="0" bIns="0" rIns="0">
            <a:spAutoFit/>
          </a:bodyPr>
          <a:lstStyle/>
          <a:p>
            <a:pPr algn="l">
              <a:lnSpc>
                <a:spcPts val="4800"/>
              </a:lnSpc>
            </a:pPr>
            <a:r>
              <a:rPr lang="en-US" sz="3200" spc="16">
                <a:solidFill>
                  <a:srgbClr val="000000"/>
                </a:solidFill>
                <a:latin typeface="Fira Sans Light"/>
                <a:ea typeface="Fira Sans Light"/>
                <a:cs typeface="Fira Sans Light"/>
                <a:sym typeface="Fira Sans Light"/>
              </a:rPr>
              <a:t>Power system planning constraints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5143500" y="4372374"/>
            <a:ext cx="10287000" cy="1542251"/>
            <a:chOff x="0" y="0"/>
            <a:chExt cx="35832548" cy="5372100"/>
          </a:xfrm>
        </p:grpSpPr>
        <p:sp>
          <p:nvSpPr>
            <p:cNvPr name="Freeform 3" id="3"/>
            <p:cNvSpPr/>
            <p:nvPr/>
          </p:nvSpPr>
          <p:spPr>
            <a:xfrm flipH="false" flipV="false" rot="0">
              <a:off x="0" y="0"/>
              <a:ext cx="35832548" cy="5372100"/>
            </a:xfrm>
            <a:custGeom>
              <a:avLst/>
              <a:gdLst/>
              <a:ahLst/>
              <a:cxnLst/>
              <a:rect r="r" b="b" t="t" l="l"/>
              <a:pathLst>
                <a:path h="5372100" w="35832548">
                  <a:moveTo>
                    <a:pt x="34281880" y="0"/>
                  </a:moveTo>
                  <a:lnTo>
                    <a:pt x="1550670" y="0"/>
                  </a:lnTo>
                  <a:lnTo>
                    <a:pt x="0" y="2686050"/>
                  </a:lnTo>
                  <a:lnTo>
                    <a:pt x="1550670" y="5372100"/>
                  </a:lnTo>
                  <a:lnTo>
                    <a:pt x="34281880" y="5372100"/>
                  </a:lnTo>
                  <a:lnTo>
                    <a:pt x="35832548" y="2686050"/>
                  </a:lnTo>
                  <a:lnTo>
                    <a:pt x="34281880" y="0"/>
                  </a:lnTo>
                  <a:close/>
                </a:path>
              </a:pathLst>
            </a:custGeom>
            <a:solidFill>
              <a:srgbClr val="1B3A6A"/>
            </a:solidFill>
          </p:spPr>
        </p:sp>
      </p:grpSp>
      <p:sp>
        <p:nvSpPr>
          <p:cNvPr name="Freeform 4" id="4"/>
          <p:cNvSpPr/>
          <p:nvPr/>
        </p:nvSpPr>
        <p:spPr>
          <a:xfrm flipH="false" flipV="false" rot="0">
            <a:off x="11805371" y="-5745536"/>
            <a:ext cx="9089020" cy="8361899"/>
          </a:xfrm>
          <a:custGeom>
            <a:avLst/>
            <a:gdLst/>
            <a:ahLst/>
            <a:cxnLst/>
            <a:rect r="r" b="b" t="t" l="l"/>
            <a:pathLst>
              <a:path h="8361899" w="9089020">
                <a:moveTo>
                  <a:pt x="0" y="0"/>
                </a:moveTo>
                <a:lnTo>
                  <a:pt x="9089021" y="0"/>
                </a:lnTo>
                <a:lnTo>
                  <a:pt x="9089021" y="8361899"/>
                </a:lnTo>
                <a:lnTo>
                  <a:pt x="0" y="83618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5440463" y="8940830"/>
            <a:ext cx="1818837" cy="634939"/>
          </a:xfrm>
          <a:custGeom>
            <a:avLst/>
            <a:gdLst/>
            <a:ahLst/>
            <a:cxnLst/>
            <a:rect r="r" b="b" t="t" l="l"/>
            <a:pathLst>
              <a:path h="634939" w="1818837">
                <a:moveTo>
                  <a:pt x="0" y="0"/>
                </a:moveTo>
                <a:lnTo>
                  <a:pt x="1818837" y="0"/>
                </a:lnTo>
                <a:lnTo>
                  <a:pt x="1818837" y="634940"/>
                </a:lnTo>
                <a:lnTo>
                  <a:pt x="0" y="6349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4042679" y="8940830"/>
            <a:ext cx="987341" cy="634939"/>
          </a:xfrm>
          <a:custGeom>
            <a:avLst/>
            <a:gdLst/>
            <a:ahLst/>
            <a:cxnLst/>
            <a:rect r="r" b="b" t="t" l="l"/>
            <a:pathLst>
              <a:path h="634939" w="987341">
                <a:moveTo>
                  <a:pt x="0" y="0"/>
                </a:moveTo>
                <a:lnTo>
                  <a:pt x="987341" y="0"/>
                </a:lnTo>
                <a:lnTo>
                  <a:pt x="987341" y="634940"/>
                </a:lnTo>
                <a:lnTo>
                  <a:pt x="0" y="634940"/>
                </a:lnTo>
                <a:lnTo>
                  <a:pt x="0" y="0"/>
                </a:lnTo>
                <a:close/>
              </a:path>
            </a:pathLst>
          </a:custGeom>
          <a:blipFill>
            <a:blip r:embed="rId6"/>
            <a:stretch>
              <a:fillRect l="0" t="0" r="0" b="0"/>
            </a:stretch>
          </a:blipFill>
        </p:spPr>
      </p:sp>
      <p:sp>
        <p:nvSpPr>
          <p:cNvPr name="TextBox 7" id="7"/>
          <p:cNvSpPr txBox="true"/>
          <p:nvPr/>
        </p:nvSpPr>
        <p:spPr>
          <a:xfrm rot="0">
            <a:off x="3979784" y="1076325"/>
            <a:ext cx="9458737" cy="1745615"/>
          </a:xfrm>
          <a:prstGeom prst="rect">
            <a:avLst/>
          </a:prstGeom>
        </p:spPr>
        <p:txBody>
          <a:bodyPr anchor="t" rtlCol="false" tIns="0" lIns="0" bIns="0" rIns="0">
            <a:spAutoFit/>
          </a:bodyPr>
          <a:lstStyle/>
          <a:p>
            <a:pPr algn="l">
              <a:lnSpc>
                <a:spcPts val="6820"/>
              </a:lnSpc>
            </a:pPr>
            <a:r>
              <a:rPr lang="en-US" sz="6200" b="true">
                <a:solidFill>
                  <a:srgbClr val="1B3A6A"/>
                </a:solidFill>
                <a:latin typeface="Fira Sans Semi-Bold"/>
                <a:ea typeface="Fira Sans Semi-Bold"/>
                <a:cs typeface="Fira Sans Semi-Bold"/>
                <a:sym typeface="Fira Sans Semi-Bold"/>
              </a:rPr>
              <a:t>Enforcing system reliability through targets</a:t>
            </a:r>
          </a:p>
        </p:txBody>
      </p:sp>
      <p:sp>
        <p:nvSpPr>
          <p:cNvPr name="TextBox 8" id="8"/>
          <p:cNvSpPr txBox="true"/>
          <p:nvPr/>
        </p:nvSpPr>
        <p:spPr>
          <a:xfrm rot="0">
            <a:off x="2158095" y="3247405"/>
            <a:ext cx="11623327" cy="5471160"/>
          </a:xfrm>
          <a:prstGeom prst="rect">
            <a:avLst/>
          </a:prstGeom>
        </p:spPr>
        <p:txBody>
          <a:bodyPr anchor="t" rtlCol="false" tIns="0" lIns="0" bIns="0" rIns="0">
            <a:spAutoFit/>
          </a:bodyPr>
          <a:lstStyle/>
          <a:p>
            <a:pPr algn="l" marL="518160" indent="-259080" lvl="1">
              <a:lnSpc>
                <a:spcPts val="3600"/>
              </a:lnSpc>
              <a:buFont typeface="Arial"/>
              <a:buChar char="•"/>
            </a:pPr>
            <a:r>
              <a:rPr lang="en-US" sz="2400" spc="12">
                <a:solidFill>
                  <a:srgbClr val="000000"/>
                </a:solidFill>
                <a:latin typeface="Fira Sans Light"/>
                <a:ea typeface="Fira Sans Light"/>
                <a:cs typeface="Fira Sans Light"/>
                <a:sym typeface="Fira Sans Light"/>
              </a:rPr>
              <a:t>Every Price Control, the RA sets annual performance targets, with a deadband, which at present include:</a:t>
            </a:r>
          </a:p>
          <a:p>
            <a:pPr algn="l" marL="1036320" indent="-345440" lvl="2">
              <a:lnSpc>
                <a:spcPts val="3600"/>
              </a:lnSpc>
              <a:buFont typeface="Arial"/>
              <a:buChar char="⚬"/>
            </a:pPr>
            <a:r>
              <a:rPr lang="en-US" sz="2400" spc="12">
                <a:solidFill>
                  <a:srgbClr val="000000"/>
                </a:solidFill>
                <a:latin typeface="Fira Sans Light"/>
                <a:ea typeface="Fira Sans Light"/>
                <a:cs typeface="Fira Sans Light"/>
                <a:sym typeface="Fira Sans Light"/>
              </a:rPr>
              <a:t>System Average Interruption Duration Index (SAIDI)</a:t>
            </a:r>
          </a:p>
          <a:p>
            <a:pPr algn="l" marL="1036320" indent="-345440" lvl="2">
              <a:lnSpc>
                <a:spcPts val="3600"/>
              </a:lnSpc>
              <a:buFont typeface="Arial"/>
              <a:buChar char="⚬"/>
            </a:pPr>
            <a:r>
              <a:rPr lang="en-US" sz="2400" spc="12">
                <a:solidFill>
                  <a:srgbClr val="000000"/>
                </a:solidFill>
                <a:latin typeface="Fira Sans Light"/>
                <a:ea typeface="Fira Sans Light"/>
                <a:cs typeface="Fira Sans Light"/>
                <a:sym typeface="Fira Sans Light"/>
              </a:rPr>
              <a:t>System Average Interruption Frequency Index (SAIFI)</a:t>
            </a:r>
          </a:p>
          <a:p>
            <a:pPr algn="l" marL="1036320" indent="-345440" lvl="2">
              <a:lnSpc>
                <a:spcPts val="3600"/>
              </a:lnSpc>
              <a:buFont typeface="Arial"/>
              <a:buChar char="⚬"/>
            </a:pPr>
            <a:r>
              <a:rPr lang="en-US" sz="2400" spc="12">
                <a:solidFill>
                  <a:srgbClr val="000000"/>
                </a:solidFill>
                <a:latin typeface="Fira Sans Light"/>
                <a:ea typeface="Fira Sans Light"/>
                <a:cs typeface="Fira Sans Light"/>
                <a:sym typeface="Fira Sans Light"/>
              </a:rPr>
              <a:t>Heat Rate</a:t>
            </a:r>
          </a:p>
          <a:p>
            <a:pPr algn="l" marL="518160" indent="-259080" lvl="1">
              <a:lnSpc>
                <a:spcPts val="3600"/>
              </a:lnSpc>
              <a:buFont typeface="Arial"/>
              <a:buChar char="•"/>
            </a:pPr>
            <a:r>
              <a:rPr lang="en-US" sz="2400" spc="12">
                <a:solidFill>
                  <a:srgbClr val="000000"/>
                </a:solidFill>
                <a:latin typeface="Fira Sans Light"/>
                <a:ea typeface="Fira Sans Light"/>
                <a:cs typeface="Fira Sans Light"/>
                <a:sym typeface="Fira Sans Light"/>
              </a:rPr>
              <a:t>If the utility overperforms and its performance is positively out of the deadband, it receives a reward</a:t>
            </a:r>
          </a:p>
          <a:p>
            <a:pPr algn="l" marL="518160" indent="-259080" lvl="1">
              <a:lnSpc>
                <a:spcPts val="3600"/>
              </a:lnSpc>
              <a:buFont typeface="Arial"/>
              <a:buChar char="•"/>
            </a:pPr>
            <a:r>
              <a:rPr lang="en-US" sz="2400" spc="12">
                <a:solidFill>
                  <a:srgbClr val="000000"/>
                </a:solidFill>
                <a:latin typeface="Fira Sans Light"/>
                <a:ea typeface="Fira Sans Light"/>
                <a:cs typeface="Fira Sans Light"/>
                <a:sym typeface="Fira Sans Light"/>
              </a:rPr>
              <a:t>If the utility underperforms and its performance is negatively out of the deadband, it receives a penalty</a:t>
            </a:r>
          </a:p>
          <a:p>
            <a:pPr algn="l" marL="518160" indent="-259080" lvl="1">
              <a:lnSpc>
                <a:spcPts val="3600"/>
              </a:lnSpc>
              <a:buFont typeface="Arial"/>
              <a:buChar char="•"/>
            </a:pPr>
            <a:r>
              <a:rPr lang="en-US" b="true" sz="2400" spc="12">
                <a:solidFill>
                  <a:srgbClr val="000000"/>
                </a:solidFill>
                <a:latin typeface="Fira Sans Semi-Bold"/>
                <a:ea typeface="Fira Sans Semi-Bold"/>
                <a:cs typeface="Fira Sans Semi-Bold"/>
                <a:sym typeface="Fira Sans Semi-Bold"/>
              </a:rPr>
              <a:t>The targets set by the RA clarify performance expectations in the context of the changing nature of supply and demand resources, including but not limited to DER.</a:t>
            </a:r>
          </a:p>
        </p:txBody>
      </p:sp>
      <p:grpSp>
        <p:nvGrpSpPr>
          <p:cNvPr name="Group 9" id="9"/>
          <p:cNvGrpSpPr/>
          <p:nvPr/>
        </p:nvGrpSpPr>
        <p:grpSpPr>
          <a:xfrm rot="0">
            <a:off x="2158095" y="1234277"/>
            <a:ext cx="1382085" cy="1382085"/>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4C0B7"/>
            </a:solidFill>
          </p:spPr>
        </p:sp>
        <p:sp>
          <p:nvSpPr>
            <p:cNvPr name="TextBox 11" id="11"/>
            <p:cNvSpPr txBox="true"/>
            <p:nvPr/>
          </p:nvSpPr>
          <p:spPr>
            <a:xfrm>
              <a:off x="76200" y="-85725"/>
              <a:ext cx="660400" cy="822325"/>
            </a:xfrm>
            <a:prstGeom prst="rect">
              <a:avLst/>
            </a:prstGeom>
          </p:spPr>
          <p:txBody>
            <a:bodyPr anchor="ctr" rtlCol="false" tIns="50800" lIns="50800" bIns="50800" rIns="50800"/>
            <a:lstStyle/>
            <a:p>
              <a:pPr algn="ctr">
                <a:lnSpc>
                  <a:spcPts val="6720"/>
                </a:lnSpc>
              </a:pPr>
              <a:r>
                <a:rPr lang="en-US" b="true" sz="4200" spc="21">
                  <a:solidFill>
                    <a:srgbClr val="FFFFFF"/>
                  </a:solidFill>
                  <a:latin typeface="Fira Sans Ultra-Bold"/>
                  <a:ea typeface="Fira Sans Ultra-Bold"/>
                  <a:cs typeface="Fira Sans Ultra-Bold"/>
                  <a:sym typeface="Fira Sans Ultra-Bold"/>
                </a:rPr>
                <a:t>1</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5143500" y="4372374"/>
            <a:ext cx="10287000" cy="1542251"/>
            <a:chOff x="0" y="0"/>
            <a:chExt cx="35832548" cy="5372100"/>
          </a:xfrm>
        </p:grpSpPr>
        <p:sp>
          <p:nvSpPr>
            <p:cNvPr name="Freeform 3" id="3"/>
            <p:cNvSpPr/>
            <p:nvPr/>
          </p:nvSpPr>
          <p:spPr>
            <a:xfrm flipH="false" flipV="false" rot="0">
              <a:off x="0" y="0"/>
              <a:ext cx="35832548" cy="5372100"/>
            </a:xfrm>
            <a:custGeom>
              <a:avLst/>
              <a:gdLst/>
              <a:ahLst/>
              <a:cxnLst/>
              <a:rect r="r" b="b" t="t" l="l"/>
              <a:pathLst>
                <a:path h="5372100" w="35832548">
                  <a:moveTo>
                    <a:pt x="34281880" y="0"/>
                  </a:moveTo>
                  <a:lnTo>
                    <a:pt x="1550670" y="0"/>
                  </a:lnTo>
                  <a:lnTo>
                    <a:pt x="0" y="2686050"/>
                  </a:lnTo>
                  <a:lnTo>
                    <a:pt x="1550670" y="5372100"/>
                  </a:lnTo>
                  <a:lnTo>
                    <a:pt x="34281880" y="5372100"/>
                  </a:lnTo>
                  <a:lnTo>
                    <a:pt x="35832548" y="2686050"/>
                  </a:lnTo>
                  <a:lnTo>
                    <a:pt x="34281880" y="0"/>
                  </a:lnTo>
                  <a:close/>
                </a:path>
              </a:pathLst>
            </a:custGeom>
            <a:solidFill>
              <a:srgbClr val="1B3A6A"/>
            </a:solidFill>
          </p:spPr>
        </p:sp>
      </p:grpSp>
      <p:sp>
        <p:nvSpPr>
          <p:cNvPr name="Freeform 4" id="4"/>
          <p:cNvSpPr/>
          <p:nvPr/>
        </p:nvSpPr>
        <p:spPr>
          <a:xfrm flipH="false" flipV="false" rot="0">
            <a:off x="11805371" y="-5745536"/>
            <a:ext cx="9089020" cy="8361899"/>
          </a:xfrm>
          <a:custGeom>
            <a:avLst/>
            <a:gdLst/>
            <a:ahLst/>
            <a:cxnLst/>
            <a:rect r="r" b="b" t="t" l="l"/>
            <a:pathLst>
              <a:path h="8361899" w="9089020">
                <a:moveTo>
                  <a:pt x="0" y="0"/>
                </a:moveTo>
                <a:lnTo>
                  <a:pt x="9089021" y="0"/>
                </a:lnTo>
                <a:lnTo>
                  <a:pt x="9089021" y="8361899"/>
                </a:lnTo>
                <a:lnTo>
                  <a:pt x="0" y="83618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5440463" y="8940830"/>
            <a:ext cx="1818837" cy="634939"/>
          </a:xfrm>
          <a:custGeom>
            <a:avLst/>
            <a:gdLst/>
            <a:ahLst/>
            <a:cxnLst/>
            <a:rect r="r" b="b" t="t" l="l"/>
            <a:pathLst>
              <a:path h="634939" w="1818837">
                <a:moveTo>
                  <a:pt x="0" y="0"/>
                </a:moveTo>
                <a:lnTo>
                  <a:pt x="1818837" y="0"/>
                </a:lnTo>
                <a:lnTo>
                  <a:pt x="1818837" y="634940"/>
                </a:lnTo>
                <a:lnTo>
                  <a:pt x="0" y="6349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4042679" y="8940830"/>
            <a:ext cx="987341" cy="634939"/>
          </a:xfrm>
          <a:custGeom>
            <a:avLst/>
            <a:gdLst/>
            <a:ahLst/>
            <a:cxnLst/>
            <a:rect r="r" b="b" t="t" l="l"/>
            <a:pathLst>
              <a:path h="634939" w="987341">
                <a:moveTo>
                  <a:pt x="0" y="0"/>
                </a:moveTo>
                <a:lnTo>
                  <a:pt x="987341" y="0"/>
                </a:lnTo>
                <a:lnTo>
                  <a:pt x="987341" y="634940"/>
                </a:lnTo>
                <a:lnTo>
                  <a:pt x="0" y="634940"/>
                </a:lnTo>
                <a:lnTo>
                  <a:pt x="0" y="0"/>
                </a:lnTo>
                <a:close/>
              </a:path>
            </a:pathLst>
          </a:custGeom>
          <a:blipFill>
            <a:blip r:embed="rId6"/>
            <a:stretch>
              <a:fillRect l="0" t="0" r="0" b="0"/>
            </a:stretch>
          </a:blipFill>
        </p:spPr>
      </p:sp>
      <p:grpSp>
        <p:nvGrpSpPr>
          <p:cNvPr name="Group 7" id="7"/>
          <p:cNvGrpSpPr/>
          <p:nvPr/>
        </p:nvGrpSpPr>
        <p:grpSpPr>
          <a:xfrm rot="0">
            <a:off x="2158095" y="1234277"/>
            <a:ext cx="1382085" cy="1382085"/>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843E"/>
            </a:solidFill>
          </p:spPr>
        </p:sp>
        <p:sp>
          <p:nvSpPr>
            <p:cNvPr name="TextBox 9" id="9"/>
            <p:cNvSpPr txBox="true"/>
            <p:nvPr/>
          </p:nvSpPr>
          <p:spPr>
            <a:xfrm>
              <a:off x="76200" y="-85725"/>
              <a:ext cx="660400" cy="822325"/>
            </a:xfrm>
            <a:prstGeom prst="rect">
              <a:avLst/>
            </a:prstGeom>
          </p:spPr>
          <p:txBody>
            <a:bodyPr anchor="ctr" rtlCol="false" tIns="50800" lIns="50800" bIns="50800" rIns="50800"/>
            <a:lstStyle/>
            <a:p>
              <a:pPr algn="ctr">
                <a:lnSpc>
                  <a:spcPts val="6720"/>
                </a:lnSpc>
              </a:pPr>
              <a:r>
                <a:rPr lang="en-US" b="true" sz="4200" spc="21">
                  <a:solidFill>
                    <a:srgbClr val="FFFFFF"/>
                  </a:solidFill>
                  <a:latin typeface="Fira Sans Ultra-Bold"/>
                  <a:ea typeface="Fira Sans Ultra-Bold"/>
                  <a:cs typeface="Fira Sans Ultra-Bold"/>
                  <a:sym typeface="Fira Sans Ultra-Bold"/>
                </a:rPr>
                <a:t>2</a:t>
              </a:r>
            </a:p>
          </p:txBody>
        </p:sp>
      </p:grpSp>
      <p:sp>
        <p:nvSpPr>
          <p:cNvPr name="Freeform 10" id="10"/>
          <p:cNvSpPr/>
          <p:nvPr/>
        </p:nvSpPr>
        <p:spPr>
          <a:xfrm flipH="false" flipV="false" rot="0">
            <a:off x="1281501" y="3802833"/>
            <a:ext cx="6306797" cy="3979305"/>
          </a:xfrm>
          <a:custGeom>
            <a:avLst/>
            <a:gdLst/>
            <a:ahLst/>
            <a:cxnLst/>
            <a:rect r="r" b="b" t="t" l="l"/>
            <a:pathLst>
              <a:path h="3979305" w="6306797">
                <a:moveTo>
                  <a:pt x="0" y="0"/>
                </a:moveTo>
                <a:lnTo>
                  <a:pt x="6306798" y="0"/>
                </a:lnTo>
                <a:lnTo>
                  <a:pt x="6306798" y="3979305"/>
                </a:lnTo>
                <a:lnTo>
                  <a:pt x="0" y="3979305"/>
                </a:lnTo>
                <a:lnTo>
                  <a:pt x="0" y="0"/>
                </a:lnTo>
                <a:close/>
              </a:path>
            </a:pathLst>
          </a:custGeom>
          <a:blipFill>
            <a:blip r:embed="rId7"/>
            <a:stretch>
              <a:fillRect l="-10031" t="0" r="-7903" b="0"/>
            </a:stretch>
          </a:blipFill>
        </p:spPr>
      </p:sp>
      <p:sp>
        <p:nvSpPr>
          <p:cNvPr name="TextBox 11" id="11"/>
          <p:cNvSpPr txBox="true"/>
          <p:nvPr/>
        </p:nvSpPr>
        <p:spPr>
          <a:xfrm rot="0">
            <a:off x="3979784" y="1076325"/>
            <a:ext cx="8272515" cy="1745615"/>
          </a:xfrm>
          <a:prstGeom prst="rect">
            <a:avLst/>
          </a:prstGeom>
        </p:spPr>
        <p:txBody>
          <a:bodyPr anchor="t" rtlCol="false" tIns="0" lIns="0" bIns="0" rIns="0">
            <a:spAutoFit/>
          </a:bodyPr>
          <a:lstStyle/>
          <a:p>
            <a:pPr algn="l">
              <a:lnSpc>
                <a:spcPts val="6820"/>
              </a:lnSpc>
            </a:pPr>
            <a:r>
              <a:rPr lang="en-US" sz="6200" b="true">
                <a:solidFill>
                  <a:srgbClr val="1B3A6A"/>
                </a:solidFill>
                <a:latin typeface="Fira Sans Semi-Bold"/>
                <a:ea typeface="Fira Sans Semi-Bold"/>
                <a:cs typeface="Fira Sans Semi-Bold"/>
                <a:sym typeface="Fira Sans Semi-Bold"/>
              </a:rPr>
              <a:t>Power System Planning Constraints</a:t>
            </a:r>
          </a:p>
        </p:txBody>
      </p:sp>
      <p:sp>
        <p:nvSpPr>
          <p:cNvPr name="TextBox 12" id="12"/>
          <p:cNvSpPr txBox="true"/>
          <p:nvPr/>
        </p:nvSpPr>
        <p:spPr>
          <a:xfrm rot="0">
            <a:off x="7775063" y="3247405"/>
            <a:ext cx="9484237" cy="5013960"/>
          </a:xfrm>
          <a:prstGeom prst="rect">
            <a:avLst/>
          </a:prstGeom>
        </p:spPr>
        <p:txBody>
          <a:bodyPr anchor="t" rtlCol="false" tIns="0" lIns="0" bIns="0" rIns="0">
            <a:spAutoFit/>
          </a:bodyPr>
          <a:lstStyle/>
          <a:p>
            <a:pPr algn="l" marL="518160" indent="-259080" lvl="1">
              <a:lnSpc>
                <a:spcPts val="3600"/>
              </a:lnSpc>
              <a:buFont typeface="Arial"/>
              <a:buChar char="•"/>
            </a:pPr>
            <a:r>
              <a:rPr lang="en-US" sz="2400" spc="12">
                <a:solidFill>
                  <a:srgbClr val="000000"/>
                </a:solidFill>
                <a:latin typeface="Fira Sans Light"/>
                <a:ea typeface="Fira Sans Light"/>
                <a:cs typeface="Fira Sans Light"/>
                <a:sym typeface="Fira Sans Light"/>
              </a:rPr>
              <a:t>At least every five years, the RA must request an Integrated Resource Plan (IRP) proposal from the utility </a:t>
            </a:r>
          </a:p>
          <a:p>
            <a:pPr algn="l" marL="518160" indent="-259080" lvl="1">
              <a:lnSpc>
                <a:spcPts val="3600"/>
              </a:lnSpc>
              <a:buFont typeface="Arial"/>
              <a:buChar char="•"/>
            </a:pPr>
            <a:r>
              <a:rPr lang="en-US" sz="2400" spc="12">
                <a:solidFill>
                  <a:srgbClr val="000000"/>
                </a:solidFill>
                <a:latin typeface="Fira Sans Light"/>
                <a:ea typeface="Fira Sans Light"/>
                <a:cs typeface="Fira Sans Light"/>
                <a:sym typeface="Fira Sans Light"/>
              </a:rPr>
              <a:t>In addition to including a resource plan that includes expected demand and a procurement plan to meet the demand, legislation requires the IRP to “include proposed limits for total distributed generation capacity over the planning period”</a:t>
            </a:r>
          </a:p>
          <a:p>
            <a:pPr algn="l" marL="518160" indent="-259080" lvl="1">
              <a:lnSpc>
                <a:spcPts val="3600"/>
              </a:lnSpc>
              <a:buFont typeface="Arial"/>
              <a:buChar char="•"/>
            </a:pPr>
            <a:r>
              <a:rPr lang="en-US" sz="2400" spc="12">
                <a:solidFill>
                  <a:srgbClr val="000000"/>
                </a:solidFill>
                <a:latin typeface="Fira Sans Light"/>
                <a:ea typeface="Fira Sans Light"/>
                <a:cs typeface="Fira Sans Light"/>
                <a:sym typeface="Fira Sans Light"/>
              </a:rPr>
              <a:t>The utility can assess its power system and continuously monitor and amend the limit based on the system’s stability, reliability, and grid congestion</a:t>
            </a:r>
          </a:p>
          <a:p>
            <a:pPr algn="l" marL="518160" indent="-259080" lvl="1">
              <a:lnSpc>
                <a:spcPts val="3600"/>
              </a:lnSpc>
              <a:buFont typeface="Arial"/>
              <a:buChar char="•"/>
            </a:pPr>
            <a:r>
              <a:rPr lang="en-US" b="true" sz="2400" spc="12">
                <a:solidFill>
                  <a:srgbClr val="000000"/>
                </a:solidFill>
                <a:latin typeface="Fira Sans Bold"/>
                <a:ea typeface="Fira Sans Bold"/>
                <a:cs typeface="Fira Sans Bold"/>
                <a:sym typeface="Fira Sans Bold"/>
              </a:rPr>
              <a:t>Any new entry of DER cannot put the utility beyond the limit of DER capacity stated in the approved IRP</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7015935D31944BBC3798973899D389" ma:contentTypeVersion="14" ma:contentTypeDescription="Create a new document." ma:contentTypeScope="" ma:versionID="00a66d9dba1557be984835248ae0fbfa">
  <xsd:schema xmlns:xsd="http://www.w3.org/2001/XMLSchema" xmlns:xs="http://www.w3.org/2001/XMLSchema" xmlns:p="http://schemas.microsoft.com/office/2006/metadata/properties" xmlns:ns2="2aed5f02-abfd-4873-a7ab-e2b24e9c611b" xmlns:ns3="e3fa2129-4b60-4d6e-ac1a-f7dd9af5ebd6" xmlns:ns4="ebeb3707-5210-4743-8255-78c24a9c38a4" targetNamespace="http://schemas.microsoft.com/office/2006/metadata/properties" ma:root="true" ma:fieldsID="76f704baeea7f5d31178076a4cb652de" ns2:_="" ns3:_="" ns4:_="">
    <xsd:import namespace="2aed5f02-abfd-4873-a7ab-e2b24e9c611b"/>
    <xsd:import namespace="e3fa2129-4b60-4d6e-ac1a-f7dd9af5ebd6"/>
    <xsd:import namespace="ebeb3707-5210-4743-8255-78c24a9c38a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bjectDetectorVersion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d5f02-abfd-4873-a7ab-e2b24e9c611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2ff9086c-8f42-4e20-a92f-77beb7dd37dd}" ma:internalName="TaxCatchAll" ma:showField="CatchAllData" ma:web="2aed5f02-abfd-4873-a7ab-e2b24e9c611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fa2129-4b60-4d6e-ac1a-f7dd9af5ebd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f22b6e6-af2c-49e0-a893-9fda7ebbbb15"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eb3707-5210-4743-8255-78c24a9c38a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e3fa2129-4b60-4d6e-ac1a-f7dd9af5ebd6">
      <Terms xmlns="http://schemas.microsoft.com/office/infopath/2007/PartnerControls"/>
    </lcf76f155ced4ddcb4097134ff3c332f>
    <TaxCatchAll xmlns="2aed5f02-abfd-4873-a7ab-e2b24e9c611b" xsi:nil="true"/>
    <_dlc_DocId xmlns="2aed5f02-abfd-4873-a7ab-e2b24e9c611b">CN5V5D2N2K7J-121727025-902</_dlc_DocId>
    <_dlc_DocIdUrl xmlns="2aed5f02-abfd-4873-a7ab-e2b24e9c611b">
      <Url>https://ourjamaica.sharepoint.com/sites/Intranet/dept/cpa/_layouts/15/DocIdRedir.aspx?ID=CN5V5D2N2K7J-121727025-902</Url>
      <Description>CN5V5D2N2K7J-121727025-902</Description>
    </_dlc_DocIdUrl>
  </documentManagement>
</p:properties>
</file>

<file path=customXml/itemProps1.xml><?xml version="1.0" encoding="utf-8"?>
<ds:datastoreItem xmlns:ds="http://schemas.openxmlformats.org/officeDocument/2006/customXml" ds:itemID="{F0CC3C75-4FF1-434A-8480-4BE9C184D674}"/>
</file>

<file path=customXml/itemProps2.xml><?xml version="1.0" encoding="utf-8"?>
<ds:datastoreItem xmlns:ds="http://schemas.openxmlformats.org/officeDocument/2006/customXml" ds:itemID="{C54812F2-8CD0-4DC2-ADD6-779F5130BD5B}"/>
</file>

<file path=customXml/itemProps3.xml><?xml version="1.0" encoding="utf-8"?>
<ds:datastoreItem xmlns:ds="http://schemas.openxmlformats.org/officeDocument/2006/customXml" ds:itemID="{264B6B69-3BDE-4234-8F03-0B7556BF4C87}"/>
</file>

<file path=customXml/itemProps4.xml><?xml version="1.0" encoding="utf-8"?>
<ds:datastoreItem xmlns:ds="http://schemas.openxmlformats.org/officeDocument/2006/customXml" ds:itemID="{D3AB546F-918B-439F-BA33-6026578E5F38}"/>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Electrifying Messaging: Dynamic PR for Facilitating the Energy Transition</dc:title>
  <cp:revision>1</cp:revision>
  <dcterms:created xsi:type="dcterms:W3CDTF">2006-08-16T00:00:00Z</dcterms:created>
  <dcterms:modified xsi:type="dcterms:W3CDTF">2011-08-01T06:04:30Z</dcterms:modified>
  <dc:identifier>DAGUQr0AfJo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0x010100A67015935D31944BBC3798973899D389</vt:lpwstr>
  </property>
  <property fmtid="{D5CDD505-2E9C-101B-9397-08002B2CF9AE}" pid="3" name="_dlc_DocIdItemGuid">
    <vt:lpwstr>e155c9c8-f732-44cd-9aa6-b2413d4e3d15</vt:lpwstr>
  </property>
</Properties>
</file>