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60" r:id="rId3"/>
    <p:sldId id="317" r:id="rId4"/>
    <p:sldId id="298" r:id="rId5"/>
    <p:sldId id="259" r:id="rId6"/>
    <p:sldId id="299" r:id="rId7"/>
    <p:sldId id="301" r:id="rId8"/>
    <p:sldId id="302" r:id="rId9"/>
    <p:sldId id="300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8" r:id="rId21"/>
    <p:sldId id="314" r:id="rId22"/>
    <p:sldId id="265" r:id="rId23"/>
    <p:sldId id="315" r:id="rId24"/>
    <p:sldId id="319" r:id="rId25"/>
    <p:sldId id="316" r:id="rId26"/>
  </p:sldIdLst>
  <p:sldSz cx="9144000" cy="5143500" type="screen16x9"/>
  <p:notesSz cx="6858000" cy="9144000"/>
  <p:embeddedFontLst>
    <p:embeddedFont>
      <p:font typeface="Shippori Antique" panose="020B0604020202020204" charset="-128"/>
      <p:regular r:id="rId28"/>
    </p:embeddedFont>
    <p:embeddedFont>
      <p:font typeface="Aharoni" panose="02010803020104030203" pitchFamily="2" charset="-79"/>
      <p:bold r:id="rId29"/>
    </p:embeddedFont>
    <p:embeddedFont>
      <p:font typeface="Alata" panose="020B0604020202020204" charset="0"/>
      <p:regular r:id="rId30"/>
    </p:embeddedFont>
    <p:embeddedFont>
      <p:font typeface="Nunito Light" pitchFamily="2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1C127F-D81D-4971-B9EA-418C43B5E58E}">
  <a:tblStyle styleId="{F51C127F-D81D-4971-B9EA-418C43B5E5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3701FE-E764-4517-A491-F0D31BEA5C5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0" y="72"/>
      </p:cViewPr>
      <p:guideLst>
        <p:guide orient="horz" pos="5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juequa Barnes" userId="4fcd8415a0c62de5" providerId="LiveId" clId="{708FE526-F557-4E4A-A9B6-B6463B2635CC}"/>
    <pc:docChg chg="custSel modSld">
      <pc:chgData name="Najuequa Barnes" userId="4fcd8415a0c62de5" providerId="LiveId" clId="{708FE526-F557-4E4A-A9B6-B6463B2635CC}" dt="2026-04-22T14:52:54.204" v="3" actId="1076"/>
      <pc:docMkLst>
        <pc:docMk/>
      </pc:docMkLst>
      <pc:sldChg chg="addSp delSp modSp mod">
        <pc:chgData name="Najuequa Barnes" userId="4fcd8415a0c62de5" providerId="LiveId" clId="{708FE526-F557-4E4A-A9B6-B6463B2635CC}" dt="2026-04-22T14:52:54.204" v="3" actId="1076"/>
        <pc:sldMkLst>
          <pc:docMk/>
          <pc:sldMk cId="2778496173" sldId="319"/>
        </pc:sldMkLst>
        <pc:picChg chg="add mod">
          <ac:chgData name="Najuequa Barnes" userId="4fcd8415a0c62de5" providerId="LiveId" clId="{708FE526-F557-4E4A-A9B6-B6463B2635CC}" dt="2026-04-22T14:52:54.204" v="3" actId="1076"/>
          <ac:picMkLst>
            <pc:docMk/>
            <pc:sldMk cId="2778496173" sldId="319"/>
            <ac:picMk id="3" creationId="{3AC85F59-6A12-7F0A-F420-F644AF69199A}"/>
          </ac:picMkLst>
        </pc:picChg>
        <pc:picChg chg="del">
          <ac:chgData name="Najuequa Barnes" userId="4fcd8415a0c62de5" providerId="LiveId" clId="{708FE526-F557-4E4A-A9B6-B6463B2635CC}" dt="2026-04-22T14:52:32.071" v="0" actId="478"/>
          <ac:picMkLst>
            <pc:docMk/>
            <pc:sldMk cId="2778496173" sldId="319"/>
            <ac:picMk id="9" creationId="{E1566FD2-13E9-9550-93F7-494A260377E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3B3EB-BF5E-4EA6-BDE5-03D5BF531440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3574C64-D98F-4AFF-BBE8-DD5EFF7DA346}">
      <dgm:prSet custT="1"/>
      <dgm:spPr/>
      <dgm:t>
        <a:bodyPr/>
        <a:lstStyle/>
        <a:p>
          <a:r>
            <a:rPr lang="en-JM" sz="1100" b="1"/>
            <a:t>Regional AI governance framework</a:t>
          </a:r>
          <a:endParaRPr lang="en-US" sz="1100" b="1"/>
        </a:p>
      </dgm:t>
    </dgm:pt>
    <dgm:pt modelId="{D1860B9E-FCE4-45F5-A4F4-91040A409952}" type="parTrans" cxnId="{4302D491-6430-4BD5-85B0-DB3CEAEE5E95}">
      <dgm:prSet/>
      <dgm:spPr/>
      <dgm:t>
        <a:bodyPr/>
        <a:lstStyle/>
        <a:p>
          <a:endParaRPr lang="en-US" sz="1100" b="1"/>
        </a:p>
      </dgm:t>
    </dgm:pt>
    <dgm:pt modelId="{F4CD6FF3-E00D-4F83-BA63-F9BD2C61F482}" type="sibTrans" cxnId="{4302D491-6430-4BD5-85B0-DB3CEAEE5E95}">
      <dgm:prSet/>
      <dgm:spPr/>
      <dgm:t>
        <a:bodyPr/>
        <a:lstStyle/>
        <a:p>
          <a:endParaRPr lang="en-US" sz="1100" b="1"/>
        </a:p>
      </dgm:t>
    </dgm:pt>
    <dgm:pt modelId="{FC7F64DF-8D89-42E6-9031-02F3A5658134}">
      <dgm:prSet custT="1"/>
      <dgm:spPr/>
      <dgm:t>
        <a:bodyPr/>
        <a:lstStyle/>
        <a:p>
          <a:r>
            <a:rPr lang="en-JM" sz="1100" b="1"/>
            <a:t>Harmonised data protection standards and telecom laws</a:t>
          </a:r>
          <a:endParaRPr lang="en-US" sz="1100" b="1"/>
        </a:p>
      </dgm:t>
    </dgm:pt>
    <dgm:pt modelId="{AD20FD47-852A-4EC6-B77B-5EDCAE189D09}" type="parTrans" cxnId="{C38F44B9-ECD5-4BD3-9BB4-2957B5D2969E}">
      <dgm:prSet/>
      <dgm:spPr/>
      <dgm:t>
        <a:bodyPr/>
        <a:lstStyle/>
        <a:p>
          <a:endParaRPr lang="en-US" sz="1100" b="1"/>
        </a:p>
      </dgm:t>
    </dgm:pt>
    <dgm:pt modelId="{2597B481-1AE7-4925-A7DB-380FBC8E7040}" type="sibTrans" cxnId="{C38F44B9-ECD5-4BD3-9BB4-2957B5D2969E}">
      <dgm:prSet/>
      <dgm:spPr/>
      <dgm:t>
        <a:bodyPr/>
        <a:lstStyle/>
        <a:p>
          <a:endParaRPr lang="en-US" sz="1100" b="1"/>
        </a:p>
      </dgm:t>
    </dgm:pt>
    <dgm:pt modelId="{06A5E363-A0C1-4795-B48A-C327420C5AD2}">
      <dgm:prSet custT="1"/>
      <dgm:spPr/>
      <dgm:t>
        <a:bodyPr/>
        <a:lstStyle/>
        <a:p>
          <a:r>
            <a:rPr lang="en-JM" sz="1100" b="1"/>
            <a:t>Telecom regulatory sandboxes</a:t>
          </a:r>
          <a:endParaRPr lang="en-US" sz="1100" b="1"/>
        </a:p>
      </dgm:t>
    </dgm:pt>
    <dgm:pt modelId="{6BD3528B-2A6B-4E7C-806D-4D39FBEC0C5C}" type="parTrans" cxnId="{D798FF5A-C019-4DED-A1E0-D9A0C651F0C5}">
      <dgm:prSet/>
      <dgm:spPr/>
      <dgm:t>
        <a:bodyPr/>
        <a:lstStyle/>
        <a:p>
          <a:endParaRPr lang="en-US" sz="1100" b="1"/>
        </a:p>
      </dgm:t>
    </dgm:pt>
    <dgm:pt modelId="{E2F77CB0-D280-4480-9D72-9BF68C555F18}" type="sibTrans" cxnId="{D798FF5A-C019-4DED-A1E0-D9A0C651F0C5}">
      <dgm:prSet/>
      <dgm:spPr/>
      <dgm:t>
        <a:bodyPr/>
        <a:lstStyle/>
        <a:p>
          <a:endParaRPr lang="en-US" sz="1100" b="1"/>
        </a:p>
      </dgm:t>
    </dgm:pt>
    <dgm:pt modelId="{0A1B68C0-3F51-4F08-AC56-42F68D2BE82B}">
      <dgm:prSet custT="1"/>
      <dgm:spPr/>
      <dgm:t>
        <a:bodyPr/>
        <a:lstStyle/>
        <a:p>
          <a:r>
            <a:rPr lang="en-JM" sz="1100" b="1"/>
            <a:t>Cross-border enforcement mechanisms/Cross-Caribbean regulatory collaboration </a:t>
          </a:r>
          <a:endParaRPr lang="en-US" sz="1100" b="1"/>
        </a:p>
      </dgm:t>
    </dgm:pt>
    <dgm:pt modelId="{BE09C15F-EEE2-4003-A0D9-B9B3C6200BE4}" type="parTrans" cxnId="{790033B8-FB61-48CC-BF59-071D45937E14}">
      <dgm:prSet/>
      <dgm:spPr/>
      <dgm:t>
        <a:bodyPr/>
        <a:lstStyle/>
        <a:p>
          <a:endParaRPr lang="en-US" sz="1100" b="1"/>
        </a:p>
      </dgm:t>
    </dgm:pt>
    <dgm:pt modelId="{C3C2688E-37D0-4A87-AD25-93849763C8DB}" type="sibTrans" cxnId="{790033B8-FB61-48CC-BF59-071D45937E14}">
      <dgm:prSet/>
      <dgm:spPr/>
      <dgm:t>
        <a:bodyPr/>
        <a:lstStyle/>
        <a:p>
          <a:endParaRPr lang="en-US" sz="1100" b="1"/>
        </a:p>
      </dgm:t>
    </dgm:pt>
    <dgm:pt modelId="{2047C61E-38E0-411F-99DF-2D58DA660DA1}">
      <dgm:prSet custT="1"/>
      <dgm:spPr/>
      <dgm:t>
        <a:bodyPr/>
        <a:lstStyle/>
        <a:p>
          <a:r>
            <a:rPr lang="en-JM" sz="1100" b="1"/>
            <a:t>Embed Caribbean values in governance</a:t>
          </a:r>
          <a:endParaRPr lang="en-US" sz="1100" b="1"/>
        </a:p>
      </dgm:t>
    </dgm:pt>
    <dgm:pt modelId="{A15E0948-9827-4C29-A506-7BF5851985B1}" type="parTrans" cxnId="{794B478D-7929-41BD-8223-ABD81487E224}">
      <dgm:prSet/>
      <dgm:spPr/>
      <dgm:t>
        <a:bodyPr/>
        <a:lstStyle/>
        <a:p>
          <a:endParaRPr lang="en-US" sz="1100" b="1"/>
        </a:p>
      </dgm:t>
    </dgm:pt>
    <dgm:pt modelId="{BD5A28BF-8E1F-4CA1-A516-AA5C48594F3D}" type="sibTrans" cxnId="{794B478D-7929-41BD-8223-ABD81487E224}">
      <dgm:prSet/>
      <dgm:spPr/>
      <dgm:t>
        <a:bodyPr/>
        <a:lstStyle/>
        <a:p>
          <a:endParaRPr lang="en-US" sz="1100" b="1"/>
        </a:p>
      </dgm:t>
    </dgm:pt>
    <dgm:pt modelId="{6913FCF0-A489-4965-82C3-576C15B429DD}">
      <dgm:prSet custT="1"/>
      <dgm:spPr/>
      <dgm:t>
        <a:bodyPr/>
        <a:lstStyle/>
        <a:p>
          <a:r>
            <a:rPr lang="en-JM" sz="1100" b="1"/>
            <a:t>Capacity building for regulators</a:t>
          </a:r>
          <a:endParaRPr lang="en-US" sz="1100" b="1"/>
        </a:p>
      </dgm:t>
    </dgm:pt>
    <dgm:pt modelId="{9A0D4F0A-B9E0-4D9B-9E45-FC2B8D7C44F9}" type="parTrans" cxnId="{7A06EE19-DBAF-4873-A2A9-635F728F4644}">
      <dgm:prSet/>
      <dgm:spPr/>
      <dgm:t>
        <a:bodyPr/>
        <a:lstStyle/>
        <a:p>
          <a:endParaRPr lang="en-US" sz="1100" b="1"/>
        </a:p>
      </dgm:t>
    </dgm:pt>
    <dgm:pt modelId="{EDA11318-7FEC-462D-97E7-3C9DB716A832}" type="sibTrans" cxnId="{7A06EE19-DBAF-4873-A2A9-635F728F4644}">
      <dgm:prSet/>
      <dgm:spPr/>
      <dgm:t>
        <a:bodyPr/>
        <a:lstStyle/>
        <a:p>
          <a:endParaRPr lang="en-US" sz="1100" b="1"/>
        </a:p>
      </dgm:t>
    </dgm:pt>
    <dgm:pt modelId="{71654214-551E-42CC-AB7F-7AD30D9C3E42}" type="pres">
      <dgm:prSet presAssocID="{C583B3EB-BF5E-4EA6-BDE5-03D5BF531440}" presName="Name0" presStyleCnt="0">
        <dgm:presLayoutVars>
          <dgm:dir/>
          <dgm:resizeHandles val="exact"/>
        </dgm:presLayoutVars>
      </dgm:prSet>
      <dgm:spPr/>
    </dgm:pt>
    <dgm:pt modelId="{623C4AC9-6319-41DB-AAD3-3DA4EDC6A6EC}" type="pres">
      <dgm:prSet presAssocID="{C583B3EB-BF5E-4EA6-BDE5-03D5BF531440}" presName="cycle" presStyleCnt="0"/>
      <dgm:spPr/>
    </dgm:pt>
    <dgm:pt modelId="{7BB7B305-5426-4910-8E53-C2455724143F}" type="pres">
      <dgm:prSet presAssocID="{C3574C64-D98F-4AFF-BBE8-DD5EFF7DA346}" presName="nodeFirstNode" presStyleLbl="node1" presStyleIdx="0" presStyleCnt="6">
        <dgm:presLayoutVars>
          <dgm:bulletEnabled val="1"/>
        </dgm:presLayoutVars>
      </dgm:prSet>
      <dgm:spPr/>
    </dgm:pt>
    <dgm:pt modelId="{70E698B3-6BD9-49BC-A963-86676D77A052}" type="pres">
      <dgm:prSet presAssocID="{F4CD6FF3-E00D-4F83-BA63-F9BD2C61F482}" presName="sibTransFirstNode" presStyleLbl="bgShp" presStyleIdx="0" presStyleCnt="1"/>
      <dgm:spPr/>
    </dgm:pt>
    <dgm:pt modelId="{5F81765B-A3D4-4A24-809D-C119B1A7E1CC}" type="pres">
      <dgm:prSet presAssocID="{FC7F64DF-8D89-42E6-9031-02F3A5658134}" presName="nodeFollowingNodes" presStyleLbl="node1" presStyleIdx="1" presStyleCnt="6">
        <dgm:presLayoutVars>
          <dgm:bulletEnabled val="1"/>
        </dgm:presLayoutVars>
      </dgm:prSet>
      <dgm:spPr/>
    </dgm:pt>
    <dgm:pt modelId="{AFF57904-C103-4AFC-B785-C8284A56CEE8}" type="pres">
      <dgm:prSet presAssocID="{06A5E363-A0C1-4795-B48A-C327420C5AD2}" presName="nodeFollowingNodes" presStyleLbl="node1" presStyleIdx="2" presStyleCnt="6">
        <dgm:presLayoutVars>
          <dgm:bulletEnabled val="1"/>
        </dgm:presLayoutVars>
      </dgm:prSet>
      <dgm:spPr/>
    </dgm:pt>
    <dgm:pt modelId="{DDFE876B-DD51-4E14-8C21-055C83BCE731}" type="pres">
      <dgm:prSet presAssocID="{0A1B68C0-3F51-4F08-AC56-42F68D2BE82B}" presName="nodeFollowingNodes" presStyleLbl="node1" presStyleIdx="3" presStyleCnt="6">
        <dgm:presLayoutVars>
          <dgm:bulletEnabled val="1"/>
        </dgm:presLayoutVars>
      </dgm:prSet>
      <dgm:spPr/>
    </dgm:pt>
    <dgm:pt modelId="{E0200ACD-2BD2-44EA-A410-C6DBA7DCDE2F}" type="pres">
      <dgm:prSet presAssocID="{2047C61E-38E0-411F-99DF-2D58DA660DA1}" presName="nodeFollowingNodes" presStyleLbl="node1" presStyleIdx="4" presStyleCnt="6">
        <dgm:presLayoutVars>
          <dgm:bulletEnabled val="1"/>
        </dgm:presLayoutVars>
      </dgm:prSet>
      <dgm:spPr/>
    </dgm:pt>
    <dgm:pt modelId="{9C1A4962-5031-448D-8C2E-46E84C7E7B79}" type="pres">
      <dgm:prSet presAssocID="{6913FCF0-A489-4965-82C3-576C15B429D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7A06EE19-DBAF-4873-A2A9-635F728F4644}" srcId="{C583B3EB-BF5E-4EA6-BDE5-03D5BF531440}" destId="{6913FCF0-A489-4965-82C3-576C15B429DD}" srcOrd="5" destOrd="0" parTransId="{9A0D4F0A-B9E0-4D9B-9E45-FC2B8D7C44F9}" sibTransId="{EDA11318-7FEC-462D-97E7-3C9DB716A832}"/>
    <dgm:cxn modelId="{D1CCC037-58CC-4405-BD3F-60985EBD2452}" type="presOf" srcId="{6913FCF0-A489-4965-82C3-576C15B429DD}" destId="{9C1A4962-5031-448D-8C2E-46E84C7E7B79}" srcOrd="0" destOrd="0" presId="urn:microsoft.com/office/officeart/2005/8/layout/cycle3"/>
    <dgm:cxn modelId="{DF1EF74D-CA8E-4317-83B8-788B3D69EDA2}" type="presOf" srcId="{C3574C64-D98F-4AFF-BBE8-DD5EFF7DA346}" destId="{7BB7B305-5426-4910-8E53-C2455724143F}" srcOrd="0" destOrd="0" presId="urn:microsoft.com/office/officeart/2005/8/layout/cycle3"/>
    <dgm:cxn modelId="{B0DCDD55-A8C9-4917-8A50-603562516375}" type="presOf" srcId="{06A5E363-A0C1-4795-B48A-C327420C5AD2}" destId="{AFF57904-C103-4AFC-B785-C8284A56CEE8}" srcOrd="0" destOrd="0" presId="urn:microsoft.com/office/officeart/2005/8/layout/cycle3"/>
    <dgm:cxn modelId="{D798FF5A-C019-4DED-A1E0-D9A0C651F0C5}" srcId="{C583B3EB-BF5E-4EA6-BDE5-03D5BF531440}" destId="{06A5E363-A0C1-4795-B48A-C327420C5AD2}" srcOrd="2" destOrd="0" parTransId="{6BD3528B-2A6B-4E7C-806D-4D39FBEC0C5C}" sibTransId="{E2F77CB0-D280-4480-9D72-9BF68C555F18}"/>
    <dgm:cxn modelId="{794B478D-7929-41BD-8223-ABD81487E224}" srcId="{C583B3EB-BF5E-4EA6-BDE5-03D5BF531440}" destId="{2047C61E-38E0-411F-99DF-2D58DA660DA1}" srcOrd="4" destOrd="0" parTransId="{A15E0948-9827-4C29-A506-7BF5851985B1}" sibTransId="{BD5A28BF-8E1F-4CA1-A516-AA5C48594F3D}"/>
    <dgm:cxn modelId="{CB30BD90-2CF5-42D5-BA94-B420D494B692}" type="presOf" srcId="{C583B3EB-BF5E-4EA6-BDE5-03D5BF531440}" destId="{71654214-551E-42CC-AB7F-7AD30D9C3E42}" srcOrd="0" destOrd="0" presId="urn:microsoft.com/office/officeart/2005/8/layout/cycle3"/>
    <dgm:cxn modelId="{4302D491-6430-4BD5-85B0-DB3CEAEE5E95}" srcId="{C583B3EB-BF5E-4EA6-BDE5-03D5BF531440}" destId="{C3574C64-D98F-4AFF-BBE8-DD5EFF7DA346}" srcOrd="0" destOrd="0" parTransId="{D1860B9E-FCE4-45F5-A4F4-91040A409952}" sibTransId="{F4CD6FF3-E00D-4F83-BA63-F9BD2C61F482}"/>
    <dgm:cxn modelId="{790033B8-FB61-48CC-BF59-071D45937E14}" srcId="{C583B3EB-BF5E-4EA6-BDE5-03D5BF531440}" destId="{0A1B68C0-3F51-4F08-AC56-42F68D2BE82B}" srcOrd="3" destOrd="0" parTransId="{BE09C15F-EEE2-4003-A0D9-B9B3C6200BE4}" sibTransId="{C3C2688E-37D0-4A87-AD25-93849763C8DB}"/>
    <dgm:cxn modelId="{C38F44B9-ECD5-4BD3-9BB4-2957B5D2969E}" srcId="{C583B3EB-BF5E-4EA6-BDE5-03D5BF531440}" destId="{FC7F64DF-8D89-42E6-9031-02F3A5658134}" srcOrd="1" destOrd="0" parTransId="{AD20FD47-852A-4EC6-B77B-5EDCAE189D09}" sibTransId="{2597B481-1AE7-4925-A7DB-380FBC8E7040}"/>
    <dgm:cxn modelId="{926F6DDD-6EC6-465B-B32F-A8C63D8A1B9A}" type="presOf" srcId="{2047C61E-38E0-411F-99DF-2D58DA660DA1}" destId="{E0200ACD-2BD2-44EA-A410-C6DBA7DCDE2F}" srcOrd="0" destOrd="0" presId="urn:microsoft.com/office/officeart/2005/8/layout/cycle3"/>
    <dgm:cxn modelId="{7B706FE8-39AA-4B53-8A46-8410F0AE42DE}" type="presOf" srcId="{FC7F64DF-8D89-42E6-9031-02F3A5658134}" destId="{5F81765B-A3D4-4A24-809D-C119B1A7E1CC}" srcOrd="0" destOrd="0" presId="urn:microsoft.com/office/officeart/2005/8/layout/cycle3"/>
    <dgm:cxn modelId="{F4A68CEE-C681-4351-9E53-A2905AE249C6}" type="presOf" srcId="{0A1B68C0-3F51-4F08-AC56-42F68D2BE82B}" destId="{DDFE876B-DD51-4E14-8C21-055C83BCE731}" srcOrd="0" destOrd="0" presId="urn:microsoft.com/office/officeart/2005/8/layout/cycle3"/>
    <dgm:cxn modelId="{6CB9A4F3-E85A-45A4-8503-B14DAEED6843}" type="presOf" srcId="{F4CD6FF3-E00D-4F83-BA63-F9BD2C61F482}" destId="{70E698B3-6BD9-49BC-A963-86676D77A052}" srcOrd="0" destOrd="0" presId="urn:microsoft.com/office/officeart/2005/8/layout/cycle3"/>
    <dgm:cxn modelId="{F7B9FCB5-00AE-4F25-ABCC-9DB9545BE7D8}" type="presParOf" srcId="{71654214-551E-42CC-AB7F-7AD30D9C3E42}" destId="{623C4AC9-6319-41DB-AAD3-3DA4EDC6A6EC}" srcOrd="0" destOrd="0" presId="urn:microsoft.com/office/officeart/2005/8/layout/cycle3"/>
    <dgm:cxn modelId="{A75EF16C-778A-4411-BA16-5E830E1AF74D}" type="presParOf" srcId="{623C4AC9-6319-41DB-AAD3-3DA4EDC6A6EC}" destId="{7BB7B305-5426-4910-8E53-C2455724143F}" srcOrd="0" destOrd="0" presId="urn:microsoft.com/office/officeart/2005/8/layout/cycle3"/>
    <dgm:cxn modelId="{DEA18441-A9F2-4486-BAAC-EC0EEAFBA1D3}" type="presParOf" srcId="{623C4AC9-6319-41DB-AAD3-3DA4EDC6A6EC}" destId="{70E698B3-6BD9-49BC-A963-86676D77A052}" srcOrd="1" destOrd="0" presId="urn:microsoft.com/office/officeart/2005/8/layout/cycle3"/>
    <dgm:cxn modelId="{3C857620-7CB8-40F9-AB1C-FFCEA26415B8}" type="presParOf" srcId="{623C4AC9-6319-41DB-AAD3-3DA4EDC6A6EC}" destId="{5F81765B-A3D4-4A24-809D-C119B1A7E1CC}" srcOrd="2" destOrd="0" presId="urn:microsoft.com/office/officeart/2005/8/layout/cycle3"/>
    <dgm:cxn modelId="{443909C2-6D4C-45B8-94DA-081D635CA080}" type="presParOf" srcId="{623C4AC9-6319-41DB-AAD3-3DA4EDC6A6EC}" destId="{AFF57904-C103-4AFC-B785-C8284A56CEE8}" srcOrd="3" destOrd="0" presId="urn:microsoft.com/office/officeart/2005/8/layout/cycle3"/>
    <dgm:cxn modelId="{3C84235A-4CC5-4055-A2AD-E59B8D64267E}" type="presParOf" srcId="{623C4AC9-6319-41DB-AAD3-3DA4EDC6A6EC}" destId="{DDFE876B-DD51-4E14-8C21-055C83BCE731}" srcOrd="4" destOrd="0" presId="urn:microsoft.com/office/officeart/2005/8/layout/cycle3"/>
    <dgm:cxn modelId="{51423091-89E3-4835-BCF3-9C2CA187C955}" type="presParOf" srcId="{623C4AC9-6319-41DB-AAD3-3DA4EDC6A6EC}" destId="{E0200ACD-2BD2-44EA-A410-C6DBA7DCDE2F}" srcOrd="5" destOrd="0" presId="urn:microsoft.com/office/officeart/2005/8/layout/cycle3"/>
    <dgm:cxn modelId="{CF79333F-60CF-49B6-8D1B-FD5D1A1EE816}" type="presParOf" srcId="{623C4AC9-6319-41DB-AAD3-3DA4EDC6A6EC}" destId="{9C1A4962-5031-448D-8C2E-46E84C7E7B79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698B3-6BD9-49BC-A963-86676D77A052}">
      <dsp:nvSpPr>
        <dsp:cNvPr id="0" name=""/>
        <dsp:cNvSpPr/>
      </dsp:nvSpPr>
      <dsp:spPr>
        <a:xfrm>
          <a:off x="1708253" y="-4147"/>
          <a:ext cx="4297392" cy="4297392"/>
        </a:xfrm>
        <a:prstGeom prst="circularArrow">
          <a:avLst>
            <a:gd name="adj1" fmla="val 5274"/>
            <a:gd name="adj2" fmla="val 312630"/>
            <a:gd name="adj3" fmla="val 14235351"/>
            <a:gd name="adj4" fmla="val 17122795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7B305-5426-4910-8E53-C2455724143F}">
      <dsp:nvSpPr>
        <dsp:cNvPr id="0" name=""/>
        <dsp:cNvSpPr/>
      </dsp:nvSpPr>
      <dsp:spPr>
        <a:xfrm>
          <a:off x="3043374" y="1192"/>
          <a:ext cx="1627150" cy="8135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1100" b="1" kern="1200"/>
            <a:t>Regional AI governance framework</a:t>
          </a:r>
          <a:endParaRPr lang="en-US" sz="1100" b="1" kern="1200"/>
        </a:p>
      </dsp:txBody>
      <dsp:txXfrm>
        <a:off x="3083089" y="40907"/>
        <a:ext cx="1547720" cy="734145"/>
      </dsp:txXfrm>
    </dsp:sp>
    <dsp:sp modelId="{5F81765B-A3D4-4A24-809D-C119B1A7E1CC}">
      <dsp:nvSpPr>
        <dsp:cNvPr id="0" name=""/>
        <dsp:cNvSpPr/>
      </dsp:nvSpPr>
      <dsp:spPr>
        <a:xfrm>
          <a:off x="4553172" y="872874"/>
          <a:ext cx="1627150" cy="8135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1100" b="1" kern="1200"/>
            <a:t>Harmonised data protection standards and telecom laws</a:t>
          </a:r>
          <a:endParaRPr lang="en-US" sz="1100" b="1" kern="1200"/>
        </a:p>
      </dsp:txBody>
      <dsp:txXfrm>
        <a:off x="4592887" y="912589"/>
        <a:ext cx="1547720" cy="734145"/>
      </dsp:txXfrm>
    </dsp:sp>
    <dsp:sp modelId="{AFF57904-C103-4AFC-B785-C8284A56CEE8}">
      <dsp:nvSpPr>
        <dsp:cNvPr id="0" name=""/>
        <dsp:cNvSpPr/>
      </dsp:nvSpPr>
      <dsp:spPr>
        <a:xfrm>
          <a:off x="4553172" y="2616238"/>
          <a:ext cx="1627150" cy="8135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1100" b="1" kern="1200"/>
            <a:t>Telecom regulatory sandboxes</a:t>
          </a:r>
          <a:endParaRPr lang="en-US" sz="1100" b="1" kern="1200"/>
        </a:p>
      </dsp:txBody>
      <dsp:txXfrm>
        <a:off x="4592887" y="2655953"/>
        <a:ext cx="1547720" cy="734145"/>
      </dsp:txXfrm>
    </dsp:sp>
    <dsp:sp modelId="{DDFE876B-DD51-4E14-8C21-055C83BCE731}">
      <dsp:nvSpPr>
        <dsp:cNvPr id="0" name=""/>
        <dsp:cNvSpPr/>
      </dsp:nvSpPr>
      <dsp:spPr>
        <a:xfrm>
          <a:off x="3043374" y="3487921"/>
          <a:ext cx="1627150" cy="8135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1100" b="1" kern="1200"/>
            <a:t>Cross-border enforcement mechanisms/Cross-Caribbean regulatory collaboration </a:t>
          </a:r>
          <a:endParaRPr lang="en-US" sz="1100" b="1" kern="1200"/>
        </a:p>
      </dsp:txBody>
      <dsp:txXfrm>
        <a:off x="3083089" y="3527636"/>
        <a:ext cx="1547720" cy="734145"/>
      </dsp:txXfrm>
    </dsp:sp>
    <dsp:sp modelId="{E0200ACD-2BD2-44EA-A410-C6DBA7DCDE2F}">
      <dsp:nvSpPr>
        <dsp:cNvPr id="0" name=""/>
        <dsp:cNvSpPr/>
      </dsp:nvSpPr>
      <dsp:spPr>
        <a:xfrm>
          <a:off x="1533576" y="2616238"/>
          <a:ext cx="1627150" cy="8135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1100" b="1" kern="1200"/>
            <a:t>Embed Caribbean values in governance</a:t>
          </a:r>
          <a:endParaRPr lang="en-US" sz="1100" b="1" kern="1200"/>
        </a:p>
      </dsp:txBody>
      <dsp:txXfrm>
        <a:off x="1573291" y="2655953"/>
        <a:ext cx="1547720" cy="734145"/>
      </dsp:txXfrm>
    </dsp:sp>
    <dsp:sp modelId="{9C1A4962-5031-448D-8C2E-46E84C7E7B79}">
      <dsp:nvSpPr>
        <dsp:cNvPr id="0" name=""/>
        <dsp:cNvSpPr/>
      </dsp:nvSpPr>
      <dsp:spPr>
        <a:xfrm>
          <a:off x="1533576" y="872874"/>
          <a:ext cx="1627150" cy="8135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JM" sz="1100" b="1" kern="1200"/>
            <a:t>Capacity building for regulators</a:t>
          </a:r>
          <a:endParaRPr lang="en-US" sz="1100" b="1" kern="1200"/>
        </a:p>
      </dsp:txBody>
      <dsp:txXfrm>
        <a:off x="1573291" y="912589"/>
        <a:ext cx="1547720" cy="734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2" name="Google Shape;2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093CDC16-941A-9C2B-A966-89551AB9B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33138B77-CBC0-D91F-005C-F40CBE090B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EFE07A7E-1E69-8765-24FA-DA3BDC37F1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9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B3071FB2-0569-EA60-19F2-0710793AE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>
            <a:extLst>
              <a:ext uri="{FF2B5EF4-FFF2-40B4-BE49-F238E27FC236}">
                <a16:creationId xmlns:a16="http://schemas.microsoft.com/office/drawing/2014/main" id="{B7BD2098-FE64-02E6-60E8-C7A5DCE830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>
            <a:extLst>
              <a:ext uri="{FF2B5EF4-FFF2-40B4-BE49-F238E27FC236}">
                <a16:creationId xmlns:a16="http://schemas.microsoft.com/office/drawing/2014/main" id="{3C89BCE6-46D9-0082-BFBF-E68FD4029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997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1A2B6832-79B2-3C2A-CBFA-2B960725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9C9E65E2-5409-0848-4B9E-505BE7EC35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04571757-1236-336F-F680-B095B8F9E9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363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17DE74C3-D288-A955-6F59-23F8B1CD0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>
            <a:extLst>
              <a:ext uri="{FF2B5EF4-FFF2-40B4-BE49-F238E27FC236}">
                <a16:creationId xmlns:a16="http://schemas.microsoft.com/office/drawing/2014/main" id="{19943C28-0FD0-50AF-5726-F5F5EB3BF1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>
            <a:extLst>
              <a:ext uri="{FF2B5EF4-FFF2-40B4-BE49-F238E27FC236}">
                <a16:creationId xmlns:a16="http://schemas.microsoft.com/office/drawing/2014/main" id="{02E8E063-979C-DD56-BC77-EBFE37518A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18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526C81E1-56A9-F30E-5621-4AC22314E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0FD0E59F-55C3-B910-36F9-CF3DD2BA34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609696C0-A1E3-B0C5-6D13-594FCE809D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20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25741814-27F1-76BF-FB62-C905DB54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>
            <a:extLst>
              <a:ext uri="{FF2B5EF4-FFF2-40B4-BE49-F238E27FC236}">
                <a16:creationId xmlns:a16="http://schemas.microsoft.com/office/drawing/2014/main" id="{C71E1C09-AD99-6BC1-78E8-B56A7F0203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>
            <a:extLst>
              <a:ext uri="{FF2B5EF4-FFF2-40B4-BE49-F238E27FC236}">
                <a16:creationId xmlns:a16="http://schemas.microsoft.com/office/drawing/2014/main" id="{BEEF2373-3057-5E40-B389-B63BE62634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970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CE4CB597-1B1F-2D4E-D1DB-6A8D75AC2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3061D387-FA9A-970E-3216-180C5D81C5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82F3FB18-27D3-9BF4-4337-4F807F1A6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388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36CDC452-184B-524A-42C0-7197B769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>
            <a:extLst>
              <a:ext uri="{FF2B5EF4-FFF2-40B4-BE49-F238E27FC236}">
                <a16:creationId xmlns:a16="http://schemas.microsoft.com/office/drawing/2014/main" id="{BFB1F8F9-DACB-B8F1-F974-73E6EE20C0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>
            <a:extLst>
              <a:ext uri="{FF2B5EF4-FFF2-40B4-BE49-F238E27FC236}">
                <a16:creationId xmlns:a16="http://schemas.microsoft.com/office/drawing/2014/main" id="{AF681EE0-4A46-F7B2-E214-CEAA1EC91C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752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C0A7B8BF-90DA-D2E4-8E14-08F897662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A0278CA1-8145-5313-F859-8578461C35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A9E16D4F-EA61-C5A6-B6BA-211E88B5E7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51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D3AD77AD-AC32-A2F3-1825-86ADCB63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705934EA-0E18-3B56-3474-164F6FA48A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75210627-9C6E-6A04-967F-B4DFDA22EA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04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19" name="Google Shape;419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4E82A650-FE5C-E5D6-1535-5CB21AA78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BD29AF86-5089-3238-320B-17FE1CA30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D4229D60-1079-E9C5-BC75-0F47463FD4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99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892D09A5-066A-C629-20C2-82C5395AA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84EA9EB3-723D-64D4-B652-6EC2A8446B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B0072F3B-8E4D-CAD1-B124-8F4DB2CCFF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162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FC9ABB16-C9D5-470B-1A0D-48C525D7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35F4B25E-557B-C4B9-896C-B653AA724B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FEFF8DEE-307D-D521-3AA3-682277FC12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50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D60F8E6A-915A-D526-E0D5-F61BD6F74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2DA32BFE-755F-F1FB-D0E3-7ECF8C4F7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73503AD6-FCAD-E865-EF21-6A1F02542E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33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CA2F8F9F-5292-6DAE-FB22-4C1B54C1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>
            <a:extLst>
              <a:ext uri="{FF2B5EF4-FFF2-40B4-BE49-F238E27FC236}">
                <a16:creationId xmlns:a16="http://schemas.microsoft.com/office/drawing/2014/main" id="{7C0FA6B7-DD8F-49E1-76AF-0CCDBC1BD2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>
            <a:extLst>
              <a:ext uri="{FF2B5EF4-FFF2-40B4-BE49-F238E27FC236}">
                <a16:creationId xmlns:a16="http://schemas.microsoft.com/office/drawing/2014/main" id="{3BD20828-FBF4-A617-BFDB-0732E14BFF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55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638D5D34-561F-9F6A-B269-DEF04A1C1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25d80b419_0_200:notes">
            <a:extLst>
              <a:ext uri="{FF2B5EF4-FFF2-40B4-BE49-F238E27FC236}">
                <a16:creationId xmlns:a16="http://schemas.microsoft.com/office/drawing/2014/main" id="{3D8EE998-DEE9-47F1-E751-F669E2B4AB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04" name="Google Shape;304;g1125d80b419_0_200:notes">
            <a:extLst>
              <a:ext uri="{FF2B5EF4-FFF2-40B4-BE49-F238E27FC236}">
                <a16:creationId xmlns:a16="http://schemas.microsoft.com/office/drawing/2014/main" id="{2757C91D-8CDE-0344-2C61-8BA6D69560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31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3A60239B-0D89-C477-B095-7CEA2E3B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376c31365_0_0:notes">
            <a:extLst>
              <a:ext uri="{FF2B5EF4-FFF2-40B4-BE49-F238E27FC236}">
                <a16:creationId xmlns:a16="http://schemas.microsoft.com/office/drawing/2014/main" id="{4069D0C7-0883-8D7C-876E-341022BB5C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11" name="Google Shape;311;g13376c31365_0_0:notes">
            <a:extLst>
              <a:ext uri="{FF2B5EF4-FFF2-40B4-BE49-F238E27FC236}">
                <a16:creationId xmlns:a16="http://schemas.microsoft.com/office/drawing/2014/main" id="{EC641B3C-A444-798F-2579-C1B98FA43D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84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3994875" y="-2996101"/>
            <a:ext cx="17728198" cy="11730676"/>
            <a:chOff x="-3994875" y="-2996101"/>
            <a:chExt cx="17728198" cy="11730676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01175" y="2387975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8669">
              <a:off x="2646293" y="1223225"/>
              <a:ext cx="8670868" cy="6642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38224" y="1762113"/>
              <a:ext cx="10199050" cy="679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6">
              <a:alphaModFix/>
            </a:blip>
            <a:srcRect l="9001" t="6570" r="3693" b="6985"/>
            <a:stretch/>
          </p:blipFill>
          <p:spPr>
            <a:xfrm rot="561360">
              <a:off x="1362775" y="1489875"/>
              <a:ext cx="10410425" cy="584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994875" y="-2539975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 rot="10800000">
              <a:off x="-1271649" y="-2996101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392836">
              <a:off x="-2955252" y="-1254376"/>
              <a:ext cx="8191202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9">
              <a:alphaModFix amt="35000"/>
            </a:blip>
            <a:srcRect l="43827" t="67805"/>
            <a:stretch/>
          </p:blipFill>
          <p:spPr>
            <a:xfrm flipH="1">
              <a:off x="4501173" y="-431325"/>
              <a:ext cx="4951951" cy="195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10">
              <a:alphaModFix amt="35000"/>
            </a:blip>
            <a:srcRect l="63441" t="52899"/>
            <a:stretch/>
          </p:blipFill>
          <p:spPr>
            <a:xfrm rot="10800000" flipH="1">
              <a:off x="-305525" y="2190299"/>
              <a:ext cx="3222574" cy="3291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219713" y="1522650"/>
            <a:ext cx="6704700" cy="16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219588" y="3211350"/>
            <a:ext cx="6704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3"/>
          <p:cNvGrpSpPr/>
          <p:nvPr/>
        </p:nvGrpSpPr>
        <p:grpSpPr>
          <a:xfrm>
            <a:off x="-1913375" y="-4018718"/>
            <a:ext cx="16553860" cy="13488675"/>
            <a:chOff x="-1913375" y="-4018718"/>
            <a:chExt cx="16553860" cy="13488675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3">
              <a:alphaModFix amt="30000"/>
            </a:blip>
            <a:srcRect l="9001" t="6570" r="3693" b="6985"/>
            <a:stretch/>
          </p:blipFill>
          <p:spPr>
            <a:xfrm rot="-3535500">
              <a:off x="-1922500" y="270552"/>
              <a:ext cx="6982302" cy="392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3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-8100000">
              <a:off x="5228549" y="-2100426"/>
              <a:ext cx="7779827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3"/>
            <p:cNvPicPr preferRelativeResize="0"/>
            <p:nvPr/>
          </p:nvPicPr>
          <p:blipFill rotWithShape="1">
            <a:blip r:embed="rId5">
              <a:alphaModFix amt="35000"/>
            </a:blip>
            <a:srcRect r="60616" b="57900"/>
            <a:stretch/>
          </p:blipFill>
          <p:spPr>
            <a:xfrm rot="10800000" flipH="1">
              <a:off x="5783850" y="-359423"/>
              <a:ext cx="3471601" cy="2941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14835">
              <a:off x="3227112" y="2192524"/>
              <a:ext cx="10820172" cy="5959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 rotWithShape="1">
            <a:blip r:embed="rId3">
              <a:alphaModFix/>
            </a:blip>
            <a:srcRect l="9001" t="6570" r="3693" b="6985"/>
            <a:stretch/>
          </p:blipFill>
          <p:spPr>
            <a:xfrm rot="5061867">
              <a:off x="-2614917" y="461276"/>
              <a:ext cx="7512509" cy="4220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/>
            <p:cNvPicPr preferRelativeResize="0"/>
            <p:nvPr/>
          </p:nvPicPr>
          <p:blipFill rotWithShape="1">
            <a:blip r:embed="rId7">
              <a:alphaModFix amt="35000"/>
            </a:blip>
            <a:srcRect l="66956" b="6481"/>
            <a:stretch/>
          </p:blipFill>
          <p:spPr>
            <a:xfrm rot="10800000" flipH="1">
              <a:off x="-1394651" y="-174864"/>
              <a:ext cx="2913024" cy="5675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708600" y="3054525"/>
            <a:ext cx="3089700" cy="8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6708475" y="2255322"/>
            <a:ext cx="1089900" cy="10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7"/>
          <p:cNvGrpSpPr/>
          <p:nvPr/>
        </p:nvGrpSpPr>
        <p:grpSpPr>
          <a:xfrm>
            <a:off x="-5110272" y="-4720437"/>
            <a:ext cx="17871885" cy="13998848"/>
            <a:chOff x="-5110272" y="-4720437"/>
            <a:chExt cx="17871885" cy="13998848"/>
          </a:xfrm>
        </p:grpSpPr>
        <p:pic>
          <p:nvPicPr>
            <p:cNvPr id="69" name="Google Shape;69;p7"/>
            <p:cNvPicPr preferRelativeResize="0"/>
            <p:nvPr/>
          </p:nvPicPr>
          <p:blipFill rotWithShape="1">
            <a:blip r:embed="rId3">
              <a:alphaModFix amt="35000"/>
            </a:blip>
            <a:srcRect l="48398" t="33519" b="33735"/>
            <a:stretch/>
          </p:blipFill>
          <p:spPr>
            <a:xfrm rot="-4">
              <a:off x="-2521525" y="-953085"/>
              <a:ext cx="4548552" cy="2288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" flipH="1">
              <a:off x="-1474010" y="2799839"/>
              <a:ext cx="6173123" cy="4729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512204">
              <a:off x="4811778" y="-3001123"/>
              <a:ext cx="7234224" cy="4818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2865410">
              <a:off x="-4548626" y="1945762"/>
              <a:ext cx="8191203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88956">
              <a:off x="6175239" y="-1444221"/>
              <a:ext cx="5937723" cy="3270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20000" y="930900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720000" y="1548000"/>
            <a:ext cx="4549500" cy="26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>
            <a:spLocks noGrp="1"/>
          </p:cNvSpPr>
          <p:nvPr>
            <p:ph type="pic" idx="2"/>
          </p:nvPr>
        </p:nvSpPr>
        <p:spPr>
          <a:xfrm>
            <a:off x="5631000" y="535000"/>
            <a:ext cx="2797800" cy="4073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8"/>
          <p:cNvGrpSpPr/>
          <p:nvPr/>
        </p:nvGrpSpPr>
        <p:grpSpPr>
          <a:xfrm>
            <a:off x="-5307932" y="-3162076"/>
            <a:ext cx="18697582" cy="13837561"/>
            <a:chOff x="-5307932" y="-3162076"/>
            <a:chExt cx="18697582" cy="13837561"/>
          </a:xfrm>
        </p:grpSpPr>
        <p:pic>
          <p:nvPicPr>
            <p:cNvPr id="80" name="Google Shape;80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753397">
              <a:off x="4711919" y="-422000"/>
              <a:ext cx="8191200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10800000" flipH="1">
              <a:off x="2632132" y="-3162076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590009">
              <a:off x="-4705206" y="2255727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758667" flipH="1">
              <a:off x="-1127573" y="3164145"/>
              <a:ext cx="8670867" cy="6642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906416">
              <a:off x="6755283" y="-1032355"/>
              <a:ext cx="4818167" cy="26537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 flipH="1">
            <a:off x="-792215" y="-6170739"/>
            <a:ext cx="14110677" cy="14166322"/>
            <a:chOff x="-3967810" y="-6203064"/>
            <a:chExt cx="14110677" cy="14166322"/>
          </a:xfrm>
        </p:grpSpPr>
        <p:pic>
          <p:nvPicPr>
            <p:cNvPr id="91" name="Google Shape;91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265979" flipH="1">
              <a:off x="-3857051" y="-1508154"/>
              <a:ext cx="7463485" cy="4110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315462" flipH="1">
              <a:off x="-3429477" y="-3757402"/>
              <a:ext cx="9144006" cy="6090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9"/>
            <p:cNvPicPr preferRelativeResize="0"/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 rot="4712098" flipH="1">
              <a:off x="-4015211" y="744511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 rotWithShape="1">
            <a:blip r:embed="rId6">
              <a:alphaModFix amt="35000"/>
            </a:blip>
            <a:srcRect l="-38" t="-2311" r="57762" b="62609"/>
            <a:stretch/>
          </p:blipFill>
          <p:spPr>
            <a:xfrm rot="-5400005" flipH="1">
              <a:off x="6892668" y="2436704"/>
              <a:ext cx="3726449" cy="27739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1"/>
          <p:cNvGrpSpPr/>
          <p:nvPr/>
        </p:nvGrpSpPr>
        <p:grpSpPr>
          <a:xfrm>
            <a:off x="-6952799" y="-3543160"/>
            <a:ext cx="20686122" cy="12277735"/>
            <a:chOff x="-6952799" y="-3543160"/>
            <a:chExt cx="20686122" cy="12277735"/>
          </a:xfrm>
        </p:grpSpPr>
        <p:pic>
          <p:nvPicPr>
            <p:cNvPr id="101" name="Google Shape;101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-3994875" y="2387975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58669" flipH="1">
              <a:off x="-1578713" y="1223225"/>
              <a:ext cx="8670868" cy="6642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-3898826" y="1762113"/>
              <a:ext cx="10199050" cy="679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1"/>
            <p:cNvPicPr preferRelativeResize="0"/>
            <p:nvPr/>
          </p:nvPicPr>
          <p:blipFill rotWithShape="1">
            <a:blip r:embed="rId6">
              <a:alphaModFix/>
            </a:blip>
            <a:srcRect l="9001" t="6570" r="3693" b="6985"/>
            <a:stretch/>
          </p:blipFill>
          <p:spPr>
            <a:xfrm rot="-561360" flipH="1">
              <a:off x="-6478201" y="418809"/>
              <a:ext cx="12163378" cy="683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4501175" y="-2539975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1"/>
            <p:cNvPicPr preferRelativeResize="0"/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 rot="10800000" flipH="1">
              <a:off x="3397373" y="-2657551"/>
              <a:ext cx="7779825" cy="5683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392836" flipH="1">
              <a:off x="3583399" y="-2137026"/>
              <a:ext cx="8191202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1"/>
            <p:cNvPicPr preferRelativeResize="0"/>
            <p:nvPr/>
          </p:nvPicPr>
          <p:blipFill rotWithShape="1">
            <a:blip r:embed="rId9">
              <a:alphaModFix amt="35000"/>
            </a:blip>
            <a:srcRect l="43827" t="67805"/>
            <a:stretch/>
          </p:blipFill>
          <p:spPr>
            <a:xfrm>
              <a:off x="-450776" y="-648550"/>
              <a:ext cx="4951951" cy="1953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1"/>
            <p:cNvPicPr preferRelativeResize="0"/>
            <p:nvPr/>
          </p:nvPicPr>
          <p:blipFill rotWithShape="1">
            <a:blip r:embed="rId10">
              <a:alphaModFix amt="35000"/>
            </a:blip>
            <a:srcRect l="63441" t="52899"/>
            <a:stretch/>
          </p:blipFill>
          <p:spPr>
            <a:xfrm rot="10800000">
              <a:off x="7406274" y="2004174"/>
              <a:ext cx="3222574" cy="3291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2239350" y="1777500"/>
            <a:ext cx="4665300" cy="114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2239350" y="2921700"/>
            <a:ext cx="4665300" cy="44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3"/>
          <p:cNvGrpSpPr/>
          <p:nvPr/>
        </p:nvGrpSpPr>
        <p:grpSpPr>
          <a:xfrm>
            <a:off x="-4844693" y="-4101470"/>
            <a:ext cx="17762674" cy="14222144"/>
            <a:chOff x="-4844693" y="-4101470"/>
            <a:chExt cx="17762674" cy="14222144"/>
          </a:xfrm>
        </p:grpSpPr>
        <p:grpSp>
          <p:nvGrpSpPr>
            <p:cNvPr id="251" name="Google Shape;251;p23"/>
            <p:cNvGrpSpPr/>
            <p:nvPr/>
          </p:nvGrpSpPr>
          <p:grpSpPr>
            <a:xfrm>
              <a:off x="-4844693" y="-4101470"/>
              <a:ext cx="17762674" cy="14222144"/>
              <a:chOff x="-4844693" y="-4101470"/>
              <a:chExt cx="17762674" cy="14222144"/>
            </a:xfrm>
          </p:grpSpPr>
          <p:pic>
            <p:nvPicPr>
              <p:cNvPr id="252" name="Google Shape;252;p2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-8644621">
                <a:off x="3996898" y="-2187723"/>
                <a:ext cx="8191202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10095881">
                <a:off x="1948775" y="-2944477"/>
                <a:ext cx="9232149" cy="5084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4" name="Google Shape;254;p23"/>
              <p:cNvPicPr preferRelativeResize="0"/>
              <p:nvPr/>
            </p:nvPicPr>
            <p:blipFill>
              <a:blip r:embed="rId5">
                <a:alphaModFix amt="50000"/>
              </a:blip>
              <a:stretch>
                <a:fillRect/>
              </a:stretch>
            </p:blipFill>
            <p:spPr>
              <a:xfrm rot="5400000">
                <a:off x="-2929852" y="-269874"/>
                <a:ext cx="7779825" cy="5683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5" name="Google Shape;255;p2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6584792">
                <a:off x="-5024650" y="777164"/>
                <a:ext cx="10199049" cy="679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6" name="Google Shape;256;p23"/>
            <p:cNvPicPr preferRelativeResize="0"/>
            <p:nvPr/>
          </p:nvPicPr>
          <p:blipFill rotWithShape="1">
            <a:blip r:embed="rId7">
              <a:alphaModFix amt="35000"/>
            </a:blip>
            <a:srcRect t="70967" r="73285"/>
            <a:stretch/>
          </p:blipFill>
          <p:spPr>
            <a:xfrm rot="10800000" flipH="1">
              <a:off x="6823648" y="3410918"/>
              <a:ext cx="2355052" cy="17621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28" y="-4037"/>
            <a:ext cx="9172756" cy="515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4"/>
          <p:cNvGrpSpPr/>
          <p:nvPr/>
        </p:nvGrpSpPr>
        <p:grpSpPr>
          <a:xfrm>
            <a:off x="-706126" y="-644389"/>
            <a:ext cx="14662945" cy="11211962"/>
            <a:chOff x="-706126" y="-644389"/>
            <a:chExt cx="14662945" cy="11211962"/>
          </a:xfrm>
        </p:grpSpPr>
        <p:pic>
          <p:nvPicPr>
            <p:cNvPr id="260" name="Google Shape;26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107050" y="2354074"/>
              <a:ext cx="9232148" cy="50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733544">
              <a:off x="4220786" y="1036925"/>
              <a:ext cx="8670868" cy="66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4"/>
            <p:cNvPicPr preferRelativeResize="0"/>
            <p:nvPr/>
          </p:nvPicPr>
          <p:blipFill rotWithShape="1">
            <a:blip r:embed="rId5">
              <a:alphaModFix/>
            </a:blip>
            <a:srcRect l="9001" t="6570" r="3693" b="6985"/>
            <a:stretch/>
          </p:blipFill>
          <p:spPr>
            <a:xfrm rot="8869060">
              <a:off x="3149593" y="3255354"/>
              <a:ext cx="9314912" cy="5233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4"/>
            <p:cNvPicPr preferRelativeResize="0"/>
            <p:nvPr/>
          </p:nvPicPr>
          <p:blipFill rotWithShape="1">
            <a:blip r:embed="rId6">
              <a:alphaModFix amt="35000"/>
            </a:blip>
            <a:srcRect l="43827" t="67805"/>
            <a:stretch/>
          </p:blipFill>
          <p:spPr>
            <a:xfrm>
              <a:off x="-706126" y="-400588"/>
              <a:ext cx="4951951" cy="19539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a"/>
              <a:buNone/>
              <a:defRPr sz="30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●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○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■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●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○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■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●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○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ippori Antique"/>
              <a:buChar char="■"/>
              <a:defRPr sz="1200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9" r:id="rId8"/>
    <p:sldLayoutId id="214748367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>
            <a:spLocks noGrp="1"/>
          </p:cNvSpPr>
          <p:nvPr>
            <p:ph type="ctrTitle"/>
          </p:nvPr>
        </p:nvSpPr>
        <p:spPr>
          <a:xfrm rot="10800000" flipV="1">
            <a:off x="152401" y="2829019"/>
            <a:ext cx="8991599" cy="4094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Beyond the Signal: Reimagining AI, Privacy &amp; Regulatory Integrity in the </a:t>
            </a:r>
            <a:r>
              <a:rPr lang="en" sz="2800" dirty="0">
                <a:solidFill>
                  <a:schemeClr val="bg2"/>
                </a:solidFill>
              </a:rPr>
              <a:t>Caribbean’s Telecommunications Future</a:t>
            </a:r>
            <a:endParaRPr sz="2800" dirty="0">
              <a:solidFill>
                <a:schemeClr val="bg2"/>
              </a:solidFill>
            </a:endParaRPr>
          </a:p>
        </p:txBody>
      </p:sp>
      <p:sp>
        <p:nvSpPr>
          <p:cNvPr id="275" name="Google Shape;275;p28"/>
          <p:cNvSpPr txBox="1">
            <a:spLocks noGrp="1"/>
          </p:cNvSpPr>
          <p:nvPr>
            <p:ph type="subTitle" idx="1"/>
          </p:nvPr>
        </p:nvSpPr>
        <p:spPr>
          <a:xfrm>
            <a:off x="726831" y="3481754"/>
            <a:ext cx="4618891" cy="267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Najuequa Barnes, BSc., LL.B., MSc., CIPM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Ch</a:t>
            </a:r>
            <a:r>
              <a:rPr lang="en-US" sz="1200" dirty="0"/>
              <a:t>ie</a:t>
            </a:r>
            <a:r>
              <a:rPr lang="en" sz="1200" dirty="0"/>
              <a:t>f Privacy Officer &amp; Managing Director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United Consulting International Limited</a:t>
            </a:r>
            <a:endParaRPr sz="1200" dirty="0"/>
          </a:p>
        </p:txBody>
      </p:sp>
      <p:sp>
        <p:nvSpPr>
          <p:cNvPr id="5" name="Google Shape;274;p28">
            <a:extLst>
              <a:ext uri="{FF2B5EF4-FFF2-40B4-BE49-F238E27FC236}">
                <a16:creationId xmlns:a16="http://schemas.microsoft.com/office/drawing/2014/main" id="{ED304E64-F38D-8DBA-9290-1A494B376C32}"/>
              </a:ext>
            </a:extLst>
          </p:cNvPr>
          <p:cNvSpPr txBox="1">
            <a:spLocks/>
          </p:cNvSpPr>
          <p:nvPr/>
        </p:nvSpPr>
        <p:spPr>
          <a:xfrm rot="10800000" flipV="1">
            <a:off x="1535721" y="1217713"/>
            <a:ext cx="60725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000" b="1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lata"/>
              <a:buNone/>
              <a:defRPr sz="5200" b="1" i="0" u="none" strike="noStrike" cap="none">
                <a:solidFill>
                  <a:srgbClr val="191919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r>
              <a:rPr lang="en-US" sz="1400" dirty="0"/>
              <a:t>OOCUR 20</a:t>
            </a:r>
            <a:r>
              <a:rPr lang="en-US" sz="1400" baseline="30000" dirty="0"/>
              <a:t>TH</a:t>
            </a:r>
            <a:r>
              <a:rPr lang="en-US" sz="1400" dirty="0"/>
              <a:t> CONFERENCE </a:t>
            </a:r>
          </a:p>
          <a:p>
            <a:r>
              <a:rPr lang="en-US" sz="1400" b="0" dirty="0">
                <a:solidFill>
                  <a:schemeClr val="bg2"/>
                </a:solidFill>
              </a:rPr>
              <a:t>Navigating Caribbean Regulatory Challenges: </a:t>
            </a:r>
            <a:r>
              <a:rPr lang="en-US" sz="1400" b="0" dirty="0"/>
              <a:t>Opportunities, Innovations and Collaborations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04270-40A3-8E9D-6290-9455D7AF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540" y="880439"/>
            <a:ext cx="855784" cy="366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DA079-A9B4-82F7-7029-5F4AC2429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540" y="444996"/>
            <a:ext cx="855784" cy="345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1036388A-EDB3-8DAF-591E-5A913953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>
            <a:extLst>
              <a:ext uri="{FF2B5EF4-FFF2-40B4-BE49-F238E27FC236}">
                <a16:creationId xmlns:a16="http://schemas.microsoft.com/office/drawing/2014/main" id="{F856F3C0-67DE-0BC6-6C5D-A954A18983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5938" y="3048084"/>
            <a:ext cx="5767753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bg2"/>
                </a:solidFill>
              </a:rPr>
              <a:t>Theme 2:</a:t>
            </a:r>
            <a:r>
              <a:rPr lang="en-US" sz="3600" dirty="0"/>
              <a:t> Cross-Border Data Flows &amp; Sovereignty</a:t>
            </a:r>
            <a:endParaRPr sz="3600" dirty="0"/>
          </a:p>
        </p:txBody>
      </p:sp>
      <p:sp>
        <p:nvSpPr>
          <p:cNvPr id="314" name="Google Shape;314;p32">
            <a:extLst>
              <a:ext uri="{FF2B5EF4-FFF2-40B4-BE49-F238E27FC236}">
                <a16:creationId xmlns:a16="http://schemas.microsoft.com/office/drawing/2014/main" id="{5EB8FA30-725C-9059-F664-56859AC4729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07059" y="1903053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92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ABFBA38F-27C2-42BD-EDD7-87CC5F384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AA5561F5-B35D-D0C4-B2CF-376C800AC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5643" y="217945"/>
            <a:ext cx="705568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bg2"/>
                </a:solidFill>
              </a:rPr>
              <a:t>Theme 2: </a:t>
            </a:r>
            <a:r>
              <a:rPr lang="en-US" sz="2400" dirty="0"/>
              <a:t>Cross-Border Data Flows &amp; Sovereignty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AA6F7-5055-AF22-D58E-9BE042317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284" y="1503947"/>
            <a:ext cx="3623189" cy="2310064"/>
          </a:xfrm>
        </p:spPr>
        <p:txBody>
          <a:bodyPr anchor="ctr"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1500" dirty="0"/>
              <a:t>Whose rules apply to Caribbean citizen data?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500" dirty="0"/>
              <a:t>Data leaving Caribbean → stored in US/EU cloud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500" dirty="0"/>
              <a:t>Conflict of laws (e.g. </a:t>
            </a:r>
            <a:r>
              <a:rPr lang="en-US" sz="1500" b="1" dirty="0"/>
              <a:t>GDPR vs local laws</a:t>
            </a:r>
            <a:r>
              <a:rPr lang="en-US" sz="1500" dirty="0"/>
              <a:t>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500" dirty="0"/>
              <a:t>Risk: </a:t>
            </a:r>
            <a:r>
              <a:rPr lang="en-US" sz="1500" b="1" dirty="0"/>
              <a:t>regulatory dependency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500" dirty="0"/>
              <a:t>The Caribbean risks becoming a data exporter without regulatory control over how that data is used.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0F6A3-6F14-6D05-34A0-97A98B0C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70" y="1262932"/>
            <a:ext cx="4900246" cy="335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76976E-EFEF-AEE4-D29D-8A02D040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0" t="32365" r="4188" b="28433"/>
          <a:stretch>
            <a:fillRect/>
          </a:stretch>
        </p:blipFill>
        <p:spPr>
          <a:xfrm>
            <a:off x="-10111" y="4617005"/>
            <a:ext cx="1195754" cy="5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58DE5436-54A9-7ED3-D4EA-C15DA681F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>
            <a:extLst>
              <a:ext uri="{FF2B5EF4-FFF2-40B4-BE49-F238E27FC236}">
                <a16:creationId xmlns:a16="http://schemas.microsoft.com/office/drawing/2014/main" id="{52603BAE-3E2F-FD7F-E1D6-34C7232735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5938" y="3048084"/>
            <a:ext cx="5767753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bg2"/>
                </a:solidFill>
              </a:rPr>
              <a:t>Theme 3:</a:t>
            </a:r>
            <a:r>
              <a:rPr lang="en-US" sz="3600" dirty="0"/>
              <a:t> </a:t>
            </a:r>
            <a:r>
              <a:rPr lang="en-JM" sz="3600" dirty="0">
                <a:solidFill>
                  <a:schemeClr val="tx1"/>
                </a:solidFill>
              </a:rPr>
              <a:t>Regulatory Dexterity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14" name="Google Shape;314;p32">
            <a:extLst>
              <a:ext uri="{FF2B5EF4-FFF2-40B4-BE49-F238E27FC236}">
                <a16:creationId xmlns:a16="http://schemas.microsoft.com/office/drawing/2014/main" id="{9F9FDFC6-A9C1-F4B6-8193-1A8DF7D8F69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07059" y="1903053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932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8D7E49F6-C2D2-F31C-B597-7DD9C370E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B8CA5150-C6F6-C21D-F65C-28E20D1A5C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3114" y="203718"/>
            <a:ext cx="705568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bg2"/>
                </a:solidFill>
              </a:rPr>
              <a:t>Theme 3: </a:t>
            </a:r>
            <a:r>
              <a:rPr lang="en-US" sz="2400" dirty="0"/>
              <a:t>Regulatory Dexterity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8CA333-23B2-B02D-D596-A2E5AFEB1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184" y="1301540"/>
            <a:ext cx="4325816" cy="3052327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Jamaica’s Data Protection Act, 2020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Gaps: AI bias, accountability, enforcement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Quick checklist: gaps → AI bias, algorithmic accountability, cross-border enforcement.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The DPA was not designed for AI-driven decision-making systems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Regulators must move from reactive compliance to proactive governance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36E12-6351-EC69-CB48-92AA992A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t="32365" r="4188" b="28433"/>
          <a:stretch>
            <a:fillRect/>
          </a:stretch>
        </p:blipFill>
        <p:spPr>
          <a:xfrm>
            <a:off x="-22640" y="4633153"/>
            <a:ext cx="1195754" cy="510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22D4E-C655-D181-63D9-5D0C60AD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1"/>
          <a:stretch>
            <a:fillRect/>
          </a:stretch>
        </p:blipFill>
        <p:spPr>
          <a:xfrm>
            <a:off x="4700954" y="1169970"/>
            <a:ext cx="4131910" cy="3315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6146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441604CC-526F-084D-2316-15A4E688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>
            <a:extLst>
              <a:ext uri="{FF2B5EF4-FFF2-40B4-BE49-F238E27FC236}">
                <a16:creationId xmlns:a16="http://schemas.microsoft.com/office/drawing/2014/main" id="{22FEF728-2EEF-D051-2C05-32725888EE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5938" y="3048084"/>
            <a:ext cx="5767753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bg2"/>
                </a:solidFill>
              </a:rPr>
              <a:t>Theme 4: </a:t>
            </a:r>
            <a:r>
              <a:rPr lang="en-US" sz="3600" dirty="0"/>
              <a:t>Small Societies, Big Risks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14" name="Google Shape;314;p32">
            <a:extLst>
              <a:ext uri="{FF2B5EF4-FFF2-40B4-BE49-F238E27FC236}">
                <a16:creationId xmlns:a16="http://schemas.microsoft.com/office/drawing/2014/main" id="{D727BA8B-B101-3D49-8EE1-25375C5FD34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07059" y="1903053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8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994D2389-685C-376F-25DF-1B2F3BB83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718AB1CC-6CC6-4FA3-E177-391FEB4710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5643" y="313592"/>
            <a:ext cx="7055680" cy="497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bg2"/>
                </a:solidFill>
              </a:rPr>
              <a:t>Theme 4: </a:t>
            </a:r>
            <a:r>
              <a:rPr lang="en-US" sz="2400" dirty="0"/>
              <a:t>Small Societies, Big Risks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D66316-4A28-7EE1-2C02-9A9E747BA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853" y="1348155"/>
            <a:ext cx="4209131" cy="2486866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In small societies, privacy breaches are not just technical failures, they are social events.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Examples: reputational harm, limited watchdog capacity.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Prompt: Do our size and culture make us more vulnerable?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BF435-E8B2-A912-8350-F98A144A8B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t="32365" r="4188" b="28433"/>
          <a:stretch>
            <a:fillRect/>
          </a:stretch>
        </p:blipFill>
        <p:spPr>
          <a:xfrm>
            <a:off x="-10111" y="4633153"/>
            <a:ext cx="1195754" cy="510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BB2E9D-3D70-5804-BD1C-DA6AAD549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493" y="1348154"/>
            <a:ext cx="4325816" cy="348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6246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7BA02D07-439B-8923-8B98-E29FDBB6A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>
            <a:extLst>
              <a:ext uri="{FF2B5EF4-FFF2-40B4-BE49-F238E27FC236}">
                <a16:creationId xmlns:a16="http://schemas.microsoft.com/office/drawing/2014/main" id="{D68BFADF-5866-0B0E-DCD8-CD5AB68D24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3416" y="3177038"/>
            <a:ext cx="4302370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bg2"/>
                </a:solidFill>
              </a:rPr>
              <a:t>Theme 5: </a:t>
            </a:r>
            <a:r>
              <a:rPr lang="en-US" sz="3600" dirty="0">
                <a:solidFill>
                  <a:schemeClr val="tx1"/>
                </a:solidFill>
              </a:rPr>
              <a:t>Ethics of Scale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14" name="Google Shape;314;p32">
            <a:extLst>
              <a:ext uri="{FF2B5EF4-FFF2-40B4-BE49-F238E27FC236}">
                <a16:creationId xmlns:a16="http://schemas.microsoft.com/office/drawing/2014/main" id="{9273C126-580B-C286-DDBB-B8FBA643E89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07059" y="1903053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41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F10160AC-8704-ED14-7CBF-C093BB2E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CAC2154E-EA1A-768C-F99F-1BC5E8CA2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5643" y="526495"/>
            <a:ext cx="6774326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bg2"/>
                </a:solidFill>
              </a:rPr>
              <a:t>Theme 5:</a:t>
            </a:r>
            <a:r>
              <a:rPr lang="en-US" sz="2400" dirty="0"/>
              <a:t> Ethics of Scale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02F648-4F21-271F-0003-FC6DB7B8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692" y="1786927"/>
            <a:ext cx="3798278" cy="1565873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Can we scale without losing who we are?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B7B564-64DA-4B35-EF53-A5F04270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t="32365" r="4188" b="28433"/>
          <a:stretch>
            <a:fillRect/>
          </a:stretch>
        </p:blipFill>
        <p:spPr>
          <a:xfrm>
            <a:off x="0" y="4633153"/>
            <a:ext cx="1195754" cy="510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A5D2F-CEA1-9E00-52D3-C0F4BC169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60239"/>
            <a:ext cx="4194195" cy="335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856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91BAD3B2-B6EC-9C23-2CE8-1A2384DA9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>
            <a:extLst>
              <a:ext uri="{FF2B5EF4-FFF2-40B4-BE49-F238E27FC236}">
                <a16:creationId xmlns:a16="http://schemas.microsoft.com/office/drawing/2014/main" id="{91F05A6D-80E0-1B53-50FC-75A89D079A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8586" y="2930853"/>
            <a:ext cx="4302370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tx1"/>
                </a:solidFill>
              </a:rPr>
              <a:t>Case Examples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14" name="Google Shape;314;p32">
            <a:extLst>
              <a:ext uri="{FF2B5EF4-FFF2-40B4-BE49-F238E27FC236}">
                <a16:creationId xmlns:a16="http://schemas.microsoft.com/office/drawing/2014/main" id="{5069381E-0955-0F6A-477B-B5ADFB10B9C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07059" y="1903053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3318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45223134-38F7-3D00-63DF-88CB5116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DD74E648-E0E9-0B0C-2E84-9C8294C55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7476" y="38112"/>
            <a:ext cx="6009047" cy="4618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Case Examples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2E2F6-36FA-DEAC-6CD5-67F43B45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476" y="707799"/>
            <a:ext cx="6222243" cy="29981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5378E5-7237-DF2C-C277-395EFB45D887}"/>
              </a:ext>
            </a:extLst>
          </p:cNvPr>
          <p:cNvSpPr txBox="1">
            <a:spLocks/>
          </p:cNvSpPr>
          <p:nvPr/>
        </p:nvSpPr>
        <p:spPr>
          <a:xfrm>
            <a:off x="152136" y="3876249"/>
            <a:ext cx="8393987" cy="122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Telecom using AI to segment customers → leads to unfair pricing or exclusion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Maximize benefits: access, inclusion, mobile money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Contain risks: trust erosion, bias, profiling, data misuse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Operationalize governance: privacy-by-design, audits, redress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B3180-7901-1AFD-F8AF-3773B354E9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0" t="32365" r="4188" b="28433"/>
          <a:stretch>
            <a:fillRect/>
          </a:stretch>
        </p:blipFill>
        <p:spPr>
          <a:xfrm>
            <a:off x="7948246" y="4633153"/>
            <a:ext cx="1195754" cy="5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1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2965939" y="3048084"/>
            <a:ext cx="5334000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Telecom as the Nervous System of the Caribbean</a:t>
            </a:r>
            <a:endParaRPr sz="3600" dirty="0"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7107059" y="2020284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966E-5AF5-B472-D5D5-CFAB40DF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131127"/>
            <a:ext cx="7713900" cy="373841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Roadmap for Reginal Action</a:t>
            </a:r>
            <a:endParaRPr lang="en-JM" sz="2400" dirty="0"/>
          </a:p>
        </p:txBody>
      </p:sp>
      <p:graphicFrame>
        <p:nvGraphicFramePr>
          <p:cNvPr id="6" name="Subtitle 3">
            <a:extLst>
              <a:ext uri="{FF2B5EF4-FFF2-40B4-BE49-F238E27FC236}">
                <a16:creationId xmlns:a16="http://schemas.microsoft.com/office/drawing/2014/main" id="{E9F8DCE4-69C7-290E-9F17-EF200D0A4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3995826"/>
              </p:ext>
            </p:extLst>
          </p:nvPr>
        </p:nvGraphicFramePr>
        <p:xfrm>
          <a:off x="715100" y="709684"/>
          <a:ext cx="7713900" cy="4302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FB496B0-8B10-1CBC-B6F4-87EA01C54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96420"/>
            <a:ext cx="1194920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21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20C82232-651E-6C3B-A71E-54F6613B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E2FEA-C4EE-7CBC-6E32-933FC8FBA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72" r="29488" b="8406"/>
          <a:stretch>
            <a:fillRect/>
          </a:stretch>
        </p:blipFill>
        <p:spPr>
          <a:xfrm>
            <a:off x="5404338" y="0"/>
            <a:ext cx="3739662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77C17-E062-10F5-9ECA-C27BCB05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0" t="32365" r="4188" b="28433"/>
          <a:stretch>
            <a:fillRect/>
          </a:stretch>
        </p:blipFill>
        <p:spPr>
          <a:xfrm>
            <a:off x="0" y="4633153"/>
            <a:ext cx="1195754" cy="510347"/>
          </a:xfrm>
          <a:prstGeom prst="rect">
            <a:avLst/>
          </a:prstGeom>
        </p:spPr>
      </p:pic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8A7FE4A2-3D7E-9560-9592-2B2D5A0AB1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551" y="1181763"/>
            <a:ext cx="4461601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Beyond the Signal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B7E024-A23E-EB91-1D6E-5ED9B60F8881}"/>
              </a:ext>
            </a:extLst>
          </p:cNvPr>
          <p:cNvSpPr txBox="1">
            <a:spLocks/>
          </p:cNvSpPr>
          <p:nvPr/>
        </p:nvSpPr>
        <p:spPr>
          <a:xfrm>
            <a:off x="282486" y="2550425"/>
            <a:ext cx="4977416" cy="133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pPr marL="0" indent="0" algn="just">
              <a:buNone/>
            </a:pPr>
            <a:r>
              <a:rPr lang="en-US" sz="1600" dirty="0"/>
              <a:t>The Caribbean’s digital future must not only be innovative, it must be sovereign, ethical, and built on trust.</a:t>
            </a:r>
          </a:p>
        </p:txBody>
      </p:sp>
    </p:spTree>
    <p:extLst>
      <p:ext uri="{BB962C8B-B14F-4D97-AF65-F5344CB8AC3E}">
        <p14:creationId xmlns:p14="http://schemas.microsoft.com/office/powerpoint/2010/main" val="295066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>
            <a:spLocks noGrp="1"/>
          </p:cNvSpPr>
          <p:nvPr>
            <p:ph type="title"/>
          </p:nvPr>
        </p:nvSpPr>
        <p:spPr>
          <a:xfrm>
            <a:off x="2239350" y="878308"/>
            <a:ext cx="4665300" cy="114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B1D9D-2303-BE76-19D3-2E930A01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65" y="1450408"/>
            <a:ext cx="5667375" cy="3990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803E6-B6AE-F7F6-422F-662EF6F5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31392"/>
            <a:ext cx="1194920" cy="5121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DB70A4C9-B46C-E75E-0EFE-07E0A61EF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8B1079-A208-5E02-2410-157B73225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t="32365" r="4188" b="28433"/>
          <a:stretch>
            <a:fillRect/>
          </a:stretch>
        </p:blipFill>
        <p:spPr>
          <a:xfrm>
            <a:off x="-16991" y="4633153"/>
            <a:ext cx="1195754" cy="510347"/>
          </a:xfrm>
          <a:prstGeom prst="rect">
            <a:avLst/>
          </a:prstGeom>
        </p:spPr>
      </p:pic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A58278CD-8C91-6A6C-7D41-11BEF32B50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199" y="1680735"/>
            <a:ext cx="4461601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Discussion Question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8FB94B-2293-A697-F680-0BB38BA20D71}"/>
              </a:ext>
            </a:extLst>
          </p:cNvPr>
          <p:cNvSpPr txBox="1">
            <a:spLocks/>
          </p:cNvSpPr>
          <p:nvPr/>
        </p:nvSpPr>
        <p:spPr>
          <a:xfrm>
            <a:off x="582737" y="2571750"/>
            <a:ext cx="4294063" cy="133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pPr marL="0" indent="0" algn="just">
              <a:buNone/>
            </a:pPr>
            <a:r>
              <a:rPr lang="en-US" sz="1600" dirty="0"/>
              <a:t>How can we design Caribbean telecoms that are both innovative and rooted in trust?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B9EC2-74C4-D609-630E-2348B39B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5501">
            <a:off x="4978775" y="748224"/>
            <a:ext cx="3750026" cy="40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2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777A-3338-9DEC-966A-ECE5595CB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1;p47">
            <a:extLst>
              <a:ext uri="{FF2B5EF4-FFF2-40B4-BE49-F238E27FC236}">
                <a16:creationId xmlns:a16="http://schemas.microsoft.com/office/drawing/2014/main" id="{C3B44AE2-805B-6748-A6B6-0B170215B3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5043" y="331258"/>
            <a:ext cx="6369050" cy="1082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C480FC-295B-1395-64CA-6E76E3FC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59" y="1254900"/>
            <a:ext cx="4535817" cy="131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28497-2707-5271-7CCA-352D4CE45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080" y="2571750"/>
            <a:ext cx="1450974" cy="390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855858-F680-9A34-2C8E-F8B719991C63}"/>
              </a:ext>
            </a:extLst>
          </p:cNvPr>
          <p:cNvSpPr txBox="1">
            <a:spLocks/>
          </p:cNvSpPr>
          <p:nvPr/>
        </p:nvSpPr>
        <p:spPr>
          <a:xfrm>
            <a:off x="3898890" y="3105214"/>
            <a:ext cx="1721354" cy="39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@UCI.CORPORATE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ADE82-A3FB-1FC7-96DF-D766997E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567" y="3628112"/>
            <a:ext cx="4177094" cy="104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85F59-6A12-7F0A-F420-F644AF691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9" y="3607987"/>
            <a:ext cx="4328260" cy="10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96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2504D-21B8-F87D-B482-D82B7D03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53" t="36077" r="16721" b="23544"/>
          <a:stretch>
            <a:fillRect/>
          </a:stretch>
        </p:blipFill>
        <p:spPr>
          <a:xfrm>
            <a:off x="4831038" y="1585507"/>
            <a:ext cx="3798277" cy="282971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C418A5-B1EC-C2E1-D999-8EF2BFE58BB6}"/>
              </a:ext>
            </a:extLst>
          </p:cNvPr>
          <p:cNvSpPr txBox="1">
            <a:spLocks/>
          </p:cNvSpPr>
          <p:nvPr/>
        </p:nvSpPr>
        <p:spPr>
          <a:xfrm>
            <a:off x="282486" y="2550425"/>
            <a:ext cx="4043329" cy="133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Shippori Antique"/>
                <a:ea typeface="Shippori Antique"/>
                <a:cs typeface="Shippori Antique"/>
                <a:sym typeface="Shippori Antique"/>
              </a:defRPr>
            </a:lvl9pPr>
          </a:lstStyle>
          <a:p>
            <a:pPr marL="0" indent="0" algn="just">
              <a:buNone/>
            </a:pP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06DE7-8879-901C-8DAD-20511B0AC627}"/>
              </a:ext>
            </a:extLst>
          </p:cNvPr>
          <p:cNvSpPr txBox="1"/>
          <p:nvPr/>
        </p:nvSpPr>
        <p:spPr>
          <a:xfrm>
            <a:off x="514685" y="2261901"/>
            <a:ext cx="39272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</a:rPr>
              <a:t>Subscribe to receive important updates, tips, and alerts on data privacy protection. We share practical insights to help individuals and businesses keep their </a:t>
            </a:r>
            <a:r>
              <a:rPr lang="en-US" b="1" dirty="0">
                <a:solidFill>
                  <a:schemeClr val="tx1"/>
                </a:solidFill>
              </a:rPr>
              <a:t>information secure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C7986D-EF1E-4ABF-FB4F-004EF9773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3" y="3504532"/>
            <a:ext cx="2433093" cy="1042753"/>
          </a:xfrm>
          <a:prstGeom prst="rect">
            <a:avLst/>
          </a:prstGeom>
        </p:spPr>
      </p:pic>
      <p:sp>
        <p:nvSpPr>
          <p:cNvPr id="18" name="Google Shape;306;p31">
            <a:extLst>
              <a:ext uri="{FF2B5EF4-FFF2-40B4-BE49-F238E27FC236}">
                <a16:creationId xmlns:a16="http://schemas.microsoft.com/office/drawing/2014/main" id="{EDEE7D67-96B2-D78D-17F4-B420EEA8F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424" y="953359"/>
            <a:ext cx="4447614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/>
              <a:t>Subscribe </a:t>
            </a:r>
            <a:r>
              <a:rPr lang="en-US" sz="3000" dirty="0"/>
              <a:t>to our </a:t>
            </a:r>
            <a:r>
              <a:rPr lang="en-US" sz="3000" dirty="0">
                <a:solidFill>
                  <a:schemeClr val="bg2"/>
                </a:solidFill>
              </a:rPr>
              <a:t>Privacy Pulse Newsletter</a:t>
            </a:r>
          </a:p>
        </p:txBody>
      </p:sp>
    </p:spTree>
    <p:extLst>
      <p:ext uri="{BB962C8B-B14F-4D97-AF65-F5344CB8AC3E}">
        <p14:creationId xmlns:p14="http://schemas.microsoft.com/office/powerpoint/2010/main" val="344641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9106-C810-56DF-DC27-E5D8AC63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 the Caribbean, telecommunications is no longer just infrastructure, it is the </a:t>
            </a:r>
            <a:r>
              <a:rPr lang="en-US" sz="2800" dirty="0">
                <a:solidFill>
                  <a:schemeClr val="bg2"/>
                </a:solidFill>
              </a:rPr>
              <a:t>architecture of governance</a:t>
            </a:r>
            <a:r>
              <a:rPr lang="en-US" sz="2800" dirty="0"/>
              <a:t>, </a:t>
            </a:r>
            <a:r>
              <a:rPr lang="en-US" sz="2800" dirty="0">
                <a:solidFill>
                  <a:schemeClr val="bg2"/>
                </a:solidFill>
              </a:rPr>
              <a:t>identity</a:t>
            </a:r>
            <a:r>
              <a:rPr lang="en-US" sz="2800" dirty="0"/>
              <a:t>, and </a:t>
            </a:r>
            <a:r>
              <a:rPr lang="en-US" sz="2800" dirty="0">
                <a:solidFill>
                  <a:schemeClr val="bg2"/>
                </a:solidFill>
              </a:rPr>
              <a:t>economic survival</a:t>
            </a:r>
            <a:r>
              <a:rPr lang="en-US" sz="2800" dirty="0"/>
              <a:t>.</a:t>
            </a:r>
            <a:endParaRPr lang="en-JM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E176F-E5C4-2A84-3670-73007024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3715"/>
            <a:ext cx="1194920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5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F34093EB-8B37-749C-0630-45F3FEC06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6DAB7E-C4FC-B8D7-F42C-56034D464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4" y="257907"/>
            <a:ext cx="8815754" cy="4700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04697-284A-75BB-D1CC-8BCD5CB5A8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0" t="32365" r="4188" b="28433"/>
          <a:stretch>
            <a:fillRect/>
          </a:stretch>
        </p:blipFill>
        <p:spPr>
          <a:xfrm>
            <a:off x="7948246" y="4633153"/>
            <a:ext cx="1195754" cy="5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2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720000" y="737293"/>
            <a:ext cx="4549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Telecom as the Nervous System of the Caribbean</a:t>
            </a:r>
          </a:p>
        </p:txBody>
      </p:sp>
      <p:pic>
        <p:nvPicPr>
          <p:cNvPr id="308" name="Google Shape;308;p31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rcRect l="30376" r="30376"/>
          <a:stretch/>
        </p:blipFill>
        <p:spPr>
          <a:xfrm>
            <a:off x="5498123" y="535001"/>
            <a:ext cx="3141785" cy="40734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C32DA-77CA-DF7D-CA57-2E1D4D6B6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77022"/>
            <a:ext cx="4449152" cy="2278292"/>
          </a:xfrm>
        </p:spPr>
        <p:txBody>
          <a:bodyPr anchor="ctr">
            <a:normAutofit fontScale="925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Connectivity → Growth → Resilience → Integration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Telecom powers education, telehealth, manufacturing, fintech, e-gov, tourism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What role does telecom play in daily life?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2E8750-D9FD-EF30-2658-30C4BD802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0" t="32365" r="4188" b="28433"/>
          <a:stretch>
            <a:fillRect/>
          </a:stretch>
        </p:blipFill>
        <p:spPr>
          <a:xfrm>
            <a:off x="0" y="4608499"/>
            <a:ext cx="1195754" cy="5103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BA8D35B7-BABD-B34E-1243-3D18B9166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3C9D2-F9BA-CCD6-14E8-A6D22F532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t="32365" r="4188" b="28433"/>
          <a:stretch>
            <a:fillRect/>
          </a:stretch>
        </p:blipFill>
        <p:spPr>
          <a:xfrm>
            <a:off x="0" y="4633153"/>
            <a:ext cx="1195754" cy="510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5932A5-83E2-CB3E-A38E-0D33353FF7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86" t="18917" b="19544"/>
          <a:stretch>
            <a:fillRect/>
          </a:stretch>
        </p:blipFill>
        <p:spPr>
          <a:xfrm>
            <a:off x="632679" y="1205614"/>
            <a:ext cx="7878641" cy="3122776"/>
          </a:xfrm>
          <a:prstGeom prst="rect">
            <a:avLst/>
          </a:prstGeom>
        </p:spPr>
      </p:pic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10619760-72D6-8270-C5EA-87CB9AF416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6461" y="588514"/>
            <a:ext cx="6009047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Connectivity to Integration</a:t>
            </a:r>
          </a:p>
        </p:txBody>
      </p:sp>
    </p:spTree>
    <p:extLst>
      <p:ext uri="{BB962C8B-B14F-4D97-AF65-F5344CB8AC3E}">
        <p14:creationId xmlns:p14="http://schemas.microsoft.com/office/powerpoint/2010/main" val="344120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9015D940-C663-D9C9-BA6D-B398C1FA3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ED4D95-3A0C-4A2A-16CF-5D826133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0" t="32365" r="4188" b="28433"/>
          <a:stretch>
            <a:fillRect/>
          </a:stretch>
        </p:blipFill>
        <p:spPr>
          <a:xfrm>
            <a:off x="7948246" y="4608361"/>
            <a:ext cx="1195754" cy="510347"/>
          </a:xfrm>
          <a:prstGeom prst="rect">
            <a:avLst/>
          </a:prstGeom>
        </p:spPr>
      </p:pic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B408C714-910D-FDB6-0CDA-811EFB5819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7476" y="278050"/>
            <a:ext cx="6009047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AI Disruption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01929-1A68-0D82-0E5D-EDBD0FC46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11" y="586600"/>
            <a:ext cx="7357065" cy="37132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6B6E1D-A239-56B1-BE86-D63A5A884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307" y="3471116"/>
            <a:ext cx="5310555" cy="1509957"/>
          </a:xfrm>
        </p:spPr>
        <p:txBody>
          <a:bodyPr anchor="ctr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AI in Telecom: Network optimization, profiling, automation, predictive maintenance, fraud detection, customer scoring</a:t>
            </a:r>
          </a:p>
          <a:p>
            <a:pPr marL="15240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 Risk → </a:t>
            </a:r>
            <a:r>
              <a:rPr lang="en-US" sz="1600" b="1" dirty="0"/>
              <a:t>automated profiling without consent</a:t>
            </a:r>
            <a:endParaRPr lang="en-US" sz="1600" dirty="0"/>
          </a:p>
          <a:p>
            <a:pPr marL="15240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Efficiency vs Privacy: where’s the balance?</a:t>
            </a:r>
          </a:p>
        </p:txBody>
      </p:sp>
    </p:spTree>
    <p:extLst>
      <p:ext uri="{BB962C8B-B14F-4D97-AF65-F5344CB8AC3E}">
        <p14:creationId xmlns:p14="http://schemas.microsoft.com/office/powerpoint/2010/main" val="338476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2A04ED5F-58EC-8DAF-9D62-7759B598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>
            <a:extLst>
              <a:ext uri="{FF2B5EF4-FFF2-40B4-BE49-F238E27FC236}">
                <a16:creationId xmlns:a16="http://schemas.microsoft.com/office/drawing/2014/main" id="{4340820D-A943-316C-177E-B2ACC2667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5939" y="3048084"/>
            <a:ext cx="5334000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bg2"/>
                </a:solidFill>
              </a:rPr>
              <a:t>Theme 1:</a:t>
            </a:r>
            <a:r>
              <a:rPr lang="en-US" sz="3600" dirty="0"/>
              <a:t> Algorithmic Infrastructure &amp; Power</a:t>
            </a:r>
            <a:endParaRPr sz="3600" dirty="0"/>
          </a:p>
        </p:txBody>
      </p:sp>
      <p:sp>
        <p:nvSpPr>
          <p:cNvPr id="314" name="Google Shape;314;p32">
            <a:extLst>
              <a:ext uri="{FF2B5EF4-FFF2-40B4-BE49-F238E27FC236}">
                <a16:creationId xmlns:a16="http://schemas.microsoft.com/office/drawing/2014/main" id="{F88E853A-C594-073F-A965-4FDA3D3FDF8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07059" y="1903053"/>
            <a:ext cx="10899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213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73AC86D1-D63A-00A3-4138-B7121F4E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1">
            <a:extLst>
              <a:ext uri="{FF2B5EF4-FFF2-40B4-BE49-F238E27FC236}">
                <a16:creationId xmlns:a16="http://schemas.microsoft.com/office/drawing/2014/main" id="{B99D2BC2-3E7D-DC1A-4CA3-B9537C777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384" y="133319"/>
            <a:ext cx="6615232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dirty="0">
                <a:solidFill>
                  <a:schemeClr val="bg2"/>
                </a:solidFill>
              </a:rPr>
              <a:t>Theme 1:</a:t>
            </a:r>
            <a:r>
              <a:rPr lang="en-US" sz="2400" dirty="0"/>
              <a:t> Algorithmic Infrastructure &amp; Power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36FB8A-D7D9-16C6-F74E-574A6E44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491" y="3344779"/>
            <a:ext cx="6421920" cy="1549089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As decision-making shifts from human judgment to algorithmic systems, accountability becomes increasingly diffused and harder to enforce.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AI reshaping telecom networks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Consumer agency shrinking?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B5E786-0327-1360-12B6-9EFCB8E75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209990"/>
              </p:ext>
            </p:extLst>
          </p:nvPr>
        </p:nvGraphicFramePr>
        <p:xfrm>
          <a:off x="592491" y="866732"/>
          <a:ext cx="7959018" cy="23547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985847">
                  <a:extLst>
                    <a:ext uri="{9D8B030D-6E8A-4147-A177-3AD203B41FA5}">
                      <a16:colId xmlns:a16="http://schemas.microsoft.com/office/drawing/2014/main" val="1919541396"/>
                    </a:ext>
                  </a:extLst>
                </a:gridCol>
                <a:gridCol w="3973171">
                  <a:extLst>
                    <a:ext uri="{9D8B030D-6E8A-4147-A177-3AD203B41FA5}">
                      <a16:colId xmlns:a16="http://schemas.microsoft.com/office/drawing/2014/main" val="804942342"/>
                    </a:ext>
                  </a:extLst>
                </a:gridCol>
              </a:tblGrid>
              <a:tr h="5354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Before AI</a:t>
                      </a:r>
                      <a:endParaRPr lang="en-JM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363091" marR="332833" marT="181545" marB="18154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 AI</a:t>
                      </a:r>
                      <a:endParaRPr lang="en-JM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363091" marR="332833" marT="181545" marB="18154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45863"/>
                  </a:ext>
                </a:extLst>
              </a:tr>
              <a:tr h="8095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Manual operations</a:t>
                      </a:r>
                      <a:endParaRPr lang="en-JM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363091" marR="332833" marT="181545" marB="18154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Algorithmic optimisation </a:t>
                      </a:r>
                      <a:endParaRPr lang="en-JM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363091" marR="332833" marT="181545" marB="18154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008210"/>
                  </a:ext>
                </a:extLst>
              </a:tr>
              <a:tr h="9078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Strong human oversight</a:t>
                      </a:r>
                      <a:endParaRPr lang="en-JM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363091" marR="332833" marT="181545" marB="18154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Reduced transparency </a:t>
                      </a:r>
                      <a:endParaRPr lang="en-JM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363091" marR="332833" marT="181545" marB="18154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81339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DB9CE8-8C4A-4BBC-D661-CBAB2C1AE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9" y="4631392"/>
            <a:ext cx="1194920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034"/>
      </p:ext>
    </p:extLst>
  </p:cSld>
  <p:clrMapOvr>
    <a:masterClrMapping/>
  </p:clrMapOvr>
</p:sld>
</file>

<file path=ppt/theme/theme1.xml><?xml version="1.0" encoding="utf-8"?>
<a:theme xmlns:a="http://schemas.openxmlformats.org/drawingml/2006/main" name="Aesthetic Tech Style Social Media Strategy by Slidesgo">
  <a:themeElements>
    <a:clrScheme name="Simple Light">
      <a:dk1>
        <a:srgbClr val="FFFFFF"/>
      </a:dk1>
      <a:lt1>
        <a:srgbClr val="00154E"/>
      </a:lt1>
      <a:dk2>
        <a:srgbClr val="6FDBF3"/>
      </a:dk2>
      <a:lt2>
        <a:srgbClr val="1A1DFE"/>
      </a:lt2>
      <a:accent1>
        <a:srgbClr val="E2C9F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  <_dlc_DocId xmlns="2aed5f02-abfd-4873-a7ab-e2b24e9c611b">CN5V5D2N2K7J-121727025-914</_dlc_DocId>
    <_dlc_DocIdUrl xmlns="2aed5f02-abfd-4873-a7ab-e2b24e9c611b">
      <Url>https://ourjamaica.sharepoint.com/sites/Intranet/dept/cpa/_layouts/15/DocIdRedir.aspx?ID=CN5V5D2N2K7J-121727025-914</Url>
      <Description>CN5V5D2N2K7J-121727025-914</Description>
    </_dlc_DocIdUrl>
  </documentManagement>
</p:properties>
</file>

<file path=customXml/itemProps1.xml><?xml version="1.0" encoding="utf-8"?>
<ds:datastoreItem xmlns:ds="http://schemas.openxmlformats.org/officeDocument/2006/customXml" ds:itemID="{00F0E6D6-47AA-49BC-A6FE-E3975C6E77FC}"/>
</file>

<file path=customXml/itemProps2.xml><?xml version="1.0" encoding="utf-8"?>
<ds:datastoreItem xmlns:ds="http://schemas.openxmlformats.org/officeDocument/2006/customXml" ds:itemID="{46362206-B6BD-4B28-9CF9-9C8E8EB83B88}"/>
</file>

<file path=customXml/itemProps3.xml><?xml version="1.0" encoding="utf-8"?>
<ds:datastoreItem xmlns:ds="http://schemas.openxmlformats.org/officeDocument/2006/customXml" ds:itemID="{CCC1B26E-DCE4-4E6A-8257-95C2A7B053C6}"/>
</file>

<file path=customXml/itemProps4.xml><?xml version="1.0" encoding="utf-8"?>
<ds:datastoreItem xmlns:ds="http://schemas.openxmlformats.org/officeDocument/2006/customXml" ds:itemID="{88B36AAE-D9E8-4601-9442-346B7696D034}"/>
</file>

<file path=docProps/app.xml><?xml version="1.0" encoding="utf-8"?>
<Properties xmlns="http://schemas.openxmlformats.org/officeDocument/2006/extended-properties" xmlns:vt="http://schemas.openxmlformats.org/officeDocument/2006/docPropsVTypes">
  <TotalTime>7378</TotalTime>
  <Words>586</Words>
  <Application>Microsoft Office PowerPoint</Application>
  <PresentationFormat>On-screen Show (16:9)</PresentationFormat>
  <Paragraphs>82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Wingdings</vt:lpstr>
      <vt:lpstr>Nunito Light</vt:lpstr>
      <vt:lpstr>Aharoni</vt:lpstr>
      <vt:lpstr>Arial</vt:lpstr>
      <vt:lpstr>Alata</vt:lpstr>
      <vt:lpstr>Shippori Antique</vt:lpstr>
      <vt:lpstr>Aesthetic Tech Style Social Media Strategy by Slidesgo</vt:lpstr>
      <vt:lpstr>Beyond the Signal: Reimagining AI, Privacy &amp; Regulatory Integrity in the Caribbean’s Telecommunications Future</vt:lpstr>
      <vt:lpstr>Telecom as the Nervous System of the Caribbean</vt:lpstr>
      <vt:lpstr>In the Caribbean, telecommunications is no longer just infrastructure, it is the architecture of governance, identity, and economic survival.</vt:lpstr>
      <vt:lpstr>PowerPoint Presentation</vt:lpstr>
      <vt:lpstr>Telecom as the Nervous System of the Caribbean</vt:lpstr>
      <vt:lpstr>From Connectivity to Integration</vt:lpstr>
      <vt:lpstr>The AI Disruption</vt:lpstr>
      <vt:lpstr>Theme 1: Algorithmic Infrastructure &amp; Power</vt:lpstr>
      <vt:lpstr>Theme 1: Algorithmic Infrastructure &amp; Power</vt:lpstr>
      <vt:lpstr>Theme 2: Cross-Border Data Flows &amp; Sovereignty</vt:lpstr>
      <vt:lpstr>Theme 2: Cross-Border Data Flows &amp; Sovereignty</vt:lpstr>
      <vt:lpstr>Theme 3: Regulatory Dexterity</vt:lpstr>
      <vt:lpstr>Theme 3: Regulatory Dexterity </vt:lpstr>
      <vt:lpstr>Theme 4: Small Societies, Big Risks</vt:lpstr>
      <vt:lpstr>Theme 4: Small Societies, Big Risks</vt:lpstr>
      <vt:lpstr>Theme 5: Ethics of Scale</vt:lpstr>
      <vt:lpstr>Theme 5: Ethics of Scale</vt:lpstr>
      <vt:lpstr>Case Examples</vt:lpstr>
      <vt:lpstr>Case Examples </vt:lpstr>
      <vt:lpstr>Roadmap for Reginal Action</vt:lpstr>
      <vt:lpstr>Beyond the Signal</vt:lpstr>
      <vt:lpstr>DISCUSSION</vt:lpstr>
      <vt:lpstr>Discussion Question</vt:lpstr>
      <vt:lpstr>Thanks!</vt:lpstr>
      <vt:lpstr>Subscribe to our Privacy Pulse Newsletter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Najuequa Barnes</dc:creator>
  <cp:lastModifiedBy>Najuequa Barnes</cp:lastModifiedBy>
  <cp:revision>4</cp:revision>
  <dcterms:modified xsi:type="dcterms:W3CDTF">2026-04-22T14:53:07Z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62912377-10de-4488-a875-ffa82906e79c</vt:lpwstr>
  </property>
</Properties>
</file>