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2CC3A-5520-C9A3-CE75-AFF834449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7E79A-F4AB-A15C-95EF-450772F0D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8241A-9A25-ADF0-E06C-1CC37098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EA7-1D07-4A6A-AA14-76B837D2935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1250B-1E3A-49E4-D4F2-D96B1F538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7162C-B69D-B1EA-6254-345F2876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FC4-C654-4381-8B65-09D7A74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A539-9D9C-FF98-A8FB-959AE111C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7DD7B-3177-2280-A53A-DFD635803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27AC0-3A24-3FF2-3F80-02E8F2EA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EA7-1D07-4A6A-AA14-76B837D2935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F0BA8-5D98-6185-4773-37748F4A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F5645-11C9-5C23-960C-E6E14D2A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FC4-C654-4381-8B65-09D7A74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6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BC985-60D3-C97D-30BD-46449AFC9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B6F21-A6B8-218C-6448-9ED75D23A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8A03E-0906-12DF-8C38-03F2BBC7D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EA7-1D07-4A6A-AA14-76B837D2935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49BA4-8242-1357-76AF-1A18614B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22AE1-7CDE-E904-A437-874E60B4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FC4-C654-4381-8B65-09D7A74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0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D9080-0E1B-59DF-3650-7C738A799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6445E-4CB0-E777-E53D-586A33F17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06148-92DE-E8E8-7DE4-12EA80B29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EA7-1D07-4A6A-AA14-76B837D2935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64347-142A-3FFC-BFA0-32F71BA2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45915-12C9-D794-9E0A-09C89E05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FC4-C654-4381-8B65-09D7A74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98224-8ED7-0214-1105-43F0D844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D24C8-FAF8-0A0A-B623-CAD04FDC9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0D3BF-36BF-CE72-3A50-04DED177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EA7-1D07-4A6A-AA14-76B837D2935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20AC8-8187-4236-8425-ADCB7A1D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F1154-96EB-57C9-5AE3-C97CF3C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FC4-C654-4381-8B65-09D7A74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6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7AC7-ADEA-0612-CC07-8DEAC4DC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93BC3-B8AE-2EC6-35BE-2893B9493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2D12A-58FB-E80D-3E31-5C81809FA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22F86-0B88-42D1-5EB4-455D7F12F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EA7-1D07-4A6A-AA14-76B837D2935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F1FB3-4A3F-8840-CB8E-ED521C53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D8A53-64C3-0AE7-4D58-DD4C21AD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FC4-C654-4381-8B65-09D7A74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7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D91C-F1BE-1581-3565-9D3B7F39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5009C-CB49-8F54-5FF4-67E8F87F2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DAC62-0D04-5A4D-6E36-519E9B032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799FF-6DD0-8546-79DD-4DD811ED8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1DEE3B-B041-8560-1508-DEB17D5D2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DD0C8E-E534-DCC3-B763-FF5D9F3D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EA7-1D07-4A6A-AA14-76B837D2935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138F1C-82A5-5FA7-B149-8BD8B8F2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4B645A-F384-8E47-24B7-CE31C4F6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FC4-C654-4381-8B65-09D7A74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6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92E40-69B9-4009-2557-420C443A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72664-D048-1DFE-527E-6FA623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EA7-1D07-4A6A-AA14-76B837D2935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F0478-8EF6-9175-BDC0-5FD47925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974B5-E42A-1791-3E9C-C6771783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FC4-C654-4381-8B65-09D7A74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4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1FB97-D1E2-FB7C-7219-0975A6497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EA7-1D07-4A6A-AA14-76B837D2935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F7A44-D734-E0A7-02D6-CA9D4CE8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B505C-12DF-C471-EDD2-3BC3DF0E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FC4-C654-4381-8B65-09D7A74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9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578E-A297-2374-74CF-6E1C07E2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8CC59-0AD1-ADF9-3023-DA696E2AE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9C640-5DBA-2CF3-6321-EE09982E6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47C1F-AF11-F32E-EC00-4B475E32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EA7-1D07-4A6A-AA14-76B837D2935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3897D-EC0F-42E1-14AA-9D0344A6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47960-2942-8D66-AC3F-C6C8D98C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FC4-C654-4381-8B65-09D7A74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6FE-ABEF-C4B8-ECA7-2B6A57B4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370908-2B02-1CA0-5C4B-EF0020EBD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8A0EA-B057-6050-D794-4D35965E7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ADB04-E1DF-B52D-5AEA-65D011D1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EA7-1D07-4A6A-AA14-76B837D2935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C32BF-5BF1-637B-4BD2-04B543E3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E1EB3-C582-5737-1CD0-55C3E6D6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FC4-C654-4381-8B65-09D7A74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2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028D05-CBB0-D11E-2F52-A3F24C561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1AFE5-67AA-240E-C5F1-962A56E7D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945F6-CF13-2527-FEC1-73D0DE02B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264EA7-1D07-4A6A-AA14-76B837D2935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4C3B5-9918-FFA3-E335-39119EC1B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AEB11-FA03-A3E7-D0F8-18F1C5D6C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8EEFC4-C654-4381-8B65-09D7A74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8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DFEE-9465-0810-7B6E-0E8A5FD9E3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Wastewater Regulation in the U.S. Virgin Islands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3C067-8C9A-53CA-A667-AE8AD84990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9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731A-3927-EAAE-9717-64155D64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3A4A8-18B1-4B12-62F9-1D476915A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Insights and Best practices</a:t>
            </a:r>
          </a:p>
          <a:p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Regulatory Implementations</a:t>
            </a:r>
          </a:p>
          <a:p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Wastewater Management, Usage, and Treatment</a:t>
            </a:r>
          </a:p>
        </p:txBody>
      </p:sp>
    </p:spTree>
    <p:extLst>
      <p:ext uri="{BB962C8B-B14F-4D97-AF65-F5344CB8AC3E}">
        <p14:creationId xmlns:p14="http://schemas.microsoft.com/office/powerpoint/2010/main" val="284394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3A4AD-C138-1AE2-94EA-A9B9209C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Evolution of Wastewater Management in the U.S. Virgin Islands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BB455-1124-F4FD-ACC6-FDBDE2F8D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</a:rPr>
              <a:t>Early System: Department of Public Works (pre – 2004)</a:t>
            </a:r>
          </a:p>
          <a:p>
            <a:pPr marL="0" indent="0">
              <a:buNone/>
            </a:pPr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</a:rPr>
              <a:t>	Infrastructure availability</a:t>
            </a:r>
          </a:p>
          <a:p>
            <a:pPr marL="0" indent="0">
              <a:buNone/>
            </a:pPr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</a:rPr>
              <a:t>	Residential septic systems</a:t>
            </a:r>
          </a:p>
          <a:p>
            <a:pPr marL="0" indent="0">
              <a:buNone/>
            </a:pPr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</a:rPr>
              <a:t>	Wastewater Treatment</a:t>
            </a:r>
          </a:p>
          <a:p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</a:rPr>
              <a:t>Pressure for Reform: (1980’s – early 2000’s)</a:t>
            </a:r>
          </a:p>
          <a:p>
            <a:pPr marL="0" indent="0">
              <a:buNone/>
            </a:pPr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</a:rPr>
              <a:t>	U.S. Clean Water Act of 1972</a:t>
            </a:r>
          </a:p>
          <a:p>
            <a:pPr marL="0" indent="0">
              <a:buNone/>
            </a:pPr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</a:rPr>
              <a:t>	Virgin Islands Waste Management Authority (est.  2004)</a:t>
            </a:r>
          </a:p>
        </p:txBody>
      </p:sp>
    </p:spTree>
    <p:extLst>
      <p:ext uri="{BB962C8B-B14F-4D97-AF65-F5344CB8AC3E}">
        <p14:creationId xmlns:p14="http://schemas.microsoft.com/office/powerpoint/2010/main" val="35472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374E-762B-30D6-F44B-8852FC298A8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FF00"/>
                </a:solidFill>
              </a:rPr>
              <a:t>Wastewater Utility Regulation and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7555A-F6EA-BC47-5500-A04290BF6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VI Public Service Commission given regulatory authority</a:t>
            </a:r>
          </a:p>
          <a:p>
            <a:pPr marL="0" indent="0">
              <a:buNone/>
            </a:pPr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	Oversees wastewater and solid waste services</a:t>
            </a:r>
          </a:p>
          <a:p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VI Waste Management Authority Municipality</a:t>
            </a:r>
          </a:p>
          <a:p>
            <a:pPr marL="0" indent="0">
              <a:buNone/>
            </a:pPr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	Manages operating sewer system and pump stations</a:t>
            </a:r>
          </a:p>
          <a:p>
            <a:pPr marL="0" indent="0">
              <a:buNone/>
            </a:pPr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	Manages Treatment Plant</a:t>
            </a:r>
          </a:p>
          <a:p>
            <a:pPr marL="0" indent="0">
              <a:buNone/>
            </a:pPr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	Regulate discharges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6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1D4AD-B03B-BCD0-D8A4-812029DBC35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Value of Wastewater Services: Why Investment and User Fees Mater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A38D-0680-67E7-2940-6CF52B4EA82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Costly operations for safe and reliable services</a:t>
            </a:r>
          </a:p>
          <a:p>
            <a:r>
              <a:rPr lang="en-US" dirty="0">
                <a:solidFill>
                  <a:srgbClr val="FF0000"/>
                </a:solidFill>
              </a:rPr>
              <a:t>Ensures systems are properly operated and maintained</a:t>
            </a:r>
          </a:p>
          <a:p>
            <a:r>
              <a:rPr lang="en-US" dirty="0">
                <a:solidFill>
                  <a:srgbClr val="FF0000"/>
                </a:solidFill>
              </a:rPr>
              <a:t>Helps prevent pollution and preserves natural resources</a:t>
            </a:r>
          </a:p>
          <a:p>
            <a:r>
              <a:rPr lang="en-US" dirty="0">
                <a:solidFill>
                  <a:srgbClr val="FF0000"/>
                </a:solidFill>
              </a:rPr>
              <a:t>Creates dedicated funding source</a:t>
            </a:r>
          </a:p>
          <a:p>
            <a:r>
              <a:rPr lang="en-US" dirty="0">
                <a:solidFill>
                  <a:srgbClr val="FF0000"/>
                </a:solidFill>
              </a:rPr>
              <a:t>Essential for compliance with environmental laws, local, and federal regulations</a:t>
            </a:r>
          </a:p>
        </p:txBody>
      </p:sp>
    </p:spTree>
    <p:extLst>
      <p:ext uri="{BB962C8B-B14F-4D97-AF65-F5344CB8AC3E}">
        <p14:creationId xmlns:p14="http://schemas.microsoft.com/office/powerpoint/2010/main" val="50241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4466-6987-206D-0754-6C95E986418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</a:rPr>
              <a:t>Modern Systems, Persistent Challenges: The Case for Local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2B3B0-7836-AD6E-83F9-7D8497C76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Aging Infrastructure</a:t>
            </a:r>
          </a:p>
          <a:p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Storm vulnerability</a:t>
            </a:r>
          </a:p>
          <a:p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Compliance Issues</a:t>
            </a:r>
          </a:p>
          <a:p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Financial Instability</a:t>
            </a:r>
          </a:p>
          <a:p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/>
                </a:solidFill>
              </a:rPr>
              <a:t>Affordability</a:t>
            </a:r>
          </a:p>
        </p:txBody>
      </p:sp>
    </p:spTree>
    <p:extLst>
      <p:ext uri="{BB962C8B-B14F-4D97-AF65-F5344CB8AC3E}">
        <p14:creationId xmlns:p14="http://schemas.microsoft.com/office/powerpoint/2010/main" val="41883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0070C-A1F2-73BA-D72A-6AE11394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B7DED-5812-E247-E1CC-3A0D17AEE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93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7015935D31944BBC3798973899D389" ma:contentTypeVersion="14" ma:contentTypeDescription="Create a new document." ma:contentTypeScope="" ma:versionID="00a66d9dba1557be984835248ae0fbfa">
  <xsd:schema xmlns:xsd="http://www.w3.org/2001/XMLSchema" xmlns:xs="http://www.w3.org/2001/XMLSchema" xmlns:p="http://schemas.microsoft.com/office/2006/metadata/properties" xmlns:ns2="2aed5f02-abfd-4873-a7ab-e2b24e9c611b" xmlns:ns3="e3fa2129-4b60-4d6e-ac1a-f7dd9af5ebd6" xmlns:ns4="ebeb3707-5210-4743-8255-78c24a9c38a4" targetNamespace="http://schemas.microsoft.com/office/2006/metadata/properties" ma:root="true" ma:fieldsID="76f704baeea7f5d31178076a4cb652de" ns2:_="" ns3:_="" ns4:_="">
    <xsd:import namespace="2aed5f02-abfd-4873-a7ab-e2b24e9c611b"/>
    <xsd:import namespace="e3fa2129-4b60-4d6e-ac1a-f7dd9af5ebd6"/>
    <xsd:import namespace="ebeb3707-5210-4743-8255-78c24a9c38a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ed5f02-abfd-4873-a7ab-e2b24e9c611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f9086c-8f42-4e20-a92f-77beb7dd37dd}" ma:internalName="TaxCatchAll" ma:showField="CatchAllData" ma:web="2aed5f02-abfd-4873-a7ab-e2b24e9c61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a2129-4b60-4d6e-ac1a-f7dd9af5eb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f22b6e6-af2c-49e0-a893-9fda7ebbbb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b3707-5210-4743-8255-78c24a9c38a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fa2129-4b60-4d6e-ac1a-f7dd9af5ebd6">
      <Terms xmlns="http://schemas.microsoft.com/office/infopath/2007/PartnerControls"/>
    </lcf76f155ced4ddcb4097134ff3c332f>
    <TaxCatchAll xmlns="2aed5f02-abfd-4873-a7ab-e2b24e9c611b" xsi:nil="true"/>
    <_dlc_DocId xmlns="2aed5f02-abfd-4873-a7ab-e2b24e9c611b">CN5V5D2N2K7J-121727025-931</_dlc_DocId>
    <_dlc_DocIdUrl xmlns="2aed5f02-abfd-4873-a7ab-e2b24e9c611b">
      <Url>https://ourjamaica.sharepoint.com/sites/Intranet/dept/cpa/_layouts/15/DocIdRedir.aspx?ID=CN5V5D2N2K7J-121727025-931</Url>
      <Description>CN5V5D2N2K7J-121727025-931</Description>
    </_dlc_DocIdUrl>
  </documentManagement>
</p:properties>
</file>

<file path=customXml/itemProps1.xml><?xml version="1.0" encoding="utf-8"?>
<ds:datastoreItem xmlns:ds="http://schemas.openxmlformats.org/officeDocument/2006/customXml" ds:itemID="{61C0E244-0A3B-4E5D-99D6-7945081FF8AC}"/>
</file>

<file path=customXml/itemProps2.xml><?xml version="1.0" encoding="utf-8"?>
<ds:datastoreItem xmlns:ds="http://schemas.openxmlformats.org/officeDocument/2006/customXml" ds:itemID="{503E96DC-452C-42D4-8F47-484466765923}"/>
</file>

<file path=customXml/itemProps3.xml><?xml version="1.0" encoding="utf-8"?>
<ds:datastoreItem xmlns:ds="http://schemas.openxmlformats.org/officeDocument/2006/customXml" ds:itemID="{56526212-0822-42B4-A042-08218A4B7F07}"/>
</file>

<file path=customXml/itemProps4.xml><?xml version="1.0" encoding="utf-8"?>
<ds:datastoreItem xmlns:ds="http://schemas.openxmlformats.org/officeDocument/2006/customXml" ds:itemID="{29A47038-75F1-40E8-9F1E-153F9C0B1752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198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Wastewater Regulation in the U.S. Virgin Islands</vt:lpstr>
      <vt:lpstr>Introduction</vt:lpstr>
      <vt:lpstr>Evolution of Wastewater Management in the U.S. Virgin Islands</vt:lpstr>
      <vt:lpstr>Wastewater Utility Regulation and Governance</vt:lpstr>
      <vt:lpstr>Value of Wastewater Services: Why Investment and User Fees Mater</vt:lpstr>
      <vt:lpstr>Modern Systems, Persistent Challenges: The Case for Local Regulation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Jamil Springer</dc:creator>
  <cp:lastModifiedBy>Sandra L. Setorie</cp:lastModifiedBy>
  <cp:revision>2</cp:revision>
  <dcterms:created xsi:type="dcterms:W3CDTF">2026-04-23T20:16:20Z</dcterms:created>
  <dcterms:modified xsi:type="dcterms:W3CDTF">2026-04-23T21:19:10Z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0x010100A67015935D31944BBC3798973899D389</vt:lpwstr>
  </property>
  <property fmtid="{D5CDD505-2E9C-101B-9397-08002B2CF9AE}" pid="3" name="_dlc_DocIdItemGuid">
    <vt:lpwstr>f7ad78f0-4dec-48a7-a02f-2eb6aef808e1</vt:lpwstr>
  </property>
</Properties>
</file>