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654"/>
    <a:srgbClr val="9A1B1F"/>
    <a:srgbClr val="072A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85"/>
    <p:restoredTop sz="94737"/>
  </p:normalViewPr>
  <p:slideViewPr>
    <p:cSldViewPr snapToGrid="0">
      <p:cViewPr varScale="1">
        <p:scale>
          <a:sx n="86" d="100"/>
          <a:sy n="86" d="100"/>
        </p:scale>
        <p:origin x="224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8C5EC-CA28-A64B-9B62-EB4903A31FDF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C5603-AAC2-BD44-8FD2-277986B77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3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C5603-AAC2-BD44-8FD2-277986B77F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0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long table with chairs in a conference room&#10;&#10;Description automatically generated">
            <a:extLst>
              <a:ext uri="{FF2B5EF4-FFF2-40B4-BE49-F238E27FC236}">
                <a16:creationId xmlns:a16="http://schemas.microsoft.com/office/drawing/2014/main" id="{54417039-D676-9641-4E58-F769D7A70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79" b="16790"/>
          <a:stretch/>
        </p:blipFill>
        <p:spPr>
          <a:xfrm>
            <a:off x="-3413" y="0"/>
            <a:ext cx="12192000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AE7ADBC-77C7-D353-3499-FA237402823C}"/>
              </a:ext>
            </a:extLst>
          </p:cNvPr>
          <p:cNvSpPr/>
          <p:nvPr userDrawn="1"/>
        </p:nvSpPr>
        <p:spPr>
          <a:xfrm>
            <a:off x="3413" y="0"/>
            <a:ext cx="12192000" cy="6858000"/>
          </a:xfrm>
          <a:prstGeom prst="rect">
            <a:avLst/>
          </a:prstGeom>
          <a:solidFill>
            <a:srgbClr val="21365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264" y="1731965"/>
            <a:ext cx="10333704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9096" y="4565601"/>
            <a:ext cx="10333704" cy="165576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0F8F1D3A-9C90-0FC3-42CE-8ED44BCE7958}"/>
              </a:ext>
            </a:extLst>
          </p:cNvPr>
          <p:cNvSpPr txBox="1"/>
          <p:nvPr userDrawn="1"/>
        </p:nvSpPr>
        <p:spPr>
          <a:xfrm>
            <a:off x="10020878" y="6115197"/>
            <a:ext cx="1445139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www.bviiac.org</a:t>
            </a:r>
          </a:p>
        </p:txBody>
      </p:sp>
      <p:pic>
        <p:nvPicPr>
          <p:cNvPr id="23" name="Picture 22" descr="A logo of a company&#10;&#10;Description automatically generated">
            <a:extLst>
              <a:ext uri="{FF2B5EF4-FFF2-40B4-BE49-F238E27FC236}">
                <a16:creationId xmlns:a16="http://schemas.microsoft.com/office/drawing/2014/main" id="{DFD69F4F-96D0-D570-A2AE-56683177A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6" y="263501"/>
            <a:ext cx="13589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3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D449749-66C0-2240-E13E-305BF57C69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41304" y="2450904"/>
            <a:ext cx="1355266" cy="13552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95B85BC-57FE-87AD-9518-E9E655DFAD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41304" y="4206336"/>
            <a:ext cx="1355266" cy="13552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27E1DD4-70DC-C18B-56E3-972957F7FB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41304" y="967744"/>
            <a:ext cx="9044656" cy="9144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EA5856B4-8F5A-F63E-5A45-BCF4DCEAB3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2699" y="2470475"/>
            <a:ext cx="7223259" cy="41743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676C444-09DA-03C7-0EA6-C3CA06CD07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2700" y="2972868"/>
            <a:ext cx="7223260" cy="100770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7ACA66F6-9FE6-E4D4-E6A8-448D8C0AB1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2700" y="4236891"/>
            <a:ext cx="7223260" cy="41743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4AA8C551-E805-2056-D42F-20595856F2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2700" y="4739284"/>
            <a:ext cx="7223260" cy="100770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F9807B-0310-BEF9-8EF3-CCBAD9F3F7C4}"/>
              </a:ext>
            </a:extLst>
          </p:cNvPr>
          <p:cNvSpPr/>
          <p:nvPr userDrawn="1"/>
        </p:nvSpPr>
        <p:spPr>
          <a:xfrm>
            <a:off x="0" y="0"/>
            <a:ext cx="1484133" cy="6858000"/>
          </a:xfrm>
          <a:prstGeom prst="rect">
            <a:avLst/>
          </a:prstGeom>
          <a:solidFill>
            <a:srgbClr val="21365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318A079E-7224-55F1-8BF7-CD7DCF87E0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43D164-7035-E2FB-0D08-9A2801943AB4}"/>
              </a:ext>
            </a:extLst>
          </p:cNvPr>
          <p:cNvCxnSpPr>
            <a:cxnSpLocks/>
          </p:cNvCxnSpPr>
          <p:nvPr userDrawn="1"/>
        </p:nvCxnSpPr>
        <p:spPr>
          <a:xfrm>
            <a:off x="1841304" y="6297966"/>
            <a:ext cx="8866563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4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D449749-66C0-2240-E13E-305BF57C69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41304" y="2484358"/>
            <a:ext cx="1355266" cy="13552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95B85BC-57FE-87AD-9518-E9E655DFAD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41304" y="4228637"/>
            <a:ext cx="1355266" cy="13552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27E1DD4-70DC-C18B-56E3-972957F7FB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41304" y="967744"/>
            <a:ext cx="9044656" cy="9144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EA5856B4-8F5A-F63E-5A45-BCF4DCEAB3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2699" y="2470475"/>
            <a:ext cx="7223259" cy="41743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676C444-09DA-03C7-0EA6-C3CA06CD07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2700" y="2972868"/>
            <a:ext cx="7223260" cy="100770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7ACA66F6-9FE6-E4D4-E6A8-448D8C0AB1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2700" y="4236891"/>
            <a:ext cx="7223260" cy="41743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4AA8C551-E805-2056-D42F-20595856F2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2700" y="4739284"/>
            <a:ext cx="7223260" cy="100770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318A079E-7224-55F1-8BF7-CD7DCF87E0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43D164-7035-E2FB-0D08-9A2801943AB4}"/>
              </a:ext>
            </a:extLst>
          </p:cNvPr>
          <p:cNvCxnSpPr>
            <a:cxnSpLocks/>
          </p:cNvCxnSpPr>
          <p:nvPr userDrawn="1"/>
        </p:nvCxnSpPr>
        <p:spPr>
          <a:xfrm>
            <a:off x="1841304" y="6297966"/>
            <a:ext cx="8866563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red and blue gradient&#10;&#10;Description automatically generated">
            <a:extLst>
              <a:ext uri="{FF2B5EF4-FFF2-40B4-BE49-F238E27FC236}">
                <a16:creationId xmlns:a16="http://schemas.microsoft.com/office/drawing/2014/main" id="{A3EBA961-EDD0-887E-ED7C-DBA134606C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7" r="38494"/>
          <a:stretch/>
        </p:blipFill>
        <p:spPr>
          <a:xfrm>
            <a:off x="-1101" y="0"/>
            <a:ext cx="1484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38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93769596-C638-ECAC-EA12-D01DA5C9A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AE2526D-052A-1E75-A2C3-0286E9A2A3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76048" y="1866927"/>
            <a:ext cx="3744053" cy="18550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8D0D3AA-C512-974D-8CDE-81FFEDD1DC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60222" y="4164257"/>
            <a:ext cx="3744053" cy="18550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89C50B9-56BA-4D34-9062-1ED7660F8F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60221" y="1949076"/>
            <a:ext cx="3757137" cy="193649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DDB650EE-07D8-2D0D-1C3F-6277C7E192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48874"/>
            <a:ext cx="12192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3C44060C-8006-0133-1EAD-213A0AAEE4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6857" y="4159329"/>
            <a:ext cx="3757137" cy="193649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EAD173-A5F4-FE8E-E024-534633FE0FC6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324241"/>
            <a:ext cx="0" cy="4533759"/>
          </a:xfrm>
          <a:prstGeom prst="line">
            <a:avLst/>
          </a:prstGeom>
          <a:ln w="25400">
            <a:solidFill>
              <a:schemeClr val="bg1">
                <a:lumMod val="8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B2E3DE5-2602-E335-EBD3-BD401585ACF6}"/>
              </a:ext>
            </a:extLst>
          </p:cNvPr>
          <p:cNvSpPr/>
          <p:nvPr userDrawn="1"/>
        </p:nvSpPr>
        <p:spPr>
          <a:xfrm>
            <a:off x="6014416" y="2712852"/>
            <a:ext cx="163168" cy="163168"/>
          </a:xfrm>
          <a:prstGeom prst="ellipse">
            <a:avLst/>
          </a:prstGeom>
          <a:solidFill>
            <a:srgbClr val="072A4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166157-7F79-F3F0-31E4-BBECEE676CB5}"/>
              </a:ext>
            </a:extLst>
          </p:cNvPr>
          <p:cNvSpPr/>
          <p:nvPr userDrawn="1"/>
        </p:nvSpPr>
        <p:spPr>
          <a:xfrm>
            <a:off x="6014406" y="5010182"/>
            <a:ext cx="163168" cy="163168"/>
          </a:xfrm>
          <a:prstGeom prst="ellipse">
            <a:avLst/>
          </a:prstGeom>
          <a:solidFill>
            <a:srgbClr val="072A4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8242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93769596-C638-ECAC-EA12-D01DA5C9A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DDB650EE-07D8-2D0D-1C3F-6277C7E192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48874"/>
            <a:ext cx="12192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BA157AB-7F0F-EFE8-E3A2-367AEC2BDB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21503" y="1579487"/>
            <a:ext cx="2315044" cy="2633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6D8EA69B-DA39-A5EE-363D-D604906D7F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97951" y="1579487"/>
            <a:ext cx="2315044" cy="2633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B43EE427-EB57-BF1C-111F-9AFF71E12E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6636" y="4328921"/>
            <a:ext cx="312287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E9058DC7-A04E-0D56-E240-90D30EB2EC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26636" y="4884269"/>
            <a:ext cx="3122877" cy="142485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93115E7-CE91-3969-B25B-95D981059E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8236" y="4328921"/>
            <a:ext cx="312287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141467DA-77CA-B5CC-59C1-53982FDDD7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8236" y="4884269"/>
            <a:ext cx="3122877" cy="142485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450506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0D0BF7-E8C9-3C02-3FD2-ADE41111A02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65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93769596-C638-ECAC-EA12-D01DA5C9A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DDB650EE-07D8-2D0D-1C3F-6277C7E192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48874"/>
            <a:ext cx="12192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BA157AB-7F0F-EFE8-E3A2-367AEC2BDB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21503" y="1579487"/>
            <a:ext cx="2315044" cy="2633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6D8EA69B-DA39-A5EE-363D-D604906D7F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97951" y="1579487"/>
            <a:ext cx="2315044" cy="2633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B43EE427-EB57-BF1C-111F-9AFF71E12E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6636" y="4328921"/>
            <a:ext cx="312287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E9058DC7-A04E-0D56-E240-90D30EB2EC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26636" y="4884269"/>
            <a:ext cx="3122877" cy="142485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93115E7-CE91-3969-B25B-95D981059E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8236" y="4328921"/>
            <a:ext cx="312287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141467DA-77CA-B5CC-59C1-53982FDDD7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8236" y="4884269"/>
            <a:ext cx="3122877" cy="142485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703972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93769596-C638-ECAC-EA12-D01DA5C9A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DDB650EE-07D8-2D0D-1C3F-6277C7E192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48874"/>
            <a:ext cx="12192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BA157AB-7F0F-EFE8-E3A2-367AEC2BDB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667" y="1579487"/>
            <a:ext cx="2315044" cy="2633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C00B65B2-C9D5-09DD-F16C-F7ADB52EC1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8478" y="3771164"/>
            <a:ext cx="2315044" cy="26332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6D8EA69B-DA39-A5EE-363D-D604906D7F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58038" y="1579487"/>
            <a:ext cx="2315044" cy="2633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B43EE427-EB57-BF1C-111F-9AFF71E12E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0800" y="4328921"/>
            <a:ext cx="312287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E9058DC7-A04E-0D56-E240-90D30EB2EC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0800" y="4884269"/>
            <a:ext cx="3122877" cy="142485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CBFB62C3-F905-BB19-EA22-406FB5C848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4561" y="1633741"/>
            <a:ext cx="312287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2C5BCEA4-24F5-FDBB-4FE0-91A52DDCB0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4561" y="2189089"/>
            <a:ext cx="3122877" cy="142485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93115E7-CE91-3969-B25B-95D981059E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58323" y="4328921"/>
            <a:ext cx="312287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141467DA-77CA-B5CC-59C1-53982FDDD7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8323" y="4884269"/>
            <a:ext cx="3122877" cy="142485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455924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17B98-4409-4CA6-D07E-492358FAE8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65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93769596-C638-ECAC-EA12-D01DA5C9A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DDB650EE-07D8-2D0D-1C3F-6277C7E192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48874"/>
            <a:ext cx="12192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BA157AB-7F0F-EFE8-E3A2-367AEC2BDB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667" y="1579487"/>
            <a:ext cx="2315044" cy="2633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C00B65B2-C9D5-09DD-F16C-F7ADB52EC1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8478" y="3771164"/>
            <a:ext cx="2315044" cy="26332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6D8EA69B-DA39-A5EE-363D-D604906D7F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58038" y="1579487"/>
            <a:ext cx="2315044" cy="2633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B43EE427-EB57-BF1C-111F-9AFF71E12E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0800" y="4328921"/>
            <a:ext cx="312287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E9058DC7-A04E-0D56-E240-90D30EB2EC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0800" y="4884269"/>
            <a:ext cx="3122877" cy="142485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CBFB62C3-F905-BB19-EA22-406FB5C848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4561" y="1633741"/>
            <a:ext cx="312287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2C5BCEA4-24F5-FDBB-4FE0-91A52DDCB0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4561" y="2189089"/>
            <a:ext cx="3122877" cy="142485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93115E7-CE91-3969-B25B-95D981059E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58323" y="4328921"/>
            <a:ext cx="312287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141467DA-77CA-B5CC-59C1-53982FDDD7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8323" y="4884269"/>
            <a:ext cx="3122877" cy="142485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075261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gradient&#10;&#10;Description automatically generated">
            <a:extLst>
              <a:ext uri="{FF2B5EF4-FFF2-40B4-BE49-F238E27FC236}">
                <a16:creationId xmlns:a16="http://schemas.microsoft.com/office/drawing/2014/main" id="{D8D95921-3AEC-863F-44FD-AAB8BF572A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93769596-C638-ECAC-EA12-D01DA5C9A0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DDB650EE-07D8-2D0D-1C3F-6277C7E192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48874"/>
            <a:ext cx="12192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BA157AB-7F0F-EFE8-E3A2-367AEC2BDB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667" y="1579487"/>
            <a:ext cx="2315044" cy="2633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C00B65B2-C9D5-09DD-F16C-F7ADB52EC1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8478" y="3771164"/>
            <a:ext cx="2315044" cy="26332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6D8EA69B-DA39-A5EE-363D-D604906D7F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58038" y="1579487"/>
            <a:ext cx="2315044" cy="26332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B43EE427-EB57-BF1C-111F-9AFF71E12E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0800" y="4328921"/>
            <a:ext cx="312287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E9058DC7-A04E-0D56-E240-90D30EB2EC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0800" y="4884269"/>
            <a:ext cx="3122877" cy="142485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CBFB62C3-F905-BB19-EA22-406FB5C848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4561" y="1633741"/>
            <a:ext cx="312287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2C5BCEA4-24F5-FDBB-4FE0-91A52DDCB0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4561" y="2189089"/>
            <a:ext cx="3122877" cy="142485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93115E7-CE91-3969-B25B-95D981059E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58323" y="4328921"/>
            <a:ext cx="312287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141467DA-77CA-B5CC-59C1-53982FDDD7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8323" y="4884269"/>
            <a:ext cx="3122877" cy="1424857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529754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93769596-C638-ECAC-EA12-D01DA5C9A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sp>
        <p:nvSpPr>
          <p:cNvPr id="4" name="Freeform: Shape 32">
            <a:extLst>
              <a:ext uri="{FF2B5EF4-FFF2-40B4-BE49-F238E27FC236}">
                <a16:creationId xmlns:a16="http://schemas.microsoft.com/office/drawing/2014/main" id="{D7C9BDF9-9351-7F7C-9E9D-D21A488E0887}"/>
              </a:ext>
            </a:extLst>
          </p:cNvPr>
          <p:cNvSpPr/>
          <p:nvPr userDrawn="1"/>
        </p:nvSpPr>
        <p:spPr>
          <a:xfrm>
            <a:off x="-1" y="-4710"/>
            <a:ext cx="12192000" cy="3428986"/>
          </a:xfrm>
          <a:custGeom>
            <a:avLst/>
            <a:gdLst>
              <a:gd name="connsiteX0" fmla="*/ 0 w 12192000"/>
              <a:gd name="connsiteY0" fmla="*/ 0 h 3428986"/>
              <a:gd name="connsiteX1" fmla="*/ 12192000 w 12192000"/>
              <a:gd name="connsiteY1" fmla="*/ 0 h 3428986"/>
              <a:gd name="connsiteX2" fmla="*/ 12192000 w 12192000"/>
              <a:gd name="connsiteY2" fmla="*/ 3428986 h 3428986"/>
              <a:gd name="connsiteX3" fmla="*/ 10957760 w 12192000"/>
              <a:gd name="connsiteY3" fmla="*/ 3428986 h 3428986"/>
              <a:gd name="connsiteX4" fmla="*/ 10957760 w 12192000"/>
              <a:gd name="connsiteY4" fmla="*/ 2921642 h 3428986"/>
              <a:gd name="connsiteX5" fmla="*/ 10902569 w 12192000"/>
              <a:gd name="connsiteY5" fmla="*/ 2826046 h 3428986"/>
              <a:gd name="connsiteX6" fmla="*/ 10023804 w 12192000"/>
              <a:gd name="connsiteY6" fmla="*/ 2318692 h 3428986"/>
              <a:gd name="connsiteX7" fmla="*/ 9968612 w 12192000"/>
              <a:gd name="connsiteY7" fmla="*/ 2303904 h 3428986"/>
              <a:gd name="connsiteX8" fmla="*/ 9913420 w 12192000"/>
              <a:gd name="connsiteY8" fmla="*/ 2318692 h 3428986"/>
              <a:gd name="connsiteX9" fmla="*/ 9034655 w 12192000"/>
              <a:gd name="connsiteY9" fmla="*/ 2826046 h 3428986"/>
              <a:gd name="connsiteX10" fmla="*/ 8979463 w 12192000"/>
              <a:gd name="connsiteY10" fmla="*/ 2921642 h 3428986"/>
              <a:gd name="connsiteX11" fmla="*/ 8979463 w 12192000"/>
              <a:gd name="connsiteY11" fmla="*/ 3428986 h 3428986"/>
              <a:gd name="connsiteX12" fmla="*/ 8360734 w 12192000"/>
              <a:gd name="connsiteY12" fmla="*/ 3428986 h 3428986"/>
              <a:gd name="connsiteX13" fmla="*/ 8360734 w 12192000"/>
              <a:gd name="connsiteY13" fmla="*/ 2921642 h 3428986"/>
              <a:gd name="connsiteX14" fmla="*/ 8305543 w 12192000"/>
              <a:gd name="connsiteY14" fmla="*/ 2826046 h 3428986"/>
              <a:gd name="connsiteX15" fmla="*/ 7426778 w 12192000"/>
              <a:gd name="connsiteY15" fmla="*/ 2318692 h 3428986"/>
              <a:gd name="connsiteX16" fmla="*/ 7371586 w 12192000"/>
              <a:gd name="connsiteY16" fmla="*/ 2303904 h 3428986"/>
              <a:gd name="connsiteX17" fmla="*/ 7316394 w 12192000"/>
              <a:gd name="connsiteY17" fmla="*/ 2318692 h 3428986"/>
              <a:gd name="connsiteX18" fmla="*/ 6437629 w 12192000"/>
              <a:gd name="connsiteY18" fmla="*/ 2826046 h 3428986"/>
              <a:gd name="connsiteX19" fmla="*/ 6382437 w 12192000"/>
              <a:gd name="connsiteY19" fmla="*/ 2921642 h 3428986"/>
              <a:gd name="connsiteX20" fmla="*/ 6382437 w 12192000"/>
              <a:gd name="connsiteY20" fmla="*/ 3428986 h 3428986"/>
              <a:gd name="connsiteX21" fmla="*/ 5809563 w 12192000"/>
              <a:gd name="connsiteY21" fmla="*/ 3428986 h 3428986"/>
              <a:gd name="connsiteX22" fmla="*/ 5809563 w 12192000"/>
              <a:gd name="connsiteY22" fmla="*/ 2921642 h 3428986"/>
              <a:gd name="connsiteX23" fmla="*/ 5754371 w 12192000"/>
              <a:gd name="connsiteY23" fmla="*/ 2826046 h 3428986"/>
              <a:gd name="connsiteX24" fmla="*/ 4875606 w 12192000"/>
              <a:gd name="connsiteY24" fmla="*/ 2318692 h 3428986"/>
              <a:gd name="connsiteX25" fmla="*/ 4820415 w 12192000"/>
              <a:gd name="connsiteY25" fmla="*/ 2303904 h 3428986"/>
              <a:gd name="connsiteX26" fmla="*/ 4765222 w 12192000"/>
              <a:gd name="connsiteY26" fmla="*/ 2318692 h 3428986"/>
              <a:gd name="connsiteX27" fmla="*/ 3886458 w 12192000"/>
              <a:gd name="connsiteY27" fmla="*/ 2826046 h 3428986"/>
              <a:gd name="connsiteX28" fmla="*/ 3831265 w 12192000"/>
              <a:gd name="connsiteY28" fmla="*/ 2921642 h 3428986"/>
              <a:gd name="connsiteX29" fmla="*/ 3831265 w 12192000"/>
              <a:gd name="connsiteY29" fmla="*/ 3428986 h 3428986"/>
              <a:gd name="connsiteX30" fmla="*/ 3212537 w 12192000"/>
              <a:gd name="connsiteY30" fmla="*/ 3428986 h 3428986"/>
              <a:gd name="connsiteX31" fmla="*/ 3212537 w 12192000"/>
              <a:gd name="connsiteY31" fmla="*/ 2921642 h 3428986"/>
              <a:gd name="connsiteX32" fmla="*/ 3157346 w 12192000"/>
              <a:gd name="connsiteY32" fmla="*/ 2826046 h 3428986"/>
              <a:gd name="connsiteX33" fmla="*/ 2278581 w 12192000"/>
              <a:gd name="connsiteY33" fmla="*/ 2318692 h 3428986"/>
              <a:gd name="connsiteX34" fmla="*/ 2223389 w 12192000"/>
              <a:gd name="connsiteY34" fmla="*/ 2303904 h 3428986"/>
              <a:gd name="connsiteX35" fmla="*/ 2168198 w 12192000"/>
              <a:gd name="connsiteY35" fmla="*/ 2318692 h 3428986"/>
              <a:gd name="connsiteX36" fmla="*/ 1289432 w 12192000"/>
              <a:gd name="connsiteY36" fmla="*/ 2826046 h 3428986"/>
              <a:gd name="connsiteX37" fmla="*/ 1234240 w 12192000"/>
              <a:gd name="connsiteY37" fmla="*/ 2921642 h 3428986"/>
              <a:gd name="connsiteX38" fmla="*/ 1234240 w 12192000"/>
              <a:gd name="connsiteY38" fmla="*/ 3428986 h 3428986"/>
              <a:gd name="connsiteX39" fmla="*/ 0 w 12192000"/>
              <a:gd name="connsiteY39" fmla="*/ 3428986 h 342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192000" h="3428986">
                <a:moveTo>
                  <a:pt x="0" y="0"/>
                </a:moveTo>
                <a:lnTo>
                  <a:pt x="12192000" y="0"/>
                </a:lnTo>
                <a:lnTo>
                  <a:pt x="12192000" y="3428986"/>
                </a:lnTo>
                <a:lnTo>
                  <a:pt x="10957760" y="3428986"/>
                </a:lnTo>
                <a:lnTo>
                  <a:pt x="10957760" y="2921642"/>
                </a:lnTo>
                <a:cubicBezTo>
                  <a:pt x="10957760" y="2882208"/>
                  <a:pt x="10936727" y="2845762"/>
                  <a:pt x="10902569" y="2826046"/>
                </a:cubicBezTo>
                <a:lnTo>
                  <a:pt x="10023804" y="2318692"/>
                </a:lnTo>
                <a:cubicBezTo>
                  <a:pt x="10006729" y="2308834"/>
                  <a:pt x="9987670" y="2303904"/>
                  <a:pt x="9968612" y="2303904"/>
                </a:cubicBezTo>
                <a:cubicBezTo>
                  <a:pt x="9949553" y="2303904"/>
                  <a:pt x="9930495" y="2308834"/>
                  <a:pt x="9913420" y="2318692"/>
                </a:cubicBezTo>
                <a:lnTo>
                  <a:pt x="9034655" y="2826046"/>
                </a:lnTo>
                <a:cubicBezTo>
                  <a:pt x="9000506" y="2845762"/>
                  <a:pt x="8979463" y="2882208"/>
                  <a:pt x="8979463" y="2921642"/>
                </a:cubicBezTo>
                <a:lnTo>
                  <a:pt x="8979463" y="3428986"/>
                </a:lnTo>
                <a:lnTo>
                  <a:pt x="8360734" y="3428986"/>
                </a:lnTo>
                <a:lnTo>
                  <a:pt x="8360734" y="2921642"/>
                </a:lnTo>
                <a:cubicBezTo>
                  <a:pt x="8360734" y="2882208"/>
                  <a:pt x="8339701" y="2845762"/>
                  <a:pt x="8305543" y="2826046"/>
                </a:cubicBezTo>
                <a:lnTo>
                  <a:pt x="7426778" y="2318692"/>
                </a:lnTo>
                <a:cubicBezTo>
                  <a:pt x="7409703" y="2308834"/>
                  <a:pt x="7390644" y="2303904"/>
                  <a:pt x="7371586" y="2303904"/>
                </a:cubicBezTo>
                <a:cubicBezTo>
                  <a:pt x="7352527" y="2303904"/>
                  <a:pt x="7333469" y="2308834"/>
                  <a:pt x="7316394" y="2318692"/>
                </a:cubicBezTo>
                <a:lnTo>
                  <a:pt x="6437629" y="2826046"/>
                </a:lnTo>
                <a:cubicBezTo>
                  <a:pt x="6403480" y="2845762"/>
                  <a:pt x="6382437" y="2882208"/>
                  <a:pt x="6382437" y="2921642"/>
                </a:cubicBezTo>
                <a:lnTo>
                  <a:pt x="6382437" y="3428986"/>
                </a:lnTo>
                <a:lnTo>
                  <a:pt x="5809563" y="3428986"/>
                </a:lnTo>
                <a:lnTo>
                  <a:pt x="5809563" y="2921642"/>
                </a:lnTo>
                <a:cubicBezTo>
                  <a:pt x="5809563" y="2882208"/>
                  <a:pt x="5788529" y="2845762"/>
                  <a:pt x="5754371" y="2826046"/>
                </a:cubicBezTo>
                <a:lnTo>
                  <a:pt x="4875606" y="2318692"/>
                </a:lnTo>
                <a:cubicBezTo>
                  <a:pt x="4858531" y="2308834"/>
                  <a:pt x="4839472" y="2303904"/>
                  <a:pt x="4820415" y="2303904"/>
                </a:cubicBezTo>
                <a:cubicBezTo>
                  <a:pt x="4801355" y="2303904"/>
                  <a:pt x="4782297" y="2308834"/>
                  <a:pt x="4765222" y="2318692"/>
                </a:cubicBezTo>
                <a:lnTo>
                  <a:pt x="3886458" y="2826046"/>
                </a:lnTo>
                <a:cubicBezTo>
                  <a:pt x="3852308" y="2845762"/>
                  <a:pt x="3831265" y="2882208"/>
                  <a:pt x="3831265" y="2921642"/>
                </a:cubicBezTo>
                <a:lnTo>
                  <a:pt x="3831265" y="3428986"/>
                </a:lnTo>
                <a:lnTo>
                  <a:pt x="3212537" y="3428986"/>
                </a:lnTo>
                <a:lnTo>
                  <a:pt x="3212537" y="2921642"/>
                </a:lnTo>
                <a:cubicBezTo>
                  <a:pt x="3212537" y="2882208"/>
                  <a:pt x="3191504" y="2845762"/>
                  <a:pt x="3157346" y="2826046"/>
                </a:cubicBezTo>
                <a:lnTo>
                  <a:pt x="2278581" y="2318692"/>
                </a:lnTo>
                <a:cubicBezTo>
                  <a:pt x="2261506" y="2308834"/>
                  <a:pt x="2242448" y="2303904"/>
                  <a:pt x="2223389" y="2303904"/>
                </a:cubicBezTo>
                <a:cubicBezTo>
                  <a:pt x="2204330" y="2303904"/>
                  <a:pt x="2185272" y="2308834"/>
                  <a:pt x="2168198" y="2318692"/>
                </a:cubicBezTo>
                <a:lnTo>
                  <a:pt x="1289432" y="2826046"/>
                </a:lnTo>
                <a:cubicBezTo>
                  <a:pt x="1255283" y="2845762"/>
                  <a:pt x="1234240" y="2882208"/>
                  <a:pt x="1234240" y="2921642"/>
                </a:cubicBezTo>
                <a:lnTo>
                  <a:pt x="1234240" y="3428986"/>
                </a:lnTo>
                <a:lnTo>
                  <a:pt x="0" y="3428986"/>
                </a:lnTo>
                <a:close/>
              </a:path>
            </a:pathLst>
          </a:custGeom>
          <a:solidFill>
            <a:srgbClr val="21365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80D822F-AC29-CFCF-BDF6-8C526D7881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34241" y="2303904"/>
            <a:ext cx="1978297" cy="2250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5010ECB-BD85-D1BB-B41C-4154F0050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31266" y="2303904"/>
            <a:ext cx="1978298" cy="2250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7B894C18-2D73-B3CD-AFEC-226A6CE18B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2438" y="2303904"/>
            <a:ext cx="1978297" cy="2250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D30100A9-F1D5-3B8B-2187-617297462C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79464" y="2303904"/>
            <a:ext cx="1978297" cy="2250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78697299-F1FD-B439-C5CB-7E7E2B5D6A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665914"/>
            <a:ext cx="12191999" cy="9144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71A90C5F-7577-D924-26FD-5E58656D8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4240" y="4748842"/>
            <a:ext cx="1978298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C76FB1F-EFFB-F00D-EC38-DDB9102FF8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4240" y="5277687"/>
            <a:ext cx="1978298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D6394033-65B5-A5D9-644B-6A28101ACF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1266" y="4748842"/>
            <a:ext cx="1978298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529A378F-F3E6-6443-53A4-B43DA59D4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1266" y="5277687"/>
            <a:ext cx="1978298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D1A4C60C-EB72-A74C-5646-43BA005089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2438" y="4760943"/>
            <a:ext cx="197829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ABC80698-31DC-5E9C-4EA5-24D4EA8EA4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82438" y="5289788"/>
            <a:ext cx="1978297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6E9F8EFE-6CBB-ECF2-D613-18B7EB0475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79464" y="4760943"/>
            <a:ext cx="1978297" cy="41535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24A34619-C7F8-22C4-2CDD-F825798B64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79464" y="5289788"/>
            <a:ext cx="1978297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253835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/ 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om with white chairs and a table&#10;&#10;Description automatically generated">
            <a:extLst>
              <a:ext uri="{FF2B5EF4-FFF2-40B4-BE49-F238E27FC236}">
                <a16:creationId xmlns:a16="http://schemas.microsoft.com/office/drawing/2014/main" id="{33AE4807-6D9B-0B3C-4F08-53CEF2AC1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4" b="6588"/>
          <a:stretch/>
        </p:blipFill>
        <p:spPr>
          <a:xfrm>
            <a:off x="-7" y="0"/>
            <a:ext cx="1219199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F2CEF9-D001-C3B7-412B-702326B50BB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21365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CBF400CD-3212-078E-D1A5-6E3A99CB88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819400"/>
            <a:ext cx="12191999" cy="914400"/>
          </a:xfrm>
        </p:spPr>
        <p:txBody>
          <a:bodyPr>
            <a:normAutofit/>
          </a:bodyPr>
          <a:lstStyle>
            <a:lvl1pPr marL="0" indent="0" algn="ctr">
              <a:buNone/>
              <a:defRPr sz="4600" b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Heading</a:t>
            </a:r>
          </a:p>
        </p:txBody>
      </p:sp>
    </p:spTree>
    <p:extLst>
      <p:ext uri="{BB962C8B-B14F-4D97-AF65-F5344CB8AC3E}">
        <p14:creationId xmlns:p14="http://schemas.microsoft.com/office/powerpoint/2010/main" val="141056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ruise ship in a harbor&#10;&#10;Description automatically generated">
            <a:extLst>
              <a:ext uri="{FF2B5EF4-FFF2-40B4-BE49-F238E27FC236}">
                <a16:creationId xmlns:a16="http://schemas.microsoft.com/office/drawing/2014/main" id="{5A23FD79-DD22-5BDA-E0B5-88843673E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6" t="29599" r="34396"/>
          <a:stretch/>
        </p:blipFill>
        <p:spPr>
          <a:xfrm>
            <a:off x="0" y="0"/>
            <a:ext cx="5437239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D9B7566-6B4F-C24C-7E1B-6B819F126B4E}"/>
              </a:ext>
            </a:extLst>
          </p:cNvPr>
          <p:cNvSpPr/>
          <p:nvPr userDrawn="1"/>
        </p:nvSpPr>
        <p:spPr>
          <a:xfrm>
            <a:off x="0" y="0"/>
            <a:ext cx="5437239" cy="6858000"/>
          </a:xfrm>
          <a:prstGeom prst="rect">
            <a:avLst/>
          </a:prstGeom>
          <a:solidFill>
            <a:srgbClr val="21365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logo of a company&#10;&#10;Description automatically generated">
            <a:extLst>
              <a:ext uri="{FF2B5EF4-FFF2-40B4-BE49-F238E27FC236}">
                <a16:creationId xmlns:a16="http://schemas.microsoft.com/office/drawing/2014/main" id="{DFD69F4F-96D0-D570-A2AE-56683177A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2" y="1643340"/>
            <a:ext cx="3310634" cy="327969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1076D7F-3364-63ED-2F0B-AABA98492FF3}"/>
              </a:ext>
            </a:extLst>
          </p:cNvPr>
          <p:cNvSpPr txBox="1"/>
          <p:nvPr userDrawn="1"/>
        </p:nvSpPr>
        <p:spPr>
          <a:xfrm>
            <a:off x="5963025" y="590334"/>
            <a:ext cx="3605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72A48"/>
                </a:solidFill>
                <a:latin typeface="Futura Medium" panose="020B0602020204020303" pitchFamily="34" charset="-79"/>
                <a:ea typeface="Roboto" panose="02000000000000000000" pitchFamily="2" charset="0"/>
                <a:cs typeface="Futura Medium" panose="020B0602020204020303" pitchFamily="34" charset="-79"/>
              </a:rPr>
              <a:t>CONTENTS</a:t>
            </a:r>
            <a:endParaRPr lang="en-ID" sz="2800" dirty="0">
              <a:solidFill>
                <a:srgbClr val="072A48"/>
              </a:solidFill>
              <a:latin typeface="Futura Medium" panose="020B0602020204020303" pitchFamily="34" charset="-79"/>
              <a:ea typeface="Roboto" panose="02000000000000000000" pitchFamily="2" charset="0"/>
              <a:cs typeface="Futura Medium" panose="020B0602020204020303" pitchFamily="34" charset="-79"/>
            </a:endParaRP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53973B1-BB9A-F16B-6A15-AE0A9E1017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9950" y="1484313"/>
            <a:ext cx="5887783" cy="443940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topics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7C403F8-B021-AB46-8B92-12A98952510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13375"/>
            <a:ext cx="65133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o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blue gradient&#10;&#10;Description automatically generated">
            <a:extLst>
              <a:ext uri="{FF2B5EF4-FFF2-40B4-BE49-F238E27FC236}">
                <a16:creationId xmlns:a16="http://schemas.microsoft.com/office/drawing/2014/main" id="{08A76CD4-04CB-CA43-A332-550062192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63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EE46F8-A276-7AA2-9778-C7BED9D7C1A2}"/>
              </a:ext>
            </a:extLst>
          </p:cNvPr>
          <p:cNvSpPr txBox="1"/>
          <p:nvPr userDrawn="1"/>
        </p:nvSpPr>
        <p:spPr>
          <a:xfrm>
            <a:off x="3173289" y="4646278"/>
            <a:ext cx="151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100" dirty="0">
                <a:solidFill>
                  <a:srgbClr val="213654"/>
                </a:solidFill>
                <a:latin typeface="Futura Medium" panose="020B0602020204020303" pitchFamily="34" charset="-79"/>
                <a:ea typeface="Open Sans SemiBold" panose="020B0706030804020204" pitchFamily="34" charset="0"/>
                <a:cs typeface="Futura Medium" panose="020B0602020204020303" pitchFamily="34" charset="-79"/>
              </a:rPr>
              <a:t>CONTACT US</a:t>
            </a:r>
            <a:endParaRPr lang="en-ID" sz="1400" spc="100" dirty="0">
              <a:solidFill>
                <a:srgbClr val="213654"/>
              </a:solidFill>
              <a:latin typeface="Futura Medium" panose="020B0602020204020303" pitchFamily="34" charset="-79"/>
              <a:ea typeface="Open Sans SemiBold" panose="020B0706030804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6" name="Graphic 40">
            <a:extLst>
              <a:ext uri="{FF2B5EF4-FFF2-40B4-BE49-F238E27FC236}">
                <a16:creationId xmlns:a16="http://schemas.microsoft.com/office/drawing/2014/main" id="{885A7BA4-DB35-7A25-3297-AA9FF5BB3306}"/>
              </a:ext>
            </a:extLst>
          </p:cNvPr>
          <p:cNvSpPr/>
          <p:nvPr userDrawn="1"/>
        </p:nvSpPr>
        <p:spPr>
          <a:xfrm>
            <a:off x="3295825" y="5117983"/>
            <a:ext cx="212854" cy="307455"/>
          </a:xfrm>
          <a:custGeom>
            <a:avLst/>
            <a:gdLst>
              <a:gd name="connsiteX0" fmla="*/ 44101 w 85725"/>
              <a:gd name="connsiteY0" fmla="*/ 0 h 123825"/>
              <a:gd name="connsiteX1" fmla="*/ 0 w 85725"/>
              <a:gd name="connsiteY1" fmla="*/ 44863 h 123825"/>
              <a:gd name="connsiteX2" fmla="*/ 6572 w 85725"/>
              <a:gd name="connsiteY2" fmla="*/ 68485 h 123825"/>
              <a:gd name="connsiteX3" fmla="*/ 41529 w 85725"/>
              <a:gd name="connsiteY3" fmla="*/ 125825 h 123825"/>
              <a:gd name="connsiteX4" fmla="*/ 44672 w 85725"/>
              <a:gd name="connsiteY4" fmla="*/ 127635 h 123825"/>
              <a:gd name="connsiteX5" fmla="*/ 44672 w 85725"/>
              <a:gd name="connsiteY5" fmla="*/ 127635 h 123825"/>
              <a:gd name="connsiteX6" fmla="*/ 47816 w 85725"/>
              <a:gd name="connsiteY6" fmla="*/ 125825 h 123825"/>
              <a:gd name="connsiteX7" fmla="*/ 81915 w 85725"/>
              <a:gd name="connsiteY7" fmla="*/ 67818 h 123825"/>
              <a:gd name="connsiteX8" fmla="*/ 88106 w 85725"/>
              <a:gd name="connsiteY8" fmla="*/ 44863 h 123825"/>
              <a:gd name="connsiteX9" fmla="*/ 44101 w 85725"/>
              <a:gd name="connsiteY9" fmla="*/ 0 h 123825"/>
              <a:gd name="connsiteX10" fmla="*/ 75629 w 85725"/>
              <a:gd name="connsiteY10" fmla="*/ 64008 h 123825"/>
              <a:gd name="connsiteX11" fmla="*/ 44672 w 85725"/>
              <a:gd name="connsiteY11" fmla="*/ 116681 h 123825"/>
              <a:gd name="connsiteX12" fmla="*/ 12859 w 85725"/>
              <a:gd name="connsiteY12" fmla="*/ 64484 h 123825"/>
              <a:gd name="connsiteX13" fmla="*/ 7334 w 85725"/>
              <a:gd name="connsiteY13" fmla="*/ 44863 h 123825"/>
              <a:gd name="connsiteX14" fmla="*/ 44101 w 85725"/>
              <a:gd name="connsiteY14" fmla="*/ 7429 h 123825"/>
              <a:gd name="connsiteX15" fmla="*/ 80867 w 85725"/>
              <a:gd name="connsiteY15" fmla="*/ 44863 h 123825"/>
              <a:gd name="connsiteX16" fmla="*/ 75629 w 85725"/>
              <a:gd name="connsiteY16" fmla="*/ 64008 h 123825"/>
              <a:gd name="connsiteX17" fmla="*/ 44101 w 85725"/>
              <a:gd name="connsiteY17" fmla="*/ 22384 h 123825"/>
              <a:gd name="connsiteX18" fmla="*/ 22098 w 85725"/>
              <a:gd name="connsiteY18" fmla="*/ 44768 h 123825"/>
              <a:gd name="connsiteX19" fmla="*/ 44101 w 85725"/>
              <a:gd name="connsiteY19" fmla="*/ 67151 h 123825"/>
              <a:gd name="connsiteX20" fmla="*/ 66104 w 85725"/>
              <a:gd name="connsiteY20" fmla="*/ 44768 h 123825"/>
              <a:gd name="connsiteX21" fmla="*/ 44101 w 85725"/>
              <a:gd name="connsiteY21" fmla="*/ 22384 h 123825"/>
              <a:gd name="connsiteX22" fmla="*/ 44101 w 85725"/>
              <a:gd name="connsiteY22" fmla="*/ 59817 h 123825"/>
              <a:gd name="connsiteX23" fmla="*/ 29337 w 85725"/>
              <a:gd name="connsiteY23" fmla="*/ 44863 h 123825"/>
              <a:gd name="connsiteX24" fmla="*/ 44101 w 85725"/>
              <a:gd name="connsiteY24" fmla="*/ 29909 h 123825"/>
              <a:gd name="connsiteX25" fmla="*/ 58769 w 85725"/>
              <a:gd name="connsiteY25" fmla="*/ 44863 h 123825"/>
              <a:gd name="connsiteX26" fmla="*/ 44101 w 85725"/>
              <a:gd name="connsiteY26" fmla="*/ 59817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725" h="123825">
                <a:moveTo>
                  <a:pt x="44101" y="0"/>
                </a:moveTo>
                <a:cubicBezTo>
                  <a:pt x="19812" y="0"/>
                  <a:pt x="0" y="20098"/>
                  <a:pt x="0" y="44863"/>
                </a:cubicBezTo>
                <a:cubicBezTo>
                  <a:pt x="0" y="53245"/>
                  <a:pt x="2286" y="61341"/>
                  <a:pt x="6572" y="68485"/>
                </a:cubicBezTo>
                <a:lnTo>
                  <a:pt x="41529" y="125825"/>
                </a:lnTo>
                <a:cubicBezTo>
                  <a:pt x="42196" y="126968"/>
                  <a:pt x="43339" y="127635"/>
                  <a:pt x="44672" y="127635"/>
                </a:cubicBezTo>
                <a:cubicBezTo>
                  <a:pt x="44672" y="127635"/>
                  <a:pt x="44672" y="127635"/>
                  <a:pt x="44672" y="127635"/>
                </a:cubicBezTo>
                <a:cubicBezTo>
                  <a:pt x="45911" y="127635"/>
                  <a:pt x="47149" y="126968"/>
                  <a:pt x="47816" y="125825"/>
                </a:cubicBezTo>
                <a:lnTo>
                  <a:pt x="81915" y="67818"/>
                </a:lnTo>
                <a:cubicBezTo>
                  <a:pt x="86011" y="60865"/>
                  <a:pt x="88106" y="52959"/>
                  <a:pt x="88106" y="44863"/>
                </a:cubicBezTo>
                <a:cubicBezTo>
                  <a:pt x="88106" y="20098"/>
                  <a:pt x="68390" y="0"/>
                  <a:pt x="44101" y="0"/>
                </a:cubicBezTo>
                <a:close/>
                <a:moveTo>
                  <a:pt x="75629" y="64008"/>
                </a:moveTo>
                <a:lnTo>
                  <a:pt x="44672" y="116681"/>
                </a:lnTo>
                <a:lnTo>
                  <a:pt x="12859" y="64484"/>
                </a:lnTo>
                <a:cubicBezTo>
                  <a:pt x="9239" y="58579"/>
                  <a:pt x="7334" y="51816"/>
                  <a:pt x="7334" y="44863"/>
                </a:cubicBezTo>
                <a:cubicBezTo>
                  <a:pt x="7334" y="24289"/>
                  <a:pt x="23813" y="7429"/>
                  <a:pt x="44101" y="7429"/>
                </a:cubicBezTo>
                <a:cubicBezTo>
                  <a:pt x="64389" y="7429"/>
                  <a:pt x="80867" y="24289"/>
                  <a:pt x="80867" y="44863"/>
                </a:cubicBezTo>
                <a:cubicBezTo>
                  <a:pt x="80867" y="51626"/>
                  <a:pt x="78962" y="58198"/>
                  <a:pt x="75629" y="64008"/>
                </a:cubicBezTo>
                <a:close/>
                <a:moveTo>
                  <a:pt x="44101" y="22384"/>
                </a:moveTo>
                <a:cubicBezTo>
                  <a:pt x="31909" y="22384"/>
                  <a:pt x="22098" y="32480"/>
                  <a:pt x="22098" y="44768"/>
                </a:cubicBezTo>
                <a:cubicBezTo>
                  <a:pt x="22098" y="57055"/>
                  <a:pt x="31814" y="67151"/>
                  <a:pt x="44101" y="67151"/>
                </a:cubicBezTo>
                <a:cubicBezTo>
                  <a:pt x="56579" y="67151"/>
                  <a:pt x="66104" y="56864"/>
                  <a:pt x="66104" y="44768"/>
                </a:cubicBezTo>
                <a:cubicBezTo>
                  <a:pt x="66104" y="32480"/>
                  <a:pt x="56198" y="22384"/>
                  <a:pt x="44101" y="22384"/>
                </a:cubicBezTo>
                <a:close/>
                <a:moveTo>
                  <a:pt x="44101" y="59817"/>
                </a:moveTo>
                <a:cubicBezTo>
                  <a:pt x="36005" y="59817"/>
                  <a:pt x="29337" y="53054"/>
                  <a:pt x="29337" y="44863"/>
                </a:cubicBezTo>
                <a:cubicBezTo>
                  <a:pt x="29337" y="36576"/>
                  <a:pt x="36005" y="29909"/>
                  <a:pt x="44101" y="29909"/>
                </a:cubicBezTo>
                <a:cubicBezTo>
                  <a:pt x="52197" y="29909"/>
                  <a:pt x="58769" y="36671"/>
                  <a:pt x="58769" y="44863"/>
                </a:cubicBezTo>
                <a:cubicBezTo>
                  <a:pt x="58769" y="52959"/>
                  <a:pt x="52388" y="59817"/>
                  <a:pt x="44101" y="59817"/>
                </a:cubicBezTo>
                <a:close/>
              </a:path>
            </a:pathLst>
          </a:custGeom>
          <a:solidFill>
            <a:srgbClr val="072A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048F3-5EB3-ACD1-483B-362781218109}"/>
              </a:ext>
            </a:extLst>
          </p:cNvPr>
          <p:cNvSpPr txBox="1"/>
          <p:nvPr userDrawn="1"/>
        </p:nvSpPr>
        <p:spPr>
          <a:xfrm>
            <a:off x="3723669" y="4975234"/>
            <a:ext cx="2378871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11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rd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Floor, Ritter House, </a:t>
            </a:r>
          </a:p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Wickham’s Cay II, Tortola, VG1110</a:t>
            </a:r>
          </a:p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British Virgin Islands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CC02F-0B32-956E-3EC7-552E26DE868B}"/>
              </a:ext>
            </a:extLst>
          </p:cNvPr>
          <p:cNvSpPr txBox="1"/>
          <p:nvPr userDrawn="1"/>
        </p:nvSpPr>
        <p:spPr>
          <a:xfrm>
            <a:off x="3723671" y="5901642"/>
            <a:ext cx="1516240" cy="573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+1 (284) 393 8000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info@bviiac.org</a:t>
            </a:r>
          </a:p>
        </p:txBody>
      </p:sp>
      <p:sp>
        <p:nvSpPr>
          <p:cNvPr id="10" name="Graphic 42">
            <a:extLst>
              <a:ext uri="{FF2B5EF4-FFF2-40B4-BE49-F238E27FC236}">
                <a16:creationId xmlns:a16="http://schemas.microsoft.com/office/drawing/2014/main" id="{4525BFB1-F3D7-5014-FCE5-0C0EA79217F2}"/>
              </a:ext>
            </a:extLst>
          </p:cNvPr>
          <p:cNvSpPr/>
          <p:nvPr userDrawn="1"/>
        </p:nvSpPr>
        <p:spPr>
          <a:xfrm>
            <a:off x="3284678" y="5954823"/>
            <a:ext cx="235148" cy="235148"/>
          </a:xfrm>
          <a:custGeom>
            <a:avLst/>
            <a:gdLst>
              <a:gd name="connsiteX0" fmla="*/ 77611 w 95250"/>
              <a:gd name="connsiteY0" fmla="*/ 60317 h 95250"/>
              <a:gd name="connsiteX1" fmla="*/ 70563 w 95250"/>
              <a:gd name="connsiteY1" fmla="*/ 57174 h 95250"/>
              <a:gd name="connsiteX2" fmla="*/ 63419 w 95250"/>
              <a:gd name="connsiteY2" fmla="*/ 60317 h 95250"/>
              <a:gd name="connsiteX3" fmla="*/ 56942 w 95250"/>
              <a:gd name="connsiteY3" fmla="*/ 66794 h 95250"/>
              <a:gd name="connsiteX4" fmla="*/ 55323 w 95250"/>
              <a:gd name="connsiteY4" fmla="*/ 66032 h 95250"/>
              <a:gd name="connsiteX5" fmla="*/ 53227 w 95250"/>
              <a:gd name="connsiteY5" fmla="*/ 64889 h 95250"/>
              <a:gd name="connsiteX6" fmla="*/ 36178 w 95250"/>
              <a:gd name="connsiteY6" fmla="*/ 49459 h 95250"/>
              <a:gd name="connsiteX7" fmla="*/ 30558 w 95250"/>
              <a:gd name="connsiteY7" fmla="*/ 40696 h 95250"/>
              <a:gd name="connsiteX8" fmla="*/ 35416 w 95250"/>
              <a:gd name="connsiteY8" fmla="*/ 36029 h 95250"/>
              <a:gd name="connsiteX9" fmla="*/ 37130 w 95250"/>
              <a:gd name="connsiteY9" fmla="*/ 34314 h 95250"/>
              <a:gd name="connsiteX10" fmla="*/ 37130 w 95250"/>
              <a:gd name="connsiteY10" fmla="*/ 20122 h 95250"/>
              <a:gd name="connsiteX11" fmla="*/ 31510 w 95250"/>
              <a:gd name="connsiteY11" fmla="*/ 14502 h 95250"/>
              <a:gd name="connsiteX12" fmla="*/ 29605 w 95250"/>
              <a:gd name="connsiteY12" fmla="*/ 12597 h 95250"/>
              <a:gd name="connsiteX13" fmla="*/ 25700 w 95250"/>
              <a:gd name="connsiteY13" fmla="*/ 8692 h 95250"/>
              <a:gd name="connsiteX14" fmla="*/ 18747 w 95250"/>
              <a:gd name="connsiteY14" fmla="*/ 5644 h 95250"/>
              <a:gd name="connsiteX15" fmla="*/ 11698 w 95250"/>
              <a:gd name="connsiteY15" fmla="*/ 8692 h 95250"/>
              <a:gd name="connsiteX16" fmla="*/ 11698 w 95250"/>
              <a:gd name="connsiteY16" fmla="*/ 8692 h 95250"/>
              <a:gd name="connsiteX17" fmla="*/ 4555 w 95250"/>
              <a:gd name="connsiteY17" fmla="*/ 15740 h 95250"/>
              <a:gd name="connsiteX18" fmla="*/ 78 w 95250"/>
              <a:gd name="connsiteY18" fmla="*/ 25265 h 95250"/>
              <a:gd name="connsiteX19" fmla="*/ 2745 w 95250"/>
              <a:gd name="connsiteY19" fmla="*/ 40505 h 95250"/>
              <a:gd name="connsiteX20" fmla="*/ 18556 w 95250"/>
              <a:gd name="connsiteY20" fmla="*/ 66794 h 95250"/>
              <a:gd name="connsiteX21" fmla="*/ 51037 w 95250"/>
              <a:gd name="connsiteY21" fmla="*/ 92036 h 95250"/>
              <a:gd name="connsiteX22" fmla="*/ 69325 w 95250"/>
              <a:gd name="connsiteY22" fmla="*/ 97370 h 95250"/>
              <a:gd name="connsiteX23" fmla="*/ 70658 w 95250"/>
              <a:gd name="connsiteY23" fmla="*/ 97370 h 95250"/>
              <a:gd name="connsiteX24" fmla="*/ 82660 w 95250"/>
              <a:gd name="connsiteY24" fmla="*/ 92226 h 95250"/>
              <a:gd name="connsiteX25" fmla="*/ 82755 w 95250"/>
              <a:gd name="connsiteY25" fmla="*/ 92131 h 95250"/>
              <a:gd name="connsiteX26" fmla="*/ 86279 w 95250"/>
              <a:gd name="connsiteY26" fmla="*/ 88511 h 95250"/>
              <a:gd name="connsiteX27" fmla="*/ 89041 w 95250"/>
              <a:gd name="connsiteY27" fmla="*/ 85844 h 95250"/>
              <a:gd name="connsiteX28" fmla="*/ 92185 w 95250"/>
              <a:gd name="connsiteY28" fmla="*/ 78701 h 95250"/>
              <a:gd name="connsiteX29" fmla="*/ 88946 w 95250"/>
              <a:gd name="connsiteY29" fmla="*/ 71652 h 95250"/>
              <a:gd name="connsiteX30" fmla="*/ 77611 w 95250"/>
              <a:gd name="connsiteY30" fmla="*/ 60317 h 95250"/>
              <a:gd name="connsiteX31" fmla="*/ 84946 w 95250"/>
              <a:gd name="connsiteY31" fmla="*/ 82034 h 95250"/>
              <a:gd name="connsiteX32" fmla="*/ 82469 w 95250"/>
              <a:gd name="connsiteY32" fmla="*/ 84511 h 95250"/>
              <a:gd name="connsiteX33" fmla="*/ 78469 w 95250"/>
              <a:gd name="connsiteY33" fmla="*/ 88607 h 95250"/>
              <a:gd name="connsiteX34" fmla="*/ 70658 w 95250"/>
              <a:gd name="connsiteY34" fmla="*/ 91845 h 95250"/>
              <a:gd name="connsiteX35" fmla="*/ 69706 w 95250"/>
              <a:gd name="connsiteY35" fmla="*/ 91845 h 95250"/>
              <a:gd name="connsiteX36" fmla="*/ 53513 w 95250"/>
              <a:gd name="connsiteY36" fmla="*/ 87083 h 95250"/>
              <a:gd name="connsiteX37" fmla="*/ 22938 w 95250"/>
              <a:gd name="connsiteY37" fmla="*/ 63270 h 95250"/>
              <a:gd name="connsiteX38" fmla="*/ 7984 w 95250"/>
              <a:gd name="connsiteY38" fmla="*/ 38696 h 95250"/>
              <a:gd name="connsiteX39" fmla="*/ 5698 w 95250"/>
              <a:gd name="connsiteY39" fmla="*/ 25742 h 95250"/>
              <a:gd name="connsiteX40" fmla="*/ 8555 w 95250"/>
              <a:gd name="connsiteY40" fmla="*/ 19646 h 95250"/>
              <a:gd name="connsiteX41" fmla="*/ 15604 w 95250"/>
              <a:gd name="connsiteY41" fmla="*/ 12597 h 95250"/>
              <a:gd name="connsiteX42" fmla="*/ 18747 w 95250"/>
              <a:gd name="connsiteY42" fmla="*/ 11168 h 95250"/>
              <a:gd name="connsiteX43" fmla="*/ 21795 w 95250"/>
              <a:gd name="connsiteY43" fmla="*/ 12597 h 95250"/>
              <a:gd name="connsiteX44" fmla="*/ 21890 w 95250"/>
              <a:gd name="connsiteY44" fmla="*/ 12692 h 95250"/>
              <a:gd name="connsiteX45" fmla="*/ 25605 w 95250"/>
              <a:gd name="connsiteY45" fmla="*/ 16407 h 95250"/>
              <a:gd name="connsiteX46" fmla="*/ 27605 w 95250"/>
              <a:gd name="connsiteY46" fmla="*/ 18407 h 95250"/>
              <a:gd name="connsiteX47" fmla="*/ 33225 w 95250"/>
              <a:gd name="connsiteY47" fmla="*/ 24027 h 95250"/>
              <a:gd name="connsiteX48" fmla="*/ 33225 w 95250"/>
              <a:gd name="connsiteY48" fmla="*/ 30409 h 95250"/>
              <a:gd name="connsiteX49" fmla="*/ 31415 w 95250"/>
              <a:gd name="connsiteY49" fmla="*/ 32123 h 95250"/>
              <a:gd name="connsiteX50" fmla="*/ 26176 w 95250"/>
              <a:gd name="connsiteY50" fmla="*/ 37172 h 95250"/>
              <a:gd name="connsiteX51" fmla="*/ 26081 w 95250"/>
              <a:gd name="connsiteY51" fmla="*/ 37267 h 95250"/>
              <a:gd name="connsiteX52" fmla="*/ 25033 w 95250"/>
              <a:gd name="connsiteY52" fmla="*/ 41934 h 95250"/>
              <a:gd name="connsiteX53" fmla="*/ 25129 w 95250"/>
              <a:gd name="connsiteY53" fmla="*/ 42125 h 95250"/>
              <a:gd name="connsiteX54" fmla="*/ 31796 w 95250"/>
              <a:gd name="connsiteY54" fmla="*/ 52983 h 95250"/>
              <a:gd name="connsiteX55" fmla="*/ 31796 w 95250"/>
              <a:gd name="connsiteY55" fmla="*/ 52983 h 95250"/>
              <a:gd name="connsiteX56" fmla="*/ 50179 w 95250"/>
              <a:gd name="connsiteY56" fmla="*/ 69557 h 95250"/>
              <a:gd name="connsiteX57" fmla="*/ 52751 w 95250"/>
              <a:gd name="connsiteY57" fmla="*/ 70890 h 95250"/>
              <a:gd name="connsiteX58" fmla="*/ 54847 w 95250"/>
              <a:gd name="connsiteY58" fmla="*/ 72033 h 95250"/>
              <a:gd name="connsiteX59" fmla="*/ 55132 w 95250"/>
              <a:gd name="connsiteY59" fmla="*/ 72224 h 95250"/>
              <a:gd name="connsiteX60" fmla="*/ 57133 w 95250"/>
              <a:gd name="connsiteY60" fmla="*/ 72700 h 95250"/>
              <a:gd name="connsiteX61" fmla="*/ 60276 w 95250"/>
              <a:gd name="connsiteY61" fmla="*/ 71271 h 95250"/>
              <a:gd name="connsiteX62" fmla="*/ 67324 w 95250"/>
              <a:gd name="connsiteY62" fmla="*/ 64223 h 95250"/>
              <a:gd name="connsiteX63" fmla="*/ 70468 w 95250"/>
              <a:gd name="connsiteY63" fmla="*/ 62699 h 95250"/>
              <a:gd name="connsiteX64" fmla="*/ 73420 w 95250"/>
              <a:gd name="connsiteY64" fmla="*/ 64223 h 95250"/>
              <a:gd name="connsiteX65" fmla="*/ 84850 w 95250"/>
              <a:gd name="connsiteY65" fmla="*/ 75557 h 95250"/>
              <a:gd name="connsiteX66" fmla="*/ 84946 w 95250"/>
              <a:gd name="connsiteY66" fmla="*/ 82034 h 95250"/>
              <a:gd name="connsiteX67" fmla="*/ 67324 w 95250"/>
              <a:gd name="connsiteY67" fmla="*/ 30504 h 95250"/>
              <a:gd name="connsiteX68" fmla="*/ 74754 w 95250"/>
              <a:gd name="connsiteY68" fmla="*/ 44696 h 95250"/>
              <a:gd name="connsiteX69" fmla="*/ 77516 w 95250"/>
              <a:gd name="connsiteY69" fmla="*/ 47078 h 95250"/>
              <a:gd name="connsiteX70" fmla="*/ 77992 w 95250"/>
              <a:gd name="connsiteY70" fmla="*/ 47078 h 95250"/>
              <a:gd name="connsiteX71" fmla="*/ 80278 w 95250"/>
              <a:gd name="connsiteY71" fmla="*/ 43839 h 95250"/>
              <a:gd name="connsiteX72" fmla="*/ 71325 w 95250"/>
              <a:gd name="connsiteY72" fmla="*/ 26694 h 95250"/>
              <a:gd name="connsiteX73" fmla="*/ 53989 w 95250"/>
              <a:gd name="connsiteY73" fmla="*/ 17741 h 95250"/>
              <a:gd name="connsiteX74" fmla="*/ 50751 w 95250"/>
              <a:gd name="connsiteY74" fmla="*/ 20027 h 95250"/>
              <a:gd name="connsiteX75" fmla="*/ 53037 w 95250"/>
              <a:gd name="connsiteY75" fmla="*/ 23170 h 95250"/>
              <a:gd name="connsiteX76" fmla="*/ 67324 w 95250"/>
              <a:gd name="connsiteY76" fmla="*/ 30504 h 95250"/>
              <a:gd name="connsiteX77" fmla="*/ 83231 w 95250"/>
              <a:gd name="connsiteY77" fmla="*/ 14693 h 95250"/>
              <a:gd name="connsiteX78" fmla="*/ 54751 w 95250"/>
              <a:gd name="connsiteY78" fmla="*/ 24 h 95250"/>
              <a:gd name="connsiteX79" fmla="*/ 51513 w 95250"/>
              <a:gd name="connsiteY79" fmla="*/ 2310 h 95250"/>
              <a:gd name="connsiteX80" fmla="*/ 53799 w 95250"/>
              <a:gd name="connsiteY80" fmla="*/ 5549 h 95250"/>
              <a:gd name="connsiteX81" fmla="*/ 79326 w 95250"/>
              <a:gd name="connsiteY81" fmla="*/ 18598 h 95250"/>
              <a:gd name="connsiteX82" fmla="*/ 92566 w 95250"/>
              <a:gd name="connsiteY82" fmla="*/ 43934 h 95250"/>
              <a:gd name="connsiteX83" fmla="*/ 95328 w 95250"/>
              <a:gd name="connsiteY83" fmla="*/ 46220 h 95250"/>
              <a:gd name="connsiteX84" fmla="*/ 95804 w 95250"/>
              <a:gd name="connsiteY84" fmla="*/ 46220 h 95250"/>
              <a:gd name="connsiteX85" fmla="*/ 98090 w 95250"/>
              <a:gd name="connsiteY85" fmla="*/ 43077 h 95250"/>
              <a:gd name="connsiteX86" fmla="*/ 83231 w 95250"/>
              <a:gd name="connsiteY86" fmla="*/ 14693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95250" h="95250">
                <a:moveTo>
                  <a:pt x="77611" y="60317"/>
                </a:moveTo>
                <a:cubicBezTo>
                  <a:pt x="75516" y="58317"/>
                  <a:pt x="73135" y="57174"/>
                  <a:pt x="70563" y="57174"/>
                </a:cubicBezTo>
                <a:cubicBezTo>
                  <a:pt x="67991" y="57174"/>
                  <a:pt x="65515" y="58222"/>
                  <a:pt x="63419" y="60317"/>
                </a:cubicBezTo>
                <a:lnTo>
                  <a:pt x="56942" y="66794"/>
                </a:lnTo>
                <a:cubicBezTo>
                  <a:pt x="56371" y="66509"/>
                  <a:pt x="55799" y="66223"/>
                  <a:pt x="55323" y="66032"/>
                </a:cubicBezTo>
                <a:cubicBezTo>
                  <a:pt x="54561" y="65651"/>
                  <a:pt x="53894" y="65270"/>
                  <a:pt x="53227" y="64889"/>
                </a:cubicBezTo>
                <a:cubicBezTo>
                  <a:pt x="47131" y="61079"/>
                  <a:pt x="41512" y="56031"/>
                  <a:pt x="36178" y="49459"/>
                </a:cubicBezTo>
                <a:cubicBezTo>
                  <a:pt x="33606" y="46220"/>
                  <a:pt x="31891" y="43458"/>
                  <a:pt x="30558" y="40696"/>
                </a:cubicBezTo>
                <a:cubicBezTo>
                  <a:pt x="32272" y="39172"/>
                  <a:pt x="33796" y="37553"/>
                  <a:pt x="35416" y="36029"/>
                </a:cubicBezTo>
                <a:cubicBezTo>
                  <a:pt x="35987" y="35457"/>
                  <a:pt x="36559" y="34886"/>
                  <a:pt x="37130" y="34314"/>
                </a:cubicBezTo>
                <a:cubicBezTo>
                  <a:pt x="41512" y="30028"/>
                  <a:pt x="41512" y="24408"/>
                  <a:pt x="37130" y="20122"/>
                </a:cubicBezTo>
                <a:lnTo>
                  <a:pt x="31510" y="14502"/>
                </a:lnTo>
                <a:cubicBezTo>
                  <a:pt x="30844" y="13835"/>
                  <a:pt x="30177" y="13169"/>
                  <a:pt x="29605" y="12597"/>
                </a:cubicBezTo>
                <a:cubicBezTo>
                  <a:pt x="28272" y="11264"/>
                  <a:pt x="27034" y="9930"/>
                  <a:pt x="25700" y="8692"/>
                </a:cubicBezTo>
                <a:cubicBezTo>
                  <a:pt x="23605" y="6692"/>
                  <a:pt x="21223" y="5644"/>
                  <a:pt x="18747" y="5644"/>
                </a:cubicBezTo>
                <a:cubicBezTo>
                  <a:pt x="16175" y="5644"/>
                  <a:pt x="13794" y="6692"/>
                  <a:pt x="11698" y="8692"/>
                </a:cubicBezTo>
                <a:lnTo>
                  <a:pt x="11698" y="8692"/>
                </a:lnTo>
                <a:lnTo>
                  <a:pt x="4555" y="15740"/>
                </a:lnTo>
                <a:cubicBezTo>
                  <a:pt x="1888" y="18407"/>
                  <a:pt x="364" y="21551"/>
                  <a:pt x="78" y="25265"/>
                </a:cubicBezTo>
                <a:cubicBezTo>
                  <a:pt x="-398" y="31266"/>
                  <a:pt x="1411" y="36886"/>
                  <a:pt x="2745" y="40505"/>
                </a:cubicBezTo>
                <a:cubicBezTo>
                  <a:pt x="6079" y="49554"/>
                  <a:pt x="11127" y="57936"/>
                  <a:pt x="18556" y="66794"/>
                </a:cubicBezTo>
                <a:cubicBezTo>
                  <a:pt x="27605" y="77558"/>
                  <a:pt x="38559" y="86035"/>
                  <a:pt x="51037" y="92036"/>
                </a:cubicBezTo>
                <a:cubicBezTo>
                  <a:pt x="55799" y="94322"/>
                  <a:pt x="62181" y="96893"/>
                  <a:pt x="69325" y="97370"/>
                </a:cubicBezTo>
                <a:cubicBezTo>
                  <a:pt x="69801" y="97370"/>
                  <a:pt x="70182" y="97370"/>
                  <a:pt x="70658" y="97370"/>
                </a:cubicBezTo>
                <a:cubicBezTo>
                  <a:pt x="75421" y="97370"/>
                  <a:pt x="79516" y="95655"/>
                  <a:pt x="82660" y="92226"/>
                </a:cubicBezTo>
                <a:cubicBezTo>
                  <a:pt x="82660" y="92226"/>
                  <a:pt x="82755" y="92131"/>
                  <a:pt x="82755" y="92131"/>
                </a:cubicBezTo>
                <a:cubicBezTo>
                  <a:pt x="83803" y="90893"/>
                  <a:pt x="85041" y="89750"/>
                  <a:pt x="86279" y="88511"/>
                </a:cubicBezTo>
                <a:cubicBezTo>
                  <a:pt x="87232" y="87654"/>
                  <a:pt x="88089" y="86797"/>
                  <a:pt x="89041" y="85844"/>
                </a:cubicBezTo>
                <a:cubicBezTo>
                  <a:pt x="91137" y="83749"/>
                  <a:pt x="92185" y="81272"/>
                  <a:pt x="92185" y="78701"/>
                </a:cubicBezTo>
                <a:cubicBezTo>
                  <a:pt x="92185" y="76129"/>
                  <a:pt x="91042" y="73748"/>
                  <a:pt x="88946" y="71652"/>
                </a:cubicBezTo>
                <a:lnTo>
                  <a:pt x="77611" y="60317"/>
                </a:lnTo>
                <a:close/>
                <a:moveTo>
                  <a:pt x="84946" y="82034"/>
                </a:moveTo>
                <a:cubicBezTo>
                  <a:pt x="84184" y="82892"/>
                  <a:pt x="83326" y="83654"/>
                  <a:pt x="82469" y="84511"/>
                </a:cubicBezTo>
                <a:cubicBezTo>
                  <a:pt x="81136" y="85749"/>
                  <a:pt x="79707" y="87083"/>
                  <a:pt x="78469" y="88607"/>
                </a:cubicBezTo>
                <a:cubicBezTo>
                  <a:pt x="76373" y="90797"/>
                  <a:pt x="73897" y="91845"/>
                  <a:pt x="70658" y="91845"/>
                </a:cubicBezTo>
                <a:cubicBezTo>
                  <a:pt x="70372" y="91845"/>
                  <a:pt x="69991" y="91845"/>
                  <a:pt x="69706" y="91845"/>
                </a:cubicBezTo>
                <a:cubicBezTo>
                  <a:pt x="63514" y="91464"/>
                  <a:pt x="57799" y="89083"/>
                  <a:pt x="53513" y="87083"/>
                </a:cubicBezTo>
                <a:cubicBezTo>
                  <a:pt x="41797" y="81463"/>
                  <a:pt x="31510" y="73462"/>
                  <a:pt x="22938" y="63270"/>
                </a:cubicBezTo>
                <a:cubicBezTo>
                  <a:pt x="15889" y="54888"/>
                  <a:pt x="11127" y="47078"/>
                  <a:pt x="7984" y="38696"/>
                </a:cubicBezTo>
                <a:cubicBezTo>
                  <a:pt x="6079" y="33552"/>
                  <a:pt x="5317" y="29552"/>
                  <a:pt x="5698" y="25742"/>
                </a:cubicBezTo>
                <a:cubicBezTo>
                  <a:pt x="5888" y="23360"/>
                  <a:pt x="6841" y="21360"/>
                  <a:pt x="8555" y="19646"/>
                </a:cubicBezTo>
                <a:lnTo>
                  <a:pt x="15604" y="12597"/>
                </a:lnTo>
                <a:cubicBezTo>
                  <a:pt x="16651" y="11645"/>
                  <a:pt x="17699" y="11168"/>
                  <a:pt x="18747" y="11168"/>
                </a:cubicBezTo>
                <a:cubicBezTo>
                  <a:pt x="20080" y="11168"/>
                  <a:pt x="21128" y="11930"/>
                  <a:pt x="21795" y="12597"/>
                </a:cubicBezTo>
                <a:lnTo>
                  <a:pt x="21890" y="12692"/>
                </a:lnTo>
                <a:cubicBezTo>
                  <a:pt x="23128" y="13835"/>
                  <a:pt x="24367" y="15074"/>
                  <a:pt x="25605" y="16407"/>
                </a:cubicBezTo>
                <a:cubicBezTo>
                  <a:pt x="26272" y="17074"/>
                  <a:pt x="26938" y="17741"/>
                  <a:pt x="27605" y="18407"/>
                </a:cubicBezTo>
                <a:lnTo>
                  <a:pt x="33225" y="24027"/>
                </a:lnTo>
                <a:cubicBezTo>
                  <a:pt x="35416" y="26218"/>
                  <a:pt x="35416" y="28218"/>
                  <a:pt x="33225" y="30409"/>
                </a:cubicBezTo>
                <a:cubicBezTo>
                  <a:pt x="32653" y="30980"/>
                  <a:pt x="31987" y="31552"/>
                  <a:pt x="31415" y="32123"/>
                </a:cubicBezTo>
                <a:cubicBezTo>
                  <a:pt x="29701" y="33933"/>
                  <a:pt x="27986" y="35552"/>
                  <a:pt x="26176" y="37172"/>
                </a:cubicBezTo>
                <a:cubicBezTo>
                  <a:pt x="26176" y="37172"/>
                  <a:pt x="26081" y="37267"/>
                  <a:pt x="26081" y="37267"/>
                </a:cubicBezTo>
                <a:cubicBezTo>
                  <a:pt x="24367" y="38981"/>
                  <a:pt x="24652" y="40791"/>
                  <a:pt x="25033" y="41934"/>
                </a:cubicBezTo>
                <a:lnTo>
                  <a:pt x="25129" y="42125"/>
                </a:lnTo>
                <a:cubicBezTo>
                  <a:pt x="26557" y="45649"/>
                  <a:pt x="28653" y="48983"/>
                  <a:pt x="31796" y="52983"/>
                </a:cubicBezTo>
                <a:lnTo>
                  <a:pt x="31796" y="52983"/>
                </a:lnTo>
                <a:cubicBezTo>
                  <a:pt x="37511" y="59936"/>
                  <a:pt x="43512" y="65461"/>
                  <a:pt x="50179" y="69557"/>
                </a:cubicBezTo>
                <a:cubicBezTo>
                  <a:pt x="51037" y="70128"/>
                  <a:pt x="51894" y="70509"/>
                  <a:pt x="52751" y="70890"/>
                </a:cubicBezTo>
                <a:cubicBezTo>
                  <a:pt x="53513" y="71271"/>
                  <a:pt x="54275" y="71652"/>
                  <a:pt x="54847" y="72033"/>
                </a:cubicBezTo>
                <a:cubicBezTo>
                  <a:pt x="54942" y="72033"/>
                  <a:pt x="55037" y="72128"/>
                  <a:pt x="55132" y="72224"/>
                </a:cubicBezTo>
                <a:cubicBezTo>
                  <a:pt x="55799" y="72509"/>
                  <a:pt x="56466" y="72700"/>
                  <a:pt x="57133" y="72700"/>
                </a:cubicBezTo>
                <a:cubicBezTo>
                  <a:pt x="58847" y="72700"/>
                  <a:pt x="59895" y="71652"/>
                  <a:pt x="60276" y="71271"/>
                </a:cubicBezTo>
                <a:lnTo>
                  <a:pt x="67324" y="64223"/>
                </a:lnTo>
                <a:cubicBezTo>
                  <a:pt x="68086" y="63556"/>
                  <a:pt x="69229" y="62699"/>
                  <a:pt x="70468" y="62699"/>
                </a:cubicBezTo>
                <a:cubicBezTo>
                  <a:pt x="71801" y="62699"/>
                  <a:pt x="72849" y="63461"/>
                  <a:pt x="73420" y="64223"/>
                </a:cubicBezTo>
                <a:lnTo>
                  <a:pt x="84850" y="75557"/>
                </a:lnTo>
                <a:cubicBezTo>
                  <a:pt x="87136" y="77653"/>
                  <a:pt x="87136" y="79844"/>
                  <a:pt x="84946" y="82034"/>
                </a:cubicBezTo>
                <a:close/>
                <a:moveTo>
                  <a:pt x="67324" y="30504"/>
                </a:moveTo>
                <a:cubicBezTo>
                  <a:pt x="71230" y="34409"/>
                  <a:pt x="73801" y="39267"/>
                  <a:pt x="74754" y="44696"/>
                </a:cubicBezTo>
                <a:cubicBezTo>
                  <a:pt x="74944" y="46125"/>
                  <a:pt x="76183" y="47078"/>
                  <a:pt x="77516" y="47078"/>
                </a:cubicBezTo>
                <a:cubicBezTo>
                  <a:pt x="77707" y="47078"/>
                  <a:pt x="77802" y="47078"/>
                  <a:pt x="77992" y="47078"/>
                </a:cubicBezTo>
                <a:cubicBezTo>
                  <a:pt x="79516" y="46792"/>
                  <a:pt x="80564" y="45363"/>
                  <a:pt x="80278" y="43839"/>
                </a:cubicBezTo>
                <a:cubicBezTo>
                  <a:pt x="79135" y="37362"/>
                  <a:pt x="76087" y="31361"/>
                  <a:pt x="71325" y="26694"/>
                </a:cubicBezTo>
                <a:cubicBezTo>
                  <a:pt x="66562" y="21932"/>
                  <a:pt x="60562" y="18788"/>
                  <a:pt x="53989" y="17741"/>
                </a:cubicBezTo>
                <a:cubicBezTo>
                  <a:pt x="52465" y="17455"/>
                  <a:pt x="51037" y="18503"/>
                  <a:pt x="50751" y="20027"/>
                </a:cubicBezTo>
                <a:cubicBezTo>
                  <a:pt x="50465" y="21455"/>
                  <a:pt x="51513" y="22979"/>
                  <a:pt x="53037" y="23170"/>
                </a:cubicBezTo>
                <a:cubicBezTo>
                  <a:pt x="58466" y="24122"/>
                  <a:pt x="63419" y="26599"/>
                  <a:pt x="67324" y="30504"/>
                </a:cubicBezTo>
                <a:close/>
                <a:moveTo>
                  <a:pt x="83231" y="14693"/>
                </a:moveTo>
                <a:cubicBezTo>
                  <a:pt x="75421" y="6977"/>
                  <a:pt x="65610" y="1929"/>
                  <a:pt x="54751" y="24"/>
                </a:cubicBezTo>
                <a:cubicBezTo>
                  <a:pt x="53227" y="-166"/>
                  <a:pt x="51799" y="786"/>
                  <a:pt x="51513" y="2310"/>
                </a:cubicBezTo>
                <a:cubicBezTo>
                  <a:pt x="51322" y="3834"/>
                  <a:pt x="52275" y="5263"/>
                  <a:pt x="53799" y="5549"/>
                </a:cubicBezTo>
                <a:cubicBezTo>
                  <a:pt x="63419" y="7168"/>
                  <a:pt x="72277" y="11740"/>
                  <a:pt x="79326" y="18598"/>
                </a:cubicBezTo>
                <a:cubicBezTo>
                  <a:pt x="86374" y="25551"/>
                  <a:pt x="90946" y="34314"/>
                  <a:pt x="92566" y="43934"/>
                </a:cubicBezTo>
                <a:cubicBezTo>
                  <a:pt x="92756" y="45268"/>
                  <a:pt x="93994" y="46220"/>
                  <a:pt x="95328" y="46220"/>
                </a:cubicBezTo>
                <a:cubicBezTo>
                  <a:pt x="95518" y="46220"/>
                  <a:pt x="95614" y="46220"/>
                  <a:pt x="95804" y="46220"/>
                </a:cubicBezTo>
                <a:cubicBezTo>
                  <a:pt x="97328" y="46030"/>
                  <a:pt x="98376" y="44601"/>
                  <a:pt x="98090" y="43077"/>
                </a:cubicBezTo>
                <a:cubicBezTo>
                  <a:pt x="96185" y="32219"/>
                  <a:pt x="91137" y="22503"/>
                  <a:pt x="83231" y="14693"/>
                </a:cubicBezTo>
                <a:close/>
              </a:path>
            </a:pathLst>
          </a:custGeom>
          <a:solidFill>
            <a:srgbClr val="072A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C57F2E-B39C-FAB0-F363-07B0DBCE1109}"/>
              </a:ext>
            </a:extLst>
          </p:cNvPr>
          <p:cNvSpPr txBox="1"/>
          <p:nvPr userDrawn="1"/>
        </p:nvSpPr>
        <p:spPr>
          <a:xfrm>
            <a:off x="6744352" y="4975234"/>
            <a:ext cx="2154321" cy="8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 Box 3438, Road Town,</a:t>
            </a:r>
          </a:p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Tortola, VG1110,</a:t>
            </a:r>
          </a:p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British Virgin Islands</a:t>
            </a:r>
          </a:p>
        </p:txBody>
      </p:sp>
      <p:pic>
        <p:nvPicPr>
          <p:cNvPr id="23" name="Picture 22" descr="A room with colorful chairs and tables&#10;&#10;Description automatically generated">
            <a:extLst>
              <a:ext uri="{FF2B5EF4-FFF2-40B4-BE49-F238E27FC236}">
                <a16:creationId xmlns:a16="http://schemas.microsoft.com/office/drawing/2014/main" id="{C16C5437-64E5-30F0-23C9-3BB90E8527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0" b="22613"/>
          <a:stretch/>
        </p:blipFill>
        <p:spPr>
          <a:xfrm>
            <a:off x="0" y="-21047"/>
            <a:ext cx="12192000" cy="41726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7DEC48-E6DE-A9CD-CC97-82CAD989B9D1}"/>
              </a:ext>
            </a:extLst>
          </p:cNvPr>
          <p:cNvSpPr txBox="1"/>
          <p:nvPr userDrawn="1"/>
        </p:nvSpPr>
        <p:spPr>
          <a:xfrm>
            <a:off x="6744352" y="4645736"/>
            <a:ext cx="2076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100" dirty="0">
                <a:solidFill>
                  <a:srgbClr val="213654"/>
                </a:solidFill>
                <a:latin typeface="Futura Medium" panose="020B0602020204020303" pitchFamily="34" charset="-79"/>
                <a:ea typeface="Open Sans SemiBold" panose="020B0706030804020204" pitchFamily="34" charset="0"/>
                <a:cs typeface="Futura Medium" panose="020B0602020204020303" pitchFamily="34" charset="-79"/>
              </a:rPr>
              <a:t>MAILING ADDRESS</a:t>
            </a:r>
            <a:endParaRPr lang="en-ID" sz="1400" spc="100" dirty="0">
              <a:solidFill>
                <a:srgbClr val="213654"/>
              </a:solidFill>
              <a:latin typeface="Futura Medium" panose="020B0602020204020303" pitchFamily="34" charset="-79"/>
              <a:ea typeface="Open Sans SemiBold" panose="020B0706030804020204" pitchFamily="34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21160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7D243434-4833-414B-6B22-06D0057DC5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E544C7-D856-64E9-62B3-5D2B0DEC5237}"/>
              </a:ext>
            </a:extLst>
          </p:cNvPr>
          <p:cNvCxnSpPr>
            <a:cxnSpLocks/>
          </p:cNvCxnSpPr>
          <p:nvPr userDrawn="1"/>
        </p:nvCxnSpPr>
        <p:spPr>
          <a:xfrm>
            <a:off x="501805" y="6297966"/>
            <a:ext cx="1020606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084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B66CE4-95D7-32AB-E206-53A9F2A25FDB}"/>
              </a:ext>
            </a:extLst>
          </p:cNvPr>
          <p:cNvSpPr/>
          <p:nvPr userDrawn="1"/>
        </p:nvSpPr>
        <p:spPr>
          <a:xfrm>
            <a:off x="0" y="0"/>
            <a:ext cx="12192000" cy="3193477"/>
          </a:xfrm>
          <a:prstGeom prst="rect">
            <a:avLst/>
          </a:prstGeom>
          <a:solidFill>
            <a:srgbClr val="21365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EBE1BD79-37B9-5E3D-7564-595CBA84CD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4485" y="959414"/>
            <a:ext cx="10765087" cy="1319662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2454D48-B5E9-C2C3-E604-5CBBC26B8B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4485" y="3555831"/>
            <a:ext cx="9760506" cy="248714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pic>
        <p:nvPicPr>
          <p:cNvPr id="37" name="Picture 36" descr="A logo of a company&#10;&#10;Description automatically generated">
            <a:extLst>
              <a:ext uri="{FF2B5EF4-FFF2-40B4-BE49-F238E27FC236}">
                <a16:creationId xmlns:a16="http://schemas.microsoft.com/office/drawing/2014/main" id="{B24F4E7F-8D0D-AC01-03B5-A9A9021DB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BF330E3-D556-C6F6-7EA1-9F4BDA037247}"/>
              </a:ext>
            </a:extLst>
          </p:cNvPr>
          <p:cNvCxnSpPr>
            <a:cxnSpLocks/>
          </p:cNvCxnSpPr>
          <p:nvPr userDrawn="1"/>
        </p:nvCxnSpPr>
        <p:spPr>
          <a:xfrm>
            <a:off x="501805" y="6297966"/>
            <a:ext cx="1020606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9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3">
            <a:extLst>
              <a:ext uri="{FF2B5EF4-FFF2-40B4-BE49-F238E27FC236}">
                <a16:creationId xmlns:a16="http://schemas.microsoft.com/office/drawing/2014/main" id="{A0AB22A1-AB16-2008-BBDB-23FD080EE877}"/>
              </a:ext>
            </a:extLst>
          </p:cNvPr>
          <p:cNvSpPr/>
          <p:nvPr userDrawn="1"/>
        </p:nvSpPr>
        <p:spPr>
          <a:xfrm>
            <a:off x="0" y="0"/>
            <a:ext cx="3570514" cy="4426854"/>
          </a:xfrm>
          <a:custGeom>
            <a:avLst/>
            <a:gdLst>
              <a:gd name="connsiteX0" fmla="*/ 0 w 3570514"/>
              <a:gd name="connsiteY0" fmla="*/ 0 h 4426854"/>
              <a:gd name="connsiteX1" fmla="*/ 3570514 w 3570514"/>
              <a:gd name="connsiteY1" fmla="*/ 0 h 4426854"/>
              <a:gd name="connsiteX2" fmla="*/ 3570514 w 3570514"/>
              <a:gd name="connsiteY2" fmla="*/ 2099256 h 4426854"/>
              <a:gd name="connsiteX3" fmla="*/ 1790163 w 3570514"/>
              <a:gd name="connsiteY3" fmla="*/ 2099256 h 4426854"/>
              <a:gd name="connsiteX4" fmla="*/ 1790163 w 3570514"/>
              <a:gd name="connsiteY4" fmla="*/ 4426854 h 4426854"/>
              <a:gd name="connsiteX5" fmla="*/ 0 w 3570514"/>
              <a:gd name="connsiteY5" fmla="*/ 4426854 h 442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0514" h="4426854">
                <a:moveTo>
                  <a:pt x="0" y="0"/>
                </a:moveTo>
                <a:lnTo>
                  <a:pt x="3570514" y="0"/>
                </a:lnTo>
                <a:lnTo>
                  <a:pt x="3570514" y="2099256"/>
                </a:lnTo>
                <a:lnTo>
                  <a:pt x="1790163" y="2099256"/>
                </a:lnTo>
                <a:lnTo>
                  <a:pt x="1790163" y="4426854"/>
                </a:lnTo>
                <a:lnTo>
                  <a:pt x="0" y="4426854"/>
                </a:lnTo>
                <a:close/>
              </a:path>
            </a:pathLst>
          </a:custGeom>
          <a:solidFill>
            <a:srgbClr val="21365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CBBF350-02F9-514E-9A4C-3B34AAE54B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91048" y="2187669"/>
            <a:ext cx="3080197" cy="37366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248F4AA-939F-EABA-A534-100D67B8FF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9568" y="1188433"/>
            <a:ext cx="5715000" cy="9144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7DD5253B-9B86-8CC8-1FAB-3DA9873F1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79568" y="2514600"/>
            <a:ext cx="5715000" cy="29718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pic>
        <p:nvPicPr>
          <p:cNvPr id="21" name="Picture 20" descr="A logo of a company&#10;&#10;Description automatically generated">
            <a:extLst>
              <a:ext uri="{FF2B5EF4-FFF2-40B4-BE49-F238E27FC236}">
                <a16:creationId xmlns:a16="http://schemas.microsoft.com/office/drawing/2014/main" id="{0F3BB38C-8478-2D38-CFCA-56EB39A6EB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C7D810-927C-25F5-55C3-66C3EB980BFC}"/>
              </a:ext>
            </a:extLst>
          </p:cNvPr>
          <p:cNvCxnSpPr>
            <a:cxnSpLocks/>
          </p:cNvCxnSpPr>
          <p:nvPr userDrawn="1"/>
        </p:nvCxnSpPr>
        <p:spPr>
          <a:xfrm>
            <a:off x="501805" y="6297966"/>
            <a:ext cx="1020606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7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93769596-C638-ECAC-EA12-D01DA5C9A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418E84-40B6-FF97-D748-BFDB8544AED5}"/>
              </a:ext>
            </a:extLst>
          </p:cNvPr>
          <p:cNvCxnSpPr>
            <a:cxnSpLocks/>
          </p:cNvCxnSpPr>
          <p:nvPr userDrawn="1"/>
        </p:nvCxnSpPr>
        <p:spPr>
          <a:xfrm>
            <a:off x="4784035" y="6297966"/>
            <a:ext cx="592383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5183295-EC27-1A89-38E5-BC234B30E6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6749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71814AD-311C-469E-EDA0-CF52F97DF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6140" y="1520935"/>
            <a:ext cx="6351587" cy="388594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71BAD70-F450-7239-A4AA-E1EAFC5846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6140" y="436483"/>
            <a:ext cx="6351586" cy="9144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38475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79D60E5-FC2D-46D6-E88B-0A3A35922804}"/>
              </a:ext>
            </a:extLst>
          </p:cNvPr>
          <p:cNvSpPr/>
          <p:nvPr userDrawn="1"/>
        </p:nvSpPr>
        <p:spPr>
          <a:xfrm>
            <a:off x="2453268" y="0"/>
            <a:ext cx="9738732" cy="6858000"/>
          </a:xfrm>
          <a:prstGeom prst="rect">
            <a:avLst/>
          </a:prstGeom>
          <a:solidFill>
            <a:srgbClr val="21365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866135E2-5E19-8530-B78E-8BA689D14706}"/>
              </a:ext>
            </a:extLst>
          </p:cNvPr>
          <p:cNvSpPr/>
          <p:nvPr userDrawn="1"/>
        </p:nvSpPr>
        <p:spPr>
          <a:xfrm>
            <a:off x="459209" y="1734965"/>
            <a:ext cx="4052025" cy="3673379"/>
          </a:xfrm>
          <a:prstGeom prst="hexagon">
            <a:avLst>
              <a:gd name="adj" fmla="val 22346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93769596-C638-ECAC-EA12-D01DA5C9A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418E84-40B6-FF97-D748-BFDB8544AED5}"/>
              </a:ext>
            </a:extLst>
          </p:cNvPr>
          <p:cNvCxnSpPr>
            <a:cxnSpLocks/>
          </p:cNvCxnSpPr>
          <p:nvPr userDrawn="1"/>
        </p:nvCxnSpPr>
        <p:spPr>
          <a:xfrm>
            <a:off x="4784035" y="6297966"/>
            <a:ext cx="592383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D67AC9F5-BD96-460F-CD74-8252DF4008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66240" y="2338657"/>
            <a:ext cx="5714999" cy="313449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5689C323-D78A-B1E9-17F9-B2659E6DC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6241" y="891527"/>
            <a:ext cx="5715000" cy="9144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7F17E609-5865-F543-7625-C6C55C069A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5190" y="2062976"/>
            <a:ext cx="3327085" cy="3026419"/>
          </a:xfrm>
          <a:prstGeom prst="hexagon">
            <a:avLst>
              <a:gd name="adj" fmla="val 20308"/>
              <a:gd name="vf" fmla="val 115470"/>
            </a:avLst>
          </a:prstGeo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5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E94A5B1-3B77-3704-21C4-1B9F00C235C9}"/>
              </a:ext>
            </a:extLst>
          </p:cNvPr>
          <p:cNvSpPr/>
          <p:nvPr userDrawn="1"/>
        </p:nvSpPr>
        <p:spPr>
          <a:xfrm>
            <a:off x="0" y="1115122"/>
            <a:ext cx="12192000" cy="4377897"/>
          </a:xfrm>
          <a:prstGeom prst="rect">
            <a:avLst/>
          </a:prstGeom>
          <a:solidFill>
            <a:srgbClr val="21365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E43B2D3-5CDD-1908-5C9F-3658F04B43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9853" y="1364975"/>
            <a:ext cx="640281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F9735713-E1BD-6B11-8095-A39F74934E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9853" y="2448339"/>
            <a:ext cx="6402810" cy="268305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pic>
        <p:nvPicPr>
          <p:cNvPr id="26" name="Picture 25" descr="A logo of a company&#10;&#10;Description automatically generated">
            <a:extLst>
              <a:ext uri="{FF2B5EF4-FFF2-40B4-BE49-F238E27FC236}">
                <a16:creationId xmlns:a16="http://schemas.microsoft.com/office/drawing/2014/main" id="{70CE031A-7560-871E-EE1E-EEE865298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DE1D10-7E70-A92E-49FB-9F993B75AF80}"/>
              </a:ext>
            </a:extLst>
          </p:cNvPr>
          <p:cNvCxnSpPr>
            <a:cxnSpLocks/>
          </p:cNvCxnSpPr>
          <p:nvPr userDrawn="1"/>
        </p:nvCxnSpPr>
        <p:spPr>
          <a:xfrm>
            <a:off x="501805" y="6297966"/>
            <a:ext cx="1020606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1">
            <a:extLst>
              <a:ext uri="{FF2B5EF4-FFF2-40B4-BE49-F238E27FC236}">
                <a16:creationId xmlns:a16="http://schemas.microsoft.com/office/drawing/2014/main" id="{9109FFFA-37D5-79EB-B353-F7C5703DEB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0946" y="1836449"/>
            <a:ext cx="3327085" cy="3014330"/>
          </a:xfrm>
          <a:prstGeom prst="hexagon">
            <a:avLst>
              <a:gd name="adj" fmla="val 20308"/>
              <a:gd name="vf" fmla="val 115470"/>
            </a:avLst>
          </a:prstGeo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52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D449749-66C0-2240-E13E-305BF57C69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41304" y="2462055"/>
            <a:ext cx="1355266" cy="13552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95B85BC-57FE-87AD-9518-E9E655DFAD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41304" y="4239790"/>
            <a:ext cx="1355266" cy="13552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27E1DD4-70DC-C18B-56E3-972957F7FB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41304" y="967744"/>
            <a:ext cx="9044656" cy="9144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EA5856B4-8F5A-F63E-5A45-BCF4DCEAB3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2700" y="2470475"/>
            <a:ext cx="7223260" cy="41743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676C444-09DA-03C7-0EA6-C3CA06CD07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2700" y="2972868"/>
            <a:ext cx="7223260" cy="100770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7ACA66F6-9FE6-E4D4-E6A8-448D8C0AB1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2699" y="4236891"/>
            <a:ext cx="7223259" cy="41743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213654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4AA8C551-E805-2056-D42F-20595856F2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2700" y="4739284"/>
            <a:ext cx="7223260" cy="100770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F9807B-0310-BEF9-8EF3-CCBAD9F3F7C4}"/>
              </a:ext>
            </a:extLst>
          </p:cNvPr>
          <p:cNvSpPr/>
          <p:nvPr userDrawn="1"/>
        </p:nvSpPr>
        <p:spPr>
          <a:xfrm>
            <a:off x="0" y="0"/>
            <a:ext cx="1484133" cy="6858000"/>
          </a:xfrm>
          <a:prstGeom prst="rect">
            <a:avLst/>
          </a:prstGeom>
          <a:solidFill>
            <a:srgbClr val="9A1B1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22" name="Picture 21" descr="A logo of a company&#10;&#10;Description automatically generated">
            <a:extLst>
              <a:ext uri="{FF2B5EF4-FFF2-40B4-BE49-F238E27FC236}">
                <a16:creationId xmlns:a16="http://schemas.microsoft.com/office/drawing/2014/main" id="{4DB330ED-7AB3-0A08-FA27-BD38B2F770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60" y="5746988"/>
            <a:ext cx="1017215" cy="100770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8C408A-7E78-BE38-8DA9-F1432361FA9F}"/>
              </a:ext>
            </a:extLst>
          </p:cNvPr>
          <p:cNvCxnSpPr>
            <a:cxnSpLocks/>
          </p:cNvCxnSpPr>
          <p:nvPr userDrawn="1"/>
        </p:nvCxnSpPr>
        <p:spPr>
          <a:xfrm>
            <a:off x="1841304" y="6297966"/>
            <a:ext cx="8866563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79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37D9C-F4FA-42C9-8DA0-14B261A0CA5A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CB3FF-6329-4EFD-AF44-0BA370560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4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80" r:id="rId4"/>
    <p:sldLayoutId id="2147483676" r:id="rId5"/>
    <p:sldLayoutId id="2147483677" r:id="rId6"/>
    <p:sldLayoutId id="2147483682" r:id="rId7"/>
    <p:sldLayoutId id="2147483674" r:id="rId8"/>
    <p:sldLayoutId id="2147483678" r:id="rId9"/>
    <p:sldLayoutId id="2147483679" r:id="rId10"/>
    <p:sldLayoutId id="2147483688" r:id="rId11"/>
    <p:sldLayoutId id="2147483681" r:id="rId12"/>
    <p:sldLayoutId id="2147483691" r:id="rId13"/>
    <p:sldLayoutId id="2147483692" r:id="rId14"/>
    <p:sldLayoutId id="2147483683" r:id="rId15"/>
    <p:sldLayoutId id="2147483690" r:id="rId16"/>
    <p:sldLayoutId id="2147483689" r:id="rId17"/>
    <p:sldLayoutId id="2147483684" r:id="rId18"/>
    <p:sldLayoutId id="2147483685" r:id="rId19"/>
    <p:sldLayoutId id="2147483687" r:id="rId20"/>
    <p:sldLayoutId id="214748368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populated_places_in_the_Caribbea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tomconger/4703768293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publicdomainpictures.net/en/view-image.php?image=212702&amp;picture=driving-and-texting" TargetMode="Externa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tualidadhardware.com/hyperx-amplia-la-linea-de-memorias-fury-y-lanza-la-nueva-dram-ddr4-impact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fusion.werindia.com/finance-talk/high-risk-high-reward-stocks" TargetMode="Externa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montevines.com/courtroom-in-us-district-court-in-wichita-ks/" TargetMode="External"/><Relationship Id="rId7" Type="http://schemas.openxmlformats.org/officeDocument/2006/relationships/hyperlink" Target="https://www.vadamlaw.com/post/understanding-personal-guarantees-specificity-and-enforceability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5" Type="http://schemas.openxmlformats.org/officeDocument/2006/relationships/hyperlink" Target="https://www.vecteezy.com/photo/32945434-riding-in-the-championship-requires-speed-and-expertise" TargetMode="Externa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photos/why-it-matters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sociolegalcorp.com/judiciary/tribunal/permanent-court-of-arbitration-commitment-to-international-arbitration/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ubisland.com/offers/local-resident-rate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nkick.com/self-improvement/capacity-building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7F177-B1D3-90A2-1879-513663303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148" y="1744665"/>
            <a:ext cx="10333704" cy="2387600"/>
          </a:xfrm>
        </p:spPr>
        <p:txBody>
          <a:bodyPr/>
          <a:lstStyle/>
          <a:p>
            <a:pPr algn="ctr"/>
            <a:r>
              <a:rPr lang="en-US" dirty="0"/>
              <a:t>Strengthening Regulatory Confidence through Arbitration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6A40A-99FE-CB07-BDD5-8FB7A7497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596" y="4527501"/>
            <a:ext cx="11083004" cy="1655762"/>
          </a:xfrm>
        </p:spPr>
        <p:txBody>
          <a:bodyPr>
            <a:normAutofit/>
          </a:bodyPr>
          <a:lstStyle/>
          <a:p>
            <a:r>
              <a:rPr lang="en-US" b="1" dirty="0"/>
              <a:t>DISPUTE RESOLUTION MECHANISMS IN CARIBBEAN UTILITY SECTORS</a:t>
            </a:r>
            <a:br>
              <a:rPr lang="en-US" dirty="0"/>
            </a:br>
            <a:endParaRPr lang="en-US" dirty="0"/>
          </a:p>
          <a:p>
            <a:endParaRPr lang="en-US" b="1" dirty="0"/>
          </a:p>
          <a:p>
            <a:pPr algn="r"/>
            <a:r>
              <a:rPr lang="en-US" sz="1600" b="1" dirty="0"/>
              <a:t>PRESENTER</a:t>
            </a:r>
            <a:r>
              <a:rPr lang="en-US" sz="1600" dirty="0"/>
              <a:t>: SHAN M. GREER, CEO, BVI INTERNATIONAL ARBITRATION CENTRE</a:t>
            </a:r>
          </a:p>
        </p:txBody>
      </p:sp>
    </p:spTree>
    <p:extLst>
      <p:ext uri="{BB962C8B-B14F-4D97-AF65-F5344CB8AC3E}">
        <p14:creationId xmlns:p14="http://schemas.microsoft.com/office/powerpoint/2010/main" val="2872127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644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2B49B6E-F1BE-9323-223A-DC70E95AF4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Evolving Utilities Landscape in the Caribbean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1A9D9E7-34C8-414F-6340-23413DB564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9853" y="2473739"/>
            <a:ext cx="6402810" cy="23770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Aging and underfunded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Heightened climate risks (hurricanes, droughts)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Small markets, limited legal &amp; regulatory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Regulatory reform in progress across the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Complexities of foreign &amp; cross-border investment</a:t>
            </a:r>
          </a:p>
        </p:txBody>
      </p:sp>
      <p:pic>
        <p:nvPicPr>
          <p:cNvPr id="9" name="Content Placeholder 8" descr="A map of the caribbean&#10;&#10;AI-generated content may be incorrect.">
            <a:extLst>
              <a:ext uri="{FF2B5EF4-FFF2-40B4-BE49-F238E27FC236}">
                <a16:creationId xmlns:a16="http://schemas.microsoft.com/office/drawing/2014/main" id="{25662FF0-09C1-4C99-8054-DDE9D6A934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532" r="17532"/>
          <a:stretch/>
        </p:blipFill>
        <p:spPr>
          <a:xfrm>
            <a:off x="880946" y="1921835"/>
            <a:ext cx="3327085" cy="3014330"/>
          </a:xfrm>
        </p:spPr>
      </p:pic>
    </p:spTree>
    <p:extLst>
      <p:ext uri="{BB962C8B-B14F-4D97-AF65-F5344CB8AC3E}">
        <p14:creationId xmlns:p14="http://schemas.microsoft.com/office/powerpoint/2010/main" val="2147799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A3F7D6A-9BAF-AE17-3A06-D4182DAE81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802" r="18802"/>
          <a:stretch>
            <a:fillRect/>
          </a:stretch>
        </p:blipFill>
        <p:spPr>
          <a:xfrm>
            <a:off x="1841304" y="1939540"/>
            <a:ext cx="1628848" cy="1628850"/>
          </a:xfrm>
        </p:spPr>
      </p:pic>
      <p:pic>
        <p:nvPicPr>
          <p:cNvPr id="13" name="Picture Placeholder 12" descr="A person holding a phone while driving a car&#10;&#10;AI-generated content may be incorrect.">
            <a:extLst>
              <a:ext uri="{FF2B5EF4-FFF2-40B4-BE49-F238E27FC236}">
                <a16:creationId xmlns:a16="http://schemas.microsoft.com/office/drawing/2014/main" id="{705AF7F1-4315-78FE-29C4-9EA6CB1F8A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307" r="16307"/>
          <a:stretch>
            <a:fillRect/>
          </a:stretch>
        </p:blipFill>
        <p:spPr>
          <a:xfrm>
            <a:off x="1841304" y="3900988"/>
            <a:ext cx="1668056" cy="177348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61A5F-5F22-640F-EC32-ACC4F86B6D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Why are disputes ignored?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D9A1E3-5F7F-E3A6-342C-F2E14E9A3C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2700" y="1901302"/>
            <a:ext cx="7223260" cy="417431"/>
          </a:xfrm>
        </p:spPr>
        <p:txBody>
          <a:bodyPr/>
          <a:lstStyle/>
          <a:p>
            <a:r>
              <a:rPr lang="en-US" dirty="0"/>
              <a:t>Avoided as Confrontational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54F0F5-F0E6-9D63-67DB-91C8D52000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2700" y="2301058"/>
            <a:ext cx="7223260" cy="100770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Seen as a sign of failure or breakdown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Discomfort with legal processes and adversarial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Fear of reputational damage or political fallout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Cultural hesitation to “rock the boat” or escalate conflict</a:t>
            </a:r>
          </a:p>
          <a:p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F2D7EE-6D9E-0B70-C0AB-BD2D2C45CA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2699" y="3900989"/>
            <a:ext cx="7223259" cy="417431"/>
          </a:xfrm>
        </p:spPr>
        <p:txBody>
          <a:bodyPr/>
          <a:lstStyle/>
          <a:p>
            <a:r>
              <a:rPr lang="en-US" dirty="0"/>
              <a:t>Focus Elsewhere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AC3EE0-F156-A757-8B92-72F933AD22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62700" y="4300745"/>
            <a:ext cx="7223260" cy="1773484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400" dirty="0" err="1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Prioritisation</a:t>
            </a:r>
            <a:r>
              <a:rPr lang="en-US" sz="64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of operations, compliance and service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Resource constraints limit strategic legal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Limited legal expertise in regulatory and utility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False assumption: “It won’t happen to us”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4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Lack of preparedness for dispute escalation</a:t>
            </a:r>
            <a:br>
              <a:rPr lang="en-US" sz="72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br>
              <a:rPr lang="en-US" sz="45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br>
              <a:rPr lang="en-US" sz="45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br>
              <a:rPr lang="en-US" sz="45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9887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D4696-C722-2175-419C-A348CD4DD5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41303" y="694739"/>
            <a:ext cx="9044656" cy="914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Why does this matter to Small Island Developing States?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6BEA2-D04A-0373-7570-342C8AA2BE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2700" y="2017858"/>
            <a:ext cx="7223259" cy="417431"/>
          </a:xfrm>
        </p:spPr>
        <p:txBody>
          <a:bodyPr/>
          <a:lstStyle/>
          <a:p>
            <a:r>
              <a:rPr lang="en-US" dirty="0"/>
              <a:t>Disproportionate Impact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B2E917-1269-3D45-4A90-A7CAE07076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2700" y="2454470"/>
            <a:ext cx="7223260" cy="100770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Weaker bargaining power in negotiations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Limited access to legal and technical 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Overloaded and under-resourced court systems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7ADA08-A9DF-28C5-1045-E61DC3FE3D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2699" y="4043501"/>
            <a:ext cx="7223260" cy="417431"/>
          </a:xfrm>
        </p:spPr>
        <p:txBody>
          <a:bodyPr/>
          <a:lstStyle/>
          <a:p>
            <a:r>
              <a:rPr lang="en-US" dirty="0"/>
              <a:t>High Risk, High Cost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3042B5-EBB8-4A35-AA6E-B8A6A2EEBD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62699" y="4460932"/>
            <a:ext cx="7223260" cy="179533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One dispute can drain years of public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Financial exposure and legal expenses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Chilling effect on investor confidence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Risk of </a:t>
            </a:r>
            <a:r>
              <a:rPr lang="en-US" dirty="0" err="1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politicising</a:t>
            </a:r>
            <a:r>
              <a:rPr lang="en-US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regulatory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Erosion of public trust in institutions</a:t>
            </a:r>
            <a:br>
              <a:rPr lang="en-US" sz="18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br>
              <a:rPr lang="en-US" sz="18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Placeholder 17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5A113ED3-7D36-DD4F-6BE4-29B1834528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667" r="16667"/>
          <a:stretch>
            <a:fillRect/>
          </a:stretch>
        </p:blipFill>
        <p:spPr>
          <a:xfrm>
            <a:off x="1841303" y="2017858"/>
            <a:ext cx="1486094" cy="1486096"/>
          </a:xfrm>
        </p:spPr>
      </p:pic>
      <p:pic>
        <p:nvPicPr>
          <p:cNvPr id="10" name="Picture Placeholder 22" descr="A notepad with a pen and a note on it&#10;&#10;AI-generated content may be incorrect.">
            <a:extLst>
              <a:ext uri="{FF2B5EF4-FFF2-40B4-BE49-F238E27FC236}">
                <a16:creationId xmlns:a16="http://schemas.microsoft.com/office/drawing/2014/main" id="{0EA9A16F-E240-1DF6-0A9C-C5E93328926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628" r="16628"/>
          <a:stretch>
            <a:fillRect/>
          </a:stretch>
        </p:blipFill>
        <p:spPr>
          <a:xfrm>
            <a:off x="1841304" y="4237171"/>
            <a:ext cx="1486093" cy="1926090"/>
          </a:xfrm>
        </p:spPr>
      </p:pic>
    </p:spTree>
    <p:extLst>
      <p:ext uri="{BB962C8B-B14F-4D97-AF65-F5344CB8AC3E}">
        <p14:creationId xmlns:p14="http://schemas.microsoft.com/office/powerpoint/2010/main" val="4042242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ld wrinkled hands with some coins">
            <a:extLst>
              <a:ext uri="{FF2B5EF4-FFF2-40B4-BE49-F238E27FC236}">
                <a16:creationId xmlns:a16="http://schemas.microsoft.com/office/drawing/2014/main" id="{EBAA3490-F4FC-006B-F5AA-A8C83E7665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00" r="38716" b="-1"/>
          <a:stretch>
            <a:fillRect/>
          </a:stretch>
        </p:blipFill>
        <p:spPr>
          <a:xfrm>
            <a:off x="20" y="10"/>
            <a:ext cx="4467477" cy="6857990"/>
          </a:xfrm>
          <a:prstGeom prst="rect">
            <a:avLst/>
          </a:prstGeom>
          <a:noFill/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A0E1373-80D7-FDB1-2DF4-862E4ED93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6140" y="1844321"/>
            <a:ext cx="6351587" cy="38859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Delays and access issues can escalate quickly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Weak contract terms increase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Major financial and reputational fallout is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Poor planning complicates resolution pathways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F6105-FEB1-D935-90C1-7564EC729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6140" y="603751"/>
            <a:ext cx="6351586" cy="691247"/>
          </a:xfrm>
        </p:spPr>
        <p:txBody>
          <a:bodyPr>
            <a:normAutofit/>
          </a:bodyPr>
          <a:lstStyle/>
          <a:p>
            <a:r>
              <a:rPr lang="en-US" dirty="0"/>
              <a:t>The Cost of Being Unprepared</a:t>
            </a:r>
          </a:p>
        </p:txBody>
      </p:sp>
    </p:spTree>
    <p:extLst>
      <p:ext uri="{BB962C8B-B14F-4D97-AF65-F5344CB8AC3E}">
        <p14:creationId xmlns:p14="http://schemas.microsoft.com/office/powerpoint/2010/main" val="478338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3AD317-FBF5-A06D-2D3A-D891B808B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28084"/>
            <a:ext cx="12192000" cy="622220"/>
          </a:xfrm>
        </p:spPr>
        <p:txBody>
          <a:bodyPr/>
          <a:lstStyle/>
          <a:p>
            <a:r>
              <a:rPr lang="en-US" dirty="0"/>
              <a:t>Arbitration as a Strategic Solution</a:t>
            </a:r>
          </a:p>
        </p:txBody>
      </p:sp>
      <p:pic>
        <p:nvPicPr>
          <p:cNvPr id="13" name="Picture Placeholder 12" descr="A courtroom with wooden benches&#10;&#10;AI-generated content may be incorrect.">
            <a:extLst>
              <a:ext uri="{FF2B5EF4-FFF2-40B4-BE49-F238E27FC236}">
                <a16:creationId xmlns:a16="http://schemas.microsoft.com/office/drawing/2014/main" id="{A41C5BA4-FCE2-443F-FCF7-C60BBD7086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685" r="20685"/>
          <a:stretch>
            <a:fillRect/>
          </a:stretch>
        </p:blipFill>
        <p:spPr>
          <a:xfrm>
            <a:off x="1646438" y="1292574"/>
            <a:ext cx="2517200" cy="2715742"/>
          </a:xfrm>
        </p:spPr>
      </p:pic>
      <p:pic>
        <p:nvPicPr>
          <p:cNvPr id="15" name="Picture Placeholder 14" descr="A jockey riding a horse&#10;&#10;AI-generated content may be incorrect.">
            <a:extLst>
              <a:ext uri="{FF2B5EF4-FFF2-40B4-BE49-F238E27FC236}">
                <a16:creationId xmlns:a16="http://schemas.microsoft.com/office/drawing/2014/main" id="{E40611AD-3F65-39AE-6EA2-EB3075355F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5349" r="25349"/>
          <a:stretch>
            <a:fillRect/>
          </a:stretch>
        </p:blipFill>
        <p:spPr>
          <a:xfrm>
            <a:off x="5174478" y="1292574"/>
            <a:ext cx="2315044" cy="2679437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3E3E1E-7C21-0374-27B5-6AC6536413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43599" y="4068035"/>
            <a:ext cx="3122877" cy="415357"/>
          </a:xfrm>
        </p:spPr>
        <p:txBody>
          <a:bodyPr>
            <a:normAutofit/>
          </a:bodyPr>
          <a:lstStyle/>
          <a:p>
            <a:r>
              <a:rPr lang="en-US" sz="1600" u="sng" dirty="0"/>
              <a:t>NEUTRAL FORUM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CA513-CE46-F473-3443-266AD41460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46438" y="4545173"/>
            <a:ext cx="3122877" cy="1424857"/>
          </a:xfrm>
        </p:spPr>
        <p:txBody>
          <a:bodyPr>
            <a:norm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  <a:cs typeface="Futura Medium" panose="020B0602020204020303" pitchFamily="34" charset="-79"/>
              </a:rPr>
              <a:t>Arbitration administered by ICC in Washington, D.C.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  <a:cs typeface="Futura Medium" panose="020B0602020204020303" pitchFamily="34" charset="-79"/>
              </a:rPr>
              <a:t>Neutral ground for both parties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  <a:cs typeface="Futura Medium" panose="020B0602020204020303" pitchFamily="34" charset="-79"/>
              </a:rPr>
              <a:t>Builds trust—avoids local court bias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3E3836-D827-73D9-8CB9-68644FF03D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38645" y="4053477"/>
            <a:ext cx="3122877" cy="415357"/>
          </a:xfrm>
        </p:spPr>
        <p:txBody>
          <a:bodyPr>
            <a:normAutofit/>
          </a:bodyPr>
          <a:lstStyle/>
          <a:p>
            <a:r>
              <a:rPr lang="en-US" sz="1600" u="sng" dirty="0"/>
              <a:t>SPEED AND EXPERTISE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011ADF-DCFA-A55D-877C-5FFEFA8BE0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6734" y="4545173"/>
            <a:ext cx="2787044" cy="1424857"/>
          </a:xfrm>
        </p:spPr>
        <p:txBody>
          <a:bodyPr>
            <a:normAutofit fontScale="92500" lnSpcReduction="20000"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Futura Medium" panose="020B0602020204020303" pitchFamily="34" charset="-79"/>
              </a:rPr>
              <a:t>Contractor likely has foreign assets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Futura Medium" panose="020B0602020204020303" pitchFamily="34" charset="-79"/>
              </a:rPr>
              <a:t>Enforceable in 170+ countries under New York Convention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Futura Medium" panose="020B0602020204020303" pitchFamily="34" charset="-79"/>
              </a:rPr>
              <a:t>Easier cross-border recovery than national court judgments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3AA8D9-3FF9-9170-2A71-300AD49284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27281" y="4053476"/>
            <a:ext cx="3122877" cy="293879"/>
          </a:xfrm>
        </p:spPr>
        <p:txBody>
          <a:bodyPr>
            <a:normAutofit lnSpcReduction="10000"/>
          </a:bodyPr>
          <a:lstStyle/>
          <a:p>
            <a:r>
              <a:rPr lang="en-US" sz="1600" u="sng" dirty="0"/>
              <a:t>ENFORCEABILITY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C5C94F-08ED-1B5D-C59B-ADC40F9BEE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31197" y="4545173"/>
            <a:ext cx="3122877" cy="1596734"/>
          </a:xfrm>
        </p:spPr>
        <p:txBody>
          <a:bodyPr>
            <a:no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  <a:cs typeface="Futura Medium" panose="020B0602020204020303" pitchFamily="34" charset="-79"/>
              </a:rPr>
              <a:t>Handled by technical and legal experts in EPC contracts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  <a:cs typeface="Futura Medium" panose="020B0602020204020303" pitchFamily="34" charset="-79"/>
              </a:rPr>
              <a:t>Faster timeline than national courts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  <a:cs typeface="Futura Medium" panose="020B0602020204020303" pitchFamily="34" charset="-79"/>
              </a:rPr>
              <a:t>Minimizes delays and disruption </a:t>
            </a:r>
          </a:p>
        </p:txBody>
      </p:sp>
      <p:pic>
        <p:nvPicPr>
          <p:cNvPr id="21" name="Picture Placeholder 20" descr="A person with a chain around her arm and a contract&#10;&#10;AI-generated content may be incorrect.">
            <a:extLst>
              <a:ext uri="{FF2B5EF4-FFF2-40B4-BE49-F238E27FC236}">
                <a16:creationId xmlns:a16="http://schemas.microsoft.com/office/drawing/2014/main" id="{618EB631-CD4D-7E3A-7C21-2919A68DAB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5278" r="25278"/>
          <a:stretch>
            <a:fillRect/>
          </a:stretch>
        </p:blipFill>
        <p:spPr>
          <a:xfrm>
            <a:off x="8331198" y="1292573"/>
            <a:ext cx="2315044" cy="2679437"/>
          </a:xfrm>
        </p:spPr>
      </p:pic>
    </p:spTree>
    <p:extLst>
      <p:ext uri="{BB962C8B-B14F-4D97-AF65-F5344CB8AC3E}">
        <p14:creationId xmlns:p14="http://schemas.microsoft.com/office/powerpoint/2010/main" val="1937935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96754-0ECF-4E97-F09C-A0E5094F37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48874"/>
            <a:ext cx="12192000" cy="914400"/>
          </a:xfrm>
        </p:spPr>
        <p:txBody>
          <a:bodyPr>
            <a:normAutofit/>
          </a:bodyPr>
          <a:lstStyle/>
          <a:p>
            <a:r>
              <a:rPr lang="en-US" dirty="0"/>
              <a:t>Drafting Effective Arbitration Clauses</a:t>
            </a:r>
          </a:p>
        </p:txBody>
      </p:sp>
      <p:pic>
        <p:nvPicPr>
          <p:cNvPr id="12" name="Picture Placeholder 11" descr="A chalkboard with a white chalk and a chalk on it&#10;&#10;AI-generated content may be incorrect.">
            <a:extLst>
              <a:ext uri="{FF2B5EF4-FFF2-40B4-BE49-F238E27FC236}">
                <a16:creationId xmlns:a16="http://schemas.microsoft.com/office/drawing/2014/main" id="{E4AC1360-38E8-B467-B6EA-165382E7F2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419" r="21458" b="1"/>
          <a:stretch>
            <a:fillRect/>
          </a:stretch>
        </p:blipFill>
        <p:spPr>
          <a:xfrm>
            <a:off x="2265528" y="1579487"/>
            <a:ext cx="3398293" cy="2633221"/>
          </a:xfrm>
          <a:noFill/>
        </p:spPr>
      </p:pic>
      <p:pic>
        <p:nvPicPr>
          <p:cNvPr id="10" name="Picture Placeholder 9" descr="A gavel and wooden letters&#10;&#10;AI-generated content may be incorrect.">
            <a:extLst>
              <a:ext uri="{FF2B5EF4-FFF2-40B4-BE49-F238E27FC236}">
                <a16:creationId xmlns:a16="http://schemas.microsoft.com/office/drawing/2014/main" id="{6A818BBE-1481-ACA0-9AD6-5A6DBA268A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8220" r="21449" b="2"/>
          <a:stretch>
            <a:fillRect/>
          </a:stretch>
        </p:blipFill>
        <p:spPr>
          <a:xfrm>
            <a:off x="6974006" y="1579487"/>
            <a:ext cx="3398293" cy="2633221"/>
          </a:xfr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C49ADB-D9CF-D9AF-B912-6A395E1D9D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03235" y="4305177"/>
            <a:ext cx="3122877" cy="415357"/>
          </a:xfrm>
        </p:spPr>
        <p:txBody>
          <a:bodyPr>
            <a:normAutofit/>
          </a:bodyPr>
          <a:lstStyle/>
          <a:p>
            <a:r>
              <a:rPr lang="en-US" sz="1800" u="sng" dirty="0">
                <a:solidFill>
                  <a:schemeClr val="tx1"/>
                </a:solidFill>
              </a:rPr>
              <a:t>Why it Matters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586426-0097-60A8-9F4A-FE2D17CC62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26636" y="4884269"/>
            <a:ext cx="3122877" cy="1424857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Scope of disputes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Seat of arbitration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Number of arbitrators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Institutional rules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Language of proceedings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8C7962-1D58-9A8C-10B2-EF42D76A79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97950" y="4301311"/>
            <a:ext cx="3122877" cy="415357"/>
          </a:xfrm>
        </p:spPr>
        <p:txBody>
          <a:bodyPr>
            <a:normAutofit/>
          </a:bodyPr>
          <a:lstStyle/>
          <a:p>
            <a:r>
              <a:rPr lang="en-US" sz="1800" u="sng" dirty="0">
                <a:solidFill>
                  <a:schemeClr val="tx1"/>
                </a:solidFill>
              </a:rPr>
              <a:t>Essential Elements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ACA6AF-02CF-ABB4-5C10-931DDC35BD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97950" y="4894195"/>
            <a:ext cx="3122877" cy="1424857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Avoids procedural uncertainty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Speeds up dispute resolution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Reinforces fairness and neutrality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Reduces legal risk              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25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n island with boats in the water&#10;&#10;AI-generated content may be incorrect.">
            <a:extLst>
              <a:ext uri="{FF2B5EF4-FFF2-40B4-BE49-F238E27FC236}">
                <a16:creationId xmlns:a16="http://schemas.microsoft.com/office/drawing/2014/main" id="{47AE7792-9323-6A04-7CEE-89E48B07D7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792" r="30871" b="2"/>
          <a:stretch>
            <a:fillRect/>
          </a:stretch>
        </p:blipFill>
        <p:spPr>
          <a:xfrm>
            <a:off x="1891048" y="2187669"/>
            <a:ext cx="3080197" cy="3736614"/>
          </a:xfr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4F7D6B-9A81-B6F0-EBC4-E52BFF1153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79568" y="769333"/>
            <a:ext cx="5715000" cy="914400"/>
          </a:xfrm>
        </p:spPr>
        <p:txBody>
          <a:bodyPr>
            <a:normAutofit/>
          </a:bodyPr>
          <a:lstStyle/>
          <a:p>
            <a:r>
              <a:rPr lang="en-US" dirty="0"/>
              <a:t>The BVI Advantage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6B387-DC02-097A-5EF6-660A9D8DC0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9568" y="2514599"/>
            <a:ext cx="6169532" cy="3409683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</a:rPr>
              <a:t>Neutral &amp; Stable:</a:t>
            </a:r>
            <a:r>
              <a:rPr lang="en-US" sz="1900" dirty="0">
                <a:solidFill>
                  <a:schemeClr val="tx1"/>
                </a:solidFill>
              </a:rPr>
              <a:t> Politically independent, legally secure</a:t>
            </a:r>
          </a:p>
          <a:p>
            <a:pPr>
              <a:lnSpc>
                <a:spcPct val="120000"/>
              </a:lnSpc>
            </a:pPr>
            <a:endParaRPr lang="en-US" sz="19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</a:rPr>
              <a:t>Model Law Jurisdiction:</a:t>
            </a:r>
            <a:r>
              <a:rPr lang="en-US" sz="1900" dirty="0">
                <a:solidFill>
                  <a:schemeClr val="tx1"/>
                </a:solidFill>
              </a:rPr>
              <a:t> Aligned with UNCITRAL international standards</a:t>
            </a:r>
          </a:p>
          <a:p>
            <a:pPr>
              <a:lnSpc>
                <a:spcPct val="120000"/>
              </a:lnSpc>
            </a:pPr>
            <a:endParaRPr lang="en-US" sz="19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</a:rPr>
              <a:t>Globally </a:t>
            </a:r>
            <a:r>
              <a:rPr lang="en-US" sz="1900" b="1" dirty="0" err="1">
                <a:solidFill>
                  <a:schemeClr val="tx1"/>
                </a:solidFill>
              </a:rPr>
              <a:t>Recognised</a:t>
            </a:r>
            <a:r>
              <a:rPr lang="en-US" sz="1900" b="1" dirty="0">
                <a:solidFill>
                  <a:schemeClr val="tx1"/>
                </a:solidFill>
              </a:rPr>
              <a:t>:</a:t>
            </a:r>
            <a:r>
              <a:rPr lang="en-US" sz="1900" dirty="0">
                <a:solidFill>
                  <a:schemeClr val="tx1"/>
                </a:solidFill>
              </a:rPr>
              <a:t> Reputable and trusted worldwide</a:t>
            </a:r>
          </a:p>
          <a:p>
            <a:pPr>
              <a:lnSpc>
                <a:spcPct val="120000"/>
              </a:lnSpc>
            </a:pPr>
            <a:endParaRPr lang="en-US" sz="19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</a:rPr>
              <a:t>Cost-Effective &amp; Accessible:</a:t>
            </a:r>
            <a:r>
              <a:rPr lang="en-US" sz="1900" dirty="0">
                <a:solidFill>
                  <a:schemeClr val="tx1"/>
                </a:solidFill>
              </a:rPr>
              <a:t> Practical for regional actors</a:t>
            </a:r>
          </a:p>
          <a:p>
            <a:pPr>
              <a:lnSpc>
                <a:spcPct val="120000"/>
              </a:lnSpc>
            </a:pPr>
            <a:endParaRPr lang="en-US" sz="19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</a:rPr>
              <a:t>Supported by BVI IAC:</a:t>
            </a:r>
            <a:r>
              <a:rPr lang="en-US" sz="1900" dirty="0">
                <a:solidFill>
                  <a:schemeClr val="tx1"/>
                </a:solidFill>
              </a:rPr>
              <a:t> Expert-led arbitration services and infrastructure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0545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8EBFA7-DEA4-9F22-12F7-6DAD7DDB90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62500" y="2260600"/>
            <a:ext cx="7124700" cy="35814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🎓 </a:t>
            </a:r>
            <a:r>
              <a:rPr lang="en-US" sz="2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Free training for public and private sectors</a:t>
            </a:r>
          </a:p>
          <a:p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📄 </a:t>
            </a:r>
            <a:r>
              <a:rPr lang="en-US" sz="2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Support with clause drafting and contract review</a:t>
            </a:r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🌎 </a:t>
            </a:r>
            <a:r>
              <a:rPr lang="en-US" sz="2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Promotion of Caribbean arbitrators and professionals</a:t>
            </a:r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🛠️ </a:t>
            </a:r>
            <a:r>
              <a:rPr lang="en-US" sz="2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Integrating arbitration into project planning</a:t>
            </a:r>
            <a:endParaRPr lang="en-US" sz="24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519EB-AD75-D985-BBBA-4A44B23F35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Building Regional Capacity Through the BVI IAC</a:t>
            </a:r>
          </a:p>
        </p:txBody>
      </p:sp>
      <p:pic>
        <p:nvPicPr>
          <p:cNvPr id="6" name="Picture Placeholder 5" descr="Hands drawing a graph on a white surface&#10;&#10;AI-generated content may be incorrect.">
            <a:extLst>
              <a:ext uri="{FF2B5EF4-FFF2-40B4-BE49-F238E27FC236}">
                <a16:creationId xmlns:a16="http://schemas.microsoft.com/office/drawing/2014/main" id="{697024BF-E679-2FA2-BB49-215659C4DB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886" r="128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6255886"/>
      </p:ext>
    </p:extLst>
  </p:cSld>
  <p:clrMapOvr>
    <a:masterClrMapping/>
  </p:clrMapOvr>
</p:sld>
</file>

<file path=ppt/theme/theme1.xml><?xml version="1.0" encoding="utf-8"?>
<a:theme xmlns:a="http://schemas.openxmlformats.org/drawingml/2006/main" name="Ignus Theme">
  <a:themeElements>
    <a:clrScheme name="Ignu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43B91"/>
      </a:accent1>
      <a:accent2>
        <a:srgbClr val="D93833"/>
      </a:accent2>
      <a:accent3>
        <a:srgbClr val="A5A5A5"/>
      </a:accent3>
      <a:accent4>
        <a:srgbClr val="D93833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nus Theme" id="{81C7429D-B570-D640-A1DC-3E6A59FB8683}" vid="{6DB94E43-4BC6-CA4E-AE41-03DE767353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7015935D31944BBC3798973899D389" ma:contentTypeVersion="14" ma:contentTypeDescription="Create a new document." ma:contentTypeScope="" ma:versionID="00a66d9dba1557be984835248ae0fbfa">
  <xsd:schema xmlns:xsd="http://www.w3.org/2001/XMLSchema" xmlns:xs="http://www.w3.org/2001/XMLSchema" xmlns:p="http://schemas.microsoft.com/office/2006/metadata/properties" xmlns:ns2="2aed5f02-abfd-4873-a7ab-e2b24e9c611b" xmlns:ns3="e3fa2129-4b60-4d6e-ac1a-f7dd9af5ebd6" xmlns:ns4="ebeb3707-5210-4743-8255-78c24a9c38a4" targetNamespace="http://schemas.microsoft.com/office/2006/metadata/properties" ma:root="true" ma:fieldsID="76f704baeea7f5d31178076a4cb652de" ns2:_="" ns3:_="" ns4:_="">
    <xsd:import namespace="2aed5f02-abfd-4873-a7ab-e2b24e9c611b"/>
    <xsd:import namespace="e3fa2129-4b60-4d6e-ac1a-f7dd9af5ebd6"/>
    <xsd:import namespace="ebeb3707-5210-4743-8255-78c24a9c38a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d5f02-abfd-4873-a7ab-e2b24e9c61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ff9086c-8f42-4e20-a92f-77beb7dd37dd}" ma:internalName="TaxCatchAll" ma:showField="CatchAllData" ma:web="2aed5f02-abfd-4873-a7ab-e2b24e9c61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a2129-4b60-4d6e-ac1a-f7dd9af5eb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f22b6e6-af2c-49e0-a893-9fda7ebbb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b3707-5210-4743-8255-78c24a9c38a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fa2129-4b60-4d6e-ac1a-f7dd9af5ebd6">
      <Terms xmlns="http://schemas.microsoft.com/office/infopath/2007/PartnerControls"/>
    </lcf76f155ced4ddcb4097134ff3c332f>
    <TaxCatchAll xmlns="2aed5f02-abfd-4873-a7ab-e2b24e9c611b" xsi:nil="true"/>
    <_dlc_DocId xmlns="2aed5f02-abfd-4873-a7ab-e2b24e9c611b">CN5V5D2N2K7J-121727025-929</_dlc_DocId>
    <_dlc_DocIdUrl xmlns="2aed5f02-abfd-4873-a7ab-e2b24e9c611b">
      <Url>https://ourjamaica.sharepoint.com/sites/Intranet/dept/cpa/_layouts/15/DocIdRedir.aspx?ID=CN5V5D2N2K7J-121727025-929</Url>
      <Description>CN5V5D2N2K7J-121727025-929</Description>
    </_dlc_DocIdUrl>
  </documentManagement>
</p:properties>
</file>

<file path=customXml/itemProps1.xml><?xml version="1.0" encoding="utf-8"?>
<ds:datastoreItem xmlns:ds="http://schemas.openxmlformats.org/officeDocument/2006/customXml" ds:itemID="{E2084D33-0E49-4DA8-9265-37133988C933}"/>
</file>

<file path=customXml/itemProps2.xml><?xml version="1.0" encoding="utf-8"?>
<ds:datastoreItem xmlns:ds="http://schemas.openxmlformats.org/officeDocument/2006/customXml" ds:itemID="{E66692E7-C111-432F-9CB3-22F22F09A6AE}"/>
</file>

<file path=customXml/itemProps3.xml><?xml version="1.0" encoding="utf-8"?>
<ds:datastoreItem xmlns:ds="http://schemas.openxmlformats.org/officeDocument/2006/customXml" ds:itemID="{CD163A23-10E4-4443-BFDC-2079EB1F79F5}"/>
</file>

<file path=customXml/itemProps4.xml><?xml version="1.0" encoding="utf-8"?>
<ds:datastoreItem xmlns:ds="http://schemas.openxmlformats.org/officeDocument/2006/customXml" ds:itemID="{71836B2E-2551-4FCE-B220-7219DFD6006C}"/>
</file>

<file path=docProps/app.xml><?xml version="1.0" encoding="utf-8"?>
<Properties xmlns="http://schemas.openxmlformats.org/officeDocument/2006/extended-properties" xmlns:vt="http://schemas.openxmlformats.org/officeDocument/2006/docPropsVTypes">
  <Template>Ignus Theme</Template>
  <TotalTime>4520</TotalTime>
  <Words>442</Words>
  <Application>Microsoft Macintosh PowerPoint</Application>
  <PresentationFormat>Widescreen</PresentationFormat>
  <Paragraphs>82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FUTURA MEDIUM</vt:lpstr>
      <vt:lpstr>FUTURA MEDIUM</vt:lpstr>
      <vt:lpstr>Open Sans</vt:lpstr>
      <vt:lpstr>Ignus Theme</vt:lpstr>
      <vt:lpstr>Strengthening Regulatory Confidence through Arbitration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Trevon Lewis</dc:creator>
  <cp:lastModifiedBy>SHAN GREER</cp:lastModifiedBy>
  <cp:revision>10</cp:revision>
  <dcterms:created xsi:type="dcterms:W3CDTF">2025-07-18T16:12:15Z</dcterms:created>
  <dcterms:modified xsi:type="dcterms:W3CDTF">2025-09-30T14:33:38Z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0x010100A67015935D31944BBC3798973899D389</vt:lpwstr>
  </property>
  <property fmtid="{D5CDD505-2E9C-101B-9397-08002B2CF9AE}" pid="3" name="_dlc_DocIdItemGuid">
    <vt:lpwstr>376cfaf4-197b-4328-ac89-41f7ee245fb2</vt:lpwstr>
  </property>
</Properties>
</file>