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2" r:id="rId14"/>
    <p:sldId id="270" r:id="rId15"/>
  </p:sldIdLst>
  <p:sldSz cx="18288000" cy="10287000"/>
  <p:notesSz cx="6858000" cy="9144000"/>
  <p:embeddedFontLst>
    <p:embeddedFont>
      <p:font typeface="Aileron" panose="020B0604020202020204" charset="0"/>
      <p:regular r:id="rId17"/>
    </p:embeddedFont>
    <p:embeddedFont>
      <p:font typeface="Aileron Ultra-Bold" panose="020B0604020202020204" charset="0"/>
      <p:regular r:id="rId18"/>
    </p:embeddedFont>
    <p:embeddedFont>
      <p:font typeface="Arimo" panose="020B0604020202020204" charset="0"/>
      <p:regular r:id="rId19"/>
    </p:embeddedFont>
    <p:embeddedFont>
      <p:font typeface="Arimo Bold" panose="020B0604020202020204" charset="0"/>
      <p:regular r:id="rId20"/>
    </p:embeddedFont>
    <p:embeddedFont>
      <p:font typeface="Calibri" panose="020F0502020204030204" pitchFamily="34" charset="0"/>
      <p:regular r:id="rId21"/>
      <p:bold r:id="rId22"/>
      <p:italic r:id="rId23"/>
      <p:boldItalic r:id="rId24"/>
    </p:embeddedFont>
    <p:embeddedFont>
      <p:font typeface="Canva Sans" panose="020B0604020202020204" charset="0"/>
      <p:regular r:id="rId25"/>
    </p:embeddedFont>
    <p:embeddedFont>
      <p:font typeface="Canva Sans Bold" panose="020B0604020202020204" charset="0"/>
      <p:regular r:id="rId26"/>
    </p:embeddedFont>
    <p:embeddedFont>
      <p:font typeface="Montserrat" panose="020B0604020202020204" pitchFamily="2" charset="0"/>
      <p:regular r:id="rId27"/>
      <p:bold r:id="rId28"/>
      <p:boldItalic r:id="rId29"/>
    </p:embeddedFont>
    <p:embeddedFont>
      <p:font typeface="Montserrat Bold" panose="00000800000000000000" charset="0"/>
      <p:regular r:id="rId30"/>
    </p:embeddedFont>
    <p:embeddedFont>
      <p:font typeface="Montserrat Medium" panose="00000600000000000000" pitchFamily="2" charset="0"/>
      <p:regular r:id="rId31"/>
      <p:italic r:id="rId32"/>
    </p:embeddedFont>
    <p:embeddedFont>
      <p:font typeface="Roboto" panose="02000000000000000000" pitchFamily="2" charset="0"/>
      <p:regular r:id="rId33"/>
      <p:bold r:id="rId34"/>
      <p:boldItalic r:id="rId35"/>
    </p:embeddedFont>
    <p:embeddedFont>
      <p:font typeface="Roboto Bold" panose="02000000000000000000"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78" autoAdjust="0"/>
  </p:normalViewPr>
  <p:slideViewPr>
    <p:cSldViewPr>
      <p:cViewPr varScale="1">
        <p:scale>
          <a:sx n="71" d="100"/>
          <a:sy n="71" d="100"/>
        </p:scale>
        <p:origin x="7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208098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 Caribbean territories were examined to get an understanding of the structural and economic constraints (or hurdles) that persist across the region. Many of these may overlap or interrelate in one way or the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6E9594-5DB3-4747-9F79-A94138455001}" type="datetime1">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05B73-D719-490C-940F-AC1D4F9906D4}" type="datetime1">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D35B2-9E29-4B1E-A2D4-964E98A52E72}" type="datetime1">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F1D5D-817D-4FAA-9EA7-FAC1CF604D3E}" type="datetime1">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B7D30-33A9-417B-AC68-8B100A1D1C88}" type="datetime1">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1CC7B8-653A-4631-AAED-31F2C5C8427F}" type="datetime1">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60F2B6-4A81-47AA-9D2B-D250A5B02C23}" type="datetime1">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3C0403-7877-49B2-9D6C-9D6F9DA8852D}" type="datetime1">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D1575-146E-43B1-845C-4282974BD4F2}" type="datetime1">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013805-4F14-48AF-AA71-C13E3732A588}" type="datetime1">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4B5B9-B082-46C7-B6E8-A6DD10160644}" type="datetime1">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D4C27-1351-4829-9320-F3331D977B5A}" type="datetime1">
              <a:rPr lang="en-US" smtClean="0"/>
              <a:t>10/17/2025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7.pn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2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jftc.gov.jm/"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mailto:ftc@cwjamaica.com%7C" TargetMode="External"/><Relationship Id="rId5" Type="http://schemas.openxmlformats.org/officeDocument/2006/relationships/image" Target="../media/image2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sv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2470"/>
            <a:ext cx="18288000" cy="10339470"/>
          </a:xfrm>
          <a:custGeom>
            <a:avLst/>
            <a:gdLst/>
            <a:ahLst/>
            <a:cxnLst/>
            <a:rect l="l" t="t" r="r" b="b"/>
            <a:pathLst>
              <a:path w="18966102" h="10668432">
                <a:moveTo>
                  <a:pt x="0" y="0"/>
                </a:moveTo>
                <a:lnTo>
                  <a:pt x="18966102" y="0"/>
                </a:lnTo>
                <a:lnTo>
                  <a:pt x="18966102" y="10668432"/>
                </a:lnTo>
                <a:lnTo>
                  <a:pt x="0" y="10668432"/>
                </a:lnTo>
                <a:lnTo>
                  <a:pt x="0" y="0"/>
                </a:lnTo>
                <a:close/>
              </a:path>
            </a:pathLst>
          </a:custGeom>
          <a:blipFill>
            <a:blip r:embed="rId2">
              <a:alphaModFix amt="50000"/>
            </a:blip>
            <a:stretch>
              <a:fillRect t="-9333" b="-9333"/>
            </a:stretch>
          </a:blipFill>
        </p:spPr>
        <p:txBody>
          <a:bodyPr/>
          <a:lstStyle/>
          <a:p>
            <a:endParaRPr lang="en-GB"/>
          </a:p>
        </p:txBody>
      </p:sp>
      <p:grpSp>
        <p:nvGrpSpPr>
          <p:cNvPr id="3" name="Group 3"/>
          <p:cNvGrpSpPr/>
          <p:nvPr/>
        </p:nvGrpSpPr>
        <p:grpSpPr>
          <a:xfrm>
            <a:off x="1372163" y="1028700"/>
            <a:ext cx="15543674" cy="8305800"/>
            <a:chOff x="0" y="0"/>
            <a:chExt cx="4093807" cy="2187536"/>
          </a:xfrm>
        </p:grpSpPr>
        <p:sp>
          <p:nvSpPr>
            <p:cNvPr id="4" name="Freeform 4"/>
            <p:cNvSpPr/>
            <p:nvPr/>
          </p:nvSpPr>
          <p:spPr>
            <a:xfrm>
              <a:off x="0" y="0"/>
              <a:ext cx="4093807" cy="2187536"/>
            </a:xfrm>
            <a:custGeom>
              <a:avLst/>
              <a:gdLst/>
              <a:ahLst/>
              <a:cxnLst/>
              <a:rect l="l" t="t" r="r" b="b"/>
              <a:pathLst>
                <a:path w="4093807" h="2187536">
                  <a:moveTo>
                    <a:pt x="0" y="0"/>
                  </a:moveTo>
                  <a:lnTo>
                    <a:pt x="4093807" y="0"/>
                  </a:lnTo>
                  <a:lnTo>
                    <a:pt x="4093807" y="2187536"/>
                  </a:lnTo>
                  <a:lnTo>
                    <a:pt x="0" y="2187536"/>
                  </a:lnTo>
                  <a:close/>
                </a:path>
              </a:pathLst>
            </a:custGeom>
            <a:solidFill>
              <a:srgbClr val="002269">
                <a:alpha val="69804"/>
              </a:srgbClr>
            </a:solidFill>
          </p:spPr>
          <p:txBody>
            <a:bodyPr/>
            <a:lstStyle/>
            <a:p>
              <a:endParaRPr lang="en-GB"/>
            </a:p>
          </p:txBody>
        </p:sp>
        <p:sp>
          <p:nvSpPr>
            <p:cNvPr id="5" name="TextBox 5"/>
            <p:cNvSpPr txBox="1"/>
            <p:nvPr/>
          </p:nvSpPr>
          <p:spPr>
            <a:xfrm>
              <a:off x="0" y="-38100"/>
              <a:ext cx="4093807" cy="222563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93322" y="9801807"/>
            <a:ext cx="40903" cy="4090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8" name="TextBox 8"/>
            <p:cNvSpPr txBox="1"/>
            <p:nvPr/>
          </p:nvSpPr>
          <p:spPr>
            <a:xfrm>
              <a:off x="76200" y="38100"/>
              <a:ext cx="660400" cy="698500"/>
            </a:xfrm>
            <a:prstGeom prst="rect">
              <a:avLst/>
            </a:prstGeom>
          </p:spPr>
          <p:txBody>
            <a:bodyPr lIns="74078" tIns="74078" rIns="74078" bIns="74078" rtlCol="0" anchor="ctr"/>
            <a:lstStyle/>
            <a:p>
              <a:pPr algn="ctr">
                <a:lnSpc>
                  <a:spcPts val="2659"/>
                </a:lnSpc>
              </a:pPr>
              <a:endParaRPr/>
            </a:p>
          </p:txBody>
        </p:sp>
      </p:grpSp>
      <p:sp>
        <p:nvSpPr>
          <p:cNvPr id="9" name="Freeform 9"/>
          <p:cNvSpPr/>
          <p:nvPr/>
        </p:nvSpPr>
        <p:spPr>
          <a:xfrm>
            <a:off x="17240250" y="375743"/>
            <a:ext cx="433631" cy="288907"/>
          </a:xfrm>
          <a:custGeom>
            <a:avLst/>
            <a:gdLst/>
            <a:ahLst/>
            <a:cxnLst/>
            <a:rect l="l" t="t" r="r" b="b"/>
            <a:pathLst>
              <a:path w="433631" h="288907">
                <a:moveTo>
                  <a:pt x="0" y="0"/>
                </a:moveTo>
                <a:lnTo>
                  <a:pt x="433631" y="0"/>
                </a:lnTo>
                <a:lnTo>
                  <a:pt x="433631" y="288906"/>
                </a:lnTo>
                <a:lnTo>
                  <a:pt x="0" y="28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AutoShape 10"/>
          <p:cNvSpPr/>
          <p:nvPr/>
        </p:nvSpPr>
        <p:spPr>
          <a:xfrm>
            <a:off x="8035019" y="1936673"/>
            <a:ext cx="1940561" cy="0"/>
          </a:xfrm>
          <a:prstGeom prst="line">
            <a:avLst/>
          </a:prstGeom>
          <a:ln w="38100" cap="flat">
            <a:solidFill>
              <a:srgbClr val="FFFFFF"/>
            </a:solidFill>
            <a:prstDash val="solid"/>
            <a:headEnd type="none" w="sm" len="sm"/>
            <a:tailEnd type="none" w="sm" len="sm"/>
          </a:ln>
        </p:spPr>
        <p:txBody>
          <a:bodyPr/>
          <a:lstStyle/>
          <a:p>
            <a:endParaRPr lang="en-GB"/>
          </a:p>
        </p:txBody>
      </p:sp>
      <p:sp>
        <p:nvSpPr>
          <p:cNvPr id="11" name="AutoShape 11"/>
          <p:cNvSpPr/>
          <p:nvPr/>
        </p:nvSpPr>
        <p:spPr>
          <a:xfrm>
            <a:off x="10222512" y="1936673"/>
            <a:ext cx="327137" cy="0"/>
          </a:xfrm>
          <a:prstGeom prst="line">
            <a:avLst/>
          </a:prstGeom>
          <a:ln w="38100" cap="flat">
            <a:solidFill>
              <a:srgbClr val="97D22A"/>
            </a:solidFill>
            <a:prstDash val="solid"/>
            <a:headEnd type="none" w="sm" len="sm"/>
            <a:tailEnd type="none" w="sm" len="sm"/>
          </a:ln>
        </p:spPr>
        <p:txBody>
          <a:bodyPr/>
          <a:lstStyle/>
          <a:p>
            <a:endParaRPr lang="en-GB"/>
          </a:p>
        </p:txBody>
      </p:sp>
      <p:grpSp>
        <p:nvGrpSpPr>
          <p:cNvPr id="12" name="Group 12"/>
          <p:cNvGrpSpPr/>
          <p:nvPr/>
        </p:nvGrpSpPr>
        <p:grpSpPr>
          <a:xfrm>
            <a:off x="8808259" y="5398633"/>
            <a:ext cx="214042" cy="2140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193904" y="5385454"/>
            <a:ext cx="214042" cy="21404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525000" y="5384589"/>
            <a:ext cx="214042" cy="21404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2513076" y="2076331"/>
            <a:ext cx="13488924" cy="2689999"/>
            <a:chOff x="-57180" y="-38100"/>
            <a:chExt cx="3396604" cy="311757"/>
          </a:xfrm>
        </p:grpSpPr>
        <p:sp>
          <p:nvSpPr>
            <p:cNvPr id="22" name="Freeform 22"/>
            <p:cNvSpPr/>
            <p:nvPr/>
          </p:nvSpPr>
          <p:spPr>
            <a:xfrm>
              <a:off x="-57180" y="17042"/>
              <a:ext cx="3339424" cy="256615"/>
            </a:xfrm>
            <a:custGeom>
              <a:avLst/>
              <a:gdLst/>
              <a:ahLst/>
              <a:cxnLst/>
              <a:rect l="l" t="t" r="r" b="b"/>
              <a:pathLst>
                <a:path w="3339424" h="256615">
                  <a:moveTo>
                    <a:pt x="0" y="0"/>
                  </a:moveTo>
                  <a:lnTo>
                    <a:pt x="3339424" y="0"/>
                  </a:lnTo>
                  <a:lnTo>
                    <a:pt x="3339424" y="256615"/>
                  </a:lnTo>
                  <a:lnTo>
                    <a:pt x="0" y="256615"/>
                  </a:lnTo>
                  <a:close/>
                </a:path>
              </a:pathLst>
            </a:custGeom>
            <a:solidFill>
              <a:srgbClr val="002269"/>
            </a:solidFill>
          </p:spPr>
          <p:txBody>
            <a:bodyPr/>
            <a:lstStyle/>
            <a:p>
              <a:endParaRPr lang="en-GB"/>
            </a:p>
          </p:txBody>
        </p:sp>
        <p:sp>
          <p:nvSpPr>
            <p:cNvPr id="23" name="TextBox 23"/>
            <p:cNvSpPr txBox="1"/>
            <p:nvPr/>
          </p:nvSpPr>
          <p:spPr>
            <a:xfrm>
              <a:off x="0" y="-38100"/>
              <a:ext cx="3339424" cy="294715"/>
            </a:xfrm>
            <a:prstGeom prst="rect">
              <a:avLst/>
            </a:prstGeom>
          </p:spPr>
          <p:txBody>
            <a:bodyPr lIns="50800" tIns="50800" rIns="50800" bIns="50800" rtlCol="0" anchor="ctr"/>
            <a:lstStyle/>
            <a:p>
              <a:pPr algn="ctr">
                <a:lnSpc>
                  <a:spcPts val="2800"/>
                </a:lnSpc>
              </a:pPr>
              <a:endParaRPr lang="en-US" sz="3200" b="1" dirty="0">
                <a:solidFill>
                  <a:srgbClr val="FFFFFF"/>
                </a:solidFill>
                <a:latin typeface="Montserrat Bold"/>
                <a:ea typeface="Montserrat Bold"/>
                <a:cs typeface="Montserrat Bold"/>
                <a:sym typeface="Montserrat Bold"/>
              </a:endParaRPr>
            </a:p>
            <a:p>
              <a:pPr algn="ctr">
                <a:lnSpc>
                  <a:spcPct val="114000"/>
                </a:lnSpc>
              </a:pPr>
              <a:r>
                <a:rPr lang="en-US" sz="3200" b="1" dirty="0">
                  <a:solidFill>
                    <a:srgbClr val="FFFFFF"/>
                  </a:solidFill>
                  <a:latin typeface="Montserrat Bold"/>
                  <a:ea typeface="Montserrat Bold"/>
                  <a:cs typeface="Montserrat Bold"/>
                  <a:sym typeface="Montserrat Bold"/>
                </a:rPr>
                <a:t>Fostering Competition in CARICOM Telecommunications Markets – Encouraging Fair Competition for Innovation and Consumer Benefit </a:t>
              </a:r>
            </a:p>
          </p:txBody>
        </p:sp>
      </p:grpSp>
      <p:grpSp>
        <p:nvGrpSpPr>
          <p:cNvPr id="24" name="Group 24"/>
          <p:cNvGrpSpPr/>
          <p:nvPr/>
        </p:nvGrpSpPr>
        <p:grpSpPr>
          <a:xfrm>
            <a:off x="2626614" y="6308732"/>
            <a:ext cx="13034766" cy="1796668"/>
            <a:chOff x="-16897" y="-38100"/>
            <a:chExt cx="3356321" cy="348603"/>
          </a:xfrm>
        </p:grpSpPr>
        <p:sp>
          <p:nvSpPr>
            <p:cNvPr id="25" name="Freeform 25"/>
            <p:cNvSpPr/>
            <p:nvPr/>
          </p:nvSpPr>
          <p:spPr>
            <a:xfrm>
              <a:off x="-16897" y="-26894"/>
              <a:ext cx="3339424" cy="310503"/>
            </a:xfrm>
            <a:custGeom>
              <a:avLst/>
              <a:gdLst/>
              <a:ahLst/>
              <a:cxnLst/>
              <a:rect l="l" t="t" r="r" b="b"/>
              <a:pathLst>
                <a:path w="3339424" h="310503">
                  <a:moveTo>
                    <a:pt x="0" y="0"/>
                  </a:moveTo>
                  <a:lnTo>
                    <a:pt x="3339424" y="0"/>
                  </a:lnTo>
                  <a:lnTo>
                    <a:pt x="3339424" y="310503"/>
                  </a:lnTo>
                  <a:lnTo>
                    <a:pt x="0" y="310503"/>
                  </a:lnTo>
                  <a:close/>
                </a:path>
              </a:pathLst>
            </a:custGeom>
            <a:solidFill>
              <a:srgbClr val="FFFFFF"/>
            </a:solidFill>
          </p:spPr>
          <p:txBody>
            <a:bodyPr/>
            <a:lstStyle/>
            <a:p>
              <a:endParaRPr lang="en-GB"/>
            </a:p>
          </p:txBody>
        </p:sp>
        <p:sp>
          <p:nvSpPr>
            <p:cNvPr id="26" name="TextBox 26"/>
            <p:cNvSpPr txBox="1"/>
            <p:nvPr/>
          </p:nvSpPr>
          <p:spPr>
            <a:xfrm>
              <a:off x="0" y="-38100"/>
              <a:ext cx="3339424" cy="348603"/>
            </a:xfrm>
            <a:prstGeom prst="rect">
              <a:avLst/>
            </a:prstGeom>
          </p:spPr>
          <p:txBody>
            <a:bodyPr lIns="50800" tIns="50800" rIns="50800" bIns="50800" rtlCol="0" anchor="ctr"/>
            <a:lstStyle/>
            <a:p>
              <a:pPr algn="ctr">
                <a:lnSpc>
                  <a:spcPct val="150000"/>
                </a:lnSpc>
              </a:pPr>
              <a:r>
                <a:rPr lang="en-US" sz="2000" b="1" dirty="0">
                  <a:solidFill>
                    <a:srgbClr val="2C2669"/>
                  </a:solidFill>
                  <a:latin typeface="Montserrat Bold"/>
                  <a:ea typeface="Montserrat Bold"/>
                  <a:cs typeface="Montserrat Bold"/>
                  <a:sym typeface="Montserrat Bold"/>
                </a:rPr>
                <a:t>Presentation at the </a:t>
              </a:r>
              <a:r>
                <a:rPr lang="en-US" sz="2000" b="1" dirty="0" err="1">
                  <a:solidFill>
                    <a:srgbClr val="2C2669"/>
                  </a:solidFill>
                  <a:latin typeface="Montserrat Bold"/>
                  <a:ea typeface="Montserrat Bold"/>
                  <a:cs typeface="Montserrat Bold"/>
                  <a:sym typeface="Montserrat Bold"/>
                </a:rPr>
                <a:t>Organisation</a:t>
              </a:r>
              <a:r>
                <a:rPr lang="en-US" sz="2000" b="1" dirty="0">
                  <a:solidFill>
                    <a:srgbClr val="2C2669"/>
                  </a:solidFill>
                  <a:latin typeface="Montserrat Bold"/>
                  <a:ea typeface="Montserrat Bold"/>
                  <a:cs typeface="Montserrat Bold"/>
                  <a:sym typeface="Montserrat Bold"/>
                </a:rPr>
                <a:t> of Caribbean Utilities Regulators (OOCUR) Conference</a:t>
              </a:r>
            </a:p>
            <a:p>
              <a:pPr algn="ctr">
                <a:lnSpc>
                  <a:spcPct val="150000"/>
                </a:lnSpc>
              </a:pPr>
              <a:r>
                <a:rPr lang="en-US" sz="2000" b="1" dirty="0">
                  <a:solidFill>
                    <a:srgbClr val="2C2669"/>
                  </a:solidFill>
                  <a:latin typeface="Montserrat Bold"/>
                  <a:ea typeface="Montserrat Bold"/>
                  <a:cs typeface="Montserrat Bold"/>
                  <a:sym typeface="Montserrat Bold"/>
                </a:rPr>
                <a:t>Montego Bay, Jamaica</a:t>
              </a:r>
            </a:p>
            <a:p>
              <a:pPr algn="ctr">
                <a:lnSpc>
                  <a:spcPct val="150000"/>
                </a:lnSpc>
              </a:pPr>
              <a:r>
                <a:rPr lang="en-US" sz="2000" b="1" dirty="0">
                  <a:solidFill>
                    <a:srgbClr val="2C2669"/>
                  </a:solidFill>
                  <a:latin typeface="Montserrat Bold"/>
                  <a:ea typeface="Montserrat Bold"/>
                  <a:cs typeface="Montserrat Bold"/>
                  <a:sym typeface="Montserrat Bold"/>
                </a:rPr>
                <a:t>October 26-29, 2025</a:t>
              </a:r>
            </a:p>
          </p:txBody>
        </p:sp>
      </p:grpSp>
      <p:sp>
        <p:nvSpPr>
          <p:cNvPr id="31" name="TextBox 31"/>
          <p:cNvSpPr txBox="1"/>
          <p:nvPr/>
        </p:nvSpPr>
        <p:spPr>
          <a:xfrm>
            <a:off x="6938230" y="8335933"/>
            <a:ext cx="4411535" cy="356235"/>
          </a:xfrm>
          <a:prstGeom prst="rect">
            <a:avLst/>
          </a:prstGeom>
        </p:spPr>
        <p:txBody>
          <a:bodyPr wrap="square" lIns="0" tIns="0" rIns="0" bIns="0" rtlCol="0" anchor="t">
            <a:spAutoFit/>
          </a:bodyPr>
          <a:lstStyle/>
          <a:p>
            <a:pPr algn="l">
              <a:lnSpc>
                <a:spcPts val="2940"/>
              </a:lnSpc>
              <a:spcBef>
                <a:spcPct val="0"/>
              </a:spcBef>
            </a:pPr>
            <a:r>
              <a:rPr lang="en-US" sz="2100" dirty="0">
                <a:solidFill>
                  <a:srgbClr val="FFFFFF"/>
                </a:solidFill>
                <a:latin typeface="Montserrat"/>
                <a:ea typeface="Montserrat"/>
                <a:cs typeface="Montserrat"/>
                <a:sym typeface="Montserrat"/>
              </a:rPr>
              <a:t>Alrick Livingston &amp; Kalifa Clarke</a:t>
            </a:r>
          </a:p>
        </p:txBody>
      </p:sp>
      <p:sp>
        <p:nvSpPr>
          <p:cNvPr id="32" name="Slide Number Placeholder 31">
            <a:extLst>
              <a:ext uri="{FF2B5EF4-FFF2-40B4-BE49-F238E27FC236}">
                <a16:creationId xmlns:a16="http://schemas.microsoft.com/office/drawing/2014/main" id="{094C724D-69CE-2FDE-A906-82385AB43318}"/>
              </a:ext>
            </a:extLst>
          </p:cNvPr>
          <p:cNvSpPr>
            <a:spLocks noGrp="1"/>
          </p:cNvSpPr>
          <p:nvPr>
            <p:ph type="sldNum" sz="quarter" idx="12"/>
          </p:nvPr>
        </p:nvSpPr>
        <p:spPr/>
        <p:txBody>
          <a:bodyPr/>
          <a:lstStyle/>
          <a:p>
            <a:endParaRPr lang="en-US" dirty="0"/>
          </a:p>
        </p:txBody>
      </p:sp>
      <p:pic>
        <p:nvPicPr>
          <p:cNvPr id="29" name="Picture 28">
            <a:extLst>
              <a:ext uri="{FF2B5EF4-FFF2-40B4-BE49-F238E27FC236}">
                <a16:creationId xmlns:a16="http://schemas.microsoft.com/office/drawing/2014/main" id="{91366FE4-627A-6A45-0841-11783EDD7CB6}"/>
              </a:ext>
            </a:extLst>
          </p:cNvPr>
          <p:cNvPicPr>
            <a:picLocks noChangeAspect="1"/>
          </p:cNvPicPr>
          <p:nvPr/>
        </p:nvPicPr>
        <p:blipFill>
          <a:blip r:embed="rId5"/>
          <a:stretch>
            <a:fillRect/>
          </a:stretch>
        </p:blipFill>
        <p:spPr>
          <a:xfrm>
            <a:off x="72363" y="8953500"/>
            <a:ext cx="18143268" cy="12132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5390693" y="4070857"/>
            <a:ext cx="178039" cy="17803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200"/>
                </a:lnSpc>
              </a:pPr>
              <a:endParaRPr/>
            </a:p>
          </p:txBody>
        </p:sp>
      </p:grpSp>
      <p:grpSp>
        <p:nvGrpSpPr>
          <p:cNvPr id="6" name="Group 6"/>
          <p:cNvGrpSpPr/>
          <p:nvPr/>
        </p:nvGrpSpPr>
        <p:grpSpPr>
          <a:xfrm>
            <a:off x="5390693" y="7287355"/>
            <a:ext cx="178039" cy="17803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5390693" y="5726620"/>
            <a:ext cx="178039" cy="17803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2" name="Freeform 12"/>
          <p:cNvSpPr/>
          <p:nvPr/>
        </p:nvSpPr>
        <p:spPr>
          <a:xfrm>
            <a:off x="0" y="-17143"/>
            <a:ext cx="759988" cy="759988"/>
          </a:xfrm>
          <a:custGeom>
            <a:avLst/>
            <a:gdLst/>
            <a:ahLst/>
            <a:cxnLst/>
            <a:rect l="l" t="t" r="r" b="b"/>
            <a:pathLst>
              <a:path w="759988" h="759988">
                <a:moveTo>
                  <a:pt x="0" y="0"/>
                </a:moveTo>
                <a:lnTo>
                  <a:pt x="759988" y="0"/>
                </a:lnTo>
                <a:lnTo>
                  <a:pt x="759988" y="759987"/>
                </a:lnTo>
                <a:lnTo>
                  <a:pt x="0" y="759987"/>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17528012" y="9527012"/>
            <a:ext cx="759988" cy="759988"/>
          </a:xfrm>
          <a:custGeom>
            <a:avLst/>
            <a:gdLst/>
            <a:ahLst/>
            <a:cxnLst/>
            <a:rect l="l" t="t" r="r" b="b"/>
            <a:pathLst>
              <a:path w="759988" h="759988">
                <a:moveTo>
                  <a:pt x="0" y="0"/>
                </a:moveTo>
                <a:lnTo>
                  <a:pt x="759988" y="0"/>
                </a:lnTo>
                <a:lnTo>
                  <a:pt x="759988" y="759988"/>
                </a:lnTo>
                <a:lnTo>
                  <a:pt x="0" y="759988"/>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2029741" y="709149"/>
            <a:ext cx="14185731" cy="798295"/>
          </a:xfrm>
          <a:prstGeom prst="rect">
            <a:avLst/>
          </a:prstGeom>
        </p:spPr>
        <p:txBody>
          <a:bodyPr lIns="0" tIns="0" rIns="0" bIns="0" rtlCol="0" anchor="t">
            <a:spAutoFit/>
          </a:bodyPr>
          <a:lstStyle/>
          <a:p>
            <a:pPr algn="ctr">
              <a:lnSpc>
                <a:spcPts val="6719"/>
              </a:lnSpc>
              <a:spcBef>
                <a:spcPct val="0"/>
              </a:spcBef>
            </a:pPr>
            <a:r>
              <a:rPr lang="en-US" sz="4799" b="1" dirty="0">
                <a:solidFill>
                  <a:srgbClr val="000000"/>
                </a:solidFill>
                <a:latin typeface="Roboto Bold"/>
                <a:ea typeface="Roboto Bold"/>
                <a:cs typeface="Roboto Bold"/>
                <a:sym typeface="Roboto Bold"/>
              </a:rPr>
              <a:t>Jamaica</a:t>
            </a:r>
          </a:p>
        </p:txBody>
      </p:sp>
      <p:grpSp>
        <p:nvGrpSpPr>
          <p:cNvPr id="15" name="Group 15"/>
          <p:cNvGrpSpPr/>
          <p:nvPr/>
        </p:nvGrpSpPr>
        <p:grpSpPr>
          <a:xfrm>
            <a:off x="6256341" y="1944213"/>
            <a:ext cx="5039412" cy="7191450"/>
            <a:chOff x="0" y="0"/>
            <a:chExt cx="1327252" cy="1894044"/>
          </a:xfrm>
        </p:grpSpPr>
        <p:sp>
          <p:nvSpPr>
            <p:cNvPr id="16" name="Freeform 16"/>
            <p:cNvSpPr/>
            <p:nvPr/>
          </p:nvSpPr>
          <p:spPr>
            <a:xfrm>
              <a:off x="0" y="0"/>
              <a:ext cx="1327252" cy="1894044"/>
            </a:xfrm>
            <a:custGeom>
              <a:avLst/>
              <a:gdLst/>
              <a:ahLst/>
              <a:cxnLst/>
              <a:rect l="l" t="t" r="r" b="b"/>
              <a:pathLst>
                <a:path w="1327252" h="1894044">
                  <a:moveTo>
                    <a:pt x="0" y="0"/>
                  </a:moveTo>
                  <a:lnTo>
                    <a:pt x="1327252" y="0"/>
                  </a:lnTo>
                  <a:lnTo>
                    <a:pt x="1327252" y="1894044"/>
                  </a:lnTo>
                  <a:lnTo>
                    <a:pt x="0" y="1894044"/>
                  </a:lnTo>
                  <a:close/>
                </a:path>
              </a:pathLst>
            </a:custGeom>
            <a:solidFill>
              <a:srgbClr val="FFFFFF"/>
            </a:solidFill>
            <a:ln w="28575" cap="sq">
              <a:solidFill>
                <a:srgbClr val="8E93A9"/>
              </a:solidFill>
              <a:prstDash val="solid"/>
              <a:miter/>
            </a:ln>
          </p:spPr>
          <p:txBody>
            <a:bodyPr/>
            <a:lstStyle/>
            <a:p>
              <a:endParaRPr lang="en-GB"/>
            </a:p>
          </p:txBody>
        </p:sp>
        <p:sp>
          <p:nvSpPr>
            <p:cNvPr id="17" name="TextBox 17"/>
            <p:cNvSpPr txBox="1"/>
            <p:nvPr/>
          </p:nvSpPr>
          <p:spPr>
            <a:xfrm>
              <a:off x="0" y="-38100"/>
              <a:ext cx="1327252" cy="1932144"/>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416967" y="2290830"/>
            <a:ext cx="4562375" cy="836508"/>
            <a:chOff x="0" y="0"/>
            <a:chExt cx="2795791" cy="512606"/>
          </a:xfrm>
        </p:grpSpPr>
        <p:sp>
          <p:nvSpPr>
            <p:cNvPr id="19" name="Freeform 19"/>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20" name="TextBox 20"/>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21" name="TextBox 21"/>
          <p:cNvSpPr txBox="1"/>
          <p:nvPr/>
        </p:nvSpPr>
        <p:spPr>
          <a:xfrm>
            <a:off x="6916346" y="2453636"/>
            <a:ext cx="3563617" cy="415290"/>
          </a:xfrm>
          <a:prstGeom prst="rect">
            <a:avLst/>
          </a:prstGeom>
        </p:spPr>
        <p:txBody>
          <a:bodyPr lIns="0" tIns="0" rIns="0" bIns="0" rtlCol="0" anchor="t">
            <a:spAutoFit/>
          </a:bodyPr>
          <a:lstStyle/>
          <a:p>
            <a:pPr algn="ctr">
              <a:lnSpc>
                <a:spcPts val="3359"/>
              </a:lnSpc>
            </a:pPr>
            <a:r>
              <a:rPr lang="en-US" sz="2400" b="1" dirty="0">
                <a:solidFill>
                  <a:srgbClr val="FFFFFF"/>
                </a:solidFill>
                <a:latin typeface="Roboto Bold"/>
                <a:ea typeface="Roboto Bold"/>
                <a:cs typeface="Roboto Bold"/>
                <a:sym typeface="Roboto Bold"/>
              </a:rPr>
              <a:t>Achievements</a:t>
            </a:r>
          </a:p>
        </p:txBody>
      </p:sp>
      <p:sp>
        <p:nvSpPr>
          <p:cNvPr id="22" name="AutoShape 22"/>
          <p:cNvSpPr/>
          <p:nvPr/>
        </p:nvSpPr>
        <p:spPr>
          <a:xfrm>
            <a:off x="6484419" y="4877487"/>
            <a:ext cx="4583257" cy="9525"/>
          </a:xfrm>
          <a:prstGeom prst="line">
            <a:avLst/>
          </a:prstGeom>
          <a:ln w="19050" cap="flat">
            <a:solidFill>
              <a:srgbClr val="002269"/>
            </a:solidFill>
            <a:prstDash val="solid"/>
            <a:headEnd type="none" w="sm" len="sm"/>
            <a:tailEnd type="none" w="sm" len="sm"/>
          </a:ln>
        </p:spPr>
        <p:txBody>
          <a:bodyPr/>
          <a:lstStyle/>
          <a:p>
            <a:endParaRPr lang="en-GB"/>
          </a:p>
        </p:txBody>
      </p:sp>
      <p:sp>
        <p:nvSpPr>
          <p:cNvPr id="23" name="TextBox 23"/>
          <p:cNvSpPr txBox="1"/>
          <p:nvPr/>
        </p:nvSpPr>
        <p:spPr>
          <a:xfrm>
            <a:off x="6553495" y="3731887"/>
            <a:ext cx="4289320" cy="798830"/>
          </a:xfrm>
          <a:prstGeom prst="rect">
            <a:avLst/>
          </a:prstGeom>
        </p:spPr>
        <p:txBody>
          <a:bodyPr lIns="0" tIns="0" rIns="0" bIns="0" rtlCol="0" anchor="t">
            <a:spAutoFit/>
          </a:bodyPr>
          <a:lstStyle/>
          <a:p>
            <a:pPr algn="l">
              <a:lnSpc>
                <a:spcPts val="3220"/>
              </a:lnSpc>
            </a:pPr>
            <a:r>
              <a:rPr lang="en-US" sz="2300" b="1" dirty="0">
                <a:solidFill>
                  <a:srgbClr val="000000">
                    <a:alpha val="74902"/>
                  </a:srgbClr>
                </a:solidFill>
                <a:latin typeface="Roboto"/>
                <a:ea typeface="Roboto"/>
                <a:cs typeface="Roboto"/>
                <a:sym typeface="Roboto"/>
              </a:rPr>
              <a:t>Reserve spectrum for new entrants. </a:t>
            </a:r>
          </a:p>
        </p:txBody>
      </p:sp>
      <p:sp>
        <p:nvSpPr>
          <p:cNvPr id="24" name="TextBox 24"/>
          <p:cNvSpPr txBox="1"/>
          <p:nvPr/>
        </p:nvSpPr>
        <p:spPr>
          <a:xfrm>
            <a:off x="6583255" y="5303865"/>
            <a:ext cx="4186566" cy="798830"/>
          </a:xfrm>
          <a:prstGeom prst="rect">
            <a:avLst/>
          </a:prstGeom>
        </p:spPr>
        <p:txBody>
          <a:bodyPr lIns="0" tIns="0" rIns="0" bIns="0" rtlCol="0" anchor="t">
            <a:spAutoFit/>
          </a:bodyPr>
          <a:lstStyle/>
          <a:p>
            <a:pPr algn="l">
              <a:lnSpc>
                <a:spcPts val="3220"/>
              </a:lnSpc>
            </a:pPr>
            <a:r>
              <a:rPr lang="en-US" sz="2300" b="1" dirty="0">
                <a:solidFill>
                  <a:srgbClr val="000000">
                    <a:alpha val="74902"/>
                  </a:srgbClr>
                </a:solidFill>
                <a:latin typeface="Roboto"/>
                <a:ea typeface="Roboto"/>
                <a:cs typeface="Roboto"/>
                <a:sym typeface="Roboto"/>
              </a:rPr>
              <a:t>Government policies to attract MVNOs under discussion.</a:t>
            </a:r>
          </a:p>
        </p:txBody>
      </p:sp>
      <p:grpSp>
        <p:nvGrpSpPr>
          <p:cNvPr id="25" name="Group 25"/>
          <p:cNvGrpSpPr/>
          <p:nvPr/>
        </p:nvGrpSpPr>
        <p:grpSpPr>
          <a:xfrm>
            <a:off x="11638653" y="1944213"/>
            <a:ext cx="5039412" cy="7182749"/>
            <a:chOff x="0" y="0"/>
            <a:chExt cx="1327252" cy="1891753"/>
          </a:xfrm>
        </p:grpSpPr>
        <p:sp>
          <p:nvSpPr>
            <p:cNvPr id="26" name="Freeform 26"/>
            <p:cNvSpPr/>
            <p:nvPr/>
          </p:nvSpPr>
          <p:spPr>
            <a:xfrm>
              <a:off x="0" y="0"/>
              <a:ext cx="1327252" cy="1891753"/>
            </a:xfrm>
            <a:custGeom>
              <a:avLst/>
              <a:gdLst/>
              <a:ahLst/>
              <a:cxnLst/>
              <a:rect l="l" t="t" r="r" b="b"/>
              <a:pathLst>
                <a:path w="1327252" h="1891753">
                  <a:moveTo>
                    <a:pt x="0" y="0"/>
                  </a:moveTo>
                  <a:lnTo>
                    <a:pt x="1327252" y="0"/>
                  </a:lnTo>
                  <a:lnTo>
                    <a:pt x="1327252" y="1891753"/>
                  </a:lnTo>
                  <a:lnTo>
                    <a:pt x="0" y="1891753"/>
                  </a:lnTo>
                  <a:close/>
                </a:path>
              </a:pathLst>
            </a:custGeom>
            <a:solidFill>
              <a:srgbClr val="FFFFFF"/>
            </a:solidFill>
            <a:ln w="28575" cap="sq">
              <a:solidFill>
                <a:srgbClr val="8E93A9"/>
              </a:solidFill>
              <a:prstDash val="solid"/>
              <a:miter/>
            </a:ln>
          </p:spPr>
          <p:txBody>
            <a:bodyPr/>
            <a:lstStyle/>
            <a:p>
              <a:endParaRPr lang="en-GB"/>
            </a:p>
          </p:txBody>
        </p:sp>
        <p:sp>
          <p:nvSpPr>
            <p:cNvPr id="27" name="TextBox 27"/>
            <p:cNvSpPr txBox="1"/>
            <p:nvPr/>
          </p:nvSpPr>
          <p:spPr>
            <a:xfrm>
              <a:off x="0" y="-38100"/>
              <a:ext cx="1327252" cy="1929853"/>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11877171" y="2297061"/>
            <a:ext cx="4562375" cy="836508"/>
            <a:chOff x="0" y="0"/>
            <a:chExt cx="2795791" cy="512606"/>
          </a:xfrm>
        </p:grpSpPr>
        <p:sp>
          <p:nvSpPr>
            <p:cNvPr id="29" name="Freeform 29"/>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30" name="TextBox 30"/>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31" name="TextBox 31"/>
          <p:cNvSpPr txBox="1"/>
          <p:nvPr/>
        </p:nvSpPr>
        <p:spPr>
          <a:xfrm>
            <a:off x="12376550" y="2459866"/>
            <a:ext cx="3563617" cy="415290"/>
          </a:xfrm>
          <a:prstGeom prst="rect">
            <a:avLst/>
          </a:prstGeom>
        </p:spPr>
        <p:txBody>
          <a:bodyPr lIns="0" tIns="0" rIns="0" bIns="0" rtlCol="0" anchor="t">
            <a:spAutoFit/>
          </a:bodyPr>
          <a:lstStyle/>
          <a:p>
            <a:pPr algn="ctr">
              <a:lnSpc>
                <a:spcPts val="3359"/>
              </a:lnSpc>
            </a:pPr>
            <a:r>
              <a:rPr lang="en-US" sz="2400" b="1" dirty="0">
                <a:solidFill>
                  <a:srgbClr val="FFFFFF"/>
                </a:solidFill>
                <a:latin typeface="Roboto Bold"/>
                <a:ea typeface="Roboto Bold"/>
                <a:cs typeface="Roboto Bold"/>
                <a:sym typeface="Roboto Bold"/>
              </a:rPr>
              <a:t>Problems</a:t>
            </a:r>
          </a:p>
        </p:txBody>
      </p:sp>
      <p:sp>
        <p:nvSpPr>
          <p:cNvPr id="32" name="AutoShape 32"/>
          <p:cNvSpPr/>
          <p:nvPr/>
        </p:nvSpPr>
        <p:spPr>
          <a:xfrm>
            <a:off x="11877191" y="5341965"/>
            <a:ext cx="4583257" cy="9525"/>
          </a:xfrm>
          <a:prstGeom prst="line">
            <a:avLst/>
          </a:prstGeom>
          <a:ln w="19050" cap="flat">
            <a:solidFill>
              <a:srgbClr val="002269"/>
            </a:solidFill>
            <a:prstDash val="solid"/>
            <a:headEnd type="none" w="sm" len="sm"/>
            <a:tailEnd type="none" w="sm" len="sm"/>
          </a:ln>
        </p:spPr>
        <p:txBody>
          <a:bodyPr/>
          <a:lstStyle/>
          <a:p>
            <a:endParaRPr lang="en-GB"/>
          </a:p>
        </p:txBody>
      </p:sp>
      <p:sp>
        <p:nvSpPr>
          <p:cNvPr id="33" name="TextBox 33"/>
          <p:cNvSpPr txBox="1"/>
          <p:nvPr/>
        </p:nvSpPr>
        <p:spPr>
          <a:xfrm>
            <a:off x="12020897" y="3714106"/>
            <a:ext cx="4175020" cy="1275990"/>
          </a:xfrm>
          <a:prstGeom prst="rect">
            <a:avLst/>
          </a:prstGeom>
        </p:spPr>
        <p:txBody>
          <a:bodyPr lIns="0" tIns="0" rIns="0" bIns="0" rtlCol="0" anchor="t">
            <a:spAutoFit/>
          </a:bodyPr>
          <a:lstStyle/>
          <a:p>
            <a:pPr algn="l">
              <a:lnSpc>
                <a:spcPts val="3359"/>
              </a:lnSpc>
            </a:pPr>
            <a:r>
              <a:rPr lang="en-US" sz="2400" b="1" dirty="0">
                <a:solidFill>
                  <a:srgbClr val="000000">
                    <a:alpha val="74902"/>
                  </a:srgbClr>
                </a:solidFill>
                <a:latin typeface="Roboto"/>
                <a:ea typeface="Roboto"/>
                <a:cs typeface="Roboto"/>
                <a:sym typeface="Roboto"/>
              </a:rPr>
              <a:t>The market remains highly concentrated (Digicel &amp; FLOW). </a:t>
            </a:r>
          </a:p>
        </p:txBody>
      </p:sp>
      <p:sp>
        <p:nvSpPr>
          <p:cNvPr id="34" name="TextBox 34"/>
          <p:cNvSpPr txBox="1"/>
          <p:nvPr/>
        </p:nvSpPr>
        <p:spPr>
          <a:xfrm>
            <a:off x="11966169" y="5594020"/>
            <a:ext cx="4186566" cy="1275990"/>
          </a:xfrm>
          <a:prstGeom prst="rect">
            <a:avLst/>
          </a:prstGeom>
        </p:spPr>
        <p:txBody>
          <a:bodyPr lIns="0" tIns="0" rIns="0" bIns="0" rtlCol="0" anchor="t">
            <a:spAutoFit/>
          </a:bodyPr>
          <a:lstStyle/>
          <a:p>
            <a:pPr algn="l">
              <a:lnSpc>
                <a:spcPts val="3359"/>
              </a:lnSpc>
            </a:pPr>
            <a:r>
              <a:rPr lang="en-US" sz="2400" b="1" dirty="0">
                <a:solidFill>
                  <a:srgbClr val="000000">
                    <a:alpha val="74902"/>
                  </a:srgbClr>
                </a:solidFill>
                <a:latin typeface="Roboto"/>
                <a:ea typeface="Roboto"/>
                <a:cs typeface="Roboto"/>
                <a:sym typeface="Roboto"/>
              </a:rPr>
              <a:t>Lack of strong MVNO presence - Infrastructure gaps, especially in rural areas</a:t>
            </a:r>
          </a:p>
        </p:txBody>
      </p:sp>
      <p:sp>
        <p:nvSpPr>
          <p:cNvPr id="35" name="TextBox 35"/>
          <p:cNvSpPr txBox="1"/>
          <p:nvPr/>
        </p:nvSpPr>
        <p:spPr>
          <a:xfrm>
            <a:off x="11966169" y="7424130"/>
            <a:ext cx="4284475" cy="834390"/>
          </a:xfrm>
          <a:prstGeom prst="rect">
            <a:avLst/>
          </a:prstGeom>
        </p:spPr>
        <p:txBody>
          <a:bodyPr lIns="0" tIns="0" rIns="0" bIns="0" rtlCol="0" anchor="t">
            <a:spAutoFit/>
          </a:bodyPr>
          <a:lstStyle/>
          <a:p>
            <a:pPr algn="l">
              <a:lnSpc>
                <a:spcPts val="3359"/>
              </a:lnSpc>
            </a:pPr>
            <a:r>
              <a:rPr lang="en-US" sz="2400" b="1" dirty="0">
                <a:solidFill>
                  <a:srgbClr val="000000">
                    <a:alpha val="74902"/>
                  </a:srgbClr>
                </a:solidFill>
                <a:latin typeface="Roboto"/>
                <a:ea typeface="Roboto"/>
                <a:cs typeface="Roboto"/>
                <a:sym typeface="Roboto"/>
              </a:rPr>
              <a:t>Regulatory capacity constraints.</a:t>
            </a:r>
          </a:p>
        </p:txBody>
      </p:sp>
      <p:sp>
        <p:nvSpPr>
          <p:cNvPr id="36" name="AutoShape 36"/>
          <p:cNvSpPr/>
          <p:nvPr/>
        </p:nvSpPr>
        <p:spPr>
          <a:xfrm>
            <a:off x="11966149" y="7205055"/>
            <a:ext cx="4583257" cy="9525"/>
          </a:xfrm>
          <a:prstGeom prst="line">
            <a:avLst/>
          </a:prstGeom>
          <a:ln w="19050" cap="flat">
            <a:solidFill>
              <a:srgbClr val="002269"/>
            </a:solidFill>
            <a:prstDash val="solid"/>
            <a:headEnd type="none" w="sm" len="sm"/>
            <a:tailEnd type="none" w="sm" len="sm"/>
          </a:ln>
        </p:spPr>
        <p:txBody>
          <a:bodyPr/>
          <a:lstStyle/>
          <a:p>
            <a:endParaRPr lang="en-GB"/>
          </a:p>
        </p:txBody>
      </p:sp>
      <p:grpSp>
        <p:nvGrpSpPr>
          <p:cNvPr id="37" name="Group 37"/>
          <p:cNvGrpSpPr/>
          <p:nvPr/>
        </p:nvGrpSpPr>
        <p:grpSpPr>
          <a:xfrm>
            <a:off x="1137969" y="1944213"/>
            <a:ext cx="4775472" cy="7191450"/>
            <a:chOff x="0" y="0"/>
            <a:chExt cx="6367296" cy="9588600"/>
          </a:xfrm>
        </p:grpSpPr>
        <p:grpSp>
          <p:nvGrpSpPr>
            <p:cNvPr id="38" name="Group 38"/>
            <p:cNvGrpSpPr/>
            <p:nvPr/>
          </p:nvGrpSpPr>
          <p:grpSpPr>
            <a:xfrm>
              <a:off x="0" y="0"/>
              <a:ext cx="6367296" cy="9588600"/>
              <a:chOff x="0" y="0"/>
              <a:chExt cx="1327252" cy="1998728"/>
            </a:xfrm>
          </p:grpSpPr>
          <p:sp>
            <p:nvSpPr>
              <p:cNvPr id="39" name="Freeform 39"/>
              <p:cNvSpPr/>
              <p:nvPr/>
            </p:nvSpPr>
            <p:spPr>
              <a:xfrm>
                <a:off x="0" y="0"/>
                <a:ext cx="1327252" cy="1998728"/>
              </a:xfrm>
              <a:custGeom>
                <a:avLst/>
                <a:gdLst/>
                <a:ahLst/>
                <a:cxnLst/>
                <a:rect l="l" t="t" r="r" b="b"/>
                <a:pathLst>
                  <a:path w="1327252" h="1998728">
                    <a:moveTo>
                      <a:pt x="0" y="0"/>
                    </a:moveTo>
                    <a:lnTo>
                      <a:pt x="1327252" y="0"/>
                    </a:lnTo>
                    <a:lnTo>
                      <a:pt x="1327252" y="1998728"/>
                    </a:lnTo>
                    <a:lnTo>
                      <a:pt x="0" y="1998728"/>
                    </a:lnTo>
                    <a:close/>
                  </a:path>
                </a:pathLst>
              </a:custGeom>
              <a:solidFill>
                <a:srgbClr val="FFFFFF"/>
              </a:solidFill>
              <a:ln w="28575" cap="sq">
                <a:solidFill>
                  <a:srgbClr val="8E93A9"/>
                </a:solidFill>
                <a:prstDash val="solid"/>
                <a:miter/>
              </a:ln>
            </p:spPr>
            <p:txBody>
              <a:bodyPr/>
              <a:lstStyle/>
              <a:p>
                <a:endParaRPr lang="en-GB"/>
              </a:p>
            </p:txBody>
          </p:sp>
          <p:sp>
            <p:nvSpPr>
              <p:cNvPr id="40" name="TextBox 40"/>
              <p:cNvSpPr txBox="1"/>
              <p:nvPr/>
            </p:nvSpPr>
            <p:spPr>
              <a:xfrm>
                <a:off x="0" y="-38100"/>
                <a:ext cx="1327252" cy="2036828"/>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167799" y="437950"/>
              <a:ext cx="5764561" cy="1056928"/>
              <a:chOff x="0" y="0"/>
              <a:chExt cx="2795791" cy="512606"/>
            </a:xfrm>
          </p:grpSpPr>
          <p:sp>
            <p:nvSpPr>
              <p:cNvPr id="42" name="Freeform 42"/>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43" name="TextBox 43"/>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44" name="AutoShape 44"/>
            <p:cNvSpPr/>
            <p:nvPr/>
          </p:nvSpPr>
          <p:spPr>
            <a:xfrm>
              <a:off x="287852" y="3721509"/>
              <a:ext cx="5790944" cy="12035"/>
            </a:xfrm>
            <a:prstGeom prst="line">
              <a:avLst/>
            </a:prstGeom>
            <a:ln w="24070" cap="flat">
              <a:solidFill>
                <a:srgbClr val="2C2669"/>
              </a:solidFill>
              <a:prstDash val="solid"/>
              <a:headEnd type="none" w="sm" len="sm"/>
              <a:tailEnd type="none" w="sm" len="sm"/>
            </a:ln>
          </p:spPr>
          <p:txBody>
            <a:bodyPr/>
            <a:lstStyle/>
            <a:p>
              <a:endParaRPr lang="en-GB"/>
            </a:p>
          </p:txBody>
        </p:sp>
        <p:sp>
          <p:nvSpPr>
            <p:cNvPr id="45" name="TextBox 45"/>
            <p:cNvSpPr txBox="1"/>
            <p:nvPr/>
          </p:nvSpPr>
          <p:spPr>
            <a:xfrm>
              <a:off x="798765" y="668239"/>
              <a:ext cx="4502630" cy="500135"/>
            </a:xfrm>
            <a:prstGeom prst="rect">
              <a:avLst/>
            </a:prstGeom>
          </p:spPr>
          <p:txBody>
            <a:bodyPr lIns="0" tIns="0" rIns="0" bIns="0" rtlCol="0" anchor="t">
              <a:spAutoFit/>
            </a:bodyPr>
            <a:lstStyle/>
            <a:p>
              <a:pPr algn="ctr">
                <a:lnSpc>
                  <a:spcPts val="3184"/>
                </a:lnSpc>
              </a:pPr>
              <a:r>
                <a:rPr lang="en-US" sz="2274" b="1">
                  <a:solidFill>
                    <a:srgbClr val="FFFFFF"/>
                  </a:solidFill>
                  <a:latin typeface="Roboto Bold"/>
                  <a:ea typeface="Roboto Bold"/>
                  <a:cs typeface="Roboto Bold"/>
                  <a:sym typeface="Roboto Bold"/>
                </a:rPr>
                <a:t>Targets/Goals</a:t>
              </a:r>
            </a:p>
          </p:txBody>
        </p:sp>
        <p:sp>
          <p:nvSpPr>
            <p:cNvPr id="46" name="TextBox 46"/>
            <p:cNvSpPr txBox="1"/>
            <p:nvPr/>
          </p:nvSpPr>
          <p:spPr>
            <a:xfrm>
              <a:off x="287852" y="2128221"/>
              <a:ext cx="5275139" cy="1054733"/>
            </a:xfrm>
            <a:prstGeom prst="rect">
              <a:avLst/>
            </a:prstGeom>
          </p:spPr>
          <p:txBody>
            <a:bodyPr lIns="0" tIns="0" rIns="0" bIns="0" rtlCol="0" anchor="t">
              <a:spAutoFit/>
            </a:bodyPr>
            <a:lstStyle/>
            <a:p>
              <a:pPr algn="l">
                <a:lnSpc>
                  <a:spcPts val="3184"/>
                </a:lnSpc>
              </a:pPr>
              <a:r>
                <a:rPr lang="en-US" sz="2274" b="1" dirty="0">
                  <a:solidFill>
                    <a:srgbClr val="000000">
                      <a:alpha val="74902"/>
                    </a:srgbClr>
                  </a:solidFill>
                  <a:latin typeface="Roboto"/>
                  <a:ea typeface="Roboto"/>
                  <a:cs typeface="Roboto"/>
                  <a:sym typeface="Roboto"/>
                </a:rPr>
                <a:t>Promote fair access to spectrum for new entrants</a:t>
              </a:r>
            </a:p>
          </p:txBody>
        </p:sp>
        <p:sp>
          <p:nvSpPr>
            <p:cNvPr id="47" name="TextBox 47"/>
            <p:cNvSpPr txBox="1"/>
            <p:nvPr/>
          </p:nvSpPr>
          <p:spPr>
            <a:xfrm>
              <a:off x="215643" y="4240425"/>
              <a:ext cx="5289727" cy="1054733"/>
            </a:xfrm>
            <a:prstGeom prst="rect">
              <a:avLst/>
            </a:prstGeom>
          </p:spPr>
          <p:txBody>
            <a:bodyPr lIns="0" tIns="0" rIns="0" bIns="0" rtlCol="0" anchor="t">
              <a:spAutoFit/>
            </a:bodyPr>
            <a:lstStyle/>
            <a:p>
              <a:pPr algn="l">
                <a:lnSpc>
                  <a:spcPts val="3184"/>
                </a:lnSpc>
              </a:pPr>
              <a:r>
                <a:rPr lang="en-US" sz="2274" b="1" dirty="0">
                  <a:solidFill>
                    <a:srgbClr val="000000">
                      <a:alpha val="74902"/>
                    </a:srgbClr>
                  </a:solidFill>
                  <a:latin typeface="Roboto"/>
                  <a:ea typeface="Roboto"/>
                  <a:cs typeface="Roboto"/>
                  <a:sym typeface="Roboto"/>
                </a:rPr>
                <a:t>Increase Competition beyond Digicel and Flow Duopoly</a:t>
              </a:r>
            </a:p>
          </p:txBody>
        </p:sp>
        <p:sp>
          <p:nvSpPr>
            <p:cNvPr id="48" name="TextBox 48"/>
            <p:cNvSpPr txBox="1"/>
            <p:nvPr/>
          </p:nvSpPr>
          <p:spPr>
            <a:xfrm>
              <a:off x="197681" y="6112993"/>
              <a:ext cx="5413435" cy="1054733"/>
            </a:xfrm>
            <a:prstGeom prst="rect">
              <a:avLst/>
            </a:prstGeom>
          </p:spPr>
          <p:txBody>
            <a:bodyPr lIns="0" tIns="0" rIns="0" bIns="0" rtlCol="0" anchor="t">
              <a:spAutoFit/>
            </a:bodyPr>
            <a:lstStyle/>
            <a:p>
              <a:pPr algn="l">
                <a:lnSpc>
                  <a:spcPts val="3184"/>
                </a:lnSpc>
              </a:pPr>
              <a:r>
                <a:rPr lang="en-US" sz="2274" b="1" dirty="0">
                  <a:solidFill>
                    <a:srgbClr val="000000">
                      <a:alpha val="74902"/>
                    </a:srgbClr>
                  </a:solidFill>
                  <a:latin typeface="Roboto"/>
                  <a:ea typeface="Roboto"/>
                  <a:cs typeface="Roboto"/>
                  <a:sym typeface="Roboto"/>
                </a:rPr>
                <a:t>Encourage lower prices and better service</a:t>
              </a:r>
            </a:p>
          </p:txBody>
        </p:sp>
        <p:sp>
          <p:nvSpPr>
            <p:cNvPr id="49" name="AutoShape 49"/>
            <p:cNvSpPr/>
            <p:nvPr/>
          </p:nvSpPr>
          <p:spPr>
            <a:xfrm>
              <a:off x="215668" y="5831429"/>
              <a:ext cx="5790944" cy="12035"/>
            </a:xfrm>
            <a:prstGeom prst="line">
              <a:avLst/>
            </a:prstGeom>
            <a:ln w="24070" cap="flat">
              <a:solidFill>
                <a:srgbClr val="2C2669"/>
              </a:solidFill>
              <a:prstDash val="solid"/>
              <a:headEnd type="none" w="sm" len="sm"/>
              <a:tailEnd type="none" w="sm" len="sm"/>
            </a:ln>
          </p:spPr>
          <p:txBody>
            <a:bodyPr/>
            <a:lstStyle/>
            <a:p>
              <a:endParaRPr lang="en-GB"/>
            </a:p>
          </p:txBody>
        </p:sp>
      </p:grpSp>
      <p:sp>
        <p:nvSpPr>
          <p:cNvPr id="52" name="Slide Number Placeholder 51">
            <a:extLst>
              <a:ext uri="{FF2B5EF4-FFF2-40B4-BE49-F238E27FC236}">
                <a16:creationId xmlns:a16="http://schemas.microsoft.com/office/drawing/2014/main" id="{252C8B85-E18D-A6DD-2D96-FD2AE3E0ADA8}"/>
              </a:ext>
            </a:extLst>
          </p:cNvPr>
          <p:cNvSpPr>
            <a:spLocks noGrp="1"/>
          </p:cNvSpPr>
          <p:nvPr>
            <p:ph type="sldNum" sz="quarter" idx="12"/>
          </p:nvPr>
        </p:nvSpPr>
        <p:spPr>
          <a:xfrm>
            <a:off x="6642447" y="9645612"/>
            <a:ext cx="2133600" cy="365125"/>
          </a:xfrm>
        </p:spPr>
        <p:txBody>
          <a:bodyPr/>
          <a:lstStyle/>
          <a:p>
            <a:fld id="{B6F15528-21DE-4FAA-801E-634DDDAF4B2B}" type="slidenum">
              <a:rPr lang="en-US" smtClean="0"/>
              <a:pPr/>
              <a:t>10</a:t>
            </a:fld>
            <a:endParaRPr lang="en-US" dirty="0"/>
          </a:p>
        </p:txBody>
      </p:sp>
      <p:grpSp>
        <p:nvGrpSpPr>
          <p:cNvPr id="53" name="Group 52">
            <a:extLst>
              <a:ext uri="{FF2B5EF4-FFF2-40B4-BE49-F238E27FC236}">
                <a16:creationId xmlns:a16="http://schemas.microsoft.com/office/drawing/2014/main" id="{F12E1FB3-6131-ABB9-A63A-659B0DC05851}"/>
              </a:ext>
            </a:extLst>
          </p:cNvPr>
          <p:cNvGrpSpPr/>
          <p:nvPr/>
        </p:nvGrpSpPr>
        <p:grpSpPr>
          <a:xfrm>
            <a:off x="-2018" y="9054476"/>
            <a:ext cx="18146240" cy="1210357"/>
            <a:chOff x="-2018" y="9054476"/>
            <a:chExt cx="18146240" cy="1210357"/>
          </a:xfrm>
        </p:grpSpPr>
        <p:sp>
          <p:nvSpPr>
            <p:cNvPr id="54" name="Freeform 50">
              <a:extLst>
                <a:ext uri="{FF2B5EF4-FFF2-40B4-BE49-F238E27FC236}">
                  <a16:creationId xmlns:a16="http://schemas.microsoft.com/office/drawing/2014/main" id="{F48FBE5A-F842-AF10-0A9A-E73E063629B8}"/>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5"/>
              <a:stretch>
                <a:fillRect/>
              </a:stretch>
            </a:blipFill>
          </p:spPr>
          <p:txBody>
            <a:bodyPr/>
            <a:lstStyle/>
            <a:p>
              <a:endParaRPr lang="en-GB"/>
            </a:p>
          </p:txBody>
        </p:sp>
        <p:sp>
          <p:nvSpPr>
            <p:cNvPr id="55" name="Freeform 51">
              <a:extLst>
                <a:ext uri="{FF2B5EF4-FFF2-40B4-BE49-F238E27FC236}">
                  <a16:creationId xmlns:a16="http://schemas.microsoft.com/office/drawing/2014/main" id="{AD1A029C-1F6C-C0FF-C11B-FF49D084002E}"/>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6"/>
              <a:stretch>
                <a:fillRect/>
              </a:stretch>
            </a:blipFill>
          </p:spPr>
          <p:txBody>
            <a:bodyPr/>
            <a:lstStyle/>
            <a:p>
              <a:endParaRPr lang="en-GB"/>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Investment Icon"/>
          <p:cNvSpPr/>
          <p:nvPr/>
        </p:nvSpPr>
        <p:spPr>
          <a:xfrm>
            <a:off x="15095097" y="4303170"/>
            <a:ext cx="501034" cy="779820"/>
          </a:xfrm>
          <a:custGeom>
            <a:avLst/>
            <a:gdLst/>
            <a:ahLst/>
            <a:cxnLst/>
            <a:rect l="l" t="t" r="r" b="b"/>
            <a:pathLst>
              <a:path w="501034" h="779820">
                <a:moveTo>
                  <a:pt x="0" y="0"/>
                </a:moveTo>
                <a:lnTo>
                  <a:pt x="501034" y="0"/>
                </a:lnTo>
                <a:lnTo>
                  <a:pt x="501034" y="779820"/>
                </a:lnTo>
                <a:lnTo>
                  <a:pt x="0" y="7798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AutoShape 3"/>
          <p:cNvSpPr/>
          <p:nvPr/>
        </p:nvSpPr>
        <p:spPr>
          <a:xfrm rot="5400000">
            <a:off x="947290" y="6860683"/>
            <a:ext cx="6843109" cy="0"/>
          </a:xfrm>
          <a:prstGeom prst="line">
            <a:avLst/>
          </a:prstGeom>
          <a:ln w="9525" cap="rnd">
            <a:solidFill>
              <a:srgbClr val="002269"/>
            </a:solidFill>
            <a:prstDash val="solid"/>
            <a:headEnd type="none" w="sm" len="sm"/>
            <a:tailEnd type="none" w="sm" len="sm"/>
          </a:ln>
        </p:spPr>
        <p:txBody>
          <a:bodyPr/>
          <a:lstStyle/>
          <a:p>
            <a:endParaRPr lang="en-GB"/>
          </a:p>
        </p:txBody>
      </p:sp>
      <p:sp>
        <p:nvSpPr>
          <p:cNvPr id="4" name="AutoShape 4"/>
          <p:cNvSpPr/>
          <p:nvPr/>
        </p:nvSpPr>
        <p:spPr>
          <a:xfrm>
            <a:off x="0" y="3443891"/>
            <a:ext cx="18246628" cy="0"/>
          </a:xfrm>
          <a:prstGeom prst="line">
            <a:avLst/>
          </a:prstGeom>
          <a:ln w="9525" cap="rnd">
            <a:solidFill>
              <a:srgbClr val="002269"/>
            </a:solidFill>
            <a:prstDash val="solid"/>
            <a:headEnd type="none" w="sm" len="sm"/>
            <a:tailEnd type="none" w="sm" len="sm"/>
          </a:ln>
        </p:spPr>
        <p:txBody>
          <a:bodyPr/>
          <a:lstStyle/>
          <a:p>
            <a:endParaRPr lang="en-GB"/>
          </a:p>
        </p:txBody>
      </p:sp>
      <p:sp>
        <p:nvSpPr>
          <p:cNvPr id="5" name="AutoShape 5"/>
          <p:cNvSpPr/>
          <p:nvPr/>
        </p:nvSpPr>
        <p:spPr>
          <a:xfrm rot="5400000">
            <a:off x="5243715" y="7053476"/>
            <a:ext cx="7228694" cy="0"/>
          </a:xfrm>
          <a:prstGeom prst="line">
            <a:avLst/>
          </a:prstGeom>
          <a:ln w="9525" cap="rnd">
            <a:solidFill>
              <a:srgbClr val="002269"/>
            </a:solidFill>
            <a:prstDash val="solid"/>
            <a:headEnd type="none" w="sm" len="sm"/>
            <a:tailEnd type="none" w="sm" len="sm"/>
          </a:ln>
        </p:spPr>
        <p:txBody>
          <a:bodyPr/>
          <a:lstStyle/>
          <a:p>
            <a:endParaRPr lang="en-GB"/>
          </a:p>
        </p:txBody>
      </p:sp>
      <p:sp>
        <p:nvSpPr>
          <p:cNvPr id="6" name="AutoShape 6"/>
          <p:cNvSpPr/>
          <p:nvPr/>
        </p:nvSpPr>
        <p:spPr>
          <a:xfrm rot="5400000">
            <a:off x="10172548" y="6860683"/>
            <a:ext cx="6843109" cy="0"/>
          </a:xfrm>
          <a:prstGeom prst="line">
            <a:avLst/>
          </a:prstGeom>
          <a:ln w="9525" cap="rnd">
            <a:solidFill>
              <a:srgbClr val="002269"/>
            </a:solidFill>
            <a:prstDash val="solid"/>
            <a:headEnd type="none" w="sm" len="sm"/>
            <a:tailEnd type="none" w="sm" len="sm"/>
          </a:ln>
        </p:spPr>
        <p:txBody>
          <a:bodyPr/>
          <a:lstStyle/>
          <a:p>
            <a:endParaRPr lang="en-GB"/>
          </a:p>
        </p:txBody>
      </p:sp>
      <p:sp>
        <p:nvSpPr>
          <p:cNvPr id="7" name="TextBox 7"/>
          <p:cNvSpPr txBox="1"/>
          <p:nvPr/>
        </p:nvSpPr>
        <p:spPr>
          <a:xfrm>
            <a:off x="2730426" y="1009650"/>
            <a:ext cx="12827148" cy="1905000"/>
          </a:xfrm>
          <a:prstGeom prst="rect">
            <a:avLst/>
          </a:prstGeom>
        </p:spPr>
        <p:txBody>
          <a:bodyPr lIns="0" tIns="0" rIns="0" bIns="0" rtlCol="0" anchor="t">
            <a:spAutoFit/>
          </a:bodyPr>
          <a:lstStyle/>
          <a:p>
            <a:pPr marL="0" lvl="0" indent="0" algn="ctr">
              <a:lnSpc>
                <a:spcPts val="7467"/>
              </a:lnSpc>
            </a:pPr>
            <a:r>
              <a:rPr lang="en-US" sz="6222" b="1">
                <a:solidFill>
                  <a:srgbClr val="000000"/>
                </a:solidFill>
                <a:latin typeface="Arimo Bold"/>
                <a:ea typeface="Arimo Bold"/>
                <a:cs typeface="Arimo Bold"/>
                <a:sym typeface="Arimo Bold"/>
              </a:rPr>
              <a:t>Regulatory Strategies &amp; Best Practices</a:t>
            </a:r>
          </a:p>
        </p:txBody>
      </p:sp>
      <p:grpSp>
        <p:nvGrpSpPr>
          <p:cNvPr id="8" name="Group 8"/>
          <p:cNvGrpSpPr/>
          <p:nvPr/>
        </p:nvGrpSpPr>
        <p:grpSpPr>
          <a:xfrm>
            <a:off x="447694" y="4401375"/>
            <a:ext cx="3674328" cy="3812789"/>
            <a:chOff x="0" y="0"/>
            <a:chExt cx="4497532" cy="5083718"/>
          </a:xfrm>
        </p:grpSpPr>
        <p:sp>
          <p:nvSpPr>
            <p:cNvPr id="9" name="Freeform 9"/>
            <p:cNvSpPr/>
            <p:nvPr/>
          </p:nvSpPr>
          <p:spPr>
            <a:xfrm>
              <a:off x="1626777" y="0"/>
              <a:ext cx="1243978" cy="1810021"/>
            </a:xfrm>
            <a:custGeom>
              <a:avLst/>
              <a:gdLst/>
              <a:ahLst/>
              <a:cxnLst/>
              <a:rect l="l" t="t" r="r" b="b"/>
              <a:pathLst>
                <a:path w="1243978" h="1810021">
                  <a:moveTo>
                    <a:pt x="0" y="0"/>
                  </a:moveTo>
                  <a:lnTo>
                    <a:pt x="1243978" y="0"/>
                  </a:lnTo>
                  <a:lnTo>
                    <a:pt x="1243978" y="1810021"/>
                  </a:lnTo>
                  <a:lnTo>
                    <a:pt x="0" y="18100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0" y="2784541"/>
              <a:ext cx="4497532" cy="2299177"/>
            </a:xfrm>
            <a:prstGeom prst="rect">
              <a:avLst/>
            </a:prstGeom>
          </p:spPr>
          <p:txBody>
            <a:bodyPr lIns="0" tIns="0" rIns="0" bIns="0" rtlCol="0" anchor="t">
              <a:spAutoFit/>
            </a:bodyPr>
            <a:lstStyle/>
            <a:p>
              <a:pPr marL="0" lvl="0" indent="0" algn="ctr">
                <a:lnSpc>
                  <a:spcPts val="4550"/>
                </a:lnSpc>
              </a:pPr>
              <a:r>
                <a:rPr lang="en-US" sz="3500" dirty="0">
                  <a:solidFill>
                    <a:srgbClr val="000000"/>
                  </a:solidFill>
                  <a:latin typeface="Arimo"/>
                  <a:ea typeface="Arimo"/>
                  <a:cs typeface="Arimo"/>
                  <a:sym typeface="Arimo"/>
                </a:rPr>
                <a:t>Strengthening the capacity of regulators</a:t>
              </a:r>
            </a:p>
          </p:txBody>
        </p:sp>
      </p:grpSp>
      <p:grpSp>
        <p:nvGrpSpPr>
          <p:cNvPr id="11" name="Group 11"/>
          <p:cNvGrpSpPr/>
          <p:nvPr/>
        </p:nvGrpSpPr>
        <p:grpSpPr>
          <a:xfrm>
            <a:off x="4926879" y="4434826"/>
            <a:ext cx="3373149" cy="3867562"/>
            <a:chOff x="0" y="0"/>
            <a:chExt cx="4497532" cy="5156749"/>
          </a:xfrm>
        </p:grpSpPr>
        <p:sp>
          <p:nvSpPr>
            <p:cNvPr id="12" name="Freeform 12"/>
            <p:cNvSpPr/>
            <p:nvPr/>
          </p:nvSpPr>
          <p:spPr>
            <a:xfrm>
              <a:off x="1508303" y="0"/>
              <a:ext cx="1480926" cy="1810021"/>
            </a:xfrm>
            <a:custGeom>
              <a:avLst/>
              <a:gdLst/>
              <a:ahLst/>
              <a:cxnLst/>
              <a:rect l="l" t="t" r="r" b="b"/>
              <a:pathLst>
                <a:path w="1480926" h="1810021">
                  <a:moveTo>
                    <a:pt x="0" y="0"/>
                  </a:moveTo>
                  <a:lnTo>
                    <a:pt x="1480926" y="0"/>
                  </a:lnTo>
                  <a:lnTo>
                    <a:pt x="1480926" y="1810021"/>
                  </a:lnTo>
                  <a:lnTo>
                    <a:pt x="0" y="18100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TextBox 13"/>
            <p:cNvSpPr txBox="1"/>
            <p:nvPr/>
          </p:nvSpPr>
          <p:spPr>
            <a:xfrm>
              <a:off x="0" y="2857572"/>
              <a:ext cx="4497532" cy="2299177"/>
            </a:xfrm>
            <a:prstGeom prst="rect">
              <a:avLst/>
            </a:prstGeom>
          </p:spPr>
          <p:txBody>
            <a:bodyPr lIns="0" tIns="0" rIns="0" bIns="0" rtlCol="0" anchor="t">
              <a:spAutoFit/>
            </a:bodyPr>
            <a:lstStyle/>
            <a:p>
              <a:pPr marL="0" lvl="0" indent="0" algn="ctr">
                <a:lnSpc>
                  <a:spcPts val="4550"/>
                </a:lnSpc>
              </a:pPr>
              <a:r>
                <a:rPr lang="en-US" sz="3500" dirty="0">
                  <a:solidFill>
                    <a:srgbClr val="000000"/>
                  </a:solidFill>
                  <a:latin typeface="Arimo"/>
                  <a:ea typeface="Arimo"/>
                  <a:cs typeface="Arimo"/>
                  <a:sym typeface="Arimo"/>
                </a:rPr>
                <a:t>Promoting fair access &amp; capacity leasing</a:t>
              </a:r>
            </a:p>
          </p:txBody>
        </p:sp>
      </p:grpSp>
      <p:grpSp>
        <p:nvGrpSpPr>
          <p:cNvPr id="14" name="Group 14"/>
          <p:cNvGrpSpPr/>
          <p:nvPr/>
        </p:nvGrpSpPr>
        <p:grpSpPr>
          <a:xfrm>
            <a:off x="9470456" y="4218722"/>
            <a:ext cx="3373149" cy="4497500"/>
            <a:chOff x="0" y="0"/>
            <a:chExt cx="4497532" cy="5996668"/>
          </a:xfrm>
        </p:grpSpPr>
        <p:sp>
          <p:nvSpPr>
            <p:cNvPr id="15" name="Freeform 15"/>
            <p:cNvSpPr/>
            <p:nvPr/>
          </p:nvSpPr>
          <p:spPr>
            <a:xfrm>
              <a:off x="1343756" y="0"/>
              <a:ext cx="1810021" cy="1717874"/>
            </a:xfrm>
            <a:custGeom>
              <a:avLst/>
              <a:gdLst/>
              <a:ahLst/>
              <a:cxnLst/>
              <a:rect l="l" t="t" r="r" b="b"/>
              <a:pathLst>
                <a:path w="1810021" h="1717874">
                  <a:moveTo>
                    <a:pt x="0" y="0"/>
                  </a:moveTo>
                  <a:lnTo>
                    <a:pt x="1810020" y="0"/>
                  </a:lnTo>
                  <a:lnTo>
                    <a:pt x="1810020" y="1717874"/>
                  </a:lnTo>
                  <a:lnTo>
                    <a:pt x="0" y="17178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0" y="2910950"/>
              <a:ext cx="4497532" cy="3085718"/>
            </a:xfrm>
            <a:prstGeom prst="rect">
              <a:avLst/>
            </a:prstGeom>
          </p:spPr>
          <p:txBody>
            <a:bodyPr lIns="0" tIns="0" rIns="0" bIns="0" rtlCol="0" anchor="t">
              <a:spAutoFit/>
            </a:bodyPr>
            <a:lstStyle/>
            <a:p>
              <a:pPr lvl="0" algn="ctr">
                <a:lnSpc>
                  <a:spcPts val="4550"/>
                </a:lnSpc>
              </a:pPr>
              <a:r>
                <a:rPr lang="en-US" sz="3500" dirty="0">
                  <a:solidFill>
                    <a:srgbClr val="000000"/>
                  </a:solidFill>
                  <a:latin typeface="Arimo"/>
                  <a:ea typeface="Arimo"/>
                  <a:cs typeface="Arimo"/>
                  <a:sym typeface="Arimo"/>
                </a:rPr>
                <a:t>Promoting Investment in New Technologies</a:t>
              </a:r>
            </a:p>
          </p:txBody>
        </p:sp>
      </p:grpSp>
      <p:grpSp>
        <p:nvGrpSpPr>
          <p:cNvPr id="17" name="Group 17"/>
          <p:cNvGrpSpPr/>
          <p:nvPr/>
        </p:nvGrpSpPr>
        <p:grpSpPr>
          <a:xfrm>
            <a:off x="14139995" y="4147449"/>
            <a:ext cx="3373149" cy="3400169"/>
            <a:chOff x="0" y="0"/>
            <a:chExt cx="4497532" cy="4533558"/>
          </a:xfrm>
        </p:grpSpPr>
        <p:sp>
          <p:nvSpPr>
            <p:cNvPr id="18" name="Freeform 18"/>
            <p:cNvSpPr/>
            <p:nvPr/>
          </p:nvSpPr>
          <p:spPr>
            <a:xfrm>
              <a:off x="1422738" y="0"/>
              <a:ext cx="1652055" cy="1810021"/>
            </a:xfrm>
            <a:custGeom>
              <a:avLst/>
              <a:gdLst/>
              <a:ahLst/>
              <a:cxnLst/>
              <a:rect l="l" t="t" r="r" b="b"/>
              <a:pathLst>
                <a:path w="1652055" h="1810021">
                  <a:moveTo>
                    <a:pt x="0" y="0"/>
                  </a:moveTo>
                  <a:lnTo>
                    <a:pt x="1652056" y="0"/>
                  </a:lnTo>
                  <a:lnTo>
                    <a:pt x="1652056" y="1810021"/>
                  </a:lnTo>
                  <a:lnTo>
                    <a:pt x="0" y="18100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9" name="TextBox 19"/>
            <p:cNvSpPr txBox="1"/>
            <p:nvPr/>
          </p:nvSpPr>
          <p:spPr>
            <a:xfrm>
              <a:off x="0" y="3020921"/>
              <a:ext cx="4497532" cy="1512637"/>
            </a:xfrm>
            <a:prstGeom prst="rect">
              <a:avLst/>
            </a:prstGeom>
          </p:spPr>
          <p:txBody>
            <a:bodyPr lIns="0" tIns="0" rIns="0" bIns="0" rtlCol="0" anchor="t">
              <a:spAutoFit/>
            </a:bodyPr>
            <a:lstStyle/>
            <a:p>
              <a:pPr marL="0" lvl="0" indent="0" algn="ctr">
                <a:lnSpc>
                  <a:spcPts val="4550"/>
                </a:lnSpc>
              </a:pPr>
              <a:r>
                <a:rPr lang="en-US" sz="3500" dirty="0">
                  <a:solidFill>
                    <a:srgbClr val="000000"/>
                  </a:solidFill>
                  <a:latin typeface="Arimo"/>
                  <a:ea typeface="Arimo"/>
                  <a:cs typeface="Arimo"/>
                  <a:sym typeface="Arimo"/>
                </a:rPr>
                <a:t>Encouraging MVNOs</a:t>
              </a:r>
            </a:p>
          </p:txBody>
        </p:sp>
      </p:grpSp>
      <p:grpSp>
        <p:nvGrpSpPr>
          <p:cNvPr id="20" name="Group 20"/>
          <p:cNvGrpSpPr/>
          <p:nvPr/>
        </p:nvGrpSpPr>
        <p:grpSpPr>
          <a:xfrm>
            <a:off x="-81806" y="-14655"/>
            <a:ext cx="18410240" cy="696199"/>
            <a:chOff x="0" y="0"/>
            <a:chExt cx="4848788" cy="183361"/>
          </a:xfrm>
        </p:grpSpPr>
        <p:sp>
          <p:nvSpPr>
            <p:cNvPr id="21" name="Freeform 21"/>
            <p:cNvSpPr/>
            <p:nvPr/>
          </p:nvSpPr>
          <p:spPr>
            <a:xfrm>
              <a:off x="0" y="0"/>
              <a:ext cx="4848788" cy="183361"/>
            </a:xfrm>
            <a:custGeom>
              <a:avLst/>
              <a:gdLst/>
              <a:ahLst/>
              <a:cxnLst/>
              <a:rect l="l" t="t" r="r" b="b"/>
              <a:pathLst>
                <a:path w="4848788" h="183361">
                  <a:moveTo>
                    <a:pt x="0" y="0"/>
                  </a:moveTo>
                  <a:lnTo>
                    <a:pt x="4848788" y="0"/>
                  </a:lnTo>
                  <a:lnTo>
                    <a:pt x="4848788" y="183361"/>
                  </a:lnTo>
                  <a:lnTo>
                    <a:pt x="0" y="183361"/>
                  </a:lnTo>
                  <a:close/>
                </a:path>
              </a:pathLst>
            </a:custGeom>
            <a:solidFill>
              <a:srgbClr val="002269"/>
            </a:solidFill>
          </p:spPr>
          <p:txBody>
            <a:bodyPr/>
            <a:lstStyle/>
            <a:p>
              <a:endParaRPr lang="en-GB"/>
            </a:p>
          </p:txBody>
        </p:sp>
        <p:sp>
          <p:nvSpPr>
            <p:cNvPr id="22" name="TextBox 22"/>
            <p:cNvSpPr txBox="1"/>
            <p:nvPr/>
          </p:nvSpPr>
          <p:spPr>
            <a:xfrm>
              <a:off x="0" y="-38100"/>
              <a:ext cx="4848788" cy="221461"/>
            </a:xfrm>
            <a:prstGeom prst="rect">
              <a:avLst/>
            </a:prstGeom>
          </p:spPr>
          <p:txBody>
            <a:bodyPr lIns="50800" tIns="50800" rIns="50800" bIns="50800" rtlCol="0" anchor="ctr"/>
            <a:lstStyle/>
            <a:p>
              <a:pPr algn="ctr">
                <a:lnSpc>
                  <a:spcPts val="2659"/>
                </a:lnSpc>
              </a:pPr>
              <a:endParaRPr/>
            </a:p>
          </p:txBody>
        </p:sp>
      </p:grpSp>
      <p:sp>
        <p:nvSpPr>
          <p:cNvPr id="25" name="Slide Number Placeholder 24">
            <a:extLst>
              <a:ext uri="{FF2B5EF4-FFF2-40B4-BE49-F238E27FC236}">
                <a16:creationId xmlns:a16="http://schemas.microsoft.com/office/drawing/2014/main" id="{3AB0E40B-4375-9B43-4374-8B0CB0BD37E0}"/>
              </a:ext>
            </a:extLst>
          </p:cNvPr>
          <p:cNvSpPr>
            <a:spLocks noGrp="1"/>
          </p:cNvSpPr>
          <p:nvPr>
            <p:ph type="sldNum" sz="quarter" idx="12"/>
          </p:nvPr>
        </p:nvSpPr>
        <p:spPr>
          <a:xfrm>
            <a:off x="6512530" y="9623894"/>
            <a:ext cx="2133600" cy="365125"/>
          </a:xfrm>
        </p:spPr>
        <p:txBody>
          <a:bodyPr/>
          <a:lstStyle/>
          <a:p>
            <a:fld id="{B6F15528-21DE-4FAA-801E-634DDDAF4B2B}" type="slidenum">
              <a:rPr lang="en-US" smtClean="0"/>
              <a:pPr/>
              <a:t>11</a:t>
            </a:fld>
            <a:endParaRPr lang="en-US" dirty="0"/>
          </a:p>
        </p:txBody>
      </p:sp>
      <p:grpSp>
        <p:nvGrpSpPr>
          <p:cNvPr id="26" name="Group 25">
            <a:extLst>
              <a:ext uri="{FF2B5EF4-FFF2-40B4-BE49-F238E27FC236}">
                <a16:creationId xmlns:a16="http://schemas.microsoft.com/office/drawing/2014/main" id="{BFD41E82-767B-BE29-CEFB-FB994052EEE8}"/>
              </a:ext>
            </a:extLst>
          </p:cNvPr>
          <p:cNvGrpSpPr/>
          <p:nvPr/>
        </p:nvGrpSpPr>
        <p:grpSpPr>
          <a:xfrm>
            <a:off x="-2018" y="9054476"/>
            <a:ext cx="18146240" cy="1210357"/>
            <a:chOff x="-2018" y="9054476"/>
            <a:chExt cx="18146240" cy="1210357"/>
          </a:xfrm>
        </p:grpSpPr>
        <p:sp>
          <p:nvSpPr>
            <p:cNvPr id="27" name="Freeform 50">
              <a:extLst>
                <a:ext uri="{FF2B5EF4-FFF2-40B4-BE49-F238E27FC236}">
                  <a16:creationId xmlns:a16="http://schemas.microsoft.com/office/drawing/2014/main" id="{6C6A4C00-76F6-A889-9BA9-8B729552F901}"/>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12"/>
              <a:stretch>
                <a:fillRect/>
              </a:stretch>
            </a:blipFill>
          </p:spPr>
          <p:txBody>
            <a:bodyPr/>
            <a:lstStyle/>
            <a:p>
              <a:endParaRPr lang="en-GB"/>
            </a:p>
          </p:txBody>
        </p:sp>
        <p:sp>
          <p:nvSpPr>
            <p:cNvPr id="28" name="Freeform 51">
              <a:extLst>
                <a:ext uri="{FF2B5EF4-FFF2-40B4-BE49-F238E27FC236}">
                  <a16:creationId xmlns:a16="http://schemas.microsoft.com/office/drawing/2014/main" id="{BF985BDF-7F8E-8EA8-B3A8-7B878EB37B45}"/>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13"/>
              <a:stretch>
                <a:fillRect/>
              </a:stretch>
            </a:blipFill>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552735" y="1234529"/>
            <a:ext cx="6469912" cy="3800475"/>
          </a:xfrm>
          <a:prstGeom prst="rect">
            <a:avLst/>
          </a:prstGeom>
        </p:spPr>
        <p:txBody>
          <a:bodyPr lIns="0" tIns="0" rIns="0" bIns="0" rtlCol="0" anchor="t">
            <a:spAutoFit/>
          </a:bodyPr>
          <a:lstStyle/>
          <a:p>
            <a:pPr marL="0" lvl="0" indent="0" algn="l">
              <a:lnSpc>
                <a:spcPts val="9990"/>
              </a:lnSpc>
              <a:spcBef>
                <a:spcPct val="0"/>
              </a:spcBef>
            </a:pPr>
            <a:r>
              <a:rPr lang="en-US" sz="8325" b="1" spc="-199" dirty="0">
                <a:solidFill>
                  <a:srgbClr val="002269"/>
                </a:solidFill>
                <a:latin typeface="Montserrat Bold"/>
                <a:ea typeface="Montserrat Bold"/>
                <a:cs typeface="Montserrat Bold"/>
                <a:sym typeface="Montserrat Bold"/>
              </a:rPr>
              <a:t>Conclusion and Path Forward</a:t>
            </a:r>
          </a:p>
        </p:txBody>
      </p:sp>
      <p:grpSp>
        <p:nvGrpSpPr>
          <p:cNvPr id="12" name="Group 12"/>
          <p:cNvGrpSpPr/>
          <p:nvPr/>
        </p:nvGrpSpPr>
        <p:grpSpPr>
          <a:xfrm>
            <a:off x="7980240" y="1047988"/>
            <a:ext cx="10307760" cy="7772400"/>
            <a:chOff x="0" y="0"/>
            <a:chExt cx="4274726" cy="2167467"/>
          </a:xfrm>
        </p:grpSpPr>
        <p:sp>
          <p:nvSpPr>
            <p:cNvPr id="13" name="Freeform 13"/>
            <p:cNvSpPr/>
            <p:nvPr/>
          </p:nvSpPr>
          <p:spPr>
            <a:xfrm>
              <a:off x="0" y="0"/>
              <a:ext cx="4274726" cy="2167467"/>
            </a:xfrm>
            <a:custGeom>
              <a:avLst/>
              <a:gdLst/>
              <a:ahLst/>
              <a:cxnLst/>
              <a:rect l="l" t="t" r="r" b="b"/>
              <a:pathLst>
                <a:path w="4274726" h="2167467">
                  <a:moveTo>
                    <a:pt x="11925" y="0"/>
                  </a:moveTo>
                  <a:lnTo>
                    <a:pt x="4262801" y="0"/>
                  </a:lnTo>
                  <a:cubicBezTo>
                    <a:pt x="4269387" y="0"/>
                    <a:pt x="4274726" y="5339"/>
                    <a:pt x="4274726" y="11925"/>
                  </a:cubicBezTo>
                  <a:lnTo>
                    <a:pt x="4274726" y="2155542"/>
                  </a:lnTo>
                  <a:cubicBezTo>
                    <a:pt x="4274726" y="2162128"/>
                    <a:pt x="4269387" y="2167467"/>
                    <a:pt x="4262801" y="2167467"/>
                  </a:cubicBezTo>
                  <a:lnTo>
                    <a:pt x="11925" y="2167467"/>
                  </a:lnTo>
                  <a:cubicBezTo>
                    <a:pt x="5339" y="2167467"/>
                    <a:pt x="0" y="2162128"/>
                    <a:pt x="0" y="2155542"/>
                  </a:cubicBezTo>
                  <a:lnTo>
                    <a:pt x="0" y="11925"/>
                  </a:lnTo>
                  <a:cubicBezTo>
                    <a:pt x="0" y="5339"/>
                    <a:pt x="5339" y="0"/>
                    <a:pt x="11925" y="0"/>
                  </a:cubicBezTo>
                  <a:close/>
                </a:path>
              </a:pathLst>
            </a:custGeom>
            <a:solidFill>
              <a:srgbClr val="4C6496"/>
            </a:solidFill>
            <a:ln cap="rnd">
              <a:noFill/>
              <a:prstDash val="solid"/>
              <a:round/>
            </a:ln>
          </p:spPr>
          <p:txBody>
            <a:bodyPr/>
            <a:lstStyle/>
            <a:p>
              <a:endParaRPr lang="en-GB"/>
            </a:p>
          </p:txBody>
        </p:sp>
        <p:sp>
          <p:nvSpPr>
            <p:cNvPr id="14" name="TextBox 14"/>
            <p:cNvSpPr txBox="1"/>
            <p:nvPr/>
          </p:nvSpPr>
          <p:spPr>
            <a:xfrm>
              <a:off x="0" y="-57150"/>
              <a:ext cx="4274726" cy="2224617"/>
            </a:xfrm>
            <a:prstGeom prst="rect">
              <a:avLst/>
            </a:prstGeom>
          </p:spPr>
          <p:txBody>
            <a:bodyPr lIns="50800" tIns="50800" rIns="50800" bIns="50800" rtlCol="0" anchor="ctr"/>
            <a:lstStyle/>
            <a:p>
              <a:pPr algn="ctr">
                <a:lnSpc>
                  <a:spcPts val="3150"/>
                </a:lnSpc>
              </a:pPr>
              <a:endParaRPr/>
            </a:p>
          </p:txBody>
        </p:sp>
      </p:grpSp>
      <p:grpSp>
        <p:nvGrpSpPr>
          <p:cNvPr id="15" name="Group 15"/>
          <p:cNvGrpSpPr/>
          <p:nvPr/>
        </p:nvGrpSpPr>
        <p:grpSpPr>
          <a:xfrm>
            <a:off x="8595939" y="2258552"/>
            <a:ext cx="9349446" cy="5351273"/>
            <a:chOff x="-867559" y="-1931869"/>
            <a:chExt cx="10698218" cy="7135031"/>
          </a:xfrm>
        </p:grpSpPr>
        <p:sp>
          <p:nvSpPr>
            <p:cNvPr id="16" name="TextBox 16"/>
            <p:cNvSpPr txBox="1"/>
            <p:nvPr/>
          </p:nvSpPr>
          <p:spPr>
            <a:xfrm>
              <a:off x="-867559" y="-1931869"/>
              <a:ext cx="10558040" cy="7135031"/>
            </a:xfrm>
            <a:prstGeom prst="rect">
              <a:avLst/>
            </a:prstGeom>
          </p:spPr>
          <p:txBody>
            <a:bodyPr wrap="square" lIns="0" tIns="0" rIns="0" bIns="0" rtlCol="0" anchor="t">
              <a:spAutoFit/>
            </a:bodyPr>
            <a:lstStyle/>
            <a:p>
              <a:pPr marL="0" lvl="0" indent="0" algn="l">
                <a:lnSpc>
                  <a:spcPct val="114000"/>
                </a:lnSpc>
                <a:spcBef>
                  <a:spcPct val="0"/>
                </a:spcBef>
              </a:pPr>
              <a:r>
                <a:rPr lang="en-US" sz="4400" dirty="0">
                  <a:solidFill>
                    <a:srgbClr val="FFFFFF"/>
                  </a:solidFill>
                  <a:latin typeface="Roboto"/>
                  <a:ea typeface="Roboto"/>
                  <a:cs typeface="Roboto"/>
                  <a:sym typeface="Roboto"/>
                </a:rPr>
                <a:t>Progress has been made but structural/regulatory hurdles remain</a:t>
              </a:r>
            </a:p>
            <a:p>
              <a:pPr marL="0" lvl="0" indent="0" algn="l">
                <a:lnSpc>
                  <a:spcPct val="114000"/>
                </a:lnSpc>
                <a:spcBef>
                  <a:spcPct val="0"/>
                </a:spcBef>
              </a:pPr>
              <a:endParaRPr lang="en-US" sz="4400" dirty="0">
                <a:solidFill>
                  <a:srgbClr val="FFFFFF"/>
                </a:solidFill>
                <a:latin typeface="Roboto"/>
                <a:ea typeface="Roboto"/>
                <a:cs typeface="Roboto"/>
                <a:sym typeface="Roboto"/>
              </a:endParaRPr>
            </a:p>
            <a:p>
              <a:pPr marL="0" lvl="0" indent="0" algn="l">
                <a:lnSpc>
                  <a:spcPct val="114000"/>
                </a:lnSpc>
                <a:spcBef>
                  <a:spcPct val="0"/>
                </a:spcBef>
              </a:pPr>
              <a:r>
                <a:rPr lang="en-US" sz="4400" dirty="0">
                  <a:solidFill>
                    <a:srgbClr val="FFFFFF"/>
                  </a:solidFill>
                  <a:latin typeface="Roboto"/>
                  <a:ea typeface="Roboto"/>
                  <a:cs typeface="Roboto"/>
                  <a:sym typeface="Roboto"/>
                </a:rPr>
                <a:t> </a:t>
              </a:r>
            </a:p>
            <a:p>
              <a:pPr marL="0" lvl="0" indent="0" algn="l">
                <a:lnSpc>
                  <a:spcPct val="114000"/>
                </a:lnSpc>
                <a:spcBef>
                  <a:spcPct val="0"/>
                </a:spcBef>
              </a:pPr>
              <a:r>
                <a:rPr lang="en-US" sz="4400" dirty="0">
                  <a:solidFill>
                    <a:srgbClr val="FFFFFF"/>
                  </a:solidFill>
                  <a:latin typeface="Roboto"/>
                  <a:ea typeface="Roboto"/>
                  <a:cs typeface="Roboto"/>
                  <a:sym typeface="Roboto"/>
                </a:rPr>
                <a:t>Lessons from around the world offer viable models to create inclusive, resilient, innovative telecom sectors</a:t>
              </a:r>
            </a:p>
          </p:txBody>
        </p:sp>
        <p:sp>
          <p:nvSpPr>
            <p:cNvPr id="17" name="TextBox 17"/>
            <p:cNvSpPr txBox="1"/>
            <p:nvPr/>
          </p:nvSpPr>
          <p:spPr>
            <a:xfrm>
              <a:off x="-1" y="3986007"/>
              <a:ext cx="9830660" cy="563147"/>
            </a:xfrm>
            <a:prstGeom prst="rect">
              <a:avLst/>
            </a:prstGeom>
          </p:spPr>
          <p:txBody>
            <a:bodyPr lIns="0" tIns="0" rIns="0" bIns="0" rtlCol="0" anchor="t">
              <a:spAutoFit/>
            </a:bodyPr>
            <a:lstStyle/>
            <a:p>
              <a:pPr marL="256380" lvl="1" algn="l">
                <a:lnSpc>
                  <a:spcPts val="3562"/>
                </a:lnSpc>
              </a:pPr>
              <a:endParaRPr lang="en-US" sz="2374" dirty="0">
                <a:solidFill>
                  <a:srgbClr val="FFFFFF"/>
                </a:solidFill>
                <a:latin typeface="Roboto"/>
                <a:ea typeface="Roboto"/>
                <a:cs typeface="Roboto"/>
                <a:sym typeface="Roboto"/>
              </a:endParaRPr>
            </a:p>
          </p:txBody>
        </p:sp>
      </p:grpSp>
      <p:sp>
        <p:nvSpPr>
          <p:cNvPr id="18" name="Freeform 18"/>
          <p:cNvSpPr/>
          <p:nvPr/>
        </p:nvSpPr>
        <p:spPr>
          <a:xfrm>
            <a:off x="580169" y="5587382"/>
            <a:ext cx="4691911" cy="2908985"/>
          </a:xfrm>
          <a:custGeom>
            <a:avLst/>
            <a:gdLst/>
            <a:ahLst/>
            <a:cxnLst/>
            <a:rect l="l" t="t" r="r" b="b"/>
            <a:pathLst>
              <a:path w="4691911" h="2908985">
                <a:moveTo>
                  <a:pt x="0" y="0"/>
                </a:moveTo>
                <a:lnTo>
                  <a:pt x="4691911" y="0"/>
                </a:lnTo>
                <a:lnTo>
                  <a:pt x="4691911" y="2908985"/>
                </a:lnTo>
                <a:lnTo>
                  <a:pt x="0" y="290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5" name="Freeform 25"/>
          <p:cNvSpPr/>
          <p:nvPr/>
        </p:nvSpPr>
        <p:spPr>
          <a:xfrm>
            <a:off x="364491" y="408598"/>
            <a:ext cx="433631" cy="288907"/>
          </a:xfrm>
          <a:custGeom>
            <a:avLst/>
            <a:gdLst/>
            <a:ahLst/>
            <a:cxnLst/>
            <a:rect l="l" t="t" r="r" b="b"/>
            <a:pathLst>
              <a:path w="433631" h="288907">
                <a:moveTo>
                  <a:pt x="0" y="0"/>
                </a:moveTo>
                <a:lnTo>
                  <a:pt x="433631" y="0"/>
                </a:lnTo>
                <a:lnTo>
                  <a:pt x="433631" y="288907"/>
                </a:lnTo>
                <a:lnTo>
                  <a:pt x="0" y="288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3" name="Slide Number Placeholder 32">
            <a:extLst>
              <a:ext uri="{FF2B5EF4-FFF2-40B4-BE49-F238E27FC236}">
                <a16:creationId xmlns:a16="http://schemas.microsoft.com/office/drawing/2014/main" id="{5AB4FE70-7394-0103-A336-03035ECFF0A2}"/>
              </a:ext>
            </a:extLst>
          </p:cNvPr>
          <p:cNvSpPr>
            <a:spLocks noGrp="1"/>
          </p:cNvSpPr>
          <p:nvPr>
            <p:ph type="sldNum" sz="quarter" idx="12"/>
          </p:nvPr>
        </p:nvSpPr>
        <p:spPr>
          <a:xfrm>
            <a:off x="6096000" y="9677014"/>
            <a:ext cx="2133600" cy="365125"/>
          </a:xfrm>
        </p:spPr>
        <p:txBody>
          <a:bodyPr/>
          <a:lstStyle/>
          <a:p>
            <a:fld id="{B6F15528-21DE-4FAA-801E-634DDDAF4B2B}" type="slidenum">
              <a:rPr lang="en-US" smtClean="0"/>
              <a:pPr/>
              <a:t>12</a:t>
            </a:fld>
            <a:endParaRPr lang="en-US" dirty="0"/>
          </a:p>
        </p:txBody>
      </p:sp>
      <p:grpSp>
        <p:nvGrpSpPr>
          <p:cNvPr id="2" name="Group 1">
            <a:extLst>
              <a:ext uri="{FF2B5EF4-FFF2-40B4-BE49-F238E27FC236}">
                <a16:creationId xmlns:a16="http://schemas.microsoft.com/office/drawing/2014/main" id="{26B18F94-4EE7-0384-802F-DB6C6C81F6DA}"/>
              </a:ext>
            </a:extLst>
          </p:cNvPr>
          <p:cNvGrpSpPr/>
          <p:nvPr/>
        </p:nvGrpSpPr>
        <p:grpSpPr>
          <a:xfrm>
            <a:off x="-2018" y="9054476"/>
            <a:ext cx="18146240" cy="1210357"/>
            <a:chOff x="-2018" y="9054476"/>
            <a:chExt cx="18146240" cy="1210357"/>
          </a:xfrm>
        </p:grpSpPr>
        <p:sp>
          <p:nvSpPr>
            <p:cNvPr id="3" name="Freeform 50">
              <a:extLst>
                <a:ext uri="{FF2B5EF4-FFF2-40B4-BE49-F238E27FC236}">
                  <a16:creationId xmlns:a16="http://schemas.microsoft.com/office/drawing/2014/main" id="{7D67C57B-626F-77E2-AEE9-3CE69C18E342}"/>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6"/>
              <a:stretch>
                <a:fillRect/>
              </a:stretch>
            </a:blipFill>
          </p:spPr>
          <p:txBody>
            <a:bodyPr/>
            <a:lstStyle/>
            <a:p>
              <a:endParaRPr lang="en-GB"/>
            </a:p>
          </p:txBody>
        </p:sp>
        <p:sp>
          <p:nvSpPr>
            <p:cNvPr id="4" name="Freeform 51">
              <a:extLst>
                <a:ext uri="{FF2B5EF4-FFF2-40B4-BE49-F238E27FC236}">
                  <a16:creationId xmlns:a16="http://schemas.microsoft.com/office/drawing/2014/main" id="{7C1F7CBE-CBF3-DC71-85BC-26E2A45B037E}"/>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7"/>
              <a:stretch>
                <a:fillRect/>
              </a:stretch>
            </a:blipFill>
          </p:spPr>
          <p:txBody>
            <a:bodyPr/>
            <a:lstStyle/>
            <a:p>
              <a:endParaRPr lang="en-GB"/>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066800" y="1609945"/>
            <a:ext cx="6469912" cy="2507994"/>
          </a:xfrm>
          <a:prstGeom prst="rect">
            <a:avLst/>
          </a:prstGeom>
        </p:spPr>
        <p:txBody>
          <a:bodyPr lIns="0" tIns="0" rIns="0" bIns="0" rtlCol="0" anchor="t">
            <a:spAutoFit/>
          </a:bodyPr>
          <a:lstStyle/>
          <a:p>
            <a:pPr marL="0" lvl="0" indent="0" algn="l">
              <a:lnSpc>
                <a:spcPts val="9990"/>
              </a:lnSpc>
              <a:spcBef>
                <a:spcPct val="0"/>
              </a:spcBef>
            </a:pPr>
            <a:r>
              <a:rPr lang="en-US" sz="8325" b="1" spc="-199" dirty="0">
                <a:solidFill>
                  <a:srgbClr val="002269"/>
                </a:solidFill>
                <a:latin typeface="Montserrat Bold"/>
                <a:ea typeface="Montserrat Bold"/>
                <a:cs typeface="Montserrat Bold"/>
                <a:sym typeface="Montserrat Bold"/>
              </a:rPr>
              <a:t>Lessons Learnt</a:t>
            </a:r>
          </a:p>
        </p:txBody>
      </p:sp>
      <p:grpSp>
        <p:nvGrpSpPr>
          <p:cNvPr id="12" name="Group 12"/>
          <p:cNvGrpSpPr/>
          <p:nvPr/>
        </p:nvGrpSpPr>
        <p:grpSpPr>
          <a:xfrm>
            <a:off x="7518783" y="1058110"/>
            <a:ext cx="10896600" cy="7810976"/>
            <a:chOff x="0" y="0"/>
            <a:chExt cx="4274726" cy="2167467"/>
          </a:xfrm>
        </p:grpSpPr>
        <p:sp>
          <p:nvSpPr>
            <p:cNvPr id="13" name="Freeform 13"/>
            <p:cNvSpPr/>
            <p:nvPr/>
          </p:nvSpPr>
          <p:spPr>
            <a:xfrm>
              <a:off x="0" y="0"/>
              <a:ext cx="4274726" cy="2167467"/>
            </a:xfrm>
            <a:custGeom>
              <a:avLst/>
              <a:gdLst/>
              <a:ahLst/>
              <a:cxnLst/>
              <a:rect l="l" t="t" r="r" b="b"/>
              <a:pathLst>
                <a:path w="4274726" h="2167467">
                  <a:moveTo>
                    <a:pt x="11925" y="0"/>
                  </a:moveTo>
                  <a:lnTo>
                    <a:pt x="4262801" y="0"/>
                  </a:lnTo>
                  <a:cubicBezTo>
                    <a:pt x="4269387" y="0"/>
                    <a:pt x="4274726" y="5339"/>
                    <a:pt x="4274726" y="11925"/>
                  </a:cubicBezTo>
                  <a:lnTo>
                    <a:pt x="4274726" y="2155542"/>
                  </a:lnTo>
                  <a:cubicBezTo>
                    <a:pt x="4274726" y="2162128"/>
                    <a:pt x="4269387" y="2167467"/>
                    <a:pt x="4262801" y="2167467"/>
                  </a:cubicBezTo>
                  <a:lnTo>
                    <a:pt x="11925" y="2167467"/>
                  </a:lnTo>
                  <a:cubicBezTo>
                    <a:pt x="5339" y="2167467"/>
                    <a:pt x="0" y="2162128"/>
                    <a:pt x="0" y="2155542"/>
                  </a:cubicBezTo>
                  <a:lnTo>
                    <a:pt x="0" y="11925"/>
                  </a:lnTo>
                  <a:cubicBezTo>
                    <a:pt x="0" y="5339"/>
                    <a:pt x="5339" y="0"/>
                    <a:pt x="11925" y="0"/>
                  </a:cubicBezTo>
                  <a:close/>
                </a:path>
              </a:pathLst>
            </a:custGeom>
            <a:solidFill>
              <a:srgbClr val="4C6496"/>
            </a:solidFill>
            <a:ln cap="rnd">
              <a:noFill/>
              <a:prstDash val="solid"/>
              <a:round/>
            </a:ln>
          </p:spPr>
          <p:txBody>
            <a:bodyPr/>
            <a:lstStyle/>
            <a:p>
              <a:endParaRPr lang="en-GB"/>
            </a:p>
          </p:txBody>
        </p:sp>
        <p:sp>
          <p:nvSpPr>
            <p:cNvPr id="14" name="TextBox 14"/>
            <p:cNvSpPr txBox="1"/>
            <p:nvPr/>
          </p:nvSpPr>
          <p:spPr>
            <a:xfrm>
              <a:off x="0" y="-57150"/>
              <a:ext cx="4274726" cy="2224617"/>
            </a:xfrm>
            <a:prstGeom prst="rect">
              <a:avLst/>
            </a:prstGeom>
          </p:spPr>
          <p:txBody>
            <a:bodyPr lIns="50800" tIns="50800" rIns="50800" bIns="50800" rtlCol="0" anchor="ctr"/>
            <a:lstStyle/>
            <a:p>
              <a:pPr algn="ctr">
                <a:lnSpc>
                  <a:spcPts val="3150"/>
                </a:lnSpc>
              </a:pPr>
              <a:endParaRPr/>
            </a:p>
          </p:txBody>
        </p:sp>
      </p:grpSp>
      <p:grpSp>
        <p:nvGrpSpPr>
          <p:cNvPr id="15" name="Group 15"/>
          <p:cNvGrpSpPr/>
          <p:nvPr/>
        </p:nvGrpSpPr>
        <p:grpSpPr>
          <a:xfrm>
            <a:off x="8220599" y="2095377"/>
            <a:ext cx="9238202" cy="6548972"/>
            <a:chOff x="-1231200" y="-679856"/>
            <a:chExt cx="12317602" cy="8731963"/>
          </a:xfrm>
        </p:grpSpPr>
        <p:sp>
          <p:nvSpPr>
            <p:cNvPr id="16" name="TextBox 16"/>
            <p:cNvSpPr txBox="1"/>
            <p:nvPr/>
          </p:nvSpPr>
          <p:spPr>
            <a:xfrm>
              <a:off x="-1231200" y="-679856"/>
              <a:ext cx="12317602" cy="8731963"/>
            </a:xfrm>
            <a:prstGeom prst="rect">
              <a:avLst/>
            </a:prstGeom>
          </p:spPr>
          <p:txBody>
            <a:bodyPr wrap="square" lIns="0" tIns="0" rIns="0" bIns="0" rtlCol="0" anchor="t">
              <a:spAutoFit/>
            </a:bodyPr>
            <a:lstStyle/>
            <a:p>
              <a:pPr marL="1285080" lvl="2" indent="-571500">
                <a:lnSpc>
                  <a:spcPct val="120000"/>
                </a:lnSpc>
                <a:spcAft>
                  <a:spcPts val="2400"/>
                </a:spcAft>
                <a:buFont typeface="Arial" panose="020B0604020202020204" pitchFamily="34" charset="0"/>
                <a:buChar char="•"/>
              </a:pPr>
              <a:r>
                <a:rPr lang="en-US" sz="4400" dirty="0">
                  <a:solidFill>
                    <a:srgbClr val="FFFFFF"/>
                  </a:solidFill>
                  <a:latin typeface="Roboto"/>
                  <a:ea typeface="Roboto"/>
                  <a:cs typeface="Roboto"/>
                  <a:sym typeface="Roboto"/>
                </a:rPr>
                <a:t>Promote infrastructure sharing &amp; wholesale access</a:t>
              </a:r>
            </a:p>
            <a:p>
              <a:pPr marL="1285080" lvl="2" indent="-571500">
                <a:lnSpc>
                  <a:spcPct val="120000"/>
                </a:lnSpc>
                <a:spcAft>
                  <a:spcPts val="2400"/>
                </a:spcAft>
                <a:buFont typeface="Arial" panose="020B0604020202020204" pitchFamily="34" charset="0"/>
                <a:buChar char="•"/>
              </a:pPr>
              <a:r>
                <a:rPr lang="en-US" sz="4400" dirty="0">
                  <a:solidFill>
                    <a:srgbClr val="FFFFFF"/>
                  </a:solidFill>
                  <a:latin typeface="Roboto"/>
                  <a:ea typeface="Roboto"/>
                  <a:cs typeface="Roboto"/>
                  <a:sym typeface="Roboto"/>
                </a:rPr>
                <a:t>Invest in digital skills &amp; literacy</a:t>
              </a:r>
            </a:p>
            <a:p>
              <a:pPr marL="1285080" lvl="2" indent="-571500">
                <a:lnSpc>
                  <a:spcPct val="120000"/>
                </a:lnSpc>
                <a:spcAft>
                  <a:spcPts val="2400"/>
                </a:spcAft>
                <a:buFont typeface="Arial" panose="020B0604020202020204" pitchFamily="34" charset="0"/>
                <a:buChar char="•"/>
              </a:pPr>
              <a:r>
                <a:rPr lang="en-US" sz="4400" dirty="0">
                  <a:solidFill>
                    <a:srgbClr val="FFFFFF"/>
                  </a:solidFill>
                  <a:latin typeface="Roboto"/>
                  <a:ea typeface="Roboto"/>
                  <a:cs typeface="Roboto"/>
                  <a:sym typeface="Roboto"/>
                </a:rPr>
                <a:t>Stimulate investment in new technology (5G, satellite) to bridge gaps </a:t>
              </a:r>
            </a:p>
            <a:p>
              <a:pPr marL="1285080" lvl="2" indent="-571500">
                <a:lnSpc>
                  <a:spcPct val="120000"/>
                </a:lnSpc>
                <a:spcAft>
                  <a:spcPts val="2400"/>
                </a:spcAft>
                <a:buFont typeface="Arial" panose="020B0604020202020204" pitchFamily="34" charset="0"/>
                <a:buChar char="•"/>
              </a:pPr>
              <a:endParaRPr lang="en-US" sz="4400" dirty="0">
                <a:solidFill>
                  <a:srgbClr val="FFFFFF"/>
                </a:solidFill>
                <a:latin typeface="Roboto"/>
                <a:ea typeface="Roboto"/>
                <a:cs typeface="Roboto"/>
                <a:sym typeface="Roboto"/>
              </a:endParaRPr>
            </a:p>
          </p:txBody>
        </p:sp>
        <p:sp>
          <p:nvSpPr>
            <p:cNvPr id="17" name="TextBox 17"/>
            <p:cNvSpPr txBox="1"/>
            <p:nvPr/>
          </p:nvSpPr>
          <p:spPr>
            <a:xfrm>
              <a:off x="-1" y="3986007"/>
              <a:ext cx="9830660" cy="539977"/>
            </a:xfrm>
            <a:prstGeom prst="rect">
              <a:avLst/>
            </a:prstGeom>
          </p:spPr>
          <p:txBody>
            <a:bodyPr lIns="0" tIns="0" rIns="0" bIns="0" rtlCol="0" anchor="t">
              <a:spAutoFit/>
            </a:bodyPr>
            <a:lstStyle/>
            <a:p>
              <a:pPr marL="256380" lvl="1" algn="l">
                <a:lnSpc>
                  <a:spcPct val="120000"/>
                </a:lnSpc>
                <a:spcAft>
                  <a:spcPts val="1800"/>
                </a:spcAft>
              </a:pPr>
              <a:endParaRPr lang="en-US" sz="2374" dirty="0">
                <a:solidFill>
                  <a:srgbClr val="FFFFFF"/>
                </a:solidFill>
                <a:latin typeface="Roboto"/>
                <a:ea typeface="Roboto"/>
                <a:cs typeface="Roboto"/>
                <a:sym typeface="Roboto"/>
              </a:endParaRPr>
            </a:p>
          </p:txBody>
        </p:sp>
      </p:grpSp>
      <p:sp>
        <p:nvSpPr>
          <p:cNvPr id="18" name="Freeform 18"/>
          <p:cNvSpPr/>
          <p:nvPr/>
        </p:nvSpPr>
        <p:spPr>
          <a:xfrm>
            <a:off x="840789" y="4834524"/>
            <a:ext cx="4691911" cy="2908985"/>
          </a:xfrm>
          <a:custGeom>
            <a:avLst/>
            <a:gdLst/>
            <a:ahLst/>
            <a:cxnLst/>
            <a:rect l="l" t="t" r="r" b="b"/>
            <a:pathLst>
              <a:path w="4691911" h="2908985">
                <a:moveTo>
                  <a:pt x="0" y="0"/>
                </a:moveTo>
                <a:lnTo>
                  <a:pt x="4691911" y="0"/>
                </a:lnTo>
                <a:lnTo>
                  <a:pt x="4691911" y="2908985"/>
                </a:lnTo>
                <a:lnTo>
                  <a:pt x="0" y="29089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5" name="Freeform 25"/>
          <p:cNvSpPr/>
          <p:nvPr/>
        </p:nvSpPr>
        <p:spPr>
          <a:xfrm>
            <a:off x="364491" y="408598"/>
            <a:ext cx="433631" cy="288907"/>
          </a:xfrm>
          <a:custGeom>
            <a:avLst/>
            <a:gdLst/>
            <a:ahLst/>
            <a:cxnLst/>
            <a:rect l="l" t="t" r="r" b="b"/>
            <a:pathLst>
              <a:path w="433631" h="288907">
                <a:moveTo>
                  <a:pt x="0" y="0"/>
                </a:moveTo>
                <a:lnTo>
                  <a:pt x="433631" y="0"/>
                </a:lnTo>
                <a:lnTo>
                  <a:pt x="433631" y="288907"/>
                </a:lnTo>
                <a:lnTo>
                  <a:pt x="0" y="288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Slide Number Placeholder 18">
            <a:extLst>
              <a:ext uri="{FF2B5EF4-FFF2-40B4-BE49-F238E27FC236}">
                <a16:creationId xmlns:a16="http://schemas.microsoft.com/office/drawing/2014/main" id="{E26F53B6-2E5B-7BDE-D70F-14F17D7C14AA}"/>
              </a:ext>
            </a:extLst>
          </p:cNvPr>
          <p:cNvSpPr>
            <a:spLocks noGrp="1"/>
          </p:cNvSpPr>
          <p:nvPr>
            <p:ph type="sldNum" sz="quarter" idx="12"/>
          </p:nvPr>
        </p:nvSpPr>
        <p:spPr>
          <a:xfrm>
            <a:off x="5955847" y="9657818"/>
            <a:ext cx="2133600" cy="365125"/>
          </a:xfrm>
        </p:spPr>
        <p:txBody>
          <a:bodyPr/>
          <a:lstStyle/>
          <a:p>
            <a:fld id="{B6F15528-21DE-4FAA-801E-634DDDAF4B2B}" type="slidenum">
              <a:rPr lang="en-US" smtClean="0"/>
              <a:pPr/>
              <a:t>13</a:t>
            </a:fld>
            <a:endParaRPr lang="en-US" dirty="0"/>
          </a:p>
        </p:txBody>
      </p:sp>
      <p:grpSp>
        <p:nvGrpSpPr>
          <p:cNvPr id="2" name="Group 1">
            <a:extLst>
              <a:ext uri="{FF2B5EF4-FFF2-40B4-BE49-F238E27FC236}">
                <a16:creationId xmlns:a16="http://schemas.microsoft.com/office/drawing/2014/main" id="{BDAE00BE-12BF-44EA-A978-AEEC0E81AA4D}"/>
              </a:ext>
            </a:extLst>
          </p:cNvPr>
          <p:cNvGrpSpPr/>
          <p:nvPr/>
        </p:nvGrpSpPr>
        <p:grpSpPr>
          <a:xfrm>
            <a:off x="-2018" y="9054476"/>
            <a:ext cx="18146240" cy="1210357"/>
            <a:chOff x="-2018" y="9054476"/>
            <a:chExt cx="18146240" cy="1210357"/>
          </a:xfrm>
        </p:grpSpPr>
        <p:sp>
          <p:nvSpPr>
            <p:cNvPr id="3" name="Freeform 50">
              <a:extLst>
                <a:ext uri="{FF2B5EF4-FFF2-40B4-BE49-F238E27FC236}">
                  <a16:creationId xmlns:a16="http://schemas.microsoft.com/office/drawing/2014/main" id="{47C853FD-7002-07E9-C7A7-55FA3DB2E783}"/>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6"/>
              <a:stretch>
                <a:fillRect/>
              </a:stretch>
            </a:blipFill>
          </p:spPr>
          <p:txBody>
            <a:bodyPr/>
            <a:lstStyle/>
            <a:p>
              <a:endParaRPr lang="en-GB"/>
            </a:p>
          </p:txBody>
        </p:sp>
        <p:sp>
          <p:nvSpPr>
            <p:cNvPr id="4" name="Freeform 51">
              <a:extLst>
                <a:ext uri="{FF2B5EF4-FFF2-40B4-BE49-F238E27FC236}">
                  <a16:creationId xmlns:a16="http://schemas.microsoft.com/office/drawing/2014/main" id="{CF14F6D5-EDC1-CDEE-9D8F-5ECCD7916930}"/>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7"/>
              <a:stretch>
                <a:fillRect/>
              </a:stretch>
            </a:blipFill>
          </p:spPr>
          <p:txBody>
            <a:bodyPr/>
            <a:lstStyle/>
            <a:p>
              <a:endParaRPr lang="en-GB"/>
            </a:p>
          </p:txBody>
        </p:sp>
      </p:grpSp>
    </p:spTree>
    <p:extLst>
      <p:ext uri="{BB962C8B-B14F-4D97-AF65-F5344CB8AC3E}">
        <p14:creationId xmlns:p14="http://schemas.microsoft.com/office/powerpoint/2010/main" val="14598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70000"/>
            </a:blip>
            <a:stretch>
              <a:fillRect t="-9333" b="-9333"/>
            </a:stretch>
          </a:blipFill>
        </p:spPr>
        <p:txBody>
          <a:bodyPr/>
          <a:lstStyle/>
          <a:p>
            <a:endParaRPr lang="en-GB"/>
          </a:p>
        </p:txBody>
      </p:sp>
      <p:grpSp>
        <p:nvGrpSpPr>
          <p:cNvPr id="3" name="Group 3"/>
          <p:cNvGrpSpPr/>
          <p:nvPr/>
        </p:nvGrpSpPr>
        <p:grpSpPr>
          <a:xfrm>
            <a:off x="1372163" y="1028700"/>
            <a:ext cx="15543674" cy="8305800"/>
            <a:chOff x="0" y="0"/>
            <a:chExt cx="4093807" cy="2187536"/>
          </a:xfrm>
        </p:grpSpPr>
        <p:sp>
          <p:nvSpPr>
            <p:cNvPr id="4" name="Freeform 4"/>
            <p:cNvSpPr/>
            <p:nvPr/>
          </p:nvSpPr>
          <p:spPr>
            <a:xfrm>
              <a:off x="0" y="0"/>
              <a:ext cx="4093807" cy="2187536"/>
            </a:xfrm>
            <a:custGeom>
              <a:avLst/>
              <a:gdLst/>
              <a:ahLst/>
              <a:cxnLst/>
              <a:rect l="l" t="t" r="r" b="b"/>
              <a:pathLst>
                <a:path w="4093807" h="2187536">
                  <a:moveTo>
                    <a:pt x="0" y="0"/>
                  </a:moveTo>
                  <a:lnTo>
                    <a:pt x="4093807" y="0"/>
                  </a:lnTo>
                  <a:lnTo>
                    <a:pt x="4093807" y="2187536"/>
                  </a:lnTo>
                  <a:lnTo>
                    <a:pt x="0" y="2187536"/>
                  </a:lnTo>
                  <a:close/>
                </a:path>
              </a:pathLst>
            </a:custGeom>
            <a:solidFill>
              <a:srgbClr val="002269">
                <a:alpha val="69804"/>
              </a:srgbClr>
            </a:solidFill>
          </p:spPr>
          <p:txBody>
            <a:bodyPr/>
            <a:lstStyle/>
            <a:p>
              <a:endParaRPr lang="en-GB"/>
            </a:p>
          </p:txBody>
        </p:sp>
        <p:sp>
          <p:nvSpPr>
            <p:cNvPr id="5" name="TextBox 5"/>
            <p:cNvSpPr txBox="1"/>
            <p:nvPr/>
          </p:nvSpPr>
          <p:spPr>
            <a:xfrm>
              <a:off x="0" y="-38100"/>
              <a:ext cx="4093807" cy="222563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393322" y="9801807"/>
            <a:ext cx="40903" cy="4090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8" name="TextBox 8"/>
            <p:cNvSpPr txBox="1"/>
            <p:nvPr/>
          </p:nvSpPr>
          <p:spPr>
            <a:xfrm>
              <a:off x="76200" y="38100"/>
              <a:ext cx="660400" cy="698500"/>
            </a:xfrm>
            <a:prstGeom prst="rect">
              <a:avLst/>
            </a:prstGeom>
          </p:spPr>
          <p:txBody>
            <a:bodyPr lIns="74078" tIns="74078" rIns="74078" bIns="74078" rtlCol="0" anchor="ctr"/>
            <a:lstStyle/>
            <a:p>
              <a:pPr algn="ctr">
                <a:lnSpc>
                  <a:spcPts val="2659"/>
                </a:lnSpc>
              </a:pPr>
              <a:endParaRPr/>
            </a:p>
          </p:txBody>
        </p:sp>
      </p:grpSp>
      <p:sp>
        <p:nvSpPr>
          <p:cNvPr id="9" name="Freeform 9"/>
          <p:cNvSpPr/>
          <p:nvPr/>
        </p:nvSpPr>
        <p:spPr>
          <a:xfrm>
            <a:off x="17240250" y="375743"/>
            <a:ext cx="433631" cy="288907"/>
          </a:xfrm>
          <a:custGeom>
            <a:avLst/>
            <a:gdLst/>
            <a:ahLst/>
            <a:cxnLst/>
            <a:rect l="l" t="t" r="r" b="b"/>
            <a:pathLst>
              <a:path w="433631" h="288907">
                <a:moveTo>
                  <a:pt x="0" y="0"/>
                </a:moveTo>
                <a:lnTo>
                  <a:pt x="433631" y="0"/>
                </a:lnTo>
                <a:lnTo>
                  <a:pt x="433631" y="288906"/>
                </a:lnTo>
                <a:lnTo>
                  <a:pt x="0" y="288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Freeform 22"/>
          <p:cNvSpPr/>
          <p:nvPr/>
        </p:nvSpPr>
        <p:spPr>
          <a:xfrm>
            <a:off x="7901470" y="1342718"/>
            <a:ext cx="2514630" cy="2534967"/>
          </a:xfrm>
          <a:custGeom>
            <a:avLst/>
            <a:gdLst/>
            <a:ahLst/>
            <a:cxnLst/>
            <a:rect l="l" t="t" r="r" b="b"/>
            <a:pathLst>
              <a:path w="1350831" h="1350831">
                <a:moveTo>
                  <a:pt x="0" y="0"/>
                </a:moveTo>
                <a:lnTo>
                  <a:pt x="1350831" y="0"/>
                </a:lnTo>
                <a:lnTo>
                  <a:pt x="1350831" y="1350832"/>
                </a:lnTo>
                <a:lnTo>
                  <a:pt x="0" y="1350832"/>
                </a:lnTo>
                <a:lnTo>
                  <a:pt x="0" y="0"/>
                </a:lnTo>
                <a:close/>
              </a:path>
            </a:pathLst>
          </a:custGeom>
          <a:blipFill>
            <a:blip r:embed="rId5"/>
            <a:stretch>
              <a:fillRect/>
            </a:stretch>
          </a:blipFill>
        </p:spPr>
        <p:txBody>
          <a:bodyPr/>
          <a:lstStyle/>
          <a:p>
            <a:endParaRPr lang="en-GB"/>
          </a:p>
        </p:txBody>
      </p:sp>
      <p:grpSp>
        <p:nvGrpSpPr>
          <p:cNvPr id="23" name="Group 23"/>
          <p:cNvGrpSpPr/>
          <p:nvPr/>
        </p:nvGrpSpPr>
        <p:grpSpPr>
          <a:xfrm>
            <a:off x="5414010" y="6438900"/>
            <a:ext cx="7459980" cy="2522220"/>
            <a:chOff x="0" y="0"/>
            <a:chExt cx="1964768" cy="664288"/>
          </a:xfrm>
        </p:grpSpPr>
        <p:sp>
          <p:nvSpPr>
            <p:cNvPr id="24" name="Freeform 24"/>
            <p:cNvSpPr/>
            <p:nvPr/>
          </p:nvSpPr>
          <p:spPr>
            <a:xfrm>
              <a:off x="0" y="0"/>
              <a:ext cx="1964768" cy="664288"/>
            </a:xfrm>
            <a:custGeom>
              <a:avLst/>
              <a:gdLst/>
              <a:ahLst/>
              <a:cxnLst/>
              <a:rect l="l" t="t" r="r" b="b"/>
              <a:pathLst>
                <a:path w="1964768" h="664288">
                  <a:moveTo>
                    <a:pt x="0" y="0"/>
                  </a:moveTo>
                  <a:lnTo>
                    <a:pt x="1964768" y="0"/>
                  </a:lnTo>
                  <a:lnTo>
                    <a:pt x="1964768" y="664288"/>
                  </a:lnTo>
                  <a:lnTo>
                    <a:pt x="0" y="664288"/>
                  </a:lnTo>
                  <a:close/>
                </a:path>
              </a:pathLst>
            </a:custGeom>
            <a:solidFill>
              <a:srgbClr val="002269"/>
            </a:solidFill>
          </p:spPr>
          <p:txBody>
            <a:bodyPr/>
            <a:lstStyle/>
            <a:p>
              <a:endParaRPr lang="en-GB"/>
            </a:p>
          </p:txBody>
        </p:sp>
        <p:sp>
          <p:nvSpPr>
            <p:cNvPr id="25" name="TextBox 25"/>
            <p:cNvSpPr txBox="1"/>
            <p:nvPr/>
          </p:nvSpPr>
          <p:spPr>
            <a:xfrm>
              <a:off x="0" y="-38100"/>
              <a:ext cx="1964768" cy="702388"/>
            </a:xfrm>
            <a:prstGeom prst="rect">
              <a:avLst/>
            </a:prstGeom>
          </p:spPr>
          <p:txBody>
            <a:bodyPr lIns="50800" tIns="50800" rIns="50800" bIns="50800" rtlCol="0" anchor="ctr"/>
            <a:lstStyle/>
            <a:p>
              <a:pPr algn="ctr">
                <a:lnSpc>
                  <a:spcPts val="2659"/>
                </a:lnSpc>
              </a:pPr>
              <a:endParaRPr/>
            </a:p>
          </p:txBody>
        </p:sp>
      </p:grpSp>
      <p:sp>
        <p:nvSpPr>
          <p:cNvPr id="29" name="TextBox 29"/>
          <p:cNvSpPr txBox="1"/>
          <p:nvPr/>
        </p:nvSpPr>
        <p:spPr>
          <a:xfrm>
            <a:off x="5747482" y="7376477"/>
            <a:ext cx="2969984" cy="989965"/>
          </a:xfrm>
          <a:prstGeom prst="rect">
            <a:avLst/>
          </a:prstGeom>
        </p:spPr>
        <p:txBody>
          <a:bodyPr lIns="0" tIns="0" rIns="0" bIns="0" rtlCol="0" anchor="t">
            <a:spAutoFit/>
          </a:bodyPr>
          <a:lstStyle/>
          <a:p>
            <a:pPr algn="ctr">
              <a:lnSpc>
                <a:spcPts val="2659"/>
              </a:lnSpc>
              <a:spcBef>
                <a:spcPct val="0"/>
              </a:spcBef>
            </a:pPr>
            <a:r>
              <a:rPr lang="en-US" sz="1899" dirty="0">
                <a:solidFill>
                  <a:srgbClr val="FFFFFF"/>
                </a:solidFill>
                <a:latin typeface="Canva Sans"/>
                <a:ea typeface="Canva Sans"/>
                <a:cs typeface="Canva Sans"/>
                <a:sym typeface="Canva Sans"/>
              </a:rPr>
              <a:t>Alrick Livingston</a:t>
            </a:r>
          </a:p>
          <a:p>
            <a:pPr algn="ctr">
              <a:lnSpc>
                <a:spcPts val="2659"/>
              </a:lnSpc>
              <a:spcBef>
                <a:spcPct val="0"/>
              </a:spcBef>
            </a:pPr>
            <a:r>
              <a:rPr lang="en-US" sz="1899" dirty="0">
                <a:solidFill>
                  <a:srgbClr val="FFFFFF"/>
                </a:solidFill>
                <a:latin typeface="Canva Sans"/>
                <a:ea typeface="Canva Sans"/>
                <a:cs typeface="Canva Sans"/>
                <a:sym typeface="Canva Sans"/>
              </a:rPr>
              <a:t>Competition Analyst</a:t>
            </a:r>
          </a:p>
          <a:p>
            <a:pPr algn="ctr">
              <a:lnSpc>
                <a:spcPts val="2659"/>
              </a:lnSpc>
              <a:spcBef>
                <a:spcPct val="0"/>
              </a:spcBef>
            </a:pPr>
            <a:r>
              <a:rPr lang="en-US" sz="1899" dirty="0">
                <a:solidFill>
                  <a:srgbClr val="FFFFFF"/>
                </a:solidFill>
                <a:latin typeface="Canva Sans"/>
                <a:ea typeface="Canva Sans"/>
                <a:cs typeface="Canva Sans"/>
                <a:sym typeface="Canva Sans"/>
              </a:rPr>
              <a:t>alivingston@jftc.gov.jm</a:t>
            </a:r>
          </a:p>
        </p:txBody>
      </p:sp>
      <p:sp>
        <p:nvSpPr>
          <p:cNvPr id="30" name="TextBox 30"/>
          <p:cNvSpPr txBox="1"/>
          <p:nvPr/>
        </p:nvSpPr>
        <p:spPr>
          <a:xfrm>
            <a:off x="9827246" y="7376477"/>
            <a:ext cx="2440954" cy="1015086"/>
          </a:xfrm>
          <a:prstGeom prst="rect">
            <a:avLst/>
          </a:prstGeom>
        </p:spPr>
        <p:txBody>
          <a:bodyPr wrap="square" lIns="0" tIns="0" rIns="0" bIns="0" rtlCol="0" anchor="t">
            <a:spAutoFit/>
          </a:bodyPr>
          <a:lstStyle/>
          <a:p>
            <a:pPr algn="ctr">
              <a:lnSpc>
                <a:spcPts val="2659"/>
              </a:lnSpc>
              <a:spcBef>
                <a:spcPct val="0"/>
              </a:spcBef>
            </a:pPr>
            <a:r>
              <a:rPr lang="en-US" sz="1899" dirty="0">
                <a:solidFill>
                  <a:srgbClr val="FFFFFF"/>
                </a:solidFill>
                <a:latin typeface="Canva Sans"/>
                <a:ea typeface="Canva Sans"/>
                <a:cs typeface="Canva Sans"/>
                <a:sym typeface="Canva Sans"/>
              </a:rPr>
              <a:t>Kalifa Clarke</a:t>
            </a:r>
          </a:p>
          <a:p>
            <a:pPr algn="ctr">
              <a:lnSpc>
                <a:spcPts val="2659"/>
              </a:lnSpc>
              <a:spcBef>
                <a:spcPct val="0"/>
              </a:spcBef>
            </a:pPr>
            <a:r>
              <a:rPr lang="en-US" sz="1899" dirty="0">
                <a:solidFill>
                  <a:srgbClr val="FFFFFF"/>
                </a:solidFill>
                <a:latin typeface="Canva Sans"/>
                <a:ea typeface="Canva Sans"/>
                <a:cs typeface="Canva Sans"/>
                <a:sym typeface="Canva Sans"/>
              </a:rPr>
              <a:t>Research Officer</a:t>
            </a:r>
          </a:p>
          <a:p>
            <a:pPr algn="ctr">
              <a:lnSpc>
                <a:spcPts val="2659"/>
              </a:lnSpc>
              <a:spcBef>
                <a:spcPct val="0"/>
              </a:spcBef>
            </a:pPr>
            <a:r>
              <a:rPr lang="en-US" sz="1899" dirty="0">
                <a:solidFill>
                  <a:srgbClr val="FFFFFF"/>
                </a:solidFill>
                <a:latin typeface="Canva Sans"/>
                <a:ea typeface="Canva Sans"/>
                <a:cs typeface="Canva Sans"/>
                <a:sym typeface="Canva Sans"/>
              </a:rPr>
              <a:t>kclarke@jftc.gov.jm</a:t>
            </a:r>
          </a:p>
        </p:txBody>
      </p:sp>
      <p:sp>
        <p:nvSpPr>
          <p:cNvPr id="31" name="TextBox 31"/>
          <p:cNvSpPr txBox="1"/>
          <p:nvPr/>
        </p:nvSpPr>
        <p:spPr>
          <a:xfrm>
            <a:off x="7354204" y="6848003"/>
            <a:ext cx="3793634" cy="323215"/>
          </a:xfrm>
          <a:prstGeom prst="rect">
            <a:avLst/>
          </a:prstGeom>
        </p:spPr>
        <p:txBody>
          <a:bodyPr lIns="0" tIns="0" rIns="0" bIns="0" rtlCol="0" anchor="t">
            <a:spAutoFit/>
          </a:bodyPr>
          <a:lstStyle/>
          <a:p>
            <a:pPr algn="ctr">
              <a:lnSpc>
                <a:spcPts val="2659"/>
              </a:lnSpc>
              <a:spcBef>
                <a:spcPct val="0"/>
              </a:spcBef>
            </a:pPr>
            <a:r>
              <a:rPr lang="en-US" sz="1899" b="1">
                <a:solidFill>
                  <a:srgbClr val="FFFFFF"/>
                </a:solidFill>
                <a:latin typeface="Montserrat Bold"/>
                <a:ea typeface="Montserrat Bold"/>
                <a:cs typeface="Montserrat Bold"/>
                <a:sym typeface="Montserrat Bold"/>
              </a:rPr>
              <a:t>Contact the Authors</a:t>
            </a:r>
          </a:p>
        </p:txBody>
      </p:sp>
      <p:sp>
        <p:nvSpPr>
          <p:cNvPr id="34" name="TextBox 34"/>
          <p:cNvSpPr txBox="1"/>
          <p:nvPr/>
        </p:nvSpPr>
        <p:spPr>
          <a:xfrm>
            <a:off x="3180801" y="4826235"/>
            <a:ext cx="11926398" cy="1323602"/>
          </a:xfrm>
          <a:prstGeom prst="rect">
            <a:avLst/>
          </a:prstGeom>
        </p:spPr>
        <p:txBody>
          <a:bodyPr lIns="50800" tIns="50800" rIns="50800" bIns="50800" rtlCol="0" anchor="ctr"/>
          <a:lstStyle/>
          <a:p>
            <a:pPr algn="ctr">
              <a:lnSpc>
                <a:spcPts val="2800"/>
              </a:lnSpc>
            </a:pPr>
            <a:endParaRPr lang="en-US" sz="2000" b="1" dirty="0">
              <a:solidFill>
                <a:srgbClr val="2C2669"/>
              </a:solidFill>
              <a:latin typeface="Montserrat Bold"/>
              <a:ea typeface="Montserrat Bold"/>
              <a:cs typeface="Montserrat Bold"/>
              <a:sym typeface="Montserrat Bold"/>
            </a:endParaRPr>
          </a:p>
        </p:txBody>
      </p:sp>
      <p:grpSp>
        <p:nvGrpSpPr>
          <p:cNvPr id="37" name="Group 23">
            <a:extLst>
              <a:ext uri="{FF2B5EF4-FFF2-40B4-BE49-F238E27FC236}">
                <a16:creationId xmlns:a16="http://schemas.microsoft.com/office/drawing/2014/main" id="{647AFB8C-21A8-32DC-6FF7-075145D6695F}"/>
              </a:ext>
            </a:extLst>
          </p:cNvPr>
          <p:cNvGrpSpPr/>
          <p:nvPr/>
        </p:nvGrpSpPr>
        <p:grpSpPr>
          <a:xfrm>
            <a:off x="6317164" y="4045089"/>
            <a:ext cx="5668456" cy="2075613"/>
            <a:chOff x="0" y="-38100"/>
            <a:chExt cx="1969906" cy="702388"/>
          </a:xfrm>
        </p:grpSpPr>
        <p:sp>
          <p:nvSpPr>
            <p:cNvPr id="38" name="Freeform 24">
              <a:extLst>
                <a:ext uri="{FF2B5EF4-FFF2-40B4-BE49-F238E27FC236}">
                  <a16:creationId xmlns:a16="http://schemas.microsoft.com/office/drawing/2014/main" id="{C0866FB7-2BF1-6D63-6A95-0FCABF17D279}"/>
                </a:ext>
              </a:extLst>
            </p:cNvPr>
            <p:cNvSpPr/>
            <p:nvPr/>
          </p:nvSpPr>
          <p:spPr>
            <a:xfrm>
              <a:off x="5138" y="0"/>
              <a:ext cx="1964768" cy="664288"/>
            </a:xfrm>
            <a:custGeom>
              <a:avLst/>
              <a:gdLst/>
              <a:ahLst/>
              <a:cxnLst/>
              <a:rect l="l" t="t" r="r" b="b"/>
              <a:pathLst>
                <a:path w="1964768" h="664288">
                  <a:moveTo>
                    <a:pt x="0" y="0"/>
                  </a:moveTo>
                  <a:lnTo>
                    <a:pt x="1964768" y="0"/>
                  </a:lnTo>
                  <a:lnTo>
                    <a:pt x="1964768" y="664288"/>
                  </a:lnTo>
                  <a:lnTo>
                    <a:pt x="0" y="664288"/>
                  </a:lnTo>
                  <a:close/>
                </a:path>
              </a:pathLst>
            </a:custGeom>
            <a:solidFill>
              <a:srgbClr val="002269"/>
            </a:solidFill>
          </p:spPr>
          <p:txBody>
            <a:bodyPr/>
            <a:lstStyle/>
            <a:p>
              <a:endParaRPr lang="en-US" dirty="0"/>
            </a:p>
          </p:txBody>
        </p:sp>
        <p:sp>
          <p:nvSpPr>
            <p:cNvPr id="39" name="TextBox 25">
              <a:extLst>
                <a:ext uri="{FF2B5EF4-FFF2-40B4-BE49-F238E27FC236}">
                  <a16:creationId xmlns:a16="http://schemas.microsoft.com/office/drawing/2014/main" id="{4A16554A-0207-E8AD-16C6-F4D173C06CD6}"/>
                </a:ext>
              </a:extLst>
            </p:cNvPr>
            <p:cNvSpPr txBox="1"/>
            <p:nvPr/>
          </p:nvSpPr>
          <p:spPr>
            <a:xfrm>
              <a:off x="0" y="-38100"/>
              <a:ext cx="1964768" cy="702388"/>
            </a:xfrm>
            <a:prstGeom prst="rect">
              <a:avLst/>
            </a:prstGeom>
          </p:spPr>
          <p:txBody>
            <a:bodyPr lIns="50800" tIns="50800" rIns="50800" bIns="50800" rtlCol="0" anchor="ctr"/>
            <a:lstStyle/>
            <a:p>
              <a:pPr algn="ctr">
                <a:lnSpc>
                  <a:spcPts val="2659"/>
                </a:lnSpc>
              </a:pPr>
              <a:endParaRPr/>
            </a:p>
          </p:txBody>
        </p:sp>
      </p:grpSp>
      <p:sp>
        <p:nvSpPr>
          <p:cNvPr id="36" name="TextBox 35">
            <a:extLst>
              <a:ext uri="{FF2B5EF4-FFF2-40B4-BE49-F238E27FC236}">
                <a16:creationId xmlns:a16="http://schemas.microsoft.com/office/drawing/2014/main" id="{53275193-8C77-0061-EBA3-F0A6C2018A23}"/>
              </a:ext>
            </a:extLst>
          </p:cNvPr>
          <p:cNvSpPr txBox="1"/>
          <p:nvPr/>
        </p:nvSpPr>
        <p:spPr>
          <a:xfrm>
            <a:off x="6799201" y="4527381"/>
            <a:ext cx="4689595" cy="1172180"/>
          </a:xfrm>
          <a:prstGeom prst="rect">
            <a:avLst/>
          </a:prstGeom>
          <a:noFill/>
        </p:spPr>
        <p:txBody>
          <a:bodyPr wrap="square">
            <a:spAutoFit/>
          </a:bodyPr>
          <a:lstStyle/>
          <a:p>
            <a:pPr marL="0" marR="0" algn="ctr">
              <a:lnSpc>
                <a:spcPct val="107000"/>
              </a:lnSpc>
              <a:spcBef>
                <a:spcPts val="0"/>
              </a:spcBef>
              <a:spcAft>
                <a:spcPts val="800"/>
              </a:spcAft>
            </a:pPr>
            <a:r>
              <a:rPr lang="en-029" sz="1800" dirty="0">
                <a:solidFill>
                  <a:schemeClr val="bg1"/>
                </a:solidFill>
                <a:effectLst/>
                <a:latin typeface="Canva Sans" panose="020B0604020202020204" charset="0"/>
                <a:ea typeface="Aptos" panose="020B0004020202020204" pitchFamily="34" charset="0"/>
                <a:cs typeface="Times New Roman" panose="02020603050405020304" pitchFamily="18" charset="0"/>
              </a:rPr>
              <a:t>Telephone: 876.960.0120</a:t>
            </a:r>
            <a:endParaRPr lang="en-US" sz="1600" dirty="0">
              <a:solidFill>
                <a:schemeClr val="bg1"/>
              </a:solidFill>
              <a:effectLst/>
              <a:latin typeface="Canva Sans" panose="020B060402020202020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029" sz="1800" u="sng" dirty="0">
                <a:solidFill>
                  <a:schemeClr val="bg1"/>
                </a:solidFill>
                <a:effectLst/>
                <a:latin typeface="Canva Sans" panose="020B060402020202020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ftc@cwjamaica.com|</a:t>
            </a:r>
            <a:r>
              <a:rPr lang="en-029" sz="1800" dirty="0">
                <a:solidFill>
                  <a:schemeClr val="bg1"/>
                </a:solidFill>
                <a:effectLst/>
                <a:latin typeface="Canva Sans" panose="020B0604020202020204" charset="0"/>
                <a:ea typeface="Aptos" panose="020B0004020202020204" pitchFamily="34" charset="0"/>
                <a:cs typeface="Times New Roman" panose="02020603050405020304" pitchFamily="18" charset="0"/>
              </a:rPr>
              <a:t> </a:t>
            </a:r>
            <a:r>
              <a:rPr lang="en-029" sz="1800" u="sng" dirty="0">
                <a:solidFill>
                  <a:schemeClr val="bg1"/>
                </a:solidFill>
                <a:effectLst/>
                <a:latin typeface="Canva Sans" panose="020B060402020202020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www.jftc.gov.jm</a:t>
            </a:r>
            <a:endParaRPr lang="en-US" sz="1600" dirty="0">
              <a:solidFill>
                <a:schemeClr val="bg1"/>
              </a:solidFill>
              <a:effectLst/>
              <a:latin typeface="Canva Sans" panose="020B060402020202020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029" sz="1800" dirty="0">
                <a:solidFill>
                  <a:schemeClr val="bg1"/>
                </a:solidFill>
                <a:effectLst/>
                <a:latin typeface="Canva Sans" panose="020B0604020202020204" charset="0"/>
                <a:ea typeface="Aptos" panose="020B0004020202020204" pitchFamily="34" charset="0"/>
                <a:cs typeface="Times New Roman" panose="02020603050405020304" pitchFamily="18" charset="0"/>
              </a:rPr>
              <a:t>https://www.facebook.com/FTC.Jamaica</a:t>
            </a:r>
            <a:endParaRPr lang="en-US" sz="1600" dirty="0">
              <a:solidFill>
                <a:schemeClr val="bg1"/>
              </a:solidFill>
              <a:effectLst/>
              <a:latin typeface="Canva Sans" panose="020B0604020202020204" charset="0"/>
              <a:ea typeface="Aptos" panose="020B000402020202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840116" y="9677014"/>
            <a:ext cx="281957" cy="28195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7261009" y="9677014"/>
            <a:ext cx="281957" cy="28195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7681902" y="9677014"/>
            <a:ext cx="281957" cy="28195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017592" y="3682285"/>
            <a:ext cx="10525374" cy="4269054"/>
          </a:xfrm>
          <a:prstGeom prst="rect">
            <a:avLst/>
          </a:prstGeom>
        </p:spPr>
        <p:txBody>
          <a:bodyPr wrap="square" lIns="0" tIns="0" rIns="0" bIns="0" rtlCol="0" anchor="t">
            <a:spAutoFit/>
          </a:bodyPr>
          <a:lstStyle/>
          <a:p>
            <a:pPr lvl="0">
              <a:lnSpc>
                <a:spcPct val="200000"/>
              </a:lnSpc>
              <a:spcBef>
                <a:spcPts val="1200"/>
              </a:spcBef>
              <a:spcAft>
                <a:spcPts val="2400"/>
              </a:spcAft>
            </a:pPr>
            <a:r>
              <a:rPr lang="en-US" sz="3600" b="1" spc="-69" dirty="0">
                <a:solidFill>
                  <a:srgbClr val="002269"/>
                </a:solidFill>
                <a:latin typeface="Montserrat Bold"/>
                <a:ea typeface="Montserrat Bold"/>
                <a:cs typeface="Montserrat Bold"/>
                <a:sym typeface="Montserrat Bold"/>
              </a:rPr>
              <a:t>The views expressed are attributable solely to the authors and do not necessarily reflect those of the Staff and Commissioners of the Fair Trading Commission.</a:t>
            </a:r>
          </a:p>
        </p:txBody>
      </p:sp>
      <p:sp>
        <p:nvSpPr>
          <p:cNvPr id="16" name="Freeform 16"/>
          <p:cNvSpPr/>
          <p:nvPr/>
        </p:nvSpPr>
        <p:spPr>
          <a:xfrm>
            <a:off x="1337805" y="1257300"/>
            <a:ext cx="5039658" cy="7070949"/>
          </a:xfrm>
          <a:custGeom>
            <a:avLst/>
            <a:gdLst/>
            <a:ahLst/>
            <a:cxnLst/>
            <a:rect l="l" t="t" r="r" b="b"/>
            <a:pathLst>
              <a:path w="5039658" h="7070949">
                <a:moveTo>
                  <a:pt x="0" y="0"/>
                </a:moveTo>
                <a:lnTo>
                  <a:pt x="5039658" y="0"/>
                </a:lnTo>
                <a:lnTo>
                  <a:pt x="5039658" y="7070948"/>
                </a:lnTo>
                <a:lnTo>
                  <a:pt x="0" y="70709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grpSp>
        <p:nvGrpSpPr>
          <p:cNvPr id="17" name="Group 17"/>
          <p:cNvGrpSpPr/>
          <p:nvPr/>
        </p:nvGrpSpPr>
        <p:grpSpPr>
          <a:xfrm>
            <a:off x="-14275" y="0"/>
            <a:ext cx="1162613" cy="1101857"/>
            <a:chOff x="0" y="0"/>
            <a:chExt cx="306203" cy="290093"/>
          </a:xfrm>
        </p:grpSpPr>
        <p:sp>
          <p:nvSpPr>
            <p:cNvPr id="18" name="Freeform 18"/>
            <p:cNvSpPr/>
            <p:nvPr/>
          </p:nvSpPr>
          <p:spPr>
            <a:xfrm>
              <a:off x="0" y="0"/>
              <a:ext cx="306203" cy="290093"/>
            </a:xfrm>
            <a:custGeom>
              <a:avLst/>
              <a:gdLst/>
              <a:ahLst/>
              <a:cxnLst/>
              <a:rect l="l" t="t" r="r" b="b"/>
              <a:pathLst>
                <a:path w="306203" h="290093">
                  <a:moveTo>
                    <a:pt x="0" y="0"/>
                  </a:moveTo>
                  <a:lnTo>
                    <a:pt x="306203" y="0"/>
                  </a:lnTo>
                  <a:lnTo>
                    <a:pt x="306203" y="290093"/>
                  </a:lnTo>
                  <a:lnTo>
                    <a:pt x="0" y="290093"/>
                  </a:lnTo>
                  <a:close/>
                </a:path>
              </a:pathLst>
            </a:custGeom>
            <a:solidFill>
              <a:srgbClr val="002269"/>
            </a:solidFill>
          </p:spPr>
          <p:txBody>
            <a:bodyPr/>
            <a:lstStyle/>
            <a:p>
              <a:endParaRPr lang="en-GB"/>
            </a:p>
          </p:txBody>
        </p:sp>
        <p:sp>
          <p:nvSpPr>
            <p:cNvPr id="19" name="TextBox 19"/>
            <p:cNvSpPr txBox="1"/>
            <p:nvPr/>
          </p:nvSpPr>
          <p:spPr>
            <a:xfrm>
              <a:off x="0" y="-38100"/>
              <a:ext cx="306203" cy="328193"/>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0509" y="1103775"/>
            <a:ext cx="1162613" cy="9183225"/>
            <a:chOff x="0" y="0"/>
            <a:chExt cx="306203" cy="2418627"/>
          </a:xfrm>
        </p:grpSpPr>
        <p:sp>
          <p:nvSpPr>
            <p:cNvPr id="21" name="Freeform 21"/>
            <p:cNvSpPr/>
            <p:nvPr/>
          </p:nvSpPr>
          <p:spPr>
            <a:xfrm>
              <a:off x="0" y="0"/>
              <a:ext cx="306203" cy="2418627"/>
            </a:xfrm>
            <a:custGeom>
              <a:avLst/>
              <a:gdLst/>
              <a:ahLst/>
              <a:cxnLst/>
              <a:rect l="l" t="t" r="r" b="b"/>
              <a:pathLst>
                <a:path w="306203" h="2418627">
                  <a:moveTo>
                    <a:pt x="0" y="0"/>
                  </a:moveTo>
                  <a:lnTo>
                    <a:pt x="306203" y="0"/>
                  </a:lnTo>
                  <a:lnTo>
                    <a:pt x="306203" y="2418627"/>
                  </a:lnTo>
                  <a:lnTo>
                    <a:pt x="0" y="2418627"/>
                  </a:lnTo>
                  <a:close/>
                </a:path>
              </a:pathLst>
            </a:custGeom>
            <a:solidFill>
              <a:srgbClr val="4C6496"/>
            </a:solidFill>
          </p:spPr>
          <p:txBody>
            <a:bodyPr/>
            <a:lstStyle/>
            <a:p>
              <a:endParaRPr lang="en-GB"/>
            </a:p>
          </p:txBody>
        </p:sp>
        <p:sp>
          <p:nvSpPr>
            <p:cNvPr id="22" name="TextBox 22"/>
            <p:cNvSpPr txBox="1"/>
            <p:nvPr/>
          </p:nvSpPr>
          <p:spPr>
            <a:xfrm>
              <a:off x="0" y="-38100"/>
              <a:ext cx="306203" cy="2456727"/>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364491" y="408598"/>
            <a:ext cx="433631" cy="288907"/>
          </a:xfrm>
          <a:custGeom>
            <a:avLst/>
            <a:gdLst/>
            <a:ahLst/>
            <a:cxnLst/>
            <a:rect l="l" t="t" r="r" b="b"/>
            <a:pathLst>
              <a:path w="433631" h="288907">
                <a:moveTo>
                  <a:pt x="0" y="0"/>
                </a:moveTo>
                <a:lnTo>
                  <a:pt x="433631" y="0"/>
                </a:lnTo>
                <a:lnTo>
                  <a:pt x="433631" y="288907"/>
                </a:lnTo>
                <a:lnTo>
                  <a:pt x="0" y="288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rot="-5400000">
            <a:off x="-344562" y="1883246"/>
            <a:ext cx="2099410" cy="540468"/>
          </a:xfrm>
          <a:prstGeom prst="rect">
            <a:avLst/>
          </a:prstGeom>
        </p:spPr>
        <p:txBody>
          <a:bodyPr lIns="0" tIns="0" rIns="0" bIns="0" rtlCol="0" anchor="t">
            <a:spAutoFit/>
          </a:bodyPr>
          <a:lstStyle/>
          <a:p>
            <a:pPr algn="l">
              <a:lnSpc>
                <a:spcPts val="2235"/>
              </a:lnSpc>
            </a:pPr>
            <a:r>
              <a:rPr lang="en-US" sz="1596" spc="-63" dirty="0">
                <a:solidFill>
                  <a:srgbClr val="FFFFFF"/>
                </a:solidFill>
                <a:latin typeface="Montserrat Medium"/>
                <a:ea typeface="Montserrat Medium"/>
                <a:cs typeface="Montserrat Medium"/>
                <a:sym typeface="Montserrat Medium"/>
              </a:rPr>
              <a:t>Alrick Livingston</a:t>
            </a:r>
          </a:p>
          <a:p>
            <a:pPr algn="l">
              <a:lnSpc>
                <a:spcPts val="2235"/>
              </a:lnSpc>
              <a:spcBef>
                <a:spcPct val="0"/>
              </a:spcBef>
            </a:pPr>
            <a:r>
              <a:rPr lang="en-US" sz="1596" spc="-63" dirty="0">
                <a:solidFill>
                  <a:srgbClr val="FFFFFF"/>
                </a:solidFill>
                <a:latin typeface="Montserrat Medium"/>
                <a:ea typeface="Montserrat Medium"/>
                <a:cs typeface="Montserrat Medium"/>
                <a:sym typeface="Montserrat Medium"/>
              </a:rPr>
              <a:t>Kalifa Clarke</a:t>
            </a:r>
          </a:p>
        </p:txBody>
      </p:sp>
      <p:sp>
        <p:nvSpPr>
          <p:cNvPr id="30" name="TextBox 30"/>
          <p:cNvSpPr txBox="1"/>
          <p:nvPr/>
        </p:nvSpPr>
        <p:spPr>
          <a:xfrm rot="-5400000">
            <a:off x="-2276838" y="6816296"/>
            <a:ext cx="5687741" cy="544252"/>
          </a:xfrm>
          <a:prstGeom prst="rect">
            <a:avLst/>
          </a:prstGeom>
        </p:spPr>
        <p:txBody>
          <a:bodyPr lIns="0" tIns="0" rIns="0" bIns="0" rtlCol="0" anchor="t">
            <a:spAutoFit/>
          </a:bodyPr>
          <a:lstStyle/>
          <a:p>
            <a:pPr algn="l">
              <a:lnSpc>
                <a:spcPts val="2235"/>
              </a:lnSpc>
              <a:spcBef>
                <a:spcPct val="0"/>
              </a:spcBef>
            </a:pPr>
            <a:r>
              <a:rPr lang="en-US" sz="1596" spc="-63" dirty="0">
                <a:solidFill>
                  <a:srgbClr val="FFFFFF"/>
                </a:solidFill>
                <a:latin typeface="Montserrat Medium"/>
                <a:ea typeface="Montserrat Medium"/>
                <a:cs typeface="Montserrat Medium"/>
                <a:sym typeface="Montserrat Medium"/>
              </a:rPr>
              <a:t>Fostering Competition in CARICOM Telecommunications Markets</a:t>
            </a:r>
          </a:p>
        </p:txBody>
      </p:sp>
      <p:sp>
        <p:nvSpPr>
          <p:cNvPr id="31" name="Slide Number Placeholder 30">
            <a:extLst>
              <a:ext uri="{FF2B5EF4-FFF2-40B4-BE49-F238E27FC236}">
                <a16:creationId xmlns:a16="http://schemas.microsoft.com/office/drawing/2014/main" id="{6F76D129-83E9-9BB5-8C87-9B5608E7CD2F}"/>
              </a:ext>
            </a:extLst>
          </p:cNvPr>
          <p:cNvSpPr>
            <a:spLocks noGrp="1"/>
          </p:cNvSpPr>
          <p:nvPr>
            <p:ph type="sldNum" sz="quarter" idx="12"/>
          </p:nvPr>
        </p:nvSpPr>
        <p:spPr>
          <a:xfrm>
            <a:off x="6750310" y="9470962"/>
            <a:ext cx="2133600" cy="365125"/>
          </a:xfrm>
        </p:spPr>
        <p:txBody>
          <a:bodyPr/>
          <a:lstStyle/>
          <a:p>
            <a:fld id="{B6F15528-21DE-4FAA-801E-634DDDAF4B2B}" type="slidenum">
              <a:rPr lang="en-US" smtClean="0"/>
              <a:pPr/>
              <a:t>2</a:t>
            </a:fld>
            <a:endParaRPr lang="en-US" dirty="0"/>
          </a:p>
        </p:txBody>
      </p:sp>
      <p:sp>
        <p:nvSpPr>
          <p:cNvPr id="33" name="TextBox 30">
            <a:extLst>
              <a:ext uri="{FF2B5EF4-FFF2-40B4-BE49-F238E27FC236}">
                <a16:creationId xmlns:a16="http://schemas.microsoft.com/office/drawing/2014/main" id="{E10596B9-F456-CDC2-784A-AF2F99146C70}"/>
              </a:ext>
            </a:extLst>
          </p:cNvPr>
          <p:cNvSpPr txBox="1"/>
          <p:nvPr/>
        </p:nvSpPr>
        <p:spPr>
          <a:xfrm>
            <a:off x="6934200" y="1934579"/>
            <a:ext cx="7543800" cy="1121717"/>
          </a:xfrm>
          <a:prstGeom prst="rect">
            <a:avLst/>
          </a:prstGeom>
        </p:spPr>
        <p:txBody>
          <a:bodyPr wrap="square" lIns="0" tIns="0" rIns="0" bIns="0" rtlCol="0" anchor="t">
            <a:spAutoFit/>
          </a:bodyPr>
          <a:lstStyle/>
          <a:p>
            <a:pPr marL="0" lvl="0" indent="0" algn="l">
              <a:lnSpc>
                <a:spcPts val="8460"/>
              </a:lnSpc>
            </a:pPr>
            <a:r>
              <a:rPr lang="en-US" sz="9600" b="1" spc="-169" dirty="0">
                <a:solidFill>
                  <a:srgbClr val="002060"/>
                </a:solidFill>
                <a:latin typeface="Montserrat Bold"/>
                <a:ea typeface="Montserrat Bold"/>
                <a:cs typeface="Montserrat Bold"/>
                <a:sym typeface="Montserrat Bold"/>
              </a:rPr>
              <a:t>Disclaimer</a:t>
            </a:r>
          </a:p>
        </p:txBody>
      </p:sp>
      <p:pic>
        <p:nvPicPr>
          <p:cNvPr id="3" name="Picture 2">
            <a:extLst>
              <a:ext uri="{FF2B5EF4-FFF2-40B4-BE49-F238E27FC236}">
                <a16:creationId xmlns:a16="http://schemas.microsoft.com/office/drawing/2014/main" id="{39BCC5BE-460C-E1F3-B89C-73F46B6CD081}"/>
              </a:ext>
            </a:extLst>
          </p:cNvPr>
          <p:cNvPicPr>
            <a:picLocks noChangeAspect="1"/>
          </p:cNvPicPr>
          <p:nvPr/>
        </p:nvPicPr>
        <p:blipFill>
          <a:blip r:embed="rId6"/>
          <a:stretch>
            <a:fillRect/>
          </a:stretch>
        </p:blipFill>
        <p:spPr>
          <a:xfrm>
            <a:off x="72363" y="8953500"/>
            <a:ext cx="18143268" cy="12132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11175" y="2328"/>
            <a:ext cx="5076825" cy="10284672"/>
            <a:chOff x="0" y="0"/>
            <a:chExt cx="1337106" cy="2708720"/>
          </a:xfrm>
        </p:grpSpPr>
        <p:sp>
          <p:nvSpPr>
            <p:cNvPr id="3" name="Freeform 3"/>
            <p:cNvSpPr/>
            <p:nvPr/>
          </p:nvSpPr>
          <p:spPr>
            <a:xfrm>
              <a:off x="0" y="0"/>
              <a:ext cx="1337106" cy="2708720"/>
            </a:xfrm>
            <a:custGeom>
              <a:avLst/>
              <a:gdLst/>
              <a:ahLst/>
              <a:cxnLst/>
              <a:rect l="l" t="t" r="r" b="b"/>
              <a:pathLst>
                <a:path w="1337106" h="2708720">
                  <a:moveTo>
                    <a:pt x="0" y="0"/>
                  </a:moveTo>
                  <a:lnTo>
                    <a:pt x="1337106" y="0"/>
                  </a:lnTo>
                  <a:lnTo>
                    <a:pt x="1337106" y="2708720"/>
                  </a:lnTo>
                  <a:lnTo>
                    <a:pt x="0" y="2708720"/>
                  </a:lnTo>
                  <a:close/>
                </a:path>
              </a:pathLst>
            </a:custGeom>
            <a:solidFill>
              <a:srgbClr val="002269"/>
            </a:solidFill>
          </p:spPr>
          <p:txBody>
            <a:bodyPr/>
            <a:lstStyle/>
            <a:p>
              <a:endParaRPr lang="en-GB"/>
            </a:p>
          </p:txBody>
        </p:sp>
        <p:sp>
          <p:nvSpPr>
            <p:cNvPr id="4" name="TextBox 4"/>
            <p:cNvSpPr txBox="1"/>
            <p:nvPr/>
          </p:nvSpPr>
          <p:spPr>
            <a:xfrm>
              <a:off x="0" y="-38100"/>
              <a:ext cx="1337106" cy="274682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571101" y="2451203"/>
            <a:ext cx="5336296" cy="5166999"/>
            <a:chOff x="0" y="0"/>
            <a:chExt cx="1159123" cy="1164248"/>
          </a:xfrm>
        </p:grpSpPr>
        <p:sp>
          <p:nvSpPr>
            <p:cNvPr id="6" name="Freeform 6"/>
            <p:cNvSpPr/>
            <p:nvPr/>
          </p:nvSpPr>
          <p:spPr>
            <a:xfrm>
              <a:off x="0" y="0"/>
              <a:ext cx="1159123" cy="1164248"/>
            </a:xfrm>
            <a:custGeom>
              <a:avLst/>
              <a:gdLst/>
              <a:ahLst/>
              <a:cxnLst/>
              <a:rect l="l" t="t" r="r" b="b"/>
              <a:pathLst>
                <a:path w="1159123" h="1164248">
                  <a:moveTo>
                    <a:pt x="0" y="0"/>
                  </a:moveTo>
                  <a:lnTo>
                    <a:pt x="1159123" y="0"/>
                  </a:lnTo>
                  <a:lnTo>
                    <a:pt x="1159123" y="1164248"/>
                  </a:lnTo>
                  <a:lnTo>
                    <a:pt x="0" y="1164248"/>
                  </a:lnTo>
                  <a:close/>
                </a:path>
              </a:pathLst>
            </a:custGeom>
            <a:blipFill>
              <a:blip r:embed="rId2"/>
              <a:stretch>
                <a:fillRect l="-47753" r="-47753"/>
              </a:stretch>
            </a:blipFill>
          </p:spPr>
          <p:txBody>
            <a:bodyPr/>
            <a:lstStyle/>
            <a:p>
              <a:endParaRPr lang="en-GB"/>
            </a:p>
          </p:txBody>
        </p:sp>
      </p:grpSp>
      <p:grpSp>
        <p:nvGrpSpPr>
          <p:cNvPr id="10" name="Group 10"/>
          <p:cNvGrpSpPr/>
          <p:nvPr/>
        </p:nvGrpSpPr>
        <p:grpSpPr>
          <a:xfrm>
            <a:off x="17261009" y="9677014"/>
            <a:ext cx="281957" cy="28195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7681902" y="9677014"/>
            <a:ext cx="281957" cy="28195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7D22A"/>
            </a:solidFill>
          </p:spPr>
          <p:txBody>
            <a:bodyPr/>
            <a:lstStyle/>
            <a:p>
              <a:endParaRPr lang="en-GB"/>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AutoShape 17"/>
          <p:cNvSpPr/>
          <p:nvPr/>
        </p:nvSpPr>
        <p:spPr>
          <a:xfrm>
            <a:off x="2304984" y="4381500"/>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18" name="AutoShape 18"/>
          <p:cNvSpPr/>
          <p:nvPr/>
        </p:nvSpPr>
        <p:spPr>
          <a:xfrm>
            <a:off x="2304984" y="5182394"/>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19" name="AutoShape 19"/>
          <p:cNvSpPr/>
          <p:nvPr/>
        </p:nvSpPr>
        <p:spPr>
          <a:xfrm>
            <a:off x="2337684" y="6667500"/>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20" name="AutoShape 20"/>
          <p:cNvSpPr/>
          <p:nvPr/>
        </p:nvSpPr>
        <p:spPr>
          <a:xfrm>
            <a:off x="2337683" y="7429500"/>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grpSp>
        <p:nvGrpSpPr>
          <p:cNvPr id="21" name="Group 21"/>
          <p:cNvGrpSpPr/>
          <p:nvPr/>
        </p:nvGrpSpPr>
        <p:grpSpPr>
          <a:xfrm>
            <a:off x="-26435" y="-12033"/>
            <a:ext cx="1162613" cy="1101447"/>
            <a:chOff x="0" y="0"/>
            <a:chExt cx="306203" cy="290093"/>
          </a:xfrm>
        </p:grpSpPr>
        <p:sp>
          <p:nvSpPr>
            <p:cNvPr id="22" name="Freeform 22"/>
            <p:cNvSpPr/>
            <p:nvPr/>
          </p:nvSpPr>
          <p:spPr>
            <a:xfrm>
              <a:off x="0" y="0"/>
              <a:ext cx="306203" cy="290093"/>
            </a:xfrm>
            <a:custGeom>
              <a:avLst/>
              <a:gdLst/>
              <a:ahLst/>
              <a:cxnLst/>
              <a:rect l="l" t="t" r="r" b="b"/>
              <a:pathLst>
                <a:path w="306203" h="290093">
                  <a:moveTo>
                    <a:pt x="0" y="0"/>
                  </a:moveTo>
                  <a:lnTo>
                    <a:pt x="306203" y="0"/>
                  </a:lnTo>
                  <a:lnTo>
                    <a:pt x="306203" y="290093"/>
                  </a:lnTo>
                  <a:lnTo>
                    <a:pt x="0" y="290093"/>
                  </a:lnTo>
                  <a:close/>
                </a:path>
              </a:pathLst>
            </a:custGeom>
            <a:solidFill>
              <a:srgbClr val="002269"/>
            </a:solidFill>
          </p:spPr>
          <p:txBody>
            <a:bodyPr/>
            <a:lstStyle/>
            <a:p>
              <a:endParaRPr lang="en-GB"/>
            </a:p>
          </p:txBody>
        </p:sp>
        <p:sp>
          <p:nvSpPr>
            <p:cNvPr id="23" name="TextBox 23"/>
            <p:cNvSpPr txBox="1"/>
            <p:nvPr/>
          </p:nvSpPr>
          <p:spPr>
            <a:xfrm>
              <a:off x="0" y="-38100"/>
              <a:ext cx="306203" cy="32819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6434" y="1094532"/>
            <a:ext cx="1162613" cy="9535367"/>
            <a:chOff x="0" y="0"/>
            <a:chExt cx="306203" cy="2418627"/>
          </a:xfrm>
        </p:grpSpPr>
        <p:sp>
          <p:nvSpPr>
            <p:cNvPr id="25" name="Freeform 25"/>
            <p:cNvSpPr/>
            <p:nvPr/>
          </p:nvSpPr>
          <p:spPr>
            <a:xfrm>
              <a:off x="0" y="0"/>
              <a:ext cx="306203" cy="2418627"/>
            </a:xfrm>
            <a:custGeom>
              <a:avLst/>
              <a:gdLst/>
              <a:ahLst/>
              <a:cxnLst/>
              <a:rect l="l" t="t" r="r" b="b"/>
              <a:pathLst>
                <a:path w="306203" h="2418627">
                  <a:moveTo>
                    <a:pt x="0" y="0"/>
                  </a:moveTo>
                  <a:lnTo>
                    <a:pt x="306203" y="0"/>
                  </a:lnTo>
                  <a:lnTo>
                    <a:pt x="306203" y="2418627"/>
                  </a:lnTo>
                  <a:lnTo>
                    <a:pt x="0" y="2418627"/>
                  </a:lnTo>
                  <a:close/>
                </a:path>
              </a:pathLst>
            </a:custGeom>
            <a:solidFill>
              <a:srgbClr val="4C6496"/>
            </a:solidFill>
          </p:spPr>
          <p:txBody>
            <a:bodyPr/>
            <a:lstStyle/>
            <a:p>
              <a:endParaRPr lang="en-GB"/>
            </a:p>
          </p:txBody>
        </p:sp>
        <p:sp>
          <p:nvSpPr>
            <p:cNvPr id="26" name="TextBox 26"/>
            <p:cNvSpPr txBox="1"/>
            <p:nvPr/>
          </p:nvSpPr>
          <p:spPr>
            <a:xfrm>
              <a:off x="0" y="-38100"/>
              <a:ext cx="306203" cy="2456727"/>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364491" y="408598"/>
            <a:ext cx="433631" cy="288907"/>
          </a:xfrm>
          <a:custGeom>
            <a:avLst/>
            <a:gdLst/>
            <a:ahLst/>
            <a:cxnLst/>
            <a:rect l="l" t="t" r="r" b="b"/>
            <a:pathLst>
              <a:path w="433631" h="288907">
                <a:moveTo>
                  <a:pt x="0" y="0"/>
                </a:moveTo>
                <a:lnTo>
                  <a:pt x="433631" y="0"/>
                </a:lnTo>
                <a:lnTo>
                  <a:pt x="433631" y="288907"/>
                </a:lnTo>
                <a:lnTo>
                  <a:pt x="0" y="2889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8" name="TextBox 28"/>
          <p:cNvSpPr txBox="1"/>
          <p:nvPr/>
        </p:nvSpPr>
        <p:spPr>
          <a:xfrm rot="-5400000">
            <a:off x="-344562" y="1883246"/>
            <a:ext cx="2099410" cy="540468"/>
          </a:xfrm>
          <a:prstGeom prst="rect">
            <a:avLst/>
          </a:prstGeom>
        </p:spPr>
        <p:txBody>
          <a:bodyPr lIns="0" tIns="0" rIns="0" bIns="0" rtlCol="0" anchor="t">
            <a:spAutoFit/>
          </a:bodyPr>
          <a:lstStyle/>
          <a:p>
            <a:pPr algn="l">
              <a:lnSpc>
                <a:spcPts val="2235"/>
              </a:lnSpc>
            </a:pPr>
            <a:r>
              <a:rPr lang="en-US" sz="1596" spc="-63" dirty="0">
                <a:solidFill>
                  <a:srgbClr val="FFFFFF"/>
                </a:solidFill>
                <a:latin typeface="Montserrat Medium"/>
                <a:ea typeface="Montserrat Medium"/>
                <a:cs typeface="Montserrat Medium"/>
                <a:sym typeface="Montserrat Medium"/>
              </a:rPr>
              <a:t>Alrick Livingston</a:t>
            </a:r>
          </a:p>
          <a:p>
            <a:pPr algn="l">
              <a:lnSpc>
                <a:spcPts val="2235"/>
              </a:lnSpc>
              <a:spcBef>
                <a:spcPct val="0"/>
              </a:spcBef>
            </a:pPr>
            <a:r>
              <a:rPr lang="en-US" sz="1596" spc="-63" dirty="0">
                <a:solidFill>
                  <a:srgbClr val="FFFFFF"/>
                </a:solidFill>
                <a:latin typeface="Montserrat Medium"/>
                <a:ea typeface="Montserrat Medium"/>
                <a:cs typeface="Montserrat Medium"/>
                <a:sym typeface="Montserrat Medium"/>
              </a:rPr>
              <a:t>Kalifa Clarke</a:t>
            </a:r>
          </a:p>
        </p:txBody>
      </p:sp>
      <p:sp>
        <p:nvSpPr>
          <p:cNvPr id="34" name="TextBox 34"/>
          <p:cNvSpPr txBox="1"/>
          <p:nvPr/>
        </p:nvSpPr>
        <p:spPr>
          <a:xfrm>
            <a:off x="2337683" y="3324137"/>
            <a:ext cx="5336296" cy="839012"/>
          </a:xfrm>
          <a:prstGeom prst="rect">
            <a:avLst/>
          </a:prstGeom>
        </p:spPr>
        <p:txBody>
          <a:bodyPr lIns="0" tIns="0" rIns="0" bIns="0" rtlCol="0" anchor="t">
            <a:spAutoFit/>
          </a:bodyPr>
          <a:lstStyle/>
          <a:p>
            <a:pPr algn="l">
              <a:lnSpc>
                <a:spcPts val="3358"/>
              </a:lnSpc>
            </a:pPr>
            <a:r>
              <a:rPr lang="en-US" sz="2398" spc="-105" dirty="0">
                <a:solidFill>
                  <a:srgbClr val="2B2B2B"/>
                </a:solidFill>
                <a:latin typeface="Montserrat Medium"/>
                <a:ea typeface="Montserrat Medium"/>
                <a:cs typeface="Montserrat Medium"/>
                <a:sym typeface="Montserrat Medium"/>
              </a:rPr>
              <a:t>Evolution of the Telecommunications  Sector</a:t>
            </a:r>
          </a:p>
        </p:txBody>
      </p:sp>
      <p:sp>
        <p:nvSpPr>
          <p:cNvPr id="36" name="TextBox 36"/>
          <p:cNvSpPr txBox="1"/>
          <p:nvPr/>
        </p:nvSpPr>
        <p:spPr>
          <a:xfrm>
            <a:off x="2337683" y="4613266"/>
            <a:ext cx="5336296" cy="400271"/>
          </a:xfrm>
          <a:prstGeom prst="rect">
            <a:avLst/>
          </a:prstGeom>
        </p:spPr>
        <p:txBody>
          <a:bodyPr lIns="0" tIns="0" rIns="0" bIns="0" rtlCol="0" anchor="t">
            <a:spAutoFit/>
          </a:bodyPr>
          <a:lstStyle/>
          <a:p>
            <a:pPr algn="l">
              <a:lnSpc>
                <a:spcPts val="3358"/>
              </a:lnSpc>
              <a:spcBef>
                <a:spcPct val="0"/>
              </a:spcBef>
            </a:pPr>
            <a:r>
              <a:rPr lang="en-US" sz="2398" spc="-105" dirty="0">
                <a:solidFill>
                  <a:srgbClr val="2B2B2B"/>
                </a:solidFill>
                <a:latin typeface="Montserrat Medium"/>
                <a:ea typeface="Montserrat Medium"/>
                <a:cs typeface="Montserrat Medium"/>
                <a:sym typeface="Montserrat Medium"/>
              </a:rPr>
              <a:t>Structural and Economic Constraints</a:t>
            </a:r>
          </a:p>
        </p:txBody>
      </p:sp>
      <p:sp>
        <p:nvSpPr>
          <p:cNvPr id="37" name="TextBox 37"/>
          <p:cNvSpPr txBox="1"/>
          <p:nvPr/>
        </p:nvSpPr>
        <p:spPr>
          <a:xfrm>
            <a:off x="8268783" y="3701490"/>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4</a:t>
            </a:r>
          </a:p>
        </p:txBody>
      </p:sp>
      <p:sp>
        <p:nvSpPr>
          <p:cNvPr id="38" name="TextBox 38"/>
          <p:cNvSpPr txBox="1"/>
          <p:nvPr/>
        </p:nvSpPr>
        <p:spPr>
          <a:xfrm>
            <a:off x="2393040" y="6007754"/>
            <a:ext cx="5823976" cy="400271"/>
          </a:xfrm>
          <a:prstGeom prst="rect">
            <a:avLst/>
          </a:prstGeom>
        </p:spPr>
        <p:txBody>
          <a:bodyPr lIns="0" tIns="0" rIns="0" bIns="0" rtlCol="0" anchor="t">
            <a:spAutoFit/>
          </a:bodyPr>
          <a:lstStyle/>
          <a:p>
            <a:pPr algn="l">
              <a:lnSpc>
                <a:spcPts val="3358"/>
              </a:lnSpc>
              <a:spcBef>
                <a:spcPct val="0"/>
              </a:spcBef>
            </a:pPr>
            <a:r>
              <a:rPr lang="en-US" sz="2398" spc="-105" dirty="0">
                <a:solidFill>
                  <a:srgbClr val="2B2B2B"/>
                </a:solidFill>
                <a:latin typeface="Montserrat Medium"/>
                <a:ea typeface="Montserrat Medium"/>
                <a:cs typeface="Montserrat Medium"/>
                <a:sym typeface="Montserrat Medium"/>
              </a:rPr>
              <a:t>Regulatory Strategies and Best Practices</a:t>
            </a:r>
          </a:p>
        </p:txBody>
      </p:sp>
      <p:sp>
        <p:nvSpPr>
          <p:cNvPr id="39" name="TextBox 39"/>
          <p:cNvSpPr txBox="1"/>
          <p:nvPr/>
        </p:nvSpPr>
        <p:spPr>
          <a:xfrm>
            <a:off x="8297766" y="4725629"/>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5</a:t>
            </a:r>
          </a:p>
        </p:txBody>
      </p:sp>
      <p:sp>
        <p:nvSpPr>
          <p:cNvPr id="41" name="TextBox 41"/>
          <p:cNvSpPr txBox="1"/>
          <p:nvPr/>
        </p:nvSpPr>
        <p:spPr>
          <a:xfrm>
            <a:off x="8337766" y="5404491"/>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6</a:t>
            </a:r>
          </a:p>
        </p:txBody>
      </p:sp>
      <p:sp>
        <p:nvSpPr>
          <p:cNvPr id="42" name="TextBox 42"/>
          <p:cNvSpPr txBox="1"/>
          <p:nvPr/>
        </p:nvSpPr>
        <p:spPr>
          <a:xfrm>
            <a:off x="2420986" y="7665323"/>
            <a:ext cx="5336296" cy="400271"/>
          </a:xfrm>
          <a:prstGeom prst="rect">
            <a:avLst/>
          </a:prstGeom>
        </p:spPr>
        <p:txBody>
          <a:bodyPr lIns="0" tIns="0" rIns="0" bIns="0" rtlCol="0" anchor="t">
            <a:spAutoFit/>
          </a:bodyPr>
          <a:lstStyle/>
          <a:p>
            <a:pPr algn="l">
              <a:lnSpc>
                <a:spcPts val="3358"/>
              </a:lnSpc>
              <a:spcBef>
                <a:spcPct val="0"/>
              </a:spcBef>
            </a:pPr>
            <a:r>
              <a:rPr lang="en-US" sz="2398" spc="-105" dirty="0">
                <a:solidFill>
                  <a:srgbClr val="2B2B2B"/>
                </a:solidFill>
                <a:latin typeface="Montserrat Medium"/>
                <a:ea typeface="Montserrat Medium"/>
                <a:cs typeface="Montserrat Medium"/>
                <a:sym typeface="Montserrat Medium"/>
              </a:rPr>
              <a:t>Lessons Learnt</a:t>
            </a:r>
          </a:p>
        </p:txBody>
      </p:sp>
      <p:sp>
        <p:nvSpPr>
          <p:cNvPr id="43" name="TextBox 43"/>
          <p:cNvSpPr txBox="1"/>
          <p:nvPr/>
        </p:nvSpPr>
        <p:spPr>
          <a:xfrm>
            <a:off x="8398378" y="6844028"/>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12</a:t>
            </a:r>
          </a:p>
        </p:txBody>
      </p:sp>
      <p:sp>
        <p:nvSpPr>
          <p:cNvPr id="44" name="TextBox 44"/>
          <p:cNvSpPr txBox="1"/>
          <p:nvPr/>
        </p:nvSpPr>
        <p:spPr>
          <a:xfrm rot="-5400000">
            <a:off x="-2276838" y="6956300"/>
            <a:ext cx="5687741" cy="264243"/>
          </a:xfrm>
          <a:prstGeom prst="rect">
            <a:avLst/>
          </a:prstGeom>
        </p:spPr>
        <p:txBody>
          <a:bodyPr lIns="0" tIns="0" rIns="0" bIns="0" rtlCol="0" anchor="t">
            <a:spAutoFit/>
          </a:bodyPr>
          <a:lstStyle/>
          <a:p>
            <a:pPr algn="l">
              <a:lnSpc>
                <a:spcPts val="2235"/>
              </a:lnSpc>
              <a:spcBef>
                <a:spcPct val="0"/>
              </a:spcBef>
            </a:pPr>
            <a:r>
              <a:rPr lang="en-US" sz="1596" spc="-63" dirty="0">
                <a:solidFill>
                  <a:srgbClr val="FFFFFF"/>
                </a:solidFill>
                <a:latin typeface="Montserrat Medium"/>
                <a:ea typeface="Montserrat Medium"/>
                <a:cs typeface="Montserrat Medium"/>
                <a:sym typeface="Montserrat Medium"/>
              </a:rPr>
              <a:t>Telecommunications: The Caribbean’s Natural Duopoly</a:t>
            </a:r>
          </a:p>
        </p:txBody>
      </p:sp>
      <p:sp>
        <p:nvSpPr>
          <p:cNvPr id="45" name="TextBox 30">
            <a:extLst>
              <a:ext uri="{FF2B5EF4-FFF2-40B4-BE49-F238E27FC236}">
                <a16:creationId xmlns:a16="http://schemas.microsoft.com/office/drawing/2014/main" id="{09FF56A2-28B4-8608-5895-B5AA9439B1EF}"/>
              </a:ext>
            </a:extLst>
          </p:cNvPr>
          <p:cNvSpPr txBox="1"/>
          <p:nvPr/>
        </p:nvSpPr>
        <p:spPr>
          <a:xfrm>
            <a:off x="2337683" y="1832761"/>
            <a:ext cx="3799501" cy="1066800"/>
          </a:xfrm>
          <a:prstGeom prst="rect">
            <a:avLst/>
          </a:prstGeom>
        </p:spPr>
        <p:txBody>
          <a:bodyPr wrap="square" lIns="0" tIns="0" rIns="0" bIns="0" rtlCol="0" anchor="t">
            <a:spAutoFit/>
          </a:bodyPr>
          <a:lstStyle/>
          <a:p>
            <a:pPr marL="0" lvl="0" indent="0" algn="l">
              <a:lnSpc>
                <a:spcPts val="8460"/>
              </a:lnSpc>
            </a:pPr>
            <a:r>
              <a:rPr lang="en-US" sz="7050" b="1" spc="-169" dirty="0">
                <a:solidFill>
                  <a:srgbClr val="002060"/>
                </a:solidFill>
                <a:latin typeface="Montserrat Bold"/>
                <a:ea typeface="Montserrat Bold"/>
                <a:cs typeface="Montserrat Bold"/>
                <a:sym typeface="Montserrat Bold"/>
              </a:rPr>
              <a:t>Outline</a:t>
            </a:r>
          </a:p>
        </p:txBody>
      </p:sp>
      <p:sp>
        <p:nvSpPr>
          <p:cNvPr id="46" name="AutoShape 20">
            <a:extLst>
              <a:ext uri="{FF2B5EF4-FFF2-40B4-BE49-F238E27FC236}">
                <a16:creationId xmlns:a16="http://schemas.microsoft.com/office/drawing/2014/main" id="{EB9D1F9E-516A-CC3C-6037-CF5230308D6E}"/>
              </a:ext>
            </a:extLst>
          </p:cNvPr>
          <p:cNvSpPr/>
          <p:nvPr/>
        </p:nvSpPr>
        <p:spPr>
          <a:xfrm>
            <a:off x="2403926" y="8297359"/>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47" name="TextBox 42">
            <a:extLst>
              <a:ext uri="{FF2B5EF4-FFF2-40B4-BE49-F238E27FC236}">
                <a16:creationId xmlns:a16="http://schemas.microsoft.com/office/drawing/2014/main" id="{6EAEB936-63A9-8329-1ED2-506320DA4EAF}"/>
              </a:ext>
            </a:extLst>
          </p:cNvPr>
          <p:cNvSpPr txBox="1"/>
          <p:nvPr/>
        </p:nvSpPr>
        <p:spPr>
          <a:xfrm>
            <a:off x="2403926" y="6888285"/>
            <a:ext cx="5336296" cy="400271"/>
          </a:xfrm>
          <a:prstGeom prst="rect">
            <a:avLst/>
          </a:prstGeom>
        </p:spPr>
        <p:txBody>
          <a:bodyPr lIns="0" tIns="0" rIns="0" bIns="0" rtlCol="0" anchor="t">
            <a:spAutoFit/>
          </a:bodyPr>
          <a:lstStyle/>
          <a:p>
            <a:pPr algn="l">
              <a:lnSpc>
                <a:spcPts val="3358"/>
              </a:lnSpc>
              <a:spcBef>
                <a:spcPct val="0"/>
              </a:spcBef>
            </a:pPr>
            <a:r>
              <a:rPr lang="en-US" sz="2398" spc="-105" dirty="0">
                <a:solidFill>
                  <a:srgbClr val="2B2B2B"/>
                </a:solidFill>
                <a:latin typeface="Montserrat Medium"/>
                <a:ea typeface="Montserrat Medium"/>
                <a:cs typeface="Montserrat Medium"/>
                <a:sym typeface="Montserrat Medium"/>
              </a:rPr>
              <a:t>Conclusion &amp; Path Forward</a:t>
            </a:r>
          </a:p>
        </p:txBody>
      </p:sp>
      <p:sp>
        <p:nvSpPr>
          <p:cNvPr id="48" name="TextBox 43">
            <a:extLst>
              <a:ext uri="{FF2B5EF4-FFF2-40B4-BE49-F238E27FC236}">
                <a16:creationId xmlns:a16="http://schemas.microsoft.com/office/drawing/2014/main" id="{234874F7-AB5D-0820-09E7-4A3E7394AA7A}"/>
              </a:ext>
            </a:extLst>
          </p:cNvPr>
          <p:cNvSpPr txBox="1"/>
          <p:nvPr/>
        </p:nvSpPr>
        <p:spPr>
          <a:xfrm>
            <a:off x="8376592" y="7724926"/>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13</a:t>
            </a:r>
          </a:p>
        </p:txBody>
      </p:sp>
      <p:sp>
        <p:nvSpPr>
          <p:cNvPr id="49" name="Slide Number Placeholder 48">
            <a:extLst>
              <a:ext uri="{FF2B5EF4-FFF2-40B4-BE49-F238E27FC236}">
                <a16:creationId xmlns:a16="http://schemas.microsoft.com/office/drawing/2014/main" id="{513A0C2A-5664-E839-34AA-BCB1AB0CBAA8}"/>
              </a:ext>
            </a:extLst>
          </p:cNvPr>
          <p:cNvSpPr>
            <a:spLocks noGrp="1"/>
          </p:cNvSpPr>
          <p:nvPr>
            <p:ph type="sldNum" sz="quarter" idx="12"/>
          </p:nvPr>
        </p:nvSpPr>
        <p:spPr>
          <a:xfrm>
            <a:off x="6443255" y="9530529"/>
            <a:ext cx="2133600" cy="365125"/>
          </a:xfrm>
        </p:spPr>
        <p:txBody>
          <a:bodyPr/>
          <a:lstStyle/>
          <a:p>
            <a:fld id="{B6F15528-21DE-4FAA-801E-634DDDAF4B2B}" type="slidenum">
              <a:rPr lang="en-US" smtClean="0"/>
              <a:pPr/>
              <a:t>3</a:t>
            </a:fld>
            <a:endParaRPr lang="en-US" dirty="0"/>
          </a:p>
        </p:txBody>
      </p:sp>
      <p:pic>
        <p:nvPicPr>
          <p:cNvPr id="7" name="Picture 6">
            <a:extLst>
              <a:ext uri="{FF2B5EF4-FFF2-40B4-BE49-F238E27FC236}">
                <a16:creationId xmlns:a16="http://schemas.microsoft.com/office/drawing/2014/main" id="{A75C8B0A-BEA9-CAED-D4C4-33A9FC64E20C}"/>
              </a:ext>
            </a:extLst>
          </p:cNvPr>
          <p:cNvPicPr>
            <a:picLocks noChangeAspect="1"/>
          </p:cNvPicPr>
          <p:nvPr/>
        </p:nvPicPr>
        <p:blipFill>
          <a:blip r:embed="rId5"/>
          <a:stretch>
            <a:fillRect/>
          </a:stretch>
        </p:blipFill>
        <p:spPr>
          <a:xfrm>
            <a:off x="72363" y="8953500"/>
            <a:ext cx="18143268" cy="1213209"/>
          </a:xfrm>
          <a:prstGeom prst="rect">
            <a:avLst/>
          </a:prstGeom>
        </p:spPr>
      </p:pic>
      <p:sp>
        <p:nvSpPr>
          <p:cNvPr id="8" name="AutoShape 19">
            <a:extLst>
              <a:ext uri="{FF2B5EF4-FFF2-40B4-BE49-F238E27FC236}">
                <a16:creationId xmlns:a16="http://schemas.microsoft.com/office/drawing/2014/main" id="{52BF41DB-0AA1-0BB1-5050-7FF2F5A5F5F5}"/>
              </a:ext>
            </a:extLst>
          </p:cNvPr>
          <p:cNvSpPr/>
          <p:nvPr/>
        </p:nvSpPr>
        <p:spPr>
          <a:xfrm>
            <a:off x="2337685" y="5971803"/>
            <a:ext cx="6000083" cy="0"/>
          </a:xfrm>
          <a:prstGeom prst="line">
            <a:avLst/>
          </a:prstGeom>
          <a:ln>
            <a:headEnd type="none" w="sm" len="sm"/>
            <a:tailEnd type="none" w="sm" len="sm"/>
          </a:ln>
        </p:spPr>
        <p:style>
          <a:lnRef idx="1">
            <a:schemeClr val="accent1"/>
          </a:lnRef>
          <a:fillRef idx="0">
            <a:schemeClr val="accent1"/>
          </a:fillRef>
          <a:effectRef idx="0">
            <a:schemeClr val="accent1"/>
          </a:effectRef>
          <a:fontRef idx="minor">
            <a:schemeClr val="tx1"/>
          </a:fontRef>
        </p:style>
        <p:txBody>
          <a:bodyPr/>
          <a:lstStyle/>
          <a:p>
            <a:endParaRPr lang="en-GB"/>
          </a:p>
        </p:txBody>
      </p:sp>
      <p:sp>
        <p:nvSpPr>
          <p:cNvPr id="9" name="TextBox 38">
            <a:extLst>
              <a:ext uri="{FF2B5EF4-FFF2-40B4-BE49-F238E27FC236}">
                <a16:creationId xmlns:a16="http://schemas.microsoft.com/office/drawing/2014/main" id="{3A9C876C-64EB-2C1C-7127-C9A934DFD604}"/>
              </a:ext>
            </a:extLst>
          </p:cNvPr>
          <p:cNvSpPr txBox="1"/>
          <p:nvPr/>
        </p:nvSpPr>
        <p:spPr>
          <a:xfrm>
            <a:off x="2337683" y="5346092"/>
            <a:ext cx="6239172" cy="402995"/>
          </a:xfrm>
          <a:prstGeom prst="rect">
            <a:avLst/>
          </a:prstGeom>
        </p:spPr>
        <p:txBody>
          <a:bodyPr wrap="square" lIns="0" tIns="0" rIns="0" bIns="0" rtlCol="0" anchor="t">
            <a:spAutoFit/>
          </a:bodyPr>
          <a:lstStyle/>
          <a:p>
            <a:pPr algn="l">
              <a:lnSpc>
                <a:spcPts val="3358"/>
              </a:lnSpc>
              <a:spcBef>
                <a:spcPct val="0"/>
              </a:spcBef>
            </a:pPr>
            <a:r>
              <a:rPr lang="en-US" sz="2398" spc="-105" dirty="0">
                <a:solidFill>
                  <a:srgbClr val="2B2B2B"/>
                </a:solidFill>
                <a:latin typeface="Montserrat Medium"/>
                <a:ea typeface="Montserrat Medium"/>
                <a:cs typeface="Montserrat Medium"/>
                <a:sym typeface="Montserrat Medium"/>
              </a:rPr>
              <a:t>Recent Advancements Around the World</a:t>
            </a:r>
          </a:p>
        </p:txBody>
      </p:sp>
      <p:sp>
        <p:nvSpPr>
          <p:cNvPr id="29" name="TextBox 43">
            <a:extLst>
              <a:ext uri="{FF2B5EF4-FFF2-40B4-BE49-F238E27FC236}">
                <a16:creationId xmlns:a16="http://schemas.microsoft.com/office/drawing/2014/main" id="{94FFA130-DC3A-8661-D32C-6E17189B2263}"/>
              </a:ext>
            </a:extLst>
          </p:cNvPr>
          <p:cNvSpPr txBox="1"/>
          <p:nvPr/>
        </p:nvSpPr>
        <p:spPr>
          <a:xfrm>
            <a:off x="8376591" y="6093025"/>
            <a:ext cx="663787" cy="400271"/>
          </a:xfrm>
          <a:prstGeom prst="rect">
            <a:avLst/>
          </a:prstGeom>
        </p:spPr>
        <p:txBody>
          <a:bodyPr lIns="0" tIns="0" rIns="0" bIns="0" rtlCol="0" anchor="t">
            <a:spAutoFit/>
          </a:bodyPr>
          <a:lstStyle/>
          <a:p>
            <a:pPr algn="r">
              <a:lnSpc>
                <a:spcPts val="3358"/>
              </a:lnSpc>
              <a:spcBef>
                <a:spcPct val="0"/>
              </a:spcBef>
            </a:pPr>
            <a:r>
              <a:rPr lang="en-US" sz="2398" b="1" spc="-105" dirty="0">
                <a:solidFill>
                  <a:srgbClr val="2B2B2B"/>
                </a:solidFill>
                <a:latin typeface="Montserrat Medium"/>
                <a:ea typeface="Montserrat Medium"/>
                <a:cs typeface="Montserrat Medium"/>
                <a:sym typeface="Montserrat Medium"/>
              </a:rPr>
              <a:t>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V="1">
            <a:off x="3581400" y="5919124"/>
            <a:ext cx="14316633" cy="62576"/>
          </a:xfrm>
          <a:prstGeom prst="line">
            <a:avLst/>
          </a:prstGeom>
          <a:ln w="161925" cap="flat">
            <a:solidFill>
              <a:srgbClr val="61A5C2"/>
            </a:solidFill>
            <a:prstDash val="solid"/>
            <a:headEnd type="none" w="sm" len="sm"/>
            <a:tailEnd type="none" w="sm" len="sm"/>
          </a:ln>
        </p:spPr>
        <p:txBody>
          <a:bodyPr/>
          <a:lstStyle/>
          <a:p>
            <a:endParaRPr lang="en-GB"/>
          </a:p>
        </p:txBody>
      </p:sp>
      <p:sp>
        <p:nvSpPr>
          <p:cNvPr id="4" name="Freeform 4"/>
          <p:cNvSpPr/>
          <p:nvPr/>
        </p:nvSpPr>
        <p:spPr>
          <a:xfrm>
            <a:off x="4996958" y="5158881"/>
            <a:ext cx="2634190" cy="2502481"/>
          </a:xfrm>
          <a:custGeom>
            <a:avLst/>
            <a:gdLst/>
            <a:ahLst/>
            <a:cxnLst/>
            <a:rect l="l" t="t" r="r" b="b"/>
            <a:pathLst>
              <a:path w="2634190" h="2502481">
                <a:moveTo>
                  <a:pt x="0" y="0"/>
                </a:moveTo>
                <a:lnTo>
                  <a:pt x="2634191" y="0"/>
                </a:lnTo>
                <a:lnTo>
                  <a:pt x="2634191" y="2502481"/>
                </a:lnTo>
                <a:lnTo>
                  <a:pt x="0" y="25024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AutoShape 5"/>
          <p:cNvSpPr/>
          <p:nvPr/>
        </p:nvSpPr>
        <p:spPr>
          <a:xfrm flipH="1">
            <a:off x="10579780" y="3605721"/>
            <a:ext cx="0" cy="1162474"/>
          </a:xfrm>
          <a:prstGeom prst="line">
            <a:avLst/>
          </a:prstGeom>
          <a:ln w="38100" cap="flat">
            <a:solidFill>
              <a:srgbClr val="61A5C2"/>
            </a:solidFill>
            <a:prstDash val="sysDot"/>
            <a:headEnd type="none" w="sm" len="sm"/>
            <a:tailEnd type="none" w="sm" len="sm"/>
          </a:ln>
        </p:spPr>
        <p:txBody>
          <a:bodyPr/>
          <a:lstStyle/>
          <a:p>
            <a:endParaRPr lang="en-GB"/>
          </a:p>
        </p:txBody>
      </p:sp>
      <p:sp>
        <p:nvSpPr>
          <p:cNvPr id="6" name="Freeform 6"/>
          <p:cNvSpPr/>
          <p:nvPr/>
        </p:nvSpPr>
        <p:spPr>
          <a:xfrm flipV="1">
            <a:off x="9397451" y="4622953"/>
            <a:ext cx="2393337" cy="2273670"/>
          </a:xfrm>
          <a:custGeom>
            <a:avLst/>
            <a:gdLst/>
            <a:ahLst/>
            <a:cxnLst/>
            <a:rect l="l" t="t" r="r" b="b"/>
            <a:pathLst>
              <a:path w="2393337" h="2273670">
                <a:moveTo>
                  <a:pt x="0" y="2273670"/>
                </a:moveTo>
                <a:lnTo>
                  <a:pt x="2393337" y="2273670"/>
                </a:lnTo>
                <a:lnTo>
                  <a:pt x="2393337" y="0"/>
                </a:lnTo>
                <a:lnTo>
                  <a:pt x="0" y="0"/>
                </a:lnTo>
                <a:lnTo>
                  <a:pt x="0" y="227367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5523642" y="5348002"/>
            <a:ext cx="1926876" cy="1926876"/>
          </a:xfrm>
          <a:custGeom>
            <a:avLst/>
            <a:gdLst/>
            <a:ahLst/>
            <a:cxnLst/>
            <a:rect l="l" t="t" r="r" b="b"/>
            <a:pathLst>
              <a:path w="1926876" h="1926876">
                <a:moveTo>
                  <a:pt x="0" y="0"/>
                </a:moveTo>
                <a:lnTo>
                  <a:pt x="1926876" y="0"/>
                </a:lnTo>
                <a:lnTo>
                  <a:pt x="1926876" y="1926876"/>
                </a:lnTo>
                <a:lnTo>
                  <a:pt x="0" y="1926876"/>
                </a:lnTo>
                <a:lnTo>
                  <a:pt x="0" y="0"/>
                </a:lnTo>
                <a:close/>
              </a:path>
            </a:pathLst>
          </a:custGeom>
          <a:blipFill>
            <a:blip r:embed="rId7">
              <a:alphaModFix amt="35000"/>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a:p>
        </p:txBody>
      </p:sp>
      <p:grpSp>
        <p:nvGrpSpPr>
          <p:cNvPr id="8" name="Group 8"/>
          <p:cNvGrpSpPr/>
          <p:nvPr/>
        </p:nvGrpSpPr>
        <p:grpSpPr>
          <a:xfrm>
            <a:off x="5523642" y="5348002"/>
            <a:ext cx="1580823" cy="158082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2A4A"/>
            </a:solidFill>
            <a:ln w="76200" cap="sq">
              <a:solidFill>
                <a:srgbClr val="FFFFFF"/>
              </a:solidFill>
              <a:prstDash val="solid"/>
              <a:miter/>
            </a:ln>
          </p:spPr>
          <p:txBody>
            <a:bodyPr/>
            <a:lstStyle/>
            <a:p>
              <a:endParaRPr lang="en-GB"/>
            </a:p>
          </p:txBody>
        </p:sp>
        <p:sp>
          <p:nvSpPr>
            <p:cNvPr id="10" name="TextBox 10"/>
            <p:cNvSpPr txBox="1"/>
            <p:nvPr/>
          </p:nvSpPr>
          <p:spPr>
            <a:xfrm>
              <a:off x="76200" y="19050"/>
              <a:ext cx="660400" cy="71755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11" name="Freeform 11"/>
          <p:cNvSpPr/>
          <p:nvPr/>
        </p:nvSpPr>
        <p:spPr>
          <a:xfrm>
            <a:off x="9875978" y="5298977"/>
            <a:ext cx="1750695" cy="1750695"/>
          </a:xfrm>
          <a:custGeom>
            <a:avLst/>
            <a:gdLst/>
            <a:ahLst/>
            <a:cxnLst/>
            <a:rect l="l" t="t" r="r" b="b"/>
            <a:pathLst>
              <a:path w="1750695" h="1750695">
                <a:moveTo>
                  <a:pt x="0" y="0"/>
                </a:moveTo>
                <a:lnTo>
                  <a:pt x="1750695" y="0"/>
                </a:lnTo>
                <a:lnTo>
                  <a:pt x="1750695" y="1750695"/>
                </a:lnTo>
                <a:lnTo>
                  <a:pt x="0" y="1750695"/>
                </a:lnTo>
                <a:lnTo>
                  <a:pt x="0" y="0"/>
                </a:lnTo>
                <a:close/>
              </a:path>
            </a:pathLst>
          </a:custGeom>
          <a:blipFill>
            <a:blip r:embed="rId7">
              <a:alphaModFix amt="35000"/>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grpSp>
        <p:nvGrpSpPr>
          <p:cNvPr id="12" name="Group 12"/>
          <p:cNvGrpSpPr/>
          <p:nvPr/>
        </p:nvGrpSpPr>
        <p:grpSpPr>
          <a:xfrm>
            <a:off x="9875978" y="5298977"/>
            <a:ext cx="1436283" cy="143628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A63"/>
            </a:solidFill>
            <a:ln w="76200" cap="sq">
              <a:solidFill>
                <a:srgbClr val="FFFFFF"/>
              </a:solidFill>
              <a:prstDash val="solid"/>
              <a:miter/>
            </a:ln>
          </p:spPr>
          <p:txBody>
            <a:bodyPr/>
            <a:lstStyle/>
            <a:p>
              <a:endParaRPr lang="en-GB"/>
            </a:p>
          </p:txBody>
        </p:sp>
        <p:sp>
          <p:nvSpPr>
            <p:cNvPr id="14" name="TextBox 14"/>
            <p:cNvSpPr txBox="1"/>
            <p:nvPr/>
          </p:nvSpPr>
          <p:spPr>
            <a:xfrm>
              <a:off x="76200" y="19050"/>
              <a:ext cx="660400" cy="71755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15" name="Freeform 15"/>
          <p:cNvSpPr/>
          <p:nvPr/>
        </p:nvSpPr>
        <p:spPr>
          <a:xfrm>
            <a:off x="13276070" y="5158881"/>
            <a:ext cx="2393337" cy="2273670"/>
          </a:xfrm>
          <a:custGeom>
            <a:avLst/>
            <a:gdLst/>
            <a:ahLst/>
            <a:cxnLst/>
            <a:rect l="l" t="t" r="r" b="b"/>
            <a:pathLst>
              <a:path w="2393337" h="2273670">
                <a:moveTo>
                  <a:pt x="0" y="0"/>
                </a:moveTo>
                <a:lnTo>
                  <a:pt x="2393337" y="0"/>
                </a:lnTo>
                <a:lnTo>
                  <a:pt x="2393337" y="2273670"/>
                </a:lnTo>
                <a:lnTo>
                  <a:pt x="0" y="22736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6" name="Freeform 16"/>
          <p:cNvSpPr/>
          <p:nvPr/>
        </p:nvSpPr>
        <p:spPr>
          <a:xfrm>
            <a:off x="13754597" y="5330710"/>
            <a:ext cx="1750695" cy="1750695"/>
          </a:xfrm>
          <a:custGeom>
            <a:avLst/>
            <a:gdLst/>
            <a:ahLst/>
            <a:cxnLst/>
            <a:rect l="l" t="t" r="r" b="b"/>
            <a:pathLst>
              <a:path w="1750695" h="1750695">
                <a:moveTo>
                  <a:pt x="0" y="0"/>
                </a:moveTo>
                <a:lnTo>
                  <a:pt x="1750695" y="0"/>
                </a:lnTo>
                <a:lnTo>
                  <a:pt x="1750695" y="1750695"/>
                </a:lnTo>
                <a:lnTo>
                  <a:pt x="0" y="1750695"/>
                </a:lnTo>
                <a:lnTo>
                  <a:pt x="0" y="0"/>
                </a:lnTo>
                <a:close/>
              </a:path>
            </a:pathLst>
          </a:custGeom>
          <a:blipFill>
            <a:blip r:embed="rId7">
              <a:alphaModFix amt="35000"/>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a:p>
        </p:txBody>
      </p:sp>
      <p:grpSp>
        <p:nvGrpSpPr>
          <p:cNvPr id="17" name="Group 17"/>
          <p:cNvGrpSpPr/>
          <p:nvPr/>
        </p:nvGrpSpPr>
        <p:grpSpPr>
          <a:xfrm>
            <a:off x="13754597" y="5330710"/>
            <a:ext cx="1436283" cy="143628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497C"/>
            </a:solidFill>
            <a:ln w="76200" cap="sq">
              <a:solidFill>
                <a:srgbClr val="FFFFFF"/>
              </a:solidFill>
              <a:prstDash val="solid"/>
              <a:miter/>
            </a:ln>
          </p:spPr>
          <p:txBody>
            <a:bodyPr/>
            <a:lstStyle/>
            <a:p>
              <a:endParaRPr lang="en-GB"/>
            </a:p>
          </p:txBody>
        </p:sp>
        <p:sp>
          <p:nvSpPr>
            <p:cNvPr id="19" name="TextBox 19"/>
            <p:cNvSpPr txBox="1"/>
            <p:nvPr/>
          </p:nvSpPr>
          <p:spPr>
            <a:xfrm>
              <a:off x="76200" y="19050"/>
              <a:ext cx="660400" cy="71755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20" name="AutoShape 20"/>
          <p:cNvSpPr/>
          <p:nvPr/>
        </p:nvSpPr>
        <p:spPr>
          <a:xfrm>
            <a:off x="8473138" y="3195272"/>
            <a:ext cx="0" cy="5714073"/>
          </a:xfrm>
          <a:prstGeom prst="line">
            <a:avLst/>
          </a:prstGeom>
          <a:ln w="47625" cap="flat">
            <a:solidFill>
              <a:srgbClr val="61A5C2"/>
            </a:solidFill>
            <a:prstDash val="solid"/>
            <a:headEnd type="none" w="sm" len="sm"/>
            <a:tailEnd type="none" w="sm" len="sm"/>
          </a:ln>
        </p:spPr>
        <p:txBody>
          <a:bodyPr/>
          <a:lstStyle/>
          <a:p>
            <a:endParaRPr lang="en-GB"/>
          </a:p>
        </p:txBody>
      </p:sp>
      <p:sp>
        <p:nvSpPr>
          <p:cNvPr id="21" name="AutoShape 21"/>
          <p:cNvSpPr/>
          <p:nvPr/>
        </p:nvSpPr>
        <p:spPr>
          <a:xfrm>
            <a:off x="12596351" y="3239511"/>
            <a:ext cx="0" cy="5725839"/>
          </a:xfrm>
          <a:prstGeom prst="line">
            <a:avLst/>
          </a:prstGeom>
          <a:ln w="47625" cap="flat">
            <a:solidFill>
              <a:srgbClr val="61A5C2"/>
            </a:solidFill>
            <a:prstDash val="solid"/>
            <a:headEnd type="none" w="sm" len="sm"/>
            <a:tailEnd type="none" w="sm" len="sm"/>
          </a:ln>
        </p:spPr>
        <p:txBody>
          <a:bodyPr/>
          <a:lstStyle/>
          <a:p>
            <a:endParaRPr lang="en-GB"/>
          </a:p>
        </p:txBody>
      </p:sp>
      <p:sp>
        <p:nvSpPr>
          <p:cNvPr id="23" name="AutoShape 23"/>
          <p:cNvSpPr/>
          <p:nvPr/>
        </p:nvSpPr>
        <p:spPr>
          <a:xfrm flipH="1">
            <a:off x="6440855" y="7661362"/>
            <a:ext cx="0" cy="857250"/>
          </a:xfrm>
          <a:prstGeom prst="line">
            <a:avLst/>
          </a:prstGeom>
          <a:ln w="38100" cap="flat">
            <a:solidFill>
              <a:srgbClr val="61A5C2"/>
            </a:solidFill>
            <a:prstDash val="sysDot"/>
            <a:headEnd type="none" w="sm" len="sm"/>
            <a:tailEnd type="none" w="sm" len="sm"/>
          </a:ln>
        </p:spPr>
        <p:txBody>
          <a:bodyPr/>
          <a:lstStyle/>
          <a:p>
            <a:endParaRPr lang="en-GB"/>
          </a:p>
        </p:txBody>
      </p:sp>
      <p:sp>
        <p:nvSpPr>
          <p:cNvPr id="24" name="AutoShape 24"/>
          <p:cNvSpPr/>
          <p:nvPr/>
        </p:nvSpPr>
        <p:spPr>
          <a:xfrm>
            <a:off x="14518420" y="7188244"/>
            <a:ext cx="0" cy="1644482"/>
          </a:xfrm>
          <a:prstGeom prst="line">
            <a:avLst/>
          </a:prstGeom>
          <a:ln w="38100" cap="flat">
            <a:solidFill>
              <a:srgbClr val="61A5C2"/>
            </a:solidFill>
            <a:prstDash val="sysDot"/>
            <a:headEnd type="none" w="sm" len="sm"/>
            <a:tailEnd type="none" w="sm" len="sm"/>
          </a:ln>
        </p:spPr>
        <p:txBody>
          <a:bodyPr/>
          <a:lstStyle/>
          <a:p>
            <a:endParaRPr lang="en-GB"/>
          </a:p>
        </p:txBody>
      </p:sp>
      <p:grpSp>
        <p:nvGrpSpPr>
          <p:cNvPr id="25" name="Group 25"/>
          <p:cNvGrpSpPr/>
          <p:nvPr/>
        </p:nvGrpSpPr>
        <p:grpSpPr>
          <a:xfrm>
            <a:off x="6123586" y="8068065"/>
            <a:ext cx="634394" cy="634394"/>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2A4A"/>
            </a:solidFill>
            <a:ln w="38100" cap="sq">
              <a:solidFill>
                <a:srgbClr val="FFFFFF"/>
              </a:solidFill>
              <a:prstDash val="solid"/>
              <a:miter/>
            </a:ln>
          </p:spPr>
          <p:txBody>
            <a:bodyPr/>
            <a:lstStyle/>
            <a:p>
              <a:endParaRPr lang="en-GB"/>
            </a:p>
          </p:txBody>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grpSp>
        <p:nvGrpSpPr>
          <p:cNvPr id="28" name="Group 28"/>
          <p:cNvGrpSpPr/>
          <p:nvPr/>
        </p:nvGrpSpPr>
        <p:grpSpPr>
          <a:xfrm>
            <a:off x="10262583" y="3389611"/>
            <a:ext cx="634394" cy="657847"/>
            <a:chOff x="0" y="0"/>
            <a:chExt cx="812800" cy="842848"/>
          </a:xfrm>
        </p:grpSpPr>
        <p:sp>
          <p:nvSpPr>
            <p:cNvPr id="29" name="Freeform 29"/>
            <p:cNvSpPr/>
            <p:nvPr/>
          </p:nvSpPr>
          <p:spPr>
            <a:xfrm>
              <a:off x="0" y="0"/>
              <a:ext cx="812800" cy="842848"/>
            </a:xfrm>
            <a:custGeom>
              <a:avLst/>
              <a:gdLst/>
              <a:ahLst/>
              <a:cxnLst/>
              <a:rect l="l" t="t" r="r" b="b"/>
              <a:pathLst>
                <a:path w="812800" h="842848">
                  <a:moveTo>
                    <a:pt x="406400" y="0"/>
                  </a:moveTo>
                  <a:cubicBezTo>
                    <a:pt x="181951" y="0"/>
                    <a:pt x="0" y="188678"/>
                    <a:pt x="0" y="421424"/>
                  </a:cubicBezTo>
                  <a:cubicBezTo>
                    <a:pt x="0" y="654170"/>
                    <a:pt x="181951" y="842848"/>
                    <a:pt x="406400" y="842848"/>
                  </a:cubicBezTo>
                  <a:cubicBezTo>
                    <a:pt x="630849" y="842848"/>
                    <a:pt x="812800" y="654170"/>
                    <a:pt x="812800" y="421424"/>
                  </a:cubicBezTo>
                  <a:cubicBezTo>
                    <a:pt x="812800" y="188678"/>
                    <a:pt x="630849" y="0"/>
                    <a:pt x="406400" y="0"/>
                  </a:cubicBezTo>
                  <a:close/>
                </a:path>
              </a:pathLst>
            </a:custGeom>
            <a:solidFill>
              <a:srgbClr val="013A63"/>
            </a:solidFill>
            <a:ln w="38100" cap="sq">
              <a:solidFill>
                <a:srgbClr val="FFFFFF"/>
              </a:solidFill>
              <a:prstDash val="solid"/>
              <a:miter/>
            </a:ln>
          </p:spPr>
          <p:txBody>
            <a:bodyPr/>
            <a:lstStyle/>
            <a:p>
              <a:endParaRPr lang="en-GB"/>
            </a:p>
          </p:txBody>
        </p:sp>
        <p:sp>
          <p:nvSpPr>
            <p:cNvPr id="30" name="TextBox 30"/>
            <p:cNvSpPr txBox="1"/>
            <p:nvPr/>
          </p:nvSpPr>
          <p:spPr>
            <a:xfrm>
              <a:off x="76200" y="21867"/>
              <a:ext cx="660400" cy="741964"/>
            </a:xfrm>
            <a:prstGeom prst="rect">
              <a:avLst/>
            </a:prstGeom>
          </p:spPr>
          <p:txBody>
            <a:bodyPr lIns="50800" tIns="50800" rIns="50800" bIns="50800" rtlCol="0" anchor="ctr"/>
            <a:lstStyle/>
            <a:p>
              <a:pPr algn="ctr">
                <a:lnSpc>
                  <a:spcPts val="3220"/>
                </a:lnSpc>
              </a:pPr>
              <a:endParaRPr/>
            </a:p>
          </p:txBody>
        </p:sp>
      </p:grpSp>
      <p:grpSp>
        <p:nvGrpSpPr>
          <p:cNvPr id="31" name="Group 31"/>
          <p:cNvGrpSpPr/>
          <p:nvPr/>
        </p:nvGrpSpPr>
        <p:grpSpPr>
          <a:xfrm>
            <a:off x="14193310" y="8156451"/>
            <a:ext cx="634394" cy="63439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497C"/>
            </a:solidFill>
            <a:ln w="38100" cap="sq">
              <a:solidFill>
                <a:srgbClr val="FFFFFF"/>
              </a:solidFill>
              <a:prstDash val="solid"/>
              <a:miter/>
            </a:ln>
          </p:spPr>
          <p:txBody>
            <a:bodyPr/>
            <a:lstStyle/>
            <a:p>
              <a:endParaRPr lang="en-GB"/>
            </a:p>
          </p:txBody>
        </p:sp>
        <p:sp>
          <p:nvSpPr>
            <p:cNvPr id="33" name="TextBox 33"/>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35" name="Freeform 35"/>
          <p:cNvSpPr/>
          <p:nvPr/>
        </p:nvSpPr>
        <p:spPr>
          <a:xfrm>
            <a:off x="10125272" y="5543508"/>
            <a:ext cx="947219" cy="947219"/>
          </a:xfrm>
          <a:custGeom>
            <a:avLst/>
            <a:gdLst/>
            <a:ahLst/>
            <a:cxnLst/>
            <a:rect l="l" t="t" r="r" b="b"/>
            <a:pathLst>
              <a:path w="947219" h="947219">
                <a:moveTo>
                  <a:pt x="0" y="0"/>
                </a:moveTo>
                <a:lnTo>
                  <a:pt x="947219" y="0"/>
                </a:lnTo>
                <a:lnTo>
                  <a:pt x="947219" y="947220"/>
                </a:lnTo>
                <a:lnTo>
                  <a:pt x="0" y="9472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6" name="Freeform 36"/>
          <p:cNvSpPr/>
          <p:nvPr/>
        </p:nvSpPr>
        <p:spPr>
          <a:xfrm>
            <a:off x="6112376" y="5565388"/>
            <a:ext cx="479311" cy="1074086"/>
          </a:xfrm>
          <a:custGeom>
            <a:avLst/>
            <a:gdLst/>
            <a:ahLst/>
            <a:cxnLst/>
            <a:rect l="l" t="t" r="r" b="b"/>
            <a:pathLst>
              <a:path w="479311" h="1074086">
                <a:moveTo>
                  <a:pt x="0" y="0"/>
                </a:moveTo>
                <a:lnTo>
                  <a:pt x="479311" y="0"/>
                </a:lnTo>
                <a:lnTo>
                  <a:pt x="479311" y="1074086"/>
                </a:lnTo>
                <a:lnTo>
                  <a:pt x="0" y="107408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37" name="Freeform 37"/>
          <p:cNvSpPr/>
          <p:nvPr/>
        </p:nvSpPr>
        <p:spPr>
          <a:xfrm>
            <a:off x="14136406" y="5511255"/>
            <a:ext cx="890095" cy="979472"/>
          </a:xfrm>
          <a:custGeom>
            <a:avLst/>
            <a:gdLst/>
            <a:ahLst/>
            <a:cxnLst/>
            <a:rect l="l" t="t" r="r" b="b"/>
            <a:pathLst>
              <a:path w="890095" h="979472">
                <a:moveTo>
                  <a:pt x="0" y="0"/>
                </a:moveTo>
                <a:lnTo>
                  <a:pt x="890095" y="0"/>
                </a:lnTo>
                <a:lnTo>
                  <a:pt x="890095" y="979473"/>
                </a:lnTo>
                <a:lnTo>
                  <a:pt x="0" y="97947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grpSp>
        <p:nvGrpSpPr>
          <p:cNvPr id="38" name="Group 38"/>
          <p:cNvGrpSpPr/>
          <p:nvPr/>
        </p:nvGrpSpPr>
        <p:grpSpPr>
          <a:xfrm>
            <a:off x="-59367" y="-12990"/>
            <a:ext cx="18410240" cy="696199"/>
            <a:chOff x="0" y="0"/>
            <a:chExt cx="4848788" cy="183361"/>
          </a:xfrm>
        </p:grpSpPr>
        <p:sp>
          <p:nvSpPr>
            <p:cNvPr id="39" name="Freeform 39"/>
            <p:cNvSpPr/>
            <p:nvPr/>
          </p:nvSpPr>
          <p:spPr>
            <a:xfrm>
              <a:off x="0" y="0"/>
              <a:ext cx="4848788" cy="183361"/>
            </a:xfrm>
            <a:custGeom>
              <a:avLst/>
              <a:gdLst/>
              <a:ahLst/>
              <a:cxnLst/>
              <a:rect l="l" t="t" r="r" b="b"/>
              <a:pathLst>
                <a:path w="4848788" h="183361">
                  <a:moveTo>
                    <a:pt x="0" y="0"/>
                  </a:moveTo>
                  <a:lnTo>
                    <a:pt x="4848788" y="0"/>
                  </a:lnTo>
                  <a:lnTo>
                    <a:pt x="4848788" y="183361"/>
                  </a:lnTo>
                  <a:lnTo>
                    <a:pt x="0" y="183361"/>
                  </a:lnTo>
                  <a:close/>
                </a:path>
              </a:pathLst>
            </a:custGeom>
            <a:solidFill>
              <a:srgbClr val="002269"/>
            </a:solidFill>
          </p:spPr>
          <p:txBody>
            <a:bodyPr/>
            <a:lstStyle/>
            <a:p>
              <a:endParaRPr lang="en-GB"/>
            </a:p>
          </p:txBody>
        </p:sp>
        <p:sp>
          <p:nvSpPr>
            <p:cNvPr id="40" name="TextBox 40"/>
            <p:cNvSpPr txBox="1"/>
            <p:nvPr/>
          </p:nvSpPr>
          <p:spPr>
            <a:xfrm>
              <a:off x="0" y="-38100"/>
              <a:ext cx="4848788" cy="221461"/>
            </a:xfrm>
            <a:prstGeom prst="rect">
              <a:avLst/>
            </a:prstGeom>
          </p:spPr>
          <p:txBody>
            <a:bodyPr lIns="50800" tIns="50800" rIns="50800" bIns="50800" rtlCol="0" anchor="ctr"/>
            <a:lstStyle/>
            <a:p>
              <a:pPr algn="ctr">
                <a:lnSpc>
                  <a:spcPts val="2659"/>
                </a:lnSpc>
              </a:pPr>
              <a:endParaRPr/>
            </a:p>
          </p:txBody>
        </p:sp>
      </p:grpSp>
      <p:sp>
        <p:nvSpPr>
          <p:cNvPr id="41" name="Freeform 41"/>
          <p:cNvSpPr/>
          <p:nvPr/>
        </p:nvSpPr>
        <p:spPr>
          <a:xfrm>
            <a:off x="53741" y="5495911"/>
            <a:ext cx="4461616" cy="3837446"/>
          </a:xfrm>
          <a:custGeom>
            <a:avLst/>
            <a:gdLst/>
            <a:ahLst/>
            <a:cxnLst/>
            <a:rect l="l" t="t" r="r" b="b"/>
            <a:pathLst>
              <a:path w="4125113" h="4114800">
                <a:moveTo>
                  <a:pt x="0" y="0"/>
                </a:moveTo>
                <a:lnTo>
                  <a:pt x="4125113" y="0"/>
                </a:lnTo>
                <a:lnTo>
                  <a:pt x="4125113"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42" name="TextBox 42"/>
          <p:cNvSpPr txBox="1"/>
          <p:nvPr/>
        </p:nvSpPr>
        <p:spPr>
          <a:xfrm>
            <a:off x="1137747" y="1150577"/>
            <a:ext cx="16012506" cy="1419860"/>
          </a:xfrm>
          <a:prstGeom prst="rect">
            <a:avLst/>
          </a:prstGeom>
        </p:spPr>
        <p:txBody>
          <a:bodyPr lIns="0" tIns="0" rIns="0" bIns="0" rtlCol="0" anchor="t">
            <a:spAutoFit/>
          </a:bodyPr>
          <a:lstStyle/>
          <a:p>
            <a:pPr algn="ctr">
              <a:lnSpc>
                <a:spcPts val="5740"/>
              </a:lnSpc>
            </a:pPr>
            <a:r>
              <a:rPr lang="en-US" sz="4100" b="1" dirty="0">
                <a:solidFill>
                  <a:srgbClr val="000000"/>
                </a:solidFill>
                <a:latin typeface="Roboto Bold"/>
                <a:ea typeface="Roboto Bold"/>
                <a:cs typeface="Roboto Bold"/>
                <a:sym typeface="Roboto Bold"/>
              </a:rPr>
              <a:t>General Historical Context &amp; Market Evolution of the Telecommunications Sector in the Caribbean</a:t>
            </a:r>
          </a:p>
        </p:txBody>
      </p:sp>
      <p:sp>
        <p:nvSpPr>
          <p:cNvPr id="43" name="TextBox 43"/>
          <p:cNvSpPr txBox="1"/>
          <p:nvPr/>
        </p:nvSpPr>
        <p:spPr>
          <a:xfrm>
            <a:off x="12907554" y="3327269"/>
            <a:ext cx="3679823" cy="355867"/>
          </a:xfrm>
          <a:prstGeom prst="rect">
            <a:avLst/>
          </a:prstGeom>
        </p:spPr>
        <p:txBody>
          <a:bodyPr lIns="0" tIns="0" rIns="0" bIns="0" rtlCol="0" anchor="t">
            <a:spAutoFit/>
          </a:bodyPr>
          <a:lstStyle/>
          <a:p>
            <a:pPr algn="ctr">
              <a:lnSpc>
                <a:spcPts val="2879"/>
              </a:lnSpc>
            </a:pPr>
            <a:r>
              <a:rPr lang="en-US" sz="2400" b="1" dirty="0">
                <a:solidFill>
                  <a:srgbClr val="000000"/>
                </a:solidFill>
                <a:latin typeface="Roboto Bold"/>
                <a:ea typeface="Roboto Bold"/>
                <a:cs typeface="Roboto Bold"/>
                <a:sym typeface="Roboto Bold"/>
              </a:rPr>
              <a:t>Post-Reform Period</a:t>
            </a:r>
          </a:p>
        </p:txBody>
      </p:sp>
      <p:sp>
        <p:nvSpPr>
          <p:cNvPr id="44" name="TextBox 44"/>
          <p:cNvSpPr txBox="1"/>
          <p:nvPr/>
        </p:nvSpPr>
        <p:spPr>
          <a:xfrm>
            <a:off x="9108344" y="7261972"/>
            <a:ext cx="2892851" cy="727763"/>
          </a:xfrm>
          <a:prstGeom prst="rect">
            <a:avLst/>
          </a:prstGeom>
        </p:spPr>
        <p:txBody>
          <a:bodyPr wrap="square" lIns="0" tIns="0" rIns="0" bIns="0" rtlCol="0" anchor="t">
            <a:spAutoFit/>
          </a:bodyPr>
          <a:lstStyle/>
          <a:p>
            <a:pPr algn="ctr">
              <a:lnSpc>
                <a:spcPts val="2879"/>
              </a:lnSpc>
            </a:pPr>
            <a:r>
              <a:rPr lang="en-US" sz="2400" b="1" dirty="0">
                <a:solidFill>
                  <a:srgbClr val="000000"/>
                </a:solidFill>
                <a:latin typeface="Roboto Bold"/>
                <a:ea typeface="Roboto Bold"/>
                <a:cs typeface="Roboto Bold"/>
                <a:sym typeface="Roboto Bold"/>
              </a:rPr>
              <a:t>Reform Period (1990-2010)</a:t>
            </a:r>
          </a:p>
        </p:txBody>
      </p:sp>
      <p:sp>
        <p:nvSpPr>
          <p:cNvPr id="45" name="TextBox 45"/>
          <p:cNvSpPr txBox="1"/>
          <p:nvPr/>
        </p:nvSpPr>
        <p:spPr>
          <a:xfrm>
            <a:off x="4619565" y="4065112"/>
            <a:ext cx="3386031" cy="320601"/>
          </a:xfrm>
          <a:prstGeom prst="rect">
            <a:avLst/>
          </a:prstGeom>
        </p:spPr>
        <p:txBody>
          <a:bodyPr wrap="square" lIns="0" tIns="0" rIns="0" bIns="0" rtlCol="0" anchor="t">
            <a:spAutoFit/>
          </a:bodyPr>
          <a:lstStyle/>
          <a:p>
            <a:pPr algn="ctr">
              <a:lnSpc>
                <a:spcPts val="2520"/>
              </a:lnSpc>
            </a:pPr>
            <a:r>
              <a:rPr lang="en-US" sz="2400" dirty="0">
                <a:solidFill>
                  <a:srgbClr val="000000">
                    <a:alpha val="74902"/>
                  </a:srgbClr>
                </a:solidFill>
                <a:latin typeface="Roboto"/>
                <a:ea typeface="Roboto"/>
                <a:cs typeface="Roboto"/>
                <a:sym typeface="Roboto"/>
              </a:rPr>
              <a:t>State-owned monopolies</a:t>
            </a:r>
          </a:p>
        </p:txBody>
      </p:sp>
      <p:sp>
        <p:nvSpPr>
          <p:cNvPr id="46" name="TextBox 46"/>
          <p:cNvSpPr txBox="1"/>
          <p:nvPr/>
        </p:nvSpPr>
        <p:spPr>
          <a:xfrm>
            <a:off x="12873349" y="3948230"/>
            <a:ext cx="3842715" cy="641201"/>
          </a:xfrm>
          <a:prstGeom prst="rect">
            <a:avLst/>
          </a:prstGeom>
        </p:spPr>
        <p:txBody>
          <a:bodyPr wrap="square" lIns="0" tIns="0" rIns="0" bIns="0" rtlCol="0" anchor="t">
            <a:spAutoFit/>
          </a:bodyPr>
          <a:lstStyle/>
          <a:p>
            <a:pPr algn="ctr">
              <a:lnSpc>
                <a:spcPts val="2520"/>
              </a:lnSpc>
            </a:pPr>
            <a:r>
              <a:rPr lang="en-US" sz="2400" dirty="0">
                <a:solidFill>
                  <a:srgbClr val="000000">
                    <a:alpha val="74902"/>
                  </a:srgbClr>
                </a:solidFill>
                <a:latin typeface="Roboto"/>
                <a:ea typeface="Roboto"/>
                <a:cs typeface="Roboto"/>
                <a:sym typeface="Roboto"/>
              </a:rPr>
              <a:t>Market consolidation,</a:t>
            </a:r>
          </a:p>
          <a:p>
            <a:pPr algn="ctr">
              <a:lnSpc>
                <a:spcPts val="2520"/>
              </a:lnSpc>
            </a:pPr>
            <a:r>
              <a:rPr lang="en-US" sz="2400" dirty="0">
                <a:solidFill>
                  <a:srgbClr val="000000">
                    <a:alpha val="74902"/>
                  </a:srgbClr>
                </a:solidFill>
                <a:latin typeface="Roboto"/>
                <a:ea typeface="Roboto"/>
                <a:cs typeface="Roboto"/>
                <a:sym typeface="Roboto"/>
              </a:rPr>
              <a:t>Natural duopolies? </a:t>
            </a:r>
          </a:p>
        </p:txBody>
      </p:sp>
      <p:sp>
        <p:nvSpPr>
          <p:cNvPr id="47" name="TextBox 47"/>
          <p:cNvSpPr txBox="1"/>
          <p:nvPr/>
        </p:nvSpPr>
        <p:spPr>
          <a:xfrm>
            <a:off x="9084157" y="8191500"/>
            <a:ext cx="3089133" cy="1282402"/>
          </a:xfrm>
          <a:prstGeom prst="rect">
            <a:avLst/>
          </a:prstGeom>
        </p:spPr>
        <p:txBody>
          <a:bodyPr wrap="square" lIns="0" tIns="0" rIns="0" bIns="0" rtlCol="0" anchor="t">
            <a:spAutoFit/>
          </a:bodyPr>
          <a:lstStyle/>
          <a:p>
            <a:pPr algn="ctr">
              <a:lnSpc>
                <a:spcPts val="2520"/>
              </a:lnSpc>
            </a:pPr>
            <a:r>
              <a:rPr lang="en-US" sz="2400" dirty="0" err="1">
                <a:solidFill>
                  <a:srgbClr val="000000">
                    <a:alpha val="74902"/>
                  </a:srgbClr>
                </a:solidFill>
                <a:latin typeface="Roboto"/>
                <a:ea typeface="Roboto"/>
                <a:cs typeface="Roboto"/>
                <a:sym typeface="Roboto"/>
              </a:rPr>
              <a:t>Liberalisation</a:t>
            </a:r>
            <a:r>
              <a:rPr lang="en-US" sz="2400" dirty="0">
                <a:solidFill>
                  <a:srgbClr val="000000">
                    <a:alpha val="74902"/>
                  </a:srgbClr>
                </a:solidFill>
                <a:latin typeface="Roboto"/>
                <a:ea typeface="Roboto"/>
                <a:cs typeface="Roboto"/>
                <a:sym typeface="Roboto"/>
              </a:rPr>
              <a:t>,</a:t>
            </a:r>
          </a:p>
          <a:p>
            <a:pPr algn="ctr">
              <a:lnSpc>
                <a:spcPts val="2520"/>
              </a:lnSpc>
            </a:pPr>
            <a:r>
              <a:rPr lang="en-US" sz="2400" dirty="0" err="1">
                <a:solidFill>
                  <a:srgbClr val="000000">
                    <a:alpha val="74902"/>
                  </a:srgbClr>
                </a:solidFill>
                <a:latin typeface="Roboto"/>
                <a:ea typeface="Roboto"/>
                <a:cs typeface="Roboto"/>
                <a:sym typeface="Roboto"/>
              </a:rPr>
              <a:t>Privatisation</a:t>
            </a:r>
            <a:r>
              <a:rPr lang="en-US" sz="2400" dirty="0">
                <a:solidFill>
                  <a:srgbClr val="000000">
                    <a:alpha val="74902"/>
                  </a:srgbClr>
                </a:solidFill>
                <a:latin typeface="Roboto"/>
                <a:ea typeface="Roboto"/>
                <a:cs typeface="Roboto"/>
                <a:sym typeface="Roboto"/>
              </a:rPr>
              <a:t>,</a:t>
            </a:r>
          </a:p>
          <a:p>
            <a:pPr algn="ctr">
              <a:lnSpc>
                <a:spcPts val="2520"/>
              </a:lnSpc>
            </a:pPr>
            <a:r>
              <a:rPr lang="en-US" sz="2400" dirty="0">
                <a:solidFill>
                  <a:srgbClr val="000000">
                    <a:alpha val="74902"/>
                  </a:srgbClr>
                </a:solidFill>
                <a:latin typeface="Roboto"/>
                <a:ea typeface="Roboto"/>
                <a:cs typeface="Roboto"/>
                <a:sym typeface="Roboto"/>
              </a:rPr>
              <a:t>Entry,</a:t>
            </a:r>
          </a:p>
          <a:p>
            <a:pPr algn="ctr">
              <a:lnSpc>
                <a:spcPts val="2520"/>
              </a:lnSpc>
            </a:pPr>
            <a:r>
              <a:rPr lang="en-US" sz="2400" dirty="0">
                <a:solidFill>
                  <a:srgbClr val="000000">
                    <a:alpha val="74902"/>
                  </a:srgbClr>
                </a:solidFill>
                <a:latin typeface="Roboto"/>
                <a:ea typeface="Roboto"/>
                <a:cs typeface="Roboto"/>
                <a:sym typeface="Roboto"/>
              </a:rPr>
              <a:t>Competition</a:t>
            </a:r>
          </a:p>
        </p:txBody>
      </p:sp>
      <p:sp>
        <p:nvSpPr>
          <p:cNvPr id="48" name="TextBox 48"/>
          <p:cNvSpPr txBox="1"/>
          <p:nvPr/>
        </p:nvSpPr>
        <p:spPr>
          <a:xfrm>
            <a:off x="6123586" y="8242387"/>
            <a:ext cx="634394" cy="276225"/>
          </a:xfrm>
          <a:prstGeom prst="rect">
            <a:avLst/>
          </a:prstGeom>
        </p:spPr>
        <p:txBody>
          <a:bodyPr lIns="0" tIns="0" rIns="0" bIns="0" rtlCol="0" anchor="t">
            <a:spAutoFit/>
          </a:bodyPr>
          <a:lstStyle/>
          <a:p>
            <a:pPr algn="ctr">
              <a:lnSpc>
                <a:spcPts val="2160"/>
              </a:lnSpc>
            </a:pPr>
            <a:r>
              <a:rPr lang="en-US" sz="1800">
                <a:solidFill>
                  <a:srgbClr val="FFFFFF"/>
                </a:solidFill>
                <a:latin typeface="Roboto"/>
                <a:ea typeface="Roboto"/>
                <a:cs typeface="Roboto"/>
                <a:sym typeface="Roboto"/>
              </a:rPr>
              <a:t>01</a:t>
            </a:r>
          </a:p>
        </p:txBody>
      </p:sp>
      <p:sp>
        <p:nvSpPr>
          <p:cNvPr id="49" name="TextBox 49"/>
          <p:cNvSpPr txBox="1"/>
          <p:nvPr/>
        </p:nvSpPr>
        <p:spPr>
          <a:xfrm>
            <a:off x="9793655" y="3550569"/>
            <a:ext cx="634394" cy="276225"/>
          </a:xfrm>
          <a:prstGeom prst="rect">
            <a:avLst/>
          </a:prstGeom>
        </p:spPr>
        <p:txBody>
          <a:bodyPr lIns="0" tIns="0" rIns="0" bIns="0" rtlCol="0" anchor="t">
            <a:spAutoFit/>
          </a:bodyPr>
          <a:lstStyle/>
          <a:p>
            <a:pPr algn="ctr">
              <a:lnSpc>
                <a:spcPts val="2160"/>
              </a:lnSpc>
            </a:pPr>
            <a:r>
              <a:rPr lang="en-US" sz="1800">
                <a:solidFill>
                  <a:srgbClr val="FFFFFF"/>
                </a:solidFill>
                <a:latin typeface="Roboto"/>
                <a:ea typeface="Roboto"/>
                <a:cs typeface="Roboto"/>
                <a:sym typeface="Roboto"/>
              </a:rPr>
              <a:t>02</a:t>
            </a:r>
          </a:p>
        </p:txBody>
      </p:sp>
      <p:sp>
        <p:nvSpPr>
          <p:cNvPr id="50" name="TextBox 50"/>
          <p:cNvSpPr txBox="1"/>
          <p:nvPr/>
        </p:nvSpPr>
        <p:spPr>
          <a:xfrm>
            <a:off x="14193310" y="8330773"/>
            <a:ext cx="634394" cy="276225"/>
          </a:xfrm>
          <a:prstGeom prst="rect">
            <a:avLst/>
          </a:prstGeom>
        </p:spPr>
        <p:txBody>
          <a:bodyPr lIns="0" tIns="0" rIns="0" bIns="0" rtlCol="0" anchor="t">
            <a:spAutoFit/>
          </a:bodyPr>
          <a:lstStyle/>
          <a:p>
            <a:pPr algn="ctr">
              <a:lnSpc>
                <a:spcPts val="2160"/>
              </a:lnSpc>
            </a:pPr>
            <a:r>
              <a:rPr lang="en-US" sz="1800">
                <a:solidFill>
                  <a:srgbClr val="FFFFFF"/>
                </a:solidFill>
                <a:latin typeface="Roboto"/>
                <a:ea typeface="Roboto"/>
                <a:cs typeface="Roboto"/>
                <a:sym typeface="Roboto"/>
              </a:rPr>
              <a:t>03</a:t>
            </a:r>
          </a:p>
        </p:txBody>
      </p:sp>
      <p:sp>
        <p:nvSpPr>
          <p:cNvPr id="51" name="TextBox 51"/>
          <p:cNvSpPr txBox="1"/>
          <p:nvPr/>
        </p:nvSpPr>
        <p:spPr>
          <a:xfrm>
            <a:off x="4466728" y="3369245"/>
            <a:ext cx="3523183" cy="355867"/>
          </a:xfrm>
          <a:prstGeom prst="rect">
            <a:avLst/>
          </a:prstGeom>
        </p:spPr>
        <p:txBody>
          <a:bodyPr wrap="square" lIns="0" tIns="0" rIns="0" bIns="0" rtlCol="0" anchor="t">
            <a:spAutoFit/>
          </a:bodyPr>
          <a:lstStyle/>
          <a:p>
            <a:pPr algn="ctr">
              <a:lnSpc>
                <a:spcPts val="2879"/>
              </a:lnSpc>
            </a:pPr>
            <a:r>
              <a:rPr lang="en-US" sz="2400" b="1" dirty="0">
                <a:solidFill>
                  <a:srgbClr val="000000"/>
                </a:solidFill>
                <a:latin typeface="Roboto Bold"/>
                <a:ea typeface="Roboto Bold"/>
                <a:cs typeface="Roboto Bold"/>
                <a:sym typeface="Roboto Bold"/>
              </a:rPr>
              <a:t>Pre-Reform Period</a:t>
            </a:r>
          </a:p>
        </p:txBody>
      </p:sp>
      <p:sp>
        <p:nvSpPr>
          <p:cNvPr id="52" name="TextBox 52"/>
          <p:cNvSpPr txBox="1"/>
          <p:nvPr/>
        </p:nvSpPr>
        <p:spPr>
          <a:xfrm>
            <a:off x="10281685" y="3575660"/>
            <a:ext cx="634394" cy="276225"/>
          </a:xfrm>
          <a:prstGeom prst="rect">
            <a:avLst/>
          </a:prstGeom>
        </p:spPr>
        <p:txBody>
          <a:bodyPr lIns="0" tIns="0" rIns="0" bIns="0" rtlCol="0" anchor="t">
            <a:spAutoFit/>
          </a:bodyPr>
          <a:lstStyle/>
          <a:p>
            <a:pPr algn="ctr">
              <a:lnSpc>
                <a:spcPts val="2160"/>
              </a:lnSpc>
            </a:pPr>
            <a:r>
              <a:rPr lang="en-US" sz="1800">
                <a:solidFill>
                  <a:srgbClr val="FFFFFF"/>
                </a:solidFill>
                <a:latin typeface="Roboto"/>
                <a:ea typeface="Roboto"/>
                <a:cs typeface="Roboto"/>
                <a:sym typeface="Roboto"/>
              </a:rPr>
              <a:t>02</a:t>
            </a:r>
          </a:p>
        </p:txBody>
      </p:sp>
      <p:grpSp>
        <p:nvGrpSpPr>
          <p:cNvPr id="2" name="Group 1">
            <a:extLst>
              <a:ext uri="{FF2B5EF4-FFF2-40B4-BE49-F238E27FC236}">
                <a16:creationId xmlns:a16="http://schemas.microsoft.com/office/drawing/2014/main" id="{9F8ACC3B-2FA4-156D-32AC-B87745A6C683}"/>
              </a:ext>
            </a:extLst>
          </p:cNvPr>
          <p:cNvGrpSpPr/>
          <p:nvPr/>
        </p:nvGrpSpPr>
        <p:grpSpPr>
          <a:xfrm>
            <a:off x="-2018" y="9054476"/>
            <a:ext cx="18146240" cy="1210357"/>
            <a:chOff x="-2018" y="9054476"/>
            <a:chExt cx="18146240" cy="1210357"/>
          </a:xfrm>
        </p:grpSpPr>
        <p:sp>
          <p:nvSpPr>
            <p:cNvPr id="53" name="Freeform 50">
              <a:extLst>
                <a:ext uri="{FF2B5EF4-FFF2-40B4-BE49-F238E27FC236}">
                  <a16:creationId xmlns:a16="http://schemas.microsoft.com/office/drawing/2014/main" id="{A73E8530-2A77-4CE3-C679-C9BA325123E2}"/>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21"/>
              <a:stretch>
                <a:fillRect/>
              </a:stretch>
            </a:blipFill>
          </p:spPr>
          <p:txBody>
            <a:bodyPr/>
            <a:lstStyle/>
            <a:p>
              <a:endParaRPr lang="en-GB"/>
            </a:p>
          </p:txBody>
        </p:sp>
        <p:sp>
          <p:nvSpPr>
            <p:cNvPr id="54" name="Freeform 51">
              <a:extLst>
                <a:ext uri="{FF2B5EF4-FFF2-40B4-BE49-F238E27FC236}">
                  <a16:creationId xmlns:a16="http://schemas.microsoft.com/office/drawing/2014/main" id="{48AD1B9F-E713-992F-F5DB-C4AA3CB54885}"/>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22"/>
              <a:stretch>
                <a:fillRect/>
              </a:stretch>
            </a:blipFill>
          </p:spPr>
          <p:txBody>
            <a:bodyPr/>
            <a:lstStyle/>
            <a:p>
              <a:endParaRPr lang="en-GB"/>
            </a:p>
          </p:txBody>
        </p:sp>
      </p:grpSp>
      <p:sp>
        <p:nvSpPr>
          <p:cNvPr id="55" name="Slide Number Placeholder 54">
            <a:extLst>
              <a:ext uri="{FF2B5EF4-FFF2-40B4-BE49-F238E27FC236}">
                <a16:creationId xmlns:a16="http://schemas.microsoft.com/office/drawing/2014/main" id="{7D0042B6-AAB9-60C0-41CA-23EC79D7B1CB}"/>
              </a:ext>
            </a:extLst>
          </p:cNvPr>
          <p:cNvSpPr>
            <a:spLocks noGrp="1"/>
          </p:cNvSpPr>
          <p:nvPr>
            <p:ph type="sldNum" sz="quarter" idx="12"/>
          </p:nvPr>
        </p:nvSpPr>
        <p:spPr>
          <a:xfrm>
            <a:off x="6665167" y="9621628"/>
            <a:ext cx="2133600" cy="365125"/>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9421788" y="1177000"/>
            <a:ext cx="7304771" cy="2015504"/>
            <a:chOff x="-4268" y="-6382"/>
            <a:chExt cx="9739694" cy="3137862"/>
          </a:xfrm>
        </p:grpSpPr>
        <p:sp>
          <p:nvSpPr>
            <p:cNvPr id="12" name="AutoShape 12"/>
            <p:cNvSpPr/>
            <p:nvPr/>
          </p:nvSpPr>
          <p:spPr>
            <a:xfrm flipV="1">
              <a:off x="226413" y="3012016"/>
              <a:ext cx="9274065" cy="59847"/>
            </a:xfrm>
            <a:prstGeom prst="line">
              <a:avLst/>
            </a:prstGeom>
            <a:ln w="101600" cap="flat">
              <a:solidFill>
                <a:srgbClr val="4C6496"/>
              </a:solidFill>
              <a:prstDash val="solid"/>
              <a:headEnd type="none" w="sm" len="sm"/>
              <a:tailEnd type="none" w="sm" len="sm"/>
            </a:ln>
          </p:spPr>
          <p:txBody>
            <a:bodyPr/>
            <a:lstStyle/>
            <a:p>
              <a:endParaRPr lang="en-GB"/>
            </a:p>
          </p:txBody>
        </p:sp>
        <p:grpSp>
          <p:nvGrpSpPr>
            <p:cNvPr id="13" name="Group 13"/>
            <p:cNvGrpSpPr/>
            <p:nvPr/>
          </p:nvGrpSpPr>
          <p:grpSpPr>
            <a:xfrm>
              <a:off x="-4268" y="-6382"/>
              <a:ext cx="9739694" cy="2354556"/>
              <a:chOff x="-781" y="-1168"/>
              <a:chExt cx="1782317" cy="430872"/>
            </a:xfrm>
          </p:grpSpPr>
          <p:sp>
            <p:nvSpPr>
              <p:cNvPr id="14" name="Freeform 14"/>
              <p:cNvSpPr/>
              <p:nvPr/>
            </p:nvSpPr>
            <p:spPr>
              <a:xfrm>
                <a:off x="-781" y="-1168"/>
                <a:ext cx="1781536" cy="430872"/>
              </a:xfrm>
              <a:custGeom>
                <a:avLst/>
                <a:gdLst/>
                <a:ahLst/>
                <a:cxnLst/>
                <a:rect l="l" t="t" r="r" b="b"/>
                <a:pathLst>
                  <a:path w="1781536" h="430872">
                    <a:moveTo>
                      <a:pt x="0" y="0"/>
                    </a:moveTo>
                    <a:lnTo>
                      <a:pt x="1781536" y="0"/>
                    </a:lnTo>
                    <a:lnTo>
                      <a:pt x="1781536" y="430872"/>
                    </a:lnTo>
                    <a:lnTo>
                      <a:pt x="0" y="430872"/>
                    </a:lnTo>
                    <a:close/>
                  </a:path>
                </a:pathLst>
              </a:custGeom>
              <a:solidFill>
                <a:srgbClr val="002269"/>
              </a:solidFill>
            </p:spPr>
            <p:txBody>
              <a:bodyPr/>
              <a:lstStyle/>
              <a:p>
                <a:endParaRPr lang="en-GB"/>
              </a:p>
            </p:txBody>
          </p:sp>
          <p:sp>
            <p:nvSpPr>
              <p:cNvPr id="15" name="TextBox 15"/>
              <p:cNvSpPr txBox="1"/>
              <p:nvPr/>
            </p:nvSpPr>
            <p:spPr>
              <a:xfrm>
                <a:off x="0" y="100336"/>
                <a:ext cx="1781536" cy="274876"/>
              </a:xfrm>
              <a:prstGeom prst="rect">
                <a:avLst/>
              </a:prstGeom>
            </p:spPr>
            <p:txBody>
              <a:bodyPr lIns="54835" tIns="54835" rIns="54835" bIns="54835" rtlCol="0" anchor="ctr"/>
              <a:lstStyle/>
              <a:p>
                <a:pPr algn="ctr">
                  <a:lnSpc>
                    <a:spcPct val="110000"/>
                  </a:lnSpc>
                </a:pPr>
                <a:r>
                  <a:rPr lang="en-US" sz="2200" b="1" dirty="0">
                    <a:solidFill>
                      <a:srgbClr val="FFFFFF"/>
                    </a:solidFill>
                    <a:latin typeface="Canva Sans"/>
                    <a:ea typeface="Canva Sans"/>
                    <a:cs typeface="Canva Sans"/>
                    <a:sym typeface="Canva Sans"/>
                  </a:rPr>
                  <a:t>Barriers to Entry:</a:t>
                </a:r>
              </a:p>
              <a:p>
                <a:pPr algn="ctr">
                  <a:lnSpc>
                    <a:spcPct val="110000"/>
                  </a:lnSpc>
                </a:pPr>
                <a:r>
                  <a:rPr lang="en-US" sz="2000" dirty="0">
                    <a:solidFill>
                      <a:srgbClr val="FFFFFF"/>
                    </a:solidFill>
                    <a:latin typeface="Canva Sans"/>
                    <a:ea typeface="Canva Sans"/>
                    <a:cs typeface="Canva Sans"/>
                    <a:sym typeface="Canva Sans"/>
                  </a:rPr>
                  <a:t>High Infrastructure Costs</a:t>
                </a:r>
              </a:p>
            </p:txBody>
          </p:sp>
        </p:grpSp>
        <p:sp>
          <p:nvSpPr>
            <p:cNvPr id="16" name="AutoShape 16"/>
            <p:cNvSpPr/>
            <p:nvPr/>
          </p:nvSpPr>
          <p:spPr>
            <a:xfrm>
              <a:off x="226415" y="2354555"/>
              <a:ext cx="0" cy="776925"/>
            </a:xfrm>
            <a:prstGeom prst="line">
              <a:avLst/>
            </a:prstGeom>
            <a:ln w="101600" cap="flat">
              <a:solidFill>
                <a:srgbClr val="4C6496"/>
              </a:solidFill>
              <a:prstDash val="solid"/>
              <a:headEnd type="none" w="sm" len="sm"/>
              <a:tailEnd type="none" w="sm" len="sm"/>
            </a:ln>
          </p:spPr>
          <p:txBody>
            <a:bodyPr/>
            <a:lstStyle/>
            <a:p>
              <a:endParaRPr lang="en-US" dirty="0"/>
            </a:p>
          </p:txBody>
        </p:sp>
      </p:grpSp>
      <p:sp>
        <p:nvSpPr>
          <p:cNvPr id="17" name="AutoShape 17"/>
          <p:cNvSpPr/>
          <p:nvPr/>
        </p:nvSpPr>
        <p:spPr>
          <a:xfrm>
            <a:off x="16535394" y="2693471"/>
            <a:ext cx="1" cy="460740"/>
          </a:xfrm>
          <a:prstGeom prst="line">
            <a:avLst/>
          </a:prstGeom>
          <a:ln w="76200" cap="flat">
            <a:solidFill>
              <a:srgbClr val="4C6496"/>
            </a:solidFill>
            <a:prstDash val="solid"/>
            <a:headEnd type="none" w="sm" len="sm"/>
            <a:tailEnd type="none" w="sm" len="sm"/>
          </a:ln>
        </p:spPr>
        <p:txBody>
          <a:bodyPr/>
          <a:lstStyle/>
          <a:p>
            <a:endParaRPr lang="en-GB"/>
          </a:p>
        </p:txBody>
      </p:sp>
      <p:grpSp>
        <p:nvGrpSpPr>
          <p:cNvPr id="18" name="Group 18"/>
          <p:cNvGrpSpPr/>
          <p:nvPr/>
        </p:nvGrpSpPr>
        <p:grpSpPr>
          <a:xfrm>
            <a:off x="9462096" y="3607534"/>
            <a:ext cx="7301570" cy="1665056"/>
            <a:chOff x="0" y="0"/>
            <a:chExt cx="9735426" cy="2220074"/>
          </a:xfrm>
        </p:grpSpPr>
        <p:grpSp>
          <p:nvGrpSpPr>
            <p:cNvPr id="19" name="Group 19"/>
            <p:cNvGrpSpPr/>
            <p:nvPr/>
          </p:nvGrpSpPr>
          <p:grpSpPr>
            <a:xfrm>
              <a:off x="0" y="0"/>
              <a:ext cx="9735426" cy="1443150"/>
              <a:chOff x="0" y="0"/>
              <a:chExt cx="1781536" cy="264089"/>
            </a:xfrm>
          </p:grpSpPr>
          <p:sp>
            <p:nvSpPr>
              <p:cNvPr id="20" name="Freeform 20"/>
              <p:cNvSpPr/>
              <p:nvPr/>
            </p:nvSpPr>
            <p:spPr>
              <a:xfrm>
                <a:off x="0" y="0"/>
                <a:ext cx="1781536" cy="264089"/>
              </a:xfrm>
              <a:custGeom>
                <a:avLst/>
                <a:gdLst/>
                <a:ahLst/>
                <a:cxnLst/>
                <a:rect l="l" t="t" r="r" b="b"/>
                <a:pathLst>
                  <a:path w="1781536" h="264089">
                    <a:moveTo>
                      <a:pt x="0" y="0"/>
                    </a:moveTo>
                    <a:lnTo>
                      <a:pt x="1781536" y="0"/>
                    </a:lnTo>
                    <a:lnTo>
                      <a:pt x="1781536" y="264089"/>
                    </a:lnTo>
                    <a:lnTo>
                      <a:pt x="0" y="264089"/>
                    </a:lnTo>
                    <a:close/>
                  </a:path>
                </a:pathLst>
              </a:custGeom>
              <a:solidFill>
                <a:srgbClr val="002269"/>
              </a:solidFill>
            </p:spPr>
            <p:txBody>
              <a:bodyPr/>
              <a:lstStyle/>
              <a:p>
                <a:endParaRPr lang="en-GB"/>
              </a:p>
            </p:txBody>
          </p:sp>
          <p:sp>
            <p:nvSpPr>
              <p:cNvPr id="21" name="TextBox 21"/>
              <p:cNvSpPr txBox="1"/>
              <p:nvPr/>
            </p:nvSpPr>
            <p:spPr>
              <a:xfrm>
                <a:off x="0" y="-38100"/>
                <a:ext cx="1781536" cy="302189"/>
              </a:xfrm>
              <a:prstGeom prst="rect">
                <a:avLst/>
              </a:prstGeom>
            </p:spPr>
            <p:txBody>
              <a:bodyPr lIns="47641" tIns="47641" rIns="47641" bIns="47641" rtlCol="0" anchor="ctr"/>
              <a:lstStyle/>
              <a:p>
                <a:pPr algn="ctr">
                  <a:lnSpc>
                    <a:spcPts val="2914"/>
                  </a:lnSpc>
                </a:pPr>
                <a:r>
                  <a:rPr lang="en-US" sz="2200" b="1" dirty="0">
                    <a:solidFill>
                      <a:srgbClr val="FFFFFF"/>
                    </a:solidFill>
                    <a:latin typeface="Canva Sans"/>
                    <a:ea typeface="Canva Sans"/>
                    <a:cs typeface="Canva Sans"/>
                    <a:sym typeface="Canva Sans"/>
                  </a:rPr>
                  <a:t>Outdated Regulatory Framework</a:t>
                </a:r>
              </a:p>
            </p:txBody>
          </p:sp>
        </p:grpSp>
        <p:sp>
          <p:nvSpPr>
            <p:cNvPr id="22" name="AutoShape 22"/>
            <p:cNvSpPr/>
            <p:nvPr/>
          </p:nvSpPr>
          <p:spPr>
            <a:xfrm>
              <a:off x="185471" y="2197539"/>
              <a:ext cx="9265534" cy="22535"/>
            </a:xfrm>
            <a:prstGeom prst="line">
              <a:avLst/>
            </a:prstGeom>
            <a:ln w="102324" cap="flat">
              <a:solidFill>
                <a:srgbClr val="4C6496"/>
              </a:solidFill>
              <a:prstDash val="solid"/>
              <a:headEnd type="none" w="sm" len="sm"/>
              <a:tailEnd type="none" w="sm" len="sm"/>
            </a:ln>
          </p:spPr>
          <p:txBody>
            <a:bodyPr/>
            <a:lstStyle/>
            <a:p>
              <a:endParaRPr lang="en-GB"/>
            </a:p>
          </p:txBody>
        </p:sp>
        <p:sp>
          <p:nvSpPr>
            <p:cNvPr id="23" name="AutoShape 23"/>
            <p:cNvSpPr/>
            <p:nvPr/>
          </p:nvSpPr>
          <p:spPr>
            <a:xfrm>
              <a:off x="226415" y="1443149"/>
              <a:ext cx="0" cy="776925"/>
            </a:xfrm>
            <a:prstGeom prst="line">
              <a:avLst/>
            </a:prstGeom>
            <a:ln w="102324" cap="flat">
              <a:solidFill>
                <a:srgbClr val="4C6496"/>
              </a:solidFill>
              <a:prstDash val="solid"/>
              <a:headEnd type="none" w="sm" len="sm"/>
              <a:tailEnd type="none" w="sm" len="sm"/>
            </a:ln>
          </p:spPr>
          <p:txBody>
            <a:bodyPr/>
            <a:lstStyle/>
            <a:p>
              <a:endParaRPr lang="en-GB"/>
            </a:p>
          </p:txBody>
        </p:sp>
      </p:grpSp>
      <p:sp>
        <p:nvSpPr>
          <p:cNvPr id="24" name="AutoShape 24"/>
          <p:cNvSpPr/>
          <p:nvPr/>
        </p:nvSpPr>
        <p:spPr>
          <a:xfrm flipH="1">
            <a:off x="16550352" y="4689896"/>
            <a:ext cx="0" cy="582694"/>
          </a:xfrm>
          <a:prstGeom prst="line">
            <a:avLst/>
          </a:prstGeom>
          <a:ln w="76200" cap="flat">
            <a:solidFill>
              <a:srgbClr val="4C6496"/>
            </a:solidFill>
            <a:prstDash val="solid"/>
            <a:headEnd type="none" w="sm" len="sm"/>
            <a:tailEnd type="none" w="sm" len="sm"/>
          </a:ln>
        </p:spPr>
        <p:txBody>
          <a:bodyPr/>
          <a:lstStyle/>
          <a:p>
            <a:endParaRPr lang="en-GB"/>
          </a:p>
        </p:txBody>
      </p:sp>
      <p:grpSp>
        <p:nvGrpSpPr>
          <p:cNvPr id="25" name="Group 25"/>
          <p:cNvGrpSpPr/>
          <p:nvPr/>
        </p:nvGrpSpPr>
        <p:grpSpPr>
          <a:xfrm>
            <a:off x="9431389" y="5610523"/>
            <a:ext cx="7301570" cy="1082363"/>
            <a:chOff x="0" y="0"/>
            <a:chExt cx="1781536" cy="264089"/>
          </a:xfrm>
        </p:grpSpPr>
        <p:sp>
          <p:nvSpPr>
            <p:cNvPr id="26" name="Freeform 26"/>
            <p:cNvSpPr/>
            <p:nvPr/>
          </p:nvSpPr>
          <p:spPr>
            <a:xfrm>
              <a:off x="0" y="0"/>
              <a:ext cx="1781536" cy="264089"/>
            </a:xfrm>
            <a:custGeom>
              <a:avLst/>
              <a:gdLst/>
              <a:ahLst/>
              <a:cxnLst/>
              <a:rect l="l" t="t" r="r" b="b"/>
              <a:pathLst>
                <a:path w="1781536" h="264089">
                  <a:moveTo>
                    <a:pt x="0" y="0"/>
                  </a:moveTo>
                  <a:lnTo>
                    <a:pt x="1781536" y="0"/>
                  </a:lnTo>
                  <a:lnTo>
                    <a:pt x="1781536" y="264089"/>
                  </a:lnTo>
                  <a:lnTo>
                    <a:pt x="0" y="264089"/>
                  </a:lnTo>
                  <a:close/>
                </a:path>
              </a:pathLst>
            </a:custGeom>
            <a:solidFill>
              <a:srgbClr val="002269"/>
            </a:solidFill>
          </p:spPr>
          <p:txBody>
            <a:bodyPr/>
            <a:lstStyle/>
            <a:p>
              <a:endParaRPr lang="en-GB"/>
            </a:p>
          </p:txBody>
        </p:sp>
        <p:sp>
          <p:nvSpPr>
            <p:cNvPr id="27" name="TextBox 27"/>
            <p:cNvSpPr txBox="1"/>
            <p:nvPr/>
          </p:nvSpPr>
          <p:spPr>
            <a:xfrm>
              <a:off x="0" y="-38100"/>
              <a:ext cx="1781536" cy="302189"/>
            </a:xfrm>
            <a:prstGeom prst="rect">
              <a:avLst/>
            </a:prstGeom>
          </p:spPr>
          <p:txBody>
            <a:bodyPr lIns="54835" tIns="54835" rIns="54835" bIns="54835" rtlCol="0" anchor="ctr"/>
            <a:lstStyle/>
            <a:p>
              <a:pPr algn="ctr">
                <a:lnSpc>
                  <a:spcPts val="2940"/>
                </a:lnSpc>
              </a:pPr>
              <a:r>
                <a:rPr lang="en-US" sz="2200" b="1" dirty="0">
                  <a:solidFill>
                    <a:srgbClr val="FFFFFF"/>
                  </a:solidFill>
                  <a:latin typeface="Canva Sans"/>
                  <a:ea typeface="Canva Sans"/>
                  <a:cs typeface="Canva Sans"/>
                  <a:sym typeface="Canva Sans"/>
                </a:rPr>
                <a:t>Lack of Investment</a:t>
              </a:r>
            </a:p>
          </p:txBody>
        </p:sp>
      </p:grpSp>
      <p:sp>
        <p:nvSpPr>
          <p:cNvPr id="28" name="AutoShape 28"/>
          <p:cNvSpPr/>
          <p:nvPr/>
        </p:nvSpPr>
        <p:spPr>
          <a:xfrm flipV="1">
            <a:off x="9631906" y="7310550"/>
            <a:ext cx="6903491" cy="0"/>
          </a:xfrm>
          <a:prstGeom prst="line">
            <a:avLst/>
          </a:prstGeom>
          <a:ln w="76200" cap="flat">
            <a:solidFill>
              <a:srgbClr val="4C6496"/>
            </a:solidFill>
            <a:prstDash val="solid"/>
            <a:headEnd type="none" w="sm" len="sm"/>
            <a:tailEnd type="none" w="sm" len="sm"/>
          </a:ln>
        </p:spPr>
        <p:txBody>
          <a:bodyPr/>
          <a:lstStyle/>
          <a:p>
            <a:endParaRPr lang="en-GB"/>
          </a:p>
        </p:txBody>
      </p:sp>
      <p:sp>
        <p:nvSpPr>
          <p:cNvPr id="29" name="AutoShape 29"/>
          <p:cNvSpPr/>
          <p:nvPr/>
        </p:nvSpPr>
        <p:spPr>
          <a:xfrm>
            <a:off x="9631906" y="6692885"/>
            <a:ext cx="10489" cy="663243"/>
          </a:xfrm>
          <a:prstGeom prst="line">
            <a:avLst/>
          </a:prstGeom>
          <a:ln w="76200" cap="flat">
            <a:solidFill>
              <a:srgbClr val="4C6496"/>
            </a:solidFill>
            <a:prstDash val="solid"/>
            <a:headEnd type="none" w="sm" len="sm"/>
            <a:tailEnd type="none" w="sm" len="sm"/>
          </a:ln>
        </p:spPr>
        <p:txBody>
          <a:bodyPr/>
          <a:lstStyle/>
          <a:p>
            <a:endParaRPr lang="en-GB"/>
          </a:p>
        </p:txBody>
      </p:sp>
      <p:sp>
        <p:nvSpPr>
          <p:cNvPr id="30" name="AutoShape 30"/>
          <p:cNvSpPr/>
          <p:nvPr/>
        </p:nvSpPr>
        <p:spPr>
          <a:xfrm>
            <a:off x="16535398" y="6686588"/>
            <a:ext cx="0" cy="623962"/>
          </a:xfrm>
          <a:prstGeom prst="line">
            <a:avLst/>
          </a:prstGeom>
          <a:ln w="76200" cap="flat">
            <a:solidFill>
              <a:srgbClr val="4C6496"/>
            </a:solidFill>
            <a:prstDash val="solid"/>
            <a:headEnd type="none" w="sm" len="sm"/>
            <a:tailEnd type="none" w="sm" len="sm"/>
          </a:ln>
        </p:spPr>
        <p:txBody>
          <a:bodyPr/>
          <a:lstStyle/>
          <a:p>
            <a:endParaRPr lang="en-GB"/>
          </a:p>
        </p:txBody>
      </p:sp>
      <p:grpSp>
        <p:nvGrpSpPr>
          <p:cNvPr id="31" name="Group 31"/>
          <p:cNvGrpSpPr/>
          <p:nvPr/>
        </p:nvGrpSpPr>
        <p:grpSpPr>
          <a:xfrm>
            <a:off x="9431389" y="7579396"/>
            <a:ext cx="7301570" cy="1676518"/>
            <a:chOff x="0" y="-45488"/>
            <a:chExt cx="9735426" cy="2235358"/>
          </a:xfrm>
        </p:grpSpPr>
        <p:grpSp>
          <p:nvGrpSpPr>
            <p:cNvPr id="32" name="Group 32"/>
            <p:cNvGrpSpPr/>
            <p:nvPr/>
          </p:nvGrpSpPr>
          <p:grpSpPr>
            <a:xfrm>
              <a:off x="0" y="-45488"/>
              <a:ext cx="9735426" cy="1488638"/>
              <a:chOff x="0" y="-8324"/>
              <a:chExt cx="1781536" cy="272413"/>
            </a:xfrm>
          </p:grpSpPr>
          <p:sp>
            <p:nvSpPr>
              <p:cNvPr id="33" name="Freeform 33"/>
              <p:cNvSpPr/>
              <p:nvPr/>
            </p:nvSpPr>
            <p:spPr>
              <a:xfrm>
                <a:off x="0" y="0"/>
                <a:ext cx="1781536" cy="264089"/>
              </a:xfrm>
              <a:custGeom>
                <a:avLst/>
                <a:gdLst/>
                <a:ahLst/>
                <a:cxnLst/>
                <a:rect l="l" t="t" r="r" b="b"/>
                <a:pathLst>
                  <a:path w="1781536" h="264089">
                    <a:moveTo>
                      <a:pt x="0" y="0"/>
                    </a:moveTo>
                    <a:lnTo>
                      <a:pt x="1781536" y="0"/>
                    </a:lnTo>
                    <a:lnTo>
                      <a:pt x="1781536" y="264089"/>
                    </a:lnTo>
                    <a:lnTo>
                      <a:pt x="0" y="264089"/>
                    </a:lnTo>
                    <a:close/>
                  </a:path>
                </a:pathLst>
              </a:custGeom>
              <a:solidFill>
                <a:srgbClr val="002269"/>
              </a:solidFill>
            </p:spPr>
            <p:txBody>
              <a:bodyPr/>
              <a:lstStyle/>
              <a:p>
                <a:endParaRPr lang="en-GB"/>
              </a:p>
            </p:txBody>
          </p:sp>
          <p:sp>
            <p:nvSpPr>
              <p:cNvPr id="34" name="TextBox 34"/>
              <p:cNvSpPr txBox="1"/>
              <p:nvPr/>
            </p:nvSpPr>
            <p:spPr>
              <a:xfrm>
                <a:off x="0" y="-8324"/>
                <a:ext cx="1781536" cy="272413"/>
              </a:xfrm>
              <a:prstGeom prst="rect">
                <a:avLst/>
              </a:prstGeom>
            </p:spPr>
            <p:txBody>
              <a:bodyPr lIns="47641" tIns="47641" rIns="47641" bIns="47641" rtlCol="0" anchor="ctr"/>
              <a:lstStyle/>
              <a:p>
                <a:pPr algn="ctr">
                  <a:lnSpc>
                    <a:spcPts val="2940"/>
                  </a:lnSpc>
                </a:pPr>
                <a:r>
                  <a:rPr lang="en-US" sz="2200" b="1" dirty="0">
                    <a:solidFill>
                      <a:srgbClr val="FFFFFF"/>
                    </a:solidFill>
                    <a:latin typeface="Canva Sans"/>
                    <a:ea typeface="Canva Sans"/>
                    <a:cs typeface="Canva Sans"/>
                    <a:sym typeface="Canva Sans"/>
                  </a:rPr>
                  <a:t>Small Market Sizes relative to </a:t>
                </a:r>
              </a:p>
              <a:p>
                <a:pPr algn="ctr">
                  <a:lnSpc>
                    <a:spcPts val="2940"/>
                  </a:lnSpc>
                </a:pPr>
                <a:r>
                  <a:rPr lang="en-US" sz="2200" b="1" dirty="0">
                    <a:solidFill>
                      <a:srgbClr val="FFFFFF"/>
                    </a:solidFill>
                    <a:latin typeface="Canva Sans"/>
                    <a:ea typeface="Canva Sans"/>
                    <a:cs typeface="Canva Sans"/>
                    <a:sym typeface="Canva Sans"/>
                  </a:rPr>
                  <a:t>Minimum Efficient Scale</a:t>
                </a:r>
              </a:p>
            </p:txBody>
          </p:sp>
        </p:grpSp>
        <p:sp>
          <p:nvSpPr>
            <p:cNvPr id="35" name="AutoShape 35"/>
            <p:cNvSpPr/>
            <p:nvPr/>
          </p:nvSpPr>
          <p:spPr>
            <a:xfrm>
              <a:off x="281348" y="2133490"/>
              <a:ext cx="9210598" cy="56379"/>
            </a:xfrm>
            <a:prstGeom prst="line">
              <a:avLst/>
            </a:prstGeom>
            <a:ln w="102324" cap="flat">
              <a:solidFill>
                <a:srgbClr val="4C6496"/>
              </a:solidFill>
              <a:prstDash val="solid"/>
              <a:headEnd type="none" w="sm" len="sm"/>
              <a:tailEnd type="none" w="sm" len="sm"/>
            </a:ln>
          </p:spPr>
          <p:txBody>
            <a:bodyPr/>
            <a:lstStyle/>
            <a:p>
              <a:endParaRPr lang="en-GB"/>
            </a:p>
          </p:txBody>
        </p:sp>
        <p:sp>
          <p:nvSpPr>
            <p:cNvPr id="36" name="AutoShape 36"/>
            <p:cNvSpPr/>
            <p:nvPr/>
          </p:nvSpPr>
          <p:spPr>
            <a:xfrm>
              <a:off x="267355" y="1443148"/>
              <a:ext cx="13985" cy="746719"/>
            </a:xfrm>
            <a:prstGeom prst="line">
              <a:avLst/>
            </a:prstGeom>
            <a:ln w="102324" cap="flat">
              <a:solidFill>
                <a:srgbClr val="4C6496"/>
              </a:solidFill>
              <a:prstDash val="solid"/>
              <a:headEnd type="none" w="sm" len="sm"/>
              <a:tailEnd type="none" w="sm" len="sm"/>
            </a:ln>
          </p:spPr>
          <p:txBody>
            <a:bodyPr/>
            <a:lstStyle/>
            <a:p>
              <a:endParaRPr lang="en-GB"/>
            </a:p>
          </p:txBody>
        </p:sp>
        <p:sp>
          <p:nvSpPr>
            <p:cNvPr id="37" name="AutoShape 37"/>
            <p:cNvSpPr/>
            <p:nvPr/>
          </p:nvSpPr>
          <p:spPr>
            <a:xfrm>
              <a:off x="9472009" y="1443148"/>
              <a:ext cx="19937" cy="746722"/>
            </a:xfrm>
            <a:prstGeom prst="line">
              <a:avLst/>
            </a:prstGeom>
            <a:ln w="102324" cap="flat">
              <a:solidFill>
                <a:srgbClr val="4C6496"/>
              </a:solidFill>
              <a:prstDash val="solid"/>
              <a:headEnd type="none" w="sm" len="sm"/>
              <a:tailEnd type="none" w="sm" len="sm"/>
            </a:ln>
          </p:spPr>
          <p:txBody>
            <a:bodyPr/>
            <a:lstStyle/>
            <a:p>
              <a:endParaRPr lang="en-GB"/>
            </a:p>
          </p:txBody>
        </p:sp>
      </p:grpSp>
      <p:sp>
        <p:nvSpPr>
          <p:cNvPr id="38" name="Freeform 38"/>
          <p:cNvSpPr/>
          <p:nvPr/>
        </p:nvSpPr>
        <p:spPr>
          <a:xfrm>
            <a:off x="2209800" y="1073175"/>
            <a:ext cx="4473672" cy="5925394"/>
          </a:xfrm>
          <a:custGeom>
            <a:avLst/>
            <a:gdLst/>
            <a:ahLst/>
            <a:cxnLst/>
            <a:rect l="l" t="t" r="r" b="b"/>
            <a:pathLst>
              <a:path w="4473672" h="5925394">
                <a:moveTo>
                  <a:pt x="0" y="0"/>
                </a:moveTo>
                <a:lnTo>
                  <a:pt x="4473672" y="0"/>
                </a:lnTo>
                <a:lnTo>
                  <a:pt x="4473672" y="5925394"/>
                </a:lnTo>
                <a:lnTo>
                  <a:pt x="0" y="59253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2" name="TextBox 52"/>
          <p:cNvSpPr txBox="1"/>
          <p:nvPr/>
        </p:nvSpPr>
        <p:spPr>
          <a:xfrm>
            <a:off x="866948" y="7494828"/>
            <a:ext cx="6915169" cy="1048492"/>
          </a:xfrm>
          <a:prstGeom prst="rect">
            <a:avLst/>
          </a:prstGeom>
        </p:spPr>
        <p:txBody>
          <a:bodyPr wrap="square" lIns="0" tIns="0" rIns="0" bIns="0" rtlCol="0" anchor="t">
            <a:spAutoFit/>
          </a:bodyPr>
          <a:lstStyle/>
          <a:p>
            <a:pPr marL="0" lvl="0" indent="0" algn="ctr">
              <a:lnSpc>
                <a:spcPts val="4160"/>
              </a:lnSpc>
              <a:spcBef>
                <a:spcPct val="0"/>
              </a:spcBef>
            </a:pPr>
            <a:r>
              <a:rPr lang="en-US" sz="3200" b="1" dirty="0">
                <a:solidFill>
                  <a:srgbClr val="002269"/>
                </a:solidFill>
                <a:latin typeface="Canva Sans Bold"/>
                <a:ea typeface="Canva Sans Bold"/>
                <a:cs typeface="Canva Sans Bold"/>
                <a:sym typeface="Canva Sans Bold"/>
              </a:rPr>
              <a:t>Structural and Economic Problems in Caribbean Territories</a:t>
            </a:r>
          </a:p>
        </p:txBody>
      </p:sp>
      <p:sp>
        <p:nvSpPr>
          <p:cNvPr id="54" name="Slide Number Placeholder 53">
            <a:extLst>
              <a:ext uri="{FF2B5EF4-FFF2-40B4-BE49-F238E27FC236}">
                <a16:creationId xmlns:a16="http://schemas.microsoft.com/office/drawing/2014/main" id="{7614141C-5CC3-4844-9D1E-7F0ABF550AC2}"/>
              </a:ext>
            </a:extLst>
          </p:cNvPr>
          <p:cNvSpPr>
            <a:spLocks noGrp="1"/>
          </p:cNvSpPr>
          <p:nvPr>
            <p:ph type="sldNum" sz="quarter" idx="12"/>
          </p:nvPr>
        </p:nvSpPr>
        <p:spPr>
          <a:xfrm>
            <a:off x="6715317" y="9567167"/>
            <a:ext cx="2133600" cy="365125"/>
          </a:xfrm>
        </p:spPr>
        <p:txBody>
          <a:bodyPr/>
          <a:lstStyle/>
          <a:p>
            <a:fld id="{B6F15528-21DE-4FAA-801E-634DDDAF4B2B}" type="slidenum">
              <a:rPr lang="en-US" smtClean="0"/>
              <a:pPr/>
              <a:t>5</a:t>
            </a:fld>
            <a:endParaRPr lang="en-US" dirty="0"/>
          </a:p>
        </p:txBody>
      </p:sp>
      <p:grpSp>
        <p:nvGrpSpPr>
          <p:cNvPr id="2" name="Group 1">
            <a:extLst>
              <a:ext uri="{FF2B5EF4-FFF2-40B4-BE49-F238E27FC236}">
                <a16:creationId xmlns:a16="http://schemas.microsoft.com/office/drawing/2014/main" id="{6652DBC1-54FE-DD69-1A5B-6B1574FAAC88}"/>
              </a:ext>
            </a:extLst>
          </p:cNvPr>
          <p:cNvGrpSpPr/>
          <p:nvPr/>
        </p:nvGrpSpPr>
        <p:grpSpPr>
          <a:xfrm>
            <a:off x="-2018" y="9054476"/>
            <a:ext cx="18146240" cy="1210357"/>
            <a:chOff x="-2018" y="9054476"/>
            <a:chExt cx="18146240" cy="1210357"/>
          </a:xfrm>
        </p:grpSpPr>
        <p:sp>
          <p:nvSpPr>
            <p:cNvPr id="3" name="Freeform 50">
              <a:extLst>
                <a:ext uri="{FF2B5EF4-FFF2-40B4-BE49-F238E27FC236}">
                  <a16:creationId xmlns:a16="http://schemas.microsoft.com/office/drawing/2014/main" id="{0E6902CF-93C0-C5C3-A5F9-5739C7756403}"/>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5"/>
              <a:stretch>
                <a:fillRect/>
              </a:stretch>
            </a:blipFill>
          </p:spPr>
          <p:txBody>
            <a:bodyPr/>
            <a:lstStyle/>
            <a:p>
              <a:endParaRPr lang="en-GB"/>
            </a:p>
          </p:txBody>
        </p:sp>
        <p:sp>
          <p:nvSpPr>
            <p:cNvPr id="4" name="Freeform 51">
              <a:extLst>
                <a:ext uri="{FF2B5EF4-FFF2-40B4-BE49-F238E27FC236}">
                  <a16:creationId xmlns:a16="http://schemas.microsoft.com/office/drawing/2014/main" id="{AF17844E-4C91-06EA-6371-C0638CAA6B2D}"/>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6"/>
              <a:stretch>
                <a:fillRect/>
              </a:stretch>
            </a:blipFill>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75040" y="632866"/>
            <a:ext cx="8504240" cy="2173985"/>
            <a:chOff x="0" y="0"/>
            <a:chExt cx="2239800" cy="492426"/>
          </a:xfrm>
        </p:grpSpPr>
        <p:sp>
          <p:nvSpPr>
            <p:cNvPr id="3" name="Freeform 3"/>
            <p:cNvSpPr/>
            <p:nvPr/>
          </p:nvSpPr>
          <p:spPr>
            <a:xfrm>
              <a:off x="0" y="0"/>
              <a:ext cx="2239800" cy="492426"/>
            </a:xfrm>
            <a:custGeom>
              <a:avLst/>
              <a:gdLst/>
              <a:ahLst/>
              <a:cxnLst/>
              <a:rect l="l" t="t" r="r" b="b"/>
              <a:pathLst>
                <a:path w="2239800" h="492426">
                  <a:moveTo>
                    <a:pt x="0" y="0"/>
                  </a:moveTo>
                  <a:lnTo>
                    <a:pt x="2239800" y="0"/>
                  </a:lnTo>
                  <a:lnTo>
                    <a:pt x="2239800" y="492426"/>
                  </a:lnTo>
                  <a:lnTo>
                    <a:pt x="0" y="492426"/>
                  </a:lnTo>
                  <a:close/>
                </a:path>
              </a:pathLst>
            </a:custGeom>
            <a:solidFill>
              <a:srgbClr val="002269"/>
            </a:solidFill>
          </p:spPr>
          <p:txBody>
            <a:bodyPr/>
            <a:lstStyle/>
            <a:p>
              <a:endParaRPr lang="en-GB"/>
            </a:p>
          </p:txBody>
        </p:sp>
        <p:sp>
          <p:nvSpPr>
            <p:cNvPr id="4" name="TextBox 4"/>
            <p:cNvSpPr txBox="1"/>
            <p:nvPr/>
          </p:nvSpPr>
          <p:spPr>
            <a:xfrm>
              <a:off x="0" y="-38100"/>
              <a:ext cx="2239800" cy="530526"/>
            </a:xfrm>
            <a:prstGeom prst="rect">
              <a:avLst/>
            </a:prstGeom>
          </p:spPr>
          <p:txBody>
            <a:bodyPr lIns="50800" tIns="50800" rIns="50800" bIns="50800" rtlCol="0" anchor="ctr"/>
            <a:lstStyle/>
            <a:p>
              <a:pPr algn="ctr">
                <a:lnSpc>
                  <a:spcPts val="2659"/>
                </a:lnSpc>
              </a:pPr>
              <a:endParaRPr/>
            </a:p>
          </p:txBody>
        </p:sp>
      </p:grpSp>
      <p:sp>
        <p:nvSpPr>
          <p:cNvPr id="5" name="Freeform 5"/>
          <p:cNvSpPr>
            <a:spLocks noGrp="1" noRot="1" noMove="1" noResize="1" noEditPoints="1" noAdjustHandles="1" noChangeArrowheads="1" noChangeShapeType="1"/>
          </p:cNvSpPr>
          <p:nvPr/>
        </p:nvSpPr>
        <p:spPr>
          <a:xfrm>
            <a:off x="1918512" y="3099807"/>
            <a:ext cx="13316926" cy="6591878"/>
          </a:xfrm>
          <a:custGeom>
            <a:avLst/>
            <a:gdLst/>
            <a:ahLst/>
            <a:cxnLst/>
            <a:rect l="l" t="t" r="r" b="b"/>
            <a:pathLst>
              <a:path w="13316926" h="6591878">
                <a:moveTo>
                  <a:pt x="0" y="0"/>
                </a:moveTo>
                <a:lnTo>
                  <a:pt x="13316926" y="0"/>
                </a:lnTo>
                <a:lnTo>
                  <a:pt x="13316926" y="6591879"/>
                </a:lnTo>
                <a:lnTo>
                  <a:pt x="0" y="659187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TextBox 6"/>
          <p:cNvSpPr txBox="1"/>
          <p:nvPr/>
        </p:nvSpPr>
        <p:spPr>
          <a:xfrm>
            <a:off x="14294189" y="5387765"/>
            <a:ext cx="2132775" cy="635595"/>
          </a:xfrm>
          <a:prstGeom prst="rect">
            <a:avLst/>
          </a:prstGeom>
        </p:spPr>
        <p:txBody>
          <a:bodyPr lIns="0" tIns="0" rIns="0" bIns="0" rtlCol="0" anchor="t">
            <a:spAutoFit/>
          </a:bodyPr>
          <a:lstStyle/>
          <a:p>
            <a:pPr algn="ctr">
              <a:lnSpc>
                <a:spcPts val="2519"/>
              </a:lnSpc>
            </a:pPr>
            <a:r>
              <a:rPr lang="en-US" sz="2099" b="1" spc="314">
                <a:solidFill>
                  <a:srgbClr val="191919">
                    <a:alpha val="14902"/>
                  </a:srgbClr>
                </a:solidFill>
                <a:latin typeface="Aileron Ultra-Bold"/>
                <a:ea typeface="Aileron Ultra-Bold"/>
                <a:cs typeface="Aileron Ultra-Bold"/>
                <a:sym typeface="Aileron Ultra-Bold"/>
              </a:rPr>
              <a:t>PACIFIC OCEAN</a:t>
            </a:r>
          </a:p>
        </p:txBody>
      </p:sp>
      <p:grpSp>
        <p:nvGrpSpPr>
          <p:cNvPr id="11" name="Group 11"/>
          <p:cNvGrpSpPr/>
          <p:nvPr/>
        </p:nvGrpSpPr>
        <p:grpSpPr>
          <a:xfrm>
            <a:off x="14380622" y="5776008"/>
            <a:ext cx="3763600" cy="1757108"/>
            <a:chOff x="0" y="0"/>
            <a:chExt cx="3308165" cy="1931646"/>
          </a:xfrm>
          <a:solidFill>
            <a:schemeClr val="tx2"/>
          </a:solidFill>
        </p:grpSpPr>
        <p:sp>
          <p:nvSpPr>
            <p:cNvPr id="12" name="AutoShape 12"/>
            <p:cNvSpPr/>
            <p:nvPr/>
          </p:nvSpPr>
          <p:spPr>
            <a:xfrm>
              <a:off x="0" y="0"/>
              <a:ext cx="3308165" cy="1931646"/>
            </a:xfrm>
            <a:prstGeom prst="rect">
              <a:avLst/>
            </a:prstGeom>
            <a:grpFill/>
          </p:spPr>
          <p:txBody>
            <a:bodyPr/>
            <a:lstStyle/>
            <a:p>
              <a:endParaRPr lang="en-GB" dirty="0"/>
            </a:p>
          </p:txBody>
        </p:sp>
        <p:sp>
          <p:nvSpPr>
            <p:cNvPr id="13" name="TextBox 13"/>
            <p:cNvSpPr txBox="1"/>
            <p:nvPr/>
          </p:nvSpPr>
          <p:spPr>
            <a:xfrm>
              <a:off x="245887" y="174981"/>
              <a:ext cx="2816394" cy="405595"/>
            </a:xfrm>
            <a:prstGeom prst="rect">
              <a:avLst/>
            </a:prstGeom>
            <a:grpFill/>
          </p:spPr>
          <p:txBody>
            <a:bodyPr lIns="0" tIns="0" rIns="0" bIns="0" rtlCol="0" anchor="t">
              <a:spAutoFit/>
            </a:bodyPr>
            <a:lstStyle/>
            <a:p>
              <a:pPr algn="ctr">
                <a:lnSpc>
                  <a:spcPts val="3120"/>
                </a:lnSpc>
              </a:pPr>
              <a:endParaRPr lang="en-US" sz="2400" spc="120" dirty="0">
                <a:solidFill>
                  <a:srgbClr val="FFFFFF"/>
                </a:solidFill>
                <a:latin typeface="Aileron"/>
                <a:ea typeface="Aileron"/>
                <a:cs typeface="Aileron"/>
                <a:sym typeface="Aileron"/>
              </a:endParaRPr>
            </a:p>
          </p:txBody>
        </p:sp>
      </p:grpSp>
      <p:sp>
        <p:nvSpPr>
          <p:cNvPr id="14" name="TextBox 14"/>
          <p:cNvSpPr txBox="1"/>
          <p:nvPr/>
        </p:nvSpPr>
        <p:spPr>
          <a:xfrm>
            <a:off x="1042624" y="6712808"/>
            <a:ext cx="2132775" cy="635595"/>
          </a:xfrm>
          <a:prstGeom prst="rect">
            <a:avLst/>
          </a:prstGeom>
        </p:spPr>
        <p:txBody>
          <a:bodyPr lIns="0" tIns="0" rIns="0" bIns="0" rtlCol="0" anchor="t">
            <a:spAutoFit/>
          </a:bodyPr>
          <a:lstStyle/>
          <a:p>
            <a:pPr algn="ctr">
              <a:lnSpc>
                <a:spcPts val="2519"/>
              </a:lnSpc>
            </a:pPr>
            <a:r>
              <a:rPr lang="en-US" sz="2099" b="1" spc="314">
                <a:solidFill>
                  <a:srgbClr val="191919">
                    <a:alpha val="14902"/>
                  </a:srgbClr>
                </a:solidFill>
                <a:latin typeface="Aileron Ultra-Bold"/>
                <a:ea typeface="Aileron Ultra-Bold"/>
                <a:cs typeface="Aileron Ultra-Bold"/>
                <a:sym typeface="Aileron Ultra-Bold"/>
              </a:rPr>
              <a:t>PACIFIC OCEAN</a:t>
            </a:r>
          </a:p>
        </p:txBody>
      </p:sp>
      <p:sp>
        <p:nvSpPr>
          <p:cNvPr id="15" name="AutoShape 15"/>
          <p:cNvSpPr/>
          <p:nvPr/>
        </p:nvSpPr>
        <p:spPr>
          <a:xfrm>
            <a:off x="2650082" y="5978422"/>
            <a:ext cx="1050634" cy="57852"/>
          </a:xfrm>
          <a:prstGeom prst="rect">
            <a:avLst/>
          </a:prstGeom>
          <a:solidFill>
            <a:schemeClr val="accent2">
              <a:lumMod val="75000"/>
            </a:schemeClr>
          </a:solidFill>
        </p:spPr>
        <p:txBody>
          <a:bodyPr/>
          <a:lstStyle/>
          <a:p>
            <a:endParaRPr lang="en-GB"/>
          </a:p>
        </p:txBody>
      </p:sp>
      <p:grpSp>
        <p:nvGrpSpPr>
          <p:cNvPr id="16" name="Group 16"/>
          <p:cNvGrpSpPr/>
          <p:nvPr/>
        </p:nvGrpSpPr>
        <p:grpSpPr>
          <a:xfrm>
            <a:off x="322039" y="5087334"/>
            <a:ext cx="2481124" cy="1840028"/>
            <a:chOff x="0" y="0"/>
            <a:chExt cx="3308165" cy="2453371"/>
          </a:xfrm>
        </p:grpSpPr>
        <p:sp>
          <p:nvSpPr>
            <p:cNvPr id="17" name="AutoShape 17"/>
            <p:cNvSpPr/>
            <p:nvPr/>
          </p:nvSpPr>
          <p:spPr>
            <a:xfrm>
              <a:off x="0" y="0"/>
              <a:ext cx="3308165" cy="2453371"/>
            </a:xfrm>
            <a:prstGeom prst="rect">
              <a:avLst/>
            </a:prstGeom>
            <a:solidFill>
              <a:schemeClr val="accent2">
                <a:lumMod val="75000"/>
              </a:schemeClr>
            </a:solidFill>
          </p:spPr>
          <p:txBody>
            <a:bodyPr/>
            <a:lstStyle/>
            <a:p>
              <a:endParaRPr lang="en-GB"/>
            </a:p>
          </p:txBody>
        </p:sp>
        <p:sp>
          <p:nvSpPr>
            <p:cNvPr id="18" name="TextBox 18"/>
            <p:cNvSpPr txBox="1"/>
            <p:nvPr/>
          </p:nvSpPr>
          <p:spPr>
            <a:xfrm>
              <a:off x="245886" y="174981"/>
              <a:ext cx="2816394" cy="2074833"/>
            </a:xfrm>
            <a:prstGeom prst="rect">
              <a:avLst/>
            </a:prstGeom>
          </p:spPr>
          <p:txBody>
            <a:bodyPr lIns="0" tIns="0" rIns="0" bIns="0" rtlCol="0" anchor="t">
              <a:spAutoFit/>
            </a:bodyPr>
            <a:lstStyle/>
            <a:p>
              <a:pPr algn="ctr">
                <a:lnSpc>
                  <a:spcPts val="3120"/>
                </a:lnSpc>
              </a:pPr>
              <a:r>
                <a:rPr lang="en-US" sz="2400" u="sng" spc="120" dirty="0">
                  <a:solidFill>
                    <a:srgbClr val="FFFFFF"/>
                  </a:solidFill>
                  <a:latin typeface="Aileron"/>
                  <a:ea typeface="Aileron"/>
                  <a:cs typeface="Aileron"/>
                  <a:sym typeface="Aileron"/>
                </a:rPr>
                <a:t>Mexico</a:t>
              </a:r>
            </a:p>
            <a:p>
              <a:pPr algn="ctr">
                <a:lnSpc>
                  <a:spcPts val="3120"/>
                </a:lnSpc>
              </a:pPr>
              <a:r>
                <a:rPr lang="en-US" sz="2400" b="1" dirty="0">
                  <a:solidFill>
                    <a:srgbClr val="FFFFFF"/>
                  </a:solidFill>
                  <a:latin typeface="Aileron" panose="020B0604020202020204" charset="0"/>
                  <a:ea typeface="Canva Sans Bold"/>
                  <a:cs typeface="Canva Sans Bold"/>
                  <a:sym typeface="Canva Sans Bold"/>
                </a:rPr>
                <a:t>Structural Separation </a:t>
              </a:r>
              <a:r>
                <a:rPr lang="en-US" sz="2400" spc="120" dirty="0">
                  <a:solidFill>
                    <a:srgbClr val="FFFFFF"/>
                  </a:solidFill>
                  <a:latin typeface="Aileron"/>
                  <a:ea typeface="Aileron"/>
                  <a:cs typeface="Aileron"/>
                  <a:sym typeface="Aileron"/>
                </a:rPr>
                <a:t>2013-2024</a:t>
              </a:r>
            </a:p>
          </p:txBody>
        </p:sp>
      </p:grpSp>
      <p:grpSp>
        <p:nvGrpSpPr>
          <p:cNvPr id="19" name="Group 19"/>
          <p:cNvGrpSpPr/>
          <p:nvPr/>
        </p:nvGrpSpPr>
        <p:grpSpPr>
          <a:xfrm>
            <a:off x="2971800" y="937172"/>
            <a:ext cx="4599565" cy="1840028"/>
            <a:chOff x="0" y="0"/>
            <a:chExt cx="3308165" cy="2453371"/>
          </a:xfrm>
        </p:grpSpPr>
        <p:sp>
          <p:nvSpPr>
            <p:cNvPr id="20" name="AutoShape 20"/>
            <p:cNvSpPr/>
            <p:nvPr/>
          </p:nvSpPr>
          <p:spPr>
            <a:xfrm>
              <a:off x="0" y="0"/>
              <a:ext cx="3308165" cy="2453371"/>
            </a:xfrm>
            <a:prstGeom prst="rect">
              <a:avLst/>
            </a:prstGeom>
            <a:solidFill>
              <a:srgbClr val="2C92D5"/>
            </a:solidFill>
          </p:spPr>
          <p:txBody>
            <a:bodyPr/>
            <a:lstStyle/>
            <a:p>
              <a:endParaRPr lang="en-GB"/>
            </a:p>
          </p:txBody>
        </p:sp>
        <p:sp>
          <p:nvSpPr>
            <p:cNvPr id="21" name="TextBox 21"/>
            <p:cNvSpPr txBox="1"/>
            <p:nvPr/>
          </p:nvSpPr>
          <p:spPr>
            <a:xfrm>
              <a:off x="245887" y="174981"/>
              <a:ext cx="2816394" cy="2082109"/>
            </a:xfrm>
            <a:prstGeom prst="rect">
              <a:avLst/>
            </a:prstGeom>
          </p:spPr>
          <p:txBody>
            <a:bodyPr lIns="0" tIns="0" rIns="0" bIns="0" rtlCol="0" anchor="t">
              <a:spAutoFit/>
            </a:bodyPr>
            <a:lstStyle/>
            <a:p>
              <a:pPr algn="ctr">
                <a:lnSpc>
                  <a:spcPts val="3120"/>
                </a:lnSpc>
              </a:pPr>
              <a:r>
                <a:rPr lang="en-US" sz="2400" u="sng" spc="120" dirty="0">
                  <a:solidFill>
                    <a:srgbClr val="FFFFFF"/>
                  </a:solidFill>
                  <a:latin typeface="Aileron"/>
                  <a:ea typeface="Aileron"/>
                  <a:cs typeface="Aileron"/>
                  <a:sym typeface="Aileron"/>
                </a:rPr>
                <a:t>United Kingdom</a:t>
              </a:r>
            </a:p>
            <a:p>
              <a:pPr algn="ctr">
                <a:lnSpc>
                  <a:spcPts val="3120"/>
                </a:lnSpc>
              </a:pPr>
              <a:r>
                <a:rPr lang="en-US" sz="2400" b="1" dirty="0">
                  <a:solidFill>
                    <a:srgbClr val="FFFFFF"/>
                  </a:solidFill>
                  <a:latin typeface="Aileron" panose="020B0604020202020204" charset="0"/>
                  <a:ea typeface="Canva Sans Bold"/>
                  <a:cs typeface="Canva Sans Bold"/>
                  <a:sym typeface="Canva Sans Bold"/>
                </a:rPr>
                <a:t>Infrastructure Sharing &amp; Wholesale Access</a:t>
              </a:r>
              <a:endParaRPr lang="en-US" sz="2400" spc="120" dirty="0">
                <a:solidFill>
                  <a:srgbClr val="FFFFFF"/>
                </a:solidFill>
                <a:latin typeface="Aileron" panose="020B0604020202020204" charset="0"/>
                <a:ea typeface="Aileron"/>
                <a:cs typeface="Aileron"/>
                <a:sym typeface="Aileron"/>
              </a:endParaRPr>
            </a:p>
            <a:p>
              <a:pPr algn="ctr">
                <a:lnSpc>
                  <a:spcPts val="3120"/>
                </a:lnSpc>
              </a:pPr>
              <a:r>
                <a:rPr lang="en-US" sz="2400" spc="120" dirty="0">
                  <a:solidFill>
                    <a:srgbClr val="FFFFFF"/>
                  </a:solidFill>
                  <a:latin typeface="Aileron"/>
                  <a:ea typeface="Aileron"/>
                  <a:cs typeface="Aileron"/>
                  <a:sym typeface="Aileron"/>
                </a:rPr>
                <a:t>2021-2026</a:t>
              </a:r>
            </a:p>
          </p:txBody>
        </p:sp>
      </p:grpSp>
      <p:grpSp>
        <p:nvGrpSpPr>
          <p:cNvPr id="22" name="Group 22"/>
          <p:cNvGrpSpPr/>
          <p:nvPr/>
        </p:nvGrpSpPr>
        <p:grpSpPr>
          <a:xfrm>
            <a:off x="7552314" y="1828261"/>
            <a:ext cx="479845" cy="2570275"/>
            <a:chOff x="0" y="0"/>
            <a:chExt cx="639794" cy="3427033"/>
          </a:xfrm>
        </p:grpSpPr>
        <p:sp>
          <p:nvSpPr>
            <p:cNvPr id="23" name="AutoShape 23"/>
            <p:cNvSpPr/>
            <p:nvPr/>
          </p:nvSpPr>
          <p:spPr>
            <a:xfrm>
              <a:off x="0" y="0"/>
              <a:ext cx="639794" cy="77136"/>
            </a:xfrm>
            <a:prstGeom prst="rect">
              <a:avLst/>
            </a:prstGeom>
            <a:solidFill>
              <a:srgbClr val="2C92D5"/>
            </a:solidFill>
          </p:spPr>
          <p:txBody>
            <a:bodyPr/>
            <a:lstStyle/>
            <a:p>
              <a:endParaRPr lang="en-GB"/>
            </a:p>
          </p:txBody>
        </p:sp>
        <p:sp>
          <p:nvSpPr>
            <p:cNvPr id="24" name="AutoShape 24"/>
            <p:cNvSpPr/>
            <p:nvPr/>
          </p:nvSpPr>
          <p:spPr>
            <a:xfrm>
              <a:off x="562658" y="0"/>
              <a:ext cx="77136" cy="3427033"/>
            </a:xfrm>
            <a:prstGeom prst="rect">
              <a:avLst/>
            </a:prstGeom>
            <a:solidFill>
              <a:srgbClr val="2C92D5"/>
            </a:solidFill>
          </p:spPr>
          <p:txBody>
            <a:bodyPr/>
            <a:lstStyle/>
            <a:p>
              <a:endParaRPr lang="en-GB"/>
            </a:p>
          </p:txBody>
        </p:sp>
      </p:grpSp>
      <p:grpSp>
        <p:nvGrpSpPr>
          <p:cNvPr id="25" name="Group 25"/>
          <p:cNvGrpSpPr/>
          <p:nvPr/>
        </p:nvGrpSpPr>
        <p:grpSpPr>
          <a:xfrm>
            <a:off x="13921381" y="6466432"/>
            <a:ext cx="459241" cy="1910670"/>
            <a:chOff x="0" y="0"/>
            <a:chExt cx="612321" cy="2547560"/>
          </a:xfrm>
          <a:solidFill>
            <a:schemeClr val="accent1">
              <a:lumMod val="50000"/>
            </a:schemeClr>
          </a:solidFill>
        </p:grpSpPr>
        <p:sp>
          <p:nvSpPr>
            <p:cNvPr id="26" name="AutoShape 26"/>
            <p:cNvSpPr/>
            <p:nvPr/>
          </p:nvSpPr>
          <p:spPr>
            <a:xfrm>
              <a:off x="0" y="0"/>
              <a:ext cx="612321" cy="73823"/>
            </a:xfrm>
            <a:prstGeom prst="rect">
              <a:avLst/>
            </a:prstGeom>
            <a:grpFill/>
          </p:spPr>
          <p:txBody>
            <a:bodyPr/>
            <a:lstStyle/>
            <a:p>
              <a:endParaRPr lang="en-GB"/>
            </a:p>
          </p:txBody>
        </p:sp>
        <p:sp>
          <p:nvSpPr>
            <p:cNvPr id="27" name="AutoShape 27"/>
            <p:cNvSpPr/>
            <p:nvPr/>
          </p:nvSpPr>
          <p:spPr>
            <a:xfrm>
              <a:off x="0" y="0"/>
              <a:ext cx="73823" cy="2547560"/>
            </a:xfrm>
            <a:prstGeom prst="rect">
              <a:avLst/>
            </a:prstGeom>
            <a:grpFill/>
          </p:spPr>
          <p:txBody>
            <a:bodyPr/>
            <a:lstStyle/>
            <a:p>
              <a:endParaRPr lang="en-GB"/>
            </a:p>
          </p:txBody>
        </p:sp>
      </p:grpSp>
      <p:sp>
        <p:nvSpPr>
          <p:cNvPr id="30" name="TextBox 30"/>
          <p:cNvSpPr txBox="1"/>
          <p:nvPr/>
        </p:nvSpPr>
        <p:spPr>
          <a:xfrm>
            <a:off x="10511957" y="937172"/>
            <a:ext cx="6507943" cy="1608959"/>
          </a:xfrm>
          <a:prstGeom prst="rect">
            <a:avLst/>
          </a:prstGeom>
        </p:spPr>
        <p:txBody>
          <a:bodyPr lIns="0" tIns="0" rIns="0" bIns="0" rtlCol="0" anchor="t">
            <a:spAutoFit/>
          </a:bodyPr>
          <a:lstStyle/>
          <a:p>
            <a:pPr algn="r">
              <a:lnSpc>
                <a:spcPts val="4301"/>
              </a:lnSpc>
            </a:pPr>
            <a:r>
              <a:rPr lang="en-US" sz="3308" b="1" spc="99" dirty="0">
                <a:solidFill>
                  <a:srgbClr val="FFFFFF"/>
                </a:solidFill>
                <a:latin typeface="Aileron Ultra-Bold"/>
                <a:ea typeface="Aileron Ultra-Bold"/>
                <a:cs typeface="Aileron Ultra-Bold"/>
                <a:sym typeface="Aileron Ultra-Bold"/>
              </a:rPr>
              <a:t>Recent Advancements in the Telecommunications Sector Across the World</a:t>
            </a:r>
          </a:p>
        </p:txBody>
      </p:sp>
      <p:sp>
        <p:nvSpPr>
          <p:cNvPr id="31" name="TextBox 31"/>
          <p:cNvSpPr txBox="1"/>
          <p:nvPr/>
        </p:nvSpPr>
        <p:spPr>
          <a:xfrm>
            <a:off x="10198439" y="7741508"/>
            <a:ext cx="2132775" cy="635595"/>
          </a:xfrm>
          <a:prstGeom prst="rect">
            <a:avLst/>
          </a:prstGeom>
        </p:spPr>
        <p:txBody>
          <a:bodyPr lIns="0" tIns="0" rIns="0" bIns="0" rtlCol="0" anchor="t">
            <a:spAutoFit/>
          </a:bodyPr>
          <a:lstStyle/>
          <a:p>
            <a:pPr algn="ctr">
              <a:lnSpc>
                <a:spcPts val="2519"/>
              </a:lnSpc>
            </a:pPr>
            <a:r>
              <a:rPr lang="en-US" sz="2099" b="1" spc="314">
                <a:solidFill>
                  <a:srgbClr val="191919">
                    <a:alpha val="14902"/>
                  </a:srgbClr>
                </a:solidFill>
                <a:latin typeface="Aileron Ultra-Bold"/>
                <a:ea typeface="Aileron Ultra-Bold"/>
                <a:cs typeface="Aileron Ultra-Bold"/>
                <a:sym typeface="Aileron Ultra-Bold"/>
              </a:rPr>
              <a:t>INDIAN OCEAN</a:t>
            </a:r>
          </a:p>
        </p:txBody>
      </p:sp>
      <p:sp>
        <p:nvSpPr>
          <p:cNvPr id="32" name="TextBox 32"/>
          <p:cNvSpPr txBox="1"/>
          <p:nvPr/>
        </p:nvSpPr>
        <p:spPr>
          <a:xfrm>
            <a:off x="5245439" y="5218673"/>
            <a:ext cx="2132775" cy="635595"/>
          </a:xfrm>
          <a:prstGeom prst="rect">
            <a:avLst/>
          </a:prstGeom>
        </p:spPr>
        <p:txBody>
          <a:bodyPr lIns="0" tIns="0" rIns="0" bIns="0" rtlCol="0" anchor="t">
            <a:spAutoFit/>
          </a:bodyPr>
          <a:lstStyle/>
          <a:p>
            <a:pPr algn="ctr">
              <a:lnSpc>
                <a:spcPts val="2519"/>
              </a:lnSpc>
            </a:pPr>
            <a:r>
              <a:rPr lang="en-US" sz="2099" b="1" spc="314" dirty="0">
                <a:solidFill>
                  <a:srgbClr val="191919">
                    <a:alpha val="14902"/>
                  </a:srgbClr>
                </a:solidFill>
                <a:latin typeface="Aileron Ultra-Bold"/>
                <a:ea typeface="Aileron Ultra-Bold"/>
                <a:cs typeface="Aileron Ultra-Bold"/>
                <a:sym typeface="Aileron Ultra-Bold"/>
              </a:rPr>
              <a:t>ATLANTIC OCEAN</a:t>
            </a:r>
          </a:p>
        </p:txBody>
      </p:sp>
      <p:sp>
        <p:nvSpPr>
          <p:cNvPr id="33" name="Slide Number Placeholder 32">
            <a:extLst>
              <a:ext uri="{FF2B5EF4-FFF2-40B4-BE49-F238E27FC236}">
                <a16:creationId xmlns:a16="http://schemas.microsoft.com/office/drawing/2014/main" id="{A6279F21-C8CB-0909-087B-A26A2604407A}"/>
              </a:ext>
            </a:extLst>
          </p:cNvPr>
          <p:cNvSpPr>
            <a:spLocks noGrp="1"/>
          </p:cNvSpPr>
          <p:nvPr>
            <p:ph type="sldNum" sz="quarter" idx="12"/>
          </p:nvPr>
        </p:nvSpPr>
        <p:spPr>
          <a:xfrm>
            <a:off x="6605249" y="9585456"/>
            <a:ext cx="2133600" cy="365125"/>
          </a:xfrm>
        </p:spPr>
        <p:txBody>
          <a:bodyPr/>
          <a:lstStyle/>
          <a:p>
            <a:fld id="{B6F15528-21DE-4FAA-801E-634DDDAF4B2B}" type="slidenum">
              <a:rPr lang="en-US" smtClean="0"/>
              <a:pPr/>
              <a:t>6</a:t>
            </a:fld>
            <a:endParaRPr lang="en-US" dirty="0"/>
          </a:p>
        </p:txBody>
      </p:sp>
      <p:grpSp>
        <p:nvGrpSpPr>
          <p:cNvPr id="34" name="Group 33">
            <a:extLst>
              <a:ext uri="{FF2B5EF4-FFF2-40B4-BE49-F238E27FC236}">
                <a16:creationId xmlns:a16="http://schemas.microsoft.com/office/drawing/2014/main" id="{DEDECD7E-2A68-53B3-2313-7CED5CE856D1}"/>
              </a:ext>
            </a:extLst>
          </p:cNvPr>
          <p:cNvGrpSpPr/>
          <p:nvPr/>
        </p:nvGrpSpPr>
        <p:grpSpPr>
          <a:xfrm>
            <a:off x="-2018" y="9054476"/>
            <a:ext cx="18146240" cy="1210357"/>
            <a:chOff x="-2018" y="9054476"/>
            <a:chExt cx="18146240" cy="1210357"/>
          </a:xfrm>
        </p:grpSpPr>
        <p:sp>
          <p:nvSpPr>
            <p:cNvPr id="35" name="Freeform 50">
              <a:extLst>
                <a:ext uri="{FF2B5EF4-FFF2-40B4-BE49-F238E27FC236}">
                  <a16:creationId xmlns:a16="http://schemas.microsoft.com/office/drawing/2014/main" id="{BD8965C1-4C2B-6356-FA57-1D3D4917C3E8}"/>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4"/>
              <a:stretch>
                <a:fillRect/>
              </a:stretch>
            </a:blipFill>
          </p:spPr>
          <p:txBody>
            <a:bodyPr/>
            <a:lstStyle/>
            <a:p>
              <a:endParaRPr lang="en-GB"/>
            </a:p>
          </p:txBody>
        </p:sp>
        <p:sp>
          <p:nvSpPr>
            <p:cNvPr id="36" name="Freeform 51">
              <a:extLst>
                <a:ext uri="{FF2B5EF4-FFF2-40B4-BE49-F238E27FC236}">
                  <a16:creationId xmlns:a16="http://schemas.microsoft.com/office/drawing/2014/main" id="{5DAF75B1-5192-0E53-331A-7410C6D5FF02}"/>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5"/>
              <a:stretch>
                <a:fillRect/>
              </a:stretch>
            </a:blipFill>
          </p:spPr>
          <p:txBody>
            <a:bodyPr/>
            <a:lstStyle/>
            <a:p>
              <a:endParaRPr lang="en-GB"/>
            </a:p>
          </p:txBody>
        </p:sp>
      </p:grpSp>
      <p:sp>
        <p:nvSpPr>
          <p:cNvPr id="8" name="TextBox 7">
            <a:extLst>
              <a:ext uri="{FF2B5EF4-FFF2-40B4-BE49-F238E27FC236}">
                <a16:creationId xmlns:a16="http://schemas.microsoft.com/office/drawing/2014/main" id="{E7B077F0-692A-D10F-CC85-EA492D568BD8}"/>
              </a:ext>
            </a:extLst>
          </p:cNvPr>
          <p:cNvSpPr txBox="1"/>
          <p:nvPr/>
        </p:nvSpPr>
        <p:spPr>
          <a:xfrm>
            <a:off x="14380622" y="5850604"/>
            <a:ext cx="3743574" cy="1682512"/>
          </a:xfrm>
          <a:prstGeom prst="rect">
            <a:avLst/>
          </a:prstGeom>
          <a:noFill/>
        </p:spPr>
        <p:txBody>
          <a:bodyPr wrap="square">
            <a:spAutoFit/>
          </a:bodyPr>
          <a:lstStyle/>
          <a:p>
            <a:pPr algn="ctr">
              <a:lnSpc>
                <a:spcPts val="3120"/>
              </a:lnSpc>
            </a:pPr>
            <a:r>
              <a:rPr lang="en-US" sz="2400" u="sng" spc="120" dirty="0">
                <a:solidFill>
                  <a:srgbClr val="FFFFFF"/>
                </a:solidFill>
                <a:latin typeface="Aileron" panose="020B0604020202020204" charset="0"/>
                <a:ea typeface="Aileron"/>
                <a:cs typeface="Aileron"/>
                <a:sym typeface="Aileron"/>
              </a:rPr>
              <a:t>Australia</a:t>
            </a:r>
          </a:p>
          <a:p>
            <a:pPr algn="ctr">
              <a:lnSpc>
                <a:spcPts val="3120"/>
              </a:lnSpc>
            </a:pPr>
            <a:r>
              <a:rPr lang="en-US" sz="2400" b="1" dirty="0">
                <a:solidFill>
                  <a:srgbClr val="FFFFFF"/>
                </a:solidFill>
                <a:latin typeface="Aileron" panose="020B0604020202020204" charset="0"/>
                <a:ea typeface="Canva Sans Bold"/>
                <a:cs typeface="Canva Sans Bold"/>
                <a:sym typeface="Canva Sans Bold"/>
              </a:rPr>
              <a:t>Wholesale Open-Access Model </a:t>
            </a:r>
          </a:p>
          <a:p>
            <a:pPr algn="ctr">
              <a:lnSpc>
                <a:spcPts val="3120"/>
              </a:lnSpc>
            </a:pPr>
            <a:r>
              <a:rPr lang="en-US" sz="2400" spc="120" dirty="0">
                <a:solidFill>
                  <a:srgbClr val="FFFFFF"/>
                </a:solidFill>
                <a:latin typeface="Aileron" panose="020B0604020202020204" charset="0"/>
                <a:ea typeface="Aileron"/>
                <a:cs typeface="Aileron"/>
                <a:sym typeface="Aileron"/>
              </a:rPr>
              <a:t>2009-2024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32182" y="3899025"/>
            <a:ext cx="163653" cy="1636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200"/>
                </a:lnSpc>
              </a:pPr>
              <a:endParaRPr/>
            </a:p>
          </p:txBody>
        </p:sp>
      </p:grpSp>
      <p:grpSp>
        <p:nvGrpSpPr>
          <p:cNvPr id="6" name="Group 6"/>
          <p:cNvGrpSpPr/>
          <p:nvPr/>
        </p:nvGrpSpPr>
        <p:grpSpPr>
          <a:xfrm>
            <a:off x="6032182" y="6855629"/>
            <a:ext cx="163653" cy="1636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6032182" y="5421002"/>
            <a:ext cx="163653" cy="1636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4" name="TextBox 14"/>
          <p:cNvSpPr txBox="1"/>
          <p:nvPr/>
        </p:nvSpPr>
        <p:spPr>
          <a:xfrm>
            <a:off x="791159" y="636516"/>
            <a:ext cx="16389265" cy="798295"/>
          </a:xfrm>
          <a:prstGeom prst="rect">
            <a:avLst/>
          </a:prstGeom>
        </p:spPr>
        <p:txBody>
          <a:bodyPr wrap="square" lIns="0" tIns="0" rIns="0" bIns="0" rtlCol="0" anchor="t">
            <a:spAutoFit/>
          </a:bodyPr>
          <a:lstStyle/>
          <a:p>
            <a:pPr algn="ctr">
              <a:lnSpc>
                <a:spcPts val="6719"/>
              </a:lnSpc>
              <a:spcBef>
                <a:spcPct val="0"/>
              </a:spcBef>
            </a:pPr>
            <a:r>
              <a:rPr lang="en-US" sz="4799" b="1" dirty="0">
                <a:solidFill>
                  <a:srgbClr val="000000"/>
                </a:solidFill>
                <a:latin typeface="Roboto Bold"/>
                <a:ea typeface="Roboto Bold"/>
                <a:cs typeface="Roboto Bold"/>
                <a:sym typeface="Roboto Bold"/>
              </a:rPr>
              <a:t>UK (2021 – Ongoing)</a:t>
            </a:r>
          </a:p>
        </p:txBody>
      </p:sp>
      <p:grpSp>
        <p:nvGrpSpPr>
          <p:cNvPr id="15" name="Group 15"/>
          <p:cNvGrpSpPr/>
          <p:nvPr/>
        </p:nvGrpSpPr>
        <p:grpSpPr>
          <a:xfrm>
            <a:off x="6802986" y="2556903"/>
            <a:ext cx="4632228" cy="6970109"/>
            <a:chOff x="0" y="0"/>
            <a:chExt cx="6176303" cy="9293479"/>
          </a:xfrm>
        </p:grpSpPr>
        <p:grpSp>
          <p:nvGrpSpPr>
            <p:cNvPr id="16" name="Group 16"/>
            <p:cNvGrpSpPr/>
            <p:nvPr/>
          </p:nvGrpSpPr>
          <p:grpSpPr>
            <a:xfrm>
              <a:off x="0" y="0"/>
              <a:ext cx="6176303" cy="9293479"/>
              <a:chOff x="0" y="0"/>
              <a:chExt cx="1327252" cy="1997116"/>
            </a:xfrm>
          </p:grpSpPr>
          <p:sp>
            <p:nvSpPr>
              <p:cNvPr id="17" name="Freeform 17"/>
              <p:cNvSpPr/>
              <p:nvPr/>
            </p:nvSpPr>
            <p:spPr>
              <a:xfrm>
                <a:off x="0" y="0"/>
                <a:ext cx="1327252" cy="1997116"/>
              </a:xfrm>
              <a:custGeom>
                <a:avLst/>
                <a:gdLst/>
                <a:ahLst/>
                <a:cxnLst/>
                <a:rect l="l" t="t" r="r" b="b"/>
                <a:pathLst>
                  <a:path w="1327252" h="1997116">
                    <a:moveTo>
                      <a:pt x="0" y="0"/>
                    </a:moveTo>
                    <a:lnTo>
                      <a:pt x="1327252" y="0"/>
                    </a:lnTo>
                    <a:lnTo>
                      <a:pt x="1327252" y="1997116"/>
                    </a:lnTo>
                    <a:lnTo>
                      <a:pt x="0" y="1997116"/>
                    </a:lnTo>
                    <a:close/>
                  </a:path>
                </a:pathLst>
              </a:custGeom>
              <a:solidFill>
                <a:srgbClr val="FFFFFF"/>
              </a:solidFill>
              <a:ln w="28575" cap="sq">
                <a:solidFill>
                  <a:srgbClr val="8E93A9"/>
                </a:solidFill>
                <a:prstDash val="solid"/>
                <a:miter/>
              </a:ln>
            </p:spPr>
            <p:txBody>
              <a:bodyPr/>
              <a:lstStyle/>
              <a:p>
                <a:endParaRPr lang="en-GB"/>
              </a:p>
            </p:txBody>
          </p:sp>
          <p:sp>
            <p:nvSpPr>
              <p:cNvPr id="18" name="TextBox 18"/>
              <p:cNvSpPr txBox="1"/>
              <p:nvPr/>
            </p:nvSpPr>
            <p:spPr>
              <a:xfrm>
                <a:off x="0" y="-38100"/>
                <a:ext cx="1327252" cy="2035216"/>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6863" y="424813"/>
              <a:ext cx="5591648" cy="1025224"/>
              <a:chOff x="0" y="0"/>
              <a:chExt cx="2795791" cy="512606"/>
            </a:xfrm>
          </p:grpSpPr>
          <p:sp>
            <p:nvSpPr>
              <p:cNvPr id="20" name="Freeform 20"/>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21" name="TextBox 21"/>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22" name="TextBox 22"/>
            <p:cNvSpPr txBox="1"/>
            <p:nvPr/>
          </p:nvSpPr>
          <p:spPr>
            <a:xfrm>
              <a:off x="808903" y="646765"/>
              <a:ext cx="4367570" cy="491845"/>
            </a:xfrm>
            <a:prstGeom prst="rect">
              <a:avLst/>
            </a:prstGeom>
          </p:spPr>
          <p:txBody>
            <a:bodyPr lIns="0" tIns="0" rIns="0" bIns="0" rtlCol="0" anchor="t">
              <a:spAutoFit/>
            </a:bodyPr>
            <a:lstStyle/>
            <a:p>
              <a:pPr algn="ctr">
                <a:lnSpc>
                  <a:spcPts val="3088"/>
                </a:lnSpc>
              </a:pPr>
              <a:r>
                <a:rPr lang="en-US" sz="2206" b="1" dirty="0">
                  <a:solidFill>
                    <a:srgbClr val="FFFFFF"/>
                  </a:solidFill>
                  <a:latin typeface="Roboto Bold"/>
                  <a:ea typeface="Roboto Bold"/>
                  <a:cs typeface="Roboto Bold"/>
                  <a:sym typeface="Roboto Bold"/>
                </a:rPr>
                <a:t>Achievements</a:t>
              </a:r>
            </a:p>
          </p:txBody>
        </p:sp>
        <p:sp>
          <p:nvSpPr>
            <p:cNvPr id="23" name="AutoShape 23"/>
            <p:cNvSpPr/>
            <p:nvPr/>
          </p:nvSpPr>
          <p:spPr>
            <a:xfrm>
              <a:off x="407740" y="3609879"/>
              <a:ext cx="5617240" cy="11674"/>
            </a:xfrm>
            <a:prstGeom prst="line">
              <a:avLst/>
            </a:prstGeom>
            <a:ln w="23348" cap="flat">
              <a:solidFill>
                <a:srgbClr val="002269"/>
              </a:solidFill>
              <a:prstDash val="solid"/>
              <a:headEnd type="none" w="sm" len="sm"/>
              <a:tailEnd type="none" w="sm" len="sm"/>
            </a:ln>
          </p:spPr>
          <p:txBody>
            <a:bodyPr/>
            <a:lstStyle/>
            <a:p>
              <a:endParaRPr lang="en-GB"/>
            </a:p>
          </p:txBody>
        </p:sp>
        <p:sp>
          <p:nvSpPr>
            <p:cNvPr id="24" name="TextBox 24"/>
            <p:cNvSpPr txBox="1"/>
            <p:nvPr/>
          </p:nvSpPr>
          <p:spPr>
            <a:xfrm>
              <a:off x="337697" y="2057453"/>
              <a:ext cx="5256991" cy="1501009"/>
            </a:xfrm>
            <a:prstGeom prst="rect">
              <a:avLst/>
            </a:prstGeom>
          </p:spPr>
          <p:txBody>
            <a:bodyPr lIns="0" tIns="0" rIns="0" bIns="0" rtlCol="0" anchor="t">
              <a:spAutoFit/>
            </a:bodyPr>
            <a:lstStyle/>
            <a:p>
              <a:pPr algn="l">
                <a:lnSpc>
                  <a:spcPts val="2959"/>
                </a:lnSpc>
              </a:pPr>
              <a:r>
                <a:rPr lang="en-US" sz="2210" b="1" dirty="0">
                  <a:solidFill>
                    <a:srgbClr val="000000">
                      <a:alpha val="74902"/>
                    </a:srgbClr>
                  </a:solidFill>
                  <a:latin typeface="Roboto"/>
                  <a:ea typeface="Roboto"/>
                  <a:cs typeface="Roboto"/>
                  <a:sym typeface="Roboto"/>
                </a:rPr>
                <a:t>Openreach is required to provide fair, regulated wholesale access.</a:t>
              </a:r>
            </a:p>
          </p:txBody>
        </p:sp>
        <p:sp>
          <p:nvSpPr>
            <p:cNvPr id="25" name="TextBox 25"/>
            <p:cNvSpPr txBox="1"/>
            <p:nvPr/>
          </p:nvSpPr>
          <p:spPr>
            <a:xfrm>
              <a:off x="335221" y="3997543"/>
              <a:ext cx="5453290" cy="1501009"/>
            </a:xfrm>
            <a:prstGeom prst="rect">
              <a:avLst/>
            </a:prstGeom>
          </p:spPr>
          <p:txBody>
            <a:bodyPr wrap="square" lIns="0" tIns="0" rIns="0" bIns="0" rtlCol="0" anchor="t">
              <a:spAutoFit/>
            </a:bodyPr>
            <a:lstStyle/>
            <a:p>
              <a:pPr algn="l">
                <a:lnSpc>
                  <a:spcPts val="2959"/>
                </a:lnSpc>
              </a:pPr>
              <a:r>
                <a:rPr lang="en-US" sz="2114" b="1" dirty="0">
                  <a:solidFill>
                    <a:srgbClr val="000000">
                      <a:alpha val="74902"/>
                    </a:srgbClr>
                  </a:solidFill>
                  <a:latin typeface="Roboto"/>
                  <a:ea typeface="Roboto"/>
                  <a:cs typeface="Roboto"/>
                  <a:sym typeface="Roboto"/>
                </a:rPr>
                <a:t>Alt-nets (</a:t>
              </a:r>
              <a:r>
                <a:rPr lang="en-US" sz="2114" b="1" dirty="0" err="1">
                  <a:solidFill>
                    <a:srgbClr val="000000">
                      <a:alpha val="74902"/>
                    </a:srgbClr>
                  </a:solidFill>
                  <a:latin typeface="Roboto"/>
                  <a:ea typeface="Roboto"/>
                  <a:cs typeface="Roboto"/>
                  <a:sym typeface="Roboto"/>
                </a:rPr>
                <a:t>CityFibre</a:t>
              </a:r>
              <a:r>
                <a:rPr lang="en-US" sz="2114" b="1" dirty="0">
                  <a:solidFill>
                    <a:srgbClr val="000000">
                      <a:alpha val="74902"/>
                    </a:srgbClr>
                  </a:solidFill>
                  <a:latin typeface="Roboto"/>
                  <a:ea typeface="Roboto"/>
                  <a:cs typeface="Roboto"/>
                  <a:sym typeface="Roboto"/>
                </a:rPr>
                <a:t>, Virgin Media O2, </a:t>
              </a:r>
              <a:r>
                <a:rPr lang="en-US" sz="2114" b="1" dirty="0" err="1">
                  <a:solidFill>
                    <a:srgbClr val="000000">
                      <a:alpha val="74902"/>
                    </a:srgbClr>
                  </a:solidFill>
                  <a:latin typeface="Roboto"/>
                  <a:ea typeface="Roboto"/>
                  <a:cs typeface="Roboto"/>
                  <a:sym typeface="Roboto"/>
                </a:rPr>
                <a:t>Hyperoptic</a:t>
              </a:r>
              <a:r>
                <a:rPr lang="en-US" sz="2114" b="1" dirty="0">
                  <a:solidFill>
                    <a:srgbClr val="000000">
                      <a:alpha val="74902"/>
                    </a:srgbClr>
                  </a:solidFill>
                  <a:latin typeface="Roboto"/>
                  <a:ea typeface="Roboto"/>
                  <a:cs typeface="Roboto"/>
                  <a:sym typeface="Roboto"/>
                </a:rPr>
                <a:t>) expanded aggressively.</a:t>
              </a:r>
            </a:p>
          </p:txBody>
        </p:sp>
        <p:sp>
          <p:nvSpPr>
            <p:cNvPr id="26" name="TextBox 26"/>
            <p:cNvSpPr txBox="1"/>
            <p:nvPr/>
          </p:nvSpPr>
          <p:spPr>
            <a:xfrm>
              <a:off x="284881" y="5894422"/>
              <a:ext cx="5251052" cy="1501009"/>
            </a:xfrm>
            <a:prstGeom prst="rect">
              <a:avLst/>
            </a:prstGeom>
          </p:spPr>
          <p:txBody>
            <a:bodyPr lIns="0" tIns="0" rIns="0" bIns="0" rtlCol="0" anchor="t">
              <a:spAutoFit/>
            </a:bodyPr>
            <a:lstStyle/>
            <a:p>
              <a:pPr>
                <a:lnSpc>
                  <a:spcPts val="2959"/>
                </a:lnSpc>
              </a:pPr>
              <a:r>
                <a:rPr lang="en-US" sz="2114" b="1" dirty="0">
                  <a:solidFill>
                    <a:srgbClr val="000000">
                      <a:alpha val="74902"/>
                    </a:srgbClr>
                  </a:solidFill>
                  <a:latin typeface="Roboto"/>
                  <a:ea typeface="Roboto"/>
                  <a:cs typeface="Roboto"/>
                  <a:sym typeface="Roboto"/>
                </a:rPr>
                <a:t>FTTP rollout accelerated (80%+ premises targeted by mid-2020s).</a:t>
              </a:r>
            </a:p>
          </p:txBody>
        </p:sp>
        <p:sp>
          <p:nvSpPr>
            <p:cNvPr id="27" name="AutoShape 27"/>
            <p:cNvSpPr/>
            <p:nvPr/>
          </p:nvSpPr>
          <p:spPr>
            <a:xfrm>
              <a:off x="337722" y="5649008"/>
              <a:ext cx="5617240" cy="11674"/>
            </a:xfrm>
            <a:prstGeom prst="line">
              <a:avLst/>
            </a:prstGeom>
            <a:ln w="23348" cap="flat">
              <a:solidFill>
                <a:srgbClr val="002269"/>
              </a:solidFill>
              <a:prstDash val="solid"/>
              <a:headEnd type="none" w="sm" len="sm"/>
              <a:tailEnd type="none" w="sm" len="sm"/>
            </a:ln>
          </p:spPr>
          <p:txBody>
            <a:bodyPr/>
            <a:lstStyle/>
            <a:p>
              <a:endParaRPr lang="en-GB"/>
            </a:p>
          </p:txBody>
        </p:sp>
      </p:grpSp>
      <p:grpSp>
        <p:nvGrpSpPr>
          <p:cNvPr id="28" name="Group 28"/>
          <p:cNvGrpSpPr/>
          <p:nvPr/>
        </p:nvGrpSpPr>
        <p:grpSpPr>
          <a:xfrm>
            <a:off x="11775748" y="2556903"/>
            <a:ext cx="4632228" cy="6970109"/>
            <a:chOff x="0" y="0"/>
            <a:chExt cx="6176303" cy="9293479"/>
          </a:xfrm>
        </p:grpSpPr>
        <p:grpSp>
          <p:nvGrpSpPr>
            <p:cNvPr id="29" name="Group 29"/>
            <p:cNvGrpSpPr/>
            <p:nvPr/>
          </p:nvGrpSpPr>
          <p:grpSpPr>
            <a:xfrm>
              <a:off x="0" y="0"/>
              <a:ext cx="6176303" cy="9293479"/>
              <a:chOff x="0" y="0"/>
              <a:chExt cx="1327252" cy="1997116"/>
            </a:xfrm>
          </p:grpSpPr>
          <p:sp>
            <p:nvSpPr>
              <p:cNvPr id="30" name="Freeform 30"/>
              <p:cNvSpPr/>
              <p:nvPr/>
            </p:nvSpPr>
            <p:spPr>
              <a:xfrm>
                <a:off x="0" y="0"/>
                <a:ext cx="1327252" cy="1997116"/>
              </a:xfrm>
              <a:custGeom>
                <a:avLst/>
                <a:gdLst/>
                <a:ahLst/>
                <a:cxnLst/>
                <a:rect l="l" t="t" r="r" b="b"/>
                <a:pathLst>
                  <a:path w="1327252" h="1997116">
                    <a:moveTo>
                      <a:pt x="0" y="0"/>
                    </a:moveTo>
                    <a:lnTo>
                      <a:pt x="1327252" y="0"/>
                    </a:lnTo>
                    <a:lnTo>
                      <a:pt x="1327252" y="1997116"/>
                    </a:lnTo>
                    <a:lnTo>
                      <a:pt x="0" y="1997116"/>
                    </a:lnTo>
                    <a:close/>
                  </a:path>
                </a:pathLst>
              </a:custGeom>
              <a:solidFill>
                <a:srgbClr val="FFFFFF"/>
              </a:solidFill>
              <a:ln w="28575" cap="sq">
                <a:solidFill>
                  <a:srgbClr val="8E93A9"/>
                </a:solidFill>
                <a:prstDash val="solid"/>
                <a:miter/>
              </a:ln>
            </p:spPr>
            <p:txBody>
              <a:bodyPr/>
              <a:lstStyle/>
              <a:p>
                <a:endParaRPr lang="en-GB"/>
              </a:p>
            </p:txBody>
          </p:sp>
          <p:sp>
            <p:nvSpPr>
              <p:cNvPr id="31" name="TextBox 31"/>
              <p:cNvSpPr txBox="1"/>
              <p:nvPr/>
            </p:nvSpPr>
            <p:spPr>
              <a:xfrm>
                <a:off x="0" y="-38100"/>
                <a:ext cx="1327252" cy="2035216"/>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292328" y="432450"/>
              <a:ext cx="5591648" cy="1025224"/>
              <a:chOff x="0" y="0"/>
              <a:chExt cx="2795791" cy="512606"/>
            </a:xfrm>
          </p:grpSpPr>
          <p:sp>
            <p:nvSpPr>
              <p:cNvPr id="33" name="Freeform 33"/>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34" name="TextBox 34"/>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35" name="TextBox 35"/>
            <p:cNvSpPr txBox="1"/>
            <p:nvPr/>
          </p:nvSpPr>
          <p:spPr>
            <a:xfrm>
              <a:off x="904367" y="654401"/>
              <a:ext cx="4367570" cy="491845"/>
            </a:xfrm>
            <a:prstGeom prst="rect">
              <a:avLst/>
            </a:prstGeom>
          </p:spPr>
          <p:txBody>
            <a:bodyPr lIns="0" tIns="0" rIns="0" bIns="0" rtlCol="0" anchor="t">
              <a:spAutoFit/>
            </a:bodyPr>
            <a:lstStyle/>
            <a:p>
              <a:pPr algn="ctr">
                <a:lnSpc>
                  <a:spcPts val="3088"/>
                </a:lnSpc>
              </a:pPr>
              <a:r>
                <a:rPr lang="en-US" sz="2206" b="1" dirty="0">
                  <a:solidFill>
                    <a:srgbClr val="FFFFFF"/>
                  </a:solidFill>
                  <a:latin typeface="Roboto Bold"/>
                  <a:ea typeface="Roboto Bold"/>
                  <a:cs typeface="Roboto Bold"/>
                  <a:sym typeface="Roboto Bold"/>
                </a:rPr>
                <a:t>Problems</a:t>
              </a:r>
            </a:p>
          </p:txBody>
        </p:sp>
        <p:sp>
          <p:nvSpPr>
            <p:cNvPr id="36" name="AutoShape 36"/>
            <p:cNvSpPr/>
            <p:nvPr/>
          </p:nvSpPr>
          <p:spPr>
            <a:xfrm>
              <a:off x="401404" y="3737751"/>
              <a:ext cx="5617240" cy="11674"/>
            </a:xfrm>
            <a:prstGeom prst="line">
              <a:avLst/>
            </a:prstGeom>
            <a:ln w="23348" cap="flat">
              <a:solidFill>
                <a:srgbClr val="002269"/>
              </a:solidFill>
              <a:prstDash val="solid"/>
              <a:headEnd type="none" w="sm" len="sm"/>
              <a:tailEnd type="none" w="sm" len="sm"/>
            </a:ln>
          </p:spPr>
          <p:txBody>
            <a:bodyPr/>
            <a:lstStyle/>
            <a:p>
              <a:endParaRPr lang="en-GB"/>
            </a:p>
          </p:txBody>
        </p:sp>
        <p:sp>
          <p:nvSpPr>
            <p:cNvPr id="37" name="TextBox 37"/>
            <p:cNvSpPr txBox="1"/>
            <p:nvPr/>
          </p:nvSpPr>
          <p:spPr>
            <a:xfrm>
              <a:off x="401404" y="2190827"/>
              <a:ext cx="5116905" cy="1021904"/>
            </a:xfrm>
            <a:prstGeom prst="rect">
              <a:avLst/>
            </a:prstGeom>
          </p:spPr>
          <p:txBody>
            <a:bodyPr lIns="0" tIns="0" rIns="0" bIns="0" rtlCol="0" anchor="t">
              <a:spAutoFit/>
            </a:bodyPr>
            <a:lstStyle/>
            <a:p>
              <a:pPr algn="l">
                <a:lnSpc>
                  <a:spcPts val="3088"/>
                </a:lnSpc>
              </a:pPr>
              <a:r>
                <a:rPr lang="en-US" sz="2206" b="1" dirty="0">
                  <a:solidFill>
                    <a:srgbClr val="000000">
                      <a:alpha val="74902"/>
                    </a:srgbClr>
                  </a:solidFill>
                  <a:latin typeface="Roboto"/>
                  <a:ea typeface="Roboto"/>
                  <a:cs typeface="Roboto"/>
                  <a:sym typeface="Roboto"/>
                </a:rPr>
                <a:t>Balancing regulations with investment incentives.</a:t>
              </a:r>
            </a:p>
          </p:txBody>
        </p:sp>
        <p:sp>
          <p:nvSpPr>
            <p:cNvPr id="38" name="TextBox 38"/>
            <p:cNvSpPr txBox="1"/>
            <p:nvPr/>
          </p:nvSpPr>
          <p:spPr>
            <a:xfrm>
              <a:off x="401404" y="4097044"/>
              <a:ext cx="5131057" cy="1551964"/>
            </a:xfrm>
            <a:prstGeom prst="rect">
              <a:avLst/>
            </a:prstGeom>
          </p:spPr>
          <p:txBody>
            <a:bodyPr lIns="0" tIns="0" rIns="0" bIns="0" rtlCol="0" anchor="t">
              <a:spAutoFit/>
            </a:bodyPr>
            <a:lstStyle/>
            <a:p>
              <a:pPr algn="l">
                <a:lnSpc>
                  <a:spcPts val="3088"/>
                </a:lnSpc>
              </a:pPr>
              <a:r>
                <a:rPr lang="en-US" sz="2206" b="1" dirty="0">
                  <a:solidFill>
                    <a:srgbClr val="000000">
                      <a:alpha val="74902"/>
                    </a:srgbClr>
                  </a:solidFill>
                  <a:latin typeface="Roboto"/>
                  <a:ea typeface="Roboto"/>
                  <a:cs typeface="Roboto"/>
                  <a:sym typeface="Roboto"/>
                </a:rPr>
                <a:t>Risk of overbuilding in urban areas, underinvestment in rural areas. </a:t>
              </a:r>
            </a:p>
          </p:txBody>
        </p:sp>
        <p:sp>
          <p:nvSpPr>
            <p:cNvPr id="39" name="TextBox 39"/>
            <p:cNvSpPr txBox="1"/>
            <p:nvPr/>
          </p:nvSpPr>
          <p:spPr>
            <a:xfrm>
              <a:off x="334329" y="6029502"/>
              <a:ext cx="5251052" cy="1021904"/>
            </a:xfrm>
            <a:prstGeom prst="rect">
              <a:avLst/>
            </a:prstGeom>
          </p:spPr>
          <p:txBody>
            <a:bodyPr lIns="0" tIns="0" rIns="0" bIns="0" rtlCol="0" anchor="t">
              <a:spAutoFit/>
            </a:bodyPr>
            <a:lstStyle/>
            <a:p>
              <a:pPr algn="l">
                <a:lnSpc>
                  <a:spcPts val="3088"/>
                </a:lnSpc>
              </a:pPr>
              <a:r>
                <a:rPr lang="en-US" sz="2206" b="1" dirty="0">
                  <a:solidFill>
                    <a:srgbClr val="000000">
                      <a:alpha val="74902"/>
                    </a:srgbClr>
                  </a:solidFill>
                  <a:latin typeface="Roboto"/>
                  <a:ea typeface="Roboto"/>
                  <a:cs typeface="Roboto"/>
                  <a:sym typeface="Roboto"/>
                </a:rPr>
                <a:t>Transition from copper to </a:t>
              </a:r>
              <a:r>
                <a:rPr lang="en-US" sz="2206" b="1" dirty="0" err="1">
                  <a:solidFill>
                    <a:srgbClr val="000000">
                      <a:alpha val="74902"/>
                    </a:srgbClr>
                  </a:solidFill>
                  <a:latin typeface="Roboto"/>
                  <a:ea typeface="Roboto"/>
                  <a:cs typeface="Roboto"/>
                  <a:sym typeface="Roboto"/>
                </a:rPr>
                <a:t>fibre</a:t>
              </a:r>
              <a:r>
                <a:rPr lang="en-US" sz="2206" b="1" dirty="0">
                  <a:solidFill>
                    <a:srgbClr val="000000">
                      <a:alpha val="74902"/>
                    </a:srgbClr>
                  </a:solidFill>
                  <a:latin typeface="Roboto"/>
                  <a:ea typeface="Roboto"/>
                  <a:cs typeface="Roboto"/>
                  <a:sym typeface="Roboto"/>
                </a:rPr>
                <a:t> is costly and complex.</a:t>
              </a:r>
            </a:p>
          </p:txBody>
        </p:sp>
        <p:sp>
          <p:nvSpPr>
            <p:cNvPr id="40" name="AutoShape 40"/>
            <p:cNvSpPr/>
            <p:nvPr/>
          </p:nvSpPr>
          <p:spPr>
            <a:xfrm>
              <a:off x="331385" y="5776880"/>
              <a:ext cx="5617240" cy="11674"/>
            </a:xfrm>
            <a:prstGeom prst="line">
              <a:avLst/>
            </a:prstGeom>
            <a:ln w="23348" cap="flat">
              <a:solidFill>
                <a:srgbClr val="002269"/>
              </a:solidFill>
              <a:prstDash val="solid"/>
              <a:headEnd type="none" w="sm" len="sm"/>
              <a:tailEnd type="none" w="sm" len="sm"/>
            </a:ln>
          </p:spPr>
          <p:txBody>
            <a:bodyPr/>
            <a:lstStyle/>
            <a:p>
              <a:endParaRPr lang="en-GB"/>
            </a:p>
          </p:txBody>
        </p:sp>
      </p:grpSp>
      <p:grpSp>
        <p:nvGrpSpPr>
          <p:cNvPr id="41" name="Group 41"/>
          <p:cNvGrpSpPr/>
          <p:nvPr/>
        </p:nvGrpSpPr>
        <p:grpSpPr>
          <a:xfrm>
            <a:off x="1880025" y="2556903"/>
            <a:ext cx="4632228" cy="6970109"/>
            <a:chOff x="0" y="0"/>
            <a:chExt cx="6176303" cy="9293479"/>
          </a:xfrm>
        </p:grpSpPr>
        <p:grpSp>
          <p:nvGrpSpPr>
            <p:cNvPr id="42" name="Group 42"/>
            <p:cNvGrpSpPr/>
            <p:nvPr/>
          </p:nvGrpSpPr>
          <p:grpSpPr>
            <a:xfrm>
              <a:off x="0" y="0"/>
              <a:ext cx="6176303" cy="9293479"/>
              <a:chOff x="0" y="0"/>
              <a:chExt cx="1327252" cy="1997116"/>
            </a:xfrm>
          </p:grpSpPr>
          <p:sp>
            <p:nvSpPr>
              <p:cNvPr id="43" name="Freeform 43"/>
              <p:cNvSpPr/>
              <p:nvPr/>
            </p:nvSpPr>
            <p:spPr>
              <a:xfrm>
                <a:off x="0" y="0"/>
                <a:ext cx="1327252" cy="1997116"/>
              </a:xfrm>
              <a:custGeom>
                <a:avLst/>
                <a:gdLst/>
                <a:ahLst/>
                <a:cxnLst/>
                <a:rect l="l" t="t" r="r" b="b"/>
                <a:pathLst>
                  <a:path w="1327252" h="1997116">
                    <a:moveTo>
                      <a:pt x="0" y="0"/>
                    </a:moveTo>
                    <a:lnTo>
                      <a:pt x="1327252" y="0"/>
                    </a:lnTo>
                    <a:lnTo>
                      <a:pt x="1327252" y="1997116"/>
                    </a:lnTo>
                    <a:lnTo>
                      <a:pt x="0" y="1997116"/>
                    </a:lnTo>
                    <a:close/>
                  </a:path>
                </a:pathLst>
              </a:custGeom>
              <a:solidFill>
                <a:srgbClr val="FFFFFF"/>
              </a:solidFill>
              <a:ln w="28575" cap="sq">
                <a:solidFill>
                  <a:srgbClr val="8E93A9"/>
                </a:solidFill>
                <a:prstDash val="solid"/>
                <a:miter/>
              </a:ln>
            </p:spPr>
            <p:txBody>
              <a:bodyPr/>
              <a:lstStyle/>
              <a:p>
                <a:endParaRPr lang="en-US"/>
              </a:p>
            </p:txBody>
          </p:sp>
          <p:sp>
            <p:nvSpPr>
              <p:cNvPr id="44" name="TextBox 44"/>
              <p:cNvSpPr txBox="1"/>
              <p:nvPr/>
            </p:nvSpPr>
            <p:spPr>
              <a:xfrm>
                <a:off x="0" y="-38100"/>
                <a:ext cx="1327252" cy="2035216"/>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62766" y="424813"/>
              <a:ext cx="5591648" cy="1025224"/>
              <a:chOff x="0" y="0"/>
              <a:chExt cx="2795791" cy="512606"/>
            </a:xfrm>
          </p:grpSpPr>
          <p:sp>
            <p:nvSpPr>
              <p:cNvPr id="46" name="Freeform 46"/>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47" name="TextBox 47"/>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48" name="AutoShape 48"/>
            <p:cNvSpPr/>
            <p:nvPr/>
          </p:nvSpPr>
          <p:spPr>
            <a:xfrm>
              <a:off x="279218" y="3609879"/>
              <a:ext cx="5617240" cy="11674"/>
            </a:xfrm>
            <a:prstGeom prst="line">
              <a:avLst/>
            </a:prstGeom>
            <a:ln w="23348" cap="flat">
              <a:solidFill>
                <a:srgbClr val="2C2669"/>
              </a:solidFill>
              <a:prstDash val="solid"/>
              <a:headEnd type="none" w="sm" len="sm"/>
              <a:tailEnd type="none" w="sm" len="sm"/>
            </a:ln>
          </p:spPr>
          <p:txBody>
            <a:bodyPr/>
            <a:lstStyle/>
            <a:p>
              <a:endParaRPr lang="en-GB"/>
            </a:p>
          </p:txBody>
        </p:sp>
        <p:sp>
          <p:nvSpPr>
            <p:cNvPr id="49" name="TextBox 49"/>
            <p:cNvSpPr txBox="1"/>
            <p:nvPr/>
          </p:nvSpPr>
          <p:spPr>
            <a:xfrm>
              <a:off x="774805" y="646766"/>
              <a:ext cx="4367570" cy="486561"/>
            </a:xfrm>
            <a:prstGeom prst="rect">
              <a:avLst/>
            </a:prstGeom>
          </p:spPr>
          <p:txBody>
            <a:bodyPr lIns="0" tIns="0" rIns="0" bIns="0" rtlCol="0" anchor="t">
              <a:spAutoFit/>
            </a:bodyPr>
            <a:lstStyle/>
            <a:p>
              <a:pPr algn="ctr">
                <a:lnSpc>
                  <a:spcPts val="3088"/>
                </a:lnSpc>
              </a:pPr>
              <a:r>
                <a:rPr lang="en-US" sz="2206" b="1">
                  <a:solidFill>
                    <a:srgbClr val="FFFFFF"/>
                  </a:solidFill>
                  <a:latin typeface="Roboto Bold"/>
                  <a:ea typeface="Roboto Bold"/>
                  <a:cs typeface="Roboto Bold"/>
                  <a:sym typeface="Roboto Bold"/>
                </a:rPr>
                <a:t>Targets/Goals</a:t>
              </a:r>
            </a:p>
          </p:txBody>
        </p:sp>
        <p:sp>
          <p:nvSpPr>
            <p:cNvPr id="50" name="TextBox 50"/>
            <p:cNvSpPr txBox="1"/>
            <p:nvPr/>
          </p:nvSpPr>
          <p:spPr>
            <a:xfrm>
              <a:off x="279219" y="2062953"/>
              <a:ext cx="5116905" cy="1021904"/>
            </a:xfrm>
            <a:prstGeom prst="rect">
              <a:avLst/>
            </a:prstGeom>
          </p:spPr>
          <p:txBody>
            <a:bodyPr lIns="0" tIns="0" rIns="0" bIns="0" rtlCol="0" anchor="t">
              <a:spAutoFit/>
            </a:bodyPr>
            <a:lstStyle/>
            <a:p>
              <a:pPr algn="l">
                <a:lnSpc>
                  <a:spcPts val="3088"/>
                </a:lnSpc>
              </a:pPr>
              <a:r>
                <a:rPr lang="en-US" sz="2206" dirty="0">
                  <a:solidFill>
                    <a:schemeClr val="tx1">
                      <a:alpha val="74902"/>
                    </a:schemeClr>
                  </a:solidFill>
                  <a:latin typeface="Roboto Bold" panose="02000000000000000000" charset="0"/>
                  <a:ea typeface="Roboto Bold" panose="02000000000000000000" charset="0"/>
                  <a:cs typeface="Roboto"/>
                  <a:sym typeface="Roboto"/>
                </a:rPr>
                <a:t>Ensure Fair Wholesale Access to BT Openreach’s network</a:t>
              </a:r>
            </a:p>
          </p:txBody>
        </p:sp>
        <p:sp>
          <p:nvSpPr>
            <p:cNvPr id="51" name="TextBox 51"/>
            <p:cNvSpPr txBox="1"/>
            <p:nvPr/>
          </p:nvSpPr>
          <p:spPr>
            <a:xfrm>
              <a:off x="209175" y="4111801"/>
              <a:ext cx="5131057" cy="1021904"/>
            </a:xfrm>
            <a:prstGeom prst="rect">
              <a:avLst/>
            </a:prstGeom>
          </p:spPr>
          <p:txBody>
            <a:bodyPr lIns="0" tIns="0" rIns="0" bIns="0" rtlCol="0" anchor="t">
              <a:spAutoFit/>
            </a:bodyPr>
            <a:lstStyle/>
            <a:p>
              <a:pPr>
                <a:lnSpc>
                  <a:spcPts val="3088"/>
                </a:lnSpc>
              </a:pPr>
              <a:r>
                <a:rPr lang="en-US" sz="2206" dirty="0">
                  <a:solidFill>
                    <a:srgbClr val="000000">
                      <a:alpha val="74902"/>
                    </a:srgbClr>
                  </a:solidFill>
                  <a:latin typeface="Roboto Bold" panose="02000000000000000000" charset="0"/>
                  <a:ea typeface="Roboto Bold" panose="02000000000000000000" charset="0"/>
                  <a:cs typeface="Roboto"/>
                  <a:sym typeface="Roboto"/>
                </a:rPr>
                <a:t>Promote Gigabit Broadband rollout (FTTP)</a:t>
              </a:r>
            </a:p>
          </p:txBody>
        </p:sp>
        <p:sp>
          <p:nvSpPr>
            <p:cNvPr id="52" name="TextBox 52"/>
            <p:cNvSpPr txBox="1"/>
            <p:nvPr/>
          </p:nvSpPr>
          <p:spPr>
            <a:xfrm>
              <a:off x="228145" y="5902147"/>
              <a:ext cx="5251052" cy="1021904"/>
            </a:xfrm>
            <a:prstGeom prst="rect">
              <a:avLst/>
            </a:prstGeom>
          </p:spPr>
          <p:txBody>
            <a:bodyPr lIns="0" tIns="0" rIns="0" bIns="0" rtlCol="0" anchor="t">
              <a:spAutoFit/>
            </a:bodyPr>
            <a:lstStyle/>
            <a:p>
              <a:pPr algn="l">
                <a:lnSpc>
                  <a:spcPts val="3088"/>
                </a:lnSpc>
              </a:pPr>
              <a:r>
                <a:rPr lang="en-US" sz="2206" dirty="0">
                  <a:solidFill>
                    <a:srgbClr val="000000">
                      <a:alpha val="74902"/>
                    </a:srgbClr>
                  </a:solidFill>
                  <a:latin typeface="Roboto Bold" panose="02000000000000000000" charset="0"/>
                  <a:ea typeface="Roboto Bold" panose="02000000000000000000" charset="0"/>
                  <a:cs typeface="Roboto"/>
                  <a:sym typeface="Roboto"/>
                </a:rPr>
                <a:t>Encourage Investment by Alternative Networks</a:t>
              </a:r>
            </a:p>
          </p:txBody>
        </p:sp>
        <p:sp>
          <p:nvSpPr>
            <p:cNvPr id="53" name="AutoShape 53"/>
            <p:cNvSpPr/>
            <p:nvPr/>
          </p:nvSpPr>
          <p:spPr>
            <a:xfrm>
              <a:off x="209199" y="5649008"/>
              <a:ext cx="5617240" cy="11674"/>
            </a:xfrm>
            <a:prstGeom prst="line">
              <a:avLst/>
            </a:prstGeom>
            <a:ln w="23348" cap="flat">
              <a:solidFill>
                <a:srgbClr val="2C2669"/>
              </a:solidFill>
              <a:prstDash val="solid"/>
              <a:headEnd type="none" w="sm" len="sm"/>
              <a:tailEnd type="none" w="sm" len="sm"/>
            </a:ln>
          </p:spPr>
          <p:txBody>
            <a:bodyPr/>
            <a:lstStyle/>
            <a:p>
              <a:endParaRPr lang="en-GB"/>
            </a:p>
          </p:txBody>
        </p:sp>
      </p:grpSp>
      <p:grpSp>
        <p:nvGrpSpPr>
          <p:cNvPr id="54" name="Group 54"/>
          <p:cNvGrpSpPr/>
          <p:nvPr/>
        </p:nvGrpSpPr>
        <p:grpSpPr>
          <a:xfrm>
            <a:off x="-24429" y="1520016"/>
            <a:ext cx="18434669" cy="840860"/>
            <a:chOff x="-6434" y="-38100"/>
            <a:chExt cx="4855222" cy="221461"/>
          </a:xfrm>
        </p:grpSpPr>
        <p:sp>
          <p:nvSpPr>
            <p:cNvPr id="55" name="Freeform 55"/>
            <p:cNvSpPr/>
            <p:nvPr/>
          </p:nvSpPr>
          <p:spPr>
            <a:xfrm>
              <a:off x="-6434" y="0"/>
              <a:ext cx="4848788" cy="183361"/>
            </a:xfrm>
            <a:custGeom>
              <a:avLst/>
              <a:gdLst/>
              <a:ahLst/>
              <a:cxnLst/>
              <a:rect l="l" t="t" r="r" b="b"/>
              <a:pathLst>
                <a:path w="4848788" h="183361">
                  <a:moveTo>
                    <a:pt x="0" y="0"/>
                  </a:moveTo>
                  <a:lnTo>
                    <a:pt x="4848788" y="0"/>
                  </a:lnTo>
                  <a:lnTo>
                    <a:pt x="4848788" y="183361"/>
                  </a:lnTo>
                  <a:lnTo>
                    <a:pt x="0" y="183361"/>
                  </a:lnTo>
                  <a:close/>
                </a:path>
              </a:pathLst>
            </a:custGeom>
            <a:solidFill>
              <a:srgbClr val="002269"/>
            </a:solidFill>
          </p:spPr>
          <p:txBody>
            <a:bodyPr/>
            <a:lstStyle/>
            <a:p>
              <a:endParaRPr lang="en-GB" dirty="0"/>
            </a:p>
          </p:txBody>
        </p:sp>
        <p:sp>
          <p:nvSpPr>
            <p:cNvPr id="56" name="TextBox 56"/>
            <p:cNvSpPr txBox="1"/>
            <p:nvPr/>
          </p:nvSpPr>
          <p:spPr>
            <a:xfrm>
              <a:off x="0" y="-38100"/>
              <a:ext cx="4848788" cy="221461"/>
            </a:xfrm>
            <a:prstGeom prst="rect">
              <a:avLst/>
            </a:prstGeom>
          </p:spPr>
          <p:txBody>
            <a:bodyPr lIns="50800" tIns="50800" rIns="50800" bIns="50800" rtlCol="0" anchor="ctr"/>
            <a:lstStyle/>
            <a:p>
              <a:pPr algn="ctr">
                <a:lnSpc>
                  <a:spcPts val="2659"/>
                </a:lnSpc>
              </a:pPr>
              <a:r>
                <a:rPr lang="en-US" sz="1899" b="1" dirty="0">
                  <a:solidFill>
                    <a:srgbClr val="FFFFFF"/>
                  </a:solidFill>
                  <a:latin typeface="Canva Sans Bold"/>
                  <a:ea typeface="Canva Sans Bold"/>
                  <a:cs typeface="Canva Sans Bold"/>
                  <a:sym typeface="Canva Sans Bold"/>
                </a:rPr>
                <a:t>Infrastructure Sharing &amp; Wholesale Access (LLU &amp; Openreach)</a:t>
              </a:r>
            </a:p>
          </p:txBody>
        </p:sp>
      </p:grpSp>
      <p:sp>
        <p:nvSpPr>
          <p:cNvPr id="59" name="Slide Number Placeholder 58">
            <a:extLst>
              <a:ext uri="{FF2B5EF4-FFF2-40B4-BE49-F238E27FC236}">
                <a16:creationId xmlns:a16="http://schemas.microsoft.com/office/drawing/2014/main" id="{60D1AB98-F5B1-E01B-E03A-6B1195CEBD46}"/>
              </a:ext>
            </a:extLst>
          </p:cNvPr>
          <p:cNvSpPr>
            <a:spLocks noGrp="1"/>
          </p:cNvSpPr>
          <p:nvPr>
            <p:ph type="sldNum" sz="quarter" idx="12"/>
          </p:nvPr>
        </p:nvSpPr>
        <p:spPr>
          <a:xfrm>
            <a:off x="6316018" y="9659984"/>
            <a:ext cx="2133600" cy="365125"/>
          </a:xfrm>
        </p:spPr>
        <p:txBody>
          <a:bodyPr/>
          <a:lstStyle/>
          <a:p>
            <a:fld id="{B6F15528-21DE-4FAA-801E-634DDDAF4B2B}" type="slidenum">
              <a:rPr lang="en-US" smtClean="0"/>
              <a:pPr/>
              <a:t>7</a:t>
            </a:fld>
            <a:endParaRPr lang="en-US" dirty="0"/>
          </a:p>
        </p:txBody>
      </p:sp>
      <p:grpSp>
        <p:nvGrpSpPr>
          <p:cNvPr id="2" name="Group 1">
            <a:extLst>
              <a:ext uri="{FF2B5EF4-FFF2-40B4-BE49-F238E27FC236}">
                <a16:creationId xmlns:a16="http://schemas.microsoft.com/office/drawing/2014/main" id="{57287914-2CE2-AC4A-8831-CBF4106EB310}"/>
              </a:ext>
            </a:extLst>
          </p:cNvPr>
          <p:cNvGrpSpPr/>
          <p:nvPr/>
        </p:nvGrpSpPr>
        <p:grpSpPr>
          <a:xfrm>
            <a:off x="-2018" y="9054476"/>
            <a:ext cx="18146240" cy="1210357"/>
            <a:chOff x="-2018" y="9054476"/>
            <a:chExt cx="18146240" cy="1210357"/>
          </a:xfrm>
        </p:grpSpPr>
        <p:sp>
          <p:nvSpPr>
            <p:cNvPr id="12" name="Freeform 50">
              <a:extLst>
                <a:ext uri="{FF2B5EF4-FFF2-40B4-BE49-F238E27FC236}">
                  <a16:creationId xmlns:a16="http://schemas.microsoft.com/office/drawing/2014/main" id="{2C10C1D6-4707-0B70-A7B7-08E3A689855B}"/>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2"/>
              <a:stretch>
                <a:fillRect/>
              </a:stretch>
            </a:blipFill>
          </p:spPr>
          <p:txBody>
            <a:bodyPr/>
            <a:lstStyle/>
            <a:p>
              <a:endParaRPr lang="en-GB"/>
            </a:p>
          </p:txBody>
        </p:sp>
        <p:sp>
          <p:nvSpPr>
            <p:cNvPr id="13" name="Freeform 51">
              <a:extLst>
                <a:ext uri="{FF2B5EF4-FFF2-40B4-BE49-F238E27FC236}">
                  <a16:creationId xmlns:a16="http://schemas.microsoft.com/office/drawing/2014/main" id="{502BDBC8-379B-30ED-5A9A-D03EDD0A5B84}"/>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3"/>
              <a:stretch>
                <a:fillRect/>
              </a:stretch>
            </a:blipFill>
          </p:spPr>
          <p:txBody>
            <a:bodyPr/>
            <a:lstStyle/>
            <a:p>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758"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5913087" y="4572765"/>
            <a:ext cx="161661" cy="1616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200"/>
                </a:lnSpc>
              </a:pPr>
              <a:endParaRPr/>
            </a:p>
          </p:txBody>
        </p:sp>
      </p:grpSp>
      <p:grpSp>
        <p:nvGrpSpPr>
          <p:cNvPr id="6" name="Group 6"/>
          <p:cNvGrpSpPr/>
          <p:nvPr/>
        </p:nvGrpSpPr>
        <p:grpSpPr>
          <a:xfrm>
            <a:off x="5913087" y="7493379"/>
            <a:ext cx="161661" cy="16166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5913087" y="6076216"/>
            <a:ext cx="161661" cy="16166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2" name="Freeform 12"/>
          <p:cNvSpPr/>
          <p:nvPr/>
        </p:nvSpPr>
        <p:spPr>
          <a:xfrm>
            <a:off x="0" y="-17143"/>
            <a:ext cx="759988" cy="759988"/>
          </a:xfrm>
          <a:custGeom>
            <a:avLst/>
            <a:gdLst/>
            <a:ahLst/>
            <a:cxnLst/>
            <a:rect l="l" t="t" r="r" b="b"/>
            <a:pathLst>
              <a:path w="759988" h="759988">
                <a:moveTo>
                  <a:pt x="0" y="0"/>
                </a:moveTo>
                <a:lnTo>
                  <a:pt x="759988" y="0"/>
                </a:lnTo>
                <a:lnTo>
                  <a:pt x="759988" y="759987"/>
                </a:lnTo>
                <a:lnTo>
                  <a:pt x="0" y="759987"/>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17528012" y="9527012"/>
            <a:ext cx="759988" cy="759988"/>
          </a:xfrm>
          <a:custGeom>
            <a:avLst/>
            <a:gdLst/>
            <a:ahLst/>
            <a:cxnLst/>
            <a:rect l="l" t="t" r="r" b="b"/>
            <a:pathLst>
              <a:path w="759988" h="759988">
                <a:moveTo>
                  <a:pt x="0" y="0"/>
                </a:moveTo>
                <a:lnTo>
                  <a:pt x="759988" y="0"/>
                </a:lnTo>
                <a:lnTo>
                  <a:pt x="759988" y="759988"/>
                </a:lnTo>
                <a:lnTo>
                  <a:pt x="0" y="759988"/>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2051134" y="687220"/>
            <a:ext cx="14185731" cy="798295"/>
          </a:xfrm>
          <a:prstGeom prst="rect">
            <a:avLst/>
          </a:prstGeom>
        </p:spPr>
        <p:txBody>
          <a:bodyPr lIns="0" tIns="0" rIns="0" bIns="0" rtlCol="0" anchor="t">
            <a:spAutoFit/>
          </a:bodyPr>
          <a:lstStyle/>
          <a:p>
            <a:pPr algn="ctr">
              <a:lnSpc>
                <a:spcPts val="6719"/>
              </a:lnSpc>
              <a:spcBef>
                <a:spcPct val="0"/>
              </a:spcBef>
            </a:pPr>
            <a:r>
              <a:rPr lang="en-US" sz="4799" b="1" dirty="0">
                <a:solidFill>
                  <a:srgbClr val="000000"/>
                </a:solidFill>
                <a:latin typeface="Roboto Bold"/>
                <a:ea typeface="Roboto Bold"/>
                <a:cs typeface="Roboto Bold"/>
                <a:sym typeface="Roboto Bold"/>
              </a:rPr>
              <a:t>Mexico (2013–2024)</a:t>
            </a:r>
          </a:p>
        </p:txBody>
      </p:sp>
      <p:grpSp>
        <p:nvGrpSpPr>
          <p:cNvPr id="15" name="Group 15"/>
          <p:cNvGrpSpPr/>
          <p:nvPr/>
        </p:nvGrpSpPr>
        <p:grpSpPr>
          <a:xfrm>
            <a:off x="6699106" y="2641750"/>
            <a:ext cx="4575840" cy="6885262"/>
            <a:chOff x="0" y="0"/>
            <a:chExt cx="1327252" cy="1997116"/>
          </a:xfrm>
        </p:grpSpPr>
        <p:sp>
          <p:nvSpPr>
            <p:cNvPr id="16" name="Freeform 16"/>
            <p:cNvSpPr/>
            <p:nvPr/>
          </p:nvSpPr>
          <p:spPr>
            <a:xfrm>
              <a:off x="0" y="0"/>
              <a:ext cx="1327252" cy="1997116"/>
            </a:xfrm>
            <a:custGeom>
              <a:avLst/>
              <a:gdLst/>
              <a:ahLst/>
              <a:cxnLst/>
              <a:rect l="l" t="t" r="r" b="b"/>
              <a:pathLst>
                <a:path w="1327252" h="1997116">
                  <a:moveTo>
                    <a:pt x="0" y="0"/>
                  </a:moveTo>
                  <a:lnTo>
                    <a:pt x="1327252" y="0"/>
                  </a:lnTo>
                  <a:lnTo>
                    <a:pt x="1327252" y="1997116"/>
                  </a:lnTo>
                  <a:lnTo>
                    <a:pt x="0" y="1997116"/>
                  </a:lnTo>
                  <a:close/>
                </a:path>
              </a:pathLst>
            </a:custGeom>
            <a:solidFill>
              <a:srgbClr val="FFFFFF"/>
            </a:solidFill>
            <a:ln w="28575" cap="sq">
              <a:solidFill>
                <a:srgbClr val="8E93A9"/>
              </a:solidFill>
              <a:prstDash val="solid"/>
              <a:miter/>
            </a:ln>
          </p:spPr>
          <p:txBody>
            <a:bodyPr/>
            <a:lstStyle/>
            <a:p>
              <a:endParaRPr lang="en-GB"/>
            </a:p>
          </p:txBody>
        </p:sp>
        <p:sp>
          <p:nvSpPr>
            <p:cNvPr id="17" name="TextBox 17"/>
            <p:cNvSpPr txBox="1"/>
            <p:nvPr/>
          </p:nvSpPr>
          <p:spPr>
            <a:xfrm>
              <a:off x="0" y="-38100"/>
              <a:ext cx="1327252" cy="2035216"/>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844956" y="2956481"/>
            <a:ext cx="4142686" cy="759558"/>
            <a:chOff x="0" y="0"/>
            <a:chExt cx="2795791" cy="512606"/>
          </a:xfrm>
        </p:grpSpPr>
        <p:sp>
          <p:nvSpPr>
            <p:cNvPr id="19" name="Freeform 19"/>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20" name="TextBox 20"/>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21" name="TextBox 21"/>
          <p:cNvSpPr txBox="1"/>
          <p:nvPr/>
        </p:nvSpPr>
        <p:spPr>
          <a:xfrm>
            <a:off x="7298397" y="3108579"/>
            <a:ext cx="3235802" cy="372820"/>
          </a:xfrm>
          <a:prstGeom prst="rect">
            <a:avLst/>
          </a:prstGeom>
        </p:spPr>
        <p:txBody>
          <a:bodyPr lIns="0" tIns="0" rIns="0" bIns="0" rtlCol="0" anchor="t">
            <a:spAutoFit/>
          </a:bodyPr>
          <a:lstStyle/>
          <a:p>
            <a:pPr algn="ctr">
              <a:lnSpc>
                <a:spcPts val="3050"/>
              </a:lnSpc>
            </a:pPr>
            <a:r>
              <a:rPr lang="en-US" sz="2179" b="1" dirty="0">
                <a:solidFill>
                  <a:srgbClr val="FFFFFF"/>
                </a:solidFill>
                <a:latin typeface="Roboto Bold"/>
                <a:ea typeface="Roboto Bold"/>
                <a:cs typeface="Roboto Bold"/>
                <a:sym typeface="Roboto Bold"/>
              </a:rPr>
              <a:t>Achievements</a:t>
            </a:r>
          </a:p>
        </p:txBody>
      </p:sp>
      <p:sp>
        <p:nvSpPr>
          <p:cNvPr id="22" name="AutoShape 22"/>
          <p:cNvSpPr/>
          <p:nvPr/>
        </p:nvSpPr>
        <p:spPr>
          <a:xfrm>
            <a:off x="7001188" y="5316202"/>
            <a:ext cx="4161646" cy="8649"/>
          </a:xfrm>
          <a:prstGeom prst="line">
            <a:avLst/>
          </a:prstGeom>
          <a:ln w="19050" cap="flat">
            <a:solidFill>
              <a:srgbClr val="002269"/>
            </a:solidFill>
            <a:prstDash val="solid"/>
            <a:headEnd type="none" w="sm" len="sm"/>
            <a:tailEnd type="none" w="sm" len="sm"/>
          </a:ln>
        </p:spPr>
        <p:txBody>
          <a:bodyPr/>
          <a:lstStyle/>
          <a:p>
            <a:endParaRPr lang="en-GB" b="1" dirty="0"/>
          </a:p>
        </p:txBody>
      </p:sp>
      <p:sp>
        <p:nvSpPr>
          <p:cNvPr id="23" name="TextBox 23"/>
          <p:cNvSpPr txBox="1"/>
          <p:nvPr/>
        </p:nvSpPr>
        <p:spPr>
          <a:xfrm>
            <a:off x="6949296" y="4153716"/>
            <a:ext cx="3894749" cy="717761"/>
          </a:xfrm>
          <a:prstGeom prst="rect">
            <a:avLst/>
          </a:prstGeom>
        </p:spPr>
        <p:txBody>
          <a:bodyPr lIns="0" tIns="0" rIns="0" bIns="0" rtlCol="0" anchor="t">
            <a:spAutoFit/>
          </a:bodyPr>
          <a:lstStyle/>
          <a:p>
            <a:pPr algn="l">
              <a:lnSpc>
                <a:spcPts val="2923"/>
              </a:lnSpc>
            </a:pPr>
            <a:r>
              <a:rPr lang="en-US" sz="2210" b="1" dirty="0">
                <a:solidFill>
                  <a:srgbClr val="000000">
                    <a:alpha val="74902"/>
                  </a:srgbClr>
                </a:solidFill>
                <a:latin typeface="Roboto"/>
                <a:ea typeface="Roboto"/>
                <a:cs typeface="Roboto"/>
                <a:sym typeface="Roboto"/>
              </a:rPr>
              <a:t>Met 30% (2018) and 50% (2020) targets.</a:t>
            </a:r>
            <a:endParaRPr lang="en-US" sz="2210" dirty="0">
              <a:solidFill>
                <a:srgbClr val="000000">
                  <a:alpha val="74902"/>
                </a:srgbClr>
              </a:solidFill>
              <a:latin typeface="Roboto"/>
              <a:ea typeface="Roboto"/>
              <a:cs typeface="Roboto"/>
              <a:sym typeface="Roboto"/>
            </a:endParaRPr>
          </a:p>
        </p:txBody>
      </p:sp>
      <p:sp>
        <p:nvSpPr>
          <p:cNvPr id="24" name="TextBox 24"/>
          <p:cNvSpPr txBox="1"/>
          <p:nvPr/>
        </p:nvSpPr>
        <p:spPr>
          <a:xfrm>
            <a:off x="6947461" y="5591070"/>
            <a:ext cx="4098548" cy="721672"/>
          </a:xfrm>
          <a:prstGeom prst="rect">
            <a:avLst/>
          </a:prstGeom>
        </p:spPr>
        <p:txBody>
          <a:bodyPr wrap="square" lIns="0" tIns="0" rIns="0" bIns="0" rtlCol="0" anchor="t">
            <a:spAutoFit/>
          </a:bodyPr>
          <a:lstStyle/>
          <a:p>
            <a:pPr algn="l">
              <a:lnSpc>
                <a:spcPts val="2923"/>
              </a:lnSpc>
            </a:pPr>
            <a:r>
              <a:rPr lang="en-US" sz="2210" b="1" dirty="0">
                <a:solidFill>
                  <a:srgbClr val="000000">
                    <a:alpha val="74902"/>
                  </a:srgbClr>
                </a:solidFill>
                <a:latin typeface="Roboto"/>
                <a:ea typeface="Roboto"/>
                <a:cs typeface="Roboto"/>
                <a:sym typeface="Roboto"/>
              </a:rPr>
              <a:t>Created wholesale LTE network with MVNO participation. </a:t>
            </a:r>
          </a:p>
        </p:txBody>
      </p:sp>
      <p:sp>
        <p:nvSpPr>
          <p:cNvPr id="25" name="TextBox 25"/>
          <p:cNvSpPr txBox="1"/>
          <p:nvPr/>
        </p:nvSpPr>
        <p:spPr>
          <a:xfrm>
            <a:off x="6910165" y="6633160"/>
            <a:ext cx="3890349" cy="721078"/>
          </a:xfrm>
          <a:prstGeom prst="rect">
            <a:avLst/>
          </a:prstGeom>
        </p:spPr>
        <p:txBody>
          <a:bodyPr lIns="0" tIns="0" rIns="0" bIns="0" rtlCol="0" anchor="t">
            <a:spAutoFit/>
          </a:bodyPr>
          <a:lstStyle/>
          <a:p>
            <a:pPr algn="just">
              <a:lnSpc>
                <a:spcPts val="2923"/>
              </a:lnSpc>
            </a:pPr>
            <a:r>
              <a:rPr lang="en-US" sz="2210" b="1" dirty="0">
                <a:solidFill>
                  <a:srgbClr val="000000">
                    <a:alpha val="74902"/>
                  </a:srgbClr>
                </a:solidFill>
                <a:latin typeface="Roboto"/>
                <a:ea typeface="Roboto"/>
                <a:cs typeface="Roboto"/>
                <a:sym typeface="Roboto"/>
              </a:rPr>
              <a:t>Helped launch CFE-TEIT for rural broadband.</a:t>
            </a:r>
          </a:p>
        </p:txBody>
      </p:sp>
      <p:sp>
        <p:nvSpPr>
          <p:cNvPr id="26" name="AutoShape 26"/>
          <p:cNvSpPr/>
          <p:nvPr/>
        </p:nvSpPr>
        <p:spPr>
          <a:xfrm>
            <a:off x="6949314" y="6463682"/>
            <a:ext cx="4161646" cy="8649"/>
          </a:xfrm>
          <a:prstGeom prst="line">
            <a:avLst/>
          </a:prstGeom>
          <a:ln w="19050" cap="flat">
            <a:solidFill>
              <a:srgbClr val="002269"/>
            </a:solidFill>
            <a:prstDash val="solid"/>
            <a:headEnd type="none" w="sm" len="sm"/>
            <a:tailEnd type="none" w="sm" len="sm"/>
          </a:ln>
        </p:spPr>
        <p:txBody>
          <a:bodyPr/>
          <a:lstStyle/>
          <a:p>
            <a:endParaRPr lang="en-GB"/>
          </a:p>
        </p:txBody>
      </p:sp>
      <p:grpSp>
        <p:nvGrpSpPr>
          <p:cNvPr id="27" name="Group 27"/>
          <p:cNvGrpSpPr/>
          <p:nvPr/>
        </p:nvGrpSpPr>
        <p:grpSpPr>
          <a:xfrm>
            <a:off x="11586302" y="2641750"/>
            <a:ext cx="4575840" cy="6885262"/>
            <a:chOff x="0" y="0"/>
            <a:chExt cx="1327252" cy="1997116"/>
          </a:xfrm>
        </p:grpSpPr>
        <p:sp>
          <p:nvSpPr>
            <p:cNvPr id="28" name="Freeform 28"/>
            <p:cNvSpPr/>
            <p:nvPr/>
          </p:nvSpPr>
          <p:spPr>
            <a:xfrm>
              <a:off x="0" y="0"/>
              <a:ext cx="1327252" cy="1997116"/>
            </a:xfrm>
            <a:custGeom>
              <a:avLst/>
              <a:gdLst/>
              <a:ahLst/>
              <a:cxnLst/>
              <a:rect l="l" t="t" r="r" b="b"/>
              <a:pathLst>
                <a:path w="1327252" h="1997116">
                  <a:moveTo>
                    <a:pt x="0" y="0"/>
                  </a:moveTo>
                  <a:lnTo>
                    <a:pt x="1327252" y="0"/>
                  </a:lnTo>
                  <a:lnTo>
                    <a:pt x="1327252" y="1997116"/>
                  </a:lnTo>
                  <a:lnTo>
                    <a:pt x="0" y="1997116"/>
                  </a:lnTo>
                  <a:close/>
                </a:path>
              </a:pathLst>
            </a:custGeom>
            <a:solidFill>
              <a:srgbClr val="FFFFFF"/>
            </a:solidFill>
            <a:ln w="28575" cap="sq">
              <a:solidFill>
                <a:srgbClr val="8E93A9"/>
              </a:solidFill>
              <a:prstDash val="solid"/>
              <a:miter/>
            </a:ln>
          </p:spPr>
          <p:txBody>
            <a:bodyPr/>
            <a:lstStyle/>
            <a:p>
              <a:endParaRPr lang="en-GB"/>
            </a:p>
          </p:txBody>
        </p:sp>
        <p:sp>
          <p:nvSpPr>
            <p:cNvPr id="29" name="TextBox 29"/>
            <p:cNvSpPr txBox="1"/>
            <p:nvPr/>
          </p:nvSpPr>
          <p:spPr>
            <a:xfrm>
              <a:off x="0" y="-38100"/>
              <a:ext cx="1327252" cy="2035216"/>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1802879" y="2962139"/>
            <a:ext cx="4142686" cy="759558"/>
            <a:chOff x="0" y="0"/>
            <a:chExt cx="2795791" cy="512606"/>
          </a:xfrm>
        </p:grpSpPr>
        <p:sp>
          <p:nvSpPr>
            <p:cNvPr id="31" name="Freeform 31"/>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32" name="TextBox 32"/>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33" name="TextBox 33"/>
          <p:cNvSpPr txBox="1"/>
          <p:nvPr/>
        </p:nvSpPr>
        <p:spPr>
          <a:xfrm>
            <a:off x="12256321" y="3114236"/>
            <a:ext cx="3235802" cy="372820"/>
          </a:xfrm>
          <a:prstGeom prst="rect">
            <a:avLst/>
          </a:prstGeom>
        </p:spPr>
        <p:txBody>
          <a:bodyPr lIns="0" tIns="0" rIns="0" bIns="0" rtlCol="0" anchor="t">
            <a:spAutoFit/>
          </a:bodyPr>
          <a:lstStyle/>
          <a:p>
            <a:pPr algn="ctr">
              <a:lnSpc>
                <a:spcPts val="3050"/>
              </a:lnSpc>
            </a:pPr>
            <a:r>
              <a:rPr lang="en-US" sz="2179" b="1" dirty="0">
                <a:solidFill>
                  <a:srgbClr val="FFFFFF"/>
                </a:solidFill>
                <a:latin typeface="Roboto Bold"/>
                <a:ea typeface="Roboto Bold"/>
                <a:cs typeface="Roboto Bold"/>
                <a:sym typeface="Roboto Bold"/>
              </a:rPr>
              <a:t>Problems</a:t>
            </a:r>
          </a:p>
        </p:txBody>
      </p:sp>
      <p:sp>
        <p:nvSpPr>
          <p:cNvPr id="36" name="TextBox 36"/>
          <p:cNvSpPr txBox="1"/>
          <p:nvPr/>
        </p:nvSpPr>
        <p:spPr>
          <a:xfrm>
            <a:off x="11858691" y="4294317"/>
            <a:ext cx="3801447" cy="765594"/>
          </a:xfrm>
          <a:prstGeom prst="rect">
            <a:avLst/>
          </a:prstGeom>
        </p:spPr>
        <p:txBody>
          <a:bodyPr lIns="0" tIns="0" rIns="0" bIns="0" rtlCol="0" anchor="t">
            <a:spAutoFit/>
          </a:bodyPr>
          <a:lstStyle/>
          <a:p>
            <a:pPr algn="l">
              <a:lnSpc>
                <a:spcPts val="3050"/>
              </a:lnSpc>
            </a:pPr>
            <a:r>
              <a:rPr lang="en-US" sz="2179" b="1" dirty="0">
                <a:solidFill>
                  <a:srgbClr val="000000">
                    <a:alpha val="74902"/>
                  </a:srgbClr>
                </a:solidFill>
                <a:latin typeface="Roboto"/>
                <a:ea typeface="Roboto"/>
                <a:cs typeface="Roboto"/>
                <a:sym typeface="Roboto"/>
              </a:rPr>
              <a:t>Heavy debt burden (bankruptcy in 2021). </a:t>
            </a:r>
          </a:p>
        </p:txBody>
      </p:sp>
      <p:sp>
        <p:nvSpPr>
          <p:cNvPr id="37" name="TextBox 37"/>
          <p:cNvSpPr txBox="1"/>
          <p:nvPr/>
        </p:nvSpPr>
        <p:spPr>
          <a:xfrm>
            <a:off x="11883689" y="5591070"/>
            <a:ext cx="3890349" cy="1163139"/>
          </a:xfrm>
          <a:prstGeom prst="rect">
            <a:avLst/>
          </a:prstGeom>
        </p:spPr>
        <p:txBody>
          <a:bodyPr lIns="0" tIns="0" rIns="0" bIns="0" rtlCol="0" anchor="t">
            <a:spAutoFit/>
          </a:bodyPr>
          <a:lstStyle/>
          <a:p>
            <a:pPr algn="l">
              <a:lnSpc>
                <a:spcPts val="3050"/>
              </a:lnSpc>
            </a:pPr>
            <a:r>
              <a:rPr lang="en-US" sz="2179" b="1" dirty="0">
                <a:solidFill>
                  <a:srgbClr val="000000">
                    <a:alpha val="74902"/>
                  </a:srgbClr>
                </a:solidFill>
                <a:latin typeface="Roboto"/>
                <a:ea typeface="Roboto"/>
                <a:cs typeface="Roboto"/>
                <a:sym typeface="Roboto"/>
              </a:rPr>
              <a:t>Slow MVNO uptake, incumbents retained dominance. </a:t>
            </a:r>
          </a:p>
        </p:txBody>
      </p:sp>
      <p:sp>
        <p:nvSpPr>
          <p:cNvPr id="38" name="AutoShape 38"/>
          <p:cNvSpPr/>
          <p:nvPr/>
        </p:nvSpPr>
        <p:spPr>
          <a:xfrm>
            <a:off x="11748041" y="5304775"/>
            <a:ext cx="4161646" cy="8649"/>
          </a:xfrm>
          <a:prstGeom prst="line">
            <a:avLst/>
          </a:prstGeom>
          <a:ln w="19050" cap="flat">
            <a:solidFill>
              <a:srgbClr val="002269"/>
            </a:solidFill>
            <a:prstDash val="solid"/>
            <a:headEnd type="none" w="sm" len="sm"/>
            <a:tailEnd type="none" w="sm" len="sm"/>
          </a:ln>
        </p:spPr>
        <p:txBody>
          <a:bodyPr/>
          <a:lstStyle/>
          <a:p>
            <a:endParaRPr lang="en-GB" dirty="0"/>
          </a:p>
        </p:txBody>
      </p:sp>
      <p:grpSp>
        <p:nvGrpSpPr>
          <p:cNvPr id="39" name="Group 39"/>
          <p:cNvGrpSpPr/>
          <p:nvPr/>
        </p:nvGrpSpPr>
        <p:grpSpPr>
          <a:xfrm>
            <a:off x="2051134" y="2641750"/>
            <a:ext cx="4336180" cy="6885262"/>
            <a:chOff x="0" y="0"/>
            <a:chExt cx="5781573" cy="9180350"/>
          </a:xfrm>
        </p:grpSpPr>
        <p:grpSp>
          <p:nvGrpSpPr>
            <p:cNvPr id="40" name="Group 40"/>
            <p:cNvGrpSpPr/>
            <p:nvPr/>
          </p:nvGrpSpPr>
          <p:grpSpPr>
            <a:xfrm>
              <a:off x="0" y="0"/>
              <a:ext cx="5781573" cy="9180350"/>
              <a:chOff x="0" y="0"/>
              <a:chExt cx="1327252" cy="2107496"/>
            </a:xfrm>
          </p:grpSpPr>
          <p:sp>
            <p:nvSpPr>
              <p:cNvPr id="41" name="Freeform 41"/>
              <p:cNvSpPr/>
              <p:nvPr/>
            </p:nvSpPr>
            <p:spPr>
              <a:xfrm>
                <a:off x="0" y="0"/>
                <a:ext cx="1327252" cy="2107496"/>
              </a:xfrm>
              <a:custGeom>
                <a:avLst/>
                <a:gdLst/>
                <a:ahLst/>
                <a:cxnLst/>
                <a:rect l="l" t="t" r="r" b="b"/>
                <a:pathLst>
                  <a:path w="1327252" h="2107496">
                    <a:moveTo>
                      <a:pt x="0" y="0"/>
                    </a:moveTo>
                    <a:lnTo>
                      <a:pt x="1327252" y="0"/>
                    </a:lnTo>
                    <a:lnTo>
                      <a:pt x="1327252" y="2107496"/>
                    </a:lnTo>
                    <a:lnTo>
                      <a:pt x="0" y="2107496"/>
                    </a:lnTo>
                    <a:close/>
                  </a:path>
                </a:pathLst>
              </a:custGeom>
              <a:solidFill>
                <a:srgbClr val="FFFFFF"/>
              </a:solidFill>
              <a:ln w="28575" cap="sq">
                <a:solidFill>
                  <a:srgbClr val="8E93A9"/>
                </a:solidFill>
                <a:prstDash val="solid"/>
                <a:miter/>
              </a:ln>
            </p:spPr>
            <p:txBody>
              <a:bodyPr/>
              <a:lstStyle/>
              <a:p>
                <a:endParaRPr lang="en-GB"/>
              </a:p>
            </p:txBody>
          </p:sp>
          <p:sp>
            <p:nvSpPr>
              <p:cNvPr id="42" name="TextBox 42"/>
              <p:cNvSpPr txBox="1"/>
              <p:nvPr/>
            </p:nvSpPr>
            <p:spPr>
              <a:xfrm>
                <a:off x="0" y="-38100"/>
                <a:ext cx="1327252" cy="2145596"/>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a:off x="152363" y="397663"/>
              <a:ext cx="5234283" cy="959702"/>
              <a:chOff x="0" y="0"/>
              <a:chExt cx="2795791" cy="512606"/>
            </a:xfrm>
          </p:grpSpPr>
          <p:sp>
            <p:nvSpPr>
              <p:cNvPr id="44" name="Freeform 44"/>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45" name="TextBox 45"/>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46" name="AutoShape 46"/>
            <p:cNvSpPr/>
            <p:nvPr/>
          </p:nvSpPr>
          <p:spPr>
            <a:xfrm>
              <a:off x="261373" y="3379170"/>
              <a:ext cx="5258239" cy="10928"/>
            </a:xfrm>
            <a:prstGeom prst="line">
              <a:avLst/>
            </a:prstGeom>
            <a:ln w="21856" cap="flat">
              <a:solidFill>
                <a:srgbClr val="2C2669"/>
              </a:solidFill>
              <a:prstDash val="solid"/>
              <a:headEnd type="none" w="sm" len="sm"/>
              <a:tailEnd type="none" w="sm" len="sm"/>
            </a:ln>
          </p:spPr>
          <p:txBody>
            <a:bodyPr/>
            <a:lstStyle/>
            <a:p>
              <a:endParaRPr lang="en-GB"/>
            </a:p>
          </p:txBody>
        </p:sp>
        <p:sp>
          <p:nvSpPr>
            <p:cNvPr id="47" name="TextBox 47"/>
            <p:cNvSpPr txBox="1"/>
            <p:nvPr/>
          </p:nvSpPr>
          <p:spPr>
            <a:xfrm>
              <a:off x="725287" y="611912"/>
              <a:ext cx="4088436" cy="448984"/>
            </a:xfrm>
            <a:prstGeom prst="rect">
              <a:avLst/>
            </a:prstGeom>
          </p:spPr>
          <p:txBody>
            <a:bodyPr lIns="0" tIns="0" rIns="0" bIns="0" rtlCol="0" anchor="t">
              <a:spAutoFit/>
            </a:bodyPr>
            <a:lstStyle/>
            <a:p>
              <a:pPr algn="ctr">
                <a:lnSpc>
                  <a:spcPts val="2891"/>
                </a:lnSpc>
              </a:pPr>
              <a:r>
                <a:rPr lang="en-US" sz="2065" b="1">
                  <a:solidFill>
                    <a:srgbClr val="FFFFFF"/>
                  </a:solidFill>
                  <a:latin typeface="Roboto Bold"/>
                  <a:ea typeface="Roboto Bold"/>
                  <a:cs typeface="Roboto Bold"/>
                  <a:sym typeface="Roboto Bold"/>
                </a:rPr>
                <a:t>Targets/Goals</a:t>
              </a:r>
            </a:p>
          </p:txBody>
        </p:sp>
        <p:sp>
          <p:nvSpPr>
            <p:cNvPr id="48" name="TextBox 48"/>
            <p:cNvSpPr txBox="1"/>
            <p:nvPr/>
          </p:nvSpPr>
          <p:spPr>
            <a:xfrm>
              <a:off x="261373" y="1937591"/>
              <a:ext cx="4789881" cy="956075"/>
            </a:xfrm>
            <a:prstGeom prst="rect">
              <a:avLst/>
            </a:prstGeom>
          </p:spPr>
          <p:txBody>
            <a:bodyPr lIns="0" tIns="0" rIns="0" bIns="0" rtlCol="0" anchor="t">
              <a:spAutoFit/>
            </a:bodyPr>
            <a:lstStyle/>
            <a:p>
              <a:pPr algn="l">
                <a:lnSpc>
                  <a:spcPts val="2891"/>
                </a:lnSpc>
              </a:pPr>
              <a:r>
                <a:rPr lang="en-US" sz="2065" b="1" dirty="0">
                  <a:solidFill>
                    <a:srgbClr val="000000">
                      <a:alpha val="74902"/>
                    </a:srgbClr>
                  </a:solidFill>
                  <a:latin typeface="Roboto"/>
                  <a:ea typeface="Roboto"/>
                  <a:cs typeface="Roboto"/>
                  <a:sym typeface="Roboto"/>
                </a:rPr>
                <a:t>Build wholesale-only 4G LTE network on 700MHz</a:t>
              </a:r>
            </a:p>
          </p:txBody>
        </p:sp>
        <p:sp>
          <p:nvSpPr>
            <p:cNvPr id="49" name="TextBox 49"/>
            <p:cNvSpPr txBox="1"/>
            <p:nvPr/>
          </p:nvSpPr>
          <p:spPr>
            <a:xfrm>
              <a:off x="195807" y="3855495"/>
              <a:ext cx="4803126" cy="1451936"/>
            </a:xfrm>
            <a:prstGeom prst="rect">
              <a:avLst/>
            </a:prstGeom>
          </p:spPr>
          <p:txBody>
            <a:bodyPr lIns="0" tIns="0" rIns="0" bIns="0" rtlCol="0" anchor="t">
              <a:spAutoFit/>
            </a:bodyPr>
            <a:lstStyle/>
            <a:p>
              <a:pPr>
                <a:lnSpc>
                  <a:spcPts val="2891"/>
                </a:lnSpc>
              </a:pPr>
              <a:r>
                <a:rPr lang="en-US" sz="2065" b="1" dirty="0">
                  <a:solidFill>
                    <a:srgbClr val="000000">
                      <a:alpha val="74902"/>
                    </a:srgbClr>
                  </a:solidFill>
                  <a:latin typeface="Roboto"/>
                  <a:ea typeface="Roboto"/>
                  <a:cs typeface="Roboto"/>
                  <a:sym typeface="Roboto"/>
                </a:rPr>
                <a:t>30% coverage at launch (2018), 50% by 2020, 70% by 2022, 92.2% by 2024.</a:t>
              </a:r>
            </a:p>
          </p:txBody>
        </p:sp>
        <p:sp>
          <p:nvSpPr>
            <p:cNvPr id="50" name="TextBox 50"/>
            <p:cNvSpPr txBox="1"/>
            <p:nvPr/>
          </p:nvSpPr>
          <p:spPr>
            <a:xfrm>
              <a:off x="192636" y="6030264"/>
              <a:ext cx="4915456" cy="956075"/>
            </a:xfrm>
            <a:prstGeom prst="rect">
              <a:avLst/>
            </a:prstGeom>
          </p:spPr>
          <p:txBody>
            <a:bodyPr lIns="0" tIns="0" rIns="0" bIns="0" rtlCol="0" anchor="t">
              <a:spAutoFit/>
            </a:bodyPr>
            <a:lstStyle/>
            <a:p>
              <a:pPr algn="l">
                <a:lnSpc>
                  <a:spcPts val="2891"/>
                </a:lnSpc>
              </a:pPr>
              <a:r>
                <a:rPr lang="en-US" sz="2065" b="1" dirty="0">
                  <a:solidFill>
                    <a:srgbClr val="000000">
                      <a:alpha val="74902"/>
                    </a:srgbClr>
                  </a:solidFill>
                  <a:latin typeface="Roboto"/>
                  <a:ea typeface="Roboto"/>
                  <a:cs typeface="Roboto"/>
                  <a:sym typeface="Roboto"/>
                </a:rPr>
                <a:t>Reduce Telcel’s dominance, expand MVNOs.</a:t>
              </a:r>
            </a:p>
          </p:txBody>
        </p:sp>
        <p:sp>
          <p:nvSpPr>
            <p:cNvPr id="51" name="AutoShape 51"/>
            <p:cNvSpPr/>
            <p:nvPr/>
          </p:nvSpPr>
          <p:spPr>
            <a:xfrm>
              <a:off x="195829" y="5768798"/>
              <a:ext cx="5258239" cy="10928"/>
            </a:xfrm>
            <a:prstGeom prst="line">
              <a:avLst/>
            </a:prstGeom>
            <a:ln w="21856" cap="flat">
              <a:solidFill>
                <a:srgbClr val="2C2669"/>
              </a:solidFill>
              <a:prstDash val="solid"/>
              <a:headEnd type="none" w="sm" len="sm"/>
              <a:tailEnd type="none" w="sm" len="sm"/>
            </a:ln>
          </p:spPr>
          <p:txBody>
            <a:bodyPr/>
            <a:lstStyle/>
            <a:p>
              <a:endParaRPr lang="en-GB"/>
            </a:p>
          </p:txBody>
        </p:sp>
      </p:grpSp>
      <p:sp>
        <p:nvSpPr>
          <p:cNvPr id="52" name="AutoShape 52"/>
          <p:cNvSpPr/>
          <p:nvPr/>
        </p:nvSpPr>
        <p:spPr>
          <a:xfrm>
            <a:off x="11748041" y="6964023"/>
            <a:ext cx="4161646" cy="8649"/>
          </a:xfrm>
          <a:prstGeom prst="line">
            <a:avLst/>
          </a:prstGeom>
          <a:ln w="19050" cap="flat">
            <a:solidFill>
              <a:srgbClr val="002269"/>
            </a:solidFill>
            <a:prstDash val="solid"/>
            <a:headEnd type="none" w="sm" len="sm"/>
            <a:tailEnd type="none" w="sm" len="sm"/>
          </a:ln>
        </p:spPr>
        <p:txBody>
          <a:bodyPr/>
          <a:lstStyle/>
          <a:p>
            <a:endParaRPr lang="en-GB"/>
          </a:p>
        </p:txBody>
      </p:sp>
      <p:sp>
        <p:nvSpPr>
          <p:cNvPr id="53" name="TextBox 53"/>
          <p:cNvSpPr txBox="1"/>
          <p:nvPr/>
        </p:nvSpPr>
        <p:spPr>
          <a:xfrm>
            <a:off x="11761488" y="7210855"/>
            <a:ext cx="3801447" cy="765594"/>
          </a:xfrm>
          <a:prstGeom prst="rect">
            <a:avLst/>
          </a:prstGeom>
        </p:spPr>
        <p:txBody>
          <a:bodyPr lIns="0" tIns="0" rIns="0" bIns="0" rtlCol="0" anchor="t">
            <a:spAutoFit/>
          </a:bodyPr>
          <a:lstStyle/>
          <a:p>
            <a:pPr algn="l">
              <a:lnSpc>
                <a:spcPts val="3050"/>
              </a:lnSpc>
            </a:pPr>
            <a:r>
              <a:rPr lang="en-US" sz="2179" b="1" dirty="0">
                <a:solidFill>
                  <a:srgbClr val="000000">
                    <a:alpha val="74902"/>
                  </a:srgbClr>
                </a:solidFill>
                <a:latin typeface="Roboto"/>
                <a:ea typeface="Roboto"/>
                <a:cs typeface="Roboto"/>
                <a:sym typeface="Roboto"/>
              </a:rPr>
              <a:t>Shifted from competition tool to social policy instrument.</a:t>
            </a:r>
          </a:p>
        </p:txBody>
      </p:sp>
      <p:grpSp>
        <p:nvGrpSpPr>
          <p:cNvPr id="54" name="Group 54"/>
          <p:cNvGrpSpPr/>
          <p:nvPr/>
        </p:nvGrpSpPr>
        <p:grpSpPr>
          <a:xfrm>
            <a:off x="0" y="1664677"/>
            <a:ext cx="18410240" cy="696199"/>
            <a:chOff x="0" y="0"/>
            <a:chExt cx="4848788" cy="183361"/>
          </a:xfrm>
        </p:grpSpPr>
        <p:sp>
          <p:nvSpPr>
            <p:cNvPr id="55" name="Freeform 55"/>
            <p:cNvSpPr/>
            <p:nvPr/>
          </p:nvSpPr>
          <p:spPr>
            <a:xfrm>
              <a:off x="0" y="0"/>
              <a:ext cx="4848788" cy="183361"/>
            </a:xfrm>
            <a:custGeom>
              <a:avLst/>
              <a:gdLst/>
              <a:ahLst/>
              <a:cxnLst/>
              <a:rect l="l" t="t" r="r" b="b"/>
              <a:pathLst>
                <a:path w="4848788" h="183361">
                  <a:moveTo>
                    <a:pt x="0" y="0"/>
                  </a:moveTo>
                  <a:lnTo>
                    <a:pt x="4848788" y="0"/>
                  </a:lnTo>
                  <a:lnTo>
                    <a:pt x="4848788" y="183361"/>
                  </a:lnTo>
                  <a:lnTo>
                    <a:pt x="0" y="183361"/>
                  </a:lnTo>
                  <a:close/>
                </a:path>
              </a:pathLst>
            </a:custGeom>
            <a:solidFill>
              <a:srgbClr val="002269"/>
            </a:solidFill>
          </p:spPr>
          <p:txBody>
            <a:bodyPr/>
            <a:lstStyle/>
            <a:p>
              <a:endParaRPr lang="en-GB"/>
            </a:p>
          </p:txBody>
        </p:sp>
        <p:sp>
          <p:nvSpPr>
            <p:cNvPr id="56" name="TextBox 56"/>
            <p:cNvSpPr txBox="1"/>
            <p:nvPr/>
          </p:nvSpPr>
          <p:spPr>
            <a:xfrm>
              <a:off x="0" y="-38100"/>
              <a:ext cx="4848788" cy="221461"/>
            </a:xfrm>
            <a:prstGeom prst="rect">
              <a:avLst/>
            </a:prstGeom>
          </p:spPr>
          <p:txBody>
            <a:bodyPr lIns="50800" tIns="50800" rIns="50800" bIns="50800" rtlCol="0" anchor="ctr"/>
            <a:lstStyle/>
            <a:p>
              <a:pPr algn="ctr">
                <a:lnSpc>
                  <a:spcPts val="2659"/>
                </a:lnSpc>
              </a:pPr>
              <a:r>
                <a:rPr lang="en-US" sz="1899" b="1" dirty="0">
                  <a:solidFill>
                    <a:srgbClr val="FFFFFF"/>
                  </a:solidFill>
                  <a:latin typeface="Canva Sans Bold"/>
                  <a:ea typeface="Canva Sans Bold"/>
                  <a:cs typeface="Canva Sans Bold"/>
                  <a:sym typeface="Canva Sans Bold"/>
                </a:rPr>
                <a:t>Red </a:t>
              </a:r>
              <a:r>
                <a:rPr lang="en-US" sz="1899" b="1" dirty="0" err="1">
                  <a:solidFill>
                    <a:srgbClr val="FFFFFF"/>
                  </a:solidFill>
                  <a:latin typeface="Canva Sans Bold"/>
                  <a:ea typeface="Canva Sans Bold"/>
                  <a:cs typeface="Canva Sans Bold"/>
                  <a:sym typeface="Canva Sans Bold"/>
                </a:rPr>
                <a:t>Compartida</a:t>
              </a:r>
              <a:r>
                <a:rPr lang="en-US" sz="1899" b="1" dirty="0">
                  <a:solidFill>
                    <a:srgbClr val="FFFFFF"/>
                  </a:solidFill>
                  <a:latin typeface="Canva Sans Bold"/>
                  <a:ea typeface="Canva Sans Bold"/>
                  <a:cs typeface="Canva Sans Bold"/>
                  <a:sym typeface="Canva Sans Bold"/>
                </a:rPr>
                <a:t> mobile network (structural separation)</a:t>
              </a:r>
            </a:p>
          </p:txBody>
        </p:sp>
      </p:grpSp>
      <p:sp>
        <p:nvSpPr>
          <p:cNvPr id="59" name="Slide Number Placeholder 58">
            <a:extLst>
              <a:ext uri="{FF2B5EF4-FFF2-40B4-BE49-F238E27FC236}">
                <a16:creationId xmlns:a16="http://schemas.microsoft.com/office/drawing/2014/main" id="{3E83D604-7ACC-A77A-6491-6EA11FF302F3}"/>
              </a:ext>
            </a:extLst>
          </p:cNvPr>
          <p:cNvSpPr>
            <a:spLocks noGrp="1"/>
          </p:cNvSpPr>
          <p:nvPr>
            <p:ph type="sldNum" sz="quarter" idx="12"/>
          </p:nvPr>
        </p:nvSpPr>
        <p:spPr>
          <a:xfrm>
            <a:off x="6553200" y="9599780"/>
            <a:ext cx="2133600" cy="365125"/>
          </a:xfrm>
        </p:spPr>
        <p:txBody>
          <a:bodyPr/>
          <a:lstStyle/>
          <a:p>
            <a:fld id="{B6F15528-21DE-4FAA-801E-634DDDAF4B2B}" type="slidenum">
              <a:rPr lang="en-US" smtClean="0"/>
              <a:pPr/>
              <a:t>8</a:t>
            </a:fld>
            <a:endParaRPr lang="en-US" dirty="0"/>
          </a:p>
        </p:txBody>
      </p:sp>
      <p:grpSp>
        <p:nvGrpSpPr>
          <p:cNvPr id="63" name="Group 62">
            <a:extLst>
              <a:ext uri="{FF2B5EF4-FFF2-40B4-BE49-F238E27FC236}">
                <a16:creationId xmlns:a16="http://schemas.microsoft.com/office/drawing/2014/main" id="{F405C32E-2090-8EE7-5763-AB7AFCFBE2CE}"/>
              </a:ext>
            </a:extLst>
          </p:cNvPr>
          <p:cNvGrpSpPr/>
          <p:nvPr/>
        </p:nvGrpSpPr>
        <p:grpSpPr>
          <a:xfrm>
            <a:off x="-2018" y="9054476"/>
            <a:ext cx="18146240" cy="1210357"/>
            <a:chOff x="-2018" y="9054476"/>
            <a:chExt cx="18146240" cy="1210357"/>
          </a:xfrm>
        </p:grpSpPr>
        <p:sp>
          <p:nvSpPr>
            <p:cNvPr id="64" name="Freeform 50">
              <a:extLst>
                <a:ext uri="{FF2B5EF4-FFF2-40B4-BE49-F238E27FC236}">
                  <a16:creationId xmlns:a16="http://schemas.microsoft.com/office/drawing/2014/main" id="{9E5E6A3B-57D5-15F8-CBCF-C34633ED1A8C}"/>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5"/>
              <a:stretch>
                <a:fillRect/>
              </a:stretch>
            </a:blipFill>
          </p:spPr>
          <p:txBody>
            <a:bodyPr/>
            <a:lstStyle/>
            <a:p>
              <a:endParaRPr lang="en-GB"/>
            </a:p>
          </p:txBody>
        </p:sp>
        <p:sp>
          <p:nvSpPr>
            <p:cNvPr id="65" name="Freeform 51">
              <a:extLst>
                <a:ext uri="{FF2B5EF4-FFF2-40B4-BE49-F238E27FC236}">
                  <a16:creationId xmlns:a16="http://schemas.microsoft.com/office/drawing/2014/main" id="{6F6A2102-EFF7-FBA4-5B9C-C618903CFBA9}"/>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6"/>
              <a:stretch>
                <a:fillRect/>
              </a:stretch>
            </a:blipFill>
          </p:spPr>
          <p:txBody>
            <a:bodyPr/>
            <a:lstStyle/>
            <a:p>
              <a:endParaRPr lang="en-GB"/>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5908888" y="4892700"/>
            <a:ext cx="162906" cy="16290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5" name="TextBox 5"/>
            <p:cNvSpPr txBox="1"/>
            <p:nvPr/>
          </p:nvSpPr>
          <p:spPr>
            <a:xfrm>
              <a:off x="76200" y="0"/>
              <a:ext cx="660400" cy="736600"/>
            </a:xfrm>
            <a:prstGeom prst="rect">
              <a:avLst/>
            </a:prstGeom>
          </p:spPr>
          <p:txBody>
            <a:bodyPr lIns="50800" tIns="50800" rIns="50800" bIns="50800" rtlCol="0" anchor="ctr"/>
            <a:lstStyle/>
            <a:p>
              <a:pPr algn="ctr">
                <a:lnSpc>
                  <a:spcPts val="4200"/>
                </a:lnSpc>
              </a:pPr>
              <a:endParaRPr/>
            </a:p>
          </p:txBody>
        </p:sp>
      </p:grpSp>
      <p:grpSp>
        <p:nvGrpSpPr>
          <p:cNvPr id="6" name="Group 6"/>
          <p:cNvGrpSpPr/>
          <p:nvPr/>
        </p:nvGrpSpPr>
        <p:grpSpPr>
          <a:xfrm>
            <a:off x="5908888" y="7835805"/>
            <a:ext cx="162906" cy="16290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5908888" y="6407728"/>
            <a:ext cx="162906" cy="16290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269"/>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sp>
        <p:nvSpPr>
          <p:cNvPr id="12" name="Freeform 12"/>
          <p:cNvSpPr/>
          <p:nvPr/>
        </p:nvSpPr>
        <p:spPr>
          <a:xfrm>
            <a:off x="0" y="-17143"/>
            <a:ext cx="759988" cy="759988"/>
          </a:xfrm>
          <a:custGeom>
            <a:avLst/>
            <a:gdLst/>
            <a:ahLst/>
            <a:cxnLst/>
            <a:rect l="l" t="t" r="r" b="b"/>
            <a:pathLst>
              <a:path w="759988" h="759988">
                <a:moveTo>
                  <a:pt x="0" y="0"/>
                </a:moveTo>
                <a:lnTo>
                  <a:pt x="759988" y="0"/>
                </a:lnTo>
                <a:lnTo>
                  <a:pt x="759988" y="759987"/>
                </a:lnTo>
                <a:lnTo>
                  <a:pt x="0" y="759987"/>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17528012" y="9527012"/>
            <a:ext cx="759988" cy="759988"/>
          </a:xfrm>
          <a:custGeom>
            <a:avLst/>
            <a:gdLst/>
            <a:ahLst/>
            <a:cxnLst/>
            <a:rect l="l" t="t" r="r" b="b"/>
            <a:pathLst>
              <a:path w="759988" h="759988">
                <a:moveTo>
                  <a:pt x="0" y="0"/>
                </a:moveTo>
                <a:lnTo>
                  <a:pt x="759988" y="0"/>
                </a:lnTo>
                <a:lnTo>
                  <a:pt x="759988" y="759988"/>
                </a:lnTo>
                <a:lnTo>
                  <a:pt x="0" y="759988"/>
                </a:lnTo>
                <a:lnTo>
                  <a:pt x="0" y="0"/>
                </a:lnTo>
                <a:close/>
              </a:path>
            </a:pathLst>
          </a:custGeom>
          <a:blipFill>
            <a:blip r:embed="rId3">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4" name="TextBox 14"/>
          <p:cNvSpPr txBox="1"/>
          <p:nvPr/>
        </p:nvSpPr>
        <p:spPr>
          <a:xfrm>
            <a:off x="2017196" y="744004"/>
            <a:ext cx="14185731" cy="798295"/>
          </a:xfrm>
          <a:prstGeom prst="rect">
            <a:avLst/>
          </a:prstGeom>
        </p:spPr>
        <p:txBody>
          <a:bodyPr lIns="0" tIns="0" rIns="0" bIns="0" rtlCol="0" anchor="t">
            <a:spAutoFit/>
          </a:bodyPr>
          <a:lstStyle/>
          <a:p>
            <a:pPr algn="ctr">
              <a:lnSpc>
                <a:spcPts val="6719"/>
              </a:lnSpc>
              <a:spcBef>
                <a:spcPct val="0"/>
              </a:spcBef>
            </a:pPr>
            <a:r>
              <a:rPr lang="en-US" sz="4799" b="1" dirty="0">
                <a:solidFill>
                  <a:srgbClr val="000000"/>
                </a:solidFill>
                <a:latin typeface="Roboto Bold"/>
                <a:ea typeface="Roboto Bold"/>
                <a:cs typeface="Roboto Bold"/>
                <a:sym typeface="Roboto Bold"/>
              </a:rPr>
              <a:t>Australia (2009–2024)</a:t>
            </a:r>
          </a:p>
        </p:txBody>
      </p:sp>
      <p:grpSp>
        <p:nvGrpSpPr>
          <p:cNvPr id="15" name="Group 15"/>
          <p:cNvGrpSpPr/>
          <p:nvPr/>
        </p:nvGrpSpPr>
        <p:grpSpPr>
          <a:xfrm>
            <a:off x="6700959" y="2946815"/>
            <a:ext cx="4611076" cy="6572236"/>
            <a:chOff x="0" y="0"/>
            <a:chExt cx="6148101" cy="8762981"/>
          </a:xfrm>
        </p:grpSpPr>
        <p:grpSp>
          <p:nvGrpSpPr>
            <p:cNvPr id="16" name="Group 16"/>
            <p:cNvGrpSpPr/>
            <p:nvPr/>
          </p:nvGrpSpPr>
          <p:grpSpPr>
            <a:xfrm>
              <a:off x="0" y="0"/>
              <a:ext cx="6148101" cy="8762981"/>
              <a:chOff x="0" y="0"/>
              <a:chExt cx="1327252" cy="1891753"/>
            </a:xfrm>
          </p:grpSpPr>
          <p:sp>
            <p:nvSpPr>
              <p:cNvPr id="17" name="Freeform 17"/>
              <p:cNvSpPr/>
              <p:nvPr/>
            </p:nvSpPr>
            <p:spPr>
              <a:xfrm>
                <a:off x="0" y="0"/>
                <a:ext cx="1327252" cy="1891753"/>
              </a:xfrm>
              <a:custGeom>
                <a:avLst/>
                <a:gdLst/>
                <a:ahLst/>
                <a:cxnLst/>
                <a:rect l="l" t="t" r="r" b="b"/>
                <a:pathLst>
                  <a:path w="1327252" h="1891753">
                    <a:moveTo>
                      <a:pt x="0" y="0"/>
                    </a:moveTo>
                    <a:lnTo>
                      <a:pt x="1327252" y="0"/>
                    </a:lnTo>
                    <a:lnTo>
                      <a:pt x="1327252" y="1891753"/>
                    </a:lnTo>
                    <a:lnTo>
                      <a:pt x="0" y="1891753"/>
                    </a:lnTo>
                    <a:close/>
                  </a:path>
                </a:pathLst>
              </a:custGeom>
              <a:solidFill>
                <a:srgbClr val="FFFFFF"/>
              </a:solidFill>
              <a:ln w="28575" cap="sq">
                <a:solidFill>
                  <a:srgbClr val="8E93A9"/>
                </a:solidFill>
                <a:prstDash val="solid"/>
                <a:miter/>
              </a:ln>
            </p:spPr>
            <p:txBody>
              <a:bodyPr/>
              <a:lstStyle/>
              <a:p>
                <a:endParaRPr lang="en-GB"/>
              </a:p>
            </p:txBody>
          </p:sp>
          <p:sp>
            <p:nvSpPr>
              <p:cNvPr id="18" name="TextBox 18"/>
              <p:cNvSpPr txBox="1"/>
              <p:nvPr/>
            </p:nvSpPr>
            <p:spPr>
              <a:xfrm>
                <a:off x="0" y="-38100"/>
                <a:ext cx="1327252" cy="192985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5964" y="422873"/>
              <a:ext cx="5566115" cy="1020543"/>
              <a:chOff x="0" y="0"/>
              <a:chExt cx="2795791" cy="512606"/>
            </a:xfrm>
          </p:grpSpPr>
          <p:sp>
            <p:nvSpPr>
              <p:cNvPr id="20" name="Freeform 20"/>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21" name="TextBox 21"/>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805209" y="643595"/>
              <a:ext cx="4347626" cy="491416"/>
            </a:xfrm>
            <a:prstGeom prst="rect">
              <a:avLst/>
            </a:prstGeom>
          </p:spPr>
          <p:txBody>
            <a:bodyPr lIns="0" tIns="0" rIns="0" bIns="0" rtlCol="0" anchor="t">
              <a:spAutoFit/>
            </a:bodyPr>
            <a:lstStyle/>
            <a:p>
              <a:pPr algn="ctr">
                <a:lnSpc>
                  <a:spcPts val="3074"/>
                </a:lnSpc>
              </a:pPr>
              <a:r>
                <a:rPr lang="en-US" sz="2196" b="1" dirty="0">
                  <a:solidFill>
                    <a:srgbClr val="FFFFFF"/>
                  </a:solidFill>
                  <a:latin typeface="Roboto Bold"/>
                  <a:ea typeface="Roboto Bold"/>
                  <a:cs typeface="Roboto Bold"/>
                  <a:sym typeface="Roboto Bold"/>
                </a:rPr>
                <a:t>Achievements</a:t>
              </a:r>
            </a:p>
          </p:txBody>
        </p:sp>
        <p:sp>
          <p:nvSpPr>
            <p:cNvPr id="23" name="AutoShape 23"/>
            <p:cNvSpPr/>
            <p:nvPr/>
          </p:nvSpPr>
          <p:spPr>
            <a:xfrm>
              <a:off x="405879" y="3593396"/>
              <a:ext cx="5591591" cy="11621"/>
            </a:xfrm>
            <a:prstGeom prst="line">
              <a:avLst/>
            </a:prstGeom>
            <a:ln w="23241" cap="flat">
              <a:solidFill>
                <a:srgbClr val="002269"/>
              </a:solidFill>
              <a:prstDash val="solid"/>
              <a:headEnd type="none" w="sm" len="sm"/>
              <a:tailEnd type="none" w="sm" len="sm"/>
            </a:ln>
          </p:spPr>
          <p:txBody>
            <a:bodyPr/>
            <a:lstStyle/>
            <a:p>
              <a:endParaRPr lang="en-GB"/>
            </a:p>
          </p:txBody>
        </p:sp>
        <p:sp>
          <p:nvSpPr>
            <p:cNvPr id="24" name="TextBox 24"/>
            <p:cNvSpPr txBox="1"/>
            <p:nvPr/>
          </p:nvSpPr>
          <p:spPr>
            <a:xfrm>
              <a:off x="336155" y="2047842"/>
              <a:ext cx="5232987" cy="1440540"/>
            </a:xfrm>
            <a:prstGeom prst="rect">
              <a:avLst/>
            </a:prstGeom>
          </p:spPr>
          <p:txBody>
            <a:bodyPr lIns="0" tIns="0" rIns="0" bIns="0" rtlCol="0" anchor="t">
              <a:spAutoFit/>
            </a:bodyPr>
            <a:lstStyle/>
            <a:p>
              <a:pPr algn="l">
                <a:lnSpc>
                  <a:spcPts val="2946"/>
                </a:lnSpc>
              </a:pPr>
              <a:r>
                <a:rPr lang="en-US" sz="2104" b="1" dirty="0">
                  <a:solidFill>
                    <a:srgbClr val="000000">
                      <a:alpha val="74902"/>
                    </a:srgbClr>
                  </a:solidFill>
                  <a:latin typeface="Roboto"/>
                  <a:ea typeface="Roboto"/>
                  <a:cs typeface="Roboto"/>
                  <a:sym typeface="Roboto"/>
                </a:rPr>
                <a:t>Achieved near-universal coverage (~99% premises serviceable). </a:t>
              </a:r>
            </a:p>
          </p:txBody>
        </p:sp>
        <p:sp>
          <p:nvSpPr>
            <p:cNvPr id="25" name="TextBox 25"/>
            <p:cNvSpPr txBox="1"/>
            <p:nvPr/>
          </p:nvSpPr>
          <p:spPr>
            <a:xfrm>
              <a:off x="333690" y="3979073"/>
              <a:ext cx="5107627" cy="1440540"/>
            </a:xfrm>
            <a:prstGeom prst="rect">
              <a:avLst/>
            </a:prstGeom>
          </p:spPr>
          <p:txBody>
            <a:bodyPr lIns="0" tIns="0" rIns="0" bIns="0" rtlCol="0" anchor="t">
              <a:spAutoFit/>
            </a:bodyPr>
            <a:lstStyle/>
            <a:p>
              <a:pPr algn="l">
                <a:lnSpc>
                  <a:spcPts val="2946"/>
                </a:lnSpc>
              </a:pPr>
              <a:r>
                <a:rPr lang="en-US" sz="2104" b="1" dirty="0">
                  <a:solidFill>
                    <a:srgbClr val="000000">
                      <a:alpha val="74902"/>
                    </a:srgbClr>
                  </a:solidFill>
                  <a:latin typeface="Roboto"/>
                  <a:ea typeface="Roboto"/>
                  <a:cs typeface="Roboto"/>
                  <a:sym typeface="Roboto"/>
                </a:rPr>
                <a:t>Wholesale-only open-access model created retail competition. </a:t>
              </a:r>
            </a:p>
          </p:txBody>
        </p:sp>
        <p:sp>
          <p:nvSpPr>
            <p:cNvPr id="26" name="TextBox 26"/>
            <p:cNvSpPr txBox="1"/>
            <p:nvPr/>
          </p:nvSpPr>
          <p:spPr>
            <a:xfrm>
              <a:off x="283580" y="5867288"/>
              <a:ext cx="5227076" cy="952477"/>
            </a:xfrm>
            <a:prstGeom prst="rect">
              <a:avLst/>
            </a:prstGeom>
          </p:spPr>
          <p:txBody>
            <a:bodyPr lIns="0" tIns="0" rIns="0" bIns="0" rtlCol="0" anchor="t">
              <a:spAutoFit/>
            </a:bodyPr>
            <a:lstStyle/>
            <a:p>
              <a:pPr algn="l">
                <a:lnSpc>
                  <a:spcPts val="2946"/>
                </a:lnSpc>
              </a:pPr>
              <a:r>
                <a:rPr lang="en-US" sz="2104" b="1" dirty="0">
                  <a:solidFill>
                    <a:srgbClr val="000000">
                      <a:alpha val="74902"/>
                    </a:srgbClr>
                  </a:solidFill>
                  <a:latin typeface="Roboto"/>
                  <a:ea typeface="Roboto"/>
                  <a:cs typeface="Roboto"/>
                  <a:sym typeface="Roboto"/>
                </a:rPr>
                <a:t>Many RSPs compete on NBN platform.</a:t>
              </a:r>
            </a:p>
          </p:txBody>
        </p:sp>
        <p:sp>
          <p:nvSpPr>
            <p:cNvPr id="27" name="AutoShape 27"/>
            <p:cNvSpPr/>
            <p:nvPr/>
          </p:nvSpPr>
          <p:spPr>
            <a:xfrm>
              <a:off x="336179" y="5623214"/>
              <a:ext cx="5591591" cy="11621"/>
            </a:xfrm>
            <a:prstGeom prst="line">
              <a:avLst/>
            </a:prstGeom>
            <a:ln w="23241" cap="flat">
              <a:solidFill>
                <a:srgbClr val="002269"/>
              </a:solidFill>
              <a:prstDash val="solid"/>
              <a:headEnd type="none" w="sm" len="sm"/>
              <a:tailEnd type="none" w="sm" len="sm"/>
            </a:ln>
          </p:spPr>
          <p:txBody>
            <a:bodyPr/>
            <a:lstStyle/>
            <a:p>
              <a:endParaRPr lang="en-GB"/>
            </a:p>
          </p:txBody>
        </p:sp>
      </p:grpSp>
      <p:grpSp>
        <p:nvGrpSpPr>
          <p:cNvPr id="28" name="Group 28"/>
          <p:cNvGrpSpPr/>
          <p:nvPr/>
        </p:nvGrpSpPr>
        <p:grpSpPr>
          <a:xfrm>
            <a:off x="11625790" y="2946815"/>
            <a:ext cx="4611076" cy="6572236"/>
            <a:chOff x="0" y="0"/>
            <a:chExt cx="1327252" cy="1891753"/>
          </a:xfrm>
        </p:grpSpPr>
        <p:sp>
          <p:nvSpPr>
            <p:cNvPr id="29" name="Freeform 29"/>
            <p:cNvSpPr/>
            <p:nvPr/>
          </p:nvSpPr>
          <p:spPr>
            <a:xfrm>
              <a:off x="0" y="0"/>
              <a:ext cx="1327252" cy="1891753"/>
            </a:xfrm>
            <a:custGeom>
              <a:avLst/>
              <a:gdLst/>
              <a:ahLst/>
              <a:cxnLst/>
              <a:rect l="l" t="t" r="r" b="b"/>
              <a:pathLst>
                <a:path w="1327252" h="1891753">
                  <a:moveTo>
                    <a:pt x="0" y="0"/>
                  </a:moveTo>
                  <a:lnTo>
                    <a:pt x="1327252" y="0"/>
                  </a:lnTo>
                  <a:lnTo>
                    <a:pt x="1327252" y="1891753"/>
                  </a:lnTo>
                  <a:lnTo>
                    <a:pt x="0" y="1891753"/>
                  </a:lnTo>
                  <a:close/>
                </a:path>
              </a:pathLst>
            </a:custGeom>
            <a:solidFill>
              <a:srgbClr val="FFFFFF"/>
            </a:solidFill>
            <a:ln w="28575" cap="sq">
              <a:solidFill>
                <a:srgbClr val="8E93A9"/>
              </a:solidFill>
              <a:prstDash val="solid"/>
              <a:miter/>
            </a:ln>
          </p:spPr>
          <p:txBody>
            <a:bodyPr/>
            <a:lstStyle/>
            <a:p>
              <a:endParaRPr lang="en-GB"/>
            </a:p>
          </p:txBody>
        </p:sp>
        <p:sp>
          <p:nvSpPr>
            <p:cNvPr id="30" name="TextBox 30"/>
            <p:cNvSpPr txBox="1"/>
            <p:nvPr/>
          </p:nvSpPr>
          <p:spPr>
            <a:xfrm>
              <a:off x="0" y="-38100"/>
              <a:ext cx="1327252" cy="1929853"/>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1844034" y="3269671"/>
            <a:ext cx="4174587" cy="765407"/>
            <a:chOff x="0" y="0"/>
            <a:chExt cx="2795791" cy="512606"/>
          </a:xfrm>
        </p:grpSpPr>
        <p:sp>
          <p:nvSpPr>
            <p:cNvPr id="32" name="Freeform 32"/>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33" name="TextBox 33"/>
            <p:cNvSpPr txBox="1"/>
            <p:nvPr/>
          </p:nvSpPr>
          <p:spPr>
            <a:xfrm>
              <a:off x="101600" y="-57150"/>
              <a:ext cx="2592591" cy="569756"/>
            </a:xfrm>
            <a:prstGeom prst="rect">
              <a:avLst/>
            </a:prstGeom>
          </p:spPr>
          <p:txBody>
            <a:bodyPr lIns="50800" tIns="50800" rIns="50800" bIns="50800" rtlCol="0" anchor="ctr"/>
            <a:lstStyle/>
            <a:p>
              <a:pPr algn="ctr">
                <a:lnSpc>
                  <a:spcPts val="3359"/>
                </a:lnSpc>
              </a:pPr>
              <a:endParaRPr/>
            </a:p>
          </p:txBody>
        </p:sp>
      </p:grpSp>
      <p:sp>
        <p:nvSpPr>
          <p:cNvPr id="34" name="TextBox 34"/>
          <p:cNvSpPr txBox="1"/>
          <p:nvPr/>
        </p:nvSpPr>
        <p:spPr>
          <a:xfrm>
            <a:off x="12300968" y="3423306"/>
            <a:ext cx="3260720" cy="375324"/>
          </a:xfrm>
          <a:prstGeom prst="rect">
            <a:avLst/>
          </a:prstGeom>
        </p:spPr>
        <p:txBody>
          <a:bodyPr lIns="0" tIns="0" rIns="0" bIns="0" rtlCol="0" anchor="t">
            <a:spAutoFit/>
          </a:bodyPr>
          <a:lstStyle/>
          <a:p>
            <a:pPr algn="ctr">
              <a:lnSpc>
                <a:spcPts val="3074"/>
              </a:lnSpc>
            </a:pPr>
            <a:r>
              <a:rPr lang="en-US" sz="2196" b="1" dirty="0">
                <a:solidFill>
                  <a:srgbClr val="FFFFFF"/>
                </a:solidFill>
                <a:latin typeface="Roboto Bold"/>
                <a:ea typeface="Roboto Bold"/>
                <a:cs typeface="Roboto Bold"/>
                <a:sym typeface="Roboto Bold"/>
              </a:rPr>
              <a:t>Problems</a:t>
            </a:r>
          </a:p>
        </p:txBody>
      </p:sp>
      <p:sp>
        <p:nvSpPr>
          <p:cNvPr id="35" name="AutoShape 35"/>
          <p:cNvSpPr/>
          <p:nvPr/>
        </p:nvSpPr>
        <p:spPr>
          <a:xfrm>
            <a:off x="11925468" y="5737328"/>
            <a:ext cx="4193693" cy="8715"/>
          </a:xfrm>
          <a:prstGeom prst="line">
            <a:avLst/>
          </a:prstGeom>
          <a:ln w="19050" cap="flat">
            <a:solidFill>
              <a:srgbClr val="002269"/>
            </a:solidFill>
            <a:prstDash val="solid"/>
            <a:headEnd type="none" w="sm" len="sm"/>
            <a:tailEnd type="none" w="sm" len="sm"/>
          </a:ln>
        </p:spPr>
        <p:txBody>
          <a:bodyPr/>
          <a:lstStyle/>
          <a:p>
            <a:endParaRPr lang="en-GB"/>
          </a:p>
        </p:txBody>
      </p:sp>
      <p:sp>
        <p:nvSpPr>
          <p:cNvPr id="36" name="TextBox 36"/>
          <p:cNvSpPr txBox="1"/>
          <p:nvPr/>
        </p:nvSpPr>
        <p:spPr>
          <a:xfrm>
            <a:off x="11975544" y="4570939"/>
            <a:ext cx="3820155" cy="758802"/>
          </a:xfrm>
          <a:prstGeom prst="rect">
            <a:avLst/>
          </a:prstGeom>
        </p:spPr>
        <p:txBody>
          <a:bodyPr lIns="0" tIns="0" rIns="0" bIns="0" rtlCol="0" anchor="t">
            <a:spAutoFit/>
          </a:bodyPr>
          <a:lstStyle/>
          <a:p>
            <a:pPr algn="l">
              <a:lnSpc>
                <a:spcPts val="3074"/>
              </a:lnSpc>
            </a:pPr>
            <a:r>
              <a:rPr lang="en-US" sz="2196" b="1" dirty="0">
                <a:solidFill>
                  <a:srgbClr val="000000">
                    <a:alpha val="74902"/>
                  </a:srgbClr>
                </a:solidFill>
                <a:latin typeface="Roboto"/>
                <a:ea typeface="Roboto"/>
                <a:cs typeface="Roboto"/>
                <a:sym typeface="Roboto"/>
              </a:rPr>
              <a:t>Abandoned FTTP vision; uneven quality across MTM. </a:t>
            </a:r>
          </a:p>
        </p:txBody>
      </p:sp>
      <p:sp>
        <p:nvSpPr>
          <p:cNvPr id="37" name="TextBox 37"/>
          <p:cNvSpPr txBox="1"/>
          <p:nvPr/>
        </p:nvSpPr>
        <p:spPr>
          <a:xfrm>
            <a:off x="11873175" y="6025573"/>
            <a:ext cx="3830720" cy="758802"/>
          </a:xfrm>
          <a:prstGeom prst="rect">
            <a:avLst/>
          </a:prstGeom>
        </p:spPr>
        <p:txBody>
          <a:bodyPr lIns="0" tIns="0" rIns="0" bIns="0" rtlCol="0" anchor="t">
            <a:spAutoFit/>
          </a:bodyPr>
          <a:lstStyle/>
          <a:p>
            <a:pPr algn="l">
              <a:lnSpc>
                <a:spcPts val="3074"/>
              </a:lnSpc>
            </a:pPr>
            <a:r>
              <a:rPr lang="en-US" sz="2196" b="1" dirty="0">
                <a:solidFill>
                  <a:srgbClr val="000000">
                    <a:alpha val="74902"/>
                  </a:srgbClr>
                </a:solidFill>
                <a:latin typeface="Roboto"/>
                <a:ea typeface="Roboto"/>
                <a:cs typeface="Roboto"/>
                <a:sym typeface="Roboto"/>
              </a:rPr>
              <a:t>Political changes caused inconsistency. </a:t>
            </a:r>
          </a:p>
        </p:txBody>
      </p:sp>
      <p:sp>
        <p:nvSpPr>
          <p:cNvPr id="38" name="TextBox 38"/>
          <p:cNvSpPr txBox="1"/>
          <p:nvPr/>
        </p:nvSpPr>
        <p:spPr>
          <a:xfrm>
            <a:off x="11925468" y="7055189"/>
            <a:ext cx="3920307" cy="758802"/>
          </a:xfrm>
          <a:prstGeom prst="rect">
            <a:avLst/>
          </a:prstGeom>
        </p:spPr>
        <p:txBody>
          <a:bodyPr lIns="0" tIns="0" rIns="0" bIns="0" rtlCol="0" anchor="t">
            <a:spAutoFit/>
          </a:bodyPr>
          <a:lstStyle/>
          <a:p>
            <a:pPr algn="l">
              <a:lnSpc>
                <a:spcPts val="3074"/>
              </a:lnSpc>
            </a:pPr>
            <a:r>
              <a:rPr lang="en-US" sz="2196" b="1" dirty="0">
                <a:solidFill>
                  <a:srgbClr val="000000">
                    <a:alpha val="74902"/>
                  </a:srgbClr>
                </a:solidFill>
                <a:latin typeface="Roboto"/>
                <a:ea typeface="Roboto"/>
                <a:cs typeface="Roboto"/>
                <a:sym typeface="Roboto"/>
              </a:rPr>
              <a:t>Cost overruns, rollout delays, customer dissatisfaction.</a:t>
            </a:r>
          </a:p>
        </p:txBody>
      </p:sp>
      <p:sp>
        <p:nvSpPr>
          <p:cNvPr id="39" name="AutoShape 39"/>
          <p:cNvSpPr/>
          <p:nvPr/>
        </p:nvSpPr>
        <p:spPr>
          <a:xfrm>
            <a:off x="11873194" y="6876214"/>
            <a:ext cx="4193693" cy="8715"/>
          </a:xfrm>
          <a:prstGeom prst="line">
            <a:avLst/>
          </a:prstGeom>
          <a:ln w="19050" cap="flat">
            <a:solidFill>
              <a:srgbClr val="002269"/>
            </a:solidFill>
            <a:prstDash val="solid"/>
            <a:headEnd type="none" w="sm" len="sm"/>
            <a:tailEnd type="none" w="sm" len="sm"/>
          </a:ln>
        </p:spPr>
        <p:txBody>
          <a:bodyPr/>
          <a:lstStyle/>
          <a:p>
            <a:endParaRPr lang="en-GB"/>
          </a:p>
        </p:txBody>
      </p:sp>
      <p:grpSp>
        <p:nvGrpSpPr>
          <p:cNvPr id="40" name="Group 40"/>
          <p:cNvGrpSpPr/>
          <p:nvPr/>
        </p:nvGrpSpPr>
        <p:grpSpPr>
          <a:xfrm>
            <a:off x="2017196" y="2821383"/>
            <a:ext cx="4369571" cy="6705629"/>
            <a:chOff x="0" y="-167243"/>
            <a:chExt cx="5826094" cy="8940840"/>
          </a:xfrm>
        </p:grpSpPr>
        <p:grpSp>
          <p:nvGrpSpPr>
            <p:cNvPr id="41" name="Group 41"/>
            <p:cNvGrpSpPr/>
            <p:nvPr/>
          </p:nvGrpSpPr>
          <p:grpSpPr>
            <a:xfrm>
              <a:off x="0" y="-167243"/>
              <a:ext cx="5826094" cy="8940840"/>
              <a:chOff x="0" y="-38100"/>
              <a:chExt cx="1327252" cy="2036828"/>
            </a:xfrm>
          </p:grpSpPr>
          <p:sp>
            <p:nvSpPr>
              <p:cNvPr id="42" name="Freeform 42"/>
              <p:cNvSpPr>
                <a:spLocks noGrp="1" noRot="1" noMove="1" noResize="1" noEditPoints="1" noAdjustHandles="1" noChangeArrowheads="1" noChangeShapeType="1"/>
              </p:cNvSpPr>
              <p:nvPr/>
            </p:nvSpPr>
            <p:spPr>
              <a:xfrm>
                <a:off x="0" y="0"/>
                <a:ext cx="1327252" cy="1998728"/>
              </a:xfrm>
              <a:custGeom>
                <a:avLst/>
                <a:gdLst/>
                <a:ahLst/>
                <a:cxnLst/>
                <a:rect l="l" t="t" r="r" b="b"/>
                <a:pathLst>
                  <a:path w="1327252" h="1998728">
                    <a:moveTo>
                      <a:pt x="0" y="0"/>
                    </a:moveTo>
                    <a:lnTo>
                      <a:pt x="1327252" y="0"/>
                    </a:lnTo>
                    <a:lnTo>
                      <a:pt x="1327252" y="1998728"/>
                    </a:lnTo>
                    <a:lnTo>
                      <a:pt x="0" y="1998728"/>
                    </a:lnTo>
                    <a:close/>
                  </a:path>
                </a:pathLst>
              </a:custGeom>
              <a:solidFill>
                <a:srgbClr val="FFFFFF"/>
              </a:solidFill>
              <a:ln w="28575" cap="sq">
                <a:solidFill>
                  <a:srgbClr val="8E93A9"/>
                </a:solidFill>
                <a:prstDash val="solid"/>
                <a:miter/>
              </a:ln>
            </p:spPr>
            <p:txBody>
              <a:bodyPr/>
              <a:lstStyle/>
              <a:p>
                <a:endParaRPr lang="en-GB"/>
              </a:p>
            </p:txBody>
          </p:sp>
          <p:sp>
            <p:nvSpPr>
              <p:cNvPr id="43" name="TextBox 43"/>
              <p:cNvSpPr txBox="1"/>
              <p:nvPr/>
            </p:nvSpPr>
            <p:spPr>
              <a:xfrm>
                <a:off x="0" y="-38100"/>
                <a:ext cx="1327252" cy="2036828"/>
              </a:xfrm>
              <a:prstGeom prst="rect">
                <a:avLst/>
              </a:prstGeom>
            </p:spPr>
            <p:txBody>
              <a:bodyPr lIns="50800" tIns="50800" rIns="50800" bIns="50800" rtlCol="0" anchor="ctr"/>
              <a:lstStyle/>
              <a:p>
                <a:pPr algn="ctr">
                  <a:lnSpc>
                    <a:spcPts val="2660"/>
                  </a:lnSpc>
                </a:pPr>
                <a:endParaRPr/>
              </a:p>
            </p:txBody>
          </p:sp>
        </p:grpSp>
        <p:grpSp>
          <p:nvGrpSpPr>
            <p:cNvPr id="44" name="Group 44"/>
            <p:cNvGrpSpPr/>
            <p:nvPr/>
          </p:nvGrpSpPr>
          <p:grpSpPr>
            <a:xfrm>
              <a:off x="153537" y="400725"/>
              <a:ext cx="5274590" cy="967092"/>
              <a:chOff x="0" y="0"/>
              <a:chExt cx="2795791" cy="512606"/>
            </a:xfrm>
          </p:grpSpPr>
          <p:sp>
            <p:nvSpPr>
              <p:cNvPr id="45" name="Freeform 45"/>
              <p:cNvSpPr/>
              <p:nvPr/>
            </p:nvSpPr>
            <p:spPr>
              <a:xfrm>
                <a:off x="0" y="0"/>
                <a:ext cx="2795791" cy="512606"/>
              </a:xfrm>
              <a:custGeom>
                <a:avLst/>
                <a:gdLst/>
                <a:ahLst/>
                <a:cxnLst/>
                <a:rect l="l" t="t" r="r" b="b"/>
                <a:pathLst>
                  <a:path w="2795791" h="512606">
                    <a:moveTo>
                      <a:pt x="2592591" y="0"/>
                    </a:moveTo>
                    <a:lnTo>
                      <a:pt x="0" y="0"/>
                    </a:lnTo>
                    <a:lnTo>
                      <a:pt x="203200" y="512606"/>
                    </a:lnTo>
                    <a:lnTo>
                      <a:pt x="2795791" y="512606"/>
                    </a:lnTo>
                    <a:lnTo>
                      <a:pt x="2592591" y="0"/>
                    </a:lnTo>
                    <a:close/>
                  </a:path>
                </a:pathLst>
              </a:custGeom>
              <a:solidFill>
                <a:srgbClr val="002269"/>
              </a:solidFill>
            </p:spPr>
            <p:txBody>
              <a:bodyPr/>
              <a:lstStyle/>
              <a:p>
                <a:endParaRPr lang="en-GB"/>
              </a:p>
            </p:txBody>
          </p:sp>
          <p:sp>
            <p:nvSpPr>
              <p:cNvPr id="46" name="TextBox 46"/>
              <p:cNvSpPr txBox="1"/>
              <p:nvPr/>
            </p:nvSpPr>
            <p:spPr>
              <a:xfrm>
                <a:off x="101600" y="-57150"/>
                <a:ext cx="2592591" cy="569756"/>
              </a:xfrm>
              <a:prstGeom prst="rect">
                <a:avLst/>
              </a:prstGeom>
            </p:spPr>
            <p:txBody>
              <a:bodyPr lIns="50800" tIns="50800" rIns="50800" bIns="50800" rtlCol="0" anchor="ctr"/>
              <a:lstStyle/>
              <a:p>
                <a:pPr algn="ctr">
                  <a:lnSpc>
                    <a:spcPts val="3360"/>
                  </a:lnSpc>
                </a:pPr>
                <a:endParaRPr/>
              </a:p>
            </p:txBody>
          </p:sp>
        </p:grpSp>
        <p:sp>
          <p:nvSpPr>
            <p:cNvPr id="48" name="TextBox 48"/>
            <p:cNvSpPr txBox="1"/>
            <p:nvPr/>
          </p:nvSpPr>
          <p:spPr>
            <a:xfrm>
              <a:off x="730872" y="607393"/>
              <a:ext cx="4119919" cy="461673"/>
            </a:xfrm>
            <a:prstGeom prst="rect">
              <a:avLst/>
            </a:prstGeom>
          </p:spPr>
          <p:txBody>
            <a:bodyPr lIns="0" tIns="0" rIns="0" bIns="0" rtlCol="0" anchor="t">
              <a:spAutoFit/>
            </a:bodyPr>
            <a:lstStyle/>
            <a:p>
              <a:pPr algn="ctr">
                <a:lnSpc>
                  <a:spcPts val="2913"/>
                </a:lnSpc>
              </a:pPr>
              <a:r>
                <a:rPr lang="en-US" sz="2080" b="1">
                  <a:solidFill>
                    <a:srgbClr val="FFFFFF"/>
                  </a:solidFill>
                  <a:latin typeface="Roboto Bold"/>
                  <a:ea typeface="Roboto Bold"/>
                  <a:cs typeface="Roboto Bold"/>
                  <a:sym typeface="Roboto Bold"/>
                </a:rPr>
                <a:t>Targets/Goals</a:t>
              </a:r>
            </a:p>
          </p:txBody>
        </p:sp>
        <p:sp>
          <p:nvSpPr>
            <p:cNvPr id="49" name="TextBox 49"/>
            <p:cNvSpPr txBox="1"/>
            <p:nvPr/>
          </p:nvSpPr>
          <p:spPr>
            <a:xfrm>
              <a:off x="263387" y="1943280"/>
              <a:ext cx="4826766" cy="956672"/>
            </a:xfrm>
            <a:prstGeom prst="rect">
              <a:avLst/>
            </a:prstGeom>
          </p:spPr>
          <p:txBody>
            <a:bodyPr lIns="0" tIns="0" rIns="0" bIns="0" rtlCol="0" anchor="t">
              <a:spAutoFit/>
            </a:bodyPr>
            <a:lstStyle/>
            <a:p>
              <a:pPr algn="l">
                <a:lnSpc>
                  <a:spcPts val="2913"/>
                </a:lnSpc>
              </a:pPr>
              <a:r>
                <a:rPr lang="en-US" sz="2080" b="1" dirty="0">
                  <a:solidFill>
                    <a:srgbClr val="000000">
                      <a:alpha val="74902"/>
                    </a:srgbClr>
                  </a:solidFill>
                  <a:latin typeface="Roboto"/>
                  <a:ea typeface="Roboto"/>
                  <a:cs typeface="Roboto"/>
                  <a:sym typeface="Roboto"/>
                </a:rPr>
                <a:t>Universal access to high-speed broadband.</a:t>
              </a:r>
            </a:p>
          </p:txBody>
        </p:sp>
        <p:sp>
          <p:nvSpPr>
            <p:cNvPr id="50" name="TextBox 50"/>
            <p:cNvSpPr txBox="1"/>
            <p:nvPr/>
          </p:nvSpPr>
          <p:spPr>
            <a:xfrm>
              <a:off x="273640" y="3052751"/>
              <a:ext cx="4840114" cy="953273"/>
            </a:xfrm>
            <a:prstGeom prst="rect">
              <a:avLst/>
            </a:prstGeom>
          </p:spPr>
          <p:txBody>
            <a:bodyPr lIns="0" tIns="0" rIns="0" bIns="0" rtlCol="0" anchor="t">
              <a:spAutoFit/>
            </a:bodyPr>
            <a:lstStyle/>
            <a:p>
              <a:pPr algn="l">
                <a:lnSpc>
                  <a:spcPts val="2913"/>
                </a:lnSpc>
              </a:pPr>
              <a:r>
                <a:rPr lang="en-US" sz="2080" b="1" dirty="0">
                  <a:solidFill>
                    <a:srgbClr val="000000">
                      <a:alpha val="74902"/>
                    </a:srgbClr>
                  </a:solidFill>
                  <a:latin typeface="Roboto"/>
                  <a:ea typeface="Roboto"/>
                  <a:cs typeface="Roboto"/>
                  <a:sym typeface="Roboto"/>
                </a:rPr>
                <a:t>- Original plan: 93% FTTP at 100 Mbps. </a:t>
              </a:r>
            </a:p>
          </p:txBody>
        </p:sp>
        <p:sp>
          <p:nvSpPr>
            <p:cNvPr id="51" name="TextBox 51"/>
            <p:cNvSpPr txBox="1"/>
            <p:nvPr/>
          </p:nvSpPr>
          <p:spPr>
            <a:xfrm>
              <a:off x="235613" y="4151198"/>
              <a:ext cx="4953307" cy="1452535"/>
            </a:xfrm>
            <a:prstGeom prst="rect">
              <a:avLst/>
            </a:prstGeom>
          </p:spPr>
          <p:txBody>
            <a:bodyPr lIns="0" tIns="0" rIns="0" bIns="0" rtlCol="0" anchor="t">
              <a:spAutoFit/>
            </a:bodyPr>
            <a:lstStyle/>
            <a:p>
              <a:pPr algn="l">
                <a:lnSpc>
                  <a:spcPts val="2913"/>
                </a:lnSpc>
              </a:pPr>
              <a:r>
                <a:rPr lang="en-US" sz="2080" b="1" dirty="0">
                  <a:solidFill>
                    <a:srgbClr val="000000">
                      <a:alpha val="74902"/>
                    </a:srgbClr>
                  </a:solidFill>
                  <a:latin typeface="Roboto"/>
                  <a:ea typeface="Roboto"/>
                  <a:cs typeface="Roboto"/>
                  <a:sym typeface="Roboto"/>
                </a:rPr>
                <a:t>- Later revised: Multi-Technology Mix (MTM) for cost savings.</a:t>
              </a:r>
            </a:p>
          </p:txBody>
        </p:sp>
      </p:grpSp>
      <p:grpSp>
        <p:nvGrpSpPr>
          <p:cNvPr id="53" name="Group 53"/>
          <p:cNvGrpSpPr/>
          <p:nvPr/>
        </p:nvGrpSpPr>
        <p:grpSpPr>
          <a:xfrm>
            <a:off x="0" y="1850566"/>
            <a:ext cx="18410240" cy="696199"/>
            <a:chOff x="0" y="0"/>
            <a:chExt cx="4848788" cy="183361"/>
          </a:xfrm>
        </p:grpSpPr>
        <p:sp>
          <p:nvSpPr>
            <p:cNvPr id="54" name="Freeform 54"/>
            <p:cNvSpPr/>
            <p:nvPr/>
          </p:nvSpPr>
          <p:spPr>
            <a:xfrm>
              <a:off x="0" y="0"/>
              <a:ext cx="4848788" cy="183361"/>
            </a:xfrm>
            <a:custGeom>
              <a:avLst/>
              <a:gdLst/>
              <a:ahLst/>
              <a:cxnLst/>
              <a:rect l="l" t="t" r="r" b="b"/>
              <a:pathLst>
                <a:path w="4848788" h="183361">
                  <a:moveTo>
                    <a:pt x="0" y="0"/>
                  </a:moveTo>
                  <a:lnTo>
                    <a:pt x="4848788" y="0"/>
                  </a:lnTo>
                  <a:lnTo>
                    <a:pt x="4848788" y="183361"/>
                  </a:lnTo>
                  <a:lnTo>
                    <a:pt x="0" y="183361"/>
                  </a:lnTo>
                  <a:close/>
                </a:path>
              </a:pathLst>
            </a:custGeom>
            <a:solidFill>
              <a:srgbClr val="002269"/>
            </a:solidFill>
          </p:spPr>
          <p:txBody>
            <a:bodyPr/>
            <a:lstStyle/>
            <a:p>
              <a:endParaRPr lang="en-GB"/>
            </a:p>
          </p:txBody>
        </p:sp>
        <p:sp>
          <p:nvSpPr>
            <p:cNvPr id="55" name="TextBox 55"/>
            <p:cNvSpPr txBox="1"/>
            <p:nvPr/>
          </p:nvSpPr>
          <p:spPr>
            <a:xfrm>
              <a:off x="0" y="-38100"/>
              <a:ext cx="4848788" cy="221461"/>
            </a:xfrm>
            <a:prstGeom prst="rect">
              <a:avLst/>
            </a:prstGeom>
          </p:spPr>
          <p:txBody>
            <a:bodyPr lIns="50800" tIns="50800" rIns="50800" bIns="50800" rtlCol="0" anchor="ctr"/>
            <a:lstStyle/>
            <a:p>
              <a:pPr algn="ctr">
                <a:lnSpc>
                  <a:spcPts val="2659"/>
                </a:lnSpc>
              </a:pPr>
              <a:r>
                <a:rPr lang="en-US" sz="1899" b="1" dirty="0">
                  <a:solidFill>
                    <a:srgbClr val="FFFFFF"/>
                  </a:solidFill>
                  <a:latin typeface="Canva Sans Bold"/>
                  <a:ea typeface="Canva Sans Bold"/>
                  <a:cs typeface="Canva Sans Bold"/>
                  <a:sym typeface="Canva Sans Bold"/>
                </a:rPr>
                <a:t>National Broadband Network (wholesale open-access model)</a:t>
              </a:r>
            </a:p>
          </p:txBody>
        </p:sp>
      </p:grpSp>
      <p:sp>
        <p:nvSpPr>
          <p:cNvPr id="58" name="Slide Number Placeholder 57">
            <a:extLst>
              <a:ext uri="{FF2B5EF4-FFF2-40B4-BE49-F238E27FC236}">
                <a16:creationId xmlns:a16="http://schemas.microsoft.com/office/drawing/2014/main" id="{264A6DDE-D528-96C3-55EA-AE7EF9C58363}"/>
              </a:ext>
            </a:extLst>
          </p:cNvPr>
          <p:cNvSpPr>
            <a:spLocks noGrp="1"/>
          </p:cNvSpPr>
          <p:nvPr>
            <p:ph type="sldNum" sz="quarter" idx="12"/>
          </p:nvPr>
        </p:nvSpPr>
        <p:spPr>
          <a:xfrm>
            <a:off x="6386767" y="9636062"/>
            <a:ext cx="2133600" cy="365125"/>
          </a:xfrm>
        </p:spPr>
        <p:txBody>
          <a:bodyPr/>
          <a:lstStyle/>
          <a:p>
            <a:fld id="{B6F15528-21DE-4FAA-801E-634DDDAF4B2B}" type="slidenum">
              <a:rPr lang="en-US" smtClean="0"/>
              <a:pPr/>
              <a:t>9</a:t>
            </a:fld>
            <a:endParaRPr lang="en-US" dirty="0"/>
          </a:p>
        </p:txBody>
      </p:sp>
      <p:grpSp>
        <p:nvGrpSpPr>
          <p:cNvPr id="59" name="Group 58">
            <a:extLst>
              <a:ext uri="{FF2B5EF4-FFF2-40B4-BE49-F238E27FC236}">
                <a16:creationId xmlns:a16="http://schemas.microsoft.com/office/drawing/2014/main" id="{F720CD11-A1DC-48D8-AFD4-20FE8038A30E}"/>
              </a:ext>
            </a:extLst>
          </p:cNvPr>
          <p:cNvGrpSpPr/>
          <p:nvPr/>
        </p:nvGrpSpPr>
        <p:grpSpPr>
          <a:xfrm>
            <a:off x="-2018" y="9054476"/>
            <a:ext cx="18146240" cy="1210357"/>
            <a:chOff x="-2018" y="9054476"/>
            <a:chExt cx="18146240" cy="1210357"/>
          </a:xfrm>
        </p:grpSpPr>
        <p:sp>
          <p:nvSpPr>
            <p:cNvPr id="60" name="Freeform 50">
              <a:extLst>
                <a:ext uri="{FF2B5EF4-FFF2-40B4-BE49-F238E27FC236}">
                  <a16:creationId xmlns:a16="http://schemas.microsoft.com/office/drawing/2014/main" id="{4B3E669B-1212-FE40-E5D0-66073C547B6A}"/>
                </a:ext>
              </a:extLst>
            </p:cNvPr>
            <p:cNvSpPr/>
            <p:nvPr/>
          </p:nvSpPr>
          <p:spPr>
            <a:xfrm>
              <a:off x="-2018" y="9333357"/>
              <a:ext cx="2133600" cy="931476"/>
            </a:xfrm>
            <a:custGeom>
              <a:avLst/>
              <a:gdLst/>
              <a:ahLst/>
              <a:cxnLst/>
              <a:rect l="l" t="t" r="r" b="b"/>
              <a:pathLst>
                <a:path w="2625078" h="1310682">
                  <a:moveTo>
                    <a:pt x="0" y="0"/>
                  </a:moveTo>
                  <a:lnTo>
                    <a:pt x="2625078" y="0"/>
                  </a:lnTo>
                  <a:lnTo>
                    <a:pt x="2625078" y="1310682"/>
                  </a:lnTo>
                  <a:lnTo>
                    <a:pt x="0" y="1310682"/>
                  </a:lnTo>
                  <a:lnTo>
                    <a:pt x="0" y="0"/>
                  </a:lnTo>
                  <a:close/>
                </a:path>
              </a:pathLst>
            </a:custGeom>
            <a:blipFill>
              <a:blip r:embed="rId5"/>
              <a:stretch>
                <a:fillRect/>
              </a:stretch>
            </a:blipFill>
          </p:spPr>
          <p:txBody>
            <a:bodyPr/>
            <a:lstStyle/>
            <a:p>
              <a:endParaRPr lang="en-GB"/>
            </a:p>
          </p:txBody>
        </p:sp>
        <p:sp>
          <p:nvSpPr>
            <p:cNvPr id="61" name="Freeform 51">
              <a:extLst>
                <a:ext uri="{FF2B5EF4-FFF2-40B4-BE49-F238E27FC236}">
                  <a16:creationId xmlns:a16="http://schemas.microsoft.com/office/drawing/2014/main" id="{F4DB277A-25D4-5038-07DF-72A7D4E58321}"/>
                </a:ext>
              </a:extLst>
            </p:cNvPr>
            <p:cNvSpPr/>
            <p:nvPr/>
          </p:nvSpPr>
          <p:spPr>
            <a:xfrm>
              <a:off x="16882067" y="9054476"/>
              <a:ext cx="1262155" cy="1209262"/>
            </a:xfrm>
            <a:custGeom>
              <a:avLst/>
              <a:gdLst/>
              <a:ahLst/>
              <a:cxnLst/>
              <a:rect l="l" t="t" r="r" b="b"/>
              <a:pathLst>
                <a:path w="1686111" h="1686111">
                  <a:moveTo>
                    <a:pt x="0" y="0"/>
                  </a:moveTo>
                  <a:lnTo>
                    <a:pt x="1686112" y="0"/>
                  </a:lnTo>
                  <a:lnTo>
                    <a:pt x="1686112" y="1686112"/>
                  </a:lnTo>
                  <a:lnTo>
                    <a:pt x="0" y="1686112"/>
                  </a:lnTo>
                  <a:lnTo>
                    <a:pt x="0" y="0"/>
                  </a:lnTo>
                  <a:close/>
                </a:path>
              </a:pathLst>
            </a:custGeom>
            <a:blipFill>
              <a:blip r:embed="rId6"/>
              <a:stretch>
                <a:fillRect/>
              </a:stretch>
            </a:blipFill>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CN5V5D2N2K7J-121727025-930</_dlc_DocId>
    <_dlc_DocIdUrl xmlns="2aed5f02-abfd-4873-a7ab-e2b24e9c611b">
      <Url>https://ourjamaica.sharepoint.com/sites/Intranet/dept/cpa/_layouts/15/DocIdRedir.aspx?ID=CN5V5D2N2K7J-121727025-930</Url>
      <Description>CN5V5D2N2K7J-121727025-930</Description>
    </_dlc_DocIdUrl>
  </documentManagement>
</p:properties>
</file>

<file path=customXml/itemProps1.xml><?xml version="1.0" encoding="utf-8"?>
<ds:datastoreItem xmlns:ds="http://schemas.openxmlformats.org/officeDocument/2006/customXml" ds:itemID="{35502787-2951-4D1E-A278-6CCAF29BB669}"/>
</file>

<file path=customXml/itemProps2.xml><?xml version="1.0" encoding="utf-8"?>
<ds:datastoreItem xmlns:ds="http://schemas.openxmlformats.org/officeDocument/2006/customXml" ds:itemID="{1014739C-BDE2-4779-A7F9-5B0891CB27A5}"/>
</file>

<file path=customXml/itemProps3.xml><?xml version="1.0" encoding="utf-8"?>
<ds:datastoreItem xmlns:ds="http://schemas.openxmlformats.org/officeDocument/2006/customXml" ds:itemID="{89539210-7944-463C-BF44-234A5532B73D}"/>
</file>

<file path=customXml/itemProps4.xml><?xml version="1.0" encoding="utf-8"?>
<ds:datastoreItem xmlns:ds="http://schemas.openxmlformats.org/officeDocument/2006/customXml" ds:itemID="{F9494B00-F741-48FE-A8CC-0D67437645DC}"/>
</file>

<file path=docProps/app.xml><?xml version="1.0" encoding="utf-8"?>
<Properties xmlns="http://schemas.openxmlformats.org/officeDocument/2006/extended-properties" xmlns:vt="http://schemas.openxmlformats.org/officeDocument/2006/docPropsVTypes">
  <TotalTime>213</TotalTime>
  <Words>782</Words>
  <Application>Microsoft Office PowerPoint</Application>
  <PresentationFormat>Custom</PresentationFormat>
  <Paragraphs>156</Paragraphs>
  <Slides>14</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Montserrat Bold</vt:lpstr>
      <vt:lpstr>Aileron</vt:lpstr>
      <vt:lpstr>Montserrat Medium</vt:lpstr>
      <vt:lpstr>Arimo</vt:lpstr>
      <vt:lpstr>Canva Sans Bold</vt:lpstr>
      <vt:lpstr>Roboto</vt:lpstr>
      <vt:lpstr>Montserrat</vt:lpstr>
      <vt:lpstr>Canva Sans</vt:lpstr>
      <vt:lpstr>Calibri</vt:lpstr>
      <vt:lpstr>Roboto Bold</vt:lpstr>
      <vt:lpstr>Arimo Bold</vt:lpstr>
      <vt:lpstr>Aileron Ultra-Bold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Telecommunications:</dc:title>
  <dc:creator>Kalifa Clarke</dc:creator>
  <cp:lastModifiedBy>Kalifa Clarke</cp:lastModifiedBy>
  <cp:revision>13</cp:revision>
  <dcterms:created xsi:type="dcterms:W3CDTF">2006-08-16T00:00:00Z</dcterms:created>
  <dcterms:modified xsi:type="dcterms:W3CDTF">2025-10-17T20:22:41Z</dcterms:modified>
  <dc:identifier>DAG0duPcmv0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b0996b15-e0da-48d2-84e1-d825dd308fad</vt:lpwstr>
  </property>
</Properties>
</file>