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2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70" r:id="rId16"/>
    <p:sldId id="271" r:id="rId17"/>
  </p:sldIdLst>
  <p:sldSz cx="18288000" cy="10287000"/>
  <p:notesSz cx="6858000" cy="9144000"/>
  <p:embeddedFontLst>
    <p:embeddedFont>
      <p:font typeface="Garet" panose="020B0604020202020204" charset="0"/>
      <p:regular r:id="rId18"/>
    </p:embeddedFont>
    <p:embeddedFont>
      <p:font typeface="Garet Bold" panose="020B0604020202020204" charset="0"/>
      <p:regular r:id="rId19"/>
    </p:embeddedFont>
    <p:embeddedFont>
      <p:font typeface="Poppins" panose="00000500000000000000" pitchFamily="2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28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4.svg"/><Relationship Id="rId7" Type="http://schemas.openxmlformats.org/officeDocument/2006/relationships/image" Target="../media/image27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6.sv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svg"/><Relationship Id="rId7" Type="http://schemas.openxmlformats.org/officeDocument/2006/relationships/image" Target="../media/image10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9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3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4" r="-3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241402" y="8463753"/>
            <a:ext cx="2017898" cy="794547"/>
          </a:xfrm>
          <a:custGeom>
            <a:avLst/>
            <a:gdLst/>
            <a:ahLst/>
            <a:cxnLst/>
            <a:rect l="l" t="t" r="r" b="b"/>
            <a:pathLst>
              <a:path w="2017898" h="794547">
                <a:moveTo>
                  <a:pt x="0" y="0"/>
                </a:moveTo>
                <a:lnTo>
                  <a:pt x="2017898" y="0"/>
                </a:lnTo>
                <a:lnTo>
                  <a:pt x="2017898" y="794547"/>
                </a:lnTo>
                <a:lnTo>
                  <a:pt x="0" y="7945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9610" y="543541"/>
            <a:ext cx="2587517" cy="970319"/>
          </a:xfrm>
          <a:custGeom>
            <a:avLst/>
            <a:gdLst/>
            <a:ahLst/>
            <a:cxnLst/>
            <a:rect l="l" t="t" r="r" b="b"/>
            <a:pathLst>
              <a:path w="2587517" h="970319">
                <a:moveTo>
                  <a:pt x="0" y="0"/>
                </a:moveTo>
                <a:lnTo>
                  <a:pt x="2587518" y="0"/>
                </a:lnTo>
                <a:lnTo>
                  <a:pt x="2587518" y="970318"/>
                </a:lnTo>
                <a:lnTo>
                  <a:pt x="0" y="97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624298" y="2600983"/>
            <a:ext cx="10626084" cy="3548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920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UNIVERSAL CONNECTIVITY IN ACTION: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9962" y="8400679"/>
            <a:ext cx="5008438" cy="365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7"/>
              </a:lnSpc>
              <a:spcBef>
                <a:spcPct val="0"/>
              </a:spcBef>
            </a:pPr>
            <a:r>
              <a:rPr lang="en-US" sz="2747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Apollo Knights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00400" y="6425429"/>
            <a:ext cx="10896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>
                <a:solidFill>
                  <a:srgbClr val="44B2AF"/>
                </a:solidFill>
                <a:latin typeface="Garet Bold"/>
                <a:ea typeface="Garet Bold"/>
                <a:cs typeface="Garet Bold"/>
                <a:sym typeface="Garet Bold"/>
              </a:rPr>
              <a:t>A Case Study of Saint Vincent and the Grenadines' Innovative Approach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6514" y="8816991"/>
            <a:ext cx="5936285" cy="626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613"/>
              </a:lnSpc>
            </a:pPr>
            <a:r>
              <a:rPr lang="en-US" sz="1613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Director, </a:t>
            </a:r>
          </a:p>
          <a:p>
            <a:pPr algn="just">
              <a:lnSpc>
                <a:spcPts val="1613"/>
              </a:lnSpc>
            </a:pPr>
            <a:r>
              <a:rPr lang="en-US" sz="1613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National Telecommunications Regulatory Commission</a:t>
            </a:r>
          </a:p>
          <a:p>
            <a:pPr algn="just">
              <a:lnSpc>
                <a:spcPts val="1613"/>
              </a:lnSpc>
              <a:spcBef>
                <a:spcPct val="0"/>
              </a:spcBef>
            </a:pPr>
            <a:r>
              <a:rPr lang="en-US" sz="1613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St. Vincent and the Grenadines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155330" y="-664134"/>
            <a:ext cx="6132670" cy="3740929"/>
          </a:xfrm>
          <a:custGeom>
            <a:avLst/>
            <a:gdLst/>
            <a:ahLst/>
            <a:cxnLst/>
            <a:rect l="l" t="t" r="r" b="b"/>
            <a:pathLst>
              <a:path w="6132670" h="3740929">
                <a:moveTo>
                  <a:pt x="6132670" y="3740929"/>
                </a:moveTo>
                <a:lnTo>
                  <a:pt x="0" y="3740929"/>
                </a:lnTo>
                <a:lnTo>
                  <a:pt x="0" y="0"/>
                </a:lnTo>
                <a:lnTo>
                  <a:pt x="6132670" y="0"/>
                </a:lnTo>
                <a:lnTo>
                  <a:pt x="6132670" y="374092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13622" y="8636120"/>
            <a:ext cx="1645678" cy="647986"/>
          </a:xfrm>
          <a:custGeom>
            <a:avLst/>
            <a:gdLst/>
            <a:ahLst/>
            <a:cxnLst/>
            <a:rect l="l" t="t" r="r" b="b"/>
            <a:pathLst>
              <a:path w="1645678" h="647986">
                <a:moveTo>
                  <a:pt x="0" y="0"/>
                </a:moveTo>
                <a:lnTo>
                  <a:pt x="1645678" y="0"/>
                </a:lnTo>
                <a:lnTo>
                  <a:pt x="1645678" y="647986"/>
                </a:lnTo>
                <a:lnTo>
                  <a:pt x="0" y="647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9610" y="543541"/>
            <a:ext cx="2587517" cy="970319"/>
          </a:xfrm>
          <a:custGeom>
            <a:avLst/>
            <a:gdLst/>
            <a:ahLst/>
            <a:cxnLst/>
            <a:rect l="l" t="t" r="r" b="b"/>
            <a:pathLst>
              <a:path w="2587517" h="970319">
                <a:moveTo>
                  <a:pt x="0" y="0"/>
                </a:moveTo>
                <a:lnTo>
                  <a:pt x="2587518" y="0"/>
                </a:lnTo>
                <a:lnTo>
                  <a:pt x="2587518" y="970318"/>
                </a:lnTo>
                <a:lnTo>
                  <a:pt x="0" y="97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1883293"/>
            <a:ext cx="11769229" cy="7620576"/>
          </a:xfrm>
          <a:custGeom>
            <a:avLst/>
            <a:gdLst/>
            <a:ahLst/>
            <a:cxnLst/>
            <a:rect l="l" t="t" r="r" b="b"/>
            <a:pathLst>
              <a:path w="11769229" h="7620576">
                <a:moveTo>
                  <a:pt x="0" y="0"/>
                </a:moveTo>
                <a:lnTo>
                  <a:pt x="11769229" y="0"/>
                </a:lnTo>
                <a:lnTo>
                  <a:pt x="11769229" y="7620576"/>
                </a:lnTo>
                <a:lnTo>
                  <a:pt x="0" y="7620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377454" y="4543918"/>
            <a:ext cx="3506805" cy="1852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6"/>
              </a:lnSpc>
            </a:pPr>
            <a:r>
              <a:rPr lang="en-US" sz="241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Comparison of entry level broadband prices in 2025 with those in 2005 along with the 2% GNI target.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155330" y="-664134"/>
            <a:ext cx="6132670" cy="3740929"/>
          </a:xfrm>
          <a:custGeom>
            <a:avLst/>
            <a:gdLst/>
            <a:ahLst/>
            <a:cxnLst/>
            <a:rect l="l" t="t" r="r" b="b"/>
            <a:pathLst>
              <a:path w="6132670" h="3740929">
                <a:moveTo>
                  <a:pt x="6132670" y="3740929"/>
                </a:moveTo>
                <a:lnTo>
                  <a:pt x="0" y="3740929"/>
                </a:lnTo>
                <a:lnTo>
                  <a:pt x="0" y="0"/>
                </a:lnTo>
                <a:lnTo>
                  <a:pt x="6132670" y="0"/>
                </a:lnTo>
                <a:lnTo>
                  <a:pt x="6132670" y="374092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13622" y="8636120"/>
            <a:ext cx="1645678" cy="647986"/>
          </a:xfrm>
          <a:custGeom>
            <a:avLst/>
            <a:gdLst/>
            <a:ahLst/>
            <a:cxnLst/>
            <a:rect l="l" t="t" r="r" b="b"/>
            <a:pathLst>
              <a:path w="1645678" h="647986">
                <a:moveTo>
                  <a:pt x="0" y="0"/>
                </a:moveTo>
                <a:lnTo>
                  <a:pt x="1645678" y="0"/>
                </a:lnTo>
                <a:lnTo>
                  <a:pt x="1645678" y="647986"/>
                </a:lnTo>
                <a:lnTo>
                  <a:pt x="0" y="647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9610" y="543541"/>
            <a:ext cx="2587517" cy="970319"/>
          </a:xfrm>
          <a:custGeom>
            <a:avLst/>
            <a:gdLst/>
            <a:ahLst/>
            <a:cxnLst/>
            <a:rect l="l" t="t" r="r" b="b"/>
            <a:pathLst>
              <a:path w="2587517" h="970319">
                <a:moveTo>
                  <a:pt x="0" y="0"/>
                </a:moveTo>
                <a:lnTo>
                  <a:pt x="2587518" y="0"/>
                </a:lnTo>
                <a:lnTo>
                  <a:pt x="2587518" y="970318"/>
                </a:lnTo>
                <a:lnTo>
                  <a:pt x="0" y="97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347186" y="1513859"/>
            <a:ext cx="2532873" cy="253287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55885" y="0"/>
                  </a:moveTo>
                  <a:lnTo>
                    <a:pt x="656915" y="0"/>
                  </a:lnTo>
                  <a:cubicBezTo>
                    <a:pt x="698258" y="0"/>
                    <a:pt x="737908" y="16424"/>
                    <a:pt x="767142" y="45658"/>
                  </a:cubicBezTo>
                  <a:cubicBezTo>
                    <a:pt x="796376" y="74892"/>
                    <a:pt x="812800" y="114542"/>
                    <a:pt x="812800" y="155885"/>
                  </a:cubicBezTo>
                  <a:lnTo>
                    <a:pt x="812800" y="656915"/>
                  </a:lnTo>
                  <a:cubicBezTo>
                    <a:pt x="812800" y="698258"/>
                    <a:pt x="796376" y="737908"/>
                    <a:pt x="767142" y="767142"/>
                  </a:cubicBezTo>
                  <a:cubicBezTo>
                    <a:pt x="737908" y="796376"/>
                    <a:pt x="698258" y="812800"/>
                    <a:pt x="656915" y="812800"/>
                  </a:cubicBezTo>
                  <a:lnTo>
                    <a:pt x="155885" y="812800"/>
                  </a:lnTo>
                  <a:cubicBezTo>
                    <a:pt x="114542" y="812800"/>
                    <a:pt x="74892" y="796376"/>
                    <a:pt x="45658" y="767142"/>
                  </a:cubicBezTo>
                  <a:cubicBezTo>
                    <a:pt x="16424" y="737908"/>
                    <a:pt x="0" y="698258"/>
                    <a:pt x="0" y="656915"/>
                  </a:cubicBezTo>
                  <a:lnTo>
                    <a:pt x="0" y="155885"/>
                  </a:lnTo>
                  <a:cubicBezTo>
                    <a:pt x="0" y="114542"/>
                    <a:pt x="16424" y="74892"/>
                    <a:pt x="45658" y="45658"/>
                  </a:cubicBezTo>
                  <a:cubicBezTo>
                    <a:pt x="74892" y="16424"/>
                    <a:pt x="114542" y="0"/>
                    <a:pt x="155885" y="0"/>
                  </a:cubicBezTo>
                  <a:close/>
                </a:path>
              </a:pathLst>
            </a:custGeom>
            <a:solidFill>
              <a:srgbClr val="00CA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41693" tIns="41693" rIns="41693" bIns="41693" rtlCol="0" anchor="ctr"/>
            <a:lstStyle/>
            <a:p>
              <a:pPr algn="ctr">
                <a:lnSpc>
                  <a:spcPts val="17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828810"/>
            <a:ext cx="11476763" cy="5580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0709" lvl="1" indent="-460354" algn="l">
              <a:lnSpc>
                <a:spcPts val="5202"/>
              </a:lnSpc>
              <a:buFont typeface="Arial"/>
              <a:buChar char="•"/>
            </a:pPr>
            <a:r>
              <a:rPr lang="en-US" sz="426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Private Partnership in getting devices to households</a:t>
            </a:r>
          </a:p>
          <a:p>
            <a:pPr marL="920709" lvl="1" indent="-460354" algn="l">
              <a:lnSpc>
                <a:spcPts val="6609"/>
              </a:lnSpc>
              <a:buFont typeface="Arial"/>
              <a:buChar char="•"/>
            </a:pPr>
            <a:r>
              <a:rPr lang="en-US" sz="426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Government procurement of devices for students.</a:t>
            </a:r>
          </a:p>
          <a:p>
            <a:pPr marL="920709" lvl="1" indent="-460354" algn="l">
              <a:lnSpc>
                <a:spcPts val="5799"/>
              </a:lnSpc>
              <a:buFont typeface="Arial"/>
              <a:buChar char="•"/>
            </a:pPr>
            <a:r>
              <a:rPr lang="en-US" sz="426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Deployment of CARCIP Subsea Fibre</a:t>
            </a:r>
          </a:p>
          <a:p>
            <a:pPr marL="920709" lvl="1" indent="-460354" algn="l">
              <a:lnSpc>
                <a:spcPts val="5202"/>
              </a:lnSpc>
              <a:buFont typeface="Arial"/>
              <a:buChar char="•"/>
            </a:pPr>
            <a:r>
              <a:rPr lang="en-US" sz="426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Fibre-based GWAN connecting all Government buildings and schools</a:t>
            </a:r>
          </a:p>
          <a:p>
            <a:pPr algn="l">
              <a:lnSpc>
                <a:spcPts val="2643"/>
              </a:lnSpc>
            </a:pPr>
            <a:endParaRPr lang="en-US" sz="4264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866926" y="2091468"/>
            <a:ext cx="1493393" cy="1377655"/>
          </a:xfrm>
          <a:custGeom>
            <a:avLst/>
            <a:gdLst/>
            <a:ahLst/>
            <a:cxnLst/>
            <a:rect l="l" t="t" r="r" b="b"/>
            <a:pathLst>
              <a:path w="1493393" h="1377655">
                <a:moveTo>
                  <a:pt x="0" y="0"/>
                </a:moveTo>
                <a:lnTo>
                  <a:pt x="1493393" y="0"/>
                </a:lnTo>
                <a:lnTo>
                  <a:pt x="1493393" y="1377655"/>
                </a:lnTo>
                <a:lnTo>
                  <a:pt x="0" y="13776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2170227"/>
            <a:ext cx="8945022" cy="1026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99"/>
              </a:lnSpc>
            </a:pPr>
            <a:r>
              <a:rPr lang="en-US" sz="77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SUCCESSES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155330" y="-664134"/>
            <a:ext cx="6132670" cy="3740929"/>
          </a:xfrm>
          <a:custGeom>
            <a:avLst/>
            <a:gdLst/>
            <a:ahLst/>
            <a:cxnLst/>
            <a:rect l="l" t="t" r="r" b="b"/>
            <a:pathLst>
              <a:path w="6132670" h="3740929">
                <a:moveTo>
                  <a:pt x="6132670" y="3740929"/>
                </a:moveTo>
                <a:lnTo>
                  <a:pt x="0" y="3740929"/>
                </a:lnTo>
                <a:lnTo>
                  <a:pt x="0" y="0"/>
                </a:lnTo>
                <a:lnTo>
                  <a:pt x="6132670" y="0"/>
                </a:lnTo>
                <a:lnTo>
                  <a:pt x="6132670" y="374092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13622" y="8636120"/>
            <a:ext cx="1645678" cy="647986"/>
          </a:xfrm>
          <a:custGeom>
            <a:avLst/>
            <a:gdLst/>
            <a:ahLst/>
            <a:cxnLst/>
            <a:rect l="l" t="t" r="r" b="b"/>
            <a:pathLst>
              <a:path w="1645678" h="647986">
                <a:moveTo>
                  <a:pt x="0" y="0"/>
                </a:moveTo>
                <a:lnTo>
                  <a:pt x="1645678" y="0"/>
                </a:lnTo>
                <a:lnTo>
                  <a:pt x="1645678" y="647986"/>
                </a:lnTo>
                <a:lnTo>
                  <a:pt x="0" y="647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9610" y="543541"/>
            <a:ext cx="2587517" cy="970319"/>
          </a:xfrm>
          <a:custGeom>
            <a:avLst/>
            <a:gdLst/>
            <a:ahLst/>
            <a:cxnLst/>
            <a:rect l="l" t="t" r="r" b="b"/>
            <a:pathLst>
              <a:path w="2587517" h="970319">
                <a:moveTo>
                  <a:pt x="0" y="0"/>
                </a:moveTo>
                <a:lnTo>
                  <a:pt x="2587518" y="0"/>
                </a:lnTo>
                <a:lnTo>
                  <a:pt x="2587518" y="970318"/>
                </a:lnTo>
                <a:lnTo>
                  <a:pt x="0" y="97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347186" y="1513859"/>
            <a:ext cx="2532873" cy="253287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55885" y="0"/>
                  </a:moveTo>
                  <a:lnTo>
                    <a:pt x="656915" y="0"/>
                  </a:lnTo>
                  <a:cubicBezTo>
                    <a:pt x="698258" y="0"/>
                    <a:pt x="737908" y="16424"/>
                    <a:pt x="767142" y="45658"/>
                  </a:cubicBezTo>
                  <a:cubicBezTo>
                    <a:pt x="796376" y="74892"/>
                    <a:pt x="812800" y="114542"/>
                    <a:pt x="812800" y="155885"/>
                  </a:cubicBezTo>
                  <a:lnTo>
                    <a:pt x="812800" y="656915"/>
                  </a:lnTo>
                  <a:cubicBezTo>
                    <a:pt x="812800" y="698258"/>
                    <a:pt x="796376" y="737908"/>
                    <a:pt x="767142" y="767142"/>
                  </a:cubicBezTo>
                  <a:cubicBezTo>
                    <a:pt x="737908" y="796376"/>
                    <a:pt x="698258" y="812800"/>
                    <a:pt x="656915" y="812800"/>
                  </a:cubicBezTo>
                  <a:lnTo>
                    <a:pt x="155885" y="812800"/>
                  </a:lnTo>
                  <a:cubicBezTo>
                    <a:pt x="114542" y="812800"/>
                    <a:pt x="74892" y="796376"/>
                    <a:pt x="45658" y="767142"/>
                  </a:cubicBezTo>
                  <a:cubicBezTo>
                    <a:pt x="16424" y="737908"/>
                    <a:pt x="0" y="698258"/>
                    <a:pt x="0" y="656915"/>
                  </a:cubicBezTo>
                  <a:lnTo>
                    <a:pt x="0" y="155885"/>
                  </a:lnTo>
                  <a:cubicBezTo>
                    <a:pt x="0" y="114542"/>
                    <a:pt x="16424" y="74892"/>
                    <a:pt x="45658" y="45658"/>
                  </a:cubicBezTo>
                  <a:cubicBezTo>
                    <a:pt x="74892" y="16424"/>
                    <a:pt x="114542" y="0"/>
                    <a:pt x="155885" y="0"/>
                  </a:cubicBezTo>
                  <a:close/>
                </a:path>
              </a:pathLst>
            </a:custGeom>
            <a:solidFill>
              <a:srgbClr val="00CA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41693" tIns="41693" rIns="41693" bIns="41693" rtlCol="0" anchor="ctr"/>
            <a:lstStyle/>
            <a:p>
              <a:pPr algn="ctr">
                <a:lnSpc>
                  <a:spcPts val="17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170227"/>
            <a:ext cx="8945022" cy="1026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99"/>
              </a:lnSpc>
            </a:pPr>
            <a:r>
              <a:rPr lang="en-US" sz="77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SUCCESSES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828810"/>
            <a:ext cx="11476763" cy="397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0709" lvl="1" indent="-460355" algn="l">
              <a:lnSpc>
                <a:spcPts val="5202"/>
              </a:lnSpc>
              <a:buFont typeface="Arial"/>
              <a:buChar char="•"/>
            </a:pPr>
            <a:r>
              <a:rPr lang="en-US" sz="426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New USF regulations to facilitate grants for ICT entrepreneurs</a:t>
            </a:r>
          </a:p>
          <a:p>
            <a:pPr marL="920709" lvl="1" indent="-460355" algn="l">
              <a:lnSpc>
                <a:spcPts val="5202"/>
              </a:lnSpc>
              <a:buFont typeface="Arial"/>
              <a:buChar char="•"/>
            </a:pPr>
            <a:r>
              <a:rPr lang="en-US" sz="426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first country in the OECS sub-region to grant a licence to a Satellite service provider to offer their services in our market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866926" y="2091468"/>
            <a:ext cx="1493393" cy="1377655"/>
          </a:xfrm>
          <a:custGeom>
            <a:avLst/>
            <a:gdLst/>
            <a:ahLst/>
            <a:cxnLst/>
            <a:rect l="l" t="t" r="r" b="b"/>
            <a:pathLst>
              <a:path w="1493393" h="1377655">
                <a:moveTo>
                  <a:pt x="0" y="0"/>
                </a:moveTo>
                <a:lnTo>
                  <a:pt x="1493393" y="0"/>
                </a:lnTo>
                <a:lnTo>
                  <a:pt x="1493393" y="1377655"/>
                </a:lnTo>
                <a:lnTo>
                  <a:pt x="0" y="13776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155330" y="-664134"/>
            <a:ext cx="6132670" cy="3740929"/>
          </a:xfrm>
          <a:custGeom>
            <a:avLst/>
            <a:gdLst/>
            <a:ahLst/>
            <a:cxnLst/>
            <a:rect l="l" t="t" r="r" b="b"/>
            <a:pathLst>
              <a:path w="6132670" h="3740929">
                <a:moveTo>
                  <a:pt x="6132670" y="3740929"/>
                </a:moveTo>
                <a:lnTo>
                  <a:pt x="0" y="3740929"/>
                </a:lnTo>
                <a:lnTo>
                  <a:pt x="0" y="0"/>
                </a:lnTo>
                <a:lnTo>
                  <a:pt x="6132670" y="0"/>
                </a:lnTo>
                <a:lnTo>
                  <a:pt x="6132670" y="374092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13622" y="8636120"/>
            <a:ext cx="1645678" cy="647986"/>
          </a:xfrm>
          <a:custGeom>
            <a:avLst/>
            <a:gdLst/>
            <a:ahLst/>
            <a:cxnLst/>
            <a:rect l="l" t="t" r="r" b="b"/>
            <a:pathLst>
              <a:path w="1645678" h="647986">
                <a:moveTo>
                  <a:pt x="0" y="0"/>
                </a:moveTo>
                <a:lnTo>
                  <a:pt x="1645678" y="0"/>
                </a:lnTo>
                <a:lnTo>
                  <a:pt x="1645678" y="647986"/>
                </a:lnTo>
                <a:lnTo>
                  <a:pt x="0" y="647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9610" y="543541"/>
            <a:ext cx="2587517" cy="970319"/>
          </a:xfrm>
          <a:custGeom>
            <a:avLst/>
            <a:gdLst/>
            <a:ahLst/>
            <a:cxnLst/>
            <a:rect l="l" t="t" r="r" b="b"/>
            <a:pathLst>
              <a:path w="2587517" h="970319">
                <a:moveTo>
                  <a:pt x="0" y="0"/>
                </a:moveTo>
                <a:lnTo>
                  <a:pt x="2587518" y="0"/>
                </a:lnTo>
                <a:lnTo>
                  <a:pt x="2587518" y="970318"/>
                </a:lnTo>
                <a:lnTo>
                  <a:pt x="0" y="97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89610" y="2260996"/>
            <a:ext cx="6185927" cy="2007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99"/>
              </a:lnSpc>
            </a:pPr>
            <a:r>
              <a:rPr lang="en-US" sz="77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SPECIAL MENTION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17" y="3981914"/>
            <a:ext cx="9140202" cy="62328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38526" y="6161994"/>
            <a:ext cx="1047874" cy="403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9"/>
              </a:lnSpc>
              <a:spcBef>
                <a:spcPct val="0"/>
              </a:spcBef>
            </a:pPr>
            <a:r>
              <a:rPr lang="en-US" sz="297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4%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26727" y="8040751"/>
            <a:ext cx="1280492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2"/>
              </a:lnSpc>
              <a:spcBef>
                <a:spcPct val="0"/>
              </a:spcBef>
            </a:pPr>
            <a:r>
              <a:rPr lang="en-US" sz="2982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11%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05507" y="5011670"/>
            <a:ext cx="5714013" cy="2214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2"/>
              </a:lnSpc>
            </a:pPr>
            <a:r>
              <a:rPr lang="en-US" sz="3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Percent of Daily traffic in and out of SVG through USF Access Points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2">
            <a:hlinkClick r:id="" action="ppaction://media"/>
            <a:extLst>
              <a:ext uri="{FF2B5EF4-FFF2-40B4-BE49-F238E27FC236}">
                <a16:creationId xmlns:a16="http://schemas.microsoft.com/office/drawing/2014/main" id="{AAFB628A-8AD6-644D-3212-608095E861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758"/>
            <a:ext cx="18291125" cy="10288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155330" y="-664134"/>
            <a:ext cx="6132670" cy="3740929"/>
          </a:xfrm>
          <a:custGeom>
            <a:avLst/>
            <a:gdLst/>
            <a:ahLst/>
            <a:cxnLst/>
            <a:rect l="l" t="t" r="r" b="b"/>
            <a:pathLst>
              <a:path w="6132670" h="3740929">
                <a:moveTo>
                  <a:pt x="6132670" y="3740929"/>
                </a:moveTo>
                <a:lnTo>
                  <a:pt x="0" y="3740929"/>
                </a:lnTo>
                <a:lnTo>
                  <a:pt x="0" y="0"/>
                </a:lnTo>
                <a:lnTo>
                  <a:pt x="6132670" y="0"/>
                </a:lnTo>
                <a:lnTo>
                  <a:pt x="6132670" y="374092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9610" y="543541"/>
            <a:ext cx="2587517" cy="970319"/>
          </a:xfrm>
          <a:custGeom>
            <a:avLst/>
            <a:gdLst/>
            <a:ahLst/>
            <a:cxnLst/>
            <a:rect l="l" t="t" r="r" b="b"/>
            <a:pathLst>
              <a:path w="2587517" h="970319">
                <a:moveTo>
                  <a:pt x="0" y="0"/>
                </a:moveTo>
                <a:lnTo>
                  <a:pt x="2587518" y="0"/>
                </a:lnTo>
                <a:lnTo>
                  <a:pt x="2587518" y="970318"/>
                </a:lnTo>
                <a:lnTo>
                  <a:pt x="0" y="970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2170227"/>
            <a:ext cx="8945022" cy="1026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99"/>
              </a:lnSpc>
            </a:pPr>
            <a:r>
              <a:rPr lang="en-US" sz="77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CONCLUSION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654220"/>
            <a:ext cx="11579046" cy="3905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7227" lvl="1" indent="-453613" algn="l">
              <a:lnSpc>
                <a:spcPts val="5126"/>
              </a:lnSpc>
              <a:buFont typeface="Arial"/>
              <a:buChar char="•"/>
            </a:pPr>
            <a:r>
              <a:rPr lang="en-US" sz="420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New Electronic Communication Act</a:t>
            </a:r>
          </a:p>
          <a:p>
            <a:pPr marL="907227" lvl="1" indent="-453613" algn="l">
              <a:lnSpc>
                <a:spcPts val="5126"/>
              </a:lnSpc>
              <a:buFont typeface="Arial"/>
              <a:buChar char="•"/>
            </a:pPr>
            <a:r>
              <a:rPr lang="en-US" sz="420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New USF Project that provides 500 households with Subsidised internet, laptop and digital literacy training at US$7 per month.</a:t>
            </a:r>
          </a:p>
          <a:p>
            <a:pPr algn="l">
              <a:lnSpc>
                <a:spcPts val="5126"/>
              </a:lnSpc>
            </a:pPr>
            <a:endParaRPr lang="en-US" sz="4202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4" r="-3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45261" y="5143500"/>
            <a:ext cx="956580" cy="95658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CA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72749" y="5143500"/>
            <a:ext cx="956580" cy="95658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CA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43617" y="6929470"/>
            <a:ext cx="956580" cy="95658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CA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036690" y="5416326"/>
            <a:ext cx="573722" cy="410928"/>
          </a:xfrm>
          <a:custGeom>
            <a:avLst/>
            <a:gdLst/>
            <a:ahLst/>
            <a:cxnLst/>
            <a:rect l="l" t="t" r="r" b="b"/>
            <a:pathLst>
              <a:path w="573722" h="410928">
                <a:moveTo>
                  <a:pt x="0" y="0"/>
                </a:moveTo>
                <a:lnTo>
                  <a:pt x="573721" y="0"/>
                </a:lnTo>
                <a:lnTo>
                  <a:pt x="573721" y="410928"/>
                </a:lnTo>
                <a:lnTo>
                  <a:pt x="0" y="4109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471238" y="5341989"/>
            <a:ext cx="559601" cy="559601"/>
          </a:xfrm>
          <a:custGeom>
            <a:avLst/>
            <a:gdLst/>
            <a:ahLst/>
            <a:cxnLst/>
            <a:rect l="l" t="t" r="r" b="b"/>
            <a:pathLst>
              <a:path w="559601" h="559601">
                <a:moveTo>
                  <a:pt x="0" y="0"/>
                </a:moveTo>
                <a:lnTo>
                  <a:pt x="559602" y="0"/>
                </a:lnTo>
                <a:lnTo>
                  <a:pt x="559602" y="559601"/>
                </a:lnTo>
                <a:lnTo>
                  <a:pt x="0" y="5596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085868" y="7170077"/>
            <a:ext cx="475366" cy="475366"/>
          </a:xfrm>
          <a:custGeom>
            <a:avLst/>
            <a:gdLst/>
            <a:ahLst/>
            <a:cxnLst/>
            <a:rect l="l" t="t" r="r" b="b"/>
            <a:pathLst>
              <a:path w="475366" h="475366">
                <a:moveTo>
                  <a:pt x="0" y="0"/>
                </a:moveTo>
                <a:lnTo>
                  <a:pt x="475366" y="0"/>
                </a:lnTo>
                <a:lnTo>
                  <a:pt x="475366" y="475366"/>
                </a:lnTo>
                <a:lnTo>
                  <a:pt x="0" y="4753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28700" y="1193526"/>
            <a:ext cx="4397656" cy="1649121"/>
          </a:xfrm>
          <a:custGeom>
            <a:avLst/>
            <a:gdLst/>
            <a:ahLst/>
            <a:cxnLst/>
            <a:rect l="l" t="t" r="r" b="b"/>
            <a:pathLst>
              <a:path w="4397656" h="1649121">
                <a:moveTo>
                  <a:pt x="0" y="0"/>
                </a:moveTo>
                <a:lnTo>
                  <a:pt x="4397656" y="0"/>
                </a:lnTo>
                <a:lnTo>
                  <a:pt x="4397656" y="1649121"/>
                </a:lnTo>
                <a:lnTo>
                  <a:pt x="0" y="164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874211" y="7360075"/>
            <a:ext cx="444394" cy="442778"/>
          </a:xfrm>
          <a:custGeom>
            <a:avLst/>
            <a:gdLst/>
            <a:ahLst/>
            <a:cxnLst/>
            <a:rect l="l" t="t" r="r" b="b"/>
            <a:pathLst>
              <a:path w="444394" h="442778">
                <a:moveTo>
                  <a:pt x="0" y="0"/>
                </a:moveTo>
                <a:lnTo>
                  <a:pt x="444394" y="0"/>
                </a:lnTo>
                <a:lnTo>
                  <a:pt x="444394" y="442778"/>
                </a:lnTo>
                <a:lnTo>
                  <a:pt x="0" y="4427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527131" y="7360075"/>
            <a:ext cx="449736" cy="449736"/>
          </a:xfrm>
          <a:custGeom>
            <a:avLst/>
            <a:gdLst/>
            <a:ahLst/>
            <a:cxnLst/>
            <a:rect l="l" t="t" r="r" b="b"/>
            <a:pathLst>
              <a:path w="449736" h="449736">
                <a:moveTo>
                  <a:pt x="0" y="0"/>
                </a:moveTo>
                <a:lnTo>
                  <a:pt x="449736" y="0"/>
                </a:lnTo>
                <a:lnTo>
                  <a:pt x="449736" y="449736"/>
                </a:lnTo>
                <a:lnTo>
                  <a:pt x="0" y="4497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183468" y="7385798"/>
            <a:ext cx="572330" cy="391331"/>
          </a:xfrm>
          <a:custGeom>
            <a:avLst/>
            <a:gdLst/>
            <a:ahLst/>
            <a:cxnLst/>
            <a:rect l="l" t="t" r="r" b="b"/>
            <a:pathLst>
              <a:path w="572330" h="391331">
                <a:moveTo>
                  <a:pt x="0" y="0"/>
                </a:moveTo>
                <a:lnTo>
                  <a:pt x="572331" y="0"/>
                </a:lnTo>
                <a:lnTo>
                  <a:pt x="572331" y="391331"/>
                </a:lnTo>
                <a:lnTo>
                  <a:pt x="0" y="3913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898831" y="1412406"/>
            <a:ext cx="6742725" cy="6742725"/>
          </a:xfrm>
          <a:custGeom>
            <a:avLst/>
            <a:gdLst/>
            <a:ahLst/>
            <a:cxnLst/>
            <a:rect l="l" t="t" r="r" b="b"/>
            <a:pathLst>
              <a:path w="6742725" h="6742725">
                <a:moveTo>
                  <a:pt x="0" y="0"/>
                </a:moveTo>
                <a:lnTo>
                  <a:pt x="6742725" y="0"/>
                </a:lnTo>
                <a:lnTo>
                  <a:pt x="6742725" y="6742725"/>
                </a:lnTo>
                <a:lnTo>
                  <a:pt x="0" y="6742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449494" y="3071482"/>
            <a:ext cx="6043489" cy="121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0"/>
              </a:lnSpc>
            </a:pPr>
            <a:r>
              <a:rPr lang="en-US" sz="4700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THANKS FOR YOUR ATTENTION!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04759" y="6278639"/>
            <a:ext cx="1927251" cy="26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2"/>
              </a:lnSpc>
              <a:spcBef>
                <a:spcPct val="0"/>
              </a:spcBef>
            </a:pPr>
            <a:r>
              <a:rPr lang="en-US" sz="1972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ntrc@ntrc.vc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88373" y="6278639"/>
            <a:ext cx="1927251" cy="250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2"/>
              </a:lnSpc>
              <a:spcBef>
                <a:spcPct val="0"/>
              </a:spcBef>
            </a:pPr>
            <a:r>
              <a:rPr lang="en-US" sz="1972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+1 784 457 2279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54966" y="8064610"/>
            <a:ext cx="1881638" cy="26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2"/>
              </a:lnSpc>
              <a:spcBef>
                <a:spcPct val="0"/>
              </a:spcBef>
            </a:pPr>
            <a:r>
              <a:rPr lang="en-US" sz="1972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www.ntrc.vc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40143" y="8002789"/>
            <a:ext cx="2221789" cy="390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7"/>
              </a:lnSpc>
              <a:spcBef>
                <a:spcPct val="0"/>
              </a:spcBef>
            </a:pPr>
            <a:r>
              <a:rPr lang="en-US" sz="2937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NTRCSVG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50884" y="8598752"/>
            <a:ext cx="7196569" cy="520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Scan to access paper.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155330" y="-664134"/>
            <a:ext cx="6132670" cy="3740929"/>
          </a:xfrm>
          <a:custGeom>
            <a:avLst/>
            <a:gdLst/>
            <a:ahLst/>
            <a:cxnLst/>
            <a:rect l="l" t="t" r="r" b="b"/>
            <a:pathLst>
              <a:path w="6132670" h="3740929">
                <a:moveTo>
                  <a:pt x="6132670" y="3740929"/>
                </a:moveTo>
                <a:lnTo>
                  <a:pt x="0" y="3740929"/>
                </a:lnTo>
                <a:lnTo>
                  <a:pt x="0" y="0"/>
                </a:lnTo>
                <a:lnTo>
                  <a:pt x="6132670" y="0"/>
                </a:lnTo>
                <a:lnTo>
                  <a:pt x="6132670" y="374092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13622" y="8636120"/>
            <a:ext cx="1645678" cy="647986"/>
          </a:xfrm>
          <a:custGeom>
            <a:avLst/>
            <a:gdLst/>
            <a:ahLst/>
            <a:cxnLst/>
            <a:rect l="l" t="t" r="r" b="b"/>
            <a:pathLst>
              <a:path w="1645678" h="647986">
                <a:moveTo>
                  <a:pt x="0" y="0"/>
                </a:moveTo>
                <a:lnTo>
                  <a:pt x="1645678" y="0"/>
                </a:lnTo>
                <a:lnTo>
                  <a:pt x="1645678" y="647986"/>
                </a:lnTo>
                <a:lnTo>
                  <a:pt x="0" y="647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19175" y="2586972"/>
            <a:ext cx="6281401" cy="1026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99"/>
              </a:lnSpc>
            </a:pPr>
            <a:r>
              <a:rPr lang="en-US" sz="77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AGENDA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1640" y="3875070"/>
            <a:ext cx="11904296" cy="443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1267" lvl="1" indent="-435633" algn="l">
              <a:lnSpc>
                <a:spcPts val="5004"/>
              </a:lnSpc>
              <a:buFont typeface="Arial"/>
              <a:buChar char="•"/>
            </a:pPr>
            <a:r>
              <a:rPr lang="en-US" sz="40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Country Overview</a:t>
            </a:r>
          </a:p>
          <a:p>
            <a:pPr marL="871267" lvl="1" indent="-435633" algn="l">
              <a:lnSpc>
                <a:spcPts val="5004"/>
              </a:lnSpc>
              <a:buFont typeface="Arial"/>
              <a:buChar char="•"/>
            </a:pPr>
            <a:r>
              <a:rPr lang="en-US" sz="40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Context</a:t>
            </a:r>
          </a:p>
          <a:p>
            <a:pPr marL="871267" lvl="1" indent="-435633" algn="l">
              <a:lnSpc>
                <a:spcPts val="5004"/>
              </a:lnSpc>
              <a:buFont typeface="Arial"/>
              <a:buChar char="•"/>
            </a:pPr>
            <a:r>
              <a:rPr lang="en-US" sz="40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Main Connectivity Issues</a:t>
            </a:r>
          </a:p>
          <a:p>
            <a:pPr marL="871267" lvl="1" indent="-435633" algn="l">
              <a:lnSpc>
                <a:spcPts val="5004"/>
              </a:lnSpc>
              <a:buFont typeface="Arial"/>
              <a:buChar char="•"/>
            </a:pPr>
            <a:r>
              <a:rPr lang="en-US" sz="40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Main Strategic Interventions</a:t>
            </a:r>
          </a:p>
          <a:p>
            <a:pPr marL="871267" lvl="1" indent="-435633" algn="l">
              <a:lnSpc>
                <a:spcPts val="5004"/>
              </a:lnSpc>
              <a:buFont typeface="Arial"/>
              <a:buChar char="•"/>
            </a:pPr>
            <a:r>
              <a:rPr lang="en-US" sz="40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Main Challenges</a:t>
            </a:r>
          </a:p>
          <a:p>
            <a:pPr marL="871267" lvl="1" indent="-435633" algn="l">
              <a:lnSpc>
                <a:spcPts val="5004"/>
              </a:lnSpc>
              <a:buFont typeface="Arial"/>
              <a:buChar char="•"/>
            </a:pPr>
            <a:r>
              <a:rPr lang="en-US" sz="40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Successes</a:t>
            </a:r>
          </a:p>
          <a:p>
            <a:pPr marL="871267" lvl="1" indent="-435633" algn="l">
              <a:lnSpc>
                <a:spcPts val="5004"/>
              </a:lnSpc>
              <a:buFont typeface="Arial"/>
              <a:buChar char="•"/>
            </a:pPr>
            <a:r>
              <a:rPr lang="en-US" sz="40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Conclusion</a:t>
            </a:r>
          </a:p>
        </p:txBody>
      </p:sp>
      <p:sp>
        <p:nvSpPr>
          <p:cNvPr id="6" name="Freeform 6"/>
          <p:cNvSpPr/>
          <p:nvPr/>
        </p:nvSpPr>
        <p:spPr>
          <a:xfrm>
            <a:off x="789610" y="543541"/>
            <a:ext cx="2587517" cy="970319"/>
          </a:xfrm>
          <a:custGeom>
            <a:avLst/>
            <a:gdLst/>
            <a:ahLst/>
            <a:cxnLst/>
            <a:rect l="l" t="t" r="r" b="b"/>
            <a:pathLst>
              <a:path w="2587517" h="970319">
                <a:moveTo>
                  <a:pt x="0" y="0"/>
                </a:moveTo>
                <a:lnTo>
                  <a:pt x="2587518" y="0"/>
                </a:lnTo>
                <a:lnTo>
                  <a:pt x="2587518" y="970318"/>
                </a:lnTo>
                <a:lnTo>
                  <a:pt x="0" y="97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5505870" y="4327972"/>
            <a:ext cx="4945810" cy="4731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800"/>
              </a:lnSpc>
            </a:pPr>
            <a:endParaRPr/>
          </a:p>
        </p:txBody>
      </p:sp>
      <p:pic>
        <p:nvPicPr>
          <p:cNvPr id="16" name="3">
            <a:hlinkClick r:id="" action="ppaction://media"/>
            <a:extLst>
              <a:ext uri="{FF2B5EF4-FFF2-40B4-BE49-F238E27FC236}">
                <a16:creationId xmlns:a16="http://schemas.microsoft.com/office/drawing/2014/main" id="{E6A20172-44ED-F5B9-B2B1-F8A7A67EBC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155330" y="-664134"/>
            <a:ext cx="6132670" cy="3740929"/>
          </a:xfrm>
          <a:custGeom>
            <a:avLst/>
            <a:gdLst/>
            <a:ahLst/>
            <a:cxnLst/>
            <a:rect l="l" t="t" r="r" b="b"/>
            <a:pathLst>
              <a:path w="6132670" h="3740929">
                <a:moveTo>
                  <a:pt x="6132670" y="3740929"/>
                </a:moveTo>
                <a:lnTo>
                  <a:pt x="0" y="3740929"/>
                </a:lnTo>
                <a:lnTo>
                  <a:pt x="0" y="0"/>
                </a:lnTo>
                <a:lnTo>
                  <a:pt x="6132670" y="0"/>
                </a:lnTo>
                <a:lnTo>
                  <a:pt x="6132670" y="374092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13622" y="8636120"/>
            <a:ext cx="1645678" cy="647986"/>
          </a:xfrm>
          <a:custGeom>
            <a:avLst/>
            <a:gdLst/>
            <a:ahLst/>
            <a:cxnLst/>
            <a:rect l="l" t="t" r="r" b="b"/>
            <a:pathLst>
              <a:path w="1645678" h="647986">
                <a:moveTo>
                  <a:pt x="0" y="0"/>
                </a:moveTo>
                <a:lnTo>
                  <a:pt x="1645678" y="0"/>
                </a:lnTo>
                <a:lnTo>
                  <a:pt x="1645678" y="647986"/>
                </a:lnTo>
                <a:lnTo>
                  <a:pt x="0" y="647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9610" y="543541"/>
            <a:ext cx="2587517" cy="970319"/>
          </a:xfrm>
          <a:custGeom>
            <a:avLst/>
            <a:gdLst/>
            <a:ahLst/>
            <a:cxnLst/>
            <a:rect l="l" t="t" r="r" b="b"/>
            <a:pathLst>
              <a:path w="2587517" h="970319">
                <a:moveTo>
                  <a:pt x="0" y="0"/>
                </a:moveTo>
                <a:lnTo>
                  <a:pt x="2587518" y="0"/>
                </a:lnTo>
                <a:lnTo>
                  <a:pt x="2587518" y="970318"/>
                </a:lnTo>
                <a:lnTo>
                  <a:pt x="0" y="97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99896" y="3453681"/>
            <a:ext cx="12327987" cy="3944956"/>
          </a:xfrm>
          <a:custGeom>
            <a:avLst/>
            <a:gdLst/>
            <a:ahLst/>
            <a:cxnLst/>
            <a:rect l="l" t="t" r="r" b="b"/>
            <a:pathLst>
              <a:path w="12327987" h="3944956">
                <a:moveTo>
                  <a:pt x="0" y="0"/>
                </a:moveTo>
                <a:lnTo>
                  <a:pt x="12327987" y="0"/>
                </a:lnTo>
                <a:lnTo>
                  <a:pt x="12327987" y="3944956"/>
                </a:lnTo>
                <a:lnTo>
                  <a:pt x="0" y="39449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772026" y="817691"/>
            <a:ext cx="3487274" cy="69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3"/>
              </a:lnSpc>
            </a:pPr>
            <a:r>
              <a:rPr lang="en-US" sz="5283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CONTEXT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4504" y="6754145"/>
            <a:ext cx="2212624" cy="1170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8"/>
              </a:lnSpc>
            </a:pPr>
            <a:r>
              <a:rPr lang="en-US" sz="2608" b="1">
                <a:solidFill>
                  <a:srgbClr val="44B2AF"/>
                </a:solidFill>
                <a:latin typeface="Garet Bold"/>
                <a:ea typeface="Garet Bold"/>
                <a:cs typeface="Garet Bold"/>
                <a:sym typeface="Garet Bold"/>
              </a:rPr>
              <a:t>2001</a:t>
            </a:r>
          </a:p>
          <a:p>
            <a:pPr algn="ctr">
              <a:lnSpc>
                <a:spcPts val="2166"/>
              </a:lnSpc>
            </a:pPr>
            <a:r>
              <a:rPr lang="en-US" sz="216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Market liberalised</a:t>
            </a:r>
          </a:p>
          <a:p>
            <a:pPr algn="ctr">
              <a:lnSpc>
                <a:spcPts val="2166"/>
              </a:lnSpc>
              <a:spcBef>
                <a:spcPct val="0"/>
              </a:spcBef>
            </a:pPr>
            <a:endParaRPr lang="en-US" sz="2166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65408" y="2112661"/>
            <a:ext cx="3023440" cy="116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6"/>
              </a:lnSpc>
            </a:pPr>
            <a:r>
              <a:rPr lang="en-US" sz="216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First Fixed Broadband Competitor</a:t>
            </a:r>
          </a:p>
          <a:p>
            <a:pPr algn="ctr">
              <a:lnSpc>
                <a:spcPts val="2608"/>
              </a:lnSpc>
              <a:spcBef>
                <a:spcPct val="0"/>
              </a:spcBef>
            </a:pPr>
            <a:r>
              <a:rPr lang="en-US" sz="2608" b="1">
                <a:solidFill>
                  <a:srgbClr val="44B2AF"/>
                </a:solidFill>
                <a:latin typeface="Garet Bold"/>
                <a:ea typeface="Garet Bold"/>
                <a:cs typeface="Garet Bold"/>
                <a:sym typeface="Garet Bold"/>
              </a:rPr>
              <a:t>2002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33944" y="7732214"/>
            <a:ext cx="2599598" cy="89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8"/>
              </a:lnSpc>
            </a:pPr>
            <a:r>
              <a:rPr lang="en-US" sz="2608" b="1">
                <a:solidFill>
                  <a:srgbClr val="44B2AF"/>
                </a:solidFill>
                <a:latin typeface="Garet Bold"/>
                <a:ea typeface="Garet Bold"/>
                <a:cs typeface="Garet Bold"/>
                <a:sym typeface="Garet Bold"/>
              </a:rPr>
              <a:t>2003</a:t>
            </a:r>
          </a:p>
          <a:p>
            <a:pPr algn="ctr">
              <a:lnSpc>
                <a:spcPts val="2166"/>
              </a:lnSpc>
              <a:spcBef>
                <a:spcPct val="0"/>
              </a:spcBef>
            </a:pPr>
            <a:r>
              <a:rPr lang="en-US" sz="216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First Mobile Competitor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52169" y="2124031"/>
            <a:ext cx="2856240" cy="1149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6"/>
              </a:lnSpc>
            </a:pPr>
            <a:r>
              <a:rPr lang="en-US" sz="216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Establishment of the Universal Service Fund (USF)</a:t>
            </a:r>
          </a:p>
          <a:p>
            <a:pPr algn="ctr">
              <a:lnSpc>
                <a:spcPts val="2542"/>
              </a:lnSpc>
              <a:spcBef>
                <a:spcPct val="0"/>
              </a:spcBef>
            </a:pPr>
            <a:r>
              <a:rPr lang="en-US" sz="2542" b="1">
                <a:solidFill>
                  <a:srgbClr val="44B2AF"/>
                </a:solidFill>
                <a:latin typeface="Garet Bold"/>
                <a:ea typeface="Garet Bold"/>
                <a:cs typeface="Garet Bold"/>
                <a:sym typeface="Garet Bold"/>
              </a:rPr>
              <a:t>2008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48924" y="7732214"/>
            <a:ext cx="2599598" cy="171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8"/>
              </a:lnSpc>
            </a:pPr>
            <a:r>
              <a:rPr lang="en-US" sz="2608" b="1">
                <a:solidFill>
                  <a:srgbClr val="44B2AF"/>
                </a:solidFill>
                <a:latin typeface="Garet Bold"/>
                <a:ea typeface="Garet Bold"/>
                <a:cs typeface="Garet Bold"/>
                <a:sym typeface="Garet Bold"/>
              </a:rPr>
              <a:t>2012</a:t>
            </a:r>
          </a:p>
          <a:p>
            <a:pPr algn="ctr">
              <a:lnSpc>
                <a:spcPts val="2166"/>
              </a:lnSpc>
              <a:spcBef>
                <a:spcPct val="0"/>
              </a:spcBef>
            </a:pPr>
            <a:r>
              <a:rPr lang="en-US" sz="216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GMDSS Network operational. Funded and maintained by USF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16065" y="6754145"/>
            <a:ext cx="2599598" cy="171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8"/>
              </a:lnSpc>
            </a:pPr>
            <a:r>
              <a:rPr lang="en-US" sz="2608" b="1">
                <a:solidFill>
                  <a:srgbClr val="44B2AF"/>
                </a:solidFill>
                <a:latin typeface="Garet Bold"/>
                <a:ea typeface="Garet Bold"/>
                <a:cs typeface="Garet Bold"/>
                <a:sym typeface="Garet Bold"/>
              </a:rPr>
              <a:t>2021</a:t>
            </a:r>
          </a:p>
          <a:p>
            <a:pPr algn="ctr">
              <a:lnSpc>
                <a:spcPts val="2166"/>
              </a:lnSpc>
              <a:spcBef>
                <a:spcPct val="0"/>
              </a:spcBef>
            </a:pPr>
            <a:r>
              <a:rPr lang="en-US" sz="216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Terrestrial VHF Emergency Communications Network (ECN) installed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01751" y="2112661"/>
            <a:ext cx="2414113" cy="116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6"/>
              </a:lnSpc>
            </a:pPr>
            <a:r>
              <a:rPr lang="en-US" sz="216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Domestic Subsea Fiber Commissioned</a:t>
            </a:r>
          </a:p>
          <a:p>
            <a:pPr algn="ctr">
              <a:lnSpc>
                <a:spcPts val="2608"/>
              </a:lnSpc>
              <a:spcBef>
                <a:spcPct val="0"/>
              </a:spcBef>
            </a:pPr>
            <a:r>
              <a:rPr lang="en-US" sz="2608" b="1">
                <a:solidFill>
                  <a:srgbClr val="44B2AF"/>
                </a:solidFill>
                <a:latin typeface="Garet Bold"/>
                <a:ea typeface="Garet Bold"/>
                <a:cs typeface="Garet Bold"/>
                <a:sym typeface="Garet Bold"/>
              </a:rPr>
              <a:t>2019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155330" y="-664134"/>
            <a:ext cx="6132670" cy="3740929"/>
          </a:xfrm>
          <a:custGeom>
            <a:avLst/>
            <a:gdLst/>
            <a:ahLst/>
            <a:cxnLst/>
            <a:rect l="l" t="t" r="r" b="b"/>
            <a:pathLst>
              <a:path w="6132670" h="3740929">
                <a:moveTo>
                  <a:pt x="6132670" y="3740929"/>
                </a:moveTo>
                <a:lnTo>
                  <a:pt x="0" y="3740929"/>
                </a:lnTo>
                <a:lnTo>
                  <a:pt x="0" y="0"/>
                </a:lnTo>
                <a:lnTo>
                  <a:pt x="6132670" y="0"/>
                </a:lnTo>
                <a:lnTo>
                  <a:pt x="6132670" y="374092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13622" y="8636120"/>
            <a:ext cx="1645678" cy="647986"/>
          </a:xfrm>
          <a:custGeom>
            <a:avLst/>
            <a:gdLst/>
            <a:ahLst/>
            <a:cxnLst/>
            <a:rect l="l" t="t" r="r" b="b"/>
            <a:pathLst>
              <a:path w="1645678" h="647986">
                <a:moveTo>
                  <a:pt x="0" y="0"/>
                </a:moveTo>
                <a:lnTo>
                  <a:pt x="1645678" y="0"/>
                </a:lnTo>
                <a:lnTo>
                  <a:pt x="1645678" y="647986"/>
                </a:lnTo>
                <a:lnTo>
                  <a:pt x="0" y="647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9610" y="543541"/>
            <a:ext cx="2587517" cy="970319"/>
          </a:xfrm>
          <a:custGeom>
            <a:avLst/>
            <a:gdLst/>
            <a:ahLst/>
            <a:cxnLst/>
            <a:rect l="l" t="t" r="r" b="b"/>
            <a:pathLst>
              <a:path w="2587517" h="970319">
                <a:moveTo>
                  <a:pt x="0" y="0"/>
                </a:moveTo>
                <a:lnTo>
                  <a:pt x="2587518" y="0"/>
                </a:lnTo>
                <a:lnTo>
                  <a:pt x="2587518" y="970318"/>
                </a:lnTo>
                <a:lnTo>
                  <a:pt x="0" y="97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4441455"/>
            <a:ext cx="1222553" cy="1222553"/>
            <a:chOff x="0" y="0"/>
            <a:chExt cx="1630071" cy="163007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630071" cy="1630071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39317" y="0"/>
                    </a:moveTo>
                    <a:lnTo>
                      <a:pt x="673483" y="0"/>
                    </a:lnTo>
                    <a:cubicBezTo>
                      <a:pt x="710432" y="0"/>
                      <a:pt x="745868" y="14678"/>
                      <a:pt x="771995" y="40805"/>
                    </a:cubicBezTo>
                    <a:cubicBezTo>
                      <a:pt x="798122" y="66932"/>
                      <a:pt x="812800" y="102368"/>
                      <a:pt x="812800" y="139317"/>
                    </a:cubicBezTo>
                    <a:lnTo>
                      <a:pt x="812800" y="673483"/>
                    </a:lnTo>
                    <a:cubicBezTo>
                      <a:pt x="812800" y="710432"/>
                      <a:pt x="798122" y="745868"/>
                      <a:pt x="771995" y="771995"/>
                    </a:cubicBezTo>
                    <a:cubicBezTo>
                      <a:pt x="745868" y="798122"/>
                      <a:pt x="710432" y="812800"/>
                      <a:pt x="673483" y="812800"/>
                    </a:cubicBezTo>
                    <a:lnTo>
                      <a:pt x="139317" y="812800"/>
                    </a:lnTo>
                    <a:cubicBezTo>
                      <a:pt x="102368" y="812800"/>
                      <a:pt x="66932" y="798122"/>
                      <a:pt x="40805" y="771995"/>
                    </a:cubicBezTo>
                    <a:cubicBezTo>
                      <a:pt x="14678" y="745868"/>
                      <a:pt x="0" y="710432"/>
                      <a:pt x="0" y="673483"/>
                    </a:cubicBezTo>
                    <a:lnTo>
                      <a:pt x="0" y="139317"/>
                    </a:lnTo>
                    <a:cubicBezTo>
                      <a:pt x="0" y="102368"/>
                      <a:pt x="14678" y="66932"/>
                      <a:pt x="40805" y="40805"/>
                    </a:cubicBezTo>
                    <a:cubicBezTo>
                      <a:pt x="66932" y="14678"/>
                      <a:pt x="102368" y="0"/>
                      <a:pt x="139317" y="0"/>
                    </a:cubicBezTo>
                    <a:close/>
                  </a:path>
                </a:pathLst>
              </a:custGeom>
              <a:solidFill>
                <a:srgbClr val="00CAD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38100"/>
                <a:ext cx="812800" cy="774700"/>
              </a:xfrm>
              <a:prstGeom prst="rect">
                <a:avLst/>
              </a:prstGeom>
            </p:spPr>
            <p:txBody>
              <a:bodyPr lIns="41693" tIns="41693" rIns="41693" bIns="41693" rtlCol="0" anchor="ctr"/>
              <a:lstStyle/>
              <a:p>
                <a:pPr algn="ctr">
                  <a:lnSpc>
                    <a:spcPts val="179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301246" y="279140"/>
              <a:ext cx="1027579" cy="1071790"/>
            </a:xfrm>
            <a:custGeom>
              <a:avLst/>
              <a:gdLst/>
              <a:ahLst/>
              <a:cxnLst/>
              <a:rect l="l" t="t" r="r" b="b"/>
              <a:pathLst>
                <a:path w="1027579" h="1071790">
                  <a:moveTo>
                    <a:pt x="0" y="0"/>
                  </a:moveTo>
                  <a:lnTo>
                    <a:pt x="1027579" y="0"/>
                  </a:lnTo>
                  <a:lnTo>
                    <a:pt x="1027579" y="1071791"/>
                  </a:lnTo>
                  <a:lnTo>
                    <a:pt x="0" y="1071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6975268"/>
            <a:ext cx="1222553" cy="1222553"/>
            <a:chOff x="0" y="0"/>
            <a:chExt cx="1630071" cy="163007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630071" cy="1630071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39317" y="0"/>
                    </a:moveTo>
                    <a:lnTo>
                      <a:pt x="673483" y="0"/>
                    </a:lnTo>
                    <a:cubicBezTo>
                      <a:pt x="710432" y="0"/>
                      <a:pt x="745868" y="14678"/>
                      <a:pt x="771995" y="40805"/>
                    </a:cubicBezTo>
                    <a:cubicBezTo>
                      <a:pt x="798122" y="66932"/>
                      <a:pt x="812800" y="102368"/>
                      <a:pt x="812800" y="139317"/>
                    </a:cubicBezTo>
                    <a:lnTo>
                      <a:pt x="812800" y="673483"/>
                    </a:lnTo>
                    <a:cubicBezTo>
                      <a:pt x="812800" y="710432"/>
                      <a:pt x="798122" y="745868"/>
                      <a:pt x="771995" y="771995"/>
                    </a:cubicBezTo>
                    <a:cubicBezTo>
                      <a:pt x="745868" y="798122"/>
                      <a:pt x="710432" y="812800"/>
                      <a:pt x="673483" y="812800"/>
                    </a:cubicBezTo>
                    <a:lnTo>
                      <a:pt x="139317" y="812800"/>
                    </a:lnTo>
                    <a:cubicBezTo>
                      <a:pt x="102368" y="812800"/>
                      <a:pt x="66932" y="798122"/>
                      <a:pt x="40805" y="771995"/>
                    </a:cubicBezTo>
                    <a:cubicBezTo>
                      <a:pt x="14678" y="745868"/>
                      <a:pt x="0" y="710432"/>
                      <a:pt x="0" y="673483"/>
                    </a:cubicBezTo>
                    <a:lnTo>
                      <a:pt x="0" y="139317"/>
                    </a:lnTo>
                    <a:cubicBezTo>
                      <a:pt x="0" y="102368"/>
                      <a:pt x="14678" y="66932"/>
                      <a:pt x="40805" y="40805"/>
                    </a:cubicBezTo>
                    <a:cubicBezTo>
                      <a:pt x="66932" y="14678"/>
                      <a:pt x="102368" y="0"/>
                      <a:pt x="139317" y="0"/>
                    </a:cubicBezTo>
                    <a:close/>
                  </a:path>
                </a:pathLst>
              </a:custGeom>
              <a:solidFill>
                <a:srgbClr val="00CAD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38100"/>
                <a:ext cx="812800" cy="774700"/>
              </a:xfrm>
              <a:prstGeom prst="rect">
                <a:avLst/>
              </a:prstGeom>
            </p:spPr>
            <p:txBody>
              <a:bodyPr lIns="41693" tIns="41693" rIns="41693" bIns="41693" rtlCol="0" anchor="ctr"/>
              <a:lstStyle/>
              <a:p>
                <a:pPr algn="ctr">
                  <a:lnSpc>
                    <a:spcPts val="179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91513" y="603807"/>
              <a:ext cx="768430" cy="768430"/>
            </a:xfrm>
            <a:custGeom>
              <a:avLst/>
              <a:gdLst/>
              <a:ahLst/>
              <a:cxnLst/>
              <a:rect l="l" t="t" r="r" b="b"/>
              <a:pathLst>
                <a:path w="768430" h="768430">
                  <a:moveTo>
                    <a:pt x="0" y="0"/>
                  </a:moveTo>
                  <a:lnTo>
                    <a:pt x="768430" y="0"/>
                  </a:lnTo>
                  <a:lnTo>
                    <a:pt x="768430" y="768430"/>
                  </a:lnTo>
                  <a:lnTo>
                    <a:pt x="0" y="768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9629" y="195676"/>
              <a:ext cx="1008255" cy="952801"/>
            </a:xfrm>
            <a:custGeom>
              <a:avLst/>
              <a:gdLst/>
              <a:ahLst/>
              <a:cxnLst/>
              <a:rect l="l" t="t" r="r" b="b"/>
              <a:pathLst>
                <a:path w="1008255" h="952801">
                  <a:moveTo>
                    <a:pt x="0" y="0"/>
                  </a:moveTo>
                  <a:lnTo>
                    <a:pt x="1008255" y="0"/>
                  </a:lnTo>
                  <a:lnTo>
                    <a:pt x="1008255" y="952801"/>
                  </a:lnTo>
                  <a:lnTo>
                    <a:pt x="0" y="952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2224577"/>
            <a:ext cx="6998657" cy="128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2"/>
              </a:lnSpc>
            </a:pPr>
            <a:r>
              <a:rPr lang="en-US" sz="4932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MAIN CONNECTIVITY CONCERNS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57518" y="4268933"/>
            <a:ext cx="5868179" cy="189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3"/>
              </a:lnSpc>
            </a:pPr>
            <a:r>
              <a:rPr lang="en-US" sz="40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Consistent connectivity to Mobile Broadband services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57518" y="6870493"/>
            <a:ext cx="5868179" cy="212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69"/>
              </a:lnSpc>
            </a:pPr>
            <a:r>
              <a:rPr lang="en-US" sz="40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Affordable entry-level fixed broadband packages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805689" y="4441455"/>
            <a:ext cx="7805134" cy="1847125"/>
            <a:chOff x="0" y="0"/>
            <a:chExt cx="10406845" cy="246283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153164"/>
              <a:ext cx="1630071" cy="163007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39317" y="0"/>
                    </a:moveTo>
                    <a:lnTo>
                      <a:pt x="673483" y="0"/>
                    </a:lnTo>
                    <a:cubicBezTo>
                      <a:pt x="710432" y="0"/>
                      <a:pt x="745868" y="14678"/>
                      <a:pt x="771995" y="40805"/>
                    </a:cubicBezTo>
                    <a:cubicBezTo>
                      <a:pt x="798122" y="66932"/>
                      <a:pt x="812800" y="102368"/>
                      <a:pt x="812800" y="139317"/>
                    </a:cubicBezTo>
                    <a:lnTo>
                      <a:pt x="812800" y="673483"/>
                    </a:lnTo>
                    <a:cubicBezTo>
                      <a:pt x="812800" y="710432"/>
                      <a:pt x="798122" y="745868"/>
                      <a:pt x="771995" y="771995"/>
                    </a:cubicBezTo>
                    <a:cubicBezTo>
                      <a:pt x="745868" y="798122"/>
                      <a:pt x="710432" y="812800"/>
                      <a:pt x="673483" y="812800"/>
                    </a:cubicBezTo>
                    <a:lnTo>
                      <a:pt x="139317" y="812800"/>
                    </a:lnTo>
                    <a:cubicBezTo>
                      <a:pt x="102368" y="812800"/>
                      <a:pt x="66932" y="798122"/>
                      <a:pt x="40805" y="771995"/>
                    </a:cubicBezTo>
                    <a:cubicBezTo>
                      <a:pt x="14678" y="745868"/>
                      <a:pt x="0" y="710432"/>
                      <a:pt x="0" y="673483"/>
                    </a:cubicBezTo>
                    <a:lnTo>
                      <a:pt x="0" y="139317"/>
                    </a:lnTo>
                    <a:cubicBezTo>
                      <a:pt x="0" y="102368"/>
                      <a:pt x="14678" y="66932"/>
                      <a:pt x="40805" y="40805"/>
                    </a:cubicBezTo>
                    <a:cubicBezTo>
                      <a:pt x="66932" y="14678"/>
                      <a:pt x="102368" y="0"/>
                      <a:pt x="139317" y="0"/>
                    </a:cubicBezTo>
                    <a:close/>
                  </a:path>
                </a:pathLst>
              </a:custGeom>
              <a:solidFill>
                <a:srgbClr val="00CAD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38100"/>
                <a:ext cx="812800" cy="774700"/>
              </a:xfrm>
              <a:prstGeom prst="rect">
                <a:avLst/>
              </a:prstGeom>
            </p:spPr>
            <p:txBody>
              <a:bodyPr lIns="41693" tIns="41693" rIns="41693" bIns="41693" rtlCol="0" anchor="ctr"/>
              <a:lstStyle/>
              <a:p>
                <a:pPr algn="ctr">
                  <a:lnSpc>
                    <a:spcPts val="179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59629" y="348840"/>
              <a:ext cx="1008255" cy="952801"/>
            </a:xfrm>
            <a:custGeom>
              <a:avLst/>
              <a:gdLst/>
              <a:ahLst/>
              <a:cxnLst/>
              <a:rect l="l" t="t" r="r" b="b"/>
              <a:pathLst>
                <a:path w="1008255" h="952801">
                  <a:moveTo>
                    <a:pt x="0" y="0"/>
                  </a:moveTo>
                  <a:lnTo>
                    <a:pt x="1008255" y="0"/>
                  </a:lnTo>
                  <a:lnTo>
                    <a:pt x="1008255" y="952801"/>
                  </a:lnTo>
                  <a:lnTo>
                    <a:pt x="0" y="952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523855" y="852939"/>
              <a:ext cx="868816" cy="756956"/>
            </a:xfrm>
            <a:custGeom>
              <a:avLst/>
              <a:gdLst/>
              <a:ahLst/>
              <a:cxnLst/>
              <a:rect l="l" t="t" r="r" b="b"/>
              <a:pathLst>
                <a:path w="868816" h="756956">
                  <a:moveTo>
                    <a:pt x="0" y="0"/>
                  </a:moveTo>
                  <a:lnTo>
                    <a:pt x="868816" y="0"/>
                  </a:lnTo>
                  <a:lnTo>
                    <a:pt x="868816" y="756955"/>
                  </a:lnTo>
                  <a:lnTo>
                    <a:pt x="0" y="756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037995" y="-47625"/>
              <a:ext cx="8368850" cy="2510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23"/>
                </a:lnSpc>
              </a:pPr>
              <a:r>
                <a:rPr lang="en-US" sz="4035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Affordable devices (Computer, Laptop, Tablet)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155330" y="-664134"/>
            <a:ext cx="6132670" cy="3740929"/>
          </a:xfrm>
          <a:custGeom>
            <a:avLst/>
            <a:gdLst/>
            <a:ahLst/>
            <a:cxnLst/>
            <a:rect l="l" t="t" r="r" b="b"/>
            <a:pathLst>
              <a:path w="6132670" h="3740929">
                <a:moveTo>
                  <a:pt x="6132670" y="3740929"/>
                </a:moveTo>
                <a:lnTo>
                  <a:pt x="0" y="3740929"/>
                </a:lnTo>
                <a:lnTo>
                  <a:pt x="0" y="0"/>
                </a:lnTo>
                <a:lnTo>
                  <a:pt x="6132670" y="0"/>
                </a:lnTo>
                <a:lnTo>
                  <a:pt x="6132670" y="374092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13622" y="8636120"/>
            <a:ext cx="1645678" cy="647986"/>
          </a:xfrm>
          <a:custGeom>
            <a:avLst/>
            <a:gdLst/>
            <a:ahLst/>
            <a:cxnLst/>
            <a:rect l="l" t="t" r="r" b="b"/>
            <a:pathLst>
              <a:path w="1645678" h="647986">
                <a:moveTo>
                  <a:pt x="0" y="0"/>
                </a:moveTo>
                <a:lnTo>
                  <a:pt x="1645678" y="0"/>
                </a:lnTo>
                <a:lnTo>
                  <a:pt x="1645678" y="647986"/>
                </a:lnTo>
                <a:lnTo>
                  <a:pt x="0" y="647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9610" y="543541"/>
            <a:ext cx="2587517" cy="970319"/>
          </a:xfrm>
          <a:custGeom>
            <a:avLst/>
            <a:gdLst/>
            <a:ahLst/>
            <a:cxnLst/>
            <a:rect l="l" t="t" r="r" b="b"/>
            <a:pathLst>
              <a:path w="2587517" h="970319">
                <a:moveTo>
                  <a:pt x="0" y="0"/>
                </a:moveTo>
                <a:lnTo>
                  <a:pt x="2587518" y="0"/>
                </a:lnTo>
                <a:lnTo>
                  <a:pt x="2587518" y="970318"/>
                </a:lnTo>
                <a:lnTo>
                  <a:pt x="0" y="97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89610" y="4527340"/>
            <a:ext cx="1110139" cy="832604"/>
          </a:xfrm>
          <a:custGeom>
            <a:avLst/>
            <a:gdLst/>
            <a:ahLst/>
            <a:cxnLst/>
            <a:rect l="l" t="t" r="r" b="b"/>
            <a:pathLst>
              <a:path w="1110139" h="832604">
                <a:moveTo>
                  <a:pt x="0" y="0"/>
                </a:moveTo>
                <a:lnTo>
                  <a:pt x="1110139" y="0"/>
                </a:lnTo>
                <a:lnTo>
                  <a:pt x="1110139" y="832605"/>
                </a:lnTo>
                <a:lnTo>
                  <a:pt x="0" y="8326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89610" y="7096293"/>
            <a:ext cx="1110139" cy="856195"/>
          </a:xfrm>
          <a:custGeom>
            <a:avLst/>
            <a:gdLst/>
            <a:ahLst/>
            <a:cxnLst/>
            <a:rect l="l" t="t" r="r" b="b"/>
            <a:pathLst>
              <a:path w="1110139" h="856195">
                <a:moveTo>
                  <a:pt x="0" y="0"/>
                </a:moveTo>
                <a:lnTo>
                  <a:pt x="1110139" y="0"/>
                </a:lnTo>
                <a:lnTo>
                  <a:pt x="1110139" y="856195"/>
                </a:lnTo>
                <a:lnTo>
                  <a:pt x="0" y="8561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96677" y="4316558"/>
            <a:ext cx="1050406" cy="1232148"/>
          </a:xfrm>
          <a:custGeom>
            <a:avLst/>
            <a:gdLst/>
            <a:ahLst/>
            <a:cxnLst/>
            <a:rect l="l" t="t" r="r" b="b"/>
            <a:pathLst>
              <a:path w="1050406" h="1232148">
                <a:moveTo>
                  <a:pt x="0" y="0"/>
                </a:moveTo>
                <a:lnTo>
                  <a:pt x="1050407" y="0"/>
                </a:lnTo>
                <a:lnTo>
                  <a:pt x="1050407" y="1232148"/>
                </a:lnTo>
                <a:lnTo>
                  <a:pt x="0" y="12321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18917" y="6857897"/>
            <a:ext cx="1128167" cy="1164559"/>
          </a:xfrm>
          <a:custGeom>
            <a:avLst/>
            <a:gdLst/>
            <a:ahLst/>
            <a:cxnLst/>
            <a:rect l="l" t="t" r="r" b="b"/>
            <a:pathLst>
              <a:path w="1128167" h="1164559">
                <a:moveTo>
                  <a:pt x="0" y="0"/>
                </a:moveTo>
                <a:lnTo>
                  <a:pt x="1128167" y="0"/>
                </a:lnTo>
                <a:lnTo>
                  <a:pt x="1128167" y="1164559"/>
                </a:lnTo>
                <a:lnTo>
                  <a:pt x="0" y="11645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2224577"/>
            <a:ext cx="6998657" cy="1277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32"/>
              </a:lnSpc>
            </a:pPr>
            <a:r>
              <a:rPr lang="en-US" sz="4932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MAIN STRATEGIC INTERVENTIONS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66722" y="4287983"/>
            <a:ext cx="6715353" cy="211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1"/>
              </a:lnSpc>
            </a:pPr>
            <a:r>
              <a:rPr lang="en-US" sz="34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USF Initiative to offer fixed broadband to low-income households with students at a cost of US$4 per month.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66722" y="6880018"/>
            <a:ext cx="5868179" cy="178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1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Fixed Broadband with Wifi at all 107 Schools, Health centres and Police Stations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34185" y="4163036"/>
            <a:ext cx="6276638" cy="213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7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Development of Digital Skills through Associate Degree programs and coding Summer Programs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34185" y="6731174"/>
            <a:ext cx="6276638" cy="161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7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Have all inhabited islands experience similar QoS levels on connectivity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38075" y="0"/>
            <a:ext cx="8383905" cy="10287000"/>
          </a:xfrm>
          <a:custGeom>
            <a:avLst/>
            <a:gdLst/>
            <a:ahLst/>
            <a:cxnLst/>
            <a:rect l="l" t="t" r="r" b="b"/>
            <a:pathLst>
              <a:path w="8383905" h="10287000">
                <a:moveTo>
                  <a:pt x="0" y="0"/>
                </a:moveTo>
                <a:lnTo>
                  <a:pt x="8383905" y="0"/>
                </a:lnTo>
                <a:lnTo>
                  <a:pt x="83839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12155330" y="-664134"/>
            <a:ext cx="6132670" cy="3740929"/>
          </a:xfrm>
          <a:custGeom>
            <a:avLst/>
            <a:gdLst/>
            <a:ahLst/>
            <a:cxnLst/>
            <a:rect l="l" t="t" r="r" b="b"/>
            <a:pathLst>
              <a:path w="6132670" h="3740929">
                <a:moveTo>
                  <a:pt x="6132670" y="3740929"/>
                </a:moveTo>
                <a:lnTo>
                  <a:pt x="0" y="3740929"/>
                </a:lnTo>
                <a:lnTo>
                  <a:pt x="0" y="0"/>
                </a:lnTo>
                <a:lnTo>
                  <a:pt x="6132670" y="0"/>
                </a:lnTo>
                <a:lnTo>
                  <a:pt x="6132670" y="374092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9610" y="543541"/>
            <a:ext cx="2587517" cy="970319"/>
          </a:xfrm>
          <a:custGeom>
            <a:avLst/>
            <a:gdLst/>
            <a:ahLst/>
            <a:cxnLst/>
            <a:rect l="l" t="t" r="r" b="b"/>
            <a:pathLst>
              <a:path w="2587517" h="970319">
                <a:moveTo>
                  <a:pt x="0" y="0"/>
                </a:moveTo>
                <a:lnTo>
                  <a:pt x="2587518" y="0"/>
                </a:lnTo>
                <a:lnTo>
                  <a:pt x="2587518" y="970318"/>
                </a:lnTo>
                <a:lnTo>
                  <a:pt x="0" y="97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613622" y="8636120"/>
            <a:ext cx="1645678" cy="647986"/>
          </a:xfrm>
          <a:custGeom>
            <a:avLst/>
            <a:gdLst/>
            <a:ahLst/>
            <a:cxnLst/>
            <a:rect l="l" t="t" r="r" b="b"/>
            <a:pathLst>
              <a:path w="1645678" h="647986">
                <a:moveTo>
                  <a:pt x="0" y="0"/>
                </a:moveTo>
                <a:lnTo>
                  <a:pt x="1645678" y="0"/>
                </a:lnTo>
                <a:lnTo>
                  <a:pt x="1645678" y="647986"/>
                </a:lnTo>
                <a:lnTo>
                  <a:pt x="0" y="647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104175" y="4576318"/>
            <a:ext cx="3960234" cy="131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16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CARCIP Subsea Fiber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155330" y="-664134"/>
            <a:ext cx="6132670" cy="3740929"/>
          </a:xfrm>
          <a:custGeom>
            <a:avLst/>
            <a:gdLst/>
            <a:ahLst/>
            <a:cxnLst/>
            <a:rect l="l" t="t" r="r" b="b"/>
            <a:pathLst>
              <a:path w="6132670" h="3740929">
                <a:moveTo>
                  <a:pt x="6132670" y="3740929"/>
                </a:moveTo>
                <a:lnTo>
                  <a:pt x="0" y="3740929"/>
                </a:lnTo>
                <a:lnTo>
                  <a:pt x="0" y="0"/>
                </a:lnTo>
                <a:lnTo>
                  <a:pt x="6132670" y="0"/>
                </a:lnTo>
                <a:lnTo>
                  <a:pt x="6132670" y="374092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13622" y="8636120"/>
            <a:ext cx="1645678" cy="647986"/>
          </a:xfrm>
          <a:custGeom>
            <a:avLst/>
            <a:gdLst/>
            <a:ahLst/>
            <a:cxnLst/>
            <a:rect l="l" t="t" r="r" b="b"/>
            <a:pathLst>
              <a:path w="1645678" h="647986">
                <a:moveTo>
                  <a:pt x="0" y="0"/>
                </a:moveTo>
                <a:lnTo>
                  <a:pt x="1645678" y="0"/>
                </a:lnTo>
                <a:lnTo>
                  <a:pt x="1645678" y="647986"/>
                </a:lnTo>
                <a:lnTo>
                  <a:pt x="0" y="647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9610" y="543541"/>
            <a:ext cx="2587517" cy="970319"/>
          </a:xfrm>
          <a:custGeom>
            <a:avLst/>
            <a:gdLst/>
            <a:ahLst/>
            <a:cxnLst/>
            <a:rect l="l" t="t" r="r" b="b"/>
            <a:pathLst>
              <a:path w="2587517" h="970319">
                <a:moveTo>
                  <a:pt x="0" y="0"/>
                </a:moveTo>
                <a:lnTo>
                  <a:pt x="2587518" y="0"/>
                </a:lnTo>
                <a:lnTo>
                  <a:pt x="2587518" y="970318"/>
                </a:lnTo>
                <a:lnTo>
                  <a:pt x="0" y="97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92745" y="4786880"/>
            <a:ext cx="1179361" cy="909582"/>
          </a:xfrm>
          <a:custGeom>
            <a:avLst/>
            <a:gdLst/>
            <a:ahLst/>
            <a:cxnLst/>
            <a:rect l="l" t="t" r="r" b="b"/>
            <a:pathLst>
              <a:path w="1179361" h="909582">
                <a:moveTo>
                  <a:pt x="0" y="0"/>
                </a:moveTo>
                <a:lnTo>
                  <a:pt x="1179361" y="0"/>
                </a:lnTo>
                <a:lnTo>
                  <a:pt x="1179361" y="909582"/>
                </a:lnTo>
                <a:lnTo>
                  <a:pt x="0" y="9095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55965" y="4710147"/>
            <a:ext cx="1607633" cy="1063047"/>
          </a:xfrm>
          <a:custGeom>
            <a:avLst/>
            <a:gdLst/>
            <a:ahLst/>
            <a:cxnLst/>
            <a:rect l="l" t="t" r="r" b="b"/>
            <a:pathLst>
              <a:path w="1607633" h="1063047">
                <a:moveTo>
                  <a:pt x="0" y="0"/>
                </a:moveTo>
                <a:lnTo>
                  <a:pt x="1607633" y="0"/>
                </a:lnTo>
                <a:lnTo>
                  <a:pt x="1607633" y="1063048"/>
                </a:lnTo>
                <a:lnTo>
                  <a:pt x="0" y="1063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07412" y="4570426"/>
            <a:ext cx="1085217" cy="1126036"/>
          </a:xfrm>
          <a:custGeom>
            <a:avLst/>
            <a:gdLst/>
            <a:ahLst/>
            <a:cxnLst/>
            <a:rect l="l" t="t" r="r" b="b"/>
            <a:pathLst>
              <a:path w="1085217" h="1126036">
                <a:moveTo>
                  <a:pt x="0" y="0"/>
                </a:moveTo>
                <a:lnTo>
                  <a:pt x="1085217" y="0"/>
                </a:lnTo>
                <a:lnTo>
                  <a:pt x="1085217" y="1126036"/>
                </a:lnTo>
                <a:lnTo>
                  <a:pt x="0" y="11260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2510261"/>
            <a:ext cx="10479916" cy="962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86"/>
              </a:lnSpc>
            </a:pPr>
            <a:r>
              <a:rPr lang="en-US" sz="738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MAIN CHALLENGES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932214"/>
            <a:ext cx="5478727" cy="114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2"/>
              </a:lnSpc>
            </a:pPr>
            <a:r>
              <a:rPr lang="en-US" sz="364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Computers into households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1471" y="5875064"/>
            <a:ext cx="4643014" cy="126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4"/>
              </a:lnSpc>
            </a:pPr>
            <a:r>
              <a:rPr lang="en-US" sz="361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Wifi delivery in Schools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84764" y="5922593"/>
            <a:ext cx="4916228" cy="115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61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Innovative USF projects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7015935D31944BBC3798973899D389" ma:contentTypeVersion="14" ma:contentTypeDescription="Create a new document." ma:contentTypeScope="" ma:versionID="00a66d9dba1557be984835248ae0fbfa">
  <xsd:schema xmlns:xsd="http://www.w3.org/2001/XMLSchema" xmlns:xs="http://www.w3.org/2001/XMLSchema" xmlns:p="http://schemas.microsoft.com/office/2006/metadata/properties" xmlns:ns2="2aed5f02-abfd-4873-a7ab-e2b24e9c611b" xmlns:ns3="e3fa2129-4b60-4d6e-ac1a-f7dd9af5ebd6" xmlns:ns4="ebeb3707-5210-4743-8255-78c24a9c38a4" targetNamespace="http://schemas.microsoft.com/office/2006/metadata/properties" ma:root="true" ma:fieldsID="76f704baeea7f5d31178076a4cb652de" ns2:_="" ns3:_="" ns4:_="">
    <xsd:import namespace="2aed5f02-abfd-4873-a7ab-e2b24e9c611b"/>
    <xsd:import namespace="e3fa2129-4b60-4d6e-ac1a-f7dd9af5ebd6"/>
    <xsd:import namespace="ebeb3707-5210-4743-8255-78c24a9c38a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d5f02-abfd-4873-a7ab-e2b24e9c61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ff9086c-8f42-4e20-a92f-77beb7dd37dd}" ma:internalName="TaxCatchAll" ma:showField="CatchAllData" ma:web="2aed5f02-abfd-4873-a7ab-e2b24e9c61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a2129-4b60-4d6e-ac1a-f7dd9af5eb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f22b6e6-af2c-49e0-a893-9fda7ebbb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b3707-5210-4743-8255-78c24a9c38a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aed5f02-abfd-4873-a7ab-e2b24e9c611b">CN5V5D2N2K7J-121727025-886</_dlc_DocId>
    <_dlc_DocIdUrl xmlns="2aed5f02-abfd-4873-a7ab-e2b24e9c611b">
      <Url>https://ourjamaica.sharepoint.com/sites/Intranet/dept/cpa/_layouts/15/DocIdRedir.aspx?ID=CN5V5D2N2K7J-121727025-886</Url>
      <Description>CN5V5D2N2K7J-121727025-886</Description>
    </_dlc_DocIdUrl>
    <lcf76f155ced4ddcb4097134ff3c332f xmlns="e3fa2129-4b60-4d6e-ac1a-f7dd9af5ebd6">
      <Terms xmlns="http://schemas.microsoft.com/office/infopath/2007/PartnerControls"/>
    </lcf76f155ced4ddcb4097134ff3c332f>
    <TaxCatchAll xmlns="2aed5f02-abfd-4873-a7ab-e2b24e9c611b" xsi:nil="true"/>
  </documentManagement>
</p:properties>
</file>

<file path=customXml/itemProps1.xml><?xml version="1.0" encoding="utf-8"?>
<ds:datastoreItem xmlns:ds="http://schemas.openxmlformats.org/officeDocument/2006/customXml" ds:itemID="{01F7B7D8-DAF1-408A-AE31-0BC3A37F55CC}"/>
</file>

<file path=customXml/itemProps2.xml><?xml version="1.0" encoding="utf-8"?>
<ds:datastoreItem xmlns:ds="http://schemas.openxmlformats.org/officeDocument/2006/customXml" ds:itemID="{D76FE683-E3C0-4062-812F-1CD88803B66F}"/>
</file>

<file path=customXml/itemProps3.xml><?xml version="1.0" encoding="utf-8"?>
<ds:datastoreItem xmlns:ds="http://schemas.openxmlformats.org/officeDocument/2006/customXml" ds:itemID="{7E62831B-FA7F-472E-82D4-C0F4669305FE}"/>
</file>

<file path=customXml/itemProps4.xml><?xml version="1.0" encoding="utf-8"?>
<ds:datastoreItem xmlns:ds="http://schemas.openxmlformats.org/officeDocument/2006/customXml" ds:itemID="{A5CC9A62-2E29-4FF2-8324-A01C1E0665B1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345</Words>
  <Application>Microsoft Office PowerPoint</Application>
  <PresentationFormat>Custom</PresentationFormat>
  <Paragraphs>65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Garet Bold</vt:lpstr>
      <vt:lpstr>Calibri</vt:lpstr>
      <vt:lpstr>Garet</vt:lpstr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Director OCCUR Presentation (Oct 2025) Revised</dc:title>
  <dc:creator>Colleen Mignott</dc:creator>
  <cp:lastModifiedBy>Colleen Mignott</cp:lastModifiedBy>
  <cp:revision>2</cp:revision>
  <dcterms:created xsi:type="dcterms:W3CDTF">2006-08-16T00:00:00Z</dcterms:created>
  <dcterms:modified xsi:type="dcterms:W3CDTF">2026-04-22T17:13:41Z</dcterms:modified>
  <dc:identifier>DAG1BlnOjg4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0x010100A67015935D31944BBC3798973899D389</vt:lpwstr>
  </property>
  <property fmtid="{D5CDD505-2E9C-101B-9397-08002B2CF9AE}" pid="3" name="_dlc_DocIdItemGuid">
    <vt:lpwstr>911e3264-0074-45c8-a351-27e9e96f0f3d</vt:lpwstr>
  </property>
</Properties>
</file>