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hart5.xml" ContentType="application/vnd.openxmlformats-officedocument.drawingml.chart+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6.xml" ContentType="application/vnd.ms-office.chartstyle+xml"/>
  <Override PartName="/ppt/charts/style2.xml" ContentType="application/vnd.ms-office.chartstyle+xml"/>
  <Override PartName="/ppt/charts/colors6.xml" ContentType="application/vnd.ms-office.chartcolorstyle+xml"/>
  <Override PartName="/ppt/charts/colors1.xml" ContentType="application/vnd.ms-office.chartcolorstyle+xml"/>
  <Override PartName="/ppt/charts/chart2.xml" ContentType="application/vnd.openxmlformats-officedocument.drawingml.chart+xml"/>
  <Override PartName="/ppt/charts/style5.xml" ContentType="application/vnd.ms-office.chartstyle+xml"/>
  <Override PartName="/ppt/charts/colors2.xml" ContentType="application/vnd.ms-office.chartcolorstyle+xml"/>
  <Override PartName="/ppt/charts/colors5.xml" ContentType="application/vnd.ms-office.chartcolorstyl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0" r:id="rId3"/>
    <p:sldId id="281" r:id="rId4"/>
    <p:sldId id="282" r:id="rId5"/>
    <p:sldId id="284" r:id="rId6"/>
    <p:sldId id="261" r:id="rId7"/>
    <p:sldId id="266" r:id="rId8"/>
    <p:sldId id="286" r:id="rId9"/>
    <p:sldId id="287" r:id="rId10"/>
    <p:sldId id="288" r:id="rId11"/>
    <p:sldId id="289" r:id="rId12"/>
    <p:sldId id="290" r:id="rId13"/>
    <p:sldId id="291" r:id="rId14"/>
    <p:sldId id="292" r:id="rId15"/>
    <p:sldId id="293" r:id="rId16"/>
    <p:sldId id="275" r:id="rId17"/>
    <p:sldId id="276" r:id="rId18"/>
    <p:sldId id="277" r:id="rId19"/>
    <p:sldId id="278" r:id="rId20"/>
    <p:sldId id="280" r:id="rId21"/>
    <p:sldId id="262" r:id="rId22"/>
    <p:sldId id="263" r:id="rId23"/>
    <p:sldId id="264" r:id="rId24"/>
    <p:sldId id="265" r:id="rId25"/>
    <p:sldId id="28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Chemical Oxygen Demand (COD)</a:t>
            </a:r>
          </a:p>
          <a:p>
            <a:pPr>
              <a:defRPr/>
            </a:pP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COD</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Sheet1!$C$3:$C$9</c:f>
              <c:numCache>
                <c:formatCode>General</c:formatCode>
                <c:ptCount val="7"/>
                <c:pt idx="0">
                  <c:v>869</c:v>
                </c:pt>
                <c:pt idx="1">
                  <c:v>1500</c:v>
                </c:pt>
                <c:pt idx="2">
                  <c:v>733</c:v>
                </c:pt>
                <c:pt idx="3">
                  <c:v>1025</c:v>
                </c:pt>
                <c:pt idx="4">
                  <c:v>1057</c:v>
                </c:pt>
                <c:pt idx="5">
                  <c:v>836</c:v>
                </c:pt>
                <c:pt idx="6">
                  <c:v>1035</c:v>
                </c:pt>
              </c:numCache>
            </c:numRef>
          </c:val>
          <c:smooth val="0"/>
          <c:extLst>
            <c:ext xmlns:c16="http://schemas.microsoft.com/office/drawing/2014/chart" uri="{C3380CC4-5D6E-409C-BE32-E72D297353CC}">
              <c16:uniqueId val="{00000000-98E1-4DFD-A065-4AB6BD99DAE8}"/>
            </c:ext>
          </c:extLst>
        </c:ser>
        <c:ser>
          <c:idx val="1"/>
          <c:order val="1"/>
          <c:tx>
            <c:v>Standard</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Sheet1!$H$3:$H$9</c:f>
              <c:numCache>
                <c:formatCode>General</c:formatCode>
                <c:ptCount val="7"/>
                <c:pt idx="0">
                  <c:v>280</c:v>
                </c:pt>
                <c:pt idx="1">
                  <c:v>280</c:v>
                </c:pt>
                <c:pt idx="2">
                  <c:v>280</c:v>
                </c:pt>
                <c:pt idx="3">
                  <c:v>280</c:v>
                </c:pt>
                <c:pt idx="4">
                  <c:v>280</c:v>
                </c:pt>
                <c:pt idx="5">
                  <c:v>280</c:v>
                </c:pt>
                <c:pt idx="6">
                  <c:v>280</c:v>
                </c:pt>
              </c:numCache>
            </c:numRef>
          </c:val>
          <c:smooth val="0"/>
          <c:extLst>
            <c:ext xmlns:c16="http://schemas.microsoft.com/office/drawing/2014/chart" uri="{C3380CC4-5D6E-409C-BE32-E72D297353CC}">
              <c16:uniqueId val="{00000001-98E1-4DFD-A065-4AB6BD99DAE8}"/>
            </c:ext>
          </c:extLst>
        </c:ser>
        <c:dLbls>
          <c:showLegendKey val="0"/>
          <c:showVal val="0"/>
          <c:showCatName val="0"/>
          <c:showSerName val="0"/>
          <c:showPercent val="0"/>
          <c:showBubbleSize val="0"/>
        </c:dLbls>
        <c:marker val="1"/>
        <c:smooth val="0"/>
        <c:axId val="1235510192"/>
        <c:axId val="1235516432"/>
      </c:lineChart>
      <c:catAx>
        <c:axId val="12355101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6432"/>
        <c:crosses val="autoZero"/>
        <c:auto val="1"/>
        <c:lblAlgn val="ctr"/>
        <c:lblOffset val="100"/>
        <c:noMultiLvlLbl val="0"/>
      </c:catAx>
      <c:valAx>
        <c:axId val="1235516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COD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Suspended Solids (TSS)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TSS</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Sheet1!$D$3:$D$9</c:f>
              <c:numCache>
                <c:formatCode>General</c:formatCode>
                <c:ptCount val="7"/>
                <c:pt idx="0">
                  <c:v>4248</c:v>
                </c:pt>
                <c:pt idx="1">
                  <c:v>5000</c:v>
                </c:pt>
                <c:pt idx="2">
                  <c:v>2016</c:v>
                </c:pt>
                <c:pt idx="3">
                  <c:v>5362</c:v>
                </c:pt>
                <c:pt idx="4">
                  <c:v>5430</c:v>
                </c:pt>
                <c:pt idx="5">
                  <c:v>3520</c:v>
                </c:pt>
                <c:pt idx="6">
                  <c:v>1475</c:v>
                </c:pt>
              </c:numCache>
            </c:numRef>
          </c:val>
          <c:smooth val="0"/>
          <c:extLst>
            <c:ext xmlns:c16="http://schemas.microsoft.com/office/drawing/2014/chart" uri="{C3380CC4-5D6E-409C-BE32-E72D297353CC}">
              <c16:uniqueId val="{00000000-795A-4520-88DB-75BD1E0DDF7F}"/>
            </c:ext>
          </c:extLst>
        </c:ser>
        <c:ser>
          <c:idx val="1"/>
          <c:order val="1"/>
          <c:tx>
            <c:v>Standard</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Sheet1!$I$3:$I$9</c:f>
              <c:numCache>
                <c:formatCode>General</c:formatCode>
                <c:ptCount val="7"/>
                <c:pt idx="0">
                  <c:v>200</c:v>
                </c:pt>
                <c:pt idx="1">
                  <c:v>200</c:v>
                </c:pt>
                <c:pt idx="2">
                  <c:v>200</c:v>
                </c:pt>
                <c:pt idx="3">
                  <c:v>200</c:v>
                </c:pt>
                <c:pt idx="4">
                  <c:v>200</c:v>
                </c:pt>
                <c:pt idx="5">
                  <c:v>200</c:v>
                </c:pt>
                <c:pt idx="6">
                  <c:v>200</c:v>
                </c:pt>
              </c:numCache>
            </c:numRef>
          </c:val>
          <c:smooth val="0"/>
          <c:extLst>
            <c:ext xmlns:c16="http://schemas.microsoft.com/office/drawing/2014/chart" uri="{C3380CC4-5D6E-409C-BE32-E72D297353CC}">
              <c16:uniqueId val="{00000001-795A-4520-88DB-75BD1E0DDF7F}"/>
            </c:ext>
          </c:extLst>
        </c:ser>
        <c:dLbls>
          <c:showLegendKey val="0"/>
          <c:showVal val="0"/>
          <c:showCatName val="0"/>
          <c:showSerName val="0"/>
          <c:showPercent val="0"/>
          <c:showBubbleSize val="0"/>
        </c:dLbls>
        <c:marker val="1"/>
        <c:smooth val="0"/>
        <c:axId val="1235510192"/>
        <c:axId val="1235516432"/>
      </c:lineChart>
      <c:catAx>
        <c:axId val="12355101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6432"/>
        <c:crosses val="autoZero"/>
        <c:auto val="1"/>
        <c:lblAlgn val="ctr"/>
        <c:lblOffset val="100"/>
        <c:noMultiLvlLbl val="0"/>
      </c:catAx>
      <c:valAx>
        <c:axId val="1235516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TSS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Phosphate (PO4)</a:t>
            </a:r>
          </a:p>
          <a:p>
            <a:pPr>
              <a:defRPr/>
            </a:pP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PO4</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Sheet1!$E$3:$E$9</c:f>
              <c:numCache>
                <c:formatCode>General</c:formatCode>
                <c:ptCount val="7"/>
                <c:pt idx="0">
                  <c:v>15.1</c:v>
                </c:pt>
                <c:pt idx="1">
                  <c:v>16</c:v>
                </c:pt>
                <c:pt idx="2">
                  <c:v>14.3</c:v>
                </c:pt>
                <c:pt idx="3">
                  <c:v>19.899999999999999</c:v>
                </c:pt>
                <c:pt idx="4">
                  <c:v>36.9</c:v>
                </c:pt>
                <c:pt idx="5">
                  <c:v>15.7</c:v>
                </c:pt>
                <c:pt idx="6">
                  <c:v>4.2</c:v>
                </c:pt>
              </c:numCache>
            </c:numRef>
          </c:val>
          <c:smooth val="0"/>
          <c:extLst>
            <c:ext xmlns:c16="http://schemas.microsoft.com/office/drawing/2014/chart" uri="{C3380CC4-5D6E-409C-BE32-E72D297353CC}">
              <c16:uniqueId val="{00000000-8E49-419E-8AD7-A0436D0751B0}"/>
            </c:ext>
          </c:extLst>
        </c:ser>
        <c:ser>
          <c:idx val="1"/>
          <c:order val="1"/>
          <c:tx>
            <c:v>Standard</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Sheet1!$J$3:$J$9</c:f>
              <c:numCache>
                <c:formatCode>General</c:formatCode>
                <c:ptCount val="7"/>
                <c:pt idx="0">
                  <c:v>6</c:v>
                </c:pt>
                <c:pt idx="1">
                  <c:v>6</c:v>
                </c:pt>
                <c:pt idx="2">
                  <c:v>6</c:v>
                </c:pt>
                <c:pt idx="3">
                  <c:v>6</c:v>
                </c:pt>
                <c:pt idx="4">
                  <c:v>6</c:v>
                </c:pt>
                <c:pt idx="5">
                  <c:v>6</c:v>
                </c:pt>
                <c:pt idx="6">
                  <c:v>6</c:v>
                </c:pt>
              </c:numCache>
            </c:numRef>
          </c:val>
          <c:smooth val="0"/>
          <c:extLst>
            <c:ext xmlns:c16="http://schemas.microsoft.com/office/drawing/2014/chart" uri="{C3380CC4-5D6E-409C-BE32-E72D297353CC}">
              <c16:uniqueId val="{00000001-8E49-419E-8AD7-A0436D0751B0}"/>
            </c:ext>
          </c:extLst>
        </c:ser>
        <c:dLbls>
          <c:showLegendKey val="0"/>
          <c:showVal val="0"/>
          <c:showCatName val="0"/>
          <c:showSerName val="0"/>
          <c:showPercent val="0"/>
          <c:showBubbleSize val="0"/>
        </c:dLbls>
        <c:marker val="1"/>
        <c:smooth val="0"/>
        <c:axId val="1235510192"/>
        <c:axId val="1235516432"/>
      </c:lineChart>
      <c:catAx>
        <c:axId val="12355101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6432"/>
        <c:crosses val="autoZero"/>
        <c:auto val="1"/>
        <c:lblAlgn val="ctr"/>
        <c:lblOffset val="100"/>
        <c:noMultiLvlLbl val="0"/>
      </c:catAx>
      <c:valAx>
        <c:axId val="1235516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PO4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Ammonia (NH4)</a:t>
            </a:r>
          </a:p>
          <a:p>
            <a:pPr>
              <a:defRPr/>
            </a:pP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NH4</c:v>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Sheet1!$F$3:$F$9</c:f>
              <c:numCache>
                <c:formatCode>General</c:formatCode>
                <c:ptCount val="7"/>
                <c:pt idx="0">
                  <c:v>40.75</c:v>
                </c:pt>
                <c:pt idx="1">
                  <c:v>42</c:v>
                </c:pt>
                <c:pt idx="2">
                  <c:v>38.5</c:v>
                </c:pt>
                <c:pt idx="3">
                  <c:v>42.5</c:v>
                </c:pt>
                <c:pt idx="4">
                  <c:v>41.25</c:v>
                </c:pt>
                <c:pt idx="5">
                  <c:v>44</c:v>
                </c:pt>
                <c:pt idx="6">
                  <c:v>43.25</c:v>
                </c:pt>
              </c:numCache>
            </c:numRef>
          </c:val>
          <c:smooth val="0"/>
          <c:extLst>
            <c:ext xmlns:c16="http://schemas.microsoft.com/office/drawing/2014/chart" uri="{C3380CC4-5D6E-409C-BE32-E72D297353CC}">
              <c16:uniqueId val="{00000000-B6F6-493D-A0F4-F59B5B74D1C1}"/>
            </c:ext>
          </c:extLst>
        </c:ser>
        <c:ser>
          <c:idx val="1"/>
          <c:order val="1"/>
          <c:tx>
            <c:v>Standard</c:v>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Sheet1!$B$3:$B$8</c:f>
              <c:strCache>
                <c:ptCount val="6"/>
                <c:pt idx="0">
                  <c:v>8/7/2025</c:v>
                </c:pt>
                <c:pt idx="1">
                  <c:v>10/7/2025</c:v>
                </c:pt>
                <c:pt idx="2">
                  <c:v>15/7/2025</c:v>
                </c:pt>
                <c:pt idx="3">
                  <c:v>21/7/2025</c:v>
                </c:pt>
                <c:pt idx="4">
                  <c:v>28/7/2025</c:v>
                </c:pt>
                <c:pt idx="5">
                  <c:v>31/7/2025</c:v>
                </c:pt>
              </c:strCache>
            </c:strRef>
          </c:cat>
          <c:val>
            <c:numRef>
              <c:f>Sheet1!$K$3:$K$9</c:f>
              <c:numCache>
                <c:formatCode>General</c:formatCode>
                <c:ptCount val="7"/>
                <c:pt idx="0">
                  <c:v>25</c:v>
                </c:pt>
                <c:pt idx="1">
                  <c:v>25</c:v>
                </c:pt>
                <c:pt idx="2">
                  <c:v>25</c:v>
                </c:pt>
                <c:pt idx="3">
                  <c:v>25</c:v>
                </c:pt>
                <c:pt idx="4">
                  <c:v>25</c:v>
                </c:pt>
                <c:pt idx="5">
                  <c:v>25</c:v>
                </c:pt>
                <c:pt idx="6">
                  <c:v>25</c:v>
                </c:pt>
              </c:numCache>
            </c:numRef>
          </c:val>
          <c:smooth val="0"/>
          <c:extLst>
            <c:ext xmlns:c16="http://schemas.microsoft.com/office/drawing/2014/chart" uri="{C3380CC4-5D6E-409C-BE32-E72D297353CC}">
              <c16:uniqueId val="{00000001-B6F6-493D-A0F4-F59B5B74D1C1}"/>
            </c:ext>
          </c:extLst>
        </c:ser>
        <c:dLbls>
          <c:showLegendKey val="0"/>
          <c:showVal val="0"/>
          <c:showCatName val="0"/>
          <c:showSerName val="0"/>
          <c:showPercent val="0"/>
          <c:showBubbleSize val="0"/>
        </c:dLbls>
        <c:marker val="1"/>
        <c:smooth val="0"/>
        <c:axId val="1235510192"/>
        <c:axId val="1235516432"/>
      </c:lineChart>
      <c:catAx>
        <c:axId val="12355101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6432"/>
        <c:crosses val="autoZero"/>
        <c:auto val="1"/>
        <c:lblAlgn val="ctr"/>
        <c:lblOffset val="100"/>
        <c:noMultiLvlLbl val="0"/>
      </c:catAx>
      <c:valAx>
        <c:axId val="1235516432"/>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PO4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5510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COD and TSS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603104277703447"/>
          <c:y val="0.1574635241301908"/>
          <c:w val="0.8484350667865681"/>
          <c:h val="0.77445466623069426"/>
        </c:manualLayout>
      </c:layout>
      <c:barChart>
        <c:barDir val="col"/>
        <c:grouping val="clustered"/>
        <c:varyColors val="0"/>
        <c:ser>
          <c:idx val="0"/>
          <c:order val="0"/>
          <c:tx>
            <c:strRef>
              <c:f>Sheet1!$C$22:$D$22</c:f>
              <c:strCache>
                <c:ptCount val="2"/>
                <c:pt idx="0">
                  <c:v>272</c:v>
                </c:pt>
                <c:pt idx="1">
                  <c:v>1320</c:v>
                </c:pt>
              </c:strCache>
            </c:strRef>
          </c:tx>
          <c:spPr>
            <a:solidFill>
              <a:schemeClr val="accent2"/>
            </a:solidFill>
            <a:ln>
              <a:noFill/>
            </a:ln>
            <a:effectLst/>
          </c:spPr>
          <c:invertIfNegative val="0"/>
          <c:errBars>
            <c:errBarType val="both"/>
            <c:errValType val="cust"/>
            <c:noEndCap val="0"/>
            <c:plus>
              <c:numRef>
                <c:f>Sheet1!$C$22:$D$22</c:f>
                <c:numCache>
                  <c:formatCode>General</c:formatCode>
                  <c:ptCount val="2"/>
                  <c:pt idx="0">
                    <c:v>271.71799106181135</c:v>
                  </c:pt>
                  <c:pt idx="1">
                    <c:v>1320.1622122552462</c:v>
                  </c:pt>
                </c:numCache>
              </c:numRef>
            </c:plus>
            <c:minus>
              <c:numRef>
                <c:f>Sheet1!$C$22:$D$22</c:f>
                <c:numCache>
                  <c:formatCode>General</c:formatCode>
                  <c:ptCount val="2"/>
                  <c:pt idx="0">
                    <c:v>271.71799106181135</c:v>
                  </c:pt>
                  <c:pt idx="1">
                    <c:v>1320.1622122552462</c:v>
                  </c:pt>
                </c:numCache>
              </c:numRef>
            </c:minus>
            <c:spPr>
              <a:noFill/>
              <a:ln w="9525" cap="flat" cmpd="sng" algn="ctr">
                <a:solidFill>
                  <a:schemeClr val="tx1">
                    <a:lumMod val="65000"/>
                    <a:lumOff val="35000"/>
                  </a:schemeClr>
                </a:solidFill>
                <a:round/>
              </a:ln>
              <a:effectLst/>
            </c:spPr>
          </c:errBars>
          <c:cat>
            <c:strRef>
              <c:f>Sheet1!$C$20:$D$20</c:f>
              <c:strCache>
                <c:ptCount val="2"/>
                <c:pt idx="0">
                  <c:v>COD</c:v>
                </c:pt>
                <c:pt idx="1">
                  <c:v>TSS</c:v>
                </c:pt>
              </c:strCache>
            </c:strRef>
          </c:cat>
          <c:val>
            <c:numRef>
              <c:f>Sheet1!$C$21:$D$21</c:f>
              <c:numCache>
                <c:formatCode>0</c:formatCode>
                <c:ptCount val="2"/>
                <c:pt idx="0">
                  <c:v>1007.8571428571429</c:v>
                </c:pt>
                <c:pt idx="1">
                  <c:v>3864.4285714285716</c:v>
                </c:pt>
              </c:numCache>
            </c:numRef>
          </c:val>
          <c:extLst>
            <c:ext xmlns:c16="http://schemas.microsoft.com/office/drawing/2014/chart" uri="{C3380CC4-5D6E-409C-BE32-E72D297353CC}">
              <c16:uniqueId val="{00000000-D70D-41B1-BAEA-7D7739B6FA7C}"/>
            </c:ext>
          </c:extLst>
        </c:ser>
        <c:dLbls>
          <c:showLegendKey val="0"/>
          <c:showVal val="0"/>
          <c:showCatName val="0"/>
          <c:showSerName val="0"/>
          <c:showPercent val="0"/>
          <c:showBubbleSize val="0"/>
        </c:dLbls>
        <c:gapWidth val="219"/>
        <c:overlap val="-27"/>
        <c:axId val="1109820368"/>
        <c:axId val="1109819888"/>
      </c:barChart>
      <c:catAx>
        <c:axId val="110982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9819888"/>
        <c:crosses val="autoZero"/>
        <c:auto val="1"/>
        <c:lblAlgn val="ctr"/>
        <c:lblOffset val="100"/>
        <c:noMultiLvlLbl val="0"/>
      </c:catAx>
      <c:valAx>
        <c:axId val="110981988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Conc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9820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a:t>
            </a:r>
          </a:p>
          <a:p>
            <a:pPr>
              <a:defRPr/>
            </a:pPr>
            <a:r>
              <a:rPr lang="en-US"/>
              <a:t>Phosphate and Ammonia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6"/>
            </a:solidFill>
            <a:ln>
              <a:noFill/>
            </a:ln>
            <a:effectLst/>
          </c:spPr>
          <c:invertIfNegative val="0"/>
          <c:errBars>
            <c:errBarType val="both"/>
            <c:errValType val="cust"/>
            <c:noEndCap val="0"/>
            <c:plus>
              <c:numRef>
                <c:f>Sheet1!$E$22:$F$22</c:f>
                <c:numCache>
                  <c:formatCode>General</c:formatCode>
                  <c:ptCount val="2"/>
                  <c:pt idx="0">
                    <c:v>8.6703517806372616</c:v>
                  </c:pt>
                  <c:pt idx="1">
                    <c:v>1.8506755523321747</c:v>
                  </c:pt>
                </c:numCache>
              </c:numRef>
            </c:plus>
            <c:minus>
              <c:numRef>
                <c:f>Sheet1!$E$22:$F$22</c:f>
                <c:numCache>
                  <c:formatCode>General</c:formatCode>
                  <c:ptCount val="2"/>
                  <c:pt idx="0">
                    <c:v>8.6703517806372616</c:v>
                  </c:pt>
                  <c:pt idx="1">
                    <c:v>1.8506755523321747</c:v>
                  </c:pt>
                </c:numCache>
              </c:numRef>
            </c:minus>
            <c:spPr>
              <a:noFill/>
              <a:ln w="9525" cap="flat" cmpd="sng" algn="ctr">
                <a:solidFill>
                  <a:schemeClr val="tx1">
                    <a:lumMod val="65000"/>
                    <a:lumOff val="35000"/>
                  </a:schemeClr>
                </a:solidFill>
                <a:round/>
              </a:ln>
              <a:effectLst/>
            </c:spPr>
          </c:errBars>
          <c:cat>
            <c:strRef>
              <c:f>Sheet1!$E$20:$F$20</c:f>
              <c:strCache>
                <c:ptCount val="2"/>
                <c:pt idx="0">
                  <c:v>PO4</c:v>
                </c:pt>
                <c:pt idx="1">
                  <c:v>NH4</c:v>
                </c:pt>
              </c:strCache>
            </c:strRef>
          </c:cat>
          <c:val>
            <c:numRef>
              <c:f>Sheet1!$E$21:$F$21</c:f>
              <c:numCache>
                <c:formatCode>0</c:formatCode>
                <c:ptCount val="2"/>
                <c:pt idx="0">
                  <c:v>17.442857142857147</c:v>
                </c:pt>
                <c:pt idx="1">
                  <c:v>41.75</c:v>
                </c:pt>
              </c:numCache>
            </c:numRef>
          </c:val>
          <c:extLst>
            <c:ext xmlns:c16="http://schemas.microsoft.com/office/drawing/2014/chart" uri="{C3380CC4-5D6E-409C-BE32-E72D297353CC}">
              <c16:uniqueId val="{00000000-A53F-46C9-B4A3-198574BE5CC6}"/>
            </c:ext>
          </c:extLst>
        </c:ser>
        <c:dLbls>
          <c:showLegendKey val="0"/>
          <c:showVal val="0"/>
          <c:showCatName val="0"/>
          <c:showSerName val="0"/>
          <c:showPercent val="0"/>
          <c:showBubbleSize val="0"/>
        </c:dLbls>
        <c:gapWidth val="219"/>
        <c:overlap val="-27"/>
        <c:axId val="1163020448"/>
        <c:axId val="1163022848"/>
      </c:barChart>
      <c:catAx>
        <c:axId val="116302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022848"/>
        <c:crosses val="autoZero"/>
        <c:auto val="1"/>
        <c:lblAlgn val="ctr"/>
        <c:lblOffset val="100"/>
        <c:noMultiLvlLbl val="0"/>
      </c:catAx>
      <c:valAx>
        <c:axId val="116302284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Conc (mg/L)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30204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E55B0-540D-2960-DC29-31C666A421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60F7B1-1F11-1B6E-C8C6-CC4AE9A36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D79BD5-1920-3A37-9195-1C5B65B6D8CE}"/>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5" name="Footer Placeholder 4">
            <a:extLst>
              <a:ext uri="{FF2B5EF4-FFF2-40B4-BE49-F238E27FC236}">
                <a16:creationId xmlns:a16="http://schemas.microsoft.com/office/drawing/2014/main" id="{B79055ED-8CB1-31BD-0E4E-984010112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C8C5B-DFDF-0931-393E-0319025A70BB}"/>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3421978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D10AB-E177-C872-CA74-4292EA0BF6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0508F-CCF0-30CC-D7A0-0C58B60E5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CE384-2300-FDC1-5500-94F22A044906}"/>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5" name="Footer Placeholder 4">
            <a:extLst>
              <a:ext uri="{FF2B5EF4-FFF2-40B4-BE49-F238E27FC236}">
                <a16:creationId xmlns:a16="http://schemas.microsoft.com/office/drawing/2014/main" id="{A5C1A4CB-C566-BCB0-A002-5992A145C8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4C21A-0F6B-1F2B-2E19-CBF87F50EA3E}"/>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208293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7D400-C15B-282C-2B33-2C91AC8AC2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90F903-558A-9B4B-EFFE-2446D9CDAF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2BF001-F59E-B1B8-84CE-8750F3B2CE58}"/>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5" name="Footer Placeholder 4">
            <a:extLst>
              <a:ext uri="{FF2B5EF4-FFF2-40B4-BE49-F238E27FC236}">
                <a16:creationId xmlns:a16="http://schemas.microsoft.com/office/drawing/2014/main" id="{950F651D-E836-87B4-9288-9A8A994B6D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58303E-3F3F-05CB-6E08-E43BB267FB47}"/>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2691402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46759-55B7-5264-1BDF-5FD72B8B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10143-E919-B506-6719-2406024FD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4C840-4570-6342-19B4-FF5E341C43F6}"/>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5" name="Footer Placeholder 4">
            <a:extLst>
              <a:ext uri="{FF2B5EF4-FFF2-40B4-BE49-F238E27FC236}">
                <a16:creationId xmlns:a16="http://schemas.microsoft.com/office/drawing/2014/main" id="{9FE63605-FD35-B94C-4CA6-635870DD7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B3FBBE-6D4D-CA20-B95F-AEF8E6A10B2A}"/>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144633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F5AC-51DC-BC7E-91E6-0D1C1BBAC0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EA9E91-B992-DCF9-7957-1EA6AF5D13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253B80-F115-61F9-93FC-EA593E01302F}"/>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5" name="Footer Placeholder 4">
            <a:extLst>
              <a:ext uri="{FF2B5EF4-FFF2-40B4-BE49-F238E27FC236}">
                <a16:creationId xmlns:a16="http://schemas.microsoft.com/office/drawing/2014/main" id="{72489F2D-E538-AE5F-EC95-A4188A805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508DB-7026-1FDE-BDBF-C7BA34ABC254}"/>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207418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2EBA1-334F-F9C7-DAD0-E20F01E80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EE7BD-A1E2-2B1E-E1A6-1FB208A463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27DB7C-079F-94B1-A201-36FD09EE0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5B8F05-DF8F-DAAD-641D-252E3EA415A3}"/>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6" name="Footer Placeholder 5">
            <a:extLst>
              <a:ext uri="{FF2B5EF4-FFF2-40B4-BE49-F238E27FC236}">
                <a16:creationId xmlns:a16="http://schemas.microsoft.com/office/drawing/2014/main" id="{C7785589-02D2-98AD-1DA8-261BCE180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F66DA0-1729-8F68-6374-F584AF0A1BD7}"/>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3346944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BC42-58C7-E269-3B7E-715409C3ED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CFE004-30DD-6D19-1DF0-D751FF46DF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06E689-7FBC-678F-99DC-83696482DB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D6E21-EBEF-CF92-4081-CB5741F3B9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98F74F-408B-81E8-DB5B-FC73D68505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F1D6D7-D140-D15E-2BA0-0633B638193D}"/>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8" name="Footer Placeholder 7">
            <a:extLst>
              <a:ext uri="{FF2B5EF4-FFF2-40B4-BE49-F238E27FC236}">
                <a16:creationId xmlns:a16="http://schemas.microsoft.com/office/drawing/2014/main" id="{1FFBD4CC-E92D-C1CE-0CED-24385E8755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78953A-86A9-5D40-BABE-9A5F80652415}"/>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3034086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278EA-8E7C-2D75-5216-BF9F1A54DA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1162BA-A0D4-9AE3-248F-7F52A6B6B0F3}"/>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4" name="Footer Placeholder 3">
            <a:extLst>
              <a:ext uri="{FF2B5EF4-FFF2-40B4-BE49-F238E27FC236}">
                <a16:creationId xmlns:a16="http://schemas.microsoft.com/office/drawing/2014/main" id="{C297D61A-DDB3-AB29-4CB2-CE3ACA486F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0411BF-9644-7227-79D8-DFD9E86DFF1D}"/>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118456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3EFB8C-A9CC-EDEB-D56E-F1B332F1954D}"/>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3" name="Footer Placeholder 2">
            <a:extLst>
              <a:ext uri="{FF2B5EF4-FFF2-40B4-BE49-F238E27FC236}">
                <a16:creationId xmlns:a16="http://schemas.microsoft.com/office/drawing/2014/main" id="{50588169-4BED-00B1-7E6D-5187F9E363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1EDA8F-8DC6-9AD6-0175-7E2F7D8FD94E}"/>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152591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DA5B1-B4D6-2274-D41F-BC04AF3C8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3B2784-0C85-4015-AA6D-8DF0FDF1E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C6E88B-424A-845E-13A6-12C6996F3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BB5E1-7305-EFA3-BE2A-A44AE981E05D}"/>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6" name="Footer Placeholder 5">
            <a:extLst>
              <a:ext uri="{FF2B5EF4-FFF2-40B4-BE49-F238E27FC236}">
                <a16:creationId xmlns:a16="http://schemas.microsoft.com/office/drawing/2014/main" id="{D426E5DA-F51D-144B-841B-358603A79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8A7A00-1CF3-5D47-40B5-5A2CF38D442B}"/>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73301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65025-7209-0742-D737-2D3073CE4B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D0CA61-4153-4430-DAEF-9B237998DD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0CBB686-979C-723B-1ECB-E7AA3CA3B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B2138-9F6F-09D5-6023-CBFB66ABBC0F}"/>
              </a:ext>
            </a:extLst>
          </p:cNvPr>
          <p:cNvSpPr>
            <a:spLocks noGrp="1"/>
          </p:cNvSpPr>
          <p:nvPr>
            <p:ph type="dt" sz="half" idx="10"/>
          </p:nvPr>
        </p:nvSpPr>
        <p:spPr/>
        <p:txBody>
          <a:bodyPr/>
          <a:lstStyle/>
          <a:p>
            <a:fld id="{6963EE14-75B2-4F2E-AC33-091E446E2412}" type="datetimeFigureOut">
              <a:rPr lang="en-US" smtClean="0"/>
              <a:t>10/21/2025</a:t>
            </a:fld>
            <a:endParaRPr lang="en-US"/>
          </a:p>
        </p:txBody>
      </p:sp>
      <p:sp>
        <p:nvSpPr>
          <p:cNvPr id="6" name="Footer Placeholder 5">
            <a:extLst>
              <a:ext uri="{FF2B5EF4-FFF2-40B4-BE49-F238E27FC236}">
                <a16:creationId xmlns:a16="http://schemas.microsoft.com/office/drawing/2014/main" id="{CC686879-2DFE-915B-57F7-684BDD7939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7DC4DB-5CCE-0AF9-1948-220FC847CC14}"/>
              </a:ext>
            </a:extLst>
          </p:cNvPr>
          <p:cNvSpPr>
            <a:spLocks noGrp="1"/>
          </p:cNvSpPr>
          <p:nvPr>
            <p:ph type="sldNum" sz="quarter" idx="12"/>
          </p:nvPr>
        </p:nvSpPr>
        <p:spPr/>
        <p:txBody>
          <a:bodyPr/>
          <a:lstStyle/>
          <a:p>
            <a:fld id="{5EBB2A1F-9BAF-4DCC-9B04-5BDD4ABBC89D}" type="slidenum">
              <a:rPr lang="en-US" smtClean="0"/>
              <a:t>‹#›</a:t>
            </a:fld>
            <a:endParaRPr lang="en-US"/>
          </a:p>
        </p:txBody>
      </p:sp>
    </p:spTree>
    <p:extLst>
      <p:ext uri="{BB962C8B-B14F-4D97-AF65-F5344CB8AC3E}">
        <p14:creationId xmlns:p14="http://schemas.microsoft.com/office/powerpoint/2010/main" val="2052720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E2DF5-9DA5-2BB4-1E02-2B1C25365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C5D665-4690-7654-2C09-5F468827E3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531DD-8252-FAA8-79CF-04DF8B6788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3EE14-75B2-4F2E-AC33-091E446E2412}" type="datetimeFigureOut">
              <a:rPr lang="en-US" smtClean="0"/>
              <a:t>10/21/2025</a:t>
            </a:fld>
            <a:endParaRPr lang="en-US"/>
          </a:p>
        </p:txBody>
      </p:sp>
      <p:sp>
        <p:nvSpPr>
          <p:cNvPr id="5" name="Footer Placeholder 4">
            <a:extLst>
              <a:ext uri="{FF2B5EF4-FFF2-40B4-BE49-F238E27FC236}">
                <a16:creationId xmlns:a16="http://schemas.microsoft.com/office/drawing/2014/main" id="{E8216810-6610-D391-6569-E550FC5DA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845A1E-AFF3-546B-A566-E415F55C07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B2A1F-9BAF-4DCC-9B04-5BDD4ABBC89D}" type="slidenum">
              <a:rPr lang="en-US" smtClean="0"/>
              <a:t>‹#›</a:t>
            </a:fld>
            <a:endParaRPr lang="en-US"/>
          </a:p>
        </p:txBody>
      </p:sp>
    </p:spTree>
    <p:extLst>
      <p:ext uri="{BB962C8B-B14F-4D97-AF65-F5344CB8AC3E}">
        <p14:creationId xmlns:p14="http://schemas.microsoft.com/office/powerpoint/2010/main" val="2581657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3748-F72F-5310-9F67-D383B4D07E60}"/>
              </a:ext>
            </a:extLst>
          </p:cNvPr>
          <p:cNvSpPr>
            <a:spLocks noGrp="1"/>
          </p:cNvSpPr>
          <p:nvPr>
            <p:ph type="title"/>
          </p:nvPr>
        </p:nvSpPr>
        <p:spPr>
          <a:xfrm>
            <a:off x="838200" y="365125"/>
            <a:ext cx="10888744" cy="6327906"/>
          </a:xfrm>
        </p:spPr>
        <p:txBody>
          <a:bodyPr>
            <a:normAutofit/>
          </a:bodyPr>
          <a:lstStyle/>
          <a:p>
            <a:r>
              <a:rPr lang="en-US" dirty="0"/>
              <a:t>The Case for Strengthening Government Regulation of Wastewater Influent for Sustainable Municipal Treatment Systems</a:t>
            </a:r>
            <a:br>
              <a:rPr lang="en-US" dirty="0"/>
            </a:br>
            <a:br>
              <a:rPr lang="en-US" dirty="0"/>
            </a:br>
            <a:br>
              <a:rPr lang="en-US" dirty="0"/>
            </a:br>
            <a:r>
              <a:rPr lang="en-US" sz="2800" dirty="0"/>
              <a:t>Dr. Richard Meggo</a:t>
            </a:r>
            <a:br>
              <a:rPr lang="en-US" sz="2800" dirty="0"/>
            </a:br>
            <a:r>
              <a:rPr lang="en-US" sz="2800" dirty="0" err="1"/>
              <a:t>Rosehall</a:t>
            </a:r>
            <a:r>
              <a:rPr lang="en-US" sz="2800" dirty="0"/>
              <a:t> Developments Limited</a:t>
            </a:r>
            <a:endParaRPr lang="en-US" dirty="0"/>
          </a:p>
        </p:txBody>
      </p:sp>
    </p:spTree>
    <p:extLst>
      <p:ext uri="{BB962C8B-B14F-4D97-AF65-F5344CB8AC3E}">
        <p14:creationId xmlns:p14="http://schemas.microsoft.com/office/powerpoint/2010/main" val="4116997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08E3-0F0D-2FFD-1B7C-FA4928D5BCE8}"/>
              </a:ext>
            </a:extLst>
          </p:cNvPr>
          <p:cNvSpPr>
            <a:spLocks noGrp="1"/>
          </p:cNvSpPr>
          <p:nvPr>
            <p:ph type="title"/>
          </p:nvPr>
        </p:nvSpPr>
        <p:spPr/>
        <p:txBody>
          <a:bodyPr/>
          <a:lstStyle/>
          <a:p>
            <a:r>
              <a:rPr lang="en-US" dirty="0"/>
              <a:t>Evidence of Impact July 22 2025</a:t>
            </a:r>
          </a:p>
        </p:txBody>
      </p:sp>
      <p:pic>
        <p:nvPicPr>
          <p:cNvPr id="5" name="Content Placeholder 3">
            <a:extLst>
              <a:ext uri="{FF2B5EF4-FFF2-40B4-BE49-F238E27FC236}">
                <a16:creationId xmlns:a16="http://schemas.microsoft.com/office/drawing/2014/main" id="{405B2A61-F69F-DB8D-B50D-E82F36A40B35}"/>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6" name="Content Placeholder 3">
            <a:extLst>
              <a:ext uri="{FF2B5EF4-FFF2-40B4-BE49-F238E27FC236}">
                <a16:creationId xmlns:a16="http://schemas.microsoft.com/office/drawing/2014/main" id="{DA6BA709-3CD3-179B-8F27-04927FF03BCA}"/>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3264732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3FFF-2EBE-6967-8D1A-E4F8D222FADC}"/>
              </a:ext>
            </a:extLst>
          </p:cNvPr>
          <p:cNvSpPr>
            <a:spLocks noGrp="1"/>
          </p:cNvSpPr>
          <p:nvPr>
            <p:ph type="title"/>
          </p:nvPr>
        </p:nvSpPr>
        <p:spPr/>
        <p:txBody>
          <a:bodyPr/>
          <a:lstStyle/>
          <a:p>
            <a:r>
              <a:rPr lang="en-US" dirty="0"/>
              <a:t>Evidence of impact Sept 24 2025</a:t>
            </a:r>
          </a:p>
        </p:txBody>
      </p:sp>
      <p:pic>
        <p:nvPicPr>
          <p:cNvPr id="5" name="Content Placeholder 3">
            <a:extLst>
              <a:ext uri="{FF2B5EF4-FFF2-40B4-BE49-F238E27FC236}">
                <a16:creationId xmlns:a16="http://schemas.microsoft.com/office/drawing/2014/main" id="{6AFB8D07-1CE0-2C2E-8593-59428C12C9B1}"/>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6" name="Content Placeholder 3">
            <a:extLst>
              <a:ext uri="{FF2B5EF4-FFF2-40B4-BE49-F238E27FC236}">
                <a16:creationId xmlns:a16="http://schemas.microsoft.com/office/drawing/2014/main" id="{60EB308B-8782-B6CF-09F4-5AE409855BB6}"/>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430668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19AE-2EB4-D662-73C9-49002DD90351}"/>
              </a:ext>
            </a:extLst>
          </p:cNvPr>
          <p:cNvSpPr>
            <a:spLocks noGrp="1"/>
          </p:cNvSpPr>
          <p:nvPr>
            <p:ph type="title"/>
          </p:nvPr>
        </p:nvSpPr>
        <p:spPr/>
        <p:txBody>
          <a:bodyPr/>
          <a:lstStyle/>
          <a:p>
            <a:r>
              <a:rPr lang="en-US" dirty="0"/>
              <a:t>Evidence of impact October 21 2025</a:t>
            </a:r>
          </a:p>
        </p:txBody>
      </p:sp>
      <p:pic>
        <p:nvPicPr>
          <p:cNvPr id="6" name="Content Placeholder 5">
            <a:extLst>
              <a:ext uri="{FF2B5EF4-FFF2-40B4-BE49-F238E27FC236}">
                <a16:creationId xmlns:a16="http://schemas.microsoft.com/office/drawing/2014/main" id="{EC35B13B-B0BD-E602-FDA4-BC26CAE86173}"/>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8" name="Content Placeholder 7">
            <a:extLst>
              <a:ext uri="{FF2B5EF4-FFF2-40B4-BE49-F238E27FC236}">
                <a16:creationId xmlns:a16="http://schemas.microsoft.com/office/drawing/2014/main" id="{1FF28B80-B323-850D-5B17-3BD9829CA6FC}"/>
              </a:ext>
            </a:extLst>
          </p:cNvPr>
          <p:cNvPicPr>
            <a:picLocks noGrp="1" noChangeAspect="1"/>
          </p:cNvPicPr>
          <p:nvPr>
            <p:ph sz="half" idx="2"/>
          </p:nvPr>
        </p:nvPicPr>
        <p:blipFill>
          <a:blip r:embed="rId3"/>
          <a:stretch>
            <a:fillRect/>
          </a:stretch>
        </p:blipFill>
        <p:spPr>
          <a:xfrm>
            <a:off x="6815580" y="1825625"/>
            <a:ext cx="3579172" cy="4351338"/>
          </a:xfrm>
          <a:prstGeom prst="rect">
            <a:avLst/>
          </a:prstGeom>
        </p:spPr>
      </p:pic>
    </p:spTree>
    <p:extLst>
      <p:ext uri="{BB962C8B-B14F-4D97-AF65-F5344CB8AC3E}">
        <p14:creationId xmlns:p14="http://schemas.microsoft.com/office/powerpoint/2010/main" val="4028822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5DAE-ECBD-F670-833F-277FDA6D9E61}"/>
              </a:ext>
            </a:extLst>
          </p:cNvPr>
          <p:cNvSpPr>
            <a:spLocks noGrp="1"/>
          </p:cNvSpPr>
          <p:nvPr>
            <p:ph type="title"/>
          </p:nvPr>
        </p:nvSpPr>
        <p:spPr/>
        <p:txBody>
          <a:bodyPr/>
          <a:lstStyle/>
          <a:p>
            <a:r>
              <a:rPr lang="en-US" dirty="0"/>
              <a:t>Evidence of impact October 21 2025</a:t>
            </a:r>
          </a:p>
        </p:txBody>
      </p:sp>
      <p:pic>
        <p:nvPicPr>
          <p:cNvPr id="7" name="Content Placeholder 6">
            <a:extLst>
              <a:ext uri="{FF2B5EF4-FFF2-40B4-BE49-F238E27FC236}">
                <a16:creationId xmlns:a16="http://schemas.microsoft.com/office/drawing/2014/main" id="{0F66B9CD-6C12-5033-B482-C47AFD6DD5CC}"/>
              </a:ext>
            </a:extLst>
          </p:cNvPr>
          <p:cNvPicPr>
            <a:picLocks noGrp="1" noChangeAspect="1"/>
          </p:cNvPicPr>
          <p:nvPr>
            <p:ph sz="half" idx="2"/>
          </p:nvPr>
        </p:nvPicPr>
        <p:blipFill>
          <a:blip r:embed="rId2"/>
          <a:stretch>
            <a:fillRect/>
          </a:stretch>
        </p:blipFill>
        <p:spPr>
          <a:xfrm>
            <a:off x="7131248" y="1825625"/>
            <a:ext cx="3263503" cy="4351338"/>
          </a:xfrm>
          <a:prstGeom prst="rect">
            <a:avLst/>
          </a:prstGeom>
        </p:spPr>
      </p:pic>
      <p:pic>
        <p:nvPicPr>
          <p:cNvPr id="6" name="Content Placeholder 5">
            <a:extLst>
              <a:ext uri="{FF2B5EF4-FFF2-40B4-BE49-F238E27FC236}">
                <a16:creationId xmlns:a16="http://schemas.microsoft.com/office/drawing/2014/main" id="{2DBDFD34-EA8C-B59E-D1F0-C53B1E53557C}"/>
              </a:ext>
            </a:extLst>
          </p:cNvPr>
          <p:cNvPicPr>
            <a:picLocks noGrp="1" noChangeAspect="1"/>
          </p:cNvPicPr>
          <p:nvPr>
            <p:ph sz="half" idx="1"/>
          </p:nvPr>
        </p:nvPicPr>
        <p:blipFill>
          <a:blip r:embed="rId3"/>
          <a:stretch>
            <a:fillRect/>
          </a:stretch>
        </p:blipFill>
        <p:spPr>
          <a:xfrm>
            <a:off x="1797248" y="1825625"/>
            <a:ext cx="3263503" cy="4351338"/>
          </a:xfrm>
          <a:prstGeom prst="rect">
            <a:avLst/>
          </a:prstGeom>
        </p:spPr>
      </p:pic>
    </p:spTree>
    <p:extLst>
      <p:ext uri="{BB962C8B-B14F-4D97-AF65-F5344CB8AC3E}">
        <p14:creationId xmlns:p14="http://schemas.microsoft.com/office/powerpoint/2010/main" val="166120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524BD-AA48-D746-6229-8BD3CAB49981}"/>
              </a:ext>
            </a:extLst>
          </p:cNvPr>
          <p:cNvSpPr>
            <a:spLocks noGrp="1"/>
          </p:cNvSpPr>
          <p:nvPr>
            <p:ph type="title"/>
          </p:nvPr>
        </p:nvSpPr>
        <p:spPr/>
        <p:txBody>
          <a:bodyPr/>
          <a:lstStyle/>
          <a:p>
            <a:r>
              <a:rPr lang="en-US" dirty="0"/>
              <a:t>Evidence of impact October 22 2025</a:t>
            </a:r>
          </a:p>
        </p:txBody>
      </p:sp>
      <p:pic>
        <p:nvPicPr>
          <p:cNvPr id="5" name="Content Placeholder 4">
            <a:extLst>
              <a:ext uri="{FF2B5EF4-FFF2-40B4-BE49-F238E27FC236}">
                <a16:creationId xmlns:a16="http://schemas.microsoft.com/office/drawing/2014/main" id="{40734C2C-510A-B762-B4B6-1628D2E76E95}"/>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6" name="Content Placeholder 5">
            <a:extLst>
              <a:ext uri="{FF2B5EF4-FFF2-40B4-BE49-F238E27FC236}">
                <a16:creationId xmlns:a16="http://schemas.microsoft.com/office/drawing/2014/main" id="{8A42C60B-BBD4-4044-3F35-5AFCBF89E6FF}"/>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14684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CF5A-1950-70CA-A187-4D17A509E606}"/>
              </a:ext>
            </a:extLst>
          </p:cNvPr>
          <p:cNvSpPr>
            <a:spLocks noGrp="1"/>
          </p:cNvSpPr>
          <p:nvPr>
            <p:ph type="title"/>
          </p:nvPr>
        </p:nvSpPr>
        <p:spPr/>
        <p:txBody>
          <a:bodyPr/>
          <a:lstStyle/>
          <a:p>
            <a:r>
              <a:rPr lang="en-US" dirty="0"/>
              <a:t>Evidence of impact October 22 2025</a:t>
            </a:r>
          </a:p>
        </p:txBody>
      </p:sp>
      <p:pic>
        <p:nvPicPr>
          <p:cNvPr id="5" name="Content Placeholder 4">
            <a:extLst>
              <a:ext uri="{FF2B5EF4-FFF2-40B4-BE49-F238E27FC236}">
                <a16:creationId xmlns:a16="http://schemas.microsoft.com/office/drawing/2014/main" id="{76182223-3E33-0842-B26C-6DC15F17732A}"/>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6" name="Content Placeholder 5">
            <a:extLst>
              <a:ext uri="{FF2B5EF4-FFF2-40B4-BE49-F238E27FC236}">
                <a16:creationId xmlns:a16="http://schemas.microsoft.com/office/drawing/2014/main" id="{F6CC4BCC-F764-0F72-7B52-7910FEEC38ED}"/>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2417323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85C3-0D1C-BE51-CF75-8423E71D9BB8}"/>
              </a:ext>
            </a:extLst>
          </p:cNvPr>
          <p:cNvSpPr>
            <a:spLocks noGrp="1"/>
          </p:cNvSpPr>
          <p:nvPr>
            <p:ph type="title"/>
          </p:nvPr>
        </p:nvSpPr>
        <p:spPr/>
        <p:txBody>
          <a:bodyPr/>
          <a:lstStyle/>
          <a:p>
            <a:r>
              <a:rPr lang="en-US" dirty="0"/>
              <a:t>COD trend at offending party’s lift station</a:t>
            </a:r>
          </a:p>
        </p:txBody>
      </p:sp>
      <p:graphicFrame>
        <p:nvGraphicFramePr>
          <p:cNvPr id="4" name="Content Placeholder 3">
            <a:extLst>
              <a:ext uri="{FF2B5EF4-FFF2-40B4-BE49-F238E27FC236}">
                <a16:creationId xmlns:a16="http://schemas.microsoft.com/office/drawing/2014/main" id="{2080E2D9-F0C2-3538-9B50-74551A9FFA78}"/>
              </a:ext>
            </a:extLst>
          </p:cNvPr>
          <p:cNvGraphicFramePr>
            <a:graphicFrameLocks noGrp="1"/>
          </p:cNvGraphicFramePr>
          <p:nvPr>
            <p:ph idx="1"/>
            <p:extLst>
              <p:ext uri="{D42A27DB-BD31-4B8C-83A1-F6EECF244321}">
                <p14:modId xmlns:p14="http://schemas.microsoft.com/office/powerpoint/2010/main" val="215156946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4921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7670-FE4D-20F2-F23B-CC5E3684E6C3}"/>
              </a:ext>
            </a:extLst>
          </p:cNvPr>
          <p:cNvSpPr>
            <a:spLocks noGrp="1"/>
          </p:cNvSpPr>
          <p:nvPr>
            <p:ph type="title"/>
          </p:nvPr>
        </p:nvSpPr>
        <p:spPr/>
        <p:txBody>
          <a:bodyPr/>
          <a:lstStyle/>
          <a:p>
            <a:r>
              <a:rPr lang="en-US" dirty="0"/>
              <a:t> TSS trend at offending party’s lift station</a:t>
            </a:r>
          </a:p>
        </p:txBody>
      </p:sp>
      <p:graphicFrame>
        <p:nvGraphicFramePr>
          <p:cNvPr id="5" name="Content Placeholder 4">
            <a:extLst>
              <a:ext uri="{FF2B5EF4-FFF2-40B4-BE49-F238E27FC236}">
                <a16:creationId xmlns:a16="http://schemas.microsoft.com/office/drawing/2014/main" id="{25DD8E22-70A2-4781-8D04-39A0A450553F}"/>
              </a:ext>
            </a:extLst>
          </p:cNvPr>
          <p:cNvGraphicFramePr>
            <a:graphicFrameLocks noGrp="1"/>
          </p:cNvGraphicFramePr>
          <p:nvPr>
            <p:ph idx="1"/>
            <p:extLst>
              <p:ext uri="{D42A27DB-BD31-4B8C-83A1-F6EECF244321}">
                <p14:modId xmlns:p14="http://schemas.microsoft.com/office/powerpoint/2010/main" val="1119027073"/>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4998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F5D1B-E7D5-6C1C-E2FE-36CBDC94F75D}"/>
              </a:ext>
            </a:extLst>
          </p:cNvPr>
          <p:cNvSpPr>
            <a:spLocks noGrp="1"/>
          </p:cNvSpPr>
          <p:nvPr>
            <p:ph type="title"/>
          </p:nvPr>
        </p:nvSpPr>
        <p:spPr/>
        <p:txBody>
          <a:bodyPr/>
          <a:lstStyle/>
          <a:p>
            <a:r>
              <a:rPr lang="en-US" dirty="0"/>
              <a:t>PO4 trend at offending party’s lift station</a:t>
            </a:r>
          </a:p>
        </p:txBody>
      </p:sp>
      <p:graphicFrame>
        <p:nvGraphicFramePr>
          <p:cNvPr id="4" name="Content Placeholder 3">
            <a:extLst>
              <a:ext uri="{FF2B5EF4-FFF2-40B4-BE49-F238E27FC236}">
                <a16:creationId xmlns:a16="http://schemas.microsoft.com/office/drawing/2014/main" id="{A040B317-70A5-41BA-B936-ECD776E69121}"/>
              </a:ext>
            </a:extLst>
          </p:cNvPr>
          <p:cNvGraphicFramePr>
            <a:graphicFrameLocks noGrp="1"/>
          </p:cNvGraphicFramePr>
          <p:nvPr>
            <p:ph idx="1"/>
            <p:extLst>
              <p:ext uri="{D42A27DB-BD31-4B8C-83A1-F6EECF244321}">
                <p14:modId xmlns:p14="http://schemas.microsoft.com/office/powerpoint/2010/main" val="359073577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015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4D8A1-D725-3672-1C1F-277E53CB5DF4}"/>
              </a:ext>
            </a:extLst>
          </p:cNvPr>
          <p:cNvSpPr>
            <a:spLocks noGrp="1"/>
          </p:cNvSpPr>
          <p:nvPr>
            <p:ph type="title"/>
          </p:nvPr>
        </p:nvSpPr>
        <p:spPr/>
        <p:txBody>
          <a:bodyPr/>
          <a:lstStyle/>
          <a:p>
            <a:r>
              <a:rPr lang="en-US" dirty="0"/>
              <a:t>NH4 trend at offending party’s lift station</a:t>
            </a:r>
          </a:p>
        </p:txBody>
      </p:sp>
      <p:graphicFrame>
        <p:nvGraphicFramePr>
          <p:cNvPr id="4" name="Content Placeholder 3">
            <a:extLst>
              <a:ext uri="{FF2B5EF4-FFF2-40B4-BE49-F238E27FC236}">
                <a16:creationId xmlns:a16="http://schemas.microsoft.com/office/drawing/2014/main" id="{3029B05E-4301-40FA-AFDF-ABE433B3D27D}"/>
              </a:ext>
            </a:extLst>
          </p:cNvPr>
          <p:cNvGraphicFramePr>
            <a:graphicFrameLocks noGrp="1"/>
          </p:cNvGraphicFramePr>
          <p:nvPr>
            <p:ph idx="1"/>
            <p:extLst>
              <p:ext uri="{D42A27DB-BD31-4B8C-83A1-F6EECF244321}">
                <p14:modId xmlns:p14="http://schemas.microsoft.com/office/powerpoint/2010/main" val="78678783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1867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6F9B5-24D8-1673-21A9-11F33732CAFC}"/>
              </a:ext>
            </a:extLst>
          </p:cNvPr>
          <p:cNvSpPr>
            <a:spLocks noGrp="1"/>
          </p:cNvSpPr>
          <p:nvPr>
            <p:ph type="title"/>
          </p:nvPr>
        </p:nvSpPr>
        <p:spPr/>
        <p:txBody>
          <a:bodyPr/>
          <a:lstStyle/>
          <a:p>
            <a:r>
              <a:rPr lang="en-US" b="1" dirty="0"/>
              <a:t>The Problem: Unregulated Influent Threatens Municipal Systems</a:t>
            </a:r>
            <a:endParaRPr lang="en-US" dirty="0"/>
          </a:p>
        </p:txBody>
      </p:sp>
      <p:sp>
        <p:nvSpPr>
          <p:cNvPr id="3" name="Content Placeholder 2">
            <a:extLst>
              <a:ext uri="{FF2B5EF4-FFF2-40B4-BE49-F238E27FC236}">
                <a16:creationId xmlns:a16="http://schemas.microsoft.com/office/drawing/2014/main" id="{324DC102-D17C-F807-25BE-D0CC24554F90}"/>
              </a:ext>
            </a:extLst>
          </p:cNvPr>
          <p:cNvSpPr>
            <a:spLocks noGrp="1"/>
          </p:cNvSpPr>
          <p:nvPr>
            <p:ph idx="1"/>
          </p:nvPr>
        </p:nvSpPr>
        <p:spPr/>
        <p:txBody>
          <a:bodyPr>
            <a:normAutofit lnSpcReduction="10000"/>
          </a:bodyPr>
          <a:lstStyle/>
          <a:p>
            <a:r>
              <a:rPr lang="en-US" dirty="0"/>
              <a:t>Municipal Wastewater Systems are designed to handle domestic sewage not complex industrial effluents</a:t>
            </a:r>
          </a:p>
          <a:p>
            <a:r>
              <a:rPr lang="en-US" dirty="0"/>
              <a:t> Increasing volumes of </a:t>
            </a:r>
            <a:r>
              <a:rPr lang="en-US" b="1" dirty="0"/>
              <a:t>untreated or poorly pre-treated industrial waste</a:t>
            </a:r>
            <a:r>
              <a:rPr lang="en-US" dirty="0"/>
              <a:t> are overwhelming treatment systems, leading to:</a:t>
            </a:r>
          </a:p>
          <a:p>
            <a:pPr lvl="0"/>
            <a:r>
              <a:rPr lang="en-US" dirty="0"/>
              <a:t> Equipment corrosion and breakdown</a:t>
            </a:r>
          </a:p>
          <a:p>
            <a:pPr lvl="0"/>
            <a:r>
              <a:rPr lang="en-US" dirty="0"/>
              <a:t>Inefficient treatment and pollutant discharge</a:t>
            </a:r>
          </a:p>
          <a:p>
            <a:pPr lvl="0"/>
            <a:r>
              <a:rPr lang="en-US" dirty="0"/>
              <a:t>Higher operational costs and energy use</a:t>
            </a:r>
          </a:p>
          <a:p>
            <a:pPr lvl="0"/>
            <a:r>
              <a:rPr lang="en-US" dirty="0"/>
              <a:t>Public health risks from pathogens and toxins</a:t>
            </a:r>
          </a:p>
          <a:p>
            <a:r>
              <a:rPr lang="en-US" dirty="0"/>
              <a:t>potential for degraded water bodies and economic losses tied to tourism and fisheries</a:t>
            </a:r>
          </a:p>
          <a:p>
            <a:endParaRPr lang="en-US" dirty="0"/>
          </a:p>
        </p:txBody>
      </p:sp>
    </p:spTree>
    <p:extLst>
      <p:ext uri="{BB962C8B-B14F-4D97-AF65-F5344CB8AC3E}">
        <p14:creationId xmlns:p14="http://schemas.microsoft.com/office/powerpoint/2010/main" val="216646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C1366-8C65-CF16-5D4A-9F5143BD57FD}"/>
              </a:ext>
            </a:extLst>
          </p:cNvPr>
          <p:cNvSpPr>
            <a:spLocks noGrp="1"/>
          </p:cNvSpPr>
          <p:nvPr>
            <p:ph type="title"/>
          </p:nvPr>
        </p:nvSpPr>
        <p:spPr/>
        <p:txBody>
          <a:bodyPr/>
          <a:lstStyle/>
          <a:p>
            <a:r>
              <a:rPr lang="en-US" dirty="0"/>
              <a:t>Variability in key parameters at lift station</a:t>
            </a:r>
          </a:p>
        </p:txBody>
      </p:sp>
      <p:graphicFrame>
        <p:nvGraphicFramePr>
          <p:cNvPr id="5" name="Content Placeholder 4">
            <a:extLst>
              <a:ext uri="{FF2B5EF4-FFF2-40B4-BE49-F238E27FC236}">
                <a16:creationId xmlns:a16="http://schemas.microsoft.com/office/drawing/2014/main" id="{174A6F6A-5627-E125-A037-6B314D65D599}"/>
              </a:ext>
            </a:extLst>
          </p:cNvPr>
          <p:cNvGraphicFramePr>
            <a:graphicFrameLocks noGrp="1"/>
          </p:cNvGraphicFramePr>
          <p:nvPr>
            <p:ph sz="half" idx="1"/>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93658AF8-50A2-BD13-69F1-333418ED2EB1}"/>
              </a:ext>
            </a:extLst>
          </p:cNvPr>
          <p:cNvGraphicFramePr>
            <a:graphicFrameLocks noGrp="1"/>
          </p:cNvGraphicFramePr>
          <p:nvPr>
            <p:ph sz="half" idx="2"/>
          </p:nvPr>
        </p:nvGraphicFramePr>
        <p:xfrm>
          <a:off x="6172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191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B5A3F-6FDF-4AD0-FAD2-504B23C5D207}"/>
              </a:ext>
            </a:extLst>
          </p:cNvPr>
          <p:cNvSpPr>
            <a:spLocks noGrp="1"/>
          </p:cNvSpPr>
          <p:nvPr>
            <p:ph type="title"/>
          </p:nvPr>
        </p:nvSpPr>
        <p:spPr/>
        <p:txBody>
          <a:bodyPr/>
          <a:lstStyle/>
          <a:p>
            <a:r>
              <a:rPr lang="en-US" dirty="0"/>
              <a:t>Why Regulation Works</a:t>
            </a:r>
          </a:p>
        </p:txBody>
      </p:sp>
      <p:sp>
        <p:nvSpPr>
          <p:cNvPr id="3" name="Content Placeholder 2">
            <a:extLst>
              <a:ext uri="{FF2B5EF4-FFF2-40B4-BE49-F238E27FC236}">
                <a16:creationId xmlns:a16="http://schemas.microsoft.com/office/drawing/2014/main" id="{A18EFECB-B5DE-2087-31D9-323ECDCEFC4D}"/>
              </a:ext>
            </a:extLst>
          </p:cNvPr>
          <p:cNvSpPr>
            <a:spLocks noGrp="1"/>
          </p:cNvSpPr>
          <p:nvPr>
            <p:ph idx="1"/>
          </p:nvPr>
        </p:nvSpPr>
        <p:spPr/>
        <p:txBody>
          <a:bodyPr/>
          <a:lstStyle/>
          <a:p>
            <a:pPr lvl="0"/>
            <a:r>
              <a:rPr lang="en-US" b="1" dirty="0"/>
              <a:t>Pre-treatment mandates</a:t>
            </a:r>
            <a:r>
              <a:rPr lang="en-US" dirty="0"/>
              <a:t> for industrial and commercial entities reduce toxic loads before reaching municipal systems.</a:t>
            </a:r>
          </a:p>
          <a:p>
            <a:pPr lvl="0"/>
            <a:r>
              <a:rPr lang="en-US" b="1" dirty="0"/>
              <a:t>Monitoring and enforcement</a:t>
            </a:r>
            <a:r>
              <a:rPr lang="en-US" dirty="0"/>
              <a:t> ensure compliance and accountability.</a:t>
            </a:r>
          </a:p>
          <a:p>
            <a:pPr lvl="0"/>
            <a:r>
              <a:rPr lang="en-US" b="1" dirty="0"/>
              <a:t>Licensing frameworks</a:t>
            </a:r>
            <a:r>
              <a:rPr lang="en-US" dirty="0"/>
              <a:t> allow regulators to track and manage high-risk dischargers.</a:t>
            </a:r>
          </a:p>
          <a:p>
            <a:r>
              <a:rPr lang="en-US" dirty="0"/>
              <a:t> </a:t>
            </a:r>
          </a:p>
          <a:p>
            <a:endParaRPr lang="en-US" dirty="0"/>
          </a:p>
        </p:txBody>
      </p:sp>
    </p:spTree>
    <p:extLst>
      <p:ext uri="{BB962C8B-B14F-4D97-AF65-F5344CB8AC3E}">
        <p14:creationId xmlns:p14="http://schemas.microsoft.com/office/powerpoint/2010/main" val="2854544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679D-A9D4-EE96-4648-6B5527C87EE7}"/>
              </a:ext>
            </a:extLst>
          </p:cNvPr>
          <p:cNvSpPr>
            <a:spLocks noGrp="1"/>
          </p:cNvSpPr>
          <p:nvPr>
            <p:ph type="title"/>
          </p:nvPr>
        </p:nvSpPr>
        <p:spPr/>
        <p:txBody>
          <a:bodyPr/>
          <a:lstStyle/>
          <a:p>
            <a:r>
              <a:rPr lang="en-US" dirty="0"/>
              <a:t>. Recommendations for Regulatory Strengthening: Proven Approaches</a:t>
            </a:r>
          </a:p>
        </p:txBody>
      </p:sp>
      <p:sp>
        <p:nvSpPr>
          <p:cNvPr id="3" name="Content Placeholder 2">
            <a:extLst>
              <a:ext uri="{FF2B5EF4-FFF2-40B4-BE49-F238E27FC236}">
                <a16:creationId xmlns:a16="http://schemas.microsoft.com/office/drawing/2014/main" id="{85190548-5387-3D19-C4DD-4D4082633452}"/>
              </a:ext>
            </a:extLst>
          </p:cNvPr>
          <p:cNvSpPr>
            <a:spLocks noGrp="1"/>
          </p:cNvSpPr>
          <p:nvPr>
            <p:ph idx="1"/>
          </p:nvPr>
        </p:nvSpPr>
        <p:spPr/>
        <p:txBody>
          <a:bodyPr>
            <a:normAutofit/>
          </a:bodyPr>
          <a:lstStyle/>
          <a:p>
            <a:pPr lvl="0"/>
            <a:r>
              <a:rPr lang="en-US" dirty="0"/>
              <a:t>Update influent standards to address emerging contaminants—microplastics, pharmaceuticals, and endocrine disruptors—alongside traditional parameters.</a:t>
            </a:r>
          </a:p>
          <a:p>
            <a:pPr lvl="0"/>
            <a:r>
              <a:rPr lang="en-US" dirty="0"/>
              <a:t>Mandate on-line influent monitoring (flow, pH, turbidity, COD/BOD) with automated alerts to regulators and plant operators.</a:t>
            </a:r>
          </a:p>
          <a:p>
            <a:pPr lvl="0"/>
            <a:r>
              <a:rPr lang="en-US" dirty="0"/>
              <a:t>Enforce tiered pre-treatment requirements and discharge permits for all industrial and commercial users, backed by fines scaled to pollutant severity.</a:t>
            </a:r>
          </a:p>
          <a:p>
            <a:pPr lvl="0"/>
            <a:r>
              <a:rPr lang="en-US" dirty="0"/>
              <a:t>Harmonize regional protocols via CARICOM or OECS so that best practices at established plants can be replicated across other islands.</a:t>
            </a:r>
          </a:p>
          <a:p>
            <a:endParaRPr lang="en-US" dirty="0"/>
          </a:p>
        </p:txBody>
      </p:sp>
    </p:spTree>
    <p:extLst>
      <p:ext uri="{BB962C8B-B14F-4D97-AF65-F5344CB8AC3E}">
        <p14:creationId xmlns:p14="http://schemas.microsoft.com/office/powerpoint/2010/main" val="517373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6987-F47A-C638-D71A-61364E84BCFB}"/>
              </a:ext>
            </a:extLst>
          </p:cNvPr>
          <p:cNvSpPr>
            <a:spLocks noGrp="1"/>
          </p:cNvSpPr>
          <p:nvPr>
            <p:ph type="title"/>
          </p:nvPr>
        </p:nvSpPr>
        <p:spPr/>
        <p:txBody>
          <a:bodyPr/>
          <a:lstStyle/>
          <a:p>
            <a:r>
              <a:rPr lang="en-US" dirty="0"/>
              <a:t>Sustainability and Economic Benefits</a:t>
            </a:r>
          </a:p>
        </p:txBody>
      </p:sp>
      <p:graphicFrame>
        <p:nvGraphicFramePr>
          <p:cNvPr id="7" name="Content Placeholder 6">
            <a:extLst>
              <a:ext uri="{FF2B5EF4-FFF2-40B4-BE49-F238E27FC236}">
                <a16:creationId xmlns:a16="http://schemas.microsoft.com/office/drawing/2014/main" id="{163D98CB-F853-F461-BC22-8BF3D5964AB5}"/>
              </a:ext>
            </a:extLst>
          </p:cNvPr>
          <p:cNvGraphicFramePr>
            <a:graphicFrameLocks noGrp="1"/>
          </p:cNvGraphicFramePr>
          <p:nvPr>
            <p:ph idx="1"/>
            <p:extLst>
              <p:ext uri="{D42A27DB-BD31-4B8C-83A1-F6EECF244321}">
                <p14:modId xmlns:p14="http://schemas.microsoft.com/office/powerpoint/2010/main" val="1765481038"/>
              </p:ext>
            </p:extLst>
          </p:nvPr>
        </p:nvGraphicFramePr>
        <p:xfrm>
          <a:off x="829559" y="1690688"/>
          <a:ext cx="10524241" cy="4710112"/>
        </p:xfrm>
        <a:graphic>
          <a:graphicData uri="http://schemas.openxmlformats.org/drawingml/2006/table">
            <a:tbl>
              <a:tblPr/>
              <a:tblGrid>
                <a:gridCol w="5266441">
                  <a:extLst>
                    <a:ext uri="{9D8B030D-6E8A-4147-A177-3AD203B41FA5}">
                      <a16:colId xmlns:a16="http://schemas.microsoft.com/office/drawing/2014/main" val="3178388511"/>
                    </a:ext>
                  </a:extLst>
                </a:gridCol>
                <a:gridCol w="5257800">
                  <a:extLst>
                    <a:ext uri="{9D8B030D-6E8A-4147-A177-3AD203B41FA5}">
                      <a16:colId xmlns:a16="http://schemas.microsoft.com/office/drawing/2014/main" val="3068867483"/>
                    </a:ext>
                  </a:extLst>
                </a:gridCol>
              </a:tblGrid>
              <a:tr h="588764">
                <a:tc>
                  <a:txBody>
                    <a:bodyPr/>
                    <a:lstStyle/>
                    <a:p>
                      <a:pPr>
                        <a:buNone/>
                      </a:pPr>
                      <a:r>
                        <a:rPr lang="en-US" dirty="0"/>
                        <a:t>Benefit</a:t>
                      </a:r>
                    </a:p>
                  </a:txBody>
                  <a:tcPr anchor="ctr">
                    <a:lnL>
                      <a:noFill/>
                    </a:lnL>
                    <a:lnR>
                      <a:noFill/>
                    </a:lnR>
                    <a:lnT>
                      <a:noFill/>
                    </a:lnT>
                    <a:lnB>
                      <a:noFill/>
                    </a:lnB>
                    <a:noFill/>
                  </a:tcPr>
                </a:tc>
                <a:tc>
                  <a:txBody>
                    <a:bodyPr/>
                    <a:lstStyle/>
                    <a:p>
                      <a:pPr>
                        <a:buNone/>
                      </a:pPr>
                      <a:r>
                        <a:rPr lang="en-US" dirty="0"/>
                        <a:t>Description</a:t>
                      </a:r>
                    </a:p>
                  </a:txBody>
                  <a:tcPr anchor="ctr">
                    <a:lnL>
                      <a:noFill/>
                    </a:lnL>
                    <a:lnR>
                      <a:noFill/>
                    </a:lnR>
                    <a:lnT>
                      <a:noFill/>
                    </a:lnT>
                    <a:lnB>
                      <a:noFill/>
                    </a:lnB>
                    <a:noFill/>
                  </a:tcPr>
                </a:tc>
                <a:extLst>
                  <a:ext uri="{0D108BD9-81ED-4DB2-BD59-A6C34878D82A}">
                    <a16:rowId xmlns:a16="http://schemas.microsoft.com/office/drawing/2014/main" val="116564321"/>
                  </a:ext>
                </a:extLst>
              </a:tr>
              <a:tr h="1030337">
                <a:tc>
                  <a:txBody>
                    <a:bodyPr/>
                    <a:lstStyle/>
                    <a:p>
                      <a:pPr>
                        <a:buNone/>
                      </a:pPr>
                      <a:r>
                        <a:rPr lang="en-US"/>
                        <a:t>Infrastructure Longevity</a:t>
                      </a:r>
                    </a:p>
                  </a:txBody>
                  <a:tcPr anchor="ctr">
                    <a:lnL>
                      <a:noFill/>
                    </a:lnL>
                    <a:lnR>
                      <a:noFill/>
                    </a:lnR>
                    <a:lnT>
                      <a:noFill/>
                    </a:lnT>
                    <a:lnB>
                      <a:noFill/>
                    </a:lnB>
                    <a:noFill/>
                  </a:tcPr>
                </a:tc>
                <a:tc>
                  <a:txBody>
                    <a:bodyPr/>
                    <a:lstStyle/>
                    <a:p>
                      <a:pPr>
                        <a:buNone/>
                      </a:pPr>
                      <a:r>
                        <a:rPr lang="en-US"/>
                        <a:t>Lower corrosion and fouling extend equipment life and reduce unplanned shutdowns</a:t>
                      </a:r>
                    </a:p>
                  </a:txBody>
                  <a:tcPr anchor="ctr">
                    <a:lnL>
                      <a:noFill/>
                    </a:lnL>
                    <a:lnR>
                      <a:noFill/>
                    </a:lnR>
                    <a:lnT>
                      <a:noFill/>
                    </a:lnT>
                    <a:lnB>
                      <a:noFill/>
                    </a:lnB>
                    <a:noFill/>
                  </a:tcPr>
                </a:tc>
                <a:extLst>
                  <a:ext uri="{0D108BD9-81ED-4DB2-BD59-A6C34878D82A}">
                    <a16:rowId xmlns:a16="http://schemas.microsoft.com/office/drawing/2014/main" val="1099494800"/>
                  </a:ext>
                </a:extLst>
              </a:tr>
              <a:tr h="1030337">
                <a:tc>
                  <a:txBody>
                    <a:bodyPr/>
                    <a:lstStyle/>
                    <a:p>
                      <a:pPr>
                        <a:buNone/>
                      </a:pPr>
                      <a:r>
                        <a:rPr lang="en-US"/>
                        <a:t>Operational Cost Savings</a:t>
                      </a:r>
                    </a:p>
                  </a:txBody>
                  <a:tcPr anchor="ctr">
                    <a:lnL>
                      <a:noFill/>
                    </a:lnL>
                    <a:lnR>
                      <a:noFill/>
                    </a:lnR>
                    <a:lnT>
                      <a:noFill/>
                    </a:lnT>
                    <a:lnB>
                      <a:noFill/>
                    </a:lnB>
                    <a:noFill/>
                  </a:tcPr>
                </a:tc>
                <a:tc>
                  <a:txBody>
                    <a:bodyPr/>
                    <a:lstStyle/>
                    <a:p>
                      <a:pPr>
                        <a:buNone/>
                      </a:pPr>
                      <a:r>
                        <a:rPr lang="en-US"/>
                        <a:t>Fewer chemical overdoses and energy spikes cut utility bills by up to 20 %</a:t>
                      </a:r>
                    </a:p>
                  </a:txBody>
                  <a:tcPr anchor="ctr">
                    <a:lnL>
                      <a:noFill/>
                    </a:lnL>
                    <a:lnR>
                      <a:noFill/>
                    </a:lnR>
                    <a:lnT>
                      <a:noFill/>
                    </a:lnT>
                    <a:lnB>
                      <a:noFill/>
                    </a:lnB>
                    <a:noFill/>
                  </a:tcPr>
                </a:tc>
                <a:extLst>
                  <a:ext uri="{0D108BD9-81ED-4DB2-BD59-A6C34878D82A}">
                    <a16:rowId xmlns:a16="http://schemas.microsoft.com/office/drawing/2014/main" val="272865485"/>
                  </a:ext>
                </a:extLst>
              </a:tr>
              <a:tr h="1030337">
                <a:tc>
                  <a:txBody>
                    <a:bodyPr/>
                    <a:lstStyle/>
                    <a:p>
                      <a:pPr>
                        <a:buNone/>
                      </a:pPr>
                      <a:r>
                        <a:rPr lang="en-US"/>
                        <a:t>Public Health Protection</a:t>
                      </a:r>
                    </a:p>
                  </a:txBody>
                  <a:tcPr anchor="ctr">
                    <a:lnL>
                      <a:noFill/>
                    </a:lnL>
                    <a:lnR>
                      <a:noFill/>
                    </a:lnR>
                    <a:lnT>
                      <a:noFill/>
                    </a:lnT>
                    <a:lnB>
                      <a:noFill/>
                    </a:lnB>
                    <a:noFill/>
                  </a:tcPr>
                </a:tc>
                <a:tc>
                  <a:txBody>
                    <a:bodyPr/>
                    <a:lstStyle/>
                    <a:p>
                      <a:pPr>
                        <a:buNone/>
                      </a:pPr>
                      <a:r>
                        <a:rPr lang="en-US"/>
                        <a:t>Reduced pathogen and toxin loads decrease waterborne disease outbreaks</a:t>
                      </a:r>
                    </a:p>
                  </a:txBody>
                  <a:tcPr anchor="ctr">
                    <a:lnL>
                      <a:noFill/>
                    </a:lnL>
                    <a:lnR>
                      <a:noFill/>
                    </a:lnR>
                    <a:lnT>
                      <a:noFill/>
                    </a:lnT>
                    <a:lnB>
                      <a:noFill/>
                    </a:lnB>
                    <a:noFill/>
                  </a:tcPr>
                </a:tc>
                <a:extLst>
                  <a:ext uri="{0D108BD9-81ED-4DB2-BD59-A6C34878D82A}">
                    <a16:rowId xmlns:a16="http://schemas.microsoft.com/office/drawing/2014/main" val="3297327476"/>
                  </a:ext>
                </a:extLst>
              </a:tr>
              <a:tr h="1030337">
                <a:tc>
                  <a:txBody>
                    <a:bodyPr/>
                    <a:lstStyle/>
                    <a:p>
                      <a:pPr>
                        <a:buNone/>
                      </a:pPr>
                      <a:r>
                        <a:rPr lang="en-US"/>
                        <a:t>Reef and Fisheries Protection</a:t>
                      </a:r>
                    </a:p>
                  </a:txBody>
                  <a:tcPr anchor="ctr">
                    <a:lnL>
                      <a:noFill/>
                    </a:lnL>
                    <a:lnR>
                      <a:noFill/>
                    </a:lnR>
                    <a:lnT>
                      <a:noFill/>
                    </a:lnT>
                    <a:lnB>
                      <a:noFill/>
                    </a:lnB>
                    <a:noFill/>
                  </a:tcPr>
                </a:tc>
                <a:tc>
                  <a:txBody>
                    <a:bodyPr/>
                    <a:lstStyle/>
                    <a:p>
                      <a:pPr>
                        <a:buNone/>
                      </a:pPr>
                      <a:r>
                        <a:rPr lang="en-US" dirty="0"/>
                        <a:t>Less nutrient and contaminant loading safeguards coral reefs and coastal fisheries</a:t>
                      </a:r>
                    </a:p>
                  </a:txBody>
                  <a:tcPr anchor="ctr">
                    <a:lnL>
                      <a:noFill/>
                    </a:lnL>
                    <a:lnR>
                      <a:noFill/>
                    </a:lnR>
                    <a:lnT>
                      <a:noFill/>
                    </a:lnT>
                    <a:lnB>
                      <a:noFill/>
                    </a:lnB>
                    <a:noFill/>
                  </a:tcPr>
                </a:tc>
                <a:extLst>
                  <a:ext uri="{0D108BD9-81ED-4DB2-BD59-A6C34878D82A}">
                    <a16:rowId xmlns:a16="http://schemas.microsoft.com/office/drawing/2014/main" val="3114906356"/>
                  </a:ext>
                </a:extLst>
              </a:tr>
            </a:tbl>
          </a:graphicData>
        </a:graphic>
      </p:graphicFrame>
    </p:spTree>
    <p:extLst>
      <p:ext uri="{BB962C8B-B14F-4D97-AF65-F5344CB8AC3E}">
        <p14:creationId xmlns:p14="http://schemas.microsoft.com/office/powerpoint/2010/main" val="604790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0230-5AB3-8A53-55DE-B99BB8086D3F}"/>
              </a:ext>
            </a:extLst>
          </p:cNvPr>
          <p:cNvSpPr>
            <a:spLocks noGrp="1"/>
          </p:cNvSpPr>
          <p:nvPr>
            <p:ph type="title"/>
          </p:nvPr>
        </p:nvSpPr>
        <p:spPr/>
        <p:txBody>
          <a:bodyPr/>
          <a:lstStyle/>
          <a:p>
            <a:r>
              <a:rPr lang="en-US" dirty="0"/>
              <a:t> Call to Action</a:t>
            </a:r>
          </a:p>
        </p:txBody>
      </p:sp>
      <p:sp>
        <p:nvSpPr>
          <p:cNvPr id="3" name="Content Placeholder 2">
            <a:extLst>
              <a:ext uri="{FF2B5EF4-FFF2-40B4-BE49-F238E27FC236}">
                <a16:creationId xmlns:a16="http://schemas.microsoft.com/office/drawing/2014/main" id="{90A6C9E8-B043-8D7B-80A1-B14C2E5FACE1}"/>
              </a:ext>
            </a:extLst>
          </p:cNvPr>
          <p:cNvSpPr>
            <a:spLocks noGrp="1"/>
          </p:cNvSpPr>
          <p:nvPr>
            <p:ph idx="1"/>
          </p:nvPr>
        </p:nvSpPr>
        <p:spPr/>
        <p:txBody>
          <a:bodyPr>
            <a:normAutofit/>
          </a:bodyPr>
          <a:lstStyle/>
          <a:p>
            <a:r>
              <a:rPr lang="en-US" dirty="0"/>
              <a:t>Utility regulators can hold the keys to transformative change. By tightening influent standards, investing in real-time monitoring, and enforcing pre-treatment across industry, regulators:</a:t>
            </a:r>
          </a:p>
          <a:p>
            <a:pPr lvl="0"/>
            <a:r>
              <a:rPr lang="en-US" dirty="0"/>
              <a:t>Shield communities from health risks</a:t>
            </a:r>
          </a:p>
          <a:p>
            <a:pPr lvl="0"/>
            <a:r>
              <a:rPr lang="en-US" dirty="0"/>
              <a:t>Ensure treatment plants operate at peak efficiency</a:t>
            </a:r>
          </a:p>
          <a:p>
            <a:pPr lvl="0"/>
            <a:r>
              <a:rPr lang="en-US" dirty="0"/>
              <a:t>Preserve the Caribbean’s invaluable coastal heritage</a:t>
            </a:r>
          </a:p>
          <a:p>
            <a:r>
              <a:rPr lang="en-US" dirty="0"/>
              <a:t>Strengthened influent regulation is not an optional extra; it is the foundation for resilient, sustainable municipal treatment systems across the Caribbean.</a:t>
            </a:r>
          </a:p>
          <a:p>
            <a:endParaRPr lang="en-US" dirty="0"/>
          </a:p>
        </p:txBody>
      </p:sp>
    </p:spTree>
    <p:extLst>
      <p:ext uri="{BB962C8B-B14F-4D97-AF65-F5344CB8AC3E}">
        <p14:creationId xmlns:p14="http://schemas.microsoft.com/office/powerpoint/2010/main" val="1681155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473A-FB4F-9750-3B78-BEE739343FC3}"/>
              </a:ext>
            </a:extLst>
          </p:cNvPr>
          <p:cNvSpPr>
            <a:spLocks noGrp="1"/>
          </p:cNvSpPr>
          <p:nvPr>
            <p:ph type="title"/>
          </p:nvPr>
        </p:nvSpPr>
        <p:spPr/>
        <p:txBody>
          <a:bodyPr/>
          <a:lstStyle/>
          <a:p>
            <a:r>
              <a:rPr lang="en-US" dirty="0"/>
              <a:t>Closing Argument</a:t>
            </a:r>
          </a:p>
        </p:txBody>
      </p:sp>
      <p:sp>
        <p:nvSpPr>
          <p:cNvPr id="3" name="Content Placeholder 2">
            <a:extLst>
              <a:ext uri="{FF2B5EF4-FFF2-40B4-BE49-F238E27FC236}">
                <a16:creationId xmlns:a16="http://schemas.microsoft.com/office/drawing/2014/main" id="{1DCED258-293E-D200-328C-61724A62DF2B}"/>
              </a:ext>
            </a:extLst>
          </p:cNvPr>
          <p:cNvSpPr>
            <a:spLocks noGrp="1"/>
          </p:cNvSpPr>
          <p:nvPr>
            <p:ph idx="1"/>
          </p:nvPr>
        </p:nvSpPr>
        <p:spPr/>
        <p:txBody>
          <a:bodyPr/>
          <a:lstStyle/>
          <a:p>
            <a:r>
              <a:rPr lang="en-US" dirty="0"/>
              <a:t>Strengthening influent regulation is not just an environmental imperative—it’s a </a:t>
            </a:r>
            <a:r>
              <a:rPr lang="en-US" b="1" dirty="0"/>
              <a:t>strategic investment</a:t>
            </a:r>
            <a:r>
              <a:rPr lang="en-US" dirty="0"/>
              <a:t> in public health, economic resilience, and sustainable development. Regulators, have the power to shape a future where wastewater treatment is not a reactive burden, but a proactive pillar of national sustainability.</a:t>
            </a:r>
          </a:p>
          <a:p>
            <a:endParaRPr lang="en-US" dirty="0"/>
          </a:p>
        </p:txBody>
      </p:sp>
    </p:spTree>
    <p:extLst>
      <p:ext uri="{BB962C8B-B14F-4D97-AF65-F5344CB8AC3E}">
        <p14:creationId xmlns:p14="http://schemas.microsoft.com/office/powerpoint/2010/main" val="296920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D5C1-B9D9-4707-1B55-D62DEF09ADA9}"/>
              </a:ext>
            </a:extLst>
          </p:cNvPr>
          <p:cNvSpPr>
            <a:spLocks noGrp="1"/>
          </p:cNvSpPr>
          <p:nvPr>
            <p:ph type="title"/>
          </p:nvPr>
        </p:nvSpPr>
        <p:spPr/>
        <p:txBody>
          <a:bodyPr/>
          <a:lstStyle/>
          <a:p>
            <a:r>
              <a:rPr lang="en-US" dirty="0"/>
              <a:t>Sewage Sludge Regulations 2014</a:t>
            </a:r>
          </a:p>
        </p:txBody>
      </p:sp>
      <p:sp>
        <p:nvSpPr>
          <p:cNvPr id="3" name="Content Placeholder 2">
            <a:extLst>
              <a:ext uri="{FF2B5EF4-FFF2-40B4-BE49-F238E27FC236}">
                <a16:creationId xmlns:a16="http://schemas.microsoft.com/office/drawing/2014/main" id="{5A3DA387-F597-3959-8900-95F1402DD2A1}"/>
              </a:ext>
            </a:extLst>
          </p:cNvPr>
          <p:cNvSpPr>
            <a:spLocks noGrp="1"/>
          </p:cNvSpPr>
          <p:nvPr>
            <p:ph idx="1"/>
          </p:nvPr>
        </p:nvSpPr>
        <p:spPr/>
        <p:txBody>
          <a:bodyPr>
            <a:normAutofit fontScale="92500" lnSpcReduction="20000"/>
          </a:bodyPr>
          <a:lstStyle/>
          <a:p>
            <a:r>
              <a:rPr lang="en-US" dirty="0"/>
              <a:t>2.2.2 Discharge of Trade or Sewage Effluent into a Sewage Collection System or Treatment Plant (Regulations 8, 9 and 10) </a:t>
            </a:r>
            <a:r>
              <a:rPr lang="en-US" dirty="0">
                <a:solidFill>
                  <a:schemeClr val="accent1"/>
                </a:solidFill>
              </a:rPr>
              <a:t>Facilities which discharge trade effluent or sewage effluent into a sewage collection system are required to provide the Authority with the written approval of the licensee prior to making the connection to the sewage collection system. In addition to submitting the written approval, facilities should submit documentation detailing the composition and volume of wastewater generated from the business, industry or manufacturing or trade facility that will be accepted by the licensee</a:t>
            </a:r>
            <a:r>
              <a:rPr lang="en-US" dirty="0"/>
              <a:t>. Failure to provide this information constitutes an offence.  Licensees who intend to receive wastewater from a business, industry or manufacturing must obtain written approval from the Authority prior to any agreement to accept such wastewater. The Authority should be informed of any proposed changes to the agreement relating to the composition or volume of the effluent and must give its consent to the amendments or any renewals to the agreement.</a:t>
            </a:r>
          </a:p>
          <a:p>
            <a:endParaRPr lang="en-US" dirty="0"/>
          </a:p>
        </p:txBody>
      </p:sp>
    </p:spTree>
    <p:extLst>
      <p:ext uri="{BB962C8B-B14F-4D97-AF65-F5344CB8AC3E}">
        <p14:creationId xmlns:p14="http://schemas.microsoft.com/office/powerpoint/2010/main" val="380416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55F1-7248-7C2A-8126-FDAEE10028B4}"/>
              </a:ext>
            </a:extLst>
          </p:cNvPr>
          <p:cNvSpPr>
            <a:spLocks noGrp="1"/>
          </p:cNvSpPr>
          <p:nvPr>
            <p:ph type="title"/>
          </p:nvPr>
        </p:nvSpPr>
        <p:spPr/>
        <p:txBody>
          <a:bodyPr/>
          <a:lstStyle/>
          <a:p>
            <a:r>
              <a:rPr lang="en-US" dirty="0"/>
              <a:t>Sewage Sludge Regulations 2014</a:t>
            </a:r>
          </a:p>
        </p:txBody>
      </p:sp>
      <p:sp>
        <p:nvSpPr>
          <p:cNvPr id="3" name="Content Placeholder 2">
            <a:extLst>
              <a:ext uri="{FF2B5EF4-FFF2-40B4-BE49-F238E27FC236}">
                <a16:creationId xmlns:a16="http://schemas.microsoft.com/office/drawing/2014/main" id="{46088E52-7BED-47CC-0D73-DCB3AAC20F98}"/>
              </a:ext>
            </a:extLst>
          </p:cNvPr>
          <p:cNvSpPr>
            <a:spLocks noGrp="1"/>
          </p:cNvSpPr>
          <p:nvPr>
            <p:ph idx="1"/>
          </p:nvPr>
        </p:nvSpPr>
        <p:spPr/>
        <p:txBody>
          <a:bodyPr/>
          <a:lstStyle/>
          <a:p>
            <a:r>
              <a:rPr lang="en-US" dirty="0"/>
              <a:t>3.4 Discharge of Trade or Sewage Effluent into a Sewage Collection System or Treatment Plant (Regulations 8, 9 and 10) Treatment plants that intend to discharge trade effluent or sewage effluent into a collection system should provide the Authority with the following information:  </a:t>
            </a:r>
            <a:r>
              <a:rPr lang="en-US" dirty="0">
                <a:solidFill>
                  <a:schemeClr val="accent1"/>
                </a:solidFill>
              </a:rPr>
              <a:t>the name of facility;  type of wastewater; characteristics of wastewater to be treated;  layout of pre-treatment facility including geo-referenced sampling point (if applicable); treatment plant capacity; technology of treatment plant; and  agreement between the licensee and the party that will be generating the wastewater.</a:t>
            </a:r>
          </a:p>
          <a:p>
            <a:endParaRPr lang="en-US" dirty="0"/>
          </a:p>
        </p:txBody>
      </p:sp>
    </p:spTree>
    <p:extLst>
      <p:ext uri="{BB962C8B-B14F-4D97-AF65-F5344CB8AC3E}">
        <p14:creationId xmlns:p14="http://schemas.microsoft.com/office/powerpoint/2010/main" val="3117337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62E41-666E-7F91-9590-9DB81C8B67F0}"/>
              </a:ext>
            </a:extLst>
          </p:cNvPr>
          <p:cNvSpPr>
            <a:spLocks noGrp="1"/>
          </p:cNvSpPr>
          <p:nvPr>
            <p:ph type="title"/>
          </p:nvPr>
        </p:nvSpPr>
        <p:spPr/>
        <p:txBody>
          <a:bodyPr/>
          <a:lstStyle/>
          <a:p>
            <a:r>
              <a:rPr lang="en-US" dirty="0"/>
              <a:t>NRCA Sewage Effluent Standards</a:t>
            </a:r>
          </a:p>
        </p:txBody>
      </p:sp>
      <p:graphicFrame>
        <p:nvGraphicFramePr>
          <p:cNvPr id="5" name="Content Placeholder 4">
            <a:extLst>
              <a:ext uri="{FF2B5EF4-FFF2-40B4-BE49-F238E27FC236}">
                <a16:creationId xmlns:a16="http://schemas.microsoft.com/office/drawing/2014/main" id="{F7D4D398-72C1-6478-1CD1-E4C463D27F00}"/>
              </a:ext>
            </a:extLst>
          </p:cNvPr>
          <p:cNvGraphicFramePr>
            <a:graphicFrameLocks noGrp="1"/>
          </p:cNvGraphicFramePr>
          <p:nvPr>
            <p:ph sz="half" idx="1"/>
            <p:extLst>
              <p:ext uri="{D42A27DB-BD31-4B8C-83A1-F6EECF244321}">
                <p14:modId xmlns:p14="http://schemas.microsoft.com/office/powerpoint/2010/main" val="3931936898"/>
              </p:ext>
            </p:extLst>
          </p:nvPr>
        </p:nvGraphicFramePr>
        <p:xfrm>
          <a:off x="1553360" y="2891017"/>
          <a:ext cx="4074441" cy="3830294"/>
        </p:xfrm>
        <a:graphic>
          <a:graphicData uri="http://schemas.openxmlformats.org/drawingml/2006/table">
            <a:tbl>
              <a:tblPr firstRow="1" firstCol="1" bandRow="1">
                <a:tableStyleId>{5C22544A-7EE6-4342-B048-85BDC9FD1C3A}</a:tableStyleId>
              </a:tblPr>
              <a:tblGrid>
                <a:gridCol w="1940210">
                  <a:extLst>
                    <a:ext uri="{9D8B030D-6E8A-4147-A177-3AD203B41FA5}">
                      <a16:colId xmlns:a16="http://schemas.microsoft.com/office/drawing/2014/main" val="1421592407"/>
                    </a:ext>
                  </a:extLst>
                </a:gridCol>
                <a:gridCol w="2134231">
                  <a:extLst>
                    <a:ext uri="{9D8B030D-6E8A-4147-A177-3AD203B41FA5}">
                      <a16:colId xmlns:a16="http://schemas.microsoft.com/office/drawing/2014/main" val="369719435"/>
                    </a:ext>
                  </a:extLst>
                </a:gridCol>
              </a:tblGrid>
              <a:tr h="608317">
                <a:tc>
                  <a:txBody>
                    <a:bodyPr/>
                    <a:lstStyle/>
                    <a:p>
                      <a:pPr marL="0" marR="0">
                        <a:lnSpc>
                          <a:spcPct val="107000"/>
                        </a:lnSpc>
                        <a:spcAft>
                          <a:spcPts val="800"/>
                        </a:spcAft>
                        <a:buNone/>
                      </a:pPr>
                      <a:r>
                        <a:rPr lang="en-US" sz="1200" kern="100">
                          <a:effectLst/>
                        </a:rPr>
                        <a:t> </a:t>
                      </a:r>
                      <a:endParaRPr lang="en-US" sz="1100" kern="100">
                        <a:effectLst/>
                      </a:endParaRPr>
                    </a:p>
                    <a:p>
                      <a:pPr marL="0" marR="0">
                        <a:lnSpc>
                          <a:spcPct val="107000"/>
                        </a:lnSpc>
                        <a:spcAft>
                          <a:spcPts val="800"/>
                        </a:spcAft>
                        <a:buNone/>
                      </a:pPr>
                      <a:r>
                        <a:rPr lang="en-US" sz="1200" kern="100">
                          <a:effectLst/>
                        </a:rPr>
                        <a:t>PARAMETER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tc>
                  <a:txBody>
                    <a:bodyPr/>
                    <a:lstStyle/>
                    <a:p>
                      <a:pPr marL="0" marR="0">
                        <a:lnSpc>
                          <a:spcPct val="107000"/>
                        </a:lnSpc>
                        <a:spcAft>
                          <a:spcPts val="800"/>
                        </a:spcAft>
                        <a:buNone/>
                      </a:pPr>
                      <a:r>
                        <a:rPr lang="en-US" sz="1200" kern="100">
                          <a:effectLst/>
                        </a:rPr>
                        <a:t> </a:t>
                      </a:r>
                      <a:endParaRPr lang="en-US" sz="1100" kern="100">
                        <a:effectLst/>
                      </a:endParaRPr>
                    </a:p>
                    <a:p>
                      <a:pPr marL="0" marR="0">
                        <a:lnSpc>
                          <a:spcPct val="107000"/>
                        </a:lnSpc>
                        <a:spcAft>
                          <a:spcPts val="800"/>
                        </a:spcAft>
                        <a:buNone/>
                      </a:pPr>
                      <a:r>
                        <a:rPr lang="en-US" sz="1200" kern="100">
                          <a:effectLst/>
                        </a:rPr>
                        <a:t>EFFLUENT LIMIT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extLst>
                  <a:ext uri="{0D108BD9-81ED-4DB2-BD59-A6C34878D82A}">
                    <a16:rowId xmlns:a16="http://schemas.microsoft.com/office/drawing/2014/main" val="2018688032"/>
                  </a:ext>
                </a:extLst>
              </a:tr>
              <a:tr h="3221977">
                <a:tc>
                  <a:txBody>
                    <a:bodyPr/>
                    <a:lstStyle/>
                    <a:p>
                      <a:pPr marL="0" marR="0">
                        <a:lnSpc>
                          <a:spcPct val="107000"/>
                        </a:lnSpc>
                        <a:spcAft>
                          <a:spcPts val="800"/>
                        </a:spcAft>
                        <a:buNone/>
                      </a:pPr>
                      <a:r>
                        <a:rPr lang="en-US" sz="1200" kern="100" dirty="0">
                          <a:effectLst/>
                        </a:rPr>
                        <a:t> </a:t>
                      </a:r>
                      <a:endParaRPr lang="en-US" sz="1100" kern="100" dirty="0">
                        <a:effectLst/>
                      </a:endParaRPr>
                    </a:p>
                    <a:p>
                      <a:pPr marL="0" marR="0">
                        <a:lnSpc>
                          <a:spcPct val="107000"/>
                        </a:lnSpc>
                        <a:spcAft>
                          <a:spcPts val="800"/>
                        </a:spcAft>
                        <a:buNone/>
                      </a:pPr>
                      <a:r>
                        <a:rPr lang="en-US" sz="1200" kern="100" dirty="0">
                          <a:effectLst/>
                        </a:rPr>
                        <a:t>BOD</a:t>
                      </a:r>
                      <a:r>
                        <a:rPr lang="en-US" sz="1200" kern="100" baseline="-25000" dirty="0">
                          <a:effectLst/>
                        </a:rPr>
                        <a:t>5</a:t>
                      </a:r>
                      <a:r>
                        <a:rPr lang="en-US" sz="1200" kern="100" dirty="0">
                          <a:effectLst/>
                        </a:rPr>
                        <a:t> </a:t>
                      </a:r>
                      <a:endParaRPr lang="en-US" sz="1100" kern="100" dirty="0">
                        <a:effectLst/>
                      </a:endParaRPr>
                    </a:p>
                    <a:p>
                      <a:pPr marL="0" marR="0">
                        <a:lnSpc>
                          <a:spcPct val="107000"/>
                        </a:lnSpc>
                        <a:spcAft>
                          <a:spcPts val="800"/>
                        </a:spcAft>
                        <a:buNone/>
                      </a:pPr>
                      <a:r>
                        <a:rPr lang="en-US" sz="1200" kern="100" dirty="0">
                          <a:effectLst/>
                        </a:rPr>
                        <a:t>TSS </a:t>
                      </a:r>
                      <a:endParaRPr lang="en-US" sz="1100" kern="100" dirty="0">
                        <a:effectLst/>
                      </a:endParaRPr>
                    </a:p>
                    <a:p>
                      <a:pPr marL="0" marR="0">
                        <a:lnSpc>
                          <a:spcPct val="107000"/>
                        </a:lnSpc>
                        <a:spcAft>
                          <a:spcPts val="800"/>
                        </a:spcAft>
                        <a:buNone/>
                      </a:pPr>
                      <a:r>
                        <a:rPr lang="en-US" sz="1200" kern="100" dirty="0">
                          <a:effectLst/>
                        </a:rPr>
                        <a:t>Nitrates (as Nitrogen) </a:t>
                      </a:r>
                      <a:endParaRPr lang="en-US" sz="1100" kern="100" dirty="0">
                        <a:effectLst/>
                      </a:endParaRPr>
                    </a:p>
                    <a:p>
                      <a:pPr marL="0" marR="0">
                        <a:lnSpc>
                          <a:spcPct val="107000"/>
                        </a:lnSpc>
                        <a:spcAft>
                          <a:spcPts val="800"/>
                        </a:spcAft>
                        <a:buNone/>
                      </a:pPr>
                      <a:r>
                        <a:rPr lang="en-US" sz="1200" kern="100" dirty="0">
                          <a:effectLst/>
                        </a:rPr>
                        <a:t>Phosphates </a:t>
                      </a:r>
                      <a:endParaRPr lang="en-US" sz="1100" kern="100" dirty="0">
                        <a:effectLst/>
                      </a:endParaRPr>
                    </a:p>
                    <a:p>
                      <a:pPr marL="0" marR="1020445">
                        <a:lnSpc>
                          <a:spcPct val="99000"/>
                        </a:lnSpc>
                        <a:spcAft>
                          <a:spcPts val="800"/>
                        </a:spcAft>
                        <a:buNone/>
                      </a:pPr>
                      <a:r>
                        <a:rPr lang="en-US" sz="1200" kern="100" dirty="0">
                          <a:effectLst/>
                        </a:rPr>
                        <a:t>COD</a:t>
                      </a:r>
                    </a:p>
                    <a:p>
                      <a:pPr marL="0" marR="1020445">
                        <a:lnSpc>
                          <a:spcPct val="99000"/>
                        </a:lnSpc>
                        <a:spcAft>
                          <a:spcPts val="800"/>
                        </a:spcAft>
                        <a:buNone/>
                      </a:pPr>
                      <a:r>
                        <a:rPr lang="en-US" sz="1200" kern="100" dirty="0">
                          <a:effectLst/>
                        </a:rPr>
                        <a:t> pH </a:t>
                      </a:r>
                      <a:endParaRPr lang="en-US" sz="1100" kern="100" dirty="0">
                        <a:effectLst/>
                      </a:endParaRPr>
                    </a:p>
                    <a:p>
                      <a:pPr marL="0" marR="0">
                        <a:lnSpc>
                          <a:spcPct val="107000"/>
                        </a:lnSpc>
                        <a:spcAft>
                          <a:spcPts val="800"/>
                        </a:spcAft>
                        <a:buNone/>
                      </a:pPr>
                      <a:r>
                        <a:rPr lang="en-US" sz="1200" kern="100" dirty="0" err="1">
                          <a:effectLst/>
                        </a:rPr>
                        <a:t>Faecal</a:t>
                      </a:r>
                      <a:r>
                        <a:rPr lang="en-US" sz="1200" kern="100" dirty="0">
                          <a:effectLst/>
                        </a:rPr>
                        <a:t> Coliform </a:t>
                      </a:r>
                      <a:endParaRPr lang="en-US" sz="1100" kern="100" dirty="0">
                        <a:effectLst/>
                      </a:endParaRPr>
                    </a:p>
                    <a:p>
                      <a:pPr marL="0" marR="0">
                        <a:lnSpc>
                          <a:spcPct val="107000"/>
                        </a:lnSpc>
                        <a:spcAft>
                          <a:spcPts val="800"/>
                        </a:spcAft>
                        <a:buNone/>
                      </a:pPr>
                      <a:r>
                        <a:rPr lang="en-US" sz="1200" kern="100" dirty="0">
                          <a:effectLst/>
                        </a:rPr>
                        <a:t>Residual Chlorine </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tc>
                  <a:txBody>
                    <a:bodyPr/>
                    <a:lstStyle/>
                    <a:p>
                      <a:pPr marL="0" marR="0">
                        <a:lnSpc>
                          <a:spcPct val="107000"/>
                        </a:lnSpc>
                        <a:spcAft>
                          <a:spcPts val="800"/>
                        </a:spcAft>
                        <a:buNone/>
                      </a:pPr>
                      <a:r>
                        <a:rPr lang="en-US" sz="1200" kern="100" dirty="0">
                          <a:effectLst/>
                        </a:rPr>
                        <a:t> </a:t>
                      </a:r>
                      <a:endParaRPr lang="en-US" sz="1100" kern="100" dirty="0">
                        <a:effectLst/>
                      </a:endParaRPr>
                    </a:p>
                    <a:p>
                      <a:pPr marL="457200" marR="0">
                        <a:lnSpc>
                          <a:spcPct val="107000"/>
                        </a:lnSpc>
                        <a:spcAft>
                          <a:spcPts val="800"/>
                        </a:spcAft>
                        <a:buNone/>
                      </a:pPr>
                      <a:r>
                        <a:rPr lang="en-US" sz="1200" kern="100" dirty="0">
                          <a:effectLst/>
                        </a:rPr>
                        <a:t>20 mg/l </a:t>
                      </a:r>
                      <a:endParaRPr lang="en-US" sz="1100" kern="100" dirty="0">
                        <a:effectLst/>
                      </a:endParaRPr>
                    </a:p>
                    <a:p>
                      <a:pPr marL="457200" marR="0">
                        <a:lnSpc>
                          <a:spcPct val="107000"/>
                        </a:lnSpc>
                        <a:spcAft>
                          <a:spcPts val="800"/>
                        </a:spcAft>
                        <a:buNone/>
                      </a:pPr>
                      <a:r>
                        <a:rPr lang="en-US" sz="1200" kern="100" dirty="0">
                          <a:effectLst/>
                        </a:rPr>
                        <a:t>30 mg/l </a:t>
                      </a:r>
                      <a:endParaRPr lang="en-US" sz="1100" kern="100" dirty="0">
                        <a:effectLst/>
                      </a:endParaRPr>
                    </a:p>
                    <a:p>
                      <a:pPr marL="457200" marR="0">
                        <a:lnSpc>
                          <a:spcPct val="107000"/>
                        </a:lnSpc>
                        <a:spcAft>
                          <a:spcPts val="800"/>
                        </a:spcAft>
                        <a:buNone/>
                      </a:pPr>
                      <a:r>
                        <a:rPr lang="en-US" sz="1200" kern="100" dirty="0">
                          <a:effectLst/>
                        </a:rPr>
                        <a:t>30 mg/l </a:t>
                      </a:r>
                      <a:endParaRPr lang="en-US" sz="1100" kern="100" dirty="0">
                        <a:effectLst/>
                      </a:endParaRPr>
                    </a:p>
                    <a:p>
                      <a:pPr marL="457200" marR="0">
                        <a:lnSpc>
                          <a:spcPct val="107000"/>
                        </a:lnSpc>
                        <a:spcAft>
                          <a:spcPts val="800"/>
                        </a:spcAft>
                        <a:buNone/>
                      </a:pPr>
                      <a:r>
                        <a:rPr lang="en-US" sz="1200" kern="100" dirty="0">
                          <a:effectLst/>
                        </a:rPr>
                        <a:t>10 mg/l </a:t>
                      </a:r>
                      <a:endParaRPr lang="en-US" sz="1100" kern="100" dirty="0">
                        <a:effectLst/>
                      </a:endParaRPr>
                    </a:p>
                    <a:p>
                      <a:pPr marL="457200" marR="0">
                        <a:lnSpc>
                          <a:spcPct val="107000"/>
                        </a:lnSpc>
                        <a:spcAft>
                          <a:spcPts val="800"/>
                        </a:spcAft>
                        <a:buNone/>
                      </a:pPr>
                      <a:r>
                        <a:rPr lang="en-US" sz="1200" kern="100" dirty="0">
                          <a:effectLst/>
                        </a:rPr>
                        <a:t>100 mg/l </a:t>
                      </a:r>
                      <a:endParaRPr lang="en-US" sz="1100" kern="100" dirty="0">
                        <a:effectLst/>
                      </a:endParaRPr>
                    </a:p>
                    <a:p>
                      <a:pPr marL="457200" marR="0">
                        <a:lnSpc>
                          <a:spcPct val="107000"/>
                        </a:lnSpc>
                        <a:spcAft>
                          <a:spcPts val="800"/>
                        </a:spcAft>
                        <a:buNone/>
                      </a:pPr>
                      <a:r>
                        <a:rPr lang="en-US" sz="1200" kern="100" dirty="0">
                          <a:effectLst/>
                        </a:rPr>
                        <a:t>6-9 </a:t>
                      </a:r>
                      <a:endParaRPr lang="en-US" sz="1100" kern="100" dirty="0">
                        <a:effectLst/>
                      </a:endParaRPr>
                    </a:p>
                    <a:p>
                      <a:pPr marL="457200" marR="0">
                        <a:lnSpc>
                          <a:spcPct val="107000"/>
                        </a:lnSpc>
                        <a:spcAft>
                          <a:spcPts val="800"/>
                        </a:spcAft>
                        <a:buNone/>
                      </a:pPr>
                      <a:r>
                        <a:rPr lang="en-US" sz="1200" kern="100" dirty="0">
                          <a:effectLst/>
                        </a:rPr>
                        <a:t>1000 MPN/100 ml </a:t>
                      </a:r>
                      <a:endParaRPr lang="en-US" sz="1100" kern="100" dirty="0">
                        <a:effectLst/>
                      </a:endParaRPr>
                    </a:p>
                    <a:p>
                      <a:pPr marL="0" marR="0">
                        <a:lnSpc>
                          <a:spcPct val="107000"/>
                        </a:lnSpc>
                        <a:spcAft>
                          <a:spcPts val="800"/>
                        </a:spcAft>
                        <a:buNone/>
                      </a:pPr>
                      <a:r>
                        <a:rPr lang="en-US" sz="1200" kern="100" dirty="0">
                          <a:effectLst/>
                        </a:rPr>
                        <a:t>           1.5 mg/l </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extLst>
                  <a:ext uri="{0D108BD9-81ED-4DB2-BD59-A6C34878D82A}">
                    <a16:rowId xmlns:a16="http://schemas.microsoft.com/office/drawing/2014/main" val="4235181346"/>
                  </a:ext>
                </a:extLst>
              </a:tr>
            </a:tbl>
          </a:graphicData>
        </a:graphic>
      </p:graphicFrame>
      <p:graphicFrame>
        <p:nvGraphicFramePr>
          <p:cNvPr id="9" name="Content Placeholder 8">
            <a:extLst>
              <a:ext uri="{FF2B5EF4-FFF2-40B4-BE49-F238E27FC236}">
                <a16:creationId xmlns:a16="http://schemas.microsoft.com/office/drawing/2014/main" id="{7BDF6A83-67A6-E1BB-8735-626577549B21}"/>
              </a:ext>
            </a:extLst>
          </p:cNvPr>
          <p:cNvGraphicFramePr>
            <a:graphicFrameLocks noGrp="1"/>
          </p:cNvGraphicFramePr>
          <p:nvPr>
            <p:ph sz="half" idx="2"/>
            <p:extLst>
              <p:ext uri="{D42A27DB-BD31-4B8C-83A1-F6EECF244321}">
                <p14:modId xmlns:p14="http://schemas.microsoft.com/office/powerpoint/2010/main" val="3063631931"/>
              </p:ext>
            </p:extLst>
          </p:nvPr>
        </p:nvGraphicFramePr>
        <p:xfrm>
          <a:off x="7057043" y="2872163"/>
          <a:ext cx="4160854" cy="3830294"/>
        </p:xfrm>
        <a:graphic>
          <a:graphicData uri="http://schemas.openxmlformats.org/drawingml/2006/table">
            <a:tbl>
              <a:tblPr firstRow="1" firstCol="1" bandRow="1">
                <a:tableStyleId>{5C22544A-7EE6-4342-B048-85BDC9FD1C3A}</a:tableStyleId>
              </a:tblPr>
              <a:tblGrid>
                <a:gridCol w="1981359">
                  <a:extLst>
                    <a:ext uri="{9D8B030D-6E8A-4147-A177-3AD203B41FA5}">
                      <a16:colId xmlns:a16="http://schemas.microsoft.com/office/drawing/2014/main" val="2559809906"/>
                    </a:ext>
                  </a:extLst>
                </a:gridCol>
                <a:gridCol w="2179495">
                  <a:extLst>
                    <a:ext uri="{9D8B030D-6E8A-4147-A177-3AD203B41FA5}">
                      <a16:colId xmlns:a16="http://schemas.microsoft.com/office/drawing/2014/main" val="3434137414"/>
                    </a:ext>
                  </a:extLst>
                </a:gridCol>
              </a:tblGrid>
              <a:tr h="608317">
                <a:tc>
                  <a:txBody>
                    <a:bodyPr/>
                    <a:lstStyle/>
                    <a:p>
                      <a:pPr marL="0" marR="0">
                        <a:lnSpc>
                          <a:spcPct val="107000"/>
                        </a:lnSpc>
                        <a:spcAft>
                          <a:spcPts val="800"/>
                        </a:spcAft>
                        <a:buNone/>
                      </a:pPr>
                      <a:r>
                        <a:rPr lang="en-US" sz="1200" kern="100">
                          <a:effectLst/>
                        </a:rPr>
                        <a:t> </a:t>
                      </a:r>
                      <a:endParaRPr lang="en-US" sz="1100" kern="100">
                        <a:effectLst/>
                      </a:endParaRPr>
                    </a:p>
                    <a:p>
                      <a:pPr marL="0" marR="0">
                        <a:lnSpc>
                          <a:spcPct val="107000"/>
                        </a:lnSpc>
                        <a:spcAft>
                          <a:spcPts val="800"/>
                        </a:spcAft>
                        <a:buNone/>
                      </a:pPr>
                      <a:r>
                        <a:rPr lang="en-US" sz="1200" kern="100">
                          <a:effectLst/>
                        </a:rPr>
                        <a:t>PARAMETER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tc>
                  <a:txBody>
                    <a:bodyPr/>
                    <a:lstStyle/>
                    <a:p>
                      <a:pPr marL="0" marR="0">
                        <a:lnSpc>
                          <a:spcPct val="107000"/>
                        </a:lnSpc>
                        <a:spcAft>
                          <a:spcPts val="800"/>
                        </a:spcAft>
                        <a:buNone/>
                      </a:pPr>
                      <a:r>
                        <a:rPr lang="en-US" sz="1200" kern="100">
                          <a:effectLst/>
                        </a:rPr>
                        <a:t> </a:t>
                      </a:r>
                      <a:endParaRPr lang="en-US" sz="1100" kern="100">
                        <a:effectLst/>
                      </a:endParaRPr>
                    </a:p>
                    <a:p>
                      <a:pPr marL="0" marR="0">
                        <a:lnSpc>
                          <a:spcPct val="107000"/>
                        </a:lnSpc>
                        <a:spcAft>
                          <a:spcPts val="800"/>
                        </a:spcAft>
                        <a:buNone/>
                      </a:pPr>
                      <a:r>
                        <a:rPr lang="en-US" sz="1200" kern="100">
                          <a:effectLst/>
                        </a:rPr>
                        <a:t>EFFLUENT LIMIT </a:t>
                      </a:r>
                      <a:endParaRPr lang="en-US" sz="11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extLst>
                  <a:ext uri="{0D108BD9-81ED-4DB2-BD59-A6C34878D82A}">
                    <a16:rowId xmlns:a16="http://schemas.microsoft.com/office/drawing/2014/main" val="2704568264"/>
                  </a:ext>
                </a:extLst>
              </a:tr>
              <a:tr h="3221977">
                <a:tc>
                  <a:txBody>
                    <a:bodyPr/>
                    <a:lstStyle/>
                    <a:p>
                      <a:pPr marL="0" marR="0">
                        <a:lnSpc>
                          <a:spcPct val="107000"/>
                        </a:lnSpc>
                        <a:spcAft>
                          <a:spcPts val="800"/>
                        </a:spcAft>
                        <a:buNone/>
                      </a:pPr>
                      <a:r>
                        <a:rPr lang="en-US" sz="1200" kern="100" dirty="0">
                          <a:effectLst/>
                        </a:rPr>
                        <a:t> </a:t>
                      </a:r>
                      <a:endParaRPr lang="en-US" sz="1100" kern="100" dirty="0">
                        <a:effectLst/>
                      </a:endParaRPr>
                    </a:p>
                    <a:p>
                      <a:pPr marL="0" marR="0">
                        <a:lnSpc>
                          <a:spcPct val="107000"/>
                        </a:lnSpc>
                        <a:spcAft>
                          <a:spcPts val="800"/>
                        </a:spcAft>
                        <a:buNone/>
                      </a:pPr>
                      <a:r>
                        <a:rPr lang="en-US" sz="1200" kern="100" dirty="0">
                          <a:effectLst/>
                        </a:rPr>
                        <a:t>BOD</a:t>
                      </a:r>
                      <a:r>
                        <a:rPr lang="en-US" sz="1200" kern="100" baseline="-25000" dirty="0">
                          <a:effectLst/>
                        </a:rPr>
                        <a:t>5</a:t>
                      </a:r>
                      <a:r>
                        <a:rPr lang="en-US" sz="1200" kern="100" dirty="0">
                          <a:effectLst/>
                        </a:rPr>
                        <a:t> </a:t>
                      </a:r>
                      <a:endParaRPr lang="en-US" sz="1100" kern="100" dirty="0">
                        <a:effectLst/>
                      </a:endParaRPr>
                    </a:p>
                    <a:p>
                      <a:pPr marL="0" marR="0">
                        <a:lnSpc>
                          <a:spcPct val="107000"/>
                        </a:lnSpc>
                        <a:spcAft>
                          <a:spcPts val="800"/>
                        </a:spcAft>
                        <a:buNone/>
                      </a:pPr>
                      <a:r>
                        <a:rPr lang="en-US" sz="1200" kern="100" dirty="0">
                          <a:effectLst/>
                        </a:rPr>
                        <a:t>TSS </a:t>
                      </a:r>
                      <a:endParaRPr lang="en-US" sz="1100" kern="100" dirty="0">
                        <a:effectLst/>
                      </a:endParaRPr>
                    </a:p>
                    <a:p>
                      <a:pPr marL="0" marR="0">
                        <a:lnSpc>
                          <a:spcPct val="107000"/>
                        </a:lnSpc>
                        <a:spcAft>
                          <a:spcPts val="800"/>
                        </a:spcAft>
                        <a:buNone/>
                      </a:pPr>
                      <a:r>
                        <a:rPr lang="en-US" sz="1200" kern="100" dirty="0">
                          <a:effectLst/>
                        </a:rPr>
                        <a:t>Total Nitrogen </a:t>
                      </a:r>
                      <a:endParaRPr lang="en-US" sz="1100" kern="100" dirty="0">
                        <a:effectLst/>
                      </a:endParaRPr>
                    </a:p>
                    <a:p>
                      <a:pPr marL="0" marR="0">
                        <a:lnSpc>
                          <a:spcPct val="107000"/>
                        </a:lnSpc>
                        <a:spcAft>
                          <a:spcPts val="800"/>
                        </a:spcAft>
                        <a:buNone/>
                      </a:pPr>
                      <a:r>
                        <a:rPr lang="en-US" sz="1200" kern="100" dirty="0">
                          <a:effectLst/>
                        </a:rPr>
                        <a:t>Phosphates </a:t>
                      </a:r>
                      <a:endParaRPr lang="en-US" sz="1100" kern="100" dirty="0">
                        <a:effectLst/>
                      </a:endParaRPr>
                    </a:p>
                    <a:p>
                      <a:pPr marL="0" marR="1020445">
                        <a:lnSpc>
                          <a:spcPct val="99000"/>
                        </a:lnSpc>
                        <a:spcAft>
                          <a:spcPts val="800"/>
                        </a:spcAft>
                        <a:buNone/>
                      </a:pPr>
                      <a:r>
                        <a:rPr lang="en-US" sz="1200" kern="100" dirty="0">
                          <a:effectLst/>
                        </a:rPr>
                        <a:t>COD</a:t>
                      </a:r>
                    </a:p>
                    <a:p>
                      <a:pPr marL="0" marR="1020445">
                        <a:lnSpc>
                          <a:spcPct val="99000"/>
                        </a:lnSpc>
                        <a:spcAft>
                          <a:spcPts val="800"/>
                        </a:spcAft>
                        <a:buNone/>
                      </a:pPr>
                      <a:r>
                        <a:rPr lang="en-US" sz="1200" kern="100" dirty="0">
                          <a:effectLst/>
                        </a:rPr>
                        <a:t> pH </a:t>
                      </a:r>
                      <a:endParaRPr lang="en-US" sz="1100" kern="100" dirty="0">
                        <a:effectLst/>
                      </a:endParaRPr>
                    </a:p>
                    <a:p>
                      <a:pPr marL="0" marR="0">
                        <a:lnSpc>
                          <a:spcPct val="107000"/>
                        </a:lnSpc>
                        <a:spcAft>
                          <a:spcPts val="800"/>
                        </a:spcAft>
                        <a:buNone/>
                      </a:pPr>
                      <a:r>
                        <a:rPr lang="en-US" sz="1200" kern="100" dirty="0" err="1">
                          <a:effectLst/>
                        </a:rPr>
                        <a:t>Faecal</a:t>
                      </a:r>
                      <a:r>
                        <a:rPr lang="en-US" sz="1200" kern="100" dirty="0">
                          <a:effectLst/>
                        </a:rPr>
                        <a:t> Coliform </a:t>
                      </a:r>
                      <a:endParaRPr lang="en-US" sz="1100" kern="100" dirty="0">
                        <a:effectLst/>
                      </a:endParaRPr>
                    </a:p>
                    <a:p>
                      <a:pPr marL="0" marR="0">
                        <a:lnSpc>
                          <a:spcPct val="107000"/>
                        </a:lnSpc>
                        <a:spcAft>
                          <a:spcPts val="800"/>
                        </a:spcAft>
                        <a:buNone/>
                      </a:pPr>
                      <a:r>
                        <a:rPr lang="en-US" sz="1200" kern="100" dirty="0">
                          <a:effectLst/>
                        </a:rPr>
                        <a:t>Residual Chlorine </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tc>
                  <a:txBody>
                    <a:bodyPr/>
                    <a:lstStyle/>
                    <a:p>
                      <a:pPr marL="0" marR="0">
                        <a:lnSpc>
                          <a:spcPct val="107000"/>
                        </a:lnSpc>
                        <a:spcAft>
                          <a:spcPts val="800"/>
                        </a:spcAft>
                        <a:buNone/>
                      </a:pPr>
                      <a:r>
                        <a:rPr lang="en-US" sz="1200" kern="100" dirty="0">
                          <a:effectLst/>
                        </a:rPr>
                        <a:t> </a:t>
                      </a:r>
                      <a:endParaRPr lang="en-US" sz="1100" kern="100" dirty="0">
                        <a:effectLst/>
                      </a:endParaRPr>
                    </a:p>
                    <a:p>
                      <a:pPr marL="457200" marR="0">
                        <a:lnSpc>
                          <a:spcPct val="107000"/>
                        </a:lnSpc>
                        <a:spcAft>
                          <a:spcPts val="800"/>
                        </a:spcAft>
                        <a:buNone/>
                      </a:pPr>
                      <a:r>
                        <a:rPr lang="en-US" sz="1200" kern="100" dirty="0">
                          <a:effectLst/>
                        </a:rPr>
                        <a:t>20 mg/l </a:t>
                      </a:r>
                      <a:endParaRPr lang="en-US" sz="1100" kern="100" dirty="0">
                        <a:effectLst/>
                      </a:endParaRPr>
                    </a:p>
                    <a:p>
                      <a:pPr marL="457200" marR="0">
                        <a:lnSpc>
                          <a:spcPct val="107000"/>
                        </a:lnSpc>
                        <a:spcAft>
                          <a:spcPts val="800"/>
                        </a:spcAft>
                        <a:buNone/>
                      </a:pPr>
                      <a:r>
                        <a:rPr lang="en-US" sz="1200" kern="100" dirty="0">
                          <a:effectLst/>
                        </a:rPr>
                        <a:t>20 mg/l </a:t>
                      </a:r>
                      <a:endParaRPr lang="en-US" sz="1100" kern="100" dirty="0">
                        <a:effectLst/>
                      </a:endParaRPr>
                    </a:p>
                    <a:p>
                      <a:pPr marL="457200" marR="0">
                        <a:lnSpc>
                          <a:spcPct val="107000"/>
                        </a:lnSpc>
                        <a:spcAft>
                          <a:spcPts val="800"/>
                        </a:spcAft>
                        <a:buNone/>
                      </a:pPr>
                      <a:r>
                        <a:rPr lang="en-US" sz="1200" kern="100" dirty="0">
                          <a:effectLst/>
                        </a:rPr>
                        <a:t>10 mg/l </a:t>
                      </a:r>
                      <a:endParaRPr lang="en-US" sz="1100" kern="100" dirty="0">
                        <a:effectLst/>
                      </a:endParaRPr>
                    </a:p>
                    <a:p>
                      <a:pPr marL="457200" marR="0">
                        <a:lnSpc>
                          <a:spcPct val="107000"/>
                        </a:lnSpc>
                        <a:spcAft>
                          <a:spcPts val="800"/>
                        </a:spcAft>
                        <a:buNone/>
                      </a:pPr>
                      <a:r>
                        <a:rPr lang="en-US" sz="1200" kern="100" dirty="0">
                          <a:effectLst/>
                        </a:rPr>
                        <a:t>4 mg/l </a:t>
                      </a:r>
                      <a:endParaRPr lang="en-US" sz="1100" kern="100" dirty="0">
                        <a:effectLst/>
                      </a:endParaRPr>
                    </a:p>
                    <a:p>
                      <a:pPr marL="457200" marR="0">
                        <a:lnSpc>
                          <a:spcPct val="107000"/>
                        </a:lnSpc>
                        <a:spcAft>
                          <a:spcPts val="800"/>
                        </a:spcAft>
                        <a:buNone/>
                      </a:pPr>
                      <a:r>
                        <a:rPr lang="en-US" sz="1200" kern="100" dirty="0">
                          <a:effectLst/>
                        </a:rPr>
                        <a:t>100 mg/l </a:t>
                      </a:r>
                      <a:endParaRPr lang="en-US" sz="1100" kern="100" dirty="0">
                        <a:effectLst/>
                      </a:endParaRPr>
                    </a:p>
                    <a:p>
                      <a:pPr marL="457200" marR="0">
                        <a:lnSpc>
                          <a:spcPct val="107000"/>
                        </a:lnSpc>
                        <a:spcAft>
                          <a:spcPts val="800"/>
                        </a:spcAft>
                        <a:buNone/>
                      </a:pPr>
                      <a:r>
                        <a:rPr lang="en-US" sz="1200" kern="100" dirty="0">
                          <a:effectLst/>
                        </a:rPr>
                        <a:t>6-9 </a:t>
                      </a:r>
                      <a:endParaRPr lang="en-US" sz="1100" kern="100" dirty="0">
                        <a:effectLst/>
                      </a:endParaRPr>
                    </a:p>
                    <a:p>
                      <a:pPr marL="457200" marR="0">
                        <a:lnSpc>
                          <a:spcPct val="107000"/>
                        </a:lnSpc>
                        <a:spcAft>
                          <a:spcPts val="800"/>
                        </a:spcAft>
                        <a:buNone/>
                      </a:pPr>
                      <a:r>
                        <a:rPr lang="en-US" sz="1200" kern="100" dirty="0">
                          <a:effectLst/>
                        </a:rPr>
                        <a:t>200 MPN/100 ml </a:t>
                      </a:r>
                      <a:endParaRPr lang="en-US" sz="1100" kern="100" dirty="0">
                        <a:effectLst/>
                      </a:endParaRPr>
                    </a:p>
                    <a:p>
                      <a:pPr marL="0" marR="0">
                        <a:lnSpc>
                          <a:spcPct val="107000"/>
                        </a:lnSpc>
                        <a:spcAft>
                          <a:spcPts val="800"/>
                        </a:spcAft>
                        <a:buNone/>
                      </a:pPr>
                      <a:r>
                        <a:rPr lang="en-US" sz="1200" kern="100" dirty="0">
                          <a:effectLst/>
                        </a:rPr>
                        <a:t>           1.5 mg/l </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0" marR="73025" marT="0" marB="0"/>
                </a:tc>
                <a:extLst>
                  <a:ext uri="{0D108BD9-81ED-4DB2-BD59-A6C34878D82A}">
                    <a16:rowId xmlns:a16="http://schemas.microsoft.com/office/drawing/2014/main" val="2309422015"/>
                  </a:ext>
                </a:extLst>
              </a:tr>
            </a:tbl>
          </a:graphicData>
        </a:graphic>
      </p:graphicFrame>
      <p:sp>
        <p:nvSpPr>
          <p:cNvPr id="8" name="TextBox 7">
            <a:extLst>
              <a:ext uri="{FF2B5EF4-FFF2-40B4-BE49-F238E27FC236}">
                <a16:creationId xmlns:a16="http://schemas.microsoft.com/office/drawing/2014/main" id="{C3EA3D3D-49FD-4AE2-D2B4-10039CBDA923}"/>
              </a:ext>
            </a:extLst>
          </p:cNvPr>
          <p:cNvSpPr txBox="1"/>
          <p:nvPr/>
        </p:nvSpPr>
        <p:spPr>
          <a:xfrm>
            <a:off x="381786" y="1690688"/>
            <a:ext cx="5500540" cy="1200329"/>
          </a:xfrm>
          <a:prstGeom prst="rect">
            <a:avLst/>
          </a:prstGeom>
          <a:noFill/>
        </p:spPr>
        <p:txBody>
          <a:bodyPr wrap="square">
            <a:spAutoFit/>
          </a:bodyPr>
          <a:lstStyle/>
          <a:p>
            <a:r>
              <a:rPr lang="en-US" dirty="0"/>
              <a:t>Immediate Technology Based Sewage</a:t>
            </a:r>
          </a:p>
          <a:p>
            <a:r>
              <a:rPr lang="en-US" dirty="0"/>
              <a:t> Effluent Standards (applied to discharges from sewage treatment systems built prior to 1997)  </a:t>
            </a:r>
          </a:p>
          <a:p>
            <a:r>
              <a:rPr lang="en-US" dirty="0"/>
              <a:t> </a:t>
            </a:r>
          </a:p>
        </p:txBody>
      </p:sp>
      <p:sp>
        <p:nvSpPr>
          <p:cNvPr id="12" name="TextBox 11">
            <a:extLst>
              <a:ext uri="{FF2B5EF4-FFF2-40B4-BE49-F238E27FC236}">
                <a16:creationId xmlns:a16="http://schemas.microsoft.com/office/drawing/2014/main" id="{489C6171-7842-E366-48FE-641F4F99CCC9}"/>
              </a:ext>
            </a:extLst>
          </p:cNvPr>
          <p:cNvSpPr txBox="1"/>
          <p:nvPr/>
        </p:nvSpPr>
        <p:spPr>
          <a:xfrm>
            <a:off x="5882326" y="1734810"/>
            <a:ext cx="5927888"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Sewage Effluent Standards (</a:t>
            </a:r>
            <a:r>
              <a:rPr kumimoji="0" lang="en-US" altLang="en-US" sz="18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applied to discharges from sewage treatment systems built after </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1997)</a:t>
            </a: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269683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EB966-51E5-BA65-2651-67B7EA53B1C3}"/>
              </a:ext>
            </a:extLst>
          </p:cNvPr>
          <p:cNvSpPr>
            <a:spLocks noGrp="1"/>
          </p:cNvSpPr>
          <p:nvPr>
            <p:ph type="title"/>
          </p:nvPr>
        </p:nvSpPr>
        <p:spPr/>
        <p:txBody>
          <a:bodyPr/>
          <a:lstStyle/>
          <a:p>
            <a:r>
              <a:rPr lang="en-US" dirty="0"/>
              <a:t>Measurable Impacts of Poor Influent Control</a:t>
            </a:r>
          </a:p>
        </p:txBody>
      </p:sp>
      <p:sp>
        <p:nvSpPr>
          <p:cNvPr id="3" name="Content Placeholder 2">
            <a:extLst>
              <a:ext uri="{FF2B5EF4-FFF2-40B4-BE49-F238E27FC236}">
                <a16:creationId xmlns:a16="http://schemas.microsoft.com/office/drawing/2014/main" id="{12FC6C3F-4121-F2EC-C3C5-70DFA2248239}"/>
              </a:ext>
            </a:extLst>
          </p:cNvPr>
          <p:cNvSpPr>
            <a:spLocks noGrp="1"/>
          </p:cNvSpPr>
          <p:nvPr>
            <p:ph idx="1"/>
          </p:nvPr>
        </p:nvSpPr>
        <p:spPr/>
        <p:txBody>
          <a:bodyPr>
            <a:normAutofit/>
          </a:bodyPr>
          <a:lstStyle/>
          <a:p>
            <a:r>
              <a:rPr lang="en-US" dirty="0"/>
              <a:t> Studies show that systems receiving high-strength industrial waste influent with high chemical loads experience up to 40 % reduction in biological treatment efficiency and double the frequency of pump and pipe failures.</a:t>
            </a:r>
          </a:p>
          <a:p>
            <a:r>
              <a:rPr lang="en-US" dirty="0"/>
              <a:t>Municipalities incur millions in reactive repairs and energy overruns when grit, grease, and heavy metals foul aeration basins and clarifiers.</a:t>
            </a:r>
          </a:p>
          <a:p>
            <a:r>
              <a:rPr lang="en-US" dirty="0"/>
              <a:t> Coastal fisheries and tourism revenue decline where nutrient-laden effluent enters nearshore waters.</a:t>
            </a:r>
          </a:p>
          <a:p>
            <a:endParaRPr lang="en-US" dirty="0"/>
          </a:p>
        </p:txBody>
      </p:sp>
    </p:spTree>
    <p:extLst>
      <p:ext uri="{BB962C8B-B14F-4D97-AF65-F5344CB8AC3E}">
        <p14:creationId xmlns:p14="http://schemas.microsoft.com/office/powerpoint/2010/main" val="3174338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F371E-AC5C-49B0-5A13-78F187D9ACE2}"/>
              </a:ext>
            </a:extLst>
          </p:cNvPr>
          <p:cNvSpPr>
            <a:spLocks noGrp="1"/>
          </p:cNvSpPr>
          <p:nvPr>
            <p:ph type="title"/>
          </p:nvPr>
        </p:nvSpPr>
        <p:spPr/>
        <p:txBody>
          <a:bodyPr/>
          <a:lstStyle/>
          <a:p>
            <a:r>
              <a:rPr lang="en-US" dirty="0"/>
              <a:t>Evidence of Impact</a:t>
            </a:r>
          </a:p>
        </p:txBody>
      </p:sp>
      <p:pic>
        <p:nvPicPr>
          <p:cNvPr id="7" name="Content Placeholder 6">
            <a:extLst>
              <a:ext uri="{FF2B5EF4-FFF2-40B4-BE49-F238E27FC236}">
                <a16:creationId xmlns:a16="http://schemas.microsoft.com/office/drawing/2014/main" id="{1E7915BA-8D7C-977D-4B15-8E44BC077E20}"/>
              </a:ext>
            </a:extLst>
          </p:cNvPr>
          <p:cNvPicPr>
            <a:picLocks noGrp="1" noChangeAspect="1"/>
          </p:cNvPicPr>
          <p:nvPr>
            <p:ph idx="1"/>
          </p:nvPr>
        </p:nvPicPr>
        <p:blipFill>
          <a:blip r:embed="rId2"/>
          <a:stretch>
            <a:fillRect/>
          </a:stretch>
        </p:blipFill>
        <p:spPr>
          <a:xfrm>
            <a:off x="3817856" y="1690688"/>
            <a:ext cx="4835950" cy="4486275"/>
          </a:xfrm>
          <a:prstGeom prst="rect">
            <a:avLst/>
          </a:prstGeom>
        </p:spPr>
      </p:pic>
    </p:spTree>
    <p:extLst>
      <p:ext uri="{BB962C8B-B14F-4D97-AF65-F5344CB8AC3E}">
        <p14:creationId xmlns:p14="http://schemas.microsoft.com/office/powerpoint/2010/main" val="1039037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ACEE-90D1-6F6C-6347-57B492BA92AE}"/>
              </a:ext>
            </a:extLst>
          </p:cNvPr>
          <p:cNvSpPr>
            <a:spLocks noGrp="1"/>
          </p:cNvSpPr>
          <p:nvPr>
            <p:ph type="title"/>
          </p:nvPr>
        </p:nvSpPr>
        <p:spPr/>
        <p:txBody>
          <a:bodyPr/>
          <a:lstStyle/>
          <a:p>
            <a:r>
              <a:rPr lang="en-US" dirty="0"/>
              <a:t>Evidence of Impact July 22 2025</a:t>
            </a:r>
          </a:p>
        </p:txBody>
      </p:sp>
      <p:pic>
        <p:nvPicPr>
          <p:cNvPr id="5" name="Content Placeholder 3">
            <a:extLst>
              <a:ext uri="{FF2B5EF4-FFF2-40B4-BE49-F238E27FC236}">
                <a16:creationId xmlns:a16="http://schemas.microsoft.com/office/drawing/2014/main" id="{5ACDFAC4-2E0B-B39C-5552-95AF3AD23BAB}"/>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6" name="Content Placeholder 3">
            <a:extLst>
              <a:ext uri="{FF2B5EF4-FFF2-40B4-BE49-F238E27FC236}">
                <a16:creationId xmlns:a16="http://schemas.microsoft.com/office/drawing/2014/main" id="{048AE62B-6CD6-7052-226C-B4715C332EE7}"/>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4123310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313D6-C1C5-0411-C24F-6735B916FF94}"/>
              </a:ext>
            </a:extLst>
          </p:cNvPr>
          <p:cNvSpPr>
            <a:spLocks noGrp="1"/>
          </p:cNvSpPr>
          <p:nvPr>
            <p:ph type="title"/>
          </p:nvPr>
        </p:nvSpPr>
        <p:spPr/>
        <p:txBody>
          <a:bodyPr/>
          <a:lstStyle/>
          <a:p>
            <a:r>
              <a:rPr lang="en-US" dirty="0"/>
              <a:t>Evidence of Impact July 22 2025</a:t>
            </a:r>
          </a:p>
        </p:txBody>
      </p:sp>
      <p:pic>
        <p:nvPicPr>
          <p:cNvPr id="5" name="Content Placeholder 3">
            <a:extLst>
              <a:ext uri="{FF2B5EF4-FFF2-40B4-BE49-F238E27FC236}">
                <a16:creationId xmlns:a16="http://schemas.microsoft.com/office/drawing/2014/main" id="{91C1395B-77E5-6B06-A7AF-FED919491E9F}"/>
              </a:ext>
            </a:extLst>
          </p:cNvPr>
          <p:cNvPicPr>
            <a:picLocks noGrp="1" noChangeAspect="1"/>
          </p:cNvPicPr>
          <p:nvPr>
            <p:ph sz="half" idx="1"/>
          </p:nvPr>
        </p:nvPicPr>
        <p:blipFill>
          <a:blip r:embed="rId2"/>
          <a:stretch>
            <a:fillRect/>
          </a:stretch>
        </p:blipFill>
        <p:spPr>
          <a:xfrm>
            <a:off x="1797248" y="1825625"/>
            <a:ext cx="3263503" cy="4351338"/>
          </a:xfrm>
          <a:prstGeom prst="rect">
            <a:avLst/>
          </a:prstGeom>
        </p:spPr>
      </p:pic>
      <p:pic>
        <p:nvPicPr>
          <p:cNvPr id="6" name="Content Placeholder 3">
            <a:extLst>
              <a:ext uri="{FF2B5EF4-FFF2-40B4-BE49-F238E27FC236}">
                <a16:creationId xmlns:a16="http://schemas.microsoft.com/office/drawing/2014/main" id="{B065CB2F-7986-EFE7-2A07-C19A84AB408F}"/>
              </a:ext>
            </a:extLst>
          </p:cNvPr>
          <p:cNvPicPr>
            <a:picLocks noGrp="1" noChangeAspect="1"/>
          </p:cNvPicPr>
          <p:nvPr>
            <p:ph sz="half" idx="2"/>
          </p:nvPr>
        </p:nvPicPr>
        <p:blipFill>
          <a:blip r:embed="rId3"/>
          <a:stretch>
            <a:fillRect/>
          </a:stretch>
        </p:blipFill>
        <p:spPr>
          <a:xfrm>
            <a:off x="7131248" y="1825625"/>
            <a:ext cx="3263503" cy="4351338"/>
          </a:xfrm>
          <a:prstGeom prst="rect">
            <a:avLst/>
          </a:prstGeom>
        </p:spPr>
      </p:pic>
    </p:spTree>
    <p:extLst>
      <p:ext uri="{BB962C8B-B14F-4D97-AF65-F5344CB8AC3E}">
        <p14:creationId xmlns:p14="http://schemas.microsoft.com/office/powerpoint/2010/main" val="11545156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7015935D31944BBC3798973899D389" ma:contentTypeVersion="14" ma:contentTypeDescription="Create a new document." ma:contentTypeScope="" ma:versionID="00a66d9dba1557be984835248ae0fbfa">
  <xsd:schema xmlns:xsd="http://www.w3.org/2001/XMLSchema" xmlns:xs="http://www.w3.org/2001/XMLSchema" xmlns:p="http://schemas.microsoft.com/office/2006/metadata/properties" xmlns:ns2="2aed5f02-abfd-4873-a7ab-e2b24e9c611b" xmlns:ns3="e3fa2129-4b60-4d6e-ac1a-f7dd9af5ebd6" xmlns:ns4="ebeb3707-5210-4743-8255-78c24a9c38a4" targetNamespace="http://schemas.microsoft.com/office/2006/metadata/properties" ma:root="true" ma:fieldsID="76f704baeea7f5d31178076a4cb652de" ns2:_="" ns3:_="" ns4:_="">
    <xsd:import namespace="2aed5f02-abfd-4873-a7ab-e2b24e9c611b"/>
    <xsd:import namespace="e3fa2129-4b60-4d6e-ac1a-f7dd9af5ebd6"/>
    <xsd:import namespace="ebeb3707-5210-4743-8255-78c24a9c38a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element ref="ns3:lcf76f155ced4ddcb4097134ff3c332f" minOccurs="0"/>
                <xsd:element ref="ns2:TaxCatchAll" minOccurs="0"/>
                <xsd:element ref="ns3:MediaServiceDateTaken" minOccurs="0"/>
                <xsd:element ref="ns3:MediaServiceGenerationTime" minOccurs="0"/>
                <xsd:element ref="ns3:MediaServiceEventHashCode"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ed5f02-abfd-4873-a7ab-e2b24e9c611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f9086c-8f42-4e20-a92f-77beb7dd37dd}" ma:internalName="TaxCatchAll" ma:showField="CatchAllData" ma:web="2aed5f02-abfd-4873-a7ab-e2b24e9c611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fa2129-4b60-4d6e-ac1a-f7dd9af5ebd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f22b6e6-af2c-49e0-a893-9fda7ebbbb15"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eb3707-5210-4743-8255-78c24a9c38a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2aed5f02-abfd-4873-a7ab-e2b24e9c611b">CN5V5D2N2K7J-121727025-907</_dlc_DocId>
    <_dlc_DocIdUrl xmlns="2aed5f02-abfd-4873-a7ab-e2b24e9c611b">
      <Url>https://ourjamaica.sharepoint.com/sites/Intranet/dept/cpa/_layouts/15/DocIdRedir.aspx?ID=CN5V5D2N2K7J-121727025-907</Url>
      <Description>CN5V5D2N2K7J-121727025-907</Description>
    </_dlc_DocIdUrl>
    <lcf76f155ced4ddcb4097134ff3c332f xmlns="e3fa2129-4b60-4d6e-ac1a-f7dd9af5ebd6">
      <Terms xmlns="http://schemas.microsoft.com/office/infopath/2007/PartnerControls"/>
    </lcf76f155ced4ddcb4097134ff3c332f>
    <TaxCatchAll xmlns="2aed5f02-abfd-4873-a7ab-e2b24e9c611b" xsi:nil="true"/>
  </documentManagement>
</p:properties>
</file>

<file path=customXml/itemProps1.xml><?xml version="1.0" encoding="utf-8"?>
<ds:datastoreItem xmlns:ds="http://schemas.openxmlformats.org/officeDocument/2006/customXml" ds:itemID="{D310C639-751B-484B-987E-3F9DB2022045}"/>
</file>

<file path=customXml/itemProps2.xml><?xml version="1.0" encoding="utf-8"?>
<ds:datastoreItem xmlns:ds="http://schemas.openxmlformats.org/officeDocument/2006/customXml" ds:itemID="{8DD960CE-51B2-4210-B7DD-A905E1B968B7}"/>
</file>

<file path=customXml/itemProps3.xml><?xml version="1.0" encoding="utf-8"?>
<ds:datastoreItem xmlns:ds="http://schemas.openxmlformats.org/officeDocument/2006/customXml" ds:itemID="{94D55BD6-B8FD-4D0A-BD6B-D275127E6F06}"/>
</file>

<file path=customXml/itemProps4.xml><?xml version="1.0" encoding="utf-8"?>
<ds:datastoreItem xmlns:ds="http://schemas.openxmlformats.org/officeDocument/2006/customXml" ds:itemID="{0706C3FB-F4FB-44C6-9215-E6ACE5DAEDC6}"/>
</file>

<file path=docProps/app.xml><?xml version="1.0" encoding="utf-8"?>
<Properties xmlns="http://schemas.openxmlformats.org/officeDocument/2006/extended-properties" xmlns:vt="http://schemas.openxmlformats.org/officeDocument/2006/docPropsVTypes">
  <TotalTime>3094</TotalTime>
  <Words>1081</Words>
  <Application>Microsoft Office PowerPoint</Application>
  <PresentationFormat>Widescreen</PresentationFormat>
  <Paragraphs>131</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The Case for Strengthening Government Regulation of Wastewater Influent for Sustainable Municipal Treatment Systems   Dr. Richard Meggo Rosehall Developments Limited</vt:lpstr>
      <vt:lpstr>The Problem: Unregulated Influent Threatens Municipal Systems</vt:lpstr>
      <vt:lpstr>Sewage Sludge Regulations 2014</vt:lpstr>
      <vt:lpstr>Sewage Sludge Regulations 2014</vt:lpstr>
      <vt:lpstr>NRCA Sewage Effluent Standards</vt:lpstr>
      <vt:lpstr>Measurable Impacts of Poor Influent Control</vt:lpstr>
      <vt:lpstr>Evidence of Impact</vt:lpstr>
      <vt:lpstr>Evidence of Impact July 22 2025</vt:lpstr>
      <vt:lpstr>Evidence of Impact July 22 2025</vt:lpstr>
      <vt:lpstr>Evidence of Impact July 22 2025</vt:lpstr>
      <vt:lpstr>Evidence of impact Sept 24 2025</vt:lpstr>
      <vt:lpstr>Evidence of impact October 21 2025</vt:lpstr>
      <vt:lpstr>Evidence of impact October 21 2025</vt:lpstr>
      <vt:lpstr>Evidence of impact October 22 2025</vt:lpstr>
      <vt:lpstr>Evidence of impact October 22 2025</vt:lpstr>
      <vt:lpstr>COD trend at offending party’s lift station</vt:lpstr>
      <vt:lpstr> TSS trend at offending party’s lift station</vt:lpstr>
      <vt:lpstr>PO4 trend at offending party’s lift station</vt:lpstr>
      <vt:lpstr>NH4 trend at offending party’s lift station</vt:lpstr>
      <vt:lpstr>Variability in key parameters at lift station</vt:lpstr>
      <vt:lpstr>Why Regulation Works</vt:lpstr>
      <vt:lpstr>. Recommendations for Regulatory Strengthening: Proven Approaches</vt:lpstr>
      <vt:lpstr>Sustainability and Economic Benefits</vt:lpstr>
      <vt:lpstr> Call to Action</vt:lpstr>
      <vt:lpstr>Closing Argument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Richard Meggo</dc:creator>
  <cp:lastModifiedBy>Richard Meggo</cp:lastModifiedBy>
  <cp:revision>11</cp:revision>
  <dcterms:created xsi:type="dcterms:W3CDTF">2025-10-20T12:34:37Z</dcterms:created>
  <dcterms:modified xsi:type="dcterms:W3CDTF">2025-10-23T00:01:20Z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0x010100A67015935D31944BBC3798973899D389</vt:lpwstr>
  </property>
  <property fmtid="{D5CDD505-2E9C-101B-9397-08002B2CF9AE}" pid="3" name="_dlc_DocIdItemGuid">
    <vt:lpwstr>903fd87d-70e3-46bb-bde1-b928a3b0d72c</vt:lpwstr>
  </property>
</Properties>
</file>