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7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30" d="100"/>
          <a:sy n="130" d="100"/>
        </p:scale>
        <p:origin x="82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customXml" Target="../customXml/item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8587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840480"/>
            <a:ext cx="9144000" cy="1303020"/>
          </a:xfrm>
          <a:prstGeom prst="rect">
            <a:avLst/>
          </a:prstGeom>
          <a:solidFill>
            <a:srgbClr val="0E2A45"/>
          </a:solidFill>
          <a:ln w="12700">
            <a:solidFill>
              <a:srgbClr val="0E2A4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297680"/>
            <a:ext cx="9144000" cy="845820"/>
          </a:xfrm>
          <a:prstGeom prst="rect">
            <a:avLst/>
          </a:prstGeom>
          <a:solidFill>
            <a:srgbClr val="0A3D5C">
              <a:alpha val="80000"/>
            </a:srgbClr>
          </a:solidFill>
          <a:ln w="12700">
            <a:solidFill>
              <a:srgbClr val="0A3D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858000" y="-731520"/>
            <a:ext cx="3200400" cy="3200400"/>
          </a:xfrm>
          <a:prstGeom prst="ellipse">
            <a:avLst/>
          </a:prstGeom>
          <a:solidFill>
            <a:srgbClr val="06B6D4">
              <a:alpha val="15000"/>
            </a:srgbClr>
          </a:solidFill>
          <a:ln w="12700">
            <a:solidFill>
              <a:srgbClr val="06B6D4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-731520" y="3200400"/>
            <a:ext cx="2286000" cy="2286000"/>
          </a:xfrm>
          <a:prstGeom prst="ellipse">
            <a:avLst/>
          </a:prstGeom>
          <a:solidFill>
            <a:srgbClr val="0E7490">
              <a:alpha val="20000"/>
            </a:srgbClr>
          </a:solidFill>
          <a:ln w="12700">
            <a:solidFill>
              <a:srgbClr val="0E749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11480"/>
            <a:ext cx="685800" cy="6858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80160" y="4572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b="1" kern="0" spc="200" dirty="0">
                <a:solidFill>
                  <a:srgbClr val="06B6D4"/>
                </a:solidFill>
              </a:rPr>
              <a:t>CARIBBEAN DIGITAL INFRASTRUCTURE FORUM 2026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457200" y="100584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Securing the Future</a:t>
            </a:r>
            <a:endParaRPr lang="en-US" sz="4400" dirty="0"/>
          </a:p>
        </p:txBody>
      </p:sp>
      <p:sp>
        <p:nvSpPr>
          <p:cNvPr id="9" name="Text 6"/>
          <p:cNvSpPr/>
          <p:nvPr/>
        </p:nvSpPr>
        <p:spPr>
          <a:xfrm>
            <a:off x="457200" y="1920240"/>
            <a:ext cx="77724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Resilient Technical Architectures</a:t>
            </a:r>
            <a:endParaRPr lang="en-US" sz="2200" dirty="0"/>
          </a:p>
          <a:p>
            <a:pPr marL="0" indent="0" algn="l">
              <a:buNone/>
            </a:pPr>
            <a:r>
              <a:rPr lang="en-US" sz="2200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AI in Caribbean Infrastructure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457200" y="41148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94A3B8"/>
                </a:solidFill>
              </a:rPr>
              <a:t>Resilience  ·  Security  ·  Sovereignty  ·  Innovation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7772400" y="466344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4A3B8"/>
                </a:solidFill>
              </a:rPr>
              <a:t>April 2026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201168"/>
            <a:ext cx="8595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F59E0B"/>
                </a:solidFill>
              </a:rPr>
              <a:t>QUICK WINS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274320" y="530352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A162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10 Actions You Can Take Today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74320" y="1371600"/>
            <a:ext cx="384048" cy="384048"/>
          </a:xfrm>
          <a:prstGeom prst="ellipse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137160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49808" y="1353312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A1628"/>
                </a:solidFill>
              </a:rPr>
              <a:t>Enable MFA on all AI platform administrator accounts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709160" y="1371600"/>
            <a:ext cx="384048" cy="384048"/>
          </a:xfrm>
          <a:prstGeom prst="ellipse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709160" y="137160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2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184648" y="1353312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A1628"/>
                </a:solidFill>
              </a:rPr>
              <a:t>Conduct a data residency audit — know where your AI training data lives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274320" y="2121408"/>
            <a:ext cx="384048" cy="384048"/>
          </a:xfrm>
          <a:prstGeom prst="ellipse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74320" y="212140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3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49808" y="210312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A1628"/>
                </a:solidFill>
              </a:rPr>
              <a:t>Implement network segmentation isolating AI inference workloads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709160" y="2121408"/>
            <a:ext cx="384048" cy="384048"/>
          </a:xfrm>
          <a:prstGeom prst="ellipse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709160" y="212140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4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184648" y="210312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A1628"/>
                </a:solidFill>
              </a:rPr>
              <a:t>Subscribe to regional CSIRT threat intelligence feeds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274320" y="2871216"/>
            <a:ext cx="384048" cy="384048"/>
          </a:xfrm>
          <a:prstGeom prst="ellipse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274320" y="2871216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5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49808" y="2852928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A1628"/>
                </a:solidFill>
              </a:rPr>
              <a:t>Establish documented AI incident response runbooks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709160" y="2871216"/>
            <a:ext cx="384048" cy="384048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709160" y="2871216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6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184648" y="2852928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A1628"/>
                </a:solidFill>
              </a:rPr>
              <a:t>Enforce TLS 1.3 on all inter-service AI API communications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274320" y="3621024"/>
            <a:ext cx="384048" cy="384048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274320" y="3621024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7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749808" y="3602736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A1628"/>
                </a:solidFill>
              </a:rPr>
              <a:t>Deploy cloud-agnostic monitoring across all AI endpoints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4709160" y="3621024"/>
            <a:ext cx="384048" cy="384048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709160" y="3621024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8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5184648" y="3602736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A1628"/>
                </a:solidFill>
              </a:rPr>
              <a:t>Create an AI asset inventory with ownership and classification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274320" y="4370832"/>
            <a:ext cx="384048" cy="384048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274320" y="437083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9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749808" y="4352544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A1628"/>
                </a:solidFill>
              </a:rPr>
              <a:t>Test backup restore procedures for AI model repositories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4709160" y="4370832"/>
            <a:ext cx="384048" cy="384048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709160" y="437083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10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5184648" y="4352544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A1628"/>
                </a:solidFill>
              </a:rPr>
              <a:t>Launch an AI security awareness program for development teams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914400"/>
            <a:ext cx="4572000" cy="4572000"/>
          </a:xfrm>
          <a:prstGeom prst="ellipse">
            <a:avLst/>
          </a:prstGeom>
          <a:solidFill>
            <a:srgbClr val="0E7490">
              <a:alpha val="12000"/>
            </a:srgbClr>
          </a:solidFill>
          <a:ln w="12700">
            <a:solidFill>
              <a:srgbClr val="0E7490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-914400" y="2743200"/>
            <a:ext cx="3200400" cy="3200400"/>
          </a:xfrm>
          <a:prstGeom prst="ellipse">
            <a:avLst/>
          </a:prstGeom>
          <a:solidFill>
            <a:srgbClr val="06B6D4">
              <a:alpha val="10000"/>
            </a:srgbClr>
          </a:solidFill>
          <a:ln w="12700">
            <a:solidFill>
              <a:srgbClr val="06B6D4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4572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6B6D4"/>
                </a:solidFill>
              </a:rPr>
              <a:t>THE PATH FORWARD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48640" y="822960"/>
            <a:ext cx="7772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Caribbean Can Lead —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Not Just Adopt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548640" y="2423160"/>
            <a:ext cx="685800" cy="685800"/>
          </a:xfrm>
          <a:prstGeom prst="ellipse">
            <a:avLst/>
          </a:prstGeom>
          <a:solidFill>
            <a:srgbClr val="0E2A45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68" y="2532888"/>
            <a:ext cx="457200" cy="4572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365760" y="3182112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</a:rPr>
              <a:t>Secure by Design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2606040" y="2423160"/>
            <a:ext cx="685800" cy="685800"/>
          </a:xfrm>
          <a:prstGeom prst="ellipse">
            <a:avLst/>
          </a:prstGeom>
          <a:solidFill>
            <a:srgbClr val="0E2A45"/>
          </a:solidFill>
          <a:ln w="12700">
            <a:solidFill>
              <a:srgbClr val="67E8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5768" y="2532888"/>
            <a:ext cx="457200" cy="4572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2423160" y="3182112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</a:rPr>
              <a:t>Climate-Resilient</a:t>
            </a:r>
            <a:endParaRPr lang="en-US" sz="1000" dirty="0"/>
          </a:p>
        </p:txBody>
      </p:sp>
      <p:sp>
        <p:nvSpPr>
          <p:cNvPr id="12" name="Shape 8"/>
          <p:cNvSpPr/>
          <p:nvPr/>
        </p:nvSpPr>
        <p:spPr>
          <a:xfrm>
            <a:off x="4663440" y="2423160"/>
            <a:ext cx="685800" cy="685800"/>
          </a:xfrm>
          <a:prstGeom prst="ellipse">
            <a:avLst/>
          </a:prstGeom>
          <a:solidFill>
            <a:srgbClr val="0E2A45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3168" y="2532888"/>
            <a:ext cx="457200" cy="45720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4480560" y="3182112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</a:rPr>
              <a:t>Sovereign Data</a:t>
            </a:r>
            <a:endParaRPr lang="en-US" sz="1000" dirty="0"/>
          </a:p>
        </p:txBody>
      </p:sp>
      <p:sp>
        <p:nvSpPr>
          <p:cNvPr id="15" name="Shape 10"/>
          <p:cNvSpPr/>
          <p:nvPr/>
        </p:nvSpPr>
        <p:spPr>
          <a:xfrm>
            <a:off x="6720840" y="2423160"/>
            <a:ext cx="685800" cy="685800"/>
          </a:xfrm>
          <a:prstGeom prst="ellipse">
            <a:avLst/>
          </a:prstGeom>
          <a:solidFill>
            <a:srgbClr val="0E2A45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30568" y="2532888"/>
            <a:ext cx="457200" cy="45720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6537960" y="3182112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</a:rPr>
              <a:t>Connected Always</a:t>
            </a:r>
            <a:endParaRPr lang="en-US" sz="1000" dirty="0"/>
          </a:p>
        </p:txBody>
      </p:sp>
      <p:sp>
        <p:nvSpPr>
          <p:cNvPr id="18" name="Shape 12"/>
          <p:cNvSpPr/>
          <p:nvPr/>
        </p:nvSpPr>
        <p:spPr>
          <a:xfrm>
            <a:off x="548640" y="3794760"/>
            <a:ext cx="8046720" cy="73152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3"/>
          <p:cNvSpPr/>
          <p:nvPr/>
        </p:nvSpPr>
        <p:spPr>
          <a:xfrm>
            <a:off x="548640" y="397764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67E8F9"/>
                </a:solidFill>
              </a:rPr>
              <a:t>Regional cooperation is not optional — it is the only viable path to AI infrastructure resilience at Caribbean scale.</a:t>
            </a:r>
            <a:endParaRPr lang="en-US" sz="1300" dirty="0"/>
          </a:p>
        </p:txBody>
      </p:sp>
      <p:sp>
        <p:nvSpPr>
          <p:cNvPr id="20" name="Text 14"/>
          <p:cNvSpPr/>
          <p:nvPr/>
        </p:nvSpPr>
        <p:spPr>
          <a:xfrm>
            <a:off x="548640" y="45262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4A3B8"/>
                </a:solidFill>
              </a:rPr>
              <a:t>Questions &amp; Discussion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228600"/>
            <a:ext cx="8595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b="1" kern="0" spc="200" dirty="0">
                <a:solidFill>
                  <a:srgbClr val="0E7490"/>
                </a:solidFill>
              </a:rPr>
              <a:t>THE CARIBBEAN CONTEXT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274320" y="594360"/>
            <a:ext cx="6400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A162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This Region, Why Now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274320" y="1417320"/>
            <a:ext cx="1920240" cy="32004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74320" y="1417320"/>
            <a:ext cx="1920240" cy="73152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914400" y="1600200"/>
            <a:ext cx="640080" cy="640080"/>
          </a:xfrm>
          <a:prstGeom prst="ellipse">
            <a:avLst/>
          </a:prstGeom>
          <a:solidFill>
            <a:srgbClr val="0E7490">
              <a:alpha val="80000"/>
            </a:srgbClr>
          </a:solidFill>
          <a:ln w="12700">
            <a:solidFill>
              <a:srgbClr val="0E749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8408" y="1664208"/>
            <a:ext cx="502920" cy="5029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74320" y="2377440"/>
            <a:ext cx="1920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E74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30+</a:t>
            </a:r>
            <a:endParaRPr lang="en-US" sz="3200" dirty="0"/>
          </a:p>
        </p:txBody>
      </p:sp>
      <p:sp>
        <p:nvSpPr>
          <p:cNvPr id="10" name="Text 7"/>
          <p:cNvSpPr/>
          <p:nvPr/>
        </p:nvSpPr>
        <p:spPr>
          <a:xfrm>
            <a:off x="365760" y="3108960"/>
            <a:ext cx="17373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BD5E1"/>
                </a:solidFill>
              </a:rPr>
              <a:t>Island Nations &amp; Territories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2423160" y="1417320"/>
            <a:ext cx="1920240" cy="32004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2423160" y="1417320"/>
            <a:ext cx="1920240" cy="73152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3063240" y="1600200"/>
            <a:ext cx="640080" cy="640080"/>
          </a:xfrm>
          <a:prstGeom prst="ellipse">
            <a:avLst/>
          </a:prstGeom>
          <a:solidFill>
            <a:srgbClr val="F97316">
              <a:alpha val="80000"/>
            </a:srgbClr>
          </a:solidFill>
          <a:ln w="12700">
            <a:solidFill>
              <a:srgbClr val="F97316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7248" y="1664208"/>
            <a:ext cx="502920" cy="50292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2423160" y="2377440"/>
            <a:ext cx="1920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9731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44M+</a:t>
            </a:r>
            <a:endParaRPr lang="en-US" sz="3200" dirty="0"/>
          </a:p>
        </p:txBody>
      </p:sp>
      <p:sp>
        <p:nvSpPr>
          <p:cNvPr id="16" name="Text 12"/>
          <p:cNvSpPr/>
          <p:nvPr/>
        </p:nvSpPr>
        <p:spPr>
          <a:xfrm>
            <a:off x="2514600" y="3108960"/>
            <a:ext cx="17373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BD5E1"/>
                </a:solidFill>
              </a:rPr>
              <a:t>People Served by Regional Infrastructure</a:t>
            </a:r>
            <a:endParaRPr lang="en-US" sz="1100" dirty="0"/>
          </a:p>
        </p:txBody>
      </p:sp>
      <p:sp>
        <p:nvSpPr>
          <p:cNvPr id="17" name="Shape 13"/>
          <p:cNvSpPr/>
          <p:nvPr/>
        </p:nvSpPr>
        <p:spPr>
          <a:xfrm>
            <a:off x="4572000" y="1417320"/>
            <a:ext cx="1920240" cy="32004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4"/>
          <p:cNvSpPr/>
          <p:nvPr/>
        </p:nvSpPr>
        <p:spPr>
          <a:xfrm>
            <a:off x="4572000" y="1417320"/>
            <a:ext cx="1920240" cy="73152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5212080" y="1600200"/>
            <a:ext cx="640080" cy="640080"/>
          </a:xfrm>
          <a:prstGeom prst="ellipse">
            <a:avLst/>
          </a:prstGeom>
          <a:solidFill>
            <a:srgbClr val="06B6D4">
              <a:alpha val="80000"/>
            </a:srgbClr>
          </a:solidFill>
          <a:ln w="12700">
            <a:solidFill>
              <a:srgbClr val="06B6D4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76088" y="1664208"/>
            <a:ext cx="502920" cy="50292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4572000" y="2377440"/>
            <a:ext cx="1920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6B6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78%</a:t>
            </a:r>
            <a:endParaRPr lang="en-US" sz="3200" dirty="0"/>
          </a:p>
        </p:txBody>
      </p:sp>
      <p:sp>
        <p:nvSpPr>
          <p:cNvPr id="22" name="Text 17"/>
          <p:cNvSpPr/>
          <p:nvPr/>
        </p:nvSpPr>
        <p:spPr>
          <a:xfrm>
            <a:off x="4663440" y="3108960"/>
            <a:ext cx="17373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BD5E1"/>
                </a:solidFill>
              </a:rPr>
              <a:t>GDP Dependent on Digital Connectivity</a:t>
            </a:r>
            <a:endParaRPr lang="en-US" sz="1100" dirty="0"/>
          </a:p>
        </p:txBody>
      </p:sp>
      <p:sp>
        <p:nvSpPr>
          <p:cNvPr id="23" name="Shape 18"/>
          <p:cNvSpPr/>
          <p:nvPr/>
        </p:nvSpPr>
        <p:spPr>
          <a:xfrm>
            <a:off x="6720840" y="1417320"/>
            <a:ext cx="1920240" cy="32004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19"/>
          <p:cNvSpPr/>
          <p:nvPr/>
        </p:nvSpPr>
        <p:spPr>
          <a:xfrm>
            <a:off x="6720840" y="1417320"/>
            <a:ext cx="1920240" cy="7315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0"/>
          <p:cNvSpPr/>
          <p:nvPr/>
        </p:nvSpPr>
        <p:spPr>
          <a:xfrm>
            <a:off x="7360920" y="1600200"/>
            <a:ext cx="640080" cy="640080"/>
          </a:xfrm>
          <a:prstGeom prst="ellipse">
            <a:avLst/>
          </a:prstGeom>
          <a:solidFill>
            <a:srgbClr val="F59E0B">
              <a:alpha val="80000"/>
            </a:srgbClr>
          </a:solidFill>
          <a:ln w="12700">
            <a:solidFill>
              <a:srgbClr val="F59E0B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24928" y="1664208"/>
            <a:ext cx="502920" cy="502920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6720840" y="2377440"/>
            <a:ext cx="1920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59E0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3×</a:t>
            </a:r>
            <a:endParaRPr lang="en-US" sz="3200" dirty="0"/>
          </a:p>
        </p:txBody>
      </p:sp>
      <p:sp>
        <p:nvSpPr>
          <p:cNvPr id="28" name="Text 22"/>
          <p:cNvSpPr/>
          <p:nvPr/>
        </p:nvSpPr>
        <p:spPr>
          <a:xfrm>
            <a:off x="6812280" y="3108960"/>
            <a:ext cx="17373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BD5E1"/>
                </a:solidFill>
              </a:rPr>
              <a:t>Faster AI Adoption Than Global Average</a:t>
            </a:r>
            <a:endParaRPr lang="en-US" sz="1100" dirty="0"/>
          </a:p>
        </p:txBody>
      </p:sp>
      <p:sp>
        <p:nvSpPr>
          <p:cNvPr id="29" name="Text 23"/>
          <p:cNvSpPr/>
          <p:nvPr/>
        </p:nvSpPr>
        <p:spPr>
          <a:xfrm>
            <a:off x="274320" y="4754880"/>
            <a:ext cx="8595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94A3B8"/>
                </a:solidFill>
              </a:rPr>
              <a:t>The Caribbean faces unique AI infrastructure challenges: geographic dispersion, hurricane exposure, economic variance, and digital sovereignty concerns.</a:t>
            </a:r>
            <a:endParaRPr lang="en-US" sz="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6B6D4"/>
                </a:solidFill>
              </a:rPr>
              <a:t>KEY CHALLENGES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54864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Barriers to Resilient AI Infrastructure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1371600"/>
            <a:ext cx="2743200" cy="1508760"/>
          </a:xfrm>
          <a:prstGeom prst="rect">
            <a:avLst/>
          </a:prstGeom>
          <a:solidFill>
            <a:srgbClr val="0E2A45"/>
          </a:solidFill>
          <a:ln w="12700">
            <a:solidFill>
              <a:srgbClr val="16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912" y="1554480"/>
            <a:ext cx="411480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32688" y="153619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97316"/>
                </a:solidFill>
              </a:rPr>
              <a:t>Climate Vulnerability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411480" y="2011680"/>
            <a:ext cx="25146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Hurricane-prone regions require hardened, redundant systems capable of withstanding Category 5 events and rapid recovery.</a:t>
            </a:r>
            <a:endParaRPr lang="en-US" sz="950" dirty="0"/>
          </a:p>
        </p:txBody>
      </p:sp>
      <p:sp>
        <p:nvSpPr>
          <p:cNvPr id="8" name="Shape 5"/>
          <p:cNvSpPr/>
          <p:nvPr/>
        </p:nvSpPr>
        <p:spPr>
          <a:xfrm>
            <a:off x="3200400" y="1371600"/>
            <a:ext cx="2743200" cy="1508760"/>
          </a:xfrm>
          <a:prstGeom prst="rect">
            <a:avLst/>
          </a:prstGeom>
          <a:solidFill>
            <a:srgbClr val="0E2A45"/>
          </a:solidFill>
          <a:ln w="12700">
            <a:solidFill>
              <a:srgbClr val="16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4992" y="1554480"/>
            <a:ext cx="411480" cy="41148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3858768" y="153619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59E0B"/>
                </a:solidFill>
              </a:rPr>
              <a:t>Connectivity Gaps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3337560" y="2011680"/>
            <a:ext cx="25146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Submarine cable dependencies create single points of failure. Satellite latency impacts real-time AI inference pipelines.</a:t>
            </a:r>
            <a:endParaRPr lang="en-US" sz="950" dirty="0"/>
          </a:p>
        </p:txBody>
      </p:sp>
      <p:sp>
        <p:nvSpPr>
          <p:cNvPr id="12" name="Shape 8"/>
          <p:cNvSpPr/>
          <p:nvPr/>
        </p:nvSpPr>
        <p:spPr>
          <a:xfrm>
            <a:off x="6126480" y="1371600"/>
            <a:ext cx="2743200" cy="1508760"/>
          </a:xfrm>
          <a:prstGeom prst="rect">
            <a:avLst/>
          </a:prstGeom>
          <a:solidFill>
            <a:srgbClr val="0E2A45"/>
          </a:solidFill>
          <a:ln w="12700">
            <a:solidFill>
              <a:srgbClr val="16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91072" y="1554480"/>
            <a:ext cx="411480" cy="41148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6784848" y="153619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B6D4"/>
                </a:solidFill>
              </a:rPr>
              <a:t>Data Sovereignty</a:t>
            </a:r>
            <a:endParaRPr lang="en-US" sz="1200" dirty="0"/>
          </a:p>
        </p:txBody>
      </p:sp>
      <p:sp>
        <p:nvSpPr>
          <p:cNvPr id="15" name="Text 10"/>
          <p:cNvSpPr/>
          <p:nvPr/>
        </p:nvSpPr>
        <p:spPr>
          <a:xfrm>
            <a:off x="6263640" y="2011680"/>
            <a:ext cx="25146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Sensitive government and financial data subject to foreign jurisdiction risks when hosted on non-regional cloud providers.</a:t>
            </a:r>
            <a:endParaRPr lang="en-US" sz="950" dirty="0"/>
          </a:p>
        </p:txBody>
      </p:sp>
      <p:sp>
        <p:nvSpPr>
          <p:cNvPr id="16" name="Shape 11"/>
          <p:cNvSpPr/>
          <p:nvPr/>
        </p:nvSpPr>
        <p:spPr>
          <a:xfrm>
            <a:off x="274320" y="3063240"/>
            <a:ext cx="2743200" cy="1508760"/>
          </a:xfrm>
          <a:prstGeom prst="rect">
            <a:avLst/>
          </a:prstGeom>
          <a:solidFill>
            <a:srgbClr val="0E2A45"/>
          </a:solidFill>
          <a:ln w="12700">
            <a:solidFill>
              <a:srgbClr val="16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912" y="3246120"/>
            <a:ext cx="411480" cy="41148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932688" y="322783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7E8F9"/>
                </a:solidFill>
              </a:rPr>
              <a:t>Talent Scarcity</a:t>
            </a:r>
            <a:endParaRPr lang="en-US" sz="1200" dirty="0"/>
          </a:p>
        </p:txBody>
      </p:sp>
      <p:sp>
        <p:nvSpPr>
          <p:cNvPr id="19" name="Text 13"/>
          <p:cNvSpPr/>
          <p:nvPr/>
        </p:nvSpPr>
        <p:spPr>
          <a:xfrm>
            <a:off x="411480" y="3703320"/>
            <a:ext cx="25146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Limited local AI/ML engineering talent pool and brain drain to larger markets creates workforce sustainability risk.</a:t>
            </a:r>
            <a:endParaRPr lang="en-US" sz="950" dirty="0"/>
          </a:p>
        </p:txBody>
      </p:sp>
      <p:sp>
        <p:nvSpPr>
          <p:cNvPr id="20" name="Shape 14"/>
          <p:cNvSpPr/>
          <p:nvPr/>
        </p:nvSpPr>
        <p:spPr>
          <a:xfrm>
            <a:off x="3200400" y="3063240"/>
            <a:ext cx="2743200" cy="1508760"/>
          </a:xfrm>
          <a:prstGeom prst="rect">
            <a:avLst/>
          </a:prstGeom>
          <a:solidFill>
            <a:srgbClr val="0E2A45"/>
          </a:solidFill>
          <a:ln w="12700">
            <a:solidFill>
              <a:srgbClr val="16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64992" y="3246120"/>
            <a:ext cx="411480" cy="411480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3858768" y="322783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97316"/>
                </a:solidFill>
              </a:rPr>
              <a:t>Legacy Infrastructure</a:t>
            </a:r>
            <a:endParaRPr lang="en-US" sz="1200" dirty="0"/>
          </a:p>
        </p:txBody>
      </p:sp>
      <p:sp>
        <p:nvSpPr>
          <p:cNvPr id="23" name="Text 16"/>
          <p:cNvSpPr/>
          <p:nvPr/>
        </p:nvSpPr>
        <p:spPr>
          <a:xfrm>
            <a:off x="3337560" y="3703320"/>
            <a:ext cx="25146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Aging telecommunications and power grid infrastructure complicates modern AI workload deployment and reliability.</a:t>
            </a:r>
            <a:endParaRPr lang="en-US" sz="950" dirty="0"/>
          </a:p>
        </p:txBody>
      </p:sp>
      <p:sp>
        <p:nvSpPr>
          <p:cNvPr id="24" name="Shape 17"/>
          <p:cNvSpPr/>
          <p:nvPr/>
        </p:nvSpPr>
        <p:spPr>
          <a:xfrm>
            <a:off x="6126480" y="3063240"/>
            <a:ext cx="2743200" cy="1508760"/>
          </a:xfrm>
          <a:prstGeom prst="rect">
            <a:avLst/>
          </a:prstGeom>
          <a:solidFill>
            <a:srgbClr val="0E2A45"/>
          </a:solidFill>
          <a:ln w="12700">
            <a:solidFill>
              <a:srgbClr val="16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5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1072" y="3246120"/>
            <a:ext cx="411480" cy="411480"/>
          </a:xfrm>
          <a:prstGeom prst="rect">
            <a:avLst/>
          </a:prstGeom>
        </p:spPr>
      </p:pic>
      <p:sp>
        <p:nvSpPr>
          <p:cNvPr id="26" name="Text 18"/>
          <p:cNvSpPr/>
          <p:nvPr/>
        </p:nvSpPr>
        <p:spPr>
          <a:xfrm>
            <a:off x="6784848" y="322783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59E0B"/>
                </a:solidFill>
              </a:rPr>
              <a:t>Regulatory Fragmentation</a:t>
            </a:r>
            <a:endParaRPr lang="en-US" sz="1200" dirty="0"/>
          </a:p>
        </p:txBody>
      </p:sp>
      <p:sp>
        <p:nvSpPr>
          <p:cNvPr id="27" name="Text 19"/>
          <p:cNvSpPr/>
          <p:nvPr/>
        </p:nvSpPr>
        <p:spPr>
          <a:xfrm>
            <a:off x="6263640" y="3703320"/>
            <a:ext cx="25146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26+ different jurisdictions with inconsistent data protection laws hinder pan-Caribbean AI governance frameworks.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182880"/>
            <a:ext cx="8595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6B6D4"/>
                </a:solidFill>
              </a:rPr>
              <a:t>RESILIENT ARCHITECTURE FRAMEWORK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274320" y="50292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A162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Caribbean AI Infrastructure Stack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74320" y="1188720"/>
            <a:ext cx="8595360" cy="713232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1243584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Application &amp; AI Layer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840480" y="1243584"/>
            <a:ext cx="484632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FFFFFF"/>
                </a:solidFill>
              </a:rPr>
              <a:t>ML inference engines · NLP services · Predictive analytics · Decision automation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274320" y="2011680"/>
            <a:ext cx="8595360" cy="713232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2066544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Security &amp; Governance Layer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840480" y="2066544"/>
            <a:ext cx="484632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FFFFFF"/>
                </a:solidFill>
              </a:rPr>
              <a:t>Zero-trust authentication · Encryption at rest/transit · Audit logging · RBAC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274320" y="2834640"/>
            <a:ext cx="8595360" cy="713232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57200" y="2889504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Data Platform Layer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840480" y="2889504"/>
            <a:ext cx="484632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FFFFFF"/>
                </a:solidFill>
              </a:rPr>
              <a:t>Federated data lakes · In-region replication · Sovereignty-compliant storage · Backup vaults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274320" y="3657600"/>
            <a:ext cx="8595360" cy="713232"/>
          </a:xfrm>
          <a:prstGeom prst="rect">
            <a:avLst/>
          </a:prstGeom>
          <a:solidFill>
            <a:srgbClr val="163A5F"/>
          </a:solidFill>
          <a:ln w="12700">
            <a:solidFill>
              <a:srgbClr val="16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57200" y="3712464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Network &amp; Connectivity Layer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840480" y="3712464"/>
            <a:ext cx="484632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FFFFFF"/>
                </a:solidFill>
              </a:rPr>
              <a:t>Multi-path routing · LEO satellite integration · Edge PoPs · SD-WAN fabric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274320" y="4709160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</a:rPr>
              <a:t>Interconnected layers communicate via encrypted APIs — each tier independently hardened for Caribbean threat models.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6B6D4"/>
                </a:solidFill>
              </a:rPr>
              <a:t>SECURITY PRINCIPLES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Zero-Trust by Design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1298448"/>
            <a:ext cx="4114800" cy="1051560"/>
          </a:xfrm>
          <a:prstGeom prst="rect">
            <a:avLst/>
          </a:prstGeom>
          <a:solidFill>
            <a:srgbClr val="0E2A45"/>
          </a:solidFill>
          <a:ln w="12700">
            <a:solidFill>
              <a:srgbClr val="16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408176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6B6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987552" y="1389888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Never Trust, Always Verify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987552" y="1728216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All AI model calls, data queries, and inter-service communications authenticated via short-lived JWT tokens with per-request validation.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4754880" y="1298448"/>
            <a:ext cx="4114800" cy="1051560"/>
          </a:xfrm>
          <a:prstGeom prst="rect">
            <a:avLst/>
          </a:prstGeom>
          <a:solidFill>
            <a:srgbClr val="0E2A45"/>
          </a:solidFill>
          <a:ln w="12700">
            <a:solidFill>
              <a:srgbClr val="16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892040" y="1408176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67E8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5376672" y="1389888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Least-Privilege Access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376672" y="1728216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AI workloads granted minimum required permissions. Service accounts scoped per environment, rotated automatically every 24 hours.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365760" y="2468880"/>
            <a:ext cx="4114800" cy="1051560"/>
          </a:xfrm>
          <a:prstGeom prst="rect">
            <a:avLst/>
          </a:prstGeom>
          <a:solidFill>
            <a:srgbClr val="0E2A45"/>
          </a:solidFill>
          <a:ln w="12700">
            <a:solidFill>
              <a:srgbClr val="16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02920" y="2578608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9731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987552" y="2560320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Continuous Monitoring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987552" y="2898648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Real-time anomaly detection on AI inference logs. Behavioral baselines established; deviations trigger automated incident response.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4754880" y="2468880"/>
            <a:ext cx="4114800" cy="1051560"/>
          </a:xfrm>
          <a:prstGeom prst="rect">
            <a:avLst/>
          </a:prstGeom>
          <a:solidFill>
            <a:srgbClr val="0E2A45"/>
          </a:solidFill>
          <a:ln w="12700">
            <a:solidFill>
              <a:srgbClr val="16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892040" y="2578608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59E0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5376672" y="2560320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Encryption Everywhere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376672" y="2898648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TLS 1.3 in transit, AES-256 at rest. AI model weights treated as crown-jewel assets with HSM-backed key management.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65760" y="3639312"/>
            <a:ext cx="4114800" cy="1051560"/>
          </a:xfrm>
          <a:prstGeom prst="rect">
            <a:avLst/>
          </a:prstGeom>
          <a:solidFill>
            <a:srgbClr val="0E2A45"/>
          </a:solidFill>
          <a:ln w="12700">
            <a:solidFill>
              <a:srgbClr val="16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02920" y="374904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6B6D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987552" y="3730752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Immutable Audit Trails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987552" y="406908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All AI decisions logged to tamper-proof ledger. Supports regulatory compliance and post-incident forensic analysis.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4754880" y="3639312"/>
            <a:ext cx="4114800" cy="1051560"/>
          </a:xfrm>
          <a:prstGeom prst="rect">
            <a:avLst/>
          </a:prstGeom>
          <a:solidFill>
            <a:srgbClr val="0E2A45"/>
          </a:solidFill>
          <a:ln w="12700">
            <a:solidFill>
              <a:srgbClr val="16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892040" y="374904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67E8F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06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5376672" y="3730752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Sovereign Key Custody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376672" y="406908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Encryption keys generated and stored within regional jurisdiction. No cloud provider root access to AI model or training data.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201168"/>
            <a:ext cx="8595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F97316"/>
                </a:solidFill>
              </a:rPr>
              <a:t>CLIMATE RESILIENCE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274320" y="530352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A162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Engineering for Extreme Weather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74320" y="1325880"/>
            <a:ext cx="50292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74320" y="1325880"/>
            <a:ext cx="64008" cy="1005840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75488" y="1417320"/>
            <a:ext cx="4663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</a:rPr>
              <a:t>Hardened Data Centers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75488" y="1764792"/>
            <a:ext cx="4663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E7490"/>
                </a:solidFill>
              </a:rPr>
              <a:t>Wind-rated to 185mph · Flood-elevated · Diesel + solar UPS · 72hr autonomous ops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74320" y="2514600"/>
            <a:ext cx="50292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74320" y="2514600"/>
            <a:ext cx="64008" cy="1005840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75488" y="2606040"/>
            <a:ext cx="4663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</a:rPr>
              <a:t>Geo-Redundant Replication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75488" y="2953512"/>
            <a:ext cx="4663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E7490"/>
                </a:solidFill>
              </a:rPr>
              <a:t>Active-active across minimum 3 islands · RPO &lt; 15min · RTO &lt; 1hr for AI workloads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74320" y="3703320"/>
            <a:ext cx="50292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274320" y="3703320"/>
            <a:ext cx="64008" cy="100584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75488" y="3794760"/>
            <a:ext cx="4663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</a:rPr>
              <a:t>Satellite Failover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75488" y="4142232"/>
            <a:ext cx="4663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E7490"/>
                </a:solidFill>
              </a:rPr>
              <a:t>Starlink/OneWeb integration · Automatic BGP failover on submarine cable outage · &lt;60s cutover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577840" y="1325880"/>
            <a:ext cx="3291840" cy="32004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669280" y="146304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6B6D4"/>
                </a:solidFill>
              </a:rPr>
              <a:t>Recovery Targets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669280" y="201168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97316"/>
                </a:solidFill>
              </a:rPr>
              <a:t>RPO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583680" y="2011680"/>
            <a:ext cx="1280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&lt; 15 min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7863840" y="2084832"/>
            <a:ext cx="914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</a:rPr>
              <a:t>Data Loss Window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5669280" y="260604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97316"/>
                </a:solidFill>
              </a:rPr>
              <a:t>RTO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583680" y="2606040"/>
            <a:ext cx="1280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&lt; 1 hr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7863840" y="2679192"/>
            <a:ext cx="914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</a:rPr>
              <a:t>Service Recovery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5669280" y="320040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97316"/>
                </a:solidFill>
              </a:rPr>
              <a:t>MTTR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6583680" y="3200400"/>
            <a:ext cx="1280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&lt; 4 hrs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7863840" y="3273552"/>
            <a:ext cx="914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</a:rPr>
              <a:t>Full Stack Restore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669280" y="379476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97316"/>
                </a:solidFill>
              </a:rPr>
              <a:t>SLA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6583680" y="3794760"/>
            <a:ext cx="1280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99.95%</a:t>
            </a:r>
            <a:endParaRPr lang="en-US" sz="1500" dirty="0"/>
          </a:p>
        </p:txBody>
      </p:sp>
      <p:sp>
        <p:nvSpPr>
          <p:cNvPr id="30" name="Text 28"/>
          <p:cNvSpPr/>
          <p:nvPr/>
        </p:nvSpPr>
        <p:spPr>
          <a:xfrm>
            <a:off x="7863840" y="3867912"/>
            <a:ext cx="9144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</a:rPr>
              <a:t>Annual Uptime Target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67E8F9"/>
                </a:solidFill>
              </a:rPr>
              <a:t>DATA SOVEREIGNTY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Keeping Caribbean Data in Caribbean Hands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274320" y="1298448"/>
            <a:ext cx="2743200" cy="3566160"/>
          </a:xfrm>
          <a:prstGeom prst="rect">
            <a:avLst/>
          </a:prstGeom>
          <a:solidFill>
            <a:srgbClr val="0E2A45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 sz="1000"/>
          </a:p>
        </p:txBody>
      </p:sp>
      <p:sp>
        <p:nvSpPr>
          <p:cNvPr id="5" name="Shape 3"/>
          <p:cNvSpPr/>
          <p:nvPr/>
        </p:nvSpPr>
        <p:spPr>
          <a:xfrm>
            <a:off x="274320" y="1298448"/>
            <a:ext cx="2743200" cy="64008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 sz="1000"/>
          </a:p>
        </p:txBody>
      </p:sp>
      <p:sp>
        <p:nvSpPr>
          <p:cNvPr id="6" name="Shape 4"/>
          <p:cNvSpPr/>
          <p:nvPr/>
        </p:nvSpPr>
        <p:spPr>
          <a:xfrm>
            <a:off x="1234440" y="1463040"/>
            <a:ext cx="822960" cy="822960"/>
          </a:xfrm>
          <a:prstGeom prst="ellipse">
            <a:avLst/>
          </a:prstGeom>
          <a:solidFill>
            <a:srgbClr val="06B6D4">
              <a:alpha val="80000"/>
            </a:srgbClr>
          </a:solidFill>
          <a:ln w="12700">
            <a:solidFill>
              <a:srgbClr val="06B6D4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 sz="100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8448" y="1527048"/>
            <a:ext cx="694944" cy="69494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274320" y="2450592"/>
            <a:ext cx="2743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6B6D4"/>
                </a:solidFill>
              </a:rPr>
              <a:t>Legal Framework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13121" y="2898648"/>
            <a:ext cx="254203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</a:rPr>
              <a:t>Adopt CARICOM Model Data Protection Act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384048" y="3063240"/>
            <a:ext cx="73152" cy="73152"/>
          </a:xfrm>
          <a:prstGeom prst="ellipse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 sz="1000"/>
          </a:p>
        </p:txBody>
      </p:sp>
      <p:sp>
        <p:nvSpPr>
          <p:cNvPr id="12" name="Text 9"/>
          <p:cNvSpPr/>
          <p:nvPr/>
        </p:nvSpPr>
        <p:spPr>
          <a:xfrm>
            <a:off x="420624" y="3289026"/>
            <a:ext cx="254203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200000"/>
              </a:lnSpc>
              <a:buNone/>
            </a:pPr>
            <a:r>
              <a:rPr lang="en-US" sz="1000" dirty="0">
                <a:solidFill>
                  <a:srgbClr val="CBD5E1"/>
                </a:solidFill>
              </a:rPr>
              <a:t>Bilateral data residency agreements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384048" y="3520440"/>
            <a:ext cx="73152" cy="73152"/>
          </a:xfrm>
          <a:prstGeom prst="ellipse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 sz="1000"/>
          </a:p>
        </p:txBody>
      </p:sp>
      <p:sp>
        <p:nvSpPr>
          <p:cNvPr id="14" name="Text 11"/>
          <p:cNvSpPr/>
          <p:nvPr/>
        </p:nvSpPr>
        <p:spPr>
          <a:xfrm>
            <a:off x="420624" y="3762756"/>
            <a:ext cx="254203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200000"/>
              </a:lnSpc>
              <a:buNone/>
            </a:pPr>
            <a:r>
              <a:rPr lang="en-US" sz="1000" dirty="0">
                <a:solidFill>
                  <a:srgbClr val="CBD5E1"/>
                </a:solidFill>
              </a:rPr>
              <a:t>AI output classification standards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384048" y="3977640"/>
            <a:ext cx="73152" cy="73152"/>
          </a:xfrm>
          <a:prstGeom prst="ellipse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 sz="1000"/>
          </a:p>
        </p:txBody>
      </p:sp>
      <p:sp>
        <p:nvSpPr>
          <p:cNvPr id="16" name="Text 13"/>
          <p:cNvSpPr/>
          <p:nvPr/>
        </p:nvSpPr>
        <p:spPr>
          <a:xfrm>
            <a:off x="420624" y="4265676"/>
            <a:ext cx="254203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</a:rPr>
              <a:t>Cross-border transfer protocols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384048" y="4434840"/>
            <a:ext cx="73152" cy="73152"/>
          </a:xfrm>
          <a:prstGeom prst="ellipse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 sz="1000"/>
          </a:p>
        </p:txBody>
      </p:sp>
      <p:sp>
        <p:nvSpPr>
          <p:cNvPr id="18" name="Shape 15"/>
          <p:cNvSpPr/>
          <p:nvPr/>
        </p:nvSpPr>
        <p:spPr>
          <a:xfrm>
            <a:off x="3200400" y="1298448"/>
            <a:ext cx="2743200" cy="3566160"/>
          </a:xfrm>
          <a:prstGeom prst="rect">
            <a:avLst/>
          </a:prstGeom>
          <a:solidFill>
            <a:srgbClr val="0E2A45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 sz="1000"/>
          </a:p>
        </p:txBody>
      </p:sp>
      <p:sp>
        <p:nvSpPr>
          <p:cNvPr id="19" name="Shape 16"/>
          <p:cNvSpPr/>
          <p:nvPr/>
        </p:nvSpPr>
        <p:spPr>
          <a:xfrm>
            <a:off x="3200400" y="1298448"/>
            <a:ext cx="2743200" cy="64008"/>
          </a:xfrm>
          <a:prstGeom prst="rect">
            <a:avLst/>
          </a:prstGeom>
          <a:solidFill>
            <a:srgbClr val="67E8F9"/>
          </a:solidFill>
          <a:ln w="12700">
            <a:solidFill>
              <a:srgbClr val="67E8F9"/>
            </a:solidFill>
            <a:prstDash val="solid"/>
          </a:ln>
        </p:spPr>
        <p:txBody>
          <a:bodyPr/>
          <a:lstStyle/>
          <a:p>
            <a:endParaRPr lang="en-US" sz="1000"/>
          </a:p>
        </p:txBody>
      </p:sp>
      <p:sp>
        <p:nvSpPr>
          <p:cNvPr id="20" name="Shape 17"/>
          <p:cNvSpPr/>
          <p:nvPr/>
        </p:nvSpPr>
        <p:spPr>
          <a:xfrm>
            <a:off x="4160520" y="1463040"/>
            <a:ext cx="822960" cy="822960"/>
          </a:xfrm>
          <a:prstGeom prst="ellipse">
            <a:avLst/>
          </a:prstGeom>
          <a:solidFill>
            <a:srgbClr val="67E8F9">
              <a:alpha val="80000"/>
            </a:srgbClr>
          </a:solidFill>
          <a:ln w="12700">
            <a:solidFill>
              <a:srgbClr val="67E8F9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 sz="1000"/>
          </a:p>
        </p:txBody>
      </p:sp>
      <p:pic>
        <p:nvPicPr>
          <p:cNvPr id="2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4528" y="1527048"/>
            <a:ext cx="694944" cy="694944"/>
          </a:xfrm>
          <a:prstGeom prst="rect">
            <a:avLst/>
          </a:prstGeom>
        </p:spPr>
      </p:pic>
      <p:sp>
        <p:nvSpPr>
          <p:cNvPr id="22" name="Text 18"/>
          <p:cNvSpPr/>
          <p:nvPr/>
        </p:nvSpPr>
        <p:spPr>
          <a:xfrm>
            <a:off x="3200400" y="2450592"/>
            <a:ext cx="2743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67E8F9"/>
                </a:solidFill>
              </a:rPr>
              <a:t>Technical Controls</a:t>
            </a:r>
            <a:endParaRPr lang="en-US" sz="1000" dirty="0"/>
          </a:p>
        </p:txBody>
      </p:sp>
      <p:sp>
        <p:nvSpPr>
          <p:cNvPr id="24" name="Text 20"/>
          <p:cNvSpPr/>
          <p:nvPr/>
        </p:nvSpPr>
        <p:spPr>
          <a:xfrm>
            <a:off x="3310128" y="2926080"/>
            <a:ext cx="254203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</a:rPr>
              <a:t>In-region cloud deployment zones</a:t>
            </a:r>
            <a:endParaRPr lang="en-US" sz="1000" dirty="0"/>
          </a:p>
        </p:txBody>
      </p:sp>
      <p:sp>
        <p:nvSpPr>
          <p:cNvPr id="25" name="Shape 21"/>
          <p:cNvSpPr/>
          <p:nvPr/>
        </p:nvSpPr>
        <p:spPr>
          <a:xfrm>
            <a:off x="3310128" y="3063240"/>
            <a:ext cx="73152" cy="73152"/>
          </a:xfrm>
          <a:prstGeom prst="ellipse">
            <a:avLst/>
          </a:prstGeom>
          <a:solidFill>
            <a:srgbClr val="67E8F9"/>
          </a:solidFill>
          <a:ln w="12700">
            <a:solidFill>
              <a:srgbClr val="67E8F9"/>
            </a:solidFill>
            <a:prstDash val="solid"/>
          </a:ln>
        </p:spPr>
        <p:txBody>
          <a:bodyPr/>
          <a:lstStyle/>
          <a:p>
            <a:endParaRPr lang="en-US" sz="1000"/>
          </a:p>
        </p:txBody>
      </p:sp>
      <p:sp>
        <p:nvSpPr>
          <p:cNvPr id="26" name="Text 22"/>
          <p:cNvSpPr/>
          <p:nvPr/>
        </p:nvSpPr>
        <p:spPr>
          <a:xfrm>
            <a:off x="3346704" y="3357020"/>
            <a:ext cx="254203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</a:rPr>
              <a:t>Sovereign key management (HSM)</a:t>
            </a:r>
            <a:endParaRPr lang="en-US" sz="1000" dirty="0"/>
          </a:p>
        </p:txBody>
      </p:sp>
      <p:sp>
        <p:nvSpPr>
          <p:cNvPr id="27" name="Shape 23"/>
          <p:cNvSpPr/>
          <p:nvPr/>
        </p:nvSpPr>
        <p:spPr>
          <a:xfrm>
            <a:off x="3310128" y="3520440"/>
            <a:ext cx="73152" cy="73152"/>
          </a:xfrm>
          <a:prstGeom prst="ellipse">
            <a:avLst/>
          </a:prstGeom>
          <a:solidFill>
            <a:srgbClr val="67E8F9"/>
          </a:solidFill>
          <a:ln w="12700">
            <a:solidFill>
              <a:srgbClr val="67E8F9"/>
            </a:solidFill>
            <a:prstDash val="solid"/>
          </a:ln>
        </p:spPr>
        <p:txBody>
          <a:bodyPr/>
          <a:lstStyle/>
          <a:p>
            <a:endParaRPr lang="en-US" sz="1000"/>
          </a:p>
        </p:txBody>
      </p:sp>
      <p:sp>
        <p:nvSpPr>
          <p:cNvPr id="28" name="Text 24"/>
          <p:cNvSpPr/>
          <p:nvPr/>
        </p:nvSpPr>
        <p:spPr>
          <a:xfrm>
            <a:off x="3346704" y="3824712"/>
            <a:ext cx="254203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</a:rPr>
              <a:t>Federated learning across borders</a:t>
            </a:r>
            <a:endParaRPr lang="en-US" sz="1000" dirty="0"/>
          </a:p>
        </p:txBody>
      </p:sp>
      <p:sp>
        <p:nvSpPr>
          <p:cNvPr id="29" name="Shape 25"/>
          <p:cNvSpPr/>
          <p:nvPr/>
        </p:nvSpPr>
        <p:spPr>
          <a:xfrm>
            <a:off x="3310128" y="3977640"/>
            <a:ext cx="73152" cy="73152"/>
          </a:xfrm>
          <a:prstGeom prst="ellipse">
            <a:avLst/>
          </a:prstGeom>
          <a:solidFill>
            <a:srgbClr val="67E8F9"/>
          </a:solidFill>
          <a:ln w="12700">
            <a:solidFill>
              <a:srgbClr val="67E8F9"/>
            </a:solidFill>
            <a:prstDash val="solid"/>
          </a:ln>
        </p:spPr>
        <p:txBody>
          <a:bodyPr/>
          <a:lstStyle/>
          <a:p>
            <a:endParaRPr lang="en-US" sz="1000"/>
          </a:p>
        </p:txBody>
      </p:sp>
      <p:sp>
        <p:nvSpPr>
          <p:cNvPr id="30" name="Text 26"/>
          <p:cNvSpPr/>
          <p:nvPr/>
        </p:nvSpPr>
        <p:spPr>
          <a:xfrm>
            <a:off x="3364992" y="4266145"/>
            <a:ext cx="254203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</a:rPr>
              <a:t>Local AI model fine-tuning pipelines</a:t>
            </a:r>
            <a:endParaRPr lang="en-US" sz="1000" dirty="0"/>
          </a:p>
        </p:txBody>
      </p:sp>
      <p:sp>
        <p:nvSpPr>
          <p:cNvPr id="31" name="Shape 27"/>
          <p:cNvSpPr/>
          <p:nvPr/>
        </p:nvSpPr>
        <p:spPr>
          <a:xfrm>
            <a:off x="3310128" y="4434840"/>
            <a:ext cx="73152" cy="73152"/>
          </a:xfrm>
          <a:prstGeom prst="ellipse">
            <a:avLst/>
          </a:prstGeom>
          <a:solidFill>
            <a:srgbClr val="67E8F9"/>
          </a:solidFill>
          <a:ln w="12700">
            <a:solidFill>
              <a:srgbClr val="67E8F9"/>
            </a:solidFill>
            <a:prstDash val="solid"/>
          </a:ln>
        </p:spPr>
        <p:txBody>
          <a:bodyPr/>
          <a:lstStyle/>
          <a:p>
            <a:endParaRPr lang="en-US" sz="1000"/>
          </a:p>
        </p:txBody>
      </p:sp>
      <p:sp>
        <p:nvSpPr>
          <p:cNvPr id="32" name="Shape 28"/>
          <p:cNvSpPr/>
          <p:nvPr/>
        </p:nvSpPr>
        <p:spPr>
          <a:xfrm>
            <a:off x="6126480" y="1298448"/>
            <a:ext cx="2743200" cy="3566160"/>
          </a:xfrm>
          <a:prstGeom prst="rect">
            <a:avLst/>
          </a:prstGeom>
          <a:solidFill>
            <a:srgbClr val="0E2A45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 sz="1000"/>
          </a:p>
        </p:txBody>
      </p:sp>
      <p:sp>
        <p:nvSpPr>
          <p:cNvPr id="33" name="Shape 29"/>
          <p:cNvSpPr/>
          <p:nvPr/>
        </p:nvSpPr>
        <p:spPr>
          <a:xfrm>
            <a:off x="6126480" y="1298448"/>
            <a:ext cx="2743200" cy="64008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 sz="1000"/>
          </a:p>
        </p:txBody>
      </p:sp>
      <p:sp>
        <p:nvSpPr>
          <p:cNvPr id="34" name="Shape 30"/>
          <p:cNvSpPr/>
          <p:nvPr/>
        </p:nvSpPr>
        <p:spPr>
          <a:xfrm>
            <a:off x="7086600" y="1463040"/>
            <a:ext cx="822960" cy="822960"/>
          </a:xfrm>
          <a:prstGeom prst="ellipse">
            <a:avLst/>
          </a:prstGeom>
          <a:solidFill>
            <a:srgbClr val="F97316">
              <a:alpha val="80000"/>
            </a:srgbClr>
          </a:solidFill>
          <a:ln w="12700">
            <a:solidFill>
              <a:srgbClr val="F97316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 sz="1000"/>
          </a:p>
        </p:txBody>
      </p:sp>
      <p:pic>
        <p:nvPicPr>
          <p:cNvPr id="3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50608" y="1527048"/>
            <a:ext cx="694944" cy="694944"/>
          </a:xfrm>
          <a:prstGeom prst="rect">
            <a:avLst/>
          </a:prstGeom>
        </p:spPr>
      </p:pic>
      <p:sp>
        <p:nvSpPr>
          <p:cNvPr id="36" name="Text 31"/>
          <p:cNvSpPr/>
          <p:nvPr/>
        </p:nvSpPr>
        <p:spPr>
          <a:xfrm>
            <a:off x="6126480" y="2450592"/>
            <a:ext cx="2743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97316"/>
                </a:solidFill>
              </a:rPr>
              <a:t>Governance Model</a:t>
            </a:r>
            <a:endParaRPr lang="en-US" sz="1000" dirty="0"/>
          </a:p>
        </p:txBody>
      </p:sp>
      <p:sp>
        <p:nvSpPr>
          <p:cNvPr id="38" name="Text 33"/>
          <p:cNvSpPr/>
          <p:nvPr/>
        </p:nvSpPr>
        <p:spPr>
          <a:xfrm>
            <a:off x="6309360" y="2903220"/>
            <a:ext cx="254203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</a:rPr>
              <a:t>Regional AI oversight council</a:t>
            </a:r>
            <a:endParaRPr lang="en-US" sz="1000" dirty="0"/>
          </a:p>
        </p:txBody>
      </p:sp>
      <p:sp>
        <p:nvSpPr>
          <p:cNvPr id="39" name="Shape 34"/>
          <p:cNvSpPr/>
          <p:nvPr/>
        </p:nvSpPr>
        <p:spPr>
          <a:xfrm>
            <a:off x="6236208" y="3063240"/>
            <a:ext cx="73152" cy="73152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 sz="1000"/>
          </a:p>
        </p:txBody>
      </p:sp>
      <p:sp>
        <p:nvSpPr>
          <p:cNvPr id="40" name="Text 35"/>
          <p:cNvSpPr/>
          <p:nvPr/>
        </p:nvSpPr>
        <p:spPr>
          <a:xfrm>
            <a:off x="6272784" y="3360420"/>
            <a:ext cx="254203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</a:rPr>
              <a:t>Mandatory impact assessments</a:t>
            </a:r>
            <a:endParaRPr lang="en-US" sz="1000" dirty="0"/>
          </a:p>
        </p:txBody>
      </p:sp>
      <p:sp>
        <p:nvSpPr>
          <p:cNvPr id="41" name="Shape 36"/>
          <p:cNvSpPr/>
          <p:nvPr/>
        </p:nvSpPr>
        <p:spPr>
          <a:xfrm>
            <a:off x="6236208" y="3520440"/>
            <a:ext cx="73152" cy="73152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 sz="1000"/>
          </a:p>
        </p:txBody>
      </p:sp>
      <p:sp>
        <p:nvSpPr>
          <p:cNvPr id="42" name="Text 37"/>
          <p:cNvSpPr/>
          <p:nvPr/>
        </p:nvSpPr>
        <p:spPr>
          <a:xfrm>
            <a:off x="6272784" y="3808476"/>
            <a:ext cx="254203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</a:rPr>
              <a:t>Public sector AI transparency logs</a:t>
            </a:r>
            <a:endParaRPr lang="en-US" sz="1000" dirty="0"/>
          </a:p>
        </p:txBody>
      </p:sp>
      <p:sp>
        <p:nvSpPr>
          <p:cNvPr id="43" name="Shape 38"/>
          <p:cNvSpPr/>
          <p:nvPr/>
        </p:nvSpPr>
        <p:spPr>
          <a:xfrm>
            <a:off x="6236208" y="3977640"/>
            <a:ext cx="73152" cy="73152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 sz="1000"/>
          </a:p>
        </p:txBody>
      </p:sp>
      <p:sp>
        <p:nvSpPr>
          <p:cNvPr id="44" name="Text 39"/>
          <p:cNvSpPr/>
          <p:nvPr/>
        </p:nvSpPr>
        <p:spPr>
          <a:xfrm>
            <a:off x="6272784" y="4256532"/>
            <a:ext cx="254203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</a:rPr>
              <a:t>Algorithmic accountability boards</a:t>
            </a:r>
            <a:endParaRPr lang="en-US" sz="1000" dirty="0"/>
          </a:p>
        </p:txBody>
      </p:sp>
      <p:sp>
        <p:nvSpPr>
          <p:cNvPr id="45" name="Shape 40"/>
          <p:cNvSpPr/>
          <p:nvPr/>
        </p:nvSpPr>
        <p:spPr>
          <a:xfrm>
            <a:off x="6236208" y="4434840"/>
            <a:ext cx="73152" cy="73152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 sz="1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201168"/>
            <a:ext cx="8595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A1628"/>
                </a:solidFill>
              </a:rPr>
              <a:t>AI-SPECIFIC RISK SURFACE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274320" y="530352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A162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Threats Unique to AI Deployments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74320" y="1298448"/>
            <a:ext cx="420624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11480" y="1408176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kern="0" spc="100" dirty="0">
                <a:solidFill>
                  <a:srgbClr val="F97316"/>
                </a:solidFill>
              </a:rPr>
              <a:t>CRITICAL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411480" y="164592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</a:rPr>
              <a:t>Model Poisoning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11480" y="1965960"/>
            <a:ext cx="3977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E7490"/>
                </a:solidFill>
              </a:rPr>
              <a:t>Adversarial contamination of training data skews AI decisions in public-sector systems (health, border control).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709160" y="1298448"/>
            <a:ext cx="420624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846320" y="1408176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kern="0" spc="100" dirty="0">
                <a:solidFill>
                  <a:srgbClr val="E97316"/>
                </a:solidFill>
              </a:rPr>
              <a:t>HIGH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4846320" y="164592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</a:rPr>
              <a:t>Prompt Injection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846320" y="1965960"/>
            <a:ext cx="3977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E7490"/>
                </a:solidFill>
              </a:rPr>
              <a:t>Malicious inputs manipulate LLM-based government chatbots to exfiltrate data or provide harmful guidance.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274320" y="2505456"/>
            <a:ext cx="420624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11480" y="2615184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kern="0" spc="100" dirty="0">
                <a:solidFill>
                  <a:srgbClr val="E97316"/>
                </a:solidFill>
              </a:rPr>
              <a:t>HIGH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411480" y="2852928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</a:rPr>
              <a:t>Model Inversion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11480" y="3172968"/>
            <a:ext cx="3977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E7490"/>
                </a:solidFill>
              </a:rPr>
              <a:t>Attackers extract personally identifiable information embedded in model weights from training on citizen datasets.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4709160" y="2505456"/>
            <a:ext cx="420624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846320" y="2615184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kern="0" spc="100" dirty="0">
                <a:solidFill>
                  <a:srgbClr val="F97316"/>
                </a:solidFill>
              </a:rPr>
              <a:t>CRITICAL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4846320" y="2852928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</a:rPr>
              <a:t>Supply Chain Compromise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846320" y="3172968"/>
            <a:ext cx="3977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E7490"/>
                </a:solidFill>
              </a:rPr>
              <a:t>Backdoored open-source AI libraries or pre-trained models introduce silent vulnerabilities at import time.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274320" y="3712464"/>
            <a:ext cx="420624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11480" y="38221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kern="0" spc="100" dirty="0">
                <a:solidFill>
                  <a:srgbClr val="F59E0B"/>
                </a:solidFill>
              </a:rPr>
              <a:t>MEDIUM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411480" y="4059936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</a:rPr>
              <a:t>Inference Latency DoS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11480" y="4379976"/>
            <a:ext cx="3977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E7490"/>
                </a:solidFill>
              </a:rPr>
              <a:t>Computationally expensive adversarial inputs overwhelm GPU resources, disrupting critical AI service availability.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709160" y="3712464"/>
            <a:ext cx="420624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846320" y="38221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kern="0" spc="100" dirty="0">
                <a:solidFill>
                  <a:srgbClr val="E97316"/>
                </a:solidFill>
              </a:rPr>
              <a:t>HIGH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4846320" y="4059936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</a:rPr>
              <a:t>Regulatory Non-compliance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846320" y="4379976"/>
            <a:ext cx="3977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E7490"/>
                </a:solidFill>
              </a:rPr>
              <a:t>AI outputs that discriminate or lack explainability violate emerging Caribbean AI governance frameworks.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6B6D4"/>
                </a:solidFill>
              </a:rPr>
              <a:t>IMPLEMENTATION ROADMAP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Phased Approach to AI Infrastructure Maturity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868680" y="3200400"/>
            <a:ext cx="7406640" cy="0"/>
          </a:xfrm>
          <a:prstGeom prst="line">
            <a:avLst/>
          </a:prstGeom>
          <a:noFill/>
          <a:ln w="254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960120" y="2971800"/>
            <a:ext cx="457200" cy="457200"/>
          </a:xfrm>
          <a:prstGeom prst="ellipse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234440"/>
            <a:ext cx="1920240" cy="1600200"/>
          </a:xfrm>
          <a:prstGeom prst="rect">
            <a:avLst/>
          </a:prstGeom>
          <a:solidFill>
            <a:srgbClr val="0E2A45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65760" y="1234440"/>
            <a:ext cx="1920240" cy="64008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1325880"/>
            <a:ext cx="1920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6B6D4"/>
                </a:solidFill>
              </a:rPr>
              <a:t>Phase 1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365760" y="1600200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Foundation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75488" y="2011680"/>
            <a:ext cx="1719072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</a:rPr>
              <a:t>Security baseline assessment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</a:rPr>
              <a:t>Zero-trust network architecture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</a:rPr>
              <a:t>In-region backup infrastructure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</a:rPr>
              <a:t>Incident response playbooks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365760" y="3520440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94A3B8"/>
                </a:solidFill>
              </a:rPr>
              <a:t>0–6 Months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063240" y="2971800"/>
            <a:ext cx="457200" cy="457200"/>
          </a:xfrm>
          <a:prstGeom prst="ellipse">
            <a:avLst/>
          </a:prstGeom>
          <a:solidFill>
            <a:srgbClr val="67E8F9"/>
          </a:solidFill>
          <a:ln w="12700">
            <a:solidFill>
              <a:srgbClr val="67E8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468880" y="1234440"/>
            <a:ext cx="1920240" cy="1600200"/>
          </a:xfrm>
          <a:prstGeom prst="rect">
            <a:avLst/>
          </a:prstGeom>
          <a:solidFill>
            <a:srgbClr val="0E2A45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2468880" y="1234440"/>
            <a:ext cx="1920240" cy="64008"/>
          </a:xfrm>
          <a:prstGeom prst="rect">
            <a:avLst/>
          </a:prstGeom>
          <a:solidFill>
            <a:srgbClr val="67E8F9"/>
          </a:solidFill>
          <a:ln w="12700">
            <a:solidFill>
              <a:srgbClr val="67E8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468880" y="1325880"/>
            <a:ext cx="1920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67E8F9"/>
                </a:solidFill>
              </a:rPr>
              <a:t>Phase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2468880" y="1600200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Resilience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2578608" y="2011680"/>
            <a:ext cx="1719072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</a:rPr>
              <a:t>Multi-island geo-redundancy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</a:rPr>
              <a:t>Satellite failover integration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</a:rPr>
              <a:t>AI workload hardening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</a:rPr>
              <a:t>Sovereign key infrastructure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2468880" y="3520440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94A3B8"/>
                </a:solidFill>
              </a:rPr>
              <a:t>6–18 Months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166360" y="2971800"/>
            <a:ext cx="457200" cy="457200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572000" y="1234440"/>
            <a:ext cx="1920240" cy="1600200"/>
          </a:xfrm>
          <a:prstGeom prst="rect">
            <a:avLst/>
          </a:prstGeom>
          <a:solidFill>
            <a:srgbClr val="0E2A45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572000" y="1234440"/>
            <a:ext cx="1920240" cy="64008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572000" y="1325880"/>
            <a:ext cx="1920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97316"/>
                </a:solidFill>
              </a:rPr>
              <a:t>Phase 3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572000" y="1600200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Sovereignty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4681728" y="2011680"/>
            <a:ext cx="1719072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</a:rPr>
              <a:t>Regional AI cloud deployment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</a:rPr>
              <a:t>Cross-border governance council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</a:rPr>
              <a:t>Local AI model repositories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</a:rPr>
              <a:t>Workforce certification program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4572000" y="3520440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94A3B8"/>
                </a:solidFill>
              </a:rPr>
              <a:t>18–36 Months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7269480" y="2971800"/>
            <a:ext cx="457200" cy="45720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6675120" y="1234440"/>
            <a:ext cx="1920240" cy="1600200"/>
          </a:xfrm>
          <a:prstGeom prst="rect">
            <a:avLst/>
          </a:prstGeom>
          <a:solidFill>
            <a:srgbClr val="0E2A45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6675120" y="1234440"/>
            <a:ext cx="1920240" cy="6400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6675120" y="1325880"/>
            <a:ext cx="1920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59E0B"/>
                </a:solidFill>
              </a:rPr>
              <a:t>Phase 4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675120" y="1600200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Leadership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784848" y="2011680"/>
            <a:ext cx="1719072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</a:rPr>
              <a:t>Caribbean AI standards body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</a:rPr>
              <a:t>Open-source AI infrastructure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</a:rPr>
              <a:t>Regional talent pipeline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</a:rPr>
              <a:t>Global knowledge export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6675120" y="3520440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94A3B8"/>
                </a:solidFill>
              </a:rPr>
              <a:t>36+ Months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</a:rPr>
              <a:t>Timelines are indicative and should be adapted to each nation's existing infrastructure maturity and budget cycles.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7015935D31944BBC3798973899D389" ma:contentTypeVersion="14" ma:contentTypeDescription="Create a new document." ma:contentTypeScope="" ma:versionID="00a66d9dba1557be984835248ae0fbfa">
  <xsd:schema xmlns:xsd="http://www.w3.org/2001/XMLSchema" xmlns:xs="http://www.w3.org/2001/XMLSchema" xmlns:p="http://schemas.microsoft.com/office/2006/metadata/properties" xmlns:ns2="2aed5f02-abfd-4873-a7ab-e2b24e9c611b" xmlns:ns3="e3fa2129-4b60-4d6e-ac1a-f7dd9af5ebd6" xmlns:ns4="ebeb3707-5210-4743-8255-78c24a9c38a4" targetNamespace="http://schemas.microsoft.com/office/2006/metadata/properties" ma:root="true" ma:fieldsID="76f704baeea7f5d31178076a4cb652de" ns2:_="" ns3:_="" ns4:_="">
    <xsd:import namespace="2aed5f02-abfd-4873-a7ab-e2b24e9c611b"/>
    <xsd:import namespace="e3fa2129-4b60-4d6e-ac1a-f7dd9af5ebd6"/>
    <xsd:import namespace="ebeb3707-5210-4743-8255-78c24a9c38a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earchPropertie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ed5f02-abfd-4873-a7ab-e2b24e9c611b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7" nillable="true" ma:displayName="Taxonomy Catch All Column" ma:hidden="true" ma:list="{2ff9086c-8f42-4e20-a92f-77beb7dd37dd}" ma:internalName="TaxCatchAll" ma:showField="CatchAllData" ma:web="2aed5f02-abfd-4873-a7ab-e2b24e9c61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fa2129-4b60-4d6e-ac1a-f7dd9af5eb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3f22b6e6-af2c-49e0-a893-9fda7ebbbb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eb3707-5210-4743-8255-78c24a9c38a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3fa2129-4b60-4d6e-ac1a-f7dd9af5ebd6">
      <Terms xmlns="http://schemas.microsoft.com/office/infopath/2007/PartnerControls"/>
    </lcf76f155ced4ddcb4097134ff3c332f>
    <TaxCatchAll xmlns="2aed5f02-abfd-4873-a7ab-e2b24e9c611b" xsi:nil="true"/>
    <_dlc_DocId xmlns="2aed5f02-abfd-4873-a7ab-e2b24e9c611b">CN5V5D2N2K7J-121727025-911</_dlc_DocId>
    <_dlc_DocIdUrl xmlns="2aed5f02-abfd-4873-a7ab-e2b24e9c611b">
      <Url>https://ourjamaica.sharepoint.com/sites/Intranet/dept/cpa/_layouts/15/DocIdRedir.aspx?ID=CN5V5D2N2K7J-121727025-911</Url>
      <Description>CN5V5D2N2K7J-121727025-911</Description>
    </_dlc_DocIdUrl>
  </documentManagement>
</p:properties>
</file>

<file path=customXml/itemProps1.xml><?xml version="1.0" encoding="utf-8"?>
<ds:datastoreItem xmlns:ds="http://schemas.openxmlformats.org/officeDocument/2006/customXml" ds:itemID="{7D6AD081-55E6-40E3-B93A-40B941653544}"/>
</file>

<file path=customXml/itemProps2.xml><?xml version="1.0" encoding="utf-8"?>
<ds:datastoreItem xmlns:ds="http://schemas.openxmlformats.org/officeDocument/2006/customXml" ds:itemID="{064FC55D-8CD1-44C5-8AC9-977E720EE2BB}"/>
</file>

<file path=customXml/itemProps3.xml><?xml version="1.0" encoding="utf-8"?>
<ds:datastoreItem xmlns:ds="http://schemas.openxmlformats.org/officeDocument/2006/customXml" ds:itemID="{02309773-21DB-4861-90AB-3DBEBFEA2299}"/>
</file>

<file path=customXml/itemProps4.xml><?xml version="1.0" encoding="utf-8"?>
<ds:datastoreItem xmlns:ds="http://schemas.openxmlformats.org/officeDocument/2006/customXml" ds:itemID="{A9885CF0-62B7-4D9E-8980-5FCBA1BC6A83}"/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953</Words>
  <Application>Microsoft Office PowerPoint</Application>
  <PresentationFormat>On-screen Show (16:9)</PresentationFormat>
  <Paragraphs>193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Securing the Future: Building Resilient Technical Architectures for AI in Caribbean Infrastructure</dc:title>
  <dc:subject>PptxGenJS Presentation</dc:subject>
  <dc:creator>PptxGenJS</dc:creator>
  <cp:lastModifiedBy>RAJHNI CHAD BIGGS</cp:lastModifiedBy>
  <cp:revision>3</cp:revision>
  <dcterms:created xsi:type="dcterms:W3CDTF">2026-04-26T20:35:15Z</dcterms:created>
  <dcterms:modified xsi:type="dcterms:W3CDTF">2026-04-26T21:13:41Z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0x010100A67015935D31944BBC3798973899D389</vt:lpwstr>
  </property>
  <property fmtid="{D5CDD505-2E9C-101B-9397-08002B2CF9AE}" pid="3" name="_dlc_DocIdItemGuid">
    <vt:lpwstr>41f7b46a-38e4-439d-ad90-cbad67c68937</vt:lpwstr>
  </property>
</Properties>
</file>