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</p:sldIdLst>
  <p:sldSz cx="18288000" cy="10287000"/>
  <p:notesSz cx="6858000" cy="9144000"/>
  <p:embeddedFontLst>
    <p:embeddedFont>
      <p:font typeface="Arimo Bold" panose="020B0604020202020204" charset="0"/>
      <p:regular r:id="rId14"/>
    </p:embeddedFont>
    <p:embeddedFont>
      <p:font typeface="Data 70" panose="020B0604020202020204" charset="0"/>
      <p:regular r:id="rId15"/>
    </p:embeddedFont>
    <p:embeddedFont>
      <p:font typeface="Poppins" panose="00000500000000000000" pitchFamily="2" charset="0"/>
      <p:regular r:id="rId16"/>
    </p:embeddedFont>
    <p:embeddedFont>
      <p:font typeface="Poppins Bold" panose="00000800000000000000" charset="0"/>
      <p:regular r:id="rId17"/>
    </p:embeddedFont>
    <p:embeddedFont>
      <p:font typeface="Poppins Light" panose="00000400000000000000" pitchFamily="2" charset="0"/>
      <p:regular r:id="rId18"/>
    </p:embeddedFont>
    <p:embeddedFont>
      <p:font typeface="Poppins Semi-Bold" panose="020B0604020202020204" charset="0"/>
      <p:regular r:id="rId19"/>
    </p:embeddedFont>
    <p:embeddedFont>
      <p:font typeface="Telegraf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6" d="100"/>
          <a:sy n="66" d="100"/>
        </p:scale>
        <p:origin x="40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28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9.png"/><Relationship Id="rId7" Type="http://schemas.openxmlformats.org/officeDocument/2006/relationships/image" Target="../media/image1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3114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644850" y="0"/>
            <a:ext cx="12344400" cy="10287000"/>
          </a:xfrm>
          <a:custGeom>
            <a:avLst/>
            <a:gdLst/>
            <a:ahLst/>
            <a:cxnLst/>
            <a:rect l="l" t="t" r="r" b="b"/>
            <a:pathLst>
              <a:path w="12344400" h="10287000">
                <a:moveTo>
                  <a:pt x="0" y="0"/>
                </a:moveTo>
                <a:lnTo>
                  <a:pt x="12344400" y="0"/>
                </a:lnTo>
                <a:lnTo>
                  <a:pt x="123444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500" r="-1250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3692907" y="0"/>
            <a:ext cx="13337758" cy="10287000"/>
            <a:chOff x="0" y="0"/>
            <a:chExt cx="3512825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12825" cy="2709333"/>
            </a:xfrm>
            <a:custGeom>
              <a:avLst/>
              <a:gdLst/>
              <a:ahLst/>
              <a:cxnLst/>
              <a:rect l="l" t="t" r="r" b="b"/>
              <a:pathLst>
                <a:path w="3512825" h="2709333">
                  <a:moveTo>
                    <a:pt x="0" y="0"/>
                  </a:moveTo>
                  <a:lnTo>
                    <a:pt x="3512825" y="0"/>
                  </a:lnTo>
                  <a:lnTo>
                    <a:pt x="3512825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242D7D">
                    <a:alpha val="0"/>
                  </a:srgbClr>
                </a:gs>
                <a:gs pos="100000">
                  <a:srgbClr val="030214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3512825" cy="26998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635325" y="0"/>
            <a:ext cx="3801821" cy="10761957"/>
            <a:chOff x="0" y="0"/>
            <a:chExt cx="1001303" cy="28344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01303" cy="2834425"/>
            </a:xfrm>
            <a:custGeom>
              <a:avLst/>
              <a:gdLst/>
              <a:ahLst/>
              <a:cxnLst/>
              <a:rect l="l" t="t" r="r" b="b"/>
              <a:pathLst>
                <a:path w="1001303" h="2834425">
                  <a:moveTo>
                    <a:pt x="0" y="0"/>
                  </a:moveTo>
                  <a:lnTo>
                    <a:pt x="1001303" y="0"/>
                  </a:lnTo>
                  <a:lnTo>
                    <a:pt x="1001303" y="2834425"/>
                  </a:lnTo>
                  <a:lnTo>
                    <a:pt x="0" y="2834425"/>
                  </a:lnTo>
                  <a:close/>
                </a:path>
              </a:pathLst>
            </a:custGeom>
            <a:gradFill rotWithShape="1">
              <a:gsLst>
                <a:gs pos="0">
                  <a:srgbClr val="030214">
                    <a:alpha val="100000"/>
                  </a:srgbClr>
                </a:gs>
                <a:gs pos="100000">
                  <a:srgbClr val="242D7D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525"/>
              <a:ext cx="1001303" cy="2824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99622" y="5105400"/>
            <a:ext cx="9234722" cy="1262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39"/>
              </a:lnSpc>
            </a:pPr>
            <a:r>
              <a:rPr lang="en-US" sz="4066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Aligning People, Technology and Policy for Resilience.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9622" y="8736139"/>
            <a:ext cx="5439585" cy="32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54"/>
              </a:lnSpc>
            </a:pPr>
            <a:r>
              <a:rPr lang="en-US" sz="2600">
                <a:solidFill>
                  <a:srgbClr val="FFFFFF"/>
                </a:solidFill>
                <a:latin typeface="Telegraf"/>
                <a:ea typeface="Telegraf"/>
                <a:cs typeface="Telegraf"/>
                <a:sym typeface="Telegraf"/>
              </a:rPr>
              <a:t>SHANIQUE NUNES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9622" y="1766516"/>
            <a:ext cx="9234722" cy="3689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5"/>
              </a:lnSpc>
            </a:pPr>
            <a:r>
              <a:rPr lang="en-US" sz="5799">
                <a:solidFill>
                  <a:srgbClr val="FFFFFF"/>
                </a:solidFill>
                <a:latin typeface="Data 70"/>
                <a:ea typeface="Data 70"/>
                <a:cs typeface="Data 70"/>
                <a:sym typeface="Data 70"/>
              </a:rPr>
              <a:t>Harnessing Emotional Intelligence and Artificial Intelligence for workforce transformation in Public Utilities Commissions/Agencies: </a:t>
            </a:r>
          </a:p>
          <a:p>
            <a:pPr algn="l">
              <a:lnSpc>
                <a:spcPts val="4755"/>
              </a:lnSpc>
            </a:pPr>
            <a:endParaRPr lang="en-US" sz="5799">
              <a:solidFill>
                <a:srgbClr val="FFFFFF"/>
              </a:solidFill>
              <a:latin typeface="Data 70"/>
              <a:ea typeface="Data 70"/>
              <a:cs typeface="Data 70"/>
              <a:sym typeface="Data 7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99622" y="9128696"/>
            <a:ext cx="5439585" cy="32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54"/>
              </a:lnSpc>
            </a:pPr>
            <a:r>
              <a:rPr lang="en-US" sz="2600">
                <a:solidFill>
                  <a:srgbClr val="FFFFFF"/>
                </a:solidFill>
                <a:latin typeface="Telegraf"/>
                <a:ea typeface="Telegraf"/>
                <a:cs typeface="Telegraf"/>
                <a:sym typeface="Telegraf"/>
              </a:rPr>
              <a:t>Human Resource Manager - OUR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87348" y="3796349"/>
            <a:ext cx="9071952" cy="5599427"/>
            <a:chOff x="0" y="0"/>
            <a:chExt cx="2389321" cy="14747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89321" cy="1474746"/>
            </a:xfrm>
            <a:custGeom>
              <a:avLst/>
              <a:gdLst/>
              <a:ahLst/>
              <a:cxnLst/>
              <a:rect l="l" t="t" r="r" b="b"/>
              <a:pathLst>
                <a:path w="2389321" h="1474746">
                  <a:moveTo>
                    <a:pt x="17068" y="0"/>
                  </a:moveTo>
                  <a:lnTo>
                    <a:pt x="2372253" y="0"/>
                  </a:lnTo>
                  <a:cubicBezTo>
                    <a:pt x="2376780" y="0"/>
                    <a:pt x="2381121" y="1798"/>
                    <a:pt x="2384322" y="4999"/>
                  </a:cubicBezTo>
                  <a:cubicBezTo>
                    <a:pt x="2387523" y="8200"/>
                    <a:pt x="2389321" y="12541"/>
                    <a:pt x="2389321" y="17068"/>
                  </a:cubicBezTo>
                  <a:lnTo>
                    <a:pt x="2389321" y="1457678"/>
                  </a:lnTo>
                  <a:cubicBezTo>
                    <a:pt x="2389321" y="1462205"/>
                    <a:pt x="2387523" y="1466546"/>
                    <a:pt x="2384322" y="1469747"/>
                  </a:cubicBezTo>
                  <a:cubicBezTo>
                    <a:pt x="2381121" y="1472948"/>
                    <a:pt x="2376780" y="1474746"/>
                    <a:pt x="2372253" y="1474746"/>
                  </a:cubicBezTo>
                  <a:lnTo>
                    <a:pt x="17068" y="1474746"/>
                  </a:lnTo>
                  <a:cubicBezTo>
                    <a:pt x="12541" y="1474746"/>
                    <a:pt x="8200" y="1472948"/>
                    <a:pt x="4999" y="1469747"/>
                  </a:cubicBezTo>
                  <a:cubicBezTo>
                    <a:pt x="1798" y="1466546"/>
                    <a:pt x="0" y="1462205"/>
                    <a:pt x="0" y="1457678"/>
                  </a:cubicBezTo>
                  <a:lnTo>
                    <a:pt x="0" y="17068"/>
                  </a:lnTo>
                  <a:cubicBezTo>
                    <a:pt x="0" y="12541"/>
                    <a:pt x="1798" y="8200"/>
                    <a:pt x="4999" y="4999"/>
                  </a:cubicBezTo>
                  <a:cubicBezTo>
                    <a:pt x="8200" y="1798"/>
                    <a:pt x="12541" y="0"/>
                    <a:pt x="1706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214">
                    <a:alpha val="80000"/>
                  </a:srgbClr>
                </a:gs>
                <a:gs pos="100000">
                  <a:srgbClr val="242D7D">
                    <a:alpha val="80000"/>
                  </a:srgbClr>
                </a:gs>
              </a:gsLst>
              <a:lin ang="0"/>
            </a:gradFill>
            <a:ln w="57150" cap="sq">
              <a:solidFill>
                <a:srgbClr val="00FFFF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66675"/>
              <a:ext cx="2389321" cy="1408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831060" y="1019350"/>
            <a:ext cx="10103087" cy="1141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63"/>
              </a:lnSpc>
            </a:pPr>
            <a:r>
              <a:rPr lang="en-US" sz="8363">
                <a:solidFill>
                  <a:srgbClr val="FFFFFF"/>
                </a:solidFill>
                <a:latin typeface="Data 70"/>
                <a:ea typeface="Data 70"/>
                <a:cs typeface="Data 70"/>
                <a:sym typeface="Data 70"/>
              </a:rPr>
              <a:t>CAN EI &amp; AI COEXIST?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0" y="0"/>
            <a:ext cx="7955280" cy="10287000"/>
            <a:chOff x="0" y="0"/>
            <a:chExt cx="10607040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607040" cy="13716000"/>
            </a:xfrm>
            <a:custGeom>
              <a:avLst/>
              <a:gdLst/>
              <a:ahLst/>
              <a:cxnLst/>
              <a:rect l="l" t="t" r="r" b="b"/>
              <a:pathLst>
                <a:path w="10607040" h="13716000">
                  <a:moveTo>
                    <a:pt x="0" y="0"/>
                  </a:moveTo>
                  <a:lnTo>
                    <a:pt x="10607040" y="0"/>
                  </a:lnTo>
                  <a:lnTo>
                    <a:pt x="1060704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6982" r="-4698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78705" y="0"/>
            <a:ext cx="3086100" cy="10287000"/>
            <a:chOff x="0" y="0"/>
            <a:chExt cx="812800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242D7D">
                    <a:alpha val="0"/>
                  </a:srgbClr>
                </a:gs>
                <a:gs pos="100000">
                  <a:srgbClr val="030214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812800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6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972637" y="4746308"/>
            <a:ext cx="7478863" cy="278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5" lvl="1" indent="-356233" algn="l">
              <a:lnSpc>
                <a:spcPts val="3629"/>
              </a:lnSpc>
              <a:buFont typeface="Arial"/>
              <a:buChar char="•"/>
            </a:pPr>
            <a:r>
              <a:rPr lang="en-US" sz="32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Not “EI vs. AI” but “EI + AI.”</a:t>
            </a:r>
          </a:p>
          <a:p>
            <a:pPr marL="712465" lvl="1" indent="-356233" algn="l">
              <a:lnSpc>
                <a:spcPts val="3629"/>
              </a:lnSpc>
              <a:buFont typeface="Arial"/>
              <a:buChar char="•"/>
            </a:pPr>
            <a:r>
              <a:rPr lang="en-US" sz="32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EI makes AI humane.</a:t>
            </a:r>
          </a:p>
          <a:p>
            <a:pPr marL="712465" lvl="1" indent="-356233" algn="l">
              <a:lnSpc>
                <a:spcPts val="3629"/>
              </a:lnSpc>
              <a:buFont typeface="Arial"/>
              <a:buChar char="•"/>
            </a:pPr>
            <a:r>
              <a:rPr lang="en-US" sz="32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AI makes EI scalable.</a:t>
            </a:r>
          </a:p>
          <a:p>
            <a:pPr marL="712465" lvl="1" indent="-356233" algn="l">
              <a:lnSpc>
                <a:spcPts val="3629"/>
              </a:lnSpc>
              <a:buFont typeface="Arial"/>
              <a:buChar char="•"/>
            </a:pPr>
            <a:r>
              <a:rPr lang="en-US" sz="32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Balance = resilience in public utilities.</a:t>
            </a:r>
          </a:p>
          <a:p>
            <a:pPr algn="l">
              <a:lnSpc>
                <a:spcPts val="3629"/>
              </a:lnSpc>
            </a:pPr>
            <a:endParaRPr lang="en-US" sz="3299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7169" y="3523898"/>
            <a:ext cx="11066293" cy="3573523"/>
            <a:chOff x="0" y="0"/>
            <a:chExt cx="2914579" cy="9411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4579" cy="941175"/>
            </a:xfrm>
            <a:custGeom>
              <a:avLst/>
              <a:gdLst/>
              <a:ahLst/>
              <a:cxnLst/>
              <a:rect l="l" t="t" r="r" b="b"/>
              <a:pathLst>
                <a:path w="2914579" h="941175">
                  <a:moveTo>
                    <a:pt x="13992" y="0"/>
                  </a:moveTo>
                  <a:lnTo>
                    <a:pt x="2900587" y="0"/>
                  </a:lnTo>
                  <a:cubicBezTo>
                    <a:pt x="2908315" y="0"/>
                    <a:pt x="2914579" y="6264"/>
                    <a:pt x="2914579" y="13992"/>
                  </a:cubicBezTo>
                  <a:lnTo>
                    <a:pt x="2914579" y="927183"/>
                  </a:lnTo>
                  <a:cubicBezTo>
                    <a:pt x="2914579" y="934911"/>
                    <a:pt x="2908315" y="941175"/>
                    <a:pt x="2900587" y="941175"/>
                  </a:cubicBezTo>
                  <a:lnTo>
                    <a:pt x="13992" y="941175"/>
                  </a:lnTo>
                  <a:cubicBezTo>
                    <a:pt x="6264" y="941175"/>
                    <a:pt x="0" y="934911"/>
                    <a:pt x="0" y="927183"/>
                  </a:cubicBezTo>
                  <a:lnTo>
                    <a:pt x="0" y="13992"/>
                  </a:lnTo>
                  <a:cubicBezTo>
                    <a:pt x="0" y="6264"/>
                    <a:pt x="6264" y="0"/>
                    <a:pt x="1399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214">
                    <a:alpha val="80000"/>
                  </a:srgbClr>
                </a:gs>
                <a:gs pos="100000">
                  <a:srgbClr val="242D7D">
                    <a:alpha val="80000"/>
                  </a:srgbClr>
                </a:gs>
              </a:gsLst>
              <a:lin ang="0"/>
            </a:gradFill>
            <a:ln w="57150" cap="sq">
              <a:solidFill>
                <a:srgbClr val="00FFFF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66675"/>
              <a:ext cx="2914579" cy="87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823462" y="-150808"/>
            <a:ext cx="10999272" cy="10287000"/>
          </a:xfrm>
          <a:custGeom>
            <a:avLst/>
            <a:gdLst/>
            <a:ahLst/>
            <a:cxnLst/>
            <a:rect l="l" t="t" r="r" b="b"/>
            <a:pathLst>
              <a:path w="10999272" h="10287000">
                <a:moveTo>
                  <a:pt x="0" y="0"/>
                </a:moveTo>
                <a:lnTo>
                  <a:pt x="10999272" y="0"/>
                </a:lnTo>
                <a:lnTo>
                  <a:pt x="109992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0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-4833578" y="0"/>
            <a:ext cx="12333188" cy="9985383"/>
          </a:xfrm>
          <a:custGeom>
            <a:avLst/>
            <a:gdLst/>
            <a:ahLst/>
            <a:cxnLst/>
            <a:rect l="l" t="t" r="r" b="b"/>
            <a:pathLst>
              <a:path w="12333188" h="9985383">
                <a:moveTo>
                  <a:pt x="12333188" y="0"/>
                </a:moveTo>
                <a:lnTo>
                  <a:pt x="0" y="0"/>
                </a:lnTo>
                <a:lnTo>
                  <a:pt x="0" y="9985383"/>
                </a:lnTo>
                <a:lnTo>
                  <a:pt x="12333188" y="9985383"/>
                </a:lnTo>
                <a:lnTo>
                  <a:pt x="12333188" y="0"/>
                </a:lnTo>
                <a:close/>
              </a:path>
            </a:pathLst>
          </a:custGeom>
          <a:blipFill>
            <a:blip r:embed="rId3"/>
            <a:stretch>
              <a:fillRect l="-10667" r="-10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219133" y="1568559"/>
            <a:ext cx="11849734" cy="119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  <a:spcBef>
                <a:spcPct val="0"/>
              </a:spcBef>
            </a:pPr>
            <a:r>
              <a:rPr lang="en-US" sz="8799">
                <a:solidFill>
                  <a:srgbClr val="FFFFFF"/>
                </a:solidFill>
                <a:latin typeface="Data 70"/>
                <a:ea typeface="Data 70"/>
                <a:cs typeface="Data 70"/>
                <a:sym typeface="Data 70"/>
              </a:rPr>
              <a:t>CLOSING THOUGHTS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45302" y="4072410"/>
            <a:ext cx="9797397" cy="24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 algn="l">
              <a:lnSpc>
                <a:spcPts val="32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Future of workforce in utilities depends on human + machine collaboration.</a:t>
            </a:r>
          </a:p>
          <a:p>
            <a:pPr marL="647697" lvl="1" indent="-323848" algn="l">
              <a:lnSpc>
                <a:spcPts val="32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HR leaders must integrate EI &amp; AI into strategy.</a:t>
            </a:r>
          </a:p>
          <a:p>
            <a:pPr marL="647697" lvl="1" indent="-323848" algn="l">
              <a:lnSpc>
                <a:spcPts val="32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Resilience = People + Technology + Policy working together.</a:t>
            </a:r>
          </a:p>
          <a:p>
            <a:pPr algn="l">
              <a:lnSpc>
                <a:spcPts val="3299"/>
              </a:lnSpc>
            </a:pPr>
            <a:endParaRPr lang="en-US" sz="2999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49307" y="0"/>
            <a:ext cx="10338693" cy="10287000"/>
          </a:xfrm>
          <a:custGeom>
            <a:avLst/>
            <a:gdLst/>
            <a:ahLst/>
            <a:cxnLst/>
            <a:rect l="l" t="t" r="r" b="b"/>
            <a:pathLst>
              <a:path w="10338693" h="10287000">
                <a:moveTo>
                  <a:pt x="0" y="0"/>
                </a:moveTo>
                <a:lnTo>
                  <a:pt x="10338693" y="0"/>
                </a:lnTo>
                <a:lnTo>
                  <a:pt x="1033869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14088" y="2057400"/>
            <a:ext cx="7931277" cy="8229600"/>
          </a:xfrm>
          <a:custGeom>
            <a:avLst/>
            <a:gdLst/>
            <a:ahLst/>
            <a:cxnLst/>
            <a:rect l="l" t="t" r="r" b="b"/>
            <a:pathLst>
              <a:path w="7931277" h="8229600">
                <a:moveTo>
                  <a:pt x="0" y="0"/>
                </a:moveTo>
                <a:lnTo>
                  <a:pt x="7931277" y="0"/>
                </a:lnTo>
                <a:lnTo>
                  <a:pt x="79312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593507" y="793813"/>
            <a:ext cx="9068296" cy="4240524"/>
            <a:chOff x="0" y="0"/>
            <a:chExt cx="2388358" cy="11168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88358" cy="1116846"/>
            </a:xfrm>
            <a:custGeom>
              <a:avLst/>
              <a:gdLst/>
              <a:ahLst/>
              <a:cxnLst/>
              <a:rect l="l" t="t" r="r" b="b"/>
              <a:pathLst>
                <a:path w="2388358" h="1116846">
                  <a:moveTo>
                    <a:pt x="17075" y="0"/>
                  </a:moveTo>
                  <a:lnTo>
                    <a:pt x="2371283" y="0"/>
                  </a:lnTo>
                  <a:cubicBezTo>
                    <a:pt x="2380713" y="0"/>
                    <a:pt x="2388358" y="7645"/>
                    <a:pt x="2388358" y="17075"/>
                  </a:cubicBezTo>
                  <a:lnTo>
                    <a:pt x="2388358" y="1099771"/>
                  </a:lnTo>
                  <a:cubicBezTo>
                    <a:pt x="2388358" y="1104300"/>
                    <a:pt x="2386559" y="1108643"/>
                    <a:pt x="2383357" y="1111845"/>
                  </a:cubicBezTo>
                  <a:cubicBezTo>
                    <a:pt x="2380155" y="1115047"/>
                    <a:pt x="2375812" y="1116846"/>
                    <a:pt x="2371283" y="1116846"/>
                  </a:cubicBezTo>
                  <a:lnTo>
                    <a:pt x="17075" y="1116846"/>
                  </a:lnTo>
                  <a:cubicBezTo>
                    <a:pt x="12546" y="1116846"/>
                    <a:pt x="8203" y="1115047"/>
                    <a:pt x="5001" y="1111845"/>
                  </a:cubicBezTo>
                  <a:cubicBezTo>
                    <a:pt x="1799" y="1108643"/>
                    <a:pt x="0" y="1104300"/>
                    <a:pt x="0" y="1099771"/>
                  </a:cubicBezTo>
                  <a:lnTo>
                    <a:pt x="0" y="17075"/>
                  </a:lnTo>
                  <a:cubicBezTo>
                    <a:pt x="0" y="7645"/>
                    <a:pt x="7645" y="0"/>
                    <a:pt x="1707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214">
                    <a:alpha val="80000"/>
                  </a:srgbClr>
                </a:gs>
                <a:gs pos="100000">
                  <a:srgbClr val="242D7D">
                    <a:alpha val="80000"/>
                  </a:srgbClr>
                </a:gs>
              </a:gsLst>
              <a:lin ang="0"/>
            </a:gradFill>
            <a:ln w="57150" cap="sq">
              <a:solidFill>
                <a:srgbClr val="00FFFF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6675"/>
              <a:ext cx="2388358" cy="1050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4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157261" y="3271195"/>
            <a:ext cx="14130739" cy="9351980"/>
          </a:xfrm>
          <a:custGeom>
            <a:avLst/>
            <a:gdLst/>
            <a:ahLst/>
            <a:cxnLst/>
            <a:rect l="l" t="t" r="r" b="b"/>
            <a:pathLst>
              <a:path w="14130739" h="9351980">
                <a:moveTo>
                  <a:pt x="0" y="0"/>
                </a:moveTo>
                <a:lnTo>
                  <a:pt x="14130739" y="0"/>
                </a:lnTo>
                <a:lnTo>
                  <a:pt x="14130739" y="9351980"/>
                </a:lnTo>
                <a:lnTo>
                  <a:pt x="0" y="93519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638807" y="7613698"/>
            <a:ext cx="1978382" cy="1433503"/>
          </a:xfrm>
          <a:custGeom>
            <a:avLst/>
            <a:gdLst/>
            <a:ahLst/>
            <a:cxnLst/>
            <a:rect l="l" t="t" r="r" b="b"/>
            <a:pathLst>
              <a:path w="1978382" h="1433503">
                <a:moveTo>
                  <a:pt x="0" y="0"/>
                </a:moveTo>
                <a:lnTo>
                  <a:pt x="1978382" y="0"/>
                </a:lnTo>
                <a:lnTo>
                  <a:pt x="1978382" y="1433502"/>
                </a:lnTo>
                <a:lnTo>
                  <a:pt x="0" y="14335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-1320441" y="5673814"/>
            <a:ext cx="14896192" cy="1793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34"/>
              </a:lnSpc>
              <a:spcBef>
                <a:spcPct val="0"/>
              </a:spcBef>
            </a:pPr>
            <a:r>
              <a:rPr lang="en-US" sz="13234">
                <a:solidFill>
                  <a:srgbClr val="FFFFFF"/>
                </a:solidFill>
                <a:latin typeface="Data 70"/>
                <a:ea typeface="Data 70"/>
                <a:cs typeface="Data 70"/>
                <a:sym typeface="Data 70"/>
              </a:rPr>
              <a:t>THANK YOU!!!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615584" y="2248718"/>
            <a:ext cx="7024141" cy="2585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7"/>
              </a:lnSpc>
            </a:pPr>
            <a:r>
              <a:rPr lang="en-US" sz="3676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Technology without humanity lacks wisdom. Humanity without technology lacks speed. Together, they create resilience.”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15584" y="1074070"/>
            <a:ext cx="7024141" cy="734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1"/>
              </a:lnSpc>
            </a:pPr>
            <a:r>
              <a:rPr lang="en-US" sz="4817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Call to Action / Quote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067" b="-237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4418232"/>
            <a:ext cx="4913772" cy="3167705"/>
            <a:chOff x="0" y="0"/>
            <a:chExt cx="1459959" cy="941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59959" cy="941175"/>
            </a:xfrm>
            <a:custGeom>
              <a:avLst/>
              <a:gdLst/>
              <a:ahLst/>
              <a:cxnLst/>
              <a:rect l="l" t="t" r="r" b="b"/>
              <a:pathLst>
                <a:path w="1459959" h="941175">
                  <a:moveTo>
                    <a:pt x="31511" y="0"/>
                  </a:moveTo>
                  <a:lnTo>
                    <a:pt x="1428448" y="0"/>
                  </a:lnTo>
                  <a:cubicBezTo>
                    <a:pt x="1445851" y="0"/>
                    <a:pt x="1459959" y="14108"/>
                    <a:pt x="1459959" y="31511"/>
                  </a:cubicBezTo>
                  <a:lnTo>
                    <a:pt x="1459959" y="909664"/>
                  </a:lnTo>
                  <a:cubicBezTo>
                    <a:pt x="1459959" y="927067"/>
                    <a:pt x="1445851" y="941175"/>
                    <a:pt x="1428448" y="941175"/>
                  </a:cubicBezTo>
                  <a:lnTo>
                    <a:pt x="31511" y="941175"/>
                  </a:lnTo>
                  <a:cubicBezTo>
                    <a:pt x="14108" y="941175"/>
                    <a:pt x="0" y="927067"/>
                    <a:pt x="0" y="909664"/>
                  </a:cubicBezTo>
                  <a:lnTo>
                    <a:pt x="0" y="31511"/>
                  </a:lnTo>
                  <a:cubicBezTo>
                    <a:pt x="0" y="14108"/>
                    <a:pt x="14108" y="0"/>
                    <a:pt x="3151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214">
                    <a:alpha val="80000"/>
                  </a:srgbClr>
                </a:gs>
                <a:gs pos="100000">
                  <a:srgbClr val="242D7D">
                    <a:alpha val="80000"/>
                  </a:srgbClr>
                </a:gs>
              </a:gsLst>
              <a:lin ang="0"/>
            </a:gradFill>
            <a:ln w="57150" cap="sq">
              <a:solidFill>
                <a:srgbClr val="00FFFF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1459959" cy="85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4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75630" y="4920270"/>
            <a:ext cx="576521" cy="717289"/>
          </a:xfrm>
          <a:custGeom>
            <a:avLst/>
            <a:gdLst/>
            <a:ahLst/>
            <a:cxnLst/>
            <a:rect l="l" t="t" r="r" b="b"/>
            <a:pathLst>
              <a:path w="576521" h="717289">
                <a:moveTo>
                  <a:pt x="0" y="0"/>
                </a:moveTo>
                <a:lnTo>
                  <a:pt x="576521" y="0"/>
                </a:lnTo>
                <a:lnTo>
                  <a:pt x="576521" y="717289"/>
                </a:lnTo>
                <a:lnTo>
                  <a:pt x="0" y="717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6539036" y="4418232"/>
            <a:ext cx="4913772" cy="3167705"/>
            <a:chOff x="0" y="0"/>
            <a:chExt cx="1459959" cy="9411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59959" cy="941175"/>
            </a:xfrm>
            <a:custGeom>
              <a:avLst/>
              <a:gdLst/>
              <a:ahLst/>
              <a:cxnLst/>
              <a:rect l="l" t="t" r="r" b="b"/>
              <a:pathLst>
                <a:path w="1459959" h="941175">
                  <a:moveTo>
                    <a:pt x="31511" y="0"/>
                  </a:moveTo>
                  <a:lnTo>
                    <a:pt x="1428448" y="0"/>
                  </a:lnTo>
                  <a:cubicBezTo>
                    <a:pt x="1445851" y="0"/>
                    <a:pt x="1459959" y="14108"/>
                    <a:pt x="1459959" y="31511"/>
                  </a:cubicBezTo>
                  <a:lnTo>
                    <a:pt x="1459959" y="909664"/>
                  </a:lnTo>
                  <a:cubicBezTo>
                    <a:pt x="1459959" y="927067"/>
                    <a:pt x="1445851" y="941175"/>
                    <a:pt x="1428448" y="941175"/>
                  </a:cubicBezTo>
                  <a:lnTo>
                    <a:pt x="31511" y="941175"/>
                  </a:lnTo>
                  <a:cubicBezTo>
                    <a:pt x="14108" y="941175"/>
                    <a:pt x="0" y="927067"/>
                    <a:pt x="0" y="909664"/>
                  </a:cubicBezTo>
                  <a:lnTo>
                    <a:pt x="0" y="31511"/>
                  </a:lnTo>
                  <a:cubicBezTo>
                    <a:pt x="0" y="14108"/>
                    <a:pt x="14108" y="0"/>
                    <a:pt x="3151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214">
                    <a:alpha val="80000"/>
                  </a:srgbClr>
                </a:gs>
                <a:gs pos="100000">
                  <a:srgbClr val="242D7D">
                    <a:alpha val="80000"/>
                  </a:srgbClr>
                </a:gs>
              </a:gsLst>
              <a:lin ang="0"/>
            </a:gradFill>
            <a:ln w="57150" cap="sq">
              <a:solidFill>
                <a:srgbClr val="00FFFF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5725"/>
              <a:ext cx="1459959" cy="85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4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6885966" y="4920270"/>
            <a:ext cx="576521" cy="717289"/>
          </a:xfrm>
          <a:custGeom>
            <a:avLst/>
            <a:gdLst/>
            <a:ahLst/>
            <a:cxnLst/>
            <a:rect l="l" t="t" r="r" b="b"/>
            <a:pathLst>
              <a:path w="576521" h="717289">
                <a:moveTo>
                  <a:pt x="0" y="0"/>
                </a:moveTo>
                <a:lnTo>
                  <a:pt x="576521" y="0"/>
                </a:lnTo>
                <a:lnTo>
                  <a:pt x="576521" y="717289"/>
                </a:lnTo>
                <a:lnTo>
                  <a:pt x="0" y="717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965665" y="8464332"/>
            <a:ext cx="1293635" cy="793968"/>
          </a:xfrm>
          <a:custGeom>
            <a:avLst/>
            <a:gdLst/>
            <a:ahLst/>
            <a:cxnLst/>
            <a:rect l="l" t="t" r="r" b="b"/>
            <a:pathLst>
              <a:path w="1293635" h="793968">
                <a:moveTo>
                  <a:pt x="0" y="0"/>
                </a:moveTo>
                <a:lnTo>
                  <a:pt x="1293635" y="0"/>
                </a:lnTo>
                <a:lnTo>
                  <a:pt x="1293635" y="793968"/>
                </a:lnTo>
                <a:lnTo>
                  <a:pt x="0" y="7939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2263610" y="4418232"/>
            <a:ext cx="4913772" cy="3167705"/>
            <a:chOff x="0" y="0"/>
            <a:chExt cx="1459959" cy="9411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59959" cy="941175"/>
            </a:xfrm>
            <a:custGeom>
              <a:avLst/>
              <a:gdLst/>
              <a:ahLst/>
              <a:cxnLst/>
              <a:rect l="l" t="t" r="r" b="b"/>
              <a:pathLst>
                <a:path w="1459959" h="941175">
                  <a:moveTo>
                    <a:pt x="31511" y="0"/>
                  </a:moveTo>
                  <a:lnTo>
                    <a:pt x="1428448" y="0"/>
                  </a:lnTo>
                  <a:cubicBezTo>
                    <a:pt x="1445851" y="0"/>
                    <a:pt x="1459959" y="14108"/>
                    <a:pt x="1459959" y="31511"/>
                  </a:cubicBezTo>
                  <a:lnTo>
                    <a:pt x="1459959" y="909664"/>
                  </a:lnTo>
                  <a:cubicBezTo>
                    <a:pt x="1459959" y="927067"/>
                    <a:pt x="1445851" y="941175"/>
                    <a:pt x="1428448" y="941175"/>
                  </a:cubicBezTo>
                  <a:lnTo>
                    <a:pt x="31511" y="941175"/>
                  </a:lnTo>
                  <a:cubicBezTo>
                    <a:pt x="14108" y="941175"/>
                    <a:pt x="0" y="927067"/>
                    <a:pt x="0" y="909664"/>
                  </a:cubicBezTo>
                  <a:lnTo>
                    <a:pt x="0" y="31511"/>
                  </a:lnTo>
                  <a:cubicBezTo>
                    <a:pt x="0" y="14108"/>
                    <a:pt x="14108" y="0"/>
                    <a:pt x="3151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214">
                    <a:alpha val="80000"/>
                  </a:srgbClr>
                </a:gs>
                <a:gs pos="100000">
                  <a:srgbClr val="242D7D">
                    <a:alpha val="80000"/>
                  </a:srgbClr>
                </a:gs>
              </a:gsLst>
              <a:lin ang="0"/>
            </a:gradFill>
            <a:ln w="57150" cap="sq">
              <a:solidFill>
                <a:srgbClr val="00FFFF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85725"/>
              <a:ext cx="1459959" cy="85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4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2610539" y="4920270"/>
            <a:ext cx="576521" cy="717289"/>
          </a:xfrm>
          <a:custGeom>
            <a:avLst/>
            <a:gdLst/>
            <a:ahLst/>
            <a:cxnLst/>
            <a:rect l="l" t="t" r="r" b="b"/>
            <a:pathLst>
              <a:path w="576521" h="717289">
                <a:moveTo>
                  <a:pt x="0" y="0"/>
                </a:moveTo>
                <a:lnTo>
                  <a:pt x="576522" y="0"/>
                </a:lnTo>
                <a:lnTo>
                  <a:pt x="576522" y="717289"/>
                </a:lnTo>
                <a:lnTo>
                  <a:pt x="0" y="717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955779" y="2761583"/>
            <a:ext cx="14376442" cy="134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FFFFFF"/>
                </a:solidFill>
                <a:latin typeface="Data 70"/>
                <a:ea typeface="Data 70"/>
                <a:cs typeface="Data 70"/>
                <a:sym typeface="Data 70"/>
              </a:rPr>
              <a:t>SETTING THE STAGE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121017" y="4920270"/>
            <a:ext cx="3474525" cy="2034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3"/>
              </a:lnSpc>
            </a:pPr>
            <a:r>
              <a:rPr lang="en-US" sz="247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Public Utilities = critical services under pressure (aging workforce, digital disruption, regulatory demands).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631353" y="4920270"/>
            <a:ext cx="3474525" cy="1368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3"/>
              </a:lnSpc>
            </a:pPr>
            <a:r>
              <a:rPr lang="en-US" sz="247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Workforce transformation is no longer optional—it’s survival.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355927" y="4920270"/>
            <a:ext cx="3474525" cy="1701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3"/>
              </a:lnSpc>
            </a:pPr>
            <a:r>
              <a:rPr lang="en-US" sz="247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Two key enablers: EI (human-centered skills) + AI (technology-driven insights).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55336" y="7368412"/>
            <a:ext cx="9768071" cy="8229600"/>
          </a:xfrm>
          <a:custGeom>
            <a:avLst/>
            <a:gdLst/>
            <a:ahLst/>
            <a:cxnLst/>
            <a:rect l="l" t="t" r="r" b="b"/>
            <a:pathLst>
              <a:path w="9768071" h="8229600">
                <a:moveTo>
                  <a:pt x="0" y="0"/>
                </a:moveTo>
                <a:lnTo>
                  <a:pt x="9768072" y="0"/>
                </a:lnTo>
                <a:lnTo>
                  <a:pt x="976807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0010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3356738"/>
            <a:ext cx="6212666" cy="3573523"/>
            <a:chOff x="0" y="0"/>
            <a:chExt cx="1636258" cy="9411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36258" cy="941175"/>
            </a:xfrm>
            <a:custGeom>
              <a:avLst/>
              <a:gdLst/>
              <a:ahLst/>
              <a:cxnLst/>
              <a:rect l="l" t="t" r="r" b="b"/>
              <a:pathLst>
                <a:path w="1636258" h="941175">
                  <a:moveTo>
                    <a:pt x="24923" y="0"/>
                  </a:moveTo>
                  <a:lnTo>
                    <a:pt x="1611335" y="0"/>
                  </a:lnTo>
                  <a:cubicBezTo>
                    <a:pt x="1617945" y="0"/>
                    <a:pt x="1624284" y="2626"/>
                    <a:pt x="1628958" y="7300"/>
                  </a:cubicBezTo>
                  <a:cubicBezTo>
                    <a:pt x="1633632" y="11974"/>
                    <a:pt x="1636258" y="18313"/>
                    <a:pt x="1636258" y="24923"/>
                  </a:cubicBezTo>
                  <a:lnTo>
                    <a:pt x="1636258" y="916252"/>
                  </a:lnTo>
                  <a:cubicBezTo>
                    <a:pt x="1636258" y="922862"/>
                    <a:pt x="1633632" y="929201"/>
                    <a:pt x="1628958" y="933875"/>
                  </a:cubicBezTo>
                  <a:cubicBezTo>
                    <a:pt x="1624284" y="938549"/>
                    <a:pt x="1617945" y="941175"/>
                    <a:pt x="1611335" y="941175"/>
                  </a:cubicBezTo>
                  <a:lnTo>
                    <a:pt x="24923" y="941175"/>
                  </a:lnTo>
                  <a:cubicBezTo>
                    <a:pt x="18313" y="941175"/>
                    <a:pt x="11974" y="938549"/>
                    <a:pt x="7300" y="933875"/>
                  </a:cubicBezTo>
                  <a:cubicBezTo>
                    <a:pt x="2626" y="929201"/>
                    <a:pt x="0" y="922862"/>
                    <a:pt x="0" y="916252"/>
                  </a:cubicBezTo>
                  <a:lnTo>
                    <a:pt x="0" y="24923"/>
                  </a:lnTo>
                  <a:cubicBezTo>
                    <a:pt x="0" y="18313"/>
                    <a:pt x="2626" y="11974"/>
                    <a:pt x="7300" y="7300"/>
                  </a:cubicBezTo>
                  <a:cubicBezTo>
                    <a:pt x="11974" y="2626"/>
                    <a:pt x="18313" y="0"/>
                    <a:pt x="2492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214">
                    <a:alpha val="80000"/>
                  </a:srgbClr>
                </a:gs>
                <a:gs pos="100000">
                  <a:srgbClr val="242D7D">
                    <a:alpha val="80000"/>
                  </a:srgbClr>
                </a:gs>
              </a:gsLst>
              <a:lin ang="0"/>
            </a:gradFill>
            <a:ln w="57150" cap="sq">
              <a:solidFill>
                <a:srgbClr val="00FFFF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6675"/>
              <a:ext cx="1636258" cy="87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991475" y="0"/>
            <a:ext cx="3086100" cy="10287000"/>
            <a:chOff x="0" y="0"/>
            <a:chExt cx="812800" cy="27093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30214">
                    <a:alpha val="100000"/>
                  </a:srgbClr>
                </a:gs>
                <a:gs pos="100000">
                  <a:srgbClr val="242D7D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525"/>
              <a:ext cx="812800" cy="26998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1426973"/>
            <a:ext cx="6826322" cy="1748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600" dirty="0">
                <a:solidFill>
                  <a:srgbClr val="FFFFFF"/>
                </a:solidFill>
                <a:latin typeface="Data 70"/>
                <a:ea typeface="Data 70"/>
                <a:cs typeface="Data 70"/>
                <a:sym typeface="Data 70"/>
              </a:rPr>
              <a:t>WHAT IS INTELLIGENCE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0307" y="3618955"/>
            <a:ext cx="5313905" cy="747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60"/>
              </a:lnSpc>
            </a:pPr>
            <a:r>
              <a:rPr lang="en-US" sz="26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ability to acquire and apply knowledge and skills.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75517" y="4611455"/>
            <a:ext cx="4594421" cy="1833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 algn="just">
              <a:lnSpc>
                <a:spcPts val="286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Learning </a:t>
            </a:r>
          </a:p>
          <a:p>
            <a:pPr marL="561341" lvl="1" indent="-280670" algn="just">
              <a:lnSpc>
                <a:spcPts val="286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Reasoning </a:t>
            </a:r>
          </a:p>
          <a:p>
            <a:pPr marL="561341" lvl="1" indent="-280670" algn="just">
              <a:lnSpc>
                <a:spcPts val="286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Adaptability </a:t>
            </a:r>
          </a:p>
          <a:p>
            <a:pPr marL="561341" lvl="1" indent="-280670" algn="just">
              <a:lnSpc>
                <a:spcPts val="286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Understanding </a:t>
            </a:r>
          </a:p>
          <a:p>
            <a:pPr marL="561341" lvl="1" indent="-280670" algn="just">
              <a:lnSpc>
                <a:spcPts val="286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Application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2717021" y="-2013837"/>
            <a:ext cx="21100402" cy="13214127"/>
          </a:xfrm>
          <a:custGeom>
            <a:avLst/>
            <a:gdLst/>
            <a:ahLst/>
            <a:cxnLst/>
            <a:rect l="l" t="t" r="r" b="b"/>
            <a:pathLst>
              <a:path w="21100402" h="13214127">
                <a:moveTo>
                  <a:pt x="21100402" y="13214127"/>
                </a:moveTo>
                <a:lnTo>
                  <a:pt x="0" y="13214127"/>
                </a:lnTo>
                <a:lnTo>
                  <a:pt x="0" y="0"/>
                </a:lnTo>
                <a:lnTo>
                  <a:pt x="21100402" y="0"/>
                </a:lnTo>
                <a:lnTo>
                  <a:pt x="21100402" y="1321412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6759867" flipH="1" flipV="1">
            <a:off x="-8608922" y="629676"/>
            <a:ext cx="21100402" cy="13214127"/>
          </a:xfrm>
          <a:custGeom>
            <a:avLst/>
            <a:gdLst/>
            <a:ahLst/>
            <a:cxnLst/>
            <a:rect l="l" t="t" r="r" b="b"/>
            <a:pathLst>
              <a:path w="21100402" h="13214127">
                <a:moveTo>
                  <a:pt x="21100402" y="13214127"/>
                </a:moveTo>
                <a:lnTo>
                  <a:pt x="0" y="13214127"/>
                </a:lnTo>
                <a:lnTo>
                  <a:pt x="0" y="0"/>
                </a:lnTo>
                <a:lnTo>
                  <a:pt x="21100402" y="0"/>
                </a:lnTo>
                <a:lnTo>
                  <a:pt x="21100402" y="1321412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9205315">
            <a:off x="10308261" y="-3086100"/>
            <a:ext cx="9212239" cy="8229600"/>
          </a:xfrm>
          <a:custGeom>
            <a:avLst/>
            <a:gdLst/>
            <a:ahLst/>
            <a:cxnLst/>
            <a:rect l="l" t="t" r="r" b="b"/>
            <a:pathLst>
              <a:path w="9212239" h="8229600">
                <a:moveTo>
                  <a:pt x="0" y="0"/>
                </a:moveTo>
                <a:lnTo>
                  <a:pt x="9212239" y="0"/>
                </a:lnTo>
                <a:lnTo>
                  <a:pt x="9212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 descr="A diagram of emotions and arrows  AI-generated content may be incorrect."/>
          <p:cNvSpPr/>
          <p:nvPr/>
        </p:nvSpPr>
        <p:spPr>
          <a:xfrm>
            <a:off x="1300095" y="2889429"/>
            <a:ext cx="7843905" cy="5882928"/>
          </a:xfrm>
          <a:custGeom>
            <a:avLst/>
            <a:gdLst/>
            <a:ahLst/>
            <a:cxnLst/>
            <a:rect l="l" t="t" r="r" b="b"/>
            <a:pathLst>
              <a:path w="7843905" h="5882928">
                <a:moveTo>
                  <a:pt x="0" y="0"/>
                </a:moveTo>
                <a:lnTo>
                  <a:pt x="7843905" y="0"/>
                </a:lnTo>
                <a:lnTo>
                  <a:pt x="7843905" y="5882928"/>
                </a:lnTo>
                <a:lnTo>
                  <a:pt x="0" y="58829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9851954" y="3044926"/>
            <a:ext cx="7407346" cy="5139102"/>
            <a:chOff x="0" y="0"/>
            <a:chExt cx="1950906" cy="13535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50906" cy="1353508"/>
            </a:xfrm>
            <a:custGeom>
              <a:avLst/>
              <a:gdLst/>
              <a:ahLst/>
              <a:cxnLst/>
              <a:rect l="l" t="t" r="r" b="b"/>
              <a:pathLst>
                <a:path w="1950906" h="1353508">
                  <a:moveTo>
                    <a:pt x="0" y="0"/>
                  </a:moveTo>
                  <a:lnTo>
                    <a:pt x="1950906" y="0"/>
                  </a:lnTo>
                  <a:lnTo>
                    <a:pt x="1950906" y="1353508"/>
                  </a:lnTo>
                  <a:lnTo>
                    <a:pt x="0" y="1353508"/>
                  </a:lnTo>
                  <a:close/>
                </a:path>
              </a:pathLst>
            </a:custGeom>
            <a:gradFill rotWithShape="1">
              <a:gsLst>
                <a:gs pos="0">
                  <a:srgbClr val="030214">
                    <a:alpha val="100000"/>
                  </a:srgbClr>
                </a:gs>
                <a:gs pos="100000">
                  <a:srgbClr val="242D7D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00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9525"/>
              <a:ext cx="1950906" cy="1343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00095" y="1492798"/>
            <a:ext cx="11003461" cy="974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99"/>
              </a:lnSpc>
            </a:pPr>
            <a:r>
              <a:rPr lang="en-US" sz="6229">
                <a:solidFill>
                  <a:srgbClr val="FFFFFF"/>
                </a:solidFill>
                <a:latin typeface="Data 70"/>
                <a:ea typeface="Data 70"/>
                <a:cs typeface="Data 70"/>
                <a:sym typeface="Data 70"/>
              </a:rPr>
              <a:t>Emotional Inteligence (EI)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337032" y="3344407"/>
            <a:ext cx="6216182" cy="4839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81450" lvl="1" indent="-490725" algn="l">
              <a:lnSpc>
                <a:spcPts val="6364"/>
              </a:lnSpc>
              <a:buFont typeface="Arial"/>
              <a:buChar char="•"/>
            </a:pPr>
            <a:r>
              <a:rPr lang="en-US" sz="454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self-awareness, </a:t>
            </a:r>
          </a:p>
          <a:p>
            <a:pPr marL="981450" lvl="1" indent="-490725" algn="l">
              <a:lnSpc>
                <a:spcPts val="6364"/>
              </a:lnSpc>
              <a:buFont typeface="Arial"/>
              <a:buChar char="•"/>
            </a:pPr>
            <a:r>
              <a:rPr lang="en-US" sz="454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self-regulation, </a:t>
            </a:r>
          </a:p>
          <a:p>
            <a:pPr marL="981450" lvl="1" indent="-490725" algn="l">
              <a:lnSpc>
                <a:spcPts val="6364"/>
              </a:lnSpc>
              <a:buFont typeface="Arial"/>
              <a:buChar char="•"/>
            </a:pPr>
            <a:r>
              <a:rPr lang="en-US" sz="454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empathy, </a:t>
            </a:r>
          </a:p>
          <a:p>
            <a:pPr marL="981450" lvl="1" indent="-490725" algn="l">
              <a:lnSpc>
                <a:spcPts val="6364"/>
              </a:lnSpc>
              <a:buFont typeface="Arial"/>
              <a:buChar char="•"/>
            </a:pPr>
            <a:r>
              <a:rPr lang="en-US" sz="454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social skills, </a:t>
            </a:r>
          </a:p>
          <a:p>
            <a:pPr marL="981450" lvl="1" indent="-490725" algn="l">
              <a:lnSpc>
                <a:spcPts val="6364"/>
              </a:lnSpc>
              <a:spcBef>
                <a:spcPct val="0"/>
              </a:spcBef>
              <a:buFont typeface="Arial"/>
              <a:buChar char="•"/>
            </a:pPr>
            <a:r>
              <a:rPr lang="en-US" sz="454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motivation.</a:t>
            </a:r>
          </a:p>
          <a:p>
            <a:pPr algn="l">
              <a:lnSpc>
                <a:spcPts val="6364"/>
              </a:lnSpc>
              <a:spcBef>
                <a:spcPct val="0"/>
              </a:spcBef>
            </a:pPr>
            <a:endParaRPr lang="en-US" sz="4545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83412" flipH="1" flipV="1">
            <a:off x="-5287988" y="-4024296"/>
            <a:ext cx="21100402" cy="13214127"/>
          </a:xfrm>
          <a:custGeom>
            <a:avLst/>
            <a:gdLst/>
            <a:ahLst/>
            <a:cxnLst/>
            <a:rect l="l" t="t" r="r" b="b"/>
            <a:pathLst>
              <a:path w="21100402" h="13214127">
                <a:moveTo>
                  <a:pt x="21100402" y="13214127"/>
                </a:moveTo>
                <a:lnTo>
                  <a:pt x="0" y="13214127"/>
                </a:lnTo>
                <a:lnTo>
                  <a:pt x="0" y="0"/>
                </a:lnTo>
                <a:lnTo>
                  <a:pt x="21100402" y="0"/>
                </a:lnTo>
                <a:lnTo>
                  <a:pt x="21100402" y="1321412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940241" y="-3612974"/>
            <a:ext cx="9212239" cy="8229600"/>
          </a:xfrm>
          <a:custGeom>
            <a:avLst/>
            <a:gdLst/>
            <a:ahLst/>
            <a:cxnLst/>
            <a:rect l="l" t="t" r="r" b="b"/>
            <a:pathLst>
              <a:path w="9212239" h="8229600">
                <a:moveTo>
                  <a:pt x="0" y="0"/>
                </a:moveTo>
                <a:lnTo>
                  <a:pt x="9212239" y="0"/>
                </a:lnTo>
                <a:lnTo>
                  <a:pt x="9212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525087">
            <a:off x="11816941" y="-2161945"/>
            <a:ext cx="8888857" cy="8229600"/>
          </a:xfrm>
          <a:custGeom>
            <a:avLst/>
            <a:gdLst/>
            <a:ahLst/>
            <a:cxnLst/>
            <a:rect l="l" t="t" r="r" b="b"/>
            <a:pathLst>
              <a:path w="8888857" h="8229600">
                <a:moveTo>
                  <a:pt x="0" y="0"/>
                </a:moveTo>
                <a:lnTo>
                  <a:pt x="8888857" y="0"/>
                </a:lnTo>
                <a:lnTo>
                  <a:pt x="888885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7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588194" y="4186502"/>
            <a:ext cx="1913997" cy="191399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1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367838" y="4186502"/>
            <a:ext cx="1913997" cy="191399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1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657566" y="4186502"/>
            <a:ext cx="1913997" cy="191399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1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785809" y="4186502"/>
            <a:ext cx="1913997" cy="191399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1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759039" y="4441313"/>
            <a:ext cx="1427449" cy="1451029"/>
          </a:xfrm>
          <a:custGeom>
            <a:avLst/>
            <a:gdLst/>
            <a:ahLst/>
            <a:cxnLst/>
            <a:rect l="l" t="t" r="r" b="b"/>
            <a:pathLst>
              <a:path w="1427449" h="1451029">
                <a:moveTo>
                  <a:pt x="0" y="0"/>
                </a:moveTo>
                <a:lnTo>
                  <a:pt x="1427449" y="0"/>
                </a:lnTo>
                <a:lnTo>
                  <a:pt x="1427449" y="1451028"/>
                </a:lnTo>
                <a:lnTo>
                  <a:pt x="0" y="14510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530226" y="4540528"/>
            <a:ext cx="1590599" cy="1252597"/>
          </a:xfrm>
          <a:custGeom>
            <a:avLst/>
            <a:gdLst/>
            <a:ahLst/>
            <a:cxnLst/>
            <a:rect l="l" t="t" r="r" b="b"/>
            <a:pathLst>
              <a:path w="1590599" h="1252597">
                <a:moveTo>
                  <a:pt x="0" y="0"/>
                </a:moveTo>
                <a:lnTo>
                  <a:pt x="1590599" y="0"/>
                </a:lnTo>
                <a:lnTo>
                  <a:pt x="1590599" y="1252597"/>
                </a:lnTo>
                <a:lnTo>
                  <a:pt x="0" y="12525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978338" y="4523179"/>
            <a:ext cx="1272454" cy="1240642"/>
          </a:xfrm>
          <a:custGeom>
            <a:avLst/>
            <a:gdLst/>
            <a:ahLst/>
            <a:cxnLst/>
            <a:rect l="l" t="t" r="r" b="b"/>
            <a:pathLst>
              <a:path w="1272454" h="1240642">
                <a:moveTo>
                  <a:pt x="0" y="0"/>
                </a:moveTo>
                <a:lnTo>
                  <a:pt x="1272453" y="0"/>
                </a:lnTo>
                <a:lnTo>
                  <a:pt x="1272453" y="1240642"/>
                </a:lnTo>
                <a:lnTo>
                  <a:pt x="0" y="12406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107407" y="4632296"/>
            <a:ext cx="1270801" cy="1069061"/>
          </a:xfrm>
          <a:custGeom>
            <a:avLst/>
            <a:gdLst/>
            <a:ahLst/>
            <a:cxnLst/>
            <a:rect l="l" t="t" r="r" b="b"/>
            <a:pathLst>
              <a:path w="1270801" h="1069061">
                <a:moveTo>
                  <a:pt x="0" y="0"/>
                </a:moveTo>
                <a:lnTo>
                  <a:pt x="1270801" y="0"/>
                </a:lnTo>
                <a:lnTo>
                  <a:pt x="1270801" y="1069061"/>
                </a:lnTo>
                <a:lnTo>
                  <a:pt x="0" y="106906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269434" y="1605348"/>
            <a:ext cx="11528136" cy="974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99"/>
              </a:lnSpc>
            </a:pPr>
            <a:r>
              <a:rPr lang="en-US" sz="6229">
                <a:solidFill>
                  <a:srgbClr val="FFFFFF"/>
                </a:solidFill>
                <a:latin typeface="Data 70"/>
                <a:ea typeface="Data 70"/>
                <a:cs typeface="Data 70"/>
                <a:sym typeface="Data 70"/>
              </a:rPr>
              <a:t>Emotional Intelligence  (EI)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37862" y="6533236"/>
            <a:ext cx="4214662" cy="906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6"/>
              </a:lnSpc>
              <a:spcBef>
                <a:spcPct val="0"/>
              </a:spcBef>
            </a:pPr>
            <a:r>
              <a:rPr lang="en-US" sz="2561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improves leadership &amp; team collaboration.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217506" y="6533236"/>
            <a:ext cx="4214662" cy="906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6"/>
              </a:lnSpc>
              <a:spcBef>
                <a:spcPct val="0"/>
              </a:spcBef>
            </a:pPr>
            <a:r>
              <a:rPr lang="en-US" sz="2561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supports change management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507234" y="6533236"/>
            <a:ext cx="4214662" cy="906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6"/>
              </a:lnSpc>
              <a:spcBef>
                <a:spcPct val="0"/>
              </a:spcBef>
            </a:pPr>
            <a:r>
              <a:rPr lang="en-US" sz="2561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boosts employee engagement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635477" y="6533236"/>
            <a:ext cx="4214662" cy="1354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6"/>
              </a:lnSpc>
              <a:spcBef>
                <a:spcPct val="0"/>
              </a:spcBef>
            </a:pPr>
            <a:r>
              <a:rPr lang="en-US" sz="2561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E.g. Navigating resistance to automation through empathy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1293635" cy="793968"/>
          </a:xfrm>
          <a:custGeom>
            <a:avLst/>
            <a:gdLst/>
            <a:ahLst/>
            <a:cxnLst/>
            <a:rect l="l" t="t" r="r" b="b"/>
            <a:pathLst>
              <a:path w="1293635" h="793968">
                <a:moveTo>
                  <a:pt x="0" y="0"/>
                </a:moveTo>
                <a:lnTo>
                  <a:pt x="1293635" y="0"/>
                </a:lnTo>
                <a:lnTo>
                  <a:pt x="1293635" y="793968"/>
                </a:lnTo>
                <a:lnTo>
                  <a:pt x="0" y="7939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3356738"/>
            <a:ext cx="5841786" cy="5107593"/>
            <a:chOff x="0" y="0"/>
            <a:chExt cx="1538577" cy="13452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38577" cy="1345210"/>
            </a:xfrm>
            <a:custGeom>
              <a:avLst/>
              <a:gdLst/>
              <a:ahLst/>
              <a:cxnLst/>
              <a:rect l="l" t="t" r="r" b="b"/>
              <a:pathLst>
                <a:path w="1538577" h="1345210">
                  <a:moveTo>
                    <a:pt x="26505" y="0"/>
                  </a:moveTo>
                  <a:lnTo>
                    <a:pt x="1512072" y="0"/>
                  </a:lnTo>
                  <a:cubicBezTo>
                    <a:pt x="1519102" y="0"/>
                    <a:pt x="1525843" y="2793"/>
                    <a:pt x="1530814" y="7763"/>
                  </a:cubicBezTo>
                  <a:cubicBezTo>
                    <a:pt x="1535785" y="12734"/>
                    <a:pt x="1538577" y="19476"/>
                    <a:pt x="1538577" y="26505"/>
                  </a:cubicBezTo>
                  <a:lnTo>
                    <a:pt x="1538577" y="1318704"/>
                  </a:lnTo>
                  <a:cubicBezTo>
                    <a:pt x="1538577" y="1333343"/>
                    <a:pt x="1526711" y="1345210"/>
                    <a:pt x="1512072" y="1345210"/>
                  </a:cubicBezTo>
                  <a:lnTo>
                    <a:pt x="26505" y="1345210"/>
                  </a:lnTo>
                  <a:cubicBezTo>
                    <a:pt x="11867" y="1345210"/>
                    <a:pt x="0" y="1333343"/>
                    <a:pt x="0" y="1318704"/>
                  </a:cubicBezTo>
                  <a:lnTo>
                    <a:pt x="0" y="26505"/>
                  </a:lnTo>
                  <a:cubicBezTo>
                    <a:pt x="0" y="11867"/>
                    <a:pt x="11867" y="0"/>
                    <a:pt x="2650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214">
                    <a:alpha val="80000"/>
                  </a:srgbClr>
                </a:gs>
                <a:gs pos="100000">
                  <a:srgbClr val="242D7D">
                    <a:alpha val="80000"/>
                  </a:srgbClr>
                </a:gs>
              </a:gsLst>
              <a:lin ang="0"/>
            </a:gradFill>
            <a:ln w="57150" cap="sq">
              <a:solidFill>
                <a:srgbClr val="00FFFF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6675"/>
              <a:ext cx="1538577" cy="1278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054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605234" y="4145985"/>
            <a:ext cx="4082398" cy="3163859"/>
          </a:xfrm>
          <a:custGeom>
            <a:avLst/>
            <a:gdLst/>
            <a:ahLst/>
            <a:cxnLst/>
            <a:rect l="l" t="t" r="r" b="b"/>
            <a:pathLst>
              <a:path w="4082398" h="3163859">
                <a:moveTo>
                  <a:pt x="0" y="0"/>
                </a:moveTo>
                <a:lnTo>
                  <a:pt x="4082398" y="0"/>
                </a:lnTo>
                <a:lnTo>
                  <a:pt x="4082398" y="3163859"/>
                </a:lnTo>
                <a:lnTo>
                  <a:pt x="0" y="31638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2369266"/>
            <a:ext cx="9878845" cy="91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600">
                <a:solidFill>
                  <a:srgbClr val="FFFFFF"/>
                </a:solidFill>
                <a:latin typeface="Data 70"/>
                <a:ea typeface="Data 70"/>
                <a:cs typeface="Data 70"/>
                <a:sym typeface="Data 70"/>
              </a:rPr>
              <a:t>ARTIFICIAL INTELIGENCE AI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40307" y="3781380"/>
            <a:ext cx="5053935" cy="424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79"/>
              </a:lnSpc>
            </a:pPr>
            <a:r>
              <a:rPr lang="en-US" sz="3799">
                <a:solidFill>
                  <a:srgbClr val="FFFFFF"/>
                </a:solidFill>
                <a:latin typeface="Telegraf"/>
                <a:ea typeface="Telegraf"/>
                <a:cs typeface="Telegraf"/>
                <a:sym typeface="Telegraf"/>
              </a:rPr>
              <a:t>the simulation of human intelligence in machines to enable them to learn, reason, solve problems, perceive their environment, and make decisions</a:t>
            </a:r>
          </a:p>
        </p:txBody>
      </p:sp>
      <p:sp>
        <p:nvSpPr>
          <p:cNvPr id="10" name="Freeform 10"/>
          <p:cNvSpPr/>
          <p:nvPr/>
        </p:nvSpPr>
        <p:spPr>
          <a:xfrm rot="-5400000">
            <a:off x="11008638" y="6369805"/>
            <a:ext cx="4082398" cy="3163859"/>
          </a:xfrm>
          <a:custGeom>
            <a:avLst/>
            <a:gdLst/>
            <a:ahLst/>
            <a:cxnLst/>
            <a:rect l="l" t="t" r="r" b="b"/>
            <a:pathLst>
              <a:path w="4082398" h="3163859">
                <a:moveTo>
                  <a:pt x="0" y="0"/>
                </a:moveTo>
                <a:lnTo>
                  <a:pt x="4082398" y="0"/>
                </a:lnTo>
                <a:lnTo>
                  <a:pt x="4082398" y="3163858"/>
                </a:lnTo>
                <a:lnTo>
                  <a:pt x="0" y="31638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3462232" y="4145985"/>
            <a:ext cx="4082398" cy="3163859"/>
          </a:xfrm>
          <a:custGeom>
            <a:avLst/>
            <a:gdLst/>
            <a:ahLst/>
            <a:cxnLst/>
            <a:rect l="l" t="t" r="r" b="b"/>
            <a:pathLst>
              <a:path w="4082398" h="3163859">
                <a:moveTo>
                  <a:pt x="4082398" y="0"/>
                </a:moveTo>
                <a:lnTo>
                  <a:pt x="0" y="0"/>
                </a:lnTo>
                <a:lnTo>
                  <a:pt x="0" y="3163859"/>
                </a:lnTo>
                <a:lnTo>
                  <a:pt x="4082398" y="3163859"/>
                </a:lnTo>
                <a:lnTo>
                  <a:pt x="408239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 flipH="1" flipV="1">
            <a:off x="11008638" y="1884954"/>
            <a:ext cx="4082398" cy="3163859"/>
          </a:xfrm>
          <a:custGeom>
            <a:avLst/>
            <a:gdLst/>
            <a:ahLst/>
            <a:cxnLst/>
            <a:rect l="l" t="t" r="r" b="b"/>
            <a:pathLst>
              <a:path w="4082398" h="3163859">
                <a:moveTo>
                  <a:pt x="4082398" y="3163858"/>
                </a:moveTo>
                <a:lnTo>
                  <a:pt x="0" y="3163858"/>
                </a:lnTo>
                <a:lnTo>
                  <a:pt x="0" y="0"/>
                </a:lnTo>
                <a:lnTo>
                  <a:pt x="4082398" y="0"/>
                </a:lnTo>
                <a:lnTo>
                  <a:pt x="4082398" y="316385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2281690" y="7714620"/>
            <a:ext cx="1536294" cy="2039664"/>
            <a:chOff x="0" y="0"/>
            <a:chExt cx="2048392" cy="271955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48392" cy="2719552"/>
            </a:xfrm>
            <a:custGeom>
              <a:avLst/>
              <a:gdLst/>
              <a:ahLst/>
              <a:cxnLst/>
              <a:rect l="l" t="t" r="r" b="b"/>
              <a:pathLst>
                <a:path w="2048392" h="2719552">
                  <a:moveTo>
                    <a:pt x="0" y="0"/>
                  </a:moveTo>
                  <a:lnTo>
                    <a:pt x="2048392" y="0"/>
                  </a:lnTo>
                  <a:lnTo>
                    <a:pt x="2048392" y="2719552"/>
                  </a:lnTo>
                  <a:lnTo>
                    <a:pt x="0" y="271955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2048392" cy="271955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051"/>
                </a:lnSpc>
              </a:pPr>
              <a:r>
                <a:rPr lang="en-US" sz="18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AI chatbots for employee queries.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886608" y="5106083"/>
            <a:ext cx="2559503" cy="1243663"/>
            <a:chOff x="0" y="0"/>
            <a:chExt cx="3412670" cy="165821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412670" cy="1658218"/>
            </a:xfrm>
            <a:custGeom>
              <a:avLst/>
              <a:gdLst/>
              <a:ahLst/>
              <a:cxnLst/>
              <a:rect l="l" t="t" r="r" b="b"/>
              <a:pathLst>
                <a:path w="3412670" h="1658218">
                  <a:moveTo>
                    <a:pt x="0" y="0"/>
                  </a:moveTo>
                  <a:lnTo>
                    <a:pt x="3412670" y="0"/>
                  </a:lnTo>
                  <a:lnTo>
                    <a:pt x="3412670" y="1658218"/>
                  </a:lnTo>
                  <a:lnTo>
                    <a:pt x="0" y="16582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3412670" cy="165821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1943"/>
                </a:lnSpc>
              </a:pPr>
              <a:r>
                <a:rPr lang="en-US" sz="17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Example: Predictive maintenance of workforce scheduling in utilities.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5219636" y="5106083"/>
            <a:ext cx="2039664" cy="1243663"/>
            <a:chOff x="0" y="0"/>
            <a:chExt cx="2719552" cy="165821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719552" cy="1658218"/>
            </a:xfrm>
            <a:custGeom>
              <a:avLst/>
              <a:gdLst/>
              <a:ahLst/>
              <a:cxnLst/>
              <a:rect l="l" t="t" r="r" b="b"/>
              <a:pathLst>
                <a:path w="2719552" h="1658218">
                  <a:moveTo>
                    <a:pt x="0" y="0"/>
                  </a:moveTo>
                  <a:lnTo>
                    <a:pt x="2719552" y="0"/>
                  </a:lnTo>
                  <a:lnTo>
                    <a:pt x="2719552" y="1658218"/>
                  </a:lnTo>
                  <a:lnTo>
                    <a:pt x="0" y="16582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9525"/>
              <a:ext cx="2719552" cy="164869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051"/>
                </a:lnSpc>
              </a:pPr>
              <a:r>
                <a:rPr lang="en-US" sz="1899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Automating recruitment &amp; onboarding.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281690" y="1706271"/>
            <a:ext cx="1401234" cy="2039664"/>
            <a:chOff x="0" y="0"/>
            <a:chExt cx="1868312" cy="271955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868312" cy="2719552"/>
            </a:xfrm>
            <a:custGeom>
              <a:avLst/>
              <a:gdLst/>
              <a:ahLst/>
              <a:cxnLst/>
              <a:rect l="l" t="t" r="r" b="b"/>
              <a:pathLst>
                <a:path w="1868312" h="2719552">
                  <a:moveTo>
                    <a:pt x="0" y="0"/>
                  </a:moveTo>
                  <a:lnTo>
                    <a:pt x="1868312" y="0"/>
                  </a:lnTo>
                  <a:lnTo>
                    <a:pt x="1868312" y="2719552"/>
                  </a:lnTo>
                  <a:lnTo>
                    <a:pt x="0" y="271955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9525"/>
              <a:ext cx="1868312" cy="271002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051"/>
                </a:lnSpc>
              </a:pPr>
              <a:r>
                <a:rPr lang="en-US" sz="1899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Workforce analytics &amp; predictive modeling.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416337" y="1419316"/>
            <a:ext cx="11455325" cy="2616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FFFFFF"/>
                </a:solidFill>
                <a:latin typeface="Data 70"/>
                <a:ea typeface="Data 70"/>
                <a:cs typeface="Data 70"/>
                <a:sym typeface="Data 70"/>
              </a:rPr>
              <a:t>EFFECTS OF EI VS. AI IN HR :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260831" y="4601930"/>
            <a:ext cx="7546674" cy="3573523"/>
            <a:chOff x="0" y="0"/>
            <a:chExt cx="1987601" cy="9411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87601" cy="941175"/>
            </a:xfrm>
            <a:custGeom>
              <a:avLst/>
              <a:gdLst/>
              <a:ahLst/>
              <a:cxnLst/>
              <a:rect l="l" t="t" r="r" b="b"/>
              <a:pathLst>
                <a:path w="1987601" h="941175">
                  <a:moveTo>
                    <a:pt x="20517" y="0"/>
                  </a:moveTo>
                  <a:lnTo>
                    <a:pt x="1967084" y="0"/>
                  </a:lnTo>
                  <a:cubicBezTo>
                    <a:pt x="1978415" y="0"/>
                    <a:pt x="1987601" y="9186"/>
                    <a:pt x="1987601" y="20517"/>
                  </a:cubicBezTo>
                  <a:lnTo>
                    <a:pt x="1987601" y="920657"/>
                  </a:lnTo>
                  <a:cubicBezTo>
                    <a:pt x="1987601" y="931989"/>
                    <a:pt x="1978415" y="941175"/>
                    <a:pt x="1967084" y="941175"/>
                  </a:cubicBezTo>
                  <a:lnTo>
                    <a:pt x="20517" y="941175"/>
                  </a:lnTo>
                  <a:cubicBezTo>
                    <a:pt x="9186" y="941175"/>
                    <a:pt x="0" y="931989"/>
                    <a:pt x="0" y="920657"/>
                  </a:cubicBezTo>
                  <a:lnTo>
                    <a:pt x="0" y="20517"/>
                  </a:lnTo>
                  <a:cubicBezTo>
                    <a:pt x="0" y="9186"/>
                    <a:pt x="9186" y="0"/>
                    <a:pt x="2051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214">
                    <a:alpha val="80000"/>
                  </a:srgbClr>
                </a:gs>
                <a:gs pos="100000">
                  <a:srgbClr val="242D7D">
                    <a:alpha val="80000"/>
                  </a:srgbClr>
                </a:gs>
              </a:gsLst>
              <a:lin ang="0"/>
            </a:gradFill>
            <a:ln w="57150" cap="sq">
              <a:solidFill>
                <a:srgbClr val="00FFFF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6675"/>
              <a:ext cx="1987601" cy="87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4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50574" y="4965695"/>
            <a:ext cx="650380" cy="809182"/>
          </a:xfrm>
          <a:custGeom>
            <a:avLst/>
            <a:gdLst/>
            <a:ahLst/>
            <a:cxnLst/>
            <a:rect l="l" t="t" r="r" b="b"/>
            <a:pathLst>
              <a:path w="650380" h="809182">
                <a:moveTo>
                  <a:pt x="0" y="0"/>
                </a:moveTo>
                <a:lnTo>
                  <a:pt x="650380" y="0"/>
                </a:lnTo>
                <a:lnTo>
                  <a:pt x="650380" y="809181"/>
                </a:lnTo>
                <a:lnTo>
                  <a:pt x="0" y="8091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425556" y="6398216"/>
            <a:ext cx="5540373" cy="1231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9" lvl="1" indent="-313054" algn="just">
              <a:lnSpc>
                <a:spcPts val="3160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Human connection.</a:t>
            </a:r>
          </a:p>
          <a:p>
            <a:pPr marL="626109" lvl="1" indent="-313054" algn="just">
              <a:lnSpc>
                <a:spcPts val="3160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Conflict resolution.</a:t>
            </a:r>
          </a:p>
          <a:p>
            <a:pPr marL="626109" lvl="1" indent="-313054" algn="just">
              <a:lnSpc>
                <a:spcPts val="3160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Resilient leadership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144000" y="4601930"/>
            <a:ext cx="7546674" cy="3573523"/>
            <a:chOff x="0" y="0"/>
            <a:chExt cx="1987601" cy="9411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87601" cy="941175"/>
            </a:xfrm>
            <a:custGeom>
              <a:avLst/>
              <a:gdLst/>
              <a:ahLst/>
              <a:cxnLst/>
              <a:rect l="l" t="t" r="r" b="b"/>
              <a:pathLst>
                <a:path w="1987601" h="941175">
                  <a:moveTo>
                    <a:pt x="20517" y="0"/>
                  </a:moveTo>
                  <a:lnTo>
                    <a:pt x="1967084" y="0"/>
                  </a:lnTo>
                  <a:cubicBezTo>
                    <a:pt x="1978415" y="0"/>
                    <a:pt x="1987601" y="9186"/>
                    <a:pt x="1987601" y="20517"/>
                  </a:cubicBezTo>
                  <a:lnTo>
                    <a:pt x="1987601" y="920657"/>
                  </a:lnTo>
                  <a:cubicBezTo>
                    <a:pt x="1987601" y="931989"/>
                    <a:pt x="1978415" y="941175"/>
                    <a:pt x="1967084" y="941175"/>
                  </a:cubicBezTo>
                  <a:lnTo>
                    <a:pt x="20517" y="941175"/>
                  </a:lnTo>
                  <a:cubicBezTo>
                    <a:pt x="9186" y="941175"/>
                    <a:pt x="0" y="931989"/>
                    <a:pt x="0" y="920657"/>
                  </a:cubicBezTo>
                  <a:lnTo>
                    <a:pt x="0" y="20517"/>
                  </a:lnTo>
                  <a:cubicBezTo>
                    <a:pt x="0" y="9186"/>
                    <a:pt x="9186" y="0"/>
                    <a:pt x="2051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214">
                    <a:alpha val="80000"/>
                  </a:srgbClr>
                </a:gs>
                <a:gs pos="100000">
                  <a:srgbClr val="242D7D">
                    <a:alpha val="80000"/>
                  </a:srgbClr>
                </a:gs>
              </a:gsLst>
              <a:lin ang="0"/>
            </a:gradFill>
            <a:ln w="57150" cap="sq">
              <a:solidFill>
                <a:srgbClr val="00FFFF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6675"/>
              <a:ext cx="1987601" cy="87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4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9871870" y="4965695"/>
            <a:ext cx="650380" cy="809182"/>
          </a:xfrm>
          <a:custGeom>
            <a:avLst/>
            <a:gdLst/>
            <a:ahLst/>
            <a:cxnLst/>
            <a:rect l="l" t="t" r="r" b="b"/>
            <a:pathLst>
              <a:path w="650380" h="809182">
                <a:moveTo>
                  <a:pt x="0" y="0"/>
                </a:moveTo>
                <a:lnTo>
                  <a:pt x="650380" y="0"/>
                </a:lnTo>
                <a:lnTo>
                  <a:pt x="650380" y="809181"/>
                </a:lnTo>
                <a:lnTo>
                  <a:pt x="0" y="8091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965665" y="8464332"/>
            <a:ext cx="1293635" cy="793968"/>
          </a:xfrm>
          <a:custGeom>
            <a:avLst/>
            <a:gdLst/>
            <a:ahLst/>
            <a:cxnLst/>
            <a:rect l="l" t="t" r="r" b="b"/>
            <a:pathLst>
              <a:path w="1293635" h="793968">
                <a:moveTo>
                  <a:pt x="0" y="0"/>
                </a:moveTo>
                <a:lnTo>
                  <a:pt x="1293635" y="0"/>
                </a:lnTo>
                <a:lnTo>
                  <a:pt x="1293635" y="793968"/>
                </a:lnTo>
                <a:lnTo>
                  <a:pt x="0" y="7939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425556" y="5081805"/>
            <a:ext cx="5540373" cy="576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41"/>
              </a:lnSpc>
            </a:pPr>
            <a:r>
              <a:rPr lang="en-US" sz="37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Emotional Intelligence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425292" y="6398216"/>
            <a:ext cx="5540373" cy="1631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9" lvl="1" indent="-313054" algn="just">
              <a:lnSpc>
                <a:spcPts val="3160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Efficiency &amp; speed.</a:t>
            </a:r>
          </a:p>
          <a:p>
            <a:pPr marL="626109" lvl="1" indent="-313054" algn="just">
              <a:lnSpc>
                <a:spcPts val="3160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Data-driven insights.</a:t>
            </a:r>
          </a:p>
          <a:p>
            <a:pPr marL="626109" lvl="1" indent="-313054" algn="just">
              <a:lnSpc>
                <a:spcPts val="3160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Risk of bias/displacement.</a:t>
            </a:r>
          </a:p>
          <a:p>
            <a:pPr algn="just">
              <a:lnSpc>
                <a:spcPts val="3160"/>
              </a:lnSpc>
            </a:pPr>
            <a:endParaRPr lang="en-US" sz="2899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750850" y="5081805"/>
            <a:ext cx="5540373" cy="576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41"/>
              </a:lnSpc>
            </a:pPr>
            <a:r>
              <a:rPr lang="en-US" sz="37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Artificial Intelligence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87348" y="3796349"/>
            <a:ext cx="9071952" cy="5599427"/>
            <a:chOff x="0" y="0"/>
            <a:chExt cx="2389321" cy="14747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89321" cy="1474746"/>
            </a:xfrm>
            <a:custGeom>
              <a:avLst/>
              <a:gdLst/>
              <a:ahLst/>
              <a:cxnLst/>
              <a:rect l="l" t="t" r="r" b="b"/>
              <a:pathLst>
                <a:path w="2389321" h="1474746">
                  <a:moveTo>
                    <a:pt x="17068" y="0"/>
                  </a:moveTo>
                  <a:lnTo>
                    <a:pt x="2372253" y="0"/>
                  </a:lnTo>
                  <a:cubicBezTo>
                    <a:pt x="2376780" y="0"/>
                    <a:pt x="2381121" y="1798"/>
                    <a:pt x="2384322" y="4999"/>
                  </a:cubicBezTo>
                  <a:cubicBezTo>
                    <a:pt x="2387523" y="8200"/>
                    <a:pt x="2389321" y="12541"/>
                    <a:pt x="2389321" y="17068"/>
                  </a:cubicBezTo>
                  <a:lnTo>
                    <a:pt x="2389321" y="1457678"/>
                  </a:lnTo>
                  <a:cubicBezTo>
                    <a:pt x="2389321" y="1462205"/>
                    <a:pt x="2387523" y="1466546"/>
                    <a:pt x="2384322" y="1469747"/>
                  </a:cubicBezTo>
                  <a:cubicBezTo>
                    <a:pt x="2381121" y="1472948"/>
                    <a:pt x="2376780" y="1474746"/>
                    <a:pt x="2372253" y="1474746"/>
                  </a:cubicBezTo>
                  <a:lnTo>
                    <a:pt x="17068" y="1474746"/>
                  </a:lnTo>
                  <a:cubicBezTo>
                    <a:pt x="12541" y="1474746"/>
                    <a:pt x="8200" y="1472948"/>
                    <a:pt x="4999" y="1469747"/>
                  </a:cubicBezTo>
                  <a:cubicBezTo>
                    <a:pt x="1798" y="1466546"/>
                    <a:pt x="0" y="1462205"/>
                    <a:pt x="0" y="1457678"/>
                  </a:cubicBezTo>
                  <a:lnTo>
                    <a:pt x="0" y="17068"/>
                  </a:lnTo>
                  <a:cubicBezTo>
                    <a:pt x="0" y="12541"/>
                    <a:pt x="1798" y="8200"/>
                    <a:pt x="4999" y="4999"/>
                  </a:cubicBezTo>
                  <a:cubicBezTo>
                    <a:pt x="8200" y="1798"/>
                    <a:pt x="12541" y="0"/>
                    <a:pt x="1706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214">
                    <a:alpha val="80000"/>
                  </a:srgbClr>
                </a:gs>
                <a:gs pos="100000">
                  <a:srgbClr val="242D7D">
                    <a:alpha val="80000"/>
                  </a:srgbClr>
                </a:gs>
              </a:gsLst>
              <a:lin ang="0"/>
            </a:gradFill>
            <a:ln w="57150" cap="sq">
              <a:solidFill>
                <a:srgbClr val="00FFFF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66675"/>
              <a:ext cx="2389321" cy="1408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831060" y="1019350"/>
            <a:ext cx="10103087" cy="2203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63"/>
              </a:lnSpc>
            </a:pPr>
            <a:r>
              <a:rPr lang="en-US" sz="8363">
                <a:solidFill>
                  <a:srgbClr val="FFFFFF"/>
                </a:solidFill>
                <a:latin typeface="Data 70"/>
                <a:ea typeface="Data 70"/>
                <a:cs typeface="Data 70"/>
                <a:sym typeface="Data 70"/>
              </a:rPr>
              <a:t>SYNERGY - WHERE EI MEETS AI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0" y="0"/>
            <a:ext cx="7955280" cy="10287000"/>
            <a:chOff x="0" y="0"/>
            <a:chExt cx="10607040" cy="13716000"/>
          </a:xfrm>
        </p:grpSpPr>
        <p:sp>
          <p:nvSpPr>
            <p:cNvPr id="7" name="Freeform 7" descr="A 3D pattern of ring shapes connected by lines"/>
            <p:cNvSpPr/>
            <p:nvPr/>
          </p:nvSpPr>
          <p:spPr>
            <a:xfrm>
              <a:off x="0" y="0"/>
              <a:ext cx="10607040" cy="13716000"/>
            </a:xfrm>
            <a:custGeom>
              <a:avLst/>
              <a:gdLst/>
              <a:ahLst/>
              <a:cxnLst/>
              <a:rect l="l" t="t" r="r" b="b"/>
              <a:pathLst>
                <a:path w="10607040" h="13716000">
                  <a:moveTo>
                    <a:pt x="0" y="0"/>
                  </a:moveTo>
                  <a:lnTo>
                    <a:pt x="10607040" y="0"/>
                  </a:lnTo>
                  <a:lnTo>
                    <a:pt x="1060704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2988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78705" y="0"/>
            <a:ext cx="3086100" cy="10287000"/>
            <a:chOff x="0" y="0"/>
            <a:chExt cx="812800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242D7D">
                    <a:alpha val="0"/>
                  </a:srgbClr>
                </a:gs>
                <a:gs pos="100000">
                  <a:srgbClr val="030214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812800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6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972637" y="4746308"/>
            <a:ext cx="7478863" cy="3699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5" lvl="1" indent="-356233" algn="l">
              <a:lnSpc>
                <a:spcPts val="3629"/>
              </a:lnSpc>
              <a:buFont typeface="Arial"/>
              <a:buChar char="•"/>
            </a:pPr>
            <a:r>
              <a:rPr lang="en-US" sz="32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AI detects → EI responds.</a:t>
            </a:r>
          </a:p>
          <a:p>
            <a:pPr marL="712465" lvl="1" indent="-356233" algn="l">
              <a:lnSpc>
                <a:spcPts val="3629"/>
              </a:lnSpc>
              <a:buFont typeface="Arial"/>
              <a:buChar char="•"/>
            </a:pPr>
            <a:r>
              <a:rPr lang="en-US" sz="32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AI detects burnout risk → EI-driven managers provide support.</a:t>
            </a:r>
          </a:p>
          <a:p>
            <a:pPr marL="712465" lvl="1" indent="-356233" algn="l">
              <a:lnSpc>
                <a:spcPts val="3629"/>
              </a:lnSpc>
              <a:buFont typeface="Arial"/>
              <a:buChar char="•"/>
            </a:pPr>
            <a:r>
              <a:rPr lang="en-US" sz="32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Together: smarter, more human-centered workforce transformation.</a:t>
            </a:r>
          </a:p>
          <a:p>
            <a:pPr algn="l">
              <a:lnSpc>
                <a:spcPts val="3629"/>
              </a:lnSpc>
            </a:pPr>
            <a:endParaRPr lang="en-US" sz="3299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2717021" y="-2013837"/>
            <a:ext cx="21100402" cy="13214127"/>
          </a:xfrm>
          <a:custGeom>
            <a:avLst/>
            <a:gdLst/>
            <a:ahLst/>
            <a:cxnLst/>
            <a:rect l="l" t="t" r="r" b="b"/>
            <a:pathLst>
              <a:path w="21100402" h="13214127">
                <a:moveTo>
                  <a:pt x="21100402" y="13214127"/>
                </a:moveTo>
                <a:lnTo>
                  <a:pt x="0" y="13214127"/>
                </a:lnTo>
                <a:lnTo>
                  <a:pt x="0" y="0"/>
                </a:lnTo>
                <a:lnTo>
                  <a:pt x="21100402" y="0"/>
                </a:lnTo>
                <a:lnTo>
                  <a:pt x="21100402" y="1321412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6759867" flipH="1" flipV="1">
            <a:off x="-8608922" y="629676"/>
            <a:ext cx="21100402" cy="13214127"/>
          </a:xfrm>
          <a:custGeom>
            <a:avLst/>
            <a:gdLst/>
            <a:ahLst/>
            <a:cxnLst/>
            <a:rect l="l" t="t" r="r" b="b"/>
            <a:pathLst>
              <a:path w="21100402" h="13214127">
                <a:moveTo>
                  <a:pt x="21100402" y="13214127"/>
                </a:moveTo>
                <a:lnTo>
                  <a:pt x="0" y="13214127"/>
                </a:lnTo>
                <a:lnTo>
                  <a:pt x="0" y="0"/>
                </a:lnTo>
                <a:lnTo>
                  <a:pt x="21100402" y="0"/>
                </a:lnTo>
                <a:lnTo>
                  <a:pt x="21100402" y="1321412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9205315">
            <a:off x="10308261" y="-3086100"/>
            <a:ext cx="9212239" cy="8229600"/>
          </a:xfrm>
          <a:custGeom>
            <a:avLst/>
            <a:gdLst/>
            <a:ahLst/>
            <a:cxnLst/>
            <a:rect l="l" t="t" r="r" b="b"/>
            <a:pathLst>
              <a:path w="9212239" h="8229600">
                <a:moveTo>
                  <a:pt x="0" y="0"/>
                </a:moveTo>
                <a:lnTo>
                  <a:pt x="9212239" y="0"/>
                </a:lnTo>
                <a:lnTo>
                  <a:pt x="9212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269434" y="1605348"/>
            <a:ext cx="11093501" cy="974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99"/>
              </a:lnSpc>
            </a:pPr>
            <a:r>
              <a:rPr lang="en-US" sz="6229">
                <a:solidFill>
                  <a:srgbClr val="FFFFFF"/>
                </a:solidFill>
                <a:latin typeface="Data 70"/>
                <a:ea typeface="Data 70"/>
                <a:cs typeface="Data 70"/>
                <a:sym typeface="Data 70"/>
              </a:rPr>
              <a:t>Aligning People, Technology &amp; Policy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69434" y="3919674"/>
            <a:ext cx="4214662" cy="458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6"/>
              </a:lnSpc>
              <a:spcBef>
                <a:spcPct val="0"/>
              </a:spcBef>
            </a:pPr>
            <a:r>
              <a:rPr lang="en-US" sz="2561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People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19576" y="3919674"/>
            <a:ext cx="4214662" cy="458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6"/>
              </a:lnSpc>
              <a:spcBef>
                <a:spcPct val="0"/>
              </a:spcBef>
            </a:pPr>
            <a:r>
              <a:rPr lang="en-US" sz="2561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Technology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69434" y="4654397"/>
            <a:ext cx="4214662" cy="1636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8729" lvl="1" indent="-249365" algn="l">
              <a:lnSpc>
                <a:spcPts val="3234"/>
              </a:lnSpc>
              <a:buFont typeface="Arial"/>
              <a:buChar char="•"/>
            </a:pPr>
            <a:r>
              <a:rPr lang="en-US" sz="231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Train leaders in EI.</a:t>
            </a:r>
          </a:p>
          <a:p>
            <a:pPr marL="498729" lvl="1" indent="-249365" algn="l">
              <a:lnSpc>
                <a:spcPts val="3234"/>
              </a:lnSpc>
              <a:spcBef>
                <a:spcPct val="0"/>
              </a:spcBef>
              <a:buFont typeface="Arial"/>
              <a:buChar char="•"/>
            </a:pPr>
            <a:r>
              <a:rPr lang="en-US" sz="231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Upskill employees for digital future.</a:t>
            </a:r>
          </a:p>
          <a:p>
            <a:pPr algn="l">
              <a:lnSpc>
                <a:spcPts val="3234"/>
              </a:lnSpc>
              <a:spcBef>
                <a:spcPct val="0"/>
              </a:spcBef>
            </a:pPr>
            <a:endParaRPr lang="en-US" sz="231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619576" y="4654397"/>
            <a:ext cx="4214662" cy="1636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8729" lvl="1" indent="-249365" algn="l">
              <a:lnSpc>
                <a:spcPts val="3234"/>
              </a:lnSpc>
              <a:buFont typeface="Arial"/>
              <a:buChar char="•"/>
            </a:pPr>
            <a:r>
              <a:rPr lang="en-US" sz="231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Implement AI responsibly.</a:t>
            </a:r>
          </a:p>
          <a:p>
            <a:pPr marL="498729" lvl="1" indent="-249365" algn="l">
              <a:lnSpc>
                <a:spcPts val="3234"/>
              </a:lnSpc>
              <a:spcBef>
                <a:spcPct val="0"/>
              </a:spcBef>
              <a:buFont typeface="Arial"/>
              <a:buChar char="•"/>
            </a:pPr>
            <a:r>
              <a:rPr lang="en-US" sz="231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Ensure transparency &amp; fairness.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160244" y="3919627"/>
            <a:ext cx="4214662" cy="458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6"/>
              </a:lnSpc>
              <a:spcBef>
                <a:spcPct val="0"/>
              </a:spcBef>
            </a:pPr>
            <a:r>
              <a:rPr lang="en-US" sz="2561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Policy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160244" y="4654350"/>
            <a:ext cx="4214662" cy="1636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8729" lvl="1" indent="-249365" algn="l">
              <a:lnSpc>
                <a:spcPts val="3234"/>
              </a:lnSpc>
              <a:buFont typeface="Arial"/>
              <a:buChar char="•"/>
            </a:pPr>
            <a:r>
              <a:rPr lang="en-US" sz="231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Ethical use of AI in HR.</a:t>
            </a:r>
          </a:p>
          <a:p>
            <a:pPr marL="498729" lvl="1" indent="-249365" algn="l">
              <a:lnSpc>
                <a:spcPts val="3234"/>
              </a:lnSpc>
              <a:spcBef>
                <a:spcPct val="0"/>
              </a:spcBef>
              <a:buFont typeface="Arial"/>
              <a:buChar char="•"/>
            </a:pPr>
            <a:r>
              <a:rPr lang="en-US" sz="231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Update regulations to support workforce resilience.</a:t>
            </a:r>
          </a:p>
        </p:txBody>
      </p:sp>
      <p:sp>
        <p:nvSpPr>
          <p:cNvPr id="12" name="Freeform 12"/>
          <p:cNvSpPr/>
          <p:nvPr/>
        </p:nvSpPr>
        <p:spPr>
          <a:xfrm>
            <a:off x="3189664" y="6624548"/>
            <a:ext cx="4201347" cy="3325034"/>
          </a:xfrm>
          <a:custGeom>
            <a:avLst/>
            <a:gdLst/>
            <a:ahLst/>
            <a:cxnLst/>
            <a:rect l="l" t="t" r="r" b="b"/>
            <a:pathLst>
              <a:path w="4201347" h="3325034">
                <a:moveTo>
                  <a:pt x="0" y="0"/>
                </a:moveTo>
                <a:lnTo>
                  <a:pt x="4201347" y="0"/>
                </a:lnTo>
                <a:lnTo>
                  <a:pt x="4201347" y="3325034"/>
                </a:lnTo>
                <a:lnTo>
                  <a:pt x="0" y="33250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699" r="-2099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9867434" y="6549794"/>
            <a:ext cx="3399787" cy="3399788"/>
            <a:chOff x="0" y="0"/>
            <a:chExt cx="4533050" cy="45330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533011" cy="4533011"/>
            </a:xfrm>
            <a:custGeom>
              <a:avLst/>
              <a:gdLst/>
              <a:ahLst/>
              <a:cxnLst/>
              <a:rect l="l" t="t" r="r" b="b"/>
              <a:pathLst>
                <a:path w="4533011" h="4533011">
                  <a:moveTo>
                    <a:pt x="0" y="0"/>
                  </a:moveTo>
                  <a:lnTo>
                    <a:pt x="4533011" y="0"/>
                  </a:lnTo>
                  <a:lnTo>
                    <a:pt x="4533011" y="4533011"/>
                  </a:lnTo>
                  <a:lnTo>
                    <a:pt x="0" y="4533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7015935D31944BBC3798973899D389" ma:contentTypeVersion="14" ma:contentTypeDescription="Create a new document." ma:contentTypeScope="" ma:versionID="00a66d9dba1557be984835248ae0fbfa">
  <xsd:schema xmlns:xsd="http://www.w3.org/2001/XMLSchema" xmlns:xs="http://www.w3.org/2001/XMLSchema" xmlns:p="http://schemas.microsoft.com/office/2006/metadata/properties" xmlns:ns2="2aed5f02-abfd-4873-a7ab-e2b24e9c611b" xmlns:ns3="e3fa2129-4b60-4d6e-ac1a-f7dd9af5ebd6" xmlns:ns4="ebeb3707-5210-4743-8255-78c24a9c38a4" targetNamespace="http://schemas.microsoft.com/office/2006/metadata/properties" ma:root="true" ma:fieldsID="76f704baeea7f5d31178076a4cb652de" ns2:_="" ns3:_="" ns4:_="">
    <xsd:import namespace="2aed5f02-abfd-4873-a7ab-e2b24e9c611b"/>
    <xsd:import namespace="e3fa2129-4b60-4d6e-ac1a-f7dd9af5ebd6"/>
    <xsd:import namespace="ebeb3707-5210-4743-8255-78c24a9c38a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ed5f02-abfd-4873-a7ab-e2b24e9c611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2ff9086c-8f42-4e20-a92f-77beb7dd37dd}" ma:internalName="TaxCatchAll" ma:showField="CatchAllData" ma:web="2aed5f02-abfd-4873-a7ab-e2b24e9c61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fa2129-4b60-4d6e-ac1a-f7dd9af5eb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3f22b6e6-af2c-49e0-a893-9fda7ebbbb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eb3707-5210-4743-8255-78c24a9c38a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aed5f02-abfd-4873-a7ab-e2b24e9c611b">CN5V5D2N2K7J-121727025-927</_dlc_DocId>
    <_dlc_DocIdUrl xmlns="2aed5f02-abfd-4873-a7ab-e2b24e9c611b">
      <Url>https://ourjamaica.sharepoint.com/sites/Intranet/dept/cpa/_layouts/15/DocIdRedir.aspx?ID=CN5V5D2N2K7J-121727025-927</Url>
      <Description>CN5V5D2N2K7J-121727025-927</Description>
    </_dlc_DocIdUrl>
    <lcf76f155ced4ddcb4097134ff3c332f xmlns="e3fa2129-4b60-4d6e-ac1a-f7dd9af5ebd6">
      <Terms xmlns="http://schemas.microsoft.com/office/infopath/2007/PartnerControls"/>
    </lcf76f155ced4ddcb4097134ff3c332f>
    <TaxCatchAll xmlns="2aed5f02-abfd-4873-a7ab-e2b24e9c611b" xsi:nil="true"/>
  </documentManagement>
</p:properties>
</file>

<file path=customXml/itemProps1.xml><?xml version="1.0" encoding="utf-8"?>
<ds:datastoreItem xmlns:ds="http://schemas.openxmlformats.org/officeDocument/2006/customXml" ds:itemID="{6601AA92-6CFE-40BF-9A9E-70D95C83FD3A}"/>
</file>

<file path=customXml/itemProps2.xml><?xml version="1.0" encoding="utf-8"?>
<ds:datastoreItem xmlns:ds="http://schemas.openxmlformats.org/officeDocument/2006/customXml" ds:itemID="{9E191EF8-FA9B-4761-93CD-F33A9CCA048B}"/>
</file>

<file path=customXml/itemProps3.xml><?xml version="1.0" encoding="utf-8"?>
<ds:datastoreItem xmlns:ds="http://schemas.openxmlformats.org/officeDocument/2006/customXml" ds:itemID="{BB8CBA6B-B673-4017-AD7C-5AF08FE86924}"/>
</file>

<file path=customXml/itemProps4.xml><?xml version="1.0" encoding="utf-8"?>
<ds:datastoreItem xmlns:ds="http://schemas.openxmlformats.org/officeDocument/2006/customXml" ds:itemID="{DEDDC05F-871E-4C30-8157-2F02F92E0927}"/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397</Words>
  <Application>Microsoft Office PowerPoint</Application>
  <PresentationFormat>Custom</PresentationFormat>
  <Paragraphs>67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Telegraf</vt:lpstr>
      <vt:lpstr>Poppins Bold</vt:lpstr>
      <vt:lpstr>Poppins</vt:lpstr>
      <vt:lpstr>Poppins Semi-Bold</vt:lpstr>
      <vt:lpstr>Calibri</vt:lpstr>
      <vt:lpstr>Arial</vt:lpstr>
      <vt:lpstr>Arimo Bold</vt:lpstr>
      <vt:lpstr>Data 70</vt:lpstr>
      <vt:lpstr>Poppins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OOCCUR Presentation.pptx</dc:title>
  <dc:creator>Shanique A Nunes</dc:creator>
  <cp:lastModifiedBy>Colleen Mignott</cp:lastModifiedBy>
  <cp:revision>3</cp:revision>
  <dcterms:created xsi:type="dcterms:W3CDTF">2006-08-16T00:00:00Z</dcterms:created>
  <dcterms:modified xsi:type="dcterms:W3CDTF">2026-04-24T13:17:15Z</dcterms:modified>
  <dc:identifier>DAG0jC3QOVg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0x010100A67015935D31944BBC3798973899D389</vt:lpwstr>
  </property>
  <property fmtid="{D5CDD505-2E9C-101B-9397-08002B2CF9AE}" pid="3" name="_dlc_DocIdItemGuid">
    <vt:lpwstr>745a4d2c-4b40-4653-b057-12600f518ead</vt:lpwstr>
  </property>
</Properties>
</file>