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18"/>
  </p:notesMasterIdLst>
  <p:handoutMasterIdLst>
    <p:handoutMasterId r:id="rId19"/>
  </p:handoutMasterIdLst>
  <p:sldIdLst>
    <p:sldId id="276" r:id="rId6"/>
    <p:sldId id="280" r:id="rId7"/>
    <p:sldId id="327" r:id="rId8"/>
    <p:sldId id="258" r:id="rId9"/>
    <p:sldId id="308" r:id="rId10"/>
    <p:sldId id="325" r:id="rId11"/>
    <p:sldId id="310" r:id="rId12"/>
    <p:sldId id="311" r:id="rId13"/>
    <p:sldId id="326" r:id="rId14"/>
    <p:sldId id="323" r:id="rId15"/>
    <p:sldId id="324" r:id="rId16"/>
    <p:sldId id="268" r:id="rId17"/>
  </p:sldIdLst>
  <p:sldSz cx="18288000" cy="10287000"/>
  <p:notesSz cx="6858000" cy="9144000"/>
  <p:embeddedFontLst>
    <p:embeddedFont>
      <p:font typeface="Arial Black" panose="020B0A04020102020204" pitchFamily="34" charset="0"/>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4"/>
    <a:srgbClr val="00A0E4"/>
    <a:srgbClr val="FFC000"/>
    <a:srgbClr val="006BB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E8E6D6-733F-436A-899E-EBF6D5A4E246}" v="12" dt="2026-04-28T19:34:34.0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6106" autoAdjust="0"/>
  </p:normalViewPr>
  <p:slideViewPr>
    <p:cSldViewPr>
      <p:cViewPr varScale="1">
        <p:scale>
          <a:sx n="50" d="100"/>
          <a:sy n="50" d="100"/>
        </p:scale>
        <p:origin x="320" y="-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886D09-6C40-5138-8D73-90ADB27DA4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688D2F-3E10-301A-C2E3-96256C4F4D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4A60D0-6DA7-4378-9B85-2DC97A7F8D20}" type="datetimeFigureOut">
              <a:rPr lang="en-US" smtClean="0"/>
              <a:t>4/28/2026</a:t>
            </a:fld>
            <a:endParaRPr lang="en-US"/>
          </a:p>
        </p:txBody>
      </p:sp>
      <p:sp>
        <p:nvSpPr>
          <p:cNvPr id="4" name="Footer Placeholder 3">
            <a:extLst>
              <a:ext uri="{FF2B5EF4-FFF2-40B4-BE49-F238E27FC236}">
                <a16:creationId xmlns:a16="http://schemas.microsoft.com/office/drawing/2014/main" id="{531BAB14-5567-F93D-DF72-175823CC97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4C70120-6807-14D4-7774-D14AC603F0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B2BA84-D15D-41AF-934D-F70625CC9AAC}" type="slidenum">
              <a:rPr lang="en-US" smtClean="0"/>
              <a:t>‹#›</a:t>
            </a:fld>
            <a:endParaRPr lang="en-US"/>
          </a:p>
        </p:txBody>
      </p:sp>
    </p:spTree>
    <p:extLst>
      <p:ext uri="{BB962C8B-B14F-4D97-AF65-F5344CB8AC3E}">
        <p14:creationId xmlns:p14="http://schemas.microsoft.com/office/powerpoint/2010/main" val="293859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3D6FF-D240-4303-BBB5-497EC7A04DF9}" type="datetimeFigureOut">
              <a:rPr lang="en-GB" smtClean="0"/>
              <a:t>28/04/2026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10902-F85C-430F-AABD-887CC3B45DB6}" type="slidenum">
              <a:rPr lang="en-GB" smtClean="0"/>
              <a:t>‹#›</a:t>
            </a:fld>
            <a:endParaRPr lang="en-GB"/>
          </a:p>
        </p:txBody>
      </p:sp>
    </p:spTree>
    <p:extLst>
      <p:ext uri="{BB962C8B-B14F-4D97-AF65-F5344CB8AC3E}">
        <p14:creationId xmlns:p14="http://schemas.microsoft.com/office/powerpoint/2010/main" val="1228705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C10902-F85C-430F-AABD-887CC3B45DB6}" type="slidenum">
              <a:rPr lang="en-GB" smtClean="0"/>
              <a:t>1</a:t>
            </a:fld>
            <a:endParaRPr lang="en-GB"/>
          </a:p>
        </p:txBody>
      </p:sp>
    </p:spTree>
    <p:extLst>
      <p:ext uri="{BB962C8B-B14F-4D97-AF65-F5344CB8AC3E}">
        <p14:creationId xmlns:p14="http://schemas.microsoft.com/office/powerpoint/2010/main" val="400460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DCFC5-0136-2FE2-73DA-FD565B52E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13F29-9683-0015-A025-F74503DA9A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625F0-8ACA-1558-0D72-AF81E3584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8FD601-DAC0-EE6B-949F-0E87397053D5}"/>
              </a:ext>
            </a:extLst>
          </p:cNvPr>
          <p:cNvSpPr>
            <a:spLocks noGrp="1"/>
          </p:cNvSpPr>
          <p:nvPr>
            <p:ph type="sldNum" sz="quarter" idx="5"/>
          </p:nvPr>
        </p:nvSpPr>
        <p:spPr/>
        <p:txBody>
          <a:bodyPr/>
          <a:lstStyle/>
          <a:p>
            <a:fld id="{72C10902-F85C-430F-AABD-887CC3B45DB6}" type="slidenum">
              <a:rPr lang="en-GB" smtClean="0"/>
              <a:t>10</a:t>
            </a:fld>
            <a:endParaRPr lang="en-GB"/>
          </a:p>
        </p:txBody>
      </p:sp>
    </p:spTree>
    <p:extLst>
      <p:ext uri="{BB962C8B-B14F-4D97-AF65-F5344CB8AC3E}">
        <p14:creationId xmlns:p14="http://schemas.microsoft.com/office/powerpoint/2010/main" val="254023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2AA3F-C204-308B-4FC9-7885DEEA1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4B002-B2A5-56A2-5371-2FADF28C5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E7590-01FA-B252-6130-24633F48AC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6AB284-DD34-254D-28D6-6DA15553AF41}"/>
              </a:ext>
            </a:extLst>
          </p:cNvPr>
          <p:cNvSpPr>
            <a:spLocks noGrp="1"/>
          </p:cNvSpPr>
          <p:nvPr>
            <p:ph type="sldNum" sz="quarter" idx="5"/>
          </p:nvPr>
        </p:nvSpPr>
        <p:spPr/>
        <p:txBody>
          <a:bodyPr/>
          <a:lstStyle/>
          <a:p>
            <a:fld id="{72C10902-F85C-430F-AABD-887CC3B45DB6}" type="slidenum">
              <a:rPr lang="en-GB" smtClean="0"/>
              <a:t>11</a:t>
            </a:fld>
            <a:endParaRPr lang="en-GB"/>
          </a:p>
        </p:txBody>
      </p:sp>
    </p:spTree>
    <p:extLst>
      <p:ext uri="{BB962C8B-B14F-4D97-AF65-F5344CB8AC3E}">
        <p14:creationId xmlns:p14="http://schemas.microsoft.com/office/powerpoint/2010/main" val="4265865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10902-F85C-430F-AABD-887CC3B45DB6}" type="slidenum">
              <a:rPr lang="en-GB" smtClean="0"/>
              <a:t>12</a:t>
            </a:fld>
            <a:endParaRPr lang="en-GB"/>
          </a:p>
        </p:txBody>
      </p:sp>
    </p:spTree>
    <p:extLst>
      <p:ext uri="{BB962C8B-B14F-4D97-AF65-F5344CB8AC3E}">
        <p14:creationId xmlns:p14="http://schemas.microsoft.com/office/powerpoint/2010/main" val="343618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10902-F85C-430F-AABD-887CC3B45DB6}" type="slidenum">
              <a:rPr lang="en-GB" smtClean="0"/>
              <a:t>2</a:t>
            </a:fld>
            <a:endParaRPr lang="en-GB"/>
          </a:p>
        </p:txBody>
      </p:sp>
    </p:spTree>
    <p:extLst>
      <p:ext uri="{BB962C8B-B14F-4D97-AF65-F5344CB8AC3E}">
        <p14:creationId xmlns:p14="http://schemas.microsoft.com/office/powerpoint/2010/main" val="104437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5CC75-BE3F-5196-B0C0-91777040F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F071A-BB92-0002-B662-CA6E758ED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2F773-8692-EB2A-54E2-D80726B37E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767405-8968-692F-1220-C76D6903C85C}"/>
              </a:ext>
            </a:extLst>
          </p:cNvPr>
          <p:cNvSpPr>
            <a:spLocks noGrp="1"/>
          </p:cNvSpPr>
          <p:nvPr>
            <p:ph type="sldNum" sz="quarter" idx="5"/>
          </p:nvPr>
        </p:nvSpPr>
        <p:spPr/>
        <p:txBody>
          <a:bodyPr/>
          <a:lstStyle/>
          <a:p>
            <a:fld id="{72C10902-F85C-430F-AABD-887CC3B45DB6}" type="slidenum">
              <a:rPr lang="en-GB" smtClean="0"/>
              <a:t>3</a:t>
            </a:fld>
            <a:endParaRPr lang="en-GB"/>
          </a:p>
        </p:txBody>
      </p:sp>
    </p:spTree>
    <p:extLst>
      <p:ext uri="{BB962C8B-B14F-4D97-AF65-F5344CB8AC3E}">
        <p14:creationId xmlns:p14="http://schemas.microsoft.com/office/powerpoint/2010/main" val="251414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C10902-F85C-430F-AABD-887CC3B45DB6}" type="slidenum">
              <a:rPr lang="en-GB" smtClean="0"/>
              <a:t>4</a:t>
            </a:fld>
            <a:endParaRPr lang="en-GB"/>
          </a:p>
        </p:txBody>
      </p:sp>
    </p:spTree>
    <p:extLst>
      <p:ext uri="{BB962C8B-B14F-4D97-AF65-F5344CB8AC3E}">
        <p14:creationId xmlns:p14="http://schemas.microsoft.com/office/powerpoint/2010/main" val="2177050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1E97A-8ADA-2BAB-6554-C08F4D674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F826A-38AD-D0C3-D516-2FD585465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5A029-5A83-5E1C-7386-50B8E81EEC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10B3D-9340-677F-DA9C-191AFB5A386F}"/>
              </a:ext>
            </a:extLst>
          </p:cNvPr>
          <p:cNvSpPr>
            <a:spLocks noGrp="1"/>
          </p:cNvSpPr>
          <p:nvPr>
            <p:ph type="sldNum" sz="quarter" idx="5"/>
          </p:nvPr>
        </p:nvSpPr>
        <p:spPr/>
        <p:txBody>
          <a:bodyPr/>
          <a:lstStyle/>
          <a:p>
            <a:fld id="{72C10902-F85C-430F-AABD-887CC3B45DB6}" type="slidenum">
              <a:rPr lang="en-GB" smtClean="0"/>
              <a:t>5</a:t>
            </a:fld>
            <a:endParaRPr lang="en-GB"/>
          </a:p>
        </p:txBody>
      </p:sp>
    </p:spTree>
    <p:extLst>
      <p:ext uri="{BB962C8B-B14F-4D97-AF65-F5344CB8AC3E}">
        <p14:creationId xmlns:p14="http://schemas.microsoft.com/office/powerpoint/2010/main" val="1534736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B984-B060-B00C-CF41-F59DFE98A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CD23-1947-33E8-74DE-7A42F3EE9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D6F5D-8FA7-CAEE-1E08-9AAF7558B0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347030-5326-609C-AFE2-62CBC2BA8D3A}"/>
              </a:ext>
            </a:extLst>
          </p:cNvPr>
          <p:cNvSpPr>
            <a:spLocks noGrp="1"/>
          </p:cNvSpPr>
          <p:nvPr>
            <p:ph type="sldNum" sz="quarter" idx="5"/>
          </p:nvPr>
        </p:nvSpPr>
        <p:spPr/>
        <p:txBody>
          <a:bodyPr/>
          <a:lstStyle/>
          <a:p>
            <a:fld id="{72C10902-F85C-430F-AABD-887CC3B45DB6}" type="slidenum">
              <a:rPr lang="en-GB" smtClean="0"/>
              <a:t>6</a:t>
            </a:fld>
            <a:endParaRPr lang="en-GB"/>
          </a:p>
        </p:txBody>
      </p:sp>
    </p:spTree>
    <p:extLst>
      <p:ext uri="{BB962C8B-B14F-4D97-AF65-F5344CB8AC3E}">
        <p14:creationId xmlns:p14="http://schemas.microsoft.com/office/powerpoint/2010/main" val="369006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48B84-C96D-163D-7280-8FA299862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1CD94-AF0D-D203-65CB-1CDFA54A7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FE7AD-2DF6-7CBC-E128-87BB21F84E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9C59CB-C999-DC44-2E16-17E248D0B343}"/>
              </a:ext>
            </a:extLst>
          </p:cNvPr>
          <p:cNvSpPr>
            <a:spLocks noGrp="1"/>
          </p:cNvSpPr>
          <p:nvPr>
            <p:ph type="sldNum" sz="quarter" idx="5"/>
          </p:nvPr>
        </p:nvSpPr>
        <p:spPr/>
        <p:txBody>
          <a:bodyPr/>
          <a:lstStyle/>
          <a:p>
            <a:fld id="{72C10902-F85C-430F-AABD-887CC3B45DB6}" type="slidenum">
              <a:rPr lang="en-GB" smtClean="0"/>
              <a:t>7</a:t>
            </a:fld>
            <a:endParaRPr lang="en-GB"/>
          </a:p>
        </p:txBody>
      </p:sp>
    </p:spTree>
    <p:extLst>
      <p:ext uri="{BB962C8B-B14F-4D97-AF65-F5344CB8AC3E}">
        <p14:creationId xmlns:p14="http://schemas.microsoft.com/office/powerpoint/2010/main" val="2284425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8AF0E-48E5-D674-7386-F930F31FA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44ACF-94F3-944F-6282-13C5C5BAF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ED2776-9D2E-A3EC-3C2B-09902281C1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157B85-3D7D-95DE-A8D6-9A5EEBB994D0}"/>
              </a:ext>
            </a:extLst>
          </p:cNvPr>
          <p:cNvSpPr>
            <a:spLocks noGrp="1"/>
          </p:cNvSpPr>
          <p:nvPr>
            <p:ph type="sldNum" sz="quarter" idx="5"/>
          </p:nvPr>
        </p:nvSpPr>
        <p:spPr/>
        <p:txBody>
          <a:bodyPr/>
          <a:lstStyle/>
          <a:p>
            <a:fld id="{72C10902-F85C-430F-AABD-887CC3B45DB6}" type="slidenum">
              <a:rPr lang="en-GB" smtClean="0"/>
              <a:t>8</a:t>
            </a:fld>
            <a:endParaRPr lang="en-GB"/>
          </a:p>
        </p:txBody>
      </p:sp>
    </p:spTree>
    <p:extLst>
      <p:ext uri="{BB962C8B-B14F-4D97-AF65-F5344CB8AC3E}">
        <p14:creationId xmlns:p14="http://schemas.microsoft.com/office/powerpoint/2010/main" val="2044332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43A43-CB69-D6B3-D66D-D6B4103E6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2642D-3FFC-E47D-B1B2-270067CFB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BEB9D-AA34-ED54-436A-88E7356B99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411282-1CBB-882B-AD54-233E6FBE9040}"/>
              </a:ext>
            </a:extLst>
          </p:cNvPr>
          <p:cNvSpPr>
            <a:spLocks noGrp="1"/>
          </p:cNvSpPr>
          <p:nvPr>
            <p:ph type="sldNum" sz="quarter" idx="5"/>
          </p:nvPr>
        </p:nvSpPr>
        <p:spPr/>
        <p:txBody>
          <a:bodyPr/>
          <a:lstStyle/>
          <a:p>
            <a:fld id="{72C10902-F85C-430F-AABD-887CC3B45DB6}" type="slidenum">
              <a:rPr lang="en-GB" smtClean="0"/>
              <a:t>9</a:t>
            </a:fld>
            <a:endParaRPr lang="en-GB"/>
          </a:p>
        </p:txBody>
      </p:sp>
    </p:spTree>
    <p:extLst>
      <p:ext uri="{BB962C8B-B14F-4D97-AF65-F5344CB8AC3E}">
        <p14:creationId xmlns:p14="http://schemas.microsoft.com/office/powerpoint/2010/main" val="3261978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11AA1520-372F-9C5F-0B3B-520B73CC4F02}"/>
              </a:ext>
            </a:extLst>
          </p:cNvPr>
          <p:cNvSpPr/>
          <p:nvPr userDrawn="1"/>
        </p:nvSpPr>
        <p:spPr>
          <a:xfrm>
            <a:off x="7766186" y="-78141"/>
            <a:ext cx="10648950" cy="9772650"/>
          </a:xfrm>
          <a:custGeom>
            <a:avLst/>
            <a:gdLst>
              <a:gd name="connsiteX0" fmla="*/ 0 w 10648950"/>
              <a:gd name="connsiteY0" fmla="*/ 38100 h 9772650"/>
              <a:gd name="connsiteX1" fmla="*/ 10648950 w 10648950"/>
              <a:gd name="connsiteY1" fmla="*/ 9772650 h 9772650"/>
              <a:gd name="connsiteX2" fmla="*/ 10648950 w 10648950"/>
              <a:gd name="connsiteY2" fmla="*/ 0 h 9772650"/>
              <a:gd name="connsiteX3" fmla="*/ 0 w 10648950"/>
              <a:gd name="connsiteY3" fmla="*/ 38100 h 9772650"/>
            </a:gdLst>
            <a:ahLst/>
            <a:cxnLst>
              <a:cxn ang="0">
                <a:pos x="connsiteX0" y="connsiteY0"/>
              </a:cxn>
              <a:cxn ang="0">
                <a:pos x="connsiteX1" y="connsiteY1"/>
              </a:cxn>
              <a:cxn ang="0">
                <a:pos x="connsiteX2" y="connsiteY2"/>
              </a:cxn>
              <a:cxn ang="0">
                <a:pos x="connsiteX3" y="connsiteY3"/>
              </a:cxn>
            </a:cxnLst>
            <a:rect l="l" t="t" r="r" b="b"/>
            <a:pathLst>
              <a:path w="10648950" h="9772650">
                <a:moveTo>
                  <a:pt x="0" y="38100"/>
                </a:moveTo>
                <a:lnTo>
                  <a:pt x="10648950" y="9772650"/>
                </a:lnTo>
                <a:lnTo>
                  <a:pt x="10648950" y="0"/>
                </a:lnTo>
                <a:lnTo>
                  <a:pt x="0" y="381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08219" y="9808959"/>
            <a:ext cx="2133600" cy="365125"/>
          </a:xfrm>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14" name="Picture 11">
            <a:extLst>
              <a:ext uri="{FF2B5EF4-FFF2-40B4-BE49-F238E27FC236}">
                <a16:creationId xmlns:a16="http://schemas.microsoft.com/office/drawing/2014/main" id="{C72263C7-C736-4996-F488-71C2F7B7977B}"/>
              </a:ext>
            </a:extLst>
          </p:cNvPr>
          <p:cNvPicPr>
            <a:picLocks noChangeAspect="1"/>
          </p:cNvPicPr>
          <p:nvPr userDrawn="1"/>
        </p:nvPicPr>
        <p:blipFill>
          <a:blip r:embed="rId2"/>
          <a:srcRect/>
          <a:stretch>
            <a:fillRect/>
          </a:stretch>
        </p:blipFill>
        <p:spPr>
          <a:xfrm>
            <a:off x="729695" y="946185"/>
            <a:ext cx="7995205" cy="898490"/>
          </a:xfrm>
          <a:prstGeom prst="rect">
            <a:avLst/>
          </a:prstGeom>
        </p:spPr>
      </p:pic>
      <p:pic>
        <p:nvPicPr>
          <p:cNvPr id="22" name="Picture 21">
            <a:extLst>
              <a:ext uri="{FF2B5EF4-FFF2-40B4-BE49-F238E27FC236}">
                <a16:creationId xmlns:a16="http://schemas.microsoft.com/office/drawing/2014/main" id="{082F6E9B-EA91-CBC7-83BB-4BF0488DCEE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3644" t="90" r="-162" b="-90"/>
          <a:stretch/>
        </p:blipFill>
        <p:spPr>
          <a:xfrm flipH="1">
            <a:off x="9720815" y="-68771"/>
            <a:ext cx="8795785" cy="10355771"/>
          </a:xfrm>
          <a:custGeom>
            <a:avLst/>
            <a:gdLst>
              <a:gd name="connsiteX0" fmla="*/ 3617900 w 8795785"/>
              <a:gd name="connsiteY0" fmla="*/ 0 h 10355771"/>
              <a:gd name="connsiteX1" fmla="*/ 0 w 8795785"/>
              <a:gd name="connsiteY1" fmla="*/ 0 h 10355771"/>
              <a:gd name="connsiteX2" fmla="*/ 0 w 8795785"/>
              <a:gd name="connsiteY2" fmla="*/ 10355771 h 10355771"/>
              <a:gd name="connsiteX3" fmla="*/ 3617900 w 8795785"/>
              <a:gd name="connsiteY3" fmla="*/ 10355771 h 10355771"/>
              <a:gd name="connsiteX4" fmla="*/ 8795785 w 8795785"/>
              <a:gd name="connsiteY4" fmla="*/ 5177886 h 103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85" h="10355771">
                <a:moveTo>
                  <a:pt x="3617900" y="0"/>
                </a:moveTo>
                <a:lnTo>
                  <a:pt x="0" y="0"/>
                </a:lnTo>
                <a:lnTo>
                  <a:pt x="0" y="10355771"/>
                </a:lnTo>
                <a:lnTo>
                  <a:pt x="3617900" y="10355771"/>
                </a:lnTo>
                <a:lnTo>
                  <a:pt x="8795785" y="5177886"/>
                </a:lnTo>
                <a:close/>
              </a:path>
            </a:pathLst>
          </a:custGeom>
        </p:spPr>
      </p:pic>
      <p:sp>
        <p:nvSpPr>
          <p:cNvPr id="21" name="Isosceles Triangle 20">
            <a:extLst>
              <a:ext uri="{FF2B5EF4-FFF2-40B4-BE49-F238E27FC236}">
                <a16:creationId xmlns:a16="http://schemas.microsoft.com/office/drawing/2014/main" id="{7EA459CE-82C3-765B-6780-F60816A89C57}"/>
              </a:ext>
            </a:extLst>
          </p:cNvPr>
          <p:cNvSpPr/>
          <p:nvPr userDrawn="1"/>
        </p:nvSpPr>
        <p:spPr>
          <a:xfrm>
            <a:off x="9910260" y="7100756"/>
            <a:ext cx="6913253" cy="3186244"/>
          </a:xfrm>
          <a:prstGeom prst="triangle">
            <a:avLst/>
          </a:prstGeom>
          <a:solidFill>
            <a:srgbClr val="00A0E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of Presentation">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D1BCB319-592D-E75D-A354-7DF152390360}"/>
              </a:ext>
            </a:extLst>
          </p:cNvPr>
          <p:cNvSpPr/>
          <p:nvPr userDrawn="1"/>
        </p:nvSpPr>
        <p:spPr>
          <a:xfrm>
            <a:off x="7766186" y="-78141"/>
            <a:ext cx="10648950" cy="9772650"/>
          </a:xfrm>
          <a:custGeom>
            <a:avLst/>
            <a:gdLst>
              <a:gd name="connsiteX0" fmla="*/ 0 w 10648950"/>
              <a:gd name="connsiteY0" fmla="*/ 38100 h 9772650"/>
              <a:gd name="connsiteX1" fmla="*/ 10648950 w 10648950"/>
              <a:gd name="connsiteY1" fmla="*/ 9772650 h 9772650"/>
              <a:gd name="connsiteX2" fmla="*/ 10648950 w 10648950"/>
              <a:gd name="connsiteY2" fmla="*/ 0 h 9772650"/>
              <a:gd name="connsiteX3" fmla="*/ 0 w 10648950"/>
              <a:gd name="connsiteY3" fmla="*/ 38100 h 9772650"/>
            </a:gdLst>
            <a:ahLst/>
            <a:cxnLst>
              <a:cxn ang="0">
                <a:pos x="connsiteX0" y="connsiteY0"/>
              </a:cxn>
              <a:cxn ang="0">
                <a:pos x="connsiteX1" y="connsiteY1"/>
              </a:cxn>
              <a:cxn ang="0">
                <a:pos x="connsiteX2" y="connsiteY2"/>
              </a:cxn>
              <a:cxn ang="0">
                <a:pos x="connsiteX3" y="connsiteY3"/>
              </a:cxn>
            </a:cxnLst>
            <a:rect l="l" t="t" r="r" b="b"/>
            <a:pathLst>
              <a:path w="10648950" h="9772650">
                <a:moveTo>
                  <a:pt x="0" y="38100"/>
                </a:moveTo>
                <a:lnTo>
                  <a:pt x="10648950" y="9772650"/>
                </a:lnTo>
                <a:lnTo>
                  <a:pt x="10648950" y="0"/>
                </a:lnTo>
                <a:lnTo>
                  <a:pt x="0" y="381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1">
            <a:extLst>
              <a:ext uri="{FF2B5EF4-FFF2-40B4-BE49-F238E27FC236}">
                <a16:creationId xmlns:a16="http://schemas.microsoft.com/office/drawing/2014/main" id="{23BB8FC2-A3D6-B999-7BA4-7536FD9925E2}"/>
              </a:ext>
            </a:extLst>
          </p:cNvPr>
          <p:cNvPicPr>
            <a:picLocks noChangeAspect="1"/>
          </p:cNvPicPr>
          <p:nvPr userDrawn="1"/>
        </p:nvPicPr>
        <p:blipFill>
          <a:blip r:embed="rId2"/>
          <a:srcRect/>
          <a:stretch>
            <a:fillRect/>
          </a:stretch>
        </p:blipFill>
        <p:spPr>
          <a:xfrm>
            <a:off x="1103614" y="1077460"/>
            <a:ext cx="7391032" cy="830594"/>
          </a:xfrm>
          <a:prstGeom prst="rect">
            <a:avLst/>
          </a:prstGeom>
        </p:spPr>
      </p:pic>
      <p:sp>
        <p:nvSpPr>
          <p:cNvPr id="3" name="TextBox 2">
            <a:extLst>
              <a:ext uri="{FF2B5EF4-FFF2-40B4-BE49-F238E27FC236}">
                <a16:creationId xmlns:a16="http://schemas.microsoft.com/office/drawing/2014/main" id="{AC76A0D2-355E-C1EC-D852-91E63C5D198E}"/>
              </a:ext>
            </a:extLst>
          </p:cNvPr>
          <p:cNvSpPr txBox="1"/>
          <p:nvPr userDrawn="1"/>
        </p:nvSpPr>
        <p:spPr>
          <a:xfrm>
            <a:off x="1532586" y="6347234"/>
            <a:ext cx="7962904" cy="369332"/>
          </a:xfrm>
          <a:prstGeom prst="rect">
            <a:avLst/>
          </a:prstGeom>
          <a:noFill/>
        </p:spPr>
        <p:txBody>
          <a:bodyPr wrap="square">
            <a:spAutoFit/>
          </a:bodyPr>
          <a:lstStyle/>
          <a:p>
            <a:r>
              <a:rPr lang="en-GB" sz="1800" b="1" i="0" u="none" strike="noStrike" dirty="0">
                <a:solidFill>
                  <a:srgbClr val="272727"/>
                </a:solidFill>
                <a:effectLst/>
                <a:latin typeface="Arial" panose="020B0604020202020204" pitchFamily="34" charset="0"/>
                <a:cs typeface="Arial" panose="020B0604020202020204" pitchFamily="34" charset="0"/>
              </a:rPr>
              <a:t>3rd Floor, PCJ Resource Centre, 36 Trafalgar Road, Kingston 10</a:t>
            </a:r>
            <a:endParaRPr lang="en-GB" sz="1800" b="1" dirty="0">
              <a:solidFill>
                <a:srgbClr val="272727"/>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019064B-772F-4367-C756-3AEF891FCC24}"/>
              </a:ext>
            </a:extLst>
          </p:cNvPr>
          <p:cNvSpPr txBox="1"/>
          <p:nvPr userDrawn="1"/>
        </p:nvSpPr>
        <p:spPr>
          <a:xfrm>
            <a:off x="1103614" y="5741849"/>
            <a:ext cx="9269610" cy="461665"/>
          </a:xfrm>
          <a:prstGeom prst="rect">
            <a:avLst/>
          </a:prstGeom>
          <a:noFill/>
        </p:spPr>
        <p:txBody>
          <a:bodyPr wrap="square">
            <a:spAutoFit/>
          </a:bodyPr>
          <a:lstStyle/>
          <a:p>
            <a:pPr algn="l"/>
            <a:r>
              <a:rPr lang="en-GB" sz="2400" b="1" i="0" u="none" strike="noStrike" dirty="0">
                <a:solidFill>
                  <a:srgbClr val="272727"/>
                </a:solidFill>
                <a:effectLst/>
                <a:latin typeface="Arial" panose="020B0604020202020204" pitchFamily="34" charset="0"/>
                <a:cs typeface="Arial" panose="020B0604020202020204" pitchFamily="34" charset="0"/>
              </a:rPr>
              <a:t>Get in touch with us!</a:t>
            </a:r>
            <a:endParaRPr lang="en-GB" sz="2400" b="1" dirty="0">
              <a:solidFill>
                <a:srgbClr val="272727"/>
              </a:solidFill>
              <a:effectLst/>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7F5E82CF-7018-EFA7-AE81-FE2E575AB088}"/>
              </a:ext>
            </a:extLst>
          </p:cNvPr>
          <p:cNvGrpSpPr/>
          <p:nvPr userDrawn="1"/>
        </p:nvGrpSpPr>
        <p:grpSpPr>
          <a:xfrm>
            <a:off x="1698622" y="7753989"/>
            <a:ext cx="357702" cy="357702"/>
            <a:chOff x="6889556" y="5283849"/>
            <a:chExt cx="2537353" cy="2537353"/>
          </a:xfrm>
        </p:grpSpPr>
        <p:sp>
          <p:nvSpPr>
            <p:cNvPr id="32" name="Freeform: Shape 31">
              <a:extLst>
                <a:ext uri="{FF2B5EF4-FFF2-40B4-BE49-F238E27FC236}">
                  <a16:creationId xmlns:a16="http://schemas.microsoft.com/office/drawing/2014/main" id="{9786DFF2-D64A-26AD-9DA8-0D664975FAA8}"/>
                </a:ext>
              </a:extLst>
            </p:cNvPr>
            <p:cNvSpPr/>
            <p:nvPr/>
          </p:nvSpPr>
          <p:spPr>
            <a:xfrm>
              <a:off x="6889556" y="5283849"/>
              <a:ext cx="2537353" cy="2537353"/>
            </a:xfrm>
            <a:custGeom>
              <a:avLst/>
              <a:gdLst>
                <a:gd name="connsiteX0" fmla="*/ 0 w 2537353"/>
                <a:gd name="connsiteY0" fmla="*/ 0 h 2537353"/>
                <a:gd name="connsiteX1" fmla="*/ 2537354 w 2537353"/>
                <a:gd name="connsiteY1" fmla="*/ 0 h 2537353"/>
                <a:gd name="connsiteX2" fmla="*/ 2537354 w 2537353"/>
                <a:gd name="connsiteY2" fmla="*/ 2537354 h 2537353"/>
                <a:gd name="connsiteX3" fmla="*/ 0 w 2537353"/>
                <a:gd name="connsiteY3" fmla="*/ 2537354 h 2537353"/>
              </a:gdLst>
              <a:ahLst/>
              <a:cxnLst>
                <a:cxn ang="0">
                  <a:pos x="connsiteX0" y="connsiteY0"/>
                </a:cxn>
                <a:cxn ang="0">
                  <a:pos x="connsiteX1" y="connsiteY1"/>
                </a:cxn>
                <a:cxn ang="0">
                  <a:pos x="connsiteX2" y="connsiteY2"/>
                </a:cxn>
                <a:cxn ang="0">
                  <a:pos x="connsiteX3" y="connsiteY3"/>
                </a:cxn>
              </a:cxnLst>
              <a:rect l="l" t="t" r="r" b="b"/>
              <a:pathLst>
                <a:path w="2537353" h="2537353">
                  <a:moveTo>
                    <a:pt x="0" y="0"/>
                  </a:moveTo>
                  <a:lnTo>
                    <a:pt x="2537354" y="0"/>
                  </a:lnTo>
                  <a:lnTo>
                    <a:pt x="2537354" y="2537354"/>
                  </a:lnTo>
                  <a:lnTo>
                    <a:pt x="0" y="2537354"/>
                  </a:lnTo>
                  <a:close/>
                </a:path>
              </a:pathLst>
            </a:custGeom>
            <a:solidFill>
              <a:srgbClr val="FFC000"/>
            </a:solidFill>
            <a:ln w="61796"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22C02026-24DC-CD30-FD13-2C8BE9B373EF}"/>
                </a:ext>
              </a:extLst>
            </p:cNvPr>
            <p:cNvSpPr/>
            <p:nvPr/>
          </p:nvSpPr>
          <p:spPr>
            <a:xfrm>
              <a:off x="7777444" y="5820668"/>
              <a:ext cx="760339" cy="1463715"/>
            </a:xfrm>
            <a:custGeom>
              <a:avLst/>
              <a:gdLst>
                <a:gd name="connsiteX0" fmla="*/ 718236 w 760339"/>
                <a:gd name="connsiteY0" fmla="*/ 796251 h 1463715"/>
                <a:gd name="connsiteX1" fmla="*/ 751671 w 760339"/>
                <a:gd name="connsiteY1" fmla="*/ 536200 h 1463715"/>
                <a:gd name="connsiteX2" fmla="*/ 494097 w 760339"/>
                <a:gd name="connsiteY2" fmla="*/ 536200 h 1463715"/>
                <a:gd name="connsiteX3" fmla="*/ 494097 w 760339"/>
                <a:gd name="connsiteY3" fmla="*/ 370263 h 1463715"/>
                <a:gd name="connsiteX4" fmla="*/ 622884 w 760339"/>
                <a:gd name="connsiteY4" fmla="*/ 243333 h 1463715"/>
                <a:gd name="connsiteX5" fmla="*/ 760339 w 760339"/>
                <a:gd name="connsiteY5" fmla="*/ 243333 h 1463715"/>
                <a:gd name="connsiteX6" fmla="*/ 760339 w 760339"/>
                <a:gd name="connsiteY6" fmla="*/ 10526 h 1463715"/>
                <a:gd name="connsiteX7" fmla="*/ 559729 w 760339"/>
                <a:gd name="connsiteY7" fmla="*/ 0 h 1463715"/>
                <a:gd name="connsiteX8" fmla="*/ 224758 w 760339"/>
                <a:gd name="connsiteY8" fmla="*/ 344258 h 1463715"/>
                <a:gd name="connsiteX9" fmla="*/ 224758 w 760339"/>
                <a:gd name="connsiteY9" fmla="*/ 536200 h 1463715"/>
                <a:gd name="connsiteX10" fmla="*/ 0 w 760339"/>
                <a:gd name="connsiteY10" fmla="*/ 536200 h 1463715"/>
                <a:gd name="connsiteX11" fmla="*/ 0 w 760339"/>
                <a:gd name="connsiteY11" fmla="*/ 796251 h 1463715"/>
                <a:gd name="connsiteX12" fmla="*/ 224758 w 760339"/>
                <a:gd name="connsiteY12" fmla="*/ 796251 h 1463715"/>
                <a:gd name="connsiteX13" fmla="*/ 224758 w 760339"/>
                <a:gd name="connsiteY13" fmla="*/ 1463715 h 1463715"/>
                <a:gd name="connsiteX14" fmla="*/ 493477 w 760339"/>
                <a:gd name="connsiteY14" fmla="*/ 1463715 h 1463715"/>
                <a:gd name="connsiteX15" fmla="*/ 493477 w 760339"/>
                <a:gd name="connsiteY15" fmla="*/ 796251 h 1463715"/>
                <a:gd name="connsiteX16" fmla="*/ 717617 w 760339"/>
                <a:gd name="connsiteY16" fmla="*/ 796251 h 146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0339" h="1463715">
                  <a:moveTo>
                    <a:pt x="718236" y="796251"/>
                  </a:moveTo>
                  <a:lnTo>
                    <a:pt x="751671" y="536200"/>
                  </a:lnTo>
                  <a:lnTo>
                    <a:pt x="494097" y="536200"/>
                  </a:lnTo>
                  <a:lnTo>
                    <a:pt x="494097" y="370263"/>
                  </a:lnTo>
                  <a:cubicBezTo>
                    <a:pt x="494097" y="294724"/>
                    <a:pt x="515148" y="243333"/>
                    <a:pt x="622884" y="243333"/>
                  </a:cubicBezTo>
                  <a:lnTo>
                    <a:pt x="760339" y="243333"/>
                  </a:lnTo>
                  <a:lnTo>
                    <a:pt x="760339" y="10526"/>
                  </a:lnTo>
                  <a:cubicBezTo>
                    <a:pt x="736811" y="7430"/>
                    <a:pt x="655081" y="0"/>
                    <a:pt x="559729" y="0"/>
                  </a:cubicBezTo>
                  <a:cubicBezTo>
                    <a:pt x="360975" y="0"/>
                    <a:pt x="224758" y="121357"/>
                    <a:pt x="224758" y="344258"/>
                  </a:cubicBezTo>
                  <a:lnTo>
                    <a:pt x="224758" y="536200"/>
                  </a:lnTo>
                  <a:lnTo>
                    <a:pt x="0" y="536200"/>
                  </a:lnTo>
                  <a:lnTo>
                    <a:pt x="0" y="796251"/>
                  </a:lnTo>
                  <a:lnTo>
                    <a:pt x="224758" y="796251"/>
                  </a:lnTo>
                  <a:lnTo>
                    <a:pt x="224758" y="1463715"/>
                  </a:lnTo>
                  <a:lnTo>
                    <a:pt x="493477" y="1463715"/>
                  </a:lnTo>
                  <a:lnTo>
                    <a:pt x="493477" y="796251"/>
                  </a:lnTo>
                  <a:lnTo>
                    <a:pt x="717617" y="796251"/>
                  </a:lnTo>
                  <a:close/>
                </a:path>
              </a:pathLst>
            </a:custGeom>
            <a:solidFill>
              <a:schemeClr val="tx1"/>
            </a:solidFill>
            <a:ln w="61796" cap="flat">
              <a:noFill/>
              <a:prstDash val="solid"/>
              <a:miter/>
            </a:ln>
          </p:spPr>
          <p:txBody>
            <a:bodyPr rtlCol="0" anchor="ctr"/>
            <a:lstStyle/>
            <a:p>
              <a:endParaRPr lang="en-GB" dirty="0"/>
            </a:p>
          </p:txBody>
        </p:sp>
      </p:grpSp>
      <p:grpSp>
        <p:nvGrpSpPr>
          <p:cNvPr id="45" name="Group 44">
            <a:extLst>
              <a:ext uri="{FF2B5EF4-FFF2-40B4-BE49-F238E27FC236}">
                <a16:creationId xmlns:a16="http://schemas.microsoft.com/office/drawing/2014/main" id="{A3BF5E1E-4FF4-4D41-1B9F-2B0ECC8F01CA}"/>
              </a:ext>
            </a:extLst>
          </p:cNvPr>
          <p:cNvGrpSpPr/>
          <p:nvPr userDrawn="1"/>
        </p:nvGrpSpPr>
        <p:grpSpPr>
          <a:xfrm>
            <a:off x="2748609" y="7753902"/>
            <a:ext cx="357702" cy="357789"/>
            <a:chOff x="9041284" y="6694444"/>
            <a:chExt cx="390239" cy="390334"/>
          </a:xfrm>
        </p:grpSpPr>
        <p:sp>
          <p:nvSpPr>
            <p:cNvPr id="40" name="Freeform: Shape 39">
              <a:extLst>
                <a:ext uri="{FF2B5EF4-FFF2-40B4-BE49-F238E27FC236}">
                  <a16:creationId xmlns:a16="http://schemas.microsoft.com/office/drawing/2014/main" id="{5A8D9B26-72C3-11FE-0B53-8E956782D45A}"/>
                </a:ext>
              </a:extLst>
            </p:cNvPr>
            <p:cNvSpPr/>
            <p:nvPr/>
          </p:nvSpPr>
          <p:spPr>
            <a:xfrm>
              <a:off x="9041284" y="6694444"/>
              <a:ext cx="390239" cy="390334"/>
            </a:xfrm>
            <a:custGeom>
              <a:avLst/>
              <a:gdLst>
                <a:gd name="connsiteX0" fmla="*/ 0 w 390239"/>
                <a:gd name="connsiteY0" fmla="*/ 0 h 390334"/>
                <a:gd name="connsiteX1" fmla="*/ 390239 w 390239"/>
                <a:gd name="connsiteY1" fmla="*/ 0 h 390334"/>
                <a:gd name="connsiteX2" fmla="*/ 390239 w 390239"/>
                <a:gd name="connsiteY2" fmla="*/ 390335 h 390334"/>
                <a:gd name="connsiteX3" fmla="*/ 0 w 390239"/>
                <a:gd name="connsiteY3" fmla="*/ 390335 h 390334"/>
              </a:gdLst>
              <a:ahLst/>
              <a:cxnLst>
                <a:cxn ang="0">
                  <a:pos x="connsiteX0" y="connsiteY0"/>
                </a:cxn>
                <a:cxn ang="0">
                  <a:pos x="connsiteX1" y="connsiteY1"/>
                </a:cxn>
                <a:cxn ang="0">
                  <a:pos x="connsiteX2" y="connsiteY2"/>
                </a:cxn>
                <a:cxn ang="0">
                  <a:pos x="connsiteX3" y="connsiteY3"/>
                </a:cxn>
              </a:cxnLst>
              <a:rect l="l" t="t" r="r" b="b"/>
              <a:pathLst>
                <a:path w="390239" h="390334">
                  <a:moveTo>
                    <a:pt x="0" y="0"/>
                  </a:moveTo>
                  <a:lnTo>
                    <a:pt x="390239" y="0"/>
                  </a:lnTo>
                  <a:lnTo>
                    <a:pt x="390239" y="390335"/>
                  </a:lnTo>
                  <a:lnTo>
                    <a:pt x="0" y="390335"/>
                  </a:lnTo>
                  <a:close/>
                </a:path>
              </a:pathLst>
            </a:custGeom>
            <a:solidFill>
              <a:srgbClr val="FFC000"/>
            </a:solidFill>
            <a:ln w="9525" cap="flat">
              <a:noFill/>
              <a:prstDash val="solid"/>
              <a:miter/>
            </a:ln>
          </p:spPr>
          <p:txBody>
            <a:bodyPr rtlCol="0" anchor="ctr"/>
            <a:lstStyle/>
            <a:p>
              <a:endParaRPr lang="en-GB"/>
            </a:p>
          </p:txBody>
        </p:sp>
        <p:grpSp>
          <p:nvGrpSpPr>
            <p:cNvPr id="42" name="Graphic 36">
              <a:extLst>
                <a:ext uri="{FF2B5EF4-FFF2-40B4-BE49-F238E27FC236}">
                  <a16:creationId xmlns:a16="http://schemas.microsoft.com/office/drawing/2014/main" id="{D5B61AE8-6052-408F-C517-CBCE4BA49CBB}"/>
                </a:ext>
              </a:extLst>
            </p:cNvPr>
            <p:cNvGrpSpPr/>
            <p:nvPr/>
          </p:nvGrpSpPr>
          <p:grpSpPr>
            <a:xfrm>
              <a:off x="9091766" y="6745021"/>
              <a:ext cx="289369" cy="289369"/>
              <a:chOff x="8999219" y="4998814"/>
              <a:chExt cx="289369" cy="289369"/>
            </a:xfrm>
            <a:solidFill>
              <a:srgbClr val="FFFFFF"/>
            </a:solidFill>
          </p:grpSpPr>
          <p:sp>
            <p:nvSpPr>
              <p:cNvPr id="43" name="Freeform: Shape 42">
                <a:extLst>
                  <a:ext uri="{FF2B5EF4-FFF2-40B4-BE49-F238E27FC236}">
                    <a16:creationId xmlns:a16="http://schemas.microsoft.com/office/drawing/2014/main" id="{0403882D-B581-D654-025F-F0E05E0F3F89}"/>
                  </a:ext>
                </a:extLst>
              </p:cNvPr>
              <p:cNvSpPr/>
              <p:nvPr/>
            </p:nvSpPr>
            <p:spPr>
              <a:xfrm>
                <a:off x="8999219" y="4998814"/>
                <a:ext cx="289369" cy="289369"/>
              </a:xfrm>
              <a:custGeom>
                <a:avLst/>
                <a:gdLst>
                  <a:gd name="connsiteX0" fmla="*/ 288417 w 289369"/>
                  <a:gd name="connsiteY0" fmla="*/ 84868 h 289369"/>
                  <a:gd name="connsiteX1" fmla="*/ 281654 w 289369"/>
                  <a:gd name="connsiteY1" fmla="*/ 49816 h 289369"/>
                  <a:gd name="connsiteX2" fmla="*/ 264986 w 289369"/>
                  <a:gd name="connsiteY2" fmla="*/ 24194 h 289369"/>
                  <a:gd name="connsiteX3" fmla="*/ 239363 w 289369"/>
                  <a:gd name="connsiteY3" fmla="*/ 7525 h 289369"/>
                  <a:gd name="connsiteX4" fmla="*/ 204216 w 289369"/>
                  <a:gd name="connsiteY4" fmla="*/ 857 h 289369"/>
                  <a:gd name="connsiteX5" fmla="*/ 144494 w 289369"/>
                  <a:gd name="connsiteY5" fmla="*/ 0 h 289369"/>
                  <a:gd name="connsiteX6" fmla="*/ 84868 w 289369"/>
                  <a:gd name="connsiteY6" fmla="*/ 857 h 289369"/>
                  <a:gd name="connsiteX7" fmla="*/ 49721 w 289369"/>
                  <a:gd name="connsiteY7" fmla="*/ 7620 h 289369"/>
                  <a:gd name="connsiteX8" fmla="*/ 24098 w 289369"/>
                  <a:gd name="connsiteY8" fmla="*/ 24289 h 289369"/>
                  <a:gd name="connsiteX9" fmla="*/ 7525 w 289369"/>
                  <a:gd name="connsiteY9" fmla="*/ 49911 h 289369"/>
                  <a:gd name="connsiteX10" fmla="*/ 857 w 289369"/>
                  <a:gd name="connsiteY10" fmla="*/ 85058 h 289369"/>
                  <a:gd name="connsiteX11" fmla="*/ 0 w 289369"/>
                  <a:gd name="connsiteY11" fmla="*/ 144685 h 289369"/>
                  <a:gd name="connsiteX12" fmla="*/ 857 w 289369"/>
                  <a:gd name="connsiteY12" fmla="*/ 204311 h 289369"/>
                  <a:gd name="connsiteX13" fmla="*/ 7525 w 289369"/>
                  <a:gd name="connsiteY13" fmla="*/ 239459 h 289369"/>
                  <a:gd name="connsiteX14" fmla="*/ 24194 w 289369"/>
                  <a:gd name="connsiteY14" fmla="*/ 265081 h 289369"/>
                  <a:gd name="connsiteX15" fmla="*/ 49816 w 289369"/>
                  <a:gd name="connsiteY15" fmla="*/ 281750 h 289369"/>
                  <a:gd name="connsiteX16" fmla="*/ 84963 w 289369"/>
                  <a:gd name="connsiteY16" fmla="*/ 288512 h 289369"/>
                  <a:gd name="connsiteX17" fmla="*/ 144685 w 289369"/>
                  <a:gd name="connsiteY17" fmla="*/ 289370 h 289369"/>
                  <a:gd name="connsiteX18" fmla="*/ 204311 w 289369"/>
                  <a:gd name="connsiteY18" fmla="*/ 288512 h 289369"/>
                  <a:gd name="connsiteX19" fmla="*/ 239459 w 289369"/>
                  <a:gd name="connsiteY19" fmla="*/ 281750 h 289369"/>
                  <a:gd name="connsiteX20" fmla="*/ 265081 w 289369"/>
                  <a:gd name="connsiteY20" fmla="*/ 265081 h 289369"/>
                  <a:gd name="connsiteX21" fmla="*/ 281750 w 289369"/>
                  <a:gd name="connsiteY21" fmla="*/ 239459 h 289369"/>
                  <a:gd name="connsiteX22" fmla="*/ 288512 w 289369"/>
                  <a:gd name="connsiteY22" fmla="*/ 204311 h 289369"/>
                  <a:gd name="connsiteX23" fmla="*/ 289370 w 289369"/>
                  <a:gd name="connsiteY23" fmla="*/ 144685 h 289369"/>
                  <a:gd name="connsiteX24" fmla="*/ 288512 w 289369"/>
                  <a:gd name="connsiteY24" fmla="*/ 84963 h 289369"/>
                  <a:gd name="connsiteX25" fmla="*/ 262414 w 289369"/>
                  <a:gd name="connsiteY25" fmla="*/ 203073 h 289369"/>
                  <a:gd name="connsiteX26" fmla="*/ 257366 w 289369"/>
                  <a:gd name="connsiteY26" fmla="*/ 229934 h 289369"/>
                  <a:gd name="connsiteX27" fmla="*/ 246507 w 289369"/>
                  <a:gd name="connsiteY27" fmla="*/ 246507 h 289369"/>
                  <a:gd name="connsiteX28" fmla="*/ 229934 w 289369"/>
                  <a:gd name="connsiteY28" fmla="*/ 257366 h 289369"/>
                  <a:gd name="connsiteX29" fmla="*/ 203073 w 289369"/>
                  <a:gd name="connsiteY29" fmla="*/ 262414 h 289369"/>
                  <a:gd name="connsiteX30" fmla="*/ 144590 w 289369"/>
                  <a:gd name="connsiteY30" fmla="*/ 263271 h 289369"/>
                  <a:gd name="connsiteX31" fmla="*/ 86106 w 289369"/>
                  <a:gd name="connsiteY31" fmla="*/ 262414 h 289369"/>
                  <a:gd name="connsiteX32" fmla="*/ 59246 w 289369"/>
                  <a:gd name="connsiteY32" fmla="*/ 257366 h 289369"/>
                  <a:gd name="connsiteX33" fmla="*/ 42672 w 289369"/>
                  <a:gd name="connsiteY33" fmla="*/ 246507 h 289369"/>
                  <a:gd name="connsiteX34" fmla="*/ 31814 w 289369"/>
                  <a:gd name="connsiteY34" fmla="*/ 229934 h 289369"/>
                  <a:gd name="connsiteX35" fmla="*/ 26765 w 289369"/>
                  <a:gd name="connsiteY35" fmla="*/ 203073 h 289369"/>
                  <a:gd name="connsiteX36" fmla="*/ 26003 w 289369"/>
                  <a:gd name="connsiteY36" fmla="*/ 144590 h 289369"/>
                  <a:gd name="connsiteX37" fmla="*/ 26765 w 289369"/>
                  <a:gd name="connsiteY37" fmla="*/ 86106 h 289369"/>
                  <a:gd name="connsiteX38" fmla="*/ 31814 w 289369"/>
                  <a:gd name="connsiteY38" fmla="*/ 59245 h 289369"/>
                  <a:gd name="connsiteX39" fmla="*/ 42672 w 289369"/>
                  <a:gd name="connsiteY39" fmla="*/ 42672 h 289369"/>
                  <a:gd name="connsiteX40" fmla="*/ 59246 w 289369"/>
                  <a:gd name="connsiteY40" fmla="*/ 31813 h 289369"/>
                  <a:gd name="connsiteX41" fmla="*/ 86106 w 289369"/>
                  <a:gd name="connsiteY41" fmla="*/ 26765 h 289369"/>
                  <a:gd name="connsiteX42" fmla="*/ 144590 w 289369"/>
                  <a:gd name="connsiteY42" fmla="*/ 25908 h 289369"/>
                  <a:gd name="connsiteX43" fmla="*/ 203073 w 289369"/>
                  <a:gd name="connsiteY43" fmla="*/ 26765 h 289369"/>
                  <a:gd name="connsiteX44" fmla="*/ 229934 w 289369"/>
                  <a:gd name="connsiteY44" fmla="*/ 31813 h 289369"/>
                  <a:gd name="connsiteX45" fmla="*/ 246507 w 289369"/>
                  <a:gd name="connsiteY45" fmla="*/ 42672 h 289369"/>
                  <a:gd name="connsiteX46" fmla="*/ 257366 w 289369"/>
                  <a:gd name="connsiteY46" fmla="*/ 59245 h 289369"/>
                  <a:gd name="connsiteX47" fmla="*/ 262414 w 289369"/>
                  <a:gd name="connsiteY47" fmla="*/ 86106 h 289369"/>
                  <a:gd name="connsiteX48" fmla="*/ 263176 w 289369"/>
                  <a:gd name="connsiteY48" fmla="*/ 144590 h 289369"/>
                  <a:gd name="connsiteX49" fmla="*/ 262414 w 289369"/>
                  <a:gd name="connsiteY49" fmla="*/ 203073 h 28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89369" h="289369">
                    <a:moveTo>
                      <a:pt x="288417" y="84868"/>
                    </a:moveTo>
                    <a:cubicBezTo>
                      <a:pt x="287750" y="69533"/>
                      <a:pt x="285274" y="58960"/>
                      <a:pt x="281654" y="49816"/>
                    </a:cubicBezTo>
                    <a:cubicBezTo>
                      <a:pt x="277940" y="40291"/>
                      <a:pt x="273082" y="32290"/>
                      <a:pt x="264986" y="24194"/>
                    </a:cubicBezTo>
                    <a:cubicBezTo>
                      <a:pt x="256984" y="16193"/>
                      <a:pt x="248888" y="11239"/>
                      <a:pt x="239363" y="7525"/>
                    </a:cubicBezTo>
                    <a:cubicBezTo>
                      <a:pt x="230219" y="4001"/>
                      <a:pt x="219647" y="1524"/>
                      <a:pt x="204216" y="857"/>
                    </a:cubicBezTo>
                    <a:cubicBezTo>
                      <a:pt x="188786" y="190"/>
                      <a:pt x="183833" y="0"/>
                      <a:pt x="144494" y="0"/>
                    </a:cubicBezTo>
                    <a:cubicBezTo>
                      <a:pt x="105156" y="0"/>
                      <a:pt x="100298" y="190"/>
                      <a:pt x="84868" y="857"/>
                    </a:cubicBezTo>
                    <a:cubicBezTo>
                      <a:pt x="69533" y="1524"/>
                      <a:pt x="58960" y="4001"/>
                      <a:pt x="49721" y="7620"/>
                    </a:cubicBezTo>
                    <a:cubicBezTo>
                      <a:pt x="40196" y="11335"/>
                      <a:pt x="32195" y="16193"/>
                      <a:pt x="24098" y="24289"/>
                    </a:cubicBezTo>
                    <a:cubicBezTo>
                      <a:pt x="16097" y="32290"/>
                      <a:pt x="11144" y="40386"/>
                      <a:pt x="7525" y="49911"/>
                    </a:cubicBezTo>
                    <a:cubicBezTo>
                      <a:pt x="4000" y="59055"/>
                      <a:pt x="1524" y="69628"/>
                      <a:pt x="857" y="85058"/>
                    </a:cubicBezTo>
                    <a:cubicBezTo>
                      <a:pt x="190" y="100394"/>
                      <a:pt x="0" y="105442"/>
                      <a:pt x="0" y="144685"/>
                    </a:cubicBezTo>
                    <a:cubicBezTo>
                      <a:pt x="0" y="183928"/>
                      <a:pt x="190" y="188881"/>
                      <a:pt x="857" y="204311"/>
                    </a:cubicBezTo>
                    <a:cubicBezTo>
                      <a:pt x="1524" y="219742"/>
                      <a:pt x="4000" y="230219"/>
                      <a:pt x="7525" y="239459"/>
                    </a:cubicBezTo>
                    <a:cubicBezTo>
                      <a:pt x="11239" y="248984"/>
                      <a:pt x="16192" y="256985"/>
                      <a:pt x="24194" y="265081"/>
                    </a:cubicBezTo>
                    <a:cubicBezTo>
                      <a:pt x="32195" y="273177"/>
                      <a:pt x="40291" y="278035"/>
                      <a:pt x="49816" y="281750"/>
                    </a:cubicBezTo>
                    <a:cubicBezTo>
                      <a:pt x="59055" y="285369"/>
                      <a:pt x="69533" y="287846"/>
                      <a:pt x="84963" y="288512"/>
                    </a:cubicBezTo>
                    <a:cubicBezTo>
                      <a:pt x="100394" y="289179"/>
                      <a:pt x="105347" y="289370"/>
                      <a:pt x="144685" y="289370"/>
                    </a:cubicBezTo>
                    <a:cubicBezTo>
                      <a:pt x="184023" y="289370"/>
                      <a:pt x="188881" y="289179"/>
                      <a:pt x="204311" y="288512"/>
                    </a:cubicBezTo>
                    <a:cubicBezTo>
                      <a:pt x="219742" y="287846"/>
                      <a:pt x="230219" y="285369"/>
                      <a:pt x="239459" y="281750"/>
                    </a:cubicBezTo>
                    <a:cubicBezTo>
                      <a:pt x="248984" y="278035"/>
                      <a:pt x="256984" y="273177"/>
                      <a:pt x="265081" y="265081"/>
                    </a:cubicBezTo>
                    <a:cubicBezTo>
                      <a:pt x="273177" y="257080"/>
                      <a:pt x="278035" y="248984"/>
                      <a:pt x="281750" y="239459"/>
                    </a:cubicBezTo>
                    <a:cubicBezTo>
                      <a:pt x="285369" y="230315"/>
                      <a:pt x="287846" y="219742"/>
                      <a:pt x="288512" y="204311"/>
                    </a:cubicBezTo>
                    <a:cubicBezTo>
                      <a:pt x="289179" y="188976"/>
                      <a:pt x="289370" y="183928"/>
                      <a:pt x="289370" y="144685"/>
                    </a:cubicBezTo>
                    <a:cubicBezTo>
                      <a:pt x="289370" y="105442"/>
                      <a:pt x="289179" y="100489"/>
                      <a:pt x="288512" y="84963"/>
                    </a:cubicBezTo>
                    <a:close/>
                    <a:moveTo>
                      <a:pt x="262414" y="203073"/>
                    </a:moveTo>
                    <a:cubicBezTo>
                      <a:pt x="261747" y="217170"/>
                      <a:pt x="259461" y="224885"/>
                      <a:pt x="257366" y="229934"/>
                    </a:cubicBezTo>
                    <a:cubicBezTo>
                      <a:pt x="254699" y="236601"/>
                      <a:pt x="251555" y="241459"/>
                      <a:pt x="246507" y="246507"/>
                    </a:cubicBezTo>
                    <a:cubicBezTo>
                      <a:pt x="241459" y="251555"/>
                      <a:pt x="236601" y="254699"/>
                      <a:pt x="229934" y="257366"/>
                    </a:cubicBezTo>
                    <a:cubicBezTo>
                      <a:pt x="224885" y="259366"/>
                      <a:pt x="217265" y="261652"/>
                      <a:pt x="203073" y="262414"/>
                    </a:cubicBezTo>
                    <a:cubicBezTo>
                      <a:pt x="187833" y="263081"/>
                      <a:pt x="183261" y="263271"/>
                      <a:pt x="144590" y="263271"/>
                    </a:cubicBezTo>
                    <a:cubicBezTo>
                      <a:pt x="105918" y="263271"/>
                      <a:pt x="101441" y="263081"/>
                      <a:pt x="86106" y="262414"/>
                    </a:cubicBezTo>
                    <a:cubicBezTo>
                      <a:pt x="72104" y="261747"/>
                      <a:pt x="64389" y="259461"/>
                      <a:pt x="59246" y="257366"/>
                    </a:cubicBezTo>
                    <a:cubicBezTo>
                      <a:pt x="52483" y="254794"/>
                      <a:pt x="47720" y="251651"/>
                      <a:pt x="42672" y="246507"/>
                    </a:cubicBezTo>
                    <a:cubicBezTo>
                      <a:pt x="37624" y="241364"/>
                      <a:pt x="34481" y="236601"/>
                      <a:pt x="31814" y="229934"/>
                    </a:cubicBezTo>
                    <a:cubicBezTo>
                      <a:pt x="29908" y="224885"/>
                      <a:pt x="27527" y="217170"/>
                      <a:pt x="26765" y="203073"/>
                    </a:cubicBezTo>
                    <a:cubicBezTo>
                      <a:pt x="26098" y="187833"/>
                      <a:pt x="26003" y="183261"/>
                      <a:pt x="26003" y="144590"/>
                    </a:cubicBezTo>
                    <a:cubicBezTo>
                      <a:pt x="26003" y="105918"/>
                      <a:pt x="26098" y="101441"/>
                      <a:pt x="26765" y="86106"/>
                    </a:cubicBezTo>
                    <a:cubicBezTo>
                      <a:pt x="27432" y="72009"/>
                      <a:pt x="29718" y="64389"/>
                      <a:pt x="31814" y="59245"/>
                    </a:cubicBezTo>
                    <a:cubicBezTo>
                      <a:pt x="34481" y="52578"/>
                      <a:pt x="37624" y="47720"/>
                      <a:pt x="42672" y="42672"/>
                    </a:cubicBezTo>
                    <a:cubicBezTo>
                      <a:pt x="47720" y="37624"/>
                      <a:pt x="52578" y="34576"/>
                      <a:pt x="59246" y="31813"/>
                    </a:cubicBezTo>
                    <a:cubicBezTo>
                      <a:pt x="64294" y="29813"/>
                      <a:pt x="71914" y="27527"/>
                      <a:pt x="86106" y="26765"/>
                    </a:cubicBezTo>
                    <a:cubicBezTo>
                      <a:pt x="101346" y="26099"/>
                      <a:pt x="105918" y="25908"/>
                      <a:pt x="144590" y="25908"/>
                    </a:cubicBezTo>
                    <a:cubicBezTo>
                      <a:pt x="183261" y="25908"/>
                      <a:pt x="187833" y="26099"/>
                      <a:pt x="203073" y="26765"/>
                    </a:cubicBezTo>
                    <a:cubicBezTo>
                      <a:pt x="217075" y="27432"/>
                      <a:pt x="224790" y="29718"/>
                      <a:pt x="229934" y="31813"/>
                    </a:cubicBezTo>
                    <a:cubicBezTo>
                      <a:pt x="236696" y="34385"/>
                      <a:pt x="241459" y="37529"/>
                      <a:pt x="246507" y="42672"/>
                    </a:cubicBezTo>
                    <a:cubicBezTo>
                      <a:pt x="251555" y="47816"/>
                      <a:pt x="254699" y="52578"/>
                      <a:pt x="257366" y="59245"/>
                    </a:cubicBezTo>
                    <a:cubicBezTo>
                      <a:pt x="259271" y="64294"/>
                      <a:pt x="261652" y="72009"/>
                      <a:pt x="262414" y="86106"/>
                    </a:cubicBezTo>
                    <a:cubicBezTo>
                      <a:pt x="263080" y="101346"/>
                      <a:pt x="263176" y="105918"/>
                      <a:pt x="263176" y="144590"/>
                    </a:cubicBezTo>
                    <a:cubicBezTo>
                      <a:pt x="263176" y="183261"/>
                      <a:pt x="263080" y="187738"/>
                      <a:pt x="262414" y="203073"/>
                    </a:cubicBezTo>
                    <a:close/>
                  </a:path>
                </a:pathLst>
              </a:custGeom>
              <a:solidFill>
                <a:schemeClr val="tx1"/>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B106AE40-DEB4-ED56-8C7F-3D42E0FC9451}"/>
                  </a:ext>
                </a:extLst>
              </p:cNvPr>
              <p:cNvSpPr/>
              <p:nvPr/>
            </p:nvSpPr>
            <p:spPr>
              <a:xfrm>
                <a:off x="9069609" y="5069204"/>
                <a:ext cx="148590" cy="148494"/>
              </a:xfrm>
              <a:custGeom>
                <a:avLst/>
                <a:gdLst>
                  <a:gd name="connsiteX0" fmla="*/ 74200 w 148590"/>
                  <a:gd name="connsiteY0" fmla="*/ 0 h 148494"/>
                  <a:gd name="connsiteX1" fmla="*/ 0 w 148590"/>
                  <a:gd name="connsiteY1" fmla="*/ 74200 h 148494"/>
                  <a:gd name="connsiteX2" fmla="*/ 74295 w 148590"/>
                  <a:gd name="connsiteY2" fmla="*/ 148495 h 148494"/>
                  <a:gd name="connsiteX3" fmla="*/ 148590 w 148590"/>
                  <a:gd name="connsiteY3" fmla="*/ 74200 h 148494"/>
                  <a:gd name="connsiteX4" fmla="*/ 74200 w 148590"/>
                  <a:gd name="connsiteY4" fmla="*/ 0 h 148494"/>
                  <a:gd name="connsiteX5" fmla="*/ 74200 w 148590"/>
                  <a:gd name="connsiteY5" fmla="*/ 122396 h 148494"/>
                  <a:gd name="connsiteX6" fmla="*/ 26003 w 148590"/>
                  <a:gd name="connsiteY6" fmla="*/ 74200 h 148494"/>
                  <a:gd name="connsiteX7" fmla="*/ 74200 w 148590"/>
                  <a:gd name="connsiteY7" fmla="*/ 26003 h 148494"/>
                  <a:gd name="connsiteX8" fmla="*/ 122396 w 148590"/>
                  <a:gd name="connsiteY8" fmla="*/ 74200 h 148494"/>
                  <a:gd name="connsiteX9" fmla="*/ 74200 w 148590"/>
                  <a:gd name="connsiteY9" fmla="*/ 122396 h 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 h="148494">
                    <a:moveTo>
                      <a:pt x="74200" y="0"/>
                    </a:moveTo>
                    <a:cubicBezTo>
                      <a:pt x="33242" y="0"/>
                      <a:pt x="0" y="33147"/>
                      <a:pt x="0" y="74200"/>
                    </a:cubicBezTo>
                    <a:cubicBezTo>
                      <a:pt x="0" y="115252"/>
                      <a:pt x="33242" y="148495"/>
                      <a:pt x="74295" y="148495"/>
                    </a:cubicBezTo>
                    <a:cubicBezTo>
                      <a:pt x="115348" y="148495"/>
                      <a:pt x="148590" y="115348"/>
                      <a:pt x="148590" y="74200"/>
                    </a:cubicBezTo>
                    <a:cubicBezTo>
                      <a:pt x="148590" y="33147"/>
                      <a:pt x="115253" y="0"/>
                      <a:pt x="74200" y="0"/>
                    </a:cubicBezTo>
                    <a:close/>
                    <a:moveTo>
                      <a:pt x="74200" y="122396"/>
                    </a:moveTo>
                    <a:cubicBezTo>
                      <a:pt x="47625" y="122396"/>
                      <a:pt x="26003" y="100870"/>
                      <a:pt x="26003" y="74200"/>
                    </a:cubicBezTo>
                    <a:cubicBezTo>
                      <a:pt x="26003" y="47530"/>
                      <a:pt x="47625" y="26003"/>
                      <a:pt x="74200" y="26003"/>
                    </a:cubicBezTo>
                    <a:cubicBezTo>
                      <a:pt x="100775" y="26003"/>
                      <a:pt x="122396" y="47530"/>
                      <a:pt x="122396" y="74200"/>
                    </a:cubicBezTo>
                    <a:cubicBezTo>
                      <a:pt x="122396" y="100775"/>
                      <a:pt x="100775" y="122396"/>
                      <a:pt x="74200" y="122396"/>
                    </a:cubicBezTo>
                    <a:close/>
                  </a:path>
                </a:pathLst>
              </a:custGeom>
              <a:solidFill>
                <a:schemeClr val="tx1"/>
              </a:solidFill>
              <a:ln w="9525" cap="flat">
                <a:noFill/>
                <a:prstDash val="solid"/>
                <a:miter/>
              </a:ln>
            </p:spPr>
            <p:txBody>
              <a:bodyPr rtlCol="0" anchor="ctr"/>
              <a:lstStyle/>
              <a:p>
                <a:endParaRPr lang="en-GB" dirty="0"/>
              </a:p>
            </p:txBody>
          </p:sp>
        </p:grpSp>
      </p:grpSp>
      <p:grpSp>
        <p:nvGrpSpPr>
          <p:cNvPr id="56" name="Group 55">
            <a:extLst>
              <a:ext uri="{FF2B5EF4-FFF2-40B4-BE49-F238E27FC236}">
                <a16:creationId xmlns:a16="http://schemas.microsoft.com/office/drawing/2014/main" id="{181B16F3-DA1F-5F2C-5F1E-38CFF2321F4B}"/>
              </a:ext>
            </a:extLst>
          </p:cNvPr>
          <p:cNvGrpSpPr/>
          <p:nvPr userDrawn="1"/>
        </p:nvGrpSpPr>
        <p:grpSpPr>
          <a:xfrm>
            <a:off x="2224509" y="7763382"/>
            <a:ext cx="357702" cy="357789"/>
            <a:chOff x="7020884" y="8421516"/>
            <a:chExt cx="390239" cy="390334"/>
          </a:xfrm>
        </p:grpSpPr>
        <p:sp>
          <p:nvSpPr>
            <p:cNvPr id="50" name="Freeform: Shape 49">
              <a:extLst>
                <a:ext uri="{FF2B5EF4-FFF2-40B4-BE49-F238E27FC236}">
                  <a16:creationId xmlns:a16="http://schemas.microsoft.com/office/drawing/2014/main" id="{F5A34711-EEBB-BAAC-67AE-2DD2B14ABB89}"/>
                </a:ext>
              </a:extLst>
            </p:cNvPr>
            <p:cNvSpPr/>
            <p:nvPr/>
          </p:nvSpPr>
          <p:spPr>
            <a:xfrm>
              <a:off x="7020884" y="8421516"/>
              <a:ext cx="390239" cy="390334"/>
            </a:xfrm>
            <a:custGeom>
              <a:avLst/>
              <a:gdLst>
                <a:gd name="connsiteX0" fmla="*/ 0 w 390239"/>
                <a:gd name="connsiteY0" fmla="*/ 0 h 390334"/>
                <a:gd name="connsiteX1" fmla="*/ 390239 w 390239"/>
                <a:gd name="connsiteY1" fmla="*/ 0 h 390334"/>
                <a:gd name="connsiteX2" fmla="*/ 390239 w 390239"/>
                <a:gd name="connsiteY2" fmla="*/ 390335 h 390334"/>
                <a:gd name="connsiteX3" fmla="*/ 0 w 390239"/>
                <a:gd name="connsiteY3" fmla="*/ 390335 h 390334"/>
              </a:gdLst>
              <a:ahLst/>
              <a:cxnLst>
                <a:cxn ang="0">
                  <a:pos x="connsiteX0" y="connsiteY0"/>
                </a:cxn>
                <a:cxn ang="0">
                  <a:pos x="connsiteX1" y="connsiteY1"/>
                </a:cxn>
                <a:cxn ang="0">
                  <a:pos x="connsiteX2" y="connsiteY2"/>
                </a:cxn>
                <a:cxn ang="0">
                  <a:pos x="connsiteX3" y="connsiteY3"/>
                </a:cxn>
              </a:cxnLst>
              <a:rect l="l" t="t" r="r" b="b"/>
              <a:pathLst>
                <a:path w="390239" h="390334">
                  <a:moveTo>
                    <a:pt x="0" y="0"/>
                  </a:moveTo>
                  <a:lnTo>
                    <a:pt x="390239" y="0"/>
                  </a:lnTo>
                  <a:lnTo>
                    <a:pt x="390239" y="390335"/>
                  </a:lnTo>
                  <a:lnTo>
                    <a:pt x="0" y="390335"/>
                  </a:lnTo>
                  <a:close/>
                </a:path>
              </a:pathLst>
            </a:custGeom>
            <a:solidFill>
              <a:srgbClr val="FFC000"/>
            </a:solidFill>
            <a:ln w="9525" cap="flat">
              <a:noFill/>
              <a:prstDash val="solid"/>
              <a:miter/>
            </a:ln>
          </p:spPr>
          <p:txBody>
            <a:bodyPr rtlCol="0" anchor="ctr"/>
            <a:lstStyle/>
            <a:p>
              <a:endParaRPr lang="en-GB" dirty="0"/>
            </a:p>
          </p:txBody>
        </p:sp>
        <p:grpSp>
          <p:nvGrpSpPr>
            <p:cNvPr id="52" name="Graphic 46">
              <a:extLst>
                <a:ext uri="{FF2B5EF4-FFF2-40B4-BE49-F238E27FC236}">
                  <a16:creationId xmlns:a16="http://schemas.microsoft.com/office/drawing/2014/main" id="{55BF25D2-5BA0-A9D0-8E9A-123C38C3D085}"/>
                </a:ext>
              </a:extLst>
            </p:cNvPr>
            <p:cNvGrpSpPr/>
            <p:nvPr/>
          </p:nvGrpSpPr>
          <p:grpSpPr>
            <a:xfrm>
              <a:off x="7120420" y="8525910"/>
              <a:ext cx="190976" cy="181451"/>
              <a:chOff x="9048273" y="5052631"/>
              <a:chExt cx="190976" cy="181451"/>
            </a:xfrm>
            <a:solidFill>
              <a:srgbClr val="FFFFFF"/>
            </a:solidFill>
          </p:grpSpPr>
          <p:sp>
            <p:nvSpPr>
              <p:cNvPr id="53" name="Freeform: Shape 52">
                <a:extLst>
                  <a:ext uri="{FF2B5EF4-FFF2-40B4-BE49-F238E27FC236}">
                    <a16:creationId xmlns:a16="http://schemas.microsoft.com/office/drawing/2014/main" id="{1152BA07-4F89-1A72-BA34-B84A23B8209A}"/>
                  </a:ext>
                </a:extLst>
              </p:cNvPr>
              <p:cNvSpPr/>
              <p:nvPr/>
            </p:nvSpPr>
            <p:spPr>
              <a:xfrm>
                <a:off x="9048273" y="5052631"/>
                <a:ext cx="46291" cy="46291"/>
              </a:xfrm>
              <a:custGeom>
                <a:avLst/>
                <a:gdLst>
                  <a:gd name="connsiteX0" fmla="*/ 39529 w 46291"/>
                  <a:gd name="connsiteY0" fmla="*/ 6763 h 46291"/>
                  <a:gd name="connsiteX1" fmla="*/ 32004 w 46291"/>
                  <a:gd name="connsiteY1" fmla="*/ 1810 h 46291"/>
                  <a:gd name="connsiteX2" fmla="*/ 23146 w 46291"/>
                  <a:gd name="connsiteY2" fmla="*/ 0 h 46291"/>
                  <a:gd name="connsiteX3" fmla="*/ 14288 w 46291"/>
                  <a:gd name="connsiteY3" fmla="*/ 1810 h 46291"/>
                  <a:gd name="connsiteX4" fmla="*/ 6858 w 46291"/>
                  <a:gd name="connsiteY4" fmla="*/ 6763 h 46291"/>
                  <a:gd name="connsiteX5" fmla="*/ 1810 w 46291"/>
                  <a:gd name="connsiteY5" fmla="*/ 14288 h 46291"/>
                  <a:gd name="connsiteX6" fmla="*/ 0 w 46291"/>
                  <a:gd name="connsiteY6" fmla="*/ 23146 h 46291"/>
                  <a:gd name="connsiteX7" fmla="*/ 1810 w 46291"/>
                  <a:gd name="connsiteY7" fmla="*/ 32004 h 46291"/>
                  <a:gd name="connsiteX8" fmla="*/ 6858 w 46291"/>
                  <a:gd name="connsiteY8" fmla="*/ 39529 h 46291"/>
                  <a:gd name="connsiteX9" fmla="*/ 14288 w 46291"/>
                  <a:gd name="connsiteY9" fmla="*/ 44577 h 46291"/>
                  <a:gd name="connsiteX10" fmla="*/ 23146 w 46291"/>
                  <a:gd name="connsiteY10" fmla="*/ 46291 h 46291"/>
                  <a:gd name="connsiteX11" fmla="*/ 32004 w 46291"/>
                  <a:gd name="connsiteY11" fmla="*/ 44577 h 46291"/>
                  <a:gd name="connsiteX12" fmla="*/ 39529 w 46291"/>
                  <a:gd name="connsiteY12" fmla="*/ 39529 h 46291"/>
                  <a:gd name="connsiteX13" fmla="*/ 44577 w 46291"/>
                  <a:gd name="connsiteY13" fmla="*/ 32004 h 46291"/>
                  <a:gd name="connsiteX14" fmla="*/ 46292 w 46291"/>
                  <a:gd name="connsiteY14" fmla="*/ 23146 h 46291"/>
                  <a:gd name="connsiteX15" fmla="*/ 44577 w 46291"/>
                  <a:gd name="connsiteY15" fmla="*/ 14288 h 46291"/>
                  <a:gd name="connsiteX16" fmla="*/ 39529 w 46291"/>
                  <a:gd name="connsiteY16" fmla="*/ 6763 h 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91" h="46291">
                    <a:moveTo>
                      <a:pt x="39529" y="6763"/>
                    </a:moveTo>
                    <a:cubicBezTo>
                      <a:pt x="37433" y="4667"/>
                      <a:pt x="34862" y="2953"/>
                      <a:pt x="32004" y="1810"/>
                    </a:cubicBezTo>
                    <a:cubicBezTo>
                      <a:pt x="29147" y="667"/>
                      <a:pt x="26289" y="0"/>
                      <a:pt x="23146" y="0"/>
                    </a:cubicBezTo>
                    <a:cubicBezTo>
                      <a:pt x="20003" y="0"/>
                      <a:pt x="17145" y="572"/>
                      <a:pt x="14288" y="1810"/>
                    </a:cubicBezTo>
                    <a:cubicBezTo>
                      <a:pt x="11430" y="2953"/>
                      <a:pt x="8954" y="4667"/>
                      <a:pt x="6858" y="6763"/>
                    </a:cubicBezTo>
                    <a:cubicBezTo>
                      <a:pt x="4763" y="8858"/>
                      <a:pt x="2953" y="11430"/>
                      <a:pt x="1810" y="14288"/>
                    </a:cubicBezTo>
                    <a:cubicBezTo>
                      <a:pt x="667" y="17145"/>
                      <a:pt x="0" y="20098"/>
                      <a:pt x="0" y="23146"/>
                    </a:cubicBezTo>
                    <a:cubicBezTo>
                      <a:pt x="0" y="26194"/>
                      <a:pt x="572" y="29147"/>
                      <a:pt x="1810" y="32004"/>
                    </a:cubicBezTo>
                    <a:cubicBezTo>
                      <a:pt x="2953" y="34862"/>
                      <a:pt x="4667" y="37338"/>
                      <a:pt x="6858" y="39529"/>
                    </a:cubicBezTo>
                    <a:cubicBezTo>
                      <a:pt x="8954" y="41720"/>
                      <a:pt x="11430" y="43339"/>
                      <a:pt x="14288" y="44577"/>
                    </a:cubicBezTo>
                    <a:cubicBezTo>
                      <a:pt x="17145" y="45815"/>
                      <a:pt x="20098" y="46291"/>
                      <a:pt x="23146" y="46291"/>
                    </a:cubicBezTo>
                    <a:cubicBezTo>
                      <a:pt x="26194" y="46291"/>
                      <a:pt x="29147" y="45720"/>
                      <a:pt x="32004" y="44577"/>
                    </a:cubicBezTo>
                    <a:cubicBezTo>
                      <a:pt x="34862" y="43434"/>
                      <a:pt x="37338" y="41720"/>
                      <a:pt x="39529" y="39529"/>
                    </a:cubicBezTo>
                    <a:cubicBezTo>
                      <a:pt x="41720" y="37433"/>
                      <a:pt x="43339" y="34862"/>
                      <a:pt x="44577" y="32004"/>
                    </a:cubicBezTo>
                    <a:cubicBezTo>
                      <a:pt x="45815" y="29147"/>
                      <a:pt x="46292" y="26289"/>
                      <a:pt x="46292" y="23146"/>
                    </a:cubicBezTo>
                    <a:cubicBezTo>
                      <a:pt x="46292" y="20003"/>
                      <a:pt x="45720" y="17145"/>
                      <a:pt x="44577" y="14288"/>
                    </a:cubicBezTo>
                    <a:cubicBezTo>
                      <a:pt x="43434" y="11430"/>
                      <a:pt x="41720" y="8953"/>
                      <a:pt x="39529" y="6763"/>
                    </a:cubicBezTo>
                    <a:close/>
                  </a:path>
                </a:pathLst>
              </a:custGeom>
              <a:solidFill>
                <a:schemeClr val="tx1"/>
              </a:solidFill>
              <a:ln w="952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F3949171-6126-F403-E756-C4172A17985B}"/>
                  </a:ext>
                </a:extLst>
              </p:cNvPr>
              <p:cNvSpPr/>
              <p:nvPr/>
            </p:nvSpPr>
            <p:spPr>
              <a:xfrm>
                <a:off x="9050940" y="5110638"/>
                <a:ext cx="41148" cy="123444"/>
              </a:xfrm>
              <a:custGeom>
                <a:avLst/>
                <a:gdLst>
                  <a:gd name="connsiteX0" fmla="*/ 0 w 41148"/>
                  <a:gd name="connsiteY0" fmla="*/ 0 h 123444"/>
                  <a:gd name="connsiteX1" fmla="*/ 41148 w 41148"/>
                  <a:gd name="connsiteY1" fmla="*/ 0 h 123444"/>
                  <a:gd name="connsiteX2" fmla="*/ 41148 w 41148"/>
                  <a:gd name="connsiteY2" fmla="*/ 123444 h 123444"/>
                  <a:gd name="connsiteX3" fmla="*/ 0 w 41148"/>
                  <a:gd name="connsiteY3" fmla="*/ 123444 h 123444"/>
                </a:gdLst>
                <a:ahLst/>
                <a:cxnLst>
                  <a:cxn ang="0">
                    <a:pos x="connsiteX0" y="connsiteY0"/>
                  </a:cxn>
                  <a:cxn ang="0">
                    <a:pos x="connsiteX1" y="connsiteY1"/>
                  </a:cxn>
                  <a:cxn ang="0">
                    <a:pos x="connsiteX2" y="connsiteY2"/>
                  </a:cxn>
                  <a:cxn ang="0">
                    <a:pos x="connsiteX3" y="connsiteY3"/>
                  </a:cxn>
                </a:cxnLst>
                <a:rect l="l" t="t" r="r" b="b"/>
                <a:pathLst>
                  <a:path w="41148" h="123444">
                    <a:moveTo>
                      <a:pt x="0" y="0"/>
                    </a:moveTo>
                    <a:lnTo>
                      <a:pt x="41148" y="0"/>
                    </a:lnTo>
                    <a:lnTo>
                      <a:pt x="41148" y="123444"/>
                    </a:lnTo>
                    <a:lnTo>
                      <a:pt x="0" y="123444"/>
                    </a:lnTo>
                    <a:close/>
                  </a:path>
                </a:pathLst>
              </a:custGeom>
              <a:solidFill>
                <a:schemeClr val="tx1"/>
              </a:solid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AB79589-A27F-1108-586C-FDECD53C4917}"/>
                  </a:ext>
                </a:extLst>
              </p:cNvPr>
              <p:cNvSpPr/>
              <p:nvPr/>
            </p:nvSpPr>
            <p:spPr>
              <a:xfrm>
                <a:off x="9114567" y="5108066"/>
                <a:ext cx="124682" cy="126015"/>
              </a:xfrm>
              <a:custGeom>
                <a:avLst/>
                <a:gdLst>
                  <a:gd name="connsiteX0" fmla="*/ 77343 w 124682"/>
                  <a:gd name="connsiteY0" fmla="*/ 95 h 126015"/>
                  <a:gd name="connsiteX1" fmla="*/ 41148 w 124682"/>
                  <a:gd name="connsiteY1" fmla="*/ 19145 h 126015"/>
                  <a:gd name="connsiteX2" fmla="*/ 41148 w 124682"/>
                  <a:gd name="connsiteY2" fmla="*/ 2572 h 126015"/>
                  <a:gd name="connsiteX3" fmla="*/ 0 w 124682"/>
                  <a:gd name="connsiteY3" fmla="*/ 2572 h 126015"/>
                  <a:gd name="connsiteX4" fmla="*/ 0 w 124682"/>
                  <a:gd name="connsiteY4" fmla="*/ 126016 h 126015"/>
                  <a:gd name="connsiteX5" fmla="*/ 41148 w 124682"/>
                  <a:gd name="connsiteY5" fmla="*/ 126016 h 126015"/>
                  <a:gd name="connsiteX6" fmla="*/ 41148 w 124682"/>
                  <a:gd name="connsiteY6" fmla="*/ 51911 h 126015"/>
                  <a:gd name="connsiteX7" fmla="*/ 62960 w 124682"/>
                  <a:gd name="connsiteY7" fmla="*/ 32480 h 126015"/>
                  <a:gd name="connsiteX8" fmla="*/ 83534 w 124682"/>
                  <a:gd name="connsiteY8" fmla="*/ 60484 h 126015"/>
                  <a:gd name="connsiteX9" fmla="*/ 83534 w 124682"/>
                  <a:gd name="connsiteY9" fmla="*/ 126016 h 126015"/>
                  <a:gd name="connsiteX10" fmla="*/ 124682 w 124682"/>
                  <a:gd name="connsiteY10" fmla="*/ 126016 h 126015"/>
                  <a:gd name="connsiteX11" fmla="*/ 124682 w 124682"/>
                  <a:gd name="connsiteY11" fmla="*/ 55531 h 126015"/>
                  <a:gd name="connsiteX12" fmla="*/ 77248 w 124682"/>
                  <a:gd name="connsiteY12" fmla="*/ 0 h 12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682" h="126015">
                    <a:moveTo>
                      <a:pt x="77343" y="95"/>
                    </a:moveTo>
                    <a:cubicBezTo>
                      <a:pt x="56864" y="95"/>
                      <a:pt x="46292" y="11144"/>
                      <a:pt x="41148" y="19145"/>
                    </a:cubicBezTo>
                    <a:lnTo>
                      <a:pt x="41148" y="2572"/>
                    </a:lnTo>
                    <a:lnTo>
                      <a:pt x="0" y="2572"/>
                    </a:lnTo>
                    <a:lnTo>
                      <a:pt x="0" y="126016"/>
                    </a:lnTo>
                    <a:lnTo>
                      <a:pt x="41148" y="126016"/>
                    </a:lnTo>
                    <a:lnTo>
                      <a:pt x="41148" y="51911"/>
                    </a:lnTo>
                    <a:cubicBezTo>
                      <a:pt x="43148" y="41529"/>
                      <a:pt x="50768" y="32480"/>
                      <a:pt x="62960" y="32480"/>
                    </a:cubicBezTo>
                    <a:cubicBezTo>
                      <a:pt x="77915" y="32480"/>
                      <a:pt x="83534" y="43720"/>
                      <a:pt x="83534" y="60484"/>
                    </a:cubicBezTo>
                    <a:lnTo>
                      <a:pt x="83534" y="126016"/>
                    </a:lnTo>
                    <a:lnTo>
                      <a:pt x="124682" y="126016"/>
                    </a:lnTo>
                    <a:lnTo>
                      <a:pt x="124682" y="55531"/>
                    </a:lnTo>
                    <a:cubicBezTo>
                      <a:pt x="124682" y="17526"/>
                      <a:pt x="104680" y="0"/>
                      <a:pt x="77248" y="0"/>
                    </a:cubicBezTo>
                    <a:close/>
                  </a:path>
                </a:pathLst>
              </a:custGeom>
              <a:solidFill>
                <a:schemeClr val="tx1"/>
              </a:solidFill>
              <a:ln w="9525" cap="flat">
                <a:noFill/>
                <a:prstDash val="solid"/>
                <a:miter/>
              </a:ln>
            </p:spPr>
            <p:txBody>
              <a:bodyPr rtlCol="0" anchor="ctr"/>
              <a:lstStyle/>
              <a:p>
                <a:endParaRPr lang="en-GB"/>
              </a:p>
            </p:txBody>
          </p:sp>
        </p:grpSp>
      </p:grpSp>
      <p:grpSp>
        <p:nvGrpSpPr>
          <p:cNvPr id="64" name="Group 63">
            <a:extLst>
              <a:ext uri="{FF2B5EF4-FFF2-40B4-BE49-F238E27FC236}">
                <a16:creationId xmlns:a16="http://schemas.microsoft.com/office/drawing/2014/main" id="{1BAC6D4C-F1B6-8112-07D0-4A0EAF8B5ACC}"/>
              </a:ext>
            </a:extLst>
          </p:cNvPr>
          <p:cNvGrpSpPr/>
          <p:nvPr userDrawn="1"/>
        </p:nvGrpSpPr>
        <p:grpSpPr>
          <a:xfrm>
            <a:off x="1172261" y="7757133"/>
            <a:ext cx="357702" cy="357702"/>
            <a:chOff x="6027061" y="7967760"/>
            <a:chExt cx="390334" cy="390334"/>
          </a:xfrm>
        </p:grpSpPr>
        <p:sp>
          <p:nvSpPr>
            <p:cNvPr id="61" name="Freeform: Shape 60">
              <a:extLst>
                <a:ext uri="{FF2B5EF4-FFF2-40B4-BE49-F238E27FC236}">
                  <a16:creationId xmlns:a16="http://schemas.microsoft.com/office/drawing/2014/main" id="{BF110F76-3786-F4D7-8C04-F71DA375A22A}"/>
                </a:ext>
              </a:extLst>
            </p:cNvPr>
            <p:cNvSpPr/>
            <p:nvPr userDrawn="1"/>
          </p:nvSpPr>
          <p:spPr>
            <a:xfrm>
              <a:off x="6027061" y="7967760"/>
              <a:ext cx="390334" cy="390334"/>
            </a:xfrm>
            <a:custGeom>
              <a:avLst/>
              <a:gdLst>
                <a:gd name="connsiteX0" fmla="*/ 0 w 390334"/>
                <a:gd name="connsiteY0" fmla="*/ 0 h 390334"/>
                <a:gd name="connsiteX1" fmla="*/ 390335 w 390334"/>
                <a:gd name="connsiteY1" fmla="*/ 0 h 390334"/>
                <a:gd name="connsiteX2" fmla="*/ 390335 w 390334"/>
                <a:gd name="connsiteY2" fmla="*/ 390335 h 390334"/>
                <a:gd name="connsiteX3" fmla="*/ 0 w 390334"/>
                <a:gd name="connsiteY3" fmla="*/ 390335 h 390334"/>
              </a:gdLst>
              <a:ahLst/>
              <a:cxnLst>
                <a:cxn ang="0">
                  <a:pos x="connsiteX0" y="connsiteY0"/>
                </a:cxn>
                <a:cxn ang="0">
                  <a:pos x="connsiteX1" y="connsiteY1"/>
                </a:cxn>
                <a:cxn ang="0">
                  <a:pos x="connsiteX2" y="connsiteY2"/>
                </a:cxn>
                <a:cxn ang="0">
                  <a:pos x="connsiteX3" y="connsiteY3"/>
                </a:cxn>
              </a:cxnLst>
              <a:rect l="l" t="t" r="r" b="b"/>
              <a:pathLst>
                <a:path w="390334" h="390334">
                  <a:moveTo>
                    <a:pt x="0" y="0"/>
                  </a:moveTo>
                  <a:lnTo>
                    <a:pt x="390335" y="0"/>
                  </a:lnTo>
                  <a:lnTo>
                    <a:pt x="390335" y="390335"/>
                  </a:lnTo>
                  <a:lnTo>
                    <a:pt x="0" y="390335"/>
                  </a:lnTo>
                  <a:close/>
                </a:path>
              </a:pathLst>
            </a:custGeom>
            <a:solidFill>
              <a:srgbClr val="FFC000"/>
            </a:solid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E05CB3B0-5C05-D1B7-3DEF-92DB891392CB}"/>
                </a:ext>
              </a:extLst>
            </p:cNvPr>
            <p:cNvSpPr/>
            <p:nvPr/>
          </p:nvSpPr>
          <p:spPr>
            <a:xfrm>
              <a:off x="6124311" y="8083488"/>
              <a:ext cx="195738" cy="159067"/>
            </a:xfrm>
            <a:custGeom>
              <a:avLst/>
              <a:gdLst>
                <a:gd name="connsiteX0" fmla="*/ 61436 w 195738"/>
                <a:gd name="connsiteY0" fmla="*/ 158972 h 159067"/>
                <a:gd name="connsiteX1" fmla="*/ 175736 w 195738"/>
                <a:gd name="connsiteY1" fmla="*/ 44768 h 159067"/>
                <a:gd name="connsiteX2" fmla="*/ 175641 w 195738"/>
                <a:gd name="connsiteY2" fmla="*/ 39529 h 159067"/>
                <a:gd name="connsiteX3" fmla="*/ 195739 w 195738"/>
                <a:gd name="connsiteY3" fmla="*/ 18764 h 159067"/>
                <a:gd name="connsiteX4" fmla="*/ 172593 w 195738"/>
                <a:gd name="connsiteY4" fmla="*/ 25051 h 159067"/>
                <a:gd name="connsiteX5" fmla="*/ 190214 w 195738"/>
                <a:gd name="connsiteY5" fmla="*/ 2858 h 159067"/>
                <a:gd name="connsiteX6" fmla="*/ 164783 w 195738"/>
                <a:gd name="connsiteY6" fmla="*/ 12668 h 159067"/>
                <a:gd name="connsiteX7" fmla="*/ 135446 w 195738"/>
                <a:gd name="connsiteY7" fmla="*/ 0 h 159067"/>
                <a:gd name="connsiteX8" fmla="*/ 95345 w 195738"/>
                <a:gd name="connsiteY8" fmla="*/ 40196 h 159067"/>
                <a:gd name="connsiteX9" fmla="*/ 96393 w 195738"/>
                <a:gd name="connsiteY9" fmla="*/ 49340 h 159067"/>
                <a:gd name="connsiteX10" fmla="*/ 13621 w 195738"/>
                <a:gd name="connsiteY10" fmla="*/ 7334 h 159067"/>
                <a:gd name="connsiteX11" fmla="*/ 8191 w 195738"/>
                <a:gd name="connsiteY11" fmla="*/ 27432 h 159067"/>
                <a:gd name="connsiteX12" fmla="*/ 26098 w 195738"/>
                <a:gd name="connsiteY12" fmla="*/ 60865 h 159067"/>
                <a:gd name="connsiteX13" fmla="*/ 7906 w 195738"/>
                <a:gd name="connsiteY13" fmla="*/ 55817 h 159067"/>
                <a:gd name="connsiteX14" fmla="*/ 7906 w 195738"/>
                <a:gd name="connsiteY14" fmla="*/ 56293 h 159067"/>
                <a:gd name="connsiteX15" fmla="*/ 40196 w 195738"/>
                <a:gd name="connsiteY15" fmla="*/ 95726 h 159067"/>
                <a:gd name="connsiteX16" fmla="*/ 29623 w 195738"/>
                <a:gd name="connsiteY16" fmla="*/ 97155 h 159067"/>
                <a:gd name="connsiteX17" fmla="*/ 22003 w 195738"/>
                <a:gd name="connsiteY17" fmla="*/ 96393 h 159067"/>
                <a:gd name="connsiteX18" fmla="*/ 59531 w 195738"/>
                <a:gd name="connsiteY18" fmla="*/ 124301 h 159067"/>
                <a:gd name="connsiteX19" fmla="*/ 9620 w 195738"/>
                <a:gd name="connsiteY19" fmla="*/ 141446 h 159067"/>
                <a:gd name="connsiteX20" fmla="*/ 0 w 195738"/>
                <a:gd name="connsiteY20" fmla="*/ 140875 h 159067"/>
                <a:gd name="connsiteX21" fmla="*/ 61341 w 195738"/>
                <a:gd name="connsiteY21" fmla="*/ 159068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738" h="159067">
                  <a:moveTo>
                    <a:pt x="61436" y="158972"/>
                  </a:moveTo>
                  <a:cubicBezTo>
                    <a:pt x="135350" y="158972"/>
                    <a:pt x="175736" y="97727"/>
                    <a:pt x="175736" y="44768"/>
                  </a:cubicBezTo>
                  <a:cubicBezTo>
                    <a:pt x="175736" y="42958"/>
                    <a:pt x="175736" y="41243"/>
                    <a:pt x="175641" y="39529"/>
                  </a:cubicBezTo>
                  <a:cubicBezTo>
                    <a:pt x="183452" y="33909"/>
                    <a:pt x="190310" y="26861"/>
                    <a:pt x="195739" y="18764"/>
                  </a:cubicBezTo>
                  <a:cubicBezTo>
                    <a:pt x="188500" y="21908"/>
                    <a:pt x="180785" y="24098"/>
                    <a:pt x="172593" y="25051"/>
                  </a:cubicBezTo>
                  <a:cubicBezTo>
                    <a:pt x="180975" y="20098"/>
                    <a:pt x="187262" y="12287"/>
                    <a:pt x="190214" y="2858"/>
                  </a:cubicBezTo>
                  <a:cubicBezTo>
                    <a:pt x="182499" y="7430"/>
                    <a:pt x="173927" y="10763"/>
                    <a:pt x="164783" y="12668"/>
                  </a:cubicBezTo>
                  <a:cubicBezTo>
                    <a:pt x="157448" y="4858"/>
                    <a:pt x="147066" y="0"/>
                    <a:pt x="135446" y="0"/>
                  </a:cubicBezTo>
                  <a:cubicBezTo>
                    <a:pt x="113252" y="0"/>
                    <a:pt x="95345" y="18002"/>
                    <a:pt x="95345" y="40196"/>
                  </a:cubicBezTo>
                  <a:cubicBezTo>
                    <a:pt x="95345" y="43339"/>
                    <a:pt x="95631" y="46387"/>
                    <a:pt x="96393" y="49340"/>
                  </a:cubicBezTo>
                  <a:cubicBezTo>
                    <a:pt x="62960" y="47720"/>
                    <a:pt x="33433" y="31718"/>
                    <a:pt x="13621" y="7334"/>
                  </a:cubicBezTo>
                  <a:cubicBezTo>
                    <a:pt x="10192" y="13240"/>
                    <a:pt x="8191" y="20193"/>
                    <a:pt x="8191" y="27432"/>
                  </a:cubicBezTo>
                  <a:cubicBezTo>
                    <a:pt x="8191" y="41339"/>
                    <a:pt x="15240" y="53721"/>
                    <a:pt x="26098" y="60865"/>
                  </a:cubicBezTo>
                  <a:cubicBezTo>
                    <a:pt x="19526" y="60674"/>
                    <a:pt x="13430" y="58865"/>
                    <a:pt x="7906" y="55817"/>
                  </a:cubicBezTo>
                  <a:lnTo>
                    <a:pt x="7906" y="56293"/>
                  </a:lnTo>
                  <a:cubicBezTo>
                    <a:pt x="7906" y="75819"/>
                    <a:pt x="21717" y="91916"/>
                    <a:pt x="40196" y="95726"/>
                  </a:cubicBezTo>
                  <a:cubicBezTo>
                    <a:pt x="36862" y="96584"/>
                    <a:pt x="33338" y="97155"/>
                    <a:pt x="29623" y="97155"/>
                  </a:cubicBezTo>
                  <a:cubicBezTo>
                    <a:pt x="27051" y="97155"/>
                    <a:pt x="24479" y="96869"/>
                    <a:pt x="22003" y="96393"/>
                  </a:cubicBezTo>
                  <a:cubicBezTo>
                    <a:pt x="27146" y="112395"/>
                    <a:pt x="41910" y="124016"/>
                    <a:pt x="59531" y="124301"/>
                  </a:cubicBezTo>
                  <a:cubicBezTo>
                    <a:pt x="45815" y="135065"/>
                    <a:pt x="28384" y="141446"/>
                    <a:pt x="9620" y="141446"/>
                  </a:cubicBezTo>
                  <a:cubicBezTo>
                    <a:pt x="6382" y="141446"/>
                    <a:pt x="3239" y="141256"/>
                    <a:pt x="0" y="140875"/>
                  </a:cubicBezTo>
                  <a:cubicBezTo>
                    <a:pt x="17526" y="152400"/>
                    <a:pt x="38767" y="159068"/>
                    <a:pt x="61341" y="159068"/>
                  </a:cubicBezTo>
                </a:path>
              </a:pathLst>
            </a:custGeom>
            <a:solidFill>
              <a:schemeClr val="tx1"/>
            </a:solidFill>
            <a:ln w="9525" cap="flat">
              <a:noFill/>
              <a:prstDash val="solid"/>
              <a:miter/>
            </a:ln>
          </p:spPr>
          <p:txBody>
            <a:bodyPr rtlCol="0" anchor="ctr"/>
            <a:lstStyle/>
            <a:p>
              <a:endParaRPr lang="en-GB"/>
            </a:p>
          </p:txBody>
        </p:sp>
      </p:grpSp>
      <p:grpSp>
        <p:nvGrpSpPr>
          <p:cNvPr id="67" name="Graphic 65">
            <a:extLst>
              <a:ext uri="{FF2B5EF4-FFF2-40B4-BE49-F238E27FC236}">
                <a16:creationId xmlns:a16="http://schemas.microsoft.com/office/drawing/2014/main" id="{D14D3878-9E17-BF55-8B53-E4C95E5D4049}"/>
              </a:ext>
            </a:extLst>
          </p:cNvPr>
          <p:cNvGrpSpPr/>
          <p:nvPr/>
        </p:nvGrpSpPr>
        <p:grpSpPr>
          <a:xfrm>
            <a:off x="1184151" y="7272092"/>
            <a:ext cx="357753" cy="357753"/>
            <a:chOff x="5562654" y="7800024"/>
            <a:chExt cx="390334" cy="390334"/>
          </a:xfrm>
        </p:grpSpPr>
        <p:sp>
          <p:nvSpPr>
            <p:cNvPr id="69" name="Freeform: Shape 68">
              <a:extLst>
                <a:ext uri="{FF2B5EF4-FFF2-40B4-BE49-F238E27FC236}">
                  <a16:creationId xmlns:a16="http://schemas.microsoft.com/office/drawing/2014/main" id="{112A547C-054F-9EED-352D-6AB019BFBE8C}"/>
                </a:ext>
              </a:extLst>
            </p:cNvPr>
            <p:cNvSpPr/>
            <p:nvPr/>
          </p:nvSpPr>
          <p:spPr>
            <a:xfrm>
              <a:off x="5562654" y="7800024"/>
              <a:ext cx="390334" cy="390334"/>
            </a:xfrm>
            <a:custGeom>
              <a:avLst/>
              <a:gdLst>
                <a:gd name="connsiteX0" fmla="*/ 0 w 390334"/>
                <a:gd name="connsiteY0" fmla="*/ 0 h 390334"/>
                <a:gd name="connsiteX1" fmla="*/ 390335 w 390334"/>
                <a:gd name="connsiteY1" fmla="*/ 0 h 390334"/>
                <a:gd name="connsiteX2" fmla="*/ 390335 w 390334"/>
                <a:gd name="connsiteY2" fmla="*/ 390335 h 390334"/>
                <a:gd name="connsiteX3" fmla="*/ 0 w 390334"/>
                <a:gd name="connsiteY3" fmla="*/ 390335 h 390334"/>
              </a:gdLst>
              <a:ahLst/>
              <a:cxnLst>
                <a:cxn ang="0">
                  <a:pos x="connsiteX0" y="connsiteY0"/>
                </a:cxn>
                <a:cxn ang="0">
                  <a:pos x="connsiteX1" y="connsiteY1"/>
                </a:cxn>
                <a:cxn ang="0">
                  <a:pos x="connsiteX2" y="connsiteY2"/>
                </a:cxn>
                <a:cxn ang="0">
                  <a:pos x="connsiteX3" y="connsiteY3"/>
                </a:cxn>
              </a:cxnLst>
              <a:rect l="l" t="t" r="r" b="b"/>
              <a:pathLst>
                <a:path w="390334" h="390334">
                  <a:moveTo>
                    <a:pt x="0" y="0"/>
                  </a:moveTo>
                  <a:lnTo>
                    <a:pt x="390335" y="0"/>
                  </a:lnTo>
                  <a:lnTo>
                    <a:pt x="390335" y="390335"/>
                  </a:lnTo>
                  <a:lnTo>
                    <a:pt x="0" y="390335"/>
                  </a:lnTo>
                  <a:close/>
                </a:path>
              </a:pathLst>
            </a:custGeom>
            <a:solidFill>
              <a:srgbClr val="FFC000"/>
            </a:solidFill>
            <a:ln w="9525" cap="flat">
              <a:noFill/>
              <a:prstDash val="solid"/>
              <a:miter/>
            </a:ln>
          </p:spPr>
          <p:txBody>
            <a:bodyPr rtlCol="0" anchor="ctr"/>
            <a:lstStyle/>
            <a:p>
              <a:endParaRPr lang="en-GB" dirty="0"/>
            </a:p>
          </p:txBody>
        </p:sp>
        <p:sp>
          <p:nvSpPr>
            <p:cNvPr id="71" name="Freeform: Shape 70">
              <a:extLst>
                <a:ext uri="{FF2B5EF4-FFF2-40B4-BE49-F238E27FC236}">
                  <a16:creationId xmlns:a16="http://schemas.microsoft.com/office/drawing/2014/main" id="{E0801933-1C35-9084-2B16-CE8BA1C88DED}"/>
                </a:ext>
              </a:extLst>
            </p:cNvPr>
            <p:cNvSpPr/>
            <p:nvPr/>
          </p:nvSpPr>
          <p:spPr>
            <a:xfrm>
              <a:off x="5613188" y="7850558"/>
              <a:ext cx="289266" cy="289266"/>
            </a:xfrm>
            <a:custGeom>
              <a:avLst/>
              <a:gdLst>
                <a:gd name="connsiteX0" fmla="*/ 282269 w 289266"/>
                <a:gd name="connsiteY0" fmla="*/ 100247 h 289266"/>
                <a:gd name="connsiteX1" fmla="*/ 100247 w 289266"/>
                <a:gd name="connsiteY1" fmla="*/ 6997 h 289266"/>
                <a:gd name="connsiteX2" fmla="*/ 6997 w 289266"/>
                <a:gd name="connsiteY2" fmla="*/ 189020 h 289266"/>
                <a:gd name="connsiteX3" fmla="*/ 6997 w 289266"/>
                <a:gd name="connsiteY3" fmla="*/ 189020 h 289266"/>
                <a:gd name="connsiteX4" fmla="*/ 189020 w 289266"/>
                <a:gd name="connsiteY4" fmla="*/ 282269 h 289266"/>
                <a:gd name="connsiteX5" fmla="*/ 189020 w 289266"/>
                <a:gd name="connsiteY5" fmla="*/ 282269 h 289266"/>
                <a:gd name="connsiteX6" fmla="*/ 282269 w 289266"/>
                <a:gd name="connsiteY6" fmla="*/ 100247 h 289266"/>
                <a:gd name="connsiteX7" fmla="*/ 147491 w 289266"/>
                <a:gd name="connsiteY7" fmla="*/ 138918 h 289266"/>
                <a:gd name="connsiteX8" fmla="*/ 128441 w 289266"/>
                <a:gd name="connsiteY8" fmla="*/ 79863 h 289266"/>
                <a:gd name="connsiteX9" fmla="*/ 185019 w 289266"/>
                <a:gd name="connsiteY9" fmla="*/ 54146 h 289266"/>
                <a:gd name="connsiteX10" fmla="*/ 218928 w 289266"/>
                <a:gd name="connsiteY10" fmla="*/ 115963 h 289266"/>
                <a:gd name="connsiteX11" fmla="*/ 147586 w 289266"/>
                <a:gd name="connsiteY11" fmla="*/ 139013 h 289266"/>
                <a:gd name="connsiteX12" fmla="*/ 221786 w 289266"/>
                <a:gd name="connsiteY12" fmla="*/ 124535 h 289266"/>
                <a:gd name="connsiteX13" fmla="*/ 231025 w 289266"/>
                <a:gd name="connsiteY13" fmla="*/ 189782 h 289266"/>
                <a:gd name="connsiteX14" fmla="*/ 210356 w 289266"/>
                <a:gd name="connsiteY14" fmla="*/ 192734 h 289266"/>
                <a:gd name="connsiteX15" fmla="*/ 168255 w 289266"/>
                <a:gd name="connsiteY15" fmla="*/ 203212 h 289266"/>
                <a:gd name="connsiteX16" fmla="*/ 150348 w 289266"/>
                <a:gd name="connsiteY16" fmla="*/ 147586 h 289266"/>
                <a:gd name="connsiteX17" fmla="*/ 221786 w 289266"/>
                <a:gd name="connsiteY17" fmla="*/ 124535 h 289266"/>
                <a:gd name="connsiteX18" fmla="*/ 138918 w 289266"/>
                <a:gd name="connsiteY18" fmla="*/ 141680 h 289266"/>
                <a:gd name="connsiteX19" fmla="*/ 67576 w 289266"/>
                <a:gd name="connsiteY19" fmla="*/ 164731 h 289266"/>
                <a:gd name="connsiteX20" fmla="*/ 58813 w 289266"/>
                <a:gd name="connsiteY20" fmla="*/ 96056 h 289266"/>
                <a:gd name="connsiteX21" fmla="*/ 77768 w 289266"/>
                <a:gd name="connsiteY21" fmla="*/ 93293 h 289266"/>
                <a:gd name="connsiteX22" fmla="*/ 119868 w 289266"/>
                <a:gd name="connsiteY22" fmla="*/ 82816 h 289266"/>
                <a:gd name="connsiteX23" fmla="*/ 138823 w 289266"/>
                <a:gd name="connsiteY23" fmla="*/ 141776 h 289266"/>
                <a:gd name="connsiteX24" fmla="*/ 141680 w 289266"/>
                <a:gd name="connsiteY24" fmla="*/ 150348 h 289266"/>
                <a:gd name="connsiteX25" fmla="*/ 159683 w 289266"/>
                <a:gd name="connsiteY25" fmla="*/ 206069 h 289266"/>
                <a:gd name="connsiteX26" fmla="*/ 101675 w 289266"/>
                <a:gd name="connsiteY26" fmla="*/ 232644 h 289266"/>
                <a:gd name="connsiteX27" fmla="*/ 70243 w 289266"/>
                <a:gd name="connsiteY27" fmla="*/ 173303 h 289266"/>
                <a:gd name="connsiteX28" fmla="*/ 141680 w 289266"/>
                <a:gd name="connsiteY28" fmla="*/ 150253 h 289266"/>
                <a:gd name="connsiteX29" fmla="*/ 162445 w 289266"/>
                <a:gd name="connsiteY29" fmla="*/ 214737 h 289266"/>
                <a:gd name="connsiteX30" fmla="*/ 181114 w 289266"/>
                <a:gd name="connsiteY30" fmla="*/ 272554 h 289266"/>
                <a:gd name="connsiteX31" fmla="*/ 141585 w 289266"/>
                <a:gd name="connsiteY31" fmla="*/ 263981 h 289266"/>
                <a:gd name="connsiteX32" fmla="*/ 107771 w 289266"/>
                <a:gd name="connsiteY32" fmla="*/ 239693 h 289266"/>
                <a:gd name="connsiteX33" fmla="*/ 162445 w 289266"/>
                <a:gd name="connsiteY33" fmla="*/ 214737 h 289266"/>
                <a:gd name="connsiteX34" fmla="*/ 189686 w 289266"/>
                <a:gd name="connsiteY34" fmla="*/ 269792 h 289266"/>
                <a:gd name="connsiteX35" fmla="*/ 171017 w 289266"/>
                <a:gd name="connsiteY35" fmla="*/ 211880 h 289266"/>
                <a:gd name="connsiteX36" fmla="*/ 211499 w 289266"/>
                <a:gd name="connsiteY36" fmla="*/ 201688 h 289266"/>
                <a:gd name="connsiteX37" fmla="*/ 230072 w 289266"/>
                <a:gd name="connsiteY37" fmla="*/ 199021 h 289266"/>
                <a:gd name="connsiteX38" fmla="*/ 216928 w 289266"/>
                <a:gd name="connsiteY38" fmla="*/ 239312 h 289266"/>
                <a:gd name="connsiteX39" fmla="*/ 189591 w 289266"/>
                <a:gd name="connsiteY39" fmla="*/ 269792 h 289266"/>
                <a:gd name="connsiteX40" fmla="*/ 211213 w 289266"/>
                <a:gd name="connsiteY40" fmla="*/ 262743 h 289266"/>
                <a:gd name="connsiteX41" fmla="*/ 224643 w 289266"/>
                <a:gd name="connsiteY41" fmla="*/ 244265 h 289266"/>
                <a:gd name="connsiteX42" fmla="*/ 239502 w 289266"/>
                <a:gd name="connsiteY42" fmla="*/ 198068 h 289266"/>
                <a:gd name="connsiteX43" fmla="*/ 269411 w 289266"/>
                <a:gd name="connsiteY43" fmla="*/ 197687 h 289266"/>
                <a:gd name="connsiteX44" fmla="*/ 211308 w 289266"/>
                <a:gd name="connsiteY44" fmla="*/ 262743 h 289266"/>
                <a:gd name="connsiteX45" fmla="*/ 272744 w 289266"/>
                <a:gd name="connsiteY45" fmla="*/ 188829 h 289266"/>
                <a:gd name="connsiteX46" fmla="*/ 240169 w 289266"/>
                <a:gd name="connsiteY46" fmla="*/ 188829 h 289266"/>
                <a:gd name="connsiteX47" fmla="*/ 230358 w 289266"/>
                <a:gd name="connsiteY47" fmla="*/ 121678 h 289266"/>
                <a:gd name="connsiteX48" fmla="*/ 274935 w 289266"/>
                <a:gd name="connsiteY48" fmla="*/ 107295 h 289266"/>
                <a:gd name="connsiteX49" fmla="*/ 272744 w 289266"/>
                <a:gd name="connsiteY49" fmla="*/ 188829 h 289266"/>
                <a:gd name="connsiteX50" fmla="*/ 272173 w 289266"/>
                <a:gd name="connsiteY50" fmla="*/ 98723 h 289266"/>
                <a:gd name="connsiteX51" fmla="*/ 227501 w 289266"/>
                <a:gd name="connsiteY51" fmla="*/ 113105 h 289266"/>
                <a:gd name="connsiteX52" fmla="*/ 193020 w 289266"/>
                <a:gd name="connsiteY52" fmla="*/ 49478 h 289266"/>
                <a:gd name="connsiteX53" fmla="*/ 219785 w 289266"/>
                <a:gd name="connsiteY53" fmla="*/ 31857 h 289266"/>
                <a:gd name="connsiteX54" fmla="*/ 272268 w 289266"/>
                <a:gd name="connsiteY54" fmla="*/ 98723 h 289266"/>
                <a:gd name="connsiteX55" fmla="*/ 211308 w 289266"/>
                <a:gd name="connsiteY55" fmla="*/ 26714 h 289266"/>
                <a:gd name="connsiteX56" fmla="*/ 186829 w 289266"/>
                <a:gd name="connsiteY56" fmla="*/ 42620 h 289266"/>
                <a:gd name="connsiteX57" fmla="*/ 151872 w 289266"/>
                <a:gd name="connsiteY57" fmla="*/ 16331 h 289266"/>
                <a:gd name="connsiteX58" fmla="*/ 134346 w 289266"/>
                <a:gd name="connsiteY58" fmla="*/ 9473 h 289266"/>
                <a:gd name="connsiteX59" fmla="*/ 211308 w 289266"/>
                <a:gd name="connsiteY59" fmla="*/ 26714 h 289266"/>
                <a:gd name="connsiteX60" fmla="*/ 147872 w 289266"/>
                <a:gd name="connsiteY60" fmla="*/ 24428 h 289266"/>
                <a:gd name="connsiteX61" fmla="*/ 178637 w 289266"/>
                <a:gd name="connsiteY61" fmla="*/ 47288 h 289266"/>
                <a:gd name="connsiteX62" fmla="*/ 125583 w 289266"/>
                <a:gd name="connsiteY62" fmla="*/ 71291 h 289266"/>
                <a:gd name="connsiteX63" fmla="*/ 107390 w 289266"/>
                <a:gd name="connsiteY63" fmla="*/ 14712 h 289266"/>
                <a:gd name="connsiteX64" fmla="*/ 147872 w 289266"/>
                <a:gd name="connsiteY64" fmla="*/ 24428 h 289266"/>
                <a:gd name="connsiteX65" fmla="*/ 98723 w 289266"/>
                <a:gd name="connsiteY65" fmla="*/ 17570 h 289266"/>
                <a:gd name="connsiteX66" fmla="*/ 117011 w 289266"/>
                <a:gd name="connsiteY66" fmla="*/ 74243 h 289266"/>
                <a:gd name="connsiteX67" fmla="*/ 76434 w 289266"/>
                <a:gd name="connsiteY67" fmla="*/ 84435 h 289266"/>
                <a:gd name="connsiteX68" fmla="*/ 59670 w 289266"/>
                <a:gd name="connsiteY68" fmla="*/ 86912 h 289266"/>
                <a:gd name="connsiteX69" fmla="*/ 71195 w 289266"/>
                <a:gd name="connsiteY69" fmla="*/ 49574 h 289266"/>
                <a:gd name="connsiteX70" fmla="*/ 98627 w 289266"/>
                <a:gd name="connsiteY70" fmla="*/ 17570 h 289266"/>
                <a:gd name="connsiteX71" fmla="*/ 73862 w 289266"/>
                <a:gd name="connsiteY71" fmla="*/ 29000 h 289266"/>
                <a:gd name="connsiteX72" fmla="*/ 63575 w 289266"/>
                <a:gd name="connsiteY72" fmla="*/ 44811 h 289266"/>
                <a:gd name="connsiteX73" fmla="*/ 50431 w 289266"/>
                <a:gd name="connsiteY73" fmla="*/ 87864 h 289266"/>
                <a:gd name="connsiteX74" fmla="*/ 21189 w 289266"/>
                <a:gd name="connsiteY74" fmla="*/ 88531 h 289266"/>
                <a:gd name="connsiteX75" fmla="*/ 73767 w 289266"/>
                <a:gd name="connsiteY75" fmla="*/ 29095 h 289266"/>
                <a:gd name="connsiteX76" fmla="*/ 17570 w 289266"/>
                <a:gd name="connsiteY76" fmla="*/ 97389 h 289266"/>
                <a:gd name="connsiteX77" fmla="*/ 49764 w 289266"/>
                <a:gd name="connsiteY77" fmla="*/ 97008 h 289266"/>
                <a:gd name="connsiteX78" fmla="*/ 58908 w 289266"/>
                <a:gd name="connsiteY78" fmla="*/ 167588 h 289266"/>
                <a:gd name="connsiteX79" fmla="*/ 14236 w 289266"/>
                <a:gd name="connsiteY79" fmla="*/ 181971 h 289266"/>
                <a:gd name="connsiteX80" fmla="*/ 17570 w 289266"/>
                <a:gd name="connsiteY80" fmla="*/ 97389 h 289266"/>
                <a:gd name="connsiteX81" fmla="*/ 16998 w 289266"/>
                <a:gd name="connsiteY81" fmla="*/ 190639 h 289266"/>
                <a:gd name="connsiteX82" fmla="*/ 61575 w 289266"/>
                <a:gd name="connsiteY82" fmla="*/ 176256 h 289266"/>
                <a:gd name="connsiteX83" fmla="*/ 93674 w 289266"/>
                <a:gd name="connsiteY83" fmla="*/ 237502 h 289266"/>
                <a:gd name="connsiteX84" fmla="*/ 66528 w 289266"/>
                <a:gd name="connsiteY84" fmla="*/ 255599 h 289266"/>
                <a:gd name="connsiteX85" fmla="*/ 16998 w 289266"/>
                <a:gd name="connsiteY85" fmla="*/ 190639 h 289266"/>
                <a:gd name="connsiteX86" fmla="*/ 74720 w 289266"/>
                <a:gd name="connsiteY86" fmla="*/ 260933 h 289266"/>
                <a:gd name="connsiteX87" fmla="*/ 99675 w 289266"/>
                <a:gd name="connsiteY87" fmla="*/ 244550 h 289266"/>
                <a:gd name="connsiteX88" fmla="*/ 137775 w 289266"/>
                <a:gd name="connsiteY88" fmla="*/ 272459 h 289266"/>
                <a:gd name="connsiteX89" fmla="*/ 159492 w 289266"/>
                <a:gd name="connsiteY89" fmla="*/ 279602 h 289266"/>
                <a:gd name="connsiteX90" fmla="*/ 74720 w 289266"/>
                <a:gd name="connsiteY90" fmla="*/ 261029 h 28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89266" h="289266">
                  <a:moveTo>
                    <a:pt x="282269" y="100247"/>
                  </a:moveTo>
                  <a:cubicBezTo>
                    <a:pt x="257790" y="24332"/>
                    <a:pt x="176066" y="-17482"/>
                    <a:pt x="100247" y="6997"/>
                  </a:cubicBezTo>
                  <a:cubicBezTo>
                    <a:pt x="24332" y="31476"/>
                    <a:pt x="-17482" y="113201"/>
                    <a:pt x="6997" y="189020"/>
                  </a:cubicBezTo>
                  <a:lnTo>
                    <a:pt x="6997" y="189020"/>
                  </a:lnTo>
                  <a:cubicBezTo>
                    <a:pt x="31476" y="264934"/>
                    <a:pt x="113201" y="306749"/>
                    <a:pt x="189020" y="282269"/>
                  </a:cubicBezTo>
                  <a:lnTo>
                    <a:pt x="189020" y="282269"/>
                  </a:lnTo>
                  <a:cubicBezTo>
                    <a:pt x="264934" y="257790"/>
                    <a:pt x="306749" y="176066"/>
                    <a:pt x="282269" y="100247"/>
                  </a:cubicBezTo>
                  <a:close/>
                  <a:moveTo>
                    <a:pt x="147491" y="138918"/>
                  </a:moveTo>
                  <a:lnTo>
                    <a:pt x="128441" y="79863"/>
                  </a:lnTo>
                  <a:cubicBezTo>
                    <a:pt x="145967" y="73672"/>
                    <a:pt x="165017" y="65385"/>
                    <a:pt x="185019" y="54146"/>
                  </a:cubicBezTo>
                  <a:cubicBezTo>
                    <a:pt x="198735" y="70338"/>
                    <a:pt x="210165" y="91103"/>
                    <a:pt x="218928" y="115963"/>
                  </a:cubicBezTo>
                  <a:lnTo>
                    <a:pt x="147586" y="139013"/>
                  </a:lnTo>
                  <a:close/>
                  <a:moveTo>
                    <a:pt x="221786" y="124535"/>
                  </a:moveTo>
                  <a:cubicBezTo>
                    <a:pt x="229120" y="147872"/>
                    <a:pt x="232168" y="169874"/>
                    <a:pt x="231025" y="189782"/>
                  </a:cubicBezTo>
                  <a:cubicBezTo>
                    <a:pt x="224643" y="190448"/>
                    <a:pt x="217785" y="191401"/>
                    <a:pt x="210356" y="192734"/>
                  </a:cubicBezTo>
                  <a:cubicBezTo>
                    <a:pt x="198259" y="194830"/>
                    <a:pt x="184067" y="198164"/>
                    <a:pt x="168255" y="203212"/>
                  </a:cubicBezTo>
                  <a:lnTo>
                    <a:pt x="150348" y="147586"/>
                  </a:lnTo>
                  <a:lnTo>
                    <a:pt x="221786" y="124535"/>
                  </a:lnTo>
                  <a:close/>
                  <a:moveTo>
                    <a:pt x="138918" y="141680"/>
                  </a:moveTo>
                  <a:lnTo>
                    <a:pt x="67576" y="164731"/>
                  </a:lnTo>
                  <a:cubicBezTo>
                    <a:pt x="60242" y="139966"/>
                    <a:pt x="57384" y="116820"/>
                    <a:pt x="58813" y="96056"/>
                  </a:cubicBezTo>
                  <a:cubicBezTo>
                    <a:pt x="64623" y="95389"/>
                    <a:pt x="71005" y="94532"/>
                    <a:pt x="77768" y="93293"/>
                  </a:cubicBezTo>
                  <a:cubicBezTo>
                    <a:pt x="89864" y="91198"/>
                    <a:pt x="104152" y="87864"/>
                    <a:pt x="119868" y="82816"/>
                  </a:cubicBezTo>
                  <a:lnTo>
                    <a:pt x="138823" y="141776"/>
                  </a:lnTo>
                  <a:close/>
                  <a:moveTo>
                    <a:pt x="141680" y="150348"/>
                  </a:moveTo>
                  <a:lnTo>
                    <a:pt x="159683" y="206069"/>
                  </a:lnTo>
                  <a:cubicBezTo>
                    <a:pt x="141680" y="212356"/>
                    <a:pt x="122059" y="221024"/>
                    <a:pt x="101675" y="232644"/>
                  </a:cubicBezTo>
                  <a:cubicBezTo>
                    <a:pt x="88721" y="217023"/>
                    <a:pt x="78149" y="197116"/>
                    <a:pt x="70243" y="173303"/>
                  </a:cubicBezTo>
                  <a:lnTo>
                    <a:pt x="141680" y="150253"/>
                  </a:lnTo>
                  <a:close/>
                  <a:moveTo>
                    <a:pt x="162445" y="214737"/>
                  </a:moveTo>
                  <a:lnTo>
                    <a:pt x="181114" y="272554"/>
                  </a:lnTo>
                  <a:cubicBezTo>
                    <a:pt x="173494" y="272649"/>
                    <a:pt x="158635" y="271601"/>
                    <a:pt x="141585" y="263981"/>
                  </a:cubicBezTo>
                  <a:cubicBezTo>
                    <a:pt x="129203" y="258362"/>
                    <a:pt x="117868" y="250170"/>
                    <a:pt x="107771" y="239693"/>
                  </a:cubicBezTo>
                  <a:cubicBezTo>
                    <a:pt x="127012" y="228739"/>
                    <a:pt x="145490" y="220738"/>
                    <a:pt x="162445" y="214737"/>
                  </a:cubicBezTo>
                  <a:close/>
                  <a:moveTo>
                    <a:pt x="189686" y="269792"/>
                  </a:moveTo>
                  <a:lnTo>
                    <a:pt x="171017" y="211880"/>
                  </a:lnTo>
                  <a:cubicBezTo>
                    <a:pt x="186162" y="206927"/>
                    <a:pt x="199878" y="203783"/>
                    <a:pt x="211499" y="201688"/>
                  </a:cubicBezTo>
                  <a:cubicBezTo>
                    <a:pt x="218166" y="200545"/>
                    <a:pt x="224357" y="199688"/>
                    <a:pt x="230072" y="199021"/>
                  </a:cubicBezTo>
                  <a:cubicBezTo>
                    <a:pt x="228167" y="213785"/>
                    <a:pt x="223786" y="227310"/>
                    <a:pt x="216928" y="239312"/>
                  </a:cubicBezTo>
                  <a:cubicBezTo>
                    <a:pt x="207593" y="255599"/>
                    <a:pt x="195973" y="265315"/>
                    <a:pt x="189591" y="269792"/>
                  </a:cubicBezTo>
                  <a:close/>
                  <a:moveTo>
                    <a:pt x="211213" y="262743"/>
                  </a:moveTo>
                  <a:cubicBezTo>
                    <a:pt x="215690" y="257695"/>
                    <a:pt x="220357" y="251599"/>
                    <a:pt x="224643" y="244265"/>
                  </a:cubicBezTo>
                  <a:cubicBezTo>
                    <a:pt x="233216" y="229501"/>
                    <a:pt x="237692" y="213785"/>
                    <a:pt x="239502" y="198068"/>
                  </a:cubicBezTo>
                  <a:cubicBezTo>
                    <a:pt x="253694" y="197021"/>
                    <a:pt x="264172" y="197306"/>
                    <a:pt x="269411" y="197687"/>
                  </a:cubicBezTo>
                  <a:cubicBezTo>
                    <a:pt x="257885" y="224643"/>
                    <a:pt x="237788" y="247789"/>
                    <a:pt x="211308" y="262743"/>
                  </a:cubicBezTo>
                  <a:close/>
                  <a:moveTo>
                    <a:pt x="272744" y="188829"/>
                  </a:moveTo>
                  <a:cubicBezTo>
                    <a:pt x="268839" y="188448"/>
                    <a:pt x="257314" y="187686"/>
                    <a:pt x="240169" y="188829"/>
                  </a:cubicBezTo>
                  <a:cubicBezTo>
                    <a:pt x="241312" y="164636"/>
                    <a:pt x="236454" y="141014"/>
                    <a:pt x="230358" y="121678"/>
                  </a:cubicBezTo>
                  <a:lnTo>
                    <a:pt x="274935" y="107295"/>
                  </a:lnTo>
                  <a:cubicBezTo>
                    <a:pt x="282841" y="135013"/>
                    <a:pt x="281507" y="163302"/>
                    <a:pt x="272744" y="188829"/>
                  </a:cubicBezTo>
                  <a:close/>
                  <a:moveTo>
                    <a:pt x="272173" y="98723"/>
                  </a:moveTo>
                  <a:lnTo>
                    <a:pt x="227501" y="113105"/>
                  </a:lnTo>
                  <a:cubicBezTo>
                    <a:pt x="220357" y="92817"/>
                    <a:pt x="209403" y="69386"/>
                    <a:pt x="193020" y="49478"/>
                  </a:cubicBezTo>
                  <a:cubicBezTo>
                    <a:pt x="201783" y="44144"/>
                    <a:pt x="210737" y="38334"/>
                    <a:pt x="219785" y="31857"/>
                  </a:cubicBezTo>
                  <a:cubicBezTo>
                    <a:pt x="243217" y="47478"/>
                    <a:pt x="262076" y="70433"/>
                    <a:pt x="272268" y="98723"/>
                  </a:cubicBezTo>
                  <a:close/>
                  <a:moveTo>
                    <a:pt x="211308" y="26714"/>
                  </a:moveTo>
                  <a:cubicBezTo>
                    <a:pt x="203117" y="32524"/>
                    <a:pt x="194830" y="37858"/>
                    <a:pt x="186829" y="42620"/>
                  </a:cubicBezTo>
                  <a:cubicBezTo>
                    <a:pt x="177018" y="32143"/>
                    <a:pt x="165493" y="22999"/>
                    <a:pt x="151872" y="16331"/>
                  </a:cubicBezTo>
                  <a:cubicBezTo>
                    <a:pt x="145681" y="13283"/>
                    <a:pt x="139775" y="11093"/>
                    <a:pt x="134346" y="9473"/>
                  </a:cubicBezTo>
                  <a:cubicBezTo>
                    <a:pt x="161492" y="7378"/>
                    <a:pt x="188258" y="13760"/>
                    <a:pt x="211308" y="26714"/>
                  </a:cubicBezTo>
                  <a:close/>
                  <a:moveTo>
                    <a:pt x="147872" y="24428"/>
                  </a:moveTo>
                  <a:cubicBezTo>
                    <a:pt x="159016" y="29952"/>
                    <a:pt x="169303" y="37667"/>
                    <a:pt x="178637" y="47288"/>
                  </a:cubicBezTo>
                  <a:cubicBezTo>
                    <a:pt x="159968" y="57670"/>
                    <a:pt x="142061" y="65480"/>
                    <a:pt x="125583" y="71291"/>
                  </a:cubicBezTo>
                  <a:lnTo>
                    <a:pt x="107390" y="14712"/>
                  </a:lnTo>
                  <a:cubicBezTo>
                    <a:pt x="113010" y="14522"/>
                    <a:pt x="128917" y="15093"/>
                    <a:pt x="147872" y="24428"/>
                  </a:cubicBezTo>
                  <a:close/>
                  <a:moveTo>
                    <a:pt x="98723" y="17570"/>
                  </a:moveTo>
                  <a:lnTo>
                    <a:pt x="117011" y="74243"/>
                  </a:lnTo>
                  <a:cubicBezTo>
                    <a:pt x="101866" y="79101"/>
                    <a:pt x="88055" y="82340"/>
                    <a:pt x="76434" y="84435"/>
                  </a:cubicBezTo>
                  <a:cubicBezTo>
                    <a:pt x="70529" y="85483"/>
                    <a:pt x="64909" y="86245"/>
                    <a:pt x="59670" y="86912"/>
                  </a:cubicBezTo>
                  <a:cubicBezTo>
                    <a:pt x="61480" y="73291"/>
                    <a:pt x="65385" y="60813"/>
                    <a:pt x="71195" y="49574"/>
                  </a:cubicBezTo>
                  <a:cubicBezTo>
                    <a:pt x="81101" y="30714"/>
                    <a:pt x="93960" y="20808"/>
                    <a:pt x="98627" y="17570"/>
                  </a:cubicBezTo>
                  <a:close/>
                  <a:moveTo>
                    <a:pt x="73862" y="29000"/>
                  </a:moveTo>
                  <a:cubicBezTo>
                    <a:pt x="70433" y="33476"/>
                    <a:pt x="66909" y="38715"/>
                    <a:pt x="63575" y="44811"/>
                  </a:cubicBezTo>
                  <a:cubicBezTo>
                    <a:pt x="56241" y="58527"/>
                    <a:pt x="52241" y="73196"/>
                    <a:pt x="50431" y="87864"/>
                  </a:cubicBezTo>
                  <a:cubicBezTo>
                    <a:pt x="37191" y="88912"/>
                    <a:pt x="27190" y="88817"/>
                    <a:pt x="21189" y="88531"/>
                  </a:cubicBezTo>
                  <a:cubicBezTo>
                    <a:pt x="32238" y="64337"/>
                    <a:pt x="50336" y="43382"/>
                    <a:pt x="73767" y="29095"/>
                  </a:cubicBezTo>
                  <a:close/>
                  <a:moveTo>
                    <a:pt x="17570" y="97389"/>
                  </a:moveTo>
                  <a:cubicBezTo>
                    <a:pt x="22999" y="97770"/>
                    <a:pt x="34143" y="98246"/>
                    <a:pt x="49764" y="97008"/>
                  </a:cubicBezTo>
                  <a:cubicBezTo>
                    <a:pt x="48240" y="122345"/>
                    <a:pt x="53003" y="147300"/>
                    <a:pt x="58908" y="167588"/>
                  </a:cubicBezTo>
                  <a:lnTo>
                    <a:pt x="14236" y="181971"/>
                  </a:lnTo>
                  <a:cubicBezTo>
                    <a:pt x="6044" y="153110"/>
                    <a:pt x="7759" y="123678"/>
                    <a:pt x="17570" y="97389"/>
                  </a:cubicBezTo>
                  <a:close/>
                  <a:moveTo>
                    <a:pt x="16998" y="190639"/>
                  </a:moveTo>
                  <a:lnTo>
                    <a:pt x="61575" y="176256"/>
                  </a:lnTo>
                  <a:cubicBezTo>
                    <a:pt x="70338" y="202926"/>
                    <a:pt x="81673" y="222738"/>
                    <a:pt x="93674" y="237502"/>
                  </a:cubicBezTo>
                  <a:cubicBezTo>
                    <a:pt x="84721" y="242931"/>
                    <a:pt x="75672" y="248932"/>
                    <a:pt x="66528" y="255599"/>
                  </a:cubicBezTo>
                  <a:cubicBezTo>
                    <a:pt x="44430" y="239978"/>
                    <a:pt x="26714" y="217785"/>
                    <a:pt x="16998" y="190639"/>
                  </a:cubicBezTo>
                  <a:close/>
                  <a:moveTo>
                    <a:pt x="74720" y="260933"/>
                  </a:moveTo>
                  <a:cubicBezTo>
                    <a:pt x="83197" y="254837"/>
                    <a:pt x="91484" y="249408"/>
                    <a:pt x="99675" y="244550"/>
                  </a:cubicBezTo>
                  <a:cubicBezTo>
                    <a:pt x="112820" y="258647"/>
                    <a:pt x="126250" y="267315"/>
                    <a:pt x="137775" y="272459"/>
                  </a:cubicBezTo>
                  <a:cubicBezTo>
                    <a:pt x="145586" y="275983"/>
                    <a:pt x="152920" y="278174"/>
                    <a:pt x="159492" y="279602"/>
                  </a:cubicBezTo>
                  <a:cubicBezTo>
                    <a:pt x="129393" y="282936"/>
                    <a:pt x="99675" y="275983"/>
                    <a:pt x="74720" y="261029"/>
                  </a:cubicBezTo>
                  <a:close/>
                </a:path>
              </a:pathLst>
            </a:custGeom>
            <a:solidFill>
              <a:schemeClr val="tx1"/>
            </a:solidFill>
            <a:ln w="9525" cap="flat">
              <a:noFill/>
              <a:prstDash val="solid"/>
              <a:miter/>
            </a:ln>
          </p:spPr>
          <p:txBody>
            <a:bodyPr rtlCol="0" anchor="ctr"/>
            <a:lstStyle/>
            <a:p>
              <a:endParaRPr lang="en-GB"/>
            </a:p>
          </p:txBody>
        </p:sp>
      </p:grpSp>
      <p:grpSp>
        <p:nvGrpSpPr>
          <p:cNvPr id="74" name="Graphic 72">
            <a:extLst>
              <a:ext uri="{FF2B5EF4-FFF2-40B4-BE49-F238E27FC236}">
                <a16:creationId xmlns:a16="http://schemas.microsoft.com/office/drawing/2014/main" id="{9A204D35-0737-F911-83B0-2A573DDDD684}"/>
              </a:ext>
            </a:extLst>
          </p:cNvPr>
          <p:cNvGrpSpPr/>
          <p:nvPr/>
        </p:nvGrpSpPr>
        <p:grpSpPr>
          <a:xfrm>
            <a:off x="5828814" y="7277974"/>
            <a:ext cx="357753" cy="357753"/>
            <a:chOff x="4990169" y="8208968"/>
            <a:chExt cx="390334" cy="390334"/>
          </a:xfrm>
        </p:grpSpPr>
        <p:sp>
          <p:nvSpPr>
            <p:cNvPr id="76" name="Freeform: Shape 75">
              <a:extLst>
                <a:ext uri="{FF2B5EF4-FFF2-40B4-BE49-F238E27FC236}">
                  <a16:creationId xmlns:a16="http://schemas.microsoft.com/office/drawing/2014/main" id="{B6B471BE-F524-EF9B-352B-4A4433145813}"/>
                </a:ext>
              </a:extLst>
            </p:cNvPr>
            <p:cNvSpPr/>
            <p:nvPr/>
          </p:nvSpPr>
          <p:spPr>
            <a:xfrm>
              <a:off x="4990169" y="8208968"/>
              <a:ext cx="390334" cy="390334"/>
            </a:xfrm>
            <a:custGeom>
              <a:avLst/>
              <a:gdLst>
                <a:gd name="connsiteX0" fmla="*/ 0 w 390334"/>
                <a:gd name="connsiteY0" fmla="*/ 0 h 390334"/>
                <a:gd name="connsiteX1" fmla="*/ 390335 w 390334"/>
                <a:gd name="connsiteY1" fmla="*/ 0 h 390334"/>
                <a:gd name="connsiteX2" fmla="*/ 390335 w 390334"/>
                <a:gd name="connsiteY2" fmla="*/ 390335 h 390334"/>
                <a:gd name="connsiteX3" fmla="*/ 0 w 390334"/>
                <a:gd name="connsiteY3" fmla="*/ 390335 h 390334"/>
              </a:gdLst>
              <a:ahLst/>
              <a:cxnLst>
                <a:cxn ang="0">
                  <a:pos x="connsiteX0" y="connsiteY0"/>
                </a:cxn>
                <a:cxn ang="0">
                  <a:pos x="connsiteX1" y="connsiteY1"/>
                </a:cxn>
                <a:cxn ang="0">
                  <a:pos x="connsiteX2" y="connsiteY2"/>
                </a:cxn>
                <a:cxn ang="0">
                  <a:pos x="connsiteX3" y="connsiteY3"/>
                </a:cxn>
              </a:cxnLst>
              <a:rect l="l" t="t" r="r" b="b"/>
              <a:pathLst>
                <a:path w="390334" h="390334">
                  <a:moveTo>
                    <a:pt x="0" y="0"/>
                  </a:moveTo>
                  <a:lnTo>
                    <a:pt x="390335" y="0"/>
                  </a:lnTo>
                  <a:lnTo>
                    <a:pt x="390335" y="390335"/>
                  </a:lnTo>
                  <a:lnTo>
                    <a:pt x="0" y="390335"/>
                  </a:lnTo>
                  <a:close/>
                </a:path>
              </a:pathLst>
            </a:custGeom>
            <a:solidFill>
              <a:srgbClr val="FFC000"/>
            </a:solid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CEF8D12-B5FE-F65C-AF5E-4EADA7C49E8E}"/>
                </a:ext>
              </a:extLst>
            </p:cNvPr>
            <p:cNvSpPr/>
            <p:nvPr/>
          </p:nvSpPr>
          <p:spPr>
            <a:xfrm>
              <a:off x="5040842" y="8303360"/>
              <a:ext cx="289179" cy="201548"/>
            </a:xfrm>
            <a:custGeom>
              <a:avLst/>
              <a:gdLst>
                <a:gd name="connsiteX0" fmla="*/ 282893 w 289179"/>
                <a:gd name="connsiteY0" fmla="*/ 31528 h 201548"/>
                <a:gd name="connsiteX1" fmla="*/ 273463 w 289179"/>
                <a:gd name="connsiteY1" fmla="*/ 15430 h 201548"/>
                <a:gd name="connsiteX2" fmla="*/ 257270 w 289179"/>
                <a:gd name="connsiteY2" fmla="*/ 6096 h 201548"/>
                <a:gd name="connsiteX3" fmla="*/ 144399 w 289179"/>
                <a:gd name="connsiteY3" fmla="*/ 0 h 201548"/>
                <a:gd name="connsiteX4" fmla="*/ 31528 w 289179"/>
                <a:gd name="connsiteY4" fmla="*/ 6286 h 201548"/>
                <a:gd name="connsiteX5" fmla="*/ 15335 w 289179"/>
                <a:gd name="connsiteY5" fmla="*/ 15621 h 201548"/>
                <a:gd name="connsiteX6" fmla="*/ 5905 w 289179"/>
                <a:gd name="connsiteY6" fmla="*/ 31718 h 201548"/>
                <a:gd name="connsiteX7" fmla="*/ 0 w 289179"/>
                <a:gd name="connsiteY7" fmla="*/ 100775 h 201548"/>
                <a:gd name="connsiteX8" fmla="*/ 6191 w 289179"/>
                <a:gd name="connsiteY8" fmla="*/ 170021 h 201548"/>
                <a:gd name="connsiteX9" fmla="*/ 15526 w 289179"/>
                <a:gd name="connsiteY9" fmla="*/ 186119 h 201548"/>
                <a:gd name="connsiteX10" fmla="*/ 31718 w 289179"/>
                <a:gd name="connsiteY10" fmla="*/ 195453 h 201548"/>
                <a:gd name="connsiteX11" fmla="*/ 144590 w 289179"/>
                <a:gd name="connsiteY11" fmla="*/ 201549 h 201548"/>
                <a:gd name="connsiteX12" fmla="*/ 257461 w 289179"/>
                <a:gd name="connsiteY12" fmla="*/ 195453 h 201548"/>
                <a:gd name="connsiteX13" fmla="*/ 273653 w 289179"/>
                <a:gd name="connsiteY13" fmla="*/ 186119 h 201548"/>
                <a:gd name="connsiteX14" fmla="*/ 283083 w 289179"/>
                <a:gd name="connsiteY14" fmla="*/ 170021 h 201548"/>
                <a:gd name="connsiteX15" fmla="*/ 289179 w 289179"/>
                <a:gd name="connsiteY15" fmla="*/ 100775 h 201548"/>
                <a:gd name="connsiteX16" fmla="*/ 282893 w 289179"/>
                <a:gd name="connsiteY16" fmla="*/ 31528 h 201548"/>
                <a:gd name="connsiteX17" fmla="*/ 115538 w 289179"/>
                <a:gd name="connsiteY17" fmla="*/ 144209 h 201548"/>
                <a:gd name="connsiteX18" fmla="*/ 115538 w 289179"/>
                <a:gd name="connsiteY18" fmla="*/ 57817 h 201548"/>
                <a:gd name="connsiteX19" fmla="*/ 190595 w 289179"/>
                <a:gd name="connsiteY19" fmla="*/ 101060 h 201548"/>
                <a:gd name="connsiteX20" fmla="*/ 115538 w 289179"/>
                <a:gd name="connsiteY20" fmla="*/ 144304 h 20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9179" h="201548">
                  <a:moveTo>
                    <a:pt x="282893" y="31528"/>
                  </a:moveTo>
                  <a:cubicBezTo>
                    <a:pt x="281178" y="25336"/>
                    <a:pt x="278035" y="20003"/>
                    <a:pt x="273463" y="15430"/>
                  </a:cubicBezTo>
                  <a:cubicBezTo>
                    <a:pt x="268891" y="10859"/>
                    <a:pt x="263462" y="7715"/>
                    <a:pt x="257270" y="6096"/>
                  </a:cubicBezTo>
                  <a:cubicBezTo>
                    <a:pt x="234791" y="0"/>
                    <a:pt x="144399" y="0"/>
                    <a:pt x="144399" y="0"/>
                  </a:cubicBezTo>
                  <a:cubicBezTo>
                    <a:pt x="144399" y="0"/>
                    <a:pt x="54007" y="191"/>
                    <a:pt x="31528" y="6286"/>
                  </a:cubicBezTo>
                  <a:cubicBezTo>
                    <a:pt x="25241" y="8001"/>
                    <a:pt x="19907" y="11144"/>
                    <a:pt x="15335" y="15621"/>
                  </a:cubicBezTo>
                  <a:cubicBezTo>
                    <a:pt x="10763" y="20098"/>
                    <a:pt x="7620" y="25527"/>
                    <a:pt x="5905" y="31718"/>
                  </a:cubicBezTo>
                  <a:cubicBezTo>
                    <a:pt x="0" y="54007"/>
                    <a:pt x="0" y="100775"/>
                    <a:pt x="0" y="100775"/>
                  </a:cubicBezTo>
                  <a:cubicBezTo>
                    <a:pt x="0" y="100775"/>
                    <a:pt x="0" y="147542"/>
                    <a:pt x="6191" y="170021"/>
                  </a:cubicBezTo>
                  <a:cubicBezTo>
                    <a:pt x="7906" y="176213"/>
                    <a:pt x="11049" y="181642"/>
                    <a:pt x="15526" y="186119"/>
                  </a:cubicBezTo>
                  <a:cubicBezTo>
                    <a:pt x="20098" y="190691"/>
                    <a:pt x="25527" y="193834"/>
                    <a:pt x="31718" y="195453"/>
                  </a:cubicBezTo>
                  <a:cubicBezTo>
                    <a:pt x="54197" y="201549"/>
                    <a:pt x="144590" y="201549"/>
                    <a:pt x="144590" y="201549"/>
                  </a:cubicBezTo>
                  <a:cubicBezTo>
                    <a:pt x="144590" y="201549"/>
                    <a:pt x="234982" y="201549"/>
                    <a:pt x="257461" y="195453"/>
                  </a:cubicBezTo>
                  <a:cubicBezTo>
                    <a:pt x="263747" y="193739"/>
                    <a:pt x="269081" y="190595"/>
                    <a:pt x="273653" y="186119"/>
                  </a:cubicBezTo>
                  <a:cubicBezTo>
                    <a:pt x="278225" y="181642"/>
                    <a:pt x="281369" y="176213"/>
                    <a:pt x="283083" y="170021"/>
                  </a:cubicBezTo>
                  <a:cubicBezTo>
                    <a:pt x="289179" y="147733"/>
                    <a:pt x="289179" y="100775"/>
                    <a:pt x="289179" y="100775"/>
                  </a:cubicBezTo>
                  <a:cubicBezTo>
                    <a:pt x="289179" y="100775"/>
                    <a:pt x="288989" y="54007"/>
                    <a:pt x="282893" y="31528"/>
                  </a:cubicBezTo>
                  <a:close/>
                  <a:moveTo>
                    <a:pt x="115538" y="144209"/>
                  </a:moveTo>
                  <a:lnTo>
                    <a:pt x="115538" y="57817"/>
                  </a:lnTo>
                  <a:lnTo>
                    <a:pt x="190595" y="101060"/>
                  </a:lnTo>
                  <a:lnTo>
                    <a:pt x="115538" y="144304"/>
                  </a:lnTo>
                  <a:close/>
                </a:path>
              </a:pathLst>
            </a:custGeom>
            <a:solidFill>
              <a:schemeClr val="tx1"/>
            </a:solidFill>
            <a:ln w="9525" cap="flat">
              <a:noFill/>
              <a:prstDash val="solid"/>
              <a:miter/>
            </a:ln>
          </p:spPr>
          <p:txBody>
            <a:bodyPr rtlCol="0" anchor="ctr"/>
            <a:lstStyle/>
            <a:p>
              <a:endParaRPr lang="en-GB"/>
            </a:p>
          </p:txBody>
        </p:sp>
      </p:grpSp>
      <p:sp>
        <p:nvSpPr>
          <p:cNvPr id="80" name="TextBox 79">
            <a:extLst>
              <a:ext uri="{FF2B5EF4-FFF2-40B4-BE49-F238E27FC236}">
                <a16:creationId xmlns:a16="http://schemas.microsoft.com/office/drawing/2014/main" id="{C2CFAB33-A4ED-8141-7211-0EC287A6F25B}"/>
              </a:ext>
            </a:extLst>
          </p:cNvPr>
          <p:cNvSpPr txBox="1"/>
          <p:nvPr userDrawn="1"/>
        </p:nvSpPr>
        <p:spPr>
          <a:xfrm>
            <a:off x="1536619" y="6799720"/>
            <a:ext cx="3257096" cy="369332"/>
          </a:xfrm>
          <a:prstGeom prst="rect">
            <a:avLst/>
          </a:prstGeom>
          <a:noFill/>
        </p:spPr>
        <p:txBody>
          <a:bodyPr wrap="square">
            <a:spAutoFit/>
          </a:bodyPr>
          <a:lstStyle/>
          <a:p>
            <a:r>
              <a:rPr lang="en-GB" b="1" i="0" u="none" strike="noStrike" dirty="0">
                <a:solidFill>
                  <a:srgbClr val="272727"/>
                </a:solidFill>
                <a:effectLst/>
                <a:latin typeface="Arial" panose="020B0604020202020204" pitchFamily="34" charset="0"/>
                <a:cs typeface="Arial" panose="020B0604020202020204" pitchFamily="34" charset="0"/>
              </a:rPr>
              <a:t>876 968 6053</a:t>
            </a:r>
            <a:endParaRPr lang="en-GB" dirty="0">
              <a:solidFill>
                <a:srgbClr val="272727"/>
              </a:solidFill>
              <a:effectLst/>
              <a:latin typeface="Arial" panose="020B0604020202020204" pitchFamily="34" charset="0"/>
              <a:cs typeface="Arial" panose="020B0604020202020204" pitchFamily="34" charset="0"/>
            </a:endParaRPr>
          </a:p>
        </p:txBody>
      </p:sp>
      <p:grpSp>
        <p:nvGrpSpPr>
          <p:cNvPr id="87" name="Group 86">
            <a:extLst>
              <a:ext uri="{FF2B5EF4-FFF2-40B4-BE49-F238E27FC236}">
                <a16:creationId xmlns:a16="http://schemas.microsoft.com/office/drawing/2014/main" id="{9472D056-0C14-C01F-7991-EC5B2BFD6CFE}"/>
              </a:ext>
            </a:extLst>
          </p:cNvPr>
          <p:cNvGrpSpPr/>
          <p:nvPr userDrawn="1"/>
        </p:nvGrpSpPr>
        <p:grpSpPr>
          <a:xfrm>
            <a:off x="1188096" y="6355620"/>
            <a:ext cx="357702" cy="357702"/>
            <a:chOff x="5600168" y="8234825"/>
            <a:chExt cx="390334" cy="390334"/>
          </a:xfrm>
        </p:grpSpPr>
        <p:sp>
          <p:nvSpPr>
            <p:cNvPr id="84" name="Freeform: Shape 83">
              <a:extLst>
                <a:ext uri="{FF2B5EF4-FFF2-40B4-BE49-F238E27FC236}">
                  <a16:creationId xmlns:a16="http://schemas.microsoft.com/office/drawing/2014/main" id="{6548B70B-913D-296A-916C-37B07C99C4C4}"/>
                </a:ext>
              </a:extLst>
            </p:cNvPr>
            <p:cNvSpPr/>
            <p:nvPr userDrawn="1"/>
          </p:nvSpPr>
          <p:spPr>
            <a:xfrm>
              <a:off x="5600168" y="8234825"/>
              <a:ext cx="390334" cy="390334"/>
            </a:xfrm>
            <a:custGeom>
              <a:avLst/>
              <a:gdLst>
                <a:gd name="connsiteX0" fmla="*/ 0 w 390334"/>
                <a:gd name="connsiteY0" fmla="*/ 0 h 390334"/>
                <a:gd name="connsiteX1" fmla="*/ 390335 w 390334"/>
                <a:gd name="connsiteY1" fmla="*/ 0 h 390334"/>
                <a:gd name="connsiteX2" fmla="*/ 390335 w 390334"/>
                <a:gd name="connsiteY2" fmla="*/ 390335 h 390334"/>
                <a:gd name="connsiteX3" fmla="*/ 0 w 390334"/>
                <a:gd name="connsiteY3" fmla="*/ 390335 h 390334"/>
                <a:gd name="connsiteX4" fmla="*/ 0 w 390334"/>
                <a:gd name="connsiteY4" fmla="*/ 0 h 390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334" h="390334">
                  <a:moveTo>
                    <a:pt x="0" y="0"/>
                  </a:moveTo>
                  <a:lnTo>
                    <a:pt x="390335" y="0"/>
                  </a:lnTo>
                  <a:lnTo>
                    <a:pt x="390335" y="390335"/>
                  </a:lnTo>
                  <a:lnTo>
                    <a:pt x="0" y="390335"/>
                  </a:lnTo>
                  <a:lnTo>
                    <a:pt x="0" y="0"/>
                  </a:lnTo>
                  <a:close/>
                </a:path>
              </a:pathLst>
            </a:custGeom>
            <a:solidFill>
              <a:srgbClr val="FFC000"/>
            </a:solid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CD8698D-D2F0-D02E-139E-4164D35F276B}"/>
                </a:ext>
              </a:extLst>
            </p:cNvPr>
            <p:cNvSpPr/>
            <p:nvPr/>
          </p:nvSpPr>
          <p:spPr>
            <a:xfrm>
              <a:off x="5667985" y="8268543"/>
              <a:ext cx="260413" cy="318230"/>
            </a:xfrm>
            <a:custGeom>
              <a:avLst/>
              <a:gdLst>
                <a:gd name="connsiteX0" fmla="*/ 130207 w 260413"/>
                <a:gd name="connsiteY0" fmla="*/ 226409 h 318230"/>
                <a:gd name="connsiteX1" fmla="*/ 25432 w 260413"/>
                <a:gd name="connsiteY1" fmla="*/ 125539 h 318230"/>
                <a:gd name="connsiteX2" fmla="*/ 130207 w 260413"/>
                <a:gd name="connsiteY2" fmla="*/ 24575 h 318230"/>
                <a:gd name="connsiteX3" fmla="*/ 234887 w 260413"/>
                <a:gd name="connsiteY3" fmla="*/ 125539 h 318230"/>
                <a:gd name="connsiteX4" fmla="*/ 130207 w 260413"/>
                <a:gd name="connsiteY4" fmla="*/ 226409 h 318230"/>
                <a:gd name="connsiteX5" fmla="*/ 130207 w 260413"/>
                <a:gd name="connsiteY5" fmla="*/ 0 h 318230"/>
                <a:gd name="connsiteX6" fmla="*/ 0 w 260413"/>
                <a:gd name="connsiteY6" fmla="*/ 125539 h 318230"/>
                <a:gd name="connsiteX7" fmla="*/ 130207 w 260413"/>
                <a:gd name="connsiteY7" fmla="*/ 318230 h 318230"/>
                <a:gd name="connsiteX8" fmla="*/ 130207 w 260413"/>
                <a:gd name="connsiteY8" fmla="*/ 318230 h 318230"/>
                <a:gd name="connsiteX9" fmla="*/ 260414 w 260413"/>
                <a:gd name="connsiteY9" fmla="*/ 125539 h 318230"/>
                <a:gd name="connsiteX10" fmla="*/ 130207 w 260413"/>
                <a:gd name="connsiteY10" fmla="*/ 0 h 3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413" h="318230">
                  <a:moveTo>
                    <a:pt x="130207" y="226409"/>
                  </a:moveTo>
                  <a:cubicBezTo>
                    <a:pt x="72295" y="226409"/>
                    <a:pt x="25432" y="181261"/>
                    <a:pt x="25432" y="125539"/>
                  </a:cubicBezTo>
                  <a:cubicBezTo>
                    <a:pt x="25432" y="69818"/>
                    <a:pt x="72295" y="24575"/>
                    <a:pt x="130207" y="24575"/>
                  </a:cubicBezTo>
                  <a:cubicBezTo>
                    <a:pt x="188119" y="24575"/>
                    <a:pt x="234887" y="69723"/>
                    <a:pt x="234887" y="125539"/>
                  </a:cubicBezTo>
                  <a:cubicBezTo>
                    <a:pt x="234887" y="181356"/>
                    <a:pt x="187928" y="226409"/>
                    <a:pt x="130207" y="226409"/>
                  </a:cubicBezTo>
                  <a:close/>
                  <a:moveTo>
                    <a:pt x="130207" y="0"/>
                  </a:moveTo>
                  <a:cubicBezTo>
                    <a:pt x="58293" y="0"/>
                    <a:pt x="0" y="56197"/>
                    <a:pt x="0" y="125539"/>
                  </a:cubicBezTo>
                  <a:cubicBezTo>
                    <a:pt x="0" y="235839"/>
                    <a:pt x="128111" y="316992"/>
                    <a:pt x="130207" y="318230"/>
                  </a:cubicBezTo>
                  <a:lnTo>
                    <a:pt x="130207" y="318230"/>
                  </a:lnTo>
                  <a:cubicBezTo>
                    <a:pt x="130207" y="318230"/>
                    <a:pt x="260414" y="236601"/>
                    <a:pt x="260414" y="125539"/>
                  </a:cubicBezTo>
                  <a:cubicBezTo>
                    <a:pt x="260414" y="56197"/>
                    <a:pt x="202121" y="0"/>
                    <a:pt x="130207" y="0"/>
                  </a:cubicBezTo>
                </a:path>
              </a:pathLst>
            </a:custGeom>
            <a:solidFill>
              <a:schemeClr val="tx1"/>
            </a:solid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E4F8A7EC-7E7C-2692-E451-F9D8E0FA2162}"/>
                </a:ext>
              </a:extLst>
            </p:cNvPr>
            <p:cNvSpPr/>
            <p:nvPr/>
          </p:nvSpPr>
          <p:spPr>
            <a:xfrm>
              <a:off x="5730962" y="8333027"/>
              <a:ext cx="134365" cy="110489"/>
            </a:xfrm>
            <a:custGeom>
              <a:avLst/>
              <a:gdLst>
                <a:gd name="connsiteX0" fmla="*/ 51419 w 134365"/>
                <a:gd name="connsiteY0" fmla="*/ 54293 h 110489"/>
                <a:gd name="connsiteX1" fmla="*/ 83137 w 134365"/>
                <a:gd name="connsiteY1" fmla="*/ 54293 h 110489"/>
                <a:gd name="connsiteX2" fmla="*/ 85994 w 134365"/>
                <a:gd name="connsiteY2" fmla="*/ 57055 h 110489"/>
                <a:gd name="connsiteX3" fmla="*/ 85994 w 134365"/>
                <a:gd name="connsiteY3" fmla="*/ 86677 h 110489"/>
                <a:gd name="connsiteX4" fmla="*/ 83137 w 134365"/>
                <a:gd name="connsiteY4" fmla="*/ 89440 h 110489"/>
                <a:gd name="connsiteX5" fmla="*/ 51419 w 134365"/>
                <a:gd name="connsiteY5" fmla="*/ 89440 h 110489"/>
                <a:gd name="connsiteX6" fmla="*/ 48561 w 134365"/>
                <a:gd name="connsiteY6" fmla="*/ 86677 h 110489"/>
                <a:gd name="connsiteX7" fmla="*/ 48561 w 134365"/>
                <a:gd name="connsiteY7" fmla="*/ 57055 h 110489"/>
                <a:gd name="connsiteX8" fmla="*/ 51419 w 134365"/>
                <a:gd name="connsiteY8" fmla="*/ 54293 h 110489"/>
                <a:gd name="connsiteX9" fmla="*/ 132000 w 134365"/>
                <a:gd name="connsiteY9" fmla="*/ 40100 h 110489"/>
                <a:gd name="connsiteX10" fmla="*/ 72183 w 134365"/>
                <a:gd name="connsiteY10" fmla="*/ 1429 h 110489"/>
                <a:gd name="connsiteX11" fmla="*/ 67230 w 134365"/>
                <a:gd name="connsiteY11" fmla="*/ 0 h 110489"/>
                <a:gd name="connsiteX12" fmla="*/ 62277 w 134365"/>
                <a:gd name="connsiteY12" fmla="*/ 1333 h 110489"/>
                <a:gd name="connsiteX13" fmla="*/ 2460 w 134365"/>
                <a:gd name="connsiteY13" fmla="*/ 40005 h 110489"/>
                <a:gd name="connsiteX14" fmla="*/ 2174 w 134365"/>
                <a:gd name="connsiteY14" fmla="*/ 40291 h 110489"/>
                <a:gd name="connsiteX15" fmla="*/ 269 w 134365"/>
                <a:gd name="connsiteY15" fmla="*/ 45910 h 110489"/>
                <a:gd name="connsiteX16" fmla="*/ 5699 w 134365"/>
                <a:gd name="connsiteY16" fmla="*/ 48577 h 110489"/>
                <a:gd name="connsiteX17" fmla="*/ 20558 w 134365"/>
                <a:gd name="connsiteY17" fmla="*/ 48577 h 110489"/>
                <a:gd name="connsiteX18" fmla="*/ 20558 w 134365"/>
                <a:gd name="connsiteY18" fmla="*/ 101727 h 110489"/>
                <a:gd name="connsiteX19" fmla="*/ 29606 w 134365"/>
                <a:gd name="connsiteY19" fmla="*/ 110490 h 110489"/>
                <a:gd name="connsiteX20" fmla="*/ 104759 w 134365"/>
                <a:gd name="connsiteY20" fmla="*/ 110490 h 110489"/>
                <a:gd name="connsiteX21" fmla="*/ 113807 w 134365"/>
                <a:gd name="connsiteY21" fmla="*/ 101727 h 110489"/>
                <a:gd name="connsiteX22" fmla="*/ 113807 w 134365"/>
                <a:gd name="connsiteY22" fmla="*/ 48577 h 110489"/>
                <a:gd name="connsiteX23" fmla="*/ 128666 w 134365"/>
                <a:gd name="connsiteY23" fmla="*/ 48577 h 110489"/>
                <a:gd name="connsiteX24" fmla="*/ 134096 w 134365"/>
                <a:gd name="connsiteY24" fmla="*/ 45910 h 110489"/>
                <a:gd name="connsiteX25" fmla="*/ 132191 w 134365"/>
                <a:gd name="connsiteY25" fmla="*/ 40291 h 110489"/>
                <a:gd name="connsiteX26" fmla="*/ 131810 w 134365"/>
                <a:gd name="connsiteY26" fmla="*/ 40005 h 11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365" h="110489">
                  <a:moveTo>
                    <a:pt x="51419" y="54293"/>
                  </a:moveTo>
                  <a:lnTo>
                    <a:pt x="83137" y="54293"/>
                  </a:lnTo>
                  <a:cubicBezTo>
                    <a:pt x="84756" y="54293"/>
                    <a:pt x="85994" y="55531"/>
                    <a:pt x="85994" y="57055"/>
                  </a:cubicBezTo>
                  <a:lnTo>
                    <a:pt x="85994" y="86677"/>
                  </a:lnTo>
                  <a:cubicBezTo>
                    <a:pt x="85994" y="88201"/>
                    <a:pt x="84661" y="89440"/>
                    <a:pt x="83137" y="89440"/>
                  </a:cubicBezTo>
                  <a:lnTo>
                    <a:pt x="51419" y="89440"/>
                  </a:lnTo>
                  <a:cubicBezTo>
                    <a:pt x="49799" y="89440"/>
                    <a:pt x="48561" y="88201"/>
                    <a:pt x="48561" y="86677"/>
                  </a:cubicBezTo>
                  <a:lnTo>
                    <a:pt x="48561" y="57055"/>
                  </a:lnTo>
                  <a:cubicBezTo>
                    <a:pt x="48561" y="55531"/>
                    <a:pt x="49895" y="54293"/>
                    <a:pt x="51419" y="54293"/>
                  </a:cubicBezTo>
                  <a:close/>
                  <a:moveTo>
                    <a:pt x="132000" y="40100"/>
                  </a:moveTo>
                  <a:lnTo>
                    <a:pt x="72183" y="1429"/>
                  </a:lnTo>
                  <a:cubicBezTo>
                    <a:pt x="70850" y="571"/>
                    <a:pt x="69040" y="0"/>
                    <a:pt x="67230" y="0"/>
                  </a:cubicBezTo>
                  <a:cubicBezTo>
                    <a:pt x="65420" y="0"/>
                    <a:pt x="63611" y="476"/>
                    <a:pt x="62277" y="1333"/>
                  </a:cubicBezTo>
                  <a:lnTo>
                    <a:pt x="2460" y="40005"/>
                  </a:lnTo>
                  <a:cubicBezTo>
                    <a:pt x="2460" y="40005"/>
                    <a:pt x="2270" y="40195"/>
                    <a:pt x="2174" y="40291"/>
                  </a:cubicBezTo>
                  <a:cubicBezTo>
                    <a:pt x="-493" y="42863"/>
                    <a:pt x="-112" y="44863"/>
                    <a:pt x="269" y="45910"/>
                  </a:cubicBezTo>
                  <a:cubicBezTo>
                    <a:pt x="650" y="46863"/>
                    <a:pt x="1984" y="48577"/>
                    <a:pt x="5699" y="48577"/>
                  </a:cubicBezTo>
                  <a:lnTo>
                    <a:pt x="20558" y="48577"/>
                  </a:lnTo>
                  <a:lnTo>
                    <a:pt x="20558" y="101727"/>
                  </a:lnTo>
                  <a:cubicBezTo>
                    <a:pt x="20558" y="106585"/>
                    <a:pt x="24653" y="110490"/>
                    <a:pt x="29606" y="110490"/>
                  </a:cubicBezTo>
                  <a:lnTo>
                    <a:pt x="104759" y="110490"/>
                  </a:lnTo>
                  <a:cubicBezTo>
                    <a:pt x="109807" y="110490"/>
                    <a:pt x="113807" y="106585"/>
                    <a:pt x="113807" y="101727"/>
                  </a:cubicBezTo>
                  <a:lnTo>
                    <a:pt x="113807" y="48577"/>
                  </a:lnTo>
                  <a:lnTo>
                    <a:pt x="128666" y="48577"/>
                  </a:lnTo>
                  <a:cubicBezTo>
                    <a:pt x="132476" y="48577"/>
                    <a:pt x="133715" y="46863"/>
                    <a:pt x="134096" y="45910"/>
                  </a:cubicBezTo>
                  <a:cubicBezTo>
                    <a:pt x="134477" y="44958"/>
                    <a:pt x="134858" y="42863"/>
                    <a:pt x="132191" y="40291"/>
                  </a:cubicBezTo>
                  <a:cubicBezTo>
                    <a:pt x="132095" y="40195"/>
                    <a:pt x="132000" y="40100"/>
                    <a:pt x="131810" y="40005"/>
                  </a:cubicBezTo>
                </a:path>
              </a:pathLst>
            </a:custGeom>
            <a:solidFill>
              <a:schemeClr val="tx1"/>
            </a:solidFill>
            <a:ln w="9525" cap="flat">
              <a:noFill/>
              <a:prstDash val="solid"/>
              <a:miter/>
            </a:ln>
          </p:spPr>
          <p:txBody>
            <a:bodyPr rtlCol="0" anchor="ctr"/>
            <a:lstStyle/>
            <a:p>
              <a:endParaRPr lang="en-GB"/>
            </a:p>
          </p:txBody>
        </p:sp>
      </p:grpSp>
      <p:grpSp>
        <p:nvGrpSpPr>
          <p:cNvPr id="90" name="Graphic 88">
            <a:extLst>
              <a:ext uri="{FF2B5EF4-FFF2-40B4-BE49-F238E27FC236}">
                <a16:creationId xmlns:a16="http://schemas.microsoft.com/office/drawing/2014/main" id="{56E40547-8697-8E39-8D43-8BDF1527E34C}"/>
              </a:ext>
            </a:extLst>
          </p:cNvPr>
          <p:cNvGrpSpPr/>
          <p:nvPr/>
        </p:nvGrpSpPr>
        <p:grpSpPr>
          <a:xfrm>
            <a:off x="1189815" y="6816033"/>
            <a:ext cx="352749" cy="352749"/>
            <a:chOff x="610320" y="7154187"/>
            <a:chExt cx="551181" cy="551181"/>
          </a:xfrm>
        </p:grpSpPr>
        <p:sp>
          <p:nvSpPr>
            <p:cNvPr id="91" name="Freeform: Shape 90">
              <a:extLst>
                <a:ext uri="{FF2B5EF4-FFF2-40B4-BE49-F238E27FC236}">
                  <a16:creationId xmlns:a16="http://schemas.microsoft.com/office/drawing/2014/main" id="{D8D0BA16-C8F9-FAD2-82E3-4A2016A0155B}"/>
                </a:ext>
              </a:extLst>
            </p:cNvPr>
            <p:cNvSpPr/>
            <p:nvPr/>
          </p:nvSpPr>
          <p:spPr>
            <a:xfrm>
              <a:off x="610320" y="7154187"/>
              <a:ext cx="551181" cy="551181"/>
            </a:xfrm>
            <a:custGeom>
              <a:avLst/>
              <a:gdLst>
                <a:gd name="connsiteX0" fmla="*/ 0 w 551181"/>
                <a:gd name="connsiteY0" fmla="*/ 0 h 551181"/>
                <a:gd name="connsiteX1" fmla="*/ 551182 w 551181"/>
                <a:gd name="connsiteY1" fmla="*/ 0 h 551181"/>
                <a:gd name="connsiteX2" fmla="*/ 551182 w 551181"/>
                <a:gd name="connsiteY2" fmla="*/ 551182 h 551181"/>
                <a:gd name="connsiteX3" fmla="*/ 0 w 551181"/>
                <a:gd name="connsiteY3" fmla="*/ 551182 h 551181"/>
                <a:gd name="connsiteX4" fmla="*/ 0 w 551181"/>
                <a:gd name="connsiteY4" fmla="*/ 0 h 5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181" h="551181">
                  <a:moveTo>
                    <a:pt x="0" y="0"/>
                  </a:moveTo>
                  <a:lnTo>
                    <a:pt x="551182" y="0"/>
                  </a:lnTo>
                  <a:lnTo>
                    <a:pt x="551182" y="551182"/>
                  </a:lnTo>
                  <a:lnTo>
                    <a:pt x="0" y="551182"/>
                  </a:lnTo>
                  <a:lnTo>
                    <a:pt x="0" y="0"/>
                  </a:lnTo>
                  <a:close/>
                </a:path>
              </a:pathLst>
            </a:custGeom>
            <a:solidFill>
              <a:srgbClr val="FFC000"/>
            </a:solidFill>
            <a:ln w="13242"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6A1652AE-3C23-B0E8-F69B-03D0F4879C5F}"/>
                </a:ext>
              </a:extLst>
            </p:cNvPr>
            <p:cNvSpPr/>
            <p:nvPr/>
          </p:nvSpPr>
          <p:spPr>
            <a:xfrm>
              <a:off x="739440" y="7193192"/>
              <a:ext cx="296035" cy="470616"/>
            </a:xfrm>
            <a:custGeom>
              <a:avLst/>
              <a:gdLst>
                <a:gd name="connsiteX0" fmla="*/ 246673 w 296035"/>
                <a:gd name="connsiteY0" fmla="*/ 0 h 470616"/>
                <a:gd name="connsiteX1" fmla="*/ 49362 w 296035"/>
                <a:gd name="connsiteY1" fmla="*/ 0 h 470616"/>
                <a:gd name="connsiteX2" fmla="*/ 0 w 296035"/>
                <a:gd name="connsiteY2" fmla="*/ 48555 h 470616"/>
                <a:gd name="connsiteX3" fmla="*/ 0 w 296035"/>
                <a:gd name="connsiteY3" fmla="*/ 422062 h 470616"/>
                <a:gd name="connsiteX4" fmla="*/ 49362 w 296035"/>
                <a:gd name="connsiteY4" fmla="*/ 470616 h 470616"/>
                <a:gd name="connsiteX5" fmla="*/ 246673 w 296035"/>
                <a:gd name="connsiteY5" fmla="*/ 470616 h 470616"/>
                <a:gd name="connsiteX6" fmla="*/ 296035 w 296035"/>
                <a:gd name="connsiteY6" fmla="*/ 422062 h 470616"/>
                <a:gd name="connsiteX7" fmla="*/ 296035 w 296035"/>
                <a:gd name="connsiteY7" fmla="*/ 48555 h 470616"/>
                <a:gd name="connsiteX8" fmla="*/ 246673 w 296035"/>
                <a:gd name="connsiteY8" fmla="*/ 0 h 470616"/>
                <a:gd name="connsiteX9" fmla="*/ 273170 w 296035"/>
                <a:gd name="connsiteY9" fmla="*/ 422062 h 470616"/>
                <a:gd name="connsiteX10" fmla="*/ 246673 w 296035"/>
                <a:gd name="connsiteY10" fmla="*/ 448155 h 470616"/>
                <a:gd name="connsiteX11" fmla="*/ 49362 w 296035"/>
                <a:gd name="connsiteY11" fmla="*/ 448155 h 470616"/>
                <a:gd name="connsiteX12" fmla="*/ 22865 w 296035"/>
                <a:gd name="connsiteY12" fmla="*/ 422062 h 470616"/>
                <a:gd name="connsiteX13" fmla="*/ 22865 w 296035"/>
                <a:gd name="connsiteY13" fmla="*/ 48555 h 470616"/>
                <a:gd name="connsiteX14" fmla="*/ 49362 w 296035"/>
                <a:gd name="connsiteY14" fmla="*/ 22462 h 470616"/>
                <a:gd name="connsiteX15" fmla="*/ 79759 w 296035"/>
                <a:gd name="connsiteY15" fmla="*/ 22462 h 470616"/>
                <a:gd name="connsiteX16" fmla="*/ 79759 w 296035"/>
                <a:gd name="connsiteY16" fmla="*/ 33625 h 470616"/>
                <a:gd name="connsiteX17" fmla="*/ 91191 w 296035"/>
                <a:gd name="connsiteY17" fmla="*/ 44789 h 470616"/>
                <a:gd name="connsiteX18" fmla="*/ 204978 w 296035"/>
                <a:gd name="connsiteY18" fmla="*/ 44789 h 470616"/>
                <a:gd name="connsiteX19" fmla="*/ 216411 w 296035"/>
                <a:gd name="connsiteY19" fmla="*/ 33625 h 470616"/>
                <a:gd name="connsiteX20" fmla="*/ 216411 w 296035"/>
                <a:gd name="connsiteY20" fmla="*/ 22462 h 470616"/>
                <a:gd name="connsiteX21" fmla="*/ 246808 w 296035"/>
                <a:gd name="connsiteY21" fmla="*/ 22462 h 470616"/>
                <a:gd name="connsiteX22" fmla="*/ 273305 w 296035"/>
                <a:gd name="connsiteY22" fmla="*/ 48555 h 470616"/>
                <a:gd name="connsiteX23" fmla="*/ 273305 w 296035"/>
                <a:gd name="connsiteY23" fmla="*/ 422062 h 47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035" h="470616">
                  <a:moveTo>
                    <a:pt x="246673" y="0"/>
                  </a:moveTo>
                  <a:lnTo>
                    <a:pt x="49362" y="0"/>
                  </a:lnTo>
                  <a:cubicBezTo>
                    <a:pt x="22058" y="0"/>
                    <a:pt x="0" y="21655"/>
                    <a:pt x="0" y="48555"/>
                  </a:cubicBezTo>
                  <a:lnTo>
                    <a:pt x="0" y="422062"/>
                  </a:lnTo>
                  <a:cubicBezTo>
                    <a:pt x="0" y="448962"/>
                    <a:pt x="22058" y="470616"/>
                    <a:pt x="49362" y="470616"/>
                  </a:cubicBezTo>
                  <a:lnTo>
                    <a:pt x="246673" y="470616"/>
                  </a:lnTo>
                  <a:cubicBezTo>
                    <a:pt x="273977" y="470616"/>
                    <a:pt x="296035" y="448962"/>
                    <a:pt x="296035" y="422062"/>
                  </a:cubicBezTo>
                  <a:lnTo>
                    <a:pt x="296035" y="48555"/>
                  </a:lnTo>
                  <a:cubicBezTo>
                    <a:pt x="296035" y="21789"/>
                    <a:pt x="273977" y="0"/>
                    <a:pt x="246673" y="0"/>
                  </a:cubicBezTo>
                  <a:close/>
                  <a:moveTo>
                    <a:pt x="273170" y="422062"/>
                  </a:moveTo>
                  <a:cubicBezTo>
                    <a:pt x="273170" y="436588"/>
                    <a:pt x="261334" y="448155"/>
                    <a:pt x="246673" y="448155"/>
                  </a:cubicBezTo>
                  <a:lnTo>
                    <a:pt x="49362" y="448155"/>
                  </a:lnTo>
                  <a:cubicBezTo>
                    <a:pt x="34567" y="448155"/>
                    <a:pt x="22865" y="436588"/>
                    <a:pt x="22865" y="422062"/>
                  </a:cubicBezTo>
                  <a:lnTo>
                    <a:pt x="22865" y="48555"/>
                  </a:lnTo>
                  <a:cubicBezTo>
                    <a:pt x="22865" y="34029"/>
                    <a:pt x="34701" y="22462"/>
                    <a:pt x="49362" y="22462"/>
                  </a:cubicBezTo>
                  <a:lnTo>
                    <a:pt x="79759" y="22462"/>
                  </a:lnTo>
                  <a:lnTo>
                    <a:pt x="79759" y="33625"/>
                  </a:lnTo>
                  <a:cubicBezTo>
                    <a:pt x="79759" y="39947"/>
                    <a:pt x="84735" y="44789"/>
                    <a:pt x="91191" y="44789"/>
                  </a:cubicBezTo>
                  <a:lnTo>
                    <a:pt x="204978" y="44789"/>
                  </a:lnTo>
                  <a:cubicBezTo>
                    <a:pt x="211434" y="44789"/>
                    <a:pt x="216411" y="39947"/>
                    <a:pt x="216411" y="33625"/>
                  </a:cubicBezTo>
                  <a:lnTo>
                    <a:pt x="216411" y="22462"/>
                  </a:lnTo>
                  <a:lnTo>
                    <a:pt x="246808" y="22462"/>
                  </a:lnTo>
                  <a:cubicBezTo>
                    <a:pt x="261603" y="22462"/>
                    <a:pt x="273305" y="34029"/>
                    <a:pt x="273305" y="48555"/>
                  </a:cubicBezTo>
                  <a:lnTo>
                    <a:pt x="273305" y="422062"/>
                  </a:lnTo>
                  <a:close/>
                </a:path>
              </a:pathLst>
            </a:custGeom>
            <a:solidFill>
              <a:schemeClr val="tx1"/>
            </a:solidFill>
            <a:ln w="13242"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17B3A296-B3C7-C783-A22E-580E84699B60}"/>
                </a:ext>
              </a:extLst>
            </p:cNvPr>
            <p:cNvSpPr/>
            <p:nvPr/>
          </p:nvSpPr>
          <p:spPr>
            <a:xfrm>
              <a:off x="786515" y="7330382"/>
              <a:ext cx="201750" cy="201615"/>
            </a:xfrm>
            <a:custGeom>
              <a:avLst/>
              <a:gdLst>
                <a:gd name="connsiteX0" fmla="*/ 154810 w 201750"/>
                <a:gd name="connsiteY0" fmla="*/ 109618 h 201615"/>
                <a:gd name="connsiteX1" fmla="*/ 154541 w 201750"/>
                <a:gd name="connsiteY1" fmla="*/ 109618 h 201615"/>
                <a:gd name="connsiteX2" fmla="*/ 151044 w 201750"/>
                <a:gd name="connsiteY2" fmla="*/ 106390 h 201615"/>
                <a:gd name="connsiteX3" fmla="*/ 134904 w 201750"/>
                <a:gd name="connsiteY3" fmla="*/ 68999 h 201615"/>
                <a:gd name="connsiteX4" fmla="*/ 98454 w 201750"/>
                <a:gd name="connsiteY4" fmla="*/ 50841 h 201615"/>
                <a:gd name="connsiteX5" fmla="*/ 95495 w 201750"/>
                <a:gd name="connsiteY5" fmla="*/ 47075 h 201615"/>
                <a:gd name="connsiteX6" fmla="*/ 99261 w 201750"/>
                <a:gd name="connsiteY6" fmla="*/ 44116 h 201615"/>
                <a:gd name="connsiteX7" fmla="*/ 140015 w 201750"/>
                <a:gd name="connsiteY7" fmla="*/ 64426 h 201615"/>
                <a:gd name="connsiteX8" fmla="*/ 158038 w 201750"/>
                <a:gd name="connsiteY8" fmla="*/ 106121 h 201615"/>
                <a:gd name="connsiteX9" fmla="*/ 154810 w 201750"/>
                <a:gd name="connsiteY9" fmla="*/ 109752 h 201615"/>
                <a:gd name="connsiteX10" fmla="*/ 97647 w 201750"/>
                <a:gd name="connsiteY10" fmla="*/ 68864 h 201615"/>
                <a:gd name="connsiteX11" fmla="*/ 101413 w 201750"/>
                <a:gd name="connsiteY11" fmla="*/ 65905 h 201615"/>
                <a:gd name="connsiteX12" fmla="*/ 125623 w 201750"/>
                <a:gd name="connsiteY12" fmla="*/ 78010 h 201615"/>
                <a:gd name="connsiteX13" fmla="*/ 136383 w 201750"/>
                <a:gd name="connsiteY13" fmla="*/ 102893 h 201615"/>
                <a:gd name="connsiteX14" fmla="*/ 133155 w 201750"/>
                <a:gd name="connsiteY14" fmla="*/ 106524 h 201615"/>
                <a:gd name="connsiteX15" fmla="*/ 132886 w 201750"/>
                <a:gd name="connsiteY15" fmla="*/ 106524 h 201615"/>
                <a:gd name="connsiteX16" fmla="*/ 129389 w 201750"/>
                <a:gd name="connsiteY16" fmla="*/ 103296 h 201615"/>
                <a:gd name="connsiteX17" fmla="*/ 120512 w 201750"/>
                <a:gd name="connsiteY17" fmla="*/ 82718 h 201615"/>
                <a:gd name="connsiteX18" fmla="*/ 100472 w 201750"/>
                <a:gd name="connsiteY18" fmla="*/ 72765 h 201615"/>
                <a:gd name="connsiteX19" fmla="*/ 97513 w 201750"/>
                <a:gd name="connsiteY19" fmla="*/ 68999 h 201615"/>
                <a:gd name="connsiteX20" fmla="*/ 149295 w 201750"/>
                <a:gd name="connsiteY20" fmla="*/ 154003 h 201615"/>
                <a:gd name="connsiteX21" fmla="*/ 145126 w 201750"/>
                <a:gd name="connsiteY21" fmla="*/ 157903 h 201615"/>
                <a:gd name="connsiteX22" fmla="*/ 116477 w 201750"/>
                <a:gd name="connsiteY22" fmla="*/ 164225 h 201615"/>
                <a:gd name="connsiteX23" fmla="*/ 106255 w 201750"/>
                <a:gd name="connsiteY23" fmla="*/ 160728 h 201615"/>
                <a:gd name="connsiteX24" fmla="*/ 65636 w 201750"/>
                <a:gd name="connsiteY24" fmla="*/ 130600 h 201615"/>
                <a:gd name="connsiteX25" fmla="*/ 37795 w 201750"/>
                <a:gd name="connsiteY25" fmla="*/ 88501 h 201615"/>
                <a:gd name="connsiteX26" fmla="*/ 34836 w 201750"/>
                <a:gd name="connsiteY26" fmla="*/ 78010 h 201615"/>
                <a:gd name="connsiteX27" fmla="*/ 42637 w 201750"/>
                <a:gd name="connsiteY27" fmla="*/ 49765 h 201615"/>
                <a:gd name="connsiteX28" fmla="*/ 46806 w 201750"/>
                <a:gd name="connsiteY28" fmla="*/ 45730 h 201615"/>
                <a:gd name="connsiteX29" fmla="*/ 66443 w 201750"/>
                <a:gd name="connsiteY29" fmla="*/ 53800 h 201615"/>
                <a:gd name="connsiteX30" fmla="*/ 78548 w 201750"/>
                <a:gd name="connsiteY30" fmla="*/ 76396 h 201615"/>
                <a:gd name="connsiteX31" fmla="*/ 71285 w 201750"/>
                <a:gd name="connsiteY31" fmla="*/ 88636 h 201615"/>
                <a:gd name="connsiteX32" fmla="*/ 73706 w 201750"/>
                <a:gd name="connsiteY32" fmla="*/ 104776 h 201615"/>
                <a:gd name="connsiteX33" fmla="*/ 82180 w 201750"/>
                <a:gd name="connsiteY33" fmla="*/ 114729 h 201615"/>
                <a:gd name="connsiteX34" fmla="*/ 91595 w 201750"/>
                <a:gd name="connsiteY34" fmla="*/ 123606 h 201615"/>
                <a:gd name="connsiteX35" fmla="*/ 107600 w 201750"/>
                <a:gd name="connsiteY35" fmla="*/ 126968 h 201615"/>
                <a:gd name="connsiteX36" fmla="*/ 120243 w 201750"/>
                <a:gd name="connsiteY36" fmla="*/ 120378 h 201615"/>
                <a:gd name="connsiteX37" fmla="*/ 142167 w 201750"/>
                <a:gd name="connsiteY37" fmla="*/ 133693 h 201615"/>
                <a:gd name="connsiteX38" fmla="*/ 149161 w 201750"/>
                <a:gd name="connsiteY38" fmla="*/ 153734 h 201615"/>
                <a:gd name="connsiteX39" fmla="*/ 100875 w 201750"/>
                <a:gd name="connsiteY39" fmla="*/ 0 h 201615"/>
                <a:gd name="connsiteX40" fmla="*/ 0 w 201750"/>
                <a:gd name="connsiteY40" fmla="*/ 100875 h 201615"/>
                <a:gd name="connsiteX41" fmla="*/ 100875 w 201750"/>
                <a:gd name="connsiteY41" fmla="*/ 201616 h 201615"/>
                <a:gd name="connsiteX42" fmla="*/ 201750 w 201750"/>
                <a:gd name="connsiteY42" fmla="*/ 100875 h 201615"/>
                <a:gd name="connsiteX43" fmla="*/ 100875 w 201750"/>
                <a:gd name="connsiteY43" fmla="*/ 0 h 20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1750" h="201615">
                  <a:moveTo>
                    <a:pt x="154810" y="109618"/>
                  </a:moveTo>
                  <a:lnTo>
                    <a:pt x="154541" y="109618"/>
                  </a:lnTo>
                  <a:cubicBezTo>
                    <a:pt x="152792" y="109618"/>
                    <a:pt x="151313" y="108273"/>
                    <a:pt x="151044" y="106390"/>
                  </a:cubicBezTo>
                  <a:cubicBezTo>
                    <a:pt x="150237" y="92402"/>
                    <a:pt x="144588" y="79086"/>
                    <a:pt x="134904" y="68999"/>
                  </a:cubicBezTo>
                  <a:cubicBezTo>
                    <a:pt x="125354" y="58777"/>
                    <a:pt x="112308" y="52455"/>
                    <a:pt x="98454" y="50841"/>
                  </a:cubicBezTo>
                  <a:cubicBezTo>
                    <a:pt x="96571" y="50572"/>
                    <a:pt x="95226" y="48958"/>
                    <a:pt x="95495" y="47075"/>
                  </a:cubicBezTo>
                  <a:cubicBezTo>
                    <a:pt x="95764" y="45192"/>
                    <a:pt x="97378" y="43847"/>
                    <a:pt x="99261" y="44116"/>
                  </a:cubicBezTo>
                  <a:cubicBezTo>
                    <a:pt x="114729" y="45865"/>
                    <a:pt x="129255" y="52993"/>
                    <a:pt x="140015" y="64426"/>
                  </a:cubicBezTo>
                  <a:cubicBezTo>
                    <a:pt x="150775" y="75858"/>
                    <a:pt x="157096" y="90519"/>
                    <a:pt x="158038" y="106121"/>
                  </a:cubicBezTo>
                  <a:cubicBezTo>
                    <a:pt x="158172" y="108138"/>
                    <a:pt x="156693" y="109752"/>
                    <a:pt x="154810" y="109752"/>
                  </a:cubicBezTo>
                  <a:close/>
                  <a:moveTo>
                    <a:pt x="97647" y="68864"/>
                  </a:moveTo>
                  <a:cubicBezTo>
                    <a:pt x="97916" y="66981"/>
                    <a:pt x="99530" y="65636"/>
                    <a:pt x="101413" y="65905"/>
                  </a:cubicBezTo>
                  <a:cubicBezTo>
                    <a:pt x="110694" y="66981"/>
                    <a:pt x="119302" y="71285"/>
                    <a:pt x="125623" y="78010"/>
                  </a:cubicBezTo>
                  <a:cubicBezTo>
                    <a:pt x="131945" y="84735"/>
                    <a:pt x="135845" y="93612"/>
                    <a:pt x="136383" y="102893"/>
                  </a:cubicBezTo>
                  <a:cubicBezTo>
                    <a:pt x="136518" y="104776"/>
                    <a:pt x="135038" y="106390"/>
                    <a:pt x="133155" y="106524"/>
                  </a:cubicBezTo>
                  <a:lnTo>
                    <a:pt x="132886" y="106524"/>
                  </a:lnTo>
                  <a:cubicBezTo>
                    <a:pt x="131138" y="106524"/>
                    <a:pt x="129658" y="105179"/>
                    <a:pt x="129389" y="103296"/>
                  </a:cubicBezTo>
                  <a:cubicBezTo>
                    <a:pt x="128986" y="95630"/>
                    <a:pt x="125758" y="88367"/>
                    <a:pt x="120512" y="82718"/>
                  </a:cubicBezTo>
                  <a:cubicBezTo>
                    <a:pt x="115132" y="77069"/>
                    <a:pt x="108138" y="73572"/>
                    <a:pt x="100472" y="72765"/>
                  </a:cubicBezTo>
                  <a:cubicBezTo>
                    <a:pt x="98589" y="72496"/>
                    <a:pt x="97244" y="70882"/>
                    <a:pt x="97513" y="68999"/>
                  </a:cubicBezTo>
                  <a:close/>
                  <a:moveTo>
                    <a:pt x="149295" y="154003"/>
                  </a:moveTo>
                  <a:cubicBezTo>
                    <a:pt x="149295" y="154003"/>
                    <a:pt x="145260" y="157903"/>
                    <a:pt x="145126" y="157903"/>
                  </a:cubicBezTo>
                  <a:cubicBezTo>
                    <a:pt x="137728" y="165032"/>
                    <a:pt x="126161" y="166511"/>
                    <a:pt x="116477" y="164225"/>
                  </a:cubicBezTo>
                  <a:cubicBezTo>
                    <a:pt x="112980" y="163418"/>
                    <a:pt x="109483" y="162207"/>
                    <a:pt x="106255" y="160728"/>
                  </a:cubicBezTo>
                  <a:cubicBezTo>
                    <a:pt x="91326" y="154272"/>
                    <a:pt x="77069" y="142705"/>
                    <a:pt x="65636" y="130600"/>
                  </a:cubicBezTo>
                  <a:cubicBezTo>
                    <a:pt x="54204" y="118495"/>
                    <a:pt x="43444" y="103834"/>
                    <a:pt x="37795" y="88501"/>
                  </a:cubicBezTo>
                  <a:cubicBezTo>
                    <a:pt x="36584" y="85139"/>
                    <a:pt x="35508" y="81642"/>
                    <a:pt x="34836" y="78010"/>
                  </a:cubicBezTo>
                  <a:cubicBezTo>
                    <a:pt x="33087" y="68326"/>
                    <a:pt x="35239" y="56759"/>
                    <a:pt x="42637" y="49765"/>
                  </a:cubicBezTo>
                  <a:cubicBezTo>
                    <a:pt x="42637" y="49765"/>
                    <a:pt x="46672" y="45865"/>
                    <a:pt x="46806" y="45730"/>
                  </a:cubicBezTo>
                  <a:cubicBezTo>
                    <a:pt x="54204" y="39274"/>
                    <a:pt x="60525" y="47479"/>
                    <a:pt x="66443" y="53800"/>
                  </a:cubicBezTo>
                  <a:cubicBezTo>
                    <a:pt x="71554" y="59315"/>
                    <a:pt x="80028" y="68192"/>
                    <a:pt x="78548" y="76396"/>
                  </a:cubicBezTo>
                  <a:cubicBezTo>
                    <a:pt x="77741" y="80969"/>
                    <a:pt x="72899" y="84197"/>
                    <a:pt x="71285" y="88636"/>
                  </a:cubicBezTo>
                  <a:cubicBezTo>
                    <a:pt x="69133" y="94285"/>
                    <a:pt x="70209" y="99934"/>
                    <a:pt x="73706" y="104776"/>
                  </a:cubicBezTo>
                  <a:cubicBezTo>
                    <a:pt x="76127" y="108004"/>
                    <a:pt x="79086" y="111501"/>
                    <a:pt x="82180" y="114729"/>
                  </a:cubicBezTo>
                  <a:cubicBezTo>
                    <a:pt x="85139" y="117957"/>
                    <a:pt x="88501" y="121050"/>
                    <a:pt x="91595" y="123606"/>
                  </a:cubicBezTo>
                  <a:cubicBezTo>
                    <a:pt x="96168" y="127506"/>
                    <a:pt x="101817" y="128851"/>
                    <a:pt x="107600" y="126968"/>
                  </a:cubicBezTo>
                  <a:cubicBezTo>
                    <a:pt x="112173" y="125489"/>
                    <a:pt x="115670" y="120916"/>
                    <a:pt x="120243" y="120378"/>
                  </a:cubicBezTo>
                  <a:cubicBezTo>
                    <a:pt x="128448" y="119436"/>
                    <a:pt x="136921" y="128313"/>
                    <a:pt x="142167" y="133693"/>
                  </a:cubicBezTo>
                  <a:cubicBezTo>
                    <a:pt x="148219" y="139880"/>
                    <a:pt x="156155" y="146740"/>
                    <a:pt x="149161" y="153734"/>
                  </a:cubicBezTo>
                  <a:close/>
                  <a:moveTo>
                    <a:pt x="100875" y="0"/>
                  </a:moveTo>
                  <a:cubicBezTo>
                    <a:pt x="45192" y="0"/>
                    <a:pt x="0" y="45058"/>
                    <a:pt x="0" y="100875"/>
                  </a:cubicBezTo>
                  <a:cubicBezTo>
                    <a:pt x="0" y="156693"/>
                    <a:pt x="45192" y="201616"/>
                    <a:pt x="100875" y="201616"/>
                  </a:cubicBezTo>
                  <a:cubicBezTo>
                    <a:pt x="156558" y="201616"/>
                    <a:pt x="201750" y="156558"/>
                    <a:pt x="201750" y="100875"/>
                  </a:cubicBezTo>
                  <a:cubicBezTo>
                    <a:pt x="201750" y="45192"/>
                    <a:pt x="156558" y="0"/>
                    <a:pt x="100875" y="0"/>
                  </a:cubicBezTo>
                </a:path>
              </a:pathLst>
            </a:custGeom>
            <a:solidFill>
              <a:schemeClr val="tx1"/>
            </a:solidFill>
            <a:ln w="13242" cap="flat">
              <a:noFill/>
              <a:prstDash val="solid"/>
              <a:miter/>
            </a:ln>
          </p:spPr>
          <p:txBody>
            <a:bodyPr rtlCol="0" anchor="ctr"/>
            <a:lstStyle/>
            <a:p>
              <a:endParaRPr lang="en-GB"/>
            </a:p>
          </p:txBody>
        </p:sp>
      </p:grpSp>
      <p:sp>
        <p:nvSpPr>
          <p:cNvPr id="94" name="TextBox 93">
            <a:extLst>
              <a:ext uri="{FF2B5EF4-FFF2-40B4-BE49-F238E27FC236}">
                <a16:creationId xmlns:a16="http://schemas.microsoft.com/office/drawing/2014/main" id="{7FCEB7D9-E933-4E8E-8528-E060C86329CE}"/>
              </a:ext>
            </a:extLst>
          </p:cNvPr>
          <p:cNvSpPr txBox="1"/>
          <p:nvPr userDrawn="1"/>
        </p:nvSpPr>
        <p:spPr>
          <a:xfrm>
            <a:off x="1536619" y="7271315"/>
            <a:ext cx="3257096" cy="369332"/>
          </a:xfrm>
          <a:prstGeom prst="rect">
            <a:avLst/>
          </a:prstGeom>
          <a:noFill/>
        </p:spPr>
        <p:txBody>
          <a:bodyPr wrap="square">
            <a:spAutoFit/>
          </a:bodyPr>
          <a:lstStyle/>
          <a:p>
            <a:r>
              <a:rPr lang="en-GB" b="1" i="0" u="none" strike="noStrike" dirty="0">
                <a:solidFill>
                  <a:srgbClr val="272727"/>
                </a:solidFill>
                <a:effectLst/>
                <a:latin typeface="Arial" panose="020B0604020202020204" pitchFamily="34" charset="0"/>
                <a:cs typeface="Arial" panose="020B0604020202020204" pitchFamily="34" charset="0"/>
              </a:rPr>
              <a:t>www.our.org.jm</a:t>
            </a:r>
            <a:endParaRPr lang="en-GB" dirty="0">
              <a:solidFill>
                <a:srgbClr val="272727"/>
              </a:solidFill>
              <a:effectLst/>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879DED90-0F64-C93A-6C68-17F3BE3497FF}"/>
              </a:ext>
            </a:extLst>
          </p:cNvPr>
          <p:cNvSpPr txBox="1"/>
          <p:nvPr userDrawn="1"/>
        </p:nvSpPr>
        <p:spPr>
          <a:xfrm>
            <a:off x="6175998" y="7272184"/>
            <a:ext cx="4084495" cy="369332"/>
          </a:xfrm>
          <a:prstGeom prst="rect">
            <a:avLst/>
          </a:prstGeom>
          <a:noFill/>
        </p:spPr>
        <p:txBody>
          <a:bodyPr wrap="square">
            <a:spAutoFit/>
          </a:bodyPr>
          <a:lstStyle/>
          <a:p>
            <a:r>
              <a:rPr lang="en-GB" b="1" i="0" u="none" strike="noStrike" dirty="0">
                <a:solidFill>
                  <a:srgbClr val="272727"/>
                </a:solidFill>
                <a:effectLst/>
                <a:latin typeface="Arial" panose="020B0604020202020204" pitchFamily="34" charset="0"/>
                <a:cs typeface="Arial" panose="020B0604020202020204" pitchFamily="34" charset="0"/>
              </a:rPr>
              <a:t>www.youtube.com/TheOURJamaica</a:t>
            </a:r>
            <a:endParaRPr lang="en-GB" dirty="0">
              <a:solidFill>
                <a:srgbClr val="272727"/>
              </a:solidFill>
              <a:effectLst/>
              <a:latin typeface="Arial" panose="020B0604020202020204" pitchFamily="34" charset="0"/>
              <a:cs typeface="Arial" panose="020B0604020202020204" pitchFamily="34" charset="0"/>
            </a:endParaRPr>
          </a:p>
        </p:txBody>
      </p:sp>
      <p:grpSp>
        <p:nvGrpSpPr>
          <p:cNvPr id="104" name="Graphic 102">
            <a:extLst>
              <a:ext uri="{FF2B5EF4-FFF2-40B4-BE49-F238E27FC236}">
                <a16:creationId xmlns:a16="http://schemas.microsoft.com/office/drawing/2014/main" id="{5ECB4823-F623-0EAB-6614-7428A10F4EB4}"/>
              </a:ext>
            </a:extLst>
          </p:cNvPr>
          <p:cNvGrpSpPr/>
          <p:nvPr/>
        </p:nvGrpSpPr>
        <p:grpSpPr>
          <a:xfrm>
            <a:off x="5828864" y="6821661"/>
            <a:ext cx="357703" cy="357790"/>
            <a:chOff x="5623083" y="6134959"/>
            <a:chExt cx="390239" cy="390334"/>
          </a:xfrm>
        </p:grpSpPr>
        <p:sp>
          <p:nvSpPr>
            <p:cNvPr id="105" name="Freeform: Shape 104">
              <a:extLst>
                <a:ext uri="{FF2B5EF4-FFF2-40B4-BE49-F238E27FC236}">
                  <a16:creationId xmlns:a16="http://schemas.microsoft.com/office/drawing/2014/main" id="{ABA59392-5F19-A5B6-51B7-3BFDD85774D7}"/>
                </a:ext>
              </a:extLst>
            </p:cNvPr>
            <p:cNvSpPr/>
            <p:nvPr/>
          </p:nvSpPr>
          <p:spPr>
            <a:xfrm>
              <a:off x="5623083" y="6134959"/>
              <a:ext cx="390239" cy="390334"/>
            </a:xfrm>
            <a:custGeom>
              <a:avLst/>
              <a:gdLst>
                <a:gd name="connsiteX0" fmla="*/ 0 w 390239"/>
                <a:gd name="connsiteY0" fmla="*/ 0 h 390334"/>
                <a:gd name="connsiteX1" fmla="*/ 390239 w 390239"/>
                <a:gd name="connsiteY1" fmla="*/ 0 h 390334"/>
                <a:gd name="connsiteX2" fmla="*/ 390239 w 390239"/>
                <a:gd name="connsiteY2" fmla="*/ 390335 h 390334"/>
                <a:gd name="connsiteX3" fmla="*/ 0 w 390239"/>
                <a:gd name="connsiteY3" fmla="*/ 390335 h 390334"/>
                <a:gd name="connsiteX4" fmla="*/ 0 w 390239"/>
                <a:gd name="connsiteY4" fmla="*/ 0 h 390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39" h="390334">
                  <a:moveTo>
                    <a:pt x="0" y="0"/>
                  </a:moveTo>
                  <a:lnTo>
                    <a:pt x="390239" y="0"/>
                  </a:lnTo>
                  <a:lnTo>
                    <a:pt x="390239" y="390335"/>
                  </a:lnTo>
                  <a:lnTo>
                    <a:pt x="0" y="390335"/>
                  </a:lnTo>
                  <a:lnTo>
                    <a:pt x="0" y="0"/>
                  </a:lnTo>
                  <a:close/>
                </a:path>
              </a:pathLst>
            </a:custGeom>
            <a:solidFill>
              <a:srgbClr val="FFC000"/>
            </a:solidFill>
            <a:ln w="9525" cap="flat">
              <a:noFill/>
              <a:prstDash val="solid"/>
              <a:miter/>
            </a:ln>
          </p:spPr>
          <p:txBody>
            <a:bodyPr rtlCol="0" anchor="ctr"/>
            <a:lstStyle/>
            <a:p>
              <a:endParaRPr lang="en-GB" dirty="0"/>
            </a:p>
          </p:txBody>
        </p:sp>
        <p:sp>
          <p:nvSpPr>
            <p:cNvPr id="106" name="Freeform: Shape 105">
              <a:extLst>
                <a:ext uri="{FF2B5EF4-FFF2-40B4-BE49-F238E27FC236}">
                  <a16:creationId xmlns:a16="http://schemas.microsoft.com/office/drawing/2014/main" id="{3EAF15A8-07D3-D8DB-131D-17F57C38CE97}"/>
                </a:ext>
              </a:extLst>
            </p:cNvPr>
            <p:cNvSpPr/>
            <p:nvPr/>
          </p:nvSpPr>
          <p:spPr>
            <a:xfrm>
              <a:off x="5653182" y="6188965"/>
              <a:ext cx="333374" cy="285940"/>
            </a:xfrm>
            <a:custGeom>
              <a:avLst/>
              <a:gdLst>
                <a:gd name="connsiteX0" fmla="*/ 13144 w 333374"/>
                <a:gd name="connsiteY0" fmla="*/ 92297 h 285940"/>
                <a:gd name="connsiteX1" fmla="*/ 55531 w 333374"/>
                <a:gd name="connsiteY1" fmla="*/ 65437 h 285940"/>
                <a:gd name="connsiteX2" fmla="*/ 55531 w 333374"/>
                <a:gd name="connsiteY2" fmla="*/ 31242 h 285940"/>
                <a:gd name="connsiteX3" fmla="*/ 61627 w 333374"/>
                <a:gd name="connsiteY3" fmla="*/ 25241 h 285940"/>
                <a:gd name="connsiteX4" fmla="*/ 119158 w 333374"/>
                <a:gd name="connsiteY4" fmla="*/ 25241 h 285940"/>
                <a:gd name="connsiteX5" fmla="*/ 152114 w 333374"/>
                <a:gd name="connsiteY5" fmla="*/ 4382 h 285940"/>
                <a:gd name="connsiteX6" fmla="*/ 166973 w 333374"/>
                <a:gd name="connsiteY6" fmla="*/ 0 h 285940"/>
                <a:gd name="connsiteX7" fmla="*/ 181832 w 333374"/>
                <a:gd name="connsiteY7" fmla="*/ 4382 h 285940"/>
                <a:gd name="connsiteX8" fmla="*/ 214789 w 333374"/>
                <a:gd name="connsiteY8" fmla="*/ 25241 h 285940"/>
                <a:gd name="connsiteX9" fmla="*/ 272415 w 333374"/>
                <a:gd name="connsiteY9" fmla="*/ 25241 h 285940"/>
                <a:gd name="connsiteX10" fmla="*/ 278416 w 333374"/>
                <a:gd name="connsiteY10" fmla="*/ 31242 h 285940"/>
                <a:gd name="connsiteX11" fmla="*/ 278416 w 333374"/>
                <a:gd name="connsiteY11" fmla="*/ 65437 h 285940"/>
                <a:gd name="connsiteX12" fmla="*/ 320802 w 333374"/>
                <a:gd name="connsiteY12" fmla="*/ 92297 h 285940"/>
                <a:gd name="connsiteX13" fmla="*/ 320993 w 333374"/>
                <a:gd name="connsiteY13" fmla="*/ 92297 h 285940"/>
                <a:gd name="connsiteX14" fmla="*/ 320993 w 333374"/>
                <a:gd name="connsiteY14" fmla="*/ 92488 h 285940"/>
                <a:gd name="connsiteX15" fmla="*/ 321278 w 333374"/>
                <a:gd name="connsiteY15" fmla="*/ 92678 h 285940"/>
                <a:gd name="connsiteX16" fmla="*/ 321374 w 333374"/>
                <a:gd name="connsiteY16" fmla="*/ 92678 h 285940"/>
                <a:gd name="connsiteX17" fmla="*/ 321564 w 333374"/>
                <a:gd name="connsiteY17" fmla="*/ 92869 h 285940"/>
                <a:gd name="connsiteX18" fmla="*/ 321755 w 333374"/>
                <a:gd name="connsiteY18" fmla="*/ 93059 h 285940"/>
                <a:gd name="connsiteX19" fmla="*/ 321945 w 333374"/>
                <a:gd name="connsiteY19" fmla="*/ 93059 h 285940"/>
                <a:gd name="connsiteX20" fmla="*/ 322040 w 333374"/>
                <a:gd name="connsiteY20" fmla="*/ 93250 h 285940"/>
                <a:gd name="connsiteX21" fmla="*/ 322136 w 333374"/>
                <a:gd name="connsiteY21" fmla="*/ 93250 h 285940"/>
                <a:gd name="connsiteX22" fmla="*/ 322326 w 333374"/>
                <a:gd name="connsiteY22" fmla="*/ 93440 h 285940"/>
                <a:gd name="connsiteX23" fmla="*/ 322517 w 333374"/>
                <a:gd name="connsiteY23" fmla="*/ 93440 h 285940"/>
                <a:gd name="connsiteX24" fmla="*/ 322612 w 333374"/>
                <a:gd name="connsiteY24" fmla="*/ 93631 h 285940"/>
                <a:gd name="connsiteX25" fmla="*/ 322707 w 333374"/>
                <a:gd name="connsiteY25" fmla="*/ 93631 h 285940"/>
                <a:gd name="connsiteX26" fmla="*/ 322802 w 333374"/>
                <a:gd name="connsiteY26" fmla="*/ 93821 h 285940"/>
                <a:gd name="connsiteX27" fmla="*/ 322898 w 333374"/>
                <a:gd name="connsiteY27" fmla="*/ 93821 h 285940"/>
                <a:gd name="connsiteX28" fmla="*/ 322898 w 333374"/>
                <a:gd name="connsiteY28" fmla="*/ 93917 h 285940"/>
                <a:gd name="connsiteX29" fmla="*/ 323183 w 333374"/>
                <a:gd name="connsiteY29" fmla="*/ 94202 h 285940"/>
                <a:gd name="connsiteX30" fmla="*/ 323279 w 333374"/>
                <a:gd name="connsiteY30" fmla="*/ 94202 h 285940"/>
                <a:gd name="connsiteX31" fmla="*/ 323564 w 333374"/>
                <a:gd name="connsiteY31" fmla="*/ 94488 h 285940"/>
                <a:gd name="connsiteX32" fmla="*/ 323564 w 333374"/>
                <a:gd name="connsiteY32" fmla="*/ 94488 h 285940"/>
                <a:gd name="connsiteX33" fmla="*/ 324422 w 333374"/>
                <a:gd name="connsiteY33" fmla="*/ 95250 h 285940"/>
                <a:gd name="connsiteX34" fmla="*/ 325184 w 333374"/>
                <a:gd name="connsiteY34" fmla="*/ 96012 h 285940"/>
                <a:gd name="connsiteX35" fmla="*/ 325755 w 333374"/>
                <a:gd name="connsiteY35" fmla="*/ 96584 h 285940"/>
                <a:gd name="connsiteX36" fmla="*/ 325755 w 333374"/>
                <a:gd name="connsiteY36" fmla="*/ 96584 h 285940"/>
                <a:gd name="connsiteX37" fmla="*/ 325850 w 333374"/>
                <a:gd name="connsiteY37" fmla="*/ 96774 h 285940"/>
                <a:gd name="connsiteX38" fmla="*/ 325850 w 333374"/>
                <a:gd name="connsiteY38" fmla="*/ 96774 h 285940"/>
                <a:gd name="connsiteX39" fmla="*/ 325946 w 333374"/>
                <a:gd name="connsiteY39" fmla="*/ 96965 h 285940"/>
                <a:gd name="connsiteX40" fmla="*/ 325946 w 333374"/>
                <a:gd name="connsiteY40" fmla="*/ 96965 h 285940"/>
                <a:gd name="connsiteX41" fmla="*/ 325946 w 333374"/>
                <a:gd name="connsiteY41" fmla="*/ 97060 h 285940"/>
                <a:gd name="connsiteX42" fmla="*/ 325946 w 333374"/>
                <a:gd name="connsiteY42" fmla="*/ 97060 h 285940"/>
                <a:gd name="connsiteX43" fmla="*/ 325946 w 333374"/>
                <a:gd name="connsiteY43" fmla="*/ 97250 h 285940"/>
                <a:gd name="connsiteX44" fmla="*/ 326041 w 333374"/>
                <a:gd name="connsiteY44" fmla="*/ 97250 h 285940"/>
                <a:gd name="connsiteX45" fmla="*/ 326231 w 333374"/>
                <a:gd name="connsiteY45" fmla="*/ 97536 h 285940"/>
                <a:gd name="connsiteX46" fmla="*/ 330041 w 333374"/>
                <a:gd name="connsiteY46" fmla="*/ 102870 h 285940"/>
                <a:gd name="connsiteX47" fmla="*/ 333375 w 333374"/>
                <a:gd name="connsiteY47" fmla="*/ 116300 h 285940"/>
                <a:gd name="connsiteX48" fmla="*/ 333375 w 333374"/>
                <a:gd name="connsiteY48" fmla="*/ 258318 h 285940"/>
                <a:gd name="connsiteX49" fmla="*/ 325279 w 333374"/>
                <a:gd name="connsiteY49" fmla="*/ 277940 h 285940"/>
                <a:gd name="connsiteX50" fmla="*/ 308705 w 333374"/>
                <a:gd name="connsiteY50" fmla="*/ 285941 h 285940"/>
                <a:gd name="connsiteX51" fmla="*/ 308229 w 333374"/>
                <a:gd name="connsiteY51" fmla="*/ 285941 h 285940"/>
                <a:gd name="connsiteX52" fmla="*/ 307753 w 333374"/>
                <a:gd name="connsiteY52" fmla="*/ 285941 h 285940"/>
                <a:gd name="connsiteX53" fmla="*/ 307562 w 333374"/>
                <a:gd name="connsiteY53" fmla="*/ 285941 h 285940"/>
                <a:gd name="connsiteX54" fmla="*/ 307086 w 333374"/>
                <a:gd name="connsiteY54" fmla="*/ 285941 h 285940"/>
                <a:gd name="connsiteX55" fmla="*/ 306896 w 333374"/>
                <a:gd name="connsiteY55" fmla="*/ 285941 h 285940"/>
                <a:gd name="connsiteX56" fmla="*/ 26765 w 333374"/>
                <a:gd name="connsiteY56" fmla="*/ 285941 h 285940"/>
                <a:gd name="connsiteX57" fmla="*/ 26480 w 333374"/>
                <a:gd name="connsiteY57" fmla="*/ 285941 h 285940"/>
                <a:gd name="connsiteX58" fmla="*/ 26003 w 333374"/>
                <a:gd name="connsiteY58" fmla="*/ 285941 h 285940"/>
                <a:gd name="connsiteX59" fmla="*/ 25718 w 333374"/>
                <a:gd name="connsiteY59" fmla="*/ 285941 h 285940"/>
                <a:gd name="connsiteX60" fmla="*/ 25241 w 333374"/>
                <a:gd name="connsiteY60" fmla="*/ 285941 h 285940"/>
                <a:gd name="connsiteX61" fmla="*/ 24956 w 333374"/>
                <a:gd name="connsiteY61" fmla="*/ 285941 h 285940"/>
                <a:gd name="connsiteX62" fmla="*/ 24670 w 333374"/>
                <a:gd name="connsiteY62" fmla="*/ 285941 h 285940"/>
                <a:gd name="connsiteX63" fmla="*/ 8096 w 333374"/>
                <a:gd name="connsiteY63" fmla="*/ 277940 h 285940"/>
                <a:gd name="connsiteX64" fmla="*/ 0 w 333374"/>
                <a:gd name="connsiteY64" fmla="*/ 258318 h 285940"/>
                <a:gd name="connsiteX65" fmla="*/ 0 w 333374"/>
                <a:gd name="connsiteY65" fmla="*/ 116300 h 285940"/>
                <a:gd name="connsiteX66" fmla="*/ 3334 w 333374"/>
                <a:gd name="connsiteY66" fmla="*/ 102870 h 285940"/>
                <a:gd name="connsiteX67" fmla="*/ 7144 w 333374"/>
                <a:gd name="connsiteY67" fmla="*/ 97536 h 285940"/>
                <a:gd name="connsiteX68" fmla="*/ 7239 w 333374"/>
                <a:gd name="connsiteY68" fmla="*/ 97536 h 285940"/>
                <a:gd name="connsiteX69" fmla="*/ 7715 w 333374"/>
                <a:gd name="connsiteY69" fmla="*/ 96965 h 285940"/>
                <a:gd name="connsiteX70" fmla="*/ 7715 w 333374"/>
                <a:gd name="connsiteY70" fmla="*/ 96965 h 285940"/>
                <a:gd name="connsiteX71" fmla="*/ 7715 w 333374"/>
                <a:gd name="connsiteY71" fmla="*/ 96869 h 285940"/>
                <a:gd name="connsiteX72" fmla="*/ 7810 w 333374"/>
                <a:gd name="connsiteY72" fmla="*/ 96869 h 285940"/>
                <a:gd name="connsiteX73" fmla="*/ 7906 w 333374"/>
                <a:gd name="connsiteY73" fmla="*/ 96679 h 285940"/>
                <a:gd name="connsiteX74" fmla="*/ 8477 w 333374"/>
                <a:gd name="connsiteY74" fmla="*/ 96107 h 285940"/>
                <a:gd name="connsiteX75" fmla="*/ 8953 w 333374"/>
                <a:gd name="connsiteY75" fmla="*/ 95631 h 285940"/>
                <a:gd name="connsiteX76" fmla="*/ 10192 w 333374"/>
                <a:gd name="connsiteY76" fmla="*/ 94678 h 285940"/>
                <a:gd name="connsiteX77" fmla="*/ 10192 w 333374"/>
                <a:gd name="connsiteY77" fmla="*/ 94678 h 285940"/>
                <a:gd name="connsiteX78" fmla="*/ 10382 w 333374"/>
                <a:gd name="connsiteY78" fmla="*/ 94488 h 285940"/>
                <a:gd name="connsiteX79" fmla="*/ 10382 w 333374"/>
                <a:gd name="connsiteY79" fmla="*/ 94488 h 285940"/>
                <a:gd name="connsiteX80" fmla="*/ 10859 w 333374"/>
                <a:gd name="connsiteY80" fmla="*/ 94107 h 285940"/>
                <a:gd name="connsiteX81" fmla="*/ 10954 w 333374"/>
                <a:gd name="connsiteY81" fmla="*/ 94107 h 285940"/>
                <a:gd name="connsiteX82" fmla="*/ 11049 w 333374"/>
                <a:gd name="connsiteY82" fmla="*/ 94012 h 285940"/>
                <a:gd name="connsiteX83" fmla="*/ 11049 w 333374"/>
                <a:gd name="connsiteY83" fmla="*/ 94012 h 285940"/>
                <a:gd name="connsiteX84" fmla="*/ 11144 w 333374"/>
                <a:gd name="connsiteY84" fmla="*/ 93821 h 285940"/>
                <a:gd name="connsiteX85" fmla="*/ 11240 w 333374"/>
                <a:gd name="connsiteY85" fmla="*/ 93821 h 285940"/>
                <a:gd name="connsiteX86" fmla="*/ 11335 w 333374"/>
                <a:gd name="connsiteY86" fmla="*/ 93631 h 285940"/>
                <a:gd name="connsiteX87" fmla="*/ 11335 w 333374"/>
                <a:gd name="connsiteY87" fmla="*/ 93631 h 285940"/>
                <a:gd name="connsiteX88" fmla="*/ 11525 w 333374"/>
                <a:gd name="connsiteY88" fmla="*/ 93440 h 285940"/>
                <a:gd name="connsiteX89" fmla="*/ 11621 w 333374"/>
                <a:gd name="connsiteY89" fmla="*/ 93440 h 285940"/>
                <a:gd name="connsiteX90" fmla="*/ 11716 w 333374"/>
                <a:gd name="connsiteY90" fmla="*/ 93345 h 285940"/>
                <a:gd name="connsiteX91" fmla="*/ 11716 w 333374"/>
                <a:gd name="connsiteY91" fmla="*/ 93345 h 285940"/>
                <a:gd name="connsiteX92" fmla="*/ 11906 w 333374"/>
                <a:gd name="connsiteY92" fmla="*/ 93155 h 285940"/>
                <a:gd name="connsiteX93" fmla="*/ 12097 w 333374"/>
                <a:gd name="connsiteY93" fmla="*/ 92964 h 285940"/>
                <a:gd name="connsiteX94" fmla="*/ 12192 w 333374"/>
                <a:gd name="connsiteY94" fmla="*/ 92964 h 285940"/>
                <a:gd name="connsiteX95" fmla="*/ 12287 w 333374"/>
                <a:gd name="connsiteY95" fmla="*/ 92869 h 285940"/>
                <a:gd name="connsiteX96" fmla="*/ 12383 w 333374"/>
                <a:gd name="connsiteY96" fmla="*/ 92869 h 285940"/>
                <a:gd name="connsiteX97" fmla="*/ 12668 w 333374"/>
                <a:gd name="connsiteY97" fmla="*/ 92583 h 285940"/>
                <a:gd name="connsiteX98" fmla="*/ 12668 w 333374"/>
                <a:gd name="connsiteY98" fmla="*/ 92583 h 285940"/>
                <a:gd name="connsiteX99" fmla="*/ 12859 w 333374"/>
                <a:gd name="connsiteY99" fmla="*/ 92393 h 285940"/>
                <a:gd name="connsiteX100" fmla="*/ 55531 w 333374"/>
                <a:gd name="connsiteY100" fmla="*/ 79629 h 285940"/>
                <a:gd name="connsiteX101" fmla="*/ 19526 w 333374"/>
                <a:gd name="connsiteY101" fmla="*/ 102489 h 285940"/>
                <a:gd name="connsiteX102" fmla="*/ 19431 w 333374"/>
                <a:gd name="connsiteY102" fmla="*/ 102489 h 285940"/>
                <a:gd name="connsiteX103" fmla="*/ 19431 w 333374"/>
                <a:gd name="connsiteY103" fmla="*/ 102489 h 285940"/>
                <a:gd name="connsiteX104" fmla="*/ 19431 w 333374"/>
                <a:gd name="connsiteY104" fmla="*/ 102489 h 285940"/>
                <a:gd name="connsiteX105" fmla="*/ 19431 w 333374"/>
                <a:gd name="connsiteY105" fmla="*/ 102489 h 285940"/>
                <a:gd name="connsiteX106" fmla="*/ 19431 w 333374"/>
                <a:gd name="connsiteY106" fmla="*/ 102489 h 285940"/>
                <a:gd name="connsiteX107" fmla="*/ 19431 w 333374"/>
                <a:gd name="connsiteY107" fmla="*/ 102584 h 285940"/>
                <a:gd name="connsiteX108" fmla="*/ 19431 w 333374"/>
                <a:gd name="connsiteY108" fmla="*/ 102584 h 285940"/>
                <a:gd name="connsiteX109" fmla="*/ 19431 w 333374"/>
                <a:gd name="connsiteY109" fmla="*/ 102584 h 285940"/>
                <a:gd name="connsiteX110" fmla="*/ 19431 w 333374"/>
                <a:gd name="connsiteY110" fmla="*/ 102584 h 285940"/>
                <a:gd name="connsiteX111" fmla="*/ 19431 w 333374"/>
                <a:gd name="connsiteY111" fmla="*/ 102584 h 285940"/>
                <a:gd name="connsiteX112" fmla="*/ 19431 w 333374"/>
                <a:gd name="connsiteY112" fmla="*/ 102584 h 285940"/>
                <a:gd name="connsiteX113" fmla="*/ 19431 w 333374"/>
                <a:gd name="connsiteY113" fmla="*/ 102584 h 285940"/>
                <a:gd name="connsiteX114" fmla="*/ 19336 w 333374"/>
                <a:gd name="connsiteY114" fmla="*/ 102584 h 285940"/>
                <a:gd name="connsiteX115" fmla="*/ 19336 w 333374"/>
                <a:gd name="connsiteY115" fmla="*/ 102680 h 285940"/>
                <a:gd name="connsiteX116" fmla="*/ 19336 w 333374"/>
                <a:gd name="connsiteY116" fmla="*/ 102680 h 285940"/>
                <a:gd name="connsiteX117" fmla="*/ 19336 w 333374"/>
                <a:gd name="connsiteY117" fmla="*/ 102680 h 285940"/>
                <a:gd name="connsiteX118" fmla="*/ 19336 w 333374"/>
                <a:gd name="connsiteY118" fmla="*/ 102680 h 285940"/>
                <a:gd name="connsiteX119" fmla="*/ 19336 w 333374"/>
                <a:gd name="connsiteY119" fmla="*/ 102680 h 285940"/>
                <a:gd name="connsiteX120" fmla="*/ 19336 w 333374"/>
                <a:gd name="connsiteY120" fmla="*/ 102680 h 285940"/>
                <a:gd name="connsiteX121" fmla="*/ 19336 w 333374"/>
                <a:gd name="connsiteY121" fmla="*/ 102680 h 285940"/>
                <a:gd name="connsiteX122" fmla="*/ 19240 w 333374"/>
                <a:gd name="connsiteY122" fmla="*/ 102680 h 285940"/>
                <a:gd name="connsiteX123" fmla="*/ 19240 w 333374"/>
                <a:gd name="connsiteY123" fmla="*/ 102775 h 285940"/>
                <a:gd name="connsiteX124" fmla="*/ 19240 w 333374"/>
                <a:gd name="connsiteY124" fmla="*/ 102775 h 285940"/>
                <a:gd name="connsiteX125" fmla="*/ 19240 w 333374"/>
                <a:gd name="connsiteY125" fmla="*/ 102775 h 285940"/>
                <a:gd name="connsiteX126" fmla="*/ 19050 w 333374"/>
                <a:gd name="connsiteY126" fmla="*/ 102965 h 285940"/>
                <a:gd name="connsiteX127" fmla="*/ 19050 w 333374"/>
                <a:gd name="connsiteY127" fmla="*/ 102965 h 285940"/>
                <a:gd name="connsiteX128" fmla="*/ 18859 w 333374"/>
                <a:gd name="connsiteY128" fmla="*/ 103156 h 285940"/>
                <a:gd name="connsiteX129" fmla="*/ 18859 w 333374"/>
                <a:gd name="connsiteY129" fmla="*/ 103156 h 285940"/>
                <a:gd name="connsiteX130" fmla="*/ 18859 w 333374"/>
                <a:gd name="connsiteY130" fmla="*/ 103156 h 285940"/>
                <a:gd name="connsiteX131" fmla="*/ 18669 w 333374"/>
                <a:gd name="connsiteY131" fmla="*/ 103346 h 285940"/>
                <a:gd name="connsiteX132" fmla="*/ 18574 w 333374"/>
                <a:gd name="connsiteY132" fmla="*/ 103346 h 285940"/>
                <a:gd name="connsiteX133" fmla="*/ 18288 w 333374"/>
                <a:gd name="connsiteY133" fmla="*/ 103632 h 285940"/>
                <a:gd name="connsiteX134" fmla="*/ 56388 w 333374"/>
                <a:gd name="connsiteY134" fmla="*/ 127730 h 285940"/>
                <a:gd name="connsiteX135" fmla="*/ 56388 w 333374"/>
                <a:gd name="connsiteY135" fmla="*/ 79248 h 285940"/>
                <a:gd name="connsiteX136" fmla="*/ 278321 w 333374"/>
                <a:gd name="connsiteY136" fmla="*/ 128111 h 285940"/>
                <a:gd name="connsiteX137" fmla="*/ 316421 w 333374"/>
                <a:gd name="connsiteY137" fmla="*/ 104013 h 285940"/>
                <a:gd name="connsiteX138" fmla="*/ 316421 w 333374"/>
                <a:gd name="connsiteY138" fmla="*/ 104013 h 285940"/>
                <a:gd name="connsiteX139" fmla="*/ 316421 w 333374"/>
                <a:gd name="connsiteY139" fmla="*/ 104013 h 285940"/>
                <a:gd name="connsiteX140" fmla="*/ 316421 w 333374"/>
                <a:gd name="connsiteY140" fmla="*/ 104013 h 285940"/>
                <a:gd name="connsiteX141" fmla="*/ 316421 w 333374"/>
                <a:gd name="connsiteY141" fmla="*/ 104013 h 285940"/>
                <a:gd name="connsiteX142" fmla="*/ 316421 w 333374"/>
                <a:gd name="connsiteY142" fmla="*/ 104013 h 285940"/>
                <a:gd name="connsiteX143" fmla="*/ 316421 w 333374"/>
                <a:gd name="connsiteY143" fmla="*/ 103918 h 285940"/>
                <a:gd name="connsiteX144" fmla="*/ 316230 w 333374"/>
                <a:gd name="connsiteY144" fmla="*/ 103727 h 285940"/>
                <a:gd name="connsiteX145" fmla="*/ 316230 w 333374"/>
                <a:gd name="connsiteY145" fmla="*/ 103727 h 285940"/>
                <a:gd name="connsiteX146" fmla="*/ 316230 w 333374"/>
                <a:gd name="connsiteY146" fmla="*/ 103727 h 285940"/>
                <a:gd name="connsiteX147" fmla="*/ 316135 w 333374"/>
                <a:gd name="connsiteY147" fmla="*/ 103727 h 285940"/>
                <a:gd name="connsiteX148" fmla="*/ 316135 w 333374"/>
                <a:gd name="connsiteY148" fmla="*/ 103632 h 285940"/>
                <a:gd name="connsiteX149" fmla="*/ 316135 w 333374"/>
                <a:gd name="connsiteY149" fmla="*/ 103632 h 285940"/>
                <a:gd name="connsiteX150" fmla="*/ 316135 w 333374"/>
                <a:gd name="connsiteY150" fmla="*/ 103632 h 285940"/>
                <a:gd name="connsiteX151" fmla="*/ 315944 w 333374"/>
                <a:gd name="connsiteY151" fmla="*/ 103442 h 285940"/>
                <a:gd name="connsiteX152" fmla="*/ 315944 w 333374"/>
                <a:gd name="connsiteY152" fmla="*/ 103442 h 285940"/>
                <a:gd name="connsiteX153" fmla="*/ 315944 w 333374"/>
                <a:gd name="connsiteY153" fmla="*/ 103442 h 285940"/>
                <a:gd name="connsiteX154" fmla="*/ 315849 w 333374"/>
                <a:gd name="connsiteY154" fmla="*/ 103442 h 285940"/>
                <a:gd name="connsiteX155" fmla="*/ 315849 w 333374"/>
                <a:gd name="connsiteY155" fmla="*/ 103346 h 285940"/>
                <a:gd name="connsiteX156" fmla="*/ 315849 w 333374"/>
                <a:gd name="connsiteY156" fmla="*/ 103346 h 285940"/>
                <a:gd name="connsiteX157" fmla="*/ 315849 w 333374"/>
                <a:gd name="connsiteY157" fmla="*/ 103346 h 285940"/>
                <a:gd name="connsiteX158" fmla="*/ 315754 w 333374"/>
                <a:gd name="connsiteY158" fmla="*/ 103346 h 285940"/>
                <a:gd name="connsiteX159" fmla="*/ 315754 w 333374"/>
                <a:gd name="connsiteY159" fmla="*/ 103251 h 285940"/>
                <a:gd name="connsiteX160" fmla="*/ 315754 w 333374"/>
                <a:gd name="connsiteY160" fmla="*/ 103251 h 285940"/>
                <a:gd name="connsiteX161" fmla="*/ 315754 w 333374"/>
                <a:gd name="connsiteY161" fmla="*/ 103251 h 285940"/>
                <a:gd name="connsiteX162" fmla="*/ 315754 w 333374"/>
                <a:gd name="connsiteY162" fmla="*/ 103251 h 285940"/>
                <a:gd name="connsiteX163" fmla="*/ 315754 w 333374"/>
                <a:gd name="connsiteY163" fmla="*/ 103251 h 285940"/>
                <a:gd name="connsiteX164" fmla="*/ 315754 w 333374"/>
                <a:gd name="connsiteY164" fmla="*/ 103251 h 285940"/>
                <a:gd name="connsiteX165" fmla="*/ 315754 w 333374"/>
                <a:gd name="connsiteY165" fmla="*/ 103251 h 285940"/>
                <a:gd name="connsiteX166" fmla="*/ 315754 w 333374"/>
                <a:gd name="connsiteY166" fmla="*/ 103251 h 285940"/>
                <a:gd name="connsiteX167" fmla="*/ 315754 w 333374"/>
                <a:gd name="connsiteY167" fmla="*/ 103251 h 285940"/>
                <a:gd name="connsiteX168" fmla="*/ 315754 w 333374"/>
                <a:gd name="connsiteY168" fmla="*/ 103251 h 285940"/>
                <a:gd name="connsiteX169" fmla="*/ 315754 w 333374"/>
                <a:gd name="connsiteY169" fmla="*/ 103251 h 285940"/>
                <a:gd name="connsiteX170" fmla="*/ 315754 w 333374"/>
                <a:gd name="connsiteY170" fmla="*/ 103251 h 285940"/>
                <a:gd name="connsiteX171" fmla="*/ 315754 w 333374"/>
                <a:gd name="connsiteY171" fmla="*/ 103251 h 285940"/>
                <a:gd name="connsiteX172" fmla="*/ 315754 w 333374"/>
                <a:gd name="connsiteY172" fmla="*/ 103251 h 285940"/>
                <a:gd name="connsiteX173" fmla="*/ 315754 w 333374"/>
                <a:gd name="connsiteY173" fmla="*/ 103251 h 285940"/>
                <a:gd name="connsiteX174" fmla="*/ 315754 w 333374"/>
                <a:gd name="connsiteY174" fmla="*/ 103251 h 285940"/>
                <a:gd name="connsiteX175" fmla="*/ 315754 w 333374"/>
                <a:gd name="connsiteY175" fmla="*/ 103251 h 285940"/>
                <a:gd name="connsiteX176" fmla="*/ 315754 w 333374"/>
                <a:gd name="connsiteY176" fmla="*/ 103251 h 285940"/>
                <a:gd name="connsiteX177" fmla="*/ 315754 w 333374"/>
                <a:gd name="connsiteY177" fmla="*/ 103251 h 285940"/>
                <a:gd name="connsiteX178" fmla="*/ 315659 w 333374"/>
                <a:gd name="connsiteY178" fmla="*/ 103251 h 285940"/>
                <a:gd name="connsiteX179" fmla="*/ 315563 w 333374"/>
                <a:gd name="connsiteY179" fmla="*/ 103156 h 285940"/>
                <a:gd name="connsiteX180" fmla="*/ 279559 w 333374"/>
                <a:gd name="connsiteY180" fmla="*/ 80296 h 285940"/>
                <a:gd name="connsiteX181" fmla="*/ 279559 w 333374"/>
                <a:gd name="connsiteY181" fmla="*/ 128778 h 285940"/>
                <a:gd name="connsiteX182" fmla="*/ 141637 w 333374"/>
                <a:gd name="connsiteY182" fmla="*/ 25241 h 285940"/>
                <a:gd name="connsiteX183" fmla="*/ 192310 w 333374"/>
                <a:gd name="connsiteY183" fmla="*/ 25241 h 285940"/>
                <a:gd name="connsiteX184" fmla="*/ 175355 w 333374"/>
                <a:gd name="connsiteY184" fmla="*/ 14478 h 285940"/>
                <a:gd name="connsiteX185" fmla="*/ 166878 w 333374"/>
                <a:gd name="connsiteY185" fmla="*/ 11906 h 285940"/>
                <a:gd name="connsiteX186" fmla="*/ 158401 w 333374"/>
                <a:gd name="connsiteY186" fmla="*/ 14478 h 285940"/>
                <a:gd name="connsiteX187" fmla="*/ 141446 w 333374"/>
                <a:gd name="connsiteY187" fmla="*/ 25241 h 285940"/>
                <a:gd name="connsiteX188" fmla="*/ 275939 w 333374"/>
                <a:gd name="connsiteY188" fmla="*/ 143828 h 285940"/>
                <a:gd name="connsiteX189" fmla="*/ 275177 w 333374"/>
                <a:gd name="connsiteY189" fmla="*/ 144304 h 285940"/>
                <a:gd name="connsiteX190" fmla="*/ 207169 w 333374"/>
                <a:gd name="connsiteY190" fmla="*/ 187357 h 285940"/>
                <a:gd name="connsiteX191" fmla="*/ 321564 w 333374"/>
                <a:gd name="connsiteY191" fmla="*/ 259747 h 285940"/>
                <a:gd name="connsiteX192" fmla="*/ 321659 w 333374"/>
                <a:gd name="connsiteY192" fmla="*/ 257842 h 285940"/>
                <a:gd name="connsiteX193" fmla="*/ 321659 w 333374"/>
                <a:gd name="connsiteY193" fmla="*/ 114871 h 285940"/>
                <a:gd name="connsiteX194" fmla="*/ 275939 w 333374"/>
                <a:gd name="connsiteY194" fmla="*/ 143828 h 285940"/>
                <a:gd name="connsiteX195" fmla="*/ 213074 w 333374"/>
                <a:gd name="connsiteY195" fmla="*/ 37243 h 285940"/>
                <a:gd name="connsiteX196" fmla="*/ 67628 w 333374"/>
                <a:gd name="connsiteY196" fmla="*/ 37243 h 285940"/>
                <a:gd name="connsiteX197" fmla="*/ 67628 w 333374"/>
                <a:gd name="connsiteY197" fmla="*/ 135731 h 285940"/>
                <a:gd name="connsiteX198" fmla="*/ 157258 w 333374"/>
                <a:gd name="connsiteY198" fmla="*/ 192405 h 285940"/>
                <a:gd name="connsiteX199" fmla="*/ 166973 w 333374"/>
                <a:gd name="connsiteY199" fmla="*/ 195358 h 285940"/>
                <a:gd name="connsiteX200" fmla="*/ 176689 w 333374"/>
                <a:gd name="connsiteY200" fmla="*/ 192405 h 285940"/>
                <a:gd name="connsiteX201" fmla="*/ 266319 w 333374"/>
                <a:gd name="connsiteY201" fmla="*/ 135731 h 285940"/>
                <a:gd name="connsiteX202" fmla="*/ 266319 w 333374"/>
                <a:gd name="connsiteY202" fmla="*/ 37243 h 285940"/>
                <a:gd name="connsiteX203" fmla="*/ 213074 w 333374"/>
                <a:gd name="connsiteY203" fmla="*/ 37243 h 285940"/>
                <a:gd name="connsiteX204" fmla="*/ 12287 w 333374"/>
                <a:gd name="connsiteY204" fmla="*/ 259842 h 285940"/>
                <a:gd name="connsiteX205" fmla="*/ 126682 w 333374"/>
                <a:gd name="connsiteY205" fmla="*/ 187452 h 285940"/>
                <a:gd name="connsiteX206" fmla="*/ 58293 w 333374"/>
                <a:gd name="connsiteY206" fmla="*/ 144113 h 285940"/>
                <a:gd name="connsiteX207" fmla="*/ 58293 w 333374"/>
                <a:gd name="connsiteY207" fmla="*/ 144113 h 285940"/>
                <a:gd name="connsiteX208" fmla="*/ 12287 w 333374"/>
                <a:gd name="connsiteY208" fmla="*/ 114967 h 285940"/>
                <a:gd name="connsiteX209" fmla="*/ 12287 w 333374"/>
                <a:gd name="connsiteY209" fmla="*/ 115824 h 285940"/>
                <a:gd name="connsiteX210" fmla="*/ 12287 w 333374"/>
                <a:gd name="connsiteY210" fmla="*/ 257842 h 285940"/>
                <a:gd name="connsiteX211" fmla="*/ 12478 w 333374"/>
                <a:gd name="connsiteY211" fmla="*/ 259747 h 285940"/>
                <a:gd name="connsiteX212" fmla="*/ 137922 w 333374"/>
                <a:gd name="connsiteY212" fmla="*/ 194596 h 285940"/>
                <a:gd name="connsiteX213" fmla="*/ 18193 w 333374"/>
                <a:gd name="connsiteY213" fmla="*/ 270320 h 285940"/>
                <a:gd name="connsiteX214" fmla="*/ 26289 w 333374"/>
                <a:gd name="connsiteY214" fmla="*/ 273558 h 285940"/>
                <a:gd name="connsiteX215" fmla="*/ 26575 w 333374"/>
                <a:gd name="connsiteY215" fmla="*/ 273558 h 285940"/>
                <a:gd name="connsiteX216" fmla="*/ 27337 w 333374"/>
                <a:gd name="connsiteY216" fmla="*/ 273558 h 285940"/>
                <a:gd name="connsiteX217" fmla="*/ 27527 w 333374"/>
                <a:gd name="connsiteY217" fmla="*/ 273558 h 285940"/>
                <a:gd name="connsiteX218" fmla="*/ 306134 w 333374"/>
                <a:gd name="connsiteY218" fmla="*/ 273558 h 285940"/>
                <a:gd name="connsiteX219" fmla="*/ 306324 w 333374"/>
                <a:gd name="connsiteY219" fmla="*/ 273558 h 285940"/>
                <a:gd name="connsiteX220" fmla="*/ 307086 w 333374"/>
                <a:gd name="connsiteY220" fmla="*/ 273558 h 285940"/>
                <a:gd name="connsiteX221" fmla="*/ 307181 w 333374"/>
                <a:gd name="connsiteY221" fmla="*/ 273558 h 285940"/>
                <a:gd name="connsiteX222" fmla="*/ 307372 w 333374"/>
                <a:gd name="connsiteY222" fmla="*/ 273558 h 285940"/>
                <a:gd name="connsiteX223" fmla="*/ 315468 w 333374"/>
                <a:gd name="connsiteY223" fmla="*/ 270320 h 285940"/>
                <a:gd name="connsiteX224" fmla="*/ 195834 w 333374"/>
                <a:gd name="connsiteY224" fmla="*/ 194596 h 285940"/>
                <a:gd name="connsiteX225" fmla="*/ 182975 w 333374"/>
                <a:gd name="connsiteY225" fmla="*/ 202692 h 285940"/>
                <a:gd name="connsiteX226" fmla="*/ 166878 w 333374"/>
                <a:gd name="connsiteY226" fmla="*/ 207455 h 285940"/>
                <a:gd name="connsiteX227" fmla="*/ 150781 w 333374"/>
                <a:gd name="connsiteY227" fmla="*/ 202692 h 285940"/>
                <a:gd name="connsiteX228" fmla="*/ 137922 w 333374"/>
                <a:gd name="connsiteY228" fmla="*/ 194596 h 28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333374" h="285940">
                  <a:moveTo>
                    <a:pt x="13144" y="92297"/>
                  </a:moveTo>
                  <a:lnTo>
                    <a:pt x="55531" y="65437"/>
                  </a:lnTo>
                  <a:lnTo>
                    <a:pt x="55531" y="31242"/>
                  </a:lnTo>
                  <a:cubicBezTo>
                    <a:pt x="55531" y="27908"/>
                    <a:pt x="58293" y="25241"/>
                    <a:pt x="61627" y="25241"/>
                  </a:cubicBezTo>
                  <a:lnTo>
                    <a:pt x="119158" y="25241"/>
                  </a:lnTo>
                  <a:lnTo>
                    <a:pt x="152114" y="4382"/>
                  </a:lnTo>
                  <a:cubicBezTo>
                    <a:pt x="156782" y="1429"/>
                    <a:pt x="161830" y="0"/>
                    <a:pt x="166973" y="0"/>
                  </a:cubicBezTo>
                  <a:cubicBezTo>
                    <a:pt x="172117" y="0"/>
                    <a:pt x="177165" y="1524"/>
                    <a:pt x="181832" y="4382"/>
                  </a:cubicBezTo>
                  <a:lnTo>
                    <a:pt x="214789" y="25241"/>
                  </a:lnTo>
                  <a:lnTo>
                    <a:pt x="272415" y="25241"/>
                  </a:lnTo>
                  <a:cubicBezTo>
                    <a:pt x="275749" y="25241"/>
                    <a:pt x="278416" y="27908"/>
                    <a:pt x="278416" y="31242"/>
                  </a:cubicBezTo>
                  <a:lnTo>
                    <a:pt x="278416" y="65437"/>
                  </a:lnTo>
                  <a:lnTo>
                    <a:pt x="320802" y="92297"/>
                  </a:lnTo>
                  <a:lnTo>
                    <a:pt x="320993" y="92297"/>
                  </a:lnTo>
                  <a:lnTo>
                    <a:pt x="320993" y="92488"/>
                  </a:lnTo>
                  <a:lnTo>
                    <a:pt x="321278" y="92678"/>
                  </a:lnTo>
                  <a:lnTo>
                    <a:pt x="321374" y="92678"/>
                  </a:lnTo>
                  <a:cubicBezTo>
                    <a:pt x="321374" y="92678"/>
                    <a:pt x="321564" y="92869"/>
                    <a:pt x="321564" y="92869"/>
                  </a:cubicBezTo>
                  <a:lnTo>
                    <a:pt x="321755" y="93059"/>
                  </a:lnTo>
                  <a:lnTo>
                    <a:pt x="321945" y="93059"/>
                  </a:lnTo>
                  <a:cubicBezTo>
                    <a:pt x="321945" y="93059"/>
                    <a:pt x="322040" y="93250"/>
                    <a:pt x="322040" y="93250"/>
                  </a:cubicBezTo>
                  <a:lnTo>
                    <a:pt x="322136" y="93250"/>
                  </a:lnTo>
                  <a:cubicBezTo>
                    <a:pt x="322136" y="93250"/>
                    <a:pt x="322326" y="93440"/>
                    <a:pt x="322326" y="93440"/>
                  </a:cubicBezTo>
                  <a:lnTo>
                    <a:pt x="322517" y="93440"/>
                  </a:lnTo>
                  <a:cubicBezTo>
                    <a:pt x="322517" y="93440"/>
                    <a:pt x="322612" y="93631"/>
                    <a:pt x="322612" y="93631"/>
                  </a:cubicBezTo>
                  <a:lnTo>
                    <a:pt x="322707" y="93631"/>
                  </a:lnTo>
                  <a:cubicBezTo>
                    <a:pt x="322707" y="93631"/>
                    <a:pt x="322802" y="93821"/>
                    <a:pt x="322802" y="93821"/>
                  </a:cubicBezTo>
                  <a:lnTo>
                    <a:pt x="322898" y="93821"/>
                  </a:lnTo>
                  <a:cubicBezTo>
                    <a:pt x="322898" y="93821"/>
                    <a:pt x="322898" y="93917"/>
                    <a:pt x="322898" y="93917"/>
                  </a:cubicBezTo>
                  <a:lnTo>
                    <a:pt x="323183" y="94202"/>
                  </a:lnTo>
                  <a:lnTo>
                    <a:pt x="323279" y="94202"/>
                  </a:lnTo>
                  <a:cubicBezTo>
                    <a:pt x="323279" y="94202"/>
                    <a:pt x="323564" y="94488"/>
                    <a:pt x="323564" y="94488"/>
                  </a:cubicBezTo>
                  <a:lnTo>
                    <a:pt x="323564" y="94488"/>
                  </a:lnTo>
                  <a:cubicBezTo>
                    <a:pt x="323564" y="94488"/>
                    <a:pt x="324136" y="94964"/>
                    <a:pt x="324422" y="95250"/>
                  </a:cubicBezTo>
                  <a:cubicBezTo>
                    <a:pt x="324707" y="95536"/>
                    <a:pt x="324993" y="95726"/>
                    <a:pt x="325184" y="96012"/>
                  </a:cubicBezTo>
                  <a:cubicBezTo>
                    <a:pt x="325374" y="96203"/>
                    <a:pt x="325565" y="96393"/>
                    <a:pt x="325755" y="96584"/>
                  </a:cubicBezTo>
                  <a:lnTo>
                    <a:pt x="325755" y="96584"/>
                  </a:lnTo>
                  <a:cubicBezTo>
                    <a:pt x="325755" y="96584"/>
                    <a:pt x="325850" y="96774"/>
                    <a:pt x="325850" y="96774"/>
                  </a:cubicBezTo>
                  <a:lnTo>
                    <a:pt x="325850" y="96774"/>
                  </a:lnTo>
                  <a:cubicBezTo>
                    <a:pt x="325850" y="96774"/>
                    <a:pt x="325946" y="96965"/>
                    <a:pt x="325946" y="96965"/>
                  </a:cubicBezTo>
                  <a:lnTo>
                    <a:pt x="325946" y="96965"/>
                  </a:lnTo>
                  <a:cubicBezTo>
                    <a:pt x="325946" y="96965"/>
                    <a:pt x="325946" y="97060"/>
                    <a:pt x="325946" y="97060"/>
                  </a:cubicBezTo>
                  <a:lnTo>
                    <a:pt x="325946" y="97060"/>
                  </a:lnTo>
                  <a:cubicBezTo>
                    <a:pt x="325946" y="97060"/>
                    <a:pt x="325946" y="97250"/>
                    <a:pt x="325946" y="97250"/>
                  </a:cubicBezTo>
                  <a:lnTo>
                    <a:pt x="326041" y="97250"/>
                  </a:lnTo>
                  <a:cubicBezTo>
                    <a:pt x="326041" y="97250"/>
                    <a:pt x="326231" y="97536"/>
                    <a:pt x="326231" y="97536"/>
                  </a:cubicBezTo>
                  <a:cubicBezTo>
                    <a:pt x="327755" y="99155"/>
                    <a:pt x="328994" y="100870"/>
                    <a:pt x="330041" y="102870"/>
                  </a:cubicBezTo>
                  <a:cubicBezTo>
                    <a:pt x="332232" y="106870"/>
                    <a:pt x="333375" y="111443"/>
                    <a:pt x="333375" y="116300"/>
                  </a:cubicBezTo>
                  <a:lnTo>
                    <a:pt x="333375" y="258318"/>
                  </a:lnTo>
                  <a:cubicBezTo>
                    <a:pt x="333375" y="265938"/>
                    <a:pt x="330232" y="272891"/>
                    <a:pt x="325279" y="277940"/>
                  </a:cubicBezTo>
                  <a:cubicBezTo>
                    <a:pt x="320897" y="282321"/>
                    <a:pt x="315087" y="285274"/>
                    <a:pt x="308705" y="285941"/>
                  </a:cubicBezTo>
                  <a:lnTo>
                    <a:pt x="308229" y="285941"/>
                  </a:lnTo>
                  <a:cubicBezTo>
                    <a:pt x="308229" y="285941"/>
                    <a:pt x="307753" y="285941"/>
                    <a:pt x="307753" y="285941"/>
                  </a:cubicBezTo>
                  <a:lnTo>
                    <a:pt x="307562" y="285941"/>
                  </a:lnTo>
                  <a:cubicBezTo>
                    <a:pt x="307562" y="285941"/>
                    <a:pt x="307086" y="285941"/>
                    <a:pt x="307086" y="285941"/>
                  </a:cubicBezTo>
                  <a:lnTo>
                    <a:pt x="306896" y="285941"/>
                  </a:lnTo>
                  <a:cubicBezTo>
                    <a:pt x="306896" y="285941"/>
                    <a:pt x="26765" y="285941"/>
                    <a:pt x="26765" y="285941"/>
                  </a:cubicBezTo>
                  <a:lnTo>
                    <a:pt x="26480" y="285941"/>
                  </a:lnTo>
                  <a:cubicBezTo>
                    <a:pt x="26480" y="285941"/>
                    <a:pt x="26003" y="285941"/>
                    <a:pt x="26003" y="285941"/>
                  </a:cubicBezTo>
                  <a:lnTo>
                    <a:pt x="25718" y="285941"/>
                  </a:lnTo>
                  <a:cubicBezTo>
                    <a:pt x="25718" y="285941"/>
                    <a:pt x="25241" y="285941"/>
                    <a:pt x="25241" y="285941"/>
                  </a:cubicBezTo>
                  <a:lnTo>
                    <a:pt x="24956" y="285941"/>
                  </a:lnTo>
                  <a:cubicBezTo>
                    <a:pt x="24956" y="285941"/>
                    <a:pt x="24670" y="285941"/>
                    <a:pt x="24670" y="285941"/>
                  </a:cubicBezTo>
                  <a:cubicBezTo>
                    <a:pt x="18193" y="285274"/>
                    <a:pt x="12383" y="282321"/>
                    <a:pt x="8096" y="277940"/>
                  </a:cubicBezTo>
                  <a:cubicBezTo>
                    <a:pt x="3048" y="272891"/>
                    <a:pt x="0" y="265938"/>
                    <a:pt x="0" y="258318"/>
                  </a:cubicBezTo>
                  <a:lnTo>
                    <a:pt x="0" y="116300"/>
                  </a:lnTo>
                  <a:cubicBezTo>
                    <a:pt x="0" y="111443"/>
                    <a:pt x="1238" y="106870"/>
                    <a:pt x="3334" y="102870"/>
                  </a:cubicBezTo>
                  <a:cubicBezTo>
                    <a:pt x="4381" y="100965"/>
                    <a:pt x="5620" y="99155"/>
                    <a:pt x="7144" y="97536"/>
                  </a:cubicBezTo>
                  <a:lnTo>
                    <a:pt x="7239" y="97536"/>
                  </a:lnTo>
                  <a:cubicBezTo>
                    <a:pt x="7239" y="97536"/>
                    <a:pt x="7715" y="96965"/>
                    <a:pt x="7715" y="96965"/>
                  </a:cubicBezTo>
                  <a:lnTo>
                    <a:pt x="7715" y="96965"/>
                  </a:lnTo>
                  <a:cubicBezTo>
                    <a:pt x="7715" y="96965"/>
                    <a:pt x="7715" y="96869"/>
                    <a:pt x="7715" y="96869"/>
                  </a:cubicBezTo>
                  <a:lnTo>
                    <a:pt x="7810" y="96869"/>
                  </a:lnTo>
                  <a:cubicBezTo>
                    <a:pt x="7810" y="96869"/>
                    <a:pt x="7906" y="96679"/>
                    <a:pt x="7906" y="96679"/>
                  </a:cubicBezTo>
                  <a:lnTo>
                    <a:pt x="8477" y="96107"/>
                  </a:lnTo>
                  <a:cubicBezTo>
                    <a:pt x="8477" y="96107"/>
                    <a:pt x="8858" y="95821"/>
                    <a:pt x="8953" y="95631"/>
                  </a:cubicBezTo>
                  <a:cubicBezTo>
                    <a:pt x="9334" y="95250"/>
                    <a:pt x="9715" y="94964"/>
                    <a:pt x="10192" y="94678"/>
                  </a:cubicBezTo>
                  <a:lnTo>
                    <a:pt x="10192" y="94678"/>
                  </a:lnTo>
                  <a:cubicBezTo>
                    <a:pt x="10192" y="94678"/>
                    <a:pt x="10382" y="94488"/>
                    <a:pt x="10382" y="94488"/>
                  </a:cubicBezTo>
                  <a:lnTo>
                    <a:pt x="10382" y="94488"/>
                  </a:lnTo>
                  <a:cubicBezTo>
                    <a:pt x="10382" y="94488"/>
                    <a:pt x="10859" y="94107"/>
                    <a:pt x="10859" y="94107"/>
                  </a:cubicBezTo>
                  <a:lnTo>
                    <a:pt x="10954" y="94107"/>
                  </a:lnTo>
                  <a:cubicBezTo>
                    <a:pt x="10954" y="94107"/>
                    <a:pt x="11049" y="94012"/>
                    <a:pt x="11049" y="94012"/>
                  </a:cubicBezTo>
                  <a:lnTo>
                    <a:pt x="11049" y="94012"/>
                  </a:lnTo>
                  <a:cubicBezTo>
                    <a:pt x="11049" y="94012"/>
                    <a:pt x="11144" y="93821"/>
                    <a:pt x="11144" y="93821"/>
                  </a:cubicBezTo>
                  <a:lnTo>
                    <a:pt x="11240" y="93821"/>
                  </a:lnTo>
                  <a:cubicBezTo>
                    <a:pt x="11240" y="93821"/>
                    <a:pt x="11335" y="93631"/>
                    <a:pt x="11335" y="93631"/>
                  </a:cubicBezTo>
                  <a:lnTo>
                    <a:pt x="11335" y="93631"/>
                  </a:lnTo>
                  <a:lnTo>
                    <a:pt x="11525" y="93440"/>
                  </a:lnTo>
                  <a:lnTo>
                    <a:pt x="11621" y="93440"/>
                  </a:lnTo>
                  <a:cubicBezTo>
                    <a:pt x="11621" y="93440"/>
                    <a:pt x="11716" y="93345"/>
                    <a:pt x="11716" y="93345"/>
                  </a:cubicBezTo>
                  <a:lnTo>
                    <a:pt x="11716" y="93345"/>
                  </a:lnTo>
                  <a:cubicBezTo>
                    <a:pt x="11716" y="93345"/>
                    <a:pt x="11906" y="93155"/>
                    <a:pt x="11906" y="93155"/>
                  </a:cubicBezTo>
                  <a:lnTo>
                    <a:pt x="12097" y="92964"/>
                  </a:lnTo>
                  <a:lnTo>
                    <a:pt x="12192" y="92964"/>
                  </a:lnTo>
                  <a:cubicBezTo>
                    <a:pt x="12192" y="92964"/>
                    <a:pt x="12287" y="92869"/>
                    <a:pt x="12287" y="92869"/>
                  </a:cubicBezTo>
                  <a:lnTo>
                    <a:pt x="12383" y="92869"/>
                  </a:lnTo>
                  <a:cubicBezTo>
                    <a:pt x="12383" y="92869"/>
                    <a:pt x="12668" y="92583"/>
                    <a:pt x="12668" y="92583"/>
                  </a:cubicBezTo>
                  <a:lnTo>
                    <a:pt x="12668" y="92583"/>
                  </a:lnTo>
                  <a:cubicBezTo>
                    <a:pt x="12668" y="92583"/>
                    <a:pt x="12859" y="92393"/>
                    <a:pt x="12859" y="92393"/>
                  </a:cubicBezTo>
                  <a:close/>
                  <a:moveTo>
                    <a:pt x="55531" y="79629"/>
                  </a:moveTo>
                  <a:lnTo>
                    <a:pt x="19526" y="102489"/>
                  </a:lnTo>
                  <a:lnTo>
                    <a:pt x="19431" y="102489"/>
                  </a:lnTo>
                  <a:cubicBezTo>
                    <a:pt x="19431" y="102489"/>
                    <a:pt x="19431" y="102489"/>
                    <a:pt x="19431" y="102489"/>
                  </a:cubicBezTo>
                  <a:lnTo>
                    <a:pt x="19431" y="102489"/>
                  </a:lnTo>
                  <a:cubicBezTo>
                    <a:pt x="19431" y="102489"/>
                    <a:pt x="19431" y="102489"/>
                    <a:pt x="19431" y="102489"/>
                  </a:cubicBezTo>
                  <a:lnTo>
                    <a:pt x="19431" y="102489"/>
                  </a:lnTo>
                  <a:cubicBezTo>
                    <a:pt x="19431" y="102489"/>
                    <a:pt x="19431" y="102584"/>
                    <a:pt x="19431" y="102584"/>
                  </a:cubicBezTo>
                  <a:lnTo>
                    <a:pt x="19431" y="102584"/>
                  </a:lnTo>
                  <a:cubicBezTo>
                    <a:pt x="19431" y="102584"/>
                    <a:pt x="19431" y="102584"/>
                    <a:pt x="19431" y="102584"/>
                  </a:cubicBezTo>
                  <a:lnTo>
                    <a:pt x="19431" y="102584"/>
                  </a:lnTo>
                  <a:cubicBezTo>
                    <a:pt x="19431" y="102584"/>
                    <a:pt x="19431" y="102584"/>
                    <a:pt x="19431" y="102584"/>
                  </a:cubicBezTo>
                  <a:lnTo>
                    <a:pt x="19431" y="102584"/>
                  </a:lnTo>
                  <a:cubicBezTo>
                    <a:pt x="19431" y="102584"/>
                    <a:pt x="19431" y="102584"/>
                    <a:pt x="19431" y="102584"/>
                  </a:cubicBezTo>
                  <a:lnTo>
                    <a:pt x="19336" y="102584"/>
                  </a:lnTo>
                  <a:cubicBezTo>
                    <a:pt x="19336" y="102584"/>
                    <a:pt x="19336" y="102680"/>
                    <a:pt x="19336" y="102680"/>
                  </a:cubicBezTo>
                  <a:lnTo>
                    <a:pt x="19336" y="102680"/>
                  </a:lnTo>
                  <a:cubicBezTo>
                    <a:pt x="19336" y="102680"/>
                    <a:pt x="19336" y="102680"/>
                    <a:pt x="19336" y="102680"/>
                  </a:cubicBezTo>
                  <a:lnTo>
                    <a:pt x="19336" y="102680"/>
                  </a:lnTo>
                  <a:cubicBezTo>
                    <a:pt x="19336" y="102680"/>
                    <a:pt x="19336" y="102680"/>
                    <a:pt x="19336" y="102680"/>
                  </a:cubicBezTo>
                  <a:lnTo>
                    <a:pt x="19336" y="102680"/>
                  </a:lnTo>
                  <a:cubicBezTo>
                    <a:pt x="19336" y="102680"/>
                    <a:pt x="19336" y="102680"/>
                    <a:pt x="19336" y="102680"/>
                  </a:cubicBezTo>
                  <a:lnTo>
                    <a:pt x="19240" y="102680"/>
                  </a:lnTo>
                  <a:cubicBezTo>
                    <a:pt x="19240" y="102680"/>
                    <a:pt x="19240" y="102775"/>
                    <a:pt x="19240" y="102775"/>
                  </a:cubicBezTo>
                  <a:lnTo>
                    <a:pt x="19240" y="102775"/>
                  </a:lnTo>
                  <a:cubicBezTo>
                    <a:pt x="19240" y="102775"/>
                    <a:pt x="19240" y="102775"/>
                    <a:pt x="19240" y="102775"/>
                  </a:cubicBezTo>
                  <a:lnTo>
                    <a:pt x="19050" y="102965"/>
                  </a:lnTo>
                  <a:lnTo>
                    <a:pt x="19050" y="102965"/>
                  </a:lnTo>
                  <a:cubicBezTo>
                    <a:pt x="19050" y="102965"/>
                    <a:pt x="18859" y="103156"/>
                    <a:pt x="18859" y="103156"/>
                  </a:cubicBezTo>
                  <a:lnTo>
                    <a:pt x="18859" y="103156"/>
                  </a:lnTo>
                  <a:cubicBezTo>
                    <a:pt x="18859" y="103156"/>
                    <a:pt x="18859" y="103156"/>
                    <a:pt x="18859" y="103156"/>
                  </a:cubicBezTo>
                  <a:lnTo>
                    <a:pt x="18669" y="103346"/>
                  </a:lnTo>
                  <a:lnTo>
                    <a:pt x="18574" y="103346"/>
                  </a:lnTo>
                  <a:cubicBezTo>
                    <a:pt x="18574" y="103346"/>
                    <a:pt x="18288" y="103632"/>
                    <a:pt x="18288" y="103632"/>
                  </a:cubicBezTo>
                  <a:lnTo>
                    <a:pt x="56388" y="127730"/>
                  </a:lnTo>
                  <a:lnTo>
                    <a:pt x="56388" y="79248"/>
                  </a:lnTo>
                  <a:close/>
                  <a:moveTo>
                    <a:pt x="278321" y="128111"/>
                  </a:moveTo>
                  <a:lnTo>
                    <a:pt x="316421" y="104013"/>
                  </a:lnTo>
                  <a:lnTo>
                    <a:pt x="316421" y="104013"/>
                  </a:lnTo>
                  <a:cubicBezTo>
                    <a:pt x="316421" y="104013"/>
                    <a:pt x="316421" y="104013"/>
                    <a:pt x="316421" y="104013"/>
                  </a:cubicBezTo>
                  <a:lnTo>
                    <a:pt x="316421" y="104013"/>
                  </a:lnTo>
                  <a:cubicBezTo>
                    <a:pt x="316421" y="104013"/>
                    <a:pt x="316421" y="104013"/>
                    <a:pt x="316421" y="104013"/>
                  </a:cubicBezTo>
                  <a:lnTo>
                    <a:pt x="316421" y="104013"/>
                  </a:lnTo>
                  <a:cubicBezTo>
                    <a:pt x="316421" y="104013"/>
                    <a:pt x="316421" y="103918"/>
                    <a:pt x="316421" y="103918"/>
                  </a:cubicBezTo>
                  <a:lnTo>
                    <a:pt x="316230" y="103727"/>
                  </a:lnTo>
                  <a:lnTo>
                    <a:pt x="316230" y="103727"/>
                  </a:lnTo>
                  <a:cubicBezTo>
                    <a:pt x="316230" y="103727"/>
                    <a:pt x="316230" y="103727"/>
                    <a:pt x="316230" y="103727"/>
                  </a:cubicBezTo>
                  <a:lnTo>
                    <a:pt x="316135" y="103727"/>
                  </a:lnTo>
                  <a:cubicBezTo>
                    <a:pt x="316135" y="103727"/>
                    <a:pt x="316135" y="103632"/>
                    <a:pt x="316135" y="103632"/>
                  </a:cubicBezTo>
                  <a:lnTo>
                    <a:pt x="316135" y="103632"/>
                  </a:lnTo>
                  <a:cubicBezTo>
                    <a:pt x="316135" y="103632"/>
                    <a:pt x="316135" y="103632"/>
                    <a:pt x="316135" y="103632"/>
                  </a:cubicBezTo>
                  <a:lnTo>
                    <a:pt x="315944" y="103442"/>
                  </a:lnTo>
                  <a:lnTo>
                    <a:pt x="315944" y="103442"/>
                  </a:lnTo>
                  <a:cubicBezTo>
                    <a:pt x="315944" y="103442"/>
                    <a:pt x="315944" y="103442"/>
                    <a:pt x="315944" y="103442"/>
                  </a:cubicBezTo>
                  <a:lnTo>
                    <a:pt x="315849" y="103442"/>
                  </a:lnTo>
                  <a:cubicBezTo>
                    <a:pt x="315849" y="103442"/>
                    <a:pt x="315849" y="103346"/>
                    <a:pt x="315849" y="103346"/>
                  </a:cubicBezTo>
                  <a:lnTo>
                    <a:pt x="315849" y="103346"/>
                  </a:lnTo>
                  <a:cubicBezTo>
                    <a:pt x="315849" y="103346"/>
                    <a:pt x="315849" y="103346"/>
                    <a:pt x="315849" y="103346"/>
                  </a:cubicBezTo>
                  <a:lnTo>
                    <a:pt x="315754" y="103346"/>
                  </a:lnTo>
                  <a:cubicBezTo>
                    <a:pt x="315754" y="103346"/>
                    <a:pt x="315754" y="103251"/>
                    <a:pt x="315754" y="103251"/>
                  </a:cubicBezTo>
                  <a:lnTo>
                    <a:pt x="315754" y="103251"/>
                  </a:lnTo>
                  <a:cubicBezTo>
                    <a:pt x="315754" y="103251"/>
                    <a:pt x="315754" y="103251"/>
                    <a:pt x="315754" y="103251"/>
                  </a:cubicBezTo>
                  <a:lnTo>
                    <a:pt x="315754" y="103251"/>
                  </a:lnTo>
                  <a:cubicBezTo>
                    <a:pt x="315754" y="103251"/>
                    <a:pt x="315754" y="103251"/>
                    <a:pt x="315754" y="103251"/>
                  </a:cubicBezTo>
                  <a:lnTo>
                    <a:pt x="315754" y="103251"/>
                  </a:lnTo>
                  <a:cubicBezTo>
                    <a:pt x="315754" y="103251"/>
                    <a:pt x="315754" y="103251"/>
                    <a:pt x="315754" y="103251"/>
                  </a:cubicBezTo>
                  <a:lnTo>
                    <a:pt x="315754" y="103251"/>
                  </a:lnTo>
                  <a:cubicBezTo>
                    <a:pt x="315754" y="103251"/>
                    <a:pt x="315754" y="103251"/>
                    <a:pt x="315754" y="103251"/>
                  </a:cubicBezTo>
                  <a:lnTo>
                    <a:pt x="315754" y="103251"/>
                  </a:lnTo>
                  <a:cubicBezTo>
                    <a:pt x="315754" y="103251"/>
                    <a:pt x="315754" y="103251"/>
                    <a:pt x="315754" y="103251"/>
                  </a:cubicBezTo>
                  <a:lnTo>
                    <a:pt x="315754" y="103251"/>
                  </a:lnTo>
                  <a:cubicBezTo>
                    <a:pt x="315754" y="103251"/>
                    <a:pt x="315754" y="103251"/>
                    <a:pt x="315754" y="103251"/>
                  </a:cubicBezTo>
                  <a:lnTo>
                    <a:pt x="315754" y="103251"/>
                  </a:lnTo>
                  <a:cubicBezTo>
                    <a:pt x="315754" y="103251"/>
                    <a:pt x="315754" y="103251"/>
                    <a:pt x="315754" y="103251"/>
                  </a:cubicBezTo>
                  <a:lnTo>
                    <a:pt x="315754" y="103251"/>
                  </a:lnTo>
                  <a:cubicBezTo>
                    <a:pt x="315754" y="103251"/>
                    <a:pt x="315754" y="103251"/>
                    <a:pt x="315754" y="103251"/>
                  </a:cubicBezTo>
                  <a:lnTo>
                    <a:pt x="315754" y="103251"/>
                  </a:lnTo>
                  <a:cubicBezTo>
                    <a:pt x="315754" y="103251"/>
                    <a:pt x="315754" y="103251"/>
                    <a:pt x="315754" y="103251"/>
                  </a:cubicBezTo>
                  <a:lnTo>
                    <a:pt x="315659" y="103251"/>
                  </a:lnTo>
                  <a:cubicBezTo>
                    <a:pt x="315659" y="103251"/>
                    <a:pt x="315563" y="103156"/>
                    <a:pt x="315563" y="103156"/>
                  </a:cubicBezTo>
                  <a:lnTo>
                    <a:pt x="279559" y="80296"/>
                  </a:lnTo>
                  <a:lnTo>
                    <a:pt x="279559" y="128778"/>
                  </a:lnTo>
                  <a:close/>
                  <a:moveTo>
                    <a:pt x="141637" y="25241"/>
                  </a:moveTo>
                  <a:lnTo>
                    <a:pt x="192310" y="25241"/>
                  </a:lnTo>
                  <a:lnTo>
                    <a:pt x="175355" y="14478"/>
                  </a:lnTo>
                  <a:cubicBezTo>
                    <a:pt x="172688" y="12764"/>
                    <a:pt x="169831" y="11906"/>
                    <a:pt x="166878" y="11906"/>
                  </a:cubicBezTo>
                  <a:cubicBezTo>
                    <a:pt x="163925" y="11906"/>
                    <a:pt x="161068" y="12764"/>
                    <a:pt x="158401" y="14478"/>
                  </a:cubicBezTo>
                  <a:lnTo>
                    <a:pt x="141446" y="25241"/>
                  </a:lnTo>
                  <a:close/>
                  <a:moveTo>
                    <a:pt x="275939" y="143828"/>
                  </a:moveTo>
                  <a:cubicBezTo>
                    <a:pt x="275939" y="143828"/>
                    <a:pt x="275463" y="144209"/>
                    <a:pt x="275177" y="144304"/>
                  </a:cubicBezTo>
                  <a:lnTo>
                    <a:pt x="207169" y="187357"/>
                  </a:lnTo>
                  <a:lnTo>
                    <a:pt x="321564" y="259747"/>
                  </a:lnTo>
                  <a:cubicBezTo>
                    <a:pt x="321564" y="259080"/>
                    <a:pt x="321659" y="258413"/>
                    <a:pt x="321659" y="257842"/>
                  </a:cubicBezTo>
                  <a:lnTo>
                    <a:pt x="321659" y="114871"/>
                  </a:lnTo>
                  <a:lnTo>
                    <a:pt x="275939" y="143828"/>
                  </a:lnTo>
                  <a:close/>
                  <a:moveTo>
                    <a:pt x="213074" y="37243"/>
                  </a:moveTo>
                  <a:lnTo>
                    <a:pt x="67628" y="37243"/>
                  </a:lnTo>
                  <a:lnTo>
                    <a:pt x="67628" y="135731"/>
                  </a:lnTo>
                  <a:lnTo>
                    <a:pt x="157258" y="192405"/>
                  </a:lnTo>
                  <a:cubicBezTo>
                    <a:pt x="160306" y="194310"/>
                    <a:pt x="163640" y="195358"/>
                    <a:pt x="166973" y="195358"/>
                  </a:cubicBezTo>
                  <a:cubicBezTo>
                    <a:pt x="170307" y="195358"/>
                    <a:pt x="173641" y="194405"/>
                    <a:pt x="176689" y="192405"/>
                  </a:cubicBezTo>
                  <a:lnTo>
                    <a:pt x="266319" y="135731"/>
                  </a:lnTo>
                  <a:lnTo>
                    <a:pt x="266319" y="37243"/>
                  </a:lnTo>
                  <a:lnTo>
                    <a:pt x="213074" y="37243"/>
                  </a:lnTo>
                  <a:close/>
                  <a:moveTo>
                    <a:pt x="12287" y="259842"/>
                  </a:moveTo>
                  <a:lnTo>
                    <a:pt x="126682" y="187452"/>
                  </a:lnTo>
                  <a:lnTo>
                    <a:pt x="58293" y="144113"/>
                  </a:lnTo>
                  <a:lnTo>
                    <a:pt x="58293" y="144113"/>
                  </a:lnTo>
                  <a:cubicBezTo>
                    <a:pt x="58293" y="144113"/>
                    <a:pt x="12287" y="114967"/>
                    <a:pt x="12287" y="114967"/>
                  </a:cubicBezTo>
                  <a:cubicBezTo>
                    <a:pt x="12287" y="115253"/>
                    <a:pt x="12287" y="115538"/>
                    <a:pt x="12287" y="115824"/>
                  </a:cubicBezTo>
                  <a:lnTo>
                    <a:pt x="12287" y="257842"/>
                  </a:lnTo>
                  <a:cubicBezTo>
                    <a:pt x="12287" y="258509"/>
                    <a:pt x="12287" y="259175"/>
                    <a:pt x="12478" y="259747"/>
                  </a:cubicBezTo>
                  <a:close/>
                  <a:moveTo>
                    <a:pt x="137922" y="194596"/>
                  </a:moveTo>
                  <a:lnTo>
                    <a:pt x="18193" y="270320"/>
                  </a:lnTo>
                  <a:cubicBezTo>
                    <a:pt x="20479" y="272129"/>
                    <a:pt x="23336" y="273272"/>
                    <a:pt x="26289" y="273558"/>
                  </a:cubicBezTo>
                  <a:lnTo>
                    <a:pt x="26575" y="273558"/>
                  </a:lnTo>
                  <a:cubicBezTo>
                    <a:pt x="26575" y="273558"/>
                    <a:pt x="27337" y="273558"/>
                    <a:pt x="27337" y="273558"/>
                  </a:cubicBezTo>
                  <a:lnTo>
                    <a:pt x="27527" y="273558"/>
                  </a:lnTo>
                  <a:cubicBezTo>
                    <a:pt x="27527" y="273558"/>
                    <a:pt x="306134" y="273558"/>
                    <a:pt x="306134" y="273558"/>
                  </a:cubicBezTo>
                  <a:lnTo>
                    <a:pt x="306324" y="273558"/>
                  </a:lnTo>
                  <a:cubicBezTo>
                    <a:pt x="306324" y="273558"/>
                    <a:pt x="307086" y="273558"/>
                    <a:pt x="307086" y="273558"/>
                  </a:cubicBezTo>
                  <a:lnTo>
                    <a:pt x="307181" y="273558"/>
                  </a:lnTo>
                  <a:cubicBezTo>
                    <a:pt x="307181" y="273558"/>
                    <a:pt x="307372" y="273558"/>
                    <a:pt x="307372" y="273558"/>
                  </a:cubicBezTo>
                  <a:cubicBezTo>
                    <a:pt x="310420" y="273272"/>
                    <a:pt x="313182" y="272034"/>
                    <a:pt x="315468" y="270320"/>
                  </a:cubicBezTo>
                  <a:lnTo>
                    <a:pt x="195834" y="194596"/>
                  </a:lnTo>
                  <a:lnTo>
                    <a:pt x="182975" y="202692"/>
                  </a:lnTo>
                  <a:cubicBezTo>
                    <a:pt x="177927" y="205835"/>
                    <a:pt x="172498" y="207455"/>
                    <a:pt x="166878" y="207455"/>
                  </a:cubicBezTo>
                  <a:cubicBezTo>
                    <a:pt x="161258" y="207455"/>
                    <a:pt x="155829" y="205835"/>
                    <a:pt x="150781" y="202692"/>
                  </a:cubicBezTo>
                  <a:lnTo>
                    <a:pt x="137922" y="194596"/>
                  </a:lnTo>
                  <a:close/>
                </a:path>
              </a:pathLst>
            </a:custGeom>
            <a:solidFill>
              <a:schemeClr val="tx1"/>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8A641E0B-3EF4-86B0-CC02-3FDB1C2EE8B8}"/>
                </a:ext>
              </a:extLst>
            </p:cNvPr>
            <p:cNvSpPr/>
            <p:nvPr/>
          </p:nvSpPr>
          <p:spPr>
            <a:xfrm>
              <a:off x="5774816" y="6250687"/>
              <a:ext cx="90487" cy="90487"/>
            </a:xfrm>
            <a:custGeom>
              <a:avLst/>
              <a:gdLst>
                <a:gd name="connsiteX0" fmla="*/ 80486 w 90487"/>
                <a:gd name="connsiteY0" fmla="*/ 69247 h 90487"/>
                <a:gd name="connsiteX1" fmla="*/ 90488 w 90487"/>
                <a:gd name="connsiteY1" fmla="*/ 69247 h 90487"/>
                <a:gd name="connsiteX2" fmla="*/ 76105 w 90487"/>
                <a:gd name="connsiteY2" fmla="*/ 84296 h 90487"/>
                <a:gd name="connsiteX3" fmla="*/ 48958 w 90487"/>
                <a:gd name="connsiteY3" fmla="*/ 90488 h 90487"/>
                <a:gd name="connsiteX4" fmla="*/ 22289 w 90487"/>
                <a:gd name="connsiteY4" fmla="*/ 85249 h 90487"/>
                <a:gd name="connsiteX5" fmla="*/ 5524 w 90487"/>
                <a:gd name="connsiteY5" fmla="*/ 69723 h 90487"/>
                <a:gd name="connsiteX6" fmla="*/ 0 w 90487"/>
                <a:gd name="connsiteY6" fmla="*/ 47434 h 90487"/>
                <a:gd name="connsiteX7" fmla="*/ 6286 w 90487"/>
                <a:gd name="connsiteY7" fmla="*/ 22860 h 90487"/>
                <a:gd name="connsiteX8" fmla="*/ 23336 w 90487"/>
                <a:gd name="connsiteY8" fmla="*/ 5715 h 90487"/>
                <a:gd name="connsiteX9" fmla="*/ 48101 w 90487"/>
                <a:gd name="connsiteY9" fmla="*/ 0 h 90487"/>
                <a:gd name="connsiteX10" fmla="*/ 69152 w 90487"/>
                <a:gd name="connsiteY10" fmla="*/ 4572 h 90487"/>
                <a:gd name="connsiteX11" fmla="*/ 83153 w 90487"/>
                <a:gd name="connsiteY11" fmla="*/ 17621 h 90487"/>
                <a:gd name="connsiteX12" fmla="*/ 88011 w 90487"/>
                <a:gd name="connsiteY12" fmla="*/ 36195 h 90487"/>
                <a:gd name="connsiteX13" fmla="*/ 80581 w 90487"/>
                <a:gd name="connsiteY13" fmla="*/ 57817 h 90487"/>
                <a:gd name="connsiteX14" fmla="*/ 56959 w 90487"/>
                <a:gd name="connsiteY14" fmla="*/ 70009 h 90487"/>
                <a:gd name="connsiteX15" fmla="*/ 51149 w 90487"/>
                <a:gd name="connsiteY15" fmla="*/ 68675 h 90487"/>
                <a:gd name="connsiteX16" fmla="*/ 48482 w 90487"/>
                <a:gd name="connsiteY16" fmla="*/ 64675 h 90487"/>
                <a:gd name="connsiteX17" fmla="*/ 35814 w 90487"/>
                <a:gd name="connsiteY17" fmla="*/ 70009 h 90487"/>
                <a:gd name="connsiteX18" fmla="*/ 22860 w 90487"/>
                <a:gd name="connsiteY18" fmla="*/ 64675 h 90487"/>
                <a:gd name="connsiteX19" fmla="*/ 17717 w 90487"/>
                <a:gd name="connsiteY19" fmla="*/ 50387 h 90487"/>
                <a:gd name="connsiteX20" fmla="*/ 23908 w 90487"/>
                <a:gd name="connsiteY20" fmla="*/ 30290 h 90487"/>
                <a:gd name="connsiteX21" fmla="*/ 43148 w 90487"/>
                <a:gd name="connsiteY21" fmla="*/ 19145 h 90487"/>
                <a:gd name="connsiteX22" fmla="*/ 55435 w 90487"/>
                <a:gd name="connsiteY22" fmla="*/ 25527 h 90487"/>
                <a:gd name="connsiteX23" fmla="*/ 56579 w 90487"/>
                <a:gd name="connsiteY23" fmla="*/ 20288 h 90487"/>
                <a:gd name="connsiteX24" fmla="*/ 68961 w 90487"/>
                <a:gd name="connsiteY24" fmla="*/ 20288 h 90487"/>
                <a:gd name="connsiteX25" fmla="*/ 61913 w 90487"/>
                <a:gd name="connsiteY25" fmla="*/ 53912 h 90487"/>
                <a:gd name="connsiteX26" fmla="*/ 61246 w 90487"/>
                <a:gd name="connsiteY26" fmla="*/ 58007 h 90487"/>
                <a:gd name="connsiteX27" fmla="*/ 61817 w 90487"/>
                <a:gd name="connsiteY27" fmla="*/ 59817 h 90487"/>
                <a:gd name="connsiteX28" fmla="*/ 63055 w 90487"/>
                <a:gd name="connsiteY28" fmla="*/ 60389 h 90487"/>
                <a:gd name="connsiteX29" fmla="*/ 68866 w 90487"/>
                <a:gd name="connsiteY29" fmla="*/ 57626 h 90487"/>
                <a:gd name="connsiteX30" fmla="*/ 76581 w 90487"/>
                <a:gd name="connsiteY30" fmla="*/ 48006 h 90487"/>
                <a:gd name="connsiteX31" fmla="*/ 79534 w 90487"/>
                <a:gd name="connsiteY31" fmla="*/ 35528 h 90487"/>
                <a:gd name="connsiteX32" fmla="*/ 71152 w 90487"/>
                <a:gd name="connsiteY32" fmla="*/ 16193 h 90487"/>
                <a:gd name="connsiteX33" fmla="*/ 47816 w 90487"/>
                <a:gd name="connsiteY33" fmla="*/ 8382 h 90487"/>
                <a:gd name="connsiteX34" fmla="*/ 26289 w 90487"/>
                <a:gd name="connsiteY34" fmla="*/ 13621 h 90487"/>
                <a:gd name="connsiteX35" fmla="*/ 12954 w 90487"/>
                <a:gd name="connsiteY35" fmla="*/ 28289 h 90487"/>
                <a:gd name="connsiteX36" fmla="*/ 8477 w 90487"/>
                <a:gd name="connsiteY36" fmla="*/ 47911 h 90487"/>
                <a:gd name="connsiteX37" fmla="*/ 13430 w 90487"/>
                <a:gd name="connsiteY37" fmla="*/ 66008 h 90487"/>
                <a:gd name="connsiteX38" fmla="*/ 27432 w 90487"/>
                <a:gd name="connsiteY38" fmla="*/ 77915 h 90487"/>
                <a:gd name="connsiteX39" fmla="*/ 48101 w 90487"/>
                <a:gd name="connsiteY39" fmla="*/ 81629 h 90487"/>
                <a:gd name="connsiteX40" fmla="*/ 67342 w 90487"/>
                <a:gd name="connsiteY40" fmla="*/ 78486 h 90487"/>
                <a:gd name="connsiteX41" fmla="*/ 80296 w 90487"/>
                <a:gd name="connsiteY41" fmla="*/ 69056 h 90487"/>
                <a:gd name="connsiteX42" fmla="*/ 29908 w 90487"/>
                <a:gd name="connsiteY42" fmla="*/ 49911 h 90487"/>
                <a:gd name="connsiteX43" fmla="*/ 32385 w 90487"/>
                <a:gd name="connsiteY43" fmla="*/ 58674 h 90487"/>
                <a:gd name="connsiteX44" fmla="*/ 38386 w 90487"/>
                <a:gd name="connsiteY44" fmla="*/ 61532 h 90487"/>
                <a:gd name="connsiteX45" fmla="*/ 43434 w 90487"/>
                <a:gd name="connsiteY45" fmla="*/ 60198 h 90487"/>
                <a:gd name="connsiteX46" fmla="*/ 46958 w 90487"/>
                <a:gd name="connsiteY46" fmla="*/ 57245 h 90487"/>
                <a:gd name="connsiteX47" fmla="*/ 51244 w 90487"/>
                <a:gd name="connsiteY47" fmla="*/ 48863 h 90487"/>
                <a:gd name="connsiteX48" fmla="*/ 53054 w 90487"/>
                <a:gd name="connsiteY48" fmla="*/ 38671 h 90487"/>
                <a:gd name="connsiteX49" fmla="*/ 50578 w 90487"/>
                <a:gd name="connsiteY49" fmla="*/ 30575 h 90487"/>
                <a:gd name="connsiteX50" fmla="*/ 44387 w 90487"/>
                <a:gd name="connsiteY50" fmla="*/ 27718 h 90487"/>
                <a:gd name="connsiteX51" fmla="*/ 36957 w 90487"/>
                <a:gd name="connsiteY51" fmla="*/ 30861 h 90487"/>
                <a:gd name="connsiteX52" fmla="*/ 31814 w 90487"/>
                <a:gd name="connsiteY52" fmla="*/ 39719 h 90487"/>
                <a:gd name="connsiteX53" fmla="*/ 30099 w 90487"/>
                <a:gd name="connsiteY53" fmla="*/ 49911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487" h="90487">
                  <a:moveTo>
                    <a:pt x="80486" y="69247"/>
                  </a:moveTo>
                  <a:lnTo>
                    <a:pt x="90488" y="69247"/>
                  </a:lnTo>
                  <a:cubicBezTo>
                    <a:pt x="87344" y="75629"/>
                    <a:pt x="82582" y="80677"/>
                    <a:pt x="76105" y="84296"/>
                  </a:cubicBezTo>
                  <a:cubicBezTo>
                    <a:pt x="68675" y="88392"/>
                    <a:pt x="59627" y="90488"/>
                    <a:pt x="48958" y="90488"/>
                  </a:cubicBezTo>
                  <a:cubicBezTo>
                    <a:pt x="38291" y="90488"/>
                    <a:pt x="29718" y="88773"/>
                    <a:pt x="22289" y="85249"/>
                  </a:cubicBezTo>
                  <a:cubicBezTo>
                    <a:pt x="14764" y="81725"/>
                    <a:pt x="9144" y="76581"/>
                    <a:pt x="5524" y="69723"/>
                  </a:cubicBezTo>
                  <a:cubicBezTo>
                    <a:pt x="1810" y="62865"/>
                    <a:pt x="0" y="55531"/>
                    <a:pt x="0" y="47434"/>
                  </a:cubicBezTo>
                  <a:cubicBezTo>
                    <a:pt x="0" y="38671"/>
                    <a:pt x="2095" y="30385"/>
                    <a:pt x="6286" y="22860"/>
                  </a:cubicBezTo>
                  <a:cubicBezTo>
                    <a:pt x="10478" y="15335"/>
                    <a:pt x="16192" y="9525"/>
                    <a:pt x="23336" y="5715"/>
                  </a:cubicBezTo>
                  <a:cubicBezTo>
                    <a:pt x="30575" y="1905"/>
                    <a:pt x="38862" y="0"/>
                    <a:pt x="48101" y="0"/>
                  </a:cubicBezTo>
                  <a:cubicBezTo>
                    <a:pt x="56007" y="0"/>
                    <a:pt x="62960" y="1524"/>
                    <a:pt x="69152" y="4572"/>
                  </a:cubicBezTo>
                  <a:cubicBezTo>
                    <a:pt x="75248" y="7620"/>
                    <a:pt x="80010" y="12002"/>
                    <a:pt x="83153" y="17621"/>
                  </a:cubicBezTo>
                  <a:cubicBezTo>
                    <a:pt x="86296" y="23241"/>
                    <a:pt x="88011" y="29432"/>
                    <a:pt x="88011" y="36195"/>
                  </a:cubicBezTo>
                  <a:cubicBezTo>
                    <a:pt x="88011" y="44196"/>
                    <a:pt x="85534" y="51340"/>
                    <a:pt x="80581" y="57817"/>
                  </a:cubicBezTo>
                  <a:cubicBezTo>
                    <a:pt x="74390" y="65913"/>
                    <a:pt x="66580" y="70009"/>
                    <a:pt x="56959" y="70009"/>
                  </a:cubicBezTo>
                  <a:cubicBezTo>
                    <a:pt x="54388" y="70009"/>
                    <a:pt x="52483" y="69533"/>
                    <a:pt x="51149" y="68675"/>
                  </a:cubicBezTo>
                  <a:cubicBezTo>
                    <a:pt x="49816" y="67818"/>
                    <a:pt x="48958" y="66484"/>
                    <a:pt x="48482" y="64675"/>
                  </a:cubicBezTo>
                  <a:cubicBezTo>
                    <a:pt x="44767" y="68294"/>
                    <a:pt x="40577" y="70009"/>
                    <a:pt x="35814" y="70009"/>
                  </a:cubicBezTo>
                  <a:cubicBezTo>
                    <a:pt x="30575" y="70009"/>
                    <a:pt x="26289" y="68199"/>
                    <a:pt x="22860" y="64675"/>
                  </a:cubicBezTo>
                  <a:cubicBezTo>
                    <a:pt x="19431" y="61151"/>
                    <a:pt x="17717" y="56293"/>
                    <a:pt x="17717" y="50387"/>
                  </a:cubicBezTo>
                  <a:cubicBezTo>
                    <a:pt x="17717" y="43053"/>
                    <a:pt x="19717" y="36386"/>
                    <a:pt x="23908" y="30290"/>
                  </a:cubicBezTo>
                  <a:cubicBezTo>
                    <a:pt x="28956" y="22860"/>
                    <a:pt x="35338" y="19145"/>
                    <a:pt x="43148" y="19145"/>
                  </a:cubicBezTo>
                  <a:cubicBezTo>
                    <a:pt x="48673" y="19145"/>
                    <a:pt x="52864" y="21241"/>
                    <a:pt x="55435" y="25527"/>
                  </a:cubicBezTo>
                  <a:lnTo>
                    <a:pt x="56579" y="20288"/>
                  </a:lnTo>
                  <a:lnTo>
                    <a:pt x="68961" y="20288"/>
                  </a:lnTo>
                  <a:lnTo>
                    <a:pt x="61913" y="53912"/>
                  </a:lnTo>
                  <a:cubicBezTo>
                    <a:pt x="61436" y="56007"/>
                    <a:pt x="61246" y="57436"/>
                    <a:pt x="61246" y="58007"/>
                  </a:cubicBezTo>
                  <a:cubicBezTo>
                    <a:pt x="61246" y="58769"/>
                    <a:pt x="61436" y="59436"/>
                    <a:pt x="61817" y="59817"/>
                  </a:cubicBezTo>
                  <a:cubicBezTo>
                    <a:pt x="62198" y="60198"/>
                    <a:pt x="62579" y="60389"/>
                    <a:pt x="63055" y="60389"/>
                  </a:cubicBezTo>
                  <a:cubicBezTo>
                    <a:pt x="64579" y="60389"/>
                    <a:pt x="66484" y="59436"/>
                    <a:pt x="68866" y="57626"/>
                  </a:cubicBezTo>
                  <a:cubicBezTo>
                    <a:pt x="72009" y="55245"/>
                    <a:pt x="74581" y="52007"/>
                    <a:pt x="76581" y="48006"/>
                  </a:cubicBezTo>
                  <a:cubicBezTo>
                    <a:pt x="78486" y="44006"/>
                    <a:pt x="79534" y="39910"/>
                    <a:pt x="79534" y="35528"/>
                  </a:cubicBezTo>
                  <a:cubicBezTo>
                    <a:pt x="79534" y="27813"/>
                    <a:pt x="76771" y="21431"/>
                    <a:pt x="71152" y="16193"/>
                  </a:cubicBezTo>
                  <a:cubicBezTo>
                    <a:pt x="65532" y="10954"/>
                    <a:pt x="57817" y="8382"/>
                    <a:pt x="47816" y="8382"/>
                  </a:cubicBezTo>
                  <a:cubicBezTo>
                    <a:pt x="39338" y="8382"/>
                    <a:pt x="32194" y="10097"/>
                    <a:pt x="26289" y="13621"/>
                  </a:cubicBezTo>
                  <a:cubicBezTo>
                    <a:pt x="20383" y="17145"/>
                    <a:pt x="16002" y="22003"/>
                    <a:pt x="12954" y="28289"/>
                  </a:cubicBezTo>
                  <a:cubicBezTo>
                    <a:pt x="9906" y="34576"/>
                    <a:pt x="8477" y="41148"/>
                    <a:pt x="8477" y="47911"/>
                  </a:cubicBezTo>
                  <a:cubicBezTo>
                    <a:pt x="8477" y="54673"/>
                    <a:pt x="10096" y="60484"/>
                    <a:pt x="13430" y="66008"/>
                  </a:cubicBezTo>
                  <a:cubicBezTo>
                    <a:pt x="16764" y="71438"/>
                    <a:pt x="21431" y="75343"/>
                    <a:pt x="27432" y="77915"/>
                  </a:cubicBezTo>
                  <a:cubicBezTo>
                    <a:pt x="33433" y="80391"/>
                    <a:pt x="40291" y="81629"/>
                    <a:pt x="48101" y="81629"/>
                  </a:cubicBezTo>
                  <a:cubicBezTo>
                    <a:pt x="55912" y="81629"/>
                    <a:pt x="62008" y="80582"/>
                    <a:pt x="67342" y="78486"/>
                  </a:cubicBezTo>
                  <a:cubicBezTo>
                    <a:pt x="72771" y="76391"/>
                    <a:pt x="77057" y="73247"/>
                    <a:pt x="80296" y="69056"/>
                  </a:cubicBezTo>
                  <a:close/>
                  <a:moveTo>
                    <a:pt x="29908" y="49911"/>
                  </a:moveTo>
                  <a:cubicBezTo>
                    <a:pt x="29908" y="53912"/>
                    <a:pt x="30766" y="56769"/>
                    <a:pt x="32385" y="58674"/>
                  </a:cubicBezTo>
                  <a:cubicBezTo>
                    <a:pt x="34004" y="60579"/>
                    <a:pt x="36004" y="61532"/>
                    <a:pt x="38386" y="61532"/>
                  </a:cubicBezTo>
                  <a:cubicBezTo>
                    <a:pt x="40195" y="61532"/>
                    <a:pt x="41815" y="61055"/>
                    <a:pt x="43434" y="60198"/>
                  </a:cubicBezTo>
                  <a:cubicBezTo>
                    <a:pt x="44672" y="59627"/>
                    <a:pt x="45720" y="58579"/>
                    <a:pt x="46958" y="57245"/>
                  </a:cubicBezTo>
                  <a:cubicBezTo>
                    <a:pt x="48578" y="55340"/>
                    <a:pt x="50006" y="52578"/>
                    <a:pt x="51244" y="48863"/>
                  </a:cubicBezTo>
                  <a:cubicBezTo>
                    <a:pt x="52483" y="45244"/>
                    <a:pt x="53054" y="41815"/>
                    <a:pt x="53054" y="38671"/>
                  </a:cubicBezTo>
                  <a:cubicBezTo>
                    <a:pt x="53054" y="35147"/>
                    <a:pt x="52292" y="32385"/>
                    <a:pt x="50578" y="30575"/>
                  </a:cubicBezTo>
                  <a:cubicBezTo>
                    <a:pt x="48863" y="28766"/>
                    <a:pt x="46863" y="27718"/>
                    <a:pt x="44387" y="27718"/>
                  </a:cubicBezTo>
                  <a:cubicBezTo>
                    <a:pt x="41719" y="27718"/>
                    <a:pt x="39243" y="28766"/>
                    <a:pt x="36957" y="30861"/>
                  </a:cubicBezTo>
                  <a:cubicBezTo>
                    <a:pt x="34671" y="32957"/>
                    <a:pt x="32956" y="35909"/>
                    <a:pt x="31814" y="39719"/>
                  </a:cubicBezTo>
                  <a:cubicBezTo>
                    <a:pt x="30670" y="43625"/>
                    <a:pt x="30099" y="46958"/>
                    <a:pt x="30099" y="49911"/>
                  </a:cubicBezTo>
                  <a:close/>
                </a:path>
              </a:pathLst>
            </a:custGeom>
            <a:solidFill>
              <a:schemeClr val="tx1"/>
            </a:solidFill>
            <a:ln w="9525" cap="flat">
              <a:noFill/>
              <a:prstDash val="solid"/>
              <a:miter/>
            </a:ln>
          </p:spPr>
          <p:txBody>
            <a:bodyPr rtlCol="0" anchor="ctr"/>
            <a:lstStyle/>
            <a:p>
              <a:endParaRPr lang="en-GB"/>
            </a:p>
          </p:txBody>
        </p:sp>
      </p:grpSp>
      <p:sp>
        <p:nvSpPr>
          <p:cNvPr id="108" name="TextBox 107">
            <a:extLst>
              <a:ext uri="{FF2B5EF4-FFF2-40B4-BE49-F238E27FC236}">
                <a16:creationId xmlns:a16="http://schemas.microsoft.com/office/drawing/2014/main" id="{8BE99D27-1147-259C-388C-514918E18D8F}"/>
              </a:ext>
            </a:extLst>
          </p:cNvPr>
          <p:cNvSpPr txBox="1"/>
          <p:nvPr userDrawn="1"/>
        </p:nvSpPr>
        <p:spPr>
          <a:xfrm>
            <a:off x="6189838" y="6806924"/>
            <a:ext cx="4264733" cy="369332"/>
          </a:xfrm>
          <a:prstGeom prst="rect">
            <a:avLst/>
          </a:prstGeom>
          <a:noFill/>
        </p:spPr>
        <p:txBody>
          <a:bodyPr wrap="square">
            <a:spAutoFit/>
          </a:bodyPr>
          <a:lstStyle/>
          <a:p>
            <a:r>
              <a:rPr lang="en-GB" b="1" i="0" u="none" strike="noStrike" dirty="0">
                <a:solidFill>
                  <a:srgbClr val="272727"/>
                </a:solidFill>
                <a:effectLst/>
                <a:latin typeface="Arial" panose="020B0604020202020204" pitchFamily="34" charset="0"/>
                <a:cs typeface="Arial" panose="020B0604020202020204" pitchFamily="34" charset="0"/>
              </a:rPr>
              <a:t>consumer@our.org.jm</a:t>
            </a:r>
            <a:endParaRPr lang="en-GB" dirty="0">
              <a:solidFill>
                <a:srgbClr val="272727"/>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3BF92EE-AED5-32E5-4616-A91F2B1C7E86}"/>
              </a:ext>
            </a:extLst>
          </p:cNvPr>
          <p:cNvSpPr txBox="1"/>
          <p:nvPr userDrawn="1"/>
        </p:nvSpPr>
        <p:spPr>
          <a:xfrm>
            <a:off x="221992" y="9359582"/>
            <a:ext cx="10065008" cy="738664"/>
          </a:xfrm>
          <a:prstGeom prst="rect">
            <a:avLst/>
          </a:prstGeom>
          <a:noFill/>
        </p:spPr>
        <p:txBody>
          <a:bodyPr wrap="square">
            <a:spAutoFit/>
          </a:bodyPr>
          <a:lstStyle/>
          <a:p>
            <a:pPr algn="just"/>
            <a:r>
              <a:rPr lang="en-GB" sz="1400" b="1" i="0" dirty="0">
                <a:solidFill>
                  <a:srgbClr val="FF0000"/>
                </a:solidFill>
                <a:effectLst/>
                <a:latin typeface="Arial" panose="020B0604020202020204" pitchFamily="34" charset="0"/>
                <a:cs typeface="Arial" panose="020B0604020202020204" pitchFamily="34" charset="0"/>
              </a:rPr>
              <a:t>OUR’s Quality Policy Statement (OUR RULES)</a:t>
            </a:r>
          </a:p>
          <a:p>
            <a:pPr algn="just"/>
            <a:r>
              <a:rPr lang="en-GB" sz="1400" b="0" i="0" dirty="0">
                <a:solidFill>
                  <a:srgbClr val="323130"/>
                </a:solidFill>
                <a:effectLst/>
                <a:latin typeface="Arial" panose="020B0604020202020204" pitchFamily="34" charset="0"/>
                <a:cs typeface="Arial" panose="020B0604020202020204" pitchFamily="34" charset="0"/>
              </a:rPr>
              <a:t>The management and staff of the </a:t>
            </a:r>
            <a:r>
              <a:rPr lang="en-GB" sz="1400" b="1" i="0" dirty="0">
                <a:solidFill>
                  <a:srgbClr val="FF0000"/>
                </a:solidFill>
                <a:effectLst/>
                <a:latin typeface="Arial" panose="020B0604020202020204" pitchFamily="34" charset="0"/>
                <a:cs typeface="Arial" panose="020B0604020202020204" pitchFamily="34" charset="0"/>
              </a:rPr>
              <a:t>OUR</a:t>
            </a:r>
            <a:r>
              <a:rPr lang="en-GB" sz="1400" b="0" i="0" dirty="0">
                <a:solidFill>
                  <a:srgbClr val="323130"/>
                </a:solidFill>
                <a:effectLst/>
                <a:latin typeface="Arial" panose="020B0604020202020204" pitchFamily="34" charset="0"/>
                <a:cs typeface="Arial" panose="020B0604020202020204" pitchFamily="34" charset="0"/>
              </a:rPr>
              <a:t> are committed to </a:t>
            </a:r>
            <a:r>
              <a:rPr lang="en-GB" sz="1400" b="1" i="0" dirty="0">
                <a:solidFill>
                  <a:srgbClr val="FF0000"/>
                </a:solidFill>
                <a:effectLst/>
                <a:latin typeface="Arial" panose="020B0604020202020204" pitchFamily="34" charset="0"/>
                <a:cs typeface="Arial" panose="020B0604020202020204" pitchFamily="34" charset="0"/>
              </a:rPr>
              <a:t>R</a:t>
            </a:r>
            <a:r>
              <a:rPr lang="en-GB" sz="1400" b="0" i="0" dirty="0">
                <a:solidFill>
                  <a:srgbClr val="323130"/>
                </a:solidFill>
                <a:effectLst/>
                <a:latin typeface="Arial" panose="020B0604020202020204" pitchFamily="34" charset="0"/>
                <a:cs typeface="Arial" panose="020B0604020202020204" pitchFamily="34" charset="0"/>
              </a:rPr>
              <a:t>egulating </a:t>
            </a:r>
            <a:r>
              <a:rPr lang="en-GB" sz="1400" b="1" i="0" dirty="0">
                <a:solidFill>
                  <a:srgbClr val="FF0000"/>
                </a:solidFill>
                <a:effectLst/>
                <a:latin typeface="Arial" panose="020B0604020202020204" pitchFamily="34" charset="0"/>
                <a:cs typeface="Arial" panose="020B0604020202020204" pitchFamily="34" charset="0"/>
              </a:rPr>
              <a:t>U</a:t>
            </a:r>
            <a:r>
              <a:rPr lang="en-GB" sz="1400" b="0" i="0" dirty="0">
                <a:solidFill>
                  <a:srgbClr val="323130"/>
                </a:solidFill>
                <a:effectLst/>
                <a:latin typeface="Arial" panose="020B0604020202020204" pitchFamily="34" charset="0"/>
                <a:cs typeface="Arial" panose="020B0604020202020204" pitchFamily="34" charset="0"/>
              </a:rPr>
              <a:t>tility services in accordance with our</a:t>
            </a:r>
            <a:r>
              <a:rPr lang="en-GB" sz="1400" b="0" i="0" dirty="0">
                <a:solidFill>
                  <a:srgbClr val="E81123"/>
                </a:solidFill>
                <a:effectLst/>
                <a:latin typeface="Arial" panose="020B0604020202020204" pitchFamily="34" charset="0"/>
                <a:cs typeface="Arial" panose="020B0604020202020204" pitchFamily="34" charset="0"/>
              </a:rPr>
              <a:t> </a:t>
            </a:r>
            <a:r>
              <a:rPr lang="en-GB" sz="1400" b="1" i="0" dirty="0">
                <a:solidFill>
                  <a:srgbClr val="FF0000"/>
                </a:solidFill>
                <a:effectLst/>
                <a:latin typeface="Arial" panose="020B0604020202020204" pitchFamily="34" charset="0"/>
                <a:cs typeface="Arial" panose="020B0604020202020204" pitchFamily="34" charset="0"/>
              </a:rPr>
              <a:t>L</a:t>
            </a:r>
            <a:r>
              <a:rPr lang="en-GB" sz="1400" b="0" i="0" dirty="0">
                <a:solidFill>
                  <a:srgbClr val="323130"/>
                </a:solidFill>
                <a:effectLst/>
                <a:latin typeface="Arial" panose="020B0604020202020204" pitchFamily="34" charset="0"/>
                <a:cs typeface="Arial" panose="020B0604020202020204" pitchFamily="34" charset="0"/>
              </a:rPr>
              <a:t>egislative powers and to the </a:t>
            </a:r>
            <a:r>
              <a:rPr lang="en-GB" sz="1400" b="1" i="0" dirty="0">
                <a:solidFill>
                  <a:srgbClr val="FF0000"/>
                </a:solidFill>
                <a:effectLst/>
                <a:latin typeface="Arial" panose="020B0604020202020204" pitchFamily="34" charset="0"/>
                <a:cs typeface="Arial" panose="020B0604020202020204" pitchFamily="34" charset="0"/>
              </a:rPr>
              <a:t>E</a:t>
            </a:r>
            <a:r>
              <a:rPr lang="en-GB" sz="1400" b="0" i="0" dirty="0">
                <a:solidFill>
                  <a:srgbClr val="323130"/>
                </a:solidFill>
                <a:effectLst/>
                <a:latin typeface="Arial" panose="020B0604020202020204" pitchFamily="34" charset="0"/>
                <a:cs typeface="Arial" panose="020B0604020202020204" pitchFamily="34" charset="0"/>
              </a:rPr>
              <a:t>nhancement of Customer </a:t>
            </a:r>
            <a:r>
              <a:rPr lang="en-GB" sz="1400" b="1" i="0" dirty="0">
                <a:solidFill>
                  <a:srgbClr val="FF0000"/>
                </a:solidFill>
                <a:effectLst/>
                <a:latin typeface="Arial" panose="020B0604020202020204" pitchFamily="34" charset="0"/>
                <a:cs typeface="Arial" panose="020B0604020202020204" pitchFamily="34" charset="0"/>
              </a:rPr>
              <a:t>S</a:t>
            </a:r>
            <a:r>
              <a:rPr lang="en-GB" sz="1400" b="0" i="0" dirty="0">
                <a:solidFill>
                  <a:srgbClr val="323130"/>
                </a:solidFill>
                <a:effectLst/>
                <a:latin typeface="Arial" panose="020B0604020202020204" pitchFamily="34" charset="0"/>
                <a:cs typeface="Arial" panose="020B0604020202020204" pitchFamily="34" charset="0"/>
              </a:rPr>
              <a:t>atisfaction through continual improvement of our quality management system.</a:t>
            </a:r>
          </a:p>
        </p:txBody>
      </p:sp>
      <p:pic>
        <p:nvPicPr>
          <p:cNvPr id="25" name="Picture 24">
            <a:extLst>
              <a:ext uri="{FF2B5EF4-FFF2-40B4-BE49-F238E27FC236}">
                <a16:creationId xmlns:a16="http://schemas.microsoft.com/office/drawing/2014/main" id="{F611A80D-E960-354E-86EE-863E893C5C40}"/>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43474" t="109" r="8" b="-109"/>
          <a:stretch/>
        </p:blipFill>
        <p:spPr>
          <a:xfrm flipH="1">
            <a:off x="9720815" y="-68771"/>
            <a:ext cx="8795785" cy="10355771"/>
          </a:xfrm>
          <a:custGeom>
            <a:avLst/>
            <a:gdLst>
              <a:gd name="connsiteX0" fmla="*/ 3617900 w 8795785"/>
              <a:gd name="connsiteY0" fmla="*/ 0 h 10355771"/>
              <a:gd name="connsiteX1" fmla="*/ 0 w 8795785"/>
              <a:gd name="connsiteY1" fmla="*/ 0 h 10355771"/>
              <a:gd name="connsiteX2" fmla="*/ 0 w 8795785"/>
              <a:gd name="connsiteY2" fmla="*/ 10355771 h 10355771"/>
              <a:gd name="connsiteX3" fmla="*/ 3617900 w 8795785"/>
              <a:gd name="connsiteY3" fmla="*/ 10355771 h 10355771"/>
              <a:gd name="connsiteX4" fmla="*/ 8795785 w 8795785"/>
              <a:gd name="connsiteY4" fmla="*/ 5177886 h 103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85" h="10355771">
                <a:moveTo>
                  <a:pt x="3617900" y="0"/>
                </a:moveTo>
                <a:lnTo>
                  <a:pt x="0" y="0"/>
                </a:lnTo>
                <a:lnTo>
                  <a:pt x="0" y="10355771"/>
                </a:lnTo>
                <a:lnTo>
                  <a:pt x="3617900" y="10355771"/>
                </a:lnTo>
                <a:lnTo>
                  <a:pt x="8795785" y="5177886"/>
                </a:lnTo>
                <a:close/>
              </a:path>
            </a:pathLst>
          </a:custGeom>
        </p:spPr>
      </p:pic>
      <p:sp>
        <p:nvSpPr>
          <p:cNvPr id="24" name="Isosceles Triangle 23">
            <a:extLst>
              <a:ext uri="{FF2B5EF4-FFF2-40B4-BE49-F238E27FC236}">
                <a16:creationId xmlns:a16="http://schemas.microsoft.com/office/drawing/2014/main" id="{88D0E9E9-FD75-5004-66B1-6ECF6F33BB2C}"/>
              </a:ext>
            </a:extLst>
          </p:cNvPr>
          <p:cNvSpPr/>
          <p:nvPr userDrawn="1"/>
        </p:nvSpPr>
        <p:spPr>
          <a:xfrm>
            <a:off x="9910260" y="7100756"/>
            <a:ext cx="6913253" cy="3186244"/>
          </a:xfrm>
          <a:prstGeom prst="triangle">
            <a:avLst/>
          </a:prstGeom>
          <a:solidFill>
            <a:srgbClr val="00A0E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340F64A-DA1D-C7DB-2E10-D1ED5E087A2B}"/>
              </a:ext>
            </a:extLst>
          </p:cNvPr>
          <p:cNvSpPr txBox="1"/>
          <p:nvPr userDrawn="1"/>
        </p:nvSpPr>
        <p:spPr>
          <a:xfrm>
            <a:off x="3140465" y="7763382"/>
            <a:ext cx="1354261" cy="369332"/>
          </a:xfrm>
          <a:prstGeom prst="rect">
            <a:avLst/>
          </a:prstGeom>
          <a:noFill/>
        </p:spPr>
        <p:txBody>
          <a:bodyPr wrap="square">
            <a:spAutoFit/>
          </a:bodyPr>
          <a:lstStyle/>
          <a:p>
            <a:r>
              <a:rPr lang="en-GB" b="1" i="0" u="none" strike="noStrike" dirty="0">
                <a:solidFill>
                  <a:srgbClr val="272727"/>
                </a:solidFill>
                <a:effectLst/>
                <a:latin typeface="Arial" panose="020B0604020202020204" pitchFamily="34" charset="0"/>
                <a:cs typeface="Arial" panose="020B0604020202020204" pitchFamily="34" charset="0"/>
              </a:rPr>
              <a:t>/</a:t>
            </a:r>
            <a:r>
              <a:rPr lang="en-GB" b="1" i="0" u="none" strike="noStrike" dirty="0" err="1">
                <a:solidFill>
                  <a:srgbClr val="272727"/>
                </a:solidFill>
                <a:effectLst/>
                <a:latin typeface="Arial" panose="020B0604020202020204" pitchFamily="34" charset="0"/>
                <a:cs typeface="Arial" panose="020B0604020202020204" pitchFamily="34" charset="0"/>
              </a:rPr>
              <a:t>theourja</a:t>
            </a:r>
            <a:endParaRPr lang="en-GB" dirty="0">
              <a:solidFill>
                <a:srgbClr val="272727"/>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21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249CF1-13A8-2FF0-899B-6334ED6AB8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843" b="48131"/>
          <a:stretch/>
        </p:blipFill>
        <p:spPr>
          <a:xfrm>
            <a:off x="6028410" y="0"/>
            <a:ext cx="12259591" cy="2566292"/>
          </a:xfrm>
          <a:prstGeom prst="rect">
            <a:avLst/>
          </a:prstGeom>
        </p:spPr>
      </p:pic>
      <p:pic>
        <p:nvPicPr>
          <p:cNvPr id="3" name="Picture 2">
            <a:extLst>
              <a:ext uri="{FF2B5EF4-FFF2-40B4-BE49-F238E27FC236}">
                <a16:creationId xmlns:a16="http://schemas.microsoft.com/office/drawing/2014/main" id="{16A051D0-34C8-3CD9-0FAE-FF5DD4532B6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055" t="-1" r="164" b="-35385"/>
          <a:stretch/>
        </p:blipFill>
        <p:spPr>
          <a:xfrm>
            <a:off x="457200" y="9051945"/>
            <a:ext cx="1600208" cy="1207841"/>
          </a:xfrm>
          <a:prstGeom prst="rect">
            <a:avLst/>
          </a:prstGeom>
        </p:spPr>
      </p:pic>
      <p:sp>
        <p:nvSpPr>
          <p:cNvPr id="2" name="Freeform: Shape 1">
            <a:extLst>
              <a:ext uri="{FF2B5EF4-FFF2-40B4-BE49-F238E27FC236}">
                <a16:creationId xmlns:a16="http://schemas.microsoft.com/office/drawing/2014/main" id="{B3B9823B-EEC8-D4E2-FD22-8157EEDB0560}"/>
              </a:ext>
            </a:extLst>
          </p:cNvPr>
          <p:cNvSpPr/>
          <p:nvPr userDrawn="1"/>
        </p:nvSpPr>
        <p:spPr>
          <a:xfrm>
            <a:off x="0" y="-38100"/>
            <a:ext cx="8839200" cy="3162300"/>
          </a:xfrm>
          <a:custGeom>
            <a:avLst/>
            <a:gdLst>
              <a:gd name="connsiteX0" fmla="*/ 0 w 8839200"/>
              <a:gd name="connsiteY0" fmla="*/ 0 h 3162300"/>
              <a:gd name="connsiteX1" fmla="*/ 0 w 8839200"/>
              <a:gd name="connsiteY1" fmla="*/ 3162300 h 3162300"/>
              <a:gd name="connsiteX2" fmla="*/ 6381750 w 8839200"/>
              <a:gd name="connsiteY2" fmla="*/ 3162300 h 3162300"/>
              <a:gd name="connsiteX3" fmla="*/ 8839200 w 8839200"/>
              <a:gd name="connsiteY3" fmla="*/ 38100 h 3162300"/>
              <a:gd name="connsiteX4" fmla="*/ 0 w 8839200"/>
              <a:gd name="connsiteY4" fmla="*/ 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3162300">
                <a:moveTo>
                  <a:pt x="0" y="0"/>
                </a:moveTo>
                <a:lnTo>
                  <a:pt x="0" y="3162300"/>
                </a:lnTo>
                <a:lnTo>
                  <a:pt x="6381750" y="3162300"/>
                </a:lnTo>
                <a:lnTo>
                  <a:pt x="8839200" y="3810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bar-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6B66A-7D10-169F-6DC0-5F08A5C1236D}"/>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4688" r="13350"/>
          <a:stretch/>
        </p:blipFill>
        <p:spPr>
          <a:xfrm>
            <a:off x="0" y="0"/>
            <a:ext cx="3388779" cy="10287000"/>
          </a:xfrm>
          <a:prstGeom prst="homePlate">
            <a:avLst>
              <a:gd name="adj" fmla="val 36828"/>
            </a:avLst>
          </a:prstGeom>
        </p:spPr>
      </p:pic>
      <p:pic>
        <p:nvPicPr>
          <p:cNvPr id="4" name="Picture 3" descr="Text&#10;&#10;Description automatically generated">
            <a:extLst>
              <a:ext uri="{FF2B5EF4-FFF2-40B4-BE49-F238E27FC236}">
                <a16:creationId xmlns:a16="http://schemas.microsoft.com/office/drawing/2014/main" id="{4DD3615D-A36D-FEB2-0C01-463D0261D93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78125" b="-32091"/>
          <a:stretch/>
        </p:blipFill>
        <p:spPr>
          <a:xfrm>
            <a:off x="457200" y="9029700"/>
            <a:ext cx="1676400" cy="1265351"/>
          </a:xfrm>
          <a:prstGeom prst="rect">
            <a:avLst/>
          </a:prstGeom>
          <a:effectLst>
            <a:outerShdw blurRad="50800" dist="38100" dir="2700000" algn="tl" rotWithShape="0">
              <a:prstClr val="black">
                <a:alpha val="40000"/>
              </a:prst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bar-02">
    <p:spTree>
      <p:nvGrpSpPr>
        <p:cNvPr id="1" name=""/>
        <p:cNvGrpSpPr/>
        <p:nvPr/>
      </p:nvGrpSpPr>
      <p:grpSpPr>
        <a:xfrm>
          <a:off x="0" y="0"/>
          <a:ext cx="0" cy="0"/>
          <a:chOff x="0" y="0"/>
          <a:chExt cx="0" cy="0"/>
        </a:xfrm>
      </p:grpSpPr>
      <p:sp>
        <p:nvSpPr>
          <p:cNvPr id="8" name="Triangle rectangle 24">
            <a:extLst>
              <a:ext uri="{FF2B5EF4-FFF2-40B4-BE49-F238E27FC236}">
                <a16:creationId xmlns:a16="http://schemas.microsoft.com/office/drawing/2014/main" id="{F8A01AF9-85AA-216E-506B-98380423CC16}"/>
              </a:ext>
            </a:extLst>
          </p:cNvPr>
          <p:cNvSpPr/>
          <p:nvPr userDrawn="1"/>
        </p:nvSpPr>
        <p:spPr>
          <a:xfrm rot="5400000">
            <a:off x="11295" y="-49397"/>
            <a:ext cx="3306882" cy="3373020"/>
          </a:xfrm>
          <a:prstGeom prst="rtTriangle">
            <a:avLst/>
          </a:prstGeom>
          <a:solidFill>
            <a:srgbClr val="00A0E4"/>
          </a:solidFill>
          <a:ln w="180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0000"/>
              </a:solidFill>
            </a:endParaRPr>
          </a:p>
        </p:txBody>
      </p:sp>
      <p:pic>
        <p:nvPicPr>
          <p:cNvPr id="9" name="Picture 8">
            <a:extLst>
              <a:ext uri="{FF2B5EF4-FFF2-40B4-BE49-F238E27FC236}">
                <a16:creationId xmlns:a16="http://schemas.microsoft.com/office/drawing/2014/main" id="{938F2A21-8DAE-3A58-FC6E-CD6FA779526C}"/>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655" t="-237" r="51631" b="237"/>
          <a:stretch/>
        </p:blipFill>
        <p:spPr>
          <a:xfrm>
            <a:off x="-21773" y="-16329"/>
            <a:ext cx="3373019" cy="10287000"/>
          </a:xfrm>
          <a:prstGeom prst="rtTriangle">
            <a:avLst/>
          </a:prstGeom>
        </p:spPr>
      </p:pic>
      <p:pic>
        <p:nvPicPr>
          <p:cNvPr id="4" name="Picture 3" descr="Text&#10;&#10;Description automatically generated">
            <a:extLst>
              <a:ext uri="{FF2B5EF4-FFF2-40B4-BE49-F238E27FC236}">
                <a16:creationId xmlns:a16="http://schemas.microsoft.com/office/drawing/2014/main" id="{64417A23-394B-76BE-6D0D-6610835D63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78125" b="-32091"/>
          <a:stretch/>
        </p:blipFill>
        <p:spPr>
          <a:xfrm>
            <a:off x="457200" y="9029700"/>
            <a:ext cx="1676400" cy="1265351"/>
          </a:xfrm>
          <a:prstGeom prst="rect">
            <a:avLst/>
          </a:prstGeom>
          <a:effectLst>
            <a:outerShdw blurRad="50800" dist="38100" dir="2700000" algn="tl"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bar-0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0B3AC0-1204-1FA0-7A8D-F9C2ED7F9598}"/>
              </a:ext>
            </a:extLst>
          </p:cNvPr>
          <p:cNvGrpSpPr/>
          <p:nvPr userDrawn="1"/>
        </p:nvGrpSpPr>
        <p:grpSpPr>
          <a:xfrm>
            <a:off x="-19050" y="-19050"/>
            <a:ext cx="12611100" cy="10325100"/>
            <a:chOff x="-19050" y="-19050"/>
            <a:chExt cx="12611100" cy="10325100"/>
          </a:xfrm>
        </p:grpSpPr>
        <p:sp>
          <p:nvSpPr>
            <p:cNvPr id="2" name="Freeform: Shape 1">
              <a:extLst>
                <a:ext uri="{FF2B5EF4-FFF2-40B4-BE49-F238E27FC236}">
                  <a16:creationId xmlns:a16="http://schemas.microsoft.com/office/drawing/2014/main" id="{7D07EA13-71A9-4C94-AAC1-7D3146B4589B}"/>
                </a:ext>
              </a:extLst>
            </p:cNvPr>
            <p:cNvSpPr/>
            <p:nvPr userDrawn="1"/>
          </p:nvSpPr>
          <p:spPr>
            <a:xfrm>
              <a:off x="-19050" y="-19050"/>
              <a:ext cx="10572750" cy="3390900"/>
            </a:xfrm>
            <a:custGeom>
              <a:avLst/>
              <a:gdLst>
                <a:gd name="connsiteX0" fmla="*/ 0 w 10572750"/>
                <a:gd name="connsiteY0" fmla="*/ 0 h 3390900"/>
                <a:gd name="connsiteX1" fmla="*/ 0 w 10572750"/>
                <a:gd name="connsiteY1" fmla="*/ 3390900 h 3390900"/>
                <a:gd name="connsiteX2" fmla="*/ 6972300 w 10572750"/>
                <a:gd name="connsiteY2" fmla="*/ 3390900 h 3390900"/>
                <a:gd name="connsiteX3" fmla="*/ 10572750 w 10572750"/>
                <a:gd name="connsiteY3" fmla="*/ 19050 h 3390900"/>
                <a:gd name="connsiteX4" fmla="*/ 0 w 10572750"/>
                <a:gd name="connsiteY4" fmla="*/ 0 h 339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0" h="3390900">
                  <a:moveTo>
                    <a:pt x="0" y="0"/>
                  </a:moveTo>
                  <a:lnTo>
                    <a:pt x="0" y="3390900"/>
                  </a:lnTo>
                  <a:lnTo>
                    <a:pt x="6972300" y="3390900"/>
                  </a:lnTo>
                  <a:lnTo>
                    <a:pt x="10572750" y="1905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8CA78170-C37E-6F03-E286-0FCC947AA929}"/>
                </a:ext>
              </a:extLst>
            </p:cNvPr>
            <p:cNvSpPr/>
            <p:nvPr userDrawn="1"/>
          </p:nvSpPr>
          <p:spPr>
            <a:xfrm>
              <a:off x="-19050" y="3352800"/>
              <a:ext cx="12611100" cy="6953250"/>
            </a:xfrm>
            <a:custGeom>
              <a:avLst/>
              <a:gdLst>
                <a:gd name="connsiteX0" fmla="*/ 0 w 12477750"/>
                <a:gd name="connsiteY0" fmla="*/ 0 h 6838950"/>
                <a:gd name="connsiteX1" fmla="*/ 0 w 12477750"/>
                <a:gd name="connsiteY1" fmla="*/ 6838950 h 6838950"/>
                <a:gd name="connsiteX2" fmla="*/ 12477750 w 12477750"/>
                <a:gd name="connsiteY2" fmla="*/ 6838950 h 6838950"/>
                <a:gd name="connsiteX3" fmla="*/ 6972300 w 12477750"/>
                <a:gd name="connsiteY3" fmla="*/ 0 h 6838950"/>
                <a:gd name="connsiteX4" fmla="*/ 0 w 12477750"/>
                <a:gd name="connsiteY4" fmla="*/ 0 h 6838950"/>
                <a:gd name="connsiteX0" fmla="*/ 0 w 12477750"/>
                <a:gd name="connsiteY0" fmla="*/ 0 h 6934200"/>
                <a:gd name="connsiteX1" fmla="*/ 0 w 12477750"/>
                <a:gd name="connsiteY1" fmla="*/ 6934200 h 6934200"/>
                <a:gd name="connsiteX2" fmla="*/ 12477750 w 12477750"/>
                <a:gd name="connsiteY2" fmla="*/ 6838950 h 6934200"/>
                <a:gd name="connsiteX3" fmla="*/ 6972300 w 12477750"/>
                <a:gd name="connsiteY3" fmla="*/ 0 h 6934200"/>
                <a:gd name="connsiteX4" fmla="*/ 0 w 12477750"/>
                <a:gd name="connsiteY4" fmla="*/ 0 h 6934200"/>
                <a:gd name="connsiteX0" fmla="*/ 0 w 12592050"/>
                <a:gd name="connsiteY0" fmla="*/ 0 h 6934200"/>
                <a:gd name="connsiteX1" fmla="*/ 0 w 12592050"/>
                <a:gd name="connsiteY1" fmla="*/ 6934200 h 6934200"/>
                <a:gd name="connsiteX2" fmla="*/ 12592050 w 12592050"/>
                <a:gd name="connsiteY2" fmla="*/ 6915150 h 6934200"/>
                <a:gd name="connsiteX3" fmla="*/ 6972300 w 12592050"/>
                <a:gd name="connsiteY3" fmla="*/ 0 h 6934200"/>
                <a:gd name="connsiteX4" fmla="*/ 0 w 12592050"/>
                <a:gd name="connsiteY4" fmla="*/ 0 h 6934200"/>
                <a:gd name="connsiteX0" fmla="*/ 0 w 12611100"/>
                <a:gd name="connsiteY0" fmla="*/ 0 h 6953250"/>
                <a:gd name="connsiteX1" fmla="*/ 0 w 12611100"/>
                <a:gd name="connsiteY1" fmla="*/ 6934200 h 6953250"/>
                <a:gd name="connsiteX2" fmla="*/ 12611100 w 12611100"/>
                <a:gd name="connsiteY2" fmla="*/ 6953250 h 6953250"/>
                <a:gd name="connsiteX3" fmla="*/ 6972300 w 12611100"/>
                <a:gd name="connsiteY3" fmla="*/ 0 h 6953250"/>
                <a:gd name="connsiteX4" fmla="*/ 0 w 12611100"/>
                <a:gd name="connsiteY4" fmla="*/ 0 h 695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100" h="6953250">
                  <a:moveTo>
                    <a:pt x="0" y="0"/>
                  </a:moveTo>
                  <a:lnTo>
                    <a:pt x="0" y="6934200"/>
                  </a:lnTo>
                  <a:lnTo>
                    <a:pt x="12611100" y="6953250"/>
                  </a:lnTo>
                  <a:lnTo>
                    <a:pt x="6972300" y="0"/>
                  </a:lnTo>
                  <a:lnTo>
                    <a:pt x="0" y="0"/>
                  </a:lnTo>
                  <a:close/>
                </a:path>
              </a:pathLst>
            </a:cu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F1EA62C8-8198-1EC0-4344-4680B9CB6F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5" t="-1" r="164" b="-35385"/>
          <a:stretch/>
        </p:blipFill>
        <p:spPr>
          <a:xfrm>
            <a:off x="457200" y="9051945"/>
            <a:ext cx="1600208" cy="120784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9C4C15-36D6-AAF1-944C-39DED9C391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5" t="-1" r="164" b="-35385"/>
          <a:stretch/>
        </p:blipFill>
        <p:spPr>
          <a:xfrm>
            <a:off x="457200" y="9051945"/>
            <a:ext cx="1600208" cy="1207841"/>
          </a:xfrm>
          <a:prstGeom prst="rect">
            <a:avLst/>
          </a:prstGeom>
        </p:spPr>
      </p:pic>
      <p:sp>
        <p:nvSpPr>
          <p:cNvPr id="2" name="Freeform: Shape 1">
            <a:extLst>
              <a:ext uri="{FF2B5EF4-FFF2-40B4-BE49-F238E27FC236}">
                <a16:creationId xmlns:a16="http://schemas.microsoft.com/office/drawing/2014/main" id="{FC412399-E0D5-FFBD-3F2C-0E5BD8F3A88B}"/>
              </a:ext>
            </a:extLst>
          </p:cNvPr>
          <p:cNvSpPr/>
          <p:nvPr userDrawn="1"/>
        </p:nvSpPr>
        <p:spPr>
          <a:xfrm>
            <a:off x="-76200" y="-19050"/>
            <a:ext cx="11582400" cy="2749087"/>
          </a:xfrm>
          <a:custGeom>
            <a:avLst/>
            <a:gdLst>
              <a:gd name="connsiteX0" fmla="*/ 0 w 8839200"/>
              <a:gd name="connsiteY0" fmla="*/ 0 h 3162300"/>
              <a:gd name="connsiteX1" fmla="*/ 0 w 8839200"/>
              <a:gd name="connsiteY1" fmla="*/ 3162300 h 3162300"/>
              <a:gd name="connsiteX2" fmla="*/ 6381750 w 8839200"/>
              <a:gd name="connsiteY2" fmla="*/ 3162300 h 3162300"/>
              <a:gd name="connsiteX3" fmla="*/ 8839200 w 8839200"/>
              <a:gd name="connsiteY3" fmla="*/ 38100 h 3162300"/>
              <a:gd name="connsiteX4" fmla="*/ 0 w 8839200"/>
              <a:gd name="connsiteY4" fmla="*/ 0 h 3162300"/>
              <a:gd name="connsiteX0" fmla="*/ 0 w 8839200"/>
              <a:gd name="connsiteY0" fmla="*/ 0 h 3162300"/>
              <a:gd name="connsiteX1" fmla="*/ 0 w 8839200"/>
              <a:gd name="connsiteY1" fmla="*/ 3162300 h 3162300"/>
              <a:gd name="connsiteX2" fmla="*/ 7166810 w 8839200"/>
              <a:gd name="connsiteY2" fmla="*/ 3162300 h 3162300"/>
              <a:gd name="connsiteX3" fmla="*/ 8839200 w 8839200"/>
              <a:gd name="connsiteY3" fmla="*/ 38100 h 3162300"/>
              <a:gd name="connsiteX4" fmla="*/ 0 w 8839200"/>
              <a:gd name="connsiteY4" fmla="*/ 0 h 3162300"/>
              <a:gd name="connsiteX0" fmla="*/ 0 w 8839200"/>
              <a:gd name="connsiteY0" fmla="*/ 0 h 3140537"/>
              <a:gd name="connsiteX1" fmla="*/ 0 w 8839200"/>
              <a:gd name="connsiteY1" fmla="*/ 3140537 h 3140537"/>
              <a:gd name="connsiteX2" fmla="*/ 7166810 w 8839200"/>
              <a:gd name="connsiteY2" fmla="*/ 3140537 h 3140537"/>
              <a:gd name="connsiteX3" fmla="*/ 8839200 w 8839200"/>
              <a:gd name="connsiteY3" fmla="*/ 16337 h 3140537"/>
              <a:gd name="connsiteX4" fmla="*/ 0 w 8839200"/>
              <a:gd name="connsiteY4" fmla="*/ 0 h 3140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3140537">
                <a:moveTo>
                  <a:pt x="0" y="0"/>
                </a:moveTo>
                <a:lnTo>
                  <a:pt x="0" y="3140537"/>
                </a:lnTo>
                <a:lnTo>
                  <a:pt x="7166810" y="3140537"/>
                </a:lnTo>
                <a:lnTo>
                  <a:pt x="8839200" y="16337"/>
                </a:lnTo>
                <a:lnTo>
                  <a:pt x="0" y="0"/>
                </a:lnTo>
                <a:close/>
              </a:path>
            </a:pathLst>
          </a:custGeom>
          <a:solidFill>
            <a:srgbClr val="00A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Header-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DEA05-C33F-DD8B-5B9D-E2F4E14E3F1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5" t="-1" r="164" b="-35385"/>
          <a:stretch/>
        </p:blipFill>
        <p:spPr>
          <a:xfrm>
            <a:off x="457200" y="9051945"/>
            <a:ext cx="1600208" cy="1207841"/>
          </a:xfrm>
          <a:prstGeom prst="rect">
            <a:avLst/>
          </a:prstGeom>
        </p:spPr>
      </p:pic>
      <p:sp>
        <p:nvSpPr>
          <p:cNvPr id="7" name="Freeform: Shape 6">
            <a:extLst>
              <a:ext uri="{FF2B5EF4-FFF2-40B4-BE49-F238E27FC236}">
                <a16:creationId xmlns:a16="http://schemas.microsoft.com/office/drawing/2014/main" id="{B9982504-3EA4-A2AD-2DA8-B54D0D1D65A1}"/>
              </a:ext>
            </a:extLst>
          </p:cNvPr>
          <p:cNvSpPr/>
          <p:nvPr userDrawn="1"/>
        </p:nvSpPr>
        <p:spPr>
          <a:xfrm>
            <a:off x="-76200" y="-19050"/>
            <a:ext cx="11582400" cy="2749087"/>
          </a:xfrm>
          <a:custGeom>
            <a:avLst/>
            <a:gdLst>
              <a:gd name="connsiteX0" fmla="*/ 0 w 8839200"/>
              <a:gd name="connsiteY0" fmla="*/ 0 h 3162300"/>
              <a:gd name="connsiteX1" fmla="*/ 0 w 8839200"/>
              <a:gd name="connsiteY1" fmla="*/ 3162300 h 3162300"/>
              <a:gd name="connsiteX2" fmla="*/ 6381750 w 8839200"/>
              <a:gd name="connsiteY2" fmla="*/ 3162300 h 3162300"/>
              <a:gd name="connsiteX3" fmla="*/ 8839200 w 8839200"/>
              <a:gd name="connsiteY3" fmla="*/ 38100 h 3162300"/>
              <a:gd name="connsiteX4" fmla="*/ 0 w 8839200"/>
              <a:gd name="connsiteY4" fmla="*/ 0 h 3162300"/>
              <a:gd name="connsiteX0" fmla="*/ 0 w 8839200"/>
              <a:gd name="connsiteY0" fmla="*/ 0 h 3162300"/>
              <a:gd name="connsiteX1" fmla="*/ 0 w 8839200"/>
              <a:gd name="connsiteY1" fmla="*/ 3162300 h 3162300"/>
              <a:gd name="connsiteX2" fmla="*/ 7166810 w 8839200"/>
              <a:gd name="connsiteY2" fmla="*/ 3162300 h 3162300"/>
              <a:gd name="connsiteX3" fmla="*/ 8839200 w 8839200"/>
              <a:gd name="connsiteY3" fmla="*/ 38100 h 3162300"/>
              <a:gd name="connsiteX4" fmla="*/ 0 w 8839200"/>
              <a:gd name="connsiteY4" fmla="*/ 0 h 3162300"/>
              <a:gd name="connsiteX0" fmla="*/ 0 w 8839200"/>
              <a:gd name="connsiteY0" fmla="*/ 0 h 3140537"/>
              <a:gd name="connsiteX1" fmla="*/ 0 w 8839200"/>
              <a:gd name="connsiteY1" fmla="*/ 3140537 h 3140537"/>
              <a:gd name="connsiteX2" fmla="*/ 7166810 w 8839200"/>
              <a:gd name="connsiteY2" fmla="*/ 3140537 h 3140537"/>
              <a:gd name="connsiteX3" fmla="*/ 8839200 w 8839200"/>
              <a:gd name="connsiteY3" fmla="*/ 16337 h 3140537"/>
              <a:gd name="connsiteX4" fmla="*/ 0 w 8839200"/>
              <a:gd name="connsiteY4" fmla="*/ 0 h 3140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3140537">
                <a:moveTo>
                  <a:pt x="0" y="0"/>
                </a:moveTo>
                <a:lnTo>
                  <a:pt x="0" y="3140537"/>
                </a:lnTo>
                <a:lnTo>
                  <a:pt x="7166810" y="3140537"/>
                </a:lnTo>
                <a:lnTo>
                  <a:pt x="8839200" y="16337"/>
                </a:lnTo>
                <a:lnTo>
                  <a:pt x="0" y="0"/>
                </a:lnTo>
                <a:close/>
              </a:path>
            </a:pathLst>
          </a:cu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0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C4E69D-018A-CE8E-90EE-9E8E2BC64FAE}"/>
              </a:ext>
            </a:extLst>
          </p:cNvPr>
          <p:cNvSpPr/>
          <p:nvPr userDrawn="1"/>
        </p:nvSpPr>
        <p:spPr>
          <a:xfrm>
            <a:off x="0" y="-114300"/>
            <a:ext cx="18288000" cy="2514600"/>
          </a:xfrm>
          <a:prstGeom prst="rect">
            <a:avLst/>
          </a:prstGeom>
          <a:solidFill>
            <a:srgbClr val="00A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D93CF24A-D159-9320-71BE-2035128120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5" t="-1" r="164" b="-35385"/>
          <a:stretch/>
        </p:blipFill>
        <p:spPr>
          <a:xfrm>
            <a:off x="457200" y="9051945"/>
            <a:ext cx="1600208" cy="1207841"/>
          </a:xfrm>
          <a:prstGeom prst="rect">
            <a:avLst/>
          </a:prstGeom>
        </p:spPr>
      </p:pic>
      <p:sp>
        <p:nvSpPr>
          <p:cNvPr id="2" name="Freeform: Shape 1">
            <a:extLst>
              <a:ext uri="{FF2B5EF4-FFF2-40B4-BE49-F238E27FC236}">
                <a16:creationId xmlns:a16="http://schemas.microsoft.com/office/drawing/2014/main" id="{16C23280-FD72-58D5-1EA7-CF999F8ED267}"/>
              </a:ext>
            </a:extLst>
          </p:cNvPr>
          <p:cNvSpPr/>
          <p:nvPr userDrawn="1"/>
        </p:nvSpPr>
        <p:spPr>
          <a:xfrm>
            <a:off x="0" y="-190500"/>
            <a:ext cx="8839200" cy="3162300"/>
          </a:xfrm>
          <a:custGeom>
            <a:avLst/>
            <a:gdLst>
              <a:gd name="connsiteX0" fmla="*/ 0 w 8839200"/>
              <a:gd name="connsiteY0" fmla="*/ 0 h 3162300"/>
              <a:gd name="connsiteX1" fmla="*/ 0 w 8839200"/>
              <a:gd name="connsiteY1" fmla="*/ 3162300 h 3162300"/>
              <a:gd name="connsiteX2" fmla="*/ 6381750 w 8839200"/>
              <a:gd name="connsiteY2" fmla="*/ 3162300 h 3162300"/>
              <a:gd name="connsiteX3" fmla="*/ 8839200 w 8839200"/>
              <a:gd name="connsiteY3" fmla="*/ 38100 h 3162300"/>
              <a:gd name="connsiteX4" fmla="*/ 0 w 8839200"/>
              <a:gd name="connsiteY4" fmla="*/ 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200" h="3162300">
                <a:moveTo>
                  <a:pt x="0" y="0"/>
                </a:moveTo>
                <a:lnTo>
                  <a:pt x="0" y="3162300"/>
                </a:lnTo>
                <a:lnTo>
                  <a:pt x="6381750" y="3162300"/>
                </a:lnTo>
                <a:lnTo>
                  <a:pt x="8839200" y="38100"/>
                </a:lnTo>
                <a:lnTo>
                  <a:pt x="0" y="0"/>
                </a:lnTo>
                <a:close/>
              </a:path>
            </a:pathLst>
          </a:cu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Lst>
  <p:txStyles>
    <p:titleStyle>
      <a:lvl1pPr algn="ctr" defTabSz="914400" rtl="0" eaLnBrk="1" latinLnBrk="0" hangingPunct="1">
        <a:spcBef>
          <a:spcPct val="0"/>
        </a:spcBef>
        <a:buNone/>
        <a:defRPr sz="4400" kern="1200">
          <a:solidFill>
            <a:schemeClr val="tx1"/>
          </a:solidFill>
          <a:latin typeface="Arial Black" panose="020B0A040201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6CA1-B62B-3F18-74E2-FD5DB3DF195D}"/>
              </a:ext>
            </a:extLst>
          </p:cNvPr>
          <p:cNvSpPr>
            <a:spLocks noGrp="1"/>
          </p:cNvSpPr>
          <p:nvPr>
            <p:ph type="ctrTitle"/>
          </p:nvPr>
        </p:nvSpPr>
        <p:spPr>
          <a:xfrm>
            <a:off x="698745" y="3212068"/>
            <a:ext cx="8077200" cy="1931432"/>
          </a:xfrm>
        </p:spPr>
        <p:txBody>
          <a:bodyPr>
            <a:normAutofit fontScale="90000"/>
          </a:bodyPr>
          <a:lstStyle/>
          <a:p>
            <a:pPr algn="l"/>
            <a:r>
              <a:rPr lang="en-GB" sz="4000" noProof="0" dirty="0">
                <a:solidFill>
                  <a:schemeClr val="accent1">
                    <a:lumMod val="50000"/>
                  </a:schemeClr>
                </a:solidFill>
              </a:rPr>
              <a:t>POSITIONING JAMAICA FOR 5G DEPLOYMENT/ADOPTION</a:t>
            </a:r>
            <a:br>
              <a:rPr lang="en-GB" sz="4000" noProof="0" dirty="0">
                <a:solidFill>
                  <a:schemeClr val="accent1">
                    <a:lumMod val="50000"/>
                  </a:schemeClr>
                </a:solidFill>
              </a:rPr>
            </a:br>
            <a:endParaRPr lang="en-GB" sz="4000" noProof="0" dirty="0">
              <a:solidFill>
                <a:schemeClr val="accent1">
                  <a:lumMod val="50000"/>
                </a:schemeClr>
              </a:solidFill>
            </a:endParaRPr>
          </a:p>
        </p:txBody>
      </p:sp>
      <p:sp>
        <p:nvSpPr>
          <p:cNvPr id="4" name="TextBox 3">
            <a:extLst>
              <a:ext uri="{FF2B5EF4-FFF2-40B4-BE49-F238E27FC236}">
                <a16:creationId xmlns:a16="http://schemas.microsoft.com/office/drawing/2014/main" id="{BAEF8797-5236-4F18-E678-E33C76228977}"/>
              </a:ext>
            </a:extLst>
          </p:cNvPr>
          <p:cNvSpPr txBox="1"/>
          <p:nvPr/>
        </p:nvSpPr>
        <p:spPr>
          <a:xfrm>
            <a:off x="1295400" y="6515100"/>
            <a:ext cx="6781800" cy="584775"/>
          </a:xfrm>
          <a:prstGeom prst="rect">
            <a:avLst/>
          </a:prstGeom>
          <a:noFill/>
        </p:spPr>
        <p:txBody>
          <a:bodyPr wrap="square" rtlCol="0">
            <a:spAutoFit/>
          </a:bodyPr>
          <a:lstStyle/>
          <a:p>
            <a:r>
              <a:rPr lang="en-GB" sz="3200" b="1" noProof="0" dirty="0"/>
              <a:t>Study Funded by the European Union</a:t>
            </a:r>
            <a:endParaRPr lang="en-GB" sz="3200" noProof="0" dirty="0"/>
          </a:p>
        </p:txBody>
      </p:sp>
      <p:sp>
        <p:nvSpPr>
          <p:cNvPr id="5" name="TextBox 4">
            <a:extLst>
              <a:ext uri="{FF2B5EF4-FFF2-40B4-BE49-F238E27FC236}">
                <a16:creationId xmlns:a16="http://schemas.microsoft.com/office/drawing/2014/main" id="{9CAA07F5-5111-B3B2-2B7F-4315A8828933}"/>
              </a:ext>
            </a:extLst>
          </p:cNvPr>
          <p:cNvSpPr txBox="1"/>
          <p:nvPr/>
        </p:nvSpPr>
        <p:spPr>
          <a:xfrm>
            <a:off x="698745" y="8812768"/>
            <a:ext cx="3445669" cy="923330"/>
          </a:xfrm>
          <a:prstGeom prst="rect">
            <a:avLst/>
          </a:prstGeom>
          <a:noFill/>
        </p:spPr>
        <p:txBody>
          <a:bodyPr wrap="square" rtlCol="0">
            <a:spAutoFit/>
          </a:bodyPr>
          <a:lstStyle/>
          <a:p>
            <a:r>
              <a:rPr lang="en-GB" b="1" noProof="0" dirty="0"/>
              <a:t>OCCUR Conference</a:t>
            </a:r>
          </a:p>
          <a:p>
            <a:r>
              <a:rPr lang="en-GB" b="1" noProof="0" dirty="0"/>
              <a:t>2026 April 27– May 1</a:t>
            </a:r>
          </a:p>
          <a:p>
            <a:endParaRPr lang="en-GB" noProof="0" dirty="0"/>
          </a:p>
        </p:txBody>
      </p:sp>
    </p:spTree>
    <p:extLst>
      <p:ext uri="{BB962C8B-B14F-4D97-AF65-F5344CB8AC3E}">
        <p14:creationId xmlns:p14="http://schemas.microsoft.com/office/powerpoint/2010/main" val="168667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12FB4-B48E-242A-E5D7-F1ACE690482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8528369-5ECE-2501-FE7D-6B270E795A65}"/>
              </a:ext>
            </a:extLst>
          </p:cNvPr>
          <p:cNvSpPr txBox="1"/>
          <p:nvPr/>
        </p:nvSpPr>
        <p:spPr>
          <a:xfrm>
            <a:off x="3175000" y="-266700"/>
            <a:ext cx="13868400" cy="1149995"/>
          </a:xfrm>
          <a:prstGeom prst="rect">
            <a:avLst/>
          </a:prstGeom>
        </p:spPr>
        <p:txBody>
          <a:bodyPr wrap="square" lIns="0" tIns="0" rIns="0" bIns="0" rtlCol="0" anchor="t">
            <a:spAutoFit/>
          </a:bodyPr>
          <a:lstStyle/>
          <a:p>
            <a:pPr algn="ctr">
              <a:lnSpc>
                <a:spcPts val="10199"/>
              </a:lnSpc>
            </a:pPr>
            <a:r>
              <a:rPr lang="en-GB" sz="4000" noProof="0" dirty="0">
                <a:solidFill>
                  <a:schemeClr val="accent1">
                    <a:lumMod val="50000"/>
                  </a:schemeClr>
                </a:solidFill>
                <a:latin typeface="Arial Black" panose="020B0A04020102020204" pitchFamily="34" charset="0"/>
              </a:rPr>
              <a:t>Recommendations </a:t>
            </a:r>
            <a:r>
              <a:rPr lang="en-GB" sz="5000" noProof="0" dirty="0">
                <a:solidFill>
                  <a:schemeClr val="accent1">
                    <a:lumMod val="50000"/>
                  </a:schemeClr>
                </a:solidFill>
                <a:latin typeface="Arial Black" panose="020B0A04020102020204" pitchFamily="34" charset="0"/>
              </a:rPr>
              <a:t> </a:t>
            </a:r>
            <a:r>
              <a:rPr lang="en-GB" sz="4000" i="1" noProof="0" dirty="0">
                <a:solidFill>
                  <a:schemeClr val="accent1">
                    <a:lumMod val="50000"/>
                  </a:schemeClr>
                </a:solidFill>
                <a:latin typeface="Arial Black" panose="020B0A04020102020204" pitchFamily="34" charset="0"/>
              </a:rPr>
              <a:t> </a:t>
            </a:r>
          </a:p>
        </p:txBody>
      </p:sp>
      <p:sp>
        <p:nvSpPr>
          <p:cNvPr id="2" name="TextBox 1">
            <a:extLst>
              <a:ext uri="{FF2B5EF4-FFF2-40B4-BE49-F238E27FC236}">
                <a16:creationId xmlns:a16="http://schemas.microsoft.com/office/drawing/2014/main" id="{DF787970-ACC2-83B5-42B1-42CC8297033E}"/>
              </a:ext>
            </a:extLst>
          </p:cNvPr>
          <p:cNvSpPr txBox="1"/>
          <p:nvPr/>
        </p:nvSpPr>
        <p:spPr>
          <a:xfrm>
            <a:off x="3175000" y="883295"/>
            <a:ext cx="14859000" cy="9140964"/>
          </a:xfrm>
          <a:prstGeom prst="rect">
            <a:avLst/>
          </a:prstGeom>
          <a:noFill/>
        </p:spPr>
        <p:txBody>
          <a:bodyPr wrap="square" rtlCol="0">
            <a:spAutoFit/>
          </a:bodyPr>
          <a:lstStyle/>
          <a:p>
            <a:r>
              <a:rPr lang="en-GB" sz="2800" b="1" u="sng" noProof="0" dirty="0"/>
              <a:t>Medium-term Actions (1-3 years)</a:t>
            </a:r>
          </a:p>
          <a:p>
            <a:endParaRPr lang="en-GB" sz="2800" noProof="0" dirty="0"/>
          </a:p>
          <a:p>
            <a:pPr marL="457200" indent="-457200" algn="just">
              <a:buFont typeface="Wingdings" panose="05000000000000000000" pitchFamily="2" charset="2"/>
              <a:buChar char="Ø"/>
            </a:pPr>
            <a:r>
              <a:rPr lang="en-GB" sz="2800" noProof="0" dirty="0">
                <a:latin typeface="Aptos" panose="020B0004020202020204" pitchFamily="34" charset="0"/>
              </a:rPr>
              <a:t>Launch capacity building initiatives to support 5G deployment by leveraging partnerships with academia and industry stakeholders. </a:t>
            </a:r>
          </a:p>
          <a:p>
            <a:pPr marL="457200" indent="-457200" algn="just">
              <a:buFont typeface="Wingdings" panose="05000000000000000000" pitchFamily="2" charset="2"/>
              <a:buChar char="Ø"/>
            </a:pPr>
            <a:endParaRPr lang="en-GB" sz="2800" dirty="0">
              <a:latin typeface="Aptos" panose="020B0004020202020204" pitchFamily="34" charset="0"/>
            </a:endParaRPr>
          </a:p>
          <a:p>
            <a:pPr marL="457200" indent="-457200" algn="just">
              <a:buFont typeface="Wingdings" panose="05000000000000000000" pitchFamily="2" charset="2"/>
              <a:buChar char="Ø"/>
            </a:pPr>
            <a:r>
              <a:rPr lang="en-US" sz="2800" noProof="0" dirty="0">
                <a:latin typeface="Aptos" panose="020B0004020202020204" pitchFamily="34" charset="0"/>
              </a:rPr>
              <a:t>Encourage strategic public-private partnerships to accelerate infrastructure investments. </a:t>
            </a:r>
          </a:p>
          <a:p>
            <a:pPr algn="just"/>
            <a:endParaRPr lang="en-US" sz="2800" noProof="0" dirty="0">
              <a:latin typeface="Aptos" panose="020B0004020202020204" pitchFamily="34" charset="0"/>
            </a:endParaRPr>
          </a:p>
          <a:p>
            <a:pPr marL="457200" indent="-457200" algn="just">
              <a:buFont typeface="Wingdings" panose="05000000000000000000" pitchFamily="2" charset="2"/>
              <a:buChar char="Ø"/>
            </a:pPr>
            <a:r>
              <a:rPr lang="en-US" sz="2800" noProof="0" dirty="0">
                <a:latin typeface="Aptos" panose="020B0004020202020204" pitchFamily="34" charset="0"/>
              </a:rPr>
              <a:t>Implement mechanisms such as mandatory duct/pole access, coverage-obligation credits, and “dig-once” policies. </a:t>
            </a:r>
          </a:p>
          <a:p>
            <a:pPr marL="457200" indent="-457200" algn="just">
              <a:buFont typeface="Wingdings" panose="05000000000000000000" pitchFamily="2" charset="2"/>
              <a:buChar char="Ø"/>
            </a:pPr>
            <a:endParaRPr lang="en-US" sz="2800" dirty="0">
              <a:latin typeface="Aptos" panose="020B0004020202020204" pitchFamily="34" charset="0"/>
            </a:endParaRPr>
          </a:p>
          <a:p>
            <a:pPr marL="457200" indent="-457200" algn="just">
              <a:buFont typeface="Wingdings" panose="05000000000000000000" pitchFamily="2" charset="2"/>
              <a:buChar char="Ø"/>
            </a:pPr>
            <a:r>
              <a:rPr lang="en-GB" sz="2800" dirty="0">
                <a:latin typeface="Aptos" panose="020B0004020202020204" pitchFamily="34" charset="0"/>
              </a:rPr>
              <a:t>Develop</a:t>
            </a:r>
            <a:r>
              <a:rPr lang="en-GB" sz="2800" noProof="0" dirty="0">
                <a:latin typeface="Aptos" panose="020B0004020202020204" pitchFamily="34" charset="0"/>
              </a:rPr>
              <a:t> a structured testing framework for 5G applications using testbeds and regulatory sandboxes.</a:t>
            </a:r>
          </a:p>
          <a:p>
            <a:pPr marL="457200" indent="-457200" algn="just">
              <a:buFont typeface="Wingdings" panose="05000000000000000000" pitchFamily="2" charset="2"/>
              <a:buChar char="Ø"/>
            </a:pPr>
            <a:endParaRPr lang="en-GB" sz="2800" noProof="0" dirty="0">
              <a:latin typeface="Aptos" panose="020B0004020202020204" pitchFamily="34" charset="0"/>
            </a:endParaRPr>
          </a:p>
          <a:p>
            <a:pPr marL="457200" indent="-457200" algn="just">
              <a:buFont typeface="Wingdings" panose="05000000000000000000" pitchFamily="2" charset="2"/>
              <a:buChar char="Ø"/>
            </a:pPr>
            <a:r>
              <a:rPr lang="en-US" sz="2800" dirty="0">
                <a:latin typeface="Aptos" panose="020B0004020202020204" pitchFamily="34" charset="0"/>
              </a:rPr>
              <a:t>Encourage joint ventures and strategic partnerships between Jamaican firms and industry leaders in the EU.</a:t>
            </a:r>
          </a:p>
          <a:p>
            <a:pPr marL="457200" indent="-457200" algn="just">
              <a:buFont typeface="Wingdings" panose="05000000000000000000" pitchFamily="2" charset="2"/>
              <a:buChar char="Ø"/>
            </a:pPr>
            <a:endParaRPr lang="en-US" sz="2800" dirty="0">
              <a:latin typeface="Aptos" panose="020B0004020202020204" pitchFamily="34" charset="0"/>
            </a:endParaRPr>
          </a:p>
          <a:p>
            <a:pPr marL="457200" indent="-457200" algn="just">
              <a:buFont typeface="Wingdings" panose="05000000000000000000" pitchFamily="2" charset="2"/>
              <a:buChar char="Ø"/>
            </a:pPr>
            <a:r>
              <a:rPr lang="en-US" sz="2800" dirty="0">
                <a:latin typeface="Aptos" panose="020B0004020202020204" pitchFamily="34" charset="0"/>
              </a:rPr>
              <a:t>Develop clear, attractive financial incentives and regulatory frameworks to attract investments. Incentives mechanisms mentioned include matching grants for pilot projects, targeted subsidies for infrastructure deployment in underserved areas, reduced spectrum fees for private industrial 5G networks, or accelerated depreciation schemes for 5G equipment investments. </a:t>
            </a:r>
            <a:endParaRPr lang="en-GB" sz="2800" dirty="0">
              <a:latin typeface="Aptos" panose="020B0004020202020204" pitchFamily="34" charset="0"/>
            </a:endParaRPr>
          </a:p>
        </p:txBody>
      </p:sp>
    </p:spTree>
    <p:extLst>
      <p:ext uri="{BB962C8B-B14F-4D97-AF65-F5344CB8AC3E}">
        <p14:creationId xmlns:p14="http://schemas.microsoft.com/office/powerpoint/2010/main" val="3694587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8B244-5145-A782-EFF8-3E67B88C062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B9E3DEB-CAB2-61DD-F6EF-F854D3FCEF87}"/>
              </a:ext>
            </a:extLst>
          </p:cNvPr>
          <p:cNvSpPr txBox="1"/>
          <p:nvPr/>
        </p:nvSpPr>
        <p:spPr>
          <a:xfrm>
            <a:off x="4267200" y="0"/>
            <a:ext cx="13868400" cy="1149995"/>
          </a:xfrm>
          <a:prstGeom prst="rect">
            <a:avLst/>
          </a:prstGeom>
        </p:spPr>
        <p:txBody>
          <a:bodyPr wrap="square" lIns="0" tIns="0" rIns="0" bIns="0" rtlCol="0" anchor="t">
            <a:spAutoFit/>
          </a:bodyPr>
          <a:lstStyle/>
          <a:p>
            <a:pPr algn="ctr">
              <a:lnSpc>
                <a:spcPts val="10199"/>
              </a:lnSpc>
            </a:pPr>
            <a:r>
              <a:rPr lang="en-GB" sz="4000" noProof="0" dirty="0">
                <a:solidFill>
                  <a:schemeClr val="accent1">
                    <a:lumMod val="50000"/>
                  </a:schemeClr>
                </a:solidFill>
                <a:latin typeface="Arial Black" panose="020B0A04020102020204" pitchFamily="34" charset="0"/>
              </a:rPr>
              <a:t>Recommendations </a:t>
            </a:r>
            <a:r>
              <a:rPr lang="en-GB" sz="5000" noProof="0" dirty="0">
                <a:solidFill>
                  <a:schemeClr val="accent1">
                    <a:lumMod val="50000"/>
                  </a:schemeClr>
                </a:solidFill>
                <a:latin typeface="Arial Black" panose="020B0A04020102020204" pitchFamily="34" charset="0"/>
              </a:rPr>
              <a:t> </a:t>
            </a:r>
            <a:r>
              <a:rPr lang="en-GB" sz="4000" i="1" noProof="0" dirty="0">
                <a:solidFill>
                  <a:schemeClr val="accent1">
                    <a:lumMod val="50000"/>
                  </a:schemeClr>
                </a:solidFill>
                <a:latin typeface="Arial Black" panose="020B0A04020102020204" pitchFamily="34" charset="0"/>
              </a:rPr>
              <a:t> </a:t>
            </a:r>
          </a:p>
        </p:txBody>
      </p:sp>
      <p:sp>
        <p:nvSpPr>
          <p:cNvPr id="2" name="TextBox 1">
            <a:extLst>
              <a:ext uri="{FF2B5EF4-FFF2-40B4-BE49-F238E27FC236}">
                <a16:creationId xmlns:a16="http://schemas.microsoft.com/office/drawing/2014/main" id="{68C6D9F5-9F5E-9C1B-A315-82DCAEBCEB27}"/>
              </a:ext>
            </a:extLst>
          </p:cNvPr>
          <p:cNvSpPr txBox="1"/>
          <p:nvPr/>
        </p:nvSpPr>
        <p:spPr>
          <a:xfrm>
            <a:off x="3124200" y="1409700"/>
            <a:ext cx="14859000" cy="8279190"/>
          </a:xfrm>
          <a:prstGeom prst="rect">
            <a:avLst/>
          </a:prstGeom>
          <a:noFill/>
        </p:spPr>
        <p:txBody>
          <a:bodyPr wrap="square" rtlCol="0">
            <a:spAutoFit/>
          </a:bodyPr>
          <a:lstStyle/>
          <a:p>
            <a:r>
              <a:rPr lang="en-GB" sz="2800" b="1" u="sng" noProof="0" dirty="0"/>
              <a:t>Long-term Actions (3-5 years)</a:t>
            </a:r>
          </a:p>
          <a:p>
            <a:endParaRPr lang="en-GB" sz="2800" noProof="0" dirty="0"/>
          </a:p>
          <a:p>
            <a:pPr marL="457200" indent="-457200" algn="just">
              <a:buFont typeface="Wingdings" panose="05000000000000000000" pitchFamily="2" charset="2"/>
              <a:buChar char="Ø"/>
            </a:pPr>
            <a:r>
              <a:rPr lang="en-GB" sz="2800" noProof="0" dirty="0"/>
              <a:t>Develop and implement detailed, actionable roadmaps tailored to each key economic sector discussed in the study. </a:t>
            </a:r>
          </a:p>
          <a:p>
            <a:pPr algn="just"/>
            <a:endParaRPr lang="en-GB" sz="2800" noProof="0" dirty="0"/>
          </a:p>
          <a:p>
            <a:pPr marL="457200" indent="-457200" algn="just">
              <a:buFont typeface="Wingdings" panose="05000000000000000000" pitchFamily="2" charset="2"/>
              <a:buChar char="Ø"/>
            </a:pPr>
            <a:r>
              <a:rPr lang="en-US" sz="2800" noProof="0" dirty="0"/>
              <a:t>Continuously assess sectoral performance and refine strategies to ensure alignment with evolving industry needs and stakeholder inputs.</a:t>
            </a:r>
          </a:p>
          <a:p>
            <a:pPr algn="just"/>
            <a:endParaRPr lang="en-GB" sz="2800" noProof="0" dirty="0"/>
          </a:p>
          <a:p>
            <a:pPr marL="457200" indent="-457200" algn="just">
              <a:buFont typeface="Wingdings" panose="05000000000000000000" pitchFamily="2" charset="2"/>
              <a:buChar char="Ø"/>
            </a:pPr>
            <a:r>
              <a:rPr lang="en-GB" sz="2800" noProof="0" dirty="0"/>
              <a:t>Establish innovation and technology hubs to facilitate research, development, and commercialization of emerging technologies as well as foster partnerships with international research institutions and EU industry leaders to support the same.</a:t>
            </a:r>
          </a:p>
          <a:p>
            <a:endParaRPr lang="en-GB" sz="2800" noProof="0" dirty="0"/>
          </a:p>
          <a:p>
            <a:pPr marL="457200" indent="-457200">
              <a:buFont typeface="Wingdings" panose="05000000000000000000" pitchFamily="2" charset="2"/>
              <a:buChar char="Ø"/>
            </a:pPr>
            <a:r>
              <a:rPr lang="en-GB" sz="2800" noProof="0" dirty="0"/>
              <a:t>Encourage continuous international collaboration to remain abreast of the relevant best practices. This should be supported by active participation in international forums and initiatives focused on next-generation digital infrastructure. </a:t>
            </a:r>
          </a:p>
          <a:p>
            <a:pPr marL="457200" indent="-457200">
              <a:buFont typeface="Wingdings" panose="05000000000000000000" pitchFamily="2" charset="2"/>
              <a:buChar char="Ø"/>
            </a:pPr>
            <a:endParaRPr lang="en-GB" sz="2800" noProof="0" dirty="0"/>
          </a:p>
          <a:p>
            <a:pPr marL="457200" indent="-457200">
              <a:buFont typeface="Wingdings" panose="05000000000000000000" pitchFamily="2" charset="2"/>
              <a:buChar char="Ø"/>
            </a:pPr>
            <a:r>
              <a:rPr lang="en-GB" sz="2800" noProof="0" dirty="0"/>
              <a:t>Establish robust security management and incident prevention through vendor and supply chain management policies, improving regulatory oversight capabilities as well as continuous monitoring of the cybersecurity threat landscape. </a:t>
            </a:r>
          </a:p>
        </p:txBody>
      </p:sp>
    </p:spTree>
    <p:extLst>
      <p:ext uri="{BB962C8B-B14F-4D97-AF65-F5344CB8AC3E}">
        <p14:creationId xmlns:p14="http://schemas.microsoft.com/office/powerpoint/2010/main" val="3154689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762000" y="3086100"/>
            <a:ext cx="9220200" cy="1241430"/>
          </a:xfrm>
          <a:prstGeom prst="rect">
            <a:avLst/>
          </a:prstGeom>
        </p:spPr>
        <p:txBody>
          <a:bodyPr wrap="square" lIns="0" tIns="0" rIns="0" bIns="0" rtlCol="0" anchor="t">
            <a:spAutoFit/>
          </a:bodyPr>
          <a:lstStyle/>
          <a:p>
            <a:pPr algn="ctr">
              <a:lnSpc>
                <a:spcPct val="150000"/>
              </a:lnSpc>
            </a:pPr>
            <a:r>
              <a:rPr lang="en-GB" sz="6000" noProof="0" dirty="0">
                <a:solidFill>
                  <a:schemeClr val="accent1">
                    <a:lumMod val="50000"/>
                  </a:schemeClr>
                </a:solidFill>
                <a:latin typeface="Arial Black" panose="020B0A04020102020204" pitchFamily="34" charset="0"/>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F2200-0FFF-8F94-5112-A6AE7E45D68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A76BDC96-445D-5AEA-14E2-C7927E052D05}"/>
              </a:ext>
            </a:extLst>
          </p:cNvPr>
          <p:cNvSpPr txBox="1"/>
          <p:nvPr/>
        </p:nvSpPr>
        <p:spPr>
          <a:xfrm>
            <a:off x="3581400" y="266700"/>
            <a:ext cx="13868400" cy="1183722"/>
          </a:xfrm>
          <a:prstGeom prst="rect">
            <a:avLst/>
          </a:prstGeom>
        </p:spPr>
        <p:txBody>
          <a:bodyPr wrap="square" lIns="0" tIns="0" rIns="0" bIns="0" rtlCol="0" anchor="t">
            <a:spAutoFit/>
          </a:bodyPr>
          <a:lstStyle/>
          <a:p>
            <a:pPr algn="ctr">
              <a:lnSpc>
                <a:spcPts val="10199"/>
              </a:lnSpc>
            </a:pPr>
            <a:r>
              <a:rPr lang="en-GB" sz="6000" noProof="0" dirty="0">
                <a:solidFill>
                  <a:schemeClr val="accent1">
                    <a:lumMod val="50000"/>
                  </a:schemeClr>
                </a:solidFill>
                <a:latin typeface="Arial Black" panose="020B0A04020102020204" pitchFamily="34" charset="0"/>
              </a:rPr>
              <a:t>Project Objectives</a:t>
            </a:r>
          </a:p>
        </p:txBody>
      </p:sp>
      <p:sp>
        <p:nvSpPr>
          <p:cNvPr id="22" name="TextBox 21">
            <a:extLst>
              <a:ext uri="{FF2B5EF4-FFF2-40B4-BE49-F238E27FC236}">
                <a16:creationId xmlns:a16="http://schemas.microsoft.com/office/drawing/2014/main" id="{5F8C3992-BC4D-5286-D612-152F0A6C6267}"/>
              </a:ext>
            </a:extLst>
          </p:cNvPr>
          <p:cNvSpPr txBox="1"/>
          <p:nvPr/>
        </p:nvSpPr>
        <p:spPr>
          <a:xfrm>
            <a:off x="3581400" y="1943100"/>
            <a:ext cx="13182600" cy="7977890"/>
          </a:xfrm>
          <a:prstGeom prst="rect">
            <a:avLst/>
          </a:prstGeom>
          <a:noFill/>
        </p:spPr>
        <p:txBody>
          <a:bodyPr wrap="square" rtlCol="0">
            <a:spAutoFit/>
          </a:bodyPr>
          <a:lstStyle/>
          <a:p>
            <a:pPr marL="457200" indent="-457200">
              <a:buFont typeface="Arial" panose="020B0604020202020204" pitchFamily="34" charset="0"/>
              <a:buChar char="•"/>
            </a:pPr>
            <a:endParaRPr lang="en-GB" sz="2800" noProof="0" dirty="0">
              <a:cs typeface="Arial" panose="020B0604020202020204" pitchFamily="34" charset="0"/>
            </a:endParaRPr>
          </a:p>
          <a:p>
            <a:pPr marL="457200" indent="-457200">
              <a:buSzPct val="103000"/>
              <a:buFont typeface="Arial" panose="020B0604020202020204" pitchFamily="34" charset="0"/>
              <a:buChar char="•"/>
            </a:pPr>
            <a:r>
              <a:rPr lang="en-GB" sz="4000" noProof="0" dirty="0">
                <a:latin typeface="Aptos" panose="020B0004020202020204" pitchFamily="34" charset="0"/>
                <a:cs typeface="Arial" panose="020B0604020202020204" pitchFamily="34" charset="0"/>
              </a:rPr>
              <a:t>The OUR with support from the European Union (EU) conducted a study which sought to: </a:t>
            </a:r>
          </a:p>
          <a:p>
            <a:pPr marL="457200" indent="-457200">
              <a:buSzPct val="103000"/>
              <a:buFont typeface="Arial" panose="020B0604020202020204" pitchFamily="34" charset="0"/>
              <a:buChar char="•"/>
            </a:pPr>
            <a:endParaRPr lang="en-GB" sz="3200" noProof="0" dirty="0">
              <a:latin typeface="Aptos" panose="020B0004020202020204" pitchFamily="34" charset="0"/>
              <a:cs typeface="Arial" panose="020B0604020202020204" pitchFamily="34" charset="0"/>
            </a:endParaRPr>
          </a:p>
          <a:p>
            <a:pPr marL="800100" lvl="1" indent="-342900" algn="just">
              <a:lnSpc>
                <a:spcPct val="150000"/>
              </a:lnSpc>
              <a:buFont typeface="Symbol" panose="05050102010706020507" pitchFamily="18" charset="2"/>
              <a:buChar char=""/>
            </a:pPr>
            <a:r>
              <a:rPr lang="en-GB" sz="3600" kern="100" noProof="0" dirty="0">
                <a:solidFill>
                  <a:srgbClr val="252525"/>
                </a:solidFill>
                <a:effectLst/>
                <a:latin typeface="Aptos" panose="020B0004020202020204" pitchFamily="34" charset="0"/>
                <a:ea typeface="Arial" panose="020B0604020202020204" pitchFamily="34" charset="0"/>
                <a:cs typeface="Times New Roman" panose="02020603050405020304" pitchFamily="18" charset="0"/>
              </a:rPr>
              <a:t>determine any local challenges/inhibitors to private and public 5G deployment/adoption and </a:t>
            </a:r>
            <a:r>
              <a:rPr lang="en-GB" sz="3600" kern="100" noProof="0" dirty="0">
                <a:solidFill>
                  <a:srgbClr val="252525"/>
                </a:solidFill>
                <a:latin typeface="Aptos" panose="020B0004020202020204" pitchFamily="34" charset="0"/>
                <a:cs typeface="Times New Roman" panose="02020603050405020304" pitchFamily="18" charset="0"/>
              </a:rPr>
              <a:t>identify viable solutions using best practices from other jurisdictions.</a:t>
            </a:r>
          </a:p>
          <a:p>
            <a:pPr marL="800100" lvl="1" indent="-342900" algn="just">
              <a:lnSpc>
                <a:spcPct val="150000"/>
              </a:lnSpc>
              <a:buFont typeface="Symbol" panose="05050102010706020507" pitchFamily="18" charset="2"/>
              <a:buChar char=""/>
            </a:pPr>
            <a:endParaRPr lang="en-GB" sz="3600" kern="100" noProof="0" dirty="0">
              <a:effectLst/>
              <a:latin typeface="Aptos" panose="020B0004020202020204" pitchFamily="34" charset="0"/>
              <a:ea typeface="Calibri" panose="020F0502020204030204" pitchFamily="34" charset="0"/>
              <a:cs typeface="Times New Roman" panose="02020603050405020304" pitchFamily="18" charset="0"/>
            </a:endParaRPr>
          </a:p>
          <a:p>
            <a:pPr marL="800100" lvl="1" indent="-342900" algn="just">
              <a:lnSpc>
                <a:spcPct val="150000"/>
              </a:lnSpc>
              <a:buFont typeface="Symbol" panose="05050102010706020507" pitchFamily="18" charset="2"/>
              <a:buChar char=""/>
            </a:pPr>
            <a:r>
              <a:rPr lang="en-GB" sz="3600" kern="100" noProof="0" dirty="0">
                <a:solidFill>
                  <a:srgbClr val="252525"/>
                </a:solidFill>
                <a:effectLst/>
                <a:latin typeface="Aptos" panose="020B0004020202020204" pitchFamily="34" charset="0"/>
                <a:ea typeface="Arial" panose="020B0604020202020204" pitchFamily="34" charset="0"/>
                <a:cs typeface="Times New Roman" panose="02020603050405020304" pitchFamily="18" charset="0"/>
              </a:rPr>
              <a:t>identify use cases which could drive deployment/adoption of 5G in Jamaica and assess the </a:t>
            </a:r>
            <a:r>
              <a:rPr lang="en-GB" sz="3600" kern="100" noProof="0" dirty="0">
                <a:solidFill>
                  <a:srgbClr val="252525"/>
                </a:solidFill>
                <a:latin typeface="Aptos" panose="020B0004020202020204" pitchFamily="34" charset="0"/>
                <a:cs typeface="Times New Roman" panose="02020603050405020304" pitchFamily="18" charset="0"/>
              </a:rPr>
              <a:t>cybersecurity risks associated with the use cases identified. </a:t>
            </a:r>
            <a:endParaRPr lang="en-GB" sz="3600" noProof="0" dirty="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647587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A0B80-2F23-743B-7458-87E6EC7BA9C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C07D78E-1D5F-D27F-1744-8EA6EC7AADFE}"/>
              </a:ext>
            </a:extLst>
          </p:cNvPr>
          <p:cNvSpPr txBox="1"/>
          <p:nvPr/>
        </p:nvSpPr>
        <p:spPr>
          <a:xfrm>
            <a:off x="3962400" y="-190500"/>
            <a:ext cx="13868400" cy="1183722"/>
          </a:xfrm>
          <a:prstGeom prst="rect">
            <a:avLst/>
          </a:prstGeom>
        </p:spPr>
        <p:txBody>
          <a:bodyPr wrap="square" lIns="0" tIns="0" rIns="0" bIns="0" rtlCol="0" anchor="t">
            <a:spAutoFit/>
          </a:bodyPr>
          <a:lstStyle/>
          <a:p>
            <a:pPr algn="ctr">
              <a:lnSpc>
                <a:spcPts val="10199"/>
              </a:lnSpc>
            </a:pPr>
            <a:r>
              <a:rPr lang="en-GB" sz="5400" noProof="0" dirty="0">
                <a:solidFill>
                  <a:schemeClr val="accent1">
                    <a:lumMod val="50000"/>
                  </a:schemeClr>
                </a:solidFill>
                <a:latin typeface="Arial Black" panose="020B0A04020102020204" pitchFamily="34" charset="0"/>
              </a:rPr>
              <a:t>Stakeholder Engagement</a:t>
            </a:r>
          </a:p>
        </p:txBody>
      </p:sp>
      <p:sp>
        <p:nvSpPr>
          <p:cNvPr id="22" name="TextBox 21">
            <a:extLst>
              <a:ext uri="{FF2B5EF4-FFF2-40B4-BE49-F238E27FC236}">
                <a16:creationId xmlns:a16="http://schemas.microsoft.com/office/drawing/2014/main" id="{3B845F5D-1B83-ADF5-59C0-10EFA3B204A0}"/>
              </a:ext>
            </a:extLst>
          </p:cNvPr>
          <p:cNvSpPr txBox="1"/>
          <p:nvPr/>
        </p:nvSpPr>
        <p:spPr>
          <a:xfrm>
            <a:off x="3810000" y="1181100"/>
            <a:ext cx="12954000" cy="8402300"/>
          </a:xfrm>
          <a:prstGeom prst="rect">
            <a:avLst/>
          </a:prstGeom>
          <a:noFill/>
        </p:spPr>
        <p:txBody>
          <a:bodyPr wrap="square" rtlCol="0">
            <a:spAutoFit/>
          </a:bodyPr>
          <a:lstStyle/>
          <a:p>
            <a:pPr marL="914400" lvl="1" indent="-457200" algn="just">
              <a:buFont typeface="Arial" panose="020B0604020202020204" pitchFamily="34" charset="0"/>
              <a:buChar char="•"/>
            </a:pPr>
            <a:r>
              <a:rPr lang="en-US" sz="3600" noProof="0" dirty="0">
                <a:latin typeface="Aptos" panose="020B0004020202020204" pitchFamily="34" charset="0"/>
              </a:rPr>
              <a:t>The engagement methodology combined a structured survey with follow-up interviews and validation workshops. </a:t>
            </a:r>
          </a:p>
          <a:p>
            <a:pPr lvl="1" algn="just"/>
            <a:endParaRPr lang="en-US" sz="3600" noProof="0" dirty="0">
              <a:latin typeface="Aptos" panose="020B0004020202020204" pitchFamily="34" charset="0"/>
            </a:endParaRPr>
          </a:p>
          <a:p>
            <a:pPr marL="914400" lvl="1" indent="-457200" algn="just">
              <a:buFont typeface="Arial" panose="020B0604020202020204" pitchFamily="34" charset="0"/>
              <a:buChar char="•"/>
            </a:pPr>
            <a:r>
              <a:rPr lang="en-GB" sz="3600" noProof="0" dirty="0">
                <a:latin typeface="Aptos" panose="020B0004020202020204" pitchFamily="34" charset="0"/>
              </a:rPr>
              <a:t>The participating entities were from the following groupings:</a:t>
            </a:r>
          </a:p>
          <a:p>
            <a:pPr marL="3086100" lvl="6" indent="-342900" fontAlgn="t">
              <a:buFont typeface="Wingdings" panose="05000000000000000000" pitchFamily="2" charset="2"/>
              <a:buChar char="ü"/>
            </a:pPr>
            <a:r>
              <a:rPr lang="en-GB" sz="3600" noProof="0" dirty="0">
                <a:latin typeface="Aptos" panose="020B0004020202020204" pitchFamily="34" charset="0"/>
              </a:rPr>
              <a:t>Academia                                                   </a:t>
            </a:r>
          </a:p>
          <a:p>
            <a:pPr marL="3086100" lvl="6" indent="-342900" fontAlgn="t">
              <a:buFont typeface="Wingdings" panose="05000000000000000000" pitchFamily="2" charset="2"/>
              <a:buChar char="ü"/>
            </a:pPr>
            <a:r>
              <a:rPr lang="en-GB" sz="3600" noProof="0" dirty="0">
                <a:latin typeface="Aptos" panose="020B0004020202020204" pitchFamily="34" charset="0"/>
              </a:rPr>
              <a:t>Consumer Advocacy </a:t>
            </a:r>
          </a:p>
          <a:p>
            <a:pPr marL="3086100" lvl="6" indent="-342900" fontAlgn="t">
              <a:buFont typeface="Wingdings" panose="05000000000000000000" pitchFamily="2" charset="2"/>
              <a:buChar char="ü"/>
            </a:pPr>
            <a:r>
              <a:rPr lang="en-GB" sz="3600" noProof="0" dirty="0">
                <a:latin typeface="Aptos" panose="020B0004020202020204" pitchFamily="34" charset="0"/>
              </a:rPr>
              <a:t>Defence</a:t>
            </a:r>
          </a:p>
          <a:p>
            <a:pPr marL="3086100" lvl="6" indent="-342900" fontAlgn="t">
              <a:buFont typeface="Wingdings" panose="05000000000000000000" pitchFamily="2" charset="2"/>
              <a:buChar char="ü"/>
            </a:pPr>
            <a:r>
              <a:rPr lang="en-GB" sz="3600" noProof="0" dirty="0">
                <a:latin typeface="Aptos" panose="020B0004020202020204" pitchFamily="34" charset="0"/>
              </a:rPr>
              <a:t>Finance </a:t>
            </a:r>
          </a:p>
          <a:p>
            <a:pPr marL="3086100" lvl="6" indent="-342900" fontAlgn="t">
              <a:buFont typeface="Wingdings" panose="05000000000000000000" pitchFamily="2" charset="2"/>
              <a:buChar char="ü"/>
            </a:pPr>
            <a:r>
              <a:rPr lang="en-GB" sz="3600" noProof="0" dirty="0">
                <a:latin typeface="Aptos" panose="020B0004020202020204" pitchFamily="34" charset="0"/>
              </a:rPr>
              <a:t>GOJ Ministries, Departments and Agencies</a:t>
            </a:r>
          </a:p>
          <a:p>
            <a:pPr marL="3086100" lvl="6" indent="-342900" fontAlgn="t">
              <a:buFont typeface="Wingdings" panose="05000000000000000000" pitchFamily="2" charset="2"/>
              <a:buChar char="ü"/>
            </a:pPr>
            <a:r>
              <a:rPr lang="en-GB" sz="3600" noProof="0" dirty="0">
                <a:latin typeface="Aptos" panose="020B0004020202020204" pitchFamily="34" charset="0"/>
              </a:rPr>
              <a:t>Logistics</a:t>
            </a:r>
          </a:p>
          <a:p>
            <a:pPr marL="3086100" lvl="6" indent="-342900" fontAlgn="t">
              <a:buFont typeface="Wingdings" panose="05000000000000000000" pitchFamily="2" charset="2"/>
              <a:buChar char="ü"/>
            </a:pPr>
            <a:r>
              <a:rPr lang="en-GB" sz="3600" noProof="0" dirty="0">
                <a:latin typeface="Aptos" panose="020B0004020202020204" pitchFamily="34" charset="0"/>
              </a:rPr>
              <a:t>Manufacturing and Distribution </a:t>
            </a:r>
          </a:p>
          <a:p>
            <a:pPr marL="3086100" lvl="6" indent="-342900" fontAlgn="t">
              <a:buFont typeface="Wingdings" panose="05000000000000000000" pitchFamily="2" charset="2"/>
              <a:buChar char="ü"/>
            </a:pPr>
            <a:r>
              <a:rPr lang="en-GB" sz="3600" noProof="0" dirty="0">
                <a:latin typeface="Aptos" panose="020B0004020202020204" pitchFamily="34" charset="0"/>
              </a:rPr>
              <a:t>Media</a:t>
            </a:r>
          </a:p>
          <a:p>
            <a:pPr marL="3086100" lvl="6" indent="-342900" fontAlgn="t">
              <a:buFont typeface="Wingdings" panose="05000000000000000000" pitchFamily="2" charset="2"/>
              <a:buChar char="ü"/>
            </a:pPr>
            <a:r>
              <a:rPr lang="en-GB" sz="3600" noProof="0" dirty="0">
                <a:latin typeface="Aptos" panose="020B0004020202020204" pitchFamily="34" charset="0"/>
              </a:rPr>
              <a:t>Technology Solutions </a:t>
            </a:r>
          </a:p>
          <a:p>
            <a:pPr marL="3086100" lvl="6" indent="-342900" fontAlgn="t">
              <a:buFont typeface="Wingdings" panose="05000000000000000000" pitchFamily="2" charset="2"/>
              <a:buChar char="ü"/>
            </a:pPr>
            <a:r>
              <a:rPr lang="en-GB" sz="3600" noProof="0" dirty="0">
                <a:latin typeface="Aptos" panose="020B0004020202020204" pitchFamily="34" charset="0"/>
              </a:rPr>
              <a:t>Telecommunications </a:t>
            </a:r>
          </a:p>
          <a:p>
            <a:pPr marL="3086100" lvl="6" indent="-342900" fontAlgn="t">
              <a:buFont typeface="Wingdings" panose="05000000000000000000" pitchFamily="2" charset="2"/>
              <a:buChar char="ü"/>
            </a:pPr>
            <a:r>
              <a:rPr lang="en-GB" sz="3600" noProof="0" dirty="0">
                <a:latin typeface="Aptos" panose="020B0004020202020204" pitchFamily="34" charset="0"/>
              </a:rPr>
              <a:t>Utilities</a:t>
            </a:r>
            <a:endParaRPr lang="en-GB" sz="2800" noProof="0" dirty="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270957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962400" y="-190500"/>
            <a:ext cx="13868400" cy="1183722"/>
          </a:xfrm>
          <a:prstGeom prst="rect">
            <a:avLst/>
          </a:prstGeom>
        </p:spPr>
        <p:txBody>
          <a:bodyPr wrap="square" lIns="0" tIns="0" rIns="0" bIns="0" rtlCol="0" anchor="t">
            <a:spAutoFit/>
          </a:bodyPr>
          <a:lstStyle/>
          <a:p>
            <a:pPr algn="ctr">
              <a:lnSpc>
                <a:spcPts val="10199"/>
              </a:lnSpc>
            </a:pPr>
            <a:r>
              <a:rPr lang="en-GB" sz="5400" noProof="0" dirty="0">
                <a:solidFill>
                  <a:schemeClr val="accent1">
                    <a:lumMod val="50000"/>
                  </a:schemeClr>
                </a:solidFill>
                <a:latin typeface="Arial Black" panose="020B0A04020102020204" pitchFamily="34" charset="0"/>
              </a:rPr>
              <a:t>Stakeholder Engagement</a:t>
            </a:r>
          </a:p>
        </p:txBody>
      </p:sp>
      <p:sp>
        <p:nvSpPr>
          <p:cNvPr id="22" name="TextBox 21">
            <a:extLst>
              <a:ext uri="{FF2B5EF4-FFF2-40B4-BE49-F238E27FC236}">
                <a16:creationId xmlns:a16="http://schemas.microsoft.com/office/drawing/2014/main" id="{AD64EA13-AEF4-D93E-0035-E33EB1C78779}"/>
              </a:ext>
            </a:extLst>
          </p:cNvPr>
          <p:cNvSpPr txBox="1"/>
          <p:nvPr/>
        </p:nvSpPr>
        <p:spPr>
          <a:xfrm>
            <a:off x="3429000" y="1181100"/>
            <a:ext cx="13335000" cy="8371523"/>
          </a:xfrm>
          <a:prstGeom prst="rect">
            <a:avLst/>
          </a:prstGeom>
          <a:noFill/>
        </p:spPr>
        <p:txBody>
          <a:bodyPr wrap="square" rtlCol="0">
            <a:spAutoFit/>
          </a:bodyPr>
          <a:lstStyle/>
          <a:p>
            <a:pPr marL="914400" lvl="1" indent="-457200" algn="just">
              <a:buFont typeface="Arial" panose="020B0604020202020204" pitchFamily="34" charset="0"/>
              <a:buChar char="•"/>
            </a:pPr>
            <a:r>
              <a:rPr lang="en-GB" sz="3400" dirty="0">
                <a:latin typeface="Aptos" panose="020B0004020202020204" pitchFamily="34" charset="0"/>
              </a:rPr>
              <a:t>The engagement process sought to determine stakeholders’ awareness of the general and sector-specific benefits of 5G technology and any concerns about its deployment/adoption.</a:t>
            </a:r>
            <a:r>
              <a:rPr lang="en-GB" sz="3400" noProof="0" dirty="0">
                <a:latin typeface="Aptos" panose="020B0004020202020204" pitchFamily="34" charset="0"/>
              </a:rPr>
              <a:t> </a:t>
            </a:r>
          </a:p>
          <a:p>
            <a:pPr marL="914400" lvl="1" indent="-457200" algn="just">
              <a:buFont typeface="Arial" panose="020B0604020202020204" pitchFamily="34" charset="0"/>
              <a:buChar char="•"/>
            </a:pPr>
            <a:endParaRPr lang="en-GB" sz="3400" dirty="0">
              <a:latin typeface="Aptos" panose="020B0004020202020204" pitchFamily="34" charset="0"/>
            </a:endParaRPr>
          </a:p>
          <a:p>
            <a:pPr marL="914400" lvl="1" indent="-457200" algn="just">
              <a:buFont typeface="Arial" panose="020B0604020202020204" pitchFamily="34" charset="0"/>
              <a:buChar char="•"/>
            </a:pPr>
            <a:r>
              <a:rPr lang="en-US" sz="3400" dirty="0">
                <a:latin typeface="Aptos" panose="020B0004020202020204" pitchFamily="34" charset="0"/>
              </a:rPr>
              <a:t>The process also served to familiarize stakeholders with 5G concepts and international practices while creating early buy-in for future initiatives such as pilot projects and regulatory reforms. </a:t>
            </a:r>
          </a:p>
          <a:p>
            <a:pPr marL="914400" lvl="1" indent="-457200" algn="just">
              <a:buFont typeface="Arial" panose="020B0604020202020204" pitchFamily="34" charset="0"/>
              <a:buChar char="•"/>
            </a:pPr>
            <a:endParaRPr lang="en-JM" sz="3400" dirty="0">
              <a:latin typeface="Aptos" panose="020B0004020202020204" pitchFamily="34" charset="0"/>
            </a:endParaRPr>
          </a:p>
          <a:p>
            <a:pPr marL="914400" lvl="1" indent="-457200" algn="just">
              <a:buFont typeface="Arial" panose="020B0604020202020204" pitchFamily="34" charset="0"/>
              <a:buChar char="•"/>
            </a:pPr>
            <a:r>
              <a:rPr lang="en-JM" sz="3400" dirty="0">
                <a:latin typeface="Aptos" panose="020B0004020202020204" pitchFamily="34" charset="0"/>
              </a:rPr>
              <a:t>The</a:t>
            </a:r>
            <a:r>
              <a:rPr lang="en-US" sz="3400" dirty="0">
                <a:latin typeface="Aptos" panose="020B0004020202020204" pitchFamily="34" charset="0"/>
              </a:rPr>
              <a:t> stakeholder engagement activities confirmed strong industry interest in leveraging 5G to drive automation, efficiency, and innovation. </a:t>
            </a:r>
          </a:p>
          <a:p>
            <a:pPr marL="914400" lvl="1" indent="-457200" algn="just">
              <a:buFont typeface="Arial" panose="020B0604020202020204" pitchFamily="34" charset="0"/>
              <a:buChar char="•"/>
            </a:pPr>
            <a:endParaRPr lang="en-US" sz="3400" noProof="0" dirty="0">
              <a:latin typeface="Aptos" panose="020B0004020202020204" pitchFamily="34" charset="0"/>
            </a:endParaRPr>
          </a:p>
          <a:p>
            <a:pPr marL="914400" lvl="1" indent="-457200" algn="just">
              <a:buFont typeface="Arial" panose="020B0604020202020204" pitchFamily="34" charset="0"/>
              <a:buChar char="•"/>
            </a:pPr>
            <a:r>
              <a:rPr lang="en-US" sz="3400" dirty="0">
                <a:latin typeface="Aptos" panose="020B0004020202020204" pitchFamily="34" charset="0"/>
              </a:rPr>
              <a:t>Some entities indicated a preference for implementing standalone private networks while some would prefer to purchase 5G as a managed service.</a:t>
            </a:r>
            <a:endParaRPr lang="en-GB" sz="3400" noProof="0" dirty="0">
              <a:latin typeface="Aptos" panose="020B0004020202020204" pitchFamily="34" charset="0"/>
            </a:endParaRPr>
          </a:p>
          <a:p>
            <a:pPr marL="1714500" lvl="3" indent="-342900" fontAlgn="t">
              <a:buFont typeface="Wingdings" panose="05000000000000000000" pitchFamily="2" charset="2"/>
              <a:buChar char="ü"/>
            </a:pPr>
            <a:endParaRPr lang="en-GB" sz="2800" noProof="0" dirty="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B620A-4A36-529C-5E50-8889D654D7B4}"/>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D270E0D-4324-64F8-CAA5-9FC2393DC4CE}"/>
              </a:ext>
            </a:extLst>
          </p:cNvPr>
          <p:cNvSpPr txBox="1"/>
          <p:nvPr/>
        </p:nvSpPr>
        <p:spPr>
          <a:xfrm>
            <a:off x="3962400" y="321791"/>
            <a:ext cx="13868400" cy="1183722"/>
          </a:xfrm>
          <a:prstGeom prst="rect">
            <a:avLst/>
          </a:prstGeom>
        </p:spPr>
        <p:txBody>
          <a:bodyPr wrap="square" lIns="0" tIns="0" rIns="0" bIns="0" rtlCol="0" anchor="t">
            <a:spAutoFit/>
          </a:bodyPr>
          <a:lstStyle/>
          <a:p>
            <a:pPr>
              <a:lnSpc>
                <a:spcPts val="10199"/>
              </a:lnSpc>
            </a:pPr>
            <a:r>
              <a:rPr lang="en-GB" sz="5000" noProof="0" dirty="0">
                <a:solidFill>
                  <a:schemeClr val="accent1">
                    <a:lumMod val="50000"/>
                  </a:schemeClr>
                </a:solidFill>
                <a:latin typeface="Arial Black" panose="020B0A04020102020204" pitchFamily="34" charset="0"/>
              </a:rPr>
              <a:t>Key Use Cases Identified for Jamaica</a:t>
            </a:r>
          </a:p>
        </p:txBody>
      </p:sp>
      <p:graphicFrame>
        <p:nvGraphicFramePr>
          <p:cNvPr id="4" name="Content Placeholder 7">
            <a:extLst>
              <a:ext uri="{FF2B5EF4-FFF2-40B4-BE49-F238E27FC236}">
                <a16:creationId xmlns:a16="http://schemas.microsoft.com/office/drawing/2014/main" id="{4E5CF9FC-EE66-8E45-A9A6-819F04405419}"/>
              </a:ext>
            </a:extLst>
          </p:cNvPr>
          <p:cNvGraphicFramePr>
            <a:graphicFrameLocks/>
          </p:cNvGraphicFramePr>
          <p:nvPr>
            <p:extLst>
              <p:ext uri="{D42A27DB-BD31-4B8C-83A1-F6EECF244321}">
                <p14:modId xmlns:p14="http://schemas.microsoft.com/office/powerpoint/2010/main" val="2344393658"/>
              </p:ext>
            </p:extLst>
          </p:nvPr>
        </p:nvGraphicFramePr>
        <p:xfrm>
          <a:off x="4191000" y="1790700"/>
          <a:ext cx="12496800" cy="7064488"/>
        </p:xfrm>
        <a:graphic>
          <a:graphicData uri="http://schemas.openxmlformats.org/drawingml/2006/table">
            <a:tbl>
              <a:tblPr firstRow="1" bandRow="1">
                <a:tableStyleId>{7E9639D4-E3E2-4D34-9284-5A2195B3D0D7}</a:tableStyleId>
              </a:tblPr>
              <a:tblGrid>
                <a:gridCol w="4917387">
                  <a:extLst>
                    <a:ext uri="{9D8B030D-6E8A-4147-A177-3AD203B41FA5}">
                      <a16:colId xmlns:a16="http://schemas.microsoft.com/office/drawing/2014/main" val="458835852"/>
                    </a:ext>
                  </a:extLst>
                </a:gridCol>
                <a:gridCol w="7579413">
                  <a:extLst>
                    <a:ext uri="{9D8B030D-6E8A-4147-A177-3AD203B41FA5}">
                      <a16:colId xmlns:a16="http://schemas.microsoft.com/office/drawing/2014/main" val="3794986421"/>
                    </a:ext>
                  </a:extLst>
                </a:gridCol>
              </a:tblGrid>
              <a:tr h="1042473">
                <a:tc>
                  <a:txBody>
                    <a:bodyPr/>
                    <a:lstStyle>
                      <a:lvl1pPr marL="0" algn="l" defTabSz="914400" rtl="0" eaLnBrk="1" latinLnBrk="0" hangingPunct="1">
                        <a:defRPr sz="1800" b="1" kern="1200">
                          <a:solidFill>
                            <a:schemeClr val="lt1"/>
                          </a:solidFill>
                          <a:latin typeface="Arial Nova Light"/>
                        </a:defRPr>
                      </a:lvl1pPr>
                      <a:lvl2pPr marL="457200" algn="l" defTabSz="914400" rtl="0" eaLnBrk="1" latinLnBrk="0" hangingPunct="1">
                        <a:defRPr sz="1800" b="1" kern="1200">
                          <a:solidFill>
                            <a:schemeClr val="lt1"/>
                          </a:solidFill>
                          <a:latin typeface="Arial Nova Light"/>
                        </a:defRPr>
                      </a:lvl2pPr>
                      <a:lvl3pPr marL="914400" algn="l" defTabSz="914400" rtl="0" eaLnBrk="1" latinLnBrk="0" hangingPunct="1">
                        <a:defRPr sz="1800" b="1" kern="1200">
                          <a:solidFill>
                            <a:schemeClr val="lt1"/>
                          </a:solidFill>
                          <a:latin typeface="Arial Nova Light"/>
                        </a:defRPr>
                      </a:lvl3pPr>
                      <a:lvl4pPr marL="1371600" algn="l" defTabSz="914400" rtl="0" eaLnBrk="1" latinLnBrk="0" hangingPunct="1">
                        <a:defRPr sz="1800" b="1" kern="1200">
                          <a:solidFill>
                            <a:schemeClr val="lt1"/>
                          </a:solidFill>
                          <a:latin typeface="Arial Nova Light"/>
                        </a:defRPr>
                      </a:lvl4pPr>
                      <a:lvl5pPr marL="1828800" algn="l" defTabSz="914400" rtl="0" eaLnBrk="1" latinLnBrk="0" hangingPunct="1">
                        <a:defRPr sz="1800" b="1" kern="1200">
                          <a:solidFill>
                            <a:schemeClr val="lt1"/>
                          </a:solidFill>
                          <a:latin typeface="Arial Nova Light"/>
                        </a:defRPr>
                      </a:lvl5pPr>
                      <a:lvl6pPr marL="2286000" algn="l" defTabSz="914400" rtl="0" eaLnBrk="1" latinLnBrk="0" hangingPunct="1">
                        <a:defRPr sz="1800" b="1" kern="1200">
                          <a:solidFill>
                            <a:schemeClr val="lt1"/>
                          </a:solidFill>
                          <a:latin typeface="Arial Nova Light"/>
                        </a:defRPr>
                      </a:lvl6pPr>
                      <a:lvl7pPr marL="2743200" algn="l" defTabSz="914400" rtl="0" eaLnBrk="1" latinLnBrk="0" hangingPunct="1">
                        <a:defRPr sz="1800" b="1" kern="1200">
                          <a:solidFill>
                            <a:schemeClr val="lt1"/>
                          </a:solidFill>
                          <a:latin typeface="Arial Nova Light"/>
                        </a:defRPr>
                      </a:lvl7pPr>
                      <a:lvl8pPr marL="3200400" algn="l" defTabSz="914400" rtl="0" eaLnBrk="1" latinLnBrk="0" hangingPunct="1">
                        <a:defRPr sz="1800" b="1" kern="1200">
                          <a:solidFill>
                            <a:schemeClr val="lt1"/>
                          </a:solidFill>
                          <a:latin typeface="Arial Nova Light"/>
                        </a:defRPr>
                      </a:lvl8pPr>
                      <a:lvl9pPr marL="3657600" algn="l" defTabSz="914400" rtl="0" eaLnBrk="1" latinLnBrk="0" hangingPunct="1">
                        <a:defRPr sz="1800" b="1" kern="1200">
                          <a:solidFill>
                            <a:schemeClr val="lt1"/>
                          </a:solidFill>
                          <a:latin typeface="Arial Nova Light"/>
                        </a:defRPr>
                      </a:lvl9pPr>
                    </a:lstStyle>
                    <a:p>
                      <a:pPr>
                        <a:buNone/>
                      </a:pPr>
                      <a:r>
                        <a:rPr lang="en-GB" sz="2400" b="1" cap="all" spc="150" noProof="0" dirty="0">
                          <a:solidFill>
                            <a:schemeClr val="bg1"/>
                          </a:solidFill>
                        </a:rPr>
                        <a:t>Sector</a:t>
                      </a:r>
                    </a:p>
                  </a:txBody>
                  <a:tcPr marL="162420" marR="162420" marT="162420" marB="162420" anchor="ctr"/>
                </a:tc>
                <a:tc>
                  <a:txBody>
                    <a:bodyPr/>
                    <a:lstStyle>
                      <a:lvl1pPr marL="0" algn="l" defTabSz="914400" rtl="0" eaLnBrk="1" latinLnBrk="0" hangingPunct="1">
                        <a:defRPr sz="1800" b="1" kern="1200">
                          <a:solidFill>
                            <a:schemeClr val="lt1"/>
                          </a:solidFill>
                          <a:latin typeface="Arial Nova Light"/>
                        </a:defRPr>
                      </a:lvl1pPr>
                      <a:lvl2pPr marL="457200" algn="l" defTabSz="914400" rtl="0" eaLnBrk="1" latinLnBrk="0" hangingPunct="1">
                        <a:defRPr sz="1800" b="1" kern="1200">
                          <a:solidFill>
                            <a:schemeClr val="lt1"/>
                          </a:solidFill>
                          <a:latin typeface="Arial Nova Light"/>
                        </a:defRPr>
                      </a:lvl2pPr>
                      <a:lvl3pPr marL="914400" algn="l" defTabSz="914400" rtl="0" eaLnBrk="1" latinLnBrk="0" hangingPunct="1">
                        <a:defRPr sz="1800" b="1" kern="1200">
                          <a:solidFill>
                            <a:schemeClr val="lt1"/>
                          </a:solidFill>
                          <a:latin typeface="Arial Nova Light"/>
                        </a:defRPr>
                      </a:lvl3pPr>
                      <a:lvl4pPr marL="1371600" algn="l" defTabSz="914400" rtl="0" eaLnBrk="1" latinLnBrk="0" hangingPunct="1">
                        <a:defRPr sz="1800" b="1" kern="1200">
                          <a:solidFill>
                            <a:schemeClr val="lt1"/>
                          </a:solidFill>
                          <a:latin typeface="Arial Nova Light"/>
                        </a:defRPr>
                      </a:lvl4pPr>
                      <a:lvl5pPr marL="1828800" algn="l" defTabSz="914400" rtl="0" eaLnBrk="1" latinLnBrk="0" hangingPunct="1">
                        <a:defRPr sz="1800" b="1" kern="1200">
                          <a:solidFill>
                            <a:schemeClr val="lt1"/>
                          </a:solidFill>
                          <a:latin typeface="Arial Nova Light"/>
                        </a:defRPr>
                      </a:lvl5pPr>
                      <a:lvl6pPr marL="2286000" algn="l" defTabSz="914400" rtl="0" eaLnBrk="1" latinLnBrk="0" hangingPunct="1">
                        <a:defRPr sz="1800" b="1" kern="1200">
                          <a:solidFill>
                            <a:schemeClr val="lt1"/>
                          </a:solidFill>
                          <a:latin typeface="Arial Nova Light"/>
                        </a:defRPr>
                      </a:lvl6pPr>
                      <a:lvl7pPr marL="2743200" algn="l" defTabSz="914400" rtl="0" eaLnBrk="1" latinLnBrk="0" hangingPunct="1">
                        <a:defRPr sz="1800" b="1" kern="1200">
                          <a:solidFill>
                            <a:schemeClr val="lt1"/>
                          </a:solidFill>
                          <a:latin typeface="Arial Nova Light"/>
                        </a:defRPr>
                      </a:lvl7pPr>
                      <a:lvl8pPr marL="3200400" algn="l" defTabSz="914400" rtl="0" eaLnBrk="1" latinLnBrk="0" hangingPunct="1">
                        <a:defRPr sz="1800" b="1" kern="1200">
                          <a:solidFill>
                            <a:schemeClr val="lt1"/>
                          </a:solidFill>
                          <a:latin typeface="Arial Nova Light"/>
                        </a:defRPr>
                      </a:lvl8pPr>
                      <a:lvl9pPr marL="3657600" algn="l" defTabSz="914400" rtl="0" eaLnBrk="1" latinLnBrk="0" hangingPunct="1">
                        <a:defRPr sz="1800" b="1" kern="1200">
                          <a:solidFill>
                            <a:schemeClr val="lt1"/>
                          </a:solidFill>
                          <a:latin typeface="Arial Nova Light"/>
                        </a:defRPr>
                      </a:lvl9pPr>
                    </a:lstStyle>
                    <a:p>
                      <a:pPr>
                        <a:buNone/>
                      </a:pPr>
                      <a:r>
                        <a:rPr lang="en-GB" sz="2400" b="1" cap="all" spc="150" noProof="0" dirty="0">
                          <a:solidFill>
                            <a:schemeClr val="bg1"/>
                          </a:solidFill>
                        </a:rPr>
                        <a:t>Potential Efficiencies Enabled by 5G</a:t>
                      </a:r>
                    </a:p>
                  </a:txBody>
                  <a:tcPr marL="162420" marR="162420" marT="162420" marB="162420" anchor="ctr"/>
                </a:tc>
                <a:extLst>
                  <a:ext uri="{0D108BD9-81ED-4DB2-BD59-A6C34878D82A}">
                    <a16:rowId xmlns:a16="http://schemas.microsoft.com/office/drawing/2014/main" val="4062248839"/>
                  </a:ext>
                </a:extLst>
              </a:tr>
              <a:tr h="956555">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b="1" cap="none" spc="0" noProof="0" dirty="0">
                          <a:solidFill>
                            <a:schemeClr val="tx1"/>
                          </a:solidFill>
                          <a:latin typeface="Aptos" panose="020B0004020202020204" pitchFamily="34" charset="0"/>
                        </a:rPr>
                        <a:t>Smart Manufacturing</a:t>
                      </a:r>
                    </a:p>
                  </a:txBody>
                  <a:tcPr marL="162420" marR="162420" marT="162420" marB="162420" anchor="ctr"/>
                </a:tc>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cap="none" spc="0" noProof="0" dirty="0">
                          <a:solidFill>
                            <a:schemeClr val="tx1"/>
                          </a:solidFill>
                          <a:latin typeface="Aptos" panose="020B0004020202020204" pitchFamily="34" charset="0"/>
                        </a:rPr>
                        <a:t>Automation, robotics, predictive maintenance, and digital twins to enhance productivity and global competitiveness </a:t>
                      </a:r>
                    </a:p>
                  </a:txBody>
                  <a:tcPr marL="162420" marR="162420" marT="162420" marB="162420" anchor="ctr"/>
                </a:tc>
                <a:extLst>
                  <a:ext uri="{0D108BD9-81ED-4DB2-BD59-A6C34878D82A}">
                    <a16:rowId xmlns:a16="http://schemas.microsoft.com/office/drawing/2014/main" val="2138309151"/>
                  </a:ext>
                </a:extLst>
              </a:tr>
              <a:tr h="956555">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b="1" cap="none" spc="0" noProof="0" dirty="0">
                          <a:solidFill>
                            <a:schemeClr val="tx1"/>
                          </a:solidFill>
                          <a:latin typeface="Aptos" panose="020B0004020202020204" pitchFamily="34" charset="0"/>
                        </a:rPr>
                        <a:t>Logistics &amp; Port Management</a:t>
                      </a:r>
                    </a:p>
                  </a:txBody>
                  <a:tcPr marL="162420" marR="162420" marT="162420" marB="162420" anchor="ctr"/>
                </a:tc>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cap="none" spc="0" noProof="0" dirty="0">
                          <a:solidFill>
                            <a:schemeClr val="tx1"/>
                          </a:solidFill>
                          <a:latin typeface="Aptos" panose="020B0004020202020204" pitchFamily="34" charset="0"/>
                        </a:rPr>
                        <a:t>Automation at ports, remote crane operations, and real-time tracking </a:t>
                      </a:r>
                      <a:r>
                        <a:rPr lang="en-US" sz="2000" cap="none" spc="0" noProof="0" dirty="0">
                          <a:solidFill>
                            <a:schemeClr val="tx1"/>
                          </a:solidFill>
                          <a:latin typeface="Aptos" panose="020B0004020202020204" pitchFamily="34" charset="0"/>
                        </a:rPr>
                        <a:t>to strengthen Jamaica’s role as a regional logistics hub</a:t>
                      </a:r>
                      <a:endParaRPr lang="en-GB" sz="2000" cap="none" spc="0" noProof="0" dirty="0">
                        <a:solidFill>
                          <a:schemeClr val="tx1"/>
                        </a:solidFill>
                        <a:latin typeface="Aptos" panose="020B0004020202020204" pitchFamily="34" charset="0"/>
                      </a:endParaRPr>
                    </a:p>
                  </a:txBody>
                  <a:tcPr marL="162420" marR="162420" marT="162420" marB="162420" anchor="ctr"/>
                </a:tc>
                <a:extLst>
                  <a:ext uri="{0D108BD9-81ED-4DB2-BD59-A6C34878D82A}">
                    <a16:rowId xmlns:a16="http://schemas.microsoft.com/office/drawing/2014/main" val="3428640002"/>
                  </a:ext>
                </a:extLst>
              </a:tr>
              <a:tr h="956555">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b="1" cap="none" spc="0" noProof="0" dirty="0">
                          <a:solidFill>
                            <a:schemeClr val="tx1"/>
                          </a:solidFill>
                          <a:latin typeface="Aptos" panose="020B0004020202020204" pitchFamily="34" charset="0"/>
                        </a:rPr>
                        <a:t>Smart Agriculture</a:t>
                      </a:r>
                    </a:p>
                  </a:txBody>
                  <a:tcPr marL="162420" marR="162420" marT="162420" marB="162420" anchor="ctr"/>
                </a:tc>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cap="none" spc="0" noProof="0" dirty="0">
                          <a:solidFill>
                            <a:schemeClr val="tx1"/>
                          </a:solidFill>
                          <a:latin typeface="Aptos" panose="020B0004020202020204" pitchFamily="34" charset="0"/>
                        </a:rPr>
                        <a:t>Precision farming, crop monitoring, resource optimisation to enhance sustainable agricultural practices</a:t>
                      </a:r>
                    </a:p>
                  </a:txBody>
                  <a:tcPr marL="162420" marR="162420" marT="162420" marB="162420" anchor="ctr"/>
                </a:tc>
                <a:extLst>
                  <a:ext uri="{0D108BD9-81ED-4DB2-BD59-A6C34878D82A}">
                    <a16:rowId xmlns:a16="http://schemas.microsoft.com/office/drawing/2014/main" val="262995499"/>
                  </a:ext>
                </a:extLst>
              </a:tr>
              <a:tr h="956555">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b="1" cap="none" spc="0" noProof="0" dirty="0">
                          <a:solidFill>
                            <a:schemeClr val="tx1"/>
                          </a:solidFill>
                          <a:latin typeface="Aptos" panose="020B0004020202020204" pitchFamily="34" charset="0"/>
                        </a:rPr>
                        <a:t>Healthcare &amp; Telemedicine</a:t>
                      </a:r>
                    </a:p>
                  </a:txBody>
                  <a:tcPr marL="162420" marR="162420" marT="162420" marB="162420" anchor="ctr"/>
                </a:tc>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cap="none" spc="0" noProof="0" dirty="0">
                          <a:solidFill>
                            <a:schemeClr val="tx1"/>
                          </a:solidFill>
                          <a:latin typeface="Aptos" panose="020B0004020202020204" pitchFamily="34" charset="0"/>
                        </a:rPr>
                        <a:t>Remote diagnostics, patient monitoring, and emergency response</a:t>
                      </a:r>
                    </a:p>
                  </a:txBody>
                  <a:tcPr marL="162420" marR="162420" marT="162420" marB="162420" anchor="ctr"/>
                </a:tc>
                <a:extLst>
                  <a:ext uri="{0D108BD9-81ED-4DB2-BD59-A6C34878D82A}">
                    <a16:rowId xmlns:a16="http://schemas.microsoft.com/office/drawing/2014/main" val="3154655120"/>
                  </a:ext>
                </a:extLst>
              </a:tr>
              <a:tr h="956555">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b="1" cap="none" spc="0" noProof="0" dirty="0">
                          <a:solidFill>
                            <a:schemeClr val="tx1"/>
                          </a:solidFill>
                          <a:latin typeface="Aptos" panose="020B0004020202020204" pitchFamily="34" charset="0"/>
                        </a:rPr>
                        <a:t>Smart Cities</a:t>
                      </a:r>
                    </a:p>
                  </a:txBody>
                  <a:tcPr marL="162420" marR="162420" marT="162420" marB="162420" anchor="ctr"/>
                </a:tc>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cap="none" spc="0" noProof="0" dirty="0">
                          <a:solidFill>
                            <a:schemeClr val="tx1"/>
                          </a:solidFill>
                          <a:latin typeface="Aptos" panose="020B0004020202020204" pitchFamily="34" charset="0"/>
                        </a:rPr>
                        <a:t>Traffic management, surveillance, and integrated emergency communications</a:t>
                      </a:r>
                    </a:p>
                  </a:txBody>
                  <a:tcPr marL="162420" marR="162420" marT="162420" marB="162420" anchor="ctr"/>
                </a:tc>
                <a:extLst>
                  <a:ext uri="{0D108BD9-81ED-4DB2-BD59-A6C34878D82A}">
                    <a16:rowId xmlns:a16="http://schemas.microsoft.com/office/drawing/2014/main" val="1128041329"/>
                  </a:ext>
                </a:extLst>
              </a:tr>
              <a:tr h="956555">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b="1" cap="none" spc="0" noProof="0" dirty="0">
                          <a:solidFill>
                            <a:schemeClr val="tx1"/>
                          </a:solidFill>
                          <a:latin typeface="Aptos" panose="020B0004020202020204" pitchFamily="34" charset="0"/>
                        </a:rPr>
                        <a:t>Energy &amp; Utilities</a:t>
                      </a:r>
                    </a:p>
                  </a:txBody>
                  <a:tcPr marL="162420" marR="162420" marT="162420" marB="162420" anchor="ctr"/>
                </a:tc>
                <a:tc>
                  <a:txBody>
                    <a:bodyPr/>
                    <a:lstStyle>
                      <a:lvl1pPr marL="0" algn="l" defTabSz="914400" rtl="0" eaLnBrk="1" latinLnBrk="0" hangingPunct="1">
                        <a:defRPr sz="1800" kern="1200">
                          <a:solidFill>
                            <a:schemeClr val="dk1"/>
                          </a:solidFill>
                          <a:latin typeface="Arial Nova Light"/>
                        </a:defRPr>
                      </a:lvl1pPr>
                      <a:lvl2pPr marL="457200" algn="l" defTabSz="914400" rtl="0" eaLnBrk="1" latinLnBrk="0" hangingPunct="1">
                        <a:defRPr sz="1800" kern="1200">
                          <a:solidFill>
                            <a:schemeClr val="dk1"/>
                          </a:solidFill>
                          <a:latin typeface="Arial Nova Light"/>
                        </a:defRPr>
                      </a:lvl2pPr>
                      <a:lvl3pPr marL="914400" algn="l" defTabSz="914400" rtl="0" eaLnBrk="1" latinLnBrk="0" hangingPunct="1">
                        <a:defRPr sz="1800" kern="1200">
                          <a:solidFill>
                            <a:schemeClr val="dk1"/>
                          </a:solidFill>
                          <a:latin typeface="Arial Nova Light"/>
                        </a:defRPr>
                      </a:lvl3pPr>
                      <a:lvl4pPr marL="1371600" algn="l" defTabSz="914400" rtl="0" eaLnBrk="1" latinLnBrk="0" hangingPunct="1">
                        <a:defRPr sz="1800" kern="1200">
                          <a:solidFill>
                            <a:schemeClr val="dk1"/>
                          </a:solidFill>
                          <a:latin typeface="Arial Nova Light"/>
                        </a:defRPr>
                      </a:lvl4pPr>
                      <a:lvl5pPr marL="1828800" algn="l" defTabSz="914400" rtl="0" eaLnBrk="1" latinLnBrk="0" hangingPunct="1">
                        <a:defRPr sz="1800" kern="1200">
                          <a:solidFill>
                            <a:schemeClr val="dk1"/>
                          </a:solidFill>
                          <a:latin typeface="Arial Nova Light"/>
                        </a:defRPr>
                      </a:lvl5pPr>
                      <a:lvl6pPr marL="2286000" algn="l" defTabSz="914400" rtl="0" eaLnBrk="1" latinLnBrk="0" hangingPunct="1">
                        <a:defRPr sz="1800" kern="1200">
                          <a:solidFill>
                            <a:schemeClr val="dk1"/>
                          </a:solidFill>
                          <a:latin typeface="Arial Nova Light"/>
                        </a:defRPr>
                      </a:lvl6pPr>
                      <a:lvl7pPr marL="2743200" algn="l" defTabSz="914400" rtl="0" eaLnBrk="1" latinLnBrk="0" hangingPunct="1">
                        <a:defRPr sz="1800" kern="1200">
                          <a:solidFill>
                            <a:schemeClr val="dk1"/>
                          </a:solidFill>
                          <a:latin typeface="Arial Nova Light"/>
                        </a:defRPr>
                      </a:lvl7pPr>
                      <a:lvl8pPr marL="3200400" algn="l" defTabSz="914400" rtl="0" eaLnBrk="1" latinLnBrk="0" hangingPunct="1">
                        <a:defRPr sz="1800" kern="1200">
                          <a:solidFill>
                            <a:schemeClr val="dk1"/>
                          </a:solidFill>
                          <a:latin typeface="Arial Nova Light"/>
                        </a:defRPr>
                      </a:lvl8pPr>
                      <a:lvl9pPr marL="3657600" algn="l" defTabSz="914400" rtl="0" eaLnBrk="1" latinLnBrk="0" hangingPunct="1">
                        <a:defRPr sz="1800" kern="1200">
                          <a:solidFill>
                            <a:schemeClr val="dk1"/>
                          </a:solidFill>
                          <a:latin typeface="Arial Nova Light"/>
                        </a:defRPr>
                      </a:lvl9pPr>
                    </a:lstStyle>
                    <a:p>
                      <a:pPr>
                        <a:buNone/>
                      </a:pPr>
                      <a:r>
                        <a:rPr lang="en-GB" sz="2000" cap="none" spc="0" noProof="0" dirty="0">
                          <a:solidFill>
                            <a:schemeClr val="tx1"/>
                          </a:solidFill>
                          <a:latin typeface="Aptos" panose="020B0004020202020204" pitchFamily="34" charset="0"/>
                        </a:rPr>
                        <a:t>Smart grids, renewables integration, real-time monitoring, </a:t>
                      </a:r>
                      <a:r>
                        <a:rPr lang="en-US" sz="2000" cap="none" spc="0" noProof="0" dirty="0" err="1">
                          <a:solidFill>
                            <a:schemeClr val="tx1"/>
                          </a:solidFill>
                          <a:latin typeface="Aptos" panose="020B0004020202020204" pitchFamily="34" charset="0"/>
                        </a:rPr>
                        <a:t>optimised</a:t>
                      </a:r>
                      <a:r>
                        <a:rPr lang="en-US" sz="2000" cap="none" spc="0" noProof="0" dirty="0">
                          <a:solidFill>
                            <a:schemeClr val="tx1"/>
                          </a:solidFill>
                          <a:latin typeface="Aptos" panose="020B0004020202020204" pitchFamily="34" charset="0"/>
                        </a:rPr>
                        <a:t> energy management, and enhanced sustainability.</a:t>
                      </a:r>
                    </a:p>
                    <a:p>
                      <a:pPr>
                        <a:buNone/>
                      </a:pPr>
                      <a:endParaRPr lang="en-GB" sz="2000" cap="none" spc="0" noProof="0" dirty="0">
                        <a:solidFill>
                          <a:schemeClr val="tx1"/>
                        </a:solidFill>
                        <a:latin typeface="Aptos" panose="020B0004020202020204" pitchFamily="34" charset="0"/>
                      </a:endParaRPr>
                    </a:p>
                  </a:txBody>
                  <a:tcPr marL="162420" marR="162420" marT="162420" marB="162420" anchor="ctr"/>
                </a:tc>
                <a:extLst>
                  <a:ext uri="{0D108BD9-81ED-4DB2-BD59-A6C34878D82A}">
                    <a16:rowId xmlns:a16="http://schemas.microsoft.com/office/drawing/2014/main" val="3617906543"/>
                  </a:ext>
                </a:extLst>
              </a:tr>
            </a:tbl>
          </a:graphicData>
        </a:graphic>
      </p:graphicFrame>
    </p:spTree>
    <p:extLst>
      <p:ext uri="{BB962C8B-B14F-4D97-AF65-F5344CB8AC3E}">
        <p14:creationId xmlns:p14="http://schemas.microsoft.com/office/powerpoint/2010/main" val="3933063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E394A-553D-42FC-DDD6-2A84A92A14D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630BA9E-A6A6-7002-588C-5686723E3AF0}"/>
              </a:ext>
            </a:extLst>
          </p:cNvPr>
          <p:cNvSpPr txBox="1"/>
          <p:nvPr/>
        </p:nvSpPr>
        <p:spPr>
          <a:xfrm>
            <a:off x="3276600" y="30666"/>
            <a:ext cx="13868400" cy="1149995"/>
          </a:xfrm>
          <a:prstGeom prst="rect">
            <a:avLst/>
          </a:prstGeom>
        </p:spPr>
        <p:txBody>
          <a:bodyPr wrap="square" lIns="0" tIns="0" rIns="0" bIns="0" rtlCol="0" anchor="t">
            <a:spAutoFit/>
          </a:bodyPr>
          <a:lstStyle/>
          <a:p>
            <a:pPr algn="ctr">
              <a:lnSpc>
                <a:spcPts val="10199"/>
              </a:lnSpc>
            </a:pPr>
            <a:r>
              <a:rPr lang="en-GB" sz="5000" noProof="0" dirty="0">
                <a:solidFill>
                  <a:schemeClr val="accent1">
                    <a:lumMod val="50000"/>
                  </a:schemeClr>
                </a:solidFill>
                <a:latin typeface="Arial Black" panose="020B0A04020102020204" pitchFamily="34" charset="0"/>
              </a:rPr>
              <a:t>Barriers to 5G Deployment/Adoption </a:t>
            </a:r>
            <a:endParaRPr lang="en-GB" sz="4000" i="1" noProof="0" dirty="0">
              <a:solidFill>
                <a:schemeClr val="accent1">
                  <a:lumMod val="50000"/>
                </a:schemeClr>
              </a:solidFill>
              <a:latin typeface="Arial Black" panose="020B0A04020102020204" pitchFamily="34" charset="0"/>
            </a:endParaRPr>
          </a:p>
        </p:txBody>
      </p:sp>
      <p:sp>
        <p:nvSpPr>
          <p:cNvPr id="4" name="TextBox 3">
            <a:extLst>
              <a:ext uri="{FF2B5EF4-FFF2-40B4-BE49-F238E27FC236}">
                <a16:creationId xmlns:a16="http://schemas.microsoft.com/office/drawing/2014/main" id="{CA2E78E1-0E26-B0E2-83F1-30F6289A7E78}"/>
              </a:ext>
            </a:extLst>
          </p:cNvPr>
          <p:cNvSpPr txBox="1"/>
          <p:nvPr/>
        </p:nvSpPr>
        <p:spPr>
          <a:xfrm>
            <a:off x="3581400" y="1003905"/>
            <a:ext cx="14130130" cy="9171742"/>
          </a:xfrm>
          <a:prstGeom prst="rect">
            <a:avLst/>
          </a:prstGeom>
          <a:noFill/>
        </p:spPr>
        <p:txBody>
          <a:bodyPr wrap="square" rtlCol="0">
            <a:spAutoFit/>
          </a:bodyPr>
          <a:lstStyle/>
          <a:p>
            <a:endParaRPr lang="en-GB" sz="2800" noProof="0" dirty="0"/>
          </a:p>
          <a:p>
            <a:pPr algn="just"/>
            <a:r>
              <a:rPr lang="en-GB" sz="3600" b="1" u="sng" dirty="0"/>
              <a:t>Legislative, Regulatory and Administrative</a:t>
            </a:r>
          </a:p>
          <a:p>
            <a:pPr algn="just"/>
            <a:endParaRPr lang="en-GB" sz="2800" b="1" u="sng" noProof="0" dirty="0"/>
          </a:p>
          <a:p>
            <a:pPr marL="457200" indent="-457200" algn="just">
              <a:buFont typeface="Wingdings" panose="05000000000000000000" pitchFamily="2" charset="2"/>
              <a:buChar char="Ø"/>
            </a:pPr>
            <a:r>
              <a:rPr lang="en-US" sz="3400" noProof="0" dirty="0"/>
              <a:t>Key legislation, including the Telecommunications Act, does not adequately reflect the realities of 5G technology, such as spectrum sharing, private and campus networks, and emerging 5G licensing models used internationally.</a:t>
            </a:r>
          </a:p>
          <a:p>
            <a:pPr marL="457200" indent="-457200" algn="just">
              <a:buFont typeface="Wingdings" panose="05000000000000000000" pitchFamily="2" charset="2"/>
              <a:buChar char="Ø"/>
            </a:pPr>
            <a:endParaRPr lang="en-US" sz="3400" noProof="0" dirty="0"/>
          </a:p>
          <a:p>
            <a:pPr marL="457200" indent="-457200" algn="just">
              <a:buFont typeface="Wingdings" panose="05000000000000000000" pitchFamily="2" charset="2"/>
              <a:buChar char="Ø"/>
            </a:pPr>
            <a:r>
              <a:rPr lang="en-US" sz="3400" dirty="0"/>
              <a:t>Lack of clear spectrum policies for private and industrial 5G use creates investment uncertainty for enterprises.</a:t>
            </a:r>
          </a:p>
          <a:p>
            <a:pPr marL="457200" indent="-457200" algn="just">
              <a:buFont typeface="Wingdings" panose="05000000000000000000" pitchFamily="2" charset="2"/>
              <a:buChar char="Ø"/>
            </a:pPr>
            <a:endParaRPr lang="en-US" sz="3400" dirty="0"/>
          </a:p>
          <a:p>
            <a:pPr marL="457200" indent="-457200" algn="just">
              <a:buFont typeface="Wingdings" panose="05000000000000000000" pitchFamily="2" charset="2"/>
              <a:buChar char="Ø"/>
            </a:pPr>
            <a:r>
              <a:rPr lang="en-US" sz="3400" dirty="0"/>
              <a:t>Fragmentation of responsibilities across multiple ministries, departments, and agencies risks delays and inefficiencies in decision‑making. </a:t>
            </a:r>
          </a:p>
          <a:p>
            <a:pPr algn="just"/>
            <a:endParaRPr lang="en-US" sz="3400" dirty="0"/>
          </a:p>
          <a:p>
            <a:pPr marL="457200" indent="-457200" algn="just">
              <a:buFont typeface="Wingdings" panose="05000000000000000000" pitchFamily="2" charset="2"/>
              <a:buChar char="Ø"/>
            </a:pPr>
            <a:r>
              <a:rPr lang="en-US" sz="3400" noProof="0" dirty="0"/>
              <a:t>Infrastructure approval processes are often lengthy and lack defined timelines, which impact the speed and efficiency of network rollout.</a:t>
            </a:r>
          </a:p>
          <a:p>
            <a:pPr marL="457200" indent="-457200" algn="just">
              <a:buFont typeface="Wingdings" panose="05000000000000000000" pitchFamily="2" charset="2"/>
              <a:buChar char="Ø"/>
            </a:pPr>
            <a:endParaRPr lang="en-GB" sz="3400" noProof="0" dirty="0"/>
          </a:p>
          <a:p>
            <a:endParaRPr lang="en-GB" sz="2800" dirty="0"/>
          </a:p>
          <a:p>
            <a:endParaRPr lang="en-GB" sz="2800" noProof="0" dirty="0"/>
          </a:p>
        </p:txBody>
      </p:sp>
    </p:spTree>
    <p:extLst>
      <p:ext uri="{BB962C8B-B14F-4D97-AF65-F5344CB8AC3E}">
        <p14:creationId xmlns:p14="http://schemas.microsoft.com/office/powerpoint/2010/main" val="1911473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A4575-10FA-4042-7816-0E4FCC2E0FF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1DCCD9B-C34C-3074-FF31-0C3E1D2DEB77}"/>
              </a:ext>
            </a:extLst>
          </p:cNvPr>
          <p:cNvSpPr txBox="1"/>
          <p:nvPr/>
        </p:nvSpPr>
        <p:spPr>
          <a:xfrm>
            <a:off x="3276600" y="30666"/>
            <a:ext cx="13868400" cy="1149995"/>
          </a:xfrm>
          <a:prstGeom prst="rect">
            <a:avLst/>
          </a:prstGeom>
        </p:spPr>
        <p:txBody>
          <a:bodyPr wrap="square" lIns="0" tIns="0" rIns="0" bIns="0" rtlCol="0" anchor="t">
            <a:spAutoFit/>
          </a:bodyPr>
          <a:lstStyle/>
          <a:p>
            <a:pPr algn="ctr">
              <a:lnSpc>
                <a:spcPts val="10199"/>
              </a:lnSpc>
            </a:pPr>
            <a:r>
              <a:rPr lang="en-GB" sz="5000" noProof="0" dirty="0">
                <a:solidFill>
                  <a:schemeClr val="accent1">
                    <a:lumMod val="50000"/>
                  </a:schemeClr>
                </a:solidFill>
                <a:latin typeface="Arial Black" panose="020B0A04020102020204" pitchFamily="34" charset="0"/>
              </a:rPr>
              <a:t>Barriers to 5G Deployment/Adoption </a:t>
            </a:r>
            <a:endParaRPr lang="en-GB" sz="4000" i="1" noProof="0" dirty="0">
              <a:solidFill>
                <a:schemeClr val="accent1">
                  <a:lumMod val="50000"/>
                </a:schemeClr>
              </a:solidFill>
              <a:latin typeface="Arial Black" panose="020B0A04020102020204" pitchFamily="34" charset="0"/>
            </a:endParaRPr>
          </a:p>
        </p:txBody>
      </p:sp>
      <p:sp>
        <p:nvSpPr>
          <p:cNvPr id="4" name="TextBox 3">
            <a:extLst>
              <a:ext uri="{FF2B5EF4-FFF2-40B4-BE49-F238E27FC236}">
                <a16:creationId xmlns:a16="http://schemas.microsoft.com/office/drawing/2014/main" id="{EFFC89FC-0E99-594D-1AE2-F75CEF3557BD}"/>
              </a:ext>
            </a:extLst>
          </p:cNvPr>
          <p:cNvSpPr txBox="1"/>
          <p:nvPr/>
        </p:nvSpPr>
        <p:spPr>
          <a:xfrm>
            <a:off x="3302000" y="1485900"/>
            <a:ext cx="14130130" cy="8586966"/>
          </a:xfrm>
          <a:prstGeom prst="rect">
            <a:avLst/>
          </a:prstGeom>
          <a:noFill/>
        </p:spPr>
        <p:txBody>
          <a:bodyPr wrap="square" rtlCol="0">
            <a:spAutoFit/>
          </a:bodyPr>
          <a:lstStyle/>
          <a:p>
            <a:pPr algn="just"/>
            <a:r>
              <a:rPr lang="en-GB" sz="3600" b="1" u="sng" dirty="0">
                <a:latin typeface="Aptos" panose="020B0004020202020204" pitchFamily="34" charset="0"/>
              </a:rPr>
              <a:t>Technical Expertise</a:t>
            </a:r>
          </a:p>
          <a:p>
            <a:pPr marL="457200" indent="-457200" algn="just">
              <a:buFont typeface="Wingdings" panose="05000000000000000000" pitchFamily="2" charset="2"/>
              <a:buChar char="Ø"/>
            </a:pPr>
            <a:r>
              <a:rPr lang="en-GB" sz="3200" noProof="0" dirty="0">
                <a:latin typeface="Aptos" panose="020B0004020202020204" pitchFamily="34" charset="0"/>
              </a:rPr>
              <a:t>Shortage of skilled professionals </a:t>
            </a:r>
            <a:r>
              <a:rPr lang="en-GB" sz="3200" dirty="0">
                <a:latin typeface="Aptos" panose="020B0004020202020204" pitchFamily="34" charset="0"/>
              </a:rPr>
              <a:t>to guide the transition to 5G.</a:t>
            </a:r>
          </a:p>
          <a:p>
            <a:pPr algn="just"/>
            <a:endParaRPr lang="en-GB" sz="3200" noProof="0" dirty="0">
              <a:latin typeface="Aptos" panose="020B0004020202020204" pitchFamily="34" charset="0"/>
            </a:endParaRPr>
          </a:p>
          <a:p>
            <a:pPr algn="just"/>
            <a:r>
              <a:rPr lang="en-GB" sz="3600" b="1" u="sng" dirty="0">
                <a:latin typeface="Aptos" panose="020B0004020202020204" pitchFamily="34" charset="0"/>
              </a:rPr>
              <a:t>Infrastructure Readiness</a:t>
            </a:r>
          </a:p>
          <a:p>
            <a:pPr marL="457200" indent="-457200" algn="just">
              <a:buFont typeface="Wingdings" panose="05000000000000000000" pitchFamily="2" charset="2"/>
              <a:buChar char="Ø"/>
            </a:pPr>
            <a:r>
              <a:rPr lang="en-GB" sz="3200" dirty="0">
                <a:latin typeface="Aptos" panose="020B0004020202020204" pitchFamily="34" charset="0"/>
              </a:rPr>
              <a:t>ICT infrastructure readiness gaps which vary significantly by sector, </a:t>
            </a:r>
            <a:r>
              <a:rPr lang="en-US" sz="3200" dirty="0">
                <a:latin typeface="Aptos" panose="020B0004020202020204" pitchFamily="34" charset="0"/>
              </a:rPr>
              <a:t>with rural and remote areas particularly lagging</a:t>
            </a:r>
            <a:r>
              <a:rPr lang="en-GB" sz="3200" dirty="0">
                <a:latin typeface="Aptos" panose="020B0004020202020204" pitchFamily="34" charset="0"/>
              </a:rPr>
              <a:t>. </a:t>
            </a:r>
          </a:p>
          <a:p>
            <a:pPr marL="457200" indent="-457200" algn="just">
              <a:buFont typeface="Wingdings" panose="05000000000000000000" pitchFamily="2" charset="2"/>
              <a:buChar char="Ø"/>
            </a:pPr>
            <a:endParaRPr lang="en-GB" sz="3200" dirty="0">
              <a:latin typeface="Aptos" panose="020B0004020202020204" pitchFamily="34" charset="0"/>
            </a:endParaRPr>
          </a:p>
          <a:p>
            <a:pPr marL="457200" indent="-457200" algn="just">
              <a:buFont typeface="Wingdings" panose="05000000000000000000" pitchFamily="2" charset="2"/>
              <a:buChar char="Ø"/>
            </a:pPr>
            <a:r>
              <a:rPr lang="en-US" sz="3200" dirty="0">
                <a:latin typeface="Aptos" panose="020B0004020202020204" pitchFamily="34" charset="0"/>
              </a:rPr>
              <a:t>Inconsistencies in power supply, lack of </a:t>
            </a:r>
            <a:r>
              <a:rPr lang="en-US" sz="3200" dirty="0" err="1">
                <a:latin typeface="Aptos" panose="020B0004020202020204" pitchFamily="34" charset="0"/>
              </a:rPr>
              <a:t>fibre</a:t>
            </a:r>
            <a:r>
              <a:rPr lang="en-US" sz="3200" dirty="0">
                <a:latin typeface="Aptos" panose="020B0004020202020204" pitchFamily="34" charset="0"/>
              </a:rPr>
              <a:t> in some areas, and limited availability of supporting technologies, such as IoT devices and cloud services.</a:t>
            </a:r>
          </a:p>
          <a:p>
            <a:pPr marL="457200" indent="-457200" algn="just">
              <a:buFont typeface="Wingdings" panose="05000000000000000000" pitchFamily="2" charset="2"/>
              <a:buChar char="Ø"/>
            </a:pPr>
            <a:endParaRPr lang="en-GB" sz="3200" noProof="0" dirty="0">
              <a:latin typeface="Aptos" panose="020B0004020202020204" pitchFamily="34" charset="0"/>
            </a:endParaRPr>
          </a:p>
          <a:p>
            <a:r>
              <a:rPr lang="en-GB" sz="3600" b="1" u="sng" dirty="0">
                <a:latin typeface="Aptos" panose="020B0004020202020204" pitchFamily="34" charset="0"/>
              </a:rPr>
              <a:t>Public Perception </a:t>
            </a:r>
          </a:p>
          <a:p>
            <a:endParaRPr lang="en-GB" sz="2800" dirty="0">
              <a:latin typeface="Aptos" panose="020B0004020202020204" pitchFamily="34" charset="0"/>
            </a:endParaRPr>
          </a:p>
          <a:p>
            <a:pPr marL="457200" indent="-457200" algn="just">
              <a:buFont typeface="Wingdings" panose="05000000000000000000" pitchFamily="2" charset="2"/>
              <a:buChar char="Ø"/>
            </a:pPr>
            <a:r>
              <a:rPr lang="en-US" sz="3200" noProof="0" dirty="0">
                <a:latin typeface="Aptos" panose="020B0004020202020204" pitchFamily="34" charset="0"/>
              </a:rPr>
              <a:t>Myths surrounding 5G involve various conspiracy theories linking the technology to government surveillance and health concerns. These theories have gained significant traction on social media and continue to influence public perception.</a:t>
            </a:r>
            <a:endParaRPr lang="en-GB" sz="3200" noProof="0" dirty="0">
              <a:latin typeface="Aptos" panose="020B0004020202020204" pitchFamily="34" charset="0"/>
            </a:endParaRPr>
          </a:p>
        </p:txBody>
      </p:sp>
    </p:spTree>
    <p:extLst>
      <p:ext uri="{BB962C8B-B14F-4D97-AF65-F5344CB8AC3E}">
        <p14:creationId xmlns:p14="http://schemas.microsoft.com/office/powerpoint/2010/main" val="45665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F1C61-82C5-8C12-CE9E-5EA50ACEB77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72E285AB-1826-9AEF-5D10-2B69198FC593}"/>
              </a:ext>
            </a:extLst>
          </p:cNvPr>
          <p:cNvSpPr txBox="1"/>
          <p:nvPr/>
        </p:nvSpPr>
        <p:spPr>
          <a:xfrm>
            <a:off x="3560810" y="-190500"/>
            <a:ext cx="13868400" cy="1149995"/>
          </a:xfrm>
          <a:prstGeom prst="rect">
            <a:avLst/>
          </a:prstGeom>
        </p:spPr>
        <p:txBody>
          <a:bodyPr wrap="square" lIns="0" tIns="0" rIns="0" bIns="0" rtlCol="0" anchor="t">
            <a:spAutoFit/>
          </a:bodyPr>
          <a:lstStyle/>
          <a:p>
            <a:pPr algn="ctr">
              <a:lnSpc>
                <a:spcPts val="10199"/>
              </a:lnSpc>
            </a:pPr>
            <a:r>
              <a:rPr lang="en-GB" sz="5000" noProof="0" dirty="0">
                <a:solidFill>
                  <a:schemeClr val="accent1">
                    <a:lumMod val="50000"/>
                  </a:schemeClr>
                </a:solidFill>
                <a:latin typeface="Arial Black" panose="020B0A04020102020204" pitchFamily="34" charset="0"/>
              </a:rPr>
              <a:t>Barriers to 5G Deployment/Adoption</a:t>
            </a:r>
            <a:endParaRPr lang="en-GB" sz="4000" i="1" noProof="0" dirty="0">
              <a:solidFill>
                <a:schemeClr val="accent1">
                  <a:lumMod val="50000"/>
                </a:schemeClr>
              </a:solidFill>
              <a:latin typeface="Arial Black" panose="020B0A04020102020204" pitchFamily="34" charset="0"/>
            </a:endParaRPr>
          </a:p>
        </p:txBody>
      </p:sp>
      <p:sp>
        <p:nvSpPr>
          <p:cNvPr id="5" name="TextBox 4">
            <a:extLst>
              <a:ext uri="{FF2B5EF4-FFF2-40B4-BE49-F238E27FC236}">
                <a16:creationId xmlns:a16="http://schemas.microsoft.com/office/drawing/2014/main" id="{0D0C50D9-2444-502B-6A69-63401F1BEB25}"/>
              </a:ext>
            </a:extLst>
          </p:cNvPr>
          <p:cNvSpPr txBox="1"/>
          <p:nvPr/>
        </p:nvSpPr>
        <p:spPr>
          <a:xfrm>
            <a:off x="3627071" y="1333500"/>
            <a:ext cx="13716001" cy="7971413"/>
          </a:xfrm>
          <a:prstGeom prst="rect">
            <a:avLst/>
          </a:prstGeom>
          <a:noFill/>
        </p:spPr>
        <p:txBody>
          <a:bodyPr wrap="square" rtlCol="0">
            <a:spAutoFit/>
          </a:bodyPr>
          <a:lstStyle/>
          <a:p>
            <a:pPr algn="just"/>
            <a:r>
              <a:rPr lang="en-GB" sz="3600" b="1" u="sng" dirty="0"/>
              <a:t>Financial</a:t>
            </a:r>
          </a:p>
          <a:p>
            <a:endParaRPr lang="en-GB" sz="2800" b="1" u="sng" noProof="0" dirty="0"/>
          </a:p>
          <a:p>
            <a:pPr marL="457200" indent="-457200">
              <a:buFont typeface="Wingdings" panose="05000000000000000000" pitchFamily="2" charset="2"/>
              <a:buChar char="Ø"/>
            </a:pPr>
            <a:r>
              <a:rPr lang="en-US" sz="3200" dirty="0">
                <a:latin typeface="Aptos" panose="020B0004020202020204" pitchFamily="34" charset="0"/>
              </a:rPr>
              <a:t>High upfront costs for network infrastructure, devices and systems upgrades.</a:t>
            </a:r>
          </a:p>
          <a:p>
            <a:pPr marL="457200" indent="-457200">
              <a:buFont typeface="Wingdings" panose="05000000000000000000" pitchFamily="2" charset="2"/>
              <a:buChar char="ü"/>
            </a:pPr>
            <a:endParaRPr lang="en-GB" sz="3200" dirty="0">
              <a:latin typeface="Aptos" panose="020B0004020202020204" pitchFamily="34" charset="0"/>
            </a:endParaRPr>
          </a:p>
          <a:p>
            <a:pPr marL="457200" indent="-457200">
              <a:buFont typeface="Wingdings" panose="05000000000000000000" pitchFamily="2" charset="2"/>
              <a:buChar char="Ø"/>
            </a:pPr>
            <a:r>
              <a:rPr lang="en-GB" sz="3200" dirty="0">
                <a:latin typeface="Aptos" panose="020B0004020202020204" pitchFamily="34" charset="0"/>
              </a:rPr>
              <a:t>Lack of </a:t>
            </a:r>
            <a:r>
              <a:rPr lang="en-GB" sz="3200" noProof="0" dirty="0">
                <a:latin typeface="Aptos" panose="020B0004020202020204" pitchFamily="34" charset="0"/>
              </a:rPr>
              <a:t>financial incentives and funding mechanisms to support deployment of 5G infrastructure.</a:t>
            </a:r>
          </a:p>
          <a:p>
            <a:endParaRPr lang="en-GB" sz="3200" noProof="0" dirty="0">
              <a:latin typeface="Aptos" panose="020B0004020202020204" pitchFamily="34" charset="0"/>
            </a:endParaRPr>
          </a:p>
          <a:p>
            <a:pPr marL="457200" indent="-457200">
              <a:buFont typeface="Wingdings" panose="05000000000000000000" pitchFamily="2" charset="2"/>
              <a:buChar char="Ø"/>
            </a:pPr>
            <a:r>
              <a:rPr lang="en-US" sz="3200" dirty="0">
                <a:latin typeface="Aptos" panose="020B0004020202020204" pitchFamily="34" charset="0"/>
              </a:rPr>
              <a:t>High spectrum costs represent a significant upfront financial burden that limits capital available for network infrastructure.</a:t>
            </a:r>
          </a:p>
          <a:p>
            <a:pPr marL="457200" indent="-457200">
              <a:buFont typeface="Wingdings" panose="05000000000000000000" pitchFamily="2" charset="2"/>
              <a:buChar char="Ø"/>
            </a:pPr>
            <a:endParaRPr lang="en-GB" sz="3200" noProof="0" dirty="0">
              <a:latin typeface="Aptos" panose="020B0004020202020204" pitchFamily="34" charset="0"/>
            </a:endParaRPr>
          </a:p>
          <a:p>
            <a:pPr algn="just"/>
            <a:r>
              <a:rPr lang="en-GB" sz="3200" b="1" u="sng" dirty="0">
                <a:latin typeface="Aptos" panose="020B0004020202020204" pitchFamily="34" charset="0"/>
              </a:rPr>
              <a:t>Security</a:t>
            </a:r>
          </a:p>
          <a:p>
            <a:pPr algn="just"/>
            <a:endParaRPr lang="en-GB" sz="3200" b="1" u="sng" dirty="0">
              <a:latin typeface="Aptos" panose="020B0004020202020204" pitchFamily="34" charset="0"/>
            </a:endParaRPr>
          </a:p>
          <a:p>
            <a:pPr marL="457200" indent="-457200" algn="just">
              <a:buFont typeface="Wingdings" panose="05000000000000000000" pitchFamily="2" charset="2"/>
              <a:buChar char="Ø"/>
            </a:pPr>
            <a:r>
              <a:rPr lang="en-US" sz="3200" b="0" i="0" dirty="0">
                <a:solidFill>
                  <a:srgbClr val="001D35"/>
                </a:solidFill>
                <a:effectLst/>
                <a:latin typeface="Aptos" panose="020B0004020202020204" pitchFamily="34" charset="0"/>
              </a:rPr>
              <a:t>Heightened security concerns due to increased network complexity, reliance on software‑defined infrastructure, and the significant growth in connected IoT devices.</a:t>
            </a:r>
            <a:endParaRPr lang="en-GB" sz="2800" noProof="0" dirty="0"/>
          </a:p>
        </p:txBody>
      </p:sp>
    </p:spTree>
    <p:extLst>
      <p:ext uri="{BB962C8B-B14F-4D97-AF65-F5344CB8AC3E}">
        <p14:creationId xmlns:p14="http://schemas.microsoft.com/office/powerpoint/2010/main" val="689129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46A97-B4D2-F0FD-74D7-137C5F7190FF}"/>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8679C08-FB05-08F4-4F77-F5571630B632}"/>
              </a:ext>
            </a:extLst>
          </p:cNvPr>
          <p:cNvSpPr txBox="1"/>
          <p:nvPr/>
        </p:nvSpPr>
        <p:spPr>
          <a:xfrm>
            <a:off x="3276600" y="-190500"/>
            <a:ext cx="13868400" cy="1149995"/>
          </a:xfrm>
          <a:prstGeom prst="rect">
            <a:avLst/>
          </a:prstGeom>
        </p:spPr>
        <p:txBody>
          <a:bodyPr wrap="square" lIns="0" tIns="0" rIns="0" bIns="0" rtlCol="0" anchor="t">
            <a:spAutoFit/>
          </a:bodyPr>
          <a:lstStyle/>
          <a:p>
            <a:pPr algn="ctr">
              <a:lnSpc>
                <a:spcPts val="10199"/>
              </a:lnSpc>
            </a:pPr>
            <a:r>
              <a:rPr lang="en-GB" sz="4000" noProof="0" dirty="0">
                <a:solidFill>
                  <a:schemeClr val="accent1">
                    <a:lumMod val="50000"/>
                  </a:schemeClr>
                </a:solidFill>
                <a:latin typeface="Arial Black" panose="020B0A04020102020204" pitchFamily="34" charset="0"/>
              </a:rPr>
              <a:t>Recommendations </a:t>
            </a:r>
            <a:r>
              <a:rPr lang="en-GB" sz="5000" noProof="0" dirty="0">
                <a:solidFill>
                  <a:schemeClr val="accent1">
                    <a:lumMod val="50000"/>
                  </a:schemeClr>
                </a:solidFill>
                <a:latin typeface="Arial Black" panose="020B0A04020102020204" pitchFamily="34" charset="0"/>
              </a:rPr>
              <a:t> </a:t>
            </a:r>
            <a:r>
              <a:rPr lang="en-GB" sz="4000" i="1" noProof="0" dirty="0">
                <a:solidFill>
                  <a:schemeClr val="accent1">
                    <a:lumMod val="50000"/>
                  </a:schemeClr>
                </a:solidFill>
                <a:latin typeface="Arial Black" panose="020B0A04020102020204" pitchFamily="34" charset="0"/>
              </a:rPr>
              <a:t> </a:t>
            </a:r>
          </a:p>
        </p:txBody>
      </p:sp>
      <p:sp>
        <p:nvSpPr>
          <p:cNvPr id="2" name="TextBox 1">
            <a:extLst>
              <a:ext uri="{FF2B5EF4-FFF2-40B4-BE49-F238E27FC236}">
                <a16:creationId xmlns:a16="http://schemas.microsoft.com/office/drawing/2014/main" id="{50265430-5CA6-E4F7-B571-3AE19022DBD1}"/>
              </a:ext>
            </a:extLst>
          </p:cNvPr>
          <p:cNvSpPr txBox="1"/>
          <p:nvPr/>
        </p:nvSpPr>
        <p:spPr>
          <a:xfrm>
            <a:off x="3429000" y="1181100"/>
            <a:ext cx="14401800" cy="8928085"/>
          </a:xfrm>
          <a:prstGeom prst="rect">
            <a:avLst/>
          </a:prstGeom>
          <a:noFill/>
        </p:spPr>
        <p:txBody>
          <a:bodyPr wrap="square" rtlCol="0">
            <a:spAutoFit/>
          </a:bodyPr>
          <a:lstStyle/>
          <a:p>
            <a:pPr marL="457200" indent="-457200">
              <a:buFont typeface="Wingdings" panose="05000000000000000000" pitchFamily="2" charset="2"/>
              <a:buChar char="Ø"/>
            </a:pPr>
            <a:r>
              <a:rPr lang="en-US" sz="2800" noProof="0" dirty="0">
                <a:latin typeface="Aptos" panose="020B0004020202020204" pitchFamily="34" charset="0"/>
              </a:rPr>
              <a:t>Create a high-level 5G Action Plan defining priorities, responsibilities, and timelines. The Plan should be structured into short-term actions, medium-term initiatives, and long-term strategies.</a:t>
            </a:r>
            <a:endParaRPr lang="en-GB" sz="2800" noProof="0" dirty="0">
              <a:latin typeface="Aptos" panose="020B0004020202020204" pitchFamily="34" charset="0"/>
            </a:endParaRPr>
          </a:p>
          <a:p>
            <a:endParaRPr lang="en-GB" sz="2800" b="1" u="sng" noProof="0" dirty="0"/>
          </a:p>
          <a:p>
            <a:r>
              <a:rPr lang="en-GB" sz="2800" b="1" u="sng" noProof="0" dirty="0"/>
              <a:t>Short-term Actions (0-12 months)</a:t>
            </a:r>
          </a:p>
          <a:p>
            <a:pPr marL="457200" indent="-457200" algn="just">
              <a:spcBef>
                <a:spcPts val="100"/>
              </a:spcBef>
              <a:spcAft>
                <a:spcPts val="100"/>
              </a:spcAft>
              <a:buFont typeface="Wingdings" panose="05000000000000000000" pitchFamily="2" charset="2"/>
              <a:buChar char="Ø"/>
            </a:pPr>
            <a:r>
              <a:rPr lang="en-GB" sz="2800" dirty="0">
                <a:latin typeface="Aptos" panose="020B0004020202020204" pitchFamily="34" charset="0"/>
              </a:rPr>
              <a:t>Initiate feasibility studies for priority use cases identified. Where feasible, l</a:t>
            </a:r>
            <a:r>
              <a:rPr lang="en-US" sz="2800" dirty="0" err="1">
                <a:latin typeface="Aptos" panose="020B0004020202020204" pitchFamily="34" charset="0"/>
              </a:rPr>
              <a:t>aunch</a:t>
            </a:r>
            <a:r>
              <a:rPr lang="en-US" sz="2800" dirty="0">
                <a:latin typeface="Aptos" panose="020B0004020202020204" pitchFamily="34" charset="0"/>
              </a:rPr>
              <a:t> pilot initiatives leveraging use cases. </a:t>
            </a:r>
          </a:p>
          <a:p>
            <a:pPr marL="457200" indent="-457200" algn="just">
              <a:spcBef>
                <a:spcPts val="100"/>
              </a:spcBef>
              <a:spcAft>
                <a:spcPts val="100"/>
              </a:spcAft>
              <a:buFont typeface="Wingdings" panose="05000000000000000000" pitchFamily="2" charset="2"/>
              <a:buChar char="Ø"/>
            </a:pPr>
            <a:endParaRPr lang="en-US" sz="2800" dirty="0">
              <a:latin typeface="Aptos" panose="020B0004020202020204" pitchFamily="34" charset="0"/>
            </a:endParaRPr>
          </a:p>
          <a:p>
            <a:pPr marL="457200" indent="-457200" algn="just">
              <a:spcBef>
                <a:spcPts val="100"/>
              </a:spcBef>
              <a:spcAft>
                <a:spcPts val="100"/>
              </a:spcAft>
              <a:buFont typeface="Wingdings" panose="05000000000000000000" pitchFamily="2" charset="2"/>
              <a:buChar char="Ø"/>
            </a:pPr>
            <a:r>
              <a:rPr lang="en-US" sz="2800" dirty="0">
                <a:latin typeface="Aptos" panose="020B0004020202020204" pitchFamily="34" charset="0"/>
              </a:rPr>
              <a:t>Develop  a fast-tracked permitting process for infrastructure deployment.</a:t>
            </a:r>
          </a:p>
          <a:p>
            <a:pPr marL="457200" indent="-457200" algn="just">
              <a:spcBef>
                <a:spcPts val="100"/>
              </a:spcBef>
              <a:spcAft>
                <a:spcPts val="100"/>
              </a:spcAft>
              <a:buFont typeface="Wingdings" panose="05000000000000000000" pitchFamily="2" charset="2"/>
              <a:buChar char="Ø"/>
            </a:pPr>
            <a:endParaRPr lang="en-US" sz="2800" dirty="0">
              <a:latin typeface="Aptos" panose="020B0004020202020204" pitchFamily="34" charset="0"/>
            </a:endParaRPr>
          </a:p>
          <a:p>
            <a:pPr marL="457200" indent="-457200" algn="just">
              <a:spcBef>
                <a:spcPts val="100"/>
              </a:spcBef>
              <a:spcAft>
                <a:spcPts val="100"/>
              </a:spcAft>
              <a:buFont typeface="Wingdings" panose="05000000000000000000" pitchFamily="2" charset="2"/>
              <a:buChar char="Ø"/>
            </a:pPr>
            <a:r>
              <a:rPr lang="en-US" sz="2800" dirty="0">
                <a:latin typeface="Aptos" panose="020B0004020202020204" pitchFamily="34" charset="0"/>
              </a:rPr>
              <a:t>Develop a communications plan with evidence-based messaging and focus public messaging on practical, positive use cases.</a:t>
            </a:r>
          </a:p>
          <a:p>
            <a:pPr marL="457200" indent="-457200" algn="just">
              <a:spcBef>
                <a:spcPts val="100"/>
              </a:spcBef>
              <a:spcAft>
                <a:spcPts val="100"/>
              </a:spcAft>
              <a:buFont typeface="Wingdings" panose="05000000000000000000" pitchFamily="2" charset="2"/>
              <a:buChar char="Ø"/>
            </a:pPr>
            <a:endParaRPr lang="en-GB" sz="2800" dirty="0">
              <a:latin typeface="Aptos" panose="020B0004020202020204" pitchFamily="34" charset="0"/>
            </a:endParaRPr>
          </a:p>
          <a:p>
            <a:pPr marL="457200" indent="-457200" algn="just">
              <a:spcBef>
                <a:spcPts val="100"/>
              </a:spcBef>
              <a:spcAft>
                <a:spcPts val="100"/>
              </a:spcAft>
              <a:buFont typeface="Wingdings" panose="05000000000000000000" pitchFamily="2" charset="2"/>
              <a:buChar char="Ø"/>
            </a:pPr>
            <a:r>
              <a:rPr lang="en-GB" sz="2800" dirty="0">
                <a:latin typeface="Aptos" panose="020B0004020202020204" pitchFamily="34" charset="0"/>
              </a:rPr>
              <a:t>Review</a:t>
            </a:r>
            <a:r>
              <a:rPr lang="en-GB" sz="2800" noProof="0" dirty="0">
                <a:latin typeface="Aptos" panose="020B0004020202020204" pitchFamily="34" charset="0"/>
              </a:rPr>
              <a:t> spectrum licensing framework to facilitate mixed-use, spectrum sharing and allocation for private networks. </a:t>
            </a:r>
            <a:r>
              <a:rPr lang="en-JM" sz="2800" noProof="0" dirty="0">
                <a:latin typeface="Aptos" panose="020B0004020202020204" pitchFamily="34" charset="0"/>
              </a:rPr>
              <a:t>Adopt </a:t>
            </a:r>
            <a:r>
              <a:rPr lang="en-US" sz="2800" noProof="0" dirty="0">
                <a:latin typeface="Aptos" panose="020B0004020202020204" pitchFamily="34" charset="0"/>
              </a:rPr>
              <a:t>proportionate, predictable spectrum pricing for 5G networks.</a:t>
            </a:r>
            <a:r>
              <a:rPr lang="en-GB" sz="2800" noProof="0" dirty="0">
                <a:latin typeface="Aptos" panose="020B0004020202020204" pitchFamily="34" charset="0"/>
              </a:rPr>
              <a:t> </a:t>
            </a:r>
          </a:p>
          <a:p>
            <a:pPr algn="just">
              <a:spcBef>
                <a:spcPts val="100"/>
              </a:spcBef>
              <a:spcAft>
                <a:spcPts val="100"/>
              </a:spcAft>
            </a:pPr>
            <a:endParaRPr lang="en-GB" sz="2800" noProof="0" dirty="0">
              <a:latin typeface="Aptos" panose="020B0004020202020204" pitchFamily="34" charset="0"/>
            </a:endParaRPr>
          </a:p>
          <a:p>
            <a:pPr marL="457200" indent="-457200" algn="just">
              <a:spcBef>
                <a:spcPts val="100"/>
              </a:spcBef>
              <a:spcAft>
                <a:spcPts val="100"/>
              </a:spcAft>
              <a:buFont typeface="Wingdings" panose="05000000000000000000" pitchFamily="2" charset="2"/>
              <a:buChar char="Ø"/>
            </a:pPr>
            <a:r>
              <a:rPr lang="en-GB" sz="2800" noProof="0" dirty="0">
                <a:latin typeface="Aptos" panose="020B0004020202020204" pitchFamily="34" charset="0"/>
              </a:rPr>
              <a:t>Specify and ensure the adoption of 5G security measures in critical sectors. Ensure telecoms operators harden their networks by implementing the security recommendations of their equipment providers.</a:t>
            </a:r>
            <a:endParaRPr lang="en-GB" sz="2800" noProof="0" dirty="0"/>
          </a:p>
        </p:txBody>
      </p:sp>
    </p:spTree>
    <p:extLst>
      <p:ext uri="{BB962C8B-B14F-4D97-AF65-F5344CB8AC3E}">
        <p14:creationId xmlns:p14="http://schemas.microsoft.com/office/powerpoint/2010/main" val="2752608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7015935D31944BBC3798973899D389" ma:contentTypeVersion="12" ma:contentTypeDescription="Create a new document." ma:contentTypeScope="" ma:versionID="f41c3b551e5391a8382fc16031581aad">
  <xsd:schema xmlns:xsd="http://www.w3.org/2001/XMLSchema" xmlns:xs="http://www.w3.org/2001/XMLSchema" xmlns:p="http://schemas.microsoft.com/office/2006/metadata/properties" xmlns:ns2="2aed5f02-abfd-4873-a7ab-e2b24e9c611b" xmlns:ns3="e3fa2129-4b60-4d6e-ac1a-f7dd9af5ebd6" xmlns:ns4="ebeb3707-5210-4743-8255-78c24a9c38a4" targetNamespace="http://schemas.microsoft.com/office/2006/metadata/properties" ma:root="true" ma:fieldsID="82d6a1e03eb78771abede01b07bde1dd" ns2:_="" ns3:_="" ns4:_="">
    <xsd:import namespace="2aed5f02-abfd-4873-a7ab-e2b24e9c611b"/>
    <xsd:import namespace="e3fa2129-4b60-4d6e-ac1a-f7dd9af5ebd6"/>
    <xsd:import namespace="ebeb3707-5210-4743-8255-78c24a9c38a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d5f02-abfd-4873-a7ab-e2b24e9c611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f9086c-8f42-4e20-a92f-77beb7dd37dd}" ma:internalName="TaxCatchAll" ma:showField="CatchAllData" ma:web="2aed5f02-abfd-4873-a7ab-e2b24e9c611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fa2129-4b60-4d6e-ac1a-f7dd9af5ebd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f22b6e6-af2c-49e0-a893-9fda7ebbbb1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eb3707-5210-4743-8255-78c24a9c38a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e3fa2129-4b60-4d6e-ac1a-f7dd9af5ebd6">
      <Terms xmlns="http://schemas.microsoft.com/office/infopath/2007/PartnerControls"/>
    </lcf76f155ced4ddcb4097134ff3c332f>
    <TaxCatchAll xmlns="2aed5f02-abfd-4873-a7ab-e2b24e9c611b" xsi:nil="true"/>
    <_dlc_DocId xmlns="2aed5f02-abfd-4873-a7ab-e2b24e9c611b">CN5V5D2N2K7J-121727025-821</_dlc_DocId>
    <_dlc_DocIdUrl xmlns="2aed5f02-abfd-4873-a7ab-e2b24e9c611b">
      <Url>https://ourjamaica.sharepoint.com/sites/Intranet/dept/cpa/_layouts/15/DocIdRedir.aspx?ID=CN5V5D2N2K7J-121727025-821</Url>
      <Description>CN5V5D2N2K7J-121727025-821</Description>
    </_dlc_DocIdUrl>
  </documentManagement>
</p:properties>
</file>

<file path=customXml/itemProps1.xml><?xml version="1.0" encoding="utf-8"?>
<ds:datastoreItem xmlns:ds="http://schemas.openxmlformats.org/officeDocument/2006/customXml" ds:itemID="{CC3E1389-E485-4C09-8892-6D2F39D9A3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ed5f02-abfd-4873-a7ab-e2b24e9c611b"/>
    <ds:schemaRef ds:uri="e3fa2129-4b60-4d6e-ac1a-f7dd9af5ebd6"/>
    <ds:schemaRef ds:uri="ebeb3707-5210-4743-8255-78c24a9c38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CF4273-A579-4BB1-BC75-9005E4BC821A}">
  <ds:schemaRefs>
    <ds:schemaRef ds:uri="http://schemas.microsoft.com/sharepoint/events"/>
  </ds:schemaRefs>
</ds:datastoreItem>
</file>

<file path=customXml/itemProps3.xml><?xml version="1.0" encoding="utf-8"?>
<ds:datastoreItem xmlns:ds="http://schemas.openxmlformats.org/officeDocument/2006/customXml" ds:itemID="{08DD4E5C-2836-4DE1-B585-84B3863E47DA}">
  <ds:schemaRefs>
    <ds:schemaRef ds:uri="http://schemas.microsoft.com/sharepoint/v3/contenttype/forms"/>
  </ds:schemaRefs>
</ds:datastoreItem>
</file>

<file path=customXml/itemProps4.xml><?xml version="1.0" encoding="utf-8"?>
<ds:datastoreItem xmlns:ds="http://schemas.openxmlformats.org/officeDocument/2006/customXml" ds:itemID="{91476F92-0A99-42C9-A571-3CF08E9F89E2}">
  <ds:schemaRefs>
    <ds:schemaRef ds:uri="http://schemas.microsoft.com/office/2006/metadata/properties"/>
    <ds:schemaRef ds:uri="http://schemas.microsoft.com/office/infopath/2007/PartnerControls"/>
    <ds:schemaRef ds:uri="e3fa2129-4b60-4d6e-ac1a-f7dd9af5ebd6"/>
    <ds:schemaRef ds:uri="2aed5f02-abfd-4873-a7ab-e2b24e9c611b"/>
  </ds:schemaRefs>
</ds:datastoreItem>
</file>

<file path=docProps/app.xml><?xml version="1.0" encoding="utf-8"?>
<Properties xmlns="http://schemas.openxmlformats.org/officeDocument/2006/extended-properties" xmlns:vt="http://schemas.openxmlformats.org/officeDocument/2006/docPropsVTypes">
  <Template/>
  <TotalTime>32257</TotalTime>
  <Words>1054</Words>
  <Application>Microsoft Office PowerPoint</Application>
  <PresentationFormat>Custom</PresentationFormat>
  <Paragraphs>137</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Calibri</vt:lpstr>
      <vt:lpstr>Arial Black</vt:lpstr>
      <vt:lpstr>Arial</vt:lpstr>
      <vt:lpstr>Aptos</vt:lpstr>
      <vt:lpstr>Symbol</vt:lpstr>
      <vt:lpstr>Wingdings</vt:lpstr>
      <vt:lpstr>Office Theme</vt:lpstr>
      <vt:lpstr>POSITIONING JAMAICA FOR 5G DEPLOYMENT/ADOPTION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Blank Company Profile Business Presentation in Red Maroon White Geometric Style</dc:title>
  <dc:creator>Judene Channer</dc:creator>
  <cp:lastModifiedBy>Evona Channer</cp:lastModifiedBy>
  <cp:revision>53</cp:revision>
  <dcterms:created xsi:type="dcterms:W3CDTF">2006-08-16T00:00:00Z</dcterms:created>
  <dcterms:modified xsi:type="dcterms:W3CDTF">2026-04-28T19:42:16Z</dcterms:modified>
  <dc:identifier>DAFdSJdg-Lc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0x010100A67015935D31944BBC3798973899D389</vt:lpwstr>
  </property>
  <property fmtid="{D5CDD505-2E9C-101B-9397-08002B2CF9AE}" pid="3" name="_dlc_DocIdItemGuid">
    <vt:lpwstr>cb85a680-868d-4d57-92fe-534e848fe0ef</vt:lpwstr>
  </property>
</Properties>
</file>