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Inter Light"/>
      <p:regular r:id="rId21"/>
      <p:bold r:id="rId22"/>
      <p:italic r:id="rId23"/>
      <p:boldItalic r:id="rId24"/>
    </p:embeddedFont>
    <p:embeddedFont>
      <p:font typeface="Inter"/>
      <p:regular r:id="rId25"/>
      <p:bold r:id="rId26"/>
      <p:italic r:id="rId27"/>
      <p:boldItalic r:id="rId28"/>
    </p:embeddedFont>
    <p:embeddedFont>
      <p:font typeface="Inter Medium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T73W0KRrcNR20wKrY/WqEv2wz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InterLight-bold.fntdata"/><Relationship Id="rId21" Type="http://schemas.openxmlformats.org/officeDocument/2006/relationships/font" Target="fonts/InterLight-regular.fntdata"/><Relationship Id="rId24" Type="http://schemas.openxmlformats.org/officeDocument/2006/relationships/font" Target="fonts/InterLight-boldItalic.fntdata"/><Relationship Id="rId23" Type="http://schemas.openxmlformats.org/officeDocument/2006/relationships/font" Target="fonts/InterLight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Inter-bold.fntdata"/><Relationship Id="rId25" Type="http://schemas.openxmlformats.org/officeDocument/2006/relationships/font" Target="fonts/Inter-regular.fntdata"/><Relationship Id="rId28" Type="http://schemas.openxmlformats.org/officeDocument/2006/relationships/font" Target="fonts/Inter-boldItalic.fntdata"/><Relationship Id="rId27" Type="http://schemas.openxmlformats.org/officeDocument/2006/relationships/font" Target="fonts/Inter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Inter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InterMedium-italic.fntdata"/><Relationship Id="rId30" Type="http://schemas.openxmlformats.org/officeDocument/2006/relationships/font" Target="fonts/InterMedium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InterMedium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“This allows us to deliver integrated pilots such as: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Solar-assisted pumping systems,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Modular treatment plants,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Reuse-ready water systems,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And climate-smart water and energy solutions.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This is where real value is created, by combining technologies into working systems, not simply supplying equipment.”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“The key point here is that the solutions already exist.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The Caribbean is not lacking innovation.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What we are lacking is integration and scale, driven by the right frameworks.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“In Barbados, we see approximately ninety-five percent SCADA implementation, along with smart metering across the customer base.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This level of digital integration enables real-time monitoring, better control, and improved efficiency.”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“Across the region, we are already seeing: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Renewable-powered pumping,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Backup generation systems,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Reservoir storage,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And disaster support infrastructure.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These are proven building blocks, not future concepts.”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91" name="Google Shape;19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“So the question is no longer whether this can be done.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The real question is: how quickly can we turn these scattered successes into standard practice?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99" name="Google Shape;19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</a:rPr>
              <a:t>“Let me leave you with this.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</a:rPr>
              <a:t>This is not about water.</a:t>
            </a:r>
            <a:br>
              <a:rPr lang="en-GB" sz="1300">
                <a:solidFill>
                  <a:schemeClr val="dk1"/>
                </a:solidFill>
              </a:rPr>
            </a:br>
            <a:r>
              <a:rPr lang="en-GB" sz="1300">
                <a:solidFill>
                  <a:schemeClr val="dk1"/>
                </a:solidFill>
              </a:rPr>
              <a:t> It is not about energy.</a:t>
            </a:r>
            <a:br>
              <a:rPr lang="en-GB" sz="1300">
                <a:solidFill>
                  <a:schemeClr val="dk1"/>
                </a:solidFill>
              </a:rPr>
            </a:br>
            <a:r>
              <a:rPr b="1" lang="en-GB" sz="1900">
                <a:solidFill>
                  <a:schemeClr val="dk1"/>
                </a:solidFill>
              </a:rPr>
              <a:t>It is about systems that must work together.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</a:rPr>
              <a:t>And at ISRATECH, that is exactly what we do.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We connect water, energy, sustainability and resilience on the ground, in real systems, delivering real results. </a:t>
            </a:r>
            <a:r>
              <a:rPr lang="en-GB" sz="1300">
                <a:solidFill>
                  <a:schemeClr val="dk1"/>
                </a:solidFill>
              </a:rPr>
              <a:t>ISRATECH-bridging the flow between strategy and execution with everything agriculture, water, energy and chemicals. Ladies and gentlemen, thank you.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dk1"/>
                </a:solidFill>
              </a:rPr>
              <a:t>Our booth is on the outside. Should you have any questions, our chief engineer, Oreal is there to address them for you.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205" name="Google Shape;20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Of course, I brought goodies. I promise you, this is the easiest give-a-way you’ll participate in.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First</a:t>
            </a:r>
            <a:r>
              <a:rPr lang="en-GB" sz="1400">
                <a:solidFill>
                  <a:schemeClr val="dk1"/>
                </a:solidFill>
              </a:rPr>
              <a:t> question- How much of the human body is made up of water?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Is it 50%, 70%, or 90%?”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400">
                <a:solidFill>
                  <a:schemeClr val="dk1"/>
                </a:solidFill>
              </a:rPr>
              <a:t>(Pause - answer: ~70%)</a:t>
            </a:r>
            <a:endParaRPr i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2.</a:t>
            </a:r>
            <a:r>
              <a:rPr lang="en-GB" sz="1400">
                <a:solidFill>
                  <a:schemeClr val="dk1"/>
                </a:solidFill>
              </a:rPr>
              <a:t> “Second question- Does the human body need energy to function, or can it survive on water alone?”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400">
                <a:solidFill>
                  <a:schemeClr val="dk1"/>
                </a:solidFill>
              </a:rPr>
              <a:t>(Pause - answer: it needs both)</a:t>
            </a:r>
            <a:endParaRPr i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3.</a:t>
            </a:r>
            <a:r>
              <a:rPr lang="en-GB" sz="1400">
                <a:solidFill>
                  <a:schemeClr val="dk1"/>
                </a:solidFill>
              </a:rPr>
              <a:t> “And here’s the key one- what happens if the body has water, but no energy?”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400">
                <a:solidFill>
                  <a:schemeClr val="dk1"/>
                </a:solidFill>
              </a:rPr>
              <a:t>(Pause - answer: it cannot function properly)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The human body is made up of approximately seventy percent water. ADDITIONALLY, the body requires energy to function.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400">
                <a:solidFill>
                  <a:schemeClr val="dk1"/>
                </a:solidFill>
              </a:rPr>
              <a:t>So where am I going with this?</a:t>
            </a:r>
            <a:endParaRPr b="1" i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Neither of the two works in isolation. Water supports life, but without energy, the body cannot move, regulate, or sustain itself.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It’s the same with our infrastructure.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Water systems need energy for pumping, treatment, and distribution.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 And energy systems, in many cases, depend on water for cooling, processing, and generation.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So just like the human body, these are not separate systems—they are interdependent, and they must be managed together.”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Now let’s bring that into the Caribbean context.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Every time we pump water, we consume electricity.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Every time we treat water, we use both energy and chemicals.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And every time we lose water through leaks, we are losing energy and money at the same time.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Add to that climate stress—droughts and storms—and both systems come under pressure simultaneously.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So when one system fails or becomes inefficient, the other is directly affected.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Now, these numbers tell us just how urgent this is.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Across the region, we are losing up to fifty percent of water through leaks and ageing infrastructure.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Up to forty percent of utility operating costs are tied to energy for pumping and treatment.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And the water sector accounts for roughly four to ten percent of national electricity consumption.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These are not separate issues.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They are one system problem—and they require one system response.”</a:t>
            </a:r>
            <a:endParaRPr sz="1400"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“This brings us to the core implication.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Every cubic metre of water lost is not just water… it is wasted electricity, wasted chemicals, lost operating cash, and reduced drought resilience.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So when we talk about water loss, we are not talking about a maintenance issue.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We are talking about a compounded economic and resilience issue.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At the same time, the Caribbean faces high energy costs, but also has strong distributed solar potential.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“To understand this properly, we need to look at the system as a whole.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The water-energy nexus operates across four interconnected areas: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Water services</a:t>
            </a:r>
            <a:r>
              <a:rPr lang="en-GB" sz="1400">
                <a:solidFill>
                  <a:schemeClr val="dk1"/>
                </a:solidFill>
              </a:rPr>
              <a:t>:		abstraction, treatment, and distribution.</a:t>
            </a:r>
            <a:br>
              <a:rPr lang="en-GB" sz="1400">
                <a:solidFill>
                  <a:schemeClr val="dk1"/>
                </a:solidFill>
              </a:rPr>
            </a:br>
            <a:r>
              <a:rPr b="1" lang="en-GB" sz="1400">
                <a:solidFill>
                  <a:schemeClr val="dk1"/>
                </a:solidFill>
              </a:rPr>
              <a:t>Energy demand</a:t>
            </a:r>
            <a:r>
              <a:rPr lang="en-GB" sz="1400">
                <a:solidFill>
                  <a:schemeClr val="dk1"/>
                </a:solidFill>
              </a:rPr>
              <a:t>:	particularly pumping and wastewater processing.</a:t>
            </a:r>
            <a:br>
              <a:rPr lang="en-GB" sz="1400">
                <a:solidFill>
                  <a:schemeClr val="dk1"/>
                </a:solidFill>
              </a:rPr>
            </a:br>
            <a:r>
              <a:rPr b="1" lang="en-GB" sz="1400">
                <a:solidFill>
                  <a:schemeClr val="dk1"/>
                </a:solidFill>
              </a:rPr>
              <a:t>Climate stress:		</a:t>
            </a:r>
            <a:r>
              <a:rPr lang="en-GB" sz="1400">
                <a:solidFill>
                  <a:schemeClr val="dk1"/>
                </a:solidFill>
              </a:rPr>
              <a:t>drought, storms, and salt intrusion.</a:t>
            </a:r>
            <a:br>
              <a:rPr lang="en-GB" sz="1400">
                <a:solidFill>
                  <a:schemeClr val="dk1"/>
                </a:solidFill>
              </a:rPr>
            </a:br>
            <a:r>
              <a:rPr b="1" lang="en-GB" sz="1400">
                <a:solidFill>
                  <a:schemeClr val="dk1"/>
                </a:solidFill>
              </a:rPr>
              <a:t>And regulation:</a:t>
            </a:r>
            <a:r>
              <a:rPr lang="en-GB" sz="1400">
                <a:solidFill>
                  <a:schemeClr val="dk1"/>
                </a:solidFill>
              </a:rPr>
              <a:t>		tariffs, standards, and planning.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These are not independent systems.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Water depends on energy.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Climate affects water availability and infrastructure.</a:t>
            </a:r>
            <a:br>
              <a:rPr lang="en-GB" sz="1400">
                <a:solidFill>
                  <a:schemeClr val="dk1"/>
                </a:solidFill>
              </a:rPr>
            </a:br>
            <a:r>
              <a:rPr lang="en-GB" sz="1400">
                <a:solidFill>
                  <a:schemeClr val="dk1"/>
                </a:solidFill>
              </a:rPr>
              <a:t>And regulation shapes how both systems operate.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You cannot optimise one without affecting the others.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This is a closed-loop system and it must be managed as one system.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“So where does Isratech fit into all of this?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Think of Isratech as the circulatory system.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Just as the circulatory system moves water and delivers energy to keep the body functioning, Isratech connects water and energy systems to keep infrastructure working efficiently.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With over 35 years of regional experience across the water and energy sectors, we bridge the gap between strategy and execution across our four core divisions—agriculture, waterworks, energy, and chemicals.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We take ideas and turn them into working systems on the ground—from consultation and design through to implementation and maintenance.”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“At our core, Isratech delivers four integrated solution areas.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Water and SCADA wastewater treatment. </a:t>
            </a:r>
            <a:r>
              <a:rPr b="1" lang="en-GB" sz="1400">
                <a:solidFill>
                  <a:schemeClr val="dk1"/>
                </a:solidFill>
              </a:rPr>
              <a:t>Supervisory Control and Data Acquisition system</a:t>
            </a:r>
            <a:r>
              <a:rPr lang="en-GB" sz="1400">
                <a:solidFill>
                  <a:schemeClr val="dk1"/>
                </a:solidFill>
              </a:rPr>
              <a:t> used to </a:t>
            </a:r>
            <a:r>
              <a:rPr b="1" lang="en-GB" sz="1400">
                <a:solidFill>
                  <a:schemeClr val="dk1"/>
                </a:solidFill>
              </a:rPr>
              <a:t>monitor, control, and optimise wastewater treatment and sewer operations in real time</a:t>
            </a:r>
            <a:r>
              <a:rPr lang="en-GB" sz="1400">
                <a:solidFill>
                  <a:schemeClr val="dk1"/>
                </a:solidFill>
              </a:rPr>
              <a:t>.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38" name="Google Shape;13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Water infrastructure systems- more durable high density polyethylene (HDPE) pipes, pumps, filtration and distribution networks.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Energy solutions, including solar applications.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54" name="Google Shape;1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And irrigation and demand-side efficiency systems.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What makes us different is that we do not operate in fragments.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We deliver integrated solutions… systems that work together… not isolated products.”</a:t>
            </a:r>
            <a:endParaRPr b="1"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62" name="Google Shape;1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/>
          <p:nvPr>
            <p:ph type="ctrTitle"/>
          </p:nvPr>
        </p:nvSpPr>
        <p:spPr>
          <a:xfrm>
            <a:off x="838200" y="1122362"/>
            <a:ext cx="7315200" cy="30305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5"/>
          <p:cNvSpPr txBox="1"/>
          <p:nvPr>
            <p:ph idx="1" type="subTitle"/>
          </p:nvPr>
        </p:nvSpPr>
        <p:spPr>
          <a:xfrm>
            <a:off x="838200" y="4406900"/>
            <a:ext cx="81280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5"/>
          <p:cNvSpPr/>
          <p:nvPr/>
        </p:nvSpPr>
        <p:spPr>
          <a:xfrm>
            <a:off x="0" y="5791201"/>
            <a:ext cx="12192000" cy="10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502" y="5933777"/>
            <a:ext cx="1943098" cy="78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5"/>
          <p:cNvSpPr/>
          <p:nvPr/>
        </p:nvSpPr>
        <p:spPr>
          <a:xfrm>
            <a:off x="8135622" y="1122362"/>
            <a:ext cx="4627880" cy="6120706"/>
          </a:xfrm>
          <a:custGeom>
            <a:rect b="b" l="l" r="r" t="t"/>
            <a:pathLst>
              <a:path extrusionOk="0" h="6857485" w="5184960">
                <a:moveTo>
                  <a:pt x="5184871" y="4821246"/>
                </a:moveTo>
                <a:cubicBezTo>
                  <a:pt x="5186316" y="5035307"/>
                  <a:pt x="5170271" y="5249501"/>
                  <a:pt x="5135656" y="5461187"/>
                </a:cubicBezTo>
                <a:cubicBezTo>
                  <a:pt x="5109263" y="5622564"/>
                  <a:pt x="5072672" y="5782263"/>
                  <a:pt x="5026446" y="5939105"/>
                </a:cubicBezTo>
                <a:cubicBezTo>
                  <a:pt x="4930940" y="6263917"/>
                  <a:pt x="4789591" y="6563865"/>
                  <a:pt x="4622894" y="6857485"/>
                </a:cubicBezTo>
                <a:cubicBezTo>
                  <a:pt x="4622894" y="6857485"/>
                  <a:pt x="4573812" y="6628226"/>
                  <a:pt x="4538649" y="6519817"/>
                </a:cubicBezTo>
                <a:cubicBezTo>
                  <a:pt x="4317373" y="5837539"/>
                  <a:pt x="3819959" y="5300292"/>
                  <a:pt x="3122363" y="5100598"/>
                </a:cubicBezTo>
                <a:cubicBezTo>
                  <a:pt x="2279829" y="4859414"/>
                  <a:pt x="1480000" y="4470357"/>
                  <a:pt x="770129" y="3956430"/>
                </a:cubicBezTo>
                <a:cubicBezTo>
                  <a:pt x="179268" y="3528689"/>
                  <a:pt x="-68119" y="2830499"/>
                  <a:pt x="15977" y="2114270"/>
                </a:cubicBezTo>
                <a:cubicBezTo>
                  <a:pt x="104740" y="1358047"/>
                  <a:pt x="556228" y="709867"/>
                  <a:pt x="917890" y="59927"/>
                </a:cubicBezTo>
                <a:cubicBezTo>
                  <a:pt x="927740" y="42238"/>
                  <a:pt x="938353" y="24997"/>
                  <a:pt x="953053" y="0"/>
                </a:cubicBezTo>
                <a:cubicBezTo>
                  <a:pt x="992219" y="37388"/>
                  <a:pt x="1027914" y="72018"/>
                  <a:pt x="1064156" y="106017"/>
                </a:cubicBezTo>
                <a:cubicBezTo>
                  <a:pt x="1686310" y="690351"/>
                  <a:pt x="2475078" y="977278"/>
                  <a:pt x="3214962" y="1370554"/>
                </a:cubicBezTo>
                <a:cubicBezTo>
                  <a:pt x="3870785" y="1719151"/>
                  <a:pt x="4391536" y="2304896"/>
                  <a:pt x="4726307" y="2961563"/>
                </a:cubicBezTo>
                <a:cubicBezTo>
                  <a:pt x="5017676" y="3533058"/>
                  <a:pt x="5180536" y="4176637"/>
                  <a:pt x="5184871" y="482126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5"/>
          <p:cNvSpPr txBox="1"/>
          <p:nvPr/>
        </p:nvSpPr>
        <p:spPr>
          <a:xfrm>
            <a:off x="9340850" y="6379803"/>
            <a:ext cx="22796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rPr>
              <a:t>www.isratech.com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831850" y="1709738"/>
            <a:ext cx="626745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831850" y="4589463"/>
            <a:ext cx="73215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9" name="Google Shape;2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green leaf on a black background&#10;&#10;Description automatically generated" id="32" name="Google Shape;32;p27"/>
          <p:cNvPicPr preferRelativeResize="0"/>
          <p:nvPr/>
        </p:nvPicPr>
        <p:blipFill rotWithShape="1">
          <a:blip r:embed="rId2">
            <a:alphaModFix/>
          </a:blip>
          <a:srcRect b="-2882" l="-4117" r="11868" t="8645"/>
          <a:stretch/>
        </p:blipFill>
        <p:spPr>
          <a:xfrm>
            <a:off x="7339973" y="-1"/>
            <a:ext cx="4852027" cy="6556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C814"/>
              </a:buClr>
              <a:buSzPts val="2400"/>
              <a:buNone/>
              <a:defRPr b="1" i="0" sz="2400">
                <a:solidFill>
                  <a:srgbClr val="92C81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0"/>
          <p:cNvSpPr txBox="1"/>
          <p:nvPr>
            <p:ph idx="2" type="body"/>
          </p:nvPr>
        </p:nvSpPr>
        <p:spPr>
          <a:xfrm>
            <a:off x="839788" y="2505075"/>
            <a:ext cx="5157787" cy="3540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C814"/>
              </a:buClr>
              <a:buSzPts val="2400"/>
              <a:buNone/>
              <a:defRPr b="1" i="0" sz="2400">
                <a:solidFill>
                  <a:srgbClr val="92C81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0"/>
          <p:cNvSpPr txBox="1"/>
          <p:nvPr>
            <p:ph idx="4" type="body"/>
          </p:nvPr>
        </p:nvSpPr>
        <p:spPr>
          <a:xfrm>
            <a:off x="6172200" y="2505075"/>
            <a:ext cx="5183188" cy="3540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" name="Google Shape;8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71502" y="6097383"/>
            <a:ext cx="1435098" cy="5772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4"/>
          <p:cNvSpPr txBox="1"/>
          <p:nvPr/>
        </p:nvSpPr>
        <p:spPr>
          <a:xfrm>
            <a:off x="9340850" y="6379803"/>
            <a:ext cx="22796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D1ECFE"/>
                </a:solidFill>
                <a:latin typeface="Inter Medium"/>
                <a:ea typeface="Inter Medium"/>
                <a:cs typeface="Inter Medium"/>
                <a:sym typeface="Inter Medium"/>
              </a:rPr>
              <a:t>www.isratech.com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838200" y="1883229"/>
            <a:ext cx="7315200" cy="13443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/>
              <a:t>Bridging the Flow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838201" y="3249965"/>
            <a:ext cx="5748130" cy="81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GB"/>
              <a:t>Regulating the Water-Energy Nexus for a Sustainable Caribbean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859972" y="4092041"/>
            <a:ext cx="7750629" cy="907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b="0" i="0" lang="en-GB" sz="12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INNOVATIVE SOLUTIONS FROM </a:t>
            </a:r>
            <a:r>
              <a:rPr b="1" i="0" lang="en-GB" sz="12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ISRATECH</a:t>
            </a:r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-1729893" y="-4536255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/>
          <p:nvPr/>
        </p:nvSpPr>
        <p:spPr>
          <a:xfrm>
            <a:off x="0" y="0"/>
            <a:ext cx="12192000" cy="58963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6"/>
          <p:cNvSpPr txBox="1"/>
          <p:nvPr/>
        </p:nvSpPr>
        <p:spPr>
          <a:xfrm>
            <a:off x="838200" y="1376855"/>
            <a:ext cx="7034048" cy="1030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b="0" i="0" lang="en-GB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HOW ISRATECH CAN HELP</a:t>
            </a:r>
            <a:endParaRPr/>
          </a:p>
        </p:txBody>
      </p:sp>
      <p:sp>
        <p:nvSpPr>
          <p:cNvPr id="174" name="Google Shape;174;p16"/>
          <p:cNvSpPr txBox="1"/>
          <p:nvPr/>
        </p:nvSpPr>
        <p:spPr>
          <a:xfrm>
            <a:off x="901995" y="2368250"/>
            <a:ext cx="8412125" cy="29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2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That combination allows integrated pilots such as solar-assisted pumping, modular treatment, reuse-ready systems, network upgrades and climate-smart irrigation rather than isolated equipment purchases.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t/>
            </a:r>
            <a:endParaRPr b="0" i="0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type="title"/>
          </p:nvPr>
        </p:nvSpPr>
        <p:spPr>
          <a:xfrm>
            <a:off x="831850" y="1709738"/>
            <a:ext cx="626745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 sz="6600"/>
              <a:t>Regional Proof Points</a:t>
            </a:r>
            <a:endParaRPr/>
          </a:p>
        </p:txBody>
      </p:sp>
      <p:sp>
        <p:nvSpPr>
          <p:cNvPr id="180" name="Google Shape;180;p17"/>
          <p:cNvSpPr txBox="1"/>
          <p:nvPr>
            <p:ph idx="1" type="body"/>
          </p:nvPr>
        </p:nvSpPr>
        <p:spPr>
          <a:xfrm>
            <a:off x="831850" y="4589463"/>
            <a:ext cx="612850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5F8"/>
              </a:buClr>
              <a:buSzPts val="2400"/>
              <a:buNone/>
            </a:pPr>
            <a:r>
              <a:rPr b="1" lang="en-GB">
                <a:solidFill>
                  <a:srgbClr val="D9E5F8"/>
                </a:solidFill>
              </a:rPr>
              <a:t>The building blocks already exist.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5F8"/>
              </a:buClr>
              <a:buSzPts val="2000"/>
              <a:buNone/>
            </a:pPr>
            <a:r>
              <a:rPr lang="en-GB" sz="2000">
                <a:solidFill>
                  <a:srgbClr val="D9E5F8"/>
                </a:solidFill>
                <a:latin typeface="Inter Light"/>
                <a:ea typeface="Inter Light"/>
                <a:cs typeface="Inter Light"/>
                <a:sym typeface="Inter Light"/>
              </a:rPr>
              <a:t>Regulation now must connect and scale them.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/>
          <p:nvPr/>
        </p:nvSpPr>
        <p:spPr>
          <a:xfrm>
            <a:off x="0" y="0"/>
            <a:ext cx="12192000" cy="58963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838200" y="1376855"/>
            <a:ext cx="7034048" cy="1030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b="0" i="0" lang="en-GB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REGIONAL PROOF POINTS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901996" y="2368250"/>
            <a:ext cx="4643020" cy="29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1" i="0" lang="en-GB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Barbados Water Authority</a:t>
            </a:r>
            <a:endParaRPr b="0" i="0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1" i="0" lang="en-GB" sz="7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~95%</a:t>
            </a:r>
            <a:endParaRPr b="0" i="0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SCADA implementation for the water production system plus smart metering across the customer base.</a:t>
            </a:r>
            <a:endParaRPr/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3">
            <a:alphaModFix/>
          </a:blip>
          <a:srcRect b="0" l="24058" r="35194" t="0"/>
          <a:stretch/>
        </p:blipFill>
        <p:spPr>
          <a:xfrm>
            <a:off x="8579733" y="0"/>
            <a:ext cx="3612268" cy="589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/>
          <p:nvPr/>
        </p:nvSpPr>
        <p:spPr>
          <a:xfrm>
            <a:off x="0" y="0"/>
            <a:ext cx="12192000" cy="58963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838200" y="1376855"/>
            <a:ext cx="7034048" cy="1030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3200"/>
              <a:buFont typeface="Arial"/>
              <a:buNone/>
            </a:pPr>
            <a:r>
              <a:rPr b="0" i="0" lang="en-GB" sz="32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REGIONAL PROOF POINTS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901995" y="2368250"/>
            <a:ext cx="8412125" cy="2909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1" i="0" lang="en-GB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Across Caribbean Utilities</a:t>
            </a:r>
            <a:endParaRPr b="0" i="0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Char char="•"/>
            </a:pPr>
            <a:r>
              <a:rPr b="0" i="0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Renewable pumping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Char char="•"/>
            </a:pPr>
            <a:r>
              <a:rPr b="0" i="0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Back-up generators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Char char="•"/>
            </a:pPr>
            <a:r>
              <a:rPr b="0" i="0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Reservoir storage</a:t>
            </a:r>
            <a:endParaRPr/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Char char="•"/>
            </a:pPr>
            <a:r>
              <a:rPr b="0" i="0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Disaster support systems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t/>
            </a:r>
            <a:endParaRPr b="0" i="0" sz="14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14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ALREADY BEING DEPLOYED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t/>
            </a:r>
            <a:endParaRPr b="0" i="0" sz="20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6" name="Google Shape;196;p20"/>
          <p:cNvPicPr preferRelativeResize="0"/>
          <p:nvPr/>
        </p:nvPicPr>
        <p:blipFill rotWithShape="1">
          <a:blip r:embed="rId3">
            <a:alphaModFix/>
          </a:blip>
          <a:srcRect b="0" l="36678" r="19227" t="0"/>
          <a:stretch/>
        </p:blipFill>
        <p:spPr>
          <a:xfrm>
            <a:off x="8579732" y="1"/>
            <a:ext cx="3612268" cy="589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/>
          <p:nvPr/>
        </p:nvSpPr>
        <p:spPr>
          <a:xfrm>
            <a:off x="0" y="0"/>
            <a:ext cx="12192000" cy="58963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929014" y="1616927"/>
            <a:ext cx="8402555" cy="4248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C99"/>
              </a:buClr>
              <a:buSzPts val="2400"/>
              <a:buFont typeface="Arial"/>
              <a:buNone/>
            </a:pPr>
            <a:r>
              <a:rPr b="0" i="0" lang="en-GB" sz="240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The question is no longer, “Can this be done?”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b="0" i="0" lang="en-GB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 is, </a:t>
            </a:r>
            <a:r>
              <a:rPr b="1" i="0" lang="en-GB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“How quickly can regulators turn these scattered successes into normal practice?”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olar panels next to a water pump&#10;&#10;Description automatically generated" id="207" name="Google Shape;207;p22"/>
          <p:cNvPicPr preferRelativeResize="0"/>
          <p:nvPr/>
        </p:nvPicPr>
        <p:blipFill rotWithShape="1">
          <a:blip r:embed="rId3">
            <a:alphaModFix amt="20000"/>
          </a:blip>
          <a:srcRect b="35696" l="0" r="0" t="80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/>
        </p:nvSpPr>
        <p:spPr>
          <a:xfrm>
            <a:off x="929027" y="2414475"/>
            <a:ext cx="7124100" cy="30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>
                <a:solidFill>
                  <a:schemeClr val="lt1"/>
                </a:solidFill>
              </a:rPr>
              <a:t>This is not about water.</a:t>
            </a:r>
            <a:br>
              <a:rPr b="1" lang="en-GB" sz="2400">
                <a:solidFill>
                  <a:schemeClr val="lt1"/>
                </a:solidFill>
              </a:rPr>
            </a:br>
            <a:r>
              <a:rPr b="1" lang="en-GB" sz="2400">
                <a:solidFill>
                  <a:schemeClr val="lt1"/>
                </a:solidFill>
              </a:rPr>
              <a:t>It is not about energy.</a:t>
            </a:r>
            <a:br>
              <a:rPr b="1" lang="en-GB" sz="2400">
                <a:solidFill>
                  <a:schemeClr val="lt1"/>
                </a:solidFill>
              </a:rPr>
            </a:br>
            <a:r>
              <a:rPr b="1" lang="en-GB" sz="2400">
                <a:solidFill>
                  <a:schemeClr val="lt1"/>
                </a:solidFill>
              </a:rPr>
              <a:t>It is about systems that must work together.</a:t>
            </a:r>
            <a:endParaRPr b="1" sz="2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929013" y="4580151"/>
            <a:ext cx="8081171" cy="660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D9E5F8"/>
                </a:solidFill>
                <a:latin typeface="Inter"/>
                <a:ea typeface="Inter"/>
                <a:cs typeface="Inter"/>
                <a:sym typeface="Inter"/>
              </a:rPr>
              <a:t>ISRATECH-bridging the flow between strategy and execution with everything agriculture, water, energy and chemicals.</a:t>
            </a:r>
            <a:endParaRPr>
              <a:solidFill>
                <a:srgbClr val="D9E5F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8053244" y="-2495426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olorful cartoon character on a black background&#10;&#10;Description automatically generated" id="216" name="Google Shape;2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4937" y="2525114"/>
            <a:ext cx="4493941" cy="180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WHY THE NEXUS MATTERS NOW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924448" y="2716383"/>
            <a:ext cx="3404800" cy="11172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</a:pPr>
            <a:r>
              <a:rPr b="1" lang="en-GB" sz="7200"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-GB" sz="7200">
                <a:latin typeface="Arial"/>
                <a:ea typeface="Arial"/>
                <a:cs typeface="Arial"/>
                <a:sym typeface="Arial"/>
              </a:rPr>
              <a:t>%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119426" y="2716383"/>
            <a:ext cx="3404800" cy="11172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1" i="0" lang="en-GB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b="0" i="0" lang="en-GB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7314404" y="2716383"/>
            <a:ext cx="3404800" cy="11172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b="1" lang="en-GB" sz="7200">
                <a:solidFill>
                  <a:schemeClr val="lt1"/>
                </a:solidFill>
              </a:rPr>
              <a:t>10%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964640" y="1909405"/>
            <a:ext cx="10228656" cy="6600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CCE3"/>
              </a:buClr>
              <a:buSzPts val="1350"/>
              <a:buFont typeface="Arial"/>
              <a:buNone/>
            </a:pPr>
            <a:r>
              <a:rPr b="0" i="0" lang="en-GB" sz="1600" u="none" cap="none" strike="noStrike">
                <a:solidFill>
                  <a:srgbClr val="B8CCE3"/>
                </a:solidFill>
                <a:latin typeface="Arial"/>
                <a:ea typeface="Arial"/>
                <a:cs typeface="Arial"/>
                <a:sym typeface="Arial"/>
              </a:rPr>
              <a:t>Three numbers explain why Caribbean water and energy policy can no longer be regulated in silos.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24448" y="3892455"/>
            <a:ext cx="2088280" cy="111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1400">
                <a:solidFill>
                  <a:srgbClr val="C2E2FF"/>
                </a:solidFill>
                <a:latin typeface="Inter"/>
                <a:ea typeface="Inter"/>
                <a:cs typeface="Inter"/>
                <a:sym typeface="Inter"/>
              </a:rPr>
              <a:t>Average water lost through leaks and aging pipes across the region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4119426" y="3892455"/>
            <a:ext cx="2380982" cy="111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1400">
                <a:solidFill>
                  <a:srgbClr val="C2E2FF"/>
                </a:solidFill>
                <a:latin typeface="Inter"/>
                <a:ea typeface="Inter"/>
                <a:cs typeface="Inter"/>
                <a:sym typeface="Inter"/>
              </a:rPr>
              <a:t>Share of utility operating costs that pumping and treatment can consume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7314404" y="3892455"/>
            <a:ext cx="2380982" cy="111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lang="en-GB">
                <a:solidFill>
                  <a:srgbClr val="C2E2FF"/>
                </a:solidFill>
                <a:latin typeface="Inter"/>
                <a:ea typeface="Inter"/>
                <a:cs typeface="Inter"/>
                <a:sym typeface="Inter"/>
              </a:rPr>
              <a:t>Regionally, water sector accounts for 4-10% of national electricity consumption</a:t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6500408" y="5424450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THE IMPLICATION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929014" y="2238629"/>
            <a:ext cx="9580648" cy="1608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chemeClr val="lt1"/>
                </a:solidFill>
              </a:rPr>
              <a:t>Every cubic metre of water lost drains electricity, chemicals, operating cash, and the system’s drought resilience simultaneously.</a:t>
            </a:r>
            <a:endParaRPr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0" i="0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929014" y="4360709"/>
            <a:ext cx="7718961" cy="111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E9F8"/>
              </a:buClr>
              <a:buSzPts val="1660"/>
              <a:buFont typeface="Arial"/>
              <a:buNone/>
            </a:pPr>
            <a:r>
              <a:rPr b="0" i="0" lang="en-GB" sz="1800">
                <a:solidFill>
                  <a:srgbClr val="C2E2FF"/>
                </a:solidFill>
                <a:latin typeface="Inter"/>
                <a:ea typeface="Inter"/>
                <a:cs typeface="Inter"/>
                <a:sym typeface="Inter"/>
              </a:rPr>
              <a:t>The same islands that pay high energy costs also have strong distributed solar potential. That makes the nexus a regulatory opportunity, not just a systems problem</a:t>
            </a:r>
            <a:endParaRPr/>
          </a:p>
        </p:txBody>
      </p:sp>
      <p:cxnSp>
        <p:nvCxnSpPr>
          <p:cNvPr id="112" name="Google Shape;112;p3"/>
          <p:cNvCxnSpPr/>
          <p:nvPr/>
        </p:nvCxnSpPr>
        <p:spPr>
          <a:xfrm>
            <a:off x="929014" y="4191989"/>
            <a:ext cx="7538092" cy="0"/>
          </a:xfrm>
          <a:prstGeom prst="straightConnector1">
            <a:avLst/>
          </a:prstGeom>
          <a:noFill/>
          <a:ln cap="flat" cmpd="sng" w="19050">
            <a:solidFill>
              <a:srgbClr val="C2E2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3"/>
          <p:cNvSpPr/>
          <p:nvPr/>
        </p:nvSpPr>
        <p:spPr>
          <a:xfrm>
            <a:off x="10860536" y="-2834564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838200" y="1376854"/>
            <a:ext cx="2420007" cy="2354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HOW THE LOOP WORKS</a:t>
            </a:r>
            <a:endParaRPr/>
          </a:p>
        </p:txBody>
      </p:sp>
      <p:sp>
        <p:nvSpPr>
          <p:cNvPr id="119" name="Google Shape;119;p4"/>
          <p:cNvSpPr txBox="1"/>
          <p:nvPr/>
        </p:nvSpPr>
        <p:spPr>
          <a:xfrm>
            <a:off x="964639" y="3233854"/>
            <a:ext cx="2293567" cy="1317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CCE3"/>
              </a:buClr>
              <a:buSzPts val="1350"/>
              <a:buFont typeface="Arial"/>
              <a:buNone/>
            </a:pPr>
            <a:r>
              <a:rPr b="0" i="0" lang="en-GB" sz="1600" u="none" cap="none" strike="noStrike">
                <a:solidFill>
                  <a:srgbClr val="B8CCE3"/>
                </a:solidFill>
                <a:latin typeface="Arial"/>
                <a:ea typeface="Arial"/>
                <a:cs typeface="Arial"/>
                <a:sym typeface="Arial"/>
              </a:rPr>
              <a:t>The Caribbean water-energy nexus is physical, financial and regulatory all at once.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CCE3"/>
              </a:buClr>
              <a:buSzPts val="135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B8CC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104045" y="928460"/>
            <a:ext cx="2160000" cy="2160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Water Services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Abstraction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Treatment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Distribution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8402903" y="928460"/>
            <a:ext cx="2160000" cy="2160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Energy Demand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Pumps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Wastewater</a:t>
            </a:r>
            <a:endParaRPr/>
          </a:p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107214" y="3811582"/>
            <a:ext cx="2160000" cy="2160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Climate Stress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Drought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Storms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Salt Intrusion</a:t>
            </a:r>
            <a:endParaRPr/>
          </a:p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8402903" y="3811582"/>
            <a:ext cx="2160000" cy="21600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Regulation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Tariffs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Standards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Planning</a:t>
            </a:r>
            <a:endParaRPr/>
          </a:p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6112690" y="2230821"/>
            <a:ext cx="2438400" cy="243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ONE SYSTEM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Water, power and resilience cannot be governed separately in island systems.</a:t>
            </a:r>
            <a:endParaRPr/>
          </a:p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25" name="Google Shape;125;p4"/>
          <p:cNvCxnSpPr>
            <a:stCxn id="120" idx="5"/>
          </p:cNvCxnSpPr>
          <p:nvPr/>
        </p:nvCxnSpPr>
        <p:spPr>
          <a:xfrm>
            <a:off x="5947720" y="2772135"/>
            <a:ext cx="316200" cy="316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" name="Google Shape;126;p4"/>
          <p:cNvCxnSpPr>
            <a:stCxn id="122" idx="7"/>
          </p:cNvCxnSpPr>
          <p:nvPr/>
        </p:nvCxnSpPr>
        <p:spPr>
          <a:xfrm flipH="1" rot="10800000">
            <a:off x="5950889" y="3846807"/>
            <a:ext cx="313200" cy="281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" name="Google Shape;127;p4"/>
          <p:cNvCxnSpPr>
            <a:stCxn id="123" idx="1"/>
          </p:cNvCxnSpPr>
          <p:nvPr/>
        </p:nvCxnSpPr>
        <p:spPr>
          <a:xfrm rot="10800000">
            <a:off x="8403028" y="3846807"/>
            <a:ext cx="316200" cy="281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" name="Google Shape;128;p4"/>
          <p:cNvCxnSpPr>
            <a:stCxn id="121" idx="3"/>
          </p:cNvCxnSpPr>
          <p:nvPr/>
        </p:nvCxnSpPr>
        <p:spPr>
          <a:xfrm flipH="1">
            <a:off x="8403028" y="2772135"/>
            <a:ext cx="316200" cy="316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" name="Google Shape;129;p4"/>
          <p:cNvSpPr/>
          <p:nvPr/>
        </p:nvSpPr>
        <p:spPr>
          <a:xfrm>
            <a:off x="-1734035" y="4454294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/>
          <p:nvPr>
            <p:ph type="title"/>
          </p:nvPr>
        </p:nvSpPr>
        <p:spPr>
          <a:xfrm>
            <a:off x="831850" y="1709738"/>
            <a:ext cx="626745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GB" sz="6600"/>
              <a:t>How can Isratech help?</a:t>
            </a:r>
            <a:endParaRPr/>
          </a:p>
        </p:txBody>
      </p:sp>
      <p:sp>
        <p:nvSpPr>
          <p:cNvPr id="135" name="Google Shape;135;p11"/>
          <p:cNvSpPr txBox="1"/>
          <p:nvPr>
            <p:ph idx="1" type="body"/>
          </p:nvPr>
        </p:nvSpPr>
        <p:spPr>
          <a:xfrm>
            <a:off x="831850" y="4589463"/>
            <a:ext cx="612850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5F8"/>
              </a:buClr>
              <a:buSzPts val="2000"/>
              <a:buNone/>
            </a:pPr>
            <a:r>
              <a:rPr lang="en-GB" sz="2000">
                <a:solidFill>
                  <a:srgbClr val="D9E5F8"/>
                </a:solidFill>
              </a:rPr>
              <a:t>Think of Isratech as the implementation layer between policy intent and field-level delivery.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HOW ISRATECH CAN HELP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929014" y="2238628"/>
            <a:ext cx="5166986" cy="3019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GB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Treat advanced water and wastewater treatment</a:t>
            </a:r>
            <a:endParaRPr/>
          </a:p>
        </p:txBody>
      </p:sp>
      <p:pic>
        <p:nvPicPr>
          <p:cNvPr id="142" name="Google Shape;142;p12"/>
          <p:cNvPicPr preferRelativeResize="0"/>
          <p:nvPr/>
        </p:nvPicPr>
        <p:blipFill rotWithShape="1">
          <a:blip r:embed="rId3">
            <a:alphaModFix/>
          </a:blip>
          <a:srcRect b="0" l="32357" r="32357" t="0"/>
          <a:stretch/>
        </p:blipFill>
        <p:spPr>
          <a:xfrm>
            <a:off x="8579732" y="1"/>
            <a:ext cx="2774068" cy="589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/>
          <p:nvPr/>
        </p:nvSpPr>
        <p:spPr>
          <a:xfrm>
            <a:off x="6500408" y="5424450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HOW ISRATECH CAN HELP</a:t>
            </a:r>
            <a:endParaRPr/>
          </a:p>
        </p:txBody>
      </p:sp>
      <p:sp>
        <p:nvSpPr>
          <p:cNvPr id="149" name="Google Shape;149;p13"/>
          <p:cNvSpPr txBox="1"/>
          <p:nvPr/>
        </p:nvSpPr>
        <p:spPr>
          <a:xfrm>
            <a:off x="929014" y="2238628"/>
            <a:ext cx="5166986" cy="3019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GB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Move water infrastructure products and systems</a:t>
            </a:r>
            <a:endParaRPr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59185" r="9471" t="0"/>
          <a:stretch/>
        </p:blipFill>
        <p:spPr>
          <a:xfrm>
            <a:off x="8579732" y="1"/>
            <a:ext cx="2774068" cy="589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/>
          <p:nvPr/>
        </p:nvSpPr>
        <p:spPr>
          <a:xfrm>
            <a:off x="6500408" y="5424450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HOW ISRATECH CAN HELP</a:t>
            </a:r>
            <a:endParaRPr/>
          </a:p>
        </p:txBody>
      </p:sp>
      <p:sp>
        <p:nvSpPr>
          <p:cNvPr id="157" name="Google Shape;157;p14"/>
          <p:cNvSpPr txBox="1"/>
          <p:nvPr/>
        </p:nvSpPr>
        <p:spPr>
          <a:xfrm>
            <a:off x="929014" y="2238628"/>
            <a:ext cx="5166986" cy="3019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GB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Deliver sustainable energy solutions for small or large projects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4"/>
          <p:cNvPicPr preferRelativeResize="0"/>
          <p:nvPr/>
        </p:nvPicPr>
        <p:blipFill rotWithShape="1">
          <a:blip r:embed="rId3">
            <a:alphaModFix/>
          </a:blip>
          <a:srcRect b="0" l="34313" r="35075" t="53603"/>
          <a:stretch/>
        </p:blipFill>
        <p:spPr>
          <a:xfrm>
            <a:off x="6588025" y="-3"/>
            <a:ext cx="5603977" cy="566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4"/>
          <p:cNvSpPr/>
          <p:nvPr/>
        </p:nvSpPr>
        <p:spPr>
          <a:xfrm>
            <a:off x="6500408" y="5424450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/>
          <p:nvPr>
            <p:ph type="title"/>
          </p:nvPr>
        </p:nvSpPr>
        <p:spPr>
          <a:xfrm>
            <a:off x="838200" y="857854"/>
            <a:ext cx="10515600" cy="10515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rial"/>
              <a:buNone/>
            </a:pPr>
            <a:r>
              <a:rPr b="0" lang="en-GB" sz="3200">
                <a:solidFill>
                  <a:schemeClr val="accent3"/>
                </a:solidFill>
              </a:rPr>
              <a:t>HOW ISRATECH CAN HELP</a:t>
            </a:r>
            <a:endParaRPr/>
          </a:p>
        </p:txBody>
      </p:sp>
      <p:sp>
        <p:nvSpPr>
          <p:cNvPr id="165" name="Google Shape;165;p15"/>
          <p:cNvSpPr txBox="1"/>
          <p:nvPr/>
        </p:nvSpPr>
        <p:spPr>
          <a:xfrm>
            <a:off x="929014" y="2238628"/>
            <a:ext cx="5166986" cy="30191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1" i="0" lang="en-GB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Conserve drip irrigation and demand-side efficiency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1" i="0"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5"/>
          <p:cNvPicPr preferRelativeResize="0"/>
          <p:nvPr/>
        </p:nvPicPr>
        <p:blipFill rotWithShape="1">
          <a:blip r:embed="rId3">
            <a:alphaModFix/>
          </a:blip>
          <a:srcRect b="0" l="34322" r="34322" t="0"/>
          <a:stretch/>
        </p:blipFill>
        <p:spPr>
          <a:xfrm>
            <a:off x="8579732" y="1"/>
            <a:ext cx="2774068" cy="589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/>
          <p:nvPr/>
        </p:nvSpPr>
        <p:spPr>
          <a:xfrm>
            <a:off x="6500408" y="5424450"/>
            <a:ext cx="6419484" cy="641948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288000">
            <a:no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SRATECH2026">
  <a:themeElements>
    <a:clrScheme name="ISRATECH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92C814"/>
      </a:accent1>
      <a:accent2>
        <a:srgbClr val="0071CE"/>
      </a:accent2>
      <a:accent3>
        <a:srgbClr val="FDB81E"/>
      </a:accent3>
      <a:accent4>
        <a:srgbClr val="00263A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2026-04-23T16:57:52Z</dcterms:created>
  <dc:creator>AdventFlame Designs</dc:creator>
</cp:coreProperties>
</file>