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rchivo Black" panose="020B0A03020202020B04" pitchFamily="34" charset="77"/>
      <p:regular r:id="rId22"/>
    </p:embeddedFont>
    <p:embeddedFont>
      <p:font typeface="DM Sans" pitchFamily="2" charset="77"/>
      <p:regular r:id="rId23"/>
    </p:embeddedFont>
    <p:embeddedFont>
      <p:font typeface="Glacial Indifference" pitchFamily="2" charset="0"/>
      <p:regular r:id="rId24"/>
    </p:embeddedFont>
    <p:embeddedFont>
      <p:font typeface="League Spartan" pitchFamily="2" charset="77"/>
      <p:regular r:id="rId25"/>
      <p:bold r:id="rId26"/>
    </p:embeddedFont>
    <p:embeddedFont>
      <p:font typeface="Maharlika" pitchFamily="2" charset="77"/>
      <p:regular r:id="rId27"/>
    </p:embeddedFont>
    <p:embeddedFont>
      <p:font typeface="Montserrat" pitchFamily="2" charset="77"/>
      <p:regular r:id="rId28"/>
      <p:bold r:id="rId29"/>
      <p:italic r:id="rId30"/>
      <p:boldItalic r:id="rId31"/>
    </p:embeddedFont>
    <p:embeddedFont>
      <p:font typeface="Montserrat Italics" pitchFamily="2" charset="77"/>
      <p:regular r:id="rId32"/>
      <p:italic r:id="rId33"/>
    </p:embeddedFont>
    <p:embeddedFont>
      <p:font typeface="Montserrat Semi-Bold" pitchFamily="2" charset="77"/>
      <p:regular r:id="rId34"/>
      <p:bold r:id="rId35"/>
    </p:embeddedFont>
    <p:embeddedFont>
      <p:font typeface="Poppins" pitchFamily="2" charset="77"/>
      <p:regular r:id="rId36"/>
      <p:bold r:id="rId37"/>
      <p:italic r:id="rId38"/>
      <p:boldItalic r:id="rId39"/>
    </p:embeddedFont>
    <p:embeddedFont>
      <p:font typeface="Poppins Bold" pitchFamily="2" charset="77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77282" autoAdjust="0"/>
  </p:normalViewPr>
  <p:slideViewPr>
    <p:cSldViewPr>
      <p:cViewPr varScale="1">
        <p:scale>
          <a:sx n="93" d="100"/>
          <a:sy n="93" d="100"/>
        </p:scale>
        <p:origin x="138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EF08B-4D8F-4C36-A39C-2F063C44FABB}" type="datetimeFigureOut">
              <a:rPr lang="en-JM" smtClean="0"/>
              <a:t>17/04/2026</a:t>
            </a:fld>
            <a:endParaRPr lang="en-J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72A28-EEE2-4B17-9F46-2E3728ECCEC8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67315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JM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presentation explores the legislative, regulatory, and social dimensions of Jamaica’s nuclear readiness and its potential regional implications.</a:t>
            </a: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can be position as part of the Caribbean’s broader conversation on resilient, low-carbon, and affordable energy transitions — highlighting nuclear energy’s re-emergence as a viable pathway, especially for SIDS.</a:t>
            </a:r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2A28-EEE2-4B17-9F46-2E3728ECCEC8}" type="slidenum">
              <a:rPr lang="en-JM" smtClean="0"/>
              <a:t>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236119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Acknowledge that these challenges are manageable but require strategic planning, consistent policy, and public transparency.</a:t>
            </a:r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2A28-EEE2-4B17-9F46-2E3728ECCEC8}" type="slidenum">
              <a:rPr lang="en-JM" smtClean="0"/>
              <a:t>14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43002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regulators to view Jamaica’s pathway as a regional opportunity — not a national experiment.</a:t>
            </a:r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2A28-EEE2-4B17-9F46-2E3728ECCEC8}" type="slidenum">
              <a:rPr lang="en-JM" smtClean="0"/>
              <a:t>16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543819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2A28-EEE2-4B17-9F46-2E3728ECCEC8}" type="slidenum">
              <a:rPr lang="en-JM" smtClean="0"/>
              <a:t>18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927552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Jamaica moving from interest to structured exploration. Stress that the discussion today is not about immediate construction but about readiness, governance, and learning from global best practices.</a:t>
            </a:r>
            <a:endParaRPr lang="en-JM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out that while renewables are growing, they require a stable baseload source — which nuclear energy could provide.</a:t>
            </a:r>
          </a:p>
          <a:p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2A28-EEE2-4B17-9F46-2E3728ECCEC8}" type="slidenum">
              <a:rPr lang="en-JM" smtClean="0"/>
              <a:t>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92596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Stress that energy affordability is an equity issue. Nuclear power exploration must be seen through a developmental lens, not only technological feasibility.</a:t>
            </a:r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2A28-EEE2-4B17-9F46-2E3728ECCEC8}" type="slidenum">
              <a:rPr lang="en-JM" smtClean="0"/>
              <a:t>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095640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M" dirty="0"/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pragmatic exploration — not replacing renewables but complementing them. Nuclear provides reliability; renewables provide sustainability.</a:t>
            </a:r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2A28-EEE2-4B17-9F46-2E3728ECCEC8}" type="slidenum">
              <a:rPr lang="en-JM" smtClean="0"/>
              <a:t>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43480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Highlight that political commitment is critical for regulatory evolution and international confidence. The MOU opens doors for collaboration, but it does not mean commitment to immediate construction.</a:t>
            </a:r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2A28-EEE2-4B17-9F46-2E3728ECCEC8}" type="slidenum">
              <a:rPr lang="en-JM" smtClean="0"/>
              <a:t>7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848955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Clarify that this legal prohibition must be addressed through either legislative amendment or a new act that supersedes the 2015 framework.</a:t>
            </a:r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2A28-EEE2-4B17-9F46-2E3728ECCEC8}" type="slidenum">
              <a:rPr lang="en-JM" smtClean="0"/>
              <a:t>8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983636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safeguards ensure that nuclear material is not diverted for military use. Jamaica’s strong record here builds international trust—an essential foundation for nuclear expansion.</a:t>
            </a:r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2A28-EEE2-4B17-9F46-2E3728ECCEC8}" type="slidenum">
              <a:rPr lang="en-JM" smtClean="0"/>
              <a:t>10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018431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the Milestones Approach as a map for safe, responsible progression — not a fast-track to construction.</a:t>
            </a:r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2A28-EEE2-4B17-9F46-2E3728ECCEC8}" type="slidenum">
              <a:rPr lang="en-JM" smtClean="0"/>
              <a:t>11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518565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the NEPIO will serve as the central coordination body — aligning ministries, academia, and international partners.</a:t>
            </a:r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2A28-EEE2-4B17-9F46-2E3728ECCEC8}" type="slidenum">
              <a:rPr lang="en-JM" smtClean="0"/>
              <a:t>13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79996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97" y="-1943101"/>
            <a:ext cx="18288000" cy="12673555"/>
          </a:xfrm>
          <a:custGeom>
            <a:avLst/>
            <a:gdLst/>
            <a:ahLst/>
            <a:cxnLst/>
            <a:rect l="l" t="t" r="r" b="b"/>
            <a:pathLst>
              <a:path w="18288000" h="14358938">
                <a:moveTo>
                  <a:pt x="0" y="0"/>
                </a:moveTo>
                <a:lnTo>
                  <a:pt x="18288000" y="0"/>
                </a:lnTo>
                <a:lnTo>
                  <a:pt x="18288000" y="14358938"/>
                </a:lnTo>
                <a:lnTo>
                  <a:pt x="0" y="143589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JM" dirty="0"/>
          </a:p>
        </p:txBody>
      </p:sp>
      <p:grpSp>
        <p:nvGrpSpPr>
          <p:cNvPr id="3" name="Group 3"/>
          <p:cNvGrpSpPr/>
          <p:nvPr/>
        </p:nvGrpSpPr>
        <p:grpSpPr>
          <a:xfrm rot="-2088381">
            <a:off x="6234676" y="5034634"/>
            <a:ext cx="7946576" cy="1601596"/>
            <a:chOff x="0" y="0"/>
            <a:chExt cx="3539030" cy="713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39030" cy="713275"/>
            </a:xfrm>
            <a:custGeom>
              <a:avLst/>
              <a:gdLst/>
              <a:ahLst/>
              <a:cxnLst/>
              <a:rect l="l" t="t" r="r" b="b"/>
              <a:pathLst>
                <a:path w="3539030" h="713275">
                  <a:moveTo>
                    <a:pt x="203200" y="0"/>
                  </a:moveTo>
                  <a:lnTo>
                    <a:pt x="3539030" y="0"/>
                  </a:lnTo>
                  <a:lnTo>
                    <a:pt x="3335830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6574D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3335830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85592" y="1526073"/>
            <a:ext cx="14398230" cy="8476983"/>
            <a:chOff x="0" y="0"/>
            <a:chExt cx="1024652" cy="6322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4652" cy="632263"/>
            </a:xfrm>
            <a:custGeom>
              <a:avLst/>
              <a:gdLst/>
              <a:ahLst/>
              <a:cxnLst/>
              <a:rect l="l" t="t" r="r" b="b"/>
              <a:pathLst>
                <a:path w="1024652" h="632263">
                  <a:moveTo>
                    <a:pt x="821452" y="0"/>
                  </a:moveTo>
                  <a:lnTo>
                    <a:pt x="0" y="0"/>
                  </a:lnTo>
                  <a:lnTo>
                    <a:pt x="203200" y="632263"/>
                  </a:lnTo>
                  <a:lnTo>
                    <a:pt x="1024652" y="632263"/>
                  </a:lnTo>
                  <a:lnTo>
                    <a:pt x="821452" y="0"/>
                  </a:ln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821452" cy="670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69839" y="7206282"/>
            <a:ext cx="13689960" cy="2052018"/>
            <a:chOff x="0" y="0"/>
            <a:chExt cx="5368038" cy="8046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68038" cy="804627"/>
            </a:xfrm>
            <a:custGeom>
              <a:avLst/>
              <a:gdLst/>
              <a:ahLst/>
              <a:cxnLst/>
              <a:rect l="l" t="t" r="r" b="b"/>
              <a:pathLst>
                <a:path w="5368038" h="804627">
                  <a:moveTo>
                    <a:pt x="5164838" y="0"/>
                  </a:moveTo>
                  <a:lnTo>
                    <a:pt x="0" y="0"/>
                  </a:lnTo>
                  <a:lnTo>
                    <a:pt x="203200" y="804627"/>
                  </a:lnTo>
                  <a:lnTo>
                    <a:pt x="5368038" y="804627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5164838" cy="842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8711618">
            <a:off x="-4404721" y="9273126"/>
            <a:ext cx="7946576" cy="1601596"/>
            <a:chOff x="0" y="0"/>
            <a:chExt cx="3539030" cy="7132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9030" cy="713275"/>
            </a:xfrm>
            <a:custGeom>
              <a:avLst/>
              <a:gdLst/>
              <a:ahLst/>
              <a:cxnLst/>
              <a:rect l="l" t="t" r="r" b="b"/>
              <a:pathLst>
                <a:path w="3539030" h="713275">
                  <a:moveTo>
                    <a:pt x="203200" y="0"/>
                  </a:moveTo>
                  <a:lnTo>
                    <a:pt x="3539030" y="0"/>
                  </a:lnTo>
                  <a:lnTo>
                    <a:pt x="3335830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3265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3335830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0641042" y="5835432"/>
            <a:ext cx="14248619" cy="8476983"/>
            <a:chOff x="0" y="0"/>
            <a:chExt cx="1024652" cy="609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24652" cy="609600"/>
            </a:xfrm>
            <a:custGeom>
              <a:avLst/>
              <a:gdLst/>
              <a:ahLst/>
              <a:cxnLst/>
              <a:rect l="l" t="t" r="r" b="b"/>
              <a:pathLst>
                <a:path w="1024652" h="609600">
                  <a:moveTo>
                    <a:pt x="821452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024652" y="609600"/>
                  </a:lnTo>
                  <a:lnTo>
                    <a:pt x="821452" y="0"/>
                  </a:ln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8214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-10641042" y="7148428"/>
            <a:ext cx="13609617" cy="1545522"/>
            <a:chOff x="0" y="0"/>
            <a:chExt cx="5368038" cy="60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790616" y="7547824"/>
            <a:ext cx="10210125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2799" dirty="0">
                <a:solidFill>
                  <a:srgbClr val="0A326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Cliff Riley, Ph.D. M.A.</a:t>
            </a:r>
          </a:p>
          <a:p>
            <a:pPr algn="ctr">
              <a:lnSpc>
                <a:spcPts val="3331"/>
              </a:lnSpc>
            </a:pPr>
            <a:r>
              <a:rPr lang="en-US" sz="2799" dirty="0">
                <a:solidFill>
                  <a:srgbClr val="0A326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Director General, </a:t>
            </a:r>
          </a:p>
          <a:p>
            <a:pPr algn="ctr">
              <a:lnSpc>
                <a:spcPts val="3331"/>
              </a:lnSpc>
            </a:pPr>
            <a:r>
              <a:rPr lang="en-US" sz="2799" dirty="0">
                <a:solidFill>
                  <a:srgbClr val="0A326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Hazardous Substances Regulatory Authority</a:t>
            </a:r>
          </a:p>
          <a:p>
            <a:pPr algn="ctr">
              <a:lnSpc>
                <a:spcPts val="3331"/>
              </a:lnSpc>
            </a:pPr>
            <a:r>
              <a:rPr lang="en-US" sz="2799" dirty="0">
                <a:solidFill>
                  <a:srgbClr val="0A326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 Agency of the Ministry of Industry, Investment and Commerce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692408" y="4295548"/>
            <a:ext cx="9308332" cy="194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LEGISLATIVE REALITIES, REGULATORY CAPACITY, AND THE PATH TOWARD SMALL MODULAR REACTORS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89818" y="1605762"/>
            <a:ext cx="9510922" cy="192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FFFFFF"/>
                </a:solidFill>
                <a:latin typeface="Maharlika"/>
                <a:ea typeface="Maharlika"/>
                <a:cs typeface="Maharlika"/>
                <a:sym typeface="Maharlika"/>
              </a:rPr>
              <a:t>Exploring the Feasibility of Nuclear Power in Jamaica</a:t>
            </a:r>
          </a:p>
        </p:txBody>
      </p:sp>
      <p:pic>
        <p:nvPicPr>
          <p:cNvPr id="25" name="Picture 13" descr="A logo of a nuclear power plant&#10;&#10;Description automatically generated">
            <a:extLst>
              <a:ext uri="{FF2B5EF4-FFF2-40B4-BE49-F238E27FC236}">
                <a16:creationId xmlns:a16="http://schemas.microsoft.com/office/drawing/2014/main" id="{FA26BC9A-58FD-C0B9-C007-42B9915EB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1334" y="56128"/>
            <a:ext cx="3635493" cy="16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F45D87D-C32E-A7A9-128D-884473A2C16A}"/>
              </a:ext>
            </a:extLst>
          </p:cNvPr>
          <p:cNvSpPr txBox="1"/>
          <p:nvPr/>
        </p:nvSpPr>
        <p:spPr>
          <a:xfrm>
            <a:off x="-3297382" y="14270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7" name="Picture 9" descr="A black and green logo&#10;&#10;Description automatically generated">
            <a:extLst>
              <a:ext uri="{FF2B5EF4-FFF2-40B4-BE49-F238E27FC236}">
                <a16:creationId xmlns:a16="http://schemas.microsoft.com/office/drawing/2014/main" id="{0C727FB4-5513-A721-4F8B-5D04782F0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6" y="313562"/>
            <a:ext cx="3999327" cy="101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6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1588" y="432260"/>
            <a:ext cx="7070461" cy="2051854"/>
            <a:chOff x="0" y="0"/>
            <a:chExt cx="1862179" cy="5404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2179" cy="540406"/>
            </a:xfrm>
            <a:custGeom>
              <a:avLst/>
              <a:gdLst/>
              <a:ahLst/>
              <a:cxnLst/>
              <a:rect l="l" t="t" r="r" b="b"/>
              <a:pathLst>
                <a:path w="1862179" h="540406">
                  <a:moveTo>
                    <a:pt x="55843" y="0"/>
                  </a:moveTo>
                  <a:lnTo>
                    <a:pt x="1806336" y="0"/>
                  </a:lnTo>
                  <a:cubicBezTo>
                    <a:pt x="1837177" y="0"/>
                    <a:pt x="1862179" y="25002"/>
                    <a:pt x="1862179" y="55843"/>
                  </a:cubicBezTo>
                  <a:lnTo>
                    <a:pt x="1862179" y="484563"/>
                  </a:lnTo>
                  <a:cubicBezTo>
                    <a:pt x="1862179" y="499373"/>
                    <a:pt x="1856295" y="513577"/>
                    <a:pt x="1845823" y="524050"/>
                  </a:cubicBezTo>
                  <a:cubicBezTo>
                    <a:pt x="1835350" y="534523"/>
                    <a:pt x="1821146" y="540406"/>
                    <a:pt x="1806336" y="540406"/>
                  </a:cubicBezTo>
                  <a:lnTo>
                    <a:pt x="55843" y="540406"/>
                  </a:lnTo>
                  <a:cubicBezTo>
                    <a:pt x="41033" y="540406"/>
                    <a:pt x="26829" y="534523"/>
                    <a:pt x="16356" y="524050"/>
                  </a:cubicBezTo>
                  <a:cubicBezTo>
                    <a:pt x="5883" y="513577"/>
                    <a:pt x="0" y="499373"/>
                    <a:pt x="0" y="484563"/>
                  </a:cubicBezTo>
                  <a:lnTo>
                    <a:pt x="0" y="55843"/>
                  </a:lnTo>
                  <a:cubicBezTo>
                    <a:pt x="0" y="41033"/>
                    <a:pt x="5883" y="26829"/>
                    <a:pt x="16356" y="16356"/>
                  </a:cubicBezTo>
                  <a:cubicBezTo>
                    <a:pt x="26829" y="5883"/>
                    <a:pt x="41033" y="0"/>
                    <a:pt x="55843" y="0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62179" cy="5785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4831" y="634851"/>
            <a:ext cx="6102738" cy="9017299"/>
            <a:chOff x="0" y="0"/>
            <a:chExt cx="945474" cy="13970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5474" cy="1397016"/>
            </a:xfrm>
            <a:custGeom>
              <a:avLst/>
              <a:gdLst/>
              <a:ahLst/>
              <a:cxnLst/>
              <a:rect l="l" t="t" r="r" b="b"/>
              <a:pathLst>
                <a:path w="945474" h="1397016">
                  <a:moveTo>
                    <a:pt x="46938" y="0"/>
                  </a:moveTo>
                  <a:lnTo>
                    <a:pt x="898536" y="0"/>
                  </a:lnTo>
                  <a:cubicBezTo>
                    <a:pt x="910984" y="0"/>
                    <a:pt x="922923" y="4945"/>
                    <a:pt x="931726" y="13748"/>
                  </a:cubicBezTo>
                  <a:cubicBezTo>
                    <a:pt x="940529" y="22550"/>
                    <a:pt x="945474" y="34489"/>
                    <a:pt x="945474" y="46938"/>
                  </a:cubicBezTo>
                  <a:lnTo>
                    <a:pt x="945474" y="1350077"/>
                  </a:lnTo>
                  <a:cubicBezTo>
                    <a:pt x="945474" y="1362526"/>
                    <a:pt x="940529" y="1374465"/>
                    <a:pt x="931726" y="1383268"/>
                  </a:cubicBezTo>
                  <a:cubicBezTo>
                    <a:pt x="922923" y="1392070"/>
                    <a:pt x="910984" y="1397016"/>
                    <a:pt x="898536" y="1397016"/>
                  </a:cubicBezTo>
                  <a:lnTo>
                    <a:pt x="46938" y="1397016"/>
                  </a:lnTo>
                  <a:cubicBezTo>
                    <a:pt x="34489" y="1397016"/>
                    <a:pt x="22550" y="1392070"/>
                    <a:pt x="13748" y="1383268"/>
                  </a:cubicBezTo>
                  <a:cubicBezTo>
                    <a:pt x="4945" y="1374465"/>
                    <a:pt x="0" y="1362526"/>
                    <a:pt x="0" y="1350077"/>
                  </a:cubicBezTo>
                  <a:lnTo>
                    <a:pt x="0" y="46938"/>
                  </a:lnTo>
                  <a:cubicBezTo>
                    <a:pt x="0" y="34489"/>
                    <a:pt x="4945" y="22550"/>
                    <a:pt x="13748" y="13748"/>
                  </a:cubicBezTo>
                  <a:cubicBezTo>
                    <a:pt x="22550" y="4945"/>
                    <a:pt x="34489" y="0"/>
                    <a:pt x="46938" y="0"/>
                  </a:cubicBezTo>
                  <a:close/>
                </a:path>
              </a:pathLst>
            </a:custGeom>
            <a:blipFill>
              <a:blip r:embed="rId3"/>
              <a:stretch>
                <a:fillRect l="-60887" r="-60887"/>
              </a:stretch>
            </a:blipFill>
          </p:spPr>
          <p:txBody>
            <a:bodyPr/>
            <a:lstStyle/>
            <a:p>
              <a:endParaRPr lang="en-JM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47651" y="2376040"/>
            <a:ext cx="11032950" cy="9092060"/>
            <a:chOff x="-22107" y="-80259"/>
            <a:chExt cx="2905798" cy="1988898"/>
          </a:xfrm>
        </p:grpSpPr>
        <p:sp>
          <p:nvSpPr>
            <p:cNvPr id="8" name="Freeform 8"/>
            <p:cNvSpPr/>
            <p:nvPr/>
          </p:nvSpPr>
          <p:spPr>
            <a:xfrm>
              <a:off x="-22107" y="-80259"/>
              <a:ext cx="2883691" cy="1908639"/>
            </a:xfrm>
            <a:custGeom>
              <a:avLst/>
              <a:gdLst/>
              <a:ahLst/>
              <a:cxnLst/>
              <a:rect l="l" t="t" r="r" b="b"/>
              <a:pathLst>
                <a:path w="2883691" h="1908639">
                  <a:moveTo>
                    <a:pt x="36062" y="0"/>
                  </a:moveTo>
                  <a:lnTo>
                    <a:pt x="2847629" y="0"/>
                  </a:lnTo>
                  <a:cubicBezTo>
                    <a:pt x="2857193" y="0"/>
                    <a:pt x="2866366" y="3799"/>
                    <a:pt x="2873129" y="10562"/>
                  </a:cubicBezTo>
                  <a:cubicBezTo>
                    <a:pt x="2879891" y="17325"/>
                    <a:pt x="2883691" y="26497"/>
                    <a:pt x="2883691" y="36062"/>
                  </a:cubicBezTo>
                  <a:lnTo>
                    <a:pt x="2883691" y="1872578"/>
                  </a:lnTo>
                  <a:cubicBezTo>
                    <a:pt x="2883691" y="1882142"/>
                    <a:pt x="2879891" y="1891314"/>
                    <a:pt x="2873129" y="1898077"/>
                  </a:cubicBezTo>
                  <a:cubicBezTo>
                    <a:pt x="2866366" y="1904840"/>
                    <a:pt x="2857193" y="1908639"/>
                    <a:pt x="2847629" y="1908639"/>
                  </a:cubicBezTo>
                  <a:lnTo>
                    <a:pt x="36062" y="1908639"/>
                  </a:lnTo>
                  <a:cubicBezTo>
                    <a:pt x="26497" y="1908639"/>
                    <a:pt x="17325" y="1904840"/>
                    <a:pt x="10562" y="1898077"/>
                  </a:cubicBezTo>
                  <a:cubicBezTo>
                    <a:pt x="3799" y="1891314"/>
                    <a:pt x="0" y="1882142"/>
                    <a:pt x="0" y="1872578"/>
                  </a:cubicBezTo>
                  <a:lnTo>
                    <a:pt x="0" y="36062"/>
                  </a:lnTo>
                  <a:cubicBezTo>
                    <a:pt x="0" y="26497"/>
                    <a:pt x="3799" y="17325"/>
                    <a:pt x="10562" y="10562"/>
                  </a:cubicBezTo>
                  <a:cubicBezTo>
                    <a:pt x="17325" y="3799"/>
                    <a:pt x="26497" y="0"/>
                    <a:pt x="36062" y="0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pPr>
                <a:spcAft>
                  <a:spcPts val="600"/>
                </a:spcAft>
              </a:pPr>
              <a:endParaRPr lang="en-JM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883691" cy="1946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spcAft>
                  <a:spcPts val="600"/>
                </a:spcAft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312104" y="432260"/>
            <a:ext cx="9726068" cy="2051854"/>
            <a:chOff x="0" y="0"/>
            <a:chExt cx="2561598" cy="540406"/>
          </a:xfrm>
        </p:grpSpPr>
        <p:sp>
          <p:nvSpPr>
            <p:cNvPr id="11" name="Freeform 11"/>
            <p:cNvSpPr/>
            <p:nvPr/>
          </p:nvSpPr>
          <p:spPr>
            <a:xfrm>
              <a:off x="15372" y="0"/>
              <a:ext cx="2530854" cy="540406"/>
            </a:xfrm>
            <a:custGeom>
              <a:avLst/>
              <a:gdLst/>
              <a:ahLst/>
              <a:cxnLst/>
              <a:rect l="l" t="t" r="r" b="b"/>
              <a:pathLst>
                <a:path w="2530854" h="540406">
                  <a:moveTo>
                    <a:pt x="244344" y="540406"/>
                  </a:moveTo>
                  <a:lnTo>
                    <a:pt x="2286510" y="540406"/>
                  </a:lnTo>
                  <a:cubicBezTo>
                    <a:pt x="2320511" y="540406"/>
                    <a:pt x="2350951" y="519331"/>
                    <a:pt x="2362917" y="487506"/>
                  </a:cubicBezTo>
                  <a:lnTo>
                    <a:pt x="2526335" y="52900"/>
                  </a:lnTo>
                  <a:cubicBezTo>
                    <a:pt x="2530854" y="40882"/>
                    <a:pt x="2529189" y="27412"/>
                    <a:pt x="2521881" y="16855"/>
                  </a:cubicBezTo>
                  <a:cubicBezTo>
                    <a:pt x="2514572" y="6299"/>
                    <a:pt x="2502550" y="0"/>
                    <a:pt x="2489710" y="0"/>
                  </a:cubicBezTo>
                  <a:lnTo>
                    <a:pt x="41144" y="0"/>
                  </a:lnTo>
                  <a:cubicBezTo>
                    <a:pt x="28304" y="0"/>
                    <a:pt x="16282" y="6299"/>
                    <a:pt x="8973" y="16855"/>
                  </a:cubicBezTo>
                  <a:cubicBezTo>
                    <a:pt x="1665" y="27412"/>
                    <a:pt x="0" y="40882"/>
                    <a:pt x="4519" y="52900"/>
                  </a:cubicBezTo>
                  <a:lnTo>
                    <a:pt x="167937" y="487506"/>
                  </a:lnTo>
                  <a:cubicBezTo>
                    <a:pt x="179904" y="519331"/>
                    <a:pt x="210343" y="540406"/>
                    <a:pt x="244344" y="540406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-38100"/>
              <a:ext cx="2307598" cy="5785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253678" y="834876"/>
            <a:ext cx="11034322" cy="685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5"/>
              </a:lnSpc>
            </a:pPr>
            <a:r>
              <a:rPr lang="en-US" sz="4000" spc="-372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Jamaica’s Safeguards and Non-Proliferation Agreement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86600" y="1922680"/>
            <a:ext cx="10794000" cy="758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34"/>
              </a:lnSpc>
              <a:spcAft>
                <a:spcPts val="600"/>
              </a:spcAft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Safeguards Agreement ensures nuclear materials and activities are used solely for peaceful purposes through international verification and oversight.</a:t>
            </a:r>
          </a:p>
          <a:p>
            <a:pPr algn="just">
              <a:lnSpc>
                <a:spcPts val="3434"/>
              </a:lnSpc>
              <a:spcAft>
                <a:spcPts val="600"/>
              </a:spcAft>
            </a:pPr>
            <a:endParaRPr lang="en-US" sz="2289" spc="22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34"/>
              </a:lnSpc>
              <a:spcAft>
                <a:spcPts val="1200"/>
              </a:spcAft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Jamaica is party to the IAEA Comprehensive Safeguards Agreement (1978) and the Additional Protocol (2003).</a:t>
            </a:r>
          </a:p>
          <a:p>
            <a:pPr algn="just">
              <a:lnSpc>
                <a:spcPts val="3434"/>
              </a:lnSpc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These instruments commit the country to:</a:t>
            </a:r>
          </a:p>
          <a:p>
            <a:pPr marL="494410" lvl="1" indent="-247205" algn="just">
              <a:lnSpc>
                <a:spcPts val="3434"/>
              </a:lnSpc>
              <a:spcAft>
                <a:spcPts val="600"/>
              </a:spcAft>
              <a:buFont typeface="Arial"/>
              <a:buChar char="•"/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Peaceful use of nuclear technology.</a:t>
            </a:r>
          </a:p>
          <a:p>
            <a:pPr marL="494410" lvl="1" indent="-247205" algn="just">
              <a:lnSpc>
                <a:spcPts val="3434"/>
              </a:lnSpc>
              <a:spcAft>
                <a:spcPts val="600"/>
              </a:spcAft>
              <a:buFont typeface="Arial"/>
              <a:buChar char="•"/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International verification of nuclear materials and activities.</a:t>
            </a:r>
          </a:p>
          <a:p>
            <a:pPr marL="494410" lvl="1" indent="-247205" algn="just">
              <a:lnSpc>
                <a:spcPts val="3434"/>
              </a:lnSpc>
              <a:spcAft>
                <a:spcPts val="2400"/>
              </a:spcAft>
              <a:buFont typeface="Arial"/>
              <a:buChar char="•"/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Transparent reporting and inspections by the IAEA.</a:t>
            </a:r>
          </a:p>
          <a:p>
            <a:pPr marL="494410" lvl="1" indent="-247205" algn="just">
              <a:lnSpc>
                <a:spcPts val="3434"/>
              </a:lnSpc>
              <a:spcAft>
                <a:spcPts val="2400"/>
              </a:spcAft>
              <a:buFont typeface="Arial"/>
              <a:buChar char="•"/>
            </a:pPr>
            <a:endParaRPr lang="en-US" sz="2289" spc="22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34"/>
              </a:lnSpc>
              <a:spcAft>
                <a:spcPts val="600"/>
              </a:spcAft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Jamaica’s track record of compliance reinforces its credibility and positions it as a responsible partner in the global nuclear framework.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6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259" y="432260"/>
            <a:ext cx="6599343" cy="2299803"/>
            <a:chOff x="0" y="0"/>
            <a:chExt cx="1738099" cy="6057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8099" cy="605709"/>
            </a:xfrm>
            <a:custGeom>
              <a:avLst/>
              <a:gdLst/>
              <a:ahLst/>
              <a:cxnLst/>
              <a:rect l="l" t="t" r="r" b="b"/>
              <a:pathLst>
                <a:path w="1738099" h="605709">
                  <a:moveTo>
                    <a:pt x="59830" y="0"/>
                  </a:moveTo>
                  <a:lnTo>
                    <a:pt x="1678269" y="0"/>
                  </a:lnTo>
                  <a:cubicBezTo>
                    <a:pt x="1694137" y="0"/>
                    <a:pt x="1709355" y="6303"/>
                    <a:pt x="1720575" y="17524"/>
                  </a:cubicBezTo>
                  <a:cubicBezTo>
                    <a:pt x="1731795" y="28744"/>
                    <a:pt x="1738099" y="43962"/>
                    <a:pt x="1738099" y="59830"/>
                  </a:cubicBezTo>
                  <a:lnTo>
                    <a:pt x="1738099" y="545880"/>
                  </a:lnTo>
                  <a:cubicBezTo>
                    <a:pt x="1738099" y="578923"/>
                    <a:pt x="1711312" y="605709"/>
                    <a:pt x="1678269" y="605709"/>
                  </a:cubicBezTo>
                  <a:lnTo>
                    <a:pt x="59830" y="605709"/>
                  </a:lnTo>
                  <a:cubicBezTo>
                    <a:pt x="26787" y="605709"/>
                    <a:pt x="0" y="578923"/>
                    <a:pt x="0" y="545880"/>
                  </a:cubicBezTo>
                  <a:lnTo>
                    <a:pt x="0" y="59830"/>
                  </a:lnTo>
                  <a:cubicBezTo>
                    <a:pt x="0" y="26787"/>
                    <a:pt x="26787" y="0"/>
                    <a:pt x="59830" y="0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38099" cy="64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90020" y="432260"/>
            <a:ext cx="8069970" cy="2299803"/>
            <a:chOff x="0" y="0"/>
            <a:chExt cx="2125424" cy="605709"/>
          </a:xfrm>
        </p:grpSpPr>
        <p:sp>
          <p:nvSpPr>
            <p:cNvPr id="6" name="Freeform 6"/>
            <p:cNvSpPr/>
            <p:nvPr/>
          </p:nvSpPr>
          <p:spPr>
            <a:xfrm>
              <a:off x="16650" y="0"/>
              <a:ext cx="2092125" cy="605709"/>
            </a:xfrm>
            <a:custGeom>
              <a:avLst/>
              <a:gdLst/>
              <a:ahLst/>
              <a:cxnLst/>
              <a:rect l="l" t="t" r="r" b="b"/>
              <a:pathLst>
                <a:path w="2092125" h="605709">
                  <a:moveTo>
                    <a:pt x="254664" y="605709"/>
                  </a:moveTo>
                  <a:lnTo>
                    <a:pt x="1837460" y="605709"/>
                  </a:lnTo>
                  <a:cubicBezTo>
                    <a:pt x="1878153" y="605709"/>
                    <a:pt x="1914296" y="579712"/>
                    <a:pt x="1927238" y="541133"/>
                  </a:cubicBezTo>
                  <a:lnTo>
                    <a:pt x="2087110" y="64577"/>
                  </a:lnTo>
                  <a:cubicBezTo>
                    <a:pt x="2092125" y="49630"/>
                    <a:pt x="2089640" y="33183"/>
                    <a:pt x="2080434" y="20385"/>
                  </a:cubicBezTo>
                  <a:cubicBezTo>
                    <a:pt x="2071228" y="7587"/>
                    <a:pt x="2056426" y="0"/>
                    <a:pt x="2040660" y="0"/>
                  </a:cubicBezTo>
                  <a:lnTo>
                    <a:pt x="51464" y="0"/>
                  </a:lnTo>
                  <a:cubicBezTo>
                    <a:pt x="35698" y="0"/>
                    <a:pt x="20896" y="7587"/>
                    <a:pt x="11690" y="20385"/>
                  </a:cubicBezTo>
                  <a:cubicBezTo>
                    <a:pt x="2484" y="33183"/>
                    <a:pt x="0" y="49630"/>
                    <a:pt x="5014" y="64577"/>
                  </a:cubicBezTo>
                  <a:lnTo>
                    <a:pt x="164886" y="541133"/>
                  </a:lnTo>
                  <a:cubicBezTo>
                    <a:pt x="177829" y="579712"/>
                    <a:pt x="213971" y="605709"/>
                    <a:pt x="254664" y="605709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1871424" cy="64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9584" y="854981"/>
            <a:ext cx="7939428" cy="153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87"/>
              </a:lnSpc>
            </a:pPr>
            <a:r>
              <a:rPr lang="en-US" sz="6729" spc="-38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The IAEA Milestones Approach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06992" y="571500"/>
            <a:ext cx="7678640" cy="9296401"/>
            <a:chOff x="0" y="0"/>
            <a:chExt cx="1961820" cy="21069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61821" cy="2106942"/>
            </a:xfrm>
            <a:custGeom>
              <a:avLst/>
              <a:gdLst/>
              <a:ahLst/>
              <a:cxnLst/>
              <a:rect l="l" t="t" r="r" b="b"/>
              <a:pathLst>
                <a:path w="1961821" h="2106942">
                  <a:moveTo>
                    <a:pt x="53007" y="0"/>
                  </a:moveTo>
                  <a:lnTo>
                    <a:pt x="1908814" y="0"/>
                  </a:lnTo>
                  <a:cubicBezTo>
                    <a:pt x="1938088" y="0"/>
                    <a:pt x="1961821" y="23732"/>
                    <a:pt x="1961821" y="53007"/>
                  </a:cubicBezTo>
                  <a:lnTo>
                    <a:pt x="1961821" y="2053935"/>
                  </a:lnTo>
                  <a:cubicBezTo>
                    <a:pt x="1961821" y="2083210"/>
                    <a:pt x="1938088" y="2106942"/>
                    <a:pt x="1908814" y="2106942"/>
                  </a:cubicBezTo>
                  <a:lnTo>
                    <a:pt x="53007" y="2106942"/>
                  </a:lnTo>
                  <a:cubicBezTo>
                    <a:pt x="23732" y="2106942"/>
                    <a:pt x="0" y="2083210"/>
                    <a:pt x="0" y="2053935"/>
                  </a:cubicBezTo>
                  <a:lnTo>
                    <a:pt x="0" y="53007"/>
                  </a:lnTo>
                  <a:cubicBezTo>
                    <a:pt x="0" y="23732"/>
                    <a:pt x="23732" y="0"/>
                    <a:pt x="53007" y="0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61820" cy="2145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" y="2393357"/>
            <a:ext cx="9959990" cy="6864943"/>
            <a:chOff x="0" y="0"/>
            <a:chExt cx="1438870" cy="9397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8870" cy="939742"/>
            </a:xfrm>
            <a:custGeom>
              <a:avLst/>
              <a:gdLst/>
              <a:ahLst/>
              <a:cxnLst/>
              <a:rect l="l" t="t" r="r" b="b"/>
              <a:pathLst>
                <a:path w="1438870" h="939742">
                  <a:moveTo>
                    <a:pt x="18578" y="0"/>
                  </a:moveTo>
                  <a:lnTo>
                    <a:pt x="1420292" y="0"/>
                  </a:lnTo>
                  <a:cubicBezTo>
                    <a:pt x="1425219" y="0"/>
                    <a:pt x="1429945" y="1957"/>
                    <a:pt x="1433428" y="5441"/>
                  </a:cubicBezTo>
                  <a:cubicBezTo>
                    <a:pt x="1436912" y="8925"/>
                    <a:pt x="1438870" y="13651"/>
                    <a:pt x="1438870" y="18578"/>
                  </a:cubicBezTo>
                  <a:lnTo>
                    <a:pt x="1438870" y="921164"/>
                  </a:lnTo>
                  <a:cubicBezTo>
                    <a:pt x="1438870" y="926091"/>
                    <a:pt x="1436912" y="930817"/>
                    <a:pt x="1433428" y="934301"/>
                  </a:cubicBezTo>
                  <a:cubicBezTo>
                    <a:pt x="1429945" y="937785"/>
                    <a:pt x="1425219" y="939742"/>
                    <a:pt x="1420292" y="939742"/>
                  </a:cubicBezTo>
                  <a:lnTo>
                    <a:pt x="18578" y="939742"/>
                  </a:lnTo>
                  <a:cubicBezTo>
                    <a:pt x="13651" y="939742"/>
                    <a:pt x="8925" y="937785"/>
                    <a:pt x="5441" y="934301"/>
                  </a:cubicBezTo>
                  <a:cubicBezTo>
                    <a:pt x="1957" y="930817"/>
                    <a:pt x="0" y="926091"/>
                    <a:pt x="0" y="921164"/>
                  </a:cubicBezTo>
                  <a:lnTo>
                    <a:pt x="0" y="18578"/>
                  </a:lnTo>
                  <a:cubicBezTo>
                    <a:pt x="0" y="13651"/>
                    <a:pt x="1957" y="8925"/>
                    <a:pt x="5441" y="5441"/>
                  </a:cubicBezTo>
                  <a:cubicBezTo>
                    <a:pt x="8925" y="1957"/>
                    <a:pt x="13651" y="0"/>
                    <a:pt x="18578" y="0"/>
                  </a:cubicBezTo>
                  <a:close/>
                </a:path>
              </a:pathLst>
            </a:custGeom>
            <a:blipFill>
              <a:blip r:embed="rId3"/>
              <a:stretch>
                <a:fillRect l="-6706" r="-15117" b="-4688"/>
              </a:stretch>
            </a:blipFill>
          </p:spPr>
          <p:txBody>
            <a:bodyPr/>
            <a:lstStyle/>
            <a:p>
              <a:endParaRPr lang="en-JM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378975" y="595208"/>
            <a:ext cx="7678639" cy="9652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18"/>
              </a:lnSpc>
              <a:spcAft>
                <a:spcPts val="1200"/>
              </a:spcAft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Jamaica adopted the IAEA Milestones Approach in 2023:.</a:t>
            </a:r>
          </a:p>
          <a:p>
            <a:pPr algn="just">
              <a:lnSpc>
                <a:spcPts val="3618"/>
              </a:lnSpc>
              <a:spcAft>
                <a:spcPts val="600"/>
              </a:spcAft>
            </a:pPr>
            <a:endParaRPr lang="en-US" sz="2289" spc="22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ts val="3618"/>
              </a:lnSpc>
              <a:spcAft>
                <a:spcPts val="600"/>
              </a:spcAft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 infrastructure issues across 3 progressive phases:</a:t>
            </a:r>
          </a:p>
          <a:p>
            <a:pPr marL="494410" lvl="1" indent="-247205">
              <a:lnSpc>
                <a:spcPts val="3618"/>
              </a:lnSpc>
              <a:spcAft>
                <a:spcPts val="1200"/>
              </a:spcAft>
              <a:buAutoNum type="arabicPeriod"/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Consider: </a:t>
            </a:r>
          </a:p>
          <a:p>
            <a:pPr marL="951610" lvl="2" indent="-247205">
              <a:lnSpc>
                <a:spcPts val="3618"/>
              </a:lnSpc>
              <a:spcAft>
                <a:spcPts val="1200"/>
              </a:spcAft>
              <a:buAutoNum type="arabicPeriod"/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National position, legal framework, public engagement.</a:t>
            </a:r>
          </a:p>
          <a:p>
            <a:pPr marL="494410" lvl="1" indent="-247205">
              <a:lnSpc>
                <a:spcPts val="3618"/>
              </a:lnSpc>
              <a:spcAft>
                <a:spcPts val="1200"/>
              </a:spcAft>
              <a:buAutoNum type="arabicPeriod"/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Prepare: </a:t>
            </a:r>
          </a:p>
          <a:p>
            <a:pPr marL="951610" lvl="2" indent="-247205">
              <a:lnSpc>
                <a:spcPts val="3618"/>
              </a:lnSpc>
              <a:spcAft>
                <a:spcPts val="1200"/>
              </a:spcAft>
              <a:buAutoNum type="arabicPeriod"/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Regulatory framework, human capacity, financing, siting studies.</a:t>
            </a:r>
          </a:p>
          <a:p>
            <a:pPr marL="494410" lvl="1" indent="-247205">
              <a:lnSpc>
                <a:spcPts val="3618"/>
              </a:lnSpc>
              <a:spcAft>
                <a:spcPts val="1200"/>
              </a:spcAft>
              <a:buAutoNum type="arabicPeriod"/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Construct: </a:t>
            </a:r>
          </a:p>
          <a:p>
            <a:pPr marL="951610" lvl="2" indent="-247205">
              <a:lnSpc>
                <a:spcPts val="3618"/>
              </a:lnSpc>
              <a:spcAft>
                <a:spcPts val="1200"/>
              </a:spcAft>
              <a:buAutoNum type="arabicPeriod"/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Implementation and commissioning readiness.</a:t>
            </a:r>
          </a:p>
          <a:p>
            <a:pPr marL="951610" lvl="2" indent="-247205" algn="just">
              <a:lnSpc>
                <a:spcPts val="3618"/>
              </a:lnSpc>
              <a:spcAft>
                <a:spcPts val="1200"/>
              </a:spcAft>
              <a:buAutoNum type="arabicPeriod"/>
            </a:pPr>
            <a:endParaRPr lang="en-US" sz="2289" spc="22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618"/>
              </a:lnSpc>
              <a:spcAft>
                <a:spcPts val="600"/>
              </a:spcAft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Ensures systematic, transparent development aligned with international best practice.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JM"/>
          </a:p>
        </p:txBody>
      </p:sp>
      <p:grpSp>
        <p:nvGrpSpPr>
          <p:cNvPr id="3" name="Group 3"/>
          <p:cNvGrpSpPr/>
          <p:nvPr/>
        </p:nvGrpSpPr>
        <p:grpSpPr>
          <a:xfrm rot="-2088381">
            <a:off x="-29401" y="5912740"/>
            <a:ext cx="7946576" cy="1601596"/>
            <a:chOff x="0" y="0"/>
            <a:chExt cx="3539030" cy="713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39030" cy="713275"/>
            </a:xfrm>
            <a:custGeom>
              <a:avLst/>
              <a:gdLst/>
              <a:ahLst/>
              <a:cxnLst/>
              <a:rect l="l" t="t" r="r" b="b"/>
              <a:pathLst>
                <a:path w="3539030" h="713275">
                  <a:moveTo>
                    <a:pt x="203200" y="0"/>
                  </a:moveTo>
                  <a:lnTo>
                    <a:pt x="3539030" y="0"/>
                  </a:lnTo>
                  <a:lnTo>
                    <a:pt x="3335830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0346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3335830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22402" y="246517"/>
            <a:ext cx="16083665" cy="9382125"/>
          </a:xfrm>
          <a:custGeom>
            <a:avLst/>
            <a:gdLst/>
            <a:ahLst/>
            <a:cxnLst/>
            <a:rect l="l" t="t" r="r" b="b"/>
            <a:pathLst>
              <a:path w="15028613" h="8887748">
                <a:moveTo>
                  <a:pt x="0" y="0"/>
                </a:moveTo>
                <a:lnTo>
                  <a:pt x="15028614" y="0"/>
                </a:lnTo>
                <a:lnTo>
                  <a:pt x="15028614" y="8887748"/>
                </a:lnTo>
                <a:lnTo>
                  <a:pt x="0" y="88877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JM"/>
          </a:p>
        </p:txBody>
      </p:sp>
      <p:grpSp>
        <p:nvGrpSpPr>
          <p:cNvPr id="7" name="Group 7"/>
          <p:cNvGrpSpPr/>
          <p:nvPr/>
        </p:nvGrpSpPr>
        <p:grpSpPr>
          <a:xfrm>
            <a:off x="745060" y="8334634"/>
            <a:ext cx="18998529" cy="2012341"/>
            <a:chOff x="53116" y="-149224"/>
            <a:chExt cx="7449608" cy="892224"/>
          </a:xfrm>
        </p:grpSpPr>
        <p:sp>
          <p:nvSpPr>
            <p:cNvPr id="8" name="Freeform 8"/>
            <p:cNvSpPr/>
            <p:nvPr/>
          </p:nvSpPr>
          <p:spPr>
            <a:xfrm>
              <a:off x="53116" y="-149224"/>
              <a:ext cx="7449608" cy="743000"/>
            </a:xfrm>
            <a:custGeom>
              <a:avLst/>
              <a:gdLst/>
              <a:ahLst/>
              <a:cxnLst/>
              <a:rect l="l" t="t" r="r" b="b"/>
              <a:pathLst>
                <a:path w="7449608" h="743000">
                  <a:moveTo>
                    <a:pt x="7246408" y="0"/>
                  </a:moveTo>
                  <a:lnTo>
                    <a:pt x="0" y="0"/>
                  </a:lnTo>
                  <a:lnTo>
                    <a:pt x="203200" y="743000"/>
                  </a:lnTo>
                  <a:lnTo>
                    <a:pt x="7449608" y="743000"/>
                  </a:lnTo>
                  <a:lnTo>
                    <a:pt x="7246408" y="0"/>
                  </a:ln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7246408" cy="781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50992" y="8800507"/>
            <a:ext cx="17226487" cy="733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87"/>
              </a:lnSpc>
            </a:pPr>
            <a:r>
              <a:rPr lang="en-US" sz="4800" spc="-383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The IAEA Milestones Approach 19 infrastructure issues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6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8181" y="521140"/>
            <a:ext cx="17091638" cy="5176283"/>
            <a:chOff x="0" y="0"/>
            <a:chExt cx="2647942" cy="8019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47942" cy="801942"/>
            </a:xfrm>
            <a:custGeom>
              <a:avLst/>
              <a:gdLst/>
              <a:ahLst/>
              <a:cxnLst/>
              <a:rect l="l" t="t" r="r" b="b"/>
              <a:pathLst>
                <a:path w="2647942" h="801942">
                  <a:moveTo>
                    <a:pt x="16760" y="0"/>
                  </a:moveTo>
                  <a:lnTo>
                    <a:pt x="2631182" y="0"/>
                  </a:lnTo>
                  <a:cubicBezTo>
                    <a:pt x="2635627" y="0"/>
                    <a:pt x="2639890" y="1766"/>
                    <a:pt x="2643033" y="4909"/>
                  </a:cubicBezTo>
                  <a:cubicBezTo>
                    <a:pt x="2646176" y="8052"/>
                    <a:pt x="2647942" y="12315"/>
                    <a:pt x="2647942" y="16760"/>
                  </a:cubicBezTo>
                  <a:lnTo>
                    <a:pt x="2647942" y="785182"/>
                  </a:lnTo>
                  <a:cubicBezTo>
                    <a:pt x="2647942" y="789627"/>
                    <a:pt x="2646176" y="793890"/>
                    <a:pt x="2643033" y="797033"/>
                  </a:cubicBezTo>
                  <a:cubicBezTo>
                    <a:pt x="2639890" y="800176"/>
                    <a:pt x="2635627" y="801942"/>
                    <a:pt x="2631182" y="801942"/>
                  </a:cubicBezTo>
                  <a:lnTo>
                    <a:pt x="16760" y="801942"/>
                  </a:lnTo>
                  <a:cubicBezTo>
                    <a:pt x="12315" y="801942"/>
                    <a:pt x="8052" y="800176"/>
                    <a:pt x="4909" y="797033"/>
                  </a:cubicBezTo>
                  <a:cubicBezTo>
                    <a:pt x="1766" y="793890"/>
                    <a:pt x="0" y="789627"/>
                    <a:pt x="0" y="785182"/>
                  </a:cubicBezTo>
                  <a:lnTo>
                    <a:pt x="0" y="16760"/>
                  </a:lnTo>
                  <a:cubicBezTo>
                    <a:pt x="0" y="12315"/>
                    <a:pt x="1766" y="8052"/>
                    <a:pt x="4909" y="4909"/>
                  </a:cubicBezTo>
                  <a:cubicBezTo>
                    <a:pt x="8052" y="1766"/>
                    <a:pt x="12315" y="0"/>
                    <a:pt x="16760" y="0"/>
                  </a:cubicBezTo>
                  <a:close/>
                </a:path>
              </a:pathLst>
            </a:custGeom>
            <a:blipFill>
              <a:blip r:embed="rId3"/>
              <a:stretch>
                <a:fillRect t="-59994" b="-59994"/>
              </a:stretch>
            </a:blipFill>
          </p:spPr>
          <p:txBody>
            <a:bodyPr/>
            <a:lstStyle/>
            <a:p>
              <a:endParaRPr lang="en-JM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81000" y="5121512"/>
            <a:ext cx="17308819" cy="4849544"/>
            <a:chOff x="0" y="0"/>
            <a:chExt cx="4501501" cy="12169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01501" cy="1216942"/>
            </a:xfrm>
            <a:custGeom>
              <a:avLst/>
              <a:gdLst/>
              <a:ahLst/>
              <a:cxnLst/>
              <a:rect l="l" t="t" r="r" b="b"/>
              <a:pathLst>
                <a:path w="4501501" h="1216942">
                  <a:moveTo>
                    <a:pt x="23101" y="0"/>
                  </a:moveTo>
                  <a:lnTo>
                    <a:pt x="4478400" y="0"/>
                  </a:lnTo>
                  <a:cubicBezTo>
                    <a:pt x="4491158" y="0"/>
                    <a:pt x="4501501" y="10343"/>
                    <a:pt x="4501501" y="23101"/>
                  </a:cubicBezTo>
                  <a:lnTo>
                    <a:pt x="4501501" y="1193841"/>
                  </a:lnTo>
                  <a:cubicBezTo>
                    <a:pt x="4501501" y="1199967"/>
                    <a:pt x="4499067" y="1205843"/>
                    <a:pt x="4494735" y="1210176"/>
                  </a:cubicBezTo>
                  <a:cubicBezTo>
                    <a:pt x="4490403" y="1214508"/>
                    <a:pt x="4484527" y="1216942"/>
                    <a:pt x="4478400" y="1216942"/>
                  </a:cubicBezTo>
                  <a:lnTo>
                    <a:pt x="23101" y="1216942"/>
                  </a:lnTo>
                  <a:cubicBezTo>
                    <a:pt x="16974" y="1216942"/>
                    <a:pt x="11099" y="1214508"/>
                    <a:pt x="6766" y="1210176"/>
                  </a:cubicBezTo>
                  <a:cubicBezTo>
                    <a:pt x="2434" y="1205843"/>
                    <a:pt x="0" y="1199967"/>
                    <a:pt x="0" y="1193841"/>
                  </a:cubicBezTo>
                  <a:lnTo>
                    <a:pt x="0" y="23101"/>
                  </a:lnTo>
                  <a:cubicBezTo>
                    <a:pt x="0" y="10343"/>
                    <a:pt x="10343" y="0"/>
                    <a:pt x="23101" y="0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01501" cy="1255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61740" y="496895"/>
            <a:ext cx="5953013" cy="3595005"/>
            <a:chOff x="0" y="0"/>
            <a:chExt cx="7937350" cy="479334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924578" cy="4655767"/>
              <a:chOff x="0" y="0"/>
              <a:chExt cx="1565349" cy="91965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565349" cy="919658"/>
              </a:xfrm>
              <a:custGeom>
                <a:avLst/>
                <a:gdLst/>
                <a:ahLst/>
                <a:cxnLst/>
                <a:rect l="l" t="t" r="r" b="b"/>
                <a:pathLst>
                  <a:path w="1565349" h="919658">
                    <a:moveTo>
                      <a:pt x="130260" y="0"/>
                    </a:moveTo>
                    <a:lnTo>
                      <a:pt x="1435089" y="0"/>
                    </a:lnTo>
                    <a:cubicBezTo>
                      <a:pt x="1507029" y="0"/>
                      <a:pt x="1565349" y="58319"/>
                      <a:pt x="1565349" y="130260"/>
                    </a:cubicBezTo>
                    <a:lnTo>
                      <a:pt x="1565349" y="789398"/>
                    </a:lnTo>
                    <a:cubicBezTo>
                      <a:pt x="1565349" y="823945"/>
                      <a:pt x="1551625" y="857077"/>
                      <a:pt x="1527196" y="881505"/>
                    </a:cubicBezTo>
                    <a:cubicBezTo>
                      <a:pt x="1502768" y="905934"/>
                      <a:pt x="1469636" y="919658"/>
                      <a:pt x="1435089" y="919658"/>
                    </a:cubicBezTo>
                    <a:lnTo>
                      <a:pt x="130260" y="919658"/>
                    </a:lnTo>
                    <a:cubicBezTo>
                      <a:pt x="58319" y="919658"/>
                      <a:pt x="0" y="861338"/>
                      <a:pt x="0" y="789398"/>
                    </a:cubicBezTo>
                    <a:lnTo>
                      <a:pt x="0" y="130260"/>
                    </a:lnTo>
                    <a:cubicBezTo>
                      <a:pt x="0" y="58319"/>
                      <a:pt x="58319" y="0"/>
                      <a:pt x="130260" y="0"/>
                    </a:cubicBezTo>
                    <a:close/>
                  </a:path>
                </a:pathLst>
              </a:custGeom>
              <a:solidFill>
                <a:srgbClr val="1B2B50"/>
              </a:solidFill>
            </p:spPr>
            <p:txBody>
              <a:bodyPr/>
              <a:lstStyle/>
              <a:p>
                <a:endParaRPr lang="en-JM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565349" cy="9577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99066" y="2671606"/>
              <a:ext cx="7738284" cy="2121735"/>
              <a:chOff x="0" y="0"/>
              <a:chExt cx="1528550" cy="41910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528550" cy="419108"/>
              </a:xfrm>
              <a:custGeom>
                <a:avLst/>
                <a:gdLst/>
                <a:ahLst/>
                <a:cxnLst/>
                <a:rect l="l" t="t" r="r" b="b"/>
                <a:pathLst>
                  <a:path w="1528550" h="419108">
                    <a:moveTo>
                      <a:pt x="0" y="0"/>
                    </a:moveTo>
                    <a:lnTo>
                      <a:pt x="1528550" y="0"/>
                    </a:lnTo>
                    <a:lnTo>
                      <a:pt x="1528550" y="419108"/>
                    </a:lnTo>
                    <a:lnTo>
                      <a:pt x="0" y="419108"/>
                    </a:lnTo>
                    <a:close/>
                  </a:path>
                </a:pathLst>
              </a:custGeom>
              <a:solidFill>
                <a:srgbClr val="1B2B50"/>
              </a:solidFill>
            </p:spPr>
            <p:txBody>
              <a:bodyPr/>
              <a:lstStyle/>
              <a:p>
                <a:endParaRPr lang="en-JM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528550" cy="4572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93147" y="0"/>
              <a:ext cx="742377" cy="4655767"/>
              <a:chOff x="0" y="0"/>
              <a:chExt cx="146642" cy="91965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46642" cy="919658"/>
              </a:xfrm>
              <a:custGeom>
                <a:avLst/>
                <a:gdLst/>
                <a:ahLst/>
                <a:cxnLst/>
                <a:rect l="l" t="t" r="r" b="b"/>
                <a:pathLst>
                  <a:path w="146642" h="919658">
                    <a:moveTo>
                      <a:pt x="0" y="0"/>
                    </a:moveTo>
                    <a:lnTo>
                      <a:pt x="146642" y="0"/>
                    </a:lnTo>
                    <a:lnTo>
                      <a:pt x="146642" y="919658"/>
                    </a:lnTo>
                    <a:lnTo>
                      <a:pt x="0" y="919658"/>
                    </a:lnTo>
                    <a:close/>
                  </a:path>
                </a:pathLst>
              </a:custGeom>
              <a:solidFill>
                <a:srgbClr val="1B2B50"/>
              </a:solidFill>
            </p:spPr>
            <p:txBody>
              <a:bodyPr/>
              <a:lstStyle/>
              <a:p>
                <a:endParaRPr lang="en-JM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46642" cy="9577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624895" y="1087238"/>
            <a:ext cx="5273855" cy="1895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02"/>
              </a:lnSpc>
            </a:pPr>
            <a:r>
              <a:rPr lang="en-US" sz="6729" spc="-383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Jamaica’s 20 Year Roadmap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1600" y="5121512"/>
            <a:ext cx="17158219" cy="4644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59"/>
              </a:lnSpc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Approved by Cabinet in 2025-Roadmap translates policy interest into structured national action.  It prioritizes:</a:t>
            </a:r>
          </a:p>
          <a:p>
            <a:pPr algn="just">
              <a:lnSpc>
                <a:spcPts val="3759"/>
              </a:lnSpc>
            </a:pPr>
            <a:endParaRPr lang="en-US" sz="2292" spc="22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52187" lvl="2" indent="-247493" algn="just">
              <a:lnSpc>
                <a:spcPts val="3759"/>
              </a:lnSpc>
              <a:spcAft>
                <a:spcPts val="6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Comprehensive legislative reform -either amendment the </a:t>
            </a:r>
            <a:r>
              <a:rPr lang="en-US" sz="2292" i="1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NSRP Act, 2015 </a:t>
            </a: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 enact a new Act</a:t>
            </a:r>
          </a:p>
          <a:p>
            <a:pPr marL="952187" lvl="2" indent="-247493" algn="just">
              <a:lnSpc>
                <a:spcPts val="3759"/>
              </a:lnSpc>
              <a:spcAft>
                <a:spcPts val="6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Creation of an independent nuclear regulatory authority.</a:t>
            </a:r>
          </a:p>
          <a:p>
            <a:pPr marL="952187" lvl="2" indent="-247493" algn="just">
              <a:lnSpc>
                <a:spcPts val="3759"/>
              </a:lnSpc>
              <a:spcAft>
                <a:spcPts val="6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Establishment of a Nuclear Energy Planning and Implementation Organization (NEIPO) - central coordination body for aligning ministries, academia, and international partners.</a:t>
            </a:r>
          </a:p>
          <a:p>
            <a:pPr marL="952187" lvl="2" indent="-247493" algn="just">
              <a:lnSpc>
                <a:spcPts val="3759"/>
              </a:lnSpc>
              <a:spcAft>
                <a:spcPts val="6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Human resource and infrastructure development.</a:t>
            </a:r>
          </a:p>
          <a:p>
            <a:pPr marL="952187" lvl="2" indent="-247493" algn="just">
              <a:lnSpc>
                <a:spcPts val="3759"/>
              </a:lnSpc>
              <a:spcAft>
                <a:spcPts val="6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International cooperation for knowledge and safety exchange.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6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8181" y="330802"/>
            <a:ext cx="17091638" cy="5176283"/>
            <a:chOff x="0" y="0"/>
            <a:chExt cx="2647942" cy="8019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47942" cy="801942"/>
            </a:xfrm>
            <a:custGeom>
              <a:avLst/>
              <a:gdLst/>
              <a:ahLst/>
              <a:cxnLst/>
              <a:rect l="l" t="t" r="r" b="b"/>
              <a:pathLst>
                <a:path w="2647942" h="801942">
                  <a:moveTo>
                    <a:pt x="16760" y="0"/>
                  </a:moveTo>
                  <a:lnTo>
                    <a:pt x="2631182" y="0"/>
                  </a:lnTo>
                  <a:cubicBezTo>
                    <a:pt x="2635627" y="0"/>
                    <a:pt x="2639890" y="1766"/>
                    <a:pt x="2643033" y="4909"/>
                  </a:cubicBezTo>
                  <a:cubicBezTo>
                    <a:pt x="2646176" y="8052"/>
                    <a:pt x="2647942" y="12315"/>
                    <a:pt x="2647942" y="16760"/>
                  </a:cubicBezTo>
                  <a:lnTo>
                    <a:pt x="2647942" y="785182"/>
                  </a:lnTo>
                  <a:cubicBezTo>
                    <a:pt x="2647942" y="789627"/>
                    <a:pt x="2646176" y="793890"/>
                    <a:pt x="2643033" y="797033"/>
                  </a:cubicBezTo>
                  <a:cubicBezTo>
                    <a:pt x="2639890" y="800176"/>
                    <a:pt x="2635627" y="801942"/>
                    <a:pt x="2631182" y="801942"/>
                  </a:cubicBezTo>
                  <a:lnTo>
                    <a:pt x="16760" y="801942"/>
                  </a:lnTo>
                  <a:cubicBezTo>
                    <a:pt x="12315" y="801942"/>
                    <a:pt x="8052" y="800176"/>
                    <a:pt x="4909" y="797033"/>
                  </a:cubicBezTo>
                  <a:cubicBezTo>
                    <a:pt x="1766" y="793890"/>
                    <a:pt x="0" y="789627"/>
                    <a:pt x="0" y="785182"/>
                  </a:cubicBezTo>
                  <a:lnTo>
                    <a:pt x="0" y="16760"/>
                  </a:lnTo>
                  <a:cubicBezTo>
                    <a:pt x="0" y="12315"/>
                    <a:pt x="1766" y="8052"/>
                    <a:pt x="4909" y="4909"/>
                  </a:cubicBezTo>
                  <a:cubicBezTo>
                    <a:pt x="8052" y="1766"/>
                    <a:pt x="12315" y="0"/>
                    <a:pt x="16760" y="0"/>
                  </a:cubicBezTo>
                  <a:close/>
                </a:path>
              </a:pathLst>
            </a:custGeom>
            <a:blipFill>
              <a:blip r:embed="rId3"/>
              <a:stretch>
                <a:fillRect t="-89566" b="-30423"/>
              </a:stretch>
            </a:blipFill>
          </p:spPr>
          <p:txBody>
            <a:bodyPr/>
            <a:lstStyle/>
            <a:p>
              <a:endParaRPr lang="en-JM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903053" y="5678535"/>
            <a:ext cx="12786765" cy="4087325"/>
            <a:chOff x="0" y="0"/>
            <a:chExt cx="3367708" cy="10764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67708" cy="1076497"/>
            </a:xfrm>
            <a:custGeom>
              <a:avLst/>
              <a:gdLst/>
              <a:ahLst/>
              <a:cxnLst/>
              <a:rect l="l" t="t" r="r" b="b"/>
              <a:pathLst>
                <a:path w="3367708" h="1076497">
                  <a:moveTo>
                    <a:pt x="30879" y="0"/>
                  </a:moveTo>
                  <a:lnTo>
                    <a:pt x="3336829" y="0"/>
                  </a:lnTo>
                  <a:cubicBezTo>
                    <a:pt x="3345019" y="0"/>
                    <a:pt x="3352872" y="3253"/>
                    <a:pt x="3358664" y="9044"/>
                  </a:cubicBezTo>
                  <a:cubicBezTo>
                    <a:pt x="3364454" y="14835"/>
                    <a:pt x="3367708" y="22689"/>
                    <a:pt x="3367708" y="30879"/>
                  </a:cubicBezTo>
                  <a:lnTo>
                    <a:pt x="3367708" y="1045619"/>
                  </a:lnTo>
                  <a:cubicBezTo>
                    <a:pt x="3367708" y="1062672"/>
                    <a:pt x="3353883" y="1076497"/>
                    <a:pt x="3336829" y="1076497"/>
                  </a:cubicBezTo>
                  <a:lnTo>
                    <a:pt x="30879" y="1076497"/>
                  </a:lnTo>
                  <a:cubicBezTo>
                    <a:pt x="22689" y="1076497"/>
                    <a:pt x="14835" y="1073244"/>
                    <a:pt x="9044" y="1067453"/>
                  </a:cubicBezTo>
                  <a:cubicBezTo>
                    <a:pt x="3253" y="1061662"/>
                    <a:pt x="0" y="1053808"/>
                    <a:pt x="0" y="1045619"/>
                  </a:cubicBezTo>
                  <a:lnTo>
                    <a:pt x="0" y="30879"/>
                  </a:lnTo>
                  <a:cubicBezTo>
                    <a:pt x="0" y="13825"/>
                    <a:pt x="13825" y="0"/>
                    <a:pt x="30879" y="0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367708" cy="1114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8181" y="5678535"/>
            <a:ext cx="6845597" cy="4087325"/>
            <a:chOff x="0" y="0"/>
            <a:chExt cx="1802956" cy="10764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02956" cy="1076497"/>
            </a:xfrm>
            <a:custGeom>
              <a:avLst/>
              <a:gdLst/>
              <a:ahLst/>
              <a:cxnLst/>
              <a:rect l="l" t="t" r="r" b="b"/>
              <a:pathLst>
                <a:path w="1802956" h="1076497">
                  <a:moveTo>
                    <a:pt x="57678" y="0"/>
                  </a:moveTo>
                  <a:lnTo>
                    <a:pt x="1745278" y="0"/>
                  </a:lnTo>
                  <a:cubicBezTo>
                    <a:pt x="1760575" y="0"/>
                    <a:pt x="1775246" y="6077"/>
                    <a:pt x="1786062" y="16893"/>
                  </a:cubicBezTo>
                  <a:cubicBezTo>
                    <a:pt x="1796879" y="27710"/>
                    <a:pt x="1802956" y="42381"/>
                    <a:pt x="1802956" y="57678"/>
                  </a:cubicBezTo>
                  <a:lnTo>
                    <a:pt x="1802956" y="1018819"/>
                  </a:lnTo>
                  <a:cubicBezTo>
                    <a:pt x="1802956" y="1034117"/>
                    <a:pt x="1796879" y="1048787"/>
                    <a:pt x="1786062" y="1059604"/>
                  </a:cubicBezTo>
                  <a:cubicBezTo>
                    <a:pt x="1775246" y="1070420"/>
                    <a:pt x="1760575" y="1076497"/>
                    <a:pt x="1745278" y="1076497"/>
                  </a:cubicBezTo>
                  <a:lnTo>
                    <a:pt x="57678" y="1076497"/>
                  </a:lnTo>
                  <a:cubicBezTo>
                    <a:pt x="42381" y="1076497"/>
                    <a:pt x="27710" y="1070420"/>
                    <a:pt x="16893" y="1059604"/>
                  </a:cubicBezTo>
                  <a:cubicBezTo>
                    <a:pt x="6077" y="1048787"/>
                    <a:pt x="0" y="1034117"/>
                    <a:pt x="0" y="1018819"/>
                  </a:cubicBezTo>
                  <a:lnTo>
                    <a:pt x="0" y="57678"/>
                  </a:lnTo>
                  <a:cubicBezTo>
                    <a:pt x="0" y="42381"/>
                    <a:pt x="6077" y="27710"/>
                    <a:pt x="16893" y="16893"/>
                  </a:cubicBezTo>
                  <a:cubicBezTo>
                    <a:pt x="27710" y="6077"/>
                    <a:pt x="42381" y="0"/>
                    <a:pt x="57678" y="0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02956" cy="1114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70230" y="6173896"/>
            <a:ext cx="4215883" cy="1979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43"/>
              </a:lnSpc>
            </a:pPr>
            <a:r>
              <a:rPr lang="en-US" sz="4400" spc="-383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Key Challenges and Risks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56156" y="5776501"/>
            <a:ext cx="11880557" cy="374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59"/>
              </a:lnSpc>
              <a:spcAft>
                <a:spcPts val="600"/>
              </a:spcAft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Transitioning to nuclear energy involves complex challenges:</a:t>
            </a:r>
          </a:p>
          <a:p>
            <a:pPr marL="494987" lvl="1" indent="-247493" algn="just">
              <a:lnSpc>
                <a:spcPts val="3759"/>
              </a:lnSpc>
              <a:spcAft>
                <a:spcPts val="6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High upfront capital costs and financing uncertainties.</a:t>
            </a:r>
          </a:p>
          <a:p>
            <a:pPr marL="494987" lvl="1" indent="-247493" algn="just">
              <a:lnSpc>
                <a:spcPts val="3759"/>
              </a:lnSpc>
              <a:spcAft>
                <a:spcPts val="6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Public skepticism about safety and waste management.</a:t>
            </a:r>
          </a:p>
          <a:p>
            <a:pPr marL="494987" lvl="1" indent="-247493" algn="just">
              <a:lnSpc>
                <a:spcPts val="3759"/>
              </a:lnSpc>
              <a:spcAft>
                <a:spcPts val="6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Regulatory readiness and sustained political will.</a:t>
            </a:r>
          </a:p>
          <a:p>
            <a:pPr marL="494987" lvl="1" indent="-247493" algn="just">
              <a:lnSpc>
                <a:spcPts val="3759"/>
              </a:lnSpc>
              <a:spcAft>
                <a:spcPts val="6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Long-term institutional capacity for waste disposal and decommissioning.</a:t>
            </a:r>
          </a:p>
          <a:p>
            <a:pPr marL="494987" lvl="1" indent="-247493" algn="just">
              <a:lnSpc>
                <a:spcPts val="3759"/>
              </a:lnSpc>
              <a:spcAft>
                <a:spcPts val="6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Regional emergency preparedness and security measures.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6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8181" y="5350480"/>
            <a:ext cx="17091638" cy="4620576"/>
            <a:chOff x="0" y="0"/>
            <a:chExt cx="4501501" cy="12169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1501" cy="1216942"/>
            </a:xfrm>
            <a:custGeom>
              <a:avLst/>
              <a:gdLst/>
              <a:ahLst/>
              <a:cxnLst/>
              <a:rect l="l" t="t" r="r" b="b"/>
              <a:pathLst>
                <a:path w="4501501" h="1216942">
                  <a:moveTo>
                    <a:pt x="23101" y="0"/>
                  </a:moveTo>
                  <a:lnTo>
                    <a:pt x="4478400" y="0"/>
                  </a:lnTo>
                  <a:cubicBezTo>
                    <a:pt x="4491158" y="0"/>
                    <a:pt x="4501501" y="10343"/>
                    <a:pt x="4501501" y="23101"/>
                  </a:cubicBezTo>
                  <a:lnTo>
                    <a:pt x="4501501" y="1193841"/>
                  </a:lnTo>
                  <a:cubicBezTo>
                    <a:pt x="4501501" y="1199967"/>
                    <a:pt x="4499067" y="1205843"/>
                    <a:pt x="4494735" y="1210176"/>
                  </a:cubicBezTo>
                  <a:cubicBezTo>
                    <a:pt x="4490403" y="1214508"/>
                    <a:pt x="4484527" y="1216942"/>
                    <a:pt x="4478400" y="1216942"/>
                  </a:cubicBezTo>
                  <a:lnTo>
                    <a:pt x="23101" y="1216942"/>
                  </a:lnTo>
                  <a:cubicBezTo>
                    <a:pt x="16974" y="1216942"/>
                    <a:pt x="11099" y="1214508"/>
                    <a:pt x="6766" y="1210176"/>
                  </a:cubicBezTo>
                  <a:cubicBezTo>
                    <a:pt x="2434" y="1205843"/>
                    <a:pt x="0" y="1199967"/>
                    <a:pt x="0" y="1193841"/>
                  </a:cubicBezTo>
                  <a:lnTo>
                    <a:pt x="0" y="23101"/>
                  </a:lnTo>
                  <a:cubicBezTo>
                    <a:pt x="0" y="10343"/>
                    <a:pt x="10343" y="0"/>
                    <a:pt x="23101" y="0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01501" cy="1255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8656" y="3698608"/>
            <a:ext cx="8339077" cy="3464334"/>
            <a:chOff x="0" y="0"/>
            <a:chExt cx="11118769" cy="461911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1100877" cy="4486539"/>
              <a:chOff x="0" y="0"/>
              <a:chExt cx="2192766" cy="88623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92766" cy="886230"/>
              </a:xfrm>
              <a:custGeom>
                <a:avLst/>
                <a:gdLst/>
                <a:ahLst/>
                <a:cxnLst/>
                <a:rect l="l" t="t" r="r" b="b"/>
                <a:pathLst>
                  <a:path w="2192766" h="886230">
                    <a:moveTo>
                      <a:pt x="92989" y="0"/>
                    </a:moveTo>
                    <a:lnTo>
                      <a:pt x="2099777" y="0"/>
                    </a:lnTo>
                    <a:cubicBezTo>
                      <a:pt x="2151133" y="0"/>
                      <a:pt x="2192766" y="41632"/>
                      <a:pt x="2192766" y="92989"/>
                    </a:cubicBezTo>
                    <a:lnTo>
                      <a:pt x="2192766" y="793241"/>
                    </a:lnTo>
                    <a:cubicBezTo>
                      <a:pt x="2192766" y="844597"/>
                      <a:pt x="2151133" y="886230"/>
                      <a:pt x="2099777" y="886230"/>
                    </a:cubicBezTo>
                    <a:lnTo>
                      <a:pt x="92989" y="886230"/>
                    </a:lnTo>
                    <a:cubicBezTo>
                      <a:pt x="41632" y="886230"/>
                      <a:pt x="0" y="844597"/>
                      <a:pt x="0" y="793241"/>
                    </a:cubicBezTo>
                    <a:lnTo>
                      <a:pt x="0" y="92989"/>
                    </a:lnTo>
                    <a:cubicBezTo>
                      <a:pt x="0" y="41632"/>
                      <a:pt x="41632" y="0"/>
                      <a:pt x="92989" y="0"/>
                    </a:cubicBezTo>
                    <a:close/>
                  </a:path>
                </a:pathLst>
              </a:custGeom>
              <a:solidFill>
                <a:srgbClr val="1B2B50"/>
              </a:solidFill>
            </p:spPr>
            <p:txBody>
              <a:bodyPr/>
              <a:lstStyle/>
              <a:p>
                <a:endParaRPr lang="en-JM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192766" cy="9243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78855" y="2574498"/>
              <a:ext cx="10839914" cy="2044614"/>
              <a:chOff x="0" y="0"/>
              <a:chExt cx="2141218" cy="40387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41218" cy="403874"/>
              </a:xfrm>
              <a:custGeom>
                <a:avLst/>
                <a:gdLst/>
                <a:ahLst/>
                <a:cxnLst/>
                <a:rect l="l" t="t" r="r" b="b"/>
                <a:pathLst>
                  <a:path w="2141218" h="403874">
                    <a:moveTo>
                      <a:pt x="0" y="0"/>
                    </a:moveTo>
                    <a:lnTo>
                      <a:pt x="2141218" y="0"/>
                    </a:lnTo>
                    <a:lnTo>
                      <a:pt x="2141218" y="403874"/>
                    </a:lnTo>
                    <a:lnTo>
                      <a:pt x="0" y="403874"/>
                    </a:lnTo>
                    <a:close/>
                  </a:path>
                </a:pathLst>
              </a:custGeom>
              <a:solidFill>
                <a:srgbClr val="1B2B50"/>
              </a:solidFill>
            </p:spPr>
            <p:txBody>
              <a:bodyPr/>
              <a:lstStyle/>
              <a:p>
                <a:endParaRPr lang="en-JM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41218" cy="4419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30482" y="0"/>
              <a:ext cx="1039933" cy="4486539"/>
              <a:chOff x="0" y="0"/>
              <a:chExt cx="205419" cy="8862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05419" cy="886230"/>
              </a:xfrm>
              <a:custGeom>
                <a:avLst/>
                <a:gdLst/>
                <a:ahLst/>
                <a:cxnLst/>
                <a:rect l="l" t="t" r="r" b="b"/>
                <a:pathLst>
                  <a:path w="205419" h="886230">
                    <a:moveTo>
                      <a:pt x="0" y="0"/>
                    </a:moveTo>
                    <a:lnTo>
                      <a:pt x="205419" y="0"/>
                    </a:lnTo>
                    <a:lnTo>
                      <a:pt x="205419" y="886230"/>
                    </a:lnTo>
                    <a:lnTo>
                      <a:pt x="0" y="886230"/>
                    </a:lnTo>
                    <a:close/>
                  </a:path>
                </a:pathLst>
              </a:custGeom>
              <a:solidFill>
                <a:srgbClr val="1B2B50"/>
              </a:solidFill>
            </p:spPr>
            <p:txBody>
              <a:bodyPr/>
              <a:lstStyle/>
              <a:p>
                <a:endParaRPr lang="en-JM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5419" cy="9243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5" name="TextBox 15"/>
          <p:cNvSpPr txBox="1"/>
          <p:nvPr/>
        </p:nvSpPr>
        <p:spPr>
          <a:xfrm>
            <a:off x="937760" y="3857928"/>
            <a:ext cx="7817489" cy="848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68"/>
              </a:lnSpc>
            </a:pPr>
            <a:r>
              <a:rPr lang="en-US" sz="4000" spc="-383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Public Perception &amp; Engagement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7322" y="5710458"/>
            <a:ext cx="16598245" cy="390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59"/>
              </a:lnSpc>
              <a:spcAft>
                <a:spcPts val="600"/>
              </a:spcAft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Public perception is a decisive factor in nuclear success. Effective engagement should include:</a:t>
            </a:r>
          </a:p>
          <a:p>
            <a:pPr marL="952187" lvl="2" indent="-247493" algn="just">
              <a:lnSpc>
                <a:spcPts val="3759"/>
              </a:lnSpc>
              <a:spcAft>
                <a:spcPts val="6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Clear communication on safety, cost, and environmental impact.</a:t>
            </a:r>
          </a:p>
          <a:p>
            <a:pPr marL="952187" lvl="2" indent="-247493" algn="just">
              <a:lnSpc>
                <a:spcPts val="3759"/>
              </a:lnSpc>
              <a:spcAft>
                <a:spcPts val="6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Educational partnerships with schools and universities.</a:t>
            </a:r>
          </a:p>
          <a:p>
            <a:pPr marL="952187" lvl="2" indent="-247493" algn="just">
              <a:lnSpc>
                <a:spcPts val="3759"/>
              </a:lnSpc>
              <a:spcAft>
                <a:spcPts val="6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Open town halls and digital platforms for public dialogue.</a:t>
            </a:r>
          </a:p>
          <a:p>
            <a:pPr marL="952187" lvl="2" indent="-247493" algn="just">
              <a:lnSpc>
                <a:spcPts val="3759"/>
              </a:lnSpc>
              <a:spcAft>
                <a:spcPts val="18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Transparency in government decisions and risk management.</a:t>
            </a:r>
          </a:p>
          <a:p>
            <a:pPr algn="just">
              <a:lnSpc>
                <a:spcPts val="3759"/>
              </a:lnSpc>
              <a:spcAft>
                <a:spcPts val="600"/>
              </a:spcAft>
            </a:pPr>
            <a:r>
              <a:rPr lang="en-US" sz="2292" u="none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Public trust must be earned continuously, and transparency along with education are non-negotiable pillars.</a:t>
            </a:r>
          </a:p>
        </p:txBody>
      </p:sp>
      <p:sp>
        <p:nvSpPr>
          <p:cNvPr id="17" name="Freeform 17"/>
          <p:cNvSpPr/>
          <p:nvPr/>
        </p:nvSpPr>
        <p:spPr>
          <a:xfrm>
            <a:off x="0" y="0"/>
            <a:ext cx="18288000" cy="3437242"/>
          </a:xfrm>
          <a:custGeom>
            <a:avLst/>
            <a:gdLst/>
            <a:ahLst/>
            <a:cxnLst/>
            <a:rect l="l" t="t" r="r" b="b"/>
            <a:pathLst>
              <a:path w="18288000" h="3437242">
                <a:moveTo>
                  <a:pt x="0" y="0"/>
                </a:moveTo>
                <a:lnTo>
                  <a:pt x="18288000" y="0"/>
                </a:lnTo>
                <a:lnTo>
                  <a:pt x="18288000" y="3437242"/>
                </a:lnTo>
                <a:lnTo>
                  <a:pt x="0" y="3437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4936"/>
            </a:stretch>
          </a:blipFill>
        </p:spPr>
        <p:txBody>
          <a:bodyPr/>
          <a:lstStyle/>
          <a:p>
            <a:endParaRPr lang="en-JM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70775" y="-7791991"/>
            <a:ext cx="16683574" cy="13745924"/>
            <a:chOff x="0" y="0"/>
            <a:chExt cx="986504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6504" cy="812800"/>
            </a:xfrm>
            <a:custGeom>
              <a:avLst/>
              <a:gdLst/>
              <a:ahLst/>
              <a:cxnLst/>
              <a:rect l="l" t="t" r="r" b="b"/>
              <a:pathLst>
                <a:path w="986504" h="812800">
                  <a:moveTo>
                    <a:pt x="493252" y="0"/>
                  </a:moveTo>
                  <a:cubicBezTo>
                    <a:pt x="220836" y="0"/>
                    <a:pt x="0" y="181951"/>
                    <a:pt x="0" y="406400"/>
                  </a:cubicBezTo>
                  <a:cubicBezTo>
                    <a:pt x="0" y="630849"/>
                    <a:pt x="220836" y="812800"/>
                    <a:pt x="493252" y="812800"/>
                  </a:cubicBezTo>
                  <a:cubicBezTo>
                    <a:pt x="765668" y="812800"/>
                    <a:pt x="986504" y="630849"/>
                    <a:pt x="986504" y="406400"/>
                  </a:cubicBezTo>
                  <a:cubicBezTo>
                    <a:pt x="986504" y="181951"/>
                    <a:pt x="765668" y="0"/>
                    <a:pt x="4932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190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2485" y="28575"/>
              <a:ext cx="801534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81031" y="183004"/>
            <a:ext cx="1055766" cy="105576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3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885700" y="4883788"/>
            <a:ext cx="1055766" cy="105576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3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71030" y="4230609"/>
            <a:ext cx="1055766" cy="105576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3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426541" y="2426165"/>
            <a:ext cx="1055766" cy="105576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3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245353" y="1181620"/>
            <a:ext cx="3386468" cy="71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8"/>
              </a:lnSpc>
            </a:pPr>
            <a:r>
              <a:rPr lang="en-US" sz="203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Amending or replacing the NSRP Act, 2015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18106" y="6409032"/>
            <a:ext cx="2718257" cy="71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8"/>
              </a:lnSpc>
            </a:pPr>
            <a:r>
              <a:rPr lang="en-US" sz="203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Expanding technical training programs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00463" y="5372100"/>
            <a:ext cx="4442234" cy="71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8"/>
              </a:lnSpc>
            </a:pPr>
            <a:r>
              <a:rPr lang="en-US" sz="203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Formalizing NEPIO operations under the Roadmap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494075" y="3538561"/>
            <a:ext cx="4354400" cy="106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8"/>
              </a:lnSpc>
            </a:pPr>
            <a:r>
              <a:rPr lang="en-US" sz="203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Strengthening or creating an independent nuclear regulator.</a:t>
            </a:r>
          </a:p>
          <a:p>
            <a:pPr algn="ctr">
              <a:lnSpc>
                <a:spcPts val="2848"/>
              </a:lnSpc>
            </a:pPr>
            <a:endParaRPr lang="en-US" sz="2034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191287" y="379306"/>
            <a:ext cx="1235253" cy="75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9"/>
              </a:lnSpc>
            </a:pPr>
            <a:r>
              <a:rPr lang="en-US" sz="4185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749351" y="5201601"/>
            <a:ext cx="1055766" cy="105576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3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638762" y="5398938"/>
            <a:ext cx="1235253" cy="75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9"/>
              </a:lnSpc>
            </a:pPr>
            <a:r>
              <a:rPr lang="en-US" sz="4185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681287" y="4426295"/>
            <a:ext cx="1235253" cy="75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9"/>
              </a:lnSpc>
            </a:pPr>
            <a:r>
              <a:rPr lang="en-US" sz="4185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308225" y="2587336"/>
            <a:ext cx="1235253" cy="75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9"/>
              </a:lnSpc>
            </a:pPr>
            <a:r>
              <a:rPr lang="en-US" sz="4185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97534" y="8318594"/>
            <a:ext cx="16692933" cy="137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2"/>
              </a:lnSpc>
            </a:pPr>
            <a:r>
              <a:rPr lang="en-US" sz="2289" dirty="0">
                <a:solidFill>
                  <a:srgbClr val="CAD6DE"/>
                </a:solidFill>
                <a:latin typeface="Montserrat"/>
                <a:ea typeface="Montserrat"/>
                <a:cs typeface="Montserrat"/>
                <a:sym typeface="Montserrat"/>
              </a:rPr>
              <a:t>Moving from exploration to implementation requires a structured, phased approach — transitioning from policy intent to practical implementation, and enabling integration with renewable energy initiatives to achieve a balanced, resilient energy portfolio.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10297" y="7225429"/>
            <a:ext cx="9206243" cy="94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68"/>
              </a:lnSpc>
            </a:pPr>
            <a:r>
              <a:rPr lang="en-US" sz="6729" spc="-38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Path Forward for Jamaica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736618" y="6154598"/>
            <a:ext cx="3353925" cy="71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8"/>
              </a:lnSpc>
            </a:pPr>
            <a:r>
              <a:rPr lang="en-US" sz="2034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Executing feasibility and siting studies for SMRs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795955" y="5094886"/>
            <a:ext cx="1235253" cy="75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9"/>
              </a:lnSpc>
            </a:pPr>
            <a:r>
              <a:rPr lang="en-US" sz="4185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5" grpId="0"/>
      <p:bldP spid="26" grpId="0"/>
      <p:bldP spid="27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6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2499" y="634851"/>
            <a:ext cx="17023002" cy="9017299"/>
            <a:chOff x="0" y="0"/>
            <a:chExt cx="4483424" cy="23749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3424" cy="2374927"/>
            </a:xfrm>
            <a:custGeom>
              <a:avLst/>
              <a:gdLst/>
              <a:ahLst/>
              <a:cxnLst/>
              <a:rect l="l" t="t" r="r" b="b"/>
              <a:pathLst>
                <a:path w="4483424" h="2374927">
                  <a:moveTo>
                    <a:pt x="23194" y="0"/>
                  </a:moveTo>
                  <a:lnTo>
                    <a:pt x="4460230" y="0"/>
                  </a:lnTo>
                  <a:cubicBezTo>
                    <a:pt x="4473040" y="0"/>
                    <a:pt x="4483424" y="10384"/>
                    <a:pt x="4483424" y="23194"/>
                  </a:cubicBezTo>
                  <a:lnTo>
                    <a:pt x="4483424" y="2351732"/>
                  </a:lnTo>
                  <a:cubicBezTo>
                    <a:pt x="4483424" y="2364542"/>
                    <a:pt x="4473040" y="2374927"/>
                    <a:pt x="4460230" y="2374927"/>
                  </a:cubicBezTo>
                  <a:lnTo>
                    <a:pt x="23194" y="2374927"/>
                  </a:lnTo>
                  <a:cubicBezTo>
                    <a:pt x="17043" y="2374927"/>
                    <a:pt x="11143" y="2372483"/>
                    <a:pt x="6793" y="2368133"/>
                  </a:cubicBezTo>
                  <a:cubicBezTo>
                    <a:pt x="2444" y="2363783"/>
                    <a:pt x="0" y="2357884"/>
                    <a:pt x="0" y="2351732"/>
                  </a:cubicBezTo>
                  <a:lnTo>
                    <a:pt x="0" y="23194"/>
                  </a:lnTo>
                  <a:cubicBezTo>
                    <a:pt x="0" y="10384"/>
                    <a:pt x="10384" y="0"/>
                    <a:pt x="23194" y="0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83424" cy="24130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634851"/>
            <a:ext cx="8511501" cy="9017299"/>
            <a:chOff x="0" y="0"/>
            <a:chExt cx="1318654" cy="13970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18654" cy="1397016"/>
            </a:xfrm>
            <a:custGeom>
              <a:avLst/>
              <a:gdLst/>
              <a:ahLst/>
              <a:cxnLst/>
              <a:rect l="l" t="t" r="r" b="b"/>
              <a:pathLst>
                <a:path w="1318654" h="1397016">
                  <a:moveTo>
                    <a:pt x="54575" y="0"/>
                  </a:moveTo>
                  <a:lnTo>
                    <a:pt x="1264079" y="0"/>
                  </a:lnTo>
                  <a:cubicBezTo>
                    <a:pt x="1294220" y="0"/>
                    <a:pt x="1318654" y="24434"/>
                    <a:pt x="1318654" y="54575"/>
                  </a:cubicBezTo>
                  <a:lnTo>
                    <a:pt x="1318654" y="1342441"/>
                  </a:lnTo>
                  <a:cubicBezTo>
                    <a:pt x="1318654" y="1372582"/>
                    <a:pt x="1294220" y="1397016"/>
                    <a:pt x="1264079" y="1397016"/>
                  </a:cubicBezTo>
                  <a:lnTo>
                    <a:pt x="54575" y="1397016"/>
                  </a:lnTo>
                  <a:cubicBezTo>
                    <a:pt x="40101" y="1397016"/>
                    <a:pt x="26219" y="1391266"/>
                    <a:pt x="15985" y="1381031"/>
                  </a:cubicBezTo>
                  <a:cubicBezTo>
                    <a:pt x="5750" y="1370796"/>
                    <a:pt x="0" y="1356915"/>
                    <a:pt x="0" y="1342441"/>
                  </a:cubicBezTo>
                  <a:lnTo>
                    <a:pt x="0" y="54575"/>
                  </a:lnTo>
                  <a:cubicBezTo>
                    <a:pt x="0" y="24434"/>
                    <a:pt x="24434" y="0"/>
                    <a:pt x="54575" y="0"/>
                  </a:cubicBezTo>
                  <a:close/>
                </a:path>
              </a:pathLst>
            </a:custGeom>
            <a:blipFill>
              <a:blip r:embed="rId2"/>
              <a:stretch>
                <a:fillRect l="-17225"/>
              </a:stretch>
            </a:blipFill>
          </p:spPr>
          <p:txBody>
            <a:bodyPr/>
            <a:lstStyle/>
            <a:p>
              <a:endParaRPr lang="en-JM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07751" y="634851"/>
            <a:ext cx="8537590" cy="9017299"/>
            <a:chOff x="0" y="0"/>
            <a:chExt cx="2248583" cy="2374926"/>
          </a:xfrm>
        </p:grpSpPr>
        <p:sp>
          <p:nvSpPr>
            <p:cNvPr id="8" name="Freeform 8"/>
            <p:cNvSpPr/>
            <p:nvPr/>
          </p:nvSpPr>
          <p:spPr>
            <a:xfrm>
              <a:off x="4077" y="0"/>
              <a:ext cx="2240429" cy="2374927"/>
            </a:xfrm>
            <a:custGeom>
              <a:avLst/>
              <a:gdLst/>
              <a:ahLst/>
              <a:cxnLst/>
              <a:rect l="l" t="t" r="r" b="b"/>
              <a:pathLst>
                <a:path w="2240429" h="2374927">
                  <a:moveTo>
                    <a:pt x="263506" y="2374927"/>
                  </a:moveTo>
                  <a:lnTo>
                    <a:pt x="1976923" y="2374927"/>
                  </a:lnTo>
                  <a:cubicBezTo>
                    <a:pt x="2013336" y="2374927"/>
                    <a:pt x="2043691" y="2347058"/>
                    <a:pt x="2046795" y="2310778"/>
                  </a:cubicBezTo>
                  <a:lnTo>
                    <a:pt x="2239018" y="64149"/>
                  </a:lnTo>
                  <a:cubicBezTo>
                    <a:pt x="2240429" y="47656"/>
                    <a:pt x="2234860" y="31327"/>
                    <a:pt x="2223665" y="19134"/>
                  </a:cubicBezTo>
                  <a:cubicBezTo>
                    <a:pt x="2212471" y="6941"/>
                    <a:pt x="2196676" y="0"/>
                    <a:pt x="2180123" y="0"/>
                  </a:cubicBezTo>
                  <a:lnTo>
                    <a:pt x="60306" y="0"/>
                  </a:lnTo>
                  <a:cubicBezTo>
                    <a:pt x="43753" y="0"/>
                    <a:pt x="27959" y="6941"/>
                    <a:pt x="16764" y="19134"/>
                  </a:cubicBezTo>
                  <a:cubicBezTo>
                    <a:pt x="5569" y="31327"/>
                    <a:pt x="0" y="47656"/>
                    <a:pt x="1412" y="64149"/>
                  </a:cubicBezTo>
                  <a:lnTo>
                    <a:pt x="193634" y="2310778"/>
                  </a:lnTo>
                  <a:cubicBezTo>
                    <a:pt x="196739" y="2347058"/>
                    <a:pt x="227093" y="2374927"/>
                    <a:pt x="263506" y="2374927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-38100"/>
              <a:ext cx="1994583" cy="24130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104900"/>
            <a:ext cx="7512589" cy="94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68"/>
              </a:lnSpc>
            </a:pPr>
            <a:r>
              <a:rPr lang="en-US" sz="6729" spc="-38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Regional Implications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81150" y="2461624"/>
            <a:ext cx="7512589" cy="6709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74"/>
              </a:lnSpc>
              <a:spcAft>
                <a:spcPts val="1200"/>
              </a:spcAft>
            </a:pPr>
            <a:r>
              <a:rPr lang="en-US" sz="24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Jamaica’s progress carries wider Caribbean significance.</a:t>
            </a:r>
          </a:p>
          <a:p>
            <a:pPr algn="just">
              <a:lnSpc>
                <a:spcPts val="3874"/>
              </a:lnSpc>
              <a:spcAft>
                <a:spcPts val="1200"/>
              </a:spcAft>
            </a:pPr>
            <a:r>
              <a:rPr lang="en-US" sz="24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Its experience will:</a:t>
            </a:r>
          </a:p>
          <a:p>
            <a:pPr marL="494987" lvl="1" indent="-247493" algn="just">
              <a:lnSpc>
                <a:spcPts val="3874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Provide a blueprint for other CARICOM states.</a:t>
            </a:r>
          </a:p>
          <a:p>
            <a:pPr marL="494987" lvl="1" indent="-247493" algn="just">
              <a:lnSpc>
                <a:spcPts val="3874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Facilitate regional collaboration in regulation, training, and emergency response.</a:t>
            </a:r>
          </a:p>
          <a:p>
            <a:pPr marL="494987" lvl="1" indent="-247493" algn="just">
              <a:lnSpc>
                <a:spcPts val="3874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Promote a shared safety culture and collective technical advancement.</a:t>
            </a:r>
          </a:p>
          <a:p>
            <a:pPr marL="494987" lvl="1" indent="-247493" algn="just">
              <a:lnSpc>
                <a:spcPts val="3874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en-US" sz="2000" u="none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upport regional climate commitments through diversified energy strategies.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6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1305" y="1731277"/>
            <a:ext cx="7038069" cy="7038069"/>
          </a:xfrm>
          <a:custGeom>
            <a:avLst/>
            <a:gdLst/>
            <a:ahLst/>
            <a:cxnLst/>
            <a:rect l="l" t="t" r="r" b="b"/>
            <a:pathLst>
              <a:path w="7038069" h="7038069">
                <a:moveTo>
                  <a:pt x="0" y="0"/>
                </a:moveTo>
                <a:lnTo>
                  <a:pt x="7038069" y="0"/>
                </a:lnTo>
                <a:lnTo>
                  <a:pt x="7038069" y="7038069"/>
                </a:lnTo>
                <a:lnTo>
                  <a:pt x="0" y="70380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JM"/>
          </a:p>
        </p:txBody>
      </p:sp>
      <p:grpSp>
        <p:nvGrpSpPr>
          <p:cNvPr id="3" name="Group 3"/>
          <p:cNvGrpSpPr/>
          <p:nvPr/>
        </p:nvGrpSpPr>
        <p:grpSpPr>
          <a:xfrm>
            <a:off x="-561212" y="714312"/>
            <a:ext cx="8537590" cy="9017299"/>
            <a:chOff x="0" y="0"/>
            <a:chExt cx="2248583" cy="2374926"/>
          </a:xfrm>
        </p:grpSpPr>
        <p:sp>
          <p:nvSpPr>
            <p:cNvPr id="4" name="Freeform 4"/>
            <p:cNvSpPr/>
            <p:nvPr/>
          </p:nvSpPr>
          <p:spPr>
            <a:xfrm>
              <a:off x="4077" y="0"/>
              <a:ext cx="2240429" cy="2374927"/>
            </a:xfrm>
            <a:custGeom>
              <a:avLst/>
              <a:gdLst/>
              <a:ahLst/>
              <a:cxnLst/>
              <a:rect l="l" t="t" r="r" b="b"/>
              <a:pathLst>
                <a:path w="2240429" h="2374927">
                  <a:moveTo>
                    <a:pt x="263506" y="2374927"/>
                  </a:moveTo>
                  <a:lnTo>
                    <a:pt x="1976923" y="2374927"/>
                  </a:lnTo>
                  <a:cubicBezTo>
                    <a:pt x="2013336" y="2374927"/>
                    <a:pt x="2043691" y="2347058"/>
                    <a:pt x="2046795" y="2310778"/>
                  </a:cubicBezTo>
                  <a:lnTo>
                    <a:pt x="2239018" y="64149"/>
                  </a:lnTo>
                  <a:cubicBezTo>
                    <a:pt x="2240429" y="47656"/>
                    <a:pt x="2234860" y="31327"/>
                    <a:pt x="2223665" y="19134"/>
                  </a:cubicBezTo>
                  <a:cubicBezTo>
                    <a:pt x="2212471" y="6941"/>
                    <a:pt x="2196676" y="0"/>
                    <a:pt x="2180123" y="0"/>
                  </a:cubicBezTo>
                  <a:lnTo>
                    <a:pt x="60306" y="0"/>
                  </a:lnTo>
                  <a:cubicBezTo>
                    <a:pt x="43753" y="0"/>
                    <a:pt x="27959" y="6941"/>
                    <a:pt x="16764" y="19134"/>
                  </a:cubicBezTo>
                  <a:cubicBezTo>
                    <a:pt x="5569" y="31327"/>
                    <a:pt x="0" y="47656"/>
                    <a:pt x="1412" y="64149"/>
                  </a:cubicBezTo>
                  <a:lnTo>
                    <a:pt x="193634" y="2310778"/>
                  </a:lnTo>
                  <a:cubicBezTo>
                    <a:pt x="196739" y="2347058"/>
                    <a:pt x="227093" y="2374927"/>
                    <a:pt x="263506" y="2374927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-38100"/>
              <a:ext cx="1994583" cy="24130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4248" y="2164111"/>
            <a:ext cx="6557545" cy="5829056"/>
            <a:chOff x="0" y="0"/>
            <a:chExt cx="983265" cy="8740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83265" cy="874033"/>
            </a:xfrm>
            <a:custGeom>
              <a:avLst/>
              <a:gdLst/>
              <a:ahLst/>
              <a:cxnLst/>
              <a:rect l="l" t="t" r="r" b="b"/>
              <a:pathLst>
                <a:path w="983265" h="874033">
                  <a:moveTo>
                    <a:pt x="43683" y="0"/>
                  </a:moveTo>
                  <a:lnTo>
                    <a:pt x="939582" y="0"/>
                  </a:lnTo>
                  <a:cubicBezTo>
                    <a:pt x="963708" y="0"/>
                    <a:pt x="983265" y="19557"/>
                    <a:pt x="983265" y="43683"/>
                  </a:cubicBezTo>
                  <a:lnTo>
                    <a:pt x="983265" y="830350"/>
                  </a:lnTo>
                  <a:cubicBezTo>
                    <a:pt x="983265" y="854475"/>
                    <a:pt x="963708" y="874033"/>
                    <a:pt x="939582" y="874033"/>
                  </a:cubicBezTo>
                  <a:lnTo>
                    <a:pt x="43683" y="874033"/>
                  </a:lnTo>
                  <a:cubicBezTo>
                    <a:pt x="19557" y="874033"/>
                    <a:pt x="0" y="854475"/>
                    <a:pt x="0" y="830350"/>
                  </a:cubicBezTo>
                  <a:lnTo>
                    <a:pt x="0" y="43683"/>
                  </a:lnTo>
                  <a:cubicBezTo>
                    <a:pt x="0" y="19557"/>
                    <a:pt x="19557" y="0"/>
                    <a:pt x="43683" y="0"/>
                  </a:cubicBezTo>
                  <a:close/>
                </a:path>
              </a:pathLst>
            </a:custGeom>
            <a:blipFill>
              <a:blip r:embed="rId5"/>
              <a:stretch>
                <a:fillRect l="-27974" r="-27974"/>
              </a:stretch>
            </a:blipFill>
          </p:spPr>
          <p:txBody>
            <a:bodyPr/>
            <a:lstStyle/>
            <a:p>
              <a:endParaRPr lang="en-JM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433410" y="790512"/>
            <a:ext cx="7512589" cy="94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68"/>
              </a:lnSpc>
            </a:pPr>
            <a:r>
              <a:rPr lang="en-US" sz="6729" spc="-38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Conclusion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74155" y="1969876"/>
            <a:ext cx="8949974" cy="752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74"/>
              </a:lnSpc>
              <a:spcAft>
                <a:spcPts val="1200"/>
              </a:spcAft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Jamaica’s exploration of SMRs represents a strategic opportunity for clean, secure, and resilient energy.</a:t>
            </a:r>
          </a:p>
          <a:p>
            <a:pPr algn="just">
              <a:lnSpc>
                <a:spcPts val="3874"/>
              </a:lnSpc>
              <a:spcAft>
                <a:spcPts val="1200"/>
              </a:spcAft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Success depends on:</a:t>
            </a:r>
          </a:p>
          <a:p>
            <a:pPr marL="494987" lvl="1" indent="-247493" algn="just">
              <a:lnSpc>
                <a:spcPts val="3874"/>
              </a:lnSpc>
              <a:spcAft>
                <a:spcPts val="12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Legislative modernization.</a:t>
            </a:r>
          </a:p>
          <a:p>
            <a:pPr marL="494987" lvl="1" indent="-247493" algn="just">
              <a:lnSpc>
                <a:spcPts val="3874"/>
              </a:lnSpc>
              <a:spcAft>
                <a:spcPts val="12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Regulatory capacity and independence.</a:t>
            </a:r>
          </a:p>
          <a:p>
            <a:pPr marL="494987" lvl="1" indent="-247493" algn="just">
              <a:lnSpc>
                <a:spcPts val="3874"/>
              </a:lnSpc>
              <a:spcAft>
                <a:spcPts val="12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Human capital investment.</a:t>
            </a:r>
          </a:p>
          <a:p>
            <a:pPr marL="494987" lvl="1" indent="-247493" algn="just">
              <a:lnSpc>
                <a:spcPts val="3874"/>
              </a:lnSpc>
              <a:spcAft>
                <a:spcPts val="12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Transparent public engagement.</a:t>
            </a:r>
          </a:p>
          <a:p>
            <a:pPr marL="494987" lvl="1" indent="-247493" algn="just">
              <a:lnSpc>
                <a:spcPts val="3874"/>
              </a:lnSpc>
              <a:spcAft>
                <a:spcPts val="1200"/>
              </a:spcAft>
              <a:buFont typeface="Arial"/>
              <a:buChar char="•"/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Strong international partnerships.</a:t>
            </a:r>
          </a:p>
          <a:p>
            <a:pPr algn="just">
              <a:lnSpc>
                <a:spcPts val="3874"/>
              </a:lnSpc>
              <a:spcAft>
                <a:spcPts val="1200"/>
              </a:spcAft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By pursuing this structured path, Jamaica could become the Caribbean’s </a:t>
            </a:r>
            <a:r>
              <a:rPr lang="en-US" sz="2292" u="none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pioneer in nuclear readiness—demonstrating safe, responsible innovation in energy transformation.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 t="-4444" b="-4444"/>
            </a:stretch>
          </a:blipFill>
        </p:spPr>
        <p:txBody>
          <a:bodyPr/>
          <a:lstStyle/>
          <a:p>
            <a:endParaRPr lang="en-JM" dirty="0"/>
          </a:p>
        </p:txBody>
      </p:sp>
      <p:grpSp>
        <p:nvGrpSpPr>
          <p:cNvPr id="6" name="Group 6"/>
          <p:cNvGrpSpPr/>
          <p:nvPr/>
        </p:nvGrpSpPr>
        <p:grpSpPr>
          <a:xfrm>
            <a:off x="7115092" y="723900"/>
            <a:ext cx="14248619" cy="8476983"/>
            <a:chOff x="0" y="0"/>
            <a:chExt cx="1024652" cy="609600"/>
          </a:xfrm>
          <a:noFill/>
        </p:grpSpPr>
        <p:sp>
          <p:nvSpPr>
            <p:cNvPr id="7" name="Freeform 7"/>
            <p:cNvSpPr/>
            <p:nvPr/>
          </p:nvSpPr>
          <p:spPr>
            <a:xfrm>
              <a:off x="0" y="0"/>
              <a:ext cx="1024652" cy="609600"/>
            </a:xfrm>
            <a:custGeom>
              <a:avLst/>
              <a:gdLst/>
              <a:ahLst/>
              <a:cxnLst/>
              <a:rect l="l" t="t" r="r" b="b"/>
              <a:pathLst>
                <a:path w="1024652" h="609600">
                  <a:moveTo>
                    <a:pt x="821452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024652" y="609600"/>
                  </a:lnTo>
                  <a:lnTo>
                    <a:pt x="821452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JM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821452" cy="6477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707835" y="6945033"/>
            <a:ext cx="13689960" cy="2055553"/>
            <a:chOff x="0" y="0"/>
            <a:chExt cx="5368038" cy="80601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68038" cy="806013"/>
            </a:xfrm>
            <a:custGeom>
              <a:avLst/>
              <a:gdLst/>
              <a:ahLst/>
              <a:cxnLst/>
              <a:rect l="l" t="t" r="r" b="b"/>
              <a:pathLst>
                <a:path w="5368038" h="806013">
                  <a:moveTo>
                    <a:pt x="5164838" y="0"/>
                  </a:moveTo>
                  <a:lnTo>
                    <a:pt x="0" y="0"/>
                  </a:lnTo>
                  <a:lnTo>
                    <a:pt x="203200" y="806013"/>
                  </a:lnTo>
                  <a:lnTo>
                    <a:pt x="5368038" y="806013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5164838" cy="84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8711618">
            <a:off x="-4404721" y="9273126"/>
            <a:ext cx="7946576" cy="1601596"/>
            <a:chOff x="0" y="0"/>
            <a:chExt cx="3539030" cy="7132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9030" cy="713275"/>
            </a:xfrm>
            <a:custGeom>
              <a:avLst/>
              <a:gdLst/>
              <a:ahLst/>
              <a:cxnLst/>
              <a:rect l="l" t="t" r="r" b="b"/>
              <a:pathLst>
                <a:path w="3539030" h="713275">
                  <a:moveTo>
                    <a:pt x="203200" y="0"/>
                  </a:moveTo>
                  <a:lnTo>
                    <a:pt x="3539030" y="0"/>
                  </a:lnTo>
                  <a:lnTo>
                    <a:pt x="3335830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0346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3335830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0960542" y="5835432"/>
            <a:ext cx="14248619" cy="8476983"/>
            <a:chOff x="0" y="0"/>
            <a:chExt cx="1024652" cy="609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24652" cy="609600"/>
            </a:xfrm>
            <a:custGeom>
              <a:avLst/>
              <a:gdLst/>
              <a:ahLst/>
              <a:cxnLst/>
              <a:rect l="l" t="t" r="r" b="b"/>
              <a:pathLst>
                <a:path w="1024652" h="609600">
                  <a:moveTo>
                    <a:pt x="821452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024652" y="609600"/>
                  </a:lnTo>
                  <a:lnTo>
                    <a:pt x="8214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8214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-10681213" y="7206282"/>
            <a:ext cx="13689960" cy="1554646"/>
            <a:chOff x="0" y="0"/>
            <a:chExt cx="5368038" cy="60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1910191" y="6982688"/>
            <a:ext cx="447187" cy="447187"/>
          </a:xfrm>
          <a:custGeom>
            <a:avLst/>
            <a:gdLst/>
            <a:ahLst/>
            <a:cxnLst/>
            <a:rect l="l" t="t" r="r" b="b"/>
            <a:pathLst>
              <a:path w="447187" h="447187">
                <a:moveTo>
                  <a:pt x="0" y="0"/>
                </a:moveTo>
                <a:lnTo>
                  <a:pt x="447187" y="0"/>
                </a:lnTo>
                <a:lnTo>
                  <a:pt x="447187" y="447187"/>
                </a:lnTo>
                <a:lnTo>
                  <a:pt x="0" y="4471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JM"/>
          </a:p>
        </p:txBody>
      </p:sp>
      <p:sp>
        <p:nvSpPr>
          <p:cNvPr id="23" name="Freeform 23"/>
          <p:cNvSpPr/>
          <p:nvPr/>
        </p:nvSpPr>
        <p:spPr>
          <a:xfrm>
            <a:off x="11910191" y="7583676"/>
            <a:ext cx="447187" cy="447187"/>
          </a:xfrm>
          <a:custGeom>
            <a:avLst/>
            <a:gdLst/>
            <a:ahLst/>
            <a:cxnLst/>
            <a:rect l="l" t="t" r="r" b="b"/>
            <a:pathLst>
              <a:path w="447187" h="447187">
                <a:moveTo>
                  <a:pt x="0" y="0"/>
                </a:moveTo>
                <a:lnTo>
                  <a:pt x="447187" y="0"/>
                </a:lnTo>
                <a:lnTo>
                  <a:pt x="447187" y="447187"/>
                </a:lnTo>
                <a:lnTo>
                  <a:pt x="0" y="4471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JM"/>
          </a:p>
        </p:txBody>
      </p:sp>
      <p:sp>
        <p:nvSpPr>
          <p:cNvPr id="24" name="TextBox 24"/>
          <p:cNvSpPr txBox="1"/>
          <p:nvPr/>
        </p:nvSpPr>
        <p:spPr>
          <a:xfrm>
            <a:off x="4032339" y="2708682"/>
            <a:ext cx="8115300" cy="155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599"/>
              </a:lnSpc>
            </a:pPr>
            <a:r>
              <a:rPr lang="en-US" sz="9000" dirty="0">
                <a:latin typeface="League Spartan"/>
                <a:ea typeface="League Spartan"/>
                <a:cs typeface="League Spartan"/>
                <a:sym typeface="League Spartan"/>
              </a:rPr>
              <a:t>THANK YOU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633465" y="7000859"/>
            <a:ext cx="254446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1-876-618-5761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633465" y="7601847"/>
            <a:ext cx="2544460" cy="765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info@hsra.org</a:t>
            </a:r>
            <a:r>
              <a:rPr lang="en-US" sz="2199" b="1" err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.</a:t>
            </a:r>
            <a:r>
              <a:rPr lang="en-US" sz="2199" b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jm</a:t>
            </a:r>
            <a:endParaRPr lang="en-US" sz="2199" b="1" dirty="0">
              <a:solidFill>
                <a:srgbClr val="FFFFFF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 b="1" dirty="0">
              <a:solidFill>
                <a:srgbClr val="FFFFFF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575249" y="8180876"/>
            <a:ext cx="589858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www.hsra.gov.jm</a:t>
            </a:r>
            <a:r>
              <a:rPr lang="en-US" sz="2199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</a:p>
        </p:txBody>
      </p:sp>
      <p:pic>
        <p:nvPicPr>
          <p:cNvPr id="29" name="Picture 9" descr="A black and green logo&#10;&#10;Description automatically generated">
            <a:extLst>
              <a:ext uri="{FF2B5EF4-FFF2-40B4-BE49-F238E27FC236}">
                <a16:creationId xmlns:a16="http://schemas.microsoft.com/office/drawing/2014/main" id="{AB6E3718-5529-AC92-F010-AF739ADE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9" y="589570"/>
            <a:ext cx="4701024" cy="119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3" descr="A logo of a nuclear power plant&#10;&#10;Description automatically generated">
            <a:extLst>
              <a:ext uri="{FF2B5EF4-FFF2-40B4-BE49-F238E27FC236}">
                <a16:creationId xmlns:a16="http://schemas.microsoft.com/office/drawing/2014/main" id="{CD982CFF-075E-6574-9143-9785BF4B0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1607" y="256739"/>
            <a:ext cx="3635493" cy="16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JM"/>
          </a:p>
        </p:txBody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endParaRPr lang="en-JM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042011" y="0"/>
            <a:ext cx="9245989" cy="10401737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5"/>
              <a:stretch>
                <a:fillRect l="-29382" t="-12961" r="-27025"/>
              </a:stretch>
            </a:blipFill>
          </p:spPr>
          <p:txBody>
            <a:bodyPr/>
            <a:lstStyle/>
            <a:p>
              <a:endParaRPr lang="en-JM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950263" y="907856"/>
            <a:ext cx="15859325" cy="2258023"/>
            <a:chOff x="0" y="0"/>
            <a:chExt cx="1537211" cy="2188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7211" cy="218865"/>
            </a:xfrm>
            <a:custGeom>
              <a:avLst/>
              <a:gdLst/>
              <a:ahLst/>
              <a:cxnLst/>
              <a:rect l="l" t="t" r="r" b="b"/>
              <a:pathLst>
                <a:path w="1537211" h="218865">
                  <a:moveTo>
                    <a:pt x="1334011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7211" y="218865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2034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19050"/>
              <a:ext cx="1334011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3949819"/>
            <a:ext cx="11097309" cy="558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0"/>
              </a:lnSpc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Jamaica’s energy sector remains heavily dependent on imported fossil fuels—over 85% of its primary energy supply. </a:t>
            </a:r>
          </a:p>
          <a:p>
            <a:pPr algn="l">
              <a:lnSpc>
                <a:spcPts val="3160"/>
              </a:lnSpc>
            </a:pPr>
            <a:endParaRPr lang="en-US" sz="2289" spc="22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160"/>
              </a:lnSpc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Electricity costs are among the highest in the Caribbean, influenced by oil price volatility and foreign exchange exposure.</a:t>
            </a:r>
          </a:p>
          <a:p>
            <a:pPr algn="l">
              <a:lnSpc>
                <a:spcPts val="3160"/>
              </a:lnSpc>
            </a:pPr>
            <a:endParaRPr lang="en-US" sz="2289" spc="22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160"/>
              </a:lnSpc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Despite recent progress, renewable sources  contribute only around 12–15% of total generation. </a:t>
            </a:r>
          </a:p>
          <a:p>
            <a:pPr algn="l">
              <a:lnSpc>
                <a:spcPts val="3160"/>
              </a:lnSpc>
            </a:pPr>
            <a:endParaRPr lang="en-US" sz="2289" spc="22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3160"/>
              </a:lnSpc>
              <a:spcBef>
                <a:spcPct val="0"/>
              </a:spcBef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Energy insecurity, combined with climate vulnerability, drives the national ambition to diversify toward stable, low-carbon baseload options.</a:t>
            </a:r>
          </a:p>
          <a:p>
            <a:pPr marL="0" lvl="0" indent="0" algn="l">
              <a:lnSpc>
                <a:spcPts val="3160"/>
              </a:lnSpc>
              <a:spcBef>
                <a:spcPct val="0"/>
              </a:spcBef>
            </a:pPr>
            <a:endParaRPr lang="en-US" sz="2289" spc="22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1413694"/>
            <a:ext cx="8510272" cy="1132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86"/>
              </a:lnSpc>
              <a:spcBef>
                <a:spcPct val="0"/>
              </a:spcBef>
            </a:pPr>
            <a:r>
              <a:rPr lang="en-US" sz="6729" spc="53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64344">
            <a:off x="7499531" y="-923721"/>
            <a:ext cx="1088513" cy="11908815"/>
            <a:chOff x="0" y="0"/>
            <a:chExt cx="286687" cy="3136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687" cy="3136478"/>
            </a:xfrm>
            <a:custGeom>
              <a:avLst/>
              <a:gdLst/>
              <a:ahLst/>
              <a:cxnLst/>
              <a:rect l="l" t="t" r="r" b="b"/>
              <a:pathLst>
                <a:path w="286687" h="3136478">
                  <a:moveTo>
                    <a:pt x="0" y="0"/>
                  </a:moveTo>
                  <a:lnTo>
                    <a:pt x="286687" y="0"/>
                  </a:lnTo>
                  <a:lnTo>
                    <a:pt x="286687" y="3136478"/>
                  </a:lnTo>
                  <a:lnTo>
                    <a:pt x="0" y="3136478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41040"/>
                  </a:srgbClr>
                </a:gs>
                <a:gs pos="33333">
                  <a:srgbClr val="B4B4B4">
                    <a:alpha val="47025"/>
                  </a:srgbClr>
                </a:gs>
                <a:gs pos="66667">
                  <a:srgbClr val="EEEEEE">
                    <a:alpha val="40185"/>
                  </a:srgbClr>
                </a:gs>
                <a:gs pos="100000">
                  <a:srgbClr val="FBFBFB">
                    <a:alpha val="1254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86687" cy="315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56963" y="803081"/>
            <a:ext cx="15859325" cy="2258023"/>
            <a:chOff x="0" y="0"/>
            <a:chExt cx="1537211" cy="2188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7211" cy="218865"/>
            </a:xfrm>
            <a:custGeom>
              <a:avLst/>
              <a:gdLst/>
              <a:ahLst/>
              <a:cxnLst/>
              <a:rect l="l" t="t" r="r" b="b"/>
              <a:pathLst>
                <a:path w="1537211" h="218865">
                  <a:moveTo>
                    <a:pt x="1334011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7211" y="218865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2034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19050"/>
              <a:ext cx="1334011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918" y="0"/>
            <a:ext cx="8585708" cy="10287000"/>
            <a:chOff x="0" y="0"/>
            <a:chExt cx="8585708" cy="10287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585708" cy="10287000"/>
            </a:xfrm>
            <a:custGeom>
              <a:avLst/>
              <a:gdLst/>
              <a:ahLst/>
              <a:cxnLst/>
              <a:rect l="l" t="t" r="r" b="b"/>
              <a:pathLst>
                <a:path w="8585708" h="10287000">
                  <a:moveTo>
                    <a:pt x="8585708" y="762"/>
                  </a:moveTo>
                  <a:cubicBezTo>
                    <a:pt x="8581644" y="20447"/>
                    <a:pt x="8577961" y="40132"/>
                    <a:pt x="8573515" y="59690"/>
                  </a:cubicBezTo>
                  <a:cubicBezTo>
                    <a:pt x="8478139" y="485521"/>
                    <a:pt x="8382635" y="911225"/>
                    <a:pt x="8287258" y="1337056"/>
                  </a:cubicBezTo>
                  <a:cubicBezTo>
                    <a:pt x="8146288" y="1966722"/>
                    <a:pt x="8005699" y="2596388"/>
                    <a:pt x="7864601" y="3225927"/>
                  </a:cubicBezTo>
                  <a:cubicBezTo>
                    <a:pt x="7691247" y="3999103"/>
                    <a:pt x="7517384" y="4772152"/>
                    <a:pt x="7344028" y="5545328"/>
                  </a:cubicBezTo>
                  <a:cubicBezTo>
                    <a:pt x="7194676" y="6211443"/>
                    <a:pt x="7045578" y="6877558"/>
                    <a:pt x="6896353" y="7543800"/>
                  </a:cubicBezTo>
                  <a:cubicBezTo>
                    <a:pt x="6765289" y="8129016"/>
                    <a:pt x="6634480" y="8714105"/>
                    <a:pt x="6503162" y="9299194"/>
                  </a:cubicBezTo>
                  <a:cubicBezTo>
                    <a:pt x="6429375" y="9628251"/>
                    <a:pt x="6354953" y="9957181"/>
                    <a:pt x="6280785" y="10286238"/>
                  </a:cubicBezTo>
                  <a:cubicBezTo>
                    <a:pt x="4199382" y="10286238"/>
                    <a:pt x="2118106" y="10286111"/>
                    <a:pt x="36830" y="10287000"/>
                  </a:cubicBezTo>
                  <a:cubicBezTo>
                    <a:pt x="6731" y="10287000"/>
                    <a:pt x="0" y="10280269"/>
                    <a:pt x="0" y="10250043"/>
                  </a:cubicBezTo>
                  <a:cubicBezTo>
                    <a:pt x="762" y="6845681"/>
                    <a:pt x="762" y="3441319"/>
                    <a:pt x="0" y="36957"/>
                  </a:cubicBezTo>
                  <a:cubicBezTo>
                    <a:pt x="0" y="6731"/>
                    <a:pt x="6731" y="0"/>
                    <a:pt x="36830" y="0"/>
                  </a:cubicBezTo>
                  <a:cubicBezTo>
                    <a:pt x="2886456" y="762"/>
                    <a:pt x="5736082" y="762"/>
                    <a:pt x="8585708" y="762"/>
                  </a:cubicBezTo>
                  <a:close/>
                </a:path>
              </a:pathLst>
            </a:custGeom>
            <a:blipFill>
              <a:blip r:embed="rId3"/>
              <a:stretch>
                <a:fillRect l="-38616" r="-71126"/>
              </a:stretch>
            </a:blipFill>
          </p:spPr>
          <p:txBody>
            <a:bodyPr/>
            <a:lstStyle/>
            <a:p>
              <a:endParaRPr lang="en-JM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131490" y="932946"/>
            <a:ext cx="8510272" cy="2007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40"/>
              </a:lnSpc>
            </a:pPr>
            <a:r>
              <a:rPr lang="en-US" sz="6729" spc="53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INTRODUCTION CONT’D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60151" y="3936730"/>
            <a:ext cx="9381611" cy="598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60"/>
              </a:lnSpc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High energy costs affect every sector — manufacturing, tourism, digital services, and households. </a:t>
            </a:r>
          </a:p>
          <a:p>
            <a:pPr algn="just">
              <a:lnSpc>
                <a:spcPts val="3160"/>
              </a:lnSpc>
            </a:pPr>
            <a:endParaRPr lang="en-US" sz="2289" spc="22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160"/>
              </a:lnSpc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Energy poverty persists, particularly in rural areas, limiting access to reliable electricity.</a:t>
            </a:r>
          </a:p>
          <a:p>
            <a:pPr algn="just">
              <a:lnSpc>
                <a:spcPts val="3160"/>
              </a:lnSpc>
            </a:pPr>
            <a:endParaRPr lang="en-US" sz="2289" spc="22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160"/>
              </a:lnSpc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This dependence on imported fuel also undermines economic resilience and exposes the country to external shocks. </a:t>
            </a:r>
          </a:p>
          <a:p>
            <a:pPr algn="just">
              <a:lnSpc>
                <a:spcPts val="3160"/>
              </a:lnSpc>
            </a:pPr>
            <a:endParaRPr lang="en-US" sz="2289" spc="22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>
              <a:lnSpc>
                <a:spcPts val="3160"/>
              </a:lnSpc>
              <a:spcBef>
                <a:spcPct val="0"/>
              </a:spcBef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Sustainable development requires an energy system that is affordable, reliable, and low-carbon, capable of supporting industrial growth and social well-being.</a:t>
            </a:r>
          </a:p>
          <a:p>
            <a:pPr marL="0" lvl="0" indent="0" algn="just">
              <a:lnSpc>
                <a:spcPts val="3160"/>
              </a:lnSpc>
              <a:spcBef>
                <a:spcPct val="0"/>
              </a:spcBef>
            </a:pPr>
            <a:endParaRPr lang="en-US" sz="2289" spc="22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1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16987" y="5337502"/>
            <a:ext cx="9379701" cy="9274179"/>
          </a:xfrm>
          <a:custGeom>
            <a:avLst/>
            <a:gdLst/>
            <a:ahLst/>
            <a:cxnLst/>
            <a:rect l="l" t="t" r="r" b="b"/>
            <a:pathLst>
              <a:path w="9379701" h="9274179">
                <a:moveTo>
                  <a:pt x="0" y="0"/>
                </a:moveTo>
                <a:lnTo>
                  <a:pt x="9379700" y="0"/>
                </a:lnTo>
                <a:lnTo>
                  <a:pt x="9379700" y="9274179"/>
                </a:lnTo>
                <a:lnTo>
                  <a:pt x="0" y="92741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JM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666" b="-16666"/>
            </a:stretch>
          </a:blipFill>
        </p:spPr>
        <p:txBody>
          <a:bodyPr/>
          <a:lstStyle/>
          <a:p>
            <a:endParaRPr lang="en-JM"/>
          </a:p>
        </p:txBody>
      </p:sp>
      <p:sp>
        <p:nvSpPr>
          <p:cNvPr id="4" name="Freeform 4"/>
          <p:cNvSpPr/>
          <p:nvPr/>
        </p:nvSpPr>
        <p:spPr>
          <a:xfrm>
            <a:off x="1610707" y="1102231"/>
            <a:ext cx="15066586" cy="8470543"/>
          </a:xfrm>
          <a:custGeom>
            <a:avLst/>
            <a:gdLst/>
            <a:ahLst/>
            <a:cxnLst/>
            <a:rect l="l" t="t" r="r" b="b"/>
            <a:pathLst>
              <a:path w="15066586" h="8470543">
                <a:moveTo>
                  <a:pt x="0" y="0"/>
                </a:moveTo>
                <a:lnTo>
                  <a:pt x="15066586" y="0"/>
                </a:lnTo>
                <a:lnTo>
                  <a:pt x="15066586" y="8470543"/>
                </a:lnTo>
                <a:lnTo>
                  <a:pt x="0" y="8470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JM"/>
          </a:p>
        </p:txBody>
      </p:sp>
      <p:sp>
        <p:nvSpPr>
          <p:cNvPr id="5" name="TextBox 5"/>
          <p:cNvSpPr txBox="1"/>
          <p:nvPr/>
        </p:nvSpPr>
        <p:spPr>
          <a:xfrm>
            <a:off x="2300364" y="3706163"/>
            <a:ext cx="13985757" cy="5311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2828" spc="2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Jamaica’s interest in nuclear energy stems from:</a:t>
            </a:r>
          </a:p>
          <a:p>
            <a:pPr marL="610713" lvl="1" indent="-305357" algn="just">
              <a:lnSpc>
                <a:spcPts val="4243"/>
              </a:lnSpc>
              <a:buFont typeface="Arial"/>
              <a:buChar char="•"/>
            </a:pPr>
            <a:r>
              <a:rPr lang="en-US" sz="2828" spc="2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need for stable, low-cost baseload power to complement renewables.</a:t>
            </a:r>
          </a:p>
          <a:p>
            <a:pPr marL="610713" lvl="1" indent="-305357" algn="just">
              <a:lnSpc>
                <a:spcPts val="4243"/>
              </a:lnSpc>
              <a:buFont typeface="Arial"/>
              <a:buChar char="•"/>
            </a:pPr>
            <a:r>
              <a:rPr lang="en-US" sz="2828" spc="2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goal to reduce import dependence and enhance energy security.</a:t>
            </a:r>
          </a:p>
          <a:p>
            <a:pPr marL="610713" lvl="1" indent="-305357" algn="just">
              <a:lnSpc>
                <a:spcPts val="4243"/>
              </a:lnSpc>
              <a:buFont typeface="Arial"/>
              <a:buChar char="•"/>
            </a:pPr>
            <a:r>
              <a:rPr lang="en-US" sz="2828" spc="2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desire to meet emissions reduction commitments under the Paris Agreement.</a:t>
            </a:r>
          </a:p>
          <a:p>
            <a:pPr marL="610713" lvl="1" indent="-305357" algn="just">
              <a:lnSpc>
                <a:spcPts val="4243"/>
              </a:lnSpc>
              <a:buFont typeface="Arial"/>
              <a:buChar char="•"/>
            </a:pPr>
            <a:r>
              <a:rPr lang="en-US" sz="2828" spc="2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opportunity to expand local expertise in advanced science and technology.</a:t>
            </a:r>
          </a:p>
          <a:p>
            <a:pPr algn="just">
              <a:lnSpc>
                <a:spcPts val="4243"/>
              </a:lnSpc>
            </a:pPr>
            <a:endParaRPr lang="en-US" sz="2828" spc="2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4243"/>
              </a:lnSpc>
            </a:pPr>
            <a:r>
              <a:rPr lang="en-US" sz="2828" spc="2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SMRs, in particular, are well-suited to Small Island Development States (SIDS) due to their scalability, modularity, and safety-by-design features.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75001" y="1648536"/>
            <a:ext cx="13530228" cy="1647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3"/>
              </a:lnSpc>
            </a:pPr>
            <a:r>
              <a:rPr lang="en-US" sz="6417" spc="41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Rationale for Exploring Nuclear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6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8181" y="611180"/>
            <a:ext cx="17091638" cy="5495704"/>
            <a:chOff x="0" y="0"/>
            <a:chExt cx="2647942" cy="8514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47942" cy="851428"/>
            </a:xfrm>
            <a:custGeom>
              <a:avLst/>
              <a:gdLst/>
              <a:ahLst/>
              <a:cxnLst/>
              <a:rect l="l" t="t" r="r" b="b"/>
              <a:pathLst>
                <a:path w="2647942" h="851428">
                  <a:moveTo>
                    <a:pt x="27178" y="0"/>
                  </a:moveTo>
                  <a:lnTo>
                    <a:pt x="2620764" y="0"/>
                  </a:lnTo>
                  <a:cubicBezTo>
                    <a:pt x="2627972" y="0"/>
                    <a:pt x="2634885" y="2863"/>
                    <a:pt x="2639982" y="7960"/>
                  </a:cubicBezTo>
                  <a:cubicBezTo>
                    <a:pt x="2645078" y="13057"/>
                    <a:pt x="2647942" y="19970"/>
                    <a:pt x="2647942" y="27178"/>
                  </a:cubicBezTo>
                  <a:lnTo>
                    <a:pt x="2647942" y="824251"/>
                  </a:lnTo>
                  <a:cubicBezTo>
                    <a:pt x="2647942" y="831459"/>
                    <a:pt x="2645078" y="838371"/>
                    <a:pt x="2639982" y="843468"/>
                  </a:cubicBezTo>
                  <a:cubicBezTo>
                    <a:pt x="2634885" y="848565"/>
                    <a:pt x="2627972" y="851428"/>
                    <a:pt x="2620764" y="851428"/>
                  </a:cubicBezTo>
                  <a:lnTo>
                    <a:pt x="27178" y="851428"/>
                  </a:lnTo>
                  <a:cubicBezTo>
                    <a:pt x="19970" y="851428"/>
                    <a:pt x="13057" y="848565"/>
                    <a:pt x="7960" y="843468"/>
                  </a:cubicBezTo>
                  <a:cubicBezTo>
                    <a:pt x="2863" y="838371"/>
                    <a:pt x="0" y="831459"/>
                    <a:pt x="0" y="824251"/>
                  </a:cubicBezTo>
                  <a:lnTo>
                    <a:pt x="0" y="27178"/>
                  </a:lnTo>
                  <a:cubicBezTo>
                    <a:pt x="0" y="19970"/>
                    <a:pt x="2863" y="13057"/>
                    <a:pt x="7960" y="7960"/>
                  </a:cubicBezTo>
                  <a:cubicBezTo>
                    <a:pt x="13057" y="2863"/>
                    <a:pt x="19970" y="0"/>
                    <a:pt x="27178" y="0"/>
                  </a:cubicBezTo>
                  <a:close/>
                </a:path>
              </a:pathLst>
            </a:custGeom>
            <a:blipFill>
              <a:blip r:embed="rId2"/>
              <a:stretch>
                <a:fillRect t="-18377" b="-65071"/>
              </a:stretch>
            </a:blipFill>
          </p:spPr>
          <p:txBody>
            <a:bodyPr/>
            <a:lstStyle/>
            <a:p>
              <a:endParaRPr lang="en-JM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98181" y="3347083"/>
            <a:ext cx="5943433" cy="3321176"/>
            <a:chOff x="0" y="0"/>
            <a:chExt cx="1565349" cy="8747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5349" cy="874713"/>
            </a:xfrm>
            <a:custGeom>
              <a:avLst/>
              <a:gdLst/>
              <a:ahLst/>
              <a:cxnLst/>
              <a:rect l="l" t="t" r="r" b="b"/>
              <a:pathLst>
                <a:path w="1565349" h="874713">
                  <a:moveTo>
                    <a:pt x="130260" y="0"/>
                  </a:moveTo>
                  <a:lnTo>
                    <a:pt x="1435089" y="0"/>
                  </a:lnTo>
                  <a:cubicBezTo>
                    <a:pt x="1507029" y="0"/>
                    <a:pt x="1565349" y="58319"/>
                    <a:pt x="1565349" y="130260"/>
                  </a:cubicBezTo>
                  <a:lnTo>
                    <a:pt x="1565349" y="744453"/>
                  </a:lnTo>
                  <a:cubicBezTo>
                    <a:pt x="1565349" y="779000"/>
                    <a:pt x="1551625" y="812132"/>
                    <a:pt x="1527196" y="836561"/>
                  </a:cubicBezTo>
                  <a:cubicBezTo>
                    <a:pt x="1502768" y="860989"/>
                    <a:pt x="1469636" y="874713"/>
                    <a:pt x="1435089" y="874713"/>
                  </a:cubicBezTo>
                  <a:lnTo>
                    <a:pt x="130260" y="874713"/>
                  </a:lnTo>
                  <a:cubicBezTo>
                    <a:pt x="58319" y="874713"/>
                    <a:pt x="0" y="816394"/>
                    <a:pt x="0" y="744453"/>
                  </a:cubicBezTo>
                  <a:lnTo>
                    <a:pt x="0" y="130260"/>
                  </a:lnTo>
                  <a:cubicBezTo>
                    <a:pt x="0" y="58319"/>
                    <a:pt x="58319" y="0"/>
                    <a:pt x="13026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565349" cy="912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8181" y="5007672"/>
            <a:ext cx="17091638" cy="5012628"/>
            <a:chOff x="0" y="0"/>
            <a:chExt cx="4501501" cy="12174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01501" cy="1217412"/>
            </a:xfrm>
            <a:custGeom>
              <a:avLst/>
              <a:gdLst/>
              <a:ahLst/>
              <a:cxnLst/>
              <a:rect l="l" t="t" r="r" b="b"/>
              <a:pathLst>
                <a:path w="4501501" h="1217412">
                  <a:moveTo>
                    <a:pt x="23101" y="0"/>
                  </a:moveTo>
                  <a:lnTo>
                    <a:pt x="4478400" y="0"/>
                  </a:lnTo>
                  <a:cubicBezTo>
                    <a:pt x="4491158" y="0"/>
                    <a:pt x="4501501" y="10343"/>
                    <a:pt x="4501501" y="23101"/>
                  </a:cubicBezTo>
                  <a:lnTo>
                    <a:pt x="4501501" y="1194311"/>
                  </a:lnTo>
                  <a:cubicBezTo>
                    <a:pt x="4501501" y="1207069"/>
                    <a:pt x="4491158" y="1217412"/>
                    <a:pt x="4478400" y="1217412"/>
                  </a:cubicBezTo>
                  <a:lnTo>
                    <a:pt x="23101" y="1217412"/>
                  </a:lnTo>
                  <a:cubicBezTo>
                    <a:pt x="16974" y="1217412"/>
                    <a:pt x="11099" y="1214978"/>
                    <a:pt x="6766" y="1210646"/>
                  </a:cubicBezTo>
                  <a:cubicBezTo>
                    <a:pt x="2434" y="1206313"/>
                    <a:pt x="0" y="1200437"/>
                    <a:pt x="0" y="1194311"/>
                  </a:cubicBezTo>
                  <a:lnTo>
                    <a:pt x="0" y="23101"/>
                  </a:lnTo>
                  <a:cubicBezTo>
                    <a:pt x="0" y="10343"/>
                    <a:pt x="10343" y="0"/>
                    <a:pt x="2310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501501" cy="1255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92218" y="5295900"/>
            <a:ext cx="16303564" cy="4458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60"/>
              </a:lnSpc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SMRs represent the next generation of nuclear technology.  </a:t>
            </a:r>
          </a:p>
          <a:p>
            <a:pPr algn="just">
              <a:lnSpc>
                <a:spcPts val="3160"/>
              </a:lnSpc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They are:</a:t>
            </a:r>
          </a:p>
          <a:p>
            <a:pPr marL="494410" lvl="1" indent="-247205" algn="just">
              <a:lnSpc>
                <a:spcPts val="3160"/>
              </a:lnSpc>
              <a:spcAft>
                <a:spcPts val="600"/>
              </a:spcAft>
              <a:buFont typeface="Arial"/>
              <a:buChar char="•"/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Compact reactors (&lt;300 MWe).</a:t>
            </a:r>
          </a:p>
          <a:p>
            <a:pPr marL="494410" lvl="1" indent="-247205" algn="just">
              <a:lnSpc>
                <a:spcPts val="3160"/>
              </a:lnSpc>
              <a:spcAft>
                <a:spcPts val="600"/>
              </a:spcAft>
              <a:buFont typeface="Arial"/>
              <a:buChar char="•"/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Factory-built and transportable.</a:t>
            </a:r>
          </a:p>
          <a:p>
            <a:pPr marL="494410" lvl="1" indent="-247205" algn="just">
              <a:lnSpc>
                <a:spcPts val="3160"/>
              </a:lnSpc>
              <a:spcAft>
                <a:spcPts val="600"/>
              </a:spcAft>
              <a:buFont typeface="Arial"/>
              <a:buChar char="•"/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Designed with passive safety systems (no external power required).</a:t>
            </a:r>
          </a:p>
          <a:p>
            <a:pPr marL="494410" lvl="1" indent="-247205" algn="just">
              <a:lnSpc>
                <a:spcPts val="3160"/>
              </a:lnSpc>
              <a:spcAft>
                <a:spcPts val="600"/>
              </a:spcAft>
              <a:buFont typeface="Arial"/>
              <a:buChar char="•"/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Capable of flexible deployment — suitable for small grids like Jamaica’s.</a:t>
            </a:r>
          </a:p>
          <a:p>
            <a:pPr marL="494410" lvl="1" indent="-247205" algn="just">
              <a:lnSpc>
                <a:spcPts val="3160"/>
              </a:lnSpc>
              <a:spcAft>
                <a:spcPts val="600"/>
              </a:spcAft>
              <a:buFont typeface="Arial"/>
              <a:buChar char="•"/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Their modular nature allows incremental investment and scalability as demand grows.</a:t>
            </a:r>
          </a:p>
          <a:p>
            <a:pPr algn="just">
              <a:lnSpc>
                <a:spcPts val="3160"/>
              </a:lnSpc>
            </a:pPr>
            <a:endParaRPr lang="en-US" sz="2289" spc="224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>
              <a:lnSpc>
                <a:spcPts val="3160"/>
              </a:lnSpc>
              <a:spcBef>
                <a:spcPct val="0"/>
              </a:spcBef>
            </a:pPr>
            <a:r>
              <a:rPr lang="en-US" sz="2289" spc="224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SMRs appeal to SIDS because of reduced land footprint, lower upfront risk, and compatibility with renewables.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2182" y="4112772"/>
            <a:ext cx="5115432" cy="89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32"/>
              </a:lnSpc>
            </a:pPr>
            <a:r>
              <a:rPr lang="en-US" sz="6732" spc="-383">
                <a:solidFill>
                  <a:srgbClr val="231F20"/>
                </a:solidFill>
                <a:latin typeface="Archivo Black"/>
                <a:ea typeface="Archivo Black"/>
                <a:cs typeface="Archivo Black"/>
                <a:sym typeface="Archivo Black"/>
              </a:rPr>
              <a:t>Why SMRs?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6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2499" y="634851"/>
            <a:ext cx="17023002" cy="9174869"/>
            <a:chOff x="0" y="0"/>
            <a:chExt cx="4483424" cy="2416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3424" cy="2416427"/>
            </a:xfrm>
            <a:custGeom>
              <a:avLst/>
              <a:gdLst/>
              <a:ahLst/>
              <a:cxnLst/>
              <a:rect l="l" t="t" r="r" b="b"/>
              <a:pathLst>
                <a:path w="4483424" h="2416427">
                  <a:moveTo>
                    <a:pt x="23194" y="0"/>
                  </a:moveTo>
                  <a:lnTo>
                    <a:pt x="4460230" y="0"/>
                  </a:lnTo>
                  <a:cubicBezTo>
                    <a:pt x="4473040" y="0"/>
                    <a:pt x="4483424" y="10384"/>
                    <a:pt x="4483424" y="23194"/>
                  </a:cubicBezTo>
                  <a:lnTo>
                    <a:pt x="4483424" y="2393232"/>
                  </a:lnTo>
                  <a:cubicBezTo>
                    <a:pt x="4483424" y="2399384"/>
                    <a:pt x="4480981" y="2405283"/>
                    <a:pt x="4476631" y="2409633"/>
                  </a:cubicBezTo>
                  <a:cubicBezTo>
                    <a:pt x="4472281" y="2413983"/>
                    <a:pt x="4466382" y="2416427"/>
                    <a:pt x="4460230" y="2416427"/>
                  </a:cubicBezTo>
                  <a:lnTo>
                    <a:pt x="23194" y="2416427"/>
                  </a:lnTo>
                  <a:cubicBezTo>
                    <a:pt x="10384" y="2416427"/>
                    <a:pt x="0" y="2406042"/>
                    <a:pt x="0" y="2393232"/>
                  </a:cubicBezTo>
                  <a:lnTo>
                    <a:pt x="0" y="23194"/>
                  </a:lnTo>
                  <a:cubicBezTo>
                    <a:pt x="0" y="10384"/>
                    <a:pt x="10384" y="0"/>
                    <a:pt x="23194" y="0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83424" cy="2454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634851"/>
            <a:ext cx="8511501" cy="9017299"/>
            <a:chOff x="0" y="0"/>
            <a:chExt cx="1318654" cy="13970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18654" cy="1397016"/>
            </a:xfrm>
            <a:custGeom>
              <a:avLst/>
              <a:gdLst/>
              <a:ahLst/>
              <a:cxnLst/>
              <a:rect l="l" t="t" r="r" b="b"/>
              <a:pathLst>
                <a:path w="1318654" h="1397016">
                  <a:moveTo>
                    <a:pt x="54575" y="0"/>
                  </a:moveTo>
                  <a:lnTo>
                    <a:pt x="1264079" y="0"/>
                  </a:lnTo>
                  <a:cubicBezTo>
                    <a:pt x="1294220" y="0"/>
                    <a:pt x="1318654" y="24434"/>
                    <a:pt x="1318654" y="54575"/>
                  </a:cubicBezTo>
                  <a:lnTo>
                    <a:pt x="1318654" y="1342441"/>
                  </a:lnTo>
                  <a:cubicBezTo>
                    <a:pt x="1318654" y="1372582"/>
                    <a:pt x="1294220" y="1397016"/>
                    <a:pt x="1264079" y="1397016"/>
                  </a:cubicBezTo>
                  <a:lnTo>
                    <a:pt x="54575" y="1397016"/>
                  </a:lnTo>
                  <a:cubicBezTo>
                    <a:pt x="40101" y="1397016"/>
                    <a:pt x="26219" y="1391266"/>
                    <a:pt x="15985" y="1381031"/>
                  </a:cubicBezTo>
                  <a:cubicBezTo>
                    <a:pt x="5750" y="1370796"/>
                    <a:pt x="0" y="1356915"/>
                    <a:pt x="0" y="1342441"/>
                  </a:cubicBezTo>
                  <a:lnTo>
                    <a:pt x="0" y="54575"/>
                  </a:lnTo>
                  <a:cubicBezTo>
                    <a:pt x="0" y="24434"/>
                    <a:pt x="24434" y="0"/>
                    <a:pt x="54575" y="0"/>
                  </a:cubicBezTo>
                  <a:close/>
                </a:path>
              </a:pathLst>
            </a:custGeom>
            <a:blipFill>
              <a:blip r:embed="rId2"/>
              <a:stretch>
                <a:fillRect l="-29456" r="-29456"/>
              </a:stretch>
            </a:blipFill>
          </p:spPr>
          <p:txBody>
            <a:bodyPr/>
            <a:lstStyle/>
            <a:p>
              <a:endParaRPr lang="en-JM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96821" y="190500"/>
            <a:ext cx="10311329" cy="9174869"/>
            <a:chOff x="0" y="0"/>
            <a:chExt cx="2715741" cy="2416426"/>
          </a:xfrm>
        </p:grpSpPr>
        <p:sp>
          <p:nvSpPr>
            <p:cNvPr id="8" name="Freeform 8"/>
            <p:cNvSpPr/>
            <p:nvPr/>
          </p:nvSpPr>
          <p:spPr>
            <a:xfrm>
              <a:off x="3318" y="0"/>
              <a:ext cx="2709105" cy="2416427"/>
            </a:xfrm>
            <a:custGeom>
              <a:avLst/>
              <a:gdLst/>
              <a:ahLst/>
              <a:cxnLst/>
              <a:rect l="l" t="t" r="r" b="b"/>
              <a:pathLst>
                <a:path w="2709105" h="2416427">
                  <a:moveTo>
                    <a:pt x="253190" y="2416427"/>
                  </a:moveTo>
                  <a:lnTo>
                    <a:pt x="2455915" y="2416427"/>
                  </a:lnTo>
                  <a:cubicBezTo>
                    <a:pt x="2486052" y="2416427"/>
                    <a:pt x="2511164" y="2393337"/>
                    <a:pt x="2513690" y="2363306"/>
                  </a:cubicBezTo>
                  <a:lnTo>
                    <a:pt x="2707956" y="53121"/>
                  </a:lnTo>
                  <a:cubicBezTo>
                    <a:pt x="2709105" y="39456"/>
                    <a:pt x="2704477" y="25934"/>
                    <a:pt x="2695195" y="15840"/>
                  </a:cubicBezTo>
                  <a:cubicBezTo>
                    <a:pt x="2685914" y="5745"/>
                    <a:pt x="2672828" y="0"/>
                    <a:pt x="2659115" y="0"/>
                  </a:cubicBezTo>
                  <a:lnTo>
                    <a:pt x="49990" y="0"/>
                  </a:lnTo>
                  <a:cubicBezTo>
                    <a:pt x="36277" y="0"/>
                    <a:pt x="23191" y="5745"/>
                    <a:pt x="13909" y="15840"/>
                  </a:cubicBezTo>
                  <a:cubicBezTo>
                    <a:pt x="4628" y="25934"/>
                    <a:pt x="0" y="39456"/>
                    <a:pt x="1149" y="53121"/>
                  </a:cubicBezTo>
                  <a:lnTo>
                    <a:pt x="195415" y="2363306"/>
                  </a:lnTo>
                  <a:cubicBezTo>
                    <a:pt x="197940" y="2393337"/>
                    <a:pt x="223053" y="2416427"/>
                    <a:pt x="253190" y="2416427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-38100"/>
              <a:ext cx="2461741" cy="2454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35771" y="758385"/>
            <a:ext cx="10483249" cy="894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9"/>
              </a:lnSpc>
            </a:pPr>
            <a:r>
              <a:rPr lang="en-US" sz="6729" spc="-383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Potential Benefits for Jamaica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043903"/>
            <a:ext cx="9358841" cy="8136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39"/>
              </a:lnSpc>
              <a:spcAft>
                <a:spcPts val="600"/>
              </a:spcAft>
            </a:pPr>
            <a:r>
              <a:rPr lang="en-US" sz="2292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Adopting nuclear technology could deliver:</a:t>
            </a:r>
          </a:p>
          <a:p>
            <a:pPr marL="494987" lvl="1" indent="-247493" algn="just">
              <a:lnSpc>
                <a:spcPts val="3439"/>
              </a:lnSpc>
              <a:spcAft>
                <a:spcPts val="600"/>
              </a:spcAft>
              <a:buFont typeface="Arial"/>
              <a:buChar char="•"/>
            </a:pPr>
            <a:r>
              <a:rPr lang="en-US" sz="20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Energy security: Stable baseload supply independent of oil imports.</a:t>
            </a:r>
          </a:p>
          <a:p>
            <a:pPr marL="494987" lvl="1" indent="-247493" algn="just">
              <a:lnSpc>
                <a:spcPts val="3439"/>
              </a:lnSpc>
              <a:spcAft>
                <a:spcPts val="600"/>
              </a:spcAft>
              <a:buFont typeface="Arial"/>
              <a:buChar char="•"/>
            </a:pPr>
            <a:endParaRPr lang="en-US" sz="2000" spc="22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94987" lvl="1" indent="-247493" algn="just">
              <a:lnSpc>
                <a:spcPts val="3439"/>
              </a:lnSpc>
              <a:spcAft>
                <a:spcPts val="600"/>
              </a:spcAft>
              <a:buFont typeface="Arial"/>
              <a:buChar char="•"/>
            </a:pPr>
            <a:r>
              <a:rPr lang="en-US" sz="20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Economic resilience: Reduced exposure to fuel price fluctuations.</a:t>
            </a:r>
          </a:p>
          <a:p>
            <a:pPr marL="494987" lvl="1" indent="-247493" algn="just">
              <a:lnSpc>
                <a:spcPts val="3439"/>
              </a:lnSpc>
              <a:spcAft>
                <a:spcPts val="600"/>
              </a:spcAft>
              <a:buFont typeface="Arial"/>
              <a:buChar char="•"/>
            </a:pPr>
            <a:endParaRPr lang="en-US" sz="2000" spc="22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94987" lvl="1" indent="-247493" algn="just">
              <a:lnSpc>
                <a:spcPts val="3439"/>
              </a:lnSpc>
              <a:spcAft>
                <a:spcPts val="600"/>
              </a:spcAft>
              <a:buFont typeface="Arial"/>
              <a:buChar char="•"/>
            </a:pPr>
            <a:r>
              <a:rPr lang="en-US" sz="20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Climate benefits: Near-zero emissions during operation.</a:t>
            </a:r>
          </a:p>
          <a:p>
            <a:pPr marL="494987" lvl="1" indent="-247493" algn="just">
              <a:lnSpc>
                <a:spcPts val="3439"/>
              </a:lnSpc>
              <a:spcAft>
                <a:spcPts val="600"/>
              </a:spcAft>
              <a:buFont typeface="Arial"/>
              <a:buChar char="•"/>
            </a:pPr>
            <a:endParaRPr lang="en-US" sz="2000" spc="22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94987" lvl="1" indent="-247493" algn="just">
              <a:lnSpc>
                <a:spcPts val="3439"/>
              </a:lnSpc>
              <a:spcAft>
                <a:spcPts val="600"/>
              </a:spcAft>
              <a:buFont typeface="Arial"/>
              <a:buChar char="•"/>
            </a:pPr>
            <a:r>
              <a:rPr lang="en-US" sz="20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Technical growth: Expansion of high-skilled scientific jobs.</a:t>
            </a:r>
          </a:p>
          <a:p>
            <a:pPr marL="494987" lvl="1" indent="-247493" algn="just">
              <a:lnSpc>
                <a:spcPts val="3439"/>
              </a:lnSpc>
              <a:spcAft>
                <a:spcPts val="600"/>
              </a:spcAft>
              <a:buFont typeface="Arial"/>
              <a:buChar char="•"/>
            </a:pPr>
            <a:endParaRPr lang="en-US" sz="2000" spc="22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94987" lvl="1" indent="-247493" algn="just">
              <a:lnSpc>
                <a:spcPts val="3439"/>
              </a:lnSpc>
              <a:spcAft>
                <a:spcPts val="600"/>
              </a:spcAft>
              <a:buFont typeface="Arial"/>
              <a:buChar char="•"/>
            </a:pPr>
            <a:r>
              <a:rPr lang="en-US" sz="20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Regional leadership: Establishing Jamaica as a model for safe nuclear integration in SIDS.</a:t>
            </a:r>
          </a:p>
          <a:p>
            <a:pPr algn="just">
              <a:lnSpc>
                <a:spcPts val="3439"/>
              </a:lnSpc>
            </a:pPr>
            <a:endParaRPr lang="en-US" sz="2292" spc="22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>
              <a:lnSpc>
                <a:spcPts val="3439"/>
              </a:lnSpc>
            </a:pPr>
            <a:r>
              <a:rPr lang="en-US" sz="20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Others include education, research, and international standing.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6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7206" y="521140"/>
            <a:ext cx="10654477" cy="9244721"/>
            <a:chOff x="0" y="0"/>
            <a:chExt cx="2806117" cy="24348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06117" cy="2434824"/>
            </a:xfrm>
            <a:custGeom>
              <a:avLst/>
              <a:gdLst/>
              <a:ahLst/>
              <a:cxnLst/>
              <a:rect l="l" t="t" r="r" b="b"/>
              <a:pathLst>
                <a:path w="2806117" h="2434824">
                  <a:moveTo>
                    <a:pt x="37058" y="0"/>
                  </a:moveTo>
                  <a:lnTo>
                    <a:pt x="2769059" y="0"/>
                  </a:lnTo>
                  <a:cubicBezTo>
                    <a:pt x="2778888" y="0"/>
                    <a:pt x="2788314" y="3904"/>
                    <a:pt x="2795263" y="10854"/>
                  </a:cubicBezTo>
                  <a:cubicBezTo>
                    <a:pt x="2802213" y="17804"/>
                    <a:pt x="2806117" y="27230"/>
                    <a:pt x="2806117" y="37058"/>
                  </a:cubicBezTo>
                  <a:lnTo>
                    <a:pt x="2806117" y="2397765"/>
                  </a:lnTo>
                  <a:cubicBezTo>
                    <a:pt x="2806117" y="2407594"/>
                    <a:pt x="2802213" y="2417020"/>
                    <a:pt x="2795263" y="2423969"/>
                  </a:cubicBezTo>
                  <a:cubicBezTo>
                    <a:pt x="2788314" y="2430919"/>
                    <a:pt x="2778888" y="2434824"/>
                    <a:pt x="2769059" y="2434824"/>
                  </a:cubicBezTo>
                  <a:lnTo>
                    <a:pt x="37058" y="2434824"/>
                  </a:lnTo>
                  <a:cubicBezTo>
                    <a:pt x="16592" y="2434824"/>
                    <a:pt x="0" y="2418232"/>
                    <a:pt x="0" y="2397765"/>
                  </a:cubicBezTo>
                  <a:lnTo>
                    <a:pt x="0" y="37058"/>
                  </a:lnTo>
                  <a:cubicBezTo>
                    <a:pt x="0" y="27230"/>
                    <a:pt x="3904" y="17804"/>
                    <a:pt x="10854" y="10854"/>
                  </a:cubicBezTo>
                  <a:cubicBezTo>
                    <a:pt x="17804" y="3904"/>
                    <a:pt x="27230" y="0"/>
                    <a:pt x="37058" y="0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06117" cy="2472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63466" y="521140"/>
            <a:ext cx="6041170" cy="9244721"/>
            <a:chOff x="0" y="0"/>
            <a:chExt cx="1591090" cy="24348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91090" cy="2434824"/>
            </a:xfrm>
            <a:custGeom>
              <a:avLst/>
              <a:gdLst/>
              <a:ahLst/>
              <a:cxnLst/>
              <a:rect l="l" t="t" r="r" b="b"/>
              <a:pathLst>
                <a:path w="1591090" h="2434824">
                  <a:moveTo>
                    <a:pt x="65358" y="0"/>
                  </a:moveTo>
                  <a:lnTo>
                    <a:pt x="1525732" y="0"/>
                  </a:lnTo>
                  <a:cubicBezTo>
                    <a:pt x="1543066" y="0"/>
                    <a:pt x="1559690" y="6886"/>
                    <a:pt x="1571947" y="19143"/>
                  </a:cubicBezTo>
                  <a:cubicBezTo>
                    <a:pt x="1584204" y="31400"/>
                    <a:pt x="1591090" y="48024"/>
                    <a:pt x="1591090" y="65358"/>
                  </a:cubicBezTo>
                  <a:lnTo>
                    <a:pt x="1591090" y="2369466"/>
                  </a:lnTo>
                  <a:cubicBezTo>
                    <a:pt x="1591090" y="2405562"/>
                    <a:pt x="1561828" y="2434824"/>
                    <a:pt x="1525732" y="2434824"/>
                  </a:cubicBezTo>
                  <a:lnTo>
                    <a:pt x="65358" y="2434824"/>
                  </a:lnTo>
                  <a:cubicBezTo>
                    <a:pt x="29262" y="2434824"/>
                    <a:pt x="0" y="2405562"/>
                    <a:pt x="0" y="2369466"/>
                  </a:cubicBezTo>
                  <a:lnTo>
                    <a:pt x="0" y="65358"/>
                  </a:lnTo>
                  <a:cubicBezTo>
                    <a:pt x="0" y="29262"/>
                    <a:pt x="29262" y="0"/>
                    <a:pt x="6535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91090" cy="2472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0717" y="1111317"/>
            <a:ext cx="9287455" cy="8064367"/>
            <a:chOff x="0" y="0"/>
            <a:chExt cx="1438870" cy="12493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38870" cy="1249381"/>
            </a:xfrm>
            <a:custGeom>
              <a:avLst/>
              <a:gdLst/>
              <a:ahLst/>
              <a:cxnLst/>
              <a:rect l="l" t="t" r="r" b="b"/>
              <a:pathLst>
                <a:path w="1438870" h="1249381">
                  <a:moveTo>
                    <a:pt x="19173" y="0"/>
                  </a:moveTo>
                  <a:lnTo>
                    <a:pt x="1419697" y="0"/>
                  </a:lnTo>
                  <a:cubicBezTo>
                    <a:pt x="1430286" y="0"/>
                    <a:pt x="1438870" y="8584"/>
                    <a:pt x="1438870" y="19173"/>
                  </a:cubicBezTo>
                  <a:lnTo>
                    <a:pt x="1438870" y="1230209"/>
                  </a:lnTo>
                  <a:cubicBezTo>
                    <a:pt x="1438870" y="1235294"/>
                    <a:pt x="1436850" y="1240170"/>
                    <a:pt x="1433254" y="1243766"/>
                  </a:cubicBezTo>
                  <a:cubicBezTo>
                    <a:pt x="1429659" y="1247362"/>
                    <a:pt x="1424782" y="1249381"/>
                    <a:pt x="1419697" y="1249381"/>
                  </a:cubicBezTo>
                  <a:lnTo>
                    <a:pt x="19173" y="1249381"/>
                  </a:lnTo>
                  <a:cubicBezTo>
                    <a:pt x="14088" y="1249381"/>
                    <a:pt x="9211" y="1247362"/>
                    <a:pt x="5616" y="1243766"/>
                  </a:cubicBezTo>
                  <a:cubicBezTo>
                    <a:pt x="2020" y="1240170"/>
                    <a:pt x="0" y="1235294"/>
                    <a:pt x="0" y="1230209"/>
                  </a:cubicBezTo>
                  <a:lnTo>
                    <a:pt x="0" y="19173"/>
                  </a:lnTo>
                  <a:cubicBezTo>
                    <a:pt x="0" y="8584"/>
                    <a:pt x="8584" y="0"/>
                    <a:pt x="19173" y="0"/>
                  </a:cubicBezTo>
                  <a:close/>
                </a:path>
              </a:pathLst>
            </a:custGeom>
            <a:blipFill>
              <a:blip r:embed="rId3"/>
              <a:stretch>
                <a:fillRect l="-32340" r="-22199" b="-1892"/>
              </a:stretch>
            </a:blipFill>
          </p:spPr>
          <p:txBody>
            <a:bodyPr/>
            <a:lstStyle/>
            <a:p>
              <a:endParaRPr lang="en-JM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97206" y="6434854"/>
            <a:ext cx="6493254" cy="3194214"/>
            <a:chOff x="0" y="0"/>
            <a:chExt cx="8657671" cy="425895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8643740" cy="4136715"/>
              <a:chOff x="0" y="0"/>
              <a:chExt cx="1707405" cy="81712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07405" cy="817129"/>
              </a:xfrm>
              <a:custGeom>
                <a:avLst/>
                <a:gdLst/>
                <a:ahLst/>
                <a:cxnLst/>
                <a:rect l="l" t="t" r="r" b="b"/>
                <a:pathLst>
                  <a:path w="1707405" h="817129">
                    <a:moveTo>
                      <a:pt x="119422" y="0"/>
                    </a:moveTo>
                    <a:lnTo>
                      <a:pt x="1587983" y="0"/>
                    </a:lnTo>
                    <a:cubicBezTo>
                      <a:pt x="1653938" y="0"/>
                      <a:pt x="1707405" y="53467"/>
                      <a:pt x="1707405" y="119422"/>
                    </a:cubicBezTo>
                    <a:lnTo>
                      <a:pt x="1707405" y="697707"/>
                    </a:lnTo>
                    <a:cubicBezTo>
                      <a:pt x="1707405" y="763662"/>
                      <a:pt x="1653938" y="817129"/>
                      <a:pt x="1587983" y="817129"/>
                    </a:cubicBezTo>
                    <a:lnTo>
                      <a:pt x="119422" y="817129"/>
                    </a:lnTo>
                    <a:cubicBezTo>
                      <a:pt x="53467" y="817129"/>
                      <a:pt x="0" y="763662"/>
                      <a:pt x="0" y="697707"/>
                    </a:cubicBezTo>
                    <a:lnTo>
                      <a:pt x="0" y="119422"/>
                    </a:lnTo>
                    <a:cubicBezTo>
                      <a:pt x="0" y="53467"/>
                      <a:pt x="53467" y="0"/>
                      <a:pt x="119422" y="0"/>
                    </a:cubicBezTo>
                    <a:close/>
                  </a:path>
                </a:pathLst>
              </a:custGeom>
              <a:solidFill>
                <a:srgbClr val="1B2B50"/>
              </a:solidFill>
            </p:spPr>
            <p:txBody>
              <a:bodyPr/>
              <a:lstStyle/>
              <a:p>
                <a:endParaRPr lang="en-JM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707405" cy="8552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17131" y="2373760"/>
              <a:ext cx="8440540" cy="1885191"/>
              <a:chOff x="0" y="0"/>
              <a:chExt cx="1667267" cy="37238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67267" cy="372383"/>
              </a:xfrm>
              <a:custGeom>
                <a:avLst/>
                <a:gdLst/>
                <a:ahLst/>
                <a:cxnLst/>
                <a:rect l="l" t="t" r="r" b="b"/>
                <a:pathLst>
                  <a:path w="1667267" h="372383">
                    <a:moveTo>
                      <a:pt x="0" y="0"/>
                    </a:moveTo>
                    <a:lnTo>
                      <a:pt x="1667267" y="0"/>
                    </a:lnTo>
                    <a:lnTo>
                      <a:pt x="1667267" y="372383"/>
                    </a:lnTo>
                    <a:lnTo>
                      <a:pt x="0" y="372383"/>
                    </a:lnTo>
                    <a:close/>
                  </a:path>
                </a:pathLst>
              </a:custGeom>
              <a:solidFill>
                <a:srgbClr val="1B2B50"/>
              </a:solidFill>
            </p:spPr>
            <p:txBody>
              <a:bodyPr/>
              <a:lstStyle/>
              <a:p>
                <a:endParaRPr lang="en-JM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667267" cy="4104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01600" y="0"/>
              <a:ext cx="809748" cy="4136715"/>
              <a:chOff x="0" y="0"/>
              <a:chExt cx="159950" cy="81712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9950" cy="817129"/>
              </a:xfrm>
              <a:custGeom>
                <a:avLst/>
                <a:gdLst/>
                <a:ahLst/>
                <a:cxnLst/>
                <a:rect l="l" t="t" r="r" b="b"/>
                <a:pathLst>
                  <a:path w="159950" h="817129">
                    <a:moveTo>
                      <a:pt x="0" y="0"/>
                    </a:moveTo>
                    <a:lnTo>
                      <a:pt x="159950" y="0"/>
                    </a:lnTo>
                    <a:lnTo>
                      <a:pt x="159950" y="817129"/>
                    </a:lnTo>
                    <a:lnTo>
                      <a:pt x="0" y="817129"/>
                    </a:lnTo>
                    <a:close/>
                  </a:path>
                </a:pathLst>
              </a:custGeom>
              <a:solidFill>
                <a:srgbClr val="1B2B50"/>
              </a:solidFill>
            </p:spPr>
            <p:txBody>
              <a:bodyPr/>
              <a:lstStyle/>
              <a:p>
                <a:endParaRPr lang="en-JM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59950" cy="8552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1456966" y="7433059"/>
            <a:ext cx="5115432" cy="174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32"/>
              </a:lnSpc>
            </a:pPr>
            <a:r>
              <a:rPr lang="en-US" sz="6732" spc="-38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Political Commitment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35838" y="1028848"/>
            <a:ext cx="5296426" cy="822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50"/>
              </a:lnSpc>
            </a:pPr>
            <a:r>
              <a:rPr lang="en-US" sz="2210" spc="216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The 2024 MOU between Jamaica and Canada marks the first formal step toward evaluating nuclear feasibility. It establishes cooperation in:</a:t>
            </a:r>
          </a:p>
          <a:p>
            <a:pPr algn="just">
              <a:lnSpc>
                <a:spcPts val="3050"/>
              </a:lnSpc>
            </a:pPr>
            <a:endParaRPr lang="en-US" sz="2210" spc="216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77229" lvl="1" indent="-238614" algn="l">
              <a:lnSpc>
                <a:spcPts val="3050"/>
              </a:lnSpc>
              <a:spcAft>
                <a:spcPts val="600"/>
              </a:spcAft>
              <a:buFont typeface="Arial"/>
              <a:buChar char="•"/>
            </a:pPr>
            <a:r>
              <a:rPr lang="en-US" sz="2210" spc="216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Technical assistance and knowledge transfer.</a:t>
            </a:r>
          </a:p>
          <a:p>
            <a:pPr marL="477229" lvl="1" indent="-238614" algn="l">
              <a:lnSpc>
                <a:spcPts val="3050"/>
              </a:lnSpc>
              <a:spcAft>
                <a:spcPts val="600"/>
              </a:spcAft>
              <a:buFont typeface="Arial"/>
              <a:buChar char="•"/>
            </a:pPr>
            <a:r>
              <a:rPr lang="en-US" sz="2210" spc="216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Capacity-building and training.</a:t>
            </a:r>
          </a:p>
          <a:p>
            <a:pPr marL="477229" lvl="1" indent="-238614" algn="l">
              <a:lnSpc>
                <a:spcPts val="3050"/>
              </a:lnSpc>
              <a:spcAft>
                <a:spcPts val="600"/>
              </a:spcAft>
              <a:buFont typeface="Arial"/>
              <a:buChar char="•"/>
            </a:pPr>
            <a:r>
              <a:rPr lang="en-US" sz="2210" spc="216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Feasibility studies on SMR deployment.</a:t>
            </a:r>
          </a:p>
          <a:p>
            <a:pPr marL="477229" lvl="1" indent="-238614" algn="l">
              <a:lnSpc>
                <a:spcPts val="3050"/>
              </a:lnSpc>
              <a:spcAft>
                <a:spcPts val="600"/>
              </a:spcAft>
              <a:buFont typeface="Arial"/>
              <a:buChar char="•"/>
            </a:pPr>
            <a:r>
              <a:rPr lang="en-US" sz="2210" spc="216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Regulatory framework development.</a:t>
            </a:r>
          </a:p>
          <a:p>
            <a:pPr algn="just">
              <a:lnSpc>
                <a:spcPts val="3050"/>
              </a:lnSpc>
            </a:pPr>
            <a:endParaRPr lang="en-US" sz="2210" spc="216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>
              <a:lnSpc>
                <a:spcPts val="3050"/>
              </a:lnSpc>
              <a:spcBef>
                <a:spcPct val="0"/>
              </a:spcBef>
            </a:pPr>
            <a:r>
              <a:rPr lang="en-US" sz="2210" spc="216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This demonstrates high-level political will and recognition that long-term energy security requires exploring all viable low-carbon technologies.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6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8181" y="521140"/>
            <a:ext cx="17091638" cy="5495704"/>
            <a:chOff x="0" y="0"/>
            <a:chExt cx="2647942" cy="8514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47942" cy="851428"/>
            </a:xfrm>
            <a:custGeom>
              <a:avLst/>
              <a:gdLst/>
              <a:ahLst/>
              <a:cxnLst/>
              <a:rect l="l" t="t" r="r" b="b"/>
              <a:pathLst>
                <a:path w="2647942" h="851428">
                  <a:moveTo>
                    <a:pt x="27178" y="0"/>
                  </a:moveTo>
                  <a:lnTo>
                    <a:pt x="2620764" y="0"/>
                  </a:lnTo>
                  <a:cubicBezTo>
                    <a:pt x="2627972" y="0"/>
                    <a:pt x="2634885" y="2863"/>
                    <a:pt x="2639982" y="7960"/>
                  </a:cubicBezTo>
                  <a:cubicBezTo>
                    <a:pt x="2645078" y="13057"/>
                    <a:pt x="2647942" y="19970"/>
                    <a:pt x="2647942" y="27178"/>
                  </a:cubicBezTo>
                  <a:lnTo>
                    <a:pt x="2647942" y="824251"/>
                  </a:lnTo>
                  <a:cubicBezTo>
                    <a:pt x="2647942" y="831459"/>
                    <a:pt x="2645078" y="838371"/>
                    <a:pt x="2639982" y="843468"/>
                  </a:cubicBezTo>
                  <a:cubicBezTo>
                    <a:pt x="2634885" y="848565"/>
                    <a:pt x="2627972" y="851428"/>
                    <a:pt x="2620764" y="851428"/>
                  </a:cubicBezTo>
                  <a:lnTo>
                    <a:pt x="27178" y="851428"/>
                  </a:lnTo>
                  <a:cubicBezTo>
                    <a:pt x="19970" y="851428"/>
                    <a:pt x="13057" y="848565"/>
                    <a:pt x="7960" y="843468"/>
                  </a:cubicBezTo>
                  <a:cubicBezTo>
                    <a:pt x="2863" y="838371"/>
                    <a:pt x="0" y="831459"/>
                    <a:pt x="0" y="824251"/>
                  </a:cubicBezTo>
                  <a:lnTo>
                    <a:pt x="0" y="27178"/>
                  </a:lnTo>
                  <a:cubicBezTo>
                    <a:pt x="0" y="19970"/>
                    <a:pt x="2863" y="13057"/>
                    <a:pt x="7960" y="7960"/>
                  </a:cubicBezTo>
                  <a:cubicBezTo>
                    <a:pt x="13057" y="2863"/>
                    <a:pt x="19970" y="0"/>
                    <a:pt x="27178" y="0"/>
                  </a:cubicBezTo>
                  <a:close/>
                </a:path>
              </a:pathLst>
            </a:custGeom>
            <a:blipFill>
              <a:blip r:embed="rId3"/>
              <a:stretch>
                <a:fillRect t="-66567" b="-40636"/>
              </a:stretch>
            </a:blipFill>
          </p:spPr>
          <p:txBody>
            <a:bodyPr/>
            <a:lstStyle/>
            <a:p>
              <a:endParaRPr lang="en-JM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12416" y="492979"/>
            <a:ext cx="5953013" cy="3419314"/>
            <a:chOff x="0" y="0"/>
            <a:chExt cx="7937350" cy="455908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7924578" cy="4428235"/>
              <a:chOff x="0" y="0"/>
              <a:chExt cx="1565349" cy="87471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565349" cy="874713"/>
              </a:xfrm>
              <a:custGeom>
                <a:avLst/>
                <a:gdLst/>
                <a:ahLst/>
                <a:cxnLst/>
                <a:rect l="l" t="t" r="r" b="b"/>
                <a:pathLst>
                  <a:path w="1565349" h="874713">
                    <a:moveTo>
                      <a:pt x="130260" y="0"/>
                    </a:moveTo>
                    <a:lnTo>
                      <a:pt x="1435089" y="0"/>
                    </a:lnTo>
                    <a:cubicBezTo>
                      <a:pt x="1507029" y="0"/>
                      <a:pt x="1565349" y="58319"/>
                      <a:pt x="1565349" y="130260"/>
                    </a:cubicBezTo>
                    <a:lnTo>
                      <a:pt x="1565349" y="744453"/>
                    </a:lnTo>
                    <a:cubicBezTo>
                      <a:pt x="1565349" y="779000"/>
                      <a:pt x="1551625" y="812132"/>
                      <a:pt x="1527196" y="836561"/>
                    </a:cubicBezTo>
                    <a:cubicBezTo>
                      <a:pt x="1502768" y="860989"/>
                      <a:pt x="1469636" y="874713"/>
                      <a:pt x="1435089" y="874713"/>
                    </a:cubicBezTo>
                    <a:lnTo>
                      <a:pt x="130260" y="874713"/>
                    </a:lnTo>
                    <a:cubicBezTo>
                      <a:pt x="58319" y="874713"/>
                      <a:pt x="0" y="816394"/>
                      <a:pt x="0" y="744453"/>
                    </a:cubicBezTo>
                    <a:lnTo>
                      <a:pt x="0" y="130260"/>
                    </a:lnTo>
                    <a:cubicBezTo>
                      <a:pt x="0" y="58319"/>
                      <a:pt x="58319" y="0"/>
                      <a:pt x="130260" y="0"/>
                    </a:cubicBezTo>
                    <a:close/>
                  </a:path>
                </a:pathLst>
              </a:custGeom>
              <a:solidFill>
                <a:srgbClr val="1B2B50"/>
              </a:solidFill>
            </p:spPr>
            <p:txBody>
              <a:bodyPr/>
              <a:lstStyle/>
              <a:p>
                <a:endParaRPr lang="en-JM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1565349" cy="9128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99066" y="2541042"/>
              <a:ext cx="7738284" cy="2018043"/>
              <a:chOff x="0" y="0"/>
              <a:chExt cx="1528550" cy="39862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528550" cy="398626"/>
              </a:xfrm>
              <a:custGeom>
                <a:avLst/>
                <a:gdLst/>
                <a:ahLst/>
                <a:cxnLst/>
                <a:rect l="l" t="t" r="r" b="b"/>
                <a:pathLst>
                  <a:path w="1528550" h="398626">
                    <a:moveTo>
                      <a:pt x="0" y="0"/>
                    </a:moveTo>
                    <a:lnTo>
                      <a:pt x="1528550" y="0"/>
                    </a:lnTo>
                    <a:lnTo>
                      <a:pt x="1528550" y="398626"/>
                    </a:lnTo>
                    <a:lnTo>
                      <a:pt x="0" y="398626"/>
                    </a:lnTo>
                    <a:close/>
                  </a:path>
                </a:pathLst>
              </a:custGeom>
              <a:solidFill>
                <a:srgbClr val="1B2B50"/>
              </a:solidFill>
            </p:spPr>
            <p:txBody>
              <a:bodyPr/>
              <a:lstStyle/>
              <a:p>
                <a:endParaRPr lang="en-JM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528550" cy="4367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93147" y="0"/>
              <a:ext cx="742377" cy="4428235"/>
              <a:chOff x="0" y="0"/>
              <a:chExt cx="146642" cy="87471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6642" cy="874713"/>
              </a:xfrm>
              <a:custGeom>
                <a:avLst/>
                <a:gdLst/>
                <a:ahLst/>
                <a:cxnLst/>
                <a:rect l="l" t="t" r="r" b="b"/>
                <a:pathLst>
                  <a:path w="146642" h="874713">
                    <a:moveTo>
                      <a:pt x="0" y="0"/>
                    </a:moveTo>
                    <a:lnTo>
                      <a:pt x="146642" y="0"/>
                    </a:lnTo>
                    <a:lnTo>
                      <a:pt x="146642" y="874713"/>
                    </a:lnTo>
                    <a:lnTo>
                      <a:pt x="0" y="874713"/>
                    </a:lnTo>
                    <a:close/>
                  </a:path>
                </a:pathLst>
              </a:custGeom>
              <a:solidFill>
                <a:srgbClr val="1B2B50"/>
              </a:solidFill>
            </p:spPr>
            <p:txBody>
              <a:bodyPr/>
              <a:lstStyle/>
              <a:p>
                <a:endParaRPr lang="en-JM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46642" cy="9128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574968" y="4056954"/>
            <a:ext cx="17091638" cy="6065442"/>
            <a:chOff x="0" y="0"/>
            <a:chExt cx="4501501" cy="12643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01501" cy="1264370"/>
            </a:xfrm>
            <a:custGeom>
              <a:avLst/>
              <a:gdLst/>
              <a:ahLst/>
              <a:cxnLst/>
              <a:rect l="l" t="t" r="r" b="b"/>
              <a:pathLst>
                <a:path w="4501501" h="1264370">
                  <a:moveTo>
                    <a:pt x="23101" y="0"/>
                  </a:moveTo>
                  <a:lnTo>
                    <a:pt x="4478400" y="0"/>
                  </a:lnTo>
                  <a:cubicBezTo>
                    <a:pt x="4491158" y="0"/>
                    <a:pt x="4501501" y="10343"/>
                    <a:pt x="4501501" y="23101"/>
                  </a:cubicBezTo>
                  <a:lnTo>
                    <a:pt x="4501501" y="1241269"/>
                  </a:lnTo>
                  <a:cubicBezTo>
                    <a:pt x="4501501" y="1247396"/>
                    <a:pt x="4499067" y="1253272"/>
                    <a:pt x="4494735" y="1257604"/>
                  </a:cubicBezTo>
                  <a:cubicBezTo>
                    <a:pt x="4490403" y="1261936"/>
                    <a:pt x="4484527" y="1264370"/>
                    <a:pt x="4478400" y="1264370"/>
                  </a:cubicBezTo>
                  <a:lnTo>
                    <a:pt x="23101" y="1264370"/>
                  </a:lnTo>
                  <a:cubicBezTo>
                    <a:pt x="10343" y="1264370"/>
                    <a:pt x="0" y="1254028"/>
                    <a:pt x="0" y="1241269"/>
                  </a:cubicBezTo>
                  <a:lnTo>
                    <a:pt x="0" y="23101"/>
                  </a:lnTo>
                  <a:cubicBezTo>
                    <a:pt x="0" y="10343"/>
                    <a:pt x="10343" y="0"/>
                    <a:pt x="23101" y="0"/>
                  </a:cubicBezTo>
                  <a:close/>
                </a:path>
              </a:pathLst>
            </a:custGeom>
            <a:solidFill>
              <a:srgbClr val="1B2B5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501501" cy="1302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39059" y="632903"/>
            <a:ext cx="5273855" cy="205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43"/>
              </a:lnSpc>
            </a:pPr>
            <a:r>
              <a:rPr lang="en-US" sz="6729" spc="-383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Legislative Barriers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1574" y="4502030"/>
            <a:ext cx="16104852" cy="4272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39"/>
              </a:lnSpc>
              <a:spcAft>
                <a:spcPts val="600"/>
              </a:spcAft>
            </a:pPr>
            <a:r>
              <a:rPr lang="en-US" sz="2400" i="1" spc="224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NSRP Act, 2015</a:t>
            </a:r>
            <a:r>
              <a:rPr lang="en-US" sz="24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provide Jamaica’s core legal basis for regulating ionizing radiation and radiation sources.</a:t>
            </a:r>
          </a:p>
          <a:p>
            <a:pPr algn="just">
              <a:lnSpc>
                <a:spcPts val="3439"/>
              </a:lnSpc>
              <a:spcAft>
                <a:spcPts val="600"/>
              </a:spcAft>
            </a:pPr>
            <a:endParaRPr lang="en-US" sz="2400" spc="22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39"/>
              </a:lnSpc>
              <a:spcAft>
                <a:spcPts val="600"/>
              </a:spcAft>
            </a:pPr>
            <a:r>
              <a:rPr lang="en-US" sz="2400" i="1" spc="224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Section 27</a:t>
            </a:r>
            <a:r>
              <a:rPr lang="en-US" sz="24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explicitly prohibits:</a:t>
            </a:r>
          </a:p>
          <a:p>
            <a:pPr marL="494987" lvl="1" indent="-247493" algn="just">
              <a:lnSpc>
                <a:spcPts val="3439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Construction or operation of nuclear installations (power plants, enrichment or reprocessing facilities).</a:t>
            </a:r>
          </a:p>
          <a:p>
            <a:pPr marL="494987" lvl="1" indent="-247493" algn="just">
              <a:lnSpc>
                <a:spcPts val="3439"/>
              </a:lnSpc>
              <a:spcAft>
                <a:spcPts val="600"/>
              </a:spcAft>
              <a:buFont typeface="Arial"/>
              <a:buChar char="•"/>
            </a:pPr>
            <a:endParaRPr lang="en-US" sz="2400" spc="22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94987" lvl="1" indent="-247493" algn="just">
              <a:lnSpc>
                <a:spcPts val="3439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Authorization by the Hazardous Substances Regulatory Authority (HSRA) for any such installations.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6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3472" y="557787"/>
            <a:ext cx="9413439" cy="9171427"/>
            <a:chOff x="0" y="0"/>
            <a:chExt cx="2479260" cy="24155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9260" cy="2415520"/>
            </a:xfrm>
            <a:custGeom>
              <a:avLst/>
              <a:gdLst/>
              <a:ahLst/>
              <a:cxnLst/>
              <a:rect l="l" t="t" r="r" b="b"/>
              <a:pathLst>
                <a:path w="2479260" h="2415520">
                  <a:moveTo>
                    <a:pt x="41944" y="0"/>
                  </a:moveTo>
                  <a:lnTo>
                    <a:pt x="2437316" y="0"/>
                  </a:lnTo>
                  <a:cubicBezTo>
                    <a:pt x="2448440" y="0"/>
                    <a:pt x="2459109" y="4419"/>
                    <a:pt x="2466975" y="12285"/>
                  </a:cubicBezTo>
                  <a:cubicBezTo>
                    <a:pt x="2474841" y="20151"/>
                    <a:pt x="2479260" y="30820"/>
                    <a:pt x="2479260" y="41944"/>
                  </a:cubicBezTo>
                  <a:lnTo>
                    <a:pt x="2479260" y="2373576"/>
                  </a:lnTo>
                  <a:cubicBezTo>
                    <a:pt x="2479260" y="2396741"/>
                    <a:pt x="2460481" y="2415520"/>
                    <a:pt x="2437316" y="2415520"/>
                  </a:cubicBezTo>
                  <a:lnTo>
                    <a:pt x="41944" y="2415520"/>
                  </a:lnTo>
                  <a:cubicBezTo>
                    <a:pt x="18779" y="2415520"/>
                    <a:pt x="0" y="2396741"/>
                    <a:pt x="0" y="2373576"/>
                  </a:cubicBezTo>
                  <a:lnTo>
                    <a:pt x="0" y="41944"/>
                  </a:lnTo>
                  <a:cubicBezTo>
                    <a:pt x="0" y="18779"/>
                    <a:pt x="18779" y="0"/>
                    <a:pt x="41944" y="0"/>
                  </a:cubicBezTo>
                  <a:close/>
                </a:path>
              </a:pathLst>
            </a:custGeom>
            <a:solidFill>
              <a:srgbClr val="20346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79260" cy="2453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72174" y="7003271"/>
            <a:ext cx="6294232" cy="2725942"/>
            <a:chOff x="0" y="0"/>
            <a:chExt cx="1657740" cy="717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57740" cy="717944"/>
            </a:xfrm>
            <a:custGeom>
              <a:avLst/>
              <a:gdLst/>
              <a:ahLst/>
              <a:cxnLst/>
              <a:rect l="l" t="t" r="r" b="b"/>
              <a:pathLst>
                <a:path w="1657740" h="717944">
                  <a:moveTo>
                    <a:pt x="62730" y="0"/>
                  </a:moveTo>
                  <a:lnTo>
                    <a:pt x="1595010" y="0"/>
                  </a:lnTo>
                  <a:cubicBezTo>
                    <a:pt x="1629655" y="0"/>
                    <a:pt x="1657740" y="28085"/>
                    <a:pt x="1657740" y="62730"/>
                  </a:cubicBezTo>
                  <a:lnTo>
                    <a:pt x="1657740" y="655213"/>
                  </a:lnTo>
                  <a:cubicBezTo>
                    <a:pt x="1657740" y="689858"/>
                    <a:pt x="1629655" y="717944"/>
                    <a:pt x="1595010" y="717944"/>
                  </a:cubicBezTo>
                  <a:lnTo>
                    <a:pt x="62730" y="717944"/>
                  </a:lnTo>
                  <a:cubicBezTo>
                    <a:pt x="28085" y="717944"/>
                    <a:pt x="0" y="689858"/>
                    <a:pt x="0" y="655213"/>
                  </a:cubicBezTo>
                  <a:lnTo>
                    <a:pt x="0" y="62730"/>
                  </a:lnTo>
                  <a:cubicBezTo>
                    <a:pt x="0" y="28085"/>
                    <a:pt x="28085" y="0"/>
                    <a:pt x="62730" y="0"/>
                  </a:cubicBezTo>
                  <a:close/>
                </a:path>
              </a:pathLst>
            </a:custGeom>
            <a:solidFill>
              <a:srgbClr val="203460"/>
            </a:solidFill>
          </p:spPr>
          <p:txBody>
            <a:bodyPr/>
            <a:lstStyle/>
            <a:p>
              <a:endParaRPr lang="en-JM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57740" cy="756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072174" y="557787"/>
            <a:ext cx="6187126" cy="6187126"/>
          </a:xfrm>
          <a:custGeom>
            <a:avLst/>
            <a:gdLst/>
            <a:ahLst/>
            <a:cxnLst/>
            <a:rect l="l" t="t" r="r" b="b"/>
            <a:pathLst>
              <a:path w="6187126" h="6187126">
                <a:moveTo>
                  <a:pt x="0" y="0"/>
                </a:moveTo>
                <a:lnTo>
                  <a:pt x="6187126" y="0"/>
                </a:lnTo>
                <a:lnTo>
                  <a:pt x="6187126" y="6187125"/>
                </a:lnTo>
                <a:lnTo>
                  <a:pt x="0" y="6187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JM"/>
          </a:p>
        </p:txBody>
      </p:sp>
      <p:sp>
        <p:nvSpPr>
          <p:cNvPr id="9" name="TextBox 9"/>
          <p:cNvSpPr txBox="1"/>
          <p:nvPr/>
        </p:nvSpPr>
        <p:spPr>
          <a:xfrm>
            <a:off x="653472" y="595886"/>
            <a:ext cx="9176328" cy="8690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30"/>
              </a:lnSpc>
              <a:spcAft>
                <a:spcPts val="600"/>
              </a:spcAft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HSRA is responsible for radiation protection, safety, and security.</a:t>
            </a:r>
          </a:p>
          <a:p>
            <a:pPr marL="494410" lvl="1" indent="-247205" algn="just">
              <a:lnSpc>
                <a:spcPts val="4030"/>
              </a:lnSpc>
              <a:spcAft>
                <a:spcPts val="600"/>
              </a:spcAft>
              <a:buFont typeface="Arial"/>
              <a:buChar char="•"/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Regulatory oversight of facilities utilizing ionizing radiation across all sectors.</a:t>
            </a:r>
          </a:p>
          <a:p>
            <a:pPr marL="494410" lvl="1" indent="-247205" algn="just">
              <a:lnSpc>
                <a:spcPts val="4030"/>
              </a:lnSpc>
              <a:spcAft>
                <a:spcPts val="600"/>
              </a:spcAft>
              <a:buFont typeface="Arial"/>
              <a:buChar char="•"/>
            </a:pPr>
            <a:endParaRPr lang="en-US" sz="2289" spc="22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94410" lvl="1" indent="-247205" algn="just">
              <a:lnSpc>
                <a:spcPts val="4030"/>
              </a:lnSpc>
              <a:spcAft>
                <a:spcPts val="600"/>
              </a:spcAft>
              <a:buFont typeface="Arial"/>
              <a:buChar char="•"/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High compliance is maintained among radioactive material users, research reactors, medical, industrial, and security facilities. </a:t>
            </a:r>
          </a:p>
          <a:p>
            <a:pPr marL="494410" lvl="1" indent="-247205" algn="just">
              <a:lnSpc>
                <a:spcPts val="4030"/>
              </a:lnSpc>
              <a:spcAft>
                <a:spcPts val="600"/>
              </a:spcAft>
              <a:buFont typeface="Arial"/>
              <a:buChar char="•"/>
            </a:pPr>
            <a:endParaRPr lang="en-US" sz="2289" spc="22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94410" lvl="1" indent="-247205" algn="just">
              <a:lnSpc>
                <a:spcPts val="4030"/>
              </a:lnSpc>
              <a:spcAft>
                <a:spcPts val="600"/>
              </a:spcAft>
              <a:buFont typeface="Arial"/>
              <a:buChar char="•"/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national compliance rate stands at 57%, driven by historically low but improving compliance within dental facilities through targeted regulatory engagement.</a:t>
            </a:r>
          </a:p>
          <a:p>
            <a:pPr marL="494410" lvl="1" indent="-247205" algn="just">
              <a:lnSpc>
                <a:spcPts val="4030"/>
              </a:lnSpc>
              <a:spcAft>
                <a:spcPts val="600"/>
              </a:spcAft>
              <a:buFont typeface="Arial"/>
              <a:buChar char="•"/>
            </a:pPr>
            <a:endParaRPr lang="en-US" sz="2289" spc="22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94410" lvl="1" indent="-247205" algn="just">
              <a:lnSpc>
                <a:spcPts val="4030"/>
              </a:lnSpc>
              <a:spcAft>
                <a:spcPts val="600"/>
              </a:spcAft>
              <a:buFont typeface="Arial"/>
              <a:buChar char="•"/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Technical expertise and infrastructure mainly focused on non-nuclear applications.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09778" y="7169656"/>
            <a:ext cx="5819025" cy="2122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34"/>
              </a:lnSpc>
            </a:pPr>
            <a:r>
              <a:rPr lang="en-US" sz="2289" spc="22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 nuclear power readiness, HSRA , or a successor agency, would require expanded authority, specialized training, and operational independence.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7015935D31944BBC3798973899D389" ma:contentTypeVersion="15" ma:contentTypeDescription="Create a new document." ma:contentTypeScope="" ma:versionID="c5e909e723f04309ead1a31dd47aacd6">
  <xsd:schema xmlns:xsd="http://www.w3.org/2001/XMLSchema" xmlns:xs="http://www.w3.org/2001/XMLSchema" xmlns:p="http://schemas.microsoft.com/office/2006/metadata/properties" xmlns:ns2="2aed5f02-abfd-4873-a7ab-e2b24e9c611b" xmlns:ns3="e3fa2129-4b60-4d6e-ac1a-f7dd9af5ebd6" xmlns:ns4="ebeb3707-5210-4743-8255-78c24a9c38a4" targetNamespace="http://schemas.microsoft.com/office/2006/metadata/properties" ma:root="true" ma:fieldsID="4d1c3121e99ccfd3e5d8f67bf1861cd0" ns2:_="" ns3:_="" ns4:_="">
    <xsd:import namespace="2aed5f02-abfd-4873-a7ab-e2b24e9c611b"/>
    <xsd:import namespace="e3fa2129-4b60-4d6e-ac1a-f7dd9af5ebd6"/>
    <xsd:import namespace="ebeb3707-5210-4743-8255-78c24a9c38a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LengthInSecond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d5f02-abfd-4873-a7ab-e2b24e9c61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2ff9086c-8f42-4e20-a92f-77beb7dd37dd}" ma:internalName="TaxCatchAll" ma:showField="CatchAllData" ma:web="2aed5f02-abfd-4873-a7ab-e2b24e9c61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a2129-4b60-4d6e-ac1a-f7dd9af5eb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f22b6e6-af2c-49e0-a893-9fda7ebbb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eb3707-5210-4743-8255-78c24a9c38a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fa2129-4b60-4d6e-ac1a-f7dd9af5ebd6">
      <Terms xmlns="http://schemas.microsoft.com/office/infopath/2007/PartnerControls"/>
    </lcf76f155ced4ddcb4097134ff3c332f>
    <TaxCatchAll xmlns="2aed5f02-abfd-4873-a7ab-e2b24e9c611b" xsi:nil="true"/>
    <_dlc_DocId xmlns="2aed5f02-abfd-4873-a7ab-e2b24e9c611b">CN5V5D2N2K7J-121727025-937</_dlc_DocId>
    <_dlc_DocIdUrl xmlns="2aed5f02-abfd-4873-a7ab-e2b24e9c611b">
      <Url>https://ourjamaica.sharepoint.com/sites/Intranet/dept/cpa/_layouts/15/DocIdRedir.aspx?ID=CN5V5D2N2K7J-121727025-937</Url>
      <Description>CN5V5D2N2K7J-121727025-937</Description>
    </_dlc_DocIdUrl>
  </documentManagement>
</p:properties>
</file>

<file path=customXml/itemProps1.xml><?xml version="1.0" encoding="utf-8"?>
<ds:datastoreItem xmlns:ds="http://schemas.openxmlformats.org/officeDocument/2006/customXml" ds:itemID="{3A9C620E-B73F-40C3-AB6D-A930452783D6}"/>
</file>

<file path=customXml/itemProps2.xml><?xml version="1.0" encoding="utf-8"?>
<ds:datastoreItem xmlns:ds="http://schemas.openxmlformats.org/officeDocument/2006/customXml" ds:itemID="{36791C88-A86B-4B39-81C7-13E4252497E8}"/>
</file>

<file path=customXml/itemProps3.xml><?xml version="1.0" encoding="utf-8"?>
<ds:datastoreItem xmlns:ds="http://schemas.openxmlformats.org/officeDocument/2006/customXml" ds:itemID="{59BFBEDB-C980-45F7-94A5-711B7BC0334F}"/>
</file>

<file path=customXml/itemProps4.xml><?xml version="1.0" encoding="utf-8"?>
<ds:datastoreItem xmlns:ds="http://schemas.openxmlformats.org/officeDocument/2006/customXml" ds:itemID="{B7881B66-6192-4D23-B360-0A77AF5AE435}"/>
</file>

<file path=docProps/app.xml><?xml version="1.0" encoding="utf-8"?>
<Properties xmlns="http://schemas.openxmlformats.org/officeDocument/2006/extended-properties" xmlns:vt="http://schemas.openxmlformats.org/officeDocument/2006/docPropsVTypes">
  <TotalTime>9293</TotalTime>
  <Words>1567</Words>
  <Application>Microsoft Macintosh PowerPoint</Application>
  <PresentationFormat>Custom</PresentationFormat>
  <Paragraphs>182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Archivo Black</vt:lpstr>
      <vt:lpstr>Aptos</vt:lpstr>
      <vt:lpstr>Montserrat Semi-Bold</vt:lpstr>
      <vt:lpstr>DM Sans</vt:lpstr>
      <vt:lpstr>Arial</vt:lpstr>
      <vt:lpstr>Montserrat</vt:lpstr>
      <vt:lpstr>Poppins Bold</vt:lpstr>
      <vt:lpstr>League Spartan</vt:lpstr>
      <vt:lpstr>Montserrat Italics</vt:lpstr>
      <vt:lpstr>Maharlika</vt:lpstr>
      <vt:lpstr>Poppins</vt:lpstr>
      <vt:lpstr>Calibri</vt:lpstr>
      <vt:lpstr>Glacial Indifference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Blue Simple Professional Lawyer Presentation</dc:title>
  <cp:lastModifiedBy>cliff riley</cp:lastModifiedBy>
  <cp:revision>9</cp:revision>
  <dcterms:created xsi:type="dcterms:W3CDTF">2006-08-16T00:00:00Z</dcterms:created>
  <dcterms:modified xsi:type="dcterms:W3CDTF">2026-04-24T00:02:25Z</dcterms:modified>
  <dc:identifier>DAG1_anxQYo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0x010100A67015935D31944BBC3798973899D389</vt:lpwstr>
  </property>
  <property fmtid="{D5CDD505-2E9C-101B-9397-08002B2CF9AE}" pid="3" name="_dlc_DocIdItemGuid">
    <vt:lpwstr>8e6984e4-88c9-48bb-917e-ed4ad7cc0212</vt:lpwstr>
  </property>
</Properties>
</file>