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charts/colors1.xml" ContentType="application/vnd.ms-office.chartcolorstyle+xml"/>
  <Override PartName="/ppt/comments/modernComment_7FFFEDF2_B6135B52.xml" ContentType="application/vnd.ms-powerpoint.comments+xml"/>
  <Override PartName="/ppt/theme/theme1.xml" ContentType="application/vnd.openxmlformats-officedocument.theme+xml"/>
  <Override PartName="/ppt/authors.xml" ContentType="application/vnd.ms-powerpoint.authors+xml"/>
  <Override PartName="/ppt/comments/modernComment_7FFFEDEB_7909110D.xml" ContentType="application/vnd.ms-powerpoint.comments+xml"/>
  <Override PartName="/ppt/charts/chartEx1.xml" ContentType="application/vnd.ms-office.chartex+xml"/>
  <Override PartName="/ppt/charts/style1.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6.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71.xml" ContentType="application/vnd.openxmlformats-officedocument.presentationml.tags+xml"/>
  <Override PartName="/ppt/tags/tag45.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72.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73.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74.xml" ContentType="application/vnd.openxmlformats-officedocument.presentationml.tags+xml"/>
  <Override PartName="/customXml/itemProps1.xml" ContentType="application/vnd.openxmlformats-officedocument.customXmlPropertie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70.xml" ContentType="application/vnd.openxmlformats-officedocument.presentationml.tags+xml"/>
  <Override PartName="/ppt/tags/tag7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76.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77.xml" ContentType="application/vnd.openxmlformats-officedocument.presentationml.tags+xml"/>
  <Override PartName="/customXml/itemProps2.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tags/tag69.xml" ContentType="application/vnd.openxmlformats-officedocument.presentationml.tags+xml"/>
  <Override PartName="/ppt/tags/tag68.xml" ContentType="application/vnd.openxmlformats-officedocument.presentationml.tags+xml"/>
  <Override PartName="/ppt/tags/tag78.xml" ContentType="application/vnd.openxmlformats-officedocument.presentationml.tags+xml"/>
  <Override PartName="/customXml/itemProps3.xml" ContentType="application/vnd.openxmlformats-officedocument.customXmlProperties+xml"/>
  <Override PartName="/ppt/tags/tag1.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62.xml" ContentType="application/vnd.openxmlformats-officedocument.presentationml.tags+xml"/>
  <Override PartName="/ppt/tags/tag61.xml" ContentType="application/vnd.openxmlformats-officedocument.presentationml.tags+xml"/>
  <Override PartName="/ppt/tags/tag60.xml" ContentType="application/vnd.openxmlformats-officedocument.presentationml.tags+xml"/>
  <Override PartName="/ppt/tags/tag47.xml" ContentType="application/vnd.openxmlformats-officedocument.presentationml.tags+xml"/>
  <Override PartName="/ppt/tags/tag59.xml" ContentType="application/vnd.openxmlformats-officedocument.presentationml.tags+xml"/>
  <Override PartName="/ppt/tags/tag58.xml" ContentType="application/vnd.openxmlformats-officedocument.presentationml.tags+xml"/>
  <Override PartName="/ppt/tags/tag57.xml" ContentType="application/vnd.openxmlformats-officedocument.presentationml.tags+xml"/>
  <Override PartName="/ppt/tags/tag56.xml" ContentType="application/vnd.openxmlformats-officedocument.presentationml.tags+xml"/>
  <Override PartName="/ppt/tags/tag55.xml" ContentType="application/vnd.openxmlformats-officedocument.presentationml.tags+xml"/>
  <Override PartName="/ppt/tags/tag5.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00.xml" ContentType="application/vnd.openxmlformats-officedocument.presentationml.tags+xml"/>
  <Override PartName="/ppt/tags/tag125.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146846526" r:id="rId5"/>
    <p:sldId id="2147479037" r:id="rId6"/>
    <p:sldId id="262" r:id="rId7"/>
    <p:sldId id="2147479033" r:id="rId8"/>
    <p:sldId id="278" r:id="rId9"/>
    <p:sldId id="2147479030" r:id="rId10"/>
    <p:sldId id="2147479019" r:id="rId11"/>
    <p:sldId id="2147479020" r:id="rId12"/>
    <p:sldId id="301" r:id="rId13"/>
    <p:sldId id="2147479031" r:id="rId14"/>
    <p:sldId id="2147479026" r:id="rId15"/>
    <p:sldId id="2147479034" r:id="rId16"/>
    <p:sldId id="2147479021" r:id="rId17"/>
    <p:sldId id="2147479038" r:id="rId18"/>
    <p:sldId id="2147479028" r:id="rId19"/>
    <p:sldId id="2147479024" r:id="rId20"/>
    <p:sldId id="2147479023" r:id="rId21"/>
    <p:sldId id="2147479035" r:id="rId22"/>
    <p:sldId id="2147479036" r:id="rId23"/>
  </p:sldIdLst>
  <p:sldSz cx="12192000" cy="6858000"/>
  <p:notesSz cx="7315200" cy="9601200"/>
  <p:custDataLst>
    <p:tags r:id="rId25"/>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60" userDrawn="1">
          <p15:clr>
            <a:srgbClr val="A4A3A4"/>
          </p15:clr>
        </p15:guide>
        <p15:guide id="2" pos="7296" userDrawn="1">
          <p15:clr>
            <a:srgbClr val="A4A3A4"/>
          </p15:clr>
        </p15:guide>
        <p15:guide id="3"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49871D-1E07-E952-4DD4-C7F683591366}" name="Mel Stewart" initials="MS" userId="Mel Stewart" providerId="None"/>
  <p188:author id="{83C20B25-60D5-7793-411C-0FD4364E76C8}" name="Nasrolahpour, Ehsan" initials="" userId="S::enasrolahpour@crai.com::365f8bd8-5dfc-4f2e-af06-d9e68e255c35" providerId="AD"/>
  <p188:author id="{E1267D31-96C7-E14D-005E-B855F0765B44}" name="Strunk, Kurt" initials="KS" userId="S::KStrunk@crai.com::1bfb9d3c-df08-4bfa-ae2c-085c58639644" providerId="AD"/>
  <p188:author id="{C7F64B32-6149-7DF5-BA05-D431D4E4069F}" name="Neath, Barrett" initials="BN" userId="S::bneath@crai.com::77ababa0-d6f0-4ac7-a1b8-d3abdf53a57e" providerId="AD"/>
  <p188:author id="{69555B32-1748-4D1E-94B9-366799A34B9E}" name="Colwell, Hana" initials="HC" userId="S::HColwell@crai.com::82c44de9-8cc3-4ccf-bf17-2084b819359c" providerId="AD"/>
  <p188:author id="{22BF0335-EA14-2C75-E66D-20B84D08AF70}" name="Ali, Adam" initials="AA" userId="S::aali@crai.com::659e78e1-cdc7-4e24-8874-de1a5d2564b3" providerId="AD"/>
  <p188:author id="{06AFB53A-3AE6-CC89-8237-25CB4F4371BB}" name="Nicholson, Emma" initials="EN" userId="S::enicholson@crai.com::fa213281-a0bc-4676-9ae7-5a57847203b1" providerId="AD"/>
  <p188:author id="{F7373D55-E32B-890B-21B2-2576AC1BCB26}" name="Dressel, Andrew" initials="DA" userId="S::adressel@crai.com::56426a32-7c9a-4a67-a8e8-bf5230e0861c" providerId="AD"/>
  <p188:author id="{996A3085-D612-A05B-68A0-AD85220ADB97}" name="Abdennadher, Yasmine" initials="AY" userId="S::yabdennadher@crai.com::bed4db4b-aaef-4685-af3e-a3827e67c679" providerId="AD"/>
  <p188:author id="{1A923C88-13BE-F0E5-DD74-4A7598363762}" name="Oumansour, Christine" initials="OC" userId="S::COumansour@crai.com::37a0c992-ccc6-49bd-a82d-c28f0f159a63" providerId="AD"/>
  <p188:author id="{FA76138D-1E5D-4580-351E-9A9B09CF2569}" name="Brush, Sam" initials="SB" userId="S::sbrush@crai.com::69350fd8-96c2-42fb-a53f-13f26a011217" providerId="AD"/>
  <p188:author id="{B7748797-4AE7-18AA-602A-27E7C2B6F8DD}" name="Dressel, Andrew" initials="AD" userId="S::ADressel@crai.com::56426a32-7c9a-4a67-a8e8-bf5230e0861c" providerId="AD"/>
  <p188:author id="{334EF2A2-FA1D-4D6C-ACA1-88F627A8B15B}" name="Patria, Margarita" initials="PM" userId="S::mpatria@crai.com::e2fec0e4-5ec6-4746-b8d7-fbc2483654f0" providerId="AD"/>
  <p188:author id="{8843D9A7-CF27-5A9B-3D8D-E4E2377A95FC}" name="Kumar, Anant" initials="KA" userId="S::anantkumar@crai.com::7fdc4fa8-5262-45a4-a41a-e6b982695234" providerId="AD"/>
  <p188:author id="{1F7946C1-7EFE-00CA-91D7-7388DDAB8D00}" name="Kordonis, Dimitri" initials="KD" userId="S::DKordonis@crai.com::7f6d42ac-47c4-4cb9-8bbe-edc56e49a23d" providerId="AD"/>
  <p188:author id="{E0543AFF-7DA0-E773-9F2B-FA1315D45B05}" name="Grette, Arne" initials="AG" userId="S::agrette@crai.com::c97a4fe4-9b3b-4bac-bfaf-0631b356e11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35475"/>
    <a:srgbClr val="DB91CF"/>
    <a:srgbClr val="E9F3F6"/>
    <a:srgbClr val="8EA9DB"/>
    <a:srgbClr val="BA121A"/>
    <a:srgbClr val="919396"/>
    <a:srgbClr val="8DE0C0"/>
    <a:srgbClr val="93C5D1"/>
    <a:srgbClr val="A2CF9D"/>
    <a:srgbClr val="791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80" y="332"/>
      </p:cViewPr>
      <p:guideLst>
        <p:guide orient="horz" pos="1560"/>
        <p:guide pos="7296"/>
        <p:guide pos="3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hcolwell\Downloads\Global%20Power%20Market%20Structures%20Database.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olorStr">
        <cx:f>Sheet1!$B$2:$B$231</cx:f>
        <cx:lvl ptCount="230">
          <cx:pt idx="0">Vertically Integrated Utility (VIU) State-owned (government or municipality owned)</cx:pt>
          <cx:pt idx="1">Vertically Integrated Utility (VIU) State-owned (government or municipality owned)</cx:pt>
          <cx:pt idx="2">Vertically Integrated Utility (VIU) State-owned (government or municipality owned)</cx:pt>
          <cx:pt idx="3">Vertically Integrated Utility (VIU) State-owned (government or municipality owned)</cx:pt>
          <cx:pt idx="4">Vertically Integrated Utility (VIU) State-owned (government or municipality owned)</cx:pt>
          <cx:pt idx="5">Vertically Integrated Utility (VIU) State-owned (government or municipality owned)</cx:pt>
          <cx:pt idx="6">Vertically Integrated Utility (VIU) State-owned (government or municipality owned)</cx:pt>
          <cx:pt idx="7">Vertically Integrated Utility (VIU) State-owned (government or municipality owned)</cx:pt>
          <cx:pt idx="8">Vertically Integrated Utility (VIU) State-owned (government or municipality owned)</cx:pt>
          <cx:pt idx="9">Vertically Integrated Utility (VIU) State-owned (government or municipality owned)</cx:pt>
          <cx:pt idx="10">Vertically Integrated Utility (VIU) State-owned (government or municipality owned)</cx:pt>
          <cx:pt idx="11">Vertically Integrated Utility (VIU) State-owned (government or municipality owned)</cx:pt>
          <cx:pt idx="12">Vertically Integrated Utility (VIU) State-owned (government or municipality owned)</cx:pt>
          <cx:pt idx="13">Vertically Integrated Utility (VIU) State-owned (government or municipality owned)</cx:pt>
          <cx:pt idx="14">Vertically Integrated Utility (VIU) State-owned (government or municipality owned)</cx:pt>
          <cx:pt idx="15">Vertically Integrated Utility (VIU) State-owned (government or municipality owned)</cx:pt>
          <cx:pt idx="16">Vertically Integrated Utility (VIU) State-owned (government or municipality owned)</cx:pt>
          <cx:pt idx="17">Vertically Integrated Utility (VIU) State-owned (government or municipality owned)</cx:pt>
          <cx:pt idx="18">Vertically Integrated Utility (VIU) State-owned (government or municipality owned)</cx:pt>
          <cx:pt idx="19">Vertically Integrated Utility (VIU) State-owned (government or municipality owned)</cx:pt>
          <cx:pt idx="20">Vertically Integrated Utility (VIU) State-owned (government or municipality owned)</cx:pt>
          <cx:pt idx="21">Vertically Integrated Utility (VIU) State-owned (government or municipality owned)</cx:pt>
          <cx:pt idx="22">Vertically Integrated Utility (VIU) State-owned (government or municipality owned)</cx:pt>
          <cx:pt idx="23">Vertically Integrated Utility (VIU) State-owned (government or municipality owned)</cx:pt>
          <cx:pt idx="24">Vertically Integrated Utility (VIU) State-owned (government or municipality owned)</cx:pt>
          <cx:pt idx="25">Vertically Integrated Utility (VIU) State-owned (government or municipality owned)</cx:pt>
          <cx:pt idx="26">Vertically Integrated Utility (VIU) State-owned (government or municipality owned)</cx:pt>
          <cx:pt idx="27">Vertically Integrated Utility (VIU) State-owned (government or municipality owned)</cx:pt>
          <cx:pt idx="28">Vertically Integrated Utility (VIU) State-owned (government or municipality owned)</cx:pt>
          <cx:pt idx="29">Vertically Integrated Utility (VIU) State-owned (government or municipality owned)</cx:pt>
          <cx:pt idx="30">Vertically Integrated Utility (VIU) State-owned (government or municipality owned)</cx:pt>
          <cx:pt idx="31">Vertically Integrated Utility (VIU) State-owned (government or municipality owned)</cx:pt>
          <cx:pt idx="32">Vertically Integrated Utility (VIU) State-owned (government or municipality owned)</cx:pt>
          <cx:pt idx="33">Vertically Integrated Utility (VIU) State-owned (government or municipality owned)</cx:pt>
          <cx:pt idx="34">Vertically Integrated Utility (VIU) State-owned (government or municipality owned)</cx:pt>
          <cx:pt idx="35">Vertically Integrated Utility (VIU) State-owned (government or municipality owned)</cx:pt>
          <cx:pt idx="36">Vertically Integrated Utility (VIU) State-owned (government or municipality owned)</cx:pt>
          <cx:pt idx="37">Vertically Integrated Utility (VIU) State-owned (government or municipality owned)</cx:pt>
          <cx:pt idx="38">Vertically Integrated Utility (VIU) State-owned (government or municipality owned)</cx:pt>
          <cx:pt idx="39">Vertically Integrated Utility (VIU) State-owned (government or municipality owned)</cx:pt>
          <cx:pt idx="40">Vertically Integrated Utility (VIU) State-owned (government or municipality owned)</cx:pt>
          <cx:pt idx="41">Vertically Integrated Utility (VIU) State-owned (government or municipality owned)</cx:pt>
          <cx:pt idx="42">Vertically Integrated Utility (VIU) State-owned (government or municipality owned)</cx:pt>
          <cx:pt idx="43">Vertically Integrated Utility (VIU) State-owned (government or municipality owned)</cx:pt>
          <cx:pt idx="44">Vertically Integrated Utility (VIU) State-owned (government or municipality owned)</cx:pt>
          <cx:pt idx="45">Vertically Integrated Utility (VIU) State-owned (government or municipality owned)</cx:pt>
          <cx:pt idx="46">Vertically Integrated Utility (VIU) State-owned (government or municipality owned)</cx:pt>
          <cx:pt idx="47">Vertically Integrated Utility (VIU) State-owned (government or municipality owned)</cx:pt>
          <cx:pt idx="48">Vertically Integrated Utility (VIU) State-owned (government or municipality owned)</cx:pt>
          <cx:pt idx="49">Vertically Integrated Utility (VIU) State-owned (government or municipality owned)</cx:pt>
          <cx:pt idx="50">Vertically Integrated Utility (VIU) State-owned (government or municipality owned)</cx:pt>
          <cx:pt idx="51">Vertically Integrated Utility (VIU) State-owned (government or municipality owned)</cx:pt>
          <cx:pt idx="52">Vertically Integrated Utility (VIU) State-owned (government or municipality owned)</cx:pt>
          <cx:pt idx="53">Vertically Integrated Utility (VIU) State-owned (government or municipality owned)</cx:pt>
          <cx:pt idx="54">Vertically Integrated Utility (VIU) State-owned (government or municipality owned)</cx:pt>
          <cx:pt idx="55">Vertically Integrated Utility (VIU) State-owned (government or municipality owned)</cx:pt>
          <cx:pt idx="56">Vertically Integrated Utility (VIU) State-owned (government or municipality owned)</cx:pt>
          <cx:pt idx="57">Vertically Integrated Utility (VIU) State-owned (government or municipality owned)</cx:pt>
          <cx:pt idx="58">Vertically Integrated Utility (VIU) State-owned (government or municipality owned)</cx:pt>
          <cx:pt idx="59">Vertically Integrated Utility (VIU) State-owned (government or municipality owned)</cx:pt>
          <cx:pt idx="60">Vertically Integrated Utility (VIU) State-owned (government or municipality owned)</cx:pt>
          <cx:pt idx="61">Vertically Integrated Utility (VIU) 
Majority Private Owned</cx:pt>
          <cx:pt idx="62">Vertically Integrated Utility (VIU) 
Majority Private Owned</cx:pt>
          <cx:pt idx="63">Vertically Integrated Utility (VIU) 
Majority Private Owned</cx:pt>
          <cx:pt idx="64">Vertically Integrated Utility (VIU) 
Majority Private Owned</cx:pt>
          <cx:pt idx="65">Vertically Integrated Utility (VIU) 
Majority Private Owned</cx:pt>
          <cx:pt idx="66">Vertically Integrated Utility (VIU) 
Majority Private Owned</cx:pt>
          <cx:pt idx="67">Vertically Integrated Utility (VIU) 
Majority Private Owned</cx:pt>
          <cx:pt idx="68">Vertically Integrated Utility (VIU) 
Majority Private Owned</cx:pt>
          <cx:pt idx="69">Vertically Integrated Utility (VIU) 
Majority Private Owned</cx:pt>
          <cx:pt idx="70">Vertically Integrated Utility (VIU) 
Majority Private Owned</cx:pt>
          <cx:pt idx="71">Vertically Integrated Utility (VIU) 
Majority Private Owned</cx:pt>
          <cx:pt idx="72">Single Buyer Model (SBM) 
Single buyer that owns/controls generation assets</cx:pt>
          <cx:pt idx="73">Single Buyer Model (SBM) 
Single buyer that owns/controls generation assets</cx:pt>
          <cx:pt idx="74">Single Buyer Model (SBM) 
Single buyer that owns/controls generation assets</cx:pt>
          <cx:pt idx="75">Single Buyer Model (SBM) 
Single buyer that owns/controls generation assets</cx:pt>
          <cx:pt idx="76">Single Buyer Model (SBM) 
Single buyer that owns/controls generation assets</cx:pt>
          <cx:pt idx="77">Single Buyer Model (SBM) 
Single buyer that owns/controls generation assets</cx:pt>
          <cx:pt idx="78">Single Buyer Model (SBM) 
Single buyer that owns/controls generation assets</cx:pt>
          <cx:pt idx="79">Single Buyer Model (SBM) 
Single buyer that owns/controls generation assets</cx:pt>
          <cx:pt idx="80">Single Buyer Model (SBM) 
Single buyer that owns/controls generation assets</cx:pt>
          <cx:pt idx="81">Single Buyer Model (SBM) 
Single buyer that owns/controls generation assets</cx:pt>
          <cx:pt idx="82">Single Buyer Model (SBM) 
Single buyer that owns/controls generation assets</cx:pt>
          <cx:pt idx="83">Single Buyer Model (SBM) 
Single buyer that owns/controls generation assets</cx:pt>
          <cx:pt idx="84">Single Buyer Model (SBM) 
Single buyer that owns/controls generation assets</cx:pt>
          <cx:pt idx="85">Single Buyer Model (SBM) 
Single buyer that owns/controls generation assets</cx:pt>
          <cx:pt idx="86">Single Buyer Model (SBM) 
Single buyer that owns/controls generation assets</cx:pt>
          <cx:pt idx="87">Single Buyer Model (SBM) 
Single buyer that owns/controls generation assets</cx:pt>
          <cx:pt idx="88">Single Buyer Model (SBM) 
Single buyer that owns/controls generation assets</cx:pt>
          <cx:pt idx="89">Single Buyer Model (SBM) 
Single buyer that owns/controls generation assets</cx:pt>
          <cx:pt idx="90">Single Buyer Model (SBM) 
Single buyer that owns/controls generation assets</cx:pt>
          <cx:pt idx="91">Single Buyer Model (SBM) 
Single buyer that owns/controls generation assets</cx:pt>
          <cx:pt idx="92">Single Buyer Model (SBM) 
Single buyer that owns/controls generation assets</cx:pt>
          <cx:pt idx="93">Single Buyer Model (SBM) 
Single buyer that owns/controls generation assets</cx:pt>
          <cx:pt idx="94">Single Buyer Model (SBM) 
Single buyer that owns/controls generation assets</cx:pt>
          <cx:pt idx="95">Single Buyer Model (SBM) 
Single buyer that owns/controls generation assets</cx:pt>
          <cx:pt idx="96">Single Buyer Model (SBM) 
Single buyer that owns/controls generation assets</cx:pt>
          <cx:pt idx="97">Single Buyer Model (SBM) 
Single buyer that owns/controls generation assets</cx:pt>
          <cx:pt idx="98">Single Buyer Model (SBM) 
Single buyer that owns/controls generation assets</cx:pt>
          <cx:pt idx="99">Single Buyer Model (SBM) 
Single buyer that owns/controls generation assets</cx:pt>
          <cx:pt idx="100">Single Buyer Model (SBM) 
Single buyer that owns/controls generation assets</cx:pt>
          <cx:pt idx="101">Single Buyer Model (SBM) 
Single buyer that owns/controls generation assets</cx:pt>
          <cx:pt idx="102">Single Buyer Model (SBM) 
Single buyer that owns/controls generation assets</cx:pt>
          <cx:pt idx="103">Single Buyer Model (SBM) 
Single buyer that owns/controls generation assets</cx:pt>
          <cx:pt idx="104">Single Buyer Model (SBM) 
Single buyer that owns/controls generation assets</cx:pt>
          <cx:pt idx="105">Single Buyer Model (SBM) 
Single buyer that owns/controls generation assets</cx:pt>
          <cx:pt idx="106">Single Buyer Model (SBM) 
Single buyer that owns/controls generation assets</cx:pt>
          <cx:pt idx="107">Single Buyer Model (SBM) 
Single buyer that owns/controls generation assets</cx:pt>
          <cx:pt idx="108">Single Buyer Model (SBM) 
Single buyer that owns/controls generation assets</cx:pt>
          <cx:pt idx="109">Single Buyer Model (SBM) 
Single buyer that owns/controls generation assets</cx:pt>
          <cx:pt idx="110">Single Buyer Model (SBM) 
Single buyer that owns/controls generation assets</cx:pt>
          <cx:pt idx="111">Single Buyer Model (SBM) 
Single buyer that owns/controls generation assets</cx:pt>
          <cx:pt idx="112">Single Buyer Model (SBM) 
Single buyer that owns/controls generation assets</cx:pt>
          <cx:pt idx="113">Single Buyer Model (SBM) 
Single buyer that owns/controls generation assets</cx:pt>
          <cx:pt idx="114">Single Buyer Model (SBM) 
Single buyer that owns/controls generation assets</cx:pt>
          <cx:pt idx="115">Single Buyer Model (SBM) 
Single buyer that owns/controls generation assets</cx:pt>
          <cx:pt idx="116">Single Buyer Model (SBM) 
Single buyer that owns/controls generation assets</cx:pt>
          <cx:pt idx="117">Single Buyer Model (SBM) 
Single buyer that owns/controls generation assets</cx:pt>
          <cx:pt idx="118">Single Buyer Model (SBM) 
Single buyer that owns/controls generation assets</cx:pt>
          <cx:pt idx="119">Single Buyer Model (SBM) 
Single buyer that owns/controls generation assets</cx:pt>
          <cx:pt idx="120">Single Buyer Model (SBM) 
Single buyer that owns/controls generation assets</cx:pt>
          <cx:pt idx="121">Single Buyer Model (SBM) 
Single buyer that owns/controls generation assets</cx:pt>
          <cx:pt idx="122">Single Buyer Model (SBM) 
Single buyer that owns/controls generation assets</cx:pt>
          <cx:pt idx="123">Single Buyer Model (SBM) 
Single buyer that owns/controls generation assets</cx:pt>
          <cx:pt idx="124">Single Buyer Model (SBM) 
Single buyer that owns/controls generation assets</cx:pt>
          <cx:pt idx="125">Single Buyer Model (SBM) 
Single buyer that owns/controls generation assets</cx:pt>
          <cx:pt idx="126">Single Buyer Model (SBM) 
Single buyer that owns/controls generation assets</cx:pt>
          <cx:pt idx="127">Single Buyer Model (SBM) 
Single buyer that owns/controls generation assets</cx:pt>
          <cx:pt idx="128">Single Buyer Model (SBM) 
Single buyer that owns/controls generation assets</cx:pt>
          <cx:pt idx="129">Single Buyer Model (SBM) 
Single buyer that owns/controls generation assets</cx:pt>
          <cx:pt idx="130">Single Buyer Model (SBM) 
Single buyer that owns/controls generation assets</cx:pt>
          <cx:pt idx="131">Single Buyer Model (SBM) 
Single buyer that owns/controls generation assets</cx:pt>
          <cx:pt idx="132">Single Buyer Model (SBM) 
Single buyer that owns/controls generation assets</cx:pt>
          <cx:pt idx="133">Single Buyer Model (SBM) 
Single buyer that owns/controls generation assets</cx:pt>
          <cx:pt idx="134">Single Buyer Model (SBM) 
Single buyer that owns/controls generation assets</cx:pt>
          <cx:pt idx="135">Single Buyer Model (SBM) 
Single buyer that owns/controls generation assets</cx:pt>
          <cx:pt idx="136">Single Buyer Model (SBM) 
Single buyer that owns/controls generation assets</cx:pt>
          <cx:pt idx="137">Single Buyer Model (SBM) 
Single buyer that owns/controls generation assets</cx:pt>
          <cx:pt idx="138">Single Buyer Model (SBM) 
Single buyer that owns/controls generation assets</cx:pt>
          <cx:pt idx="139">Single Buyer Model (SBM) 
Single buyer that owns/controls generation assets</cx:pt>
          <cx:pt idx="140">Single Buyer Model (SBM) 
Single buyer that owns/controls generation assets</cx:pt>
          <cx:pt idx="141">Single Buyer Model (SBM) 
Single buyer that does not owns/controls generation assets</cx:pt>
          <cx:pt idx="142">Single Buyer Model (SBM) 
Single buyer that does not owns/controls generation assets</cx:pt>
          <cx:pt idx="143">Single Buyer Model (SBM) 
Single buyer that does not owns/controls generation assets</cx:pt>
          <cx:pt idx="144">Single Buyer Model (SBM) 
Single buyer that does not owns/controls generation assets</cx:pt>
          <cx:pt idx="145">Single Buyer Model (SBM) 
Single buyer that does not owns/controls generation assets</cx:pt>
          <cx:pt idx="146">Single Buyer Model (SBM) 
Single buyer that does not owns/controls generation assets</cx:pt>
          <cx:pt idx="147">Single Buyer Model (SBM) 
Single buyer that does not owns/controls generation assets</cx:pt>
          <cx:pt idx="148">Single Buyer Model (SBM) 
Single buyer that does not owns/controls generation assets</cx:pt>
          <cx:pt idx="149">Single Buyer Model (SBM) 
Single buyer that does not owns/controls generation assets</cx:pt>
          <cx:pt idx="150">Single Buyer Model (SBM) 
Single buyer that does not owns/controls generation assets</cx:pt>
          <cx:pt idx="151">Single Buyer Model (SBM) 
Single buyer that does not owns/controls generation assets</cx:pt>
          <cx:pt idx="152">Single Buyer Model (SBM) 
Single buyer that does not owns/controls generation assets</cx:pt>
          <cx:pt idx="153">Single Buyer Model (SBM) 
Single buyer that does not owns/controls generation assets</cx:pt>
          <cx:pt idx="154">Single Buyer Model (SBM) 
Single buyer that does not owns/controls generation assets</cx:pt>
          <cx:pt idx="155">Single Buyer Model (SBM) 
Single buyer that does not owns/controls generation assets</cx:pt>
          <cx:pt idx="156">Single Buyer Model (SBM) 
Single buyer that does not owns/controls generation assets</cx:pt>
          <cx:pt idx="157">Single Buyer Model (SBM) 
Single buyer that does not owns/controls generation assets</cx:pt>
          <cx:pt idx="158">Single Buyer Model (SBM) 
Single buyer that does not owns/controls generation assets</cx:pt>
          <cx:pt idx="159">Single Buyer Model (SBM) 
Single buyer that does not owns/controls generation assets</cx:pt>
          <cx:pt idx="160">Single Buyer Model (SBM) 
Single buyer that does not owns/controls generation assets</cx:pt>
          <cx:pt idx="161">Wholesale competition 
Bilateral trading with cost-based power pool</cx:pt>
          <cx:pt idx="162">Wholesale competition 
Bid-based power pool (gross pool settlement design)</cx:pt>
          <cx:pt idx="163">Wholesale competition 
Bid-based power pool (gross pool settlement design)</cx:pt>
          <cx:pt idx="164">Retail Competition 
Partial retail competition</cx:pt>
          <cx:pt idx="165">Retail Competition 
Partial retail competition</cx:pt>
          <cx:pt idx="166">Retail Competition 
Partial retail competition</cx:pt>
          <cx:pt idx="167">Retail Competition 
Partial retail competition</cx:pt>
          <cx:pt idx="168">Retail Competition 
Partial retail competition</cx:pt>
          <cx:pt idx="169">Retail Competition 
Partial retail competition</cx:pt>
          <cx:pt idx="170">Retail Competition 
Partial retail competition</cx:pt>
          <cx:pt idx="171">Retail Competition 
Partial retail competition</cx:pt>
          <cx:pt idx="172">Retail Competition 
Partial retail competition</cx:pt>
          <cx:pt idx="173">Retail Competition 
Partial retail competition</cx:pt>
          <cx:pt idx="174">Retail Competition 
Partial retail competition</cx:pt>
          <cx:pt idx="175">Retail Competition 
Partial retail competition</cx:pt>
          <cx:pt idx="176">Retail Competition 
Partial retail competition</cx:pt>
          <cx:pt idx="177">Retail Competition 
Partial retail competition</cx:pt>
          <cx:pt idx="178">Retail Competition 
Partial retail competition</cx:pt>
          <cx:pt idx="179">Retail Competition 
Partial retail competition</cx:pt>
          <cx:pt idx="180">Retail Competition 
Partial retail competition</cx:pt>
          <cx:pt idx="181">Retail Competition 
Partial retail competition</cx:pt>
          <cx:pt idx="182">Retail Competition 
Partial retail competition</cx:pt>
          <cx:pt idx="183">Retail Competition 
Partial retail competition</cx:pt>
          <cx:pt idx="184">Retail Competition 
Partial retail competition</cx:pt>
          <cx:pt idx="185">Retail Competition 
Partial retail competition</cx:pt>
          <cx:pt idx="186">Retail Competition 
Partial retail competition</cx:pt>
          <cx:pt idx="187">Retail Competition 
Partial retail competition</cx:pt>
          <cx:pt idx="188">Retail Competition 
Partial retail competition</cx:pt>
          <cx:pt idx="189">Retail Competition 
Partial retail competition</cx:pt>
          <cx:pt idx="190">Retail Competition 
Partial retail competition</cx:pt>
          <cx:pt idx="191">Retail Competition 
Partial retail competition</cx:pt>
          <cx:pt idx="192">Retail Competition 
Partial retail competition</cx:pt>
          <cx:pt idx="193">Retail Competition 
Partial retail competition</cx:pt>
          <cx:pt idx="194">Retail Competition 
Partial retail competition</cx:pt>
          <cx:pt idx="195">Retail Competition 
Partial retail competition</cx:pt>
          <cx:pt idx="196">Retail Competition 
Full retail competition</cx:pt>
          <cx:pt idx="197">Retail Competition 
Full retail competition</cx:pt>
          <cx:pt idx="198">Retail Competition 
Full retail competition</cx:pt>
          <cx:pt idx="199">Retail Competition 
Full retail competition</cx:pt>
          <cx:pt idx="200">Retail Competition 
Full retail competition</cx:pt>
          <cx:pt idx="201">Retail Competition 
Full retail competition</cx:pt>
          <cx:pt idx="202">Retail Competition 
Full retail competition</cx:pt>
          <cx:pt idx="203">Retail Competition 
Full retail competition</cx:pt>
          <cx:pt idx="204">Retail Competition 
Full retail competition</cx:pt>
          <cx:pt idx="205">Retail Competition 
Full retail competition</cx:pt>
          <cx:pt idx="206">Retail Competition 
Full retail competition</cx:pt>
          <cx:pt idx="207">Retail Competition 
Full retail competition</cx:pt>
          <cx:pt idx="208">Retail Competition 
Full retail competition</cx:pt>
          <cx:pt idx="209">Retail Competition 
Full retail competition</cx:pt>
          <cx:pt idx="210">Retail Competition 
Full retail competition</cx:pt>
          <cx:pt idx="211">Retail Competition 
Full retail competition</cx:pt>
          <cx:pt idx="212">Retail Competition 
Full retail competition</cx:pt>
          <cx:pt idx="213">Retail Competition 
Full retail competition</cx:pt>
          <cx:pt idx="214">Retail Competition 
Full retail competition</cx:pt>
          <cx:pt idx="215">Retail Competition 
Full retail competition</cx:pt>
          <cx:pt idx="216">Retail Competition 
Full retail competition</cx:pt>
          <cx:pt idx="217">Retail Competition 
Full retail competition</cx:pt>
          <cx:pt idx="218">Retail Competition 
Full retail competition</cx:pt>
          <cx:pt idx="219">Retail Competition 
Full retail competition</cx:pt>
          <cx:pt idx="220">Retail Competition 
Full retail competition</cx:pt>
          <cx:pt idx="221">Retail Competition 
Full retail competition</cx:pt>
          <cx:pt idx="222">Retail Competition 
Full retail competition</cx:pt>
          <cx:pt idx="223">Retail Competition 
Full retail competition</cx:pt>
          <cx:pt idx="224">Retail Competition 
Full retail competition</cx:pt>
          <cx:pt idx="225">Retail Competition 
Full retail competition</cx:pt>
          <cx:pt idx="226">Retail Competition 
Full retail competition</cx:pt>
          <cx:pt idx="227">Retail Competition 
Full retail competition</cx:pt>
          <cx:pt idx="228">Retail Competition 
Full retail competition</cx:pt>
          <cx:pt idx="229">Retail Competition 
Full retail competition</cx:pt>
        </cx:lvl>
      </cx:strDim>
      <cx:strDim type="entityId">
        <cx:lvl ptCount="230">
          <cx:pt idx="0">3</cx:pt>
          <cx:pt idx="1">8</cx:pt>
          <cx:pt idx="2">15</cx:pt>
          <cx:pt idx="3">5</cx:pt>
          <cx:pt idx="4">28</cx:pt>
          <cx:pt idx="5">250</cx:pt>
          <cx:pt idx="6">37</cx:pt>
          <cx:pt idx="7">55</cx:pt>
          <cx:pt idx="8">41</cx:pt>
          <cx:pt idx="10">50</cx:pt>
          <cx:pt idx="11">44</cx:pt>
          <cx:pt idx="12">43</cx:pt>
          <cx:pt idx="13">58</cx:pt>
          <cx:pt idx="14">56</cx:pt>
          <cx:pt idx="15">273</cx:pt>
          <cx:pt idx="16">63</cx:pt>
          <cx:pt idx="17">69</cx:pt>
          <cx:pt idx="18">71</cx:pt>
          <cx:pt idx="19">260</cx:pt>
          <cx:pt idx="20">73</cx:pt>
          <cx:pt idx="21">81</cx:pt>
          <cx:pt idx="22">87</cx:pt>
          <cx:pt idx="23">90</cx:pt>
          <cx:pt idx="24">93</cx:pt>
          <cx:pt idx="25">91</cx:pt>
          <cx:pt idx="26">5474779304913010689</cx:pt>
          <cx:pt idx="27">101</cx:pt>
          <cx:pt idx="28">15126</cx:pt>
          <cx:pt idx="29">123</cx:pt>
          <cx:pt idx="30">133</cx:pt>
          <cx:pt idx="31">131</cx:pt>
          <cx:pt idx="32">139</cx:pt>
          <cx:pt idx="33">146</cx:pt>
          <cx:pt idx="34">142</cx:pt>
          <cx:pt idx="35">148</cx:pt>
          <cx:pt idx="36">145</cx:pt>
          <cx:pt idx="37">199</cx:pt>
          <cx:pt idx="38">162</cx:pt>
          <cx:pt idx="39">80</cx:pt>
          <cx:pt idx="40">155</cx:pt>
          <cx:pt idx="41">180</cx:pt>
          <cx:pt idx="42">173</cx:pt>
          <cx:pt idx="43">171</cx:pt>
          <cx:pt idx="44">185</cx:pt>
          <cx:pt idx="45">214</cx:pt>
          <cx:pt idx="46">233</cx:pt>
          <cx:pt idx="47">208</cx:pt>
          <cx:pt idx="48">30967</cx:pt>
          <cx:pt idx="49">30</cx:pt>
          <cx:pt idx="50">276</cx:pt>
          <cx:pt idx="51">248</cx:pt>
          <cx:pt idx="52">219</cx:pt>
          <cx:pt idx="53">181</cx:pt>
          <cx:pt idx="54">222</cx:pt>
          <cx:pt idx="55">7299303</cx:pt>
          <cx:pt idx="56">238</cx:pt>
          <cx:pt idx="57">236</cx:pt>
          <cx:pt idx="58">249</cx:pt>
          <cx:pt idx="59">252</cx:pt>
          <cx:pt idx="60">256</cx:pt>
          <cx:pt idx="61">22</cx:pt>
          <cx:pt idx="62">18</cx:pt>
          <cx:pt idx="63">20</cx:pt>
          <cx:pt idx="64">82</cx:pt>
          <cx:pt idx="65">104</cx:pt>
          <cx:pt idx="66">151</cx:pt>
          <cx:pt idx="67">158</cx:pt>
          <cx:pt idx="68">216</cx:pt>
          <cx:pt idx="69">218</cx:pt>
          <cx:pt idx="70">229</cx:pt>
          <cx:pt idx="71">174</cx:pt>
          <cx:pt idx="72">4</cx:pt>
          <cx:pt idx="73">10</cx:pt>
          <cx:pt idx="74">2</cx:pt>
          <cx:pt idx="75">1</cx:pt>
          <cx:pt idx="76">17</cx:pt>
          <cx:pt idx="77">23</cx:pt>
          <cx:pt idx="78">29</cx:pt>
          <cx:pt idx="79">24</cx:pt>
          <cx:pt idx="80">19</cx:pt>
          <cx:pt idx="81">245</cx:pt>
          <cx:pt idx="82">38</cx:pt>
          <cx:pt idx="83">57</cx:pt>
          <cx:pt idx="84">40</cx:pt>
          <cx:pt idx="85">49</cx:pt>
          <cx:pt idx="86">47</cx:pt>
          <cx:pt idx="87">54</cx:pt>
          <cx:pt idx="88">119</cx:pt>
          <cx:pt idx="89">62</cx:pt>
          <cx:pt idx="90">78</cx:pt>
          <cx:pt idx="91">76</cx:pt>
          <cx:pt idx="92">86</cx:pt>
          <cx:pt idx="93">96</cx:pt>
          <cx:pt idx="94">97</cx:pt>
          <cx:pt idx="95">100</cx:pt>
          <cx:pt idx="96">196</cx:pt>
          <cx:pt idx="97">103</cx:pt>
          <cx:pt idx="98">106</cx:pt>
          <cx:pt idx="99">111</cx:pt>
          <cx:pt idx="100">121</cx:pt>
          <cx:pt idx="101">124</cx:pt>
          <cx:pt idx="102">136</cx:pt>
          <cx:pt idx="103">138</cx:pt>
          <cx:pt idx="104">149</cx:pt>
          <cx:pt idx="105">167</cx:pt>
          <cx:pt idx="106">165</cx:pt>
          <cx:pt idx="107">157</cx:pt>
          <cx:pt idx="108">163</cx:pt>
          <cx:pt idx="109">150</cx:pt>
          <cx:pt idx="110">160</cx:pt>
          <cx:pt idx="111">153</cx:pt>
          <cx:pt idx="112">159</cx:pt>
          <cx:pt idx="113">168</cx:pt>
          <cx:pt idx="114">27</cx:pt>
          <cx:pt idx="115">178</cx:pt>
          <cx:pt idx="116">170</cx:pt>
          <cx:pt idx="117">52</cx:pt>
          <cx:pt idx="118">195</cx:pt>
          <cx:pt idx="119">194</cx:pt>
          <cx:pt idx="120">202</cx:pt>
          <cx:pt idx="121">198</cx:pt>
          <cx:pt idx="122">204</cx:pt>
          <cx:pt idx="123">259</cx:pt>
          <cx:pt idx="124">205</cx:pt>
          <cx:pt idx="125">210</cx:pt>
          <cx:pt idx="126">213</cx:pt>
          <cx:pt idx="127">209</cx:pt>
          <cx:pt idx="128">42</cx:pt>
          <cx:pt idx="129">207</cx:pt>
          <cx:pt idx="130">31706</cx:pt>
          <cx:pt idx="131">237</cx:pt>
          <cx:pt idx="132">228</cx:pt>
          <cx:pt idx="133">239</cx:pt>
          <cx:pt idx="134">227</cx:pt>
          <cx:pt idx="135">232</cx:pt>
          <cx:pt idx="136">231</cx:pt>
          <cx:pt idx="137">234</cx:pt>
          <cx:pt idx="138">224</cx:pt>
          <cx:pt idx="139">261</cx:pt>
          <cx:pt idx="140">263</cx:pt>
          <cx:pt idx="141">9</cx:pt>
          <cx:pt idx="142">34</cx:pt>
          <cx:pt idx="143">66</cx:pt>
          <cx:pt idx="144">67</cx:pt>
          <cx:pt idx="145">89</cx:pt>
          <cx:pt idx="146">117</cx:pt>
          <cx:pt idx="147">126</cx:pt>
          <cx:pt idx="148">129</cx:pt>
          <cx:pt idx="149">130</cx:pt>
          <cx:pt idx="150">156</cx:pt>
          <cx:pt idx="151">154</cx:pt>
          <cx:pt idx="152">175</cx:pt>
          <cx:pt idx="153">190</cx:pt>
          <cx:pt idx="154">197</cx:pt>
          <cx:pt idx="155">225</cx:pt>
          <cx:pt idx="156">240</cx:pt>
          <cx:pt idx="157">247</cx:pt>
          <cx:pt idx="158">251</cx:pt>
          <cx:pt idx="160">264</cx:pt>
          <cx:pt idx="161">246</cx:pt>
          <cx:pt idx="162">116</cx:pt>
          <cx:pt idx="163">164</cx:pt>
          <cx:pt idx="164">6</cx:pt>
          <cx:pt idx="165">11</cx:pt>
          <cx:pt idx="166">7</cx:pt>
          <cx:pt idx="167">26</cx:pt>
          <cx:pt idx="168">25</cx:pt>
          <cx:pt idx="169">32</cx:pt>
          <cx:pt idx="170">35</cx:pt>
          <cx:pt idx="171">46</cx:pt>
          <cx:pt idx="172">45</cx:pt>
          <cx:pt idx="173">51</cx:pt>
          <cx:pt idx="174">59</cx:pt>
          <cx:pt idx="175">65</cx:pt>
          <cx:pt idx="176">72</cx:pt>
          <cx:pt idx="177">88</cx:pt>
          <cx:pt idx="178">99</cx:pt>
          <cx:pt idx="179">113</cx:pt>
          <cx:pt idx="180">137</cx:pt>
          <cx:pt idx="181">134</cx:pt>
          <cx:pt idx="182">9914689</cx:pt>
          <cx:pt idx="183">166</cx:pt>
          <cx:pt idx="184">152</cx:pt>
          <cx:pt idx="185">270</cx:pt>
          <cx:pt idx="186">254</cx:pt>
          <cx:pt idx="187">182</cx:pt>
          <cx:pt idx="188">192</cx:pt>
          <cx:pt idx="189">187</cx:pt>
          <cx:pt idx="190">201</cx:pt>
          <cx:pt idx="191">203</cx:pt>
          <cx:pt idx="192">271</cx:pt>
          <cx:pt idx="193">223</cx:pt>
          <cx:pt idx="194">235</cx:pt>
          <cx:pt idx="195">241</cx:pt>
          <cx:pt idx="196">12</cx:pt>
          <cx:pt idx="197">14</cx:pt>
          <cx:pt idx="198">21</cx:pt>
          <cx:pt idx="199">39</cx:pt>
          <cx:pt idx="200">108</cx:pt>
          <cx:pt idx="201">75</cx:pt>
          <cx:pt idx="202">61</cx:pt>
          <cx:pt idx="203">70</cx:pt>
          <cx:pt idx="204">77</cx:pt>
          <cx:pt idx="205">84</cx:pt>
          <cx:pt idx="206">94</cx:pt>
          <cx:pt idx="207">98</cx:pt>
          <cx:pt idx="208">109</cx:pt>
          <cx:pt idx="209">110</cx:pt>
          <cx:pt idx="210">68</cx:pt>
          <cx:pt idx="211">118</cx:pt>
          <cx:pt idx="212">122</cx:pt>
          <cx:pt idx="213">140</cx:pt>
          <cx:pt idx="214">141</cx:pt>
          <cx:pt idx="215">147</cx:pt>
          <cx:pt idx="216">176</cx:pt>
          <cx:pt idx="217">183</cx:pt>
          <cx:pt idx="218">19618</cx:pt>
          <cx:pt idx="219">177</cx:pt>
          <cx:pt idx="220">191</cx:pt>
          <cx:pt idx="221">193</cx:pt>
          <cx:pt idx="222">200</cx:pt>
          <cx:pt idx="223">215</cx:pt>
          <cx:pt idx="224">143</cx:pt>
          <cx:pt idx="225">212</cx:pt>
          <cx:pt idx="226">217</cx:pt>
          <cx:pt idx="227">221</cx:pt>
          <cx:pt idx="228">242</cx:pt>
          <cx:pt idx="229">244</cx:pt>
        </cx:lvl>
      </cx:strDim>
      <cx:strDim type="cat">
        <cx:f>Sheet1!$A$2:$A$231</cx:f>
        <cx:nf>Sheet1!$A$1</cx:nf>
        <cx:lvl ptCount="230" name="Economy Name">
          <cx:pt idx="0">Afghanistan</cx:pt>
          <cx:pt idx="1">Andorra</cx:pt>
          <cx:pt idx="2">Anguilla</cx:pt>
          <cx:pt idx="3">Azerbaijan</cx:pt>
          <cx:pt idx="4">Benin</cx:pt>
          <cx:pt idx="5">British Virgin Islands</cx:pt>
          <cx:pt idx="6">Brunei</cx:pt>
          <cx:pt idx="7">Central African Republic</cx:pt>
          <cx:pt idx="8">Chad</cx:pt>
          <cx:pt idx="9">Channel Islands</cx:pt>
          <cx:pt idx="10">Comoros</cx:pt>
          <cx:pt idx="11">Democratic Republic of the Congo</cx:pt>
          <cx:pt idx="12">Congo</cx:pt>
          <cx:pt idx="13">Cook Islands</cx:pt>
          <cx:pt idx="14">Cuba</cx:pt>
          <cx:pt idx="15">Curaçao</cx:pt>
          <cx:pt idx="16">Dominica</cx:pt>
          <cx:pt idx="17">Equatorial Guinea</cx:pt>
          <cx:pt idx="18">Eritrea</cx:pt>
          <cx:pt idx="19">Eswatini</cx:pt>
          <cx:pt idx="20">Ethiopia</cx:pt>
          <cx:pt idx="21">Faroe Islands</cx:pt>
          <cx:pt idx="22">Gabon</cx:pt>
          <cx:pt idx="23">Gibraltar</cx:pt>
          <cx:pt idx="24">Greenland</cx:pt>
          <cx:pt idx="25">Grenada</cx:pt>
          <cx:pt idx="26">Guernsey</cx:pt>
          <cx:pt idx="27">Guyana</cx:pt>
          <cx:pt idx="28">Isle of Man</cx:pt>
          <cx:pt idx="29">Jersey</cx:pt>
          <cx:pt idx="30">Kiribati</cx:pt>
          <cx:pt idx="31">North Korea</cx:pt>
          <cx:pt idx="32">Lebanon</cx:pt>
          <cx:pt idx="33">Lesotho</cx:pt>
          <cx:pt idx="34">Liberia</cx:pt>
          <cx:pt idx="35">Libya</cx:pt>
          <cx:pt idx="36">Liechtenstein</cx:pt>
          <cx:pt idx="37">Marshall Islands</cx:pt>
          <cx:pt idx="38">Mauritania</cx:pt>
          <cx:pt idx="39">Federated States of Micronesia</cx:pt>
          <cx:pt idx="40">Montserrat</cx:pt>
          <cx:pt idx="41">Nauru</cx:pt>
          <cx:pt idx="42">Niger</cx:pt>
          <cx:pt idx="43">Niue</cx:pt>
          <cx:pt idx="44">Paraguay</cx:pt>
          <cx:pt idx="45">San Marino</cx:pt>
          <cx:pt idx="46">São Tomé and Príncipe</cx:pt>
          <cx:pt idx="47">Seychelles</cx:pt>
          <cx:pt idx="48">Sint Maarten</cx:pt>
          <cx:pt idx="49">Solomon Islands</cx:pt>
          <cx:pt idx="50">South Sudan</cx:pt>
          <cx:pt idx="51">Saint Vincent and the Grenadines</cx:pt>
          <cx:pt idx="52">Sudan</cx:pt>
          <cx:pt idx="53">Suriname</cx:pt>
          <cx:pt idx="54">Syria</cx:pt>
          <cx:pt idx="55">Timor-Leste</cx:pt>
          <cx:pt idx="56">Turkmenistan</cx:pt>
          <cx:pt idx="57">Tuvalu</cx:pt>
          <cx:pt idx="58">Venezuela</cx:pt>
          <cx:pt idx="59">United States Virgin Islands</cx:pt>
          <cx:pt idx="60">Wallis and Futuna</cx:pt>
          <cx:pt idx="61">Bahamas</cx:pt>
          <cx:pt idx="62">Barbados</cx:pt>
          <cx:pt idx="63">Bermuda</cx:pt>
          <cx:pt idx="64">French Polynesia</cx:pt>
          <cx:pt idx="65">Hong Kong</cx:pt>
          <cx:pt idx="66">Macau</cx:pt>
          <cx:pt idx="67">Monaco</cx:pt>
          <cx:pt idx="68">Somalia</cx:pt>
          <cx:pt idx="69">Saint Lucia</cx:pt>
          <cx:pt idx="70">Turks and Caicos Islands</cx:pt>
          <cx:pt idx="71">Vanuatu</cx:pt>
          <cx:pt idx="72">Algeria</cx:pt>
          <cx:pt idx="73">American Samoa</cx:pt>
          <cx:pt idx="74">Antigua and Barbuda</cx:pt>
          <cx:pt idx="75">Aruba</cx:pt>
          <cx:pt idx="76">Bahrain</cx:pt>
          <cx:pt idx="77">Bangladesh</cx:pt>
          <cx:pt idx="78">Belarus</cx:pt>
          <cx:pt idx="79">Belize</cx:pt>
          <cx:pt idx="80">Botswana</cx:pt>
          <cx:pt idx="81">Burkina Faso</cx:pt>
          <cx:pt idx="82">Burundi</cx:pt>
          <cx:pt idx="83">Cape Verde</cx:pt>
          <cx:pt idx="84">Cambodia</cx:pt>
          <cx:pt idx="85">Cameroon</cx:pt>
          <cx:pt idx="86">Cayman Islands</cx:pt>
          <cx:pt idx="87">Costa Rica</cx:pt>
          <cx:pt idx="88">Ivory Coast</cx:pt>
          <cx:pt idx="89">Djibouti</cx:pt>
          <cx:pt idx="90">Fiji</cx:pt>
          <cx:pt idx="91">French Guiana</cx:pt>
          <cx:pt idx="92">Gambia</cx:pt>
          <cx:pt idx="93">Guadeloupe</cx:pt>
          <cx:pt idx="94">Guam</cx:pt>
          <cx:pt idx="95">Guinea</cx:pt>
          <cx:pt idx="96">Guinea-Bissau</cx:pt>
          <cx:pt idx="97">Haiti</cx:pt>
          <cx:pt idx="98">Honduras</cx:pt>
          <cx:pt idx="99">Indonesia</cx:pt>
          <cx:pt idx="100">Iraq</cx:pt>
          <cx:pt idx="101">Jamaica</cx:pt>
          <cx:pt idx="102">Kuwait</cx:pt>
          <cx:pt idx="103">Laos</cx:pt>
          <cx:pt idx="104">Madagascar</cx:pt>
          <cx:pt idx="105">Malaysia</cx:pt>
          <cx:pt idx="106">Maldives</cx:pt>
          <cx:pt idx="107">Mali</cx:pt>
          <cx:pt idx="108">Malta</cx:pt>
          <cx:pt idx="109">Martinique</cx:pt>
          <cx:pt idx="110">Mauritius</cx:pt>
          <cx:pt idx="111">Mayotte</cx:pt>
          <cx:pt idx="112">Morocco</cx:pt>
          <cx:pt idx="113">Mozambique</cx:pt>
          <cx:pt idx="114">Myanmar</cx:pt>
          <cx:pt idx="115">Nepal</cx:pt>
          <cx:pt idx="116">New Caledonia</cx:pt>
          <cx:pt idx="117">Northern Mariana Islands</cx:pt>
          <cx:pt idx="118">Palau</cx:pt>
          <cx:pt idx="119">Papua New Guinea</cx:pt>
          <cx:pt idx="120">Puerto Rico</cx:pt>
          <cx:pt idx="121">Réunion</cx:pt>
          <cx:pt idx="122">Rwanda</cx:pt>
          <cx:pt idx="123">Samoa</cx:pt>
          <cx:pt idx="124">Saudi Arabia</cx:pt>
          <cx:pt idx="125">Senegal</cx:pt>
          <cx:pt idx="126">Sierra Leone</cx:pt>
          <cx:pt idx="127">South Africa</cx:pt>
          <cx:pt idx="128">Sri Lanka</cx:pt>
          <cx:pt idx="129">Saint Kitts and Nevis</cx:pt>
          <cx:pt idx="130">Collectivity of Saint Martin</cx:pt>
          <cx:pt idx="131">Taiwan</cx:pt>
          <cx:pt idx="132">Tajikistan</cx:pt>
          <cx:pt idx="133">Tanzania</cx:pt>
          <cx:pt idx="134">Thailand</cx:pt>
          <cx:pt idx="135">Togo</cx:pt>
          <cx:pt idx="136">Tonga</cx:pt>
          <cx:pt idx="137">Tunisia</cx:pt>
          <cx:pt idx="138">United Arab Emirates</cx:pt>
          <cx:pt idx="139">Yemen</cx:pt>
          <cx:pt idx="140">Zambia</cx:pt>
          <cx:pt idx="141">Angola</cx:pt>
          <cx:pt idx="142">Bhutan</cx:pt>
          <cx:pt idx="143">Ecuador</cx:pt>
          <cx:pt idx="144">Egypt</cx:pt>
          <cx:pt idx="145">Ghana</cx:pt>
          <cx:pt idx="146">Israel</cx:pt>
          <cx:pt idx="147">Jordan</cx:pt>
          <cx:pt idx="148">Kenya</cx:pt>
          <cx:pt idx="149">Kyrgyzstan</cx:pt>
          <cx:pt idx="150">Malawi</cx:pt>
          <cx:pt idx="151">Mongolia</cx:pt>
          <cx:pt idx="152">Nigeria</cx:pt>
          <cx:pt idx="153">Pakistan</cx:pt>
          <cx:pt idx="154">Qatar</cx:pt>
          <cx:pt idx="155">Trinidad and Tobago</cx:pt>
          <cx:pt idx="156">Uganda</cx:pt>
          <cx:pt idx="157">Uzbekistan</cx:pt>
          <cx:pt idx="158">Vietnam</cx:pt>
          <cx:pt idx="159">Palestinian National Authority</cx:pt>
          <cx:pt idx="160">Zimbabwe</cx:pt>
          <cx:pt idx="161">Uruguay</cx:pt>
          <cx:pt idx="162">Iran</cx:pt>
          <cx:pt idx="163">Oman</cx:pt>
          <cx:pt idx="164">Albania</cx:pt>
          <cx:pt idx="165">Argentina</cx:pt>
          <cx:pt idx="166">Armenia</cx:pt>
          <cx:pt idx="167">Bolivia</cx:pt>
          <cx:pt idx="168">Bosnia and Herzegovina</cx:pt>
          <cx:pt idx="169">Brazil</cx:pt>
          <cx:pt idx="170">Bulgaria</cx:pt>
          <cx:pt idx="171">Chile</cx:pt>
          <cx:pt idx="172">China</cx:pt>
          <cx:pt idx="173">Colombia</cx:pt>
          <cx:pt idx="174">Cyprus</cx:pt>
          <cx:pt idx="175">Dominican Republic</cx:pt>
          <cx:pt idx="176">El Salvador</cx:pt>
          <cx:pt idx="177">Georgia</cx:pt>
          <cx:pt idx="178">Guatemala</cx:pt>
          <cx:pt idx="179">India</cx:pt>
          <cx:pt idx="180">Kazakhstan</cx:pt>
          <cx:pt idx="181">South Korea</cx:pt>
          <cx:pt idx="182">Kosovo</cx:pt>
          <cx:pt idx="183">Mexico</cx:pt>
          <cx:pt idx="184">Moldova</cx:pt>
          <cx:pt idx="185">Montenegro</cx:pt>
          <cx:pt idx="186">Namibia</cx:pt>
          <cx:pt idx="187">Nicaragua</cx:pt>
          <cx:pt idx="188">Panama</cx:pt>
          <cx:pt idx="189">Peru</cx:pt>
          <cx:pt idx="190">Philippines</cx:pt>
          <cx:pt idx="191">Russia</cx:pt>
          <cx:pt idx="192">Serbia</cx:pt>
          <cx:pt idx="193">Switzerland</cx:pt>
          <cx:pt idx="194">Turkey</cx:pt>
          <cx:pt idx="195">Ukraine</cx:pt>
          <cx:pt idx="196">Australia</cx:pt>
          <cx:pt idx="197">Austria</cx:pt>
          <cx:pt idx="198">Belgium</cx:pt>
          <cx:pt idx="199">Canada</cx:pt>
          <cx:pt idx="200">Croatia</cx:pt>
          <cx:pt idx="201">Czech Republic</cx:pt>
          <cx:pt idx="202">Denmark</cx:pt>
          <cx:pt idx="203">Estonia</cx:pt>
          <cx:pt idx="204">Finland</cx:pt>
          <cx:pt idx="205">France</cx:pt>
          <cx:pt idx="206">Germany</cx:pt>
          <cx:pt idx="207">Greece</cx:pt>
          <cx:pt idx="208">Hungary</cx:pt>
          <cx:pt idx="209">Iceland</cx:pt>
          <cx:pt idx="210">Ireland</cx:pt>
          <cx:pt idx="211">Italy</cx:pt>
          <cx:pt idx="212">Japan</cx:pt>
          <cx:pt idx="213">Latvia</cx:pt>
          <cx:pt idx="214">Lithuania</cx:pt>
          <cx:pt idx="215">Luxembourg</cx:pt>
          <cx:pt idx="216">Netherlands</cx:pt>
          <cx:pt idx="217">New Zealand</cx:pt>
          <cx:pt idx="218">Republic of North Macedonia</cx:pt>
          <cx:pt idx="219">Norway</cx:pt>
          <cx:pt idx="220">Poland</cx:pt>
          <cx:pt idx="221">Portugal</cx:pt>
          <cx:pt idx="222">Romania</cx:pt>
          <cx:pt idx="223">Singapore</cx:pt>
          <cx:pt idx="224">Slovakia</cx:pt>
          <cx:pt idx="225">Slovenia</cx:pt>
          <cx:pt idx="226">Spain</cx:pt>
          <cx:pt idx="227">Sweden</cx:pt>
          <cx:pt idx="228">United Kingdom</cx:pt>
          <cx:pt idx="229">United States</cx:pt>
        </cx:lvl>
      </cx:strDim>
    </cx:data>
  </cx:chartData>
  <cx:chart>
    <cx:plotArea>
      <cx:plotAreaRegion>
        <cx:plotSurface>
          <cx:spPr>
            <a:noFill/>
          </cx:spPr>
        </cx:plotSurface>
        <cx:series layoutId="regionMap" uniqueId="{B0291D0C-1FDA-4F03-A71E-19B8BCD006B3}">
          <cx:dataId val="0"/>
          <cx:layoutPr>
            <cx:geography viewedRegionType="dataOnly" cultureLanguage="en-US" cultureRegion="US" attribution="Powered by Bing">
              <cx:geoCache provider="{E9337A44-BEBE-4D9F-B70C-5C5E7DAFC167}">
                <cx:binary>7HxJd9xG0u1f0dH6Qc556NP+FglUFUmJEjRYsr3BYVMUkJiHxJD49S9A292sYj3W514/+XhBgVWB
jIyMiHtvpP55v/zjvny4618tVVkP/7hffn6dOdf+46efhvvsobob3lT2vm+G5od7c99UPzU/ftj7
h5++93ezrdOfCMLsp/vsrncPy+v/+Sd8W/rQRHfublc76/zH8aH3nx6GsXTDi0//Hw9fPTx+zRff
Pvz8+r4Za7d9XWqb+vWfj66///xa0Nevfnr6DX8+e39XwceiprK1vb87/cTD3eB+fh0I/IYwhJRm
WHBENRKvX80Pfz1iUiukFJJUUsTk61d107vs59eYvxFUKaUpJpIxzPDrV0Mz/vmIIC2RxkIyhZjQ
/3ZM3JQ+bep/u+LPn1/VYxU3tnbDz6+pev2q/ePXtqVxrjHHSAsktVCCCwzv0N7ffQLnw2/j/4PR
nGfO4i4irkL7NVcoXEpGApME5WLDaqRuNbLN/GBY6WttsrQcIo4TEXVFJVszO6Qeijq/YZMPurDU
bYzrhRzGQYjJ6IrUP0gToNHool1awxfZq4joWZixksNbKwLfhVmesne9msd3uZr8t7YhDdllbKq+
ihGTX+quGg9jU6w3urPL22Rpm870bd/bsBOE75Zsfd9i1437x5386Y84OnLXfdP63qbZn4H07x//
5/av+Pzn9rH//P0WjP/56cP00Luxf3h1e9cOr/Zj/f3OQRidfuboK2Cf/nyTLaKPfngW3k/D73/7
8H8X3YSjl8Lb9NbZIXv11faprV9dD+Vd/X14GuyPX/BXtLM3RCKGlKCISggs9p9oZ28UUVpJTDBX
BFEI6b+iXb2RTHOFqKIUIameRLt6Q5HETCslkWJa4L8T7XDWjoJdcSUEYwJxAeeOY7DzNNj92vft
MggdDaxvQzYvQ1gPwkzrYSz9jyduOnOy+BlbCk4o5ppxDIs4toWGci2nIU8iV/PRrGma70SH2p3O
hq8vWyLknCml4DArBglBbM+fnOFlrbVOLCxrnbOwpvrtpL7W1TJH2LNiX8ExMcs0XYsiCaJkbn/1
conWBMWZTZvfK/pjSj8FmOU7HlQoSrwZEq8NpQUJJ0arXZZHL7/wtvSnOWfbBi0YZB4imFJsy0lP
3jdXfcXnGeto9NSadehQSOemNXJepWlx4qNAEbZ72Sh75iVBICgVY4hLKTCFrP7UallaXo6+0lGb
Kx6qrvmYdtOPkujyo1j62znJalMFc3Ob2WAJF4p3zAt9O7HG1IjxqGvzyFr1MWOuCCGWQzpMjUm7
23b6ugTFvLcY+xByLDd+ldbwqu5ClerfPRemLNrm89yLj8s0LDvHAmp8trJwFCrbcWkPBUdZlFQy
MbhNfNj3eoiqtN0NTVt+G/ogpMtk373sEnzGJYxQ2AjNJBHw59gl/byksy2cjjI1LlEvKx5SX3yv
y8oai5mMxiH9tXJOhHhI3qFE35RQvkzbpuJw4VU27x/FhCCMwDmhmsIrSahqR7vjm0Kyamp1hLRt
zDRXQ+TbxZu8UlW4drkzZYn0zpKoyDAzeHAu9KwPZ959myfRv335fZ5liuPXkZAjnwaLZmMji6nR
kQ7awqS0S6OJ9jqk49d+XvPwZWuQFZ8tHuKSYqkRgWK8PX9yIOySVoxOWkVdl5RGz27apa2YLpwA
yJXPzXCkITNThTBkwWMzFWt9ie2ko6BMcjMt7ne6LGUo7XhbBctk0nyN/KLoTZtRaAAwv/Gy9dFq
hMz41SBKFGaNHA5iqT61lNRhXk5XdS2/03oczKRvxxInt+uM0jCg4z6pybRrG3sIWCAMdBCB0dN7
utop7DL9S8/xhzEZ2NtWlF20DkVrujTLjbZts2vn3HhRuffYRwrb8bpLqypKsqaPqkAeapVVO7YM
fSjL5C5A+feinn9LU9S9U2VlAp2ukVpQb7iGlFLYXybbrEaJDhvRDGsIdrJdUash1FPdXPAzPhfL
nEEoS4yhbNGT1J8tZTeLotSRLEu/80vY5OlqaM2bK8eDL9mUNW8xysRe+CwwMo2EIktUchVO8DHz
cmydNngKIhkSnuRCcUHJVnafxpbU7ehUkqgI+q7M0AEarwo1yKB7PZt2mAfTZg5dCOizRhXGmiiK
CD81ita5giQBRus0npzT+1RMzrC+u11tL40q8hGi7beXV3o2nUG7p+AAaQQp+SSd1TOSbOpyKO98
vB6gt94pvxSHCXzaTIEOg2H8XTZrYKZG/u5RYd9WE79SQ5BdWD7eTtJpNhMMWnpEueZEnmSzxPG1
acdUR2k/s9BXaAoTRDOTybkKUZe14aqpDLt06W+SPl+ibnBqR2TwvoWu5EaJKGjGxixLn1+97CT+
rPhCPEBcSmgWKKQaepJrClumKSeQa3T1G5Vd+aH0733hDJ/FHmAMhsOD2kPD6DWl4SoSf8vGArIF
t+Mur7iLihRqFEaT8aTvTdPq34aK8rAcsirM6SdL+iHMhlwfFr3CtxGBQlmLkKrRJFN+26lZ7doq
+G2xPkp13xpR3Ak0aRN4iI6lfFfM+ZWek8TQIK3DsbG5cUEHSENkdxzSmslWvx8avL6T6YdO1ksY
VBUxgGjeBqgbo7kK8rAER6fpkkfCdzKya1qEuCs/2oJ9eNmh5yqFJBywnaTQ5umTpMqzrq3HRKpo
zvUU0TEIU+V2xNlfLCH9H6nl/wOSJ3CbvohHPjdlUzVngcj2wT9wCJboDeQeqHECYQ4p4S8Ugjl/
A10nZYxC6HN49m8QEvA3CJI1JA7MGcZUwsH5E3IHmAAKAUgDX0iJ0IjRv4NCTurDBveZkhxKAwF4
gIk+Scl9XS6Jl5WNq5GRm6FF1V70UOjyXKQRH5LpBtqtMcrdkOxKufJd4eyyL/KGmkqM40EKoS/0
O484/z8Z6493UhgYB6y53ODbSZmo0sUxPeVx4Vr5a8IaaLIqvpRfaFMmD7Mvhzma8uqWsyXIDOcy
/SgozpBZ+LxOpnaYHtqU4i+5L+vetMx2qfFLnjVhXdbz/cuHjhyX2D9eVwOnAl0roZzqkwRLi24U
BfE2LpHTKGqmuf3ST003hLaUQax81irT+VZf17aaPi2eN2lIU/EvXkzkPVqAVJhatXzhC125gdze
P5RZkxyCRSQfPdHFD5JM9p6zbP3FQ2vyuSDLJ5RNwdeXF3Lc+f21DijOhGsggU6zB85cj1jW21iQ
Ob9WKctDyTnev2zluBw9WoGgJYB/CIdcJU9yPqJI2c4tEHB9UEQTw3PYLl33ts9tdqHdOE6Hf5pS
lAmsGSVabs+ftLJTYXWrBCwosOOPEqqGcQm5HQLsTK/5L39/XRgyvuISWANyGgVzxxkZM2bjrJX0
HSqd29V1rm5xNSwXsNKZjdIESyaYJgQwysn5IEzbal37PM7rzO5nRufd6rs5enlBZ61AZiCA4qGY
PIb9E+/5iiO7CJTHZVrle/iNfrcowIp/1wqX0ABgAKnAyAhy0p8SLOZkWXEea45S043AmyUqJxfW
gjeXHKcUoHQk1gK+BlEhN/T5ZDFuYdbWWQGhsAoU1aTKrgLIacYuCJreChzYEWKkV8tuXRpvaNks
ty+v9LgP3aIRqCZMAPQzIoEvPXmFnNe5FFORx3NGfoxt3h8omdwhy9I5Yqsdw2nqbeQaeenEPd9I
rih4mXNwsYKCc7x2VZbJVBKVx309ptGYlaMpGuhhXl7e88PGFbBYUm5cCpNyy5JPPKycIvDH5jHq
NA35xO+Ir78FZR1BZ/n+ZVvnXAkFk2CEt4b+kUh+YmvKFSA41uax60u86yfHd2uNAtOpNovoort3
K2OTKSvRXAqk45b1cRc1RpBRJKRJoAlO4nXKRlXPyVDGavm9GKZb5ulutqlROboeq+BLXtYhSZNw
qZMImPNdtX7OfH7X48osvjVjIaNi/P6yO55vsHikJaGZkBDjpydVTF1GeLNmsS4D+1UHuf6U86Q/
vGzlkZE8PkNCQlUA+Ma2rT5lBhLqiGrGLN8qWhFZqotwnoW7mjW24ZBl8kouQf6b6MdmxwTRV3mf
DPuWNcsFSPN8+4UEdhZCGporiOuTgjtj1ito3/M4y3Bx1bbUQVeCll1ZoQywTc323K72E5H9JTD1
PMjBMoeTjEE+AQL5JMgrioMKlIM8XjLtd423LLKimXa60vxDbXN0wefbSk5cDvQkVC+xuV2d2iN4
mCuewkrt5OyXlc7AUQ5L0DpTzZQHBuirOg8L31XXQWn3WZ2k6wVnn9t26EUJdIhQ7BlUg+OD3XpL
PXNVHssW67fUDXonoGcx7TgAKTsV9fWY9O5zvgDP2GRChGqyPuQ0ay/0hY9I/dgbCqQmKOWUb/mT
n/SqY4u9m3zlYmsdFIusaaUzTU6acTdOGABOHlTlGM66Sd8GQb8TflKd6Xrgc8OGVX4IuyqYYpaU
dbJrkqoYTD3miJkmFaQF8L2ASuQHarUpXKLe9a4mvzV1lkWpT7Uy1VK7X+XElk9VPqoxHEjvH9Cy
2h+d0sWXeRy8MCpt+x/t6EfxtxMs9MQIKgf8BxrEJt49TbBWu5RVWTHETTCRcCih1RxwkoQZX7Xx
naWfXz7vzxs1KP2AsiXBSkDDduJtKicl8m4ZYtp37RXPKIcmVpYmbxDfv2zqeQIDUxtBgzCIf7C/
x0vDY9t5h/AQWyjFN0FBk0jmSPw3VoBphKyhgQ87rYOdH61asgAWhCjEytJ+C1gx/TdGgNMHSRQw
B/TSx0vJuikTE21cPHrS7Ms1Jcbr1V4oQ2ccRiEIKAdVB0M+OrEC4mZLeO5czFJS7vCU/KvI6KWK
fs4IdCwYenRKKeT846Uo70ChbO0Yl2Qcdm6ZHiY/9hei+nk9VRT6PkCh0DgD9jjpZR1Ud+2kH+Nc
9+V1yn1/BaRPeQ3wM92tKwXCfRaXCsi5lW3gGuQe2CO9YfKnR0nIjlPpKRhFrgkLPo27SpX5haWd
OUDQ83MJMAdaomdRXdW453rp+7iwkw91lwdRAA4AlMrrC/FwBsaD5AaqvQKwQ59LFrQa1ETXpY/z
xgehRaXcjfmC9+0ok9uEOP2OsAzIqZx3YWNJt5vTjn4uuwaUwEkuv5DZ0Zu/fagFNEqAiykoqpCx
TpzMp2KpstrF9brqg0zlQxIounvZyAm7ufVjoOKCSgtqmgRQiU+yomtZWqKeu7gAYvtr4PuiN0PK
6jks+vmQNcDIJWit5x2bEO6AWZx9FSZpzolJpzkFTm4a3LD3qv5mx4BAjtNNVV94yzORANWbcqBa
YINgluLYFbbqgBOo2zF2WixRs0mjKdFByNTg/4tIOLJ10hxJ2ZIK6IMxxn2m9tzT9APLgn7fZBm9
RgvL9s2E+buW6+CDRElqKqAnwrJI8qscp0so10xeWP6JKPy4SZoBWFVwGrYdO0lXtfNZ4jGf47YJ
2nd5NXSG9q0EejSZ5nuBLe+ASK2HPAy6QIm9ZnUfAwPUonAAyt4Zz9NNhFNZm4aZzAQJs9T3xMx6
dDJ0omz0rhPjsM94QGbD6xIXITAkbSwalNgLLdGjPHvSiGjoAUEwBiS31a3j/VT1uqRpo8fYdnTY
FVmf7ydPcVjPQhlQLhvgxvKHXAL5lAzDdJO4m7k4uHEmJi9Fv/N1me7XUQ5R3ypnqCdAG5Ul+dJU
ZPo+15WK+qbmQF3DSi3nPzI3slixKd0DA03e1clSX8/5rA/KKmB7s2G4DohGu0XmPpp0P1+oas8D
GNIlUPWMAGsDIP2kQLdIjgCf0RyjYAjCzOn+mxB9YwpE848vn+jnuVmjTazRkgHEgobg2LfdMk5M
rHKOg97TQzaUD10x4av/wggMcdDH/+XpgQxo53pITUsMHNscNUEmQ+D2yIUCsOWe4zABpgsIUEhN
nBNgco+X4l3RrNAnLPGUDw/WqZtcznvkOmQm19ELQXluixg0awDOYPQC+OFjY8nMeFE1yRIT35em
Wye/rwpQHdugKy+c58ekerowqDbAeG7WYJDs2Ja2Pk88L3zcp7wNdarsdWcLsiddSaKpDrob7Yvh
DltBXAjbJ96C0LLUhg/NoAG6VNqFNu+pBuIjrcjByWL+kYNQ3F9wyplgwjBiQTHARfj4KXaZBwkB
BkU4pn5uQzTqLBR9Wl2wcgYiAScA2BjGFzZm55TT7CoSyAqDP9Y1b23IhyLPDS5YX4NQ1Dtreon6
qzxtptGwYcB36Vik6X5J0uFzMqYeXygCZwIP+DiFN6oJiu8pQcjTlPbUtms8rxbfrcGaQnjLPK5l
P0TlUncXAv0MvaaPDJ5EukV50FUdGHSqTT74VZeHnhEblqVIb7wFln4e2+TXGnn02ZUl3U8g9l9Y
9JkDAE0WcFyMQPYAIuo4KLNUiiGvljXuJOkOa+krU8+Bi2qasgvrPWsKAgr4SpjggdR4bGpcE1vY
al7jRKxAguhOwTDGNO/ZPAwXTJ0IyVvtBNdus5qbIrLxAMe2SqtABpr5CoSToocJRO6IpSx9WxS9
ugqyiQH5UHuTWT/uVp3022yIDXMetF+SHl+aDnlOSMDbbB0X8MIYQOhJIQjaXtW+GNfYQ3YwA574
L0015qFV9XBTFGowJHF+Byu67/spuNBSnvM7DKAKDrN3UIROmz08FtzlGVpjspa/ulTIaKmarwPN
+wuxdEbTAaLhiaUTr/u86WoyBziuhC9vE5RrvMdkgLErjZ37sDIB0yFlUo6dmemA4yntCbAQbSUO
q1MLjKwBAfcldSVTxiNOYPp06l0ExL1u9kFN+ntlJzReybLD6B2cUCIMRip/V3cN1WHXZml3YU3P
s7YCmpBSACMIcAndZi2foh4us6XGPKBxr4pun9g2OMAAYBVnLMVBpObWw4gRgslUQxfSfNQgBn7z
RQPqetuppNizka8HabX8kRR9gKCSzcHnIpjw179XnIkSSoK4CaPAMEZIT0eDYK5N+DVvhjjBAQ9z
TNfDrAd74WAxWO3TGgaEFlABSoOEAsPGENDH3phFVVDn+jFmwtmrnvp6L5Sffnt5LaeZGKwAwmQw
6gfHhbJTebXW7dTOQz/Hy+z8uxTwrGmXQv8S2Fpe+wLln1+2dzJZCBkCS2iaQDiFVhuEjm189ekm
tyV2FJomFCcdlfeugMbedFimAYw4T1MalrkE6r+BNnsK4TuIM2lJeW4sNP/fB1ogFvZD2idmmjL7
TXbjgCOW1zCf0+ABl2bloy0BM9SuCqXLxAdc2RK6jE7Y3wf4NAwo0sDlRsAY1r/6Hqe3w9jKt9kc
BDnQgxyGr8U6wVSWqBMg1izuBxu2Tc+ZyQfrQP8kxQADSj2fQJJu+yXKZuaVgSlabUPHM95EGaft
rQ1UX5gcaJz7l12oTnMcdAuMg463zcmDKH6a48YRo6KuhzHWFmfAaVqywgyIQu9Zdx/ANNovvFj9
byvLxbWqbWeQGMsmArkib8KK5foGNWv7vcYgzpliHYMqqnJLS9MXTfDNTxIPxs8S3WS9H9p3WNL1
2iabfL065v6VZartDlI6fQXbCztTzTqLUS/6L1mpQF1ISyXCce0LZPLRtfR2zClfTOIqd1ONjtaG
Co+AiPSF7Y3TQdrtRjqxr+OYNr1Jhzw4VAVPlWl1WXc7kZP5Nls72sBEnR++tmuO17DpgSQJgX6X
RTjU4wgjL2rkH0EAbPUOZvezG88d6yDdJ+tunV29Gqv96kLmZL++Dea8JDdkYu4XUtRpGU7jMKow
7bs8e6tEldwG6Tp9bBoFM3Flin6HCBsrg7IR96YuE4RCL7ushCmlbFZhQYtmPHAyA15tu7S5hnG+
5ostis6Gy7yoIqx0Wyy7Kq05NgtrD1Vd+exqtKABmL5O+q+EAYQxY5N5bqqV/poIvKxbbu7V4eUA
Os0sW/wICpcZgDVF4tkUzuArS8aWjDEahdvhGsjGFkTJ/d+2AoQZ6LISRiRAktne4okG1pYVJ01d
Qw/OVLFNSAe7suCXgN+zzg4WA2YELEgCdaof25MnZpLGVWMSjD4uh6G9QsKtuwLYR5iuWucDDG/f
8QYvZvAU7ZoRkPagi+ECWNvQ9NNMvb0CHMNNuQTNBSjP45VmBIaQgzkZQTjFOKphgKOfhswAQVyH
Zcqrqy6Xe6n9w8sOfjaG8mgX5uWhwYJ5Ksinx3YbN0kaqA4Eg2FMXZgtwfCtAjc4Mwda/6hdO/3Q
0IQUYS5X8b4VuNoXwHXFIghYOFflV1zPNTMj9IY7j33vjJpTOxnnSHlBG9ne5ZmPQJCCvAUYEOYr
jt91qCe05iObYhiuB0W7Jug6J3m5Y25BV0urYaZukO0F3HMm0CFJgqgM9RrkQHxCNSFeL2osxRSP
My7DGeWA6oC8vWDlTDoGFhGB6gEXNsjjpaWngV7jxskOBXM8q8BeoWllWajsOsFMELRTv7m6ypSp
fZf9cHa0XZh0ib/E+JxxL5wxEBxhGIlBzqPH7s2nsexLHwCSn9V6hRdtD6kn9iOvp2td9smXykny
5UL8bV96sqdwNQFGsxhoFUSdypxIlCKZUuxji/QVK52B/u09AMcvBBR8DxcVoPbdTSWLCuXiFrJ6
iUlY0ks3JPCZbYb3AJ0dAVuysbnHi3dd7yDnpoB2Frdcq4ywtxpu29xUfSlNQz0NF5IlhrS43QEs
6MOaewlaUeDCGYaqd1VNcAhjOhe5362XOXEQYFwIvC03Ad49ib+y5xY3BbyYmsbFyCb7oQJgW7rc
NlcDgazYcTfs/JQWd2Uu1H5tEh66GlrXl3fqTHTAKYDpjm2jIJOfOEg3SdcEG9xO55EYtNTjh2XK
UIT40oUpbZaoDXx7/bLRk9tyW6cHZw8yooQuGS45PW7bk8wseJm3tPUAhmAa6JCIKdmLthgO8xok
1zAeVhvM0s8dLscdCxgyfV6CM0AniFjm1EfAV/Iw1jUG6b7o3rGcexPY1L2FwaJg34+rvJ4K4e69
tvM1zRIC93ZUGZEJs5sJsa9+pdkOEjJgBth5A/U4eEtcMofTOs87W9cV0Jw9NXCcQFxxxQ6kxDLC
tae3zE71hZGo0z770RmbKgz3shR/hm0GJpN8KvEaD74fdmoqrdFtX0VZpZcwJ55dqEmnSHSzx+BC
KBZwgQwkuO19nji/cyDLF2MCoUfGOS6E7KOyyNwuz/rm8PJGnzl+0Ihuw8QIVCmQd45NBSmD+rsW
KC5g/OxqXjN2mHRwCR2es7JdgEJABMHAF9sW/GRBcGMT5w2fUDxwaGZJPcmrCcE5enktz9iMzW8C
QncbhgWZ9ZFJe2KmXil07EOG46SE+gpTMlu/R6Gf/jiJuvgtXZbpG9dZ5m4SWOmnJl1wFXYll90+
KBiCO51NH1zSIM+tHahg0GZAowF5Znv+5KXahFgYH9Uo1lrBAEnR+9BCrr0AOM/0E5vmCC0M8HLb
xZeTNNFwlVMLpTku+JrvmkmnMHSOKstNqcviK23y7BuQt36MkjTt4nyiI6Czwm4XW9fB/g7iIbNX
fKzqf8FNreE9XUo5GCng9lrIWJCqC2ntuVvgfTWIVhuIZaBdHbslnzTQaZ4DuYHgWmyScAWX+CZ3
obw/P7nA98NEHmYA9hn0d8dWAOKrVYwNiaWA5DHSLAOcRd27dSizq3yG2xsX9uGsQeCEt0oOMySn
5wlKXbr6YSWxSFQWKZsMBgaY8G4GVBkuFq7KXIj55w0MrPCJwZPwAnYA191ISVxTb1Jp80jR9cYy
+Q7IYrvHc6OupsAluxxuGuyrwbIDUDVFNI5N9wmYkDpK69nfNEN3txQq33WgVFzXYg32C7+wGc/T
GryqAoYPxj3g0sdpt18znsNkC7zqEIw2gvLqTAvDkqFN4J7hy245uw1PTJ2kNQ0dz7qAQBBrVrkI
pALglkoGd6Jmn+2DKr/URp6LZjjdAsMBB+3itENOmc8Bl1Ukppal16lFsCrfzBdWtZ2J45bk8WTD
DkiYZhHiJJqT1jfLXBAILt6JsE06GdeiyEMGPcl+AfC/gwky/e1lVz4HSBpxOD2IwjkChfXEaI3w
pCtV0NitVISzK3+glqsvoHGLdwNqAZPrab1LbCAvZIhzeygloQJul22K3QmjSAXxcMJyGi+8tVeQ
tX0E0vP6nlVlYrQnf96BP7oC//RfCDhnT0FCgrO70dCnzODYcj6SdKFx4EogXnlgbyXc2gmrjPmo
AS74Aqo6cxwgXABzEMDYAEBPyDRgu61fxmqNAeRAE5d7clAjfcjbtLhg6Ux0wiwjTCfDhXCwd8oT
JnZaZsv7Nc5phw51Jm9h9vXSAN2Z5cAAsIKdAiMgVJ1sV00XpgIFTdI4lt0V9GRZtBLQZpKmTy+s
58xOgQoDc9YAG0CVpCd4VOsK90EbrLBTinxwS0Nvi0JUe7j1jA/AApYXzt1ZezASCuAXGhj5bGlZ
0nhgc1Gc5yvbSwBs37py/D2gsni/Fkt2QYg4Q4vAlT0QdmEU9PEfwDg5cr4ZcMutQLFo0XoYZt1/
pFmFwi5J0B5Oa7ZPVYdNW6ppz11f3wxzEVxAAGe2E94BLu7QrW+Bq0THlbPGbrtCjlCsgMvf26kZ
QW3M6YECwXrBvWfCEzo3BGCDSgUQ/KSE2TZ1QsC0bTxZkrz1S5oDldejC3nsmUJBoeiAfAdYUIPs
Be3Y8YqarlHVtHUcXqr2ngYjFGQakB2vE7ibhMrsLXLpfEMk3FanzNlQzC7Y01aQQyOa6rqk9iFo
Kb6afVvv62LOopcz7SOlcZLfge/Y7l9tswnP2mTV5+r/cvZlTXLq6pZ/5cZ+51wQiCHinhvRQA41
Z5bH8gtRtssCiUkIEOjX96L2vh1Osrqy3S9nH0fZJTR9+oa11jcru7IPczTwPQt0fks1H/eFKp4m
ULh2AIIV12VZfSGsrm+DuaW7dkIKuG45/WLNQIv3XQgIxQhsuNRUbKy666DLANajvuDovHU+sGse
8VH0QeVwFR6HtRQzUvz2IejDbme1Q/U4BqCp1zS7RB164wVaapRI0y3UlzMKFDFe5peUOQfQXlD/
RtnhburK+r73uQIUOHIWvpaNF4L0P9/fkbcmiRfBXyqjC0565Ubogqicj8YBsaPPUAU13xTVdF9y
5xJl/azKv5xOPLNLaYAAem6v7luY9UZg98nBhO19gyLAzmFV/x1PQ/2hdEsIK3SliilKMN+cqSGf
qCrnvRsUF2zPGy4G7BxCXZs4i3FdzXjKC/DHu5EcGOl0DHN3X2uQdAdkSlJo5gByxJwP7y/yq/lc
HXtU1fFkQPpk4TQv3/R7hBSMlpgy6h5ap+gWnkVe3noTqFUxCpeliGHdrqvCB88tbMRI4rDoaLBt
dFlDe8KfxaGW9Bcqi12eEtRTNtFsR1/8yPK/W3A0rW0esEbgX7UAQg2BqH9xriedVKFqRZKNqhJx
ZwUu34SBFYI8LyPy1RkqsIXppHdm7i3/zqMqvw4kkhQxjrlMRFhVN5nQPoqxhsse9QnaqrRoMs8k
raXHG1CSRlSqjJrBQbPzskpnhxnoAjmWnJMpd/wHN0PV7M4JZgcQBgRKDeDPVojqFR3UlJRzNln7
HkdlRwO/vrGtuv7hoKzsQ7eksB4U8QFSs2Xb7Axyhk0i+7D54lraJmmdmdAkQ96OX1pTVLEfufxn
RrumveoHRpdsXxe1MXQ3UI3po4bvgixjl0Dlbx1qgIUcfNSiaBPZK5NrUIOKCFfuAcich8C0zq0q
AvPJ1NPwy5ttfd2DuJgGKPc91XZmTQDBt+reMU25f/+MvfHEIBACwgzPN2R51rdLe8KySKZdpFhr
doUSItiHQch2fzzKcoUhQ7AwaAlZPWR1oEjGrcw9lLIItxnxxQbc/ec/HIQgU+MADGRHEdBf61Bj
8kkz2VAqORS9lhsJ2azUFFCaeH+UM8uHUQIXaimgzxGwUVbO6eDk3mRnTnCYuF/GAWfkfgly9hLC
A5v3hzoz76hjvYoeAS71KgV2ev21Fp7bF8I6NAF346FsH4U9QwVF1NZ1X5IeQin5lIZecwlZ9cbA
CwAGAQZML2ipK4+VcmOcRrvWwUc1+hh0rU5K6G9tClP9DO2cxlyYPi30cOk0/p0GODF5QL4jCEas
aJMFirAyeRLAU2O5hTiGKkCQiqxODqK/Ke8GZRUmRf3LQm3Y6cY7lAH5nirabtrCAHdcgWTqMRuJ
C7+yogevj6IfVcODz4UZ5MNoC+ElUaaa5iMSK4WJWzHX2dZh2ldbuD/NRtamyhA85lJtOpeIJFBq
aq4hL0Yk9M8AuElhXoMH4QQ9tMwGv5GJVaqgSjqRj/vOtKyNGTETSJURK1KIThRH34rGY1nhAiZz
M9YHR1bRfcfq8pk3TgnDrSLFQJkD3l9YvvjC89mBDEul9YvfmQHCK70iL06QTTGdtaziXkc3eeN5
6g5WlDs75cj5S081c5MIOAe2VYpSFsMDmH5OA3V/Vh2zfzWg/SIq5Yq08QImjTa9KMB1zmlOrmZa
CJqCZapeRFVeWbBMMP/Q7gBeuMdh2FtC6NuZR94HqFpYmGRR+nupjc/y2J8DsxkiwTZBBXxCrHI6
52nXu8PPMZ9olxR6ZBs2Enfc2iKq1QY582LvWCVhqWkGJFNCiZJ9UCOTnjWk3trM+ja4pfhSeaSq
sDdNZL3Oil8ju+cdkCjkX7xQqjyxspzyZBhz9bX3lJQbaPUMh3AwfOtFLbuSkRBPZTe4wH62g3uf
UzBe4hxhbBZPolbsgnE4cxKW04ssBKpG2GPkBVY3ViFlCtegONoqZ/EU2dbGKVSTDl7bb1Q707T1
w+mCw3me3UUFJAD/EBbWg+1bkyNtS3q1P4TiaHEU4qiW7WcwBudEWla7J7Pmu1DW5U40qMHn3JC9
i2KuMcK5CZRf/GkICh40QhYkYlDBBQN8sZ+/+Szcx/ZGIquO+I58Q7zMTfmkvViNYMGyOYsuPC3n
MSF8aYo6JYoQGBPch9MBh7KMPC5Uc3S4GGI3sMyOC/DMRVOpBzOG840tfBurXzm7oirnR2cW5Ol9
S332ihLkKzyE9tgHPOnRyke1QysPw5qTY8Cy5iacy/HGJ9V8YaPPMpoQnkD4A29hIW6jOnE6UzKE
XeH3uXcwroCi0tTEWU6ctGxABM1Jfh8aOcVhF40bPReXML3n7x4Gx3OHlCo4L2RN/oVBIwGwat6B
eh27C7zMicuaQU0OmgLvL+b56+MjDQlnATCq1009nSbNp9HYncA0FXgiOaohcz3zHRTYwPmFbg8y
sYMLO+1Hf0gVX4Q94HYgI7RQxhFxnA5czznQpYXyDh2JusS3AvXMJultIx3N18LXOq3nrNkExliX
DvFyQE6fPSTAF6w7EsHgawerW6PITMNKVvSQVfNnaPH4H4PB5wCV0vzaEfmub+R8BZuTp77XRPeT
w68iv9z1Vv79zxcfyQ0EdjBfwVlFz299v4wGSg/QIBkeqEE8HbdjR/Z2aT1h8UFABamkggcgzKf3
h37reCOtudARkd4BxOZ0+fFm8rYqXApooDFJOBTVbRFM7KqaS/3QdOENb0uwjTksK0OU8v7gb5gR
pFPBlEEtDlV3gAdPR3fzOoj4BO8ROmGQB6mLdj+yWT3UOgghGSW8OPeUx2N8ljwCsFNupoZ2f6Qk
hOIyTuDvH7E6BlEWDKOpcx9FkhEqrJHHtkwjwKY9xCZAsy8278/69Wk4PXeBjbwStjpaajJrLMkE
JoEeIIpy6OzKAuSMl+Kr6/PqmeKheKQtIKtJb4clS/q2d7/Cn3BUiqpEB8wJmfM+wWnQLGGBVZfb
Qauqjn3gVb/CoQBcrihnv48lEKxtzAsl9nBfoYQ5IyICV6IvrK+KdxCaVSjq7kvH0SoRQLf+mDr4
PO/P9I1HEl40qsZgO2JoADVP91c2E1yxLvQP84TyeKMs6ypSXXTPq2zYAi8MVtM8Ad4E8F+MB+MG
TKQhbvu82yqH2JeqkmeJU2ikws6gZo78wKJuevo1ijR61I30DwDKdce6jl5wwfU+yKvwRpPpUvHt
/H3CcDjZi7YqeJdrIE0BjKAs6OQfHKdwb2lTaeRsxvzqwhqfW24w1gGrhtwGqrogrZ/Oii74bBiv
4OBJi34HGB6R/ZwfnYJED6QpcW+t3vrqzpb6OJbzdOdO/KbnkfUTdDG41KRidMNIForUJlV2iLKI
pXbpiiKpnXG+gF1Y7tL66BMgOBYKLIzO2msKSrtoh3D2DzpgBmBIRjYKYEWIFCuyfX9h3liXRZMO
IekrqGh9y4Tfar9o3eAgdGN2LIqcnQ7m6IZNmRs7mQBvv9FR2o2hfeGCnzukAYU7uvhk4EafgSLr
EtrNPMjZ0ZnNtJ9Hi10NJVNXg8p1wmxebVD4ri/Y0nNDjhwy3D+UlmHLgZE5PQbM1JYPKYv8CFGI
EgJ7Ul4j4mvTQhIvnow28dhFwJsSHV0B4W/S91f7/G4tw1MC3V34w8jTnw7feD0ldoPhR5n5exST
oDrX+EM6WMA8Ayl1iWb65nhwvgFNgW1BNeR0PGFXAZvLMD/yQapdoMtuD7koJxGllX/SUBy/sLzn
l3lB24BZ5eN5psCcr8bzM9cBSqM4jiizIMUBVEOdWVn8/iqe4yYQxSDXCXLPAk4BA/F0mAFoZpSj
neJIsmn6MFNQA2KZV6V3x2YrH5KsLtuP4EwCzitIH+ARGJuSxDlwgKAAQew4jD0yah27XjEde+O7
L1WumZ36s6oeuAsNtAuf/MZrhk+G8wLAIAwRiiannxw6M+pfbsuP+RxYaV3keD5FRb6aMrd2dm2x
tO1DZ986Hb42zNor4coAwHvX+oAwOtxkgrt7PxThvnCGYDMP0DlxsnY4Bqournt3njdgbR9spkQE
6L6rrgMVqr3vsPaaVIGT8prmEEJzhz8OquDyo3YIjV4gkvy1YfWjjBYNJDOPFZIDfYfE01gUHsJu
r4j9lnx7f+vPLSNGA+4Q7siiavh6Mn4L4TqaG9qHjB9pGc0xoFY8JVTZSYSc8gXH942zjKGA9oXo
3BIvrw5ZiZR65ZiwODLSiC+NDQFJJpS6sHxvjoKFixY+Fy7/Yp9/m9AopMW6SfGjayTbgcBhpb3n
/anu2RL2L4Cx/xllMYu/jWI5VWcoxyi52wXJYJeAB0bRY2hLZwsmzf+HmUMYCHT4gh5DdXC1dPak
xyAcbX4MZup9kENrknGegyTIreh60Pml3Nz5UwJIuu9DONiF24Ja3On08g7i7OUI4jEB2G8LHmmf
Nq2f7zSBG0inOUvnQvp/bsuRUoOe/FL6AxVvNWgwV2wA14EfF6LMvpTQaYVuhr/J8+JH4/JLUcAb
LxdCP+DeAbn3XByE1RwZtXKv1+LIHauOA7e+6SfrQyW9X2R0j9HEb72K3k+y/lPRD5ydpQED2Hsg
fAOMsAo9c2RHqFPCpmcD4OwFC1wIpM7jhdV0zh0RvMaLsCUCa3gFZHVE+zpTWW4jPwUZE3A4QKLq
v9TgztixFjBbsSktegVp4D5F5RlZzwFMTgbNVogKFcR1oUenPftlmMBeM0Y3SZAZRTeh5mbbj5GB
yH2txaX81hvvK3gduLWgwC+anSurPomMmsxCShjKuUttv5e7whfQSzfcT2aQNC88I2+YPziFC+ke
lU0XSPDTQwCGYDmHGUc6rRufCuTBr7gaX0CFuaTx9IZZAsocVPQFP4Qhl4n/ZjDklEVVOwbVkbEC
NOmGe0lPIMz/vjV/496GS4EY2bglbUNX7oJfzY7XDF51hMoPymu25acadLWk8SOxqSHalHYQKd28
P+g5pmCBvAAngThnUaVbL2I1dXA2B1YftdOFCcCU1TaqqLwJASrYdXmjj9XkAV8P0feUlxF9bomp
U0T+FAwq5HTHwtLbQWb1fTeE8t4zFxOHb2xzCKd4qXwhWwuq4Onq6yGsGPPn+sjLQdyEtkFe3dYT
iIJhf2EL3tho7DISgyhQIUG5xnH0PQScAjDxj4TLKelqS8R2qart+2t+xp6FEQGtEqgDPAiv7sLp
jOxAO1BaEs1x6TQDkLhLoSxNq69Gjq8XGuUT1FlvDWfjDp5Ps20FkXdQH0Wqg1K5bU0PRo/VvnSQ
bN8CMFVvuqyctqMRxZU/lk+EQ/y5Jq35wcCqS0oLlLP35/DWSgGXgIoopObgg6xCB0svCpBj2MCX
th0YYOVD9iK/xCt5RZCdxn5w1iO0IFmQS+BXrG4eA+MPwL6oPda9J3Ac+Vjs2qqFtJs1VG6ZDm5b
fM8FmMGpJL372cysDWLtedkzyhHOcZzI9CkjrP1QG9//ntWzUtso6PixoST7AQYdpPF9eM8d8P+9
08YizKoLV+ytpVoy30vK+VUW8XS3TSRdWTSiPbpeUyYOpNNyNNKooqf3d+RM42g5VagGLnrJIEUi
9Dgdh0V+O019VBzdLIOYgv7caJRQhEYFTCGrrzbe4Gy4hLa3oSoZJn2ltH3XmGD//oe88TYj/QyB
ZlRWkCO1l/X4zVq6UBbAhtb86DcteF5NO11x6o6JyyO1i4z+NdfBdsj67pM71eUF9McbqwD3FEE8
ejUB6oby8unojpA2BwOvPnbuGIAy6kyf3dxAbgJEkR1HDycRt67NE2o3+Z2G6uim9cdwB44qT/y8
o5vac5sLepxvPOcwXwtNEBwpwICi1csIehyDvBDykYE7sedOiRkUXiC3nmZ/tNADQZImjO0ZHUji
2StuuOzcveeCPBcPzLGzTYG/9b0MHMRFUwHR/KiX0y90BAFfldeZjeKebduXqhivPtvp5QPgHJkQ
FLVRUYBSy+lS8qxCdwTWICZUXvfoytz/hJQEMocM1QdoRUFYskkRdURZEoA2fYUdaXdQny6sRBdt
qBNJs0FsZT1435vMdu56TG5L6qnDPZusEaAcf+Dg/mVWYyUKtnBJ6w0EcP2ZiMNoeWDkBK2lnpyi
ws9ACww1tFnHbCO8iT+EczGHaetK3W4c0KBF2kd8vqNDzmiK5OwEPg8LQRdQUV0nY9Za/taVgORu
dKgKlgydW7apsWWALBsQSlcWG3L72jK52ok8IFUM/6I++k7nASPcme5nCIowmhHNkCpD7Jf0PLiH
iJE5tBrADEON/6OBKIyMM8/qPg49GURC7Fw/213giQSIT5ejj4Oof2TZ2Dz1pfH1Bs50ve9DiK8k
QmWUgLDL3DLxrDEDfGiaLPu60MIfkHxt2i5xYN8hzpsFwJrIqqbHXlBJkNhl808BzpFM5kihasqh
muTHooTiZDwoFf6avRaF2AtX/cy2LVdtwbQhUesjbbU62K7l0QK8GHP0pQBsCPYA4pCyae0ydoqw
BOHYBPD9BhPVOysqtf2JA9y6HUkNzT+gQxxxgzogeo2ppnNfyDRlH+nYQ1Ad8QtLOtP4uB3QPhwS
OHvkWzuaDL1krF7fgGZvg9+KLXgsBsRzm4F55KkI+7xCT58OxHDP7fyUz850Q6begISbdxJDlwT9
fADWey5qYj43domLI0fZumlW2uXBgaAWKkn9LMoNCLtlljTo19ZuxNRW3z3oqpK0IWFPUo0bT2Mv
mjVoGWWIqC4YW/fJ7sV85cmJqVgMMhx3kdO4Ou48D4mKqexJlwCCxbaBmoHdatBKhm7DoR3RfgEs
iR489RnUmiCv7U3dzFUKmmpUJq50arRcofnPrGVNAZAky8ukKh0/vwafz4Lvz938l2169gVKnvyD
kw9TeCM7H3qB7cJO8FxrtmMUZaKNrgwwaboUMyhtbmVuBDjS9QYPpPcE/Vr0m3EGxp4zycC51wSE
2U4HOcjgFiDliWXJ7C4XlWjuWS+IvuYZtcddOANrtjVd03x4/4ydhUKotSwgE1iPBdFjrzyNvMh4
WQy9Omoelglt2+DaI91R2axDpwsoktJSf1eTG11IOy/W7cT6gaMAQhlq1ai2LMLQp9Zv5vDBuJm7
YytKN2kGSCc3jEB0MfPkrh8vMszemOfCVEfiCI84gpnVPBWvnSn0MoxXZjdDifzUkLkhAL7VzdDV
O5ytZqOI+8cBLdwGzBGeJnJxKG2uhiU+c0JDRnXMFxb0Igi/KX0I8L+/iWc+PAoawQI/BUYJGZC1
H6dMhetpV+PRkcFxGvLnEn1hbrXXkQun5Y2B4Pos6iiASePcLD//zfnIeojgMDIMxwYC2CmCFvAy
UczYCtldcuPfGArgdsgswwCiQ9q6LqEdIBXgP07HGgLDCWyC2YBOGd6AtyYuzOq86Ils9e9jrUJd
7jbAKA3TdNQCOka9RAmQGYiHofEbZC7wEO7QuyL4TCle5DbnXYyc/6VeSee2Hl04oCOJQ4oMCASO
Tpc2EBUwI2EwHQn09VJf+dF1PZtL2lzniEtMFXHs4irjqCChcDqM33EhaWdNx4k4zc6q/PGms2bU
Pzw93wD4EKIVj+aPYQnYULmIDwOHNqSWpOGfphfwIa8a2kgxIfpYf8g0c+jgyl4jHve6eNKSbgDq
aFIR5Rcn/dZZguAOvGZQCDD91dpC8AVAnbKbjoq6O1GybzoMiycpZYx+UDt3yFPhst08ySsgG26A
of7Y4/TFbeBad0E32yAO+xfc+Dc+CRsAXCMqn0h7rMOJYnCL0AzRdIQmZ7mDTKR+4BqAxo4glfTn
5mFRrEI4HAGXhczv6Z5HshxnD1mPY0d7ANEEDz9wHUAm0oVK1PuW6Lz2gFSRj6In+l6AgwbsyulY
6KxYWTnznKMGYBdhnx3U9taDy1WjLVoEWl+heWsl0VTB060W/cJPtuVYt4WaIIbLsWQkNgFtDhLv
pY7nIfNuGNxovsimgsnQZ5W7AeDP/27ACX0oC7y5STfpX5NpxA88NsN8U2nLXIHqixc5mABDuzOZ
rv84PYaJ4uuWoPBVXHRlCgE7Gl02+/ORuo0LZkhr4hyJrEdUEuSFqOuts4JC8t+oKuQtV3fWGofR
moU1H6N5nNNajGWSVxXI/XN+UcB1ybCevsuYFrhTS6UU2bJgtX8QfGuI8TEW7YsgaXrZgr/vQ9a8
hmq5a+V3IMNYqQCJfo/9uNUkai4YhmWE1RcEi3QU5AUQXwKEdHqCysiiE3zu+ahKIPwh8GXDNWNQ
NbUM/i8E4Z9Ku6lRNjXVpXf03CkBAATkcAoFv0Wje+Vvo1hnaD6U5kgRzsReVUGOytcSQZGHgSfn
z+8l6sMgN4OLDpjvWlBO+mU3BsFsHyMQeYKCyE9u5fZXkwbr/P1r+YbZB0troTXB6ULU6a78kKFS
yrRlSY8G2I9PWQQQAo9CXB0pweKKR8j1XqE3sevGtV9CjzQy0URS1gogkKQKPr//Oedv3QKAR9IX
+4t04JrZWEOytmucBRE8RU+Az3lQzg3lBQt7vpkgBAFHhgzXkrBZn+SaRIWURNJj5+Viq8cOUyYe
v3L6UG7E2DsX0hBvTAodBtHVFF4YRALX6AYk4CG2wTrvaEO5J9Y1Ul9dE/Xb95fujVnhtQQwLcIr
vtTaT2/H0KoOGXLlH+uO1tcCtJf9wNx8h+hhArDBtv8UigVzsCSuAX9fNmqto50pWZrZm/0jSilO
UsGb3Qy2RmKaldG+l/MlYvb57QfNB1gsVGegcIn/ns6vqhnUH5w8ODoRYEgZ+OdgvvTWFZNIszkG
HfVMHQY7Y+U/31/Y1/05tTt4jV+xh9CVRTvy1Svp5z0EQzqsLPpg6V+eB1eaWWW3oYP1CUusHlvU
+9NChcDX2yXoNy33U5R0vQ3kEOZ7J6dlEnH3u4JzGENzuj6GEC3eZn3gxUVA6wvH+xUbtf5eoJyh
aAGLhaL4yk4qgUZe0+AGR1la9cYHMSgJBsWfsgbabLZe+odmukgRZM23japbxMSs2Dh9a6Uq8Ns4
B98+ERqoovcX8vweAP4BOMaSr0BJZ40DyUYsB2UTe8wIYO8z60nCIUp56ZU4f6hANodBgtwKxkBH
l9ODAjyZphzV60cL+chjJKWF+HsaIgjPtL1+bqbMOwYSSQO0bjQ03HIGAaGkQGviBvp+nRYxwpfm
ocRrB85VXoTf0XBqINchWiLta86iXc45sG9hBhp2PLUF08h3KYnGsDTqj7Ok6B3m1wivY5vyzkMn
OFp9hpa4ufH9uqsgvpdH4D0Acg58su2ZTZBzsedRNFZPQD0ZiFoMUoq4DPxyg1RN8yUawNofu1w8
4nWufgas8Po9tKfqT7LzIsBb2oI8ZiYItghmqmdbNnkHcY5sqlIfk3kBtsA2aNHbmCfiCjTnUv0M
VQlXd9311A5dttGOdK4AXuE/i9bhNh62UrAkrLwOXeRrv71RQ8d/SbikkDEnzHyRDfEfuBwqAeF4
4d5XBOqCuyBAhxsIf08jiwdo66GYk7V5uSt1PSZlXvo4VxLpVeC8JnSALFt6azGAtIE+9zQ6l3Bf
OBfOw1laHLkE+Pc4DQB5IW3mnh6HfoYYalD2xSPvoTkf+ZqkbhX0X5VnQbzFHfvrLrDcTSNR5DIQ
jbvgop2bLQz/mq1DXQuVzJXnUBj0n/EytP2phfu1mnLQVHLhJ4EufKReg+GAcomJ9QgN0/dv2/KL
T6wAxFThIwEojhAGasurefsFOtIMQA08opjT3U1NMKZd7jvXHMmwLc04u4PPb1244ufuBIVnjtcb
Vw+YBESrp6ttlbiXuE/ksR+q5jajyKWi1+iUVqi5X0n4bTe0Edm2RcMxFAlMvQmFqG9Bz5UXnqdX
x2U1f+AiICwLXCdEEtapj74jjsa3eI8m94Gom4aQWhtOqH6Ywtm5d3iObG/W2K0b+x4bAFoa6ZOr
0PsAZFE5QjW/a9TNiOhIb8e69u67SEO+qa6MrdMWjhKUJVu00UjGKKu3mjMFIDD0eWKo6w1sAzCp
x1Ov8aIrgcgGbqmBxH7qOHULTTLkxNEaugOiHnhpCX1CFvR4wd4/AWceATYBphD/g55gEMpZRQd+
zzvdwc95jJCnBfosqhKQJM227XS9Qd+PIn1/vLOjvmTQXvNoKK8Cr7F8z285IAatbXSERH9b5Xfi
Ds2MXNCOs7D8JO3mo+hs8iQbTZ/Q9VBdICacvSzLyFAYXOrUeKHXxafOtZQi1uw+6m7y4tK1ygSg
m0vv1xuHG9UtpEgW13TJvK8WtIqqSZNWooHvzJrrIirRHJNWfF+JMsBTZhj0/gi/d7C53+gsvoa9
V1xBmfqSsNtZ2IfpAqcAPgcwOC4KtKcLXbbewAs2uI/gS8wfbV03+6hFkS/vLfb5/T19a2V/H2rl
dcG3qzwPlvOxCpGcnFqrSuAh6c37o5zZaICKALkBNRVtHJCpXL7it5NTBI4NhaXBf8xn19kKu6iu
gHh30YtzrvdD2zrXjLjoqWUP5m4WjnPBVJ6n+QBoQq4b+ANg/bGeK5eh8DSefT/zHltvCjc8rHZF
zsvY6+UN0LhPY23fKzNeNV73MAbFpdGXNTy1VEDuwHVHUE19lNVXazzqwLL7OqePxkzmbhCOe4SK
bn43it6kXQGcKGi23Ytw7epbV5af6qZYhGsv9r12lidh9SHwcxeSGLYBSf/Vk6GiITBBV1mPdodA
InYCjUo2RFn6hw4/O/gV2sHGsp5aNwkhbfdLs2Hfw8iCRqrVnJi+LZxUmoh/f/94nF08b8lMgtmF
Z4UAd7beHyUYwOOAhh3JMLPdZNPbkM3uPvAat0G/nGq+hnSvOlAB7IzklYV8hKifFXOLS9dhffVA
fwKXDkkAZOfgZa4BYk7QFbmPbPOxbonMUzVbrdiQHE58JKSoE5BkUKug0D8xt1FrAUTeVhLCbcyL
+q8h/m2WTpBjn4FeGxw3NW5YLgUw7RWbzkCRKbY95cNsAt0MOdHa1LdZUOog7hph7bvSoz8kSAS3
qCzoDkTQQj2FeEuHGPyXVsfQKB+/e4PxvkR2W9zKxkZtwUXgFCVNDbpfUnVL7owzMX0O3bkHRplX
N+gUSCGqxWsSw3trSdohlLEgXdKaKelNWXPkWVDujZ2pQqPxC3u7fqWWgAouAyiaQLeeq//YrK8d
3UrxgXmiI1eTAeYm7nMGZcdiDBWJYe/FyyhI+TGziELmzoj+A+kHdw//u/xeONwDwhrJYqQNecTy
BAK8yGI46Lbz68K3Lnbg9wuCb0VjESAJQHAHXmkdWpSGNqri+FawciFkKcKyT8ZROrvKtYedR/Lm
Kneaakd4Jz7Mi2AlwBdj6mghEuQ/LympnF1Y9G5B1QXQk4VRgvdv5W1BWbeYO2mRDxaah0AkfY/k
9Mbxv+UhUhrK3y4aLo3/XDn8nhqsXDPuvUlc2MG18cZHgEKB3qpQxwFX5FWk4zfjDXkVOtCM2B/K
ZvATHx03E9vM/m6E531dKVvGbZvrbxqa0FDuvOBznCGV4OAi/xktvDi8yrCgp09HP/Q0C/wq+GDI
oSjvlPPQoCobukMKfcp06aPmQZKX80e/j9C47esMoprrtQmjdxU80i7ceLUTR+QLr/nOrv7pRv9/
lQY7e1pevw9gyX++z1/5DFOoJ0s4ZfAB0NhdtQmvxk0YT5s8Pr5/Ns93Aa0Kl2otMHTAuqzXwdPt
hH5BWAcRkwRSKMkY6xRX6MJ6n5niZT6/j7Nc5992u3CzdtQ+5mMnTqySPIUKZLrhMbAhf5+r/zxZ
O/Xf/4U//2haqKww9O07/eN/3xU/4GU3v/r/Wv7Z//lrq7/10L7UH/ru5aW/e27Xf/PkH+L3/zN+
+tw/n/xhU/dFPx+Hl25+fFF41F4HYS/N8jf/X3/4Hy+vv+Xj3L78+68fDbgry29jRVP/9c+Prn7+
+y+8q//5+2//50f3zxX+1f/6xfLnulD98/rfvDyr/t9/Bd6/cNUhN7fIkgCwuiis65flJ779LzSM
AMoJybhFemjp/1U3XZ9jxPBfuJ1AIy3IbQQFf/0HRJ+WH5DoX4i8YDwW7PjfP/qfLzv8bfn+3hKs
wz9//l0IDxf/9BxCCxvsObinS2YVlaWz/hVDy2xFLSuDwLzmt5Ybvsw5c1Pb6FsPz19SUn0t0S3l
OmtGdm2N+ZPwuL0NR5rYkO3bOF3X3DX+VJXQqvEpmpI4wwA4FjoUJwAzwciD5R0dBjpkbKPGAt1d
NcS3yoPgVI0bmXtU2vgtkgQCKK1JNOQHRXah+0lpN92YCToZX9qINOxLy/vq69gH413vBd+DwRmO
ZV3ZduxEClWpMEdHqMS3xYYNfnQlIZcyen0G7h00TY+5N1u+E0NRpW7vdMOgnBHrpovisg91fxuh
A5rZF16VDE1bpm7YDtdtSMdYoTX09YjGaQmVGs+rVRwCM9kpzdQY24W8r9AsFsg09yb/3+ydx5Ld
xramX0Vx5mDAm2ED2Lb2Ll9FsiaIKhp4IJEJ/zo96kE/xXmx/rakew/JwyuGOqIHHXEHUihUZhdM
Zq71r98kw8siiYoe8HkQHL65PNpjfVJOQ9TFmhoemUltAd9Uuju3WcuQ5nKTKesKEkqxq0q9U9ux
6xlwBXoytJEWNEa9GROnfVYrGbOLGStltJGRFuRwjDY50DoOGSfDzYnHaut5I+sgVl1auTd178OU
q42vg7acScqbHtKuhnq8qPRa1IQXhhAx5bO8wF12X5wVv/ISqQGec0CvyOcuepbdmKWZZ6FdZfUX
tYzAjOBcYtpKMwvIR4DJasa1m48DEXPOsyalr6IJi+8ssvRpjeYiiRrTnPxtO2D28bxgf/QwBFZ/
JbPpucsnUaKuteutIfRiO8DbvXK4bbd6IQ4D+Fw6itu2GfrNYnRmXFEJx6l0t8aoXmG3FRgsKX3n
rFVISnRJaF81SDyNJ2JDKiMIL+qWm8YbBmdTIk91mQIPxnicCP+4Tf0000MSYqfpAN61PHkKV2QE
H+JaOd4+6Ytjm6JJ23ppag8Rfi0i2WRyxS6yHJoLCICBTVH40zlJqoPsSzLgM7udBNYo2ZodRQYV
L0Z4QtUH7wZbZ4dcMglbDUS3kiq0i4qMSHfNnMhUtCjqImScp+QlMElXydFPgB8OUP9WZ96wrIto
tvX1Ya6cWobaPOFvVQ2PBhjiTTHgTB6yabSfZ+GCFWLtEPZGY99YlP9DAqfPEO7VtKZD3Atf3zb2
DEiYLy/5WH9tLJjCRntMBV65axHXZfDmlta8LYUHy0oGJ8/Ik2d7wpp9GQqx1UWKBs5p+lKxjnIB
MO22Sb9rR/zpvpgspi3v9DIfh7IQc4Qtx9F1mmabEYbyYK/rgjXKPAxn2GwBk1a2nvLYjt18C0Zc
MCYscLgIraIZ1yhP8SKcIcTE81qoo2bq9X0jPe8hHfWTawqzCQFmluMgx6sEssNVazWqI5UmqNqQ
9rSew9wdHWs7tbYXkcgMr21tW0XcYT82kPgx69rNxSpBYLXe3uEnqAiKVbNlbtD4OccBZuKdPlQ4
2iglxTmF40Zclb40t+bQDS3ceoESr/cc4w2L/bTcenJC7Fx5redEbrBEZGyBWGt1+nUtFpd9bunj
urZmCGOle6ctaWaFnVZ9DSa7+IBRwZDsxjwbw4EEkybUJON9gGsiSTRiYO6TeXwNyP05dlS+saou
ptZlVkZaalmPcBino6eNaqfDf9rVeSrjwvAnLWq7vMEhcOnlYSXiUt93gXixV02Rr9eZV55Y0iX0
yrSfQnuuil0vEpJggJKtaduhmWPr6+WMnDkT3HBAyGqaXvtKmJGl+nTLjeU1y6tN244SUiED9Ss8
TweJ17bRXLLrUrlCPzPWYzt49XXh2eJD4anJiCQoSDlkMibQQu7d1n+0fAWLY3YeNUg0FTEzVMpB
MssnaIs34M8Fg2R/T6K032Bt5u9wffrA/iqPKvfGU+BMka2PZIekizh7Nc1hF1ZMMDGKEfqsLaHs
8QGK667ot3J2ly5Ujhn3+LCdMnpp8r6nG4zDO5hBRUUDthA/l0c1tF+Ut3nu3pUktx8tlTcfgUSz
p3WAORF2pvnRCrq7QSMzscno7GopnnjL/XAcvTskvWlYGvadKw2oDGvWnZPA+VIs5Wc8SByMmTTd
j4ss0a+rooCIGqTNzEZRA9FHZi0HJ5o6q9kXvn3PEeUf86byYpna87nTRY1o1SQi1PZr+mi9Owkj
IJyWPpBTJ5EeZOHBXF8hxcZjX8dYjg6xQzoPusuGIzev1XFqmbaYebcwvoDOK8txjIWUFn5QdtoQ
3KWtblwlq72pA0hTiZpOrWmd9VncwyRb++2kiMp1WW1J8r5rAIzivKihkDdusE20ZkcnRhqZqSF5
y/NSkBBgDC+rMTaPfe5rh7w3m5sVdrcWFZo1LCGWgKTP5QOobeTK5jHB7poHma3smkFzMcfRDKiq
MI9KCz5Jp4ojOrfidelFXUc12VVyZ+fe8mAWuVEjbXVrIuXM4dPosXC3dhc4TeS7nf68Dn5+tBq3
2aDSodIYDas74j55HTgOB8uqkin0FPgkRfxpztNiYzHjnzEQDJgMZD2ngNNooeup/mPpOZkRkapi
+FsVJPWtuwyWvbnwZc99Wbv9lW6oGYbtLE5BZ44fvZQW+jQr89qQZXGrqnZXDE2JgKj51BR6nI/j
BfQmWAGCdNP1j2te6nNIluzJTdo6YWAVWOXGmuHJu3WR7srCK46msoJHCxYcTlRp7XI6Vs224Khs
xDiDMmQAoomJvoHXJOs2UNWD20zn4WzzhHI1BN6o3lKjB6aAWlJcUAZx8cewVSIighnhduVAqzMy
aVuWMWMUS+z62R2GCH42HHBDz5qU1LrF+1I1411CPHYdAQh6MH4FlRXMF9XDDloW0T7bwiONFzf/
VqKo8r1XM0duIYbZq0O07VNynf2e6Jm7BcJ31HIBnkCDZmGkaAbo4QuZa2uoY/84bWfpqm432hox
oIbXlGyg2nNet3688CrtNaWbW5cCZQ61vhmtrXJa92Y0WbS+VcbZXKSnhSypoypEv83b8b3M8MsQ
hgm5ms0UkbgRdAnxe8TxwHOu43J2mfsVgsRh2y3QkGeteD+X5CEj5NNnMs9s/VYZyalpzWUrWie5
Ssjm3WoJDktx4w/lvFvFoOlxiu1vE5J0TUJQki8iHmcnxVREruvB9dv8OBWZqUV+0u37wZy2js6S
N/LqS5XbLu41lnmdQ58/J8s4dRH6HgXPBtDrWucofYO/JzfWWqmzXpMy6boqLryLrnyu0bj47pIe
Aa+vnNIwdzxlinarts8Lbj27YNAe5KznaQyUqo651s7QtuSTmbp4wK5l9mnNlr1e1k2sz0o9e1PD
vH8sfOsNpeu0H/zW+MqDFfuU9JRdMGl3tBxEG+ZN3vjU4Mn7XngzcVBW8NJ1hj5us1nlx5SMnOmJ
ndsfjj25IQSFyWmD04f/lHFOoxjXhYK4XqbT26jp+ZOVVPULRv9j5LZWv0tGnGRDcDB8UVqres0s
QJ1eXwjyMpUhPq1tYxQbsJKvDhmn+aYpumOpDSTPLanMxW6dnaU6MZZnpyyYga5xQBjZh3Ue68+V
5Y3LcVwLu9oxPVqDg49L9cZINKOLxTrkfYgTXPloYKGMVMWr+T7frDGmmKDD1qFXzW569s3Vcc6Z
YzN+assmByAr0mYzBtY8RUuDCdo11lQI7IqF7SrM3BaDLCQZfcz3jdbDjMFPf7BlUBQbTXR9EE5p
MFlmuFRmh3Am6M1lhyuViPq6C6JG43zGYW5C/e7P7lsx1uNtlS0X0s5ExTdtUtYYGaBkRcj1IRiV
I8CvPepru5MHdoIJpl/QieF1JebDIBUNBu9JrXlLKGChRfqg9aEnnbK7w4tk/lx6mZmHVRdQhi6J
7Tz2qCAoLAfv4nFIGocZL/NyRo1sq0fOkXrgqCYzcKO11QMeK1V7RA+0jlvXnI2eD0HHMm8S2avP
XaYHw3aaxE0wMcXGM/tJx4L0A2wetGOayvz3hGWysxey6gBQdSVvBKZHV0mSO29101oeLMbe/jja
VdNvMiz9nG1Zd01PcAIFVS3lrWzxgFisLHjNK9qjiIL4bl47I6SQ6/uNStlS4nFwECNZTTmrsABV
o+4MtNHZMJkvs1C0AldancMrCw2dZ7/TJ8b0CadqFuZ9WaT7dk0w2zfX3vW23YRfbdgMgRulGmaZ
W0ZUoIPzqDp7U1YdKhxs+O3n5ML2DbtqUeVmMUmowxzXde6QGnC2ZemcDyesIsrIHQk3DTOZX1Zq
XddfZeK41bYNCuOJCoZZqLLHS5mUlvtmHJvrpE7bt3nxMEo0tFx/72pTRZ81Zk1w0u2yvS0D4VS7
vEDGWnhWu20gQo/bpHDa4uzQqeF/0hcX7ZgSrv4hCKoMNJH52rnKU3c/Ikm6ljrxQAg38vapSbMl
30IsgT+WGP2bRDoTidVKvqqmG7elsbihF2Q62jOEIkTjSGHdVPo0iu1sdC3Jx4YnEHVlaXGtz+ib
7p3JriIAztUKxYrcImZg3PubPgc4Pw8Bgn5qUo8isstUS9jh4NMdERHTFNsSum23cZLeTtDpLsP7
WQh5H6zJ4IbjOuV7a2QT+NAGiZ4cGzo7RV3vE3KTmci+SMo1z0h07Hu7HI8kEZY72Cs0KG43m7cj
+Z0pa2AZGPphOoFl1FKV87kJCCI0VquHmIwjx/ti7ef6GKAVLg/K0HWK3mxZ47Ja0/REBilNEBNT
qwZDQRmxxCvTjQe/WtolnjuooDdYkyxt2BmTOx20UffmPciJ6MllpEm7VWkRFLEWFKY8DnRbn9JG
Tu22zPRkS53LUaYm0X8M7KTUwn7Q3Ku58M1NwdtKqV4V2t2SVYpTinwsTsLl3pU0V4Ov53FiW5cU
zdy+huHrHkBi1K2sSnjZWtOGleY2HzxrSE+UIP6BLEnrQRpW9lKlM/Iwv/IN0ntwzGAWnBQ1L9zY
AQoT7ZNHvjlPcUnixmkU0Ebdum43rklMsE5O5A2jQBr/Ob/uM8b8AQr3OGE7iOcmWbJrrJ4h3piG
ZiwPlajsrxkOTdZV2Y1VvQ8KrdyneedlAFUjwqKB11zGjZu6za3f52tQRlXrOhgG9N7cBG+aNdU6
GYlBV76MUy1OsmPd3aC8IzxwIrIuGEK9GfZ24m90a0piUKyHQrQPus+jDZzP2pDo7ydoQmFmdI9z
KwBwNHnbOPwqvbqb9HRf+wYXnhTLzUC99yAotUPNc86JqPeIOTW4RulzDyyPM8uxG+s3itZXrYA3
pcQ9FIovzA5O5qB7UYkXUqvmVzPT8tj2+kOarPcB0vSwV9UrkrglBpV+jzdtGo7QtCUiZd+oPzrS
fsh17WZieHVqIfsAqVlUM1l7U8/qBuTmCvvANpTGSmhj+7HNKj32vdzZ1kKocGarDrOauZdbmp8r
Az/zvA8QJcr0dTbLTduUJy0QQDQBOErlzZEzpDn5oqoDNGKU5Gv9Epa01KGhUJXVFvN6kT8C9Xfg
MFSdvO1fJou3xBjN+6xonxl/HXNHIbxyBfI/HWFWmpdKHjRBn7PXC8yTct6manKegkasHfyrZeBP
8Fxpp0+oAbuNvsoTB/R1shC2HjBqC4N1vnG6YJ+t7j2gzrk1msPUuBu/APeoHPYtg57CWdo4Wcu9
6HR1mLSR4aBZbD19vtJUc21Rw+PB44Yr+lV4ZIxbquw0uVp9xshfpzJob/Sxoi5x+4/VbK3bEncn
RDh5cDAL9G3BLG4ouFREQnfI1HLa1APKI73vn4LFu5VG0N4IKz3hxPuosz+F1ARz99T1zlezcq2T
sdj+cRppcwFtuiut7NZrw52vqbXMsPW8vU+2d+j0hAC6yZcUImGYJ+sryumPhltmG8RvhzbX8pNq
09txbnfTbF6P6FPvMaqfaD8WMnuRZB4b3uaDarVmj3XriIcPCJVHBFBI3yOuTNXlB7tYPgSZthWC
P5DTP6RwPWaUq1GyalOE4mk3V9W1NJz5QCz2fesoL6aJTHj5uvzUao6yNtblmSf0qGs9vsEDtEPT
phFccu5mW62CjFwyY8xq7g+e3dwYWvGw1gy6sMtdboJyXN5gDB3cNHkerPUlb5l4wZvdWeVyA5qA
P3Br3RtU7/pKEs0yFjkJsLR8wnD2BTFup8ywid2tHSvSFfYgaT6uN85siv3kiV3e1mPIMcTrxO4d
VWatHvgYsfFXlselod570njtIEuHqMzQ6KLSCxuNSANXGRKs2TxjIjbc+CBq4SDKR+miQyiSj4Of
iTjgBKfaABjQky8VMEwZ6Ge3pjJN8rznvuKRWgzBnfIJCmkzu6EaqTKJLBIGz2byljRWmeV8SBd9
3oKA3PSZ/2Il3VVrOC/wzaaNR+zapS4aoipIp9BvrI9Kq2WU5uu17zHLXQx1St2yfwmyEctz6DJd
ZR/1vvPDi1FecFOn3kQfWbgmauzOzrQ9oaeVswfnByhtHDdtPlmN2VWfZWBguZ+VwQkG4/qAjzXy
AJGZdzLzrUcXTeFphEMcSaG/D2izNtBy22jANx/XXQ3COxSGaT9VlXo/Ozz9Zly8jZdLNPNmv9zj
C7MeLZHULM9Z2w4L4L9uSu+N3LORGgtgXVAWZQWZlOE4dw9FglGNtOcLizK7gkpRHtIGpyOvgAwG
U+I+KfJjW7aPfr3eQfN5TKnzww6y4tUo62VfLFg+UpAiWiK73T0TkyMjnWUVk7SA+jJY3K1bZBNH
nPeIuwHGxkEGzSw3jauOImXv12IDInnFwoVwCTJH3kD3XhLIeihVXu/rHls/UxVrPAqPsXG+7q26
P+MpgcK1zG+GQn9aOnevKyFiG/jsqsxE90VbqQLSAVeznuYp9qV9yhvlhEs2H5pgOEzefFR1nTyk
YlhOKCcMGXuldUhdOsjEKtUH4TRAhmtxbVrevsjq8mxVU7+R5lie8rF3P+Zd9cn2cTpJAmR2nt8/
rcaUPTIK0uOsE3D2fXirxSx3aaYepVc3USbNowThFPnYgZPXzXsTb1RYf+1bqqVvQjXxlNDR185M
3H01fS1ZJG3JiC3UqhZHIZuddqVrpJ20wDdoSfmtpTmylAaVbquLFm2aLoxtXX4uJu3FW/rbSho7
h33kkNvVZxocDnhN35ldjbA8+zD7SeQYy1Nad3TQ6fDk2sL9mK6phaqh4o/3VdpEwVieYbe9rf7k
fJ6ggWaz95LkzfuBG4rgn7+568zdTFKnXboH3H7OY7J+MfUxi+puqv14yi2vic15SA8MxOpIDQGj
JEBze5t3Zbvt5oXQNAggacx0LTkObFPPEBY+FL3Tb/zOfyal8iPdyVdrHW7KOV+3mHpcUxcu0Wg5
IDrYCaNzTBD3g9jwOx98t6fhSXh0Uq6vts0GNBSdd9t5+A609nm0/B44wbBNIk59ww0T3ZoTwod6
hvFtl1L0jSO51/XgqdiW9Lf57PZsLGULS5HU2psJ1n0ofLoFklScE5ocfzP32g4ExtukWdB+qPzW
PQc85c+OnqhXQ3M+6KuaVBBKb/FZ1VWhbhzmUBoDR4ioMbO94JqKq7H265gk5iGx5VxvxMQtIF4x
kc9zh6kb7O5tu5DnM6aNcMLVJ3fCt/SlQLo94Qs0pZqbD9FciaDm4KvG9mYEVcDQ3nEwyMfVr237
4n5cuxl1vCGHYksnNWX3tWaiBIB1y47vjP5RsnV8LYHwz/owFV9Mt08h8kxGPhPlXo06O4LX7P0O
G71SrlMVDsY0O+WZq/Oym6yzc+cI11Hf1mBbKZYjvbUDNUN5QQJCLNLciZLcf1nq+oxvA1Cra3OQ
VhlqY3OJ2gKzAOm0W7Mp/e2U66DuY6fEteZDjUga7VPOu3ZrKBzuLPAdaS4jTs8JUDOconbVj02v
LvkA2me2m2siNDeV1zux8lP8P7Jujsc2ixq8yWwABKyUirE3Pzsm4UcsHTueiVX60NHZMAaabrqk
yNqwTfHjWAN/J6xaUH/zhvViS6JX6jAykZiPzfXXzNVXrTj1tM6mS7NptRM1hZVuyyKpPGxGRjIa
nbBRVjmyuE09crxy3Q7AoulW2GPyQaxl+VZojT2GzJ1nA8VD624Gt4oQgv9BmPhvFsM/LCSXkM7/
aybDA+msv51fX2X/5Xsqwx8/+AedQXOtdzpu0iCGkNpMslchXf3BZ7h8yYC8jN0rTALETRdG8Z+E
BsN/h0YZN0v7Iji//Nh/UhouXwKnxgDH4BdDZfzH32I0fEf5wrTUhU4T4MKCih5mxY8eZH3bZgVg
kxVPNfCpxAYkDJzumQbAbsVzn2JVlbTN49AssMKL1MbVFHYmoVZDpLnFe7K/mSDh+vsLHs7vuoF/
UdF+/7vYNzGB8jAs5r9+4OFMVQfzwKE/ECXj016Nzd6ROgYGyxtHpLbRq+RF63ve7Wq9BXm4LRld
M3lvSUjWl4NXEWuJ/7AU/pNhSPztGDKpKj0H6VqdvLTSQ2tIWEW1f7uuiYq9yas2Tjl2EWVnsY3T
EmQk8FfBoM9uIzVnO5OtAnNQnEPEulDM6Vdizar/d+tp/CL7QX7hFRTqt+3QfH7tIeL8f8APQvr5
1+vqi5Svv52+tM2Xb2lFv//Yn6vK0N9BX+DNReOIh4Z1cUT9c1UZ1jsaX6irv8vMcS/916oK3vGq
w2yHbHsZKnn/4gm57wIc/y+8I1ZkQLzP31pVF1LeNy8vTEGY1jryBPtCd0af8T2JjKF1U5MzhdVy
YLwutd1eOvShfzNsGJTf3JqfUJK4zh8/CskZnpyGBzSNCuj7j4KGUSDnnw/SseGSEF1Ok9n/yrLg
5x9yMdaFAAWR/IfrgTnQ9Ws+HwQAfewwcNoAofzKF+onNw2dFuxjaPL6RWTz/ZWg6PPXrp4O3Nz+
MzHr1K+mNd3Ndpf8LcGqQ7gA/9g4TeBNwi76o7TTbRAJJlOLfZh/UVenFymYKFv1x1L+jt/3LVvs
x7v2x8dgMWiiz8JM94cL6t0pEF4qDqT4Wo8M7ZNI15t+/9fP//JLvn3VuF825wNvtWNzLd5FJvUN
X7HAdHNeJnvvQFLaDVNv0VErSk0gQEM/oIL7lSb/368KibyJdagRgJm6PzLETRVIOXjW3nWTOuqb
RY/gLvzKPvJnV8XSxtqOkC30gz8oQLyeelLV1n7M8bcyHXyn9AliN3SgnI6s/NWT+uuPw4nz+5tY
Ydw7rpqxJyPY2eqF6ZB2UPc3GWyFLftI9wsuq/m9EOHyAvK08BpAJXrxh/tR67ticjK0c7Ovlql5
aTs9fxPDSrinXRpFH5W5sSRhSbTw7eyObhqb0IpcWEyDfNJhYiHEtB2YI4RIeR9JtVnc2GuTTts3
ZUD6FZQV90kRJqJCnLnUfkAWO75ybDvanZxNk49VqjM2f/0e/rh6HXx4nEuFgzu1ywL+QVvRB3Vi
592wzxblQDKZ5LnGJWO/WEn+twyULjcP+TxGBWxF7Ee4333/sBLXB/xd1L5Je32jWSlWy3iNfmEQ
7USEh4lfCW5/dmV8jI5sxCe/7scXvuoAcUQq901OL8e4dNn5/jztK30uH//6Hv770uLKLtphXnqk
xD9aiMx4R7vp0O2JP1kj1YDcEOT4q/y6n3zIZQfn8OPE4Dz44UENZeMuRdLurdnTdrantWGOre72
r6/kJ/fMgQCIVSJ6SCRHP+xKppVrBtSl/djja4fFmY8mA4Cs6HCA/b/4JD4Am3JdZz+6XO43+x/4
nm9pcwvXR+anwiCXtm2xVaumzPqF4vJnNw6HqYsughedDff7T+oWnbGqVu8XU7MJaCtHCHHZ8Ivj
/Gc3jnIXswpI//6/pdDkDIN15ZX7qYGvNTnuRfRmcITgdXj71zfup5dz0f1j8k/K0o+XQ7m/4NQP
ySPIl107WXks7dqL/vpDLs/5+9PpciW4Nl+MaS9GLt/fMzrZlgjDYt96wSvuQssZTil04tp07xtz
XD4bEAJ/YV7/04/EW/J3lS62UheNyzcvRKan9ODkMZZrl0VFmpEnh63I3r1I7Rb4TpCptLr9xXVS
av3blVKLWi5nI6R1zHd/WFaeN/RAaNVOEQbgb0Z30j+pNnezULHYJqYaoxkW/QKNJxiYGVpI0N4C
4veacLFaJTcuFeW1aJvpZpnKdQkTt5VHl6zXD0giCshXbEE6yXWCOcwEswjDQXzzN1mpYE2WMgDL
7gSeincqM+1rp/TkcFswQM63RgV96N6FPFKFfafr0KpXCT0gYCzQY7dZjtmrUxiNfm/mtrZEOS+N
HbmdmdyYTDu+5k7QqWOyIIrGDlhrH7VZEwKvRQKZ47yc9vqKI2VozZl+1i+jtI3quBmRZ9TT0TJX
j+G4P9Sw2etk3BgBANxhrJR/3Rog9a61MH8i1sA8NOAxXzvyZO3dXPbLh2pgDAe3q/ShqHRF+kVr
igbXzUFPw9rJgeLS1BjLOM/05cTwszVC04PGghZsHtw4reeuQzjaAZOIjsCRKM08xQPxSt+I0m5h
E++Kkb62XJFPRpXtLUVUeG5uRq3vTNkmIfD6w6hnBt+i4P7idlFeS7YzOGZWnzxgIZPogP2J2C5L
SlKS1szGZzsdoZtXyh0/6qkh1g0o4XxWVU94VBM0y2dtEdIIk1oVpElldaKFelF1V/1i6GW0QPAB
GIZZ4cLJHNomxkrlIq/WHHpNSIrLPRTK4WMwlf1bwgJTcUvqpRt2qxwfCyZk95lIJgaIEGsda99B
4szj3pwMJmJkAPmn0SvyYk8GR3m3AuVZ5zWbtI2b4Q+xk/5cGfhGeP5Oiu7RhVmS7H3Ml3bwZYQO
u5VJOQiUGnZZMnsjHMVpuQfFTWVk9Y117NG7Py+OvzKqro2zP8/pe6r+meGHRkjfhgrfgVQ6NPVj
6vaaFTpr532oF78dSLtN0TQPgGcqEp7U6q2JaYTOC9mrtyVJUfgTDlzlsVW4+SuOks5n1eeLAd81
XdbIhj1SXxU1QyJeD6mSEDix+poKxbamKujwMYKI7HXF39Y4jALI9AkTWO72CsUAZlVPJGZsV7J4
cCbsiNATBECBoI4ecxS2FBWmaJH1yM9SiLGdo6/n1DOR4nX1Qm/E9GOOh8SY5ziwpbajHiIej2xK
7dkCvzTiZEDpF7VzR0pKKvtl3fpaIl6yMYD7nuvDsstwHlCbDLkwDLsq1427NTEgu2W+K9+7UDja
vTu3kqQF8maeiWSdBfTZZcVY1F6HbOOOZfC8DPBMY7yhoZW0qY4WzNHTso/xA6ifhMdPMT02FCwt
bwA27bKs/lQCoT9UOQbOm2VioV8Lz6urGOGZ/RW6BMzAFSMV/l0LCds8cbo2xq6Oa3drn5H3aDGg
CXO83T+5WOBizZoVDHGQp1XVVrgKb9TKrJhBe26GF7ndmvMnGG/9vBXQkNdILuaS46WRYuHbMTyY
nudR2E4QC+y2GR5WY18kp2TBUAK6WYb1iDQMIzu7pur/OIH/G9D8h3mp9f4Czvzn/2x/e2zrf/6v
316bz7/dyn/+7+ZTLr58B8FcfsWfOq13WM8Yv7uG0aUZBLj8BwLj8hUDNBFck7MfXRZH8H/Amu8A
XywW/O/QCFkXfOlPpZamg5OigL4gNOgc8bQmLfpvQZvfS7VwHgXGoVPwqacueM+PKcYV2y6swCFs
c4J/p14c9GbFsWWyLcIMc3kuMXTLI+QvF5CvGpKDV/sO6sk1s1AwaWOFuMODKDen3S0izNSIevaZ
l6UbGb4Efvtouynn+Tf3/Gd4Drftm5KJv9o2MGnV8Xkm694F4P2+fgFsXCrpfRwdzPlJ3jCM2wze
YBGhHynuUgsJdeaPzZ1tJQYDMpbMTQUx+ysutxZzRsuGbG/Ozxr1xQ2sSa/npPONq7mcVoQk2jh9
HGvRPPKuEBFQI2Td4OrhntDfGhpJ8JX2CdLb9EXPR3EPM3XeOoM1vhX2mJ9xsvE2UI1sVp9sCqi/
5rYahzJHViXx+0C4DKmE/lR9dcrEj0TeOieLRJFoEEr7Vcn1fZ3HxBDXF947kHWcKnxifb6/Tz2W
nZV3uU/UCED519lAoEkpW3tjejBiAH3/fDT/vTP8A7zjv94X/kfzuQWP/XYb4Pv/2ASMd3iWYVeG
MhqkhjDu/9wEjHc2vsqsZRv9O+kal4L4z03ANt+xKjnE+BKi+N91nH9uAnzJxpH28osM/j92GX9n
B/jduexf7QdGFyjuDdQiwJZQIc2LlPTbXoAAC2RKKAXCBF7jWz4W3i32ldBf3LWNVn2ooZBU7QGn
Mv9pxERpjzGV9pR04tRZeroLKm2DYzejULBC0nhuPHti/Iko4HmWNv2fQ25KunY+x2+A3808fqp1
+bKm1RhjXHmXiGqEbFsTFToEWbRC2DtU7jrAhYHkN9IvvEgjf+lm/6OY0JJBs71a5uRJdzNr2+Ck
tks6eWX4tRZ1c/MkXGO4XpmkYs6DGfpac7zb5CP+H+rOZDlyJMuyv1I/oCmYh2UbYDPNOJPuvoGQ
TidGVUyK8ev7WGR1dmWKdEvlrlsiVhHuRhgIhT59795zJ/neLuNI2b34J8uq9d5G0bE1pelvC9EH
G23O+je9sycuRYLdQFZdT902nBDhYm7LN12zWPcpMVw7uklUqT39hxKKINWoh0BQ1F5cTvqsO1Mg
Px1gegceiT9Tl26b2v6qSWcBbxoUm9KVe7Q3FKJV82SnzRfKyHdGkgiQ+tz9FrN5CuY8e0lAgx9K
fzqEtcURtAxbOBLNelrHQP29QfBvrVp2Nf7918kIjdz/7bj+7zmx93/qm4u5/9ePul3NPz7r/w0T
tsNS/D8v6ij7+PqvK/r2p/++pC37ryEJoZjMLoCj3zp5f5+sMFhxfI9Vzbb+1/jxHyuav+PQlrut
9ltPHSrfP7Z1/28O3UDW320gAzSLWci/Ma7kr/7z9ogJlVBHMBW07fmHjfKfl3S9YoBtTe80oM0j
iT4wwU4cO5GFzZFC1IwCpK83IF6gZflih3X2iECPwIMgzG7kc4xB2Vyu4Utopq5DExvh9S6X9gIc
bcBEdq7xNTxZRDzDuEP+G+4Kh7iJTUXmM7sKto282fUdnuTXzBxCdlesWdYMpKXIbbChqTs2G115
C5meHkKUM4S8qe+P7kRMZFTYbJTx7BlwKvI0cayoaksNb9mZcrb1WrHXN90eIQdeSQys+z6Hk7Kf
BMJoK7VJXHCQoXolJbwpayO9zuy7xvU2fMZ2xVUZd8oT5Y91RGZyKCttej8CVWUfqW7WWMx6xPnT
KuuB6qPfhksX1h2lvguGp0peMeoudOpk4nfoncTqmuLd5iPi0v+LPTXItbu2pazFj64j5t2O0jB9
QkeEgC7iQpu5jJQe2urOqH3pZkhvpX2v0KdlT4ZYBgtnXQIf7GvO3eLPjVtY4Lga0W7Eo6Gc9BnZ
i3afXNE56iftjnrZLdRiUYPX4osRi2kj7e5q5r/+8q2rxcG0UWE4oS3RYOF2FkZGmHHwDnh2IjH2
9u5wCaRai3t6lLzrRG9Z922fJ+KwehmGIuwj6JeC2pj+FJZZ4kZOyGopNzg7/WBrpWnzgrQ0OQEK
92NyVBCLUQg9Ksyoh2kxUanpZcGfVvTzFotYZj8vCLkNyknfkfMuz/1U4ehobiPJiHhAGV7CNgtp
eKhJhugDZ2X1ScsMe5Ya82ZGmBam3HAa6HgAlKgjGkb0n1GoBF3DZH5twmxGBE2qq+a8nKDvV6nE
eDe4TkUOBAer4AwuAJK47WBzO6aMO3te0mhoibbwJP5dGugPVqK94bTOBaACL2mYr7SJHkb0joPu
dtDYhwrpZdkqNKqT+wYKGJM1gRpxjbh2P2pYDBvZNv64NRqvuUOCk12FlP1OA6zEeRJ28kqs9IL2
HbHqJcmE39GxsheoMUvRbWuEsIfZrMfHNENoWni+G1vlMotrQPPoccJr5EcIWvD2IUtI30yBUhb8
jMu9UiyJbb9Iutfj0Dgbsg2qZ6sGsU17LGuPTWs5j7PlNx+pSr2fZNBiN8B/uBZ0AaYGv5Kxwou7
hdcvt2GJ3RxdW8F5DPIyExvbDlW6Iay6FHfFUOp3L3Gzl3lpnWtQcqe70WoTTp2LxYSqfdVIm/Du
ZBbmfRAF2CEyX8In0RiQF1S6ydTq8TdvBccetsnStn64QVOf2T2hO3ImhIw+r1GGlbUPOzUH5t42
Wj37W7pO6foLME4/Weesdwz9HPYF3D5dhUiEoiYVhbVusfqutTyWYa+G+hv0nT0WtDjLBOhm3Msh
n+6MWRU4lHHXBGOniHzTU59v5orzkzwnwdCiQOcIMct2M1EpOLtOdQYqz9menF0TTgpF7Oxz8zer
NsqXJDW4zIs99e40vckkCxY7coKOSozsHtTte/SSgh0/bZy0xVRjEXLc+2rMXuu0YiCwUZY3ZR9O
iEzuDfGs8n6uFUFwL4FVTfMOTkXdXcJSc0TzEuxS27DMOrPa1GTpDg9dNg9MErqCkCJdTjJWnYnp
m6Az72NoXYRiRtn6Bxnmzl7DhtoglJUQg/ISTeksNhN3P6bFgCt5rMRzsKg5UlmFRwRHaLnzZt4L
ZPnQ8rD4oMvqtt0pKL3gKVNtGi/j6m273MYCOQfYKrH7Gergz1P/07YniwOZRbKxQGgYj1OF7nIY
Q8ASvTL3swyrt2xx/XucngoxOPSqrVX3RmxrJGUy852j0pW4H1CDR5ANy0PiKW+/NGlwNJoJ3wE9
S/fXuAx+pCeZxXKY1tjAg3/osrG+C3mdi83crgs0Qjebo7BC/ygLF+nnKAGbWtZs7bGC+JifFyvc
OXZX7HMrM9HjyafV0CsVpQTkMRjfniPMF79BuEsOBCFJuJ/sY5g16q1acAefF+71PrH9T000Vvcr
S3kTn0hdGtuvpLL7+sLpbza3GGz5hTNe699ma8yKqKzZbH/m8ubRjJWq8TRtXOkklxn6V/pV5n3x
gUvEEj+8mciNOzzXKsAxVQh8pOxwsT3xyBBaZNF9DFOqzsjJe/U4+wuC8ttkcAOmSV298kYdcZRD
ohRp5WpBApvQkjKZoOKuop0VmyXvUnp3el8g7YnaDjXRnGJzidpQLg/aXWHX2mowwnjuyyI8em1V
Iaxel8DeMUNACAT7OFrDsd1XdhP8cofViNvJscCcsTofZd/6dwRJek+6WwEckBpMuIztqPmzwhxz
l9tl8wE/aTUiLJAlzu9pabYraMXnGQ+vFw1Jpj9Gz+B3f1AZ28ymwNG8/kYxmmXXBCunvwOD2gZ7
FO3LGY+BdUeKneszboNDQghy9k13MF32/ao6Fj1clkH+fZD0bxXY/73q+f83jtEtKvP/UkLDQuo+
qv/4H99d/vtD/cfTn2b4rPLf/7Wsvn3Cf5bVFMI8tlj5mYsivbgxIP+zrHb+5phOgB6ACoaez03C
87/aZSZSP8ZzlNXI9BzyUf5RV1t/u2kwLAQzNMqAYv17dTXNpX/upzAKvtGDmeHfFDjoXv5VkwBA
24dagVmxljIlZHrCPiIOulH9VgjPOTid8cvrca4bTThAwzB6HnVP3zdBWL+b/jjfd2lDh7cUvtql
iRm+kZXwScok7eqViUHsjbm3Z6BvxhI8NziRznD/4DhbTq6kyPzrE+c2n2MxVJ8L8pV46TWc584P
6neEsTo/Lo6iizc081vqNvqude3yyZk6984zF075AZmAsShEEa0t7a+6WSH+Z9lCM7nglTn0Xw5E
HXwjrpUde7fwD40e7cvEcTvKGUVS4s2QY5NKQXft4z6BDJnlsrzP3eGrKDSpbJUkoqayrWPRGMbB
rvovmSbiPVfIRWrNoAEfff0u5sG/Zm6q9gN9xKNccv866Kb/xhr0OZITcrz9TTHxiUZpw+4Ypq+2
S5bz2ITVXRpwydPEDyelzf1uRe4foEBgPlqLTz/lBq6+Xd53wbra0V9fI1M+uA0OEO9/XWXACPEe
b5h/5X3yNeX8rZI5UdrYJhj3gYnR7HoHsBNmTIaR+w2g6sbgJoouyqxJ3w8m5gEXXy9ojyQ7WmY2
x9rnE2bf/ea3Cg7H5Mh1NITo9QYtibmnGi9fyT/kBkjY754eJ45VfG2cZf5BQ+W+XxKsyjhFy/vJ
8WAx1jxx19Wz+CaCy3f9Bnnn0N9mYF5VupuOUuIwUhpvFUky0M3J04ttYNpfEljWAQs2dYXnigJn
1O2X15LnBkfSL/e3m1swMzmss2TE1CyJ+1341SdEcn6iPX1Jhq8dNUpktW59vN1WBW3hEJKXcK8W
brDdys81JQhuFPxQv0m97yBYum/XSfOjXfMLqZYMc4fdf6H79ziBlct14eDyyyJFJKJDey21Oz0g
j5qisUfbzh99MxLjwawAg0UjePGjH9wC1oaprZ67VtOrySb/XmA/OJs6yfcYjPABBoMZvBmo6GME
/MY9B45g2/R2cAeC09imXlhzLLBxpaKDFDEJdu615fhIXT4nZ3Au9qVUoYzBeHQ/8xKjPCeh/AgF
gyBt1x7jzNcQE0Xvp1+r7NyD8tWcoPGrk8PNj/ZlG/UtInGpG4uxna63kkorRh/fX3TawLeoA/2n
mBD++2OY4iScQ0ZxnajwtQT9/cQDH9R+sVnC2WQut9qog/B5PLbGZL83QzA9FY5fb7vUwvrMAYGz
6shCWFevOweVax5SY5meltQvrjz1A4QJYW4VosAxKod2jFFPpVeG7s3JXydjZ8p82uDEQeyPFbzd
1tZkXQVKh6ew9jGqLzp8GIy8jNuihDhktNalBEl/TUFdb6bEsmP8yDrqcsOIFl4bROx0Yx2lOhwP
mWEQiZKoNNjn9lps/anwrpyj7HtDJdOzUSfZjhhUI1pdPz1VDZ72jQhm7zINpf0p+bG7BSDVEXL4
b0aB/ZPJq5KkH8gVp0q67jZU4dXLCadXKXNls+1fTMXvdks2NzQKI8HOx1mNK1Tdzh5ZEvRpODfl
lnMUVpZETFVxdQjnDaJT/ZANpnnFxpy/wtfoTpYSzmcPKQ60jmXojfAYbHOI0yUQS8trtmEa2Eez
MV97w8vfw8p334fGOxEK4VD440/yc4WVWKAuDW1i6lYTF1e+Mhgl8yPTJ0f1yZtrkdCeM72HCVbr
h8HLhkMnAzC2iXThwDMnjMhBKs/aLMTF6/zkyaAdExlgF5FeGwN8NQ9YP2dqAcl7WKEJNYwlvpom
QQ4N0SET88HOgMPRxM2fhz4PD4NokCEGrH3GtaJIdsYMX8zKOu+d+DuL4BMlKajn8tDNGfKEweiu
3H+we04PramSxX225GqHT6Z9TSfaCt5suqeMDssD8BMBYUQHMQrb+eds+/k5WxOkZtiQtpB7jY07
t5zkAbhuMwt4AnQt4p1rq/M3pGd+rIPFd+qIjyTnRgMKFD/KNcFwP3e1YKnMdXlag1Vy0qiQ+nWW
daQR5QFGpjHUKdUTqWiO4ZZhb7glg/SQOg3LO+FUOTrDpSugRdSa7xsI91zNsxMD+xiPhreEh4b0
Zs0SdetzBUVr2w0LY6/2RhU28xRkUjPa5jmbw+7McVZCBuwsHijTbZ8yo8kOFCVTJI15iRYiNY6d
MXrv3WjIrYA18hsaV0AN0Lwgzs+PHdP31x5G2RvnyoA+dmrcloR99bOU8W/DieMEZa11NxjGNaet
SbiPed4vB3cldH42c1jAS41Jz6WtYFlJFXuBp+KBTNKttZrVNVEc7oKsb/eSC9mKMODdatQsCBwU
x270T/3a2idvTMJ7yw31FruT2MDfyo7sd8XRypziUaTpUzUMyzV1p/Cc67X8GiaSMVBdLJsKp0Mi
K97PpgXZ2Lbkn9RcFKZRIDoEa/IUF06964a1fpBV/4yGilzS2kt8LFDJ9MfuUjKFAiLeenp9fX8A
amSdA3pyj4b0CjyqgphJjx8IqGts78OmNL4KZI5nXLbZm+XNP8XSO2djGV16Cc6gdqGby0fEJPUd
iBr2u5rstjZZJx7HvH66zV/JM4UFvLGaPLnXdYtg2jD3VpNdUA63j7lPZFSbCJ72TlsHl8/fuUI+
DGJW8JLU+KymHjBPIaZ9ksn7JnPfysWfH4SRkKigR0I82nSMstCn02JvHAiKF9YqyOeWh7gPnNNE
vzDCzC7v/a59AKYEiU5aLxliHU+un1SwS5zQ9Qek4f4KE5PHVAf2tukM+DxdjnG9WkIUH9Wznfvm
rutC+C7ubJzkItwNZRqolFD3b6ha/DNvGrU1JzDqZNoTV9CU4+eK0/pXWUDX2yRB3t3TuZyPAkHq
fa+EHfnY957yJgz3NLOgOIXZ+o0c6NRNxvhsun1y31q5uLoqGLdOi4lqTO0F5Bn7nDcF9r5og3rr
5m13ALjVbUdCICCg2MsOsIm9a6bB+W3nBJ0SH7W028WeXSCZ/avH5naRxdwCgVtMcXSsAQIlqk5r
YtWgMQ6k16LkUMZrMEvvN4my1U5R+OLn6ulwkbsdLwkEDBQx7S4P/HlnkyoCSjTwYcfUMh7L+ZSF
Lp3DgSV9st0buGKyYadX3rYn7euEF1fu61peKicsgSN5eo+NU12F4D0R5L33amv5XnTWtF1NcB7a
d8TRw5S2d3Fpb/KMgMSgQg5WVHYXyZFOOIyTx7mti50d5vTVeSkC2PTLWLS84lIyew+1EstudaQZ
jWh5oHx3LLRszM9jC4WqJQjlEJgaE9yCXVw4rfG1EBmyL1Cy0Smxly3fKYnTfFjProW7Z6YoUGXb
/k6BWURG3v3qQxt/EnnJjyv1yt4OZ+euXhyq4TG4Nm52z5EaiuOMe7jolfG8GOa99hgAKIuOVD0s
wZ6NQQPf861xO4ai/x2Sl/ezYnf7nWRLeIS7wdNVG6t5VGoKzJ2RLPQaXahLoMkSkW9MPEx0I8Zh
OqMF6LDPV/YDK7Y5mqvjXoKmsyfIIjr/Yfh9eecaWX1NxkRjzyfR9mXUov3Im1XEjVVnh3DllTLg
5ohoihYXujXrOcA5nTCby724yfuVtupotk+u06lHGQrxEyBIZ0TYUJL9ZPdjvWVX8UnktW4k6rQV
TwNLVG6y2k4+b6kkB2rC/s1NjBLZTr8uR5H3ziuWIvc+Dz19w9K0e0j+JAPootLg4pogeMDEYBwA
7tE/6pRuH8csVP7G9pK52PRqHI6r9JtPG0T1FxvFenSBsN0IgWn2QOtv3euaJy9DAbiHLOS/0X6b
tnQvpnpjjLV5ScNKHlUSFg+5rYietMbemJF82QVhwO7FFF0We36/njKJUonjDg0pv7AglnBUehKm
jk0EDDumQljqG/kBRDONCX0bz8GscqKHCH6cvXBiQpND5EzdH8CylmgS5qvEgBcpf/zq+E/bVBrU
jDXK+4F9+m5ISmc7C04ncm36besHH7op1m3bjcMhpd92h+quuhtT/VEO0uQ3PYjdjOBykwqK9YSH
9mvUuBdSOT75RAcFdNM3XCtUV7+LrKk8gd2dtuMgQxRlrQDmdhv6jO4FHXh+cax1+iwJGrmCnHK+
zbAxHyGx5XchiL54UDi1QYOm25nUhAPlzyMtrl+LCW3Qzsf0MrNe47UYiG6aEu/km256ApAitqXt
WHE+tHezZMhDeiPO19Sp97D812vTDeVh8UfzLWEKQ9tu8QAMgqR0LX03lssX705EYCoLDtJ3djWJ
TVsjlLtKhG9JJ1+QkT1L7cqd9vCKF/nyQoMvNjomHWqcXmfpB1GfFw7j7mw915J5PPJP9SpmJhCW
b0MXHH8mclUPgwtmZvHMJKInvF5QvbKbD4Q3ET9bSvNzljUdWIzgMUgiyq3ultQIy2J3G7ERrFnL
u4Lvdqypd3d48Z9pMRyRa5cbh+SvH1VOkFsxw6IAiBjPefe55ManutVSubBfupldMgSFXFLZnpAU
thHG5F+ELqDDMd3nZBLfs+IZXOv72ph/1lMNdWueHqRbrxvl98tdknji5Okg2a2eHVe2SSI8rXJk
/cmC0Vm8myMzPyrAu2m4Dc7H0ud10xbbsC+ti100sJ6RZ57KlGpSG417EmVAw8JpQKPBb6Ishax1
40UXxZxsDTSw28bDbbRaVR7R57uz3bH+Pdf+UsLgNUZwWyZMNjY54uzn+UWkfnAO4K39Yqzbx1i8
0+1YpacWmTt/wv5tsHOdpirYoCDfAW66MNx378NWjfuCWjiiDfS9aB8iwmKTaCAKRMv1au2ShGTM
eVDnwgt/1c74vHaO3uCSuuR5eB7z8Xtyh992Cr6/LU8YIWjKUlPk2g3vapWc85p9k07OlUHZvqIN
JOziXLQMF0l6ltu5D+odpPM3VYkzbCbIXM10ccioe2qSIsDIX38TNLEbOtzYxKGi1CLlljikSLvl
dRiaKc4GAu+XPhu32jTfWyN8z6lvI0Zth1G556ZkmwuGMN3UQX+qErrNFa7PfBLeM8MfetqSvTQV
P8sA/WUXls4+nacfk6FiKUwQphwLU29iDEAQxUYMNVJQH2w/eD0ryFxgvXKIK10BPLZAZLfQdTnS
r9884Ct/Z2nYA4x9Iuc3xsnyEZXbsIdtfUKJ09AAqF4NM93LShRbmTsx2/ab0OFdM1TzyTKGP/Tn
1Ib7Qb6k04sNnIQXSyTv0hbrIxCdn6jNeV1N/Q+T+LjaBYHkICAJw89pSb8LB4Gw5ORiA5ezw++0
Mo9BQ91tVRaqVaaUgJWzp3XQH1ndgjZaV562xh52XtUfU41evRE3rJ1plveaFDtqRSO582VdbF1h
oz1Ps5JCs8egRrca4CTIIHa8ZsMYY9lDzo4REzGkZgKKf3c/NvI09/YeXdeJiEROdcI7tOn6pUAb
AVKo+g2MnnORtD+5mc/EzBxqWV9VkJFBUI27wa7YVodjnnZeJDNBR6DsqkOFgX9X4Yq/VwN4Xs5p
m2Iyn7FswRcDpWbkMB1Xw2h2dR4SXtU8ldTmKSNvep4cmyr/QVfJnin7KRi9YwfSz+NUscF/BX7A
g96R5W/gdeBgZj0UiPTDK2w2EchQgZz2NJuSV19PVYSnapdMDMvg3jYH6vhHwbyU9bDnU56gutxb
eYdsenWvTlIc9dyBOgyqd+K4nkZw0XmCxMCgkA7bIa6L9bVZYRMvWY5EsaSb0TvZo2Tf2uTl8mbN
2Qnf9L0z3GbztgFDPWOIUoZH6HdJFOQDgogmfbEZEZIyMvxk/HbmPNxuRkUirFeb2aHhVbafrTTB
XObz9GYZLeG6MZLNulb+R9dZnMEZlkTaF9DNRWk1T30zvtIkNPd9JcwToyIjuoFP9yX06WoLaq5/
WwUZlKjhaxoYqLY4/ARFCIGct2Im9HqpUXkeB+B0uzEffBoOrR9bdJFn4l98XppYMk5eqcM/FRjD
I1hWioCsnz91rQB4gTQ9wcAcL1Sq6mvB2v2+MoqBGbfmJ+3TGaZHMHsMd2epnn0opr+TXpo/abE5
h0oN1oPlBf1r1xcDk8dVbCwNQQdYRnKCyLCc0tqJhxD8EpdUv1GZ+JFfc/wxGZGfegrVeKn1n9UU
1Zll6+5GX3GDoUgzavfmh2DwYVcPdf/Ui+zWNNIeR7nM7HaBsWKZ8Lv1vlyb5LIgcSNVMMweMvRf
B6cxwx/lMHhRbniAM8esffOBD770WVV+AJts9zO+iF1WsSvZk7ZORgf/ZcwFV5+JId9b5mDmG7sp
+p9FlyWxp+eg3HRWgON9tCp0bRzDjEFPezSpI1nVCw2H/ibSZsEpfCGboBkH2IzERhCx4ybPvtWE
kD9bM/LxXxx6F4b4mPkQjQrpPAbL+mdJi4Rw8TU5FnUPDLGG0O7h2oHvnxr5UeWTPrGj9GdVBe2+
9gd07H5nmz+8YhoBouSEALD57hYISTHSGNokdlo+ZeGyPGd1nR59H1zSMGj/KXP7H7brWtj7B3GR
HAZjlVPGQ0BeT42yHr0O8boagJJh22Fxt3Q0Oi7oA7DI8ty4vbFrtLypbZZ5Txkz/FzpG5AoFCyQ
+mV3gPQpokEHFK6+2Z87glNf27bnPGzyxm6Ul91ldWXcDex/d70nnBghpX1Ky+UIW5DOzQBdJ1DN
cCxJAwBx5Ij7zCh+TU5Hterlz6vNsUU27b2G9XnXGA2DjEC9EJBpPY2QCek1qxplk5YMUisODDvD
cDVUtSnduE6hjhWTcCAKa3lH1gLMwUkj7ZCtGWN2BPUsMzUe+dj691qOwzmp8apn9SC2Q3r7xaLz
7U5phzREFNwHnsxtmnjmZeqbNQqd6RmJj96CUmrZzecE1qd0j8qXBcjjooaVvFTxkJJAjNmN/CaQ
rrFDeOYpLyrzY0aiyK7bFdv09laxtNdc5pmfyqES6QSglS1BssUugZS5z0OLQbzNdpPOLvnny/gy
NMvypG0mnfgc5mO9qJFquS4iv0oeNS6UHTIT4KRLuZ7aXtdxEdZyW+S4Y9qacTHuyGkLQHqOmkyi
zyxAxvPk6i9VoWXwPDQQVcHMhIGNH+dWB9yqGp6ToRmfdX0bBDO8IfVzUu9lWAxbz5t9RuD8NmhZ
16imuibufFw7o221e3otjE084V5NYunxOgAhJMHVuySzmwAVWi41mhP6iJ59KRQxFVZQ/nK6Kdvp
xamOQ8KUuTF8GiicuZD8AIJhbnhi/VoPowkEDV2nH1kNPowMtdlBm1m1c9PhJ3ICyAAoGO4S5ahD
Xg7lHjDs59gZSXwTmys6k2t61mI2rnosx6+06PEqSbmaJ3BzCluK0Z1qo2svjKKKHQXqjh7Xllm/
3lnOYFJvqzWGKmXGJkEaO5EKd6uQ2kTwzY09KiN1pmlJbEnm5LvCJe4Kyd1ZF9l8tOcGkK5RmJ/I
VIItgMw5ztLeiZRrdlHn0Z9tjCzYwQaYT2OjoLROaxBr3g27uVnVphMt7/VsCC70YPzX0XaqS5qQ
8oWDHOUTs6AopdeORKyMWtn1L+VUaGS9rYgUopdNjXP0tCx2CGJRDhVQgOrjpsbat5BTEcsS+Wwb
CIEL4VuHvjTcF/DeaGqrKtlBu7zLpENpvzL7j7CAlTdZL6BUjDOx44ueLzmCJQohQkfsT94jtBev
QxLWg1JpNK6bsaz6fS1dQGd+mO9JXzN7aMiNegQ8wiTKtr1Xc2RqZvbhehBrqH8bemiurbtOf8TA
JNMU401UVDEUS5gYXpZmbff9jPpE01N5WAFHbwAHCDq/OWvAVPbRq1f7h7ne2qt9Jd8Cd5T0XZ3q
zePkE2Nt9mIuM3xYcqZcM0KZk/SZFiJ1GF/HdvzKc5leZU8tQ1/fm96aUczXJi9WQID9V5j9NcXl
Q1BiiNgafGz7tTc6PwC9NQ/G4ie87szuh1Pl4YMtHGlFiUHizSbhLUNpbpfGezulFpRWXHSQDUB0
o2HDpDc4E6wGo6jJKxm4tjQLvmeKIvqtOVeOmmqOe0iyJyJN57ei04C7KQh/zVkh3ptR64MKUn0a
vAB33hzKRxNyJlMrx/GuSDi+J4UfciOYxf8ELdpf/HB0IJaaxsksb9zNpuNmYjXh/ebT5uiYQl66
VNfvo8HdYzj3HXZMfLtlwU6SMeB0Zu5AqgHKbhbBVGedbhZBVHKMZmakim5afLZBOD0SWDAd1bLQ
/hIoP1trYaJsG31845w8lN2UHNF05FSTeTeQsaR7wkcWEk/aOaS88i3iCyolFO5OOhoZj44VMHV3
kfIlUWNysO4W/kO0jNyiOVuK2JDwwNtCpYcy0+1DBnPofgRmezR9+qlgCO2jbXTOj9bqyi0rjzu7
IvLk6MP3DUfm3Ks5dD9UwlB0M1S3a6urHn0rrj+kZDSEL6slOSYvcMPgj3fV56ihaTMTSjaOn8kI
ffyXW/OwhPKWvlCOQDEZszenehIgNgF9H1IfDSkv1RDsK9di+IkcI6tDBrq4ja2/SC0BB/TIj9Fn
y0VBhx/TCN5Mm6evZmiNMdVefU2iwviFfTR9SHreXTHSO4/2t01nFyXp+oCwn5mc/dkCaO8498Gm
3S8lUU8RvDLoGi5oTmnDW4xXxG9bkjJ51O3qk8Cymyy1vUlUE1q7UaiwaNLLCU31kzF75z7lJMDM
l65SPmy5xPle5DgQ7rCgVbwrSU7AHFyBzd8k5jJ1VwimxR944chH3aJvqvvKRTI8BbVvnoslJ1Ji
5SSZPVmVb903YOfQ9wuMVVATZY0HQFVuz26yVpyXeS84626FEPJGRsGaPHdTMQ6xCFDt5iSWsm+2
BgFMchLsSNbSfVmm2TCRZQXd2II3ve9QZERWW8S5/DBkyumXznf1tnLqYTftV/Eu03Xy3xVpwHJX
okuYqHXH8lzVNzzxIjEtxFaovYLtqgh/kN5hdRfGNK+Dxf9ZJxyQHxIh4Hp1RgA9+7mGXx/ktWZ/
04lhvuXkvpnRUiqjPQIlSZd4qooO8GDuvK41r92NOazu1m+G4ofh9u7H6I76KqZR2AcyXSxi0DHV
wz1N0soncrHO6EO0ZNSnqRExa7opp5eUF+nB54k6p8h0YpPzaRoHAWPP+NbT24V4Q/pWnFfDS8Dk
4XfaZQPnIkaQ/5O9M+luHDuz7V+p5Tm80NyLZvAmJMBGohpGhCIUmmApOvR9j19fG0q7LFIqceUb
1ySddjoDBHBxm+87Zx9MvGFQRNspBSVFcZs5Qk4w67twaOk3s8+wr4Qox/Tb0PhjshUvSnCnAcPn
wXmM0m5L6SOnIVq01UGvcCpTtTbTxc006k1N504TqRu+CMxtVAvDqshC5Ip13vU3IT9jicAUuX+g
VmK3axma5m9c0A3le3JKWo7RBXwb1XLSH6nMBWQ8Xa9+hdIyDfKqChCNph6WfyTs9DulUoW/srjY
J/ibnJHB+aOELxdRvPqij49ftPJ0T9HN+34Z3ZWCzB6vGxSnv8r51Ry3FpV9rrZsXNHEUqhfVPii
x39L5kg0ANezAnudBcQYe43OxKxiw8Hn21uzhbwnAEO4B8CfIe/Pk7njzyqx4m7IQJDtnxEaO9HV
9KstOUQu3x/2X39yFXCke2Oe2o2jqOYdFZFmqxRtftAKAIUtYhxgNSEA1bL9wi6ZtF24BL85nuQw
mBu/8xxr8tjamSF7i/Qre7SbmbpBbSSUjSOTJA5trF0FDxRUZbNfFzhyjjzNiE7e9KgUk+1a/nS0
ih7DckoJnS0IFuLO+Ek/ku1v0X6rWIkPgoZ4OIViE5vKU1cAAZ1b7Yi7tfpVd0wWJVNn64hsqw0N
woWYkwnV6+uRIgiKUtM/lKbxOavrjHwRey+IEXUTyQmJyCjqEoW+SqxpTe7LPWdpGISWvWJr7IZV
u54opdUJh+wAEzxblQ1BGs73ycrLdaqpznpGYrzh/RlfZskii0LzyxwIghYrKupFYFMZZRqjP+VZ
Y996apDb32zDAAhfaZwI41HV1nEX8COIuWvqhIyVAiTkmqAG1shizm8jQmq+lbRAKCeVTXooq7z6
InuZ3ZCq8ECuQbRBxfnVoUI7+GtHDooFEofnuyrjSWa3tm/Z4B11aQICr3xIzPSryxUIhGA9J4X0
RKGN9xQN+qu5oBXJ9ifatq30SFsll15Lr61uOEpySMpY3ou53FEx3iuqWniViMW6UZV7imM19ij2
F1lWH33fYB5ILDVbOe1YAAZG053Wzqc8pZvb2MOmxS66omF6wNQWgZ3W7jqVeq6Tm+UmEXNA5IdO
uU0kP4jksjY4KvPPBC4toaGjvh78Sd/S7lPXVIKvuxEMfg6ZdSVUDv4rs2XrWDXYqe1wZkfOEYjg
kynUeYdBfF85lDzDut0GKtEkWWpeBxWe0EBfZP+pp1AdBBwZfxMic4e2CnaUAalo4UpLrxzc1x0z
Z/GVXulAhkxBEa0tayqU0TelDJPr3EiesPWFn8ZU/z4Web1uGxLmHUIAV9OgNlsT95fh9JuymvX9
ZEtzpWO+nFX/E4Ls0VMr0BDkJczbMja6347l/0JwS0WK/AW3ymgMopn9mtBA3qMkt29RJVKEA6h3
gFdBrhH/1EUkv0cpO25AX+muLukwwlKcfzEzRRSCUVeYVaEdcPurm5TyS02RZxVUkQnOYHz0Wai6
MSwOQkmpdATPnKMeke7H605DhiLF8CClVlEsx8c+TxDHG1LY70REw7kV07NNVu/ByE0OALH4bYDU
D5i78jtbm2lc2yHkWZRMnt8gLOlHMJuzHT9bmQrVoYDuH+odCh0JGh0Mz7C2bPGZttGvVKnZVIyj
TZExxsQxzTehntv7crIeFGGNLPgLr0A1aUVgvfxeJLq1FeA/q0nuqH4QTzaKp7hvQuTOCseHP0mu
I5N2ftodUhVTn2fEMxnbFdIKvsQdTSVNi3aORt5KHWw6taXqrVxNmXmvO7z1RrfT/VSQhzOF/pGw
nR9x/Lkw47tEYXNUEU1Fme1aVeNbYbS9O8XKvR6Uyi5riWXojOyHVacuGvWbpilAj/bFNxxN3hTV
bBQH2u0VwJGm9v2ffdxtoj6dvtRSpx85faptm7KWbV1pdX0b6nPh5R1hJFbyxEHYtcvwj9rGZNda
lG2E43hDTfnNThRil4arKTUkmy3D2QLhY4duFncxXOsN6pTpSiOXg3Jm4HtNbD+Ogvi0GrItemsh
gG2IbKWK8TDWZENVvbMxB1QyjaUHkBF0eSM5lGSEC97pZnQHiO7BRoAfxiJylTLbzxSkOIb0nLX6
H05MnoaThY5XKGQQQ+SlDlQ/FG141RL15KPvNtj8JZXSwLDMfzZS2/aYIFYEOfT0e/Lwzm9xgenx
18CqtjgmURG2R0ctrhstv7OiYYdzjXCwdGdE7W1clOZ1ozYJyNkYrzWBYB0HutTFZnQlMoR6RU77
H7GsCzhdR2xQPIQ2ftBc+Mcao6hXTMpmbsRV2yW/416/TYrqmiOORtZzHruxAv5TJXHASEPq/7aK
LiYef2gjbraFFu/5RiGfjATlUB+G0RoHG7KS2E7XcVxYHK91olnSQd/URC5SzrOGT04XGPt+0KiN
ay1yR62C6Fz1lsxdfDoHs2u12wbbEnItffaJLfZBbay1VsowcgdIihmZkmjeaehUWlFc6xkfmhMK
tDDq5AjPjvK9Fvp3NSIbMhhAw0kEIk7CD0sH+lolS8zcy0+pTIgEp64ZotXd2ZxA4OOylHOcM5k9
xVwRTyHWSKr4jbWeKmstjBE1krg+2mCe6F/2d6I2xNrgKH1PajycvXygs5eUa6uT1QGUqH1I44rQ
4GQ44jbYzrTCOUsktasmndhSwrGvuiZPtkMzXrdGfRtp8itL2zWkU2ul1+yVolQViFg1c5cAtLlu
BpEdW2Mw7qs+A3dsoB21E/8QB5pXddGOwwmtSSpDiV9uw6oeVmP5g+I0vYa4JVqtwB0xw4qOZL1v
reGgtDVVoOBGnY190aZfWYnQq42ukRUPZTqg8O0GqjYF+2ziV3z7l7Arkt86s9U7YjUb+XsQRnQT
O9j/6U46NwHt0KswqgxSb9gTYjSR4pdpsI+LquwPVHbosE6SuVkOxMC1GvuosTteD1NC3MfkOyBZ
Svt2oGV2yOwiW78I8v/PmvAPGGQfeRNuntNfUf+7ee1FePlX/jIjWAYOfMteOISL3+AFMvGXGcHC
mw+dA9PBC5BYmv9hd1j/VB3DYKKl4gROA/be/5gRYHdYlJX/olDyL1LMdv6OzXfhLb7y7YNzgxJi
APhTHVTCDhyQE98+1ckpMhtSfqL+k2N+4vySrwlNSFGKpei56jq61pwLWMFTHhoFncV9QfWNQ5Kz
3OCZsdh3RijZTqC6bYXrUCNblEwxvfVevYZ38B7Wu5cREC3RY0MUfIm8f4Un0/wyM7IhJBDZZsNk
LZLeXVNzBPG6aSUilvtvSUqbH6/iVYXcxFlH5VpFXgVHPNhXD5yFFSSE6W2pENa0blsECRj8MRyt
bYG+aT2XVIRg5Lt8yHDOwDmlmocj0T5ot+PSl/KG/rqcKMesTG1lsF/El/yc/DKenWIr57UCW5ng
5HkTZ+70c/qJopVTcBxsBAApE+3IfG05hzz4PDObE4JG9bNMPKsHuOb6f32/mOXfz9t+Mw54J7pl
LrRCE2uKfsZCGeqoUrWecVChhsHXN1N9cILrOO4/YcWM15xZx/U0m8ePX9J770hYi8Gci5tQ3U6H
XwoWfyoCLotma9yoc6cB7oIc//FVzqLE/xpxlr54buDGMfT41F7TKfpGn8ZK+DMa/H1fu3Q0BbX2
5mZAP1H0P8GslDjJzPo5y7826a0m7xbPWRlvbIb/RLtiPa5qsde+VGx2xvva+QZRgYP3naVfadY1
QsioH1fUffbj8H0yHqiUraz+e9DdjsmPPr/w/bx7O4sPSfDo9OUrOr2dGkMEAh8SfDjca+ZdkXb0
YWLy1Q4D6uwiKohYatGXLU4BKpCcsDBIUG0nzdX1gf3a2668y9RNWF2nRCVFf9Dt9pVwl8yjGjll
cCAI2iuHfUIRClpYfMveFCDyKmEBG5KjyfbSUVYIUj5+T2fGqJeJAQkuOjrmPKHZZxND0Mz+SPtk
dlNin1ZGNW8iKpxuQuoUgWg4oHX2DR9fUoO+cDoBMvChG2DGYpIGNnj2LA0KpmGu48sPhE7L8zmN
EnI9pTgMEo2cUpk+IvtuVzhMh10JIsCeLffj37AM8pM52NaAwpsE4UmYpOJ8okI0CIMtN0GaWWyU
Zv1gQCnMxvzngM9m+/evZVuqwZe+fO7O2e0KxcJF2zCB2BGlnJFYMNuyNrZfhLxvAi4/vtryp53f
GcQaUl8ZqCoYmtOBOpW4V3TJhfTWOBRxRb03FtMq03GX0w77mli4mGDV2bF94ZN/Z2Jh/QQPzlrM
Iru4A19/8SN18aRqJbcYE2UzkMC7pYIfXFhj3rkKCztpF4hsVGqmZwNWdKqeC+7RDVvspuSiBR6A
/0uE/nMSx/JdvDA/WMsMDWvi2WNMIs7CRqeiKetTz56SBhhD6Bmd5jDLYBJJ4zuEHHKtjLR/MSZd
mKTfWRukxlUFE6dgu7L881cL6exgkBNmP7tRNvOq1OcKWZuLcn707GZCkyFpe1v1hau+MxlI/JtM
A5QcENefvUEnbYSFT2N2YUwm21DXAPU6sadGzyasrjUa//ICEOzdKzKrAiCmmAnj9vQ+E63C5kun
kz4W5hihYUGyQh/D+0zzvFSgb82xE7gffyLvfPywnC148stAesnBeP1wiYEqmranT5JpdxLAwCow
J+n2TvEH7/OF4frutUC6LN89H+N50oMvhlBJUI66PlTRYYoUD5U7eqoFyzYp2oVP8L2rcSWMUexx
mW3OHqffRmmQMkDcpHvoJx2m+FxE9D7Im5w1ceExvvcl8gzZ6WH9XSbS03cHQ2rUsRMy00TDsNZH
YttkGooLI+TtLQHpsTT6s5ZQ4VMbp1fpaMAEeDl5gEkvPJk+9X1Cd6xCCW5EF1amN3Mn5D4pBAkK
tCgFq9PptaLKMbqhsVQQlyx/Q2wPu64LCBdL1K8T0URqrc17XFHrxgyvPh6TS1DK6bzNtU1h44e2
2C4xs51eOyT+uoOxsGwwop9znT9Q5lrkiEPqYuxYJ2pFQ1T3aLxkWDia2q3n5qGKxKWP480Xye9w
iBDQSU5ZSIVnb9UfCbxshlp1h7n9xam98ErEbJOfbBMdAQCclO7CU3/31tmOshGAFAMA6ewV40CZ
s7HvQEUkVC6oXrhD5RzNqsVigGt1ZUX6MeqKYcluscGviD85lrEWs+2lX7Jc6WTxZF3h0XP6A6kG
7fhscVEVYK+WFXE0ozXjRVnbrgJduVLjSvla2fJuCkb60FRaNo6afhlH0LK9al+R3XariD68sOl8
swgQe8AhUZdMVIL5+GwRUAmRi2aNiLfJIRQ9WQwCtIcqIEnVUJsrTG1XGXXEjwfiCzbu9BnA4XF0
wbsXMAiXo/jr2ZEk7xGRtU0gKMaxLvvTc0AIgsei/M03gwYUia+PaMlTcPGYGxxxGQ7h5FZtntL+
a9ftdeUpdG4jjEGiXB2jO+yfwy4YHHiTFJy2XQ9H7bdOhBSfsE2UzWefHrrmlfq+CL7G0/c+/JPZ
xyG5GZsLjHPtZf47v7dlIgHLp7N5lmcjbVbIraYFzXKDuE29Ujh9WvLXZN9n5BTWzfcKkVFv3vnT
lyIFHsOp9YudXA/lJgs5wsjbeviqQXoPqqPoIMK2j2a3ba1H4sxzjrUF8ZCrydlUGE32mQ1MxwWm
rKAEUNaBV5n3weDV7b7AozbgR9mnxoGRnXfY9n7p6U2vXxvlc5HfiGHznaq7oXrWIjI5ItIaQ9d4
HL+n+qZrv/XhZ6Ix9XYnuwPCHlOuih8yfByjR2CzpoJ84vMs9uT8iGhNCm0m8f560ydYwmQGqgPe
+HY1yfu2vtZRp1cPhbOTBePqy/AzjtdZ9CknrjHYJoCgSQd/sDCiqfcYKNiOpyH3sWlmzyldy9lw
zJbGdRkcbfgf+SaHLaQNDxbw6A4o0cHqt2xfFHu/bEVr8hGta7te2RjfvzeVNxJsSH25dYPC7X9q
B+mvzQ5nP25DWAg0mleZchU7t/H004QT6icI4/dz/yMLfwAymMjKLCn1gW7YWFkJP4eGmYk/0XhW
zZtqnyDttzmMwRC6rlrEx6QS78dojQzr4w/m7YTJ6cnim6e0pKoceU+/F5vVKcstNk1YkWy6EfE1
W0JEf0r2rY9THbZ5Z1xYE9+svI6lgpJg90tJR9ja2Yki8bWirsdlj8/frLO+FwCVIbB9fGPaS1Xo
/HNhZ7Zw8liZNPVsKgBXIatJsRAl9HcpXUmbBszR8MEqrsC0mLzJp7L+MnWfRvHLEL+bijpps7OB
uOvqPmxcIh2J9aWfOS9OFk8pd23kSWdL9Lmlh2sNbIb9GHf6Ju/Q2z2GRxpL/iflOiPcw18VXnjk
0CJoCLINvG4PwZVF7sYqNDfhdXtDWh0yioI/vFo7W3kDve2zbq3qdG0iX43czFwVR0oKBXIUbRvc
9rRku11mIF9Z7Y1shfEn/dm3X+zoMz701fRn3gSql1coulylcPnoS07xEzS6gUwwVX4r559tsZP+
NboZrXft6TZq9gpWmgBi3C2GYl3zHPw2PY48Rj/8Jq8dtx0JnQOWF3fO+URWqA4I4W2a7xK3/tGf
vxXpQ4amTvCV9dqTnYlVi8+91eZVX1G9V56FjRT6DugQucC5S+O3z66KbmcZRyxLH7/xN3stzoyI
vqlxMEUu/3k6lPG0p1ZVIegezLhC8Qzaq6ZvqUhxPfvTv8L1/tf613tXI0QSvzQkRs4cZ6NLN4nw
a8QwuTmuTtpW0KsqHbJC42tubsfux/f29kRHBh21KLIaVPJOSK46vbk6aRQDaBs56bYdrNEp5W5g
AG5DPHwjOkaemWBCtVF3+A1miZrG28e/4J2vlm0ye1lJLA4Q6bMfEFtlgUWL+x2R5y9JczBRdae5
8NW+dxUEXNSX2SyzZT67Sq02s53YwNplYf+KBgB+mdNfOoS/8+r4w4nDUV+ips7XUUT6KFEbeh6Z
JTcELpBSswiAW8KSIWPM+oV393YjtFyLYpEgdYrCxtm2LK6wonS4slGvm9UuVq4clTIap50V2iLX
JzKdBnRYXpjYz28SQO/iradhsOA4+bvTAWOX/lzJse9dtIvfEWgS4Gvf6POPqsF/8vHQOD94cCku
g7KSTckS0Hb2KcT9CMxvICVg0JzuhuW1TJDkmZXzYIQU0v2rPiKH14imzcfXPV+7lq6Aza3RG8BM
z684vUVNmQ19JFbejX1m2irrlrCKxFxZuaSnPyw8B+vCJd98hxRWLNshPs5km83R/2yAGqGqdTZ+
IJc89oV0Wt+ofeRa9EUnsKfejGQpiXV923XVfsSifOH7ePtWpcMRi6A3WIcWB73TW45SJShA8kL4
TyvKrJNEz/DC6KfW0M7Op48f8PnI5Wb5FlmkKVaxlz7fHDicmn1MMaWrjncN4Rfu4mm0EbKg/7PC
TWfbT23+5+NrvnmpOodYilcG7xP34sLier2BL01yotjIYk21CZ2udIT+li8Lt1JagC9lR3oydLqP
r/lSGnq9VQCBzdaHogOHAIsC4NlIimSjoEUjYLsgcjLaYLuC4nGw6werQuFakwJCDjVp4Aj7Njah
LiVauAxhx6ZX7ufhKUk2s7JDJzqrREY8xFq5UTBCkoUiy0NX3PDXCZPd4HDk7THMdCv+v055jzyf
PwODEX8A4AewS5s0Wf5VeJ0rzT/MxcPHN/pm+HCfCxWcjReVOVqBpw/X7gshJ5uEXmJOcMrij6lK
0a3LEW80yi3jwmh9MzFQw2HkvKDLwAI7y7t+VQcch3IyR/SQLhsCdyJnhg2Es1KyUvfSNP2DfwYv
kxrd9/mlBKV3r7xEt7K5NZZy2emVZy0yNYAbEZqY5Hc4auTBLxL1iuyAraOyi2rmta3CLnHu/+4T
5pYXGhyFV4Ff+2x+6PQoaYwKG7gGbHNSg466ucVhC7gRGO1LK9mbZgRK4OW5amKpvVBzPftaUjmk
pWwX+CsWz77GMF6b5i5rxr0czOm2aMZN7vT5LY2yADhaU7hoay98PS+l8dOvh4YZ/VCqzfwWmjGn
D9uAUjxmNdkqBtKELN1XqoKlH2cEu1FdgeQTeerwkO3wxn7pFbqndFijvQibbZ7uGfBz0W0gH+By
8abkOSsOigOuFNCdEgJQ4WD2OVzykduNat471Z6DPefQLIFGinoexkyLDal6pvmiN8z9y1/5CDXQ
UDUFjjLYz+nXIdqAiWJPjDQEmZ168Pmjw5a96N/uD/FK5PL2mUdoUtJLOH0afYw5KvMl+CtUldoI
FkdmLd5Ca1q1pbYmpWZVdIXE2i+PRduAwAS5cOGVvJm4l2Y5MgIKqQZ7Nfu89uLLqEX617lanyqr
OVK90Qa303+1RgtacD15c6Bs/u7IZyWGTqi/9IWZR0/vO7VTdC01Vte5nd1u0bbNcRSsA0FZRKir
jy9GE4M/7mTQGZS6KBYjkeCyrFKnlxvyjlxyMH2uejR+Fp+YW9SvpNGYk5cER99y/cnjvyo/wUvR
9ZC1W3SHnqIPkmJiK5NVg9rsYb4O9rB2NEQwkGbkL/7ajd865y6d1nG1hS2Ch5EJe1y1xvPY3VoM
IWUNh8kRe9Rl8HHS2sv1T8X0fQSaH06rALkZPVEFNBP8qBV/LTXsaoRkrVDIIdkF6BNjpK4oyFB9
8KS+tirXzl2r242t2zhuYuyUCAYKluhNquwWlCsqx2q17Lr9NXyQ/N64m+/bgS7zKv1ifQMRjAJh
AagpOy3fiXjriC28VtisY7ml9jzfouAmqIv+B0Ut/TOxlYW5q9EWOxBZNnW9qWEn1CAL9iWYaG2b
q7sJ4sS8BqtegeYJtvyPAutEvp317dTukxz7Gm6vTfzUxHdGcKV9L4kaCdfhQb8dH4c/2bX5pG+V
Q/67os6SSC+Qd8iUh+lQIO/u+k1iPPjTz7p6KJOfUJSIUaAMoN2XgRdoV1BdlcgFpOz8Cm/mCzP0
m6VhGThQPi3Cb5auxtkMraTaJEgAZuAQGbZqnNJGNkZRx2jQsIxGeIUhRqwjJIeuSjd3f2Hgvjtu
6W4weJdq+XmRNpLFaOsdbBSp5l5RYz2iWDlM/VZBD8nbkvRy+kRdwaxCINBDVfj4B7zZAnD7JlIA
aj5EC1KsP/1ucKqVMfJghprSXGVh2Lpm1X1OZ2wYcz5euNibeYh9OYUeydqERph58fRiNha11moM
kuJEHeyaycdRGWzKSaJumVLQ9wyGmNCeC7PDEmByPjlwXcRCNuuiTSvg9LpZAhGqHszWhbDsb7XF
3yByIAlIw8WWWTu7jqSxaCC0NfqBEQOvKT2lj7Q1PdIZvlTUe0UaXs8YFV085r/hnthX7Nv0DMtK
j+8zUqgvRhCDWh+l4cev6O1TYwvB4Fx2+IIIwWUEv9o2zXQbewWfNkEl1XUtux0tuDXOWBrGTYoe
aSi+DfGF4/3yJk6nU66pS6r1SzeM+NbTa5pZaTdO0wK96qp5O8txa0Kh7yud1DYElyYo4wtj4+1A
RENBLdshqYr8CXF2l+CWHEooSKIofLRXqQJ3mcyIoVMgo1Zf/u4TXXpBL11xkyO4ejYOo6LoGyuq
C5zSk9hWKtU4a6Qz4uAdtTqYjo4DSDzPLyyJbx8qY0+FgIqCyKTUKU8fqhO1jjksmB1eKNhErfGQ
24B28PXJw9fxmMTE3Hx8p293hAYDZql50gqn9Wgvn8arwZPLRpNVmBSuNvYIzQnOYxahpmnOpGjl
S6pWa6bDVUJ626oFp7TJ7YGQOC3529Osw9LM3p+zKozk83NcVyYGYRhGhr5WX42t1KnkpDMyumzt
A5tCgB7fjTh6RjkfP34EbwfW6ZXPnno8zJ0FxI4rW6412j4QMUAhZiMtDwjqx9d6u5icXuvssymp
P1tMZ5mLA+1psjnvh52BDBI3Qns7twehx9WGoKzwwnXFm8+V6zKtMhVQJUPxefqWsyiXTtmFFAED
rVx3U9MtMKjgwvntvSfJtp4jBgsFqsizTzSYZRwoOCBcmWlAoVXTnQCnNXUQrW0ZXhIbvDN0HYHK
iIFLMAjfqX56UzHx1M5cpLkbj+nPyEz+FMriidX8m4GVgxhtj/zg25BosT2dx4CuyKXVWX+7Oi8/
QTIBGsLBZnc2UQQ1zUoWR5I9+6eSVAFXz62Qvn0MALOM4aLVsPIKBWhwK7RnMSkK3lBc2WBHSaPU
hkNNYQMYkll7XScXAT57TjvMynVIQuqqCfMLs+jbtYIfbOmLBIWjF4/t9Jl1hoSCgCzWxat3B/sR
4J8oN7DJXIJuNpSrhpWMau3CCvVmYAj6y5SEEONScn8DJCcbM0OFEiew5KJ+U5TxkwJvhryxb0aW
2P8/FyMxUOoUGDnWLN/Cqxmt8G3RYqlJXCeqA1ZveE9Don3vynKL3+JCRPHbO0Mf6VBfNyl062+k
xuiW1KEOaXiMQf2jrpp8B0R922WWm2uVeeHlvXexRXHGXpSgNtpUp3dGXG7YKikMLOqXO9s0t9IX
/Upnf7oaI/PPx1PVm8VIMFfQRWA/xnorzr+uCduHAPIaYfDqKTrFZsbe3n4m+wOEigUJPRzMC7OU
dumaZ4uRktGs6SOqIbaP9qE3E3BEJhAighseISp6VC5oY1faJtFMWJVhDTRAd64Stu7rHBDQzOGM
1A9xbfkkJOeGdUG38ubr4ZkgFqBOQ8PIJKP89AWMU+cz/+Ee4hRAHmxqpHd6+6Mq/K0JidIl3OTe
Jpdm//GbWF7ryV4LcY9Y6vJcdjnDnl0Ve3tN+EkaU21UfEx08w+N9I4LY+uljfqfq9hUgwzTQqlP
vXoZyOdqKhvtUQCqNwLmFZYY2ooFLUB5Ws2GY8P/9IMY46OTBNpuwsvqdo72q0m6x0nM1yG5tWtl
mEu4vOEzE2+5H9SxWJWa8bmpjfjCTz1dRP/6pcTRs0mgXMcwPzuRdTj2B18hE2cqzRuCb27bys/Z
6wbxvuSM6xjfidk8YPQVF16/dvomuDKZZYKKus3EYr8tp4d5IDraQXwTUbuLRxNnzTjtarJENlNR
61sVVTQGyNH1tSDypjH0iPLIij28g/opGOavHw+Ms+7Cy+8xSWZ9WdbRTsqzBXeMlcFSCUV0I6I1
Id0v4T0uNMAa9GDmDUFRbOfWeUR5o66yhPryx9c//Vz/dXmKRgJ3B7vkcwVl5Hdq38dcvm9QNRCf
9UUZG8wE6n3VwLtvemW8cMXTD/DfV+SUJmnaGm8OaiVh4BNNBT6FHKaYKmcL1uh6LuzMleFk7HCj
7Q2QYX+NuP8zH/1jcSr877kom/p3/jP8r3vmifx3Ez2/9iAt/+ZfFiRFM8g9sekPoGYTL8XMfwei
KOxV8RNpxl8pg4va7H8SURTrn7ZjU462lxYVHWKD6f7fCcK69U/0JRq9M5xK/Ke0/44JST8dqZLG
lC5ZODXmbTph7H1OJ+42HqH3xsN0M0QdhKYygeYzxN0dAGa6KTUwsm5sB0/TEDtbljFfdRzDPFKj
wJLVNrU4SSoF/CEftymZGISogEmZ0+yqMtVqBSGw+xJlhDbE+fy1HruHaoqeh3jsSMfELaiSsb0i
9iy8sN8++/65LdOSHJoW9RpPjynp9LaIcnOKkpSHm7Sc7X3l9EhUODkOcO22Lz9UxUUSNFF4L8xo
uiorao2vxsPy3oMi/6+cIKEC7lvz//7x0hf+z7LBT+AXoDFjB2zR5uSjPP0JZmQ6sQFUh+j5fvNo
V1N+Dz0sLnZ9oni5XY8bbfTVcHE/BI+aH4flurf99hu9zuIYc9pFzMRMjTOpgImUJSboXuxu+SM1
7/gn3oHsLkYpeQUW2cK7o8p4T5gZtEkwPHtTNuJQ14Spw3t3wGS0XTw2q6qBvKcxUcMjB2ZqrRN7
vjARnS0FL/dNUYx1WWUesnB4nN53XYXdpFX1eJNRbP6UBtTPV5bmKGRUi6b6o0Whbq76NB029Ek5
z42DL65Gqd2FOj0tbZipLM9TFn+31Ni4VNB6cXScvhW+Jz5HR+o0ftmpnP66OIliJx00/YbEMOc5
T8N0kZok/lZWk/gO2UVS92ZXcReTlnGVgs1eJMZM1xg/YSMotp0WHLkT/+bj4XK6gC5PbVH5M0qW
wGACvZfz1Ku9eROBQk/qZripo/ipTRyHwUB9/cJFTk9lL1dZ7CfcP4VElmlmqtdX6X0Z1FKp5hs1
B0BNZQ/VnVD4dmX4Gfh4e0X1Zf6thbrihWBgeppQSr3JwAN+ydKC06qJNsjkWfQxLdoJeL4UtAB8
uKvwPuf+S2vgxFhRj4tvzYbtqqFNLXzq3D5mUK7BlUvneZJYEJkaJiACDYSbz2K0sycrq58i2c+B
t6QRtSu/CV3R5jUknAhsYuS3MY494khWc2JWvxh4CV10eGwXntE745dpg6nXZNfAFuK83kIzRC+A
tqk3Rle0j3oyCXslJzYq/FhDWStF1Gx8s9+IJi5N8sA767MZVqhaGyuLHHf4kq+JnEt/ffzqzs70
y6vjGM3oMNngoSAwzgdI07TJUDrTDdR2kKP+vIS6mBkQRKPbZ4O6mBqHYT8X/fAVznq1mWJp7Sag
vo8XfskycZ1+QnAMX6qb+BnI2JKngwjyexBDq1FvlHHpGfopHFISE3hJcSM612kMcxMHRRwtiN/p
iYpevQQh8QCTURall5h8S6tuAk718S87PQWiglycVcCMOAkiICe17/SHtUbagh3we6By+XOp85go
riQLPN5YMEN/6/DxcrXlEEhtHJE4B8Gzx6CMcqzFYKrHZjSq72JMw00W1/nu43t6s5IhU2OLQEPa
tg0Ua+diPEXRZdJVgXaciA1AVwmlr6kyKuq+apPUGC/nEOOptPylBeNET3EGzPDCb1hu5fUb5zcs
mxF9UedxijtvEc4Oq2EDQfTYjc64tZq83AxCbTxLZxSGln3bO9aN3ZjxzvJpDkinB35qJ7cZfy6h
Iw59e9VAXeMLOmcXftsyZZ3+NlR0NiYNhLeEM593aAHOSE4efnp0co3gp5YzqJFBaQsnoK9zXC1I
wgr3QkjqbtTU2TrQOuklqb8wrKf2whA8PYEtg4Jfw3hYDl+oevSzQSEC2Dcw9tMj1M90K6Hnr4yx
gUPq3raBMD9LRJ5raQCMvPAYlnXrzWN4deHl23i1fpCH0Bl6rKbHcQA1a5QNnWoVYEGV5RVh78ME
vpYG6mRVqteV0ZJljAIHU9Wl8frmI9RJbbQYqMsmFUvQ2RMYEw0a4KiER6usQ+JdpOWWY76kzhvF
EThd4QYh3Pxc8XOgtN8L2X5vcrkZa7N9GBqOLXEXGTfmPM6bIUzrC+/n7efEz9OWwYy1hwXwZZp9
9Zw6xTFa34qjoxF01Mx9zHODMe8kR9ZrLYZn3tRqd0vCnHNt9p3caAFgqI/f1elRjTHCT6CJQVEB
CREon7NXBcwjDo1iiI5gyG4B3qifRDAVHj0If98Aa0fV4Ie3dmWV9x9f+L1XA5YC2RJ+WwpXZ0vI
UiwOwIJx4Qp+ntExPEI6fGtHQYNmYhm7MBbOuof/ulMKZKz3OqCDc/HQlMYgkOo4Pko8hevej4c9
rl6JcSIz9wgrYF41te5BJA1Wgwmfpp7taAtjfiZEqFKuRnV4qmKQOlNd5Z7sh3wttKByQWNC7Cn9
6akJM9OV439zdl67jSPRun4iAszhVlmybMputzvcEB3JYs7p6c9Hnw3sFmWImI0ZTEBflEhWrVrh
D/WbWebKDu1y/z9R6f7nEUgXUSx972fOMyYhlLEUjXhWm0ZspQgdRJTPviIwKtHt05dAL/Ny7H1v
AHHlHlOm+2xWt9i97DXSGIfPRWC9elXU7vPEDqDnBz+z0DlnjrbUOHhnlF1FDnqztJ7RhCAhhgM9
qwCNSIxxIDviOTSAZzBS+yqXlXfsUBwuGoy5RmHVuzLKXhz7yTGyJ9GJ+pzVzR4XL3OrriqJN/9f
NyqNfWqCib3If82RP6mPwLeUEUOUqmcIkFlvzP2eR9TC8ZdAmuv+asrtuWA4rJDLwC+kc/Y+y/gn
JoxtHtX4D+F5LuFPtkZAEpcdnAxUrBb7sfytp8oFCQ+giYIcJ1YnMeFgEn6Xq2DcozQOkUY1Dq0/
GJ9tD2ldXrcxLOSls4nKtBM5SZbGtQJqFcThLLsh8Waa3o3hs0q67ba9Mn6u2y44Bk7cFMgHatjg
6HEWI34HCySkrhLRFhXCItkoCPN/6oy2eVKcOP5l+wWqXZ3SCmTlMJXZqFWqPaY1+j6+KQ3PyGuq
X++/Y/3mmqY5bJr4+b7DF835eMWC506un/rPKIeOuG3ZxTbG9+iQOqOK4pyibUjlsZZuhIqoP+4J
Q6c9DHCcv5rYrB6GDoO5JsPcrugBeiHYCS8NHGuO7p8ZWAgL2VF3UiU0dHsJnStE70GeeEen97yN
XkIIyhDtwTcj/uOnnXQyyhd816JPHtO/ja4j+1rgk91HtfoUpGW/Rv4pP3TIOO2KFMgcoEP1SKO5
3ttYoS/sP31+dfNqmADZ4B1VKJ9zKLKEBCtD9FG6IDA2ASNQGEoNNPvvf4H3a2V2zrUJpkOfnNKc
/7rOEBy/UlAOTPznygJCrxu5dVTTDIsK7qJN2YA4zOHtbwHwjp9CekXrqhAN/rLda+Cl46OKXv4p
nibPip7/UK3kcxM51oZ79tUc+m8ephBg4ZKtXBXdvlBrb++pNHf0lk9SlEmxcIl+8NIIW1OtbNPy
ZEB+/TS2jMsfO0q6aFUEMA8xq4szBuGv+y/tg3SBOARNEDgeRGB6udfLeFI+oSDM5CIEB8trLZJa
XGm2gZa6elW7oRdYu85Lc1SZ5UdoMsnC/TOb/EzHnl/AA6LRYnItzGUj5Br8cc9gHHEs61Xke8t4
knDXsX6GOiQ8HFUrCy9VmHjdsCuH/qyBM+v65hFGqK+KdR86C52K2Tzkf34R1hVggsikwCNdv5Ox
iD0Jvc3kMgI7OtBUVlbKINTdGOoxHOk0ecD2XH5tiyIh6FTpnvkIQsJemwFFr4et1kctwj1j+Fuq
Kg+RPgDbvm8021zxQxKuxbnn7V6ZLhOKF1VDCUqeR07L6vRCifTk0gKZxyuq6tbCiZaukZsiiQ/F
5JG+F8swKZrSvn9ukRh3IuT4teRiB221jxrkRWNFq8BPNvZCxLi9sCaS4TvaZ2L4zPcENnOmnHXY
iY1IlG8Q0TZXPoPkFVg7zOc1eemLf/Bo/7seIljzxFEPw7I1RXQJY/so7JYYoNUPOL0fAh3KrhY8
pnZ+QswSlqsJN5xpQ7rvtGFlt8XJ7xeyg5saSwUVzHuesME2nbLpqvnnRePPU+NdVcaXPPIgUCDd
puhhsMeeCu6dGZEjCntSvsW/NJSwjVoICR8trxOmKfrp1lENXy9vlC0KwEaPl5uuj3vTKiEADIX1
aGndKcB0RKwkFb9tHbXlla40zkEbuidsOfxz2iL/spJEOpyGqJxcfxETSD21P+Dt6j86dSjOcKde
7//g23IDOINt00JAb4yW6+zjMSf2NI0m2qUaB430xU7WZhsam5Q57tqP03FXWZKb2dlSt/GD4Enr
Qpv+sqbegTady38+lBWnHfvDCy408IZdB6O4tfXxc9uqv2XbH7/UGL6ttBK/oNBBgJhG0hJ39Xbj
8gumnQKIHHzcPOtQi141aTwEF6eqXtK8VC9lhZhul6bpwlu+aSyDCeBiJcnhaSkx52pGQxh2Rd5k
LNVnB0h+Hb1idPMbKaserKR6ylPHfApQJs/xVWxyvB9LJ17TsH9qBmQl//M3V9BRmchyk8TdnG+k
dhYoNW0QF21ELcqro+rJNiPjWbXHr1gtHUozTT7JeDcvgD5uIy1JDK2PKdEzuLBmV4OpKUVhqVV4
UTzD2EvIbKwdtXU295/uNvzxNaf2Al0xqJxzjYysQk8s0tLgEpZ9e3RCH8WRIMq3o6l/qpRhQX7h
gz1EZGdMDAOGUDvHHuqFGXV1moUXqXBe47SMdsNI/5JGQne8/1y3xR9lMiPciZUGnGE+AyjVouur
KA4vbaf8zupB2yqeWr75dvwrRo/qN5BTayGaffRwLAr2CDIq86pZGgWxJ1G7UBIXJdSks6lVb75j
SofYlP/cf7YPvhkddQaagNIoYN5rsH9iARpz7VhxN7uFUMH+x7V5MEX/p1G7/GGQpaXY80G1NDWn
J+yRTopozhF3Sh579JpUxR2D1HoExo7PVCDGJ6ZLNDyQTSrsELfzyBqRRM3sU8Gs6KvTYGYjCuuI
TZR6gFcyMssoLf9XU08U7rz/qwV99BIWmM0kYyT+E3R4SqyAFQFh4q6lZcJXuY6XmMPbnqlnmluW
lr7JAZs+S5l+ri2SzbSUEC51siWe8IcvCp0ThtS0K2mfzo7s4OECVzeF6hpROvGsTjXuMc1fTVL/
kFAdagQRY/xC9cmVtnVAmeODYeE05u0RuUbDo/1sj5JDjDHXuqccwq5ZiCm3p4JgQkdkUvC0EMKa
vZXEgy0Tcn1e1Ey+NI3zUnWy9lSo9lmXy+QFl7T/hgmdvsNUp3IcpuKCnuos6c/xKZSKwvMvNNJC
hAPQiohjpdnfPxE3E53ZMvO2Q0rG32Wm5V/MYqeW9SZy4lNrIO3CMOirGY9fR1SNE186l3r/0+IU
L4TRxR8we7MG1qr4qDr+hd2xkzrNBOHo4GKaxbsmV3etEz1KsfM18U4e+m2Jsyj5cxsUSEvY7Sh+
EbvowVxv+A4PBb3VMqJPARy2wzojGZq/AC+x66i+3H/d783G6/qXD0uLh04eM5ubAVpca6EQKm73
sApfZIUkDMYfOKUUOfC1qmU7fQjLv1QuPsodZv1NkQv7AfU1iEAVoThSsHogzXHO1eDLf5H0xUoP
e87J9MMu/uSVR4+9GYs3+gtdhSeiv0flGw0zXe8TPDwDcJdeDN/Zov2Mrgoq0kkfD4+hHTg71Rii
JzTKYdS1iflTk4p4XSMd/LUeYK/afKSFUPPRt+dE2VMw5q3Qnb1+9Z5WNE6UC3Fp4PacsDD/YzMY
PnmqtNNatTkZVksDfhR0tiwf12XDVz7nWr7QIb7NTZlmUlZTYgNwh9dy/StqGeFmQLXBxWAbrrsw
+uuMhdi3WA6dqXKKjVI3v5O4lv/e3wwfrEsCAfYGvCik7Dk8RDX60U+r1r/4uTmsQhL956yx/Rec
Ci4ySdyxT8zqkGLT83B/4Q+6rYzxaDdSt5FSwBC5fuJMgs9eMFO4yCqjO8O2/9YeRnKJpsb5uvCF
4G7svJOTS29yXzvPg4p5gkIwckO8RrZGJcDh5Lob2tbzwk+bCpfZAeEXoQNArayjtDCrqwTulFOP
yHFDR/2R0wtZ519UxvBfTTr1DFCjT2YdYfJHtYmZ56mxoj8Vyn2PQ+Qv4V1v80gmehNIA1g09/h8
4JiVlV+aRui4oox6NHtH3I+tMVrYBbfJD6twtZD80PvGm3P2LWLIxGL0bCRncZaLg/5chU6579rS
FAsV+weX2ISOnLD4aH8yRb1eSk1HTZhq57kJ7bZt5LThzi/8dFVYZrspJsXzOFeVhUU/6B1xwHl7
iI2QKQPRvV41LVRhlmHguHISASfSETNZV5j6gcQR36KhtFZJawb7uJnYCGGqorg2es/aaOPVrhfI
vNWl5ayrOpdOQK/Rcspt+W/V6G8LO2960bOdB0SO3gwnEY0NeRaMoJ8W7Sgntut3ZnLI1MJc46wy
USnV5gsB5EeqaPm5rwf5xK+yj3Yhl9iwBL8Wfse0zvXvcOCL6QxDyB0ZBUz31T9JqhNJeK0XXn5p
xjT/gitCfKSADEnFShyfmO1uTIq1g2p6uFgM+JqTx2/aAWtFCXx1kg9btQ+NcwcMGBGJWEAbDbJV
OvTSQxwH0kKRN/2aq19L94FsEeA1HAsoYLPtqxh0zTOCyUUu+mYt9yWd/zr87Iyjs0Zb5j9vYZab
9MohIk0Vw7yWxlcv8TqsYiihmxC44JjsesmGclum8c4EEL3h0o0X4uVNIJgWRcqSIIBEOgDs6y9S
soUt2WbRjk7Mmt409rV1MixcQ+9j+dmrnE7l1CgwIbXNxbCpW81MxlPajapwT5uEtna6yiJMTpqj
Iyy4/tom8fdd8yduYa0c+0h22/azmmXMWfIHqY82/qr41YtunxXhzsg/ew4u7KLl3/rCj70BKJG6
cKbfOeIoFxNO5u/EksciySS3ZnCwtZL2xRrLcD/VQa/g1aJDLBppM2DgY0EEOrVJNCUqHrMruce+
u2xk6yAgLh4XTs9NjNP4EvTFgKvwq2iRXf8uKvKo64fBvzRM03d+6YmDT5F0LNsSRrMZoV/FNJiS
wX+y5RBytcKpQhgV7TzwSv6qtm0MNEpeGpaRf3ymkc/ArsaFtPvm1ExCaYT8CaA4NWymHffPGdf9
vMQ1VFFfBkbzuyT96dfPlYbHZiy6ZCnDvrlSqalINDigDL+gFs0Cm46oFNkidVwu2aZbZtgsCkxD
irAlbfTxTQ7MSn2Y8l09s8MHM1DkFYOEn1ojUMBm3ri7/41uqz2D4mGaM3ERAU2dQwDssXFIQVTn
0uiVs++bakR1UfZpUoIdemnGTjyWrYPNuKHuO9sut1ZWqNIGCUW+YdEn+8IQ3hqWTfVqgwj6lRcS
3WDZQ68AVWQMswfH/gs6GCr9/V9+89n44bQQmcGQxaPDMP35v58tysdRkT39MgbdduyFtZbU7JkB
HdcFA6D/vhgQSXpZJCHTgteLAcfy9bg09EsSRcPZxHZs7aVMG2uEsA4A+NWF9W6iHA9H80U3YAi+
m0Jcr1enbMCka3g4HB5XuerEG6uVl6Lch6uwC5FcYieCj7teJUnMvLBLU7+ott2vW4zJ1ijeFQu3
0nuX6iqWEgHoAHKNysbUopuFAXDJYRxLvXVJFLU9y1LdfMbbots0VWe82Foq0/VMqDBCC4/xqoo6
PLcq5lidBDJm2ygNKhNApdpLRnKCYHEweH+terC+2kPlfeqaEhlAP5VhP00JK1KUtG+o4uQuXbV9
aW9VK/OfrCiJPgOsBuMj+qqC601Jf0C31aBVqGJUJA8ZHqhkJckxLO1+5Uv8/xrIZP7DCdpDLtPG
xXSvVMs17J8AM3CzVXDsamN1w4AEJqUA6xjlJidEkWqUunpl5+kxIPPcF4iVtPgzbySuLX/hDN+c
BG6qiaI4gVS5Eee5MVXLGDS5I190PG+3FYBb5FAqnV8VR0DfwKXcPwwzzwPaIQDY4ZKijTP1Yez5
HVwnuMXWcT+6SiufbOub0mrf68Y+iwCNRdAYfngq7O9ZMLxgTTS5lxDfsHLqxcpz1jRMt6pWH9Su
wdPjT9X8jfU/DIWZFavMhTGSxDu9ZqosPGkTq88aM4ooDB5yBkkpTbtE+my3A0ZmpvLclM4uU9It
TsWbuluYj98UA9NTMv+zwYTTOJwTIRqS907u8tFtBmyfVmpZnXu/wIFmbF/vv9APV4KT8P8HI4x2
r89h52tBawf66LahNXxhyP3Azk6PY13H2/sr3VabPBQNZYpcWB5QIWaBDESg4plOMbqZ0YN+1H9V
cfxsmwAB4fEf8AnVVvpQ/xWltw8MtO3D+NJxKUdBt8ltGvhysbCZbrE20y/iUiSPhDJGSXT98JGq
CnmQg9ENKqteR42KfZ8Kc9KqdUQDgcvl21LtzX0SK/Y5bGGopuapSqAHaD2+v5ZCt6Q1sVOyNOyv
sy4uFwbuN1HSph9hAXOV6YpOc//rH4gDuCmszMImdHRC6NEFGWBUXRY+zE0DglXIa6cvw5xEv7FF
6ZwatoMquxF1305Ruw4fWSc2jh256KoOPPtbgx2wljnqwYxFv/ZGSGpYnTJxFAGWynXeWI9t4P3u
ggkRJUTAp4wUrLlxml7YRu8IlKuQTrbJt+LyJZ6Tb8/SmCjUc0UPpMa1TG7B1gnF3tKFsUuUUS2o
PLDxcQxpeBR+jGSrXsl7Kvjg0qdl8Ob5WnmJ4V7vE600iVJg6ZQ+RX6nLJ0SG7IGK8+8co74LCfr
lgH7KhOWv28bS7JWmp/ySBn+O5Ycy6tGz5K9o40I6CTVr0itdPaMjB5DYXj+Jq2Hep86ccrctYN3
M1hiRxtBPbLPu21Qh+WmH1RxYvj4JxlEs29zrf4khg43dxE82wPsUZorivje9bLj1nmW7Rjo91sM
v57I8M6VFkJhljAEv78d1A82HewPqPrvxScZ2vWmy6NSyJFW966ZqVxvjlH7z/4kOOHjnIPVrLzp
q+GtUkLviem75QpdHx6AD4pLORa2q2H1eYZaLfZF0Ff7UXOyh7pBq7qrfCzLwZc8oNxu/dGVRNvQ
8JdXhZRXB4fu68LGvqmgbQYJJP/8DfKHdsf1g7RmHxlDEHRuaXQKRkYUImzfdl+mivyH3fWrqIWH
A+HQ1ruoL5UlpMIU0GY7FQU1BRk3xHLA2M52alIw46jkpHXVMLTeFKkC94x0xanvyEhJQIa9Eori
c2P41fdKokpp+nJTTfbIfmMvqSG+j9ZnvwYG1CSdR8ADeDsLdoOvqW2T15YLXS48ymYBztUeDeuM
A/3LaEMS5dfVEIvDVqPVHlY/kiZrfilNPLwwcKhetdYzseQek8ewlJ1njFWyh0FLrSepShI3wHVu
BxUrWdm5nGyYTWMCPIbt1ux9ShtnwEA5rwKm6oleGkdV1OZ3AODBpzTPc2dhD9+kJRNac9KInnCk
KLXMEvRM82l5lnbjakpe4quFnBWYm3APAlhZlyjVL3QGbstgZ5ox04YETQ3uZuJI/lsRYAcR5wqm
oq7iob5s5en4nQLCfxROXrlNhHVBWCrNjt3f7vUedegy1tvfTWBlP0DhlVsiqoonBuy0+4f55izT
QGAAzlwaHNBtpTK0GKmmPr3LvGDI2UaZecxVFC/vrzJdQ1dbi6nJVGwzK6ZMgQd//fSakoayKkbH
ddT6sc1U6a1WuxOkQeXn/2UhKkUaiCAp5oPUMAmMuA1Mx03aJn00LXy4LA/FwbxSw4XS/LY65aEA
803T9vcm+fRq/ynyJkb3YKux7UrtkPxO01B7pgaVv5llUrkOvrnneBBfsdQusA3IpgQxcT758mCs
nDGpvkuShH9wkJuHIRnQ/Syl8KuZSe2howhvEcqCA59IhvPn/hu6ucvfmbiMthGaUpgYzn710MR2
mLW17cppnq56WalWptDUidnYdufIHpxHyUiHz2MRBQs3803LhaUnyPZEYYLFO3dFaTMjoNCLHNdu
Rgx6uhdkCbHssD26ZOZk2ewtdZ8+elikmOhp0HfFqGQW0tABx2AW11yX0xltxlYyN22e+k981oYW
WBIFZ5vZUr3CnHipw3RbWvK49NChKoOyQbJwVlr2ZeggyFTZbi0G5ZOclh3efk29GUs7e4xwqNiJ
ynN2g13W+crH2n5jxEq2TrFYxs8MUzPHL1rsxUpGdcUgf4c8BE1GmCOeWGODVcNQBLy6EephE9Xy
eTQknA3CoEWElFsr8AaphE5vmDhAG8GhrgPrnZHgb9kE9aoLhnjXVuWAM3u/9mnmVOsqlGr8UfMy
3baJhJ2BcJwR2ZVUHEpZiFMwjjkWf9B0dds7eikKEaHf1riPolGYFZ2urWhwiHVi9wO+CLL2en/z
vitzXAcSBIkmpBBVP3yUubJcWAaKiJtIczMJm7lOtJAGi6R6xHHK0lZGrUbrmlf7QE7/uajReQuR
qtnkKGIfyRU/iVoNt4GSthBGG3ACXtJVj5Y3KZUq6hJY4Tbo8VvBKIB9pLGGOux1fFBas5EqETP9
iivlh2enW22EPO2P4uX+W7m9zBhCIJWJvB8TiRthkX4UObifWnOV8UKyCki1s6xDreavAx4U99e6
vS9YYAKOcmcCVpsHWCvrs0CLDc0FLdc+KVVtYOXQS5v7q3zwRFzOfCRa6UBw5kAfzFwQOdclzS0G
lfyrbeRtjINGoLc5stAgD+4v98FDgWVntE8oB4Ez10culKQpbJ055Sh1zDmtxmOk5nXNwne6hRjS
pOW5HAYgXE43KsFoi3SNSX3gyr7/3WgCAPSDB/GvwlV7JZv5Azar4W7sURcNq0R/VoPo0/0nfc8z
ZgeIkQgwETJ4cE1zSby4r8dOKUbNrcco2moJNjcYLtuX2vCegVMgaNolXAlGmcVvSm4Wa5Oufe9A
sW7CQXss1eCLMIbuEQZD81AMXb+Tatnea3aU7RxE2S++kqH3POrt0YsRh2rb6mGI8YfwSwjRlZqj
SJo8hBHUnBjAdrZF2wr/C6jCKOOK4BSmSraUe02BdvbMyOEyh+CeplqeF8llMBSl4zS6K5LGXI2W
1Z/jjBRLi2LV9S27+FJKzoWOFBGPSQGwBsVqv91/8TelBtkA/D1SLYpoyKmzYGAEPk3pRNNcG3LS
sTGMhr50oj9kid1gxVz/qDHJ3oFWds1i0BZSlQ8iETJa09yNOh7gyuwazBQ1FJ2Va24cGGe1rTGs
yFLlsdFLIMn3n/ODo0Tl7ZhgtJh/AeacBT1LDIMUZrab4Rv303fS74hvywu7+KODxGckj+SCpTEx
+R7/m3pJZi5LksYq2mBCsIk7CYQjtx8T0WmEVIVnS2oRN69Sa28k3p8igrdz/0FvUwtUDgGlcJhV
Us25Zk8USprdaInjdr51VvXhSR2S5Nmka70eiizB44grMcnbhRzqg/cLiWHq95BPQ4qclaxjXQmd
bqPjZkmk7HIH13E/x/b3/sN9uAquisR6NisY4ev3myhJG5SN57gSxNNLLOSzpvTx8/1FPqiJoIdx
vice/DQvmZW/RuM7VdObtpvH2oUpIT5MEHhOWpDn59zUixct04dH3WrfQr+Xn40gMXZeZaGWr6d4
zlp+fWqMeuGCuz2ok4YmTGA0J1AnmsN1C2VgZgQuy2314bvUVvVDWEAf9JysDdehXEdrzexgh4eE
oJPk4Ytz/63c7ituV4fl0enl+87ZhCUKh0qkUFXoXj2curTLNuizipUWPRfovEtpuqFpuQRtmj7o
dYiEI0BiNc1bUCOY69fHgZDtoVAs1xqzr3HUAjdDOAJ7qhdGtz80qW0XQtJ7M3e2okItzOAVL0vm
ArOPH7WR4lelNLrkZs1+KA2xz51RTPDN8lEx/Z1ll8qDHopsA1ch2dqNoWw6cAxrBvfNUifmg+dH
jJY6gbg1SbNNB+KfWk6W8o4ClfDc5KmxlUMuqZUtwuR7xGTloUqH3K1TW/ktO76EfAFG5CPChJjH
Dsh9p9ob8oEqlidjsi10ObjkmkYrSeNe/88HE/Fo+L1M39B5k+eSKKFIShm/Id1VdGFeTCd9jJsm
WDgC7w282bchkSSAT5cW+OfZtwF03IR4CiqunyVjvAqCKliHou53yVA/BFGCMmg9Dlvk/NQd7pOf
qjFv6KR6zt/7Z+EWEoRrPTpPwO2YHZEOzvoGnjQ0pLGS4naDEh39cMyOuW5QANFCCtuVI+X6dy8Y
2o2ZNtE+rqwBHbHi2EAf/Fb5uf3o5CjGUPOVlDVDWiRHX02Sk9MsVdW3UYPUQoZjRoccDMg81zcZ
+FZSiMf2qErjH79CqChrcYTy9NWgWYegDz/HSjV+z9CYWtgS782T66/F2vQPmbNNA+c5skZqRi3s
nN50HXz16Imc60LLVxEe1VBHx/FXmfwu2v5XFtorAGrHFIFnm4bEKh3J86CzOPaxDx+tulq19gMi
4auqRvTNaP9IjnG8/0FvExH2LmILQGgRu6Jvcn3MgiADG+gH+lNgT36YIn9KYj/fONhQLqx0W0FM
1QO6SVO6A+9ylofIflhhONJpT7ky6DsEibVdF1vZtgJwsZ0K94V04HZ4xVpISIG9IcvEUXp2MRty
zUCkjjXsFhHrsOVE30uxgNMrYvOXmjrGySzwleumfN+IbP7hBVtaIvprbAbSd98OrV2Je9o6C82l
pOFG3YtTBFGcXgQbZIIMTd/ln/AmEd2zQatN1/eeAAXkZb7NhuBXoH+VEmUjEDhqI/OhTdNzZsT9
GuGbVaT+rI3x2fSrh0o6YHmnRq+S9MmX8n7lyE+l+ijsZ1x7VmoQU4hrm9JhNo7cUg8Kt68OdbZv
Jfzh7m+gDzI/noQs2sK5h5ThfTbxz5NQ3I+pyd802IK3oDSijTSW5aoOm/zZ9+xoU6HV8bUxlWqN
AhRSsbm0wLC5vSqoJNCjYmDwXivOdtak4en4oam6ZieUcx5Lz4nmbJtOf8T5BLSf6D7ff+b32mB+
wNlVAJ8B+6EvMMt2faU2y6D3qYaN5KQb5bZlUBFgjhRV1TZqXmzQ/roEJF0Wu3FI100ANNLMjkmR
vfmyuS7Gl97O17JxCrxzpnurUMrdod/WUYC9inrAIhMu+VpJ65f7v/yDi4R3BW+KMIIpDwX29b4r
5MxKg0hTXcrq/ilIsujFb/vQtfJKWXOXccFb+LwZuiTvq0o3tp5QxaYaAaLf/yXvsvKzd0iDh2PA
AZ1sc2ZXWq+K1G6DREe3bQR3oD+EtrTOE/USiW7rRC9K+IyR2MaWgkOB0wWHCKTAsJWMYkvP6OIE
OzWQLm3+hn48yEmjfAulfWmgDWf/EvKTgX5dftGi7NX0i0PhpIfOUt9EejQxxWlt37XCahvKTw32
qkrKYMUPAELU0S9PNfaFOj7Dqf8UpxjfGzVzEBzM3tLGeZyUAyhdljj82hSM5m+DpGvSdKHDAtn4
+ruY2VSs5q3slmgz6RJhHyFrM/qCWDCmeBM19zKErzT8KoaNONdowm2Vc9Dj3fSl17BkbV26aX0X
7HIf1jxM6iyVj42tfUcLb3Jii5/Rc3DHdFfXnzNkhWTjcP+DflA8IC4BM4ISk9CGVcf1I6Abg3pb
2YyuHhjjOZBUJA+oFi8JTuk7MarxPsSC+rHJvHAvS6UHGD1KhhV8apwyDTl+sNq4OQZ+ay+RFW6L
JwAMZJJEWoTrzHeD0n9CVNdG2pCDCHb7WpzCCsM/YXbGQbFjezVqlkRzN6m/k4gOeN2a7a86xXvM
GEN55TjZa+Yl/VcsnRaCyEeBk6Ev3FpQDAwu5r4LXa96ehhDaSMXUk6Vrn4jvQ2OIVP65zYJxN40
8U3SShWMGp3mkxVoS3KGt7c/rQ+kAycmMq/GnN3+mFuERqaB7/C16KAgEwBGAMbWwxgES4nGLe1/
arPQ1KOmwRPphjFieMj2tbU3uJU9tCfUts6jXsQnA9raox+hRFd00GTKVA6++YBpa1BACRu2DcYH
buFkk4Yxt2KuiebRaVXlh4Mc70EtffNZHkbrUROYSd3f0bdjdVoJbGmwS4R5rGJmr6dRImEXhdO7
jZxgP+31rqgZfK8CWaUfKDAdIkKvzN7Snyt5CB5kweDcc0R/qtvIPyFEKFaqHQxPVZn0rpKE9lOH
+UGTW/W5jIJiSwW19/0K/YK0iC5NLf30TYRZFkLtR5kXxt+INoEPAIkxu62SZtQBsTXaU1gmG0QS
vA0wHrcdMV5xcn1hsduzRtZFncwcC8iTNU9sgO7ZgVEU2lMvNcq6kDRrU1Tln/tf5nbfwvqZLBcm
7o/FhXYdaqJwCHOgqLHr6UHqFnb1MgjHeByj/D/X/tNCjEjpaxlcmrM+Hcx3r9XVKnYtX0oPTtH+
LmPnFHYiXHdKdE7J/VdllPxnGSfg6gbDQMgrQGXZfdfP12Ze5IRykrnCcvw3bTS+qUPwqucRYBbH
xocmyLzd/Vd6+92mJeEBaLBmqAdmF5AHK9tKxjpzJd82z8j+qOfaWAJH3WZqEwKQ+pVqA76opV4/
l9xpbYLKB7kO0I9tWA82PVcMGS0TQ+ZeVfuVFLfRwjG+rQRNuqwo5EBXoxicAx4tO/U9MVq5mw5G
t+cKll6qXG+eytD+gT/vmfG4Qg9awxLLo8WxcB5uuQF8y3+Xn+U5wgqlMYyq3B3lctUmz178iK3e
oWudrdY1G5qKr17SHnTg7lnzM7NbmmloB5XpJ2zcGJR9Lsjdo3o/FufWkla01b/beXlxfJGtG+Ul
wAvsv+8E6i3U3BjaQ6CadV4cOU1zexAFDWOkmmvPUbe2k0UL7+WjrcDEhfqHK5DgOjtZsgxF2gjk
HBmcyD/GAlOlNkrfBjtJV0PYlBdr1JfygA/WRLoI9jjh3ObhZp9CLQazGk0jcafxvgn6VTeqF/w+
N0IbtmHhrUtElJv2J+IST2H+KXHslwyfRC7vk9olF10L9mm3dCZuozO4hAltxNYEyDfv7PZjNuDR
o6RumHVfatPK6IjI5nHEydrNCkzR7n/dDzo4IPCIzqRDzGAIbNdnMFfLQvDMjRu3evolimN/Vxb2
+CYGFciVKuCmx3rYPUWV6h1r3XlJOdCfU1GQDVnoDJYeGLOVY/raS1Kn4hjm1vgjcYzgdeGH3qbE
E4B+8vXGfYttMgsWmcCOsStztMRJXg6VpXrnutPMaq2b0dfeqS9eWu3KjBbfSpHM9HMxGsU6o95Y
uANuPxCFLTcnGS2YNHqR1y8stBW/iyvQi3KJOKkmddKuqZwCBw18ZQYlW1Jqu+03sx5JxxQqmVHP
B1MgDoswg5LlitaP0PMq8q1R2+FjUuq72u6Vc9ahK9CIftHbfMpnrosQMCgMRMHgTRMUfXYmVWvU
JDyVGzcSsrEVaaXu28GQTl4FwyOpO+k58HsoQ3mNRBqU3m+CPwUjIQx39PJq0yXOklzO7ZGdGjgA
oQBFsQne66Z/UvdIK3s5YWjjJrVqHshkvZNh4LLDlC77BtjW2bZx/+3+zru9ClkTTMzUeDbQVJjd
vvXgd0Um+pZGOCWprUTWelTQPLu/ym0OA1LpnSSC3Cnzx+nP/3mysDCksIzLwkUsowI/mFR7W8nl
5//H2Xktx42kbfpW/uhzzMKbjX/mACiUJVmkSEmUThAUm4IHEt5c/T7gzO6qqhSs1R50dKjZYgKJ
NJ95zRw58ZV+6+9eaOEPwc4FIMA3Ph1KtFk12XYgjmNM3BCAaaEmVM9X7tn3lsTp8lmov8ArOFyZ
t3MFK/igpDOFHNwlDV1oc8qKHQHUTZEbpqc2ceWL0vghJn089OjIvTktlHbNIsPO6hTmBl0EX8ry
xjON+WUkMloPuKa4UOg1tAQy5KCFmfuT1Ouvf/olWFekJRCGwX5SMzydntpsrQkARXDXRx11mhTe
XmkWzWaoKd9+PNRvkj6CkCWglPn2HPlnn6LJUfMFDlMdoXq8tGR5n+K6D/whDcN1HtuOm3FybzUZ
72nHnhctxra5svCWIX79TLi0L6GXSdVu8Uw7f9127Ky6MNr2jnqntB7sOPRjZ7K/9HYWb4e0jLe9
0TTHPtJuyj7DLPTKFJxvaQ0lp+WEQd+YvaWfo7DiKbZiYQ/WXYfk82Gw1WoXV+F6DBapNznxi4Rd
HWn6TG6efos7M9hJOBZtW/KNT0LqVS/Nqmg9RerziOfjtoyVzv/4GS8ekakh8aMczjLmUl421C97
0wlDOCOTHt/3TvV3NAwGNRe73slGWh61GsCsFhfd88djXvTfUFBdeDLEqASc/Ots0LBA9LzM4uQ+
1/TwcQgd+EX4vrm4Y7QHe4R7jZxqtJU0tfXGRipu0CrPvdScheFGhriWEJxfe++Poy5QuXfj0HOZ
tA4oAZA8O74fJOdHorbPuWZsMpsdWVRlf2VNLu92siaXd/9lsLMtSM4cU6634nu9i+1DkLYBSAG0
cj+e4stXgri4tHIJbgnKL25WpQ/Vaezje7V18ic7C8hB+MoeltnmViGjvLLUz494yhx4fMGexzKC
6OE8F1ap58RBwVsNofFjNvR0Z6QtDnSTdO2a/O1IS/+GFJWb6/yEL3WJ/K0b43tcOmwDg66Jvi2+
k7NL8ph4H0/jxUH//l5EvaB6lytFPru6hhQmJ0c87AGl9YSWrDV76V7FSAgO4zh7c9B9EimoI8rh
MHEs3winrZzPa5Gnt9M8wa+gKJ6RwBDYuMiqrEMNX6lQ28dheiXoP4+mlmddCOf6AsjjPj97VmT0
rCAxnfg+EpMKAaSwP82tWviiR4eilONhVU5G4OtivJZ3/u6b0OgykHIkm6UPeHqIFKld18XAyHFu
YKncJdohzoLADfFZ+kPS0fKSdIaX9wSJwhV/OpQ0m5NRx8hwRbGVewPWCB6+tcOV7365SZddCiSP
ZUaUeN7WDKJUapM+TO4FvEaaBSlhGEzC9cer63eblKuB9IylhYDJ8vNfzl4TkUMoikN8HzjBXRYG
/bGmJruvMDa8i9FR2/3/DLfwdFG6wEHl7EIGuIO7iGCPQvNAiNT8SYhZ+Y5k/1Az9ZoN8+W9wgxS
H6dPhuMAkdjpuyG3qopklDnmxt5wxyR6q+QKqa4uGTZZbt8navP68etdLkINqQUm8r3CDOr1dMR+
VkXU6QNtcN0EV5yN9Rrpz87tteqaW/JFpYMATYG4Q7GDA3aBWZ+OlfYGhKpCNYBsaGu1CdYjVdDV
aDfQkYd2j0e8tLIj+4dRPqqhuh3j20y/L8fPUX7f1EAO9b0ChlmNKIdm8zqWRtWrreKzsvDClaFd
25mGklR55VK4aInx2NT3qFUuMn0AfJZl/8uCG0Rsjg7p5THFkcZNcm1YoVNO7Bol9iqtDPE1QTHQ
NdvWvFPwZdv3CiovieW0V1b+b74VSQ60XFIPg1Dg7FsZdVubSYo4dxu3Ct5/ZbUdpRhOK+DtKy99
uZWtxUEAmAKHE2nIWbUPGX+jcnJpPBZRiGITqoHrUa6Lrx8vvsutfDrK2QuVoRBmHYQTZUwbbLqm
YuBgK5tUo6kVhGLz8WjvHcPTIIK7lnsOarqFWMJ77P3Lh1QkhHfsupmOYaGspSZ4ErYaeGkDqTDC
E2BfDd+kJLzplJsiuTeHfVJ9ipMvU3I0ght1fA3to5Hcq2nh5pPXVb0nzHtgcsdMvDTpj6be58Pf
YRt6s4wAz1pV/7bnH3OHlD0eA45PycXtgm8D8uKTs3ds9FxaxL+fW3Efjjex82NwNEwKahjX20RK
PEd51IwHaX6SZZ/MVhoeWge9sGRjVD+dfjcoX5DN7ylHYr7hWtFPyfFKI8dzZGsuOkM/ivDrIKVu
kbzST08jKCzNixW/FcXPHIa8HeiEGfup2SvqV+Hc2R0IKBUHdRt12dy1sh22J+7H83+R2xAsgxpb
VIypy1M+ONv/iCHEY0QuBXqwo0WJkeUXZPiN19YZw0OlRiHy8Lmygy6h35TA+lx0d61rhi7vYfLZ
KiCtWNCCRO4ofJ9d+Hk62pC5guHY1gLzAXmfiO1ktC9YSFAoirI3moDZas6MV8VOPFl5SSYqfdhc
AsSp8KzT9n0832TNsz3+PStvjrJdjGFxQ+/0FwlkRTmL27Q8jO06Ka2veqk+GPmLNdI9RhnDo2x3
5VS4DGCACJOb0uzgyr2g+hpyFFmDmWlHNYZ/rUVPEpVTXOjtYK0XRnFAs9/VnMq4MuxFO1d7b9OB
B11c2AA5nIXkSlUgcWaM07HT+UiJ1VSbcUb8MjOCdqMnIPLQHu6V51gLNm1eZI9ppxm3cZmJ+7Ts
9du26wLPBBr7xxc2ZRl8+dAbBdN8AYws09SIsiSUjw2CtCXi1Wu9L2yPmplbLUC0jxf15UGJyQtn
CWU/zVkQoKeXg2znoTzFJaMhebueRFdAgB2vgSEumqNMNrc0R/8ioYng8dnWsaDnqopQobXn0i7g
RG53QJndLHvs85w12Ee00gy8h6TQS0LQmbPyIwmKV7MUmlvUzSNao5s6zbx+hHOvzRiVfjwPl0f5
wqzjVqduQeJ0ng3GCT9uJ+QNhDAGJL406clw8LAP8DJ6pMWi/fx4vMu7kF/I1CNlChIZWPfpvCO8
UZmUxuWjKsHMbp2oWfdhOfqaeS12/s3+gqXPRWXQSFzoLacjzbk+R1IIbMFC7mwVxsAaof12bhDN
N2G0oagWvA5G9/nj97sowy9fnJgDFBFgawBgy4T/cllpeQm2KMrm4wA7/EsOSPFA66tEcF+ZjgUF
7SOu5wOmN+T4uiS9lhhUu3U8Ca/VQqAU5HmbHkbqzoQB78pZ3WMXNaTfP37My4AVw/mFqEAtZMH1
n8UJMe4euMGbaHdoQQmxq1Eeiqox74Q+x94QG4mv9d217udvvj1FEBDI4K7JZs61JQuk3OpgUPgi
ZMzzqNhUu/GDAArQX1llFxhBvgJMcxCQUG9In86FHDFcBqZlO2BW1MRcKb1s3mf1/DkT6Qzi0mn1
t6lBo8sR2QMdANfEl/KbcIxxo6Or+K0e0yct7Ot132raH0do8FJMcjkej6jm3JtazfI6akZRH2lt
hGgjGZIrRpFfOd5+twyXTt/73bJ857NlmFUC4IxR1ce4mUEVZdF0sBHwcxWog7etJunrZKx8WW3j
NYGIuYqtASnwoj6iFaH5gLKKddnJ36CdzV62OLBM6Thee8jLQ3hRwKINAMeCHXqOBbdaFWluoxbH
CBrYZ90YxN1sJ8/5GDvPRh2lt4lpvShO3n6SrF6/a6y4A+DZ9A+IU39N4poeRSVn164GZbkBTyMN
HouSAk1MPhDlwtMtbLcd0HCzK49t9xyjQ7ZXg7re65kxPBcFSJ4idOBmBpNxM+MRdN9iCuPLuYie
O3nYD/k158nfzRLLBW4e+D50Is8ep2sxv+kaOqpZGImnuCmjdV+ks//xifC7UchdqftAxYA7rJ6+
dAeGu62A2R8tO49uujlG9dec7NXHoyzL7nxqMVoFKEAFAOmQs3Mny0A5yFVZQcQnH4JMWfmVbcwr
U4oA2Y/JHzZItAWIRrAIYpwDGSDr6UsNhi3mUajlEXex9iB3MgHgYF3pI14ea5wzNHmJWxYrlvOt
prZySOZtCkQ6whBiefNQjkr26qDA+PHk/W5hUnZaWljsl0X27PR1VGWOrExymiMXGSIenRJsVSvZ
mEkzbUo0If4WtbqN23b63o9T7AFz7bxO1VKUorWnxCqu6ZNd4GWZ3+WMhSTMPMNjOAtvRAsGI8HA
9dhEw7bTDddOBDJdmPoGkJkxUPfKfNAesYF3VqUj+3I7OKtZ7rqv+C4uzE/dKWnWl4PrROjWOKjv
3vB3bTfN295PBgRxuRuN/rudJ52LtOT01LeOvGtKnArlrK1nN9Ji4HNZrv34eLKX8OBkpdLNITxZ
4Nz0TPm4p3MtunFG7XOSj3IDfEWP5hgpwNLZdwo6IXlux7seNOZTqYh4F8vS7H08/OW35lxELo1G
ub4Q386LcnYW1c6cZMoxG/P0KbCdrUjmcRtk2hqkJWj3vgk2yH19L0SSekbZmysLOwd1xi5vmofi
ShPwYpHzOAtjiTY7VgQXLjahYrY0l3LlSPM+22dqGN1M0P9eqjy4lm9enETLUPQbId2xvpC/OZ35
oIvayXBKhepCOd9LhtV4o0qP/OMJvggPGcXGpZWaDEwJmCSno0AtyCLk7eXjQg72MrXNt1qpDOiN
TeORrVU/VobR+xWC61euvQuOAFceRV0yWOpq0ATOS9eAxavedtrmiHUytnJ52jxLuISsxnxQD1Wr
TFsrMr4WMkDEpAzBTmL1d5y6yH6cLCxlaSb3WIeEwWOG2PhW9PjqlnX1Hcz6PVm67Cqp0+4nZ8yP
UtRwj1OW+alnC98EgUR1K5DNWmsjrqyDkNYChMQqKwzpG20TdT1h2XplKV/EmrwuVVjIqvxDs+Qs
EM/K2Olxl6bzWNXIolK/Wlkzfp/JpGAUoDkdulZWeq1otBztp/uXUZcWDVBCXIEu3DSt2U7zXm+O
qPxtQHVYzReDCqAkeiDSfkdsXempp5abvH5CF8cdhn0LGUMqnsMEbHj+EDbNajlmha5T63wIBgQj
VLHon22lBC8r50UM6jptk1VW3rWRhAPCGvnmqKP7oeRbEWhYWSK0E7eerad+qDL9EbqHt3DOw9Tw
pLZcRf2wTqxkDRNva2WDDw93hRpeDjwhqpH8LKLtqBd+k2SrJVDMEEXM+GsBRrXjttVDAJ/AVcAX
275m1OvCxniaf4eDjN2yvdazeBVIO9Dbm8xSvDT8IfM0o77pVHXTBNMmp0aCgFTdRwkXI9T4j/fY
ZfpLgYP+mEVeudSNz1vShdnI9Kpq+Rh0syukuXdTTAbRbnNuJG0KjxOztRlBM61UM6vhvjQzApRp
tZ9M66ekVeUuMwprFdCi8DCGDn0JxsGqqW3tlvTtmqjwheYFaHJkvyh1sWY4+s+NNpzUDhQpUykx
GW25LURc3aDSqlA0HKSDPofKXSRnsRsB6VYGW/flug38JtOUAx7T34A4HAuLFvkiJlN5c5oM60Bz
instn6/dvJdnJBgDWvyUeek60Ic8Pb3MWW+1ZgIrJagWrKZ8DNeTalUPH3+/342ykBZo1hB40ro+
HcURstFDDOyg+tlYiZUI4ZoyCm0fj/Kbq45oBsQa0khLSew8KKy7IgpkrenusUGy9nTCvql4Ibh1
rr6NMnw+Tc/xfew31OW8tG4QsLGS2XHzMI0PzK9yJUa9bByQnIIQoKVM+gQ3+yyqKfPaqEMpFfe1
U2ieVqbD0S5Q7S7i0FjHVfSCR3HvDwD8vKIk9MLA3vLitH38eF4uZ3+BcTAfiFxDPz+fFiMOxwTf
l+J+dqwXR09wVAvl8so1eDGIDhQe9wtknOgxXzRJCqcJMftIpOOM6OYNfESqf81YXjmNL4KpZRRk
DVn8EJRIAE4XUhKzTDVlko6SXs5+m/XC78yy3zoCHIRtR8m6iwdzJ022tQEfKF2J0N+1EE4uAzzL
AIYu8uSUZ6h7no6vqXOhJcZg3BlDjBg79qyuMuJWU5VRuCLF02FoUSd0nZgKvj2hnhbnf09Or7lx
mt1rDVJljZpOHoI4X5O+B0gUSj32irWl3o9OYm1t2s6HtOkHd8Lw3f94IVxcoGR/cLoQ9sJzZtEB
Pn36cszztm2N9JjmlbKi+lTAp0ooGA3tplbinRl38rU9eXF9IjjDXb1oyfLJ+HKnY9b6WDONtHhy
XJS8FjuT+yFBOsQaS/3VirV4N5bUppV5Nm7xw8DnMjDFrpljezMh7+h9PAMX0Se1STbBolmK2hi1
ndOncdDYD0Q8C7gWNm4rRqx9rRAU/ilNkn5l919uCBpnKja6NOrASp7vumg09CCVgCtUUpGuKTsA
V0JG8cooF9EnswZKFxbK8lVpq5y+UAe/YaJ2kRwDqyvWSYQPaop82RqZ8/BLlQ/x17QMonVN2+vK
yJenG4JgGIfiugXPcckiT4dOxyHQO7MVx25ojdUYyd0tDgwJ/oPJutTHdB3C63TrLCp3Fh4HPWKN
XlLo/Y+PP+nlkbCIG3HhAqChCH+OFgusQadX0+RHwwAngqRIu2kNy1OSaXgQyTQhg06Dp9QHJJaD
Rr0yC5dbiqQKiXzAk+8iH2cx6aDiEjHLQ36EWhO5BYSpjd4Z/Yod+CnpU9svlOSap9plTQ7wA+eP
LZPVUGM5r0gjhzoj8mWrd1xcuk+AKnwiPZGv2lQPv4WSnG8jeYbgXyJ56lL2idxy7JBjD830thCp
6pXtLGg+avJ3Q3Rs+lSk2kHLZOdP99vCrEYSA3Y1DVdg5adrJJmL3hbjKN/pkvqZLnlPxUlHuyfo
r1w/F98BfAZJEPAWyrRwupfd+Eu1XMrBS4iSgWbpaOX5NwvbyaJEeqKu0y9BHlzrJS+/7+QiWMaj
87AUoN5rj6fjzbVe1LT65Tuop60bWWPsmWGWXXmri+NqGQXJaHIdys9UX09HKdIsQCxukO8kKUcH
G2+4ncqJ7VJmn69UuC6DJ8bSobK8c9k4SM6ORjHGSp7PjXwXmeqjtgBrMXdJPR1E1Jvejf2mb+Tb
QKiPsdm4Kjj7yk3r0NmEOd3SYrT//nhbv6tUn8+wDs6BkILmAqHj6btrnV3Ho1PJd3YoplVhRoGP
FEiyV0qtczM5cDaJHKXbOZCTn8LEGdOFkxx9d9RZQ7m9zR0fQ61mU4dW62I9XqwDWhUb086qLUqT
f49mFm2BT0obOTXegjQVq6pWJ44pSTsYQ5rfxXMZvVRmMD3XaLdvs1I1Dl2sm8eqaBWP8xz7Vb2v
brjInCel6K666yxn9+kM0MQEnEO8AYMN//jTGbCsMkk6VcAuVDpzZQ5Qx4deeUgT1XPKwYCVzH9u
hhrdPs0OvaqWqisBw2WvnLICXk1EXSCDlnLr6SMEppWoYQEXRC2kvWZIN50WNn5VW+MhR6tv30TZ
yzD3yaGQ0RDEYFLAO0g0vDbSPL7JMiZUC2dlgzNt/9NsM30VNDUGzRn0+0SE25ogZ5NwZfsV0Y8/
KKN809i52Fex1nqyhPS+N08wKudJM2+LINZdu8ylG0VTKvwWC856C82muLj/ePX95ohFGIQ6+aLn
g2j7+XlSjZJIuiqFYTNp0lpHiT4wtQahjVipOC7jtrvJJade1em8zYb5sa2yVaZhfSv3jbHLE3qw
BIFt8Ej/01lR1Dh29qBdOV0vDz0eEg4IaRUxBhfB6dexQ3BUtd1IYMX1at9MEZKJGcylxAajEtfJ
6Da9Jl+58S5PPiq1NJ0oeTlcfOfKewlWRGLhYxyrMJwf0Qyrb+UoudbiW9b2ydpfyEcamMxFDwQB
tLN7Ff3mipdAQEFm/auTPvjlOKR+OyQVgNKrHgSXpx9FBZpHhFHU94E0LG/9y/1hm5y0RjYpxyQV
6HuLxqQm0o3Ncznokl8FNc4EWnw3NYq6S7TI8NIS3XhVGpuVmmTjI7C3a6HdxdddHgkxL2ILDjYa
KqePVDRogFgTSjrIzz3zT+5luchf8xKYSqjL8ecpuCbEfvFt34cE0Y54D3nOu37uL7OAQfRoTmWg
HKfYCL0W2dNVMpbDn5aAUUGiZ7mIvNIkoih++mKyjGx1SkP0qNdKuLbnzH7ukG7f5lKpPX68jy+C
QyIzhqETxQTCFDvbIYkYEmSHkdGT67S7i9ND59QYATqOlHmIC2myR4vdV1F730MSvjL4JUIGk693
8UiqQbRbzjERc4qfWWy2+XFA/m6D9GKwTQ2rpiChKBA3sbeS/aGSn2Q7En7fZAouBWXv5xTFXTEY
gReG5nTlSL8M25eHAnbMvCyUwnPOup32Ehd7lB9jTW92FLXlVVmWziYNa8NNaRrteln9FBmjl8oJ
qk1xug3U7FpZ9RILxmNQHVnkbUgjSCROF4EGpBKDnyE7FpVyO8lxeIvWpuYTZQNkUqpylcHpWDmd
nK7GAnPvLC2uBFeX+4uogtSB5IFqwoVNRj6HKVdLD0e80x91XQp3bYJqlhSJdoWWl59p1bUt/Zu3
BqcFQBqOjoxJjr4EfL9ssAy5zrbJy+w4iaJGhlU43+tIwo2uTSldDrYMvIPKQULFjEXaVH4zOhQJ
Pt4Ul7v89CHO4oqcGlFa1112lNJYWlemlPhZmYSf/3gUyP30eGjQQsI/h4flraNIaZ5ER3WIwNjJ
irQaCkhMH4/yzkY9vSgow9AyhLaNCCA119MZjSdZr9qpiI6hM6y4zN08/ZJp8Qqu0no0nh31PjH2
rfZFHwrPSnQXEK3rZN1qkrAa7u6sYEKPOcanUHbb+EWd0zut2Bv6WxfqGMY/qtHnYMRVIgV62Q2e
3QA1qbItkfnaLobPEKFu7LD/IurvJR5pfi1+oHb8598LAiB3ICACLoJzVjKkny7sYjU84qlysHNJ
xSuiuRrxLOn6+UTagAiRElxIAufxNhqzIxFKFR1ThOu3wpgsL4Cht52cch1JVuhj0VF7g504ngWW
bltkquICcGiufNHfrM6F9QW+GewsydzZ7dAg6uF06Ischz7RaG5gNigvFdKP183l5odbxrpZTgDk
as9PQdE5fRhbRXgs5vppkGfnsWqs9knioMIFJbZIcVjAn/54UMJp4CDE9YC3zgP6qAFEFdlIC81y
k+1mjCIOAMvxXwnGdZZK/YpI9JrT6eWLkhIzkaSq2GlDbj/dH40+RnSF2wJVFfCBhpkYX2R7bld2
MSorllF4iKs823z8ou82HKeLiVEBJwE0AY+DSsXpqE5OH62a6uLYOse5DDwlwt/QyFAcy90ShsE8
rDs42sXTCAZXHp4yiWxO94NhJ4KtoFZlpndtt0O4xbXshz7+rleOZ07TNp22ioY7DfQvuFl5udaG
yE20RyW/1aI7y6EMHBrNgzkr60kGs95kaDw2bsy16sT5OmjzTYNUZq+0qxa5TKtJX3KAz/6UgZm1
awCLUYtb0FAP24+nZMmUfp0RShJU6HCbtRbkDQDJ0xmxZva2PMTDp4LLYVvJ+KJVmEFupVLW6M2h
odBaveXnnX7tiHyP2k6GRut20Y1aRGpQST1HitlOHs1cStknhDJVt0WA9rHLjPtabcMd/i200ELm
OrDzwNcStrfZDfo2aUGS5+aEXFafq7jymvEe/R/d4xCa1hVHpoV56+OcY7s1Bl8+nqyLfh/SEmT+
9iI7yCq6sHocxzCN9NqUHki9t4ioiH1pSfFRRFnjS8Kot1LXrDJDFitpIICZRtn2A11S7hM7drZj
i8NxR0ndnFTsxntFe5zsvl61ZZje52qiXlnuF4HegtiBkI85CScozY+zTVZKTtVZfa09BEpIoqDq
zRoiQfkMwvy7FHSokCFi4MlqUN6Gs224lel0Xhr33cpurHSNpVLv4R6e/OEVDGyPzt6Sxi4MDirF
p2suLWepdMpRfQjKMPITU2pWXRgFVypH5wf2+yhQZLA3g4NPl/Z0lFFkUTHMi5XGFIs19ntsu6pq
dx8viXcVll9XMQA/gFdAu0H4EdKf3wt9rmRKm0nGQ6I41dqs9ckTKL3Ch5ZfUAbYD6mW+qmdPZmL
RsfUdH7RJ8KfRkR/Hbut/TIf061TOMoesZWvNS4+bhc9RlEcIZVsf04MeVz1WlHuqbObnA5kQCir
VJ4aKpFf6FZ14wS5sY0iUXjKLKVrirOGp8u5hXJni+obPtVeUen6k52amaenVoV+nJ1dubkutjMT
wSzQUeBwJQ59X4y/xJCxGGanxSbwgVjHN9bovXuT1+9inzL/YfTK22gFxe8ovrdv8WNw5QpblszZ
V1jQ9QB3lnIkWeLpx0ZouVWjulUfAHxuYXHqtbUy9Y1CuvDx974gi72/JqgLBKkgooP0Ph0J60U7
Z/erD+LG3pib9G5ci52yhmnthr7iyuvc0zbiS+9bD8bG2surYhOuIldaf/wc5/fn+WOop48xml0X
93KlPqAS7BpIwWXGd01satUEvnlljZ/vJGJlcC1L7EVkgpTI2Svr2lJNiVBbG5XCuLXs8EtTOM6V
7Pv3g4CdpqzHxXyue0tAVdVBlgOejnFTLOMk9jGQi6+8ynLBn6wTdEmAQNDrX6TruH5Op80YIqRc
Z1EczS7EvRmuNXLQZbgw84MVYhnfaQ3k9xWYOU9K52uL5/IdFyzhv6s5lLXPGXsUhyd4qIxeyakJ
e3IqlwzrmnHl2SiAvRaUAf67S3udEp52+o55RuUnR3jiSAU379wZ2PE2I6F++HgFnoMj/z0ONXA0
QKiFsedPx0FjJGA36PlxlJNxFxXjQKe29MoytbjOlRZz0VbUXh0Y9cpO0XQFDD8/NYYcbJQeT7o2
70uXlVD6ilb3hymaIndOoX5XdWduQjHuumib9vGPAa8/r1Xqgy3SR2jhyaZUxetkBumVPvpZMPTv
N6IvRA9rQUCfyydMsMaDttDyY+WED5NOubfmOxkQQV1UfGJXD9GoFIps/9lmfh9Xp0PECU5ERXv2
dCYngJAWGuYUZBrF+JzlWbwXHSldq+ehm1XW10Zcs4P+zSIBkQJCmYIar3uOWEh1LpKhirNja+nR
Nphm28s0qFHva+R/vI7/M3wr7/+9s5p//Td/fi3FRPM2as/++K+jeCse2/rtrb19Ef+9/NX/87/+
6/SP/M3//ObVS/ty8ge/gDs6PXRv9fTprcFU6H1MnmH5P/9ff/hfb++/5WkSb//867Xsinb5beiN
FX/950e7v//5F5T7XzbC8vv/88O7l5y/9z3Of7z8GN4u/srbS9P+8y9N+4fMFqftyv5jamV23/C2
/EQ1/kE0QnplEJKR4C3qA0VZt9E//8JL4h+UrMHiq8v3X2gNf/1XU3bvP1PVfyzYeE4rmqvUZ8gJ
//fLn3yA//tB/qvo8vsyLtrmn3/BRmEx/XIEEnEvPuCICoADY6WfW3hUdoEzVz8AoyxNo9tOZcea
f+RUAnB7O84zraeojhPlNgkac10pWnlAaqN+GovScZugSlxoHzhOkWx7eRAP5c6BgnuIRWfgRCnG
zotl5dNk2V/poh0s0MWbRmAQDw4eIa6Azq9tV4mXS/V8gMWLS5mYcSF0jFe9wBAcQd8nq8SasuvG
L7I8WBwgciQ92ASujdtZ1di7Qp+KV03ust3EttrWZic8EMzFLuHxt4L/5VHotCH8AWePg1pK5gbN
UgXeX6l6RQgM0gzlgW6dEq3w2HzWlfZHZ0QHzcwf+KSy29PlI4JLAxehgHxr60F/YNB7xOzXzlQ8
WLV9V5GUeFocdQdrChNrNU1pUW3miIPipzbKE3TcMEIIq6FwvdHpAe9KeW7afc3ZfxN3ivFS9UPj
JqMNeUrWHyk4SrthSgdwAngEh9B7/AJ+4jrK5C1qfIBJO6ND2hsNinU9WMhWaX0PLRZ4wTj3r7nd
gixQ8ReoJro8cp44d6YO9cVO586XwVoiaxF8ZlfQmBOAD9y2JK2XSg7XLGpAYbVi10rauFPkqDkq
Vdygvt2XB0lCB6kb08pTNFKzBGfrFSRL5am3g4LzsC/a1xra03qIG+V5BpR6mMxI+57VjgQCs6br
z/ztoJ3kfMC4lX0zVkmWRVuIFfa3pusEOu7SFl6eLXAIbAHmEXnzep0qUVyRhw/TFiS4IL9OBMWe
1JExRhb9/DSg/IzwdNnsp8QyHgDPSFtL1PFqhHjki0iki8ew7MqtoW/CrGMOTXVsPKPJrNfSHstn
O8nzLV51uTeLUd3po5Y8Jb2FQcFc0kk2e6BQeVruI/CtB4eu2U5zchibvPWdHcOdjhMdmv8gUGbx
RyVFYy1S9JuhlKWDmThKs8rDZjAxo0AyNaiz8mUahn6D/pi8qbq5Ll11HsytVtnykmu1lHnQdvQy
JwhvtLqdkRWoBta1nR6A4hmOG8UztAJqAVhpaK9RL/1QJmdjFRMKHehXSV8cxF1XJdzlTYCV7ktZ
NNVnSY/0RxbOzEqxUDY30vFBV0pK/U0pAxNom9dw1qW9jAfbJ3qHkocsx9ci1zG9KSBcl7Ld0JIY
0WeHzXYzVMqIkBpK+GBeEcF3tHpthLLkI/eO36gsN2ghpFpk/ayGqto4TqEfrGR6CPMwdNWiiB8K
qGiYfR3rLnI2dV5uG8nI78ba3Is2r2+o/m/boSoeLXQgNiyDO1Ldx8QpXkoMqt24qreDCTK5LsQy
Yf33SXWk27kMP+m9jmJNaLhdotebqJoy7My19FGRHAu+cazcYQbybIHJ/YKALgowhdyhxqtveyt/
SQNVXqtFqdyNGVLmCGC+arXU/xioxqeB80RDYiNAda8g5wEIC4+42H3OnWYTNCmi39PLgCvb1Fuf
gxx31ULK13ZbGK5Vwp43G5/K+8Yw658g0sJDKRvPSta/EliEKBMNgT9m4Y9ArY62PEffY6hbULYz
y53VMXoDfPbJiay7psyrQzZKXxGPWoOKALOdRavGjA+QynZmJD1L/WDdq7o0+XFcfe1D2zPpTguN
FkIpovvIqvaaIF8oCnkvdYVYYy52g8QqOIq+cVtN4AkcJj7WURwXluVVjdAfzVZtNlky/S/qzmy5
biNL16/SLwCfxAxcHgB75qZIiRQp3iAoUcI8JGbk0/cH2V0lydXt8sWJOF3hiwpb4t4EcljrX//A
0ejqKntY0A58Q91U7kFgP5hW3GARgAKv5Pmlc8ygsvZvk8HSiMpYALiVrYLVne2dpS/EV5r+slOj
t/OqN8ss2r0pkbtwZly9Fb5ErBHLtpIIfAauu/WT1IVaTbQjUwl17EqbRKZFBYMqv+T+8jVT2sHW
jDVwrPTq5/Kc5TlplJZGvpudfkmG/Ewe0IM31UdHdCbk5mWXefHVbGQXpTN3CnjR1zh2hqCsnXtM
sx6q0r8s7IzAnQzjedTYT7AHCAJ1++OS6kbopsb9jOub8Oe7Unf8bwWhh2QxDM4+HXy6l067zTNu
z9yh93b5AXslqwU+RHNwyUYLEjXou8FSbWDZ2RTIqRaRodxLvkwTZp7qke69Dbocg5XArCsuraH/
kFIXh6upXsZen3Zx7pVfvbIv3/saL81krD5B968ZrufDcNDxX/zidf7CwH3ZRgZF96b6SUUNv+mB
FDZ8IF3Nc6NkmtP8Mrty8O9H12GBKzWIMLUGf96jAI5vm1UtaRBPmY0vcjmXn8dhyj6Q8jplUSfq
cgy9dJzQR61Nvpeuc09qQLPTRp8syoGR9IjInxw3UZ+Nso9DxkfMEolAyiyjuKmGzA0sFWtR4eNo
hYdkvedl27e5Jw+GxobTaqlC3ZCQVnHq29FXLK9SVIQx5oOJ5KrrVs7oXpJB6qytsZx7DLlIasn6
aXmoHK7BcwbAJndG5Qxxju31qLV3S54ZGLeqXdXKNpxnvdrntTnuMuxsk6kIsrF5JVcPTkkSGX6D
/4sWum3xScgegvwkEgSj1tOSj8OJB3Mnepvxwxj5jRhDfKR3mNbv4jG5jS3SfUoUFymek3rYLpMI
rUy/iHL93E7rDbjoEMWL2DiBDYHgzp2uZ3PYCG7WIU7mUE3IWLE+DfBWrr55YtVDt8mKwNHrJeIV
CtKylb9EIwl6kSzL19xZLRw9HC+0mjKgGNrlS5cFY208YOvE3nRMAsZVU+7tWfu8NoQooOnrDpVv
PjdNxcnZM4o27DoJNeKSgrVxHjO5XtMyHnCSNpugcZMkLLXOD2Jkobu4ZJVaReIT77kqxBvrdCKW
xDxWmZjcUKAkjSAAzldop+lF92ZIS35XHKaVWY7o60+Yc8QqdGdHE0HcZNmunYctXsKLb62uLCMP
x8mPs6zUZZr84cPk2i9uKiVEQU9DpTV8I351LyVfRbAkiSmfTpRhzkve6+7Ozy3yaFQ394cm9fd6
1xx6V7GMvMhylieiYuW+xMZw1yUyDTNiiXzNebatqt+JhOiCqmLDd42IWQKNh2bU4hK0ZfZ5lHF2
Xiu5FqHj9i2weTe9yq2vBQSguBkKhE1NW687JzVqHPunzCB92nZ5qaAdFQ+ACZpzLBLexy4nxLfa
GfNSoD+ok1WT97qkmsayr6y4bSyrVd2lGRbTicxVXzoitFdZrgAIWB5jl1Y0C8aTS1qteyMZn5M1
W8edBmusi6rU06qrB993CiZw2eREtp64FygbRVhZTt/tK6Gy8k5LVlN/6U2xnCTKQfyPEO5Xzcc0
73MRmgMpt7eoswTa2cVa3a8E4M6LHpqpGbdnv8Qs6cDwYH5rhsSdiK0yyty3AuHXy5PonOTboicm
FrB4eGoVYVBTLoMyMeh2zTHu/agbjb4997FDSahhegB7S6TyMyrMcY4WDePxo8pUmoey0VT22FLc
nltnhBGgcZ4FC1NCwL/c7LG66a0zcNIajOWyjJcer0p7V6/9HL84fMAlE96CPL+cp6m7nS0kaheM
7dOHHhvhyKKN3PVMZsfLuk644o8ZHIi1M73uSHaHjdNx5UMGIwgy49pvag3ggo949dy1wH+nWkcS
6BzpFPONDrm6p0auYuMWvfFEZ2Jo3XQyRVw9+IVtf/ZzrDq4/XQP8ZVy8nFnriQmB6Va+3rE+U0N
/DBLKUbGU56kp2nKWWXz0nrcXWndv9Sr5thR43iZFuYL89DjOmat8Twnveae685xOI9qI8O0G01Z
0Qdzn3ftMVm6RXtfpJ2aw2rZzOjrzJH+k+72HNimu2ZiL0pfGw7sMYHUiwHMWIYya4YyyLnahqA1
kkyL6qmT2qFumrqmBBgS5+rqVWaeF51En12iZ0MZGVrhUAVzcnRv5jTM3D6pNrtcTIt9U5ix4t6L
8Yy3hlp/HTyOX4Il4+7Ry2CORVwN1XyMu/i9GBhzRGp1s+U626o/Zkuj9DfPnLz+IJZVTBCEdJ2W
JZDruF4gATa32sAleGCLYZ7UDETCCMCr/GClnTd91PqBeU2eL0t9J+TcctlWK+0xgw9KgqHtXXws
eoQPYDO7cYqfsfB13meiqE5ZWdnhsN05XZ9VdLMTZMNpKQgRw1kpz9fl2Jtbe2cY4wlXVHHngvzd
GaKbwnL2ea8dGSNuMAhDfvIJdLrzF8v6FKfpI30T61NHTB5oaR2nocHmwzfdr57nySFjnilNGorN
XAM9wjBFRLTGMH4ZOeEY5FhrtKGEQU9kg3+U1OJPdHz4mHVycftzW3rkZadqJXl1qZE+GT3c/HgZ
jNCRegwsGXeDf2Y8VJdR60zFAxLC16EwHIxy/G4vY90PR8+6VcY07kpeQJ2MVyN35yBP8/s+wcUJ
qXR+rtxxKell9fJdl+TfVpn3kZs0+FCtbZqE0HX1nZTWwjTPwAgHNGN81Sxr/B21/1s41DX70jV9
8234GXT6Gbz6X4dWYYoM0gTI9H/+CxT6E2L1kFUUnDeAUD+BVv/4m78DV4x/f4NWCpEAfxeYm5uX
wO/AFc7Cv0HB3maJTOvAQH8ArrzfNrtVhgJkWiBzgPT5T+DK/w2zXIj2xAuCXsFys/4OcPX7KPqf
wNVGTbCxfjMg/H4fuP2qXsxnp7UtJdoLwHq9hliisoqSTnA1tO2eWtkPsxYSeAvPdBe7VndSTZc+
iZionEBR1cC898Qz+pD0baYo4Pg14m8IAAsrcJ003+ltvXEs05JQTiyO07sh7+Jz5tDDBqIzulPj
1+pajw3CBbq+9K5xXXW0atf54uRxdTtqo8F9ihiWQXu5N0Z4KUMKK9yyunvbJA5NLCzSGWQroLbU
HmrfpMrELfpb3KRA5XPra01IiUWqROYk/JsVH51uV1H1E1yonLcM/cXX79+lj13gqc6EubETc9mC
4Qh1v9r8vwWr2PvGldqD7IGdGAXgzyPJmIXJkIzYqHVV0kR2kamrO7jNjXJdQDUOpfRNwOlGlTGB
k1WNnTybLWn3wmm8qC80gXxY9hQbtZJX7qJeC628WDenlVBTrkHhUmbGe1V0zk3SD9XDUBmId+0m
/qQv+tKE3qitS6hIXbPvjLhVV89iIu7nVFjKSqw8qOx63CVJIqI24SUyufUDB/3EOc9GlAbEyskn
3YC4oWHy/zAsbjVEZJWJ4wqfXgb6NOb7WMjivT0xd8WDfrI+xmQS3c0FxjRUgeZIW2gt/VNbefZL
3hJh17e86XSZ+gddj7WnKS6So6t6/4SdZ72LUVmchF/FZ7fH19EYnYd2cNSL7czWW7bmNs4xmdm/
Wxx7L4BvP8EaXm7Js1L7dbTmd24NRmSPSssC6RHFIJr0zStWG5BtNj6BXhZ3FCj47xFFj0/Pygmc
uCU1iC7WSxKPByat016ldnq7IIO+olxpnpdkEM8yTdfHLKmcOzGladB5/BGrsIqPEyUHDQBwjOfO
UziKbtg1s65RDW6dpOZ5B6tcu5PMuXQpHYqdTzn5uNT1uyyn/KFIqXdZs5iv6eRhCpHGpDhOvamO
SM3jc+07KQBYAQanx1X7yfFRvZN4vV5tMnruqmJMXpSnzQcUAHSkA3vTMBUcadUVV3j6xdUsu+y+
1BXx8lljBroaMu5iH7ss2ywi6Yz2JcmG+tBXvXctfaTnIqdBnkt+HuhG/cGJm3a/GqO4w1Wju0sN
W9sh92DWanXP/upnYab89WoSpPytpPq8dYY1vcbwcd8w4lkPTkGv3Oc5uGqRFdcS5DYJVtP6WG4e
32SmOSXMziHJwwR/KhDJpBtlVImuOaYJ8XMgtQ2//LSkYTGPVlBOfWJuDVoRDFg3XvukxyW8sPKI
w3G+Zk46nbVF985UssWHOLaaCxqeFewUWPVBpEZDve4y9B8BFoZqphh1kuKymnVyJp25fWy6OKfm
inEjHTs1ntrM1a6FKfor4rLx45SU+o1cBjkHfWepu2Yy5N2oyvGGjIv6vSwm/Yi00zkmnDOnKhb6
foFdFNpCOq92PI5nJ03iR8LGCGTD7jmqW8qtH+6cPwYRPw4evg/Pfjm+N3Y15Rl+z1s80M9Drja2
e71O9eJi6Un5sbESzw59Wzll4I2AhIMeX5xkdMIJfsGRUPHpucWV5eCuw/hskzp+yLRhOsRtaTwV
lrxtZ9GGnYYoqMJh4Fn0eXExC7hVed2q0wKOcIldqqsQuNb/C2INzLifhijexnvfBMXwR+GywHrY
xms/kB0Y2IzVZLbtBQXS+uTVFqdm5tTLNwYo40u6PcOul3Rvzvenuz3ndXvi9fbsgUfSE2wy55hp
Bm9GafV7o5zGG0hx3V2x5OJu4Vq6TgiX04AwZXHwExs4Xm6v3Vjd8aQpezhb61TQ4W8LRG1LBXEA
TPJt+WTbQkq3JaVvi0tuy4xsRVYcOdPNZdyWYbKyIDnAxnOvD/PVKFQeDdvCbbNUg/ocE4IOmaLP
BveONi9vo4zj5c2XBgez0XIgNgnOnIsuIttpxlBW69UBOtrFbZFGdRPOfXzK8efomuRkw31hRyd5
dhqF+86XJPtdas59f40RUZWXVLygds/Vq2YHMFwsxhMyf5+bz91aBkP7zc7gc70k3KbOADKLi1t1
rdL3dfdaL4/SrHdLdcIHKV8++15Lz3xrWmwvK6jXZ33AJNPXo2S4ZE8+I5OhCBYu1TYoWxxVs52n
La+Ls++SYg0obgf3wZm73ZC9s0XgiIq7k2ydtAAbCnM7OxUVI5moNi6u279PPrfuMVNFUDzjvuFV
+0l90sonfPgscVcA/rZutBH8/C+ecVw/uyyZOXs3+ntvva56GWY5bokb6CmzvckzLkkA7YyLlz4N
oono98K+nEN7NUOsiNaAuMFTZhGcCkXhsa6n22pagnwmql7i0u1muwLINqmBJGo9MLgH0zjAju2c
OjpGnx3T9pNjaQMSscLQomGeodR66fBkOnFLCjPPhNy9G22qMtDvFWR1hk3bTPVcBLYxBwZBTquy
bqtO7VGUj5FYVz2I6+XZt6ebsVRRT601JInGyEDfe5l19VN9n9vV3qY5HaxPjrl2AeOfb2qen0Vt
fClXvDy05s1QPtiN+VAtaOe7+lFm7XGR/WXuRFANzXlmvugFbfysj0dGkbel1XHaZeKdKSw09ob9
QVrj0TXq41J9UMle4TDKKGDUd2qdz8AgYenkoT4vNFExMLDysahduvXGxkzoPGdGajDkX7udqvCl
aeItV5cxA25hGahUbgLXpv2t8OK7bhyC2FtvRUNPmSQ3eDV8LvqVFluWMLy0I90OkmLXNXZJ7X4o
R4Wt7ee8Oi/ua9/wWqxw9T6b7oPoIqNqDx55FTPWKl8aswg0H7icSdeazwRKXAnuUUT1uST8roQc
9hXM4B6fXyssXICdiugaPfLaQ6k9KcaoNWkvw1iHc37fNntWmcC9yeg++eYlLl9sNK72AFMpFoGW
3/biUyICKT2K2erixh9sE+AcLK8woqo/Zz4ZJu44cCNP07sx6TCUEWGLd29innL4ueandMVC4mA8
pYZHkKd7KhM4tNkpQaAxrtyFI7uEnZLXRzk8KX+3OGZoQHAf9Hfeku9GiZ1L9+YmJ6u8mo+rfod7
StC9dhmGT/mbZx3U17bjppXhsLRhPd2gkzaMu9JQ11besgPtfjg2/otfXAxyRYFMzfkDdhsB5ebR
yN97VXGDD1I04tucmxJIxghSA6QBLBJpi7LBt+4tZgc2qK2ZdbB2ierZ4ZB0MocmmNw1VFgG+fq+
o/pUst+55lNb3lp2dRDjt0E1/EctkM1LYpZUl0nUzMlG0g0RA/N9+5033IMGRhPLJAF1zfIx8OTZ
S24p1MmsKj+nyYPdEYq2XnL9uevSwEKlqFXf2lKFGFFBvjwZJWlmcDKVKj6anQpxbcraJdLL9H5c
5S6TZ/mWML4AXG2YB/f6keGLBWBcPtQodqr22CVbuaIHqdc+CfnBhxWElzB9QhNqzN8d4EP3xl1w
Q0SkZ2unVXhHH7RDT45QgwMLe6ViEwHtW3EaapB0BKj5ixh2TJB3/3OZQHP456uVPg+e1kY3wz/y
F/qSradtYupNeVkaNLRB3s1lhAyXhZT5UrfhTNdrG9QbdxyyZSU4YcX0wgTJp55Z6DzM6joIbWWS
mFFcNHEJHZLx9Ka3phLQvhcFmBPUl2KrFFxjKPeid/KLqCAgrUrz3jkkDWGOmHXHoQZITGcxR+aI
ZUvf5euhm3KON7+EElB0QNsJgEc5f2yrjDWyVcUpKBC272QgXuDfpoAy51W8b8tL1mekOse0INUA
YvvVbT435Gebu2KSj03BcMbFDWjkkjgn+nJD4LFgX8VHYPbvs/ijCbo7GemxbNOd26vhUGGyOQXG
qOZbUXTVXrUPro+3wPIuEVfC0q5Os3PWF898zrt7HENPVdoFFq5zKFUj3bsO1ftkrS40t1+Naueb
H3E+O4oCKAYB/q6gSyRKyEgfxubkyEtB+A3JpTuzngKrn6Jx6AJHmdpRK9XJ8TF0mOpH3HZZKgk2
KOvZi+/V0L+pjOtYu1ut1yodTo0d39fuIx1PGgL/4JEZjJNzqKruWAk/GuVwUZ77Qe9NMFAzmNI+
cPKHRpIhqeKXtGkv5vJel98c9dFde9gARihcSn5oVr/Tl35iL/1Ys/4SbUOZ523ZGy7xADhYC/1X
EwclbJKubDldQLYoHZSAdlDeIFJ6oRZSV7xEYXzUS7ab+4RZHgqryGg6sU9aCsDvG+NvQVgPTcU/
/yN+9e+hXIevzcZm6n/9UT+xs/7/oGNt1rf/Pbb1f8EVM4ZaP7Kxtr/xO6ZF9f8bAWU2sk4f1Q6G
nNTpv4NammP+RjKujegBrR80re3d/0HH0r3fkHZDyMJYd6NpbuKuP9hY/Cedn4arOL0HjO+/h2n9
KnrEyobZFoGzuF5Cq+V/P7cRcGXqkardiprtmrJF9pT4Zrlb2+ZL4w+fIZjcj3LVj6lBQmw/jXSp
FkjCD0/sX3Rmv6r/+BY0MZtdC5rXf0GeJtELQhp+X9FI7gLNwXT2ahZPnj8sGr1ErtWhl7scpXVz
06tq/otu6ldR+/fPh17M/iSrFV+F7Ub4oZny167V+5E8Ebx4tCyy4LaGbCD5rq3sdGHIqAbGYBpH
eIBvGmA96ca0CaovZtp0RNe0zNRsicS3FrYTSeeOHBHYdE13LMu2/SN5429txX9vn72bvnbD2H39
D6iP/X/sx/rtdeB++l+w7UB1f1hFf8KUP4xvrz+zJrc//wcF0vuNIL1tTUFphDC++WD/QYHUf8M4
YjOkwSIaLrkNN/GPPQfLER9SpBoGF7/hogr5x54DRwaQhq2IVybCuw2Z/i+s+98gQNrf5c3/BCJc
YlNwJ2CujlgABTuqjZ+Xm+XJYlCD89yDpDgPqZykS/kqgYO6GxZ+4n6FHNixiohT71FQWgRIGusu
iZkLHVcoRCLsEI/tHYEIFnsOzFL1lOxRn57i0OP6g7t8a5oDeshFrrWxjzMPeCBPbSKEw8p2DHJx
K8hfYZPNeR1p8eD0OfnyVoJvRryYxm2+4HHSEt6QbZ3X2ogGOY4khCI9JBioO58TQl6w8fKate4H
svBMu3CPbtGZUyThtnlB6Zips9MS6VthvShodJkPh645eI3TzKHIjSVL9qO9UrOHKsHEgN6jyN1z
4WAqXxKfuxrYSCQSvkNUbu/yrMnWtt/yGun0tbE7e9yv65rpLY7zVp3tXaOHPKArj4YNwAH/rqbu
dCNoAGSmQAGYNDAXSN6KMCKnTEq8drjKJiH6wLPnlQiLCgyn/WZCQmgi4r8qYEZhgut+zhFeylsH
9nVXBxz3dY37RlcgWFqATbqgRoZbBJXEDXlDdz3vNPQMAb6tDbE+WE4YiT9eRF+NxU6bU/K9VpTj
E9MmvXmKIZSkARK76ZTGtRqCJREL3JuyBEKTE76Ai2+NH3hd9viIQ/dgXqRmFUAFeT2a16XyxiyS
haplYMglvuRj0jsgBrU27ItEzXw9o1STGzS9UPhU1rXxZg+uX4at13XlrmAB0/aPKSPfgfS++lyJ
Pml2qc4fTGIT6z0ZN6YXumueEVZWmMl4Bn0WTzAGhRdYucHfhJvTDuYeB2H3HkJnOgTd7DNjr5vv
WKcYIC8E9bzASvWHjc6jy5Xf0p1qxcC3hOgXMQd1251XmCQ8AUkZ9hJB8tzsPuNFpjSJZYy1pWy4
LmSQtsZIndwWWOmHhgdrNCqqJnubYzOdD65TmyaDB90GRMbcX5rPom2Sxg0mqbXAqr6yJuOEuaAy
88NUzDHz/aFryDkrFT6kSwJWhiYsM9/V/iLjXac8RBp6nvClVNa0ZdhYdu1jBRSXDEkqv10PBUJS
wrjTPL2DXNu/WWNXJoHKvZXWyPdinBXMVozBvDoMdvVkSu7YsctHVi2PcYaIkkCpyG2cS715eIc9
Oz8aVID/mE8x0Y7NtDJD8kezpZ+eaQab0YgPM2CJFeGpOrzUlSM+uLGyXrDecj+2cusap8Uk8ZAO
TD96bpnMN2MKaM1g1si8oLehkEXp6EDRUlbOYivb0poDuzOg/2EMT5SgRIGdnd1BgEh4s9OcLLts
FmbGy0SD63fPpd1SIrdrOsMvIhG0A2UsWCpu6kyfpMURE7hiLedjK6y1uemUpvZw8UrvZUnFAEeo
t8x4eccQ2htCo03SFaBnriQUBDKw6jNG1s6456hazSjHbWj40CDpLa91MjRrUOATWfkh/HFboxNx
coseF1eQfIZmS2GtngCKtPS9NvgDblQaTMclZwNCKhsDqGnSuiYm21QPeqOLZWRCgcxCZhh2cjAY
srk0nlMhxBRZs9C7E5JKH9hjasxsl1W6dC5aolnDqWhs2V83F2Htwr5N3fNsNbUno9mXSxdqbiMI
lzNE5zHcgw0IAbl0pib5gpAmnV4WP4aLa88xVPIec2btqfamnPT6qIRPPDkBniordO3Uclv9s4/M
R5G7k2sJrDIAkU7kR3/OneQR6on9jrEMNFVYMNbjDAeqZByWWObBcKauO5AytAinejag/dWhP2mk
HlZhqqs1FR+chHvCsy7GmMGJKsZiIMWrKLSbCculcWNo6O0JAyn8ARw2TPqhSiewrU6VdQXrOSPG
yWz8ERlsOoD/lHiapDsDT3HzPUm9wg3hWg33nt4DqHZjvJVJlZYvB39t4ziS+VzdxpM0PEYpwnj1
MJGGHBSPSx0YIq1ue7TVaBsdzF/ZVNuSxMWZYaEPZ0SGEJ3r8mrLmQY5txwwCU2aBVmfaVncTqau
uEx7e8gAcZkovxv6Eo9eSXbufMAlKL6D/AVemeMitZ4aq4PdKpxBfu0dp312aqXWvY8d03WSa3tN
uJu2pSHEuUrQcAdzJvz8qLAJgGw3kwpxwhGM27Ph3jWiWOdQ2bta4yRYGJdOSR5NO63pXq3D9Ko1
VfuW+ItXXLXOkBA3YcZKYD+f2G7U67oeTA4yJOhKPeAhYgJxnqE7dlEGGwT4tqhQRgS9CccKRK3x
vQA+OAbwsPjtLPLcRAcvk4Rb0qfML6gKnQUM2k/LfVy3EOm4vgdO1amECgRKAwC2GsibLDeBG7Eq
2KOBzXI9FoPfz/skb+2XBQKFluOZ7LaSSZ9OQOfSIKo4IuIf1HtH9qkD9dk0D9OYOQ0kpniBuO8v
jgq7bnY+eEK2GeRAkb45cSm9UBtp2Y0yrr2o7QwPEXvbQo8a4eGcEzN+X0rV8COrubz1/clbA09b
69dq7NuHWesdb7dMTkyb7hhZbV4lLGy6cjLN1ke4vVoatX0Wa0fMDo13WEcufdDLXM/flWmhmlM+
rJz8FB8p5HDN/GQ2Y5EdoUpnX23eMg+0yk3jeRoYvTwivfbHA6adTc0MyE+NszdZkzjU7iTlsR5c
xRmEvrynHJB4pgxOJVvtfrFbc3jLagw75tCBp5eHs/DVNe4y43Mql+SDZGygYNzo4ku8pEyPsnKE
89Q0shoR4xfue4OxTxHEc+duF1+Kufasi7fOGscp6NLE5b0KU30pF5b73rWrCsPVHvt1WPa1+1os
KCAD6jgdm08azAvKhII33K9AKjDcinkHMcI42RUPInBqeE/kjFrTNU10GNxd14rHDp83otUan6Ii
yQfqRE21ehbMMlkT1MV9xnE8lHz5XFfyc/Xdag4NDVFiejOcnQ4ykAZY+l5PndXYwVljUFm2zQS3
B7frgKVImWX5icMYeBjkENXcsCcogNW3ybbTGxwp4m89TNbnkdKvhR5Gwq5TirEIu0zNMmi8pDPQ
kkzi6wy0oweM4+KPZJb231Kc7+MnjNK3Sa9oq2XnT0VqfFpKhvUPjeMUbh0y5qndg5F1zJa0kl7h
rxzKfsYYtxaAxDeI2djAAAKgX/y5BfAnyTiCXypIpdFUvIm2LHeNLvr7zC1oNqEod/rvHKT/Fkz6
02ciu6brQKCMIT8Tw19wTYOOCY4abGdXL6qLZbbeQRXaslvjRe0KRsh/gaTSZf2g8+J35POYTeLP
uH0gtkY//462tuRcCjoqgjW5d7hvQ57xuNMZV+wSbZijYdGx9hhrf0fAy/QX8bXbAPSnJstCeE8u
1eZCSR39HXP4oadXBQaUDHupnhtH4JA44Mtu1G8/9Jz/ArkA2PnlQ3ywOSAc4k888J1f4BNseet0
4TAPtMlywnZ1pMUZLJi7FFMDZvQPXOnf/iwACrzIDMxDfgEpYj3vky5rwCopuhiUatWTnH1xM3b5
2P8VIvPntYKfDh8EArnZUf0aVKzpclbl0jr0NJw+zupCBJ3h6B47HAxCLA7nXUvVHckFwYNbmd5n
qPwO4eOE0k9twrkAnPNE2s3wim3celZa261/8SX//IY381QgeswgadrNX6TUjDQ253Aeft54DcTI
rDxaWv5Hmvf/C6yl/d+lM90e2D8W4J8AloAx1dfsR1hz+/N/UPWQi7KxIMMhu4aXt1Ep/qDq6VD1
gFXI6kVjyvH2T4DFhsPHSvL51wAfnrXpPvvfJab8HVhJYKSEsWBrAuj5dwCWXzwLQcrhIwLRmQS7
GGz+X7kRqtVEaulzdVIZYh8zedS64jt8slD2rR9ny+PEzW+K6dSKqji5LJ2jUu3t6ud/kQL3yzb6
/ZtgYYKkGqCX3/vnI3Ds06KK46w6tcV8itcwptq1sk+23/6lKep2mv5w3n3/KJ4h2BLHESPn7aj6
4byTfU4bUY3VaRDxE3jIzliMmwVzzqPZMQGnuF6CIqFy0vQNcMkaZAFdme+VYWRHHXLiX5z+1nc+
zS/faENKN0cMdMOskp+/UUaJj8bb146DxOIMscD7PD4SjV4TzVhMuyJVl2LcNHRC9wkKMVwbGNoD
APYhPB50Ko/Lusi5oThJ0J7Zr0m/hpU8TWW/1/t+32eIkPz8FcqaDjbspP1brKSF3rTqC9rRG2s4
APUNx1EaMcBtFUnNeRpV5TBiHyJ7rM6Z5tL8Po49Kcqy1pZbDCAYcDbG1cpP/qpl33QDNRuo9fjZ
AMgZRH47xlq3t3ptwwfUjVjEJynjT/SbD+NySVGdCbOCet2eNC//oGqwETjqHjxzddtM48mhdvmM
ri5Yp3L6oOvLcLEaTd5xqPPzV925Q2aVXylYCzxTGUenqpX/Sd6ZLcdtbF36hRoOIJGYLrsKNXIq
TiLFGwQnYR4T89P3B/qcY4nWkVt990dfOMJhUwKrAGTm3nutb/l61EwvmP0yfHekwvdMca2FViDL
6Vyr84vaRhcaIh1zox4jMBptKxB+D5WMDhYyBce+sDE6lmy9GSK8SwjwbMRZd0KidD+Y8PmtCaEL
ogGdSfUUMxnLBaWQo1TpFzm0l2aImg3dcHdddF5w5jT0m1gHGAZUXjoj1mSW7vaZvu2z+SkJQkvR
awmK/TCA19KGQaw8oY5Fp0/XZWs8lKLEmAU9tJGVRs0zv5V8WLBzVbkJI+/NaRCbYMlMkBRUCVs3
bzJ5NuMuL+Jy5w2TewRULH1aUwwHGi3E5pq66yjO2YeRCB1K0g/y0iQ5izAE7MLEoGATBiB4aYJt
GmfrnijQY6HLgymwSk15/gRI/UsTtY+hVsm1mkGku5OtDro9xPuCmK11qOOwIqzWOJuzrF+nFfeV
ACDUn4xuV9aYzzQeYp0MDbe+SNu0WAeduguj2llllhadB2JObkozFPcwgr2Xgfrp5OXopZhXztNK
MR89IhuOXlUgFFIiErt02hDMOFmIn1SYeGe0ibMj/2ITXhM40YGyRr0lsxY+GLUMbsxCIdUfSmt6
wWxCAxgW9JWnN5YfkBd6g0SRNmtua3xpTiq8W6+Hx4/JANGF1xkGEHQTQwhz6GJTcVw6ZLROT+as
jQfPHguM4Vl1bA1Ff9PRsHGE2nDTSkYyyEW9ej+rOH0ukmn+VqdhgK8eHzAawlfRGfYDoukGR1tW
nHovHA50VO2bYcSVldOyvoj1JjvlqdZfdHmIRWfQqvJsGaydq8opiW1tOYMvRaF16U5Nu68mfbqv
oCGf2i7qLyysobcsb6+psilVhZMP75kwL2yiT24pTjSoYk5hQljZGxx0GeogOcUdalpV+1pb+lvX
dtVzobfP1lhdafQVYH1sMDcHu6RGMFLnPcE+spMHC7vLwNq1Vuam8pCDzfn4Jc1lsG+MbnxwRuPY
9sI5zcWDvfx8Nff5uuvwsmVnVQbEb1Wpe9MY5mM3ufsxGze5Ji8MzXqURKLEKwizNOekk65ET2SV
K58mIqd2razf+EpMGrXThmRXTA+yXWuVu58GQXLbgGYybZutQPKXtaixxi1aCqQ7V0E/702DnAGP
xpzOM1nSY+60uwAhu8h3y3ydldZAbSJfcNh1uFdIzKbpboxb3B7YvBKqWyc/zqnxUJl+jEgnj8MH
R4vWAU63buh9QrTO4nHeoo8/GyLHR5cyVA+MrUHTrWcXv79IqT9F64vYOVndazcU9GLTdjcvInGW
EsPYDmKfOihBMn69HjOHo10lyVFQpy10gyZq1rX1HLk6bc9oH+pENwmbeC5FF6aOkOSNLYGvdLcP
EfC21QyOEpf8PjS7/WzeQh1YN0zqwG1rqYaYya4YudAfYoXt9e4sdLv1wHQkiINTh3HbapBqRPSe
Iifye/zomKnojyP19GmBoXCr1nEPO8yDPoyv2zCRC2rOWmvkKtavw4jAPbMyNvay08zzLpvuHBa0
LrkCIHCW6bxz/V0WxS+m+26DhwCyIrNd1ceVz2DlshkvtGC61cbaISoUJq9jaKiMlY/Gyr0YlcaQ
QCRIS5iS5oq0EnQs9A7Ny6YwzlhA/qFyRE/699OFS14PUGIoICRKLLXed6cLsnMiKu8yPcQ0Tfsy
5ugUYlsLMr9m6aga60tBk4aUPI3S51gR4IRczX0Uk4p2+bjjxLhVve1taACAkx12WUtMTJ4X6WVU
4qWm/YrgvvaNYCrR02u0BnBhnDoic1kV5YuVRFc1xn9mOcZjQC/RR5yIk5/BdNTfp7Ost/jb7xPN
pXPbd7xTUdP7ZMNxG+LgK8Vwf20P2QocjfvRlPBH4V4GCd2HgXzeL00rKxyqffFVKO1y6pLyOBEY
rk8dXIGkp1sh13qcHNM4tqC5i1tjRrTluWF0UY7eBaYptOKImoJoArphDei/0qPRaVvXGNx9gop3
hZPSXjchh0DFiYO9KwB/kYPvzgPjlmflTKKavBpSa9OYrbudlo/uMJqSDdYIQrq2Q+/dDDWlHuwD
stUIJmtlv+JwN687LfoKAu48BjESAV/PLc4q4+RdNua4cePqXh/yx6iDAiHMehXqu1K90oHSEJrH
wT6BoX3oyqryQ12heVTeXpViz0H1kXHQVZyK95TQkHWDynbnEhKGR3ZaD6gdV3h15IrO074q2AqT
wbxHNrRrdPWiBajmVV3yy2VPbolxNUTnN7TIVdTs+XknEIaFnIcRmufnVhc+6m2gwwCwwEC3NHcb
lWHqdeVt07SAU+L6UoUuUm1MQBsWjnCjq+AkLHqtk+QHSvuLQ9j3ypu6fKPHuful7SAeiCl5EqVO
xwuAwSotpp1DJNJ2JgvB55tntElzfOWVQhxHaF3reigerapnmE7nvGzyl1EHqD8tiM7F1llgNnO9
Ho+OM7KqmOjgxPmkC4YwBauNPm6K+pA49SuGvXWXTpgMdFwPHOKcKMErCe1Ti9qjlocGxuj4jBlb
iLZS92d3uAk0ca10tJ1JqR0ZZl3q+OlkSVtWZpqv03j0PSPfYFa4mRNjPY3x4Otjtvcy8UXM8c1I
EgDlAYo6NqwxQRTenCnjVnjFIRzfwkicZ2LEAJ7tsn6DmNXPsI22xYsuZ9/qm4MbNBec7wnBStcx
/UI7ig5OeRtSSwB73xSo9CxUD26ir0bn0STQfVA4huvgmHf6WnVqbefnZbtxRzSjxkHLxuu09r7A
bu4q3sOwPMUFuAtYNNa70ywJiZgyL1wLR3y3M2V6ydngvCIaxo4uPeYCXUNjb6B8mTf67OstuxcC
bLXrWtbatDvv6qu06klmZLGvnyx3epbRc9W9aWiyumFe05t2krcWlnhmnELjvmlrX0vSlS5Oha78
sRrXnlbt7cgfQqbKzDAi1PO0LuJtRZMWN3uE5jHXzlrRb93qOOY3han8wDM2Az5mmrBYnPFwt5d5
zvrDXHnEiKKRIrPsG8TYbjSPt+4pG30H0zrj7GMbKJ9v11PjzSh5RTmqxMNlVdLPzfiGW3fFSMV3
vehSq/1S6GcQClYBNiuvlkfGCzQjq2PCgT4NeWr7fNuqEss4i459bdavVj5vJvTPndppM39PKLdk
DV8JmA5J4W4Q7ZaCrKmm21ht4ENS8Jt2xCHDq4iMsZYMFtReCmZCDMNT2CS5uLGw4jbhLYewTe+6
PuCe3aALJj3Rtq77bYUlRjHmLILH3Jg33byZvWQz8ARmQ7DoXuEkq5URCz9tOJmL6cwWzz0y3STW
EMXr5/3sHhmrr5pdrTdfmAOgM5c4OdMrHcjEaKHG18+nvNlpU3M2zcQUIgpUjbafe7mZkw3zoBsJ
GEpazXkZ20fGAr5tn9mRtaweF4WFbVheJeIJrMEaL71vg08yOxbt5nkorsJiWM3hq1W62xSjDLEF
xegtQiiKp2DtBJdt1u1EzoatZugXOV8eYyucZrWVAY7pGLc0prEcTavLtKk2KaaYXZ4CmGnc66hN
7+IAJ8FkmWobdtQROuh6/hZjWpnRtE37/mLI52bdsTLME4egEbc7DXOIAu3FEEbzMc6G21GG3hk6
ASw+WZofq97ZOv3dFLjfTNGfGsOn/brTMLT4sYZHX+d40Lo7vZh5sjkr9Fr2HsysNJiuL9tYQMZM
XPnFUHW2CVAS/y9lWzFYHic9EOjQXM6VW15kovYe65qMkpDQDmqxXMNvLIGYMuIIt2Az6MhnqXky
3TF+So3APUtrK9kZmd3+A0jV+GiH/9VKoIcjIPUS0wu2jL2SvvmPx4+K2JEcIUt4qFpaNv4AhOuG
2hD/d2K4/MeuOgZLfTK7xYSxRe+hogTFgU8Vs3gtNU2wVDf5UucEHyWPu1Q/xUchlHwURdpSHwVL
pSSXmqlcqqdxqaPkR0lVkXlCSLqKHoxqVG+4t5GZE3EHSsVtsqNqlHcW54l8Ug4n1ZVpSOcCVU57
VUg7ek2xvB5NRDwrC+qdgs/SaCcrSYMXQCzivmu15KbKqxjiMLUiFsi7VKdES6u8uXDtXF/bS205
L1XmHAHRDUhVDClhDGr8sdIB9SEbvs68oXtt07K/BXDzIHOBSliyvFbyMfQEVNQ2PKWtcT5amYlT
sn/G7G+go60SpM6MqJ0+uJpDypw82Uwz82mRWjud6ZofNZS7sRGyh4mIVbQt/FY5D2PWsC+Z/WNa
9ET5lWHhJQd0Dd1jNAHuWpNi42xmcuzCVT6lHkkss8H4gYcWB4+mZ5QcQnUb7HM4Yiav9tQ1reTx
Vi0lXbkUd+VS5jlLwVd+1H7jRx3YLCUh9ijvHJtjedZ+VIwLKPwiWsrIbCko+6W0bJcis1vKTbkU
nvNSghpLMVosZWlPfVothSoprfO3aSle4RPU++/apj/p29PW/NyYc2gB0uC0GRMwl//x2XXwlkye
jm0mKAcGH5b3OGDpgIgvD5E9OH5e4lZqdfv+15dd+n1/vTIfTdAfLvvplcFVaRoT9KnDUJcIMizO
VUaqzDWhOde/vtJPmpzfX8n5JGfrjInpemNkqAKGFy2Md0GCx6mbnbcs/qdPZfxYiCwrgQD5v+TK
6eRT6Pqnj/XXShXVSXeWLSsOr7p7JpdVqF3WI9gZRHXYQ7hF7ZZtATDnB6L3WMKmUBm7dFnX9EEU
/0qd/q1Bwf+f+mhu+H+fI1w8N23M8bx7/36WYFj8oX9rpHVEmeB9HbrX9G+YJ/x7mqDZBqJMXg6s
SjpEXmHzv/6tkZZ/oI6GWMk4zXbo9f9nmsAIYoHCop3nCXHpPv+W7f8j3+GvF4lFZEkaI2eCaBLo
mAz6fnx/M9XpZVJGhR8VNbo1z3EomaaCOpjmxnyX9xEtxC51tuOAWIqs8+HBnpV8z0lme640Z99h
kyx8UdErWMlR1A+GCaykqcpTn47arWyVez4njXcXYxGCQpRku04Mnj+mVfFEwafflUPcvavKug4R
I9oYhREjjUVfnyW9iK7QjwVHqDCYGcrG4Qw3KQlkrqR7m3tYD8feNd7svLMe2V+bE8NyZAnzqEBu
CsCytE0sOsnkit0itBaQAarsG9FiWCRRfrf4XVDifIF/Zb7NSe70q8GzkutmpNwNzQoSiwAZUq5F
Zpr9qrSYrWRtb6Hd6GkTZqUxbQKizh5tG34t1O+ShR27TJCz0XnNQPdRhyu37aalP5K2KgJykIq3
rOxDWD4eQhj9VAWDcW8Xqnoz47n9YhI7hx471PXFbuetx5nGIAICp0DsltQHz2VLpx0zS1QZUYbu
buyGVRSl8et3T/JPlvYfF6Pl0UCjvzy1TLWYyC7i/u+7IkU6G7IIvQL/KfQgGnf6QZ801/+4ym8t
LL9k2P5AtP2fq/hmB/vvy8j/nt+bl+c4ef5B9M0f+XMRsVhDGA1J9BQMY8jpYtj050RSyj8WIDxK
hCVoYvFZ/GcJkajBPckS8i+Z+PLq/2siacIVQZoEq3ZZW37XZvHjc0KCktANYMdMPTm8ojD/tEPO
EUFwCAN1IknLeK/VgfZV62R++d0X8pOn8ZON4eMy0uF3RWrhMvh0PgkuCq83jNlBbZQGhXOYHFlt
7GJhN4lpeIAu8DYISNx9g9GqUsV0spOQdg8eomd7zFq8032IA5v25r5HDraaeY9XII/q34Jcf/ya
Fus9whCL4A/y6398a2LUBkqkhdhYBG3tRpZWDKWzF5517fgeQnm7iN2+h8XgWv+gGPg8GV5uBDnr
3HJyGzkfLhPtH17YxGAOydF/MyOuvRky1T5g3dA3sUmjb4btu57BMz3nASddcCbtQ5lE6kF2ibrI
7WYDLnM6/Pqm/eTRsPAd8KjxSxHX9Ok8k0QGe2NXGJupEZ21Ivks3WYEtf7WSvXnd04JRbo1z9/y
zP/4wclFbXOp2nFTRnmD1G2o15Y1NNvf/zAIYkzIzp7O3Hc5k37XJS7tipgHF+BfTBAvPJiKBqge
vPz6Iss9+ms//vgotsXJj5wwy7DlZwoP+j7AxCnt4ywOzAtELBPAEMRkAh8Tqv2ghV0rs82vL7p8
Pz9clBWEQDZTcPKEcPNxLP3ukwlTBUXbB7SLs+GpYsh3ImYYS4VXhPQXC7baCVe+ys0KPW1pffn1
1f/2kCxXZwXhRGOgpfqcVTTPWjSqmigcu89O6Neckx303c2vL0JaxucPKdEO8Nd/JBPZVCw/3r6w
wpxeRgr2aqlN/mBFwwWCYrres5mBTw3D5CsBAgtcqGgumsEMd7PIJWvMTMZnp949MbZPlT6l6brW
Q0CgsjeHpxAx/D4LrOEsQq1z7FxisIGe9GIV8IlQq6MYhn+cXBeIBekt44n5GtT9ENNK09WOYb7V
MoPq401v2QtDWkjU0H2oM7dvJgqp1hTw9azsejRrhtdRY39NiXjZEdlDVJfMkm9OLbW7xCrxri7T
qonbDLeQRXmT1HZ/lJlTXGRNYq/NaTK3VkUbz6yzd+qF6r2zEngxI7k5iWvisddBi1J9B5f5WCIz
MMfEOQN/5B3NGtcuDgpzfptl1iEKhiUYBUNyr3j/abtrMY3JKlxEuXxTUMiryvja2YvPvi0eekSP
+HHqjJ8ZpXOe5EQZRHYLgM8Jeyzzk5pXVSiCbaioyF1Ge1sPIM0D05rJh+JAc3DO5KUeuqrxM0ir
z6ExacwPlBrWWARMDB8ynjfN0JU3Uy76R2Vm7iaDc7ACnGZZfmyPe9fG40cQXwowuqoPAlnJ3mmL
5OBILd01paWB7+UWAvUdH6Oy6Te22cidVY3hvmIRp0GvGwfySewDhD7DnweXEaHsqh27tHPD2PYp
4uacXMdcuvAe1ECtPSVJ5yEZa+0Nc52eUPIUHO0w0KsJbqdOuwkRBh9qXd+mjcPsoyu3c6yK884y
nmWfMIfU6V9CkJB7bDRiHYS0h9sRnGtkwXpNM2vfTikQp0QLNmTnqiena/cgJ/ArdEspHqzyojuP
qDLoHMcPmQE9OcWJiCq3yw3sG9I6xam6SeyEBmcYVwevDL2T3bj5odTk4iSBIFKml0aRWBvHMfs9
6vUnN9lTOry2ZnautO4LfgXCqqf2GOjLlMEESR7yjWU29CAjt9BCht6wImtiIo8MWQ6pk322CjE6
beJmmjf9qMYNB/GVNVcrSJwMAKW4LS3p7bUGlpBHpwPQ6dxtUTuvggmZ/WQFDNek8tPIvNLdhPDm
QaC4kUhUnILWUJrqAUbFRF3KAK+UIuZSgU71obXON0qDSI4/DWF8k76Mrq12QD37C8HUbVOk4Xic
ZUcbV2syvy8c7BAgWPoKYAoY78WqrHpGSebZVA97GHtfla6XezcuHouenlU5WleknVxjP3DvPfQa
J0HQ+te+q+dDomdLnLR3KnJrWseQuH0DkchGNP2bVcMAMR1+bas62eG4K9L4Lehmos+0BqRyAEKq
16yGnNbwvhTyvLTG7CxI+dI844kRa79yxPRMcObka4X7Qkz83lAGPYtFyeri6RHtbTsOOsOXuaHr
TS0GEjB/Da1pl5kOGgxSKFOvfDTKuXrQ4vENpFXIkCSa/SzT9nJw5ks1aq8aXNJ1VqCyB+ZoTlcT
h75VNcBS4anCg6LzaLVtoG1HW70EEy09isbd4EVPmkkLsmwe3DiqL2wna7darnhBl0UQdpewlikC
oJ4dcgEGTw4xpQbQ0srWNnKcro05Oxj1bG1LTWTrfvp4nbLTqBMbLRLTYj2ogCZ7LODK2ammPQ51
8gIv8tg5nXm0wm6WtOye+1orEBktPURucVl1DyjMG7jc09fOgzDV5cUGEWrs0zcNNtIs5AvdSrxA
BDYcYj26L1TyOA0wIn+9V3FW/Nte5YFw4riLaxhx7+cUTbDTegqNqNp4moYtI+sQm2xxJMlga2WO
9u7CYM9QqDST3aFd6RugvngeZx+yXB1sx7aNbuI451nA72iEfpaX5cugOu8ZoZZjITDTC8Y87XDX
DaX6Fkp8Z2sDRq6+V1k9eWDJu+kJPFz0osUzNGaVTi2HqiIMcjr9VgUKvM2fAR5q3QbCpfVaTBy5
4yojUWXINQMfGWiXb06mpc+drGycYqULGwV59KL30hPA4FPoKG0LADZ/4ZHDr6LpzUm3wooVu49C
aztFWnwC4suYNUcZtOoDnQ63kQuFtk31g7We5qhSBF6MKve1LkgvQzm6N3rVzsnOVaKvDuMQjs+g
UAFCOJ09P4NYZcTbOTTPryPdDIhuqFH9I82jvgKEOlC4g1JvMFByFGM+nxeOgwM0KF9BidbVFkMR
aJ+hKVjMJMGCV65MxmSdgXa+t1SegXUSbXoi08JkR7F6xZepQcNdhZnwzrU0Ug4lyzg2NK6lkcP5
163Br9sBdxrNov7GtEsn9+OskfVqEECxV9RdACpyHcOEn4KhuIhFQraPtlgNaFmbY3s0dYf2a2MO
9rjOmeUn26oqkLIMRZI+jI4mIj/uei+luV0yQsKaMcMcD0nF27odxtszzxm9fNswOds7dghKW+gp
7X+nkyM5tUntTSDOOkZhngD44XuWVaF7cYLwzXKKHhsX7kU4IP1UMl/ScJVIlGnZKu+zpTk0ZtXK
zbKCw0G0pB6IOmea3OhDlbNt93IiegLU3p5/+ifYNgKEMMzcetMJtopLe9ZAzThW4yLzzBlZGMcM
j1kRrwt9bIIDj0WZ+r0ap97HMhYf6Bz18xfP7bUB+lEdPGiqjM11EBEfs4HjJI8JYvbGHzPDhFhE
kASnI/pjYIjyscMCorMkl04w3g59naZ+xG7AWNYaGBw7PAfXtYggCoRpmJurMY2Q31cWwzF8swRU
Vs0sQHzroc740bQbFnS8IyCOcxeMxYSP+NYu4/YxMgzt2jbm8ZG/MiQaMErS145i7ZnO9vgspto6
8cg39brX4iVLRjhj6eth0l9NZl1g54QWkK+NrqGbVdnS+RrWAopTn8D/XvWD04dssgGSvaQluYWb
wfAq7qBY+xkc6VeFfjXGH90BrFIYS6NNbhkNFHqtR0wXOg3CHa3kAEUUmuttWcId4powmD5ompsF
aytuupiacu5Jwx2SZ02RceOPtmALk8YYAxGtlfaFBjZfBPC7sWdWjed3VcIpMVZaSAaBNJiOXDkG
aM8x1FCyLkfr8wLXlcl+NsDKrYF8zqvc9RR6JjMMLhpPn6xtNbRINDCMuU+DWTDR5V1RNUiltL+C
Rz80KycGAL0DlIn+VgZwLlZNanqPs+4k2Zlhz6I7JlGHTK6bEQOgdykTsUo76NwcTNxnC23K/cTE
2t4aRqYr9unCbLcsE9aXfEr0fttja0t3k5bMLGAdvhYBupL8BTUxHJgAP45aMxH2Opfa5QDxDUZT
Juyjx9MRbwxuGEZQSwdDNMrEYwA2hh3FQowF0594Dod9YTSe5aMCGdpNVcjpahyEUutoSoPrGqVt
tm71HncRmAt4UEXvzPl6Aqmib1GBzfCquHlvrK9SrKqKstFvDeyuK+XF8ta0etIhJ8ckmgZ8T3xl
GJZR71LLDi57a5Tu2sxS2FxKJMRS6AXnT5g6cZFuKjobd54Vy7tsMIlO7cvajf3IpaMLfr0ermwy
YF+8IYxxXoU2QjXir+drqozkMQijCjVzT9y3lAEWeGM2whebR+SQzwnFQ+0mWOW8YaBtIj3VFGu1
LFYrxsFwqgzRNF8cuLDLhFoSfTFSazVntT6AMsJMObzAr9HyVdRo0vIdOsC+B8IHKL82ejdFiagF
NVnNgHv2bHEO17W+RuUbvVYEWtz2E4XLOnAL9UyqqH7IU1emLKeFctdjYfVo7PhkX7WRYNW10yY1
ki6VVfeTiNto0xtZFmMC59c4TNXgeJyKOsvaGaoNXvGuy3da/eWwMkmWObVuqb17loYQJBWw4P0x
CQfgAQxdoUOa1pMOQ7bd1GYXPqBeiNAX6nVfbpoGU+CqcIO5PM+Nxn6au7C66QYI3MioypA6YXKx
6djorciHcLwZK9tksDU5BQwP7jQnx2wKWMcGU839TpK5ep9RNOCTjscqPDg0x64IC6MJDh2efcAq
bSZsaErSdZV2GOt6oyskTGvpzIdU9tmzCbRzGwKK5Q0IXTYm7D3DKnfi6L612pCjlZ1mLRlJHm5o
0ZpGjohRI+c97Sq3Wqez22bruaJ9hDPemzc1Xus7EWsYbbCwlzcD6xgP1lLLYIm4E8GALtfuUNgk
bp6fBqI0OG+wsRJ14WjEEQzkCrHhQbZ5iXovjtdlried3zDH/oKE1r0iW0qa68YpDQrVhSsOvgG9
MmkQUXYtmtRRq3QcW7nyrBIlXhYGDUvpGC2hEoLkktyZ04e2h+KwHkn3cVYaGjrAYn2f1buCCI7o
zs4zyWk/ib5quYEdNUy0/gxed2adDbpbX6Y0K26asRDJRojAJQSI9QzORSezYEsWCkjHdszKeh16
gXvLdiFJZnJDZpzaMk7awk0mAlAjEXfF8Il0IoMZzPM4Dgw9ii5T7gOFUYygx4WZeY+tFr0zkMvw
6AxG8LUXZZKuTTakcR2xQU4bupXtbZVYTMq7LmntB9ftpDtwd4p52LhJj4Ib3z0tiNFp1LY1RPBo
tfj/znIzG66zzkLbhPCJkj7I27b0BQkmPNIc4nZm79UazNup/mo6fQxXOpkm76LCRqzhcjXQn5Bv
bixFriMuVGeBjgvnaIxZ9hXMUZP/sJtBP5tbRjj1bZMs2ro6HqJ3JxZshEPu8fCUUTRbUOiaqltj
Y+jCjadk9h6loHiZ9tchnn8yEwibytvqSrapwsZaxE3w50jjv1oRPzLefuinMUwzcZgBL4Cc5n20
sr/vp9neCK45bDcKjMKdQN+CEsqKgVo4wBW2ZS2Nu8rKjfNETtUatESzgQ3ZETpbwJr1M4/ZUu31
46GptEpboXdMhxXfhGESZDEab0nsjn/+zr81hvm/hO78DzOC8dx8V379zQl2+168h8/Z9+Pbjz/x
r/GtYfxBDcYkXliYoS2StP89etEM5w+Lilkyl6G5rdN+/8/sxbD/oMPIrAY7IxMLU/w1ezHEH8hj
EKSwwSDRZWTzO26wH9vFlkPCsw1BbUFLMWDGefZjU7MMinic8uDajjXjkXoguwfIMwDJGzvOu7J1
x5dydILdd9/QT2YxP3Zs/7yqje4LPC8lCZ2tH6/quMSf1IV33dPMxUWSx7f1FMb/oIv66UU8Yqwh
37uAiT59NFxNtRu27nUaSvk4sebcpWGNNvjXH2WZb//1qv75URza7Uu6ND1w59NH6dygbljnrvMu
ysTKFaG8li7WK3pV+l4vnH+wzC0zgr9dztB5pDyBEkh8mlSkjGgwzzvXRmrUZ/po3pLdYJ2rDin3
rz/Xz749568LmZ+GcnbhiU4fnOshQ0AXITVY6Y2Wrn99kZ89fY5JRx3kNKnC8tMtskMF/D2yr/PA
9W74IfbpcZjnY4ZJEXRnwnBa2mH051L135fXn94zLJg08y0Ibx8Equ+W1ww8MaIc95qBBEEtGAIg
FbVS4i2waLsyYL+lIgo2hZM5D6TL2lvLzMOXOKRcXVHxgxBIKoisVE3HIUJf4wP3oDT9f/huQOJh
z7YMh/r7x3eka2CaQ9O4Lrtabc0UFT+UN+lwnHTjbxDbvVPFSHf/64v+5K7TgUZEZHKYAvP06YYw
hY1kNIjrMWmNo4BR5M+Em/z+i+nqJi8/pnCWHe+T7bMhXyeaOv0a9wzGxsAFj9SQNvfrT2J92kSX
NxP/M5dg6XXol39e2sBvJE2DaJDwTQfbAAO9R49QtvJIW9otgdR5yCQyI3E6vxdGR75EMdMVkbUJ
wnjS9fobI9YgRONc9ItHUFYo9JHwObtmVnRYkiYKzu16dj1/KEeNwDRqgpt0mIg1Ep4ZnOakaKHP
Ru3YrjwPn4Fj59V9I3MOt/1YN9+iXnHasUJIUWjHTWUQPMfAGZZNZT6MfYOSfhRtcoeqk5ufS+Ow
KC3aDcMdA/tjHMPbtYU9b1Rbw5PmjR3B2A7mdTW6+Bup3tJny0jicc1RG0186djGzq1N8z4YZOGu
Js0zbxqzNnFDUTSg1TWa/DrReAV3wFdNsZqGhXmrBqAogG0IcstqQp9WVo30kh5f5ebrcor5kboN
2neJBkhbp0arvYadGL81nJIPLriPxLcGy+oXJ2J0y/foHcRYwKww5hz+Ga9YeGbXcMUO5RS1d7qZ
0lYKizY4FLSltHWlBOxgZUV1uAlSGsmEGRl96Ye2Sr+5IdRVxkeGCGHtwvw9F0NsEkLJEkZbKLJC
mkYoot9xikxg31kT9p69oNQCAiDcLcYG8VSQO0BnyKPU9mWtmfaqcTn2ray28G7N2KpPZGPWl2XO
FdZJ6oDuTWyU26WrufdsKuGOv12HU1bZw1dXG7pz181c0wev05xmbBuUmF74HHkOls0kiZD5282Y
PhbMaZJtnFq9vVZy7M5jV6H+pPHYZGusrUOw0/UQhEjueHjYIm8gCinScbbgadK0reM2tYG+Jiye
Y6PHR0A9jaTZ+D/sncly3EiarV+l7O6RBsAxbgOICM6kOJMbmEiRmEeHwwE8/f2Qqa6W1JVdN9us
FmV9N5lppqQiiEA43M9/zndW3b2BvMGORClpe8WgeKQMlyNJjas8E5i6mW/w8a4l5u5pzunOpqqz
JLg1LO8mORrssMDU9mIu7Se/U6SDKfZipOLT+kYCuNeij4eWOV9bKlhTvab3gXoQ3QJZLwN9N+bl
eEFTivgkBOMtN6Vr6XMbWeWqLURPYkXZixOXTU2Gp1oyTpm1gnNGdUlI7K2p3ARBhcYlAzj5yrgN
YRW6tR4HqvKmemmpKRmVedtbNak1rPFaRdZEU0s8hcSIkQ3mgNZik4pTHVAhukM18g4GO+AykgQa
c54rtMPGVW8WBQ4sNb/ns+U82GUlX4nh5He+9usymmjr82BiK/FVo6k9OH7tfqEDPX8L5zqYQO4j
McQQkcrTduZuPgVqQ/8EAPT8iDGM4FDdGoh4i9O95dhLuPCBW7+ZZpK+8A7kE5rL6EGDX/2zya77
kp6oDZhdicQlfDMQw+tCGldjxlbLC0P2daNF5XTQjWmIrki/oHlZleYA8JazOSjBuvhY+BgwclvN
dG/R2vTulUbyQq10z1hM2+lrJy3ncRZbpqsMi+a6gFGMQhOWBiR76uHzyHZ4EpLEKuabjdpm7IzG
z18SI8subWlnTSSMxPV2vsZAfEgYAwH6rHsBX7sRuIY5eLsPrTNN92a13YOzqR5nCYwrouw3pNk6
78iwjtAX4Sevjn60Zg9Baumq8kitMVVmqwVd6FhzSiJVpKfs0hQ51UE0YrpL3MqJKCIuHspTMdvT
Elu6ufWpBzqidxnL8hwvg0zDmAcYKLnMtvXN2KXVF90uCx2CrkGjKlt11KZpq6hUrt0veEtCKhJl
tR2VWhplvyAhqmA3w55pmKIz4pQMJkg5w05+sIj9OGdTocvTaYXOSugQl/1rrYZ2zSIH7p1xCBvD
YgXq2wb6beS1bp1fgBRMJZADaj9w52u3ViuzBMwCd249BEy4TXz14+BgS1oYcjGUmMAnnBmhm8lL
8gQFbW4jIU5ciHYXoiGRK9xv34p5hwm544YI13572KUDy6atlzjQNAfuJ87855bI/c+mVaGzr4DP
HFehO6occsQbOpC2ms0pmaoTGk/Nc6OBQLkzReq94B0AFtCZAR1Eqzc1kRKe8W0qDflYTUnoHpDN
VypsCjN/VXVd3tA5On0YmWt9sP921t3cIMUQAcEAfaoQ8IrYaCXJXqMPHBqxM9LUgkGkaT0GOXbO
nhYyWs3AGuQnfUCXzn7l6AvaHp5JBvtpWGb4hvWCGjlXbnrwq0J8c+fCYl7pD+V84mFuIhPvF2SN
Vp2Y84moutLYe8HgX1VyTv2TMagKTEWib6fIRFtgcNiVVApjBOifimL0CV9BCHtKzA1POPmFGs+T
kNsnNgDqIJU6253leL3LdKbuPIQjkSVe3M4YN0TTeF/nQZfUE9nap/u8lFMf4bOH+zZQclpF7kJk
+jA7xDZwmEpGmwKgqLE3CydL945SBFalOSP7BDi+3gUe0t2oK7PZZcnAd8caeBAd2HpUyR4SGek5
djODiPyQ2nnaObZeCb8WkALdXNdAuKfVo2pFtZO1yzlWoN7lKS4nnXPX72mqUhR8Ayl1dlldpX1U
GBmPeW9IZH9p2jO0dElUk3oX2fKk8ioMKSd5QkDkwsSKmp3NPAogMLplMZ/WzLSfcA4GpzAnapxq
zJngSwa13o3mkiL7l35AajjNaZttDNCN97VweP5cr1aPAgpo3P2y1pb/aveadp8k7Bf2J+toRIFV
JoQffVFX7JgAV9Y7AKj8ZpsFp2M8vxjXNj6TBaaXKEgGCu/30oEJlJRMJgfytxqZmfE0UtRUKozZ
u8F3MLtLQdieQFxq6XgQifU5M0eheTrZ0lsESYKjvSTGfJMvopgPHNkZKRjt3G1tEkV95xlCBSfD
on2i0PkGkkQkb+3pbHDpyHxIlqTcMlhrWB+H0EqJffIQaQ4VeamRjzjTTtzBeqS1e8iD/J2UVtsi
ievE7vbaCiVl5FPaU5lCwSvCsL1SPVoeFD7C8nopyot2LpuzKW2hpM6rQwgrBJxAf19qi4bbIe0+
JBe65C1kA+0ZqnEJxhkzDWY2uEoqQtViXajOKybkLzOkbcFSyqJlrUuJyRv01kbjuHrXhcXzlbTo
WhErDgsAXfMK6YCzlpMdZ4N99kwT7/2MNW04ZxY3jacYu8sphrpbPKt88qvT3/f5/193+j9csx+O
PP9Vd/ragK0e8qb9WXrih75jiOzfOBRZeHjJAAgoUH9XnpCQEJ2488xN+aH0CZXhe27AEb+F4MiI
udgCnzD//rvplz8KtjgBXS2cqDi2/6XgwAaM/kHJ2O6I7YTpsfUEacRN+8v5dizcxqakjfp1f2HS
5M35MSQ+vXOZlsDFkOHRzsQertd0zTjxaPX5qQNRjBa38r4q7L1q9J2bg+Vz56y/wHr1KLZmGA4D
9OqC9NtnYZ/GwySGU69KNE844viA49pDVhbgeo0EBIZ2sAqIgpkOnOTZ9D99NkX5FNaQeJonP606
EmQBYCRl3U2eeUKdOmNcwwbjVfP/uPKlS9Vp07+qNiXWDscQL0xC6sH+g9f2l27z/5XxGRN14M99
70e1fG2+/vgFsLYf+K69uh5ocsuyfucyoKL8HJ1BEfQhMwjb9ZBYENK+fwXAozvIkuHmorXRWTc3
8Hffu/UbP2Aj97Hgs0FEvP0r2iu9nT99B7j5IXFZfrB9OcPNgf+LEuI6duARDswi+g1rnswMBZhX
lq1DdRpb4pCm6WJ9nchRPKxdBsYJsGaRR+6KqLDT8zjd6RyK3G6xSgA4WZDfmEB6YSBkjXG/YEz9
ptcutGOZNme9mXR4ulMi3qMxa8IoRj+fi85qCGmKKb1tE/yvkdGs5RelRvfCchK/jwHBuI9MSYdk
160N48egYt8a+c5C0XZVWuA15Jqadzo1Q3w3SZE+S1ONV3mW45Oj0NkaD+aY8hv5SSmfeWIBk3Ya
UVNTwxfu6+Co9EvfJfjLMkXnSioznCV0komV37AkjF1oUjYGPs2vDBRpq12ox+Rb78nAoXy+8c9R
el0ARzQXpTEGIrC2g8OL4QVsAwLN2kpfRkn/7cQokbx4EFLAPqX18gW+QO4cPWi0QL0DQ8V1PRnX
w5o71UEynwWh0YesMKWvLBwEihKtuNncrtvnUrvAa0z7hMSy310RRmanC//af8GQkLCtZqUw4kSW
YXZq6Mbl4O1Phcu110SN05xWek6iAwCQMXTDE7aQpXsqtHtHQDW5NQonVUct2VXsumq0bo06Y7DT
I3RdOry/NNaj76ooFf76kA60qe48MwuAMdUJbF+fKfguwxRLMNnJwKhyDTuqImsjfEN3EBkLnju+
WbOLNCVKq5tObLN27yCSwcANDOgruqw4uVmOXA4scX2ykbtxxyn3jBH+utc6B3HMWaK7nGq0nbga
OaZFbAGsT3DjjNCTxYdKrHpYZFztCpiEqUOgA2tlOxRGFYOHjYhcLBz6xTCvC3Jg34Rs2w+2quYn
rdHmtYetsz8mjQ0+Bm4bpKBOV1lPirwKZ05RBg1WFLznbyRFR70b7JUnSYWC8jrNSffqNy0j2UW5
cNGbxVlPKs+rAXm7+nI1Z/b8pmw4JkEBC0a2VMPwWmiad3ceaGybzVt+sJxydPY9U5ozdxyrMPaX
BAbPCi3C2dd9DYfVs9tueFuMpLpKsGcoshO+PFW4X7iQE+T2/eLaTPF9G/IXRBBlr7GNHmQRvEz2
eNW6e8ck1hs1eQZpoLC9HldCPjV0jqdlvR7boZi+DOFSbyZjM8Q01VTCigJjDd66ZsV4NDg53lTi
La13NRu2gndUrBo/Rt+O2GFU9W20cD2fD6GfXXReJbCem/NsHi2vwyEOxBx5sVu3jPIytd2nWTfZ
B4WsyXMuWxr/Wj56NBDPe2kqZfLZmU73UmXbZLHFSwR8A3PKVgK68ch6euIwkSTZfB/YE+cwql2n
q4kSV2Q4jvWvnNQQU0pnMWJY8ITUaw3ZBXq08dVXhFJiijgBnMmtj4saB3m/QfPHU8Hyl+0zlM67
pq+tL9xjiHye3XUuUlBbouLIglNWQOMXpGXh5Y9BYuYNe1hu3N3QmzZ9Cn5Wg+Bt7U6dj04XWmfK
7PR8NTn57HPA8gHkJPOkoPCC7xVowQOdcZiaMrq9bUDYYKrWwaPsKCs361zXe+aWiC9Y5OpClVD2
c0MznzcxO+PvBUY3ZHKjJYylv1wWWASca4s++TejYAgP1iJLgmNVrR4n1dwEQ+V64zxf9y5eopNe
dCZbe1hLTQyQyb1RtLiOX9qVpoLIkU2exMmCa+sWFyWI5SGjiOLM6HPc+IOq8eEQW/QwRhE06BeO
kj5DCoNUoZXLvUSAf/BX7Q3xsi6GETWOr2Fbc9VXsoCiUUDw0gWzDF0Q1UdZYV5AhPMCfaAJesIe
2wcBUP9U4RG1lsp5CrI6uJHcixIhmp+P69m23lKYR28133uQNQmf1a4UuTZjK6jHe821wRLsMAk8
FL3054PhYLKPYY1nV65Z6jPZJOsz5v1ERR7HjcvVMkPrmJB/asHdBWDLtG67902SeXdlOVzTQlW8
wkPwzxkrWU8JX+h3q8N5jHQYzoLTN4PAWJekr32t1YNw0xZeSz7VYySaBHcoDfKcpjuzCKjXkEmA
WlM6wZOY5rA9x4rnS4zTNVGhfhwA6AT9immlZ8mBqZKJXeK1rDabE3CNic23VjSF5rzyvPSKC4yD
6s6GGr2caPKqj60mL4MfQi0PNpXvOKHKKuXk2KcbuggLE5MR4hv2oayHmvYxM+AC9pz/+zMrT2dI
3mtSZgdrsnHOlNns60glvXo0vRl3isHMLdlx0s2R7deADa7SonjIfY0dafFDWrNHppoAdTj2Qr8I
k/KCAyq/D+sxdBY3XbnN8tZ+tXHg0lfHgkIpRwUL+UCewn3F5olDF3sJ0LTK64YDMmnx0rTt/Oja
hatogzS9t5EekXuIzzZPUGdG4q1sSbvGguzx7rcGYXSY6d+CfClvQqILLBh0TzTx4MqQIF5GcGVp
8oIuR562YWOeN3WXPKoi6UFFpWMPYW40wk8aDZZPbPPhp4VUxepUO1e5WIHh1+Ugr93GqE868FmX
sp7HZ7TQKouFNbb3uXRBoq/48fqdYj5+mlOZ4p8ExoQPvEmC4aIaBSMEDmJMXnwqMRWes2o8SRJf
gGsm4yOiLFhwgo+ZML95el4X6DmZ054srp8MsSjS6hTvdUgcprDt+0Ao575pizQ8wF9CqcV7lpiR
kXbsueYiuB9JU3kR5sNB7PyuoctYABemjdObnkOzGcU+9QZYeI0UIoet5q5XtPpYKpZKSaj6eQBl
DZjelXLSigpSuh6YERR1+sATxSxPOZBbj77fA1kXs0wOGXAwgs6GOTrxkjHC3mN1JunDjKYy9k0z
eA+jwL91pLTZeR78DGSPEFl5vxZmd1PAf0yjyTQwtuMFqy5Y1LOvY+hM3yh0Sb+xm13eKgy2r1Qy
rKxC4/bRkVSGjZX7fNQR33kf/ELXSb7mXjLe5PRpPsi5CpIopU8ZdDqMPxNLTlne6wKbdkyQz3sB
RLaeNynTGQa0OgzPOn+Epz3oZLROYdl39NMg6DwitbU3abi09QnumfmbZVuZjAXPjnMrUTpjJkSd
MfQxRQlLlvT+KSAUdLzRKqwzZmGokUIW3hmMmBrlJt+S3BK3WBpxD5c8NO3JFDt8dMkxEBNrI9BY
4DumiziZdjMZ85ThwDN7hDrbcVCkJCUA5vGUjZ4BHihRE9TDFNPYTqI5zjuR5wZ1FYkkR8Rp0oap
N6zh7dKsSwq1x9f3TtFnT60Iuy4yashyVH/Z2VNjLPojwJyaAjtk67RrLFeFUdka+Xnp1BldZdIg
acWs5r4GDdPueManVznCM4UzJuO9iDJu8FSwqfjpoAPXuvpWjmmIr1kjlPEsGsMXJ4UhVqaJUArP
DES4LPo9dVH2nvNA7XzHAjuQ/d+1rkyuJ2HzHnST0Oc6keHAayW0IJ5B4Df9Y2T+lw7J/48epOnj
37X4izPkn5+Hdx9N/lMEfDMO/XEaRr1xXIxDzEzo6gLuhFD0Rwbc/A01loAtEX3s6w5YWn7oPzgS
uI2YKSPVeCSDQUkgIn0/DHu/EWG1tvC3R/ASmP1fOgyLX+b1vs0JGA8Se2FynGYAo+Jnw4ONKXkC
HLTTLPqIQRNufSBgluit5rAuuKglnAKs7NkKbHJnaVrJ9lOi2w9Nss+i6EbO705t6WWrF1n8WNBN
qyJ35ti5kwFx2KgyiqaK6QEOs6hfsbrvhyBg3t7U1mzEdhNY9+PseleZYE69L3W6Egqsgt4+H+bB
y3ZaqbK5LLWzOjRMtJ0fmZq/8mQlk9ZGrq7ImPhupdvz1m2ZJ1NxhDrkS8qLb+CksmR3Y0HfykQR
uIkCRZMI7mQze7IzInn02tRecCa1nuEhDpLaEiY7tAobYNxma4sYzRZvnkiOs5zPm3dmh7kcGyYj
/vyz9/PiVhXu4u35Kxwgbz2ntQhDcAGLTDj9PascR3RiC8lDkkls+YM7h9BBK9cZdrYcJDA8cMOc
O0Yyak6HZMycqdVf834Y7F2fWIPYz6bZNOzy1wrWqSOtT2REDulToFKB07zAv5oZtdPuZ+Z9GZdA
zcE1DoqCfJCbBN1OJ26hDrKjNwyShT9TmSUhP8EgLyqIrap7HHtRwyNG3e6obZtS6MsYM64ax+YE
mjIKcxHZJmONoOg3GKmxIy97G4HAPtrBUlLUbWA2OoRz4r+ycsEtK2z1MfHors7doeiBNvZtIaEm
DxRB+wbzrdOwZxB7oqZajQex6iGPqYLHE07Xz2LvCpWRIrUUSs6xCVTyuc0C7COQOpZ1OxndL9BO
69cWjwkThXACJ8cWsvfnBz1LOuBl4Yv8OOLlwCKc+2NJxFcmRQQ2d+shcqb6BuUgafZZGxYv3OyS
EB5OemcH6kkjkcpRvLZL538tCNe6x3kV/Q0sMMa2RAaYehZhwAidciTk+j5gMxTXlCJdBBO0ktiU
Uwpwjtk2ldqBAxMy7MvWj6SRMqcQyhfJtavc8V3KtLoz08TkiNUWPn/3lD24hVZ3aqK16AAbYLNU
16ViFzfPwbdiks5TwdB/jezBh2CSUHP1ZoL2vOpT0las8ts2lYfiTAfRZDXP02qLZ/y05CUqYk2U
4HazOBmtPPnUaZWdYwdPv1GTbd+OeB+/khdGONBMOd9GgpCfOW1PL7aa+jOZD85DknjNiykW2Z+I
YtqokQTwlgNVU7iiBx5mZ6YnjSUlMOrWjIPMdAnikSEENyZfSE1kpM1f/NZbjIOdzDwR88HOiA+n
1MqTMpjwehl4g8udbxbM4jli8qN4PsBRE0xQUwQ2r2PGGxYkeNOKhJsAqxAXrlXd5END3Z8WoqZa
x/KytzYLpmfSweODZm25yxQn5bjPBiKr9JWrD+/3z3q0enmV1tq+4eMFmymt8bTO0BiGwh3rGJzM
wOkRvyRlLmzsuDdwR7PpMYyQqZfvfqSLAECWDVvwJutmXCrllFuvo2hHWI0Sj0FWOnLrMUoTnzeM
yf9QWi5jf+0rdZ+bY51EniFFctHMA81yErZsGFsElunpIqbBxTPGcbkOxlnU62FmXaj2ynIK1JYJ
10h+07i0aRlkqq6l6VEn5Vdy6Q86k8ObuXleQZd30mEMXJSAJdK0vgyV4XgXkInR/pxucCKqqqzi
Nu/p+jq4C96Wo9dmhjoV/cryWLfd5mVeersvQKi25bznQDz1YDGc4DBMABL3SWp5D7XVtSFvq7C8
/iGgp8mMPaaPIK/ybL7k3BZmRzjlARzeZBmspw4b+fK+EK58oazD7PY2RfbqBCdhexO2XUO6k8i9
H7WjsfV/ZZW6zjoPxZIRr8GsUhse8QrD7sXODafxa5qadsMAuydLlzDOAwWZN6BOaN3rHnK6zV7T
pEge7cpLbrjV+bIktlV/suHNrnjm0gK+zpNvXdjZ5P4BRPlX7Jb+zRzbm6Pwz/dIx+Gj+frtp6HB
9gPfZwYwtQB00G1OFo3djedjgfxjm7ThtvCKbgAdnxkArumftkk0WDhwGKGvwcLabMD/MTOwfsO5
uvWZctM7rv/X/Nq/+H+ZvHmCXiTeIqMJGwPiz5skuu4DjFp9wakSx6F0eg7q1iRPEHL9+Ier8g9M
2ttW8YcJHfswXou3S4QM8wX/9ctrWaTsrLmSRYzLwbis1ERqPqFAIpTLK6WWiKTlJsnN9mHRaXdT
5aKiknJh+VxmCshdiiTLsT9qWPbnEG1AYdSrPCypgbJdt2RU2gLAIO1qC4bHuAnYp62r45Abwyfl
YfEAVdJS3MAB/Mt//6v9g9/M8Tx3809vxnDnFxe136ReWCa8/GpY1WFTQTC8y41cMfRY6DBbVCr0
gKTX7uG/f+VtE/uDf3u7prxyANGbWwyD6i+bXA8z6ohgUsQWbGOaKuomRn39Z6Z0+xdj9fYyrmm5
PvfI5u8PuL9/Qs3o0MoVntNYw+dGyHJZyUoFsBcJBRNzPWB8ZjeFE8Wy0uR9ZGzzsnTrE9WAix9Z
peHd+cZ6BrbFPnY1WNcdpZbiM9NB/mUOV460loPfKs5paAzZHikYmYFVvBbD7MfYcSHW1q0nzgVd
viDw3fnp98v4r1i7/m1PehsD8M9XMSJn7dDKH0ef2w/8sYpB9WKbgWcc3pXNwWzzPn/nfVGrzmyT
9YvBP0P+7c74ftQztqiKx0CeP8b6jSufL/z3RQz37G8OqTDOgSFmAkf4f6mD6JfhP2kMVjEX2BRL
Ju+PqMvP9+fQS9vMS0+geyhSwqbhLmwCg/VWIYPfipHwfqIVrC4HzfHdbMyN89zVd3Yj3XFfDOZ6
2jbNC4lwHK0OXZObOK0wFdF7ABeGPC7nyKlubxI51FnEmcG/bKyENPAaoLDvXOaB94ytkscK5hWR
RDFWr93QQOhuODXGDaleQ1F2E9MROl9yag7Rc7uk28yW6/OS+c6dqkoHHDYNMHmdPfSp2T7hvYYm
alYd4qfZW97RTIo5jVod7DHFJk90cTbvczh4xj8JUtjbBfvPdWW7oKxmRAVYW9DAxe8Lwg+Rhiys
EeHrBRwhdp77tVXDGTuhCpMTPKgv2CmsbyN8IRoXnFUihuvZpLdY9rcw08sn6LP6c+2r9QRAVGdh
8Kk9KgbX/A4a2qyxdToTWefKFSf0yab/5M3/HMf4/b2Tw2CdYh5PJsP+5TlTGSs756XBu9HM2J1C
Nzk29jLvPSMP9n2Rm//kwfYLCe6/vuD2hn64WIKyxczXFaFBL9gZhXld18QfiWWizH5ZnPIwkJ4E
RhmcmUocjIyC4LW6qipmLMnyZCfTXuLVnEt98sM3+B88cX9+OPzxvhgYsX/YcInUS/78vjjCzpob
3t0VM3nMNanbM6Ock8v/wavgYiD6wmV3t63Kj799Z0hmLT6ThNxwx4thsIYtJjz9kw/19wzXL3ek
R/SKFBuPORMzxc8vI0TJnJomHkx1AePgvHXoH+6sJD23YZ8/ZipjaAlte3kyvYFmIddDQleeWXwd
xNp/ZibIlJxXEJFI2cLvQBBkMa628sOyK8lsbk2s/apmL9srEqix6WSwkcyw2lNyfQnrR93AZoDV
jB7a3dGK1Tz3XeadLThtqT5Oqn2a2zyn+kZpNh62bLAag+mdzcmudlYxr6eiEag+/7In17/Zrnvb
y/z58yr+qNv34euYv//t9qNTbxX/0X7+bcw+/kbRfPqTiW37m76LljySTNfzWdGw3BAV/PuDjAcS
uD5/s+mwuQZn+58PMnfbwWOawMNNoMX/0cNmWOI3xw1NNM0AZxCWVvuvOHjAy21bxR9vc4jVWxgP
l5FlsVP+FX03Bc1kwAZgUrfMIP3DdCFVJFW+dO0nbm5FegZfe7Nr8axi1AkJT8cmHSkvwIgApFmQ
mOEaVeBwdi7BF0a6KI3bTGzDPlIRP8RJva544zzTv3HSvP/qUZd0l5WwdigGpaKN+33GRl4MFOYw
ZDUtweOsM09d3Lh+lAceVSmFlVENvDJBFKRmdH7h0Ezb76ZQEblTy2w/GU7DuGloq+qByUYLr0mY
9Hx5SUpunOnnSiDPWIeM3dw0UkFETRoCHLiK9yxL5hcu+hictyVZA/zebfUtGWhqhXDRZpfKLHLs
/iWtLrtw9YezVkDx2cEeQl8dAlz5e9q4yEDpoU8ecpE376jUqzqZXFBq1Ei0qJSmHKt72WrsLUyJ
VRBpaTSvylkXL56lZR9N5DW85gugo4HDECKXO+o71k/0mXEMfTwgvu6fehHSQ9AAXyCHIDnl4doT
bMXHBOWYZgd3WY5tvZoVxQ9zR3BEh/pZNzaNUw7uZgag+OlfA6elK2FC9AITUk3O52KW63WNhk35
SemktzNPNecE1nb3SWjBMBlD5uSx+241mhMDY8J6CIG6NNFqKtwnYFvpjC+Qe+0DAR5qRsj1qztz
bswO04hh3ndF6b4yLwOEU5Rj8OhOmZyOpPDFIyYJ+c6QGuOT6c/m+Upx4YcY0ulxEvMScGckK5Aj
y7O/ZK3jfPPRzzCb5cTIdnOIbIMQPNHPoTqxFHukVgB/uEhwwliTZXn0NCS9HDZQmpGc1jpwuzIq
cwzwlyWcKRD5NRISoHbQIAjygXkActVRa127xms/zssV2pm/JkeLOtjmxBu6dNlRpVWcDSLl+UDc
YDHHywACICEvtULbABCY+Hhh0omhka/zodolzSyDL4mk2wD9qWwG86JnlNuUETUhbnI1jICr9pPp
8M8Ax3j+2AzhIA4VsFZ9SuV16ZgMpMPFfV1sh98zdDBC7NuSm/F8LSjMvjAzOt1P8aO35qGDQaN4
x70q92HVoJb2fWm3Zx2DYRkVEyOTaCxxA8R0cpTImA02H8ZjjpPerQJURpR4ysHiRZ+9julhrsyH
qaKYPZoY1SWvsJzy+lH19AxdmRnujnNVGoX7THAorM4bnG8rzBXVd+HbSp14cQuEccoOM2BR59as
gRhEme6S/oiRR9OR0uEuO+/AxvaAsZUfcsFCw2AlIBks9sxDtHlHsnHiti4KaAZNkQzXBR8iL2P5
qkC6HYX7UpH9S/eqxrUVNzL33mqn7jKiAWvjvaRVnqGFF7p61Abe3cgIBxALqQESZB3qJbigD1Bj
JxhdM6KFHOHSaiSxwKmsg0vtl4Qd4B1xwi8HApPXocHBdUfRmjMehiQT6uuCie4uKVDII9bdIoev
FHb5pdVTILf3pr6Wt0zBSw0ti+iIr9ugPGRhMn3xZtuu+NwzFiXXFpr40+jqizzxtP5Mscsj7058
m/OqoNEkF3yku3DULawJ17DveD5h4ncZo9yCg6EGqGzW9ARXEyVB0TClE9SS0V0TzMcW+S+5yPc1
D9SzU2bde+4XpjpwxtVvJVFOhgajHmocawUS40sPHBVCIoCx4kSU3gaUCcWg2enkvBN6wH0D5mRe
yS8hJAk8Gs1cmsgPpB+jccm5WIYikHdIMVJy1EEap7DQks4xZ7qP7Ng79WVmhwscJjIJftSktt/E
FAS11yPpYphSuw741qfdZXV5LBSsM0rfE4oqp6Cq8Tm2edAdp8mszsquAIPE9XSSq7IZywfPrpph
P3s2i26Il+OmKj3a3BrK0/OoDw1BfAub5/PYT+Kl8hebP8NITbKt8Ny9XpoOjKFXccrozay7cFcP
Totl1TDGqtZunAi/XhbiACqbR6sPqe6jowralbJz/YLF0r8zRm+QcSYI91xaNC9d5V2dfFK/Rwtg
E6TrfZuOUh85akl94omp3iYcGRQbbC/1fZJSzBzTyQYsbeCZg9LkU0oSOb9HJVHn26Mg6giSq9je
Ktm/CiZmgQnygHrlc3MAaWMGBKK4iQAnUgxVJoIq8qkOcI/W1fLSyw3AgqOcCqxwbElW5pB/0rNA
JBlWhFp2AFjE7AJdypT/gPVSdZG9ADFBZxIjUPrZFietIUMezxBjUImF0vUeIvbIP43WvKg7cyRf
BEw3jBo7l1QUYVb0OInNoPDyzgSfX6/asCJnkl5HzVLlH2dEIT8eiw7cTVvy+Sm9hLeVQ43Yriry
4q3iydxEemWEE5HnaG+kzfk4WgpLPEzdKgIGqpWkQqowGaK5UsZBlzPUl1yNN3Y0rnHQ/ji/VI2u
36zA9+nVlHD5YU/2TBlVI4z7TDrZM1Xj4TeGTxqDDNsD6n1Eyptw+6UdySvVnL5snKsMF3g/JW4w
98IcOE3vFBlAxmBYWtk2EGPjvp9xR0iE0WZf55bh3mHS31q+GmtL46QMf2I597K+8CusGtFQW8ZH
mUqvPXSjLpxDOhrd6ZoGtK22jkXTUEC25nkKi/ZazaVbR0iQOat72A7XNl5hyvB4XOcYlYutCjbp
x+NMCi3H98HmakeNK+Xsdl7RQAPITd4OY5v0e5G1SuxKw6r7mM48M987HdGqXZKvwRSRv8OBnffg
9Q7kcTOAtUwRLjRiTXciS0aMsfa40Mc1XZPmas2N5WUaRD0d3WlaP8VAloJSGgAue7fXSX0hAY/O
2723XsDv6EjC5cZTyaThPl1SKsqDUYcYRVuyXayRy0eNA5viLm7Ml4TMY33QqyEuBqpYJ3pynMEB
v1TnJ9BU169iUFDG7cqgTHNIhME9GphFw5bW7B6VBSoN7VYSqpsUyBzqobg2WNpQP7JhKM4FBef2
vs/pQDPdqRf7/v+yd2Y9kWNruv4rrb73ludBOn0ubMcIBBDM3FgJJJ69lufh15/H1JY6i6qu1Llv
bamknVkUEOFY6xve93mbobtF6pl+jHHJnAFMbXnXNkX96hFN8BF3E4RBdXCI1ZwGI32tRyKZidNs
qoc+qeafQs4IjpAed4GLGuy+cbz8iPe4/0H5GvH+aWPzzq3c3AppAyIahIaIOWtk9gg+R/vUUcXc
eaJe9qNSIg5IsXK8Il0qz72isdvRRMEsFjZE+m62HepZExvpW10M8dPsFBYC1djj3e/b6k2iFy6w
cc3eZWeQaEG4YUQmMdWl+1LypFxNiMZJFEsygvrIJCN9s+oQj+Iy0YueOli6l2x5yC2a42xCZy9Y
NAZq6cg3u67HJphzSVpF1/TyPkavv8dYzHaoiif3pjFNncB5HUIEbfDi3c0YptPAaZf5QFg07uDM
zccnzjRkuTExRKykOLgJWV0MTN6TQfrQJjMLq9nI9WnR88HFwm+nRb5xygaKGvMNa9w2s+x+SpQB
r6aSIfS3RxGRXpawHPZNvVOeoqkc321hq/cZJ4YM4BiSeJxS5D/gSms6iE8ZNGIPrB0R4hFqtbhY
13EAv5QoiLrJnjeWxULWz2XCujIiYUrspbWYeNxGkNqkKjXYKCsl77w9mnHcbEudIb0ljytFspXl
JP1a+CWyIJpNt/Spj8lubaNuDDTFJA0OM99jnWYwVnXqLCV0q2omkBQSFjK6rp7Nq6mIqnLfeIuN
uFIpRspLe7CfbLTvmm9YA9JHl1026syulAD+XBSI/lBm4uc0DYR2RiP1bqi7mA4QpXrsLhTbyH50
PCXgbI2Jy0d2g/o6KQhE/AHgqM3pALd7jSju3ECqfNMNgXrGM++zvNHy1HppENHHQd8344nFbvEc
dTpCXmfxOnfTmW7yiJC5drcO7PPlgt6SjT8dmLkEVR6NPxcUhSY/kqZibWrrLt7ycen3kfB6C09q
gUZmqZB2gFtT9Za7UZUidCeTBlJG1lwFZcGeiQ19YSdbcxrLORyimsay1cuWx6grdLl31ZIoVWF1
KmGIeeXAbOw5a7atVWC91BGo8tYgKAYWaWml3LXz1Gi+phHfCRdidXoxiaXriGf2666p1DoahaVv
Toyl2noHxKq8ciaEeNssxhUf1JMSIee0OMrCjkCUyS+GSUu3wOSoNx3wee0mt3GF45iwU/uuMLJC
Dw0lpiXFqZ7Ge2EIrilS34lIHAWMt1255KgWJiE0jF4GQ88DzmC3goOAHGUDs4wLXV0syD5yibw+
tLhZ2OwaU1XtKGbae4KkRE66GtEtRPPKnCMjh8xI3IrklB1iyzp5C/J+FmOjcp5KSttd26CG9CHv
5t5VP4t5CrQYPiwXrud9ZA1yH9KY135YU3UZbSXdBjAIDC/zMY/wwe3JNh4e6iLvlZ20pYeVx2t1
/QhS1IsfsDN36kam+Vj79lyQatwkVkYOaIHuO+Tzknj+0gL5Cx0ynhHixVxD7PhTT+zqgkdr29gD
OvFigKS4jbG70PoZSaKFbaGRtElLWINZsMCJB00/DCic2YK7uxKUIUE7RpvQ9ZRFLvdF7WTJQXcS
DNcxF7M4RdCEsv0CxbS80ssoTffc/ymKfOq8ZMNeYsYviqMYTxH2Edvv6vVvUcRXydbVUt5m3VLa
7oYye8RsZHu1/hEZjpRbaatVeYpjc6kCFV1LfZrglTs+TAlQvpk1lsleDnaibfgBcwEpPUbMtFgl
jX6H9qXZ5G0bkfFKg/iZqSPBfrBpKy/skCgbx4QfbfGBi1judU+vXpwUJ+2WcFogoXBtzk168KzZ
7MO4Jnl0o6DhSbfmCGM2AC5Tytt2YOMRoqOPQI+6maPhJAeWvzNVhMR96KEuZoak1427HYy+HQ+E
DTjj9SxndTgVnegJoeaMKG5RITTpPdasAsBfGg3jy2DFPI9+qi2Lcx4Wms1Lz0DUBb0lB6w4zBzx
sxya7Dh+iaxGXVrkixL9G90j3081l1q6J+tu6etq3ta0uA1tOpOTDQ9U7YE74vcPiD1f+ks2uloX
AHtYBBQBQhVRZNmSHTG+KyKnM5NYZ73oJInpxUIYXpukWruxgbFkb7kUyjNZ2WV9lIAZ3ZCZnwDW
wEtcbgGfd4yjjXbuuFHTWdl1c0ykwIKCC/GHUdJlIl7KmEbJoYIrqTlMhVMzVVXcSAZvhr7oWQIL
p5VpYNeTLQ9pXqKI5oLvedKsprHPtWEmyOScSmPRay2y3Dk5CsMtwq1+CgYtJWpZI+mFm9vgpdwZ
uAYuwS/3c9ilnS0wTsXp7A+60YC7LzJCMmNL8WUrkZKRh0zp2wAlRJnXM3MgD7RoT65dOTfqFJco
64eif3U7rdmRMDVgKucTZW+mZmkEyZq2FBtRWZSEieBZHzEK3KWaGrnEPmQT4my9qHlnFlfe26rw
IC+OWqf6jB+rGbCfQqmJirhyg1RortgQZwDUHPM+9Mtisg+M3sQYzILUimBus/LFnSZisJTRw663
IKDfKjS6z+iBvUdvqGbpg3vQ0V33wnnVUjN/m7UZ4GKdrfvdSJktroghHY6aqYEPzXVeZ05LZohc
5yW97JSswGezISsh1IF5vBZKpyG21wjUpA8UBVdJZrerB1+0H3z4lSb0nKaej8OAl/+pSekPDrMX
T499j1aOF79BGkQFP1GK5gNRDUzDkE5mV3yYKtxY8zB146kgtqAvdqloWgopodI5w5SvktgObaVM
C0Rd0qZv20W9NjX7jqdkRF6oZPF9GU2UFoSG2sI4tQA8BiUO+9LM5Tb3SomX0SbyApCwRX7FnZp7
C7HZDJTsjRVl+fjeu4sOth4proiB7TeqQuEepezVQd5ManWPqsKqN64x2X2IjtVMw9hlXiS3Ym5U
LHWt2deoL9tEl6ayNe2IUWcyQBjdAmlXem4Ar7D3BZo9QgVqMmWO9ILDsoExgaydDRZT8R26RMtt
dnAsFu3HUMzecC6QtLl7M4ksjBGLHTvnKlfn6ScslYgKFSUkXeXFmDoWKdZ0NLQwZR1b3Dw0yAnH
RS5Ht39PPERqVyoKreS5QTMCTwIIKrsX5nQltAF/HHUdRENfl3P9FmXNHL12up0T2QnVk+FlqsKQ
IExc2KtisRJtl0G1rNiwPlNQJ+09thM3WyX0bvIBw3UEzsbhPSFIkAgaAq9E14Y6tfNS1kcp+RbX
MY+GOHMhRVaNtCEjqptrstuYS1EfMyOeHxqELNlucJHAQcronZParANePFhMLxWcgbT+tR3WgH6s
gDeuJI1ysetjr/Qd6ZPJNKxm1KT4qc5R/VOKVHvEHMCkh+gFQPhGbVIepjWalWCkWZS7mIxutlUQ
xZSDCfQYP4vSOZeO7BrQ49Kb0PZKN2ITq5mY1iejcifMA6kGFzeWq6uDPpxTTJHzXUtse+mPbT2C
aV96RJwk++FU0OrcpSqC/FWG7O1zGNyz1uoAg5gmMR5S62dPk8mHkhVQSro5V+4k+lKcU5os9c3M
hGkhJYEP9qEi2OYGKwZoDBRs3RVjIuzsYz0q/FN06YaB5mTdVLgiY5/xvxsTemzAUs+TsfgQbjU9
tos3KlDnXShpA4E8PedKKxc+2lH6qTEF5VdwEiXnDbIgwjPBBF7G9iJG/yrc4b02OgC4TMtWXj0G
Dg1139g8r0AhfuFi0M94WCdS67tZe6dNi7epU+TnvJqSEQsniR5Lt0r8RJaVQQ+TB/AIakd6B33d
rQCHytwQCkm8HeEpJz5PM9044QY1KCm5OK9iGln6OrHe/Byc3u5Ccvjy29nBvLxxF4fHbFAXuc95
/s8EiLktmVTxgPeOfPiQJi/52VEinhmH8OoMXQMDi7R1hoFKg4R1UFrrRkljCT5nWbe7RG1HsGNk
mZGn3bj97Ns4QMmVUcT4VFoqeeyDJKjVc1IoJ820UGAqMqISXYaMrnEET2aGJddfvkmxjQE1yRr3
hwKHeOLIk+WniIvu54B3KYwYEoVzzUFxCbeJ6zttsNQBRkK37g/pDEKrLN38xaQansNaxEz7R8wk
9xGrl+TgFUo8soZKJzfUtTobA1NxxqvJU7BXdZmZ/aSPSi1eXeFelnk2YhoilCDMYG7pQVNJZTro
qenW6LmK9NOq0IRClAdm5VvSYr5iGhl1MmJWgswzqTqcKWgrMvTlQPY3ClMSbQP4S0nwNcaCEplU
EF/kXkGDqeYETdWcjaq/1Ip2H2N5Un2BaoAAIOi/hINzLJm+VGIqfXZhAMiZ0LAOAgdEyykbqPM8
lLZ9F42G+uh2kbdsS/J9b41GrXmKsgXzYsGk6SPncGccMrqdZI4z0I4zxjDVYyNl/e5N9fSg8UnC
XB5p7Un2JVHSji1IHiYTJ2UuLmZCIduOrVdf6NF9Y2I/YmBrwKvBcUAzX3ssQU6UhO6tnERvhpMo
+MqoW+MmY+a+zh6Oj62GfVEnz14N8R4NuWEj2zBHuSUDUGsDVa/x6XX2DL+sG7K+PND76Xd0biDv
YkrkTQsgaArhAZQOTxZ7OSAYmbYEGRwycgxqo8le4GZ3n1k9lPi2oe18OOZS5me7w6IU6oBHGfTg
sMoD1xX9uZOLp1zYTmWccLNjpa3hzT1DsFZvR/qvbmdKs0kvW36+S6zpnoOVIloeTdZOOCASZLDM
eyr5aUqx9JgqdKqMljQPvFCOlpwHkEI/bAOjXjirdfuIKDgGTiUL8f6/y3minz7+6z9NtCT/83L+
9xt5vvyPjbzm/osARVuDHaPyz3WB/m9pGfIxYrsdbSWW6ghY1hy2f0vLjH85qruSjJH3aLoOv/i/
lWXWv1TCnuBfuF+iVkAc//f//Anl2n77//9R9eWNoBto/+s/HeebEEp1VQ9cOZAa/pOYmoxvYiJs
6prNwG9r2zMuxVjM8RW9m2FcTjh+qsuhIUKQHS6uDJRGIMKPkz41z4nZM/i1DR1eOlJ0d11NjHMW
jhHSRlDiFomp1SBsEfYreXyNNyrv5hINLRvnrBZ0j2wcGeyNBPvF5TRvhD6CbzPyJPqsLAB921nr
zXvcPoIE88Tpr9Djr3I0VmvGvkfOYOwcU8zDxmR5zZbNWThzp7X0JceHKrj/qojdr+pY+6qUB0VQ
0NbUDHv9q5YmdYGDVWYKNTYbgujV7NJFhuNXFQ6xlop8+arO1VRA0JisMiHpoLLSK++rlrf1nrt2
+arxh17J30p00K/qVw8wGRb9ADeM97ikWfpcNz2tYjzROjAQIyEMFJn2KTiYiSn56jM8k5Cz8av7
EKkobpKvnsSQQDno4AhZ2Swm2d8o4dceJhVpNAE2obVJs6lp+JVSAJG2gUmEYi9fIJ2ktkqOAO3R
MoIp3IxfXRPRGnRQxpQyglBl34BdNLrXNgW94BPd4JAFaDen6qsbq786s+mrSyvaEcuVyfJRARVK
I8e2uDmLr+6u/er0mmIcQFQsjnHJqoheUP3qC/s/esTEpV80Ktz020Z16pJIGpuesnbtLDtPzLnt
81LWY7pnvT20B2LaHHlo+6xOA+I08gRAtNYvIZNbTd2UXhMBG/nqa1uJkT3AaU6/Owz6JHeWnZrM
SeNuUXYk46jdJfyLvrtM7Uwpt4ltyymEt0Xqh4vxHmtMrivPNYvF7M2dM73dJPwc7CIUj65cxwih
bWotH5J9DIozw6e/dvHVHx39H929Yaj95fzV9bcp+xy/nujhNrVsaJeUEsXGFpgJzrnhj/HB0tWx
ci/EaFvbWIOkF8yz0rLgz0flKS0RAWwTOgsT/30Wp5epNDTnnGJH7R+YrVEpT7Kbx5cSqz9D5GLo
0vtCScbsKq+i9jiNzlBepGkHSIJptjdeNx3L20ONucrdQqVBZDMAVIueO93LzU9+bkXsWIlCf2l5
gCAUzrOWho6A1XFrfQ1lYnUd0CRfw5ppZmMRwgvu0oOWuQx0GpHw3pT2XBcnqykd95pFKHkoSTUp
BkU4gjRibyxV2yXrvMixqg6ozVe4ifo1UlLzrDU2TVoWYlt/jZ3yrxHUZHRqtmM6g0qVknhqruII
zWpQYN0qT/oUc3LhW+n0D5EhhiSzKeq7G8TcjAP6rzGYBbF0Vaus47H6a1SWIMLoDuJrhCar9W91
SInpnkV7zZitGNtsP6pNK066xsmzx+ZEwgixhwUjOvJsLRohpYQZkQxMJCqgs1qQ4Yo3AzYYZBvk
qVYqofU1AhStyTiwoCox70yAF6hdUnOyWLvN7qPp5UzuePf5ospp3WO0pnAT7CKyF5x+zWc9R9Yn
SYMMW8m4EU/quH73sjX4AyUZWFNMaqTSqmslbT4JWDLifFPX2aytc9wkKVE/RWXW3qaOiIPamsrU
XetWpw3rQsU5JcOifkh673pfsj/BiBwReAnO00lRDdbOKWf6wdBC78VTQhz4Z6cuarRvTbP5nCeF
yZ+uVR5LdQGpp2LLzoc1KcSTq7WuDhu1FR8Ri2veLzQwX6EmU+v30VciJpBKiynx/AL4HWYQeit1
ZvY3TSZyzhgPecq4afZVgxX8QWenj8kgtZgb4kHFEAlne3ocaezqS61M83vZiSTfjRbGrgPV7SQC
LgxsEkZkGs9Iq3ND2ce6QB0HmkDDC0JEo7gkxkfFuE78OuiGjIctSNRywAXlGj/Tcc2NtFmznwcH
9BA+UjUegzjq1fsksayDHelY6WOhRN7e1NroagBj8dH0BTu4WbOhPzda17LGRdQ8h5HZCzxyRtFd
6sK2qgDYaVkBE3DFqR97OmvLmg0W9EXD6sQAp+lXOourwKzKhqU2vQUkUShMjY5XeYdUqvd8p47Y
ulbzhIlOmwyjuqgjb+2K2Jrd13x7mBdlZSVbcLj6RRRPAzMEQMxp0IMeIEFdKZd7yaD71mXi9ZQp
WG99dnLOkeq/7FiuD8lzXmkGh1kzxa868z7eb1bmMD/GmtxTuBi0qjZ68PtFbfJLW6Vg3RIg2bx0
hhtfIQfDj2zAMzoBKq2eJAnJT3AS9GdFZQ7nA9Eqb3r6jBjkK+Jqf6rRMqGLigeIVzReD1rHBss3
tNwQqN9KJETs55MDsGxRKzu4OKpissrPVMpyh5kCh6w+xxu5wKFhfg8hKKBNdj70qEKoNI32cDs4
VYtCzCKyhwKI/R+TiKxkCzi6xJSkXbNX22TQWWvUDC8lIAbsl6qGQVPTmYb0NC2JX05pc+70SLyt
W2gchPbkcjEbeDjwbtY0QbJk/8dz5bAw6LRUezLHqnkvqvWtZHGc3iDyJgY17kSLyRkH9NkxTPVN
J+3hoUjJ0cHkk9YkKE2pHFDr4AVlwKqJkygMXllSb9pQ6jlZdVFtNa9uqqJ+6q3iXo8FxKRkQusG
YikP4YiID8vRS3R1iJKwSwvSbblAp7Te2l4hWF80lvlUcw7XrPzi9U22NW0vGhXiU+/q5P3p68UR
QLRskfA4bRLok2DApFaMZ9BIkCO+x0Vfz5vONguBEKGb7hQMqDoGpTIjKM7MhptaJ8Niw/MU/7Qs
VllHMmcTtCsjFlnFUfWBCFUlpxCcZzKurM5umX2pbvKOe5sxGGoX82YV4/PoxwJBEGFzeb5djAmA
lzYAPAzUGAvWBj3YIkBXNeWRgCqU0mwK1wE6oKGNBj7N3EdoSG+E7PRxy95uLNglc50SvGVJJhx2
Nb5gDbAv+gx5lN945HIGDdgTd9eMNXQ2xRGATfMSchYZB3HtbK0G1UZo4CC+UmKWblvNFOPZxEBU
bOY8j25QrSbtxkMqZfquYI5LFYLkm7MijZ8VJTY+V2BbuaY1TkByYADxaYiV8oHCb7yuKAvgaOTd
fOXJGdlBNxvMufSIaSgreDzgQT0sFQolmQLDTkqMY3TrI6TzguniweyNsQ7RdRN9UePAe5X44h/h
qfQAqRKM/kyGBfKfyTXcjZegSQ1LNB1jwIKAGNNGm+afWcfgF3BTDxsA0cVZWEX7btDrdz6I8eGZ
sTTXh+kZpR7MXooGlKKZOjW1EeD5k2SPFzrwZ2+aVknfXbO0XjQ3m0gLoGYAb84BS50dq5ncTBEI
Z5/H39QvBLXmLeuAnDFOWUdMSwmpMIPCqO3buE2cF30e8PTWqp18qAkJCmGdDUCn1UQ8LG0MLDZq
LGSbKmwpy1ejRn7kKclQG4ooLiFvEHjOpyJ2DRbSPbSS1M3n16xkeeknLlhy7rbUjli9VyXhwVxr
oNLVwfRpT/LTRFgNHC/CuxCG2gnUMhJaWBwwOzDf5WQhmoPqNKD6wiLsIxiS72PXACEZ69xmMNjp
ghhlLjgWSgrJYuwW8dcC/JFlFUSofnFQW6ryJMwuss+t1SZvDVEQr/Myxjcuc8rlll0nEhByo0Yb
IIvgHe2B0lKuW111O3tdJMIiraTG7UaYX4CZKbpsUmaF6FZt9dha7pDDjZtWLZmx4FOD8R/fGngv
GCbHAluMNo7Zeyon9WeizyShet5EPjqDmumyw/hDbB3yqhmInTFedYyxiq1t5O0dOPj0Pa00mpI5
KsZHqEf906Rl9Zs+TArkPW7nR9Fj6Q7UvsvvWlGsQ1ZUe6yb6iF/ItGXdYyS8egQG5l4tyZBKydS
9FCN5PbUIiBBYrjTO3d4cYwZFvkkaoAui4L02x8AJD3VOKDzwJFG8gZiWA6+kvbQ2lmjE0Q7WGb3
o2zT9I103eytbb3uOc5Xhk6haG4e9I6VXWrNavznj6szYz/5SntToExyx/7aasz22cvYnKth5fHR
eO6HFHpAatC+IZYsG/JJzTJ/yCfPflAr6F4qpDR4YGjynheYYQoNMMJdf4bAT4qDmfTnRuTklVeU
O1fzWJafyzhN5FvEy5szsTTe0NG3P/sEPdOWB6s8OlUFlxDZDYNbF6FqwtTMdCBDsRR/Lpj+vELu
tJzAofJjBq8lvct6uAQh2VgFO4Zy4rrdLHllP3Qs6sYToR249zNZeO6xLzv24DMYis+RJL54oxJ9
9JFqaNqCxYjN7DZBdOVAABys9QCD051UC/Vgmdr8QTWSZTw2eqGxYa7mkoKhE0+m1VOt426Bpt1C
TX9v84Eln8mu+ZqiWNdPPdjvgVVaqgK1zVFr3WGgpJb2EKEUnD7d6jzVZ4biOsd2hbl/4YOb2BKc
pxTkW15wqdqbiLwR9sRs5LDZ1hSKG3T4IrryFmhQPm5L0z0DBW7Xf2lK1JcJ5gS1lNIicBpg18Oa
C8bGFdHGWJZYf2Kun97E0p0ZbDZW3pWX/ztR+2Oihvvkn0ZqoJnb5EdR/MehLX5UH+2vRs2vL/33
OM1Z7eE8rCRd6X82uNjqvwDqMTUz14mWavy3wUUz/4VP09TAjAPfgaaHv/nfRk2Mnwy/oCl7uFGI
SQR5+2189k/jtG/OPNXUYGG5psd5zPeytG824lEri3KNZTw3k9oEGq6BRXXvhhHjZjLV7u6XF+hv
7G9/dmVzw/HdcK3ibsctj2nsmy2P0QD6BkWWZydt8215qy/xNcQ6eozuShhok8j7SX9jufub78n0
kUEhL7Gleer6979YAcssSvS+nPLzMDvXExqY/dSBmmuBgw7C2aV6fpF6WvDPv+jfvKwY6iGB4KUF
JPz9ZR1sfDeCtM+zvljLfujcA8LHp05xL4rU1jb//M006/tI1NTxheo233B9XSHt/fl3xEJXuVmh
2mfv2hq2rhUaKSEtH+rkazDv2+yDg82vqmdsRVoGiPXkdtdGtUey2kSUn6HeBayRPSxGUdgnH278
4YqHqX5K+ht1OHTDp0HKT7bpOzal2yK7N9trO7ko3IAkCkR6SK6akjTtl4Wbr4KfjTBTv++bQ5uE
5mV2K0iRNT5mcW8Od0l1KpLrxXmxld0id667i6wz55fUb1Xz7HLBrVkJtQ5FTN52qrLLk7B39ulu
0vfghkLFdQLj7EYHpqlHinLKRl841wwtf9hJWFpdMBXH9MV8yt90gkOVm8V6LxQCsbke0PnV4mak
lzTLn676Mrt3lvujzqhxBvBn8lav3+osD1vUj1L/ObDYtiABe34Mzsg4DKLyMzKCjfo5Wm6jCuXL
Vl3V4z0lYGMFyvwMmg2e1RM4tmY62jasWmxQnnahyiNbz/aGPGoCjDEHC5SP4AF5FmIZNvmFGYXO
+NIrgW3uYras4gAn+jePyd89JZ6FLZTZ2zqk/+bXrDNc1OXo2eeRgV0Ah89E/TpHbFzoDRvAD1uu
eEahY015rtT3ojN/5xn9y+eCD4PKMUAnho0ZB+yfH9TZ6bo8h2h67twf3Yw4vhvbJbAlqnLIVHr4
z7/x3303lCYca2ws+BCy4vj1o4/voyMZHk0QrAeAWDLxHRtxPqiqS7A33W++218OGrz21Py4rGDY
cqB+O9wiZpjgMafiflq3XSijQ7NzHhwZHbqxvLC9lKjoKvvDbPqn9civ65DvTmcVVgk+R/6LoEfw
4XrftiEzEjbVzJ38vpmtl87ZU824D9TP9PVuXm+0rGVDT6O/odzdOw4h871M7tMSR80Iw6plEHAo
uxyaVzqE9pSd//ktcNbX+Bf3pGp6Jv5gU+eJczTTs7694ylyvjLXY++ukldOv+Pdxu/buXtLDz0j
0IilUvdzvte200EdN4wDkQoncoOsn4fQ8zGwDZZv3nUgCYNsW141F9qxPlhHZ7fMfo8Ah3XOld3z
Owb8i9SufJ02huxHNcYzKDZ95WhvVT8zaXh85UO5bI9ijw7APrVvuCyPoN9ei2O8TXbRhvkN/hqF
qQzyjDA6Wy///Gp8HcR/fTVYoWHisgxspX9+ImOpEm9U596d+4AX0Xhfg1iwKvARaPzEDKJP50I8
sPTWb4oLXgia6kgN4a4yoAcW1zxC6QaJW9/Jq/Ei+yneVj0DMoLfPVVfdIZ/+jm/OcibWB1Hko69
u+wgLxHMj0iUDs0W7N1e2dO915+QtMB8nZZtdDs8a9fV5XzsNw76bmKLd1ESRFfICvZkwehn48Ac
bE63qdh7/YYuHS83cFZcZ0tOvm3gTg9ocGjt0LPSFeCk4QYbsKdsEqKp985FdBhvtNvpPCuEtzOj
4l8MJ9ztSVj3u8L2jeXanC4WtgCUyeJmjn6o4qXrzlXN1t03nwF3+2Jr7uUuu5VX4lrPA3HXXGU7
ZfvP7+9qSf7L0w4EyFBJImA/ulZ0v544OfbiMkoG9y59VI/atXZYrrPL9lSePN/aK0/mI5ZfIJ08
rX6eI9z3rQ6pbjB4W8w9jILG13LaFFWA7KedDs140zS7AnSzFuBo5+uKZkeOopNuSTsGk17RIoxB
2odztnMxJK6unABBhZYE7WV2YeVh9cq947gblBW15EO3LV7rO+XYH9yn7NV+0q6gx26VGy4epmvZ
bTYFJRmIHB53Pdpu884bDsD4+DzUgnUDPK+tku3GJfSGDVYCdOFYd7Lf4AsMdsV/8ypStbAwMkDc
fLuoZpgCOis09y66iq7Sx/5oHEjYCWRYXIIiVcmVQv9Bygf73Aq5mF9e2Yd+i6nyIt3hs7gVh2mj
b80tYUr60wwY70rs//mN1r7DD8Ad4ELisKd0h8ED4P3P77TEzVsvcG5vC3eXljuhHcnKcZutzecx
RsNjTBc5S9PW25TxIY6PMj0Uzi2T3Kw6qN7RHi9abHTeg9sd23bjxFfWHKhGOEd74h/qd+lu6bA7
cew+5+skCpXGN24ZWjXwAFG0fZBc6P2Ib+Snbm968RDPz25zrU0b/t5Y49v9jHnMGLj9hi56JO+M
JSYYE/2O+EPGePN4FNnJKDcgJ6N0VyRbxPMdAX8GL7DGx84zrsnRHCCIlxqWsdOSX0m4j9l6yFL9
pRno9urUsT7BigpY88E2Th4xmczr+p/88BipHHWTnaFr92+t5hv2Xd5fZPpW5LeDsrPnt5la0a72
1dKGPSiS2jFWfhEtKhHvJr8iP4yJCNWFSzni/WDYyhkJsZlHtGJfoGYLGV/oXkO7jdFKaejQLkvm
0cjc+qvWRU3pPqbOvV6R+ohbwRt/U059Ly4AwqA9WD/qBuHD7vdkj6jUW3tZEvVcmcCTxik7RPaM
ASrSWxwszm9ujr98NxyIEA0Mi26QPup7caGWmWkT9tmcY9f9aBtKNwJjM1+tHQLxpP5HT/8/VxXf
P4FY/FZBgquv7SEA+PXvf2mauhSqIsCPmHEYVMVeq5cQieO7YZtrnX9MMlMNUudQDYNxGdd1CO2Q
AMO42XvSOTbCiH7zYq/ykT8dCZRU9FI0qpRWpqkZK6Thlx9IwdyXMmpWGX1ETw2SUUR+bGsd+zI2
+sJP4mjH8uYB09etlyuntHYYMQrSJmP11iHI5P+zkeXHoawhupeqi0QO71tlydmE2FvVl3PUjDsT
RVNiMga163rrLZoSLqxRfF5i6zfV3nqo/HotW5YFVIzywaGhBSHzrc+bUqODvNWr5z6V7UbNYTwO
WgznVPLk/fMJ972atSy0PxpViqOuTbPz7SbDYEFOnShRftVE3DJN6ian9a0lSegsXw0js8NcM39z
f1Iq/+U3tPlc8T9+T77t19Xwy/s8Nbo0ENvp5zw/IiMhEiMxPwjLhHF9QlVnZvveOznxj4rpscEE
PcNvZ6gnMKM4oRmjvVj1vdmdI/lYqSjjL6rpbpaPc/tWdzwl091qxOzeUvvCxIPg7PPqIl/27ryv
6qt52ZN3oZmb1X2mGeTLmmXwXOKxLYeAaI56Dx6Aw48Oz71emk267MEoTPKWFNU6uqn6K8vel+qL
igCkNuGjLntzvsqVT0HPgawwaHWEfmui61NmPtvxuffOjnisHTqhvcMP4l4r8VY33gvxaCEvmk4t
ITD2njtucG4LFfvJRfP/qDuv5raxME3/Iswih6qtvSAJMIsUqegblGVLyDnj188D99ROk9KK5bnb
LlcHt+0DHJzwhTckCyn9sKiUltVOtw4mDYscR6p4KQYt1DiaU5TkbUt4NsNHebyT/RMZtqEvXN4J
u/dI2Mjqu9tANf1JVy5V7oPiISa91etNCNYB89l2WIfMlcBFW+I+uguwYMkT0y5Nl1bRfsgcMOIZ
Tn3pT5A5M1/DlgjQNpwsfYnPHC2QrLpPB5KdFW3hDA8d05bVNfmzbjy0zYM/cTogCZfKuRrmvfnU
WA5Kn3CkqVEELonzdFZXuY1qQ6dtvl/VU9x6uYEopqlY2OqKiEiMdnVrFzDyPUNz1ZMfeGgRDxgL
5jnqHGmGAc2gCSV0xNy4sWs/RdOo1GjsWXSvAMKh3Hc1qg/Qq0HnQzmN+m+AA4iOzWmgiIVHU20b
FR+VcAdkTe2nHve9Um88ZeOmS8ndq8VTnTgcKFX/KphObOyTHlrVXSCLs0i7B29baPeD9GNyIwIA
Sz2BoLHcoALmUdpBCSk8VqBsAd8iXrMpMgeV13YjGzucfJVHorrxCCNct+6ttrExN+4QePacFmMA
JGyEOQCPEYfqXNyk4qav3r0U1rxdxzYgCZTPmDtxY9230f5uRFimO/jhS4ZAmQaAvaDRJzW7Ub3P
0RMwcBlRNl4LLPkQK84kCR3csBz/pNPDx0RzEZk0oIlgBBEyv7wizKpAdiRV5FOgbJC6JVpod/Fa
O7p2PO8+aB1k+5H+wYsK8KCBTAoOn+aZDpb3XhzxtyxmTkJK2hv73N/FKp4mtFyQzUDFwwXO3uIB
PwNsBwMCF0eLiP083GXjJjT2fro/ZNTacOxuUqJmFUZAOFOG976t7Uh5aUymIOMfuDiu0at1qPtb
8Q8r+DmEIPP4AHN4YkNw9icm+kp4gyJa7Q1hIXlbD0Mq/ckdHlsEvEyPFvjw01PvYUiRKOEUtRT0
Qw7YgDhABNyfdBwI5WEYfprNDpkTEqYT3SPy6F27APro1idRoGaXITqxSU00v/uFp83acVHqS9xN
Eu+h0jLbbd7goi1C0Pxa+YAn0TRlA/lgEwE04Of2Msl1SA4P4tpDgg4DPWMxPEm7Rt4XylJG3lO8
U4NT+bNbeNKRZnU+Nugq72Mkr73igJ4L1i2LAO5M+VvhbMN3uOlXQU0HpdN2aXmstCeEK1cRPWE5
P0D2+KlF/lxr3rJe2zUAuZATmZk0afP+LZSwz36nmTorYO5WI44p2TJFeHssHKP+JcGcxoopVBzF
yKZUyC2XwyjbesmZGU0OWg9JvnGHdR8t8oa6XtMcIaYhHveWx7815UGelaAB+qUWLRsYWPEqHCD1
cBcQ5juZOXvkYy7TH0/ym5A7/ojSsCOKi/AkPDY44fz2QsckeSkcpbOtDEaGXfb7yF9yH7T39R3m
MSYkPnb5gosmXvrrIXRcY5mJWLIkdhFtcMLNH+toS1nViePZaAM5ohuleGtxscvjJa7O3jxl11f7
oLF9w9FX1qKyOR/8V7Ai2Q9vaznZXfRTONLyxYeuPfV2s+5WDdXhA5LLS31tUHc5+T/Q5ulxeloV
Z4SZ2vtB5S6bB+t8Gz6rNKLnoHnUhfqc3sj5JqvKq5MZpC+apooEtpcM+qpOlBHLJ5GVQgIpQ0SG
4DOAq2nnJIj+TFcgUTWSZYcovLNBqWt5MYzKzNrGOoUdeDl3vio9VoKxgy5w4874FHpSPzQNGASW
hMSvIV+FnlZRJoHgNv0JeUT82DQ5w9W8Df42ouTVFbIIw8DPSZeuZX8ViJ7AkAbxFAZEFchLPom+
eFTFliR//AmK7diF1o0zUzKngPHiPqRWSdFSpw3FzNNDuDwzEUcWUAsapFMSz4JxLhqLRFxRiAqw
8vGcIl1Q/+4VW5dWqXwXCkufdTo+xZyxVOHztfkO6PKN4ydHrgGwV7w1pJMXZrjEvRpFMe/bu0Dj
zNgO/nujH8fuXUpejGorxm9tcyxAs4RPafsx0txFyIiefTnHnKqgp18vonABVYuYE2Fz9PELhzWA
z0E6zEtUvHo7I5IKN0G5To0FApZyM0fahR1DH5qtS+fBjzcmZWVHmwOf3lLQWBGI3Fc2yeSceuGC
0tVScoZ5YbdOZXt3aE/9yD7cx+gjf8lsbZFt6aPw6+gaOYWt2+1r9IwQymuxldbyj+Fe4J/asXPn
EFNMkTYKRKoFP1JvNUpONJ5aYTWka8XY9d19ujSVVZ68tdGvIdn38lZs4WLuxfAAzFUAcifR/Qpy
BNHOYbETs5dkkRY7NviIXBhmUNHWoojjreNglSqOFS0BaHFhQ4UX6etDRzqJD8VrRGf8daDMnWFH
NaOZJ2CGR9UIT57X4O37UIpE9/PiMUwF+eipAvI5GxlqkwwybsYTzHGlWPX6Kgx3qupIvYNVNEEl
P4+YtBysacFB5pizsNUfVrEoVbvNH1LjrcnuqMWb474msB5mqrRENSdHcXp0NJQkSN/CmQd/5BS/
Ci+oRWd31ZzgmgpBPNPPNcbo0iJMbPngnocXiIwRzgDZTLtXX9on6cM/pU8Jq+He2+UrHmhT7H0n
4g+ApgryHtTozj00jmHzjOv0Kf+pPbVLiOMp3M95dOa4/9AQf2PBoRuiLwIJ/TQIibN85R+MFSgE
8WdaLYyVvgZUX0oP+kF38o3/I80wtZjFdrWuP6gEcnFKs+pV20c82l7Za7Y1F+xkGS31ReV4O33G
ZTIXndImgxF+Ajiiz4/chfKDWot4dnfug4hGAXP3W/wtr71lSI0nnAMfK/bZprtTVu1K/11xWtuZ
I7/Jz+F2CJiElNLnQ9HN2HGogeV2OC6iyO6GDcpKULjHdCXSs2p/58b90K4H5ezn41Lrd5bvYJ3B
/wtUnHtBRM+Mk/iaPkd7/bVB1opPsk8eC5DwBcVnmx+ggXVhhQhPL82hxqJfhE5KkWEMCG97ZVXb
Vtia7T7Dfs5KXqphg1quwfn+1q6MpZlgt0bVHtWRJX6i7X1Uz6XH7rf23u5xMQ8AcvEnmTP828bI
poIktKtSB4Iyd1snj5bVhKW5i+K9iFiGuuAXZxFedzP/3VdneKnoGMWHCJYvkPBytY1rLSbdGvjg
kuMqa0lyzGzjd/cRJVZvpTcfakA8dVZoEberoFhW6j5z50p16EhNQruuF/xkY+CdtMyyBSIk3JYj
y8XFIW1BE7Gja0H7jk7kjSzicwkErsvU6cEVQyXEvbZTVkEGmgZSkaekMTBc6NjhbtDDxG7pd/iR
samjk1Tu4Hgc08w2tUReCPw1TwCsO4IS3bixP13YPA7XBkShiYhDw+vy6iiVss86JF5P0gu6VYMt
ajkd1oy2Rm/euKdo9X06atAOJjJADJRW3qdqhBgD60V1Yzz1i2QFa/eu33VPsh06lt0dJ5ZuAasF
JPem6R+grJWyLVEifpSP6gOgZvNIlRwoJ0Y6IRVzxEJKMmEnwDI+ncvBEiiN+Wt8HMTZXPuZJHNF
m+n1PDaAwS+oZVas7aNs2El9iOHztijoTBdUA2YzW6DmQL9GPIYf00Y/DK9Ni1PJg6fewfRROJ6P
wzHfyq/lylsnu9oeN94Src9TtBTsejscwRAuqa0+8+sOHO9P6c9ul9/JTse5pNypIH7CO4Ml6S7A
iGrjzC03A0Yz0X6sj320T1SeY6Eeexxg/blaTMehq9D+sgXjXuLKQTPM4NvMu6PwOJ2Ne/HI43s/
IDGiJHKkvya+KB8CZ2S8pU5seDP3dUT2op6REHHG6EflBKl+kc2BezvjjvjWUWfctwvZGT+QbQTY
Kjymb9akQzPneaPHjn1nzop3Jno6albjRn/xT0AQg4fsgVRI2OT36OT47y1KHt7M+m0dOwHJtjlc
ZH6+egPyDW8RTi29seYjs9N9cQheKJtszLtmY630U/jucT93G7z7HrRfw0beR2+WQuF4ZhwpCvNP
od+EjwpwQWuhNqTQs1raasq0VUd9F7f3lbs1q7sOlocTZZu4XQ39rm/v4WIE6t5TnaB0Gn0hKItc
cgKTQ4fjYRELS6uC3LEQmhWKrYGPQtqcKgboWh0z2pkOkgu6DeLDIatlFj0DF5+QBcJMt4f6mDd7
WV4NjSMPJ1lFW3Pu6/OK9053QrOP64OAJGCk7a3gKfc2wMKMG3XdL/YsnQpASIosGzr8vss9azaK
Ybl9PZ7GMckPAjqsW1yp+5nb9pjg1trw12eEhQQRzD9qHyoM9avCR4jtTth1QnRyKSijZWJyYpbF
JhOj33h76reKxFMkfhnNMhyNGRGxXiTSzauaJRY9Stv4ZnQKJ6GXcUjeNDltjihiIbZV/0LI1A0G
siS/zmwL4IPh9xA90pQrVee6qqGsz7itdGuSJmkDPJQhYTmWV/36PnS6/gzMPNWgqbou6jiAy1fV
9aJHL7cOk+AEqTajtdOwTHX46CQ787GTm/X3w135ruFXwnimotCTnGAQGItcfvYox/MzR/nwZAZj
t0WJfdeHrulEWBwugmD8hUpFYQ+hEtjDxOLHAchwKA1j+qnG5bYtyRl5H2ChoequdEtoKOvlxg4F
oht3nPVpZqQJPwGKgluFudGuZqZKBOghqIOf5R8N40moj8ziB+GgLrUz3oubxM7u6Zf6Z2+TvSvP
HPU0RYMfcYRLIvVaiDKOHh5VrEcIwCZ5K1tq7hIKLoEjBE4UYQyLjMdCpvSDrpSrnBv1Tm1X1ikJ
t560Td25VmyJ8gBshiWW0jScHAshzdEGcDzz4zU2wAjvu5ZD69NCB0xFFmefyhRv7wX31BHuh3ZQ
2NQECESGLf+qwD58y+zhHpJ/YUD1mE4JKhmtQolkHhAuEctxHz3jbx2DsULQOUSiclESBGrYYd+Y
4j+gl39vEmCFJmBj2jr8hSj/1RkAScKg/BqL5zEvdxBxIQAYvTaPfS5KePwQUzP9J/I7aOlGRFeo
N0Ji/8BRNFvTFDl+vzSvd6wuaTgM4rPD0kavW7yq2ZEK+zpbNj3LciDRxYkPqtq1Szf4BW2FqPVx
aLNV2PXWjaPiug78Z1zVpF5IAxcF+6uTAsmJxIKokZ5bS3AgusRUkdDMBTI/S2RkR3RDr+zvX/Xz
0qZ1JQHOE6kk6H8AohcdLBVmlaQUyRkCQ2uXxnZQdFh0BdF8mETOXw82bSSVHWRR7JauDt7e67Ug
B/x/lsPiJQDdjCuz+Z5JzeMARvvGkroOzvjjKSJMyukgXLlWriJB1ASw71C87uyOESU3iH8LUaZl
8/0r/bksLhcuZGvq6LSGoJqjbHd5ioUqVrZSobdnc0/RjdLrrH+YTEAwFxnZ/gR9EAopPK/M+KhV
C0+0NeIdAK1ISwaYiWxD/yRYh7zf5podusvM0uZa7MSaLSeLvLabftEVd0r5kFcL8PhStcQy0lKR
7FzUgaO521qyDRJFa4vAwqDa5YiDq20h8lcupA/SSbrWPaFSPYdnEDwkD9KT0c/xWVagbN8Re/H/
46eonYnZrPBtCdlYos923tTzjJZhfJcpdh2s+uQuNHBSm5J4jDhMYd4CvSkcxDU9Yxlu62Qlusuo
W7b7dNncmOTrrh+fcsLLKYCPwYKB1LucYxV2nR/EIrrkEaQGvT3Q45uNFnrJbV2+NFp28Cnnf/9h
/3y4yw+rWxp9ZpbRtFj/BP//6vmlht+hbqmLZ3qSk/gkemGJ4duKpoHtanGRExVULpu2X6Ei59lF
lt9qL39+bYO0SgGijYsybJtp7/7rCURv9PxO69MzOqhPcZAEc9SP3DliyYVdh7K8CLOPxkD16vs3
/3wkcASDx5QJyABfi8rlsBVczjJo8/I8oIG8qc2lABYP88t5InnCjfriF7NsEgPgFKSjVYVYw9WR
INRi43ZlxmCdeS5EaVWlcUhLAMunYybAKxSkBn6ERQspzrMbgeAXo4M8VQyZ8IPQDPOGy1fNuO/9
NBjKs5CKFj2LcdGm3l5ptGKhBcF+2HXQD2kCek905l7+dpqxkZBURdZ0WSRfvRpbVoPcw8WhPFdJ
tcWXiLxGtDgvGh1x/OrmOcWbXK5mRqMshiTlhOq/LmTDDS6B+GnVGWhFvaKQ1dXrHgOcWSPrT4rs
w0JMYQlLSmTeWE6fsKBAwHlLPjGFXFApinw5yT5vYwg5HbAkGQC5lbB+wUOnzbmphS3mD+ximZY0
8hOofXMhoIZcmIjIrXUkIldSHotOPYqO0an6uaLP/v1n+DPPFzNDeR/jG257GvtIiFxd9pBzsJfQ
PfE0FIiiev3w4bdF5ehZXs3kiO4+wQCmvgGtTCvqOZlrkmhssOtAptmlJqpTm01mJzrhXq6cZC1u
7DIB8ZaHNx7108YErmoRnEtc1iaR+tWTtvDS9D7V87OVg98eKzomVl5Ic1eOfqEoUN/4cJ8u0AmT
jbsHC1Sa3OquzgGraiq84ozsjOSpAqQc3ApyAfGNPahNF+Tl/JsqEBrqNjQCQOJeHe4wzZWskuPg
XABWC/AekV8VqT9V/rj2iyDb6SpoNW8YaQKrRb7VNZ7DEmJl3zf6wRU965i5VuS4I/Ce3tA2LTr9
d7kWKNtIoqagjy/o89LaLUP9YGHYM2vGRnJG+ZcJkFfw3TfL84U1j0G1lKKwHPd3uHFQ7U4tqJEl
ShyCSKBSqwKmSG52srDOg+E+aZqM6jKHQnY/0TFdmHP3o2HHrmydgBUMWp0djaIe7urgRnj6OXOC
mQ4MEX4M1xOX09WXqQIsqJsqDs9jnYRzz6Ql3IoFlNAYuVpxpOQXhLW7wTX6yGH+gLtNN6tF612s
xX0kQ8Hq1fYZU0ncE6gDlLJVOirQ4Bu3tnxdiYdYBAwJYY8pDkOb52rjF3LqNZaZBmetE4Kl0rXK
QULW1PbaWp4hMz/DbSMDTZCnmLwjcBzVzQouNgtaraGoUwg4eulrksfJZrSCXWK09TpSm2UQV9VO
Fbwtoi/y6vvj4NOd+8eCjmiO6YUUoF+F4EqTloKPVMeE6LKWCotiR28NmirQddPqslmMJufi78fk
gJSIN7Ck45C8PCA7WQOha7blSQ7rX2NcvaP98AzRf52YLpcgfS9B9G+E4tIfss/lviPeZ7AJS2dN
J8rlqJGilLIe1/0pDRZKutfVs2E1MHOekHT1Sri20ouGjEe0rYtNooPZAZuJIrVrkaN6864obJxc
IHP+FiEjinAyArNaKGRqKGzMDHeceSNQDPnNwLQnfdNRHsyUbUnBD+6P3B5aGXUFdYUqxpCc5P6u
Bd2TRyt3ONbxwsCHJiLXJBF6qnA3bnOkJN66wq5o3zXaWrUcy/8A9hv7VAZ1KLcIMKqPerYyn1Md
p/UXRdl2EG2wlGvn1VEz7WagEwbghzapbuvNHK7prOk/hBwpPwp7BTKo68jYq/rBKB9d6nf6sxqr
thkdPB64POEh0qLnj/sx8jvaHcqiONwIr5y6NLwCbe0ajjHBTPmj7Ag5547rHCDkUspvHMufbwGL
BNSEKEPZnRjt6ryMRQSiUBXihEQhYQ73XKF+dOcBq826NrqxNDmDPx3PDMdOsLgNrOlfL5dJoCUo
JRdqd2pUp5PvMx1N2EOFg1Qs4jpd2YhuA4x/McyfVr53+YiZe/brF7/ZVMqror5L6nsPI9vNYXu+
x8LedzFxRzX0GWEjMG9NtnVFejCPkvk4IFOnhs8eghE1mhyWqzsBbTI0RmqXjgagihbMSBet3ebU
+ftMXnrmS2MBkcp/yxVeMAr1C74QLlhzxLhmdZGznp8tdzP4GInC5kEnaD6k1NWppPRVvW59wVa6
dD5A8UXbs0M8UkWptqawHNWLoQUeQS8N5WOcOpAcRDvcFVXwwSydBDa18i5pvwMhh9Z+tF5Q8wZB
T6EKIH9KtcB7KbJk2fLoA/Xskv8rQ2HqEL/w9SdQMTMRTQyx4jaJaHC3r9gs+YuOWnw5C59awEoo
hZr3ZX4Ko98qzeMIMYm8X5t+DHn3wfLug/I1008iiBn/JQO7o28LTLdHCEUA3ZLw5PIwqrVGX7vJ
X4FPAWPuF7ECemJi8iLpBJMXV5iFWqxN5B2fMu68ORKVljWnzkIfrXmUP6Rz7y/ogEsq4K5oJ8NU
QKCHB/btJr8X7ukKtm/Ktk/m1OeDJUI8amlPjgIokgPjoF4Dek1eZCD5uCTFRWS+dfKTYNlYfdEL
wqO8xacosj1lXvgLvVka4SpOlxa5sbsJgDF2P6yKkuRaNtbF4IQljjew8QYMDYRd+Oen++FQl4DQ
4cdV/TNq+/TjXpvstaePCwq38xfGU/d7NFAUslHrglxIg7aUH/BwwIg2lTceXHVzHY8/jPbnyMo0
Ia+YhBtTr7rx7YhzjHVCV9RaZo2NqLrZb8HDcxTyI213pXCOQEZFa3KyXt5EMcCBXdLYYX6nAxRJ
q7do6icjW1qtU+le5eGF/Hcr3bfx2e3PIc3GSkOAbWuWa50bPYseU3+funeKtJS9pZ9sVG/phruo
2YTxpmim9F4ZV6Aj0/EgpVtdwjjUSbTT0OESCQL1sYkdpNuyw2Aue9XJg4cyghp4kppjQ+PffZbZ
HmO/1izbwg4CER9tJacrvGCgvBcbnYZkdqPQpE63/dV9Y4CCI8cTZYlw71P0mtVZUA/taaQBGIAt
jWHZG2k9oFAnnmH+d+ux0Dt0YwoVHQsPE3iErF3L9Ze+SBWlaPAwCqD/sxFAzBUR4a/RKni5oMxD
v9alhTJrrPbBDNOHGlOOepSRCjdE0A8TECwFrFUj6LtEvZIKTJuLTltxTcWWGM01/9mqFWmWGwkS
ToAXFFIQvUCxFOmSThuzZdQCzfr+3v+cfhITwTic8kBLFLU/6KN/JfhCrlUY5AnxWXbF7qj77QK7
9oWsuu1sbCUu4xYyi+m9YfxRzUTRa25l35++CQ8w8QMn7uOUfV8Vr7RGao1R0+IzyZu68/Ij1YDB
yWv1I6iADtZ100DuoThcYjKIxcP4G9I4Paechf79XExf/2J1TE+CoIlM+8cyAP1cXjPdGPtWHLbJ
eYzFVw/FKlATZFwZoe5Sl+80i3P9+xE/h6fTkLoi0jAWNdK/qwQ8TZS4GmWV0mfV1QsTFRyc1Yxf
Sm6Zx0T1IE408lovMdMws8q1XbU8lL38oHAZbgoTVUIEWB49ueS3mQPuu2razusymlnyu9FzaU3a
yjdm6Q+q63KaYBmYRKcE/WDSrkPqYHSDaAiKCBgc66OVUn/ZIlE1Ry8SiWKs8WzMokbsNUiXsKRY
hlbiHZGojzzajU0at46K/t9yEMVmKTfqTCuqbB41noTPV6U7eFxYS9OYODBJCBgDyZplJeX6ashA
Xfl+8GtAYG03SMmyG1Dq+P6LqJ/WgCpByeSTaCo0jsnm/t/1rmrIezdDC/gsQ6qYdWb1MIjh6vsx
rszl6Topl4NcfXXX0yKEwl2ANJVIo2M0EieQyhwcDX/DhQIFOU9GxTOmFIs2j61X1kvRHNI+zp3Q
QE8zJuOWOvmA/VE661ogX3Sd5iJQhsUYDuBcQfm6PdylRFch9wnmKlc9aAm5YDjWgq+r3ArlP+/i
qZguU8VCUgjA8dUuzrHa9DV/FE56DbAJq5HRRkOa4gBi2ms/J2lBqWzWeDutn8q7noe3Gr8HgFZn
3viEf0r4VwuUzoUOWHJqYZClXn7D2lJdvEYz4dQU8VKrlXZZ1MwippTrTJv8beV8cEZQeWqE/p80
KAcrQIYzhydhexpBmJbQaQmNW0DGLx8MZVawg2x3BZGKywdL8y4N47IUToU1jPPa6064/a6JD+IF
Zxvk37R+bRt30bt8w8QXtuLk92cg4IiG9qSPI/jnLOlfbizHTzkybRdSY3Yy341k/ir3w8gkCAcv
986xa+K6RT6rK83Sjc1uizIf0nhWucgxDZr3Ks7ZKr9qrle5vtXwKA+FbZ/tFLqkqpiiylfVCbGC
/pFaPm4aQyrOe3gRfx74f12QsP6R6viFq1UZ0Ha++s//sw9+4QCffdT/e/pt//eX/dH7+O//Ovx/
ZiM8cYn+30rFaGbW5fvPf6upTL/hv2zvlf+QqCKCN5zqWBTqOVT+sb1X9P8ANUwTUeeapXA3HUf/
pU2MoLHIgqSdgS6xhUgGv+m/xFTwGIazBq6XahgVW1X6Gy2Vy1PVYEhSfMC0KsVXWqzyVdwVaELM
cqYHVZsCAB5P0u2oF+obocRlVsofS92CH4wDWANlk6szyK+iTK47QmYziouX2op7yENZu/GTxsdM
D62BGyfNtF//+6D5MyBAL21izaC3jE3D5X7GLaNIjDHCw6CoELPoUbmtA5wKEF8Kbwz1aQY5NiwQ
1hSypx71dYVyGOowToVMw1wiSn9UGJTMPQG5gn+tp+M/j36hmXB5jP95Iw7NCWbNFKKWcnUUSPrg
YRfRENpHVn5MDRedPrkTyrMswK5HDjR7d+ukxSaskRVAjQbkYqlKXyrOPEeVxvjH9w/0xQyzduli
oYzD6lGvFk6lBB2+XTxPqGqUumXDRSCEiOCn18jhjWDsy7HotsOW4TSkDnb5NbG9SpI07DRiKss4
5EXXPORGpC3wWgBu8f17XYH6/5loShkmWxIyHzW3y8Gw9R2GrMOi0K9CZSOVlvugax5cskzI9lrb
Zsdo1IqNj/AimlUSGTGNKVKBlB5Ni3HMnAQBG4NMDtstpDRMO3O3vgEu/GLNcaWz2CZMpQxi+fIZ
qY62oxQlaO0mQgp2DopNLme3Ko9fjTLJP5EAkJqp4lUwJKZBY4BM0gGy61S5jFF9iAwdtZjvZ3x6
2Ku9ygriNJuibZBeV4dDYCVll0SePtMnR1x9bLx1SHHrVzaE5RopVlTtfMIJ0lpZPn8/tPTFroKZ
TM6JJhVr6xpzIKt5F9YeoFux9KnjhLVurCw8aQynNVzpoIWeRKmyhQjZ6KYP/coqqxWuhRIRk95l
761GyfD7Z/pi1ll11HsN5h56yVWM5JlpoWdRxFmJgfR9lEf9Iq/M5OH7Ub44kUGSIE0FPXfKuKen
+Hdy6VPYUi14KLUkJKsuIbag4jSZBSa6NjoE4u6v70f86r2mjsQE4uHKue6YuwUlwSyAt+Vhwjln
Hr15CxZk8fejQLamY0y7SKYhdvleHZAcNOqtqRun4zc3QuvDyMv8J865CHP+fRp/9S74vlkyO4OT
/zo5HJNWlvqkgKFY5e0R5eoA3tJYHL5/ly+OPbJ/CPuTtQGM7atdLsijFCNui7fHJEWMwgFqGYMA
X0MgWfh+qC9eCNUvQ2YnTNoA14cexmO5LtTgvxMDjKHZR6B8sN+9sdOnA+NqpxNdE7qw4ChpXB9b
Yl8mSS3CjEkqauyJCBA1kDA+cclLSvnsD0GA3Kh5RMTlxoH5xVTSG53UTTTEfQFbXi4LE9XYQshB
EakdCqVUVhKnGVt9LpepcOOymi6j65eENDvRoURMYf6kmP/aWUYSGXXPVQ43iA5Eo7doBuHTTH1m
JlBNRF1+uDGtX3087gIRuT6QmSR5ly+nWZlZ1zSe4RBRCB5ADMDGCG/Jw301hbCBwapSDZp6spej
yIgqjPIE4NfSFm9oV/Wdpk7Ku65plMX3q/GrdUK+o07QFspO14o0nkqWp3fwgHpR99aWZ8prrL+6
JeqC0i5UEmEuC1H8UI5e62CVcKvS8NWbTloSkHInrRT96k0zNMRSvZY5QxKUYw1Bjfe6Vdb7WILX
8/2bfrVYQBAhvEXRk2D+KthIO3GULK3l00FF7qnBDoFbLlBG/dCp6JpeE90Y8PNawZqaiiKFDqxP
qOxdfsUm5YQ0W4D0mDQrDm5PsMwCFPG+f62vRvkHtQutmZxHuRylj9SqcV0ILTDTk4VR1WioxO4t
ZPjn70RREsCtDERGFcFnXI6CRC8iz14OgjYr9HOIheivJuvq34jbjsvvX0ib/qzLXW0AuVSIuyc8
JFCLy7Gwxih5VTIYYkNoQC729A2wD4VKWiC12sHqWpw3fLNrJzPYVqH1xb/GC6noxBpR7jb4MYLE
gBdqZZC1OgzuhLlm9fVHILbxiGB6YeDxLTUJMjxKkrxGne+hHE8PtnUyqwRuhKJHhOph2ykznIOL
36hHA1gMfJEKrMGWpSKbydqDO9RqNIvSBupWihxE7NRBoL25ulR/KFyKByCW4XNmdpCa85yn5nll
pH00KVUf8F0hpK/RmqafwQO/+sLYQFbDEWFnGYLHK+oFMH/D9KMFy9qggWJVAggIT4XO2ygIty7E
OFHNvyK0TlE5QYMK8Aw1ZISNr0UQ4p6ij++JtJMqTd4nTf7DHCR3feMrf/7IaPxx6qB3ALz3+pbA
7TmrDAnGRQjDehsqND3M3PLnRYJ13d8PhTqMTnEZQRby78v1hOEKntIa6O+xT+Ll5EBfIOusebT6
hvgW2PWLMHfCkkGiIAMnYVCubog0lv1sckCfpUZu/OoaDQ27CMO/Y9nnHXptiBpXc/x8XNisCCcj
0S8PvxW/CpZeH4X3BSbON6b6quL2zwcF7SXR2EAIFIXHywlocgUYByEuNFw53tS5XlVzrLi1lRBa
qYFAfGzuC43VBpw9NMx5V3mIi+BsjZRBPgIR8QINTQY8CsnDYsN37wuMAYYbx+Xn85nvrU6VG9ow
kJ2vzufMlLMK1WeNKUrkt6qQ+qlUi10ICMv3DvuJO88Pm/e/XxsE/2Qjk5gYTfzLqTEwekdTfWBq
MNLYoXaNo54YSKuxRiXo+6G+ej/ALJZIXQq80DVPPJIgUgtmiv4FPvEz0aRJZhn9Parl74MGiatD
5u/7Eb84tGGmW1SbJig7erqXL6e4iZYggU+5pOmKVZVr8lPMT85HjGSCG4HRV2NRbkIkmGACuO7V
RKZ4jxCEVYTpUt6spQ72jtYp+U4o0HX4+9eaAMGQCinOsdcuX8vkthtb0DizsZbQrExEVkdM5lZD
Ef4fjMRaROWI/WOpV7deNyZDOGDhDflYVKAOxy4+khJuIBnJ6S1yyxcXOah/XgoxGHE6Gi9fy6dc
rqUuB1Jn5NF+6NXRIWHW375/pS9GmfiYgPER8AK6dpXoSF4itVLF8eQXUnKIsK5cjWKFx9//YBje
wwKXjeiodXXkWGIXVkLHcugpa6xTX1Z2etCLq78fhaiEoAQKGXJUVy/DQUYFDIc6ZBKr9r63ZJjS
BWr6348yHTxX8QgaqrKKahcp6D9Sf//KMrROxOI+FjQwihAGWzX5cGnfS4GxywRKKd8P9sU+muDe
081rcnv8cbf712Dh2AxurzAYF4zyImWG6Vii3y1LX/77yhalVJJ3kUxDhepylaj1qoBVGUAcjE08
c1eNPTILftXeSHe/mD0F9hcJGrHctJMul7WGXHMWjuQyZiwaKxM227rHcOwMxjeZe0on3yiWXvXy
/9x2VNB0eAogZieU7uWAE8h5YLaoM+X40syNNJKfNUmtNwIF6fsxl8bfQTRKZ2mI/pO989qNHcnW
9KsM5p4NenNLMq2U8v6G0Hb03vPp56Oqz7SSqaPEPnM7jQK6gKpdQUYGVyzzGzBUnQ8ht+f5Nt//
jl+9NlLmtBIkml5U+8dPMSk6Hq+keBBOimlbRjJM+EiQn5oGkcTRa/ozn8JX6xE5RJTkZQC8y7Qj
5RvxEobotHzEDEcpWV9bfRA8Ykk7gT3ShNvv3++Lc8pEBLi8LtKb+Ueo7dM5rbqBZvhHnxhngbXZ
WpIrdT6APkN/+R+sRPdMplWCgtMStR6iJegZCXqujRgwX9ckDchgl10kbdf/desCIipkVESTZ//K
5Vn1rVyQfGbEtJnVm1rJjCfBL6eDbg7npjTzz7+IKVxcFkRUBNmZsi+CvRbgSSx7rFTJXXzDrXBv
GsLoJioebLNsYep2YqVvcao7pzb2xQVAi4seF1qRHNBl4l01Qx8zXEHTKRjMR/bAs+UkmM4cjy+O
IwRWrixottSk5uKrp6VhmQIq/7ZpIEFgCtOLUZL9+lLwu/b6vw/Q9C8IljQQwMcsexj4FlKYycRM
3Y8K7oLZECaIsbiPZslouilnjslXW8ikZZ4kMvJinHf8bSfTJMwlnWbHVTngq26gsNQG577or1bB
9IFPGi8H5LEXEYRkC6epjHOfTMFjDAZmhcLPudrgy0Wg0poM00yC5SLDST0vr0uPOhRHwPGgF612
VTEdX/39J0zXf7YfQCry5KZBPa+UhNLUsMwxzI0a6up+KBGey6VIOHN/fvlCBEF03maC2lKxKFAb
ndyMhH4qsFWK/cG6xA9KO9MuPu2aEZBmtBhkKaqW5ZC1qmDGTC0nYMC2dOtXGg7htYF+njJNu77M
NbgKxWUl9hzCXD/bIfkieJC9kR5wb82GDsfnz8eqxm9F1F/wZhafkqL238PWkq8z66yw6mmYN0l7
FLpXhHrjpGgRo9YPx1ojXezM0cHjCoeGvE02g9L5Z27M05DIUozfwV4gYcK7Hb9VX8rY7mgTHWuh
Q2W4V3AUbMtSew+FwWjsbm6WmxkAuP+CUvy3I4YvVqZuISEmgHBIl24cVTlNumDWim2aGtRJiuD7
ONfMR2pQpD+CHOI72V6IYoDMFOdvPw0KQhIwxjRM0ZkRHb+1BcluTKkubFhM6DtSmG2bOPJ3Y44q
z/dLnX4alsh80YRmrEBvWCL7PM+stFylpWUIrXED2L7ZeU339/cLxQUjJyalEt/8MmzRZC2iIeGF
1NG3HA3RTPQLpXOggy/eReY3g7M3xxUGtMfbZubBSGAmHZcTodnqZTrZSpOKfx234GPwP7ggOmX7
cogyKwQrUoH2GLI64kppEJS1xgpce61OZ5o084V4nBCwFFgtxjVIvJ20jcZA7tOePrkt49314Let
eTcGTfvu97V4S4wOVl0gS399kbEoQ0kuMwY1BOfjXfR8w0r8aqDJ6Xv+2zBOeHR1gv/jr88dacZM
/Z7VPkjKj1eRRkENDRkJUJUyel1PuDozFBrd/8kqhGTKJ2q+5SpFrsdC1MxCo1kEsUoqgDCkyXRm
ldN4aBGg5tJsnqyeqCPUbE8QNzJCmD2iD7QtJwfpo8kBEHhOQPyLth3RkELQIKUhw57dpj7PjXum
ZuNIowxZCECfGGSLGao9cTt71VnSbuAGeMXSVV/VkoDRbS+nvyhVrdmrWZ1tAYJkpVdaj9pJJru9
Nqp/3SeeozXcJcAAMwVukQZVej6qA/myreB1uVVzBN1rCWXA73/X00ySVfgeaPgwLj3RkfIxngmt
mG/QN3z9WTGMbB/XmJg7Cc5sDhdkeOYn/iK0qAyzgWPPm0/X+HjbR7Ox/KLkJy58XTz0iTKtAy0a
z0jtfLUKydDcUKBqA2t6vIosAOmeQh09JAOpXR7jpfXac1/eF83oORBDm2e2TQ/rgxH8qUobODLQ
H+cpRl6ohxRL050+ZcV9XTUZvg+hnz2ncYzyXprlhxij0V8Yw2Kv2ndRfdCMID0T5b74fOg0zEgx
ek+0eBdHZqxMLUbjkh+T4vJOTUGX5oD771UoAuvvz80XS3H50Lubw4FFGn28wWpi+JAVwHZEaRNc
p1GdXOr4PK77CYmsv1+KNhRQFFCClFSLpZTcyP4ZwZW5Wf4AjVxvxsiDg9YliKR+v9YXnwMaBEzH
rNkoiTbH8Wu1vYCFds1QEfPealtOQ3QVCFgshJ0urOsxPDeg/eKcMjOl0UrMm8vCxS9mqVQgOCui
JVd6yGLkYbjVRUD237/V8sdiz1A/YVyq0Lygz7p4q77RysaoWGVsGQSVTaC70C3ChygR/hZDiE7l
TGwg0wITjaLs4oX0kbFfHaMANjC1c4RYRKathkT8/Qst1Pg43CxDKxipKWYLqGUsgnfW1FMXdyxj
IrCrpdomRhhRCRN3GrA3r4wVqhnOEBfYg0XSGrD244TWGRYJbirnf727PAtXPF15je9q2UGRcSSe
RIPhrZYluYPDpcw135gonCjnTK6Wx2XGyLG/dFFAZUA3Xv6QetbEaQgiw0yLaG/pQX0BpfzcKP+r
VZg1MGj9mLB/MJw+hTUlSTC+5NO3y1of3iRtrJ9LNXv5/if8YhGOpK4CNSXH5GQef2lj2QZFW8My
TC0DykWMb4eqhX+bttCqk4jLlkT1PVtALqp8vejxau/ZMPQWUJElr73QMusce5T/EE/7Ob+c1wGE
gHoAaAtKnPltP22ZjNt0z1AbUSnAzj9zEI1vHXbAb5Oew82fZKP402B7/YgpjfWu9FL5roQ5uvCA
9lpcqoGvdbYnpYiGlrkx4mbgaeVW7BMDbbxBNB7idERtS88Ko9qEXirs/Ckv/K0RFs3NTG7CMrlm
HrQjB84usyzCF0gfOuXnmMTCtAr9Ed+oLlckV5hGpXUyPpWa5pgo16shrYwWmmBfXkIIh0qKJXrz
qlQeeV6aDK2/LXpUUmaamblNqlp4R5wiie2uwxXFGWQ91NaZmMQ+lufmOPpb0xOQm8tJSv3rwWrj
q2Q0xqdOlfLWabRcuw74cOt1EmfIiSbI8cNeFcep2olqgsPWkKfpc960wb05hgViw/oUHtKqVB5E
s5Hei15WkeZLytkFOpHSdDOQungrUxuaAwlB/NabTTms/WBQcd2xBsk64DFI3AtCOY92URwkMu6v
/Uw1NCMVdTJzsAQ7VuVpQoWlyFK3GfTMdPF7D7qNDNzKfwzKfmicSi9QRvStLrlIBwb5btaEaU7s
bmfLQkGoECLUy/69EAvpSRl7FLTjwLNQx8wy60HVBr3eBXU+/QwUHchdbQ2t7BDeqlstSOIbtauK
xK69IX0hbUHerY8q1E/HClsau4kLAyJyWPWi7ZtJeZAFRX2S8wxlx0HT4yeRv+ecN52+rYVYxvl2
MMt2PTVRV7md5RH+I1DNCYYaU0xiMAHDxnmh77HaEAtUn8NS1n94USY/dV5Y5Vu/zfg3OiPHp7k0
tPJX5lcBrgiyNsVOqgjKgy/G2EHJmHw+G+XYeVtDKoI7o2vNm8KLlR3m2NYuDNRqL45d5SjA5uCm
K8rbKHj6Ey38WreBoMZwiZWmrxy0LSJGQGHZYx0WdUJuA0tLh01NZ+OXiPJ4iBcG3sZQ8M1QIAhW
wg/utvglFj0L/2G4OK1jAvmYHQKC/q7SOiwDyoKME+vtssT52JT80daluT1G9RuL9uh3xlOH5yRS
Vfz5n103JOlm8szhMrPMqrbLxoKpKxaJZ3P0oEd7USVBhzXL4VczJMaPvgHZs4oGfMLXShEFzwPN
hsz1ej2/0QHamG4i5pWCbftgeqjiZYUqYOtdwLhlXDFdVmaYDtfgKPT3oMJD3u2tTCvXTaw3zSpv
9Nmlr8xM/TKSzai/1upKUR60RJoCRzdHn4+hTBoE6NUoVdxEt3pYt3psZLfgJOrXYB5RbaBOhDJ4
HK3zXiOlFnHknIK+czqhil8qZDawzRpKbXKyMhyfk3oskVvK4jwy38pJmNaSFULByfQUG8MC5CEi
zcyyXqtgCpDTMsaE+NBknYR+ZhHU0JM79KrEobvzJQ2CpcVe7DIlMnEVrHGH2qOwLk9uI/mGbiN8
oaKwrJI+g9dJBpIvyB69a1Y+8sNyVjWAKKbO6y61QEwlHLra7DJHFx6LiSbix5sS9S1NUbAi/tdv
RZMyLTGVUtuC78OoR+uL4rXoxtpaK4JeWislQHOAsqpCmNK3+uY6GiNNcwY46r4NdJR/qEHsQAsp
9m+6UQ9xq2/kCakIRtQJfW8TNQShr7Q/iZXjwG0k71Ko+jexVyKhEaZiPm5gxrEnONPjXzpSHuDA
4AXq4JZwwnwntYYSTx8/VK6btIRk2iRTjzXBKGcQ1EOYZW4D2NffpkadjP5qaAo4mvRFEz9CJCrr
H8bK6259qUXQzAgqU30q1Q6hhkhr8CPB2vitagkF+1bSBuVd1zMyql2HDU2/KUzLO4x8v73TZ5X8
KkhdlxH/Q8wXQXzG2qoetfiGfhpns1SqGuVGbXb/6iTIx3ZpJfVtaAQRTF0zhmYu11Q3kPgtmG29
FI1XlTVhaKF1pKNOLonlsCqHTL0SQq94gIeI1wpAOARs9KDtfgPhmvByD5X+Ph4H0BrPsDfLYFc2
lfqYogxXVPq+FZX0z+hXCDd5gTbt47jrkSe0POga86AJKWLZrFunpZ7HMEUSqGctTzRDp1OkeK8E
wNOcMpPNndYIIiRysRTf+okogMfGaP4QApD7vN+Q/C5UT25sXxvkYV3T7J6IMirI3jDvxnfByoPH
RMuRdOnRXlch82v0iackCVFlmIqIA5xiMbwCemzcTSFTc6OVFN8Fku/tFUGMEeYWTZ5d9aPRWmm6
XvwI+zZvNyZYnMzV1ZLaY0pRzAsbsw/WSpnWNGfVACMY9lUKUAOwUPnpBy/elH0c3iKf2E8rrjCk
TODnatvOKjG4FOMUp/RRRx9bZP6kYWZCyFiphLzbYgjRzwnitlAdkgJ0HXzLmDoHbRzhIh6KTrCL
qWyTrRYF1u00y9M6YlyWV20yVBitGypax8HkrURw8BZS47WOCnQ2YQ2XccH/lJQA+TaVLn53NQ6g
/A71EOfe9eRJ/TDZTesZf9REE4Q1pu6meC0Bi41WNRQT9W1I9CbZcKyN5lps1ZDYIXFKMTwJIhkU
vB7od6GKx4gT6no7roPQU/WXWo6HcaW2Qltu5CoBUxXWkxYdhETGXcGyek3eIGoUyDtKnrzdBZMB
zRXR/15be1Ht945gJf17VTR9ez1GrYIQg+dhUjOkgWpu82TopJWH2Av3Ek3u7LUNO+XP9wnxSZGG
rZpBSwTQHv93QovCUK4mnI/wGMY+XwVyiqy56sfXht77N98vNVdHi2x1Hq7MRQvAfyYPx9mqgO6U
ESgTcs2gTLmXdHQTK4WzrjbWsK50r92Hfi3v6mKcVnXdZqvv1//yVQEt0OCbgZBLDEEfi0EcpDVl
TDhZ67LRlMfSUwbXTKryzNjjpMxgV5nGU9Kj9WuS0B6/ahBnuTyawJJzjwGwIKnjpiya4S9bFKT/
qKqpIuQfxiuA3Y5XEXQx84yem0uuc1TyDbKvtlUbQFNieab0/eK3A8859wuAMTFtWHRD8IdPpmYC
vpvEKm6UqTL7GoQorJgBJpAEsnAdIY1yaCOj2PeaZ/78/rf7akM/hjlAHma558X6ZSQYGSkckHLT
Kzfj6BUrtBvP4Ty/OiGzShq4UvikSDQeb2jRphOVFFLmQpUXKIYI9Qqx2toee9Sq/vaFaM4zzGAC
AZTqpESsGrWNq8wE2hFa0WpiKnDQa838/T9ZBV7DLDY3K9Eev5BkSGQwdJxsGfcnW+6QTMC08pyU
3WlfBGEB0N0qqBhIuDTRj5cJcZ02DZ9lhDrpr6m/jVWkIQ0FAroQ3KouzKuhHlCFGrvhSk8lYZWP
cYxSPGCTnVl3HY1mP2S8amVnhiHzJ3Acc5jkoy7K3BhUBo3k4ydLx7JWcxJoW5108d3vNGEtcgGv
W48U3YSjhoFjG5wDgpyeVlYFHjRDhejULlWdPGtsc67UOdJJmVPPxpD9EJxza/xyFTh3jOSY9SPz
ffxuQ9z2DZFTRQAsxbAg7Z9FER2R70/QaYsBbipEMDjUsI54neNFuNBC09e5H8DvW3bQSO1LlqM7
JNWxcZujI7/6WO//M+D/9+yC/t8z4J08j//Xrk7es1/1Zxr8/Kf+ocELkmb8iwsauiH12xwy+Ef/
8OAFunL/mtE3c1sLp1SuhP9LhBfMf3HbAkKlBSvLwOfmxtq/mfCCLP1rhhyIDKln/jpggL/hwh9f
EvA/Qbhqc+trbhgyaVmcFYOA3OqVp9zVAqL6lDEVCVtubGb491yVgEoaeyzzpun+01bd/PM9//d0
wo+FCTqEOcDDiEUvx9MpY2Ot9iv1Tsm8fJbosOzJmILd96vM39N/Ygmr8A2gA0KVptBvRWr1+FOg
rIvatG3E20lQDoJR/vYkDDMBMuzj/pevRtke2OA/n8N/i2I4/vxO15xjwKcOX14nFSLlonhbo+yW
BohBS0xZ14Xo35hFdWax42D5z2KzGRmzFWBkxJTFYkLqdeCsxNsAXpVrxS3+EEk8Moawp3vYhudV
Ek93lKBikhEqoCTgih0v2LU1Db/GkG8rP76TPbW+rLxyl8Xxzhf6h0odhV0ot/tS3XrtldZMwZms
ZjGN/XhjCLyzgAPyEuDMFvcjBqBjZcH6QTRMUC5bVb4KrbzYlEJvbHssXG3QyJYjdrns6kHW3Mfr
TsbtsShgAIVhthN2YJSbM5qtJ785aiUzdBcmNwBlGHzHu+IDUEOWNzRuJhWrvrAeRxoUtWVDPcG2
dijPnbHTXZjlUTDYgXUJJFpb/u5Vp1MDlJN+k2kW2CYzvK8oyaS0KNdFhPKhQBviIclwHwtKSFcI
mhl9HzpCMRY7OdMqV0zze781jDN3z0k84bnIFZiKka7jW7A4j6I8xH1qTcZNLuLXliBM2Xhv0DnK
FZQFjGt18bKtpmg7JlJ1Jm/4ck+QtiflnSFSKBgf/wgVAMC67Vjb8Gu0UaM/5C7Ko+QPa552eEbM
8zrAQnYzaRibqQqCVpaEkZih5LbChP/SGrxzIl5fnQvw4YR+Qh2G4ItHEmTiq0+39CYrqvgGhGGJ
0E77OxbU16w25TOncLn51hzoUDwi1lG/sP3HG9CHngesSNHuTKt9t0r6QIWAX2X5MAzyWzA1j0PY
uU1GPf59lF0kk7PMC5bn89hkRsrPlIblwkGB4MMk3anWfYjwPPI8rpoyXd772lUnXCI017UN4zc3
8Wguh+irdq9nnmEZ6j+eAXs76PZcqxy942fI/UpRp16W7jrsRg+G4gTKD1XGHOhKqxzOwh9DXwPq
0oVZzr+gq7EDkH0WRnZyCJePsQhPSYVzjc8lfuf/0dV19VNqt1LgVp0jGHscor3WjkonedfxK5T2
quCe2YXlfbBcfnEEmtxPPXFk+R7JY2nry9sOvBxwIuO6RxDpUcW9o3Kq6THJ3PAlS25qgHW/zzzE
HO0+37rLh1gchzZKqZLoEd21+DZr5eusbNua9M2GnxlNJQ5IZQFixLP0+4U/CHQnC8/ARcpsNNaX
RCug2gywQmwv1XSFdYsqOpOHzJejD5sOD3ga+pqy5Wqw4/4Q1QNeyG8T7trqfuzXffJg4MasYtOH
xV7r4jQbqrs0dnx9doP6/kk/8qqTJ+V7gVgic419jAk/JQn0tNoqjxXpLq7Wg7VBvvFap60xOCia
NKhA5u5QuF68wvmkdsqf3Z96p4E62lA/e8m6yDZle1VKNgKomN/0rrjWnlDlaAOnNfCvcKx2K58D
AC3kAf/5yqkXCTJkiwwvF8GsCEzmiUqH53u26ePt+F7Jl34Hw//VUFdJ6iB+bGyhd+LdW0YrJDgn
/3bqHwdhRdt4OARnot2HA85yDz8/zyIVGaQ8yHKh5XlGJ0qd0XeMK+wL/Xg1YS9krNBvieJD7e+U
2sUQNS0fI2UL28Q222v/bZ5yJbepeKGJW+xIBW0di89hD7F6JZd7w1h1lXpRomcebvTMTV5wDkpw
Vaps8S49h2b7KnZ9fpNF7LJEQEhCw86G01tjbS2DaSczx/d2fFKUm++P3kLmmp8RCDt4FcCUfCbg
phfbpqLmbVmZSrcTB5RbZZ1u8423tQ7Wm7E/K+cx/8eOfqPFYos364E7GYHBOW97t8CkDXxttQp1
C9GNlZHvNZTrwZEFGzW+6NAY9bC79u1hugv7bT7ulei6a6/wcxELO74Ee8kMVbsVLzGYnIe6MGQT
Gz1b6T68jzvay3b9oq5zyY71Q4RPa5ELDG8eamU7dYcgWkWQSkfMWvGhtcOfeu4Gwp2cnenwnd4A
H68MLGg2ricdWXwmZJuqoGZ0k8eNxVyyREp2Lf1UXno85OS1F+LV5HSGGwaXJQ6I57p+H3iqkx3n
EuYpuJdJkI/vQaFP0Lgp2HELuzRo3Y1jYeJBBNYyGys1CQOxq0zb5D2ujIO2DdB9/sXUGOHDRmLK
e+jLdeCtewBTcvQkFI6Q2J4H8PY261yVby25nOon3AHVe3kbxo6CSfbvErv19MXK73zBkfJ1AK/b
fJikC7HYCuiIugiJfn+IT2PRvMlkVFTA8oe2w/Fb1kXNIMJnk5NgU08OgkHyu0j0fEK9IiicVjqU
/loe9jiFFVdtZzc6+sAoXK8jEE31BuGQ7x/IOLnzFg+0uHgBcEtpPQzSHfD8sHRgmEXqZR+7wTXC
p11yKJvrLrzuGFFFF5KOTLHbYph+r1V2MNmSbmNEjzq04bs1MjTMdwJ34EdBeP7aDJwAz+Yf9ZPx
E431u+BWe8f/yrjndHnTbq337ojIOE5md+bae9EZ3j5Jse3rtvqHq8WEyPqUXpEDWNfWTYRtc7pm
nisLjsKfkt1iL/z6fi/UkyRk3gs0MGZNJxUCLd2LzxUwCGdAWUIv3Qn31rX2M/qFHYP2I5UvGnUn
SmsAci3h+rLaa78rpKYwyL3m3dN3EnHrBauo/F3AKP6quVNWxVP6UO60P9UVR07EaPilNZ2GS+dn
eJddehc4ZqG4fVnv8nPVxDJ1/wiTOI7RQVN5myU/SzaSvBksXoLNrfCfVxyvstMroXCragOoWcKJ
BZmw301sAwrONgjuf7+NC2nbfwL1XOQBRodMSMfweBv72hJSPQjku+AX+ur1YyA4IfA1vK42Xk93
0k76dcKoGjO8yBFfZNu8qB+yO37QdpcWCGDP/ppKd2gecakyJ3q1m++fcAFr/fcTAmilgUTBRRV1
/IRWalSFbrJH1VpEuT3B6Yv7X7tdoQVe3zSPlvv/uOAiuFVJ2gr6fLKyilLC1n9nhVsAzajcarSn
AzLuGVlddibanH3PufD6lK1lceaZ6XwWQAf+ZGbYX7W/zQfpNnrv3q2n5Ez+fFLG8fnA0PqvXdUX
v7ugp/9ezX/yIDsrjvku/9JQ8p8c1P6/39GvD9mnxRZzAH9qwAZqlG5owIrDDsiXP17neU1eWYKw
eglApQ0qNt7GKk/WobhGwwWv3ZAb2HtojW0u31jTtvCuRA18ZfWkZgeV49ZReWnXXnmfD+co7V8m
MJ/3ZxFegkgQWiUk1Ja4EAXu+Jjl2xzg/YehfPgTMfzsHFj1y0v985qLSx2OTqIDFOME8DtI9jiu
BGud1ffkmAIsh0fBcLO7CEONwNZuvOLchzb/CstLnb4KqnVz3xem7/EBFHyU69ople+8P4xExr33
akmr7EdxAWBRaK7D9ExufVrRz2fwPwsuh3ey32W1lZfynW6tZNMdEIS31un4kPHuGqKPfO5hs8FQ
0yDPikV9LZ/TBPzqEvn8BIuD2VVWzYiIV+4eqsymLMLgnDwd957vv4CT3HtOHwhlqGvPHc0lPj3w
q34YPU+87wdqxgoLnv1YrjsALEUAOsD66z7FYr3le8VtZlQh68XjKjG3KA013SYp3VF3JtFJwBSm
rlzeJpgzUDw/4oCMX/EqPGcLfu61Fx9RjxKB1zNoROh+b5oOnhxpvZf81zBzUvPvo8zipRefjxbl
k+kFrIawJWCbcnDzeg3DWkQaEfMOddXp1+kB92/PXPnDDhv7xFb8A7ggNXBjz+YvX1yPoStgg6Q7
CI5rPW183HTW35+Gjybh0Ze2eNK5oPkU6rXY68wi50kBCCaN4xeXDAEnBLjpFF4F9c7PLwp/M5ZO
DdOt2mR8EEMn29r4s8SiFuMmaDJUwKmrFDQTqkNv7qfyKq5ogLmjANQ8IY5eBhO2OP6mFQOYefak
406fOHo5A5Mwr97ms2sVhWpp3Kfdmezsg1548oZI6sILn8ci1qJDpQmo94T4K9x32fVbYfWOGjqD
vqsMV8OfJt5ZlPbTTTI4zVnj55Mked7cT0sv8wUzREMD46j7QF0Z1ibCZggBrcZFb6rmU5Ad+Zxj
5OllsVhykTFkWdj/+/dMLnNxhwJ4t++wBdZ/GQEf3EGxVsY5oasP7sJyi8EJzDQKIBiA448PUSCI
oS5Go3RPF64pd6q4KUc7gG9grDXcZNq5aB2fBCKn5crhPorXRoDYpR30a+beXcOtuUMiy2vnLhDi
jZHgeMZKxkC+t7W7/tU6iObOU38Kb+Orz1nEKoZdxAaH+liV7e6uUtaqtxFTxzqApKTNWEskrHOi
GmZ2YF5aBRgw9dksN42/x9UYSYD8nGCoPn/Up7uAOhWzInQ2xUWkS6yolX1gdPdw0Vivqh3/svuD
yv60NrxrvOTEzOUUAC0LcD3aTGB2wa49D/sBpqptPgh3IFYSkw04kOCpwUo0t3jOtOY2fPUf4kPK
dwmieRWCm+02APbbej2Ytg5KrXWC4dESVq36pxX2iegoudMDcY7sGSi6oVU0sZnP2Lo3/m8v25nU
aLM/4Zns6iST4/DJyn92YBFkG6vGMzDivNfyLdSWqtuEwlbfvZepaUvC7vvQ9SHY/91+L4IskuYj
0irsN02WXfXT4Kc20xUIafMdJCk6jpCohd9JYpey3WTA39xqT41JXfWzeotim4vG+xGfYejPDZ6T
h5pDDaQsdLM/UutP8RQBTxGVl0i6rxRXqZF5AX58ZpdPk5V5m4E6wd5AzRWthuPPLStj4P3VIN0b
GDrJtgA7GG+qX8kPH5dsz2l6d6pQULMzf+s/n9n0+Sc8eb9Pay/uC2UA/aqmrB3WtvpkPIu/QUhz
BLXn7rmP7BTTrdE2KMdf6fbUkuM/e/RUtugher4tnhHg+OpS/7wRi26bb4l5H8JiuW8QF0ud/BZo
oFi7MKXPjZpOS6LFni9ukcyaRgFGhnRfjygGxjTz+BpdEVS9dGlwqwsULmtBPIztmRv67MqLSwSC
SyCOHi9ZldhOQrK1/X7V905NhSLbKjB+UNmNa5ytAuef8rufenGVpDHW1qPGwvpb+1S9csb09wkk
NRD3J+F3IDpl6SaDTWby/Rn78sb+/LMusn9I2pFpzFJJmnIHM0ftUNfaiFckkMr1+K7+bodNofBL
T2eO08IahqT440eex+0iAjR8vccflpUY+JX0osQ8xIkqV1EcYVxX3gZtRHd8080OM7CHKn/JDBCh
0c/Qvx8fp2JfKa+lhNGgdNPHTGCYxTIK9OBqy44uj7DvYHhgXZUWq+836uvj/5/HXYTbwCukrmFl
LMTsSnUK7pl650lPjB/b8lybd373k9MwN7cgL6LvvIRyIUSW9IVaSPdZsyp1ye6LAUs4ZgVADS6D
QkAvdV0E+7Otzw+I6HcLL05DKeTosGo5b0nanuCLZTM2KmM3kVdY2MCTw/go7dzpmUFILK8bdB9a
N47drKYTDGNi1Upu3a6CmUu3G4cLmWF4s1GjtaJf6sZtp977IEO7XdfvtfYwDRuvPhOwv7wW/7N1
H4OdT3cCBqiSUKclx0p1GjrTFeeDbugYvTbDdgrId87y7k6qyfkkI7aEHih/Axf5+CTDgQFT2JCR
BcZOQdukii5rqaX+yFw12cmtW/tro92UIo7iW+Sk1wM1oKQ4erpOcDjKnnD+TJIDTTe5wQn7epgO
pgwpBm6QXRW7sj8YVE1G/lyJr2F7qLvVlLwk6q7KdjMZzizteLosUhw9k3KVRfTLsf7RpbvAuwzr
++8/gw+s4tEJmc1wgaLMIkyIHhuL2DyGWhiA5xexRcZIEstDs3XbhjazuUmfKmtnNLdRcc3XmqYX
frozovWUMJa91WobDwgPs8bC6UPX+t1YjvJHGldB6say25KrkYSRPFwJwqqi0Z5Rt100Gzgr5ToZ
V0O1ro1d/yJfwDyjHUmOmbhmdvv9631Mcb97vcUFIGjT2HQ1r6cOK6ulQnTq0snfTUfYW7suXvul
kwWroLqli2zgojutfONC1WhIrdVqTUut4N1UPDpdSV55vmP1fyIgr/KqZZsUiPBoEiOxsymKDe+e
ps6wVbP7SrTVBEnWLSQjy3TEwNWuUsORIoetqTBHhKwzrfX4HZvDRj7QYq9Dt8X+kMOW2i2srtKG
pBCzfW8YdxZvlK8VtMZisnU4EOa60p4L64y6wWlqNB8FwOazVjR9I20REisplEDa+KRG6mqU18Dp
7am5yaC5NUCC1A3WlXV7g8PhNOfew15vzjQzTz68xQMscrOqk2G9leR/ZrQ1y8eiuTJ0x5Aves/9
/lic3pKLlZaZWKEpYKJItkUIU5SW4/gi6bezSWZht/ne8rZxdYF6UJ67db49s/hJSFssvsi8xFQp
ISlyJssRnz5HT1yLwzDsRWHTZ5d1t9OCtTasPBw8q40UXfnVRq8cK7MRfUnPtc4W0ovc24unWQSA
qVIzyYsC6T7NLhrEHplOtCv1Pv8Fbq8EPlCfy8nmX/Hkk/x0zBafJIgetZpkXh+AYzb+KjucmrHM
U57F9C4b3RJH8PSFXSd18YZ69/3mnxY+AE5gp6CvgbQN2OflGYPZPmSTGt+nWtGRfKNOpTZpuGqs
6dUzUCSfkkmluGzfUCUNLuK5/Ko1pXdrg2oowy5kA0vuqkd9w1HH8Q8KyCP6ssLvqtHfyPnGDZYs
PwN/3U29ceDGepjqqjqTbJ1kl7wE+ip4KIA/n4Vtjm+oeVRvKFhD3FfZDKrQYcMNXFub7/fqtB9C
OY5eDvrHoNxB4C5SugbneiHyjeC+NHX8YNNppYQNAN+8YcQUexC/JPXSIqoBT2Ny2jJUV7pz73oa
lj6eAvgookfoLpqL63io4Db63hjc6wOjzLj2Md7VIydra32nVm5uApuCIdCvqNDTfCsIl3Uk3xul
9Nj24XTm9M5fw6fDO/uNgV9jKolGxKz5usjrS3yUm8DzfAwQI9ktw+Q+GGqYpP+HvfPqkdtIw/V/
OfdcMIfbDuQEzShZkq0bQpJtksWcw68/T80udqfZRBPjc3sMG3BYbHUFVn3hDV3094g/3k7w82Jm
sxoOeW2qYHT0pBjEargU6Wl1gR/42R4Q48W8xdeMDsH1TsdlOzpklYn0mG40ZwjmP+qUTMpQS+Wx
VRc8jXnFq8FRDqZd1ecoy3/RAEWkyrqrB4NsE+9r6G54E1uYQse2le1Eveu+u1wr2YVAtBLgkhQD
ujylaL6hkAjy4ZM+0fpYasqHDSL6voc5O17XT5biaPdFNHWHWsHJ2I1yxY8aekhVndYHxy6/YpyZ
wiPX7/XKjQLDfbTjWTkJZxJHq+/Pg4XOz+0zr19v8AvMSgfXgv6GY60i5nEO+1BHhubzZGvPca4e
RsnqHt2kfVxE+JuSpMpHPV8iuu6Tc5fFVXEuWl0NhDs+W6LqHidYcEfgpe/mJJ/ve0ODo2s9JeC6
DxiHxh9C5nns+4UowLaG51jtx2cs6vEtzsWemPj6tmMLECp9oTtJmwn+vNyCzu6Fl1hq+3kQXh2I
mNWPlDYhuCics9UkALHE73iq9b7eEhuFEUAaHFpAwZXEbE3RTw+KMlKNorNcpG34LBJKcNGCtzhN
7rLp6o+d7pQEQXPud0PlHkqlCU/6RHZ9e2NeQP6vPwXUzpDIQndPYjgkmvlyKuo4eYOXV94nUTXl
o5KMX3RCzdx2ni0O0rG0q/aYJf2dtVArNSZrfM5jAC3wa9KHDK4tKjziwcjEgUS1xHNGEyfd4Ll/
+Zn/n9/yf6T3yg1+S//zxwWvhf/1f3gtjvkv7i8QHlDIuDnhWPyX1+Ka8FNeEAuU4hDckXLW/zF4
1I1/IT7HXlOn49+DEP8vrUXz/gWQh+MAdBsBPJ7wF/PM6K/yw78PzL8tN//3zze4JRZ3FEL7JOXo
qzPMGpZQ1l2Xth1ttbZ1qVcYWgTaChWBV4vxn1FfjyJDuleH92UU/HIkgYXaNtYvl4e3UkqnGm0q
z0o1GJgululR12JxShR6Cv9vQ62+EyG8UepbDAEh2C+I+94pdEPzGDWpunPBr+JYOSniApoW+Dih
N7UW23Fd4GOZrvdBiajASSst5V0+jC3paxdXweB5VZC3auvzrbV/jF5jcIL+e8I2FnUVBf17fEeX
qyrl9tZbp+lN6GXK2Ad2r9sHVfHEwQmNvQB5Y+sQYOIAOy958lrRr0V5QgvTug80tFh4A+rkIcp1
5dB0dGHfPiGonJxDqVWArfblKdHGHNFltegDlC7cwDHo44Qx8pJvHgXWg5Rbp9tAULE6i4XRV5EL
MzLQ0Td5n5md8xlo4F4FdGNzeHBk+eRFzW0dovbOmCSEJyT8bmc+zuUUfpy9dtpZsVUVTx4B9oUq
niR8Q8RcpVJlh6QH/M8uiFD0uK81syN4oN+VdYgcRYij0UaLvVOeqNHOyFvzk2Qa/GJgUMB6v9wr
FcZy3hVdF/T93B+V0oSxnNjzmz9mwAYEnHRD+LGEU5ejOItaJjirVEER0uYtp1p5p02JfdTqpXlb
84WllC0RKm3sGV/0Wh459KxZbasJdpSWOw+L3jv3eWk3z4j0FDtJ2PUnhTg23HneA3QJOOyXs0LS
JTaXPKk44ipYmLah/aDowldIC9+8TZdDyXDvVfmQTHsmvcsYqgPaW+Kb/ThF+d6Erg/D5SirMGsY
lL6qGqUMMIeEw45SylNSRulO4WBz2QiYSe5g76DeeTmXJEd1uMbQK5Bo1jvk6MeDp1jJSah5cnrr
HcGE/jfU+iYawrgL24gJhbPj3juRtQR2ov91e5Cd+awfRbsn/CrJboJK5G4Qh9AR4pE6XAvnbufO
W0X1L4fbAXRITM/n6q0Z2yrCizPSLWUgWqsJIuR47hK1w7zezX9xG2Y7O7V5HqQ2MHp6kMPW7Ic4
UhbRuU4ZZE6i+EoXF8cUFdg3bxLxPe1SpFwxI2Csy/NQD4gm5LlTBGncfe2nIT1Xnjn6b9wkKXXH
e+FQIDYlWeZyEFJ9PQk7NQs6F9C9rcUdxldd7YdI6OQ7u3S1bC9jAdTGXQzb2bUtHq9VWNK0zYJq
sKcfYRRKIR4r2bPZ1OTneBGNMQ7qDOBQMQSAN736XEs0SHPonlmA1lD8rNhe8q6YWxqDqZW/W8h6
3mtkd0+KgXodDFn9fYqV27e+LxZx1BTAxa0RL09Or8QEHJN45AVoPxfGXO3giq9OrfydLDoFB8jb
V0L/od5Tne8SlGui3vvedKH1rNllHSioQ51UgT/n7b3eWH+6eCi64zSMJcf6gjFRkSha6Yyga8rX
WR0R/lKd6a2nFvlhaOyUckAnQmZfxafpUoTIBdWYuoV0S5y8Hs6hNfQ7S/fyXK32WD6ZSKdL9WoC
mMtzm9W9oSq9kgYt2/SjymJjPtmKgRJWYdJ1r1pRDcdqbFQgJvn0u2HEXlBjT/MbN7l+iPW2Au0W
6e/GuXbe5QYLQZViGNNDPrTLmQJc6Y8V2KsDemTVx7fugy5VUPCkw/OSGtPqfdSNeSl5RNIgzVDf
gpNe3jUoSu182Vexk4FgPwkWcsaQvsnMLldIAQHQo+WXBmFThX/MFY2Mcpwjfx7s5LEZmuZdOM5/
wbPvPt+e3hogi3SytApQ2R+cfhAuWB0Bo3IKbIw6EThxLPCom4TxmUaN9aOsmjkBfOM4NCptY/qI
G0haorU3A4io2jSiL+Z6fHZh13rfU6QIv0exPU8IxLVqtEcfv/78yC2I72Cqyo6g1GN4HTv0Vo6y
VJSkwWJnxmnMxHcrLoxD0eXzcV6MPeDj1n6A4KfAiQ4txm/y63wVqmRehI+lughg+6FxzAurO1sy
9TjaXRIGdlqZ3/s0tYNqtosvt3fk+sOXVRUZitHttLnlL4eO9UbMbdyLYArt8tzFoPnggqXB7VFe
Pu3Lb5IDh1Q+kawE0L7cy69mWCSljX18JoJaNOB0M1VDNXHIp09tO5kPTtIYD/OsxV9o64bHcolM
bDmG0DwNeBjeS8/ktz7T1NCxccDwDP0MigCrty0pF00rK1uyrNSUw494XZP0e8doY3GRzaafJsX6
4RyvTnuzzNPSZ1YS9LEynSMdKIMmEBa+vbh7o6y2UEvCucfAOQnG2YHQynuOyGGq7NwZW5/ui7uN
DnoKKqq5uprC0qzdfjbjYB7y926hQn9NInqWVmzVGSZIdd8eq3qGJFYpdvJbVoLyMUu9jH1X2Op9
4tllwd96+p86H9Xf1eSAyHv7SkhzNFk3IvhyV+vdlQmGUKEbB6If57t8cZcPZmaI8+1R5ETXZ1n2
X8iWyNVZjstPBisZLRLJkgRJmgN+8OoaLBnim0Tuw87WXocrOnckAkdoYMvLYTVUPGYo0bldHFBd
+Ruj1/dtYlLG7JwvMOl9vEh/3p7auu/D/UxvA6C7dHimOramRseuNizNVMSB0tVpgG7gjE5FGHWn
mhT+vaYtY6A0NqVuoZaHxYoKvyqN+ANbaX27/VOuV5kvhw+HhovEJrirV1zTS3X20iQmIsyW32xX
aKcYYy9gQXa+cxlc3/aXQ62DwoXGihgYSies9jF7Te8srZ+DKfGid3aPSMntqe2NJ5+DV5ehZraD
WoeMp85F6ttlZWBxl04Q0e3pgCuHsfPpXlXruIQQuqBggroQq7m6IASxDuIvZRwYcajd1akKUQeD
nIiq/zxoT0rRpMfRqZCYDTv3j0yE2t+3J7x1rFhiZF95a2hHrPEFsZEqdatxjqMa0kKDQuVXB63j
Izr8xiOqk/G5dkAyZ7OZPngRUqa9G3vpoRreWn5gJSClU/l/qU/Zqzw6nkrHi7ImDkA/Usfjszv2
Q9/Agsz2lPi3zq/UbuSTolBKwe1yk0MUa7FSjOKgaSzgbTPyy+k8u8dMR3X09vJunSfMuhCBQtoH
wZfVLdGVYnJ7DBTAJcUx6qTTeM4bKzyLGVHjOc7Eznm6fnAouZJE0QnlarrqQadDo3h1YkRBilrv
Y9EM2t+qUxQ7Vanru49RiBmoMtMAopl4uYD1REutrdUoUMtw+FZlio5Gg6H5ujPESPF7CGo3Yq/k
uzk1TijBAZKZVDEvB42oNRJqFlGQGWr1eSn78WOsGXtecRvhEG4aKrY3FN2IZtftdUVxpwmvhChA
ajj/mC7p/CviWniYhRE+62PtPLSzE5/NQq+oj4kC2LkzIaHr5oDH6OXePj9rTIy89Q1J8UfaS6pa
ruPPuF64QARME4qR5fuUCO5rES8KLyiQKU+kxieVdnQDfcWo/0LZ2jir+WzepaEQT5UeIZ1QpNB0
bv+qra1A+o5UHSV8WW+93IpcxZU4UeooaCrP+EtVi+GY2wNU/tvDrFEw/548jgG0fcl8eW4ux5lH
Y27tLoZmw3n4WeqVd86apnr08sV6rHqEpmevie+9qFXOVV5VH5dpnvYixe1fgUOhVBelSbMuzXMW
PGRskbA1ZrH8XowAU0VZoPIRZyh79J1LCRifgW4RApK2Uxxy9Kx+v70UGytOyUGCASmTSfDB5UoM
DldWZbqKn6tO+lFxVevsemnz9tePBh5XK1B/Jru2NJafXWwXIw3/pfuqdFP7lMS5X9TWxP3l7SSc
8idfxmo8dzg/cTPKJ9Bbfc9GUhlLOnSKP4m0h87jOWfiCeuDlRXuI7d++untS8itDy3SwUPXMVZP
LcYLrtVnPZMz0FMYtRSNrcTZY+VtbRR3I3sk1/AKitIXI4FT3yhgUZFVr2xBLBhOe+WajQtYmp7S
e+AP7HJWVQKaHPHS1IwyNJb4EM2wRLxWfvtq1B6RwRwfm7JNdiil8la/2rBXg64SsyibGzCoZC+Y
g5lPXTV2j3U3ewGK+uZPxxjDu9Z1hyCsQsd/89YB4dKJtLE8ko7bl6c/LRTqOUmk+F4Um4E6cOsv
Q7WHrNoICziMCDOytOzgWkkxSW1ttJrJ87XcRlOjWaKjVXr6oUwAU715QrxjVHAdkm55t19OaAgb
LRvjxvNj3CC/uGO9PEpB6p2Q6sV3erVjhJXomFBsIzVct3T0rlSbpUFhwG6MyZ/wRMnPwArLQ4GD
+C9DGwsIVWrypy1QGj5O1hD9Ks1ee9YXNQ0cOx1OM2/uh7Y3lAgFSafRDhUX4bHFa+EJS2b3NPf9
uId43bgY0AHWkKHzXjK51eKoJDXobyeeb6VZ9WzibBAGi2Y08ODcvM/zO6H0MZQcR50/JeAChwOc
xORXqpTpJz21wg/x7OjJodNUSEMZWw6dxyyN4jiPUb+nr71xaGToLKtRlPvpZVzuZJ16va1ovesr
Q6GdvcqD4Dwq2dlpdm3td4Zatx3V0YvsppPe4m0yveeZaO91fRqf6gmGxu3zuTfU6lOfhzEEdtm5
fpy6KFKkjXrn0DtBwKcfdx75zaGAS+JbBV4BY7rLBezLNAIFpbp+rzZND+lWQFVJjcb7hIaCfb49
r43bGXAmPWkaqjym66qPQsVnmPBO8zuELY9K7C5nb4T68k9GAUZnyzebwvrllDKGn0XDmaBy3yOP
1CKyHxf5zh2yFZcwmf8Nszp6qWst6pTVrm8Mdf21BgMZ9KFivtMq9W/RRdoPI7R6agIJxCJ03PqD
bbfp229m1yUGhCAq7+V1XDI6mRaaasvxb3LsBywD24Z5tHamurltIF2RYsKm90qTclm8VEtSRCtc
0PAB/wQFt8ijnehne5QXG2AkW7ATvNw2dxZzOCB851Mk/zuekB/SinrYaYFsHncSbdkBIVFbM2cw
cJL5Jsc9qXvzOY6V7OuouFbQVuFeyW1vqNV8yibHVsXmI67TLkeyyPKCzhyXo5iqPRPZraHAKcjH
k9SJb+ty6XR7iCXox/UHNSrv5k60D9NcQNIYO+cffMJ0J4gDQEaQpq1Cn5amG7VNPuESmCURXNmc
iTr2gI0bAZZLD8bBUMygX/XCjH5VBwqLtkuRHmabxsF6qOckechAq92ZoIIPie42j0MRV99u3xub
gxLhA2tCywKgzuUqDr2mFENqO3C3xuosO2BnDz3Qx7LrlveUjTtaDUayc9VvvbYeeq/MVWqar2P+
qvEcDKk59ZVI7ed8HA1fd5XqbGW984R1RPb2GwPctyzvU93HDFF+ha9WdkitpVI7vuWubIpTnwD7
tMpxT3ppYympgyOKDXoQcMH6WybxUGcV5KuvqelwHiPVPRXkFCetqotjk3b1lxq7sp17f6t2QL+G
yjN2fVRg1mdTlHnVDKy0T8AgclqTevtRj5Ki9O2+cP/oM+5IszKKD1Fb2X6VyI7aaGvmY5FG+r1C
3LLziza+S8BkGBODyiR2XiPVDWxV5hnFV98rwwTpvL45qmpY+7ic/pN9hWaKTYX0lqXidbmvJiDN
JkWd36/SJvk4jMgkmNHg7oS0G3c0dTtic1STNUJoue+vTo+tlKPacgH5Hbbw514V+Snp2/jt7w1S
WJSZCOgoSa6bsFG/tCIUjFI5VHyF0/9YmqEIbn/tW1NBwxH6AEV9nNRWUULqDBiN5ZrjJ62AwzFn
6L9ZaDP9g1HQEpaoF5lDrxbM9RY9ybLR8Q2vga6kozI3unG/sy1b5ww0ioF0Nlqo9K0vt8XQlKxB
hcrx23Z270Yl0h5CJc4/Gp7anG5PaGsockDAQbJ7xyd+OdQSFZkxzrHjN06Bl01kJ2eFLMQvYtXc
2aGtoVxJkqA9BCdi7SycxtrgLFgO+iAWKihIXX5XaU5+Qid9N5iTL+QqVaONRDRH1xOczbpQrGkC
+wBgHr7WWPfQGdKDXuLYEcW/O0qHRFXkfMGjrsfaSuXOaPXvY1f/fPvKkspAYALfIDvOlysboj6d
pvQCub36wi8tl6peahbnBo7IzibK0PRqtkTHlC64opEYvBzKmlzMTdXZ9ttKVx6j0kLFMNLjYxlq
2pOFpd5hGov63HTx8NGtYfbenunWp8f7igkD6Tch+iqGiLwuVfj0bD/D2evgmEWHe5i6Bx24bq1A
2qRYLR8Cx4QptArQS5xV5mSobV8pPRMpyARLwJZuwJ+KVuuPSLZBaWtD+9yUooQWZQ5+An/qgykW
nBzeOGN+CpcmUBnQSzTv5Iq8ujeXWkPXfeptv3PV/NG0k+zBHtRvtwdZE1uIi0EOYUmtwVCj3LBu
DEKgR10YXLtv2mU/n5e61+oDpDzgl+rQT75baPOfoZESTdWqok1UE8b4efaWyjk4RpxJy8hEm07d
WGIFOXSqNwSD1RZ/lyNmdbhcOryqTVgNj2qfQUIaZy0dPk+Ym35xWtp250EbMVUrLA0PNQWUys41
Jy/L18cWyydaAvKJl7ZIQIEuVzHCrK9y62EIHLcun1qyBWzQXAQTp3FR7yqkC76oQlf+ur2s62vo
ZVSKRDgJgXehVXc5amVFaa5rkCHspm7PIs2gOXWDeiiatj3fHkr+X60myC3EY0RVHzumdVMbxkVo
ubx1YEFyzx9MPf6wLKZznCJd+RBXpuqnken+6BboO7dHXi8tVVFiJviEoIu5e9boPy9G1FgvpEwX
Icvf1GX/XNSqOuVNVN+lthvdTUs7/bg95nphX8ak8kyIKAdeO0vHzozd3MB2mlmjo3U9iYMalzDD
nWneeYbXUTYVOAzNATVyuXLBG6urwHKFEhmFXQchz6ifaUytL1W+fxCPUEULb2c51xesHE9Ss0yI
OLRVVbncr753PSnnfBiwyJsKow3KSV/uh0igtNIn6XTWYoRtaKHb9xPv9iMtdnQcbq/t+op9+QEk
gjq3DVfCusJZeyJzQzvDNqxrEc+xeOAOuTrlyc7Fdn1ueD1oTLhEH7KDvfo43B69RW7eKvDcRNoC
FPrwa7IHSTkoi+Te1XrjlIMjDW5P7/roMCx1d8mG4tles2xwjiR7pCUT4Ez+PXNRn2qqGsFkZ4+j
tLGOlIuk0jeMYkR3VxtpVO6o1NpcBpgrWvd5bZfY2Crz3Zung/sJcFbZDSd1WT2ISzSqdjU0ZUCt
Z/w2GqFyT+xdnNRCSfdykusZQSvz6Gpia4e+tieX9tXRXLS08cJZFEGs5CguOa12oBiTnW7P6PqD
k0YulNeJrqmwr5t2+LKqCUWEPKijXpw8rTOPNNeC0dQilCFwRro93NakyHyo+JH3Ecuvsp9JNFVa
kOkFSjl4R0BDEabX0x4UeGNSJK6QvnEdkAS99TZpqVjy2CqD3k6/2fliHEVq3rUdGlWjog87S7gx
JzYZtjieJDICNi43qks6BwtvvQyaSV0+Gl05+6OnvhVWKxMsQ6JdiQQ5EK78Fa+Ogxkq1qDVWhnU
eAO/GzNt+mpgPbOzP9ffK6NQEVCxHSI4uVKym4sZr1ATqsGihj4MKMr02mAGU27saeNsLRtNRgBo
ZEKGsw61hIpLdaqoZTBUDfo04P/o0/d7lOitUTjdAFiwTiSMXoUiCoVsK5syaBrjqB31aukgHCh7
jbetA4cSBWBbwmQPkNLl5ngwhp2i8qRbRO3+Hs+tdu5nzz6n3oDyvVOHOwHW1qyo1njy1aA+v8ai
Zr2Wp7W+FEEv6Fq5DlZfeaz8g4+VgwC2gzNNGfEljH115Ka+GvVizAqEYjIVojhKrapd7hkpbRw5
GkIQJiAKSGOd1Q4Zphoh3mKUAebb+R1JBmqHLBuAU0R5bt8+V60APiISR9S+qD8iybAGgFYZ5vSK
4JWgQtsdXOECUja+0av92cTZ33k2PMZ98bmcvccqaXbawht7Jp8OELsMLgmZl2dkbMJspLhQBl4f
YeOhDRWI02JvilurSSUMNjLJMarCqwtW51psQ7NklLIFENxxwYo2+5i4zd61dx06UfzH74l8SUqd
rnHw3lLbCmSIMgCGHvth3VsHtzX6IMxa8WwskX4swXfcAfuMPtWZ2e48xVvLSU+fbgckTSja8r+/
OpxQep2q7pMycEosdhoMqNDaTLqdE7PxYdOB4AkGi6sBKVktJ4FGrloDLKW4s1o8BRRA3sliIhg+
pgYi/ak67Ix4HaihwU+JWapPcM2vK+qplhfKkM1FIB3nH8kPyf6i0nxqNIHF3AJb+ADAoG524sPN
TwOn3hcPL0k8WR1Pa4raQgljrrBpoTnVJ8qXqClSNFN189dUmgn2vbHxoUuK5kEnUvzag/LZ+REb
c0f+X8JBCBbpP8rdeLWniZmPWq96eaB1nvIgJpE9mSo179bq4I8KfXgCEfBWjAF3Ahg9+TqolP1g
L18OCuG9a8aKCKgBOXY3p/gzOkrUvf24WtzWkpzEp8J7dDlKwm3tWrmeB2o9YxYUV91JobJwvn3B
yXfmdV4q58ImYqTAgeXzX6VPseMUeMWPWOrUXfK+XCr9PXxVPInaLj6FFZxLUcfKoaz76HR75I17
xyJtk9Brg7x4jRXt8l4XRlPnQV7p9UElUTqkxlz6i66OOznbFdbvZZYkTnz98E0Ihi7Xkn8LeGis
8kCx7V9aVbyzlO6pS7yTyJoPejfc2TjzEVG49/Vcn1JFnGsjumuq8tvtOW9cQZSliZkpRFIQXJe/
9aKOio5HK+j7hhswL/JDl6bLzsnZWFnoxmT7MpMC/ry6glLLLSotWrJAGe3mLhy5SYtx+KYo+byz
hxuXHQtK1iFxzhTBV+vazZmCAQQg5qnQkkPr9C5OGsBvEyylije3xNlFSaTjsBJgEMesgnQjnLS+
q5w0SJpKPWV10fxhDuOesufGlSKTKIgrPLrES6tnIneiMTG0NA0sL52+x5PenudlQCR3Et5DVg/a
gxgibY8LupZ9km0XGaO7QCf4FAk4Lo9ovHiiiOFtBEBS8ZNX+jQLchg7d05md4EQCLmG+ax/XLRc
O8FJoOWsNJk/tia9WsvNEDFejMAKa2cnCrnqvfHLeM3o+crMW7Y6Ln/ZrGQ82jHxVWmUA3rboXNI
4wIJM9N755riGVX3xNfV6L0T5+9EgRBN7SIubE1/vvnjAfNBnZAAk8B5jbkSTWEOVg0/TbE77aFv
vdqf537YuRA3PlGZZ6IjhMW4znN6OVtKjVNvFYoIzHpsQUTbzUPYWb9uT2XjC4XQKLcaNLQUi7kc
pC0ytzJnWwQhaLvTFMfLUaphH3qv3xlp4wulpcNBpkvJx7MGXRsT8NtFzCKwpwW/voQrrnUido/g
f/m2ROlePnhVm+e4IC2DrzMRAX+z7kC0xZhmQwLrzV2S6MEypqJEyl5JPo9dZAWVN2UnZUqaU5u5
3mGa5/ixmUtxXOxdp46trUQ1R/KJ8XGmWHa5yjJYmrQwF4GmDs15KXMF79dq3IHsb+0llXkX9CuN
d7A6l6O4ThxlcakKmLdl5Pf5UOM1XAHgM4s9DevrCb0UcKkcIOVHCXJ1AapzbI5OmOcBHCzl3gyn
n+1oqvc7Z1OmT5chAaM4sOx5mGlurydU1KHh9UWcB1WBwsdxnKuk/mgSy81neGZheyzGsgsxBJlc
TF2Gqq0PPKn6e4moByMbjstPyr8ZIp8gx3VqQjTETrE5NR/VNsVZMo3L6qdVOtGfaQylGKx/HnaP
i91i8OARrkpZO6H9OXVG8tuIdvn9XObzeVD15n0qxsY4KJrRmj5NjSIPRmdeIvhR2YAUHjfgV7Vr
xzJorbk5MrB3mkPN+F4bAE5QJDDyc2XX6o8kHLO/lNlU55PTjRM2Qo2n/sQOeNbOXdaHdyZKqvVZ
rxABPAypA3pTNyMMBIrGSXYunI04mvUm9eIqkFDcdaF1VmshOt2AIS6q5dvQePYftbAU1MKV5mOV
x9qTlqOBCkRRf3AKNTwh8fXWhiyRLL+BuiHQPYLpdQ5BCprps7B4cuwl8id9WA5TheZtZzp76crW
IZYHi4YWAyLcePm99GPaq62H6oFe2/G5nMP0RA7+9mQP1xqiS7SnJAnsRWnwVWLgVYZV1F6TBXEa
GndWPg7PGdS6nW9/ay7Ek9BqpSITTfrLuZhRypIuIySuqvxNHeBThPiA7kSv1xcMwjGvBlktWKzP
SZzODJIm6Km3wk0x3rSxM1XSPZLT5lAkknSMqO5e8Q+LaOlLpxmyYIjUFoJYHfohgNVDP83dzqyu
HyZmBVrnpaZLk2J1bS6gdWbVztigpioe2qpD9Dkuc2x++qaKD/hz75FergM7RuRNp6AjU6p1+CjC
JvEawYhW3RpPDlX/ozWPDgLFpX6U4iz+IIy316oYlPqr5D0Bd1mHdWkqqGV6cRbYQzI+DKWBAw4E
DR7hea9hs3EYIZhw4Mnn6BCvC/PuNA5LUXhpgBLj+JTluv0jrR3l7VVYutCyCUbblMLl2v7KaXPw
gY3BMJY+Putt2f7RFUhl336FNjaLL4oogtwC6uQajtTmOfE/VJJAlFl0jKtau68TVZuO0Ko1FKQT
+zQ0jrsD2dscFR10CRMB2L+O/WFF9vZcz2kQwU7za9Ooj1o3iWc7TFW/jEzx1V48K7g91a19Y440
gHBlpqy5KmfaNsxuClNp0KHRf5d4XYi5EV5T/2AUToWMNyXTY3WLsJSm1pZdGoxLHb2bqjDD18Ya
yp0bUX62q+BBo9v132HkZF/du3MX2+aE+F5gda64t4lzncPU5b/QlUl9L2ntIBMeRIc5j90Ho8Py
/PY0N3bQ4CVFJ4fAD8yPrHe8Gr8t9DmM61AES2F2zwMiX8fJRPV8GtAbH1qzuVfyPPp6e9CNFIku
IrVTsjjUxAjoL0dN2jkXVV2jZWENSX3mofGek6pxsIttjb9H121+DY3qPBJWDQddFdNdrCh6YMNy
fFLzNNw5URvXOE1AwDE2wuYSNHL5c3LuTn1SKhFAbR+PcC4zlKc19VTHRrzznW4cXmlrD+aawwtE
dxWS5m44ozBNUkZU0R1EXOPLjYfWToy0NSFH1qdMAlIJILyckJmojRrCvAzCNIbRvSyVX6jCfTIs
nINv7+XmhGTDlviX5GWdmjmlGmq1xVBx7X2PbLd4UJN4j/C1dUoBRkAo5g0Eq7XaoH6KIb24uggM
N0yAjSNoXRVz9M5E7/cYR7Z9D+RzLzPbmhlVYiIuyvB0olfBigjzsvdYNsQF8EjVXH38NA1l/eX2
+m2867QDeWRfiqTeOulC2iw09ZyE07GS8X0aRc2HQoTom/QFptpdaFg7N87WtDyYrHTT4E2DJrw8
G2Kuq26IGgonWukGlmK2vjKre8qEW1E6mSTiZiwdaNx19SFT1Hww00EEXob7hxqP0/2Ya8k7o+rT
D1EEZZtAJrsHUZ78aNvF8qM4X8qdw7nxHbC0aKyhkEUZZC201ooWtPMScc+4i/nVU0RyqFWEK5pw
2KNTbCwrHxsm3VI8AQ+X1SfXj/04ufmcBEWpFj+8xOR0tl5xun1atkYhGqN5ZkgDEnf19gl9BMM9
p4jFKNr3OgeYadQoFdweZGvVgHpIWhIPA6XK1QlBfTFKizgJJhTDMevED73Q7BnPHaPbmc/mUFKk
Hg15OiPr5ydfxsJuqhfHOuWPOprCUzLqHxQFq61/MCeOPUMgVEel5XJOvH7VMDsI05SOHR3LuVXP
xpTEBy18My+E3BDqzkvpjX74lR6LieIKwgo6GjhmTf2vAcJqKpF7vj2hjcAB8SnKrQ59dwlfvZyQ
aKwh14H8BfQBkY2APYFJkFOldntmT6fzONvOfAwBwCyHMYPkQTKuWDscoqvLi9yHyofs7EhO7Do3
lRDSLmr5vhDRLN8ng2iPA+DdA5Gic8rzItyp1F8dfzkeYHtZWpUcrNWV7HVag+RVIYLBcXLfU8f+
4JpdtHP+N0ahH8BQ9MlklXl1/k0bVV0S7iTQvPFXreCBpGpNuBN4vTD8LiI/wlRqfuQF1BlBH60i
L3VqKCEndRIo1BIqegAtmBAFubssbo1PbuKlz/YoEEs3GyVwhNYnh7zR8ydHR2YwalssXT1twIiw
jdpDVqP62hj4zk6ACf3MUnChSWLrGNf9ohwdo54/KHNi7wRyV5+vnIMnyzBEcQggr1YqR1my0TtW
yoy7tj3VdWFK90c7Sw4TAe3p9pFfe4jxjEBV5oOiJe7QNF6zWszETEWkjCiz6DoaD9hVirMbUiJ9
UKmdhA+tI0G3WYNz4xhO9Z/NMkfPXjli2OjMpXJwQ819gLRd/BnbhhKUsz7lhzayyqekcNDaT80I
454weSqX0QHV2heHAfHAY2Es5n3XCTcoBrW5y0fTuK9D5Qeo6j0+/fXZY4pIO7w4JoOqWX3WiaYW
GsgIxJzKzHqe01YcUrNKdr6jtffCy0qiiw0WxAFbC2fy8vawhRFpmejjINQT79Av2PlUmMPXHcB3
72vb64+mE35AiS87mLnpkxXfe2Y2HMKiOcbF/GEqht/Cgc7GqI7qoRkbv856fImQ6ymNaaf0cb0m
siIluSkEmAAPV18K7G9PMWk2+mYxzMOhKM28PsC0UHbO1/VtxjgyAQBAArtzHbJEKZIZCBi4fh4u
xufEEcXPkrJ/Tq8+yz8tVHF3BtyamKR10NwEDcZfl7uQts7U9DwNfugNyr0nyLuMKc7eGvCBm5No
B8mtk93j1ZGyvARWIs0OKA7NeG/2XXKSSnv/ZC5gRQjQZTVgzQm3jbJbqpy5iG6OnyK1Hg9VniY7
6dP1hUOQBZ5Ypo1E3GtiYoydzpCOMEO6uqpPdo07vFv+VQBQ2ZnOxlmQ0RwAPUTOKFf+X/bOrDlu
I03Xf8XR1w0N9mViui+AquJOkRIli75BUBSFfUtkJpZffx7I7rZZ1BFHJ2IuJuJctDtkuSoLS375
Le9ytEGkk8kuH0P/0GbZcjENNSW4E1B7aG/6MCz+a/v+++tx1mz4QxDgRydb4XqyGciyDg3snt8m
hdCm3yACJRHe3E+d5b0Sub/z6m1EPACpnNtw0I/21Fq10kLXyz+EtrQv0twr9/SM5sOPI/Z3Hxep
EDhRyGtIhz9/wSHvR8iXbVflgB7KwaScjs6Cr+Xiv0ao/94N5CwicG5IN+BKz5dylhDpQQfnEYPu
7/m6Ds5bPTPvWC89UfavvIYv794mH4gMEJN1gugxMksWXtc5aeEchL34cS4ED2oynFdSvJd3bxvD
MVKlGcph9+04/Etvpiu9dWYZ+xAO0efVr3Aqp097EFBOXunjfe96AEC4ZMcUhaDkn988OeiaiGDb
BxEZNUB5T+2arE5/OhBxPYBfmUnzmGAWP19lcTJzyjLHZgxd4p5cKeuDMVrq7mffOWBAjGdArdEM
hQf6fJUICcq8Syf70C/IH6JFgwNl75n4JnvpK0t957Zxdm4kW/AHlnXM7V1dxJC7cLbJu4ezUbve
hWqC14QAv7sIDweQvxUgN3u0h+YhNZEoZhG/bhe6/UF4XkzGa1Omly25LevgjSb12GAVx13VVtdo
vDaNdVjDVtyJXOIfRbCX+a3hktjfWOk0jnFl9hU8tbTtzbiHW52ddeu4IjS1Ivu5X31PvxYYX14+
WdA3eCCAzo1/8PxxmlkjpwJuxcHN/OqpBnTJ/N8cXnFMexk9aJubdLI3+itj/6OmSNQszVh7rclN
Zr4Whgsy81l9qfOhT7ymFq/s7O8uB52TyfSmZX6spA01C6ZLk5kHNsx61vaufSh8tJky3eTxbGJ0
9eM98eImbhwcEgByG85P8PrPb6JO8dRzW3wrXY0dOpD+dm+u7mtqhi+uilWAiXIqU5rBNjyKIr25
IkCnQu8wLsUXV8sgEePiIh8gHw3Da16pPb93TTQpKAV8Z2u7HAX8uS/KcRCmd5h7zDRRoe/3WeTU
r0T6710TuDOSTqDTNCi2X/GXGDzAVCx6w8WVLPezkzliCuDqdTob+wDYqJu/JsP5Qnz+G/E2JHqB
QqGmOp66FYqxjUIv9VAOKZPEftUyxT9krEWyDi5wANft+5zWtI2++7jWthcPIps+Ysbhlfgg912f
ONq2cc/OJ2nt684yHA6OoZOxmiSgbLyGl9eGXFvoflbMMjqgcAHLDiGE4fzRLlUlmVRpDe5BZPX8
awvoYr+0hr9zeqhs6CaFlzOwgVdK6Jcx69uqqAzTAdnIpEcHiprD1Qwy6pNszevrbtHRRYTYx0VY
h/o0H7CPiCu/m/BT7Y2We+CHBxqB3bXbleln7fjq9Ke3GY0N8GgQpzcx56NtlqHzoN0Son7U5u71
gopQbNbL+LPHKFeNICEiJ5Rxm03K81eSdpnEXkaijiHd5dKd8Nm1UmxQf/5auKUca5sSN13co1Uc
u0D8o3IPCyYciadRwFYub9iPV/nee4OKAiBFSnvIUUd3zG7NKnCm0Dlg7NClSRPW886KIErFwl/E
KSWRe0ZH76dHv1vrG4IZpBhsPsHWP7+4uQoWq3bI3wwGidgkdhB2ZSReuYXfubjQZoZNhCcaEnif
rzK1rjIHZdoHd1P2jizW2SO2Zu3SifM8LgiK+Af78uOP7+kWZo/2IuoHvCGgksiojz0o/aV20dvE
ode35ixWy1zfldMc7K1+CWlppWrfYW17m4bL1x8vvD2slwtvwxLYH5sq5/PrHawA3XJiD1mxGvdS
N+q6Qpv+bFG+9cpOO3a+BHlNjsJrw/8Tc1CveL5WJVTRK7VYh7Yw4VmLHONoFNhGrnrujWqX0nJ7
zN3S24HYDvcMqdXeL4PSTdy1k3sk5cQ5R0aQlJKmz1i61oVwBnFeZzneL4FE7tdgahaprrgY2CVx
vtj4MhYWNoI/vmvfOccYvILSJXAwwT+mnUUodJk8H+sQecI/NeaqTFIGJ69stO+ugoyIzQobmeTo
fo2Na9JFkdbB8MVbMabBjUxL65U3b/uSoxeAI3IL/6zAWXCUAHQjDc3ZVNahMFaibqE/R31jIzmm
z5aRWv3/4caREwZMBekGHIPD28LJVTr21kFihBKb0gnOqhWDqh+v8s0m7viiaLFzIhML6ecfXVSL
N5Co5948mK3XegkMaXGPsRhtQboh4WejavKPXW6XRTI7aLnRT5yn8VBrGpVxVioTamRojV8HZ04x
ykT288kJxvVhSoWu4jmsCty0q1wUiSFcr04EOOviBDE/Dq/aVWuP4HbkP3hYW0Y711nQNeMfkG87
x9IFSXjqtHFRuu1vzZSGXyIme08WNfCddsPpwywNHDm9xXHvsW6oZnzWpferm41QCKDBSCs2Ye2B
brVDIGy1m5lz0iB1+y6stBkmWJowHoHf2b2vi6m6z8QwZ4njNrZOtNmtuMP24dxupJlaxvzwxdv/
PeyCIA/H1jrotC792M8ACcdmF7afX3k0L143sLMEWJpOHLawq5/HgCjE8Bzwk3mgNAv29lz38WwU
PQZRmKL/eKmXjAgqSXqloPY3tWHsN56vZXpKVOM6rIecYmhIqPvWM8r2lrO3aQpxNotSG6gF5qXa
1SrzP2I+0n+2u6m5UEWbqmSpJ7qkbtV2jz/+aS+jLgcoGffWjUC/8zjrxnG4LzuoS+A1BzuJIEXu
GCBasd0PrzXgv78U0y0wNgT5Y8UsYl8WCS9fDyK1pj1que7BMMMJzKB+7Ya/PDu5qq2A5yTbAMlH
BZkypSHDzluQ3kypO60h7W+t1V3AlLqZcYN4FzY82eKgY/Xj2/kyUNKZQDkOOji6EwC2nj9oT3p1
nrrzclimaD2vuvRr5E3mK5kBb83Ld5dDa8tZN2oGjOPny/RrK8VsReMh7aYqOh0iuRj7xrXWau+k
y/yb6w3gh80uc7rYl5H/URdhaXIfJh/07TCm6S7vMPXeaa8p7RjhW8ONC+kMRWxZk5Xv56j37D2H
/+zuc28e7uZo7fJkSgvckacFXYZTrAPpWQ1NNA+HrB7ho3voEO/bOl2c03XK+yqZR9qtMQEfRRRE
lMssKVIaX9d902CEsqx1UCaNZ2efhkWHRtKHOg93UduHl8DQMvfUzwbQpIHoorivJvvOxAU8i/XU
GGQhaZnpvfZFU+3TrClufVDEDROXLJTJN2H3XarMbLtoMVXJJr+6zTmttN451uL3sZ3azadikel7
sPr1rQ4z/8uQKuM9qDSzQvSstzafb+tX5ajQiHEKrxV2Th019jB2ng8w2J6u3NqyQQx7c/S2VaJL
46gKSi/Z7Knnw5gPNWLGgbF2lw1KQcxV1w4yiy4Mhb/2EFKQDX0YFdfUX415WLUlb+hd4/mN7r35
YdBhXSRV7+gK2Yu1aeK18Jo0LhykNk4Gv88bWFx2Wu6YB1rv3EkUzn6q7bE/bXKhPjpe7jwwDJUI
dGyo70L4+to3jLyOw4xd8yEt+vGiyFd73Q9uNOUbMaxzTmTXt20SmpW/K8MZj3rXy9yvkUh9DwEc
bwFb5uaZg0vYYr3VEyE2rorJ/IgXiysO5CBZtOdVEbd1Z+gOTX0L+yRrtSV9ET+PZBwspXE6Dkwg
Y0QdjZQovy731VgN3LTQYJ/mylhw0+pH6jEd9ezhomCcFKWOegxTz/1sKF8ijtEExfnKpz/rbFh4
MiIkaZvWarykQ7I6h37Uzp3WUa3IwcxcsuuzKUp8e7Z9jLZU/rV1OvfS9qbihtkhSg5GHRY3Neno
uzAbavLCKGj1Tg4hXXuztPpHsU74GKmgnrg0Y0y7hGA3IS2uHH3e5ZX3uQIWwHCL5h9X1kSru8/K
bPnai8p7b0/aD5BWty2mUNJfpt0UkOknmKbSdcQCJydIdaFaT8HZjE2Sysy80b4BT91nZM/ZMWXF
voPSftaE4QzypSz6r3bnpb+h9jPctyEMw3ikKrodaXg7iR1RSgLot8TV6L8NdHY5FH16N/WD8ZWC
aaySQauxTRBeDZ4miAP3Zals60REtbscbO00zUXtu9zsqSjFI+wkr8WoLg/zg63yqohFqMvrFoRt
mQTuEj70w6CfCjost9ycFLoA79CcmGifPnVRroIEkrnRYn0+Lw9oz6u7ZZnM/qRDMJl/G0Ra7pzG
crpEoeScxmtflXe0D4s6MZlvWXELsf7zGNHr2C/4VHo7taS8IFXtpZ/4WAGuS01+XGVTmSeFNwR7
gH8+KTlO3u+ksaAa55VVGDvWKG9qp0egC2fNgLdyzDfx9iLiEYxtkPexAxz1IprsdDhLkSPXB3ZU
9NbP3BCXsHlhNu5am5f56NsMFQvE74KY1th0Ryq0ipgnOGEmv1jORdj5yzunKc1kKh2IuZO5uOfD
Glm8s1YeTuejPfUwWymBZIKwatbEXOCEWVzgjxeG5xe3qS/ndle1tYehijbd92meNrd+Pow+j7Cz
8PLypXXq0fS/6SIf5k/AoIT0CumaYT+6eA0YkWwBwKnickUE9W5wbWs9+EHvDectdnMDSB0DXoiY
CKVJoav8crNv4d1wJ38+dOw2fVhn2bUnWpV9SzOrDdvTqhca2EjRgPmcu/FTTRd/THKmiidhmrkE
3L5Fz70ZJ+8yVAJKdm0P1rUJyslPpqZUV9YwounVYHx4gpUlUbTFUa84xxM5kxiN5JN14vmamDnA
FLkTVVk/5rYxZSdeEc7ZQeqyLU5qxKuog8hrnZPCmyJy1D4nNJVZ0f/GAjNty5z0BPppZL3HAaNi
Ii0MMgFBJtaCXDWWKkGP3f51bfALPRFKB+YpBq92Hns8xYoHU8CxmaNm9mJHpWEXw22Un5qwMJEq
KE3IMW3grp+wqMblbG2kfRvaVX3mKAb+cTEN3Rw7Dgz8fRlkxXiaEozNnZ2pwEBRrQveZyiA+3HE
mXUl2HTBeRD0holGuFvXsV229RMu9AKhLlSC7pl4i4sO/dYUrJUlaGP2AXn4svbLTRqthsYOpm2I
4SL15jgoS6jTpeG2QzKiSX1Wz6kXd1QDJ2oIzGTN5CW0o/FG8/Q5i0gby9jG8Gs8eH2vuQUoPuD7
lW0elQyF1Y1bzFkZg/bK7kfPaFTiCQ0AnpFUeW4qr//S0WKjgPOUV8ala5Jhkwcb/a4uW7LgdFkG
K856vyt2yxIYl6pB3pOmipffO670r9ZlmIoTAqUz73rD5jzLrdKIg6jEJFE17kC8HMr5xlPleN90
ad0lThcUC7HUqyBLTVaf7lZwGlXcTZOnd2yYOtpnjZYPK+OHEySll/B8yovqdBAcHbsyIEl9qLzK
X/dFNWXWWd4a+W+Bqd1+10/aUgmDqeK080u1l3PRHcaih3vlOtVgJe3SN5fcy5I6rOjGLilWI+sT
G62667WGbvrZXWYarKqS/l0vPOcpj3wYrv5YT+a+liGa8C0Xq+LS4riOzVAQHmTnj28rIYYnOXDQ
nSAmCGLLGdOF4o6wOz5lkwo5lUz6sm1qLr9aztw86dWyyQ4Gsbh3lTamRym+5PXBKpv1C0bM4f1c
ry0ZXU/3d04l6AwbGEEYGzrwhx3PzWP8iTHk7aBC+ShVrX/t0LSu4wHO7sdiDvQX6hPSu963+ile
7JH0zkUlsH6/pSe3uVqM/ETXORKQEe5XOgbRDx9DeFJNCSIYc56s8wrHxowKfSeEHfzah578VIXF
qK6h+LePMH8rPwlHKxBxkxriOpjH4qsnW/uT7bi9SDI3Tb8S2DiaR9ul7YKLapPFfE/7Trmt9aEy
m+C9HhYTIExjoMjO5L8ednNBCrZjN9bRGVmUP++rzprP/JXXCRTt9vZU0ARQG8lhjIaZDG5xz6rq
eM77HPYkIlm3Zlc72W4yZHvfp5X3VMHHI4kudfTB8OzcgcXvNU9jGhlvW7G0V+VkzftCW9Wyby3R
bOYFhXpomm54XAYJJatJ0369m2Ck8UoUc/6+myKS9iCrrADDQoiCsU4RFOQaqgVCcNtVH7hhlT7X
KKN8zDujqCE0dEZ/vQ7CMnbapEG5C4j3fUzfigOprAovOOkti74lugqZt6szaRcUKmNTvjUnf+k+
jAVBIxmF4667ajaBOhIJ5C1C4qJP2ihYZNzwql63Qpi3UNJ9nCXMifBG5tUucU8ntImtHI/UOFRl
tMRVhPBfzBDOy07tCFs37N5mUcQMdHu1r2SYfcQwNvrSMWMCNRfM+RpLsG/vq8HHBUf6pvFbgwPJ
SiZd5+8mm1M0Lgo6UbNw0zW2c1Ay8dxlXRcbKY+T7dhm7bknrTnHJ0I71w0CufbJ6Kvi6yxbRWVt
V+kuKucmgOI1b7VH6VgywSWiV4lAU9M4n/CfKhBlCPO7Mqi1S/xbjPkjDr6LPo3CVS77hioQO0TT
HxhI4zHKMRPZhkcH01f9wU/Xoj0dwPNf2kLKZVc5Je3itY6qQ1rY3YiQnON93VyWSUWnNvTOOtXN
XwBaBv154zqZiEcjSGnN2FmTVNAMPjlOx06qZMBB0gk1j29tPHub00yoOkrE5BXVzprX+WPrSPWQ
AkHMkkrpfEzsSfYPRVSILAGhGDy25YrtqWrb1Y/DmueXFNhYe7FrSPGrNBmOAZVqwoe6U8jtwSWl
39Q0XnaJ7Ppg7E3pW+XeGfscYzdOZieegYVnu9ovzWxnrJnm9qzFps+XVWtzou0GxoId6LLAlwQp
jxM/qJGjmHxF1zUrO2e6RjeinW70GPgfjADpmMSaJFHbNIvgVEtHjbGZhnSt0I5FsA5+yAJelD5Y
4mV6ME+HsXbs+xqzEHVtjGMfJsgUtVf5kg3dWVQt+XVDnuDHqmrdNqYOlffI7sgbYWFBHs9r55VJ
ZJCMJuxs6GqrZ6s0aSkzOhIWBslxOCwlWXtZV+9RXKqdWOk2whRzVOMU+wgtt8wgonE6kTzu8KSI
cLpIwizX+YXdOtFyQWaEk0LQW+FZPfQmaLQWTdWkLgPxvrYq9bWtiIi7qVqGdxMTottGVeT8ZUZ5
eFGmY03sgFWARVffyfzS6A0xx+Eieo0/ZFOhil3M7Lg5nzoRo77jPkAFH/Nd5Xv9zTzjMXJqkAac
VBUTxH2nzfS3peJO7wSpXZWEcjBvezWQNDqT2ZV7rbQhtlsTqFv6z120k5WSYxyu0eDEZetw46Rj
Zz35pNkpcpiZF4keD2NwwG+edVEVBJ7zXAvZkYFk/a+BYcrirIK4cx+aqAzs1jUT666JWgy562lB
55AMSp5IRfcT4eAUc025BPNTg1bB+ag9ile94pkVww1DfMfshyYlXIWNjqG2Z1cjnM2bMO/9W9sI
CdnWkDXmfgmH1I61T/ZMG7WsAholRR6xlqr6JMrDiI7AOpmPoRbIq9n9LL8MJXOnUxhi6aGb1yjd
+e3YPqrREebu706uux77sOlQbQVxV9kkj4Mxm17y996nZB8aBvG05wNSdjk5d0FP5ynzEFVLUJLF
Xgs5hSiPaUJnLs/Nqd/zm6PX9CtfNt0Q7AQTivQ/qlqQYJ53inz8pHVo1zSkMoa4RA7OAr8LR0Bi
3mvaVi+bX8wW4RrT2oOi9GLop0CaTFbZL4ei05zNyo3e5lNef/nZFhv9LkbpIehqmqnHczGr0Evn
LO18ENq9Qk/TJ78Y6Rj/dCcvCADUoXfsw8qnRfr8xpWLMnRvmdPBhFMKAhjqU2sur0ntv5x5YFiM
sSIcOijpbKHnq3CKjHmGGDyOUKq8asq8uRFNVJ9bqecchi50flpehPXQpcMVhCQYkbWjzuhaDM7q
edl0mFyc/jwiUyM057UzfzQQQInDdnCTASHn2FspR5rytvSpC8TPuiB6kIecjb/nbNMrIH7PL1xI
TY6S2RIBonI6nXp8m1qUDn76IbIKijlglbli61hcobIh1mTOJA8wKOFVi2Ak4cFB5sdv5Is9hmIm
Qyuw+OaGYjgGr9Lpq4su02iNp5O+KmtsZOgveycUCHXy46VebDGcrUGUMhv6JptyvJScZZ+tum4O
gwzGRORtcTPOxfTKFns5A4ZRA1gKJTx6zIgkPH84/Hi3GXkuPJyauY4mefXLxznVdBCNexhn4Ltf
A5W/uIloe5nhxpaDNURL+Gi/1Qq/R2l6PKq2rBKrKY1dAB4uQaf/p6l5cA14L0iu2AKkaEd7wF5H
b009uRxc3GriguLrZEWi+5W34sWj+rYKVA8IGgy0jz2a6rJpJ+UOzCB6Y91TEazxanU/reu1rcL/
NnN1Yu8xjilrgimwZLswSpn92KMvdygkHo/raPyh/fwfj/N/Zk/dze9Ty/Gf/8WfH7t+EbjzyqM/
/vOqeMRxr/sq/2v72L//s+cf+udb/SSkEk+/XD304y8H1X55kEXXHn/m2Vew0h+/ZPcgH579YY9P
r1xu1ZNY3j3BCpLfluM3b//lf/cvf3n69i13S//0j789wn+U27dl/Ky//fFXZ1/+8TeA7n/ZkNv3
//GX1w8NnzvvxJeHlx94ehjlP/7mRG+QiYFXZ2JtjebnJrIwPX37G/fNBjLYALLw6IHq23/7pe0o
1PmQ84bYD5kCmAeiNpgh/u2XsVPbX9nRG/6FAz6YCTURjCnPvy782cP68+H90qrmpitaOfLpbzDc
P0fRAVwbOEnb+oRdSDDHJH89Q3YfbSXJdjRtQrtRl+Xa2eXeHUQUnEph1DLBYqY8c8eKMZ2BRQRU
IKRdRuHKi2wNAK5ZzsepsYezicbbrT3IeyAO9PeM6brVxfLBaALnzjZE1CYoI04nvVPOB7ma6+UM
MxfRsl7SZg+Gq9Fr/PHcmYDr7GlC8ytsw2/EASmRxjkPikoCXEZBpkdy38f6g76LGK8UnpQSbJqP
B0EMJzsF0+nVXveQhqM7hjsqcIzrcFdkYFOYZP6MsFLGIbEsG5/+Tudm8xzD5BvrpDBbGryTG4DP
1/5wAY8w3NM6o7hsSprzuI7h32CKpkl3XZZ517WYprOwa22qfGzDY0uu7VXB9zZJPjuF2rdVYck5
wQBx9a8hZOV2wlxmsE9aNfvuOxoYfUsNbobdbZYuxdkoIcufTyu0nSEGgyancIcWQXYmnD66c0aV
mlNScZ/cNnEge194FUmuYRnN/dDMc3BJDdFeD8Mc7qqMPO/tPDLpKhc5fQjNxiqvXCpcdV1H6CMN
k5yDGJmWyHtwVEYLsSjmob4z/aVtzv3VUA6tdqvMmuyQjyItI0YwbdMfxlmnOt83VVhGO2HP6QdL
gHI560vEicpkg3Ma5zDwx7WPTRCO6UEDm3oEbmuiMAoKPbgwNZ2txOYlkkkp/HreK4YUIR0Ii+Jt
ZlH6EyE14MEbS3Xo2boIk9T+2jysSmNaydRO69gb6sV5amsCqZ9DFknWabFEMjESM5KpaooND+XV
fKOxPkq7FMuOksfykjZ1zfuZ2jjbU+UU5ntb1EtGAeqmH2Wos4faXRf6pjry1pgKGpOLrsyr9yqb
PBl7IZCouJ7hqiemhR1qkkOG59r6Tl0wFJp4JEoFbz0XG5wduDHnLf4nOCgzj4woP/QwDjtMZIqz
dArdrxDvG7qoSxpepEtAy8LpMJ9O3I4xx7413ODSoCXtxcUQRKe1U69lnFfT+q5ZqZziInO5Wcvs
RleYrzFHoJ3QnlXCKYYDzD4Xo8huXe6EJ/IhAXOhPodFL8sdDzz4kgejiuI6mM1PgvbFB6fv7DRB
GaZrk1wxjwf35Fhp4g5dU13asNW6K7Xk1OoQFgw6MXnathfITYySRnw3PKl0wUhdu+StNKVMWmpO
k8n21APPeeUyvjorw7C+sIwgAjrUK7fcMSHU626uFm1eZqEpp10q2mG7IX6PGiVkCHvvuqnJCEsj
Gr1r/chodmPYn1iV3Xw0BLZb+5U2dx+vVdTcmTIqdr4K3WvfRAMx0f5aYD/STs6uLHwz3/t5LoYE
wJsKbldgt/VhDpz+YyCy8YlSOnIO3mrMnwrmyO/Cbi1irFMd65TJWdAgkaPnbBfyRcFhCIL5LWyQ
9lR7JjA8a7HSeW8rPy0FSoAAzg5ryjjt4NiX9kxV4qkuFo0ENrqMAH9NHYAV+3b6/E8cyf1T+16K
pyfJmfy/4CD+xpn6j3+ddy8O4kSJh8eH7q9H97dP/H4SG374hnoXjjvRB4Uab5NZ/v0oNnxOVd/m
X6MPRAnJYfzvs9iy30CNhwa0aQdBvt4QKn+cxZb1hq/j8GRk6mN3CI/iX7/tv3EWf5Oc//Mo3r56
k520KMw53AGTHmWgC6hDI199e4eAhPFlHXR+XQkadBe6x6K00ra/6/ygPfQ9epPtat6vyFdc6HEO
osShE7xualG7JeysaF+wUW4Lw5+T1YKiF7vTSF/f7UfxPrM0oKE2pc2gyy44tfJorE9bK3G+am0W
Z2uLTwp4zi5BTBIQa4kE0RXjhYtK4HUxGMV6Dy9KDLEXTWOwN8d1F4S5c+oCYvCS2p2cOqb5R9hj
vC3yZNECOTOZqlconMdVMg+LPAjMMjTOTXGJp/lXGL1a8zI16frvMD49Bwk20XL0P5pFPzOknPrf
a+T/iU31vzbP3WDf//fdtR/UA7aFxUP9ywn4sqeHv+6z7aO/bzM2hQvAGyvt0AeAih3Tv3aZ94bW
ApQR3m6856A2/bnJnDff/mv+isY3TYjNwuCPTWbwfRjo8jEweZw0SNb9zC77Jprx5y7j99BgYKvb
DjUiv/CYVkArlF0A68no2yrcu2mt/RNIfiDeedvbT4Yyyt/KqGPs3S/MieJZDe180rSWFFd1nwXT
rtkw4DHgkNWM58DLg32q/epTOwZjkQDsQjVNRYZ6LDrTePAGz6wvXDMn31wdE6oRQzSQSsJwwzuz
XVI/QXPAlYeyyMVbULp4cuPfTT84bVe1N3DTQaXYzecz1Nrs9pKhsDPERu+K12zuntf33BjAqOg2
Ic5BOuKCgXy+nzJ3nb3eC5mkpoirFJ36ZFmqOWMimF/WpWGdlFGJ7yESNtmvf3mP/oiEf61CnhfF
v6+8KR5uHkkBT/ioys8t5TrbsHvJ6Iwrv5fXy2z9sYGf1al/XSR83kvge83tpfN4M6EuY2tzdH3L
NGDx7lcJIq/A0pxgmKa4WCvvFrOupXKAf4ytvggkzdhbkBT6tjQQLAGlTSJX7UfSd1HsmJpVXRPT
XKctNdKkvnSNEbp7VcL2AiWUoS+valv3h2ZxZRBbbaDcOEciWJJuDMEHK9K0xKWQQx2TYsyAxwG0
1DslGWscZOaoXaAX933Vd+6XhbFktzNzpEamd9Ua1O/UZM33Ygg4GvLc/iq62S9wlzOX9ZzjyXyg
jOqqJLcJurFtLSnjzLDdusogR6N1rJ/6FixDwonmDOeNg5zazlhmxLZFvZrl1cwBuu7crkHfYMQV
MgMBZg73aH66w34dQ/EU+noBSldx9uyrNS0GsuKRAXAAtxOmP7h889QdkMG/TXnbbyKEWWEYQrGm
ouxt65M9apSIUkMxxC4y3T2hQb7Opxrgz3sAjNgcgkq2ASMUZW7svNJCIZyRYFpdVCnzz2RakRnl
wBEWU0W3y+x4NbMY0MLwGTxavYBsyl91DvvWcf0zaCCuDQaWqIZiAHENDY2jNxSoXlHV45cuzLtz
bxDGrZ6lhxVEiJ/bxJR8HfohVlzw/ZSDiK5Dpottbe6moerj2sqz0/+f4sll67V8Y/n/4BAaJ7pG
bfHXs+fbR/7otthv4BYhrYdkUgRjZeuv/dFtMd9QT6CLQIsZZyaav//O8HCZeEMKsbVpQHTZyH7x
eP91+tjBG4jSaMJiz/FH0vgTOR7a0kTRP98kNLLYWrAL+Q1b5xlO8fMo62TaYYzEYHyTqxr6/s6d
Db0k6P0bywl1DM122KT7KGvdWKmyfcthVVxM5VB9qs0q+m22w+XRyAW4VcbKJTuhGuyzri/eamX4
8dIVY8Joidq3zH8Nt+Cgi88orVHRlO45G4wRexruGy12pfTuWMs76dryzF7EgapF7dAIuyht9UmJ
4YY2uZ8sYZ7v3NmmrNHNHQAnE0UJ4X5sDH/YU/Uu9S6TkmlaaixanTg1BN+7srHTLwK7wzEpXFl3
7+e8re0kt3xtx25Vh++7ps7xYaaSNQ0Pb5VmgoGbtUGToEwtb8CaMVu2l7nZ8GKTHhkle0P20e4Y
lt5ZxjjRrAHHUuwl9Cf9xR0GRsHGqAEKbk1MmiNGhA6+nlPr/7B3HktyI8uafpWx2UcbtNhCZFZV
lhasKm5glAhoIKACePr5srvvnCb73KadxZjdxbRZc0GymJlIwMP991+4cHxNU44JIIh500lzuJ48
SlAy1xiBvHL6bOFZyeMdi8pa6qinoLappbRVwESa8wfpuOuNBP+qwZc6P1K9veKig0EAZsYiy8lG
C4f5Fp/t+WhlvhJxZwT5jdOt+oOVLSHMTK+5If7pyGs/zC4rFb+zJbRTw4b0J8YLa+3ya26ddKXM
RRg0cMZ3KrwUxgzDwxqziyEo4nWFBFcWST7LC6fYMGDGnYki4zun0JVpz2JzMMrTpKrnwR/ABDL1
hEKnPxTLvj/4OOrHhihedzeUN5aUJVynMBQxMJjVJtPmGH0MX1aZr4Fic/wijcYKICw2EoTaJ1h0
S0Tr2DAE/vNqdvdPo+gPqPJ/izb/D0SOqTd/aYX+NrA+w2xrvrXFOP2IH//+Y39UNM/7DaU6OXwU
H7TdzIb/VdFc6zcACv/sJIpSg8btX+20Y1Hs0BmwPwzYm7Dt+r8FzXZ/O9edIGS1SF+NjeN/UM5+
HMH413GMo9zabLnOHf3POqYlI/axdqswtXo1sjx0Zp7w0Iw3iHXHdZDzf+Qp8cfrkTDDJzt7CtAw
/lg8LQ/3u7BxKV/V4JSRmLI9CUTODv8v38K/aUh/1+b/q0r/+UJ0iXSl5zi68wzz19nSKoegE4EV
pLWht+aipLbUx8Ep/NspL3zzpiT+tog9nokugo2WmVd1hR1cvBfEOP3izfzct0LYRKzCZbNxuOBS
cwP89b04TnGWZnoZtXavLoLBzJ+9MmhPzbY3v9o8ny/gD5/bQSzI4hVfH+zK8BH48bW08udh3oIw
nbWmdraDcT+5xXQ5LWHzygQkT63ci3thLeOXX1zy81L755fmjmXCYwWMaepPl7w04MhzOoRp75vr
dY2v3sNkeurGW8/5wuZitJBaTE9fgTyPd+hpuiMhnOXzqF1y0o3ey04lXvEvv3hbZxThb2+LBhB6
ARMEWQo/XhFc9RFhoexJ3Q536qCS/kVL3Y+Ds3YzzDTetrYOD7bKiwQwUx+nXbQnux880gey9ld3
5t+eOL4grKQcrhOmsjx6P76dFq4V8DNfEIAunLsSNtwaw8DfYSM0bCLYSey/Mu3+eTzjBgzYQbFs
QhBP1sxP38zUNJtn7YLX1MN0XTPjwHkhp/efr/Tfbr3zGso/lzq6bbqjn3b/sHzReBTaTaHYK/t2
Nhd8QnqjwjBNEab5RYumCi8Xq/X7i65qxuEX+qk/bBD++lVTVAiPYO12FlYzL/70OQmxHSxUaOOh
12fiTDRWNI04W+AcFQNvz58WpNEfNfP7xwE++YtTGaa6Rh03DBGi0e5Tu9lQsfMMVnYtG7dNe6Mg
G1Gek5+SrECsEJ0Tck2EHkJad63l1Xd0dqtM88rZniEhGMPLFkyQlNbNQQ/i5NZ3pw31dCfGZjYi
z1NO/lIqrXsodHowhjRo5819MZZNsUjzp1rtF0JWo7pclBVUiT8sI9IRZVp93Jl2eF0QmjWlRNvM
IvLcHVc9a/KmezigBZd4y510wMNKxi0gznrsrFFmM63I4DdIc4Aw7wan7gmx9Itrf0PCit50bPAS
OntFEOVudFDa4DL1wm/vJ4mwNemMajWjcTQnI+lNa1nKqG9N53tm8KGfFrW408VujPV4Lwdz/95s
vdUltH/yy2DkWhxsiXdfOmLAYEbBWqxjhPoElSlPpWMiO5usj+zrfqc5y/1jYU2jgKYyC32gkGQI
C9d+eq/gm0xUjUbOXDijfF8Zvh1WfzgLRwMocp5s5gL2ghxSBCevGA1kJ/2QTzGNJevBZrCL8AQj
S00nKw/RoNYCDc2BOHMfGw1hjE4yShvyopctjrhAKScOTWPN283kr3CS4E7QWcqeaXXOfBdCadbX
FzVUJj/KdrdRUT9OmUQJMMg2YrsmUbkTB6jjrPMWJv1QGo8jZdG7Mhq30ygRhlp+AJNV9rtFMBOA
7O6t8l66RocTaQ2f7BFny1Im8Kyl8XkPz05M8aq69ok8kcw8ucTThjcdw2/hH/l6UPGV3BnrKz54
Wh9zFwL4EQv4EWHL2lEbCCErhrA97Wtuj2a0+xQhoplsx+3TepwWhyoJJRLVUMZdNzkTSeVB6U/j
oXPXmgm5crIv/iKK6qqq9ZAn+0IyNvmUpmNEkwBfIvQMeVsEXQkYN9u3sEzAc8oy7VgSy+PuksQU
qbE2s9Oo7SYkktFt4Lw4ZfHMGs65aRDZrcnM4rxKBtfOIUkXeLvVDfoDAtZ0YLKNq6cKHSTL47gI
IXAn5lQPtzixk7FctCiBKKWCz+KEQ5tsxCCiPQr2+lNhj952DIdKlQhe6tq4g4rfIdUwS+s0envA
E2pM27eSXz6ReWHC//Rz03rjdoUvtcm2NU9TC5qQVGyZ8ghLyL0+UjDG5WNhtxY3+OKv+Wfd5usY
uyWwxgX0EGR9S4BUGpe3qk7pgrQ4hhr8O3WgQBvRBqKJMDzvtJHucDT1sZvyVZ/r2Hq9VuWSHfPc
tvfEaNYtA7PMtXWhqto7uG5dqrjyUdYk5TwBghYTXK+oZc+4RKMslz6eZlfg+ULyFWNqVVlHv6k7
O/aWoPCjoV7BOwwXnnVUo3d52/OiuK0tdFFx3xfGSiUMtiUpvD3rEpLdzK81VCGYArscOL4c87pj
v/dRlpVtH+s9GPaja0/iO1HDqJ08BfP2dshL5IGjwJPmNs/NzT0gl1qu64r+4M3NfWi+rD8ymRRN
7now8eGwI+Uig4Hoar40RjoLVO+p9XLxaWy84A6EYdGx2M0FUWXX4WyzFmHJ5Ehk4ofA3N0xzcis
p5BlAHFPtbOU0K5lltWnbWe+jSYiv7drRB1TcxWua/e8165yr63dhpuQT2LJknY10Wn2SEFgFGR9
Xx9GvfPdBO0Sztc4ewWaGC2/mFGH2vQ9JFLVr3hmWVvSbGqBs5Kv/pHttvhGWQ6RuGS56A+9tOyv
YUV7HNMqe+PBLCaT1Y9hL28034OKfWa0NqUMm4g7WxvHXKV3JS52px3ty91nnLvqpa/cSJB5CJrs
79IhlEC4yo8LoiJRp8yWsDC66VtSsRxGVTy2xfQtN8y2f9ztafVjkVf+g/LCfo9aYoLma28cvBsS
vQP24k4m80jxy1PQ17N1bNzBmKLQasvvwiXQNYbfOtyFPnjzqchCFdyg+/J3cbC8geBxKNQ1ey+t
9gKdUaGX01r1A1Tz6RyIMy6b/aUxdqxO5noONiR2mZ6Q+mWejkrSDkAT+8KOt3BkgC+9lo+IcX14
yc4MhsbUdtZ1R79B9NXYFUZS4sq43aGp6o3Tlg1u8TqJWnXXg9MILID2ShJGUYdCJSvG43sQcbeP
hC3VQq+ApT110sAikHTfC2eyVzwVpJpKNFfClpaVTI0DxTDO9GoNXM289IPEHabZfOOkmBYMGACM
Tp1S/d5EEMgnfaXWQs5vtmu5aJSrxZ6ObLWs4MzQbi4bz1Fl2qzDtH1Bh+W3d6YH8BlNvZiHyPGH
Dn49PrNGcwWKXsx3fVmTWLRy274CWyNPHFa7bS4LvwCREbpcn5Ta8+1lkm6rb5YKVdp9axXjPbJQ
PUbrYNrFFcld7o0gDhfFQlHUIhpYl+SgCyL/3sx7M1yrzgunxNJqytEs93V5RcpQPn7JrBU+gF9r
Ob4p0CyNVM6B0u9hPXWf+XUj32ezyF4LR9TlRT1oXH8z0c5no2HPrhJb8si/dnnluh97NJDFIdjN
ndaw8B4nU3Od9awy/2BUZt7yLLXB3aYAB3Gy6hFaTX2Y+xFiGqu8M9VWv6GM85GlmyM1BTusAje2
IYfuLemJLHhFAeAcQdrEbpJ2PuCy4PfhFwcJz4uultZLRxEG9zz51mcfYfRp2MUo41p721erX/aH
sC8rD8mJrZ6I7Sx3ZsJ9uC0zBJWnXJe6/uYsXf6I/h5dIAoqaPLrXHi4jSwcSNDNpfi8WZKeb678
mi6ET26+r+3kVSn5bJN6Gl1pwL0M9BZPWO13J1MhJYlAzRqRSKsmcau2q4yGwpDNQ2EsY0MUoM9s
LnP/1TCEFulUB0EV+XblWhEib3cAszbUcOlunO0ptuZuF5VNaOhIFdSCWGAJT1ZPmEkz9sHjWRv4
lQiShVK34hxGmTnrOAiib4lTqC8qlH1tkoNELJFhNS4aQ4wsPtRVy7dLWMX6DLdI6dSEUvPdDHKz
A3lquq/rEuxv5YxmOXY58rqIu9b0eF5wVKbGlcaLV/jqU4dCEQ3hxEJhh5WDAFru8jOjWj/d5MQ4
egsi8NVXD6HbTf1xabOqxNpVe9Mr98MYfK0c5fbvhjFY8yW9Y2huKQb+OY1qqXNg1WbE5+fS01kI
kwderLtdFLUru0+0Rt1tW4Y2f2exJXIdp7bDp0VWnjzZcxUgGHI3kh8SMoGz7LgHS+ZQ0DBVAxZE
Y1CEnJFtbnxzrT6oD3A1My71VKNWcv29upbzsn4Ue1XMh2Kd5xdRDGtzi3BTfxaFpebD0NjkuEiQ
USNBile9+Fmm7SQcCRqM7c2pg9ilf+1SDwhDpr5Ze4het2m+Kw02HJGXNTNV1Vs9rIG3hnAYzOh0
FTF2Zd8Mt8xrFF5jeL1xAQlkHXDfQZ/nKzsy2qy52NyqJP7TaSrKLxFBb0uNfCzZlWN/zNUo3jls
nCltNcnZsYXGw8KroFg++g6ZnTGm5WtF5HRB/LO5jW5NLqHmNLGdVpbJVPtqOvjehjql7Up/jobA
1l/zQRBKlXdl6R7CQFgP7eQQbrjVJdo6aP/oCtys5lSujNE0080KpzzpjcH/YnCfjKx6ecqPxTCN
QKkh7hVRDW8RehGn2Ve36MJrJ2PrGbfKtVeoV/tMX9kXFrYv/eg/+GwJ+4stnPAMO/NqX+0tx/q4
WzeIWi4Oz15sN9xN3QrMmuZzZ35DDO2gL20NiGHn0NLywpoUCc2uB+3xCiqu8w7aZzsXGc/xrZyk
/921Sj6BOfQbjsBoTO7RyhpWipkP9wdRXd71HPSVhg2Vl/Jyw7b6uzlixhCNdqF52XxAdGSD079O
oa/XJJjEvKblVmxhvDeFf43JRFAdSr9qzCsWikhqvNVcvZsCub1/iXpP8wVUzgjQ3xkjwD/L/Qoz
DWfomZmmfWljZ5UbBc8YpkgT23p2nmDVHy3uOcte8+JHCLCCJFJ2qyItGIyNKDcr+QoUAo9SaJch
tu5y7qhBFQvUsg5lrV2azJgYhlf+ER3e8r6UFRZH5OXun1tdLmHCrVqFLDFLjc5rtPYgMfZd2rjK
GiCAtmpnEPTWGuqvjeshETXqQNeXnqsMF88+rNIuZOlZWVqzvs8PrWtL54765C2xy294yYRe8s+c
kP8XhJF/gr7/B4LaPqDTP2zooAKxbvqBHXL+iT/gbMf/jaP3zL042/aemVb/BWfb1m8s4EBgEGWA
u3pnQ9E/6dCm8xt4NWQNEnARh2DQ+S84G3IWFqG4I/IHLoEs/xEdmu3WT3AfbfMZ+0T4eca0eY8/
4mtlvWlEjAhMOXQ7Hw2tcu8tnBBwwpFWrq5UOeVIWOsW7R3lxpaGnyzVLt5HpdQYqdKx1NsglaNQ
xXq5JWOf1Ct1wqakfKc3XOQVtGBZJNi0k59m1CqoUhONV3A5DWVdXKm5wx1DQjZ2juXuZ+++22f3
I10oZFn6vx5oZCMDZLfM5usEh+Vj1ZylwCOYT34sa3N/IrZ82JJCsU5iFVj1S+LRFE/0KGvxYA/2
dJ+xlQck8XJXHw1X5R2E4gpuxz6s7JPKqVencw11r8oN0gHV0lDucWjd3kQIXK795VCKYiPSPkQ2
jZwyh53cTWjhFkflkL0aI6+ubGMIjbvW2YSi/2cddaiyVmqsAaxgBDtXbVhG5Gs2bAQx8rTDuxK/
d/gTa0BrhxvBsK3I0hCZrNE6TWokN3Q3ZJ+0eIGVIA2q99bIB0rSyaBL1vHzNlf5/uSX9OfPC+ic
u18WnYvn+mcLDaSeT60WkzE/LJh61Bn+GEKW4e28Mkatj5Zo2n3AkEJ2Z9rLot2RbWwxkwywP+5e
aVVzvPCh+jqqxlbhVrbYBa4x58xZk7MRuvwBbsiIKaDZVaB33mD3px50mjFsrquPpkBCRSn15RDc
r5s0YYBouWHoGap2ecprnpfU4dTjVIEY3z52w2BXN/Y4jdURsfG6xjbjugB9DXaZINe2pojUVBaG
RI13bmIX0Ksud0yu8JnIqhUrwm7lWODMps0ZIZyP8EwwgUCk2RVLokrXWlMnV9o/eMyY3FX5YthX
1iYh+XbbWnipZiB8RlwK3KPNarrPl4WfNG3uObi2PqCXqP3xOOV7cA/xQmPmQ5QFXQb/1DXfUHlX
uFXbX4QYBmAIxFn15vvlCm7YBev5vmUIKg4e2JO+BKrMrLjwZrOMgmAc1nQtl806ahy0cq4M7nyR
rpHxJyt8XOujJRC9Q8Rtx4A2YJmHU6gt4EXWspaH1XSW9+rBDJX/GOJGUFzoxRixtt3p+rdoUYbC
LFyVRnO0ZLG6h4J7vT9UtejmS9gs0rrMmPfwCMJZwi1vXIYtJquCFY/3Zph518Ii8mRppfg9BvJt
qRZ/utsAqOrjREPnfJx2OmW4w+foFAQ4ocDsf9L4f93telntG5eHn4iQocnJ5sJEr/tilu2u4yGX
3r0xICOOMT/J0nmpQGQtlBC3ZjUMt2IwVyc2FzN4GPZhBkXU/SIwCBrFCbOafYnXzhb92Q69R7en
C7pr162MByt3azM1hNzcJMgrVjy+UTV56u9Z8MQk7V6EOsRhlnls3dONhvch13Z15FUbHY3hDmln
diSonjM08L292VnkwWjm4tKHH+5EVYUKIynXuZuPLPHIGM5Ldutk/WqETkaIiEuUIrwKZhPEteUe
efC2zH+UsN+8lGqKz8lijlJBfa8WN8p9t3JS4M4JdXMXgH13y/ZpxKe0SpEP5FjmFCMRA4OT8Syo
qqgR94RgqZXYgs96NwcwXmMwPnqTMMxkMLPg0oFOBY+IfPmrLDPYqg+mCHBR2FxmmGnTjHwZ0lGU
0GFmoT6uyLePLE8aV9C9iE/gCWm++6KtT2pSzsvS1oO8NDCHkd1rFQ7rk+ee68gG0+ubR8alewUE
ZVYYN2b9cyE357Y36apTb2HLECN2maG+gybdepqZDO64gQ1EEHhjcJQUujEq8DN72M+SkyjAbEXh
TKNGpmA7lPt1Rc27byu/clN7b3mgchD2NnHq0Hz3xKSpE868PTDt5CLdtjxzSPrprZkhWfAkM/fV
WT5EqI3yINpZsKJr75n7XJ2Q1cxXoJrR61OjbohfWgJccl77MtdQCyaKV+RbAq9Gc4IYFZWbyvUC
uhA2RLxI/N6jTXjeQ1GGuMgdHK+uzi26C4JSj6XxirRITFfeVhb40REZEcRrGCDuC1vH/GoZSrSp
68uxveprXeJCZtmcfnUL7J1CrQvrWJKz+bUdMVU6WiqcgfJ0jwItIswsmw62rhU51qLNTn21t0O0
NsFcJECY9s1gtbLaohEG2ZKKwYNjMRTKnl/W0JmfgOOZDsa6Hu55BPisoWewbAuVWC4bbCok3iVm
94oOErOgXMOOiEz2M1VashmYT968o89HMzK41XcohH5wyb0BTtawX4OKouvl/CY3jL+iMAQUjnGH
rD/41cgSY5nlnD+DimPYYRSTM3wux7P/WmR1XQNunGEo5KTTrqogLudgQGjVQKIxwAWn3GJN0mt8
Okr8gZKxpEzHDfodlhWrj0kOPDo1pZ2czC3esZG+r7h4wGqYhORAFhMyD3cJZZVWoqo/8fe2D8z0
4SPGbDv3SK235xXFwu1KcLwRheswvLnmaoEAIjyyr/YVx+VoV2v4XYzlnicV27tb6K3FUwgb8t4K
Mc6I2jzcX9HPOx95q8t7KdR+U1R5t0S+KvqH2pPq2YakmEe5rav50Dgcj9FMcDD7zk11FV5fuFBF
wJihd/Y8Wu0ICjsSrxH7YloZG9oNUEWOl0atG0ema6P364xVyhSbbZNfcKKypNi9pTqQlpU3R+k5
01XLRxljv6rUo3D1OoMcG911WFmqS2Xgdh/GYFW3C2yDkWGlLx+Dsh+/ruPoPlZV1jiJafQm2rKg
zAaG7IHeb5IiO9Zsj6d4adf2uLOi9S+hqLpYfqy9Cdyu3aY9GHbdvbhQ16/AuJVKrHHtv067dG1E
TVq90aHNREaF0v5CgdUcxY4rIYDpatowBMrUnfR7+P3hvgw65j5BWYIrs8BVCNezi6nNiiZezbG6
3uzeouEMeuMLSTcVO/4Cbxnm+1DkeEacLXEanB6eIVXa7Uk3oJXgQIC4mFJ0E94WnvLGI84ImyCj
ZPHeDbNi1bPZLCmuJQ8oOiQSnin2YlYSwNZ0UOYAzbUJu9c8SEZ/Is+9dsblfbac8g2HFUwj5kZi
7xcQSAJDiQaG4OtwbuZkESYbuBlk+Kua8dPCMKrB5wjHdK8GmdqyKWlarBLws9yCl/Prr+moM8la
s7aHCcGY32K7F/UZzqCcGAOBUmsuZEiNswfzomNN0hyqfvfudAZam0yWtuF1lrpS5yhscTP7nTKP
gm6wOHrhTm/ekygxJrmcjQvdZvuYYJMTpF2tMlKeGrE+rpkz5kQz0yzifyMdrlg0sRmoY2JZ3W8d
H8l4WvU4J9B7dfuhw6KzDqMMpkd4XJqSOQLOz2484k9s+s9qRL6Y4LQ7XmddjSNsM039g5jMsOHj
reo1HOq2xt0sDPLxsO24f+De63cIzSIPIFzf4BjX1120tiiRkq3ikcetZy4IyKyCIXyAPBDc5arl
HgF21o+ZxzKbhqo3dUTQjmmw1QUEToTVNWg7HMMhuS6bGroFIHIA7GYM50O+9NuHIK+L/tRWArfQ
Rq54DnooFbeo7Pr8ExLVjdtjqztakyAjfV6vlYcRhjmXWFGqfPqDOfP/R/D/fdYn/fcj+OGT6r79
r8ux/tR+Hf/KlD3/2B9zuPB+s2DZkMvCyU7W9tlq4Q+irPB/8/BaR2FMNsVZuMyw/ecc7p2lUKiY
+U0IsXDPGN7/5Ml6Jn/koNIgUcZDQYCs4j/glf2ePP8vKobrELGD2fyZqY+Q3YK1/9MYjn8dbUvr
xCwpxocROOySyfI5CyYEScuWXYaqGGmVdk6vXrhHKygLMPbauirKqj2YCvyr9yTOeZVzsRfyNlj9
6doQU/WgTf/+Lxf337DFztThv3CE/ni3XJczFQ9uGgqXH9/tGvQZhLDWjuGajh+ytqYN6zsVPPeU
RdYIgHd5xP7Jss6qgdWZh0dwUTrqiQzGy6koIKyDlzSHUtrBhe3iIYQxHN44YTjT+LgFgCRHn/hW
6XK6NYZmui0HnyCPzaGjooruD9KzRDJ3u/vU465I+xwKmzEvY/EWC6i4Yx54QRTo8BvGNZpUPuzx
aGpFdW9aEHqL2sfCsGW98zGsmu5X2Qjmj+Se8xXif2iK5NJg0oLQ5McrNK346LsNXtI57NlwDsdr
WXXL9WKe/Q7lakji5Qsfd7RgtS+L3GqMaMTg8bHv/a6J87aAYsFfgI7H2Jy2Xm89FANUwEi4bgPR
ig3fP3+nv8uAfrwDz/xI3uwffsr+T+/YIKk9GD3XjJWdiydO0PrS6FzrC4sT5Np4BEoCIvvspXBZ
/0WBneUXeHR/dzJOyRifZTTIZa1uiC8ggQ/LYrgTq21sHwzwlw8ZmSpFPDOiczIwbDwu/agf9DLP
OgYm5nzflo29FKC0y4/p8uPOUgkZb1azusHYhx0kVGZk46SJf505NhdS5BwXZTqOYfG8TZCyR637
hx3kBGJ2P+Mvzq4AtYIvn/12zd5mGw314snmcSr8/tOMywZbor20kj3s54tW55JNXROId2nN6mIz
g/HrWPcimnQtefNdg5R62b2QBHBf3K+h3991zcbJG05m8fDPX8e5UP30iLmc0LaHj8o5tvFnYqIY
GqUyhDrMbcSbKj8rWpyjuCTQzYnv1rliPbZa8GdE6wV46eXhwZ9n57FEjujGAmq8Nxox+NRyTwqj
76Sw0czngQ0n3UhgD3dYH+NP6mFK6EIzysubECLSekYLFB2k2W83c9Zd9LJFTan6gi/JcJBoc4zn
tFbL9ZbBD4/denb4IUFoJUzqOpWSRho/r/kDspV9OlRVB1Yx5vKmRXEDzOhV5dOE1DFAw4Kpgm2U
WcWGO0fFo3PYNWDuAqIBy2+zd2B9EfbeMSjbMHywX4ur0WpOIm/GG2Aj1ztY5L7esisykmlZ5VW3
roTlFHqqq2SvneFa4ltKV+gV9n1hedDKAp20cwufHNWTNQ9GE4U7I31PWGDLovTV2xp3PHigaE8q
0Ar72EKc8BCfm9h0+7tS++W7N9T62qE3eLRoJXT8i+/+33z1oQUlFQ8NpGk/2/XU1l7BjZ6seK65
uYpNGdcVIO7tgFXNcV9tLwncevwMjcT4lS/Sj8zH38sWkVOg0raNOgRi4o9lC3whyJq1ZJVskbPC
SKbfy8D2T8q1TmOw1JfONA9Hl9hkHjyWwCE2plYxyxtBZ5SGZ+HtCpHsF0zFn5NWz9UUqiJKpHN4
G5q989v+S4CUqR08VOvNjMMVa2/p+MuRUURFWcHGbC/X/WD37G8Q/mLXZ4ZI+kRev+TdWaAl2YF5
9mIc2ZnbmMzaxhUG7V4sqyy/Xg0Gpqhu7S+0B0M8jDjE/vOX6f/Ip/39knq8c/JQUXQa9s+U8Q04
VVUSjngmnPLaa8tNp5lpbe1FVplPbYb7DOsvFb6BOAicISp1V/X9dwBxWN5g1Esf+evslzAl4IVF
ddMYd05lDuU5pCVPy84qbjdjQNzWdJZMVnyxRyJm1yFVyBnTrdjHW4x9hyRztj51uY6vteuzjAxX
8xyKmfG49EYPH2NjoW8sDEdS7+tpVOKuzNa73VNijYnJKZ4hTkJRQpSj7hqe6/fVNIlRLspe38z7
ud9uZn2ySyd7dOtaIwgruHONLQJw9fBpzM2T8GjXIwHsccJ0DGSGDqE4jFg4QM+iUjn2uL3hFCuf
apJV3prCtHRUsFRdYuHt9qPD7BVD5NGX9b5513jovQxeM33ytzpMWK96Sfb7ubFsUu6/eCz/3Znu
84jB12WdQ/fzk5KJfK62MvkPCKvInq3ZdC7qtp0T1dZLOp6dqNwdLxDNMXoayn04mIY0MODeh2Mx
zx2UPOPTNpnlQQ7SAWZyikQBt6C+2X4Vimuf38tPpznGbRzXoU+QIyKvH5+YMYcyNEuD42Npqldg
9eAkRIPZqEPaT+nBD0QQeQQ9MNOZULZYDcP7QEzBVRis5dHaUXjWBrbpk8DUovVM63Kal+G0m8AZ
ZJUfTMa8l2HbXebbUCTjbqpHPGFFGqrIfWe5WN5OjUcCsz83F0oM4ldfxt8qFQoADkaLcYye+W/h
ywJUmul25QPiiHHf4SWJzcq+vlp6Cq9xsfBTjLwh6jkJE9wS6iL1IPBFsGzY0M7eV9YX66+e9d+z
hn+46rwpdnocpPiFYbf6UxffB03WGl5jgro45T1GmGBtaHCBu5ZLiBL40rIDiqbgzTM4KU3nSs9r
ePjngnN+jZ/eA05baGCMkGCzv0lGiqKcNAQXAzbi+sUtHO9iCRfz0Fj5/ouybP+tR8HpGKYwU4DF
SMXg8uNNpkdgMvhbZkxcT32/NH74gQ9G/83C44hrqPhY7GfL/olF2v1otePHDt7xB2JRcpVkGlhp
cV1xsmynwHY+rM3PVTdfhLAZ2XpDQfSifYNFt4P3HbFGxY+zW+yqPDbUzBuCciDKY3VEINAW4sJe
depTW8MIj0yjGK6Qqmjk7nb5i+S4szby5wuMEodtv4Ns3IPE/+OnZojDNAKhSLzS9SQtcpnYsQCD
VhnsL/PmOOnK1v1RdXVwuZd5CZFzde66xcFIChIgf90t1U2DPaGb4Bu/PZGLDBrpbab4nK/F+GSK
/mTgNfjcKMhDJKstnRttTaA+Dc4efKBvcA+LyMkiNOuKZttd5mgF6DfTcvWcKByKOXHMHkoHW547
u9n7r6sS4qsRNsU7HqrBGxzW4GQLy/+8Tg5ddR+67nU1YKIL8332Tv6M+AP6Z3Vp7jCFSTmCaQxT
/J3Movqt12Zbp2H3wpS2mMdejt3RMUteychSlo/W/2HvvHort7Is/FcG806DPMzAPJE3X+WseiGU
ijmnQ/76+ajydJfk6hI8wDw0MOiGDVtWkZf38IS91/pW/GNI/39Z4z/x5/70dv/FLnd4a9q36eeC
xvsv/FnREH+AMqPzQ9eETaJmqsyRf5Y0BMUO4H7LXARQjM3cP0oaBng2MrioPZpkMUGeYP74s6TB
jyhlUJxl5eD3MCb9nZLG53Q5w17wp8wNND9BGkI7+PieJEGfsnelx9owTeFaJ39T4CEoq/VkUFRH
FlOkj+XMGy8cY0bt0sHi9mo4WOwtR/napmP9SCRURGFSScm+6BfLAA7h+0YtMz8pM/cReoR94fSB
eGhR9nznjXwyIjt4eX/o/z/+/lMsh4t/XVdb7Jrtf1BU+w//KX4p21+V2N7/iD9HpK3htaSYxtCh
zvazd1OxMW/CQhE0rZjYPsD/BFQhi//aVQFE/iil/c+Q5EesoywvLKfQMpZl/m9U2T4VZciPpLzB
UZpwVeZtWlYfR+SkTArb7TnciDHt7ibcRp42luXKytCutV38fSDl/I5O19NPD+3ix+L7M4nj05L8
47ruAhIVMIEhin687jxRf6A/RRo9kOLVADn5KmklZDIV8dcX541P+6L3a5FoukCOl4dtflqTeZT9
QMEw3GT0u30HyfKmxcy2+v0nWu74p03G+1WYJpYC6PKFfiY3tS2LmaVxFQy3+bpr83FjB1q6a4Hf
kyQh8xOlDNbC2DbtmO9/f+2PiiVzuTbhYpAb6fcKpqpP36IJy3bmMIjqBpYw5jnjpFHm01LtkeFh
wF839Di/2G3+4gukDMNehwItyGDz085fN4OkK9Us3IxBHfvs8XQeL0pnWDfRF9uLXzxZjrowG1j/
bYv5+eNYoT3KIVpRlLXSVvGFwG+5cucCap5pp0elnb4hazg6wG93WWd9ha5edGWfv1feQF441GBs
rt+JXT8dtC2lTbm2qazZcziUKO15q060q3IiyXY5BbiVLmYbPPKEWDeZUZd2g7LSHESkc/qAyIxf
UmPzi2fyq8cPJUcsSx3Z4gvj4ufj/6yxqSgReKwNuvwbq54zup2YJkKygb7YPf/qCeAEBg9B1ZZJ
7LPjmnP1GGdGHG0GrM7HEjLYc1Q62bdiqM3belCHlYsBtVKTYt+nJ5TpgEP0QbKOCY7CBdDNl6kW
YE/5/ZgXnzady6BnydY0SkKLW3ixvv/8CMxcrcKuNZi6pE5QZ5OB5ZMq6LNVXLlaiWw4c/BTTtqZ
Psw6PTvkVj5RGtOZS6bAYRSjct9bkt8itDdatYY1U2UuqvoE58tmKnQ7wLcRriDIGydxqDznqdTR
z0cQ2hUAzrvEGs1rXCeu9sVHe/e5fpxLHJV2DA0YQUwQ4/7jR0vtMrLYwyjrJrLTjTnM/ZFsG+BC
baniNg7KSP0usQTSrcWktyITJ5BENCKiI8uogk2BpOw0l4rZ+dVQufc5+o1pVYdhROwFVMf177+K
z80PvgrItZAJeD+ZY7EHf7xfWQfmVEozWM8lDq+uSSg1l0VBf95siCeISu2qzSIUSE5e9KfQKJ0L
8CKo6pMpIAWGFEakPYa+9JalwEE6ApKk6JnxLzrhKrUvhTKonmOE16RGjxdxrUaXTRAGMZtzaRNU
l5oXUL2yKwT6fpgVmxAfWkfOX2dsa7bfB7pZ5lVsBVQmtVZOXqlNrjfOxXybwiG/TWDFvOBV7Dda
3yRfTJV/nUFcGmUs1FS8oMYbn95VBDSDGepGsA70eLjNqkndFk5tfrH+/PoqDrwHwosd9/MqVy0o
PMXluEGHvV2NYnorUZR+8VH+ul3go4BCYC5cuGnmMi39NBniAcbIYo7Bmq1lB5lpth8agVwzDIts
FROx6PXV2PhTU4gvlrhfXFmDfoD7HtQgXvTPW+e2c6dYtO56MPUEowKZCtGYwmZt2gKJ2O0YNtGd
4hT2F5/4vUDx8V1c5pilza5aJsbsT9NME1kYtRPdXeulSmgmBovgTh+a9olco5SjZWMqq1xTlQ1B
hznKhUmdd6XMK9PvE0H6nHTsik6XOr0mbXCCj6NdCdpveNWKrLkJRKIchwg28pIIhdmxKKIrJS3y
FytTjHNwv8mF7NNg+/s39q9L6o+J036vyzA4P36PstLrqapAzUSVO2yM0XGvEThftWnHBG/LfuO4
xhkHomjrkhz9v3qkvHD0AqkbOu/lhJ9GUTobhmKoDTCBtOq3COgiKsEFammlsrfgDAZsdejfqgnA
jpKUrLDgezZzpuoXIIWmdV04d+limZER0n9DzGSYqXaxA5dmrUlZQcDbjAL3R/UW6osmOG+e0CQE
Z53Qv8p1/VzgYu5zeRuYq+E5wYh4P/P99GFCKbUhGmx7XYfCvpqZTlBxuPExQveC+G3E+0Izy93H
qJ2gZtfuXuZNeRE0bXj3+y/1l7eiMxPTJ6FjAS7/07eKAkSP05J3hMoxCzKo1KFHQ2XpfbvHMKec
Y5FS8XpRsq5Bu5ECZ59ouNmvvriRZUb79M4sW2DOzegLYC1+Gl6ojgpSVSNupG5Oih498myqe023
YqBLWO4yUKo+IVknU6sYO71q3a3G4XWF38b8YrD9YqTr8CcXsipnfOF8WpoiQlBzhY3dmmhW/TaM
UufU4k09tlpRrwimtre4s58QJ05Hxf4SKPGLSZn2hsZsiRwCQcWnyaOsER4loAXW0g2C06B1nY2O
FfTHfuH/4jD+b8slXXb9//pUvn16/ojrX/7zHydwjCMm52htgR0tcQjLPvJHScj5A8OIWAK+LA5u
H+BJiFw0zqZsrlU2l/oCEP0fGJz+B4MadBtnZg7vlJT+VkloeRP++aYw/aIvoGCFZIazBYezT8MT
o55dtxBGQVEnl0YJGrSKkdrKVuhnPz2Qix9/5r8+cTMz8RrwFKiJMV+Bc/i0gHaVPWHf1+HnIDuw
6wIGwDCLdRUFzfr3V/o46P+80mJY5qMtJa9Pu1cnRs0ukS2KqAaQlhiIsuUkv9jufHxw7xfhIA3w
yrEp3lG8/zjXhabT1A3eRDO26x3nkvC8nfANOiIqkx+v17+khsLL+vAtcTGqMEtThfo2EEgO2B8v
FugVglxzidDmBO71ZVcHp26NCnFd40UgbdFMICmHc2thLxv0nk4eDHzkxLM+QPqw8sKfoUWyJBF3
WhOxDPmTllkjG7zKXTlfuz0munVA7jgiDoIExFkIau48HXXRbDtVD1+QrROIgGgUKbJS2uW9awbU
zdEuFhpmgJEfirC2vsfFnJhei+uXTNpyML/Hc6zYPn+EkVxOec2FtVjRXg2OMPgpdIGWVhlH08Sh
mbnOIQCBhzhA6M14pqaFddvDfQoRGuB/JH40B7ffNJ39YruFnfmDCPBpyNQlYy5N7elRtioIAmoh
JKYlqCY4lg2U++GPsuPpbD0/DJFZj5vAVtu3Ih1zDHngtZ4Bgsp7Oeb59xwr6WldpiN7ez3qryRR
ockmDUUITp8QZMV329h8cHIkVf5clMpz28NUDTCj3gadSbs7NgJ6cjQjERPmLimyD06CVVtdaazJ
RLKO/fnslDzpwkmrb4YtiivRhFnIyX1MTnIFi6QPTQbie4cU/qEhOeC5aOP4mbemf4omdwktnUuE
+0GJ3dsDotU+2VrLGXzW+GZUJQSJCsmHw6OjTyRhiq4eH6luaOY2R2Db+jOdo0fUtfqZ0Fv3smnC
ASGO0Dn7CHqO9xj9p9rTU3k+V2NU+nPfga7oG6CoRZobd9og4Rpq/VQ/x0Bt7hej7V2dKoHjxdYU
v6Axb69bhBTZRgA8PG3SkUOPlITTESAeyhPHlVa40oaMQ2UEI+SN+nLyguQkowFtsZ5iRW9CzCKi
BpEINELxGtMZ0m1QJNqhJjxFR+MTKyeZyNCOpXFRaXj6O45/I9Sjy051+97P5kYPVn0zCSi4ZVgM
yHvnfL6kmR5eFLk2fEvRIj1jPgrtKwdk4wOqFBsYD9Sgggas44AOx8JKDbxXR41/L8qZTUWKlm7o
GuztMiF3u61bMipGlA8PWpWD1hX2iEq67OCB11ZEUpEFGgdgh10iGlATJT1TZpXgRjxSCJczOedX
he6QaYzHRvj0CQC46U6bF6Ak0ukb0YTU7En+5uWXuglhsQoy3rKMK2bkSDbVK2RJFZZGY6LVK3pl
NFYRnrDbBgTEbcq0T0KGaiHTIm0eMUEb2Y+5XsN4akChkSpoIzngZjjPYCFrLgE+oi6ZAoo8Xpdq
KWQdqTL+IZy5JLbPuhw918jNx7ZV4hea6/nFRBugXE3E99SknoUKAPREhdWOyzcXeJQCegZzKYcH
9Oe0yUbevxfJALrSE/GAy4VvK+368QwnzfRGliIjiWjidPSDqGBn5qYAQxHo09tHN46mN8XGRlBq
II07QAv2tyZQKHmZvT7WKyacJt+7VlA8xfkUkmBskZniqaDgkw2SfLyGeqAXsRdFVZJ7AZFDBlYL
fTot87rjYxrKeM7v5bc6oYTI2FXyOJc5TeYrahj691ljqEhX6onnEoK7xLYGiu4VGdzfdZxN2aWA
EgQmB/rmFRzQMt1gBZx99KAYIZtMpCsDx4tNHdgApxk6JWE0uhmb5JhOTupshxbwjj8kQgffg/fm
iOt0fNRo2lI/yGPuyXQc6KNV1Qkms6xML8xAYy8r1DJdu6hHHOw3EiCOSgXk0MEJIhq51JpqFaOv
9uQi22cHzPyMc3816PV+6p1GXw8ahXG6o1J1PW2qzYtmWKSYwdzELyQft/C9RI8UHKLOAtdPSZb3
EbD3JFKQGfgInDyeDrIww7cYRg7x8maChCTLk2EVJhn6Tkft5HVvGWhTkP3WZHEmjmXs0sJ1SaCW
JUhD0sq7yE81+H7BEPToMtVezxENVEy+LaLzHdwi4ZJaXcT1qrIb457czJBgDtseVlGsqOR/lBCE
JpBOuTfY1k53pgj1nb2IOslw1HfKLOp9ahSO69eaFZ0MoCWAJwfGcerN7EZNM/dZqc3mm4aLuyUx
pQ0paoAVOTVzpz3rdLXSty4GvIGUAqLriJaMYmwwTRYTEVqpz2MZyytDG8ngYXVX0m1JN+MCHAPp
ocYkmpcKItk9CZwTEtxRCRI/GOok8eqEw5PfW3b9rDK3rYHL6MWqF0H5XIzZeFk2qo7avdEuWBbs
s7ZqiOJRpNgIWvwvyOvxxGJeG4RPhQTNZAoM53warWWchw2LTE0/oOL9K9qboM2jK1iWctpQRbEB
UgRikWxllrayGzGz7NrMXx6d6waFFhpLP6T6FsLWXGxjDaogMn+1qNl3DL7nmqdBhhPOU+Qduj3v
bLEwRfIQZnnhtuY5TeoYH0vfqjuzIEjQGyK3vg45vD7Fdd3awLaG8bQyLLT9nJk67GRdku9Ze9st
xCTyRlUq3PeMTe2pRN2meLPUWECSfkq7rU6gzbRWixzWkVMl3eM8pWFKgDe1U8AkAxaAwjXkuW10
Rn5STqSreI2YEsOvard+NBl86caey+xyIhHre6Tq1VnPQsE44u0LyWwN42+iW96PBFa8hdcmBFbE
yby4pywZf7OSNmJiH0xltwB5NrGeB+1KaXSMkjJe/CtkubE6UO2wboFrgWNX37v42TumPW8Au2/s
qRegUt5R7iO7SbQpC+F9avSh9HJFj0tmIhR5PNOuY1VeU992I9LK6d9eAkIt00sMh9nAAbOuIcoD
LTEuhV0DmldFy3eHYw+pN0mLcMqZ4evngUzpTJkVwF/vRHP5TjdPh2ghndMETI/FoI/WvomYtxg4
IPzgHcfDRRIKUW57p9WVo5ywbHlQNNDLOXU4jx7Jis1NFbPvxHmhoS0106q76Ma8iDDBOM2uKoRM
1xJvRutNZkLedtMvrg5DS+VzoYxEjUw4Bw6JUpNiDNM8jwER9ZF+rie8cSwkUDhES712A9l9go2F
DlRcdMJiT9SifCWVdxYOBmDVHrC+4uImDYR2xhlGJRBCk2zZ2PVSs7Iz/EbyqUnKGgAK6yL0EUW3
o1WSOMNrIwwiz3E9SseDrdQJLyJXSGORX+65n0KnZmChYvbDuRsOhixb5NDDhOnWKtFpp6GiIVRt
DBacsKX75jcQaSpfaS2r9WXHHAwiRN2PWQbeCeBJRtZ5ZFb15Sxl2552g564lJUC3SXRVR122ZBH
0PAipRrSFdERcOs0VATPNu4qey2w5Rlr4uRFO7NnahP9PO4ysSEOQsz7fBpSXozIYgWa4awddJK4
lGad9mqXb2JQRGDWejFABbHCLoA+ErpF76MRmnOCc9veegI3Z5dQiziEsC6rYWE9t5WN09GL0DBg
SQ9T1zitHYNUKC3Iqgf0jCFEFBW/5V0wlpK0Z+yY9QWcj9q+qISBs5BeCmsw+zorfXs/Df5fFCf+
zRgYlBR+Ohj/RalyQY5fT0TYB63K8iv/cN8sSSjMNZyTqQ+998D/1Kro9Phtqt2U8XUB55Xz5p/2
GwO4PYo6wkXIvFEhwFJR+rMyoat/oHyhYwRgnpYRxp6/Iwz4VDejVMXdqQ5SBpfqhKZ+Ol+PZYFd
Q01YcVqWORhW8eUAjmFDKlp8QMbKGoMJLiByO41P1R6fzU/P6hfliveokX9WRviIBlV++q7Q8im0
CKAeH1oNIzsZiIQaXB1NU26VtsN10AuDqxZQApq89qpy0gamhDY+I+jNrjxeJHc9O0AJvVJR5qM0
reoOcO0j6J+2wiqpjzciZEu+VarMHDZNYcMostrt729d+6Q05dYdAMaQoy1SAwze/Y+3XltTiTyz
nHzLgtC0m9RYszZtXOEKmDgKPUwQp7KNKwnsw/oxi3hf6oAVjhP6v8D//c186pssOigbu9aiLllU
TH9JrSB/L6uFxMaBrpBGTdFr1s4qM1pDVZlyzoHcIRIfE447rtJIrb4SCnxuZi5Pg/obvg3agzTB
zE/Fk5rzbs6mnfD0FFbe2h1YsTwDy7q6kVqUPCcOoSe2ZiTOKkjzudwUAPzhFbp5p25llcdYGEws
/+ywKHn4maImbMtGWEdbA55uexScXesvykufm948N+T+S26vwevG0/s0/IbFbKN1CQdIE2KsFw0z
qIecMwf8CgyY7ONKN8H/ExiDcpEbk2uw6epLSc2hL63gKhVUwNedkSkwDbTMocqS1HH3Vcn/Y62N
t2T5H7Qcvl3ukXrbx6HmuOzw4B/1Pm8SEE4oGP21ij96U/W4+X1V1B32JVCcYpfMiojOKhz7yVaG
FQG3Qp1hELRzoy005xqpWdzqo/hKE/uX14F9PaEaHCfwfvEsP9U4GeYES5Si9N3SDJvzDCQKxqio
A77YszOeV2Y1lZt8cI14bSPqxCvlZHSlgK8D2u4rtJzhmDgHmsv9cxuN9caoZDoeazN7TqDQQA7A
qntVml3t+JZuIr8oavBaK1T6AQHvjQvRuGcHPpw3oxmY20YIK7iVfTvCTYPM4am9DZLO6nPnK6K1
9qkVwkzNRmvxacDzp8S7CBJ/7pjCdhUoQ5ZSWZhUic+7EvZerqo4fEYVa7VXBjUIxnE0kvU4CfU+
cgb9pOmakGMhhmoINSIR9hfD29aXt+7n6ZUwO1pWHBMMk/I47+jH+6rdbuwdg9hyA1Wuvddw9+7H
boL/5Y5lXTwnImcvuHis+mOWd/si7ssENS2FlqlzLtxCpfmuDXLcs5njqDwomzZpmrte7cebSXcf
XBBb+yyIqeOZea9hhAcztwaRJE9cCjNevLDcqb2dx7g8AVwINkONk3OOUEFbOqWj3pRD8VoUATEe
dnYLrs06m5oGVrMKBWytYIT2TXXM/QBIzKTCudGM7pqd0Lhpsun7UFvAhqvim1SbKV2JvKyOo9K0
wZroWHUn2E6vBHWKY+M03Imiqpui7mZwr6TEvqYIqGZvoEu2DFXbWbeqjDCWwXPAFJYtHusppLHX
94dJyiuwJuY2pNq/mytZXWtWeA15klMBIwIySzKfGjIDEe4ERbrJw7raVtJynpQapXgS6tFpgK9j
BXnc+sZUekAOZ6yWLt9uKtWQw5ooDrKGZTCENqcF2SFj9TMzHMjhDYV5X1uhhOCrXM9JDbM86Yp9
hhRtq3VqvoH71qzqKWMX2Y3YKUtx6wZ1ei4qu/a0uNEgdNST3+TNVomLE+ouNPURj3xrBiPEvq8m
NZ7CZIHWmSOSl4Nrpf0bkWj1a96h3JYtPjroRG2G4l1xOrmucUxdw6IAxO3KjdoXb7oUNf7WWuL+
l2mrI95WrflS0ZrkWQX2OvuSvbvpV2OQfId1ZL/WaH4uXKO37hsZOG9VQzAUlhs0IxZEhTMjseJt
1Z6y7yCSvN9b9lzsorKkBIXXSjVbdw9nvBh8m+8BkZTQVzMtEneVyGjBMoXxJa7IcR/OTbDXS4xC
25FO8xlkcuJnbRjr3uwOW2sYy71OIZWErKrYCk4Zd/oESrmY9WMSBuPadUfjEKaR4uD1yYxtP0QF
UQlhtpsnzgeYU4fytqqHF4552B4ys2ieHM1sngW1fQboaMwbJxbFtdnBue5EZlreyM4m9eeyjJ6o
tEzbPiJjNe5inH9t1d1TaBA+izkoBFQLrDvgytUSH2cyXjguBwkfJYVDyTRbBAWp0Se8SUA3N6m0
7GYftTLe4twhWyiPH0LF1K8daqlrIojqZybWdDcaov4WjWV2US/AKUel0KpNlJB46DUFBchcKRPs
Tc0JFJuqje0Svn0EkI9sXU8Rqbg1iV+kqbX4Xi3JKwuIONiDXoA+kdbzaQg028N3kkKHjE9hIwFA
jgx3V6AZOOqDDYNbEgNWj/1zpc79LQZl3I8hXMIDQKpmMzi4inKwm4csGC/ycXjswBBtpOo0e5ew
ItO32SWvAaSN6KnT+NJdEsfATmqXzmhEV2E7KHsxjKC9iTneNvg0du0IdEQS1deuCAOmlOeqF/xT
fJeoRbJLbWQ8XjEo9j6M9fAmI/T1eVCs5AGfLcSqos3BZthVeTYN2rwDk8VfZNSAqMDT+QoNbKnd
cWJ97Ii43U0KJHge0rQL6AKlXge42PB0DKG36SwvYXzl5xJrGIFtC35+6p5zw3xz6xpyZqUrYEYb
NbvOmzo960UyfJdIotj76kl5ohihuw0SJdq1wDR2QCf4+vR0dEjUlWPhB6xzt3k7E80U9w+G0pVX
uZYTD5rpziGGHOFHdOvbleQ5vuQ4Cfd2nlMPVDmurECt5WtJkrQfmphdWT2MaRsSbramR6fvNEF8
gzcDFKnXbd0VdyJ19HMse8Qn27k80cvW2uEBSw8iqJ60LqBm0snkYLaV3LZVCoPMpDrfSEtdIySa
/L5oFjd9FZxkKCn2gFWmOwky+YJ4ufSckp70aKNZ4Gr12CMEm4bTIKe1Tf7CNmy1zGcHNt7HpGGR
o5oP5tYKy8akYguqfQMjqD53JEeZuBm7BrVaGL5BYKEEXanM+1Q8zqyWgwSlPHetsIfi7+6GAs0b
bebhNKettV5yvi/6ZCDre3AcWGYUEbG03BFWXayAVgVYfaX1YOCm3BjBQnwHrtzSFeQo7oP1QZGS
TqbGwWq4DBuRnppg/68g6jT7pAyg32p5BtHGcAcAW9JU72oOZlBAFOukrFn1IiBlscelxTaL837d
0BHdaaVUXhp7eIvdEoRZLJwDO35KndZS77QDZjQvoDi6cos42bUT54Cmxt6K7q7ZyMYRNzhaFLoR
vfGqtERGOFHeU4js+uE8XtSRceUlOMpv6ZFoW3NQrZsKZ/ymk1W/n9NSfLPdHBOjXfFYull7MyvY
PPYkiosA6+OWTah8pNw2n1WB1p9hoIckiEtzb1UjkKQaxrNfZBXWyXiezrtmqndDB8drsd3R6LH0
Y5wP4e0gq/thdt2DgkF/KapO5UkVGKBFI4qznhOnR5SrozczTrZNMhYHo9CHXS4HLFhU7ekVCvFW
0QS4BmGcbYxlbnHAr1BDk86NiWIFH+CQWdsRGN8md4zymjc7O851g0e1adLQJwM69oxAn3B8z8Z6
Kk3lrjMn9SwGAPhIPoG9C+tAi2keBy4VP2loHq7CeV1rA+mfQdnc1YDbH5RRMsvbejK+aRxML6xi
dhIPpBRdWtmVoc/b/ERh6Dp3iHerWISk3bnXQSqbb6DSw+sBrcP3cS7Tt9CtokvcgKCNOsXaOW1A
SQvEALWwyqEyrc2x3FtWB4Klil47a472aWo23CHonzh2q1XZROkplGSSQYxQgXcGWNVL4ypG9GrD
2Ep4RXQsttdlXLacLAx2FxKu5jaBt+brg0SKrA8xDUTISXRhIeS+atQujkK0ULiqQjFfKjWerwMd
XjTlzGC6G4dKuYwqNvgrhSaV5lXuZD7MY2L6+ZSn16R+1/ewriba27nzGmHydOivGswABoUxTxbq
dGGWVctRO6/0A0EszrlCZqMD7j2S4L4Htnyuy1tP1XGKTgiXK696BUYkZbTpFe88FUIJd1/Am6/t
R4H1zPZUreSvbP+cW0OjbQ1pns72isHae7oJC3RDDrmUh2ikWnlnInvdaFmP55PagMnbPmJ/cJm0
m9wYN0q6eKqhWvKDRpa1eznE1YQqY+6sCv99OLCcg42qLOp/sLkYHWl44sZTOG6S2oLqParTYG4o
7DPhhKC2dn3bubda1OevtI+rHazl/ntI14D1dcy7U4kA7AL+F8Bl0BI1dNJ56pl33D7wI9tCLNEX
xWkEOYCod819LVSC7z2iFdjykKrwyMobnVS2pu6o/buhD37XGLY93INppbYd6wawVmsbKHHFKoZQ
4gRQC95WNMDGe0fRWLHylI95HdqgvkEx3VqN0/YblVYw7TaREdUx0Ddn7BMmKDahO2Sv3ag7t1nd
KmdybPiDiZIA1EuBWHkKWLYyny0mwoXEscObVBrBkzo7tqRRoORbACay9DOndm7HOIW4RW6X/Vik
+Hp8qehdt9XI62lWMdvyho5GZD8R+0DlN7thR2h9Q++JwTy3O4gkZPXSK6bmHbJJNgsTyJmInI1F
gMqVZLPNngRjJAZwJQJ1PtakGnuI2AjLLQflDJNiRI+Q5TqjZROP4wH6qXML7EqaW0LqTdzffV8p
ftqnbvKtwJ58wqtcKAdVVXqA/8PUY/OczFKsqQPkPTCxpsmOYzR3CYy9kfY4Fn71zmmx0i7aaQc7
WYiX3xMFtWD27rVZ+ppqKo1nFMBwQGXYdnzUCTW+M23qGyvY/xiBnao38avUDpvjYsxhL8IwcdmV
q5l9aVQafvpxzNaWm/Bt0cxMXK9KzckzRV2cKr10HqNGKhLBtaODZimsq3KWh9CKrItaDcShQub6
JKKlWdQZMw8sgdtNPmVlEScTjdGWorW8NoOGpQEXDSakxgAy2NNkd0qrztelnJpj34f6k2TyPitx
gH53qUViGpdKuRORQVIU6ckG3ag858yJVmKstik9uM6fojmhV+X0pIZw67q1kcZQFXQAlEJZVRHp
MV9IoN6FfR+O10iFOVQgKwOTRCX3kwaqTqOBkFsNilddka4405d24xB6XZq41RZRCs2MjDwtmtZ9
Yj0NGEdUH0ROM7FEC1hxdtaF3XkZzITQaI6JYlMnkqRbj6aIWNDiroedJjPLVxDRHNUpBPTaRQMw
mZLhDwxNgaboD2qdHWhsGMqWqcWdOKmRNuCp0YwKs+5oISz7hdT04xwc4xe6qb/U0BZTmW1QdGTc
mTCRPqkf6wICmcoZGuFBEr7gzkYHNZAK9DaNdnjJrQBRgDB2CUeNDT8Leuql1gw8vzNT7TSDCnlO
fIrBqI0N+YUc7i9FWm5uoXpQTQc4jTbz082ptTN2Vc2uj+iq5DZEx+RgyyQ3gBFY58PJGDoJ3D6p
ki6KpKqEvkuOlq/QM/9KEL3Ugz8MFnzxOCdQ7HI7lI0/1RpBcQpSdgaEDtNUreqhOeZuL9chIJrN
nCbmF4Pzo3RuqWZiUFvkqLiHdGz5nz45YWLtGMd05oPJeOoUWd0hLJh99Cfu0++Lz7+80gJNwb8F
9cleimM/aaPzsES+HU4gmmI38qHQq4caJJzfuYOxf7/U32oz3ZQ5//+v5XdeELosEa/duzfyn//0
7xQcumgafyN5jZ9RrXdPzc/9peVX/mwvmX/odIkcyOgq2lbtHUXwZ3uJH+EqxUexNJLeu0j/6C/p
1h+aaYJr0J1FL0rh+5/9JX60FHBRkZqYPxipf6e/pPFbn4e9TpNEXe5waVjhmvw4OoI5jCB2l981
8tX38766ya+0h4V4RgtbetXKWr+mh/wQ+fOJtmPrQolmm+7so3uc3syT4bXbg1A4K26yvXKevSav
2srcZTczcRcv4x3nrvqpXXOM2E9+vXZ3wq/24Q4iz3HeD6/MoTapJ354yFb1ZX2wnqIL43u8K08J
cHpyI2KBdzSXxF1z0520B4qba/e8W2WbYgXjZ5/eiUsyW9bBZbLXN+UVGv91doEz4RLJY4lG6iZf
xzsD0cKmOC8vx1topPykvZxPnK086e+6fX2lnOsv4mD40WbcdifWNj0zN/UW09mOZLKDvYl863ty
UR64yzP9aO+Cu/xKcT33xSEZi43HKhr8cNdbnNy9Grxru3IO9SHgoihuz92NuVNvQ3leHyr34rk/
pW3HHxueRRfTwT2f7niEJ3yG72JdbIL97MUHy1fX5rE4tz1omZvsGqLLHo6BH/mtf4OOZk3S8Yl6
0E+i1eCrG4h6N8Gh2KRrjqcrdvnb8a0INk2/jh7MXXnQNu4GVNmuPw0u2bp5yjH4Zu/SrXE9Zyt5
SZByZ3rBBp0n55kO5vcqVdcF/310Wmde+JxpR73wx6O5733LLzacBrkveTKNfu47j931VGB9Q2fj
cUw4yXfxZXWstymbi329M1eWn/C5MBvwWJJ9tLc3+a7chkdxKG7ab8pZfupccIV7d6MFnrqG3zx5
Do+dYJOttbKv9B0rV/Iaur5ynx6H83HrfJ9OWcKHe/eKIuy9fuyum3NO0hqhdDQiVQDnvoUKcMfh
bwNje1VtAZ1s+ifnMB26wscnuc6P2rlyzfgcAG1S/M539n/Tdh47kmvZen4VQXM26M1AAkQXDG/S
RGZOiLT03vPp9UXfvhBagABpoEkDfU7VqcoIcu+1futLdnXk97uJI9v4h8HbbREljJ1ssES8dzbC
xyuRZY0d97Zy4kPjHtXdOUBI1qJqfZ5DPy59ofBFusYOoz856MGKL4r03GZD9R9pz8dL4dgoDW+0
1tm5bwT5j98/R3hDXql9JulsYpfafRBwFdumFzqsCJ7sCc5o8LdoPorjui995hECeek84D/xk/IY
UXy6nQ0UI2e9AdcoD4/AMmQkvqS/DQbi5v6PRA3SYP/ycK8BRmo0hASzcuzty3fnG848e/letQ2H
9dQlqlV5Ga/Lk/YClmaW1Pfs+Wc0dyOVAezvvgeX8PeX3DMlJyCRl5j0RaaEzhHzQ9G4JUQRKmOm
9G60J2uH1rVfAvF7Vikg59mlnXyjErr82ezWe0mOrLWLvMYFgU934Xf1PFxmjGWlRyawM++abell
xme+S87ac/NHUlqwGE/hyeBc6v1lVx7UDQHTdPi8NJ7cud15eHr0EjiS4nfn8cjSnNnrUXtVfclJ
nNylmOyBavgVcUMGOXtE+RHUkqiugNU+NWwlJnHemagOyo76+qzWhjtulOd2xyts6y8UkEqDPVbX
cXQN1m8KRk1yeY/VRf1h7Cel3+86R0ab68fz1siPdBU+CVt9Y8k+htVmM/8J7uJQF3qvoOJsFKfZ
VfB4qbfsipTd9conn6/41pE9rN51lzKcAtz9LniZ6mabGq6I6Ps1wGMlm0cl98qvCWGXHhiWkyeh
3RIVbHfvMM124U23xjHdSHIfjUgIBleP0nmeiJ6PD9+RdCdSzsmqD0RLUulkLBXhN51RvuIrT8Ma
FPGFhGPUPLKXver8mnd1b8jH8qWh++w+3MmttWvCioOaEbK1p414bE3d+TD0jUEG9GsW+7r+2me+
Jd67yK6CCdYI/iDxutxlU1vfBsvV1k0Fkr1drE8+6+WJXG4zmJ6mJ+OVZ8opebpP/U0cHbQDZAe2
u/6auU9wZVj77LV0KtNfpp/YPETWNRLc6d7dxSsq4NGns2cQ/NTuN4PgBMrgli/Cxbx1wY/lQqZQ
2oRYsj4K6qdxZNNzhreGpq/KppIpnI5SdCt95Uym4MzC+WEMLwNrNojERqbYkMXSmb9TZ9mUCNJs
Y4sY1Ond5AYJ5ukQ5MYxdVlM42f+O28EpF9jQ7OryeflIL833rXeUB9l66h/UbNhJ27qjRbaoS3n
Bq2FJFvdlSSxlQ0btyc1XgUyl9jmcSLdmvMN3QUiT+E11+3inVJmqjjl4pi8ieWbdG77DynaGqQ1
R4fuT+lnkLxvrX2xzlq2H3YFJUvixm28wealItl5dl5Gz5u+2b/0FLWSg5eA+rp7tP6MRynv7bqW
3YiD0quPo+lwuDs89rPBwZrxL66D36eyjaSKEO1EvHBjlbb+3RFib5avaqL6elbc6UObjuiWsydE
nqCE1uiVGwER4Y6ST5e2+y/zZp4QhqPoO9Jrj59U/uJ/+mO+Ww7hGfjJbb4glrb8UXyptYPL4wCh
38F1BPVW53ZRP+ItVAX58vvhS7lMgbrXVBuyatbt7FIdzMZt3ibtIgW6O7iyz89KkYfkG7QlTU6s
2iJhb3YYP7wdfhkHPKu4dJLBNqaAqnMj2zT1Nk122B2HKui1+0SM6s+wDVt3Xkn19MpiF8p0dvmV
sdnFOx4ynubxqCJUBuEJEvfTDOIZET7xFP6k78L+IlY72rnm3v0B64Zs+f8yj29+q9Nn8dv970P7
v83w3X//57+OfquHyOrf/g/zANa86/DbLrffbsj/Y97/16/8v/2X/+X3n/8V2jR//9t//a6GEkD5
RknEv1vKHuvt/3kc/x/gbO2/Nx49fsO/PGgGMUIi0UJUWpt4iSDb/2MUt/5B0PsjMFgjO8+iQgCc
4D+VXtY/REkntwTlBql1/+xC+s9UIv0f2Gaxp7G9/Wt+/3+IgEEM9BAh/K8FFBccujEixpj8Hzkp
5PT++ySeRvR/mSvVvwhkw11HrqeVLx5q0rcwig0fFfLOaruNqGyUWgySmW43df4wkpQ2HLoGnVwq
42dLWwaCDWmefoFKpVGB/osIcDZ+psqQ8yjWNqHCzVMoERYkTXcsOuHsXJ79JHnuKBB24e+3ozR6
rUo+ZUV7qNRz8kTjdiC/Us7e+k6rDor11baw7jLJdTEqChX6zFW7xKUj0U2MXRafUchvZ/3R+Cpz
Z5Sy02fzDe7QKdW7ACaDlRwZkbFtCrIac3E9q3qGHytN7nKIw2aaget4p4T2ODFvtysG7yzd0ZXw
PkvT4+bmdZRqvxFSpy0LW+3Ct3ERAjmjvG1OBy/RQreNPqoSb820k+qPvgcvS8i4yzz1gWYq70P5
U6MPKOf7KAwygeyywj1akISDxrfTOzqgxJcmLzYlIhUqk7/XeK3tzMpeqnUnL6abWJnlmxld7J1o
K3T5OIIy761MCIxHSZtk+YOaRaRctPSNpnGgTjdlDgmiKedXA718Zz4b1tloWn5OjbhgEvrmaj6T
LUXrmlQMm6yMyRE14muT6n4biwGK3E0jFwdx/ojH1LrmOChfq9psnql7G44wGa894lyBS4BEWwQT
4psExZCLzbus1rue+62iDzPuqFci3G2NJor/KKxw9egBerdVkINzGtbXagrHrFv3fT6PLnIKFErT
TpNV080WZTuS7zuaTfLaDh0YaEGTQCq2nmhWl3YJX9HRNF9rM0y/Zn0PmYNR13+2ND9GoQlNl1/A
BZ28uSKoou2CEzwPXUuZI7cokL4hUWlT2yhWWny5olv1GX9j9zoP5cuSZ5j5i5I9o1pSv0m5a3pR
zMGmpc2sEMSqKNCj1MmVLwQ0EBd8TFaMKHq910NhpIOjcnqTZYq2qVAS7fARLTIkQZFq19oKX6uK
jxTzTpbt1FymeJ7x1YJ4qoptyDisR8da34YMAGTKAeCpAbinG0Gct3LxYvJwa8ZPGhVEPu4zozhj
LcDDVJOLu9fkwV/Gcf/IsrOs7hlR+1OSf6/RPlrSF7ne80uPtKwOHvQS49nHWnxZ3VVX0x0GPHdG
Yw4lFEszhWh7TGx0rVb8/aUFPU3/BSdii/hZHDW+hjL/nDiItGlDp+V+pOUS4LxzyoZU0kW8tGt6
R7B9ElfVpzrFfsg7F/JTYqKfTGNHrnYO2wEBaNXPiFqutbFF2Lw1wlF2C00Kio6JLZpRfMtpU9vy
iJiqVuYAJBcKHGRbM9OLlLVHpRn+ALk+inaIvXVJ3yraHjdxLHrNqJxIjUWmh5jHLVNt+ZbWJnpb
69q8TiSwbfKw7BkSSxZjRXqO1XHcrbPZnYuVioO2KVUbXINXi5QVutJhS2i4v8id9tQq1Q2/x5E0
WFrY0vIvWxftlX4GyKwBqLqRw2ecefx6weYLq5PullFlq3XxLhK7YIypmsgo9DQRjhvdxzqC7/eF
XgOzf0l5G+Rhv28X4Sns6bQmc1ktJtRDZe/NIOF+mXeDI5iLRP0kXD8RCzEtUl7UfIYzCrqK1aQa
5XOpkAlXuFOqz2+Duq/W1cnrYbybmA+9UUf7NNHUBLUlCSTUkSO5BHOGryOksE2hsA1qZBU/Jopp
D1IbQyKVZuUlHRHjRiZamw6aYQsPMlCQRjJG15yztFsQ/quU3oePGEuleStk8zmWWnGTWkLHTbGK
32NDmbVV5SqVvdhI0BN6TXPHOPGWGij0whBNEs0olnlrkp+aKZ7GdAMZCk1fvGRpMPJy1Aggoa2M
cyLuVKyUg7Xple+qdfqIVwPFv9LsaZ7YFtGIWaSI3dAMgzxSdlkn+hmPYQ0jvCqfCdaFOKI+O2Ff
Mmm0mnI3XESnmtVjDrcwA13ZBlu/uLx1nGeyIbyLa+oatHgBJ6vZRlsrguqxG9JDNt0IokQ51x5k
cz3URXqLNf0JZCxKWFyrfF8XjJ918kFYO5qZAXMmP96IcmRsnxL50GnuoIdET+7Qa7qreSUG573A
7BQ9xByJ6Q7dQVWfGs7XRhYxa0UfakrICL1EdB1sogobiWWdLZ2dutp27aGL3jAPfJCm5cbNbgRU
0Qi0JCSD2i3Do7jJjVGMZUJ0asZ+Y1TCUZvz98SAM25eirx9M6EscbMte5D1nC4VZfFKkeUOTo7x
WM/92OqNk15HsaNS2xOPbQPBKT18beNBmLKrzJ+9VVdAnyKK1qBmhi2ME4X3G4NaFmDdU64SkT7y
LS/Wj7q0ftTILvYYk3j6PnJi1B3DmOzntNkOMs7rmkED5bGDTnjcWsTx2kmeLm6tEqcoVAQlll9q
/igTxxGJ59gtyPMmEPcgrLpf9dX4NJSSH2fmD5YY3ZUjFVbcuveShagg6ndkMfIGUTpqr0Wr+4ss
gWUJqN/Lh0PTIm5fBK4R8vdZFzjw5lXxCugUEozepGgBI2moh25kUE1TWB/tOrIrjs8UFm4r3Lsk
CgMXGZaXGu2bphTPghRiIlolv+lrkpFDi4YeFHr1micblaMKRYVPTA5Ng5ZDW+K+1mc/nDeDwnY4
1E6qgy/qI7IdlQ+/blhWEyJSRJnJZEXjYUr7qirPA2uLRHy2OMnipqGZem4gn8psVxp4XJBPhOpE
d/yG6aAaFOLWBKQDWRf6aW7AkVgAGsm5asmcEoXfUXlEphouIT1XqWieaqW44tw9y/p8E+LKm5Ww
eFcAOvJBf8qantrlP4qDNwPw76Lspm4vRZ+RRj+1Um4nETWBMAVGk2+yvuVEONRs+RE89WMP/IBQ
FMdXiTc6fNSDgDbUO225l1bpNeJC7zR4A6cswMISs6taSPbI/Zs+Hx09lAb6cnZK+I0jmgC+Tr47
1Z1F7TklO6qs5mCSYq6L4iN9DHi9WMr3NtcI7dGcClkdfj6ck/MSyJOJW1s39jT30PBJebcwPKWT
qXvJAwRGyCiavEpDto/U6ZBU1GIZ7XiiuJc4mf2MA6rUC/E0zxhmB/W7JTPLQvTmmWkVSL3gY9nn
1K0DbPmlI9eJ22glHrHqqmeE0Zt4tOommNYB3xaQAG6OHaqAbY4PsxLX2cf89GKmwDpmc5PIBqbS
b43l65D80ffnIgjgtBV3XSzv6Iy7WJKcuGuBrantM875AVGKxPxBcUQSSraCPrCEIa4T61Ud223C
6HQSyNShZywk7JigYVvVMBwtc5h56FLZe/WlccSZkB6+ixQ9r9+jyym6naIdh2IWOXSUPz1cX6qJ
HwEK1YEGNG5WqoSBjiycnmxCrJHh2GNx1er2S8e66mKaSB19rvZJKtzy0vqYl957JNvIrXTul2w7
VT9aRbK7xupQxCo7rohEgdsWRy/I0kupRjZdYo5cdVsls9x4lZVHreBRzLud1Lav8NMBzdR3LZ4I
GZKPeSLtuSec6WELrMR9o4guDP+RLrZAFshil0hnmzt6TWoVzeOImFjQjcIvZdWPaYbkIJZrr360
xD9EbSpRdauOWKiVHKzqz/RKBpaQuaw6zwsfuTARiQxNbqVreUB2Q1sW7mFI4f7FpMIMr6VIFUWK
LECt6f2KNBer5Sc2CNGeBvGb0bV9J1G/AwuQxFNUoCqk4q/coOzvnJGA9hJdB9Y+XcqoJyGjdLEF
odkbIdqeSF7AGSQlwBahbfM0cpM+fMqp8bzkswB327X1S7u2nLj0Yk3GWVjm7IwOAl2ZVIu+OpaF
a2m1va6iyiy9CaFQdEk3cRc8qjhyRn+0LV5cCvfZrMKLILPsjQqihbWf/SVUtgQG1IExaM/kG5xM
mql44E2eyJq2Ax89v4TkGwBRLgnZMln8qnHwTCMWkM2zDqSlEX4IunVJRRQPssbELsnZeUmN1Sfg
tNvmWW+iXKBYA7rSq6tql1nhzWgV0a6q+vRoNXbKssR1HWbUtf0kkK95S3CHrtaK1ySZ4KRF+Skh
8rskadT9UC/bBQQN5g5SXGdKGN0aRVmdiaq9jVkJ3aE3VND6DtadCAmHIGrroPdcZG1EMdgsCjtt
VJ9lgQRCRTfRrbBpaWVJN7D8Ocod5FI5NEGiUu0zNWQHkDEC6De2ypb5Z1NLLYcfvoJFJO6bck6T
L8mvS0Td+nqmGXWL+PvaidaZvGonBqWVsvHHWAGq1HWw9TZyjVX+VcrsUNJ/ZsCyaY+XRR4MR0ay
4/WSwPZXofhdpzI+M8cL5Lwtwqbv+drCtdSdGvmEjz8WfFqD6u3F7qNu5beplW5KLQdLZyBUbICX
y/PMk73Pkr9GNd9bcQgojPlDgEj9V/bb0jOZdOGniRRXLr5N6zWaJJJnu6c2V5+1uYh34RJ/C4b+
qbXEphfduyEMt0Thp8esfEa0knvtqn/WEa8CSC+OWEbmud92lLgrhHcnyU/BEr+PdQoTzRCVCe29
kEcdkmvsSHaVAW93DBLpsBKorOFrFRKmdnp0UrM+kQK62t16les5DpT8o5YG2BARW3CiwYwYje6R
OQDOP3RH8kK1k9zlhVOYFU4vOMxKvHVcH2qO9nWud0UyfMUzPgijXGsOGR2uhhCVPAW1mPtdFUX3
vIyfsOGdQq070djnajnDVA00Ci6ocPE6cQtzhdTEbXqu61lnaFtAgU2RTul0w1Z+Qybj95magWcs
n5MwBsPaCQfDjP5g22QpSveIGi6lOP5YPX0YlUp8xUqKX76Wb+Zq+GRW1I5FKZPSlF7Zmm9tSmUV
gcXQLETT4cGNHAMkNpU+CNm/JHEYaKtuK4+LRNYbj0jY3DPUx7IaubS47HLVIgAXVc8s7UpJ2YsT
1cf58KLJBWWChbEJ6SEeTcnNpImohMw2Erz9jJK2xUmV6UvQgiobEQjRoMh3wuSBsFXgDaljzSb3
fuq38aAzShmfalIFhAXshoSbsK+3gwKkMYdCTvtU1sBK5QfSJJwFnc6lbeOTlqBMUIRXcEFCFYQa
zFZLTZG4jmkMoq4eDka1xIyi+A/zhTLkOO37OxPRcLAa+Rvjsd0LqytNjH5mjEBdHCPtNC4TnJiC
nnYbK0tymozHcEK0Da1ga23OV9rn84g2Y326ph0CZtCMJ6Wh5odQyuWtr+UdhdyAUkQ7wYjEJbmC
3VeDut2af9IZaqbon+NkPo2J8luVKlZpvDynSKmpftTUdkHbok8ZgFQB0EQyEyPGsIjLwAXcRj7x
ZFWQCp14a8Jyz1+bvhWxeyIGgyeBlwRtpjCTejKfx6r3xrJDJ2LCN4flOeebFyxKJavmGIuJnxV6
tUE+WLoIUHRX7R+fOVSvSSAfckkvzuPXUKs8UwWWGYgcOmiAOaeRV8ORWJGVdHmraQho6TTzS5VY
D63GXEFEy60lOP0wLA9ld1L6E2bHTdHPu1XhUs5mlH9amWbPTVsj41vGB7oeZ65QZzQbAQXZSTF/
FxWuewkLfDosvvFAKUoDZ74QTHBS4Tj6Eo3lvhhGWeMlM489Jg79xCGf3U0ZYA/d1uO8fqdYCxvl
xPzS64gNNcwNwNLLadC6+WUpkuWTAojoLyuBO4dTUwgB9aLfitwnm6jGPTVkSPJMtLgjh+kurx89
xfpuzF81iT26CmnmhTg0B+1pMBAg9jPWA13fjMq2m9U/JQH7yBaBPuTkOlfwROnqjyEtUZQcrMd4
qO+CIm4Lob3Rt1biYIpvRDKRcRJqf6gHN48ZRdFRLoiHON0LkuhWuuqoWreR2vzZpPUHZjpPcq/P
lZtVjotbNMrRGKYfeWq4RZsK8y2yaqPIsRaEt1Rtjo0sbcQZaGoZ+adjz6OfPz4XKjhvbSEecVdg
A0KABg2pJPc8fO/S+SD3ZF/cKBoNIoq3i3qVzgBTuhaBc+abOoX8MoxG+lipxKXNViu9UaQjsslP
ajcfk/CrVp6S1eigo8HkWuWNLp9We5PB5cD05hWNwJiekhn13UOBhGvIpQfYU5tuZBZZ3wA9duQe
BzT2QKEo0s6ouP5yiWVAap7GUGCBS7R3gWpru8wgIXUmdIB628zMW1JrdtrrHwu95Fzclqe3cuJI
fWGArDT7VHvuIsPVOMxw8rkDYEIZJfu8knamDtqTgAB1YhpE4uIITHtyQe0s+u1txNqzWMhJpnGB
vTZJdoIo1kjjmQTInJjbphZobC779044d6DSCzRojT6Um2fR5g0DOC1nqasaK+fRSmiYK0bz9BZH
10L4qHrZm0pCMQxq6njBdHIQxLLZCK341uecxd2UAdcvpyl6mg1z1xnaltZrXEwJ5XKb0brThM0Z
Kl6HovrISLt18Op6VIturUd679Q/VRwX4fKc6qFLFaEz8dmnc38cR+w84uOAtjblTPRQ/tEhs1nD
Nx1gYoB8XMzflC1HAADNhsItVvQvROXqxrDL5t6PC68cvEx+iudfufjMzbclH6HMfnqz2FstXCX1
uHr23iUvoBpigT0MFFpUVxdc4dTlGvQ4a4MknehF9LORlBKt7PZF9IfbCka6OLbhbFeRuDFpWgwX
Ai1iHAeiCoXaWIhokdDXqekL8R3Dk8+iyyenRjs5/ohlZVvmxVYYL7kEipzpQ4DcO0jINm40/aKV
T6bymQ9E4i2xN1byrchZ6ltUmYM89phosLLgVQjZ2+y0VDwiMdxZaSlHB6VuhOGqrxMGoOinkrgJ
566+5KYMeKNeSME+rJx6aC23ublCThQxPkpRvtc4rHQE8+OphAkJp1dJSfw6+pvhE2A5W/leTucJ
MYlVvFYUcJXMz0RgF5dVGMTdpJZbYb5lI3TE3Okbfe69PDN3ajIe8BcDCkfuqLwla79N6uk5lz/y
iYrX0biNnYpkGR72UTse7iPtXU3MoKxH6HDLeKFGBRf8lB/KLt0kTb6v+nNoDdWzlMRgTkLQIIXA
vsKmiNsofErScC9TZFbOwkaR4V+1yFuJpcpkmYvfpEjn0sSGswohF+FtUp/LYcUQByetJ17Ufwwy
RoCT1W9RcbN/92gNSFoTd/A8Untgl1KlfVEfV5GPDoAy3mXmtkvWrRDtSibkOPUyhsXEK8vXfD3n
euFr4ofANZ4e6mpHblmQMkPE87M6IqJJHu2UXCIhz87OqhWbUmvXbEga5ZF5rIYqYuVk/QmV2SX4
45qTJtPMd4y4iPmxd+bdEYy5mh7Q83qSNNbISfHFMrqQHuflEgYLJYjV5NQ2Ry2DxcJT76QqoxLo
WmLSw6vJW6PRzshxrPDOFWCHRumJzV4r91p+1MXXTgiqHrjIVxJ0R/XvXL4qHcSXl8jcgbVxawp+
qVQdwwRIRCZUf9R9YaVktBBeWyn1+gSyYyzoI1Jlz1w3S60E1VQ7Zj5A8Jxamec22jTW9K6kV6qR
l1KwgVhsNa0PZbkxk8EBIu4VDpaEY0r2VYsQ31n6klbziXB1BETFhX4FGbICCsTUqLE29oIsNG5U
FBCBanEccxTosWXcl2VSvGodgowVjBHKy6p1K0uIEzTJ7cgmjPkSRWzvJOTxboiGh1sqeya7Hx8R
tm/2dQaheBuGOSor0Sy26tKxoOWHWgK0zYdDt/ZVQDLxuY/Dz0mvPhQ0BGs/3AmLbO4pcv2dJVuM
hcS0HfEVvGfz2yquhN903XeVJzRvreThZ6A91IkPtWeiyBKpiRbOGbk2D5DcWpZNawicwjqhx+cQ
DYm0fAhlwyasOgOelxdVFYE4AlUdhGDuNrNMvM0Ca/uAfJ8z9otm7TSyvNA5DdBq9WFpGPhLr7Be
F+m1SU/k4NqM6PYqIOng+cQd44fyoVDGi9R9T4qwTap2K5ufpPrdUlBYObmEyBBMo/WMdWGWafwW
JDmrtnFOWJkXh2/ytC+1J1DuU1sozN/96siaHGHBfYSBNT06P6rShF55tzQUPta7OdaHWldcq4Zl
azCQ4zjgKCm2ab4exUX5KaMvFfDYHcApLRktSBwaid8Y5Qm8gIDMhPy1TKU0VuQv2SF3KyctoJwy
O5dhm73ra6j72SJfeLd6L4Un8dZ4Y4JIWMI7ezavkwEL1A3vGfqdOKMkMVeuUYHuQtST35Bszi6X
jyRNrbtkLr0+ixABKi3AHFOKSbNjmvIkNxLoNHAopmAjGA3BgljOYHhb4asSrFNJVM8oiOopzyj1
M5N+fB5X9RMBbAf1M98k0KHZav+GntQ3QtttcrJ6aC8Qfwt40sFa5hHrf7WsVPzsNRxc3TqYO50V
xVgxg2qfC1Q7AYDSDFQExBKNerE1rOXYDUqDxybS3TLEEU4jXXMlNOO2Dmwfgxa/WJQ9olsC5YjD
WuR96qIgLSTlWkh+aClIZ5PzFOPxXcgExeirIIVdE2BU/HkK9Me54TyyzX6ZgopkXU4tMQnvLIYW
j5C17lMyNzfmZAk7vL6S5ulLRKYX0PsjMi2ojfkezXwbzaTOntrecbAERC19kt3rZ48cJboQXiNx
ZQWT/S6f7Exez/rYbGGIfXKe/LaLt7UsHnpLPBkxIrgUYVYlY79KV5w3ROAdiIJAXrUKIg31Vn8x
9GVP9CQ9d3kZRdsy03JfJAu3tsc0z+/yUBO8IIOSbLpOpSxSlFNjYE1SZIHzJHpOsqGWbaMjA8/O
Yv5cN13SzaTnXlcrPcZDTfdgcZT9oPIzdbAOYLR9hts4NBOMpmFdbaj/vGmKXN4qCYLUWkLjXBOs
uVHKtPcyPZFfDNRg+DgUj1WTtE9jwj5Ws9uMtTi7RQVUQbNp/4Rjg67PupEuUy7G6MMWvQ+UNYer
HuZiRTUhJ8u1GRs4chVFtv8IdwpIODbtQpGesrD+HsxByk5lKCuADVGlvE+F0fyR90hYgYwWqZ5A
mvKsaf/WRMxsK1qHX97BkYtEITe1ag1PyVrQlSKFDK6F5ljw+1AyLCS0GKSYTSwwkTraEBSzB5X5
M9YLjW2El11a3XgdLSAytQ6DFPGGj/FDeYdyh5iu6uE8yCuNJqLE6VFOkivWYu5rFC++YbBnzs37
6QOf629cNmoflPqkHZpuUj7bCNI7Qu/wW5fpRJ9Hw2QvYnmLJyGwwp4cT2ttQNr0eDiovPrBJKrl
QRcAnaow4Lsg+YR9Y1c27W8/SvVZs2I2R+hI7tuZIm+uJrAegViutpjEbSwwl4ndNJykHI/iWFoN
Nquus/7EZKYkQBWFcSPnWGkFdhsvSavFjdloKIYTwH3DuOkMBNxmyx5MWuVvqxrZ00Dc120s5w4C
ZaXEZFo/+rBE1Fs8/MZplbRuB1gEFTvWCrdxUqZXiocNW1gZ3R61Y3zJFtvdSH4tgwVBps0kE1o5
yOeHCeu9Z6/ZYtsqjvJEAafcavKpYH9gwiEM0akWHE2uktLm2WekNwKAoyYU87DRea+l6pCmFvDg
FJubusEzppply/dGoIcfZrW+KcVjRh8JTCJO0J+aQlwPRltsXR11y1msSusrbwVpQw6N4Y11qx1D
QxN9kflgB0LNEMVdesaYP98NPNyO3Mr6paPB1NfzsQSsrDV937aKdTIzBW1s3aOEIQfSViwBTGdu
CAHi/B+/yAbS2k0iCOwsYS46rdKW4q7tqHFZ5Ei6ST0aZoYzo/JC2nNtFrDFrRKhMlFd9BB9Cl2K
SELQClfVEl0GAGBvUKXxkukzP19vCrDSkjH51tDHR02CDY6UDP+5Ts8scH+/yZRIixAbinczJLvT
Jyt6DtQiNz/GrI8QLBN01LjcYsJNzpD9GAZdhGExAzMs4U/RqjIab0gnjB2SlyCnKoEoQutkRaAm
bW4Nbp8aJl9Lom2lTrvMIYXwLiRm4oU1CSGlQQokdLYh3dU8VC4APDhSO73OpZOeZYNALTypRjpo
v0M+3uAJgplKvLNydQDbAP9ONWTGquaaciW4ypKaV6MmimIOp3RPQAuxmxOSocjQjcAkCO2G6RL9
PftFIxvFKWWQRPQxhX9J3S4TltbIPNZVcpmtetnEWUkdaCv6g6FA5JKAFSy1LDvJWEdvU2aou3RC
4liVzVnty/kiyz1ZLKmsePxYSORxUgeASP2+yULp7XEU/k/qzqw3bmW7wn8lyDsPisVikXzIS8+t
WbIlDy+EZdmc55m/Ph99bu51tx0pDpCHAAkQ5Cam2CSrdu291rd2tscZSpb59DiInofAO/EQJNLe
TzV+8n6MeItULY5KFdN73Wm6LmNmYodDRBPRn7gX+Gbv6VSVBqP3KRpWrug9jXQ0rlFZG8ouN2mb
PYZMEnwQEqsszYZLP5naC3doKr4IFMCja7rfFIhMptRuu8OKHK75hhiqVIrXw6TMf4kHonloyD0X
i0C+cTEDzj2T5DahHQOJOL9xCo/jU9xQ3rdJpo5hnYiDHiEx1oO1BzS1m8kRODpOQccffPy6ENVF
xTn7vsxVd83QEsV5NU7X1tRMW6NN+cbiOt8QGaEfRj/X13JBYGMjHg9ZUSVP0G/pOJWeVB0yhbG7
sZiSVCRJC596p0/uxnZEVL50Y1sZPkxZbd1OPNsO/4ZhbRknYScIx6codtN7gpq6q145/ofCmLCT
mMlHk+7COjMacwNQsUC4n+3wfw07sweH61M1Pnp29xEXmbsth6U5WgCreXIHCzNqUQXo5ivd0k6a
HfzNdTXaMGcSeR3Hisl/UIgd5Q9zpJSphAvAcjszIL0FoIcsK6MLxCT5ElyUddNUul7XyfyZRg/9
mWIYn30f2yWgXrQXg0YgraW5HWHN9KuWSTonhskHkT9mNDwNgR6+zha2au4AqhrSfEPB0LJpUIjk
SVPupq4/ZnTzMLaYHF9m/7MMElOxYGtEQx5nkE1QeMkXM+fR+RJhgZV5hO8m0aK/qMahROaF5qSt
Mv9bHpju1UTbr0Jbs5kJgwqqGPG6VzhrIQZxwQuaHDw5OARTeYgzGUreIuKAy13Wzp5gefhHA0CO
GyHx88IEO/gAaenABKM+iqFnCDRaAUfnqfVveds4l0cNdtF59KOHFmEjJabbF9u4lNGhpf5YcVn3
Q5rWzaFCWYdbJup5LIFroghvGhmiwgbycSuTrqVlhIrtxiEK964e8vEYSz9G8tl181o5Tfyh5IyA
5quKgOKbwfh9yKroVqWzXhcaH4edhCOZ3YM3XgiItzTh+fci6uO5N69ct1zolZP/3Iy4MleF7sTt
lBrVywRM/3uSpsWFN4sp2TqBwaTA6pcJ7Bh8RoFh3xqs5DtJA+pC9j004MGzw3tjAuUxB2Z7OXS0
yYcQyvE89s2nNpiDTeDZVNMAkB+8roqu6WEV22yQVNFgLAC9h3yJEAfpcCDyeN/54/w9TeLsmtCP
fleks5etpDQwJtiOWHdgvzZzMdbbaaJlATQPdWwaTvOmnit0rNng1rdj4B1GACTrki3pqN3cvJBw
xpAijfl11ZT5Joqn6XYskPPUkfPgM5/cjdAjPoVuUum1zbH1sjO6AoO33tZGOH+G1V2+BxaAPCsu
GLk6Y/skSN9Fcx+JmgZd61wC+UWgONzDvfhIBx4xgpjqm7SKrX2by+52FD7z6ShxvMdad+Wh0Omw
7zNsAoTkNveWsWwMY5+yCzkZK2k7Q9GqXcImmnlyb+Yc0RXfjHEF2VE9gweKrklowYYUBBVj9pw2
nstoCFTyPNzPcdzw7LSYEfjoOF+PJI9tEzs2P7CYPHdMFY+Mhb0VqenldhiMaZdj6r/2p5hvxA9i
voXBnocvGr//vRtcpz6jj/DSs+/8LMwudBDULxkge78imCmZyfiGeKZbSoDan0ESLrv5bFxWAX1K
1eUMXC5t0AASDxjcJSS12SVQ2ZbAM8/mOOnPIx+9awXYXAzfOVCg2F+ZSahP7Bw+FvcujRiWOPZX
rzL8pw4S7yGlkbFQWaJ+XKW1MCjsweQ6pakIC0pxeAhV1WvpEhtu1ocgiZ4E7b9u7c5mcOdaF46q
D7VPe72swclANJmPqUPzHq85+UfqMpmbaN3ZwcpI5ivf7Z6Mgv/EwgqQSjr59vTt/0T2/9/acE+s
u/v/R+YAB9P2f+8OuImCbydGXfy4/zQH2H+h/Ifd4ZCg7TpgUP7LHSBwDbApE1nMqQZIH2eWf9oD
pPWXDeWNvFFMBUjbFO7Zf9gDTPMvDcQAnApASD4J749AsFBJTt0BS3CtFi4cVhJxsCucpzlFdQXC
u6JYDlLZX2ZEX8AeJw8Es1pV2y94zeN43XS+cA5GOfUUJPR+sIlmhU/P1oRbQKuln5I78un69MIH
0aiwTU1RdTdQgN2IOJwJlojLnD7gUPkf0hK4PpvxmH+1xzZklY/da6CBpHp0NhR65BSVddHRhw6e
B0lL/MqQ5nzBmK7YS6H9XZr7vXM5iZzzo89cbxw2XlY7MzNTAYDhSN5AWV9PLVDyg4129bHOa1Ql
KYkSrNRxXs3bmahv4HZBHs7fp7kkKAt0EtDpJInLgwsFJ96WWJuDLXMvY5g3cRribZocl9KysiEi
fcuZ51c53Oe0p12Ud4ULthkVhacO2eRwkG9jf/Q/u62cyKCwJ8u60QjtOB72ICFQL+kQX9OM1AOB
El2cl64rug8VI37UQ5MPRmdyc2rovgdLMGi3f5icYCCBrpoUQ59uCO+SrrHxyHZGeVUUigMkGL5q
SYwGNE0TUiAW9AvqMjJ+5QOFerZrg0Bd+hq44xqu2cfJRPUPTNeLb9rJcDFoTjr7SnA758V2RJ/g
0QVZZQTAoLmoZb+BUhZ/xuHB+HrgmBJtoOdk2GvLuj76lVFl68STIYixSZBdbxa+uknSECVqhHze
3Ki4+2QOA2yl3p1vKSlo6E7tuKcfZO3qUGoGb6r8Cv4Y9lhdDbSwEzP/SE52eJj5vvJNNjrz05xm
9ktuI+ld5yE9223kCgNzoQpMDLkxEjXXDOW7zOp61GFGUcz+YZABv5Ue/DbZWJYdFO/THp7Nxnag
PH4OqnpMrgAaDO4VM3Z3JFXO1pPl7+dAN9aXIc4zz2Rb8BqYVnOYgPRn/g09CliVdQP6GxYZ30VS
7ESjivcIw+NLlnZciIm+6ovxGiLH965AxeOVXbGaoIIu89NjgNSAYDx6pXWEZU4A7kTu3WH7GMQK
hiWkTrt+P9V1vXWDQGy6UniMiBz3K+CcagN4kUkAG/7K7Hv7AHcKGRVjwkAyeA7DtGd8gfqWvsQT
B4WnBJDVvlBts5uHZPHdluleVN3VWHroGqJk13LPhykt97Jxnnwyi4o8gjPnIGiHP8xkmpY7Z/5x
m8zipRnzj/OkESukl5DF8evqYKcG5X6bU7hiDCdiFxHYNMt3nAYdEj9pm4PNWiaMGSWEpB0xeYyV
Y8BN6eC80G1s0BXSqwrlgHGEJODELismduYtKNuYPRizQTGi/51B5D/3PO/L0ff2OoOiREwM6l+b
wVcRfICodeF5SKUr593ASQLtVvrZs1t/U6nMpX/b3ZROHHwqwwyIlXuc4946xGZcr9OuvpidFIFA
adwGKF5oMnwIA6q/LJjzDa6YYd1I4T8yU9QPTVk+2uXwycja2wG6KIS1SxGDh7SL7poM1+yRVZ1C
uGuL7zo2DYY/sL5kZLNYIGyYEH/oByB83SrtKcZDincq+GrA/9tBREqZwcg5G3Ev5jYDJEFqUan7
ee2PqHXrMo12rsatQfFWHuK0/WyRxMAQTb+42JiuUd6nN4t9gWyeYWP2wOhMX3vUlD2/iINDY7Ib
7Bo5JycQQQ91Y35IB7GLCxRzXqiS+9ZrD3FMA80q7CNCs208+p9CrZ7picE+immYAlH50I7MOrKx
9nfBLOgLW014nUfJukpaf2vrZRTeU1oBo9x0dVVf2GWj+BWsayvy6kvU37g1HcapTkgpr5P+0iXg
yOmau5Lj7g1GMogNzkzukQvM0Ibn0Kf1fnCGjynl+bsavvY6HVDaDiJFbttKeTD99iAB2N64dWpt
AgdLUimQdlrVVTuCJAMYu20SI/4UcequVfCcDZ163w/qlsykTdF2RbEiW3AbV6aHXxkdftj25cEe
6sdm7F7QwlwnSXSZlxOjjql7yui1Nq6BmHr2wVq1kwPILsW6a5T3RF6NoOjGx1aMKCWUeSEG8ruX
hX5I904HX9JspvWcaJLi+KIo3v19pNQ+6czioMNmh4a9Xyur2Be2t+EkzNtZGXd9178UIruYgurG
ovnXzMI49rm6Z33LGCZwz62LUDbG3b6y7fJlysdHAKrfZTNdaBVup6oMGNAUVz3wln1tTuluzo37
FGXTyvEY4hijAdZTXZR90z6DH9qWdLEQtg54/KQN7zjFpRHO1Vc6aXf0vwq6w+1X9FvTxg2j/FLV
ETLIoUI61chdIgJmFR4+qkZvAEK/GCMqxjZV90VsX+jBuZ5NN54XpwFJwge2dgiOnKRTlrtc2G31
XbQied8WvIyrKkgLoZhJC56AN1iKPLQZeV3hCKNAgDC2ii3FQRbrLYjCJxVm084PnJbYzhDZaBnt
mqKtxq+OVVNF032WgPkQGyNVWXFwtrpyg+AyWvaxAQmo897tkmS4auEJHSVRaQZy8razI30vSSvz
qp0w2HGK79LsHGZedIxiOW87QotIw/SbuIcTEEK63kBZVg2Vk2yAcTPZDebPSlTt6Gz9OqfJtB8F
iWuS+YEx2PHiqpRjvqdNwIw8DJr84NWql488PFn0NwB9BTKR0Lsbp2q8b5pIPFeC72izJMDCiGJj
CMd3tWMnhX1wjFDTfMx6a1fV1RzYH0CoYfG0AHShKOBQOIv7VPIdGtvCsAbRHhWMHyZn7LykpOs5
zuJyw/irDLKP/kSHduMWxaMAMZoaOHPqqGEW5Sbi00hIaN9uUNG565mNz0bV25JhxSSlGuk2D25G
TlRUheqBia6PHNDOYChgTKnifZkmNnRiKxiavUQsnYQkqwDeAyRg1YRfS9FVzNvM1IYMkeLrc/l5
UbrbHPfC0qH1V1h4N+0ks2zU9Byaqk0ys9HcEIhYN3eNL2oWWSZbLrF50+SsrabK9mNLjNI68Nwm
+pSb9eeWjSB6NIOmcN6NZtwGRxezY/EcKV7ULSXUXW10kO37WfpOvfOXBKOwMaxik6FZGRy2nXkI
MxTyYRnm/b7p2wrwh0yDVq/y2va7b/0gpuhuQMvWQsfJRvyAvaCVFFaUZRA0+NGVojm3MSB/ze/d
APLTrm+MISbmzkonFz9C7SJEGjz6VBGSuz2jJqJTYqePxw95JpsHH/QpE4lGoyemKYz/MOoJ+LkJ
+zFE35rSEEW1k9Jsb724RcMP1v7geylMghBopODzVuYmpGTOtgaZey4GA2hfK3rWSBdDKpoNX3qW
bUoasy3yRy29gIDEvKHXFa/swgyn23oKcmfniyxJjybpNOopHNoOkw20vWRTZrQ9t6MTQq8g/Qb/
fWAtOuYiojk3zW27rg1dfySjDWgljHt6o0l6kbWy2XX21O7rsZyROVjlpy6NO2o1q0hrLyJq05b7
IVnsnL5ByBTdvm45ILdHL24AozV0K0bPKQBmJuoq6bvhMKtxOBqNUz0UKaudjdEF5kgzbFp+7gs9
z84VhkF5wLgWXgiXZYu7NLZe2LjkOml6ZgXs3IOufPaxGVMl0gnwOkBpEWXo4n2TkuLT4B5ZM6lV
1+AI0y/0+7uLODTip5g2yJXRBfX3fKqoEh1q/G+E8OnvtLrHZCUcaTy7XUfTUvKV3xD6F2/NjIlV
GSUzaIicU4NZuB11TyR3oZMRr2g14nmyo9RYZSwjh3gC10EW241HbtyyrzyXrmY80qX+mhBw964y
dfLMmRUyQ22AkkM7faC5G2LfY6881pHAgRJOz0ZhD8c6yaaDXXsxSANjZi7SjfE2ClgYjSDRx4Dg
gB0zO1zIMv/ItpOS0DWWH9XUB1sczeB+Sj98KkU2bty0vfSw4pNGBqu0TUqOJ06nQQ11rDfwmS3o
PA1YBHr4zibkCLV2J60OY9V+a9wq2DV2CI9pqIgC67OrIOK1nwcLJyHMcopW4g9N6M8cyDIP68ZQ
qccx6h59EKPHWCiD6CS9IzU4x27e621QCvPCDDykT1UUfc3q5SDrZMU1WFyoJZ2Jtj1u0ndVgCJf
MvVeDaovP3AnlKiT1/V7cignTpKxxuRqzjfEgyOa9Zmyekk/LoqnccOdQDL58z7N/6wJc/v/LJVH
ilc7MQ8dGxwYu7+RD8eX//j3H/8P/4Cm0W+hGQO1kXB7wmd+4M/+JjWY3l/acjVyI8chl8a1/0Vq
cM2/3AW0JrRiRgHoDnzCP1oxyvwLOKMpBGQFZULCk3/CTDvrxJAfrZQnbCUVUtAfqfSnnAY2+pBi
xsNCSG8v2HW5wJgRdHHdfRxVy7yC2JIyYfIEI7q+E6Kd9YPv0p45eHHtTXe1SfI7Y3HLs1wswBbA
bOQfNcy1lFCHYlP6tbjHVVg8hUGE8bXO0DOw/iaRvS1C7et7Fdq+vzOKzEAzY+a5W6t1bhscuXaM
EKowW4sYOireXdk90KxfVFzQ6e+YFTdfPdEaExW7F19goqAt1DcC7feEvUTtPQ41lEGqsz+aHRNY
+jBekG3EoCCpJGOZXtsYkxmyRhEc00G1dHfzLo8FAY0OFXAc2cmDESjZ8CewYu6E7E0GHWbMYXOn
m4mfKjXoyMAV8uoAAc1PDb3fBBaddsn+fjaA80j5kDxoV9Kq+5l1WBl5L/nN4MjQYkWzOw2UETyQ
0rvMsFpFm9cvZy7/3r+YHcv1bMnEUNEJ5r+UPING+lHQ8Mq1Cp+AAYB5hRceClUMTGF4FjKTOJlb
aqfLImec9nX2GvN9Xw7Nx2loeAWmiInXG78AX8DpX2QjxLMWmgltDmL3zv4iQkexYwTMoEmgEKCK
0TpKcDWzQVpBbA3z3mH4SVhE6lHdA44dC7A1tKze+DPkad6M0mwXHh8KwUsW0SZ8mqdPQmskoGAd
JgTofptqRvvk9N7iMYpoUIQtx1flGz4IAdcUyeUIZvMbkhNAYKPBMShJSjl/sYK+8Z545TFb7+FQ
hBB1Ehdg+YvZWr7zoFprCN8N/jz5X+2elry9FsQHMwZ4/TGfklmWe+FDt5dlRYB6MX9QTH8iaIrY
DZH52SX5D5FbfJ4dy8m2OrTS+I336ZRBulzI5iIYfkm3JnLsx+v204Xs3PJ5O5iLrEIGQ2Blezc1
4QctOaV5NjKVHOwMyvfrt3f+0XBVPhlLmCgLIEo6NLF//mjIYq7KXIc+GvZlChQm5bSzdAE+Jfbq
w+vX+uUObVZ3sKfco0sOj7v85z/dIeksnJmSFBkwaO2x3JhWIv1DO+U9eL6qteUl+bfj6L3xOp4G
7fDD0ogn/UpaXF4r0z67LBEHroXMjsRiRYLNejSb5C7zY1zZuec3T+ZUc3oH8sCe9c/5wv9gOVou
qzVTAEZ2lkUs+endzjgKJiR6TH6UmGfEzvYwXndMTmFvmYX6+vrVlk/q58XI1YqBOm1XxWXZ785u
kvpE9pS9KKhnI0H8Xpc4uTrL2hsEId41QIy2mbZmIOkkkb1+aY56v1zc5tf1hOk4RPIxrDi9Vd9P
KkkgJe9Pw4iTmC7yD5v8oanzOfmS2q5qPObqS0KPa6Mh4C0LErSWZm+kOUBmSjib1Mum1YQUFUmt
pztnjPv8muF7gzs871IEVIRxDGyTiHtwu3roU+f7gWCHYs+I183uizknfV4P5hTiB/KHanooWyJu
aBFpQ9/Pfh/NmHeq0h4OotH0SVec/sT8WEW90X8LBEftx0ENPePMmJSL5FoNkVT41IVZ3edepkcU
4kGByWZIaT5cJsIhS2490HrwgYunxXRDrrIinMMdq3qizRZJYsE6M4/kBzKyWoAAngoyReM6drz0
MZxTTkpw8WdkpKUTonaKrXmEjOfKCPBCv+DOVVIG2IOEQwSNeyzTFPVPGwgrvKl7N4/3JN3hc+Df
CLx5Fxpj4ffrhCvHz5gXW/8KkkJNmCd4YJaORmjDLUj/jF1SZXlzHeYy5WiP3qad+wzy5BAaBrV3
52C236bAhkbrLjPhEqjvuaU5Bx6qMksNWE9W7k2I5KExI/4nN3hCMRUgQcxJZ8kM9xtMfq97lPWQ
TN8TbZd4GjmdOOWzYZekIIPeBE8VWWMTtlvPHIzmG5WN026caQ7jb57H7BVtJxnRwyrP4kpeGSNg
EzykwRwWG4Z4I5MJ1cY0ydVA0vdaxrBrPij6/MOqRnw1XMhOZ95hCIYMhiVdr/7IAR9Xs0Zyx+5j
5JwH34V5NOV31C7ld9omLmBRTM6hXnflopxplMPsOSa1HQuHTsZJXJumHcmHibhm6xKVXFPsrA4e
FC+ujuwLt7Upjzb0ggPMaGU9HgLPQWdZFgoVVm0mdOMw7SOvukBpX7+HAm1626IdctegOgo6PT+7
TBvoJ5c8sgJOu1vAMyHZ1MrbK1zuoan3ZR6ZSHqJ06EZCaDLNrez0TbWWjT5Epbi9tZ+bJZj/FCy
r9B6ddqoc4MLNzBsp9o6safi945jZd3THCJp7NZVHYvwOFqNgZJ+ds1s3IHESktywQU5EQ5So8GC
B0PMj7go+kXxvOo9X8+M1EZSd4cVIfUSo2o3tFpvAmVkw6a2JgWfdyRYgmZ9qQnzGIl7kHeunvhl
cT9Us3qWdWBGRx5uSFCUT2TWhsTkBJpCYlOQimEY48+jjJHs21VRMRaQTGmu5sk1p2uY/AO2r8jC
k4UlZaicA5Fz/XhFAiR8GI7+ZnBt2m4QPTlpFCTddR9npdugVgiLFvk0VMXxWEai9d1n7Jh+8+hH
bRKhI6jjdJzYjIc27zEe+l742PT0eQ5aNeUATBGssj72iYPWcOeOMO0kHZR0YVqJjKT7+wIlRYOW
t7FYKRAjkRT1CYq/bD90BhkiqwixrnjKHBLbLh2RFePRqK3Wvzb8sH2gw6HU16m1nfStDfF0ueYE
JUy2Wpvzi0fF4SwwvJ/3YR9mSmK4vrOrEIuuC5RTxwYd2mZ0KiTco9O/sUH8ej0J/lqYjNY5m8HN
O70eLlpldv0ELsUfwkMeElhCC7hYuRaL9DzT/nt9QzrdC5f7I/GCZHNB5h/lsDrLuzSQoPYtGdM7
OAP4kzRwlpH4yLVq/ebK7VxzVWS+uzE0TcDXr3x2Jvhxae2w2y/EdUfS5zu91Q7oCGGCMwe0LoQX
lLBUgMgdge8KEVYfICdMx1TycNbMY+11EGdDRq4IWsMNUcnmxet/zi+1K0WlK6hfXa0F2XdL8fdT
wWUGlhG5Q+x/R7ttXcSdKY82du436qvTx0t95fBv2xasc3Jybds7u4pvdHPMLdbfEzZccD2lIZp9
kVJX7oGH1PmOPiaDo9dv7fyoQzChpoJEfyERwcofmac/3RqY1RFxbet/r/jK8MuqPE/2tRQxtiry
LPpjEjHYWrc1qXkr/q/bo+vHYvr4+l/x660vKcGeTfkjKC9/ZDz+9FcQb1v5rhUuhQ8+GW0RKhjU
WUdykmvVqMRs9vuVBY+i+sNXXKMEMRGssHKBtUCucfpkpRVMUlbY+sn4wb3ph1BY9q7szIec1THc
F4AaV7Oce71uIzuyDq/f9+mpYXnNhSJmiGAJAZBeauv08oYMdKeIudqBjiNe0ZLVRSCH8MbPKZTe
eNK/uRaNHckaQR/HVs7Z15wiPYaumAHBlK53FVBprUbbTu4QpI3bP70taEHL68S7bEnnPCo07UQ/
THZl7IYwIPzcHeP0MigM3DjCasur1y92eiz5sVSwwWrbo2nl0OuSp7/hJCO5xBMFe1I73SOzYA8M
LWnpsiQYyEJYgq8mNqw3loTfXJVMa44lDvEBkvPJ6VUDt6H4tZSxS+20vS+kHGirTxBxRyHfpQbG
BdPo7fqNZ3iW9cHNaoRVgpODshxPqqVD+PNK5OYOZYj0on3hzInYZ3EPX0igu6FFzpAeSnRgwM03
56Kbt2laZiSzkSg6rDyk7kH7xp/zyytFa4S8A/4mxTGUNeT0rwk6/PqlpqrqmPfjuOnSOn3qu6pf
2RMRwX/6k/9YqDjwLonUPOmz7TauQ7OVHRJ17CZ9vYuSDLWBi02H8Nds4zpZ89LpiFnD6+/X6drE
T74Iz7RmVWIv4mx2dlnVV8UIuqxhtDKKd7ElhwcBy7RYdx3ugyU0+60rnq7JP64IfJL+ExsgqrLz
XoJI0Cp1lH97uDFbWWfBbW7Ezj6XbUmSEG5FFecPWRuMVwHl3P3rt7vczr8OwMvFsVOB8WWz46Fq
72znHUuFsED77X4ibvJLAhCXRmXRvEefAYs+b8zdYAAZR9I7vvF8z1J2lksjrWGHpZSi3UWWxunr
5Ae5ETCnw53fBfM+cvFKeGPmfa3nfjxOkcrW8wBByTNL3Mk94yudwJNIBEIBJ3IR7qAg2yAxKJs3
XoFf3nNeI4sfxiRrxGSpOXvPi1KzObT1tDeqsV+j8S/3RjN/6bP+rZXzl1+fKyl6HMqhea/ImTv9
CeyoyroChTEJiGBxxhyvBIlL7ZHsHONTa4TNlakdvYJ6gLXy9Qf/u5skYn1pzXNxApVPL12oIK/B
A057umrUeHbPdNNKgy8ev+3L65f68c2cvGSu6yhqZ49Gi5AoMk+vpQySW2NIKXt+gQbhAERW0dbF
Ps/c5FilGumT9CFRMee6Gb3J3EPi0MS31uJdiWpkN6fVB5UhW4c2moNfhnmQJUn4LTf0W6vO6ROh
2iZSmhJUYV/g46cRffqntllWcSE33tgRHqaL1BjV/BmblsECEPjJrVM6zUPWC13Ya28axBtP5fzy
LK2esvFdL9upYBk6vXwyuIjQHXveIbfuj7i383u76r8kZtjv6SCQJRESEJEbUbt7/RmdbnDsMcuF
HYpdk5cRp+JZZQQKC4DkGBLfocz8JV3CuRaapkATYzmlWFVK908R46LH1697utwu110OVMyr8MQ7
vBrL4vhTKYhcpQicekIOGhEEStNdbkAZEgkakuvnNUN6/F9cj2fMh83hiq7f6fXKyWLa69NKt32n
uXRmqLdGzBQHwO8zpGDxxvL6u9uTSxccDiHTL322lBhWWaedWwlMXIV3m9s1p7Y2ZOrecRin7aZ9
9cYm/dsr0q41Fas6T3N5w376QYvW8iKT6n03KIGaFsDTHi/zkpEJyCIbVXH5+g+6vJH/+rb/foA8
NzCNkN4lNdLp9Uho65sRa/POVqiygnDqHwb+N5teT+7/4lKW65HHxl5FENjZx+HaFuWzxOEw+3m4
bSaSDTE6jlgr0CMbf7QJ/H1frI6OyySGnrQ8u1iLemlSbmTu4mG0YdkSl6HxRKzIte4f/vQnZANc
Pj3qWjZC5+ydzAatl7RQsZO9x/w8JHVT2H71mDSV80fV83JX2ubgxaJvCo5g57VG69lZGZsaarBu
yq2tOrWpg9hdIzZGv4fEYMv68o+ZPZYH8gru/n4Z/i3vsrsiytvmP/7911dE06wmtU5ycW3aZ/fX
6RBvo9uKnUsiqbdqfXTEoxos2DtUsW9tbL8uodrl62ZBoVJnQTr75CSMtD7sEYhEYPaqWxPAHdDf
HPR0uxrrxkJVFUqIOXRBXXA/QTnCl3n9gf66mNJBWObc3C8pZuedGzuRaINhVu5w4TSM59Da5GUK
eJ9GANJSR28Vgr4/f7TLSY/FBqsD5ouznctBOy7tgYtWGpvf0gI4Bux2l6gwzG1lTfYm68iifP1O
f/NoXYcPnwYVu6awzr5+ftxOueZo7aJYf+xFijlyglBrg6+7ff1Kv/tNl0KJ15d5iXM+NjaaaOww
vQKVsSjGZZ52Cy6FGjHFANUbHo4ro7Q3r1/0d7fnWrhf8ZjyVZyfbCP0AzGgTIvdaYJ+oots3VVz
cmjS6q1ww1/XbR6ZYKBgu8tA8/ydiSwaueSmmzvUZnjZIsOCuBcNVz7pyg+pzJLtH98abyh1H+47
tCH2WemJzLdHacf1ZBFYGxOO6R1C0pekGtvD61daSofTHYJan8qOnA78QvK8tGB2hCS/m+Zd6UXt
R9HlGTa0NI/f2Nl/vQydB7p2TNL0Ag04q2C8uUGmjfl01xAyMDE1ocUELVdaH16/nV/XF/oqKGoo
kmgisTecbniuh3S4iZW5E+lCxGEh2s20gV9EmJWkhPb1lv4WUnWveqtB++srskh1bNuUDJ1pIsmz
K6s2Qqk/mjvOJeYWJ7Kxyyvr+1SG43UIqOmPKwkak8JhQsnyjfrzbEHJOTiYASOh3YDxacNXXqbb
wV70YF7QHatocpo3PrfzG1za6wonPF0dWnRUhKc36BsVvoJgbpmPEbvZe+a3TjoXoy7BAOpg+MMd
nquxr9MZQ/WCLmoxov1cKREW0kOSxpbSGb04VhSFewPrFxQi6J/5H/6YPy5GqWvRfPQ4cJ/9mDZn
1QIKS7st4b7vZYm9IMk6At16eDeiLPQbH91pU2FpLXNzLMyLIow2szzbBV088LAhybsZzdY+5kFJ
FpGX+jYq5Sy+5HrNNXwH/ygbbX/kf6r+cHlZrm9SpPH+OFT25+9qk1A7DbHRbtsgHdc0VOPdxIB3
BRZ9fuOtOV+kOaRTWvPfFDQc2c4P0aPX4w8fLJy0jZ4+Qccpw7uy6mAMavggd69//b+7mId1irG9
ogL9MdP/qby2kKxZZqSok0C2wNdOcNcWjEhbDGV/fl/0G5dehM3L6Z4/Qsjznaq0KlHuh5jfUi8A
EGrge2MAOFT55z++MXZqPj42H67mnn0NCVENKMH49ghkDncck9ynpPLiTRvm6t3rlzrfynlgbAc/
YlppP9BqO/3wYgc5buU77Tbz2xZMqj5ytlBbrV3ORRNhAGUJRuv1a5rLfvbzLsRF6VxS+NJi43U5
X1uixd5spLBUndLL7wyb12QV6ro9zODwL/zENAnq67D5xDXABHp1EzRVtWRXzkZ2n+IfODZpEc5v
rAu/+S1wz9I55yDM3vhL/81LsIc6DPOl0vkuH2ePjHhYH4Qou/qgszra1aUCS/b6z/HLZfnn9NLi
pGHPKmGdPYI2VoGFVGQAeW8T+Mgke6Vq28LeCEJQtDVdB7N9Y4P+5dNZrrnoDHkSHAXE+eoeELQe
JsWwVUQSfY+szts1FAzHooS8/frt/fZSiv4tT52eznnJAQi7CG20/9sBuD+S6NSCApqSjDk5yRt1
6VJWnLxX3BWHez5SYQsWoeVP+WlBiOa5misNwO8/OTuv3raRtg3/IgLsHJ5SzZbcEjuJkxMilb3O
sP7676Lfgy+SDAlZYLG7QBY74tSn3EViXPOAEwbCpIgN/OuRWUahWejSJqX+fgqnS1DFSBrHQ/5W
Qt0czazZYhuUb8kDSElBqB3Q+pm3l2fxvU3iLz0PzigQpQU5/PenWY7qLHhU48ZsTLTvHFgLDbCd
D3H9psc+uNu868p/vfWWe3zB1S3fScK4hF9/z2cIXcdIcRGnkemu9cqeH7iHpo2BrPu/fx/tHO4E
DgFd3tMAx6wnVXaCou5gIuGHt/RYrFKrDFdjnaiXytbHXUiC+uPyrL6zN98AkSDPlkLbWQ8y1mOE
nYwBt7X+D7Qq464DxUKZzZ4+/JeRwEfqHm8V33g8lXZRUuB2LA5cokc3s6txtfiok8IxuoaNOA2K
uVL5qP8f6uQ+8cJYC+0SEXchsvou9TLslvo6lAjbWgiUTmH8pPURgvdtNVyJdE5gdIQ6y9iA1MFI
UrVn2xx/ZpuKxKu7edjgVjcEOnHxrY8++hNCISPw4iJDe7hMpPOxQstgDlwx+U8oS4+PumzloTG1
z2aOnCBMwaJepHLHLTmtrl25cd+5J+i5897xkLv0+5c//2tfh2SRvk25cWMo9cco8+mlNz1x5Zo4
C6CZCos0VQfEgevCotXw9yCzm2fUb1hx2XsZ9tmmuxVtaN2JPkacd5yMKzWHsyhzGQ/paEoOJAmW
d/JRYKtqLlfYk7KxET5UtLatzl6ou6iYCpwtEO7FrEYOIP/zGq7f5Q3+zgXF8KSxRGTUHsyT4Tt7
zrowAdHWuGN+bzRGr++kK8Z7Dz0RHG+qvHtUjnLs+8vjvjvNZJhgKJa+2Sl0A0r8MMJYHja5BXGP
1FYcpEJU3sVkat1n4lpX4J0t7gKWYNdxii3yopPj1UugjbOLw2QNcQqNXummvyl5Oi/QInCOhjNs
b5F3d3/16YD1YIvsxcJkbH5Xk4GXiB7XCo5FmCOEr48JBG1KGetIjOL75Yk5v9vYDCSL1KBYD/Az
x/tPVn1BUbrvN2ZPYlrPWW1syBgrA0lPYYVXYvHzZVjiiYWfb5DmUBo6Ho3DZrk1ODeEHfUeWlw8
f4WowSUToi+LDrrxz/cpQGialR4XKoH5W4j51xE2avQq+1n00BaF2a5Kqq3j7xypIG0lWKHq34fz
3vJ8atAWmIeT51fZdNU7HVtOCf9tN9Nh+6JH4K0R4EK35PLCnd9OAlozf4FGYqtZJ3coILpJTHiM
bOK4k7/NHvEpnLSGL5dHOQ/CCV3+HubkfpL20A5ughRkDx4KVUgVvxqtnqJeT4z8p7Gkp90bVoU7
CG2F7gsIUWtdgsHdVJm0drqdlM8NXivd+vLvOtu2BFd4fyw1FcrilEaPN1JOmmdVRAlbI5TxugD9
dFNBDw0mEs7N5aHO9izlfQHKjlCfJ4vQ6nioqInmMMtaZ1slfYelAyprUQH8S5+aRRgl68Yrz+M7
Axo6vp1kdD5CPKdNk3hA1Cz2DHMroFve6Sz+Z0vA7RF+7GC74KF6f/kLz94E4jc6a/yNapzBzB5/
IQlcrsopNbeo7VePZhK5H3Urs/5ENmwUPBhbmFkjyuDTPup8vbiRUCuv/ISzaGQZXcDRoCG1NHJP
thmhnm/lSMBvUcFpvpY0Mx90agSvulTVtMpGDKJkp7uQNczmyhY/30rMpemTnFFV5SCdxFxePHR2
6E6Ig8MGD0z2Oe4dltPdRsVk+1c209n7x3c61Dt1IEImbbGTfQuHNHdwIzS3PS5XKEBI7SMz+qeY
omTtQK+7yQfj388KnQPuW39xfrYAbZ4sr99rZAzMreMM2T2OHtCHmxy/hVdjNqf04Z83E3BQE6GS
pYN6VoAfYV079qCsLUksouuwSg9zI+p1ZVj1s1UPLfYcWX7fQ2ALct2sfl8e/uxaZKMs+o0LXBBw
2+nhidI5nJFTNLZIM2JU3nnh7QyP/MoynsC8mEZCCDYry0i/CGDbyaWA6Qwq02VvbzV06r40Yzkg
5W+Hr7LIkcSGSo5MbBbLPN7kszPWKN6a/Teqz5595Ze8870OfNCFi2Is9a2TH+KATZA1PbLtmEXO
5wbUGY5BWKFentXzK2kBHHE7vHUF6XkdbyG3HYUqycu2eZv8sU1IRoHus7Igxwu03kDIXx7vna/i
uSZdpB5JtHp6TKzMjXpyE3tLsPAzFpa5djRxrX+z/OijOgALR0jgU0TjJaaPe/xRUuPFmJW0t/aE
gm7VVHVAAiYRusTL9PL3nM0fhQaYuXwLUEfiweVa+CsOUWVLYgdfcZsMYLaRIAQi5JaifDJk9SFM
s359ebyzT2M8NqUPKpxnhGbRyXiemShvVvQdxjj8pIOPWwP/x43FRtU4vLJYZ3cag3kO8MK36iow
7OPBNMw/K5mmBmal5fSMuJTEuhVbSMzp4j3JGQ35xfr38he+M+hSQraRowObCxH2eNCi01oYDXwh
IE+U/ntfP7joHe64Xt2N6yOzrByosZcHPT/2zoIuJ0gFHQXE8bQBgYCO780ln4rxc/SE4imKBQnu
KYbrIG2DBPWmKjBW6Q272nZ65ezbEg3yyz/inbVdjsTSl6diD8T0+Mv1cog0za1Z2yJ2No3e92Ad
kGXPUTnfXB7q7BjyufRtydfQRaIJcrKN6k4zUSihQWcirnE/jFN0mFOoXJdHeWcpCZY5FlQZPTqC
J++TNuJqi2shbXBEHRD/DdNVBpZ0q+mJfYjcApW40rnW8H9vFt+aVoCEwaacJqIuEk6JhxD1dmSl
V11eotEaomiFr+Bw5TC+c/iBviAJRzwKW/v0ikbtQfexS2DTAMxfN5qFhaqHbWZSN8kdksbXWuDv
zSevAZEukFhKcierZoUwTRaoHGaKqBOjVEgnojTCDfBYH5UbDG86N0u3lxfx3fmk1Um+xbng8j7e
lYU5uWkDSB7HNNQycAlE883U/I0Oi+3KUO/MJ+USQgsItqgG+ebxUACXR7NHoW/r5Bp6hsjzTEBL
fdv/CuXSXkeO1155/t6ZUUZkOKDkJIqn9arCTWfEIonahiga11GLJyrBu7eDSNjeYbT0bRKOeSUL
eGdC2ZaMRXOVN+r0mMdeMyMebixXeB6t3N5Ot4OHU56bFnJ3ee3Ogm/nLey3yJmQlUDL83hCa320
kYYP9a0FnxOBlrpal2NUra06bxcO37yVYq43YTj8c8NsGRmoOHUS8kwK/8cj262YyqQrADclYbEG
VIhLjV2RYGHd8B92DXWHJXQjsgDadDyU3wnlWhmQrRTXzq1okCJMu754NGMEpUxNXStyvrd+iKI6
S0F84ZufHIgMhHbUTVww0bJx3AkIRWiHBZZK06/Ly/fuSHTnSF94mAh7j78s1ZoMn2WUdiDwl+Yv
5Nk794OhxboRYEIwv14e7fz0kQrz/PAALaiN04d3nlsTM2Mu6pq8eavZfoadUwK5Y0ryvY677uby
eOdft8hOUCJ1F1K7rZ/MowJLgKxDaW+7WHdu7Bx0Q2zOzTdXhPHHy0O987wvYwFzZy8CRUNC5ShM
69BzIP/v0PAYvdpRK3fw8lwGEZ4tzQ7phTTaOgoG64Pbos5arAB+l3lQt1ZFu4/iWhjdXv5F5xeP
sWTEi2Dv0ofzTzZtTXe3qbSMmnAUhk4T8CJm0Y/RtfH9cdAsKjZU0gFx4gmeGVfGfmehyYlpci7w
FYDNy5//FbMiCVwbY9g72wjbTxxRSmy/y9gUW5jAzcoDenwlpDu/ht5uWJqcBHUOILzjAXPkyQhB
sG/uZJVtu6lPXkPRl7fUBnW0DzV5X2DHEAxhX12538+rXJxRiuFgbwFTm85pFTRGI7couxE8Z1zr
YeBELH7fAAJMi67+PvfWeMAkww8Sp3TvEE7Ucb7Bbaeax+HF9poR86vZvLIbz+ef8haVyyXr8omt
TyLcHvb3ItFFWGRX8cExJZaEU1seUCVD99URHy5vtfeGAzYH7n/RgCbdO559gHw8c4B1txpdgOfG
RH9glYo+Q3vH6+dNg51ufuXdOT/a1EGWtBKEKbH0aeWFxRS1AWFza2VxKbHhq+BYSzyTt72BG9CV
MMxYTu9RvgcChMjZZGdRnCAfO/7CGaMEaIq8qMg2tWtb1Kihy878OCq0VF2JPqAzZ5DW8dv4we35
imaGtypGuqlOhd3s5ek+D6395UYDlUA/gjLmcvL/Ol1FBjqrM1qTdkuhdrnyp2wF/yuurhyq82Vl
HHY1KS4aPuI0uNal2fco/oOtLaf4BVe65ODmRnEoABNiyyt+/PNnAU8AFr2Uv63/CWj89Vkyc8so
tkGXZiNzjJKD8yDiSn+6PMo7G4ev4UlYsmk4hSd7tRYqqmeK+RgepPaLGuMcl51sGA5d2XRmcHmw
8zuYttFSTNLpnAkm83ilJmSwSYBD6oMyjr/Hmu98h4kUzbeUgzW54Z1ACzNp0a+4snTvfCXVSK5D
3vQFhLns57/mUhmeWqK1JSWau4ODbAYGQhIFXzlp+qfLH/nONmEsmnKEY0uke7IdBTaY8WhTz3Im
7ApiLst1aiGJAAsk3sReFl9BIb873tIAZhk5/KevuhQuytKey0ubIYidY+ey9whWbkWT2WuTys/m
P3wfeTsR4AK0PuUIEtK2bqswe7aK1N1g8G1sqyxEi29JxCacYa69KGeXDe81h5vABerKQtU5Xjwr
m2JLNMJG2nRGjbMulfesJWMDICNs5UYX0jOQxUTBMNBq2cVrL5f+bp7oBOuofa4AF1+7cs72Ez8J
hDsXLrvKAg17/JNmkKetA+J6W5L+HfjV06YcgWjk3pRduWvPlpehFgCcCweWKunp2xWnLVZq4PG2
NF7rh6juxl08jzE69HAYevjPV7bT2W3KeGDNliKly/1zSpJwEJlHKA7dXWW28AxlQZs7mCcDZdPL
++hsDrkFyJGApVEyp2R48ihnqFR5mGabO45mulWjnWKT1JobbvIvl0c6+yTwZdw7LBTNUoer+3i1
RqFJN1pszi14Lc9sGmcPSyG+Quk8H4X/NS3x5YLRF0rX8SjInZiAu6WzM1DYLTZJlpqouIdjPkrx
z1PHtUgWDkUXnwnvtMUzW7mtRhzddyHspp/0l5B1LSfEsTJ9+GfsrgdVdcHQMhK0qtPTl3tG61RW
I3YJ3j2rTG8V7k+adRda6pDrWnil53E+i+SwAMoASSziZqe7os9QY3bbWuxsF3tj6p7zIUQK4uby
jnirEv8dwEApX3gNC+uOahl8oOPF6l0PKHCFbvGgDfjOWtiol+0tTOfOxeK3NqM+6DsgZ/ecEKbU
hNgR7uiTxtYecsLiFeVnps8bIr08GNoyV6s8s5ApjkY5tVsDKP63pnOK33Edtc9DPYtHSMDWkxNm
WFP3TT59AkLb4UXmms+4dyk9iLpSGCuI/2YSDGnk/MQNFc8YaL/6/Sj08Xs8oEi9bqgMH1RKLW/t
mdNi8Nua/rynhsX9l9m1MvGRm0JcJSEwfogGE9qGb0LhfNCrXvV3ePxY46bKM/eXb0l4xmZsxy9h
mw/fC3OOQUp4FEfuImkjd8Tl06ib0FHRQyX7QW27wtP6res0ybwGxlZUWw+5iiaIMj31Ni52DMaT
aGv5a+iqotzR4RWbEBUbhLOccR5+WRGMynU0chqBJ1rJ0K2mFjlnG1H8OMMvwE7Hot535YCqQOrS
jEbNqhvceGc4KdJkgRJRG5Zr08dt/LGUeRRvojZywt+WPXYpzuG8A6tET6ziVtXjLFYiLhpDrhJb
axum0O6oHhCOJs22sAa/8ANd0LzQtr6M0/G2KtU4/i7qxmkov1k+BuVtN01f+tCzsjnwhN/6O0l7
3l5f2ZFsuKMNSX2DkwbIxYEVfd5mKNvZqGOkc5MorXZpbat1AXQEO4nInrcdvYkgquYEVmxZbVol
wivjnz4zBPQEgIvSAiwLovrltv4rQupnWU2Qj9NN6I7VXnnyO4Ym5dbFNXHrmZV6ufK5p+OR/HNz
8agtVHjajCdRkmOGMbBOL91HFjrB28E3i3Y7j62JZily3/Z6jotkuLXN2nRuPdkItUGwyzyMs975
O290TGfn2Wkyb/sQn0ykS1u83hG1RzUpkonIvlUy9pAat+1Rv686PQuf4a3BnrLQH20epjHCL11Z
FhLoEMVQ9uIsfCgIw/svKvKMamM2g6nWrpdRtnCsbPSCVroKVbBiMMLHoq8quUa9s8SdwouIhGhj
lO1XCRzJQ69Bi+nJwsV7qU14/JhGd/adodVI5i+P7g8d7yh70zZpWj74iD1Yu0HpsXFjpmb2x7DT
zCkDvSHFCrg1Uv9p8Mz6I2Lz0VdWqnBXBsJ996khk/4e/fZ5MwyNSp4H5Lv0A791TH5gmevYn6NU
i+Y7NU8gSEKr8Sp0FgoPxGWZwT5GVAD8+WhIOTzhnFyK3aRhnwrJfLTu/cqYkl/W7Jc78llgJxld
GN/eODTEcKLsaEfj6YMRCuYeOGy00zpL2sJ8bVTUjPXNkMQxnjto2iZIiKaRAVwLWTM8Wwd3dvb4
zmFR2bd+Ez1hVKmPzygNGr8UYZ1xoGhmROji1D7NUWHm2Ir4SAWu7BaVstfLO5HU7eToLfItJFmU
BdDppdJ/svVlnAwmV161R1nJaOSqoZbjbeESc+BjbGYiFWBU6bdbZDfcl3wMxz9+xLXwVJchT3tW
gRQOZGsCLVOUdzo8bcrkhy7K+CHCPsjYFFhF9iucAWp7k3AgIitAdQjSLqqEE7L9SWyWj+xxPO7L
QkcDtp5mQ7FeelU99ZjR1h/AWWuY2IsirDa6Pjh4aDelhUNjNKC0dte3HsrVatLRQlnpcQmME99n
IAoa5uLJpmwK0SPwipie+IJVuj1/dbVZOK9mm1c/hIyR0u7Q25K3IonyCK1B3UKdjvvAzB9wPu7F
72QK/ZqLyJXp9KDcvDL2U5d1m6KczXTrx7nftkyTZSUrD2Cg/EZvz1vhOYNhaR/XvsLrOXbqgvvM
mTAyD5smWSdzX82BEadRuE2pAz7YZuVL5BPLMvzq4g+Jmr4NOOg2wXth2qYRp/s+zKMa1BubUa3C
xEr3oUStn/cTR/HpAwJofheY+jh7WyeBM5I5VGI+tMNQ3kz4A2f4Q9udfot/rQgPGiE+XtsF9nuB
aMcBVwnTbCdtFbeeSj9lpme+zm0Rdgiptpw+FGa0Jm7XBd5w+lq3Em1ahznuvGuvEo62orMRV+5K
mrx1QQmsSiyKZVMxA9ro634I3LhK9Ee9RPnpp4c95Ixou1UVGxW3HdZAgD3T/AOBi/N5RGY/e6Hy
PK+10kjF3klF9LPNc+Nj3UW9gZt7pk/rBtXLV8X5iW5QfGKRU5DXjbYOnRmrCR3n8wArJYj3qExZ
rwDoEweBXSyeeDqtZpeg/Td9x1/ANx4lwivT99qXFstkmGP+MGaYGQXQVcaXqBNeujJ1NayBE9OY
Vfj+3kQVwlHracBk1sR6NHYgb6OZhU8horr5p1Kbwm+2VivrMVHGzIKnA7avsK8LLFe0yXzxkAFL
7iTCa9SN6r5KXkJLFina/rmXeLd+y+7H2C9RVostkm9kxWa2h3J6Qf/S+W3zh6BD7BnIa2ChkJpP
gZ9mSu7KiGfuJmqMOHQ3k93iS5Om9Zx+92b6Ul+GMLQ1gnMX5YdDLHCj2cdzjN0CAvDWXat5csDc
Ftrvfew3nnXA/KUwsJJNa5wSC6RIIcaI0d+YVWfmv2ig9f6B/5dDsIrhdr3RPTwWOnzUEVyMkni0
Nn2kJfMKK3HbD6xMyvpbbzQWfuTSNX/qIZ2An31dJ3IdF7OKPmid1X62jQZ+SumO1rSbBtOuVn4d
J4euG7PpvoU7NVKA4nXZ5MrQbqlpaAR/GINkHb6kvt+lAWZq3VZfaAwjFfgifoXEkVf36VB0n5oS
je8/xGBWidxYWNV7lN8GIxhT3cCzKU6viQqcPfngYrlo6X+D86FceZIgpXZn9loj9b2WjXm+M+Zw
moPMozc3Yr0rFwfrrtW052v3++n1zrDURghpEEi33dNORDQBMojH2tlnhIvlB9HOiKqvKIy0Py0z
jt0Hp+2xkMwSQAcbrWuLxfC74DazR82Zn/wRMbRA4MH1x5mmGduRquwxmwxxG5e7WQvlj2GQPfZX
ahh0D7I9DrC27zUmXjhd12dXistv7fS/I8WF4L+0wEGdL5nzKRzaJiPLRhrse2HICP6mVXX5LSpu
frtGrj0jbK7Q0seFUnyyS6cpNk3h1d6TsCeLTGCk+3GnlVGiL6mNYTdBRQc6/EiShaEfcBrTQumw
xNQe3ZfK+IKRabq3q9pwnks7s78IZ3HaMRJ0Rm/duivEFXT5GxDi+PMWdhR1+oW4cU6B8RUw1TCy
+v0AKqrGFFDX7zuXTLrG3fYRi4vM3yi7S7GVjcYwBuktv7ZTWVnrCfHavSamrza9nd/g4TCZxQSm
/2RjqCTCwbxGMz0LHKjKAEE04UHzalPYPI6ZbTqurSenYT+401Tjf1ZLLNuitKYZHYxsKLkSSarj
pzuM1XYBwf2roAs9SsTbl842MBoqAsuR+ytqt7uYPijGf3tFzfMTTSy1aYChI6ia8uSMUUHsevk4
GcspPV4fHeg/chbYvCPacVp74FNVLbTS3QP0SHXgF3VVrUVPcnHwaisVDwC00c7to0TsNZNSyBS0
k+nNK/yTstAMrK71vQ9ZL+ciyGSe9y9p6ooUtKqDkN04dIm5IoLNH1z+rX5oc3pUV77htAyN0Jez
5P3/K3mfqQ10eeRljjWKfSTFcFsTED1Sh/fv2mb0fnftoOGQjt/KP49KEZaasAXOnB1zem59q2tC
s6P8W+de6uzatPWHm2rwevEU5VMev2S+pcSdMJCAvhbjLjvxaNHoeqHbCpSFMBchlJN9UmaWRm2o
Lg4y0/07MQgUiBXkpOhDQlv0SWsaXKzTBgOrwEAV33yMM4QosUzBsTLIWsRxb1i85GFK074tgwkH
0Xw3Fmb+OkYmLBArxdENFcC6/CP5RgsV1bD2r/Aaz3beG5yZviVcwzeY9fFmj6SMO1Mvtb3ndohI
JtH3wVHTb94S54m3MNpMRtw9omLp/J6cObxS3nvTDjqeQ0RVQOWQLfCeIId4PLzZJ1idjnN26Ger
wTbJj4a7XDV4fg6EHsV6TDJUsEcrtptnj3Jpw8vvyCck1rGhDuus8L5akVNFG9MjwA1X/VyExQ9R
dMn95IWi2mYzKSc+iJUnxyAGnKZtcu7odgrsDpfUpwHQ+h0SkPjRjDZmCNBZasiSQRnX9i/b0Wwy
0XFCyiZShqs2iKvH0YGOlW8euskcRDDJrNa+1opUOb21rcEVK0pWvh4HjqFgBOtxKPXdlfvifOux
bMC1qPQC9OUfx9NWDrNPYUxPD4OLZ2Vg+ZPaG3IeHqigVzvqAOnBpzeOCWf0qx6FsYdVpL5f/hGn
O4dHEiUKgA+UMkE5nZbr/apOotDt+kPZ0gm6zUNikYAzbmBp0vfUNi0rdfW1bbSDtdWcSk8OdlJh
Q/vPP4OO+MLX4yIQwBCOp2Kc58EQeawOmTe11mZwvXHVIWSPGZUZF9hjikRtnCjT7vvFvH7qcUS/
/Aveyip/b2JmApSnTtkFHCKgx5PVaP2YklwSNwdMMCKxW0QZ5kD2AjXRWXWYgCRYUDZ3pFjtD7tR
wsQBwK4eMjV27Rygl+3tmzxCjaLulYZHV5v0uDYZjZupQOnmpG5Er3fpFsKxvKtmvRy/h6yxv++H
ShxKO0R7SMN9bS/9CO9rkq6mdrcO1h+7EA+CcnP5e097DHwuXfjlQ3lcF/Wl4xkfDNOaI82rDppw
f4660Pp1Gmdf4kbV9pUW41lPfBmL+gEAA9aXvt/JWGmqRI7JTXXoB+3nCPPMDsK8wIOnx4l5V3fU
RoOktbxq25aq+DSEMQblSdF9pSLX3wKKu3r2TgNuLnqd7gpbH9QJIcpJh2WioDm0U9oeNKCvWAMr
/B+RPG7USncoYa5MmczXuLBv5PnjHbboThGVsL+5PE7Dba4TVx8b1R2QtBNkRVg/Wzd9Zcr+ZsgU
upp21RR9cpC6FmnPGBPn9WOD28U6m3KVv854KRavPoWOxyT2tWhT+nl7ILMzPUqjrdH9QjF+GLee
O+fhDhNnotHZxQh0XWLy7H7t8TvhzbLKZHAeoLhkwwdoXzy65LXqVbOrREu3DSpD1arvuaop3Ngj
XqmO10RXNt9ZYYn5B2iF0jN4pQXHebIj6iHU7DLqq4PlWuphih09Anci6/zGoEMp0ALLjGjdOhLz
wLJT9U/YHaPYGpgoTpDq2KR7yBG4mwL4SJDOcuPPeR1V0804G1q6rrFpvO0xG7yKzV42xskaQjoh
zVh4LrTmzONjo0oAAPFQtQfPYwc/yoqX/T6JqQ4bBvK7hyYznAd9xuhwp5nY5T1qeEvLVWe5GbLp
WPZ4Vzp47xwuMC1Ui4Hx0Hk+owOarT6JDDQEV6dVH0a3B0PZ4TNhGNVj14j4aRj88IkY37xtHadJ
Ax1ls3qBso5fohbQ5JVg7p2jhbyCWDAnCxT5FOIzxkU4DF1uHSSFZOo9szsEnlHOO7uh3z/rtKGv
jHiGqANuueBm6ZVyuywCjseLUnV9boSarg7W0Eftaqi9clxZqkj0NYtZYMXZ2oMpPxop/xFGmZRZ
1xo1IzA3WW45V1bkfAL4fH4EmgywhM5+zeDZYaTXbntwpOcmt/lME2ytR3bv/vCiIanXEo8R7fby
df4WLBxvTPjudMGXPglaV6foYTPN8PawanUoKXVb9zgvhJgk9ClYW5oGSfhUZ7YmA7BgRbEK89n9
WbNMwx1ooPjB12YK2uWQG/G2QwIFf9XRz7Ud51dWQYWR7HCorbz/lpqQcTbJpGnbcMqs8kqL80Tw
n9cX1j4tdnRmlhWFD3+8klmao/SpCcVLkWfyRfmN8ZjmbiODEb+oNMjCdE728Pf7x7aUXfnBUoPZ
AR4z0/gzEWR5JSo4C49ICbisF9EkFGoB2B7/HjtCcArh5+wuY27bjBhgzuYV0szSov+hSASDOvKq
zyauucMahyKD+r82F9YVpMf58jpvlD4y2qUNRQ/9+IdI3CZn9MPSuzS0xwZJ/GqQw2vlVKa/KiH1
07icvFbZN4mk0BOUkj7uei4NdTfZUacOg2iVE69BZcWhsQLsJ/Q80DrfaI1VZRW6+I1M50h9Pgqr
O6/GeIPCU4TWqhv2U/vr8mZdZu1orwL4hO1KV28xkIJae/wxMS2nQUWhiYU5WgBf9Aq/ErPmwcIa
pq/TbhXXU+hs53ZW5afLQ78BqU7HXogthr2cF37A8dh6j0hZ2Un7QCPKHstVOY0YDulxQiBMExMD
iZcUpaOY30KDwAksmeV9ssrDoZUYvOKXhC6XkYYgP5QbvRLg8XTJPhLONrHi1Fr3jsoORaeP4qNJ
126FeYmr6cFg5IV2UGHZfDVFV33UsFU20PryVXunhYmeV/g+TwUM5zaznsdEFTKIu3HE6covrUeF
DZK2y7t0iu6oQLZ7EdP42dAUjtTK6vH+2njwsdzXQnZTuUWqbLynwV1WO5X12ISCSKzHTyal1s+q
p7W+VjTvfmrerHt3lbRjY5XKSvwUCeIg+6Jo+19FOPFMgAaXboCYl1XsKtSJx53rafUhrxz69qow
7Z3EiK65oaOSm2svxFpgscuDeHlXu54kjJEwcbdu7kz+QVvU/3dD4xm3We1XuDV1Nm6hV1b4bHMt
4Ahef5+XgCLgcj3/VfgpkPaxzG6O7yh81cMaSkB3YyP95+7AEs43Ch2ZKxf++eGEksKACN+R/Z7v
57JoEQbjBrprqsTufvn9YH4Deyn6Hfz1qIZohFTXSjUhjj6BT0i2ooBKL5enOHUGgrSSvkAMvmgO
Bih+0R6jdWPazVHljGvcqE2XsryffMYGfUgenEhU3k3X2O01N4M3Ov/J4eDtXmR9lhrWGRq40CcH
OJAW35ltrdLbQaVlbZB/AmwLEDJLb2NzCJO933SVnwYirWKzWLWtN2Lx4Cki1z4L70BkKXNTCVWl
iG+Cc/qCnrn/6KT9AvqzzRzruAFD6OwBINr00tSUnDatb6NaZHHL74F1ZM+YbhnljiMDWWN2XHxo
16PEMCoYtZSeLRZFoYm1n7RzJwiNyRMYn2GbDeTk8m46LWQuYhEmpCoUcdBA4+o83k0d4ihNpHz/
4A3F8LsGobNz8QN7nQ07fNI1VivorQHTyjEu/SuPzxtn+ng5gONT0eYxpPuA597x4L43YURWuOIw
FGHIQ6zSwZErRD7KH9hGp9En8tncoyPhG98jTznJJ0ka4f5wxIA1ZEIVtl+5mml8p/yjVBugKDY9
WkPk9Zj8ptmUfiIvRIU6yAVC+uOKLqT2mUM6U6t1wiJ6CJtYT9Y0ogVs7rnth21iN5n/OTJi/1GE
M17z2HuPdATckPqmRrOnegB0UiGFOrbNj9EYK5p+l5fkbc5PpgVOCMcNyBWh+Om0zGivmm6tO4ex
w9mC9IbOqP9gOE23GYu5wXTaa/qdgyV4tosdrXi1Ne7KKgBb0sw15WeZ+r+bNnaTvR7HSRKUqINo
X/22oUmUFhiYoUnouAm+6Eln2yvb60P3eWxFo/CIB4BABIKbN3bgRpHz2DoitZud3S72ruEw+u43
p8BR7NloRlHdiwxn07UnU8kKOmKiWT+miX3bWlrZPAMkLa2nDOBXf6eQZsMzIx7nejUYyeRsgORU
yRAUtWmszU7M5a4tFxExmuZMK7/L+9AW5I4PvpelH8vSa8IuGN0JsTEh6yb8UqV6ughJTs2AhofI
7PTVDS2SXcnJ0T6pxp4PliqxBwx4Jfwb7Gr5sbix4cUXIDPf/sGIXdDYrBMt+nx5Hd+Q96frSNLi
AM0HOX4m0JjkOqjmrjMOeS2TAkmoVnwnSI1wd5UI+f7Ecb6MA2WE8wZs2JRsJoghw6b3OADrDj+y
qA3acJLm/dT2mfHYerhCfUhbZX2KwOIunaiCrtm3CkUt7zmKM55aRx8ai1d9jvvXWuZe/LOJkWYt
l4zN3/iNtP2Vr1Jef4Gk6rPfFEZCXysttnVM6HkFWvTO7cJvghbuopKFNerJWwWuSeSi8KeDq4VC
7tHs7J4szba6e86cqR/stgdQ4/ddIu9Tpc/JNdboeSQG2o+SF1XABVx46poz0KqFTt4bh87VZXSf
KT26b+1O9SsDB/Z4M+HuVhzAVM3t9vLqL5H88eITgC0VqP+j7LyW5ESyMPxERODNLZSvarWRG+mG
kDQSJJB4SODp90N7M12l6ArNRuzNmuyC5OTJ//xmNfdn8nnV6adFBSl1qLIL42qVb5deK58ns0C2
qju1d6eS3ozOfs8XPG6lMMjYb9culr2jtxZ+Cf7ZSOTYcgHyEys5xHjZ4AhkqbL6Z2ggQ0fKUnUe
ASRrDoVQ04yd1HvT7zbFMHfq3MzZtPdR+dmhviTZ+FzWZWEe2a5KEguJm3hy5zHdviB2xUozXdUB
XCbXHfSfbkY3cj9Lxaidi0n4xp6Jpi5Db6l9+VI5MLg71xk/GcMq4fzr94M7HI+K8R3/bl33ySRZ
TFqfiYuf4rr3YcG/y/yoDwkcvZAe2Bnv5Z7dfgvQLwAk6aJ0rlrGFQScTOPQpJnILn0WVNgl6DAS
NyMtdPxEN+2LR1+PjTrs+i79PqAi6p7f/sHrt3a1Idcpxpp1ByiIquT1k+aG5WWT0wXnhhDu0xQv
Lr2al+vPA9ZFD2YRL+Od3uIq6YbbrgtrnaLurANOSMRXP9n2A6KZdMJPR2V4AMwEZI3PYpTYz2l6
1Tb/FEkvuiifWgE7iNFUHxFimvpPRjLLL25iJDF0tRFi3Xs5zjA8TH2W7j3c8g/trQOJEgUtoCkq
kWuffl1TXh24bXJpgpjeMZy1MV9+wHkd3mkzIEjYSrFAmCstL8yLtH5cpV8rDauPjce0rPsy2cHb
0fqL2wOqha4pU+1dUBauiNq58ruDNlnOdy02NGLFB95BuUs8OSZ30IXbbwkvR6oKom6qDjPO12+4
HJp66bQ8vVSTYZwyHF2h9Ooi1Q4iLQwS2jVYv8Wa513W9warv71aXm8vwBn8wdf8FvQ91xIpaTlk
q06Zd1aFqp8Qz4//OH7Z0UQ0bmm2oVerhBKy9ORy2l0fx5hcmsoW/LtRETtD/M5lzGa8L2bIbS0n
OIbp3xa7kO3HDFLE8glO9TBvO00E1Zemma2D4+ZjEkO+SNfrfJ8AsW8DH9gmmhZZ5psKOlS37RTO
5ZfGkEP5o220WrSPKbHmXbtNtTErk3Am91ELIjW6pXeZLDSrH0a4z0cmRrW96yRTtJDCzW9YkA52
IeyE8huf6sBtxgmIiE7ySfuqLD2Zip1N5i4g9Nuf7g1Kw7cDnE+bvtp0+NdF0su8uiMxGazDXXQV
5b4JFb81Nfk5SRjIR02fAgvvMGrDXUpUXvktqwxbG+5gcH/YX86q6vUQjSHiurYozSGdrZhAcvGp
mHJD9gC3Az9dkEgz8lD7pXP9DR5fUMHe/v1/WHjVpDA0WMcK7K7XG5tpOdeRBPI70qshp42Hwt2O
5PpqgdZqIYhfdmF2e+9u9If7CQEP3E/Qu8OPvhG0eqmkkx3j5eyjOfK8CB6g2+5meA9FWBX++FOf
6iwOiYg1glNs+8tD25dlj1mtsrXQHWyIVUpk/jnLZn870ul5K6xnxDvclISIFj2QUP905vOfcUdj
FtB1cu4eaF4N/xADR8znNJgz9zzOBFV9K2aox+80D/j7ZWns/Ns4kXNNXJdK3MiJYdWp7eBDanU3
nZ3H5bgBnL5Hffl9UL3+0ld2Dk0t5xhDZvPqyO5NqXlWqQdnhw/XOBKe5bUbq8/L+aUpq/ITXyxt
gsyS4AN3g+oLhMfRnzDLypbOA7J10nJflpn2L8b6sFbe3ip/+OsoQRbmSphzrtO4ayBxbDUnjf3i
MhXDEuOAmtUqPdqG4J4RLLnv7ROj6h5UivH3R7OeyA4OEQ0InMYnY0g/BBIMdwPGLexv44yl5L2g
otvNDP5Lu6OvLi2rGPL1Zu5Xd9bJkvVldFR20v0sbjZtC8aSHMmnzuY9Zi2YU9hqyMr2Tp942wOs
V0qEJGsEKjLWqxNCzf2Sj3BZ4aN3/i/0KAoGeysObQ5OGRpuLew7bdYt4o3sHkiXJtxfydPXQ0HT
y2ozi015cSY3ow8vYuEeglj5+1aUzwYBjr9yxichBKL5g9sqzDkaFVTPOsPD+k4Bu2EwrY8cLI9G
majDW5Q5Tya/xvS2v2TLqM0iMsdaHzfAbT4W/bMzGfaTw2jjcYAfo0VwVZ3ieViaEX2NkLO2aBA+
Jj+Fvq13wn/fVGq03XDx41772BWaHT9ThbT02C3FUh9WHlj6RNB8495rm92bN0kRhrsOl4gx79rF
vt5FBYRmaeEJeUlKP8++ZpaVli9uOvrwTbPAPNneLCpoi9RLaBVMKjdjXQj1Cb+nfCdcDeo+R5fR
5BEhe3EJmQsAKKKmel9iw5PlezJtyhddzBT6oljir3E+ksDdVBxwm6qW/kfhcbvBGHum3GeWHXt7
3H2LjBhSHHnsggGUbauTU+XCirQ0nizixjPf0PpNjwhMHuIhlv5uUaaTfHVRVo0bYn91Z5tXRsXA
OE653i5mh2aH3NNBvkucwiJ4vgrsr7HKDO3UT6bbvWjFhF98Xrp9aKYtAc4QSUxx6J1WtAjXoKQe
B/ZlExrK7vuw1hMRbIl9UebRhdQQH9LJYGjoFCatHdwGD2emPliWb6QuOqBu2I3UCf7IbWu6EWEj
vsxDSMuF9tmFHwoJMbVa+FJvV7GbGoGZ4nqNo3PGHQ/eyOu3iy2f66ApSS6aWxrD99QZ/QgnR4UE
TQ3aJhhInE+IT7DuVc+bToOFKe0MDjzgZYrE64X7tGYe4rvJZV5S5UWdFUyXnofSw1Ah6fYrrGzR
nURj1N6hhaVXRTMF5bujSvcLaYU5oi19yoP5iy50HS8AhgMMSEMlqnI45i7c5lNiG5hUhD3Et+8p
B8k9UfTtwNjDKIwBGzxFMsxu2nlzyhdLmmV2CTRgkL2Rzd6GGCj7nWe18YW5DRRNH1kLYFahir0E
SkkjOzOs0MtzD3Y8rMo7OMhtFeRvWqW6OlNT6JrXyumEG17fFlJe2PnEyJNDYBP3YFStd+mSRGgR
Kg1Oa5QE1q5LmvZ76cXBF3j+aPI1q1LDp7c32G35oI8jcImGab2LXvMTkt6jlyGY4UIrQeJ1M8xy
0zd9q+A/yjQcuvjOgO833+ZV1+DBQwRV5AoMDQQq1uudVdA2FDmB5xct9+sUylCDeAn6v55vgeNs
KwLCFDl9lV206RjNg+IxbPwCVpsdykRrxidDOG55puVOYEbAFA5gb9kAFwrH62SR6Z2P4ebCjhT6
d2Q2uAQA+XWwEqwDZnaDci7eZJenIa+8937Rz21outXwHp+NKQ9x0NMeyzH17jyu2+sUKlhc41am
ARQmzqvXjwujI6h8S2Bd2DR+mR+1zqg/9bZeIa0huAO9Qu9ZqcN8r56FNLeO6DInDqe5RdviZcbo
h/BMnCHkvNX1MEUU8D3t/bl6qAuVt8+2nnXzvjLnwgiZF5Zm1MKRelbNOAE4QyC00sjXgmHJt0aX
i/m9rmu2/yM32vynnZcCyZcpRuKfpTWnkclM/YOoZ28K51k43ja2vSHboDnqg3OpT8Sc7tTYkVUV
2glTx6iyzcbJNtQazdjMOra4X8yhai8qS5tEhQVSSGuIEnjfz5NlFP4diP0GL6M6UBnwT3dW3/ib
+F+mgECzjV6epnasnLAmNRwJzuLpe2cuhxdfCDR2ziqy4up1np1B7lTsVQe9RrpG0SY32G6Nk22k
/ktWKuiXLqrCEFHpvUvI9VEARMU/6wWEfo2G9qoip3DFstGS7alZcG7yi0L8WwF2H+ZG07a1idVw
kWt3qsMf1oSkiFswmO26/tWaQAiVijtNnYpm1A9iqsco1s0yIjNLHQwak1BY3nhny6+9538LBLXh
Nz/aoD8DLb42o66zGu6v3wyH0l7kB8eLvTxMGR5gZqaD6N/ZAdcF8Pdq1CJsoUCFb+z9vD7QmOjp
w6FGpQ0OVgod5Uzn1ZvZmFI2aDBa95hDN4+VX7giJPAb2HWIB15/04k5qqZBQnIYisD5THwSkVC1
n+TlO3vKerRvWlt8kD3d1p37858eLachVzUYJ3jBmq8XJikqwPjKGA5V37UbTznVsvPzTnQhjArv
Hlpx82gBYxmt4hngrbPia8Z5S7CRKLn3HqWNY+qUu9k2oA3YYQT0va1p9d8+yn7DDq82DusF2M9y
vq4uDDfG2zJQQ1Au7qGFPlcgvmrmZBgiuxQye2oyw1aRNyzu8uiKuT61uVa7lwIFQ/3UyJY7d7MY
yVekE6bYtFLTkPz3FuSRLKC2b0w3c774RqF/a6hopLPMNmiVq6rsQ4lba77lwAuCg/BL81nNKZa+
eWlO1aVsA1cdAlHI9GNAUIKT7so+nhtzy4az4x8CzaLxLWUsTPGAcNcvKmr0oS9+tEBQswybxBmr
jcycJt0UzKcL+Jsi7qNmkMMPM25McdY1UpN26EC85HPOlXc4YvlVbxqEk8kRPerYRISr4B9dUmXN
i6IX3uKkCie9bazRjZC+jlUD+cEyuAThSmafyjkph9UJbWw/eFmQ3zOW/sPeWPmowEeQ5zC5vTrW
NMPmOpQV6XGuEmP5YKaZEVa51H+qqV2Gd8WMX9ad7XFdVhhrg+niDgUUDXf/CvYOxEiv5xTimLdG
8c4bfAPvbGKyvpIlLe6lbV23DKgs/j/GwLUGldvvieB/phmyqnowhBm2D1p9C1wB6BCe7LTxYxwO
tKStt2Xn69y9NDJX/vqHQjbCy5P+FT7YtRerIxQeqdng8JFPMSwMMtUTo7Ye7MUcf7y91Dobufri
1gx7H/Ik/Yl5za0mTm/hvta6B24SKmzMKkOXgLzxb9MZeJyYblEyf7eOGFy+rltGgCEylBP/kCS1
Zn8e9VE5J9na+nCvQt6UZpilBJtg4QJzmVJyVSGFMGG5o905DAQIPjKLVS964htYbJT1goNFwews
UGPxlzOZ1RmQzHFupCuX8ob1xn04dZx6CQ6eJId1582wP3eBSa9bdMgyIxdWQ3V4++XdHAasiYwL
vgVg6qoNev1QmT5JyC2xdgD7zPqHWW+A0G3oAu+wvPz6t2uxSfDeQazGBYg1X6/lNU5TVJDUYdro
3Q81yXg7wHqzwtSb9ae/XctFlYaCkFhLVryODZFJofmJp9KTHzvwO8YJkbgFmabdoFob77Vlt4WM
Tx0IjfMUaSkWpa9/2Totc6HDxce6COxDEczdk57NzWYZAh9SruzuJA79YT3YXmCuXOp5pMEVaoic
WpeZnbpHZg0jhmJTehj1CmACSU+wzzohpjv15M8rEhgPl9AkBODqF5I7Zk/LsBCi2TifhN8YT3pr
dCeqi4paR437t1/fNfKwimLojSBmgVvYNzq1HPcEAGzdoU5rywZsyg41R6+21pAbYaxr80HIftkk
pHnu48CSu7eXv7mhr+vDhOXxovTCffnqnJBITz2tL/yjghT0JcW94pyUk/5Fl7b84o9af3CqwMyR
TZX+RWJNsGak2Se52PqdP+X2EOEvWamblL51aHr10TiWxJsZ5PhYQsnZIJCZf3Bz8nYt86/HzOjR
eNewSA45o/yfbz+F29pAsYUdxx/w23Ls6nheaMA74RTuUePwP/U4Z2wFZizvvaq5d4b8aXsFBMy4
HJW89uvcZxnEOUJslqpLu96h/aw2jV/6oQZpe+/OODm8/dNuKzwlgYhPkC3mlCBrrz9YcHbMhmaD
7WzMthWqJuvOfsXNxuh0dEwz+QERT/WeoOL2Z64R0ID9FKdVuWi9XnYoWy638WQfPUxR/hmNVobu
MiCVsDo9Yj5q3EGabn8mrTfkRlB3MAu8fl+vFyzCdjFOQB1S2FPUK2FuAjvtX+K4jB1c85LiSRvM
bvzrLotlIYcyeuGX4qPxetmkjPW16tqUw1HsjaRxjj5TrDApTffOmfmnX0j8GhKitS3gzvh6qWwQ
MS6j0j4iRdV/dbHffsYR3vZCVDKYU3AKLQ+lhNT+t08WNIbJOtNHbhooUq4qMEM1nBLAM45uWqYP
jQk+FJHX7Fx6Sb4c/vu01b4r7pzWN/tnXXX1KaNbRjhw/Ws9WclODqN/BPf2niBBgoaZtcq+2TZo
YSjJG76z4k0NoN/X2aysuwq5riUKU+L7sT9hvYQliAk9vpTpQcz4+aZFrd9rRug9eF2ve0nGYf95
nVcfiMQXA6p/x6TUtdSLxBp4PNaty4XfkAyCwqkN8iC047513lWVrPXvAJTdsaE49Ue9HKcYgp9w
aEBHU3GZs2aoHJG5MNaFJ2kS6dCVmZy3FUk2Oq5yk/uUZJ6lNpY+6x84vKcuMuGbaFDBE2UcBULd
4Um3UOhulzGWzWezc9V8UVJr/aexgsWw9dKgxkWb6Kp2MyNsNP+poS+Nke2zL0+LWZFQao1EV2zG
tl7GTx0me9Z7DjcDhr2E+BvqLfK3sMyL+GNll6W5N0skHtsK86NPZWVoycaUYnhXW/jhRAY/9h08
VpmeG9yeXrRsmopQCLdAGDeiOcYXwv3mmdJ739vxgk8V8UEH1SbWLxPW+3fdGTstgtVbVqFmayLD
7Z9BY9hbNXVigM68S+shb7awBsRAPFWHqGqRpvuOTBq679aQ86NHlubLKsX6UtIsciXm8YUepNBT
hklcGlkNMF/ENMqXHw2jzMdQ5cr+h+lwm0LMNZZmi6S8t/b+UE7nQU4abAy7MLdKawhNXEhdVSH/
u+EM98tnPitb7FLGqqjPwpsD4snT3MLyagwazOkYC7kPflxXWcSNTkP946Ymli2Z4rEuEDvfD02b
xHs55ulDq+BthLpfqx/E+zgXo7THgZtwov3IsPsSITl0xZdk9U9dHf3aRn/WcPZJLw4hj8UTfma2
9j23muXUycQPvqsgl9luSs1GbsZRG6tINfUUnLAg1S+4Fas47Oa5kWGCoxzghzMbzWOJrwB4sVkX
9s5wK07XVjdQQaeBETwmtfAdvAHHBlIAVnD5HhVeN0XCx63jR22MWf2Ashc2S2NjdPKrQwKfRg7y
J1TvsreWLV5qzi8m3Qw0qBntBRsbkVkhrpSG8xgTnoTLkbvgCO4B/264hcfDJ71oicaM7N6yLz1C
g24IIRg1Ck7+PGk/ZRMszza6muXb4DnVXJJbPcjvNdZC/RdzjrVvter5ehqSDkecq2L0gags+gWs
ohG1WWJb1w5Vj/4m1THfxGqq3OQa2uazh2tHMoW5q885FVvkekScIPoTPc1z7T1f49i+FGaFFQhz
UNh5add6P/Le1PDpWUasYBEE9XOAZYGefs5xOkvDfA6IP2QzOz90RRN3KHoFoIy4a5XHJeb73kW+
f8Axt3vK2sHwSODGlS2qxFz8bBvR2HhZ1I22tUq/GfnbuqL/zCxL9ZhFCIkLQp+CAs8OauakIon8
UC5GsEQchjgo1DCb5nOBaqH71xOg8f+Oml3XT2lepw62j0Y8YonWO5UT2XJojyX03WZfzqOaQ7g6
kB61QOkg4r3m1MTVMdh4zNVUMGy0rPlfyArBtCkEJZvp4yy0cOxgBW15smb3BKvZ9jeMR4zPbavK
J+Forr9LWn+qwtmssAwbzDzjw+iW4X3p6tMzk88qIFyk7obkoVu1N4A+PTMzw8LS6CfbP/XPeaJ7
D35SoQVy8WcKjllnJh9LuEZM9LyE/0JgqS4cPDdZLQrZKjvoWsWptZsavjVwzFlqK+NVln0ho67T
WgyLEG9mm7lv9E+BXLR2o1DTgC+LaSB9xxPy6FutZW16pHIN/k4LvJu6W4U4cNt9+9I0ifu1lJP/
CAwwjRBdhkEL58Ies6038hy+tyqbiIqvscqKprGaGPMzk4Sv5054Y7ZwwpJd7bQDaVVZK5h4ISMw
wyZV2U8NkuAvVSTB98nVU+gIVuNE6/2WgBQjmP4dh4zqQ3LDfM76JH1Z3Aq+4BgoCkeRpsEnTRst
LHlSsh33YHfLESfPGfP3uIo/T0nRFDDkB/F1ImviwWtKNMDaUg8PqZn7SZQSRz5u/UGbjkHQVf8U
GkTSUM1m7YV+r/WfEpjGv1rNxFG9crum2caytodomDzxL8TyUoRt5VWBFY4wO8CASrgI+3rERXKp
jT7YT3iIEenUjpoRTYPOS1o6HArTdPJFRKc1P5sQ6dNwHpyheAzSfPrUW0nxnIkYt0UtcJvq0c4a
zX62bC2YU9Iq0WEeJ1h0v/p5lTq1Vt7kz8W0OOe5Vx6+Adpcfq3jfvqip42T73SAUXL7yES5pESx
YVFW9Pa7bs5dI1SD24C1tK2T7BtjcS9eaWhm6E1V+YGkYu0nExijOeLvpgBLm463YsN35OKNt0JE
3KMrI0T/VUEGUsItOe5rdLIqhrB1sH5nveewgB4AT21MJi1bPkDBcZHj1zrkn8YJTm7OAYGLvZ3J
Yxs3qjta3Pz6bdZng75tK1L5wjjDpzYqsq65WALLR2xaRUoOUVX0kLA63I5DV/SOenBg1T8qbr3N
JtPLDtO4Tto4kFquuBRBEkw7vyLQ7GIzFf03a+PV8RPyFvxRJfssHITVvfgSEQQXI1FkWy7+w88B
ue+X3gLj3eLZ2uP85uglcycY6GGMCduzFHE9EKipF2No4KsAtSHgZe2FGoeX3F/QE9H+GY9zVXv0
WIIrLn623vJYFravQlRMzF0M7ixlOHW0MJw4ZcWYH6WGhiGr0XuUocD44RFKqiBaqv6h1/z2m5bo
Kr9Yuup+GhI8KVwq2J/vdVlkCe+09D9bqN27yFBy/JlpxpQfB9Sv5cE06hizkra0gqjWcO4MOxMz
Fx9Tlezsp5361xsTo4lSt3H6T0bV5/U26Vp9iBioW8aBXNVVoLPMzDaFbfTmXix+/+KkGEXxA7kT
bsiO9320rXEbg59gLTQPtVuf0hYbkJBAG8/6OeEtLvb+Ysb5Bl+KcRtUHWazdI3jz5HzpN9V/gSd
TJHrbD84uXIZqiZe8k9gd6oNG7cxsw37eQwiJyHdKTRBK9PjVMk522u6P+MhOugNFm74CdtQray4
PBS5SrcMWRHTF15nfcKdY6m2PUIR1HTDTF8WBMu8Rr9O+PVNtJFb0yxdQCf6NMYG2uR4BxkE+Ysm
NPxLEgbTflQvnv+E66YxQ1E2jIc6IFnl1BkNkafWbNj5YcgT/2calPjrQaAc3Z2cyqyKZJrGDecr
9NJNXg+89aBKy/6Eq4pkQNAbZfq5gVvVhlU8GHu9XEjiwumuxXfdNNffM2NYjheWa8iHGP5PvG9q
dOuhqGKRHfM4MfkQFXoI3OkaqDrlLNyMpHItrV5ARAx1Stn0GDeWTYw/YKoxa9cSojwr1JT/InPJ
X/D+oxV0PE6bkzKh/gyq4APIsSg664XLG8JpyvVCutMBi70g0TDoxNxpCZ1yoaUrGlh1oT3HOcJx
b2DTb1wxjfq6qTOJKiTBd8L2U/29mCrPeAqWNUjaV1I0oR70Cm8WJ83P+bRM/mZauvzRxQixPWMr
0W+6mcKBfKHq+X67epn6D04/BN3GT2v+Am9x5MdSIrX+oNdGrKLZKns+AHPIgp1qtQrDTKtLjSM3
+wFTz6mq++nRVNj7HE0i1YKwq4RMKeBpjdPP2Co8Uk0dMdQ63KPL9kxIg2HA7PZzhadlC8rhj8nG
GIus2kHL9oJt1wzacx5g8/7VT/l/DmthtjFmZY2rEaBtFNoTBikGrQGVq95g6MyyxEHI6gHCQ0eb
IgvtpakW9cFvg0KcnWboc6gCDN60tqd++zSnU5RrfVldzMU086Ntj7oVGkHFm6sMNQ/vmON5QZSV
fa0e7E7SzgAyZho+Rzmtl5M0pfceWYH2BdG4FX9dVNO+62EJ9nuta3T/ju/9nxAF0nLAoACQuf1e
gRdODg4z9Il9TMbutIxF/940GjOKB83e6XL+1Y2auX8bjfoNiFxfe+FhYh+B7ADkZL33/2dSpPCC
blBXWkcEpF52sapxsjaSBh4CEt4tgqlY3TsYpLaNeYpTylBYq9E85I5G3AkCJrgXxBcGH/MkXY2w
KeFeCJYrsPYGqw1dI0kvepsO7cZMhPsBa1S7vEB/NH4ArpU78tbmFAPhnJfXz1AaN8M44DyEyWlv
vdReJsyzOSk5XVoFEw4jzWLkYXR5FhV6VT76aqQohhqiwOlrXte2E1aLb/9C/xLbRwNb1Y9QwOL5
UjWT89nt0TKHJUfIL0FFsfaBG2ti19sLHp4gPbU48402PfeG1ocjgnweKn1VtDilTER87hHk1v1J
eAgcj3Mq9H4HNLScZ1eZ5c5A/mls09nNP86BP6Qfay2Gz8SVkEGYPeRWxunQ30thvwEu0JOtMhqk
I2DWN8Mp8LQO3YiVnrSgtF9UZy2XXApThmopJiDqxPsx91W7T6fhw9ub5xahcSxG7Ezw4BBD11v3
83/2TsLNHjFblZ2C3j35nox/QtgMdpaB+cYdXO8GfoKqwLQWJh3Izeph93opJCuT7pQ5TtECh6gZ
8cYZ4sAc1a30PsRxcWeG8wcUnvVALhmLEXrBNO71eojea+YAsXN060AcTLFkT9qi/GVTtO78yWyR
3XhslLMpBsTkWLPTAw5jbZ900rR/vv2Yb14w+XbwlnnJcCEZrV79dtpCM+hLzzkiAR4PbT2Yu2xC
GWeZAfaS2Ai1Xwk++p6lcezdwRr/tPSa2wvvh4EkhuavH4OB1Q8DQ909YhtHX8f1ZUer0O4CZiS0
qnE5/OPxmM5ejiX/27/6T6+AEQCMGNQWTLN/iyL+s7ssu/ET6c3ukXFIvDHJO/FCSkNcw1XRhghc
BAMLBbxihEYPkQrtxwTtgWRj/x28lmK6U53/sAVhkvAvVCfM8Z2r3W4hyMFr3QPvXcZuX6syaDba
pOmnYSpqAZKWTeP27Wfwh8fPkmv6NbwSQO2rMUgXQMzMK+Uc4X2ZGzGkyV45kEFSYacnAiGmfdei
GLIWW768vfIfjiLCTeHK822TTfH75fzn4XfGBAd1YkoR9L2/K+Ik+wbqOoYzhljHASn6yokmtu7t
Vf/0e0mog+PIp8dHt/7n/1nVMmWcrPgZvHUckb8VRWClu5GghUiZniIpQ8U4sA9YYOzSeQnuqRL+
uDxTJ/5Zremul5+1aem9QeNH51O3K9FfnP1pVk+N6r0y6tI2/pGIqjuUdPHyzkF8O3aENRQwLjYI
p6Kvujr7ywkoFYCDueoA0oARJkUp4qKOnD7oVJmFmT/IaDK5MblidB/gDRV3auxNOV+zXDAlZT61
8mKuax7uThYJFL5zREBv7iR+DMeKRNTcK5c7FLvbb5vQExNOq435Baw346rr6DyFkGyhrgxguuPO
KuGprBaTAGcytYvmMspC5OGqv/N2QZNnzXMAzp7uljzzL2o0xntjuRuN6OrLiG7ZWP3zIGFcMy8w
gSsNpMb+Ma0bZ2+2NPGhTde/d4tgOeNd02aYakzLk1c0fXEedNioZ7t0kUbJxZQb+EogFrkh2q0m
u/jey7n5IBnwsykp/9RDG//P159GQMIUz3TITkU9gse62bhjINpsjMQzfy52hcUfINadHXHzQbAo
I0PYqTA04Gdflf+lszvmD3l+ciQJpGHrJua71subc5okxXLsCmEMYChzlh4SfN7dvy0HLM/oB28P
nDOxEroqB47emJy5NuIkRfRTTzYNsmSGbsBLhdEcsr5ZVZdOPG61xB3f/2UtglQBK5dmHAEXASFX
W5Q3r8yFKfQxTlqUBmZtSLzcuIsmXaJOujZUx9btVRPBltN/vb32LS2YHJaVFUxNWEPHrqsBdvzW
XEv4WzpC1I9YuLTlXjf6iZsXLl3HTjH4uUxlA7+kS2Uff0K9AluhHlbj5d7FrmNj99VYJtGCGrf4
ZvhTbZ6RCiX6PpetdXCHfPrn7T/65nxcTwt4wevM7nes0esdWmMWC/Zn17RM8cUFpPhnhl+/M532
33EK7HtC35tqtS5HVB8UBcBmQtBeL2eME6PZxq2PRQKZ0QZY/YXEI9/1pdFlfzuzX9diksRWRJ/N
gq/XwjcLZlnV1MfEFt1LPvToRvT/ZzAZOOlsFY6jH4SYxzstx22d5InCJGLoakFdAod8vfAAy5TK
SNJCG8hxOoGqmtveKscHQev1pUm5trYQK8vQCwosrbJK63621QjgDK8huUP9uXnimO3BEEN5DuqP
r9fVU6hnDaClb6yjUbnz545x6aNtJVZwlIE93jOEu6l3OCGsPtE6tuJYwl3/cgjYxDdU0HAAt0yi
L/K+NQ6CjecfyQ/ucKp12zyOZmKsijvy9ZuN7FNlCaIMYEWyr/Srfrvpq0aUXHKPizsVZmjy7TxY
JbOpyhwf3dq7Yzd/+1hZDroCdlDo9W/63ATzhwlMbTy2mas2dT9nT5gjZ/tJFff6q9uHii4fTg2X
fRgvyA1ebyfHbiUOAuV4NIWe7aVtxtssh0skE6BO5BfmO2kk/R2t558WhcgD0Zzn6d/0zdBA4Lc7
9ngM1kitTVq6xRiN5LYlIYNLuzgkS9P8zMjnvWdNf3N8wS+kegZr/4w28dpTqgat8fw8WI7Qx+LP
9pKYz8C1xDtZ8ah3p1mgy8dQSWpmJIJYmLu3C+LtD//N4eJ6jJQAFvrV8TXg7qZxO7GPCF2DJux1
Lw0LG0PlXuXmNu/kz8aI+zul6nY3wXP0qBd0z5hUXmNIYsq1bOYsPVaizk+F4YxWhLbRayMNfCk+
vP0Tbz4VHG3gKLsroRlW5Q16FKQMBAyvPddNrWToi5oJVpKkzA/xafwJsssT/usl0SSu7DzTpgZd
gw6iRMvjEzlyhp5nMOlUBbO3IqNBcMnWSU7/o+y8duNGtij6RQSYwyvJzgqWlWy/ELbGLuYcivz6
uzj3xeoW1BhgnkaDYZMsVjhn77VrQVzc55dcZ9l3NTK4xStOYpUzGyzKZxMf8vMyYiANJxWcjQax
2umHQ93TMPz9+YUuTOMUixBLMeEZOveHTe/9B9rS+rfTVJWntEETdkhIjSyDhNJt8o/opP3oWp2c
vYCg6iQLujJxv6uM3+KWfkr6hS7tlLxVpTPZPlQZZ7qyG7x82c4693M640wKy8h4/+OUzhmlLgb1
VBcUJ30dl4OvoyN4cLG+7YtuvlKEufh84QqgcFozJQCCkvH8/nrYYIHfStDxRS6lc+zIzbnDrfcH
qEi8A6auDQ9pY6j7dJzS3ecv4uIr8gAZERLDWdQ02H6uf//rIKrFYP0LjG0nLMyjPfgFdPb+1pKk
9dzgW7uWlX45wNZbRVBLgWv1q5zd6ULOl1tHJZRmt2rNF2jhgN8JeLLqKyP58pFysl4ZYPTaVnTj
+ve/7sstLfqy9sqVZEeTzJu+rka4iOqQvRbW7MoDceFR+0DCYjG+2ZFZff/8uZ5fH3oIRSRqhphi
LYA86xD76/pjItSWpTA+SaEU341MN/HtWvom1YcOWFRbpT8ncmV2pjLm4spp4nw6/vfaa3WB9c9U
CYB+f+1MNkoX6Vy7YnUFgx43R1ogdBSdevnWT0X5IuNWvn5+w+ffzHpRRjCHSqTEq+7z/UX52FN3
ztvklER89n6CpumrifsK37HEwJ3SXxdXJsgLSjPXJGIIQz6+CBbef4NH/3rIyB31NXA9JdlzjDdd
HUeg3bP+i+EkhAlKO9/jzayDATCHFrQ9YjVnsL0rT/uDN73WEhDCY3xmZJ9NFim6lqajW3UiAcJ4
9ejT3SuVLE7uaCJQs6JUHj1HmULLQ/r6+TO/gJ6vD4CDCEJQNjvExJzN1x0KHm0x+vRECl2V7zM6
wOQbCJpZfomD47nN0XPRe2uBLSz1shzqOVaiIBMKjfN+GjFFtfq8xYucblHsG6EsoJfUiLVPtBLS
n2MXX/N9cHRhJPy9yPCj13QAjrtsFii5nU05Q8mB027L5dhOXnpnS1JhQ2VCtuoXXuzqftKXxtHC
1JoGyFpy+YVAQ/GnGwxozWWalc5zy4LyVOpN9xtZ1/QM41PkeyXVbQWnMIvFjYdiMfleFVMutxFY
2OimMAQko5Fm8w16m0K8xI0Z/5bJmnDklPb0YvT9OIKg1tv9TDsXxXctlD9xHUnttqGdHc90atK6
uadBMdzg72qX0qd6V6Zh1w1D9zTTo8+2RCrWFvlJ+aLqO8wFpsabUK3iZ1E1GnmfdF5/NEszd3dw
lslEb3ukMAHwAePLIMuxeq56S8CNmrWBvKnC6Cx1bxpl9TtWHe1ei5fhRyk1G8YT5sZnQfsp9pUl
kX/6SasV1Jxt1mD7Nzgpekx5JACYUFSVJrLMzZA707aKLCpNC06brW7EbnT0CBOEwgTvnHzb0Rvz
pwrRS3rfar067Y3Bau8mqGPIEpwhtvaTtfTxjhhXGQVpKx1lk7RNVty2eRYdTBx0klQ4uxkeZruR
WqBVdLTZDSKH2wr0ZiJsHBA+xAtQDwgTtZiepz4qynsz0Uj8q8oFU6/qjvZpNq0mCqxhoCjskZwD
4Leren+u5HjqcfCPfoXL70cJb8PB/9HILEzpeA6hAEXwHTKFqfrp1HczvetY/hoUPP1+gnTstztp
qnU3ZgYkoz7X9a/eMLfirsSaPd/WzBOlX41NQcr6ItGpFHNvnOy0wK8MDZAQ9IQewQ+bXNuHKV7I
4sB6PZNOJhInDujhxwYYbMPbOkQImzstMhkiyO7nFiVcl21p/4/ItBlpOgnPiJC3jUHs4X4qVu4z
OxvcgBqks3/GWTRvqlpb6YZcSi3/Yjok29wsbmRqO2W0Gu3WixqDusxguy/LYC31wRuRuliONQ2E
DeWGdkMVMX9zJIBsfyE8MibGYaw7xhoHwkd49fX4e2ikqE816SRoAgej+IG8wxV/UD3E2YNFgqn8
Y9Hpy0iH8JwoJF/RjvaGaGo4IUNWIlCgOrWbOHlwSpXG/GUwQJ5uTAPM7WEmBK3YpGJBJVrwDdRh
ZjZdF5JNgl0PQPRoHqQ5UmZHdaBqX/lwFeORIG/kG84ISjXIjcl8ox075aEYV8UTUERT95ch7/tn
hFD6qxsz7X3pppTY2ipXtackHtCaRZqr2OHsMLN8S+do4igNudz2jrpYzH8gWjAeUPuobeBkS/Gw
LIn9XJBxnIVDrFrPlOJk9qxzfiNb0XRk5+dUPrtDJRJj3hIxmLdK4JrVpOGWQQs3hsTWeeVPpuvu
J33C5QdJkuo/alLQQhtjpDc/+i5rK/onnbvDJekB6zYiuLKRNkVEMxtY/0Npob7GsDDyH5peL1ry
e6jFwB3t1K95JtfyoOytm0ktMK51crCasCM0szw12FiXwCSuIHSXzgC/7ZDMHIC0Ge5l11DabtR2
Kb4rdFIQguJY5fuwRgJK+B7a+oYeajRs1MaJrECVNrU3HZD/Ed8kq4nBwvAT2lBNqAmqtN6HyOud
tMGU7WYhV8vaRmVtwX7SpozA63SJvnUJqX8BhU0gtUjhqm+jOddNMCZT+232aj7aiPPsq5EI73s6
jKZ56+jCC+FqW8NRaaNo51WmsoabdUOxp2JU5amfU8Q91oueZDsUpuxuilqpdRmkpmUj+ezr9KsW
l7N5rHC3xwedKN1DYy1D9VDTwq51H+wTIHaklMmtZ2bDfBxY2I8K1XaNRL+otDerHv7Fy9FjhmzV
SHKKOm1SmJEr4zvBQQ1ZuR5q6B0nttQJXcQpahBLIPnkmnVKBN0OTYea+d5YVo9ewfL2aia5Xn6p
h87pjq3bIhMC0VQX9w3zjrKviC3/HXWWthDG1uhEFfeFZsrQmHrkxzNSSEzR9OHdb57QvVcoBIRb
gmUsHBg5oEZCZLg2zCCBgP6AnN2doA+aBhZYTenRT6UDtZ/7ue+j6q4Dhz+dKH0RBhsUqw859auk
7PrvZIXWyWHy9O4md70suynGVh4LNc7Vr6MnTVCyZqn5SaMrQzjbPRTvRR2bg6EB2Qw53+vFoR7H
Pg0mrOheaHFueZSi9Z5NAOrmvq1mJ36N2JJOX1Yx2XcmkOpXb8TK7ZIkRn6MCcBtv1lUOaYNcdVM
Rsq/QaBuDXftCfWW1hwHN4p3DaDUZKMSJqD95OigwBbSmwosU6QelKHAWQ1DuSIqiehT3UIDlCwO
5HsnWeodfOel5kuWZtbfLPosnDsSAab292DHzm8QslW1pQpm9nt16ft/5k6gB67qGsAkH3lKK1ij
AVyFq44CURMni91ikV/5i0rpVIe2m5u/PUIjIvJ8Zaxt0YhrZihtYWlvdWxr5Y23eE2E7h5Rdv4a
NYzTA35hLf4DnUk3/YxW86vMsbztRbK0InDzYtxrvEP3YCiJ9ZITfJISBTyr1ASoAMcnx5oluPOy
VYz9rDiNGUwJTPQTPKPpZ+IkQIFSS1GVU9zYuTiZg5OLwBOJ6dxEo6vuEhyr+bYCs68+q1L1yKUG
teIjOlGLLViFqvyFM74RJEQ0JlorhwS1QKIpsXdkMJnadn2ddiA7gPLAVHtlV5nI5PBaUPW6Y4YS
ICeFqDbx2FORK5R5yWoiQLreDmtNUeudMN3iRTFSVJm1MpjRtigNFvwGgN0WVY0+hXpS6vHOWeSc
btkjkkgjCLlN/VET9XxbzmilA2US7bDRyFQeQrvvrVfpTbMIgHAhWSBVwUk3U+Xlv5q5SbRt7o0I
F/skd7auGY9sY9wqYofmNah2DcUj2WB2ul9OSogROcZCHf44lYNUrOpTrIlQPqkfjrHupuCNF03v
fbtY0tusrHPrAD0+CfNoDaRSFmm0EIVKewaI5XQW/JjaiDZsgWfUb05mg3ofFCf5AYElZ68bT/I+
o4TaBRayyCFMSnd076jHdPE9aeLp8DiPSrkroPKwpaOj5e2UvnNKpJOVmJHONd1KHPBrL5uV3kfJ
6XzBy5PVt+DfnOkrFaT0paaOUu6l1/bstsggbMLJqOdvSjWicfdrOy/0YKRlXu+VTh2dsE1yS9ng
RUO9T+hOHY6lJcdggrIg8cYiKyuJLo6V6Y1kbnAyTl0Z5obBjUjN1YuZwiS1bHAmRmH/yDIzazdR
k04ZMxWlvVDqTmfvGyJPToKoMxE0k9HdJobd2XdOjf/MA3LVWPWpAo1ibmwFXXAQsy+DWKOkGmrr
3DToVEyuV96iNK9bCq+R0qRBxea4uCFBB9+KRJ2NyAKp9brjpsj/0CAVstg8mo3irJrfhpkZFuCM
iLrtnmRbWlmoVW4pNokD0W1jyHK4t5dUmd+mRamgqxbpdGjUrEVtV5BwQ0oO6TxdYLAS6F9qb+oe
FlUM2Q32Co+0l67zoIzhJKpU9WYptPiHDTyxPUSDNzNvURnRvxJWQxg6dgv2nrhQO8JAAH3Hoy9g
oEEQrhp0A7lYYmPLijoUoZvSEwl7AndFWIop39sRcQy3sTpavxDi17TXe8+Jdwq5I/sEwBjxk22W
kWGODEe9mZZJMQK0/kkbgkXSim2RsF8LJDKbJy5d2CD556UCQtba045B1FjYl1KpBlHnGdn9nHdE
yhEqXFAxrOMm0Ec5encwxtkumXFcai/FsmpGc1Jjs2MctXP8LLOhAxULmntvizxRNwTtcsDTUAWb
QZUhvgytqlLpNNMKIs7EtxqI+8xkjVcGI+nZBVuRPpt+uQobEj/vXUtuhOflJDRpwqp9gsa7+cB+
RO/3y2qmXhrPJlaAKn2EApZeos9K1XsMha7UN12C8cDKoGPflp4wlw1PGW9yrLacNPp6sZ8KW2f3
ufpQxKmbi67BbWTjbRp6ie0nL2TCZEXk5JS7S/xkjl209djlC8jyk9e+OJE+pkdycpInSPzOvMln
fLFguVIs775eD2m1kUmZy2Bshzbfd+T/WTTmKRjC/dQIl/eLFlk/4trBioNIZqjfi8S2vkfLjM4z
0hfF3aANZecMUqmWZMH3S29xiFQSLYgz5ogKjJCVZzcysZ3uVrF1wgR0okX3onNdoi4xLLHPRWHY
g6mMpcp7K+YsGMc2+ma7yH98G/9ZuOScCn0bdUkT1JMsnaOIUVZtMjmOP+bBJNBmNHTZbdiBRDx9
BNf2C6SWGn2sPY3ZkSXd3SiGXMpQgy/4u2UGySJUEHbfvvVZlX5vCtWUL0VeYclTI/yF5ZQYb/hA
mvnW6VCz7iatFD9iYxnno1q4LtFUSpX1D13U9scCVFQVxlNhTPus1/UtWHwPneccN8mxqBxRqQj2
lzLdjQtBn6Gw5oqFzEgGtBBUAxX3SQVi3x4nzl8/m0Vof+rExkuSu2Zr7gxobVvJQlZsPGkRp1cO
hjLafm0kTRP7MKGxAbE/Rwapd/j8fIHc+4GU90zdIgjNl2NJhbnfOktVy5BDjTUFaEGq57loEI2i
rbC9eVM0GTOpai3mqwNmR27mEQbyRkN4roWNQXTvQEO+eK0ybmJbxLpiP+pol7vnRiEqNUyWojBD
sVixCUE3cR3fTMjYCXQsaMuPqLOlvGMRnvqQmbuwDiPFaU6+lorCrMkUUszRqDvkV2BhyI5mz8/H
K8IsJgJA9fawy2BAdn6aou32F3Qmsek3RVaUd1MptIlNor30Gw46KkmtojWn2yFruwd8Il26s0FU
W7vVZ3CcbARXPmFG2HYscm2a3aIBh0L1Uar1bcbH87NNmCiIpCcSZJs2QKsxEcCuSzaRATH4zrOb
3nlhodWcZ5FobPd9BEXtTy2yuvRLg1FYu3E7aq4BxJFmucX4pKH/nufVn+o03i9mVtaxspJxDVyF
3aSvNjNS7bbDFbPJB6VJtjIV6muHZFMN2iFGQB3B+0HtOk/ity3SXuUcZyu98E2SZJTySpXxsqZr
WBDCKGbDkDNpn74vr7bakjHGVNIZcz0f71NbE0yWbo6mHz9lvWsd6hFfC0Zut/+8yHh5ZVQOcIMs
ZNHol8799LaRdm6aEURoVGq5bZuSiUhR8ID6TpL2u65q8vGYmq19Dd9/oQmg3YYF2XGRBNDkA6H/
/p77DGORIFn8hCqELRwn7Vyh7lXr9MSFUHFkOcUvITMMHDoEB99udTsYKLL8o5HOfaV5/eGvoQmI
UhNlJG3cs7Jl50iLICiFJC4X+QXL/bIcKRmSsmUNdf3coD/uT3PW0rTC+fEjdaDIhchXsNFpuDA+
fykXRWcmD/5hZ86eywI/8P7RKJIMa0/vxU0yWvmLni/poSOfDJYjfgp/zGq513sHY0VlXOM9XxT6
DTRSqDTpTK6YxHNUHewu5ihUKEcnq4pv+tBGW/JFcH6YxnjCfHkNSXRxqwx8EKHoUaCpYdU662Zo
4AmX0piz40RuXhBPk3VvNZV2u/AbGQJrLWrqX/kY42tv/FypiBQLQShrKyhlPL7nPBYJVK1rTS8/
dhJFO2mibps+GNYwSxyY/8oYBuEE9owmJnBjWcbhOLPD2TrEqO5mtcUfZM/D7G3abCy911SR6rLL
mJ3MrWXnabwjHH02D7mrZWUY4TO61iC5uAEYhibtmFViiqDnXFqi0v4h79CMjp2qN9somrWQLkpF
AdNog7lrnHBkw7xjYqGWO/bJ5vNBejFSuDwzloXClGMgbN33gzSN8m6qGEtH3cjKXVWiZMu0ggXP
dePXsY29K9e7mKl4X2gt19wbdRURnX0U9RI5baks+XFml2CzJ5l0+yveSVdd+x5O90aaQQFkE2Ry
fUXn+dGl6aAyPcAVoBK/9j3/6kTVy5xFVS9ymvKFeseoLJLAIOnrWeHckAbY3/+QsXctmO5yTuKO
ES2ajE7K5bZ+1nsqInABrTsX1GnU2fCNKat27lymX8FJlmzhUI3t7NZJErxkunuXkekBikAx7Te7
pVn2+ev+8NcwS+toCenwqOfgN0tHF+oudn7sOyVGybTCp0ZyW59MhT6ej3VAX7fI3vJCWiP5dLi4
uzTAHLqk9yS591dUXB9NHGsAOU6RtRN87qSw62kY1UItjj05a4ndjZuVhOcXVYSlexC4rByd0poa
6+x2P38U61rwrsWFuQkdO/1X3FIo+89Wrhx5vtpy5jwqsdXs7VirZr+ZnF9mV4nnzy/1byf5/FoW
VGELFwT6m/OvjF1liZEoq5ANxMXBMHLFCsu8Sx7mOKuqJ1LTqu/YypV4S/G4TvB295r4pkDcNk9m
7uo6hIAUImvitc3vyR6d58GIM22rapM6P37+Yz96LhhbkNrCQoPxe9YkzpulH5MM9MjE2eepa8RL
OrfDrRHZ0ZXW6IdXohuL6tqlC34OP6Zh0ZDTIeqjUFR9u4ZWU8+OoQEW9cpj//y2PhhpTDmrgBjX
CnqR9e9/ff1e11E7N7T6iIfc4HDtFJM8INQRd5PSajTBwMk+zgTQ1djrC3e6MtA/uFf0FJSAWZFh
WJ1rHaBDLGQrZPWxb4r0fogL+0u3dNN3TZ2M/X+9Uy4EnMwF1EwtwD2bYpWqHc1uLsejwGMXZj3G
IKXER9Aaen6rKHZ8q/bL86CLazqVdQJ9N8phOTGxsBNlNWFNOxs5TTmqTkTNj86Am9wUA+OZs6hj
XnmUF/M4On08wxYfEmcs4sTev8neTexEV9vhuDi5tpE9ZvhStMsOGhoRBG3b7aVoXj9/pherNPQz
E9W5SysGHbZ1NonbnZM5tW0BStXVBGNonzebisLqkyoxanAqqZwvVd1aNIEiwa4/a/P+n89/wge3
ze4KnYzL3o4t3dlP6KiSxVSKvINwbIcOF5wzX9OX5ZSS+5gFFZJhPx/g6H5+2cuXarOtI7MXFwpX
Pk/ZVssstSa28scKc3rsa6OSPRg9PeLPL3O5MDF22COr6LmwuLGte/9WlaSm7I8v9xh7aM6eIZTg
hV1ojlQv7eJpILQT8hMT30s05UDWT9lvJw4fwnfdHGzIvh4w4339/EddvvVVIYpwEYESYjhnfTZ/
zRltPXvgk5TxmA+29PXeanAGm5k8MMuUhg98JPsdpdG0QYhWH4we7dDnP+Dy4fMD8OGgceOx4L16
/wOUgZL6YOXTkXhY4x9jVozBV3Jz+c9flOsinURJjdMGwvW6SfzrPnN7aueudsbjuCIpciN/wRjk
bujX1zduj5xurc0ePr+1/0Pe3k8XyK6IfbM1ILRrLPP7qyZ1TzXX1uVxZtR+QZ1f1wEvQyXYu1lL
SgpCvqfE6Q2qCvhd2SBqqxEfLfEcRpYhdJ/0DC25sxIlPpajGRETixQFNAkRMmztsq5zwkKTkRpQ
0qS00mJ3RV6AIddk29Vh73EA/j+qkHKqQBa9dupXxAMOGumORK8tUX5fkKhUP2bu7GH4ph69BM7Y
D0+CAE/+Vxwi6kd6Ai3l0ClJzCeTRuBwzwfl7qHBZ9oPDeGG93sZwcUHUqFNvhmScbJviDEBidFK
u7VpkDR0sBI7VosNxbSeQaZU/WsfifoFbIVXHxurMn7qutrN1KzKhpRO5getDO1VHx/UDU4DNJxD
vqsluWuv7DmV3yVNKG+/WmWodvFYSJp2e6ojYyH/xJX0biBs0Tll7PUuLVJn8XajOnBeow823ngy
0dcIoKh9NtM5e8pGcvKwIEceioKxs0Y6w20mdxXOvCdIDvTeKOXxfVBXG9B5IRWNXxddRvqOvlgq
f2cpHIeNlOpIwGpKT/9AMhQ+vs6aaNG3jqHc0pkbH1MKvs33ZPLGLxGu6ChsTYue8OgsYrmvCaqB
NKO3zvRFr+NM8dEeJ48RJ8ssEDbJjhvkSI17AA6GPaVJC0TsXUKskV9aSdH+4SHROWjqMi6DIXVX
dEXhuD+iPB+qK7ubC9sMdSA48RBq2W9QmrHODsUAhqXN3pLQbmNSX4CYiBjaBkVO0mY745tOB3oO
lBT6ya2RO1KPArju6wCrB/U+tzyB8ijqB4m/CD3wtui5+0MaLwaoMvKaVfpBnlEv1ybidd979lmu
vxYnLSUd3K5ny2vmJmKcVfJMnIF+u417bMTWm1b0wIfhOUoc+ZVTdoXQtS3uOlwve7r72rEnx/WH
VSjL/F/36f8G/rLUswCZbGnO1j2IjWXR63ZLYxkjdxqZVJFmZbJCT2jzlcXuUq3Ira/0gfX+WYTU
s0MBzmOa707ZHfm8eVGsP2A5KrPz3jBKjl8Kja5x63JIdvKq+BrLJt5GOcKwK2NnnfrO3gHKO6ZM
Jn7OKOdHVY+D4jBGHa6AbrZ3CDjGW+Ihk01uVNqVS10UAFZBJNUTilTsw/FhvJ+FdcpjbDkmmK2t
3jzkWYlkYRQzM0NexY0WjHVcf/t86r/YydBP51zBQ8ZMxun4fLmpSwermt6sQRHWAzyg6lCoqXKr
V8XyW1EEne+szq6N67WS8e6ZrkZ9U2cPjv4TVfPZcpOOpV568JhOCOpQgNDDtX8s2PUoZdtp/4al
GwKWlVhdG7C5nX9N4NDicF56JVmlSeqVNffiuSMKBX3qami7ORScF06XnERTIRzr1InFOCwcWLZ9
biqhpg8K5X+cC58/9PWzPbt93GJ4Lf61lbKpeP+el9F2WrONzVM7WtaG9WB6S3O91bYLpoxqo7pd
+iDipE7BhGZAhz6/+sUrR929yqzpyLD4ES37/urm3BEohSjuFFl8xAOWERyU7XQiFpHeKRXy4ovp
Vco1aPAHD9lF8KZbq4kKx+rZZa1GGu44uPoJYYsXFJqbtC85G8W3PBal+pLauvf18xu92DLaHH/w
+ZAAiMgUHdn7G51j/HCKF2knJ5n1F7e2AHGgPNh1s2O84ULx0N+h2qMvY+o7k9JefcUv9sF79hwi
Qyxovszf53wGMXUZlURDO7WJqL4VcjAeCdBQQsT1yj4rpHrIbdHcAi3tmysv+WLWQmLK+0VcThWY
GtvZd60PfcG/9LRTNvdz5+NwWp701qOPJyjIXjFyXU7VXA0/BK4LrmezR3//pE3DmKqBufjEx7pW
1pVqkzVqr/sxe9ywZF7bK15d/m5oaz/ijtGng9Rl+p8f9/tfcXbP5ph00TKpGtK+SLxalc2UCdXI
QGIWyeU7XQUzqAshWl94pbgGiv3oiSPe1jxGHV/Y+TOYSYHXS8kTl0PkBA3deRRjuqLuV0x7cuX1
Xo4sgktwLKyKaA7BxtnaKAq7UO0GfGEM08zAc+4iQKoKccCtYCfoQ8z+LVKyJbnNo2q4ZsG8/JSp
0eGywnfKUYUYifev20jjucJGZJ+UJULUKeh0zuE8JDBYaycJY2RkV+rFH14R7RRDlroRR9P3V3TR
nnoVtdKTURb1Jse/DIlTLbWH2mtt5L66vv987vjgbXK+p8TEirx2EddJ9K9jmDlokUpOsHNqtNw7
GctkFJtCySIVvWPfXLnYB2/TYBl0bbZ4FG3Om5W2olqY1R39lNm2dy+NzH6kibwc9XFp/EwtJyD6
VpYAGYucK0e/i/tka4WfzGZfg8XgooAzjfSp22KpTmklzG6rZlJlZ5wtdRU6eoME6fPHevEeqXQz
YpkQdJsBfM6wV5GQsrVRG+50zYHRouSA1Tc7EecVH3LkQv/1yTrosm3QDWxwNJuV5/1rtNvUQUWf
tScLeNe2bvgywfb0BPQazkarMu01U+LkWctH4+HzO718sChN1liCtR/LvHg2gLxRsUZLn9tTn/b6
g2ovxn2mFFmQolK5FqxysaJzly67N2Ze0k4AIr2/y7hgZvcSsz3RaHQPluizY8tqjiBuLP0FnmHj
62lzrYr7wbv0YNvAJ7Rt8FLG2VVhdhVFKST0gAIPRgDOV3lqYVQ+jqgjNigrhyuD53KZwbWKZ4pe
CVMBjrj1mf/1US5x4tqKovUnJTLzr0g6ovbNViEkM2TtkjIfXEszfYksq/jeFVHaHiDBR7FHXSqp
6OT81zdscASy2b3ieKQaefZrkIzyacXufGrBaUMeW41MYn5j23Ztvr0syDlYdzm6smOGwsJLfn/j
VV8McQs2/iSoIRQHfQFqkY5q1Oz0qaSyW0qq5KE0hLNpFltpn9SF7QwasMqcZx/HV50+f37zF1MW
vwjTmob0GQbHRZZPDWzNjFHcnmrZCxfsiNblIHI5Ip0Q+JLEFqPDSgIRl0m/Kzl5u0+f/4DLMc9E
yaxF29Jh63G+h54LdxY0y+TJRGDzIl1jKAO6GLm9X5pEN7cJJtHph9W7xtViwrq4/rV9Z9EDu7BC
YRA2rN074/3bYMLqLc4L4h41abOccodX4JzQ5yGl8BXMFk0ZFFMlsp9yABe+EWKp0NkjjfYetbR1
By+sCehDj8KtOdqVGf18sPBKCAhh124SC85vPPfyy/US5hhN9wL+tNlBA1E4OPpJjOp171bKdA9g
CZgOpXkpbG2zRBR4c3/Bl1IdlD7uB79nzliufb5nQ4anxZBhg8SMwaaBHJP3jy1aSk/B3oTHhkLe
7E+UsLt9nA8oz1vbmU7jbM23loYla1uPM+CczwfM5XNhilKtf0/xbMchGb2/fkc3VeO56DeNa9S7
gtdgsxiAdnobS0fsdPA5+dab8ywr/Fybyhq2RqrOoddHMtCM+iq5xzwbRzwQh9MJAASWQ53P+v0P
KolFjGIlJUETLfkeklQz+zEy4WvLw9k5iAf/f2INqBpmkYtFN++9GVR47dw4uYIxAUE7uaCjlcGt
zkssqJuxKCs7KDGNFf682FESNLJziv82X/7/Z6y9CyoOH3iZBxrZjVEp7k1moVb1C4UR7IM170Y4
0CQbXLnc5XDjruldwCahxYjM7P3T9XKrbyNpuzeDqQMyzmatOphKhOerirOgyRMZOopmwzwmk/rK
SvXRtQkwp79JMQcGzbp0/rVQJUNT1HLMXdKRqWofSkpX9KGiST/EWSuUPage4flxMpePq4rtmgTo
bG5cnzS6AqxwtBHY1J23jU0Mg+PMgfRG6QrraIqxDJmxrO2iaF3QzrOy7+Lk2nbgg3sGPwUgiz4n
S4N99nlpTPhWpvbeDcfxtAlzfPEwyYd6Dm0zSU+iQ9uNfMd6MNpJ06983B/dMaddhGawLahMnl0c
dyMgSopNN3ym9cYZvXw/p5Fxa6vaa1fG44YKuru9MqFcfFcwdnQ6n2wiOPrytt+/ZUR9Qi5QnW/V
TBgQ41Ozc38ZaqQ9VZYJqRQXiFf4iTaO9lOpZrP4JtuaDiV9mORL4ebWI3arPP+6LCNJOLklZlwg
s3RK8QqpKWprHEOLNgSeWq9ZTmtSyOd3sM64fy9ka2eaGcGz1kSyNbv1/Q20ZNuSF6MZN+jiq83s
pVoaGF7r3Q7EqitXLnb+iv7lkHJAZs1EXAVB4f3FVB0YWklJ7CQwb2xAMeGu1qrpCLBswQ2Zal+H
0bpWBrl8RXB/1nONB7BzRUa8v6iMl5wkqti+HUgcBitTa51DVgOWZDVwUqOon/rCUHuaUpGk2QXA
oUem3w0GQR6fP+vzz4ObJkOFcxYfCA/dWX/pX1NC5UmMDdT5b2dcBJhuPWUBywVsGLg1CPppVzfO
1O3J9lWLH3pSe+jRP/8F/zbG373u1UBODdvjpKdSozgbr/CkSlydjXrjoUMWIS+5FvslRYjop0Pj
KGEkluyUEnYsDtRttWeSGpgm/dnohPUyVYi7jSDz6OjdtRFTAIjRsnKWoFMb0lt9kC+SbFyCP8t7
dNm2xCnAhZ5qEcf2Jtew1pP2qcbGQxFNi7WTcpTfrFob5MGJBlUlmaMdxp2wimrcCDMm37nXVXHf
scWPt6aJvTLoc498KtdY8q71y2jU1YYGXeGGeADK3uf8ABHZKAYenkc8yVPNibOvfRqKWRYqVufg
uxkNC6m9OU259pCrQh5aASL4XjM6vd3g8TbMkLCvwfmeTsvypMYo1aAck2O0//x9XHwQ/+PsPHbk
5pk1fEUClMO21WFST0/yOGwEp085B0q6+vPQZ+NWD1rwD8NejG1QoshiseoNeJURp/9coajGLnXk
IPs4Efbw0UMI71XbW/pQn8LaUB5bWBBbK8chCqfh1aro4trG7iNWySUI1pCWryMX6l8LEfsBkbdW
5T24+MX4pZK2t21R8o7FNNrPKXyHf+ygMCIJH5ULGYBJdJZipYWXGEqqJ95DX1juNnAo2/TYD2zJ
OOEWXp/UiyyPwSyH2oLHyyFavQwz6Uh7rG2q6AjObdZQo45Br0U0k43NTGtzoianlu62TqZOklsc
SLJON6npNrai6F7u4mxl519OOE8E0ok2spwDZ7Ht8P+i/R2K8Fi4jfVjgpn+iSs6rfZWAnSxK1hr
L1yEdTkFhD08nGkaIhJ3/oXJ9sYY66zwWFpGd68z7J6WZnxni9FaOXcvhkKxBai5NOqUdd9lSOmj
IeCeZesPDRjGx16Px0eUrWIIUO2aDucylCMySSmOvgHXYJpxy2x5QHKgB9Bk32dejAdO19bebugC
1IcxqurSjVLhfCYUvd80ZjR+9YrJebq+tuS8ncVPUqo/1nFUWgCC2IsTbBRNX9VN1h/VCFXnbdYa
XvYQ1lM+fb8+kC5z0+VILgeW+/81QWvxBeswtesUljnXIbQa/XY2UJwQkRFsqzwwnqYSV55NPWlV
xCUO+pYfCjwK9py71MA3bZzZypvW21VzzPVB426R9QIahlnC73UTix49XDDbe++4rxcbA0DLexB6
xuCs5MEXS58ZQzAJ/VGKfiCbF++hNU1PaTZsj1RHuru+RZKjSWPtLtAN778en5jd9Yn7YDwON4m3
J9LQRF1sNW1otUazo/bYD3PpZ2aQf+ek0ifYgflTXpX2Sgi/WP5UopHxkZAk9HRIfM93GgIn1kA6
2h1dJEru2tjGiGi00/k7N7/+7fq7XRwXciyOCxB97G06p+djgYPxErd1u6NaN/pRS0Zljz1ucI+V
ob5ve2v8T4/GaeUDXgwqZdwB51pA0/FnX2ppSg8lAYFSPYbOPPv4gGAnrov0oPUV+DogPo4/pGW6
Ysp7sdHkqGRtSN5QWqI5ff6q2HTp0HU79VhpM4hCxYqnr6AMo9vrM3rx9UBO0QVltUhdUgL0+TAV
PTLTUCzt6PzxodILM78nf7WfdeFo/7oyGUsuSCr8vBU1vPOxTJX8MoZXeBxjs7hjDyDVLoltVvzH
sccuqvd/fzlZM9SBC4KXXGYXlRpTB0sGaK1T66kbVi98X8yUIiS0Q7G2Tv7gg88iFld6TgKOeCYI
RORip09uUafOZKWPcxDi9JU0lIe3o5f0tHul88dc14aH0o3VvJeVnX4BAAT1GoFH3KlKD81JhWqj
6uvh2L0YIJUqP8f15IQfTSY21Nkc5dtApRfnBVyns5/tmLMUp8bJhm8kbgji7LO+gl45ZH3+jq+f
+4K8Bzki7hjg/WHSxtVnQLHKvKbluJRn4gqFchnLQvJGmO1lYh800QieIdSOmFCorccdonFn4dtc
1yZM7yIXBxLhmSdqbSHUljA0nxKjgkGemOT+dEhxz7xr8PzRb9MYnzNfSyxn3OR52uLj2FK+9t0a
k5L3UuR5VOwauujiIc+GEd40kjdY8WysWC/7lxLzs/ErmbAWb4O2G5WVaCczw/NvTCsb6UFYPg4F
vGW0IxK0Iq24Hk5pVL+aiV1jhINFyE2NqBgfAD2e5iZwZPW34aCe9/+6oknnaHbi+s0z2J4M/n8l
rgDuXJwXquDI6VaCr9V7DGoGCVfgGg6K5Ppoly/LRYnrMRgNOkh0AM9HqzVHAoxK/Vih94G5VBbt
HBN7PU9J4hvLTctbNE8g+mfpmtj8ss0h67cYG5gUbmh3yBLD+dB2j4xGH8360e7C5B4tsvhWzyJY
5QlS55uoFjiHVJ1+xKEOvebJ7Ta01Nu14sDFWUpNw5S/TC4LyMHo509R4BBn9slgPiAIpp7aPkue
g9hChyAtJ18HCamtzPjFWUOUkg43dOpQfgdzdT7g4JXOUE4dQjN5Ov+um+SrkFQkNHwCH90S00/m
5B+tZInJYCCwr8ABGYw87azzMePOxZixDZKjKJX4PuxH+wfc62+x563xIS+mk5GoCGJXwZEG62Sx
niYjMNVGqOlxhq4Nm0wLqnprFGKy2b1h/w3v1a5YmdGLA44xwXQhNgu3hpRhcY721dBiMRqkRzQs
its57BVwTaKcQZ8q4Up68uFYbBiDYhgtkSW1aohwU44SOz2OKFVtUEPVvhuo1P0winhIVw7Tj8Yi
3FLBpJrNt1vMZcnoeWhqKXuzIqQ2lrENXLW/TTQlWRHa/uizmRxtZEFIB168FjISdLSDPCPoVHLZ
9+oxFmgwWzgKluh0ad0aSe1yGxBtiDiMSa6A8dL5koQEHzoAWdIj2gbJuxUn7jt2x20AADjp2P0Y
W23CqeImez3gXYYdVgtbEBwgBWQN46fzgSc1yzKESPmC3hB9R8rD3A1ZK5XzErfbV9PkIL7habGf
JyZiXejSvevQ+Fa+rfx2Z4eMfAoSJVNWDSiwLoJfn1nWgEkbE96r4xPmfEcrqn+l4Tiotw0iqBv0
KWYDc0SgiVR/1qrYF9+bUq5sy7Br4IDCEDufhNkZPQUR4elkdlmJcB7YsA6RCDwlLepgKtqjTTZY
gbtdmfyLr05KyEWa4iBFNAcO7fm4XYe7a4OiyMlJ49q1N0WtpK+GUYNc8uumGsoBlGQECKVzJu1F
k+DTe6QJ88y3ERzT/Clwk1+g51H8G7CA9qwN92hH3Dm5lU0PDhrWJvQ9p/+x8twyQJ59LkSPqaSQ
nMkqOIWX8+cWTkXte6j7xxhaxLacpp5ecISIJr58Bnxj3Dt9B3GX+8jTlNc4Lb0DyrlV5wtQIKqP
Sln01gVduLKKlqYdGvASWmuSiEzaKKE15881W50XlMowPA4xlOINUjZZ5CN+ZUsnY/wywb00n8jO
0DzZ4EhQ77vKNtvt2DZugudkVY3PGJnJJ4x1LzlpY6JoKxHzYqWDSyEwc1slT0eIXGYgf+Uzcdmb
pdol6aM6jZXrR4bODb63kse8hR23LRPRmiii9C6cVLR324MdYfy9ckRcrDtIsByB1G7gJzBTi4dw
LeRZkqzpHu2c7mMf6fEPK6lVpEi8Qnub0MrYIuY3f76+bC5fncsy5Q3o4tSOLlrUndU3WLza3WPZ
tD0aoMFwa0/JKLX6UmQSdL+08mSrTJX7XNnOmnnCB6ODGgC2AQKJ5GapAlsGFMJ61esfQ4S8PqHr
qvZ7rsACX05u3+H3oYy6J0qaVeiLIRuxAawpFj5fn4KLQEMuCwrWYddLDuSyVFHSeTc5AbpHZEiC
vatE9YZlPP1yWy3wEY1rvv7zeBKyB8XHdlwwWIsN0Tj9nOHekJxaNOXCzTg1Zux7RVo9aajG/LaD
qUoP14dcipazCQG92hBXUaQgjVzmH5OblLTI+uIUkua6SJEGU6hsSCoVAz/FPoAjaBtRw7ar0JXc
5aNi93tS36bCMw2k3Lulh/rwYCDlEcMUMetIHVcCxUUqASOEPiky9fQtgenKtfLXJpxKFCf0WsQn
HYki1NfaCeeYoumD9zQYp3p/fUYuVx54FWaZg4X1RznzfDSGT6xR1NXJc4oJ+pyCXJMXW59DLD9f
6879StUWWno02HeIrqnqymb/Q6w9i9Yk8mAg6ABJJDaFgfPxmyRvAIeI6FRCXDmlODoavg3jKn4a
7aAOjtFoTv17BHu+2KITm1SP0ZCamKUT3L+2TToFNw6MjXcCGlJ7KJh6IbhPrmP7DOdFvBknHAbQ
K6gSxH3GBK4QPqj6eHBTvXzi3QuyUBDY2qZV0Tt7LFjnR8oGyXPuNYqGoXBcPHdY3HqHGsRns3VG
tFW3bZ0WxS4ojQwNq8pooQJklYZnYxsor+jN6ckzXiDdj4Cm/ozyYaKhFxuiz/4wa9ZMHKlT/Q0p
sOAdhKBn3NlSFm/nZE6Q/Q77vq3uU22qjE+I6HST7xlZY2wRAQqDbQtxCDHwDrPqPQJgXHwUiNLV
fqL8MN5VyKY5d0beFo/UGqrYt3BxbW8V6E3G7ZBA1T6xhEptP2LrjusiYnrQ3JSwdV4yoVaR8u+r
i+sq7qBgf1D+uEiLVWD86CvHJ6vrxN3UlOObDiz5IcChgN1ntvVvJa2tieqMFmPkGmXOPx9p6GpT
8OQKxxOoSyMYNVV7djdZDMWX/qVRsugtivJu2zhqFvgIrrV+rKjmoxlXwZ6yirqSRl3uL3YxHRYo
yawib1muzBpnpqOjB4+BFcXNPim9Wd94rsDfXnfTuUFruZlt8wuWafWxh9+bbT3U/9KVafjDXznf
Z1y4iLE8B6EPDMj5PsssG/03T49PcTHPWKMHZqy+uo3RPggxtC5c4Tx/4Fx2vhRwWu6Kosy+ABgP
3ZeZw9/+nCVVlbxpQV7aX62MDtF9krWKtdaSl+Fm8Zhc1mT5mqyTWugiHLWozXO/oO2oARe7m/Qk
aPwo52jaKBGCvRuOrfLn9Qh42Z9D9ZYmOM0pCjkS9nQ+NXEO2MpD6/U0tCBTd4oqirfYbYtmVw65
VEWMLNiSSHq1cfJpjjwj9/VCEUehJTVIfsUIU2vlaPxz4J/Ng0wTmQOpswAKYlnrseYCMyWRa09N
2WTeYxVEffc0cYnXH3Ava8UWXXcPzbzC9KLnyRot5eik1QROTi2HaKM3SZS9AaQuha92AyAKHUWx
dDc0U5G+08kX1aHLJ+G9jVU/hbuSjtFjo03q+DL1cz7uq8AI1ZWLqy4z78VLSaV7AyEb9iTlpPOJ
Nuo+dfvCNJ7gfM636hTOP92+LIxXRw/Cg9HVXvIZ+TX2pReJ2LvzcqvNbs2u7z4bdo1WYwQ6+8E2
M9P83GRR/eAIyhUHULa98qAV6ZB/8iysrV5yZ9AVvymc/HMW6PEa6f0P++rsRVxuKgYbitIQJ6S6
uGJENiaHTp71J7V1WjTAMQsft7aKeufLIFon3uQI5kU3iIcKeKdZj6FONgWvc2iGxi4NkpR/Pdpd
9a+xhmehlg+qnJ6MbKefz2+MXFVf4L11wjTY0W6UyAgf57gu7wLgUX5aZPnXOkDgbsP8jG+zcP9R
LgjWt6xLUBDlDkGhYBlkhiApaVR448nswZlvgJWYv3K7iS1foKv4qnaRWHnlyxIBEqayWAZyAd2D
C5UQI/JIG0F5ndQ8Nn6oYribcEbcS5DFJuFajrW6mwa1rzlB+dRy0T1SOsn2KyHk4s4in8KmQkip
kP6Nt5j5cdRro+NSckr1GVmcvq7NbqsUo9Sl9tDqRe5VG2/VgRp7aU1DcW+glIkxGxr1BkreBGft
86jMRnK07G4wMVNAzHKreVmCBBAYEbGxJm2NwXIZ+Hhq0i9YltyYCYCL3EtrAwjEsHlPbVvBfcj0
4QfnRz7vyl6fH4Nu/omlNYrm6tA4O6WVeoLwr58VXFnWLCPl1j/fUTBbUJQh60YMDTzm+dI1YxON
hFROYGU6+yhxf5llp7+psKIe06ytvJW886KWDlD7T4vEoI+I5tTiOJxjRx31zp1OhHN431E7P1UI
pR7cWA9fo362NvPosT+cvrG+XF8sH6wVKjnSpBKKJ0fxYmhK9g1l7ME+ze3QvQ9B2sY0TdD43QWI
VzwZbfZfXHr9+/VRP5hgdKYA60N1IRVa3jBhJIxe1VrOCTvYfNgocZTuB8eev+Zdmxz7Ov7v+ngX
txjKB2T0AF4d2WJcahq1ztC0An77aUa98iav9fGt75oekbJiDWl5kWIthtLP185sp43ilol1sosc
oLCL/Xvpq1bZbaM6EriHOPEh9fJsNxpjckoMa41CdJlcwaehcE/dHoUMZFAWJQtEDlERDjz1NJq1
m96aeVW1N03QzCmNwrq5cQtMkHfY6+Q/i06g1KRwEZ9vs642Hwc6Rz+MeUieawB2vQ+bJN4XaTSt
dU8u1x3C64CPCVFQzo1l/UkZtGokCdVPlYJgqKuO/Va1G/Emgmnsjzqqa4cgxCnxX7FGwPLAjUgc
rBTyWPZQaAeMTUKGfoLGhdyw61S4E5vOc0ml9YZCQ3h7feH9EQY5DyXg1yglyshGIWuZznltPJpV
NTgn3Jps7ZCSViDGkma2tqnUMHPuok7teibAHm+1XtjTvgtbT+FEjjuwA0ZdKH4SQ/0+wH3TTtyi
RvFgzL0CQm8y1d+VHrvTwemK7qbX1CnwQ6es003tjk6JL5SuJttSNzJvN3OZtg59pwEqxO5gkHKb
ppuiXFwg0ZEHaFZsWx2ru2ert8xDAA0j+lKoinilINgU3yat1d8RxVaIDPRx3M0QV+I26oYpuGvo
nn/JRV08o9DcBw+CazIS6bAfw2lTiM76fX1WL7ezpAMSQSBq035cXqMsbJb7stGcU0e/LNoGuRUo
uwIwn1QVQvZ+rfJ/GZ8ZD0wotjkUhwCOne/pLjQURGZV64SJDrgZozTJ/lJaEygMW+rBqZ12PmhT
3KNmb2NZszMGwvVthavoTRQ7evdNlDkpSFLOaOHK3u+2BwWK+4EHAnePMbBGWa/NyduuT9TS0Im1
LrVOdQnwl/nIUiMir5piRJ+sO6H05PCguR5t9RlvCYeKqfUWmpLAn42K/l+e9ukupX3lPiFIUmDv
WESGtounBmuMimKBr6h9OaQbNdOd/rsiDX1b3S2yV2Y8nNfay5dhlNYyRWpavWgJoRF2PuVhGvd2
DVjhxJaYIU6V0UYtHOOuLctq03iKty3G+ps3qOmeM+SfW61MG4sLLSXwCuTW8vz6q+oFnswtUtF3
p4mT81nzgugbrHxnJ3VzDvPUN+9NOwAxu/61Plhm0jEa2SBq87IZej6q0mXKPDhOeWpHUQZbSEjB
1qlc46bCC2E7YhXU3RIe85s8LAFtXh/88kjmCkFLgMNRMkGXg5dmacWulTWnvMj0G7Uey9hXXVw2
E8qQX/CcSr9fH/CDEwCoFocUgBgwOMulCROqtPMpGU5lbbTDdgzKUbvN+zzcxlUk/GioQq4Kefrp
+rAfTDJ1D8nKQy4Lg0T5WH992i6t59mNenHC39TIvvAAMBEcB0DzVoRt1f5qpBHfsZgx0X11gqlb
iV0fjg+YCvY0AZ/PfT4+oL6CNKzsT66io7PUxPDIegN3ssPkNYg4TYY9qbjDtG58KBULC6fr7//R
tEuICl+YVian7/n4BkTtKtNSJJ/1VKs3ZpfE7t50h+AZL/lhg0wE9rLjqMQrhY0P1pdMMqkiEIwQ
ClvkRTS6vAGNMt57rsWtLmI73ERYgvzQg5hoKgJvLcX4IPihtgCkQKIYYDktRbsKOzVqVq84ja4T
j3fFaBT/EeOxpUsdO23ve2Cxv1LZQjxAYg9+isYZlG1Tj0Pg6+ivm/eG0FPloGCFAv0jhJJNfczB
eQrprD48dKabfGryIbZXvtGfrOA8a5A6ERSCqIRL+YJFJBB6opflhMVSosXiWcer2dhWbRbSyzcC
/MvDNHmKQsrT/ozVSbRT0JZvtzN2Oc19G0VxSTMUr+lNOapKukVfSq03k0dP2I/duvJuqiov241w
msrA86XU0y8Vgo/CL7PR+Q+nGu0zjh/sP2TSaUgapSjTjZhDSHDXF+PlogD1jZaqBL9LzNLiojVm
jlYZjtKdWKrJTcOh9Cnk9nnMEz3esiuGlXTssu1JGUsiGVGaBK/AkX6++jsNTqGnNgOyZ3WazZu+
GBNawXYNyc5w+7y/JQyaOBTgZ2J+i/pY3LOXUBa2wgJvXr2woG1YsPE/66XWx8+aPds//nVOJFyO
eEjxDzWjZcaooF+VjK05n3Qv0gyEZc0IUJ8XS8G7fp8mKkjl6yNehgRGpDBNP5j9SUw8n5RmrDws
O8R86kz0bIWZ6XfhqLwFbkWAKvEE+FkQiQ7XB7389BRK0Bmmski9k4z8fFCM2nK36Tr1VOrltC2K
VHoVNdEXN1NvxOg0b9eHk2H1fEedD7cIP4IGJaKwQj0NSDbjS+F134zI+pInk/7p+kiXmQtIIvgq
VA4oYyACcv5iqWuOWtZU6qnKp3bvDCJw9tSerOwHGn/kw6nejnS1DLMF2TmnbupjPY2lwOb6Y3zw
wtyrWepUFOA5LK/YPTZxzhQF1snRpmbe0KvXwQGG6q4FQrqyrT74ljITJ7QDzSPkymf560w1I7cu
C1FyPRmy+QCkYjI3ppVBOGpa+5Y7T67tr7/dRyNygML/lo0cLgHnI2L5YkIEG3GwrJXiJXHS6OCN
5ohcX96H2xlhoZVs5YPplKUpSdIDAgQS4HzAJmwxY8NU9FQM8zjvzNwa3Cc1M71pA6YtMFfuqTLw
LZYrpENSI67IdF6XnWEwq7o3NJ52KmMCTK4YXnIADt7oK1Xwy2xEognpbpCIyBvOYhcqUTUDGkr1
k+jK3tdak0ZQZol9DvcNr1lFvUX0LUFZr6OO/M+fkB3ChQq6CoCupajLEBrGWFOaPaVZjYnPEAe3
RgDyBG5wvy2Q7FgTYZLvspxTjdxNyhxCPFYXnzCuKS4Cw9YhkRUmbkQJipBei/cqHo0PWpB4vgcN
67lDnueoBLXnx02Pqw7yL2vKGB8EXCSnYOpIcAvqEDKE/LVfuGTXhZEI7cSRnL3OjZb+ggKd3ZiE
XYHnYW7OW03RXWVln360iKlOOxy0ZEMXdcZeVFOs1rV2outrHDzhDvFGkREINzznx/XP++FYFqwn
9Jeo0y7vzBSgzLTk709WWQ/faqzu0HawAEQPGmIo/8NYEkfBXRds2rLgXSoJpm4j71UZ+fhrCCB0
I2CqD+b3skd1bGXPfPT1UJBA1ITCDjCBxTrSEtObGyqpJxS5vRtzMqKdmRTt3mvV+SvN/nlTN3P8
6d9fEYQIeKA/S3hZuCors+/7ZtZO0PVIO8JUvcv1Ost9Gi90UP+HwWQXA8Q+BdPl+uxat0JE0NJP
ZYo0yr0KsXxnuAp8hFjJrJXp/CCUU5kBH2dz6yQCLaazFG4vBHaZJxxUE2+bQr5SuWh7+re6Fsq2
H+JhzTX+oy9IvkkIIP2QWsXn+2+OUPcolcw4OYpbb2OnNPApctxkqyV0dbXGcPYsaW0lAH2wI4CR
UUnigKS1sGyITU7TY2prEn/iSv/KsZ1p36mltDcccqb5fP0TfjCrkIM4jJHgcYE6yIf5K8Qg4Dp4
82RTX42b7FYUw++qRYcU2UZHZX2mxpr06QdzyoBIzcgtQQK7+IyOi0NYTE3rZBuV2v8c2sETN9Qg
rf7Amg4of+vwL7YoIYXziq7dR0OTeziQlAD4M7Pn74qVYNLjemicFEepnkBv5enBMVDAOQBaS79x
QxKFP6Oh/z/kPbYkeMImZVdCSjgf2A7TroiI4adZsdNtgyQIfpHxHBzn0K1Pap+VzUpB76M1JEV9
0BPkZgCS43zEEIUJ1WgN/UTZWHmKDSfAZxCTxXSf2nOerkzsBz0525FbUqI1QGosG2GjVkGJMtX8
aW64DbqRl9tbJ+8oG+CLckeCFu8HzGY2ostR0jecMH6MKiW8o56ivVxf0JdgOcmRBH7Eb/6AjHD+
6q6RhWmrYWkZhzbfuhw6w0TVeoxfymYe7zlVuts2mapjP9kiQJ17HLZ2NTa/wE1Ss04yhLNdtERW
lPcuMyhqzBQ2uDaRqhHCzh9Lwye1d6yueQrggqCMHVSkFYC1HkAAUQ9Gkv01lTaL8QQRduXc+xMb
z1MaFh+3WUn5Ydct5RtAsaURTsEdi776rSkTCPzIsh7qInIOkZbmL0VTDLtOj82N3YfYz1nJsBJo
Ljefq0OYp+ckCZ5c6M7fn9I43KzCHZ9IaJLeH2MwcCPlkedOsxOUxfQcW+4ayZOVM+oywLEeKc4C
Z6LFBfvgfNyi6rIh8SrxNAXG8Ht2ve4WTlCrfAK+zxFsmaET/vNJBcKU6hVJuTQBWVYszSlvQmyh
3FMeaoeoSXUde1pcFi0jd1/yuQ6+X1/yl5tdXiNRbIGlzxnwZ3f+FcOjOcbKvledE/fk8vcwDBb1
UTv4LCBLvl4f6nJ3IQACwIf8CV8lTtrFkWjmIYdtkTaPVp/Pt/hwF7d9jWD6zhN5cGdmyGXhOa7u
og6be78Wof7JMroIiXdLi79ExlT+jFOt7FZW+MU9CMYF2FPU7PjOxKDFqaI3Qd0BeWke816vf4+e
OsJ1opexJk56sZqkIA/3SFRQ4GJfEKM7Dw94LeinR1gdrjiYBd6DttlxRUfzt/iNfam9vz7jayMu
JjxI7A5VmXF67GFqtD5iT9lNEHbtQwwe5hDH+uH6eMvFxP6UHSBJVObIot5wvl9qu1UgNcX5sSrM
9JZj2TiWRnDSkO9Y690sQ+KfoVxurXh0Uttbdk+yOp9wysnzY+wE9LjMvBRA/LLyCyBauJhuZ3/X
yrKY/FQLjZU9swxHcmxaJxZ0Ae61lLTOX7NvrVEXvZsdx5GeVJzVNjTA3N2Edo/XJfxR43fR5e7X
f5pc4gELVHIVKOnTHljS5AbdGbEFtq1daU/l4GvA1t6Uqe6sjeHFTb0S+hafUo7GSgXJSeOcksQS
Gp9ZWmFS0rZ2tarNxW7OkEHyJ93rwdpmyX/XX22xA+Utlc41mwJFOApbS+3vdLIHq0qxhp67ueFy
OqPtsDEU48v1YS7fCRQKCCDyR+lAuzQgrDywwWjmmLs4h8B1HLTWjj4LWtr2zWQigr4W7xbrRHYV
JRAE9h+5lE4N6XydTCrRLLAS+7mAbQUisZy9Nn3EGyVwm81otbU4CCUcwlv834cau1h96oet1wfZ
D5jYrr5zRitKN4EIzWHYcWFv53rbFOGc+YNZhfbWTpK6SjYuiApdW9nLy7yMpweILc3AAGPSpFzm
ZWC2EtLh2X5uPTt/KqgyJLuJKyudiSQ6zjTWvik963/G4NS+qYDPvoACEV8qU0/alWvN5Uyy1ORu
ky55IKuN85nsIWYWZWFGL0WIke4GVKHtR9mofRNN5LxG4+jsaAll/3YWMwO4PWBGSAFJoxq3bKMV
SadA8x6GZ1cUwa8Ak6q3QEET+IeCNj7aI4MpphUV/A9mnTHpRUtODDfxpVx5gZuJYfaq+jzJdvtt
NUZTcV+ZZeEiFxJkuit2Rp7ah6ANaa9g5YsR7VdFT8W8nTzM5HewdFUsXq/vHJn3/pUDypmgTU5O
TPkDLbzlxauazSAbh3Z8VtMZ9ls22T6L45Yekmn5uJsXd8FoEomkQ4lxE03S/Pj6EyyTB+IRgR64
5Z+uObC5RS6WOl3cwX3QnotaC2NUxGiJHZBym5UvhgjUp7krRLGLmwEb9Ra9hehTkKoivyv01FPT
O+zh4Ku39EDzbchNSzXXbk2LNcoDEihgTKPpJX3GluViYMuBg/ae/RwKDHiTO7u3vTbc5HVUIbSJ
l43yYDbTMN7OketFxUbrZ0fzkwaS/bMKr3/YN42VuvCBRqygfWxfsuJVL4ywvQ/wq76dy0CI/xrD
mHF9wiEyFH47ibzd50ko8KEG9U+vdSoCXUplmk33mo951NV4BlexC1ujwqR9q4eKdqPlE/XXUZu8
/BR4RZXuFS9MgG5V7jA9u3Vjo3YtVUh3zSAisUuy0FLuSkk99/t+Fm8WxpsGEuCkjjpo9SnpSDGw
OXiuUj1E7TZTEmE/Fe044es31eiT2RHOPTf6GKsHZU5V5YWnyr6QfLvuBqhsnPnYOoFbhp2NNWRf
j4+ojpj5U1AiX1auLOflLpPfSjboaAxyr5GVw/N4gp0QuuVmpz2LWgwPhRfk4ybCB9UvkkrLsb7E
CmKbZmks9iExfKtDGELDN3IwxFC96e362l7kMjwN/D+8OIDSYf4B7fX8abpSgAUtzfqlm4OToHNz
4ylZ6Yusxd68CNL/XLMIbuAHlCvR5sOBwe9qUqVTxpPzgRVhVnpaVM3L6JnRDc6rYIuKttrx4/wp
ccFktDGGPJvGTvOb6++8vFbKlya4UkmRGELIcIvDMcKCKcYsLnqphBN58Iu4aSFmM9UpbnI25eIu
wIUzHjTHn9UqfhFUZT5nXrJ2v72cA4MiNf0TCma0Q5aJpIKFXAOGqn/pHVa6GWj6Rtp6P2A72hxU
zHW+J6otaau28n59Ci4DBnBYitcyuFJtWHbPskqfmzwvlWdXC8Zkn1lDND3ECVjZLXC0aasBjNY2
ZVV6q8H0z1v9FdCZfd6VWhrFZaw5SPXOv7waY/fZeG32IpDdh2ELCDAb92MxqVq2E7ZRVJvSzTjr
Z29Uqw2O0MX8Oo5wRjfd5GE+sI2VMREPmMHpqD03lgiedcLd+N8IT2FKfmNT7okj7u+1fhBJLqJD
F+oetmKeCLIHOBhwLd0oRRaK+gm9yogOhf7cpEVzX4qwzFH2YhfusN5Uj7mb6GjGqeqo+Jo6l8UG
FeGw2upOMDTHYI5MSlOcyMPeCxslSTZBjRD0G4lZ+WQbE77xRMDgmSZBbaN4qLXFbuiBqe9rE2bJ
AfqCWftzZyNgFtnchX/OlH1yP5y1KrgDWpoRHLpG8H8N1BWeAjfMH4pE9Mphyj2wtaWO4hlTxYR1
d01XY7NW6QNgH2eA6O7nrW43FAsyp36NFDdpnwqcx/J7MVqJ4YMSd9MQC/sh0FDsRoU4fkBZZ0z3
TjO6Lyq5TblxaEZ+TotkTHZStHP8atm59c0sY8Xd2aJvn2BdFfYBK7U88XGvi3JMpwfR7DtdFTdu
DnnnXZhTc4O6TSIvKkajSBpUQfJYiUkidTVZrqWG2za679GkS341IusgEqaljt9yOEH9/OYKzBaf
Gj1N5ycnaRXt1igjq438ycO4uyUjMnyyOGOub2pRqMeECJzU+1nMjbltctgw/gx33vHHsjK6r3Q4
RPkAhyu718ogtX8LCqpPhcjFOw370d1Q/EM3NyyQmNjqeSV2uKXp2XbOQu8mHekUG76aIzIJfSaC
yKpms3sX1XEwHSzhlt9KD0j9RuCr9hnmfOZtJ+C3/RZ0TlH7On4szXSwBfjVL6XRJt6hmisEJgal
DqNdU7otrGPXinC4mgR1p51lNl52Oxljpt66WjH8oDcSQhZwrLKaCJqD+6kVmAw8YNTbg+nXI6WG
g98NTn5TZ4me+ASE4R5VG8d87SbNAOgIFAulIDP37Am8SJrl31udNOcxGGEy3SqWBzDfUpSkOji9
0uVbTRNpfl+kcWe9UX8K4VfWqtVuhjHSf85YOrO5ROWp94jRuVbqt2VcR5sgAoG2G0sTzW1HmNqb
Us/KHO7tOIIr6ZVFp+9lUkNGlTvqp1Gp3GiLMHOFJOX/kXYeO5LjStu+IgHyZiulq8oyXVXtN0JP
T49EeUe5q/8f9dl0KhMl9PcvzuBgBigmRTIYjHhNG1rlAdUzfcyf8jIfKmVvxVMDLChJ25feLCmX
6rOcLF+muRJulD6vg+RixE1Blu7eokSxSvtGXHmK1hbda5hF+q6VpbtPqlh9mNQy/lRKmd5XlHf+
9kLm0JHqgo9cKPKUxS6jI2zYbLAqNXwFQy0PeZ6Jj27ilj898LNEZM6zdp4HLXwuOvB0G4nk9YVE
u5zKBoGXQgqgpMvBc1dtjTk2rBc286xByHXxLMp9mwPqw2G0zWMcTnn/BMYO4Qbc/FIRn96/mW5c
zmi6IBFONZwPcQVGttt8TkCHi9diVEmNGsrizy19PID+dfhm9Kp5ssATnuxudl5Q62j3SieU4/u/
YlW94o7iUNK6BqS7IFbX1aQxacbM07CVy6xcS6Mg7cQUHTlfo7uPBh5Jd5aGaP3GQ+PWqLAFyIgW
SB++7JefP8tVEAPZXL1SeYpfSs2Jf3VhMZ9Qystgv1EP+vtklJadi0AGQFUet8Yq/eurbubRV5Sv
QHeK4gSJKh330ilNH1pH6eyQbnPdp6kePheRkhz7SMDyjsnmHhsY0h/e/+jXuw8/+KVLCpeAQt7a
UKSKjRlVKa16HZoy+952Vf2QTyF0tmSGoo3U9hjk0WITOSp/Ka74e71JQmHHs+1AbKyOeuZwS2dj
Xb4ask2eemmou3Gw5I8RH1h/ypC9ypMueX1/vtfLjQ8a5Sf0tdjq9GtXyw22pymnKnntZR19qETC
LaiApE/9UVQHyTtqCwn3ex6r3IsWBgARgPMc9PUBH0DYyLwtzZdUzJHmFwpA6yC23bg/Rdys2rGd
rOwwG9VgHODLLN4iIQp03ReigVI9VG693MddVNb30kTi/YkaBZdyGOrzG79cFz7BJZ9jXymBlv87
0TEsUj+dRoHSbZijJA3JvyGX+9vAtYBgdTRMKLAt8jmrfay0dpnYbp+85U6SzZC6sZHHo9k6alWv
nhxPAAd1KBGpO1D2fykyzmZdanqLEtXSpOVZcbmOadIBOkYL8820YEC1uDn5E5nSgzpmdVA0fXoq
lNR4NuBV3Csi0bZqfcvmvFhUNCUolfFPGpnUwFfj087R1JrN8sppGQxsTDMP/R23t2go9OKFupXp
17PqtMektouPsoqzDIig6nyawiKHxJxbn9/f2Vc3J7HLWcSkeF4s9+d6Z6e5UyvZrL8mqchejdxR
Tiqi3eFer03rlKR9+NDTct3YBFfnacFZ8hm8ReodJcZV+Jw9ow7VyDRf61AJ3fOEi/xDWOflXi9r
Lz0NjSJ/vj/PVVWXlUdEY/m8uJIBy1kDA2OFnECO0fQqRyX/2NZK+eoILTnGGdn1+0Ndf9JFLgat
GC4GsL1rDFAUxaCZBi96wwO0+VIO+rcBN6RzwfM+92UIucVWquRvH+lksfTNeKSifEyjfLWOzaDh
Lt7V4atojejMm80NVAyhSfNC68muHezRCtI+n5O9JdJz/WkZGcwMGKTF0WEdkbErLsc0k/FbSW3m
hHBMJnytb6LnsNGaLcVsiAFXZwgeMXoGJhcv3Ln15y3ZzLyhhPNK+lE3L8UwDzXZ1pzmw97Tc7P9
pTpD2H+EOQMjq4+0nLIjKTj2v6VEm8xfLtmYfmmnFQdbr5R/3bpOxaEVIv8wuF4eHgw56Q02tgna
GxpVpvge+mJrZD7Yj871W9nF7T01r7DedY6FikZg6nlzNwywKT6QjWvypyZcL3tKLbdWeWWlpjY+
Yy/mZn6nGJV5kkNbCFoyTv25ykX+CWWnOAtcsXAR5rCP5n0k1fqnRkBId6WNSGswJa3R0zwv0ifU
991wR2KtooAVF80vt6Ul7E8IpHSPFvre3xLL7OWTlo7t57gpla9uIduf2awZyT4aIfXaVh6aQdTH
VvegGtJ6Ncd8/jlQhXuL8wY+WNpPmO5041hmvgBWiuPCFMWPg6GL0B/UbEruuzwpX2Woye6uKNrZ
gt6HphimbcK9j2g+FT6yvbMaAJYZ8j20wjk6OdOk0mEUY/25HjXFO8qorf4bEjflVGQh0lmZqw7x
W8HLXfnVoOlSfpiQt9mRVpbjwfKSUj2HlFkeosTIFJ/Cbvcf/zNBS87O8NOz+8HYI40gCp+iTf9J
GaZa/1I2VXEPKkY370OrM9y9GEKJD0isyW8Gdzr6gM1ctD4FvLb36f60hl8lkyBx5t/bOx26s0x8
PS1L+2nKsOnyVZU+1weX1xKWNWo5NQ8mtQvxyWqTvEY63yrHoKWrmJ3GkVzNj+MC0W4LctOpKYtc
C6g4lognlTIxj7hs5/KxnqidBDakh/6zY9VpeO8mWq/3+xlmypwGvLe86nuu633vW3VUfJbOFKa7
xV3r2E9ubLyNZdqavqFnTXJISEURseF3Gj4YXh6oih6i0SPK0v1K8d6zf4K+GgFCDUX3qY5MLwk6
PXGSM6ysotxNnTaZD5gvYTSM6Yb4IUFY2IcS5B1P+d6QfbnrqyH5CUM9/hIZsv6eY4/U+IpaFYfB
iz3rKRGR+9g1s1Ps6xD4+VfK32W1o3Q3Of6sVyHiRex/LK8mbxJf+lBa/xL8u/ZFWsP4JJVUJLsq
xrWOvVSzCXO7oysmSlieGX1r9UPa4YI0wSC17Vc3pOj/kHUI6QxN76knHoNEEWoC6VBLZA/ietq3
qPaJZ7MxxvHgdagRfSr70cSfXYeBPvj81Ammqp3TQgqsGIoUmkBDhg18a8v+VAk2G+cGS9i9g+Sv
RMJ9NqzHJG66r00xyJ+zUWv/ZhqbO8AqxRwfgJ+139GnHcUDNhhJeTdORbWzgMTZPnY7o3OX4v2T
3wEoUCCgl4X4asmizf+F+NqZlASkbge6TPSftdmN4SnF2x7xlZzMeweMFhdPLaYveDcqVmZR3Bhy
8yX26soOwEcMmIu2U5/e910dzW+JBOp3wr2qo3po2Up6xP00t3y9q6zPI/vRCiqX2+KUTspIe7Fc
pJ9zlKWQwBbgsNUKdccdQGxjJDY4UbxTeyRz7pRYJgvWKiywsnf0BKW+JNdDKniZ0HYdGPknZx6R
j9olsFrEgXTVplBoZtVXMNIC3WgLazPpq05tzN9m/v60VxI9PhQkENanzgilfOxDymmLHXHRHMfc
lqVvRrr9eQhrq+DN2zSPkq8qrV09yTE9G1WszQe9p0jhm4qW5IfRsqp90uq0EdLFHj1wGx6wr54t
awKzl6CmFYyo+Vc7/CbBmBbl5O35A3p9tEtwL+kkhl/AUItP8FdaeYJa25noQUzOeIpq8Gm+Kkpc
gwrHan9UPWrUT6ohnJ5cqsn0YDIqI76fgMsJCGcdBKddPValflQg7LovMQix/9CDTFDzyUrll9Jg
B3WW0rPqfQ0qegt6+lsw7TIZBckCrYcEkN49r9nLZNhBmRj1r75+c7F9Ge/aoXDv4hqZml0600jL
fKtq7f+i1BPPFLsU5T5CimynFWpD+0kqVrm30yS1gkywk/ZWbea/NKdpqAMPIbKRyMK36jERzfDg
THBA/jrLAiSzpI8kO0Ad1jSIyHZa2INx85Yj41ZxX0lvP2aa6yu22it7E2nLnciiZovLt2pykkiS
sCIKR1GeJuNVU8hrVIUP11VvBrpHXO1eU+bHDpxHjTRGFxNxu27QA9FPw9chlTVCJTOaqBvlgOsE
mtRZhxQMvlVDMGO1djWFWOSBtfJtbjXtn5pxRQBX1QlkXC5G6LN697dJLRweXvtULuh3k0NfbhbT
GEy+5mS8ggaIHtrYSqqdarrFh9Ga2tceB+Paj0q5RUS+nifDovkEuJViC5KIl8POTZvrOLIYr4j/
kbrNcXzgSnHRPpnzJ9su3/5+lryFKAm7iPVcPbpR9J0KQ2+NV8W12+9oz8HISyKwhG5OyVdaRXuq
azX722oKPXwYgCCG6djguriq5ZVVn2lJH2dvluQ5guV1jTNSmffPrXA7z0dcU/E7umu+hQTalkfm
9X4GZYdiE9rTlBqu4CciVwsqZ737KofKos9i0lUZdU8EjWHF7U6mpji1M8XFAIsHEH9DqG/Vtm78
BBhDaHzyKFwcWld9ViADzdjLtHhDU1TxpyFFsmHQChTUo9qraJHPhR+pAxJssO37IEutfgNefL3N
CIW09WAY4LkELO1ym1HJVfsU7YQ3njnGkabigEFtq+HAiN7ja6s3xaf3N9rVgIiSUrZl0aGNUVZa
LTmyrYniYZ7wpklTPNYD5pWDMK17Ojv1vZG4/caD+7pWS+EQPAQMruUQI1a9mmEJw7dKrfDNKoum
poNkd1xUiD4gJasoUXkYSmF/GmbX+WjaEmdp3RjKZyWNzS2WxVoljMySn8K8CSKca3XtRORYVQcb
ug/fIM4NWICZxZMLFzgQ7MSWtmohDrpWKJDg1fAbEoFZICBCfI8nqb1Wi+TkRiy98YPQqOIu4TJc
oDxXdAiDNpBLfPuoNZH1oNIK+SYzLzYDYU1FHCRRK4C221T7kLGa7tEk4kGSepwGS6/Uf7q+yjaK
2lcnApsM5J5QhVvWig7s5WqloYc8jhZndGBUpBBb2CE/ujYbvpvxbD0QLL5OVmucSqmiui9Ka8uH
dL09f7NFyU/Q+KdeRWC6HN+b9NDKZNa8KDUSCPdpCHXjA45sbnuCTz9TO6ys2N44hOu6CYNyKtBg
gKZFX2XtcVhEhciTzHU/pLk+/9t1vJqPLf9WP+oqd8DeHvNGHowhr5uNsL8uZxP/Fg1z4Hewjynx
rgKQKhsgawqFfGAs3j9hl9vo1c+auU90b4BxPSfKt8x2FTNo7XbaMre5wpksQE2wDVi7838WcMfl
1wax1zSKZUUvZVGPP0Zkhvcw7vMqQPMq/ZYhmHr0zEh5wd0h8UeM2T9VuCYhhu1EW7WrqzjBb6G4
TlcDSWDQZWunHaUOzRasQ/ai5WK6dysN3mGkJ6cQJtnZ0KLGRrrJi8Jg4mo+hihyfu6bOTRO78fH
G79jkRxY9Bm4lnDGWS1JIjRDDhSLX6ZeLe5wQs2fzGZ0eAcCUfrZpK72wzHH9s0oXOXXwgnZQ/DZ
CNLX28KmroUyCDGT4twaz+alrogSNORfZE+LM7ALmZQ7Xgnqp0YFMr2LTVnIwHREYf9WbN/yyLo+
EAuzDyA4OH/qXWt/AZnNXTLW6vjSGUb+kmpjfpgd6QV6WJTHzBiUOz7RVl69fNg/XwWk0qg4LmKU
QBkp6a3q86FiGX2VR/Kl7Wbp+XZYeJU/ZJZyR2Un2YhzV3GGYfi2i/wBmHDE6S93PiLzegMlW3tx
1UxGPgBuahV5G/4nRjU8RLhlbLwa1oF1mReKiOit0EEzrviEbT62Q2IB6TLn2Tuh9ls82jFMkSdg
F/0d+zj9TCfb2lPDdThhM5Z5+/d39q0pE9VJdOBHXQtqmJgslY1aqy8zdmvhgZpXPz1FMtIOYSE0
7S6jhZdttMevNjKztuDFU+Fnzjz5Vp8ZfEneppP6YkVSqIHVze2J0oo0A9XtHeOBKlL+lYpgmAdm
Gcb/vj/jG9+c+ArylzKxSWK9ynXsrubMFI3xwp2G6UGNjvgX1AzVQ9qhe3Li9krwnadKNca5E4Qj
EvPv/4CrLY3KztK4Q0ybUwzW+nL6NBsqdcLd7mWm/9PtkDRWzDtEsxS/8cJIbGyx30+hixNEzVqD
KwNWC5b+lbRxGxc6NSTPeynwT5h2dd1b9rzrSnN4AIrQlUfZptj65WHcGbtRQBED15OOyj+ASQyD
inXfGydZgDOLhIf5s/R67D783owBLwW1WbX5uWsntXL2VmnFB3pliRUg9McrqXLQj670Nt6jXDtP
rY8KYKllAU9V0LiI41ISxzKht4N2dIW1G60l6e88s3sW/Zh0G9joKzwu541uG49GYgm9vrUERduL
rqSbZL9k00jJqS9fEsMcTb8Lc3NXypB0PhaZc5YCW+N27CC8VHbxQ7rx9NWLtP640I62ftSy4VYL
tOCUyTAWl1MaNZf7ITb13oqNdH7RCordR6FEDY6nip5LLcjcQjnywSuqjL2GcWXV4dd4jIhi4jXR
KkTw3t+cV0EengjysOCBeRCgY70KgWDfYkiD5fyi60Wc7ZwyDndiGqc+cLTK2rtLdSxJcZn4+2E9
lbNAykFEWOccWRU50kQ55sUphWrdKXaz+GSWMVXruq565aEFFnVo667baFTdOIwLwYlXADcaL87l
v/9BJRsbS4/B9akvgNHS/2wc2HYx9pI94CFPrTdm+ZussVpq0IsMyPuWzH59m3HZFd489+oLqq3N
twiMEBpXvMtg5ddZvAMpMCdn4PvDLsaUTt/XEZo2plYkzZ0Gxvhh8aHtP4hetb/2emrofq2gW+6P
UaPuGrtLpv1Q0Y14kwC08TyOG+HsStepTwLZot4v06rwduaAzedpavoF+67hm+VPseEh/vL+kq5u
Fo4aINGF+Qg/bUFDraJ8WtSmVylxhm/1rJ710v2imUulXpkfhrxKN3Lm1b7932hoCKJduWBS1q+4
NFEok1ldjnH7gB1WhFCc7k8Ig4f7ijQxaKvIvMc00NgCEFwPTFaCaAR1P5f3yVq+q47DTKS0qx6T
MOYxlpSfpKypvep5qJ1EOopn7BrHjXz0+ts6YAe4RZdaI8TyVcjIe7UKLd4ijxSf6LSVmeG1h0yY
47ArrNDAlGTYxJ/fmihXCG9SC7TCFd+pr6NQT1RRPFLB1Q5G1nonysm5v5RhP2AHmwVoYm6B3lfH
k2V16O/rvEWW5zAUk8vjGcX9hNRmVdCMMtp9L5ZXUBTJ+TFpsLbaiH1LLvnH6Vwg3VScFkDGb4ix
tYp9LRhM2sWWt4+0YjAWPccwobOhjn+r7sVAnop9y8LcpD3urGZVG1qY9Xnr7WPYF/uQ194rFol0
0fAeeO7cbgsyv94uv8db1GR4v8CKXh/FIdE1hbvY2ydl5Rzagp1ZlEhXDMYwBkjo/F1MXb7jEssx
daKDSZxb7U4NRTs3VnRvn7lV/V0oXc21ZYsF3FBvPNJvLBneQ8wLECrFm3XhSmtpCtDOQcU1L+n4
RnoHIQ2Y8vuhbJWwMiEqAWhwUA00KVuZy6/445Kw6iEJjWKkoo+vIkSu0t6bMUqv1IXyg60gMlB6
w3yEG7z15rqeHyMDJ6T0gi4G+/NyZFpd9K3sHsPqxPAOII8l1iLRFopha5TVxtexsZe17Lw9cUzD
dFSzD2DKt1KL6124zGXZf4t5Ei/7y7mkg2ZUhdF4ewSqFg+YgY5/GU8H1+rkXnQ4oL6/ardmRRmD
2p5nk/WtewTwuevGxMlj385OchAz4H19yLZsXG/NimI1+5zHDK2B1WZXQ7Vqujxy980MozBFiCf2
G71w9nNJ19BGQG+L13Y1LzhJS22KQvliwrEWiFOdOZRjp6WHuXfLR3rX9WOshMnu/a+3jryLOQB8
C2odhCq2/Gq1ohQmh5Gi0V/Peh2oNnfo2BTJ3p3qYmOodcVTW8bCTITbDPc88qLV/lPsSlFaHanz
NqqTTxnck6NFS2+mu6o7300swD8Q/8XeaF06Wl1phc+d3dq/oryV9KhRhDI3roL1Zbf8IuruKC8u
0CnKgJd7tZozVFDDIT2A08/vcqMt7scqLnaU0ZG6tGftfkJ6cCOY3frkfw66bLU/wkwqIoAhOCMe
ENmCBaGB0g4xpw/6BCvBv19d9KcACPHuX0QVL4eysFeflZihzLik/SvwYyLT7qbi1LtJUf0fRqPI
QGYGyBHK0mo0GaZSMWSGInEr4ozjwVEJyKda+wB3tt5SZ7k6kiwe/DCqGiSedP9X37FHCXnq8iI9
1HizPqkIGAQqcJogyeMS4qEzbGyWW+sGIJeZoQbDFbsc2D/WLbKSsIc/nB4ms9ZRTRrGPX32YldH
ZGXvr9vVTYS4DUCxhVfqcPSN1UnReSxGhdeHe7PAYf1TryEicLLSuGzuzIwOYgBFKtRBLmgWeuR9
PcDEeP8X3JisvWDduHIXZ9g1x17VOiNyEqns9XCwAIVAwtmNuVF9CC2gPBuR4cZK2gtqcUkngB6v
KdRqBJhOdiqZRFqONq63AiXwzqliJMN5JXloKDRAvN+f4fU35mCg7kMCQ18difrL5SyytEPzqs0O
EFWdQM/nblcNujzMvB4/sGflrouaOJjTKtqY7npkio7/OyVoUcAdWJcnutBGwH425DlHc3Y+LmK3
OAob7ROAzX7aYccDu8cG23dO0hgtl/fnvV7ZRQYD7QS627S3acGu9laTOJEDZlue1dx1mwBvnPon
YssGvDNtq7C//K0/U+3fY/EKBngN3gPkxOU3FgJRgbyN+3PU9jq8pT43NRTOpvouM4Te7bw6TZJX
146Guw7DXOeBlMGLju9PeB3k+RHIq6IhRgDkqbrOU41YydLUS4ZzrzrlKfT06MVLJvc1qVrvZR6V
7mDluvf6/qDrLc1IYGJ51iybC2znsgp/BIuOXzM7VTueY0rpza+2TL1MPXiZZnRgjLS5+1EQRuIP
/3+jrkKim8aGjoDccB6ahB6JNjuZtRtAaFpfTLslIvKsHj6+P+b1fqKHRdWRBxWxgofq5UxVBXqg
3mbTuVDa2d0Xhuj7HZYNqea7oh3+EoOiLUvI+xswNQkEkP7VcH2FI2kxeNMZawj72Ftd9Ck1ubf7
iQpPIKcEtND7E7zeP4wI8AaIBNBfSniXE1RAd9duLOazNhMpfEvrYKDXbafdqZGq2Kee6+Cpo8a2
ISyx7tAtUyUhW0QNePZQQV/tIYh6jRWKaTh3kaZ8chvgaL7IhaPtgId+0F0QcxqkSv1D2IZ2cmjM
WPtEJ8XJ7hIz6raccq6jFpkbkUOjZAiYeI2e93qzK4s+Hs91IqNvlNGi+7RUf0mc0d84VM4zYmzJ
K9fVltzLdRBZUka0GDlMFPDcVaCeExgptVIP5xBI60EXRrSL6OF9ruioPBRxnLwMPYI3Zji3z/AC
wYK+v/43Jw4JisYgoQzq2+X6h32vNZbDMlDX6lErtb0GRa8+Gf2ob+w5iFEI+FxDUv5lT235+f3B
b2w+PKzoE5OhgwxaN4lj4MsyHJl8Fs/KHl3s9LHxRt3x5dR3uwHYNf4karPxtL85Ko+4RdoPjsY6
Ux8RAUNKzhnOcRmL/WQ609lBJ3WnqyklatfoiiMxc8uaYN1+XTY8ii6L5B5wKMpLq5OWairIcAxe
zm6IlOgEvXtn1clCDbJj70MejmLfl2N0sFLrWVkyPw2HjOP/4YPT+uTK4h3Lw+hytVF9IGq6cjgr
cdj/8BIgILQvgPE3ufIaxgIlBCX2Du8PavJHL+9JJu6SDPzGPVA4vhxUnUQ3a507cuE3NshM3a38
oovDf98f5tayklaCdTCpvqOOdzkMjapFDy9DLLAdG6KXM6XwEkBOB6MunIjOf6o9T1ifVX+ZOi8L
SznRXeIZmKf1ETanbAxTkbOLwX8ewrwLPwx18xG8cbGxc28dVsYBTECmDmVu+dJ/3Ls8EVWpt/14
rhB2hnEzTZ/0MnVPSpTpw8FxJvkMtdrj7UUbbSNg37gJuevxS4GgSahcr2I4Y71DzXY66yhF+hyg
4awDvW7uDdhxW7aHN6Ii1VkCgkHBFMzO6qrHnNWdYVtOZ63pdd4glQEyoNPveGKDyxf5v2DOjP/s
MfloGkn186830u8iOO1sFHkB0V1+ZZtH/Iz6xXw2+3AKD+SUslB9UdVhFIyT9OKHAo0BdecMYt5C
Cd1YYUBcaH9qnE6AcatbURpJC3Fj5Do2pa74OFzE84M5T+Lsdi61hSbBD0/tFLX2Exj6W56ovzlb
q7NKWEQOhVc15kvrDy/NNByyRmGVPbdnpMKzlF1kWH37WOhiLoJBmWhp4dGtOwVCDU6k3hWzBnKV
AoStB3mSxPXeXEQxv4M9E/UZDly5k/rgqP3G1XUjrmDHhoQgloJQl9YZxFxDLBKGPp7VZpi+uibs
G0etk2JjmGWvrT8JJCzSQM4deeBqO/RY0FoaUjtnSguJs9dmNd+bhvQkpJY8KY7wObfaqTe2vwsw
g5wM7BaFgGWX/HHOuzSqEpQ35rNHWQi/mKbvn+bEUZ8K5PaeYVlFBSKtjlHfpbE9/BCNirzx+4fg
xnHHJwHpAXh9VCDWfQQzBxjaWYnKT+jbQ6umUnwM8Sqp/diid/6XVSNGWiLnQiIktvCaupxwMnlw
UNRcPWd2OT1WhsTObgJmr90VUZ47G2H0xk3Be42s93+j/T4Ef3xetGJFFopCPbtGNBwT1xxfBfKu
n1VDqqfRpckovXTaeL3cWlN6tKTYKP4syLjLKbLlxlLLY/WcIOUbtI1n3rfVFPsakj/70Y5pn+oK
jpeuqJ5Do442LuFbc8bcjIwbbWyK16vhwbHHahJq2pkipPMzRwLrgc5QfI+XuFYGZNhxubORpbI3
9tGt00OqweGhGHFd6HUVPY7SptfOdoVamPDLYs7kU8NNjX5W6EIzC/TKEeF/72/fW3GUzj+3B4GB
m3J1aEdDLYSucDBjyMc7zYiNN3dSm0BTYnuHGmuyb0a6i0Y2bgGDbuV5tN44tDQYKdivu7iWSrcj
Gdr53FO+EoFcjk5LXaDRnI+Zl8J5S3occ76B1Bnih0grnUCFM6b5uRFqf+2LsJxhQOC0fJDOR9PL
uNx2ZmFygPpqPsNpxOYnxRwB2ljsg3UZdtPQdDAP++Y4IEd0J5Mm34WlqfqtEccbG+HWgw+iMH1Q
ntFoW65F/ZAEjRB14ZcUSl//mKRd/UBvQQnaNhIn4BnGzlHsUvFd2VBFn8VU3nsdZRRtgCC1EdNv
nAaP8gXfBrG/pZtz+VVibsDEHXTWKJ+6k0Vlbk+0mYedAlLvSU/VEl+oIq43DuGNXemBj8Amizbw
kk1dDpvFdlnQXZ/OE8odaqAhgNAHKZUdoJa2W6AaU7T4rLjhWO0SU6NquDHvG1GdGiQ9HprR0D/W
r31Dob4tJ1778aSaOG/Ptd+gsfjVzR1tI8jenCthltrJUuzVVyfQLMemp/XHHYbn2BlJgPHsciIB
PhLwHvUWhyW/nZI0f6mkYdTH98//zVMIpmCROkPHCQ/Sy0+tFKWJFoHGCmu9CHpzsp40LU1L38Xx
8n5UynoHUrV6tnKTJ/ZIbR3+ZxluPa9vfXAgyJADIHJjCLdecbWsNatdNr2poa9aTGIXVVhyFsOm
asuNdIhSDsUU2uPuIqx8OWMDgWy5GKOeeWzpL7WdtXvUurSX9z/sjWvsYpTVyYnqBlhGxyidnWlf
ujELvxaO7h40mJV7iMvum4Na5p1j183OQCv4y/vDrw8u3Fq2KH8QiBW32Vo+jUxQWKM7T+e0Cb1H
18nqr2k9Jl/UKRc4z1eAk3zZGuZGfrKe9YIrRUaRTiyPAvAHq+ZPTs+n0Y3YORsxAj1BBFLH87E3
n45p3lVyN9lollh5Vb/Vnds3uyyl+rXhGrTeSstvWNJPJAl4TV/FLE8bWm9KNec8uUnv7paeqbnT
mgSUR5a2TroRKq6/NN1MF5QnqAEq+eu3ZubpY1LjoXuOyPg/5XlSo6cW5md79oaXCcOpvSNcLXh/
edfZwjLHpba8iAVjqLuOy5ErEzRNC/ecgj8KvMpF3KrrOuetNFEvn5Egaffvj3hjmmh9kH3SCKIN
vcYK1vAxoWNUCGaEUxqospMv8ag2Z0sqUFQapS3fNG8o5o2b4OawhCWkMCFokRFeHtZUAjM1QUKf
o0S37gDm4/ZHDuq9yFjqO1x7nWAKnXErHK1jBN93AVstbWEQ21x+l8OWRmarvfDYQ5UtUz9BANLb
5RDUtkiGNzYrA9EecACeoCK2/Pc/UmyzkWEXRZl7RtWsCorUk4c6tPS7HN+SL++v4M2hAEcQFFBs
vaJXtGVtCg+5g7M1y/ixBQwJLR3u06BH5cZmuTUU99lvV2IK1+vrs8VADFW92DtX0qofNYjhB2BQ
1pehd7acJ26cBOay9H8XfAQNnssPyKPQmxUovmeJUPUzdH+On+6F5yGM4g9tNXp373/FWzsDpgwy
nFSXFxTI5XijVhZJ4jTaORFp9xWiQvoz1ON+4wPe2vaLqBwaLouKyzob1Sji5BFZ3dl1SlChU962
IE2czrqr8KAIj4YVFsfeEO4WPONGALehY1MXBLW/lOkup+eEbR/pMjXOld5pM7KakM5MLBhOraVo
YQAAUT/mtjo9SBwElSC0cvS/3//C64RoOXt067g/0PjiE6wSohLyZeJFtn4eZG2CIjedctdkZXZo
cqiagYueNFlCIjJUHDL6S++PfuvLO2i86xRIAY+vXZ8GwkFtmpFxduIW+5Kxak59wQERCnzvCTlL
v8WgbCPnv7Wplsi6TPo3zfnyq4O9UShnxdrZMFBQFLTt/gG8Xn97f2pXuR5fFisCeLbouKHed9Wk
K0o3tkOhn4vCS+4LmjR7u2vBvSudvqfH7gBtU6qnOgIfnHXTXKLd57mf3/8VNz4wzHF8TgHZEQbW
aBvdKlx9zj3tPKITY0Z7bP1aM2hSuDhBPhpj2u2hdFuRHiDjwhnZuDlv7C6cC6kL0/xGzG79uhJI
rvR2q5pnOUTRo8hd7WNUdmhhljLrgmke81+GAwPUdeVWVfpGqKKmsBT3wVQsC3G5ytwnZTultXkW
wmjLk0B/xQraVPe+Gi1kiHhfd4Oqb1kd34jFOMuy5mBjGNZdpWQhPGZ10DvzPIJT34fW3L6Cy3fx
ojDs0/tLeyN48I7hLYMU1MLkW+W8Dqqn1VBV+lkxkqI8dI0+2DvUmCoTLjsgWNRjeVBYz4OpFOKt
xqDurhgqb0vh68ZpQq+ZxeVTs9Dr75y7eUN25OlYtnmZ53fCzPauU5nzxla6sZ6YO7GSyF+52G2s
kgR3GnS3NYVx7oQX/VdSkEK4yarbfdS6yIrE/V+aDFDmXJgjFDyRniIfWscm1DaJgwiun/tBnX9k
Q0obsJ1fBDojSG46w8OcePlGOe7WJDkvC2FiGXiNd4KvIjEri41z1uLz5w69Cd4ITKxmSXPPw3gL
BH5zPBq87CAe4NQ/Lg9JgrKlSaHFOIvEFDsnNEfI2U0R1Lh6HElg5N37e/ZGPKC4gaoEw1FJ9pbf
80cClnITJHKu7HMW9thN+9SMvfEbYr2u3GOGp43RKWw9mr1hlcXKeBgyNd8Ced4IzFT9wVdhX0Dl
HBz85Y/oUqesUGWxz25tulUVaLkWV58GNHpJMRpRqw9WkvS9vu+8pEg+AhyZZBW0SBCjjRWO6Vb6
e/1ReDaZQPi4CZF6XWsVjl7lIIRQIxxHhf3/cXYeS3Iq3dq+IiKwCUwxZdqppZZaLU0IWbzJhASS
q/+fOqPzae/4FOefaKKWqKbSLPOu9+nycpz1XdsEa8pYZPu+DdvlfTS38WvkDf8f1z/PRt5NQ4mK
CIL5/3wXuz4YJmRx3W/dse4pd0nUJrjPt2Fq2fhVPGzRUq8p5TenTGa07r/++4L453nJYmfunZuJ
vjcje//5/MNdRqe2Cv8e5CIOp8fQb+e1P0STSNvr/nLx//PEvD0MU5ObEBY9xe3D/K/VtzQuN6E/
BPfhUJs8aqoBn/AqvHjb/EIAUrzGOHC/G7xqOB96bYa/nGD/+njeMeVOgKj/4M3UjL4xljn79zzP
PKBIo5PWBwWOJ47JoF9OT5VGDpttYTftiT+TAf8l3PrXtx2w5G+DLQgK/ngBsfLrMMR06V4Hff/R
2B2OF9t4rff9bxv9354U8BDkfjQ9Gfr9z1etjhFfyyry7y1Z4c4lih9l7dsnH1/q/2NFD33ITTGB
kwC1S77ZP44wrls5WJ4KkKrE8/SME+UQbidUA/3+3Fe63KoMbFr8hp7TLu/xN+lf/+9LmCCDfPJ/
Jpz/1KrUXtt0gRTBfXts3r3q5v2DXeFCVsmw+8sK+udde2v4oeimZ4IN9Z/GCa1pPT2ucXBvMeAm
05GAvs5L7Pk///df6Z/Xgs+bJG/k/rt9hX/uSstfJn+STGsWS3Vyov39OhdrlbSF7SVjcfytkPVv
q4XaGW4EHH8UW/5YlyVWZJHUPK/wV4MLxuyRDeFWN1zEOkx/WTD/DIn55W6mPxQBuIT+7Jxacgol
aU54D9FAvIoy3tR9fAjd/zTR7qtv7uZ1a6IK5niv//fXygHj4iFOI51S/39uimjRW2C3hbhXNi3z
JAqsKJ3GIEgtGFptghfZ9/+PB1JSZ//RaeF4/c8HKk+60VhiSerLaFouUed1KvGXrny3qj7ecBtz
/lYr+7e3i7CG5UPYjZzpj69ylWvkrfjqE/FP8lmuw3qpQineBZPuLkdd2jOTtzUGxP/9N/23O5Tz
jHgY01e0e388lnOzhbHGCgqVP6ULqkgSVoX7fVNPWJkFi2GAs7CAVmhsOv/7s/9lt2BuQ4P4hqIl
kPoj5nfhPXh1VUf3Q2HptDo6C6JYVZ82aRcpSvrhL8voX3YL4xMRJUmGm9k0f5x42rXH2bF5HkXd
4IpAL3pY9dh/3bzI+Ut1999+NYT+N04hb/Yf1d1wJ4n1paEyJyYvh7Zg5whu/PTonJXpovBvg0X/
+jwqj4RnDPLTkvrPBdusXSHCggLksKzyumN68XSIfvp+2GZ+6tv1b7Lwf3uV1JLxtGd8nTV7+zz/
KyLAsg9coGUEAsthyBhL5zZuEH7unrH+Ju//R6uR8I47irufpvNthPePNdoM/TR3cRnfF6sMTktf
Wx9BmRz5jE3jqQkU5rKW13LKMomcObhblklYBM5nirLeX2RT/9wufJRbx4/lw6X5p7BU1MTY9EFi
risLA7ChqT4PJnAwIK2X7ioc4736vsQsShXt8O2/b5c/rQJuYS5DXajwMU1AY/qnwb2rohJE7Rzf
40ZtM2KLp2yyhfH8bbbrtUt2v1+vcOV0bhWjpZNgDHGYxWTQ7zLjr9HnQVXDDaP9t33MMfXH+sOq
nGCY1OS2t+hZ/ZkPlXKaWki6az46LgIh3BpaL6U8tixY+5ZgZUVf2F22GhO+B3LjLsmizE73UI/W
fF6tTQ1ZYMX6U8gL8HJdoQNIY0+TV3ndGKhMOApn2tYrgvwIcJdP8cYsPlfWQpWLuRNzvN76PBdn
6ixsRYMC//mU2XV3X9KmiQVGHr3vdg5GdYVeS43lYO80B34Pa108NYc9tJ/pdqn1W2m7sj4Nghjh
wvxKU8343IqgeLW0qxYXe2gv3Lc06iwDPm2PlNp+rePtJV+EWTdLJLgjbdtH31dl/bjXINNP1cGl
9oXSwmhgfONfesXh2Irfgq0Ko0thG5qIycwV4KxJLNdiPo/MBiqmOY8y7u8m1a06CZtSlFdhT36Z
zniKOs9YJ6N4xe10nfCIKHcBSpe5rOlNIg6BKwJd5hduJqbTiePjynk1ymV2KzaRqs/4Rcn+wUTT
6r+rStcL7g2K3frs+jdn7Lh1e+xdGHUGuTLFdncdmDjdPyHN2OF6OZ3C/zw2wn+bW2XaSx1R6s09
MI14ZZSkaydLzUWUL70HB4z2TwlxUZTu/H7TDt5VBQUl79HaAmd/ZAwYW+wkDmD2Plk7o3XJiv9t
96yFqI6fgaXwno6apq4ecS3urRMeePbyHshDd5xbgRVoxij/bZrK6RkiuEfdtpb7FfnrEaeq6/bo
bRnLcf9FW3t3RMKp3S53nVj6+cdR0Fqesm3ZINrlG/PWfjrKNmZnOdB3bt7y1VBW8Lw86cFo2+mx
lRH2usxsfXL1UtDT4Xpcxse4M1OR4YoDXy/pvBHERBJblR89HGKgvWaNeHdc8Efe+bGjq8epTukI
iaqGvLSE6rG2GEHr0kkYr3OyWg7OcdnpZ3UOvwT7/qn0bg331FtaUVbptPVCfjbj7nR3zS784gTo
DsFffmirKS8BRseDzImllVOnlFmjZUscnHNw8EUagbIu6xWbFBriXEzibohDhokPmiTjtdXtHD87
U+01InW009VPKxzf+WdZHG2d7gDOZievRK/nOd2OGdGPH0vRvgmrsDiY4m3jFaf0Jap6S52xol+X
4TzrDHkAdOnIBwtFarJrKw6/WT1Df+gTnfFRrabBRthpsXS8jRv1r+1s7TpfpmmeHmPyXArcvZra
V2oykXUt+2KZToekueemnlsJ9ymkxXlkxTr77oMOhAyuJgpJpTDuQEBydk3Ry69FT5PgbuhFdLxs
3Yp7eWqZWTtJczMi/TnVCgYg9aOijolnG3xr7dS1bIH1NsZSqJ6scLTG5DgOu+CsinQ5XRpbhvrK
aFgDztaeXfM8Y/s5b6hdyyK+3/HNO5J+bEL/J5ZOc3lgm7mtTVJ7sXWTo66hDRrT7y3zzZvGSb06
ZbVPd6rF5O1DWZfSvo3ilNbXkKqTT929p/ot48OPnwtla/uuYqLyuG8sMbvutRpNWEzJjKehnbnl
EiI27QOMbhLZTb34WnnSKn/UelUBCiFal3mFf7I+tzjlyJOrV7e848tV048Jqwn1KPbAMnYi/NZm
L0xFVW3fdTm0B3gNHTXYvutgBbuxYUjBNRMtzg/q+3ZZJmqPbfPBKhQ/5EV10V6Ua0R4aqnWle+m
Wer1yamktV5tXHv2VxZIKFJMAKROhfLn6bwKZ5eXyl3t6mKW6bbcB9wwv5sxDJvjXi03QxKxYhB6
XUAAFve1qaeVQ2qyaAi5paqdbysChvnaRHLQp30Byf1tmLhQUjhcOza+YoyW9ci9UjU7ViBTNM+v
Rzz6wZIW0mdywy7xNPvKWOgU3GHEZMxy6va+XN9cT2H/sEVcCs6Ja6fX53gS8TQnVJ6ZuK4YuFjC
dDqaZkwbwJPThTtQyo8YY4zzG0o52+ASrItZYqbK8uGy2OchJMlBvzS9cx0cFq9thATtKRQVtU3G
74viQt93H+K0WkoxXntb19aVZ4fi5djMVn+qSnb1FRMmfJcny62RmAfBaOqk8+P6YV1EsZCZzlH3
DWNisd1r+iB9k/lLa4JXOgBt92a6aRNuxkUAJL4PkCpgOXq0s3NuZWCwsTXUtEGlIflZPlBj9seM
iH2kNqmmYBJTgkyNbAWbbQ/uO3XtIR+aCOEBFPJ+jBKIZXX4DCZSOI+y6Y8+b9fI8hYwvV1ZZz0j
11Y63FxmdbKAgrYTjbHIeMHkUnFZSOS7Kd+tiwVHX/viUjpUaEBnIUu9jweoVnlrmbH6EogxNnee
2JW/5Tv4ju0O4XsUf9HzatUfyjV2dS6Y2lbeRamwAJ44L0wUJeCoJ1dmNvt0eAr9rfqkbRTDDxqI
q3XGF62uK0g6Qx1OyaFFfXxrZ6xufs9K2nzCkUp3/GxKJY/XEXuvtsH4f1PAn/2+IHbc/YXvFERP
vL87ltgzp27WdJe+e9axSj/lntyLlwLbgtPRW3JBXgbR8gyCpXefytpU4z29MwZcM2Y+ijqNndsb
wRzS/8mpNOz5MvZdhq8BQ5kGQqICB3108rkBeYp1/dYNXYq8xg4SC6Dz765q65dQqWrl5vawjdF6
nYnPyl2DKzLFD1nPdOGtibAhN1VoTSlGvcGXoImi+mnC+LI9d3OkhjP4BQJwGw8M5pxLV54Y7Az6
k54Kl3qonKqYz6qd4WlTRRDyNOTOZzPO4MendVl/1pHWQRJFZf1VeUX5qjxjI2ssw9U51b3uXjyv
LIJ3e3dsTY4IROOq0y72GJ8ZdoFgqE0o9cPe9qq8OJZGuYlD5yzusN7fXnbPK/ZnKSMr/lIMrQMA
t9jEB58CsvXB8mN/+yH7Xrw4o7N6KWFf8WyOgK9z99bAubftXv9sGYBr086f/JcZ765n5RyHn8SD
G8t7s43gBm6DQFd7tHHmmMJ9abLeWQSRsPQDQju3pGBsSlzuzpy2ZXCZ3Hn3E6Yi5peJLkDNpcBr
+qVAmao0dHApyyJ4e2UGd656wSF/G1IntPqXepTTzzaKluIMUXw0X48+9Lqf5ui7LjVhK1jN1eTY
eyYC1D95tdG5/EqAqeP32FGP2+vizsGCcrfc+8uBbc4ABxBS6QNx0kQlGxTAksAGw7p6UYUM33O9
1fbdRnPSz+LI+DpRao/sU81yPfrEK5vwd4F2i+QsJj08l2hXpjPsDsukm4FNiCZg9fWzq2ghPoB5
37Y336JtlUxYYw+5KKMbkhA03EgQdZTludGi9HCs713B8gk8ENWLX4V3/g7tPIkdjsGHddV2fXZw
ABWAVZCVQI1YA/tD13b7r8Ye+jUL+CQfW8+Kl5wrzHcTCEureXcUxonJonzChIHzzcR1dmBuMIHR
hXmStWZdqzvayz1WWBI/c9AcZThdRubL4y9cn32QN9xS1plm2n4UyWHbCmNefPF3etUQI8+tF83F
U6Var/zchvAl820CTXduNt8eU1MFgTrhWlNvj7NRmo7SNMzjN6omusutsOWKKz2Osy+yOUb3etMA
1gwpbHt8Kb3NGz97/irOspgU0p/eMwA0+3ZvqzzeRL09k1mEW0bMGDVINQEqX92JwVGyxbVo2+Le
HqOmZFt7TXjHCYLUNQlUpOBSt1KfSqT8aya2uJ94o+5C7xt8YZH5XYeTOqN2lTwfDGotiR+Vbf8Z
30ZvPfW2Nx1ZqHdtsjYaizUxcdvY1/0gu89Bb0xd1kwt44heG5Tm47Gp0H7TUzeadBiDbrDZQoRY
5YW8yuzLx4MqKkIKFNrxhrR3dpZeJ1Yj4OjcB8UeOvLZWj2u2g3bZjJQCvOCfkS3RvYdNv2OnxVS
ztFOSgzOggCWsfMHeawOflwcRTWg4n36BRfbA6bqucY8ih5jvCdy58H/XvGN9pneAYsl8eos5HCl
z6PmeEBm6uxavADqdkXWaE0StGO/9RYhkmfvKct7M75X71dHFh3NGrfavKtT6kXdTa53o69Hph2S
2p7jFxHWwafWE+YrBnDCTna5dksyaDNFzKY4psvZxZ5KW2HK6Fs3hLBtLE3PhYnU7ki6eWq9q3d0
/vuefItCyezE8moGS45niVm4SDAOMVE2qXFeknq3yjgronjvM2sHEppCyF3f6RZWRu5UO8qGrinc
5b4dfcN5wIhY0lCfhAnjeKpKRgEb7LLXLQ671Tj5b1Q84vo0YsjupWU/QQaVWOuAkzgmNFxeVEHu
2uMWYjcMdmHOrtVzzR09c7LzPNigPtwl+h2vc/llqFzbTqCNiN+2isvv4giPHnQeVlRerCaHvyrM
Y2DdlAk2vN+QmAMqRA7CsuwSdyqDt42G8O9qX3vsEwGvmFTEa/+1DTuf1KnmGMgQjY9kP1MzFNej
sbVMoxEFsetBa0DxSUUlW/yaaD+MS99JPLwWvge7BUqppcm8JxKHi49CkZyA/9lFk4N4Ci0UcmHX
phtDhszcbrqdMsuCN8RZGmpQTL2K04IqxoO1Qv5LVhwV51z6pgRMTpBpJd5sNIgE3xQaIK7q66Q/
9OCkNclJlW6jikOw4Hv1DqSkUYmQej/OKznIO9FWN8l5ga3eieF6jTVMUS8PTtgwfbv7+nhjEJi8
DxzIQXVA7mpOSmxCPmq3GcFkA1L6QXo2MiVsKRi3+23vPaxSNU7qyLoG+7PGTBLHZnaeIaC12CPY
8fps+Rgu48hohGYjRdHDhhvNI2MT3ZTGHJAbhy8II3duhJ0XCntirJWs8bz0nNEZaqlmTsO2w7l5
2ouqTLqStDix9pjO6REPw5LMQrm/rXrw+tSZsVFJWWWdSkHqLh8gS9dOjtYL1uximx2zxNpgqQet
vgsTLFz7j9Pg7htm0BO3QzUT0GelqJ0fvWeDatGj4wBdofDIZymhdaYGIdWz9vaGc0FY1bfRXYaW
sd7WthISWtTuge62jIhyKU8HyckjUiuqoBG+uSR0OxMPsKmkWDOvahkZicJFfN5GkuwlKveSvFcs
r/TJhyDxgsNzOZ1hceKVZ6Ov3BqkgcU+Y1UWzwtfcAPQwMVntyInAE6lC97xLYJz99KvsnERP0Pr
NqLau6ZO3TaUv6bNsG9s57Wt5uiW2Qbf4TE6X/c22rJYGWx1bEAxT3ql2MJpUkQfZWlUfVKe4MKt
UPzIRKK7oQYyHt7bUsROxyhFMJGWUzu4sM0Gj4NSOn0yb/PuJY0n/TAb3MOU/N//w7Ji5o3/EKc6
oBdLtWXOUd5AWTvXRDLvjlMwB9f7zPQORhCDhuEY3AT1YrtRp1fmUPE2lUk4NW6JgeDYg+wdIvtJ
1POCP29nuzJBMh27aSma+KfvwefFGFnLt9qtghpX5hDPxVCt43viH4jUodc7Q2LEyJCnSzSwvUe8
WCAQMHwsyc6VVFa8bsj6xVgEPdMktzQEpOm/EwWKXt6I456Y7qfC5fR2UGRBPdTfiRhcJm+ktn5u
49wGEFaUeBm4lPt01NVEfm1H1W+7WcYlp/xkvvbuqMes12RtyVIxmQbKmRDhBeFy2b+rwmWfn0bb
k3fhKuoXOOaRBn7sNI+aS3o4HREy37tukXzIQYfOSHdBF1NeDn3xG8DX0qQNUKGA4N6j8+gTx19a
iolh2nYgshIGwkWRsLaOMYWa3lQn5GzdePKpO5kT9UOSllF0djLJ+eBeH7FfTfF+b4E6Bczw5gQX
qrmHaa7r3KajEn+016Ogrim2jkSxb97MZtVRLvG7JOeflr7NXW0370Vt+fbVZcdsKYOxg/7RWTbK
6LFTvn5wJCX+a6GZQbjA8mq6a0wsMGXAmdTL5B0NZRdcmhBZDK6kKkyWvKTSzCE5+uT6j4ZuupPs
ABMIqgqM7M9g3ITJzKorfmQJ/fJKLLLbadRbx54A1976lIYpvSZnME11mXYc4iDMBYvNF+Pzt53e
1umEj7jpHy3rGJZs9X12MNzRxr7YDSLAWk2iPY/20jS0QdAcpYw82nFKRr7WMEm9aj73Ug+kX7Ha
grcwaML1FM7Ug9Ju0Q34PPdYlh9TvQc0FCxyT3AKUdhnQxTgoQkNfagjFoA9Ordy8P8ETfr4eJDT
tO9hPWyvyNcAT02T4FEDUID5sWqorp+HUlsvCxVePFlVr2o6UOsYjul6WA7DWGMhfvsAxviUuL/0
iaxjUuBBu+BFHaQ9Vr6RFe3p4c4uzuaLlOcB2cVrieayT9eScW7pBuNxKgKtXlUbt0tiWGlN1pHv
9XiP0NDJuekpGXrjXIW5H/bhu94KqdcAF12wtxaYiqcc91MO1tRqU1oL5oMrrejNLiG830XloZ1n
V8qe+MYleMuZTp6BwPeB9B5vVVuZubU5jmuIIOtDzczGnG1zhWS07dmUJ+dYC5GypfUG25zc98oQ
SvEs7aWUuZ4C5wN3blxmBZCXt3nTAYyim23LfW3rwM8HX5L6xJvnfeioltbJBHbjexsOckjQ5gYF
A9R6ohxRl/xlOVWul2rhy6vfMGGfln6vf/PdW780RDIQTMQDv/G7JLkZxuboElv5O70IiY01vlH0
EE5x05VNvrRrXObNsI1R2oVz9wOL6GnOJxxPuH8Psz6NS+B992+JTzLjt8tqB/tQ0ijuxrshItfO
wN25RbZNq/5S96P4JugH/i6cevxWxpAcYOFayknsw3f3nMuFqKqZe4phc48hy0Mb9Cbvp3Ues5Z6
AL8zWV0yBa1510Gj6VOcfYP3fLehYTP7w6svw7HF8aS6OdtWa/Dak+w4aTQd2id8FaFO+Wz9eCrb
YaVuOEdcXwUmHUMy+kd1IzV7/eNtV37CAKtQacS0WZ8XtDKOk6DQ8yL38OaSEGyfVLTXYPpa8JYX
4+76BR3LUGW+Wo5nOXPD5dEw6uO+pigMUJ6pLUJsDBzitF8tWkFu3Q4lr331G2CCmocthfS2dKJE
MuRK2BQcYo2SLAn2riJVi9qD9wwSpk6PxT+een2Te/XEvjtfahNLSgUzxsahklEGEAHTHfh40Yla
gluefHvefzjc6SIvTV9eV2zC2mzYaY7QmJvxxNmKiupHA4f8pP2BNzjgWwv3VtbVix4FNXXW7vA2
OvtOrLSJrU17TB6nZNHj8HzIWspMulbziVa7Xad0uY9fxUpilJVdp0DWtXUE+lDK8CwPWXyNR6u7
2yy16IdS+NW1BmQkCO+d7VMTbIubNigrdlpLy2Ay5oqa7bzUVXNtDxnGp6howyMN6BzBIoIQeEet
BRxQQOv2TvpoxBNXHWpLV3uu7lEhtSrthFtMWctFc0c2LHEcCJW3ZP089TJVBsFJKtVU3apuMDyY
IaCuSQl1HWnltqVmplYe5acZoyaZB/SdiMeIxGDMlNbyQjw9rsnqrTUlyqp1Gfhm5Py3V0SMCLfu
eDzyix/VYxBY1XZXm5VU3+2D8luEDxMW9ytF6NRnST1GI9rUVMfu+GUyERX0qN6LKGlADL4dylhF
YvpIFqmmNmFOJcNzr/bOjKdNV+5LUQnrkw+S55sInTki7mmpVZsjZlCX8mubMCE82nfKK8ctdZ0q
uPeISdfU883w6VBl8XvnBDYJSXT7zmeO1Euo+8P82zFaddLSdqCW7lY75G1MCpgioz6a3Iq9gf6e
N+4uhvlD1KW9tm4Cvdal/NROMR5Hq2AhZtvKFGHuLwd4QWWmQCRCT7jzjHEJIpERcj1nkRfRTCQ1
Zn8Ajt/ojFgBXGVGnuSabSogF7AVKIK7QEvLSVc9UyGa/HV4Dr3tNnG7LzJKsBHrfzZ7PKBJKvr9
LQSDWZ5MEFtrRr1oLa44yg/uk4V4tDuVgmIv13UdPmCMvbmUcPr6zdF4GBL4uuC2mok8MRl3adaT
43cOo13C5qacVoe9EUojiTsBc3/2JpbfKayqRSbjMVS/IhkdBx2vpea/LcPKzyzapfz73t2iS01G
E510UFFB253agyJTddXZ6mgunCGiTuvTwjRpmLjDRhGQvsdKnqyIZHMmh2SUEs02NfkbZ/QJ3Vex
XQpn0ZI4xHU+Qq6sjjO1awLZua+2Ngvxrtnf1QwEs3O6nrLtbaF/YNJJDfnabcrhkihBWrPhZWVR
CYyPbUtKIbbpXC+zm/eVL5fTOGlfpkZHE9jUyADyFH4XfOZMZXFGFAJYfd1WmsQTOrC44AlKGEtX
5n5q1UKFcrMWA599B1S00OWjTl82e4OL4BLF6WaLWqZuUxE/xiTLMJGHGNO9kcr0Z5fdWmS7csXt
C9Fxk7D0+FPCfLrrmzl+OUaL7YzkjerjOhy3AS5/b74ZWjhENQOyhbwqjetcGkeZg6guKL55fYwp
rbd3+sjs0KruQtx3PgPtQ8XsRIo8AXVJ3OWN2JaJsB7JBTo3GwPudl1rK6WzELwynNusKfYF7ZFp
7fpvgyx3zG2kFz1i0EjgbjubeqB/MZZnmoZwj6MwKNpHqzdz+ZEpM2ldEJtw5TuHv9L4nxzzJa61
pCfWY7lwH8i6WT6zImY3UcGCcUZD5EBtvnC3Jh0isdLw83oYwnU1hRz3Yb1GpxLY8pMDNuZDrIrK
zcHdWvx0KyCNDG45EqDbTKM+3gR25mmjANO/sg0rcFpFvLnmsRuAc75s3PmvRen25gX7QF45llhR
n3t4PXyH1jr3Jz7WXjGUh9/6u3lhou9LuzuLfCyQdevz5lZzHq1E9xfwulyJ0xFHQeIrX3zdR2/B
Rrpn011GHNe9i71Ng/3iI184MthC/pzPkVAcyvjGGI7B5Xhvw+Q1F7RA9I2Sw1Eg6gcKV04iBxo6
D2ai8gCBVBzL+7Hf+bOl8n2QlGP7FFxdOurhWxciSGFiKV7352lf+EJ3GbkL9dImGF+aubL69Fih
od2voKa80+RZYfx8rGK1TosY1ynHRbEf76vIPlTiubRQL8Ex2CutZq9e0nHwt/EBggZTr7eXtN2D
OwjExw2r+v3JYYWVxDI084KXI5g3J8iRPirZ5H5NYkwwefT9Y7tP5sdgeu4tuOX9RUVu8bpRd2L0
aN3phdF5j8JEaqXWrGhL9V2D9QhzemPt1wOBUJW7Qd3F2SrMwLzxUnVPIE9Mfy0trVPKQVBLgGuR
UCvOtPYd981rIaIijYVS37tNqysnWvBWA90ko5y2+iscutF6cjafZHdmAoAdE31rMcp9Dbfgc4tL
B9Zj3fSpXKM6YYnIxOs1B1fmt+NwrlXZvTrL7ouTDZ6BUkG1fw39PY65q7pC/+w8p30StqKY1xKB
6MSX8rDudFzDV0SXQy20UQrjmmUN4l8H7GGVMk1eg3kN4ifUFhSuiqIMf0jPL/0Tt3/sfxhDM7mn
imhtz/qmbLFetFuRBGst3EsZuMeZprl3T72Luh6YxQ9gIYMT9Y0IVnVdrT98F3fzGWkE543fLLmK
pmY9bcO47Cevhrv2rrlRu6sAi5Ccjv+Q20GFJRvjY0EWkZXQyAmb4FszVJQBIn07XsrSFN9pY0/f
osa8Q2geD1kbAopItIoHLk+X8bpktgYUZpZ0w1yVYKzhxRRGZ8e2rOfZb3yVisXul7PbcUcllQ5r
O2PpxGPC6QpiNdhJLZb9ANGJxwHJAsAJ/X4ttvk610z4kjTF7VcChP4JpatNCiZUcFGsSY9sTHto
M6eyjU5dV1e/cesSlLrJ5r54+Ck5pGeR+TGWTCukkGXrX2HFlxIER7W8Z940TJDPtRXNNz08NcEe
dqd1HZX3Jk00/NqmvaXYbC9UpsOlMp9xzi1JD45bAShwbOuh7WMVvxkUQN5T4w3rW3UoPVBp7Hfr
UkDBaxDmqHjjWEG9khyBtYVZLy12f7S49AsVauKzVxxhcZJ2WKtHaXWboN1XBb+qaLR/Iokt54Rp
fNv+YIiKGN/x6q15gTrJ6GQfrdEv6yjYOcXetPkw7HN1DraQzqsiCHtAUtXeobFy8DspUXP4fFcW
fYx9zpegHacPLEESwKnfW+dkL/a8pbVopMo3gl+ZMZQ0Lr+WqdIrWhyXy8bi/HcuDnNMlDQlRbbM
o1uyPhi1S4fHyRj5OBd0ea6byKsoDm9LRYw+BPOpcoJySxEIDfGQdkhAWljnDkyFLt4J4dUh+FSi
IPvrQmRnJx0bn1ybnGO6DVXPc3ZU7WSlDiydz6JDRJNsta/xF5HH/+PoPJYjx5Uo+kWIoAHdtopl
5dUyrd4w1D3doAFBB9qvf6febiImRqMqkUDmzXNvlvFuGhVLqEzCpjnuS2dLKG5YTL6LRR4Nux7W
HxhsDqviqno3WXZL2wZ/hZ3M8LiKieJObqREgqI4ya4ilvSPL9i4tB9kv9hUbAp8Zo6BVtPVWNbH
Z2vZjle9bat3vHUGiF8OT1E4o7jvuHVldrArt9cuWaICcabdugNjB8iPxJYJyJEcCwpHgZCyN2MI
8VJCF9FIrx2jjFYPeX8Nm3wLzxGeP5vaoFfrRatK5oeCDxMcp0XGE0OfwOS70JTBQ76U+qXNl/6T
hiaj4RaOeVWZG1y4a6yTJtvY0Ylu5ibVj1pc+npT9Q6ndVMe2NNoXlfGuL/LZU0eZeu3M3VMX/yz
lJQIzkxgm70aGegjdG+Td45Wn9oLvO2pdNbpL7upq2m3AM/5u7pL6ruyKe2lQ2gkgYVZ160ydfud
U2vvL017DXjoe/VbE9WsxOw7l9FbNSjt7qC4nGjvxnb50nm9XLjvt7sIhZ7ZpsyVTjmdXtTm8E+M
TmYs1cKNUx3rlRjmOeeLjzIHnC10mzlgN7dgFbeNZX/1Sj1/SFLiWXmVsVX9UMyrvi5M5poriaNa
ksgtxgBTY1c+e2quprtppF8qDBjlDlc+2bQeAzB/t0q3/1i9JjwOuHygCTySNY+GivoWdFWUtCai
G9hTP1WZ3tktoRj3lqJ9D1hu/pfzEACkUjp/ZqVsfrhd9Vsaj36c/Y1BAo8xi9HbfekGGlqky/qP
jBQMhrEUxjFp+yzYTKvacBZwkxNS6OUARLw0WnKhsSI+gKHoZ7YVbbhjgTHUfJxg9u+TbeF+Qa3W
w5604604gHgwNhbNZPVrVbrmS7KxPdjP0q39S+Voq++jRtVMtbyxbde0yL2cIRp85YHZj9Wngc8J
cmqDoN6hNhnD/J7H+BD0edGmOuwk8wW/pGlYNlKwTx1thHm0yejMlwyxiCFpN566bi1f2SrmVAeb
szfxh85YoJSV/LrUDjUfkeVEDECUwo51tkVmK/4QpF1e2UXTsC98qyT6ooBSuB8UrVLK/afc00bs
HN12MAuQhdp46H2h0M65Arqn92cRKreHR1zOzpbajKmOrP1vqSqV8UvHWh+Q+cF1R5qf3yHrtbyU
EXGQ7xMtfGevnSz6DoKFMIaFwXW6qA6zfVMl+TGqw+hey7n/w7cq/jrt2raHjibUOfsmihidgVAy
ncoURWhUev0IYVg2w28Qazp2AHLvoYm27W3gdWr2RSamO7ayDcuB/VLOb3LN5/uVvK38NAsnfp0x
m8idp/XYn1l5TDUb1Lby2OjNVlRMu6QV7v16IhjLQpGiZHVZQ6HQENNEg5BFH1uwIttYb/KTs2yz
NnsetFTFZQXoCPeRnOaa1KrIH/fs/gu8YyFahwtgdMcx7TZydZma68Q5rWHIjK939fC4ERfU7Ss3
YxsYkiB2vV3mRDPjgj5JppPMliU7zx6L6/jyGzqINqYgqcq49C80QVjZRt72YM9ZOQuM7Mh/x02X
/iO5oQAirtcWbuoMG+IqYuzIwudgcVpqcbPkn3lRxOLXRgOlTg2imN7zhDaTuwtVa+YLF2QwpTCq
6HkL6FGUznkDkS3JpoqOY4TmuZ/nIJzPM3k/9T5keS9XNpSc4pluuU5Y6et8J0Ctf8vAeppfIRuC
k0sTEt3+S+7mcuV1/MEstRz3vchi/stOcVID2jivhQpnAGUsUOVOCmYrSzTUP8sMtuyB2FyVH/3Z
LJ9VZftiPxdl6B8lvRljGmN4X8axXzgCkqhyL4Pgvj5VBYm79xLtSxzpvyK78xhnRSdqLFTMEhHP
OeNhESLt5qm/8+3IUgeTcQ7EccXXK0T336TDcDzFhc0kFUhRbRw4Qvb34cIfb193xfRia2hOdKGg
93dJf8PsBWNdcwyyrVRPm/ZtkoajL8djyB0R/fOiNvrAEpstx4UZZnQtk3j47fNeo3/UHopcG7Ic
a+cg2JKTVytola039Z7iqX9w2U54V7qDPFZimh+SNncJF+BKeGzYZPAOIjmEh01jaQAKjAf/AcCX
MZnoff+ljeSm9n1Hduk162b5FvRd8lTLbq1SZv31fHCnwPzABOjXdwr8Y0Jbzh3mY3EmzmPSIauE
S+M5h4iRIz2NLD/WUdntvS6bsDpvfOJHLKFsHY9DgJiTqLz2Hj8QqEs34ZC4cSJlx7WNU5dLPVRh
CuU5q52craTW3QIa48gfsJsLSTQHZKKsmSQlmUVFIwp1Tyiq+kdCZLKeIjxHa1omW/8HKhYWOEfb
tow25Hac8WIf3CLPrsTh2vYw+Uvxvg4hz9ptmvm6roq+naHqDR9XuXX2diqKr0Ug++5C7mFA1+yX
rofonkH18gKKsv6HJyrCZ4DMjUID5Ep6SV7Vzf1USLgXM0/yMBZB+TG2LjLMzE2YOkC3644th/4r
nMz4Z5kgJ2kMyujZD/Mp25mciLKbpt/ejWqJr0PeJG8NI+NHNsPov0My0k0NubTXsquC58Kbpqem
d8efTusnFB3JND91/HII/W2gP8uOon6zwbjsbNvLv/XGmwq2RdZbpYL6ru42h7oLG14qE2d56GqH
USJ3SR1EZiF9vQ63P+6I8N5ONzjfBvVPG9P9rKWmrtGMvDwVOvsulsvhJhwfijHsjtVi2tPmRuZv
u2j/YrMgvAyjY94Hd3DvlBwEY1RJSxSYNk+ThlFfMHgPAJTjgT56fgE9/S83k+L74Jdh0WeSCu1S
WZDMBMlSZ9tZ58k3/jsiPsrb/KntTk7U2ic4uPD99kKfKo+Rnlj4tedNFmfjK3uKTXyvWgRwT65y
R5QvA+ag01+AvMkjs99jkugXo2OP8SZ37b5J5LGc1uFOkfVgnPEXhMLfepxBEcx614Ao7vi3CzJW
uNwP7dC8ZT3BmfuihcSZ34tW0F6R9jnubdxOTQopF77Htx1YhyAa/L2h13xg1XcEI97a/r8w3Lzw
WLk6etgG3V3mIRwU0i8r5d0mboBHiukR3zpPN5oBtHdsxuG4NVMzHvKyWgmzad1oH8ZV8NN6m3jZ
MIB+9DGmkLxR/VMjjPpvhhentCLF4TuspfM50lD8Er2Qb0bU7hPT7ObZGXR97ZSYh9TJK/+ouCvu
3WaqDwlC9B1TfarkcfXqfw2YJaBNs+S7mOWihxFyiPm7lzyuNriRRpM9oLPqX24FG7XTiVteNfPi
UwwjzcCMtPWP0KwsYOfWv3qMS/8lNcRR9OgyJ+lg+Uc0a+qc7ggpsTyQWmnelWup4uOuu0Mqw7Ze
q6394WXW+Q5wnhwoAxjeTh16XbJ5X6KXoKJb5R3GoZfvMe/KuZqngnHGhJBZVD8U9/azG/n8KNFH
3u8iuZkulkDB+wXrlTNXMz30zADqnhTukeFa9JGorb6nRG54o6HSn91K6k8u54jRXeZdHUHoJxDE
ym5rrIrOaZljfecYyGzAIWEYr7j18tuXIn9ZQnw5uijFY2Sq5XUre2/Z+UPnHafWK36JKfO/irnv
FgwX/XqhWBMT1hGZ/SA7oP5aiPMBGnZl8bfPM5+fr7ICaaSbvF8IAvYVQ1ILrbKGPHNLo/k5JQPy
ZwhwlghQY6vk4tZSoEUmGJg4RgitWWOFbWCaed9Ugz+mNXVxmJvOfwCmbO8seOSdB8Cxs5HZnhZy
w/I9eJ4r0mA2gJBxzlGn6SMPSIXNc9JWKxN9FMT3TA3FS8XQG7TUEQtys2rUr3HNWPcN6r7t7Saa
//JxUOkAGhfvQhskNA1BwVYKt8zXDmJQBg8JZeRjKyy2pBD/1x/mKhCIvoy398YkePoTHF4Yx8Kb
E+uqhPB+U17VbNiCFrWXrZXZbbCyeXl3pihx5YtvncK70o2hFG2JEOPfpu5mZ4fG5nz4eTeEYOM4
2r+yCRj+XLHPtP4zjTIaTxb/YfWr0mvt0PDFWX+gb9mCfTyK6g0SMtDAKZVx6wOcyVym3aDbjWbK
hC5JRFvbY8tZNlMFDR9urrwrdo9qvdBrWEC+21ZOPD+IDSQoddiyWpy2rajj175btX0XYQ5vt2eC
X2zHIuqy6NnGWew9qBo4+hAEKr7gidn+Ix67qPf5Wo/5OacXaJ5NTdFwhAtaFueY924db4+NCLuo
PQ70GaU6DRFaXbGLu6mdMOMl7Vr86Dq43Il7z27xl2H0EB6Comjs2+jXN9xD++264loI4JaHk99D
dRS46DY2iTYrs4cDoGwMxmC3rMM1LEApnHvdQDGyeY6RDN1t45Te0MJ4M1zq9guo3aJSfw5z99Ew
aYrPXj2w6PiAhu52fzjkPMTUeevcyV68jJUdn/WwTeIEilbYcRez6Z6223rZyNosJx7idWAVGT2z
c4ziYlZvo4i4mOOR2MlHsJh+RNMYfKdiOSgWgvfQ1aO5TDjtIoYi1N1XCTKQ0NIu87yXysvIP9eA
mYcC6q+6z2Vks5TPXQwOUzQvXn7yF8nB8MN5+R4x3Dpva89J+WuInHqhP1hLpL+dGlTtfBGQ7ZE8
s1G5Vi/haN3+sWWi612wUjfeiQSNHlJe9gxneBKqFmPUouviMWyZ6QFFDo5/kIxuopNuMmP/haGp
BiY1EMg/cDVk5rPxR5c59Ox5KCT+0lGvTkXrFo9LjQsW4ZwdM96+wIiUnbYlXJiy0aRxdfiOsBS+
NfRpqmLiju4cyI1sw+8R+8VReH7h/8xtEYkHJp4rf95+EMP6mDHiit9wtmAwcEzOtu1qa5LyWYMO
R3CQxs/OuCmjbEe6/Lpd6hWD3tOQFEPGtD/y6S82wf803/Ftxeos4pFNzvsCrUyaI2puU7yQ1hOU
T2zz4EDeYgekwoRtgAbEBrO+fxL5hBSyU6KrVLK3zC2C4MQHTKKz60QVpDLO5FFfsLKPTI+jnlH6
LpwbpQh2ooMOfjo6Ht1vWYYZJpHZ4lk54CxuM0aemKFu0UFZn4ynRlEEHVp+Q89NtR2kPfkrOzb9
C2d7TJU9Fj1akfFa3//VOoJHJBoq4Yn9jZin+BV4t7qJ7KyM+hWfTbDcZxPK7Y6TTjRpxp8zGqH/
bmLI3hemhcdAks/cj9Jp/O45gBgqnzI3Zi7eIVL0/2A+a3WVMT8Gt1IOur3z0VDUtbXhPJ1gGOfs
m0Tuuf/Xd00wXIyHYHuA8s0znlm1dqcxGuf6nqQFkZyiGOHirKJmY4WIybIsdSOA0H0yS1/+wnUq
ywMx+vP8XMIzieOAIoin1WDD3q1RjESGG5kJdm5oylEDVbcdhPLakIfUI3Undap89lK31Dz7xxjF
W31SM9rOMP8Wi+9cg6QrxvnI9eIxQOiLqBB3q6hhXG3hiJ7BdkXKOtdHaODbKXqWWdPbmbG/k3JK
Woaugy1l2kVSrBa1xK7uD7EwfmDKRFP+I9zwiQDfuv70IKrVRKdAMxN6n5eajW0YG/j3t/EwXMHS
4/u6m8GEphuWvJZ7lgR23Rdu43K+qMb1A045XK0NyXRBibkhaW15WPlSxvWcBeTY/mg6tsx/e34j
y7smax04YV85TAAOMapw92Sjsix/tW6peFXp9b1Np02EVTY7UgDVnj2Opdu07cVgM2LzuuYrWduP
0KLXfzl4V7wVkZbX/rmJg0GH717m42/e5SxnCFO3GOOCjkp1Or6aVpl/EydJshd6KpNjoOyEgRk2
39lO2eJX8z0R5VhhNzqq6TnCS4qzlVyal2ieXBoiv6qX/ayJ9eHNGHxv+N2QvO7iVgwYMoTHomGH
yNOYNH1V71FERXkfBZWQX9HWsAuUJUejOZo2YKHDruUozh3s6ljwLl0ok+y+jkIXTUKzUk9eBd5r
ffA5Lzlo4RqTu5UBQHMBXRgZYHeeaR46r62qa8Q9yzBnZtjR7MAI5oSHaZvdY2hQZs/aX9i0iD/G
79WnLyrVnNEoE+GdJ3dtffe9nzhv/+SR3+SfpiLJy4dHxUFrd8wdtwGaid1VZjcNVQgdVFoYoYUN
DfkhmNAXPNrIebDXgfXk63CY2ebU3hvrYrghI6mKhv1ARmrxYmIG1Wan46UBOmYkqHer6Ivkuyc0
cFCI8yIvcsIDycw+yr6Us3cgsD/0p6c4GM12wWHdmt/4Ixh48Cl88dK2qJ73bgxMnaetUPRr9byM
2SvGbcvCgRnVItvhFQZwbjx2Y9/xfPkVI6NNBQqzaCaWU08F+1+whZ29SpsRRiGmcGRiEnVJ+2Nz
8qT/mQuwAsm5ViXtlYGQFUiSDMiaHveHzOhzKr6nPM3jmXEnBU8X7hcVV9WJZr3FBqGDWv/RBInl
zyGhF/U/qMku/+fPt52eu8ESTw7hDsy2UqcVTodxqwvwcOIh9FPhqTpAji0m9YHHQZeXEUy1eQrh
EfIX7eK7Om6ljMxlXktLIbSRAKUvftEEtMwRrkIsnvEWOIyQQe2+J2O5k4jasxQ+0zy09XTUrRUl
3nGbrNMpDxxXNWk5MSs4Y+NkKJ/dtrbdOWMVmkNX9+7f1WhdvYDpB8MEo8q7d63hua6lh1BKqY4d
+GczJnH2B0p9nMVOjxDVaQcVFsVpmLVR+9tZqmxbz6tS0fgRGPIszC73CHbaKVJLyHhhpoOQH0+q
CojyDWL6rcVbwijtajVNx5bRa/dV94jtuCMdd/kEuZgMZgvuH/fNB7HhZhKyaPrUSPCzx9ZbY6Ze
q+uok0M4GDSMbGeBluRW2ZHLn4N1QjxnWhV3ghHjZJl+HrVX3sAxRqQ+A3Vn8S6ut/TlKaNeGs9N
RLlfUgGWlfjakDogW4vCST7l2BDgsEeezOyyGyNZ6v8o8RXgLvGzdC0B89jsfvVt1JHSgdj6ygho
9Pcl7DYFFzNU86wAsNYPBQNGZoXguk6bWITyD/dL55xmPGZErWYFgvaUEwhQ7PwuyLpjkRRe94jt
UhSH2K6t/C+LnGga9tKp5XwsSe8qKUnglxd+QRX234hXLA2WJF+Ve1dIFKEdzju8uGugPThvVQjy
BMaYiYZwJkuw3GCmliXUmRmCW82s2ncRTQvQfTAWZX20vY3yfzbjOIMYVYue37Bfx+uJM55ccxqg
RRE4Tn3o3jxkGBuBBelLPLf1ze91M9nspK2eqCXGfuIFCc20Rm/k3s/lPbANru5yuvEBfTQW9blo
RgcGhV0bpDXYofLXN2mTSd5GFWF7h62YlkpE5Vou1JD4uH6RLdL3py7Ah3a2yaIby5PciuUHERNM
8I7tOiDMrMGEy+hkqHrylK2qnrsexQxhfKpiRcPLn3oOTnUwhtCUgEyej69sWDIA+WZVGO3mzNPB
Pd/7tj6OS+63R2mnKfmNJ5UTK3Via9mNogpvfWvZfvsFDSa/Wuku3GItcFFxX44BYuABzJRkhsAb
3fzO9YzAAMZzXvbwIxYNKmVxkd7ubd57wyfV59B9ejN2bHYGc1XN95ryQZ0pxKI+XUfM4/rC826G
OF2pqnDVThEXqKCPmmz85lR4LeJTJ6pRQY9m5cZiKm3IDI/bZBmOXTWs9ofn13aegUvn3EiGDy30
Jjt7YI2G84BLrLTEFm1j8+RGvNkGmX/YeITbvsyXHzD4In/eaJ/XXxWEivgOSJpbfleKhY2XhoO1
2CBNHTf55mtt1tPah/BQmCeXUqVO3doF3K6LaamdSa7bH/LLsDpRrE3S402NEhhxhmF5IfxdYC0C
AM9hN4luRwaGFAnTRyhtbm8u3LC734gwHvoDcmPUGPiGYQr9VJIbUZdnOflt+c5uhQayHNohWP5L
NtWvf5AEHPuHwV3ovY44WKN/+VjN3l9n6Yap2jEUldp70JDU83DIHDOZU+cUA+/3MCdTFHNJqdkG
qbs0JErso65vcbdoxxb6pNH7iWXw8LSfmbYX8rRMysQvjSIX5Y6I086+VqaNg8e+E5l57Rmxlj+7
BrTrmM9b0j46TOPCnS9kyQ4e+vviO0D8zy4B+DT3CLeom04s0S72Ti5ZzegyApLvG/p/+Oqs1Kyk
n/jm9hOYcd8v0xr7/Q2hXFnY1XOFMPBs/EnWd5lyNv0ZBDpIXvG04d+nTa48k7otJ/I5ycrQPXco
XPIQNZxAd5bnojsR/uRD+rQOIcJxzn6KdF3wnF/XonPmW8jARg8SEMuwcCitnfSf4XI2eQ5dIp8K
vhR/HO2pjxO4Gcbe84aTJ1ij4jrxgIVhiokgqi+MpTpvI4daouyMaivEoWZ4E1juXGiyLmV7Rw7+
1QSx6H+TF1PrcT9jniSdf+3EIu/a2TWLSDfmWP/v1BbsyPC+JT5M3MBbUK47aE1f/J19ypGW3ZJh
tpzAKOfiMeiw3rDmevPzo9KDCs5WIl3lxFDQW1yHZcPkhU+9GW94aogR+4G/mrPSFLt1CxIwq867
4MQ28mg2UVuKj3ojBKDBwRY/UIMZ93nCNbf2B+z4hEt4nKzjgy270BzzbhmDFpIkccJvSvWcXDFc
wLRkQx0a+kwYGebVUFfiiwYiWHiigZeWvZSg7UMKeqlI7y4wckzlfbLkhaE3N5X1vwRalXzpKg6s
S74w4rgzsMCYBLmzJpJKKtdNBxPGOVpiqUx5HZmUlmQWbRxmBLN0aNzExXT5ceM/TF6mPFz700Dk
1fDWA5DczrfGj8KPeqV7/0twQty+j6HRmLkyb4mw3xlGqB8YahySTEJY2o+pSfz+2NE+N18gA2sG
h0daSfFnbp2pfQF8FBRyWBR5jaEvvOlFrCQZM0dz8y0Ft9T1S1yPN4TF7VzK/z4ecUxOoZ5FtEua
LuvC+7zRwPW9Aus4bracxtNKzEtxkIReBGQ09PAX95WKcAEnclnqH42UbfLUVhvTx9mOfNY5pnpz
U5a6jfPPOefrbal9As7eU10iM1012nh1CPjuk2RfLSqRJxXF/ddwCwPA45msoCST787f8WhJc7yi
9TFwopcj1YV6miWC91GLE/BXFssCbZ4er6Xm95g7lB8b6QQzFRvwbEVhH0J0wq1lGAlhJVrxpck2
tW+Mpqx5Z2bMfHTXjEM+P0AizNvtf4yE2swJzhPPWBTtwk3M2j+5ea+q6LAmjYsInVmfVSHgrHha
JuP4eNo7z66P3JsNQylh8XeAWzbVMOUM23NJT1BWwVDDD/tgBCW6VvGYJbITewyhtv9e1mFrz3Db
TbFXRUgAQky5A2lUqJlAUHbPjEEQ7xAFNIOWLomX/kHmvk7el7ZJoHplGztyx/GVd/QfHlk9O6Sx
JcALE3f8yjEu07TAAxe/bwanPVbLIuNYOxRuySalPmgsdvKmiwQGs0C5ZksbJ9OxfFSuR+VxqWTH
7uawa7y1fYbBGfPglcbKZ3c1W1kj+VYmjj9fll4TQI1iiwit6jWJ0JnKwj8Skud4L7o2hX0JVhTw
d0t2gvvTiRmCHjOCSvQdXmLyXCdnauJsF+ZBFhKtELXx4zzaqr5WxdBgEVWFZKvLKV/lzDLF3id5
vwTRXXNI2+a2sZTZuFfWtPaB0aX91SRjy5eRu+51jhNRPOGIa2kF+4ZSJjWYQsxJTC0D4h1wIia/
lNAlQAAmdzk5BTUURo7Jo+oj2lZsBVm/HZgAo6HGMPz0YaIIZX8g02lKnlB26+LMacNECr1PePFX
01L1/lz7zkM15NuD+8eIiCKGC9iV76NYKZd32NhBu4hjRFxmJBQ5/Mq0XuVlwnwq05J7qiv3hTLo
mRFLmLxXnUEq2X1kSrV9WaIwCIZjR1QDrwD0nfFo+dKM0yHpYEwBA/PS9Q6EBUHN1c4UD88bUyn0
f6CVBARNjOReRqsCNieZQhdnr7C2zh9usTf9QffbCsk00IaZpwpRwCku460uKygkMAWadJxsA6ME
uxmOsboiUtH7PbZzgl0B4j6w4z86YdySe6Y+N/LKhKVefvSzSyTYkY3srrmj61+dv9vQJZ3PKr8+
98TRk0s1sjBobPhGt40ZRIpfN1tfdJs79SsBL3E4X6LNl62+4jqx5SMGnfLY0HxXf1HRpxiBqALC
s9hQCRPx3PHNncOR9rW1858Fgxj3pdrmV3SJODo5TVP8lyt41N22BKMfobo6g6h3G8eXfxRjsn1K
Xor/sonIJjYIES+2o6X07yq59PM/ynv3WUlTMNAc88RNgxG7EgaozntaBjSqoxZZXl1E7Jljrdfc
x6m5DC+Te8M6AJen6JeLpNqQNDITKQM5BFg5Y1guf/QkDprHnFu4+j3h63RcuvIknxCdvMGf3zln
o9jfOWETrh/9tFJh7GiVXH1skOZuWKo3bo9Diz8Rx+LWT3u3dwcaHzndOgLZBGxvxg8ETZt3wEve
gscc7hps/jhwxRONEakheuHicX5rnUOAY/rxr3MQ5c0J2pnGfCIazOMZbeho92Pl4YDP8YBliD0F
o3W/XjcvZWZn/k6eIQM/ApN6A9zxAR2IQfV+DnXMmg3dwJ2dg7HtqmsZG98l/TypvYMZhnK8LyAZ
u5eAlWj+JwCulZ+qlqP3lMWIGXeCHaf9XQF0QEqMDmuv/0TClMGFfCx9bYduQW4PTZLA3hDzekqy
nCBdPqyoLqXOMguUqprQ/w2pZ3pn35cEw11gcqLymPsb3q3QdRLxOBR6QuyuVzqeHSPfePvIq6Ce
HwCJCIWY/58WT852/ixBRUmc0DbZrkktQvsluC1jS7mIqImqYnL+H+y/cUeQN/K2JhAURnWMFKZO
8QTyrrxUDlrrRu1gi8IgwiZ1tBz4wy1JjUUCaoLxXqPrpNoHcqvAv4hjQyEF083M9OkjmErosxj5
3q0GIe8oo0LnTsHijXcCO5SEE62aavyUQdCJq5NA6SO/B4sHBZcMU3/20PCDb5F0xMGxQCGYL7aq
cJ22SVM9AZ0uhorLj6qDG/QUDNQ1M6dKPG8hGS+EyFQw72HCOVW4/GS6GgDlsl5ke4i1WcKjLhOy
djxCEDERlhhc2xROxH7TNC9zGtOFYygt5/XHIsoSBdWbfcKWFKjko9fNW3MzaYTPrCKfpoOulZoP
AyPI8nnO5sRPHW70/HHV682MMJe/Cvw6jwo0EUeeC/58CHWwvnYljPW9Lwjkuls4IplpVb131XiZ
KJEpOpDKtwjL1AsiHW5OEpsc/9R5OKcBz1HMn3u/yi6aIw9r0ggl/8TdUwy7mIMsPt/wF7kjbqJ1
eRJijGNyDEMMTlEx2yfg2cr/M5MvoXCOStb9CMjWtcfUNXUD0DFRaXlHULHUwCX9PqHHDtDEWqpe
FpQMZb/OB7b3sqBAObT7nIyzJJR2X/aOnUiyECKhvm7cf5ynGjipw0RXm6sqgFnlCSNZPqYuath2
GJZVSWRNr/4dL6vXDvsl7povMj0xEhfRWMe3XYdWJDykKBi4xTC6toCNbT5dWcKo+aNnHtEppy0w
UUiSe5OL5rwtjl5fCPHATUVvPazvaw5iTDKNKeX61DSV/6/z/eYvnlAnOCVBrB79jBLzUBYjVZVj
6FFolWkJwcMHNizjCivszwCMdToqiq1LpAoSpG0mNAEUW+Hzu5GqcNOs69BWxwyG5RUsvsS8hYv4
ngjBBvc4zLZ75HP4r1i9zLfrelVxLvnj1Efd9wGaAgmN6y6iSBFXfvhyLEW0FT/aYPm/pYty7Jo5
LIRNiTyACKJp5cVFVwoZVsz5H1+H01vECfdHeDJe74vORv2jbZzunU80yC9VV8P4O8iRgBC1bWXO
bjH1zSXXPYPRrmlVdmCITD6KSgZ8Ce6KGZ6pSFMdWtImQNDzoh5fPJD29SyQpokycXWl7nm0zG/W
IevwuPVF9joiBfppK6muDzVg1MRTgPUSuSDI45Q4VNBqxYYRaJZ+cBzzvVY2+B9HZ7LkNq4F0S9i
BAkOILeapVLNg6u8YZRdbs4TSBAEv/4dvV2Hox3dkjhc3Mw8mW25uJmKCo6Gw15Qx1D9qdoaqBSL
rXSsCUi3oSjFznWQCTdxgq+SxNlQz9EJNHEGgCMuGQtJE/TcSHZP01jXb1Fihma3zOzIfztF0C9n
MYAMeXLdLLU3ShQFq1i5+1oCbRg8Bsx1wNC6Kd0RBW6TkLsr97oqHBxoYOHCh8wdp3/s65zwR0M2
/VSjV5SvyMA4QSRq8wP6IODYeDXijFbGWz4bXOuc2HLGP6ye6kviQOwilRHk/T6QUj7jEZ/KQzQa
4CzkPz3Yy+CBGwAClElvawXGDlALYWp8tOQ1Hn1SrqwB06EAPlCtDim+cOrFdkbqH97JjqpjytLb
MmJV4DWAFPbuQwo3pzx3SYjBOPWzNbwMCbc/MrwXP2bu3HbbaUFfubAxnGsmqh5M39x52Bx7XjQ7
Yp5TD4zAmgeBO3PediDAPGxTsXw1HMf6g+KC+c8BpnojEXSWMyreVPeQVGmTHvMxds9NXw/BlZUl
+cqxumFfOFrlbxUrH5h/nBbEFghrfLQIjKz3w9ojAe5QYXg/tHJ4dClIrrfUgbU/hgsHTXamRDxi
i0dxBPq6Q2lJg3C78YrWi9iIYAbZVa2s6DGek1GemAQQRmdTuVjOkI/otjKreuFpgJl3LfJx2cEy
WvFaIjz7ydFOw/rQyrB/mlIT1MfoJohHiDbyGC39CLE1IRtQ3HVUdgX+oeWHqk7IIBmHZM5a3n5w
xlCqS9yzdvE+vN4Jp2FPuDDHCkDSpPltdOSV12okvntkamsmClij9MeisN2l2ov742RKaHc+wYPP
HF84Qiln5o8IrgdHP8YnOjIi3hPOaQEqPH3PNVGaI5Pm2u6yMuRRyFqeSHhWRYJbjNk5uMvgGLr7
lUWX/QaFgqb/xw5dS5TaTZu8BjjYpy61qMRy4wyPxBDfufxN2byhvPW8aeTAIwN/CE/w4tnTtkHO
9PLCy/ASdXm6WIuPOcuaj3pM1lM3ejr7rN01BasoACTNh0LZVpG0wKm70yYCSDEKz/M3wp+TBwi7
GjVpwCVywIaLZuQ4Dlih2ON+w4WtaFMicVoRlub1tWKvXyb9WYCvXaAEdUu18wGGJXt0f6i9ygjw
OVwhF5c4pjrNdFc+xLaQy042dqZQJp914b1QRTJXP8swDCgIadwD8QE24/m/MFFRgbAXHI26s1AS
1NTUdsnXgPKS7FnJsQUv6l7oU99MxMTjNNMXgmhh/De2YB8+ecbb/Ap0Qu2WBN84aopezgVfJYuR
JoYXjT2j+BFVRPE0b9HQoj8M5pEz/NK+1TDn/hs1+T9yyX0NfkCEK4/JsR2rZjcUBk8xCSGbXQOs
oKxzSgPyQzSYdM4CqDzck6Kx9dFUyRIebKdq+1oICkMRUpO4vwxwTXNcQiIdjrFqQpK2PWvdTbli
qWUXDP+1YiWJonHqTb7gx4qBS2RY6csDfh1Om9Is9XOEJN7viklU/WHJhQaIUle8O7M4Mfp+6cv+
0nOtkzWTq3Ns+luZnm4H9zkdSifel36or+uwevjAV+7suxpnKYnpbtDn0ieKv8uErggA2AJbaJp6
SKAbur96jIaTHK8LIXROUKujrm02kKFrZwa2N+XwZjyKmYPMRtqwDH83E4mrTcXC/4dXbPYUjyTw
j0THymfHOAEchJtYxN5ZLQpHExq8s4HjgTZlvCX8LaNbYoVrhZM7KUNoKwNJ0531hvxJASjg789z
9mukTM7syFV49W/27NrfYAxcH6AaTdmW7ZHEb8rmDi5XHWIhT6QIMPVORIwOHoHsfhvb2fkdjc60
EGT0OMLpEqQbsfvpz2JnAls3XAOGpIgONxrk5gdY9pyVPVoC35dOTkBAPB+rFRRj8ztis1o81qWb
aSLLDnBDHpmNmp46pQShd3JH5TF3I+ZY7czEESj2atERVqpG1DISI1gSQNLE7ZriqDq/1/cDk64+
DZXJ/swlD2E2q+7yltnZ+HttV3BOBerdsGMhxEwDTdsdtjWNMCfA4TPb+rzUb0lWhNGh8Y3RB1Oa
4W+eMGjfDsXTS1s6IYBqjTkP4k7kQ9bBRmvIEq/BrxqTf72vKutXmyUvuYiDmhf/hpO8+UyyXra7
um39cgf0YUbr6kV8bNeuIBDYF9cms/X7BHICk2TbVr8xGmb1XQ8L98MTcHTuwBf5z+j89QeInRU1
T2TjJY5nTcIcIw7mt9UawpTpsvr1A/a0+B+KaibPAdg3c8Fk1w0PSRS2Zz32eEoBRiTvBK+Bqs81
sWqMV2VvH4ImI2JfVEhw+TyX/h5RQe/xFVryYYOuWelQAtXfsF0p5l5ARsm/aJ4baw4B5/n5UPYh
ykMq4HEfegoL0i0QiuRSpRhZduQUK3OqZj86A0icjiAMJ8IHJk9wbhuGkweylY27LzrrkOru6bIg
DIcpXWC3PRZ+TnPOhNWOk99qK549lXSjA2Cy9d1LS+Hc5x1i1Q2BrsgkQgrgBk7BZZup+EJ/dblk
bT8n8qGOytR5QZpCPYqXUE0XNxr88bwMWa0OBUZwZ1M6SfJ7GVJQFDUTH/DdRRDHisYlc0+kIzn9
Ji2CyNtQxSGiu7PI8JOweRnz9hgxTLgV1ObdqKWXdljIbcmCyLcS3XCVbdvs+hSyNtDxbNJfnkg4
bmzSMZ/eZzrB2P16k9rpyZHFS30zC2+mNnGGx0rRIXWcasoKz0RCHXucSleCCZsHjDvrUHGeHUd2
F9sVnx0HR/qu1FXPcdv+HSEePJqJU/c1VSBjsaDi02cRE4AJ30xjGbVXNvyAxeDczQOuCZeHv7Ek
IHfdupbPVSDrvymf8XUsOeyQ8eeLZGk5z2/gQSfFwrFe0X+lBboP8xx5oA/xg/t9K1mFZ33V7gq5
xv0psni2eKxViXdRMpGXZbT+RxgXzQP1xYB1PCxtH7krIHIFUkAqZYm5vFrGJ/gvBMzHe0yTaObZ
goGTULr2up2XO638Xg1tGRfaB+P8WIycyTllshve9fDrCBE7UBHBovC4KSeiGVsRwHbdSHA472i3
/MClbVOeC/m8TAemyzreVeHsAzbunPJzDCPzDsacHWIP8u0Dr0RaXam2c8avKJOU5blzrg7sLGr3
AQBzeN/6yA0olUX517pZe81Vrcp/o/BdRUcLa2kG/RjaKSUPiFbMw8Ar59lOKFwmWIdPQzSOKEvD
73bCul++T5QmVO/TtA73Mepv8x2HQTg84Ycy/01Q+8pt7a3eb6apvr3AqFYNXghT/elDp3pqRrfC
oBcJyHK2chOM695kzb0IXbJEnGjYnEyJq9RzkoeIjZJf+2rnsvir/dR1/rhEZQksSmXlgcsi5SzD
8aveeUKSC0IiDE7LyCrgDO1mDp7R4aT70qxMIjx8my5c7mo3F/GzJDfv73D0L9XF65rpZ/YStz9q
k9TdHYWRNVJOESJPtgbf2WaIh2VmeWdHd2dExHZpM4XOOrzWfdAkT/hvxcJ/snX/dVWRBBcRxsL9
JM+qX7qpTs1lLJpZEonwvBHeK97cJ84mdfrWk09ItzO+9WWvwMO+LNgBOyQHPZ6Tkp37awegl64N
X4fHqh3hgTPfQ1winlDijPjCphaF9zHk3WIzx/g9aRWjdOFUJTgvSd6VSXUY3RhTWII8sw3gRO+B
jlPJqYvA8Z+UoWXwmloxYb0aKr1sUcFYKzYmWZ5zm1Hqxeg+zVvrF+FXtSivy7Zd5jVm0/Rpgz87
hHuHR2XISfowFIBEVKn/L+hYGdy7OK9+Qdwr3WOKMCGhCInpJTS8pHZR3omVcpG+nH5C4GhIfQmb
Gdi0fNn7ht8Zc81YeKxW1rELd0WJzHzNBxZ7Imx08CmnQft/YqbP80hBAmtAWmqqv35g/XHLoNMR
M+COwA6RTsmFVYPHsX5t+msxUTm5IxaXwlntOFVtcxc9awM1T321gZej13cqDEkSy+FPUrVAItQa
qAJFasL8D853/XFSnxMEWOjgZ21Ia9xnRltErrhK0QA6jjTDqAVHNY7C3YZGD8Y1SLy4BmZVO5xa
2xk6HRhOybVUB/X4SNcKCxuE20xuw8pYSKYjPY8K87mClFTRM8Ixq7tBBzFDnbBDpCzFNI4Jr4C/
h/TUR+OW7tp2YIPjiXcm9ggSv99CFqsqyCx+HuqN4LX0n2cxlUPHVd1fCgMySis4UvAoTtnTbdw5
nZ5IfWre3rwgc8CRsXkz2Ez+gnyH1pAUs7EcHVz4YOSecTqHNlxOHsPxsmEPQ9pzgNv0PGJfxStY
w1DZDDiG/B1MSP2VVytM0YrNFVUrQROV98UqQWdIkgrYesO5+1xHBPebvUgClzLNS71afeSKAcgD
88B5HvDMpAxs5XDxk8QlVhk6AlpwpYP//MRlreH4fn0obOX8wV6PyytUSfmol56HXArKq2f7W6sP
nBYAYmVJFxm7UDFuq/62M/YIO9ziIvBDd4m/iI9e5O7r2Mxdu0eQxn9d6UbwS8zz8sOipHkPCQKG
ILmQajai8TUNPGxOyE5A3mvAwEUhMdVm/eqqof6zRiKHJopIQ1leE5BqS6cpZXNXRREbdHarG8+P
m5fcSFxItcFwy0ebo78WpuqJHy2y2xyKx0AOriicg5tHPf3g9ma2baq8fxqaXmQEPAsWDljdpnzr
2wQQL42xa731OJ696TYannh11gAKQ57o5Blbiu0jXNcfjWvwzC95t/7STYQJkDuzybdyjuLHwpsZ
FDhpa4KRwrH1RnsCkyikzQ7eTkrI7pCSfIm3dDo3HieEkg043v/+Yx7F+g1DoJQENnFPZwiGwOXD
Of/vdj4GWb+6y6uUVQjODbMVYxzfNzNbxu7TttR8BJ12yLlZcsoujRqPg5ALrF14vfHmZrc8UjvT
JmRsFeH2km1IsS25n8/w7eLhYmvk4E0O14K8bB7jbzXkXr6MqAwmeBCwz3Ml0JXqNo3/1oRpYZhE
BH8Pso/iD882LM5rZtgXdpz8I07WW4FNMXJjOpPu5X7tJKyPEereuhdxWj8XmZd/9/pGHiRx5xxa
Xjv5VvUjVxc0nPQh8hryxEwPiIV8EbyNbZowTMssWbrtUtyOIk3bMiXVIuqyfTf7I0u/shgwU9Ad
9o67FLWdIMwtim0TdZ49rCG7CaPBP2d1sn80ASmBkh+Lcxo166+Z56DeJmMtP5fFUTmiU1G8Ew42
n3UTipgYWKAfY2BJ7rbzDey92eWttSk4yr4mo5eywI007CAkbA79follnUUENkRyVVV4KeXY/Uos
W61Lypf3FxshHBFgchzx1yqXF4mNtTjUHXQETACT3rc6lY9RaB29H8Mmv4pm4ZHsL2mZw+oI+8d5
bOO/tuB2ORDISJwNHUqi2QOPRGCckSnYQ6P+UkcQcQ5d+wXRSYeL8XdhqICsIkZ5P14uPRx9wRKO
p0KP6XPV+GAxZgz++W6BXdxtu24yUKlU4Qb1xvhCcLG4JriQOHO+E9ZPCTP4Uj3wXaJbj1RCnpG+
+ASkgDJ9aGlz4ow1Lv1dV7Lv3sWJb/kTVv2vfoqYNmyQeDxmRkD9hN0JUpNPYQHUeFc/d1JACj3M
rV8l7ih5iEdg/USB2Jmop1phjd3QqMTd264D0AlU5iy+y8Ii/uMKhenb79Twn5lxHlAR0pmJ4s8J
sOff1YOMEmwar1fxw40OgBuNy6rD9MaK2sfJj6OjFUcD21t/1mQAFGFkGhYWyEQ4l+iXSYsT3uqe
XQImhnmiCdZl1P2UoWVHf7CcIsMTuFQkTRQ1+MMo2bxyhjxeTujNhK66WdlTSTECs6Gscsq7EjLZ
Ye4P34WKVLyPc68GsjxE+Z+eB9M3kQkqu7qpS3JO2Dlru6WdSKwq9pM/SdJHa7pt8kFO3WVVvh+f
WQT35G0TbLV8/SpUOrjOvIiaf9TzWE610yjaWyWUuh1lwLg1HCn6RCe/pYdhbMdSNgsJmSHJHEXf
5le/wXa8vQ1zEPvrhTiaJQRAorNWY7ldC3YOus49Mv9+ar7RpAOsB17fLlcL4DwBHS/olufL7RqD
bQhm6zy8hKQshohkj6Tro2B0J8icsaM561Wp98ot+XvUUdj+sVhYiGxk7cTfSQrViqmMjMGmxXNd
PZmsGmlkqdLqj2Tlmpy0nOJ3R8XG4jeMiNP4Taf/G2xARqyBHskP44DmpSWaU/0eTl+sjsk4dG/Y
FlW40Yy9YCta2dCVk6lFvk80HL4Z2N2YCfxktCdv8eFaZ5Tq2GNCsLrfh13rNrtJTv4Dmo+eeBSw
d4035LWq4c54qpj+ZMis7j8Hv7rgLTHW8HYIfh+Nv0RPmWHj+qsvDLJz6bu9OXdV3BAIB53W1VuW
WUX9rdE7p3HX5uSNmSlsRhx345H6c64cbri5cEnLn1lPIAD5KE59LdrVTwCzjCFycloO4d0YY8Gk
VKlIy80UhD3VUlCdRvEYp7cxsKcAYAXImUc44fyqKrGAGGO3yG45cC6sIc2y7906VVC7ReWbRx4t
efMvROhWp4DFLcUfmq3+BopQ1r6Sb+/si1dG9sViYWVVtcwxN3gXQS/kWi0MVPi1FK8r2/ec13gy
5++wnZPlVz6Wc3d1vUmI+5wqcB53ZRkAUyAvkN5pvHzUGzXE4fYyIp5E+rj6vwBVqkc2CSXEo76s
1K6nyptRNURh2bBrT8fHWCtrT0PdqTte77xqyNuZ+YeVGPVGIf4jTAc2xWCmW6HeM1u28t5UYRLu
XM3/8a9al13wSarUk88StivfNpZk1q6QsjAP0YylH3mId4zWPWy6PVpR6h6M1tmRabyQ29oIhHYu
P91tGpy84zeecBahcI7wPKbWsLwD2gNEMquXeXgnLQUII4tVqh+QBLpw32l27F965R6p+c3g+B7w
NNTFM7wxFJIg0vUHpskh2kyDNY/5aCActeu8YhGF5ypPfh32yx2i7iA+urFf550TKmogN+jeZLpN
6nrlf4gFi39WZC6mp5ECvP6j8yMuE3YprD1CHNlc9D8GXRc/kWywY6zeKKGJarz21GQa7DocSlrq
FYDRB0RnkI/6O06kHLsanD7BM+0UKn73gXWRfMWKkX7FIsrdF9iGM/gvTrkXoDRKPmgcKOO1Rq49
svtoW1z4mBfOREuA+KweW8k/wDhD1ByMz8I5F7MTlW8MjBjlAfPXyp23TUmQ5S2Wqg3eCIH54ATZ
wxHhwwjpbEcAFgQGiSS7sM5hCLwVeCGiI+O+e8IaUcdviH90cnn4KotdH1nxZJoit6cQ+MHVmMx7
S5OKAKJDWmBf6ba4hK3L7g3NIgOvUjQMS8nEpb9d/Lm+LsMtURJptLPnxkFLv0zkb0j1EhchazBb
6DzYCifnvOKJzEkxurAJH/0xoznSX0djH5CRsGrS8F34vysP1faLe6oM9xg9sXxwUgl5hesaD+dv
muMxXkpWCnS51VLNDaX1lo0FQ64kFbGRAe/mi2DJNdy3Heo9ybB0uh8SJ8ER6ALhkyTSEuKpCvme
BAJY6TxBD54wS937fjK8YXJqvznDyvQ74WN+azmy0ayEqFBSirX9j5ybitmX1QINaVmWPD8vXZY/
48Jes90E/mDcajCv0EuQD+7Z9iqEOX6lot4Oorw9jkLSXNvBacQuLIOheUltP3qHYG04p04L3lXw
KWa19H+58jGMmzA+VEnLoiCMc5SIdl7AeaTNkOwCRCWuuqIw3W7mfex8hKx0o89pct4zEjeEKTrn
GEheFUHLN7yhGELE9zS8rDOrG7/jta4IGAlG1qR3yocuWFZCxlNVIE+qAUUttnK5ToKaasY0UOaU
cCSN7lfiC3F339WuereD6m84t9Vzn0q2xc69ApEePEHOr4Kj5m5Xx9hyx310gvFqM3nw5oDOJXN1
LKcw+crzWP6LsRAzEKzJ/FM1UUPZw6h7kAQA3V/VFDWUb9K902LHaZcPzrV4Omwxe9egxSpFw5fJ
GUYGolqnlA0myWvqSvKz14fAhXBIECNdC9oXjgURjG+JccG+3hgH9jHBdArqdEDU3Te2yIpthLOw
PNbuUFD12Qx/66R2O87ZTo9x0kmMf8oY1rp9iMn/OiTI+js2665hqdgLA2KVtDc+56p+nO0QoiBB
SnE/IOJApYNWzRFwlo1Yr8taAuv1/KTXpyYa++FgXZbumHMGUW9pffWcU0V2mwO6X8LoEhEOzy3V
jC4bQUnKaZcigz2HzJEQRWEfjyPmVV1wHVqntb+C/7fNlMNSELUV1L7dY7FfzkxCQX4vRNd/cjJt
xqPwohAowqgBtGciH3fEtHpSORDUDn7UmoMjKQnZ0KVrl0MzJqo4NwWed0goXsLGk5uGLV9k5HJM
0ZeaB48JYb0Lw2gO91Mqxa3no5jL7iTCPHhK9Rz0X2FBjTTlIXbUR9Rc+ZFSIgaNrUbvJJUdA2UD
LE9dQSGcyXBcEgLGgWSiCqIhYtxO8izqnwPr1ecgqgsHzK0/rgeP5Vj/FM3r+C/B94qEYW3sNXdj
l9mdFjcWNtuldTc7LOvv2NYibzgdAYenGTw/xTcELp5qEffFwWPguDWZdGXwOWCaJ3y+FM6357vk
21B6gmaPG0/7xXYGPlGfkB/Wl1VkQ7IcBXGkgAGbiL7g5zA+yry/Os4dlib8IU2TMmpmkYMOC1OP
2KeqygOPE+cJB2PvbbuJqHVCu18VNfs4CuS8bXMkBdzVyudkqlv9245xdRcuGLW2Cbv35BhpPxqg
J8H2iRglJRPu1jaR4g1OHECeOUx7C97+iBeBacEVI4msYAdW9MwoT/C+ttFSOb9yPIh3Stdy2Ubw
cuyBJkGKUAcH3wATJZMwYKN1+rUSCmoOWPFAJE8aRBH+4e6ZB5z7SkVIuj6rQTLgoW12LbPSQuas
7m8M5jBsHEAI9fRJcR2mDg8fEY7YNn1PccL9RkwUJb/hwgIDc5TwT10TN4/eEHTfXXujh6wDzOQh
Sax/LZ2Rl/+0igWuUtm5d03vWf2ncYukf3YJMB4YmHvO9DaM2jevb8LsIhG664vLouwYFL7CUrG0
wn3ukQ/xfHiR+A6825VSxMLQ+9eFHRwUPybmaYEfmn1ENUnKZKI9lt+el/W7tc+gfFMUSXkQGoKf
v9plToNdgx1C7hZ+hWp/Y6kGPOKp8jxwgrItb/pJlS/KurN7DDQFnBs4GCxZ0NUAaczCJajDzlw7
6RExOUI4HLNUhsd07vVNDBn99SXI1fJD00X0b2AkukKFzDEoCNqrj6OS8/qOmZxpI/SW9EfpPpvu
leekTzxwIGRhXJ7AivmgWzf+xJR//n9HyKdrLC9IPPAqFX8nmdH97A4ESvaQynlyNn3eOt/OSLJX
CFXFj1VehB+EPTr3C3G1jV9My3MSKyWvQpci5bUPt17ortOXv8yug2p0sz7s8nyIU9wgRJc3hhMA
Dvkm79W5AMwr3/DoBKCxEEWdr3ENgjtQV1YBECw94lJJpaGQ69CHn+7yB+BUQ8I6UKzai/FkZnYB
I88Vq9+Y3fMT1V9EOitKN8ZeztQ9dOO9HkF6wrjt5/lu8nJK5Ta532Tc0Pzk7XfGXij6DPpxFBwc
2oqKLlaueNU5E/GzaH5fJjyQWgHPnoYe7riZnCvhP7AxE0GW37AOkphngJvOZ6XipT3VEr/uIZA8
cC85E154cv0wva85Sa5PQb9i+hjlumQUhuQiO3MKxo29cREq08tw6+J+wlOwrke3CHv3UftAyBtg
aVgBvAaulaoHzZTa8mnJP1aJCJ9bv1KXW0h23Xc3gQBYhv8UAbL6Jyy7tN2MSwq3ML3iOxKA3oVY
cIQI18VZNr5Vsxnnv5PTjO2E8UtJ+9LFee3slVluF7oQEUcHJqm3TFQ0Q28MF9I3ipwjvm4OB38P
DTH1nzxT6OSc9BzW7ptGRpeVaovwiruSrWDMLT79Yomp62NS+86yzcdkggZj1bgDnVJP+5GlBW/T
+BaD3dZREC3fNk1H+MRcvsu0bhO5mncHkLf/GIL1Qn6mX5p1/663DiH425ntHle7Gh7YJUbjoeNQ
gQsjrzm4Y2islu/JtprFourN39L0qX0K52UgvD3NCcU5PG+JtoUmnJ/ZpHge/rubv4pXTv4AA1M2
bOBYqCHmU6q1FaE17TOFnWN9zGcExa2hQ+TiNlNE34WZeIpWRdl3O/B98vEWyeW4RD9jsIkWr3Ge
WjrJ7Cb0R6pWpgH+4sE1xMEhgFEIvzOhk73SASK8Cw5fycfQ2dwcFBiBt2UAsL+FoC7pT1nmHPlt
mWUmD03hORealPCsiBIqzx4plGmqn2Jv2JZUe5LCKbE2UdBRll5joQhnrtqtYHSig8/W7Y+blDZF
jkjGB9ZBN3MmNNpdRhp75dtY4PUR/GACMbkGD8bComkPLGCQ2KGM38hngh7JrZxgjftDvyiaaPze
7Fjqdk9ZSR57O6QjJwUc7opehFtDsPUAzm3jyZldVL0p/Cv7RnfvE8lv8Yjk64rtEGUe1k+Ahff4
Dqs7BW1x3a4lwTJa0prSXCjaK/95oIGyQwb67M6XqsjgHvjD8t6Wg4O9eUqcu5JWpehauP6aXIoi
7GqAWcHyLxG9Ln7xKJufm6SQ3QWtlqzsRiKQPZeJt9xIxa5hkxjPeEh9Si0pMl96DhcGyZRFlMeY
4+mJBC091tM+7fLukxDiWj/ya7bthQwdRW22AId2RkMkVMBl7tufkpGHd4aOxmZLrk/QVCBYYe94
0aDPO31qqOluqSRioE7rkPaRCl97T/4+3niabFUMONfFZFt0lxqYNAgftmEnOVBBAUuQZdZO44Wi
AR3B9GXFGShPqITR8l5PkhDKCLnhpAJVZVus7LcOSopwupcpw78TJaZxXuOFaCWPN8S+J9YHwbPT
sRd4yviGqEvPU1Y8AQHWo3RKTKo9itd311A5vOmN0ngLZLAcHdsU9+j2IjiWPEEuxl1MjjUEGOdD
EoSa5hQewKVP9jWM20eCs+4xotUGZGXXqvFgcwz9r8iV2RtFqm1/aqvYOZpmoo3EHWJ1qWL2jc8L
cmf5TUxew7mLo7X4UaVDISpcUC58BFJ/+DVj2bhIZ3DpzFxIrc+DkzVXs5LK3Syq8uEcS4L125jU
c3+xGjo2KlgS1gepnQXSjqW+gT8xkHU8PufOoeOBrcSMmkavSpg9ziDwlgskH4DsObTP/4AfarxM
6Hov/P45ny+WhdxXPigC/ARTrX/VddqRp5ZohoKOYjaQ6C3tntehCo4Tbx2SORQ7eRtla0CkRC30
tWnRqp5cRQqK3QX5YRpRi25vhhLuIALIyvgLxpdWSzOm6z41BnRuyEpGXgNopk/5TIfdts/z6tfU
xKV/iKmdL2hXX8NH23pTuienNISkFW8Q7hUp5xkTDQIHO10fO0TpJb8JIQG8ASQyDQ8dS3G5wVfT
/4ZJl7N5Sm+kw5JRDmFsJkHjRHVJYV/JEW8TWjAJz4lx8RIKt+yfO6Yy98RBQfwKR+0hD5exOdE/
2q5Pi4s7Cw8aXmzS1Kt7h+uI4rFF9XHykssmVvtVlIq18CT+YyNqON5x5f0wUpsLRlEcyC7PYtAo
s3L/u5mfaaCkVtG/DFGvn2N4RuHWcQz2H9xp5EYtxV83OvZAR5Gu6h9vLHCwb5ns4gPIliB90/GY
XzwQl/U/8ks+/DnirwInXzEOAAkNm3kKu/3FnY8a/sTyEXCYdX9Szx+KU4zfiaUgAWaQ+V77Nqch
/pk1KDLyv9lAF+gOuWye7gBixJDliRPtV2j8RBXawL6OgECYtJLcJl90AUoIOwIwIGSTNn+gZMFy
S1sf81HuSFGArVwKmhgLvKR3aVyU/40ywmMWgT+bWMrEpUdI4da1SXidoUjOKntd1DpfjUUs3naU
0qZbd2oslYkEzR4F75rxLWzjtNuMw9QWx3Z2ApAQyZI9IKnxwYXSlOu1Xifukgkm4EalK5kBg4OV
5xRmlz9M2DrjPxywd98oTQfiSdbQPk56dIZjF5DSP1JTcJsMHYT289AM1WlROPy3tpYrob7MU3eA
ZZc/uHuamgIJJq0HW+gg3eVjF8Mu1vjfd8AQQ+KoEbADTPZUOJxcFduMOoIgpZvPa6r0P9ZFPDJg
hehkx4nZ+cYXzekx71xQjmkQ6OajsumKzBQSXX/lXA861ZEcGbc4JPCOiVKKExV62h6itYv6i6nz
sLsy6i38i8IJ/4OxN0GsGoU8pkkcU3AYNfhvM+L0w5k+QVJzFtZYyiqdL+wjngr/Dex6jEIckauC
S5MJeBslRsGVFIY6sd3op88s7qWM7nzGZPvVrotyzgtVnPdj1BBFYtMYfESYWKJtMQZUbcEwWClh
ME43YgGM8h5TIF2YgADcREVH7p88OJqkgt1XYtp5GxX1ZCcQ6Dk8OlVqcas2CCDCuiMLPYQ6Du1i
rjgaeomuHMIOi77Fhtx4H6jBPoISEgHu2GS8nbuIU+9F6afzAcYBPTE48OFyd7Mbqw3lsjBJeeHq
K3WW/+PozJYjxbUo+kVECBACXnMePJVn1wthV1Uzgxgl+Pq78r51dHR12ZkgnWHvtW9AK9S59CaL
dYA0+cW6Y40w9bvYLP3HbMh0ooZBkLZngoX7IAq96Q2W7kjuJG3A19S3LJM1YmKOdUhrAiE/sVWb
hHYmJmJ5GJ9BWpFNQU/qYFsTnr70g1H9naAZvtEWx9AcXdF0D7ym2Xpdyln+LpySrp2UjmG9K4tF
fA8EE+ltsurwbTBlQ1eOl59kUk7SbIt/ul5Y8NMO7GE4qjea45QchcJ3OhJGRPxgSzFG90NluKDB
ZrhvmeniBybVZc6dl1XMyRtj7hqvJRwKbsp86FfQaPelyfNH65oo3XZtT9aeU0xNduHiKR9r2lai
IN0wju4tY1as2v7o/1dA3zi64VKi14cheWAK4qgLREzLYeEl2ROXmTAbFtnK3Zs1R4OZtcDmPJQw
PE5d53xi5/f+RFVHvCZO5e5IHFD1T3tO+9OMhKchQkoYxNPJFkUDdTZ1nwLyKyEMSc9Biglfj2bY
W5hSbAd3RIeeuANr3cQfSW5tmd7ezYS5eVteaihQo16R821CHt5ll65LMG21hNqzc41THloGef62
1rkvf7FFL6e9JcrptoKf+2S/rqC+Uas6tb6naCD1bzOTaPjCA9OQfMj0ki7KT8Z3VbaUYqIgVgrL
d4xq1J15KfZNhCh9B/0Ap/iAy/ef9OboraSsJZ3ZZvoHuiRqEc+aZbrXpvW6D5+N3z7sqylgZOiw
OIHhPn4Q6QGgSaFlfBQ6Q7VOVjOKHdBaHzVZUPEW6wXkiJzTPmBTNY+XoI6s2JWez4KkJMf5aZEM
u09DMdrxbIY8egZpwNxAMrWI+dEnEodzPnPylsDpbAiooMtv4oQMRRyhWXSKuiBEyuPhujwTFY4Y
GQiZR9QfEZLvPj2E84PGOIHLZfr+3gYmTX/5c4immrndJ0IfBD9BgK1yz+QpY8meVrIZPoI2idcz
3do0wxdtY9DqUbKKU88nzfybNEBxoyYF1TNJHMvjMoW0KRmGszMet7Q+aBIz2wdWXdEVEm/AQ6cw
7YBcaOFOr+TWVNcaNJt7TPr/89ltFIEnbYHhj2Rk7eM1kf0xl2A9fqPS9x6NpSjcuURiTFuvh9xF
9bUA29giAMkIK7FGh1W/0RAHyiM+wRkjZOC4HpeXdCtyCPz11+z5IdPf0gy/avhtTIzHAA/XeyDI
BfiuQVSoawxnFphYHKaTq5+iTKKp3vG3NYvDdV26jC6YefosQ7kQDQykqCL6eIUzwIOdz8z2XcQ1
LyAVTHsw1kS/KCxlux9X21z1UIl5F7gS73q7UpB80hZl6ZGtwcwovPSGS+xDzdtRbPjxvhrV8NYs
E+2BzoSBOrTkwakNmTnvvd5TfzEJTxyOE9fHRjeN91HMXnQFPVl8Ri0hFxsiWiby8nrVfbe9oKPu
WuIWiMJFMbMJWJDR4bhj8ISYMyEtL2yHaD/2Q9NiemzLs4/IZjotbWvlkfEMyUGUkCxubYnS+khi
Q/u1kuHpfAqxkLXuQMWr6GeS+UR6qX2KMfkisHC6sv12HGS62xjsATWsapESEsLnMPrI+tr/Dct2
Lc8jgQL3A4AVu/GSZfwPqkWhdqv0scuuCkf3iRwKo/ZMz9r6Mpv1Zl0AwIRslRS4mPUeRna0bsHw
J3TT4CfTHVbvyBmrFXsd8c/Z3OCVwKVaZeescZ1fuNt7TGkRkos78hkScaU+T5BCL15ngmNLiFZ6
JqS32tVTglxjC/koqU9xDJDkavwFDA08AoRskoH2lo6mzq5sbpdfSc5DesLOuXA3q4zEzz7gCkXS
B0fnQGWPPG4NTRe8YIsjtrNOp8zfYz/CRoBQ1RjQGJIkJshqdC75wPwcIro/Zfk+HCtFegacosXe
Wgj8JWBK+vUznicTnB1RDfmfsiyxKDp17xG+Ao4fLd+G+nGlsufPwdk7sGEte3dXYOjw98REkb+n
WklDW9POrYAgsAeSHMX/eIexCsk+gIhxT7Uf/5uQkY7IjzsWQa2kXdgEtP3Mcfoq/Uj9hpHmo2IN
k7yQF4fPEkhjjHGTlwQhzHWpBu3/owpZi8PMBfWvJQvnS4+EaJ/jqINmZVjQrAgbPLYmPIFNfMFe
0V9IJUiTi+4G92WMVc1rybbCPVT4qcyF7Aj7H6nM4k/DFKi6vTBVtMd8o1iCjpFed72A0I2W0Bke
wLUZ582bsUIlS86UgXlj6dMopzmSLaZj5fRaA5gR90nKLPuvLokLOC5IEvlMwVjJTx5AzBfbAdJT
csr48r2fXo3CPS85aj7mW9o61SkMfVFiXvXkfzTRHQJ+y1d0SawiSXbnuHJEHymZwv11goICPOLd
IywhGXpxhoCFodhBypuc3IWH8pLgdsXS4SEe5UTyoNEngZA6JMkVufVWJYxyp51nocWCToFzwibO
dwKuscnnEhJJ5qh7DZgZ3mhM0bNPY+Dre7AbSj27bsfeGbvLnB/EzE/8gDoacZYZgv6sHEf55zUM
KmZyUmHVmiF1+fQyTtAd0i6sHnhOExLOZqb0QI9LADThWKt9Dh1L8pGyTLYXkSHCY0YcROFbjccB
UFzVhz4L4nb6FLn2vju0M/HrgDsRMD4Lwktshom0XVWEz5zzDglni2HUCpuguZu1JIizW2u0+hBs
4tPAkopce3f0rxPYYHukxKTZ1k4UMV3E11LvgsjK4IDEIKw+/ILVxzkzlOSvcQbCZDONaabuiZpA
BA1XWuWoC4paZS+MZAOa95JBgTqOHRRvRrv1DUwRB/BZQaeH7G52a+rQs27CjlTTFwRWsn5Y4VTl
ByZpyU/TAinFs4gc7VCPZGRua9ewkKJFIsfPhtp+OutsP7PQKOekAx3Ke2ZqePmQUpa7HkjJ32bS
EjmjKnx4roPrOpsab7dBW6gYNK1oFcrNMgs888U0WbOvCb6JybWSujmNDjmW+6CPyHQVQFicc6vm
frpwM7nzKfLpvp5x0sw3b2FNqzumMNnzmGX9ZsVpQCiZFMTtRCIJflM8cKIMDZXY0VsYWGwSBA1I
ayvijI51LImZx+AJ6tQbA/OE9jqq3kLGdrcI4cm78gssPicjcpFdmcQQNn0fRm9c6aX6ijGqLxAG
dD47z2pokLnkE5AVXL7oNd4B9ipQgjh3UNwb5AFq30/FkF8TMp0R4ToyK6+LNrL5WhW5fd/8UH3y
rQOvC93vZmB3esKNnsaH1h/8hzGif8HynaXOdi6BWly4b1bok5SA/J2uapznAlYV45lVd+v4YlrR
lqi/J4gDlwk+mTpMASOwC5uJafnOvHL+vJFMQc2YdWbumCRiB6Yhk4xs3DrNzrioQwcCsA5RgY7p
LK5OL1S0taQP6jtVzSQrxozgGCDnMm0M4WecnWAsIM9lW7fso4fb1gXVUpHXkCUngF4bhL3htfCS
lAxxiDbI3kkPpydGDAXg9da9tPMaFkcb1YXck37Dy6MGIC+QE3kQXpgzR7CFlpizHXyJY7Y2RbOG
1jWW3GLtmCZ/sLDM8S/dc/PelXZVfD6KPxs/Fmpahley8Pril0Kfc1PnTG5C1UBODu5llpnnBu4V
KD7IfHjriyVXEK0wJR9CG3u0C5DrNbK+PEmOrcqA9W9cy+eEhSKHorruauv3HgHhoWw+aHTtL6H8
xgVEm+NDYECmLoJFkkMT70iE8WHpvZC+vZLVZSrAHXusi3W08zhWcdTkuj1OquvCNxnndJUsI9cD
NmxcDh3MnxHZN5satk+GLX4eeuEbxytqcJzDivepDyfiECFt/R7m0PubgZNDV8RRCYc0ZlyEzEKI
j4zBK5GUKAaJJhc6+G3zktRqShGS4ekyCZpMNEE8sE24Lp9QAZHk5buN/9gtKiBRDdo49WI7hJxj
my6B4IPtvIf34JVxLvYLsqZb6IkKxHEF0PrKopk9SoOmujwqRhrIwNL/RyID7cMVMvWeuEjrxQX0
eUWIQF9TybAgHEkoHXsrf6NCgVbCxgyP4RIxl4e02gXVNa774OAzpCDWpauU3VE6epysZNGhLFeF
Zek2TQi9OH80XHbcEQyfuZ6TLVSN9F8+io7AxXYGLR2v/t8pJ4UvrZL8hx4IrAUaxL/QY8l2cPGI
n/2aUdmGAPLC+eEcRsqfDDyEe4pEoj8rxw2RlFXQB+/aVsKjk/7UNafcoopFBAeo/CGj3f5dM6sq
dmEfFq9Cy0c72bh67Avr3YXhVNrt0gc+GTFLCMYxXhzhnzplJagP1oHMxME+5BwRaDVf6NNHdWC3
upJmsE6UOVW1FFSi9UB9BeVvNQ32y5r+EUoRAkAI9k35K9TenN9P3lr+cddWuvu6xtow8Zs5tD1b
+vf1p1zQEB7r1dd2izqV6O10oie8uIz+hm0TuoXeOKVqkTw0tfjo59J8dG4Xdoc6Mm687wvX8a9t
GiefPBNzd4RjGqQfcwWQexs6AwPyMFzUfb3QU+wi9H7ERFudEvPUJd7CDZt4r3FkCKfT8bjO731n
QHCaOBB3LQkn9Q5QCcmgDL58u2tdmb03i8B55ZdgMrAasV+MdzZGb7cVdhjqe7wlLRVt06DaWdxF
XMUSEFatcZ4Cx4jSSaB2K2pqv1eB8088z1iw8isBabr5zdh8hAvdZ1ilFp5Em1TPdL7pJ/g9hmtY
sZhpTWGSym2QCgcvYlqj9q13AzEDiOxaBUdu22etM96tTTjp7ULfk7/MQddziNkwiHcxEjOMhDNj
PrBmeFIsMuO+SyrJoT4JvHGDM/Ez3jQmmFIYsIKC4gGf3SE9Nu2A+1VXtY5hpsNm0qwxurRgdlZo
/DudNgwnm1xNCH2NE7nIw7Hh0VRUg++24pgRaGLWe1zHGQvZzsFu3z95Ou/cA52Xbt+XRqwkd/m+
HuNDmScDPnKV4VEeFB7n51rLiQ8WshzQCUTGE25LltnxculXZIwHS1xOfd9FjVJ3RT5yPl7dVLYk
q6DUjmZwdpxzEu6BDqYja/lp+mEPZYPPhA1p8d5nNVpmIlBgJWzdgVDbXdHrtbkTDOtRk9VMcMGE
RckILqoLccfPjNCro9vwx1+yCr8TiDVWFQh19RQ4l2JiTn1cRZ3lT12FVnNDw9/xH9XGZEDsUvIC
0LzP/d3o2sp+FWnrEcDmLJKYBlE121jL4UoWjVxfBJw5/6LnCjiU4y5zeJ5ohO0mpwQlPpQ8CmYM
jVood2UHhuloWB/8of8xeAPK0EVkRhGJkopLuoEClIINopOCHnrpWalO22TyvZX+GKT2zoXwCQlB
CdPsxhYN8S72nKl6FgWZf/2mU4Tn3vcLFxdyrxFg0z3rBzU9F54/NPcUUsvwHhi6X2abZZruAsfi
GvQR4sIuUe34Zwz8NXvANe/dNe7UvyLzFvXJ7zzoYAoziGBg0BJns/hUglXjMQtq3UawCcq78a6w
ExzkyiQWrUk334hgLaCor6ZAHYsNqIx+St4vswcsqioiWSg5N2MGSAwpqoghoPPFyPDodzGq7hwU
rzot8TqwbiMxs9qi2CIMFVQzbqSYMpAA2RBoH6t2Y/S9bT3a9KYDJk3UrkU7WBK6Ep/LUU7Rp8vY
9qNF+YvmBRHOfVYV+frgzLOof4MY6fOnBsMlpB0wMSty8L6Kw5eJPq3bwVow3+3gULK3AZXJCT18
8ok2WJ+hlaG6RxcneOlpp+7mukPFON4KNWIdmTi9snDowitAXXwFAvGluzWdde1pQlfg7bvaHdVT
xsOLIayC8PHgTGQ67CzX3k/UI6c/eiqYMhyQDBc3vRupYuc2uoovPNGkU0D4u+UzGP3FZqTqd4Gi
F4AkMiwXy/cttiZgsHzXoStAtQF7drz2WqfrdAqm1a3/rkG0OBf+hrB+yd3OPpH8asWd44ngg8pQ
1hXpzbYAtwmdAW3JVhdD5H7YWtqlPPJdlCmLaOyDAZNFIk5/68yfkkPlh8V7ziqVmLWSlw/b3g2g
/sLCMs5Yf8fN+JYUadpjsfd6TJSg8Cr3EFChVfesn5PkNy/v6gPDZaGPdqHLUrGjw7z59sfaEJeM
v6kPazAAXlF8jyXAzttZSQdUBJ53Y52UQejtvKhisDdVyYCGcspz2b0Y/rE6lwGnMGcok2f52q6j
vWRxAYKh424h3aZosShrBTMeSHBwe9TKQn3Thsnho8ZYeuEJM6jo5whnlqcVjSCJ6hLKbwqE+Acf
ViBPYVSQUZ9BttcfFZsTTeIU3zpm/sVFaNaBGDx4qMQ/AuLiH5AyEBUI62owB5LGvBGRRaIto5Cw
HhlRRfIdRKQisq2aHf8Njb5sjwbhkXsubwQgyikyjJ5VgJ9nMuNcnSrg59m+CFyN7xNx3NVkOo2J
UsJlsfddnH+ULk5yFtriMRrWovzhJe9/G2zu0GSV8D/ZH5FLt0BFjI+Z8ghtZoumP5swcYmwnYf0
fe3q6QnMFJPrFrcD8jaCpXF4tHJufqjKYvOvdHzuFx0Qi7lLpz63F8wl9XMTT9F/GfgRQya7ZyLE
sBFkrCIbm3KLNNyu76GV3nlY8EpuHZ+t5XZkIqtZ4XAVHVmoJkiBmwlKSt4E8qWN+qXEbQWRqner
W8Wk3dpncXGLVEdzXljGhcSMnqNxRlZT67muD/loVb8zVGZEQUJkJ1EYoTF5v1azNs7itEUi0+fM
LsFTImakNnN7Ekom7zARU+7syyAI7r3SmdB8rH7xyPXCJn6OPQ+WfB8GLO5bq7pwmzucTgdSVGx0
TGx4Y4MD1y7Gj6S80YaqPkp7dDsCI+aQmuG7dHOwaxEAIQy/pCHM+A8G5qaeX782CHN4zynk5MZg
VIEaiz3aG57NFCMH2KC1X737GSvxf2sOKnzbG+mU23phlgMRgSycGqpb+uJ6Ps4qnvnlnc0eFTQM
QLpx5hADfNLcbZHwhsb5NxRdfpV1G5eXdk11dnJU2tw3JcHZmP66efY2Nl99srslU53djKHsy+KQ
Sy+5gsj3TuVQXCfRN8XNQhu394bkCPFnCTySp/DpJiB3HK//5LGBy51iUui2zI8D8EaqSN99F3PN
sas9lJZnwN61/ZrxBiBftUFcHScmZ88QAqO/MzI+dPhz7covk4yTvSfmhyhP9LEAm2Hxt4SAjZjw
N1HmaTaNbvMHl0V0T1QuAgYfl8dLaDzyh9FMSPEYOQy9urO7ipX9JgCW6aFxg5HcGNHX7lOw2tw/
BtxGMVJwR5a9PkxzWZkOETqpCRPwMASEVPBNEInlGlP5hSDJ3FDOG4jQpUOzwgqfdWEnor+4oiLJ
D0H+8wk9zhwSd4w0d1PnA+MH/IwGHI4YFuzSuTsAsm8WBUVK0i3huKtxu1B52rtYk8x9kEZEF8gS
yc8cgtTcTZXr60/qyLkg056z4tsDkvEOxmQiFiRt/oX9bI6NtP47lozwX8aNTNSFS0eAR5xkLoLO
H2K0BWbndbDwMKbY9j/663k5WVGA69MEgLyjyebQx1DHbdwlgk1I2HlMaTKjguQKJnj9jSpl/caW
6f8Ga8wv40WsdZjgYak7hEiIblE6mO5ywlzW0zpRMmzxk2BdiikFP4mIdlc++Ti2J5I4pptTkOb8
kblxoZ5QTzUCmQsVV3cf5J5a76AVOssOt2CIn5wIFdh/7o271Td0SbzbIWDAHl1V/dNpZYazBtAE
2yD0i+qawLNyADITi/IcCP5UsUlQZTIMRmvP8Qkywr0H4FpiK5z78HnVIykbyPRzEqwnfG28DSQi
51yhb74Wzl+M8K5/CuGTiV82GxNub9QEhKbgS2t3vV/XxcNN3f7GW0KezFBUyxYMTuGxil3Kk+d2
JcjqMiGe6w9eFsSfY+LJ00QsCgvSQto7FReDPBeEcsJko+aHZo/liHSVPGZt3747VVHTiOV0zWTZ
Yojf+3NN2I6cZm+Eu5YZ/dv2Xh/u/M4d1yOL23K5RMy12L1DXG7+oiOO+SAK3u/2q1aABI/4Cnxz
uIUDLe9B6czjtihv7E/gFqSJsNbqkvjZL3jPqVylwjOGvR/IUgTGoC81abWbAq3KRrQO2blpSjl1
UXE9dIB40Zwnh9t1DgymIknLk+NN3eq73mvDuixjC7oMzdYnaN3brgR0zi8VlXx2gKMlntsU9OZG
3L5lBpv1mB+x95QxI46WE7VKR4OSyNTiToioPhE7SVYFLdLanQD3IBQoKO2/iiXEzBBz0p5mVK78
vsjPngDSqOQH9liOdyZVHSVP0pMHyHppuWd/QXJFkgUO7Ms5gNQVceS+GW9BdDdJl32pVX4PqXF0
lr3w/M5/ypZ55bbByY8YCP3065h5C07ENe/uZ8H1HHvaxIdMukymWMg2K0rfSpJ3i+ajf6af6DHx
4iP6F9Wd313JGDBkFdh8uuO9r0N0uUK/Iswg+Bs9B/1L75QmAUi4TNl+aoPgsWBPuMLPxDCa9936
0/K+p3RXE1xjxvKBi2uTRR8gFJi2CdQEnK9EFYQnPDfswAHJwNzraP+QXPmxVxx9Tp3mPNCFzfse
0nIzHVie5N6e79XF7J6ZiN1SNfnrvmO+Ew+7vmXToo6oOkbOR5GDpHSfvbKgy+v6wHGOY+sv/THw
Bj4FL2eXwKOYog8pnEW8TTIwFc2WgxJBC2ZOO5HnSfjPwndJSIEitQOhWQc4r4GDjcbK2IFXjMlq
9YxwcVkeCo29imcZjG07zZrLlKSEe5ahEwPRidPtCCAh+GbJ4SGEpa8ej10Dcv6MZBKFVV5CVNgG
ODVeb0awjPvZ6bBJNPNwXzgUuGQ7Lux2HOuNzIbTkapxrDzEfoQcpDiF0DOMF+NwYewwwXB0krfW
pBdF/i2w+iFKH5mqwwAy+HTMPozkat/mYiQzhbIhA0+Xkkr5GZWiuo9TOAYkMuOcwbCNFHz05ZZh
Kcd54nTRj0RQAhGvQ8O7G5iXM2JosunXmg4knDB5iC4kb5C+qMskvbqlE8XvnZimU0UGSLlR0Yw0
giSwBTUZY/mbNsD0qxTNEWanZ+7YvmbhM/AjCL5M6aOH2hUEVbV40/6tpFyOOwSURm7FzaZwUnVm
YRoFMV24g3TVoKvy5UlnCxTXKSBtgAKoiaID9ctkHjWpSPuKBj3cp4A4/Lshivtu3xNkIjfzBI7g
UBYeFddMnlpxtmDR/nWpRWGHHRHQJrmA//Ur+XGnTIVgvSG2kKhyYvmUr+duNgAJ84KCnTdZEqwO
JqtPjyObG1a6YccV/aDRk4Q+38ag51NZDsPvobBjgKKJvOdbyjc4B+7tfhpyfYd3tovmkyKNb7iU
wqtcdDxcp59up3Ef1AbmEJKsruarMZ5ls9nhWdwidAfg2NPGfHehLmcUB0u3zAgzwbt8JaJqj+DE
avEuEYOXz/A7kv7BAsJaOfepLYyFuahuQal5gs3OY/XMbHGFtIBeDc/wpmPQVryoOkR9EJKrHbG4
z6iIC2p3fEplOqgHPBPkALEBuDFaVsKFlm3rDWwZynIebr6VuiTTLi8ZKLpxoH4tObkDpzCLOLM2
qmJ2TpLdSNQNKl2Ofzbj1cJqNtnLKmpoo3gqZVIcvIyQS/gsE7jh57IWbnwDsDiDfY6R6COz6AJd
j5uSCMslPdBgVLLbrUsb/w6cqsx2neusw5smua3cVSiSH7Cc2ZfcSQqzwe/KoMfSxUfbAXLxfcNA
8rnuKZTZTQ7m4kc+Ks0A4/5z6qQ53YwhpP1AaGZxDhFNL0cNqVZ+OXTrBRktqH+K7ewUKXi/Na/g
Ug7zsH6t0iDE3fJyV4B0hWc06lk4ZD9jPtW3/KvYqO7BZ7zFfcgAFA17FJRVwroUSekybupEo2cR
YQ6PTWaMiB+mEHnJNYIix0awTtBH7rjrAnkgo9uJSLMgnrx94ABMJKLONGD/iJEesNa251iS5IuH
KWQZwFTQQHf0b+3kbTwWjpDb0bHl1Z/IR4XGacm5jA6frC0AaiXRjUgSqQMy587prLfcT00a6L8M
Ay3Tm8QVCvN66+XusQF/hEqvwtCOQR7y8xqNe+T3ZfrdulHs7aXNbHr1QK1MJFu6NkvWT8t19TdD
DWcpowZR/SLcBT/CTqMQsRS7Q+U+FHl8807R/L73NT69Z/aOvvzU/ugA8fDk7OZ3rVj7YG8tOJc9
cuFy+ifpIWTCUjWDjdHPXL7BA3vboEbL2CZwbKl0/OwxIh7dRdGUFz1mu2qZ+wfcnHO55xysmkcA
URItIYi79C4PkG489S4N9k9iB7hPe3eQNmF5jKwzwyvPkkb9CSgnvJv0N6k+fW42PB4TU6xLLGAu
fy5Y85DA14MWOXu3ll2RMaz29M7DtB3vKfJh3/B/BDf8HdtpVemrxN7AUpEVSx4eW1bL888gI7fH
mZtp52DaXrnHqBupmVewgBkkopCMjd2AIiwm/CpKjMA0XVNibT2HDBX23FnY3qECj1PC1fJVsnBB
1TKn58HtAwG3q1Nm+WmJDQ6Ps1SsSCHy4kz+KgvqZoSXXpbuZtnqBXGlies7W3ZeS256Rgc9JzBA
flwTwLExjKJGhA9cAskjzA9uBzx7LqusOBNQdxs9Yz8dclCW4ayBugBmjrR3XIu1tw8waEPJxA1C
DoIfYeM3y8ij2g91vITHCY/NcNBoswu7rYOxJvEe0o14ITuIZE2GU15/Fr4eyBXOZVlx5mHp8QGY
tMnM4BnUpBOSHG7pzTBTrF4OSBAxEJr8mPoGGi48hgNUwa4pTzWQB9liwOAwJD1tDl3eWqKDCrFZ
2I3rr3IcR/WqOoSy5C31ilgiE5J6uW0Lk/kDVnI6WvbHTMJivQsLrCX8S7YVP820lM0Wt91gNjZN
hPwqo6wvsivvTehjiy7R5bd4CUDmb4gL4ZRmJCzI8EtFn0AtUyDiNlHRKSiYvSSvgXWYBfAErwhv
AR2z5pfpubg/LbMP/459RSn+qQZlPVJc64AvRiwtI8IkSqahUItJM1cC2TzYxlCefJ1OPhLDhZXC
pVZMWk9GRvnN7Sh8TnWiQsi8wjyDBm9k5r8NkHL8rqjj5r/oGxj7EWHkRRNpKB2UFAmhZeDKM8Z5
HgnBoKuShodeup1SCv83e/X7EPS4fIp8CDoTTF2ATjhB22x6nii/uvjCNHsAFLfF9ZmD32mw+1b5
QwgxyBQPwAlbEx1aIGtdt8f369UgFhsRimgLNh+f9EL2gUG9HhXrfCibIqy+EuqA+Rrx5I1H0/Rk
U9RpnBvW6M0Qn2brjuaohUsCnzNIcEWMLTC6GndZSFe6UUbPjPvHGRlwho6zH2oPPJiJIhLVU2hf
+3pS9lzRW6EG5UOqdzV6NRbJqBUYmBVV/oxStmPOH8wlyUYdbcN2wQehd01Dzb9zTDxSGjG/oFvL
GtLpUE57m8FfxuzEwCZYTiGbP7FjpSVePR6g+CQIVf7hlGfIWBdK3rX+SIit168fXSW8aS/qsjHY
wgfcWxKzCDOlIEFFgNuAuai22XwmIir5N7Q+cco6SKLhH/KQIPimtXE1XwkKuK1CxhKcCFfuzC/U
c8TeTNaHrtAWQx0emOvBQC67wdm2RKux7vNnZ2aZx4k07DSePoPRZI3kTxmZ9oo2pACoV650US5V
OwVRFVhMHqmHmS0CSYphvCvz6zD0bXwFujC3uJkrdGwpIfbentUUpVqYpkSWhEXOgxU6bYF6s7XB
yqEIuREpb5R9OmObr6caZOPAs+02yZVTAJnUOEfjn4yt46uohGXli+MMpbzbUg83EvkHsynqBIbi
NGybqIzaYGOxywGVWBTvgAPylHilWMW/XSABwdPiU4jsqW4UAhQalOxCukw4PyIVL/LzEAejuIa2
WoI9yRDZ2zDLKEL9Sw94D7+8ey8ixJXfqkmZyjUBOK1dErAXOOjSdX6nUVD9G3GUN3wb7vA2OeuC
pYrMv3prUHr9AIvB4k8OLysEndzyN2clumcsybV3Xklu+1OlSregnCCMo+fTa05iYGo81nyFuQ7Q
N/+NMxowaKRxvP4iNyt7bCE+LcekroNuy4b3Fl7TirDdh6Q5EzLTh80JlXEmd65u444ZKCLHX6PH
rukw9sRSPa4jk/0XtlWkcPD5ZC3HLfFIGxYGwZEWCVpeNpTvIBT8/4I2L05IqsHcY9zKX2U3pd2l
UD7oC3J24KKryBEPSzrj/CVatH6ehZzbQ60WNyJhKZZE6YG67TZS5cNL19iS4TSH0aFA3Nwco7xN
HyPJavs0+0y7iN2pYmypM1GRe2foFPAomSVi44cMoB+zpjYK1PgkMTcMY8RAJi2crXJzLAhkAMjw
zIzFnkPHxek9mVDSJjQp5h4yoLsHuLzE7TgqxHHqIh4ipBZrDDEUsXKOTZ+QilGiFCiZPsueqJ4+
Zw9NsKjz1EYWKCFcm8LfIEpLUWXidLqd1pjaDp3iNf5OUoxsuzBxgmd0R0Drp8akv7paFH+lU4i7
hjE5g7j/Q7qcOEC2X67r7UDEe48osV5GGOxjwSgNHG9zF4CpQB82DuKmk7ZJTAYSOLPyBi0cr7AG
QuRmw8pto8ra/HFdauCQJAMoG2Gbn2eiCG5zJtx/SAFnSTaXs9bjTijdLVe07am+Q5yGJcIW2RdV
36II8dLp64TXI7iYICPxCmdD+dE4o/4pCI//W0DZdC+3JOdXp0dyuWXL2Fw6fqV8l2ElZ1zjkrfx
2rpD/J5yjj4HttQV+i8OX4EGvxevNUhdfSaNZz6w9+NTjpKQIEJfB2YbIj4fKG4Ax1rgz8kPYysf
OQeUsuoogsL3TqKL8j+rEOvfiOUSiYvTWhxjCLa48pxKRCdKvYU1ZcxvT0K1SLGq8urENLnChLsa
8QfRXmkw3I2ABCXbcZ4U5iZtALlTlszMSGBaL2aa/8fZmexGbm1Z9Fce3riIInkbkoWqGkQvKdVE
KNXlhJCUKfZ9z6+vRY+cUkKCCzA8cNpmBIO899xz9l7bgb+F0P4SqVUbnPELCqDNFtrnTW6qhEFH
6XGiG43EB9Ldpo110eJhjFadGPFVsfPmV1MdDT32hMGCSmRb+UbM0HW+zXNd3Xdu0j3icwSn4xlu
kmydgDpy3bXWckKMgvJHRTMI5klEk+0pN/rmZz2bGO+9diAMCbFIrN2L1M51/4LzjvYs8GH9EgwT
L2Vny2pcMdwzfxF7Ov1i0pp336rZR4650rkfvFpIeBI4dXMjDm5E0veqALjDaooa3t4hI3fzy65y
Vb5rONaJtXAqVd/KzGcQTqydt0Me2JHxQZTr8tLW7fchgMKyZYy6oAQRURCQRN1Oghr8F067cR4K
HEcI3dZDKzFMBGFoP2nGwepbQxrY+D3HPQ3URoQZsb2IljA7Gz1YH+Eb1pnbeSlxLklNWaxbX+UX
yMrICAU4UbzGxkw3OqKwv3ULmTziJAtefDh4wzaf2LtRc3icTNvewdkeyfraL6kS10HYQ00v2jp4
Aq2N/Qhsk2Y0V/gVzaCAIR6iRwXYB11jt1GOIAuLoKo0WycSlz8B984SSigNeUL8w8BRRwQxj8Rz
uzeZpcVPgAE9oHNZi+c0RE9ywG7BiVgUiH0I+5qcrSbOKL8W2EYS9u/ITK4sE6Pe1RDVaqGgwj/A
ROXiLt+kyp3PoK6PIAqzEWSimXml2ESjhd+lHJJGUs1XHWhM9IXtoeqLEbAZNA1rb3koBPlUGeFF
LSiSTYit2Fzh7nC741Bz5Fm5NVbV86JR8SHvOCVcTFVYAQiv6QCsZg5AahsaXezsWLunM44UEjEw
Ua7auBokNgznYPocerYYTEX/QFs0NK+zkjnCG7YafNrbzimBje56xNRRcMnwjxDpPYMG0bTb2MFT
yvnD7lXMfU6CW2M0VQSMyfO7+lveKXHHIu44WxWGcbOenDR4anBMND/nCX+13NLLba21HvBuE9gt
RfZcham+6FrsA9hLkBJkhEChMd4kk+yqS4R4U7PrhqlAUIgkxhg3ikrM52m3DVyQlU/r7sSMF0eE
gpVbrZIptT0YDY5dP2g4r8UeF25ZXE04Qw1skz685zUIrjy8Ifkrsul8zzRtUN1MiIcZnEJ1wF9O
Ig7UMZ2uE0POw8XAwhgdZhZodF7EBgZ4kBEZnaEfaTlMSqdfgga0x6KB5S1dz8oc78LZqyVu3yar
d8iKrGxroUg8qQCT2cbJyA+inWKkdzEJAfalX2qKVxoSyE3p7Nfyjq5c98vjBaZWdlVPJOCo2Zbx
/miTaSDBtWuemmX5d4oq2+tS9c6htGgtM9UCYXNguGMHP4n3QgwJrlDqXVGGCL0dDL7hgQSdSTA4
l7WZX6iwa7ufbPB2dAkUgvsVY9hbIDqFvLWXev2EEiLwb6FMLRPFaZbACdKJx3q3OMbD3TCD+mKP
C1z7IFWA6JIqtntwpnCK9kGA6X9VNSOmMk7kSNY5y5s0VkKLw4umZIRMo1M3W8cuNe86R6FknRSH
emYLGVHq8XXoYlBlBwAhlcyQnSmKoD4Cb3Bd5QImKqcbqh6bXAAXKtQlcEf1qwHQMX2jjeE233vL
JPSNnniFgMgxnLMsAZJ0HCJK38cSx4Q+iIDmEBKqfMB6Hs79agqU0T2EoXKL82JAULums1qaxFtV
tXctirExtzQqTfYG4imLN9tiJLhDvqZgnIZ5SAtUwPG8Rd/ep2d9ONAyox/jIX0KkHbKo0CA+tTh
BxOXNanF7c7yKTBgKNjYfaaEn2vXk9y+0CLqcajWmPtCErTrGtHJKx0SfN+kBMhviAFHC1g8UQbI
Ug2/DL+XmTs9U1dM/bHyCHAmomiw1B4FnI1lyCilm63QmuflZRDkTXxBWoMTX5UFw5+NB8CQkTVe
j5zmDtBugWETGyAAfltAV6UB7sJhQo9VVh5RAbjVmm8Fype2Po6Z8uPvXdJH6Pv5WVi0pphhPNuM
5xs3kbacuv7OSWMgejSwgowJlDG3BFFU0m/1Q4lBZQRi0eFZ509c4T20rjc1P2OPY/QBI1SnDr2r
rOiBLc8ybuiYD/5JBnHVHChjSBYcRkfgGRcWW0qmGpnfjGizw+0y87EOpsLzttURyi3O1IyzmTWZ
ZJD4Eru5nymKU8qchphZSBdGjehI7uhND1TYNmFG7nkZYLjZahU12StAArgWY+hEj5UcgrNRYmOh
oWSTi4VopL+zNZ0ORHPVMJ5ZfYwnTAaDfvXJW2/WNY1p0ocSg03U8Xr7ilY4USRJzLO6WXYwvXRd
9YNngxai4Q0nigFgAZYGmRDwzbyx6sPcm91Cq6owVJkeck9GNlNSAhVwQZHWuTuf+w5WJnpeI8zI
qnfNCkDgQB5PQ18oWCctApU6dccfRh6lxyn0whDjVKhQbCLFhtwME+9hLNkfsUTWwZ0ZwnyhOz8Y
lwYmB5xKDS/UGkEe1TyiNdkvEbzRPXrr9i0aStRIBhJ8JsplpPhPIGTQUDcikOUUgD8xXmNBVqiJ
fWbIeP02yu+wQiL/RpqcD7P7kOgkLjYVcvtHdP0M9yI9DuTM4jN8QlNjExhElsqZVsTXbXsa4/ft
vMx4Gjubrmoe0kuYhjQ206RwuwewounzPNvNglQbfGMdOp04ggoaToPtt09kVuZvdiOTF5+82XPb
HjogjiXC/NXIZo7NDWnRM81RlFf1VNXltobDYGy9LI0fvS4HgWehf36K8KndGmjjQ+TNyE82A5bF
qywkMGvl1QX6KyBu9WuTUK0wZ7eTI1Zace+Zwn5LouivtKauc9azm9WosztdmZAvrYRoQNTHTO+C
3Npoy2ZdHJGeJhumyNmFizIT8hExx9UKBSNM5QFcac6iV+FfnGRFehH2SAYZsc+6RioKg6PM1ZiE
bBmz3s7xhI2iChGvrdzG5ETAac9IcfTJ4q2WZaPXpGnWv6izimhrD7kTUcDkUDvj3HYuWkSHJk4q
ySTcLUq+a0W4TcSxwvHScy3SFmMR61VHWBTCVddEo4JeMfb7PYtB9mvoK/liDKy3CxA8M867Ulev
DiM+Dw1flpP86tGQ3wYG5KttN8vqqhWWe8ueE+gDSXzEN0zoZoFh5NynVce6yunNiJz6rKYFCt6v
D9LbumoIpbTZr0n0LRjabi1GLm+y6YzvA4rgw1yV9jVM5YWuA5apYWaWhAhO2NrXgxfb2T7yA0xo
U5i6F3U6e3c5FIxu3cFxQN1YFNhGIpsiBRUI9l6PieCNgWimOhsy1z71fRseK99iLwwkAVpAB4Lx
ymr6HDAHUnKxCoGTXWDqm1/Mnup8HQqyrld65BTOhNXCUSv7cbwfzAlOJodR5p7MrGvU2SKnJxx6
2ZlC7NSvu1q1R8Zq1fc4mIrLOCcea4VmhsaZapzmmEJ9pE0TOOOblcRoR5iE6b1I2rTYtSb55DvD
IIF+je6cAEu3Gucf2KeqW7fuA0Qk5uINbnsrz3bUTSSa894X/do0KKe2uYrmYT1ELngrxHTmih5f
chMnZviC7cmhRzQUKtrgYYxPHgdbh6rRz547YTivXtz28YYngYyskiPZyYP2w8ew8PFsGSJUF95i
U1jPQWbQaZvL5K72JnQqmTGob0Fp5fbOo3KqVk4Ts4AGNY0kYoNYV1cecLLHehwdzMea35+qwefR
YENDIMTaAJu9KyPrhixE1imAXNZzwJyIh6ro5L6Z2vRRdXb6CLglf2pbgbDSMif5jYFD/N3PNSzo
Nqddf9ZncbZPR2h/m5G59hMyHE5IvlMh5R9mRFDUDjFlr2MXkDdt1ObhAcoDw/EGe2t/JnOOz66P
4Bu808Scq+ZlBM9UlpQDBNsgsrIcE5oxZ0fyJJPZeSXLvR7AmKn6MeO0eSu0QegyBhAXO1AljhNu
oXFr4MT6kYZhfz24mPQor21F0dZncl6EWHTBQMqld4aJ0muFddREExkE3rCh29PEWxMREELOhj7w
qum8Bb/OtIVuTuFY9y7vLwN1nSegxwcOu6ugDrp2TXOoL5mLowTYIpyA90yucfKgCP4yV3MyEGue
1I0LVq4PSYaoGp8jWAA2TO4ylsor15mDC4Qx5biBfx8HT3ETircIqZNeoeFqaK+nLSaMLCyeI1AN
F2Y0LPD/wYJOzKkjcAlWmfIHuL/WdE2ztob+gWLrMhxHOzuz4hGSCdCODFSRXUH2jDm4FIe8jhfh
JQwKuE9VbQZbA/RyfwGqkmGirFF40qyw1FVfZcavDjH2Xi0fHV5rMGCdI9H0VU+Zhfq9WwTsoleL
5DWpYRJ6cVndJmPmvHh1M7CLsgbiU4UFsp1MW0JVohX6TXYSzCYHNFA9LtC0dE/qIdw49slqWNW2
nY1EHwCQQx6KjRCOTpXuSSwucAhVgR8eVFlAGnEHqvdtCH9Msair4U2QYBRsLY5CLVPsxlhMCWVz
hpXTegSwzgx31OxE64h+NfNcAww6MNLeyWl4mMpfsaMxGgH2xfShi1zvhFSNrRvbWnDJTJgxlmn2
nO1Ma8gfUsJxY+j6hX+PUB9bpx8MYl+2DC75cfCTW+QSLpmZo7v4q3PObnaZPdVplocXFBDymt+/
QhVexuELFuTiLnMz2s+lL4PsPICwQWPeMOkQRIySml3du8WtT0IO5XMSqEuJywn8zqiHpyBo2aWZ
cch6E1p24Gx7TY79yrSzEl0PHevNwKTLXfUxDkmE+k19LTj44s1XRvXCm04ehtZ+8Tbi+iFPFokF
QlXZxc+uh4NadJwkd7kZwoHCmdcePeKGaDXGRX6GgL3s6T85xI4tRSfNDme0H1Ig88xDmBUvXmZi
aMBVuvlZGoRL+79J0At2mITJK2D+ym5UhahthRh5SgmYya9GgNuvAZwiwm7mKqrWYZsE9w1y0pEX
N2+v3CIbDYYYvKwrO+lwr6Sibkk48PxfPOC0cyAN5zTXY/OWlTG7Dea8zjeqbaYfFtaLIwOHVq1p
r1egvuFhXflzuzwxZNY9OM40nJFUK8313HjmwqPygWdYQZ8EgEnG+dFC6nyJGxBjhdkB0uD2mbTd
HNWX6PQJmx6gioYwHrkZnPan0YLdZTJYpWhJDFVsUs8QlxYFGFktUeZekP6NVYmf0y42ohaMDqdR
UIy1BEyaa2OobWbYVCdYgazZG7Z1Yuh6i0ibu88y5NynMqJnGyLuoe9RleLA889XKzOretC2y/Et
G3v6GC2C5+OULVYpilt3k4PXj5dGD7bYipIW31AqOZZ1mAYONa4bAluivr8j1DC/5eDdv4xhnGAr
aojJMWg1lOucnmW2CokUN9fBnFl7uyXskHp1Me/WIk/ukazX9w3kvZjNcXEyRMbExNoD5g2PISbQ
S/SR88ai4jobvCexux3SdngOoWI9zCXz15UWdHG3xMVF+lC5GMv2ATXrdeN2HL1Qh8dov4Y0uhcS
9wIoToLpz8PGyE/oCkO0Ohjk8Wn5+fgUltRa6zCnU7mB1WidsXJxoG8QoaQbA7nAcMBKEFxh5mKq
Jeh8QGWM2HZIJstUvMZrqD08+FHAHsCoG0h6UAwvWcrEZ4czqtlaRAcwJawQ29DurGtjwxS/D0/0
lwPKrbIwNiNOSPOqHWNr3Hh5is5schnTnrUkjH7Hz9scAAaajAdn5I6MaxmxMsK2424bd7MPeoFH
Qmwg8YinzmjhRtYkULZnoYuZfbc8Lorby1u0ZZoNc4MDKLRKdIM1mVyGo6udge2ZAxRx4BMsQVLH
x6KivEpdCRvClYQbIFIi95XJamOCQPSKYe9aQ9WtKT7ZOrApVyeHrLJgV1l6/NFE40J8qW0Mw4xc
JQoG5B7EdrVd8UyvVYItsLGhrAzkxncxQBsoMRYZeqsqR3y5kUkCi8c0I8QhNURtMHVRYT23JZDp
NUu4fT3DG0Imowayo3o0WwSxtnJimO8tWNkmTIb5zBrjqNnlmU4f3GkK1aqEsoUAg3ohPbRN6ZEi
jZPP35PVxTGE7iGo0pqjzVvcxXgg7RY111lmOA20QkoZeo9ykP4hoFWCtX0k/xreUHo5T7002F6C
Pv+uHeJPNtgmfO8qZn3+0YVDyKyoqFxrU+X+wPGVPN8XGgOwRrqxKWkqMcsTR9gwZb3BbxnfREkt
BmQN/OEGw/LMe4GVhMxtlyJnI5QRPs4yQ/UdRCK4SftctFvSneS+d0wylUaVdJfUe2O0tzlSRivJ
RmTy9nfQdBojsV4BPMXPVgfrZV2XRl5/h9PuHjOzY7I4zHZt7lWHMhTdcs3hjhlCBL8bAhU9HruK
n7Gd5r8wl1vFOjV9PBtET1rz1pA6NHB04e5gWY8MeiqcUyDtUdyFpF72GzbMmkoGstdjn7iA+uqu
1c9Sz26NN0ZYCDGDcEmn1l1/8DslEUISYZfvXCreX4IGZLCJ0ZFTYGJrucEuxIarCsZ2mLDaXy4t
mpqWhO0AU8IV5+97E9c9WAqV3aMYYnRXNq3c0lBBEUJHj4NcCmnhO/228ltFUw6PVVrnw/cMoKGz
QpDDtAVtDqnKyJht2pKxEy+4fqJHg0xFh8ZUmcNTnE1A72m3dj9nlFXxtqmRWGws9BqPCav7z5zl
6HYCQRutc6XnrcuREz5+Eah70cX5hdmQZLKRhWCKLlTxI3MEMhoYUuUNYLPwehauxGjQpdMbXdrx
l4md5Ylysjx36bfGmxLEH9Qq2WbbFNrofcgPfGJIhVIo6WjtR2EBuL7ycommPFs6bV7ZNSNDnIzY
Kcw8yRVvGEwjat1+KEG+E+3c/aT4oofKS1nG6RHRTKjRqLpFb9OKYHneWOHUsYiYtuq9Ww8vWr5r
w147K9uahgS7TW06fr/KXObQ3Xq2xqn9FiV2wXwZoVXzgxwAbpOTMGOmwd1EpjgL4PR3jG6KqUJ5
RFuZOXs+23S81paRMQGOeD6XGI1WRPuWuMCRWfdk8qZUVuAlkl0PLezZgukQpL5X4EPaxBPjjY1s
Bi+FYgWrbnzbsRnewBbQ5K/FOu2Ce1tbZuauO35zHKBVrAD/w8gCY3kbEwoNJH8one6C6DpP7mQ3
xWqvCTTMX/G02g68CLtsBhiMZaG3gB2AJJ4LDzIr9X9gdUDnw9TSuHhpeo7tZeh2TpMfXI/MJX2B
X58BxDYK3YgbMooS4s62SXBHyC0owhGMSkhu3cqkv28upwdO+Hj6Rko1z5hvUjj92R7JN6M7EJ4s
kpls2fDZoRrnPCY/0FiPVl6QOoHYicBVjFYLC2wA1B6TPj4DzCEZeB2GWNZBLtgsP7h/wofYgzC2
imt0qVQWUW7hodVKcD6n1ttIIkuvFNJ68u5rpCJpw/q0wn9t/KhpuL1pKet7erl1s45BDVBQZQS1
rNvIVw8MtUnw6QrbQoOnCD3fRAUGmo0ZuKlY972u3xbJMBkAg4wX7Emt8OEjZSfrPBEgRwGQS45j
4/TmaozWBGFnIxMhZP1UPlgaki0+LPOApNBWtCDK+rLsDDWtoH17L046TDtI73TnidRoUR51LV00
RwpUcUPXRk8jEv0fAUF50XbMRU7ficMaiWPMxdSBz8Hs3eXQMB8wTFHlAwimKCvHCoR7MKtO8nfD
vZRZCfibc52DCGhucRyOmmp1DQHUr7cQjwiILxSpIlGfe4901pGvYIXN9LlmhI+kskkQQHptZpxM
LenPKBFXbyFN2GmdzUp1F25c27fUfCi3Ao/CeDWbJIduB4nmZaUUYCVpmiI+I/sEP0mZM1BZY35E
fRTZLhnuQhpOdd4uj8gmxjZj7M1hnCMIUhbiXd+PnWBNgFkM8sOa3TvNiZZhKjoKm+y83sYIhvaT
LJEqIU19mNCHjYyxqOFsmj5liQGc5YH8Mw7BCLyhEeQEh3Rh7epDU+fteew3gd5EvT30a1f5NCPA
r/Bvw9VRqzgv/BeURM2DhyqUIhWTxS9lVeIngLCex0RPPNml3QKLH+HWrqIWeOkGa5t88Ey6v7uc
LvURwRj9Jb5bcujQ2B9BLI0vKhflpa0JtN1FzHD8LVE10ts2hLCxY4oFbSRq5tYbaWM8XquKH5h8
Bl2na1I16KrBcvXMFaQtmAVu708MS+P4Z57mZLPmTW5cAXVKYb85Zn2eJzl8ZUe71T6LCHA887Dc
X5htnTw6IQsyGaGABDfwDtAgom5Gv2S1Wjorf46yBzQeFj4/YFwvYZRMrwMEY87XqE2alZqCKFrR
GObsw3EY6Cy3g52/oSd6p0N7eLLntrjxFT8U/cWcRkRuwK0nQkyAy50G8znOVM6YvotOibV0WKNM
TD2QdZfnTZI5h/1upGvDaQ8TAcUrhgAnGOJnswDaaiVRj2fBAOSA72mOHrzJcvQmREvo7UoG1OWK
goBJAVBlhUnPYrMGcD6EgCII2ML5i32O5DZneOXwNxGTXI3tBb8jtqHY8qPl1EU3btWxFAGzLG3l
LkwF50l5crElzxk0Gs5eOXI48iiuOWKNnNiNSHUHOpN1te60pW7A+IzP+Bfr55gTyyuz3KDjwDeP
jyne4hPzz/YRbHd9O8IohzIUWuB1LKH5xkAguRH/gfMN9SWV/raCT1oeKtMJAWvUXk8GV1cyCDqP
0PUTT6XxEdjbf//rP//3v1/H/wp+FTdFOjFm/1feZTdFlLfN//xb/vtfTBWWf3r283/+7QhlmlJJ
D1WlQ8MTDSp//vp8ivKAf9n6j9CMwqZuGDSXImsve1D4pR/2N59fxP39IoqQEU8xnpQsukq45ruL
WPhKurofxbGMvWC7NE/XWmBM5NwmygO+Z9T5s8icN4N4gsPn17bUHy6OZEi50qFe0M5yB/72DaVK
PSwUvn0k/iVqtnbvkcdO/NTc10tEcSpuOb8Pe7BUwrxkJc8vPXqMeOGkMi+CcHYnZjPtsMgEDJVd
sjgN1wmpEfbm8w+q//A5MTFozxIWueTOchP/9jnh+M2wlFrrWE+OeU+Fi78vacZunaH/IX3DraPb
z6/48WexTNxnNr+OLaT23l0x4wRkZWltH21tzsF1h971jjCvdNqMTm+15Nab1hN4/TAAkNjI+8+v
7n34vpZpWXxZ0xIMnO13D8XUYrb2TNs+dq5rbxuaF6/EkkHXzk15MCoQRvPYeZjt4oypJv70zy//
8XZbHBBRO7PESQYpzu+3m28p6W7P4hiUUbsFQky4r8psWhBJBE6ckf78xav28UG0TF4FhqgmzyM+
7N+vmMZ2xzy3kDATAx+NnCP7O0bpdDBhOdhfvHLLx//be811uJimSYt9ybIAX/x+MeJ4yUwoc3Vs
pxCD1Oi0xhuwCH9ja2GOlyRchd+ztu3PPr+rf/qO2rX4C5a8dN9/R25pbEDC05gujOTFMNzMW7eD
cM5RY4OW+fxif/qOjlpKdcp0TkvvniA7NzSKMS5W0gVCojcaxlH3vnmNqyYoydVuJUwpnC6fX9Yy
/3BvXYgSnq09rW1v+fO/val2GBFNVvjySKcB3NQEho0DJzqgNTlRqOjyrPnZmAQVg3WKtoTjBFun
8+yn/8/HcKTpaSEIXrHe/cT0u+lfGo489sKwvpmjSHbaGMhxapm7XCDkptiD4PI6hZF71TSFfyi6
SHyxalnWx5thsbiysvOaatN+dzO0qlp6ENriR2g6HO2TU4xYmkTgbVlviQfq61DfzMmoc2I7calR
X9BDYUEJSa0IodccP78vf3ixbelYLi835wDlvPtAHFOISq0TiUA1ic7NOgp3bQFpCS1W8o2khfqL
O/DxkbdpV5kwzF2uql3x+9MQxmZJaHTn38yVRapNQ37TA0hOKBEoIeov1pCPiyaDWd4vaQrtKlpc
v1/M85OQUqVMjtaIBu2aQKZZ7Mdm6DeMrICbIyLtHSJLq+pJ6zl9xOakmCR/foc/vncOl2dZoU7R
/LTv9o1WTMoo1FQci67JXvg8HW5XOjDrhOSree+DeL9ImCKsP7/shx+WdZqn3bNY3Bwbf+/v391i
U+qDoRGnZES8t/MaIA7pcIaRarHsLFbzf3o9xXPtKJvHW0hbvXuQChNA7BzZPup0jGVnrejy77IE
bbwb8Di124T8wfP/xyW5oTRdbFZQ8e6ShBn7JX1p79iotuzOCk9Fe8w5HuMYlY8DBmGkvF/c1r9K
vN+2CqmIGdJKsYhamu3w9/uKigw4R5EFp5SxDu3R2czrx8U9MX8fm1HG+E4srzm3Ky+9dAiJmLaT
F6DZyUwwVGdVW+GO7RF6Gl+8WB+edamYGSALFRZGNeJFf/9cxEKoEnyhd8yctrtL6iF7dFBM06xo
okZe98CHnqsh7NIjjuscLYkTXfzjn0MLlPwsa1jQKZV+/wQwLCvkb1Nw6mNjOLeDyH5CuVwgZoeo
wYwkDeQXz9zyf3z3W2jP4QH3XHKoLf3u/UYMD6+I23HsgZQZF4VIs7O0BBmu4cXCPMIlLDcY4hgb
owYEzPv5F/6wlkkFdxu1DGW6qZ33aycEgjYhxzY6hVWLcZbo2nTfME8I92gC/H/8XTXLJt/TNLWt
HPnuu/aijehbV8kpNgzShEzL/D6rSvwIpHr0lBfvUq+AEwOuAyvI59/z4xa+/KaO4DTg2OwU768t
QE0GaPC4dhOqez+f5R72MJORwaifNJkXt0SQRgCHiRlbDXn0NsrA/uJl/8OLp03HVVqAVKCYeH8y
QeBOBlHeO/QRxoDMFeyn7S0JIoa6drGNkngwFFQvBJ7QehoHYrRhhOW0P/G5xQyKbHhq9aLI++Kx
t5c3/venkJaky+vHysBS+77AyVsS+Xo38aji2Nq3rQX9eFPUJSyEFK4UGQPGQl0ugWfRKNINo1P4
7qQO6joISIUx5no/AuWIMeC4zKvwFmQP5uS64lxZUEtR9BFGvIj2vF3neOMbqbD9TZti5jghciyx
qmMnKrdh2cYvX/zyH+oViV5y2UVYX7ES6nerXRwns+W0wF177Rr1NgqEs8aZH5y1LDMI/Ek62o+W
JB3NlNZFOtnTfobm+81BdfXF2/ZhH+Wj8EE07lyp+Wv587/VkR3bjgN6z0deIlRGJIkI7rHy1s62
MYdgaW+7DLwDUDi3n9+EP1yYTQ2Xum0hP3DUu3vAFL4rfJago6dqC3yRnQaPUTQn/V7SklkLqMBQ
dcnu++K1+7i8UJGZDhu4rQRffPlt/vaF/2oYlukYnNpWWdnKnIhzM3y0jCvFTO368y/5sTKVGmGw
J3EOc8gz35/w3LJu8x7QwKnDvPsr9EkV2SOPEu31wPRKbSfdEAsLRRCCZtbiob1tSwAlG2ElTMMa
szK+eK/+tOpwXFm2M1sspcy77d1AQyGrXoeniCH7XcluftUVpl45llhmnW1UQblOCL3NEPaiSu5H
xBNhu//8xmjx8fXWbGjsD7wHDG/f/fyop8e+wVR7HIwuL8/QyUBnKPzERhdhM8rcZlEBkcxjXAjw
EWbXI7ainDA3SEjdYQS7SfQpFlEcZzKdfo2DGMK961XOtY2u4ma2whCzRm/21dqfxvyWxEyEwi4o
ofbKcJfo9U5mweUchOkvp6PwwNaYi2+1140wbRIRR7euGcFtNHSD1RVJ+cTFye1lUA7QQZ9byCu3
qguieoc2nhaiXxFdt1dFa+DgdumGK5+e12GqySbZ4O4uotfYCqtDDdQK2Q8D1Hjd0OxC/0dz0N3x
xDIA99wpsS46b8CATX2b31QTEKpvLRa9AaWoEVbnJsQu8SxUSnOWiZ89bUm01QRTAvw3UV9W8zUj
WfGj9HLLg2AWR3ef/3h/nererc10IRU7h2L10s7y4/7tHYJ7lKLyx/VJbML0c8qHat6HrqGBN7Rd
hIqxyNB4MBBD65IRst692Gxlf/U50ekRGEQwRN1X7ZXMLbzfCH6615oskGgN/Kkpv1jixLKJv/u4
NCAICmGto/lnvvu4UT7CtSOL7xjOebZg+qB1rIvAn7AA9JheLjBfpNV1gBvQ3RsM32tMrQMnmSbD
27ciHbjnUFUPAk2iMXamBAuiu0OXNjH6OUa7L7Nv8hyI1CyfrSFObh18ibQzo9nEodrqjijR2c6u
VTkQbANgWHHhJouxEvfIpXnKeyCPK3xaVFoV94tEBZKwty390K/e/z/dDOXQHaHD5yx7/++/nUlD
hhBjzz9GGU25Zza6gbCTQrCRrup2KuVjjmIS2+ww5eYViR3eOUZYozgfs9kc0HH2bXle0PX56gz7
8WilPTKSTMnB2VacBH7/YLp1ZKFRFZySEHvCNQ6a+SlGpRddEdSnDk2UNV/swx+vSDeWthuFPe1n
/b53E44Cj1HiZacoaGwT4hMYvClzGKQGzXTEvpR8sff86YKseSx3mqMz553fvyKSb7xEflOe0Oq6
B3bAJUCgS6OfpY/3c282BBQfPn9XP26zmP+Forkp/tR5TgMjIxemK0+A3YlolJnz1BCghdECdMta
MKWrVjUOvy8u+/HcRH3DmZW/MTL9UFZkBTQaFTn5aQB87VxhRe2LdeyN1U9FBMrtaEt3hgoy9MJd
zWDECNBVdld3//yG88ZzetM23X9GC7/f8N5By11TwZwg2sH0RtGwZT0Mn7T0IW1WRflFOf2HH1jQ
ynUFI3ZmQO/PLiRVD4Yk+fZUZF64zwr/h4dT+JvuimYfYS06ff7j/mEz56uZLG3w9Omwvj825z12
lwmb+YnI1hZP14RLAU00nn+KZDHtauqNcEuNY9kXPf1kNqW+gMhgjUz+N59/mD99d4+uFzJ+eALK
fldJoktOSrfq61Pg+8M+sOfym0gsSGXoLa/RnZIV/fkF7T9ckceaGpK3WPE7v6shmjiGGT52+UlH
Eg+9HwIdoUE2egfCHuilo8tgQjtBlkdvRbhCtOLMXFybkMhz1IkCho0dY8NdazM3BOEKFhwaD2T/
yiDYiiN2JWS5aYIc75gJsbelZvA0c163E0+C9Np+FyIhAZbhTt60IbS1UTfeCNrl8y/6h3eY55cO
nyeF4nVaStq/bbeejA0BDCU9VXWXfid8EQ9fZmRcUAznZUmYE/ve2efX/MPBkHEI56+lVNSAWN9t
mpmNe5+kSeckMxNtoT3XG2Ql4keF8m2vjSZ+sEOsb6HXcacDSAvnlWUZNtNSRvz4j63pH79bTIls
5oPsWVg3xLvna/LayME15JyCyFoiniYNEwny17hldm9/K5Oun7+48R8fsKWdDHuKAYbHvOTdPcB6
j0KrT5xT2gMkWIHXBMBhj9NdFJuJhXShHr8orT6eTriikJzEWTzpwCzr6t9+6mGMCjdtuWLiz/MT
1jxIxCQN/4WT77ef/8Q4c/m//VYYKXrlnP/Y/1i2+J6/X81XSUWRF3qs0s7cPYey/T/OzmM3bqRd
w1dEgDlsOytYstTJng1hOTCnYubVn4c+Gze70YR+YGYx4xlUFyt94Q0lAkJ2GMfhB2UY5D423uAD
EyiyKlA3XdpGEiRIUGz6kZMdO98qTZNQeOVEoXvQwtYWbymA/nhnZGaMvobwSvNr0IQNLiQRHos/
ABgDvTBo/RvLcMhMset8BAARWRXhs2xXxFta13UPcpe0+sGrNE9/kUwZLEs+KlDxIZSwhvFNnKcQ
k6BmS5zfUL6LV7ZuS/2jBOzmi+olJSaHGhGOtsgR11DJKHtHPUrkaDwEaMgeyHGbYRODBUmWBuKy
uE+Yol0YskByRQJAfrYarXkZA/poJ8zQ2MAv96tVgexIumo5j5gvFR6GKx46X8jFtI6eotFYaJW8
iAg5XVxQxfBmS4VjrWPDaT58XQqTlW1k0LerVt4rnYFgO/LNeuM+hGGWu88m2j7INgSK8ZaglJ0u
QJ4qZwOHpR4/OcX9GmZdq6+wsCjFCtkb9TfxqKGd8CqKMpwpDB3pnWgoPmjjix+ipny2rWWlfOI8
S9IiVD3A9BEinsFBoHYMO76Ov2HcVLxhflP0YCIi9x1kkHGyoGajqtxQplshvFQ+pWhuI/dadNa7
iVP9CR5Ac4isyP3ZRA7OHFTfU5gzqud9y53E+U1pUnHXVgWVYZ9mtDmXSOnhbBSjn6MtYctU8Qua
mm77EkIn+rAqiyyqR2etXSCtDT1OQifNxgpC7b1tT70wR+a1lFGkjNLyA4qHwO5Q8UMo+5AtAjhW
gQMtNQVI+8Ue3Mp5sywHFp8kJ+aTrfbtkXIn+H6cJhA4MHm/lwLQCjgL4QPz6IO+eDOHFCixYTle
tQhDMx9FOMcLAA49An+IyDn/GZaV/QAT0UYvTMpfgZC16/XQuv6ji/uoukCcuG73vQ2RfYUEBMZx
OKoXv3PX1cEe1jLuhZlr1fGxpnuoHgsPrYWl3pSKdYDa4n60cCSkfU1hG9kmOYL/buW162/RyYK1
D0G4EQBJsh4TxDyR9QrotAGhKKfb9kNUtEPgIIH2W4dwNsfj5eXoWAdoFq9q2u3ZJuyQbV/UTt5g
EEQJTl6GcgFz2VQb5VuTIkH/XckLXX314DDXe43P/40KTtZ86D4kdHR2nFLNHnwvbp9Hjlv2H9zY
rH6jFTtgVdKKvAVv3JTWz7r0wvZP6Qe6+VI6FI43iZ6kPdwtu3rM5MDB7Coecki3ctH9MKLSec1B
bhtPqKDIHdL2zYhFxyoL7l6PxjJyD2rgvgBDNZJH/sN4XcGv7syljQ0cvrfESjg7tsQKOwjASnBK
DCycBrpj1QOqt7CBhqrqIUrJqIkt0IAZLAhoemG914iFZqxvVNorWELgwytRtK/IiQ7KA+mPtDWb
0EAnHs+QcIWKmBZDV+mDZpM6VZQ8qQXmChvNs0vvwRycfjg0eg71ifm62TEMw45sMhZ69aoUqvlV
rypPWetJlfyuJEfxZ57Kq4CBVxsYxwhqoO1OE/zyXtcol+QQfft32VONN+QOAxRI2H9A0cBtPeqD
rgRbN3ajOUDD1fNFo8rWHJlejkMKZ41//s/zJWM1bTckeO9mnEq/gAAfKkoWwUpVMO+ZCf+uHmdD
pVBLy5l+J/mbPk1k9brzjFiz39MUTaQsHxIkoWINk+neMN7VSvQzAe51tE1DgjbVODMNyUxtkk0M
VJZis1D9fWq0NsRTW34Juiz9Vfum8qIInOpls9S2ymA08ABBQcIRavRv91/taWZFkxvICrVLbvWx
aTZ+ln8+MdJVLTw5LC2wB8lQJs3pgil1FnwAOQ03Qg5JpYbYEN2XSozaIwJc8UwN4frL4xNBPAT2
gMK8pU2+fJIpYWibcrxXcjgpGzlUu98SNA8YZOCoy0efpsBMPnldSDVUFWSZzYxJaMl3LqeNKHRd
6twS7yVC7IvYQBYshI35pQALiKRPruQvLbq99gq9vPIjzzAdodwNyhQMOGz5+2tw/QHI4IHgkesQ
jDr2ZA1C+F8JBp/dO2oHiNlBmFt2UoU0r2xU1ptTSd4M3OPGuaIHSH4HVghUwd9M6J9FTwPZGpCR
7t+NPEZFs/CNXaJF7QnpQNeZOVfTy2PcYDT4KYc4FPnsKzBFiGWhZ3vZvjaE6q0crXKWllJ40atj
hdWzX+OgRAMy+X3/m46b5t9YlGHhydN1NBWifKCAlwvstzk2l0LN93bVqu6rm6bsJw5ieR40XHtz
r8m8Fd6HcvpFs+vkfH/06QceR+dgyxxs4G/0fC9HJ7qDW5bH1Z4iEHq1SZpZb1GsNg9Ie3fNzEUy
3T7q2OFWVVUhItfJKiZBvjVEoWZGkbUHfz/CnnXHX4Bb7Gx8+Qb1Q8eDwp8Z8qqdRiuftFwhLadl
hBzXJNTvg7bNfLihB3SCVA5Hgk8YdiBmaoWEZRjY7EBHtsoJNVJideL5AYfNqNM+Mk+l9SlsDwJL
h63TABcPdujC60I73Lh8pGcDv24eWA325tLHcvsLGXaDiNXICFhWWRh7ex4kuV/g+QLjGD3hztzf
X7/rTcv0VAWMBM0EAJaTq7kO3aAlm6kOlYdM3ohWfBZkCIeo6noEi0vzCYy+/+f+oFewTgakh2RT
SKXeY3IbXO6apMb4ZrDT7JDIjsB0Rbjw2msr8J48ox7tTo0Yik0Dw2KT9MKwHm0FNe28lIS21SDk
4rpo1n2+JaHtdmjPxN1OhevTvd//neNzf3m0bEAMXFXEt6aOIuLlzwzwz7XRqVT3aEbkMvKHellt
UXRQZ67F60PEOA6flSycYqM+WQSlyjwqzhqQ/aIM+w1WM78MMGfoajSIGc1cU7cmxXXIfEhiOb7T
E4vsr17qprqXUgznabGl/oM1aEU/8/LcmtS/40w+Xo3iddzKrronG8BxDpcY5NXQu0d8n74PULL7
a3VrOIe+nAaoEP3WaXsu74SVd/ag7QP63wRtefBkINb1U0YLZq46ev0JKX2DKR9vXoacAhACFE0t
P1DJNdyo/Y66ENSGhrrm8bNToq6Poq88nk+L6PBy+xWFjGgrXeQDEo6w6pS6Gng46baNxBf14/5g
V88I1UCeLUAdClvNsSZ3q6l7tWIjo3rQUMuGJY6z9AepH+R8Gx+RZ3BiwcEIwvwPUlh6O3MArm6h
cXAgiDpZk8m9Pn7wf55p4ALaEFGROJA3oWiEjEeirVII9oi2YMC5rfIofVBcc3j4/KTxQiAGBg5H
hDA5eIGNXkdpifDgV8KlmeMU+ho9K++A6G9+yKIxsUcNx4T7YRTmp58zIAwUUgDhIaUM6nYyujUA
YtFwf0d9knKp1iL6DPVN+qGXRf5Q++VcVe7qiIzjEVyzaYH3GtPsBnSn62NCEB90JbWlRx8RgnzT
1ThKbikM9s7q/se9OiWaSjDL9c6GUEdh5stFVU1hqQRfzWEQXpVQO0n0X86QdzMH/299/OKWhkQ3
IpYJLWUTBNQkqITYhp1bkfQHZFvD8r8EMK21GgrEI/CEbOovZkwtbafWpuOuNVpXVFlbsyjwIDWw
o4ytANufGHmPYecGBtZElZH3NsLXbonnxFD1Yngs8LMRB9uG4ZHJslAWILJRSI6aAdtBgQEOnJUq
JaevtmoUBxRp8tQ8ZnBaf/hB6Ukzx+VqITW6YCboRugswCSm3RJBLGdVrl8fBlOywGN01jelt/1t
YdZiJiO+HgoFMAqqxhjjXaMe4P16rUEAdDDhkR18P3JU5G3K97oDNru5v2GuYy1tTH3lEZwDvoti
9eWOAXEbkDyq4lAPtuHjh1biTg9pDWqhG1TiD+wt9AlAuAyINGp1vgfzP1A5HzrKHdjNJRnA3WHw
05VcWtJbLycF/KqiRNUcyUs9X4e6N/wMPbiBS1wI1T8G8dqO7kGfb6QKrcpFKPll8YpAv5zMIFqu
7leN4pdD0EoWSqB8lfvRkY1QaaoPilU2zVIRubflJ9VfO1Vk515FG0iHrLgNqTvPbJfxs10eEFZv
9NgApmcSpk8OIqKqaKIUfX3Ifap5SwWDKpSPsWuslyKQi3Kb+HC0Zga9utLH00j7EOoQeBmgUpdr
WWPtWlmwzg5KgQbwFkmAFFQK4lTainCtfUmhmG5gMn76KWFcGojYCBENQMeZPJpCIMUWwNw/qFqJ
4gOrKj/62vBgw9D53pAhB8SOCMTf37pXx2SMDhFXomErW0Rw2uVsGx/hWwyopAPa/ZDlUgcgx8Jp
pDjZuK2FgvP94a6yerqWFvARXQWZoXOtT2YJ2ghcW9r7xx60+lNQ0IxW/DZ8ptb3JRDZFo1J5RUV
qPKFUp2xq5nySyHacmaRryo7qk5exLbSHVJfnrDJ70i7JGG7R+Gx9Eq0nOMAt0DdR4MQkqgArZMP
fvmMNBsuS0hbdJTsAYlAKzBLZ+aTXO03fglRH/g0KkyEgZPHFJn/nIZBFx413mu0snnWtm0w+Fsl
H8Q3p+m1NeH73PV41e0jE+W6An1hjaUta3q2ykoMTdBZ8RENoPy1yDoIzbmcaA+iHT3OXEmXggWq
U1C8IV+bW4Gj4hcb4BTGtjleBKwh7dWZ3XF14HW866klwgykLHD1PoSuo7QoaefHHCmhCjEqu15Z
pVYjXoBRSLlAFduqFpWEB8wKzXlR7Do7VKN1HGfSAU3x8FehS/bPRKro92o+qfhSjf16W7ZxO1Og
+Qv8v7ic+L/Hd4xdxM0EvPPy5BQoFZVD4fd7MJ9oC7c+sRq4nmB01RRV2S6awONaL91YAXvU2ji/
g/+L/+iNlHxjbcr+Cc2q7FSHivrZzilNec4XUAyLq8wGnzD9bZx1rXa6fdVb5ZM7qM67Whpod6F9
gNocXzScWbrrlWPEsY1pk3bSrJ28gKmORUYq1d0+DlzsW5BpcJ9x10OOIIEjGsAlxwf8fxoT1gIx
oU4OOknG0S5N1MbqkIAmP32Hjow8RZW3Z6WP8BXGYvbP/e159RLyVak5sN4EMIQv4136T7A/AkAq
1rHb64Px6GHbkS0DM+6Pam5JBWUzqSTqd8qvWKHnn32EGRqEPKUy7hmu6smCmviE2+Ai+z0Vz3JX
25KxQvzF+JnlMsZgtaE/yGj8HZNUr473Jz1OarrNSTRA6IMNGItYl5M2E8W17ZKRlWSI3nQkFwWd
eEVZSZ6qfTZmA2II4AEQEbmNyb14OZaXF7iJYGm3j2ql/KZ0dvWEmn1VrxAA0udqFzd2LIPBVzAt
WLq0TS4HIyBvIllx+j0gFqrmlV0KBQxsXaOaK9c+mtbYLezuf8ybY0KQHAl8Fn9PTklboXrZYfSw
5/L42Qkb/Ryb5qS0QSlRVyHMl3k1k8zcWD/DAHFtj8BbKp2Tb6oEJgoAoWCaBKL7XM1eUywYTnHf
f9yf2/U7xqn4Z6DJabQFlBbHHvo91zNCHhpEYkf06lLUiXV0QQLsCiM0ft4f9OqDwhSgTE4KDth6
BPZdLqJRxIMdB1Z3MGDe42nptwi8uJFjFJsgy7FAMV1qlTOr+Les9e+ZoONlG9yuPNrceiCSLkcl
yx0Qw7HyY9gBo4S1TwUQSG5M9BDkIaz4giLpA5JW6q7wlVLa2EOhyA+pChd3i3FMWTwOytkyc3GG
6m191Yu03NDtHp6LVl0WiLfFeGrEC9e0fJjYndnL2x4DO/QKJIPaF5GiE2K72bj+3tPdble5XoHM
rl+m5sLLQ89f0rPTvmqjJt0O3Ks4YfQJE5ZHp/0WOr7m/mrxMBt+pGGX/8qa3n7u1EZzliBD/XKL
oqodzXy0q8hvbBPC/KZGQjhv0Em5/Gh63lhuj8rEEdfLKN74OKqhrFP1nbtVyHaTRZ6j4r0KtQEd
tspE4ig2WgsBHEOtdgj3gpz83N4hu5dlAh8qiVBxtCtcLL7CJV711VFJAXIgtpEByXZTiX4iYq7R
KilFO3MYr6KucUxSCoCgFMcAUk92jtc5bdFmWXNsU6VukWnuE2iMjR4jZtIOrb7Gjav5hdZkbC8L
tH2+IOTZdpshb3Qw8MqQCXRXgREnM99iekuMv8uA4skh4qoHXHe5OF3eViYGfvnRqprkizfU7o70
GiUdHjTEoD794Sl2OryiYKxUe8pAEnRPwb1K5VE3fO3DdWv7p+5h2rwqqwoZTt+y22Rm900vJ+ZH
w5jvDXpQwStCvZxfqVUA3qyiPsITH5bCSYsTKa+8KeFy/hTciNg1mU3WzvRNxzvv4qKgYUr1gfeF
EHE8AJfD4plr4E6rSwctxP4XCTbTesUQu/yOh2eHuS2XPtdVamVPIQ6+c4uqX60qV646tiupivKd
p3U64QY0C/vGwv5JRIirdHbcoZrt9cbKEKZVHUsNYAyy4QZbLnOPlFMw4kBcLpKXql5FPxJPC5xt
q3PLbnvDL/c2xtX9KlJLpVwjcg98uurRJFvRQR9lsjuBsNRQ1rbY6SifSC25g4NO6BZuBsJFa9DO
qGEpEc5bqy63cD+1atk52n0gh9vBTQVFKU8J0V5r/GgbZewE/AbqAm1sz1XhfsWBVH3pOt9pXxVa
ML9J4+z8dxv2vb7v6VXlb0bZ64zbiL5C6kOmFCq+mC6MwF+f3MTsX+rNcPHHIgEBxOXSBnJtFTZG
awcl9RH+sXTJOwATS55yFUuiNd0hVJ3uD3m1iUGsQ0FkO5G2klVMnvJCHZBkxd722KUBiutV6Ouv
yNjH9TrxTGReFFfr5HcFS0x38z+MzFml9zU2a9XJ9VCD3lNQyU+PvHotJyVHgbVS61crVWQKIj01
/hjlo5n5/oXz/nt8/srE0O0Z486/TYvLb2yBzdFsXr9jR0BobkSpGGew7ZbzWNCOsTYk1qPOElpG
GBxJ8hO9OSlb1o5e+o/gKMwAKSPseRdyE1Q/EqnJ5oKr6YoYjEUrhRNONs2vnZxvBIpkoFyZdKwj
E31lCx3cHzQCRLZ2e7370Rm9uy96x54jKU8P9t9xKaQS0jlk7/KkZuCLhnpdl3onCUmsI1g69DJF
Y78FjZ+t7y/9VaXk/8eijcijhTXslMLQt7i740UrHQXKo09VWeU/ULtI1lKgoliiFIGGKn2C3ncJ
+Sp8IDcwHyrDKp2Zks30Lh1/BwUq8hDUFXizJ7sfq2sMA53OPfZNZ2u7ATjht7iEgp1BaBELvfR0
5Ai9elCfE+xO5liE00iTt4qOAOUrWumQd9XJUg+KHeWWK8JT58pyuBxaGRdlBFXPSKngAOCokjvz
5a8nPI7Ixc1zTKVmio/wRh0QHOqjk1u09aMeYejbJm37ksQ2IuN4fSBV6Jk4zWGJXG7vr/o4m4uT
N9IXIRhAgadBgTfB5ckLksRqK2DJJ2xYZWgqrfycxbW7sfUKSWpZIAhchZrxCkhQrEE/pDOLfb3B
mfeI8SITlNF9GP/8n1Qbk3TXrtCzO3lN3z5JSmZtjdTI1lGtS3PP5K3vzN4ekyOiQHS3L8cqLVyg
XCWITx0GlpvGN5LvJdKoGNuJaAuXc/hO5RYSVxVHczno9f0xVnvRQELFjr7sdInropVUzGCjkz2Y
8SYRTriX/bpYF1piPA6lU5wx63JmLvMbO5k2moEALR1nqMiTGBTFaOQZSyM+odSq4IPd6cjlB4pO
rzsIwpHorXeKP7OgN2Y6JvYIQJogUtAJuvzI0mjrKMAQnRL0hh+reqgO7CxkbCyaC6Q8mvmtGqQ5
2NaNbTR2L/iwVGuAhE8ObVg57lBrQ3qy1eTRCmxPW7ZUVzDDgO03c1xvHJkRyUR1Bm4rgKrplqWl
RZ6KNGvmus1/ids5AAaRp4BQkCNeXKhPOXWp7wBIlC9xDlrm0yeW4em5ayCpSE0nq8rH96SiMlnV
uku6pw4iTIqvh6CKm6D1/47NOiLciisbKxxB61VBS8qcebBvLTJlDTphkLwdoBqXi1wFHdVqNBFP
bqn6J/6LchVZwllUnZwFKOj3SK8jIPTJ2hg3Mz1a2HUWpBfqj5NFzpPAES1+QqehN72d6XSyuQY1
Vm6zvETjssNLYSmnTusvCxKs+1/91lkidfqLSbE0IsHLGZOxhtC2k/Rk9YokL9ss7bBWLbvf+Ms6
MRxQBBlnTtJVIj1Kw3AvcnQpQpBFTubrQ57Fx0gLz7mk9jWlZRGG26Ct/HVl2IT5WRC3Xz1PkV46
rLiaLQG08WghURku2T5hPJPjXAcI4+8BCkXaKFO7n3YSVMMHn175wbl3PS15yLO2cbcBR4W7RYcR
C0IMBW3E5fPAWssdfpUrAdC8RiVUcuyZBbk6hdyixv8HKurYT5l8nF4OXLtRNY84Max+YhBhPQM0
dN0tNux9t4XwS9swFbkwUFJUw/AhtaT/6TdQDQY6zAOuTRdI6yEPKXESnEWJT29L/LiT8iD+EUXN
j1YerGOA4Pvo2eYPS6+I/Jmb4OoU8gnoaPFscyYQPZi8Z1mbY9USh945lfFL4LwU4YI+Ki7rVeV8
Rye7eFYpyn+2tAE4m17SGDNALAIOM7mAMlC5A8LI0skTfrTKIGvJyyAnjcPoLzgmemetU7voHz1f
rp51kYW7qo8A1Hpy+9qyMWdqybc2gk03iaIkv4gX5/JkdiQkAjyad9a6RmkWfqopq67PBnmjpTDt
NbSWnz03Erusx0SCczsnvHcVVvA9xt7E2CYiP5wm3wperVJoDj6mWIF3SJFtPkkoVj/Hlh4fTdTF
1VUQFPFPLKHa0ydvJYYGr21yLEmBrjRuBhUB/NZgByhdme2qVMcYJC8oJhVB/2hAC93eH+/GjiMd
pWdFTRQm6DRF0IZAaRRTCs5EWC08lrgiFVNlFE4MeTWgivDV99gN9we9unohA6iU/UfZNSKKqR5Y
ZIP07Fo1PDs4Ob3KJsbiolDMfS+XsDgwmL4/3K05ggpAiYJvyzMz/vk/EWlPamCWlAXPoeTZz5os
DUuVqkO9wILBGY3Rk42mxs7M5ToGDRdxOJPkLR+5ruCErl51KW8h7nc2rsEakCeYp4Bs60He4j9I
veXzMwR/QCAKl3fMaS9nqNclj02SS6fGGr1CKVbvc+xklw3W2ruyMXBD6mX/7f6gN04JuOixRTnC
92iCXw46+Kakjc5iJ6mWnBzR5zA6a+iUrLzYaFZE61qzxL9MfbJC05p5K268pMSiVGFNRGIpTk8b
esjYy2pomO4JkwsIpipMFrGo0Cb1l3mpuP+ZpACAPow4WTjEr9UyB1dLGbbr6XBWcTtzjK4Wmwoh
PXnyWxZhjNAvvwUq926fV5p/MktJfjB7VIwWQQn0YxVXAA9mlvvq/Iyjsa9IQMZ9bY4r88+GFqrq
RWUt+ydbCpy12yTytnCjxzpN62Lh572zv7/Sc+NNXmZXRQkZBRj/VHtR8HuwXLRPsLpD77ivzY8A
qqf6P8xwFLkipeMvCs6XM5RxX/FEqfunoMh/eFLdb5rKig5oeGDWm6fBt89PcOztGcaIViIGuRyO
pjCEzsgLT3JVBu+6cJJHdJnFRnLpmkMhL+3w4f6I1xuG9BEtAB64sbliqJcjBhinU4bLw5MJWX1R
OI2iYvNG6aOBJjj3Na8uwFHWCO49TA24w6C9LwezwdUq1FzDkx1y10mhVLmPyIhV+aoTCaa8tuVq
D4qPKvzm/iyvNw4Dc/nByB6vCm3ykuPBHhmlaQQnH6M6LG1zNOpX6FdHCr4NVnlsFWXIZ77s1bU0
TpZ2ItwjDgi47MvJykA3Btuto1NVVdkRl244tAZGNS+W1NkHd4j7X64mEmWpx9g7zdwD1xE1VS46
thRadQp8gFAvR4d6Da860qITwY37XyLs6A2nH83bSolrfGTg8cJRWFz9qlk+uTvGHt1aTcti5nfc
2F5gowzQ9rzs4CUmgaQLUDOpSys80ZgaGhTODTyi5KjtadJJ1uH+Kl/Fa+OciVfHCBIuwXR7CR7T
0sml6MR7gOWSk3blh+ip29q8l5vAoWSAZk2V/5emnkubIMqj0/1fcGOfkTv/DdgprSLUd/nVkwDV
7Wig5oRkcq2+5UPubyOP1tCyb1pvIw+40n42SB3LmTxBNMY5V1dtN4ya1Q6HlOg0FLUoV3DLqV+b
dp7tESfMdrYonZ9ejxDlFgo8BOWgdP0ZHNM4q4sIg5/Aez+CrUjcaYZezjruIgeBcSk+FS51ajjF
VvylwSngp0xZ2VnTjGhtHLrbbOZU6zfHJUkBgUEGP+2ERiIjgBNufEr0ENPOMG3Uflcg0TWzqjfm
R8uVzGRkjlzvK7N2cLDD8OTkBKX2zahs7AMBkcPWbOwDn8N77WKzn3l5rvq81KnHfUz6J3NjUoK6
/KoFPH8PJcLkBGq9835Erp7H28ZTawpQkubtCSXxHJd51usPudZbVBcjkQo8M5v6oewKZMAl5Bbn
kqIbJxrjqRFlQ2ZiQqa9/Fkm/iRe4rjJSdHgf69z7AUWtEXs5gkZJvzn7h+oG6NBzBhZaFRxGXB6
jelAHeqcFc18RJrfvLiwrAU1Tyv6ZbiqHszc2beGI/knkoHKCHF3cn7piYlMFiDqzKpqoo2kkWMt
qXeVfySUzb7fn9uN7cv3Y++C44EWOuU9K2UdSb1ZZKckNjS00Nw67R7dMI2O98e5OSnUSEjmoSRw
TC9XTArVLORqyE59HuXfFUeyFoFW0iXPlGbmBr7x5gHvpn4D+cEaT+XlUGULBLg1RXoy7QHreF0p
mif8OpRdPMTk7qWpHFo1RSB10Orn+7O8cfXyzmhU3wHR8/fkEkrVpMDxrk9PcpGYMnbkgv0fuda2
HLxgX1eYoN0f8MatwG037hKiX5rzkwG7HnCoFlvZyYIw/+54ZrwqycJ23hBHX3w3L7w1/SignPeH
vTVPSItgTUjvuZEmn1ipiirotSI/YftcLJFQCNa5FmGL2OPPYkrDXEZxNR7riSwXOGsbUDn/cLmk
OHKUlFxi5aTTGn7K1NEB2NXpvGPaLZvLEo2IuX7h1YZllPGsU4KiaGNP2eqSblNmhzN/8gYvxGi4
L18jv0oSPBpLwNT3v+d1pMRFS9MGVCSQcgd00WSCWpUB81bUU6j05d5Ki/ar3cIt2SQJEKRlG+VG
sWsUJdwoWGM/K2ZhPYAW+Cx2n6iF6IVTCp6INsMUDKDRdkx4hbRTQ+a2cwa9O+NQoy24WdMHuzS2
yNCGYm7y4+Qunu5xVOCgnBea8poxmXwat1nvRbp66uw6Pod+E247u7S+1n2JqKbXdRigdhqOkXI1
nNMcY7UOuuYXjKgQ9RsKE49l4Xe/7y/J9Zbj6SOmAeY01oOmdbcsgrcg14Z2ktI4+GjKIHZXZtA6
6ppox0t2IkCkYHV/zOs9x5jGyNmAo09XfLLNK5J1RHJM7ZSntvUjRIzypcCwbdXo/iedaxCCYKiR
NwBc30Kme3KC1SYcxgdUPzWI8lR4BHlpvBKtFG7vT+nqgmKcsb7FlUhwiAb95cb27FrGpMAzTnIc
58+09fX/MGTEDtBTyl+G4Ufxota0uSfg1uKZoxQK5Qdt9Ce5HNWU+i6L+EWnqpYjc1EbaBoRdIqm
ob9ufetqZ5jTu7+1dvSYoYXhbDOql1wOKaqCNoYn0DMKcv1Z8iy92MZtJ5ZF1qAZc/+rXr3aJDMy
EyNK4HJitMvBsorWeQIX/wRfS5XQugR3tq5EKZs/7w909ZYyEOAMVpBWjX5lzwCMHMAMjmanQJM9
FxTUmI9jASS/+9xlm9T2VXPVarA8OgtX7/X90a83D6NzL45KZrxxU248VcM89WvTOOGM3m1LDLJ2
oi2KXYZj68orAazgq94Xm/ujXm+ey1En4R5u4UEcqxKjyn2z9wcnfcCDXYeXoRp/QmymZo7IrW9M
FMt1S5iOUN5kMUWlhK1iZuZJ6oZ4Hds4DlJKDBaF6ZVflBYVpdBF7xmXyjm+362ZMleKA/gW8NiN
2+yf0lnYIKnV1YN58mQjXluxjke1n+Lstc6cunz3e6+dw0LdHpITQtcP+Ztpib3pELbyRGyeijjS
d6iqumtkJ4HhAyk0wcdGZvFxfzlvbSKajDIRId09zs3lJKUeiGKErsypyk373AiM1zeo9NfqMvTU
ylgrSUZTF/0479NWH9yy9DcZFtQkllTT6kvHjAqj140TaHwfsTRXfMWEne4hmqnlg+Sz5h4YfXt3
f8bjVXPxno5mXWMmblCQHgVpL2cc9T3OgJWfnJvCk3eG3JkdMLfst01LrVrEcWKQOrbWylQQSE8c
87P7GRAhdWh8OGBWa1c1p7qpZLPrpPxcB5666PWyOiuBUq/5dwjLNYl2VESvPeGQ6s+MfLXUI//B
ApNLa4MPPoUuaFlnQDtti3PoofCvlQo2nW2ToVgRBA/6kHuPAY5dM4/2ja89yjvCKWWhuSQnX7vI
cxvSXSnOPvJhZ5F5xbPhhmIbNDSFnThQ1qbm52vR9cW73lbSzG11HTrSPR+7g/QqgXSx7Jernaee
4aSRJs7mUKv1orIk57cJKnd4lTUkwrYWwRKylqYh4XrtBWm6k5QqMh+i3pVm7utxqpcbj44tQglj
RV7jWpncZHkX6SxAVOILmZY1XpvaQh/64EeotMbMC3hFVUYYGNcVVD7R+QGoMq2mYpWFpXmpi3Mc
+rmz9AhrkUq3amWd4hL5LPpa8tYEs+66SkIfTSVloFxeyOVYfvIDqJF6J0Fmjkyk75bcfVBLBin2
AlQkJeur5huSu+lFh817DWl2WDp1NqBQiBp7tbSTAn91P4uGfVyK8O3++b3exlwbSMyPbd+xTD25
sTD9bouqdMuzGlfGClebbBGZjlgFviQeqjp/Ia7Lv9wf8+pe5nMiCUMDCz4ZrbNJ+AIkEiCm5VVn
PU4s5lp3m66jlzQMolzLdv752vA44IjUHzkLYMonxwZskSMwrKvOSFzq57yk+cjlL208S5YeKRgC
dmnqIlwrIdLnS9/GPwj1O+/9/rRvfGpmTBt0bAYg5z/5FU1Tulkn5/UZXJP/yi/9jqi1t20gZ6/l
Wqg7t1LnwFxX771NwQpQB/cz0tbQsy8PbOeFcMcw9jzHheMGy4wzDYbEENqi7mX9sbUSe6upkeuh
/5l8uz/fvzS3yRGl2kOuxV8YOxjTwdW8RN67ic9Up/0jdvbJzu5EbS2L1EuhCxdlv8m8DiPuKvHb
505xxH9+pfh/JJE3zUNdKjW8OaxXfqH42r2GrhtvaiPLdqaCQ7iWf/WzjSypzi6E17cNaqDei/tT
uL5vR6AU326kYJOZT05H1MuNSOIgPhtRH36v4GY9V3Huo16JrPEaA6B4pdQ0FuAE+4ti0NSH++Pf
OCkwX+ipUJIASD5lfTiVW2aenCXn3Nb8r0Ur+y++pBQPiVo5AFlza6ampN7YL2iAk5FTEgTBOl2y
Oo7Q8MBq/UwTXTyXqhXtsiZtFoE5DM1CEnr26jiefyhUC/19t+llaZki3/AWQVt9iVWr3PeD6Grc
2XXoxoNVnCjVDyuw984qNsxqBWBReqOHiZV1VsZ1tOzg6u+EpiZ7BNfjpdUPJsJbGu9bkBT6cxQh
rTuzrOr4OEx25tj+I/0dlfKumtid5CCcn6vJ2QGHbC50t7faVW6KLF1URtn+B17ReXDqCNlQ+nSa
txYVkjUPnRmk2qYPfbwukiYPPsohl74hb6qLDcQ03Vh0OTWPESiDdQbygtojcJ0CDJnqm19yFbnH
5f0N8pcxPZ0Jy0QdZcTL0Nm8POAFPR48IdqIsCcQODKooYYQKoI+S5Wi8a63nKxfjWqNL/QywvF9
UayHRPPcg2dk/VvZ6u0PTaZ5tjJdDDVXYTKYG1WW4mXhJ3/u/9gbFyDXAHkr+STv9lSdsKE5AgRD
5GczVqRv/8fZee3IjSxb+4kI0Jvbsm3Ukrol7aLmhtBsSfQm6cmnP1/q/89BF5soonUzTgNEZTIz
MsyKtaYy7z+CC4HjIyBMjYImvausIP+LmEVuDmELE/u84/JXvUo8Rj2l1YlO1IX7ld2PwlDueiPu
HmUi9EE1ivk/Kb0IBi1V62EMs3wfT2Xy/d0r/+Py8SBEy2/gw+2Yq1DJdPUF+stuR9+dBvDgZt8p
9Y8fDQRaDsDygvdiPGH9ocrnQB4hiy5LVTzNzCg6CagBewikj8MUjHzjcrqPIv1bNHXzvQUDwK7I
p37jUL71WhjE30O1RBL0hp7bKy2VWeRyuLC5w33bGOF9MKrKcazUH3nlNhtO8q3PIhqWmSW0aix0
2VbQw6RpI9RLLh70t3eOneg7MbnjoXQi4xAaWfLctHr+PHidu7HQt2AYiVzGOPAT5IvepNNqgsca
43a6VIHXP3Rznh8cxfT2ici0b2qgpqcKDWWeCxjEoZtxp0MTDfrdqLybk4Q3VqLWiIU541TbFn4g
GmeRl0M7XoJx0n+1YM7uLKNOLo0Q1saq/4Ahr30O06gkAISL4Ch42q9vVNrHip0xM3bx+tEr90Y8
zzjznrbvPp0dF836KsMXoigRo6xjVfO/HeVkZn4ZQmnuo9KLvtWa7eX7LkjEJ6OisXyIITtQHlKk
vP+xLJrGcHBrhVQ4n9oQVq7A+nb7Rr5NH+hlsAJ+v0WjbQlNc91JmGTk44U9ZVhzqjSlhHcCmkHK
/vU/t429vRBQrUmlaFC/rmwYX28YhCDl3PIOXRwnDqhmwXR9nPOZIX2wIMwCCR2K1PNtm29DF/hA
eBdgH4C5DuvXNq2wh+jZ6LRLzrj0XjeU/qC1Tjih5aXCCF5H2rkQgALaVJ/DPXMa4+fbP2Bl0ZS0
ARnKHaYbtyj4ZHIUB/iOfhlCqemq2+WHPJ/U3VCp9u8Y3ap3h9dMWrkM4HD66Zwuswo9qMUcURy5
KK0bHG0nheEbo0dbq72TElbhwY3As/7FIolxKXETMdGiut5lpsdBgpmtfql4fc+waWf3eZe3H625
rY4Fx2nj7r09tkxKUG5gxInTROXj2h5gZCWbiUgu4ZSlfjM3LUpbYac9T2NvaRth0toRok4o4aJS
k32JFiXkg6s+bYyLU9RadFd1XovsHrlUvcPvB9WxbPthF5pDIo5gt53Peaw47x6C+UOSTZYJFwnt
3OU5Jh2vKIsa9qXWBXROJjDV8wQRxt4KS8hSIXInR7U2c9Q3jwpmXRoyfyrShA6LZC1XwHBYljAv
xRx0JPQ9FPkxU+CHJFGsi0N1/9FpUBx0GSy/e+eZYuSfYR/ZnJJ1pSXdEzdaUSCxsi7A7ZJ/mN5N
HrwpcJ7NSi+OQ8y81V/YkwOZ9MNknXThKdxpdCcecetiJmaB23bGKtkB848/un0ZnWv4IjZW+CYQ
ZIUEJSR/QB2YLF+cYuqFlRZwVy/ogA/fJFn8JwMw9EnRanHIoqL/VueFvRUrr1gljQOeRmOX7MaS
DutVIJjm85AxR69cptj55kVhsC81rTvkgQ1PmmiNXzkgxC29nzcXFhdMk4bGN7B6/PHiHAFOypjL
1pWLm/X5j6q1eQcNUX3re8f5dvs7vj2y0hQ4WAJsouslgZGbqmaNiI9yCexYfayGqDobY2T6tcGI
3GCaFDlapEqJUYMt7M6qaTD7tBJlWXKZhZR91WljHIW+QXN1eslQ/X3xrByyjEwtAkHFTLFOUNMx
eFkMGozvt1f+5qmhZQp4VAKWQAKzBddfdhIJnQy9jnwzqcrfbjF1D+PoiOdJm1TUvJDafq/blwZN
KMBk089h1vLaoDl66FJWeuSjG5FH0MFS3hir9jvd+gKZBoTYbi9w5RTJXj2WJHeqsxTIzNrayOfQ
8C5ThQobcRPBxF7pGG+FuR0XtLGfa+aYv5AU4yDAqN5cL6+3mUufDCe4NDCIHC1BPWun6oF6p9dD
Jt6/l3SDJK0Qt5M3dLGXaCZDQhDMoT8CsNLuUJY0Ty08BN7eorhjHeymEvfv3k5MkhgRisGBtcQA
V6ldEcDGKLBYXQ5PaNQrX5CeHMc9VAE/b9taOZu02U3qRyCq2c9FhBBBamQ4sN36depVh0SDIb6o
M/RNpzY55brx6y/MsY9M9kEsxgD69adTEKO2Jty2L7oZ9ESTtOaDntTtKdSsWdlF87jFxby6QPrt
jBLS2aO/f22RznCH2lAW+Zlepu0ebYO4f2iSwtEP9VwkKcMsKcNDt5e5ckIhkiPbYRaXZ3LZx+zR
CJpT4SgXJckU9UlAH1DsGWic2hPgHmvrSV55OnBuXD7KRYx3L2sIFTjIKPfyyIcdpI32aOgoxQkV
VOU8J6OonigpP6WMXGyU496ukklF4j159/9Ma15vrZbXMdlzHvturQOmBu9l7ct65KXWpq1ruGoL
3w01A9kdTYFrW3qppQxVidiHIly/t4rWOKHd0D0BCCw3bvy6KUkHhTGJ9Lw2VbeuORlVzbKAC5aH
sVT1I7hx+9lTUcV690lhD3HV/2tMPl2vXn11kEyRqhv5FZogYlc6/QRJom4nyp2bFPaGo357ULAG
i6AEfxPc/KmvvrJWK1rnKQZLq7zenPZQ31PRRFyjgJPJLT/OtTs9FriLr++9Dsw5kfgQxRHXUC6+
XiS6ExFwJzv246SP77Ss83z4HsqjGimb8pwrX09igiV+k6oS5YZrW5Xd6vYQ6bHfsaxvXoUsUxY4
DK4mZbal6bdqi0iGWUTZZl4S6Ql9GvN6mCN/yg3zA5NyylPWQvc1TM1WJrdmCjpEWuh/5oiWsD8P
yB+lUSXy5wgN151oGnSorG5owj0PgxNtHMu3XlO2FJiCBlFD7215UNDyqjodLlW/Bmj52R7KbwNj
XbKzoX2Nh657uX1A3gZo1+YWz8Jkl5EVhknkF8OMOB0IhpzHZxi8f9zGFp+8sFLLr81QWe4u5Qcd
b1vfWOwyo1FixoY9VK58u4976gF6vwuInj4rKL8B3za35NrX7MlGHwE37S0KztdHtAgCdzB5/3wP
usDH1EuUL6Hr9IxTT9aPesytd8+FEbuAOcNdAYIAu61fGyxbvSx4PmK/n7zgizrqxVMJu9C+RXLr
frb7bmMAYe1zAuJBBfhPf21J4eeZnSH61iLgpaBs7Jou7tWnborEcCzQS5vvvE6oDlKD45xAa2dt
YcLWNpj+kESgAd0EbXK93l5xWkimpQevzAEZuYr4aXLEJS/U8ie7oWy41bXLaUsRBgb8MLtEEGaZ
EhtRE8R+VtX9SzZ01DoMM07u7XCGKPX2aV01xgAc35QqtmYvIrbR9fp0dNXIL5Wg6T7VbS/u9bKa
qo9jZiQbRfq3JWQIesB8QkrAo0FJbHFWAXFrQ8cIp5/DvRjswQbkKCaOsbWDg3pud2Mosn9cpAf3
ejSgTezkA6rsupZ+GEnENgLjlefL4iSDzgdpDaX3olBZFEXW91nFxdFK2/pkhN7YoGQZeKch4GTv
mLSI4jtKa9UWpPHt9Af7wGilYaPnISEd8qu8ejmDNo+NrGtTPykQvzyIoJ2+mXYAQ2OTwjRo4vf5
qwbz/a6BpvKCnHpB7NBa3scJ6P0TM33l/vZBkB/6qs4tuZNk0UlGELLBcP2TjCp3pB5c4he5lU97
1E1hs0Z+OzzftrNym2A9cCSTtUudeAnnDEegvlY0Z75uViMJugoydp6bLNy5Uz7/6kTjPN+2uOI/
8IokHnSFkG1ZlhH1lOcdQGzuZ2EePE6THY8wTszweQf6/DMWnvLSBFqzi1PX2ZjOXlks+SvekiAT
MP+bdMGOinScARsYfeGLRm3hqLdjweyyUjxPkb3pm1e+Iu0/ytA00YlXlvoJvYqGfNd77G6Sd8Ox
FB6HV6C82m74jZWVAc6SumuS1RmlhuvjMmZaaKpRlftVaqqovDU1JLx17IpdbgnoEuxmi+t/zXkA
TaDEZCFezirld351aTropOpMzLlfx4F+QqrVRsh51n9RXQwfWrOI7yi+tXtGL01rL/ty+xSOj1Oi
KdO32ydqxXNIlmfiJ7JqiZW6/iW90EOoZKLCj2rdUyiVQmUbl9ytnQ0IOlYdhsKNVD3etrrccsnm
JkFZkkT7j2LFtVXAlJ1DtXS6iF6r7ofSrB+SuMN3VkP/y0m98L2QUmkQFlJ6bPgoAqGFS5jrnreI
ldJXM9zHMQnb+3IA8IBMZt990EYvfmdkLw2Sycv+icwDrcUXzts0zBlo0i8GaMLiLgIT90vvwNcd
mnTe6uzJj/Ta4Ulj9PWI/ihAA62T2/3qOGVUBmsmeNVLMKdZcqCQmjcviueE0cEQRTZveKG1ryfH
zmSaR8d4GXIHRSlZirX5EmWNiy47bJ7ZB3ME1+50nnsIU2PcIh+U32e5Qt5aij7AVXnaF99P9JHm
jQWjHcjHzNBk0taoVat4HGAMiPblTAqvakP+nbLNfO5iKXB7+8Qu74ncYrA8lJ9l4ER8cb3Fwqqq
qq8S7aJTl8p3eqcbL7lFM04JPfPfXumSz73pZV9uW136wP9nlbyUMWHqo8vbCTet1c/tpF1UIbRi
VxXkWijZWubhtp2VLypFsmQWSjzzppYHEXnjxlWsXmaUXJqz1TIGcejAh8bnONHVr70+2O+F0LM2
2bwgbOB6APNbxCxKm0OH45X6JddBkqPbxrQJoj8wJyUPXUCFb0dZrlS+317pGygsZtlPEAeMnLCn
S4kXGJcHKl+DcUmaufwcqWZ+UIOqK8DNiIF/jI7mYCYvWj+ZEYDcYX7M9NreiB5XLizN8T/lfuZ4
0EK7Pk2JAUQuZQCYurCT1czn2sG9GgHh3VmZvaX/sQwa5IqZvIYTl4QVoYTFRjOgNQqYOIxLGkyz
96BqEPgzDfvYemmtHUfLo3bTGE75QXjOVpFx5QDjILgxwDugLFsWOOIq9yoa1ealn4wuP4BpTMyj
14bl/e3PunKAebtR9fwDhwVmfb2hRaYLshfDBCxk1R4Q7gRloiYKTH+Y5uQ7/THh3d02ubqtDPwS
EFEQ8JaU2nWq0AuPA5Y2DOF0bsIKMcbWbTVzFxiG8qGdvUw79KMZ+Nkwb0FYVhyiJGIDkiQ5G94M
8IfjXNB1GHlfkKf8UQHbqs8w8urpCeDy8AAdcTHdA5gdXixEIxFrsJByfv8rjnABGYecYGBCTH78
V89OFIxV31mpdgFzm6SPk6JXpHdaXHmfcnCx2odCd8etVGd14dTqYMKHjh4V6GujcVgJpwKZcKnq
SE8/KsGYHxoVno6jkfWDs0dYaJYBcFFC/Mz/LHboGGr+7W+/dtxofPzfj1jUDRQ9HqJZq/SLULX2
E4CV/HtOeeRoF1YD8Btlmdv2Vl4fvATxC21Q+svLrrZwohk9ek+/6ApIDF7lrD/Q/dS/Ji1NwuOU
hdPPfPTsYONdWLPLc0J0LAeWzWWPp52y1tX61LhEZd38iKxWD56iHMHwU4z4OLJJU+L+o6Pq8nJ7
vWv7yyNPLg8drGQVv/7IytAEQV6ZxoUSc3NUEsM7BR20pTvdnuPjbI1b81VrC2V4ViorgrYGcX1t
EEwoHbq6MS9uqTUfUm/on0qnTFyoR1IXBpiiiMJ9SNlqa7B11TDQdgCGTNSSgVwbTqFYKZy6NC7K
UGqnmNH63TCk9ZOnDgIp+TiABT+Y9Cj7iy8LSIEBHGoX0NktrhEUdb1mhrVxsUuj+QhD4fjS5z39
Hh1Fy2hHU3aMdnbS2luynGtPHzAYmUHivQCUXi9YE1EZD7EKOMUA0omgte62Z3U0ERFSZ6Zj/mad
wEyo09DLp6F/bc5qs3AA7WNebOTNL2mlzJ9nZp+CXaHPFXe1joxjGUk1rtsneHWZOGZJNwUX7BLc
OOtpBDFhyevgRpp+0KaZ/lMce8VwGDPKOBslj7VjxLA9YRQvOfhN6TVfueKsMKfRqnPzosbmR0Vx
Ie9x++7EFjenzJjnT6WhTN/fv0SyWApPEOYQli9saqFSB11PJOWpY/3NUAR8g+DTshOFuCbf+I5r
+0miCgqEjBECvMV3dFRkyave4dgIxfnFWJyewUvdgxQ1J7UdT7eXJn/6It2Q+Q3QMEoP4P8WtyMM
YEHS7Ma+FJoVPOpVV+aHciyfRF37SpVkZw2v6D5oCBvu8iCoNsyvfE08ERS+vHCUwZfD7uCHmNBy
SvvSTIhJn5U+sEPkUExGx+BurO9spVbTg5nH0xb/1MrCObPQuQDEg51i2SQKksGx+8zFsoV+7Kwg
BBgkeowOWRX8JsiwET5AMjvcDWMJ6H4sY1Pd+NKri7dlFRMAJNnI4lglVZOUZq46l9JGKKHPNcaw
lZHeRuRZMzRquIoTbdRs4watPDl0qgAjIzpAgrxEU2kujb62cp2LGAw1PgrLSPudJrzfShJ2+q6y
B2PjK6/ttURvScfPfJEpN+LVnZ2MWeUzx86lU4aw6/bZmET/Vl2SRwe17wIF8s6pUc6eOZdQydSO
/rXmv1Qbie3auqlkS6CgBCYuHwKoDyd1qhPnktR5jZLqYO9Q6IvqnZUELxC+RFsU5Gvf97XBRezE
HBCiSVNgX9ROKZMjpGPqSzwyb3QXgDZBUBwM2U5LYHg+3r7UKy6EBF7O2hI5kzsuhoJqHYnRrBB8
4SKqKriAGu2RblOR7M2w7TZm5cy3HgTwLC1l8J5km0v8mKGPWWebgXUJ09oMdvDnxOaucPstXbi1
RZFgARyD6wj4yMJTFeQYCXELyZ2ji7ncVUbRP0djxZhTPBpTfXn/HkrshuR4pRK9PC2mmjUIBhnW
pZyirnuII9dp9kFl0/hMROFuDHCupFiy1MIwBM8aAKql0zfDRMXVWxe7KD0YdmNQTfrQql8KOPu/
WV6nfkJ5vnhJ9GHc8EKrpkHbQ9pFwYfJquvLaRcZ9YHBNi8jby5IdkNt7s3ULJJ7HcBR/aCLHtnF
Pprinwr/vkWes/ZZ/7Bi8JRzNZfAFVi++yZtW+diRIzZMUmV/KP2wtxPwqk38N5v7yNgKrgOOT48
N4SE1yvVs5FholjTL4Ea1sMezvLqZ2ShRHLKMsPqjq4aZ8lOFQXd2NuH6a3rgQaO9fHIUiClDnJt
2VXGrh1IJC5FYYcHoUGZckB919S/NEiN3c1WG/W/b5t8u6+YhAaVWwmAi5LetUnNQGV3sHowuiLv
PoQwK+Z7QQ67V5U42uouv/UBILChl3JJkAnNlgGS6s3QHmaxfdH7Mv6v5kxacwozT3TvfrqwA5Et
hLZ8RALd60WNeqvZoYsdy53r4pSmTjwfkslRrLNtlM4htaHV3Xi8Vk4NcBeKoSAqecSW9W23c+zG
SmvvQsfVEKdGlDSlEgHNPkidJnisoJz71Tia2CpVvn01yYIpt5AOw2fF2bleLJs40dMFMxqUpeXt
R7QgTzHdzfjkNqHxI2/c+YCOC1LJCvIS5iEfu3SrBrFycF//hmVrSugN8ndhGPuFpaafwqaNk2Na
wRFxcLuu3KPqCF/o7YP71h/J5B9suyy8Q4S0+Mbu4LZdb4HU5cmZo0covXpjL2IvNXY2xEuPDQSw
9S6Z8vY/QdJ2G25/3TpT2MiKUWNbQrDjicwZseTQ1wNL+zpRCAj2hBP217o1wdyMRfKZELX8Eoe5
seGIV24st5UIieI/qdSytW2Ixs4y01YuI9WYR1OBVT1PHeVLCx7ofHuP1z4r46VgIQlkOVwLT5il
TTYXYxr6pTbUu6Ecws9eEkyHbs6+6KNnfb1tbuUKoYrJlDX5DKooS2VFcDBq3k+pcsmKCCqKWevG
6Ziz+fHRhORpDHf1BBYtdEZ7o5e74phAodBIoaOBM1QXIVjThegL2UHkU2ef7FMK5adzbp3Y+osN
pfgLw4ckE0eY5Pqu9kaVlCKyYl+D0uPMIzPuZo1Rrcyd++YcWwol9tt7uvYJeVLohdFdRYBlcU3q
vEctcjRiv2VocTjFAASKszfVVnTHFIFT3+elLZ5v21z7jvSGCODp55K2yN/0Ko7P00ArAhOksN4a
zodhVsd9rgTq3ipb79nurPrYmPkWgcrataD2S3WM3aUvvzCqzIyX6MINfTQjnRHpwrK819FaeG5q
RhZvL3DVFpxVJPuSeewNBRD1OQVUEaj5bBCf1VSt9sGQN96h7JAg3Tgza2eTsIuvx8wHqHnjejcL
Rwszx4tiP9Xb/IeqpWV4brNYFIf3LwqUCDE6u8f0gXR5r75aE0FaYaS5d0FStT+lZekEe6NtQ+Pe
muZmi/F3bQs5GrQKYOsgbF6cS8OqrBjRFI9y0KA6R9FIuhGzVYv42CRG9PP22tb2kGSWBjtLAxAi
//zV2sagcqKMSONi0d7/KPQCCBCgqDo93raz9izwEP8BXOE2l0GyHN9y0y4LLnQ9rPzOC534iUaJ
+zRrwFgRWnKLHiRUVsc/UANV6w3za6EA1RGpPiL12pYcRqoKaVo/C+WSzp6b7xSj6Y+VLsrHsukZ
TB89cWKL4zNUFmlzzIum+HZ7/Ws3n+kAsOWgQal+LGIRLYzSKkjw4FFXBU8Bc21PKTnLh8KaM5oP
Nl2hOjc2buNKB1MHUyelj2iaSuX4669rFhrUEkHsXbRwqtOnsqyDXQNTgXHOqNroaGwGeejukn7W
9Uf6ZfnHwIIFxy/Uufl1ewP+MBxeF8ookYEqJn8gHaQMeP1bQsqufeWVwSXPMtxQzXbfMTRfBfs+
09oHtffCc6ilLRwSk3VWwATne9JSDQ7+YZiQ/hXpQaB2dnf7d609A2gccNvgLAObtXAiYaNbsLkm
ASNVZW4exiYTw32VqjEj3lPY3SkwXtz/hUmuuCTAk+nx4qvkmtKFemk6l7GdTYPDKNonft7gHg1z
NAjNotz6z22TbzQj5asKGEFC74Cvkktd734FCV2RD50NrVPlapdI9WBm4WQo2okic93smLHQYeZM
lLzeR1EffnAyQ/2ezmPwHHhq3CI7GhX3ngjGwjeUbrAOt3/hioPgZ8nBNnJ4Kbxw/QNjp/QCwwoD
+jhVInYonnfefiKPvrS9riTDrtKt/GgZmWt9tqrG2MriV84BTyMFXMgbuDTLEGucp9RtIGzyp7Gx
nii/dwcbrbC9mZA6QAc/bcEhV1wSYCo5LuQS172hKXUarVX1UQ0uHbjB/F+zqHpfL4fgTkxC9Z4S
hofyF2bPLPuzRtXC24s53HrZVrwSHUfSTdr9RLFL0EhBntgH86xcQFQE0UEUnkqMLkBv/xxSML/7
tLBFsLOmsK42PPKabwJGhl+S5WO4K6zrDw7JZ6L3YJ/8ZOz7o9uFyb6CgvVURoHi3TlW6vwWjCR9
bMyiPqtFGyXH2a63OMZWd+DVr1gcu75phqZvmIObjLIZ7jIDuMPOi425frbjePw1zGZCkJbU5tZE
o1zfwh/yILIDNncbcPyixpgFOdMVqaFc9EnyR1STaTw3FdVM5K8ZHnv/7cLncrxduu9vnl8LxSFR
h0Pk9wyxqy+qXujKbtQYOj70Zho+mk3rpr+gURjORVU0+ob5tctFB48u+P/nWLv+1s5sVVlZi9AP
akbivCpPPs1FIb6nXlF/YbyrsDe8ydrlgu1G4o3BQr1hJqCD5YVD6YSgJgd3OMxEQEeBSKdxaBVX
Mc+zqTgQ4SYIN+/hSq5S1HRSRWxg+Nc+MehyMlEeYI/y5PWyZ1F1WglPoA8Dc3A3GF5wgNLaOgi7
2ELurJui4wX6C0qG5U1WrAz7sxX62jik/6l1mS/p3mjvtLZ3tmaB14wxFgBeETlUDvEi+zU0fKTd
MmbNNOf4pJA5ZbCgiAqODy229I16xqo1HLLkFaX1vdzFVvOGGb7u4BKJWlMOdmpE02lQmnA+Npxp
53T7qqydVYbHobSQ3hmU/PVH05t2DEuZa1uCLsfg6OkhhZTx8xTBXhoG0/vbv8RDEnHKdlK3XlYt
YhUt2V6tlIvZ2cGu8hxKqFkfFl89M8q24MQr98JVYRtDTkQ+PstX1qxp4SiMy12cJo/2rHN+YCC/
vO/m6q6Zeu9rYcTOyUgVqPTdEsKJjXu58i0lTltKu8K88CYgrZhBDOgDhH6rTcld003tYxfl2k6Y
Itiav3oDnSaKwBi0UEzqAb5azhtYteG0edspvLBlXXx0QsX5icBRHR/4/8UxH5I63s+pJMft5lkt
98L18uxYOMLpD6Kp3j20JH8QnUqapoxBwNErv86rZCsIkSCF+IajVWnDOasdAxq0iJZdNbbdg8Ye
bIHq1r63lI5haB/X8Ga/8zRW6gbpXt/U+98Qd875IZBNzX2D77tzZiX+FDhBdgwCw4Whbcv82ueW
xVdJU/WHaON6waGem1oWBwDzrcT4J3MHIBXRbP4ocPw/b1/bVVNA8yk7oC9IindtynbCrjG8OvE7
eC2DPRkfE5k064ZqN6qZ2CiLrUSrADUguID6RuYNi2TG1MdkbGuG7bK5M+qXsrJy9bOd2NXwrZ5j
x9vPXt/n/w00rTnXFrjfjULSipOC6ow8inYTZYnldFYF6CkIMzfxq9BEPjai3f3bBJv71TEaqz/l
9hhtdb1XN5jBSfePJN0bfCZ1ULDHaDf6ZmFP494eLScjYuuz+VOQjNoGn9KaNUjSqK86YCveYH+C
Fow4tMop8yNjANXdKMLZ+ZQjqa7/Gw+D+f43huRPFpHgsJQF5OvTk3V5FVFtSfzSZGhlN+Ali0Pb
lPOdcMro/S07VLxfWZNf97Uf0L2ghDs38Y02T+fnScx18BiXnvXTbaPp+P6L8WdygvIDu7lcmpXE
s9krTJgXVRq0L2OSJe5+7hhRfoZiMrA2ag5rN4NiKkmc9Dlo3FyvLW9FqUwoVPlgbPt8Z1UkTnph
ayWEj6GdnMPB9Upjp+d985MW8dD+xc1gJJQjA02KJAC7tl/BJlaGlQNzUlM7Pxpncs4QoqfHUmmM
57igSbyx4LWTCvpGllYp6sLpc22wNe0uprya+oNWq/PBS5Xc3umk0MM+V4Xz3tFF+Yb8UT6gPkMZ
efmG9FXUtxXoBN+OjIFBuVqb032jOvm+dYd6A3wuN2uRowChklr34MIhQlkEelPQNkWbJZnvdYMr
HtUpno3HYWji97clPalwY0hIJR9v4U5RXAj7GsFoP8hHFN+12LSScRcP9XSyhDLPDyWMylslyRUf
ylXnqzEGCuB8GXgNRuSIXo4jdmNQUAQbzcjbKd04NIe2TA37pNEi3Ro4XDktzPNS+6EYxlTDss8R
Us62dKGmvmLVEfMpGgTQIEWFCKr4YEUFzIa3r//qKnmr5MQa0exybnnS6zGcmzL1LTEN39GPu5tC
3aj2ldDy9giKq91K9lZSasbVYCdilIDBnyV3oNaGTTLFferPeVm8mDPedj/Gs93tLYGXffKU1NbO
qto5+ftfZXrM9OWA7PA0eou7P482vHBBlfnUkHJxsqp2OsIfnhtPGRK1Yh+NOrSgu7AKVHdfK3nv
/uf2Zq99Xc2kyCvR1yC15J+/cuyUDns1C+3c1/O0/On2nvJk94Yd7MdBjBs59Zot/c+EmoxAwA5c
2/IUmrcxYs6+CIX1IdaK4hupURAgddn+uL2sNTfAuIRsf9BUJpy8NqWYqCl4wJ/8Igi18ZBPsAwe
G4fQ6rad1SVB5EF7lt4RLufaTlnb+mC2TuGHkWv923W1y2hhVxzKpGAi+i9sOfKkkAlhcHFW8qy1
oWfwct9trOwuATn3mfl+x9lxwragkqvrwnvSvZX172W+jArS0HWFmfkiZQbiPk2H5oz8tG6ftToq
vt5e2Nr1I7yQY7CU2WGyud7EedYixkCZUU37xAb/CT2Wq4bZp3QoTMCB4/irhpv9/rbR1RVSRodB
m3ifEv+10dpJ57LLOPh12qDl3Wbdz8mqe3iJWwWx69vG1lwamTlMAeRpDhQJ18by0WQQV+XkJ1mR
OecaEehpF2t1X+zVWQ8hgSjUbkvcZG2FJOko5tJwZBZtcQc8Ou/QQDKH6yKmF+9gRUVszpjcxyp0
rA0/tmqLYAJoqUZNwFzYovxn68Ec5L5nDUOB8iXgx9IaGC7QjOi9TBoEFMyeMnrF0iRWb2EsNp3Y
tTObqn7XWKh19wJd5ySCaRpyosh9ICfeIuxZ+4CvTS5OiwtSomIwp/DzRrG7D3Fm9P8wt1CLvSvU
7mUQ3funiFkkR0WVqkNUBRZRaSLavhmytvRtlemMJvLGj4ESa8muh9XjftKS4sv7zyiAJ8IKyXgA
O+v1GbVmeMNhwyv9yIny88Dn3Nlw9u27vG4eeZ7mDXe2uqWv7C2+4mCFeWaGRekPzJ+2rJCPSOnR
/EXsXfzItMrdqG3KS7YMDSnbU20ETsZM8cJXTw3HJWzq0nfUvM4PtT3q1b4pXbERGq7dBSIECT0B
L8HfrzeyQlyrA1XNRtad+J5pcHs3YV4+t5P3bhwuBM/SQUuVdyaxF5bmFnCeVvSlz3RYoh+ztoh+
CKgqt0LAtU8l+eJsw2WohSDpekUII0C8if/wE6cOn/NSBF+SuenutH58KURtbDiTLXOLDzVYigCb
l5R+7co5rB7B6l1ZSC7kEQqB6mA7zV+knOBhgcjL0y+VMK5XSNzsIR5jFjAfQUd2cBLHONlBXosv
Vq2n7sZzsHYS/xAk0EQCVbOcPIuUQqRhNJRAlCznc6J0cb1LRWVtPHEriS2hudQUYEYV6ORyH0dE
35rJKvwOIFTwiK6W2p2zyhbniszlQ2uBZdzXQVSqT8VcbbXy177ia+uLN091GhmuuIRGs6E+hwiq
N4g5aqW3Sx1vVA9eBQ7/tgtb21e5oWBrQBPCXHL9FYvaztCK1wr07fJkOOuKNohT0avOX9kh82OG
hsmCZSNQtDkFfVIFP9cKpfqvF2tD9dmj/KNsGFrdQ9oI9L+hUeXIXC8occYJzZ2OmyDiXDlHef1g
jiXY5cL5GJVlUBxvb+C6PSbKJK4Nxhv556+ygbqaA4UssPTNMejFLhuC8jCFUO3Wou3sfWQhwnPb
4uoZReoRaDZcC7Trri0WwkiRXFFKH9Ld+sEt5wbpDt34PdMWPHNbm2eGRlBI0Hn5blteizqtV5YX
V75ui8EYsrTy5yZxj8o4THeZ0uRQpBTReWZs8eJVgbKx3FWjkAxDhy9r20s/U4Z2FUIsUfoBDeoR
7ZLA3VWDm+4SQpmDihvv9tCEbT1JqxeDUQ2JrwWrvSQ3rNKholMe4nBceidnSFod9zg3prrx9K0u
75Wdxdf0ZpWKRGITtAziaIs+/i9DZJqLBhpN+WMMUuUpDdv2nYyUMh4EnML7BHsz8fXCamxOXaXO
Mn+Yc2U8J2NXqCdhjJXxIVYTa9pwq2vvO1ISYD55E0lZFpeSrKHpxtpLfdNKdeVfZhm69Aml1MqG
QY5u8ZZOx9rHA1XH/KwEf74hJ2pNdIa8qC18N6sp1GlaRkAoas/emhNeu/30ByhmsTZ0quXXfXX7
bQ0CIigMMt9Jy/jftoQ95660uQ+nyq0a9GYso7u7fQlXTcrMD5Ypyb+0eKJmfTLUyWtzn8GMPPrk
WZWR/+5LrW0ewhY44f+Qdl47cuPQun4iAcrhVqrQwanbocu+ETxJOVPx6c9H7wNsl1ooob0HgxnA
AwyLFLm4uNYfAhRxjXYnv9gCdsmuM1gMD3LRK0IpPfTGUROEWtN2iayf3RLr1YlsqtD+1cyhWg6I
Y+b6GYEmW/2Yj7nmpIHWCsPKafuNce871eS057bp4uTdTLL39faqbO0w3qWoYElaOkXw6w/RCTtC
Xytkh9XR8rmcvWXw5zSf76PC8z7fHmvryEpUB5KnFC2pLV6PxetXlImh5Je+qub2oMZxPX7WhZmG
vkolPvCy9IfrLoW9M+7WrpaWCHDvARnSZbweNxYUhRvUzC5D2+feN8czhZIEGmzbaWekrT0mUyDY
ljaw83WJq5xaoaT1XFw6t6/Cg56E83/Q7dVHkYXlD6vT5vPtJd2aGjVhWCtgAHjhrG4WJ6+cQswJ
m1opxPQUi6XNz23llntu1Vv7RB4erESBKb/CjHCDWUtW8ioVWW6g+K21SX/nqnPfnbp4Ht2dG3Nz
IbFr46iCUkGP6fqTFfWAKIidV5dSTNM50Q310V0g5/iJSBwnSONpCv9kKVGHkM13Sllr+HmbASxT
daW8aCkMmCNWgHRDzD6v/r39yTanBqdDJnTsyXVtDe3AqcwFj19bEQntnz6Gg5u0ZjIGuphi+5CW
otijUMl9sH6QysWkA4Og+atyfpEZVTaPBumqA4jUUtMS9zJ76Q7O4s5ZMNCRQ08xDO+KNKs/wZ2o
/7o9662zT+GbYiyPVV6qqw8Ktp7oTsfgoiIpkvihULX6lKUi+tGkNXArtbOb9ACL1/52e+Ct5Ubq
j4nj9kSYW52QdE65Jnn8X9xKUY8k67rp24Pw7APN4O5rB4Jt2UkSNudKwgXjEFVwsDLXm1etawNf
G6W4iNIZ01PmCcd7UJS6b38q6RIDIW0FPAO/wP5tL8ndHptIILFsRITVOjd5bY0alPLLYlARiKy0
cB7BpUp0jpuX3yc37gx/MEDS7XTDtgIETQV6/tLsBiztatL23Nmz0lFxR2d6QAsi66ZH1ybwPXsL
lnF7JeotAAuILgitAJ84tmu/m7pDcMDNUuru7ah9s6b43hx1qu5qP0XvYqfNfrTpED+kSO9907MS
zK6Fx57Wz9bT7R32esl/qV2TnaGig2Tm6nrRkqlyFkCDF+RSG1QiFOfRlT6oftOmYetjjQWOufOm
7tPtcV/vbMb9pQrFdYPW9iqhGUBfJAN2UxfDGeqznptheuTgWiLI8YKUn7rOdvLRDVyqHBN7aCmC
ZbxKSNVlUgbI/CkvbZE5/uAs+Z1OUXT8KmW/W5/Wku08TInX5ac5zP7hmdB5EW4qU63tpFavQxo/
hQcA+g40DV4xJx0HwrvVO8klbXjZLEk5/Ytp45I8FA1Y5WM42ZM4K4iW8EJQCjewRGY659ufYGMT
8iNcmukydYIDs34PUBoo0UZNLk5KBqsrbSX+Lo0eAcass49OkuTv4VgCWmMTz5fEHvlDNEfTA6+U
bol2bs3X2QDChZBJJQ2YsLMOPLW+iBZ9fDS8J9dueArVWnGilgdA/Pa8NwcCp/arbUpZcBVUq1kF
twRt49LEisih+GXJeMqRYNvD1ewMtL42Wr21rSZtGMjwmruEIkV6dCorqXc+5NZZArUDeID6Jk8S
+d9/e4+4rapmmTslly7DLgXFPKrlZ3NRnPHU2FZefshytdnj/srNcX0ps2vQmUFnmHgJB+V60IZW
rVJGqGZH1VjFj0tqTH95Wh59mKpyys+gKmKkysdlOJdzY2c733Bz7zIREgJpzvZKC1JPrF4zGhwP
xNBX3xwDC9ohFpF1miLeMX7exYb5IapSezmmVGtNX5uGEW9SN3S1f8taFW+1YKA0o6KDg5IHnUf+
Xl0hwkScJvRQX05Hq/yWq0tLrwVm0tEuOEdv38E6XAb46xLYtM7UY8Dknbak2UWMIpzeI4Wll/dL
207eXvFnawtDT5VVejiqr4GWyRBmIu6YVWTa86EGOSv+y4VS73VVXt/ACJcCpuaTSj/GtV1Zmutd
4ygZ4B49/6BOcfVdGcTf8zI7fxJnoNXSwpcHgUrI9cbNQ4X+G2z/Cz9jzPGP8XoEZegLdDvIs60Y
jzyc1HiUQuRr48DCBgdfOhzLJI6d+dmrxjz52epWkvpQ8+rkQ+bGQ+jro9r050ER0Ud0V0I7uL1X
ti7433/F6oJXjUHVgUykFyE69W5wc3c+FyTOBzG25oOVW/ojyIp+z0Z0a1gZHHBN5PH6CrCR0sS1
+jpOL048ltkhiiLzvoQ4+wWcFZwkNE1DBQPXbtmzud/aSCbK2LI680vh/vrzJv2IVkijp5cEfPwj
YEryF90ZZzuwJjKD0+3V3RxNcvJlCQI47ipj9eLZttJxSi8D3LdjM0/eZy+pZ0p4U7LzPN/aTkR3
MFsSn09/6XpiODk3plVjOoHTfAjAW8ezytdJhtMg6iJLDzrHAIRbZ1me+FGLU7eqxab7/PYJWxIL
J6UXpanV9a9otb5fBrOML25oRXTlp0Srn6oiGR3fGCqoz7eH27raUE6jd42oBc+R1aR1+OkC1yoM
YCj0/DtY6rexx0ckTYT9FUx3ujPc1uf8fTgZDn+7SaPGnDUEaCE520bWHqcGwO9TvSzAK3jcJnu3
2NYh+VVSkqhxmfNcD1d0wtVbrYoudm9W+btCx0Ino2iGpfO5TT3lhxM2o3WMldbeUxfbnCklCgAd
3B+vSmdcg/MELQq4vmWPzwOmUzDzlDo/uKXq/kGub6GqJfl/nJM1+EfMaHsbLWPFjTYGbqRZj03d
qz4w/fgQO5Pz5ga2pFsgycNTzkJfcBXh0XOZSztTostimuV0iAs78g7K0kc7AX5rDUneKadTmOA+
WZUEnVGAt0f0+dKJJvmYtm0hiy5Kht2D0BGH3pnW1lmg9CKlZhHAo+J5vVu8YijCviFdn+g/zf60
mNZPZa6Mo4sB7bdlQgN25+7YnOAvQCN+30g9rY6DkVEMxepXeihEwykfYq8OlKwS/1GSCffUvTcH
o7Esu2pcmGseeR3GUeUA8b/EutEWR3tWq9nXEyUXfoXq904CubmYQKjoiNDHfoXWRLdGhG3ixJeR
FsX7xO3q9xqIzQMonNQKEjUhV3x7KKP8CLKJCKPz6r3+fBrsnDnted84VVN+xGP2Pwsr4aeywddA
Q8Tw8H8abn0ztbat9AjzYYRiVeOhXCaecXaUHXkfJ/8tVBP+/ZPxJBfOAqL9qkHZT5qyKAYWTHHm
2P8AhHtvzbaWBGVvzxgGWcMfhGrpCybBthK5tboZGhu3P43GwmWwS20OajRhvqCWFXpnMv096d2t
xw5HwCJhpLdEbeb626FN3o0jFYtLrjXqUafmd1cDs3+0YxW/BNfoqnvUCj1/aXTl59vXleInRGLk
lclbV9umGr1cbQclu8zC+J4rk5r6Nmbdj6Y26e9FpOYvt8fbupOodbKwRBhqravxsqzorFKZoGc4
dvMvpVVRHooqK48DIrF3pLPenRe2+nK8PezW6afkxV8gNmEErj5n5xQw25weIGU/6ffTSCEqaG1I
TGVaK2/XEaX6wzNDMvVRIVwTdIVTJV2kxjkotaG7wIDmhFjO0B9bx+z3ZEQ3ZwYWlZcAoBkgxNd7
J1eTUqS4ol+yCKpEJ7ziyVVyGkadFf9JQvEL8occBej+NcOxmKJiGVotu0xK3yx3jpstP+06Lj8l
cOx9MWfO4utDpO8xnreiKQmhKz1sid/r+ikWaw42F1AzRNq0383KdT+QyC7nJTFG/a6gsO7s7JfN
bfrbiKva1eImeDy7Nu9FBDdgcJZe4ClN9ARQwAwMKd7i28Ucn2/v0q044KFZLHWLOR1r34CCAqLb
zzOsCSp4T7mV2p8No1SUIyjgRA+W2UP4NrfVs9Gm2BzdHnxzkSX1hQ4WrXxz9ZJzGivrMhByl7Rr
53dVbpTuk+vW4btQ6cLyvm5Jsfbe/5vLjOQP1z9TgmB+vXk1fEtiW6j5pSx5OSLc5LX/lLFIvg9L
5vlzrI0nPIGzaueu3FhncFgcGQd8EtY/q8QDVUVKwU2SXexmei5CpT4MbtYgHDUMWnFEVSB+ybQK
d4i5y3NvJ+uR//NVZYvBZUsSginVrVWwn/V5TNKyy/BEbeL7hoeWeKgUJ9/r6W+sLQhnWXYnq5OE
v+u1tVucGhmGSSp2ccQ2PDyOALIatL8H8W30gGiUmTV+v72LNsIRCQ9MIxngIY2tvqjbTyWkGPhw
bPKp8uNchPN7JZHKHGYl6vjtpSqGo7os9dSAkMuf89uLaqoyC7/lmsjQonHhaan1EgMK2+PdbZwN
TC2o5sjz8ZobNmhLNw1FkyMIOFGw1qq0dU5imn0nRZTLj5pYD0+3F3Lr81FIlbZUQIXYKtczUyIF
l4kEvk8ymnryDDgJvTiFkeZjNNZm9cNtInVARxfHwp2Hx9YOBT7OAaFgRu9kFfwA5wLKHyDfotzm
Sn5TXDeHLImGuz+Y4m/jrHaoO2SLC+0/p0kTNcEkmugzBIfm2NdLdlfEiXZAmCv56/agm5Mz2aKS
5iNJHNfrCp55GWfDAF3jVWL4mGWNPjzZcdod/mQcSmM8AUiu1iaertc6cLbdHBDkbKiHsVOX6LkC
3+rtbJTNCdFaBOcAGuoVOBG+ri2aviww0sqtc1ZaU3REttbZM4Da3JDUgzE+kaz4dV8jz60Qnz9c
vOzcib4WlRdrR4quXo6QcufoDyRdnXa0HQrUO+F66/RJnbb/P/K60UEMG9A5YGRAMupHzYEI7xN6
NNWfy8L9qxPpshOjt+aqg9Sl6Aaq+5Uyr6Iia0OMhijSY7oXqkn8XuAN+qTGc3Qs8io52L0yZDuj
bsVOyoqIz5PjYFy9OvJJYy712JXlJcxSGoMZYLq/cFapedK56d+3t+fWmv4+1uqMZ1NTkcQlfM3E
EN88RTS1j8CqdTepkfM0FF3z/H8bcHXYUVWhW4lN4qUAP8fkFDspj9bg1p+1Tje/N+UY/sGTWGI6
JASI3PiVA1IMM0SvE44gpXHznPWWJd67qQdsb0EMqjgsTmrv8fu3TiM0EVN2uylHrU9J6OUZWA4e
GnWydA2wbpyXj+TNys5ybu7Q/x1nfSasMm3A4pD2K0v8E1+POYCWCk/ZzSz3S5lVY3IfJqGzl7Bt
btHfhl1FT6G2RTw4XX4ZqL5rgeUWoeeHTVVlZ6x6zGQntm0Nx/X3CyoCv2LdTIlFOsxLAoSrBoBz
ysRs3ZMZRg/DWOyZ6W0tKOA02kOU9TFblR/2t0yCa6qOslgl/dXN6e8sNruH0tAhoududLbd5m7A
PXDnI24dQsILXBj+kpJD12PaBT6eVswFCPoocwILI6v7EhT649jnUXkSkDp2yhpbIAUQ3uBmMQTQ
Mb/Rr4ecM7sStgK4dEIx4KeTT+d2GO6VoXICbFKKIJprfCA8b56E3ypuLU7WWPZ7AOXN74o1Gdwq
0lNEPq5/xeKJ1ioMVCgUrBErXzXz/jECD+QGvDjqPYDX5qeFuoXxAGh6vu31aFaqOHo00ywKbUPc
L0VfW/5kL/qzXSxqgP6Q+4JypLkTYbcigVSulvkbrCB1FWHNDFr9jCQdmXAMfUvMA76MiRZPh9uB
dWstSWTIgF16YVB6r2eX4yvXRAasaVPREcVBmLM/TdnSaL5XNOEOsGR7MDAlsgct0+HrwYZq7MvY
m3HrRoHwpxLmyoMKmv4riOn+eHteW4cDNi8oAB4S6NCshhLGbJeU/Phq6J6n6KLwjylu5k/dmIF7
9Kyh2fliW/sEZSoTKhA1P+Ai15NrikotnDKG1y9aA0X8ahr/ArmF73mPhoM4KLTA27OAKLuXCW8t
K8dBCnzy9IZseD2y22EBpdgUVhJQfyKYk1o7LlQAxwMaJ85O2v1LCHb9AqU9TVVEmpG8eoFyI4bl
nIn8YiVdG9SmGX+hPC9OldMYZyUtcUzCbcEMKK2On82+t4cgiW33U9cg5eAt/K8Dd4b86WdhtHxD
/cy+v/3pt+AXuH5KzAOcWaAIqxM7d26V9yG/cF7c8d0Y2s5dobTLvxnCS/9pmZZ9VEDBPw2oLtd+
3GuiD2reffop9sad37J1jHk+/w+DHXGv1acR46hqeJGml7zqisqvYjVKgmpUu/gP7rrfB1rtPjww
py6r0VsQhdr9WOolrw86QDbtvq86NAxvL7GMPus94LB1Qftz5b0CZ6lw10XqIpOTQw+pgkXvFAXa
BFCcoJ8QLZMlzPfNlCYfVARQgrcPjhuwvPLk83YNZgG3R7D2IvfFKfTF9rtUNepPogpN5XOd6nN6
bsLeSt+3XZmJL7GT23sq7BvnjfSe/S/lpkHermJzX49x2/G7XixdRNnByzFSuTMFyJq6QuT27dMl
/APf4aajLLJ+T+dD5miU0LwX1ejbz82kVQLXn8ZbThbmn8nBKTtXPZTR2L5T2jze9YjYiGuSSUKP
VIVqQUvxOrroE5r+WWMi5isAeR2cCLhCGeRh4z3Nmlf6oZnE0bNV7gtgb4UaMAVI+uP4RIlm3V4I
U000KXIML/ZALyAYegA62Nku3qe6qDv71HoI1j0vSucR6rwRmWVkAJ4MFXO+oxJ6bXswxDBO7yKT
mkCw1HNvvJ+nEsTQ7R25/UPpslL4pLELe+l6jYyWYlab6OGLN+l2hSNtmWLYYQ3zp9Lk+h6Uuch8
baAmHrhiWvr7EF/Z8YwnxDT6eT1Y4TlquK4i3/Qy58xucM9arv4BgoDXhYTicf3iZ7IKjG3UiDGs
VfcF2OZwMr0QEjxmFX8b4dgv/u012do2pMJ8kV8xeF1by3JFidSiCF8MrAubg2UuFm6Bzag9KkMZ
NanfdGNsBkhVeskOYFpOYxWd5OmkIcaNyEN4Nc0lUiaJgvNwYhty+9CLMH+A/8OL3yzVvP3YtVb1
X0768QOsWv485YqW7tySW7NHr4G1BolCu2oVjnO1Ak7UhN5LNGTWS1YqM2jHujK/9uGSYxKJDN6P
ORyzPbbwRtpDVkw/TrphUghYTV2Pyr7NdQ298zFFUAiBqKYMUiCWxSlasuRcUB4vd+Yqw916uX/B
07kKXDoPq1RrMbOkG+owxL13apOHesBfNs0qHR1lnrNHfMv61hdLCVLeWOLh++19thWMf2HVf2nv
4BO0OnqeXmqxNkADKxR9PthekiMiqbuNkd4Npmj3SOa/UD2r6YLgYJVBAhAQ1xp448DuaRQFXVAq
Vp2vNq5zv4RZpX2L0kl9Hppq/pyKeQnKOWnuGnfS0ztXKWvFLxorZGnKSj0qbqjuFLO30h4yHgk6
5Y32+lI2nVIoQ42yL8J/ybeoXYb3GWuDG2ui2+lh6IbiQ7WgqXMwyrwzDwsx/1MeD7lxTnK5XLc/
zMZW5CJW4SxQgaY6s7o3QpgM9jgjMJqHtAx4FFqp+e+SJ4tfUpWCpOaYNFNvj7mxFXmFo3QpFf8J
xqvNUNBUdUUSeS994xgPValjBFGjNOkePLvJ6qM5FmF3pvgRhX4/Jnn47fb4G+ke06WOSuUbvPha
DlfLlaJGW9nBKzUrvs8N5OMAfVMc626Ps7W2dC3w1qDVx/NwFV5AMuuN4dTSGgKfMb+cNfWdEw9a
eO68uHvwxmoYnm4PuRHRDGIK1RvGpfYtz+FvFY5JG7wqdhXvxYvq7jGFdh2fRaJnPpTPyg6KNkVm
pIpQaTvcHnhzrr96JwgkEl3kN/9tYKsf7NYbR+8FQwwoCHXYOL6uh+ZZqvZ+HbSofbt2GTOl9E44
A/qGWv71iAMk9rlLyvAlj1PoRYkefZ8NjeY0RVv1UPfJpJ1uz3EjiHFT8QSXfS8ujdX3bPuqjONQ
eC8ZwfQEaTZ/zPTkS9ZOe6zUrR1KJknk4kiiG7j6jDaKAIIMzn2Z4cUdeoeXeKDgQK7/wVfDHtmU
VBYSjXWUHCKbOnuhuC9m0+GeK8wmhhNv2M+GkhT5qayUt0t3EvUA/AM7l03Z9ZVrT1qfVJS+X7rK
bLzDTHizAYTVdvXQDGYi3l7LQO7AYxmpL8pK1PUmmeI4STEyoPiTFtEBuvwyBwVinj4FnXZPu2Xr
q3Gj2+DryDJJKK4HSzVc6nUdQw2XzXi0aNIUQWblyx7Hbeus/T7Oqr6HCNOECs3ivZSpMz5jBOdk
pwr/7tqnMuyFgYvjzT9v3vqy24KNoZSdIme7npo24w02Y17youj6TzPMvJfFWF7gjNpPtwfaKl4y
kkQow5Qk1V7lRkU5zW1i8JqAfZOdC9Gq75cxiRzfUtryXCpiOOaWl9cY0STuizVa6UHv6vzf2z9j
Y4kB9JF9SlUXstR1RYCnXJ/FE/sGkeijkdra13HEeZnxig9aXY47094ILTySKZRSqYGMsuayVXGN
9kjoKS9FlJKAL270lIWx9tQUurdn87exTWXeCQQbt09o9avA6WUNmrm6Gb4oS2kLP/TCuTmpiayY
vnkRUf1wNQptJJzUIa43jZ44whpTFK1Nt+umQNf6rPfbwlK6O4vyVPcV7dVF33lWbCQXhAx53LFP
IcFazc7xijBqxYL52mgb5ee4jNyjpk+Dc2+N3WIctHnQ4/d1HCX5XTE1extnK79jfPjTsMJ4WK33
76I1dttMIbL+raMNJ52N5PljO0Re4Gah96RZkX5PWQIkuFr2jZ/hJft9Gtt8OMce8Nzg7d+An0Lj
GAEkyTG4/gZ4CWR66QBkTpTZoBQwOUeaqiiL29nkBqm1aF9uD/hLMWGVeUuLFhJHyj/SC/R6xDhy
aji+uCtUrtI499RFrEvBI6i5w04xdjB7ttFH+eS4kREeMNBNzcuQD8Py4C5loZ7UieLQXVSJ2Gt9
d9GSDz2KScIf6Ya1J2hcY4L2nBmFXQDnMRxfJm7Q91DWFe2j2yXC8blZ1OwrrLXRRJK/Np1jDaQD
/msaivav27Pd2m2UslC2QM4YPOBqeaOMut1ooiJf2WSwGfT8xps+FtpcfpmG0nkqNKe4n3LbeTdg
aXi8PfhW0OB5I/U9yWRf4SwbnEmkTR0mKZ7WfQsTpK10pyw7PwPgsjOWDLvrr0pMlmxjKlw8Xq6/
Kjbmk95Yc/hStgZPRF2NwjYIB72v/agY3zvoulY8YVytOw7RqI5+T5qY7mzmjeyWDi9Ri+gFfWTt
l2noXd/OQj7qzDgcgJLlRvQ5LGP1mUCej4feyMX7WVhT8d/bV5o7XTZgWADKidezRxtfRcRE4AOl
1dXR7two8onM41FFXP18e6ytGxAKK1gkCveS7LC6AZvG8hpwAZSpongx/KQuwneqMkdVYI/p9Emr
EpGdXFcAoEUJmZJQAvPZObVDO9V7rUQZLdefXSrb0XJC/O6VYHaZzpYWY7H0ktpu8q6fTPOTXnv2
2Z21Asd6pfyMQBxwOtVOP2JMZXyzcwsX11ZZOHqCbDzBL8PbuVe2tgEfA8liCrxSyvf6a/Tol7T9
4IYvtV647sk2ulK9q7IxUf0B7UjNVx2lCmb6o3+w/2CiWZJpA+53Dd6IHK/RasRTXpLcjePA6ab+
oxq7oAwiyvfY3IO2OsJl7dyd07eRjiCWzEsA3WCIG2tiQxwj4Shmw3sxMms5uIulQvPPJbJZuzdm
Y9z57JvDuYasncPvYbLXC6wulY0BbMx299riqz1RAPXrVNGDydGX7oGbLxl2mClb8YUASuZMExfg
1irhqqplrL2055sOetv4SYjdiapkcfahphWX+W1jYglr4BL4tTWRSTJj4X6+ffC2wimzVS0ghrhe
rcXhK0Obu3ayvZfEKpe7gSRJHIve+adP46E63B5r696Q1wUJAvUB9B6vVzjJqKTbE9O1ynG5cz28
7fB1GaZ/ChUYC5I5kfJk4/7Lx65Bef5BiIH0jL+U1OGHfL16QcxKFQ9dz80xtlR34rzsnu3INtOj
ObuFebSzkbMj5vAyG+4piosBiEAFtvP+9ipsrDigNjAfqKBK+eTVQe5wdxRt0SovqPJb39AIdZqz
NYqfgwIte2fFN8ei2ID8Nkk2tPPrFcdKIe6x5YTRVbTJfeYWo+47eW6fsPoZ/wDMLrsMkkGKFDFJ
8PVg/aBOvYtF2GVo3PRJQtD8OSzy90NZjwddqfb66Bun51cjFbSFJCWvER9ohmFHOEBl743M6AKB
hKhyGlvR5u/saF56qAmz/ZdaLNB1sX2OHye1j/s/WGFZjJE1C4fexaoE5I6RkuFHCm5Aka11wG/V
lxHA58XsVGMnQv3qZ60uJgy8/new1dYRg2WA20M7IDZz7+8ETLJ6Ro+yP7cz8tak2n0Iclc1R+ud
xRv8s6gGE3zylLZpisttVlJ9Rubnp6tUix5oZj/vKWRubTj6N/KaArQB5P96DxiZCaw/5hfOqjkt
Dxlyyea5MARO8RTBd7UvNmI2avoepxpCjazoXA9XJY0F0M5jOJTr9FOuQ58+TYWDS3wO0Cd+hxXF
TvK7/RFgv8lEn2LjuqcQxnEUgUKJLqXugazyk9ayn+tsnnU/F8lY3Q3qoHj3qPF278rCs1NfeE7m
xH6P29G9Su5CWavJACMpALz/cXtz1HZwzltfgVqMvDgp2lEovF4W7Jr6YgYjB6fM7tMgA8sdVEVY
3yltP5s7icnmYLL/C7JTIpFW3yCKDafoYBxdNDeEiw8zXYjTkg+FOC9NXP53O3rKiLU+ArKBQBWU
JhJE6uupNYM1O/EUpZeiKWN8Yjvwis+FOy+714W8Dl6NxCYGSmIhb7t+yINKRx6iKNA7aBQnCTJK
3T9LezS9o75IUWcQTwL1LkCzFJvT6T400voInrUKRstq7qrYGE6357612y1A19ycVIt4bl/PPRd1
j8OJml7cH2nSDg/wzZoPWhgnoW+mZrcXz7dycu5KQGz/M94rl2eziwy7tJOLaabacD+nc1+celRo
20C148eGKkv4aTSyKLBtoTl3vIC8BPuuptojZW7tMRvsKcVvkG58/+uZy7uEDCpPL3pZNLOvhnF6
WMrB+Ac26p76zNYqU6rFAQF8NLngaj8vYvQWTIgg75ZWqvrd5BT4cPbA+nx1aBwzIDVTd3KTjcyI
AiqB3aBoJEPL9fwmTSBjihrARVqwl++9cMrEWYM5+b7HFik7Jc0Yzee+LmYjgIdS7hLRtu5SDjDV
R7rCWFKuMtG6SABymuRGSofbhD8VQ32E0GiagTCwS0e2kZ99nCg6frUg4fmOUpp/AMFFYJXZUwel
CLo2p1MQvg9VTvfFqJTh21jPz0OZe9xTELgvt0/S1n6iBEO+iQ0boWu1n5BmT0ASQoKNm2lJH+xO
NY+JmRmnoqx69e72YFvVMcAxvGMkJZyC8mpxx6nuoV9REvRaxT7UbaH9bGFQGWetqLg1SkNdHmKR
xwq9aSfx/urJXtxDn3qCP+mYxE4esbXD2d+IWJGqUVhYXQ+J0ZdOhUAwHkaK8xAtZEl9g+nBsUbT
sTvQhyk+3V4CuX/XsZRyDaeJzJehVytgTSjupQZ3ZhGKITrooT6YDx5a0NWxVizUZhV3yA+mEiXR
Tn62PTLNwf8ZeS11qoaZ2mognS+L6/bGkc6uNTw3WecBYZ8U533hFQC1PBKiPa3rzZGlkiWwR3wk
1iphppnVCpcL9skQmZ5AHIYPSExW5s+B/+QP4H7cByTkmn/fvtS/MJ4yQcGLdPVxNZCLFCJFDDpX
E6cBGXE/IYzfxbkXfxvqcRKBqaTZHg95a7ZITFJgZ1TS8tVLo8lcq58iSq6VWIzPOKa7n7t8aR4a
dcyNU1ZkeehH6F/vvXC2MA8EC255GbKBOcmj/lsPtmJgbt8ES0tVG+dHF0Oee02FoBxEqnCel7op
gtxNWucRiK0VdI5zUBo2A4K7/TKfPLXWvwqg1X8gciE7ObTC2ffYKMgF++13GUtNqtey8ZD3hElX
zvb4Q59z8Y8L2f777W++daApD2LnAY5T0lyvx7KnFsC3bUaXKB81M6gGZ8Kus4U95Axaf8jTeq8y
uvm50VSWVQN45/bqc1P0grek5kjgZVH1PC0uDbiknv7D5Wkw/YWqwkFFFy/4g3maVGSlljDhe7W3
J8pxIhVxfEmXZLnQz+nVT6PXGMtzCKypPZidtttx37oqyG6lzIysTq4p2uZstkZkDQimZV73vU2R
LKVC79aBYxRuv5NLby6rReIOs5tG3HqwSi/KpIU6CIU27nS/qJ3liVeDHgXVZLQ5anvZQlkoqfS3
Owhx9dP8oxJEqYDS5/UWMpYUHfCFyzfO1fDnkMXuO3fMBuNE4+hHg+1du/Mtt9aVYi83osSp8jmv
BwyVXA+r1EBnA4aTHuih26kPWWfV4jjwok52IEgbGRYNTWw9eCTSPVh3qBrXqClDsGFjnundu84Y
K8xZnGh2g6JYuvlD32d6d+fkYaL5iZLNfyAchG4lQqkgHMFmvTL0W5alWpBOufSxph9qvZbKv5b7
zwzK8fObjwlvI7aQRHXDhpFr8Vvo0WbY3ZmJ/MyEjM90WBZTqx8UakHDQXMn4J+jh7bg2y9aKgvY
mUtitv0KdGD3TUNFzUx4Lg3awfPa2Dvgjeb8hw6O9dhGeX4ONXCuO9tIBppVZiGVYNFUlhoY1G6v
5+pEWj8oFmAOgLWIUtZqMtRPRY//yc6beuNoSvswIBw27yGIotcDYXCi2xFKgS+8gUM9yHMn9ngU
uk54cCOcB566yrC7gH496P63f0/OpaQ2UXLQ3FWwNWO9KdQ5B2KBg/s7G17DaUhr8Qj5Tz8ITZl3
otDWmgIfkawb6SSxZmjD02rydBEADYZQG+81KwMk69T5uINT2SqlIJAAwIIWk8GzdpWGW6YoFS/v
3RfwiON9WilxADNmvJ+dWQkwu82+6BiGJueorY5tPir/UOrBAS+yhd3dwXdrv1SLI5pT1Rt7Onxb
8QKeIxZgUr3hVfOhKZa+n/rOfQEt5KkPTc7j6E53xNh/SbPBVvxGMftngBRGczbpTkX3b//mZA1U
4yBa8e/VN3eGwUqcBbSs0xTuuYy7+TAD2TvNk20FzRL+ATEYJwDCP48COFBrPDtvktgoOsbrYJf/
pdaGjorUaI/ZeEhqTLF9jCSL8XFa9CV5uj3Vre0GZoFrXd48wAavT1Y4Q11StUJ5CR0QWYGhNP1w
LITT/f0H43DHQVyTKJA1HDc0nKpwYrDXxpJMd1nd4tZsUqDbQ4Bs3GzYTWBdjzw14uvrAmEVawsa
G8ARRYfvGDY+xSOo3e4EITD5entK20NRiCTN5H257lmVhVAqoCVMCQnQu6FQ/8rCdvxad9ylfzAS
uAZgUKSzlGGuP5LeF3aqN0n4UiSxOGRlNfhtPajv2MPhzlW9NSkqblQi5Kd6JWSAI+SAHQRHT0vs
xZ+LrpgPTlKXyFHU3rhzV26FdbIQ0Kq8TKVI/fW8ynzCtk2PlBc7jvCbTdRxobpR/z/O3ms3bqQN
170iAszhlJ0ktSzbcpJ0QkieGWaySFYxXf1+6L3WgpvdUEM/YB8ZRnUVK3zhDf1cbXK7qG8D2o7z
XWDN9ZVPt9xt64cLPyKqLTrhM8aNpwNbBfVYB0DwE6lJ+8r5EN8KT38TygzujSyJDnQDMbAaU9Hc
y1y2+/e/54V5+zrxCKIfVALO+u1aBB9Wxj3pSRlU3/AlGqfN1AfiaDp98eI2QfoNCxppXHmuL2Qq
JGs8LEsXm6d0Neu8IfKI/RyXeM+vnpd3Guhl50Shq+X2I1FDduVyuTggW3a5wsmI1/tWRhAthIMt
fRLP9c9mTqIvYxd/M0qVGzwkRXxlgueXGTgoipQL0p0R1zDvpnCAWPbwWCa/yh4jw+a9IgizXj/4
+aCO8OXAg1CfXRS5Vrsn08tKcxLx1Llt8S2oDF+G/egJFHknSx712vLTsCudD2tlrMZdRUGodGBs
H2PgBb+bRyHynK/+MNSHUquGXealusIpPvroW7gMSv3GQOMQOOs6lS5GNmZiW+Kp52tuSf3sbd4K
wlg3MR8DoeqP3nWMR3q5yLhB8ToDCBtwIKmUIk/hwmHv4UkISw+ldIX2OQVwdM0L9+woLsMtdUFK
Y4vm7yqEzVPSOW/ImyeHtsI2x7dvi41qdZO3Tnuohe1ubMwkrpyL80E5/mTv3M9gPkEKnW4gRExF
aTtj/bSUT7A/C455lHZJ6A5Uu5E9pvKYXDVPP7vZLQYli3ZJ+7htndWuxe2tTUrTq5+MYNC9bUKF
6rGYMn3aNvJqFnRxMEC7fEqYHjTbT2eYC2dC7aMQTw3xzk/ch8RXT9Dhn6Wmjx+NmJeJ/TXWKlrr
U78dzKkST8XkOuNO5rFdhIAN82vNtrPrbBloATAQqC191qVp9VdqZ84ioy01oJwihP91yFW1x0c8
30RebN5lo6+uhOiXtgksdDQc3UVhcB1gjLwGLZBFHIBIjm4lm+PW8qppCEVBVufVnfa1SeXu/cvt
LPZmkn8Putom6EVWFHXw5yzber5nZ2hq46W4Te78qa1+qqaI35IAuaq+dKIrF+ulXYPkENhGQIbo
qa4W2EKvbUSvASc7q+rAcxV+vx17zXO3tLbHX+9P9OyxWCZKuI3636KUsdYUi/wCN5cMD14cSZuv
+ahN3rapq+paEfzigi72dSAZYWGtD7upWZ6Gnyr+MBPtyaAMZBgH87+tHr1hY6JPG1U7CW01URVX
ru6zKOfPDP/vyPTTTvdrM/dmHKkW31P260+xGFS4M4BXU8XiplB98H22xCjCyq+KaAFLa9/fX+JL
B8bwWGCQosj/rmU5bTUEQqQWjpODczRNYT+Yrd/tzEKVPJhm9fL+cBfOCzgbyB7cqTQQ12UmEXBp
c/ZROqptSTViLOdQ+RQluTzy757e+vdDFl1TU78wSXh1ZAB/vPXOZCRz1EyqQPnVE3B975jqdXSA
XFfdQXo0E8DW7vxhw0fgSzzEoKtBXSBwvLrwGjG03RI5PlVC5rsxac3mppVdIT/8FJ+OsxzXv+47
LL7pduJF/TSpNuo3C8/80Kve9MJcUvx4/+Nd2Kwk23w3PgbI4nWsqMqUgCCtMXKzRGPA6Q7UraHa
7veCpMapPoOaHHbEfGbY5m3nP2bIygaH93/ExW+JDDChB/c7sMvTGbeqMVKKv3zLKpooLeXzIZaR
f0NAgi6oBDf//ngXLjxwaL4BIo8xz4IdZWiwnXurehK52ew0yS0XdrRdb+Y5qKor0fHFyYEpRtFQ
h8C2juRMp5GRE+ETOk+p2kxJPT/SU9dv2y4xHvKpiK8cx4uTI8Na8GickDVEzPDiMR9mJlfnfXs/
KlvrQoHTQYXp2BhY+/eX8tLhR3uS8iCNH5rKy+z/2qyuML226NL6idMxhllWIvwZefpXw1fqC4/6
vIuszvvv/UEvTRHVP9AwaHlQvFlFj7GrV7mbTJwQ2/A/BcKA5jVkzkvlldcUQy59PTgV2DfRY9Lh
6Z/Oz6itrBmmBIszmVXjfWllqXZXj8qYPhEjj9GLrjR6i1f2zMVVhbUKvotiJH9PR3XqlnI17J2n
TOj6d5BkGPdKfczfjMb0vzdR/qnWE0+7MuqFJxNTJZt7/E9tZV3u9aQNZNLqyiesBdIfQTY1oVSm
8Lf+kBrFJqqcIAmTyTfrm0Qr8+RKQHlx0rDBkAlYhJ3WWFV6PXVkaIh2FUVdhLhx4L6Io5sfarI1
diqZsSsuektcKb1c+sKYVLDIXATcPatrHeECmYgEQUJ2cAmiyZ83vJHiJmuQh4jBy/wP01yIFcC5
uO7IY0+/LYw2q0oEPn2weYpnLTeabQs/+cusy/7WkSBKNzmO7Fdg15e+LXt4UX+gT0FX5nRUX9Mj
C6QqUmFmlG6iCV0gwqD4l6F3434clLZTli1/Y+CTf3v/sF76rITRGCxgDoQ0wGovVzMO4vTGi6em
l96nrjLkJs7wBgqFENPWbEuxDRxxTRvtwrvG7bKgARiVpu36Sel1BDzSmPkS7N1gWTQ8DhjLbKsJ
RuU27YQ7hHmleNaSIHIek7b33t6f97JvTopdi7osoACgmmxoOn6nKz7nvaFHDb+gMmc/u0t7vHjp
n/gf1gz/M86Sp9C1wNF4FW6aWWK3jYfUUBN7frtRxaTUbTu3eb1L27rKb96f1oW7l22EF8hiVoqC
/2r7UoMxKce72ROyF+ykGv6Wee9GdjTDNasLBP0+fiudDLi67OdhdsmXUe9W3LTbLvC0MVRa0P0S
LUlg23f1TTWm1VveDPOX9+d64WpgaIA0tFEXOtBqrviVm3nuoatkxdLHTVMpP99Xs6l+NsEQ/JNn
pXNl01w4LIy4gKpR0gMyvxoRlfJR2p2dP7VNm3zWrcQDpDXWxWtKZeK/SuuxK6vdPrmyxpdOy9/D
rtZY9U2lGbiRPAVx+1qL2jtWtszz0K375lVE7REg0WdHduqu0tO62f0Py0w5GlgFQmYESqcnpasm
wFGSLzz3In4Ce3hsynh6lbo9HWzpDR+Pr0kXgO2QovFnvYOR7M61bMgLnHTkW9fWEyFKbDzh94gX
9fszu3DrAuujoI+eP9Jca2yDoVRUBYt5AMYMd1EjyjurjUYVdlqsDjj8SrxRk8i/E/HH8dDLtfDX
0KtPGjQ+VoUdKtcG7qAYBTWBtws02/mFJfR4ZUUv7VreSZDhwDi48VZPKHh0ev+5nT3Vpeq7TTab
sr8zm6Lv9q3mBdtcM5so7BvDmW/eX+BLtxGFrsXQG4QdjnqnW6dScSALDdQ36NbpODrQ0XyIAb9t
1akrccLFoYgByQL/QL5WQ0Wogisj0bInIMjtrd/M3W1fw/wsUBN//B9mRRuVKUHL4gU7nZVWT06O
kywKgm6ZHfy5ScMxV/ZD6vGQ/A9Dufibgp+jiL8mL3gzG9dYvBHauen7sM8ne+8mtur3SeHV45V7
5tJ5QPTl/4222iiYSozIPyKNaGLZ2oVKAO36ZESDvUkLPAIabyyjEAlh7yCcrroSAp1juzkSgAMR
EkHdgP2yWtYZ8KUe94yOpZ8BKSgZClQ8TXNATwGamAfGejTvKcM538q0c/XNDMr/rsi14pqv4KW9
hDAZVx7MLHKYVWxgNmoysiYrn8qhG/Y9NjhHGvPtznVy7ZrPx8WxADKToy3Oc+tkyc0lbCsDM/q2
wfIhLVVmbETaAapuJK3n97fTpTUGh2MvWpTofdLAON26hdMJbarq7Im+qZzA+Rr5sJv0We36olX2
wXINNWxwpHSnO0Ma9UPgJlg2gPpqvr7/Uy5cSuSH3L0YYOCasAYIxgHe6V2BuFxaF959lQ5WsPG0
IXSi31GZL9+8NK/t7wsBA81vn7fM5x2jfnw6ezph7jwJAF4NmNM3B2iesffaMvWeh6xtEAZI/Srf
vT/Pi2OSNJGlclB5xU/HlGaN6uqMdaSvquwumsda0TwZxhtopvpD3Ovah6W4QfgsqSlMVaS40cM9
HRFJBz0Z3QjB30nDGtnU/NtOy4ovUFf9jZvFw7UBL4TSYGb4kIQISGesqQLWIGvd6xkwMzJ3o6Q5
1rvcGAz9ylJe2jIoU5MAk3TzoK02b2fE7hgbPkuJidJXM+tEc1vW9hAfB1qc8aERPrXFCI2J8aMj
c2JoTS34NcpEoBpOlzRNQUuYBhSfaghIrDEvdBPkmyxRAOTNY/RIwNG2GyeovH/e3z5nc172Dc8a
KRrijgg6nI6M+JCO1HCgnmKD9vjGMzK0O3AZSaB0p+5obYxqlvupN65dFWf3EgMvVSNAKUAUqa6c
DpxVvp/WYzkgiC/bT3Xd38UKHeJwqsvhoyWxJahcFHlpchg0G1cbdkynNkKJy3vK7W76VSp7fEzj
KNkE/eRdifjOZ8VQtIS5cQA4cEpOZ9W0gzP2RuY9KVqfw67WwAPgG+uMx7Ky8+373+7s6C/TogpG
1AzuBtzU6WAiwzF8zuzi2YelvsPZc/7PHtzpV9Lp9Y9ln12LZ883C5MzKapR7YfquJZwn4VVdK3M
q+chccqd3XZtEs7QCY5FIOYXRMjGW6Q2g/9hmuTxwNIWD+czfEEUSbcaIag/N0HrbqtK1/QQ7gnI
x8Atb0SXSeN/GhFT3wUhg9DpKqcWnMSMZnjxXIp5CEc4vp9KT8Wfkimr9qL2hyvjncVFfEjiZn9R
3FgkdFcbdLJcMWijXz6P8IF2k0q1ndSd8QfdFrVvkxjDzTIfMxKHIPqghREPBlk8DFvwyNzrZyln
WWWJ6TOxb8Jow7maN/KaedGaDESIQ8xFj2FxUF4inuXQ/FUkRk5EU25nGa/G2Ez7uhXymVIf1IBZ
h6BsJc9i7LR9DkvgB3WH7j5T3VfgUPL7+8fljyTQXyUZfgdwvz96hAvAkfv29HdUtQQpos/Ni2MW
riZCSyvG/hhbEMaPSgUITYU1nIJ0hxaGDk8iz2KrC72oy4bPc2HP9k2s/Fr9lhJNjm0pA/+nF7nt
m5cD7ILfMsJBuNXSGiAD2Nagf2gHFydazXF+KU3qXWjYZf9gCVelv69MbblXTqeGmRrIGMh0y1W3
vnekKweRRkb6Mg7AnR9AOsiXbEodfLCCCGz95OnxLkcl2rlJrca2do076oW1q9KqmI+TLgzji5dq
SRHOiTck26nK4gmmZzqLA8ahefRgAKmub7OYosetNaKxcytKszS+5jn/6Lm95VwReFrdbrz1ACc4
8Av3e1GsXIoWf+2aGUBf5HnN9ArUuH40VZCqMDCwVpBmEO/d6ppLJOTV9SL6RMjkW5R8OIT6GmEk
0qHSCph4L06RCuegdROJWAgwvnHv5nL04l3TI3W98YDFGJ9aBXEsQONo2jlRbVThUq0p920W+y96
kmjGNgqmMguBf/X+pkkx19tnWtJWj2WX63k41HP82VFwP+4dX1oecJtgqA6J3xjVr86OovjYomo0
N5/nUYpGfpLlVB5six7L45whKnmT16p0aGFnmijD1m7H/kA3pr3Ts6rswrYYjfTLbMTDp8ptTR8C
o8re3C5JYUbb7fzdrtDg2XZaz5ksvKLZZ9M09jey1PLoUGe92W3GIq6xjyuaLNsrEYzqbvTnlgrc
YE2R+1BjZf07pyzWh54Ztc3Os7QqfZ3sCUH5Li+8bFOUuROHI1qcdrZ3iyFKv8EDKZ6DiSU7VjTK
vU3jlEX2STTodSuKBTat+VA6jaMdrSbyXjzCo2RnNUHxuWlnJZFYiDL34CChFu+6YCrs29FPDbGV
JrjJ3dy3g9j5bGwZymIMHpFXNUWoD04XHEDq5VE4OVDVN2PcWe02F9Yk93B6VHrbatRpUDaYtceO
xyy6qVEeKEPgV2PyPWgG4e8qw038badAt95Xui4KJLfdMuh3KHvoODUio+ode7s2PJoHqMttmibK
oAdNo//TokzqHr3JDJrvZE+2enBqp7LBAMz5nanQEfgmEs7sfVu144PutEqFhZOkAVq1cxvfNr05
BjyAbePsbKs2yoOmAi/7pOdm7j4IjK5B9yKtP990qZ8FofQTUOzlXEHQt0ftmCoacptez4bqJUYZ
TW1Gnvk33+28adO4tfjC9bmsWmbH485GPX06WmhLFA9ePcz/xLNM0MqWtSfyMENGBfEHDEcjzwxF
nw7+hjfLnQ4x5jHlwzzomlGEVs7lKrZaiYTAJ5vAJPqO1Y2hbpsmDoxPtt5q1W1U1u1YbyzVVOX3
uCy1eD+ifZi8Gr2L/22ne4Wst50sInM3RKZAi8orUz37GWmJSsxwMDqvNjflkJbONx3ooXssayBW
t15TxzVNI7KHDUdPye+6r5lVvDdnyxLxZkg1rw+H0rWju2FwR9xK2jTOW9jdfeFnMsROBJnHNjLz
ZGu6U0RlHWOlJzElsf4jiVv9caY5GIct90J2m3I1G3sk/81/IzzD8F1FKWALW3zqd2bf6tb3OdGm
4dWwhAUcpddV9mMQvfNga1bS3DuKtynkhkI42fdjvb1roiEYN7FjynbbBy7gnMGsS/0xa8rsXwXU
1XnQdfKiicqeG45aVs6bOsucw4zMsxHqree+uXNl/WqQwzDY3onRbt1pxrY4EtZQQAL1ui6sUTmK
N2YTz+iAe13dobjlIy1hl2IEcDSnBrK5s/rtG8lUbrpcK790ABf9MHFrf7ypaLZMYd/F0Rg6XlWX
dw2WVN1eT2RyO1uFZWxbKSctDCY5SZTwtEzpO4KqutyiUOt/7rEDbsLOxp13a0dOnRwsOzPtfIed
joauPIzR/LaHudSBRcDE0XlGmKT8HfU257pQRZdsEaXt7c/w8aS6K1r0aO9RpM/6cp/ps+3epW2U
/HKKbOq2xWw5CWL9pl1tvCZ2vkNDz4atNk9e74foPvZ1HDY+efTGRDf7c2znkXwqApBLG9pEZoZD
oL7Mrha9tqW3b4o9UQAiXUJxRX2te7O/0YfKJGlr4ZJsyjEp52M3FJH6DP8awYQChu5TS/PoP543
O/4RV9O0Hw3UrX5LjJfNjdPNQL1Q+i+6gyPm6ose5IGzqd02c3bWaCuxn2g59RvhNva412huguDO
ccIMpxzk401BlyTZVpHt/arAeEzHQS5sY79wbHWrZLDYoNZpHQ6zlNV9m4P52gk3Hd3byhjYz7C0
TTekj1i3j3ZapeIAlql3d5FegUnvhKcZ932P3pCx7ZCsMt6mEpmqBx2aKVR6Z8wK8z5eCqmgAWLW
Exb4qDYR2Yz4pbJB1OkBnrqtedtCJHO5eT8aWrUzaPwtfkjAWah5UY1ai93TPI9UMOFnm8VO19/U
sSy+N6hMq8+RFXHGfZ4RI+S1ccd9LaUlwrJS/gdlcpZfQYWPuIVqCVIta7YfXgeGqyeu8RpZRZqG
XPpPhgzyCorJNTHKs1CJocjdqYDD1iSjtk9DJcgLWRJLYb5yK1ZP3STjo5ek7YvE/L0/CMPLrxmc
rDIWJoeHPYJOCDMvefy6bJAjlZUT2CZvQWEnTqh5Yngw+tK4lxoyabHAUcCrBQ4KozTElc+7yrGX
vi7VRYoVf3JCZw2wq5yBzlCrZW9SirHZ5JObPpeUpLbuWBTXcoZl6U4Cax+g8J+eHEAh2Narkl7X
xr5Dfyp7jROpPWZwouQn3o663hrwGfytE1PIPVRO7wSfyxL6967RZdPv2ngmKMutDGYBnLLmNgKU
/90GDdxT5pVB/180JH5tb6Hqq/TnoCW6vodnUuq3adB2/zSV6xbcm35ZH2dAjv0NsV5lXcG6nm0c
yPpIjJCacRhJdld1pz4b3Q5JKed1Jlpul9fciL/kZtIeB61v2bSNqtvd+6fz7PMx5kJfX5iTi/Dc
KgtrVeVPJgXf1+XVUiH8iCG9Uxqlk7AOYnVNBddZp0YsDqWRpe4PC5ats5pjPCA3Oiep/jpmOKHt
hTAq9WXUumE+OiQyw85pjRlWD1/P2VZm4b+AzujNDc0Z2FIT0h9jEWYwOotvSYMIn3uASTq3D6ao
lHFTTLEbPM4NIXoaZou7chUKy0rEv+kkIofwvIedMIY1Qh/pD8FLFu8idDjKh8AvynJjAl3Md6Yy
jWc0JgcjdO2mATsp6KKR5Iisu6vLZE6+261w2i9xZdaqgm0+qnoLyluPN5rbapq/Qa4zym5LG1Bp
WKeRieExpE1t55m5k/Ub6faGt0cNeJ6x3rI7D+0cLgsK5Luyd/qx3qpaVjTRokz03aM984T9CqK4
rN68pHW6D9auuKsWoiDpHe7q4AjWVxYqxFk6tMP0TL8g3qVzhWNRkvoP3my9YfGoXelzrZ8EF/Yb
CTJcLgqpJi2t0xtStsloDInUn7WaXGHvTnm8n7Tc/KIXThEfdH/ut6ZfWFmYJ4h2hJ1b5/aVjb8+
bPwGlHm5oimB0G5bq5oOsa7FRVCZz7EbWxsM1/Pv1VAnIRV8m5ADKtuVYuRZ4eXPiBxs4BpAm6gM
nM46F4Zymqwznz2bqCKVkPeLpE33Qx1FoTa48wF1DmNTpfKnlmrZ0VB2vPGb4pqg/oWZs/IcegQr
KDSZq3pa6SQlB7ywniOZprc6zKud3bfTV4BX+lFJNdy8f8UYZ2ceLD01Hh6oRV2V1+J04u3kqcEZ
XPt5yoLuH08W7kNA3uMeodN4epiqzA+2UuZzccD+SyPFbbV2p8xezNtoAJ+2B2sRXSlorKqnNEv4
UWjKwmOgXmuviQUxFjwKqpv9DAwo2ZhoLe38ulF6OPfV8FLWaBHs59aK9F9XVmNZ3r/fsGVgOpjQ
bXg1z+VMu3wC38bN+JwkfvQTjElbbhHXFDdNIq1gl9TJNG/zKEue86Buf9E9zXYQb3Xjg6/Nn9/B
+ICVqExTEzz9KnaQ1pkzjM6z6nr/S9aa3iYKElcSBDYeQadf5+rw/twvrDmOP1T+qegslNrV5U83
UtdmVGufRZr+lw12fdTtGvepEtrVlnKd/IkTkfkx3NDyoREIgVFsoyS8iGiczrM3KEnopXKf+3HQ
b2w9wZdjmOfxkQK3HfpOHl8j41y43hCxWhYVsQdgLauVDYixi15UznPVdnO7q6Z2PuL34s0hstzR
A/gsmW+szOmHDXygeqO31nSlvb6OCJdJM1UK2DQG2G6rM66sRupFx6R11AAOEvDHHTF6vRlJsrZ6
DvWwTK1qO43ONcejs7rdMjS4URBa4Ffxmliun78qhcqiwIZ9of+cjlE+fMoqdsRjUtgOaJDcMdUO
/bC8fYDqbW0mV/nWrieDHzYZOuUPNZJ3yW2ZDdpN70Zq/g/zeVOloU7XId13nWeMv0d7kCrDKScx
HmfoFf5GQOa6hxrUiQ8/ElQgaVWhp0/3CID66Vyatkagqi5YRsETnjlKZmEy2gVoiSDPHwwQRVfC
6fO9w4iA2+gj+fQg1kL6bmxHhqRG/dwPkI5mW5NPoyanvUzK8i7Avuqms/TpIHjaDgUP6ZVLYdma
p5cTX4+L0SNIW87L6o3CkVDa5Mbuc9An6mD6tdzGSTCiRjvO+/cvgwvvIZcvRxINWoCSNDxOFzeh
mjpFo3Cf3aFF0U2h33QrA0MlYd24ttz2viqoYinjE4byVXAjOW47k74WsLtU1PGHLyd+Ds8UEHbd
X7rppz8HUSS7LybDfW4ms/+auFGzS8RU7L1EGOEMs/TgFfYH5Uq5nBiUBYeGhcQ74nOng46+BvtS
SPeZENE7uLU+vGWeByikg7/zscbr/xkLDQ8K+AjnrZMnSsRW12a5+2zUZvZzQE0xrFD9v+3qurry
bc+vn2VeCGssLz748dWd2wTAsjS+/HPh9thb8QKHfWy2mymvb1Mn1jbxjJKj6cTplf17eWBUuADO
w2tbzzGxqAnZveM+a0MXbMe0r27wpsAFqgoQ01b1rh/a18gxyiv37VpJhMVFVIdBScCJKZE8Pf2Q
Tq9Sx06a4sUeUSr5Dr44MELLjw1av0ovwtqh27OfSmuw901pN96WvZUbmOOIoTzaiSHZ8IOgitz1
VrazcFy5ZpZ54cDRUyTCXzC0EJrXnb+0lnVel6P1kgj5EkVFvnf6LNlYRWFu8xgLQrCY9sbuZhE2
8VhsujEODhmlu+37J//8ksGqChQmRh0IHrjrAFSmeqeSpPefEetKAB7145eu6bXXaXC0a9Wn85AD
BCRqEWTWNt39NaQOgLkoXTKw55wOxDEyrPY2SpwM0L2u/ZwNmaOv2V471cupPb1F6ROBd6f2Q2+e
IOB0M2Rz7BWz26cvrWnRvKAJ/6zwqehIqmyF/qIa/3l/RS8NiP7cYpOwlJ3W/k6UJYYktvXspe+c
6RcA3m4XtKZ+gNAwPSmpv70/3J/geD1B4guoKYubGy3r0wnCvfWE8rz4pUl94X6ry9wUG+ppnX4s
Ej0NNUFpFIGtf7oxiY6thbViOHnSOAhi3l3vdjlIyiFVxd4ZcKJ/ElBdryzJhQ+PBHjAPU4MAvly
FQFNwThZadT5z1Fri23tEHhloyyohuXDb7tUftgmGQ/M+ytzYWsj2Aq/jNwCyteaHq11RTNjr82o
aLwAV8rN+zkYnSddy7prcqXndx1764+sJNEmwcnyW/4KtLTCyYoE3bQX3UuzTdPV/aFsuyKsCN+P
bqKrx8lQYhPnkEo+OktGg0gB8AxfsTPagcCkoBtUUrwgKeZZISilajN0OIKEeWlfk969sNkYDTQd
0Ewoyughr+aJ35aahi5/wTZTNzeVbEacC22EeL9oGcaOO1vWzrSNC9S+dkU++N4rVO3xs6AHG4WO
Gen/6QghesdJ9M20Q4fSz77nsmOffnBZyKXAVnuYIFFoPqvfpdhi4lYik7d04tHZ1NiNbomSp2iH
MPU1/MTZ118iFWQ9SWHJYAFznK7KnJctNk9B8laaUX7fu3lx8MuSPjnLE/a1Zv1o3fTe6vr2yhN7
dtcsZSIKCMSnyFPByDgdOKlGKmUU9l4z3odXSnTzse/F+FUUzfgKNeSa/cfl8QBxEYdTnTorFlWe
Vdtjbr5GXVndmAV2Xf1YFbsKwbwmjFFlvlKdujQgGQza8TRneCpXE/SiYkjTaLRfAWL4r3M/ul+q
gu6Yju/h1urt6spzeF4f4XrCtokz/Cdr89af0tCTVjmm9tsvW+Vu66GRZDxmQgs8CtLqaLVJ0b8V
xuQ52m0C4bl+BBEt5bfKmpp4n1pz37Q3pTFO3ZVvTTzO1zy56RcOMFwJHlHPOI9rOj3OWoka829Q
AQniwWbQJURSYHlTbzOMle9E9z61m0Os+cX82W7pBtEW7EjutMxJggcRm+UWEZrK246GUw4PUiik
YSrP1rubtvKG6nbUYoSGCojWCDACinJu5i6105sW685+P+h9qT3JSAF/pFBpFTtfyeS3RayQYNMj
ic6H3kirx7xABj7ZwACtpmznCqttmrCic/yD/q02PQWJ9J4th8T4k2Gn9jOxeVb8nu0+VrssqIpk
A2CheEuk9NJQVB62ewLH0EMQN6jsD/04JV8as6VUIYXFf904OskI6nt0QYfbOnad9NHLMvWIVmU0
3mhVVH6zwTNNobbgmLZT5tEG1PJRHCdTmt/noJPGy1TOWG7VeV5mn3taAEcXTcg0nOkoFosliFv+
6OxR12/9sQPrFs4duOlt51rZfQDl1b+zY99SoRdrLcYpRZvjoJyKQN7SKUmaf7uSytGma4yWjsxs
1o8ZfGSbJn2aF/f4CVk6ny+Ifjiewt+lM+rJDR03t5EPGhJtm9ZQAw5INWv3UVmOwSYdvLr97jZT
og87ZTcir3ZuhCZvghdQnPj7EUj706xluv07T/ps2KclVd590GjWf3YazXUJkckPKJi7A5Co4coD
fHYtLuWsBfBNfAtvdV3WM4JYT0uhT7+5IuQhKQa1T20Z75esOmzB3yG+i+W2ng75lRTgbGQPkhgg
WvqolFx4Bk7vxdpFGqCcevsfd9DLFoEJeEVbEHTGV/pL9Y8WdA72E1Q/6+AgsY2ncfD+83NWOiDw
QJQFpSlwgwtR7vQHTOWYOmVZxf9JNPrir5Yv/SdtMGYCsbL9DOc8y45zE7W7LFHlD16n6cpFdhZy
gbOldkArksyLbvMqIKHdZlQkLvkb4b1xSPG0ibeimiorRL/kQcNQzqeZHohroMn1hU01EW0YAm5C
7iXoXuVehd/IUbS6+zYh4b5v5qm5FaYvDgXqoygkNjhgvL/S9upSpI2N6gQyDXQ/wd+uvRxVEaM3
7I3BG4pt3gyGqC9CbXmjr+ikr6PJBfUO0pZXCD0Pl5Li6RfVNU3MvLLBG5WiNLTHrv/u1HH5L6Ab
54PCaMg/IVCwxJNEL+biBXU6ljnZ0ZSaQ/Sm4wp1k3WzvOvSRkcXF3mWpr8qpfwnAP/7ZfkzILAk
yH8cFsKY0wGRxC6KNKgDmtZO8tXrg/5z5ENC7vVB3k4Yv8VhJKgZlK2wb61GvJpSaDfvf8izlPjP
j4DTRRzFzgUbcPoj2t4QNLaL4K1slNluI3f2w5QI70ci++lumHx7l7hZ/nsY4+hfM5mHz4VT6WXo
lLq/f/+3rO+P//+nUKqmP0TNeE2SLiqlj7PsgzcR+Mq9Dfq+asNeYUoaBgMqNlvLaGbaj3X21VBT
/PX90c+3NJ8fHZX/O/pqIRDish2F3OdbM1Tp/0faeezGjbRr+IoIMIct2VGSbVm2gr0hLFkq5pyv
/jzUbNxsoQmdHxMwwAymmhW/8IaNWduj8LRg3a33/Kwyjk1YBQWdGsSSbDVq6tA7Tc2EJ2r8Q3fg
5JhTY+x5GvtrM3SmlTbPR+OBXYH/jCUQkNzFnZR3tjk6zmg/D72hoeY6YHc+jr2HQ47+uymrcOX9
+ejIQt4gMubQAo+f5/mfpKybkbxDKpznRFTGrTpU4lcW2MNx0qNkjUz20bfRSafUMJONiB5Px4or
IsIK5+NnjOqtYZ+3ZnKda6E9uVIiOdj2JoZ2/+ltAlZAIbuhbIOY0WI6dSXrbSnK/WfJV1rh1XSv
xE6OecpXrtgPTsNsW8Ci0amkUbtI+gq8P0YcCvznWi5yL898B1REIW1NDHsPajUmXpn71c8oqur9
5U/8YAXnLAP6PlQD6tKLFVQbBDj1snKeFWzcnf0kTxGuVbo+beUB+N1K1LB8Mzn1yFGSwCOiiOLX
ktVuhmojJYqQnhNd0uu5IDsmbq2awYtfSAlRRJO6QnP8p8sf+cHW4ZJHAILKGLv0rO6MmwoVZoPp
9SuB0ETeHUgVh6OEkcHWiNs1K5+PxoOrAjGGFI4x59jln2NBM7BKFHmUnmd8xJUEK2fT5bCotpId
Rjc6s7DWbv9oGWcdLOKgmSKjLpaRtlPk+EiYPAs0N8UGVq3vSaoZZV4WRP7Kbv3g9mQsMiWO/nv/
6/TzEqMP6iLo/OdML1qVRrIOvEwZJnnldvlotxB3kO/TvWe7LE6801WlFk+W/2yloj1Oaj9u4yQO
r+hb+zdWOSXHapz8lUfyo0FnA3KK2vDwwGycftyQ+7kT1614kcgUPD2p+i0+0hh6BEp5aItW/1Ko
YbRyCs8HRS+NYqZKAxU1jSXfoPc7OfRlU7y0YQA9NjXKjg4RpLSdPYjyJlMrp3BhgeubywfjfCUZ
d46AqGtBA1oa81CxrgYRWJyJuNEqt2QhCEkoGb1dHud8e3KBotHEdIK3oU97Oqm4oplpnbfBy9Bb
zo02pqMb9ZZ5p6uSs/38UDOLArwHuQE/+HSoVIRxhPFgyFB9ejNKavQTb0mwzUhZfPpaeTdghP3C
mzvDak6HEmUd1NA6+CpHy76kUi0dh1HhKHTBjR3U+e7yl32wSdDm4HHgDp3FbBa3iu4XVtqG8Hdq
uTY2oTU0T46kJcfUiUIwc5qKAm2+Jsy+TLOYRDoo6ITTuqDMt/xG8C1Vpmd5+CLLfb/X1MjfaLik
uuEYa1+pMDfwDAf1AZDHsHVi2Vy5aj7aOIQWcylsZm8ttfj9sBytUpPCF6pz3ZFnMvJ0K0vurKkL
j5en9/zSJiugko00OmeB3Xq6mkZud8ZklulLPSRauZXTMI9vbSTz1XsqVM13UUC6XhOe+mhQamEc
NJJJQpvFmqZFHANhz/MXpYfkK+Nj/J26kHYzDllwQGRjWLndPhiPOgGJMwaepHLLQCNzzKkC/pS/
aJVluECZQ7RF+7rZ9GOvv0WUiVde/PMFnF9BGlJo7FHUXNYzAQZFmWiH5EUe1Wln58K670INYyCl
m9RPbxZIdkgW040ApUu1+HQFCSPyoO+L+EXy6RT8HOOK9N93/FQ65tAFfl7eL2dfNudxyoxdnYvf
Z1OJyqQoei1sXmaZp98N2keuQoDK4ytp3f9jLDIzEBJzqYNi2OmXgR4rTHkK2xdNzg1QAshabXkT
IXjUUrjWgji7Z0jCqc3OuRFfRp54Olinw1kufXV4cYa6vtH80PQQoDS+DV107JxoG6pZvHL2zt4h
0HKAgcGnqRwDZ4nIzAvbzxIRqS9yLBO+4IlXyluVWuFK3ne+ZjOpD7NxOvVU6bT5ePwTmDlxV3fk
aepLQ48Cdi0eI1fB4HeNl8jOWhQ4z9NJys96zVg7+KfoL9MDPh1MqQ04L62T/E2MVgP8mBn38EIj
bxoSCwBomHkQ2ZytiNXs7+WteVZtQCYUiYVZ5Rr9WRmE0unQ2mBqaVt11RslU/NPiNDZNZnVeFdG
sI2SSvR/C8QDf0a6MlzhNmk/qOnYr8z10ipsxjtbGlqlFNKJa/jr9EeEmTT4+WQ0r5oGtns7mZFf
uUbYipK62NgibxLKaB8h9q/fS3oaAIobNeWQ9kYVUzNO1T9NDPr9mMhKLu9WZmi542aKBs8ZQrVk
yQhYLH6cFiIg0iSG+opYkXbX6b72RwJp9UTFu8LBTIHONlA92pZkotdllHWW5xiSMnMa8zmY0LuH
aoqHR1gY7Zoiw1mLZP5xAEhnhzV2KvDh05lTKjtpOmVSX+Wqcb6EdJ6eFHwgS1etbe1bD0ewd50G
WSW3p1yfunQngmDTVUV/aPQACm2gl4Gxsp7Lp2P+USTCRAJkNTNb+/RHWR1xYhebyus0JsOrUSr5
m5FQVdVZtTvEytY8zz7YPxxQatSzFSbZt76MxCEWpYEyWK9RXsm4UfRZgyqilTZuGdTiW14XmXxj
BaPs6knU2pucp/rOz/TOhR+Y/s1G4pldoDZptLm8ec5ngtLvnKyTAIHpXuYldpKjK9Eq/t+4Nf5I
senT7s+6/sa30G5Mo+r18nDL+5hKL711uPlsNRKSZa3Sd9oaKoQqXgWPgDvJeMTUUildV0XdHHst
66703g62lwddXl7vg+LdRYUf3C6V39PVhi4XwDFj0HwCstpogb6n5eVACMyV2xbd0/2AxsyxFjB6
L4/8wexyR1PXptA9g5UXy95PQWkYrSRe0SnqfxWNnW+CKNSu9XaIN4MdHC4Pdza7MIjQHOWW5rVD
g2TxoURKchhGUfTKwalTV0NY62XQ2rFGoiPtXepaKPQaereWZy6fIqRAmNW5IAKo4LwgrOBa0+Ia
Eb9WCUcHyk2+EU7lG3j98u59dscyGK1NmOWEYrN29elqFpWldnbWxq9AK8LRLeG0SttEo/oB/l7a
ItxRFZ8Mxvg+6vhQzzRwQcQSizsMkmREo7xLXw0hskPl2/Y1bGD/OIVAWC8v4QdTyVAAcHloELFZ
cu4mSN1FLBfpa5Co4TZ1FGk3BKqaQUukQLDyXWfbc/4uHEfmDBNzjKUOCVXISJGwHXsFvRh4YTxo
h5Zm1H4cO+k2xXPu/zMeQjU2QSbA3KVjjtyAaoqUMH8NI0OgCFHkZXOU1cG4FlWWS25R6NoKdPLs
7M+fyGmYrxvwoculiwN68lJspa9mFA3f/agstlUemW7VxgBu5FptbkrdmG2Si34taPpgLXle0EFi
78yJ3/zv/4nQRoOEQUD1fA3aIYfO1JX5oS77KKTTnZq3lzfOB2vJYKQl3OPE8kuqRpZpYZpodf46
ZbG2zXGv3wIpHPYdqoxeD/Vu5a75cDxeTlqnM5ZsObGpqrZBkQ75a1tF5oGCRIxbYJXe8nBlh5pn
fqUdcD6ZqCsp1HXBR8/mQ4vJLIfUEn2qxK+T1ct3pWjLDQXm8ZZC/hp2/DzkJIiC20Ti/K57Ji/u
UaUA30mwlLwKuyww4ZnUBM0F23x0ajX6jmM8nLFILkFOddo3E87hru6mcqWFeD7B/AgaBLwe6JBQ
2TrdPVQlRzkacw6nNUV7I84j5CYy7a81FPGhdvLPonUYCY8u4LAUDSg1LevZ6Bp3RSNN2Ws96n/q
tmwOQuPhKiZrE5Iq7S5v1/PlBBpGJ5ay5GxdvpStgiLUxpovta9arPtfQ3lCuCZywqOuda+fHwkk
IWEHzX3a24tYL3SwyWykqnv1e7W4mVQn2PadCHeYzVf7y0Mt3l9gXUhago4FwqAgA7a04xmnGqkO
KVXfRJbr8IVrdUtVTTwUojaPqW2IjR/I9Rpp5cNRZ0gZ95xGgD1vpH+umR6gZt8EjfIG4UHXt41d
qg+N3rR7EDrai1aoyWOLyIryuct8/liKIbR4SOZ5/pf5J51ZENFKo76N6qjgwpX52p1Ak/t7kNa+
4kZx1a28/PMz+08S+t+IWHHRep7vgGU51Bzwj1FFpr0FA10k0ebTgxpZ0kqVZ3Hu/htl/ipiDCi9
S3he2lCYzDJFe2vA8RwRXAEm2UtQP/M4w2VyVPEN/RxujSHfq/M8UaSYxNuLu80e2sGRUl17K3Nc
trfz39N9OYZQOMIWkNREwHF5py6O338jcnvDXaBKSG57umeKMkMlUE30NyCI4bZ2IvMYBqiVSp0u
bS8PdT6fJFv0AWiT8QdtudOh2t4JZ2euQLiyGKsRhNgUbow69xERl1OoE1r7/OkRUVYjIdZ0oBv8
dTqiIuy8N0DOCFePaueqtZ3vEVmvs4kqHaJvjYHbys48P4JIjjGPPPM8+HAYTkccfQxIYx3pDrdV
0FX70kJEQQhEGt/qZLC3+J2JPxpouOzP5S+dH6LTE8F4s+ogOSzU7CWQ2ImNwHSSCmFVUJ/yFzG0
wRGVMNvVykI8ijRWbtG6wfHEqvVrc5StNdfp832EbiVcJ15KhCaYgtMPb1SnMxs5j4QbGzrgEywd
vzHLULj1fI0hcnb8Zx1UYC7zWJS9lmafRZb3klRbnaDfgn4KiG1UfLoiFcVnV5OBINmwf6BRcR7n
1f7nQrX6chirTh7YsX46xVsH3X11kzSIeH3PuBJNF0RdI65aFQWOldvnHYR7sqQMThw3Vw7pU3DP
nQ7ul2bQF5PGVvKhL427iSqieh0khbgNUw0hssS2GhlsOGDDzSiVsnOl+EiTwUKacq+MhJm5ZZaP
javGfUoWOCjEKpGLMEKo3+YpumoeUguN7oKUNTHHReUj/GNEbS59N6siyK6MSOpkiPaY5bmaKY/E
xcqAWFLh+nBDw8HTNWE/o1SUPQVpgBqjOVmV1m79qbK1fEMRaIIvVKHW8XR5t5+dMh6b2RuJaJqy
MTLLp1NDRbnUkkFThGs6aX3Maj/9oull6gVBkf0mERyeatuu1pgBixSCrhEqGdxhnHDSa9KI02E7
A6EZvU5V4QZQiOpjX+Zj5fUdSnzXSdFZyRVcqf4aRbci3ZY0QdbyiLMbFArMrDg8d+bgpi6RNyY0
L+g9vRagRKU6owvwtaGODZZf9nIna59NXRgrt/bZRzMm0pZodhA5zWXf048GKY6QToeekqsb+d8c
K7dvGfrkNG5750odBn1vgO7fmcNkrpyAD76WqBuzap7emY6xuEtJj2LDidFSdMcqPFiNKOODUNVJ
3DWhVus3OVFwuhJrn+0seuQUo2YBUIhWkE5Ov1YRehu1FAojELi67jYoETaeUhlK6qa9KDypkJwv
FQAWf+Wqea+vnRx3MhowkDOzDyQJlN/TkRFLyp1U06CYNHLXZFcD6WRdeUWrKcljA9cfhLHeKs3B
xhEwbDzLBr5zM5hh1n6xsp4nfEdGjcZFhe7jt7adpMBVKhUYeiqlbbGxnUbfBwSr8PiKGv1ogmwE
31yovML6G8SJ2W50wmP5aGkkq4gt0bPzr52G06y6UmYpIX5ZUj1t9TSVw69mTJFlgz51VWwSQI6f
lPQmuuPOwwWerAedSwr5p/MREz/L5D3qY++0G0O9d5LATccfn7tIloMsJj1u+0ablEB91H4glyG5
w+iG35yVPbXcx8tBFklkE+D+bUhCfSR1czXFE9JVFR7tNf3f5dZdDKMtbifTgpJdSO/fIg7Wnfxj
PK59yTLKWA6xyKByYRgkEawJQgPBjdK40rgxX8TP5l69u7wwy1tnOdLi1imhkFtyxUjKt/gKFS5j
a3wJrrBjuTzM2pwtHhIVrH8O70599L9km2gj/8Cp/vZ/G2Jxi4W93viSH6qPXNSevvHdYCvtLg/x
7mLy792xnK1F8BViQaQVJZ9R/im/lvtdCOvAbe87cPp/Q8kNn5yj2EhHpOKMtYroUitgeU6X2V8a
SmXc9HxfJPaVfqh9b0xv5bpxK8m4UlQXPZivhr0V2lHRJFcySgA5R0m+nuodv3nTo9lh/kScrYZg
fHlaliHpclYWN4gMeD9KBvZQYD2n/fc6+9VWK/fHhweC52KuP9M7WZI21YDIDw0O9k/s/kyvlN/O
b7ERu/xw+Us+3Kb/DLM4DfkYhU4QM0z+Fh/yl/FJOo77/22IxUmQzKLRUtqVj+1WbOdtOrqfjabf
1+Ofr1ichEaDTj4l8xBXxY24Uo/lMV47CfMNdHYS/hljcRKqQC+sSmcM5VvmuN0NmCxc16rnonJb
zYv/ys//27Qt4oVaOLLUpOz+/G26lh60q2y/tvhLXvp/J+yfb1rsYytWgkJCVPrR/13cqPv8t3nb
825fddWueQju9cltnoIVc5a1Hbd4GJs4H6ogZMxx9KRHs9xIhef8NO//t9lbvIxZIRIUHpm9fjsc
/tt02vHyEB8+vhRNiZcR7+KYnoYROOxMgPRi9dGqrnLph63/MPrJ1fpf/9swi70t58JPoolhimDr
GPsovioKL9RXDul7O/rf7U2KD92I1MfEWwAs0OIBbix451UiT7+c2g4yVwmH9rsPvLGDJg4xfZdn
OcqEKGGFBwmzjmwTo9X4FsaVTtiBFcJK1WE5uQAywF3NIFagLrSOF/fS2A+VFjW+8suOE+zf5CH7
VhEhE66VmksaOqxEUvMsnn7+LIZDhxsxIIqqS3YSSmv8nNgJfgsjdXTXj8IEV2ffWgsLly8H0T9J
D3kAuFWAM0u5+nbwkeXWVf9XV6t2GXhg3Vr5isR4shWPZlX9SccuADXA5IhxQcrPXPf3R/afQkMC
XDUUVVL81srU8Dh3mezZEm5WljFhARw1xZpo4PKAkzfzZM11YkQvNNxlTs9FQ50K7JUW/qlVKbye
gjj8ZuJp+AVBY/vblE/5TQJgf6XYeLZ+sz+YYjOpCNPQWlkcxlRL5EFCeBkFTxUUClWHPcYAqnf5
LJ6tHqr4c6cdIDc1ONBep58mFTaC66mS/amk0ik8JLjzH85sqbwHYpKuvDjnnwQTZvbYBH9ImroU
JbUL6oEY36R/CjNrbypsG79npbE2cfNqnGx8APAzjExBUAhKwxJqLPlIFemxad6HQd7tCsk0vnRW
qBwikT70dmceJGwrCleSlM6b2q5fycSXfTCAITQSbfJSODgcvqUDtiEncSkFwr4vA54FqK6DXf2x
BhngeJYHLcq2dhWGYK0nWLw/UaTMVMc1hYil1zjhP1uZ9HeA5WI+qPujwQfElH9YQrx5Dn2E2XXx
0EhoHyMFEtdWtjfaphPfU6Q7rOuqyXRlQwe6qj2BELLjyjq770eF2kLxiodvO/pejXpe3LgmhGyz
dJ2kNuurVK2NYkO623SpNwqKW4dRryP9k9ZGTCl9EbiOIKLYP8zp6S4tEwdbgz7W78fOlL6CEkZU
uKM7+1jZqdLtEMHJAUFdPhlnh96mqUdpiiNIkwjg0+mYFRs4sM3Uvi8UJo2ip+8ihWFdoTGvHX1w
wl/03CpXXuDzvcuZB1bE15LJg8c/HdRX+y6Zitq/D+qAxlcV6XWCk2atwRFvG9vaJ72mjMcw7eQM
ZoCa+Ru1h8O8cissM8p3x2G4vYBBOJHgJE9/RjenYToU63tzEvX0FUUVUW1wIDe1YwDqrNxMFfW8
LRWagkQwSn1jJdg5u5ZmVZG5w0I1DRLGsrQkR4VuhLKaP0zxGPY0BaJh2BmlPwZu1ppi7WI6G465
Bm/H5gIBBOB1ccHborJw27Dih2RKEmo+dQYDXoqglbsx8/7z8s46m92Z0MKLiWQTbzPw0NPZ7WNI
ZEbQSvfYTY3fk1ZrvSLRsn0Ri961J2pLYxINGwp29sqePr+b3guEeOfMfwDlW2xqqlQG+jBJ9aAF
lfS1Sh3nRu8i52s+tobHR+vXWpyq3xVfD77qSvCmKk26EpednStetJkvOBMG+YclY9Ax0liXREk0
zmMTzbp88bZQ+/hv3xvZlV6KXyG6ZdvPTTna3rTpwUARB2HevcTsGHo/RxSt8VAVeXZb0wX93qe9
3n1HOnx661WrMTepMZXRVz+Y/LV+z3LBKT/T32Zjwa/huV06caKMXsad3Q8PZm7ZN35CGfK5LlQn
8UItqugagOZJ96Pe9Pt8RBT3s6v+Xv7mOaQJwN/PUC5+Jyh9muH40JMcKV4QqfZVFtttfKV1mNC4
Odj1r1mtFj+isjavsm4Mn7XcH4yV220ZAs+/A2g+5IoZyUip+nTjS4bSO2Nbyg9l3fijS5BQVPte
bZIKITwhQBa1abGCgDkfE+AxMgEM+1/D7XTMdkhxeUCq/8HBGmXT6J3zbSodpEdiaQPKZ03webm7
wYXh9IOuCUmHjOjc4iaJjWZS67qoHqIJwZCga/oviHtMO8lxhOqWbHQ0ftP67+XtvQysNFgIvFDI
q7K7eOsXx1rEhlaAmDcetBZb6VnmMno09FFbexM/GofDg2ogg9FPWrwLadvbYYXuD/dkJ4VXky8l
lpeqVaWvbNnlhcwHgcjkLgYZMtNi5n//T4xfN6ODTFurPIh4qN1Y8fNtj3C3G8j+moXh+eFkKKJ6
CAFAXYGbng7ltFAnMVlSHhA4z2+0qbKu2173ac2yRWEjRJsmyKfnpEPi6PKqnW9NGHezDx0AGNZs
iSJWasdCs1SVHzBPs3ZZUlnyVUnEYbsl4etPrcVG6dMjQv2nFcwWJSBcQib6OJPjupPFgxXE9c43
rWbnKJmztZE3cS0IlSsQjbPTAOAU5hYajKBesPlazK3I6N6PWTs9RLma7KuRslIGvNeTOSNHkcrm
tsjbp8vfeLZHwQzP+AV9fs5nrc3T9VS6GAJ6lU0Pce5I3+JE03daPeYrD8qHo9igsSCiQ5BbEop9
gatBi2Xgg6MMzWYsEx3LoWBYuTD56fzaf4N3BKdmTB1uvHgkwlpZZIFGl00tUhnhvS9VEoJ+1Yhh
qanlZfw8mGVYy24Qw44wXIBopRO5WhQG2dNUdUY6K8KDoP4LzqIeD2af2NisNEmAy22U4TbjJYCu
nGdaIdYYuw5iDP6T5kR+V3pSYPaV4wK4biWe6ME0J0+bej/9Vmt5C504G+rG3NP4bil0RTBQFK8f
q8CINz7GruOA8K5VpNei8PENcOnMU/nd1zWbJPCiZtJMqu02lkFHnF3A8rtwsxMb8EeVdvTjtUQv
OuPQYgKMSceYq6ViugEI6diiMonypNv1kDRunAiHmq9wOLSq3yAoNJTx1ihrO75GlyzIn8JIzfMf
6MMFYXTE4E2HDd2bso+r0pgNowjcQlGx8XEDpGxKyVXVIsGcRtHyjjxHakz6gb1RlkcqG0r0OEUq
nvZu4KNYobpTXwRmS6ZEveKQysY4fWtqpJD2ZHV2/AbOy8F8QhcoPX7zjbGl7IllYbSrMMYKX+BU
Zdk2xC2GxBT/QjAmMqDz7qrnBfF3JN9m9JYPTSzvSlR9es8op8580BBPKl3NiNV0N4T5JN/aQg+a
G1UkRoiLjVa0sXATLZhl4qIGO1HX0uM2+doofgLgZWjxdj5AobakgxBa093p4GBStIu577fO4CTG
bVzh0fJLlim0DJ4SpchweLCWdK1ik2S5OCqqlL+iml3MyrXqEG79ROuNnSFweNk7TibJm1Gth/oH
voJ1th8JdYN9QV1+PAZmkXSbYtD8aNNlgag3li0J3ev9PumvW6FV+h6bFqf3qlLDdkn3u6K6wmrS
tH/EttTaT6M/OtXkRR1wl+0gJbnwwqoNjD3iLWkAO8G0ux3xGJwFw64x2U0mu+rckf93uOkU8Cmx
54Q4liAwA8zZGl3V7O24YrNjobVF0KLEnA+nw2a8lQJJmq7oSInmW9+1avirU2vd2Pc+aJL7qUs0
3OJFMvRuig7f9EdEeOxt8UJp04ygrp4N3Ci+1fJP6DjApy1TC0x7q1sFOpyok+razjSxnP8C0FKf
ia1mh3CLK2qjljM4LSN0cddukZFytcSvq5/8BLs/DmStySEqO0fetro2pHc5ENTitSTNjzHYQdrk
drSV0pC9EFUsoHBqj8SXyvbDdKec9DH3itgyxsyTE6Wq0aknKk43LJ0W4gQ3YZ7ytdADCw/lJPQ7
/3fJT8KYR8JazTc2Sa0jwtGXmT/80bth8KHmaALR5jTjIvgSxX4qjtA7Q9v08qKJmtlFSs6Un3Ya
oJOpgxggDAozEU2GCwu15WVVMiEph64D0v43AzwRNodYjZiPjVqSEf2FK2GH2wwGkvN8+b04e4WR
3PjP4JNsjGrpIqbhYyIs3hLpp5LUGRgwGUihl1TV8MVMQi4cOSvClWdxGd1AVQZWy7VNDgh9dFnO
AOUDPKiS0l9RYJXNxheqU+1aKdSGF+RUDOvt8hcuIxx9jguBZBF0g9MATHj6ImYRxghOFVcM1zuO
1/pFFbxCW8js67jquHPUOLK6jIWfmnofqMag/Lr8C84+GMTTbH7uALSFub5EpwDpLwounuSxwLbt
0Qm04O8g2/V3VS+x8/v0WO/KPrNeI/De5cus1RgZjo0VPbaoth7ywhjUDXXppnODtLTLlRjubG5x
9SCXpuyto42FbNXp3Kr6KOHc1saPSp/jlgbozbnDn7a57cM03WNIqP4izI3VTWEl+ePlLz3rcIAE
p5CAdgPQfhQBlvlUqBsS5slp84ievP+zMCPKF7taDEWBf7KU6e02EVjbe3hoqi95NYoBehP8g9by
1EkflO+d5UvDSt36vbHwb8iCciKpAdMBQYbttpySOg1hSIpKfkBzrtPCfYCCFLrxmU1kcsudNQzJ
rgH8rFPQiSaLWmIUVPaTyKwUKF7dJXWOHLiM843nlJktDhQEM1NssGDjjtGKflUB82x7khNT1Uea
a1Z3Bax2uoiOlI9C8zP1aUAQ0NynVhmrh75wiISIkIK1jOOsCjMrzRM5EhUD5Z85LqfjhSU7MRwN
+SmNJl37SvldHTa+rdXFLhzKFPxUL7ge9qoqNZHiWlxB4lYURq/tKsPCffLyPjrbw0B+CZYBTyIc
Pf+k058zlLIqGt0Kn+rat7ZKEg9A5lDXNSKl3qhT0O38ySi9QYqzlR7V+cTPWiD8iRwQwFFjEd2y
+FJY8Co8kZYRb2pTgHxy4Ts6kq7wt9NP1gLQbyaMnvkT5swvWibnadPXU0ro+2RNVnyETxYezdqR
7sKgiY5mqyafhLMwHsJfCtc91xBlj8XEZpJSNX4y1E9Kk/tYHZld+tCEqV9tmjJXK7eeDFh3Wurr
Kz2I83klBZq19ufzBzh+UYXoaePOV/3wZIQYz1yVkSNlX4Iwm6KNlSHXvTKvH2zo+UlDAB+WO6rj
SxGLjAZZ2nd99SRBfJJ/hlFN3F6XdobjySj06IoKAbJ6OfYb6QYUcDNsAlQiQ8/Ow3itSLF80En9
ZrFmfgriySCf58n5p3aQxqkdxF0fPM3w1M1omP6x1r5WluYJalqHy2fnfKbJLqABUjkmbmHE08EG
X0Xhux6dJxvJhHsoCMptVJjobMuoX95dHuu9c3Rys84C68SusA9QQATXezqYb2aNY7aV9JQ2mSCv
Qh/XqkMP+VmHTmheJOn4PSe2T2+QtJIl3F8RH3goStp5N4UmCdHQ/JlNLrCBqXr/Xo7KYbadxjDW
PlRNVytf4rEIkqsU6BpC6piEGffBYPc/Ln/I2aQB+ScgoBqKNAhd6nkF/1mhRuAoa2Wy8kgjxwqu
2BvlL5ukMECjIDalzWdHQ8oC3VGkqt97GYtZ09JKRic3NR91KTYeMbQFVmZKxrYsCnvlIMzn6mSB
ZtUMdM1g2cyKmcte+IiGG5a0pjFjUJU5GxObsJzqQ4pM+oZWiu5GLOuRZzfaiknPPxtXzoLKsxA7
XhDggJedz9YANRSHpf3ok4+EdIycLN4lAi+VayFkR1qJfc4OGvS6WSYZFtM87pJa0KJ9SslHRsfZ
aBtP7ybNi1ohrpiCGkh3Fq3gbJbjsWsAONOrpglPMXcJIItDLK2dXlafO9W8te1OXFWx2f7s8/SR
jGjNkftsNFoTc8UerjRSOWCNTzdpUfdNTE9heIE4QO99qmR8cK3cCfeqVYTFdkSdeK0iuKz2AFcx
5yh9JsRwoy75fUnXVH0bT/KL4/jZLTSL7LqNrHLlQHzwZVSnZ/mT+cUn5Tn9MuxWw0y3c/lFav3u
weiMYYuVQbLJR0QbXVUqXz93APFlkgFqU4Cn5g98YzFei184Iakfv2BlLrulEyTbrhtTt4vKaSWg
OP80uiwsGsed8jHh3OmnUYhibqukeckGs9rLxdTvSUq+FASQX1BU6j6Za7yj38HzzDyHmfW2GI4g
NipHcxpR2+xnZw272QldJJ6Zm2s+U/P/6t+rxSDIpz49nwGuTuRET79siGZMg4UmT221OT7t6XQM
UWe4CbBJfri8XmeTyEJhP4C0GY8oUcsiPEWF1hy1yWhfxsZJnmx0WmxhhQW+j01wqIS58qzNUdDp
l83Hi+om9Wge0uWmN+QJfAIMmRdhFdaTEckGNbRB7jG2bq0h26KzAeR1hh6JT96XNCGRJaAtxpGb
/XMWcb/eF/I42Vn64uS8ci5RnO9OZMHe0OEKvbJXzmeV+4ReNp1mbi825+kCVmbZYRxrjNwnpnMQ
edy9WTAPHu2E7nkr8rX76wxsDP2FPuusLgEiBezS4usocQUJJCfpGYEbe3g2gbhNR8mKQl/x7KTy
s9qzpjEu1O2EjUZ/LIYQo4msDPPgOPoGioRuF7IZ3aK1m3TTdGGUNZiC9VnUXEe8C6qryKEstbgN
aX6quC1CQpaXRMgcSziPVi0NFGRoijUtrOVMzlgQtI14AWhhw6RbZA1yraTpaCL8PfrKeJdTwTwk
zlhuEXOKfxnK2K+s3PLowSCiZPHu3MM9Rt52unJyW0i+Wlbab8SMIg9cyODicx/vY7pfa8nz8gWY
BZt4umecGTcKZLbTsfKQM6CTCj8j9diZr4XsRMiKiVG0UrJp8dnJd2IqKSOrkcFr6HUhIMjBDcuZ
LOo5zWwV4UFXi7RoU4Pp0vFj0avW5frFr2BlYs4KECayJUBjSPRnMi5wq9Nfy8sZdIlfJC+t7jT9
q1piNAtBtYt7fLqp5UpbLajl+LUTEp7zQ4My/XeBQ3HmCTsLoShFdMDKfCUuWVwoFGNmdR44SRxu
LIKWcUJLZjRJktzcWTmBiKp1zg66B3U22RbbGKmkfV3k6fbypbnMgd5HhcTqWLCDsThbFhFSUUW+
mRjNHaJgYHOiPjgkmVNe5SrFj8rou2sCiG6nc2t7JjS9b9igrgHTFydj/g2AlQg8gQ5yQpbifq09
VbmvO+Vd0cdF5KFxpthe2o723qpq+2sjwmCN5/fBZFPVm1UQgGWRdS02LDjevhhypbyL21G7zfqh
2Eu40TwFwmk2ts2VM/m6ur882R8OCiqSzhuAhjM1USkEINSkfXWXYsVzDOhV7GXl/5g7s+a4jSxt
/5UO38ODfZmYngugqriJFElJlKUbBOWmsC8JJIAEfv33JMlui2VJHPvqczikoFiFJdeT57yLKC6R
VEsTyIxzbHTl8koPHy0Dj42LZJjHoCLDBTTq5WAXXtiTfZHjLZR2uGblwCLnAGGGS/lXddqf7uWT
TqR6hGPwcRxTl8ZAlcMebvPO8NuziQSCibdH56YX2zaO2aGFWEZtxw5L63awSnfd5ak9lLEbGraE
y2Zl4q9tluh6sPgRDWgsIQipY1jjBtFNURXpbpepdOC9hfWpjEyKKamqXpnAR4vg0610MMAdyY8d
i3ggqyPtxWyxfamL7NKIrHk/dflrwfbRYe3xLtC/WWzZ/wkAjrYRaRWcNUTf3qpuzS+nbvx9awz1
DqxbjhCTN+wd5Dxw8CrFKRDKzz8fwceDSbcmeWNXy0BAUD2GwpZGFpRz5ha3xhaVN+zSRhJ123yO
Ol73ymT5TmtqNKEOBDg5gQJ6OW4pQKna8Jru1phRIcxGJd/iAFDd//yFvtOaGhVCbgLEK05pR0Fj
3VQphkFGf1tZsPVwRRuSMk39nRPlwX6eXHE6ry5laqF9zTFgf00s7njp02oosM/ZkED+6mPNy7es
RbU4wbSw6JtD/tZMe6rUplOY9Q4N/v5z62Xpa3u1nvDfBK4MIA0P5cyNDJxW1tKr1DdpDFAdfZUL
e7rFuxQxttEy7Z3dbtj0gPtps11N7fSqTeX0eyRkcw6KRf4+RXnzu4Wg35ea93h25Pqv39V/o7N2
/XTz8X//h59/73qYvFkuj37838vi96Ebu6/yf/TX/vOxl1/637f9Q/tODg8P8vK+P/7kiy9y/ef7
7+7l/Ysf9i2yt+vN9DCstw/jVMvHm/Ck+pP/11/+4+HxKu/X/uGfv/yOf7zUV8uKrv3l+Vdn//rn
L3oN+K9vL//8u6v7hq+d8CJtfa9VMp+u9u+vPNyP8p+/GJb1K8Ew9laPqp9E4HTl8vD4q8D+Fc1Y
JiNo3wDpIA01bbtB5v/8JXR+BYFKXhwJRgB8RIC//AONav0rL/oVHDtHTc30Jgfi/fLvZ3vRSX90
2j/aqbnuilaOvMuLcQSJGfQ9MFeuQ+kBkaajKKrzQTuZXrlcCjWJyd5NsJbrGC0agsGdPWaOEb5Z
ESM2grgelzA9WxrHF3dpODf9K4njI/6UfhYMZZA4oUrIyvgnGXnUOhD/wMj7UtiZb5dIxJm5PB9k
sRgfZBP0/qVTdWj+7fAxDKb6JFvFXH4s0Ot4344gOlClbDA9NcLIWE/I8DrhzQhiejv7pnufm/Cn
TQZqClYG+HpSvADtj1abWZkB8ESnvjRscAqxFU2GulTUr5ePEN2LdddYRVaeLKjxYipi+fmwG8ch
fK0C96ee4zGI9+g5anA02FHPYUfWrSqs68smq4r2y+DMc36wHaISsvqAPQ8sSCQidkOb9dFFac61
PM+k6sIvP2+Oo+DTw/4VXH9oA9GnDsmzHLVHWsqS1RGRgaYK09w69zupsfpyaiLzoi+yzX4vi2oZ
Y18giM6BLa/6s9L200Slrbm+koX53uOQouZkoJNZYG+PQiUVsdouHBHP+8YO2huwF7iCdZjEgt/u
VDS2LqeYRTuRRwaRhNp5KOiMc2xVSG7fdGPprKc/byHdAH+s1WjokKGh8APaTqs9MdFertW1A4xc
pU5wNnEO7tZdlwnktksJOSqLxwx/TwX7tl5HO4kmrym/enIgjo1//hSPpJ0Xj4FImAbBYn9HGoAk
38vHgNaJQABSH2egWPI2/RwMzlgMbzxzxLcpyVPKYVlsm8KtiqtgKrcuTXI36nM3XtltJKjEaRHl
V9NVgDvatSvLNWHz6Tobh5csz9a9rYx1vchkYPj3uVLhuB9IjmN2O0vKmvdN6cDTSiJqntV9Orv8
Kac+k+Hu5296PAQ4oVOp4CQC0JeIkazfyzc1vDJqhmJJDyl6WBjTBU09r92Z440VT9mMVmvUyQY6
Sv+uBkrTxoRbAmFktxjAEIEFGyQv/PPHOhoGZJdgM5BI41jIEvcn6H3vOcWKkup8aIClVAdiZdGf
G9ZGzg6PMv8K1UhAs26WG+GJCKc2e21mvIz7dHWZw6kWX6diDwr6OBfqAXQKIB4OB8sQlrxU4Vbb
SDWs3r9cQt76MnfKUV4Phc0/B5UCJZ9VPQ6DbV16Z7KxpuVNRoW9P0E6tV7LHTSd7RMKamp7JQZ/
GU+xkLATkq/SJEqS/OT3X/ZfEFKGH9OVhCYMqvBgjZWdxzZYvfGybWT9rg36+bVi2p8GDVlHAKP6
GIlutLbCeXlTWTvKgI82HVApM8OrGdad/yEtK8N76+bjsh1ogC57h1M68WQwtGl9KQYPHxlpU0R9
TU3+qN6m24DlFI5hRN4aecjg6HFSu1yIKuvxsFHzfBt202yRjSzK5mxD6IXNT+Xzjd9vA26UubAS
PyqnG+R/Rz/Jw2D7tBAU+w+RUfqX9mjWxt71a6tKSFM5boxgkaOSGQQ0MuAZ+iAffz7Uj/Ym/fCA
QkIMI2A8aKHZl21prQLSQzcOhyqdwvmmWlQZpIkslHPibUradxuZa/V27rei+7rgCCBjtwq9h58/
xZGS9WMbMvsZ8SE9y0pz9BiudE1DMM9BNtjFuaoc62ZayFgmZTaLrImLbAmwsUX2uH9TF7LMLjx3
gG0UqVSpE1CZqfu1JuBdutdWqOOpSANRJwZOBRYDBZtjQm4eIV/D0bBHIdqbodmPyxIkkKzLaWcF
oGR2hidX56QWeTslMIbRzpSeV2SHunTr4L3rUk3OkiZb+3c1Qp7I41MbrN4yspvxlbP347N8s2/o
zmTBclHgpspMkuloQ50wgMJPOpwO/Rg0H2QwBfl+rYd5iHNr7KvzxrImECQoLE7xli5e4virlZ3a
/SSsjwFEALlrUqdJxrxZlsM6ehCfFwvd8iy1msR1xdbmsSqN8QwJm+C+Wv1Cnaumn2+XwBTRHt/r
qYozb/bPC4Jct4uxwDXKS7Df2TjEeMiId4GzTEXs9y53CNqOb1mls8lXzpl6vBy1hCaG8R9/MCmP
Ip2M+GXoQ288KGtbixuTzHUZ13IQ3rVD54mzYvOKN4FpNB9+PpK/e2PKgFq0Ef72cVICREzWzLMz
HWTbIMAdeaM4wZo8yw9m04rp3C3MtCZAt6T8S1XlxymkoQUcbqmQkO3SA/mbcybyjTIFhjMhvrl5
6l1TesHHSA3NA2AWkLrBGmR4tCJwau0atuItWVOAoK9Ml++8/mNNkoKoprccu1J3Tp25RrjIA5r9
YjyISVlTAqOnBEvqWdly00d+uKucKste2Ym+d2fKXlRDdbmGhP/L17ewv17CsJcHGBQTfpdz2qRf
R+Z0UoyLn3WAlayx2/dhNLwSNB7ltx9bngOeTtCwA2pdy5e3xqV2AicejQdAqo25y/xR6fOPFZ0P
YHxP0LMord1GAo+svIWR8gniX36bsFmm40VnmjTOXx6E4MUYfFRRSWMf90I5dn3TIlPOOtC13psq
jPqHOmyiN8LGPPNhHpR/voUqn17p/eO4CfIBsmamTq08+kYeNcSG0D7JT3ZCz62XEIJRG74fent8
v/TCEEm1iL5OhszutjibfKPc//y1j4+lrH9Q1zRvjAmAKLV9NOsLqNKDDTH2UK2yjiiItGLez1VQ
BDuXFHRiQdSJ6ri0ew/3ztAz3nZqrC66RW7LOebFzttZgiqP00oMY2yt4+wffv6Ifx6lunlIPlEr
gq1//ITTEOoyUc4TFsWqdrghhOtvm7KMM2r51ogzbQUAHdTC8ErXfK9tOKrDiaScT1x5XDLCNyOY
onUbDr2ziPcTcI91hyCDkya+1fj1Dvcm9bGKpIN2eFn7F1Pkt298K7NvzMbfpixe4Y/kbzzUMO7t
acZi+ect852oLtIhHU9GvMv59Gjz6vN529wlFQe0IKvfZycvcQFZ22rZ4/Fh+knh2eWngo6/deCr
nNXUhuYEA4ftNeDDn0OiSJ9FyPmSAWIJP3oQW1Zz3/eYFWcR9A7GcgOdLa472zhr7c7CsnrxTNXF
ohyX/jyz03xfon3q3L7SIOSujvYwIkpECnTxmdFyvKxEfbl6IjLEYfK7rdmJanK2fUklrYyXqJnD
XTCm85dOLE0QG+acfmpRFEgPa123l5XSwtaM+fYDwt7B9NqSp9vg5f4KgogKK+ckcESclF4ueXnX
TMhqbOJANOI7+3wO6zeIyw1XwjSzC0KL5sMky/aD0YVrvwOAPNhxVnrtidUtzcOAXddrFqNHAgas
whyYcLn2KGuReoIN+PKRlDl3vZpprnChqBgvYzd8SKPRrXeQ6jI/3lTonky1X3wJl1pdws1vgGD4
Jsf3FvvYkBBO0nwzi7MAgxhA/3Hbct0j3JMPyYZC32Ga7Ch9Za3+8+7BRonkgu5pSjkcp14+t42y
dcl+UB/cxe+pxwbN0hQfJmtq8h1r6RrcSqV69S/pZG11PyxlmF+3Tq+GT16l7bvtxjFeLWZ/56mI
w3GXwbeESQk+8uVTuX3bG/CvisOI61iAjN9YT5yzDVuExVs7RbD9fMLL22B3X4kL7+puC+bbbZnA
te2BaG+lPCgXR7h3P58Vj5XCFyOPhCo7LeUlehtJ/qMUTevn2ww4O0X4tx16J3Y40ZH5dPCcAVyj
gtlzT/HQxJQ4ngPVVPetaS9kD9as8cfD1EMsvy/NnoxGWZnVFd9T3mlvSU++6Ytlcc+pP7iDh3Sh
KlFQisbS/BeleMGt4Iwp47WK8J92hNAC54ECCaoQFHSPG3rdkHAeMzPabyGXP3TFZHYXhmyxJKvC
ZSi6OE2dVCVagrZ9pTaBOQ7d+E1rar8cbROmpVAYeuzeL7uZYqCCgdaUJ2svVBm9VdW40VjRYij+
KjljdUaiDKyW1efCmd1gPqvYDkQXr1vZvvXF4stPy2POqHRGck65Oy+ME2vKdZJsKupOhYkBn8os
T81eoqJ8gi7vZPSndsXafYdWZld+dQJsXd9nJjZQn0rBfpzGZEn9d6Ob+WXIA5hiDROr4SiWvmu2
OU1lYvYZ9E1n5Q7dLqpwim32IyAyrLIa7QTE5K7wxq6Tyh1KQyZFEK18ZGk6U/QHs57QCzkxp7Li
6+s6VCS3dJmaW6feVvBT2Ip0DHdNEOnBZHGumqJ9EdV66OQ4yq/7Pg91TkyVbkay0EmzcSyQ3zF6
BgsZ/NZXt80c+Iva9aM5r5+nZlzlR6vLVgsNA5/kEov4DFlu3SvTF6lzks6or0CEgi7b+DEruQvr
LUftmmqYaCk1QjM2Krj/XpXScrtpjvTv+sof/avBK3L9bxzvLO80bOCUbWeVC1MrOwQ0tqrfGo3v
L84NZlqZbZ6UQq5k23rfTYGoQdzyek/3T8HJDqdImxl2bVoz0fPV89MWgoFkHbZNBeTgSjV5Xh77
nLttA5Ucv9juUtBLbpCEW24ZHhRSb2R2pkNn8coMo3oB7K1GcoxeEc2jkaSezdH0kE2llU3nVjc5
DLycrChNrxwsOqO9aaA1DkPEVtvEiX/AGziZAeNvd6QMRmZ45ffl1wjdI/oJSPLj3EeDkk6vxgYf
jV3aCj2Bn3/q1m2mgYICf9HuzLdF1N3ZmV17t+Ho1Nvd3LeDvIr8NPvqUxoYP9QhNM77Ym5N9aa3
VDMZMUfJKTV3wtpyd4qLJcrpy6mCCygTlWNu6iR+2gb3rvCEcWOthc5gKrHq3sIfhZXcqpHZ+ODb
JF4PfbHOy25q83W6Qzq+5JHrpyfPXfK390BU2rWMh7Ii5LhBHsCoohNpmNYIS3faKALuLIV8rUxA
AOh1GggNiaM4DDPhX0URZjrOGb64OmNaLRlM93PTbSNZX9pdlDpxWnjDuMZNU9fdxSotvyviOQ2W
8Xr2ytmHglqYMjTjLJpRIIOrCmYkJvOHFMZOoMQ6n2T4H7Eq5BbJXi8JW3aW9yiJD90dKIMZ6JHs
WIFwIJOVUiASts75vHWGfuSSuUTQqzrYmFA2+3lppnMOS7zjIQBnxtTSrJD51kSomzW+9US13fXa
clMmy4ZI3B30Bv0xVzB4yNTADLT66xDtXoZgDTObf7TcIuudfeFLsONXdRB1xe3Wp3oLKVoQTKcl
/E0GW+BVLYMNYJv+qwIpRXOORlSVX59mmSMxUHNi8GQ6RW1TmJ+Ld1CXLSOKSTb21f3UQKGD05kX
K3OFJUZ3euGm0DzioRsYq+UA8uo3y0gHcRptrjt/nln6nGGXL10dnSKNVKS37Ww3pAwrdrwlrnvA
ng94bZfIfSpw2jyq8nrWzoxCAkRRVJf82U76Zta73ZKFRphgp1s5N5Eoh+KutyezOrHwdrfDGHCt
VQG7c9DBfMcKOEe3FmBOfhNUqDmVcU64271JBWcgkTz30+b1lGNiPm2ytDdqZsN/euEir4JoxrMP
5Q70+aWg/gc5ewLEqLLp41BlRaCVoxYKg2MNqdqMQ4wYtnZvLf3U712AFMa/usESxqU1DG3VHigb
hsONHKO6PPV75aM8kBtTp5IRGeaLSk7ZnO/CunSa0zmjbHY1kHallpWmlSz3Q20YixF7fZFmd242
2DxwWjYkap+nhJN6dNRzTYP2a20jhl+VqQ8FvFZ451s+DF21s9dBz6NFTtt6gaSR5Ie0y3TNB5id
3irDObTWCxkUQ3UP1F8PQ9VOwjvLqtFbIUWlRhPdSuGOfJXSi6JPydLrusaypBUN2ngSXnuStqSM
JxaWTfqkkgOBzMQ0F8UbBmwrzgY1WFZsWTWZG2g7XRieB5ERMqFdZL3ZpXMfnyUn7kdps8057EWG
sWsjpKHIoj5tbAQXnppP8h4J/JE05WDl17VQ6fIFuJDer59jJddK9XL9vJdXdZkSYLaQzfXkWleH
6zP3dYXoefst804HCs+bhJ16GVNzsFwdLj0FXp709X41t47ga4Bb9SLeTJTYAWBslt6LSwHZd923
y6j3zzZFKKwiZ5eWuqnQmdJT6mnX6xy7SKeE+i4qwP+u1flGrtfNwFcDwFKEwFBUNmn1DVu2pyJR
3S6PV5a2nlFRp/R4yKA+041tGBq0ZVmbBDGAxjIu5bU1/ZQMfsmU9fwcN8Hb1Uy3evhQGqkw/GQx
q04ccqsDRxcP7rgwKwVUdVZb9ykupT6ueGGsNKN23Y3MwdA5x+AyYx+UUgwsEMpwO76AGriOB0zp
UfRKzHTUMYX1tPVhsqXHDXGNnnrg8n1D7We7eizlPd0hqEwY0btgJelg7pui1huoh01FZZ5Ejuoz
ToZ+p7enRni+kB8qG2HJ+m6AFk8zYFRgmOVnvMN1q0O8AVXSJxjypl3DOXxbl8G6mhobUboTb5Z6
mDudpbflsVXkdQ6d0zZ8BFSnRaebFYohRkJEXdOQPUPaPe3NGWXwa1tgH1Leb61wButt1noVTdEV
s2caFooNBldvwVebxH5FXFjzY0tB6db3z7FYTz8Xhj+K+u45LLAKZNO/9OMaTh9Ww3GYjG6aS52o
rjmSJm4j9TJcoAepH7p3dUzoaISETPzcdaihQvRn2wdTJWlkufoV3fEcexSIOfB5Ybn6JZs8IiJ+
twzCn2+HUGR0JoovbRozVvQF0wH1m+7Cm6aOSQSaAG9TzuvRONo+FXUWDGyEEBNw8My1E+juunhZ
CEc/2vMlgoZgtzsbeglJ68qDqcwn13xsmCKGAOkHoLorYH7tOqcUw3zZPY3ndux01yGfq2fRMyCk
h9HEYzmNQxzgFPPj7UBDcMmK1AflEk90bfl1GPNB2Dsi/GxDq0d4+jXLepDjtlvKqbIv0IUYi3yI
zaIym73hGEF2RdzfFXfBjM3db1GehuIhiLhfoo1aXHkSBVhv/ub2tUldX5RViDa+aTZDP59aqq95
4wax+4aJQ+S5Kyn1VB/L3BSDFaum2MC45II0ZxcX4xhN1121betH/Decpt1NQ458SdwOWL+au1nQ
M85lLiuOHXEVoQxQxVu3gmXbM6DDvP6gstXmrwYfNeGjYFnVk9oFVaqCKBbT3GANpCgyRfEKYGQV
u6pmQF1zXY/URS5rzHcLCWJrSFAF31IUkOVYBdYbOYdd2d/iMyTM+hCZ9ezJt26EnON00s8dKPpA
Fpl3Y2Gd0yJXEI36/maGZ3e5F0anf3Jrq3dP02qtGmOv3d+at/04F2Z4qoQMx+08DFbZOtTjt9zB
IXccYDklwt1cYR2oDaYIt/TQK8tTNXYmz4YKCsiEQsu1WFR/GpQ+jOFywCychW9heOsVr+zYwNOn
qPl5ye6xEwIWQ2xj1KzEvq/XeMo5kbXsZViu5f049h4yuU06iszaS45DzbuyWXuMV72qzrw490Yv
+ljaVUjPLoiz+DKeos1q1ktp1Ysfw0Y0a6QcjN7rkWQNikWGH8PNYtz4RTqMNoV1q/AubQ9impE0
MNL1fva0yZWKfaZO7HJdeQXn6SOtmbkhxJpmM2S9oxSrD2UcQEaWjKezqTe0+lruaIJ6GFqP2Yu4
jbOp6zRV7nhg0EZs6QwUgsnt8XhSRuXjvlDznYupd/Re76ykRZz46aRru5nevX2WtanYRehMdupA
4hcJ3avn5QIQRsuOMCFrwEJB4JcOlko6qpj58GZsRqwkbjknprMV+xWyM0NSWYU+rwy46DKJ19HQ
MWYZNnoDDsKMmcp6FbCy54tnp/Jzuvp+LXd+Vz3GpGmjm+UZLwEfjWMWfjJ6wQuXKWDPQNaJN4z6
aaZN7bbXYJGyMfp2PlSTWw7Vqe9jjheeRKDK1L6bzFbcONIRNn090WysGowaD4Etm33V6hWV6udt
vPWR1ukPUGkf2+XpGGMAQ7ZE7Pv+2O5Al8+Ir7iGZGUzt4hRlmx5tPEtpwPEdWo/LcsFcSsHpKfA
WWYRKZvBcDQgp0XJlfWseVryZF5HxDPPm2vaGwUdggCMURdxmzVkVOIuDTfGcP8U+RQy1WuegwsG
rWyHmV5UMf7VO2CG8RDrbke1Rh8oVlgz1OsdnWqwlNI7XTgVExtEOFo60DKFDY5+XxdGlF8sPYoz
9ufViNSynXg0sFp2jJAweme6QnYZ8qeRmT1MGZp276J5hdWwFbmRbsmMJZAzxxHjp3FRmxHummSk
KKzhlBRdFT6QJjDfiy4V6nO+OBoHlWd044nbzEV/Zs9Zut5B3GiWZPM3ZzvJ0J3f3hNabcI4GbvI
U8X5SvpRFLuh6rbqTonSMD/ZkHHavT3ndmGQXI6WbIwzaxrhmoulmoBVw7/1y7jA/zU8Je8NXSSO
tnWt9rJT7j18K2WfGa0U5ZdS2hbVhK0LTlpHocdwLtF+8882ORvzu4aKXPoWX0A9LxHNLGl0hS5M
9jXd5jKLdv4YttXOBbLic2apq947xZzRgIwxNr3ZOju2STctLvXRLAXDr2TbkiOj5QgekYXD90B7
hNdvvFyM25fnE9dzlE0YoKOepyTB03nFwKyeweQiCDTfZhFWUBeBw+G9hbkJndlO8DwKGJTj00E9
43273dP4R2BZX81+mlVq3Ug3omkFX+SkAHxZ3T8duat006Hmc5z7PCUCb9ZhtTAbHYXDdRHmJ9IG
/ReBlGJAhcXV/X7YnLBf1sQLkDm0Yxss0MyibYeMMPjw83M4okProhR6tRirbSjfIKgVlm87zH2m
HoMas2vOg3nzK3+HoodeMsjp6nOQwQGB20dur5j8Vdek+jCTYjT2FQFKSxCCTlZUAY5M6WHchtc+
Zc5UxWRlX1mXapaurV+taF8JuGBFwqlsqd8zpfzcj7V/k7nEowdS5Cx112a5ogP75SqrOkRL48J0
NpP0iS82cw/6Uo0PToRz9QOxxFR+yUMhyruijEyG4TissvwiS8Na6lgGYHsq9gt/cKdk2kx9nipW
GCx4Xbdbu37G2E+nvxCf6v2HEghJUZ6kYzPzOXc19SJoZkqv310/mxaj/DF5FFDL7xBZaEE4lnFl
9Lo5WqFMFtKBiIHYSBQeP8xjOPhX0kn1TqAsu6WrntcwZlxIeiIfZ4cIp7CEVe1WlAFRWrO8waib
a0Epkg7zn/ahyXQaHqd+CucH09GnjXQN9PIVYeiw3XmGzaTYYW7ZuBvSP4+pLVsnnWj2rtJjoEIw
ZrvzF3uCw7p6JtBFkqZhb79pvU4PPqSuOvq7mYio09geHZ3QEH4/jtyMyl6HWEfgzFO58z2VMjDV
M3iQJHAdkfNoVgZPt1l1FMX2FFV9hE7CYw6gMVsyJpDpOUQbQjF/0tZyEXKKLLnKs1DOs/lx6wsy
7gAte/8KYqhNs4U1Mdb7zLWm+f3znqpVS5iLDtRYtro0SPv1S4oemjVpVtiiGy1DDbQ/oMSqG42Q
WzdTmiuDldkwmeVdzFfHPmEL1LvmYNmrZNd0XJLBSWDYDY1hFoOFg8pYqXpq9yrCH3XkC1O7LRfP
aQCKsTrSIAFR8UDDcy6PPCyRg5SBnvbPh8VsTkeOFM2EBTewknYJlQeFf1YMYDmv/noSCGcOCZPX
FS+BZBi9RWeHspGM2Glh9wv9YkkIyjImNRqi+VnNpf6rDTueiWSe8NyWMZQ3dN0AgINXyAxfB/hN
0dLvRefoH4y89TgCFEExN1Ik61NGrajmwHlDu6PQVUvyfQ9bUWcmsZeltiu8PJYZreoIrVn742N5
5i9RC953Df8fswVesAz+b+yDk4dOA/fH40v9f0g8AFTyTR1LExteMA+uNFXgHxfd8ACO6Q/uweO3
nsgH2K7+CsNYy69T2iJRRPnyiXsAoOtXijSQCCAMonCj9ZueqQeu8ys1T6DPiFZoZVftv/tMPXCC
X+FmQx4CZAATnD//CvfgZZnIoD4VaAT9MVxhIf3UkwrJbiNs2k9FlllwyjfzFTrBj66uS2PfIpb8
1DRH8ig3bel9auSIK129Hb5p5+unUta3FIAfXfuoGjwiBGcC0s1u07Z8GzU9gYcXeH/z4kdQK0f2
UjT2nN6At/3cQxs7a2Fmv4Jm+dGT63//plUAXiPSiDbeLbEw6N7QvjBAKsQ/bxb9hH/U/f7oUI05
+Obikbe5PZm37NY1rHQ/LUZ3Txki2mVzY5/9/BY/ev4j+MTCHYxt4xbWOimwNdUhqHHB+HsXZ8B/
+/xhz8E6K8P0ZqvR+kpd905Jkzn3H1LQd4bMj9rmqBYKmKIEK1hEN/gGmnE1VGbiWUWehLn5yrh5
iZP6T+sfkyMJI9XWgt28QcNgu6zJRp4O3mglyiskpdfUjVtr+mKYQXXy81f6QV88Yia+6e4ayVgl
6ya8KafpCvh6FGO3ub4yln508aPpCzGzbTlKBzckMz4bgPOTbvCe9pMXTLVvp+8RuPqPpjqav1XI
3hyM03wzCmtvi2K/bF0MqcmWd+H2gbNNLPqkrN5WotwbrR872Wk9/Z6mZ4gV82cX/Z6ar9ECbH3T
78yaRy27b5pRdNbobv4430zkVpZ+OWzZhdHcLuWln1XUNb4o0g/YsMSzfTaHvwVszC1TFpzpeWq+
aSL0bp/+EjOitPZZY1FhmYNDY6x7o/vqpNErXfIoE/G9Jz1aPMxwSBvg5vONY+RnjvNlRcrQp0Uc
RdrjYC26xkfUMIQ7sDvG1Ce2KyFWqMRso/Oqek33kF3m+y12tM7UQAqMwV4bwGNrLJcoBtgVh408
sXxaiEOvfbaEv6X9TZodrE7FtE+3JoE1x+UwJKmbIgMgT/lwVR1wxo0n85UWenRP/l4L6Sf+pi+b
NeAkY/TFjWjwFbCH4GxR5m+hcJPKKftY1mayDB0pv75/Zxn1BFZ3bm9Sr7ybQ04+pvha9NGbom9+
ixyyNyuG1FHxmxqzDxigPAxTs1stda4DvCFfL0LLuAwm3LJVrkHTzgd/Gb5UgESX1M+T1lKfxdzs
81rsojy/mIw1KdL0dAjL83zbrnyp3hEXnJtmejJNwQV+MUlumFTJKaiSXl7z9Wqcp5PNtW5AZX8u
WnHZ9pYZOzZ1xXk4yYv6pvBBQgojPHg10LW6vluM5VCraj94ZZ7IBQxXrWAU9+eBjfryLC7Cer5y
rPa2rvsDOdk2Waf0GlWev7kKHq3h1tJkwpOVuLZnNjjYRyr21ykHm2U3lyasr7f5BgoxnV5zOPjR
QnW8sKuNrX8teYehP9jFcODY/Pc262P+S7ngaRs1dn/tLgwIyhyx3fef/tbifczWcztYeiDCxLUQ
do8YWXoVhsXtz6/9g73uWH1zNsam7ANPXCPaMI7xqrz8hnR/+bYUfvSa1N4P2l2HtN9ONad1VlRK
1vF6XaKbya3PS7O6/vnz/+jS+r2+mcUBNOpoFIG4NgTKMlvd3U74o+9+fvEfNY6+6TcXNzwVGiUF
1OuZIxLo9Yra8EgZrZKm/TfHzdH6qLBP6IVvDdfSWK+RIVGx7bfDK2vcjxrnaIkDueu1c7YN1wto
uBiW5XC6DFX+92KKYwUTRd1iDN16vK5V/SnY4HL42cPPG/5HD340UZsoXwsTlfVrC5xJkq7btYt2
RvJ3Lg7B7mWvoiBey3lh2alTy00injxpm+BvzVX32Gq6RMK3Q9xGXFcq+n1D2ijuCvOVWOj7rQK7
5+WD1/awli5S19fNGJ604BF2JKBf8zb60cX/NEcBeFQwsq9BtkIXsDdE1sd19/ea/GiWpp4C6uSE
rDJiyE9nqHw7SiCvacvojvvzTg7o92W7NHNTeUsBDzKagGB5W3eY6+qdqMr/x9mZNUeqa1n4FxEh
QAjxypCT02k82/VCuKpciEEMAonh1/fK09G362SXy9F+uvf4nktmApK2ttb61pVdI62HFodmrE3q
lc1nJNOPbtbFqB0YW1aC0+bU6apfeJ8it8mGLw3a/8ONCVo/ryY6qtRRHWZ7JOSBuEk/0W1/UI+B
j/jvezWCCJ8XndWl8Pc2b430rNfVX4ewhpA/WdHt3EAOsER10zsnYF1UFvZL1kaVZ9+hZOiRT+8h
bsBf9CNC6d1TTbgdQurkxxazvVDXy3REbsdPyBBpyOCk/+ILdDEhjJX0Z4g/xxTqp/d8JqCHmfGT
a/95M0Yvw54yDcIuMAR4mH5l7aSnzqkR/hOhJkEKhjpCfw0ydkeG/ZcGw6XQdx0niTPIfkznmoS2
IhUkpUJ87e25hI/BWJ01SltYaheco1rKR6uTY27++1f/84KIPu6/3x7bhTezhq4r9bgo4nz15BWd
AHsbtG1/aUGH//rfH6FLb8DnVioVwGyHwCHQxGfNZ3blDwYuP//9txU9690OllY+pP6IeKDcG36y
Jf9ss3Ohmf+fvSoaZf++OkTh4G4Uqk8hWKd7AqXjFeK7f4Bqi0q872DagC9hj6DA6hoiqyACuKBP
auEHX1vZLqGPrV9jlmVKpQA637WdutJN8OvvT/6jG3cxb7QWJOAKJOa09emPjtCfZDA//35pdi5H
/jB/X7rUpgxJJhmsNWnZznpv9wvDyXoTYL9qOUWYqxwRIOVMY8QOPEN8ReOpt/sQh07kYI2rhnin
brbBiqgnfwr0vS8b61oWPNtA0N5id7NYkZVlEpLIEctxVqnt6rA6aToSbGvhPZwtgrG9TkhiltxJ
wHKEcIIL0IdwNAnL9Sh3Yz0MUByDqM6Leo0oDoVuOc5A9qJecCTFdHGyAtqELsuGWDorf6mATMDO
LxMbd6mce4A/xpesmpYDgja6GGcYONXn5IdehjIik1+ixz+AmTmB5o6jLbKdWPDin9UoOPAbQ0hc
urCYzfcZmfBRL4svrjaXSD6cq9TLMrd9OsoZZ1VLtYYI3f5kpvtgYfYvxgMTHacGJqp0zgsEfhaB
j2O/5t2HpnEDxSJILGWHNBCoxwaIdET+SWH6wSx1Gc9okFQOIwXrUkzlYj9kTRtagez3s2M++YQP
RsMl8tTRdQ3DHunSTGVHS9o8bB2IlT4ZD38eDpecqAoJnYBp0i5FK15HEJpNkQnOzhthLXt7sapP
ns5HP+JiMp/XCmfqvj2kQ9ffaJV9A0Lt4e8/4aMncDGJz6C086Wf+hRhwe4rV668a8jaJgOrSPz3
j/jo258nk99m8mUFMRrC/S4lghyhuvgJWdkndfZH3/5irlPdApJDjhpJIT/9fCjoIA+IkWsPm+NP
nvFHH3FRz2jXqXyyjCx1ChIcu8EyO9dXXdQtfP5Shxxcin/fIG1pf1GLw1LW2Syc6fJYBtMnfJIP
bj67MIWtPrLETIdrW7XSoS7VNUJov/i9L3Y51TLpHORilpYwSHhbKA2/9MKcT89+f2F8yIEWD1Dk
FNjsvQymt9wNvlazXDrunRnZamogLPWBskVoel6F5TR8RgP66Gaf//7bmw4R85otPPDSXtgkhlqZ
RostPnHdfnTxiynanWbTe7VkqQcEZgwU9ilbrPaTW35+ZH9Y2P9Z8H//5hAtOnroWNoT050gcidR
HqhipwNb4diZTmHvT/8/fv9/iq9LjCtBHLUP3YWX8rlHFEwJ5wrQnoh/hnNj87VX6GLUIpSzcoBR
9tKpKyKI4J8sJ3j/0qUvIzggcV+cTi14yL0FCRoZIAf37M8czR885csEGc5GUZVG44svGbBZvLk3
wv7aMuJdjlcREMiWmUqhI4UtwQfOsKMvf78rF2bP/zzUS8IPMDtQYoI+ns7lsRn9LeFVVENd2Txk
Aqrq7nouvJjY21m+O+732n0mdL1y2d6HM+78T/0BHvLNmn0y7114jP/3+1wsbBS6oqUqpZ/yDIrP
eY74XMd2X4VL4OxJdsRBBdU3fl/uK3NqoONskQ6sewqZG5rN50OMnjWfjK6PHurFvDCVZbtC9Nmm
KA42be254aLKz7KIP7r4xbzQ0LHosJVs04x7137bH2Ds+2wm/uAYjV46/EVWsYkUXKZcj9MPT5R6
L7v8Dc35YoPwR/RAe2/Zz0X3XWTmgdrdE4AS/A4iOzeCMVGEEmiNsIKbKDEM51atgRnfhRvuxtg0
BxAO/94wcsR5td0rQi8NMimdbzhsuIbeuf7i7b+oEmYc/ns6U01qEQRfOwJmWW4+Q2afF6U/zJze
xUyzypb1yM+BXmyur9sFJoYFG7swWOSbk09fG7mX+UbwRZLCTFOd+vn8pnX+nU1Pfx+3H7w9l9Sd
1R9at7eMTLMZJtygTEtQvz+5784HtdNlAh/E92sv4GFNNc4s9wLK9vvObctrx1rHsAMCeA+iUtdF
Ae+RnJRb86lxx/pu1a6K4JqsN1M1Aq0xley7KMDR525DNnmB1uGInSC0EPaD58zOJgOifFYQZ8ZT
O53zvrFrkcXXTuSBZ/n3qp7XK0ivjcHNH+2zvnCLHUX8tbt/MUkV69q4tcqrFKNoy/zmyRvrTybk
jx7s+e+/reg+97BzrccqrXjzjuDNF5t9MrV+dOWLCYdMs+0T3ZYpDKR5QgemEmEN26/dEeffX9vz
Faf+OhUpTDkQ9kFUGENK+NlgPaus/jRa//n7b3fFbSyvW+0Zl/c3ZjERqho0x24bvceRu/SgISlN
Qto397y0F++Bb28lDbCz35+PTSp7jUXtwdA9oX/wxKnYeHKGf0eE2SSi1r7HOIU8/gFBmSHvniFs
QI0cVq5zj/DdZEB3Ep808pcJf/XGzX9/rJ370ddu3sVcNBHLKW1a1+m8ku9Vi6mVWJ8N5g+eunux
ScFpNGA70LGmyrQ4Kz9jDz6Dv3906Ys9ShFUOUMEXZVmfX5sneGm01+bN92LisfNp1JUqzzPm2j5
cIsl+Vw/fulmX/JUakwwAipxmXoMqum0/+J6fkmIb2Xd2BObq9Q1tRMH58jVTiv/a4WxezEtVFnV
wAuvcfW2v84z/YK+3PPXbsjFvAAwHBLaFJUpWSsvynWFwIC6auKvXf1iYhBey9kM/2SKoGTo59vq
RDMn+OLFLyqEroXVj0HMni51/gyo8BANCFT+ZBn86PW+GJXZOnF3WucmhRUJ1AQVAivSfu1xOhej
sqIE+jdUtaldBkNi4IYKZZA5uy/d80st6YquU85gb0ppT59l2XxvOmz1/35tEK3+PBc7F4MzyztQ
2FhTpMSxtpiIjxj2HnvCXOv1fE9qFRZyP8z78xyNDPNEjM8MvVhngbcyX+OFYostrdvcrImr3a2S
MK8NP93qAVeo0Rh2a+/o4CoMCbEu0zv0fkMql71rH4tcgmiHl7R9brH7ZJjb3YqE4wji4ZpiAu8a
b9fqvSGb81Q9+IBUwL6Dv6x4LayJ7LF+9K7YN+zbDNhOpMZr/I9ORVEguODWLd959pPwR7iyQ0pv
sNk9YjFwV/5TzXufARM0oq8qQt6yqC/FeVlodR/agm7x6b0/3ns5LAv4IUV3Byxphd9jifdsgU8k
+DFoxCvjc3BJG71gK4NErbzGvwbqKQxge2jGodxCC1f+920c6pAodztS1C/zHm6CSBowWDdl9q4N
jFz2EauZId0hq2msCwKACpLgVX8YySbIcvwjwFoobH07lKa+aW19peb+OQugtOyeHW8PQMURIXWh
LYskd9gzvkOO/kpey51jv5wNgqzxXgsqYToYE2BRIkZEsuaI0huvHXb0cYAk8jxk6KDqAY4BYifz
6kD1pnfnW2jPJMKmTIPnpFiMbz6Or+CUhGRarhoyxLWAfLCLgb4+/0ZHv/CKXaMJAJ86gB9fbCr8
s0n6rXgQE457AfEr06GEz9nOvG85gLB/Hw7nl/4P24h/Sujfrp3DiCJJh22EP04PPlIycAKlx8Rt
8SgLJcDCWYz3yWd9MCFdEpx5q5gy0ISkMKMfjdc+AtnzCaboo0tfrAF91XdVo4cqZVrQPW8zP6Sz
P33xi1+sAXDoAct53urixOZFTvN1NcpPepn2+Rv+6QFcLAE9Dq095PAWaYN3X8wistV0wAAT2kvw
/p8rnqG6nfDqGbETq32yx0+2YB89+ov1oYY1rp7LrEy5W//CmZeVgoHWPUjGq19u4QUnrpGp9/fX
7KOfealnVktGwTVmRYpksf5qApf0Fga9M7uhQPvjDNtveFlEednriGZwAWNM2sEe+AkeNRj4e7je
7E+Wlw9++KXUGVm+da1q2aTAaXbX8EPUp3Hg9UuBjB7MmkuewFk4fO3ducQV88qiyPMrm9Sbp7e+
5i9yyd/+flM/WMguA+BqeDelgogltfPKw/wMX2BQmSAqR7fYk0oFOyuAdR7g8PZrW7BLdbMP+1Z2
zpJInaY0EQQuOG2sv3jQ+A+A7LepCEFBjvRwWJqC8vDaNN0b2LOfhOR8MD3881b+dmlXKKClqK7T
vlqebGa+od/5ycv00aUv5oZFW6DIUKdMR588ZUP5DH74Z22wj659MTe05aBG0tp1GsAjl4FxBO7g
JwXcRYDAf/qU/zA2f7sldsZbXQe0SJXvyMMM12NIPEkfhmXxE1E6RR5aDcfpcmvB0V1Py61PfbgU
EaJdxkIX9rZthRMiWApca2R2JNPcFkmRB32MpoK9UzKHRdnkbIOkNIiYHRu+XZH12Sc/4KMt9aWe
FhAqM9ldIFI9N2HlVZsGM0mJs/Km4uHc3KKeWSCowH8Q4AUqg/MElFoTe0ZES1J66bmiWmEkwqo+
rKlTPXTyUM4WflG1xd+wqR6ZTIBTSVCtCUWTc+lgeBadq63C/SarOz2Y2KU4kx/objQ/iX4x+pN1
4YNHf6noZdInHRIPxPmMq1i29meDzPH/US39YcW5FPSqoFUTuqNlCpSEuF+KDhBwnL0+UjbxnSlq
lvAgAFLQlrDdTnW+bYB3g5o84O4WAOEpgtz6TOJRTRR4AElHkFnIJ9D80a+wgGIJm8GWMVDK6gQo
IZreLWMALJZm62qxYp6azGluvero2tyGN8Mbd+BXtTLs2GhvRiTNXU0jsiRVLp0DzL2oRIYS1AEB
zSGeELUeeRuA8EVib7ZvxBle4c6uCGsPgoxxXerIrzsVgriOcEWA1Vqkk5guborCPVpgf6CSX1qw
tqT7SCe6bhanqRK3topflp7KNx5M7N20pnsXXTncrG57JmYFVRKs+BKQcHuAgNj6OQP2JsEI8cN+
9hs0l+HeLMqZHDOI+DcAUdV7t7TO6BX3FhEe30vhwrRqI5fLY7XalaOYD9DZ+X3UOOURZqJ8W/X9
W3EOm+smQ685le/UdfInsYrXAGHcz72k3hV1YGyfKFAUHulkRGQJ4QdyasxNQ+pxi3wYvVuYZnEN
gUoEzrF/oMPgxtBWoFKd1jMno3iqC9WdgB8sY6vO+ifsifwG7emOvQEUQm/KUd1iuY5GS9AdwP95
gms3oU3GBcRkbeNfwKn0BJofKGxtldS+n99ksLbfFJ1BLroGbVQX5Tek9wHrVGEaWWSw7oxcnFhZ
tokqMgz3Voksl7WjvyAcolvu5M0NLgulh7IedQ1BNQJdoBI0ucatMsWyX9YiIzhNZhY4AgEgNI3u
YsBmxp1r91aYr6CpF9J34iEXZpdXjb0vqY2nM6sWMSjjku9JU/tb5sr5lUyeGwc9DfYAfJDtiCTE
sAbZPjRtAZKgYl5qIbHjuwBzzo5A5ak3re7KQ8bKPIS+G1WZvywPdVOvIiSWQH/fDUA4DWsGmoTC
3Ar5WAdMwRhAgTSM2LVo8HVZiBTsqY480OiOAdbQWzXS/H1kWZuYrHa/05wqiX1h1n6vYLneBBai
42xNyLbNHKCywfk9tXx2I2wy3GfpDW4VDXA4v5U14mgArsqTAXT/CHwcr8CmxAyId/HwhrakOnD4
7d4KxU1EF+wutakWnBVb1Vb3i7MBv7GMCteqE3RwGULdOzCwjZ7H3VoP3V41rX7LPOUduslv8rCt
uxkjYqQHZJDsjTLY8GpsqdzeRoDGi9eDQ+OIvVKTiOXMpl1f+CusMkFwu9SiOTTB6r4OpHCv7VVz
GdpLUIAVK12UnnW+X6xlvBVDFyQ5VpMtmfjQJ+XoyycbcLCjZ1G1BQ2K4sQMYQZh4Nfuu1dxkCFK
lwBuz5fhSmm0a9A4LeyTEEGV7YzdsAW76rm6Wl1vtdAlLe09105zw3uwqBJkJUA76nnyaWq8civh
qHkcB0MHuLf6NgAQj89JYMsKyUN9YQMp0MJAtQoHe7NeyfV+CTBw5n5afw7eCscKr7uFAaE2k2XT
li1MCJxLG+JXbmH5cWg73LqsyzV04PP4o7T87HwhTz/BR4+mVqWmXx2YJrCpaxv5EMZx9S1IJQxU
L0euSR3UQ4z4EkDskIPqhnMmS4BAV1gHM92dekea7Tq2buJ1Gu4q6g8SyfFOcygLZ8WZBX5NI+w6
VIPbhfbE4fZZhHuU6zBe9YMNylCr0MRsORkTJMxbMfPnPAmaSd8SNAiBNGUkAapkiCszBSCOuRl6
2AqqjMpv38txXN8GaOMA6F6zUE6AQPR9lMGTDhbDsZuctg0n0BzDBi/8DOKQ5e/KAUAn38qneGFB
GwE5OdEwM8xpYgdnad+56eFkmoiHhAabrSGmChrDWwAvXTc6m3MkUOTnpkaAr6sS7WmaWMzxktoW
awRMGOpXYEijDqymkBcBsrxADR3ZCdR/MIzwX7+NwPg9T3pFOA6kuLve13OXjBmv7k0fZLdiBKTz
rMwlAAfWoHk6gbBAOoIrCyRoMoeyxJlNZ/UedGU14jMLZr+5izd+X6SP5kVj96eR9xlK9Vwe6Dw3
e1fM6CDYjR/1LcbR4PUdWGAuu2ELwv3CCpxNHS44l28yJz8IZZpt5RiaEDDFHq1eNTuwLIsTaBvy
VykYbHrzfMOHDHVLMbg3+FVuJOQ8vSMkdrk1EDlHANib77KkfLMuxnqmI9jyE1gLr1raSFR3dA6s
aoG5DSkiQHKTb8Bk/CDSvxGlpFE52O4tAkRXIDNMD/+rnjZFnd1PDhYASWsT8qFZYxN4oEYgbgFv
3qxjrb23lS40dCS+EHfmegMowtk5a60xDJzyGjK58WaQ0xCCGQomv3F9jNEVNRdSmhEfB/yiC+tE
2AnhJcpFbddXAJ3JGhJNMWZepH0/slC1hovE33P3DbyryNLgSMGaHk1YMm5Rz/wgDZKoQYRg+PcC
6xrOebWXUMfGdedxFK0ztC7OJujr/SJAspPq/IvyMd8oYdtbnpvulRDebDkd/ZOyMrMB9oLcTUjk
SXBwVyUVzVyoeknlbotJN/h8VeENRfDBQ9MhcHLTDnaNOktbxQ6pgY6Ie23IPltJAyHnosAQZxP4
VQHbLC5/VUYj7NDKtwv4UQnQwljGULsnrgSUp3Y5UrO7GaGQiIPG5tmfs8Rx5nHjV1rAIdfSMWkd
L9iYJn83QQdwkF/UNAxUY4qoAC5DwjlZqAe28A6TlaSxsMHEIB2rtkPQInsPq/i+Axdrq5oBj//s
zSxsaz24tvF51E1wjXYqD/am7l3kpSx3tKh5SEFECVcK/I4LAzOUDv37ubI9wairQz9DRlUofKSm
hRxU5rh1cpB8BHJnLVJpgPw7D/SbjO47hFREfosxDbIzoGJYSQ4S4NEwa5h1VVvBi1hLtm8Kah1l
Nz3mBIRTArXv3vS2+4ogpTwuafVLLcbfVWP75HduHlIUcmidVtCHqNWzHqlVWm/ogBLwPrxm06Cc
e5ZLUW48FcSlWDbC4/p1wBeMBmo3pwJ5JTve9tkj05M6rlg+47O/EwDHe0wmUzxas3kEv0b84EVV
7RdvXvdOj/AipN0O8Zk+Cw45nzE4hqDYuvUQbJtikBFM9pYIrdkFomUy7aZv/DyZXQOncKDGKHDt
+3XVKBQDeGMR4cOOrfTzqw40LPQfG3AjUZs04agaHqJ8mN8DWQNyOQ2LON8yQAOAcJ4B38YEEXaI
4PBR0QTYQ1l8ifTk1SewN4cj62dUv7ltdLpyJDK2QEAiK8Mp3B/CAdaEGZVfmbW7Qc3oPJTGPJmh
zEDa9eBtXXMSIxtQ3pVVi0oDepGknNzgRmVKvxNaTYc8KH6xoCOJC5rc48pay4Swtre7KXfsnWBr
B2V/6V/XiIOO+oyg895qsQA2iy1F1NSiP6/ZfYgcrSXEXJnhxoDMRKaeWAmm0ua1asbVgO5dVQAD
FxXmwgp+6jLgG10Mp6XP/at1aYtvlLXlFiZnsP+lrGO/EMtu5vIXevjY3+hBXFWYd680HCabeWQk
zrLmvUZ4cwQZxhzjhokTYmEx8oFSiTrHKKhO7WWjSm+NeuYGMEBUKqQ2q3e262JapILi1BbUO3S/
1h8iAy0rajmA3otVBEVSeSOmURE4ahMoEBKR2jcXKw68x1CK7kWSjB/LxkZ1iCIG1tzqR9ubddMt
bZ84Vd7ijSIrlFyGrnCWNwTVhQqcq0kgIQuQuC7Jz97e1l/mxCqqd0omduu6akmQFVpuZjCtwOID
1+ch6KiEBUKis47v/VODGrwHKtdCNErpb2bVMaR/UblH0F6Aelc3ABsGkLmPU/faM6Cbu8Ljkeuv
JMLyyUKVFfMO3rohtsykt7LLhuNUIFqqNGtzjRCgdqdGgwCWDHhGA018VDIdnLRx6SNAUd0RtEIT
DZACIBkUr1QOQ0XIBaY3xMDX2AwIkbQtlpvSWpAYbNr8VGn3vM5noBybzt8zt2ue+NSd6wZGjgRf
IamHAqTHAhUxW5SIkHmvTrbIR+xgcXbW02FM6NyKuFFUQJKoq/tywTdA59zfw0IjCjw7K3geRlAa
w9k0r3IYqZsg4ok/9aM/luG8AH2E/LDxWmXTelOj+Ijqzqe/VvQV1tARqpmxj82GB7MQJ+JkZj/z
rLKRUOAD9scIhZIMIV12LuZN4bGXVk88MgT8CRpYvyjiRDcAwrgbZ84o5tTA13EP1/RDkGPVE3Uu
r3Kq2dUCpmDctUF5NSEicYeft26mXJ4PiUZ2II0NWQvoX9+BvH1GHh5PFHYM2N6U9s20DsDlgjY0
7rxi+AWJwZtXeQaA/6kWSb8GP6dMFIm0RQeUtq13A8DkydgBu0X0QE7YCa+QwcNSWSFda7NUmKG4
HpYbozG7LUh9j6YyX+6wlQruFscqIlGKOdHWVMQNwQOC64HFTT2uOIVanY3KfDgwKG+vQTbyDh7A
UwnAlWRvEc4S1yrUoUVqHjhZi3dfc2zpMQthkwfWZxNxvH13CD0SSQaDAxQ/xsdIYO49sMMG+HKN
ox9XtXCsOdKKOER5m9G26caAWh85wGI+lTPg1PAsYockil95voyRGbsKOXzcjuFSqjeIM2224Dqa
bWuYnUyIkdg2zlyGuZm7k3FUMWBK7n6JNite6qrIr7BQ+o9tP1Z7y3PO2/WehjawAts1z7KIWgq7
x1W3ewHG26kN6iwChZ5uAVJfThmuukW2ybpDbdDHNgham2wdl6jTCzKtWnu6xRktbj6wdLvBOOvP
pXdZbBEcsckuWNNiwfGPaeQPCVLhLauNlXSqZY98ldmuQ/l91aP7G3IA2ZMZnMmQg7KP1gMvNrSE
RwpmWe9BdnV+vdY0uzWqUbHx4H+QKE9Q5deiQCq67d7ZyB/bUOib9nm/KtgBPfMITzN2Fdhp7A01
KkFcxMtEGWx1wK3hFNHnOKj0h92IBSq0wGW4ynCkAKqb75/YhBNW3Tf8eiC6OY6zN8FwEywaRWZu
dkgjAutA0gHvRYNYGYWWFctN8eJI3KYGmXApuh8UbAP9LQMtN8QyIF+7MyuwUfJOGXrjmAUcwkXU
MR+L8oRINhH67eSkTPRpy5E5BFbpTA+kFXqI+5z4OET1LbEZe/6E2F47Wv3ihes2ckg5Aty8vmMH
9lKL7BUANfmLy7wA69+PC38msZ61syBYtxVRzeZvJGu9PYcNHBQ9ZOG4juQRcl+bB5xG52ANglQw
FF2VtAKsvomZ4rh4FmxIFoZyzsY+wWB/A9G2CtGz8DCmgvfM9x20yuopscHBhZlxKA5odN1WUOGh
VwLaelH5CmN1ZHOIuIwy0QIoi1rX3oNylHNoG8xWtJl2y9zrO3udLcS4fe8I9qMcksptRZcU2yN/
h423ifwznkjXLZC9+Q1YlHiT1TBhd8bm53Eg/s9qQA8MY67jdxVOnq+c0nLuBC3gr3S1fFIqp2k2
KhL6bj+HplNlInIFlXtlswMaJ/ap8LBBbhHiDO1R8ALy+8kV9CqjOMfnWQ0m4ezkm6plwM+JCmHT
wLQ8SrQbrglK05+lLtFHsgCuMojODkcxXFdt+Yh7VsSg0/+sR7tHOynQySQZDqTb8WkZ+T0KshQs
AWybbecNfNuHUTblHmJecJGtqTGIB+HY5mZYauYJXYjFPWGvMoYYLNcS8wsijZtkRS7BXg0YnyGi
isprXVjD0YKnB/2GZk7Hmi/f/Nk9FxnKjsayWKJsVnHfeptiCI6BLmlYNZZ/KE2m8f/xlnDVC9ug
fCJJLgo0uwMtnuxAxKTkR+CJ3WQc2QvzvEdKvfnJxeu6K+xWHZkU7AGt/mJjNWLcsrFwQJTLOB6n
F2dab9uBy586R2RpqPypxWtI2oNgNdtMzUh2tHVZhM1AH+YLm/NwaiA/CT0JSfbUIUrEtUICenri
NoXaWgCkHCx3AHEA+/m4lecgTKS7xARBmjupOnBJlPQ2lDdd5IOujExPCn6tZfmAfIJ8ihw/+dyL
APFCDs57QeiM0ScuT6uDfArfL7FpIPmBdEPcglmNddSeNg3ceEcEuVi3q9OXj26Ju44nHVxxQBoT
HYyoAiznxucIsZw8D8OLyzOIFDtIVAM/gN9HZ7ulQ4QK/wbzFot7LJ7X/UqvdNYeAWa3jx2CNKK+
MSrEXty6ydzlzQDPF8kORQrChA0io2S9tWhlUAGsP9i5CwW1372vdBB1iEEPfa7cGOdKBXAb6oet
+hdLnGWJpDiBZF/AbI2Gyars27mWVwhmA58gd59W6QPb0gFS7fjHfoJZyBn0USlVRgqvSQiy+HFo
KdCViFNJKmP/AFsS3fsuwn6vRMFoLOwN9DeDboqLGtSes1vqBdi0r3LZEaQvPzMf/euyb8RNhw3F
flpa5wpQOS8afSAdWRDAidaJg786h3O0YePY2971tohZDH27fxS9w1MO/DimFsIPfTDmkeVgn4fo
TwRGWQbLMidxxZjeEBbsC9HOiRAICvYrvM3Em4ZbCEzLH7ZGuGxHHvFGYAm0igLhMKMf2g7ZTSMo
WWDWoNbbMVMfV5K/DW526Ov21EtQaqU1XxXr7bCy2CfzthAFiJ0ILwWA08pj7jG1odTZgdkrgYQM
QGJvznXfC+TB927RBLFZMNMv8s6s2QFZANXOFwEYoSgzb+tqTXo3AK8/g1aEbxBwESN7yCQr3vlQ
SHVTdu5RWY1z8KV+xOFpCrbOlZ3Nt8OAp9/QDG6BClGUsl6nnTFTmkMKFbZloUHULJq0qoJ2M82r
uec5Q0e8WF/yxuk2hfUGavTb6qKvT0E7iJiHg5G+muAbBS50w33FvntyPbSLMTshgJoHOzXsBco0
pLEEdfekdflQ48xLjf5jDaZkjxhzsKqaV7/q3/OhhpIai0XW1PbZlXkEJ/La8gv72mryOxyxRKtc
bx1F5N5xlIyBjrVw75YckiDxNFv6V2ncHWJkTdQFMzZA6g7tgmpbMuQ/8nNcbD6bI/Z0x3oiY9ys
9m6GDjaqkJQb+UNQXYuZWCdf4Ovb05rQklz1UDJj6pFV5DUiuF9HIqAjwj07p53NGbgd60iB5O+9
BGije08vDYKmMmCjAhkHCp2kSXS7osqhjj2nKCFOpA4bxJc993xYEioy0A0Gcax6svPJ+gJXFUkm
G2XSf1F3ZruRY1tzfhff84Dk5gjYviCZ86TM1HxDSCWJ8zzz6f1lnd/HddS/q9CGL2x0A13qkpRJ
5ubea0XEiqDG69Zj0NguKXu3wO3xUJaId5XxvdbaNYUkcWs08mTO/DBqu9/OLRmahoUn9Jiv8jIi
vIq8jjrf6RNnv9+G5b2viF1lfui6+lTI9VbIgVePJ0oDHHUBQww7iXZx3KIKBpqnrxnkYXYNrFqf
ciP/0WB7TqmbLGsRPQ9+a+600eq3VgvmpwaVOGRqcQHL1R0k6/cJCLtTD/O2aesWhSpj0HjnEpJu
Di+Ryu5SifaQlNChenunTcW2KYIXsE8c9u03Oy8AwEo3RDaP9a2S7eWKlrqOFGUT1ipRO+KQEFzh
9WRvwB+oJ5WgKzeolfq2N8WbqmNWw56fMltuHG0oVxPClhxfK2IkzNw1tbJinanadp6DZRBcMTXZ
KdKdMtDXjtYr2/3BF59Dk5YOsmqqvW5uD+RMgb6m42eg2d0qLNgiJk36SoS0VlSj2jCjsqHlyTco
vWKoli59H/wilba9Mln6ivGYGCB7Dswab+cphdFO9YRCXnQ3c/qHUrInzhVLBGyZ5mijZTPr10Yd
PhoJagqWU5xDtSddnEfVIPsLEsGkfVNKjWJFws0cthqAtvejT0KzHKnqjlNNi55VVBC0+8k9+P6n
lBJ4JjFVWhmh6mFwfZZH2l9VT50kYkwzlGV9QeDZC9C44aml8oUD78VAPqjkmMMFYdq6gJrVQmAS
vqr894hIpYk8HE8a6wb4MXmalMgiSCA75PYe/bjsyn2/SBqeWalvAsec9IsExdWn5WdH/SereJyZ
vlJRyeZo5CYZ5kfWlhKSdak1S6fXjV3ayW5BoATz6WHKiE6267lF/dS5phztkk7emQPfynRvvyY5
5Xo7ztRq3HVynZ9G0s8YlVmEol2ZWvdk2pHp5GZrf+D0uZINDjyfRghO/EdARKU3DBOuzY2DOzaA
tFUk2OYysDZhhSald1YdXOSKlrsUuQkpOe5ig7BGshcWkx+vM1JVsfPJw4MeqfHKVtvHoalNdzLy
AxxnyjYETSJ6jE18CmrQmfciRQyHcz/TRRFhPrUFFh2/AHWBjRkh+esg78A4lddIgoizPl8YRjix
92RXaUzuZV1wf5qj0BFI+OVry/p0m6q9t5pYX4R5NzNtOr9Wiv2eRsmrajfvcIzzQrLU0lXyEa9x
qhxXiotrN6t7UgYVrTaBSfV4raGq3ndDkmLl3+quRIrPw0ixvhBNuFVwx/PwCVbdWBLVZap03SMr
ZJ1FLa1TGPVQz+DifgxtJBGs8xGNte4SwvFUktvlSTGgQzVlmavPiNMqwQFlqnl56UIap6D1TXrJ
qX6iC7z4uEitklIg8TTHhF1p0taWL9VuZPalK2tKsja6/lEvpOZIFI9PhqGCFFXPW3Lck/GaalXy
GPYxwDDm3VfLBIoLw2A4wPwZC2m0jKvZ9ea5LLqXKtQm6g8LY24KhPluLFr/QGujXTMpku85CcTF
DAqKNHM8+5AFOP7U1lLF/poUz9B8lue+WplZk3Ov2ct9eRCXqsyHxc9S1a6SQHhM+nT7kiNwr0Q5
asJmKu7FVGgLXY8vhdVhnYIhrUNXknuz0tnnwZitnUqaxirFicqJtOiNUdZ8lVEku8Y8YGWgQGOh
QFBXMAsT1LMerOcqu5+qqGXnFv05rfVboGhOyE6HX19YAH4HKX4LUnPoKQ12RmlGLkkPxrqQ/MRL
cMtnCqkc1/NQLGeF1TuFsYR5uAie2bED+NjmdZjx3nSKFkqFXENyXPRCXchGUO2UpNQ20qiqC+IK
Jhcjhl2aqY2bx6p9TANbBQn0O4ZOGJ27DxUt36vqHOFPgiulmUxntTNRASQyA3dkIuPSqMcclD6e
ecRtnRAmjOcQM3PUN/KXaPm8klwX95rISVqVWojHupu9MZOeqhFuYGjTmm4Ckn6w/atJjjbQChtn
6fJ4iIpHMMZqvkylB1wzAJZGZpxZQDHVYaOn607tqjURhB19cmPgsm1Z824MuYn9pNebwB9Yychk
AtXTOOJJ3NGi+zxppm2hS6WXDvpwN5g3yEEbTLfx05xCSooehw5nzHlq7LM6DPegC7JTQ6Nr7Od+
t577yD6OsxXs1bbNlv6YoicYhnrVR9V8ttRBrSjc8MkqReQfxnaMN8YYibcqwq199m11H8Uq4vxW
g8kqtduhoIfhqo1oRRI4thWsr+AzKzNtRzBcBAzrW8QuGNmH32hYA/WZQoGIjkRFIT7L/vtQ+cnG
INl501akOg5qp+2xk54JXDHi7MfAY3Xim0vNDSsZW3gimtwkbYvDZDTyxSza9FVLVLEdh5zuNPTL
J80axDskmYEGxs+WMUyei7yLswLEVPOieQoPIJ+BS9qcesyt2nZ0IWcgyAZgasQE7F7Nx3EFCxYu
yshkfC5pmk1NxK6XT721goUWT3UmK3c9H8pGbfN2V1Pd3JMAmFxuqXQfQa9OJpPzkfDkTG5vZBt6
fAWJS9QinVGGSvJmqQvvRkCzL00Ks5UyA7e6o18MvduTeuHEqW/nXhEnKXYxlQSS33Y+/RzbDPLq
eBl3yBIIJC3M7dwn8XEszflDzHnLM1Lj5tmX3VstV/QXRW6vk0lmZ0yiYhUEvvbJqu/2faBlS/SL
1mXu28a1BAselikj1ShG5/sSqGF4qGsrXyb9TIuvFNjtOjC0GmNaRTuGq8kMeQ9DaDTe1ET1fhBj
eNfmgbI3m0DyssgsyJBul7EcQ9kBhlqriutEmyNM9G/VaL11mpGtlQbgOuq6m91ANisSALWqvhrG
WFLu5cX06adoQ2ELIUuDPHjrJXPYyLIw780qjRssZjRiSdRmhK9h44WQBuMDDSAFmQVgAwMWVvUV
s3KVOG+OhPClRDaAxr7pcK1nSNH8TY2M4auwe8uJYx+ATbX0u7Y22egJUPoaDS25RG1memYnoP18
f9jaIY9eWhcwOYqIl5lGmRtw3O9TrWECZxp2qSHqTWpoSCfGxKie5oLDx07fwwDP/Btyk64ltRrc
oaqxZ7U1f52YyWJA5b7wx6kAVZKYGygGi0l3KzzCiz0mJSennWisEtm/pnZcPsz1FDCmAapRLDKy
Rn5owQC0JPHbg2FMt7bKPhwnbb1UlUQhRqGVXXWADjJJQVv4oN1vsmQHx9LsoZmSqHahfc1TJzQs
Tqr6hZTrqnZiOhT2xHDWP7Us7Rlv+xlu1YcosSLzPCjUaMEQENlYwprcFcjyll2jhleilZAIRBJi
AZvvplljq78Jt5fNmM1L0fN2pC4gr5V5VS+0dHUhJRWtulmIXW75IYnGkJBymD4FpKc4OTuB5GIK
pkdepeTVqxkYxdPAPVmY+sjpwHwxxmpIgKYeWY0TSXmyqsLmbUjqACq0fo0sc1wxO93cJdXQENxj
q2TS2IQKaIZ4NJO2WWuEqN7iOYGmxpJKn8xD+pua2MvCbxdmn6L00NPBzeYStVoQwocrFLPEhLyq
+mSsJnnwl7A4pBlmlrkw44m0l1hJUOPDF8/2MC5tS4IvHuz20MyJAWECNxT4WDArg2idCuLmgxzP
Hii6st0O4Q+RNcy0zLYVrkhOBuiSg+QQmHqfOa0QwUoVGosyynWCZ+xHPbJ4Ejif05dQ1PWJwOIf
RivXe3UI2BSaXOZkUdMH9vx+ERpgnu29jAnUVSMYZWvVhdj4nZmS3GMmuwmMbJ+rsOZt3kvEjNVf
WWZkGFG12X4Y4oryNsaTcxja64A+E15dHx6J34ghOGX4DSzCGUhOAGpEXjSHWSWIRfFVOkGfR99I
seFTcaY6kVH9wvI3N0SxjB4dW7Yes0Z+SSy/307hAJ1sol1q2kB+iGsJJWdSXijHSnca1Iz7F0qn
QW9GTzUt00OhptD4pQk0I2LYyG8JUCo0+uqg4fJjJJ21Nr92wTAjCDIEj0WdL8ywKBatVdOvlaV9
RPQfL1uTalqC3XZ9I/0IrdJa9TagVRjK2VrIPaoIo2t2BsdQAdM2qLu+GOJ9OWrqJVInbTMWo78S
kv9M8JK6GsNE2o9hp775Vc2XVTvtE7PXNyFj2itNjsJNQqTqqiz64JKM4AJECOrSkTCOwdV60f8g
3WkquDbtao9qhd9wP6OvCaNyZZI+9FDV/Q9LdIiI6fbvgjSeSphlS9nrgRm7kw4jVQlF22qIfUov
a7r6LSn8kY+wo48gGeVHQtrdLm004w6fToT5ifTcBVNKHg+0pKqp2aLyAZwks2+3MsN7K1C/6TjH
UucFWZ677dzOzyIITS/MTOEKbWquWW3X99WQ1cuhFtoGS07VGzgbXqIhX6J4c/q66IFOQlcjWw5Z
RXcBSAcGb4TmdFJdnXyCuRaRaqiBA6HN7y6K2m2zkO1QUU8QQB8BfN1C66N+WYYVSuBsAxHuDdYU
Otrc5NtyxgApHOT+vicPbyGRUXQfzYjGzEDtflhgVIBuc72tppLE98nnS2JeQU0CrXD0UXvkR5ut
zpm7xtn5R4iKkvvZ9ivDj9I3Mr/mh0FL2iUbg7+vuz7c5cg/MZwQ9sKYGXuYlKR9U9BVvEpaYxk8
OY3vZb382HFVK+6uRnpdUV9t0tlDp6y7aFEVc+X5Y+MFo1Qtpjzzd0qP1ZjaqtOVQckJDzlNeOaU
5udaKZFCJSWaeELt41NgW/oaOzRq71rptggXxstMOqIXj1Pr9WplHxpIqSdaZTpMgiOzH9IYMnLn
l/RBZWwCbXdqu4+VfjrRQT+YIpsIIIK3cYi2rvaBMjyUM32tWs2V2wvrrY90dVfjh40KBmAZ4jGB
ikQVybThBQ+dVz0uflik/wAFROCrmDUAWxjl8CWrM9RPknUTm2reevSqORs+PQZuffK7apIlnhV6
vNFKu2S0DcqQCKAgEJUbNepYYwPP/ybtWVpPepCsLWGYR8JkXqVhQgM641G3Nuyo2GfRhC7KYtLR
LJsYZrnM4V/1s0iM6E7xCxguom/PUzOP95GJSV0JW8fIHYx5mCXDKoml13S0Yhcllr7WS6iT5OYd
ucI1Mdillh56kKLCEwGbA6ajfXVEv0yQp16saqIjNzm+mW6fzwxyz/qLjnRlF2W9eNYt5Chx2IdL
e/QfjXR8jzDv85Is0xYIIhgGLFhStS/8S5FYa1k/DjOCCyMqXyUjI6LPqvOLXhPu41i1h3hFmSOJ
ucFwxqMe1XsAd+EYqXSa0zICyRfvJRuyy+n+FVvGstVXQXWWRdMe1bZojgbTiQSgByQYoU60gtA+
yOn03hD45SllD9jbEGRPSmTOaQtul2YmLU6eCeuHXeHERr4Vaqpw1ozFJORmOUYVvnzgFItWRwTa
2KjxmLR67puCNFy1w3RH9k3JQ/RrXA22wJPaJOFdhQLihTjg+UslQe1eJUaWWdFOuSDsSNiIyD6S
CWB0pKCPn3SpYewT3d9MeSxNHqJ7VJqSuvY7qdxKNh3gItfV9NymI1oiMNsK2s83q3fS6TMHuU65
KBFhrRUoWHTaEWbZhRYgD04VFx0sx8dQaKuJ2VQoLqm8C4HmNqOtRsS7+SznUGn2+IJTUhJI4DdD
RsroQK7g3BHtRKzzcO0Q3q0Qe3FiDam/sFEl3hNrlXpU9dO69OPAVcDa92EkBy6yCRCfngbHgE9x
fprU+hKwRGAnNhCteLdaH6DNVCRgxGSW7NMwUogPQWyTkWt1HxUcK+34jNBJ7ZMFGZz5Y2VoBfrD
GizE7WQ79nSjUldMEcjWLrQS6LuU3uKQENY4M0Q7RKhtDP0cmS1nJR4PLd3EVwOMfyRgMYq9wOit
LzO3kKh16HZ8GNGVn83GUWYSh3oqyq8DGaD439ugkm08vdsoU7eFxDhhmQAf9jrjOH7cxw89wikA
qZ4IK0JVS8e3C2Op1hhsKYQDcSEogKXJrg8NylWg+Bi5QZCaF1POkJRIverEI2o+KhV5VarVM+Bj
uAI95ZcGSMjnsP/AUyR7t+WxPdKD+w8ZuNbKruZiS5DgyHkW0ZSULNA6MibiEhmnVkRWb+0uj7yO
xuhxjmbiG5q+5RxSMNMMjWBLXGWz7euBYQAzRssxqnq/spIsOJLCZr/1PahebTT+wszGeh0mVDNF
X4yEV8BwbOehV9eMbPQUrwb1jE2LFk5oKMckII5r0qzqpda1eTGyFzpGHI17M2JQkYrICNc65QOB
CbCbBMShNAr19pPEbHLstKYoiLENs8vYIPsoIsnfVdgfLUwB1zsrQXRt827Yjx1iSkxFmZnJ6EnI
g7fhwFLjYirhNZQrEgpzItSTTHlBSNPFbsJhaInaX6OYLVb54CubtjRRcGkBeXFFYGhXUjqr/YRi
jrVfJy65sBrYjm7zqMNohb4Bki+NhkOKNLjKwGLyNcSnNMnZY2vjOEBOoDGB31hNuLA7MZzUyg9e
A/7eja2erjjm8CxKHxuPKeq2SmbFiwaL4EVpB6WH92TgpjqoRoAzG45W7Lng9VcdabuHfyY8YhBV
7w2RGfQD8bAOEG67ijR1u16ZmV4ni2yT21azjGZ7/DJ1n2fB5gRdcfyUbsFRDrk6kKYhNT0zKU08
BwvGcdiXmygFqgmmp8Zi9B18+Mcsd92iFygrCcabQhffdmmtGRXh1BW0JQKjBcIdIhEQpQzMiJC/
AU7KiIdZjR+DPpdOkEB/dmQVevEQhauKJ/BI7inTRp3cPkMZp4siYSJ0plndyJNlbNPSilES+Plr
kqQvvSIDdIbsIZrJUIdfTC+SVMyMxmg62vCGYGv0vJeECQZG6FMe5Uk39QT1CGE1RtDxOGiV9c9Z
0//b0Wr/74WmdXlDwi0JaJ8fv4af6WSKmaYtmL9VhKzIxm2W7V85TX+JUFsRnpI3n9Mff8U/89Qk
9R+6rFiE2JGCZtKY3pwi/hmoxl8Zps5uCjaia7JqCcY7/2eims2P2QAismLy12jr/pWoptn/wONP
V02hCdJk/vt//bcQo+bb17+GGpnffO0sVdENjcaKd2eoqiJ/N+abYzkc0JCPDBKwDzZeLpY9lbqA
i2ohYuyKM+oJFYeNyo7AX3cSr026qIuXoLnGau6G+lPePM3VsKujXQEOFZU/LPl97BoUDYHTmct4
XDI3NKkLrbgb1YOSPBA25A7tu+6H/PIrwggy6FwOzHY4slW4cpS6ISM9bcpknLU2ZOH4xipo9o29
EFDGuX8o/JWqpG6r7c0kWxOwu5vqZ58Rn0D/bIrNbMtuP2zDYDcO69zGvdgkb+YQNNSf9bUFM1Qu
lCLOUG5McBisaJCkOWbJcM7dpHvCeOibq6Z3rg+LEzxJJDoqdu3lIwenxm2ovKz4gfdbYl1FDEsG
cChfDQO9ZPbSqm7BK8bKndLfSeVVTrdZvJDnU+mfbcUL4rt+2s3S3U2LkXo1k+h1fB4qN8aFGUF8
C61ldHtLnRaRwmjAo5V5lXYXGMwKTN26Qw2MwsXWP/wEbzqGA+N1KdZznO6HeMXegej0dZrXxsCo
21cKNGKGXqnXKA1OY7MVYhPMB6XYWNkJOHyVFydDXJq4olhc+fmlwHIjB+oAaUuZy2PWEpVs243L
cZIeiuksmpKE84UqIfNiGBJYUFe+htwGicgXffNS1l91VrjjhK6xJxWtetW1vSWt2uHS0/EqBe+P
DJOJNnne1eU1QLJmFjaiMySHqMKswB2yfQHyO9VHK2KLyw5MA6lkvzeMJoJz+fLKQP+p27w3AP+8
WWiJvAGlO5eZsYkj86CAWBngOcRlOwkajXSlB4FrkDNp6IsWTCbOoZ6p47JBvfDJYiLmGLL6oM7d
J/KZQ4iiO24OpVDvCiEhiBkPFmC2icBLDm8e3gaQMH6L8xH0/SGvTpNNt1uAYH5oqQQKdPSbLx26
kuBc2QUnOrbh1ZLdsFlY4doXiyD1btSOHn+k4VXqdkyOL7Kbw7e+KrO9CaTti11Paw2tCtPLQ1Q1
izwG5bxNR2kZMZ8I/5dA+IiXGpguuIYCbey+R8NQI2OFLbwpNO3pk83IBaLIott8wCLAETbW4NHR
/pC6bt0HEObS/CB1l2aevSq0zko3r2X/KOonhedLTvYZAbJpnK3MkDjtj3jq0USGXoiUp5sI076p
ulBu9OF8qdMHGMCdxr0J6/cGeaOp544xVCtpNjYMlJDq5aOqao7om50cYlBWcYCJX3Ke6yS01ial
8I214IzE8K5fEjW7tHkkirba+KHplmJ2JyoxezlL+wIHplLjI8Hfr+mVdRKtZWNc1UXo1Omq4z32
iPJptHYocRdFsIx4lBo+EtTGHWEHNU41kXSIWK02akoxMvnIQanPLxG1blR0qBc4lmHOamhvoHEU
rsaqz4ZlqzKa5T9G4G/zTXUHkiaV7cJiGnFiWMBoXvt81/B+qR54qYJpuNSVwi9TMd1oDj0kmgzl
NG9GqfKxW+twguYdrzKSszFu1z3ArTp+CjjhBpIUWThzWqCWA7sYj1CkQ18MN/4DcH5e68FX3LIo
uSkGj0uP5kQxA1ed852Cv4WhqGsaSfi+BhxQqtZSzU6PiXSus5VrWyya16R1BUzq+B2AKGgriV48
Eq0XTdUBIGdFT7+EB9zl5ipAQWoY9pK4eBLqh3jNuTAMpSN0qKXm08T2NKmeKGf4Rfk+nWunbwdv
TlRXxMGGpUrgCmMUZ1Ls7uEMz+gaHLWQF7USb+2+WJRlz+DRRyrXbtDUG1s8Qw86pf6a5x86o0xV
dm3iXSQvJQ21h7SS4uegYPi5QM3DYCJ0ecpB5scv4RhTzp/8GGLljNtYgZ0S+Eu8NROYBpWeDx1A
7M3aR28/IhWXqduCCqf2kY9bj51u6L3Uvtr+hYe0CO5lsS6qI+MJdma68sSlbAbz6ofbW5ZcBqmp
sKvIp/Z26IW355SZkBEtLmNoEoNa88zHtjOlnZ9ayyogQrvZmPHqJpaN1pH+3Ntrn3NvQEdqD5eq
ywDmPnSxJQPbY3/VummZ9ZdKhCtdW8zJbbYJTNPNBJ3CvFf75vbAKc1JUlZzA2ZqLfzirjEtT81W
pALGaBsSBaSOwd0eQffFnNeNmjolUYGqvZhN+DHhWP0pUd56XXJpL7jIEJgPCZq8mIKTHr02PrBQ
9wiJUUl7bLO6unNbY6Eq98BdbGnbTqZ2eOrKH6V6l9gvIluqFvp78djTLMoLTd+CQzsDxXGEcCM5
NukXd04qHqTQC/RToi8xAUjCpSGvo2pLSmArPwboX5VV2TxY4SkcViW7Ty2eQAQ5oSV07jdEs19r
4p7RsZ4O0w73LVEyZRJ4GGsV2lpPX+pi3c86w4xLGT6BQ1d9sEvhKpQq+AYM80VmVyTaSZqeat10
Rntlmq8aGvP5GU8nKVyTgJfYXmueUZA6ufYRMgbAgzCEu0lsItqmSj404VMzs4MP3OiVuI2rhQ/l
yK19j/PMkdNdrNIJN2wWlC/9NanduXzIGaxW/adbKN6ovFjGmcadmawlBRE4pxcX71kmO5UG6bsT
DUdteWdjLMxkw7Q3JKCEcz8+z4zFIDxqw68wuiuGu3p4oCn4Wd7+rXr/VH7m17b+/GwPb+X/BzHI
6s1M9n9fwz9+5p+c5ylWOJ85J+W0+fhv/+Xnz/xH0a7b/7BkwxCGpchCvpXa/yraTfEPQccgCO4y
dcC9W9zTfxTtik5Br/J7TFuTZQM68l9Fu/wPg9gYfsaW+SEDuN38O5W7+u/ms7p+c54GNCdvmQZC
MXTag1+NUPEZ6DICanzv8QTe7Xy8Rs5d5JwC5xg6x7vP1cP26/lje/3lJt39073j135Bu5k2/S9T
j7++6jdzOyY1fD3rB997rZzHc+HcB07lPPPF++eeaMnb15+rxcvT23H3eNy/PXxdH3Yf58H50/v4
w9u4WRb94i4jZ4g/54SLL4pHRX6vw/Pvr9O+3b3fXec3A0J11FqQIK6zcJ4fzyCMzuvj8+Pu/TPi
j8/8+5o5s3P/frpsTq/3m8DZXJy7zeWy2R8vl717XOxXl83qctne/rTYbhe71+tx726vW/flenSv
193p7G6/dtfj9uztdl9/eP/6zRboN+/f+Ga+xeBZYWI34nuH18Pzebs+vJ5ed8/Pq9X97vAcOIv9
Zb9YbfeLy+V0OS1Pt7e4PV/Pu+viuP2Dc5F9u1e/ey/fbYaiIikb8fNevt+WDffy/f3+8y5w7hFq
cxsvn/cR9zJyIv6IAtS5rD7vP7m99+NtNT/xnU+lc/cSOl9vL8evj5e3c+hs386srpe7L1bX+fr1
+PVROAH/PJ6/HjmUnefzfv/y9rH7uobO+eMP9/enw+rvrumbLRNskcqAA9fkLQ/e+uDd/rt0nMVm
uVy5jussXL5w1t7a+/3CFLeb9bsXFvz9Lyu/DIoxjfwR+unnMjx/fO3eT/QyzvvlM3AuR+5V7uxf
to9vd2/HP3ySt6fqd6/Nvvfra7eDFiTWxEVLxroyniL5FYvnKGQOuGT+U378/aV+C1z+515joOs3
daEp4ic28uvL6ei+0oCRIW8uq0M07LtGrDNrcHrtq8I2aRDJ6zy+RZJY5P1F6580WqOemnZ+m5KH
YbwPuvtARH9IiP9P913D0sGM0BfI8vf8uiSdc9kc8P5n83sv2P0ukfP+fve2v3t7uTt+XGXn8eNP
j/NPt6zvd/7XF/223OawriyjvwUOyDQi+pNpTlQau3G6ojdz6vYmw9zha/D7T+AvR4xBqfITFFNu
R9r3XDomVbpAwqXaK6qg8Rg+oaK3siHwpraff/y91zJx7mY82RSckapmfXdnq/uhrYs2sLxwNvtD
M0zirddo0OsYn9b/g5cyFI3zWVZ18XO/+uURKiJB5E0fWx52Z/NVR9gKvS7h1WGkc/a3XJR1/XZZ
uqxyI23LUikW/v2RMYsu7xDTmp7WFvrJbnR/YSHe/sOivD14vy6P26sYPCeGZgoKC/nbptDX9RgK
RTY9W4cU8QfTXOXm/CcX4b+swp8vY1H6aIasALt9u5hSj0RiTqrpIdtCZaMJ8cRwWSDcXDf9bZTV
IOFobWKPHE/dAwe1f+BmyujN7z+///RqbUuzLM2GBzK+Xa3ZhZWGMNj0YoAFL7Qhj4YGRvVvvooF
GKrCtNuqDEX1Peu00cPaRJwqvK7BniOxsG0thvLvRdeyPixNk23VMoSlC2Ep3x5sjLx7tHjm6I2V
jCuEnSN0CO3gD6fG9wf59iqKysN8Q6Axb/hWLhkNdmx6b4xePij2NkQJjmuUCD06vT/lSam3d/xv
a/Hba32rnGybxHXF4rXIAnFEmFwQU7lV0667zt/EZrNIpeypIFGu6k03mMs162whEemtYCymYOJE
BvwCH4s3YWgMUKnLWDBhIITyMMZ/cyOw2dsE9bPQDKp11fx28zEgIekJjaaH7QlAIJOl4znWJlGs
kYw1/eL3C+o//RCEbOg2tbtuf99NZcUX8cBIKq5icbFsLfEscKVhSgqF9+9f6S8PyO0j0FhYXJhs
06v8+6aTMFSYioKRTl9kxgHhuryXdPEnN/7vJfJtUfFo0H5wLbat397Fr9uoj+xwrLQRITSz7ZCb
ZLnDhx5JpsU4BHO4ze+v6i8ry7o961yUkOl4dFX79txHrSQrQqlRoe3rO/3UPeaH+tn+0I5j5LRP
9S5+JMD6GL7NX9GdvfUXtTf8oQBSv1df39/Ct2sexiqV0oG3UDyKK2Lmk3YsvuAmtuI8xM5AnIwj
Pch38eRUm2YtTojR/7DVf7/r39/Btz24D4UWdlI1eUEVO1aLw0KA8lUftkX197z0WaKIJRHb2GSF
WtQ53x0wpVgv5bYBwVNwiyGzaa6vdZDLz7//WLXvq5WX0W4EmSFYqZwr3+5pgOhKQQg9eRrCL6sq
ceXqlWdrZGI7LHsnrxUmErZh+SCUYYWuzunsBzOr3LBkME6yUDpYO3QIz/Ow7EC+lXCX1sOaeXwv
kw4qqihFnh0LZwkRvxHr7UzNezu8KMrLCGzplwQaTqtZ/lD5AGXpyWQoIDHQiw6jm0QfOIK8cl4v
9TpR/+YxxnUbcI3/g7oz6a0bydr0Xyn0ngkGg0Nw0b24vINGa7Rla0PYlsV5noL89f3QWShIV9kS
XOjNh0IVsuyU4pI3hhPnnPd56U8VlvLUsQtvRZcziAIet6gW/wcdA/YjJgkfbDr/8HKJ4GxJ45Jn
efZxeS8V7tBb1jxt7bkw9yD0bry80n9k3fZ7ojAI0YFiw1lzG693Ag3TpKMxDkV5X84wgsn70Tee
/hePwvsSawYFDqh7dI10/ckJPXwRt1neQefzyJfb86A+2GVeQ5v/fhZBOsUkuyKldWx/IWl9FXEz
guaH4r/ppzUNLFPUf82CPj1KZJDNVDHfXwPHFyumghKewK/X5j2yub1+gWFUVHmRMxVGWg/OvLb9
3pQW2d0lNwxz0zXUggRddts8pGj5/tD/NEHWqrTwCQ8c+/em+2IXd5Boo28teauOzOi7MsLtPLl/
5rTw91tlL7GFyUOu16bXDyjp0QToaow0xUVUhJ2cvg/O+A/o7OJ4c1zfo70m37ibOSDmjt6jkVd0
o8J2A8WFjUAJaQ19mRVdj/Tin2V4GG7iTBf7jp4N/hUpdt1Udd98nZ/Y4ySZTvSWIXu4rydvl9ji
A6r172DuZWi0fjzXdbkNcB+whLd+/BfvmmZVnQ2cllshu8hClNuWPxwt6qs2qda9KAtvXXcsTxZu
w2t5M+pu6LeneGu6uZUFxkLz9fvf/vpCjj6Rb/kOOxGxNJ/qKFhr7dStURoPW28agCLM0qOyRKkv
H6aPlu/6q14Pxc7gCYXxNElQ9/jeTL9lVAt7HBDtKkiEIc11fTJnJ6NblzSulsnFIs2TWFu3tWnq
D4L5N88pYOV5jiLvpbx1or9+8z1MMDWYKTXRolwiGopyzoUWTYB1QE/ait37r/XNPGSeW6YlTclF
iUGPjjRToCLJQV5v57S5yo3+a43N5Sb05se8a8wPVvCbzUOwdTiW6dMTwpZ1bH9oGEWpW+VlNOJ5
UKqgD13SGjfg/NSNt52XjBwwU36gQVHt33/MN3vl75HXiITXy9w+ijOh4g1j2/nZ1p29mlJXTfN0
HVHaiB9bvz4pqzL64Ht8s1sxIiG0JyyfPctdM+8vV1AiO7rzPZeNapXf1DPixX6hB/P95zr6+ij2
s0I5lFkUdNjYv6PAF+u0cAaEId5SbyuROqBKcdzubt3ChYmrIyL7AyicrP7gDDiaogzqkeUy5Tqm
UiSWXj9a6dRRqXpE0l5ddz8TALmHgjNnlXnH8vv7D3j0GtexHJPEBDwwj6zLcQZk5FqAbhWKdt8n
4iaEtkA/fVH/2Zf1exSxFkoslxCEBMjrJwI519OhNhVb2crssIg4/d5KGf/pe2M+gHzjvPccwS52
tLQT3aAlWnhv8GcLtS+olD1Y5ozL3tDSa/D+izu+AJD0MMkFcJAxy9a+raMJOC84bzdjCqWFnipF
J7pNJgQ4ip8EqnVy+8acsbaAWtXMi3u1Qiu/LbWCO9gAh0ghxJZVH1gJXTmPED/bHwYQ6fSXKo32
kmZXJMJxmfQTuofEokCtQ+V2ABCtTtE4lPk37z/Nm2lA2C1JZBJ1k6MS5lHcZnTD0CJ1VYHZx/Ee
zSmtviKbPlhNR7sEdBZGIT/lS5/ZII9D0Ciqmsqgp5mOrKa8tdSQPOK6Nn4TiQ3sLvKhtFEtc+//
8Nn4ohR1MeYfVTJxHFI1k58YS80XJZfUD6qcVqUircKT90d5s1NItl1u2BZBG5vSm5h09ptxNtp8
6/sNna+F3aOmRwxogNAyG+NRkFhw/izaZgoK4XCCejQH+uyHRxO+5931i1MWW9KNzW5K/XnjJLDt
3n8yIVmdL87r38O4gkcDNkcu4dhRJRPTEI407W4b1Mc0C8UAQVSaBebYLGdiUvVdky9WAAEq2neD
jpFfwREWUJMOHrL2E9SU4uH9z/RmvvLkrsMVw3bpnWCTfL2hFKq3kyKNQavkhGxJ6kz71GjlB0/+
j6MQowpuTZzdvx0tXuz+Ws9JUTSMkrZOcqfimLb8FNzvnz8LW+OaOqHxk5Do9bMYnTJK2doohcFk
nyd41x2sRJT/xVwh2qGzk6jTIjZ+PUoWIz3PgawT04/pXq2UMMcDIv1fPAtPQlqLgZxjr48FQVZD
zJqzX4n8uZLmtOtop/nIaO7NRsLXr3hXfDNkm7jMvn4YYgIaotZh8o6GHiPNaP9LUFlBy+sP5Byz
Uy/JPrq5vDmW10FtQuPVLYJHO3qDNIBFVUI8sFUK/JnINBiyDEjVkrbF/Z++RjYQ4mNiOZ6SWf76
+TLH6RzL15ioSVSHW3Sy5UW6gGjZvj/O20diLrgsaUJ52+HQfD0OkF7b7CqSzGWUuV9rkH5ls+m6
xEJ/7/SW/PX+cG+/NovShLXepR0umcePlQv0E4QiDFeN3lnLLkEHyzT75aYuQ/uQzVN2giuDcfjT
YdfdwoaZScpVkah8/ZTpXKbSmHMDS7aymXau6Izm4CBnoE0Lsho6Ix0jgSmK9oOs8tFFh41znTLM
Rgkbl5P16FRFcTz22owNdsopPI8rjyZHL0oPiwbBG5Uz/ZD0wH4CG43StiinD5777ZFEPskUhEQk
ZACfHA1Px0qr8xwGDWCcZKTBa4mLfVGIdARELkk/15YaxQdTap2arw8LBrUc3+Vk4t4t1jnwYs9U
cGIL20XTA5HQ2OHD2WxwB9cfjPJ24jIK79cCYSwtptTrUfy0TzvygmGg2xF0fpvA6UOSTxvMNkuZ
WB8cBG+GI6K0TI9QnLEoTR4dN9GgaQFXGJrY02IehiL9kiMhOLEaJMnvz9U3IzFP1vb/9WrKrDke
iYqkL9vBUnCINLYVLkooeloxAIFMuX9/qKPb4hqNWSwGviNubZ51fINyE/4ImwUviOH+fvF8S483
7oA7DQSJDCTYJTdazz70q3PAiilaSv2nATuXjjU/Q6qX3/S3IuHFXEGf3FKryp1AThxHBhQlvfGh
eXypGmX/6UVnHcuxHEo8/Mc6bpKigTot4KeuVNKhPhsyo7q0wMb/6bxkFOa8rVaphsPm/Xpe0hRd
FgaZPZxvzAx9sm34uDqRZzWDBhfkj1J2b2fLugpo+rLYu9fo+vVw2m6pWXOCBOngjudpBlAnLLEq
8gq72L0/W/5xqDVZQ/WfhJp3tOKiTK5Ey54nMxpzRu/X2N/mxnDqfTNYxgfB9JtNxOG5Xgy2/v2L
iSGAzIZ2jzY7msZpX1sl4LWyKT7YH//pkUiFc6ZTmGfZrX//YhQ2qhmr1dEOhsLz8iAFGHKL5F1d
yFY5/X/x/jw2LY9DnZv97zazF4MtSU51euD9xTIENdrnQCZXCwFrdpcPnuvNvu+s2iXKCc6a7Kcu
9/q5FnjmKGsZSnhDdxMvUm0XlZlnQ0IvaVuVHzlK/sO3RbbCJO9k2R758qP3OPgjIMAKp4Yq6b17
ABDRie8V1QdL6x9HcW2HDYvc3ZuUaSf8GihDZgdJYqdXZQoUFIOG9I8vwrw78u+U4slSc71//e50
3FsV9j5Mcw+PGGjB8QEE5PzBZPiHb8iWcG0Em68UnJWvR+FXLx3uLTIw+sh74husd8i0aeRpOiqY
Vonb2x+vXiprJrUSCt1kw48GrMOoNUjv059hlEigzaXzbFolGvMXiW5Kle+Ptp7xr2IAR9g0Spg2
b5K94jjHn4y55zQRozlaomFKYxB5JZY9IGawAWtd/2qczOiDhAxX3/UpXo2r6LJBPEHfLcEWKrvX
r7Uf08VCYwDbFbD5fS3CZjrBobK/oJ1HdiAMISdsSqszvsExyS9NF91PgOOw2gGNwGMg88sWJG7V
J7dRKsEzY72haTZLbVTWrYMyGHxQcZfVYQN9L610R+N7K/M9YVxfB2Njx3chSwGxUt9X56o2cvQL
KkKzWbsuDhwDBLTPVuN034o+hRkqIoQOwdBX8LO9JaSTprftnzY/DBHTXhQWzh6i+lx5MJVtrNOo
SA5ej2YU+ed9MY7itI3XDgvEqtWZmZreL9/wxSkS/rA/ZE2YXjjJDPqU/++D0+ic9IpWlgIYQjPl
J60xZdGub0z3R2WTzILlQKp403dZddHVbdNsINYa3n7G/aWBrJRG3/DGqGE/Q2CB42Km8nx2zTlH
/YCr1jYZR1UH9ZxWD1k8hrgdp+Fwz4Uw+zaMfZhvCo5HJC6GELdDVQMmWclWPdxHkXx1LNUtGzKI
1bwH8909RcKo0g0g3uzeV7mcT8uyVw+tsZQ3dDTZ2QY7Gvt+lFXyoLu8T86H2vUqjBg8gMhNR+9G
Hi2Zv7FEXSy01/d6BO7SGNdOtyAXEaSbgj4GsLdr3A65mZc6iD4MJdAFsVimy6VzC+h9fRSCk8xx
ON9MOsrQ3y71BPqpRkCDHYScdqAZk28zhIZv0mgMnCc6xOOnRqZYxwP9D786er8uiIV5aXPXVpem
0+h2E5pLdIH3VF/sZOqp70AQc2uTRZGHiJr7pwwwi/CyDQCZ/odXT4h1iiSzH8Z2br9Pc+dc5mHv
PjZUtr1zPAfiCamd11xn1jCBPPFdCA+m6rvbKDQmlEB22KSAmrE/QGQMZnNT1c2SAh4ZC7Ubu1qe
OqiSDKQJUOc2nomNTgCQBRcCmSl5iqC2+JHho3SNr2L1NMS5/xDnA0YiCwne86hui0eBbc8DlTTj
c9II+2dU0oC2CRfsRpDdTQ0SUg/joRifbCdwMVSDfDuUcKJNOUgdlPGIdMZfJjfoHCnuVY8l9KZC
tnkN9aBGW8kkcfeNqNBA1NDAzyUT6Dk2gH5tdWQg83OhOazwTxndjezwWFz481dDmQMC1m4A1J/P
Gp1Sbiuk8sAlrZ01p06x5/YYpfuK6ijWDWjYvuakmqf9vBgd4M7ZWHtNMS4kUh1qqLO2vXyBo9Wc
g0zukp0ha/tp9kAEBJ7QHgRK0Bi7VmonDFpiN5vkZjjrjRu1PqYTGCtAKYjjB7JJi7MvR2lcNlXu
Phr4APWn9C6U56ArazigruxvwAvm9r4L+2h1SU/TLaVABW4uN4dsb9DdM4LeI6LYL92SX3be6PzC
GFDfuk25wO9Nxxa4Oq8AAG4BkWcLWTG/NxoVfzFGrNutaRVx4W4yAlDuC2iAfZ6ox0Xo5lORsh43
c15E2NUNGhJ8AYT3bJRao8Lr4DjsEmmxUUlPe+kGa8EWU3u4pOlWkEyg2ZE4hHfnjM6PcYmmFkuc
RX/hEHK9A4Yc4yp4MUq9F4bl4E1iFbrca4XTsDXH8LmnwXHuBzGi+qzlHHcb3bfDp24pCuD8NuA5
RDxehNNEZqDdsVn0AgA8jMTNVDTC3Kqmb889M46ekt5BFOzlcf9t6DoQb7KObjAXMB4tLuJ4o6So
7RqdD2TgBMY8TJwsw4uya+cAGmL5K0mg9Gzaasnjq8akG5Z60zzfpUVBP0hfp9HPekqK55qpNW81
QTnw6DlG6KRj1+e5+/GLhSzsLHIMFFdpp9N7u+nc7wTwTbLHfGDCV6MQz6Euyisj9R29U9iHfp+a
FYo3ZJ384RcVAM6BWycsN0isj3HeTHjZGz6KPM21e5vIpirO+iQZfuJlhQyuXgz9g14ljc897/sS
eI8f8uoKZq1LN/XeLSjVA6xr+Z0iMiTWY4Y/ZQerSMabOA2x56hL4/tsLtOntTjwOFUhMrO+kOJL
OapioJCaDFQy3CWWEGJgHG1iR1MFwQ+IWmOexfaZLIvhJ8FUfz/pgcnmKqRPZpLaP+NYciJoMJYs
0Fw03yGRzGyNachJ4ogCYaRRosg2YEiUUPMGRwTcj8MvWF35pXm+lAnn8KHvs+JGmj2wzmruJIJQ
nddALlI/u27trn8aZRmeat13P+M2C/NgKPnimG9MXihNVn/PweYCNZEOcs9OaARnMv1W527d7rH+
M0BFR07xDJ3RffTzLEeTmtXw3eRg1wmVcmN8FFmCLBXfJiiymCHRgd5WOWCwFPF77E0CSHQ1tbwd
b8JqfCiy7HMGmxbzvd5IUmrCto3/SMPOF1ixPXzJY42vfB3yScHKhgjinBxIJR93iZqzKUZiuzF1
jfPdTDBr7fEEQ/KKDY09bpZMMKqfjFa8t926AJbf1c6XUC3OfOIaw3CHvaGvdpERV7hD0GG30Mpf
RWBmpzCS+Gp246NUDU/RKjBdB+C8Xge8TPsVm66tHrouVEwDmELtdsDZDRoHPbKQTpKx6AObeARZ
auMPn3W2eE8ddeF2a0RKSF5L5yMsTSf1M59K66EBcn1uw1R+JDPVXhldtPzU8Ld/GrGI2oAiB8Y/
dLyH4sC5n142pREOQZ3WyMcxkIyhjiSEQJY1JPM+zKCk7sFBpiZigTq7x4NGm1vUsKClgGxgymVg
LfljwJ3iR92Lath2WQuF0oRnyaaT2w8QhgiFuj4P54OL0yTzsAPpus+RlMarxwaO1tuEgA8FH8n0
PvlpgS/0Nr7GcgPaZlVV33zuX8l2RaVWW5OO2ztcQyIA/04U80OxcLJAJrz7A0rI6NekzJbu1kUZ
y94YiuIrYSeKJi4I+XLoejB5NP1Q2rrwYFuFJ3pcXJZds+6Hw2pTttN4Q0OBt1T7Mx0dHEmpMeZL
wLEEez1eYXObBOe9FK6D29lbPdEER3TGNuqRmOhy54xEYsdD58A+z4cuSuBMle2UxjgmYFbm36q6
wqATSFbpfdVNEd17mW6ngPRpi8Syqls3OqXGYSxfFKQ396qn5rbgpdcs+ZmHPBm7NbjWC7wFCBj5
uZFjwbYbhqqPD3o05+wmlvF4FmGl1W8jaRrm2UisbZ05hZP1T3ZMkDluRGtkeVBQwsx3QwVnLCgH
WETQXvHcsggi0IjvDBPsErL0ekzO7AyVyrdoWepQo26mpRC3MhnO/hntN0V30cJjjwK2E3u4y4lv
hnM9xrN9I3vOSXOT0GwDNyuhXXc/w271Py9FTrPZ5IzKP5nYIuxbSciDDx01uvSuqoGvfFYTfMSU
y7eZRQ8eLmcmHK1EmV8x/+1STLTKIU84PB2uDPybjjqFyYrJZ1nEwDRFRMcQtIIC4x/JOSoC18pA
6ROkIQHNOAxwY/E4Lg8t/tbZvWj44i7wzYjdMy/p2vGQAqnGD6+Bh/1ZCCTH13ZMBrA+jXJd05A3
0ZMP9TwqMTj4pbCXA+aa1DD8GmkUSHenPja+eBYMnKuG5uJi57XR4Cxbt3ZC84zLsMTbccAL+bGv
qX8XxERcW0QATx2eBiYD7Zdqsot5Fw00H9yrSBpDkJehNA4wCWaU9iNWb9gWRSMQ8zECcNQNgqU1
OjGmAjJcYKSTZ1gvZJjV8BpqHTEwX19yWteDQTjlg37GRoPoovtUm+XI5orAI2/2Y1WMy3kfkkN4
9k1/zndSp9L67pZlqy4rt+jH21pB4D8AFsvXqLFrxi9oKbz1+J+KfAZa349lv/G8IWyviqUkZb9p
QKJDVs3jlisfCLr+ycxURqjWU+onI+HEn6AS5UVQVjI/rQAY4r4Ihxcsyii6Yt7GRlPmkAfiLL3w
uzjpELak3ngtTF2BZHbt4Zs3ImW4AsnkKBwsW3N4QsjhlDvljOODTi22aOVNdrO1VVt0myhf/FuK
RKLcyTlxwUnONATvGjOdysPQxAJ2i9173Ch822nN/aJb7a0GsVrFu7QNm5qQrllG7znENir8pDuD
8G6cF/kZGj3YtHJ1CtwPPW5htwUOVpDKLeyXzukOQGIBrcssNr5hp9AJmnS07sGoELxNBJICwm5a
mj+ED5P1xEPnLlHT971XHZZGVzlkPiUQkTtdX1xmqQqTy6UJ6R6CYpiNu96YlvqOXL5uvg2GdLJz
Z6zTHjJjVaYuFFvubxvsO1px8OnRB1Q9ZOxziZwkLIyprZ9DR3dfhbcsWFAa7eCdugAFUV9HFiD7
EdDtre/HULAjm+Jd0Ji4ZJ9HRpNVQVJHqNgGct5nlGQlxNJi4BpFJs0Q111J4QbrF82dFWigZssB
nOVuB5foiD/hEU/BW7Nac6w2OOn91CXIcKwUXAmosPGHnrPSv87o+sMuAYp6fJZys1Tn3Tir7EFn
JDXOk9Scy4tYdpYD3wza5yfDtqbpsqg6eBhESS3APGJa7EbsmK7Nk9rUzP9uqm33Oi4cL20hIGjp
EdstoLicITbqxyVt9K9ET45TnmAw6atbbJbZuYqErDhOeoV5hhfQwsZFDKTmz0Msq+Z5jkyZRSeA
rztx7Zr5aojNdNnpwQyvbeCDM+TnMtzhVo5ugxeWPkcsKX+XVqmS+7jUdQvNr8fSgEdX5znGUP35
6jMJoUH69lmo09TfZNoZLlyndVgKXalgaTmwKoDlldZzPwnaukgwcDJ0Wd38dMZIcRHrPH2dAv6D
TuTm8wT5LwNZk8Gij/f8Prrs8N51vnLFrZbDMuj8s5BWvOyKWdlFoAAIhxvbgRs0pxE2c7DcrO7Q
rXonjD+yfDh0BouHphH8cnftmHnPS5sCeLcwHRvceryoBozvNrUfD4+czcUEjQ0m6m4mk4IlTJZm
5x7uUxDnEj+bwJ7WzU5g+PdDdklpnVTpus5bs2mJ2VJ8KPZUKAFnItm65xshi0DYEN72MbZ0oJUm
C4tJSJQ/3Um4T9qL8McwRr3c1j3mYlQ2RXPptRIutL9YzgOc4sHhukzzH95VAt/OxEq+NyFpWrho
I/xh7pRljZuwWbvA1U1tRpswT+Ynz+vodyU6wRgiMFwn++4shXNh+XhJBr4efHPnmOl4R4YErpid
ihbDQ0yTtwW8fh1Moh6+LIbMabrFq3TYgpbuv7UK8G/gTnYLST3JOrApsjafG415w04LahYQgM1+
OUkNoCMbo03rX3xxubeZsRGA70jr7qNycoPEgN1O4wbRffpVJAW2FZ7Vc3hGfl0+YnOcyT2OEjNc
UXc0vmELlhox3hGZECe9M2CbOsuIKCTlkogzRlcKsRk1Tu1BrDubDHZZ1T88zLqKbWgApQKoW/zq
rKTjDlsNX8UUD6BbuK/zgaVBYB5zZfiMjm/KNqojGbrtSpuZ62s3ucfkGMxr39vKCax5fI5LEjzB
XGdLfcAl2H7CO6HEeY+5cwUTmg5G0M+a7KXqsW8mGTmcz7YjngwnHfArx2fzHkqcfaOzWRJfNKT7
TnBD8ZfAGYpanFn5FJdwQ6LqqeyxROey2iagK8ghcd8h6F99NpaSKB6bnV2MV9A3jFIFJhQbn3jD
Tug7ViOqCgx8saxv8ZbQcF4BokhB7oyNpecCXPjVN22Jtgrs0ICGRFUBprMBcZBLKVzpZdtOBput
0ES1G9axwhrbnhySme08wftVBQabkPzDJz007OdjCDeRXR0Y58YHz39NMEQ0m6tQQ2Ecze5Xg129
3NhVATgwUZzbNMW1dC30vYiyU9CthtqAT03dXQu+/NkoMLEJHJU6XzXQ6m4bFkPDYs+GydhiC0mC
uGnGNv404pCTYaQ7htNlovKc3adQcMGztraIu7K6viBWbGI4xKMSQWp2y4MtQePsvbkdxiBh0+OS
2Q8gACNEXSCtZu39iga8bgIK7YV1gid5Js/ttkXalkRV931eOk2ucaxFArSsx9+57GUH+ZPi2oRA
BcOtICbTQkbGsfO7GmBr8ckwYgUGO/ahr1hUcQLFkSu2Lpeig4zrdDgdG7c3dopE/woyJIagP1VE
eNtXNejeya/qZReGKlyx7nbCdcf0QI1Hva67TSqxWeOIg00IsN8nZTFo6ElEsNgd4oxngR6J+hZ0
TG/lejtQSishP7ZJv/XwsZObKrPj9sQIS9s/HSrD+TUkvcHNPSZRtfVVFN1OeHTd+UVxRhqqWY0f
MYfbNknYIRP1W2y+7MGZra05iqLd1ZY/wqweqjbcWo0NV15li2vuRmdOnouxUQm2a4uMT3MEdpG7
5bYy6rs2zLohGGmFI23USe9TqLjBBLQFmr9UEebc8wkXz+vC1N1Bgh7GFJzbl9j20hpv+8GTn1ke
bR+0VIkvAHgLB5Z0PuBOIsljGAUmeuA3zR0EYyDNYkpYPmS9Pqe4FlnMBWV+C9ErJTs8zEkJxZK2
pKDz0zw/JELz0zotPWoiS0omXFSeozctiFhjq/KQ1C7ZEuOuTUHLcLhX5k8RJi6W2mRm4tMFQhv+
cavGeGONZX2lS7IAlxR9zYEbwzCDO7BG/zxd0GifFxMBecDl1yxPMBwoomAuK/aqSHXqs6p9g+OP
eCrZLnTs9dEthY24uG65bXxKPKL/rWcbZIrCufpZGx7s3AK/42e/aZZ7hyrVsgGuKAW5tSS/SLJR
0Hel7VVq78RfyeghbM6GtsSdRQH5B9vOhFLG3F3pYViAM5UzAZIJRP287aHj7wrlEvY62jtj51y+
Ng5aNtiZNVJpYrxpPJBSNU56LfF+qbTfkrgypjb+uz/u/x/ZBrLiz6qeW/wA+v9zNf5qaQ769S8Q
ON2/9kP59L1PqvJ/AA2HqplFOfL/zcM57fJf/6qeebLyJRHn3z/3byaO/Rd8efru12IbRAAEDv9h
4th/KWSZ0qc+QAF17bn6DxPHsaFV0iq9CqrQv0iLlpQOd7T4f/8v/oqChoJISpqL/kREIUfwyvdg
lkeNVyxp00SLgJIO7x5kqUdV3LaaKmvpI8wuvTQ86cPvuIfDhKITHnZb4tysTVhK+/h316SFXryt
67/LjS/BOM7aDPSiCrkOjgurQue/yomt43K4adHzYU0yXMsryZpc8MaTcoFkxuUlOqXmSmzUTm5/
VsTReGMMdhaQGhGYOU3dWYeRSxxURYajn2NDhuzcLD/HdT0O6P/4Os4FuY0YE41z3q5FUtwTGJ9l
4XUiCv1zmrg0bUMTUG/RmTCmYds9tKZFS49Kix5ZT2I94ZOLorHqJJhyKnbcEjGBq3Yqn2trPaMv
wjD2b4q54IK/2DEsFSOrY8B3k/6CKnfvGrnz3TBLjuFUEtkHuSwwkvEbqqQtvh/Pcy+cS8wzffvv
V/tHa/Qy+Ylwq3ruj9fa6/X5P4xRRRvbi1n2hjN7zj3hBzvMqwW5/si/lyMZr79ozPHMtdkQuoSi
Mv43V1a4wGMtWnEti//16Kn5z2q0/8IllZ9E/kHTsYU66T+rkQLsXyzD9Y9R0CkHNOyfLMffnYYv
lgT8Kxr/WRdgDZDSmPZRR4pD1RJscj9ez/ZkQbF3CW/H+WnMk+mpaTLvVDS9s63ckgyXiVw3JWcS
TINrY3M2fCTJOlZu8GlgLCC2ZV+grZ1/fN0mIHSSw+xesusJU9xNa8gzYWLOo50YFbFRtieFKEuu
baLYY1be7+pYcI4J/4TS8yPKfZdLKtXuplDdvZY5BlyQlU/dSZqXvQ71RTn6X3VitB/0cIijtorf
n5tGUugvHigy3znqs9FpSJQyGum1WXeneYnDO5ZkXB9wQ0GbkN1U4OBPFRDQs55g4LpUItqHVpYf
ptqZ1qxu+3Moxu5LnYefHH1WCPHrxaT8h63vmIizfkLafxyy+BQ1YVkcNWCMVW7bOuMTFiI3b+2i
Hp8TosKAvJ+z48Rwzk0FCnsxmywQQ2dsm8XDQAYMvKNoTY+7rsG1255uSkLlT165VAcCeLmZqF9z
Vy6oDdJcclLRUnHV9EN04Wtz3mHr6m4pOYUfiEiP0VnIKzjfpI98iQa7VW78eqJgHeO1mVG3V5l0
J+o5Jr4noA8de4/5REjcGespcACedo4RivOxN380Ru9eJZ2gSJyMM6WhPsoPHrUoTL+xZXD6DChq
WA1knZba+FmkBtY2hesz3XMwltoprxcvHn5B211V70Pp3dfOnRx9ikedumgw8DvgCEcqmMqm6INw
AR1o1HkFAUjCHFW1zB9cr1Epubnxk6Qj5mFJtX2fU2ssAzC2pFu6GlONsAqXrbD6X3xf5FLzHvoG
kFLlf0KwanGPpMr4FRULroURFqZneSLaD+bLutBebAseoBo8PFwkMyx/GluPtgUzc5CHdEl1t4hZ
QBsWWFgA2P2oMWj9Ne8Nc9S6iCkKtd8qru56TLBAhS7xASKpz5FWRVwLhbqsRfzIDOTgTUmYlaFZ
3vtyuC9m4+v7K0QerWHPRYREd5liLyY0oAPs9ZSyvYl09OzWtwtWabuBLuxP1eIAU8Xk7GIQmIGz
ibeHSdM1DnVOPM9+ZVwUbFnnWQs9tKSd8cxuMOl0vPWdpfBJk9nrr/K0L7vAaOSTtnz3YNmAD7Cn
OKmo+JyLIhMnrk1LYCQV7Ullu5zkS589xOaoLyM911etUnr13ajwQ+nMaz+fxC3/JX3ZpM2XiCzh
Bz2e4qhby+Mg4DZvOr5QFn1ivyXcLzoiNb0NmBHr8Ba+8qaal8uU99ClObRcP0gm94wkWwCRaZ9M
1R1+2sH7X8VvjtSraYEIBpSYlCYAIXq6jzar2sL4sLczDHsWuznDHcDj7U5neMwXmyac85OJHow7
DMjw512vYjaWCVR6gRrx5y2ZrozqLpqFD1BbbxbF+rHQ4UGN+y1RPuo1p0/BGhC3yttKzA9ub4lP
ThLbp+8//HpUvHl2DmL0XMTiBAyvp+EcZ2FItVreRomSB9eaNhqA8+nQ9h8svqNOR75kx2Vp0wlI
9VGghng9EIRj1dkyq26XlHuoUVXULJs2i8mTzfpLUVkfKQPWX/j6ydioaWy3EWzR6fiGHkbtdsiF
7G9xjdyZuB7pTuAx5T6NSbZtkzUf4RYfncxvpzLCEprwCJWI95HjvX7KtKYa5FOkwGo6ByTb3sWz
CpZ2OBS6++GRqVl8bzc0GEqm8TNNLof3v823z8xtg1oaajgCQBgfr4dP6OHoYnvSt5MRY4VduvMN
1VZaFsZ+uup66wcfyTqz1TCevD/w8RpCg2US11mrnJPLE+1Xr0emlNnVQybbK5tU6yezTmgPF9XZ
5FFo2eA5BaG8S/DzCCtMY7MifLC58+ydOWtOmkEN3zmOqus0xLvmgw+2Hs0vpgFbC9cf5h5RyKoU
k0f7LF0ArGwi4iuXLp2bQY3OGb4oFlm5Lrxb8Kd1dR5u+pB8Maq4c6/TDVWI6UllXIgaEvcnA0HL
Pq6civ3IA81iMo8ax+V4qOtl/8HHPbozKpYH3WgovujXth15TIChIygVBuY/VyijAvpXNsY4XHCL
8iWJsLLaR721n4z/y96ZLLmNbNn2X2ruaeibwZuQINhGx1C0E5hCCqHvHD2+vhakW1UZ1H0Kyzd8
VoNMs0yFgiQIuB8/Z++1BS36+ZOv8OLecRTHhbKHNcKiRseSdbEK0i8sEjm0083EzBPBnbXTGlb9
bBAjWSaq6ZdoBHdu/Q85DD9fF2s91koboCOP6sc7R80STIpRNN/oQxyTkFs2G2E36Zr2QfvJ1V0+
wt/vBYTpFBgsBhoUI7zNF49HN6G9sWMrvZ0yRVyTJXMqZiE23NjYgWkDMvEfXz75Qj8usAsvGEwS
jjp2GGXBnFzcfzlHrngKJExpm1wHHeuJp6fo1miUSxWw2YwtpA/zvV4znZwa61ug0FYu7UI9gEdh
BDWI3g/yxNkKhc726s9v7+f6/j+X5Ofbo0LHXaiilKbjsmxCf9t7TQxvBfvXdM6L9qFEJMCwHrad
40zuqet15hXhFK+UTomek3gaTkEYN9dkvEovjbPhaGdxuZlHerjxUFlwDKdsbTWqg8ytaKIXo2/S
PeD5tUMKw5o+ZnWda8l8JVPG/u1oPOOlUv1U78aD3vTJZ6vxxx3014fDfoba3eDiK87FohQ3tKaU
sJ/PWZJZa1ePuyMGo3RTzeSHr8j0Fn6Wq80hcd66fMnIrJAjuUuUrOI+aBN5hTT85+7bn6/5xweN
d7Wcf4kv4TZcul8/K8O/XXLdrPu0CyZSz9pU/246XbGLihogHungmygW44uTl9JX0aF9Uun8dj14
ZcvBUAoqQ8d3f3EvKvZolGZRquc4sDNfRtDVx8lVP9npf7vjWUPwNCCLxflHWXW5kLQho0kC7M4s
cf2WecdT3dS2p6uW+OTu/fg8L1eSLiEXEyEM1a6tXdy8uiWRpeilPJttEj6bpdptzMI9IiJH9jk2
RLWT9PXJa17sdMuL4udygANSMi7ehouzINIhpEGl2Z0TzhL0wCLtFn1tQ2qBaO8TFp9NNE3DY6cx
IFWavl070cwJwzLgDhgjI/RiSPAm2s1nK83Hne6/3tjyDOuLE+yymzEPY6E35IOfMcpTgMSa+gox
ojsGgT7vS+Jgj0GaQadFhbXSFJIS2VoSWgep5hU0KyJOYX6GXm/LYEI7ZE37VobOu1GIdA3Dq/9k
LTY+7nS/3u6SboQ5dFElXsI0tQJzCro0eZbaYPpzPYxLaJ8SggrofWJb6wMPab41bGkQstuNZzwF
iPaIHIterQiaAr+z2atAsE4B7KRrTlnkB9WEN5puHBzzsCrftSLOD6HsIXTVYXwksGja9AZxPGll
uqeINAJk5zHT71J5VdK0fmRhYLxFV8y+1rOI7W4e5DXBgO65byvHR7OM0k41m0NVo7+J9IIBZpdH
+z+vEBeY45/XhuUBh/KyNnOLXTyo5IMihrWj+mwryReXOMJdMNXGYSgdpmtl1d6EWSR2/dDdmuU8
PwW54y4jp+cUQZDPwttuUsskOdREs4x8ebqehBEdCiLb0O+N1SePxMfS/te7BRnFO9WWIcBlnzvp
EPViF6jO2WS0O6RWFaqBhfs6ZqYHl2Le/Pny/P7YU9Hr8C6cpbpnuPBxz0pIxbFCM6jOHDWU545k
0tKl+SFjl1bM1Fp710To/ufX/H1R4yjGWo15CsS/416UDrnNKL6VYX0uRxVfhxZrHlq3iUBcRKV/
fql/czlt4EkUKe5yE/zW3RN9bxF0X5+d3ClXWBpCJGXpsI6jtDhkXZD+49fD3YYiEiyVyZTE1T5e
Tju3oog6pDw7jSu+DBWBGAQwA0VUyF5RRfIZ1ei3/Y+aHIKkgdqMuQyn24+v1zRoKmNcHGeeLQuw
maxWThz1hNU01qrCMb5KqrzcS6XvPtn/fvaRPlQ7S6cByoH181jIieXjS48Wep3E4qPGrhheRuQE
b5VazY9tYZKgghaQ1q3ip7GiXYs6Nv3UrMw9Wr9hU5HKuRIFKl6nL7rnVCNTdLRIKDUEAiM33lr8
Wm8cX4XKxoMiWu4KQxfr2ujkU5f14VOHQCkr3GTN84zMv24L4Pb9NOyyoe2O5Vx+gpb77Y5dPuuS
ArFUG+AhLj5rJYMpH3puoxDl0MpB8kNiTA/ubsqm3Z/v2N8eyIuXuijhUWQVc6CyADgo0EhEbJ4R
oxNxOrhPbVQ/a8yBPrln9d92D05K8INoyHJyAGpwsQYYvZqU1uRkWJoi5TAaziItzdzy2SprFbcI
UEagdcVGDtptLefeY4kor5UcNYOUebSBC8VeCCpU2RvZtBF5lW2FaKXvYsfzq0G3zmUTy2OtjwX6
RFLVZtG+L0eLDXoiJO2jnCuCCso5OdYOQVkjlMY2Lz77oD9BKR9vWWYu7ACsdvTRf29jiKkqsaal
ZzEjiGQ1PKnTOK1J4ZE+FvPRc0fjPur1FlNh5iK+Hx///OX+thzBOMFCDM3XUtiNLnsK8Hvpz6cy
PY/ooOhEC8t4zwdj8CnY24dpyNPtn1/woh/Id8krOganPk6FDE+X8dbfzyRKwRAoiaLsrMe1dXD6
wEf+vjNLdmZg1XIXkj96XfQy9LBGWivsODPyovGz1tjvlR7vw/05SbPo0sJE/Pg+OunatEvCDOD8
FG87lKJb5P1YEdFKo31o3jUGpDstHAlX6gkwXfyeTdXzNQWpedfDF/waJZ99Hb8/1kzyOMYysFpM
bs7FxekaTMGOMIuzGpvOExGWmTcPVrwxU6He/fmLuJiP/fwi6MhzOOTMTA/lshkBAph+FmeGc7UY
w0onQiA2MWlBkdSE+qaP8/DQ6UbhAwLuPZBeBCohTjtMQ+QciOJLmFyjB0NLlKRbfHXNSs/KgCuH
qIpNYN7bS8G37sDc7ALigT8Djy/1/8Wz4wA/XPZrmE105j5+gYYqgsqI6DkaTm6tirGIfXqdzidr
0QUW6+dlcujUsBjZwAoYcX58GVYDYDM4Ic+9CN/j3t4NsfNU1jrJcrEZ7jpTtKsyioM7XaAFxrOi
bi1TnR5SGj3rTNHkJ7XKv3uAHNZ82zaYMgDzW67L306YAbY3JXaL8iwKjt15mhGmN2nJIa6sL6CH
56tiumnI0j7aKHm0fOh2/WeHkYv1mUYOt6lFO2fpv3IIvCgqcPYCg2jL4U6ld7Dp2rnzCGX8sYiS
NxiI5DaE1ebrRU/OIe2sPO8/6Z5fnIZ4A5BzdaznC/+SodLFNSBdLmWip0h0sYQBV/OSqtskj0Wi
fAXsLtZNEhleYpHvN+tq/0mhcXHj/XpxF4a1vtwV9NM+fgFK1poJ+eMYbsf4uyYm40RD/DM21IW+
hMu61L7LNeZD2jAmL+47ywR5A6qpO9Nedba6MYT+zGR6xdeBlWCCmUMlZZVHDADA5bEcoJYcBvLL
ouALMeLpOS2d+Sv29fS6cJJxq6tp8Dy5VUiQqxJvQVNGvhaNnV/oU+c7bWsSUazNfpyjmF+aNrt2
4ECSF+FNEAz0Tru+OY6RnSLUip57Que3+mi7G2WK5LVFkhnnzEFspoR0zHkey6sIP+LKDu3kSz/a
+kohgc6PtMZdEeVuEHpQvta1X07HfoqbbW8b9ekz9I12UbpwDdElwfHiq6Izwm7z8ZvKQeo0+qjP
59qNv+kTzn7NxXOU5W6M4TgHf8i5Hq9MEmvDNgin6jWMmhdcBgGZkmn8VpV5e9VXsrpzohadTRQ1
vqjQyhAmYh2ronM8E9bqjRkhznZ7s/BMdED4s8tJu9L7QPMaGWa7GRej/+fV+7d70IHmZVHZc4ik
0XR5d+i5sPOBmOgzZwdMAcko7oo4Cm7//Cr/7gIyZgHjBTxoAX9cXEArVgZ3DKR67lCEliOZ5ZO9
ETTLrUj6jtregyXYidHY4qbdpkOx6oviVs23RfgYNjdFgb9Mn66cQYXhXmzCdpfJ9ksaDytnII7S
7ogL5FSgD48mO/4nC+W/efN0ZlXS3Fy4YC5coI/f/jAN4Wy5rXPubITedpmGiD7xAq8M3O37WYfq
JLOJ6Fm1L1FmaowKVzJMyisMu8bKMuju4NeI8CCiia+JF54j51vv2tXW7Ez3UDPSvutRcyF7VLLv
qSsjn12IvFSNJFwzNBl1atqABcDNPtm7f87T/rb3cWMv9RpnyIW+9TvsUk2MIYsiVZzHVMcNqZdL
fGd4iwFvvJ3nvrqS2M8fsWO2HlZ2ezXYk3k91P1MSC3T4diI/VpRyHOtZw0fKEtKwgRptDw8Y/8M
lrQsZJYCBRQCFEoRkK0X95CdlnYzuJ12LoVQaTaX7l5WUDFS8SlQ6KJ8+vVS9AwhRULW49n4+I2H
05JOg87jrOVJwPkLZ7KLIGKTcnud//xoXNaP/3qtBb0Dnx5N4UWpNpotxJi20s+IL7pdaoSql09h
T9tIOXL+JaGzjPeZk4bbSXUfW3dCJa4EtdfG4exphHcWSlL+s2r+53sCYEmEDbgZ+iMX78koXQZ4
s9TPcTT8oJauCm3bW8EdVAvb+/Pnvzg4/HopNmG+UBpDjLU+XurUVCLbRIdwHtX8QbgKVJsitjxL
4DCxy7D/hGv5b+54ViBIkGgJoGgyzf/4eqEB0jqaC/fsdnr5ZgnXRRHtpF4RG31GSFWqPgO7tBuP
eLLdHDjiu4N9kxzWYpxxonPkuIUevTGQcz0JxQ72cxwTBUEDlNFbmUyfPKG/7zz0PpgsMSleBtWX
/c+hH3N6inNyj4C98MSsDd90tdJ36IR0Bm5at5dFbH5SFV2Whnwp7HIoxui5UtUzK/54kfqqn12y
O+r7ptPIxi4ZP+WFVfkTAew32NbSp6Ib9a8sy5WXosi/wU8abQzUb/8PMuv/XyWcrF//d1n16f3t
K5jzjwpO/sYvBadu/WUtarpfok3d/IvNiUgoOPkMEhkY/bdoU19UmzSIwTnyF1wkVP8t2tT1v+iw
IQFYph8MINEW/QMJNQhQ7on/2Uo40/xSNCxhAEsr6VL9JtveKUMenzVeplZukj4Nv2cuqmHYWE56
pYiRB5ph1guorGkrsMQkXjel4hUfoeVsMmx137skVmEPVFn2AMw6eEsRnBqeRN94GwQ2MC8AHMjQ
8iIvSBBU2pWWybFcKZyRTlA108LHUU1tmzdqN5OCjol1lcge/x+OUDAOoaUOFerHYPiBlcB8KOiF
fEn6Iv0SFH1EZMws7PsS1yzn2N6oTnneDci62viaKQh7YNLH4alDSGf5mcyCyNOtDt6qGBUSq81J
Pre6Csuydcnj8iyzC68xn9qYzqzGeuh6TXE8KYpi3M5VV1VHtR+DjWuMgKyjjpzzlWMCJVrhe0pf
wrj6TmBQiu8F9xXfIdbyWgxKtoKYhgsdUVdICnA4KK8GHusr2xrLJz1SrzOzMCNQggkutTRIJ9/R
O3tT1F0bUqezwQunreF1EwwxrqgKTdw05sTppxkV5VBlfaH7upajcMuUcCALA7TJyunUVqyKptZJ
w4nAK7FoFknr8X/rr4Uh6nIdQjq01pGaDfdUtcl105jKDdb8RPDhpqZZZaULBdpoMU140aQqwZb9
3DzHSHteYeTm7pZhvEHaQTQnhHy5MM3zrNSj1dhY403SSSsDl2MHhIOZc2p4+J26JyOwwsLThkF/
CcbBJdnFARWwhp1a7zpOl99I9ki3yuwGtc8QM/2RgwT6HkdZUh9m2WTqOi2E9c7lqnNPmcWUr42K
oTUeQqbthMVCDmLW+yYnjoNETCdztTFG151WIFzc3JexAQw2sVwU94DW5V3czCqgC+RS+KUUJ/ii
6HMN2rg0Fied3Yp1aqbNF6Oa8/vMZuSMy07L1ZWlM8uSs+k8j9NgGtuw6RT5qwP7v4L4/0C086fV
9PprJ7sPa+ny87/WUk4kf+ETXDZXzCYWqqT/Wld//gmHlX9ZVvCb/Pe6KpS/qNTIDwCnzvkafuey
R/7LnLL8IY4WjWYs/EGI0zRF/8naetlhYxD/802YiPWR2dPl/bgdU6hlkNXK4BaSqOFpEUTepnmb
ajntKkfb6am2ZHvSJpJOGHjpuxT1F6HQbGvtyStQs60aMdqPqrMOonjcx2UHjT3AYtv13ygp3n5e
2v+9y/4DTOGf7rLTewOApPxwny1/49d9prl/wcxGo6kjyaVRv+zSv/Zvzf4LC5BBsY0afqm5/3af
ac5f5nL/UYcR9MSkhibRf91mOsngDDWWQo02GJrzf3KT8eMXpTiDPXT4tKMYA9EwQmb98TZr7Mmp
ldFG59b1NGqT1MQHLPHzDgtZsFOuq1yeVUNujKnPTrQk201bgibT69c67/eB1e/qhmMwJX23NdPe
16SCB08Lu3VtjziXY9ejP34Xt/hX3aeg/loG1RoSFX7R5EDwxirrrKeecCO8l+11r8RfJjtuQfzU
vt3iYXbt706tf+sXi6kcMgRP7S323n3fJq8h1aeXBhr7jNGNj0VbsGvpRCDpunwMBuI+bazzceCO
C1vyRi+iY93qhhcZ5Qli1NYSza2VQlCyIhp9gGj2AE+oAjSD+QEC1IBIFzay5t3U59epHzeAKBBs
kF1Yix5rurUQf6p1Hs5vSZrdWMRFrRDaZ6ivW9D5ySuVW+dZuvQZOP2AH1muSyzijJluuwnCoqsw
EDTdb2Z8Ql2xj6NH0Fj9awL7b223Tk2aCxiLagi1dTbxNvt2QvschpX4AtyUzzQCO6uH1aDaZye1
FmJMUtPRLOAR1fOzlbUeplBji5HXy3QdmckYHfWGvUrvOEPGw53Razcokdaz1q4bFaSkC6ItL8kh
kSpuuGo8uGlor1uluDLLoFirEm/liNBg46Sa4oshAFVu51DAqg3Iq23vQDwM5zsjyK50iSvZ1Q+N
jPDRiupedsk5nGS0FsxpfKtNgeQJ+5sYg1thW4fRdhqYNPwwtYZc6e1P+DniGCh98N/nfGlLY8aH
qaCsZqvcNXl2ncEWVPWquy2kfi+cWNyn2L5XRRAqK3Vwi63WzY/CCI9GikJcznW6quu3GNjZQh5V
fzAH0FbdRJJoz7QAXeUUPBI5BX9ejxDbxbG+16bhAEV23mRjhBEjw7FHhJ25Tsyx9gjiY8Db3EoZ
/KhV/crqqqciLSQQXaB2o5neAIXTTmBXfK23bd+dmskXwEdANbhXMav5FLvE0bT2IcoxvbZTd42K
RPq0hSQSCdW4dZ3hqxG3s19nNsmK+A8QXEbPKZ1cDH4LEjamghIRjuROPsvMfVBEdgXGbvIxAUoe
QW28Nop8n81m501d8jJ0KgFQsu43il49pl3K06iV1wz47bUwAKSFWfymJ90VFuRwldhWAsJP2QHW
ygxACkFsDHt0VWKNaT4mx2RQNaaL5RGXSA4xwZq2eAJhfaqY9u0RKhPV47cBFgMRDBJWaStQfyTd
UZXxg+XS92iHfJfT8ZVDhLU4RF1vJ+M3t0hPPTy8VRSYig9KcK3J/GAjwxVirNdqrL0VvbYFQ5Su
6y4rvDzWwS045s6NR2SIHdyPMNtE2U2sZfWm4gGJ2rsiEL7rviZqPXIrJN/C4QRHyvX0WN5GRsuw
ONH6lWHIApnjlMM6SOzwHgN4xaar1idLWM3ahIawkYiEfU0Jo70aZXsZ9P0rMDiIkGqgPg+uvDe7
6TSFU7A2wBgAdQrN66p1zfWEh+db2cFEAPppeUOuJ3tD4OqfCkB3oDM3Ts5horDLG30er9I5PNSq
M+6Mpk4PkCg23AjV7eCK41T1xyZzvxOD/SVJhscMaCZD7NLLR/EeWz3sxRyTpxIGN6FVwdtD491P
x6aM6WuYU7e2oBOUk6PzQqXYARJTmGkPw7Yp9fxKm/S1LRwAXyGq7ZJ2pOhvI6e7ZjDAWqDQnu4G
QoHDEO+Y6Rwa2nJe5RZoN1zl1OXiGeQAffK6V95hvTgrx2H9qjQneUsLLT8oSJmBQIyeM8vxpGQF
VKI8pCVtEzEI/tBEDAFati/uTTt7SeW5nPRdMQhoEQlZV5mRbVpQPaDssulLQFu2lKzfHZEKj5Ol
NVcCOlgxzJu5Kw7RNDTKCqFxsxKECa6ot4kAjTWT/SG3sWrM1TclZfmcUiu9Sq3oRsCUWvcZtFtw
b9GmytrRV+zwZsi/ammheGbZwfJEQoW4yfrad9V3rPLNVqoR4YCtuZOuuotK4Q+t4pVBCVyggVEO
g4vWMocazpdx/DibsbWJ+vzAcXYfo4gnwa/y+gVVaUEGcab2fbKd0avD7GgBZ9hrFvkbYzgn66Kv
1mlfbAqFPaburuLWeZAWu0EXHK10+K6o9XoOXc4eAAsCJ7qqQuWd488D56l5UxqSoY3kZirNLPet
aFRRRRYdhN4g9ac28N0Cb1qDjR/mZd3tSJpGnLIwLdpuOBu98jLG8yJHjtZuKb+mimjXzOdxqemp
5Tfwjq+Id269fh5eYjuoqpXdqOqWzre1UlqHG31BTUwcf8jl6aYNvE9lpxVifh4RrjnEDKz0oaWy
qCBZ6UIbN6jUqt1oIn8HGpQcsjJK3uIEs4Axi4IftCPTs8GRYM0B0xRZcfemwI7cz5ytdwJe4lNs
aNOjCTLzhUSR/A5d48adetuT5o0Z+pNp1isT8GDVK/e6MJ7yglNbovTDerafisps92VQGwuBuadA
yvDKlSyyIiVJz8yIhG+G4NVtADDYVQXPVSHNzKgjv3HLA+dsuNL1+9BY+ilQncGbhVl7/WR+hW60
hYNq7nNVKPdgNJ4AvrOX2efA7rbt0OtPBrEya1OKK3h3BRyHujggWIdwVKu9VzXslgS/tHvOLD4B
U5CFonVQhjdtkRwiV9l3I+6pXF2XmpquzKLG7p5vNIVoyRjyjV2e8mRgjoXNOzMf7bjG3s1QXIOj
VzNxGxrXnwK18bMe7UzjVLspVb/kroGuJB8ixgDhCnjecAMlYxu1y/NoIcDIQdRN9VqprU2S2OyZ
5UnpxGYMo3Vh8TC4wY0Tdfehpr9Opbpyp5G9Ve6HWPFjw3hosnHNQLojO0d47pQAigZR6C6cUzfb
ZDQ9VCJXGRuuYf5wGJfr3NDetSbbltqpoOkSc16fOpg0wKkM8zYs4m+ZVh3nxvIqq8vX/Ui9FPIg
2Mx3RLjNg24HUJdoZG2bEQ9C2eV3lnUQbetsVVfylSN49RmV2F5gzOe0sK51kFAQbYYatuqMSN5S
eCcDYRVR1+FeGR4x+WmeMbGhYZu46Qo+t6m8hbZ1VBX2s2aaf/Q9ZJm6THwTenRQNLtMDfeoJG+4
qSn5Yswls1hZtesPpbXJcmOHouQq7uSbbM5CGe4roK4pIpNKvy/L7KWvwieU3NuqdfzelftZZKc8
FHu7Vq5rM/dGkUivhI0P43F0V5US+yM9nlUupx9l6jyDyFsta0Nq1S+lLd8NJTiaQ7fqAojfMU5h
rduK2NhGAExMzJKpOXzvh3wTW8OhN/qXuWZWEW7LOqSah4yauyc9vUYu+9pP2qkJT4pxDq35Dk7H
sSPYwzAa30E+JCN5shSmSkGfriKVhawc5VEa1DZT2F11afzVotZNxzRfSxdztVkVb1qt7SxMwlV6
1UJwXCthbWLfSvlcBb9mUqwfBXA6MC4OFC/LpqJyr+q6vCl1edcLOIkJISbgrezUuTXHfDPLs87B
eaXkUJa07AbeFcDvWrtS4slrpaZ7g2AzqRXYRiw4e3d6gT/kB1b2FMfZlUGhajbqkfb6I12ih6oA
mTSHAFtABuLDZtOKu9tSVV7i0IQgXOowgqNuN3X6jT196/XIc2CGwjbnEO8ALx3B5RSMgCyKF+zM
hwlM36jpctvp4q7X1Ye6erZH6zRa7jfupNjL2/TMVJ9pKugfpgVZuBmi4a2IZhf2T+pr+K9ReVT6
tqjy3Txq10mi3A4W1LNmilaysYJV0MGqyu13KyYiW3bTYyzc5UQRQc2feQy4LXv3ZaRWStjKlEKc
ssJez+ODblvbSqR4tWEqrZmCngsSRSelualHdR1q3TFlD4zEiFUSzTYQIXMfzMGKrsxL39+4WXUN
G/JKF869S5M1lfqzEQAkZNljz5ASVEb10M1vqfU1McX7rB9jYd5C07XqsFyWvbtpMnfN3F2Vdaff
yTL5PpbxFTKcR5CgAJ+giacGcG7eXRSIa3OINylmeM3oN1Nc/XDV8m4Me5gfz1pivwPY2+VJcQyB
n12HwH7Qe99UNbz1ptcPbNqc1iBSI6BAts8/Y+DHardXQWfGs/W9qMsUoH65F6WuYd62tbUYmqus
Elti3DaEnu2klK+pI55kZREVnYy+qbTpxkFFvBZsDVk+7PG1X6NaBtgrWGx0jukrWGOgpqKU3g4N
U4EtaJ0OCDjNqPoh6KNWWiD5mpRzKhxnA7kRKRxGP89uB32voszgP8u1njlfgip6qfKUYgszWahq
11VdP/YzlMpRL4ZDRfQn6Qfmo5HPE2qsfvZ0PXlrK+O+FHq5hSH2NdKoJbEM11sq04e+n2zyeuu9
yCcE8UI+90H9QmY0GLwGV0kTjfnaHpJvOYfWtZxH5YDxz/ZnrH6r2LHewqE8Kw3gKbVzbmWS1Pw2
stuwtt9oSnc1h9Y1pAhkF6SVr2ZJWkPWzCbgKsQASeM28E/DF2GxDIjGyHe2Ew3bhJadVzbjvFWc
CcRmXzarocoX+iLufNdKUE+TVMAlj4Mn1GhfIqwQnFXQ7/LbupuUlRhCEgWyxpyeL6cHCWFCYtbA
/qPADFc6booMGNlayPAOn/WaeeK5cJjkWu4miGFYZeYA9al+1231NpOzH2RwyCc7yOiAwIn25RAU
V3ascZioE92znVp4Yz+1fmSVwPvK2L4Hho88VXDCnsf9BAedx49qZSzHW3SF9GysPjjF5aLB0Suh
HY2uKPwqr8hlcIdiHduVutfShEqprrPXwBnzvSUAfdnjNyDPa0cBYWtwb6T2M8qWE2ZC3220gwXU
2mGv1af8NQoUZ1dOJZFddUL+9aj1r3k8PMLy3AvD4uge6oe5YWsjfgE4o37Sem7zsdCOlKbQ61ir
PJkzwK/6VSUMiI6scLZafunUSnE3U0YEho5HlZyBCp0KJw81YPMzNUrh0vExv8Vf1WxUN9CyGNBz
tt6GLT2YMeqA9RNwEOzjJLPzDa3QjN7oDPWVp4/VIzgmYXAF+Ru0Tj1b6zATkrpOe+yC6K2DLKqO
8Bns4hoTLKC+6GvIrVbY4kvsNLanVlDgkmqdyQJkJSTyAW++GcEsDSAJji3bMuFR8M+CVK7NoNsU
RrfSunDH9OkYSrIFpDv5aMWBo5UL6tMsjqqqXyeUarlWHOQQvxtuSpB4fwBnsevz6GjUb5kVPIyN
c9sP/RqKkd852sGW3QoD87rpSEWI++Y1gKTeZMwr0uG6zqJjBs/Y7gAVTne6Ed5A1XwWRXWqcNSa
FG1Waa4RMR2YBN85xBHo8bRq0Hx4hRhORpnc4jChk9Tdhv1TPSbnpMJsYMzzxnSqZ7oKxt6mJKZg
LBu2WGHQIrD00M/CVvUz9LAnEVGeBvV1B3A5n7PpCljsTaa5dzyWXmQxCAnBm83i3aDum/XuaYhq
Uhea8hgX8TkFTnDdj4n1WHcSgWA5e81cAqDMdE8X8oVh1UoJBOtuqZ7AsREewT61GizYZk3y0Dch
7Sw8QwcQuneBXkXAKOsQhUF93faodJgS3oONdIHHpOt0FE9tod6EY2CvgbRRXc4MbQpZP4fpNGGU
Uc/CbSQVUfaolVgT55oWRFZRvncuJO8ljANg+RRGPxqAcPsA0dNV4VYTrZxE7/wkdXYyTm/RJ7At
Ohx2O78pnUcjnB80l5WzT/PpGMz2Xg+jKxpD7lrAaWZjwJ/IKTGJt5pCkaNVSYqHLQz3eMY4IBr2
fViM90mcPfc1JfX/tvPbaf/9//wHioo/tfNf3vP3DwP4nz//q5kPf4wuOeN2rCm6hjOckcyvZr6h
/oUgXMGagxOIfy1spaKUC7Rs+aF/9e5VjZE95gSISuiBkb7+k9Y9UtGPs3d69frCSwDzgxUIptOF
jBXx6oiIOLWwOIlIbPUkktUtM9Io9qqwpau2yrIRoPsqrBsRnzToxubWtPP5xp7tLNxb9gRCFLW9
qLeazqx4FSdokrxMyzXVs5m3v0xar+M+jcLpiSah/eKUKdorwen6ycGWDwtmGBBzrxIE3rSnu7Bs
ndeWuB0oJGjcjT5ZS8l5M/Rwmk38koge2YNKCEHqh1kd6dU6bmQifsDSNXLJrDRC276A/+KUcxVD
UvUwQR5r8BkTsODQWqjK9OQESaf7dVNEp5Yj5XCVDXEReTPTicG3swmOIQ17p7k1ldgy9iEBANjl
p1ma06GaQDh/dVoFQqQTsW5JiB4xuGvVBhy/knZqwp9NidfWtsmQD8Ep6to2KEjioVnrcRAyvwYl
S+cXVl2TLjI16kwiBpWyYLyQSLiwj4Xu0MafxmaUDyzKlL4EAeVM/AeClaDucHRKPBdVu04tBONk
up6zWovu3DlwX0eCS6p9MJZ9dDXGpWWBiwCgwaFNN6HWmn7IR0g0+LRFoIZkR81VbmyJna+hmIag
PH2pcywidaMcHO4MEGyVJJKKhOXE+E/2zmS5bmTLsr9SlnOEoXM0g5oAt2FPSqRClCYwkpLQAw44
+q/PBUmRQV6yeFM1fmZpaRZPEp1o3OF+zt5rQ2aMXLde9CwwF3IKhh96ykYTiu0y97Q9jEomySfK
+qXT7BdSufwB1n5ZuQNah26yuouCTS3/VVcUWZ7MoRgmaDBZxcJadh0brsyBvvqj6W3NvI3tuNov
KU2YUGh+/olgqO6hopwMEQlw88avukhjMc+K86aAD31ad0VbXrrJqOcBJExx79tOa53E/uJIKnml
EZ+oBPt1WC8g8RYqAR9Gouw2ne03H2Tf0xRxkpqKpBodA1G91Z3CuRq3jVf2n0w5+vedXsrHzMmu
zVa6n/U1TWCNArI/cCAsnyine01ok9hRY4Slmm41adpeT5ld3GNgWqszw7Sh8OZ/WWIzvoxjk9aK
kAY9p0ZQBgvqHr45XQgLOVUwkNhzPqeF0wX2LLqvo5jkhyIZ7a+m3dK4IMOji4KqT2GFEj+280bP
CDptLENSx9JziowahTQ9tCpZnUYJ9grUGGngTRZGi1L8WOy2pgJqCr6Q+t1aqtx6iLcuUKzxI1CP
fASD/XFQFt+xwp5+kKfVnlP9Mrc1YbohkyPf2hkRQbeqVHUNu1nQZtZNjMxwfrOSckOV6865WxcW
haIuyvKzRqSuf55S27c2HlSItcgQqfyq0I0p21qOTMp73oNs/Ia/D6FdSVFMB6NL32RTilhzvsSZ
mnm8YHBBH9YFxzLClCLK3Rw7tKtlihTbaCCb7rWvda6zNbuxoSu35MkPIFvOgE8CONLgwC+bprR9
9Iy8c4Mkd1z2sFNndvyktP7ka2iM9pmpDfwSKJV4mfyywvelD6TZmDn1gg2C1sy8UQBNO7hORqco
IOjm/WgMbbVle9a0gTlKzJx5m+Xujr5hWj2UKsnbs9we6+xEk0tsbAuisojNXZLY4hTqj8nw2cI/
MO1joj7M0OrjLLlo2EaRozK1ij0pbH2n+O6SbZLd2JLMiV2HMr/VkXu383KLRBPRCDhVcjBamvnc
HaiP+HYtDt518OwLd/NLrvWcRvmyBcxXhM8HYbzwRbCVYoc4aAG7/uiPNlxeMnlqCr4D1FWnh03Z
on86qyv92x8Px0cQZT1gQVrP3oGwgUqMlUrluEGRaennqbEtoj58zge9X19Z82wfQbS9VFO6qD3h
4KHbQDy8cg8P0QbxMmZ6oziVEpDn0HuKH/AGk/81GFezQ9vZHMojI75UEv8eEWogrzfsGxghL3vq
VHusdKgYkaYaTBuXRhM9Vj9syXv9tVEDVBl/r994dm9enI0jDo8CKidxsAkQNjmQtEA5iKlp2uX5
OO7gPPZ36OsgwrB7/ITeylqOvDFvXSAuHqzBhoV44Kft6ZmLCFFWvMyid9nPGsNek6nampwudkoW
av/+27JewDOFIU8PkQ78Gf6/biGqObiXbhxT4l2PWMYQk7ulueuqqo5Big6nwDqKhUwDOyUrCBu4
l0+s6jyVT265OjeG5BFLo7b3jbLadkTKXJeQ+3bvX9Wb47k2HiSPefCKa5ZFcTF7GcBx2u0Ef9ht
vu9Te74nUKruA05Ux/BPb91G7iFia+LpYKkdXGBiTmYuSCsJ2qzjqF+5mV5vpGy7p/cv7M1xLOYZ
Ail0SYfKbjEa0+JiXqFbbzSPxA3Oj0abHDNRvX7ruWm2j5MNvDDp9OufP3v/lngaCmdsOXcjDTix
yizd+XVRfQSES09X5upyhuz98f1LO/DbrtOaGFabAwFbeANU6sHCRRCVDx2bhdEsKzPstMmSAUG2
3dZ2l2zLYXw9qlkaMtLGb7Z6DWaR6rrt/v3+7/F68q3yfAM+KdGwNqKdlxfvF7WbWYrqU1zFn6nZ
xBdsp8Hze3N7+v5Irx+mCaedKwbBYazatpcjeeyN0tqg+dDFlX9HvpixW9Rs/JEbfb2t4MjwL+M4
WG3/h5y5yi2zYVGYP7Hb0BHxTbVJmPQXM+D5I+vWGxeE0OlXqC6T7pBnwJqVxcKpokC0Edmrs/Et
Gc1jxrHXz4dXhJPZykyC5LiKwZ6/nAW2+y7xQGg2GtWHMLZXcXDkdTdgVrv5z6/IMQE0MbMdl7Pg
esXPZkKmEmeIUTmSzdjcazoc/IX40SPvwVtXxFkTyfiqb2ThfzmIFCiAkXyQTcbylNANJ/DnnM7z
wtmpVs2w+ePXDiXaygjC8sOGhMP082tyZofXHrhtkDuqR0/WUUHVlmL7/iiv1xDWDWv1/67871VI
92KUtKecDqnIQyWE7cqssJ4HJg7FOwxe41nrE9cRzjSc9CNP7M1x2WehCTR8yGYHN5OEWaOdexpU
JEmBXJWzQWaUX3+o4HA/oZAmNoX64JFB33jxoSzargFYnSXjcM2wU392NeX7QZe2QxkoCrOP5thU
R57cWy+KjxMAtjlGdOwBL+9pwbpsCNv0A9hHJMXO8Td2ZfU+wwZ45ILeHIlHQsFlBanrB09vyPQW
KazhB7VuYLo0M1Ah9qLsEzEYfX5ksPXXfrkH4btJIYQuFH5abLUvL2sikrU3HMyndVTszYLasabc
pzG21J4SxhGz0utHtQLhWUFs3GGCIs/LwTKXSAs6vz61lUEP9SmqN3gm/SOXdOBMX1fddZiV3MAn
FIPdwQ1MEtIvE0ixwRwtY0Q81eiTajub/YwNq6781b3IPSUpObnXUPXBsaArQxNAS1w8QUwPAHBR
YpdBT6PpmEHszZuwLjc69wAQ5MFvJzhpgljjql3pNKET9eganGg6chNeT0WBPQYNLusm7+WhO9+T
Y4SYqQR8gnDpol7m+iYmy2pjeEreAsxt7lMQ4ZfvrzuvL02s31PYA47HQePQZjdqbtQPS+4hzx68
fSLmcqP8Itm/P8q6n3vxymJgZBAcQswwzJOH22Z6jLmGhyJo56pFX4rnhgJ6TiUqNcum2bSRKbSr
pMlK+0KIlN7Z++O/mjJk1uOdZh2HHwt1/uABuotKy86RjI9++KKPF8oWdmtMdIJmekdLl5bb90dc
f+LBFeOHMRCArlwbHNsv503vRzJNWOahmCV29cle2dW0KPrYPl2MbPRP3h/u1WOEX45LFFgRUm0b
cv7L4UxpoSgggTAwutHc+BF+4Lqejm3bX72h6yisqHzgYSb8xO8//xQWRJt4krA15D25gomArEPk
tgoNlDwkbpfyWxOJ4cize73RhfcosJbhisGByKn55bVVBN+0gx17CLZjpLTGdJ86JPn67pWXqDtR
Do92lIQ2ksOkpuX3/o011s/7ywdJL8SHEu9zaNchErwcveuWbjToAwaTJlo8TfpymiD3C/NFTDd0
AruvLhCYD43qx72mTHXSh2Js7G/v/xoHz5cNqQH4mF+DMy6AEP3gHmQGXm/fWsowcysvkN2In9ty
jxFO3xrFwXK57n1NyDYH11rkROVI9L9okRsypBs6Ox65vEdu6cFi8NPnz9dk5SxDq+E/X95RouRG
FiJytfxl8ONdFTn+Q6dIswo1lCTzQ+SIMdupBMzVduznYnl4/14eTM11fB/nAVseChTsI9e3/Nkm
VZixhHQI7h70hvaRLwdds9pyJnNH8CIl2j8djW+bzsmagDeDT9t6z5+N5lAiozPmdGFHqGuQc+sT
KrxZX9J8Hr1jJNGf+8RnrysXZ9P0YbY4oN9Y7A5WuslYojY1wJCTbEE6JnUKTGyB0yp33A86We1o
x10fmIPROvNd4/MLbZ2Kyvze8QutubJbf8nGTU9nxHlo9cggEH1QXbNxzdi4G5y6TIhHpHeff8ir
cbJDooF7d2PSMPo6kz2rb7PckP7OiYyFPNiOWkJ9H2W6nf16iv+x+GDxYfV+x5abPn5vU+7Wd3Lw
fnURf/6LX11Bzf0Lcw+QFXhI8P+Zw0y/X21BYJB/Ac1bnWLra0/Bk3fxd18Qi4+9grtWSClv6c9j
7+8+of0Xvl5YQbQTWYWp2vh/0ijEVc8L/+8byotJvYKfR8WESh3z/2D6oXixcXJiFCPxrN65muOr
MC88RwujNTUv6Oh00O7gGOQG7E7IhG0yM7/B7kvwkZ00GF89a2x3aIGockf9og9BV8VWjgYiIliE
rMJk2rhLrl9UMScoBAZu/zExSyJcZpCTMbHy8aIRNZ2Sg0I8NYpYmSIzKzR85JvBG1oniGJP+z5h
+PVD2cfleQ0CoYVbtoxn+tjT+UAJTixGXwCTQ0g8SPSepCidj+yiPxPCqn0mgSwxTmwZZ3deVJTf
nap2Tz2tAhRSEslWjjI7IYplmrd+hePF4UOTbmCfZrctyNO7kaK0RkHTG790eWGeDblMqUlkPRal
mnymr4Aveiy4qCn6PbxiW99G7K2wLana/8Fudfg0uZoQ53Uz2rt+pIxPz8JZcwxJDW0Dmo/o/Ttd
ebcu8nvy3qsJxotWWu3HOdcx1itfnirESPrZqlB+QAehLSuiCRb1OEsY1BQ0Pk9Fn1b7VBVeTUym
gZTLcmMb2UJmDedx03pAInqz/5LhEj7PmxYMqWYkYOi6waU9PMqiWuE1I7paF8ZrJlkTEXsYGysT
IzEHnXceL273pcFU04TZ4GEDUl6aYh72VkdSg7ANjpAU5iXCWuMKOM4aWDf7MwewuWivHWtBhj1m
VkcIvJHfu2bVFhvk0W59NnBxtzSHpploEqtEqj/LNQYyKQxC62ypps0wqum64Ec4GKOV/d2Z/IeK
LEsjiHPiK3BVixFLSlU416P0y3QTGa26mzx/+Tbo8/Qh6j0bpn4t/PI8jWUn9+ZYxlvHi5vQkqzU
gV2iJPkYibT6Xqm5/pZouM5PB0dHuhgNSbnpnDm7XpPu+207I/gCCGVP5gn2Juskqoos4f2LnEsL
P3d1OkutNbc95BBEIKOYP/vpIBCFyXSuQp0a8mfiw806NBvN7PBim/EnRaJjS3HedO/KDjjgToqp
tUI5afMXY6l7FJUIwjRijlp5ZZk1xJsaOHiN0NKor0UZSYIfq6ZU6I8W7yvqSiDlvOckyIJLc4bL
2RisIgTw1WJtyg10eEPTN97GafMi2bnLWNFLHXtYujSr663b+EsRJtJZO5JUj8kaM4eENJlsiWyq
PS5UlyZX1Bj10o3uaD6WPwydsOkd3HYwMHrca/dd55daOE41tOxGdS59zF6YNXJ0mq61meOjSWbM
LoFujAbvYaM+1u1sXLZsK79EJmKGoCKavQj1vNX6XRTJ6QdQVV1tUBDRMBNmqd2oRk/7IDKKPuxs
SHOhrKpGBbWG8hplr7HEIX0z7SFLLLABDY1DfhycjXARhXPp0ZHD0xfRtzmROZo+PqWFy4HB7k+W
ZFzKTWs7tcTUttSgdQmHIqhXSXVmtUb2w1FtdJ3B0LBRxUfRHPr+RICRb8bJgxeZrD6BWISq8R/p
C2EtgIIp/w55qgAE532662pP9jddYtpXzcw6/cFzcoRgfjt7c+iyrngAiFW0I1ANkGDuto0eKDzr
VdjADL0vy7g9c9Q4M3fqaryee/TcaVu1pM/j/cIf53vpY9TL7sswIdtDxMvj56nV4yZ3CK4KOOPr
T94wa+52BO7dfExNM283WaIvfxfFoN+XWcHiSpCPj1XOyMkRYqLlMrsex86ar0utK+ZdMTZFuqHv
jcCgy1xj2SlI9V44dYV/3UaamyF/r2OpthXN55QmfI00F9sbItlFufh/CvCQ88VCeCQeENXKS6mo
vlEoncyvmG1zMmi7TNRnrqbLv+UMAT1E1S2HHf18xZ2pG69PQmsg2XUVdRhlyFm21DalciOit9Xk
6qduPPb2rm4LtVHu3OWn0s/rLwT66B+iYk718yqdIHImgDyZrJFn3s3Z4KBeYN26nOE6LTfV4o3t
3l9RAuRVcwjIZMU3Ty9zKPxtnU8fnWmC6FrpgwnmIiHm20PS55jTtYtiRD/V3Sn1h7BXhHGKZWnH
XVJUtr7pvVzdaDxIgPgDS9ossyzakPfeI6w36t+9rf/s29i3sdV6d982H+za+Pu/jdniL4MiMoc7
0m2oAa2qsF+bNv8v/kd2TCudjz/iVPY/ezboKZQAVz4OBRXrZ8n4H2kXPm+wAB7ngJULyp/+yZbt
oHiCuIzDJ91VDkxrf8c5OMGo2UJi0EIemsDxBH6npn7rVVp64xpxe+u2znTz7L7c/NoLPlcAHBzQ
OCqsbG5SbbgEDkzWwRlGILfOnSHBsjQV2aY1bG2jTO1xqNpjjc9Dw7lLJigVR2FB9eLifPD8L49n
nNsK8t0plyySxG60E3CdE/1W+sxuQBxWAwUuTOBTGcYWdTPwDSwRJV+FwtiVrYOqFzhy0uWpEUZG
Fp/MTmd5CCVH9c1SNqGVpbaguq1q3b0oHEteuVpkhhEqeiJEapHf9p0nSHdARAMWpXcKi4S4tGhO
k8If+Qwasve3tVYa9dNktBWK/Hp0473jLg5PxNSnujmpUoVdrCKCsNiUeR51m8L2MFOq0ivtK1xb
pbpBuJWa206Tc35JGPD01NMmP2/TRboPZTbV9qW3xO5NLNLoUmJ5fyowyqZhJYj65mun5ExKJ8Eg
NsaALFadYIEH0k+Ilx5d1gvsNh8Vf66oXrKTlZRto1Zgf6V2QkyYKF22FJqyinFjAOZNMGVNmCRO
1tf7KY4Ho/hSaUlnhe2olVlDNFyPQGeCiMhmxQcQbZx7STPJORBT7eGctHNjQYoWm44SMyFFWKCs
7WJ4lT3tC8JIM0lzwctT2DW9rMf7JsnG5hLBT1XdeWM9jzjKaiFIqcsafdD/dscpVzNmUGtSkFfS
iFrb1hsxQXU7Xxc1NjYHEkvbUaHWrMRCNduMvrXNddUu9llWaol0r7uucUr1IdXKxi02knMVe3Qd
+RoW8dK2Z4oOdSLc5YZqrlHlmxRRrlteL73b6x8jxS7qc5wBdlbbWbI328gFh8ZDUWn0cJl53jx/
4ALYFW1kpnoBXYccpbYJBSBHdiGNniACCQhQmSHyW70qb8pUs6+jTmhqp4x0wG9lL+3nBvZhvG8G
NRMY2QKO3PAcnQrTce8LrHf0yDcO+9J8s3ROVp4MOduCcMKpGe9Gt2yflkyqZdvJPhv2iy6t+O++
JQtEBPw0HUvIjFE6vgZKlOJZNaOSeCDudU0yUEZwd+PiUkB47rtNQPEBIrStxZ6/j3yRnlgjoTMb
NNLEGlUlVmA3HxRP0+Ljv6lwUVrfRkOM8mxUpaivDKfwrAt0f01xns5DgviR8ASk+rq9JCiSrU6p
k6hp1r9aTBZCQ2aFeeVoOb3qYEpGch5tT3D2wWib6ycZHuY6SPHEye866ZA5PGfSqs+Vw0c8BAjc
PvJlFEWQi5VjgvcEYpGGS3X1VOC+Xs5azN9dv1VtrlqDr7m/sLeNpk5zyl0tJuGEXT6Uw35tDZMI
HyXS2Culo8fselkhzklmeWKSsENyoyPzchOlHNaCxEwEtjepVdCmRKNyKOm9Ho5tJqoTDoqOTuZS
BfJBpiOJHpbW5f5N7ktfnUiMkXc54erxZcRE9vaiMXvjNp4g3RJiVBR29nddR5NzYtHlBpMBKlk0
2Zep0rRCC6WPhfnS8Sq4R/q0aOnJrPA7bXobQVGgQ9Z0qKWRq3BRYd5KTjVgMc0eB0nyrSJvmHT4
RZRm4BTs4djSJ/HqqkI+P9X6cpsaaFx2wpHaGDRe1Zzny0Su37hQl9sOZS+GjckHodzkRtpPt7yV
8P/mRCT2J5zXeAYpeRcxynWQSCzWXxCb4CDat9K3swVfrWkbH6PEAKZcad4011+TCuOf+cXAo4sA
L+BomFgq3pQyrdih2oil8TXW3eL147e4qZA4euFA17xWj0MjgCrFoTUPmj1+m8xElc2nnx+//+yP
2B/xIX9vf/T9Kek45Hbf0xea95//7tc+yf+LBR+dCa0k9AWI3/lc/7NPIhEMghLaDUK+6WP9W9uy
3b/oW4r1Q+9AMjRcymv/1LbA3lDvBlrHjgMKKcWoPwDQ/ewD/lvaovdLQRtIDlIgxlmhyi83E70+
omtsGzCwZtnSxJzV+dLZ13We5ZuRKNwdJkvrKhE4Zjq7mbYW6qSNRQtqo+u9c+fm7AEanDqXS63s
fb5g+eziR81O7z2OW5wrSk57jrj28dMDmqEf2oGkILRHS/P2c07TFMWYZ57m0uUYkUm8okWbkQnB
GdOkVhJxOo3L+kcicIzY9aA2U1lEYar1yycNzEpKfdo9lVmxFqcpeaxHpp3nFfb13HDU8YaSoGM9
udE0QAmePnL6McYhsCy0Rl1VJTvfqJJ91GTuR7vp7c2fz4y7uuT/3g3S/t+xGvff66uH8rs6/FHr
PH2q4b+lcdIR4P573q751i/+A3c/xdcP/fd2/vhdsaD/896sf/N/+4e/S7h3s/z+f//rCS12t/40
kklfvv/Ou/XgS8BiKTr1g5Lw+o9+l4TXfHvLIkOVurD3k+D0z6zRDCYAeyx0JytOlR4tE+p3Sdik
kmwgmUPU5qF+oQTwP9PGsP9y6davIilwqdSU/8g7sp4f/p01gj04Bx/g64h+gbHTKXg5a0yn41Tb
p19Tb2yCAmJC0E84GZ6tJUfPFL8HWQH7CIp1+j4co563YeyydGN9ir+OXp6cVHNHpHCqaWc6WPLg
/ZHevJy1P7r2SqGIcJR7PlIsFr/wZ/8LTUOMokB/ho/dXNXHwnBeD2OigBLrkQzlOuC4l8MsPswJ
2o9YAobS21Z62d/VczJER+7bel9ePhyGQdVI84rDJCktL4cxUy/1AF7dLwlOkUxE1ufYg0cc9Zhy
fGqVO/wb8iSv5vKIMOGtgYGB6eyC1nfwUFKT8wL2ra3fI6eMiGQrOaLpUKrDJW/6rZOXkF1mJyMv
Km2OoGdXHeHhJQu+F3RPmDEAz15ecp0SD9Eay31jxl32aYInFIWjg6t3VxMVoJ90VmWbGweLXsF+
zuzcLaW08Zg48OUheH1hEfjQLUC75CITP0zFcfB/F4s073vw/6uf/K6R+JXzHE7j++/r64F8er6W
ocNf5Xh/KBDEVpvMbmLds19saKeIZjvkc4z5AnPf+yMhZzu8tXx9gR7zwUVKB+fwoPVbORr40Ca5
ghYaF+Fsc3KmAjoxT7xalrdpO9JtbpPct0NzHqIz1ycmix0mdqJAzc5iBZkzmPhpupEeT1VH2WME
ywVwUetYD+XYZeBIDOht4VI1VbRxOJjW24E5gk57XkzK+m3qiRCyc+GcWw1SITboA1qjFnxwF4yR
Mp5ojtkT8NiForMdZZYZkDcABghsF2K1qrFcYs8RCqrzaI2o8MTSX6TLMk+7UsAc342cOB84eVv2
pdL8qPrg4YjDgZEvblhYk16fmBiloVpkGcfP3LAGTPxO3+zsdmTnuwDyTAn8MexbZ6hwVZum3cmt
nKOow4iz5H6oF2X9DdVEJraFnhVw7zDX3M3DiErRkS0eqyLHrXwi01idSkz1erjQQZjCphWIYMRS
pydxvPZpgPPM03YQ0zzcuXoOwWCp6DcEZZ4OXxMsZN9avRIe9rnUhMUkDNeJHozW0+NHYCTRx2Ug
M+Rq6NFEhdPUek4SGpyTubF7sKtJc9Z0NLz1W9ujCK5vqPzAiah7WLSE7UYTTabVAYYBOr+hBZK3
Y0YcL/FIhRsQtd0ZhDAgCx9o5sixUtqVtgitbb9IWaeZ9cFcbOmVJ/ooSvURDZ4BnAucKYac27H2
627a+21Dslxn9XmXnpdGmzf6zrCzwQQSk8MnEB7bFy2uIeiUs0u76a4sYgysXagtNL85UrkpD5+m
Fbk97UYzsOJB7HPM2G0+0yO3ejtIbbeXcYATDXHt6SDpzFPdRkXW3dHeW9CA06JofyytBXUrYx/a
IGebulZGF4MVV/18I8w0c/DuWdJqsz1kGTHiGSx1zvqfKL1ldbMR0Wp+QMstLbZuVLQBeZR0lJpT
qPBTHvZdo5dX0HVykO1D5Oh7RX/zxzjXYFyE1XqX2E1ieVobQMOtdoglPQs8P1kBHPGHnNrevlJo
LUBuNBGVDDMetOvOK9JoP7HqJX+THmACOfMq3dy72AeXG3yHwwc+CwJPt4xxQBtNxZmxpgy/H1pE
CuCl7MXgZpg0Yj4nJrWsfbI4HNc7imzOCefUdsBNSEmCyj72kHO2j829A8qvwamtqnRLkcfQws7w
ob+TX+bKxzjJp27nxOydNxP7ev6qPekT0WY4MuJ7CIBDu+t8sGpEPnWDdWcsQxRdp11vFDtvxphz
n825sO6g4OjJN59OifOk0sYCWFGUs2GoQPSlWX9uasPHrjox3f1LPDsO3taoy3xSNPyuBD886HTq
PNpL7ZB9wonaUoGhcuKOd7NVU8JEgRUDDNKodooLjRo+zzKJ6QQZmXMze7Q+t3S9e4+sqKH4oASb
+sBIdVadQZgNrQNtoKubZsqBN9FL82IsJMwTabTFBwNA1k0Pj6Ij30vFPmBFmU4bW0R0VjKRGj/6
hhu6U2mWeCGuHLug3+g6lMroCaiAwLXksmRlUeGMQjXdUw3kC5uWE2dnc4KzH9Ob/puM6VkPp0ow
XVKtjnRukbNiMwhhd4PKHoa7KHbFp1pbUO/acWnjra3X3sKQ0WvemTjIHdTMNInDSLTJZVy76Rc1
jzCcWyKnbgw7ERbALi2HwaAoi4ZpFQ86QUyivB4tm6XdmFPxd4Uw/qvX9bRHyI+KvuhmVj/1hT7c
TQLjW+AmZvY9sRdAJDRR1FfY/fqlbESBfLJL6RUiEteT7Qhw40vN42s3jcigYnP010QA8MH/KvyK
vPUK0N75MscdRIZqVJ/VSDrw7InyMcF6N/L9qJrHrqy1KXTSsT6VU1Wn+8Qxx6sK8U15miMRI4Nm
Kr1hk1lL+ojHWXwYmhnQmdZbD1QKJyccPNh64dA16S2hxuoruDP7U69r4xMrVJZt6z71vQ2fOSNF
8tWaEBAGz9mNs04esLYk7o+JNK8FX4s39MHUjBbAJb2lj54WfqUFc0dBcTHtamIQIJmBZK+oh6lY
CkzWIxl4Oy4aoltJGbfbF0wOCkduN8NRqMqF6debs72pMpBegRVDctAXNZ4v7EXnmxlZ1Y8+zbsL
RKPjLSgRmnoOH1YgJXlvFpdMnYgoyMVsNjQ1oiWs/GWCma01wK08r4WpScu1R8GcedMTdlIXKDcA
rDQg4CB+mhG5mUHnJ9YYuHRsy4DTdod5e6aIVyjUD4GOdOCxHQUaCVipPBdOVuUDXl8y9Sh1gwqx
5gopogk5RW2XtYO9ickgivb87Za6ugcsYpuXdX+R5ALyeAkDPIOjGuX3TJnK2MM/MRM0xRQZOVR3
yO9dUwpoTOn0O0v9PyWf/+Jg+E7F5y75/n+Ch+ShfFDP1UzrP/pHzGRy0PRM6q/ITWmOremJv8VM
nk5nDKOEzplx7VCtSrh/T65oJCn2cKhd/836R78LPqb+Fz8Gf6mL8IhkFfTs/xzcfx8iOfP/P+2O
B2cwgRAW9jGmuRW/4PiHmUyiHWmOGULu/WSoQ2GNIqhaMiqe3ZQ3jq7reePZeeT3KFSU1qg0ANwH
55FY9L1N8pPcx1h3hi6Cgaej0WShgehaz9Wmq+zfxI0/uzL0iuSR0xXzDjOZljphQ2s7co9tu97C
l235jkm1ef/K1gfx6tLQtWKbWOt5wjk4la+EBtVHSu7ZloBlsNMKeBxfwHpT66zSm9io8cba5Mxc
zGBaZ9hlWnFmVeSN7FqjEaeN3gAT7KHNpObInnqs6t66zWjC9XtTumySkllpF3TtNfOGPOTYBLI5
z9k5LVjvssczeC2Nsjgh61U7coA1eG0PLg61+Sr7JNXdIZnyoBo41ovf9/5Q79Wi2TeaSUA90NXE
DEu2Up96YhuQ6Mg6VJ0f7bJWH05sW8I8MiqywFkqxyN3+0BITbOJ77mN7o+2Kpr/VyYLB8IDn+2m
3i+a55zZhjl9SaeBVpxez3/Pml/caIuFvEAbnGDyKmuj6dMx+/PrKWP+VKhbnOnp764T+nl1RNQ2
u+bKrfagpsbPqaPKy8GF+PP+i/XqvbLojGOQpCKL9B7x9stRtFSvCI6Ii30qhzmk31ec6Y7GBi/V
2iN39dXsZPHBuUVRGnX261BiW3SmoXTKnnZJ86Kcuukz4Emj4kRbfWJfqn2jSw555P0LfHUbGRWr
CPpeJima4YODNLy8Zua9ifexSEgpQthbnPW5Kk/eH+bVfXR5VSjPcTt5bN5hsCiymqExOqPZpxQp
zpIUGFzhMXu6gqbI+0O9uqKfQ+FRQLtKZfGw3hGhiLEnBbpS61R2l0T2udLc9khpZ327XiylDPLT
MrjqT1cR6sv3Ai5IMVqZlHsg7NBVuik/MbHAXZet314WvXD/dOlGuMEiwFBYzzHZHCwBKR8v35mn
Zl97441ppReLnalNrw1bgMhPYqqOVY3euItUcxiSz9HqeT74VkSsghzgPdZtz4nDcqZ2Bjlc/Pmz
YpTVWkfJSGcqv7yNbl+hprUIjzPoRQeL2SvoFFH5/zPKiidiBaXF/jOS4plyHuw+d7Sw5X7kSEoY
4/g4Ga46MsiBv4MnwwisEXio+dS5GO5fXkvUNUPDW8m12NYCdxkynYl0nYKQAaRxdla8T37SmJy8
TMSuu8as4m096s6RdeStJ4eP2iDmj0I8xviXv4dZDbSPI57cKJWEn+Zbu6USxwQvxhszGoMdr4ah
0yrjGb4cJm1yx1MGl+tHPu4O8CRBlgxbsxxv5xIHTcOJK7UsShb1Pk6b00gaXzlqgG1qRRGyr9cC
P26PTJM3r52FjPu/AqR+bhOePWnCBvII35jcz1Z/hz5G29nNfGwb9dYgoAZYpHlr+RQefHksAelZ
bxlEyq7aa9qAete24yPv01v310PEZZPjyzJ/aFZSysvrDKHKPmor/aRHtX0HY7Q5m9AaHlmcD4qp
P99cPuRrPCD9TnbALx8llOJo6Nte7oe600D1euUWZ2q1kSZgwH7CYifKZt62+iyPXOTrSQNWDMKY
Y7tEuvL1OxiawKMos2Ut986ohi8ZSpSzSsXaXvZK0tBMxXnvjvV3xRt8Se52cVbYVoRxUqRH3pz1
ob1Y0DEzINrCns0Gi83+wS+iIRCqO0p9ezNufuiUHKmTDsU26iIryPvhWNPl1cd+PTJg1efyWZew
Eb285SryYlIetAqEZ0mQFLUASLD/Tdp57LiNde36hg4B5jAVSbFU0eVsTwh/7jbDZs7k1f8Pa1Si
BBHuM2mgYXdvcccV3jCwfZ/TsBvvyCfD2c8Hff7yl48j466+pTKyKhzdNUN6HzV1BvIS6dgXqB3b
6hMW4DR2nWjPcw+7tYvZJL2A6E4+gyvbikJ8P8xEh9yasAKhHiB1X2rbnk/OnKFD3eSrtn89uDYV
glOM017QSVb2bCFA4ec5wYDZ58sPJm4+YWFtIExpjCaFyjGd8Fktnc9Wr3/PMbB/FfAuHsldhgBJ
fBZJ1JQw07Hzpiaq7jWp74CwToBuJaN/1SyUcEXUiNUDDJRsv8QPodx0nq1Lia91yEDFoHqDruNO
ElEfBnk2CUxiFtObF+61v14GDJdWkyZuBtKWzRWC8mI2qtZcBDG6vl4uE6LX6a4j9ZU9zSg0nmgi
kuC+2Ue+uw1HFdDNLKYiaMLsd1QlL5NpIpeaJEgwKUPiIXXwIdakT4W8+KjOojUZmkHcY62mieKA
ZNojStWorle0NW5//8WNQ7ZLr5g2MTk3l+gmuuhDpGrtemH7q1MPj7VpvKUC+KeqqeIOSsQJULkF
dIgg3u2RL67VzcjrL3s3J0btpOBx5CLIEcFz+4HaciFmC4uNvvwviwyGgwiRbjR2qOdDRcOijnI/
FgHeMYZfmHXs1mZs7EzlxWu0fhDsBWoRq2DiNqlfS/0hPgOc6Ba7YS1nXbUl/Hp71q4NolortFVe
dTK2HrIykv5IRUt50CgQcZYePdFyHJWdtbm2K6hLoMuyksdA5ZxPmKk1ET24lLUhuDiGti6+x+Fo
eHM7lk+4gKwOE91wgEihF/9hFmkpGhhGcS4v1CugMyQYrcBzjhE2/6qvIn4SVcG729N47UACj0BH
iIISFPZNzLS04YxpVpIHcNXNhyIrxmduxdgr4WC5TaTHv26Pd2VCWTCKLwxIG1pel/XdZl9BbbUK
7DKQhlYCJtijej5EWpCWSAF3eLR46mDxzhTznjDHpvXNVpR1wm2uHkUBgb0V8XQyOxvGEiXjZaZE
biBOjKrhgtQjgnOfTBbVjyzMhCL6JYeyqva0d67s17PhN0cPycWikno8E6Qa6HRe1gInz2aP5Xxl
OXV1rQzwiVTVjM0oyKKrVdgajAKb/m4i8rxLKTTB+1L7I62ybudCuZxULksuFCAuxEuas8nVF2ki
qi5jnCD4M0rq5feRW+EH5jOm6/QQtUQZ6y8IWZQuKv/26W83k7Ia9yJcARkU7YXN5h21SB5KU66C
tBYv3NGOp/eW9IKYMVZMVZG7bDL5GQXWnVvhTYbkPDQDc0pJj8iFl8xeUXfvdzFqhWDco7AMapg7
7ZPIETlC1VC3pIcpq7V/kS+mKG83Ut2+Tn3cPpEGwKEa51Au/TyaHMiFi+321sS1Yc6N+aNpFcxR
qHFJv0ZEtekgzzPuql1qAzyW+44qqLXM3Ue8WNFyrPqetEWNVlXSaYSec8Top/1aGF1/0uAh/ezp
7Y5uZVdVhX1Ka7+Q53gQ40z7hxbZOKtJ5Rgjh583/95eksttjnQCgTPAKZI9BCnOZ2bs8ikNh7QK
LEeSf7S82KsQTvnj9iiXsSoicnDdAdBw93OdnI9SDIuWS3VXBhIFjjCaHoEi0cjXwL/PtNHU1t5V
cVl38vmSrxkPPSDkwCzsJzcvAXS4NkZutQhAWvYnE7na+1kuJ4/zEd07KvDhUIyFP+UVgttNo2LU
buEu9bffvf4Inm+ClDVH2Wz4fGpLobZhHgzOGp1nzlDf9/VinxRsimZ8JCLlQQ7t5Z/bw15WV1f9
FAJ0YkPSLMY+n2/QEHG0GHoedPAgjmlVys/ct5KnW7gMT2PXPSdxav8MOwuJ+7ItjmmdLsHtH3F5
1fAbyMkA+/ES0+U4/w3gTBqa2gsvR6FVnzPNSk4RVoe+NdYpesixSA/U8tMHlHTHoy6EtTP+9Ul4
9wM2O6BsiWRq6IdBr03la90t6eukG+jIDyOuOIZRPeBpb+FRBCN00EtUYBz1LwF4TOr5JGyOV9jN
Msw7LQ/qpP8FJN7+aOhLu/NGX55hKD+I9LxV9y7FerqW8vagyusu0+IP9Nfx91NzbSfyuD6KvcY2
rCgb63w9Yxqv/arVTLUcpl6n5OoHBP7tnRNzWRRixjCkB21GAQZFxs220QYk5XW7JoxKc0QE9TH+
hONL59FFkJ46qMlu3U/DhyIknS+KbCG0m8S/tp5BuZkkbAkqQ9xFyIh5uujSHUG+a3Pw/sdt5qBH
QTl1lJblxO0FvStsBCQ4Td7tk2NcXl0qJW4LiSKLusZWdTaOR63usQsLCr3KvmhAwx4xZ0z8VI//
tga9TraJTo9hKCsudxMOhKhfi17P8mBeII3ZTaEdYrRg/SppfnZWsZcDXEY758NtriUoEhGqxCXD
yUC9NYROaNVH4QlBx/TkhJK0M5FXx0ODCLHBVVD5gi2I4VYNzygPUP+LvuQaGkESsoAeHiYdVely
D6B6fbw39TqeEXoi50dklQbHdJLxwqLH+GeMLF/MeuUijjkHaohRxe2NcmW8VbwX7YpVjAjdrPPx
4IPIyIjSWoqTYnFNs4992yh/wfZuH6wlL4+3h3urcm/eVIiXSI+h3IFE8Ztj7rtkAGyaKkLwMQFv
3YAAhPjTVbCTu+5YRsWLBMHqMCwEr4l4TKX6PgltxPJLWJPiCNUZGTEJ59w+PSbQuzLo5FpWBoRi
Horn8c7Sr9fE9qcCIwWwiwkAzYfNUgwhvYehooOoZxYQHsoPmvZCp75y8Q10vLxRnJ3FWM/+xYhA
SHh34b/jvH6+GMjxKmjCmyLQwL4EILXWChX2m3KbPkVmYd5H1gLqhTbjzpV55VKi5UfzDei1ibz+
+ufvVmWIygVS3iSCeeyx9qnSGjYnANLbi7+RxVvbRtThNCKp9TDBYdnEMpIFzgWUjgg6UdhuRkML
y5m4fZk6x7obmyW5V0Nr+ZV1ieY5CvbI8oB/jZE1wqv0wX5OssbY+fJ1ETdTjsIQl9dakKTauJ6P
d1/eOg2mAUsqAqs05JNWdEQ4coJgR2bvNTmvDsVNAv4D3StyifOh6mywKe7y9aLTk6CQUxLfqMtP
ENu+3Z7oK8vJfUU7leB1Lf1s9lGu1hCBWzslVwlzr9RqIITCTnem7srVYYDKpR1NKkiWvfmeVp71
Oa/KNMgHdo49KM4n+JMw8MNwCYp6iD/f/qor8wcfigE5jWwgeXNV0VcfyAe1NHAiRb+nATIdraSZ
7+2+KL3/MBRfRt9Dpo+zjfx7qcynRO3SIM6HhVcGkSgw3urJ7FN95/1822GbHQi5AkVBRMogrVws
FsbQfT84CUV4Zfzs1LHuOoMoA6Ma8DkWeXvXyKt0fTHHR7M29Sewz8VJo4H4oNlx+Bonuo7/nV3/
g1aNgXvvZMDywfa3mJrEkwfshkxB/0DLpBTn0szEBzccXsSihsBwJwebxCbb0Wi/sgFpy0FgI1fD
+txel/LdqeplU9TtwjdNNDs8cwClPRsYAt1epcsLmpojHo+AQHSoO9v0QMlDHBOHKsENcRngLlQm
0G+7DyY9LQNQc+Gx5k463h70chfSa6SotH4VjTFrE4Boc9zhthAnAdUW/CoRh/LrEryOZQ07+/1K
9kHWQxhHqZOnGcbr+SxiJRnLsaXFQd+UUjD2tn5UtE6978saKTmc4dy6rLsXY6SDMI6O6iKluic6
e7mS9GcAhNGEQSzwAnoykNrB/82ToAFyBFs/w4x1MsqdlXxTUj4/BAwD15FuFM8Dcfv5p/Y9BiZo
QMRBBjaOECCSFL+Bi+9JC8KkURNqdxkIkccKWt8pDpvoBYvZn1FYGY8LFq4HfL+bB21e6uD2al+i
ngjFVhEL/AYoO/Mv5z9Mofeimaq6roEUniRM69x6ito7I19U9LeK6blQh85HZTvH22ex7pYKmboF
JQI/bEFI3f451zYfRTfUr9e7ndzm/NcY5jTqdWnGQdSaxo9wnuXjQHzuxZMwnm8PdRmLsOp8L/Vo
4rWLI2ygYmxqnSECme1NxRTOetrTuZojfLrMQtfQLZ+KAwWQvVLbtX1P7qLC05KBBVHbPP9Kte+S
YdZqkNupg6XtpGJPyypRdxnGu26pHvVZegqNMD/MqFwEdqw1n25//JV5JqexZUqcUIkAvJz/Amvs
+x7BAkEUXpe+Ro/uTiuRoGjw+th5aq5cYuobdwjlZuZ6227QgOea89urpqrtvRSb9n0+FLCEbFv4
rYEhfN+Vf41FAePJiQZNqoJVvAAOWWZRzangKZ1VTXIbSWk8mpS78d61aYRjByETcA2AiE2ui+2V
XSy1ngY8fFjPpPbLjHTEyYntCNy/QCghrbrRg5lCIC9LyclstdnDqwHdnzCqaXza0iOtgwelUqqv
f7/EaJPTGaDVDvJnE73EMLZMe1rSAAu9Z2Hr9WNqQ8wBrKn/leb0GvWCbgNDTgt6pWta6xX77jFE
2qOrzCxPA6020+Vg5mgiW3rfxjuXw/qLN3coQv+QvlEiXUGum01LMCYtSlUQimnInoe6ieN00v4L
ReeFeyvbGe3avl07fdDZdV6GbW8Fs17UOcASBWSQIc4FOjFzUmMEpuf1MbYi7Hf7TN95J65tKIAK
pChAUVfy7/lUppnj4D3oEHJCUzhWlRkdTYfoVsMVzb+9P9760tvpJCeQiTl5mpCZPB9LdhIFp6yQ
DSIpn+IOk9emeyYAfQwN1R9i6y416lMrqI2GcAoG66NcYx1fts920npQzX+g6vish9MXq9ozVLn2
KkFUprjF04NrwKqi9H5LWZaQUDwx0gC9vM4VULZcc6oUmB8J1IVcGMcRzfbnBY24E58Y+X24DIGF
IA9wmmivhnAlr6OeRxoF2mml1m6fpbolJhINZykd5spHP0N5mPLmF6Zj4kPUjh/H1JA90OA0BoCt
usLspvtsQH9Yq7v2GAsaY7cXb30HL9bOQDJ07UcDWd4c7gLcB5K8XDxpZekn4B7OoajkGkNfWT1V
uUb3OHbMb6UaD3doBP+HoIlFoXAAF0pfUUXnyzPgARfLA8vjjBXJvFLrLiwOcyc2ufqRFhUKENAa
Irfa+SghAgfZIM2MQtvEjal4foUPpHhUo5G05ti7sw33KB31/LktdW1njt++4mKSSTPprOLyQLR/
Pv6U4nsO1Z0sM1NIXuJXlNcPfW2eRgV+j2z7tQaLgAU2e+cFv+Ps4NTpCzXBz81YBYsSHiuk7btW
OeQKUItE3CO0ct/p4qEFk6IX6e9OVI9WNDwCXEQMSLxCb/9jzOiyqDS61MQ3jOhzhD/vLEfPSqG5
YGRcUDOwRrM0mBw87BwVFzPxLa/L32vUCjXzSHJ8D2T3SCr3hLHySZk7WE5hIKO9ggn3w4io51zY
J1FXx1EzsNwbXMRKH6bIuUeQ42lE+AJG3SmXlA+VmZ/kOfotifEB4zlf6uMXVczqgcG4BDOPt9sd
zfJ7J2l3g20EcERP4eqhgDjASWrrT7f3/dX70WLDk6AAvXQ2+97CC60eRw4iJrqNm8DOPeYdlpV9
5zg72cmVxGC1NgOtRhkPevlmKMT3Fmx91/dTUlDad2Ycknv0sG5/0PVRdMahxEAksQkFa+GkoNDk
NEDdpr4f2Um4X6jlf3ihV5ETpCHoAQCFO9/JNcK1KpZHaYCU7+JFoZyiHDtlp9vfcmVxOIjIwaGa
Qkz51mF+FwdUkyGygiZuAE5KB2mE+pctivAoqr2O7JVIgJHo0NPSQTxmi68zhkaPcaMkvDPt5XGQ
hI5SZ2mfNKRbvFRU5U6ucGWViO8wsSEjJjHeKtzllPqQxeXLMqrwD/3YI2RghnvY5uujcE9SrbZp
im7uO4oIfS4TRQZ53+QwNw3Tjwbe3NurdHUUfDtQalgD/+1esIhSx2ydO4jj9YOJxqRHvpfvVH2u
7gXqjnC9QOBABjvfcbzYC0TyPg36VImOepfP3hgVlW9YVbQTyLwVqzb3NDA3tFJo0KAmtCXuDIOc
jFIHpSOduR4O9DPy2rUtbO7vGqWKX3q0chY/US3RHIGGdYa7UCTGpUfP7RRea7g8IBaqo048aWXi
8bKKbw3s6c9icf4xQqyrpakzvk6JWWe+sCC0H4rZyZ6QxlWGQ11Zg37fG5VqHPgb3acIxemV5jgO
YzCheUGsbykoNOhkdr8t0KhHkaBij/Ct7hT3nPhaeQ3VxtF9bC6H7xAzsSvAyHTsgtoYsMlLIFuN
0JAHE6k88MVu2JTqD5m8PT30pZ6fcgVJfKocxm8AKQb89ZyOQmGV+UtTz0e1QFPfRQUyQVKaftqH
0QaOAfBQzX5WHYZZ/L55ujOjhZ/aOcYg3NbOze9ZJcsfO7OElIXiYvMtrpX2f8tCh9aN+7hyPN5s
8Z0jc+K/xNvFyAzd1+QM1TOkvzGxd9TB/KGJVPvYkAYZoKBGIdxiMEck5YQF0X62zPK1Af151+dK
leJD2iuPzFmPKluVRl9qYdenmXLvh9yMG7+f45Je/KI+1aPSH2XcT+4QkE5kN0rUCTGlSqGaaZn1
8k1rJ5vmQiihyHz7/FzJC1brJWoltHgp6Wx2ttQoYV3KRhKgZpcGlWP/26NHdrCb9AOKy1hetra+
EwhdO7IE3ngvrAhH2nTnh6nBf5i8kpq61SFUO7XS4seJGe/UNK9dqpwi2UZChUB3e8n1Ucd80j0O
RnI9YhnVQCuwMqajqoTzE1Tt+nh7Jq/dEasG2OqgA25z21mV5VEeW4PPQn9d8W3B9tOR2AzG3P5y
e6Rra0a+KAPYWumLSOKfpRPFkCM1T181SMy0O0qRZn+UCgRArHweg5pM73+ZuYQ799K1+YQMA6yG
GjDh6/qj3j2HWa8OYVKBdsZ3Qb1nfw4nLZ/KoEyn3/TX5J1NcmU2KRIjWQhQCXqrvYlWm7C3lMJs
ycLx0HUdYawOjck/C/SjnQ+7lp0xFE0eKtOAHbY9Y1tdmlaUJPwQuPPPIZbZgWw3ilcDpXETvbYO
CjAAH7nlGB21yHxoVASd8dOIHxAL2GOjXFncs1+zTsy7ebbRH7VklB6CaRrdoSw7F9213BsiARJY
SPkJZcG94sDVyUbtiKIxoGACxPMxO/TKDavh/CM15vg6yiReX80Gbq2ltnPfXNlGuIYRuMG0Qc3Q
Vs+H4trH26ArCHkXkd0BQ0fkJEXWu6v11pdbavS3z8oVsgiNmncDbsKQ0U77SQUgHFhYnh+idAJ6
FOlUCXEd9gy0KVx6nNKpTIviqFaj5naZ5fjQ5naCrvVQbp51CuYALigpUV/bOv2OSCWbQiHRWckd
3tB0FUXp4qeaTZiWOFbud61eBzJuq3dq1e8dpzePq+3wVOoxnqFvCjloEzMDe5qK1FK5M+RC0HQq
/RIp+FHUqKH0/y44S+tzcjRF8zUc0xN4lEcCOJftgP549WNSyu+WGp4yM3+x5MHFeOGz2jvzzqG/
8jJgzQO4AXwsyM0tC3OAGhXVa4cIwavMbdLC8UVfjn8fMuIyyzxQ4kSfeguVE0De5UKK6JHM9og0
h1oGwhbKzrdc2Xg688z1vCpJr2D7850uZxqc9YS0GQn/hDDOyREO68Rdjqn3iX6w9YjAS/WxLLLQ
l5vY8FWzkYO8Tf7cPgGXJ25tVJL0WdyNdEY2h3sMe/yew5qiX6yWjwJV/rta0tSAlLD8Vdeadff/
N976e95dYHKvRg2KQ+HRmrHz1VOQXKuuhl/Hs0EZoKl3mO7W5e2FQRXVLEor1LOwwD0fUHXYNDRU
9COsqPhjpcWLgUaBgASNS4dmHRaAtv1zWw3VZ3AaSAJXrVF+TnAp6Q5aGfbasVasAhUXZ0YQyCoL
7aGLW3v2FjCVrVdF5mj7MZIylbvMrZW7rYY60mEQIdquFcflkCHLkbqY0abqo40XY02BtU8Rze0b
PBvaftJ+oWxcdoc2Lxo8Q8Ei/+MUYvwFwTn/nlhlR8ALnqI8NHraDLg3tMupiXW1PqYYpI9eIY8Y
VOmCtBdhHmk5zm92C6uhzgE4c2ffI48r8rvQQKrZTZiqxyHpst6LTCknS5EM9JEy3agQjsP3yjXq
qMw829AqKGv5ZApvojr1OgmrT/x5Tr4JJJsrX0YdDTnqUJK/z+Ggv052UlcHVIInnNgTlHIRQfNG
a2iVY4ZtWO6ZzmKCBhry6Ylfnz4OTd7orkBtJnRFL2t7aNsr2EFC1hVzit6hswrVbdZeQj+9XCwH
BQOER7UeZR9Jb5z00JVa6urz3PiinOcjHQNcs1thHfhdeDv2SfJi1+FwnzgopHtF29eIPuyh0d4K
3Oe3Ls1I9iZClWtYuL3Q0qlRu6S2nWNrtVhVRLILurE8aIXhlbGluMTBH+E36jTMRgk0njgYFQo7
ug5+4eOqhBaG7UNlFZ/Ymf5fH1NIzXSTkNdY0831Ln53TK2qnpWQt+hodfHjuGjWjMe9/Fokpf5N
kXa17i+eP2JVilwKLpuOSnFoE7NGXZ3Gcb0kgY6wEQr0Mj4kcTo82TqFwCmNwE6ErZ8I5cdULd1O
0HERU62D84n0WehbX6DmlinX+gFlpgBOP6JDWvTBHIuvCnKGh6qv/hj68OH25F4dkLYvobJBl3xr
mJdIi12P1cBDNlRhkImi+2Tij+Q5M3VWvUaVqre7vy64AOqnOcgrzyQToW/uwUKCGxcPfCVqvkQw
Y+a4RTjv7emL52QdhRiGt0QDgLYtJDpigjcQ8WkofFWnyJAp20pZ7Mft3PtjKPb8Ztdn8uwIreNR
qKJoTZEeb+fzfVpMqqVkcb3mcdZzXcL6pahkP4VmMR9o/FoIvFfG2rbY69pcBCObgTdXSz1EzdRb
JDxpnqCfv0TIqA/tHvL3ynTyMhN2g90H/LXF2E2m3g5qMgNYKAscTxZh4XkzJb6Jf9MTGoF7zL/L
sASyMmaya8V5xSVsYWBSFElqGtYIJVeqemf22D9hyKDdVxE7FXOr6tThfhDMgxE+KJFVov+OZyC2
ANLn22fkyvwatD+Je2Fs0NfeRKTVlNZSjEcaAfH8uzC06DkxFPl0e5A3w/TN9jkbZbN9EC0yGsmG
MRzG6JDBhkldVWr/pUoDO0dFq5I+DCKG0zGNaEhQ4vPmck5di47mwQlTN+7sxqeXpnujwOTMXClU
c+zPCR2HhBd9kuXXsU0/dDlNEwCPh6S2sCFT9AeKKqbfdl17uP1J13YM0IO1lwjSgzN4fiCQ9xxC
SxUxqv2SfhhJYXxhyl+ApaFVrxt7pLzL9JgNg74KvuCQb2EMrev47qGYrFxKlw7Dhnio/8H+SvXS
Wdc+YPQxenlofDS0WfhgxuJHLuCOylGYHWcTntWgGX+N8V1/C74yKxKCK87YNHkLze5KmP5R4FRa
6kvaGKES1C5uqI6UPzJTP9rZslcguHIDrR0ANAdW8BrsmvMJIGOMcqVjoyJS+FpEqfrZifr8E5p1
6Wcl1mu36CkOH7LKCvd275V3hKEpuXBO6RAZm91L8WdBgDCJg9EqHyIFfUwRhjUonow+tkUJEesX
yOnT98nquafC18yyTppZ/6ae8Q92Aa4Y64Ha+/DHjAXt3IxwTxp+0fW4ixxb9tqmf4JCkSL4VP+y
jLL1+7zo/KiS3Nub9sphhwBM9rviDNf+5/kc9n1pGrPDHE4Fzm+O1VmotSPU8B9GIXlknQBVYPB+
PgpFziSBXRAFI2kk4n+qCr9wtncO4NVFAfNGSwgCBcfifJReYJcmRtSPAMPgLpHHsheLTDnlJp/W
LWsmQQVtZytcnUB4G6vKBPiXbWdNyEnuDJYWBa3u/K47/ICMaNc2+rJKQCDNKQf/QlF47RWefxpu
63pqAzlA6SGtXvTaVA6tssh+VMT9EZfLzKOaInzgf9IXqao7t24y2Qe7mXwCnDa64zDpVLx142XA
esCjG6gQwzbW8oBfWHaYRM8/pWxXpO7q7IBmQLCAKvZqEnp2R6VpkoQdsspIgDj4zapIHGHh9Oc/
7K5VKJ6AfL15N4exEmWIoySDyGbbBVqaG77ZFJX396MQJcO4AIhEKW4zioax50hPi4VeEKgoZqtx
+zUquD3KZeLESq9QmVXsB8rkNkLNe1SuQ6vjJo3k9Gs9Lvopk+kumQs6mAk1Gg98GNSJEVTzUk2v
6LhYIASAUuJc09/hmTccStGAZsF1cKeCcC1GoWgvMwp+KYhUbeYAi2Qzj2CfH3lL+l+gyTQ8HjOs
INEGvZcNzCDQxYxXksFqUpNBNezNY4op0N4srQNtogf6B5AAkWiikbmtQi9IVReIN0vHOS+dlyiZ
HutIsu8WOdePRqrlL0U15m7shH9oSuV/Qj0iAFiG6bUySuX19pJd2ePI+RHZ0zFZBSfXuODdOxw5
7di0dikdq2yuPQS2lEMcQq25PcpFygqdBJ42Wdpq2K7Z2zYGpQINvEeDW0gCglIfNWXNSQtvQngJ
kvqC/0+HC+EnQES/qkpeArOPDLdXmuphjp3qLlRjy6MtYxw1DTVfEu/lcx0W6V92ZN9+Jr1/gkdq
ychcns/GQEczjNkdR3lcKhcX3zFAwWXwkSbZg3xuJx7gGpcXkBmAAHgTbym9WmPNPbCG+uh0FSAd
Hb5TP4bTzqZ/O9jv9xrDGG/E7NU+Gejh5otCfHU1PYIjRd4hYr9snOpnSCiPbbedKvdEyDWOW8Jw
oh/FjEUA7lFOii1Boo2h7yAJD8lNzLkf5Zrw5SxWg3GMFMxC615VjxXEgvyQl9iqHUYdw8cDREyj
PEi5hWCvjabCtw6ILhL37LEPZZrQfdBSpH+wKGqS1s3Mwv6H/4f8L+Tq7kula1HkpUM7FH6fxIt+
YDeRebaS/LU3OqCiYWrE9mHQgcWj79UY+dEJDcjHdqH0r8ag0NXBP25QDpKSlA+1tDTHtsgNt2YV
HvO+pValp1qUuokIIYzncSS/dPrAe3J7w6/HZjPt2A6AOUNYBuzyG9/j7FilOsgzozpm5TB5sibQ
QFvtXkG8JtbOWNvIgSWGR7TiVihFgNLeLHGFDjOIlrw61praeDmcdK8oKPqMjaEcK7z50MdGHvv2
B75l5OdfiLMCpHighxTVL6IirPZKQwNVwBe22FwNiY4udW7iUeVpw+K8GHXm9AikjCnCyCF/7NpU
on8bVkwbc5lBhyXmHP6MrWkZ/dlM5ue6F6UR6MinxkddXZxj2ISmIADHMwJ+vSLPJ9Npko/z1JrD
QYon6hFJ3YXqoTAz1Q8x4crRY86wF5BSbSKEhV6nesCkbOSw8y5KPScyAW5ZiDiIYzsrMpUx9j94
dhABiz/aiTafGjHNv2U9H17nySxP+lpRnWWyMIbRkXLjUANiWHB+czuaWv3OxF7oxwKkQ6+K42oy
q+tbdX4HFXUn51KFFRqWqVjHSin6gHnfLx/wNRS4N8rl6pHYaKvNl4i7u66rVptF+sM/l6wg75SX
ofxX65eEoiqJx6HPc/wV5ji1rENYD/3HfsqMF1kZat8hHOh8XQlNJVi1YoxDPmhIttPXkTjRxVzm
OzWsi8RvlSlW3qIQ4NYQudTzz4vjXsN/tsGsl1bsKpGt94unI6P9IZwdCXt0PXEqhIBj3omM9Knx
BlSfMreaxjHBlYQYAnPgPe7J9jamkwLOh3IQGF8u4y1sui3xoQzxyz2yk6aD3KUNZpViT/Fpe1Lf
RuHBX0N8Ar4t9V2XZ1MUyhIeQaSrXlPN812CdCxuGMl0pwKAxH9anXZCP3pQm8vobVh66yR9NL7h
EZ1PeZvMWmNMXXhEzL9UEuWx0vLqN2AFW/ZlXYxBBXHGOVROiaElxprZRyO0puHQ5MakHEZ5IUus
LPkjSPD5FSCzRJYov5ip43yKBl38nEqg2r4DCwSYwqLmn+NYU3/XmjkvbmX1s+kuQyL/xFg+n7wa
G0+JNkeX66epWbeZA6Ioc8NQqL2XaUv6OW3mLIR2nzgz6v1xGB0sDVC71yqpM3mJUUahF2LS4bg2
rjYp4MwsehrmLnls8j78MY1SvHYkql9J1M+YGmIiitw6ZI7Xoa/0L8o45X+KTi3+l1ZRjUtqJBsj
uBljIN5yEgpXUvI/oXfOc4ICn+m1hcxQ2JFYE+fenCgRWGMFptJEkWUZRPw7tWvCmFK0yS+8uJX8
gD5O8g1P8v6rucxIs8BO/KqUS7UcGo09EKSxWgSD2vVAWCFe/J50pX8xEyTlD1z1zd2s6NYrNx4Y
3lxRpUel0ZPQ10CX3nF+AFHh2ZPhZWKP34pKb18zXVkOdSi3rzbwBjc28kfRYyZ9aOxeLkC0VnQE
cE/+bA618UCAY33OaN691tgi+zn9jNbDJXx+KMFlOXedlCb6QaDXKXmN3Vby/xCz7+yDPjoJ0v1O
ajToPQtqWQiKShgvSKEzHhEiiX4qxTLUXq8o/XM6xGIOGqOSdPf/ZV2K+lutAnRMrBixkEp3XiVh
Fs8DXixfMmS0ciw0x/DDVDvdxwiAME6ZtoDeo+SSzT0ti+iLnZnS65jk+dfbj9n6Qr5/y9YDsiqr
gNdAveyC3xY1Dg5dIg2PUYt2dRijINSXCp4grfnl70cCWrpKJCDSROn5/CiS+tZqE+W0b1HDeqja
+E/Xi/pZdtpkpzZy7ZtAMGM2RZWJEGSTvJZpFMXDFDMStatjHeXNw1KFhtviJH/7my6pWvA/kM5E
ko27E/jQZihhV7bNtQ2UO2rREdSW/LNkAUXjbtDuyHRmL9ZbYmoYMF4cDRD5Rb53tb59z2YN+RH8
AJKAFYuwueTGSgPrPYbOMY/M5ZhNJm4zkzMdS734os79A0oe2N2G9ugaYfurSFf3WlzYHxqp+zdy
fqbS+ICl+I/ENh/MWDP/9BUex22qVXsR+eVeW10bgWCiLceVvJmsqbYWXS7Za53UDkET2/9kbd77
CHiEO5HElddGB3gEjhjqItiQTUnXjkKQxVoWHvErKb0hN8Cj9Jbl0WmVkSrCtumgA1X8+30HOmGV
U1wFHwFUn+/wKEzGlGHonWJO933olBlD43S84++a/2EqoeHS4ODgkqxtDpOldLoTFwzliJgwJxHx
AURrjeBxt+x81dU9TtmE/U0OBetoU55zDNGPiE05x6EZwXGWYW6RHhmt3y6q42fgAE8jj68vGcrg
1XZVnGoiiZ2nfJ277R5H440iJOLsmCpt5taMkmimlO4clxTjH7paILjiyT4mC4gqRNubz/VE+Swz
ir1VvToyfX/0CLlQ2Lvnq2rIeZxKGX3dDvURn/QCh6K4tu+lAe1vkYzRl7lMG18VhrqzyFcis1VF
2YYUT9NT2RYo7Ai9ryZCJKKHhrU6Zyk04J09OcQrtyWdKyCdpATspi2NZazBESTF5BwLKcTEPMUR
DDryI/BvawexdfV7KJMB6ST4vnBQ0AmC6kyozlFPzPoZWAt5f5LsoWHX9bjYKavDII8M0fZWeRs/
odwh4GCUAq3BodHao6ZM2ZNcpc1TQWtw565Zb63teOpqrAF0lObRhUxKk8YTMFjniL1a/YJVpH2I
KhzeyhJ7OX0ZVG/ocE7XWi1+KZpxD4h27arjNqWQxV5RjS0MbrUAiuWc4UPNGk9WPDkf1NSSDr2K
bhiADNjKcjJ9u/3uXTsT7wbdaiCOlRICxWbQFtjM79YM0weMz5MjRPH8df4/zs6jSW4kTdN/pazO
gxloMTY9BwCBjNRkUhYvMDbJglYOjV+/D3KrdxiI2MCwLl1NSzIdcLj4xCscXSC6IXRfssz31we+
+La06iAOwF2lbHy6GTtzWgTAWT4uAA9UrUTl21qeH+WuEd7cxdU7NCK/XR/zQsuTHsEqD7aCHcgk
NidAbxppiNYgO0SJv1Y5+Qv14/j7oJuS12MeHXRKsQh3wEcysNKovBOIyruR1BYBVu2c0XPRArqX
Zrr71idDEs2b1ujMJ3VBQadgiQTIOJvHRncAqA5NQX5uqbc53R94A4h/o1da8k+1/psoi+jl+ttd
XL6r+A0EAPCjW8qUnk5VXI3MqFFKWYsTk4nad+sQyGPl8w3TeHpeShTfy1akuYoTij09sAvnD+1H
LhedlJY+yeZkj8VikW1xvXSV6B5lOckfk8nuH4WlF96ildWjbAzFg91ZmLzireI2cTO+kcjj/FLJ
MCHMrPy26Cf7OKJ9ibXaEB7yApmPbG4Mb5CB/OP+Pd6rWAC6I5qQIerSR2QgETpeCvMxyZXogACT
/AH3wMlt69byHVRoD3LUxj724djy8CyeuajKPRq4yHoqGtinKVmAYB16jS6/jgQlCB897pobu1jK
Rx1bms+KEmW317/WhSMUaV706MHl0ZnZBtFynzeSLFhTRlcMj7U9OAc5ibWdI+3C9l69SIBQYMkA
4Gaz4OPCSELVbggoDcmi/jmhxl0rqR+Jll7GnOW+WnRFUHGZBNff71IsuwIrUVPm9CYxWSfgp+ph
lSjDOBjctpBGits61prhHiUVtaeGNskhMtH1/CU3UuW2jtgQapwhHJpP1gGq8jR7ABP1P8pE9O+6
GpseD01C+cGW46rEBqFt8QhIlOQ2XiwMwK4/+YV9xINT9uRcIgrfdtKzObOlXFrnrFS0oxTlHQ5j
E06kcVP5WLf1Pt0B9FBJKALJ6fdQ7pd2EbX09b5b21DbLkMEGHGaRUWQVsABmdVQd7u6zY+GEu4c
wZeWIIhiSkUcQJRctdMvlLS2hU4rL6okQxQkNiKvkRzJO0vwnFNNq47gfQ2ADOqKr8W0nxbClBRJ
0S6CCE9Q/QqUNrGFCyEEhdiJUC33kiEd3rVCRG9bx1juxjBP8mMi5Qn9ecgH5EDV3GVuNznJu+uf
+rUOubny14IZXR0qShSW1lvqp2erHEtKsQt2grEz/UZyvkypWCVri0MZGce6yu6HKn9yQmokkf5S
jPI/s2F5rOfiLhL1274ZD2OdeIZcvhvo3Nad5mXWdJSU6qCitS856L5ELJheG3xIpsJV0T7bmd8L
FylFvxXXhpoA9bhNApHkZp/BwbMDEiSoGD0AyqLuda/VjQfF6TrfWpkLO/O2Lo3tvIE8A1BHrkwg
vzlX8lnO+mUx7WC2+vZ9mKTGswOuD5/Becp43QYfb7J38U+UVdTPUIJG4ba981USlKTcZkjm5xk1
lG8hRVrh69P0mNI+LtzYSNI/VAkjTm9GyvtTnhkdzqcVIt8ePrvq5yxMlT25iUsb3kBsgi4AwQjF
xdNFMPWYrMTlbAed8zXPi+UebfbitqyBPNsDVgJCxmE0bkR20CKoeden8qyWTN0G8UADPCmUj9WB
+XT0PFRCq4bwGKQAllwrbe6VsL2RUvFejmywWUoZSH3+rnSUl9iU/tThcqpJu6cVf3EVWWAbyI9e
r+/Tp1DQ648y0NLBEjlPyhivDeaF+7JMooMTNp1rhT+uv/il0wc6GOnQGgWCtz0dcexzxAjJi4Na
GRHJK2zLq2KOoOujvEI7tyuVEw6TIPQvkNrY7vBENvFw5nrrovkLqhJ2UBYC5iQMJl/NCgw4M9Ba
NR3/2ykrxRFKTO85Smx8sMMJdYXE0m9MJWpuFhw6gzQpxyNYq/hhRlL4HrVcLchryreTGedP2I78
OqJmdf1YQasrChLzu9NZahdNKttas4NmULN7MChqIKtj68aRKm6cJZUeI0mado6Ui5+GGBlJDijQ
9ExOB6UeviAdttgBlZmUCmZjwgZojJ0I4dK2o1AJnRc8DVmeejqKuYhaaOFoB7liVwG0WpOy6OgE
zVKlHwwjaTHvTpz7ohzsdyJv8p3hL1VDKIKsCmhI56zqFqfjh2JonFxi/GxO0QIjHCOWzJLbCuie
14Wx887Kk5EoAKNm2aL7FJq9uvMQF2d6xSUDNed23KJzJNx9CXOpftixrrhzaOnHDk0o//omuD6K
I2+2mgGgfqJybgeSJtqHvi2RtHGk7u+8C4BuBQQ0vDJ7M59UbWYKLC1LVenxwukVy49sVMb+xrsA
tkSQj5AWrPXpV8uNTCv0fmBtJnHEgWy+K5Hr3TmULy1NUOIQ2iHiriYdp4Oodtmhac9pOMWl+pzb
S/K0OARi0mynRy23ELWaWpSJmko9OMChd97xUp4KF4AnwEAQ8YOtDA1wh6zS9d5ia8QWQoipWBAi
yXrcdxrb/tKZTvpZ17KpcnH9kxc3kQ0pA28UNfodGWfmuHjL1RE2cGX4Zz9Qc3MdqRpsHyQsQIOi
NJDGVmbeI2oqBTlY4SBFYaZ6PnhZY9XPC0amkaf1/K8rZc3aSbGc4oXjM3rRHHyRr3/US2kKsTbA
JmIwqGebOxDYYAwCICeGqdAvgYOFoXrKrYCGwHhMyakPndYb3iRb87vrI1+691YVCzqKnEFQAE+/
dKaqjQnii1toieI3Ar8iH0Pxz4oQ7+zefomtZQ+1b/IbtxfSzyNuFrCe2yAwZe4hxP592ijfcktd
jlCTvWVcpJ09eSn4xhwK1Ay68xCvt4zyRvRJj/Uzh+wolZ8LUU2NW2M8cWhaxJRiIo+HpUUevZyl
j7HZOXcj8sn+pNk419v9d+hfv+xgi/oJ1/pKPwdVAuHldMaFI9m9RBMkiJAlPZZ4ld/9L7KOC9/1
ZJTNDl6GWETRerDOqObcYHehB8jWmnQV2/ZNFs3JsyT/jXwKkVAbJAtFLdJu7fTNWLuj5KzHrFYt
I4nAMnvmWty4vmLPFSaZQITeVhG2VyDqZgGZGOcqFVh6ikvq8NbonZh4pWj8KVbiQxsp9keRdnMw
t6HwW33W7iqt1L/SfxyeFSPM7+JMkrylBxd4/cEuHJokAittgexZpqh4+vrImevdUCGhFi+mcDkk
Ww9TZDKlXjY8IFY0zzRJCQZD+2TLYvhwffRzlTNQWUiZgs/j2F7T59PhCxKRhWZGGJAyDsJz0mh8
jENjqL0EgiEashjw+pndRi9Ks4p7raozsZtIknW/dI2BFTGkFjBYJCi+RNf4gFtgHgdpleTrXmB3
gTbL9Z3HvnDyofZAbryqFoDc35w/1qQaUjquFSdHHR/nvi/uGqnpPzp5jP7VgKCXReErkNvQ3CGH
XggKaEfQK0ZLBcjItreayQqFsx7VHmpH/XclnXovHRZ7B4x4YZRXjD473aLWsG1vOWmeDuZiW4Ey
YybuOnatta6h14V7/fOf73f0EGACrERyTrltOVnOLaFV7WAFYevkvixl8UucitQz9Mm6mUh73MIJ
s5dfHnRttoAgAwrDf7cfTzPrOlPw1tJDtW3cxXbmN5WjfApNVTxU9VJ+E9Zk7gQHF450yoYgO9eC
BcKX2zYPpnsJ9afYCnB3iO4ouLYvs0FtwY4UDfFv6qWNUodPwgFzMoEve0Lfqg4qkyZma9O91q36
1xMGymRsfWqZKxdjiwmKezuM7FYzg9wJ86OWNf0NFuzNTtXh/OZkFIQYEIwFeAwP/HSH17keJ5hr
mgGWrPlREE/4SF35SL5OJCnVnsr53nDG6XCt5rQdq8oMoKmaXivX4uAMUExkqw99NRl+PUpn+5Ps
0VHTUEp+/e4/1aKSXBLSIs1mMGm1uJk6erB5LY07y+f8wGGUNUDnjMaNeNtlEq2p4TnUmoEZqpmv
he30dtAiDYy4xHiyqT5YIA68JZn22O/rfJ0GPhQaIQtx61MUpuF9Op95VDtFPtdmAEVH8ua8Ra9V
z5vbJLOGvVbE+VC8HnAOJhRm67ayWefotxFAGkFSjeotlPHwVp6yZg8ge+GNVoU6fJzo3hPTbUIZ
agZFBCvYCPJYiu6zJFWPAzCioGqsaue0vjDUilBFiwV4CGjVzeWq9zFqSGWM8EgiVWi7Lo2HNZbj
19WyVwq6ONSqvLqaaQLP2nynuI2TVoyOHpRGUgXSiEZ7NKrjjQLRfWcxXji1wRabMrZMKyBgyxei
kSY6ENJ6EA8VUE3gzEctjowneUmyT4pQ5BtKdsvOVXGhM8E0sgt0JD9g6W4B8rJC0lTQx0JonSS4
GdFenWrbD3NLvxvyTCDUPOgvY6R+Sx0teZdpwAgxK0uCaXGcmzgzlLsFsSvfzPUuiOwsD+pWyG6H
2t6DFY4ff/mSeS2SES9jb4oS5+m2ISMJSQIXeg2FbnPYcTYEng4S7SiKMD5eH+zCmUfeSfuZuVmJ
POva+OkMokfn2OgT6kFb9do9oYdxI83SgBAvDl2zVIy/TEsjzALeQ7aLdjQIy9Pxxrwe2cJQRsIF
2KZQkOEo7CLZeasLK/qVTmubfHawVZvNY6VD2tR5wijmrL+YTj4fonzp8KPhOL8+gesDbw45ElkU
VGgewVHawlTDts5LLbWoCs5CeQ6dNkI1J9kLtS+w0VB35BTHJYJmNi3t03lrCmsy0BRXA8cwpDvJ
scOXNotqulIIbWVuokvVwW7q6RZ7zOlHUYk5KCd9uhUIGD3TojHuHZN2qJE01YIqXJ4joKRkmIMl
sdtb8dJ6gCLNN0Yez8GvThDNYcqZa82XzWdtvkWnNVVn1rYaZAZF9rwOv9m2iP7OIKvWGGrV2hoR
nk6P0ixFj8q/GkgJ3jxFX7VfzKgp319/lfPNomE+SmGZEjawwW3srhdRlqKWQ2kZCViXPkzsLV1H
mgCMAhuDZJegfn53nw6onr6WNKJCkk6mFai11N3NuaioXcbFj7HKkrv4IYaMrvSDR3pmoUXWk4kl
UxygWzj+UWDFiFyJ5by0bdUcrIQaJzlkedPWKMBen5fz7cZj0lZby8c0VLYNPy1ZGkB7lhXMSdZ4
TU8gWI9y74IF0HY+9AU+HGMhbkMRl/OKq+R0SjDWc8BwGVaQRLAx4EYLX6kqxZOadArCsqZSjr/E
rVxXrY+U4OwPmS55ZtmUO2fM+cbnQXDfWSu5JHRb7rnukKFBSbQCLDOH4xhifqLNzl7x6ELRmmGg
utEOgNF5hlGKyiVvQ9rXdB0i9Ghg0x6jEP5GYzdkV0aNPNmMpnCOTeZ9DRoaCWNF2fm+l151dUle
+43g6La4rCqNSXvo+QdxZOmYgscVhI5e/+WTlEB/BRkDXyC12LYY5dpWqtUxMEi60fLDeZyPaWmV
h+tr9dKWoilNCLeOBMX3dP3IvYC9R+AF59oCBGgr01FZrB9jbJF0qwqU3DEr7lRigJ3Q59ImWX04
1hLvKi63PthPNy2a512YNzqTuNTWfdca4aEN89hTlXJvqEvnFKcToTcQU9SztNOhMP3RpHrme439
VPpDSkdLUZLUM3FkdGdD//VE5jVFo0UEgnZliJ6Op2DF0ErTaAWmOle3ag/rKB9ieyd0uPhWnO/r
rl8P4M1bDcq8AvcnKgulZcNimmvS8KQ8JsX4QZua/M31hfLKYT692XmrtRFHqYbwcbvBE+p+MfhA
dh6gpkNVNpMXOr0KBnkOAzXSotsFKtnRphIBeDWZ7lTMiyF91PmxmBCMJ1DsfEXu9Fs51ZA1Kobc
76TkO1R59ZFOngLk16iOSqfUd102/LHk0CscBWzCEBb9c1la2gHSQ+QiVhX5Cl4hfqeAQ4nSsATp
v8Q311/40vxSRSM4W6k+8rYvrTW9Vs8LFRVJ5GqQ51kYUHZgPDgBtB81ZQ9Tun6w7QRzrK3mz/QB
8KI5XTYZDUA5jG0zmLuqxAimdzyLefRjTJ+8KNJqt4Uec0QU3jyOxF8BzBOca0YRPyf6aB+bftBc
KVrmwFhwfMt7ffRmGSbJ0BaKi9nL8NjjSvcQcT/SN7HbOye0p6NtDqPfLyvYc4zmW2txhAcETK6g
gTb6sRZhFKhYT2ktsupmBXFTc22zmvCFTI0bddbS+2pC/ObfakV0USKEFWQFDP9aWtq7POXeW2gy
frr+cS4dWz/P1Wbx10oTs8ZoELWO2riiK7SPRmcoz02Yah4USvMG/VPDcwBNeddHvnD4g+dC6dQh
5aWIsC6bn86tKaocvbUSjuXBaB76CfMPJW/b4/VRLpyOoOO40i2KuZyRm/gWlOyUmchvBEPe4Uuc
G/Ux0aqHyZjanWNkjTc3q+5kpM2qKwoNL4484hiJIGtragkNNAKkLS1AjiwJT3chS+LvTCLcCWLg
NUjdWm9J8Dm6pk25dYxyuimdWqJnkO7hmS9NItV42mNrA8jYFgrjJo5qvaZQmIkeCTVZKhH0HNW7
TjL2MHMXh+K0WAE0YHnlzXqMJZFEhpJbBJtZ4zeO+g45ivTYVqAUrq+MC+0PUp6fhloX6E8LsCry
HsyuaQaSaViPjhXXQRtW2YMOByuYnLD+IlX5n6k9da45NPFdYhPr9aWw3CaXxX1fmt9yAP87MdH/
57HofyBkeoG60w2lk3RFwb7QSlm+sRRcnf3ZrlT1kFSy6dpwv9BNSsb5uS4WXbih0bT39qjXrd9g
0XQ05wroGUJ8zeesk6e94umFlJHq+9rkBB6M2eFW1Q4FRj7+wCfSY5jrRhzU1XS/ONYXxVmeYwlU
layQwOgw3+L0jdZPx0GNH8cV8dxnyZu5lm5NpfxYGZ03a/JTa0neuKCQfv3znh8vRHsU7rh4YMOg
Xnn6dVvaj51aGUuA40t4iwxp78kI1e4sovO7bR2FDN2m7ESSuLayflpDdigbPWqZS2C0cUM2kD+G
WfikDK3pWTJUz199J24jStaAkOC1nFVw6j5MDIhKatCrWhNAJswhsbbSh+ujvIbd25OM9AMJFiIi
Kg+bl6JIZC1tTnnclqQQZEA/zveOEQ2HLulgUWOYGBRqWx8jrLnceqnGI/6rjU9cnB/mSRsPEp42
h6yY06OU5/qT06fLgzmaYN+5Xg+puSif/g06hgIK3jADRNLo6JXWeADXorswpvaQjRegcSxZqv0I
WK4I4q1O7Lw0c2RluhmsIrDf5rqtXATgBj+VdcxHwqnzJG1QbyS1WN7ETgno0kkofhSFcaSxvysM
c742eRyKVKv0CkyvrVEUBvHTnKaOGcQrtqUVBTJ7aqTfGKFeuGm+oEhvS4lXrAK6cm7+EEM5oIyS
Zy6R/eCOQu4DAY11Z3mt3/Xsu1NMAUpO3smFebqYHQlUT06wELRx+EBIVL4zs6h51w2o7dey/MNM
rPpYQPkNtAUJ5eur7tKckKXR3kNIEqbO5qJWxyFLzTQ0A1LF2VeSacFNL3F2ToXz/QpfDalq6kVE
o8gGn75ir4RjS/GbRluFfbwR9uNDOecfdHgah7Rzfh3JxHDYmILHtMjPthCFlarRJ8Iygz4OrUM4
aYnfqFg9XJ+6C408hsFUSacWTea5VaUs2lhTpJEGU5llvYuKSe5Rcv+0qI3jz/z/L+OMJpQQxp0W
VRgj2I82Ci5xP328/iDns4vIBzrIaPXBUEN5/HR2hdoqZpSPajDN+R8kq6pnSBCgIye3gaSV3c56
PY8VVk0R6nKUfU0KgJuUuzEGnV5qqQb6Ikm9SwGpd4e8iO9Vs9J/uRF0OtZ2eXKnIkucUQgM5enB
NIfvlore89+YP2RpsFNg9+Euejp/eRVmhjBBZs4zHFW7d+SDNtfVwRIdOak171VGLk2gAfl6nUSA
+/oa0v50e+EZP6+AYSWYrLpzKwRVnwkjy0NrKNPh+qtdGooCnkyBhJo23YfToUq5QFEC8UngCaWM
nA0QMrmz8Qa1wmxnqEur0Fxfi0MEquS2/YnwPARybItINXX9Wavq+g4d+voQAQO8D+uy2VmG66o+
PTa5iymKwFBBocTaYvw4rucsTipebZEpCY6U9Q4J3uRkfF1xCOWm8CVYif6UO3s74PzQZGiVHgFM
XOKPrVEygPNEbaNcCcxiFDcVFltuiQPbzoReHoX9jA4f8rDbss/SSXOj2ImC3byie11PhQntgz0D
zksrhB4oqSC6eJDbNiuk7kWNvjafbbWtgeU1L3hL17ic6Y3YeaFLKwRQDjcviROIlc1mxutBgVnW
KIGctrmbRpPpi7hX/YjM3+0gEe+khhfiD+DBCr6fq7oOmojru/+00VaU3jJK+DDkSpe8kWwU7XQ5
MhAEitVDwQKKXQ3DC990QvUoN/Jyq6tN44kStZtwrMudFXv+/jwOuQ86Z+RzZ62TsCVNpaktB1SS
zMNc2T0ovgzXUWijB+hWX391758Ot7kWSrlSBo4gjHlbGwqU3CTByH0ZwDJ+f32k85VKvM/GXxVj
iMu2B1qLkkJRlIy06n3cOE04HnKlbHa80c5XKq1Ebh7qrWSQMNNOv6bdlmjAV86CGFNb3hKSR0EJ
/POW0ttei/kVIX96uIBEQx8PgXNgQbSgTsdyyqaIyDbloO/bUPNGeQq/LKVqaH4zIk3nDlIbZv6Y
hwtRmSmi+xSg6apvVsX9HX9ljA5Vq8bSjRRm9YByriRQcrK1PwaUvxpvqazFjzGVfWrisS9x+FrA
AndmJ5BRLxO7fVGl/puRDvUHzCxTxQ3rfvmULqEY3U70UCLjQVLpUKRjnj/H9kgeUChpoyBQLzEt
mQD6OlnVBzkfFfhu2qh/MdqeMxhlNT32f/Xzm+TzQFGoG6zM9c0Rgu0gPVNzkIOpLbobMSUyOWoc
/3F9lAu6jpy5az2TjgVFka36QUxwChUNk5Nwkuj7JmP8VJaLQOEVVYT0wahnKYXnUBqpj9dmA8XU
Hro3Ttpr1FxDbX5IJGO8z/qwe+6WLIQZCM5qLzFdz7DThcO6oeS1NlbwI9yCLxZIT7molY6K8oT5
iVnHHv0PG1H80V4mf6p0aXENCTmzm2bI8ZMOQwdIb5ubxkgdZNQ73wEXek9JJPxqtCIpVvfGLr+t
zVArjpbTESOkXaOBbUjag9Fa6FhrTZ18pVE8ODdRYjBAjMr54rYa1sZQsmyImRXYq9IlmSkVFwhC
3Xh6W4VHraMKCPNZVZ+g+SwPidVaL7I+YZEpN13Z+qGFpaWLnGZcesgh9wdFRazEU0LDmdy0kgfY
XYPaPsxpnXspfFWYwkVWfm2NEvfxVpaUPxIClMekwhLsOBcz1RssUNSDjTlJBWQEpLoXpgjmu20s
9MnPbaMfHjSnaMm4tBi9lJh2JJVgyvLXF9R5AAEShwAM1AKIJn0LbRzlLFGnMpsDbTLL+5XT6mtj
XDyJTgLQUjgxZPC2fDazaU8Z/fy8ZGTwGVQQSRzOmBbYedMGdmjNC0MejiqwVF+zy2FnLV4YhaxR
w/6Lmw+9s83tR5CpS2NKkaTr0xGt88Xx0Sw0fxkgiqvSuvdX9iWB3+ZUVozGQjm2W4Ko6pJ7E4wY
mnqF/Tfe5edRNqFD1kAV14RYIBc1PdprcxU4Gnyu6yvi/IbhXQB9ECswYShInJ76o52NEspXzFhW
Nm4lEs3Vs3LxIk64neTx1RN3c1AApAMryJmpkbdtko4mFxqaiSq4Dr2nuBBPRf5JkFWJu1xSF04E
KW8e2kmOynspE7CmY23ECC2S50pyU02yzUO36KtQaTw8oMoYhzd6ODcfHOresSdqCe5bDSkQLa/G
kVxHLD2uslWpPnUhnFl/aJR0r4p8YUex2tZKwuoMBN7tdP6yDAfDmepoMNuZfTePXUQbp12JtbJa
eqXdSgepmKnIxwipXv90lxY7hyaQHZwpLMA1p0Pn5Zhi2Zby6SJd9vMUejwlZPnvjLIiBlewm02q
eDpKBK7XSmZ7DkiEqLMaxYjmYbiXXpzHiSsxgHztX8iU01GELApIjDoUgFmLPy7G0N2AU8xvKgSA
vMJBeO763F3gWFLho1GzVjHAC24xPeNi5qKnFxsUIJ/v804dKk9Jlk+RFuIMweZ2p5po2JkV4yNs
KedNRRXsxgIr6Wr2UL6Icmlv5Soa8KrEXEgaZOTfkgpM06g2R100ROB1+l3v5PgD9KFy5wg6n6/1
9OE0pQICbGHbSTbb2urlRp8CoStjMIoye4jnxHwXGpOK83xv7gTWF0Ara2cLziHKySg/6Oti/Cmv
ILgZQpRdJjSfHBDcaRLdJXEb3k2q/MGctBTVzBQCCZqHR3KOwlMqvX9Mau3D9e926Tlo2KxB99qp
p6p5+hzNHKamPHUjgNWy/gxsK4ccRPfvTVVH4k8JFdIYkMBYlAetGee3pWIJC8NS62upj+jhXn+a
88OT3G7VeiMMXLmQm5B5yhODpfFqN0FPEWnh/sFAaM4v5lz95dsAuBAlDW7tFVFubO4cK41xNcwZ
ahjG6MswS73fAt/ZyTcuTS/Va+pBxAYrt3wzvRg1OuZg5mNAgfs9ojqhlw90a+cFwZgpf1g6426y
Rt2T1OHW6NJ/Um7YA8JdSGFJFUmqSKuIrQFFn35idTasIZ9jlnWGhpLBSsIEWI2ec11rXGp7FU0A
Rwumsi+8bpzbuzDFbKhKos4rkkHfOSnWhX16afE0VKzo7tB9Ia0+fZqspvQxSMYQFImpvdRtvfhj
X0U7bMILKwkTEtTU1p4n1frNNaI0NvSIllGkRm1wionad91i9qkrS1q780ZnXZeVsrgW21ZJUlLX
bS1nHKGEE0830NmKBjNsp0g+5bU2/2mqSUzEHAlEsU00/ntC1rrHzgWDNLUoev0A9zkll2uqTAe4
Fy2F20fa+FGUgyLdYXebCpQS8pIIFibL28qWqxcLhZ/v+VDhP1ji2J4OMksGa0pzL1naXsXra1GD
43ha2x2Ac0+/lFyXko5uGC5rgM0OZJ32HxPeAd/6UsMntovtt3lo5F9sKYtu9Wq0HvVaql18Bmge
Jfgw1Pog7kVhqbObZrLDSynWEfgtCOkYTvn1o2O7rNaHXUXZV1LDStrdbrS6lsxw6psA+W7Li5fF
ImoZl53obntNMAprCRETitbIR22b9qGF+Hgp0iYANAZLtCfHyeMaOe9k/lICJLn+Tmd8tnU46rsQ
y8Dgryi40y9AMGZ38YpqQl//m4Hmc7A0hCaKItV3mpjyo70YLZjKRnurT7F+lGVct50ilY6t0fwz
FSO3qRq1B6eC59FOhXVfTPKt00vz3jl3YfpVusorphejCfr/p0+ag1KOB6LRoIrN+Mmam+RBy2Pn
rdqZ4laRKppDnRYKnJJE9QIdc35JrWot+s9AVFI9rVVvaSvt7eLoxeH6LF56NA5g6mVkF5RhNgdO
OaeGbNQI1E9otcPi0+Igq6I9HfELm4Xwh1HgFVBf2hYwrEbGsiysqyCeRf6EfUj7iA/i4PVJaTzW
YWk+IkObHWJ0dXdy0DM8KKsEqxts/sCbAwbfMq/CQkV8Dy+uIDeKj4VZOW6kyeiwiEzu301YWD6F
LfxXvQ3/qDMTceZsGne+//a4RUeSmr1sU0iHUnQuE08zXR0tbQiGRau8RJjtXSMoXaGksWd/cXGo
tVG1KhatwOvTlYYEqpR0NjJrS2b/aLNZu52r5JNZ1Hs8iLN5XV/KJBkguSIjQBr2dCS8LKqitooh
aMJVvD9Gpt3KMu2dOYvo0GQotUyo5vnhmIv3mVwuB137ZS4Bz0BSvEZmDqG8tr1azIjZVganDxYb
0IWWFB2XRbd3eF6Y0zX1tnWqr7IFsur0TVNjceBNhj1MV6TMO1aKR4bU3xck//713XhpKDhZBvNK
Pf3MQCNuQeNZldkDPck5yfQov6uqubmbxj0tvO2OXKcOSCj7gmI5bj2b62sxtGnEFqGn+CWXXiTR
ZultIzsKzabGt2jtC+7yXQBI6C8X5//4Nv1n9AN7h3yOqrL97//iz9+qegbXFHebP/73Y/JNVG31
Z/df6z/7f3/t9B/99/PwQ3S9+PHb49e6/S3oy+9fu6Qqt//m5Fcw0l9P4n/tvp784VCC45jf9j/E
/PKDK797HY5nXv/m//aHv/14/S3v5/rHP37/VvXoXPDbIh7r979+dPv9H7+vpdP/+PnX//Wzp68F
/yz48f2H+Nr9+P7bu47/tL9Vf/72OiPlD7TDt7/nx9e2+8fv5Kr/TiGDrjthoUz2ytIZf7z+RLP+
HS7WyixfwxAE2X7/rUQ/MOYfyf8OzZwOKNpl5A3cyb//Bi/p9Uf8ZD2IAWlwNZk013//1/OefML/
+aS/EeG+wbOma//x+7oF/idsZSnRo1sZ97ToueLgEJ1ukURLq8Kpy+xRRuFasXEBy1B/R5M8L1Q3
ct7/NFt/jf7zaKd31l+j0QR57TrRFtmu3WRWpDkdssdKGo6i1w66/EtdcUYgzYU6sDoCI8B3Rv2e
hqbBt6bQH7VQVrHpwqjHSfJw5246mzUEB2GQ0XRZ6RlEMqezhqCTNBh23j3WRl67WW/ohwZt+5ux
r+MDIj9YKDWKvoMi3iRdr+8GfmxFaa8jn3VeuqRM6sp22sfWQvtWCcs/a2vO/Qxi260ox9kXnDu3
RqxjZ7iwv906tievHMxdD4zTM+ivJ2H5rUf3qiGziT2IVJGD6DTx2NGRCaqlog2jCeWzlFnRMaS4
dXByFWvmRAtJG3CNiAoLOzsbbfFGHpRbIqXsMOdadm9hZYA5iaodyrkBwDUNn6tSr3wMwFu/bHr7
RikM3GsSUx/uTUWEL6EUpzHqxhU+ZKFtPshhZb69vkw3NMp/vR/OhejlsjG2XbvcTmcJPkr72MSO
CDRj/FQB5XLZwZZfRV0UpFOtve0rXOaK0IqfjFXiSx6a8BmQsuErCPgeyA/eh71dfRaNPr8JCyDy
5mTGXlMN3e315z0N39fHRa5u1Vqje4opxBbzV5Tz3BMtmY+wo82b0QI8PRGqeUIbnYMhSIevj3e2
jQkbQFo6r8AlrqHNvWrk2FgvmZ48yvgNLGXiRtOeee8mR1jf6XSMzRbTOnMECqIlj+2heFoG1wiw
I/Kjg+SxLlzF0w7qg7irfITFd97ufDYxQCGLf3XsAcG8vv1PJaxalsxoWozkMekCa4kfktJyDXu+
n0G2Xp/HDfHi/76kQybKcU5d6EwwnGQzE9msJo9dYN4kL+l757l8MO9Y78rn9KFw5ZvyYXrG6CAA
Cfwh+uE8Om+f6ieYJ8/wW/TeM/4kFwqfE//6g6379+RWYPJ/fq7N/s4aOq1NtiSP2niPFdChLs2D
JLqbkMwzxSApLmw6Wjs88LNVhQMhxWFETl7hdtvSFZAp/Cf6ZHrsmvJPHW8KI6z29BDPvu3rGNTH
qMStEo+bZonSt7WM5v70aMKYV2zhAZbFrurNlP24PoPnh/VmJC7wn1dRmsZABwUjae7iV3fGMfW/
GZ7w2uf/w915NsfNHVn4r/gPQIUcvgKYGQZxhpREKnxBKSLnjF+/DyjZ4mDGg6K3tmp3Xbb01iuZ
jZv69u3uc87rmiTZRFhCbJzSDDc5CY1l5n1M6cj0sBShSgrr3LYvR0cav3bTx7DuNkmk2KWxklc+
uQCebc5ASJ1nPD04x6NTk4n8d1YMd5AQ25EcUwY1N0ZwZ1rv6dNFaX7lWl+ztwwchEaxOgl7gefZ
YpLfdVO29aVfeuNd+1ZxJ8crBs9tRgKzWeuacIvfjgcoyp0xlEBh7iCMHEAamrJjQJa24gBOzhmv
H9TsyAsD2Vd5yh9b8ZMcNgetLvdGV9pBQLt8CA5eUKCLTG2/9R0zD66Hbo058mQ2n80S+RHzUWZd
FtiQoVJUhJjLvWCFDxDKoBqAHzfqTSnnXyyaev1Gfv1IecvP1S/gjrw/F8ehNARJ9eaRlpm0gYbw
GpKpbQ24dRIrhHzTh1bLbmrrtRcjDWg8qGnuo4HxFImYhpXV9IU+7kPVc0d13HjVzgCORs7y+8p5
X3oW2oTJZpGQoasKCMLyTjTzpFKRVlHu1DvhoN70+/hG1xz5g8dlFTjSrthkG9WwW9FRtFdGo79N
z0YlOqjI/x/voiFXRsrxmnI3wcjDtelqEVp2ENvVqWpXWLw81GXw+2yOy58XPA9rPM6xOavrQ2Xw
BeXON0Un6u9NWdslNOSHyiaWy5WC0vIcLo0twgAdbKIRFs/Gbk3hi+S9uzyY05+vEt7N/+GQ04C3
GIxMm6kSirpwV/YePOn5pNvjKKxRnc7u8OV9SjUbkXcZElqqFZD2LFZIhe8jlNPc32el1W2zsv6S
J3FyFY3hGmr8zHiwQgDO43HOryySO1AriukUQOrY1FF4F6iZiQQJGr2XZ+1ks8MuArM79VCajuhv
WsyaL410zgpjBrhG0XdJYCofpq6QvoUoO+xKMVmpeiz9FZcMnYoW/BbsbrKx86BfRGRq1UXBlFjV
gdYQF6jqYS7RiaPkjrX8vi8ku+1WjvOZAfJMfV4u3uVEaMcWi5LOmqjs6gMIErrPpP5a82HmT33j
tuyMlT14sjsYHnHmLF5D7ZxS4bGxOs8zf/Cq+tDgjlV6GexINW5S63VC2fQccNkoc4F+VtCjare4
02i3y5KZYP7QJvltSBpMtHaX98XJ7ltYWOwLqMwhb/GwQOeLM4kHk7TbZQtn5gpibo4Tuw7o3zIf
XeSdIXd+Ux8MgjdBvJHrayFc5SGcl/fovM7j+GtlSbKRStAqWTFW1Ec4RUR7+hjnDkpq1kP4PYrt
5GfvuaukXPPkXDK6iE2NIUHOEXXNQ1jZTWgL0sZD3bWytbX74sxx4uyCl6MKxi9LfH5tCWVtzvst
HwrepPm96qEQilglipIVUCmptPvux+V1W0Y6894DQoDe1FxFgd3heI8HcP9DXzdVB3N0KBQbewUI
pWIXvg21COJjl62dPOBnc3S1U/+faxd0eR2b0ydvjOGPqVhAuO7v/cm2tsrtdBvf+btpF18rN9bN
9EX40Zt28TP/eNn6uVPw0vjCeagVre9Th3ExlR0lv4+Nyr1s4dwKzjpXsxfmzj/JP3nAHREMqw7c
J26gZUDbVFfxNTp71GnvjdmXPAtXnPAC0zO7j9/6WlQOLLC3y7cTPT+m3ClCf4Bu0k2m7p6i0dta
qmElUZ1O7kkdqtsKuUkx3szVmr7XKMOvRHSn55+iLI04c7MrJTlxsY8EKsi0O4bTQZLQyag8t4EI
yPpxeXrPDZUbB+AXRS/U2U6i1cocQqZ+PEiy7SWg5R1VseXv5qdh39vlt+6pekQ/+bLR0yuHkb2w
udg1tRSXmdf7jAx1sCrbpinKzRmJD+3+sqFF48TzQs74LzhWZiobgHXHh6OcQjKahTQdUhxNZ+ul
jdyf/MP40qGhm7r1W+VxMjaXjc4/89i5gd98YXNe1xdXOD2xtHaKI3BcRXLF4WMBBP2yhUXb4Omw
FtebgtRHkKjidFBIFSm35d1gC5vO4b14K1wLbniNPOhu7O0wt8Prapf+CnbWBzNzL3/G2kAXV2Bd
Fz6PhGE6WEF4Iw9Xhl6sPE2fA+yTuZzBRHTzEbGKi4tiko24VYZ6Oow3CAXqu/wJnScEcXMb9ZF+
l7w33++ljfAgfqcdX3gQHqJ99RR/KF1ro9vebbuGJZntnXzPrHOl0UwLSHexthNZWKOk9+MQP5F1
IDVXbGCXad8rgm18XnvSnT2bM0fmP60tljmG1KkxxNnar+6Hplxr5c6qbfCzqs8dRgO5PV7l4dZb
eYgseuz/bK8XdhcLqwSm2io9dtNf4Tttiwa2G1/r98Zt8D58G9zSlyp+HFaO6qmf59SACWKh5zr0
MrErkjUffQGb4i/VeBt3V9CKKe+5rJUVQ88R+3IN6YcBQ8+uAtW88D5tqeXcWvp4GD412/Cr8WH6
bt3m72LfDm/FxxG65dSp2GxIHH1qr15/ZEAh0V9BXQOCqcWKavBKWuHojYdJ1u1BcGQY4S9bOBMP
8Ch6YWKxeIaaIJA84dDFG83t3GE7/ireZm/lXX2TXUfX6i5G2Wyj7LPoGlnudsX8OZ/w0vq8zC+c
30jrvJxWwXRIpkSwi0HYlvQ1/SdGgODPYStZD20xRBPaFymr2ukgqBwHpKPq8uPlWTx390Lp8S8L
i2EIaVcKRYLfqasnWCxvk9G4KlNxZTecuQfJFMGwRnRDlvGEjChsp2ac3XgLve+4bfuPVbaByP/y
WObZWOx3CH3hX5mJoqHgWux3gKURrCTetPd9dT/62zZ6zILmYZzeWoK6cvedxr5ztGSYlOznRtzl
u8ucohFl7EzbQ2voSF3wOFjXYnhreR4FygGKm8ydurWUwxk/qUsgtQhTZrJLirvHm64c44aOrrbd
l610VUzT9WhBIW0Kv1rhejSaDfrYmyTLEEz91smmS7cnL51ue3maTxeTEhpKFnPzK+ikJdACpd7C
pF9n2IceFRR5NCBKF0vo+eoPNYQCK3fvaWQzK4RSSOHXWW922cdWBHENkyA9oN6sqjU06iYX/Osm
ya7NxNsF5KvoC/4iysE1Yg9d1W4Ky1/ZWCeHhMoJmA9iZS4ocNPy8bR7XUQ51FcRJ4cpEKWqgsqJ
VvpbNfbDlYLwWVMWCIn5cuI5vFhhBZ6uPiRY33vapG2SJOptyNRNsEf1GoL5ZAvz0iajBIplFu2g
+Hc8qmRoRAAT4njoJxRjqAQNwc9weJy06K1IN1glHYJmpcRw1uT8zmc55wrZwp+pUD3BUyCNhxqJ
JrLDV4MluaGq3JNBcUa5uR7raTf1awCkedKOHMOc9YeXb4bTzb1ni/XLw8JIBquvDvQzyw4Esd2t
BZZxMwSBbEeRuA8HXbruoLRZOSpnNi+WSTtIHFkV2bP5LL24Jah4lb6ZlDWW410eGldappEF4Fnu
a8E3CjsbPwKx6rtsvF3nmaDVujVekjOjZ065Pughn1XDl+tcV8MYGGV1iCdBRKMuVeNNUluFQz25
/oEch4+7KqT7ToJz87KreCa+Wsz83Pymw18D6/QJqFvrArGNk7Y6VJoAV6ulC+A6ECc6aEae3SG8
M94aVjDdjtWYOoCzI7uHndRlHCQtDIi9+zH4CNBRcadqVBzB60CBSoiNh8i1OUiyDtdxpQ+2QdPk
7vK3n1zwhgKuHxdHQzwFleWLypuyKagSrzog8tRuemAPLgxf1sqJWHTuccoxQ+Ju5pDjIKJRt9gh
ZTENmUWGCKoWwiTo9Da61n6K40i67cw+dNELfwAOUzl9pEBrY1blK2u0z18wE2NqM7X1yVU2hZkX
pJ5YH/SuaK+nKsloPzWTlek8PfokROdDMCMQSVQux2nRsmB6Sn2oa13diOaUfu29zHL0cezfx0nc
OkbQhldml/T7vFSTd5dX89wh4Bw+QyDJVC3hGpXal02b6vWhj1QU0rJScaO8U3YFxTip6KOt3gnk
51RhXDkCJ0EJh47E/dzgz+8neW5T8IbAi3t9HzdUcFpLKXdy3bcO3LaBI0SiclXF1vfLgz2xCTLM
ZJLhmYQBiPN3vKdSqlrQK/kKp+6bINyFvefQU+lKyVPv96+9Gxe25mP0wsMNfZYKbeHJh5mrITbV
W2uqb3Njrch/fkhzpfG5vVxfONJ88k0J4Uj5oGq2/tMn2zja0l378fLEndy+z4P5a2X+iheD0a2u
acSIqKkrh6s8N9D6vAn8aeVxfbIXZ+AeHnGGqz7rUR5b4W0Ue+IUy4e+2urTFZI3Q8XJ30j5ffM6
MlXcC0lL2Cl5ckILMatGHdsSmjFBbGRgRJ9S3dGSzfDkK9eXZ+3kaM82EPagIEsHIy2RxzakuEd6
gok7BKo12jRwP8Zg6Ex6SiYVZgkpF6HClK8zYAiXDZ9er8eWl+0lJIdaabJKkfcR0M82D6+Ikxxh
+l6l4btcNHb1VLsyNGHN9MVqRXeMlJVu8jP7khcHrCgzcbR4EtFwu5uxPxTSwTKSrSGgUWV9HPto
06YPQHhXztpp/D+Pd/bStAoS/y/fgxXBqRGEpXRIBsntDX1XRMmmDmS3b6IndfjkJfKnWYq8L9xe
iO2preg4X1MiPIn/+QgCOJ3hQhZBN+vxcmeplMdRIEsHbRIAon1RUKU06h8iAhmXl/fcvqJPgwgK
hzVD044NTbFlRlVFHKq8j7ptW30pw9v8R+K9K9UDLT6XjZ0b1bPKAmR+VI+XzSGhKI11HEvKAf3G
d8Yk3sJeftdU6acqNlbOyxkvQ48GaZE/phZncohgdrAGWaFWI7/zdYj2muF2GPqV03Fua86PFpqU
iWSYw+PpK9OqVeEKwTNHagzvrvXJ69rQbtT2SYn7q1IP11pfTlMyvE2J8kDGz8JavMKPTRZp1oax
VDYHMUzNT8koNXZXpdONIgej46dpdU1F6WcixgbwBDXf9MDMOgDdWgGnkCdyVXlh6k7Ihd2NyRTc
FXH9PZeScBdqdffx8oKfJv+grph5XHD3z22Ji32sxb0seU3ScEt2iqOa2efSaopNDkeE41e4ZJVQ
9LaTgZMHYiNuEqPoNmM5tbbfZYHTBr0CV38q2HmCssHljztdO9OENRSECqQavAQXJf+K66Ev0oRo
qTOtDcpzb6MqUN1OG6aNogu3phcVm8smnxtgj2J1qoYatTy6TWkUPKHKtQK56cO537X3RuOLb7bB
jz5ukvdj3wq+TSa+/zKkipU705Smn/M2VHS7iYSYtDD1G9A7Zrg3BTWr7Zxu0soeAy96jJNI+FKU
qHfx7IHQH01KK/yihNJU2D2bBACQJ8sPUdCItEYGMnraMAE/qIUs1E7lJ7VpW3ISRI5oxd4HU40F
fvAgT9Bz6Fq9z4SCdCb04PFnsudjhOaZYHxBdrZ/iKUxRoW7aPtvY61T2e3Q5v6AelhJv26id080
j6Tf+r5FN3nmvzkMPeWMV3oVSrI0VHABg7qUwQssoiOx8OuZabM84LpdKFJGENpKAKFIv7u8ekuf
sjS0OOy9gEK5UmKoNUV4ujvHTA6WN6wMZ/7cl1tkaWVxZDLyPHmXYUUT6aEtA1h/8hWvdeKHwZpT
wQKeSts/4fKiEKKagtRkUtQdkjTa+0F63YVWBJ8DEttpTHbt8rQtB0SplU5HThlMgjOXwmLa0MOQ
1CLpukMYkNkZRSRJEB0LVo7WyUVGepUEC+8rAD4gJBfT1un6AEY2pEkj6DYVpLF21xjvmhIku6HY
YzdRjjQzB/2JV+4K3lkYBukGDhTI3fLpD1HS0ORlyuNS1SH4QK+7DO3OXBnePEkvd8WzFarzpDeY
Tq7PY6/Pe44mNiUjyYEml9weTCm0czp4XrtUjOWFleVShdD/S3rOMzVKsg3yeB+pPfQrfnfBi8x9
MM8YmSlSRfMTaplDbrWpFwMz4p3YePBqGIdZcaZpflLHdeKpgFYWjnWrx3dNATfWaCvKMPAn/VUh
rB2F021D7EP1mPIb33UiNzVCHZ0PqhfcDwL0mpZ+E+eFO8W0SMmN42lIhDYPtbyG0Ty5egC/gEQH
NAwaAKoF+Xg11dFSR0pH4b1O4c3aogygQQmjXqcfX7ueXG0kPwDYMeOUiRZ20qqW5EwI72GrE7bi
pFMa1+S11N9JfoUXFs+fmbuCHO7c4HhsxtcTI0x8mZtUgcJJRQiELp9+3HaSaou9ITrcWyrpnfpr
PfJiCfNirbFu6WP4gufCBxGfSAZsiYzO+rBss0xqDh2t104+pr09NWm+ElSuWVn4GEmI6W/OxeaA
QMhBS2nwN0DkvNJdzkPR4IOZ55Sc8ZKqYOjTJBnI4R4QsubaBElaPAqTJK6cwvlbXzqUZzOz2Dnt
jgSUyy1oEPSYefh8CIEKl31YuSmc7a48mOG2rMs1svGTuSPEgsyOkEfBUVHVOd4jSqFGWqZI5cHX
O1zzr1J7vLzXlx6SexMDdCuzEfDHS+E4YnMd7jCtPCSGD6k6cQwlouDpv2dksdOHKmMHQFB1CLPe
icqP/fS+XGUROz9Vf0ey8A4Z1LG+GBIBSPmXnjbKEKG1y8NYer3lXC2TV2WgF0OglIcc+r5r6NxV
DmpEldr2mk2/VsxaW5l5vC8yPrk3mAlNVuUhVT5IcWHn/S0JjJVjs3SpyyEtXJ0Ev0YWzctffGc8
03Wp2oPBC33FzNraLFyAmXZtAySpPIzdN4WGw3DtibA2WfM4X0yWEoJfFQa1PJjk8oX03tA+SOav
y8u/ZmNxFpNESMMowYY/0g9sflXSJ61dyXiv2Zi34ItxhLk+GVPHFosgN2klWrOSj8lqOXplOZYN
p/1UR3VhMZLODB1VDexSDVdW/MRRHvuVZfteUjOIopRLNPKiq9LogSUcernYKMW3y6tydgdze5JO
BPBBJvF4xsTGC2h+5NjztNggR+lo/RdjVDYItHnaSknk7Oq8sDX/+YvVMUPgl1k+P2Uqy2mNt1L3
qKdrJJ5rRhZnpRLEEArx2Y91hZ0oV6IpONJ/8vwDG/B32hYHpuljq6qfrciBU0A9WQsyrDMhdDiv
39I0UFLeIBFJsXwpP6YLcmXVgojz1wtHLVqb97KdDStWzvhmkkl0E/GghYR6iUQo2zryiqouD4pF
xZjHtY0ytizBXElV1UHX+PKuO7NImCMipyeOpMRJCa5UPOrxPdu7/DyRuoqV2AYHe9nISVL1+VH7
wspyvw1akpAMKg9luplfLvviPn5A3UZEwamzy+/TXfAgrz08zw5No4WCSGoWrV3sjLgJZUEOWtYL
/W/P63/qbeeqSbaSnj5r5kX+YXFdGyYZcioRBB7R14Fer0TYx+2PyxN4xgkd5TgWF7asSnGjCdiI
vGQrqg+V9Fg34W5K10gkz6/Ui9EsJk2po75ratxdD7GBTDkPDfPhrurlT3niu0puUsVrdxSk32lG
4SRWdNMZyq6T/de73aMRL+4oI49Jq0JCfGijxi1N2VUa0OuivDNXSbRPHqTPu/PFmBd3lWTGuQRE
pTzUgaNVbubZzQfoQK7iRy9xlNSlDpanTr711iTqz1xfLwe5pGKLJSGJ+9mwFKH8lnjwHz1c3jin
b7Pj7Ji1jFjbjJTJnB2D7MD61E629C0u7RilW9mFKCxdUyRd2anW4jT4kpSPFq0QB2XQ3Hi8k5Ff
ieJs2wj/kef6u2rL1stQi/GeIZZCudyo4U0Zd1spfro8fyuHeynwAimbX9XPK5QNV1p7qwTQUkYr
7vHMzX+0DRbe0RNqGRUT1khM0dTuKnvS/Y3c9rYQ7yvJ310e0tkL5sW8zSv44u6XigrW6nneOono
P/boAd6h/eNa6qPRcOZBCrfaGjPy2rZYuJVu+qdR+thxK4egfzSHj1O9AraYvcLRq/Z5t1MzA9g9
I6wXY7MA7mVtQ3jeZAjhaqJNKtrWaXI2rGJLnm4P5/nl2TxvES4x3tH8b7nfc+p0ZZpM3J8F3E9R
9LbIRgcScbqNzHexZTlls9ZsdIKR/+2v/tpc3Aazmk6vB7yls1mlQvk0VIZrKp0z9eE2zyFekK8l
a6PUN8oqiPVkHUF70pmoQ1ULWxP8acebJ8gNPallQds3xWclKd0GVG6u5S699ZtXTuzC0mKQlhWZ
UIr6+r4S771SvFZqBhjxVG3Cx6YwXMoL28sWF6S1dAwsTC4icGXUe13yMKnuXPmmfpInh5rZAIsK
msEOXflX/iZ1qMg8aTej/s4ENnQbumv1jJMK3/Nn0MADhAYxEqgxj+e4FFD07SY+I3yqv/a/Kre6
rt9V7/0H412xSb621+37/B7jlNDc1fL32QV+YXxxX4xDP8HYi3H9DjZDC/4QyVYiB1XR7rZ20/th
lzxCHT38XKMPOd3V8+zPvbc01hByLtsyYyVVzNoK9P1QuV1nW2jlNW4lbMJm4zW25sp3+soWO/G7
C4uLe19MYEOOYSjclyPUhNkHaQo3g9+5lfc0BWvLenKTHBtblhtFK0N9sZ73Mygws9qYRukOlrji
3NesLJYvEabMq2KGlNdbH7ZQyDjtXPp++aCc+LzFUBZOoKczWUn1eYMG6U5ucp5a1hUElJsqhayn
rGwTwOJlk2e3JR3nbAxIX6idHp8Js5wq6mKetk9Mz04TeGtjV0hugjWQ1/n5+2tn4QLCJJG7CXK9
fegDe1L2hbiT11RH1sYyf8OLC7jPk0mqYd7eN/mHJG1dxRBsE4AVYpWXJ+00sH1eqL+jmb/khaXJ
E5W8pl62R/NAfLC+N+8z0Q7fytfJt/Z7/wnyDBOG2bWodm0OF3d9rw2DWFEH32f1JkBeJJ46R17T
NlwzsngfKKXkR4XGRaQK1sYMw22U/qwjebMyg/N5OQooFjO4cBGCSBuOJbPv6mzTqQehcKyv5g9e
PvpHQXTbcKuv6n1ctAgN9/Ga5TUd3DwFtH2Z7xTrNjE+1AAO4rU+ksubEEa8YzMTUg5B4rNIml84
suHTBfwpG1zZWpNoOgk3j2bwpNYlAsOKlJGFKkI39G380QwM38FZIgoOOvGXF2xtWAs/0YiCmMcm
s9eo3z1dvSnKb7z+nb76Q+p4xOn4kpLv9KFMa5FJvIdiHbihE2R2Cq9wVteDth/A70Wdk74b4Ciz
wx9W5+r2+2S3hqQ7eSzOBmf8PngQCt1LuJc60kZeURveW8oG6VUSt//BwcXCXCfkBoZycbHZLXrF
FUHAghiUHhm7pN6OOaR8RqytXb1nju9LU8sYR0j1Tg0AGe1TPXKychPJFXSmvy5vhjUjiz1umokY
lvSw7EU5t+O6cuH1d1JjbYevmVlch3JEX5PSMRbD6B2VwoMYfs27NYDM+Q1Howsl3RlouExn6daU
IhEtanvpfbr3nhCbh1lD+qa62kgZwq5KW25sqHL+kzn8a3XhZ/NpFHNlwGo+tyZ9aLRP+hoN37m4
m83w18Zi380AqAnyVW1Pp9pbTbbVTfbe2Adu9T7Zmm7tdr+ir9pOcdKt/E1sbOtz/i2/+m8Nc9nl
qnq0V0jlqO1HqeV9ark8TZP88bKR8yf4X+NcKqPmUunFiCdq+154GoOvU/P5dT9f4+jCcEuJFScx
M3ke+/S4FL0mRPruvo6mxAUs+FMYxDWc4QneZHYOc9/hLNCDltmyFcWkYRB5d6m7j4VMHFxz8IQv
pll1n+Jxaj+rclZGrqq31ccoSUmHtoEa8nDw0s6NW394CnuJ1nIUHPovkl5og0MLBlo4BWjWj0oR
lpEzkKwe7RSCrcxOhboRQNuXzUoMu4z951HMTbazohaNH0syD6tVCnRdkuY+kJPpQ5eVnR1VZUom
0wicTEqvZxrPlbO0jJufbUIcMmvWwtm3vNqVpE3z0lKae3x591PqUfSgAza0sx7SSa1Qps+x2D0O
inZ9eV+cGSuqBzPTJf0R9JssgtrIkhqq/WJ/DyHQA3LaGVpUEc3NLTUFKMyCnZwaP19vkpllF8LO
yItu4XrHhJ7KftL6e3RLAjvwup8Chwr+7g+NMt156BO98uJnbuel/JfBhROG1L0O4Tbv76mfBJs+
ET5Yqd7b8ggcCyWPVz5HsDanC+AGpUscuZBFmCGZhR754tDfW14gO/FYRe9QRXnKE8P7UVfdGm/J
MqqZzcFxRIc29uiiWDhhLhhZT/ysv9cMmIHQTGtcHyI4J81jzxXyck0b6+QtDoyOVjo6Velqozy0
POO+ptVFIJjKfWL8ChX/nQaHZ1yoV7FI7ObJ7qCZt3Kf3kVl8VaN1lQtT84JXXQUvmARoRUG7ueF
H7MqUxMikHb3yhh9GdTav0YxrnH6rHmyCqW0YQs27KhYY2E6gTow6iO78zK8eC71nt4nyJ4z6kj6
OIxItmnKbS/IYFILe8obu6Ydt6q96wh1QDseFMA42YqPWN4RSP9A+0AfyyxqDZfWYqmrxBSFcDL0
ey0WTTdXoJXv63GtNHbWCpuGlCV6ncAqjkcqsboVzlG/T9A93GUpOtNGDIbjshN4Tre+fD3NxLpU
/UCDwruNrM7iJWiYudLmEPQ/DIPePsqpaUaooHriwZq8LLfLNNO/ZlENuCEJ82Cwk6QxJacwsuKD
D0vmg1iFwy4am2u/zuPt5IvlzRQJ0e+r4H+Cn734mb1vqp8/Gwja/w+wssszJ9q/p2V//xVy8388
hdl3ON7/8TX78Y8m+PmPXfUz+/ojhJr9JTH784/6zcwu6NKbGfVGApocsPaSmn3+IxBQNBVDjw7C
Gt65v9zsyhuobGi5Z08Axpx1LP9JzS6/IW4x9RnYRP/pfFu8gpr9RH8HshHUgGd4BJBAwJCLXedZ
QmUKUx27En3UtY1YlR7a4M7q3CmsukQnuI7lRzVWlKdoJC1ny31t3ndNUj+KTUnHopyi8ZXL3lbV
qjLa8fyPPkUpz9ZsGPK3RTg2MFMKsv/B1FPdTXulfT82SHBvWo71VVTLa8w185v/7zlCHUFGG51f
YTKhlfqEvSmECtzAzSIPG9a1649meq8WfQ6uWqFiOdY1iLCaRIHVqC5qfsmdUtXqQ0uotpuSosJv
NZ0zRNI9XT/9TRLlMtAK6THWfW3jTfV41WRVffViK93//rqXD+TjoOP5myHUgHYdbzZfIYs8hlnR
ri8AD3BHJU23TT8NG79Pn/op65ww5aXcePVaG+ii2vnb6FyYkHgk00KzhDCySBYlajlyrS6SH+No
fCr6JrV52FpObqgHWa/0bQTBvkOMFm6hvLdWgIcLn/f7E4i2SAiwCWk+mF3vi0vEKIt+NDo+ocgq
Y6MrQWiPqpR9GiSldRItMJAMMCs3GPRpJwmRsIHIekAIrxE2uj4Gt0EoKbZSxN+LtH+WZVzjIZWP
r9fnLyTJTgGHyGwOmBbnYzIyIW0zg0lSnsLurkWar6I62zWS3WWtXVa5k0QHnfr/JA43cqq/TZQf
hCd2JAA/9TR6o3eCn+5oI3Om1iR/mYEm/zyioyGoH4vBsMta2IbWe8BRK7fjcSD059PJ/8I/IlPi
W356GURZlsp65NYomNvTUKVunhGwW3SHo6A8FSuR8yKDOhvUAXbOIoyI3MHUtniamhoNxa0l8aKR
hXELZPtWHItol3d9ukkAS9zJrfKtbSJjZlfuNyb967bRoxpcSy1Z3VrXd43XJSufdToNfBV5W3h/
kBnj9+M91lpmlYgtX2VVA1UxMilOXjTVFT42d9Gu+yNp9qob8nDp7jvSNPm/q2LCpfbCyc0qKUcy
Jnc5WiA/K5RMXt6Mz/+nf96M8htaqDQwNeyamXeA0/9btETQ5TcUtSByxC3hnPjHvzej/oY+b+4+
+Anoxpghff+8GfU3vOPBivEvWXCACq+5GRdsVWCjgKtblBWpsNGvz4vweN/AdVDrgxwPbqsr9WPU
FdPnIB52rZogiZOqvXTTC73ykMLg/XOAFfk+FKbhJlMi4abw+/az7sfybRzG7a2cIJkxhnLyDkxA
8keA6FX77f+7Yo40s+z8+9hsH7Y/j3bZ/Nf/7DI20JuZbQwVNbYTYEI2zJ9dNv/RrGTJ6orAMVju
f+0yQTLfwAUMEmR2ahaQJaL+P/sMHck37OPf0iQwG+JdX7PRFjkiduozOQJOE2G8+SwsNtqk0YSf
WELxKApFGttQlFTBhpfVTQKDVGF7k1Hum9DLZDuVR9I8bYcCYFbJEiUPHVc+hvCsEyZM/tu+svzO
lru0/zHGQFCQPiweA7HsK6cyi/quqMXgG3DJ+Hcf5v/EHrzkGWd7/5J7+l+i1YRT+vcbb1t95T3w
cuuZ/P3fO896A2yQ7YWYNZh0KgR/N572BqTRzIeBjoqBj5tRXX9EmTTpjUhPszaz9WsISM68+X/2
nSq9IZkNBwxNJSjbI377mm23uBZVg7ezQV8ugHZR4+k8Bz4vQq+41LzKKyhx6kE5xFeDFE1PaqxZ
N1mV1m/juBXXYqkTi7wx0MvVePDM8qVLIQIxFYqmzmlhRZMzc5QAyh176ntJdPKhqoqtJofTw4vV
OBNXL0MS6LVVAI5Av7n4+a+xyD3l4MZyT4xbmwgSJtKoG1N6uAYUdOxJngxn8AviTkP3ok0CLOtT
q+aCao+++mtQquRbX8xazD6Yuo9IEfXm9vLnLcJ+vg58ItIMFKiAxNOCdbwGSt7qz8LqdpyPU01A
WeujyxtDP6A0C/3LlPSmm2k5mt2XDS/qI6w3BMnsIeJudpoFGv/YctjqqPhWQg7YUxNyJwcRt/MT
ZULPKQ9a8TrMxbZGEAloVesXlXRbhq1VOolaCxIw6BIs3li2YfJOo9l2jaV2gYR//rqZhJ1sC4eE
07HIuKiDClGknud24UFJYAswLN1Xaj0AGY2jkOpNCnOVUAkQq2p6Neo78tD5rxyeP9GJyYJ/abUm
fCBuj4W7oA59wR11wVqj9yPcmF3z37cmCEiSbqiiAE6UTGKYZZ9Kaoa6NWhMRqR52nXoe9WG0US3
cZyIV4ZY/ciTaNoQlVZPgd+r38os8itbTQxA/maWvB0jX/uso1OKGE/W1Q/CYChONCaxbLcQK+nX
yH1rn5RQKAO3CANpdOtOk74CRBgbZBG6hGB+jINd6VtJ4A6m0Ez3/Wglw4NqhdK3Cdkq4KEo3kAw
DJtVFt9PkZz5tmDlivIQWekkb5QKdQKKB7kZyTaiu7lV2g18A902kaQpug/0nsSSb2RZZHvQL9f0
sRmmr/EG0o3mvVFphcRCDeY3Q2jFxK3CUqiv20Rott2opdmu6Qqk7r1GMDQbzDN4Ri1izwlTk1fX
VVvUMgChzBuvJ+5HmHTzBhb0pNKGyNEROa8Q5+uHrz7Ct6k9ZRaHgX4+NXw7hoBjUSNE5guHw0+c
ipGKVyd2KrcmFK4PVT36btLEWupERh3eqZOhVndZWMMAI4sDvwpDQje2wOO+d/w8BqAvVipT2eQT
ub7SGhpagiY5r+y0C6NhNwqi+M3XNS+EBmDiL/paykuVvEFra71f3hSeL6nbZsqC5ENXN/WtWfdw
1PZxEI2HFgYTJIHyMnmCJbVGhsW3zB/JOIGU0SrSE6nUgt5Nrcn4Jo5VncAjFpmJTe1luNfVBj9N
m4p2K3TNkNI7H8gale0al1Ygb/zdrII43kaW5d2Zvqlu9bEYffQE/ou5L2mzU1fX+0PhPHRCMMmA
ZrVV5Wpdtic8LjcIhJAEEgJ+fd61b5K7vbyvKyeZZOKJvbcWIOnr3maOYugDwqUBQJoNVagzc7Ws
jT3CDqnBHgyBfHRmGba87ix72JBJfW+lQ0UNG/d83KYhgc1HEDygAjQjLK65M3nQkWx5tvEsIdcW
SZbtBEM/sskGfU+aBbbLOjQDgB8AWx7qiCVPiigJIW1vxiy+E417SGHvtebz0vAgD8asJdUwzvKo
iVJ7j5vgFPXpVyE86FcmnuSYAcZe+E0l9bibgDX5DndaonMv4biqxmhdgopYjMdbqH6c4RJ+dsps
34Pe+rm2ZtpHbTh/IzLsbv2x858pFB62Ah3ZAb9hW8zBAPhwZ2oijk1ip1cy2qiMTN2g3xqgdF5i
VrDJSLjxznh+iD6s+PBpUzUT0yLnnpxhSI9hEbBJcL4B6cUEu0WAqZRPaYd73E3BN8hGjZA8aevw
NRhYTfKADxgsybkbDyMhFqRCxIkd/HR+JKbpnr0uzn5qT5MV9uJTkBXT1ItnqdAWzDHkaU/BCDHb
lae0jAdoIpNtUk8dVMP6XJuhg6WAz8t2TOemcjqkuGbwucNcrbzxK7/JSC6gfwZlHrduJ7pa8hRv
HXlrF/hujAt6LYkGuqFBB+SoWyNvpEwSqMv6RJ4VCXGrSJ0ATCthygB7sW4g4663sdqtOvB+wEdw
vNUUEiE2UAougbJmJxevLMpTaflPOW1om9QR74qVeXOWc4gE3S9jk2b7hUpSTu24PfpcwTUSANcz
byYMPLvJY7foAFngfbTHIXbaB3MOyZqkmEJ/rBT6flkx+IhcPhReOfqBiGrGuE8qotisddJEt+HE
6G6yurlPh6Ddd5z7PPdqM1UzMeEDbzZT4s1EBzqlcRFbST7qTMm2aNc2a3MmvW2XjaC35m0Yyp3V
HXqZrKG8sA7wehDW172ve2JuZNPHx2jw133HZKjywYPVEusH+wQ9pv4tTdrotgtGeLqLpa4fTLA5
hg4RZsS53kL9KCDKMh68zdqHNUqYX/htnZzJnKX8PJuBVfO6bPfesHQ58aECkKd+j7uMTbrALt6+
RM0U23yQcbLbMnqJPo2M0wdupfAeABm26ghBwS07ICB79XHGURClmxa209ixONs8vptoyAvAqF01
h74ru4RBGZB3tvQmMp2WntyjWj6iw/ws6zSEhvSK9o9n9iEP95oG34D5flSYsE+BegwkFMJ5+LY2
zYdxc7t4a1E5m/hILjyuGA6PLIfKis0j2+BOZcFTr5JbE/jtbmqhVL/07rQITKAJQLCFpkOUx7UL
qgCn+aV22bLTmJPtBpV1h3mdgvLCeToi0tHSa9ruR60CVsVeo/fYg7TiiTNvc6yX84wl0JnCDq/G
FO8RBaX+KLuxhn6J7x3Yui3Tzh/TpM9JBE/K00hWu4Kqmamz7YKZ56Pfq2KUoe3B67dfO73tgmXw
29tEcOvKwGP+jrZu7KccL7RuvnpksRC7hmDuk2obONHLjDXHtksipFqR6Mmhrhs/vXUpJ2mVETY9
g1E/vIadCvCGuajcpm39CPXArYwbyHfm2IQK2jRAZp/EMIXIdQ25gYjOtgNfYZn2SDVcgU4YYYAQ
ueWOuw7qEWlm3XgTrWqp2tnfgNiL/G4uMz3rqQIRbj7Axw4ou0QjfV+jWNFCSgGjyXWhq5/7Ztse
uxrvHNcgHKGLmAnyWVvKoBUkGIPvsr8FeQfdg3lHkUe94Mzqm271V1cMXkrBPsf4oexWoe43XEBo
O8P5p5qnpv+eNia6vCNarWMAEeFIrSTONfj4zxS5fZYbiCVArRUoWxCenBc/UK+t0ZXN+E8VNN6L
tqq1Fe/b4TixpmmqLeZjwSmdigw9mpcF5IhPLIyFPWkJn9qiM20sjwbGoogc8+r2zJf6EA/zUC5z
k5XwLRw/SCEGdkA06T+kXrZ8tqFQj+Dtjyd45aUPM/4aLubB65x20wniUuGtjPrmY7g6oEghbRR8
ISgDz2hmZYem7oOf3RTRl8aOUzXK2n7DmyWfTVD7Z3w47Bg8Xg3ZgTH0TNH2ZHxNtAx4niwbEG6e
7ct1GN+WUC7Vhlqu4JFVhynk44pZtFjgkIr+W9XHXuQOgJAEXxQof9Dy59kp0JKqPJ3xO7mLoNbM
49ng3Muh2C6DxhWKIqdETPPeaoexCvxxqtqp9rWjyPw2laQnXzQ6KCja2Utus2jdxR6BLcACKb6b
OYnObdPNJ1GPsAbYEvwBoYu31bddkSocN1vbYx11zT5Ot5VUuLsguRlgmrz28tH2xG3F2kTz0S0L
zMM9ld47YoJnDlOSszCBvlupWu9XJWKDkmnIdtzJoaohzpKjKX/01pl/QWkKD5jMLQ8ZosYeLX+v
rqiIL2YRgwG3soPpBolQEaFm1N+HMK5vRDAH53H0phcIQQdw0oo1HJMMuw2dbO61z88NNCEoxrM3
arV+CMhmfWqodxy6kX9KYKDyldRWvlgkO/u+Tx583u6RxIHKyeS0j0GPzVM69zejJVOhfHDxGcQa
doEO7O3mCVqSLewQ0HoI8/SC7HpYzVWdD8kproV6jhxqdJlG/X4dVgBTU8byFnpne7ia3tBeBVXW
GHuXcToUDpTlc0gh22p0muYB1Kk+RJzXR5dYhrvWwXt0UuakZuc9I+UKypEM3nl2DLoyGT43vrse
u1IzRst1jMOPa6P7fRqp7eyGwZWDJW9MMYE8xOrKZWKuBG/nPa+jHzoeZbazfBNVW8f1WXtbd7Ei
zPKBreEHT6zyOWDTcCsGH+K5cdNSaCFHyKZXzFo2y90upcycV0WTYvHW9cCpR0rl2fUMbOn0zDb+
M3Pp9F24jJfNvGQyZ2GT5rQNYcZhXb1XTdfve994SPfZkJXJIG8EE9/XWtY75N7DOU42cJ9CiHqb
SEdfeFRDI06pBvfONN3RBa4PspfQS/CTtmARCAPJgMyj3lCpoyWHTwy9pCnmG4aJJnymMesOi56H
Xe80LJYUfHRubTdt+WDHrZg6jX0QjR3Uylf1LUNm+IOO/Yb2XoA4U9chtCZq7xYICL5fpzh9yeIa
tZMxvTt7vbIVm/uP6dbgziVEwEJmaIs5C8fXQJrSM3V3MjBtnsGFTlBaBTNCf699wAcy19x440wu
WbFftXrZbmqVBDtYKj/hmyw5i9qorFk97WzmPgIgDCmodemPy+rfT4AfVpGHIB3IYd31gu7Z2g5V
1BqhCq2wReZEriWgubhexAonOtfiOuIoYyDZ5j+3bRsdPKRSxxT5BQq6IfrWJ77YCeseI6MA0Bzn
jL36rXffN+2288L0B9C84QlfO6hShJZj1rb7TNm1GrW5W/vFnXEXoHRznnhCvrYdeGz6goUhYukC
CL8l6wrXmTgVRZ1RW2W6X/ezJ3uw0hHeGxzvA1pf9Q7J8WdBHUxbMJd/FR3NbvU6I7MC8SUnw2Z3
1F28pHj2NmXpUwg/ukLV3VgoBShkEPRyl4TrwcMBAlAtjm4Wnnbfh753rw6Ajj5fmmU5pm7Mo3Ub
AJ3phSgc5fSpXpXaQYVL2DwRsI9F5lMfyLZ9agnbdlMcWRRjxK45Apio9Kz6YsMEyx7TJVli6P5Z
A9iumfEJ9QaXlpiiaoo1SoQ8bZB8+P3wVhv52i9L+l2vpjvjPxQf6GRZcqy1Jbdxo7ohZ+MYf2qs
jE/JLOc7ryfrV+4F472DMypG527VB5+Qr7HyE1Mk6ahuIScWf4UpjrpPOr876diLb8dwiO5jeEMW
vkR54YLWf0BBSU51yoe9Gqw6gdEPsn7jsQBKrL09eUPqbk07Lg+S9eOdBm/v1ggM7q31oicjFg+t
jdh9GeM5eBOYVJe+Z+y4J4PjFIhlvh4yPvAon9DxOoL1OOEPVAJTpF2lkda9KMhofq+9eKsym67f
I+zwvSPpshupdEE+saA/i3qYCgIF4f3Sowiqsppj/I5mamBKaPVl0BlZllYD2SSiF8jSOFvVkiDp
3Ez2Krc+aAsqfPJj9iZrCltr/TCpvvsYbVip7NRsH2rqrVDYpWiEcj5+q/WSHTjIbZ+kdPLUDOS7
14J4D+ErSMeCX/iMtP2pn0l7oztUtHkSbQ8O0NZXliCVZWqxB9At2RuPU/5DKYX7LUyQZkFBX/b+
dJrFlt2YcUCOZLh6TmedPvgUhhcdNs0h66DE7DpQDRYFZD4YoeFewhDmMXTDw7IqVsbEPlgZBt/6
aWlA8Zbuls/uM8AXfYSABSnKXC6eesv8ePb3uJHGQnI4mJeokggDwHupD8J6CtRLoksnuXduko4D
IcagcWL95hZeeLRMem/Qedt1ySkaFhflixBo5CCLjWEp0WO/mwVutYDFpAcDffb6UfWATBzmKINe
1zYuy16Fa/KDumSrNACjt6qRTyKqF/mNmSWG8dQckiF4gE/8DJI62hofZt6TunJEu6BYRj84BXbU
yM7tFqYVjJVdXDUBX9hHje4T1EwS5b8FGcxed3Xv7JcMiReHuYXO9rWxsKDndAvPUCSNH2Y+or0E
ZRL0ztYYvJswbxSscsHoWDveggFGG7ZDBw/ZsVj7JD0TPdeuCOHVnR6yoc7McdjQcLlRYYNWmoTU
fJgHmgAsAWKDV3YmRZUVuL7ZI/Kt0ImALPw9rtOBf9UQzkSbmydtl182LfnkGEqhO8bnPvmJDhwH
zoWuMwTs8MINLs/c62Nb7yKBlDvnyaiCD3HS1xdB0Xnqdh2ylu9zEInnEAUB/GF7+wg16aU+09j1
Hw2wyx9RPQEuVPsi/rKNPLH7dkjJdufPMrzopULEkBAX3wFL06M870LCSr2wVlQrqtbbRq7LdBTo
Ja7oXNTT/Qhu9XCioQXKSA5hW3rxIG6GXnkrxAnZJd2U/TLsh5S1SDXn5oGRmvY5rgQORAFrFwVq
sep/ZhY91xLD5IS8BBk1EPxvge3Fzg37vmpC6OQhdQqMribnHOQMvDiSd4G/DD2+5wg41IbGJD9A
zRIThDEM8e+HbcN3nUSG+ck26eV+hhdfWoLmF8+PrA1N+GGZJvxzkILZUHC08p5rhe25C2YYlOXK
TW6s+GYCU2wNi+eC1iPaeGwekUwMq7cBoIGh5E42l+5IF3pwE+8mCuG7gNpXDDzcYeasJ4+J9LIc
DCgPttwEZuCIGzhWT5APS2+RlbPbpsEAoojsAska2WL0VFxIbn7RIvukRddwuPhQCPNC7CDlzM97
16GLPmcCyg5bwDdbwpijVYVBBlZmsnX0YYvamA55WrfJMZrbCE0NFbn7hjQe3swAKw2RbHwoks74
E64VDCNyxJbluWMYppbtlsQNfCVWBJA5htXFcRtcbUo4NOPOWKT6zuIxEIVFwf3ZjdAbnKJo+G5o
bz8mocvQA1dwzZz8YMpDSXuQe7elzrtBLG5vIdESH0hSB9OR9cmSHuU4ok/LxlgC9QIj7Bug2oKc
Ia26B85gJYWdh/4j2N/hK8BF210maQbvB62yCAFVkhfir35fjNlCEZsto1837bId7CMkovQypEme
KjqL19YM9YUkONH255zNaNlD9N7yw+Rgu5Gj/zyIHdowU3YD2gHZZ2RkKm/Tel12+OXR13nOiMkj
r06x41fSVnah2H0RD91pXLb2U7jJ8TltInMXjLzZo8+ALQPBOpqWBvljczCGbPy8rdx3wLg08PmW
USN6OJoIHOVuE1G4F4uPxArMpfCeaCqi89rDzCE3CQn7oxe2gy28WVME7hqGsSVFN34tWCCy8wIK
VwhvTQ8Xm+FTX/SrISfbmkic/ARZYoVaDZvbdcj3y4RY/0tLLmlnC6mGp9iwIQKHzeJU+Cjcceag
VQyDlRlXvespUoq1xquULcuwW0ybQEgcuCoUH0AuHbZR8LspNVn4AVBKP0RDIkBqpdZE9IUH7y0c
TZzKuUiUhzIw/Gu/+2nDfiy8C5MKvtnD3cV9MirVjClnOgWyKRY7yi8TcdGUa5cE0HyeTP+Efm76
tdWGf1lDzQCqVVH/MUTSqXBYefRx89ELyO2w/GXWi5G9Msv8IcXxgyzcQJdXKP1OrpwyNFdgwuQG
FNaTh19IRciTisnekLxr6g5aRVHj38XjQN7qGY1nAc6SX9jG4NOxYPHZnjqi+rydkXZjxUx4ZRTX
sDcna6R2PJXIXjvtiRvMMFcFWYo4voszjUezve/vnRk9zDdrL6l8GjVRCXC2B6noGULTRz8MJ7cf
AlCW9j7ZoKgyjQzTlXmY476SgHdPhZgBnQSjEldjjourp5UV0LsZsgx3HoKwLdHnWOodChwx3NjO
uZsp3lLUidTQ7VMSC/ltBTxjKhHGYa5CUB8tDxMbGqSnwoW6gMPO6soxlfrFGapkoYXEnAMeK+n8
+NcUaxWBEEd/a+MoHzAEe5OTy+5mOI+su2kJgSr3ESMxtc1U88S7OQwPl8sT/qDALeYes9lHHq+0
RT2amsesRd/kmI5ukFWbNT+mLGyLSDbI6WQbZ0c2o10EQcwUwgWk3pZytGO05ZILgj63RqiDOnPs
bmodQiZDTUO2J16KJr9Bl384zFOIyMDAQJB5Mww3NTRF6zNPQbD4bunE1vsuM7q5GxODw0vEspkb
f5nBAzdolITnidNuO8jZYJSI+jnq4Txq6q3Uo6dguTaK8ecIvymD8ZnHPwLg768XZfiw/hxuyaaz
PFzq/hhNwWi++q3Pt48hXLFQBASOphXhc0arFD0K/RTX3Qq2CYQ5VWAyWyQyhaI3OkBtCSQw+j5z
rREzMERp2RH+gS3KS6csN2AFIlK8xRtrYdS0uFHYe3TluwlYqDZ82ewmaTWBu7PsfDk1pEg1seSD
9bwe2VzTlunsn/kQhI+2GfgO2uLBKwVp91vT+vUt2WSA8peQ89g222tMZIsMe4LEULPJg1pTkpMm
wTTHJOmBI136oEPocYYq8BXUiDZ6g2QOK4XKtyWmsvQJ4FfzjQvaYPtkLd37jOl7zLH7H5B3mX9O
W7O0OFVrXUJKQj+2neqys7MiPSdKJ2PpcefawgNqv3BNvb5Sf2kPE/TOTZgZSFqwjYJ4kdWfJ3g9
vXhIfUtqsBUoZ7rsvIb8EBAWj3Ngw8Pbee3Mkc7DxZwCsMUDA3YhPEHhHG6WvVRjCSMhc8BlQA4o
q0aVo1Ui3xRTCS5w6zy4CvrRgDik2ddoi7uDByepnKcuO0MQGdq4QG8USeBlp5VB8KpZOMiBmQqr
ZDUmLRax1byMFxJ7GITUwV70bHtirZf4mGMNfpw3Ixpc6RYvhx4dwq+hgc4TgMv8A06Q8krKeiSV
lE3gxEdZj74hRlEYes/djQHIF/wetFE0xtLtACl1VLq7OdMZryQV7MOGfivMHtWE0Spp1iGPAwXu
Z6hr8QQYFPuJWTYuu2BGxcaE74PtqkBiKUYB0CabmQHYKeZxhbx2ODmjoqnUHNKPGsLE+KwBL7q5
rWFCBzWOLk2BwduCvrTajjfhtjXHQPYYjgX1K7ReB8QeUntdQQMpSbV1boRRRvAzbePuTtn5BQyj
FaFQ8mpFR+sG81MYV8L9bSm8eISbh3GkpGNqIXpCMe4b64mczAKQRBJ59pmtcfp17Z28CQCxuEcz
FRt/c3rYgZjsgxOksTeypg3zsQbupcBPyxrkV2F97GHLFBX17LkdTRRAqpnwNXsT0eSdMHgr0nlU
8CXv2nHPNjcZ4CM8C2891yW5Q3Vc8IU8+UsqboAkkZD381Oa4z6NDyHeGabVKPTvYwufo1wRJ2+3
WmVHFMj9R0wcRGm4DdFkGxjm9HXawonAZdm5G6z8srQzohgssOSLUym9a+E6+DmD4GMFTwObd2jQ
vw6B59DRNQiprRzRsIi43zJYLKKRlY+iPxMPkXwdwqTZNX44QnZU/fRguA4rMmWg7AWIUPHfmAtW
fOq6yzcvQ1/Uxias8NrpWpAWtmC2qeUJvhX9cQphvNWnbqj+DJH5FZsDaAfoXIBjAkdKQSJLrgUM
R9yXUBNmuHOhWVTn0Ogm56228zdHQszbYJv6oXNwAngHmfMrSOqvZcH9SQD9gsEg2ACXv/8bLAt+
FQvZVoOB9uDRFOodawzdb/S8caUKuBnmFH4g76wZ/EVR+wXHAiNzeItRirmOTyH7/Ouq45RkBtRS
iyAUX7qZnfQxh/JxeeVAEJlxxxZnn5cadkBDgJwaYIi0O2Doj4pv5slmKgbG/dsKG7cZBVTro3il
06JeSQgpviPUICHkgcZMJ8kbxs3IoRWJu5+C92uH4Tccsg/EH5AfrF1gvtFMYgRkYXIDn1+ZDeJA
ejnAkwHOObBK2KK7OVD2JUWV6wphkNY+yBFI4n3oW2UOzEJ4tjIQ1V4r7mpIxwSGYDzXoTDSb9kK
OfEygU8DblEcOrTKwN19zlqLCarujHf04esOGq1zGmz+ZN6OJBqSxyXqwMPkqBXe3OIQ69iSogeL
1GoXeUguC93EUVx2jQemOfp/NdSXAEtJypHBPeeYtv4MkZ5pWI9J76NmW4BXx+05anUKeKIxN0F9
/TqYVg8l3Ee8H2JIoZkLFg2le0ys2s9JP4Rk33Zzaqq4DtZvPRzE/cIbFwuRunmZ/KqbFwADNNuS
0ih0olFoygVXALpjXgFpCauPvTCKo5rhaBxndBzhj8URZtLNQVZvSUcAXhoqV14qlY2ox7x22Ddi
AmBOwkFRQHDe2BnNBtajLRDwDNc3YDMEJGU7nuKg97OdXtbtqLLVX/Z/ncl/C2b6LIFvENd8sr8D
R//7/xkaev9D3n2Fzsn1/+r/QxDqRb7ivwahFqztf8GgXv75/8LYJ/+K4RQKYhdUMP4T+Oxn/4pj
3MlIfQA5+ssA4n/iT2F68i/8DRBcYCLBqg1dvP8NQPVI8i+IcwIxGAQQ17iQz/7vEagA6oMWTNIE
aQwAodAdvaLWRLQHVj5YtnPAyAS8UCqT/sGMcFF9CQchgxfWIPX525v5J0DoBVL5nzcdYNx+HIDu
lgAKSsC1vBYGwe3aiLrp0xPNPzT54+vN3dPDe+pVv6ICf1/j6sGyFQC0hPD0xPNPX56b/KbO35FR
vcJv/r7EFXp3TeAvuWVYYqoePt0+33fl/VZ89vP3HuWKJPb7QlfgdFTy/UqALzqdszwon1mJhxHl
eyTm4PJ7//BZriUl6hB95E7is/DalUruL3MQ+F1imgKKEOROaiiLZuiL0ieYfRWwg0UbnhQ1mhAG
t1wUn7iAmaGy70TGd74kuQLoxpgp/8dr3nYfPmTF/m7Ms//HJa5Cr159MtfAkZ1E/oUVzya/C/P3
Xi9O+t/fLnb8xbMDBu/IZoBEvxbmVA3qWIHWJ6xOY1d5vGYlYEdRrhuP3v/5gP2aNiV/LYVQG4FW
AYNkGl9+yt/yFyhThEufabP3SC2fG5Kehm3pDs5r+MllwM0Zrv38z2v+mjPh+gCq3KcXlg5NQaK4
tizlK7qXPCHioCeMTjffYVY3W4AlwnA4CaDe/iMM/ZdyRtH1+7wsCH/iy2VygZZfO5mhatAhGsFY
UGB4Ho4x+kvDmEDckdPSKqdLznW9N5DDqpjR9EzICDRG4NICAVPvGm7cV6X8EW3VAIND4PDTsm9h
w5Yj/9tKDwD1Ry8RaT4Rkd1SyCxCeayVh2ZU6V4ts6naaabHOAvE2es4JF3BPC4R3vWOhFNarNRn
QFkBibNS0VdqBnjgz+88vtpSGFWA+ZKCIUMuIuzXYH5pBIXeK0RxIwVUU9b3PdQ033VD+G0VkOKB
/04I8lKQ76+1HKCEFdXc3/QObb6wcKSed6Nnx3ee5bfPmSEjhh0xMPF/uRlenfJt9HhIVgHYrgFQ
W6WDd+o1cU8AyQeHP7+2f1gKfEyUOojKCLPkKjQA9SUo43W8WwGoLjlWflmFsRUKbvv47y91UYW4
8B4Q/q9lN0CxRi8VahW7LQBzmWq3lUHbBjsWsvcsen77TLCeR/yGVwk+F5ifVy8QkPJNQRol2YFp
gFI6VQ4Czd6/Z7mKYx3BGAuOJX/Jk6c46r9eLfVk28lgyHWgaKr9HFSwMaDv4vZnX2e41raJqqds
mqFf/ucXeRWb4gvRKwYWi6AwQuV9Lc8CJ3dfm3iu9xi9yxiDi378dBFo5ztg+9pXQ+j4uUWupfM+
mML34sP15YbbDakYdAIgNhbCCu9qxwgRMjXHU38IuK9hMd1IgBWWSUI+i0Jb8jGcs+Y9a6vrSxyd
J2AkIx8ZYAY+2rXnWSrQcTeDl+xnwOwOuHWbTypxophGGp23dJNV00rzztG43kQxjHwuDsEBSKEU
tI+rz0tEjUKOpPIgBqDWGTodt1qy9h3HgOsD+NcqGbJYVPcgPiVXhCCY0jYrDqA8aDOJcyBqmSeA
6e74BBz1n/fNPzwQFAmxeXAgLk2Eq1PRgKmxLjAOOiRjtpWOBhDFxYSi+vMq//BAoM+DSoaOBQSE
rjlEndQL3digDm4IJZKkaevbXZOB5lxqjXvoHTGf35dDTAddCQ2KGHXDhe729/huUzjU8NAsB+fH
QH+TiJ1TGK4CN+D6uz8/2e/vj8bI0wn2IaI6VAN/XWqznpGMJOsBYKjxjtT9uPdVtryTSv/TKhCP
iVDQxHDj8q/yLw/KXQ0VkHUIxOpBeqEF2FoPb//2o1y6OmCYRjCfS8LLIf9bVgQ3YsyKvQ6mbBLw
qc5J9D67ltmff17mt7sCbwt9K7DKkJ5cNB1+XUamy6JRgruDhz35gVpd3wARr2/RNQfgbF3Wb39e
7yo9xi6A+A6+DghsoCWiavx1vYD0qrGrXA7JEDcPCZhgVRBBPrUTQpc6A1jUKPTt0q5OjiAZyXc+
3T/sRQomREQRF1A/+pe//9tb5bgvKQtnd5hI61W1atG6csyHNI5O5pc/P+o/bBOYjCBwU1yJcKW/
roNWX/TDHLhDM7RwGF1hsQr0sN++J3v2T88E2i7Y7ejyJuSa+larKYJQSbYeIKk0fMUbpdMhHaY2
2Ess9p5J25V2FVI4bMcMHy67RFXISV/tmKm1pqVR7x3mxoF3gom5Tu99r5Efh8bz7rZtENPnTmTp
s6vT9HEYZZRWmvkOtCgLQ4t3bucrQZDL78EEFhMPODeGFy+Sq+ulWZIu7gBrPTR4D2Ayt8uc7T06
wMw63AALKLVZyVS1IZLeEte7H+wg4DzDYqYLFQXYdDHAWxIK2KjA5KQvGTp6H4OmXe/DBdz88s+7
4rcDgJ8LV1BUHUCe4whcvb4FLEorom09dDSg34carqeAHQL4xcaQnOHf2u0ykU63ljpahUC7v3Mb
/xaoL+vDwQ07Bl8PUgm/ngBqLPqoQq/wbAdNJxyyuAjc3O6hIjPCXRkkuQHPfvzzQ/+2RbEoOjfR
xb3Qh2rR1UNjvmcWGCWuhxa9yC88m3tbNHyScOQIhml7J4r+42ogyaK5mKEff61vBqzSMs4JWQ/D
3M5HeuHx5c0E6ErIQv+d7fdPrxPacRcBIRw90EV/fZ049rWzBoevNwCCW5RcuKbX1h4uuBeMsMKl
QjcWo+Y/v9Arvut/7HrcLAHiN6aI4Ib/ui4LIswQp2U9QDcNvLmN9XYfmqi+j9rUxUXnD4ceSNr/
wdl59ciNnGv4Dx0CzOG2I3s0GsVRuiF2V1rmWMy//jwlGPA0m25iBK99sTJUXcUKX3hDVTnpVzUc
qnfmaB/DwkDeLmqMXTb28VuNtAUkRBa2+kZgdvOq8L0JA13XxmQdoajFqiixo2SDmqj+ZLbWPirE
9BkVSgXHjbZt3hgqWLD767H2GTyKgog2SMr4UrgmcBJwSkOuUva3Mwi9BShcQ5TPlVmHR7rx5rkc
8Jz+g0G5CCluIvlBvHH9DdTM6EEr6rNfZ0Nm74rEbI5Wr9ef6C5HHyODrvEuqUrjdZqxv789xQtY
wTLGp0i7kH4aa52kqo1VHxZWZe7TCNusYxb07k/kkJqvr54khGUCHZseD5HC4sFWRi/IIL5MfpSq
CruozSAzxXb3NIC+P/I74B9WnXhtICffMSJGKOcW6ixLJRW7N8rMaOzZV6mLIr6rmXW9V4fECY/3
p3fzSP8eiNtYLqTLE3r9DeE/GEZGRdnPE5r/JFSpn43qlvnC2ii21OiTuahUY7geRa0DZ9TaUvPb
uSl7MAZDoR40x8q3JKaXVV75GoIJoJymIoRKXrQ4eYWNLEgA+tqvG1WF2APepj5g4RfCWw3l8mnU
gT8LtFndwzC3MYT5RheS4NCg89QOmQqhrbKAm8ZubDUb19baOhChy6YhkRZH5nodAg/CV5xXEGMy
Fz+XMkktcbLNaN4qL6w8AVQS/zvQ4rOSq2YBcCeNDvEIeR2EoaLuqrHOPmoNzLeNad2k+1xxGEQj
r+GStlHeup5WXbddOaQFt4+iOBApDeUrQEb9IsYx/5RbwnkXN7Stvdww4o2hV8IJ9JBsx9QNgkzw
INdDT8GQTtgDc9OCLP1suXOr7gEXjx95F4BMZq2nPoZKMD0YnlXtpz6r/iMm9D9LmyvflPSOuaOd
Sp6yTFQcvexqzxaqb+cJbqqFKsTwEHei8jZk+lYGYmeTf5KLmxisy2/+InYvpgyEaNo6vhpa5gEC
/XgQU5u//ukiQyFC4m1VZdfnehQBr6n1xsDxAcja1O7zYfQO/RDnsMiBcuzFHJjf7t9BK5sVRR80
/NiwWLQsa8M6HilVHWWOXyqDc2hCRxyNaVIfSAGDjfxn5WH2eCW56mTMTAXzenZERq6WtZpJGbpt
f+RpWLw3vADPcw92WLFrSqfpNmK/ZT9IXklIMrNBbeqldOAXY1plU02aFpp+rs81FOpp1qcd/Pf0
PcTd+s08FNXHsA67f83WgOloz7H2oQR1vuVFrv2WKHnRMvr9S0hx2adS4YUNez17ivBWrs6J7fdt
58EwGolGTi047g+KGpo2CO7GKM6uVbXJGfGSBtLcqFv/wLr21JOetmjpIzvRW6CJXEwJwqguD4IX
pIQ0pE/g8bImco99YrRfiiJuun0Maz+GXGYm2V4t5uATnIjsq6bEOR4Ao6i/IUXRGJBQtPFdbjtD
tXcF7luHnsKWfYaXG1QnJUsMvCl1xRzeRGkNIms2GxNGbj85yd5yc+1n0+D4TABal4+Rbilijy9o
+qVWolxhA7eOc4QOWn60uh79+gSPTbr8Qjj9sdTxcYAXPkx7gHQoOdaYfDenYVLwsvNyBx8Yc0yb
Q2r1insaORkD+KZkbPY5XLd39If68mOCFDioX6P3ZpBDVmmdjKRGiMIkCdR2ee3qwXEuzPGH1kZK
+y6Ju+YtqGqMMO3Ian6AnYNWm1Hr+ksEpepeIEAM06HxrOkLOiDd56qVOiKGmLXPRpwov6ZGN/9x
RWvWZ9EbwwcbTBkgshHMrRRP9tDDScnsCMNHy/iQaXYTHvpJDz40sQoTYIJ2874VlYaCRBEG/0RF
OzrgV4LqqVWD3vGZU/9cdp0VvLOBG4Y7C5JSfczKJn/qCq0C4ko9a9w3xoDSyGAV+Y9BpSVxNoSb
PY8D+jbHoB66n6baT6HfScjiDr5KpIGOUq1/3BCmyQ7X26J4E+Ut0nDOPNbRDjERWiK22enxDtRQ
EpxEHrr1KS7ISj+o81B2gCFrTaeePApI4JmhBhclT6Z+30Ky12Hh9anYh0DffAAapXoedQ/YdKnn
wjiE9YBgwdinxj+lFVogADUAS5Camz5/cJUq+2vMu/EfQsj5MjmQ0HbgLZtyZ+l1Y5wadOj/Dl21
/Ns02lw7gdPKVCgIqlIcy8lVvimhaosDGO/mQ0UYQRQBPN5P2Wfh0VXbQd1ZEIkFOwQE9WHIxhyi
DI/kv//Xp+MwApkyeD7RDDmVE9XPXTjFENbuX7Qr7zR6yaBkHDJRFHLln794QRKj8molEKZvDkYT
SfJ9nR7TcYy+NSFopV1oNYXfKEZITAucdiv1X3nAEIijiEy9Dfzjsr2Sg9MvBoDHfss1+dTQKztg
Rr8FB5PX6fKS445jfqSH0mrkepIj6uVGaeS6rwugiNOO+ICX31W7fN6pvKDZvjMy5+/ImUT57/31
XXtdeJ7piyGAKF/R66HRvAhlqKD7UwYCDuS1NZ2Foc4fLcBo51HY3++PdztVWJx0Eqn7kG0ijnY9
XlAFBbTSwULiJoeDG/XSl9irgRy/UdLZsneITczjKUKzZqvGcLuVHNSwGJkaIv2y5ZtN00lDtGhM
LujlJN6xbB3j7zBOwZ/W6gAbIy+dojt2CDUjkh9F3lbuuVKGo3BLq04mLeRmy8SlnSLbnOwkv9ix
HYV+b0Nw2hdxUdY7IyTOPrakdNoOchCSJPQBKuXUm42Bjo5Q22dThfS1cbpuwxhaedS0QAsQArMN
rr9GqmAQMEJovtQwHd2dJxoPgrhmPfRN7P51/8vf7jTG4ixD3QMhTapzPVaF3X1Rqll6KVwDSJ0R
p0dX07u3EcjTk4Vl8MbcbncaOQuQAZZcSq8tReH6PjbdGHFF342T9AwiyN3Z1py/NZJJO8cCNSIw
1v+Rhf2fkfXKgsoCIVL9zBE4xiL1NtQRbIZleD43d/bEQw73eYKpGKJSszG/26vJcRwuDPYEAMOb
xkkTRrbTWsLzS6vST4rZpQ8t2NzTq78axA1ODeVaOtnL+EsLkMUCcQMoB5woT0igQJwZ+mM8qAOn
VIs2qggL5xtZKSGSp59Gb1Aq+v7Oll9e+ChdDCNZG7VhvcRrOEJBbU89w6jfjEMNBhTBGvsyQE2C
U60FQYDiDv7zMO0cFGZM2FruMNJaTIJG+RxMjggPmkBl5W2im4W1C4x47s6istoPidr2wZNTTOb3
Npi85zkkFNpYvpX9ABCAbI/WnYs0sfzzF7OJJ53Q0moDf1T1UQMHEtTRESVSB6x2aI3p4f7XWh1O
Qhx4tJCyXmZCinC9CsZI4Fc13OedizS0cqRq3Hw2s7zcUvBb2YEAjriINF3T5b16Pbl60uAdRVrg
t7kgvAx7+3sHe3IDa7Q+islTIaHSvFXXo3gNI2TZFPilrQDUVlIj6Z7V0dbcjYFW3gc0zxDRxmSC
EvRNo8kx+9o2q8CfndiZD4TLusTGi30jOkyhG7wwjpU7Ro/xNOdbRYG1LyfLAaSvbHuMiK5nmVEv
RjJKD3zo7vFnIqJW/5YmRvGsK41ZfX79NqE0SJJHDgtgbFH8CIUbIqHUK6grIuvY14mXIIiCo2yv
efHGCVi59tn41HcBVhBl3LjqjXORmtqk+Kjf5oesb2HYh/pwapvp74njsXErrtz6NCvAfVJJo+G7
bCdbags7I9cUn9Z49E5XaziKs509ijQrILD2ygXSqb2xc+THuY7fwKlQ0ud5p5yDmvD1x2vhrIy8
3YqvV7mt7sJcjYJ9WmvCOnY2IlsHG6FLb4cA4/CXAlPrrAsxma8ubSMyK2WKmTW1pWUZMS1GO7fs
TvEpXOaaH5UBwDCEJYfhZGT9pCIOFIYCjaWp+XR/O62dUHT9sTaQ1SSwM9fT5yhCpxO54mc1enx5
Miv7kHR2Y35royDYQ2dWhqs3HhZCqWYLAiFfNp0iZzfQhzPQo/GEszHQ2o51fwdotL5pUCymY/ce
CrlBxHQcqkkQ+XC4jPufZkjNtQkhgt5fvbWTz7HAaQfcJoK/i+FaL06yynA9EDHCxA+qFLSfWns3
Jf0fHA566LL3CiyNrbK4sF0LHCp84sCH3wc8rHOT7oMa5SZIxhzG565AqwMGRe15r78EuE9RDCD2
dcBgLAaeS7Z+OzNHKEOtT1k2g3U+288Zijp7iq1btJ6VNWUteW8degT6TVxrZRTVZTLpZ5o17vQA
X4Apcg2Kj0JsfL6VbUmThWv0t5TzTVhLK78wtKz2/Cqx4qdML6KHzu6T86s3iQzBiI7wsmPvLwL1
EGjAUBLJ+2GajaiNJu0RLa7wlxdaxeH+UAvPp98RGG8DjhIeV5rLTrk+zjoypwhOJJ6feKK8mNRX
TuOk41nWqHYIYdzMUFsNChhmHSg90fe7yvbcr/Bnw3OQKe5G/XPlWcYvidYSsDhe5mXallHYyJtR
vv+iSmkUumV1LrumfwipoyFwEGbHuLGJ+HjQ6o21WNtHhhR/B+lMbr+8U2GHC6fLGZteS5M8Dojw
ZERVJqhcG4WYfmMvrQ4nFZv50ESNy68cGzH2Kwg8+CM6xpfIHg33wJYY3g+o4W25Z65cc9iZEdXz
v1IkXP6YF6HpEMwoivR8ZnRp7Z02jsqOiMfYBYAvdgKGz8bkVorKRKZ0BgEp6/xnGQvbSj9khdV6
vshmBG7yVkfasdMjlHqmQG2Uk10GIYpFriPScx6KvjwiJgBj28vHKds4UL+T7cWbzU+hFoGQAIni
MvVNBlOYyI0GcHwHBIw8ijD1Q1PmZfSuKWEr76A+uQFeQEo/HhQ0fN70eTL+sie7+xZVLtZndZch
9AI7K5Fi2bDXz2rbOQ8TZfVh1wVDHRzvn8y1Lyaji9+ledmZvP5iRYADtzqjGOUlTfML5Yr4u5qm
5Xfwctl0KJLe0jf2/+3ZIxWjU05U7JHSLq8Ch3OONmfuAgqA1Xo2Ra99D6ygVg+EAVl7FFXcpAdA
OeanWcCx39gyt3crvGJaZFIoX+a5i2cDvbwUW7TUJa4yGg8ZdztxTvBewQPdX9n1gWDucd+RyizB
vxHI364NXcevw9A9Kwi3XrrWHDemc3u8mQ48LABrFFvYc9ffT2RhY6e4j/s1BOiTNvcmSo9FdAKX
+B8O3f+sQ6xOiBQI8hNwRICP10NFU9lF4JQdPwsA0XjwAxAI77v9/WVbnRBhBIVDqjpEZdejALJV
scqy4bcjNIUShlbvm141Lo7SvD5KYu1IpSlGahKQtNgKKGhYaP0MlPq5KvYuSrvHyosw/J1K7U9m
5YKEoWXJ87fc9EVOgI3GvOPPESIfgIUAYg/i7KbVsPG03R5oibByVIl6pxt787xYoAxne3QAdpXt
JdYK96Tm6bAfvUKH62RYr75AmBPJEQBYbAhA819/ryAy9AJ0kesXpa0+lGqQQqqfxbEwRL/X7GHr
yl+ZH7vd4FDhcucCH70er0il8GPScn04ifq+o9X9gbytFo9B3lv/qEGZ6BuZ2MqOhAMBeBPAnmQp
LY5YiBRKigiZ60foCEJNR1iODj5alhW6Ka/e/LQrZXBAqIlw22JyTlu24McM15+L2X2IrFYcaAGN
hwLZmI2hVk4zVUMOsgyBZAh4vY6pVxvYBzAro6dK2zYY+Y2NsmUVt/a1Xozy+/1+ERAYWtJW7SRc
n6MB+NLTJ3p+U/95cuPWH3N7y/B8dTzg+YjbcbUT9FzPaiB8Q62i4VuVMyIRRel9mOxxQs2iLE6m
maivr7G4lFfgd3hsDMpJi+2vuL1Dja90facPwqMjvO5kA8ijyzVusUnkF7mOLigCw32VbXSqwN5i
qM5KBAFBwVo2qr5vUY88pCY7Ms3ndD8PhupXLt3nGqbCwUoa/ef9vbkSwzM+8ASqIIDr6Ldcry3G
Bmlk2Kzt4CRm5cdamP7y6rlD+iV2nWyPY5wo30912gxnt9EdtDxGQ3xCXFk8VJTIJKc8SvKNfbwS
TnAXgPCE5wKmahlzFc2UdM1oONSdrKnagRfQ3iK97fzVdTXOh7SdPbFzjb77V6stWsD3F2XtFNHl
guhCiQ0m4WK/IbGu2bVHwGsj9nsYM/RdoRErl/ujrN1AbC7MzuDxgA9ZPFSow5sjHmFssrSenpqu
SODrTy6m4NU/90daCaglOZuX6jdjiXxh8ZE5UjMFHgRyRr1/N2ADiMIIfQ7Uc4vM/o5kblLuUD8a
Lkjk28+eNtDtbRHTv/87VtYViiRu2vT0SChuojR0ZCHYTJ5feFH61KVVv+un4tXQfJQr0H816FZh
tERGeD3ZxjZRSGs0zw+KBNlDWR0BhT25bbYRpclVWxxdCUyHYkGXQZabrgeKcilQ1IaBD8mgRJVD
KEZ9aLIm/ZJlgR0/oKBQvzW0FsuF++u4ch/qZPfMDh7nbedjaui8F2hV+HaWao8tq/0wOlGIZGvT
7ovJtc/3x1vdPxJvCLSPVaXvfD1Tp9SJEVONKolp9N9TN6jeIgnl0iOhdxANwXi0kCQ7QHf1ziJN
8tOgtVubZ23StA/YP8gDmDdukqOJqLzAysHvGiv9Pial8M62kyeowxV4qB75F3N6vD/xlSNKCI5c
Ag133tXlw0PZYzByj4fObZ1u36BwtUOApDolzVT+wVCMRelGXsNEyddLbGAegGR2xBsHkOE5iz3z
F+Yis7VDOj+sN3buyvUKVvW/g8mD+uIBV9VhLKyJLAb9QtXcK0Th37s5E5cR+Biiv3OovQfsgU5Q
CUJ49O+v6to1IH2tuaRNPujyNtLpPZpIpbq+lIF5ik0pCq8Rx94fZe3bkUPJi0aXRRn55y/nmBJP
VB3iqc5kNUfTiJH3m2zzGNVVsLGcaxOiUkoLGaDoLWvGjMJ5xuvB9YMuqS9pMKNpVhjlH4wCBFNm
17KRewMKQMEGocHU9qMsj85zmpeHGf2+jX24Qrlx0eXiWtFhwNGMWWxECthjNePN7GNLVMG108TH
yUCghgNOTc9MbRSup+hc6aikiQpLBAWq2yPgMZqWZqegwox2suPUzVOeIHoXYN+w8WXX7l3qhPR9
ybzQHln8wqCXoWIE7dXDqghBaXTNtMNRLSL1OGqWu7Hsq5ffy+EWhwUuZR6rYWj7Vd9rfwWtafzk
qPb5qSubwd7njZn6SRWVnyEKmNUD4JneRCd6rrdgIWs7GnYRl5lsEhMVXe/oEsFE9L9621eGpP3m
RWhLg98K36UWti/3D8/ajkYwEyofpS9C4MUS8+UjG4EzB1qnggOZUOdDGIF5vD/K2pVOod+jUEUB
/ibMBkY9xC7XjB9Fk3OJhKsfDMBalDnK4n1t9tFGv2Zl4xhsAAetBtTabgrEkN6qtvICm7B+7t4E
PXIMzZwrT6zAuEeAqQC/Kv7gYqf1bRBaU9KhRrZooeqpF4SYS9i+0SKpmRaVfpDK577eoeD96vWE
gwBwRvZOOLzLnRrNPXIaEV8trjxU/8z40FdleI5cke4h8bWH++OtbMir8eSfv7hisVGekz5JHD+0
UYNssD56ckqBIfdYJxtvxupQdDMMakes5XLvVyNqv+BtbT+vkEkNgby+G2pleC7tYGNSK5sSTj/4
AZpLEliy2PqeYYgaYFd4GUr8hYJ4qI8NQrNv5sFFeRn49UZwJU/tIopEK06yLpF/kHTS60Xs41wx
ZqMNL0iAO9kFx+viOSk0rdynpTH8cO3Ry45SPwIh7gRF0Dbtk8v977hy2iltgM6gN0VAu6zOtdGo
8v664aWrBFKyFckfb1C9cdpXgg6uLtjICIRILMhit6AnHGd1bYQEGW31iE5I/9Z2Z+et09j2Y4gZ
gXdghdAbc1ov/Hh/hktBIXofdPHo0apAUCxKcvKrv9iqiM+GuTIW0SVyMDQkEgB3TTcIHc7HTgxA
jHG9oT44VmSTqMWIKHiwsp5OZ6/kVXnAMtE8N6Ntziep9zDvajdxuvOguG56sNyqQYlBk0hlZzDr
LQrB2sJZcGpYO/nfZf2oA0VuVJYHMIIyboT+keKcgi6K3mfx3D54KmAlN0XtzZly93h/3daOHY8A
nSYJ7LrpJgYIM2duOyq+mmP05aGDfw5yazyk5ThsbMK1cwBISCoxEEXd5hgcOjUv5vhSdFHqnWsQ
HzNK6VXW/rADQ//h9ob2fVRMEChxZLqPqZTI3ODPrk0XFTJd5nM0e5adLiPz2saMu+jiamOMiGUT
HCcn/EdM0bxxy6w8RSZVY4qPssmNzMz1fkzSJFTNKQZYg3EJvsxo23r7uFNwgolywJG7HgnGATeW
AVek+9905YKj3kMCRXWDbs3ywtEH6qJGLxTfoH7dvc1xpMK/oi/J+bG9sD4KM0Lf9P6YKwtrcqlK
SKtkZyxrHej665WXpIoPRvo5w4rwWc3y57x1+40vuLaurCYBIFgipADkn7845+iGd0iZl4GfZc2I
2QTGK9EMl/OhHpy+wdjR9QpQE2W+lZOvzRA2I2kAn5POw+LZmFSt7bDiofmctZF7SCsFLwC4fAgl
OmMzb4TAK1cCWEG+Hs5/UuhqUTtyOiXjKaHd3IxoXZ+91oGO6k5IQfpoZTYlyl6u/StysvBToYRi
2thCq8NT0VZlXgwlcbF7U6WPOK5uAEBDV541xKzLQ+gIXCYFYcb42MHkLX3TTXB0reehV77c304r
d4VUwKF6T8+dM7SYPjJHpTY1SXRJ8t7pf8KnaKOHkv3XH2Z9gPhQuU6Cz4KTosfVgfyvdponqj8o
7Eu4P0BUW6VRtzzEAOHqKa2AMymjCN9kbpfsXGQvd60T5hsHaIUT7pouDWFJcWBnL9PZsnCRxFYc
xccGWAnfIoMcqifkS6KCGpphXkqnrCAgdopAGyGyMQ/76uVhMu5VPcycU93nTXJ24Es+WKOidG8G
RZmexo7+zsbWXDsIfBmuNh7c2yzFyodK9ZpQAU09dBYifGn4Q+n7xtwHeKBsceXXLjM2Ia1nLlM+
xuLY5WmAhlYKQDEqbBIjqy4tnBqj2biERhX+FXN+ptP9zbcSLfEiAhbXyT2pCS2uGGIc9A6Q+riY
k5afROWUp3mw9eP9UXT5yxdxIYGKjTkRgC9ZBr++yVIXS5HStYhYUODOf9a44sZvhKUh3t7oczru
YkMPkfVuvWI8d6ozK5eyG7DZCwBvJZdQN7Lka23iOrabGqMZ3gRF3z1FQ4zNRmv0lbWf5sTBBwu+
9/SgY97XfIzJ1u1fClFYuxvyCnufGQrElk7LCr0BhieHBpQu3eCb4zuY2pgCcI0vCpZB3kWzZ3wC
FQl12dXT5IXYoqlIWusBiirYfghWOLdMoZ8MQ8meKg9P740kf+2bUiviLCONSpomN/WLZwOBdKEO
hh1fNCfAALW2KzxZgfPd/6YrR4O4BnwymHV6WcvCRV3raHXbbnzJHSt5UAmH36ftXJ2duNC+3x9q
dULAG/jH5sJYPkdznjSY5bLEehiO5xHgxV6DfrixbCuvrfy7OebQZYgQF3s0U+tUpWoZX9oOXDfG
uug/Dw1ggrKCL1aZevs21KLq/CdzYxHR0SL/XOaC2dwbmMpwAPVQC/MdCs5KcihrN9tYw5VXDvKN
5BagOgGlQf75i00RYCBY2mGWXNIwIiVijhQpY0c3cKFKi2A8e+ihV09U/ftnVFeS1wOiyXeYIN5k
DrJTy4smrOdqNFP0WkyE1I94P5mYYdTVU9GogV+0beTfX9eVu5SpojUESYTiyPJVR/MhrKikRtgu
tclpBhbsm3OFScgUTV/VMdkSTlgZj3omksOADGjsLm84UF0OJIQ6vOSpqI5ZlFh4xSAvjXLT6Kt1
8QcvE7rC0Hld8KW3bT3HGBD6DarwMvUNeJA2w5eaq/wEfXSLnLJy0hmKF9AEYIB23eJZ4upOhqhO
w4uwYw+gnK2/qdVKu2BG3Vzuf7XVoSjXslUlEGUZhKCmis2gTnbYD7BN50Rkb4I6dB8UDBQ3KDcr
xx3NTWqCUneQpuzi5cOJIx/6Lo0u2LJOxZteBAY+liSEmOhgeJfvpihJgm8WGuzR1/uzXEHh0WUD
V0ZTlpjvZnNqVlrrFt3pSzmj9XQGRAKRc3S98qeIWv1NOhJ4nrq5DowDTfMJIWCwb9je2XGU4TzV
Yc2sGJX5tReSg113nfPY2fyLo20l8VOoWmb05f5PXvswQOw1qaBvS3ja9fWRwk0C1dJ7/oC5xT6E
uOdTBcoeyHy2pAXXatQUONDJki38W/aQYgKHoKnrSRiz/hQ3tUkgXEp/7rDc55i0HodcjMc6iOND
3eAaXrfxljjyynWJ+gldc0I/XoTldSUE7h6J2si+a9X/W5Zj/4BGhnkIEDPdT/hMf3St/FeQ1P3G
3lh568j2qE+AGSXlW7aV5whPmHik4Zv2AV4p2KK/d8ZhS3VkDSlBxOJxzpA7v6VM4X3YGaMKY49w
G7OASihYMUxx20UnPTea78Bgkq9trvRfrbbn/2AmUUGuGZVleVLmKLXPTjt70UY0unKJUrSDgq6h
p8P6y1TpxSOVaRnedh57SzRN+jbGFedf2wtnJJFw86mmoPp2f1evfGVgaCw0XxgVlhu84IBvjm3T
68LnJ9t52Adq8buosd/Wof210Yy/ygK4yv0xV+4dSTx1eIfBBN9kuwIPoqJJscWcQ6P8LoJ82qsu
QoLh6FCmnaufamqbG3fdyunl6JJYcHAlJW+xrraRRy2hL2QLL/lOpandC4SnENSZm8P92cm/aRHo
EwpKMDfNbVoFiyDKbiwboWiTxnZs9hgLtTqyS8JOqnFX15w2jBbwqziUkVb/HTazCPZe3iivh8MR
h7O6fFLaZ8vLqmwypY9rCgpapej5zklV+0k4VgAxyG7r8vWBMM1nMhvGhOu1DIQtMQJpNSmWDHGX
gUQpwy+NFSX72OjrP5nYi6Hk5fHifPQxVpBj3gd+LJLiXHfKdwNv79OEFfkfnEQKOpDlED+C47h4
HXO0IfQk6ODM4E17qfRIfZwbLgd3Ktu9OwrzfH/frO1QyJTcRZ6EuS7DtQoTRKjDdeAbaooIHgLP
anfURZv/MrRZ30Jorp1BciMp80KP+6Z3FhdqrYoWc/rEtvAEbcc4T548sCLpQZ8wK95piY4LNOIT
8VZLem2ihOGAk7nkZTvy+hN6xmjjV6pw/N2kP0ofiaeizDGxLM36+Po1pYJHW9kB5HWDyVLG2J7c
CN4TlnnzqaPPuhdmqPpa525VgNdmBT6YCgm4UNBKi2PfRr1aAVB3/BRrvfe5qoWcvcnZ93NVbzE4
1q4YAifagrLdehNpD45XpLNKY7AyO+d9jWLCpQtM9QPQfEQDtHYQb0mzxAVi6fB9oDWzlV+vvRpg
KS0pfCyDuEUsFJqpMg85/mZlFATqBYevojvNlE1+qVkY/FujaS0O4ZAZX4kWsi0839pSe791Kyjs
8wuWG4geHm0Hz/GdfMrftbk9nipX4AoAhvzr6zcQ5UdgPHAcQeDKn/LiunHKOootGr5+2fX4yCcG
Vn19nD6oQv8DjDZcSur3DMQ3XV7Zhj6RWykMhfX4/FjZBkoxgNz2UZ1g1pc2Wxt2ZROxeBJMAw7s
tjkSWnh+xbPr+hL9i/W3Yc3PNShGDD3xS/w+YSZIExhPImRm3PJh0kX86/7irgR6gBJ4krllJfNp
cWSmsG1mowQ4pFeWs2/w5jz06Ocf74+yslvoFdKnBGEB3WnZbjNcZBD1CLh2N7rOaajNCBaBju0n
LsYbgc3v0HTx9hO2ow0GfWBFeiLK8YuzOs/z+05NsTwb4hQ3v5bext+Ihg3eV63KArwgui5rfuH7
bD3Ooxk/aVVgVF9mEzGeo9lXzvA0oFc0noa2nrIvytA7zSVtJ0eThnVhjqF2lH8qK/ouOwhB85Pd
i07ZT0OTzo89TomfaAC3zVFBOrw7z1Mw/fSSCp2NOBC6cdIxeT90YEKL/TC1UXwpMywEZNlZQ8oJ
inH0MGGU3HiZ901zhmn8gDAfZuU6vsCaX8Qi+6TNAs8KAWm8P+jCK/8VZpcBcq5E1e6TvNDRuLPj
9i+lrPUAlbSOreTWIvpop+407io7NYtL1vZ1T5/BxJCzKjzcMtQuwW0cYRgMArW8smasd13zKfGm
JP2KRp6hbuyNlWgbbh/JNqeADbg83lPTz0knzxxVLWU/DEl1UYwEIazCmi+9XtivD5QYTwKdEDW6
VQmJCUEDC6s8dobqfCjx93hoK4BXveptnK21Xc8dCIUKXifqBvLPX1xcbY/CC0qz4SWyzLQ8OV0R
hnstDV1x0rFX3EIgroQTvHzSvgHaFs3W5VGuATuQOyt+BzDoxPMYfrZw/N4lyDcfEmxrD1SOh43j
tjpH/lYpJgu2aXmya7upBXhEupD9IC58vOAJDS37HUTn9nj/Elm7LOGfI5CLJhSNusWDJ5zRnAbR
0JcAsIIHnqOHFC2sJsb0UGkS92BkU2nu40w1H6BbIcaWRI5R+/d/xdqEwR3JlitSqzfvPtT0HKIE
1cIqGsJn0LLF3pwb90uu6GJjp/5+RJdXGbuU2jmIWbDJixnnceMYLerafkMgOH3qvKL8QT/UqXZV
FpvRKcvmYTp1elBkb+ZYSR7DlgYaJqap/S1Fj/8pzypM7o3MUooDomk23VsLRBMUJMVMPsSh7RV7
/LqcWHr4Ns91VqTufhCtivpYmyo5VoRT/BfYjeQLoWqhnCBjaw/4HGXRbkDg5E0TBvEfsM2k2Lwn
rSqAZS738UhNDm9hXUH1Jn9OU8M7VxPWrJk6GhvfcuXxkxocjIPUNk+wPFFXBzTRPQQbODFpm6Fu
n3P3llW88RnXKkmUmmk10pjhNlimZmVVmV6Tm3zG2Bwf69KQ1t1Sy9vTWOKkMM2/K7j4x9FOvw19
FCNYpP26v2tXLll+AlUkQLsrajFaRyGz8BSOKWoAvmKm2YAXczUfAQppJy0twg3QwMox4dqjwM9j
b0r09fXSitlOh0ygPJICb98VQZ/tTU+Jzx3e6xvJ/upXJAbm2vtdJ1ucknrGN9LqDMW3MPzxUfea
/MFrrA2g49ooJNYS0CVVVZdFobiocYkZAsUXoTlh0wIwXm/B8N7/Tqt7RYLkEFKlpH6TE5b4j7rj
RAFfDRrn4kGJ9YvRMN/1NpVvyxvnf+lZq/bO7D370citOTqAALM/3P8ZK08JgiouYnjc6NQwFk/J
6A057kIxZf10jPwJlum+75rkSGiK8rM3dmfahltyf2uDSqwS8AOw5bAxrrdMTWcqN8OBLncUor2u
KsGDoYnibYaKJ+YJRf1R7+p2o8Kw8qigGsMG5SKQph6LK6ARdWyPI8ImYRRXXzTESY9hWwNSnDHp
HpUmfzNCVN9HIy+nVvwJA0PiTTDFIsG5rdqoaFRJbTbOJU3Ot0VbFQfNq37hJ46+JaTbVx8V6hqA
O8Chw8S7aX8lWqtVui4CP5od/bNjTJGku04bZ/8mM5UsCKBYpgQ68488Si+u1Umv27qlq+F7lXA/
NHgpv+s8XRy6rHOe6txwIOFVgBLBL7060WBoSCVSy5FyMjH99dDYpQUJfg6dP/ZRp+5mO6p/iGCe
J0x9rWCLIn97WqV0OMk3LSnatbQlrocLJ9ecIdniBtMTRyNKUGKLHk7JHL7rnbG2D1pFIXQ/F1U6
wTesMn2X6UNBTG1ZSbKBZ1lZdhJkbOLl6ZFCPdc/JklaWw2TomfuBdKyKcD9/BiyGl+TunO/uWrd
madQGA4W35FFMnH/zlgZnoqyfGAIj3hNF9dwN0dGj2Vt6xO2GPuypbC0a2db7Io07h9FAaqzyv6f
s/PakVtJ2u0TEaA3tyTLsNUyLanlbgiZEW0mvX36f1HnRs2qUwVtzEAbmD1QFtNFZMRnSudBH8Tn
fx8ZovP2siSWXzQrPByTKLK0EwEgbtEoqctXqjTx+zWFnE7amriv2rYZQqDVcXR76D9uKS9SNPSe
wDaScNMiIl3Z7QAUyvAA8azpnK/O+FC0vVmEi4z1UB/T9TRrnfJY54Px1VuGka5R1h1z1Yj9xu7W
rYfZ+qjhpT+HWN5T/bm4TTchKgI+f4AcujDXrgyI0WmO5zeO9vYnVyKBJevVOcFBWD+2Xmo8D2Y5
Pd+ejos0g+KbRTEDxjkPHwLyyy1YA65JrE4fznVZq+oBecvy3Dlp9nbyKqU9QlY071nWXcTlrd5n
InBGx2bj8+93PXru2JPX49nD2xzyRrYcVMrgh9sfdnUUsEOIYRAsLqBifdeaMo678dy2g/UDvf/6
LeUF4z+MwhuNKAReYOuRvJy+xixd2WYULdrJtRBrnissebx7nYJr30LD3lFBySIfsYe9dYtl1ss4
jWezV5agbpc0nJz0rsbLdtXuTgb9bKyrAHRp5PK7DLBuqFTYaA2czclxT4NeJW0oY1t7lyeNlYU1
4HjPpwBivVmzqnqHz2flhqhfYauw1Phuh7dX8GJrwt4AR4KKOQkNHYXt+vorKFUOHH5Ha9ZNnKDQ
fUNSdUGAXK1S3/YqXaHxPS+/bo95MdPbmJTXcI6D5nnRZOvrKh07AGBnhfT03WD23RtRx9OdXXP1
yyDLwoQhrhOQXn4ZFpSWhd7qSgqDbG9lYt+YD1nznvatftKy1LtH5b+46emHc9Toq5GkkTXtTnky
o8HNqi/ntTTzgwec7dGRbf5hNtLan7XEOela1ZyTPkv+tYO4jUwvgf8QY6glv/xUO6MZBApEPStK
Ux9NYWRP5kIvwfaU/t7Fsv1dL/bvNhbxjNXbQLH7x6FrwNXsa2U9A202D23sLY99a6cfptYU99iO
l4kEg6F6B8+I5JcMZlvjv3bnTIcQ2TmscaZSaT4bk56+Ih91s6OY2tHzRxMNMr/vrP7nlHjmG3f0
5rd5TkXwTg5xuWO3Bu3WNQV9q9Gyefk73KSvR2xP1rPe6PIdZI3+CBIMreh/PRgaska88HWdP2Gu
vBxmFH1l5Q5blg0W537SoHwReFoy33t7X/uevwfaRYdC04XSlMZ61oRivsrbsTmIovxn1BXNrb9G
+YM7/Wv18BclP8yX9QzZuPNTOa5PtZn/jPV1DNGfn+9kWhehfRsO/6yN87OxSreP/mu4dkXqMUUm
4owe1nqoMEyJMtOcT1O+Nr7cNIAmQVH4PyzZX4PuZlLKRbNWc1zPrjVrJ5SHxEPSTPqd/Xd56DQK
JJy7rSDMJtxdLQXWOqa9cg7wuF7epfrSHHonx5UZqsOdoS63Bgk7Eh1QMZGRuRBDV5Q87TtzNM5S
KdLQTEHwmEN3j/p2+UHbKNuRpuIMx3h3Y20VSzCHaPXjVN0E+lJOwWTM9YdsoPp+e4Uu4wCAFTYG
DAKgoxdP2dzUy7jIVOO8QJ32XVydD8vauYdeiCycQON+vj3e5TbcLDBJvDfOBIwm/eU27NndJWR3
fEq8cjxhJtZ8q6oc7d6kTrJDXmLD7QNlVe8UYq7N6NYnQBGQ1aO+9HLYCoqwg06EeQbImYYg9cag
1GiWV4qh3tnz12aUWswGp2BagWC9HErykmtUbMrOTVk0UdoPxXPS2OvjinvJ/7yFku2de3E7RC9j
DlgzkiaiAZHnQm7ZQjw3q1PYnxOWaN/RhneaB8jeEBKMWlQoIuNRYJ3KVuDNR6U/kqZe/by9qlem
d+vnkiWRTpDp7iJRrE9dWWcSAa4YN93BczB+LGLt4Lr5P+uk0RPhdLBpyQ4vG7vLktKlSqDFI1Ga
niDF2eHK3Bxuf9CVRYQaw6EAoEotfY8bhQJqiZFrlGylcWjNWUhp1NYQQhytT/hq4Gh6e8DdxUIn
lsCGdgk5JsgfCiAvd40DCkDSYSojKivuoxUjV92b6b333ZVRoEATWUCQADDev/bLdsDCtCtL+DqF
fIMFZRuulXuP5Lk749u36FjnUcbR4XleNOccsymKGuhnZGpy8Muh0A6IWvxwRm2tfXNBe8ZPQELc
mcHdMfgzKoAYHnXUkOnj7jLaoe81WBZtGU1WJj/iS9M9jDGmregO55XnV0Wz0YiHDNQ4kjvGu8Kl
n/ZffgOsaPbmxmHYQy8Vw1xmgmoZod7svrcMEi5crhy/SeI8sLO1fa0oXuPbSy6+lGZbP9/eRNcm
nrcO7Twe07w3t3//V4yvS1q/Y9VWEW1mFC6XyfgaO3bjk5/1ga7o8jXkMG69fx7VgFKPfAB9elR4
dlt3ndq585amilbIZk9Jr+qnxp67T506u6/zuvhfBgbjy+0xr2xk9hcde4cm12X1Rqtk2a/tKCOv
aoy3TaU0fqqo5fn2KFe2FPADArBOrQbE/a5Og1ITALlGkRHKu+43t8nz4jA1U1GfyWxQuxJ6Iitc
jZLc9ovKQ96k7uI2e7r9K7b5++t+3zY2ODZK+2T6tLH2ra2pd70BS+cq2ooJX2Jz/LnIxfKVbNA/
3h7p2qz+AR2SIXKR76NkqtUrboWiipo47o9emVjH1ZiL0+1Rrn4Pd9yfUEFpeZv1v3Zp2mVpa7ar
jLqcpyctyNavjNjhpaL8I9zpz9Th7EFJAaLP5ob9cqjOsqpc4oIWOc6sf5qMEkbooHB2XyMGvGXA
ejXaUZKneR1SiLTEvx8NSjNUMsDnOpTrd3cSOjEgabO+jtahUMJuGJcIT8bhMFWmCNHvJuOZe+NO
rnNlFQEhOYZKFX3T8d/N75RXCV5eYxVNiWocjXiofG+e7tkxXllFWDH0QLY+Pvi53acZCPPz1o9l
lGql6RdZXZ9qQ0eFTlHGw+0Ns+epbcvIWBRETB7V23K+XMaipHavKpz2rknb+WS0cdP5GOGId+WE
Bd2xBnj+mNjtuIQjejjFow5jTzm0i9NMuPR68p5Y4LUpRpsH03jocfqFvOMs0mRYtYWPH2f5s9Gn
HjI8fqF33mxXhyF+grCi8HahazrMXdGQ71RR0XTtUzIVToQBrRLent5dZebP7PLXg0jc+iAXZPsm
K/V29hoZWaNXGL6kmGmHhhhy7dgn6fRgLilK0/mo5KdKRwLyzupe+UjP5DlAPRwKEhv25eJ6+Lsl
Sre2Ea0P46NiVdOD5g36nam8tofQXyYh38QnKJPuhqHTMPEuEW2UKKb67Clt/LZuVeektFoX1IWp
BDXOecE4rv0R80Yv0Iu5+WgporjzhLxycOjRQpimZ6nxHNndSdk8tHqfJm0ECkS+GW1LfqZM1KCi
mIx3btprUwvmhNcqSAL+u/2Uv27avM7WWcvtJhroaR1GCXmOPfSPLdgNrEQyvulAQToh89vdBNCd
Y4WXchGpjkS9tWSn8TWTN3JGCZ/qkVJ89y7R4+kffYX/jEyms2ETIAFfgOVLSSqUNxADqVcm740e
3jf01OEOkfpiFvk+wEMEEIqx5JW7BYu9tpeuVuRwyJzBl9Aefbk098765QbdhqFbAPvV4IG636Ci
TDIy1DiLkrHhjC8CEoJvtcKr34yFmOJnPe1X9WGa9M44juqYAWYXllQOdADWwvUR5Mj16PbVsJdr
+TPDW1t0I+TyQNnndnEtO91JuzyS9WLMxC2V9HExE0FvdGbDHVQRL1HdVqvjp27u/TTIfmMffpia
v4rTbGtk9UXhqy1+nP5sG91XbYGcdMRMLv3YtXUhEUQqsntMlYtDxmSiAgEGHcIoKcZuzcxhlCk+
TkWECsz8KrdlFs1ViTtlKbw74fbqUCQXoKmRELm4vxSPJrHw1iKCjVSc1y7V/bkqnHO2ls+3V+Pa
SJsVPY9fgKoXfNtEVEDYkj7noAnb7422j8p4NhBWKJXD7aH2pl5/Fh66K8+4rRDFrfny6hhRLE4w
ECsick39V2XSJ4O6ZnjPCoyuBcvjUnxrWINvea4W+YMN69b1tWRQv0Jya8ugaQfToLddKMNrqx6t
p77sLeXglJlTBbPuyh9qHJuaP3az8aly8WL19VKANp0SY7n3NVcn7k9lHnTR5d2vNyD5abjnkTNh
UAaGOPcbtW2CkcbKnYzv2mXBEx6xbgjfnOVdqoLDZSrBLeeRmWEAvA5L9gh0KzneXp5roxCywblt
HmWUjF6uDoDc3isdJ4/s3HPDPEX2qMoWO/z3UTj5xGaALpfuBXjXrhTzhyyyxGKF2M0ZR3iH/2jH
su00bnCwHxvYdWPtvPyWDL5KWuFlGU2FnrybXVS5LXsQ/36JMwp5JIByUPr7JvOi2JM0hoRR1KU9
wEMqjujEG3eyjCsbjT4IFbBNtJ2MdXfttIpXUf0ruAtkszgHJyk6lBdn15W+XWPec2cbXGRuTN3G
JtmIreRQ+/heiBQJxn7NI+Ahy3kYXQmJpISV52ET/HnWUkTB1dz4rpb5vZfVtsNePEq3oXl4W3+u
vQu1tC517K2gkkeV1xphaySNAvNJW43zjH/tay2dp08SqNtv1IudX41q/bq9N6+Nv0k2WzzMYXjv
T4AdW4WUrVdEoxTVciTrc1vYw+XgRrZXFAnmgU371AG/Gw7cWJgdGKtbVHcSrG0997OA+CygBQQF
L1PnEolQA/eVIkrVUZyMueMiNoFuve+1XH5IizzTHxqzu1divrLNDEq1PD/IJNllu22GIPqE+q2F
LelkGUsQu7Kx/IzqN9hbaAz/HuB4RHLRbCUl3u37/M5wQGNYUkZVM6m6r+GM/b5xm+TXbCz2vZTu
yoy+GEx/eRsUZtxYVhvzYh8K8Upx8yREp1/1u/xZydUvVWxVdw7RrtS73T/IA9BqQQmXK3V/iIas
nxqvNovIQjF69Isynz52ErVhHKgz1d2UlMT8+vbu3XOY/wxKc9/aGv0UB/ZI16pDznPE6T4SbrM+
ofOeID02L2e07jCRtuV0HLFNDufc1rDVrMYA/EN7IH9sf3SLvEd/uTbpBEZw6bioAYna1bnYPdnc
6S6JhZXzweo4PMyeWz8OSZqHMe8m4OIFLse3J+FKENsuStJqSrao3O6CGDpOhbSVqojwRF+f+goA
WKMq7o/bo1xbXjoxUAg3gRR7n70j0YOjek8is6aucpQ4Ux9RJGg+tKAP3hfYpN8JmtfOJmeEY8l5
4ajvwpndk553nsJcGtSbx3WuDlYyYFFji3vi/NeHIi+nDkrQ2Tcp1NmeMc4QRWS3uuVbzfyjNrU1
WDzrnsHK1aWC9gJIkA7rxRWQd5milID2o3TI5aPqKNNDTG3tTrn1SjjbFEXJojdW2YWwsqe23eBM
PLQwtV/HtzLuktmfvWxtDhmq/C0uzImhh148N86DTKv09+2tstf22k4luh3cBAgikVvtXw2r2TlO
t5LKF9JFzBHkuHpOFLQGImVti+mLoWVO+Vk2FbbOLkX1yc+UBfV5v/ec6nnJctsM8zpvu2C1clMe
JE6a9tGrPe2e79iVBeGXepADiAGX/CdwxtJIW85O1/GqKcpMvKK4cefoXBuEfUxbmF4mw+y28hib
VH9BV0cZ7fsTD5vCt9alvlMPuXJAt7clmxj8OrXSXTBDQUiOmyxoZE2t816Ll+xtZ83Z96V2y+eG
XP2eXcC1ATetJOoFfzqWu3jmgGhUUjEmkVJVTdhnaGn2c7K8dpX1q0Hz+3B7V/1JLXdJApk6vVGQ
rtsLf1d5qmPsOqZqTKNeNNWTYa+p6UPlS62Qnrf8oE3xWL12Y9WGK0jH8zwN60h535yWB3tZdeto
DIWbh3JruX3Pc2EIcAF5uoR2L0bDV5ciiYM+l7MZDLOugSXWjDQ52F5mFFS1XYM6DBwfxZci15Sg
apMCAd1NgudYqqI6ek6utA9N7Bq9385lboQid1q61uAvnWOrzVX273ckBXESCuIf78v9jFS6NF1o
rGjILOZymFwMlCDbGGHcd8udoa4tNl1VcnGO9VageplPlPyrifIq/IDZW6JY6vJj31flN7iLapAV
iv5fdhe1TIRA0IwisO+2cwyvwhQJpq6TNjhhUhlvEs3kvYkT28O6KvekD6+dURqe1Pq5vDZXqpff
t4pCHQDv4CGrql2YGVYS1pjz3LmZr0QacNJIUW0d6svutIoOedJ4tnLW9F6F2tVorzrRdu8RBCk+
3D4u1z7o76G2Bf2rZglBDHVmFxmlDru6wFQKcXIqxKj+wygwDSgKAJlAROnlKLa9zum4MWaSsm39
grr4iS7ePQ/QKwGNpiGgQ6TfNibz7gIts3Qu8XFIotgxMAQpNOUAHTw7QqvVH4TdpqfELdUwKbnz
bn/ftW3v/UHlmXA20AZ9+X2D2uvwjjhhw7xkQceRP1VjqflewedOo7CC2+NdySApXWIWuWmJkEzv
dr0HLYx3qINkmbkoT2anuceC8t9xSXCYQ0OlhDi73AMEXh10M3ugK8Q/9jWqnmZrmVtuGk2aHh+K
aR2DoU2tCEkaJxwrqz971FTvZK1XjgLyTphhogcHR9Xb9u9f+9Pp7CZWlA69G1dqb+rC7nnsOsMn
ZfSM4+1JvToUPCrQuYR5jvjLoTBstEe3JP7KLHOPgx2XvlBE8sZtxl//YSTeeEDICcDWntCUS09Y
okaRzbWaZgi0DAMFGmyV+CqwxbyHPd4DV7c8C4IPCR5njxh8oR8wJ2ndF2kadf0wPJquUhwd7O4N
33UT+0M3oeZ3sMS6isCMO/ObWRnNY7MKca89+//5IVvzi8NCa3G3bZO6cZqqRI080xojTLWmOGH8
NRwnvcbKdPQU3oDNyFRolRugmsWtFA/t4fbkXzmr2+1AjII9xyNMf7nMsHrkZM3osXfFgJRa7vwS
ht4h6VRYFFZs5z9sYIOmH5VdgPxU9l4OV1aTqcfVZiW/1ffCah4y6Il9+qMHH31PmPLKbc5uos9F
FZmC9b6pMVcrLi9VrZwzMU0BzLz2YSlUNbo9g9cOygZe3NRZwQXvg+AiGnuwSsi/c511Y2iB1zov
BbQuf+wz4+vtwa4uF+8g9Hc2sbN9uyudVLuqdBiHKfQtK5B9xcrFGl2QvNLCaeVdcGfFro0IBQHB
LQpd5oWRVm06M7EFDjtMBHTyXVMMwBjyJH5TKvbSh1YpHPXOhX5t4SiM0MLfQKEXENSmVniolUMS
5VnOMRSmB0nAvjfKtRuctIy8gsrDZR07hltEa49UvJXKABDDxjz41EJYO6Iy37/q6ULgO26k1un2
Gl7ZMFurGX1NGH+QnXZZoTdRXEqlyra0cu0hTavsUBiT48fABu4s3t7HZ7vs7A24sLWiYDXb2+r+
FTBQ/V4XLx+zaEwToZ50EfdNKGQZr8Ew6a3yKZ6sxj4aQhfZWdqW0gSx7EDG6GsMNEbNVfeD6qb0
UZPCqM7FIMbnUnS5fcyt2FLvJA7XZubvX7u7EVtlycu+E2iLABwJzWVEvG7qdR9LzX/0tv9/EwNe
TEetHbem/cOv7HL6d/Soqf+s40d1XqugkrSODaVr3lZDbYZd3w93Vn5b2d1jbCNJkUGCrea1v3v8
Ib3cNlVLzuBIL3/qJ23xbUVLgwEn7cC1SyVEA8P8yvKo4Th44un2xrtylEHlbMIM1Bq3MPhyM4xV
avdTnqSRrUtDhklb0jh1rV7op2TGmMNfVGe49wa6kobyPAAERaLLq2T/jhcIkgHExE3BU/TslTZU
3dGapsJflVJjE1Fi1bAABCqY/iP15s8Sk5yRJdFzoUi++9w5qfNCB4MZKXVsv60ctabhl2qBnrfO
nYW9NrOQbtA83MB4tEVezqyz2GD1xNYLyeMtpW8M7STsQj/ZNZXLRG3WOyfl2qzCpeBVBPwAUspu
wHwQuQFCMI/SZEw+T11RA7hq8kNraYvzkHWDV/lcmd6R17si7gz+52/f7WPcSkm0efMBdt2XqqxB
i+lqN8zskOYDxFHFbMISHkf6YCB60h6SvBrpd45JGho9T166IKmq+63hyrdK2k3PSasAiy0SvZNv
oZy2VlAnWvzgGENfPMVx1j95rdu+RpMXP9S6duv12LpWJe+ciCuBBropNCZuSGwU95tzbtPGRIo0
jZo6n99iMqol/oAF1fH2wbs2jEfPhPcJDaOLKhO0pwIFwjKN5Kgsj+6AqJI0nXsioFduT6Rjkcxg
C6KlvM8n7c5aB3uyRVRbsF5CAwYKuthKDULOpCz87fY36Ve2oIsGFwAfmqcgqHZhbMTkqS62Zkls
dG5yjLt6Hn0QWvqHTJjTENhpLROfbdrrp0Vf6txHn9ODYd3NS/lN6Fa+HvmOrAyXfBl+GWi+rYE5
6215diqHv2AWCgr0g+fG3alak/lpgpoxvTXVNJk+9LadFIEp8fMIhiZOlAcUbRsi1jiUr8xkkE8w
m9bmzkJemWKYfIjoAL2jyLLfLwihiMEZDEG2LMUaxM04nYzETOtoyPnzThq0p2pvNxgeqYB/YPzA
R90Pt5ayH3H3Y4qzUXMDdK5KLRiE2gpfWmUyBKnei2895on1owp1XD3ViZJPvp04FJjAlXaur4yt
NlCfN9BlnFZRN+HtfXBtSmDEgesnp0cIY3fLSlUT6zyCt5e5y/qr9XBU5qXzrbL8R63LP9MBaRTY
JzwyEN+7oXqzSlMcXcoIoVTtiBha/zMWsQwGfZW///2rUI+G67F1V+kPvbzQk627XSMBE6l95R6X
wrDDHp2TwC7kx9sjXTtGxCcAcpRnkdTdFUumuBiKtRNlRDXmWyky9+ChPumriKY8md40Bli5FOGk
1fmdp8SVS+mP+8/mIAsIbp+MxL2VqMJiNquqrw/GsjivF8Bf/96/3VRhqMog9IVqyO6WKDuzlF3b
sT2wazuvhVIf0hm/L2XQ7im7b9nhLioxFPVIIhMQpX1Kl/VqLDQ154PcJH1IxSSD1uZFlg2LRgBS
0gCKf/V8e/mubH8PBAQ7BDjCJd457jcDlBHqTLa0HWCoLn6Vaxi2VU52B0RyZaNsPEMMlMgxLnV2
+kz3Wm7jIppmZVwjT0eu9yHlMq2Dxphhd6x5Nc9vRqCm9ockcfX43nV0JcvZujFcygSYS9hDv7RC
TSoVAo9qZj9jhZo9XtJp/lGzy7LxO8cWHxHrolKL9F9uv1eWGqJNS8Zr+4NlZm/1Hg/v04giwysw
XhjL1lOSmH4ZQ6893F6XK5uBRw+NSSIizOB9USlzzHHIC7ppNSnZSeiz7VdqsZ4ry1iDUpDfx9k8
3iF7X10iQJq8Jqkv0WV4eWu4dTWpsTMW0eCUxlfNq8rnpZIT73IzPeVdXzwK5pfwplrR7c+9Vkwi
w+AUE455Me+Hpnq0SMwgi0h3lhQbbwEV24epsuZBiRR7ExJpyhJBkaqWwTgWmoHNnWtA0R4b5f3t
H3PtTEAB2KDjJIc0Kl9OQy8N3s6OVaI+aTeuz/te/5IlZrNZt6j9fGelr9xjsGQgyVCL3dKf7df8
9cTllS3SqiYAAf1zoDl0CDGiLxf++zeR71KN2OhrFzpECfkKhcOBUUrNeQJEa/ipushDQly880HX
jhnJKAVtaNhbSfTlB+E+WDRKb8Ngs+Li1AnhZIExp87nuZhSg37BIJ//9eNg4YIjAk9FMkdm83JE
RIEh7Xu5iPQS8XbfNXE3RHqx7i2/WrGCvz3alaIEmTDdTwrLNtfZnpgiTcqASsw94o4uquJDlaMl
LYVVfMJUnJeMKTq3CXoIgvWTV01p4sexB3x8aS1lOdkE4oX6cDLGBznZeXqwG3OSh0bqfexjQ9GY
/7wgKBYjzbRlHZDb9q87vUPXRCLzGUEnbw+ZN1sPyKlgi+zqxdve69c741lM98tABkuY7iQYHahD
F2Ye4Olq6i5VHsVIBwekHW2Qu9g6SGN0znfWYou/+7HIPiiQUoyC5rGLzyiH4Zem9WXEpbJ0YTqM
CLLbmyy1j4qE+rHi2f41LrumOq1Omw3BAl1j9uGo5glc6aYu/KYXqf0KVPr8UM6J9wsQUzsgBDur
8BiSaUpCqK72FI75RDS+8/v1y99PQ+SPviYwUZqpL7eus6KB6zQAqDJHa9/FlNt+TDF5HVRPfbWD
NrbM//Fw9GBBCY8bqHDM/IMoCrE82rJEIzmFT5PdSXouTzAyNexvgDEU3i60ypnPAae5LVRrVf1R
yxTbNybPO4xi1J7rYf58exKuDLdV7rlwybEuNeczRZ2mcsxKmHO8R1JUy98M+QqgybMp6phrfo81
cxlcObpkxQAC3CtYmdzkilcKC+xP1mfvpxRM9qyqC+R908UadBnOyJ3nd/Kfy3seTDOC7NgSkbDS
U3+50rABKjhsxRjVhdocVrcrN51p504g3Y7Y5ZaiZcqjliwH/ty+82WLLFbHovSiLmmN9GjDYkne
yMWxDp62KKkvJszNgymdna9aP1XdIbXmzgmRTRgXX7jK+AsTFqlvtDT7Sz9byds6LlPxxmo6vNRa
TYzNI6ySvgsmOS8VbeY2TYD06El3ipcYsbMm6efxXTfJ0vazFZ/xYC7iEvfhQRUtiveO971VS+WL
2VjinSDKJpTx9PiLmyTp6tslaVUI7FD5vaJstoRyHas3mkj678syl+LRW+f5p6WNYw41whplYBTw
OgI+JS19FPfQDAQw1n3ajnDqz5RFrWPTW+kSrJ6zFO9QKis/qlIUX5xcr75o85q3p1Qvu0+pS137
oGXruvplO024AQ1xUfwPiZi0igZqQ4rvemU6+bWFp+uHKZY9BiJwIwvzNE02rRNPGZb6e5IZ1AiX
pbHeK2rl/sgmr7EOGXn4dNJxZiuQUSj69rFQaJU+CuhSSThYc1m8GoSyqK8AjRvGj7H0MsVHXGla
f3KjFahtNaUOXF1bZRxk3lK+FrqtEPHattbelTJuPghLiZMRtsjsqb/WufHkWdGbyXidGxW9WayA
Z1XnanYUWbYRntoAU3/pbjrYATgsOZPvGtYvOgvSfsUDfjkVy9p0wbB55ZxnKk7juXTH8lca68MX
GsZkKgI4w/OgIsF9nkv+Dz4oy0mGeb/os4/CooNxEJj7Gi+8dGoCAETJb1fWhhnAd8xXf5Ci/FYt
yQS5WyQTTYvGdd8jbKyVIMJE+rmx4rqBYtaWX3sUXctAdzty8oVg54FxA7h3wHxEND5oHm31xVoC
1Slb6YG5gjH/K06QXws0DbAHcPxkSUJwal4ZUu6dP8VLqr0hjem/AiLq5SGtu6I9jGUytX6L193g
28j9l4HrIfUbtNba/eaMW+EIvOJp6TyZ+dnS24+KHFygdg6NR1FphRbwEimCPK7tIRi9NHtSuhbZ
Xws95cGH5j+8KnK3rDDbrNpPSVOUr3LLkCdFivrHYtjCO+nFotVhh29GGXiIED9lfWXnviL1cQ7Y
/kWOTSKKLn67Ws7/tNGIv6w45T1U+ZzNB1g1eINJtTTKsFeJM49p0+iQS4rafEipV1e+Wk/dqyHL
F5C7ThI/aauaffEIoSWy6lnyoSri/KNqNeu3VMm7NbCyVFuCXI+TnzghpYqf6WOZBQUsy8RXsCFb
wrhwpHuutX7+ZOiN8c6rS2PwsyopPs3Faj17iTlMwdos9ptBgCwN08ydflamsuj+MFbUL1vXrVIY
XIMB9b+rcwS8HZGpYVqNy+B71Toq/O+Dd8jdoY1xmqjytwi0JhpfljlNHg5dZTWhsXTZ8hPaHke5
8zIrDSv6f+VZ6RvzUdAye7vGqRcKGOoomWA6ufjADs016Efov2FFc0/4Au2+QJTd9F4x7LYLl37S
35qJUfKHJdtQ1KsrgnmdrDQQ3iC/ZEVb/sY214A2LGuN1V0Sp2cXSvmuWXC1D6wlGz6nSdklQTMn
YvXxP+GAjO3cowxtyeZHYWF65cdcZiLscKiNj31q259sNZ9+d7ZbfjLkUMyH3h57K/A6O31n1Yqd
nMCTQwRaZDMkYVq21gBEi0JgSMLvaWQ5Sdz5U6LoJ7MrRHI0KppI/ph07eu50NWCm05Mz7GuU/yS
JnmzXzm58TNTsyQ9LC2CUceiWFxKO3RfvhqrzNPQpVSGXSsicM+dksZDIDLb+kx9r+0PuZK0lQ8v
c/2t0OfdaGyzu/qrpiyfMd6WbeAliji3Jo/qYGoKDbEJdFmL0GbPeL6m1PIdHLf8CwALMGBj14+z
73lq/y1J4gbzJFmp3/GL6D+XYC2QMOj04ltpLXZzSJD1s31v6tF9dDLGCvIs2zgWsM0sP4+z+veU
ASEKW8vOxWEcZ8cJGlct3+rQAZ40WAlz0M9p2mO6lhqfYHJTg1Szwa2f4161exBpo/y+bgATjqOm
tIc1kVgn6g5Og6YmejXE6a1vA9dJ5081LB1SUyxrLdyeJBbVBdqa6KHgYqD5a6sjnEnRFo1fW66r
c3CVyQGD4yjAF8CpIqJqoh8YVWpsxaeuqjfGn2NmTIo+U/EPrKLQlUDWuiYO+aTonygPVA1irxMA
vaGqjF+d8LzXsI+gGzoLHBe/EdUg8bYslydjHutHq0g7xzeTFnATIbJ4u+jt8mxWxfpclQ17FaEw
+7cbk8cdqpV0mruj0B/mvEDztWwTtzmaM7Z1vlcP/QKsEjlQX8mFWT4azWhGWTKk35OKawF3xDQt
giUfm+fONNLimI+QXEbK/NUDUjxrQ/vH7KK57rTvmA/m2GPU/A0Dau8Z1/ygJgfZOtPvelwNJLUh
9lBNFh3XoNpV3mtIDnESLsPinDRddk1gxJYtAzQ/+/9ZMi4tf63VND3mS+8ITlni/YbE3WIhy22i
+GtFtAwEMMAUM9cMK1B60OL3kNnjSm6RVtSiq9JcfA1YQR9oSZuUvjZJ722apIimqIs1B0uJuZVv
Gk3+ZSyH9H9VrU9jGDvCXahqK//H0Zk1x4lsQfgXEcG+vALdLWu3LFuyXgiPZbFTBRRUFb/+fn1f
5mFmwm614CyZeTLj73XgCt7/yAknGKchYsDA1RSBEo21n/k95+E2rU9H6m9rYRmZXyqHc7jzSu3/
tsWmykozVgzHkk7kgxXaLUVO3eJ8y6keXTeOq+XND4V/IMKp+9fFHtlwmgQC2Jw0qfRJ4jewl4mp
eCaFr8x603Ot9i+YnOm5dyYCdaIxHHVRp6nsC91luyltf61asBj2u6lFG990ftc+YFVFfMVKXB96
jmjZn3sSJOzFCo78z1QJ9zklEd4wFHj2JLZRZo+s8N134i3YfZdwTsZyiixSN+tc5RL0G0tFPupB
ntzWHVQua5e2Q2Jbk2CIM7jtvePUUuRqEYMsNMcW9MfdSF5Rqv2/6VDdM3ZpbP9e2JAZSyrJ4d8c
ajKfmbfVlzWeooz3RZlXEVtx19hAvbruSBvEch/+YZrXucqFT4UtyJMYdT6GLs3f6XtsUtIE3UG8
6Pj3kHa8Ye6xBLdVN6aKnwDoM68WinLhDVqSn+c0u8hrX8QP7HKtyRMMbGUZdsHmno5e+H5hmpm6
uAQmikpEOsiIBtwZfF6RLH1CBEQyR1I1VZ872lYTj1/j3K+YUoy5nNed/9ju2ZMY4O3oMwmpwpXO
tL7sCs4Q/mxg8OpIDfgn/WhrucxniEVOORJUOqw+z0plt/6T/FtTYZXceD/GUdY/nWjL3pPVpcnX
AzV964h5uuimqZbzQkom1kSx7y0g1NIRpNiY2OGBnxwolHgS73vm7hLkrt9uyH1tppvBtMHruGxD
wP7htUEuFx9NY7Yt3nR2ZydE0B2h0ShhNTA/dPVUPYXpNVK5CWGK0SJFWF2yYQ2EdVq/0ecGqkbh
QeZgA204L9tyJ476/zZ/OpabKWycl3F0MSlaEar/9K4CkSJaMFDLuxj5eI46wr+ZRsfA3+EAS/SY
0duPrJWzW/Qq3T9W16vvG7JkbNEvwTDfsCd7XcFJBZ3EYdnpGQ/H8HEJqwluMG28W20dT19GZHdr
PqR6e8UmJeJTu9FA0JeN3Y9edt2tjivdF1OCWWmhZmneZkR7Km+8NdYEAQfGFM227CrHBqaSJI7r
vjl5G4N4kU1sNiWPqjcVUEnL36YPd9yKsjbpcrqM4z54DkKQO5aDZMh9bNNYpXZ/fJnbVqw51j/+
X87OI0aQbMKsOpnleNLdxEMWEtSicww/5ucaSaPIcR6o/gs2T/065LiY0jB8THxP101gGc24lLvt
FcB5avolryAtUd/Mc/tj7Y7siYMF+v8R20WfV8akMO/mrP6r5qD6A+3pjUWUzu5exFUo+WuxEX4U
8EifSxgxYTdu/DJiGLjkk7P0j7V0IWDtFJk/BArhDJ953EEXoZCrLi2T139h5C1vV4cx56yZR96d
w9u+cO0be25It/RapEer8p7p5c847Px4/mp30GXuAB4r+Bh99p2h/cuKZr4GOTQrhMDAIxqOcunZ
JvZZ510TUoQrE/GBtfYwbRnYMcYViKkK1AOKhigs+kkOfwmPWv6GdUbXGEIM3vK5WY+2VJ0Tvocb
u1kRmkS/s9BSyChY6CRTyvN9X49hW1iv3ZuSMU9ev58RSxF1DPYjMvEsc+J72C0j/wg+OBRl8nHa
XZmyj7Jh4X5pF+9t1erPaBuRcnQjq1OOOMV5YmKPWF+3eagu+zx6Ot82Zfg1D9HcngiaXzleQGep
6IrG/h5bTOhylSyuU9Dgu9uKMBSqzdLb/xxdt3fCN2v3ffKQAglnjH81HIr3Z6ltxjGCkFlwhwF6
K8t0HetLWi2qL5k7JQIWz+7yMu7YM+RmsUHNnF2JCdmJv7E5j6HPaz2aoXCr+AoYjzVtnGSW5R+h
uWmfa3u07IBgf8Pp2rQ/Dic0Ko+RBvUlNbp6NHPQfsWxCrsyWp3hZffddiqvD/WdIEuFwX2O3bng
rsAn0qFLANpWhXpOMz3+SG28LcWqtXELJCEO7c/pt8++OrhJy5xDRDlLrrmZumz2ckar5Wed2tQU
SYcDRe4si/NnoGn8V5lYfPRBfeC6PGQbtT8SERtxzNTlhcZLKX/SyYpukOubHZKoJVbHLMmZvm9/
dK5o/yCTmb/jvzR+LPHhJReze7MqMszg63yNraRjjNMmiuYYE8r/iBw4H9lwWI77JvyzbYt6DFr+
3rwlEeTTyH4c2LoPXeEj0AW0Gnp1VLiz0c8D/+1laJ3MucSjZ39X45i9VLvqsrJyEF7xJswLnTkE
wM//fyKUN8gavu1ddTSFM2wBcrD0iPxS66n92TP7XrIxzT70EYfU8WzqIuodNvW5lFX2D8+fuc8Z
BpfllC1VOJzxRUi7IkgbCqqt9PjG1Ojda/zTtzyUkUcae+Kt61m4c/rHVJ39CLWvbiPv6lFHdKv9
pFzzrKQq4i/Mxm2iSqIYrHMPCOBT2Sh92pJjPgrMY9v/mI+yMLepM91ylKESUIoNxQF4wFx9a+QB
jrTO7qEvXaY7IHu3o3vEx5JkLLTBeOnYzM3NQsaYw1F85HinZh3WB3Qr1hatSltBY5qBoCan5rff
zdsy5Ks/DbSzwOr0zpHa/bk1y/bEyTfD0BGOzT1DM+uabYZ6QiWx7gRS7z6AXXs4AXMhSr8hbyT+
+6cx8uvvLrkhN5Pvixd9rKtDmAWxM3nlpUaUumoSmR/pricMItK0LZrG8nZsnFQAl+2+PaVhM/x3
7F724Tpq6cjdyzwI2fnItnxPrV/nMgUkL7ZNBq+Bu4uPTmWGkNMl1RrweZXuN/bGTTOx6qUtSLdz
vaIBWK7zKMV2tQ4l+0a8z82j62TDXDDRNc6Zw0TYDu4go5euib2pHPwNL90AgMvmoRdjeNIlRnzG
w05MX70nB70+S9dffWeqF22CqiohGfx/Kz/NY5/53BMm3pB+N60yfMaxu14j+8lHhSRrzPuOpSxf
K0DtPFyy+o/CzrEuRjFLOkzdpPNJsrX/8wOdNiU24oK2ovbgyCMZcBYqEBY/VsFIT50BaNazd72w
u1XHvD85Qzc26AFV9izjZaNAO+4BsJEsgSod0NbpdETC4WGA8fZydzz8W7GJOOQDV/E7Xi5cs6XD
Pn53Qq95IB7ExCB6RrwldlvDwo1b86o7v+b7qm186yzCSW6RH6cexNJWG0xu6yS+JcfcfEm82Yh9
QD/3JUMLLFOHLnbWI3IU5hU1bJ8y0tuSW9X790xmdruM11O/PGvBeAozSfO0MMZ+TFm84VMDGf8z
Iy6uYSFfO4Ef5JZ+kFs3vO5kK9AqDDap6CBTdrH+EPtzlomuYdMWvncKx2OMOalK3B8Qgs7ybVLs
1nlW+fHjEFXBLUbDmZ+ne719mDoa/2OC87+C0cIFNOQIE04nA4x8ZJX0DRPb4S2XamrdO25I5YKw
uhKmTHUt/7TBZlMotKxeMXHI4vWkjnr5tYO1+QzvdS9PzAJAi8l2tBhGj838Nbizu8IBVePffakp
nwOYbVrqVDi8eYcZn9fea75Q6LBj+/O2vx7eap5s2OjfPB/BS0wI3X8NKGefmxV1KNaY1fwx4hfx
UNei9i9Hv9d/LBNjWiydhQfMEpax/Oh98Vbrffp99J77vk+e/LHgFfTujOsSXzT6wSfu9ZM/bVtX
EltE23flDAI3lYfjmQu6NFSFDJn+vwMV+O8VE6P3YTKjKbA6YnFlUvU/RwvOX+IkFfPMbbwkWxr0
GOe5Xv8ahxX2eb1fISoJ6f9unmHNnOV2HLKliFxjzCVbQFgYW4T6BXHtf++STPzYokbceXOb9Ddq
dN2m7PEGCQtNMzG5agKXFBSfnMTc6rB+rZzZ1vBwfvems8ahbBpNhIMQS/RvchILnArl8360G46b
zdDKEGi7d+UJzkffylibBNVDon55td/MFLU6SC4TFtJpznOJ5JmfDqsBu7n3FCLKW1uJCuZVevsX
UkKqimsb8iMhl4Rz5vu6sn085q9WJoZ9QbHlfAuk0VFuBTxiLrPepDmjx/4xczUw5Zy9pGBxHbNs
PsAKTPks25BgE0WFyUcE2C2UycaDFdT+8G8FYADP9lzEmMsaTOcQbaFXhIrQ9dI2C+e4nIlQGmdn
YCU+JK4qeQRQaEsBelojJRmG562fiaxu9BgLeq7IsqLu5uVW+9i78RG7vStHAswfhnnM4oKwJvdX
ZZb4a4W++DHVOzOG6nk+N5S+CzhhJELK0+pk5PUN05uvMCvPTZu0P/ct2IOfBLmELzNSMjmdUwnp
/QZnvf7bZt+hxq/pRjLqZaXXRRfyAORD72cb+8w8Lvdei57jBgO+fTzZXVQfG7XjG5OhGc+dRENR
DLESn2FbdfimV0O64N8aAz0TdZexOot9+zmvugFlpWY3lz1R20OmFLfgpMDvX82srxsbC+L3yPby
2bZeMuF0sASa4b8bH7T0/Od+N257mjnQavNUrParG+PgTjSJfY2k17+NPKURTsezfrYmWP6Ibo5/
TRDtIGhtzLo5Bd32c0BuLe4TcnMWNqJBs1bOPsPzPnodkNC+R+wSFNJ2fpSgq4t3M4g02HtAmMhG
AdC+a4VyUTMl/hgDFixrfYIVmBKmnM4yubsIg/tTs3gVO5cXtLeS/D/+9USMWu6kxnPLhfr6s3P6
4DkFOWXcQIrzT2MC9Lb1q/O+8Fm8fMLD38ILrR7niWzrn4kKQugVVuSgQHHQ3SowLVk2q7zigFSZ
R4xlB8EVlq/nU1fxcWA1THzLacQUnt2GA6HPweNaOQ8hvxWuc9XOJJMxUOLIxUZPcUCGpvBwq+K2
eoxM6Jpit2P2Y9KzmW98rHrtZR9xeb2CC6688TVL3CnyR7OfhmCq3yYHnSzwxQKkQ4xiExcutq9d
2djmUHduXHfVyQRHkpXTFKcqb1eZ6FIgxUgZS9T0wsWG7SDm7YwUO9F8EX226B8AEWItumxw08/G
HSJYwbRZ3Nt1844oT+ieTbHKgPFMpdXQ8zIxpl8ghghDWDcWhzmW81jO4zhb8FNON06BN7ksgG3t
4saVWQQeZ+JijfdMGs6OdJMe9+bbKgX8n6Krq6MMg9E9xWNnfu3JprJSB4nigjmGyspDxBfHE7++
2S9UDONWqj2VdzTt8X1fdHCTdcP8t6eDNTc7ytz+nGo7dud4nrOncV/HvuRlAULo/GRuWDPiPjsJ
j2vRvN0iBsQWgF2er+3R+1brViQPHYvC32oICa+b9+C3UI0VZTd405Qb3FlEkQ3cquA6d3hf0RQy
2eTAYSq+eIn01bON2u14B/Qw68MBBB6fQsaYJq8GXf/jiq+2Fw/qbrwbiTxiJdiaZPwl8CD1z96M
FUYJKBjO35AWd/V5T5ZGPIZWViav9ZFM3zRw+sImGpIUznvBEAwa3drbMQhX752yxUaTSa4Q2rzV
yxbnQ0sPfjTu0EbPTobxSZA7mTXqxPHo8MpUVcXfXDOK5Un4V4FYn0bWL0dXHJ+iBQr8s12PNy+K
B03xyrsQd03reqeAkted2pp7v2JXRKZTdafRO89pvbGb8vxApXoaE7cW62DF/ymq8BY3qljdZdeh
+ye5Ian52w3OtvIGU3zynvWR72ttV/OI9+pGaRNut+DVOwTBQ2JM3N6y7Y59wXlEB5CudYNzaEXH
j/+KOJLZBSh/rIshXeFHmqjO9hPcRParsZmDFnA+/L+BDVfzMlTxup2E7vuMjOSdEXWdYXKL0ROt
f9HSzvoBg1nHuzhdC6nnkKYiztS5+csEzuKSC11h26DgQs/D4elPWXfgIH1ljWZ4ybyvnT98vweC
m/tzAIipfiYNNehij4nlke/HexIu12eF5EKBCRcbnqDwsBdR974ztTeb3AnYw65nu/dIVVw+aSyp
LmCeJu/ZqeY0KJpUZs5zyAAnMWs4tv0xq3QKRcn7r797Ylv0A1h1Er57GIIkp9WsIUyLsL6+7Wyq
1QPvgKcKtkyJT6fihShDwZV8vu9r5P714LmXMm2B5r8FehjkN2Bd3AXQ39NEFPcIK3WLZnGzREo2
ZRS3er34G3KinMsV678OwENrPvbaBdxxgdKL2QozPUzJSi8Y2GPXUi8TAnWDd82YDzhBDzlCCffO
9fYO0KkNFlv4MswUqxEGqbcZwNvnIS0cM9r0VZ1YXKvgXM8VToA19WK/n7KZ5wiK+zClYvQRP7rr
8QS9qsUWx2xmc0pBpHTPx9yqLjuhCYhNUQm1f/j9sYdFxmH0kfPAqfimHpJOndf+iNkiMvLqT/60
T6pYQrJry5WEQnuqcJjzy0aFs33r09F3ISvDLX6NVukltxncKksivoZF4Ex8cJLv1M9lNhUXLsRU
i2LnyNQUK9nOR9kO+074rbJKmdurr7ctzRG23YmrGp8fKz64p2mcRYvHTE/RC384DVLww/1alV69
8lBbhr0FvP4nm9T6iAlSbW8g+Zq3sLq2I5LFU/febYyrzzLTTBaRZt6EsXMY85q4HuVtVyv6Yt84
R1yiADlgv1USSFsAo87BLRlG4Y+Q9Rb1XacwuMsBK/uJtaHajl/CuvOYE7yYVtALE8yvyLaqOru7
G8qfEBErv5i9G+s7gAxUAGurFBgz/FZ8GkyDEBHd2QqVXQ/e/gsYvqnPh6lwG+VSIp5LSfYPOu8o
VeZx2hLnIUJekX4DTohl7ki39e4isI+f215FgKUNgjA41NWhgi3ZBDQX9iEJSQnKw2KwAdb4qz9K
EDpvrJqzSup4zLuWbfJWHhGewKQCei8gs6wY47DgraeyCSR1XKr1owk9cZRCH21VjPEhV6LyRNiW
3YR+57ccRybfAHqqy5NgmIabRbSr+5T13FCex31M3QcXvzsq+A5kAKcJT8LUw2lAEJ0YITD1GSod
qwsP40EM+7Jy2tN0AyCvh/LXeQwq5Offo6sjx1uvmqaBDN5ha0+yq9h7Q5TX0Q8Zt+5ebjsGw5+d
qtIZsoA6OjCfg98Azro86LPLEnYJFyDLx8P3urZ0EL4GJxXpTN1Mdbhu5wx9YPNjW8zCOMFV3HQ2
Dk7ictituNGkMb+O+FHfLURcL6XfqgNWEZ1HGTReNN0nQSfkN7rciNLQtEAkrVohCpc22EmvD9rx
Hbyriot2TquGWJho+xoPFbcYBAxb+E3WC6ZMO6cgn1J665OG/Hrntt38HzdxIQKUssEZqNjxiRkC
HngluC21RLeFyVz6snMqvIQYiQ0myJBeqAuC8zRhHfiKdw2S9YQswn/dtprjdqII6pOj2xQVCCUP
H3wJbaN53fwX9BdCuMXYA3//E4MeugsXp/1YLPDYSelPSbyf5xCanrMy42yzyJOj64n/dt19lw81
tuI7dsVANPdoXtv9HHdi/lAL2igwqq0FWczcCfsMrD0rKmJNHPvqHxzoD/uxvLFNjPvTEmXNPVfF
S31pFrsHZwFIDEqw9/C2a3Z4EzKbKagIsOt7kse1SlH3xAug4Dq7YZJHXKWNuXEC/dDC2WeXVlNM
Cm+FMiyi0fiWcK2FbW5z1nY7T/0sLwqxVV0EBFU19z6k2VhWGxfDNykGWahw7dTbkqjlTRbCt95R
qjoSWwHHQMemzbcBvHa4OYWNkvrBEDeEkfqkU5C9rG8eFRJOlETNFvGDtd5xiltPBRebTcvvblrq
x52rZbQwLZ/bwxB4PB/sUb+aZo4fLZ97KrIq3di+61a8aTP4fzBB6F/CaJAfdeWNKC/2Izyer8qb
9MELdkBXtEsrJjaA3pI4v1QcucZB9qPtI9nkgUqHFQjEIZquXuPsuBzGmf55LS/2eTCVms7kIEbR
hZdRpSe/SfbhjHMEIiklrJUX34l7c4lRFKzF2tZJdOYgaK1e941luVzC8NoQJuW+8Yd5y71iYPX+
kDmbRRchHM8vRaOP5izTeM3OtiPM5GWr9vZn2IW8uq1Yqt99mq0gGCYMPqB70HF12Ib9UBbA8GRq
HX0sNSck+cyCB1fM0MIrT2H6tYK5NUXVLPOXJvZ3LFu4oUcQwR5ZTaySZ6wBFsQNabR3Z9h1w5vk
N5Wbu4Fo0RuJzZ0wC6xjkPHRnX42wmQ/OxvLL1TD4fAQWrdFvDxy+eDvYhiLRDRgbJHbSm7aZj7Z
DxXNorlBukW2odlBrl+35EpaMGlv32M92/88tDgjZpMpO2vqiPkTgq5r7wlFpOFXcbyGd4FV6/qu
0Usm54pcrvCyNNSXW98B4r3Uxxps5bwGO5oZX4+coFYsNh2Qkvm2tYn6gTUvj6jjxPJj5JbtP43y
+ruT4eRcTDUmM7yRpEnfdAa7gLKZd1JG5FG54VWdFZBaiiZ2ulRy318OtY/s04vEFEbB0Geln1q4
o9oZFHBd05IVICXrLWIObdcbhEybLp19dp85MQItE8284CvKvtucR9bBf2JPDeSUTSCjl5pH728/
maXOA98cPijmbuZviP74EhgkZL4SETKeg0Z5TRkbFf5mv0AyAIhmx1+bUJoOvu30JIJoYbVzbkME
/sjSX5vTBgjbPfSia381uh/6chaZ5576ZFvEezJXU8wvLYBFCUjJVTeup0KNs9Do/qcqjXAHMX50
IKnS+3+rcg7cFOZ2UzcohYhMSKKINPVUk8ZTJn4fPbnMw/pzIIc4zLcAeq7Q7soF8TA5jUDhtcTt
uQk7vGUzPPdw5wuk/KV9nK7Pi15I0KUm9cGJfw7wJqxwE7yOx/O8zqPS3KO2x7vXdNV0weEX7zNk
e6E6VTyowL4o7X92Q+0mD3Nc1WgVauXVJ9MoMHQ3c+Jb62wSsKhJ5gEOZ7lOqJhiRgVRcAhGag7P
AVdrt0KRBAEzfZsGImHKfUprU6J9axpkJhIYa5e1Ij1XpqCDnkicX3Ya2aT4un67Tkqw7iY5I4PZ
h/4tzd5AE6G1dBFBUKEJ+qz5LZfHNiTLTQu5/udYW+CzBOx4Z46rewaNtplf973N9m+mMd6/eG3i
6rSAf3/vjhWREa2y4bJCJvGVnhy3E2fZMSclpglL+MTodUZOE584aaj+4UWINudqovN8xP7YXbJq
dJNbyufel4zbgU+LkDMbcXS4aIjY55tzzdiYXiJ+8V8u39fMfKuS9jIgVB7+rAtO+TkjB5x03iaT
fwMtUN9yGe9s3zgqzfqrDuaQRTwa9nsfCHJ+ETFoeu5PKSDf2qWeuaNudrqIMpme0uvtWK5gFLyb
COPW8cJi1HDtV/fNcItyuTeIMqOVw/QEpO3MEz71Dx4C05E3EJTjxMF+dTstdnloFL/+8xFv7g/I
s/0lS4Psw598WO9mpTu64NMuDw9CRferXTKnzxXEZlNCBHnBuc8M5AYo/IAizACEb3O7vCQ6dHVJ
ao7hpHObZJorhHMa4fKq/ROoew/p57U++nEw+vauJ9Nk4VzOUzVEPrjWezIFwrlvAwaBMpuhgYvQ
7bGr8xvfOb6j2QB5U3OVxaUe3OhhQAPWvFiBt1FHjvW4bgWqlPZhUMabnoJDL5B8q22yS+C07dVJ
f/VeXO4wMedzWt98nzNRczzsSvXPCNXpOwMGLJ4YSezV0yCtmIcnV7gXqFfGkTBWs/8MMiXUyWGT
llTXtHsTq+7DPKj8aHk9wH8Zp/oabJgh3Dhv3jw7+70dPNi5g+OS6BH4a9jPpAlE4U9HDEdQIusy
QMdxG6TXLUVzu4FoqSlXBts273WnHL4mmT13LGjA1xCj7g2C5ux3gPq7O6st5LnJssEgZQwC+3fb
M0sP7Geo5xolDQ9VpeovRy7Z/oJ0HOI1hFZdnsMmtahIAYv08xFs+weC2n5B0opyL5/3Ix4voUIM
dapV5qy4Ott1LYRJ9udj6/ydQbYSvxWDUM39iXB+W+kwLA6Rz1VTFoy7fk25A1F/Y0BhpOShVhzH
iEOaHwfBIe6zAjBCMuFvYTjftHqnQdUo4r77iQ1DcJAoe5u8wf0zZ0vyK0Cpv133vPn3WA9d9sOv
OsTj/jF22b12ZT08myO4IlZpm84XH9ktGt+AblVIH7L3+9GCLN0vyzxn955M4BdCtfc/Iu5M40dH
bX53YQKq/JPfQ6SQVJTtDjiXUy1stnHdmvsuAo866S3e/2a02r1YGykp1atwJ4JgZ1b9yvNWsH/8
3546NIljHrdyQ34xsQk/WwAkUeL1NVU5k8ZIdqs8hj1HFrvgjkkkHdi9uboZsHftTC3yIPd4YRi7
JtQdlSqSxQqgMOFvQVHzvWNdtc1aMF3EqSxcCu51hOVusBQW7htgHw3lbcUrmBW2BcMs+nlMBfOL
nKcCG2Q+YZpJd/k6TBf4zVUfvdnTkvmRX3jA4r/bXg865wY08E9b0iThw7oIfo/hinnzA74WSKhl
5sv1dQCjPc6WjJLr05gBynGZ0Q3FEa/TcA6RqlikmGw3HU4eaKLo1zTBPY7ePQnQVDDpeuOld1a5
3Om9b1+9RY5rsa+ddcrNoNKFkQ3QLIfg108HCRzOmbDzMThNsq7lrfbmrrkLU7kzqQY7Gk2+GubP
qdX2ccI0AYuveRC4q5pOdCyd67Qyemf2lnuQbnjn4jm5wTF0e5mDBvmQmaX8o6Nk+IKLTF9JpwES
3/wK+T0BqA++G/VPA5fPz3oSajkZmAoUnpv1XwYGYThv6O6XcKcJwWligcRspBdVVIOP/Nnd1v2s
pzXI7oEpvaTc0mb94G2YaaVAAFDjnibVQTCF/h7TfedYwi7I4WwdpV+1yfz61LVrbwqEcau8yZo5
+Bod5K2neEBUwSJJ5h7WuXMnY/jo3vy3cQLwZlZ6xJXTjtdzeMy9++RZ6nwBjeEv34J2q45Lj2T9
NyopjiB8O6avHsnHy5NEpKeArBJPg7OklXjaUkuRXtMdG7vdpNGfpu275ALUAVsm6rW9DRKbcdSA
g/1wQ1NXSE+T2j0lUbKMJzStiOdWbjDvDiZLi9IOg8Hb0cu870Kt4qaaBIImf674oWyrKwYZ4Ya3
aTJSZYNFrL/30fHdc9J01Hf2doosH5IlqW+HeP7j0VB+miZel6LBHic4uVETpDdjy4B/4hoqlEw5
U4Q3VFWLhLsXibKsi/X41wzp9matM2+3TuLqb72q9/AlVUdqQ4jl9vh0peasJ5x8qACNl9jvBXV+
dHdQuEoE5t3EVa6cs/OxRexfYLemGc+eY7yWEwa9PTeOM33i+ME+bF13+RDt0IkzUi30yt2+A+2L
SYqI+Xxy34hOW5tX7nD0TzYUbupMarPSHvRNVBOBy3XNQh+2jOr/EXWoTemIjUJGQDbyLDdIkT+P
rJiPHZrLn5gKQLeFczP/TdCqqTztM3mXBIIU7bTaAHPWo2/vgD54fnC8NWuRNn70QXB498u2aZvk
K4RJky8WmQe31+2x5+HQtOiwruThfUr2jDl51cpcmSgPpThH10g5dOD4ICirxf1L4aTxGh7/I+28
euTGwTX9h44AiaJI6bayOnc7tX0jOIyVc9av30ezwMJdLnRhzmIufGGMWZJIfukNecjcApzET93D
dvb1MC7wqM1FNQctAIpvA3Oy66NNmhasc30v3g4MMva1EZF9oWBf/ow5iNFNV0Bbo5koRLYzRpsL
tjdK2RCYSWnv8pyRBkj+GmwJiEIA9IWgINhnrWu0+8oLpweUk0b1Y+FNorNCxmjeVlrmsKSSXgyH
KPZ6e69Ge05PmZ5kzftyuCOyJetg/AzRFO8oa9Cv30wkki2eJ8xCaNJX5Te0tyB98SnseMdsdAUc
Vab3w6xAXm1Ajmfxw2K2Wb03lAu2i4xESl6uLLibi3oI+kMDWaY9uQZNd0a5C6jZprPoMbdgX9sd
jiKlB+JmBuIbk35D3AuxEduj6C2AtkTdQ6rH6l7rrg13OupCfafs2fphT2gXM1kdRnmksTTNxzb2
xup72upWbOMBjPzNihardthi0AOhxecOO2WEsLxILVz31FpjktwvtVX+pDieX7jP0vgIkya+N1rV
V8dxCmPnFpC49xF5qvhn0fUzImegnCWw4KLB/qss4oiSEgnvTa4HQjOoqiKmKgF2uoVsAB2J8W1I
k6mkTDygmIadXx3bhGaAeM6CqfbQySeIVVZ8CESX3CHDvHT7llQ3fWipMA5Fb6O75Rl1w22JBeJv
THxkcgPwcHj1ZBA/SCqNaQccsfsnVKZ+rWxoVw+uNzblaWnM7llnk51+NelALJ+WcBjzk9vNYcce
hUWyK3Q9eKQIqW79JNTEFi4/69NkoXq7zWTGLUeyz7VLBOzRFaVqalGjtQp5NMZeGju4CsULDez4
d2kMxs8KGB91Xc80Eehgn3838oIMUVt4F5yYGal470RZSvqUTNEeZ9V15OXaMQAlstm7ho5CsatN
YLpw2+1U7lNLGw5d+0X/KKaI4Z01wBQie6nTZTcVsEz3mY7BEw7IsNknZYAgOSb9Ir7qHkTVzgKY
nR1NpYMfauSnNn3Qo3jEPO4R1ghQq34CFrOq4YDl6fJi7nyH3vchVfNUg3hgL+UQ4ormS5QMhmDM
syoQNrYzTsea3mfNpZC73+EQ28/AK8QPbvVBrViqNDzQbKyjD1Zk9hXYfmJ09xylY8kEB5RpsE/y
aR4JP06cniwRCvJsNVNcAnMvyp1Be/y1rCPZH+2ZUouZVljm95HARAVuX1D2T2bkVO1uqOfhLh3S
Arwp4EhKJ5tJ4D3Ei9IEFhsvDP9zu8JZUnZxP50Mi/b2hg6rdRJVpkxwXhPsHkgbbbJDEKi4dZKi
lo94TkTNQRlrG6YdvPiJH1R8A2fM+9kszMnI12YroqWA03L1wQ4mhh79MnTAfJG0hxUzlnN7k+jS
y/eeCUIthW8HFh+xcvfIHWcOJyMCwAo4wmu5HWmWfwSgPpM/O7UI78OmL7qH0VuWHh6kXkAvmNAh
GF10cF7aHqr9kZ5+oF/4UQX9W6g7wXYMTPtTUDLY3VZWTLmro8gLAOMVXMZeBGRwNnto5wPwgbtA
GI4+FJAebtOUTf+sTZSTTtTpAPSpsQDRqdoygtcsnXr6oUU5/nYAIiw+ZVczHQ3GvPYNcHkSTVWk
9gGoe8ZGSuL0vi+tEXQqGPmPsKdAf7FPy+yF5NP7CeQxhTesw77eQukSVKwIhEYfVR2F38EZ6flQ
IeXpUEngzQdjS2pxqPN/y06U8mzOHT33n2KsmnEDnja5p0fUxDc4PeQDelxp+3sSEV1umkHg/mtE
A9lAdcHXjkncl4Pp9NVyU3KUw10m4/gpDvMEhobmKH8mOhdwAUAGhPcRaGn3BmB5bO/6FDoqYEnG
uLtg7urbPLOTYEsHz/1SIzqVHuEOksn0eZpUvm6sNLqxRFzirokxBAQdRkyoZ2J9Tm82YO69bTLZ
Vl/GMuWUCZEgaolcGjYITmF23Z5ut5s9AtRFbV9NM+yUWVThI9ZxJVF3yKY9QwAZ7PNkpMVdGbb7
CV/1EkRKPY/BPYcMiMVazH0wQ2n1p2xxyVwC7XJFKAeikoLs6+5aqyX0e3ZVqrt+0tAONG0ALl9r
1PdjqpbXuHHAy7U05b1tbgdM3bzUpKYRyTA/5azDW4GpEHOAKyqRVOgi3prAB5y9jfPGuM9teIH7
wpJ0KMqQvt6mb0BabVUoZHoEjpO6BxG7uTxOBsNSNLmK5mi6MfDaup3t+CRVEMvDEEf2ih9zkseu
G4MSjFuqqsclb+LimfNbKj+wjHHyIVLQLs5k/xhpmLTbsooGAKO8RHJx5KuEWVn9PQpBk3vjVU3x
EM4Q2n1vRnUE+Eu6UEPEswv6JUh+LzBdG5/xJuUTLSkvNp9yw3GrDRJrqWS3JUu2y7vIKXcNY9Qf
bc4of69bo2y2taaHRIq1hM8tvIDpe93ZzMhiMrZ0HwAOUcdqYNp1qoZGkzlij/DbJkTC8dD4M+1M
JZLiOPRyGJ86q0wV5L5s/qxHdPxZQuUuhAW7uXXLKTSPZgfuddMvIeMJJB+42IsQviJ9qJrIk6dA
YTZTqix+aJAw96A5lwFXNg31y4t02GxDMUXx1m3m2trnSFr7k8f1uQVticypswjVEL+mpv3UDuGi
mFPhrlSSNJFaN2E/f2rTwH0OGfFYpA5A+nem7PD0tgAmgXcuI2jPBfLNsDoypx03TqDr74xCGNt7
hWdTw8oIqCEvJ6ZnQV6YngCTW+le2HqhVaN6GTMFg1S8Rz4n1Aerofnvz0BpaFoVwE9JwVKzpRkI
vG5X6zE2tknaEtsClB+lPy0Ayk/OlLu/mDlAxqIdlIR7e6one7+U+fyJU8w4ETLmvHGtubSOdoEW
LYIKg/xYgz8s70pvnLubsHaGzxzw1aFv6MN97pXlL7uz59/AdWMYZLUxgwlzSZ5VD+KToOHCf6oS
+u2mV3ZMvCHVeUdjapdmO4VBsOwb26Z+Yrs/lWCkfjNE93ZgAFcuEp3p5nWZhyXhxyly4ZFyA2rJ
ENaPDKlq0sMJzItP5j665OVN427KYOHWsz0kHrZQb4pyj4mHA/6l5jbaTRGy8BuS2vnL4DndB7u2
2q9TrudThkxRfFPTp77VKKWtJNYR8k2GkQo4Xo3+Pz2tILmrwcC9iqhxC1LL0qqAYXNxs+V1Pe3R
tAroaGK3ok/uaLjpbrYjqEHeiPJG5AJ2OFYA/ZB0MGoXRIIbFk8YhdVfkbuNXuI5Nb5afcFgJ9dE
kzu0sTJ7T6NycLYA3907nUwQSXDckQChTEz97FQDkMgDMZ7WISijPUD39NVB2N23cqp+mNgfj/t+
kggRIKgAZ1y7ZaiOE/4dHh1BIEcv3aw8Cjxiz4ZiyfvcgsWL4c0EvUJmKHA+OqCZE0Y0Yvqo86X+
omSK7ZRtldH3jltv2mf0n3/UBoivDSDjcDqiSm9+Z0ugHEqZYlIX6XF6RGBCrop5iyPxEWnSdN96
fds+4fPSAKq2F+unqpeCaoQ5XLErNWrau3DR1YcY9R97X1d9+BQjIfWLYK7VzuizWVBIWzbI2iLL
fhRM6iYg6LWmrllGCcrOThlpNUMJnGixSeaXCs4q2Fg3dU5aUJxtI3D3NI8EGswb1aBPsRVWxERD
TqGHRkWMnFHHgKY/pmE5BIT5Ub3ixD7Cb7Fz5zHUIbWQlXj26xBoIY59qafnJM7C7FYBXPmt9BC/
tkbFWc45W/+2SJd+h+JdrrdII0WfdVkmw6mOF/gaOtTeyfBsMT7AD8Pna/CmHjyliO35xlWgTkke
B7ohZYqH6SbtJvV1HidgAlPvdcExZSx9a0Haiw8V7ikmqVG7to0hRMrjYizzXV93Y+8LKHjeTqUU
rTAOR0/fMiVtcw5hza8w+pJGNDzNJGUGiqbEzrG6pHoowgCJC3av+SnltiiOQLbwejLsdG5fUtUn
T2k7Lz8t2A7+ZMGqXOfkGNJ3Q1mHuMbPzgI5yaVh7QXKE1tZkQX4haqlCRTFQHNOxlEaHh20GRjK
O7IMd5MkvzzSkY+sb1M7jR9LORjtAVKjul+6MG+OCkmIr3FPZUF7tcpfAHQW42Z0eHFsA5QKtkRM
1DbGQC0vZdY784ZGwgx6tzHQYQstBZqlN2ZKHqr9OTyF9Cj3wpyY8CdxbkkSl6H+1QmXIqEDWtBt
ulFNkmpnCZ7zPreNgw2B4KeZZbby5Sjsf/qlcnJaK8p8CpY0B3Jfuv3raiENWATiP6mCLDznZgFo
idU7qiGPBdpVQJkZJvU3czU4ywGyefHk0gAnaqBA+n2EQE/T3HXa757KI8Pvaa99qOEnJBso0fFD
B4o4YQZUySeLVji7bLaZBYi5jIN7+IcxPM+08R5bK8umI7xMTHjFOpEBQVN/MKyOxpRZCC/aO11W
c3yMpusfvTGcwv08ZliJtSi/lyeuJzIuL7cw9GU7ZlgHTW6asZ80WiJxAXYkCpmOcRN1rn2shHTA
7/zbIcpXZii9DcLUdobffeuU08COy0ExkThFTGLQcOmBBlrMrH6kTeQ9JoQ31GEIJN8U9K7mJo6C
UOyNSdN/oCEx2nuNxki8g3qrX0SwWEDe7SrKsato9FMX1dzybU+SZ+Q17FgkccDt0bhgILdhnhDa
uyUNKvprotIHk7kUGKcisp1tz+yF/qNpli8kaSRyY2laUN1arqnj4tjzY2Zxh26GmTHa6CTxmkI3
9JuXQSV0xso42sYTOODNEGCmdGtXZtaudBRSyR/UNFqjCOKIR94zscRxTBzD4NPPzxI9ri9BWbeI
L0Q2OPwl5gY5oNrVNTcmFcxLOOoUGr5TxUCEIFQNmzIBjn5P24FGWFi28nPgpsFTFy7BvcmkJriV
pVr0Fs0NY9x73mjlm2W21HxbhRL9tKkz89+4D1ZfjagPPs+ARxc/RZHrN8OPGEOzAgjEhq7igCp4
HdEbswIvv0MemkvXlkP0Az2jSB8RlcMscZ6zWVH+IIvgG7qqH4OotujAKwqvvdMw6uMzRAU8JkcF
9kkbgOjh46sFNGNTN8wgStfaySKvtylmg86JsRijCtAxSbCTi3YBr4F0xnsjzfriBc5D/zQn/fBs
52XLNQ2gvQWNH01fGrnWJ/BHhhu0GICNuWmux1vuuMD8wG6ESKFmuxiArDmOtQ8DmiUQQcGvbShM
V+F9sxtvA3cCK+kYDmqZDO/yrXJDyww3KRZL/9RM2FfIGkzjDU374WtvuSDAqVOal6irgOyjhnNb
gpJy9sHMCA7dphA+WmCH8a+w7q1pB2Qc6ZdVM0NsFiAfwcGh79IhGGB7X5xARJ+Rai8/pFPMwYll
0Z1mVZomY5hI3kLQCcUmYdMg/U++k+yd1EZVYo5N71h6iX3HVLYrcOOmzf1Y9BmYHBrVzsfOc4d2
U/V2w0EA/hPQTgiJmJL0sX1Ygrj2NiFiVc62tYqVxR2S1+yN0EpeVZvUy6Fm0NI/8VOnl4bghDC/
UXt0UJVjd/sFugF4SmKX4nU5TDhzubSfkXxi+pNlbvWz9QbdbKxQuYSKrIe5AYgDzIhsOpCA4WqO
sE3sII+PjTmB9EEUB+sOukF2+yAWL/5Iq185D2zEDM1Qofpgb9UOMY3mP6PzsAdtTdPSqcO9mY4o
wvC/DvUe+WN0CxK9IIUHnxGRf94tnCvaRzRekXbQya4Zxi45tEjaRhRY0fAgxGCuIgJudL8stuF+
CAM5f8zXw0h7IqHKrUpPfTRBgCBv4FTpbdi4mY3Cjte+Dgw9p2MOx/4hJyBgp1ZgCxsydioJDf34
rUMa+h8UE+SdNHKJtJF2A3cbSkDUNzDZTBScq3LyUSdybpoGy8UNxBZQEQuZFfuVOt/5ZtEQ/WKB
0CRtAnNEQxP6pv6gRGZX+6EZFEo3BORtC8nIR4hiqI/8XZRu2nGCfJMJVZk7G2ZRfnBlP3/L9Ehn
exkiL9wJKuD8G01Zdw/Fd23p2A15M+WdYZ8AFPY3gz3QRzLc2iEv0Y73nemZyCDhW9EaH1CHhi+R
jfZHlNjMD1Mrsp8G++Rrm0/lfSTDeaWNBNygTjAXPyHqmytD2aJd5iFi90+UG5jZMX9R02Ymft16
7PT5NpN59mSkSepsF3DBycbRQA1eUcYIYbvhQww7DXlm+vYLlSJxhmHzrpuq8WVKkqV7KRnXwZvy
mu5zTk8SaChC9K8gLEb3CHzMrkEBFdyUmEJqZ1PXFJ6n0SyN9huDcbPYijGuqzv6GuVNSX61HBtg
MWIfmaEBpQEIFyI9+RQ9k4eIb1YYkH0WC7ARMNsdGLjFTOoOOR2cHzY1c6WStrJdJcdl8WYYZUVG
8lwp02PPRYUkTeYCnA45JRy3QNla1SMw1/QBMk2T3I1V5gAFMnNAV2loF6CFExnuHXrJFSnksM5B
a1QYn1FBg7ruWLFb+KBklL0FlxV8R4ErTJ6q3mmSA1YYotg3whsBZbqifsDAua43VmzyqyHaCHEj
XODfoLTd7JhZeRbd0CAtyduwJxpAZbWz+dq5lfGLarzg7Y6lfp5VLoFezkmjNshG9vGHGujXwQ6n
ud9nYqLiX8TQAoC1g/IAqi55slA6QiqqLKvlIa5rG9tZqDYYwIG+DfOH/wEZqIwu7kZfuUN0gzxn
pe8HEQfeZtHzZO3+RwR2IwHF5v4SDDhlWXlRFUjuyCLbj6gCTwdQ6GbJP7UASiiTaj5VzVzofdYT
seaeDwdxIh2vqHteEBJVJDjIa6LuSo2y/v0f0rgMP2cGPVXvIxhtbi2ntMGFgN8V1JnXxKFXoc0z
IVFEQuixKqQo+e9MSDRZ1UJh9PR+j0zCLkD0aB8r4T7MiMNs6RDpb0awUE945IHMtMGelWTjEAET
+4r65iWhSG1jHc9YSGPLdCYJarClaZeZvd/qpTv06GEikx0Px/dFNy9oYCqNOJwr7NXVwT6TozRC
2rgzZYjfB80HPmD4xQZhvs4WDZ/+AUVUnUHIfn9R6+JbRgDfAs+MedC5p0kBBXIMaDr64zBYT8AY
3KMUlrGVDGQOZF0oF4Gv2eetWnbVmNYbzE29bTWW10x5L20tZLv+3w9ZNUn/2FqoLTW6UbzkIc9R
3wNm5bpWfAtddLhi0XrxcwLXwBBqFXb/S+FVTSrTsul9xfz4aLu286CQjbuiWX1xFS01b8u2Abad
fc4BfEpvgRD1Be6sdKekcyrHxtm///0ubpo/VjlTxra7UIHCmnq/ghTt41AR7l2mQ19Q4ipukgYg
JTnfcOU8XPhUWP6YmJhapsZX+OzRMJD3aDTK3tfoIe6dau4e+nQMEG+D9vf+8114i2BBQdUo4Eqo
1Z8JoPeILYEHSXofozoBf7ZT7gGoJMPz/7qOYDeYNu43FlK055dNVHCdA2Jh9yWt/VAuAqjoMoVX
9sTfurqsQhppSw1H8i/FWcQawYU77LwAucWDW9biU+BNxnSzxInw6QMG4oo1+/r9316i+FFhKcnd
pRGQP9/rAqsTjR5R65Mi9J8jhzLDSLJ0PxUqRFJ51fpPVYn6WyDEFeHbf406ztbWmCZ4Cs1x/Fb1
+m3/PNFMXSCCxYvfDYay/BSgL9JL0vAogKtClP6gwR36TU8+dmIqoGrKFMu56XvYCYfU9GrqqgBO
MTN6dFucTM/5FkpE4JwK6LSACHJ0QJm0ul54k2uHKXwFvHuTQcnP99hBgZDN0TwBKZgt8qNuFru6
cn3+vT1RuSYwSBAzEu+aM/dBy8vKOI7F7Eduqj4iFAWOYYnM5/c359/nbV1l3S/c0JgjnZ23JjVS
yUxjZlSFzEBkjB3kwkj4Y7W0x/eXuvhAnvJcTyKhiCzT229mQlVd3FCzFH7Z+1TSmV2hg1dO9aUH
wuQCBzlbSUWj/e0qCEh5TeNJTAYBE23n1kH6YKGog7NwzW3wwgGgs2nSW6Xq0Uzl3i4FtrmAt+hO
fkiBVG6yfEQfqh9XSSMEDEV0h8xq9H30emC3IjPm6MrFsv77Z4fAZXlLaiirzAXOLjC6qUney3ry
aZcYtBBz5rXlCEyPjsNtXZvJTtnlNRPyC+/XpQPo4FTGNYNz89uHroIqTnTXzH5ixFh6qDHb66Yf
9zayN//9U7LU6pMgcfDASPLtUqFKEJFP2ZuJnF6lmHrYXcx6lS3zKytdfJN/rHS2abraQEKmz2e/
Iwl9AbulHgqvnKHGiMGvUTlhJuuqw/vn4eKiHtNEGyMdk4zj7ePBh6OAdiF0tIA3fnBiwp95RfHi
FsK6z61efJ+ZvP54f9FLn08S8yQvVbrmuV44tLWQoU46+iEcl5s6h2NlSBgPtKibKy/10lKuEhIs
nmcJFAnfPh/a05SoYzX5o0QUfJQ15KN4+KefRu9KJLrwJgFPmA5jD2IBHlRvV6pnWRaDpUY/aYfu
CRVR+zBjHvKJ0W595wYh8MXY/Pn+i7y4JlZBcM6IgSAz364Zz3QUrXU8OgALzpn6ttlthsT8Lp4Q
TkIjwET+ZwZNLk/vL/x3oLcti3iAH62pVoOPtwuDhStSdJFqgp4TQZ9m2J7hgfGrzPvyHxuRkvDK
d/z73mZBaTrEWYw+1LlpVsPBGyPR1mjZGy01I1pyeRq3V77h5VVIaUmeBXf32W6x2gJ1x6mr/byc
gI94wPafvUSJKw/z96bkYfCidQmt4u/PZtE6lUPQNX4zomcGeqddjop+4riLUC/+/f6nurCYWqM3
rlxI+jru2adiujXrOo46H8Ed47bDfvAQTUH+MJvVNcOldYu/jQU2EpxkQ8paTRXOnbm80XEYKASt
X1Vt3f1Cr5kqSvRz9oBAIajpgeHjcAPJJ3jCwSij0rUI9e8/7oVPiAgSx4/YjhnceVmCAuQSpLRU
fSeI+juz64G7wDf6/P4ql14q2YpHNYd/kHMe9dx4KbGXKns/ykV0CJb8O8zdfK8laOP3V7pw0taz
jdm3pngV58/DcGGMrEk3vkoW89hPbpjQw0YMmpnz0B+RXO3+u+U0NSFGviYlEKHvPCZUJWYKNtIE
vtkY0xPRAFUhtXi3AmLu4f2n+zeBPNsyBHDiDkd6xa+uN9wfOTRMvwgcDKJIEu5nfrMa1jVMzKHn
bGBVyJvWacp/oMaO3zEjEHvuQfOjQOb7yn124XuyYYTAgsQmbzuPSCCbJ1GLFbcApvcj2rWMKd24
NU5zDrz+/We+8EU9G8FhrjNckQiDbx9Z6zxTfRz3fgy669YYK+dTUPc5hL+WRhEykHjE7P7rkhIA
OVenBKCCkdDZHQBSpyiyOGl9LCZQcnDUntlruzORPd8WI4z195f7+wyyHCaMmKuYjBH1WSazjLS7
os5t/MiKeh/Bi/Jo8KxXVvn7m7EKae9qWGbSqzt7jxm4YhmMQePHnbc8ILfjHrPQA1y9Sr28/0Dn
S/GlTK3o1RF5FK5ZZ3HBqCXK/b3BAL0Z6pu2tFuQqro8hE78XxOWf5fisNsumoPeX5aNDGBAkTWZ
6eMkUpxIWl4hDo4rKyu88v7Ov9L5Sus+/ePoWQg4pGlXYlARVeNh7AO1kwbyHe+/uvOYsK4Chcak
TLeous7rkyGZLSJFb/kW2QiKq476bNue9snZ9X7orGSPKqR3j2dKu5/QOLxy2C48JE5dNmfbIk+h
FHv7kClWyXgXIRkpAF3cFIbbn+KVbPD+Q54faR6SdEgDeIHo6NLIebsKYl5KxtwsfpE6cNNzeKgx
Mp74yMSgurGD+Y/OPut6/zdHEexJaDhv1+sXg2woMEyfwaA5bPMlTV6bRqNH9/5zXdj3vDnyIBeU
jPlXJBhA+8xGoQTsFTxcYU0nCxpLHY1cODboG1xZ7sLHAnnKC6Qd5kEHOwsGTlmDG4d/QNnsQEKq
k+SOj6v99x/KXt/OnzGHt8dFT9khTI0R3vnFITqVUMyCwuPEt97nuCwiGhyybD/WlQEGzMXdLaan
EkaHQrYz7he1EITbBZVM8KuD2BphbCF44vY6PoSe2ZzY21a7bVwPhHO9RDMuCFyr0NKZ5z2XTdEZ
OwR11NMCVofWTWbY8qDGNPa+Isw8o4ZSiQH8NXwCwVAMo5ObKTDTfouCTBFtcekxwY6D+JyvxN9L
H9jFqc0ymXloGhZvN9IUCnRnUC31I9NN/AW+4SYxspJmAmSz91/7hTNC25TXjpX7hVZSkiBkgZ78
gmxWNHzRONj40NHGXS/76p9pHq64La8x5uwj24wObA7K2h85LxjcZuyLxWQ5bPrQFVrC/DdGk+6n
EKeKLeK34hFtD5yfc/xK3n/Qf5O/v5Z2KFWoWGiDnkfbPAuTtq6BW9HbDZ3bqpDxK3gI72UwXGf1
WnXRtIv68HHpjfpV5H19ANevPtZBKb6MKCE8DrQM9+//qgtf+t/+Lwh1Xspf7fp8sqwwTiU2qBC0
T2HTtTfofpSfQNAlV17A5aUYbTF9VWtf7+2m8uSClIGh+NKdiWZk2YDWceLivjQAmPwvnmrt0gua
QNzvZ4E5H0SNrzrREiETuEuIZHe7zIiiFxjn3dP7a13YwPZaPyla3BKj6bPHqmdSkKR1Fx98wJJ+
DsntPk2ACe77DFGgn0LMxpXgdXFFmIxr58nmj7MVIyOPQystFt8aKw3HHklJUG84vfQhfdgsvOZM
fd5O4GIkTtoOUwKytr/qt3YwKl2n3eynUSh2k4D1OFQgqYBn5CBFw5+mZ6v/mHn/uyZ7kouYjIfx
49lmicBx5qHDBVzo8gVwCHxOIMDHcszi/8+l1vDzR8LTlcyvw8Gd/UW4SbwvMB94zlOwQRsjM8V8
ZWtefJkO1rJa2XganucESAUrNwIG4nvtaN2OCPwfe5llv1fw/ClcquozurjVlT166egJWFySGTZj
pfPQtoLyqrGnW+lAOnqYEBg8dlUTI4cEh/v943DpgqVt77KYdJU+P+VJ28DzLrwJmr5gSBGW9Qma
ogVdMkX5ayT7wRYLl1IAuFe6NNdWXo/Nn98R8dPEmAseEmTits416CdvRlR0KryTnKz+1xC1YAoa
VRZXlrYurb3OcDlsWNu652GldqqBAXzKVx2apiSSd8EAonGOhx0ywYm7xWokmnYFZdG4VUCM/Rle
a4IEf+DdoKPlWhsTAkC0dQsZInENOxp1tXkK3E3j1C1mRYsY4UWP6P7s3/9gl/YGXSCSH+YS8q9M
PI/ywJqRO/PrzM0Oo2foHdIBGdmj6V7Z+5cuLhIKU5DHcW+d10vmgMSzHJfFH5p6PoRl1J6wyyl3
Zjgvd1FUzsf3H+3SWUMqkDEgSb5Dq/ftjgAObIch4q/+4AWeOMje7u/BtgTh02CXwvXzYFWVsNK2
e3l/4X/nReexHsQI9ANCPZny2coqJM6ZCFz4pTGJCm2JWH5vPFxg/E7XbnOU4CDcA05dabwfmzRC
3aCG/gLOcnJeR2QTikdYJ6lAWj6GzhSUcnR31RwjFe8iL5AeWrjf5qmsh+RTjhLaqpUTVD0EjqgJ
b8DgL5+SejDBKM2OAkIKek1+60Lo2Fs4Sd3PpVsW9CJcIEI72DP1x3lMNIhmt55A5fco3t2immPj
G/T+i7mwA+jWohHmEU3Iss+u9SkpWgVndyKV71cZs8rKjNskjcZvwG2T7ND2fVwf/vualqZFRp+f
lv953lXhKRENnUEHvoRbv6urYmbbcTPsAbwGFmTVgabH/2ZNJtDS8WxaumcJSBPSHZ4a1pylDvgI
FoDmjrvh4BjT9GEwvSsbbo1RZ/sNwAWh0rRpvzPXeLvTESi0hwARej/M8W7YBB02NlsH4e5rwJkL
R0rSm3YokZQiLzj7gB4KsRDP8smXqD1EKEyYloG2T45bKVqtKTL/0bLcJe2cfH//jV64pqREYpn8
mT8YCr99wmVMWmU6zPYEMuPYQ6h49vZY9tjDfhCOuDK+vLRP2aOWIy3kbujHvV1N5hOatRCp/Lpb
erSNOoRAZWyIaae7Bb0ShYD5lXv4QghhhOGwRSleafKcbRm3jMLOjuoFRBKqmvddutKDVZQqII/5
d2UY97rQ9rQt3C64ErPX3XG+exiXrum/5eAJfLY0amiF2VKe+twp9YnLP9vnHQC9xpWJj6OsPCls
q3ZFkxjLphrq5srbvvRtlUdxjVGBTe/ubPfSAs5Jzi1uha54drES8jE8+LHgwnJ8fxNZl1bSaIiv
vR+P/Gv9+z9yhNRCVasIa74raZJ4jBKHpirEA6PYodLDRGTjLXl1b+sebjCeL8W3uq2LEyAt97OZ
FzYoRJiNPzgFtbqJwa10PtLK9JHe/50XjjPhCtcQKciiaI+9/ZlgVDrt5dPiywjupug7lMBbWMhX
VlkP69l3hy8Du56+Il3u86zFEBYOgshC+hZRPzsGQ95Xt8Cuw5sefyCIysPY2PBqrORWY8SJ2lNY
LF/p45a4k04p1BYA9MXR1DGgfw2h+FdrguxGSVnYmJwsQndbFMVQ80OvB4oJJSZWX0E+Q/dIPC/R
P5TRImqLJLQpbqkPs/nktjWmy0rqdETINNeoBFfdzEeK0woB/o7L+m6Y5+THJKPqWcZh+FtUKu92
wWiFsHcDDNi2mJViVINSfnNjo0oX7nJDzQUOOaO4sc02L76+/yb/ghNSrii699ZaCTKLPC8CMwRj
EUsIHcroPhY/yQqq8Z8esZ8v8Kuj9smUraTmjQc13tb9hGJowYeJtjTS5t8akHh+JQBd2Oh09DlK
9OdISs+nCa6FwGVWW9K3S1Dvm9CxPlHlyye8B6cP7z/8hbuSmpB5l0s9yqOvF9sfZ8r0mmIsKwdv
TYO7BSm3rkZKJ9F4DIcdvNEXxgzRfy9oaKPQgwRGw5Lnl2W4xCJG+t9GDSJX6kTa4MWHUeBB8zpL
S1+btq3n7eyguKCCHAT01kr/PIWI2pnh4mLZfm7D4bZhLRwbhQUAyuv5F+Db4yE3q+f3X+uFeMB+
onmsJLMM6xwsROmoh66IJFNtDf4UoSOBtbibj09N7ZE91wNtqnBJb6FAh9cAzxcuIAzpATsC3eFK
9s6+6ZgvcO7xWwSVikI3VCfks5BU/+/XHIEcZCCTUogk50i5McY7JZ0L5ae9M+JNqbHZjqxrfvcX
joK7IoJWyCYj/POueNI5XiBJyPwJ+fudh5YXVmudsbdLJofvf7O/5pbcA9SADlJVnmfx9tb3+sdZ
AIcPcxeLZr8ZNOxylTt30u3ifWw4y0nPeqZTnHevsh/sXWS4yW7B9+TKW71wHlfECV+Oxi2/5Ow3
KDgIaEol2negHX3JEqdD1NwKDuX/4ew8luNGtjT8RIiAN1sAVSzQSTQSJW0QEtWC9x5PPx+0mFGh
EIXg9F10x10wKxNpjvmNOWhv+IQHe43hrVkDKlaXup4MONZcftE/szabVC8h++hLtJtjaK9Bl5lz
KJqWVrr0kvDtm7DHSYYRFdYgGjBnnI2dC29z1iZRPiEiP2Z9XJJJnMYwFQ2kOS31mMDKdXDLQa8K
SIFbKEa8l/JvHBFLpGgtc+cv+O0VBhLie6rHfmd4cJ5iE4EQK0GpVs3d1sTaxCjVxfbajJ4BPiAc
ZYoNtvbU+yctru2ekq+L/rx5E6FB8/X6Jtz6YdQ9VXykZFRixFXwIBVI0A+ioHF2TfXZIMS1ta4P
dua/cSWy0v83yuqG0BBIwgw9wu4iQeqVZ+8HvvTy2zioP3sEgG+boVV2wtS/jZ7VNcxDQ8eazi5E
Gmu1s5GmJ2Q3eWXLOusEuzSErj4W+Vhih4IjsN1i4wJPJ0U04FOOngVcpRKBoQc5RlP4PhHb/jti
rdMJlxu//x6lgorfg5wjwDOhlIJICEgtJBah6wZOPQzJs68PuBklcq871EcXtryQjl/p4Qg4IAZB
o+HOpzWGG4FYuQmTFg02BetfGIfI+GMZU8eS7+JMovnPpj+CSyqUpa4YAMUP3GZA2wGRXU3da+Fu
HkiFUh98VAgOoiqfH0gDcSx0pBudUlgxWcc4Jni7qStDDE9Sguer3dSqJdjSFBknSe8mBBhk0K8Q
skJfv7m+HTeu36W1w26EQgIYe3VOrKiTFtcX3ZvpNBxiPcAeLZYx97IycecO2HgyGYrK+AI1XzqG
59NOtASakSnzagVR+DuB44RucYk/YVBPDxDfxlOHDsEtLX1tL5TmL6935oJqoHzGpUDzdTVyhvRn
PM2618yIv+Wa3DvqGO31yraWkh4oWSJRFrZfq/2P/OKURKahecM8YpYYSBk3W6y8IVT75eMfjZsN
SoMJXIoI8nw+uGXgEaNkvMwWfs9JEhU/gdwqD1ELnOL6UFsXCbViDKWXYJVG4PlQQo7CYFmyP7LR
UG4DTahe9SyT7yOS7nt5RG7d0Oud2GprIS2yK+ozHA6uwPMxgxjRtRg3Us9Qgs44CARhmRNpfXlA
XyXeSQ62ByMvAI1N0CqvDqNaW1WGfY/mRbiZczMUi365FJ+QeFJ3DsDlUKStIgEjhDzCY2W1Daco
0hK151K25HS+q+oJuWpfm1/KOdyr5S5LdL7jlwxZwZSCgi6hxmoo9B4SLlVZ8zR49rCjeeQzRA+P
1zeHfnmkpeUaA6O7AM8uindWH/qh3MWKNwRaZd2MdC3kJ60rhvAO4+c8xZbP6u6WffU7x6YC9WKe
VcTCmuQVC0Px1VLBFTp1FlfIVkmxTNscuTYD2Ve81PBaaFqpdmO/Nb+Ohg73XArl/M8Mt+GlL8Hn
H/1CV6lQjr7/rqdwGW1BC4MvMMWK7N5EDc20447aow3JQpAcs/f197RLNOUmQiTw3dDQWkAlW9D+
w6lXea8x7vuEr6r5q0Vdt3BIYfsJXrpcYnxYGc1NaJWd8QrXjBJXMs9V/9yMaZzfJTg0PM25NiRH
vy/n3zgo1tnJLxDvd6cBSBBympX8OsCOB4NUgfJ1QHbl0pGaHM4vapoPih0gE/CeJn7YH4opblEK
IWB+SEpBx0Qvq1rxFh9GNAElMRPtzljk1FNd6fSdZ3wjWabxzhNuLAkjFY7VgYhaUcQ1IVE8omAc
GpG5soJfYhXyGmJQLakPfakM4CiSGEPLULdS9DhlY/jMkyW9zWZp1TsR09+QeLWZAc6QRkpsZslY
p5N92w+oRYo0JrLwxcSNGZmPGEEy9KzH+sGcjPaAvzPSFzGtq0JQLTdUwxjJIUWhxyQgHkRV+fX6
1peWZVj/KArlMLPIJWjAru7gOSuQlUwL2VPTqUuQDTGF/D7K0eNgt1nBmzGDYTmNeYQiS4Pweexk
ljgLt3Bz2vQ2K7MxPqpRhkflzg9bbuT1D6OpTKAPyJtS5eqH0f4CZzoVyFWFRdGjSuaX8SGdhsp6
mCyx+zkLVjLZfZOYhYOco4gfAI0svFZUfMS+ylk7iicBrSfFVXDKLZGFaNuftOenT2Uk9b+v/9qN
e0oG12MuqGqij3U2pGHuiSVqrdAsz8SXBMfS0ZkUhBx3VsW6XBQK8CCLgf4ymr56xvoOIpYZioon
Drn1Pe0DDBwAcX5SCFXRtsGuJkPieUCAaGxSRI8qrBSkHWDA5VPK6wLqH/ERyodgBfmN/+RhAtxv
ZIIq7mT+44VPaqIWm8nIjaAYHyBtO1mnFFjkTiqwtcQ8BHR1AMdL4J/Ph41KVJyadqb4NfcyFrxZ
fEviIO8c0o23TVYV4AAYbCn0sVcL7Kcw+eGkqB5dAGziUU2x3jurDJ5UENLx8cO7hkSDUJKCNNyz
9RVFVN+POaLYXlFmmjdhCPI0t3GwU/feWDiSR4MaL71XwA6rKVWDmcco6CoeYWVw64tI3EDmqh6v
z2X5K6vjCnIDtJ5sUeolIzj/PPncGr4yVIOXR75v/bEGWU9ceAUq6pcNB/Ahp2e9M+bGTlThMkA0
Jji47Ifnsz6aRgH9S6qU5scgLugU5EZsA5kdt0Q78H4qcPK7PlFlmclqphgVaBQ/4J9QsFvO6D/7
v1GwrY5Gpff6BEuTh0yuwMohzU/vBDhT/ZnlwckKq9F2EZAN6HGj+KUdAq0Jy0UkHm7OUIY4h0RZ
FktugKJi8GmEXfxliGb6XAtQ48FIqxzfgiQspdcwIOSxAeMvnssJF+5PBXOV5HvJU/VTaEOpOCVc
GA1ALjkyjkOaIBSbEV0Hz6nZZ7odFvvkzK21Z0+By6T8I/Llz1fBCC3FUKu29eJYmV58DF0wCkFY
EDhLKx9H6tdYo0jV8Hx99Te22dKaA61Pfw7e7XJ+/1n8MK8QcFPBr0uQqD6nAern6AIZDpRX84nL
qt25cJdbZf2xqVHSiyTBXUii5+NRAusIoAGSY6uqPQ251Lwj3BU6qCYgPFq38ztAm8pB/Snf2Wcb
x5bckjtII3VgpVfbTCvlpvRreqCd2iCDhsjYjRZo48319ZQ2FpQROEXL7YBm2CrCrmYzHqpSh6MW
dUiWtJovNic9lmRPLwc9YMMWyWxjViQIbooM0XynNeyJlw4T0sTGUdlvf9cBBgFHLroecTO5lsH9
FMLwRcaOWt35vRvbjtuSvtrCXbokFGEvgndxHdPEQ+6B9rBefp7SFPH9vlWSzo5qP/WKsU0t9/o6
bY3LFQ2eAMizLK9BJWWsIByDyL8nFEZ5Srs2elLrAk/gPpE+8Uw2CLLW0dfrg258m7+1cSp/Cz1y
3d/v+xFF9YU/qJhziUKiiLuT2ZuHsSu++nhMedeH29hx+PzRnOV9FelKr450nSei2mNd6TVNh/SH
0VvYMKhlugfP2ArN6cEu0SYkA4uL4vxQzVpFOxATS08DCz27Q6BEP3MqTIu0bz5hixzWqieh39sD
1UiiFxG9dfmmVysN43NZnX5en/fGtzUIaRQ+E8Eb4MPznzP6uYCerNh4ERab2HmnkfFUso9v2k4u
7hJkxuSDlIbFxwstS6TIsVCWb3vR75mTRIxoScAo7BEC933cE9MkaE49YcHh+hQ34kakl6l/kNtS
aFmnHpM1katGZeMVcyg5WqBLdlWLliPGUXscldK/kXyxPUacpWOImd7r9eE3SoUSm4puEncpNYo1
oCOewbZHctl6SGfMvisbHZJEOTYFnyPEqmGpGwhhgVRitx+UKFWpssZS8CaGKP/u3OgbEZ5BDEkE
C18QNMLqXh3JspF6hLkzJt3k6mB0dFsVxq52m76o93rsG0eYGxwGA+cKKNr6mSTfBbrVNnC7hgLE
Xht2J9Kszrbw0HGRyM930t6t2RlckBQz+NpEyud7OcSZrVSsuPUQaoa0XdUKXkJjPgXf8eRo5E/X
v+vG60hTlvSMh4qttR6Nhn6JimLdwibrWqcTJET5NanwulgSjsaIQvAoGdpThRrUzn2syUzk/GGm
3LKEzUxz6dGuPiPwltgvUghEMPwSjmpPqI7RQ5fNNmUMkRYY1JHHOTWHFysOMVIsVHN6Q/xbGFww
fD5VdtP09UMwz6aJEnQpYhll+gMCekPbYPIwV2NkT3goSC5qUGV9aIYU8bomACxzYybFuKiozyiC
Boov/cksvGfQdAwmwzb80niRykZI7Rkts0e/k7Q/iSEJ4VEb6Rp4CjWT1yLwUQLu67wD6NF0L9aA
AMXRgqiBDGCrCQofb8KcsjcGq0f1T08A82JG5mqwElHXCf3hTxEicOdB2msNB98XLXdrtCZ9R9Ij
nOJsLUN02QmqUNd2ttnlh+cog+WkXCaRk60RLno8QfRDis1DO7tUXxYhBusP9lpdeIM+OmiSMKvh
msTct75NyCbvQd+2fwBxEWULUbqA+FVBiKWbIfAe62obP88N2BpUipvqISCau6FnFD8C7mg+TTBK
v13f9ZdnmnhpaXkQf3CprXtyUUOvbU6UGc1l3gTRQGdUxEjOHhBROU4DYdH18S7PNAEHQSBLTbqD
2sz5mU4TI6xw+4FnoDb5IULB/KDV4n9t3w3O9ZEuX8LzkZZD9090PcpyHuFaIXotRuiHdrQ6DJh6
RPB5E49yiAWQNk7VzfVBL8MOBuUUmxLxPKWoVQTaxhN89JDpyT5F1CFSzNt+TOqd4IYW8eWNQRT9
t2ZN//bi4s+zaWipnyxd8zgfvio9crc/rKpIlJ+lAaniTlRDebiBbYaZehvV6Iv76FwjE5+isXhQ
G9mqPEKVhJIU4LXYLvWpnV3MeGUsf4ts1mxFasvKTjEGWwT0yjK+i62UonigJ2WH/g7YWpeLpqu8
plTT/jOxxSyj/2/2v0vVhxkbRlWL9nTozwLy/xL2mFUyGr1bhQ13q9RILcrfqY/HcICbXQ+LZlK6
z0JoEIUC6g7HVyBBwhc9itHGDNKgC+603sRUDpP54I+vG4nhqiVqtW7VRXQeVT1s7HlAedCZMb+O
b6j7l490tKP0sFSXZmRbIv2TSq8kRHakzd8LgsSjqvnSkwn4/XPNj7+TBwvn0iAMRNwqMQlr3Hmm
FIEedxxX9xCaNQrPaL5/lVrJTJwQD7KR6bXy49BKc/ytmbGns6mMt1TafWIBnsesLn+YcWfWv9q0
oCiK5JcV3mkoB06PsyjEX9tpCn23qpqhOCJ5at30cq6075jiRC8Ih2bJja6jDn0yMe4qPosFR+Y9
pyZQM1+hDLBl1BuQXO0sv6Dlj5ZXM3RxeijHsis+xxXUNEccNTP6KTeUR28bs+ZpEVgYxZGyWkbV
UMt764Twvx95HF7UQ2bsNmCRly3i80ktTbdYxJqmk4dQ8D6lLbAscNE5JhImnh/+d72M9du2lfHx
ojhOeV+h3PtN0OqmpyQuJeNrOpey5ZqwX5RPfhSr5QHWQ5Y4BvrN5tchAEB4P1egCL/qaHAXP4Mk
ESRbNur2pNTor1HuF43RVmNUQu+F1g8Gexw7oquZlrV6V8+RGp+CrKjJpxqQ5DaiwIKEE/akR3hu
z1VzRDCRVy81a3oAYqwp5VvfRMbw1mhCI9tpJcs/g0oJm7siyvH+CJoQQaOR+1c8TbiFjriJLOGc
1SrFJ03TuSYhXxriEUsKEUFHHYHeMQPk6/Ih8tptqcRHCNDqkhof2hqfdNB4c3orFngfO3OpyT+w
1vNR1cVAD7Rs2k5P2GjhrWcGmFJZyDYr/Kc+PhRZMlVIa+Zh5yQALH75fq1TG0qyuLzLTWv8bTVG
xBs1lHx2ClUjluihoQme0UJVsFM8WiNcRolxDim+ELpNBoEdH0+znDpNb7YShtqm8qvWwEEc6PzQ
4cc/FM2lLGybzA3kWozcfBSi7CRlnZQBV/OR649KK/5aYF58p+PnRlPc9NMnUWt17WDGYNVv4fX0
021pSVFzNGbD97iDk+ETmUT0gNeIWNykg97WDrbdHCwjnGgujuGUBfei1A7KKU3F4SVFeekd8juu
umqKAKkza3oXusPQB5jnlEKM6qNed4njN4iE3uA3MD9MtVndsWosOh1sWlkVLajMnkwxlw5zbGHy
CBhF776OYlsbv6F7dFjQNh12X7wLPmbVtczbO2n5YpoHJAQaF0/W7xx3D+l9lMX+6xi1+WcplaUv
GjSZ4CYK08gbxiaT3KnA2gzcYlXXN/wJxetNMi+7qDVaNggF7QWvG/0YapVLB3PJr62L8quZlFoU
p5Hp+W0UVERzoXlUM1n9qSIg95Kok/Kj1LT0oS6V+iGKAvPYBLI+2EathT+CPh/9A46gaNRjMyDt
5KQbMQaSQQgMQPqXL1v9gh7J5tgJUNV9v3LY9uVxtKzxLhfr6U7sc+3jLz8CgBw8qt9gpOXl9/zz
8rcBhnZtyVrE5IVPNT4ao80rlp589nJo55FuvU6F33398NsPflQiIdWoJV605fEYQiI3mQzPQpTC
JUnt7336dsfro1xmvywhxTtw79S5pHXroAOc3Fq+ZHhCqlipTVLoYycdD8pjjs/817oK8ztVK/t7
PAWH57meq/frP2AjgkPgSqfgIcMNUdYleDT8YrmtWV3MY1q3UcAhlgEQ2RF3rNP1obY2jgIGkdB4
yW/XoAMRSqo4djJzpThm+xh2k5LxKCAzbz1KUKD2ErHLqGopwOsUDxEguIje5LhpsC1QDE+Sw59q
oFe3c2rpz6k/izsz24gTLY4qrVzQKVSnlpTgny1Ki1xOuE7A3gUhyVE6SI9aP0zP19fvMgRGLoL+
BV6d0KpQhjkfxZ90ueql0fS0RhDv4jgQ8BkNDRaxLU90BApnkNk91we93B/QxReM/EKMWKgZ54Pq
M8bnSU9BT8Y1CUFGTB1oIGuA0nvp8P8Zip4tO4Qe3vosYNpR+eJQU+aacKtHC1KxQ1WbbrLYD3eO
3eUHo+QEVImeKGf7AniLqVcUEtiZXhUCsF8A6Q9EvdVODeJywzMKrQDkaQDrUWU5X7s5BVwTD6rh
cZP74gHQZpDaSqAZ2EEJGK4jZola98cX0QKBT7WUajSvyPmYYtxwGrBwQ9BUXmIqToHk8BALjt5W
w06ufXl7AVvW0RdFHgjZyHVLsmmasMVFR/O6xbLARg4mCE8DBu1AXwfgzO44Kib+4kR2uOuCAnTp
+I31zjn/W1BZFVz+ImR4L9mntNvO55wZRoGYl6l7Q2UGgoOVk/ZIn1ZTHXoT1iuEhPgPlEANd0aQ
46W9kDZqp6mHXMfpA6iiTTvBKI9owArFje73g+T2ZRAnx97sMHnA0Lk23cDSy/rzkLVyR0IxBflL
IEDheJjmGXkW+IWL+RYVVdwOUMUZHOAJptfP9UQLKE6Ud8Asnbxze1/uY+ocqG1x5VgwWNawu6ro
5wkdLMNrqzw+hbh53s1i3u0s8OVnRnkEeh11FUiLF+trWVFfWgIXaYH+83M31cl3bDmL0lbkVlKw
0zTC2zzDE8GW66q4wSeueru+q//KeZ1/YgV8Cpc5HXAKCmvIhdhEce2j6ucpg5HLLrgTPX8ZkrLu
7sycEqkDtNrKnJQU6bXHzrTBNkrEHhrmftR+D9GUHdxWwJLqBKENvzAR/dbqrooHQzlMwoBJkYSf
5B4t+vLz8E1oPFOHXPrA6/ORzoZQsmlUihbSfIhiKcNJDAON64uzcUUvuxnRJ+peHPvlV/zz+gw4
flp1ZGlevjgutwlNAruM2OFzlcp7ukXLWVp9CAWNPm5NysYLreB8sBj/lTYQIUYI5MROZ43Tt34e
jBizlXD6rBKkVk4XGuJ9pLS7shYb66kwQxozItUSlvR8cEXsAyXRwdlXBmW7YNITp520vcdhg7wM
thPJNPiyCD6Abj8fBk2UxqirzvRQq20f4OMxvQnD9KdGFtCkIy+ZBAprYitXZOkcCtgvCVlBkgvK
ANFfDCTM7fX5JyQugG1UXgNOSRFLhY3AQpvhozPn2IdQ008PZhLXt2ULtNvBNDV6qOilA0ROuvq7
3hNx4C0Vml3vGrz+4gEynvVuSi1qW3jjKo9WRpZP+icLhYN+D07cypyjdItphPXhu2aRwl8KmgDQ
KYmtb9k+8/k/Y9MzuyY9YF6tnBRgOB9/vxB/pAfCw0L1VF4FOYUl+nowkl1E8PKdsTUSnAZyfJWq
ae/12tpNMJoQFRP/6nusipe9nPKK4mpJfNiILjVwzQ0J1neqe1un899RVhOioBdXqpqwbHI0g9op
s2Mw+v1rjKHQzlAbASJRKLIaCwybyGP1hfwhSsskCE2vE6UB6+UJg0nublwuqQ3dWxXNeqjyxk6E
uBHlwGDiOC4Qd1Nek5j8ucV+TKJ4qYaY0GjpPBzFAa9IGgrjocZJ6fP1627rs9HWMbARY39dwAIz
sR57dRgML2EtH2fctR3AZ+ZOaLO1lksLjpuV0I19fH4HWCmIoahHkI0KpPW9wODbwrKTugqeZ7dl
MwgeBlL9nq74xmaBYqcuVDuC0osHw6TEl9ZEEl46YvURlULgYfKGV5wVmjvR9sZn4/amEUeSC/1s
nU1wu4PTy0ULtakwJ+dMNPldUITxkS5P+gClMtsB5210WgHJIQEMbp+Xg6bv+ZKOmDsE+BD6HtXf
4AF9LeM3QEnljfqU9TqCf3TzpOVCnBPLTeRMf6riwh93Iv/LWAbwD5LcKH3ogCbW7xfBbIEiXBHc
FjqldTzf4+FujqcRnRI0Cr6GBFQWnlVhEjqWnAcE6VJeRjuX3MbaL+o3+EgRvaF2uVoJI8ygUgPC
9lpJnCfbEoVsAgUqTH/y2edKDfWw2Lm9N95tSjYyul8ACpD9Wu1nVUNANBwtAQ+dOfJG8BufC7zy
nD6a6lMUVqOdW+Fs92QUNx8+r/DaF1Qm9Bfl4rMPQaaV1kzxUjNa4/Og46Nm5Va6c17/Xm6rwASh
NgSTyFaXKHH1aMcQSYPZqgQcD0ZRwmkdRapewu3TTgYwBjZwbvE/UTCSzzG8aEytrCn6JGI2+lOW
Zm1+zcIk9m2d4DAka9Lm8bGIsiKzgZgjLVtKlS45ltC3OLMEQiQd21YyfPyaYhH/oC6wKHRiLj8f
esis9w3cSvRKulQaIDil+IOF+mRipj5FQ3Lfp/QZ7B7cunYqg0B6hclgDScJdDW9jaBXnpuh8d/Q
6Yme2zpPZTfBmrs50EoJ25sJHuzTjP4VBkvD4gDekruDVJ8qFdvZZHEY7iN1fNET+PtOggTfiG16
J33CcULHrkzL0uc+DzPdxTU1f+2J1nB4NEsijdYXcKzSImClTj1mNXDMqjUaN+utMnNabOh0uw0k
3OY0+kPPPDM96H4kVzo77MaKXk4x5k9aEeLYhBcD5uFmno7y5zxGcgjIuIJhapyY021OMvon01r5
TxcA8C4n1vgwBF32A1HKxLJHytmNI9K4/gXXWHmtsyj7RUvT/97VQf1upngv3MZdPH+BW4UpnslU
a6Q3OvMeKi1ErtgQ0iN2YeR8PvUhbDERlUqhtsWm+iUTDD3ceXs3bu4l+gaAReN5oYGfX25TZzaK
1HUCfPPobRplne5ALZkHVc2jnQdwayh0pBHJIA4nSlpFFBUGx/wMAhUxz8cn5FeKzzkuW7cR/q47
j8TGW7tAGmWKP5ADLt5aGnyxj4mc6bV0TE4JJp+PU4xh1vUbYuM6NBc2hLag/MhkV2unYyyFcb1h
ejiWCN/4gNVdGFliBFNFMUmZCrPo3etDbk0MHArIH1BVIsHL6nPFTRDT4CNBn5DdEIy+f0hluKvX
R9n6UsR+rBvlwaWqdT6KGQ5SFYEX94ZGmt2kz0ZX7YZ34GTJzvbbnA83LJz1hZOrLM/ePzmgqgup
rofMx8CO+oT/JAanpb/XD9+ez/+Ooq7mI0AEzdMcIBrFztRJUL+4oXEUOS0c2NP1pduaEO8VZf9F
7AaZg/MJ4W9vJpj5UceScKlvKHf9bgQj/vXhUXh/Fzu8hZx2UT/B/9hMhTq0vKDps4PSFdNRKor8
46cIDqHIowSmjpBytWwx8g8ZJncWrgCRKZGhDb51wlV6aHcWbeP7kDFRZFokSxc5ivNFa8XZz7Km
pmdRdt1rMsQABWQF9TS66FWwE8RsDaay08BXgem64CPIfk/5pSWxgYzhu7DsQeE2/WjjKrbnCbcR
vFhAgfFHo0VhkOmezyvQcyIXmV5MSvlDcPD3pD/uJ2as2FMhlC2AgN78lYe44Unk3U/XN8nG9YRC
Mp+OFIfQaX1XhAoKVtlM3R3z6swWJgFH0CEsVVi25fSKrkmw8xm3pgsaERouLSH+t9r7c0qtNQac
4SEIkbyD+8Xwtm/82aXdlz4KKRhMGBniY9PX6ONdn+zWV4UmQYMUoSkq/uuxUSeLuiW7At4737Z6
rxHqaLXxAPxDlXfux41DDr1LweuEjABNrdVgDReIPxuFASov0A+1YmWPZianO6NcTglVCromNDCW
Gul6OXulw1yxaXzPAu5wAtnQ2F0TFp9GY9f/Y4OzhqIx+mMaLB2LwvhqRgBMJbrUoe/lFYUelyx9
Ct2lbBRRxlDML6QU9eBgHKsPbtNmzegUGa7ntlqqOba4qkp8eDDGRt+D2V7uqeWHUSSGiwFnbS0C
IqIwpDd5tMQncxAcqXsmvxAYVY84EEslMntNqzryFNSRnRbYoh6ub6vN4RcgFZ0JLtv1GRrNAsMN
UfK9qOu0zMEwe+qRNwL9aQtBU9z1g6i8gYtMo0M7oGz24QhDFQnzKIyg2c11tbpAihpTTLw2fITB
Yf2ogmW5uVj2h9y3lOcsSPZadRu5Lg8KebWJegz57jrdquuqorNa+J6o4J/eqy2MUtQO9Jupw+u0
k1rxoEkxLiClOXzGvxh7SXUon68v+tbGJ+ECQULB1LjoP+G00DeNVQteOA6KM1kj5Nm0zQ9ybmg7
Z+zyJC8PKCVT7oyFyr5aYCNp9KAYCsGTRywq1Jh82pAz5f+xi+hRo5PGw7NIlZ+/A8bcdmWem8uq
xtNRlFJsHNs8PowJUlId1ilumgyKGxmIOF5fyuUvn2eXvN+4RCximiCm1kWusIOY58+q76H7qzuV
rqgPQVfljikK+SeBDsTe67qhlq3C/F7OKmNedntxflMx+motbwYesuRtWSL/QCEsqJ61ftazY551
+ZvRtsqXps/V1DFwtDec3DejAn/qov7TQ917UoqG6s71xdi65cBDAqpedC1Aci+n/Z9oU0vMORXr
EkhGqiXZsR+S5EXUYxmxVtT53oZJlMoj9PH8hyhYgWojjZ8/KZEh1+7QGfHsVEIpJTtb8LKyAwSV
cIRTpy11ptWPapJFDaU2DC+OxOepy+4LZMhvIqvRbqdASg+EB7/x2J7dIK3Sb9dX5LJayDrwDzkM
ghEXfoB6LoeKnlEtDCT9ocsTNwlrByBS+pgWIbA31DZP10fcONugg/C95dk06YYo558gCPpEUKrK
8iw/BABuif0hTCXxdylNH0c3UNklqOQ5Q9WYF+R8qK6c4HvROfUiI5MdRag7F8pXu/P5NicE02Tp
NKK7tQ48kkghSKUE4wHTw8yUxI8MA6rhyzwoJBsfXz0Nmjt/hk4hYfn5lNCgklV/JIUOdECFYE9z
F0kcDZ9nfy8HXLbd6uYAjM2FxbtHA3PdNhELWOum0FlepmlddGp7KGS2P2KNYWM6NRaOqEcg0eXe
DF5ELB/3DuvGzcX4hFnkBPxrDfCh9mESYnGPiKYwuybEgMOstJVbGH3qQFrb0/feeAkAgjNhg4Yt
dJbVHQ3/VJamJZnvGm14IBlSUdWP9nqeW7Oi2AJJi4CcB2713ky9QB+AxMQLJkuPbrVAKl6ySOEa
FkvD7w6IDX0c684tbNLMRZJgA1kxYCnZyAFZnDEo/8liU9+X2ew/UIlL96idW2cBfVkUYSi8YGiy
WsNJyDprYI96YykOyLuid1xTk3RExI13qrMbQ9EdRLWb9v6iC7oaSpxBwCiTrnihAYr+MA90PiiZ
acKfMmyS7HD93G29HJRmoVktFxfqGqvhkkqahxnlIg9kZ/VnyBTEwMAdi4kdp+TIN9NcFOOzUg8z
avtBjUBMb8GedpNErqnCNrBZD6NYiunO+76xa02AMZSg2EtUa1Z3HAIoVZIFUPhTVajfZjF4G7Vc
eL4++41BrCWtI31DnOqiUyaGviLh16x7UikHjkSl0BMm0P3XR7k8GktBCzQOOHbe53Xo2fiV1KkL
cLEzi/JJ0DtrwrMr0gG/zPHPaArUncv08oZjwEVDlUKKhvbF6iwmKF0ajYTeHjw+/6nV1ew4Rlb5
UgANsucp7L/BNcodK9aanaL/5lSXB58aHtDs9TXeSH6rxGJvAHIfpxtQYyXNJEV3ZAi3dCKVj6si
oN6u0eTk3aARfnHrJJZOh78Cluv3400x+tKp7gfjw087cj9LMUpGkJgYcLUXOxmhTWpEhgd5GZ6X
qAT3eT3/suS++Pj6oVpKoWjZ9XTcV8+ganR9Ig8gMlHNlh/lzgIW3TboztaCdJzFSNupUl6GSXQa
IdKgm0fHGMXd82e3Nvo41GFeASFA/DzWo/owojTh9II/3gqxOjkI93zUtVwFN7SwsnVeI57hdccP
YIYlz01JT7W2dDcqsAdhQ5WHRQH+y/Wjd3nAQS0CX1g6bBZ5yqoKC9inY/zRP416FD71zVB7ZikN
e7Zal3f2MgxPLIprLOKaFTwpLRqXcPtOhakKpSNIUuFCScSDV5STvRbA5mDUvYDQLid8rZGMRLLK
1Zj5p0nU05umK/Fj0iv/FErVHtL7b9/zLFZCtpK2PjEJxXLtgr4mYXZmZnod3gqTCS4zRJ7DOIhd
ggxSPant+5SVw+gWKK/rtlinaBF1Wpv/zGcrzg+BoeUo+I9j9ZZrRfbfkFN0OnZzNxVUGtLiV8i4
cMWqofIdVeuM1InnCrzzqJiC8UkJ+GayHQT41drpHKsGQkdRlzpFXqCwm8moo7lzlwS+y2M6vSmV
X/03TEkMnhBgV4eCFIAObvYJbeOF0epw1xvYJSYTmy3vjLZ3ysGvPmnCTIkrm4MQr8pZyd7mfEAk
a67z/s8cB/UJXJEmuWFuSTi1D10K4UOck+dxNqHBfHDDLgu+mOjQmaXSuM6ZYCBmuY8D0q0/NoFL
qyf3chmAw/VRLrYQIFtOIGeQjAuw6OqaEUMBiYJ2FLwGTNgXVSwVN52l7jH0edOvD3VxAv8O9Vct
gpEu4MpmiAyEpoHOMOomOih9Ld/NebYHItgchXeAetJSFljH9HPadTr6HhTThtS6QUVSOOTw13bm
cvG6IdeCfMmi8wnR4qLqXc5WHfem5ns0F+WDb7SpIwly9M23uvhWrcdoz9tg4ztR5UY3dwG+8aCv
Hh5aYY0+41F8i7E3krWNaNz4YPHsMOz3sqJLQCeTw2qeLgVdzEX7/vwpKKRJroBlCt4c+tUXMkul
dZdi2r3UxnNvU9zoezdKu3SA6jgPHJVQb2+xDAyeYzken+V8FF9GTWlDHOlGobOLQo7NAwc3/0Xr
ud5rfW18cm4ldFaW+5bPsVobadbjsYXK5hlZHj+JdRf9gFwp7sgGKVufgCHodtAGBZ6zeiGlIBHS
SrcgVplCRBM+DAaLN1khxZhquHKnpB/N2W78CInWCdcr4RTQtMcjXGrNn1lkKeGTkgdCj+J7r33D
CQjGVIhUlHJK8qSebPqPrXEYRC7Pux7FnsTR/oez82qS03jb/ieiihxOYZjZYVer7L+kE0rJpCZn
Pv3zY9+DV8tQQ8kHLqtsl3uA7rvvcIXYaOL3SjhlBmIxuZkiI6t2xkVKEqn1YB1k34tJH2avHQzw
iihjFkQ4FAY137D6uj7HmhGWtLplsBbgjJZ/6QLXcN/CUD1yiN77CqSaKn9RF6E0/XrXSEaqGLgX
0MdN9ZhgW8+BFtYQSu9Hkb2vsMKqUQ9C7PwmigytOhpFX4TXWpeKn72hxW8qRUy6ayJg/9eYL04C
ALP1akWL09mWRMqAyAft+fAq0iGDdriorqGK/Akk3eDff66bTH1dCioMnSp6hjdTb4TU+1ALmU7M
yaR7o4nuQ54J25/lZXhqaWxdpAIrnXoyzd/3V75pzrHyKkBHcKGBe9MfHmLEKiV7dK61A0TRrebM
eEhy2gJoN9aeZCPJqJoCeF1uLD4o/PIg89zbOKAlKNwRhSLkbDbOqCwy12nrXI0ijIMxNhcPNYD8
fP8p994vCAaZpi3SAzDkXm9P9DKXwQgl56pbDRJ3+NEMF2HE4uvK5XuQpPF7M1qtByjvrzsGvF8m
Tut1xJSD3PD1ylIJeAun7fBqjIt2qRpNvkygnEAXV8XfdgzI3znLnAxmafRe1lf9R/O31QcU/tb9
GtpN9lSocvFY1L11bqrhqLLc+WpsVRAhq5jxbZtuXlt0aK5EAYri7T+1Fq2Mz3w4kO/b+WrQqta6
hPEytcLm3ZklbI5JR4BOG+zs30gdxksxwLD1q2Z0vi1KrhHXjCK+5FkVHuyYvSdciTovcN11UvT6
ZVqZZNsdU7CgKnvjAv9eG0+yDuPqdH9nrs/wOrMG6EwvgAKdmRS96tfrON2SFYwNomCB3eeDM39Y
8sF3km56wNPkyFd7542uVDVoorQ62M2bNzprc6KrcZQEsVbVvhCWc6762cRUx0w/a7VaX1U7b750
cIQONudNhbnykGCocPwIcwz9Xj/nlJUOIpRNEggTjN+kDMalEyL7BGNWexRL8y/8+PCg4fISoTcv
FzAnAlyYVDCY2kbwOTeBGVpCBFATqtCntywhIWSXUetao91PfteWeXrukrTUHsJJaYcgB9EGbG2I
o/8J/Hwnd0Yl7idMftVwBz0pKp+2P84hqtMbrmjLtnO1gW3qtroUXRRpMjW3cRrDJowZ8tsp1hQR
NIPZVUEbN2HnllaHaXqC+uUvO5/hEkhOch2qvlHdqnSSZ7C10RcT390vYSSP/yaRjE1XVIP1cuPO
UX+CtxBfC8wKIt9EDCh+Ngz8eLvM0D8woF2eLTYsZP1FNmcPreX60/39uvsdOffUtyBWb/q7tVMo
/SjQLKBHztwrX5ROcXPVGQ23zaPKvIwz5m3eBCdYOziSO1cVRTUL45tKj+KFHfJHfEOvJUHKPI+D
1OpFdxFDFoFjbCPd+FBmbfOGDT/+kMBLvyUt7tUntF2Za91//Ns+Kfv4ZU+t+TjBaXNfJYom+lFL
kmBOsy57LwyubfCMTOwhkhCW3B5F1cWTcE/+AUN9ejfhVySf4Pi2safU1vBxGbRUOqhIbsfa/CzU
DcHdI/0HRWYTrsxpDKO2I1SWRdsOPgu1lTfUFcyWiSGk4jq5khgXRRmqzmvn2hCu0Zp64dpCVw6q
yr3vBKQYQSmNSc4NUkXvAUzQDogCFRbeaR1z+mk1h89CgLEKcxN/VqkoTskE4TBjaPzz/idaH3V7
6AEsMvdD7/G2gAnnoRwbJ4+CQm9q15Zm4ykkqT44BzuZKALjGJmAUmNTbufqs00FCNGKVSIqTWBP
aKKwynmsl6PQub/UOjxltAtae5O8UIa2VuhkXBGZ6vhdP+nvtVQZT2hY1Ad56P5SNNt5LDi42/q5
inqymDSKgjQfO5ytZP2UF8vi9kN/NBXe3bKUszhuYYG5go1e3wjNKOKixP7wKorMfER3pvClUDM+
aVLRPk9JiUKYXAhPRiH03E0KTC8tFP/c3yu7xxnE/0qhXBmB22q3xlksiRUSmV6Zra+MORNy4Lqp
3raySFEywTI2v0yZHoPpzghvb/DTKJdTGWnj11JXJMdVzUI7MqTeC7Ls4NWYAqelG3iqnOWLRRSJ
Au624QdS7BNQdhHJn62wax+R1IRRq44Ywd1/Gy/9yc3RQTSKSoR8HC9yXXv9SfCcHJggSknA1AUN
+hrjlB8luPTv5TTLXwu1rz8MsyWKD2o6lCiX1HIvu7D9UvR1RENR6nSd9QEFnPTzgoyucHNrkb7j
DTgUXrH0yietcubYTYq6HlxZGyXdQ8VG6U+2Gc90FaSqOQ+lrsL5drhY67FqYeP1qfURTwRhBBrc
P6ym4gbf2niJ22+MLwrxmGN6+AvL34HKX1iVjyPcC1QdmRsPBaAY2Pos0g/pXNe/pDQpR6+EBwBA
Hr0TtJHyONX8rCjDlsg4l99bWykVFwH7Gl22VMvfURpK5ZfWNspHAKKt9jFapszP9XZpH+t2Sn/W
sTB+J1E8/jr4ILeh7NX32ByRKprtOdPYnaORfVeHxPLnxqq9Qs+Wh79eCdI9kHVYnAw4tzGmnymc
RvKgYNYBvRkDvl3FOFinIpmMd/eXWn/0ZpOtc43VK5PxkLUtU4q2RoBZ6pJgKJ3ysVtQRjDLpjzd
X2UnkqH+SS3E3AsB6+2FaAGCxXJgSgNa4v3/9DBLngsnTM4F7jkHaeatNilASZJMkC2ACfjTJkDT
nUXP14jSYJSc+ns7ysu3GWbhPzLaLx/7qhvfjk2Vf1fqIakeEjke8Vkatb7yR90Ov91/7p3Qwb3L
m6WsR1pjOzmKDRDGQ01+Avateba7BQ0irFnOTHwt3yhT9YtjCPPgk+4UMbZNO4aoAUL1RtCjcYRU
1KUSBzVaWz5kBMgdCCA/R33TeXiYRJ//w0OugzjalDtcMYS5+iXiKYM0SegxrWrlHyOlsPijSMKv
TP+nxdXpQmkHEXJv79rIVzIDATRyg7ghFiLtxMw2iCl3E1cr7AU76tj+cP/5bjFm7CjqlRWXbmA+
s72HZ3zJO0ud46CJQyjKAASHT7IuEO3uQh3ZsyoS7yQ4mD/rIpyu7VAJpNZa3Fn9MR9rr+vkVDnX
y1AffOi9U7VyEyEysNlv5oSRClWi6WOyf1XJnkfJGi9jaDtP2ZIdzdJ2XvUquEexSB6ydqde30Ui
HsyirOo4UONB/mY1qnbuFliQ99/0znFxEJiFx0CwwDNsc3Qxsa6dxdGjoFa5cCZtOSV96M1yOnth
BuWqR8Hi7yMTcA6uWVp+tNi3oXacClQ3O6xMC0OIk25G8sVUGMibCLkcRPWdcwm2FuF5PBdYcdtc
QEwslWQxJkE1t9LjkNr985Kk0uwJsv7uXEil2h+ckJ0OA0XhKlC8on8YKr/+bBWIXiVSOCGyJpo3
NZn3x9ay50dkReUgTuL+0TBbW2LCl0q9f/9j7uzO9dAwz1qPzs18flAX08plkzZipeUX3Uq+DrVU
vlPr+vf9hfb2Jq4ScFNArwMF2OzNOQNlNKzHs0Rr+C1woe8ycIODMmpvEZJ+0MqIe9BF3LzJEFdE
baERESgtPjsTCqKxH2t6c0QD3TsCXAYrAAYU2s0mkQylSOKOh+m74WNNG/rC7No6651IGoiMcuUl
Ddzqg32y962oVUGKMXe8xWGbBUosOPURSSQ9fNdUY+7ZCr4wZjkfmTi/RMtNxrHy32nlQcMisG5q
dhgbWhuZlQgg8U7hWe3bOn2LTH7/b6MbKD9CH0Ghbeoi/aTRb7RcZhjduwq1CcCzS/w1TQfUJK0k
rL63QIV+ylHUfyxEh+ZiXhhV7Y5OZR0l47ef32Aus2YTyBUDy1BfHySOkN7O+SyCSrOxIupDxUdr
uDpoHOytss7N5LVDdju3sZ2eZNeK6JCNRXJK0UXx5zqr/vpgso01ujZ8aojcN0Ghj6e462okGRdT
nNnw4tI0SnXNGtgWf3s0GdZAJ1mHwAxtbgq6xk7VdhzTwJLA0leirfymzI8EpG7PDNwpOkAcF4Vm
+3YamM9dn0ddmgZyh/6rq3b10nnoY1hvw47JrKtWk9L4A5CTIyjGSw32ejMzkSItWOdEkCS3s2CT
YgplySQPwAdpayLSqrY3qH0znSpsQWI3VRbdGSmyorK90I81TVeSJ/l7JdT+c4E86HAa0x5KJbep
ybBpaPOfdd4pmEjVEZqGMZiA6MkpkxjwKzDx37Qhp7cG+qmmBylCf6s7cfKhVkz0UmrVaUBSlLk2
nZZOEdj+dZ1t+miVakDK40idL3yvYvYSsaDcboSDLWAwt3oDQ1vJO89uVmkW0eZ64pWVrP+zaCV0
6cExCDlpOVMA6qKxERMy+Mf398ptDOJVGuTt9M5QMtzOF4DFg6fUVK7HoksvAptvXy2rzCutzDkI
5nsbZuXaw/8Fq3MjkFOFczxK2pQEEwKnLohV84eeNeB8raH5CCcFh7ap/WssLpcg81hiLF04lKA3
IWToO0WrM9JkkCPKQztDeJFLB0u4SZVOwDnrg7N32/gDrkJBZ1LcgWm+6ei0TYfSUZEGil0a4pRk
sf4zbcxQWcmAGUqx3EBna3aK0QfxYv1UoxqZ8vvf9Db/WM02SHcwTNsT3krjTGrDgfyjSovQG8I5
+kQvWjy285g/mZ1cX3W16ZGV4fcfrL23nyg3GXPw2m8R5Q1ArFkdWbsQwvFW/OOqoayjiiuOGr57
cXt1OjOpQ+jEb191JtWUODn7KURE2J/sonoonbw7iNu3+SPy2iRTqJ7QEULZ6fUdJGZt4dyaWaBK
uVeKPL+E9N9duUbaBdjFQS6u7Lw/PIfWopVHupXCiFKRSUYJhiZSexVlgDkyH1LQb5/suGhDf40G
08mIWnjH9kA3x23qTHoaclBFTZIIr5CwLnwwR2TDvBCi+mMqR0diKS+wuk38pbO8TrCAgHJxbt7J
FBHx0DXjLotwBrgswF9AwjARwJapQx78SUFdUPbrvurfRuGkdx44r6H0k74Sn2QsGP/FCjhfHk05
Ka+GKnerrHWjY1KcpJZvQrFLT/KQ2BAQhVyVV0H/SwrwyRGDZ9urH1SIEMvk56HZZmAz06E92MY7
ewugEYog1lp6ok/5+qubdDKSueczKKiBfNJz3XE1dKQPNBitVcVp+yIZr2LWCdMBxOTmRS5aUnGP
AzRy7GaagwS9eMUtTeZjQPOkonkE0Inmdp/UhvLeqEpd8rSM8YXbGiuVTQWWl6PmNY+hl1py8TGM
Fh1RDxjpkzv1ckdLt9V7hA0Hu3RVbA/ys9MDTvTSqBCNF02z/YZ6BAjjbFby4vVylvzMOr1nFLmY
P/J+0T4Y5TxqrgJELnHlNk5SP1Mn2zxFvWS0p1ZA6fKVvjbV0zgw3qXLYk3/lI2W694wztFDWRpj
5+aJIn+rqyT8nVeh+ayYMy4OFqDYT8kotB9Q6JFI7Aqnch7DAvFmt6LxGZ7nbBm+NkucSy5BHKUF
EUnp6Oc9hNonK6I76JbjKDUnByvlz2RYUnZeMBq7zpmQf9lhYY2upDfdj7weZs4v2M0ILRRU0V06
G4nyJtXr6R+lwXn9bEOAN8gLZu2o3N3pjlHFANHiKWiy39yysxnjRIQW+LVpJ6SZ6ZWeUr2JvEjO
p7drn/DZadOSiVlXvMmlrj91zFA8y+rVg2j2Ullvdxxop7WgAsd1C8CPVC3Pxtm+Ilqi6b4TDXF1
qtO2bp4XZ6o5WWqcRI+Z44zpJe/IDlC4l7LkoU2nxnC7zhmdCzCtcD5r2ogGfW4hrZKhg2y4Bq15
+4mxydz/lpUm6TyEkmh752yXz3JvtAIH2CVGMj5q4PdM0iCXH6reHqpz2WXjj1xY2AOge66Ub2x7
cd6Yy2zqpyY2m3epIaVf7AqDV8gYepbzn00tv7zL59mTWmtMXQk1ga9JucjZObfkDrj4nFCYLLGe
jx8glXNgZoTRi2CY+zIY26THVpgAM52EMytvZW3BLs5y2GcHwWQn8aG4WKE9HHMSg/WK+WNoO9SI
5yxT6VxVGZfcWs1rx+2osU6jwh6QsrY+xWS6B6vubTqWRaACbjkDpu14LixXwG4j2dcYeQI3NUFv
jFlenpKqZ5rVl8Kz8zb0upZ0VFar8RHVreaitfMRxHYnH+F6phzht8D0vcGRoLGeMvrgh0AtO411
tjxL6tT5zKKM566XJ1Ttc+tsGEeN4J3LVF21LRCDlFcV0k0Ut8ANOFq1bnbZKc5hm8peWjv6eZVq
vNzPuXbalVxUzAzphPCpb1oVU8GoVccH4GpnU/ceYR1sf1MbDLbbagszYDPPlvdpMiC5b9Uyk0wI
YX3yqR+l5ZumIp5QI84I28mNklAu/hphBu6fLGZlSFJJ3zRrJixXxlVKxJYa4WdJvgTaNOYHq+zt
83VyRnyDJHKD8+Jf5PkMyR5vw1RiuAVw9tOcOc16e/ROMPWZhSOzESdHmaCyk3WvzAZm7Qbo1xsE
Hcj80erqWLpGoWgnX2uiVTQxdwywK/wrHYR+V6ELbQzzj8lIpt/Eou4D+4bhapHNCqa9sdY5vqmE
Rv1Atpmpp9Cqhv/NAM0Y5lmpdLanhvl9Sk364WDr7P76tZol3QZSvZ3T0E4eFTWCn14tRCpwpMy0
jVS0gASUXH+aNWwsIH9G56pU5McpjNTGpS42PPhg+vOIV4rXSoP01tEm6bzYvfwxmtvxASyK9EXT
2+kSC+lI02cnLUYwjxuN2hkY6rb6753Fap0YyDFxRFzTJY8vY6Xnv9Npyj4luaQcvKSdowxBZlVi
onty226MsxpOScd60KfETwHDpPbKoW/eRVz6R8yD3cVoiFv4YKPIsG1Pd4j3Y1xnStd56tMTLShc
WtBpfkCKzTjf//g7iSZcdULjitC6lXIs0X9DJIbnYpA8ecqCfnM5G9pBVbr3tVaMMzuax+G7vb6B
eELSqbigRhBAT6p6Eb5Oi+gSkQid4lI9wtjtvUBuO7rgUNJ2+qlQURrsQcLrlJv9ySCz8iV81F3U
NP6+iUpkX0XAmMYoWHFvGpt6GFqTiNZHS+buCWaqjPSyjemXGJKD+Lb7VAB1ad+tPLEbaEA3Mmbt
M+mqV0Pyppec6UrXsv2WK7Hl3t8WR0ttPhhmM0o8RSnHC1GWsyXbtNbgEn+OwuSvle3prHMtmPzF
tBRsw+u9YYEBHKH5htcUS57Y7Wet8TB7GR8miyBy/7F2bgjaIighrAU187M1Ev6RCUlNp6ZgSuCb
Z33kt/qSPsf5kJ4sY/lW9/FvvVXGg4t5503+uaS9yQHGYjGyyVicq2Im0MNwt5s+lminDiSn7RGE
YO/5aBeAWXlBO29TrnqF2Mj4fVwr2yyeJRxqHrO61R8Ls0V9doxGLsHFOuir7T3hao+xdl3oq20B
rfzDpWv70MZjVc4CM+7pvZaLeo6MsTzYljtxBC/MVViL4RY6t5ttOePfqrQdKWU5SN1pQZbxNGod
xnl6kniU6qZ/f7/srbeKsq4YNowDtjNg2MFhPxSoO2T9kJ6Tblx+ja3xVe86NUjMwTmox3feJNUZ
nR7GoKSrW755oiSFJJoVaxLHaBIbuFbkGO9ckJY88hvZXYpv9XJ/3vJopzKBtwjbICD4jk9aYczP
dH3Md70N1+j+S9wBeBnooCHYhRIHI/XtPMAwBa5nZriqjzrKeZpzyaumQj9N4DIukmLNFCILxFoI
as+NVnX/5GNWeKpSSY9RRMf7/s/Ze3LGvia4BfbSzSRKq1m/dFTIVaie+jMEuAdyOsmP6NQeoFJ2
jiP6M+yc9drj+lNfh5uhGcLRGuD24YU2P1VtGT0oiSSfmyUSftMa7yapTA/AJ+sR2BTYoAK4hxjX
0z99afn8EeLkNhcI28/SNW2LyHfmInvPLKI50CvefYl/rLJ5skrOSxP/B+k6mGlCPY6tpZs6deKi
Cw146f4X26skwefDfeVrrW7emyuiD8Wid9i/XaF5WN8xRTeuI1IUpyGEIUAq6mjvahzbHrtwcv5R
6ky3vGTRgJLV4V+z3KkuIFys0wrKjJtaWmso3lON1KyaZRF0piUCJ3KOTCV2Xy8Sd6t8DdT9bcUq
yakVpXkVBa1mTIEtANHYRtw9O07+H4Z1vFMoAaRJK196825HEIVpXQOitacYCKbqFA9iyD/e/4K7
B2FVfaP9QGN+e0UgROA0dgg0OsSFw52tGTcQM8NpMEUGdxBJ6/VZfGDFtfcOXwI38B2up61OCOAk
ZbIQyA30OWrpDaol5rC8zSyENHz/8XaXWkUliG/8bVuMlIRPgX4Z+tEw8Lx5zjDbaOX8GiLfdpCv
r59je7wBdSDSDYHkFtjNBK0p5ZpaDYFWcel7W0Zypc/OiKimp7wf068UYMbnLpr+Q0sacKJJ8gmS
ZWVzvA5m44SADmLRRPG4ci4lklsnK+nngwHEXviiwKJdQjq9zs5er4JCvzIaNkcd4DFaII0kXzNV
zQ7uAGVvQ1I4rkoEuG3B+nu9jNUrjFsdJMukxlgiF4mqGhRtN8yKa2JR1TyE1qL9ZkDGILVZlKk6
Ne08NJdcLMbat5qGymUS0Dkny7GA0657I3ZLseS/5GJpWp/2pno0CtrbZquIMnUNnRRS2Nc/WlWX
eMKQTboWgzwHi92In06har5pTcp/OLAW0H2meIgS3qAJ0clqRrkSNDTK3D6tMCo3MeX+UnXFcM6y
uXDzskwPuGZ7H+XF2Q/tNrr09maHgWx04kYGbiaF44D2o4IFJkYQfmZI7017hq4AJes/HN2VDG9S
ntKk23amHBUejYpneWApkf4xK5vEQ4m7+Tlby9f7QWLn5DovTW9WoSrd7uw8XZSqTYG5SQVKSYwT
9OZRSyLlGe87B3tJI8o/mp1eLRegpUeFz86xojYlwNOJpNOzjVBWir8VDrBRYEyAb12lkcFsooAr
H7zO3XXogdEJW3Em286FXoZmXLcGLPkmq0Z3MEbrPGLb/uPv3+XqAAl2Tya/2r7LOEdJYtEHmpgo
JQUMmxG1mgGDMu8NA2TnO8+JoAli+XFU7u89IK1F8lkHnNtNa0Zl2GW2IW3Wps+HDwy0augmzdGl
vJfxUA+jX44AjcUZ3ITBEF8Ua66hrMbxKsm6JHVrnyArrBq71bzQxhyLyvLz1MlDF2rKONG9jUeG
JYvWW57WFFp1kMzuPflKpAXDAFrzppld2lNkpCXs+1yX5+eW7gOMgOkoO999cgo8ioUVDMrzvw5y
hkAgsYKscoUdoTxMdKYDbNHKU2RC8dCEpIIHzaNn0DeT68T9cJU7pz71o10fdFt2f8k6e8c2AYjh
Dc1uNHpp4NDaVyGhZHLKYyAM8MKNpD4V5myZD0gQ9Yg4yjWO0yqFil8h0tKcNaAGtptJ5pge/KSd
C8ABTQ90Za1FbxRJDKCVzWxk4TWbE3FuQOk8aemknFfw4H/42mDSVrULAPw3usD5UoaIiyXsc0uO
faOrU1+a6iMC0k59jXQiesqkEwgbbm+0aS5Cra3xpTAzEFRxXUUPg6xkQICa8FQt6c/7YWPv/YF8
49WpdOtvGHoOxXQpytWZ14TiLzdIQ1TFgIPMkIm/v8tWq8YVZrSSi7edA/oTNdpUkYSIWRJeWq1N
JVc3m+ppaBdDIxONFc3NjHj55/4j7tyhpNlERVITlJa2OMsSMfUOg1xKJXwYLk0vNYFtzdFjmNpY
XyBBEEytdpSYaDs4AgdCCYGBkE+5tbm54wp6O0ai5PeVVOh+UiG+5CUxWizMPwrKMYicfdDj6a25
qRY3P/vGxqrLqgHJQcUMuejlTJdOkFCs+aGDqpG5PSzo0qubZu59Oxbj+3lxJLAnTQZSVEn6KXWx
4ki/016cmKznS56cO+SPvuC+mUUefN/mq9zBPHnXOsOAyxwgqIe0amzLGwhh0UFKuXe9E7LQnUXM
EgTSJm5ZUlwldVXRcpbiElH5ycqe6rlyzrWV0nnO47a8xk7mMP+pksv9j74XmoHQ2/DzCc83CqvC
gEReKDUi3qqa+H2tdZc8CY9QBHuH1dHohYCtWpdat94fnYUyZ74uj1x9Up2KB0NuZHCqmD6HlYHF
SallB33FF3T1ptbhkv3/C252VVPhmgjxANVTqzTpr7e5twp0v40mAIL8yXH1GWMkAeDNVUN0vqyE
Scn9V7v70LQAiVL0GyleXz80zuLoqMBLI2RU9dtJcppzskSqJ9Wa4UZOeTQpvQ1R8HcYJpCP2kgG
vkwa/3jJUt2mQ4xmDP4lAwbSg47yD6wE3wzFURF0GypeLaVuHq1MARg56SrbbFvFjyVfRs9BTclj
dqc9t8ypecf5kVTQ2mF//U15qFW6mZHdamGx+aY1GTbTTb7plKq8z9ABDwkIxbeTUAyuMNvyfRbR
/XOkFgMqYf617/HKGAZRqnBEIY9vC7+sNexlUvs40LQ8fhtPS/Fk93W1XFPAreHBDt77mJwT5A/Q
l72VwmqHdlQlnOyDLIrEsxa2HW4q4fROlF16cF/vLUVViGLvC/li22qc9GjW00YAbjWd6tSlNiZD
SBX4bYb69f0jsbcU/S+symwYZzf0NrkpKjnqYMYmcyI9zookfrXa0J2sWZs+3V/q9vTRA6PXQAq2
Ct9t+0aiz6WZaweINbWn1HJbGNoYnbNwzE40SRb//nI7KR/rrfZrqwkaud/6e/44fU2bzkk0opmL
VKL9aWiK0J2WEDSylCv+0PczCDRTO+PIMJ8wusqeKmysvClTtIM2yO1tQqsF5gGdEADmuKO8/iGm
GOOhGvgh4dil75zScDzNpDZFtsDy9Gk23KSWwH4Xg3Fg6LHTrX+99HrZ/PEOEDkSxtDPWVAvstyC
1GmrzvBlI8veLDYafW7VLMng0nqGQJwrjRb0mApUQS9C+dxyMXe8vVo7Chw7twFWNGheIH7IEb6R
NJh6hlgD9XmgFthGFEVrXjppSc7pMFHu5aJ61IY2PXXDYPPRmviSlqP8H7b+qr6IQx417k0N3+oK
dhXskSDrDMsLi0b+qvR955m4mx18h72tT69ndcemLXsDKRnkqKaFBJEqq5b/IaVQyJ6NGs1Jaivr
Y0En4SCA7L5fEhiSVWSn8XjdXAdarKNVYUhxEKa9OKuxQocrmXPN7ZXQPJVaqPtGQ9wqVSV+a9T0
bLEgag76B3tPTSazYnrJX6mxX28+dOrtoo1gyyl1an+Tm858O8xZcUZWo33UyeCOBMZ2F+T9YtAJ
PuiGymEpaRoKh7ip2GwtI5fFh1lK80drlOL3Am3og1Rt79Kl0EFuAYUHIugmwpRxn2kVRrdB3qNU
YY0jLoPFhFFd0aczpe0QnppU1z7cD2y7Twm6Y8V/vrT5X7/WOCLzTwc0hxpnmL5OVdy5hRSnz6MR
MqyNkqMu9d4tz6jmhRsDtWl7y6p1k8tdYceBVZu4741IxSj58HU2QwNN/nzBODDOvJlq2S3E/Ov+
w+7tZFSckJSHWUI83/b0jKGkTe9gYxkyp8JdMFIQuVQU1IYuUmcu5xzbrEBtVOuMUcD4hnaZ9qEY
ltg6KNfXSLnJdRT6sbDrEAVD/Hnzrc3amGIx9VEgmGe7AoGFj9UoyQdJxu4qVJnAuDUOzRa9ZfOG
bWEzK5qTWvtFZ+5zjSTh/w7e6c6FRJ2OcxZjfvqI232r0feo+9UiRy6kxXBpE9FGTJake9PLFT7O
Mx2CQLZj6wsnV2RgXxFNdYsBdKkrejC/rhSHS+PODpvRxTa0j7zFxHMcN4ja6E59MazekmWWSUeX
+npXbj/D2qojiO4ZfwnybCfJFUpxU68dTxrj5Smd4ta+JH2iyw8pOU5J6ql2X6JcHoyTZU/yoxJm
1feo68MnsxR2fiIXKP/afmC1PyeLQvAdYNlNG3OEhyEKQwJUJkXjeao77RyDpf+lilJ+PxXLkRDe
3lYhc6GhiE7Cyut+HQbYKpY0IPIcqPDSA0MNER/q4dC+u79ZdvhxaPOTQIFSolq8mYeh9yPFdMGi
IBepsF1IcvH3ODT1z+2i1uyEPETNEGpS9F3tLWV6I81a/oBmUTN4C+zX9lmby8zy1XytSaB3Tl9j
ywQhUNmqZD9YhrAbRIWG+Qsof+tHM6SdfFEmTvzJtNMa4YMlzz+WdoihqMtMx+4eRhTFHL/sS/ze
DGiotrtgPjGexwmJhoe5s+fFnfWyfATd50TuOCjZx2KuVPONHKd9RRu2j5qLClbim8X/JPu3i+Gn
A61tIstvK1IkH75MHX08eJM7W5f8V8WLEdjcTSSz1CUrl7mDoSvPWgB623we27Z4uL/Kzp3E3JCA
SbSiObaNU4OTlAgAMHep0lJ+bKqxfjSLpA3EkuXPsA8/O2WofLm/5k4RQVlEKAEXwjhxO+HuhqpV
85Ktj85C5U25nl9rZsAnGCTJQQDYufyADkA6ZpaOZPA2dHHpp6JeAA3NdfmzcuyBb5rNHzH7cN6G
kVP0B0niznrwdugZrBcgQ+81lP6RQM+hHQEqyYEIhNoMgXKFDJxrIdGwiiStmTzolnL6+f773FuU
ocSaMlFw3swGcekV9dwP4bVLJMVfRvWHFS+ta84V0ozVcmQJsfP54G/wLmGOEli3XfraSloISswn
+qYcybejNXrzXxu6VyZaevAFd+IWYE46t9yTL7nh6zca6VoVyfWK/yhrFCJkTPHADGoHF+nOK0Sy
Exws6iIrmHubAOuQsCuT8WojM0Q51yrdiY/m6MRAoJ1mKf2qKSPzdP+77bzIF4QQtSbtWrARrx8N
w1ijRU1QutajXqN5uEjnrEoZD1LsHrzFnaWYqwCFWLkQDFg2zyfaOY0RLQOwUg/l2aJ8fTNUWpx7
tTgMXOrOJ1vTXIqXVVzspv8NBdSU1EUTgYXucuEPoQId01xkY3ANY2hMN6GM/Nn0VvItyfM+d3Vl
mDJoWkL/nWVp/YaIWy0nrYG57FeZisbzFMX2WZ9t5R+4PLbpxU6lOhCvejhC0ti1P5RBlX9pdmRi
mFKm40cbN60jd/K95yLJUuns09K5abXqU0+HYJKyoEqcBrH7uTqFWIkcROS9VV56K3Q9sF7dHi+d
m8iYImpwQ1/EQzUiceNo81EvbG8VUI2wwkhQST/We+HPQBUpUWJrgwhAAnZPCbwsry27I3PFo1U2
4bCvWWZUWxEkBlACbTLjs2rW8n/Y3Gs4WnkHpDjb+wR4Pkx2yCVBlcuSN2r0i5i/lWcdcOpBnFh/
8Ot8EqwAQQIx3P8nbvX6tYEamdp2SbNACaOk8agmGj80c/vDoJh5dNJGwzqj/PugWVl8UKTfHmGy
fNqmL51L7FY2R9ghLzTlSc+CpdALjJ0S2dX0YQ5iqZ8Pipe9pwS1yADLWoG2W1xYjPhcQdUtAi2G
5HaJ27Ttz4012ZEnCgj0P9X/4+w8luRUtjX8RETgzRQo03S3vN0TQtI+Srz3T38/dCdqiiii90QT
KZQFZK5c5jfWgF6Bnmth0E0zBNz7gXF3febMkJ7JJCGvvXzLcZOOTKJ5y11lFI/6Moo39E9l126N
6JpHU/IGGpt8hlHWHqy8+5IRtQLTT9Fww+vuVKuLwYmz8iIri4dHvP3TgPEpXFutjvbt7elAFYjj
h8EMS97kQcVYZX2Lkn8QQ8bGY36OnmDm9Zf7L/M2w4MxAASJuAW//8Y7JNGKkTlvAWEaSb0C9b7J
yH10CNrSHcKa2FpHXfhs0ng5GhrttFRXsgJ6IKjXkVxu91Eji6JvtTQPSiQoPodlMz1nWWLKpxy1
sF9RZwzvu7awfBT2+8dUk0TqpUVWZq5p4yr2Hz4tbTtY1WBobsn0AkR1gqZGRm+z+lRHufUQGZHq
wzqOPr3+jQOWWFGiax64lX0CZax2vRnlAcj0DG1hR34/Q1l3naxqPzVOX5wtUJAHQ+edzgcCOyg/
rYMAZAS38aEdanq3uciDYiir82wKNCYUY3o30mn2e0v9d65755I2HaKMWVuc6HkczYL3NjRfmp1G
32StWzbnVhpD9AqsNGhokF/62ta8BFzvQbjffVJQCUBJQaLcTpwl3RaKHBppMDlN9h6j08FxZXVy
EjdTqmhFmY/zU9mJ6GSbcV66RWWOnxccDI/AybdZ4wpoXW3sAVzbN9EiVEfo6tjcBXiqpItbadb4
s0qhfSKdOYlToaT/5TAzPSMoK0Chb2hATY+WcE9esFKIcc+xuVwfx5ahv5eOoVm7fRoPqdeoQ2Mc
HJ+9b/v3yuvf/5Uw0P7G16hNssAupeWNPtZmgHlxc9D53l2FapcWBXM60M8vV5lokIq8Dvm0rWMU
ASTAEJ3TWPSOf/+M7n46QCeIPAH+uxH1jeSRasPhigt1tT4b2r8oUf3E6Ev1Cgfp5vuL7YRgogFx
kB7sWhqqL5+q7+RJWKmWBOmoqskn5iTpVxXHDPVtalrhBSOE8kGW++l6f9mdZ4Tax0iLuAAveNvy
6fRZZ0ptoPne9iCgh4XqwAsTWmCxmraPatEPB92f294v4qUIQ6Jgi3bgjeA7sM6hiht6zWYx0l13
x3pU6ydb6iRQsXY5fFhkddDOdRFn0e8WRarunI+i0z+9/sEBy67ChbT3bz4uikpqytJxYAOIfobS
WvqV2gzA5ErxFFn9kSjUztyM5wZIjx41fPcbrtBAQGQ0gvKMrfWYZEVh5Q/xrD819tJdGsvEOiRK
kVya1dbDK6fxsMJ9TCWhfCetGw4++95uW+9d0FUreGt76yLS3us6jZ2gjFI6mlmvS/nZaJ35S93Y
sT/0evvgVIp4vfQgeGf4UuAXVqDVtvchUHEL05yplRBh7utLkfmNfVZy4P7x8DR0zjstsYqDa28n
YJCkYkiz9gZuB9IAhUAwDA6jMjlEvqXqrDfOUh5xwXbSQlZBBXCVUFhV814e4MhRc4dCCcFTQ4o9
yBnNeVHm0J9zPGvv7929pSDqrbtoxSZvW/oFgJbSWhBxcpYR/lPdNbg+pZ0TouY84CB5f7W9EAFF
CYINDf4V0f7ywWoJlnEbSUmQyxNObTHolg4AwdVZ4p8LuKrXR13qM9pjgJHoDmxzFJEspR43ahKo
bV4/MOa2/WLU2gdKxPSUhEZ7kPvuvUyacGs7mor9BhFXICLSqxLrDWMbBdEYLqcOVR2/RF7odP9N
7i61IjOZ2O9QTjJlmqUYmfRAyklKqqVQT+nUKl87fJgO3uLtnodQpq69dVQ+iXKb3di2wnGSakoD
VOnJL6k8T2oHHfL+A+2kWSyjYy/DDbLTMwKCb7LxVZZBYNjDZja9rOXMqXKEDa1fs98hH1ZfLCRN
XUmZdN/Um+bg5ry9UNbfYOH4RWWP6t4mo5ySDimhmYzSMHo2DFH8Og3S/JTwvb2xcibDJZ6XLq5f
aOvMyREXev3/X9b7rI/WIOq07Nib9rjcCROFQZt8RG2bxDXN5jG12+YkmO95Pcgfd6iW+X1npfHB
ydz9yBxMWmh4t7MfX57MTml7ZNZz3n4edacF2fRLW+jaq3ftn8Y409IVaALb4+UqwEmLuE4Rspoi
KfRK/pU3Norli7aRDgLb3qtUkLhkHkrmegPuXnn0ktNVLBV25XW0rO7cGVPlWvLiwJua5DMoyvFs
dK1xxNHaEUjhMamzVaoyGD/biqyt9U6RaGME9VBY76dST37lgwH6d51EDBdak5hzZJEUPzN5q+qr
01nxiYug982pjT+1SwTWBHHHV7d0+FmMXQAckVrf4DyENgyFpBnkhcKsZ5BbSfhhQRay9aWmATR8
/0Dv7ShYBcDH0WGAYLjZUZOoMgu76CQIEc/WXPSx7E+13bWvlwDkqTisAGJXktV2T8UWg/clLhOq
/r4ZzgmSjp9txIEH9Drs6bHscmp7yMmZQJFQCw8qCFXZObIoD6E3C2TzVkrf0oes6pw8CZZlqdMP
at5NaJZpYhG+sioPfs2nakDKqVBitMXGZFRnXwPJprmqgvibG9t6FeGLkBSlK8UgA/3JaO32mi1L
+62b1ApKRl8N6DnOoXmu8nmKr7I8aKG7zHqkHQTA22sFZbaVc0E5xN7d9jYNVG/zskiToJHVPMjT
afI728iu3aId7Y/dgA92nGOCkg4tsE2wVUNHqdthSIIIMNXbctA1lMpQqTrN6LOd4jqenm1jRM4J
gtv/7C4Ckadgm/T6XYqGEZJ0cPSYM20iUtLFvTAMBGTBGXZvpmWQPCvPrYO4t3cWyFHxomMKT964
aaYiSRwVnQ1sIU/r4cGwGumKZph91CDY+3qsgRAmHw89js0bXQZ7KJGbY7raKKYfybHptR2MTScT
1gEr+zaTowEBMg6dL2DoN4pbBO0RYspIlrNU3bOCQDyW7bQsp0EZ/EWzZ//+d9rdLWAlmZrR56KL
s3mFfTqhvbg6MWWLJv9EDWgeTp1VDPpjpliF4jc0w2s3Q10wc50iLa13cV/Yb+W0g8J0/7fsvWY0
edc2JwnRTeVBz1ZI9oykewRJyLf1JgyixLHOCQ51B4+9uxQ1PDNezsmNaqIOigQyKLDeEqzg4CuZ
3CrPIzpfHuYtzH3vP9jeR6WupHXKB70FiURYo8iWlFJSdUbhTUCaHkUC9sCJQ/0XIMwjeO/uRwUf
AtOIegdJ6s0doVYoqtNyw/kmHNXMReMwe9Q6Xa+u6BwvqTeWdA9QpxKf5iJK6lMVNuKaTpV21J/Z
ec+IK6/Nf/TMdPKvl4lJy1sZNfS6aJksk5crC44ywK2S61CM9cGVsbsWwZX6gFEsDIeXa6lZz6fG
iyYA3qxeTSdpTo4Fny5VIKHc/6A7cYdRL/0mVmGEvn2/Ymz0CBox2wetwEuet9U5lMMjPsreHUiu
g7Eo3Riuwj+f+a9mnTZP0HYhUAQmaq26iyDl9AtfKeUfgE32G00pSqw6xlAtHvtyqLgM8R6cfqC1
njgn1Nqrz50zy/1JR77/WjadkP2xSsZUcTVlxhZV0VGt9hIq78bF3CRdATy2ddLnKnNef7SBwFAM
U3uji7LN3PAcZ8KMenEgmRqWvLWtuFku0mtqZsbB0d45bCxF6OTaAYO6rTXyIdYGdYyzoERf/FmR
+s72GuhI3+Nems6aHs7KwfHe23hQXCANkRKD+V53y1+fKeoW1Dpysm9cKubnvtXtSy2JDtHE3jko
J3ayb1w8AJ2S/4LJ3D5cNZfLAK2PKZAt4ndS4SQPS5Oa5YWXrz9DmbMC5po1dpTwDA++4d6mp4gh
jwFlRO6/vvi/HhMtKaAbOWvH6HicZsCYp86Iu4Mn3HuZqzIWVzrhkvv25SqlNihht07TnDqvTRdY
k4FGu5T8Nhc9Oegr7G0VcKRg26mZbklXaGomyNx3GT5tZnKK1ah6nCTxoVKH0i8sezzQBtpbDhjF
mrpDCmDHvHy0EfGhagROFxRlrvstt80X0UNvlvQhveSacTTA2nuVtIzJwdCMYrC+SVuMOLUaXc+z
YEGX3k/VMfTZkoVfaNLrR0b4BNAOonUIx/8GA0O9gpYKKK1ADofwUamG+pSI/GigvPtAiD0wNAEk
daNyCLy673WbNlc3C8ub6M2+KStHdxf0eT/fj/C33VceCCoOBG567jetwnQoQUdVWRrYTbecJeIi
M7DIfgt0Nr+0bZs+ZHUov7oLyqLIWZAvEydvELoFCL66FimBpCZVNoQycJdV/95/sr1dCCmFviSZ
FmOv9cn/PsY5lukqlNlAA8ULBb1xS6eez2Ieal9SioP3eLTaZg/qddFyLaCCPZSx8VRl+Y+kTtN3
HUfPq9o5Pd1/uL0dApiNXJ02D1rrm+UcdYZXUYg0mAd4Bj2QA0+KYJ+KkhNwf6ndJwOUDFQPhdib
FBIf3gVBYzajLknOOdbU7Kq2ovPiJJZPTTQN5/vr7YVf9j1sdlDGt7Q7TV0cq7BpvDipkp1J5asg
XFWV76+y9wLJnRC34Jq+nXFVOla+Tl8iAmcPzsmAhnua6VReRa82/+FbMWGgQmXcQpK4+VY2LeNs
NAmHIlHjcxnGkeZL0zKdEH8e8oPF9r6WhaQugx26ZDfN1lIsViM0YqEUyZAUlWj0YgshZ3lhXmeV
7RECZS9+gLoBmQppEADd+nv+OmWgTmCeFFxjs5MXn5u8a10EdONzXLXyZ/RllpMaS0ew1Z1FSRK5
YaiE+XrbLIt9mDfp2ifnBbRBmaGa7Gad2Xmz2QnPlHLMjPum/XZ/y+yuSoxclaG4uLcqTZKlwjG1
liRoC6wOYyroS8aI6Jw1kfWITE9xXpZSef0+XQU7mU0aytqr31Q41eAsQ5U0LDq36Zu+WKIPiRKn
fq5O+gFYbOdIUPfTDINfRG2x/ZSqFenOEOJLOFmRYp9DM6vfihTk5ENpUtoclBY7G5V4smI/YEWu
KhovN86Em0emRSH1eJpZ/9RRHV6Gvm4vRjxKrcusdTy4dPY+H0MISrRVXvsGdsxLXIphwOIRWpzk
xTFeIqoeiasWqcO5AB7v6TJW2Pf3zHq2Nw35tRxYx7p/EqLN51Nrux9MbNqDulCqd5YyvaGMNc+x
hS+nFdXxZRbFdJkw6/p0f+G9j8malAdI3932pZSi6VOAJzTiEPZKPPx6kP7NR1hMg2mG/+FbrqB1
2v7E7Zv21KySMqAOHweaWUadh0Z+1XqVVkU0w0ooVe/sgov+4F7auSe4ALnXUWwHrbDN+vCczdeM
FzrcOmsxnSJ7tvHgOviAe6ugI0aBRcZHDN98wMSsoUV19Lzr3Kj8dF7bjdVQHETtHegZ542RnwXx
h8Jq+zCJyMYK6WyAfApJhDdQ931z6kp613AMEy9FtaJw26IuKleBCeQLoRuRv8QATWRL6w46DPs/
ZwWnrqTp1Qrt5eGEnFDmIBhJLzSwHmIoc6/AP+NJWQrzKy7h1bcCnXK8o6T8mjF38/u07p7FhGrk
/W28/0vorK5qbjuUsciZMk6uQkGdpUbjzZMePxmJFLOlzcwJ2lB0bxql0c9zacxvUW6Wn6MGT3lc
dLrX81wBacgO24H5M5pHm7eCNbC5FCW93iaNfmVozlC1Ja2L6Kp6GROp/g9bj6yLyE/Yv8UJi6wF
gmKYpJRKsnwwrDp9GwFVODi7O4FCI/NXcHVYxfK2DWzEN8xZoJseAD4bT61m/5rbqDuTKlcH98tO
LITxT5DgGK287fWo/Z0qDKE9WYUMGb8pqx96VCbTQ2632RsZ9kLltlFegHmpMb3o7cmULvd30t7q
NH6Rd0WrCcD6JlERi121Ge2KQKL3ygAYuE1St+VZaabomta6eWnwHTipBLKD77j3hmlDMtMnEHO3
rr/sr+fuhVDmOctpdcvpfEosyfYjK0wvdKrKgziyM38GPAA8Aio+IXG7Q1FyIQq3owjSpe0CWe4a
bETy3MtbMX2y0PB3C+zSLlaEV6TLkPX1LEEK8PUS4MYhMG9H/dhGjJh384nnIT3BUFnOS7fAs+na
2OfLHrzYnRudiMnPhHpAm3eLBsHzvESDsQkfisRBjUkyhifbimavkZvZT5nbnqJRFp/u76MdxuDK
gETTGfQAZeW2WdmSeZci40aQcQ2ZTouwmAqbi5nnp6UucXgZQIuhXq2lpQJveDQ/JEYXQcE3zHDw
JqtSviqKwLbAtsff8hhlta+mWDF4TZ1LT2kVigyetYpAbYP7lXUZlkm8j5Wp03ET6qrHsEwX2UWW
QyTnrmnLb3pTKvOFWirNXIbw3Q/GRXV0ZtjVfMGiNtb56Cim+nPmxPa1MMw59nNFlO8K6IG93yMN
mf2iPU5xh5bDclq6XhfXqS6F8lVVu/kT/rPtEVJi5ziiGAs1hfEuL3M7dU2RTITgGEeBkYX1Jcep
4Tz06OBlUpX8L6kYyMxhEUHGieXr/Q+4s2ugI9DAQbGOzHM7NoxCpW6KkSGXWkVlgK8k7M0p6t/T
9UAfYxANgqjpEXZ+52CSv8Ojx1YEtPM2t64zLHN6B3Zk3ovq5CyZ7KfIZX+tVS1DpSerLpMoBq+1
wJ8NU9l/v//MO1kM3YLVtBAY0wqeeBmCSmtIUmihJGgIkT+0sRWf5WxpDpRA9lah0wKIjzwGp4ZN
gK9yPLKcOV1HbEMpXHx8B7/Miumgvbi/DOOItR0B43SbkrUL10MEetEYlyJ381nkP4qoPHK22ClQ
0DYiYBPQ/mSYL9+ZWHVq2PnYPUaO8VzZ+BHFraa6LYIJfjkuR/Ps3ccimUU/BtIOm+TletqIU5RT
kEQXnVQFid1lH6dsOJq17K/iMAd1uIv54+UqCPsbveCqp9+Hyr8vZtnwRJrF6uvTCvyOgXVy35GF
b9EbVgKNHSQS4kWj3gl3UErqrdJqoS2PEiD31+9vVqJbBK1KBpzy8qmiUlGTvAYzlxXYnzUViOyo
ORQa3ItZsGxgAZOWgUrZrGJ2fV/VIJACXWjSG46T5SeIuz0tdtqibDlZPhGl8BRler3I9h9rKng3
KkocNy2kRXLgiqXARpWFAeZcytjSLVL/Htbgt/tvcidZYUK+ooLhZDDK3OzCMbK1qcnzOBBmNXwv
jaLmyeL20wRQ+uCj7R2wVWkfKjBDpRtn88QZNDvu8HTG/5M5ROMEnZplnlksX7qo+3r/uXYX45vR
D163/TZXgHBvS1qqY/bdi+7ZMeLIzXvZPle4c58m3sXBrGznnK2PhbgALXya3Ju9Ei+6mo1aiURN
nsxnEon5YYFL6t9/qp2vxSrks+Ru0O22qWXcZeM0KxNm3Gq8vJ1a3HBMpoFPfTseoTh3Nr8JxobM
khN2m2yZMt5BGKBEAYMWRw8SOc0S31z65lrakmPgLWgml4ZN+sWpF/Mg5O89J9BRSBvMlKhLN/dX
oZX4xuAzFExj1qR+OObKxzAZk8qXI3U+33+pezUneAKQKUw5aWpuz4CUibAwa7MIMjQMT8qshX4q
T5mbWJ10Hiw1vMaK84lCEQ9ko3AgJSuRb/fpwVHc2bKrGxv+D1w/jArXv/+rbkBrvg6bZMiDTC3F
Q4ESjjeBVT8buUOSNiRHOcrOF15JhGuAWzFG28dW5VLS69gqglGb5AZpkTj6Jk+S2vqWEs5kLrH5
tk2j2J8hJP57/53vHBdAfkBHwKowXtteF7U9cpmHeh60ORA/PnBovBOy1R1pKO0kf4DTyPsA/mNc
suWwq/nSGRIszSAbB4Ey8QA1lvv4VLSA/Gokvb22afPrf3g4Oo5gfhA6vSl8RVKhh9YoRaCHcvuY
603+0IxJfVBe7z0aNQksWNpw4H3Wz/vXdgGHqlepNBcBkyHjVzss6jVUrPS7U5UabBqBlBPaw+kR
Zn3vy60jZRojBuDjrS4uMBXgi2FU0BVP+1PaWDGim+p4ABfbCQBMeqAZMBFCwmHbHwtpfEM9yspA
1qpSdoHxaN+bpC0HbCnFoanZzkmgIc3JozetYLyyCd51R4Y2SCEnITSd/mpbY/vMtGX41jpKVPiW
BnTSw2e3V8BfzlNpXO5vmD0AMD8AIhSjSwqGbY2ih0rKrrGZ4iwT5JSl11PZBSfW/GgjJ8GIrzaq
5ToQNiLXSkX+r4Zr/ZclaqefdafaCb3lTiiuBNc6PLi1d74ENzZHSAHktQO5wj8eDUGTnybQUpWF
PZ8tLdOvVD7ywWvYCYCkIEzA/0SlG0KYBITfpAeWkcvVlW8s5fCEOWKPNdpqvQ7l+iAI7b52Ii1B
COjHrSO5ZGQCdjHIj94JuzdtYhrvyP1r+4zb6myf40mWFvwDp1T2WySfzUDLzOYjaquouFu9lMgP
S55qVzD4yFne3xJ7r51qZ20HQkvDYPvl6ZaqaCyViR1RJkb+S4pnuO0SEh/haOivh3nzxtcLYLUR
vGn+SqqdTeQb6BNo8W8j1J0nu+mHs0bz4fPrH4rZFjQUWpCrddXLh5pgDIWxamRBOqelP8txTHWF
wFyuztZBPfKnxN1MYpiUr2BTivDbFBqXTWOO4joPuixM/hmLZnnfjdkSumPqpA/K6OgXkw6M6epJ
jvaOXRqnsaN98+rj4xBYGLHZFMi3WJVEKSQnKbU8qDVl1D2YhX3qg3VbQW2z2hzJhN5uG4dmPRnE
Wu6tZL+Xb7hM+8GWI9Dl1ho2y3TOvsym+QOhV+3VlxwrMaEkH4UIe9McH7jVixDx+UDFQcs15HB5
qMvsCH9ze8mxCjpMqFrikHsTGGmTj9pgxwwm0N/9zD6RryRx6S8NvJ3lypHZnwYZjfmDr3YbiYCD
4epE4APXd9MzSrmzkzqZECVczOwjSsAqjOayfWPOei0ugxYr6vn+0bi9VlmRYpaePLyAG7iyVTYU
aIYeB2MscNoeu9yXKks5iLB7r5NdActixUHcpF1aSbBrGdcHbZ2Ja1OWymnOe/tNjLfamVKg+7jK
eb7+KDK2Ryj3T+HHH5tMJYopVJSFajZOCtVNQ47e4vSRR6Nw/tigbPt7ZFr6oPRNdkaEULgVnPHi
4JPuvWCiHECkdZpDUvjyZFS2PvJOGObQSc8vYeSEjyQvR22Q274fQ0N4kXSqTBDK27ANvmNWsH5I
gkqS5v4yx7pzlbi8PwkVLb+z2g2yDP89yj4AwI17j0lq8+71OwmEIZ1WlZ1E3Hn5oMj2iS5XI7gD
4SAeNE1S/BGx3IPe394J4WiC2aR/ZZAfvVyl5yX3HQY1gWqLxZvzqX+XNip66EL8TDLALvcfai+u
EcxNelgAh28QcgUqLjjzQB+QFYKb1GgarjSR/dAhO3awUfbOCC6OyoqQW8uxzUYZclVj+1lAu6Os
8nvHAGKOFikME8uMVpXlTlyXYu6/3H/CHZI2XRHIuytHmWt/W/P2s1SNcknBLYx6Cj0boI03TaH8
JIC8/jbytuk8OPPKxRDp7LjUinp4qpfFfovnlsR4pxD2r/u/ae/MrB93ZeCSFW8r0hwFRLuZhyho
x1j7mQq7eKcP/8HQdb2m6UIBsQRCva0FJVuCqdEwGrCNLgysERkWRx3mZ7ORjyTz/wzEXmYFfFgk
8AiAjKtu8JzUwkhOOQT2JI0zzFxRc3iq8zGf3UWrWzAaqcAmTVjIep0TrtBPuAnm4mcjygj2iNp+
Hcyqfyt3Xd74nVkP2sW22PK06LrFdJeo1BUXCUeNGcwEKvZsd45xwjGnai9SL1enqrX1jHZCHX/r
NGecPa0dmAMo0wJ6y1Hi0vIW8LqaOylSOxxE/53PuUp20S9FiepWKBXRaXI9CQTFVDqflD4znzOE
2Q/K0p2TyiLsYXw+iIXbCCi0TO3STosDyEWdj184MwF1qR+NYZQP7sydGAQ4F0zI+ilvqyY1Squ5
XjEv+igraMov49uxU6Nna1nUH4U8DQeRYXe9ddbJPt0R8hqsAsl8iztayhBJjGPzGzqc2XWge/kW
BV/74N7c+1zoclAXUkvdsiSkyhlQx4jQqWvknvmcMp1gqHcHq+x9L54HLWI6bbdN7losSlvCvAym
OUseld6s/FJSFQ9qWHVQ1K+Rc3P4VslwEoBVOpwb6uWdUaLHiAsJAIeoMeZfKVqTXs/8/jr1We9V
kp08WThFveuSQ9OqnYdENZF6ap3K085XX66sdArDRQ1xMoc2kHFG1zN9E+dJ8z1LpO6f+0FzZ5cA
UqKPAOOLV7pVGTIbbUZaeaUTyHN8xsah7LxeZ2ZcpK3UuE2hqwcF3M5GwZiXqoq5CwS7bQBNNW0p
prjKgyWSSs8cCu2yes6c7j/X3juETkB7Yu083zgUmZIBJ3GJ86BpdTrcIooDjHpND1DakVTH3lLk
UMC4yS/olW82CrpXvYPRaB6gw7X8wFFQhB4DOfNbDEfv3/uPtXPdIwgD6MZgWsqFv1lrIDjriYFh
aqmO2bMyjXPjhXmrfoxDNS7cSVVK1FLL7CAW7y9LEw2rOIUZz/pN/+re9Ss7uZrB0Tb2VPRuT1ip
3CHKjFM06ZLhNaiWBbM8Okd2e3vvlikMqE9w5GSpm+edOSX/TyMap970Y/wFPxUazqf5JKsf7r/a
vaXWpit99ZWNuM2kpNRQpzS3uAq6wkBxBoF516r07JSPGnCH+4vtBRfuG1C4YG9uVSdGLJLn3MSP
Qx4N82ubTQr6tlprPZhZYzwkS6VdFdhDz0mR6Eek4L0HpcUMPYuXqluq9vJj6iBnZ70jqzBsaC9l
rS8nuY7rcxzb4uCs70WXv5fa7JusHzNRTQpTYztPzkVit+eR2+P3osV4DtVR+PpRKwhoXAX/NP9W
csXLZ9Oktq7iAheCXhl/x/oQPmVtfATW4p7hv9ncDetFx3ahNUQvbhOhEUKJGTMAmgqryNA/5ZQ3
S+nClpfg5faqfM6WuLXcMFTTzkNMx+i9CAV/ymWIJVivFEXuWUovzRezts3Km4Uhv8flRvtqtbmw
XJg1SYOfQD4ZvqxnrfluXtLmdwpFKXFtu3E+idQoiqtjIjdx0exaEac2KsrWlRDoDjJFwdXdydNQ
9qJiGn+bcmHjwFLa8jfFLBzVF6Ak3w/DGH5IB3NpT2OuFpVvqhMC7k4ihidpctruXDuJ9s0upGnw
9bQXtVdk2pL7GWMax2+NeuhdTHQlCaPRZXkzqVplPlRjD9Z9lIDcew40119GS2H5IaTTRswIzVS5
qFXTQn+cF/q0A5Jz3hyXaeZ1oWRN7mx0jOQXYIt4Is550b6BcITTcJ3ZWUV2UU4/cwQHUbimtwQy
pRDTl0lM6WeilLW8bR2LuZQL1j8z/kVsckIKolWi721Sx+NDXunOJR/gjDxI6tiKE9m8knhaKtvZ
KZSz1DzJudBxkdCFqhHXYk3ySi2J3yzgBTIfr6f2f0SPyXxUsylWT0KSGnBRY1IMn5OZIsdfbD0v
3i1l3X6sktp8Rl5P5O5ijlPzbjarqHKzxly+2Ubq/BrNZT47Ex5Wbh8j9HOVFLOxLoVc5ygcjsPw
pk8LNX0e23EYXfinwvapK0fS+9xIhb/kA9zR1Bn15SrjjSdcIXPrnZDptzJfmXu98arRxNmwojfV
XlN5UHJXZFWt+03nxI/FPLY9xt+p8w0NstH2uqkwPteO0RauBVjHflalcQyMShkzlIXh/HoyF810
HaJyrpF9sHM9xt6kzRW3c2BOQfSpxs7PwEfVD0oamXhvcVnUrj2I7t9aR+bPDTPJrLGrY+LstbjI
y49VtxhfeimMAIAZSeFlfYGoopkyo3ZnUG7i3UAx2bq5bdbSl2JqVNMT0KsDqWqXj1qCyP27Apvd
xSVnSwY2pTMPD1NcN5+HuTU6V6867WtVq4tyRmjVLH9jSanmnoqZxlEDaeeupC6k/8ckj7xjWxlX
6SRg/EHEMPpcewcQN/zk1I79K6c2/1i3yr/NVM0H18lNSF8JGEhAcUGS7NwopbepPVo1DALsdObY
a1esXRVLyWmWjJ/3L66blhEdftSaKUnRxmStzYU80daXjdHKA7NVs+/25OTvhdaZYI6cpPtWoc95
6dO25OTN0xfwukl1uv8Dbh6VkRN1FO1H0lVGiZsIPyVTu2RjjW507ZTvp2iacWgMR8q2Jj3/l6XQ
zgDazZWyRUkkQ1EIR4YIGI7wNfNCLNATKuOsSuGRTdX6q7cXCtkco0MUbG45CnG0AHa0C+a99Vj/
u7p1/VJ6JmWvf6BVG5cbctUM2nYVRYy2G2B+qidt4Ng2y5Q4nm0nxo9VPnY52JR7lyQFL8anQO5W
cPHLu1jvKm12CgqoFKb+kxNr42VgQDxdTG0iba2deHrQh0I5lbIyHZ3CvW2C8zVtMabNgFA2Hb+i
BnxHi4hT2GIdmXd6I7sq6z4UUte9Xg0XEA24AHR5ga7dwGkKM5a7aKGPqipw/lOVEGV306XFjOTg
nf5Bnr7YKCt0kauSN4pv7U1do5qSWSLJykA7yZLRXxumj3PjtD8XvbD/Z0Y695Wc26nq5k1TPKdm
E9nPs15pkt9Fkp2dwymLv8thITOyHSls7++wm2++/jzs1mAiMBu92WFYds46dqV5EIVN4eGpzj3S
LqPmZ5XzYxCWdrLtKfPCsDgiUN2kmqxMpQC6fIWQItP5creVShyNou5zypBwOklakZ+yqhouRmot
T2pszEf9lZsdti5IxbfSd6katpEQ6eE6rCMWLHA1DspZnjhW1QcoKdlBk+pPoNl+dFi0FCYMImkJ
rm/9r/IL15sZhK7FJFJdwsFVRwFie1JHQ/i61jXci2Ftly4Zy8qqrIsaSds5af5R06R8L2Pi9Ek1
Yn32lxlG/HXoEct2i9hoo6vm1NbnvG3NESOIKv0HuED2PVNDsEvzxOOdBrVUltNYa8uvYpIQ+6yG
EHADgqtKhnVe06hf2PN95ybtMg3vm4hO3clqIZUyZYNh75L2mDTVQOl9r4UwJpdywIo9HEYTx+Uq
HDpXlLi/vCFspR8bZKBCV5nt8ev9jXkTYPla8AbpWaOABz9SffkKiyIyp6hA1j7mWU/mEnafjVhK
X4urW1ehC8Y4EwbOTSCQrQT3KznLAznrVOJcLD03eX2kankLAWMZ5lPEL4qQ2+lQnCSZmYEpDRYr
jC9ZFo4n8h3Zn+Kk5/sroRdlqv42irsYlzlj+SdqLO3tyNzav/9Wb3Kd9YcwBiTzg0QIC+rlWzXH
UKaTxdw/TvX5hBkRwV5qmU3L2uSntsSeJDgeHIe9GMNyHAUd/9Ebah0nzVlW4Ak9EFH8Txj58JBI
wrZc6kvrHOql/g/8sOQ5RJT7iHC3d+jR81mR3eAPyIBfPjBbq+KQVUVg9vP42MjZAN4sxBptcI7k
f3eXQuSYliqr3ajbJFJFubdClxCjtmlwSgKmCmIBU7rYB4nOzme0ZQasqLLSlKPf//KpqCKENqPX
E8ytU15mPa2CKrXMk8KowavqqHyUrbA4WHTn+WgooQ4DbpIJ0jYZabTaJDNf8gCp7e4fDUfK/+Ps
PHvkRNY2/IuQyOEr0N3TPR6Pc5gvyN61yaHI8OvPhV/plQfQoNldaXV0VutqoOqpJ9zhEtdd27mx
OltHyDpl53qgX4ZUEO3wHdNLGmdUED2bpqZsdOveUK5mXedu2WSIE8aT7ALXT0512tm/B0aFfhWD
uUtNublLINFcpGI2rnTB2kWtcnYDIR+pGe1k1ox76QYh1CSDNVxdYItykDKO3CexYQGfQuAxJ1gi
UnfG2qH8hBlQ820GP3weUzSiUNvIpruXT/PuO1rGpBzZZeK0ipHCBu5SU2rfZjU17+XOeIdBBcqc
Qw5TCoeTg1xmbznmOjSDGVtupQ0rUxQzE6f8VtmK9NkuG4QHjBzl0arPTrM1tePBgluUDW1I6C2Y
TYJR2g4tm74qnCxvwawGZvUWHFF4ytsqQnfJSJPveBMN50y0leVphTN9Ctqkv8J1Kg9ypL2NT8sd
ij5V1NYfVB2lrM51QDa52cT3OewndHt74bZSHh/E591XjHMWdRq5GOCx5wc7z+RZ2OmQ3+zMbE9W
GDsX9FKyO6cKrft2rq3vL++gvUejt68DjAORwjM+X0+NxmoYzA4+bBg1T6xkzB7Ky/pno+9r/eBz
7j0c24dDx8QJvdXVgekwmw6xsErRWsJdO1XS+aIIVVxKhEm8zhqj//BwVNk4YtLSZNcuD/9XFpYp
RWoFM04JFSflMgfFh94Zx1OMJeqX17/Gv1danvyvlUCVKOFMOnRrGTL7wMJS+l703fCPPWqY7n0x
6gmskRZCpLE+82qDC4yjUBJOTVW6JTi+h6xpcZWC/fb5PzzVghmlGwq/bZ0sTPBeMeMFHZXIRXuL
LQ67X9rEtwEbNumg1F122iplXiDbGlODP3pnq1eY0iqT6RIlty4KO2+wtek+quz5IBXZe3uLsCap
ubFT+A2NGestcFh0qmftczJH6Wlsjflczc1Ri2fvgShwKDeorJbZ4PM90WcO/STBoK4JM1SJaCff
AO8cIdh2cis2Askr1wDT7vUQBANuMxkFbmMQNtFFlZvI1e2puRq9GZ0im/ZsLPrmQkJ4FKr2XiUZ
OhQOcIBbPnluZqAKuNSQ5Upi+BrydEcXKvWyMS3PL2/E3VfJDQdKhIHthrrQmCMmU5GZ3UivYTtP
LZqavXUEbty9bcimYHxREzMfXF2n6GtHY2MtJUfgdKekSWYapXL0cdLm5ExymSUu+kjtSUtnOnVD
12BYbJUH3JQtapg7b2GlQF/g4ttkrEGHnifFT4aXeKuGp0QNzJFeeqKf+wQpAkAldg4rWIJo75aF
U3eXssxRNE5THFuptvPcBUrQXcm5j5pee5uNmMMvo2eyBWvXfZgUgcoQoAAufT+YgiGGaUnv8rj8
OQSj/MNBrO2pZ+RwcHPsbQBCA8UDddqW3qsGtilpTpXdRrk3H6x2iL8iVXIkTbWXVXPLA96Br4aR
x+r7Y0ahFmmV5zcrtsJ/8m4MvzlSO7nKCMkdCNHoOmN65O6+d4x4pEWTZwGEroNsq2OhY7fIORm5
IT/kypRXbuBYre4CyVJ/vnyQ9j7gogCHM4hNv3uNkDbrxp7lnMX4MVBqtXioLuhFBOTHdaRf0ASK
3o5CHny6081Bqb0E8FWAX7DK1JeQ3On4LMrVf92RUZWFiHISDxko6R+EIv2bjpnzGyuuiBq46+uD
UebOnnm23upr1lGg9s4yAm8zpc/cQm2nn86sJv7Lr3R3GbjQ8EhIaTY5OOEfemOkpfD3S+lBEvCV
GeIeZDJ7oQkBhoVJCfRD32il8zVl5pbYmPWR2vd3CA3RSsKu3fTNODMVXzLNWHGNojNVN6rbunBx
2YkzP8dv7NXjaASrkG8F4Ev5yUFZ3dSyldYEP3JGUeZPmpHiImx3pgfqtHz9bY21CRYIxGRcQdaj
AznQay1pEZrsurz80pY2XauihB2YTeZ/yAyWj4ig5TKo2AB4e4b7WpfRiLPRmfhYWanxGCVV4Ftj
bx2UbXvtoKUpSKihKcHJX6UG2IAUktmgqmY0egf3ZFK733lalT9rWVRvxkQJzkrWCEj8eKidoFD2
V1UrOsXFy0472L878YcdhVsvyDNUKBzn+bGcmrqyJYUkWTWj8GtXT4pnDGV9y7JwOr18VF5eCqDU
86VKbI772QEmFU1B7JVdJ3xEq/K3kkbh/PJSO6Ec3gBKhvRhnAV/83ypRsMMuFkS8ihVwCxZ8BPG
KImvztimF4Ey+t0UHWEntpEA5BJwQfYrBRw3+PM1RzUWbVLUtNLHAAe2IDQ+UTfKR5rA2zjKMmxG
GkBLXr4u2bQotIzZoZfY9/Z0isNYe2gGqfADqTDfxE1zJCSwt56KtCGUYDYtHdnnj6WmotRmhbZP
HFWK21RK8KAOUfpW1XoT/BLGOS9/ur3XCOMToAZD2aUH/Hy9whydthHwVJugtz52kpK+bWVFHKyy
3YuYRGE8wUhSI6NZl1GxTi1vIopwG0j9/0EzNzinXTQ+aHJ6IBS3vXNZiQJ0YW9T3azrgFRnnjVF
wOeglFT/zA6uSZ7VysbFDkaGAuiWXg2D2WtsYxh5cAz23iVrLtQPKh58KZ6/S3AcsI01QHUltkrX
ZhyVN/FYHSFJ93bIX6uoqy+mB1GUT2rBjjRa+V2oTum5iqbpbCrddwng8+XlDbK3HP6Ki3kBGeEG
AZl0JOaw5JE6nqrWKwbJSlwMLML72OyaS8N/c6BftvcFmYuS8SrAzTYTbLPRlGCAlXirFTG6ZmQB
sUFDAam/Mfgogd2mKdkn3zF2d47i2B/Lv+dZEz0ncFHsn6Xo39R34Pk7Cqr8NiRTCzbEIoNyW9zA
Fa9nPvKpEqlCFJVBomhBd0vHTnoDah8jK8wgv5LPmT+QWE1r1x7zJEeoKugP9veWWQApl2EqJ5aU
crEgeL7JbDU1BoYNEPzAgnwI0zI9D3UffELDqH+DZ/R8B8QLE+sMSxGR27KLZrPmhX1jP2SlFR0c
7D97ev3GAPTwiyiKicarn2PIoKHitodtC6G/cDszD2ovSTX9NuSDXbtdZBSxj/lhPp2loaxK3x5R
AHVjRctsD1iTnrt2UJu2B5gX5+lQaaP4XZLUjeW1fYIfmZXPYK/iyKbDP7a1Kh88wnIq10/AnUwO
QkgANrocgL8zZWFHZeyY+c2h9jvpNJHOHQpDcELt+kENUPdxMoTipmoo0GCtj7Rsd86XgcEm+vwL
QHZTkWDC6+CXrhY3u6+lx0Hu27NiZMalLifHoyd0JPe4k9xymDXUFylM6KSvIySHSyrCEIMXkTjy
dcKnzxOG9lUfnVJ4xjTP2CRVJQgEyNr9WyGM/As8qPG1bx2ELqdsEelBAWNzr5aFiU8808wrTrLf
RK3n76C/m8vY1birqzp/1OYaFJg8Zwsey7i+HNQ2CQvzqYUiDCV30YhfD1d4MBOrkNG8OhJckBLc
2COzo/6B0cN4zlUsTmmeHpGv/0SPZzsNwewFQMsFZUFFNFY12Wg7s53IiXN1dGQH32iqCUmlGVI9
vdeN0fmC3LSNyFPWxa5Z2+Jd31Wy6eJan0R+iqzXI708WboLnInJ4Ryk4ceCzftWNtFFnfVmvid7
UI/qj83+5EcjSoDYMp1dRLeWcP3X8aBRPY5ZKdnXXkRfEwzmLroVpucGqr/XNro4yFp3liMvNiGc
An7fcnowBWyCxTD1ilrj+CGwmsZjQoz/9xRKP21Rf3rtRoCMCjiBptoi3LneCLYVyr2O/+u11AqN
gVYadG+0Xv0mZYH+Lke08g4kaHtwpW6yIRw58J3F85XOrU7P8vkrHfNK9NRGzhWw0XS1dWF7+oS6
4DAgbvjy821SEpaiTQfLjmEiQKNVcOu7cgyDZmTLmej4+TbqcuGdDgbk35fX2X42qArQhBYyCC90
rQjXG5wmelXWVQyZ7Sd6Jl2tDnhPMMfxua2EcrBNNkEbfSo+G4JKzJRpp652ZasOtsjVxr4aXVi/
d9KyvRMAKu5Coypvyuj0rmSV5Vt7ROt80vKj9vk2fiDTQbGDFh197Q24ReiZI8+tYl1zTQ4ekXbI
vjO27FjVKIwnhA25lB1LhP7Lb3m7cVgWOS4uCxKkTbLe1S2q8XAsrpElzZcUfLGHvKhzRks8Odg4
Ox8UgiZJGM0jRh/rjRPmIaqDWi9x7OXPALTV6xDL1hk77sLvqzH78vKT7Sy3mH8g1wNcnJO/SiNQ
K8zLRRf9mpj1kLvQvZrvg53Gb8cyR4h/mF6NhwIdAXOOj8hYf5noPj+DUwOBjk6Ac7WHwv4oiUp2
EzQfvwE7Z7qj1L9ffr6dDbMITi6lP2GNffN8uQ6/P2pVxbkGS0U3wLV9O6Wd8qhJlnBrR+mus6x1
55cX3WTSyzMiVMCkZ2Frr1NFaCjAU+bauba57oSXEKezynXyBfYxgzJKr4g4Sk9GVig/yrxuj5yK
t7GH5YFnLKpuSxhafVO0WLvBNAnlNQ99nmwtvQt4yIOu1d4q/OnIs3KPcxiXnfXX/WQnmtYFre1c
RS30rwIN0VsZh6/uOxpsFgY+BqAWuP3rdmoeNmPoSJBnrbigDS816qmr0qNseud8P1tl9cbsWtdD
+vyIqk1OcxJOBW440GSXrsPRtb7z2sAJsye5E/g664Adlmx7PURR12pn4SvdpF61zg4OAtbuKnwa
oN4q/e8192uMKmeQyOiZz+bzVRlTsPLh/GrfQj4O0yqLOQ7ECi6E51tACRUlFzVij1pSfJnbILvk
tRJ7wjKHg6yVCpQ/63kOR56+YDLQviMuriEDai4GdYyxTG4G23q0ShF+69GveFRmOUrcTkuRGIqL
WB/docwRWQMXomZfit6AUh/0nQkSMorA9epDfIegB44LOk3Jx0jKkt+pGsIB4UgD912YZOlDbKIe
5kdJJ/8jl5HZuVA11A9WawESLWjr4SyZ9PpDZOfZ5OY6/Wc3JaXFxFnC38MCdRt7Thv36jlTWqF+
IinPZddAg6c/IT9ukWhmuZz4pcAl0MP4lVnXZJXmO3NOC5maR7KykzTo3GxOp9j/6nYqV7AXQu6b
tB71d/bUURs14ezMbjSIeXpLkmvcG02NYmQ/2vKPcnSS31GkWe+h+IaBP0jozbsmzie/9DorPmQZ
knOXguj/iEZSUPqDaYG/lDsp1bwe15eviVSUT03f5Y43GEZu+1lfBQMOmFb0KbVh1vgt9LuTFthD
dxd0o/kgemlsb2UX15kvNYH2LWnhYNCq1xbMTpRKp6HTxtA10WGUzqkSizf5ODSxN6RS+hQjWBXf
Fch+ja7VKLVzxhc7KjzbkQT40RixB/gvI3JjnWqIR/zNFOEHY6tWnp7lQr/ODaJO6DklX0t04QUO
jBEUFymeO+EaTWubrplGveTDKLM6Lyn5y7Ulo3pEtFhKfRFAFvZN0jaZj2RKdCBaLuC3Uw0GilnR
pN1buTXWD5KaT837JtTkX0U5K5qXClQX3F6IWbxTgzS9JGaJu0ZIz0pywbrU/1R8594b5jRIPNEU
cEZ0eyzfz9Y4WK6ROKK+k1RV/EaJIIuuNUvyKVTINK4R24nzzkwqVX7se5PWDIVJ84ZYi4QCSLgK
NJaVWT8wR4lSSFJ9nnwI4JWWB1oV25CyTPkXEiIReauIEdhgonRElK9c7Mb3PgzaL9wq/WsDF7xD
QFd4K5E6b5E6VTRLDMFxS8MZKH2bICD1ZMWGc5DFbp5lWYXYRSbHiAdw//PAlfepFFiSmd56Qi9I
mbq7gebJ7l5OAzarEB5pLTBrBwjE1HOV6pixUGToePFtasPhXtGa4GSYRX1QUu/dXTYXMVUiqemG
1zNxb434uqAL0w2xDx9qZnLfJX4dDEcmQ3tL0TGgVbOIvDEgf/7aMDVEeTTOUIOfJfyTqNWAlcTp
hbqxOWC57yxFUgr9m97WzmRDVptyMBIhXYOk1bxE1Pm5Emb4Rmt75whrtHzt1dUCTwm3AG5jvE7X
V0trmPjIAQLHE0PvTuYkpyejNLIfUh5mbwZ8EOuDHH9nY3D5k6MhOL/MpFZJaQZVWC37IrjOVjP6
OQ4VviAwHXUsd5dZpkKLgv9WvKsFXZ1hF0uGRu7pZ6JzPKfGvd1GHMQ1B1X/x+jr9M6ccs3PzbC8
78X0k8OZ+eFsFndDpXZeW5f9wbHYScnpW6NQR7UBCGGdODJTwsJmDu1rY1ZYF4ROBLJfyKfWsssn
fTKNCxnsEbZmZz+xKJjwxTZ3y4wNCOFzBhD72tFl9gO0Q879HAIL6CTrIFButxNN7GUQQhKziJcv
n+WvxHiabWQFjUq9KmGYdW4UjkH8pZahTg9F1MQ/yiE40oTYPh3biak8swLGrfT2ni8ZFnBxx6ZX
rvE42H6NbuYpUMG7J4U4CtAA2tfHhUUopvh7ecgNfqRCznmyBTOlRO9tccIx2jyrchiYXhsh2uBO
Y2X9TgvM2M9p1ia2K+u5ZZ+1MqgSDzV/67PKOC/0af7FgT8OIZxSsEIj92xplW6qqY3wow4bc5xo
S/Uxhl4/4qtckuEhD6ynZ6kZjHdOjeHwJSum9ikDsv1LSdL8i+FMoXpx6M47VznETeCNRsjSvZxh
NBeqM6r/mm1tNGccNIZvFuKA012FKpB1CugEfi8w/4nhLWfNfG61LDvPytAzDaxLw7ourPHqrDjJ
ZPtmjxjIvdQ1pCohYju6b+hZ7HiyNHQIVeACE5yicgQqrJAdPuWQhktcMnKRuCrkAcOPbalV3Vp3
6o9NA+GZVMMGzoC4n6V4ZdDRXEAWXrNQ/+7ryCWtKgNXcsxJdfUsTJXvY16aJSD4JoOokmrJTyOu
48AjC0j/CZmG6ecidpxvUmXDYXHCIrtvFCeoLzWZTullutlE5w6+/c80V4Ls3Blj+0FJqy7B9yAu
R7eAlJa5pdZpb4Z5HuZ7rXKi8MFJJbv3AvBc34whNsljIwv56dxJ5/tInobMt5Fzab1ervEu17ug
/LfFjxY7vxKJQF+Jg1SCp61Vb2wnS3sPgZlJd5Mx1H7NWZ4/pW2r3eOtUg4nNQvHxrWsJBR3SdrI
d5huyq3bOTkYkKGQ/lVNpA9tpTaepsGR7tJezX52dSO+1QXuDHAfPqCdU3ZBrN9lgeZ8nFJtSk5N
SH56WqIhzGUzTwo3mpP+Fx9dPCRaNyvvEPk3zZOt9l32HvcrTEx72I+1L1Rp+tTHI2yjPOv7i5RM
sXbSg7xFl6GKnUdkniQB/3yImaGYc3vKbTWJrkWnBaVHylM9ZRmkaFePa6M9N84sp3eWGei/yrFy
hE/VKIFqi8h8/KybYbCOqRGchRxWhae2ehf7RdOFbAFZGuvJHZSx+RBA41+8v0tNvJFDCge3LRrD
8gc50FIXu0FI5+MstXdmn83OHaMJhBtHDGAfhRTpnAZz+DCXgfPQlLr8cYqYbd5VYZvFbt6b2Wdm
cNnE19TD+iRa2w4vjaU1T9BaIHZV0Bn7H6E6D4qfO0Kh8kgnQ1yiGGJAHjd16s6tKCMvUuxq8O2q
z+/GWKlqnyCsfmiVyJjfOtLYfK9L0/lp4Ucg3eMGL7f3URRSXkhhXN4PkRnZp7BNBuA+o5YpLmSI
9rFOtQwuIzRy6TJJKGrBLw6cz5iujcNH5KR4lWrCDud8EuQfS1KI9iNioHHzflaLJvS6jNr2xldR
gdTP7dcApTLjohdz9akqazH7L2eDm2uPnHNBEzGqA36zyQbtHKVuGGYM/EXsjdAdEWPt9FMW13Dz
58Y89eWr+TPLkkQTkMaLTNeaXGaVzAbBMACzz4fh3MbYZFRNHfn0J+qrNVux3+vJdFCqb7KOZVHQ
hYtgJ4O9dZJYVOUfUWpIgWMTfOnUVH9PcXekQba58f6sstjzAtWgvbe68XpFi7E2DqFMjCL3GIYq
HhR88aHTyyPBryWrfZYe/lmKBuui+YXC0+o+p9yhD46M8o1rpY/doaswO6lToIuILARuiy8Q2KYy
O6daHH77D5vmz8iKuTjdj9XaZUwbr+mAUGGeZXlN1Vr01/XxlFktogpjnEoeF4H89PKqOy8X7CIT
SsYl9FvWwK08j9DbGBYVjCq232SYZLvCkpInBFCPGvp7SzEj4QNiR8THXHXeoP62xbi83HnWU6+f
UNpWtLzwOywpXtuwpA2MCir6B+Sc25GTZgeNPmaYXKiF8hiT+d7XCC8cJN2b5I/kCDjPcugcpD63
NR+Y5GIRbkNvDaJWKCf9yTaYxcSi0F2HUv6glti+QBrM8iJ9wCSdbuyqlhjkCKf5FoZ+mLAjWknW
7hFenb0QpvPBC9x5tqVW5uWR2m7VlK0+kGDE4m+XhyK/E2mRnuqsbS+ilCsPcZLDue2m57c0zwlc
VNAUm8CVn6e1oCsMs42H9Ka3cTb5Am1HCadqLXufS8lc/1KVlNwo0tSBsWwaTe+KEdenPpoUxZ2m
BOkbg81111mLS/PLR2Qb5QjhkLU4m4sw8jooBHqU95GOlbCU2Q1GVkrwvgm67sN/WQWEPB+Ywdta
z8fRatohqU3Ts1MrX0Jn+y0ZS//vy6tstxAHY8FtLVJhjJ5WQcZoIbpxeyDy0EQBrolB6KLpHX1q
u7E+gP3vLYU/IoGUlj6yXaulghS/ghTqxC1o1eRhGjPjfZDPw+i26TjEB0dj+40Wm1R6PEyYAaCu
ASawYDUnHFA6Vc1U9gYtis+aUh9RU3YeiftnUT3jJkJ3eNUUmcx0LuniJzjqSk9pU+T+KOXqFQ3S
4WA3bFfCmXRBRDJ+RWlh3dTvO2F0VYFinG6U85tATP9m1oRhe6y92ih72XEwfJf7m/HVejqvJ8Pc
IFGaItUOibgv6NDCZZNcNaqOYDGbgfKyFA9DMw5E8gaP0oLpkpGD5nYt0WcMu9r67sA4PWeobH4t
S9P8zCP31yoOId9KwNAOqvUtEWX5AQAW6dUx0MbC93mQ6XvLKMuKG2hqLTFe8iI2HVcTslOdrCoo
AldjTme9r3Fb/GW3lZL6rcO0AWvPAImCLLXRtGkj03JDRTJezevmxzFbAa9DANiaYCB25WiNQaNS
DxPlVs2mfqEhL11KDD4PItpefkp7RGUoiwgbG/r5e0DZaSKt40PgvAu3N1eyt2Zhpu4wAAFxo4Ap
QNnMR5CMvc8PYBTkyTIv3bCLW9wCkFtHNh+fdOOEzAKRfBDmRaMev7RM5T6jeT176RBdlOjItml7
oZHS4TBCiwyY8SaIW9qA519FniMko/yMZ5rkhkhZukGupamLe4580NXce8egmeF2AT+h/7e8jb9a
Q/gWyoHUwm8YDSP40keh5OGYE7hpO+QPXZXMS9+jOkjIt2GDp/z/RUnoni8KOZ8QmcSkWEiVXwz0
we8HsTDJxaEy+k7EBfIAPHIJvHCIV3sIDLDobJi9t35UaYbQ232Ug/ToEln+lHVCvnhpLGKdi47m
8ln/eota1MGTDnggBmTqB4xu83PTG4WHdpauuOWYm5ckGr5JSnM0N9jZregUgbPhlgQiuymoBEhK
MU3hTaRq/zNE+WpmvVphrq+C13XRDHPE+6qwrH+0qZDreyRMkyNg8M5LVmGm0BtfzGc34hZKrwmo
00WIB7g5gduMwrMulUe8x51VoKIswCICkLLJK9u5HMl06fUnKBTcO8MYGZ6VVPbR7txdhzYiukHO
4hWw2jIgMsbWRNsOtnSsYKebhY8ZjMCDM7CzZQA8YkpEj99cZjLPt4xip6Y65JJ0Vbu88JjROth6
KzM9I6G+tatE9SI05d+FIMden/FQHZp/GDdAMdaXtmpEch8jbnyLwwCpOkMKTiiz234XztFBdNl5
lbRkOeyIj+DsuoadhFo/qARvLHMRLnhXD5byA3JccrDKTgyji8FPZKk/5Oznr3KORdxJXRDeShs/
yZMiQvWXkZoOaj9jVttnCCvVeC1Dap2D2monkP0fG4s5FxCpNfYsK/q6tFVQGu1At8yJ0tqPp7ny
x0KKrq9OicmDbYILurLgh1YhZlCaOAPHhox8FWN3Sv1QgFEM4zP+Rup/eCwuhGWoBuxr009P+xSp
88AKUTMMO5xVssi8m+CgMlaOi+HIoHPvJTJ0oZwCgwzpfdlEfwXPoTacWoqb+JYKLncLfSZ/EIHh
27F0NOjZ249LUQpWzyJjXfdobFVp7UydqYWLIHygvThdJG34/fKX2sKqcYAHyEzGAqiG4dHqgUqn
NgaTrO1GdVSdEi2t36MYhfV6PWinMWmFz6wXF9JEMk9BPBgoc06vBsLwGxZhBPTckN8hOj9/qVFs
dYkckJkPci6umSaUizagpi7CZjrYLXsvldO9aPEpXACbnSnFjpwUiKmmWdTe2WMyXcbUjg9Ypbtv
FR4y6DFmWai3rJ6IhiITUBgEN7lSVD8qVetczvnsWtDgvU7uMn9AUMwrEaFx66nL34tAfzV5aXmr
sEEA2yPbtoFCxtPUZ6FcxVBpy/Ic0wABcFkOLqCX7OCt7p0K6nhiJ3x4gNer8x7hgl11TY2f+xhi
F9ZNlluPY/00NYcIh92lYHkDmaO22mQvwtIi3YBjfoN0n5xUVNF8bYzhQcfaq2GrqKsAsuRw0DyA
m7LqnyziYpqTKTkc+67+CHDG+oIwCWIJjhmZB8Xp8oZWSdkCp2A5ZujoaKxuWInTbekFki5S1vZn
WZY7d14o2GqdSBe5qOyfL5/7ndfIeiz3B4O2Ofay1CWhKqOZ01VzHiE+rLZvNMqxd8C1goPdsXPl
IR6zLLUAxzcE3V6vBjgLC+WRMXniG+R6PgoJToFwQprzf+hpckHg1vr48jPuZC3wU7gRwMNAXF33
v2Sj1CrEY8nc1XI+1WoVE9/k7FHrGxmN26RhMNXJj0WWD6/PWmhkIt4KYWXp1KzOw5jnEqfEQAKh
HUbfCKPIxxsxO435oT/wXqhhj2KDuIgzUj2sQk1jTih5ZbiKM+HVhWvF5niqVGU8J4Vpwt7XVHHu
zNK6qRLAK78cRWfeC0frvr76bS+pIS1HGqrb66qSjDjMVAl7g6CrHyIpbTx6b8x60+BXquLmK+Nc
448jLLOXF94J6SxsQoxZdM83Wxlnem2qTKqmKFedB6ji+kNbJfHp5VV2DgzNbyI6Gk9cHfayyf+6
+IswE9xRdG9VBjOfFLkbzmo4LVoahyKnuw/011KrWIBXaG+NjB9v7ViZvqPMmW/J3VHnaOd0LM7E
OhXZoi/8h1P41wOBcI2qZimm02HIf0DbDT+r0HcuFTnHVU+KOIFBaBTMbc2u+Pzyy9yJds/WXp0P
VZv6Wqa0velpXpyQ5bIYP9E8JXoobsy7PdgiWy79wtenPUNzZknt14i1UiTN1EiISgH8DCNABGF2
TdrU/krzChfAoUPOym2A/PjyFIQ8uZNpb4ywnB9QDcyPQCB7e2mRLKA1jwYxQinP91Kiz3x9LPlu
XP1o9VtMVR9MsAyVq2tD9+n17xqKOxx3zQA09Cd+/PWdaQSOmgOsAV2h6qlgxnaOEoSVITnGfqaM
r0YK8aZRKlnuFUL9Zn7poGAEOnWiGx471S3S9cZLLF3yo9A0DnqPezuYipSskQLb2thrq5EIhkjD
TVerQVcAFw2i94NUopkedUBeBitkhFHHZjD6II3S1+9hso+l6UpY2OY84BGm0UBO8CbHswlUR/yS
J6RuDLXq3idWkh1s4Z09gyALdi7cocSg9ZWiDJo9ZSCPb33dt+9QjdJ/i3AQ36te6o4i6u5aC7OU
hrK5hZjZBtOgzkRIp7WM8U0RmMZVAYp27QzolS/vzr2l4HqQkBsMADY3ZRHIzB4UwmrU9tHbWRrm
sxnm/adEEurl5aV2wio5LpEbHgsd83U6lxaDKZcBc5psNJJ3I8DgOwAf/+E7kZby5lSYUzvfKWDo
LGx5mTmJ6PvUtMJrAew89F2jHTyQunMAGPBx3VLOQIlZH20JCbkkQOXhNtizJQFerqz6hCe67pxH
IDaxp9V50nlwzcBZqYVl/gwKHYHfpNbkp3bGmJnSpJzAaxpK+qnJR/6TqB1MzFGkvkHHNwv5360x
GdA5BxJhK89tRK06tMPwr5+S3nMiR4p93IbY8GGZa7/wsx6Ss2wEGBDErQ1y5+WvuLNhGKwsuT8k
qGXs9jx2gubqnDGHyICMqjjB6JpODoKTj1EzvHt5pb23i2EkcECUNCikln//V+CU7DRoauTM0V9R
UTYGj3mxRzO94NFQ4tGW557WhSNefFjgvbzyzvUITJiPylx/4UCunrGz2jrI1RJPsT7JTwnvwxVp
OlySNmzdvJD7gyfdORkgXBm369xIW8wJs+4J0yYw0J2ph6eyDOZvIOudg3R878v94YsvDfwdWIQa
RTMYxvgWzPDzkl4dPkgDwmQI7x5l/ntLMfzGvwgEKXX++tPRJzTCUKahUJulL+KwPsMRydwUsv7B
t1ryvlXhxlRxQcHDs+IyX97t37tkgnQvqwHuLHoiDRez1cQ3VULEynPKID7nY5K/h2Zahf/hHCxY
AvTASOA2s20xKNYcJjbrRgAD4UuN3/NgfNsFlvjw8m7cfZncOsCSyCA2fQTmsgBiDSO+WVKYoDQX
6h5qo7o3KeVRkr238ZctSC+bjsXmkmuHP+OPKUb7Z8o9E67sjyzIZM9wwumNJWigvPxof0yR1l8P
bX8SI/jUbJfVScNLzATbiQKQNUTGN4YO6lcBcva9DKr1q1Hl0acxE5jzxFYd9SixB+rvEuzERxti
jezJnSVNHvkOHp1WL4orWgTd5NoNfnkDBqjtuUus/kdvNHbF2FOM0JxGQ+R+rZbGvT4X+pGR3s6E
hd4BD4KeEf9Ytye5K3odxZjkVnR2z6Bbyv+tqHt/llZS954+6zb9n1od/ZkJ0WdtsJv54FLaiyXI
AC1tp4U5uj4PjWGPVi0smP2zUX7VTJBlZRqOB1iavVMH6onZNl9uUYB+fuogCbW9sSA7pHoqACrG
zWWM88+OM4o7wMK152CXfPfyZtk7BzRdF5w4E6xNoT1TeTaBDviit6SfUI6UhypNojs1a7uDhsne
MbAXPjEpGM2ndX0whzQoSLhAx8yy9GRLuvJDa7I0RNdsLt8MTXGkNbZ31TnAcf4ADmEIrl5n5ODX
YRqLY3dUV48ciclzYrymKsnWXbka2i9aI02nLGPvvvxStx9So5kF0RLI/w4oqtEgqpQlkbp1huyE
A/MAaNoeTzbWst7Y4WcpciM62D3bx2VR6njokCi5bQB6syCDSRI8O6WgLe5USf85mKnuZXOoYnSU
GY9NUBq+ivXlQV9oBy3BypzMRayamcX6dNiTodXxgKWIXlbpNwaumeEO8TzDQsRW4AQlGb5zUqeI
D7SONBB3DOdL0DTlW4Gnk+o2pLCq1/RZdBR6twI9zL2gIyxMCG0HkoX+uapSFFLPGIn1BSxHAY4J
GfXAN5S++IXBWGnALpCSx2Zqi595OJMQ6a2qfU8Bjc4uk8M8O7jktsGE34S+DWRfqko6as+PuVKO
pZR1JNNy3rX/4+w8muRE0jD8i4jAmytQhjZSq+VmdCFaIwnvE/vr90EnVRVRhHbnuDOdlUmaz7zm
rA3Im5otnMT7e/D2YFNWAL2FPMGWOKNVprS+K8ItJyyMh0HK7Nir80RS3V53ij1Xma3NRwoHIo9i
xKq6dTmnXikSu5e4orM4kR6L3JBdR86nA8mkfCpkbT72UaU/6sj77IQqm/MkmQKfjHDpjXkOtBOY
jz1QKzAp0AEGkNNtwzMmKWgu3V/SrUmuetpQHkH33dRbGq1LC5iUxHpRXAQxBJDEK0NH0n07l0rc
4ObQ/tKEXf2YLki27myb2/uT1gvhCqp+Kx7nOn6O0shMdb7gQ6PNnTfnSfbBiqzYXaoxPelqFu+8
edbWLUZXleo24iirMs/lNwXyNCdNtXpUD1r6nKhirOAA16WAaNEi/44tY9HycWFWeEtlQ07N6Vi+
WZnT2QfL7qcqgKIxt6+Iu8EYWTQb9mw8JuO7QVuE/XVIRkkcqJmlxfNiqRW3Yg/Kxie/M6Rza2ZT
eMJ5OMncLpwVx4917O+OU+N02qEYwLgi5RqWnUupotcgFQzN82gOqcArKjRR/VKV8LHIBqgGlb2Y
X+lG25Erx0250mUq/Tms+1j2wMUONaR+Ub3mVoKq6DhJWnVAf6lIDu0CP8K18paaWcS7iKOFng8r
CElDZ2yg8Scx6aSCdAOIHsutftYmdJvM4bsB6lb1R2Oy6HC2Q84hT+zZ8spuwUpWNUQLz62TytFf
5E7AypiGzHTrxRhUP+9C0z6qfRIrbl7LxcT5jfX6QUpxgz/2iOE3Z+I47XNR1nL/XED3qP1mGuQX
mQ5/4vahOcT+IkZFe71/BDY2IWkB6p1rGYA9se6ZPxKDqcYjRa15UzMszdyCXos3N6P+LuV3/zAj
a/h0f7yNPYgJgrGWOB0VOYYrcFShVIuQmiR9yKtelTzdeSpQtMzdUI60H0Mpd6/FYNc7L+nWlbJK
k66CbnSqrzd+j4AFzzOYgjmNNJ/aFdaLxMCnZhRiJ1LYHGr1ZuHSRNfp+lALOvJNYuZgCpylOHJL
tx6iMuFjh0H6/ZXc+HKIx5CEIMywvgzrq/THlzNg6C9FMtC8RclCc/vWTF/JtMyTmGzx3WjkPRT/
+gcvsxDURigHU8iklHMTWQprGQBGNTCdC6s0XCmMGmwrJe6LnWt5a2ZwzymEryTOG1Es2exNeiWY
hy9y2nojPWe/VxrhUnYcyGDmPbW0rW9G/w0uC0VuYoure3EKdcTSbayCNHmpT3hGNX6VDd1rTwP3
cP+jbQ6F4hepI74YlIYuP1rEazrIZZw+mHI/PEZooD8otdYd5tnU/4+dSBZAkqNBhlWuHSPKGShl
nk6sYlnqB6nLdLeJ4vYQ61AW/n5Wa6WL/qu5lhiuZiVMc9LiGrXouZjQGpTGKT2jlRaGJJmoud8f
bOMGgXOLxB41oN+qW5dLmOjKjKrG6uyn2ZmnLY7du8CWexcZivokUMl+Rx1jD/xxm7LSM4SJpAGe
JWu9vrfqvEJWVSYeKiY9+U5bqjlkutLYbmtM+IfTvQjpx5hQraC5OubnSOqd3eD3lpQLJov/HJVk
uhboU15O3ZJb3h3ezwdYZhYlqbKR3knOiNRqHTf5E2IzdvEaQVhuEfcHne9h41N/LmS5IL5IEKXZ
+RQbBxVU/GoStRZ4aWJf/p5JKdTBTCpUwqcKtT8UJt02rVTXiNvsYIpwj4+x0SBbbSGglbPJqL3I
Vwvg8DKBwyNkitVUdcXsTOemX2w3rWPLz4wmO5tWVR/1aIkO2bKkFJv78GGxMUS9vwk37kKc6yl+
AtZfiXBXP0QZDDkpbJ7NNM/7sxUayQen0MPj/VE250sZmeYRbXPUFK8OVku7E+VnDFJSe8Vb2IVz
xLhax+EdGZhusMvAcmr4++RBXmugnxJ1AHl0Cuyn+79k494CgEVZjQ4IP+V6vuj1VZWFVsPDNE+R
j5whl4mRLR4u4nvVrs1JA1lheemCrD3fy11VdEmYFNDsHvSw0QZXrjrbgOmqtj+IEev3MCjTz1XS
G2cjnp9GlPFJ9Uo16OJuT+Z/46pZ24RMm7sa4Pr1/lZNgpOlZtZGJ8GtjfPhke5W/2L2SX8iGW+/
UHWY9m7ujWERMIBbxnMEp/O6PBYJQYWOimqglBOGhNVix4qnoWJ6bKErlR5MduSDutpGvvH+Z94Y
Gf4c3cK1NsbfukJp1FbUmYPInEA3hHVU67IMnNGaTpIORTdF6wdzmXJPl2vjLAGZXW1XVmbITTVQ
Q2/EiksGTfBxOIKRyQ/mQI3j/tQ2djBuX7RkqE5Qe7xmWQFQt+kTohydAl31pSaN/FbXjh0U6r+/
G3DpowzNXURx7DqciJYlBqrIhViDunAnrVVfRJSqO6NsIGqQBGY2KxiRga4zdCxYDYGpChqvmJWN
3iga6TVV7I6IaYwSyV362tSfZZDzKyOqbhCejbsqemoo7KR/H9bw6bihHMQi2LRX+wZt2dAKZRE9
hCSLxwrVgs9jZhlubC170oIb815Zx6CSeQDWQGBN6v+Ie4l6czBvoLzNEnPV0gmXmXdOUb53arE0
Xqo4jTjU9RJ+TFZtCK9Mu+G9I1rtx/0Ntf1DiBZ5kGCX3PQ17WaIh54b+gGNhhAzqSrxcL3VEpdC
WQiDsVOOXVzPnpqos18kk+qqoW7+vP8rbrc1q4FSx2/GJmpH6+H6czWayqgxvpaCXq7Rd+b3IBRl
m4gOG8XOCdqcMBuNG4IXmC2nXo5VV4UeD5EhBdlqVOZpUZNqblJpuMLmoCfOyAqo4lTFspS6VjgY
8bEwovYBDWR4jfenvfFIAHZkvhRGIf6hiXr5WxjOyYRhRPTOuhjYdlWbH1N03t4VUT38l0pagoPT
or/OeTsHfYXM9QFzUF1zyyVGo+v+r7kNDi9/zPXCKDLJ8wJjRC3l8jU2LBS9RmW2npq0Hr18VmwE
h6CQOXb0UqML9vdXAaEQwFZOIPqJiBtdLkbT1Vo/oHz3gKI3Cgw6Ef5vZPR3zBsI/fKsdt7NQxUe
0fJbBe4k54G1kMqdW+D2Il+h5kRD0Aqt1Wvt8mekOpsxMvvoITMscS4Mc5a8JU+6fmec27CTv00a
v+IWaa1cf/tKWE4sjQpsEn2CzGWl4DKNqj8uhhm7iKJJH+5/3q0ztvqJUFp2dF7lq5pFjFLaojsT
t1tRS3431dOpXYbeRWrE2eFdbA218vIAzzA98vvLJSztISrtkTslNaTEjWjq+ZG9INBXIs6xE71v
jgUmE6Tg6t/yW4zxj6vDSo2yKMssehBp3EEGBhRpdPIEtszYa7dtDrXSA2wyUpooV7dUmQEgmGIT
vdtcjj8gJqN/LsxxeIfZl/PP/Y+1tQlXPLS14nVMyvGXK9iFEu7rZgp7Sx/Gg16H0tHK8mInMre3
hlnZMUBJCSaoiVwOoxWRUYXjHAZO0k/J0Up0WTzPkNKjF2Eo/dekzXLFK6yF7vNQN+ItgbmTnlDU
KzMvrpzK8Hgg5gQMn5N+KuapS4/RQK3YbcQs/5hank63DqeqQxyoTTJ8X0Sun1oii8UflpnKZReb
0a9ET9va5S3ChSbWkin1qja3Bl90EhzHxTKS2FMptvwqIdqTGhjG9II90RS6VIjy6X0TVmxnGT1M
4Y2OWpIzpq1lnSNbbnRviGOz5EnNtSOaG0WDtF1vtv4gpsk5kPNnA14MYImeZXWxP6dKNhVP2PgK
hKpRxDzMeorNYodH1jm3ygJ8iFXH6XnJTO2bmWMG4IZlH4WHbBqK5WTlo9QdFFGh2FnLdW4/Ee7P
5yhCq9NdtV/eaVIFJnoepf5La+dFGMRa2/4gvXXigyTX2bPaiAaVpbFAOAc6pOgPAgw5uk9hgjpk
i6RB5XZyF30kYUJ/Io7wnHU7Fas3tyyVGfGorqVulkh69UbtP0l3HoqNcwAaaG2ayopBBfQqdgkT
2sEq+jdBqo/5I+86br55BORjodoc75zv2+4GufBqDMNTjeyGs/6YP8532LaVFpVt8uCYUXKgnzC5
6IUvfrHI4oDCgF8WOVqCVrw38G0WAXKGCsRaSzMgUF69A71a9Vpr2fGDLmfZlxTnha+jMqbosKu2
CHAV5i0WdWTuzHfjFcaNzaBIs+qxQ9W5nK+txWHfZDpV3rjq3tssyhnV+fejbi+PqaP/R1tTOrXT
QCG+6pudi3ujZ0o5j/IyxCBgBeiCXI7uGIuiF6JPHpARLR30tYb6hC8TdalewEHsWn2oHlCHVDsX
QZLiGzij/qXXHJJJ5Fozd1Ja7ZTE/Xi+fx9ubDkqFWujyeb9ugFQW0VULEkrg5qqcNHk6SR/TPvJ
n2iK7ezure+OqyGXLlkAz8rVhkuQX1OXtI1RIkpMKKVL7+VO8VPWospNe8c50DPe68xvTY8rWFdg
pKzwpqsHM07nIh9tiIow99UjF4gShIiSPaWSsif4vTUUcqIkkWTnq2bC5RfOBPAzAiy2tUK71aD3
4w+tMmCJXc6n+x9tI8IhH6aTvMqXrtYvl0OFo2MDTtF5xNI51Nwqd6Knsa8GQds9FacEapi8c3o2
hqQdufYjV19KCsaXQ0a4tOC4Z0e4jNXxAY8B4xP9p+joxIiiZcYk7RyYjc2yNnlpXkDIui1tVak2
UsFAIjtxVJ7ofvpYtnn1DVy26S1ck64xzvP/cTMBTmZlV7IUNNOrmykHDm6Zk0PumDS91w6q+V6a
S5Lnqcs9dJeFN9X1X5s38hUVk1o1GlYoxZtXg5pIGNqDSUw3GRVCiRElScsLORDW//EJ12iEGJWc
FBjc5SdUoq5C6W2RAg1TapeGRuxpaWX7q47cqUpy6XB/l27EQBTFofSsSGLqwFfjhVlYpJaYpKDN
2vqbZZe9Z2fG3kZZ/8pl22llIlN5p5tGVez62EnJsKRWZktB3pXqaZz70quW0va6qjX+/tjRIYSf
Y7IpSemvTvg8zU6fOwylq1H1PEoQPgrN+SdNG/uAt+eeqtPWkftjuGtCaQqG2aQ/TO4eO4kbx4Zy
mrVS+EacqwfQaXvl+q2VBIzG42hQ/LeudcaEFnezFU5OMOvL6CJMVz2gW6p7/SCJHazu1lAr+xiy
86qDf12cmmtoHArCl0E3Z+tcqvqs1xOr2MMmv78LfzeyrjYIO2QFoNHfva3DdC1nK7NiPOFKtTyb
SI33gArSMbBp3j9PckhcN2atkx2wsU5/tHrfju5I6RmgUj9zInVttpezKDXUvHOSZ/OjnDiL+IRu
ry4OOj4ysoc0fdj4RbXIxgumaerJLjPja6qLavQMsDmPcV6aH61qMb6ihkrsbppLrr2jKGeFR575
6kedawWimoMtnkNyoei7TeA5u/A+cPZKJoBl3qQqceJbYNhld5RC23FrHYi8i8y/sL93yyDkAyzW
6FuCWcns5sYo64HdlvLohYk8/JOp6difEMIxvlCP45EiQ0ElX4sRr9MlJcrcwepmsAezlf4qKJ3T
Obr/MTZiTsoQ/LPmrzwk6774I+ZcTDM1kxpF51jNzMd8zEJ/VlBaXxtEJB8kzRIgkZ85FN+ds7ux
4yi6whyCYI/UzPU10SkEUDJOvPhhGNVx5N/w87ij3jMb0+v9SW4VwlYYASEuSpqMt75tf8xS1JIA
Z6ZJgYR533kmt4UiJmUz8TU7UMpnyeXxGr02NvX3eqm9oX3TfLj/I27ni5kL+HTaEzpNmevCX4ET
Ym+UQBILUTueCYzXC1tr+aSJbNl5qm/v+VW8Z23yIa4MWerqWiwKvbQik1b1SGPoTHQrnfOs6X/d
n9DWKDbiTDZDbFRZjAUMT10SvmPqqDxV86gHqNiqe5gv5fbWRW4JZR7AJ+YKkL0KdMTUoEUEzgq0
nt1/UIC4vGXDtJgeMnL54AGxpoSOMoZ4TzYrPuMusJzmBFpssijmG+TV5L90bB3AynL8acZG4Dyy
nT/fX4zf6I3LS40yKy0nVPgIbm/qm5RrctUux/gBAevuoaJWM7tyHxe/BsmOzqQVCA2qUAOf5jIa
yHuL5VOxZOOhTiXLNwZLPg5Wb74fYnMJ7v+0jY1HtwZpDto19DiMq90Q90sy4QuDkLrdDSccBtuz
EWJvU5pK7v/9ULAGgPyq5MsIlV2eM1uyaYPlyKoIqZd9Oe/xXCib8JBr2a6M3Mb2A44OE4NnBCzn
dYO/JCwAEUc8GkH6fhsooRZuRZkxO4VaP76Z6C/WXk/yGrmNEfbvgb8MgwvaR7yZlDXEk4iQvpj0
btCBhFHt8afFUb/XQLxwX7Yhy7jIsC7TMY5kQWlPqprMbQat+4R7Y/LVbosxdjXavOdZndLcT6NQ
WUsv1fTNMQDj+rLR9y/1isX2NXNBVL2TFFRRi2JCp0yJjNqAPCVrb4IeDOXfvDJad+AN+TWNVWy7
AmF9k4bEnDaeindISDW6Sj428eLs4Xc2dsgKqSTDphpNS2j9//+4HiU6XlkXo6tS2MngqdNSHlRg
2x8mrdqD7qyb7eqYrE14XBHoOGANcrUZeyc3tNAh/VvK9JvSa/FpkQzh2YXW+qrdyS8ObAgfN3rZ
TUox7+zP2xwGPiAFB9p9iPHQwLycqALiwO5zCsOtlsl+0TrCh4bceJHjYCwMLwRYY7MnzbM1ZY0I
f3VvRfjw+lBEo1VkEvLgD5Oc2oeW/ksgzG7F0vVj+FqG4QwoJSzCU1xX1BWavgUifP9cbt2hK2lp
jZPpN1ADvZw4Ujnj7IRqiOq1yNh3Tl4EtIFC59eMc4Pyn0OhqXcHGh+BADWZnDF34lFcaKNLh7bU
1ZcxS+0v6lIav/SxGpFTtAaK98so7SEXtpaLZgTQfWpDG3WZRgfFZbVhUJiL3YCcAE+GSHVCDFhT
vDJdkSSqBXdnmdpzbUax/FlJOt3eWbKN6wUsNTsVuAy4avkqZCgTmcwoawlPNGf2RtXMX/RS1H9N
ySBBYjvCGFiZqtcZmcgyq0OvXQrmOpFH35Cc+HWKUAT1qrlq1SP62vWn+3th4zll81uQkyDT3FZF
opwYM+tEGGgZrp9+K9XmqSuG2TmA03E+2jT3P98fceN6Aa7K/l/RN9CirjZfp4RAz7soDFouxIag
+iA06gVTnhU7tbPf9dir64VYHkUxZEzXZtPVA2RkTZgls5CCcTKlZz12csslGV1kL6mn6TsbbsE4
ACwSCOS6LOYgS5Xk+0jtpvSlsm7f0OjXGhe2nfMzNNGPdnXJVJ6NbDRe8AeZRrdTmlTxFkWeEL4s
JLk7toNUGg+zWlM1szoq6D+VDj0XT43GiRggrCMHN4Opfe3HBC9TdZ5CYG+ZWn82ko6iKklSXGCm
Qip5GIZmAIIQ9uI77RakktRJ0j8NykJzqa2d8kWiUxo41LNIWISkO69EJfIj5mWK4uuDblbPXN+T
+ECnCpS13afF4odKDu570Jvlg07ILXl26WTQcItSas9JVqJjb5eNEvuS2urYq+GqeHKgo+YfCP0B
9KjVjFZEazuT4eERYAkv6VW5x/267t83smgLqqcWzdM4lz/3cEk+9sg6ta4US8Nzkjd1hOgMV7K3
TKAbq8KxP2oaCRXA7cF6p4EF+2IrXWUDnEF02k8qq9GPMV1TcO5LOi1+uSxT4xbtQLMLc8uo9QTr
MrhLhCOT25RhbPt2bNrcR0WY9z52NGnvw4aQcwRZFgeCyVTl8E7USJJdK6vLf2FK4MuEpGr65f5m
v31i8PyE4m7DdEM+9TpnH1ph2PT+jECmmHwQkpr8k6POfJSLAUXJyZiO2BPsxV0bCc7qNMquJ4+D
U3z9xsSCZMYwWjOYURdDJUlvdHSu9Go26EkC8HdNrY1+5q2G1xnVSZtPosbtnD9CWMq6nSW4Pe+X
P2a9Wv8IJ5Ah4uNIFuz+rIj8EjvCQ2U26mGSdx31NlYbjDN0bepatJiviZaWWXCwRlUPFG5OD3i/
/NAbVVzgXrk4x4WD8iw01MXuf+ONCYIrJYjhklkbJusV+8cEYeaJpC8GLRi4Nk+hKTc+0gZwM8Y9
pfmNkUjMgQrwP2Z5Lf+aCBOV8hQLmR7stt8II30Vciw/Nr0R/3N/Ujfvwm9VPYA6xgpj4324mtQo
JfWgRk5Qq9LrwrI+KGP3yekSNAQXLdp7FLaGU2ms8SAww5u2r1LqFbCkFItTPGoOSyx0j2BC8Zw0
1Dy9WPbsN29Wcu2srZkJcSeIyGuRV5xCYiOUFzB6oVV8DgcRgq+SsDity0Xak5+4iWHWwSjYIYnA
a3RTaMUgMDJyZAUDI0uS8FyCIzK8vFSLQ6OaXe8tc4Pf3oA7R8QtGefvu34pd8TithaYeO83C9Lg
4b36notKOwJbUyuwaVs/R7Nu5acBtGlDbJ+XjzVX6E5k8Vvb5+L1ZdqEMxoa+2ScNymZzu1dAOxx
gjizze7cKF2++Bo9NIjB0BQGQFV4hpRKYsCBc/pS8xUxhD+6clQDYfWQl2M7iz7XSTyCb6i7rINa
n4u9mtdNaMfPpABDWxeELLX+q+Mr2QvPj4QRbAOM8ZOKavNPa9D+WoF8HQXpQ6hiQD+Jui/Pk6PC
VsNnA7/Xspm+1cVsgrGa6fFHKCR9vn92t2a00sSA9FF+uDlMleaM4UI/I0DtZDoQE/ePSZ2o/v1R
to4QQicOfJtVZuj6CBHdFQXJCrs6HTMvwwvnRH21dkOHmur9obYOEEk9uBBoK7ykV3GcOXY4LgJg
DzqllCPXMgbtn5p3+0PfF+HXHFRCjN1R1BK6hhMIPpO2ybyTAWwdIIB6KI+tNH4mffkBFUytMMqa
7WAGH7jagVI2gAzWDSmF3FKSA8xI9+a98SEppXFqSQn0VfH7cswZUXNCc9UMSGlsvyyL5qwh+h/c
X93fkMurg0qGRZzC5cSFeN1W01vFllIZs7cIglXd+dXSje2B+CL9WCAoIA4piaztK13TCayjTCQ8
8dzK2xcUTIHQLIlRNR4OKJLxrcUY6aUPMUJxgYhHkScri5jfOcjixO9CK67+EZUhpMelRxjLmx0r
+jHoekGMLZXLEbldp/NkA3swPZQw2erxr8DsqlO0PKjHKvwiSiv9YfdZ9hEXbM32UfaZ7bOq4xPk
jW0zfJOtGYzJpI/jf6PQqz10+8amXwWQgX6sgg7UDC6/iDwOtpWNGJdZdtueFDnqjuWgScdKZOXx
/me5CWaoh9Ca45VH1ZCH8WqoMp/j1pQw4Z6JtT3AII7b6XHqQwpZToZakDIhI3a4P+ht4XIdlYol
vU768TcoDEq4WW0gmxgg0SMdyctL0gH6Nx8rRVEeEkLJyCvp6T1PQ2O8X7qseJYoaLwXZpYG5uDA
IRG6an5zkOONd/K5jeNgsOro1UDj59ddXQM8XMaS1tQCVMms/gslY/kwR1Pz/6w76QQcFZWE+Dp4
TrXOEkljO4FUoVGXIhBUeWEe6+2TBaGhD1Kpq/5r0gxB8ftrv3HLEYqsDwQJwUqevtxbrZq3dZsO
YQAwmVaPIxx/mZzQm820PIxpJT+IKXcOQommV4x6/xoFy5en/EBwyQbXb/YbvrxzhrK+Q3Bp9EEt
nMST0rw4521fo2al5E+tU/SHrh/VY50b6k6XYmv2APLoxziEZBAiL2c/K2aaK01CBGjb7ZdVzuG9
oVUyS2+h1qd0pd8oeeeSQI7eZMm76OiN+x1LSJ6zVRSGX7Ce/D+ieOY722GZh4G+sneRy+vKl9TO
U8UX/aK+TIsqlWSIbfMzXcaYjZdZ/zZGrD+C6BgVRJMXbToLGpnfwlAnSCn1JHqZYEfXO9tk6wpy
4JyvvP7fokCXP3RuMwyuB0LXMmmbb5OaWoAF0pk8fNSiceeR3zhyYN0gt9N1XHPYqyNnRdMktRFp
gAqqlU6pMH6Zk9z/e3/nb6w9+RMAAWC6FGuu176MlVyWpIoHKFvMM8pbyud4FuIoh7oke6L5a/oX
xF76YSuiA8Xdm+g/00Rbj23sBGNWhqcOIfH0YBV9W+xkhrdyFwwExlRTAW/Rmvht0/nHplpUpDjC
lMClVASuGbkymzY1iF77hqeWVH10wnn43qk64rg8BOJNzRMdBxdHp/ZslUn9kFp1Mvz9Brr4Uerl
BsLX08LpsrExy2znI1rx4QcVw+BDI4fLTuB2W4lYFwC0Ai8ZaCiCi8uxGq202qqW7WDSw/40xuCe
Esi5rlU59bngtvEgWmguRybBmXSiSNWXebaziTdODBebTpV/rYrwsF3+iDptlkyqOyJ8nttn3ZTg
o7VV+IBq756b39ZQK9uMDiU6xDdhftkv7WwU7KxKF9GvTgz9Aaty8cUyq0/3z8zGyWTjgtVfCeTc
2FfhgWJQSUvAzgWd0emHIoyq16WLrR0tmY2TyRgrIBLs8m15eLFpXBotUS9SVMsXORbpecSv6SVh
qSMvc3rz+/1pbTwDKwVp5fnzFFKSvvxWIi2EFcmlHVQdMGXXGpvkWz5Z6fRPrBRArvTKid+WNu9f
pxyKrjegobp3QLZ27UqKxdEHIQB0+a5+BKLNVteUoxWg/Dl+ozcXnlrMiTvXHrQydUNSgNiFzFcu
NCTa9hGMwPIw21id7JyfGzwGicZaWuI9XrtU19fvvIRoX/WyETgx5c+otzVXMcbskCqoHBd1Lj7M
/SJ5BlJCO8/x7/f2KimALcGZXfVNUAi8OjQWljvWGDVmYFu1tRz0qdOPDR6ptqsOqjY8IXJZt66G
GMS5crTwUyys8FPqWMu7ucvCvSO8EQzjVbMikrlEVnLj5bYISbHiPA+NQC3aDqMjvo87QnzwTWRR
jkrd1ge7aJe3+5tx44whkWihJAgw+JYgzYUOSL4pzKDozW/N0pSPcBHincrMxpWBojSYZzjRWA5d
90BJK3MI3kxNJFjcF/LUoBs+9/N3/OrM5nB/RpuDAdKg+wLAG6OVq3VMo9Vhe6YenRZVUCLd8rAa
xPpON+p/H61TgQanSUt77fdcfbJWLswwNycjoIoDOqOoxXGWjWznhGzuU4JW2OQ8i4gUXkXNk1xo
YzinRrDoU5MdbLksUP4p8vQ1bJRUeM2ipE99UqWZhyNk/K6vgTa55TTiiFzKBYrMf7/C0L1Xv1G6
5zctbcequi6fM3aqWsWPA4Wlyh3h3WW+PNh6v/O0be1Q2CvAKwC83ZYWqVXq02J3ZiDR3vMEvSQP
H+B8JyXa2jWQbgHcQizmKb36lDouQ0NZMQptfMh6mjF6md7MR9A3/f+xfBDUec9WXBRSl5cbFCnD
2qhLhoIPkLm5M06Bk06OH0atsjPU1tqxNblBf4Omr6POOGmlpYYgGsiWVDwMjAfScdqzbNt4TNBb
WYt/9AdwaLwuGTiUSmz44By5pHB+CKy0Qy9chBjdxZyROlaApv4gRjLROCqWHLPuqsx8TR8pat3f
mrePOb9kBfetMrJE21dr20V0zO1EMQILENXzkGUDyEphRgMm0VbxpM5C3csftoZc4U/rSVjrS1c7
xwSxmkSEiIEKU+0Mb2lVhIFydYywAHuYtH6vmnu7VSkPAEvno/62Zbh6uimiD4VmJ1YAgWDw06KN
jtSTjEPZgii8v5ybQ1GQQDhuLR5fd5e1SdZASBpmkEtmAWtaxrMNydJj06XyDkV0XabLx5hZ0fMh
mraIYa+FJIjAaDRjqBZodWsd5HAajrMY3pRk0g9ZalESje0Q6awGg4Y53QfdrXS4m/HJ/1Z+v2mC
5r48lXKqSTHwHyuYcCYCAxG1H3HMUh7lIcQLuFHG06K1Ve9mOC8lrlbG4ztka/awClsLzl1HNQzI
ym2aOECVSw09sgK5U4qjCrnC07U5Pysq/fr733ajDraCC/m6vC0rR3X9LX9mbhUIYzjfZgDoGgFV
BMDU//I0nklabOlTDoLhJBmF87FtJzOYphK7+x6a5tOSy+Nja2vNqU+G9NXqs+nX/Z+mW+rt12B7
IyCDnCDCw9fnWE9tpg7mMwizyBneCL9q/cNo5IrkaZJmNUd9MVEwsxAtU59g9QiQ0rM0z+6qsKYc
pxgDz9otjQa5riQDDWh+qGup7OonI9ON7IWIv0sOTcGfd4d2qhJ3sLLmF1g2u/o5l6aIjo0CgvVJ
yGWqPjUO3d1PRkJG4PYYu9sPajVEwIVmuVr+jXOnKz2z09GNkwxnxk7H1KL0DdBPM/qDNvfaSbK0
QjkLWxGa59ShqXvoe/fhLwubrQLEwYQYm0cnO0qfu2FskSiFnj75A5rxPEd61b/lZpxmRxD5YLji
AmE6L5LQF/FKuy+ET3xLT6JDXnd+H6fqQOFecrrc7dq0eejnZAzdBE7C5CLjj4Adckjqi51UdFDa
rkF8JstmpfBULemIPYFH2yCNpuF7a1SD6SVq3Me+3PT8l20Sxi9I5zX9Q5Y0SniOwkZWD7jYgdvu
ImfsvmS9Vqimb1Ect96WsVWiY6l3VnioNYDdh8lOZqwhwNAu+VfgGXb9NKWJUj6OqTFXxzYnJfg+
VsUke8DbzcErJ1WvDknZIxBVIfvZfpDzWsrRGV3mb21jlLoP0yP/KFChl77j2129i6pMk31Y9aUx
Bt3SKbVwezOS9ed8xqvGa3Rtelq5UaApBmF8t3rVCF8Us6PajcJd89UwmyHzkRcGPKaIGBQWzGpV
dlFKQ/UX3RF5wPAqVL9A649/KlrvEHGp0/RUNJA1T2bN9nmFgFu80eKwGpdqfRa7yMMo/8yhKnXv
IWtNitsquHQ/0efR3hmDuYyoRenpjx750vpLHOX5fKLePD6hG1UVLwtPQnxIIkNN3XTI5s4Vhjk9
YJIzhMdxqYYvSMGojj+r0viqhIbxKMuZ9MWZ+QfN4nnmDU6swuvnOPy3Iq0zXLkNs8EfxbygiOAo
peW4fWLFiwfNpHor6OVGnq7X2ktLkWN4NJHfQ9BwZo6uVvTa7NVag/VWzP3y2RpL8SY6u1d9p0jp
XMjgdfrHLGwL7ZRJidafk6Evf0K1qke/xCz8e+H0WeNmjtFqbk06elyEmbwlyIZ8Kyx8bF1TzpHQ
iqTR+Zx0sazQ98qU3o2Gfvog1RKxYJrWSec6Bs05t2/MRDnqADudIzKHeL5IpOH+FIb0WOPBUsjx
kqIMBB7l8zn7H2dnthw3km3ZX0nLd1RjHtpu1QOAmDiLlEhKLzCKojADDsAd09f3ClXd28kgTezs
hywzFSUiAoPj+Dl7r23VIuFD2vllQeLrDzn5Rhcbhpi/qHRxs5iEHv/GhR/XjLHbz5b3aTaS2o6s
PFHOluk6doXeFplkd6YM/cEaAOsdqspN2/MeR0SiRb0rvSW2sE0j7MsclFaNOOoRe9tjfz0NWZCA
xJgcKj9lWdqtZ4vaO6ffJr/Ukjnfk7+UFYGeg0qyS6MvDPd+LpZyT7GKnD5vswGlblfNkzyfy9RK
rj0zz/vLwhFeG0GYDM6ZlMtik2rBcikCff4+Fis9MIwDhA4URmd/Elkp9ZsVTFPAUggbhpW0sp8N
RiBlhF81mM8sf7DHHYPI4WKmEeCGFUlaadjCfYEiiZRb3uTFjJIyGTsSEVdMImFiGSPKs75oHiay
GjE82GqdsJfTm7tRYqiuNLjuyX5MRDluFB2llJuuXhzwb3l7K9rGQHe8cMY6Z+3uhq5sp3sjU0m1
SVlerlclCw+7i6Z/c4XfXQPUlTZ4y0E38Ha3ElcrbaklhG69eqEvpXfjAUaz8ftAJrswBJSNTzj4
5OPaazwfVur3l73Lvb3NeB8gFu1LP9JdfDoRNPBuiVyL9K24AWu4PBB/VS7b1ELOdt6uRk4OTDrn
7UOmDdLY2TjU7zK1NN6Wa+sHV7zsFxWRdjZei6RN5whN4DRdisVDigYVxpOxlfdrCSoCAmBY5ctQ
h3anZ1XktdXYbavSdNOtaCinecUZqtpYJkB8ChKj3To16WZRno6ov8bSdJ6VPUsjbJRZAYBnFxfS
yOPmXYgNC72lam9nlC/fDU3lL57XWzdVDTsGO2NT/MiHfvqhl55bxGJMBy+ccBbo8aQW+45OeYEy
1Vh1TDLcfw+8kIc6DlS7fA2MLrkb3Xk4b+dm+Tn77szUuFrUl5F9N+tEM0sZkn7YPUzmWhGaW2lr
v61qo/niWYP4KhIjv6OXnBF4U1ZiA/nSIBAjH/1vTknPmIDbJi/jBnTPT9dnLnCW6NnYHgzVtFk8
jZl+3fpa2R3gO+dXq/InNypRlCehHMmZiwBKZV8AbwuPTQl3dVToXi0OEvlnETP3dpcL2brOQ4Yk
KCEcQnl6CMR7/jn5TGwgaREc5WMmvOwBINuh0ztQhivXSS/sqhFliKslg9O+yD5OxoH1zCm9lVaw
lAOXDHngp5p5C1NOmc5rpDVF/ryKZLU3bCrIErKlPXwb09YQD/Ps1/fMFicNK1ILlKdxMlZakpU0
76AWkR18kiZa1g0r+DaNi3i2SbGxNyxFtf51GefO2SZ9YpDVkC26vZGdaK5Mr+6/WtD3eMlPprxU
Wm8+0k+Qa+RYg5pDa2T/ErYmv28n2iV3426Ykb2EslqFf+bhlbbwhg1jH5Z9lYOFAPsG1Nxtm0/T
ms4Ore+6UlEy6MmBUtJ7dNnslREttuSz3wCyjfylG/obSkiT90uVC1y7QRG08aJp63PjjboTtoqQ
lbhHosDe0XMX62yWpl/EePUXYzNr1azvzNHp94MhPSfW2mLMLirTW2/7se3sHRmS3OPInub7vkJP
GSlpeirK/KCsuCIdG+6yR5qLFMkhLI96QVwR5LYuewd6KHv+NFm/yDTjWwboam/rNp+MyHYn2Inz
YtVahic3Wd0fjRy6/uH3Ze/bVihak2N/DMznkc96snkdR54GOyuNQ+3V9qHUCjXFUi8RM1oLW6Aw
1ZP0fAAJfVEoz+g+2IC9s/UAEwUgiyoThdrpJh63uF7xRjMOQRUci7Q0v8ENXIfCLT5ik7xzKMSL
9HohpDMNO93rsSDXlSZZiwFXT3FKHRV5STLsFyn+NvGHLwQQn6aObdBdPt3BtpaettnUOYdmsJxN
Alt9m051+un3V+6dHsARqEbj1qRL9Way28pa6aqdnAMaYm0NMcKI+5k16c5Kpn7rgg5+/v0B3zuD
CFvZvmEUx1B9slsd7b6tpypAkElduTFGaV5MjQfJqyo/4oq+c1cege74OYguIMXqpJ86jxgFiR20
WXpao9usMKU3iViSZi8TbdhB4/PJOZJTw7tRGNlHSRxvT+1xPHG8I+kMwG44+aZ1OeRN2rYIQmVq
bz09T87NCm2tHYx6DExv+aCny/b3nb0nIch0AyGhIJo7eQxryvx19E0TxGCmPQkAhwnZDXyK0F17
q4r6XullJJtxHCO39vU1LIdhuOgSS0eX1ZACuFlSbLekmBAOzecu/CdzIAMpLJhxFKGd6mMX9zrv
VF4VVksUUacHT4vVr/DZjoiquPLKlEBb25QPdjpq88PUdGYZCbtxHke9tFmotLxE2LwKF3BzQtGm
QxUvSGCvcdSsvRTUTSNQGTYDItc2pRnI5Izfkqznwj6u9FT2Rh9ngslMCQR38q8TdCfL7dB5fr7R
xlr4u7mrspte6Iv9rTes2SLIyoSTTkFppJGg4QcRJuMFl8aVCLQ61DGoJTs37Sc2R4kx3AbB0B75
0se0rKuiNtS8R2phAvjIm5kxS1drbqTrMlGxnVsANf1C14wdbeS5jEctddxtHsxGE1MENQpQi9u1
+272KLlT0yzE1egagDxwM3TFFw/OnBb6MFbzc3zLndh4whZAh4gJJ5rLwv7xxWYLf73OaOyjwpWW
ioQq1jVKLQjyoTugb6Dns+g3c+2P1SVybududYKijbIA1+pmzFKj3hhB2hL3DfgdUTnDAXsvxnZ9
mufVuE8g+/AqroVILzTDG5qQ+RbvHrtua7gqeZ33O3R83Y0KjtItiCR1QJ1kzse/CIlxYxKFg8eT
ZncWLom2+kwBU6Ft5NjnMvJARtGrUE4xRI0Ihk+a5de8GXiPya0mO85BVLaL9bkRbqXSsA7cSYay
VFV3VSd51/8s1r55cPXcZfvg2It/nht+egFGlNhI9lKlilDuJGddXxLzGjSaD4FSr9rhop7Mwdkv
msvGBat2fR80Vedi4zAdngNEAA/jpNwzIWYz2A2LUWCurtPlTFZO34Yid5JxN9WFscbS9atHleP6
A0Q42llYzaV1pxwRfGWbU9zNQWeepwwitUhlTl1dCB+VbNi3jRbscciry8pesFtO5eoVe3D5QxIN
JYOCrawKCocaMXIbk7mpRMijqsNb6kz/qsxgGiFKbmCJDV3aiMgd6/bJtknL4xGsgmc7rbOJ52YV
9oZiS2cemabYU+ASGGtkYoRxoCa2463SG7u80CsQDfgYl+TBruu1hsLv54/UiF4VuZWzfg5oi/8c
105fN11azZ/LdRZqp2E3l2DJrePvLOa83Jb96N6mqzw6NnRP0ghqnOZKjFXXMvh0rB9sAVbtcpkC
dTc1kF3DEYuzvqn8vCux8Syet0t8ldPuqYmm2LZoNV60yhULDheEguFo1VZNqICz3IK865ooo8do
hhYxBvUhEE2/y4c6CCIJkbuN9CVI9YgSvm7O5xyhGtwtPediKYnxeA2U1YaZZiWbvBRJEOqa25Vb
dnQWuzvSpLmomrO1pkwx3TCS+VyZoyoiBg9zjSNYMNL2Wjl9HvPeZ8QZmMPnom89M0ZW4LqR4bD7
YvJUkdxMaNRjOqS2uXO6dI6TYhTgx5jiZJFMB/1Q9tY8buq+11RULqibDrOZkkZgjElxw57b/Vab
Kus/eEW8naoA9cNbT6caKRdvideN08rAZQ6YxTqsxxYKo+AhNsc0+Kg/e/w1rzvSHAbBFi89eu9v
UDCG17Ap6Qr7gDJWFeHkDMN10BRNz/M8NS9M1ZvrZWicXZkBFw0DtxDu0UNqgk60iq+/LzjeVgGI
Z4GZ6iD/KE1Pv7O/EjDt0QM5EHHUXgQJ+1PNNNUZfT/vEy2+Ao5ioELfrsvd74/8XgGAZO6X4uSd
yZysusH0hsE6DL3pf5rVbLDHWOqtrfzmajIS7YOZ2bvf9JgBjUwLiuhpaWVn0A0n0VmHY6kXtoFs
Y7+z8m2VtN+SoHYf2SLV9Cr7cfv7L/q2pgOdTkF3FJpjtTktwLVixJRouebBrdIVBJaj4tksfbpa
+vLBod6WOByK9hUANHwbxBW+voNpbZRF4aTWAbnDGlf1kF5KFrNr4NzFtrQYeY6u50a//37vPDbH
qEmqVfr6SPaPJ/4v84bRXYZWrYV+kHbXHQKVPDuL/lF8wTt3CzYUTh8xjKQvnc5xxZi1OYB9/TAb
0u0iX031d2J25SWs96DbDH7ufOBofeeycbdg3eE/NESnmtbcVQDQU2s9LCUrqO5kORilJt8qza8/
UKy8nZEdg5tRagTUwTR7Ty4b0Yvm2DrKOJANsm7W3jW/H9FiOzxt9lkPkSFif9cDH1Ds8sGnfrAi
vXNuwUS50C+gPqCvODl8npWVVzGuOYxQ4Db9iIS3dIuEsnQtIjXZ/x8PBLqUYxn+C7hxqs+pSyZh
tdTXw2j2eiTWsgUDmY8HxxmrD0Rgb+F4iAe4OY/SG04wy/rrm7N33KlxlKsf6qTlydY1b3g64uu7
0Jiy/jmoyMoBjGU1IiyKQCsitnyzxCnaG1dKdiVWR08fiUmeg+Zvby75aOwqAQceR+ynp8Hu5OAq
ai/QpLlz21vW8t0Y56KMJ1/Yz8KgcfLBk/rO8sBKjy4K8BkJJ6eTwa7C5ed6JaYM1BaHUR/meFkt
Ahkdoc6O4YeRwrb6+9Xh7WNEZ/NoIjvu8xxIea8vQBs0s+Gsq3VwklZujKlhpjQxZgiAAv79Q3Ek
lMV0W0gyPl3h0VG6eVLxRjEaJ2G6NqlqBy3GXTalAhTwwcl8u+yx5GF9Y7fOwoQv7fUXg6tOEJzm
m4d1RE9P79C9XKXtfLA0vL1kqNjQoOJBQ2iFmO31UQpCObuqS3WwRnp+2TvUuLlZuxfOgp141HUR
LVZlPP3+mr331TD8oSEktAvW7MlB4Ugmnp3r+oGAwPp8sLvy0AbqI2jce1+NpxONIh2Wo7Dr9Vfz
sdGYNqmRB0xE/rWJzIEhmxxuyjK1P3ddoCfhkqFU/aAOeO+wLHIIdLhDPCI9Xh9WsvTka670g2EJ
/ZOWFwBrKiffjgzB7MgosSdQHRRj98Fx31HTYErhhPIwACfjpnl9YG4k0x7xMR1oX3tHC0zPZLbq
/fUBoj6amm7qnSQeKEG3Ip/BghmyruOyGbyP4lzePpN8Esw5zOePWfSn7xtN4j8x6o4KdFnLbUJD
+2Dqg7MxuuEjDdE7hwJUQpfuWBm8fbU1npR5fRzP2J24SnJfXpWGhFjSaObm7960v14pLgoswgN5
tbw+vdjNhnYgyORgMhfoYi1xmIc5bW188ES+fTgw3R4jZI+iFhabk9vWnLMqrwl2OThz0V6g9W/i
ZTT1D9ayd6pVigGMkJjaULCefht6mY3mCFs/uDMvAtw02Gu281IU5tYvOjFGjlTF94UOGqPkoSk/
ejh/ySlPdilE6xy7gybrwJt7BHOGrVJ3MajqaEOGA7hk3Ctlw56fyWMl2NEukx4iSTdvAVgwJscn
aj/DiAseA1dYz3o5T48JsehE8zBrvVIdLftozo448Ynp5bfSmszxyTQU/aSe8X2oK2S0BwvAwbXF
huipzHznqzDzrIsJWteGyBs89a13ivXcGkqpwa7D4xGLhY7NBw/rOyURot3jC+sIMn4Tf+MUfjuU
iP0OFsEG9Npm4ORaytyXrXaEz0ztf3/znj4mWML844BA56If5V/Hn/+lhh5qy2x8F3OeGrOewRmT
elurRKTVmTh8cCiT3/XXK/vLX4s0GAEhKnUWndfHAihW+zQlZ9ahgonfQEPvqtK82bxaS4T0UdDP
8hziAmEFWppnX1FPTuoM7xg0PcnI24yKqe3bx8JOFu+qQwIc9WiRn+aEMPgfvVMFF/okB30O/S5z
XRpFkwPAcHSMMgZc4WTXQzY7TMl7odpoPmZqRWnlJin2ck//ui7BSnoh1FC5nSsdMqopun6OtcGt
hkg7uq1C8sWwVOtr36V7Nevzg6OZGSrZ2uULydr30zgrJtHcTNM0bJ1ZjsuVndQ0LgbQrsHenoLc
uunMtOB1mo4ljBOKUnGgpZenu5Z+iLtHl7OQ1ufT5v3y+ytw+gbiAvAeMJjFkE771h4JUqXSeA7U
IfeFD/AButrOShJVnY9M28c9XUbzMWizOf3ICfzmHcShj0r0o7WdCglx2OtrT1iKaWuaOx4sv0/L
yM8EKUrZ1Kbf9Lb0xigjMUQ7cyVE6YMhNeOepxOieV2tqOP/9lmgUOPR0hnlIGU9PoJ/ueU9VaCC
p9t+GIZkjFsQCmFhFO5zYKNgcEUtItsb0g8W719f8OTmZ5yDMg6NHNruU+UsQQE0+kSrDhO6uJEt
uRtcGzV9OCBvE1Czwp7p/mZL0uqX9ZxinOjSTrqxVogBjY6RFh9hAU8ffQ+e0PF9wjyLIoj/fX0e
siYvcmiVy8Fu2uA6VVpx8PXJitduKD9Y1U5fXRyKs328AdgBmG/0vBWuUTa708rIRxV7W9bVmUBu
t/v9hX3vKPBikLXD5wL/fdIPqMtgTTRz1A9rpeo4W0vcxn31kb/knVvZom/1K4uHk/dGpO8AeZr8
kiU6JwD9SBbX4QL6w8brlBGb5TGaHntNm3fngda5V0bTTB8s2m+fYz4BPTO6hfAxmPC+vnLtNKDT
sRf9oKYq2aOwy/cdBtxt7iXeobT6JWrddP2gMHizoz1eRPosPMHQTtk+ntQ51gjgrpqAKxJjiR7H
TDxiaTU8zdlWNbN+GEXZ2cwoaO8a5jKA4rP17hx9XSah/DGLybxU89BFwkn54LO9seP/+myQFTA1
8G558xqr0gBWRybXQ2VU5nlbTO5xeOR3372VlBpELGM9Q4djUBMPxyEFGqBgbQ762NtZhMQ6bSJU
oCChFjE1eYiXqTb3vaS6iDRJVGboAvnqI0uyL4mSbHIfLGtw57AXoGdiZXbDjcumeo50RBtfyRQe
BFztbmRgQif/aeLpv57rrOjD5Fi+hL3s6ibUU336SYxFTu9TekUeOpLxQFihq7+xodh/1ZUUHwVX
nRZ4x1OFTwBiDJfpLQzUdkWSB3JYD71jJFe603gXdZGSomGvZfCjQYX3kwxj1W+9tnc///4JfWcV
pO1MDwYcAK3XN7UyDjJz4PlZD4h183bjLabzs0xhU4R2WXvzUVyVXHeFKqpoYHFs4mPR8FDJmewG
w5Z0x3//gY575dersmVCqKA3eyyA2Ju9fpI0jAR2IKV+EHXb5tsOmsMIDos8NsMCHB3KrGQWZKDw
quPFtnLUutxEH+x631mI4c9TcLN40Zc/fTXMttakydJPB9H2BRIGfdnoWpncUfiJD5bId1YOiJ/U
XzTzKY5PbZ32kCQU9+t8WJnJXHeyZLRcdyKaUqGfNaz8cV0W1b9P8v96nv93+tLe/Pt8Dv/6L/78
3Iqlz3nSTv74r8v8GRlM+1P+1/Gf/c9fe/2P/nU9vvRS9S9/XD6J4Q+WjR9PMm+b03/z6ldwpP98
kvhJPr36w6aRuVw+qZd+uX0ZVCV/HY7PfPyb/68//OPl12/5vIiXf/753KpGHn9bysf68z8/Ovz4
55+0tv5y5x1//39+ePVU8+9unvqnVD0tb/7Jy9Mg//mn5tj/QDeAuxobLB1R/vvzj+nl149c8x88
ri4RE4D0cdSZlNVN28uMf2YE/2CjZNOfQQ/764d//kHP+9fPTO8fv0Yr/NKjR59Yvj//++u/umT/
9xL+0aj6pmWgM/zzz5N71D52ZHhqLZgqqF6Qprx+UJay9c3JTcuNlVZ3jWGq0GUEGIkk/ZsWkf8c
yT3OwSgK8Ke9PpJNhLih2UW5Kb1luRJKd24m9gebdh7+ZgX061C4+lgKOYOO5Z4kGjFqR80l+VKo
qG+yaoDeYDi3XZ980Aw+2dT9+zgWqQG8oMivPiXaMRfqkC0EBak/JqkLw1w4aLsz41z40gmdIi0f
/nJz/efq/fVqnTzm/z4gdHg4dvQKYOm9PofoCOh8FDkiBRImroPW/wamr79k9m5vyyzQQtp5HwVp
snifFGC4Fo+s/SMxG4YS78aTmySphw6PgJVtgKV4N9q4VC8Nwh7Guk22B8nu342zmK6WcvE2lhzE
HqlABfwahmHiKSdGtV3FjijrhwB6z7ZA93GGGNi9QVpLlE7dOxfZovpDoGtib6Sud1eMKFVaY+aV
jYUwiaAk4iqpWyHPmXb7Z+7cll/RmIAGMEFZIuDEkxchRZBYC0HGhguUjsdkHWUE0Nb7OupJvcss
TdrhMA3atT/a/nMCU+GbzaXLQ28Fl1j3JewxEHYLeJNaPqGo/UEuVAHa0bsaB684z81gjDpRBka8
Wqil2Rh44Zw7RtTV1nyO/7na+0blhqXMtQc0ev6V43XTxqhHuXVRk+bRPHjzfeM5wy5nxb0uJ98E
neQyyYa5u6cMedLbztwn3YSOqBuH9B7lpPHUq9K4ExK9QqjPJaLlelme4Ra3VahPfkVgHLh8zU58
2JH1OMaaCwcvDHLBCa7MQl07hU7uuNvN1XcJNjBKmHpdZBXKvWhA+xCXtdY/jtVQ3hp2NX32EPwc
fLyksamtLm6OxvzurggtilxvaN6kORuKJNcumKMTy5EjyewnXz3T4dHCJEuMz5olFCqblkDhaJF1
ceG2fbkfa7Aife7rG3Pt0jjpg4HkBqqoourTG2a4ycGgXhtDg/9zr2pUPlFRV0A2ITZuy7yw3TAh
qCvKK3M8E+Mg75ba6XBd1M2EjDyrPULgnOxremSmh6uftGSwVBA2s3LeWqtundHAbJ7MdMA708rC
fB4TQ2HXqge1nxIfmXwme5TrZu/vDRCDRYgYddkolcIRrdtxp7f5dT5464CfVv2QLAEkaQeEcuku
OTChZfXGrdRl/6J0fTgvEnJNXZ2TuxLZss2HtaMyLbHBhk03DZEwj4TsSnaPHVGxYIOOQZTmmG1U
oJEETRoic9exaRCiEnhlLeMEFMRw7uU0tjemwBWdpeSwkX2WPPiS+RoOMPdRs2ud7KKsvHf0caUs
7qpvi+Z7m671xK5Y/RfJ/mUrm9x7NMANxo4rl895UKe3zei4F+5oB19A1iGSSV1/N6R6ehbIrLnU
efrmaEkM/Yu1IqVWlkiuDCP3iQxfm/kuow6OUeAnP3LKiWsGnAz8F688D/K5/KQ5w/DoW8KTn2yU
Z9VG42MMz1qGOWJjLrhByK7AKrWdGgIi4mORL0ea9n3S3vblgJMsHc2u2/uzO9efRt3E9d4prdN/
NEE1VVtrHFWyo97xm13i+JR19EPb9jLThwQbxxAUX8oSjX2YLpX+YxiZQWDEntJlk+YGo4/Ob8v0
kmWY841UGV1/skj729pprmTGvnretilrJWkGo607Ix/CQw2W+je6rPdeoRvOrjLtVIZ9IOwpXoNF
K/YN3pv6yfcW9TkfW5ueVbCW3sZhN3bp+ysCiWqx6+ksc6akPWuCZXxomByMOwYd81M94scPO3tw
uqgzh/lZ6YW27nBYWff4wgLvDM6O/FmLYbkzljqzPhflL4Z97aJ18WpzzQ69ppV2jFhYzOdZYRky
piKoboHZ+CjHky85kcI7Xdhl6Nq2hmpCXjh6jz+IbnDYY8iKleyT7Thi8ukDMoe7djpL/WzbJeh1
jGZJ7i1EOopNc/HTzpY1GkVWhQvAnyridpr5iwKNhK21xD451lnfYNEsVaCfa8plveB8HACjvhSO
N150tiZupMiNCEy+QwqgY+5bbVoQN493JbdXK3UKW6Pc6xxvZ0DEoJ4PPg9quO5dd580tS84lq9v
627Ykc52ZuLyhdaGw7ZJbOPatJd7deT8r9mON9DG7/pzT07nbqYdauGdV3N1P03dIyy3HH3i8ux0
xpPFAKeQNq2H8cJwxRcfV8EX3kO7bnH3uptWB7dnH1N1qK7UBHI/MacUXZg6tE27W9FDopVY78uF
xyZM0jQGJfFU5f1FW5aXvCV3Muh/Dq2xay37GitVXFfiru2qTw2965Bdzm5yiVXzMvVNsTaEdYac
CLDBwRvXPGSqY1+NTfIzs6fPeS+vPYObhBGzMNWV8Mx+g9fpAX66iADttOEiEwTOw/DJF9xH47r3
2NNnVbdLlm6E6Jc9z3oQCbWEafCixKKOO2t6LxU+Nixy1TH/BMORDEvEZAlgUqNrLhxn/pq73p7G
dDQOmFda1t3S2FSow20pn/qRT7waF1m5XNd2fwYhrwtpwFJvipW/0W0xlWy8wruWw1QzEHDx55m8
9y116dA4ubO9fkMHdAcK+nOdglp0kQxedn6yr/ua+8is96getosILERsy9fE0TB+udXZNJF+k5Nb
axrcw0mrmdEE3j2eWs3eKSzgiMs1NyRAC13Z1O+AJnah5zkLAKI+av0KEpFn7tqOhMFi6W+0rOge
IAH4kbDs/hor3I012sgIE6zBF9Wq6KN0sAdGUvTsfAzioqNbgr7zc+5QGuplc+n2Wrorq2ZLCsVB
X/1zZ8ieqrZkq653t+juNouXLSE8jrPCTXmirDAFiH4X1P750qXWdaEV8OiIdsItx/2QQEYDoxmL
3tK3BOP2W232H5ZkebGh50ed46pItSli0UxV0TpMY0hb1vtkeshjcxgYcVW1c6jr/ZUQBO6QLaY+
6ajwDkHrPA5awSkblvPAK5Kti26mW2t9lwopb8deJdu27aZtrSV7XF3Tk0k/+rLzVg9L6XST5M1+
0RMV2b25Xpaac+h8rd3nNA77FM3A7GnfkKLoe3S/Y4jH6HJc3U9wKcp9b6ZzSAe3+FrqPgpdcVXB
RXzMEJ8BOaz0UA3mbkmm26YeSvBk+aMMXMjjc/ZIkrfi76QDCsX50zDm960x3da+fR5MGDsCmBTc
3MlOTKZ5ZXja5eQFXZS5TE5bmd3Ni35lWDS2a/EpsJYzlQ8Xo9HPc9i4TA+CrJl2XetfYk5dQW3U
35iqn7t2v2/n6brFbLpdlHlhO/NnsRg/y3zae1Z322XJPca/W8uxrtISjh7CadBB43Zc1cZYMAJV
TK2ifJmf0d7Gy6Jt7NI/BBIny1Ts1mMnjsc1tP1ly0Tpss3Sq6ooi63v51ftaHy35jpeVb4bGTOE
+cISZGj+N8PubtOjcdexveuirDY09LdmaVz3Q1USEVPHCDq1C1dvPstV/94Q6Bs21Rhn2pyjqW41
blkSXIZjrlTPF0/xyYTLjG3OrdAZZpOCYMl54b20XnSzcbEWPOsDCvhQtThG89yxbr1OXhn8EPGf
wuJcamTUwXMMhaCvKgV6AIIPvxxzD5vWFxu9x49X6+NyCCbbjPAh/UDVc9+iNw4DzZ4ZrWvPorL1
rZOiJy4spod1NnypWvuuyZQWebjOQ3Nq6nCgtQilyOrzT07fMcU18a8iDF/RQNOeU/74jKUqiZpR
XCp30s7Au29WHm1uleBxqJpvc9/E3lCsd0hN/VBYeG1Ihad2lmu3FVNgbOVYPTjMhfiV09elNi4x
OTUhpBLOraidSDMHY2+vQxtLEnJ/mKP33ZTVbhm086Vvn5LGx0xjJtcsUxsoC0hiUwZWwoVH37nG
ikcLY1/vC4cBwniHDpaXi8BFaut8Fbe5KnLxUmGr8/UE/7A7L5GOGjHKB5S3Zlpm53NgU7+BJQqd
etBCaVbDOT4tG2AnwXf01gdwTkZL7lhRNrt2dQs9bnRRULOm2F07S4VWu7zUqxJxWY1Z2FhA+xcg
+RuMFt0Ocb7TxKYqRGgwrLtfq2XG6K05z2mQlp/LoL8aBjgFcunrO/TEVrjitI+nLDEv6lKyEdGl
q+71Btgp3fYRp8IwfW8Qc6ZklmXGprZa/w5dPhVAyp7v+Cxy16G8juixtC/EMq8XGvrxe2TdwU8P
c9ZOTpZGk7cuRLwgQmY+Vcpg4w8BUv6xym4z33SfStKD971tXa5Wkm0n3S+vKpwsL4Vaj37LYHC/
aW6AxtzWQPUblNWIipOSGXYHedDPcN5lNPcOuTII5S1m099BfGDThAfAvMiSuTiTupFH9oTptcnl
epP47rh1J2e+6stW3uGMcK4tD35oXwZf29Vqolzq9ktSGcdgYVjnIY5MN0pL7tGj0PSiZxXc/R/2
zmQ5biXbsj+UuAU4+ima6EgGe4niBCZKFPq+c+Dr3wrlTXtiiCXWLbMalNnLwbUcSIpAAHA/fs7e
a2MdyS+bLrfuu6XKQlUfzeNQKSdzXiE3Udu1QaPgRwUMO11XqWF9WqZ+jXwjGTlELU1/Zc2TfdGn
Wj96mdNHt40bIxDRauAJUcrrNLXEPy+JuKgQDt/SHGgwfyc66cRrmT4ocB97PHTq3PrY3fMNT6z9
zdCUmuym2vkseQp/2PbYhVM2ixfp6sWlmq9kD1lLc5GUZEF7DN+pLVxiuxOe6xmPg8m7f8jnOd6K
eLJ3rRENV6QyFWGRqq8jrpNNrEI2MIg2eMik1K9bLKX3M0zKYOlnyrNS2yfmis5ucr5PnRaFMQvJ
oV9dbrQUWFlUbIsXZryOd51ZnroaINXabZ+Jtgrk6U4dUgMnOcaa+OQQFzeFynO7XKolnjzip/tF
d+rQMXkcbuxELMt4pRptqs1Ba63EnNtoEdVi8AAcklPRYsnr/GKOrDKU6CJrOl6KdtWjzTFurNzR
Pg9GuWAUlZluMFup47vSWC4Zt7C4lnO/V5MY+oCAFbgdROt8hkKnc9hKMdxjIkGtb9WhxbenEE30
TRURjqIR0oYZQiQhJqw+cIg/DWt4BqHpFAuqHCJ1xtIyNxquj92EQyJr1yns9KX1+TeCmkn3Ji8r
VM1aZvjInoaAPqFzeRpfeRhcb9qZakmTeGE4tcltzcaPUSYjgnrG+WrmDXFadiEPueE0uF+je9ym
CJJiGH0RllFvIlI7G+b4KuvlF1KNXy3yvr1FMTEm64MSTkqiHxJYc0a33jk5hxwmjYe4KWffrePp
kkn2EBSrZm4k+eLEko/jYcgxtDeDM29HaIYXyWIUhzRrNSpMXX+KXOub5H3exrB5AkNNq01dWGOI
RX8J68p4iARF8GL2mzHNXE4UIh78RpKdYA+RdTEgp/BNk9iOrrSbTYQVYj/UJkE/ZQTtoVqlchzL
0AINsJFDrQR2sxD8aq4vLnDNr7kBpKJ0dGuzaC0v1iJQ3paJdctc/6IzFyt09PWS72PiDXFFgMU7
a1GN1XXQOAw+Sf645FWWbJi27is5AkFSsI3rrsGWCp1jn1gqVidDuofWnbWFpOYl+9zXRDF4fRPP
+7ErXhqEF4FVDHloOdqExBmdrFxaIzT62PRjVS+DdO6/ouGqNolT1X6dOsomieJ0nxA4dN3W410W
xwA7uvgTUsGTRxxTYdcuz3JoDa8BgROWonZ3vO/2LpYIJQUSDg8HHkwg2hBTpelPS1m1mwhZii/p
ExBfqR9pdS5HQlL6gFNlGXDEGC/MHO8VshxySQrTXDbMn7F2s63hBLexuKKk7dqI1l2sRBcc1L6q
Iv/RWdWJlH+KRykxksnFuUrd6NoxC44TnZi+6Ehy9+6SyMKrJ/0HiZ8RBji84Y/mxCpY4PhsBjW9
dJSKRW3V3c2kZsnOQWrzRWNh3je52gVD1dpXLPGZT2xWv+MYU4RsBLjdHSw9QEpEuHQ2mKveHMNC
aPJppb0a9pazXNIHL68zOS8cdLLqRYmi+dagNY9aAcr4FxPcRQjyBG80Fx/2jcQTJAa8ObTwo/1Y
JuVBqIu9UbtBvXMbk5Ha0ikkdZWK+ui0I5ulolsh+IrxvqoU/YKzeBPWnd1+jhUkV5rStlfZXAF1
jlwNl+Ga0djMmpHDUeY2ideUTnRUkIn5fdt+WsYcxXqEW3Ridu6betcEkGRLYP3FV5Fq7MO1wvNW
tp9WQz9qDJyuIQKprEsQMQ92W2XSi/WZfPYcxvknkSkF0z8Rb6XbKQfYZ0TGK0VJE6J+zBva7Gug
1VGdnIKFa5AEjqL4BF3h+pG6A/JxfeJxyHZ9hyV+mDMBAad2NQ/rUO4nvB6eOfGkGBTKvfZcGnW9
0weNpjN4RjTC9Q20Gsg1Tulsxpx+PfjI3HedxrqZ2qI8Gp1+7JoKuvJqL2rgpio8uTp9HArtUXMA
iPRVwkG+Nqn/ltb0oqpjleCRcDoX+zUkDH2wPrWK3kM9bihh1g0eUR+4LkaGKjRk88XOnB1RHjdE
tT6XcnqhlAJqOWfTtp2JakwM+d1oVmOTGX0ZRobNsaPvXxJ4xkPeLPs2VTjkES601zqyl3jnuqu1
zofLji1+h2+uD4ChLrsEI1SIbi7fANJQ1BtkKvkB5MGVmYKlaJevStaOnNjm5b5aoR8ZMw2OlkH1
goa0tEIxiOtmLCkzDThGHrq72TPSGZPWOG+wnbmfcdcglNIbzlG6o1zVI8XzCcBgNwjeY0Kb/cKQ
99bkfLJd6BdaXoBxyIMiN9nhuthCA99+gVTRBiKat80kD7ad7CgaAhq6lwt6o+d2YR/NEzXgPLWb
bFxtXRoO0mGcud5ZDYI2OvAbM6MVkqr1lbNOgtq3CnQT3GHVpSmWoz6gAR50/KXa5FnMxnaPFgDw
m3m0U7SFnXqRzabfYB5b4+wQt8bOWcsHiU57gzLTV9NxN9asl2562yvjw0RIRUdAdFc7uBwdKCBl
ONIOccvpEPcpWa3WZo6014EBAfrRYLH6m0pZzWeCQYJu1oJCY7NdCRcQrRKS2RT2xEh9hl29W6eK
EQ6BKNMSNhTqRaFcdPhT68q9wLGxKaNp9uk6bKQiT2qmG4z6G9csPzWEWQHx+7LE5HDRjQGdweoV
H+Iq8Uuz2eSaiuV3Gb5MpbXpcnFvtb3XdAIFhyrcAyr+R4BYRMeJsDBGniIwmHm7WfKGgjaJPJvO
v0VIC6ke/kz73YvL76XetEdZuv1uFnXArnGYxdw8zbp+KM1um0zz3kjY1dNI7mNCJJOanE8jp0So
JhAa1ZaDKc9qpF9Ww7ynYYCWs/cnvmke11+arAtIiPfZPxD3NjdMQ59shWXQidm0VeuyNKu7qqeB
5KoAQ+yKxTsaEDdoTAUwuZWjn9nWpbT7LTQVn57Hja43uh9niV8kzI0GZ6O4eXXJT3nlmtHDMHRU
Gd/QkF72abrBbnljzMYFooU86Iv+AYLnzeIkdJcl/wjdZw47rpg2Yxxfxm7NoCkt7yO1BRxF94sd
XR8EmqtywgCsghib9VvSR1pskc9LqfgFL1/M5kF/VNkhjg11fRW+ZcnLvOuveqdhvXCulLG5KHrk
qibvsgKlNOLYP/KOuZLBn9fMY+exy982RXypT9nz3I83S4zSJRXDQWSrn0DLvKOxvlAGFEFNfFpo
mdbVOBrSU5RTA7MDNVRP8hYd20njTPTXOmQ3bPi3hQXEhJJyVXMaCILWGlefT5Ji3x0upiq5a9Nm
9Dp7umiKPkxGGrHFrG5TqEqNoV3IkoDzfnZJOY+Tm8osLw29xPEaz3eTudwnRRTYmbhAOg+6S+/n
cNS7whtcVtNIIUk6qfVxM6TqLk0izp48V5xtQysznnUncuhIjF9qY/zUoe/bAvxYg7y3Lwyx2EFc
dN+xzbO7jD9kIvfdnO2hJQeQYb5MiX3LxOhRmBUAnWV8Bpp8seYOETFa9YDjg5XA+caM82pwk5dl
Wg7J5G6izLpZ3GwXOxHLJcMeLXWToIvcja11d+hRseiiAfXBEF60BhaEvNxGrvnorAqoJerkWgF/
hUP1fkyrnnzjwTfi4mqeytes1j3Zim0jlWsANF/dflLQX6X7yODgdzrK1Vz6rNTXnE0CXc0vTMC7
kSvvcqvFYcwwLzH7Q9X0R/a/5zp1DR8s5CPpKHJbioH6yXbCmKmgX67Vtd3ll50gfxbP+Gcm2N5c
ygv4WtcFWGvOFZF66axqeg/QVPOVMZPHdWUqNzt1TKUxifF+TcuHPJuln0S0SXLkLIu3cNLaJ0ak
7cHnuJ6m5svlrKmIntz12OBI3zk97wXvRwFYqbW3sTScY8EashtaW3uEUhvt1TihQ685BILbgtyN
QhokvI4VDR+iwZPtTDn7pGRLhgLcdteLFKX1lTBJSc2Hvmg3daskodZ1pxLIsTYMkhkit0W+y4ci
uS/XKHvJdZHdoA2n65Nj/fcA5oJ/IzfzblpS80a3E5WLSd14B/JPfZ0ml06Mos0jC1GUZj7Yl2YD
b+mlSGTU7aIUSqRXZ/H4RZlbBGCnCNAbrR0btO0uTutwELnY8W+/jEUk/KisutuW6eGuzoV9rxPO
/hkGu3PdlJNzVNyWgA36Rl3opgj9epR2YdIV8obWof4lUhL1eaaTvKtBeiCqKqJmY4Gq9zPGcKQ6
xy6yaHsoN5GdznctdyZcKG+gcPQUVYI9rOrj9Kvb2jodi3UMLDlIn6m6Tj2+sPpkg7wwR6lvGCcI
CrvIvTOjomDGDMc3LCguwPkoQt/gbKa7yG50ZUwivXIW0+IeVWL+VFSR9AkUtg+TOTtfE0DlG1PQ
BY3z0fAcBxIpmGf5iAQOq7Iev8Y5u0C9LCnBNwRW+2h7m10vqvHgjJyJ5rT/niXJM3ELwzUoiwbL
V94+jKWBMtuAjH7pyrzeL+uY32POu9ObOaUpQ181WDtNw0FuVj6cqHuV/B5+CbwA0qSBatrrS8Vs
cPYS1533UumLbdMPrD/qam9sp20u2rqreIFY2vBLBUatHWt67htJ2+3OVdf8Ih3MLcKEW0ZD+l1S
rtTBbccfx3alBZK4mHCi2v4se4mAUc/pk/VD1QMcYP8344KGeroQ+UkLNQA3PAQTOUE3bRo5V1Ft
K8elTmqisSZZY45IJZ2LGj+jWGZGZpURXxidnNk7ZvBxRYviwiOXYjymva77owlWIUqM7BZx+HPb
iXZD/6ffxLlVbKmdXB9OZZl6as3GPsbDcFQnu055AnqGTXD2ctICc/cemIVLPPNY999BcKsQOkiG
2LT2PF47jVpyXLOqJCAUZNxOswtZj+xbyRHfNrar0XcDZUHGML1LYhYadGvGVdRJ49A78UDOfFOk
vJ+gfwH9AnfblHDDdiMD0C5w4yyi9hed8aA1sWgCU+qrz8SQDsAQr+41/AJAIg0sTypGYpVkPjLV
0uLhSeu1cpdjPQ1cc07o6AzmVcqgjn9TsY5N1JMqrkCw8MylXIkLqYX3L4iXA55FjVaCK5aEZzlW
RcR6HXGUqItIw4KSWckTsQBK7MmEyVZgk/6h7/81JEBfW0aRYTwhsGK84cQas7GhVY9Wa/fD9l85
4rve0mlUNBlhJl6S8ln+wjMu/axZkk9xpHMm/qkV+h913ht1Hn6D//Uf+dtv6rz7sUsrdHpv1Xn8
lf+o8/S/XDw3qKkweKqYsBA+/a3OM52/sBFgNMNHT07GT83T3+o86y9Vw/PKn8byBsv5pGT7W5yn
/UU2M38eZR5BwgIE0n++2/+BNE+336KGkfEipbV+otxPwYG/AcAZUHQWJEeHRjmKKq8R9K82jsjq
jpMBoa4btEbNtVWriFxwGc+fS6tiAY+jGcotxv1oZwDg+UTmYJV4fdqzv+cGhEBfk0CDyxJ9B3IR
q63CzERmDiKtNJnlFMqm6loa1qU5Z8+oDVq0UYU96luHTObJQzRL3Gw0m+XFgtnzqyHHivx4dymp
0lYG1F4umE8EiFKF8EGS1dMpvDIBUJeOzTXhQmrtL4QCA0+pZbetRmXuENb3wF4zsQ4t4BebamVV
So4bhdMZL840yYFp7Qqzd7SsvNnHvY28aFKXogWxVK35rRGlq+shkVrKEN1+AXm0zlwODGTM0xMv
Evvb7DjJp0qZ5/XUPikZISXSvTViGf0wEPg8RubcP3Z6zeW4Tqx/7sY4uRNSMLNqB9p7oy6gaU4O
GeAhSt7qOqscVPl9N5H06wwlGEYhWb/3TWzLr52bZZ9rJJ7PaVrxwk9ZItGdY2Zrsadk6Rg0HCDq
INdX5ueL0l256yx4kuLobhbS/lzHY5F70HyLB+bbNMbUPh0fKsQsXcBi6tAyizt69YPjPqWFOt0W
g2hPa+dUbpuGRvauYm6wQQTeALipoXB0WMNhq4Dr0UDhtqMMVzSr7ZXhkP3op3qHPqB3Y4J3pKF3
9w45d/Tllan6GmWO6C9FNigW5XXMPxjPrvEjy6CXBa2sHB1VCNF6YWZzgIAJSLuSiZkCh2VcO4Nw
XzOubnUtqncTN7P0kW0iZsummQ5tV9k25iG9SV/BsKVPBW3GbEtNgGlntWIGhaJIBpeBdZGNXlRU
7It9jzHBX3WDvo5aVFa0IRLhNMLqtDEKql5F37UOq2lfJNAvHU/GWpZ8JXBISQ+ogOUPJsHMvRqF
sESmH2tV3sYFYCh8u4V7u7QdkSsko+ECMBBvyQLozgFpnEq0G9DE+2Ea65MAA7OYeHQM9reXHgt6
drGIdbrXmnmiU2+Yugzs1GJ+ryFFkLu2U6L7sczpLY9KpVNYGYVdn5K8iuYOYlLJEWpWKiCwqpWu
8y4xRXycopaZNNw6hEVGX9icwrRMzy45bs9XWi3sMQA0A7Gwj4eSrsJIqyV0m3gdbiIUlVbQmIIj
cqZysMAGaEmbDbdOjJzhIC3IDaFSa7utlkwbD4zO9HqnKrVF36WsOCUCyWfCNuV03fsafJQfKS3H
2Cqpsyw0RdOY3KKefhduefVWq5P2PnOxS4QtAO1hr5iSszNjQBsf3YARYSZ3NMjcXPlazFV+TYcN
FUldci/4MTP96wk4+zwTY5l6sYznoy0m5qwyShikr+6pH9PWZUZ6uL0qXhNnkxLAYQXo1Yi2+dIB
S+LMQAzEl6iWCf0DesdfC1FET6qg2mw1o/4BnnWEI5yZq+EL4EdpWA81B9fWKnTp9a6dXJpFQ5iN
o0f5d1PVK349os6u0dYhFZQxFKxja6Sa8Opq1SwoXKvzYlaFroGHJQjSr/qiyPaxo4+3rWvl69bN
NFyJupnCVCLrdUjQGDDZ9BV63Q/0eAs654Z+kZOfhg0fxvjqScpmc9uvaUGjMz3RipbE7vfuCvEI
HV9THk2cZ91L0ZZd5S1xIozQjR178BIb/WrYGsxN5nyEkp9QOSohi5uPxclhcrN23fOsM6thFt+R
e76oUknDxZyvcssqDQ/usbqToxnTHHAiiLsjgIdnKvXpeawxBZ0Id0g1ipaDTYSMbgzUzORIwsEk
aWFCllPpu5XQG2/J2qXdooxlHNLVqGZEX9ev9OjW79WiqNeozU9rDlXiEiyI53jyJWITb4yLKPfG
CReU5y422LOcQrACedtrP8yZXoQ/lrNpBkjgklsS68zntIgYODj6obAZ1rht3kUsnuWymRcYbF4/
LdODMaQLA//eMu6RPzTTTiV4HPCZWo8v6WjBi0II676kM4RJLzISAdQ3BR9OZ9/k3VytEo4QZxVn
L9CNMq9brfzTBGJ0hMjN2BBVl2NfRUCKC4K1yvGeZrywEecY8bg19Kh8siKub9/j2d3l2jIkWyWZ
UtPvlZPgd7AnetKaNSUP0N3Uz5MFrRjILGWAn65W4twa+NI8pVyauxiVIKRKU0sMONcWnZu6Lhv4
r8gL/2Yc/E8x+Wsx6aLv/98Xk4QUVK9f8YD3/dfxTUV5+nt/V5Sa/hf0CfgTp+hQomhO5su/K0rN
+gtfn7AAilBZ2raNu+/vilLDCuKcaklqUA3noUDX/5+KUv0LZwgdIpKnUOab/6SgfOsewKAN1pTH
X0BpcKDznPu0ZUvCnhZl17GqWFCq+0FXvE5UKkg4XYS0n7pHtei0jzhZZ8bKf38ungUXjyEFraqd
PCi/GHOhotft1KTXSYxgnrAVPLBJSSxkN19aaflqFCLsI2SEmOmefrlD7/gl3vto6iBBDY8f5BRJ
//ajl8huceF21xOlzQUqkHYKM5d0XZccATpwxFzHDA2Ajq/xqCJysqx5/lkGxf8+jb2xSv3q3Dhz
Wf78EUCr4NghJAV4zenu//ojzBoEcGNJrsGDUggL6v6CtrKhYltfY0j1Tr+C2SysSiPSAM2tl5Vt
1NINKZCtxLqTXDA5Yxe3rB5k559/pnceDANOCM8rJjXOLmf+jorN2JKre0yy8TTkKZyqCwxK2seF
/hB6AUzA9cUkhqr5wN95+of/26b37x8FXovNPcIqDGPj7Y8CBpG4xzq+pgoSLwCr6hdZu1YA4DI9
FFqpfZ5K076hLVbjgshi/8+Xfbr5v326reG9QgWOmPPMJoTGurfM3j3iR0k+0SEYXqj3kk3M6H/7
5096a6D5+zrBw3CS5DyHTf/tdWKRkXAZo2OU6MxoKap3WjlqH3zIe5cDiO7k+j4Bks7dSMwk45pG
wpGeRRMUHGoeZaxCWGiH4fGfXw60LVyNxL6poFjeXk6BJH1I8WyMmjU+tL3VXttu1u7//CHvXQ4h
OyxXmm1CSzv7zcbcJA6zSK8r7dSnJV623KOyMe6yelg+iJ177/a4aP5IVddZgs/fzXpmXBel+TVi
kzGcBg5VfhmPNGf+fEXvfgxueZZxKEi/ee0GdyaZNk/5sfL1ISsBv4Is/ij06cyK+/NZO3UNcMqf
ohJ1h83pzULT1HHDnOq6JpdSCVq7nSpEQb3r493qnvABD/dMB5HRA9oXrLwZo3Afv7Nmb61Ig937
jy8aXwuvlyCtnsbn2dqyFlYNmdU50vns9nm8qrtJyWX45w85XdPZm8zSSkvGEWTlcBJ6e81NWegd
EXdHIVBKZbicOe1Wn5Mif0Fk8AH+/J27aAk2T9PmgGozBH77WfShAaCi3JuJBNrbI4prVY/Nj7aL
079ydkX4PnlMaA8QhqidPf1ZlTDXKcSRZqg4lL1V4U5riHi0nZpMGhXvUUS5L+olQeIaZeaTaa1K
yChMv1xHhVhwimGYV0N2L7IYrWandujxaXvembgCPlh5Tl/m/MvS7TpFf+noWM6jfY0RoAqakKMl
OuWaeJnmxYrNxusWw8WnxklCnVXz7s+3/J2tg33jvz/zbA0aElWO2DGOGVN1lWNNxjhKyhLrJc39
RG+sCAEz5TQH72K5xMSv3P75C7z3HNhg3PFE2rSQxNl7NhKim7KoHO1okOjVGNpKzqwfPGzvlQ28
NthLUVxjrbdO3+KX2gk/SEvyj3qkrtD1cJQ0cQIcpkbtidWdnlDyJl/I8+3vaZtT0aBQciavsxyk
JhCy46DUC6YFtMqRhf75+s9iwX4uNKfUTHraGJspXM9ehJXDcOO2xpHn2MHIVyd32pAWLzWpUiGM
jvRTq89VoEFkrU8pCvJJVqYWJumU8v9c9wZdgPajAAj/wTL7s548fxxdChmVjZAXyDl7NKbVRODv
qkeEfNrBTmrOcEU+TYcesfOuNmVK37ivv9ArJX6nm9PPek/Qrpe2wKgBEdsihEwu9rKp8kNVKs3D
n3+49x4c19FRNlEQMx48+3pWM/Yqx4Sj0pnVlqQPuk+5M34AG31nRbSFUKkEDIt7dL57ovWPU1o2
x7LRiKdqByN5LNUM7O8aDcYGTVb5wXb93r4DrhXaMQUdecUn3/yvT2qzTrNmQH6S6jhcaKD4fFrQ
xnNn0dKcu0q6nmQWicdGnbUreidyh6Zuuo9WXfu/2HN4JenoA1Qk++1nX/2XlwZNf60nTncsGPiE
oPl+qEIWH9QM714v8hqqOdzzCGXPrneguxHlSX8sO2GiiUGGl3Q9Bog60e+w9iIGttEFUkhEhMaN
izsoGCGHhPTFTv3gt39ns4A7yPnOhPyj6ufbXzcQupUq3XFOOCuUQvvSrOPr7KgvUe361rpue1v/
aIN65ym2Wd50NkC8Z79xnvPGsXqzbo76bGSe0qAiocdh+sxN6OYhgDCqZuayxaUs1s/KaZ2kF2Yu
Qzho9XN8qjn+8VuFiownj0cenO/pCP3r47fqTju5Q3V017jb83gjzllM+4Or/v2ioTIY7Ds/KwD6
yW8/BJ5HR1o6hHwpksdUTfsHjRHtP74S+Hia4JEC38SQSX/7IbUGwKw152M5Gh1yJCs/rAiqP7iS
0zd9u0byIcSY88YCp2CBePshAPJrzAzzcVBnga98HfZkQ1Sxn00mkvI/3xrt98WIQ4kO+YG7A3nw
PMZlsdRsNpLuCCGmwtFGt/wWYFv6Se+JQghn7Fm+aDL9EZP+uJecXL4umkgOwGau4r4wm0CxJzfy
wcUg95qHJUcXSxTUHHzwPc/mbWwVbGY2uEf6I6zQv60bphkteiQY88sIif080otV3Sm9MJE34LXr
TdrPEF+wrlhQBPjvsCy7uK/Nf8aCpazkm3BO4A1jQClc9exBy3VcRkm7HC1QmqCi7TxAkqN+cF/O
nwE+BGbvidbOGkbH6qw0X6DaKQOKgbnqch+J1Hxlwdgz8JJ8QGbTTlvar0/bz086nXupYICXOGef
hGZAnwcegFIO3e2qWJlJsJxqY7NCv5j2Ke38xbK33ZzcdtV00orNyuvgtu6hsdv14YPbfHqB/vBt
3LNzf2qjYRf1cEyNvr9iE6kA983jjarOV61iWKg9FhLATvLVEVEjc0oSZh2p7WwrFoVfCyVfPnjl
T9f/p290dn6Ry5pmXdQd11lRW5pD2neww8XtPGMigqaKG0EzzDDPCZ3QGhwwf/5Bzle1091hVg1M
RojT9PqsIBmrFKGS2R/tUkNdClWTuZD5UZTT+Rnh54ew1MClNGGbqac14pc9OZoUpDE5j0AziLt6
YFyHXupKdHLL490Fy1zJf4bm+/kSMY6ndUD/lCaCc3afC7LTVndocZ05Kn7WWeAz65f1ngjqmkAW
bUCeKNQ6pjxw0rtMdqmGipiTn6dr9YeY4HdfghO6FhGtSiCEfrbk6lk1mFrRc2KJ3Yt1KmnmpRPY
LnTuyhPrG5mVHDX2bmWQqeFaJbI0LOwcDKob+vrt1z/f9N8W5dMNoW4BykyVZPK/tzdkmEqHXMbh
iGVRUQgwTfovwFlsx1+pKsG0V+58VbdLzziHVlDqRXZjvTb4btoDJjsXrIbhTKanROO4zdKFwZlS
qNp0MMo2f/3gu56e//P3g4WZJZHFkDLnbP1g11BrWZfHya7iNdRz45TTh2ea+4VpF5008FaaGHGf
tL7bq8MNkyv7VV+ZTWNhIovhg53ivTfmdCyDPk5MOAv129+uK0ZmgFNzRN1FFBMsI4JctWKcPlig
331kXNt1NLYlyg7r7KUpHJ1Q4fR03XrFiY/VPPPzk41OFjkjrigvkQS3tb4ieh+ZewI5wW5KJkVx
JLapBWlXzRhC/nw33tk2XEyllCjw1U5n0rcX7wxdLFbHRaO8uJdxZRS3k4ZAL12b+f7Pn/TOzww4
CykNTVNOS+cLtZ1EBnG9OAuY/+3h7VmhzFvlg2Xi9HXPni26jBDzcdIzezFOu8UvC5NNUR6Nwrlq
utHYRZEcA4AL+m2eN4RWEWJS7P58Ub/NJOCEOiiEEBdxaKdYPfvAao2mkuCrqz4V/ZPaNYPhr9VM
XgD8HAO2TrJKdYNdEW8O1HDEl7o2L9+rKRrSD+4k6875xVOTMW9yHZ4vDjPq2RLJ6SmRI74NPTFW
Rp9YQOJQZ87wJLvVfTL1YX60XJNpBJEOg/xmkCql+hiIhv5G0roCSRAbiXmVlaTykSFlE4OwRok7
7ks3XvOt0OpV+awq0HIOC2DfgzLqWI9dcCKJN3Zk8XrFWsIFFtYgj9ra5PdEJ7XfmAcQNE78IfqP
fmV4DKCpMkoEAgxLQ7O0lZeRlOdboCN56yXsid/gA8fHepbAOlAbgBVri17z5rSwd3IxF30fl7ns
rwYLI+KmHc3y2zLoheIPNEOzoAaPeNcbWhcROMkJw9NGEY0bYrZHBqpC5N/tSrRwphF03uGVrCt/
Ej0yIRQ52T7PsHwTzbzkQQouCeNcnhdtYE+6/qzpqBe9STEZcJGZ61ynqV5jsxx0ctpqVUXnKjMG
6Cj6yT0eKqZVCASzBIP60jKKrzk2s6RtSd3VmnB2FniGwQBBKf025GolfRS9kxEkHYANzO7LUm30
3FFAhbqdU27LCUAZKpspySE0pehiYyb6qoU7XtFHB9uzJcwr/MgJjEyXcPFNNCquvHGryYEh3PPH
XQO2367XI+0HYaQqNiR9hpM1rflJLx7Fc+upp+XZcxpyvKAzdeux1NuczRXGVO4NtSacoLMKyARG
XtSYpjTe0Mchm4sxyAwjf0Di0Y2BO/VYQ/F+VQXqMg6eHtpQs8VIAb7Rm3ruDkiduLtVSp1tU1iF
uLVm7HVHo5dIvacI5D6itV4rwrUfx26ncXO/oL0EggXtE3GQkpQVcmnkMBXb1Uj4gQ1Y7LVX6OVG
qyKfa7Jw10Ol1ouyjY2o+1Zbeb8e23SpSp8IowHWWDzU96iB6h50pJMZ3qBnCI1JlDZvFuTeBHS1
PEEnZVrvjW3jICRwpe36dYd3NWAUylPtoslGD9I7ZJvNpp4h8l8qDaxop2NhShpaqf4EyprWAXZO
NwRUUXZhUiqGfimKMUM7hur8qzEkg0q8cGXf19YiH/RFEFxppKSobhh4ycQjwi5/QFLhsD+qeQp7
Ku2nmymaJ7Q6DOa8ka2/DFPpiu9WLhtt0yGBDcs1nS5szF1bvSB+rpinflfHeqLvATzl6UkNb3nz
3GSPlg1XwgMsmjwgbtEuiQdQLlrrJOW3e40MOGg8o7WvlWp4GEY3vZZDRNpdmqQtjmCaRZ8G1al0
hHOA3MJxnQ3WkLglK7AxJjn+e0v9fyFkaF6reyhdrwPQyv8PSJW0u37ZiH7Xwr4u35LXonjtf9Uu
/PxL/9YumP/F3nntRo5kW/tVfsw9G3RBc0syjaRMeVe6IVQqid67IJ/+fFQ1pkuqRgv9X88AZ4CD
aXVm0kTs2Hutb1kwJw1nndHoFhFAf4lhTf4XFVECrSVGLDr75H+VC4qBqIGWP7DFnwTstQ3+p3RB
0VT+znzPVYX4s2Lv/4164WPZARXZYb1/By1SzaOg+FR2lAAC9dBFlD3kprKdK6f1ELoaQT9L94t9
8WPd8edHvUeIrach673z/UtJUJrY6knaCT0nnOPAVtzaq+38q0SE3z+FaaNt0KZ2ddtG/fGx8Ggo
rsekgSyUOjivrbYzN6USObtf7vLlz0LmV+HB33wKnEhNZSYFhFZ8zisaVH5DCFsP7AYRIEWIRK3r
u2T7z5/y3uz/q4paL9l6tqc+FwytOEt++jFwicW05LgN4Zz9aIZDAxVGlmg/U3x4+HEjEAw1u0M1
5weBPnMo1IB5dVCprac2o7esMDv1SNj9zT9/s4/nzvWL0d6ia4dim66ObX063PYxR1lOFXS2Ci30
m764qSLRI++Np4AniWRV3H5f1e2/X3TqVgp3jlegvIHzf7y1I2ygPoT8hwYudU5khXOvV/XOnyV2
ROEUdTBZYCEdXFQnI+54v9Ws8zK25M4yyhgzP+b/SETO5p+vhf77O+Qyt7E5gSL0oO/z6S61k04f
uivpbJTKPAeVO2/NVmNMbKcDktpBW0NDI23Wrpcc567UyXLkqPfgpBQUqmlMBycN2x0a73Wft6NX
JYkAxeZGlOgQlKH+D4tQztbg7utRH2WJo3CdyCqJuQk7RSfYwSBt6IvL/TdXm44vPYz1PIIW5dOv
miy7n8iSiP3ZxptJOmy+ayLwe/988T6Wyu8PEudPmLJUzNba8f94T5fMmC2RGKDRBTGdeYVNeYk4
WdaVgeCU2O0vFqG/u1c8mIgFkIZxxz49uKaZNLVNrAXMmhzTbTMiTypmCyTUVP9/XEAHsj7CtfdO
nfHxp5GVkql1o4G6sJbSMznF897qXyVs6x+7XO9X0DI5jqPGUrlV5qcrqA11H6cqV3Ax3fIcvoy8
sDlNbrLEMXd9batbJOvGdhjQgue5Y1+EqaZvF2tCI3UELRGDmIe/cEMnsSZRoS8ucZdJmlWK2Dd6
+gThHlhVpAxbSAkLSlC9OxOIVeHPAZgaI3jYeu5YJ44b5l+sfx8nMD9/2pp9wgxG5QExP73w6phV
coixMPf4vPzExterL1ke2C4urwGRRqCYwzEjo/qLp+Rvnn3mq6uyjRQo3TQ+7Yp6a3DaYdLkx7MR
791mWjw8m9UXz/7fLKIIcNAbWyauFNQcHx+QSdo5ANgwxvpAxZg6s9wt0kBlPwLSd6Y53oYsaF98
6N9dU8ZaKgYd4hhofX380Fr0KkgGBQN7bBY+iP/soLhOdoP8qNnTq0seBmPOt46Nmf+fX/W/uajs
y5QYjCrYO8X6zX7Z/zM6Z8s0J3BrybXwlRKEVEcKxBer8d+84MSUIPtcNwmKqE8vuNOb5LKTU+7n
ZPn6ma7Lvd2osB1S5Uv14efFi/oNMxGTDXDfyEA/Z6NgaaMA6fFiZK32BB4iiAcZWIqS7iYUoLgB
upvI7rut4tTJ5dyWt3GRYzlARLqjO4wzEvoXkbk5hxinTP/l5f755ZhUC2xOq9/q4+V2Q7Ohj8uX
W2AWX03LUhxBS3yVVfgub/21RPn8MZ/uaoUk1lp61fTK2EXUOA+aH4+4F5RlXr5nUNNOOhF2B7Ua
59sG87RX0SUIkiEerhJaCBy6wxeJlhCYnWmctK42bJW5+MaW4WxsZ4quRjedwESmxcaYsmRbpAUR
4IP7+s8P57uw5OPvMKmD9XWt5tVHavzxcrEwzzkQO86dDuhSN2l+SBwr97y4iRok9vC9D0vgUKme
qZVX2cxapo6ocoax1FmEzuTf6l6JNN/k5YWEq9kRk4UCTwiNRO0mLzuIO3MltAa7ZQ9mD3Qh9mfN
HMHpRiNuhEAnb8ATQzRGIJCzr6KyPmleuF5s4/TISY5kzMp7uL44v7x+zULIl41b3GuG1WGR0Fzh
Z+UbCVjglKoDJ6fhYClzVVLQVWe6TmhPJ25pbULACkUnzC9Wot/fHiTTgtYzWiyd6unT/tjR+XEz
c0bG71TyPhfGm9KAc52bJdpYZj5/8XGfpAXvF4B2HHksdJjXPIdPi3rRZ2ZX8jJzwIb4NGoHTBnA
O2WGV3co2l1GQekt5A35BGNnmyrDsWG48ovXUl/rpo8PGq8Eiz71K6sv8qOP92F2snY9UTgYdwta
T2oWcYAnDp5yezgM0AICqS3iiEG6OlMIJfcnt2n9vqgcxORgjaM61Z5rvWD5qIvsNGkBkOeK6d4S
24LHT5ivdCa/6OZ+XlQ5htKaBp2soYFUDffTS04muFEjcVE8q52tLT63lzxC05yVVfbFXfrbT4I6
y8FWFRx7PlUzfdPU7dhMChiN8g0vZbOrRQmeLFa/itNdr/OH+7C2/zkq0gBHu09456f7UJuzJlo3
8pNGE/unE4ZDAp7WNAUy0b7Sj/72rGNNeFcegMFm6/2cHkXDZoAgRgIQUTL6zozHeO2I7qp64+Sw
0f95Lfv9l+E2IjsLAQL3Cwn4x1/m1o10sonFKrQWJu7OWLUbqAMNhj7RXmVOvpyhGUq/qJk+deB5
v1hhaExwHrYRF6nvqUO/LDDSXEDGKFDTJW58RwXpU8hjNWJ7at2zNJlOM/zraTwdqOu+eKl+e2p4
nVDqWZxLaWggIf34i2HDIAWa6LUb8WhsjLCmGwmIjcp7+upO/nZx+SjG7YJgSX4wvpKPH5WGNWQN
nSomj0o9GFtAFrGs7Q2gECUAfSXhBTT99p/v6KeR1XptbXRbSIJUneLGXL0xvy7eo94WAsoMRTCH
sl0z5GmQamV02qxER6AXzDpc306N+qKOevNAKEd/oUWDCwk4u/viu3wcG/75XdDq4MTBcYNW8+N3
cZKxYZYCkwsbAyNOu5N4yRr8U9Yw1X7ORHNXh6N6UVtb0jFpjZbS69WvpHi/72eOgS6f4wEzXx7z
z0oxdTIR7OY0fRWq60uWkvpo6XW1bTlugReNfmSiDXcxSsRAT6V2YdEb3mEEnAM6B+JFFsbu/cL8
rwn6H8aRvzwjvzdB1wyd/3cz/Hj+EPLz/lc/u6CG+MNlEuaSU0WWH+duzgY/DVy68Qf2Zf5Dq2E1
Mq2L1V/+LcoxOnnMDzlHI4j9bxOUP3JhOTPChY6KfQht3r9AAnx8pW00o3QjV0k4jQFkfp/PYVEM
bNZu828i1dRbkUXGppR5flqV0DB1M7QQsY7NV8F4NGp5T/7agNaPRUTLCBZNDvGlvz3AwsWaOufj
PSGdcGaHzIlAfs4ifDTrpIZtro7T5M1dkV+5HNF7DmyDfYuiq/+O9X7ewbg1xAnOsCTfKxai3F09
9EK/l1aK7Fa3OvljxJV5altkZG2N1ORfkWoMAjfd0MtoWw8IzHcdpdIxqobxMeypnAjunFtxXL3z
1oqynC+iiMvgk35BtopiDxPlWp45LyV3OzuiFkXakDiwYnzyZjR18CsF7zKFAgCu/A3MVBd+Q85v
MFCE36hygre52nqNj5mw3GpTkpWRnCzc4i4/cWSrWI+xm0FA1pjNoNoBOQ7MNoC6OrgvqOvCKagW
vS6vILeq36dJS79VcVKXOxnXrbh2kso4mhPnhnv+Jwk+RzruomzbJjGkj/RMtp6ppeKm0gZ5rzg5
1tRp7hiReuwc9daNzRZ1UDOMNsa1CL9KtCviVl7XeRs620rtnA19Z7UL4nhQweiaVkc7Ygkp4ifE
d7tBKrW2S0C3HhNmRC2DIGnUXl6KSA/UrrIuqqmdiq1GNI62l5ESu75TMcD1NKBI7qawy7CHtqhn
g+p33WBOVzVxzPFtbBff9XZC/ulOwpmCBDU2kKnFeqozImBwUkfKSHsTpaxn4+PtfQbGxRBoS+90
XqagbYCTtBBSkBlaY3g6xeNjbFrjtx620cI5RpsddHlhVgYlwihI4QrTJ5iqBtmj/TvsgKyUUj1T
+xwBTTPVd0k7YgiPHcJpRovrtiOToTdolfQNINAQZJ9HEk3R7CX/jhMACNHZYs58dmynr8M0Fa9k
vYIjd3NwqD495fi1U2fmrpEa674dlWXQxLyL/lLV+p6WYNT4RM9BHcWmEQHWawtMRToHm0NLfA+I
KVNg2KcbBVrCSMLkhwr8RvcbI2wfhyUWhgcQrf4RdVHbBpDga5Toc3Nn1nrTwIpnREJQlxADPcFp
sgEaTqCKTLhsvkTCuLPDhudloVvLeHyu1WiTZ2FhBkQwi2s3rbsfmFiS6ykKdWJvZdGeJ46o7k11
JFBmUbrpoLQpb5OTZe01Z0Gc43k29ad20kTFbuzrDB652k1+VUt7p7U9QANZyOXgAhcKA30BHu/l
BvN4BgKdXfm41lcQbGhMhhcioYRorSdjBkSzrTKvyKYOmzNDRqhvBigfmHMCXhq5qu2t0yb1VQoT
cPQQOS/HRhbjNyk68QQGfHkwGKVCd8CZf4nSKblJs6E8XwpwawEqbPdtXMDoelxd2zjVohytjDM1
zaNJPozqTblln2u5nG/nWfISW2PvXpu5Nd9nw5I/c0Re8Vlhz+gACD4HYGfMVcj3aj5fVmahz77j
Kl2/qRUOZ2gZyJv1HNmBVoBgRWAQWIYZJ7w2xvoGl04G23BwGib4Vk4kIiUIsUzmplH1pH5DOjuR
bxLZ7WtizAsTAHvpjy6R2b0PcFoHRS4KqLx1WtajN2XgYbx24HGn1ei0KrCkDnwLWTplsl1gZ2hM
rUQrBmBe/NRj1NZC/Cjwpwmo7E0DqVLUk4HndFlCXJ5qRN5C5ulE1/CoqjIyk2jrLKh6fEc0oy0J
s+iUe24ypK6lHR3TzywjtjY1SAoHhmCvg/ZKCWW29zbD7K7fKrXNddkqU+dY361BIW7FsorEJiK+
TrIJIADDcZYiPRKKCJZ4mbr0WLVLUhIdMPUg9Ug0AK9LppqZ00ZtidUwZTOXOv9qA77iOXxphtFy
Hq3Z3dUF0RExV0MBEBNg5SSoQkdiwbnUzuZ9qPSyajmgVZZ5um5RTMKy1cq9h/FYYRRwCtB1ftyk
qUowQw9/4zh3qK2gdKRdZ91Ghcap3TeSVlPXVbW0dzUsGrv0ARcU4204ZrH+rVXrQm7aNjWyQOup
bx80qMpvs2jC+4nwTg03zqi+Vrqs9ZNSXeUTNpkPkOzTSexGoF3sdSJWH1ntwjdyOuJDn6rFG7E+
zknaY+cMIkUxy9W515TAbzmgerIOByhsmZmiBDGkvommsrq2kiZ+qCNYW4oa989D0UP1UOys+W7O
vUs2ccHM3UfzQy41XDvgblE6gconN3y0PWUUKhP6tlbvWDxaxivAas5ZsbAS8fDiXJ6VuDtpbS0l
tEVV9MYbx2aldmF+OSu1mDDZHGav7iV2aT83knY+2LWaBK9CgunYCng+L2Q1J8Apwe/wemeF+gOr
c3s7lPh9fYONLvOI5ravI1lBvbBmIhN8sBJ8eTAY6ktrmKgTiBmKbtw2gTG/8EwDXp/4ocMMmLf3
odeAcZNYouJtncfQVa0ym1lt4lReCXAY90uGRXYDmbAQoHPL0aarZM/tTqIKGv22a4o4gEgzdRua
Y+O3ybBZsqp0juFHohlaMRgQ1f1ei+07pRCAzFwce/XGhdNN1FKCXgZisJ3n28ip0m/GDLYCGXmk
/5C81iCIiYt5jizeH68wS1f3ZZTVJLHkw5AGrrsCykjV5s/NKrXPTZmVWaDqSwXm0Mmk6UnFyAjQ
iAjN9BqjUs9cqEahDxyLGoQFeUTSRhKcdSzGNmcXqnFIerrC8kWJs9DQKcjCXV1jam2dpKOpPGQT
ihJfLKQgBEvrWLpnSVNrwBcXFelbYPHJlHAzVnTaLDm2s0yPST7LSZ0IGAc0826B514zpaf+Qd2M
wBetdQb6ceKYvcFDZA+7eUH/5ffMDrc2rHnrFENFs+c0q4zByKhfBTA4WKxLDituO1lj4sdpGB5K
/mGXhD0iCUgxCEfDtwAjcomFHYo90Q9uh2hMpg/IUxIWXwSUoycLrfsx9AoQXZpWYHblFM+wxPEI
Vl5TSPMy1UbnCjKRstdgInFQlIL1I2poRCOXEufkH5ZPbhGDPOzB9vtpni3nPJryCdFvrG9NOU6o
5/tcOYVWZV+oYF97T8xR8oq/QhJ2KRQC6OtMeeCXWzbkuWi8VRQwpoTI20AstS6G8GNhin+u7Kpk
i3KNV6yhNW8nZM3UT2VfsNrFRXQhy1R5clKnfZnbNEr9uBowkjF1jx4l1cIlVPH4OHVz9sDdGk7q
UQDugmoIaYBeQf1WAjVJA11J9Ft6ySQwwWS0m0Dmsp12FXq9Xdh0RDcOAjWYP1ZO+m0iiJWssqHQ
JLA/Jwp5/5WRII2wqtbYmjEr/KoB8xqopB7f5Bi1OfHHVljCmpART2gm8weHUoWUrIwlxouj1KIe
pNRnBUsU3iSInimNd12moR/N46ADk8Zd6xmigW8Ctck6IGhdriGgwvEFwDIWIMdcvdu6FcBewg6U
N5BJyumCsppNstPsx5IH/rLLU/PK7XvnZLRRiHHxM5P+fxyBH4ei2HUnjWtDgW5DWAve3C6W6oNr
ic9F1ruvZREZTwVrzeh3sWIpWxU1YhwISvDMs5XZLLduVjS4njQjO5BKsW49Tt+U26Ia0owcxoWG
NVHI/Ih+LNVkkypagUIQJLPhNT0tr41TWO21luRggtDulu5m6sX6jzdDnfguBV2/GwgqvCwbpUg2
VDI8g8zm24vOQuHmEyFpbNOFPicsZFFe2JPmPiK2H1GXJouBUnMum5MKYjpk8aizqm1TaMpraYdR
4ZOUNxSHNMy6OOj4PDhxTp5OAe9fbN1A3TVKIo4o8FaeznLBDLSIySVJKPKWFjim1xH3Iw6J1cYl
cnboOFObNpd5BNTMRx3Qg1LMrMxiypXR5zJwaP7Qwjx5LHgJ7qRBUJzH4QaPYG3jXfdrJSy+R44t
vyUjzl04d5Xx3Vn0GZGfqfckC9HXeWKOQ91a6+Q5swKYdy3hXiF4qrC6HNf8IZJ4Kr5PliZwX02V
LwGzx73WqgyGT5fWzi3YTNuG05PbO7MbMRrlODB4LGqViOpOG8hr6fSltfY2gauWb8AOcf28Vjn3
9I2yHCJq5GLjGsNUbBSWVei1SsdINNEHYw/5p2d4qTRjAug0HsB4UHTcVVNjYd9mkgSNqazYDWNT
IV6RxZ7r67qzXgRsxm6xUYtIeRwKZ74CF58TgJJWGbhQO9S4yFNtx/SxFMExy5rTeZviGEn8EqIu
RHxCdWBiw4faGdrIjihtYvLAiCQtMEESIdE9KrF87DiK/Nl2/F9z6T/0Nv+xuUReKyaM1/dY6TU7
+v2f/9lWMvU/jLVvQ1PJVkFO2swlfraVaDjRYKGgYMDCpAe13H/bSob9h0HbloYTnlqTATH9yz+1
dQb/Pg0uBoYah9HAilX4F20lDTXfxxYPY2j8BUTuaiRhIV/4rG5hqW9lCtoX+I1SRPjIAZD1caga
r2U+ExUHNwIbdZ10evGsFdD1fLNLh63hRGm1zQWxD56oexL5QotIac/oHYrgAlEEbOZCRTtbRXyB
s4k4D6qOuHZeaMWU4Va22bQAJxx6Rzl1YfP17GUCINaJoYbhHR38DGz32KoTZN7FAcrmJVbMo18N
KrGaAf4erYFcRqVdvlhFiQYMrr0TuzQuevyg5blW2OZwk9i9xKjqzL3siTawLOR86Hij4s1YxfgG
uDA32zSD0cv9yrrsriUrbu4VKWfxoGlbXRYeNFwp3gxtGNdIqp6B3HFwZateOooWfk8xsGgNOz6t
O+kN7ND9PTXlUJ7gNIfvPfc2QY0aXFvdz92R0R14bWcJyVZQ5vQpijiF5qnVXTQD0Nkh1CCKy2hv
U0m/dIp1X8F26dlGx0gKNMD9blZV0qaM1yGJr8Ac2Ynflau8eyCFqmw0prhrkQ/g9ojyarpb4o4K
wenaA+YEYyMqGhCFqxz4Wg/EmXJNk7o5dpl5OqbRGUzgZ0mmcx1tyzI+y1A6ZY09+Kue8CSp2aVb
M7avrV4c3IgdnnQgJqGbpTc5/WVbqDAGZWF9z0EWa8U06keF2vF0aruLZY7NER2Tmns2jr8pKtNt
lC8E31Y9anjZnS+hLradjRsiFMNA2Tlnj4tZyXMrFub5wERURUpMWtMY2iRdZOJm4ksi2o/urTg2
9m2sZFeFTvgNzDd9TfnbR1Pb7grJSUci+fB107wjI7EGyom9ruCsuBtrDjZNH57mKWj9ce70IwWL
RbxiaKgHejw3iGAD5hv3ddZHFOacvrJ2IN7YGmTd+M5Sx3djq1enltWCQJ8bZ820is9U9xXlZBSU
lrAJwqSUx2nRHqY1tGWxfYOj02YKTysycCJIb2ID7928pbmhRBtaN1kbaBNJdi4Pgod2cJ+I9jox
F0wRdlhux1aec6S2PJe7z1miOh8Nomy590GcrqLzuNoLa74em2pv1wkU1aUvd7BH7rScxEYsoEQY
FdNlS7YcHEbNBIpKrBGJfZWnEPcCyr4eEQcUxFzRrwI+J0Di58NyFpaWse0G/osWjwg9FBaXsEdS
5USFxWKUIbGlcwSYQ0vq71AsAr1sku/0v0z073H6w64H/Oq9uTx3nTAO/VRLxiG0aRI3S85sqzaP
1ppCZmZyT0wEnTpSljt6Ugu9rRnKEVzcqd12JSzApTCO9B4sz0qV8Eg30vX1AtEGv8q91JPIHDcg
GKl6sAo8Z1r+YzK0clv3BeYBR8/LvUmKzQF0ibZL81Ii/Yn566asKQ8mOOqTokT6qR3p1LRw+EiU
p9tGkkV/gplg2pSDrkVb3Ug7I5jKZjcXOBoox4eBlcAhtQvjwowITYfJMBwmI02Li6JR3jRluOji
+s0KLeShRqJYxuVc9bedHB1aDPI2s2syTvDJxFCcIF/mvsNae1BFeBq15uNsl7nyHbeFTjHgeK1T
nTAamDycg4XqaWFpvHTkxXnqVDrnAN7cIyay86RiKcwSl/KNKNRL3HSn9NjOCSYwz1jPUXLm5kU+
En2Nk2RgRXNpgYy96SkqdzOyCP2tjdUNQqSClTuZZ4zNK73i8K2N7afcVTYGqlYPnltBtVE721mG
D+E4HzWQ9CccYpY7vdQzGJ5uw4HTOK/wSpHeU5mV4Xe0e5+rUCkvonKKgKUXSdCa5T4r00tDGUmZ
j1pUIZnTb0db0bbKwCEb5ikWj4zqpk4EMwWSlNbmV1Bn05mWLsfOZNrK+7SOG6T6oDUksZsutfyV
FjXijJkLKbb84UBw3Q19l4AIBP6fbp9Rg/skoQYDgmGENOrOMGtxnrFZntQhlagFlHHa1w1LhjUp
b1I0hH+MdLM6Ngw8IgVZnvZNaMTfRDg92oIgr9m9J0BqT8TsVo6wlUkXOSxUruQanAyuNTwWaah6
xCedlO1BLMz7AajkzUXW0JGlU9r4huDZr5r7qFX7syiUjq9hut7Een0mu0z6Q/LCSkeoH9z1I84O
89rAVv/DGF9zcgKYV3EFOfNwYGJxmDPmNgBmBee6PswOwBXiAD3oRbKYHYlYlvokuuZ6dstDHhvX
lvNc92I8RGoayK7dt0t4QTfxCEGz2yOICn0L79XWhIzw3Y2Gi5p+4xQTh9lrp3OaX2X6iarIrcTa
0oR0ZGkcGyV1QEUw33RUkuEAvGTwS025m2dxbtXKRdPHhR/Bjyr06JXFdwK8FFr4iwQ8vYSYXUjL
JHa91drVULGpdPmW4uBhZJ7ipRakdyN0AeJihLKTbGcWCWFUU5O91KyTVX2rc7aYMBjB0WzTH8iY
Ac9WF9QGW1VOvtoew8TwJYV6XUa3icnO5xAwM8CEVSImH6RkxMne6s9b5aZQ2odmOEl0OPZs1W4X
BtHy6mC3aonCtmwlIGx4y9FqTzzXubWw+DwtiEIHVhSbA+to2fRkzpmxH3llL6kn/byg5CGLvqEj
PA1U+yAUmiQl7KTeYf067dAN9lqzs+yXvBUXTmIgi602WeOAAln9TcC7lW9CORSGufiQ6jVKgiFY
RvdYDOuq+JDldmAV5BK5G9380ar0gnQ9uRwwz9pJdApcN/U5EG9agoWE0m0cpTm4OR0qvF/jyKbt
VlfkmpIraZ5iMN/GyMbhvVzUhHx3WbEfrMumi+GaRoCJOUHqxxJpnddMNKksVae572bUIu8Tukm0
EykEDoFaSO32ECFOFmMnOKXI0ditCXEa2YQyn19Qm4+n9CSywA7lDrHFxSRj2ieNFvbc7JptOFq6
K7Lb9RNhTuUps/RkH83Upc6A+Rzvf5X2vPtl/9jNKPrSuoKxS2ZISQ56mLRX+pRcF+2FHacwqwut
CYZmudCd7kxrxzO937SGM6MqqNQRVLLNElll14K44HtpuOOe1pHjZ/ZYu37akGlnvtlzdum6hCHx
J95kugE2k5uISsSfmeTsx3KmwzWT8pS1Zy0OevQZ84E+6w1+XtwS7He8fyd5vqv61IBeOdUb/s8X
Ga2iknTeaep4uk3y+ujlUfakqiS8UY+fY52UcBsWeYRunyCiG2wtgJjcndEAFYYpbIr8VueTScxq
PcVSd6nu3JsAyl2INd6in5v9VaOvT7yRB/UAs4H2IHtxUCiJP1WkVSYqer2IC+NB3zmJbQi+pPoU
tbNPkmoGr9lvQopjMlZ8d+JhTeQ+t+ii5/TIcKBuJoAtMZHktaI+Ggm1pgRQPtc3GCDXGL+JtrVx
B9P7Yf0rq83vVZndJPTAiKo42mN/jRvprSfQCA1aCk+cSYEbjn4PhJrOqAuWbCpv6jncNnlKzkRz
VHPtVDEKJloaez1ZhnC8bzSzu5Mq8WHV9y7n9bJNLkdanKm5xRNgPWmkVbrD9M1p7WM0qBvk8shB
pbtVQEaWSX0nq/DcHAR5YZG1TQeXhIq2FJuoV427yRYLAU9KuEF3MPO3+N+w6NFnRwPMNDA/0bFJ
2DHAD2WIGf/UIJGLSHAjiU5kHLblUIDzTsodgIWnHvPrWazLZg/xPKip6BsyBXNg1gw1N3hbr6Lw
1C2Nb04ozzKeFUbpmyJk0mnFKl8WylXeutu0ckgJK0AK1/hbXbkXhNbMafxtccjlEOXc7ctafUZr
F0iduI6YDi+rYxqSAxBaQdy9xb15Sr8yUBr3GeD7rRvat1E+7qxK88oiJwzLkt9FdhYquuuZq6ta
1+KA5s2FlY4yKFz6HcZyBjQcl5AQp8qUpWeWpLo2Rb0HAsMqRG7Xso+BSjW0Ah9VWN1uDetZL7Y2
jZDTuJq2tj1frxN6rTPPl7g8hECxQyoVVplN01VPecaoip19UtMNUiDcuSODrfxQh+I0Xi4qtfZs
8xFdE37Tt6hSsCKWV+Sz+GvGVVW1FH99ILlGZnmhknRQlH0VCCrjcKKqitSrRbf2Qox7k90tixxP
yfqAWJCnKm+P9Azvu/7CLuUNJMtjh7pYi54n6slAzi5JReSGxGNAJOo9sZSkkOfsHkumZLewHNkf
jHZhWhWdp7SI/TBR3ixDYnBoC39sl23YRfOZpUmREz7HuYrDS5O/ZJFrDofQFpR5alZxwgnbbuY0
ZDjpgz3QuaYRL6nFh6UKX/I4UXAoO4Ncrmnv59Ivy9o1dzZAHC1Yill9tbtUf9GmPrqmzUc6bagl
1jNihuLJVbvC9A36w29tWLKsM0NjeykMd74x59w2PDWa5+YYT256YvT13AaERiHAGwmgIspUVVKF
ow155CNnOJS1QussPyUyhXFn2LfPKmdEqrzYyQ2fjiX5BBmOc4VUh3Fej1oRuXc8DfFT7lQFhxKz
VU8NwVjQV4cBlTM2jEzS9EXb7BfN0EdbcFT2Rq1CubWtVqVLKEoRb0DrwbOT1YOxzMZx0GP1ieZk
lMEaVznz5/qi0S9epScbMg/IZqJIDjDPo4x0CoGFKhlyOrBSUQCW10UbYumzyvqs5OJSXY3oSgLF
ENZd1C02Szci6nM6804ZDEQjhP4k5vbRLAbszUWbh3GgG0NnbUmziQ6LM5GBERJddc4Xm24xutRk
ADD88dJmsW8Iy+ChScYyIxe5JnC7ccXd4obTm8IAv4Yg1K6p2XHJxJSEk2JierWeLCapsr2KXBAF
0Jg5BZxemUT5LCZhV0HT2E1MWLZAoYELhIIEIbi9HpRb6zrMa3HrpMvIyjKPaQ6dRkzKIe1cct56
CQN1C7pyannpliLbGEtJCiMsJZqWtmUYF6ZZ57z9OH4unCYHKF8y8T+jsnTQCWr2UPmZZLP0SbvP
13V8wrkXJVp6o/UotygJXLFQ8VfL4nXOGD0zQFTuNfxM0S63s0S9mSaRrKueqX6bJHHBjOXTdg4m
ZXmpEoHQhKFFIhDaqCUQ/GnW2p9a0/91Q//DmeifuqH3z+Xw3A+/9kPf/+JnPxQ5+R8An/EU46PF
/PKXzA595B/ogRHZYTbCEbIKTP+U2SnQ1VFB41tXXQ03K2aW/zZEFZ1/oQBJgpnGMATmMv1fdURX
9fZfkjewa9hyCKJwaIliiRafsbXkldtZXTjtzSik9eCE5swgWTV3yhyX+97pMaAlhnHgDKWfJO2Q
nrVlpj/bhcX0NqmqjaJ0zVGk9nIRmS5ihMhYLmgP2rvOMavNki7991+u7uXPr/arz3fV1X7+wiDd
NJXhOvriz9ZOwLpJTRHRUdvx1pKGuGzGqlaDSu/crca47Av5+7s2+7cPXP2+9IxXsjn34lehb9oJ
mpcko9+Miavemw3bOaItBq0KQY7S4VRhVqd9+X/snUlz20i2779KRe9RF/OwuG9BgiApaiYl29og
ZFmFeZ7x6d8PsqtLhFRk19u9G7ejoiMctpRA4mTmyXP+QxxuLINMMmrojqZqG+P7DVwkx0mbKlpF
G7XjFsBl97LtvGpV1vj5iJx5i8wKDUcdVGONrqC1VXx52JyesokLcPwGAINBekoWFVkN5sDxG4xS
o6vRgB5yqNHOwjEU5EDo0WxTqnjFqbUXw7LaClWzPz3unN9BcGFWDcYQKh16WxjaHQ8s9GGLE2Nf
7zN3aC4GQZ4gMHmwSxrqn3BuJhd1odmi5k1lYVJnSsbJxR2L4Z+709+r0s8Q0tOTMD4wQI3bFVS0
2UeMgeTnLlake06/ahPGmXJp+mN7GTRFvRk0tboFriQ5iKuUWwNPXcpn+G6rmd+ce5JPPgYtCCSe
LE1Da2COVs+BNbAJ5+M+GjK80dx44KLQdA8FEbQ2hrg/lH1lkGyLFDuGNL9mNUUrNm914YI62WIi
at51URd/4UIlX8VV0z6aQhxfi571Cz/999P2cbEpbE9EDS2biQo8+4BKYkgxPury3iwwVDb8In/x
YbcvtTSornylw7i8L/U14tDpPsz18kJvU0IMY3XJ4ZbYO0qmjw5/HaxTRKZuhIC85HSQTcF7HNyA
jlmX7Ii0m+AtzWKs8QqVpEnZqxgCrnGZG7jHkUdz15YXp4eaSYlNmyWIPWD/qBkhHyGqs4UUW6Fv
cdeU920Bs5dMKEAZBochAO11EgfyMhSE5NCif0ZNEk36e8QCesMJGupBXNVLxEN9KZCrlQqziISM
kpy+EwJL+kIurPw4/bQfd/bpCVFsRLSUBGQ6Q97vWxWQuBHPPmUfo3GyLlt3dGhH5GuxHopl0Yby
rohHWhwCSVkC7OLMd5k6fccfhv4aXDKIABoATY6X4/EbNcZqHZr0ns6s9i0e9N69aBOvmryEVHGP
oA640yrtweJx7JC1FjH4bBj6sQLaSwT2mFjxkNp1Lllbyc21KSHt3QdFjY0XS/Spf/WVRsNGMqql
Hg1UcXzd7JGvFHFAC0pdRR3d90xvVSVmc8XwSrOAkxIC5fKgHkxF9oxS0xhNcjSAWka7buRxXFZZ
miRgWHv10FoFFUgP06t6gRha9KNAZe2HIXvwAt0hIV82zag6GJrPUqDbNL4CtEMhyOt0uUDXZTCB
mqnoF60BvY0ZrcM8BjVV44e2qruEm3cLXXWJlHeeknQnoF7GWOHCIrUxfY+hKIPIhsDp42g5luFO
NDoBs3W3xFErAaUfXYVZGJXLxqhA4QGvBdmVVvkh1Eu0Jq3Gi2y0nhTJGUpZpvNTl2Fvg/OmdUEC
G247sS4BSHChuMkrrCGXWG1pIq5OXSzZp8NxTkYyiWn0t9j04BVOm8qMpoOAWtWFYWPs9aS3VsBW
xQX5f+C0WKc9ZZqc3Iol7zxmmraHWuT/6P34HMT/w35Gww+KzCQHC/bKnK8JCZwEPhyAdgTE+9by
mHP7o+BCqzHNNokhn9NS+LA5MR5JH9JuE3XdNGabk5GHqK5xm9sLQtBtYoT6bS3zDAcEvHdmc/rk
1QDOKmzU1K3Bts6GYo8NwUiM1r7MfGOh+JrnRIJEnlLJnpPI1jklgE9ejWOMxJG8iLRxzt1M876Z
CvLWPho1+ugFZeNQjF5TxPzP7CSfvRna04bCVKqTPs/xRlKoyMC7iejuu1zKtmJnebYHcGbTciCA
aaHq888jVZv0fGRoiKJOjn48YJJHogHNVtjj1pJtoqpUVtCBo71kskpTnRMtqBtjwcV4XBVxoW6s
CDDpmYeYvtfRuUbqr4Kg0GDjordgzI5eFyx1VVLK3Q+BwNZXCNBZtlFRYBoe47zo2lqfqGxlrgrI
BdiMhV8sQegt8RhUHsZaC6jz5ACvzz3Yh1QKBfyJcKpNuSTsoFmgKUqCnEvhWnsNH7ElAEz6Q1a6
lQpd2itpZOwy7s30xNwWfJyRkZ0P3XULvso5PUMfE3PyuUktkbDnMvTBVIfdr9CzwIwOlGOEF9er
gq9aZqk3ha/UQCBBGNn4jgXiogjj/lnO2OaokgSg1VFjEHC6razo0a/jqdqreY+ItxTwFQzBla7o
OYgPiswL2oFPRRmJPnz4FuKQMM00DRU4qnn+J6Tob/Otj5FOjOMsAc1W5dI45xQ2ZV73edW4e8FX
/EWuY5jejLrkVH7aOD2m8Wem8LPxmDfiHGkrE1Ok40BvALKK8FXcvSWXmzijiRNE0T225zdlbTZn
AueT7zXxutgNiRtdgj92PJosdRXadKawT0013mdKHdzIrgfbx6UKlDaDt/Vx01xACcMBuqw7W+m5
FyiN/FKxM195tUC3HhzsOpa1eGOFuhniaV1Fy8T1QDr6Q2VujbJCsyYvxt0AKPyrMrJQTofdZ3NG
uBH3gHehRM83B1IHEfiOR5qHS1+gu09tOP6oWvk7Jler02N93GOZMUXl5CCHI4dSjmcsVNBi7CpN
2Csd7UMgb08+hpFL5Oq+nR7o402NDRbtcsxrsKiiVDFb1F1T1aAILO+ArWX9VAzZ+ExZsUPHSgU1
uhwKLRSWaYiGFBftFucRT6r1p05KrHEBvLLOzylpT8FwvP3xQCQJU6LAJVKdbfoqhCdMUelDxnoJ
z0LIutsaOPGyK41wA00Bff1CjC8REoWwbbmTsTxwgdOzon58BhUlOBiSU+7Cbe14+js/DLHX9f2D
5cUI8sRGt9Lw+T5zvH0yiqajr4t4M3olQEqPR0mrEmBr0QeHMap92ycBQ4sj+n8IW4SiNS5y3OTY
NGehlOBTjPRSEB6gu+N1KVT7SSu0xrDOlprh9fTEzRUVyPW4e3KEUvWSUJmf64INqS4LZpmHB05s
O/XE1Lvs+oZOto5jhLQu/Vq7VtG3MWw3dpOQloIs0HvNpeG2K7pSXI1WPTzEcm7dtqaQfZfTXMWO
dkmNdq0keqWQLKe05LTaKDenn/2Yesodj/MEFAZBBw9UR4/l+HPoUitYo9SFh0qsLkIdNdPCqB6y
WN2JWvwiS+g9nB7w4yKfBoRJyMjIRs3tZbTQj0CsKeGhM3ugAj2iOG5Mzw3GtnVm7/psKGqOb+KH
0MXn6e9EeUyURooONFwtSPLINXVSqS0G7LXPRPVnQyHZjTYc25fOznI8jeVET9Wgqx7If0N7LDJv
rZeRsPVl0O+nJ/DNVuF4r4BPzqHJx2I/Bjl1PFbvS2GkqHV2iNSiuTP1Uv7qjabxXU9F6VsjDQqA
kEa4wmsqk5ZaEhlf/VJQJzZeBBWIPqDw0GZMexSWgAO70steomiE2+bRE+2XuRGWst1AbCIPHLv6
0s2jcrQJSQVThyqobtNIy1TWkQoEA6JF+U3Hjfh7Wbp0FjulbxHRLevRuwjp3qPNKkrdjYBmwTaE
NBdfenrbX4oVQHf0QNF5xUqq1BWaEKPiIWsKHCcZ6bkBgu/lYQdNxARLVwfmXUlHY1xCIUlrpwzF
cFyoel58A7GVG5hloVUt5r0CtAUj9XiFRgLMQmij3R9SB8y/DYvGCQUqppB2LCi2tFlib5kMQwbC
I69gdQHvI7X32rZcJHokFHYQWtWlUtQCIrp1319HUgG60HXDVWwMwy6uc/Hp9MdVpo1p9nGxkZOo
vSJQhSjdVOZ4p2EhK7FaRFKZHxIvwSoZzb4YNmbYhj3GwTBhbEkcoVW4gwmspERm47sLV0daFnFZ
3mVtSRNeUQrjy0jOXtsNHlOObBbAOlv8abdAJJVtOnj5I41IbSnCKbyOQBLmYB3RjG8LgBer2lTa
u0APrZcKoCqKZ1BRYdoA2X0tNBFVxSyJsTju/FrqV/DCw69BP0GMT8/EmwzNbCa4TjIX6E9SwhSn
JfduJkIYUrWqpOVBjWTrRUtrjuGyAk0PUTmHKZnht0wI+TgKQ9zMc3GtCx1iyQpFfgvDmiRzIA7C
nI2tpJTAAdANhSSnmHZWFjItPUX8VvexEuKNoKZXvFIOlwPfcNzLxwltRpuWGjaKwJKyUBMtvYa4
wTUIMWN9e/pdP27CUFi5/yCMhPSWOr9c5g0EMLex8gNgBcGRrNS98KX2pRaUfAW52dgZERqbp8f8
uGNRGlemihUyFoDR5+mpZpW11VbZQaJqbRd56TpyotI7Lbthf3qoj0c+t7qpiqhMDlLS3CakbAGu
Z1JYHDwJ/3BdqpqVhUPMmYCZUqTjeGGUqVwpTZPIOMfxQgFZqzW/KA69GkF3Ec0bvxGKlee2QM/r
4T4tuGRo7VmTwrk0CkcofSkkQPhwU517vh8PUNUDmrTVoSLteBaNEb3TTPSvBkMlSkdBugXbFkNy
TGIbtox5Ta3Ueg1939gEZeKeOdA/fRyWDFjiqZf24USv25rsMdbrA6LPQEqC5CCXJYR1rem+D7lP
jItQT8wMnGyJqui6H4f2LnEj8UKGJXkmsf3k0yNQBmMCE05uMuos29NDtUzVXqwOCF3KtOg7IIio
C56J5U/2Co1MEodCAtmkJjQL5sIzpaYL2u4QBKF0JXrtgIp6RtKMxlG9CtHQLhcceQXIALW6SHjW
yf7WAp2HUjWYoliMOYh04BTUU1EdMLcF9Npk4bvB+NLEyCDQ3hYUIGxe4es2BMpq14ugIm3T5Q8g
GNo82pQoULy4QQ0MvRYSaznC4Tsn2ThX5J2Euwg1JlNBytnEf/k4zBvJbFUvQBPcosO2ltuKUzOq
lGJb+KNTU8dZp0pVXfJFHsa0DR/gTuTrTBY1+EjR4CRwmyhZFNlF76atgz2IdIFcQGZHnXjWqWX+
9adnpZCFEqIO8kCeuxxiXagHda71B080hse46Fso1Q3E6yAClFhWIYJFprgZ4VyCdA3Ve2Hs8VA3
AfkVhmfdyL5Vfwu15pya0Xzvm55rWhssWRnZxLnXZ96iEK/p6XAoUpBzeYEmeiO38cJskLw8vfd9
NhTxiI+i/paHzj6XJ3SKntbycGiCwlrmIjjiDrv4daP4vzAJf1tOmZ8i01vR98CEmhWnE8PHkSHW
ouBqiT4cppNx2WJTdxg611x6YdFepfAKrySdpOb0+83rA9OgJnKWVISAIuMCdDyohO5SoBtIK2Zg
TBYeWiMQSHph1XrUo8QCNebT433Y3hiQqEdVkk0FCdH5LRU56LhGP0Y8JBUyxwrJSb/UvMC/zNtS
teXILdbi1EwYe416SCtB3ciah1xJrKsOn7czd+ZP5pxPS4WfshLTPmEn3icpTW4JrC1VPFCuBHUS
NP19Rs1hgbSI5BSwi1Za350VEpwfddMcWCqfGkAA/5uvK7NUlUjOzfGguYKwGy0Nxgq6wnbWe/W6
Qu51pZRCdgCjCGJ6jMQDwhCaTS0p3zVdfSXQ7thppSreNblQbwUxHy/J9DO7gBB9Zmv+JP5pjNGF
AG+hUW+Z5bOYSdBaNrLxUPpB8hjiwzBlV5ZTttU577tPZoUsg9xZITQoJ8vH3yJDWicp1Vg6qEaD
2IusDFsQQ7KjxeVEk21F7hhZv+rdqD6Tv33c51hu8KsRdMU46EPSDpREpPZsjQe9HcSLupSHW+gy
z6cj/+PrwSNk38IREnVC/a3h9C4fHvo44Yobi4c0jxK75Y9fUlGFvabCy1KqvL8oiwRnUK9uV6dH
fjOKf59acRF5u6tP2SIsAnO2iQ1oLLtJoMiHfERZHUqfeo8aHObFKPzI4NDVADLTOI7ic1qhb441
SNPjJ4IUb7N0xcRY0cNEryM3W8ViYfr5g1z52qan9V/CIBz5TWpoXSPAUIr2mA7jH72sodGQC+a4
N/Wg2XcZWHdtjG/NEuSCQxhMSqdwKP9QRy3bWWBJxosaCziMTqooeAJtGGzLAGzDUqXF+FgPmt9D
Q8/7m9gyMmGhAFkpzsT6W7HkaJ7MSdcY8MXktkA+P0tBzbidOnF69BBWYrGLUlnECEXL+ktjCGJv
hRFGId8IdC2SRWqoyR1aS6G4zNwkliAJVYgS92OCkYpaKKAlkbtM62WrFs9C0oRT01aG5TvGgYAE
P8pEYdrCrKYdn6DTWdfAJobeC+UFmpXt/Yhgt+dYcq1dDJaL/oCETAGUNtosGzopZnutpkX47XSg
vO32xxNAewwtYk59ym+WNkv3MiHpsk6piwdD8f1dnifNRtLCLFiGnp4i3IOkQIBCR1Ncc60JIe/F
EFSKRs+GpVoIQoGrFwSTZTn4oB+VMW43Xh9Zq7gtLDhyqPFpNhjp4cosTFrNGK5nuW0Knf9dpS9V
r8wyClFRonaCQ5ZR3kSdRI0x0Ue1dhByU89c1qe9a/a2FDHJshmTC4c4+9z0L/IWRHD2gD5K6Xic
LpD+Fc+/cAMQtkRJtko0s9qIHkjSBUjJ4sy+86GODakXnzf4wlRSJGw/Z6ev2kRN1aCH+ABcvttE
WVKsMrzoN7VYQ1VCi2sL6hpVLFPmMEa3CVC/Ht6h5DWsT3/5uRgic2+Qf08NKiAYE/zqePNtxT5Q
0jTrH4akq78ZUgfUs699WFZRNJnoevkb2UPO5a+jOHIx8ozIu0kNWW6dGK2Ru0RpjaUYDfHPj/S/
SM1/kbq++0gfRBEPTfscN++Bmm8/8BOoKUiG9bs1pcFUEMmC0UP/k7mOEuDvnGFkCXRIJko7Yf0n
UlP7HXgNt2yd047/f8N3vrOFwRkDuURa1qI4ldz/AXV94sC/W1sarSaSZjBOlENoRcBcP44nSMJ5
raEV/9DEbkyVrtF3KNP3e/DK6iZo6H2lMPHWOHrjMNIq+YWauzmRpI+3FSXIXYNV1zL207Xn+Xgt
ZEUEPbouDpLUp5dGKhbUIWBhqzTQdgHKMPBftMq9LPxNxJ7pnsvNj1+HMjvdTbw8pyyIGgiXt+PX
EdVS010yur0WNfTzk9Rchab5InZAU9595Nuf2897wOg8TXgbyRRxRaHIjt72bKSGtDjs8gZQCRyN
FVxTczv2LYA0LU92bKP6Vd7k6CRZsTSeOf8+eUlGpNCNjiaKlnORZp97W29OyAUtsNpVOlbeLnZV
9dLT9GF1+i0/DEWQgU4Dn/rWnp/PZ0jcQEVNioPQ6bXjD/pzAv1lKfRgwU+P9HaheL/Lc6HCZ0Yi
DDnSUXmYnWmUcjiv9aGAsytyfZ6KqBoCavVlWoiwBRKHrXGhUVYFHtWqXwoR8mkGNi6EwfmcGK80
+5algNwZOnvDhPrx7bZVt4maOEm8RyjxodewH06MTZxXuzAJdmXr3dY+rJxGlm5Pv838ukaIcWli
eep4dVA+mBVKzH4IdV+Oo4MUdYJjoAe5pA5AzjDU2TJQhdQ5Pd6HaFSox5h4o2oTTofIOI77HDxg
FA6lekA9Q18jSDduLJQgd5CK023ed9ZdJBjaUi7PRsg8J6ciNxU2acxBqVMoch6PbIRhr1teoB4a
NJhXXp66doVQ45nV9gYmPo4OQL9MKg1lAMfi/AIo0fEDBdnLB4Qdsk0o+NFGjYRxDXNwOUhmbMta
BGDFs6DRlXqwqiamVqlC9g2TMrjOm1RZCcNabs4ZwX6YeZUuK8cnciIUxWjhH79/3hcxZWXXe0B1
KFu6cd3cGJKgLl3uyQtp0pLD3vNeMATj7vQnlz/MPHVszgaaVKTCgO1nMSbViCz5ulY+1OpqLJHi
1nwfymmX3hXV8AUjvEMYo9FFgQcpi1j5Xoue3SFYaADLhB3X3PodXZxhkJ6zOl9HjfxKBZ66vqV+
B15rq+a4RpdhhQL0mWB9u0IdfUwwB9ZbBZH2C6nV7AYp5EBvvbEdHgpNvnJHfd3FuZ2Z1nVldbsw
VWnAgoEQ1C9S8zOO/jdL+RcA9Hfx8yFL2T8Haf3bLqjr6rfn9Mdv169tUB0lLdPP/0padBkOyVu6
jam1Tv2T0PsptyPwV8TaJMMN7hAo6IQ9/FPG2fgdIfpJt5yfAG807eC/khbJ+H1KoKE7SBIS/NPN
/Z8kLdNu9lf8oCvN6JOjwlQKII2aR36YB4MUmJ5oY7UaXumZGt0rqYL3SwIj8BY13njtm5l/oWWB
hCGrlrXVIqxcxIY7A2XNRYeUJZX6TnrJYI5DU5eixwDrTzw4M224lmsJ8iPel0WySLRE2MV9/mR6
bf+daoGew70sUJwn13jlODuHZ5oV3t5ebhIs0pAlQnWdatfxhmLpKJeksK1sjvPgmUqM9EdPQfEy
BM+CBKwA1GvSMtkKbAl7C9FN6HnKGHwdi3bLSYQQ3luc/KMlc3PKzJHC6UsG5zDw/Pr/3LSvZd2U
r7/h+lj95jTpj+c6yNL/Dwwg1ZPrZ/k8JM/pb9sqZvUcLZzp536tG3J9TgJuxzqgizfJqX+vG1P6
HegKJUqE7Kc73HRC/7lu+CkEC/Upw8L1js7DX+vG+p2SEAkYgaDoE6/jH62b4xNjsqxDnpbABCf3
dn+chVYKGh1Wqi85bRDVkNS97AaM9gJmn+FIaAw6tSIF38D//zA72bs1xB718bGiviyNyzxqXdvy
MmsD1B8sejmgOIRkNQdcMrq3SISgVNOG2walaUR+pRcLMv4W4ctzyJa3DuP75T+9hvnTVYWGIJvK
8QrxizgKSqUUnVEhMPE9MPIhX4Bpi1Bx6f3mehiGtY/ah7yU/ZxVHYJXoP6VtWgdlcFNBkJ7HUuI
IRZCr1yIIig4lHR7bSHFbbMvzSi/78f8ixifA2W9dZiPHl0GDwfsizhAGvdDRwTBURSgaTY5FdhJ
fyWp6DNXXv8tU4sWVR+UcZd6n2fPGZqI93nRPfhFIF4hhdxcBwlIvSWd+vC2FVFJgLQaDwu5spCq
w98G9reVdK8++fo29etvQ1Yq20T022dBKRGyMIckvQN+mS0F+KqV3YsGJkyZDKbW911UvGs3W6hx
iuqoH3wR9dj1bA4CeOoCNT0Lle06/P7Pd5ar4KXMquyPer5D/A/ZVWSysv/686z7cCovXssEN4Xj
c/jf24muUgbAEo+2B6kekEUC/c9jWP0dPA7YFZpBbyxP/urXdjJp2xFggDlIC7kUTAfMX7J3KL6p
NHUoY5FDI8j356P9uvFWsz+/vwHrbHRHxzDdBoyNOIoBHEDHmeT93jdliiYR9LyvS4fzc0sJap2b
zaKDhq0iJgbpodfuOd7sNkKYy4w2SVuveSh06DCfQtEmNKJ1JqiLYnjEDHspkasje7L0I2uZ1NXG
rUxqjsJF7sUYVv1Q6ycLkZC+aDam730BK/XQNKnjFrrj+eFGKuGXdDijZGjEQrnRkZhCptIL67Vf
+188lYjXKZ5DzUGDE/HNGKEOiF29chltQ8XalHqXLEwdB6Jg8BZaggqInIYHoAhfXYs6r++vu0BY
RVa907W1EimLOonsht8jQdB+FwSf1Bbm+c18Ymd3Kq5wrZ64VenU9I/zIVp0+q3ahKu20JzTI81P
hPlI09+/a3bkRR5hasMntORbQf7WSmdID2/Ag/cbHmkgGb6ODuOU9pEYHg9QGEIKZxyZMdO7CsRw
mZj7MXIiBOF13PTEgycjbo/CJkZc17m/U7LEiWTdDsMb3AyWJfKgk4Z1GfsX2FTaevulUTiPpMee
wPEzdFGRJfX4+ZB79fS76mK4tGiN6LW3MJQ7YUCHKkP6lwuFO2SrIc8Q/sZXXPXQn0kXoxBtJs1X
GAaLTLsoMuFn9vS3zeI3CuiHCZgoStM6JjuYnbmYoRpu3rWlU2Iv4mfBun8JPXFpNV8azqMILVLw
D6rR847uImVSYtl1XB7v9If+GFJ8h3ePMa3ldx864e6uD4j4OaGF3KtlLQZaRJLRLii7n4mp6fg9
9cbTjfndUFk+yf57PduCMtoyOoqo9C9aPBROv9G0k34yDmcQHCgSqLlvreWjCVVHzGwlH/xc24ai
i9E6QEgIcIL/pbQuddIW1FVKsbkfhessa1fV+EW2YMNxA0aWBesK3Am+u1wPTj+bdebRZkUBtWr6
Fn3P0oE1vMRzxo58rDk4o9PCW3lVsW51YSW03v3pYT//yH/NyGxDpuIzUHbgIxd6DCMM+0JER6uc
yr9bnYnrjxvHFE9/DTXborAdCHKvYagBpY6K65KXnOn6nBthtnP4TSlGVskI3fBUGoeqObM1fT5Z
E3WQtyArm/7+XZhOJLQ8NNhkG+mmHl4ag+hAKttyX05/lE+XAzRnHMTRp4UEcTxOYNRWn1SMU8Sw
5Nt13jyK4/70GOgzfBZxU+ufGzbg0jm5rNI83OgSIi4pI3a4zskHTrrA3MqjaMMUtdPJjx2hjybp
nEDfVXCJRy+kuac89vRJvdz4Q9aCm6BrFhPEHpeF/qGtm2qhB2W1kAL+qRl0y8htN0KsXSb9QxiJ
GxJGx5eiZer7NwLqYti8wJPR1iLeK3XniE28aKzxujZexOKHoPLzRn4h5OKF5F+3JkggTGy0uluC
aenGlaD8qNDVzJZjua3h3oRqZBejtUXy20ZpG6MAVo2AKGeQQlx1nS4J2cLzrdv3S18E9Y88Zzk+
FoJ0obThBluITd2tgayusiq+ltNX8SKQsu9Bafyhqe2jrtH1dvv72ljjhdEF/V0TG38gO2X7Qrds
pRLPEXHvt0xc6O9qJq7yjd2YocZPoS1okGNKxJWJxqXe3ZZIxwrdUxnhIaIiuYYZRZajrpLQmfOu
5cKiDmHd4k15HVXyZVT8aEghxo1xVxcvEXLxnI3TK3Sp5rh0DAbhvsmeU/3FG58a9UsZWRxOz1qQ
3Lo9CLqhsdXeAkw22mNe2lkXgsGzaEzrzmQCMvbmrunldec/dBjeFBFqbtZaTsyF2KAPMYZX4dA5
cp1dTuEiBD+KIHF6EaUAlVolshcYLWBf6lKv1mwv0y4HX/6BtpGjmvAley9eBqJRwdaJLgGJXGVg
ZxaC110rbbfn1rKBOLzui70Lm9oadujo2YC/Vo3cLbn27BITFSjEYk19I2K50k3HQ8DXxrLJyLB2
wNOhcUtuKAKx8V1IQnvAT1EVMHD80fOPuAkhUYaQ1vcarUzd61Zw3bdFrW4Nb5exyjTD34bhs6KE
JGeiw5ynHnlofQUU5y0jiFFHEpqNgfJ/iYYqAqeLJFcQXE7surUOSXtTaZ1NHmINiKWT9tXNd9lf
lWG5sOTrDP078VZEyRB1PPwH/fssaR0K13afJ+gTtV9DT+X0UxdZzyoDRZI13qL0UkcOkQxtLPZj
+cpCsKqIgc1k8XVpqM+RGD4hS3uT6tl1Nnb3VWdeJqSyovoiud4FdmsLgyS0bl4a1UI+q3xUhNh2
jYe2IHfxkUfPvtfDa6dixDchrPtwUxp4E9fDUiirPZ5CKx9cf2xBg7ttEKqrQkTkcT4FrjBK0irg
8Y16SeK0VjudecjXEmXg2gpQPhWWUpQt8OvRxwFDQmEV++NlHoPFlOtdUmRLtDOvei99yvltjSyv
TBQgZYEnwJ8A3WivvsmiinnoVggqc19tnUDw7SHEDpa7Q4HKoZAQkJoT5U8I1926jbLyddXJQHWV
HjK3FPpMc9/J2coVMR0WjXXbY6GgyatKQDuUZBIFWN2L78pE23Y47gYQkSKvXwVl6sQoSGqi+6io
5UYPddsk+lGUxcoY4aVgpRb9pTUYN7HgkqKJ8OkTzH9GwjKptpaBJ/iQbMYMv9iYOghviHrqHlOG
dSs/IbuyCtM9XNqIj5N31/D8b4Mk2Ppp8mSWwl1Qlxc9LU8EAoFndOteuKTKisSXv6jGJ2yGbYWv
oLFd18hitRp+Qe6+xt9QYiApzx016bYqlutlpW4UFx/pwGIJt47aWKu2ApWaWStTvCXRtJUCPSp9
pHYuL4cE4IcAOqG7VEz8EVR17UKj9UvvC5i3NfJql4n8hwi0pRJvARjtkDpYCjoig94lqk93htxe
K8UTdhD3ZdNv2/YqR0VFGSDZRzABZGDNk7VPugX4ipBYtMY5dtGF/bUQho/ImOFB5+8QUryRjORq
jKJNo8lLVwtWshBvg2pfeu3m9Ck4w+yiAcCl1uA/dFDeDANnR7owjJUfNFnpaEF2QXmLs4vNQEal
1LQWohxPNpVgJxFeHRDjbSKbQvVKNZHnbsUrLLDwA25vBf8x6owzj/bheJ492Sz9NiIzjUnISkdP
TFsp3RvRpXYDtUarHmO+JeZpTl3H9ukJ+ZB6zEadpR5KE9blUOWlg43U0lIf6yZcq3J8Ltmdcr2j
hH8aRlKpT06oK2CaxxmOb1RTZTPi5Yx8oTfI+Alk20192+AwnQkGeElrJXWwk0gAQr9aDbK6sMZm
1xbmV49PESsrjNkQ/qWs3iANOim7TQYZ8cLvQGkRV2qjPoDW4tKIYoY22Aq/tRB/aL7GqtG3nf5Y
39fBoaY23kMuiippoUirdqNwJWzNbgnQYDKMQzyGmtvX3F0pKtkJgklNri5ys6Popa0rfbgulfpW
NUbHVF6DyLv1hep2WnPguR5huX0V4C8hJXkbV6ClLIzWW6xLvO7R1yX4ot1dlctPXULTzd8jn5os
gN45yTDuEc6z/bbZpIP7OHT61xgVwJGriSiXa0FG0J7bGISwP+gmLprGBLlQLGs8lyvKswEHiRKy
oH1leTo+ZmiiXwvmry/3dsV6lwOzBbolOvJTWF6L7Il+uVcFZyrjmKN52TLH42Nz0VTZmr3Xtc5k
xh/qR8CnfxajsO2ijTmF77vRq8LsQccyepatq6Bx8q1PlVO7rNPmZ4j+ox4GcGz+O1lm/M+KkevX
7Po5ea3mv2p6mn83Qiik/Xq6qeh39IfVm8PFXfNaDvevFa4/f9bcpn/5n/7lL5+Mw5C//ve/aFOl
rOT7V49Wy1Exceol/H358WH/22NQesGnfQ0W8/tKJLcksAVUcCBQHzUEtd9h/MDJpVA5NSimIuWf
jQ2ThiC1SFi73EyAF7Ex/NUQnO5CNAUtFV0Rapv/pBI5vyqadARBBmDVDLOWp5ntrgLQAVwQZNoT
mIfJwbAeTHf1bmI+KcnNt9L5ELOtlNos6PSOIXpfvZLzfh3kpJ6tdeYiN7+U/hyG+gtqDWB75uQq
FHgjxG5FFwJz5+CQeJllgx1p1qOQ/WqF/31l6rOxoNKy/Nm/aVjNtm1Lg58njgNi7W2786V6l5ng
2/HmK9xhXaAuGijtLkMLUvVxn0+G63pQN4OnbKbZtbphLQr6mdefZvH9STK9PhXlyeuXZhUFs+Md
QQpVKc7G3rUzX7jPlRgwj7eKJDQtpw9bmg9e3J9hTp0bclZmUGVvoLTUuXYiel9Srl1TftenKKgj
fisAB9Z66wyZ4bNwff+Ws32vNiNQG/j52TkNplD0L2AMbU6H6wyxShd5apJblP+BxFN6nAdSaAxt
RtbNx8XOaRTTJ9QxNtgYXiC9cqUn6lWrN7sKtxjsDbjKqOfGZ6/48CVhq0gTG41SynxJlqrWyJif
upRsn3K1vBnrxB6qGBsC69J0gwt83S5CzbrvrHhTJOaDj7zv6SmYCYP8nAKKzkAYJs0dYFHHwWTB
3fWUNnFtFLUcfQy/4T1ymWOZjAjkA1J5dsa1T+RGgrrkBXwXemRycGH6sd1ICM8WzdID1g6VYkso
XMZkyBHqbK34f6k7z+XIkatN38reACbgzc8toHzRu27+QbSF9x5Xvw/YrRkSzara4YYivg1ppBAp
wiQyT5485zXRZrKEwn/3+vQDz3PE6ZOxDuls6hPEeg7FLMqc8i81bU4n+kVdhXaMgYkqN7bSWXfY
DezpBF2kYvX19G3fi2zgGOE8gCWFVT+DESWuwYLrgG3laffVKpPrnDppqfu3p2/zogIwX9s0PGWK
4BN3ZI5cVuAOumUdug5V/yzKr1MVlcpkJPWrs5UYaruwVXfQAVdiJBymEBNm/tIaBA5O1qFL45s8
HdfjSHklGDmpejd61C2TmgQQue+FQstXHPo1hmgrIUPHJS+ucm90pvNqx9wTp0av1C65Oe3M9el3
g2X5znQHDwOUlgMIff5ZwXf0EWzDtc9yUsmaHJyvZbCxnmZd6KjfxAh9GyJWd7LSriCMb3sdk7E6
+tJU3tJKwl1Ihidkwee+R1RYdZc5II6uv0IdxabPYecDhz0XIXDUUxfu5BZaJpvUoKxbKkRIfYMX
4e1QMi/LbFK9XhpRY1cSaDcj3vRyu5wK8Vghr1OqLZrZLqeRFIPQdmUiKydIqeq+GlW37AttUzKi
Hj/3re5SK4orN3kujP7SV6pt2CeHAeJ00/u3Q4e5hWaNjpsh5h3B/Y285GBRRHUrNOqhPPRI5E03
VJPsmlV+QInHNhAX9/qY9lz8mf78PjHM750irCrO0kWgk+KGu7GXdwLeN+5I7UORSZmblSaWX0C/
7IIwvUbLOcEyoryCoHxhegO1dJ9yW7Knxrc2PPdutGBy4G9r51j7yB3LVjUfEym4NaL6KihiXErH
6L6lFUQVKb4OLZS26LcInr9sqFOYprBtouA7J7YFm9E68wJKmu0yMOQnhAouAEY94sFN44RDDKfh
2oDUHy61taZcTA4qLcFjCiSZ/tNnbKe4O401EIUVNoBq8UzgzrGu40eK9h2f4E0K6wcCc7/Bs+dW
CpND6cZoliIn13V7aCirMhUO07WydlxjynCF38PO8N1lVceHvvV2UAGyhaEN60ZQ74HpwAqkX1Z0
qHwHNlbOD66iXegaE08Yt0rQXtR4agsq4u1Wv05l6xCm+qYQrJsp6giBuAYIeGHG/lrWvSVG8hsv
omLX+Ldd2mYL7GNTG5GIr0MirEKznf5BkDZl26yabRhbd5TcH1C4WdIb7gmYTBAkfQ5hIVL81hYJ
gjfYiW6rAnlxV7Xj0N8JFIvTKNzpmrfsjJY+YEtDeHBQL9/GrbYoKXTS6lsidbPFbPHWVSc5gfIK
HOEygyulDLHjYRORUi7KPSYhegk2MPpvVZpQHROx9JHLbVOpu+lT+zH/G3cA7Hkehbbedmq3lIoI
Aklrx4W3rjJhpUJxan2kdiuLedw2W2xTbkmOd9EwOvjAv8wB2sy7QfV+DlRwC9mdqmIOMo53uGjB
xWJ3YWPV5XtY0zbE/J0mgZBlWMvp0wBjlsrgc0WNjgrPImGetEmy0ST3IZH7MxHqvSAPZwQ+G40+
yHOzDHks6QiZtWw5iokjB4qMXtqvKcic2fb/6MlNexitTpBrZLCgE2apTegiz1nAX3U6K/rps4qn
rqcXZ9cxh/ZKUncBlbQm1fHNyJplIaTXUep9mvZULJme/JaZBN3gFvPPJ6OPD1OpD/uKM2WRP469
v55SB0YMMhsd0VmaWWOSmiauaTkoGWqLXMJJbbDGb52mbkJZ2fX8t2BJO0lvvo6KfKFq/doI6RB7
VMVP7xx/ov2mAQM//JIo0U+bJSlIjnUxemmWM3T+bVCb92o6fm2iYV0niaMbmO0p9T7tii/0kezC
IFiowvL0M7w7N149wmw0+jYRkgp4mqMp/aVReMifZfmXsDLuT9/nvckBYESdem0G7DVjNgkhAlKX
rBXLGbv4cy5iT2YIuH9qm3q0XtZI2rpLwxichjCEisSnobxSLWGlEIUst4RA265KyzpkZbBD63nb
+ed6gu+lzezf1CUgGVsTC/Ntzqh7A2ampWQ5OJBQ9W2xKCDwCMIyjLqFjsiqhCdBI1gPgofKRcL2
dnqM3jmTwciB/8DuIVLPnA2REELoK3rRchLpua/8penK3wLyoDg9d/x759wDyQIXTEovpGXK/E65
is9gXFiOHG4Tiu16KDuhazq5PFDJVYnIZ/q5IN3+TJK4JfpXBud+iIuzwUVyrU9q6PkOCIFlxMbR
YORtlt5qSnRLCQ82gwbf9Mvp1Bng2NLQowWnS+2YGTFwKFMLeJZKtxzUdpWM8kYb4g1mlAe42buK
rmFVe5/wzl7lmbhukhZPl3YZ6onT8zeI8S4NsqDS8y5MPTkkgfCYJ8Jdj1hKWFRXEhpsrWkdgojN
z9d2dYl5iaftoirYVYmwVMvwJgmxXmi1TaGHzwOnqqE3HsW4OJQ89PT3dd+ucH9Z1rmyqdltwBMv
FBN/HpU9rvc/TdlYw/1S2tla4S9BMNDd9C76MLSlpr5SB3fZkgUOo7pDgWhtcsyeVklj8fuqvBKJ
mGhtbKZkaWpyNJH3CTsPRwDJkNbhzvOjny1YK4WzsgpJvrDG6yalCxWF7UpHO4NG21YiD54yLYPN
tm5hELXxxvUF2kPCrRl5a+xI1+x2O3Xov6n0d0avv5ziN/ySnSs/B4V7O+KDRsa7R+uSPRovqykV
cVvzoITeNu4vdMy+sSJZu6ipFZn7iMGJw4ZxoAxhDygiTdmoO9Yv4ITGCm48ss+CrNfI0FWurQOa
Lou49HeQXCGVaYu2LnCN8W6tAZCpbK0nUEMwkhiyo4q9tml75UKw+KcT7roi+NkzflnY0Gq8L9uB
k56GX12zqrEKCtjw5WhwRje6iTKwZbo1sXiXZU3+FMd4bQzrKZGBKf1oYvKOmZVyUQk92FfjweU8
4lqTE81w2SJnoUZs+CHflLnm4dknRslB0/tLLbkajfA2LEm6q2cIT3bRJddTzch0Sau0bi3lyq5L
2m0++DuFXQgfR8cPopsRFysv67A8Id/TopuUA2tolfielAwbf+zjmbLDK/NuqoVMc0QHpesRptqO
8MQcnLbYxKq2gxEdhmpcq2LCfO2WllpvdaJr7TI/TXUhlyOSeahT8W1KoVnqiU7dWrgzMgZI4NgZ
xButj4DWkcl19yzph9PB7s/Nj0YNuoHgosyJ0DbXRgLFGDa8u8XQCnfTeUBWm/1IVjlNgzSEgBh5
dwZm6oE6rCuXNFCxzhxL/wi4L70iShQIz8JbEGfln0wsxFJUaKVXEMeRWEcBEEV8hEAxNjiz13PS
nQfAqRijQwQFFAdDcf6+UmoJaSp4pqNq4U6YGpD+UNPPpoNsiKOjjKTxlRrdCFjpFMThsJAeC79/
Lgr/FjxHs6ACu3Nz4dD6HXASjsJ991VXA9vsPd3GXn3vERukkK1paMnUsU06hFGwa8e4WdTmlOZM
g8shLc+9dRNoG2ngUBDAe5C7dac39lTsGnWysH7s13o+rLsOqFSWRBvXbfaQs7CqUi6ySNlpCvUj
I7jl/HFbsXSwAb60dGYUWigLH7r5aBYk/4N6kcVeit6tvqgSY8Sqz3sKzRGkNvZ9qTRcdvV0Ao2J
UYpco76WEgXH5IA3/EVX+59SJbgRouy6Lun6m727LDUOFTnxsoHKV1fM1ZSDo+zelpJ7J2Lkmnb0
63twy7x9jfVZjOSywGaLwJp/28iejIxZvFFVoAWl/wPIhIJPp7LBZ+ja1Jtty/IVKEVUnnAbhZHu
CK17l+maLSl8Aa/ACTDynmqFEyEnx7RFKdQt2iWRYOcFCSDRcOea6TXk1mShsV35HNbklDNw1q68
ApB85Xm3BXpxRGQFQ/KsNg9Ye91F3JOS2Q3+eytxjA+FqOzg3F2YnKdjwVpO66JS8AZN1U0vDQ7T
bDdw2Fd0lijnjEZrV3Xu73LAP1Hp3U5h1siNB6lLF0bdoBWI+TO6a87Lxa1wE/RIA8YNzolgJbUi
3tQym+JIh7ziFw0KuAVtbjlHqt7t0CpWkKgHHYCVp7ZFOl7A4LpQNvA5zQUQStszfwKfwY4z5+Oq
rr+LwVZGVX852fwhGWZXYvoFkvpdUDaX+LHf6MQWAwjKdPAOCcoYJv3MxfqrX8a4f2EFiTLcOIB/
jW/q2njUZP+2ks3bguC8tJqEgGUm10jmP0xHbH/SNurxcBbKBi5D4si9Rzc7Qu/Sw6mNnRJkSdMB
P8g5W2NPhjXtVuScjJz9sx5wjCffjiULB0Ni5kIc3X0mKTtK/rvY0O8rNIYXxYg0oQFNIDMM2tvY
CrK3h5+ttPVXSpg4DS2S/bTTlwjMng6V70QOEwY5bRZyQujgs1p9TXkrGSrwQTQZyY4YTDZefVqC
anqIqE7829shIUaJ+oVtOfV036bBIh7hvVKnHJBiurTkJz6nZjNNv0wzHTrpmdu9sxFAN7NQRUQb
lQqoPiufDSY/09WOTjFBP+aAjaQIVoijuKZmYwdS9CwO/l1nRofATzZBhYCHFd68vPO/6hH+3zUA
/186if8Dm4TTIeN4j3DxxS/hDr7uKk5/8IvxpIl/0Vub3KaYI5QXLD7cL4YCv5koyRMaQKPcA8Ty
77agrP+F7D5cWbo8k/DARCr/3RaUtb8mmSsLWj0NYZQP/hXfaTatJkk0iHRIwUx6hcAi5/pNGv7b
oREPhYPJcLNCg71wUnxA7qG1GwewW7GjhODhorAHG+Nb47MMOmYlIuC0UJRO3b4at3daiDMs/K/H
YTHRSpj6MmQbb1eVRoEdCjP6UUI+NgCUQBrurLKp+2WcNSh19IH7RYAIBDCobhObHLtYFHmAirno
gtiDwv6MurJ6bRb5V0LW4LhqN5mRjmNjR3mnPkrYDNoC54HPShlU2JiWUKlAuKFmBCwiNx5lT6Uy
bLTCejCQsLcxAcBqPcRV08AezrWcALr3HYLYoOQpNNtISAe4+pK1g5IIswu0bXzVLskgfsRmXqu0
UjgVLWS9G35KigF8No0SpMlaa9CfB4QvFwme1+KZQ/JM/ubXQE7yaxiccQNaXG8H0qzHGAY4uMfC
aJZSIi/lDnhEbwEiBeePcuxFm3yHMr5u43apVM9pYq4N/7Zoo0UqeqsMQ+mSNGgV5MPCCvstFG5Q
F1SC+HFQVbYbBY4pVYtCNTcYm1+cmQdvssDfTz8V4WQ0xRCOmE2DsYjqzAsrnh5fQsfjmAi4LkjX
p+/y9nz/6y40c4jgFphgvKHejpFkjITKMobuPaTqUtD4pKl70ySH2EieR6MbQdMG2bkUdwrU/zR5
uCtTAUbeiw/VS27/9q6egthgrtelo6RFwlE+EQ/AYTDBbQOx/6LJofKDRYszuiV52Y2a0JXCNFr0
sSNOODkFQ3aIsY26bji0YOTi+8JBDOXwiUw4evBhsTtF2UXrXgf454Smp56bWm9rFL9egGgG5Qpl
U1KXWY2CQDJqg4fMlh9jrloqlJG1CGDcOOJZh/p0tiobRbfH1jVWOvDmFTBD1pyYG1R4zX6rVQgr
a4IfL3sdrlEt59VmVITISTrNXA9xudP06iaJa9x9iyx0ErRjLqRM6K469n5SbvG2Hof0KgpJmhsN
R+bT0+JtIsH7ISBIY51DCK0qDl2znV1rBTQkm65w6LaVG7kst0VgtlBn1J9UxRzTACJ++o5vT1i/
7kjHz0QjZeL8z0Ug44jaRJtwx7ws74cC8tXQdLITCbssqZRzmcQfE5D3U+nPIcYwKUbNHdmyKBLB
SZaFg36cHddavcrFwLBTNRCcMFHMVTEk8CKuxY1uRqoT9D9Pv+1LEH+zAjSRrYsaxHTIszhYvl0B
jSuUA+yiwvGQxVjHWaLu4iZxt7Exuja9MdfxB7lYNinQ2KZAqzJTCiKNhp0pAMBskUdjdRBbSuiZ
Ua8spb4fIdAtVTzCbDCbIhqoauroERQ7JcHbPDV9DANTlL2tqqhsLxa1+6S/UU2gxnUnCddJGsEE
QE1m2bUWZ7VQMO9bv0nXMYLjS0TIsSq1iKFaj2z4oq7R2WJOinZD+avsVWkRoN2873m2x8Avmp2U
5dik4gy17KPxt0nOfyEJO0lJ/5+YZRGgT2VZ5dcv37PqTZrFX/wmlmvWxB6fnIOwOiFDmjKd30xQ
fjVp1NO7p5LLlJ/o6P/BXykkWhOMhoWOeBn/l78TrckKFMQSijGAABH6REj/Pyi035nMKSboC9Pz
n0mvaTwURBqkIAF6iPR+ZlElRb8dFDAI/VCTDhR/sXoOUc9djpHmck6zErVcCq6Mvrs1BGNgV5Ug
C7avamWNBLxc7hCOrn5qY9tA2Y7i7kcrQBIdy2xq1mlGIS1gpnfA1U22iyrXHzItDS9KHS37X9vm
f2MC/n+rdADA5NRcfPoSx8EvlZBVUzfpl9eT8uVvf89KDoh/ISSAmsBL7i9OJom/Z6VkmH/BQ9Ix
unoFCJwcaCcJNELkJFMNNeSfGSlI6l8TTgkgIQJQgA21f5f7a28ykekUgfIw+rU0PME/oXD2Ng57
ndEEgSTWD2ETpljaK0l82acBgU3r+2ZtdWIJ48TzoiXC0u3XoilBkZhihd8VFZUHt6iLy7hXkltp
oMZaGUp5Zqt6uy++PCDoJPCUk/ADe/H0Aq/Qr13Po5emXj8UYX2dS3KzC/H9G50oKc6ePP4ci4n1
zZBDDeNQNm2ar25Vt0aHl9FYPwzCkFEFKSEhijQAXs2Sd84304d9lfxNb0TLTBFl+r/YgADxeXub
bix0Acau/9hmXQN5pFDJ4LrrvsCCGm3vYiV2DcipunbRxYoH85IjGJCJeF/61HZ1ycPuq4nG5Tj6
2l1iMuKCRJkjHIZoZbi3kVHkIPXDfBN6OeiOCkt2JC41x8Ky7Uz2/NJoexXRXt6FaTMd1yATkE68
fZcBEblySCr/0TAE/7uBfNR15+eVzY6frvQgt+B/STvELQynUYeck8ZoewM8uwmRlJb5uI6RqQdE
eA/TDOZ25AXbl+H+b0SqU+ot/xO3yqkKf3yv3GSp97/203/c/e/b17GJs+B/dkxkhv6CdMa/kNFF
InXasX6FJqBnf2HsStPz907KLP69X8rIHqH0qSKqRSF9kmv8e7/kV2yv+Cij9QfZeBJr/Bf75duF
IpCVshwRM50tefRJkw7PexFkWGVTL7bS2JYF59VgvLMMj12csXi9yNuhStJC7sR9p0OwaqrHPPC2
LY6gpy8/XeafhfHPs88ORq1R00+KKnFvYWZToJorBovTV357Yv3nyoz66wc3xTyUG78R94WHyZpM
06CHDDhm66G/kDVYf+2P0zc69gqzNZ0qEhidkRuVSLSXB0M9J0x8bOhnew1i23gDY/q4b2Q0g2WV
j0peb45nAuyR5577egSK2QpdMQ1Q7+g5ajfs2H8vn3dmzCx9+3vkJ23S1yMvhIE7ObpIe0kdV7gP
7pD3gfMmrDoj23DsvWrwz2W7tBUkPAW5uDbKwjap6lhafugt7coD6ybE5t4s6gswNQtZ3Ok6cgp9
l29OP+Pbc+s/jzj9/NXWleXgFZGGFPe9Fn4aXJEylO+M0U9LTXaS1p4J+8dGeNqrX90F2R8J+RtG
WEqfFQpafXhm1RyZGeb081cX9lKol3HFijfExwFLYh06kHmmnnRk3cylNbw+62vO8iK+54BolaUx
ZnDuvhn+lVjKGzc78woveOl3Vv68JOLViARl8SjuNeWH3lf4O9NlqYLlgDHGgi7XOhbMnZIZjpTF
u0zUVqgVPSRRuhxQcvHMatkNooNBg1O67rpBYEgwxqtC9ynyR85kKJt4AuzT9CJ0OwccrUe7qdwA
grFbOV62ubCSYYqPqgByw7KVNsbG8bEfnnL8Kvxe27v5BVZLC0GObK31L4FlXDUCLc1iXGVybEdN
f9nBf/M4OyjaLsvkVVxAA/NqcLIlGYToBLK+rcTMrqLuUmieUTx19PI7hgOUrTh6l/rCNb73Y+gY
bmiPBjox6m04ogCjlDenp/mxeTKLgWkXar6J4dQex/OifFbDAzWhM/F1Boj/Zw3N4l4YtqgQxawh
HaZwAitNrWPkwTvDHqtw0w/boa6WnnodQB1uZH+Vp9pSGUynC9AW7yNEV4eFGQv3SultzLrZAYMH
v+9DdYY/PTTnmk9TmvjePJtFUSTtiyYvmc9tmy87+VOEMWc5PEvBYGflp3E0MV8wzowJh4p3b2bM
clWWJapnQi3uFdN9GkLMUM1rHZV8V4SVbwnbIf4hhQZLS7uqdRRaalGiomPskcFyXM8DkOLZ2Ok9
eTEwTx8VA48JX0raPodBS+q6iOJ8Y7gYfoN4aYPRzrDyArhhKcXCUD+j+7zwG+EgVbKt5T8lLlK2
HeYs5iKkXBMB4E6TbC3j3lTrWIuId530mGUXLq193b03ox8Z9ekE5YTT8+9IAHxxXX8Vp1zBbDpa
quJexoE4FHs7cM9cWT526XkEl+KxTwSJz+qhheLHdoMOrtiDrOM9peULt7xk309tUXo2h42BFtQg
YTHSDHaJ8Jg+Pk193UHS2F6kQxjcpNgRN5K+TGUKyx97/9kGoGehUtAOHRDQHDZYq1+EwrfTVz6y
gRmzHcCiy+PmOBTsJf+AhfkSPH+gfE+KjZRIZ/KDI8Fjro2bd+h4WB2bTC2wYz+23RdF+HH66Y99
vFnWF+VJG+GXQNZnLYp2M2hnNtxjozKLd3mcp2EucV2dMOI2DRSEflGUW7P2N2p5d/rhj43LLO7p
cVq1mKCREbvXmX4ZFt/08AzJ6Ni4zGJVpsOyz7xBhE7vpED9NOf0I7+Qfd4JgvPOe2EVwIbaXtzn
+DMkYblO3Xqpg25PRWuhhVgRB5+pgAHeegjCbYWOVpip9/jxOUaOe7RQOZIag+F3F91ECGkDqOXa
LlATR5PxTnAVfBuKNf4RNvaHC78ETt9cV0iftMalDOm6Sr4AKVgKAwIsSB3koO2XlrjKvSfVC8/k
dEcGT5+nna3RJ4NrkBSVgHsLML3CB688izUAlqoyCJLpkHIbDgclO8d1PzJf9Vl8yFFITJD2HPdJ
VWM6FK3E1kef4qZ3zYURi+e+/vub0hw9X9TjKMg4xO1bH1b4tlTPLIRjTz99iFfRvUmCkBVHAhAF
Mqo/hzF8GoefgwdxJ5E+FkHnfmmqmtVaELrjPva+NdLeLVL7zJI4MijzUBGWeScn7NTAEFuPhviZ
Bz4SHeZFsQ5/V8Nw5XGv45CkS50zpGgYeWdi8rE5PgsQcJXLSgkYDhDPaKmslMw6Mx5HnlubZS5e
JLoZyljjPnPvqKMDtSIL77Izo3JkqvxhbiaqnloOJck+3XQjuu/RBgFgGLJny93301/02BvMVikd
06Qx+uke5aZWHwyE24NaP/MCRwZ+KnW/nutBFpcNLhYMT+oAsPbPnfGPXXd6mVdryB/bpDaxuNk3
X2DtqufSo2OXnX7+6rI5Jk8g4rVx34kbf1i6o3N6jI9dV3l73d4qUeCLedwamaJOuqv0MzvfsY83
W46CnOdaM13Y865a8UbiDKacoWQfe+bZfh03Q9C1HWOR5luhdfzs9mNjMVuLskXPM5w+ncW5ZtxA
OvjQdeegPC8ZLa/Op+f118YtfKaPXXa2PQKUrsqi4LJRcBEoNpy/j113tuyigiSxrLhu4t30ynPR
/fjYdWcrro7ywIXjROQ3vvTRhR+eM3U5Mh/U2ZIT+w6vw4wYavaO6jl+9MGBmO73as3Fnj+6cauO
e1VHFuvurI/bNJDv5G7qbM35QTekqP2N+zCHnFzfNJi6953n0ObZ9qnxwVk3W4BejVlqmHEXXwTm
DYqiP2dZfGy8Z+svb6uiHatc3I8QBIZt339sL1Rn6w9/7Yh/K0zoeAMKN7Q+tlDm/aZGyEHv4Za+
Hzg0NHbtfSyLnAO0lFEqBCUiXnTJLlVX7gcPDXPKFTR0qRkLq98nnaOlm+Gc1uyRwsmL6Pir+Wz6
aWYWGeMwWl+68qfaxOuhqWzFrRyrvAeLsgrq6w+tdWW2JHFMRxG8NPByqiklNfdS+vX0hacLvLN2
XtQDXr0DjsW5UeesSTFHeFkU13jSp/m/kzv+uwI2J3xGiWvFokeu12N4L8Wq7T+ffuwjS2bukhoq
opKnBkPflkvd2LjN6mPXnS3FOtWL1O1NklMYyKN8FXz0gWdrcVDoDpPIEPvyayXZNucYlEcGQp5l
paXSJKHh8/1Sfx/TSfchIp0eiiMzY66fWqpepVhT9LBU9CE52Dbydeqdi6Yz7bi/p8aL5fWriSca
SAcBkxn3UvhcDT5KeLHtAxZu0wWa1ktLe8gkYLgR0CohXQxGgOrlbSytB3WlCLkNOmATBN6Zd505
5PzzNLO9NGiCDLl+nqZqDduFuq7mzaKXdg1YW4uVUYfIKxqQbszF6dE99t1mC7rNAu6QxMPejf3r
Is+uyjNB/9hnm274alz7ttT8POZNjGYdSnDw3Ss/PIdmPHbx2U5bV7Summm2AQuysYNYmeLdpHl4
ekxeVDveCUYv/bJXzw7hAxwrpsJ7uaSW0vYA9bxVCj3Kz57dKnAEdGA8WdjJQ7PHIxqTmNDJlcDp
VGQ9cgPJQXmVScFllgpOHOoLHM129dCeebxjn2wWG0ZdqvSkYwn7YkFJaNvjxnH6xY9deRYc+tEo
YpIVos5gS9k2Nc5EsyOfay4QqI6ZWzUR1w2ATICKVfVhIfrDmfGYudP/vWhelvarz1WE5ZDqU0zr
KizPw3gVDTakUDDx4cKQcbEKlZ9W+ASoEp7R19S4V2UEQ/hMqe6kxfe4U/etuhryJ3hnywqFPz3B
y2BSoR+RMomVbV49asLt6TGeVvI7c+sFePLqYUsxrKwKTPQ+F5HuDG6qDmNfqbYhMnzsK0qzGEK7
pykq3JD2mYr1SfwTXuXpRz8yPV482l49eqxpuR+I6bAX6e1xMPng0XqO2R2lLPKGnKpdR58Eud/F
oJcfS/XnfP4gznupDxntIdvjkZq2Z77isaGQ30Y3sJhjWTYSAcjQ6Syi2Rp/sJD2IlHwapSLODEl
tciGvU7Ts1w0Tx/7eLO1bbWqUOmwuPf4+cjX3jk025GBmPuOC/R8B+Btw75LHe3yw5ednYGtMKrb
qHD7fXs/Bu3XPK6+nR6GI6FoMj17vS1BZvRqVKgosZa4CCJSFCxddOZOX/zYYMxWXoMxmeZ3/bAX
4snVofxYkjn3O0KpCJpkymX7ABmbRfHBp53e4tVE693a4/NxWeWg3Yb9x6LP3DG0E4UgL1UmROpf
a4bxHAsg1U8PrzbN1XdipzhbdaWu/F51Ln6aUvvZYmtGNACBAfTdtpBFF+gK3IiodEOWX2iZuhhq
a+mbPyrkiOssX0bunSDk6I3uLfOGiWsPNDjk+6h80gsO0zXqM+GANA3ug2Ox7cMeFvq3rhS2mjRs
THejNbd1t9PNTW5t3dCsoTLoy1jKF1aJrkGhLER9iXcN7uGQVwCYYnODVNVDKX46PQLHJths6681
I0GiuBv2qgE3C1Vb5/R1X+LheyM7iw6GFQTF4In93gNXoxt3no+IroQPa/fJFW7E4Hsc/xCSu6J7
0tpn/OnOfNH33wdpkLdT0O/F2k0LTtomhNx0ow7/SmnxPxkB7NG3142CTkxRjqHi8KXNNsPHdhN0
Bd9e1rD6yHO16bI/tWzXnPPFfD8lwHHx7WXZ8aQhnr6qGz7pJHPxeKvr39zuY819DjNvr68kowdG
msdGiEPRF4F6phQ8vfafkwYjqrfX1VUECxGR6GltT7qILv8oCzW81dLPbXIuGT82RZS3N7HiWiED
pwgotWsP9fz8zJR/fyMADPr2ugWevG2pTt8Sd2tRXISpZaveuebSsaeeLdRoMJtEj3jqDABHtu3y
7emF+lKxeG/MZwvVjXMwZXVDcuceJE+5kYed16mOO9yL/oMPGGtUO0dstVWchdeBJC0E6VJCQynA
sSKsio3mlxtNHXYpjUsF8HuRN46YGTcS7kqYbdUY6WXpjybflMG9KPnoGVZ2RwNo9EonjvozKbv0
sne98x5zTKPaSi1SkZzqk0qfNOonIW7HpOfcFd9DV7Iz6kuep9AeTvDFMJeJVizG3ncilOiRB9Aa
Y9uT7VflJWKcQNJSx1SblaCjMMrGXupLGa8DF9OhIVYR1uB8JqcHPT2g7WVnGQE7ipeW9NCr3xU5
BHPzyciFO1VqV5qcYFXwVawfjQZvgT5b+NBadUFHva9EKgflMvVbHhygJoJo0VfIp/r+UxyuTLW4
kFqkKbEWRSEhFVkT402LRn6FrEdmwUHQpIVpPiiYRJQ9JAw0GcTPcSqjjFDTisfBTy5tAT303qhs
ZAjx1HkYtWsDl2uU+9daFML2cp0uXo4iSjSmnXgqgpbaJYqEJj5mmYWbL2IqiBIa3VpwTdsPxWsz
1O0eu6FSlhDy+Ike2tIPn5U6uq4URF6K6mMxdy63iqWSlxXa1GVRkPSz23Pc0pfE952pMofi01Q2
Y6Mj187z+8w8mN+zQ+lhRmMH4yqX0CbcutmZ5XUkKMwFWgINE/te4yTpxru2wV3MX+vF2c7kkXg5
x3a0ktBklsmLiIK00MsvKP8Fw89YwUjjPs62VrN1lZs69mzL+FZ5d1ne7eLqTohWidYtCt+wWx0Z
+6JYWOoFh6aNGRd3YtNsfInSg+HbZo5Sh3lbetmjX67iOLb1Sl8lsmTLIKqREEnyaA0GrQNe1yzl
tACc1jmqvPPDx8C4SVF9MtZCfg53eCQGzmEeNaZmyCWJTAgxWrgCXfCb00Hw2IVn27Abl0HZCYxj
YiF2dF2296eve+Trz+HQIyL+QTEVVszqEGLaEW6E/gxWd0po3pnD0O3e5NrAwwttSNgq20gFKvi9
8Go7rSUMSMJVS8Qe9GLXmYFz+kWOJBTmLKFwlShDhWfo95F7rVX3ZXSh6tWibs+8zLHLz/IJUwry
sc3Yg9wA2zohWObDc4Wrmo752ukXOLJS5tDmqkERspkyFjHdq2mysMytW+2Yunp05h2OzKE5qFlO
UQ2OazZojmpKs4rPSZocu+4srZBi2LJRznUjbdX7q7MiUseuO0soOkVuNPhKlOaibS+iTH3mEHjs
W87yiTTPSyktvWFPQdUxyhT4dGJXKgZB4Tns1JG5P4faIi3WqubUbu2Kx7h4VoXLEjFFRazo8yCR
OkyA43OJxZFhmuNYMz1qhDSkRNXXqS035hqg2ceizly9shmKLFX9atibg+0F+/Bct/HIXDdmi1WK
YmXwp65gUFcXUjdsswzNvEZidOKdKKjO6SX10pJ6JwTNgah6FtRtLBPdDOWQCvBUFOSaC3sUr8es
toc4W+fW13q4FsDSm8FGUfuFWF1pbbfoinER4g1QDyu3lNBGKpxOCNYlPkR4rd7nxUOq/h/OrqzH
Tlzd/iIk5uGVcc9TzfWCKpWUAYMBG7Dh19+1+15dpXenUlK11H1O1GnKAfvzN6xhyJYSPk/sF232
mk8h0g3DOx5BBi39+/o/6fLC/PbfIVS5ikG8FieLDc/1DMq8miJYLIYBpPdY8aOC0ZpyzbDFkKHv
zl1+rN2z5//gHY96XHUVlPz0hcYm7bcL+moaGPZTlQ6E4pY/wwC+udrHfxWBP7lKbqUuldJ8HgwY
OMLBTg7xlIFC//f38MkOv0Ui+oUB57LrJUX4j1GNccX/zyzlU2OIz558E9bzAby4or9uEP8demWa
fPn7io1PIOD/0eFZBr0YFzhGbCHyCeTq1Tz8QuVrYxw5Q59sJq8EE4G6ez2D3j06sQfNhO7RIK9W
P4ORADFYNDs8qEHZJsQR5w85Y29Wz7WEYzDE4zz6Ysg2rusEzprQzYC5XBVKb4rgJ5ZMUJJ0iRGq
q4a1mn/l2q7m26La6aD2dnun2XZsry/72tnCPW3gq85ODe3FpXflcoLqfpnWw73QgT7XtXnvG+Ti
cR87nRtP1Kao7zbcfZnlkdAqdvzXge+4G5PpiUFeJYKoULJ0ImmWD2+42AOHZtp+cWVY2ChQbCDe
IQxpwbfLDkIorO+LQQcU7t6b78vuZMr7Xl6gFBSP5KSzu4Xt+nytawfKVtBa7/rj3N9V9ta1Nkvp
x8VCYq/YVj3EVeSRwv1q4Q/U3nZXU0VYBhrQXs6zsppiX/ysB+hm2t7R78XTDNJT4T4VcoqEdsbS
7fHn37/8ZzvqpnafiCXB/UWiBmJJNRxK7Ztn4OaStRsoCrQKz4U6Gw32y1eh+EZg6P/7RreY0B5k
kIIUCg/W8xRj0VAbYQaZn0mjhYXzUBuxRZ+rp5c8dZad5r1ozntOF0gdrgP/yS1/OdCu7nh9drSV
M9FV4d0ZFdzIUJ22BAS77wGj/qN/lOuD7Eoo/ID6BI1Bb6uTL47qtT/2hzviFlvaL6VVVWDGbBeI
SyIYFnCqVQ+W2kx6rBDfv7UtbjGmZW/RkYsB+XuP+Tksgr/oKnyy3W5Fzn2XMdvrrkgBuqu8uJ7i
v6/3k74zRNT/ffXQ2mX/C7CZwE7lFUsC762AIQ2uFAZpn9G4KPJuee891AphWraIMZbtpmFzyvnK
U+DLQrHOg1xgCS9RY/nB5wNaGrWvwqGHNK8d2+ygiYPlgkGUDFAa1PM6Kc0PEyqNrPml+d16ZOzQ
cVigGhuqtCj3l5SUE8xPH6AKXOfJMO49cnSsg+OkEP345pe6uRICV5uNJkdN3/cXauwgNPXNB18/
4W+zh2pSBrUJdrBhJu77WH6RJHy2A24CjgW1Wa259iB0qEcW7nOOztXf98BnT74JObNfd9qo5RiW
vGvEOCiPfwF6/SRT+Ieg9tubYKMiuhQzEB9+C3UyimXfT1Av/fuyb/QM/j+i/bOlf3t8wQpLLxwb
paDWhxz2tVBZLKNaN9GVGlJi/YKjQpQzJSKHW2FDoX886E1Y9tVh6KCUSrRXj5W/Ak3/Xuy+Bc0u
gK43IDnAFdYdflpPhWX//Psf9ZMvdKuuR2ROocskFyDXQy+Pza9Suc+ee1O6E3h5dBb8J7Yj0tki
Ln59b7k3MaXUMK6qKPAxpvvE9c03Qcn+LWi2tRq311ost3FD5afjl7OPPw/f/rGA+/3ITno1dsWI
BQ85YBUwRQ3cB7+xwg4CpBDrJNMHm1FYQPkHprh2AaNdO6psMEfVhfnvReWA1juD72se2woslPoZ
tjZ3EjTKoc5j3DJ5A0afkSnfCPWhXQmA3qbnxTws7Yn0WV2vRiNbJlTrw1GKZ4vo6+99iJuYUZm1
bvUdXpj9anWbXn4vFF21JH5/XWJW1VIueF0aPZIp08UX5+eTcvHWJaqYrMoYDAtzfPsonZnC/hX9
kaLCWMcvkF5+8zTd9AWItOYRZDyEJZPFE5TIvrSD+OQ83aJ2W7E4UMu7nicFWf/Y++aU6xa1C5U5
srQ+nmvou/FZfsV3+OR934J2lWWNZPEmoNv5vQtuL2sxI30YYTsj7r61AW/hu1Zrdq5ORvQGh2Y/
CrRgxy/SuU/ullu0rtPPUGc1sXbXeunZAv+pHYcT7veWff2+v90slnM18Lo+fHGScU7FVyqfny36
5jxCRowMfYkc1Kle3OCjxjiFe0XyvUXfnMoybx0lTWySHmzsPLK/WvRnm/qmPefpyJs9GBFth9RW
K9Zl31vuzSlUwVzr7ojlevkbMXY2+d6s5hatu2icB705IuZBwlpPxv57673F6vqLQidIpwh6Rgw/
Paf+Akz6yeu9BenOHoidlleh45zlp+nhWy/XvL2BR4fri4uHTjuefCX48dlKr7v6t1MhId291Pb/
rhRtn7+v9J++9x/qsn8aK789NRcMNYCh1FY6XVRRGOctjftDXm2lbLGpGxGxfDu4Rgp144hChKZs
MP1kBFPEUwcxpFC4bdaiwqjOGsBqjO179th0z7VNVpKRuHSWuCTyHWC5pIdIhFdDeiGHHcAg4BgP
oXlo1odO+eCXpwqME7524A1uooUCk/cpGzsozfOneurXjYX2dPUChAhEixcYsBcO4K9ubUQ6qDGR
0r1QI906p816asWmgCezo+ZuL4aDNNnGH7IhvyiFhsq2ICtRm5kpRhEaygTU1SExGpfwGylPi2y3
pZbMrlyZuFFCAZ1/u1nWQSvXQcAymxiZD94yk8F9UEJktiuIu2qt+nvlwFV46vfP3JKl9HLZYlRE
4YAXwkT671/6k+B3i56C5r9XKQ/VQDnshPnsehTKE98EJdzCpwIylh2zcDo75+do3s3N/fcWfRP8
REf1aqgXsCvmdPKNxB6foYAf//3hnxwo/SYEQkRNQuuX4JoBj7GCQPUXg48/v2kIe/37C/Jm5t1k
4E0XU4ZMHF5O6TWL+vui/8Ha/vfAercAJF7W8FGkuBx7pYWLZcQQ00ekfeQFHBoZhFVHWOYYJG4a
E34KH5r73AH3SkWe2dN0tr/UOfnz24O24r//lFBINobKRaDX/WetfWy+l7N4t5ClUi+NgADtsDW7
R+EfrfF7X9u8ufyNEe5vlUT4tFLyMP/4+9f480uAYP2/X0ILFXqrCEoMhVKyn7/YP9db4r9fGGLR
/36oLbqgH6di3npLENtX402oXteaC+zfF1H/+o3+9BNudr4z5FYve1AzrNxNGWSQdEfFEBSGX8x9
PT9/693cQvNLwEptmE/N23rd7785o7gF5FMjd216xYBC6OGhx9/ke6nyLXheE9Act9GH31b2kDTW
pQO54u/v4c/hAMql//6cPUQxlQ4G8naATaSyMUICLL/6iqLwyQ68Rc4D32cqY8S6mQAo5w6WyV/c
Q58t+/oDf0sMTG+ZC6IQHSvvtdeWsw8le4heNV+8lc/WfXMcm7wXkpXYHf1yFPOh+wrTcw2yf9ja
Vznj35cNFVJFtRyz1NzPow4oNQyFIgoWTZNTiKnrMTfLhH/F//4E3erfQurJ2C7uJDAVtops6YJ4
aF8VOm2OrjJZi8xupghSkknHezRlMZUZTzSP/76vPnuDN4fYclspRYnYQy8Y2XwRGf4pDf/w/m5R
97wCyCzoEHyYT7bFmAy0DWHLc2ToqOd1Gfczh1Gkk3TInaB3nui6hk71urOBOmEsm30fnJMXPCGS
LKNwx9WPS7uBg2+opsfKH9cErJQcCMLcmH7I6Y2KOypW+rIe+ylVnh/x4KfmfSUt+Q/R409/nOs4
4rddDF32mVkOX7aWgV7PxgZivO2aREICTR/ZFigcm65negR7oREGrI3PpXn5+/f5JMje8gGqwgHl
uUK12RT7kZRwHV4L86kOttL/5lxVvwktMxxAISmMXJE+Lhea/n3dn+yrW04A55Woa8tX25riW3rJ
BO32vz/ZxF9/PJ7/kSa2JTA3dcuQ3ToQkR8js/3hyh3Rn33xLoEubKwVmY60CyLmvU0FjOqqDTAk
0ATlcCT0wmlaFWTnwxbQzZ+k9+S7G2k8Y8eGeqNlvtHGQgOXEXJrgX4yxM6z1hb+k/HEciDq4dNk
8Wxpx0wDwK91V9B3XQmIoQ3FJsDftXtRdr7pgm5r8HcPrntlRyPXMsJcQWvF/tU6Ym169xr3D+0A
FCU8p3UYP8F/QeldZpZQgWjLeGrnC7ymY9pthvwkDYbWoxvnMELXtTzi2ir3UFq5HfjffjhabN8G
EPWXAt6NJAJVPubVpUFjolm6SEG9bCLyUnR66miPrPvVeQYG2vhVkMnAi2q/Tsz8jpFNXpvbXJap
sk7LsgOwOWLwp8E59bR9224m24gKaUXD9HG1Pi9K2EqsbJiac7vB25Rh27ZJn//S5RsUpEPoSoez
UX10eEXuBMd62Nlr+iFoVrqsEt63K2rA0HW+Wqbp0Pac9bVaRDbrkDTUfslGnWZE3Z599PqGDmJl
+a/yiryFM4hdpA5maZX51HTbQP4q9bUoH01Y4OpNh0ZjEc/aQflTJirnUUCeGRh+zpuL04D8iwMc
YJRNZAo9hFjCRc0ZP2TbxQw2Gk5lZrpzCqoxLK1DXy+hhrAUyjk1SJDWRI8dj0cWopGW82gIBqz7
nVZ7G44uEJ+OYF0aGaqL/XKJbe8OXTN0jOAb7Gf5PERjWUOlWYWmueWchhP95fXlwV4gnwU2p7QO
CxQQr6ZqwGKGVvBWqwz441hyN1sKI/TGJsFFCjSI0OM+SOyksu8c8ySCe6Lup2o31adpThV+OVz/
v6Nd5SSjvoey5ENHD/gnwz+n+yAbk6VPMTnlQRLRAu6qqDLkgN55Jkwemqizp+lwdXqAlffgHhq+
7c3nYe6BqkEgZh+++SLoO/xrfD+b8pc5fzHGjxr/zjMyCum70muiutb2dZVU9T5fXnNzVcGHnDYR
mU6qPnb1wazXSKcjDS/UCHJwl4HGjHO5b5o9LxOpX4JSD2G3DEnfQw4sRVV0iT4f0cdJidavep/E
onmeKob7BUwpZBf8tanWbOT7vJ4hVKhS3WTp0ANcAdJLoQUrn6lVYx8BCI4G7eBMe+kO8LZIJAz8
jObNd+7Z3MaeqGEoOt4rSJeZ6ElAJW+PPCkZjGNDsGCx4YsWNfRpadfOAC9ush1bM3ZJH5YOHNam
0MYm1WgQKkQdzcjh5IPBbJ+aCEQeuH6Vd/VSBCQbr1xWV0O7AK0RAEwWFfmmiHs/s3IaljhTRT3u
g/Lk2EdPPzU+cNkxAOmYiRljAe2EN4+fDVPtiG1eVA0UimWHGn2s0FddgHSCLa2HOt1nd3QoVwHX
YshHJBBIZRrmw0Dh1uOl6X5yRU+u72wqmHzkVpVZ1iX3m7CmPGw1iIRgQKKEBaS5DE34CjfNGAdw
3YRJZCfsxOtfXE7BbAX+vCPxQNRDjWbK2PK4Mu6gyxs6tgx58DAKYKBw9uCNEweFijz/QPEGguat
dAC86b2o6poVZvyRBqWPEWRmy9m5QPq3/ME2gMsT5UrVawe8c2+KwTcA0IrCCOcxcO9y83Es+cGE
9CQB3zEArMO0uhTQ+qQTr2RC34WJZ66rHwYQfV6g7ZXAJcAWmLO7MMhxmzDn46rS64hYw5qjYpoo
OAh699ICAl+rPtQBkhhrJ+78q3YTTW0BzxgGk748VfMY86WMPeak1bwW9bDt6rQg6aChRexmTN0t
E2ipVcLGbS2epX0c+0fXBIH/rLEntFC1buMg4cHvUEETWtorK84SO6jPA5RvV8nYJqwAqafW0cCO
Mcc70mImb5LUnbKCJ357rCQaVY9VeWfjsBRswKgenrjBFsOxiAUVjFleVdttEKwDcM40q0CHTgf+
2kjg7DMZZlbh5pusB8u7LAJgyzquJZhn/VObg+sZUPyktST7lrWJ3dtoqxWJZ6r70nplfGNoaNcW
Xdxo6MaBXgaUFhRoNfkqup+OubYEkr5u3Trnjrwbi8CJ2EFEZ1X1q6H+YQybCktqyQZgqbU7DcgI
t5Njhnl1D5dhbRrjOX8EgshojTiwzbDrUt0D9qp8VyDZBfLsiJiIu6B/5n7aqKM2bUazXA/DBc0e
XKH1LN8X2wgnXiWmpmX1gl304rI3gVqqMDiadN5mQoitOggqVGuzAqt6z5gBVYUWyRdfkXYOmzat
50M7VmHPEL0KuMafDNpmDGqwvVjS3KtCg5CkdE4gA65rcljQwa7FSmq/XGgYArSjw42yMtD45BHa
hKiMHCj0ERD8GJujrgnCa7xZWvh8ieF+xCUPQyaazuRoW7GiuwI0S6/MdCvDZQzsWETLDiY4sW68
6fpKmVvHfljGowG/tfpk1SPGY+deA4ALBOYR5rHmcfL91MAMCjoYFa5DWTzBNpOzFUZJEHW4lNOD
hruP+1BSHzroHy8czVv8DFA/AkaOhABLXWlbPryRScPBtEM58bU55nBtemKtnkwBErJp5bXj3q9F
CNOFyPaRFyz90eR5jQ19qBvMIZC1NJTGkBeOyLBGeD543XZEdGq7Dt7WJCoCkWnSiUxPItWCrCqb
YKaGuNLdBRpJ6bSvpMgCpkEhbwyDMgWP7FSgeVUItGcx9i2LD33eU3PbtL8gFakZp7rYDONd3ozw
FH0Zljwh4lT2iMFq35WPSwlJ3IXHvpUMaFvb5YtoniozpRJyc2M6gl/jU0Qwgut9rFIPWi2t1BHA
P3i1AlEpKhn8bAsvFqhhFkQA9RQE97W3WoZD77RxXzoZPCvboDkYnTxQApwWhIGUVu56aIoNwNtr
Je4XV3mojH6BuZypVly6vo+6PI/LpYbBcvc+qH6lxsTDHzoPeNTm/a6REsq4ZySHCAV+CrSNW7+Z
MJMqyzKeBy0WrUgN8x7on5ARGi3+bnJ+mMa6ya/v1TqJ3AwnnCEx0O2AV+Ciwii1zIVRk29nTO9S
Rt8X3G8NspcFOf3V/BzOOZGFDLu3ilRSJzbnHxouOBdqwCM/zOStRTKtQ6HCK1YL3jKDB1ThLMfR
0RNm29cDEBTjiohgP4DoZDk/PS5S6vkJ0cAKy9l6mOG8y4Oox76punZVw3medbFbD0gEImNvDBYM
kc2ED2VqlG4yiRWHv5aqQSbUrloYGzruqTveVe6Ha59y90KbExLQQYiMtxIeQNuAAF5i9FFbrSAS
E7kjbA+WEfEdbJRmXxtODHsrGAE5e7ulseiRG7bmqoE7n1iarK1xsfV1JnrQwRwDR6ONTITnwcZb
G03Qquxscn7KAFp/MwYPk9c9Wd7BUg/d/IycYTXp8hVmEPjx1pYYNAIvBcFNAr/1DucOnThJhVbs
4h7U5IWGiXR+xGZEWt7106ls6kiYZyZF7MMJd+yGSENCNboKIG2JgkBlhvdUNFa6jGw3MSecCwV5
p/7MoVZZcONkO7hy5BiKnm5Ni6EW8BJSbeEDmaMXEdRBJCY/6huIhLk2OsJtGCzIbrgfCTiXefq6
h3GvSfGABi+Fi9ih6eIpqEp3p3k89h1LOyr2JTxpG79YAUYeaVC/8PFQD/iMqoNQtLtgyOevrI7u
Jgh+W3jNi7bsAgb8mO281AioHPI6BpKixfwYQPRzcy8M2mYt5NpRdQTXXVhIIsOHEI3p1InVqAtd
ZMZwOP12ggjLGMIDJVS0OPmG2i8DxDcsR48G9tP12qNZbnn7Jqwcrr0mLi8Zw2d35Qmg9IuDaMFx
8rcd1UKIUCdQ0kNtC55bm0HaOMw/pryM8+FxdIOV3rMU8uVbK9jgz1EbT4UDS/Q5DVRiWSrJITs0
Wdnc+L+qCVI5AUvg2BsXJIZBn3B3oxzSdk4H7+hZWDhYfUwCqD6Oh77zEldeTNhuwxw9anU/hBJf
qkrzzLtm18PWBZivUvNROHax6RYYjj0MKBGJ+0iKNuoBjkfmWJE88UmblIsHuqpcT37/4UEbPJQD
Qps3in3X3UG9JXTN89iWPxq7OM2INGBBsj67emMBvtA00EVWO2ZMSO4gB24gapdCsXUDYZnBag+B
v3XAE4PATihdBs5WC3Syv8q7i+B7SVxEx+cy+AFhvi7sIORJywJXGiqgcgCEH1EcmsDWaBykjz7P
wklk9Co19Dam3NpLaAx4hhXjbGXd8sDAliS4eB15BxnFpPMhVZ6399JR9zr0u0f4LmPoA2JjJoys
tvEDFy2kat4Fmkwm6aXwigBQALZDedIX8DCv7g1Sx54ZRPOMegKFpKyWSOIIqpwl4/LoCaQEjR01
rrsKKgMXeqBlDCDIBqGSDtDe5+oUWLhdDWOIeyd/XDiNGqc4LHYQm/pap/QU9B9+b4c2CJzCUvEC
evICrLlSdjSgWJh9cbDn+8U6MplvlwEeoh3Oo7MN8vOCorwohiwPUAXDyc8c7Ag+MxkrPNhPTLuu
tT9sqNJDpb+HMbmVeuxAjA00oWFr+WKWj1NxngI4Sw87xC2g2Xm57yu0NfoRSOjUhbS+q8/3WlFF
eW5GtK1PGHMhf+hCjHkzdw7OVlWs8jlYD5Ts7UamDjF/wjY0dKdiJ73HeeoxrULGEDRowSxhya00
aMqIgRrLKIKHq2VWUGx0QLHEdLWZR4MBum0QhzZDy4ICT0PCDrUEhrypm2vb3D1YqDSEh2GyvB+9
Bf40KPs9+KsRaz+5IOBetexbFdYuT8ygDR2/iyiiHawfj6VW7CVGxlKPbVDBNGQ6DQFHyYw1E0YD
8IJV/kdQF9te0NAofwysfMBU5oiuCMQbjA0rcMPVo3fwbX4vhjwD3A7Vwslv22NXnCt1uRamUYNk
uBysqJL7mmHA7Jl7V86Rbw9IzxbURVvi8kOX4xpY3iCLGHnMCk2mJYv/WqGnKHGK0DcCHrcuMCKf
YIGKCTF7bWvQ1q+dnOIy8LcK7Ro4zyIzq+OefMD9An0tEgmcNWFwCN+8KQAjTUx93eA994o7f8IO
njNn9FfuiFKlt3YFteLOhaHNlUrDk6JxsiZIOFbmyY/Wc0NNeCunO6DjGBn49JASz4i/KpgXuvUU
BVqZumi92ZONAh9nArYAgw+OtroGnrVFxApqRc7wlLscQfZjQeAcQPmscnJotGlFkLTWFuoJgwKB
XEVmWX8omFcBmg7zgfO1LWLgHpP2cFeZK78/YOgGFgykzdivsn8LRL4t9SEzetw7xnzqiybx6g9t
yZzGSU14WfpWpuBHWSw807FrKwv5p3JWDrIH1MaGtSTFvCDm6da693zUtS3MN8mqqacTC16ZMR5a
dKNgTRiOE3J1oh8WLG0AvVXAiqH0nptlo3tPEyA6RPvVzie0NWb/zolpIsuf3PR3AbpC1DvMIkgp
ciomKVjer6bz1uQbiU47X8EKOBN2KsBF1uieIpObxHPF1i2aGPaYOPo+LweYBffIz38wCClXhRt2
OEy8tNNl+VBIWBZUlwpi3JbYUUMmPRrEFUSVHNCd0F8DbFseG6k9cQhbjpQdKsTpvoZ5QlOvix6M
lmAJjQpwtO7M4CZLSytsUZcuKm5QaQP7vSOTv/MKa9UghWtcEgbqtRnGrZ4fu7IEE//YEj/W+jEe
gjdb2FDNKvcVRhc61kt0F29/Wg82PWpOj8z4o4GV65BPydQj+2tFTKcpnkgJX58c7cqHfMlXgZ/5
mHG5cPUpvXrb8MeO5VGwILdqne3og1Kjo5M7XOtIZ98X8yYQEXgBcH0GNt1tIg1OZ7loohk49YDa
u04hiAc8dAuRtK1Cq8kA+UFGDbIC1dvo2AGICsOVfsIG7A3wXsBURubE219iZI8euUrTV0cye4nu
IGq4Qez0edx0Er91jIuqjwpT7qSPjdLQHZkPyqwvVa9OXDEw7RHEKi21jTKb2hx9AHD7mVxRhCru
vXouDXvgX2xsF1NHGqKVeBrihvs0gJdlaMa5t4NHB6ou6E48gKUbQet93y/BA2VybQtjP9jTfs5V
JgCl1dHZNrV1U0N2Hw3I62+vbA3ZOEs8VYX1pK1xHZozL1BjIh0j036Yf6iLP1jbYRheTAkoiokq
dMxlSswcLd3WAR9YuyvgUgijbR2O2nXkFOZJ5z6yX77ggocmgzeVKznzdz3ossZc4l4HZQ/Wso2h
JUPraJmEqXNubx3ADWYH1iU0MUtKwIAC+V8n8dy+KAFQdD8fzNyI2bRrIdKhXixPhTS/d8gz4cFm
7OgW2nYvxYLIHciML3PkVDgg7pM/we7G+Oinpx7+HHbhJYsGE50hTwraJY0pj4LXKvTc4oKiBOiA
eILrohE8F4O/kQV7UxLQXbfdz72zNiiHooSu0bDyBoykMIdCISQRiGgFHLzE/poTCTtRr99phtxZ
HO94viPzzteOqsInW4miKSKdPFRe0rpI84MBNgU+tCrM1o3hKwozl0WPen52oOE2ahVBEuVES364
9OXy0dlZxztYqWjovomrCzgfUom6vwgedH7xqvas9X0SUHPDxIz+dZ8KyPoQC2godRcgXRV9sOGd
idoMO8yfYAe4dKFbvkpx16BxkQfmRh88dDb7Nhy4g5xpaWPNPlR0TQDavnbrUsLblWme7eVQAIvv
Sxm3MGlIrLqvAae+OAQ0lom9+VdmIx3TIjAxBBvT669hFpNamFX1+N8BQ4Lrr69c0byFfSKSQWn4
YQea2lCya90DtSQ8uBkNpIg1NCXtKx57rUOuxep3AxIGsRRnzxxDzSnQS3U+VN5CXQhSNKLxI3cA
p8U9gc4YU4x16FY2aMJwpNLK4nei9TIleSgxdc6VnpIR/afgSEor1gF6GfU+GubxDlYub10A/gFn
0di85hi5qg+H33v5+zLimtS8dHC6rLfRDobWx9T99Lr73ts0wYQ7VyRc7lXBUjGWiTUeXV9LPfz2
bvmF6jiZnG4zijETgQ3/zBwciiBEArAdRvhI7XteZWR+ZfO6cLaN2YQN2wXuY6+LpJNGSBY91tA1
qPTE18HVNMyodD1Q898E9n6HFq+BGZsZIA9v0TCewaUwgPoyiqzU+HM5mY+ddGocR5mh9XVp/I3W
rahHEjmsZ2d505F2cjVAaAoESLLO5Srv+9WoQdiT6WlRoks1jmluOKmOgzDjZY/FT0XZWykanLA6
1lyJq/anP6uoVf5jaUFmMvDonV8ZcI4HmF4D/mypzD0EYVJCDeTWm0lucW2sscGzgetrbiAO0OnD
RZRqRbdajHsC6xIX6+/x9udyRIsx9+LZt9+GYQJSrjwHxA2tCXe0w6Cm1aKBtCxsxSa/iT3djtVy
hlGQEQVo9yk1J8wqd1BtOcMzZicF3fnusipKc51r+kpnPqo6e1eU7GwAyDUMIstRE0yNnfZ0WtkT
nEcwtjDqPbEe6PzUVu9B9V7JN4IrwIC2Cd0N1htsRSNvOBLnIN3zhJqNQSuYoBOJhomm1Qld3ivx
FMxPdPxQoFux+WBPK/TwARPU/RQdVKtwEpeCprC/jq+5QUDBPGGgaHCGJ5yIefbRlQn0tTZslDxT
vifdwa73RrEvjb0+vyvzqud9h20YTx1NR007QxSUITQtehXVOYjJVM7PBYidwjtMzrG+3oD3fUEv
s4uCtG+Sup8ivIyfbfvOnbSzAG8UuHFVovIgUWWESORDwaW4c5HvOmjCswIanyTurS5aAE2BQODG
s1GAgStrbaz6cC0v5+BEtSMf0T1iey23LovFdw6uNGJjFLiCLDlGb5lwQBtG9r+cHLnOmw+IlAJu
sRv1d0MjK8vCgZL7/+HsPHdiWbNs+yql+n2jO7yRukq6GSZ9Apn4PyFgQ3jv4+l75Onqq3OyNnCF
tFUqDhAZhPnMWnOOGcduI9yP0V092rK0oVSQQ41KhjOnptnK2rJULCcrpg3b/9Q83+9tZygHITo0
7ZWmgi6h20szLaB6uR2STd6ZylM8y0vcRdu0eJZHa6d0R7UZYTHnIjQa66UruiuNpEGyXF808b4N
JY+dlhdYEYmHxF21bt6+MubfzIG1UgVlf8bjpN2NGT5kHcL27k6I7jP6Re3JLJ24NDdquDFZmq9U
45cwnLSnPF4LdeM2k7psxIOUXWHlp61hN0uzR25KIq4PsKdRbqdMIjiem+BXPLcHJe1vouRgNKEL
IH2Zyv6THt6EjAiiBuCHNSINAzZ+ZrTIjWW9ZjuT6ardmadOSNeCwv5H5INKkpluUUq6YkdVUjiV
wa8syN6sqnDn3tqJSrDV5Xknl7Sem0axKwNtLwDWlHW4FZmuxvAdVZ5O85EklIgqwClhS6rmsTe0
ROi0ZufWIbqlUHHk/o5cQDjBDT3nrdi+yfXgoZtayJQ+UgoZWiY6rSScxvIX9quqoZZR8p08vuuG
4mR2J0kU3K/VBL/XKRiXjDA1DJq6GxAKpo0j5PTvv2GPfXbcC2VSPGYF8x/HNRuvsval8SNlPMHp
f5WiiFEkFtrEcWMamd1K/Klg8kIumBNhJpcmCrCpBibNLfpGAPaJwc/4t5zrrFLGNhOYlBR9HUfP
vdC7ki4xx9KRldXlmFR2kMpeZr2b/nhKw2ZRUn8NrNoJsLznr3qSfHMun9yTS6YXLn8tjc9/Y0UE
MrWkn93qSyxPnwy6mRTcEjE7TLSyaID/6Nk0z5qgt5djlAfNP/4u/R9z1q0+yjIcQ5LTxW70neDn
99JQIsj/etxIqc3El/E3M9nkWrZUzAPb9oWfzt+Ifz4BVJPsffEJYtAKfSQMUEwp11V2N7fLoGSN
TXO8l9ZGLC5GgQxCRVmzY9xGmuaq8oM/pSxDr3KL3krPOExlRPKLg1j3V232jVPj01M7Pxx/uqhp
n8xiGKA4zqh6ExeLV30FeyAoy13S/aIHva66Vd7eofZR9X0JQl2HYiFUBhiHZJGyh2AnRCrgzs9u
Ze1n9l3Svf96VtyOgmKCBaY2c6g5k5T6s0foYriozKxrGhGla0trdpLfu59x2c9503+5jENRF0Y9
c2B1KbQLMnx+dr4XckRjSCRVsHSQjbItKmxDnR8d95LxY9RqUg1RzelOshOgPtQog/zs0BfiQBLx
5HzucCLm7VZMvWj82Uh/yfMJiRPIg36attLb/FD8+vpkld/rCY1/o/lEsmBok8FwrKLOQubRa2ca
LeWTcY5oXKdXUaawBPRvLOHcswYMUtNfHNJdqT7RghCEnRpvIlYTZUwslqyu6UR4CUm51fwr78HK
DuPh3J2PRGvZS4+i/9JXR0sWl7pwGwY9gqiNNOvgh3mZMun49Z91vtb/LtA0jIvxxpDjUJKp+G/T
4TTBKhnqniyGZnhSyuolKvkTQ3/82SN6yfmZEi3T04pHyYiv5tozzPuv/4ZPZqdLJI+Sq10uqRGj
fbAr4vNe4evjfjLaGxdDgK52JaxNrk0vFAzEpDAKPoUlkwTw7wCxfzyTv7v+F6NBH4uKWGm8A7Ec
2nN+kxc7Ub0t+uc2tagy+jSQ172ya4qdkT7nzRXTepE/VIKA0C1ZUMWkdJ3aRfWW9c+WcPKNh0h+
Il5dnyjYkqhBEnpz7loKYHYCSjtF6hXVu0KflCRsXS6Zzu+i5F6LHLTMC5OWTWwtJeBLRhXarbGX
u6UxXIvUEcXXKL7RpDdrfqL6bPfhlTRez/o5i+06q62DUG/H+BAVyA6Kiibjc0l9R6/q6yBX0EWi
4AmO4AzNeiZjtziNquiU2X3vbyr02dYm6L5xfX+iCTeMi5FQxxTWxh1MojObg80gwidaNbA1p5FC
v4740bK1QCJxo3BKdsIqxXcrCH+EnyNZ9q/DezNahTBg9NqO1T7wV8N3UupPHvJL5qJcBGoooB/Y
dh/mbfnNnP7ZoKZfLJSmSCjMvkKun/cPGvGiSEEpj9lQt9QA529DOa6rvTGQHGnSF6I4kzBNRyIw
nLJZh8ma3f7QLrV0omjIxaarYWjyPijmRzFqriw1R22g35h56EAWXEoUl8dIXwfzKgsUO8yi3UQ9
OVF2GdkskfKds/uza3WxTGvVdMjnRGJNsIFAMPyMQmNchnj2Dd3sOuSw0YFuXPQdMeX3Tg9DP/8V
f1pXncMGkizjifE12nK/ME6s9PqHc+FleGfUDF1dwZ7bRjMMBjeLv1mofnbSF2OjJGQ4rkuOGwaZ
bfVUOhCTDD/LTjQuaU0icR2Z2AEtl97ojv5st6FfjAuNIOdNOuIVMR79W/316znik0ftkquU6EEj
9Mh0zmySJnaaH+64LklK+tAU/nC+AvPjfPiO9PHJhKZdvO1ZB6dd9TPWcla1rC306GiQDBGZhNk6
P7seF6+eGjOgDKkybovnzsnff3bQi0VKDI1ZjEwetvqxMlyqOD877MWLl9URm+6CdSIqRtpc1tPX
h/3sKit/fZ9lLaiFQZbZwindykAAnAWlbTTKUkm/A/B+9hEXb18iw9Y0UeLClacp8d7rNzFB9Vby
Dbnok6XuJbmoE+NQEaSW8XMadmPQL6x02JqUMyf5GjPPz5bplwCjOFUHfUwg58oZMvOV1Qbe1zfg
k3fyEkQkV2rfTY2Ep/4+uBV+9mBfQoh0taBhK9Ii0CR/TVEfT/vXZ/vJSKpevJS6H4DePO9WomSV
IHJifVWEufv1wT+7FBevo2wRKZzhdjxXa4d+PSk/vBoXb2Q5xRqVcS5x03jTWS+++Pp8P3ny1PPf
8ae5EIRBJcMPm4iEQxTcAq5P0MzdVFPs+ur8zYd88vaoly+onphBG/MhlEXPug76CyqqL6X52URz
CQhSNPJCggamg1410UJXJadAbvj1Bfrshl7sFwLNlJLO5IZqPjQ4yA/frJo/O+7F5GjCE8+miXOW
NWd4E+Ll16f7x+74N/ubSyaQ2g6alVjDuBXxhE0wAWM0aWOwi6GzCuOvOehRPOIravBqTJUjjCIW
rrWO5lKUFzrtrLRAzXWlyyYCYGweVbiMS4WmZ7Yc5js1n86d/m1oyjZiyTMdVCnDOytTXXPSl8VM
VVZZSnrvUDCzVRAafv56dkcIiYhU4Xlmk0Waw04H2DfO6VYVW6SapwZpd6TTP4cmmxkvtOhdiV1W
QKlPp+USpvlyTse13NZuC9/PzB1h1ndpMK2tmG937xrN1PZulgIvxJnUZ9cNPH9fPZoyyoRMxo96
B8AOdcE3qxDNON//313ni1oKVmFJYm06QO5u8dre++Odht5IQEBZmKdi4vr4z0MsLGVLWU9W67VJ
vZkanR7Gxmgn+vLDKjP2uQ+5HH2qCrl8tGiVl4ve/HWuSiTFpjYwE8nF8owgGRU3QQYQiBukgstA
xbDDd6f5qkp+xfIL1gccDrc5jcNcXc30nsfOG1V0LHMA3tAZqsyJ0HlHw1uB7wuEka02zSJFLGyM
Iz6glSrFXkJ3Y0aUlNKo136RGq0PW6V76lNrmZnDUgspkqDQnl4L+TUmqWQc1jG6DOmqTT3BQndD
z7aS7Lpcj/IHZXp70Lu7pMmvSqHdTglNpZ5OJSblRinsGkmZj8YkUWDADvdTg1K6v56QzAcZVyI+
GPTkMKihkYKCFoHdF7pjE1ZowNRVGqr2OAnHokXz+SJJ06Jjs1mGhZfMyf1I/nca3Rfz6Bb1VtG9
QqRXD8+xk2rH4JtDdj8ThTxow42Ag7xS+WU56lHICqKjIBjvJnnBa1DqBzhYi7Fc6WW7qJsbAjTs
POpcRX1Lq502aU6s57YySA95U2FTRJPOWfWR8qqDcSdqahVZUNeHvvPEmWRrPClZ2BzHqjyrvxSt
OU5965g4KTpZcNBtLMfoGt20keVuCqDcECR7iPp1jwo/MFKbWMm5JHYinNcCBiv1QMCekyJHt7SE
oAzTljgFjY+uULL0AVKsc4PRlVXfUf16LfmN1w86pFNrI2H1tPwRT1Xmhka76ui1tVHopogVknpc
VvpH2/teFFmrHLamHCpveYB0GoNWQIPWzERXj2QnT09TrZwRMbYugPat00Mq/4qM6wkrA0VSm3II
0lSL/LzMNo1u3YaaPZ19h7OPmOgxtcobc4bJRAdFWwj4EQRhb8XtvqTxW41upj5OxO/O0c4Af9et
2AhdUy+7MudhJ1lHKXwfA9yaEpKEEmW7VtijeisOw8ZKllSU6Iv6Sw29BR+9GAOPLh0MDttCg44s
yGqIcNgPkohcLEeEWblDOt92JoagCtmoqC5y7piaP9Tjg8iTiDRqpEng976d+QVSqWzRBIJdTzBI
iH2ZLWOhDA9wj5sotJMRi0mGMnXOvEHZiMgc9DZEzkbXskTtm2ICeCkSBVvhuoqVRWgo5CSC+ctw
Nta7aBo9KFCgB904OSWZiXDgvVfMBQk1UrMRcszp1InGnhve67YCL0gRjxqua4w74MNl8FmN9twU
mRfSzTDj22w6NiIC88CyuRlorLYyjmErR29v8RxTjGyTByGrIRMpeDHkVTqYN4FmnXpji3wrQ/Zc
RpsBonk5enqt7zsGaKN5FFI8gQle0ahxxBJYc8zSCuIWbRPUs2mYuGn7OGq8nx0yHRJHeuUdYqMt
ixiwJtUptZcKdWs73rdjvhQjg97rTWKCzTRXiIOkNrG7kOzIs/mxTzbFfCUxhUnRQ9Ohio9fLF1d
laWO3LBeWYZIda5fFFg5U61fCCIvHYafKz27KRIe41FbmOj6RWs1WXvfIK6tMSBGF3bf3pkS6k00
9k6RhO9inG6C8JTRX+ddOk+Ig4YAynhQh5whMnfnNnjw6Xa1yIIzK9vrwbMZIIXngWvRzw3kwywm
REMlr6ho3scoPXIidIpkvtYr8S5DEz9l2IvHnHE5tp4zgRExHJN6mY66o7ejXWvUnrW6eKp7fd2L
O0SpIbQYGA9YhyGQ6rmnRNu2f5XqfZTuZfHJHEYvLpiVR5qSzRmZO2xllWn/19RW66ZUlkl8RGvo
Tn6+Zwdgq9w30mDq5KSVMJmxAbYW+tqW5pGfrSTD2tfyvq9fKzrywWC3wOv1Fo5hULqTudbqcVEZ
d635TG3JiaPeqfR7LftQ9FMfP5Eb5qhYSQIWHV3+auBjmEnekRvjpo6vy4a4lOAU1/dZ5PFGLQef
o2lptA+S6XogEywSNslgoKVjBEaDC1vVpuOCEU+rFknc4Ak2N00u2kOGeCBrYreLj37RbvscnwZa
HB2Zd4V2U2dlwmZKt6wnfzqKSY4OFwFLEN4G84nTcERER6LZvyq9v6vFG0G9G6JlS00YK9UYDetU
2Bg+NWFrn9BCKhGxn3Ep2WS8dQUzTv9e4M2LptTLunHXGljdLN7f6tG3pPUY0mVtUHYKPKypKOKX
8RcaTbpzpK0QjSyFBxZqR637jqD3CdPCuGS8hYQn+hhihq01HdpGciLG5qbGGV59qEO8zFlatQhd
ojonBAo7O/4B0n/dQBfsIcT7Fn3McnZMfCY3/1RnmZNpAes82Sl4PeOCuqO5brse0RWG96i161BY
1V2BKtzCq3myUpSheeHpLaIqhMFfr2xV7ZMl8x811T/tVYo27JIy7Kn09ugVU1zvwGuqm1DuVo1Q
ORGDMU7j1aAsq3LemdJTbf5CA7uQU90xin4RzngvMWKVqDzGWMORfUXCyGLGFjHMGEgFt1K7LbLC
aLyJy9QtQc7ryXWXY1qN5W1z1hKWLFBp9bUqrnijtNP8NpFuWsAHczs4ZqG4oj857FV/ZZhQrWT2
ogAqFU2D6YbAdK/AyBmtB3xiUXutoWJSJjKIxLseNKOBmST292n4hpRWK/vNoB9j5ql4yN2AvaTZ
Gfs4QZFGNd9nZYWBjT5DkRCTOGCdbjaQgqRFVkVYyr0ay/1Ad7pGFMRwMNfPc7WF+cNKCLuyUTyI
AuhrSolnDG0n7LQqOLYMXBNOgLHxrGpvaYe6dtroRi7mlRivJ+57g5vLD1AVC8VKkQMbcRrrgo1f
Lv10LQ+NreuhMzOcaQZ6TswWpoo4Wypd1bzKGZTFqlvIbcEojuQTI5HyonbHITuG+M+owhbnUnV0
UyKUg5hh1ZYXJSxAzaWg41NTxF2UHmbhmSkDRebgKKycyv44xfRJA0/09zOTZ12dzNl0AnkpjIvh
aDT7apwX/rnXIm6D+UbObw3pWktql7DjhUqTPOr2nfHY4MtM1yPDms5yWZN4ks+6eHgCCfd9jp5N
YBMJtv/m5A/3ongTBq99vY3iBx9vdcSzkPH8KdqhDF6tGi8VB45vizo6J16z1mDANbHu09IiX8EP
zOsQF85ooFsmCM3tMCLWmXg7pjcFfXWD5AGEtq6ZyWtLljxT94+EcruJtSUIw0xqryyR38vyri3C
dc7ux0ciXqQ6yilujzXRLqjui+Y5809NdCdl1gaTEEBA5dYfu0dBLLcpr3RhvM36eNOT/UnyAjFv
Tk7wWUP9qStu1ZYRQsTIEBYbH/WnEnEBcEtHQnBC4GU32ER7kUlguikyn6iycdH7h4n0zhKlW/Xi
S8deLhY1RgzLgF+g3mkAarMIt6yY7NTyrk+X3fgYJ5NTdBtwZeegUJatqLBUBkZJ2ee8ikp5Q+rw
gpcMDzw+ZqIbeNlfpPjYsbwQufvWHf4uckfa4aX2twpdYfmacgnLfVdGSNzOe03dRf24NE3LgQDS
ituJ+SNTn2OcDqN1r5rvEpF+elS4QV8cDTW4yzFrR2BGYKC0YOCdzkcaHzIDJew/A9jeS/6jlAJ1
mMJlJr357eSaI8sAVOF2ra7UcDkNFU72rUQTM9XZ+zYPSVxgiE7QzXWY2sEw9M2dKTRbsSA0pgpb
9sy6v5pZXhdd8xgCyNatDg9WuFQtQAZ0iXQ8iH2LzjNr3QDXQaNWt3pnrWHqHwZc/caEqjV1Mh18
moTxTrLsgYid+LwVH1gK4f7v9GsN83/oH84uGuApvum1o0VvjmE8wK0MWCCbQw9DU8UeYDgv5ojV
s4TRC5H75sHomJgmjGYTiTu5uB8poCnphFFkthOfFTleDkk3j+VMTsj5flrTMu9XTb8+T0JyWn1E
arqKfcXGcm6bNYYI9TRRQsioNglYsuY0cDB8gKxYRx0yaH01jpsmNq8MNcNYG+0VBUhuiqiwat0w
WMZAV8wmO/qSumxxwgR1d/BVZQM3bTmFSKcGwt7qcTWr5troxG2T8jwyIpmAmAftScD24+cMUM0x
QOBf18997XtGhr75lsyecvJ3U26c0mRYSSbKQ0A430xnn9QPLgqFOJe4GHimtxPGQnzRYf3+9YH/
4M39rjJxUSocpF4fVLkat2bX3jGYHXwwPaPOOlQBDEFG1MT638wQfZrv4BpYg+g25rLtLEhXyWiu
xWa+D82P2AoOlv/x9UmdP/t353RRZqxnq0I/r4MNS9VFwiLoLFEeysL5+vB/0N9+d/yLCqOamH1f
pbT0SlFx2lm8G4JNLhNVNHxEwinoJBrza2lAadxuBubEbooPqXGovo3f/QPI97szkP9aSAVQXug8
g/yF1FFmHPbylOEHqVyUZBt/sHBdkDJZXI3kKEQ4nRvmqkxmlsl3bblF6jpCVTBl8We1fuWibBli
BIsSGuPbUFhKw90cfVNfZHb95FZeFC4NPce/wXy1xXy/qMjYpRqHL3GFNOLE5hlzSL5lAUSUR2rn
dP3z6K1KAdVLjjg3p4IZZQ5Vp8KkxlzgqlilR3wLac7296Yvn5RA9TS989RZ3YRl74bCk4pCvFDM
K6t4HMrenoLIzbL7ajbsIcENV66bZudP93lbOdCNLByxUntVx7GdARWpKTRX/rVibkxGU8Y0u9R3
OP+q6iERO8prsG1azgFDGaN7U2AISmbbKJ9AhaQ+brZN20PkFh1UIF1msHjEJi+0DyED5YjjaCyy
cyXB9oVmcaYMVF3JquIlCVksJgh1AWikLc7Q0Ny3+rgWVBT9Z1KHa6Y7S3QxsaozdsXqEBbrZvJt
jRKhTB1iVLJVDIgrYVtQtJjppbVaJguAbnhUi+kubgun7sI1wFRIW0+GwrI9WifVpqTERtRSFLzM
40deBNsSo08Vop/GxQihRVaW2rCzwFUX5BrQItvNc3Soo4jZmHU7s+ogxbwrmROMOMAH7IzB0vcC
TYI2ZXCrsb6OT7Eq7/PiQymqVWpOTtqd3f2bMryN6vkpGVj86PgGdclly2mXETMONr0mv+2TvZzs
EYoCd/Jjz5pelUxyJzE+Gu27Fb6pcuiUA/C4zKDwEbPXSha1LNpjvhLKY2uUzqyUH0OTr1phZs/2
ZKhbhOTYXdtdpiguPBM28qoNVWnR69n1jJl8wG9U96M3FD4FpHSH4e2PhPEgTJ9MhAVhWrhd+ZhQ
IO7O9kpAisYcU0Yytpl0COd9y+qxnoI7TXiY4npr5e9GiKtWy5xRqdwJX0E3WAc1VDZtoLxGChUI
hBuW+C70Ct5jYrUaDWxtSdD6Q4xvC7pYV3oWfI08U69jQ/ymD/JJM0e+mFOqJO55ZPyBVUdP1fA0
BqEjmEhIQtxx83cKh0/GcvlifoHWmstAhIZtm9xlxAxrzc7C1vr1SP7JHu8Sz23NOZsUVlLbQlzF
AYF54/Td/vH345Z8MUUYgRSpVHaH7djsu/7EDPDNgT/pbl0ycXVLKYbcoFLegYfo/RkyGBA5wo5z
8bvp7ZNmwx8K4T/tfDUjT5tk1rixODnKpCVDUKdctolBlkTxXSgup9xknIlsSzXtr+/EZ7f5YpzP
Z0k0pvOfVYcvinFeGeLpAwHw9dE/uWiXsFwzCcNs7rjPgSaSRL4d5RYDKhC64dfXH/DHQ/+bCfmS
nBv7LUpaTWEG1KfzSL2O6uiQlOqrFFCkJ5o3YmRtpTejH9nepofMfzRrtiTnJDwMd1CWnK4EHBZM
q6RkRysWr5aerVv8ljTvvLqX3DhOtzmr6W/O+LO7fKFkE/UpEP1ypNWIw1APaSvoxW5IT0n4NJSP
wdhCWQueZpBcKtAPK4HpYwggzdqFMKDqKrF2NpiRzEKkpfSSC28xEPivz+2z1/Ki29X4sQRdzqSW
iO6QSWSiPvj1kbXz+/e7+3QezP70bFfsg6VO5Ulo8/g606ZllQWu1Q5rWZ+WBbY0QSoXTZE6gOuh
/EDjyIt7C4OQRFE7yFdmPNix/izFKCkLZUO3aeGHaFJjuzBeg5iROzlVZ1AJZU1JYplBJqiIQ3iA
BRU04LREkG5+smrM1lXCp8R/SbTSxR+3KqfkvpjGVYLcOI2uFZr5OTGrnfXs+6rdWMs8Av0wj6/q
qB5JjaZKoHxzVT57PS5G8imxwqACyb+V0oIiSGqPAIMJe6OT+y/9+n/+JaSy+ed/8fVbUU51FITt
xZf/3EdvddEUH+1/nX/t//3YX3/pn4eXHuN7cfkzf/kVjvyvT3Ze2pe/fIGvLGqnm+69no740dP2
j8MH78X5J/9/v/m39z+OcjuV7//4+1vR5e35aEA087//61vrXzhOzgqa//zz8f/1zcNLxu/tX95e
ir+d/u/x337n/aVp+XVJ+Q9dVBTR0hVJUY1zMujw/r/f0RTF0FG5iiS+nNfVeVG34T/+Lsv/IUuq
aNDoUiTLlM8qhKbo/vUtSdRNVZQURdcpM8t//99zu/6fV+B/bgjX4l9f/y3vsusiytuzfea3b4om
XoYOBGzOSjT8/dboaW5bh6RQ7kYgMwE11uHap94x+A+UzZmZCZKylG/kVb+Pu+Vzz+PVn95QMVSb
Vm6Kfgusc+42qXQSh+KQB3dSaEIRku0rDdgHfEOQkvByjBGa2kZgk6Ueq3aV8gNiivV5fhfFeNHR
OLGmEibJ1QARcVDNlWEVSzN56hIacKApKQRM4+uf7u9vrpls/na7wslfTGOG1fVZHIT9NolIe36P
tdc0epYUV51SKhtP2uhV5VsufRjjoX+TdGi7zoz+OsbIjjuAPgR7cyM9CE/RK19lU76gHDrLO0ne
7VthU2UnI7lLIOfWmScrG1IJh+AcpeqOm+K5+kBaQ1tkEa6J4Vrl+/y5AWS3UD2AqF69nFa+C6DR
adzOBazjCAttx/J+gYXSNR0MpXYMpyO/EhavxoIugotpOtzFO3minuYW/oNmIQCWPTm9lYfDGMIn
XPvSk14e0vQuHze0aA1MwIQODyKdzQcLX34CVM3MsdhorNpB2lxBSzMDr1ecKd08s/uAXg0CMwIX
s6iOgoKSbsUMSiulLTytET3fP7STRedggdW4Um6S6Qo0DyVpQ1+R7MQH9gQc1yiYiZotfY/8d7Xa
DdlBbe+rfJNMK0VbSXTUw5Wkrsb+uuquTFCKFUwI4MW/9IIgS/BV/QqAYcI/oA3adAyHM5fULpIF
LTPVLV9Dp7tD5KclR5boGqmznkpVz00pTx+bwQ7IEnHH0m7vBXWvN9CXJ8IFrqza4x8VytCRKopc
gDKjp0Fn0zUs+hf1TXzrwDPEIHFodKFSaWJhIRFDWyx4YEinNAAN0QKiGPdW+Ffmq8omAjoKF7bR
18K4Gk7RI4sZnJTSwwCGRAwORFFMzW0DUHxm/kkGaGXgPhNuu7BnZyQV2yzx7Sl60WVsLTbtP83h
OoXuSC9cW9BpItc2TFeKsc1zR7mf+R/LlWMvcyaWNdN9R7VOSQ66vmmt+6b3ILd6vdusccds0jtr
JW9IsvQwxbuWo/u2qC6T1zz6ppAl/X6usi7jP0ZdyiBTWN1WOKXXuAs20iq8Ij1zr2zyw3jIN/le
us6+yWz7pM5iXcaBxGOtqAQfdtt8191Xh/p6PBXP4SlYgp471IfsaTrlbr2HV/3TT7xYoMiTkc5D
aFLLvRI3/ka/n9fVMrxK9vrOvNI26UHc6Sv5wTwot18PWpL4h8/z3xdF1mUoSJ8OnTRKWrdVrqj7
ttxeni803w/WIdqMa32T3rIUD/tFdj9tpHW10t3ZS1a8Apva6zb8N692lHWzAc/wpnjEMl23V6UX
bfPrKLK11IPyCZylBfkrETDuUCjHFQ/cBZRfYgeyC3VRyKnUL5IJTgBIPTeUqRrTVl/Iewt4H1xa
e7iJiNGQQcpSCML3aceu5BLbQcVVtHeHwrsxmuWItX+CO2xrj+VOXtIgr+iR9jeghsXKKzEz6Cvk
DBQb0VI1uxS0m7JIAU99TMi8+LPvk4kvxsyeu0UMKuqDZhD1+myZ3Yj7c/YA6JqX6lgdrO1ts1TQ
tuUL2IYyMQj7Fto5ML0FMTqgGa4nYeF7VD4j+vh85JoPgNa/QE/pxpVtIkRYqjG9B+RYiwwPC6KY
wDNllqSbrnpnlbgoyg/rMWne0vKpVe7l/COACGGwCF2Nb/IeUsQTKidK0pLqxMtM35TBim1G/S6+
xntlHX00GtUhp34LXucnlE597ICZyV7Ha/HmHmFJUGzH5PlMH8/OjnpBJ57aoelGXK2frkCN83/K
1uWBaD7Qs8xv0WFyo1Wwqu6V6sZSz/OIQiNoYa2aLUkJLHMf9KN4FG/AKN0qj50LptkLeSXTfbHq
7JqXqHV+1TY4aC9xgivrmqsvgfAJPau1g8rueVZkgqIgli7ateKkXrLMV9q+dqkr2LMn3wzTYrBN
V1lULrRubKp2uSPawLOuxI/wehs4AE7syOFGLQY+PrbR0TxChLnq7nViobHyOYhfVHfYM+mtDRfJ
0cLc8CeWa2sBxYO6WuQwc4eL8mG6kg7BcwOJw7oJFMbk+4b3ILjN8WUV0KBF3Z7yV/Hd2lbH8ql+
4iGo+Je4agyCx6mbFWYy1eXx1NyawGc7+Dhzy9zoLt3qUDxN2qz5sr3VEE3itwI8VdC2wuoLVnOJ
0KsbFtJRnE5m6ik34rU5MJUeNdNTjvh4biCeHbSb6lG6ma7MneAyQrvKTnYrO7Enh127My9udTtY
FUfhEZrf7nwxBTu0/c1zu7b46dhj9+nkXugle2qNiycYnV53q3vtMnSnVeU9jfbb6JretEP2R8vs
qX2JrtODf+oe+9qmi0xbT79ONkDEz0eDILaZN8xZDvkUzUJ9SZRli1Ajt0NgfHSQBld6lWCdOuIZ
vaDq295KwNmpLhO/WNkqpVBkodOR525kDobETagHj9fC8nKv3/K2qb/ooxaPogXnc2uiZWCliOhq
tsHj6F5zKvc6oaTTMuGVdYRlseNNnJfZLoMCgTIs2WmucAhuIuG+eAZcs4PtOHY2ooPhg614aa0n
Hnx5L0DHVzwR1JYCMd6T4TgA1ntW3WClbhSPOCtbX0sP0oOyUt12DRfIXKbN+r/JO6/tOO7rS7+K
H2CKq8Kv0uVU6NyNbmTgphYAgpVzrqefr0nZFmn/Jeti1hqvkWSLIgF0qnDOPvt8W1n1J7I2TvXJ
2OWP0n45j5fhQ0W3bQAfudBXOSNhhkQcyTX7VA6oFExJF9XAteJI5AhH65pxcraNZaKm2AnHTXEF
9/SwnHqvnS66tmlasIdnVXOunCTC+q6Ay8xTl3Mwn8C5LGuY1eO0q57gmu9B6RxaTEzVo6qwpvpu
p6+G9GQ+h0v60srmpu6YVgP2YpbV3ofzNyy2BVT6h+ySTd19W2TvJkRrBsklJB35eqUES31kRkqB
GjkTfMEZXNoARMiJvkrPw/1wtp8GWPfYourX8rvja2Vg5pBSFU8oGjTL4vUnAN8X8xZY1nm+yRfc
P9R7DPs/ACe/dLfDJXyux3PG7plswDWermR9NBJqQhUcKiJw5wbxa5itdSDUaMao4B3A7vhBNNe1
NWLbY0qo5raQSKm9sz67rwLSB9Djxk2HQ3/qbsSLcUeR08/PQjK2JlD+dlK3CgP0mWvElTH8Fsc3
wwALlJn4JiMF/rb8mgS4fTYGQvGd9SgP72n7dVa20nP+2D2Li8wRN+hXDxDV286wXPtd7T0N7w3v
D6d4mcMoc6vhcWHBoFjFFdhW3kOqzyrwEIYOFaUwCMCj3X7VWGJMPVEhT/vglmttGz1U2eCXoDG7
J+GZR330GOrAd8NDzx2mjteGfZsrKwIFte5cw2HRbnppTWfU7Kme8U4YB7FJb+q7YBVETvSIa7dn
dIuXqXevfO3ZG3LgiZR6PqF8FZI0hWjoi2Evp6uCVBfhT8PDknOEoWm8cHfjpQUHaPWX4CP8Cp9C
Z50YKt15zl8IRnWiHiK4K83bgSHLTI3rUWWOIYBuFz43FilBcPUnnrOoXevK7WJf9G5vti7XOT7T
5BsT7vSM6eAyc+xVm6h507R9Fhxy8c5GQkADqG9bC/7bjdI8YC/C+oa4AkKuA/bl5OBkJjcoPV3Z
a8l+AqQeYbdTuT0zTCkMN0of8wmf1vQ1Du65bZoUMN1KupkfuTZesDu3nPUSjuST3p/Si/Dj2/RN
v6metfI1ex4qp3yK78obDTofkLLuMckdhiredKu8nrkm+Z1bPTBKqv2qptOKMheov1xuitRnsgIw
zwD+03oCXMnYuSUDoWL0ZuUJigKwYwW3Ab6jLVnMy3rx03ODfXrezO9heVHvdKJc4C9GtCdjcd/f
Rfw0FM0nSEf39RlzY7W4y+zTdUyRS3M5XcYPbeYyQeKKU8f+kG0B1gLsX3FAph+lrx+S3hVP5r21
as8ZcLx1GXgBbQKmlLvu1QowZ6wkdW2DFhX3DTxOAT/KMXO/9wgYSja5V7/Dzs8ecF1Y+/6uuGSf
rFVPgAidEC8pdVjklO/xt+QwvRAeWQjHeIgO6VNwKlnR0BzAx0oINdZZvtZPNjVZ6M7VtbBR1Q32
Nbz9GGNAyTcr+ZaP2WK8L7v/K56tOgHuNQAITfAlcTGSe21jWORlPhuueIgshztA+mkkno07Vz4l
7VG6Mj12De1S2z6quJqoclajNLjRUPhYu2R5hDInsTn8otRvOGf9sYd2LWafdtpWnsem8afy2/fy
+/9zYQzl9g+EsbJ4+yh/VsX4hh+qmPlFaDbpjjBSDIQu5eq/+6GK8ScE/9m2bloWCULqVc3/TRUT
2hdTV1hzNBVb1Sz1St/4TRW7/pEqTM2WTWHKJqrZX1HFbHGVof7ZK5mqbKm6JlRd1diyEqr6q9IT
yfocDPPATPfSUkp7/f6iezM1KmecN2yOTC57uXDCO8uVd6PP2Hodr82bBVUrAXc4O/vHkOFpXrpr
qiR/aJz5eWqcHbzA3MOW9Dxv9N3g4yAIN7qxk3tvspz29Nj62E03+cakLluawwwWrNL8nKYwf5Tn
Te5q7A6AIAU34OTHQb+tyK3gic0uJiCPlM9pRXJK+IrPyL30PItL7wa06vDzt4YPG4/audxHF210
jfnQ7yFQ985jjxIkn1QKe5mXA0Brpe6qg7GGNO3pL3vJy/ghkic/iU2zw8v0jtfH7zePoyvdASt0
ro+AAd+8IWVKOwQYiX2M1yRrvKhH5pPOJXBbX7mByag7j7vL46PtHPfX/8DhdMi2rf+Kw8ihNj40
BwrxXcpl3NnjHnKeV/f3ofM+edWh83o/vy35zfSxxv4LWB239V5ec9Hn44gX12bz4TFaYWY3+dmm
8xo797xXTrLtvI7fmzzzw3aAVhK/4rw3L5qX3nYeddkhd8LTjCKEv00tbjGxxOuk65yeBCITRLF2
qT+WtbytNt2epi4VTqmtFB6E7zvol/gcutW63fQO2yvLwCiAvRJfvYl57S0ERKqFm9E8N8/LKvPQ
4g4hS4jR4+TPju4Zr9kOMxWBLUrmEbxuusV4rr0so7sGSOyml+pdjOSVOP1ndQO8QXzqq/rSr/t1
5nUfBr7M1NkTv6DjGNwSEuDoEuBwb+azxoy3fA5HViHSNcj5ds1C3lNRwXF05AeNV8MbdxzcAObe
a7jF7pXCtGPBYnsGbvfSTNvoWz85hGIYwklWoQ/qhbaNuPKXGaQmxY3T0k9Cxq83kUic4ZqA4ynj
upY989ASiDE8LSESwcm+YEL0qrX1VB2jg3rU7prDuO4fDPMsvdvvJaxH2YrdwXZkV+MXxF6dmDff
0IW5iXQcR5+KOT1wR8R2Sk3Bcgq/blQnn1g0W48Hc1sgenKXiXxg43Phq8pRa7e9gXnA6b9diYRw
9NlKAO13379RK+iH7oayqSmx0O763iujjeYFu+icbJOD3vNNweWqo74vvFvn82HH86chvWPPjUsA
HFuqyoj0Vqe6J/UIWxwtd/vNeDWO+T5a21vMcFRfks8YaSVxgFF8Eo2sf7R8t+Upa48IGeDZ1DCr
8FIuTjc4xuhd8ZPPHHWwuuIn5ZyS0PDiSXAI7+SPZOXQXTkkO2/E8Rqp41GF6mDkaKGubV6/Os8b
bEBumILkub47GGIGLzxpN8GDREt+PYNl7WF+iohzwDf1zvMi6JHS6hntOkBqeQ4uyTncT18p/etP
6b1PyRt0VTgk2qqeNpgMwqcafu18r2qespmP7O25q9mffVotSJQewpC+f2d4eOS0iffJV6TEHTW3
8VZ4GFA+r+k7vkwV8ZK9I540G/XlTEn8plGw0Juc1VvtHNsPWrId1Jdl3nauctGO6osFO7pzKPtJ
bPiQt8pytG58Gsq19Rw40jE/DC5G3nf1vNVu1+wDnaJv2smiUtP8+U7bneptsilXSo2GemumW2IU
xaOAh7SGTN460Sb1uCz7b2/I3sTfkclyF23K8y7xNffJZ7DnnGbP1y9q5H+oHh5ht/2qHviVA1v9
uXh7Qa33QZJT9K06qqZxFb2xQu/AfXcUF4akn23g3Prj4aSuFPcEVPixjTziuHa8BDpBN9+Wh97r
fOum3Mp8ScX3sr/nYjcHK8rX2OvMcLKTvhs9nhD/PB0gIjpZuYmxfWssFqFRGS/plhC+7puuO/wy
+/Zirr8/i1P3OLM+tc/WlZM9spPGdRHFD8TsAT19RV4HnvbMGb4lpIqzWuIojbO488pw6p5/Eeu6
5ZcH4EZkHencqrodcnJwk+UehHBl3c8r1Gdw0w7IVn0lZd5iuROHp3wUH6HcOJW+0vzwrK9fpKPC
awAJS8ASbcSao9JjAusz29PeHmgNdnfu5puE89xT98beWj2cioUhghswOX/T3XTL5ubOPCokaLnz
mV7d61e1V3t49flf50sXHNTSK/dYnr4JmPkq6rxhEmTM2h54UtZzwTs5HphtozCyvHq061f8UtLX
gd6rY/TkxOIm8C/I/0SgOdl6pltEHKi4z+kvGU9ZqhxWDVtrVUkbQhJtbGKyK8qdgbP4r5eO92XO
P78OS38ar64/y+tAsv31i/4fnKiqV7n/fy4c78r8LYvffl85fv+OH5WjrnwRiqbrlq0jZcu2Rk35
o3IU8hfbshWTcar2vXRkaPpb5ago/JGlmjY1naErmkG5+VvlKClfDEOVGaQqhqnqig5v8C8MVH82
NZiappjUs4ai2YplWcLgOfx+vmmU9thaikVUB+6393ikD056Of8zUNzP85HfHoYBsGpQRevi1/Gt
GidtECwCOS1L2oNkteEW8LPiDTJLBxFem7vffQL/buYpfp55Es57rdYFQT6qqumquL7tv39hQdot
7FRd077sMoHHDAt8mWRHLnLGCVE+S53kmDLUYjSkvEpYw22rqN6BbA5AxIvOLmFSFbnRXRpiTAHB
KpOwVwKzRmmRdQtFWyVTsmBrG8+dFNCvxXEydjqbxnaIzChhiZMDD196UGhuGmYNPtixkvqhQYVU
EjyI89ILhRB3rTdNlP9Kj3FoNUNKAJqCi41x6iRrNu14LgvySRksaNOgepldziZJJ5adG9pLU+Rz
zP03lkVoAmmXpZ4VqzazDVIihGk2TAMgv+b2ZioyXI1OlBZa8KzPY0dESq1kSO1Tq2jyBncPX+c2
XSujioja4ILRDYtpo0+kWskawDAW83SN1ZSYxrtykBghU5HSTNkyAbuboTvKI3erbDGIIJIbzShU
P5oycyzYMM511g95LrbqWpLQiLEUUdND2k5rFVCdsDKpuVgN+t8u7weS0LKUFx5glS2bfJ/rSvYk
8qxmTSax09hPsNkToZOzto4qHsp5u9Vta2Yd2Gxytfw2J11zr+RdoW6lxKA2ZRdGbTxwCUh3ha6M
xM6SlqTeC6WtJtw0YdH7iWnEydcyTMiQMGTJlJGHJgk7vyIsFk9YLIs+xpT00M+iXETJRLlbFPjG
SaHl+67WFAmPJlvvwtEKMVjvqVDUdFXFc4fXVc1nOPGZuhiR5A6LpuSnWIwmAGYzDYL9JKYhZ3lA
krgsm4VEmZzLQ4WmWIe1lB20qeh7iL+NbByzqi9qtn9mHjBlBVU+ZaM8anipFTt1Wz2W8LNmqcoQ
ZFmka0dmtZqBuUAdh6vOpcsx3prWDoy90YW1cYO3puq54eZFVe6lpLRpUuB9dt1WmVO50ZmF5CWS
29gbVeOLMB5y7jOJWlGZApo3KQqbqV1e7EFTudc0qehRRtLWSN2usQjQxNmU2Gc8s7iomrCrJARm
K83vpFiL0bQs3Cj3ogEMwWqsRci0xObwZjZk7qEGCcERi7ChXwziKqUaY5AVpxiEeHwc4hnjxaLN
erWtJzMP6+MQihFDRdbIdo2BYYzljAWYpZq3da5rxi4xumU+zYtAjunNylC8se0HVFs9XJaISqCu
x0RZxw3BWZtKqYzmxa7bdryEgxyQKLXYTTHcNekkCKuRpbqk4YgIMHot9STv9hJhlNZDEloGtqh6
UYIu8HrAe8wEZnbp0t6NepHXy+04THq7LE7bT2E53IlcSE11By9Bi+0T16yygeI8qiGA6oA8hanf
ky41N9b70pEjtWwLNQqa+54cIWnG5jUJ6q+Y+CrPKJvKIGZuMMPErw1IqpVHtkbd+mZiIEy1ZjKM
+E8iIzJAElQjo4ySS6l9A/EDEj2qc5Mifkm5jQDapnKIgClpZAwuTR00a7Pt8O3aJkFOu0UqJJqG
trPIBrH0QNpMXZhdY42lGPlLkvuKlMixUB6kVKopyDPyQkiBNQNBVHDV7IuQoEVaVD4Oh41/sloy
IVTCjeZg6SQ4hUtV2AKUfBLSbmlNO7Gqs0Coa5KXUBrmxsabYw9hdrELqxmDYzjkQcSy1piZUf8n
htCfb5fcVSwNscXWTNnWWeX5vhjwOzuQocZ9p1kyHXYPeQkrfl8ycDCW+OmP71//9nEsRVfhaauq
Ln7xGXPfl7tMKIiUacU4q8qq4S4pG/tHrUah9e/tVD/fln+7SZqC2yTWBeqQX26SZhJbtUkEAetR
LBdvl3za1zKr0o3eHEQkBnX1xy/r+vP+KVNd3z4cVDjF8AWzBWn9amAISjOcFoPEF21hKXiJcYI5
i46RtzAVUkHzEL+/mOW3NKjGP/nkfrbyfn9oaoKrp03j3TN+BbKV8jwYQcox1ulB5rP+xrJ3Xcor
WW5G749f5b9+eLxIrHOqsCxu0L+6rblZ6/mg81BK1wQ3c6Smh4A92D95Qf/6Xl5fiKrZwqQStPRf
DpF+nrPW1EhBEOMCfqOeiAmXg1x/FmwvulbZcJebyf8atCz/8TH+X1CHb6rP4q5rPj+741v1X1Dq
U+n+7rO+mjN/Mk+e4o+35i3sfyr2v3/Pj2JfstQvFLumbmKQRIe1DdTgH9W+ZJlfDItjQjZkWbf0
743A38t9/YuMQKxgjsTAI1tX7vFv5b4if0Ef1jWbDkJgpORK8Beq/Z9PAp2/DCyahoZcbWsqRs6f
i2Izk1WWX2oc3MWCRlLr+p0plo4MmCL9k+Wr64/656n+/aFsWRec64IoRv1X42RpaJWexNjNRhNW
d96xVZ6uQSdxkw/2nSltfvc5/JuC/18fjrdcwXjKBRNj1K8XzLSSrXmM9WZl9Nq9CLBkKAsVjJJc
4zuy45IwM/3jR/zX95JH5BOWDfo07gW/nH9D0+rN3POIkYCgMLasLQ21T2HyZxfp7+L9z2+lKasW
Tly2DnT+X/v5U9OrskkKa4acGAbtRmvIuo4hYIISqcJ5VypRute5Jd/rc0L4azFso3m84ye9DqJ6
Zj1tXZRGS4c3kiM2G80NRTWb3iB4Cr1OYS/k9Z/ZxX5uvq6H2bVHpf+6HmO8QxzPv2++ElVWlYxl
tFUidUejrA9z3p7N0J4PuXm1TsrkiTHPQM8h8moZcWL88WdzbdB/PvquT4AWjJNNcBL+2m9SzfZq
mVnpKlEaYCvFVKb7UgQqAZ+dF5sSVng73NqKBJhLcknJPaiBvZtC/Y1x274MJ8nt5OVDLdnc+uOn
dn3pP32YhsFammrKOp0/p/Uvp2BsRUmkm3kO1C/Ve38JjDJ0Qk1voUqA8zDKavFzrcJzMqr6SJBr
JbTzHz8Fw/r17eFCpKkq1xTd4nbIvOiXz2cxSwHbKF7lYx/ispj112WeGcHbuYmZRwWERubskp6L
OMtfJKrMYFwWL5BokpyCHsIf6FPcRbX0W76t2sn6Iq+EZYuVZg73fdAHbk9inGtxhnh2Vd6XS0mK
UZg+T8FKBeRzL1qKNLAbo4j9KVcHQmCkhDCdZE5YjSxtaenZsa6VK8pskN9BUJnDbahlyjsG3uRU
BCUTWGWW7JcGDMdTy19PUhnI7/NSjtWpJfPMJHHGxOI2zaS8JUWMsFbZAaThCuz00Df5zOO3LSZU
udjreV6czHEmRjEq2+EzXjSSQWF4BTUu4CZ9a6UueGxS4p+4DKWsHE7Tsi66bF6BTpKu5J5yAsoz
K8l6DuTZ2OnGYK8nwSK/aTTaSINvFCfWtUt/gIH0yTrWfK/pGfbbwmIhMqoVMjVSufsG2yIB8qJY
xG+3Xfk0h22DG0OVySGtZpT2bK45n0meHEpSqktaQ2hp34i3mzeGVDIxsQO6dXOS8meWswLkSHs8
Kib7aoOSqVt2pbB2SJUgE6jSEh0gigVmqNFtfUdgaZs7gyjnTZEFigrMaRgwDOS9Di3LrgNG5waZ
bpE6DQRljZZQfStk5U6l+DrYS8soLMnUltDYSLoJexJhYFMV1ewnIUqUb7WEPvnNZCzE/xFP2q14
L6FC5EJOul1ey83WDuOKF6lb6YBSOnY1fVujK4jg3E48kHMwtMooNleRroMGrytm+YQi5xbpwDSD
LB+rCC+Dlmr7pTfKxS0aA6VXaN2DCPVE9gKtnd5UUdO2KUk11Lu0UWzDH5ZuDo8LTKvEk5NEEEKc
JhdqRtrPfs6l+7C0JgYwdTcRslvgo+/TQYrf9cVi+WyCPb2scrNSS7JxTf0ySXMQba2QoJ6yJTmz
MWfxaXXByKC/xkCaBma8WQDyHGvd6o68cYSTD0Pl67OFeWqcYAuEDyiIxzTKza+LXdxVmqE/mEVO
vF5m95tYsxh3yE2VubnVIABXeOCKrMCHs9TZahy0CLxEYFxojyJGELPq66kdegJparNU+MnmTCT7
yFQHQpCEvra0ofEigf0pUZPMjxa7fGjrsHwLkuJJmlgvVTUcaVkFvCWfyfnqB/NdDnHQq9PVDWug
SSPKoLY3nXQJA6tlGGfRaU4RqSjKLC7lMO0srTL3o6iVjRRFvZfFTbNNSgBspc4IqNSUUymFmi+p
/c2s9CwblBXxbfYqTPJpm8iN4i9Rxx6CYt1JZooZB1S2M0j5qiwy6UYu2fTXlRAHedsp27GHZ9CV
VnXMphhiFNuzYFvs/lk1BgrkWj2rhMIniozdKmZ7mgZWv5dkpdomix0DmU/f63AZj3KhkeWZKPED
JLD4uTHzaNuQrMZSfXFhmfbqU8+5kgOnJ38sJrWx5T0hLroDtpQnxnpMCH4ELyJx4gpOsWLol8sU
zA2mKmHAqh9z9C1d1lZgC25UyEks6pVMiHXWp2NHTnOqNvW6+Fwpt2Mc6+QFWqN9r5o1aK0Rp3mq
dBESRphxVOXNKUP8vE1BsJkifhGpKiiNymJv6CmDaDlZ9Kc6VdJTkPTpPjZy4n50s94NUcdoMVZz
9upKc6vB5K3GcFoVZRafijy+jPGVSWIsVJB+JfCeoJuOpyGb+2+RZGm7qYvbtayORM0mU/XUNxq5
Amq4YCGtGBg3uAlh9jBktTtzFVbt10SQqW2pTc2suKkKT5SytK7LqP/WhVfqWmYneMqWuck25khZ
4VQTa4ileJwwvvqyNS0HMRn2pchtrN8Gi/DIBcnOTEztMeJisQ7DEiAOKYsHpWOFwayLD3YjWcFR
LFLhy2U5iXa5taUw3FiMM4E5GZB6tGmB02GL+FAXVCqhqYnXHA3pOdO6YpcVk/1uQAp7zTJr8W0T
5Ydxaakduq4gej2Kua9YVTavq1zTz3VJVZgkcXdfznCRFDaIb6wM32Btagkxq+SZhjDwt2Nk626s
yuSfkgxMAi9iOoiStvSVZMG2wI5eE4VwzNp+sZmWzu2JW7L4mGKbONm0qQ9ynrW+FWO6MqbgilaJ
8MfFiGpCq9+HYtkN5fKWVoiORZBAP+MlQDEI3lsuTyB3ilu71XAOZNpZ61U3i7C55T3crLDG4JRU
ZbutmtBXhrg5L5HBnsx4V7STijKlfoSa1XiDukCpLBLdk4N0WuEdc1tpltx6qPAfJOSa5lL9Pmdj
c9MEE2NnGcHNHnYiNj9iZQ7WRdqPwBW5b2fGWBD8ngM9iqLzMhfseVad9KmayW0ILzG0gVpVVgSt
SuHeJo1t/GnUlXLdU41WsR3Zl/6aJipiC1dt1kMLCMsO+ZPkTfg5FReqTIBbSGYMA+DK3me2LN8i
NWqJYdTb6bSklb2KJo51J1QbWIyIJKeFsytyB5VTZjP1SfYQSx07QLY13FcjWakNSuv9kFk9pnq7
Pwed0TPiSAXmxtKwb5owXpC/ouwuK2NiNBopvimUBlVwKMsYEkmpKodxjuyXJV2wMSiByNjVlVT5
kTMh3maR1iAiS0X9meoWh5Ad6d3zMisRwc6wNeIqIDChzAsuilWfKoHL4csUOx40nW2ehU1Wb56+
Z5rHGjVdXMm48NTIMhXsOHaKHT4Na7yhc6Pe6JFeniW0GiaPeVM+BgbMXDYFWEfdLJNdsKkAeeG+
jBNcJEo7khDaVkbyqOWFYEoN4uZb2/cTUqN05UVoqRVjhNXb6j6rF2o9gLWvZc3gVF8yrkKVpAAy
qMUprpcSeVALzWBX5lAK10be6KT1Ic4bxH2zI2YDRWyNjjSHhk28KhTdrT3nFmch9+enhGsAiKCu
uJv60tdyMe0rQFvMe+Wu4JIlBy8z+u06z9nlb5Ns3IxVWB3R6cV7Gl0rTGYoZEzP1Wh9y/J6WnOU
L5fRJGWjCDWAHlVba2uVBSCn5bxXVgP2KxvdO2M1ISsWPLB9tmDqn+H5JWpoDLcx0wn2tmI55xZo
6F5odho/tk0IOO5NmwQrm+3fhSqncnuVi0zZJekhNa1kWstVMT3DpbCPjKz0CPdS18kakcURRW2k
FVH+kJnZ9GHSWn1WvTXfKenQ2l6XVc3WUmpb9/QpZO1KbWSyVeBFJ8wC5PKuDossOsP94WJQ2v2s
k6MVcBeeS1Lr22Aub+uMA2I916V06uppLtiHmRDQVMhsqhIBwIxU+7nlZ0c++kUOu5GoQ4UeYReX
UXdbxAsYzDnrDuZYt0+t1VAsme0C5YvU6emxmmcoDU3dB0CawgXjZS3bZbkVGhIvdedCWG4eTIPx
mMVkqfTNosN61Ig3jrvE8C27nbHsCsG+wZwowWkoozlgmqk31SdX+KZjp5BJi7XWKuQ6uEZZlD12
ugTUbSBHlIbQJnMrm/TuMSVc/JybFhxM05jS25rAQ9kRDJI2Y61heZDLgjeimXmiJGIvScdSzBSr
0XpQJe6BTRUDn8xsfR/CiYldWvH6blHG9gVvVj5hNIrNb6oNTimd+00tz3Qhk9w+TDk3HNNOlqcu
ruKNSgRu7xpZtxD5SZjJENpAqsc28KtpUjeRtOCS6ZfomDYY/gJ8iwyvmnoVlAGWssCsv5II3fVO
MIQFp0wv3y+R2V++95B/SQL8D6b8/9ly9X+VFwAd9g+8AG/sLf/t0H/86gfgu36TCA35i2XqjCL/
4f38h0RoKF9ktCQEC9W2NQVY+z8dAeKLonBYy0iAsmXYCqLz3yVCvKRsz0HulRE9UAmtvyIRfh+M
/16guFpVke0EflVZJQ3lF22gmfUuqAJSjOKZWpRu3PbbSapWchnt7HrSP3JDr++oVLpDpjQjnkit
zdbpXJIPaBafnKUCa2Rnzhc0Rut6CovlrbPC6NCNY3FYDIAT3sI+BlHqQdRT6jYHLbcFwbOq/VYE
Me5ERj+3UhwrbmjpUX1s5yh3iA2BwsEUk45OyWeZXbYB31yn16wwWAXpqjJDPzmD3MoE6oek/5cO
9//sWL4ZPpuubz7/huDd/g2069e3jg39/wLtmyPqfz6w/3cWfjY/H9R8/Y9D+upWsZG9bQYeBnOd
K3P176I3ZhXLFLYl2/8wsvwmemvmF9kS9vVvRG/oXsiafz+irS+2YSkCTwr+aY5q8VeOaITynzQ3
GLA24AEF+UJl1mXpV43/93IkVIigydN4V45SHab3jdwKDImgdFN6wImZOJ2aVQVKkzsyUnhNuWsv
6cTRx8vFiABOVuq0k2rP8ktOyK/G1TU3qh7369BqYf5MqvVkmz7dwizXjpzwe+zDRb0iX0wzBH7t
5Owpj+qrPsEwKF6oe2zWDiYSp8FFLZEeiQczzkYTdmHcT3daS+AnHWGvDwRkj/rgW+C1odVaRb3v
IhXLdKJkAzg7YEt3c9qmuFzBZpwMRqqxq4iUsqDUhLFQVQ7RVyrzrF6XSSJHW5FEUnVQjJh9wUGo
ZeksbaJLnjItUrwxITgneGaUoTvOTHYz8PMCnRigcTdV7G+Q970YG1PtKfNEqdakn2eDOSp3UkVZ
uW5ToYXHus/He+DmdrsRUpfa5zoeWbaKugKFgk/dkAFT9Uaxya1KdtN46NKVikhLzU/kNd1XUbHF
Unc5dr2eyTTCVzRXmwn80uRYWY6ZHFG8VtZoChYsVVMrhrXQWgOa39RJRr6yrMkAB9E1acsgrK1B
cuDG1lU5XHa1FA+AB5OuEvIu0+NpaxkShO5GVZr3NFWikRrHJDW9jvOoZ7mvU+MlqldaZoRz5s0S
6Qds0KoiyRpXhKKYoDjKJrVDw5+tglCCkGva6VSojs7aOwfXgNXkJNsxCgEzb3Xk4mXPLH72aVpB
TlV6WdrkwWASkTfkA7A8VWIhZ5Qsq9rkikY9rhoyrNXUmEzazTJh3yZua5sqZG7rcRcuRntCR2oR
IvtJpOuBn8NCfmfo1gUEKus3WZYpA/RVuk3IB4xs3BE7BMHr6lw8GMZsQDsvk5cqtTvLjZjpPGAc
mFQ3Sc3qvEiZBTeU9umAGtwc50izLKi9AUtXdkuJ5KD0Gb23MJ+xHSVLi8fOGiKxxXoQfjMjI6Fy
Ukx2BpogFMC88UG0bpZMU+nJ9FsGSzIMNNmyRunx2tKQblAyUQHHBMHBlZrELnZ6lUXPU1IRc9fF
+f9h7zyWJMexbfsr/QMoI0hQTV27h5YpJrSIFNSaBMXX38Wsqn4Z3nkjrQY9uGZv0t1lXZl0kiBw
cLD32pAMXcvx8PGiw4HPVlAh7Qw8VF+gRYVyPROkiJ07ysWtrGyOREMz7BGrFIbfgkAWEv0W2o7P
0id8laZmCKPTZ8fJXk9YU7r2vABqr53YvDM3XIBJXo5gYl0moeJ3RS7JuLOSzkvLNT8CMRbfUy/p
aAQlEoqu4ZoZSs18GMjy6LqhIUHBEyFnOAUQ8jJHwb3shqzLchyjT1lTuzixa0jKa2OM43BrVb3/
IkbXrTdpEVn1TjTMmKsyKJu9bdD+3rq6z55hILsSdkhbQMwQGfGmTlu/JF6NbGRVSM5oEOPwfEMU
6dGs9CmlN4jtsVAS5RsaGIc0cHNM+v3c+wQ1Gn7VeS+Rp8HminbOkc+WRin5L8W3NmyHJmudx16j
qaPfOLTZnTchE9Kr1A2KfOP7uqPB3XhZH7wAZtJjsA6DTqDLjmGOR1/HmlmCD2uu53XUVuB7N74j
/Nm+8aKYHdnGRrZjHcI+NNMP1OpecfAFIUs4Arq2eaCp2pAAATE9Jr6uL9PPUZp4mMmqEbI1tCgL
82mjk2yZcpVGdHTk+2T2Zr7w5snbjr4JtBDB2zQNp5yLZOXGRejTEyHSMn9vg0IJ91T5TlA9B4mG
pOp1MgI9IIuObp/Z2Sn91agqp4/5YFvFnRdkeDllR10P5zzw1BIAIjv3AxkgnXlYpt4c84kn4iRc
JDkeke2CTwvW4DxhcJ1yLZwVu6jRIsClqDBko5dyabYkTbqxhlyRhTjUZXXsisJ76RIyN/VgCvGg
tT2PTKe9ulOB0w+kgeTyJZpF6m3moUIj1+sRVJeVSjP6KHNpkJ80BPR1BvYY8ypCnBNtot4esmuv
EhMGB8fq1aPv9Y23VaVDKs2ghvDBMXv5mBmSpIfEm1qE0v2I+JorwAp2vRqjUGpaYJyjDlR8FoxA
DLNE5LSaZcVuiuYQCF6jsCusSVFZiU2janwiAA+JtW7m4UmXdgScZFQQvNMki3xkzpoPrPfqONia
fTTiTTRT7XJM0bhuvpF2gAs1yEofm3bUGBWMk6CSn4ImK7xDogWxBWHN17POYmJg9y18MXj2XRqw
2esLSHW2o9BeDdWSZdGjr2IfXdDLW0VRmd1HWUwHy1YxBj81jOF+yFg61nXR0CUsIlXXRzct5aMt
KaWBqQjLuZKt6unX6Mqz9paVzd9zekDoy4NGfmYcE+LitbEZboo8jMKbXkvCVWI3D5KTP9RLEEc2
PYmMk8pdxnNMryftGfY2ALoUdSsjjiQunUjxrA0jzvzTnDfeLqxpLe6R17IptdnJV0CykLurhyI1
7ZTxFhnNTeF0ipPFXEW8FoycD4jAuo7pX8nvvbekYcQiG6yNoZx22hZ9NeKeAYh8myXaw12ck6+y
q8dQP3KMG1obVcQFEQeN85kzKw4qa1rUI1kUE6cj0VzwjtyxkgEtTccyl+rGgUlGDXhfFQ38vszM
6XPQKxxfZzMovJ0pAgvSddVbxB0UHs1OqirOY8hKaC+oq0bINfnMQo6tXEt1ggM1xi8cRrUtTGpP
EmJJc9XJh6cxGZpkn8oSqmopiEMhGDR87KQ/yYvQRW903emq7r+Uozt8V4HklerIdLJ1lqUiggnk
kJrRq7qraLjjCFwndm0f4qazsUvlTedsqsQqABaHuczuAkWszyG1Y86iSEKn8psLxylvZGjlcFOz
YXRXTlvUO7sTdcvJVW5CwuQZkJlToEXu4wnXWV5mKANTTmJrbO1O+CJzbaCISpumOYRNKdxj56v0
U2XOU3cjs8qt7lGSds2DiETb7KVVNt/9jI7KVhVmgDd26Cf8SIMXZ7sqNwt3HcXN4GwBiTkY7/w2
W5Khk8lnLzsi7u2sSZa3c2Kl5jYWorE/FlbaZrfsD5P+wQYgxZ4MkfSiTBZbkVeUAhFSjqYqx37v
lNxGy7crrD6WfIVGlHA4gb41tEDTNlHyPRS2Ma3CxHCjvcn5aMba3Jggr+uyu64ag852nYUcOXMA
7AYr6Y2AWBFg868M9Am7Ey1P7DtelcQZvAFHXbHCAiGl8skw0yCn/UD7ML2jugJP5IZWLyH1Bx7e
L0YWNpB2ArqlHVN98lLPAxVhl2awTg0H6/PoUz0D96+8lyqIODvyaBGXuH9LjgFnjv00tCh7uHK1
bm76olXhKgikfqFqIaMmjiL8yfOk6s8uHdNHt55TYx2Avb9LswE3L2BkzCBgguYWSWQ5f2JGZOer
/ciAUeHC2w60YCXOLZ4rPsTI/RgPmdEzMdHTorYasK2gHk2+W6PS1b7SOYdHZaKa53G08JaPcTli
7Mry1ARl1cTfI59KYdfXFquSg8vAO3CwU0H2Qtj4Km1nwKnTB1MN8ryY8DaUaISzpLe+uplJsowR
DgYRTKh8ERCXYd2uDDdmfQ+bDGJAFDkzWBYdIo9G4My+3xCcXRFO0XycSrPgZMlEbEJUeVFkBNfU
it3xCMAkCMAylLHbN9sEC4DYK6F7OqWEQsFCYKPx30P7/Z/TqKG2eWejnrNP//JS/OvhJS/f6tT4
c3/1oJAr/SGVxReM4AsNk0d76q8dO34Q9uU+m3a0O5ial/7PXzt29jV/IF5kL4+EDe2r4fLH/tqy
C6n+sJftP7oyJF+L1+Wf7NnPBCooY/h1uKJtroRUxTpTyTQd22Rla/fBnCXutUmyjg5Tt00p349B
0v0uidBaNFQ/db1cD0WoqXzXxKSyKIbONFamsPw6n0v96LIvCzbsSIExNUD+TrPf9htvUCY5ISlR
G7WyDlQdISWF0JgEVRidkkB3kFtim/6vp9XRiq3pW1H1n3LPBuTrSqnuG6h7n9lapPswkOKGuU4v
uuk8Pk6gi1/YtIXGWpaAcyOHXYDNtvtkgyKSwbPbeywlxnJkUo11/umn8fEL6dyZkO3HrQMHtOnE
2LbhS5qOP3dHJN3igCK0e0xpn6xjDwp1P1kf50baf3bR/le58ZlIjyu5crE6SYVA0lDn6aN+Z+A2
6Zz8sWBKuY6zUB5JfpebgHYhbpAQ60E/hL8THcszNdqPy9rIcQ0kZVitFnXlzzdoUdFxVjzmjw0G
jR0SbtosHVISZU0cmNtmuinDIV2TT3ZZuOOXyWnHx/cfsbl0mN4OL0S6mK0ooXAy8M29/QmGERIO
Qt3zaNWFeR3WTbwfPQhkjZ1fI4o2d6GVDttKIKWIjPmOxaU/+gMD0UhR+6WtzZY3FcPeyZr0U6pK
7PnKjY+J6c9Y+D4FaYRSJxrmy6yZzMP7P/58fPimu/TpkDK7ClWrdTY+wrmnmvWJEkiMDw7BN6U4
IV37zdA4/+CXi2Bm4wJUp7Sgzz54HbZ0ZcJUPDhsCZz4W5dXe2aB/Zg8/7ib/0Yn9/+Ydpkx9c6y
ADoW3fK/Xoqv/1q9NK/91zdrA3/27+MJ/IWuRedkaeQ6trMgzv9aGjieQNKLct/CdmMhsqXP+reC
2YVnwarhOcpVzp8ux7+buQ7dYY8xL/m7fILs/9HC8B9iWCZqZaGF5ZiDsxLPPvuSepMdAjtjsPs6
dx/iEVpBRw5PuXYx5b9alW/2K1unwW4wZH9VzF4Ov3OY6CCkOnKPJg3YO3tsguMUz+qDR9C0D1dm
XAJ/UHy+pmaQ7YNZkNTrkk33G06kdTbMbUyd9FyWoxVl80TO51phzEgDS2BJ7Lqnl2G0zIfUsSeD
MhTBQ+T7zbNkRwLPLYhTWgOg6eJ+NxkDtjYbxfmxGXNgdIJ1u1wP7D0pDkVqPYWR3OKWc69d6U23
eFSGj1YjJ/BPsyVu9RjPO5fjwa3jZoC8EtL2Ps7sRI2bMCsaTEzIi++cJIkuSa9Ij6QXEmNG5wGy
Zzel9b6NDVxBP42/3y87Px6FdJBQL3JYZavlUf1kpaFrofPMKUd6BDam/i4Csz4aYu1XNKbfv9TZ
uvPjUrhAwbCgvkeXfDaDxWWuZJenGKOwT22zojJOLZZNjJGaJmYbuPuwL+7+a/PM/9kTI57jOzNO
07++mWP4t/+eY/w/qBSpNpDOKwapwbv/a45xjT/wJ2CBoDdg0dpY/q+/5xjzD4fyzKZcNeSP0vTf
1ac0MVlzUMQ84+NpxS7xT4rPHwadn1brRWPvLe4uJkD+NqbCt0NT0MadXJGiHx5kfmcbQ4rtfg4P
9Pvs6Jijw+A8Ps4faeqFJznV/by3c1R1lZjTx7glvs4gEWSDU3NbqwwtSTzW8gZ1AEx9fMv2qcFN
e+1QAt6bg0cvxWu9cmc69FL+/yA8550vb+9/H4WrlyLMXr5+ayNG3w98+sJIX/7Mn2PRN/9gUVLm
clTAgTvTw99D0fMw5SyWeBew+Y+l8N8j0XQYiT4TCaeT7FMcyYTz12pnSjZWNhZAwzTo/bGp+Ccj
8e1ywTeALY+/n+KV4YgK9Gyxoz894RX20QknJbm6BI7tQ1rc8MSLbE/JqHY/PZtfzMlvJ8oFRYXE
gA/T9VhALO+8TC0smba6KMIDgX0jWLw2eFQ6yo/TrJOryYuMSzOj5fL+Rd/Wl39eFGXQ4q0khg5Y
wtuvzWw98k5LFR662haXbZZCpy4cC5ZQlv7m/t6aL35cCj8lPIBlIwCOnv3rz2tOoZtprjBxHqY+
T1CrE7YXGQu9jzJ7x35HUQSA7f3xvyK87E/v3+nZ5ZmgmKTwQhlML6g8fpxT/7Tk2Zhch8z2GpiA
9D6Q+Vi7rpzFLYpDkDl12czE80bqerFlvhaW1+7fv/5ZRBg7dyZQ8gGo0bDl8J/LTumnH5AO2g56
R9aHgGDPAwo486lvRfw51XG+iaiIhhUdO3VRmTXYz7rf13kBvTgcTRTfumvlg+v0496T/fBxmNCn
/6NdwJ+/D9MO67RpW1RKZ78vLm1iFDKDbEEvojmUFxpE6egcvEyPYD8LcfubB8Ia9NO+7McFPdvw
6IBRuy412dsHIprO63TXtwcxc1nOuHoThOfEZEGYaanuo7JO7pdzmNQgDRNaQBes0t6dLmnTp932
/V+z6CTe/BpbWexPlxlHWrQEzj+/vHfLBnxDeqD1reYVSltkvdo121ONvWLE/Bwll7ryy49xX311
kCLhwHDmbZtN9Ar7wIvuLQrMz5zLQ28iBpk2XWHF6jnscGE3U4QSM6xcmBNjJz3YRB4fXMn8cplj
YTnmkcdhJQeHJk3JMrhyZW58fv8Wrbd7cfZ43CI6EclbXr7D8y+w6jpJ9EOcH2yUlZKGed0SWtdV
41PWwAoo3Wp8Lv06MVZTL/1rI6s4esjy8LLpFTiwwO6OJG62r1ra4nbuRmS0hAd/JnDbOUyc+z0k
qaw+eaUdHN22T75aEolsOXfmSz8L0qPHohsWUK22nlXbcgjXFnN7NeRab4kGzx7ev102RP/xQtF+
U09gPKZddjbfCD0EqScgu879DGKyV3SaJ3Bn71/lbJVYnqk0+FhMQDG+YtF4O4g9FP1obEv08WkT
osdk5AR0yDRSyW9eavw2reY/b0riYJXLRIZIzVy+qZ8mEXds62huuJyF4eEqLeMTP2xc+8BJfjMd
/OJ7YGFYlliGzEK7eXulfDTR2rZtdhh0GF5liD+eEsfIHmaOU069FWcPuYzi+/ef5vkkvTxNKgFq
AaiN+D7Onib7Xt/IUJ0fOtWFr10yeN7WTaHIrJACSAtpqWM9T/5YfUq7jI+osUkTfv8nnK2IP16o
zY9wLZpyDivF2/sWg+Mm2kirQ1O6YhMTv7ScUBTxtDbtPLh6/2K/GD28SY9X6jt4An9YKX96nXox
YcHWaA6VcLMHRT4j6orB3ZdUG5wrdN2X9693ll7wYwqgE2ZiXV9SYaix3t5daRtJXPt5eTDqGheY
0q5NmqlbklSnulLDuhfpfCvdsNhEIgnCTVB68eVkcqSAdZSTq2PJ3voKpWD72jvsQnKz0mpFRoa1
G2JHXAaqqz69/6N/+UbwlCJJ41tDt/b2N5u5k4ItQIwzxaG9Wogr4Oey4sIPVf34/qV+NehpEvpI
4uA/+Gjf3nxehRfXbc0tUQ41wZU0W3nVt+NwQgUBhchKi4vI0s7h/Yv+4v4sXgd7cfihS9//7UVn
7FipWYjiMMKt2SGnCq6moXUOBX6o3xjDf/F9WUr5y95voUCo89cfTXU2T1V5CLohKnY5bQdE/7O3
1apu7/pOTkfTWsKi7b60LwcvD38z4H91r1wd3aFvUYmdt/p7Y3YH4XaIz1SIjq/jDuVUgeSPS/83
/Z7lXv7fRvLPoQ4vFuOrbbnLqv72sVKgo8aJANko1qzTWFjtqcU6teRxz9ZzyAE3bMVybk+i/u0r
/cVzli5fGXZj3EzO0qz7eZquvTQjNc+pwO0Zeo8HJL4nW9gCXu5mwVWCGKbkqNgcodI0mD5BHFNt
vT+qfjWUXQpOF0gZdufzVz23XqC1Z1dkQhukOZiOcxy6wNiWcXuXh0LiZDWz39V0v3i9zJi2SYXB
OZXrnpV0AFwso26ZPMNE+deAuajoXLPOo03skLr5/h0uD/HsBS/UBnAwtD5ddmlvH3LFDsnjpL08
1NRq14jSnnT72yr1Fxcxl42ZpF6ldfijJfrTDJ37VmPPecSMEI6IM2UlFjZPCAz0/Zv5xZPjjASK
AiOWuzp/ckgItKjEgM7SqdVzioUNQ3KFTVSnVlH9Zmz84tMwWUvZUwFqY0tyVuo35ZDqceyaA5J2
c59HfmxufIOKdnY8gKQAaW6DvtS0IYVDm+nfHYDbP1/PzyFiv3qeC/LGXm6WhujZCi8SSoBuLJpD
ljpIkbR6FQmr3vsX+cXYp3GE6piuIyr68zXcF0btjoabH2phMwxnioY5HJGNdgSPt2mNRCrG6fyb
4uUXiznfuq+ABkqWqvMNFAylMZoWCbzoCvVcINi49eaxfvSsMjkgkfndF37WKvtzhmMnS9uN1WPx
LLz9AEIbaQO4t5K8Xgvq8zjpoF4lsYi+8zG4T0wMACZ73x+e5soLbv1i8DGGxaVGUWAn9fdKyexh
SEx2AU0xuXtRwVfaTEP0iviK2j+1u8FaUxYA7vFq3yKmsNYHKGLtI4VL9eH9l/aLL0AZFENIxCXI
kvMJi3OPtlMFWHyzEgg/qsyxNm4diA9dIvVvgmp/ca1lYmRhMHlX7D3fPjmOUypodSnFrSPgEKMG
g64l2r2/9CL+8W1xLs8KJD2ao3R23l4KTXpXTOaUHX50PAjaAP0feGKjgij5TSGxtL7OZkTF1o42
AzM+oJlzpFQeh2IwxoCPawzZUXeONdAvcKq9bDLjc9GZs71RjV3ON6ATWHz6yXO+GlGaPbRiKKC2
Mc5uJ0/PlwQe509qHqXe8kqIZy5F+fr+gzGXxeDt/I03Yam0adcx6Z13ems1tfYU0RDJB+L3qsGq
XvDRicuqHUmQwGYdvvZG1DziMuEcHzelWJdIl+5CN6pvklmRlCMNEJEl/ITcZS9SZr1eDvBhaMfa
u6O7i3kPRdamCZz8YuA05zeTNhuut1Mp/QJKKeTfy+G9afPUz+azpEWZlZpZdWjRvK3Noek/BaZJ
/gGuQaJPFMw2FEeg9V4H6gEeeRrG7K/neiBQfEbpu6pHrJVrr7JIY0iQ/424WP0IGTigxmfs5/BS
EECU/rosHRdyvGuB6JhmChcYeON48KvMCnadSoS3S4IknLYOqMOXSHlVvE2NaoaS6xhkOSk1uwqJ
1UWaCvfOSKPiVIMouZrUuIDbGpibth2aN4jO5hyBF3qqdTOzZ9/XQ1e+kluRCOL2nHjTuT4BRBNy
rH5O3FPgp+6TVAiVXPR7CLNLn/CE8RCYyCbpvuOFDkSZPSA6EF/xelgMzSTT33Ai3s9p8d2Qpblp
4WrCq5SrmBDSfl05IcSQoJ9fjLERR9ARpJ2kpXudmWLm/nX1aM/NVyx38RUHj8aBhgLiLEX38Sla
yB6YASPnaPqtvqo9gCb7TM7eMSiS7CaM6uxgionXMRSBeCSlNf6I/9i00VvHRDHao/hum22Fw7FT
iGdTvKmXNsLPx7i2ghtCkTPGqyIOxySCveIADWJxV7X2vBVzQgJXX8X5KnDxcZToafGD47B88clR
NXYIhyMybIbPbTnaAFO4+Kqz8wmCuoqPbVKLfssuJN33OM6zldc49hZ5fXJP1Zx1NGX0J+bO/Au5
uHgnOM+5zPKsevZD3SOW60H+QCAh58JMK97REL3kKnhoXf3sY+gYSNvAV7/DTFQ6K3T44007kHie
jBkZHjNQVL1SfusTtxUTABsZRrsepzhF/GkquGYGjuS6aC9jVvAPsZNOG6MJ4hNkjZKc94JIq1x5
V5OPBXlVlJ33yQGreJxbuJipgJQcDfojKBYCaHKBcseyyXDS9i7oRusAUJWC3PYe1Fi+uJg2DwUr
wUOn0+bRBihwaGc2oaCFRmsFlFRf572h0lVoWNG2lY6uMbKar2xZ2rvIStHXa5WeaOWZx7B2kicp
pNiC4WguDWJ6nTx5nANS0Pp46E70a8mMccSQbYoE5aMj5wEMjuds4zaYsR2kI8EjieNjbW/6ZNoF
EnExjgMPfFBEO3sVdijqtp0xVvC13YwdlDcZXYALHT87i9hedsJ7Hes4ZaujvJ1ToKFMx8CGqB4B
8OaofJPOWXjZ4xDYuG6kr6LIQhE5xxlUdhxWx3mWE2FEteFdQC4WhEUruB7a9j7rIWGyLjwg4lXf
t2vGuDzmTQLn09aWeMb6fNXNwfyhGadqP46x/BbXUfE9CO3wSRhO+TrXUC5d2IDY/PRe+qTPBZVK
bsY5qC7dIo4wCuVd7OKEccu17dT8M2zPjQ2+d+/FMH+wVhqv6BZHFNrheBpmYdy3Kgs/91KYpMwM
xXGqxvmktINrpbFZBodK6vu60+Y3p88XdH8fQJofu51dmB9aw6JLjtOew4hm7CAuQK4iWM5Vw4IC
r3hcZVlh1a1q9ykYRP9BpWzzwgIV8dae7CLfUT5DCejM6YuHnKBdzyPVTDoYdbZ1K+1kqzzpMTqF
k3UzIYwhwoxD97si8OcPfWzKg12M5mZ0e13dxlaBUbmvR/Eqkynew3KLtgkc1ucqiryLEZLMum4Y
axulZwg1VoDQ2BgGq13rIiVDrYiTbTDi8VIUMyfbD9pHgcG/Qb/NuSaD2Kxu7cKCTTtFWvZIkgO1
C40ulVvZzkSC2kOt4x31kH+JCiHfGf3cE21VWY82XCWaM5ZIj7w8s96VfUVYVZrnXzF3JA8wZ63X
tvg+DilHDLPKvtGbtLZu7F6kw2XHBLnxE2XftRaT7+hC9sfFUKLKNtyHGvvSRdf1nNSHDvAWe9BM
5jhighdHt/5NVyXFaSjB+ODnEli/baP/6Az5eAX811nbOrqwoY4c8jEx1lB70h3KCAAPPtlAsm7q
PZ9tv3PBzWxn/DxgUIjJGjMtdjJ31LGeumUFoYb4TFKqka5r2nMPcdv76UeIVckudc3uINWQbxn4
mLnqbvpmi6q/EmOmjlM2VZ9sx+XQJOqTO7Oy8SJ4bvWQmTZZWq6Ivk6qmJ+rAeBOXZO/Z5rZXe+q
57Yhy9EQA8Faw4haHIPIgp8vA9mu+zThTtG9608KWupVj8zwlFu9s57DFIHvaE7R0Z4sg+QserjJ
WsxWd1GpJn4s8kICMWpFeplrNdyQtN2Up75DB7flD9gbM8QzArEnC+9mlcRrq+mdbS5KVjbbR4Zi
CDsmcdclDDe0xkcE6t4+wDC09WwOkVyzuhZKk1yB5phOdxF33gO4MWdCfJEEAqhH5T1G7pjflRg2
CLkzRRTvh05SncKz/IZhgXSzzGqNTQFc4s6RNsL8HKfBqoqwYgWTXx0BP5Ubnn52qTDOTRw3vFq0
e45jrgkGzFCO7p2A9OJNpJvsUk9z+zUKYKGs5wrG7yZTNcSqcWB7BoUhNnEFzcTuoYX5noleXldO
ZD9pv7BNogJ0eKmz2FrCqsyMybTURN9BQXa2ZeH0dzqszMPsQSww83BejbBzLibktauQo9vrarKW
od3PF03ObYq2ZHs0ghxetQuTKlDWS8s+ACB2Vqwn0eJOQXibbgYnI7OztvN7FIXmVsFY4zy2qucL
JqxvkeWDzaNauWiLsD7gBixe9Bgy4F3MkKXQx66DHKS8Wl+GMYcOVmJlN3XnwqOQxrT2xjLZVMp6
BQPcfIDujK9n7uXHGIfaoQvcZ1nJee2ltbmii0RGfIRI9xiP/riaSlgyReEnB2cuo22oB9DqhS0O
8UAuspQFcTqUCOYwlGDELJ/ER2a/lbZZ9wUnN0T91tEDx2j5Pgmb6GqGcQHI0NbFrna1dZNi4bpH
Czlf4yfFCzeQxGn3rn/f4El/aDiP69Yp7LFVmS8ieWPyjoz98kNkNWKDyy54hp3W3gEvIhcjLuFS
58sjal2il20z6Tdu7DQHtxlwoKQfWf2YxQszhD0t05myf3JY0AyDjYkMi/gqbJ2j5CGfjHZ+8SKz
ISiuw7ECE/kgC8Ieg6EGAi0ao7mnwPnuiLz8rOeiudBR86EPxuaT2/ivbTVRarvMgZL5d8Aysslx
BQUGeBWLeWFbhPlMzkf3LIaA1GhTxHdRPyNBriimMTIRG4OTA+N7T+ZK33AK2ZtsrBu/y68Mp/W3
yumAT9Z5cwF+3t7hYQKYFQzrvE2aI1LR+IpNyH5igQUZhuFjB4A6/NAgYDlOeXSvrPwxm2BO6bar
TnMhyGeCGnPpW2C++Qa6TR2o1z5Ol9pudLY+5JMtxea2yKv4U4zt5RRRPG5k4wSHxJvLTT1H3lag
9N+NzYDzysnhrcdjuzXzYik08ZBCxFoVTffsG+T+pJbdn0jaqoBG4+hZSxknKenThDTu3ABFNsmI
T8n0w/oragJRXVmBaCulv27T0Me2JJyrJCN4USLj3utciP0cWxULQO5eJd6Y34yJXX2pisLZu1h2
+zKwd2CVjF3Ux/kHhMd6P7D12Zrl8Fj7o8khT2VDHYnTK1xfw7ZNh/QqFPhTjfgQq2I6ZUZlHLF5
GtdN3+l9VJb9QdYh6Kvcize1qFpcWqH1ZYgtY9c5BG1hSaM4Q879pNTks8sSeC0qFZ045O23+Dw/
x9ni+cY+ts06DIWDhLft05Fo8mTGjhSzKsoMx0cncDP5AwmJaQNH0sTNdeOVlnuUUfZFtnH33AW1
OjCj61PQdLQNE0kULNjq12FCp+7URcQ5qJU+t07fvzTCKe/82Ik/mhrmSW0X+z73rItuCNoNSpFm
hbhTnwTATv8Qg1Q9lGqstlMFS29FpxlWPXl131HYxxtrIqImmfdRT5s5Ng6G2UTXvhMRqRqy6BpI
77Yi6utTM1FNR5Bzdi4Mxg2vjFjCSjSU4B1u2AFoC890xeLgIdHQFEpttxZxam/tpFklKbEVUo/T
RkxZA8oyTdaoOav7Mc3CQxUzFw552myhcBEPiNFuDUQl2eB3K6+cdBzZmHodesM4LXayq3HYIjDA
ZhtaRINR2ON5SlJ9NWV1fOs62rmgR9PsJseaGafOqXEnr9j4wAtvZGzLm4IK8CCo6o5e2pNB07Ej
Bp4X3mfsmVZcYNh0mI9WHNujuPRG75AJotpGo5JMKjX24gD5dhm/GpPhXGe10nf5nFzrggJfi/kr
rjTMlnl65cXAxMzBNL+XkSY1sy6mu9kl19o0IuejFU/iIgNrBsV97G3IcU7/FGizuISpNm0ie/HA
6c+cCVQr1RofijTVNwKI5KaPTLEyK6dbEwAxHDJJVpYyO3yaumTdpgm+Mjr5orIKmGUTqP4ktRmz
Ma+DvWHGEV/7mG4jFfjPgyS2M0tiQGto0uuWfiW+abKx3ZjDD6W7aW/PUf5VU1vh0Y+SozSr5BZ+
VLkxTeZc16BYWTUNx4/rOq/VZ6VTAw9aJrZAKfMn0bbBhdc63i4NMLX9MIioLoAcMIbTDZKRV6CU
xHLPMUbgJnJf07oq1+yb5MEHFvTY22x5Sfcg07EvfVIc8sQieStzWT6S+bPb87ZkBTsoJHDgCQzf
pUz78eC5Q7kf2rG7xilaPOVFV7CgEE6pKys9DZyFb1tnIpc7M51HRwf7qRzao68iZ1/6unnp+rDb
Gs14XWb1SMg4g9vu/erOCXP7i5HVz6YCkaIL8oDiaWzWszfGJz8PnF3itgSWOjHogNFp+8smKFvA
DxhF+pz943rIRm9B48XphRXgXg/D6PtscMLS5wJeW+YYuNR0fjIC+qorXVTjrrMwDWCYnzdJTtiU
LPS2WjigixdmFfatwp/fpwfTVpAPqUhx/rtk+c7BFZkN3YPlpNGOIyZkMcjhNq10y69WEJZrqxYt
1QFfHi0kEudcDkhuE+QBKHqYHfFFj8PeVtWpT6P6ugsH80Jn42fQY9+iOHF3RJaUSC2baWfMvrH3
hyE/jRpA5ArwpP4mkFcRykViwlPiT9GHzEuar3b9PWlc9pp2aRwwlWIVLZx87Zpz/iks63hjWk5/
avQAVawe9e1sgkZfDU7Rbf+HvPNYkhzpmusTgQYttgmkFqXlJqxaIRDQCOin58nvJ2mkccU1N2Nj
I7qrM4GIK9z9EPyrD0JZodyAwvD3Zmm58Xzv5RuZ1jvmduI5nTi8RLoWh6yv1Au3KwF9TSUSlZL4
JpqcED3cE/WuqHvepNxYCaViC0XBSID/tyin+TC0vWASBXS2HzLJx2otJyeIfuELsU7AYcQ+L9r2
ncl08LD8x5gplXlB6ppeprpQMYKFOtp1WZubdOidBNlFh2FtKKMxSuOtBvHmLl0+bv2WHNyt5y5u
gY+xM1N+oLaZEm0v2PkKVnA6qTEfd7Qgr/U0V7uaSTWG5vxRIv7f1ikluFzDIsbgWhAAsbak/6z5
Ec2QycURNu9rWWMGp5id05gGL3diu0jBV5G3MZO+OVhkZCk06UOWPTOzYiOAa75vFsrBIMgbymhw
vgBJSPgxq2LHbzPdRKjF3lLQQGZRAFQlrmBblLDRUGLFfptfgyH7IcJwYIqY9YeKidnOioxtu4K6
sYTJeKKNhvNE4OShmNzHbsImU3cd5ae0mzeTUFuyxWYcyWKAbFdPYv5gOUKUqUcnXZt++29i0fVT
cz0+KcKFkKIr7C5ZI/eWnzrXgen1Z+UHOccClTYYldJWf5s0tfbQLL6jpgFLHBH6QWaId7TMvDgC
tDintfdR6bA6BqVukqwd3qC05OfCvXO4SnIivdYl8zkK+6/RH/yQ+OCpJ1vT5fzVFbGsUyC8FxLK
8qRwhpYgs2KAed3lp0Zky07arvyGppNC3+1kmLR6bK52IYB9RDr7Z4dZdjPGNtzTad0JfEiWB57S
M5VBfaibIDrgaTXA/vjuqSxXkxq2d94YKUQ/QVjb5076+uqNc/AYRSkLm4ko1q4OqcOHpWp2vuaV
pZ3CwgSj+2kVmf84Lw6JnZKJDpCM4V6LeWc9j3fAR+4MP/lYwWDscfuHm5nP8MWEeGJsTEAufwi/
ZFZJ/dI9VvY9rZOMs2NP3XASQ6qvXNZBbIYiOLe9D0q0sozgMNh5eaxw8JNxDuTn1HpafK6BrI94
7MxjWKfWu8WMaZevOQgRYcqBo3VcaZFRunwTQ+kfCJ3ud1g3ZkCgJFggPp0I26gC9YEVpnuxOre9
pUNHzV2oCUbkzEkGR3I1OuyraQ59PCVh+ietF37tzh/JPljCdL6SWxgkzko0Xy8VJM9W3rOyLIvR
bL1OD8B+uieIwTYk6ap5xdecU03Av8ZbmDfbVvrjOfcnU8Wp6oc8CYgBgn6SW9afKSu6i0qn8pdZ
+ozmpT+rx3GRdw8uIYL+BfQRRUAInuaiw55tf96SO5kEJNZ9uNnYEs2Yd328WGN1thXgpc2sghAu
Dy7yx2qCdEJ8aJ1ezAF14LULKsOOrcnzD21rBn+WDAXtyrn4L13qNDxTh/kHy3G5VwEmSfK/yRAy
wYZ31Znga49JkTbaVyOV7ntUlP1vs2qQw1ciVSFnGDvSiaPqe9BkwxM7wo87QJC5pAN6rxySLumX
efvPdV3zmy852GibNOgtORhwRqVqmoQNZQrknPjBYaMdAxkQ4kIA0rR0zO9z+4C7235pik7fFmk6
JTdjttyDPWv3KnXJrmoye0295DIkx59zlwVH6fyGhQjBZFuTI2ODdOLncsToxYSIm3Bxy7z9wgju
RZssH/lr03Pi3d39DB2D6MFBXnL1BtkxHomkOCxzML/Vwi7M/VQu0Ul169pubH/I22taBUQ6ovXJ
9AshNwgmhJmm+6BkTUoIt9RkLjS5tXNL5e5KZdyjAWuneHHMKs2PRShkFvdj2BHkQHZAFq9l5WwW
QRAmOnLeejEop0u0ZinEhSARTZYLerYoFOU5IMnlpcX3sG+Gcva2fTDwgehF85FayI1Syv/Gcnc8
pcrasTCjsig1q9tcs/HaNCnTjVgEa/HCSCP9ZAxPBx0RMb4brMn8rklyODE/V7uoVMW7OZNftIET
R6S4Ufd7US39bz0N/Y2IkeXke2rIzhHr3hsDWX75XCPUWe8bSzyTPKd09OI61zyYMQJ9hHjR0Hz5
FZVJpFR6DdDm7gjvUYeQwNJxUwVL+ssyUjCpi0LTMBJbP247n8FTTEAGf08ClT3GjRmRr2xCeHsJ
ymaGrqvzpUz6bOBbT4XHnlKH/G3niOwyMBp/ZyKQAQLNmo7DoiBVvI689lVNVf9bjcIGSB86xo9h
I8v0aqd9Zapp0NwttQ8mLic7CYXz9EbgTffRRgwscqsK3+kZ/FvgQMqBgBZd686nPmiJ3eGSr4iK
CTTnFWtT6nFh31UTRZMSYisVajHt2eQHGdSVPQfpjfegL+OZ4WweqwFwHFFTpMkndiNYHgxO6KT7
IZjMz6bIszAuehSATLB4ssjQcd/JeaBBI2iFL6JVHkuJziSwVeeqOY8Z8lxn6bR4RmHBvcswuHzI
ULcm7RhCqCyi4jHqK1HgYGauujFmXvqV75sBaLnMWxQMizwhEPPeHfgge6H95quwe/+P70h1ITfK
voezTRwPZo/qsTdc4gkKOnOYZkumFnYMJi9PUd91KtDgXGJkCy96ldLgkQ8inkCjafkSqoHN0U67
A2qrUXnOCsIgRH41RlYJHgdtgkGw7MFE4PDgsDB4YT1KXvDEg8u1IK4y8IuXhXTs1zwKpT5lng7+
0OxMZVKPPe9G1iNBpiBYDUSqRk1l1iOn21NHp2p3x06Av2aO+Fksq02dVTe2PuJIkc9cRa2fhF0u
1NFfBnXowiDtLmD6kEFOrDi+ZcGjnbO9ulU5b+dC3tOubgpO3XxJP9lO8XEGFhFeD5MOQROYMl23
JhsjtfvP4npAgPavMYnA3tZi5Lj3G4dHmOx73u++odG5hXeZd7XofHcXs2AZ1BXYPiufOO/5TfhF
o2X6KMiTQBof2d1LTyo4qyhs+Dt1P5krLoBdtM7zxfREGkdV3RD7Ws1sjqx+3lLUcwORXEY49eiC
v1bVcsVh2vEZoPt91IGove+8wHNICymh1M3M1e8TKr6kuSz6fY17m1u1LOEHA/jziwfZz+O+BeB0
NI2mPka1YZ56AqlZOrZD48d8wQy5CXZydpg9EZdI8mNo6M0MBKznc0bCd+Cc80TNIWKS3/NOS2nu
C9W0iZeSnN7xfD+0cy6uE/aULdCB8WCkFsuymZoaUPrKh7RANezPwVjrJQmqiklrZYTCOC2lWSx3
MqJK7DvoJB7x+O9tm50rwS4txTYgOVYyrGsuLEzXcEP6CidJhSMOEuVUIG/uh/aVGB3eRfgF0cPY
EDnL5+AfRBsZce6UXZtMXQ0l0NPeqWafkBI+gKzIthrv1eXpJiacDCbqstr7KbhQqJKttSUrebqq
stPjhVUoV1bvIzKuXNR/FA/qEM3KOQxq9nYq9XhURja0pGyz+ZgIDXM2JnSZN9fsferGjksKxAj6
RrgALxRa9zyrMOXh7VXEjlI2pAnEU1BwYVId2mfa+OFhaUlLmMhjnjdSa2T8arYemVE9DBaE0LAy
rQ3hIvTHxowEupmN0zBM+sRogj+NJx2hY0bjgOaKlhKwJEeB6GCClDmqes9N/0uo9v9kGP//MukW
Gcn/UtX9XySszd/ipxv0/2Gq43/4L1OdAwULs/fdJG475IKGKPCmv7q/G+/+GypG9PzI+f8T8oGW
5X/YOz2ff4XsCuFT8D984v/TVAdD1wYdGwYIzdCp3x0O/w8QLBsx9f8p+0Fs9R+WEhY+wrAwkd8V
Nf+bonKcnTTPhO0lFhQed5sRx7mz2K9DU1mDQ6qbcLP6wd4LByvpBiM8ekX6ME5t5mykWItzC8Rw
zyvDGG31wbSzn1/xLsVqMY4chJhoGlCjeBoi6jnzqUqHhahL5Cf0g8GW5pSYsbE7AS0BmUqNs8GJ
Emw59mjP9WAkHpf0Kay6vV+u8xuFD7Dr1dw4wtcJ/5UfRwjdk14obBeFWncLwdED3rFm5XVgdSsD
r3yaV6Z4Y9l8Na4GxqEoFwedkwCpUY+s714OXagTePosIvuZVt9HFlMot2bQ78K2afa+00gqyEmf
iQFkU0f/t6v5hjYpYqgz1fMfBNzhtg6qV3q/KC6LiWjuSj8Sv9bu3TQNdiTb1yegQc6RNYezq7ST
H3y0/2eekTTpTJb4ZVsQoiV0drDrjIUh3dl5zgcWbnkg5S50q2FPr44woOOCJe7eJre0a9U7fJx2
Y67TSph87Z8zo8GbJQcmiFE4H0cHAdFdRuZ6GSiJITz0UbY+VymoAXYlsSwtvSFS8aLa1Yvn2r44
PhMZVYqcChEh0jadgh5UT/iX+LqSMMVgJJe9BhUbSYwobe7+AUPbnTEM1ruo6/zTCh/2INboxzPW
hwrWR+zA3diNldGQUpW3D7LCEWyQPrWZmIsC0aidbW91j7Mz5lcjqL9dE0wvrnseAyI3joSu94mk
wY5nQZ+ercPRKRhyCgONzFiD/W3ynM09CWJx22fnjJ1SJFuDIJEsYT7fkfdPrt1CobISFva60EQ+
Kob535ZZrHGWokGSjG/Paes1RGMKOXF8j3sO9x9Frp0LdR3C7CUtrARsHKReFrAz36PX6MskycOz
/IusPSQP5YdPJ8bDxndBPLm7HlRnvc26ItfFA4NaSoN9ZkeEqHsYsQc8lHc7i9VZ60E4Zbs1vaJ6
qOZsQFgzdB6vBSE9vJ6ufsfk5YGTD2rCWrOpPWezgcya7rRY70O5YdnniDZZ7Ypz13WKHtmK23u+
vBrs/QjdkZxJKw5bNzyQkhk+kNjr/AZMVm0Mx1YxvYXeuubQ7FxzUtYGkTyOMdvoL5Y5OyfNdIaV
TdcG2xpPyrY05wSACaD4PMg3Lu3QydW8E9oZs6sibuyp6O+zg0j6f6Z8uUVlvx2U3teZQ6hbYUAO
CO0xMe8gIrIm/C3YIJQztVWTBJd2n32TqseyadoNEa0LM2XyfAXLxHhycF7mK0XsZhjY0axePz/y
cF8CbQ8va4pWzUchqbeRVp+20IBbCa7v1XAq8EAAuYKt4bYgsuI2JM6T8FDvNAhiJO6SDIdqd49o
RhIQmKKuGIExOcFP4LfBeRxb8xBkeRbbSzdfO3ZdPFNUKrvAhdcyAK/YRP5qPGXssDb9CFaJvqiK
5TSLbZf5b75cvlYtoX7a4T5CVnJMx4AI0hDsRhg9+zX9tRKBERM0WCUzVvrdQvjHvlJzemFqoLZ5
CJ2tFSxrNz412K1uhPFsS44LqTzxWDfyxqjX4Eup4xAL0E3J6F8zLjyQQMjGLP/2Ot+5ruwZF86P
qxlMHjthef99Rw8eucicmNUt2YozYBEXIdXDyFTloryqP0jIQTFZojfVj0YSRbq9Mdgu3qxgDGPD
otIEtRJQtTbTqYsCxjad0xABqa0L9X6wZ73pNAxt3Hw7EsxPzoUboOQo3K2rHPbb4xJQm7IM6Ddu
NxY02ZpQ2ZIdT7nNpfWA1uZrWYajXNfXnHsi7YLT3JhbVfmxFY0s9QKusCVWbNtJLojLGenmSAob
xf8vzKYMAQJ+7OwiUhI1XfvGruAxjbKTx3qoHdnClvWTUEab9DajZM9SqAgs9K7DCLOjJ8UqMx76
8WNy5YtXRKwFlieXJfTveoESXYQk1An+gDMNXxrUGwt0lWtUaKvyPF4G94+poClZv0aFLM9eoTOB
b6L0azP5FEjHfAD34FyatdCktwOeiB176GGUlFMczXVxXHwwR00a/qnLmW7c9N4AXbFBIP2YHxbr
5qbCxkJr1I7nkTaLkFW2++QQ/uMJCw+Rp3KbGWvDGNQgdI/IbUWh6DK/5g0yPlzVMMfPIbWSqA3o
R/OT65nxhtNa56Xqr1CWEYBZekoPRZ9nV7tdChhSrDb2lMIM1KY2fCZeNv0x/Nx696HvcOCpoN+7
XYnQVpToQ2es9aeoEu11xejx2VNjz/3i/JLMJuJUK/9XlztwzAbJkxNN1AzObARb3dvewfAHTucc
LQTwHWM5tFXRvhJUHN0W9mQPEEQ4LWSO4IIc9GpPonTLM3f/Z8Q1/a27iYBP6L7dAF8EFb30H3Pl
fdqGXo5k+eck648n6Xv2V83ShyysGX+8xH9N2NTw1HUACbWZJXlvrL/XFfcQJ1PHVAHR4UUyqf1G
wO7uaid8qcUiYxH2v0SV0vxVSKjLgsG/Pa7WMQ2blhAahnaGjxSZgVZ05cECmm0S35nbhCASDmUe
26y4R6954bPEEH0rMGkiBCZzfDQzdgTyqxR2f5yb9YuMdFTmfccLQTpz1wEvmYCVv05qNo+kjhdM
SapqV3lz/VGWNS0IlzNfOkQBAzgaYajZKo7rMIWXmRiArcHCJ26Czthly9TfkyzTbVP16yWty24/
reix0P08EEVNaOY9rY1jYvIRq6a8e5mHP7TpDgyPiw8/wiRIa1U6DBiD5Ye88fqrikiTdZtwPsEE
aookhFwSaziUiXJ0ehgir9jimXzK+wCJpy6R33pabim7VkQGVbZnlFa+lxaTKg/K1GacynCbjR2K
xbYp91EHssE8UeJ1Vxh2EIEpLJPJ9a5Gj5Nz7eUb80UEWh6s8PK7leML3PhNZga7vh8fC51uZ+mL
x9QS2ZEv0dtgEyKKgenAFtnj67rm3scAn6VcsmUfFbX6Hbag10tvqE66kuNjrcMHf2FXrCAToYfP
+l9qFdNtRfXChtK0iq1Hgn1cyPSxR7P+ERiu94aL2HrwmxJT3N1GbDfojToo768Fn+IlSm2AnR7D
iprw32SA963uy+8cgNhIeSlR/Yxi/pMT93lGZL1z7rOmXpK9rUQJkmpmEoZ5xIuaHYvIWxcxMCPn
2ven2EZnXTPQ2XhN8xzM69HNl886TY/+4EiqAZdlbhhnlXtiPP6ZzfPHRA5s55m3KfAo7ogFNv3R
4c2sWOgvrDfSIdovEnAXBPJ3hWoabTXb+3Z4mhiPcRLok5dFJ2sxk1BMIplGpK7rOjyHyMlyVvjE
fW7hk5lE1GlpnqFNIvl0ZPddGuE3ipWjLBq++bB+G8PyH/6RnVC+3FS8rdUU3pxGTfGqjWs1znsn
7MmGs7fM8LdrVb8wTue6sHyUvmwNhc1WMy3/jlPhJ+Thzqd2GDwwk4MJX89XZ23I+qanpeGER06e
kZiPv56iKSWpXAZSX40UIIc0/YcgNb8ICzfiubTtGHo73xZnHT9Shk4kdT+qrGOabHGKrREEoTGr
T4T07ssV2UPlLY/F3JKRw7oMu0BlIm/IpWZrqSD3Bn3oHMYmsx4bBKwHVuP547zK3ZBON2PyLk4a
WV/WNNbf9P63FGXxRk2zvRclgIUuq+CKWk76XJaT+TORa7VbcxVtlTn8RenabivUphstU4J5ugF1
owimB8T/yzZSbRWTS+48lKV7c8LhaS56klcbZf2Aamh2FFDyryL7F+W6qX4RI3CbK9ZNbcCrM44f
ZqWqt8hqdpOrErTWe0Y5JKryQ+GRAdZmTXGQN/OtBNjjV1azdZyuB9XJTeqYhH9V+VhuO8//K7Em
oCRnxWMi8YdEFFwX2LbIN5rWO3u2cE5ZVf8VAwoBKK72NXLSN21350yw8cwG/UupBbbmUDhbi5Da
fWblV7tX6U+kwgYlEaqYFaBeJ2IBkGNbLH75Q8CNPntjl+1G+Ha5k01bSk8bK2AhH2Yd7Kag9I17
qnp5INrwoD1ENcE6vSxL9+RDvtsEVftEqveLTOUnavSrD2qOWN4MEwfK+DTNtpMRHQxVn7jekNCZ
Q3bquIGvIWuOI8dRhtEZ3GyoiV02S9NnPVVchKZyi9pq3SMy5fgj/P1DdEDJSvLKf6rW6b8610qc
Pk9IPkvUGAV08P22bhekRd57Wfb2fZd2cCfnUGCDqFjqHWAE2/vC46WeIswWzPvP5J6/jW1rnGai
0ewi++Wjh9uaZZgjGG5+xpqM4YF8BS//6adJMxZ0gtcMSOvO8yijdcNRJKI74qHmYstKpp8+MVJt
XjwanJNCmMHG7p2DZfywH92QM7wD9+sfMrs5wRJAie0XP0w5fdb0qjiG7kQ1i0qUT84jDHUdcySX
nvPq/Scy2SPy10fi28GdAlfAcrZtLDK/Hfv3kHVHJ2jLs22a6uayigRXCG5OVUN4nhjn4pxJGYTq
aFMHzXc4iegQjqF/yKOqoNWJCm4Si7M1Wh8do3zzrCrAq32HpQVjwp/n5GTt+wCEIe6MEd/X5BJX
kNHUndfUp7Wixq+ScXVbxAgz3bPTMdIPzZJiuXTfSIUs3gJtacov2zj2utAfbhFUFyPw2oQpZbDp
A/Dh/bC0TUJku9gSSYSqJyvoUAvLw2tQ2vIxYw+/aa2sTiZ51xp41Ui0yTT+hQqnDktvInkzs+VS
ev5bG1TNwbGL8peore4VW4iNiiCr/nal459Gd6l2AXmsyUI0akwys0wiMZQJObWCMwcFeY0Q/bMt
VPTVIJD8sYNw3IDk/KvswTzmIZEjax0gKGNftzERZO5kyWIV90DN0LQc9sHMrVNPd3Ay0YU7UTj5
di1X4geRv+1bw59jD/QcEu/CaJ75asjBAacCSiGTsbn48xgPQ8vKvBqDF3dQWC59Vz6hn3KeeweR
VdKxbjn0bO13yzBXfDNLR6SsNzw6Y9s80o2HF6Jmpw0rr+A8G3KJi7vWIw/v0jXmsVjC7v4fdGSJ
wSpmW63ocYrAz464wczXMbSyqyhsgWgvyK/KzpKltPo4FIpFn0hDyW9Zjp/AbsZLTzrLEfWKeVxM
DwdWu88GnpZ07Eciq328S/PE0VrN7nQeKvvB7gIu7BExJntIhQrURIOfIH6efrlB2+wpYaBQs+pA
x2up50Gun45ZXtOJZQaBMeHWqXOezBTR/VT31p9WdABzLMX1T9RWCaygEhU9/szOcy7mXw16HcjX
bfpSaIfYtgUjSRKl4gvbSI3TWjBDsOmt7z19u2+kUW5L1CfMCDUjmFlMwW1xayeBk/dlZ6xTifUf
7YQG5xoRNIDR1XBQotTK/hJDoQ+p34+cUA2f2x3NWjb9JgNcLbyl3th8PChGSgwm7pr99E3xIsXy
ZUzdBagzCxjkrCzYbL1J/eVkQKVNTGTzlKIk49NTgbeBghgcxkCZH2HOCmrjzhbSsM5w52M7FWlE
7A90VgQjWWJpK03w7GbXfjTDA1nuxQfp6fJAQo91V4yiW+fhPoteZg956s7PmZLOR1iYD13b4L3T
jeBgbld2ckAVGUkimt4aHlptjHP2ZTLXkadwXW5eQGTsQgzvU123yNDWu8iSNOSdBMjBCgP7By9E
/5cpjUhWWEQnFyQGOVWoQZUxnX3lgLYhBulhKYNbeMcEQg5wHORGAFTEa1PV/2rKtEQM1AmxwmiC
Olp6+25FijgsqQHOecDCaWrj2Fk0vgER1CH5/CQisB2v4lkL9KyRRSM5E3o+1dk+rzykdTgYpouD
6kUgbo7vFkV1D5U3IY1keeHGuJKRcxvN/FJYIr1o+Im7wRDpcbWLaQdPp/hC+ouc11kPXSW7czmh
O6D0ffRN65bLoHhtPE2/1GAO7ZspPPp4B4FsBM5V+K1ztl3B9TlrVlz9Ml+zIlseECllqEBDe283
cEkgTDL8dLvDYKz9sgHdu/OwJSawBH6gvP0RuFAKmVHhVuYGrcOXVTjGoYnw5WLFgOktLeYSmh3s
Xo2ACIr87l5EWDTDCbLF6z3kXaynFFL3iJlfcxev1pM718e51esOc1oITDmK9g4aMSq9Fi1xz1i6
f2j96ooe5WGKqIQXM92iY6UkYtQStYbNudUMW78c3nmk6R2l9wQOpUd5YX7SmJ2iiSI88CCTUigT
A1NjGEPDEBkv1d3rUM9t+kf4fBFh4e/gcsANWTt7M3GEf6DmOfWj+2x6jYPnMP8nJZUfM/fqnTCF
YOOaVZsgQRs3rTP/sipFFv+UP6NIQRxQiOnD7+z81tstrElV6GBzF/X4lvxqGKdMjftshNXGKU+A
As5sIfcBK+9/LfhvZiMxETZs4gf/zr/Q58B3Otr6Zrz5veUnnhmUJ6e76zu9SygRQ2ERAZE7LC8L
K9MtS9dPPNKS1LHqH6ypXV2YArJrUFyKBU6JMYWIwkaiPRQ8sLmpjO3YyNMSLMN10eV0cAaQIdmQ
Vuc8Cr4CfxJ/bKack1jfLGbbr6lfZPcb1LHOU6l/0Zpbd11TudE5+nTcZdau9Za4pv6tYnfMENOJ
iH/dZZBvEsfwquWiB2QmDG9V85s22LgLIPvswWSvSqw1whJ97Rez3umxWxB+BnnAIC4frBbN+CjL
X35YQYAC7lrLzVAPjh0vThpiCF3W4D6QHtMZZm227oXjGXQFkyAlFqw5uWfgMG61So38JEKlhq0I
s/DLGh3d3NEM9e856kD9tnaX/epVNZ9snU4xa0yJNGmw6enzqn9fvAVr9Dp/9ylKUJ6VDzOoB5Dg
nHCn0HCesagjVxvkhSODWRv28YtJa/JSBW0au7Nj7nMjN3lX++iWprp8wb0uzyvI6n5jRB5yaCnM
BHH7EDuGy/aGBb61G+oFIZ1FmxeaqTybTa/2ja/8I9kKiSfvbk4jc58IKzsjjfhupFcwUVlPqxkh
LnKC/RL86V1epdmqmYUtf4dMYV5gpPwQaBcahkEx7gxVsGt6sMX+UrX7iJgB3l4jiomeYajGVjZe
mlTuTT19T5H3hMFDHdcGcFO6TCkobDZQbLg2nsExZFRr/iaEohhpQHYLtmTooNjGRGChV09v4Ymf
utwtTmNOp2elFiZFhevJcpatJQq1n232HEXJhBtiapgQ+/CMd5WZm4T6Yka/xxHljIaFdMtW7j+s
A1BYFiIvtz6snMSeehbkYyWGJyh6j6WnODace7GS+7el7yZQRRNvMSrZiVrO3jvQ2o46VW/0N288
pHaM4Q8cnvkFOW8LgOl1CNdjV8EMl5Pzj6EXRA7Ds8zEbHmDZJUX28EoeSyE172GaLaOJG38SaeF
kRECK4SWDoJpN+NPJUwbw2JzY1/+14VVyx5tcB7IN9i4fuYzAzUZQIvVpChYeKIx6q3fTN2rrTVX
C892Dm2dagQ5m1ElPkKxjZVb3mHoatAheo6lu/oxyUTPndEfhRbsiiKaZo579Ooj1HaYfO62XAO1
N6YVx3cLQ+axhyYDNbccdj7JaV9MweGZzV2+c+fA/0Si4nPGmOLfkBcGl3hpfJodSjHU/8RTb6wg
q57RURSfrN2qZKWgpUWurijT/q1NF7Ow+201tbd1wir7Mgv1zWh+2Dd19Sfk6eZa39hoHdfWPxZ2
xvYkr2oiJ0lhvvVIdO98ntfIYvrvdpQ+dRb+4fortkht4tLC9xKK6oovezkzfZ+3nam7F9fP7ev9
G8TDRkRA5+DEb4tnExQSTxvZehPeWHQTwobeVtSYRGoqErE+lKqp9g0KIVCNfrZd0xFqtMo22Nh+
j27w5s+YR0nMK4wcVBcQwELmTPdgTO8wU72HbIe2OR82JbOCABgJdrNE06D1Lm1eCLeEX1qOtNrZ
wSs1lBuUEJu1C6dvjb3wxXJ6830CToQ7uw0SmwbhuSrziGIkR88estsAgiUvrBrlc7sgAQMXGD6Z
tjNcdF8D8h6jQ1sj/K7m1IJlZQJKqdameNUUikmJFzfBi2scEcaplz5UesdzN/RA6JY5Jnd72ZVo
2RLOPWSBk5+fU7/tEwrb39yW9r5VE/d7xzJzEzaMP6Ja7Ps2e3FCwz87pbcz/C6/NHJEHdlI6tlC
v6frffpmN4n227+21R+tYuWuL7PmDf3xtTeR24Q19YvXIzS7xzXgmvMIYPR9Z9vNYVKq1LrZqVn/
RhaKQyFwQOQNBcb3gF6wb8z6yMNY3UI/885i4cJvCGp0y/RZ8IOf0ntie37fYRENaCN2RM6O5c49
RwXGmrFUMUOaj76t7rQrUpkJ+7nWs+GeWr+dDoDbEhiR1SttoY7dyX41sFJtGpx4laXrLU5yrPSR
9uKAbop4ErZVcsUJ081ccY5gtlsOW1okhDmtLeiRjPm3P9hZv6mqXjz5tYDTaVTmHovGFwFDf4wh
xWPIr8ZmU/UbpdroagNsJuzVJtHAcdv5Svyax2E9vRMM+7ef+hztMT06wZ78X/UnSmJE7AaTWBtn
7KNc53juwPGKadvDhR61JTEU6jImGOe1lWVc9erctoQFUMRPxJWsyr9x6dfb1e6cWJlNIjFet9oi
hcjiPBWdVpseWp4NGygJkEbiiWEf0RlMuY3/zt6Z7TauZdn2Vwr5zgP2DVBVDxIpqpfbcPNC2A4H
udn33dfXYJxTVRE+zoibqNeLzAQyOkuiyL3XXmvOMbVm1/YpZ7Pu2unNZC+a4oiAmBwLE18hhmum
ohkxQmVF1wO7BoNgS78n1FNsw0GKL0GVS65Vx7RuJdxq3pRr9r4d6Sk7HI9GMT1ljCxCntAdV+hC
2IqytjBXcSjR1kLNnJWzjP50hjRbUh51X4ni7iu53Bynx7C9SZwZJzEio8mLC2R/nRq0npEXFgFS
SjyuxGw9GzQED0rT07BuzQ26elCg+oHGtkY8FtWHXdQ6CqYIY1mP7AgSobkawjw/2Pgzz5VQCC6L
SYoCKhDTAs+VlVzR+20VuOBlplxVuVMfuon9CnRH6jpi8cQVjWwjDNPbV0NJ9K0Tm0/DstSRQheu
TKtjYIE0GhWomu30Iq09pHzhIbDqvYIH088jGpSJ/dQsTqR+jNhZY6RoSdCRoMgqC95JOw1zyvof
bQlm/dqoFldkWrdj5cdtemPhZk36Aw22daROd1rFI75AfuHxuEH5qPAFiVlQfaYnw07Vdak84rGh
mV3dSt9zDnHOaRKgMYPub4syTx3QPKt0VyvVx+myMnvl3I72sAHoVKxVZ3jgcd0Pcns72x38i1Ld
JQhXO+zh8tS7WZ97Mc9RXiVeqbY+Fuzl8WcYnEZe3ibTJsk0OgnsY+irxWrukCpm6q508rWQlFcr
VtZkj6xim+FgKHN/Nouk1fAqPO05QWAkEFb+DGErcvp1bmsQK2raC9I+UtDNa1xmE95CTMYDDIV5
Nxe6clGzruWeyQpxX1hE2HVSK0hLLeQ1jdKrnsOynyTpeI7w76hD2W1jg+kQbSWuoSzfz4OE83PM
r0JJtBh0bZYr3Y4ualcVLgm4GtLheHJVNKJbM6AXldBWPCmEAVuWQBhSKMmOZ0NPjiLMqisyvfR1
K+Jg11YdlX/BbiY3zetokmjI0niZczS/EkNR9m39vrUZnJQiSh/ZLRAJ5KRjc5Jx0BYmT0XDTLDE
cuDhVJ1dq5Hf7VyfLsIq1bUYm47Do5hcXemAWvaW+TBnHQ9wylyPXno1yaS7ER8aWxzBtSeNI0pB
2iAS0JXK+YLMiL2kDaXbQTpb0XhGLRqj6y2ULSH0rm7iJFRs8ZVzi1dXhW9pk7MNRbNXSqvy7ATj
WSi6fubYGau0KoMEZHHUPBLWR4CSymR6cOOi4wRllw5xHxwd6+SqEMu6GL9PlbOJEFwOvRmx1Ip5
PcvayRpyelAURE0TQZ2YDR+kDgFsJP6eYCRuDJnOfqHeWKBYrhtOdZxu7JsktR8lPRnQKNKVDcgC
NRTGNbFByVoL54pvQrqUHBSeNKXhoN0Gte13xCAehN4I9TzQ71mmMAzlMZij+Cq/aRzrGCFm2Dz7
HoKNNE06yZbyujMiOv8jUcDLAPieSfihCRniqwrbWqxNnReldnh0pPTWGVDmd4FRrQ3T5qzUpZzN
AqxLc4iTRkuJNETmEwdrOTavzFFcLFHdzJL4Ukq9PzahD7jnSujWDSpVbQVBUFrLfSPcUHFuQ7Vi
XNX2pqfETsaELSI6Vq/QOcl8X6vRiORv4MRikk0lq35QiijzZAXwwNrQ7Pg+V9jL/D6KEDgziO6c
c2bT9Z4r7Swz6KNJbV0XDda4qdlkZUdDRmHXw+gdegNC8sKjBEXpGsHqsA8WzlSCM1Un8olRpHs/
q3i67hzswW4RNdGu7kP5fhRYM13O+Ybj8uI8zkYR2DdGmvCkE+W3Mdq5uE6A7+ypJJGeOdrSw5JZ
l3pFCd8jK0CuF9jgLme3aFN1x6E0dftKzzxraWwqaAzWxURBBMDijMY7XTeycoHJzSJa8qjmkuwW
TnCblFhO21HDKKur4c6KwhqNOMY5Szj45pv4AW0c0AqzfUA+xpFA6+YduKDwekrZmm2mDrGVe4i7
3uWmAu+h4omV7Ik0sIom/6xpK9PpIT+ZMRklTSn7mWLcTUV0JbMMje1wHXPDrQk135dpcZZH9UIY
6f3S/9w0OKl3uo0rXhvkdEOmU4DfHF5AUwjnfhrHGgOQdK7hhaE8osXQMcljgA6+ILYYZ87eSLsd
MwMQjnC+2NgbiZZmNNzPmlso2o0iTR5tUQutTXpHMnHp4yO7LSTCZSLZcjxLMoKVqlW0uDiy1+zh
NMyyqpHOZdNGvhQ5nbQKuVncqJheM2mERGFhha+MLlxrEZ21uK2OvUW9mhOm6IUNGsTBmoob6knz
gC+lY/fJYbZmPN2p+v2R6sNNqVfqpsgx7JFjfJsv9s5WptNsY/S2Arlad1H/3foB1k8KmYH3Ojiz
DpJPqnTy2tJE6aazpm4mMZL5ZlWHEpKGXydEXnNFLPKLU7ykmKTXFijDYy6o+HBVPpYQ7raxTmii
FDTYR8IBmeBczz7TOvssmuq9Z5iwypFdewTxiCupb8gFZ332mL97jRO8ZXlHTRcRyINsayv1Dvng
/VK56lRlNGiCoyMPzwxemy2aTrZPS9JcSesdN89lYklmk978PIRXHf1YNwZK6SYd8xYI9qAJDIOw
RrUc7xqqlj2vdS80YbhzNEmXBAos22leBUR86zW+etaHWq3ljWn1yR2V/rieaB2vVNo6VzVBotdV
kYKMLSmFOH3or5i2hoMhq/PJKcdwXpsdMn48RcZON0tKI6dL/VgBTGWQBHytpYZ6AGM3nEpUmtoK
TTjTLE6NrWubVb2m8zVdZ03Sfh0yAx3/EAf2ndGrV5SRs+3mbZ8UFIwtQ1I5ZDbyOEX1SCwgwrbU
TadUdiWGwowrmIG6Eu/e7WtgB5NW59+wXUTVcxnYk7ROEQV/U/vKYFFDykXy0oSGr8TqHJFxOSqH
RmsK6qOyOdVtBPWonRbVB6x56A6i0MKrRC3m61LNactA6KMYK8bQiQA8RMAPcgf+HeWGoJARcybb
yxKNdrWuvFIrrQ3Pc+12zvxWGlO7WOH7VZ1ZaDYwtqY3ehQ3W8MMsa/bVyr22Aju2p3oZue6M5XG
RfgqH/Sa+Zini7zXdok+ANxJbfQgEv0910nGQ6Cpd2XhYJUYKIemPjkOOk5zLPt4hdLupYAXoUuc
cGKdKTHJBtU+SzJE9QFj6mzJXlWBXtB/4CebNBEJqlBOSit24eIuCmzlSovHadsXhafl1iW3ab1b
/WNETRs4nac546Zp+4PMtyPiCmNU+BDXjLCjCPNxph8DE1xPl3qySl+P2tAr49GEk9BLyaZjd2xW
qK7CfRV2/doaDcEhB7DB3ISVG5OR4VMF2Z5JbPEhjA1eEwXvMjPqn9Vm2pSFTMLzPFgbJRqptENK
IIcZ4B5KjnFTRQxAV0UUKC+NBSdv1ZdB/2WOJesEiy9+afE3kYbROqaL1Sv1ag07UEtxGyEZqYOj
kpbtIwXYtWZX5IShA7GxhjS9n3ByWcVZEbOzdfG7mYnEo8F9U2hYHWhoXCJVfgdevkAudnLcH+WY
2J9kPOOfXTdDjYoPl31R30LUebWZdVFT6Jwba0fTNxHGks0YS+W9ibcdPXI6n5NYNGu1SsgyhADn
x5nhlT3mIYDHtqm6cEZS+yWtLQYDWqthoZlz7aWW6uxpbKnsIuBAoM3UHoOKlO60ITc8Vc3HqyJX
Lt1Qd4Pr0IE8khmL6ovDffiEg427lNjWL8mAISwZ83RHx6SgBtWoh9kTraG9ZJGs3mdJSmEfCcQ+
VRcdrMjRGS4owQZzpvpEm/VGZha0t1IeDw4I0tesMySUz2C477OS2yQppgzXhx1vRyN31gGU8MdI
EE2SMTN+R0FRnPRsiu8EclnGEpK0y9WK61EqL72hvpGTka2AZcQXgABP+Aj1E8eV6UFW1WCLhLq+
nhD/+A0qlleTM8KuK6vqIkOeuEJdrx7UhUzecHEvrMrMLuo0pYPNN4mlddhZcZK8trWDIhhlhjMq
Md8BXT4scd0xV+fonElT5oVZ7U5mGHt1rTjbonXkh3i0XuOobw/9QL/ZTFF1j1zwc2xAUDJG/Tpr
w2TYJlWqPYd5My6EieiW53XNlBTiiDDxNDvmkcjob7kx7OY2bA+T3ENcNPp42uIYw26KufJ9yFGA
iXTKaTJNmyLoatfopq8SUEivESXAl65E0p+0gh2LQGurn+gtyrayCYrUoWMNHOw2LvjBA6KDdSoX
WAethLTlxnhu9SSZ3BKiStPa3VeLBQ7uJgJkjtI8XjT5aVI1s1L6wlLVczlQuCpa/IpJiEHCoNt7
M2rem1QE7ZYGVLYppM665QSG98wM+00Rc3WEKJ+JQuAoLgkeGzJc3DKb7gsJE59De2jtGMZOlezi
TD9IP2icfJAW8OxP8fxkRQgyGR5DHLbV/NZSEraCJjWnbTOQXQ6V+JgtYw57zPN7suj01RxiGph7
vtQ8QXpiWSHrt+jfC1Ob1r2afaF1ShN4zmV1Q2cPKVY3oRzRglYA3JPmzQA8EDltlFrbtjBov4xa
k3uoxbKt1vcGA3WF6ZQ1W0+cPZgYt+CltO7QVio6qxKmytbEQ3dQkkr3rRacnuAgS/dDIa8w0+N1
p3T9BqvowcBmc1bBW9KfgPGaENjQ5LaFh5W2jkFo6MqMI/sqmFsFmYkl+TwRMyOoObhTU0qOHKzo
3o6QVVIukE8y2zE+LUTXMgXXCxpAlJAqvV6AJyl1nzIdK/RSnlFH7IKh8tAHZuhrqoOad6DLyLot
h8/0TCiMMIneArzQ16EUAmcyzeYmbZw9gOJiIUCdCit6EzPcRIaRoP/hhq0xG2pejFqixPnFeUez
cJbZop+9ElnEuh+TNyMdvpQkPoxdmCCTq7pdYzjjFldo542zoWzw4N2RvzR9GSPpggKbhrTl3HdC
zVdxIT/1S8BiQG2wFvIiHq6cnZnn5zzVbx0HCs1gNbnLDggtERMQvXXjnpTg0M9zWBp9VdyobNPX
Q5M0fibpgadEcrzVoCYB7kEK5Sa4X+7VvLxGbWCsYzqIqGaXCexEN1YmbX0VasmZEYI3VKl+V32/
OfLcuNFQbaxEM0GUBca4VlU6UA40bY6Zti2t56kZXLmW15LM8VXUput0GIcVsMM7NJxiS63NsmPO
9hecWDp7GdS2oJDIUBqw9DpmkqM1FPhIJMnYGnVsHKH9554dYi9Acdt2nCVrLX9DP2NtRaI/hVnD
kalITrIk5HPXSco6qvSA66JOPhQyc+PIWCwKg4oGWQjH8haDJCk83OxV4oYAnrlLOeOaDdTCWCmv
BrXSLo2N0l4L8cqvpXbsviAbH7Z1X45HSq+aiZr0NvfR0htStDU39aVsKmqdKc7oKy21VpiNvjNr
wxHkxPRnUMO/ZPL7ZQ44GcdvBeI4EUbtf57EW03v5Fv778sL/O/v//zL5j+//xqF9eKe++kX9LJE
O1137/V08950afvfdrblb/6//uFfeXZ3U/n+H/94K7q8XX7ax3g8yPNLAss/d/KdCyrYfzu9vL1/
LSBU/Ojo++vf/mnqw7onE5umE+Zq4cvFfvM/pj75D93AHeXIMk/8Yqj7H1Ofrv6hWeDBLPCRusPY
AidgU3Rt9B//0OU/bH6TTAN1kVpYxr/i6SM65GdLn6qrDoQHvIM6CW8LEftnSx+iqIqmFNY7fFS9
vZWheh/jSX0X5TlinB6H1GRxM61nYLVKUz7iEt8hAjZfsORPdFphCIUZpaDdXWHbM2hAmvBRNA5+
k0EuY+c8aaGkbrJE8e1AuVYmsGhGdUW8wWNplPoF8Ur0zaCxiRC92iUM8oRRbuSxgfX0TUOGnJUp
rfoUvMlt21r08aK9nOzQgGe3SWSw8mUxJzH2HwmTlQN556aoai9qVJeehl+Y8SUcW6aqI0UyxS4W
GWk+RZNwTiLLEenpfb2OcN+t2vw+LeovVTaf2iSh0xiF/jyZKwHdLDZzdNnWxMg91zx8J4k7wvS+
GEaknixQgzLxrxm9U7gVu65mGhNqjk+bYy2E/qa1XMCASgb+TRhfmqJ6xxMIxaBhjQ4QPShteaTY
O2awoCKB8gqeZGmk8yqWswdYLCSoCeWO2B8N/S4K1iHXbzUFujirDGm3KO/TcXioK42D4HxXJeUi
0u2PyB7v4G4/zZm1N7Ix3Gix+jUfM7pKWoR+SbrORXAocrZKMs8Ae5XwkoIsZTAvNB2fZI4bvhSI
Nt6DGlRV+a2Q641oreY9U2jqVEE0IubCm8E/VoCN3hESv+hfGPzTpIcCitfaGNX8q5Ux/TWH2LqJ
1PQuqm9Sld8I0gDggqhG8ojZg1OnuaN/8dKmPSzSeDOiQ1zFNW8Vidy8cWKRrbViLleGza4vifrc
1Gp7sfRZd/sJkKDIegXOGU36pgzNtdqF26jGKhbFCdq21sLMRq1VWiAVhZwqtNGJDxwVzNOc1CpP
lSUbQzQTULnCTzcO0fMkuKM1iZlZOVhXBkiwMeztg2RLtsekjL3J1D18oCqtG/T3iMt1l3MM9KMy
exWQdAZlbrYJ/oZA2Gdrmi9kny49u97Hih0gfGcyg6JsZcLsiYXZ4NZnLe8W/aNavGIRtV29BTnH
CQRvUgZVa61SQzypdrPUaQV6LGAJSPsXYFAwXkeFdQ2r42FIIbUESNu0pjtMgYbsF3GjXCEzt+I7
k2krz0davcaU7CsioE0XtZ3+hNsx5pc6wC3pVok1DOeO1MF+chK0dyUNUdzl2ZVRXNIoeALdgeKo
xHG7iQEvYxdyoshzgmyn4CF0G8mKzjRIr5tUn7YcfYNLXG/JEkUgTmdvQvImOzVFbVa8I79IDarV
ybOacs2O/BxaMkgOZq4Gda8QT0YvWKQABa34UujMyBiQHUPDX6NW61jnTG1aU7k1DGu40jLsY8VY
hm7WVKmv9cptmpteR20+Rqj0RlMGJ2d9Q3lwQkcXciCcXwzsXueoNDgxURaj2sOEw482maMiauYI
6eyDnmGDqm3lWGYgk2XKDcxvFHKcLvGhMYqAdRngweERc0bHTUJtV+iYozixvFW0fzqdU3pZG77p
VBR1Kt9PkSk2/698m9SI+W+HoC2V3xGQ77souop4G9tkKpgRjS9OG+UeAbnrUO3lC05gJhDSAfMp
cw88TA4B3kXNIxPmzLElxZec8RnizOI7mmky42vYViX+TkJbadKjnV3rzfBgx/MxHiq4PrOcIx/B
IxdUj0wUfHmW6GLG002fTHytibQ1sW1yVkFinheqb5sjvlfONMjepCPq3RWmz8GVHGt+lhNpj6L2
ecoyENuhONdZHlPQZ4PHDv+kCMvFRYZDVgLwqo9vTiijwys2uBLoC80nKYoyxDSlta4LYxu2zZXo
YDRoDQt92fV3coBwhZCD0nwOgT2sIjT9J8v0rVl6HCOEndE4bysJu5zcvNhQvNqqvxuZdiFLeZCA
CnpyNT5NXX8iVM21sYsU2Hpp7knOCdhmd071XNpLduvOgknoSLqrC4pSMB7N87eiVySK4j7kcR1e
BHMFyGzztQU0ybXI3eCqf1N6dOV0XFW3sNS3ZhzpTodfhnCKT5CKx2eAdNkGBdMD2HN8JWNwZfaA
xUN936kMLIJqEvughLg+p1V7ZQ/RrZ5F5kYWGJ8mJ8x3o4OFIl0E0ZwXPIR6HALM6qLTdi/G19Ro
OzB72RNAl4oT2VOegxbXRWduMCa0rdw79MgtV8IdJqg1Fak5iML8FpYo/mUO/DTj9L2IuZ+dysHG
FtPtgNL5xuTLWIkS/6UkR/eh1Sp+ZZpvU9PWG8eY9FtZHqvrUGdHBWdHaaC0drhL2kp3taCU7tNW
NF4HgMwrytJwY8MSXr3caeAeyy+KorenJki6K0PGvY8ypzqbQVLfjFEsncNMGLuib+TrcLCjbxja
0mOLVuuqArAUkX4UkgODMvsxUkYOXCbpkUeFw/Qmi6boocRUunOqcsbmPGuvThMEx5RthJIikdbQ
qLhbmd0rC3fXsvLuIbTD4qWuFgkEChaGpbAQm2iUPZhyyQ0zl9YNc7klFSZPs22D3+AmmQP1YkuS
2KN4Ql4KksxIa4RJoi03jpBrXCpR0Xxz7MWX0sU0q+0geTH1eEQWAZBEz7Lm0ma1epi16UVygvZr
4oB6HuOsunO6pkNdz3cOIXkfI3xwqzweruVwjrxBzoK3bkSsuGpsXVkI7Awg20qmv6E2qEnRzR+0
pMZaYFTyRZ7TaB/yVLOu13V7ZWSiOskNEvo8TTdG92IQZRyEZC0B/GT2zrDpgmGgAweMecOrUYUQ
IoBz/HoYHWn/fdaOXMbwlRk+yiKsH87O4rCUEJrgCBLhXgp1ZNQxALIV4zfm2YEwCo/Gt/nYjuF4
iZLqpXUQ7adTO7wOBlxVasfCb8MJZZvIOfIxHcrNGxNs0V61guoGRby6aYfEeEoqlXYaqyL4PyHN
BD4XguaZDNSmOAdWcoCTiLXENdnDnOalR0Lnd232lk6cESfTJaz8QMw9GB413dEwb+8FU6OUS2yg
Soqz9CBNeB9pne7UeogvXZcZrtWGoLqINFgDqF8uLBLcTPYBlaluW8vHIrJGFhV1X7YDgx00QTaN
H4su4rUF9fhQwivW0+amowGooRD27GZpFLBLzFE3+MDtv5qjoq477KP3E91WCEXoIhMNQyogWK/L
oq1G8DTzbucArw8aeKkWF8kpTkVmb21TB7iQdHiPnep2HAYv6c1rJ8K/wkM4B7iNDUOHlpjLZ72J
zFWG3Y+J5FWFE0auT0qRUIdiuKvoFXJVmamDxiruDeQtYaGsaY/tOgHHDDNkmZbCDyQobmGDrswM
x004yPtMBF/mGT6YVbY4HPFI7a2xM/HRF871GHaZZ6oY7JnoMN/7opl1dbQG1soyUgiA7/LpkUPF
I5v0gY7w6HatsVXtbxXTzAtM7pAWIF7Pgb/7IuU2Xie8c8TzNW4N37g227ewUuZ959yNSXgsBmmD
UwWr/9gMtEAggwjDi7pRBiLgZKtZwy7cPIwOrXxBLUj7xeVcd6WOc46VioK9qC6BPeyt1hpWRhWI
d4TWkBGd+FS1y+bSflHgSBw1OzmhgZ+9bgjKFWg1o7nXGhu9MvN0kiGOmBT22txBXygw7appcusY
UrSmtzRVnDKsIndzxdmnCjzDtdzCGnxPUeFjER+fk7oSvi7PByUFOihl5XqwuY26Frh9XUdkf2V9
xCQ63+s9tTd7F4bDVcVD7JWY20VTj2wM/AgwqNT9pgKX3jw3KS+vz5dmtkHP5rxNp92EQG8fEhFr
x3qq4vLPCKb/3zz4h8px/Z93DmAAifn9x4bB8vf/7BZItvUHB37NNkmVJTEXHNB/twsk2/lDZYsi
4pRDO1Qf/uQvBpBi849oCTiEw5I5ohjEyf3VLlCMP2zbomA2HMWxaEL8K+2CJVvtf2O/WAocfgBj
RuzU/CyCmX9uFqDWCwkvkxu/laKdDTRV5PU+rObf5K79nIX218soJrRXWzc+yV1D7OqoNPDQCEqH
opU36fQaaF+pSa9SPTn8cO0/STVUfoYa/fVqhswrgdxy9O8dkh+gRgkfCZzR3CD7sM6hYptrUQ2P
AvnG2so4KtZ66Y0JTmp9gmpkRwum51kJMhTt4lQimR7rG93kuYMQ9Irc/K5tpC+/eY/Lhf3bhbfR
HxDvrpIRx/3yI3hJGbRAJUai8QMHo+4ETk2DR8e6iysiTqXbSKnuKkXdgmC7KRN8xDMIP1DCkE5i
5yir4w5yJd4ig30pqopuoQr+5kv7Hqf58T1yjynoFk3ZtI0PnaRIR/mfmFXjQ3TGs40kQ+nqTQ9g
Efmdupf04lGnCQPOYDlVjCeIppxTkMWPgNDqZQAqS91TVFfPMBoAs+RbXHTjypID1fv15fzsG3e0
5Q7mSbNk80MSt2QgnUvJ4/ZDVc98BiONJwTTGg2NW1I41lZnXLyMqyhAB9n99YsvX9XfLpMpc8y1
gHmp3xlbP9xuCHcI0QrKxk9r4edmwHMkPf36JT4+pgSMK8x/uZ9N2oskuPx8t5iE0umRBjyHCfqh
m5qtMBJfKczfJBIrP4fS8/OX19FUXZN5cshY/XBX4slhjAitwq+d+j3M7fLUQOPzgKvmLjQaiL02
SBQxpSGnKDjLVVzf/PqTmixsP13N5S2Qzkh7lQuq85+fP6qR5VbK6bP2E91JjmxVg1dnZf9qD9O0
gSlRS0ty6PQgSkjJvRQoT2GyVDxpZ0NdTMpobWapeO8BeZb4e5FfG5k27uj7DVvEBhmgZoarzyOR
0vADz2VlZScjtxxfSfrdHM8MvOEmyAKJbtKXiq905qUrpc7XwlB2h9C6oLygdzAH93BqICzEaNTo
9255G0dJZuA4JRIpasoY3umtDEHdjiH/6UvmX1BcEJdbiBViGeN7zKSpZkLYyOjeidL2BqvY4RXC
3KiCFzctQhXbRHqQBspHmROih/HwFZtkuMSBMMyQJc/s8e8OqkdjxzkaTvSbB0tbnpwfb+7l6zB0
Fm7dUhRMoR/uvCLr7LTPmtpP6Q16ahwl6y5m/s/SgHbQWFOd3bSRQ/rByPTQLcsIU29e67uo0mQ8
OcaXrtOGy9BhhkI1peM0ypjQQU1Ht8JUZ+rDUwNdB9I6CzIfWXoYa/6wrMMlQ04Jn8FJTysRd1s2
EcMNNeTioWx/+/Vt99kDZliGBsmDT0xr7+e7Dg/IaMxNWrOANJxoQ9Gewrm5w/rx/usX+rjuf7+e
bN2arPI/uv0/v9CgAB1jLFD7pZwmW4RdUsfYNaVt2cmsWtSEoNaa9CnmPvhNQOZnn9Fk8KDwYC+z
iA+fUdaKWiEcEeqsKJL3qrFPEUeRJ+jQ4jev9HG750PqmOgX3iGr1d9eKZgbo8WoV/pzTo+1Q71R
Ml0MKTPo7F4B0Pj6L19UcyEYIgpnJk/2588XVZH6IB8SufblVmCT1Kw9vlnGDiaRTKVy0hNl3abZ
bz7kJ5eTF7VkGfUnQa8fqwzm+3E6iqH2CbZJXMeMj6ThgfjRsQD/+uN9tiybOCCWZdEglHqZHf1Y
LBgDlWSVVLWvWuV7OCUvmjXMvmN0696pQ9cYxt3Qtd8qGWQTuJy3X7/8px9U01mQHYt81Y+3rAkV
yaod7ptaA2NkGCczagl0GX/zKT+5aUxV15mC2Y7ObfrhQyKPM9uAwAqfxJZ+o875FwHIp1iCQc1U
uaMn6Kx//cGU5Ud+WNyYjxns2aYBU9P4eN8oVT2PtVT5ausYD2a44CqbXUTSEhaU9GaaEGdKmlnu
zCFUPWBP8ZNNEOnQmsXGMId5F02l+ecAlvEo88+rP1/9x0zuz79sxooyoCnr79Wr2UmggfAw+GpA
VpLVEUprTy+l81YjMVpZ8yh5ukw3zcH6PrS0QH59UT79GhxT08GWIp0w1Z/vNQsfq1HjUfaNIb5p
nQF+zHRUzfw8qeFrnE5/UWX/6ef97DvQLPQqfAPLIWkZZ/5QPU2mFLIDGZWfzs5erYoHLJO/+Z4/
+0gAWNm8OGqpf4sFDk2I38E8YKypI33D9CXH6A7FYVCmx1AOD8j5f30N/3YCYQE0f3hF68NSi/4x
H2tS+/wQQJ9H2l9/KesydqGcvzRGqWLms/LY1wubjtOAxpFSrjOTJwSxZ3IB8ccYox9YNLUy9RRW
cBZqSxu3sSXef/1OP3u2YRWzs5vKcgj8UDhPjQJlqO8qLLzxFysdT4NWnY04uv6/vcyHmyrpusg0
u56IyaZCmUq2TpiOWHHpYP5mFfmkfDR//EAfbiesQ8BNRz6QmOc3ofUeLvpL2plfcCD87lv+pFo2
v+9zDPWRxnx/kn+4dVEJqRG9PhxGGg6gXD/Sl4NSkyjnxjZOsp3uJFLNZaFj+TDCm19f0s+eG5P9
VbaglWj89+fnZkBAPcgltxhCFNnLTbt/bbKxfPy/vcqHRbloxahGVGY+NFQwqYo3helvDh2fVEQ2
0ZtLZjf4Ta7Zzx8EJn8VNBWcyLobT30xPDnjfKM08ZUVBbcyRgzXWFrWv/5cn66yts44UedVcTR/
qGsJrKQHWFqlH5Cr7kuYSr15uskpa3ejxeIXiJihSaNs4zzVdsxd737zBj4prOn4sLTJiqZSeH44
5yAZDkZ1xO2XlcpzUaUPEqPBtYn3Rgmze+KRnvRSfGvh3eFzIyUlKzL312/B+eTh56zs6Jpp8jZM
88Mqhd8YNzEhGH6BsMOf6/RdzMpNDwmMiacE5iGaGHZY6XU11No+y5LBJyAYjL1ueSPnVJdmSnLd
TAFIryrHjmriOG3gdo5QB7TSZACCu3fHrHgN7qNk8DefHQOLAvTQW1JdmwNszS+TVAOuHI3DODqJ
37ZYByoQNbikAjBtWi+TZintUkhXj4QocaYLRQBdHsh5xjdmkjDlmhIDQ6EGzM5JoELkntwOETZa
s9CvytraxVER7SPHoPNv4aiMhuyUh2VLZmqSIugXtFrDu7FPSb5ItP1YM8a0heaTyoUCL0QQmM1m
D3QqkV10tjTDYZx5cSTSTS9Vt6aAPjfRkt0Fs3aJRiKE8ZjkHsbS/Ok7d1guggMm6sFvZkbfRGcc
+wLG3SRLJjEEHTYRfDmE0LXKPqnhI9Go+MbA+1U0yVnLp50g4NXF7Uu/uKiNQ6co0g6a3L++89sy
ReYCH5fZkD8860Gca//F3HnsSI5sW/Zfes4HSqNx0BPX7qF1Zk6IiMpMSqPWX9+L+W6/G+HhHY6q
O2mggEJVItKCysQ5e6/tKZ1Qajob8RKcNGjWILzT6whGanzPT535CE+sy5IDFxJdNhvzWeHjl+9K
DDhxWBbbrMUuVOD2wpuio/dIDnLqIlS+2ZlL/FTSYmFGGmVaFFXZWzl/qg/vpmy7CqE71SJnk1ma
KzSvyZrCV/xAwBFiD1Rhbckfii7xwE06d0qpXwW+F3617Cowydn0izAlByI2V040jDdOk2VvtmYi
4zEoxccSMPOZu2ScmClocjFNMEsZfKpHE+QoVTKiLiq2daEupVsc2kFryNMMUQwU6EukS+s6nuKV
V5q/O00+2FXfnpkrTkwVEu8Km3+OIBRo5kf5/r71wPaa1oVUaCr6nw0u+MYhm9qVZ652fsmOtuQS
ZS/zIUx6Kg5Hc5JVF0Xb50O+Jcrqh4idDQeOMzvseWr/NAQVddOmaQpN/+h+Uq0o27jq8m3Sm8+Y
DeplmGXPaR7uqMtEi3n3Q8gZvX+nPnNxp5Y6MS85uoM50Pq06CRx6ln0praYiw6JdH6lhf/o1Op2
DDMkOCiws7i7+nqWnz+iT1fr8BLPxwlqRkdPLpGVnPQGxiSAdGxF/vRQOvj8osTb2H5/ZrBTt5ZG
AvXgudvxqbrRjui/BukVIATFrRa3CFJIFUkscVG4+YVmuw9WiZCeyKWvL/LUjaV7IaQpsC9Tr/r4
ejq9CHPNRmGPyoFK77owfSjuedQCSzPWzkxnrpLk5etB/5xIj24tRcpZ5gk/gsrz/NG8+yiSrla1
Mxv/uslL9rZWXxoGxzW7dt7AcZGGQ/I1+aboxkSzo7xE4klyYYyiW8II5ba4Xknweapoq47TMqgs
6O6Nazl4Qpnuq/gv2y6oBWrYEjXAipmwnKUBA8RNnDfkW9/dYrJWMEyfgKdAjyCGaHITbVtrhLBh
4H8tsHnDv8Cy4STygjoNQEc7CfHFkb1Y1aVEFFHNSk5PW3VR+fD17THn7+jT7aGUxiHSs0zXPvrO
nBTfG4TZHAcuKAodxu3CnA9gBWroipSIgz22dJl9/TDOu4NQM8sfWDQ2SZ1OD3qIXLHFkenmao9P
Nl4TqznTTXB/xJH9XcgY2FcQeSAIw3OVshMLk8fJV0qLMoRFy+rjg20CJwqTqmCVEMQ6Qseb6FtP
xgocdnApC55qW0p55ts5cWg06LPQE/KEQJ6oH53FUoINzWpy8i2ekGbTDggITQKOVwXrMiWQQt/g
oEPq4Gg+vfmIZr3BySKOAZl5vvXkSOcNfOBz2/n9At7cXVwQZDiUKZkCuaedWUlPrErzJsGyBPUT
yzOOPzk8rEHptna21T0KtU38aGU+qK08B4ujB8P8v/k1G9Q3adHRiCnVrjd748y69HnCQT/EXsXj
ptGqOp5Rh7gsyMjusy2hHRcIP651PVwm9bhuQmOVjd5lT7iCgwbjzEz++fwA6Ejqrk2R0/ZYQ+YZ
6d2371RD5Pjge7eYjKKFZnjgEOFcjA0Ox+CNNJEH3lJ69u1V2py55k9r8dHQR0eXsibKl1gllshm
JC9k2GOIvuyL7swTPjPMcUlcdmYaumXCR+B1V1naUlytt2Z+rt70acGfrwZFrss8yjwh5j9/dyMD
MhtbK+ZGYpSp9mD+8gt4pmr99WR0+nmZUp9b5iY7wHmZfDeMCYVDSCPO6VMkG7OxH0JhX4sofOuQ
g8ClATOZBhdlVe7MVv6jwVnwTdc12Hda861+N3iRdg2HgYDBC+2QtdZd68c/x6RpsQ+/lk25h7yW
LmX1SIDY/syFf9o9zvf33dhHFx6jXANOwNhB1G4cDxOnmDu1HPqQSGVd91ja8bdBao9DXVximD7z
oXyaSufhbQOuH6ddlARHiwBRjsPUA9DddvItBNmH+f+iL2/MNN65CG2+vtj5Wj6sOEeDHdVE0Bzi
c+vdbKuyatlJVOAd4Hdk6wpn83821NFr6+s0DzkaZtsajW3eK4i0s2cXc1R7psx0+qIcw2NZMGCF
HM00lt0WpQDni7bNtRH8CEwC+jhwlIUmagp0dP/gyuZWMF+k6bnHJUFFR3KGUWTb0avaTYQka0EW
RwH0U2GkHaz0zBt68vrejXf0hrh90rWm4qFFQXHrGv1VjW2klMjVzGb3Ty6N9oLlsCP+1EfBe2ai
K/OzLcmy0A+kfe3h8KpSRYx7cq6Z/mlPOr+M9BUoXoNElMfPrdbMzPe8+bpGMKEkPWBqFteth+O0
nPa4HheJZj19fYGfV2U699QDxZ8WOsGWR1+AXemaDlqQhwdqhFQSbVX74VtTqrURFHvNVpclNN5F
kI6Yr9yHtKvOHK7mqezoE/zwCxx9F61d2L2O3m5bAv2LUrGz6VCksr//+kJPrBq8MpzgKFnTPPhz
zn83o6almEQ0cHNrw8A+5NE7DpL23KuJ4Orz5VAklOzL2Akaf2RY72fuugEmkSfsYYWp/Ygi3b+3
Y4Xvj+itFO8gaLvwboTavB6t8a+xiGneUvJbJWZkUfzSH8gb/y3zAqi/xCHiyrjaN0g/Se8sHhLs
Wxt3qnajWV+UuXUVD+bdmBXQISNBbpcRdps+crQF0Lk5gmaAmWOQeOibxRP1qfqStElv21Du3gQV
CC9fZc0seYHaI5okz5bgFSMcLVgyAGYm0bbulPyd40/dVSlm9hzPJJFct11rqYuEkQAtTji40Xga
rSVXU2ddwIFtNl3ttbdguNZ95yW7rjLMbYZJdJ2o6WfRJACSfPsb/u4ZAV1sS6cCvK6abitt7cmK
0/SSh/QDku/w0HA6BqYawFSwimk3BJWzmHBp7ATMxIXppOW+77Bqa1qDQaKMyVIddqR8EqFL7sPC
TdvyLoxtmEOZ69/YtjK2qOQISMPju7QdTk3CQMIdQjUGJP29qNvHXvO1hQVM2/WNfWIUGI3EaDrk
ihQCvYHpwsIELRqhqMatNat2A228Ij2FuCy033ehDwwfFmp1oFkulyVf2CGsdMjzc/EQxHryS5us
8iAwLl/rFVvPGTIztkFFckLjrEVgxpfSCYBXKXtf6aEDCL7R930WXBoA5aAlIkCObEwGmWU8WGPw
6ivIe3H/EBlWf4gMV+FlrfJlI5O/MjstrrupeuOYDXSAZDB07KRy2VOztaw0RjOe73q0BWvEoIo1
MBmxiUC0BkJKVE9s7LoCL6wJvkhA+ljjNHLgZmfWThPZDZV3nl1PytY2gn6zgDrmfBsLm67GEMTt
BeIcTN3S8jdp3EzZMjbzfq3g7/VVVD8ZiFywm5TYtF1lbg1FJoo72fnBbuthp6glBssYJ18c5N9y
WaebwIrBVsm+v5NEl3A6tNq9VvtXhRj1lx42zSEwgwTibmHhLYB0tKi9YaGNtn8pMF2tfNvufzhZ
FW8zbny91lEBWKTMCb3cdYOhXQlogoB3+gpMuuGPC488IhNu5oZMvPoOip+JvYQAZs5jyUzNG6A/
4AFzpqK4ULQq9poOxotYoW2MN5Afz59dvdkZqs9fnVbkez927jlHJ8/0NuGfdigg92UnmtfQKtQ6
xu9J9ge+5V9OSDo9Hri+Kw+eWfYScJkWL5O4fYxGY+dSsFiYKlw2/rAuyIhRxGFt0rARB7jT+MIA
sZS6ge6uSF1s8+50gygQylmgbdqKZzJZLSfksgZsYLSc2BaEnKWYkr2O1I8SJnGs9f0lIJPXRu/F
2m9YX5XlxDjvK+hGTYG8bBtgpbm1OfZcu6B2mDOqFnwBBk94RGoyN/qUU/aUQYVLx6yRKAUB9DvN
bft4WVSDi0cwzosbTUNsjCWvO9QG38wG61i2JiOjfohGzdjDzLABxyo7+mvI/Rs3hOg1dbVY550N
GVn39TsN0AGso5yZbFQiu/Tjft/19bUVAmLBgfPTgTVJAC1IjXVRepDttMihJon9EIxA7WAayZOq
v3ZwlSeWWtYNJ2hwEc1FkoQ9BlTfBk+LyyOxb5I2vkWqeNcT6h36xUtRxT+rsdCw4UEeTtNrGcyh
b/3Bngp03JFA+E4c47KtjBdtmijL6EgwWokjUaTpYURms51qch1FejdhvgW8UWVromjIOTLib+gR
akJQRLNJdOPFdVgxIBgW2DytW1lzDBm6Fh9j2NxSs/sJjcZfDDWWBZK89kZo99BR9GfMCJh4Gvc3
A5HPjJStIfLLL6KnrLVXvfXSNRNKzKp9qYV6IWxh3g1rHJL14r73modEWleayhLQlvmljNx1r9mI
nsr7rrFJFkAP1It+7U8jTWnIldwZY/TuNLB/uv/stVW90PDbpXm2kbK9ykRwAFJJTJLXwxmjFrVC
W46xogov4bcs/Ub9IonsYHvPIR6ZsvCesizaUOvGS4fnJw7gtdRXQYrfx4FhINtfepo9daRyhr3R
H6bEnIul7OIForHYeoBZd8HqvzQ4lGIdhL6gX1vBdwzBKZ95+NIV4spKXEwWfVwu+yS7NSHOAwCo
VkOQZveawZeeTOrZ6iDEj3JrYH+kV7wUXePQitL+CqFVM7sG17ahVnZkfNfs+s5OoLwzzyxaKX/w
Tf1IunHpusm6GYzszaPgF4TqQq9A4gWE+fliQ2CwfFUABBolwCcZ4NM7Xse+0nZjah8a3zF2Fv9j
sPz8NobNsyptB8yJTgA6YewRG5JV5jUAVUYQgractnZZ3ycZQJOx7g4lvfvmkJLHJoZtKLqohgI1
dNGdo+ysIskOhki4RiMpNkGUTAcqmL+/3oadOlbPwnag/9KVbPyOalY+cZytNlIpi83q0u1IkenR
+cnvJuFBpn6DGvc5sPtdK6NzZ+oTB0t67pR7dQepDF2rj2fqMsMFwWuUb+sai08od2lDGLT2APv6
2vPFrQVZyNfpqAKu4VH+MiLnMFbuXWO4wJNe9ZS8rHOKgM+bX1S6RMnMRaH5eHF0VAPmrwWBbLNt
4BOgY7agBjPstc7m67v+eVNqcNECYbuNWpfDxcdLTxLT9/wuzXjxm6UPIFLTmCWmexKsFnoXrnLY
NV+P+PnCdNQztg6fhoYJrYSPI9pzOnszV096R+wlKZVstq8mzVl9PcyJo+AsQfYIxuLCrOMKaBhH
2PZznmlXtzjZnC2kRtSQ1Qab85krOvXmzgczNj/G3AZyj6podo55vQEotHUxmQnhb8T4ambPdo2b
0CJDexlimB8pLRfyXN9z/qs/nZH+PfSxEJMMPT+LGu7mmI4XQUT/wMOr0/jFvidCEwJNTR/UPXS2
/PtH7ffXfPzN1BqBsaoPczg93qNBnIKTFZu2zK7NoTl8/ShPvTGUECRfKMcnRPkf3xhANAlxDJSd
tIyjpmXccURZ5rK9+XqYE7OA4xiG6aCK5Dket2ACMzfERHt/2/bENHovBI3QcrJ2YZ2sE809I1U5
9dJIfBCzjYeqM4fPj1eli9Y1i7ThOxjrg9C7g8o7bVfJ5G2qiO5CyoBHf7SegN8dhHtOB3rinjIo
nWtp4/5x5VGlJAkhfOYq5/FNio5AMyabGF7nsiIu/syX+HmK0fEezfU6E0kAHpePFwrVsIuGmVUb
dpNzUTgKx60ibxENRbRLcJuupnoa1nJqxJm20YmT/buRDf2olQcwnLkBK+XWreV+7h760t5+/dKc
mGbmGhCPcSalYM36eHHBJMoUE3i+hTl4kcFXsq4Jplg5wjoz0Im3E3ERyhoDRavtHpt8lPCq0O+Z
Y2RSfTPL+2pMfuaAJso6uHBrcebrPvV6eJwwBL0rpNfHX/ekzcEG7K63tMyWFWzvChJgMJy7eyce
0Hw+NNGQ2zYt16O1oILnjWGZTw5Jwg+yrYjms+++fkAnh6AlQLEedxYVrY8PaEizSS90hoCIfiVA
okPuko//2RjzS/KughSYQyaIHGXnosAdAGltknNNhxMPxDNRwFNs5N/2nwbpuyFQvfQF5Yxs23j6
s8yjn11h70J9/AerM3//7AfkoIpm+Oh2dYNUgy4YJ3OnZ7D/b51FDieq8fXXt+z09fx7nKNb5toB
nFAI5FukOqRaJN2ql/KxpKL/9TinH/+/x5k/q3f3TetHCw0e14PF7053rTtNhedaBSfHcLAXzX4q
zzm2DLSjqITnz+uT669b39yVpCX9g8tA1+RRQHSZbI5qsYUc5YAsgQJwox3iJrvsOnv39RAnZjJK
jYg6sBE6XMvRZKl3JBMyFWTImdLftk/okQrfylpdTrjDvx7q5A1z6c+xrbWMT306oyKincefbQf2
Jwvol4e4+9taFSQxqGMsATyLA8Vson3/4A0vT7wuIbkZHdI1hMES/k63scsIaqw8U6g+dT3z5g9L
nYuNwz1aTEXfpI6X64zV6HdTfR/A1/36jp36XGzsIa6Nf5cO9dHDIVAxF4HT8XBGdTmfKnM/ocQY
ndG+nBoGCYqH/gW8DGCyjzctRUAiiUNkV+DGCzsfKFFy6oFx+vXVmCd2rSyXLrtzuicGWvqP40zU
wqWf8gJQhCZ1jWpiuDENd1EUJSgAAlKAktPvgJLg7B3KOUZgbvua4A9wEwKAJSmyyV9qmvcQ08IG
TzOZJODkBRDc6pD19gPE/jUZirvKaheGdd0BtPz6Ek4sxx+u4Gjdr8MaJYBnZVsS6KguvzXkvsR6
fmXCe7bNavsPRnOQsmGo5Pkcn5kCr9WJF+BljqpopU83gO8XWlguhvx35J1rEp56Cdhp/M9gR1Oz
GrDvyYjBdJgPrAdgd92FK17+ySVZNCLZGKKiPDpzZ2HS1HLgBg4QE/lgloMebgN07wV7e8A2X492
+pr+PdrRF9qBKI6LnNGIEN2QmbB1tOfQPDOtnR4EHYc5q+OwOX98q/3OLVNVIGORM849u9O9fAWP
4cylnJqn2bH/zyhH307aTXrtQivejqSH6d7FRAKwpNRr2P/h5Ry94gXi6G60GKiz8pWEhWJ+d0CE
ff1gTn5HKJUsiUeI4v/R4YC1TnaqNeZ9QL3V+t+WKLe5BnnIGJZa6Z05dJ28d/8e7dhLg3aB5Oae
0QK7XoMWX034QUdJ+l/7t8WnrD/evJoiE6GvePwyiFIvLB360BaTGuDPHnKKe+benXzf3g1x9CbU
0P70Tht4E1xzRVVZ5u0qtP7R+4Zhl80nixsa/49vNf2cyKe7kXFOvSLAAudGvi50TsXnTJAnHw4L
nGTpge1wfMwP7NHNhMsq2tByI1JtPZJ928AosdWZ1fTzSNTWQNCzOaDf+6kEBVDN0+OIrU7miI1l
lfu6pkNStjcxB++v3+/PKx1DYRdDKm79cep+vHudCaqmxfIG/MbdyHJ8Rv6wJWn5WkvCrbIuaddm
cXNm0M8vBoNSYxO6jlAXrczHQZPJS4XKJnYLybTW3RcvT69V3Z95/T5/uozisB6JP2zQ49KhZ5AR
7CqeVx9P8LrBcsdqnegvUQe8maiRr2/kyWvi2ExFFEfwJ+V6ianMCQjAgC6SrAyMJqlGv7Af1n97
GINyGh8stUNEifNW7915gS5kmoTxCBuU6B123JeckhYA6c9MRPNf87FsR72d3pntYBtCRTZf7bth
9AmFbzQjSINaT8RKFnrzKGMSbf/+m2DgJ3M9F7G9QG3/cZwg69Ko8eBYqNx+sJ1iZfTOLeaWv70B
nuX1Fl4IzvHoU47mCGNKUit1LYWCNKmW0kEjGWnOmfXoxPvmGBKADbJW9ODHMsmG3JxiaCa1Nb1x
7Zj5pdK9S+DqaxMGS2Znb1+/CeeGO7omjta9T99Wbct+3NCSuCFYbjF3ATzQZpCMv/+D4SCOwO+h
WI1I5OOTysJcNzvRMRyAcAg7W9+ZtmFmge6XEGzrMx/viXkJyQszoMAZwXn/6MUA3x72la7Utp8U
lNPg1ZnKNfK+petcR+O4a0eX+IVzG/8TE++HUc2PF9mKIpnGPFNb1AjLIppQuQ3rsSYUWon//pD/
Fj/qMVf88xEg/QcK/W+69P+TOv2BQb39lV+/ql/18V/1gVT9/wua+t17N5Ov/0W0nn////2/FnlT
96/Z63u+1Cwe/xeN2vsDlub8h9SePaZu/V+8lOH9FwXOuVPEjgaDgsmf/AsvpRnuf7FNY71hTzqv
OJKn/i++lGaK/+IsyVTKD+FslY73dwhTtL2OvkoU4sxmSHx5c5nYsPZ/fIN62QR61cCbc6pp6FaV
VdXJG3ZH0Cd2avT6EhtiQC6pj2mGY5JOItbCc2oA1D3ZdzAJSw1QU24EswuOm6ADetaQJnhBH/ho
OQwP5psy0/YygInvHRAqpxLjRVc3T+7AUri30LW8RK0x1DsxjY1/5fVB+qr3U0kMVReS7KK0Tr7S
i1XQsVE7+YO0X93YCkkorJNvkZs7GxjZ4aJMQpyZXeYAxPHVm+f10XIaIrmSbhpfw+2MvtEUNRau
0ejgTj3rRcuc9EdU4+O0wYncVmmULdm6NWtbHxR3gDgNWvVxeCvHDscjVi+iXLHFa+jWsWcudHfU
Fm2r2Y/mUJQ3ldJ8tUrLPLhryVu5UB4d8ElMw7Wb5YSnTMQdLuK2dgHzd9a10Td1ByZ5ED/1sv7u
mYSnsl+DathXxi150G6+cHs/3+T2lK1HH6HLwm7LYTtRD+2WTekbB91pG+SSIpc3tetHJITrxsJ3
00enyMJ9RrDMI7VgOA1aKYOdJXq5HsdIPkWdzs9Vqo7XjvR/V7L4DjU6WY7thEOhiGFvGoIwj3HA
IIA9c68JIwWnUSRPwuo3GhnrYW739cKaAmINNFq2ocicOb+jvGiKSCF5Utpqsur6CRypcUOQzRVs
E2KdnGTRjLLyVuYQBc/TWPkXKuC8v8j9Tv2sujBaaVU67QxLgd/SYOVdiV4b2oUpUFq5MSkvIb+b
WsLjKm7quhsOtcvTGtKJjN288MJ961cawitTe/AEjW+vpglj2MhAigwLIdzkaVOGLXFbo+4c/NQk
8FR248ZKzHXaASsXCFpgKmItsUL2zkm8DdzC2NfW6K5kZ11lMFRXIvHGS68U106ZWRd6iCwBBoO2
DAFlb4luC658isyPWeyqaz9v4p8TMcnNYqxbtYfLSvqdRdCCb4fls8hS/X7KymJZejL8q65VuaoB
JBLskDurJtMJ90RnvBw186Litt1Glqz3tTJdrDlTecjGJNpUitpioopdFhjw02QLyCggEHcRoxNe
lolZ8BCUW0Ionu2QDil+gvQ6vqmwfuQEYdyXWk/VJQ6AbkTjkwn8djEveaR05OG4SmV2AMNpXEwa
+eq0gn70lh3vG2WReRt7/ZwrnDrAuEWy6tNiuJEZEgcLNtYKuiyFfE/fTpOubhqi2TddGVtXROV6
N3WQTdeZBqiMbOP6Yor0CSiN8uyf+GiBrOt1vwdpEl2UUUhWklt/MyojWOdlQkyeOxLDbAQk+lji
OSBQaLgIAi8Nlj0KP7kZePSHQNdgiXrlWOzHwH7M/BIcuhdW5IS3wfCNRD4f9u24VmPJIw8jP/0h
B5NI85gfa6oM3RYstWU+BXxbYI1hIzg3MhwgZSNZWmWVSYYgITjwzKsq3vuVKFfCD9KXXrTWoUS9
dJEMWoI/DAdzbqDUcaufZpe8gQJ2b0nzDjdKc6JlXYwOQddZXj8PKp7GrRuSBbgJbNdLdGr6aqeh
TAzmdojWt2+1kYTdVpBDM5SrKhguyJX0jVVAKLFHy7ValAEalqYb8tfEHoNl2hAmV8a2uPK7jhCy
ONUB8IZRady7tecS7cI9JPAt6VzjcnICZh/TqtFHB0gLwzuyGge5MAJCYa2eXHe2whsrb6+GLtzV
uV7szKrYgwe70SZ4Wj6v384MRiBdhKUm0fhcBKhioKuKOaxZjzrQ5e4bLrpDbIebwrU3ccPJvgRe
rqfhdWAqwjzy9KGxqMcM/rTMiZLWS1QUaYiyWN8oSKl6me/Qri6kO/5lRw+6zzwnne8lyR9DoG+M
qtvmnXkFHWaTxdNSpmptEUWax/Ki4Gyg7PSiUyhpB5w0pEr6U7WdwnI/xpwpa7Kd6TuQerosOm8N
SWiTkdWNmHid9e3SI0etHTuTHEaUTTjjF8VQFEu9rg8ayBSqpHiPEs2/J4GMycHcJSxEbeZf9mm+
0uzxttEqkuV0+5EJDg43mWg+0q6QbC54sewbswQZnduK8c5SvUXgZ2GtkSFi+M+ydSezm9KyLvMg
fkhUsqnAY1VaXK1KpQMm1FP7Ok2d8Kdm2tN0iJKeMIiKxTbUEqyO0hdPJRB7b50YyRNHnXCXVj2T
oGth1p/E2JCjMk2bqo/U7EvRwBwUybIKXGftNN5vMyvVtlOevpwy4zKzg7+wPqCjz3sSgEOfoK6R
vChv6N/8IW6ufLDgy6GtyIArQ/9GECS1Kl2q4JmVH7CkZks0de16LiyQO2AfmBZD8gvQlUTFn1wZ
jlk4gIOC2rZbjcsW8+Eq0SQwAiso1jlBruue9OlvTdP99Kf8yoiGvSuT9m3KLI4W3g2hXObO772K
jyl/cHT/Ac59vWTz8trEIlioqisXqKCTJXqqJXPoJkzLTQ8E2xj06Sp13XEZp/1dx7roOZm1HDIm
k3QIXmi0BKuhcw+Q/w6BX0OHti7LHqA0OQY72SIylZwLXnqSeyGfd5BwyyS7KrPRfYVm6xxgBVPM
aPyaQB1wkxurTFsM3K3xPbRjFnYm8dqKCHhHtclWqCvk79oozEtar2rtlFFCmp2ufSeu6YqVBL4t
9hAgubln/4pmIQQpUHNIb7ZmDuyXmQPMwBX2D78jmS7QWxy4RHAiYXfRLPWhRKkXkH3j+g996pnk
gDP7UXFGFTp2Hf2ACscqWip1K0xij/W22cQWC1NUTC++R96xV6U3yTQtCqLOfjQT2Qi0OxY8+8uu
n2IEcRVqUQ0kfbSRetmSllVvQoyQy7i27pxJmdcKAK5qMegp09C2JCoyU5ja77robbhv/f2kJ/et
45HLURi8v8VFk6Lma/PVEHrJ75jj4FKbNDHHvCWLIJqIc/Ny8ow7dxWyTV14HR5Rq2q8BbTu8amO
ynyRpGzEihGcf2NY36WhfjvE/W5KFcvdiOBYuIW37FX5ImLivILuvwOHsez6qtpwCLOiVWfrJdcU
VsVV4Q/pYUoHA4l1/2iabKGEsl/JZCDlu6ynfdLpKAm7cql1xn1YyxuU3tay9EsSrKrQrW9rzL+b
BJ8k4JMG5aGvCfCOSf4zMEGBLA09HJ8MHQLUUlQ+Z806IxBcphZgNYKRLEJgx8t8GJq7nDuGutYu
wW4PiFP9wSPQo7dW8WQSCqF1/HcL2l/bGYmH2ApoeLLzawcBXpu7xTrimeo4IrpRP6QCWH2pEIsv
RjRn6Jaz3LrLaiv9YWsBA2Lku/EpWFw1jl0syn7wiXMfptsG8La1UwD1OKSCFL+qR+zEOpEfSL4D
lP8uicQA2zqyonReNNN3SNPQ5KWmuc6iMifebVdLrK0CZ7ph401qght/i/ExgHM2JgP3hE0aphHY
3+oRoh2+BpJkGqfcDJGq1zKMbqeQmGRnGLDhtsYuiYeBLOymIWOekFPZPaMG1eJt0fguk7YmULZW
VY1Ttovz62psxz9gD0csjIEQu2BZA6Wot6SET8bPmU6407woHIiepBJBJom89+1I9TsC1kdEqu1Q
PYVS54OBSUHun1eGz6nl02/TMBZfFm6o9e7C7pp+q9wgqH5aWiKIk0s0Hv5omARDZqMdWwe9VZG4
ygm4zi6YqyttyzQeaSstypKGFGgSgym/202KarsBuEeunO432wrivb5B3Vw6JC+I0nvJhlKSeBZW
PJIQqIp2P9RxRaI8apmkBuxt4s/PKyIOKOsTLXKY2qgwv6EbM+xdIWSkLSvHd51VG2b1j2Eo6DvD
742qVdIhlt0TEzOZt2Rb43oBBVNnLYcpzmcLMpPjdj0hGi34YAPq337iOG+27qvHEvJXtxeCmYbk
W+Wb5BtLlmm3xDl4mY1tSeaQOyYllO666l4z8oG0kJXRju5CkOLFgSAeJ99PlSWrHQkmxGeMaKUO
SZcU7UXvs922KsV1wZpcTFC2seAHTbCqQNZgxs+jX2PWBXsLuvhbGmbeKgR3d+drjbOXYyZuQyX1
Zd5O0Ybno5GPXMulT6g2xofc81Zy0MLbwezSxyiQq9QNl7yWe+lo0yoJJ4HOv9ZXias9Zal2YylA
egk6a9+q3V2ZuCtoAAQuaeTPeMhfyOervsWpLNaiLcs1sE+mKa/duLVR3gPbwYRj59510nfqW57L
V+If5c4W3XM2WOVSAVRetXZuUJwswwdfFw8kBg2LqlBPUxvma+U3y8TH8KCIv4vb/hY6I9FDhbGx
Uu3CSEiTijXrsTYN4l4KtTDq9LkXRTEnDydrJAzGUs/tuzG3vlfKO3BK8EnlwHegITg2k+YXMXvr
IR+f+9677sf4xW9H26byC5TYc+JnHvX3piRzJXc47mnlawqgr0n2Ttb8Rd93h578cpqUs+vi+jus
kb0cPPKeppUdustOIGYnO2OPxZxpKNSe4Wzdl7W+CTsyQb0K9KvKDr7X/9I9rERF4OXXJiYHO50y
El/ULcJn0iPKK6M0h2XdadVyKrqrwa8vfNe8bQYtWOR689szKYyUyQEn93hpWSG70I7NfD6sIw3E
X1B2dzDlv42e/MHpvN9Zib8XJTGMLrFIGZ+h0AFtsghm0U6Vv+M5A0/4t6lkKbOsddq0GyZf9Mi6
+JE200XYpsOiJJMBTKe90fx4O3HcCFL51ozcD2fc0xb5PsKQyLo++j6GNakRfbQfJ/97KoFS5Jl5
YejZD+of+5FWKS2EZqXIqVqbuXoeAlNft3a3bXX3VfPRtGuTHi4qEfWbTu9t6Ez5bg61KYLm2i0g
2pMnOb02ALcJhIj5vTsU8vgY9qQU8S0T99AKOBd5za9s8jeRfPEd9XC+GDm4LqT8P+ydx3IjWZam
X2Ws957jWix64wKAAwRIgpqba2QwwrW+Lp9+PlTVWHfZmLVN7XrRlrnKyFCA+73n/LL86TNl10ik
ugYHeqBr+WkpVZJylDBv8cwoG4GKfqVNia8a19mhtL2w6LyfsKpZ/SPUBxu/y6fs2rHjZbHOdOtS
yrDx34vWdPauLJ9aZTjQc8L+AhGZ6094pugbTy55sbwu3SxeSooPqPAMHX27GF7xYqjUcEj3mE5q
3LQKeXT9waFlsu+7MuyHEbasjJJ5gLLX59MkxaEX69EdJbt98VLqamC7JQRxEtde/aS7lCmLuTxq
iAk0jDJkDmtHST4x8XKxQWatoBePIp3s92IOZlTQLIZ8Sh4FnaeJ7l2NVQyHdOUF556nPiY1o44a
UBpVOtRv/YOLfPB+om0GHCUGsnknouZHMBhCvrehKwtxoUFsvFNnIla4xT/6dDVOHr3PB2rtwp68
8ms+1VqYp7hV8l7xHua5pkYurxO/VdGDsEe9LguVhtAEJo0O5P9RF1o9lmmiAxe0p6zn+u1lufqF
Wt6XlfqEdj9yc0om7OHsZkTlFNZumz3vOiYpuIVSTBjo1WDROnAOb19NRuCA8hy31jxqpCdbUxGZ
hVQOADwqVe46tIP1BB0RryadVBrGHfrDTlvnmrtiBU8C9ngUxngE3GILB6E8bArYjFCobp4OVl3h
a6UZQ58rSikb63sz03fiVo4OWdPgTbwomUMuR1FfjNwI+psbjBok9iHpJ7ZDw+8WuUh387qNc9eL
Erc8mIuqnJX+0jcdFaB4FWjGxJeD65qorrDwvKA2xU+ddb7aur7RLi7ThAxzsU6vfdIS+pS8DY3B
E0uDL1d2w85IQs4D5zUNkj32d+pJJHM85kblrFvFVQhvdyvPWuWVOqa479wXWsvDaauuOh+46fXx
qLOtYd0h1wIfQ7GznXH01Y1WDafBSjUJy2Q33+YdK3jDDNF90aAaJWvy3M+s4lmZ2zstUeivUoo2
GG5+vEb/XdOqvWnbH7fPgnIsMqrg7JJ3Wtx+AyLs5TI9Z850TjT+6EPHBF3a15QuSt/N3WioLTBB
FZtX5nQ/E4FzczF/Fnl6Lmexk9oS0iD81rflh+YVgSVahpXWBpipm2BU5gc3MaLaoiC47s4zM4cz
Vn7bmK/LhnO/0LK3vCrup1sB5wi/25mX7NaDbVWcHZYAxOgRpvmOSCJ7tT7WHueY1V/qVV98DRs9
J34pUd3S0mMXr23j7tSGUXxsPsDT4sWu9mLMMKoKGsSEmO9Ub1CDzgbq1cksYHPVXxLRhLJKqGrm
l/HtYjnnGyoet86eXLX6cAlED7NFpfN1IIk/U2/BStZRWjUWOz0x9nlXfZW4Ln1rwqO0jKOLYywH
WtXMD3NhoOzaZN6VJhB3TWcIy1bbH9vK5GNJ6UcB3vse+QrCzJud/WwPB+bBj2KgGUZLe8xtnQgZ
SdtgGrzHKi9fajF687vHGsUom5mrt8ndVpZz2fGrZo2ww2VwOr7Mg1slSqk+VVThlFqkuO2ykrnq
ZL1hBOOU1pTjuJXehnpb9FQHK5q4Dqm7GrsM1WxzMvMN4r0UufmyVUTn8H3YFinqs609UyaZVkFm
lkoaZcLCEqc58FMZJywGe56Mn8ah12tXFNL6k+F5vzbbNF871aUZOPWUhfec6QlrqdtyRiQlkvO7
rVUI+KMnrv2YjUQrcDeuSsMm5dbcdNVcXDK7hVvwJv2FydkzqUN3B0rR13R9X5ybxxhmQil3TjWm
bPUp5wR/Rjd70RdBE/MgBqP1pTE7dpAs9SYORdfxNXoLYT6Z35pW39HEuTlDnHvNTTy3qMYSjcUw
AujXrrJf1qb61HNTPs5uv91rlOHgvdKYef/OOf5LlNz/H9/2X7bG/jck3Tjq/0vWbeyLrP76X7uv
ofnPzNvffto/qLe/TFwSyO0dclFuLDAk2vx7kP/+b4r1l0WsJ6LPW94MjPMttO//VrtYfyGdgplD
F/E3Jwk/9A/qzfsLrwUSS4IjSNtTEQD8S8wb2ZUwa/8hWcBzjECfxBn8B7cUdiTC/8y8IYuotBH9
1628OtDk1DGbVJ7xW1Lk6E8AEj6sDzhY7dncnoX+USf5rgNsVWDNAr1agGe6VYtSIelSyEU4K+no
ey4nu9Z6GOkEiedJSXmYvpo4qLzswB5e4T5OTF/eKkblkNOLaL70PU1IM+RDqadZVLpOdxgHzz6R
ov4EvUD6zwD0IxJxnzVLH0iPYjx8pv0qknNLMljkau18707mSH6AoviakpUEofTy2jdOErareFzX
9U3UU8ixDW/lUBEn5h1NMMmbhxoq0Jz6btVSVudio8hhs/X3ahnSPcXabaB3ZoalxeAGtzGwC3V4
qabcup+lbsSlodKgZFd/qtLxItHNw4Nq59sfS8k+dZoGQ53OeM7GIo/JfRjwOt+KMb3RPNXuXDxi
2dDiKr1hkd4wvWQYzsDCxKIdLZGoW4R/wLqaSaUEgOmPbTaHpIp/elPJ2p+XDiWM+VJBAWit+rgu
LI9hN2CBd6EDNX5XuhU7eau9hNZrojnh6k0qQaNWqkGLpsZYgKc6LtBfWyUfGO91wPVFHx6SQnfe
ONUN1x+zbX0ghLa6GLwV3HUVXmfQeYNucXfuHvD61OeMfk1PlqBmgo9winRqOOLV8uh7YXFlahmk
l2Z7O3GS2QhyyruCERtRjp1utgMM6hqGgaTy3jm33OV7GBIRKgPFdW0FBRBIarW1Z7LD1MuET7O2
FTOqNi2jsBPEX9J9AxwkkwUyVHTFXcNAHTW5AZXZl0uFT7607yePbyMtSIlNyMW4F317MXUVV3Vn
1FS/uYYBR1mtxy1xXmEy9OKY6Wg/GwAH8LbMdzex7pJa/6xKbJQQ54FctuwtEzqFJw2YZ05PW6ta
+26zjFDoTux6N7y+t9PjuulRwv9iJI+taq5+NdYXMZt3NKHd5QVpuhncnVzfnS4HY0R55VK6Oepu
SH5eRDZCNFbFLWN5Ia1CYVTXwpSCrhYF4pb2Ftib1Z1xG98bk7MvoWbdQoRLNTw7lNMS3VnuF1Xv
6SxZLkuSBdKOpXGdmqfOomsCo3Ki/yqMLVqI9LVL9V218uE6FuO9gBJYzG7PcTTuqOb1aec5lb0J
rCNYIGtqkdkXb0NYm+uRrCug0s09ZFkuDqUK+U0jMDEE3snN2jrmq9pN5XKCmgtuwvv9VFhaMC6r
FgDSxnmWDvgare3BwmJNDzVpvUqVOFHnlO0Tr82dlj+st31A/URq9UKNc2Bs1n51s6AbvZgYAt/b
6niV+b3uNsT1OsHabycETmGa/TE5VZxFSyFRs+WF0GKwtErSJ93tzcah7VL0kUidF6eEaC8GNn/F
Gz4FusM79GNTsBTZn6YsH8qcbWvLHTcY1e697eYfBcdt1PE2xro5npalCselvNTd8FVm2V5T6CaV
hva9Qqgk53ITRjhnA+70vBblY1OoAi6hMcHKtgbWsNs76poZt63nIm+sH7BQEg90yBu7vBXsrVOR
nkgDgPmvyrxPXhJvMnxH8XZJVwSEidHyuSLCKZ+SIv2dKep3vfJRaalbPFbAbYRaRK2YNnLBTdYn
PNpXkwXwBx3ElYQgce2rm2840ZVLnk6NEYnSg52YVKLeLLEWTGJKT45I49AlTKxOkrTaK3oRqkmr
oXlXmnoKUM0LFNObd61zlkVG6O2r6AfvbBrZLqHJM3CkvkV9O1AAS2u3T8/MmUaNp1RgBbUy971U
XNbgMqe9wptGv5zUu54E1iPhGd7RxUgdmHre3gl9df209KKc6BIycJ+1cn4ALg5TeSOMNipDO4qt
7wXDWa6kL6B3IgRZeeuqZmcWX1ljBFaaPDnkNLO/qL8Ryh8SWxzxGoPgUaQkM24V40brTl0bKUX3
C8vpGXLnF+qAIRCDCRLQFI+9pv3q0A2Q1jBy+WgALsSMBLOjk8tVRF6/Yv9cCiDBDXmb6+RLJBIn
C5S0Nn1vrSkgNGwqr0cdRFSgE6u29pfQ1GJXyvq4qF7+g4fb3VtN/UNNDAtOr+6cpAgqywzaahoJ
m0ipE6gua5Xddx1oSN6vYFU1OhXoI9G1YctSXJtgzZQ0fgw3yJ9FK+XT7mu6fXnoBqd586b5roQy
8qWZR3JcDpbykeFUIjUh8W19e4PZ2ufKh90Ph7Gbz465PJNB2vt131GcSL34Ni5+YzmgPPVjX2LS
aehYSmxeB6KRTGcC+G7vjWQ8Ze0EY5DX3zCA9Hi6w1nf1HiEo6HzPFzr8ux15gsA4rswleM0jWQ9
FI8NndmJzHFnegHVshOpPOqn6NOLXbWxSVpq5Zw3Z3wjUeSogyEqnonmplcujlf/3oB2ByfdwXay
TrdZ4k+r+ccWVkS3BVWeX+ZYhOAKGhVEsOqL9YTl5X0d/hDGepiq5GxLjpm+5iRGFNGU2qGFb/d1
N3vIR2JqxvQBP54ZuCkyI2tVec3JfnHQI7tuek6NE+VueVSVvzo1i5PWivShBYpq4XK1jY98ZtD/
zFw3MPja/XSxKKDXtTOe/n1XKUrsqkNc4gQHm/Nz7ZZ5gRpleENnczLWt3VO9yxUu2VZA4U8Myrl
5/ao6rSvZsl0nTrvMG3L45RSc7HRIDkK74eXNkwHYy9KqDXVEWtsdQay8Fn5AW+NU8/b8YEFPBrB
WqZxU61che6+7teIbrxQtZ8tpf/qU3Vv5AhuODYSlZblVPYXoYIM1PKq9xX6CDJnFLjtKadpj9pt
swu1ziCJTNUCPS/O7oApeisr1srfbmlflnp417V1N3brwQTcsdqNctW5DMq6CdVyP8s8Thx6d0s0
HYGZ9t6+Lw2+XhgQrxhDy0o5qsw7wmfvVtWj511DFuWML81sKGE1f2zVGFZ22RyMqXJOy6Dk/EW9
9SirH77KuND5TAjWX0YS4XmbICjCqTCP9gA9hBXt0ndgHvXsPKLypD2QQJHIGK1zSzAmcg4nGlL9
msDF8U0M145BY5LTg5LeNGEaOM0c9xu4pKcOoT4Pe22xQhuj+mwMTwutAGFzK5HN3Ip++7obQ5M1
/QAq+05lbv08oY+NUKt4J0/h8bMnFQxrUaxnWmvftebZQ/MlW+OpaQgDnPTdqMjH1O1OVAndORKF
1aAzcQIamP1wlCuQQtI9mr1+dbPpsOjZ56y6D3Ksdop3p89oqzYVTY4g6rYJS3MAjXKf8ZtNO/Kj
f24H+q4yq1u3PJlClnezGL9Qhh2rxJ7eZtNd0Tqer3Jre6mIevdWGVvBQMqds76ZeUrvn1nu6swa
94N7JDzGdzsCyChFR6uS0SxhYSoC4wotJOmKp/9K+u86XTPUrnbKowROUenja21UH9rqfhKNK46U
E0QwAhwBMG8Ebb0Z6BYyjxAgh2GxJsU951yYNqqDNEvn5siAPA1HfElCvcapvBgNNem8SGTeBAY0
nkB3NhRYqKpzZYiLmVxE9kk1OhXm92Ux7MlLw9zWfQwTcTSlGXR6Gyit+mkkJYE+OTtPyuq/Ialv
IgsEriU2DQy731HeG0qhFz5nzFeH05wCiMjN+EIs5Zk2p7jO2qC1sz3752ExxhDQlodnboOqJW6t
VsQ+a7g1cnBbwrWjAlhjL28UqCmuTkedsUt6uFs7u828Gm5lwNuTmDYX7k44BjKdNZgyS4tzlSIP
x7ljwdsJlEBZQUi3Wxav3SQp9nMO2eJdrLVzoQ2/PW0ITO1rcMyH1XS+teRXqRI1Y6edRvXfcdTe
jEb/sopbPLLxDH6LyGhzuLWdG7OD7AssuvObujM+keaJDzfpuEhrN+8Uf9ZXKidYJDMdyWHX90/9
4ggSgkR++2/Jeh4WXIUS1p/IUkkx3phwYQ6kFukm85WRWBvHhH0yTMSklvE+cz6TSIX2MlFuj6Q9
RUOSPeir8V0tThYuWfekLQ7FyjNROPPwpnfpdbbM/i1Xi5/8dpfiz6R+F7p33vcbMTqrVCO9zS5i
VH+GTjn2WWUEhDeRp00Rt+h/OgKZQGJ8b3HPJKfQMU/9GO2FqAEbx1dV8hNqM5oS5S7hKn3IPdY9
FAd0CSNNu7Re7x3WwdKZTm+9NdFU5iMynTyv+gubrkKWmWfE41xYT6XUhx1O3/Rd2k7xKRT0a9jk
Ca4zCa6zS8Z6CWr1qSSSyKNpohnQ1dzztCnewXOtpgk0vQUXHMRs72S5UWmsu+UcGsqI4ExxsqoJ
tWoz/0xt2k6+k9fzpciN8T6xemRl1uZSdlw35C76CSYmWB+tR0SpjWJuoiHTW+2uYc6dwa0KhBLe
IW+W0Q0FQLb1WhHye7MYTEm/V5BAnIVNXTFPWuWjy5v8JcuZOzZG8AcM80UFtTOjOhzxPHiZMbN8
KzKW/Zj50zDVNbheqh1dwrITet0SPJX9VmTyhuaS0c3CMfnK5GB5moA/gDgYLN5GzlGy/QudVRSw
0D5sxKEPDHJiXoJyG/KC0mckaIjPzHUNU8LLdzMinXjWOLwZUuUBXUZrXpyuLXXK2+0s3gYldf0B
2PtAslB/osLMQ9vOTTAY2PEZyRpi3tWO6Dy/qMy8JluqcS5CDkqQ2R60cskPHkamX3/q0/o8Jgjw
ENcU7SMQUrm60TwoNJO7moLpqS+GbXu2zCwrwnWxFDZIBGL+6mlZXCEzEaGpiPW1q5vU2Nkm71JP
+h9jZ7KirlTb4ZRsKheY4yBmwhLhOYr2y+VaVmPpNBSw+41jwcEcgFvVzvAtrdPas0KYQKKFmcsH
FQu4qPIunxdy8WBAYRXVfNMm9mtncXq61WU3x+XmEPWYj1ap/WaBS53fWU2/xwTXZR5TsNvlvcq2
+U5Kczugr61GZrBlDpbezQ76Bt557cyxF2gjR+0ksO9zMmVLt+5rmZdib0kIBARCJUAFOqfbedbW
7jmnJZVsR6mTPzYtSz4jwbMB7ynOBBNHksh3QVbMcLapqIHkLxRy4yZaEb4bKhuSoJaehPlZkHaT
dLeKuLeMVARGt0wEESWCWW+VVq75DczmPTwMzhzb05SrPZTG77r1xm9dN0jw1JbhNx3Hdlh6BcJa
gmH2SLmGY6tOzUeracSrLYWFNGZGOUFIGRrFjMtk1aEn2lrua33rrmmWt8cpF8ljLoRIQxdRA5Fq
JGbuiD7T43otb9qyNHuHbBlO01Kuj+OgYmRWZ2eluIVEON/eqJBz6EP+LW3hxdBh3lMrLffaAayf
dTkSr2BqOPeKetaO/dCO4PyV5b3JObceuxqRIGt3TidRaQ299OkCxsRMRex6RBrW3r79OQcQySzv
gf3JCuhzyWM0MpXfpbe4fksUiC5JBnTfFlirP2rv8qzPQl2DzEhrCpcN477OemXXFat+qsyEfUG7
y9QU1MspmCEqra1ie1s56ZZepc7dKhP9qeC4fPdYn4+51iRPQvbMIyjFPaCsCbTNYhi/VJnuvQ/j
yu1NZ33uhTQuJV91jbZzqtiN82HQfhVOibZSTlr1mherBcyYKIaPp7C5bBCEv7Wkvuc5QqIv2/yP
krsaD+q80R6iy4Erhs/Z3qFVuagUXsqo5nxhaE/a8Qodo82+MSTmh9EMovdLm5DgO9m69pu2ILQE
9xjgL41JA/rRWN82U5ctjxcSWb+zyM2G3k/nFzBXdM/6rE4HjbpHCo1NhmTz3rDRumilYe5b1UBT
RPJruRuXYTgAwxmxhcjuoddcJOOb0WCB+Ez769wnOYk6hnoH8rk6zvLkTEaGZtaujgY0+y5z4DX9
MWkYnxUt+60VGyPOQnrmUS/75IF8M/NpppSIiWgbfB0m6RkXOIsvEPSwS0ZrOZcj3URO0l43NMEX
zeroa5KGe7Im9is+b/locMIwdhCMOC/PRgFCQDRle0CnqPumbJSACFe0nnCirDetupwKA0lz5/bT
rjRyEXQoW1Bv1mowWQJEVV7GOT2rJdeple95rcpQ7Yv3brWeepVJmJiPxTstVfJDgOp+KE1fYbRx
hjKuPHxT6JF8XTB2bLeEw228m13yL5ss14LWbNDoFTDZGDxIEW366Ww2szia/Wqx/BTGj11J5S1P
jLSC85vt1wKB5Gxo0aQ/iE5m7/aQn1a3678XOnvO1boYf2YGh9xfTXU6da1evJfNuv4uTQPu0oS/
FqsSkh3SR30tipm3aHXQGqVu68WyVAb6qFpCAPc8n1UaT4TPvJfUCf4Y0krvi2IzfplEHOUcykoW
OUQCvRCnqX3YjddejEE1EK7ng/KV9J0zho6yxGlajM9o3OrcdxVvIrov2R5nRwpgd1Xa33lvFkc9
Y4y9CeFG1JwHdTHtn1YrnbuUCUmLYImnr16awBOz7O6NuqwObmep6B4w0aI13ODrocKN+nFBgZqM
4rSu5uaXMsVqnS7p+9qT5jvj4wk8FSlD1dwnXIEUuBIkbXtJ4gvaPmJVGLuBw7RTqafiIq/83Lu9
kksmd+nWnacZzW1e022STMkJWCsPXCOxI4xGWjAlYLzb6NmvM+FVC6m3ra6kP5IYTpIzhpNcsiIS
4ygPsJdmWGzQ3AspYo4HYp9Y3lOFAzTArjUdhpU7SEtSLvYpgm/XqZsRL7Zu5ntCZ/K7RqtUf2ml
HdnNuj04Q/OxZD05mEtI2CW7SpezZNW4HYDiAx0BfVhoyXGS1Ss+l8gQnfHlrCPAUporOxuueuxG
ElprEbekSLOT2i+k2slLPwnnfqxJ580UhKJgWtE6wh8rroL3pBj7e7u1nogPbQvQR6RMWHi+dbc+
QUYgDpDbXm2Uj64FwUTNiW+bx9hrJyJVYYfkaDiRO/3kFrJeFq1DWw9VsEoEa4mN/6Pmc5nKyolG
d3pbkqLnPbYugDb5K+NnQbHcRIwlEkJBlRkZwkPBL7NeXewa8EI7Ij+b3YR0NjK1Zj00xmTFZKpr
sQfYe1jrfvqguqditO4BKwhmfiitd8sl83HsjwnQLoYllhsD/TrSUoKqExKjVyM5yG1Bp+reRMI4
z5wAo1USFiUCwsHU743eBibOblmlvEuN23O91aENUOfOv9xtJhHZVnes122MRQ6NCbjh7BQaWkYZ
SdWpIj2BY1a0LoKN+VzdBs1q0TIxjfLNLIDOO6/biVmHSzOt+UG5afyJmGJavXH9qkCaMmtLPCzy
UJpgj1TJ9Y/zzBNTlMsFSoFQWNfOd2U1lndYptonT6hnD59JPCrV84CEV0+Wn2Vxjl3bndzNucvb
/JWOYKC+WT4xwau3wsDysdWc5ScBuKO5u78Mk6t85lnh3NuEV4NR9OOBc3eMyLktT25FJWmt85eZ
x2Z7tPXim8ovUnVvRXCwi6S7mKrvDhh9xiG5kPv8YgLiqzk28g6oX2nHGHtisA3FIxThgfCEQ5rm
ZTC5C7cTHQm2UR2KoY8GZbxHihG1S/4up815XFFpG/1aP+bIR7+aZXKvGAmp3RGcdExLannyZMJY
sejm88ImEJTlNEQzXqzeJoaWHh8AN1iW/SRLeTc7xlEHxAsQnF0g28dXj8qje6GQeKjL7KrVG5Cb
RK8ztouJoXXFkuO5X10HrRh02MjP86yB6gyTiJEgAohpIY3Wn6Rba4caebubeTpA4Lyf0QfsmtF4
HjlKiJdd+uNYV/J7yVeHYRT/njXWV8T1gVpvd8QlXpVB+9aNZF9yJBL3hzaFqxefnO49FTWsTUKD
nJz1eBXKKSnMGNlhLL3ms13ngNqC06xUkkG8l6HZNkU0oMLxMN8BrXOwe9SqgpGrv4yJMvaSv02e
dz90dF/bvjg1RnaPHjdc82zxgfjtPdvSeqBAiUhsvaSKUYmnVDdeRuSWI0BeXRApOlZ/gwV5EZZU
xza05sPbUilozGBd3HSg2HGmAVFLSQp0+u4Dbe7JbHLIAhjuLejkgqJ06ZKIe5kkJ3V+dwbnjQr4
J9bZ8oW/Dp2I1twFrRvPuAgLE8R4Qdo05skdCpc5bU85ANLDTKLOblyt+zz7IeiRiOF8AJfp1mnn
1Bg8WAg/UPMt332/WPdTNsufLJlHOxpyYwmXBXNoUGWdJwKFVxAbnwJI6mP4R89CeRFjMAJQDF5b
o5xgyNHPrm790SSW9aXeMLeSP6XN/3R7n3D/90rA3NYPkU6id9hWSlmFer1KRpi6ROA3qaTT6zOo
sxime531hMyAVD1rpI1vYe9ASJmluv1yUkYM8JjqN8NoAo+Y47sk6p4DrNSS5ISKEyhaEb/VFecW
cxC63HmvM5gFqbTzD2Oc1/ksTGMF3ERhfYu7X7SgbOT6P2KQTK7xz7//2y0D8n//zWZOS/f/68Ae
+7H+yf6zDOT2E/6uAjHUvyiS5d+bZVp3nJu9+e8qEN37S0XKQZeXxZNObO5/iEAU/S+Myjelh0bC
JqfiTSDyDxWIYv5l0oREBA3Zm/xDHMi/IgMhlvSfVCA0nRDaRT4LqR86vxvRAf+sAskBThTVaF9X
Ik8eOWCjykN/WyiZelwQdKe3LOrUlrmP5Q5LxYfhEj1BEYK+7EZJrDnjgwFevWJgLUK5lh5yJ7YV
j5+AN81VrnJ7atdlp/bVsalOnRR3zQihx7YKQpgcDf2qKV+ltA86EeLcvjIcx0l5bbSfduJg3U6d
fmAVDKzhW+l6Sh+qIq57swwdre9gR1UJ+EGmFaZpKjSQaIjQsN3f8Iggz7PvjkxlZJo3eUixEq4B
UJEuuc+JxovMYYxLTE4eKY92flnc/mpt18zIFL+1k6cUp2MyzcduUo6mm5Kk7KEaZQvRigbuVcqw
G/G6qNrtpkENm2KpFX13UOS473Xg7aHcp5Z66hhvxPQ5OVMfIurdAoVOvdROfm64L7DFeTbPhEUE
dR8bQMR9QltAebOQbqhNh4k//zDSKEu/X52Qeo46OgcAU5TdfHP0DWWg6ms0yz9KAxRQ/RlTIzI3
DIX9i+v9pOyLDPxwXZCxk6ldpEYC9DBKTIxI8HOymgvLftkW2z4YGvK/RXWTHQp5TACWD6DE6pj+
TocZySnyGIvjrXDy13zudh2S57rOD2QZtr62chkrutOdVYp4IfWSo1Ld6eYXLsJ3DrWBhgQFyuU7
95YQ7eTsNRixCiMyWln2yCS/xUjADaqB8UQB/XAZt4azynodQemQ9GGM40tG6tBZVZAmlvrczVRI
JOJVq8uQAG+6h603G7tVM8yXapxw1ZnOcFzRE3hyo7TCPdUNTjHFi8tEwX6fWKfFXLTM70rjbExm
tE7zziRYftGWiHXh1Ggj+vXxdydKnuimPy52TV1eGxs8pF3a/6GJGL1TtTcBGFBw7rSuuQn0kIkq
OH38ZBt9Q7hnu8xha1e/a1GAC1auoGDqpRohqEwnZ6NJ9kwZgbJ2OK3dgzOqEd9ykCttBJsd4o4h
zkohTzMPt+Jx9OBZUm8l1LsKXHdltHKRLmf3wgG+K6ZdNWmPxK0EKmWvjAtqP+v0R3rIac6ENMXq
XFMLa+GN7ZB6K8dsojTRCBkH2A9+Dc0z6QCp+iowa+gm/XGijBpTeA+aN9QxwjaEpVuwrsqpJft6
zJEgj58Lq5NdP45WG+up5DlVoxWzBh4TMo/haQ6LOl/HxdprW3NvthqalN43zKz3lZqGY1e9zs2b
yJSjho01Ly1MFlPoYZ3aqcsll9yoEIkWrxJqp8iZ/yjbW6a+0xjoU5LaPc5VEbYNsJA6zjtdIU8x
lpQ7DMgeq8ocd3J8pGcCyL2i3e24mPPT2OUgtI8NL382MS3ZeX2HkOqQIVljZdKnJMowlIwYq7sN
m8DKuAtvkc70cwIU+Toqoh7zs8jt2GiRvxTKQ1N82Kn+h000KM0UrOl5EQQ+WLwN7oZURvuunRm1
HY8I+Ws9ruJ1+ZYtIROiiKqUN42knKBL0fLrLxVu2P/D3pksx41kWftVymrdkAGO2az7X8QcjOAQ
FEdtYCRFwjEDjhlP/39gplVJlDrZuS+zXGSmRAKBABzX7z3nOxWPeUkDfqzYw06vgfaWJwVbKsIt
7OvOweMfn+I4YImAhxgBjjONBzsiEj3Nl50RPhtjgnCivi0cG6cqCRwIro+Z3dBMP5u30kMls4Ua
5Zln9VdKJQjUyb9oelx4MocQKONdZ1mbdOy7FV2hgQgMFsCJIeAAQWHWDCenZrqnNvYZ1fTMLnWZ
bwpDX3PfIWDXGVlXRcDJW4YF/C0JGPx2b66aziZPO04DQZ572Wz11vJOllne1E20kqF6LPFVyFDb
JQb9qSKj8E0x2zMPCP25TFbWSljyQtlRc9GAuVnIKkqfa1teaYIwF5JTrxgwf+t4ahH1nnR8EmwD
9cead41ChPMNW3G81HLfOIZJva66cOubBdoGS1Qo9+VlltknwVQ1J9SAEIg+OqiYcW+Qjd/8WKdp
b+yDrD5n9rgqbeVsSmAKF0XBaMQo+vgsEe2mmhp9V1lGuybtm3Fw+D4BNhAkYQplm5juqx7VKK7T
zj6apRzuHRXVW8gB6tbMjaWJlY6Mea1+7Xpf3DNnSHZqwOPcOcjh7IK+kMoZolmYzgIbN2eYB8wQ
UwZKdR1s6z5rF3xApBfdzqq8F4Lkw4NWq3DveHq5jHtkj5BA2rO0YyIe2F6zQiscJQswFMsislF6
N0QVyc67lyZjaIk/EH7JHfrypW3w8vfd/gTChCdSnleDcRtowRoIJf7WImSO7yEJoh3cK+u6jpxw
i3b7qpu8eQAgVnhk73NJIs+iQqe4GRqQCeUbyBNSnKCuPhtV6ZIYH+hUuU5rLOvAxzzPjUWqUaGH
PE/SuBV2gK+uPYyW3A3+dN8ohWtpeImaxFvxCayNIAZkJJMAtMDeaLyIOTpfMNL+VZVHBC2x3TZt
rSEQK6XpJNsVfrB7Pe8fClvclwKdYEIfBznTXmbVVVaqjVbU98rtt1IpuXLEoFbwyD1EgdWuCC+H
BvYK7/7anebXy6Kc21COXfXET2lseZH4S1C/iyjSmt2kozyZWtpKjveWeb5CFpfXK71o8jtUXt5m
pCO9quzaXButVuP3T32k41ETmc3Wcurm1Ghmucow9FxiDw+mDdpMrGwkvLU3uVXItRVH4TfHqqTN
KqsU7UppjbR4HIw9BVVDiS8gRbzHol1Gbr+yS9RCDlvVqzywKIgixiF5z7ZZWaN18tB+4okYZHsX
kB0r9w4D5hNUnmLEHx7z8h9pFrODj/D19fkWc9vc8UlDN2UJRQ2Dr4AUeRxGBZYYraSiRDHhs4Os
k+wsQYno4DjU3ANPdX2ZoKt+tEaN9Ko6a45keQ0tS1htf0OJUbigQKYIvo7HwKPS2oeCm2Hdtdhp
VxIoTbhp6VIRJMz79cxj13+0WsulVkyaPWsiIVtdOG6SSZqInECYeCRhbTMtmQ6NGYYn0fPiaIwx
P9eaiY2f9aL8m8TtDzblxV2bJ+MenQ5ORJpyi0I65tEcgv6rVsvh0eLsLxzJC6mPGUT7sU+PrK6d
UzGN3rlfD8WJUwn2UTxcozTsVllss0rF6i4ZDR9F/6waylqgF5zA9NIyZSGkyd2XAQFmfuYFV7yM
sXlIs17FRMNQD+oH2kvaRWsU+XNOSMYd05XiaPeNw6OH+KgdPY6XT2OIT64Emg+4iJaIvK1JLjpG
ZbX1jZJ5lEkoAnnTsUlkvGl71Zme473X7OQ2TNX9aKAyAIpNaLWjkdVFo4Z51zdipouzMBUR7Wh7
vGG4XjxlwrfvIqsO1kx9+12tUymnhqxXWDCDDYI959bNfTkzfMTOdwJjWVW9lvB1UVuNniY3fhKe
/Ngg/81rg3NLVS3tiS6+tlLnBfPImcqb+76LsICcJsBFMrypiqmnPd8l54lkLktmLCWc4e4Cu98j
HJeXTeDj9+q7G4aVIZKCGoFQ6sujNVg3WtMgi9Srcy1gR44+OkIREmBxjKLXCggDEW9w2dG/HUU1
fFVglEkOeK8Nd8yhaLqy0T9GyMWmNHoBsooyN3YejNa9izvdXqqB7mNsXwUMoc6czkLx+5byXa7G
NAJcUzdXesybOIijfIVdMSEEbbq3NXGf2wOlbUzjspEVIl26EGHnX6deiGgqPGCqwUxq9ifH1u/z
jlQoYEdnTd2yO2A2Ehq52PpVfTt21mMx71sEm5TQTc4MUakF6jhQKH1y3jnYxpjdsmHyrWFYSSTz
ULbO0GNBP0k8imKmuSCWEH5lQ0s6nibuQhIgzjP0BfumkX585frI2Cbu29fYltWK4SgzUuzz6x7b
Jb7WkVAnrNHVnpcsM0WFNXbDQ1+fJ2nbXiQohrctdPpikVVFwpORzXYm5IShctt6VdBGBgIwz2od
2XVAipiLZai42UdhDjqOU1MIrkmt0EgORKSlZaGvwGn3q14V8rluKq62Kc/QF9T1ETU5rX6wIS3p
rGqHnDVoN2Wi29HBqWlzTzubBMIHDfXSutJA3IzGKzPyrWorFyd1gZrAcB7ZFM/+0eEpLFIctOC9
9u99hP/Ya/5pQ4H73zsqy6fy9R93r+r7649Nlfln/miqaEJ8IerWnc0zpuEQ14FZ509vjbC/UMqR
3EFDxZm7J/+21rhfDIwpM5uTsTW1FX6YP5sqhvWFFrWY7Tg2qGfdNv5OT+WDsQbKng2eHqi3IDho
RoLSvfmRBRpmDo09CzEl7k17n1gZ/xrgZ3m0EaGcdczg6NciZCeczZxnOFWzjPzEBO8TetlTYVCd
By0mRE0rsMkRBjvLyXC9YiuzniyvEIfW0yHmeVGPEDSYREVkZj56DwGKg8u4Ja5zlaA8uveDvj1q
A1aAgmTAqhOGuVOkhN63VYFAPi7GrWwt+5l6THuyshFWTGn0qASSaWkz8F3QSB/3DOj7VeKI6PaH
L/WqSMewyP+Rt9kVFW5T/88/3yMu/vjfc1eN60QHG/KnCdgW+B9qwZ+vUzHGKcNT8w2uqsASndOc
Tquh39qzvsMK04xJlpHB3bFzYmml077YAPB6khJdelGkaQ1fNcawOhp20d3pTsICpToMQgi9z4uU
aNB1rOnUAZSGYbAw2jZa54k1fYJ+/e3ncGnykTUmSJl3PtB5za6GS9QXb1Up5XUWBK/SpJ5IYdgx
1tfoXITFd8UsASEhTsywk861n6ErbMZaW4xuSdOqCY1nAgo7avkGNXimHzsoTHsvlOqQ5J11RWgH
alejiD6JYvoA8Jy/A9+waP55PDYWG8yfvwNl6qlZ++FbngXkEOiedfRCYGZM8cTRSNin/vV3/jEk
iePNuWxAcnkw6F3OqMofn42pT6ORRulra6YPWmLfynSCAEQ27q4p8pRIWWgvLTfUEn8B9/6Qbf76
BN4x9D/fdD76Tp2OOvY32p4fvqwsrge23sVrNKWzti22M/xWNXOQIsjF25QGkGpoye8doBsRe0N9
fM4sIcvlFNnjU29UsiPVNPOO6SAu7dzVsRxNafWNUMB0PSWjK1eW3pSCeDctOpAzTs+oMFwamhFx
ZYzWbKJNG3oVoTKvJ9xq7S5DO3Gf53l4rQVemCxaoBufpKa8s3R/+tiwPvENzmkzEC+JHfr5ultm
X4RSNox+VFctCuGMZ6Pm9g9qYHuymPQIyKMZ6W9Shx+CKm6w5rUgqPFFpc5X6UhQOQMaImOR9MV4
0TZ57NE7KNt7B9v1hXTgrWwG2zs5Xm3fDXLoL/hfaillhSWMmeE+L6U6J0wxuhk878SAw/3jdQm3
lbb7b9aTX25lPCbcwS4PoTAca26a/3hr8XAUYafs57JyZ3ERdnrElrNmD6RYGRMh+8md9LvjcUiD
Bewd/fyBuFvFuivMscIX7Q8PuPXsNS7pZJWnTRbvGZKJJzPx3V2ngdUgv20Ed1Jfiy6nXUR/iUhX
N+yORak0OsUAV3a1kTOIVpalYeHy3b2me5WJM9FrWmb1PrLxUdSnyKu6G0EWH9LhJuxvUAutGpf0
UiPQ3YNegDVbdHkjlkozsQXZvjrzzah94+k3Lm0HCgKUNt/55GLMy8TPt5fhuZZjQZN/jz+bKa8v
T9dRHrLwG/9FXiuVYza99PgUVkmIt3NkAUAJqeShXLBD5O3yySF5x/96SEfnVe4RA6Wb82Djh0PK
CGWPXQ4veqq8vZ9AZhEplaudBP5ni9bPTlleVDwzLJJ8zT5bF3suKn48FK/qTBOqfhn97mHWHbG1
b2rkOHmwjCdyaZZO2E+7hLz3HsG+C9GVftH5iPV9+ORU3lNufr7Q7zcccx+dE/KcD6cCI8v1pPCf
C9AQj8k44WBDoaSuRDxbeIYOhw88pdG9jQP6SwvNCrUHCEk9vkraHXnaV5cIyAu2FXo7cZcO+Sv4
VRvzkR11zcLtgnaHz0kBPVIqP0AWx4yemqQvIoIKHA6ZueqTb3Iu1z58lYy4eGrxPZv4mj9mYenR
5FXIbp/SRMxtuHTm0dYECSse9ctubBrUxR70rlklZ6xLnp5X9KD+oo5glzMDEDG5Nog8EBsm/cVU
DM3aiLA1rcAf5E99FI5vo9OxKgjKdSqJSXy16rS+SMLRekAN0t3RphRkE7co94nBhksUnRKJ1mzh
jiBnFlHhcQH0JnQNti5FvhMQuR5TvMfWutS0r2kyuWfaJOwDY/f2iPIpg1jUxcDNmKTgNgiBv56I
1GtqNvEdTcq/XovEr3cosUsuJgkugEWqw4dSyuwaGnOheFJC6o/oY53Z78d2k45sRhOqztEgrwx/
yA5O4Qx7MqPJQ53i9Aw1eRiviHDQq0WfBss0S+9dQfe8gpJwXYOAk8uyNGGUDKHTHgiybcOFBm3y
9P4J/rPX+acF+P2v9jrZc/E9evpxpzP/xB87HUN3v6C+I29iJm2b7r/2OYbOjBjbvphfPe68Nv17
n2N9cWDOs2IxQvaELf61zQH5jR6aPY7Jakk8398bHX8o5TAewy9G/mBQTmHW5SR/XhXpLGRTK4Z2
R5u8PoBQbFe+m6o1CmTmLKapLlDZFUvB0G6TOJRZo5fKux8u1m/e+e8v9X+vh+8nASiBj2OzsdNt
88NJ5F5JgFo8a6XoTvYm4s6lliFJXBdyZMBWRnCNIQt0zwI/xLgZG+SJWedlBQ6lPLrNEjv95Flk
uP/TckY8xzyXNwQhi9QjDiXJhwtjhwPzezpfRemCDUEXjDKkLGdiFX2c7AECYHiFkWo2f6awF5JW
MkpDX+oz7LMEFNsRdGnFDEe4dEm0WVc49rltPfV2Fb5RxLs6vZwM2GzOklRuXUdp9Jixoz+kI+uP
EmH7grdRjbg9SzQnDSoRb9fgKr8eRCHSndEUdXVuBskAArAxfQyO4A5TV70CYJKE9niSbhA3kn2y
4NwyDUsHU65oWhPQMXqe5pwxi6JSLDJZxbvIqLwLnJ8x1sjeMJBioZYJD0aIywud39DlG8zAbQVI
ZSpQM01aWZ0lWPq/u7x8YJ640ucjKZIDGGUyW1k3mTKrld9CpVnIQDOwuwx+XuETaaAvFXUBnJ2M
0/57WglvUZDU9BiaRdvTcW6nAL1RhgdGMq7GU6mS9sj2Bmty6XTByq99I0ZOMEXfGn4pvMWkgKDU
KxH77Col52OHKMW3RltmJhMWnakm3pYBXK8Yh4VbecOTBvsnWcTFLKn0+hS7bu0OqKDySHO7OVgT
ckbGMz2sVdGq56nurHIxGY2iRe54Q3mEWpqV67p0Z3qQrax9ZbUTMIXKpvvo42bNlsiYxKVL0/SV
t3BjQVIY6POpCFkChgtCSWlsIv9SWpEde6Aaj72autnl36mjZakEX8bM8WNSaNzldSARSgRafJqC
znxRVmZdjFoKNX820dxaEnb9svYVZkzbCfXZReJqF5GvZ9ZyiAOBksmaAFpSQvTMtIyY6z8I5yCs
Rg9AOSEoPHRBBjK44IueU5PLEpRwkwlFA9SYnrEK9wjapgHdmdVy0IVrCsYa0u1vkMLyMPh6oG0p
UUe1FZ3QvRWcIdhD1hTnN6xmGlzCQBbAlgdXYHTn9gtjTOaIom+mEuX/MRoBlUN8SKhZQuWMARq9
2m0PXkmE3IrRHBqpRitntGA1JBdtlikDi87UfC2dQcKOTRngLjHujm+tpSZg5oTBrkavQcQKP6Mo
9o7dgHGdqO7Nja6h98bd1drdghACdWygZ9sn9k/M+q0hwzVolCNsDW8o7HtPopYcdXlXZqB/4v6V
RRypJ0rudWuXzZPUOmwxAqajvrc9/7kc7Q5d/qSf0yV/aYIA0upZG1jiPHEVW7ZBy/lh7zYchzfX
Qc4rauzfsKTURtEj0UEcj8GMC7N5piIiaUI/+66Xw3mFETPkAo12dDY19SZX7nlpIFKlZFs52XBy
m+4Yu81ZFBg3BYKxERZhbulLzmPRxFayMWEw0Iloqc82GMKY2UY3IKsgRsSrAuXmIJPs6A7TWVEy
L1/kgdMsLPQYK6MvjDc4j8MD6N2DMPgEni13dnFWsAWnd8OI19DWjJutxkWDLeOj7/Rnyo2tlUlO
dLrA635DoOGMcMw2bHWXmd+T4J67djEblO5py7tEx/jlUo64CdELGR16f1vJk+y0a71QLZCPEFmR
fyq8vl7T2cdflY3QOwYGw5nxGsVeeTIIlFjI0UaJmJxX9N7cDAtA1TfJNi0wRQ51GSyLnIlRblmX
uXiw+/RKRsZuKkbkSIb+fQrfKmGEy9HKa+R23lk1mEO5yEUcHyQ97fM25eZL+iy6M/zyNijtC79O
NxrQfbSNBH+1VokTEm4WwAWHbC5mxOu6yfo9I7dgqRjgJVldnWqZ3QbKPNl1fha66qkjrTvU4/It
CPJkbQTR9BjoQ710rAiFTGaYi7FHPVhDMt+aduavVWheZy2WYJPp8tSNX+tQU6uUxEttEJsxK2lZ
RXbx1fTBsRcaLP2eIC+SFDYRGAekY29zsMbKtcZrlB0bf0yGJZ0DbrAcgUlVmjOIe7wkX5ztiAsb
w/fh2Ez3PfSxuVzAKsIE3BR32Ey+BqzYGOvl2htoP2K3R/REEfo0TdGFU8L1sHJtI8cXT303pL+p
asVMrQEJWY7Imfzi6AVm0exIb/dZzOrqQeuNQ1xA0WT4ufPL4LIWLVGYZjR1z+RQYEtXEbbNWkdq
iiKqyy9avxi/DXiW12mpm8e8BSWT6526C7CVWC2I3XYZpji/C4OsSn2mucxgs42f0wrSNOO+C6tH
6uSj653Y8rh4+p1jaYbHNHWB8+ALllO0LnSFTsAAGYkDSB+ONX3J9URTZR5MDGoxyU3sz3DZCIy9
JrXbKkmRLoeXYxvGZ5PlPxhgVreRUJjErTDsNnpSlxtt9KuTHjXqtSktktbiiGjZmAQP2wiw35Oc
jcnwFquxPKdHdBQmgiVXL2/JSJiWDePQCS/bEmg1vqGoi7ZVIVYeEA5Md5D/OXNApU1Y3+Q4xdAX
DKO5KAj+vKHXsCzj8AFHKY2e6DETeE86r12HTudgdjZIaVZ2RlvGZpzmOK04DXp9xd4q0RD3aKVJ
ToBrbtuZkaPufCdeGgYifBe421oZCElEjlYl8re8URZSD/d6jJCvD+5GRx/3bVXvTMcfD51W3/r0
toFn+Kt6QJaCS2qRakZ5pYiQgVU6HeC2L+wo4BkoqU0XEe973YGnF+hFcsgySKCVsG8MN043tROd
hXRklmHsRt9HNzy0CkevOfVbfWrzVW95IYCnswIjTcR83YUSObkSVZiOjJ25rjgXY8Y7ifZwt1TQ
V9YVcawbq3aMFz7gpUNmBuITCIv0j25zmBiULuCZNAXCFBSITiQF+OAi2Dq4WLdQBg9ALc+MuDYO
g6NdUo659yIZX0WvDoxJg23e4aANXe9qKEB3VP10ZPnNryK7rF782RwypMGll9rQN1W+oUmz9Gp1
V2tiM0nk7mPo+0c9ZG2gDgU22+54eWGF9O0lxu16U4/4JOz8ra7T1eA+6FZ3pBdHUcTEDUwKVVq4
Mhn8y7a8ifJ+b8TOAuQlLxYxPsVakVzZYXZVRnUsVqoE5hAyaO1j/fs4Dx7CF6eRRzeWa/QrZ06h
7nJeX0s4AztoOd9HOxu3jWFte3/2KeXTWZ0ZlyWSzgdCDXkdUc1g96wPOnr7ZTbiEwQW/oS8aGLZ
xz7S2CMK1Mk+qxPvMOrhWrN4myMfu3WlZ38d6xoTg2BKfpcOKFUXjHvxeqEaiV+1ujArjOuQBjdN
FsWnHuUU5jcSd1CZhXHDO5oZzhZNKaUseqVYIRaF27+QpVbdOGg9H2OMJY92QZ7RHCriXaqm197i
ahTdTq954oWP6GbRotlGfSW0xFrmdWwP+4yKkbKH4LBym8BDoN5K6jSdZRzTg5eX2YPnDGwDTK1/
DIUXb7BdpM9Oo6eveToNtwgYIfmXbVoveowTR7PHIrd04VSe6yUJcJBso7JdKHyxLI1dLiTX0gMk
5Deu9RSi7iKzJQ2SHI+sQ4hCo0FjiKbap8QkgwaUkdmX+7zwIUNZmjTlMsUkGpBG0kgcxXjTznM3
T3leXAlgLFAxvZi2rKuvSdY4auNaWGU2VTBUT9Yw6fCXOQKvVze6x3HtAZknrSdhr5Hp+zzWksux
8xUQNVoxy9ZIU+0i8yE0bhqPHfN2AlT5tSx1/7ZrBmYZEY3RJVqXRMxOO6BSmCTI5OlgnIMamohb
obcByY0KFsFQEqLuX+CL7btFmoQ68o3Wg9ONLLa58hNUrkseFoZ3daJ5pwhUGyVUwBh5MQZ+VS5g
L7FmUCKRAQV4mwmzjLmXG9jN9xZiuHKrg5Z/JfBQ2eAOZHsa4znSpaYIxEQLawKVp8jAGRjlMODD
iTWs8hENm6/QTZ4DNCtHfYZ9t721H7xMc9alq7WYnyr5nSe9xSxDHRAsM70KpyWm2vi5zVgXIec7
/bYZw+wVvz6SZbcHA3rBnsRhpSLMAe/AZM94AqNPxMpKDC3eVU2Owz4SSR8v6zqJ8V1ggb8w26AT
qz7HWwA8U1kM4ymGnyvfbmvErWOsXZaxmd7l9A/7hVEB8lhgfAnE2oH5N6vx2lIuvMbxs11gOMFj
1mv+Yqr7CJ7qxAQK0Q0l9rKPplZtIvR9z4mMBAEWRSBxZOUJqmZ40WwaisCzH/BxSHeNjbew16jv
uvM6BQWAllA6OlkWeqZt6oAMZBg/bTs92ExhvjpV3umrNA9nVw8+9pREHi9rdlpXEWdDR1vc6FEp
v1YYfIFE9PajROchAX0WWbcPTZID2TO21St+6UhHXZsF35TZjTzbRqjeUndWEdlR0X2LyOpAqqzb
6SMrVNysdbY3/jJJdYt3mRyoTjr0Ni8dLsHXMGV+s1Rmz7pHTtSsVcksA2GIpuD1dHApItg1MPoX
oYyqp3BMxhu/UehTorjyecOGiZ1fOWHMJngaUJ5r4OJPJAwgcWGrFUU4W2vCJsbGqe7oTap+A4sq
wfBpJz5CnM4/2HIah6WedihB2wnhJMef0MD2DQXsX/dvfu78kgVs4I6gu+gw/xWYET6MpUzBfDZp
2npnpyLYFw4EvYDW1pa1KfykdT63QH/sFL0fCgGAQ06s5XqznODHJn4fNV4rCsi1MX9lZRtNsnRF
G3/ygX49ik2wru/SlKINiwLg56PEvWaITE3ljvGetuElSs4GdOpPjjL/lp8/i01rieqRzhfzLm++
rD/MPjQzsUvlaeWOyTp0Wp/JNjsyu72aGMTcRmwfbiCSDpd//WX95rOh++KzmcgbqMg/TFxSioWs
AT60mxy2dbriVpvhXXNz818N0N/09H53GBJdfGfWaaDw+DAiLkbPR2Cs54ixMyzKIo/PMY4nn0zt
f3MJEWlxO3iW49rOe3fzx0uYCOm5nQBh5sl+k/vZeIMSrSN6yadWDKSx0LUg+WTa/uvtblsebX7X
IfBTx6r/8/fme1XBi3Wsd0JzeaQpnWF3WZgLeqtZ//VV/HkiNz9ZDHsZpTCOMxHJOB/iR+3YCti/
zHuhVCtenSSm/2RB3JHM4nzt1DktkjNUBfVmFJn32Zzq1+/Qsi2btqzreMThGh9uFSNqu0bj1bjT
kcSdYfmgFxKNnwXb//YoHrQTHmgmPf6Hh62aoFpWFUyDUcXGxhudx9BPstVfX8jfHITsd8zZDocw
vI8fBaeJ06LMY90YcrbutFLvPYgwf/vOYNWgLY8gwRK07j/cGU0NwoTRbb3DW07XI2vsyzaL+73T
Rsnurz/QLz3zeURk6uinzFkPAAP457swAkiv5/gMdga70H5RRQWdobgHAuYhMfqqQYphVOYWzi0Y
f3ZuA72o72Y8xrB72W9Uy8T1B+OTJe3X+5XvkFEGEd48F2g0fj4pkikbM3IjcgiC8NkjGjAlnggV
2MvohK/glAlpIKTjkyvx24MyuLZ4p6AccD8cVGDRLO0WfkLJ47qxwpIMq2zozoQI5NkQ1+Kkai8h
uqIhqUxKMvwgGB+Q+eATJx8Z4wRbAIjz/UXqFnTsRWbqc4nVbyrPTD55oudb4MOij6gN4ZrF69Lz
9A+L/pDSq7Jrnmj4gt2c75dfZr2CGG6iLsAAbtmfZZ3/ulz5fB1COBaBEcyUPqzENpUOYk2wc3mD
lDSvCn/DOL7cjfzt5ftX8Z/53z952H64K3+xjx7b4ZURYKvCH0eA7z/0xwzQ+UIku4XCQdjUFKZt
8i39IXa0v+AntS2m5r6gDHDmO+JPjritfyFV27dc8n3tebLOOfwpdrQAiVsg8Fku4fsJw/P+jtjR
tD/clrhn3pd6h6WLeaOhf3jRjCX4VJNdwULUbGBMgHkMbxhRkFGvXqqS3LKh7LMduyDjNPpBOYfe
metYjzPi0LIYyhK8YxA40SJS7N7AlXt32PufGdA028nowZCV7Ib8sHmKMuephANXKOtxGrABVqa7
8ezozRTOjQ4XDHXwzGGRZUO7ySyXNL8aaeM3GMNrV/O+WwAVeP8R3DNMlUtPULor9tbOUghChwBR
YS+UwXM1+P1jY5D0N7A9/Dr0OFpLnIB0x3T3vDECc0FIVL7KQyipHeDBdd6gAhnKeu561tPGCw2c
CEVmXeqB7rOm98PRV1hnQglEsm5y9urjLbyOb2HWNTQCk5MMTCwjOme59DGZbolHTbDZ+2yFIpIA
shatvS9OQsYDoMEKYzgZbxC3Y7B3xRoGz8GT9A2JkPA2eZE921FvbqPGr7GVhhV55z59ltqZwFeZ
zZIvZ+7NAjmbihC+bWbrfCTvCdMAtFJq5VXsSKxyUHEOdeN9K3EOLaF4iedCR5S3CpRr7ywq3YOM
If3QDgUY3Lu3ObuGRY5S/Bzcl4bFRI8xFzKtMUgmXYzptM9wfoE/NjZppaoLtGR4fD0o1dE49itf
5NfSGuxFPQEgISsX3l4kzgFMxbMBE/FFJMEfDXBGKIDvzFG4i6CCAAxLB0KPX93ymkrph47jUm/t
O6ctbvQu8BgbDtMqld1dyS57kxjjud3XYKfLob1gjwokjoSWJVcasQt07UWkjbsoYB/KMJJBgNFB
vSq8FQaxr7VRBYux7s4bq21wB8FVx9vM3VuOmzI3N/Z8BrGXPgUlOTCBcbQrJJ2xkbHNrOTF1AXg
4APxjGHfWeND5OqVxaa09MfWgUuSIOxC9JqtWAkOaQM+MQxpZOHlelZdFM5cv0stzG8JJNokBeM9
MWj0uWxg7RpJJwDUNiObyTUCzpooXNSwSuRinZmtuulLfeeZ0kXDYgH+sFN6LP09hjIcoIWu7Ulz
GhbEONVrX7WPygxvGDrMUZVVt4vCGK+uBC9r+s5qtOBqYg83TCBqGoagfQHlg7STLDI2WNfytZ9a
ig7rUO/1nAhtL1KP+AngflK5LlCjBLu4JRNWNd2Z3tGp7BqsqbHn7fzR3JY2tJGO++teb9Rzg2py
ZeTMRIr5SwglHE4mXuMm6rxvehu+eF1125kZ5D0nHOlXQ7uuOadF5k/zFLdw2PlynilMz9IfJCwt
LnRRu4ekxXPTiXI6EgVXnuEPm3BCOP4qtgsa0QMECCzD31gT5FIC84fHK/SV4ST3ylPpJqJJgsu7
/2ra8WMU9etmglHric7caqZKV4HEFtUZY7pnbQTkCPdxWdjetPQzZKQrB237xtOaC1tNDNUFmHt6
H2S60A23I/zE0ASZiLnouBB6W9cj/qcbYBYk/4R9ukJ2ijV6YvVfGcZ4yMxmT1dV8ag50TpOJaLw
pM7XbReddGEeRA5/MdYiY5k/WSCOrqswJfutJECWuf8qmHVC/qS7tAibCz8cn1XQJ1scUI5HYE7w
XYbwoRnnUC+6t74fMwWZpaNinsZF7XTb5u4zA+Bj2oFIJYHcAbFXmZsgqO7Tnk5h3ssd0NVwnVX6
8xTyLaeuUyH5plMRxDydsyO20NrxELuaver7joBMWndk2w7hjuyk10S1Oum7Cc1Ik6w0MXwvRm1g
xgGAra+hmIVAdwl08f4oTf9WbQKakX/+e/6ZlwKgfRTK5h0J8e//+r8loWxfi4un7LX++Kt++s31
/3v/4z9xEz/9B68SsBSn9lWN1691m/5xFn/+zf/rH/7j9f233Izl6//884XwLxpE169hVOQ/FiFz
vfevjfsvhcuST6EIevz4E38qlxwKEM9FioLUm+3u3Aj5o2rxvtDycRyfHdW82wEv86+qxTDn9BOT
O1bXKcodwQn8WbUYX1BP+p6uGwRA6hRD1t+pWj4UtiZmD8Hu1EXQqc9aqfnPf9j8F0DluPPTVae3
+c4JaiATZt/hFpjGzQ/X5DfNjA/V0Z9H4kBcDfZ1cy3445Eao4+9AEBBmnt01WUFv3hh6VGyyVz9
mR0h0N+/PuCHLc37AR38FI6L/Bjp6vznP3y0CeaqtPx4JUm6+P/cnceS5Mi2XX/lzThCGxzuUNPQ
kTJSiwksRRU04NDiu94f8Me4ULfvZVW+y2q2cUJy0tbW1VnIQADufs7Ze+09r5SA8dCOCCA9jOdZ
E9eMDXrs05ux9o3H31/7391Wx0ZixpkUddoiV/v52sHAWDhy4g05RQzdG63qaa8Exx1srSkQ5L9/
NZS/PEDKkrbwrV+vNpI7g7qp3GjhFdaTAfAjBq/hEYQ26K7qT7+/2r+7rxRdfDSqL1uZX4tmMUXk
5ODbdxOADyiYNm3qPquUZMigdCEx0PA+pRb/+P11lwfkp6pv+T5xIrvqR6XuULf/+il7xyb5mqTp
3kFMMFfV2k5bZ5048iOooXxOBsv276/4bz4pbRuTsg+ts+UsAsKfv0WrYCDokVIq0IxB5xeuf0gr
KszUnZtNZqfiAiM2autw6C5/f2X04l8/LS4gUyD8kfzTg3L+67UpfxA2p9aO7lFTwEeo6Tvz9S+g
KZaTz8G1gsuoJHDj4AYWaiTRRs4Rt5SJWAFt2npwG6yNle1Mt0SrkTFfCE9+E+3cP9iJbE0EgXXP
pHtKF8YK+a0XWCYhP6WiK96H2nUQ7JaWOkFcqsc99D2BNAo9EVmSxdDQO2tG0MGcr2xmYWOAFmjq
iulaIWa4RS/cjhvPSwBh8FjgY6kzbMlZqPWZYZUxKfQQasXKjF3ETxmyh2k71hwFoXq4KH+MuNTN
uq/wMZx7YYw8dzfWU7swK0DZxxuYBniE19imSKectHIYcMjcJJlkJBJklXRQrRFwD/lnm9XjM6yn
2NnHUM2B2jBwvul9kNmDWkIadOSkhKIMUKKyqvDxa8rFEt+RPdogewGJAfwwg8aA7Dp7BBaYJjtO
CfNrX9pLNLxiWWdqqyW+0oXVh0Ivs4mmK9PX0HFYaGoKWov4wUI8DFqQouPjgfbACjlFtuNwXMlt
Y/U2T7QZcv6ZQLetM3hdAOOdFtpM31JFej7YylJMVCpBkwDHhkBz5thJz9mxVL16lBB6EmgUYVrA
6mwYKc0G+XcvJKZgdB+m3hbPvowadBboHd38ymb0ikeMJv1UbpMRddkjIhq8tCv2iwCfXKtDfQNh
yDTOJxJd7BHQdIPSElGdSlGTcPByd5SUUXRFaCEH3wVgUiE6L8ZWVdep1Uc1MkG4IruIKbG9YWY7
k5FXjs7AWlh0JqRZs/XSW8ymcXSWm8OkLiNiVpAj0DNGXIAewWA8WlEghxdoBG0E/BSJsB5MTvoV
mRCMg39kuQt7eiF9OZuIM60t5CGVbJjwJX1ffUKiqYYYK0BqhjMcvJYJF18Q38uVUEEcfpidUYo7
5Y0wM5ksx8hY0BsRqGwT0zs8zyazkpX2TRJ8LOSJwQvvFyVc2pnEHU0uokpQIaX7vcsWakbSpkyP
SLAYeB19r4No18KiWYcOjuvcZeZOnIZsKoQ3IYKM1FHTc9T7w/00jjajRZ2DCcFLDjKbOC7jLvSG
4VnLuLrt4LnrtZgbOvK135O9A5A+uOTI6rxIGBF7YqBsuIldCR1hMhJYH2PuqyuQ1pwWsxIRGYbe
mhopR/oeXYSo8Xj7kkngahLzQw5H9MMQo3jz6zRDixMOH5WFqo+5WzC0pEiZ2SmEVvFOK9D/TKdA
vw0EhMM3zmrS50f8OO4qw9luMuJ0jBuHagFVjGvLj9ClOYNvolB3RRfpCjW+z/2ck2R4pDnOuuMR
WJthDk1TehiRTQIaztY3FwZ7iDIC3MRa9eaUv1axtCcCTAFkm8WxV0XyIrph5m/ESPUJNTYE9k/s
GFEvZRBv/EgBYkyL3H4hKbmMADWnkY96LgkMyI6mfiSnCs0fEgFbMIIgb4ZMIp0/pmEJ1GkQmVFt
cIxrat/CIZomRCQJrEcF84Jp1Rz5PSvli/NzSzTbCdHV2eDjAoX7IeJ7wy5m8O4qmtEIxr39rD0k
ccxX3dDZoEFdtDeV7962BFoVFFYV/eZKqfy1IWzZ35oEbuY7ldCZYCAeGe3WljPybvj+eXkeJMRm
X3r+HCD4JnEuWNWCQICgIbF5RdxsiGuho2zO+VhHz9U6uo49Aoa3eeNHZbrh5zKfkXYxTSddd3V8
lKIj7HLMO2tezWp0hzMF09HZN9ZAEAJ8jpLIoF6jQMD5Lml0VVl8KUm9De79wTfmHaA28H5pUsj+
Dk885vKigkrK/z5lPHdDI8ONShCMAMFxxmwLqIN5D4MZD19FY6oo/AavIvQfQk36+kVkImxGjjP7
2d51Geudgzaf9crSYxZ9CtWg760rbwJ9H3tqOoqq0v4GBttQnVKN8OucNdeNeRFLEjPQgjNlT1Oj
0R8QREgxYF0ztgHnQUQLvmGaaIqUztUln2uen5vOG7HMhkGIMpJzSdzepknQWde9a4dk2dO7qffQ
Zeses7xlTmeRiZFkVxFAz/A/HGQVvjuFhUGfhUDREWu6CQhDP/S4Sbu+yeMNMXbxXenRiTpolj70
1r31EHZx8z1aLLQAd+LzFmEezszSMEhXYEAsPBrzq0kgpyAeIwLnIRZPD/to3GRomUIY2ZbDpXbE
uUOw872wPi89G24qgvRS0VJKAdX2Ad2jfRuUZQ00TLkfvVfpaj2GfrMXWAns7Qgh6aUZMvUYOwV1
P8lG3kczwQ6j+9RU70PEVr5NEReiDQ/BmR9CpCFqN4xF8EjWQtAThBWSfbtDAjM+S0eO7Uo4RnqO
+MBbvu9hzo7ajHRzDbkcFlLqko4G4yxgDOcA5LvwO4Q9l0NSCHFHE8J7bMIRtZunXW8mVcb1aOrN
Q2+BeUtAkQ30+sq73sYxdgQT7rsb6AwkPVWpcPOz3lV9flkWogHdXdlt/hTX4ew8s3h3SGeNcpkd
68Cr1wNi+M+Q8fkz9CL/zW4donwGUfBNto64kuCxn0nXc6aDjTKiJN1NkhQc2Q66rzYsIVaNzkgE
LzkFXr0pAgOxQcnGNK+l0TJtTE1h64NilQdOweszIJyclttqeNgQGqfCxxWWQHMxe0yXJOzOfLE9
hx9wJJHxamnHQtghEshYNl1C9vSUoBgZOPOnmvPmoiTR0rqsii4e1ikx7aCR7ZY2MSFyXv00GF2L
DCQmfuF99CafHqwB3OwQVHw5+7abZ9T/hEq3Z4x8xvRsRCcYrTlgVMEuSqcm3BmtYgTUBFNln1d1
45T3sR153UWNiyI6N+ORZWalnGDBt3ch1CeyXfN0HcKZaJCrG5RGK2tIUp68KlbPuGtwgeZjC0NN
phjSOBm4BeDaJgsiDmpNeEZ/H/IhyYn63RUzeJ7QtSYOpP50OU+9V2/rgK2Ik06eMpoZpina5G3K
MpyMcSzQ+nUSWrgGCeR8Dk4Mn24BxNdkfroyDL4nsuzR2jsj76SJYS55QnSjAcf73D7vw4+dJNsS
19w+Mk8o3w28bHwca8JkYJkuHW9JJf9WhuY0k5fWkqOSMBr7Tt5AfNUCMX5pqiK/nenAy+E2zuO6
3FiGT/ZTg01i07ZDa+9G8HD7GaOPcXCTJroq4jR5dRxZPDGwq10iTGTnbLq4Z9f2+jB+nfoRKlug
skitQuTHYBs977szl9mNj84z3fllXb9U1pSoNfgZRLkODgFye61kuo7qngMg62+Irn1K0S2neuR1
b1TG+ir6atrG3ZS2+77G2kHXtVIGh4jGepvjZH7Cf2gVgPoQg3pVAjJQFJXFd2jaw2XEJJr2Xlp5
b13kV3e+qgx7xVdvHlpBiN+2zYL5FOeF6bDh1+aBxGyaAbEfDi3tSmG8R9h7jr1GVkuKAGN9KIKu
iYJ8SrO3DlnhSQ2WbSiyiKa+Mvbs5dFRomQkP2qx6nPkqhJkY3GdP8xFPFRbJCAQWMjntuAcOVUD
Apie6gk9uI80mJzh5xJB+ZOequJJoe+74kQmih0H0fASkV79goXKT3YyFumFLdvs3vGrGWOjGmyC
i8ea4YOlGT4R2G6EryxXUm992UfPQwB/e2X5tXsWGzG+p8YKCDZIuuamGcgpacOFg4+fsUXkFI49
3rCOiAc7L+xop2u0OZCyInmvAx8xrVaUW+cJ8lSmNVWQEvQX+52PTNdTah+wkd+AAYzLtVLsjLml
FMEZ0mr9VQG5CLcJR6f7dugoA3wO1BiVprzYCbB4xbqQIKGBBRSAsYJknP4hHvhbrcP/vb7g/2sJ
yUtc8G+ag2XTvv3Hbfzxi7Fx+Zl/tAcNz/oDa5yFMAXfKo2GhdPwJ8LFc/8ASeuAknSW/iEtgH+G
I4s/+AFaIFgOWfi8n6yN9tJUpD5CcwVfwlV/a6b5RSBBp4XOGdoIKbF6cwD+KhUz8rkzs8lPdwN5
M8R7mT2nNcaZZ0abjyWH3gmeYpRZV7VleWBanGiTlSwUEoDRe1o3+uWne/dvmoiCm/FTEwgdD/1D
jlo+OWYwbSgB+POfm3qh76i099ztNHriPmo8eaydxmeAqodTQYd/3zuxfwEGDdjaZAZPBZSbG7JT
5vvf/ybI8r78Khj8Yetwa9C3ccvNL5oAh9SNJqpaa9si9oTPlRsr/H3gHaZQYOkBOFtnrF91PWJu
Apy0H0fCE7yoJwegD8yLGU/2yQ6qYj3NUj5bgUFgbg3nY46ZC3W0B7qobXGl5bl/2brhiAgfcWM9
m7ccXj4wooVbeEsd0bmJxyqVR1dlM5lntKFZRqXMcQPWcX1qutG4hZ5dXFm5axO/xEw4wI+VgNZ1
rO9yVKRapyRN0NEqLvFxsnZ32TmnmGY/LEmsJCZ0+0GqD3SrYOppbfCLyINhR9Nn384FHiBjXusG
0iqhxqDJsvPRD9UjKONqF8t8fEuFinZjdJVlXruuTPnhGiBCE/MKaPnD0LcuKhF4qlYRX6ZllD17
iUbbqkV0w0yFSLyRGwzW376oqZ1XpmBzGpq6uZwre97IIRh3KUkoD8UAOcfzi+bYpCWj00zIoz9h
V4xHhT+jsBhCsT9c+0OpPry2j7dgE5xuNSUfOVZGqmbPMK+DzhhuBpGQC1dCIWZ4ZE7fipkRKNED
HNhKEsDXbWxDInQjp1ZvoATi7IxH98IQaKgPNW6sFLuB45SHpjdMhLKP2jafHZevT4cV5WfUOByx
8nfMcmeyib5DUHotK3ITUggDKz8BmRlC0l/1uqzPE7NxDlPnQU51MqwLQbLxhQ0QsByOAKXJmOnt
9rJQ4BC7hbFKjCc+C3s4X5whD1bs0dVTLXG5c9Zu+lmso1K+J36wa0ZhHiPLzkFcAhgcpJXdu5x1
VmlUXURZpA/EkH3SfUFZPfRqNQ4GhyRjMNckOX8TiT6UU/FM3hbBNEnQHrROhxXa6PYQICsO8V2s
VEbWsGHCr3O9fJ0N7rWcsd2Su+FVR7M1zW066tugqy2cemRtSmSBJ01OG1BtLyDIVzrqtFRgh2nu
/AdhI0/3iey7mLVpACxugvgsiE1xXTrpeMIcWtCAhiR0LjiWnlDa9xdFO9TLk1wPIApcaiJgttpg
amjgJCGCbojOS1aTTWxBdyoKHWYrq5veYtNMb6hS94a9PIOE9MBqbsKSyBpSLpzg3KEHE12XvYMi
HD0Gs0amvMxNgbzgWibUzyQynF7HKG5MnL/zoS7rqdy5Nq3OPdREzgxkmF0PAbSYMH0u5vLITGSR
WhOHxfluzWE1QJ2c0XObUUzM9mzyv0b6THLsuJ2SuV2HxG3vrMoi4AUkuF4Tw/NG+rp4Y8FLT7Ud
ZSXhEBgpe/r5nOHJbnrNVWB8M3He3dCeol3chwX+5xzZQEDi2adRBhBGrbTaGcw3VllN8VubOkLt
QZVcjaN1cAeIholnlscgiKONmxGPIgdiONb2GMUHupXz05TzYpGA1jxMsePvCbQ60CAZDtYQu9/T
lu1jY4qheQEqWt3B5eD8U/e5cz7UOk5WsxbDlZ/0ZFAh3qF+UBoOq02eUoGfcz9WuKzsiQetxvZF
2oYzprcFTxhrGo/rKR/t9jFKGyPDxxfFxa6zjeRo2jCnH2d/cLz7xXTs7Ufh1TTkvMiuNV6AasTi
MiUiuAKnkexIEpm4dJs4W4YT+OmtQhNqWpg+MOWidR5BtIr7wC0urClQ1yn9upNnD/QGIUl4mH2U
eJ7Ido6rkgDEuqixomeCuGba/kci2UHy0VKDJt72+1L7mhDiKRmAWdrDlgOiWHtmrIAqu9idio4T
cgU0c0cww4j9VUI8HMpO3GckswYgzYj7wVUYLumg9TieQjt8Bcbpg7ievJl1ogguKpITHjyvJ9a7
iztLYoNLko/Jte9iQDjuah688VTY9XjikRlPLjzDi6LE2LqqisiAc9loce8jW7g3Yv4nH/PUceAE
v656FgyIt7hbw7S7i7x6oDL287twyrM7yzFOvO/DMeL+X3aqo4NL5Fp9GdoufvrGENuQNZe4pSw7
xDkhPllShG829fh+rHHMW/2c36K07jeykooDe+Z6F34ij3qQJlj2tNf39VxJYnCEhCU++qK9i40K
GYGYwh2VNHjyrmrhvkTk2ACwrJW+dCPlPGnWoXGFOia57LnFayPMAPfiom3uK8RbPWD7OLjl36r9
sDjRQRj7F0Op0xtZtEBRCnNxbiM+vMFgDiU9aw3EOfAavW1Y6fm6cFBXRb2SNIoMmW2dVGa3RhFu
LU+nDzZyo/BgTyXLAHbV+3xyL/DOyx0PoXmciJ/j1e9zJCTErGxMbAhACoauu0fmm57CpJ5vir5E
EjajtiTAd75Axmk80kQG/mCZe+SrLW9wYJ+JAcddSOf+JZsXAmRQyherJSrVBFxOjhO2aTLSi/um
TuAHEBx8GeWmPk1e1l8lGC52TqhwN02jzz3lvQtBEe0mtg0KeVeSbwDWyKUp1V0WQSJZteLkuXb8
9LaDmEXM+FBvw7kOzufUa++Y9WbJ2ulM0kRJX5HHiGiYadslHc7ziMHVCkmffoER610EQ3VvFol+
i1XHczji2eZl8N4IwmOrM5IyOvW04pGYIOnejWacHYh+Dh8cUZCPkhaWcyOxA/7osORPyTyKaO1k
uX1GI8XY9IEMiIF3S/Z+p6VX4zQzb5PH8OIMvx1R6bKRzSe6C4KRSKmq3DrdKSMJTvWsvN2g7QZ7
JmldvpnpS3qu1meU0kkkV4130JozHhb6xnAdFKibqY3mQ8J2dU4bMdl44WQerKzK1rIS42aK+uxs
jH2Ny4QFIozj7iLx/eBlzgainVs/uNKiyiUnOJM3DRNafIRFG6k1T1a5pZalnqYUN8OzeZAdjrYy
s+7rFrxq0+PhybqGUMwVd3b0wfF6sr0Lqozwl75nKViGVXu+nPE0QzeLHyI94YL2k8hVgLvwumHc
zWmqENLUrcc2GPfYfDjV0eAcTz+25cpqEOn09LO/F1HoX+A+bT6LxqSHt5KhEvdpYnJvsb6bwALA
MJcbdAlEI/kYDAnhRv8y7nI0Xqcaod0GqP7wDMLSW5swwk7MenJ/1S2HewpwTVjg3FyCeezbtarU
ePrxHzlp8EAmtuSfS/eJxsEw6JfIt+t+U3YLUALOHR+gVBPrG1M5pJOjdj4iO0+/O/SejoiL+THl
5OpIfPgYEr0nxpNpOPoFNrJ+bgaD59N3k1lsMIzxR06vX6a5N089J/+9HisuHmdetW67yoeqkLAP
3eV9PpzXZT83W2WyMIVTx3/1FPwTP6kxpS+3P/R7/1rZ1T9Klb9Vev+fqHb+LxTkMFz4qVz7L4qc
+45AxV9RQj9+4k9FjvjD/gHYkgqkEM6MfylyXBTGC/sUJwUCBxw3/6q4JX8ESE8wjKcCMrFZ/EuQ
Q7KNhbkEE5JAJG5KivF/RuT8WdEiYvpfsvuWqvEnlQMblPQo7JH9oDtwYcj9WuAmo2IqRVeGCAQz
f82SIcLjHlPgBl1/NxgZvdF65tktzOEcKWmz/+k+/fnr/IwiXernXy/voANCE01/Ab6b/UU0Q5nU
UszgkOkqGt0lqJr3uAnGu9aN6r+nWrEWuTSIUJduvINIxlxK/Z9KeezCamwGl751kWTElSXOusy6
YFOJzP+LT/Vfbio0MD6VFMLj0G3aX7oGsgYkUI9+tjJZ1FetMMi1Sf0+tyGg2eWOuDI6erCQxG4K
I/9bMzSTPP7+xn5pF4CF4lNiWZAonzwePPvLx23iLqQGIbsB6kxSHgZ/iAgQKDJyeEG4Kx9zKFz9
etJ4ud0pe7FDZVEAylQ/SsJAkR1U7vzpDFVDAi6n5PwvxC6/tjOW348OzyKfVzQI0Ex9aWfEbPVi
dqiQC9Qtl9pIemJrqvwv3D0/dCu/PGAKcxytJMhQP2Q1Xx4wcnK1Xwl6makBBn+F5nxiqtHPDHjt
2jJf3DGMr/POIANRFflA7iLzRkpvN1efQw4N6CYG7XZT4VlNF5NmaWyRiCAxxSRk3iUIS4d1x18d
Q2nJiHknbwJPtNtKXL6czfY1BwfOVxEQdWJFtPr4/df8ReVGTwqbF30zdjxf0l79Io5Cupovh1DU
2l2a7pyUTISK120ZTAxAS6LhL0RR4t9ckJ6hi3zvhxPxqxorRH46eARoo/U398rOiGiVDueabmMF
6asX1IwX7X1SsZeXcJFM58z0AtQsBCg7xWW43MTG6P/iYWcx/GUV4S743IOlrcmK6blfvmTXpuI3
esayUW3Hd5qVDJb89I3IQ4+kIU6LGfiP9e/v/NfnF4cpCi0uubzhvO1f3i/qvGIM0fsxsvFKuhpm
CqEJcfrfvwpSQi6EjQih1ZerdLGN5c0KeHYIqVjLoZXkbDXOX9y/f/dZ2AXwDboSFbn9ZROYaMkF
PQdpyrosPArmj5sSotzV3/4sizuXfQ3qsWK/+3UBrvwiN0aUSvgqqrdcyeFVVLX6/IuLfCEyuuxi
TGhczJ4w/Gxkq8uH/WmdH4XTlKK3iY7oWOxNZjvpgfgIX39zBAk+vTbDJ8a6GS0vpQxrsyAk7W0o
erKpKtokA4xdWVpXyIToa3UmefFXktF0c2gcOFY4U1po+q0C6raMYmgkWGMTI59BZW/f5D08vnPL
yTx5EVohP6u6atKAxUkRX0kMXORfMvDoDmR3FIiz66jVJP4U6nquwPYxmdUmNo+ODCBSUHx/jz6M
E23PFwLGKictfEO5T36RLaA+AbIoqG7zGiNH1eghvEbOIA/jVI/Zk2FLJpeMm43mIovybr7tZDWb
D0EZhda+7+hFbAdf1B/+aBjhrgaTwum3dZL84MaZZEQX16jliwnD/wqXQU5MFkQfY7PM8nJE8rYX
7okLrp9MbfQAhswgbHd5oO3roqpToqhqzyO8fdb9vEkLYDTEdTLFvVQQKKLNYI3ltLHRAjQbFYjo
3nNo/69aOyI+B54OsjWhQGmtq8Tyqr3VInTfBFiQiDuSlcH2zWSd7pgg2Xrd9CDWTdGQhhzOWSmP
eDG5P2ljz0cvhdOwMpvQfC2nnHROTXEHZTnFX7ETIxPyTaiXO2gD4SS91rHDm3Yc2fJi9uwrKj+C
wEJuKYH1ugXD0iN/J1oomfuXEWHHt3qQ5J66YZL64A998VD3NQ9BptStaKmZrvnLABikEBfybZ32
+bhHUqIZeabB/JSS22dejmVCP1aMtHtAOY3FblLEX+JfkJZ5ZnnwE1GRyTQ7GZQ8RD5jXYo3dhIh
ym/JqXkWNfikLXi/vKLIrfMXT/b5O/2yHpG+cuP4cqqQUK7cxBmTK1HO1Ys59plHicXZ9lDHHmCY
xsyrz14iWlr5Voz3RKSEPYcw+Mo10/HmWM5RQTivsIuRKnKexDZQdKHXjEhyFwllhrsJQwjBXlPN
mIf8jlG+22XpGUgZWp/w5Rzl0C5yR5Gda5EygATJRkqb0aXv1cSuBcUuFOQ8OAodKp5XaAFhaZSs
ewUcjHVcuuHb5Fa+OoCIU/U2R2767o0ppK3GLIHU1fkIoQ+DGFnz1Vi4SyVZ1GcJdqX+RPII2seK
KDZrbaVWQEBbVZM4Cx5CyI1L9y/Y9RN6gW1YaGtY23aKAdaa9WIWkZ4a98XUze4JOY31ghVG61PQ
TGHwINoGrJsx6eAYIs1K153u42qdA7aKIJYA7FvHQ+SAx4PH9ZIMDVyQtGd+swlGqtIdzKzidfLj
4UbSCYfVYgXwpyEcMnuhxw29aaea1qEz3hOBsaThpvM+SlF6rxGsttneilLCxuJQUC7WJkingwdB
C14bGYHHmIznggmQS8cRwyMmUo+IWLJWOxre5Nn5breVRe2Re95A4iXdmUbe3AHlyhrSoDc1sUYZ
/fhczScLLAtpVVal8C7LQOzVOMUU5miDnkRWlkh9g1R/0ht3Ly3Q5uVWapN9uBv9hLG935DqksBZ
d0Tl3PMrBZcksdB5KkqgJSukgI3cjFlVHeKsJq7ShK+MGsUunLuYPtqR2GZonY6ZqctUuzgPq8AF
ceoUGoZ3nCWIjGlp+2cWvej6EjsEpyEm2rU8WqYO7pQ784n7XIafftiJK0PNboU3riTHV3lZY24s
5XfzPs38WWMF00i7+gAvztF2tArXhY00jfJ5ok2eI1p5q21vOjfzxWWmytQlzryPskeBFLLcalar
/RwXQiF5jiTTKd9jjEPbPQcvFTir1p3FNWTkONxqw24Ahczsa+SQMyMhIEKc8W7m8sKBVn9eVAPN
/t729U2WV1aK560m7TvMB2BOs2tlIDgTESIF8ZLWWdWjZXznXWieJ9S7b6UujZooykraKzenSbam
Adgi0Yo05GdgoFVP+xyoyTpKDcpB7YQ+gWt+3jXY0F371cdyBaIx6r1mV7o9KVJ2E7VoMsLcOE09
gKm1ORhMn2au+aEQbQe7SsGrJKkFrQ7Kgbw2t0iXByaYUobPCZtTcaZCKwJ8aZSVvarLBawV5DB2
8m4q7wJnUTAkEKV5cLIuvk9buIv+qIPvOfKIBlFfZZkXVFOjR1d2iov9HOnwe0M/TR3tVOaP02Kx
xirV2N0mGmm2r5w4gNxRGXQUGUDU9WXXBc0FrBa2VzK49cnRDrmNREJYD8iBWm/NUuK9zG2lb2wj
Kx7wsCgGbhaDrDUgEjRsdgmmboNCdJrotijp3RAtkY0H0Y0q3U/DROjkckMQcmFWP4toWfXE59Tg
DG27Gj5yZKV8E45Z4U4JDIIJWdWRWejEhsWXF0sMZ+vgw+/z3uOaPsuIJTrTOEhO/WxTHY+vJODL
Tbt1CzH1fvbj5VvFrppfqVngz6A3OhZEUsU1+i2GLIbYjRoO5olWWTHeGWCyMxxsjtu6ZyX/DW0a
NB0MnknhLv5eK8Pht5DHxs47Vk1JNvmmtJY5ztXUyO9dpES+IU7aK/AUp7Hj/EmD+Ftdpf8/BR1i
yeL4jaLjv/9n++0/Pv/bsS/j+tvPpq8fP/inrMNCh6HwfPkcexF2gHP/n7KOP/Dq0A3AGmQDBDEX
1s8/hR3mHy6FMe0fNG8W1gB+6k/flyLOZzG386MQCBB//C1lh+3/am6hxAeljSxoyf/5h8zj12M5
sb9jkFXTuss5JBLQGfqcnImadbr7pnXNnOdNO0b94piAbV67OE+t2ybsrKk+mmGFqmkz4ERPvE8a
ngiAd5HWdkmJLmHwXI6BVzzPKKcQWkWVNi5iOjB3VVu7+lAwlDr1Vu+9h02fvZtIS59gwi7SArgj
/hHRIv5SOxnmaB0QCIIcH37Td79lHrziV4bHzAvvasBc3hhfwMcaQMIVorvvuzmpVnkl6KnAshvJ
jxnK9MaUUX3UIfYXXOv9tI1qoeSGmyLgp5m4le5LYYj02RJ13F2FpS8Oro0G2ybs0MG53Po58R3t
MH2PCmHdyGzm/E8eW/SKsK0A9GYSX+EZAx4Ix2/5fYM0JTmPKbpj9xfDnNgVTlkvNTfUJfZ8w5E3
tlctqnfkh7CYxKPVkRRMAJ1MEIFm2iKXTmCl8nYkKzLQUlk4PHUxxNnzKY2U3pqtRF5RuQ7vvAhT
ua41p7T1ELI9HlFaDtGRNCajvZQ4Vtr3XDSJ+yxRrzVYGyJDr/F1Rs6GCRvxKxWcYX+F/gXUCHRs
e2bWU6fMNTRLOKs9mMI16EbkB70U1SeZ8BhySa3RJKgGOCvmRoRXvtOkaiUzSey1IWR7bwwWm6pc
ApfXujXLmZ09me5dNQZUU+Noqg/XomAng68vvRUTLjLcIz+qnbWdW3O66eoEN7oL5qvZMw1dokMR
+08rt+0S7rkt+IvNNuqu+dKHfFumDBfW6TgvQ2qzayGCq0I42wQ/00vtZagV3Vl7zsptLIxxjZn6
j8WPOHshSGgbCFQ1ViEDVHh8A9KDNcxaCp46a9kyLMFDsbajBgCws+AThsznoSOaetFlgq6bOJF1
LrZC8k3ccwXnMdxxsvFPAXkYb3ocmgV0yLiCmW2E1L2M42XeqtX46hnWeCtq033DI445w3OY/KzQ
mAThbujMZWwkoVyt+7AP3hLhzzXjysh/jKtWQgG3xsImIoq/o9J985xwVrjp3Qy1il826bekYsC0
KfMhfg/HWN1NA34SAsnr8ZD1jUFcd+MnvD42E8omdsP5wN3R3wcOeXwyHI4PBrwKqJjKPWmT8nPr
9l17B4NOXuR+wkaUCAkq2koKi3NxleXIgRQ6341O/P4lkQ45wrOo9chtzZjgofixvovKKm8RHIJS
qBtMbStytiqHbOGhfQon3Btru2k5YWeUO3wfU5VdLZ0KIGxJ23zQHzCvsyZ08JxVCqRCn83O1TAm
0GbqKjXNY4NBQtEGrNs1fIbgLZ/HxNjWSQcHvqKXijwrz/TagGmZYcGPoUzOpukHwBGT6Qz04PRi
Dk37LkeXfrEUnbqaVYvYFx9gVa9N1EYD2TIm8lJUMCjq6eN6R1B07cX/4O7MmhzF0mz7iyiDw3Dg
VQJJPoRPES5FxAsWI/M88+t74VndHcK9XB2P91qmpVWmZRYCDmf4vr3XBlKvfk+dvNfRHEtZuapa
ZI9c1Ii3aZ0rEFcJQboX6hidhG+bDDqtrW7An1vfC5xWOZV3/rtNm4TTEalreNdgOfxYOWhyNgU7
tOegV9sn6Rv6zYgETWwUkWjsACMEHGwku89RNuBWzAOow9dlHlXNLmsa8wu4PRlf+bARxm2g+BnW
PMo/3DEavo1eYT1hbiD5UbKbKTCuwpIEKpIUCy67+5jp0Ti4ePfqjx3ARoQt6OdvuG/cA5ESUqfg
UhTY0T4p8daOqzr7ACQt+dLVdn6sFPjiy9lrUF3kF3CT+yCtBs/U4ui2bBdtuAX7Hz2LVZDEqhdq
RmCHLoLv9MzhxxtI/SWJ4Ur9I6mzeLqVnVycDXWc/hqz0KSDP/v+XaZWzKUzIOtt1HUDW6kSUU5X
8Ks3wipg8o+kN/0QEpvgZkh6jDy0OfOOVnSlAaUPOku4wiml5PDl23sBjKWF9hejFs9qkfxGeN99
0WNEAhsfKgsn4UB1qi36Wf2TsSDAiDUIOrlRyh6BfqZX/TZlK0iUCluBZ4T++hMjxSdABXrlT2eB
ZXpCzcPPQZDqnzKywUf03EVzJBssuUpkA2pbJDS1NzHG0+/ZgBFpQwUi+zKk5iT3moEHctOZJcNq
jKzuWPOa+k08SwudMwlcNBqVxP7RNmG+D3ULtLjhxza2CLapNFsVw0TepzVZ4KG4c4zlf5OAg+Kx
pIITYxDd5E02XFNeccIFmSAeTKT9Fc12BZ0aamT/Ht4sGRLUj0LqUNwz7gZFHQ4tZErazDpT+qbL
8JLhlspBq5olq+Fo1h3eU2bRZgsGY4pc39aHm9JqCyDxsw33BHgMv6fJcgR4LcVB4H5tYQ3u3KfW
Z9nU9TW9IvO3Rlg0RE0NGO2hNBa1nm74ReXZWjtUO0yFGSlMVjuPe/ybrbZvYWBBHC+MEKkPkptn
La6UXw1Ux08D/V+Y086iwGvFyBmWqUnj8zf8fNhqLdz1G40UXyjTYIjCfZ43yicoyXwMI3VAHlWe
pro7lCHRCJ2i+l8VkQkgMLowv/nJjG8pa/k/cCkViO8UuOhUiGiAdcMzF4++UWm/cxnHlKhAPNQl
Rko3a/zkd1gMcIRjDnk9laR5pE7T1b9lqXc/cA5x9h9KK37oRxqUrE4aseTzjDSEx972jRs2zXwb
NCL5AV+cvNpeb0xPQwhPynmcoexAdg+PjlzC+K4tOspaOIUZPsBi0h+GVPTB64TVDp5Adc7yxAH1
W9MMI/VCvXV+DGaX3LZVqh9Z+yRYuADfPYfguf0ASKQtocSbToZmgV43zZd8fBxwrP2kytl8orOD
3yLKU+teF9RKYcjUTb4N6qaKcfg1xq8SkC5HZz0c7zWKlKNrMvvZDO0yyDZE1WdEW2gc6BAG0P1p
OxuCfocW2NkXRNneoOEL8HFOaX2f1rTWCI2GrMlcE2h3cc43Cn6dc1yXLZqTDBOkoMJoQ9fH4o7B
PJxl+4WalE3nPu6fo1KS2wCvMN7nAKy7bc6IYTPac0itEzYQLtNebm35++Gm6UT3RWGmxDVaBMMN
FheDY66VO6zfg0PopBaxaO4DyxGnbCA/btM5nXIbUyaYt8Y0Fd/QZMXqdZ1r5RXmVf0bVtP6KchH
fNJ9a0DAaUAnf6zMKSDJqRBNvSlgDlt8V/UELGcssWJJxTRveNfDs1Ybzm9negm3jSxD9fSRBOi9
YXTk1+e+7L+acVcimEPTw1Lgt+IaUToY5YnjMluqMidaeIo/mi1R0K6dG/Z20FMYV+lQxodUUT2p
5BIxLUpIlJ0i/QWtKv7UJb6iHhK9VU4j4s2Tj6UUu1yPwJf8EpIsWNGpbqr4Yyk1p/NwHXRGzq10
QXajjbFkPxnYyq+4tNghlFWaO25i17CyJXW5cBcYUb3HxE2G75g3YbDDuAHH3MTT9ZQFoaSfic7z
1h7qYET86lNQCuMe2ARFJXQoqeX72a7JqODqiLmtHVy50uSkL5BPio66nzbkvdyYYin6O1WEhS3p
AwuodkU9758e1l+dqf9fsz9YUBH+82HZjaPvTBrRn8fk5b/455Rs6P/ipEaPEDm/toiE6A39430w
tH8tCER0GA7NKfQINNr++4ws/iU1VefYChdFZV6ib/XvM7KmEuyE0HpR5nPwdug1raQX70kxVl04
HVgo9EWxMFHhw9FYPD8hO4USsN+UYlNpQ3AA2QsLDPTABW3Cm1fBPkBOIw1TZCfnV6liWmHDxFUA
G023QdCEx1SrxYXuvgYW5qwnqxvcDzoVEC+05Oj4rTQQKTpYXQw4g5OuNcgvCWuAYyV2xwe76+xm
PyXScCs+rQTpMlHwTN5x7zpG3z6UnO4AB/Rd/imfhsjyMhr8xYfeBxZ+zYabtB89qEe5yxPJchHl
RdRjavMd/PZ5Nzas96K7MhDWRocZedlek7MRpm6APJMjgU8SAz+lRz3tqizqT1GYqtVNwPLsY5iM
5wjjkxE8Ejdn5ge162Xryii3NM/yR/2H4cyNfTBGVnfp68SapHbOPp8GRnzv4/HDgg517mYAqfFk
4hOO7tViVKlE0iDntBUnz32fOaqHA5vmoBha8OlB1RHUFFM53SNOyzKPk9hM6MVIPYE97hJvmPig
qtHUEzS55R+opVfXoWZQtORsax1GP/SP+dBSIDRxJtr7hV1Skh7l+AR8Z1adeo4f5f2NYkaIQlq0
QHiwUJBdIYWf29vBzAwyjpfFE1EikbDHHNHqTR3PRoWSXE4P6AizeqMtvS5OoiguOSxPFBbqIK++
xRjGOFA643Nu1+Vv6uss6TWegq9BL4hlhAn3o496/beBHCT/okh/rrZlOmJW1tC0Ah9D8GtShVG6
6KAt8EEoFMtEXwqljp8cqy1HbixFRRFUdlPhNSCIcJMRwpm41Lc78ZU4JiOnJvmS9iVaI/AMCsNi
z465JDgF6RM6byzZYmuqYzzi4/EJsudgD6ReR0us0pgO0ADS3mix5mNOKQ8VO517c6be8jIp/dXE
+/9nMXPRXvzn6XkXxWdT8/Jv/7uACXXmX0JnqL4Yz/6ZlRG/LSl8Szef+qMg1u1/ZmVFo+LJREkG
OTJXqVL4/J9pWRHM5jrkZdtUTdo1QNb+Zl5ervKHvITFAOuEyYQmUeQxpb1E/P6hKKigdLSmaIzj
pFfTdQDp5DMNBuV73tTmfajDBUysbHJp2HV3CoP8KiGGd8vhKX2gbYtz+Y9H9oZmbm1KW34PghAK
vcYiAOR3nU/hShyEAb0WeTSgHqFEKKiEpHFxQyvL2fQOVncCzPPdTNvcS6OU7ZoCbM5vk+yvuOQv
Dwa4likX1YjqyLXUggB03c8dCop+zvwC9L8h/nxuDu/fL+mI6+evccMo2XiVFiqV1cI4keXN9rD3
j4qfBltULIlrZ+q8nUNOwInfYqwghhf//bwVzTz8Wprtru+b8orZNsbiDTEw06puD1STQBS8VVf2
4PuHvHfEvm0ixNzINm6sVMHYVVbGTlPD5jlrS/pgTRY7HhvEyguoD1xYi1fqtOUBapBbTdpE+JcJ
T1/Je8ypFTR/DHlU8vym7BTUEPUd4MPbKmdilfkBgs/Gmky3LIotAQRbfSKiq8NIPVYHjj60m/yd
0Mn4yeV1lhW7OJbkxvQfF+9+qfh7RcAaUf5KlPTfv9oGpW5hSOQGzscflcICJVJrH0NhVQfFJv91
KqtL0tDzDcS/ryL4vrG4ow9VVxuIbPQLy45y+ziZnbmVMc3PqZHj7v3B9UKc+1+B4MtlUNEBTbM0
TcAAX10m0KG0iFSEpz6dokdCTaxgT/mw7wkkSZtH6oWVutNJoT1OddkVkFKH+kNoq1RiQTnl8D6X
BdSr0gpoSjlbWeFlmADjC7/zjaeBZmrZF5rshmxr9Q0kKcwxnSy0Y1yWiudw2tyICbDE+0/jrU+N
cYhE2VbRHZvrL3oocTyGreIfbVvXDnSkyhtarOVWzU1wdphl8V1CKY3jstkTl2XjvKjER6dK8i8c
WSZXyU3y6uow2k1F/jMKG+cAnmN+oCOdwAhGPT91ln7rlI2y62ZkQZyzUMF2GSt30qqPGfbJaxGL
4kLowMsPX79mg1A7RNN8c2L9/PIsEqLDa3FU/ZRgu4k7serpOytQsretPN8SzdzvuhHMZlwlNbE5
RbUpitR4UmLgV50aKGSKULB5/4Gvu2KAGk3iN3ArwylEhr3SxJl0JGw2/cEpEEZwM0ZIaTja6jf0
44ubqYYtwLRWU9trOvf9K7M8ni9qy5VpCtL2w+9Nvf38I271GXNDGAenzM5uAcVaH6US/6qBh1wh
jW7+OWn+R5n5qymcq6GJRrzAYYC1efWVkcKV6Nh2wpOTJjUQZDkTo0OUFGYycMMV5XoRVfqFhYPm
5foWyRxBcyiNZe+gL4/gj3U7KBaZdgHVGt2VeRdST4E6YORbsuyKzwSf4uo28pMOgGRv9kN/4Ytd
bulsxEkaNuhD+ZMoDVbJ86vH2pzgMiyZv4LepN6Vfg3xEm5Tug4XHu4Ly3J9KQdsoKRwxyF0QX7+
eaMVWcEmMeLOUekpdG7CqrH2Qa4N3/uqCw8QNm/lYMuDNlTfKYZNj35HXmI9mq4TyN89mi8Xjmjx
oEfiazf68wEr2xf2VciZFUGFRSS9O6Xk/6VG8jsxnOhONyhDazltohiRrFtEfn1jdvppVifVK/ET
w/ggoRtdmryJmiICsluXN7Om+p6YLc+Q3UOVOjXJT8pEiyrKvk2cPLZAsdqroh6C3dggM6TeTlvQ
mBFmaViZ3x//b4xIabJ4UQlwbMHZ//yZNfhi9b4cJUFnFCVFn1YeSUzJBsYVZCDQU4iEskuM0DdG
pHQWswfNBCyctji/aGwGaqmXlnPU9cK6HXtLdzWZK4eMufSqmCYTh21VupCA5L1fDd2FD+KNIWkz
1bCFWgix1IHPL9+a6gRMhE4kUWFQEjPBWVsPHqE0FRd2hi8pLqshaYtlg7Coo1lIlonvj2+vBiZD
LCB9Q6S32FQ7tXP1SFfdBnXuBuAa8VWyxoNpA1dL+qLZUPKdLoj/X2+UqRgCKYV1q8LVlGsPxJg1
w6CYhXJMIcKjlZXFbYanbU9TZ9z4pH5cY5nTsdNG0yEYWwcCQhEeSOgML0if35hseekmIF0+RepF
q/ceJT1sdUKpj2OjpXuDrSlWt6K4iyfzqZ1VzfvrsW0zsHWWO+QWmFDOH348DQYpXLp9rKORIibN
JdCPhXqr6JO1h8An7hCx/Xz/mq82KNwWjQh2hKjx0SusxtaQkoFsaAPILDW0PLRY32qyqC8sWi9f
5fmwEojtWUQokqkMq9VX26LQzJJ2iE4FPa8NItbeaxN9uhoGy3ryJTEumu6M1wFKio/8XbQPNaFc
l5GziEE7w+uVobw01Jft7uo3UeVihcRpAx/FWG2HgZ7nLdGFbC26PPcsbSLFtx9mV0uAXLXmpNIK
w24K7D5yiSwbrptBG6jzhNOF1/7GeBfgSvi4YbKwd1tvmYtCS7OA9uNJ5mSGT3RIDpDo+nuOrf5X
iIg9EfEyJxfccA6oTZLrvO+1xWzd7t8fDK+3NcLS2Vvje+O3cEhfDcBRV8XoV9EJH3xVuFObaJ8q
LVggXmk4krDJhq9FqRuEJwQpiHvfv/yCq169EoMDKfIdhATLYXk1TAw61UHv9P3JTyroAihcwMgU
cFGMptqyOx0Og+L3J6xn9pZWWb6viBD8aGu5fYqxiREd0jdfTcsp7xNDBB+7idK9Ddz1miZs7/Y0
KR+iBvwTJmyFXpAvgWCM9YH2+Ew4sKntY6fLN3kCdBRZXe+SM2hdWL9eTynYfZhR2KuryyexukWt
IC6hwOlyqgq82mWdij0KbowbiAv3zSjGC8/09ffNwZqNKlVdySH81VG1TmdEAyGvNOvBzOZzs9cx
A19YoV4fx0DYUlJY7DzLyVKuPiY03QRnOnpxmizEh0FlXovMEewR5pEMwUl3yZ7qyPHLlXsSi4N9
FTU/h0gQXQnY6spuyfgGoxwd4Qz5F37bMoOdf+ec0Bf2DkK7xVK32mWRUgmFSOTJSUSBTgQJSMui
LvRHzA/lhYf9+vshKIp9MvsEribX60Wtd+UoCpGf5inPH4a6KL93E1ozOyuHPRSi6FHDDoGceJaX
ZtjXs9nimGP14MNZls3VXQ6EBjYz1uoTiiHxMTCZIHQ5KmjALIQFFKS/xz7sHHaOxU/C0YlXtIkm
DhrtUi7V6wG+HNboIEjmEgeF4vkcUg1mCGrYzE+KphBjQsIBQSmFK2mj04nEDXVhznj9epeTGKU+
bFbUGtXVommKDAyEyPJTpM/jqTXnGMu52t60OjIGJAr9I30ZPvRFxhzCn9krI1YLFcUTkevpfFB9
4nqdkNNxHmbKdVSO7GziQd+YaRR8aGxs4Mhizb2Z2ZML2Rgs69SNN7pV1o/lggx+/35e72+ZxXl0
WKAgduF2OX98QZESd5o14akZh/QTgrx6pxqBDVy2dvZElNTubMb2pR3X8pDOvxGqBkSbAROnAMtr
O79qVth2FBJ6e2KxTB78VENN7PcqoTpfbet7reYYNpSYpIk5A/SQo7l+/65fz1K04ygS0sZ7qf2u
Rm/TCnVw4iw9sT62rjFBLUYB1l94tm8MFc6zfJZUYxYyvX5+l6gTJUJDmZwMFV9hFY79DQmtco/C
tr6wpr95KXauqqOj0IXdfX4pZJNyHLo0PeGsyDaN9EGGx/pzjJz0wpXe2FtZnM1xSWvMv+zaV3fl
RIpFvHCSnQg5laRhx4A3l3xvOeh4jyCI77um+6zI0t5N7dQ+dAksKK0byAkn495zcme4cIR+/TaR
IFMwcOzFNm9byzT5xyEiSkalNjBLnKC+OPuMGt52dpRLB/XXX4pFzcuyab+iUjXE6hFLzdcm+D/Z
qbfL6LaXvbUtbQxYTRFmB8dA3KuMxnBhoL56r6Qz0rdwFmE1VFW5umjNoErxRUwnReq/OrMOd32T
CG8Mmvbp/U/i9VGMS+mmyqYZq7BmrdsXaFJsmlvFfOrIWfZGOFIe1VTK30GVXwe4rXBoEBkV6mN3
i2UoWAKOs6v3f8SrN7kwAnmFporjRrz6DWLZl9q+IU4ECcRuLvsRVgoO/Pev8upN0hkRy30u0SLg
+lbbTspAVa5CyT71Arq0shDc1JF0Kzrv8w5Gkn/AxRFf+G7O1yl2mDSaeK4q+gHqx/QqzwcprLmh
7myneQ5M61brYkCb8QByTTtGefb7/RtcddX/uZitwhVwJC+U331+sckglkArg+45m00CRWRrAqWx
6mQP8mCxejrTHuad5VY284OD8Pw+QJvqYYA0r1hk+pvZagJXjfEekU0zbbWwb/ZkgddbbICJV3dT
/6RJRNWcnWI0bJO9r8zGxFvajBfWCuN8reBesBojsGd9ogrDX1fzTcQnp8z+3B2nUsmuMyVRvIAx
8gHNfbaxq0h4zjT0dOQr5NYBVRLCK5pDH9ESwXguj0glIg+pR+nldtx7NkgTNt95clRlmu+7aqjv
GNL2dTqattc2Q/JRYQPr2VVF9LzhI3GTkXJDD+P3SE4qPltfP4mYlE1q4/EP2wmx/7ZjhXIql8m1
YbQkvQU1Dt0Q12mUquVurAbAqBp1xfdf8/nX8s+TgYaxDK1lF2ysJgcy3MlesGV3HJo49MAA65ty
4FLvX2W1114uwy6PQct5WqWRs044IWozc1rDR5vQk/9X5cjy5ZgbbtcX/ed5AmSdzZG5q2rFJAbK
TjkCTRHbHgiyKNTT2yars13doVOZdPwR7/+618+ALB26rowLvltqZucj3UZ8C9Nt4Mc5aPENcgK2
NLycCx/vimfwzzOg5QwJlfYP+97Vo87jsCEz11SP9oCIfGIOc42+qzekK6T3tKq5V80PbZwKbQmL
sq++qgJS46ygYUxNFWOG2VlbH3oQSSlmckebYbjwJM4Ps8tPpHxGld40NZMytrX6TkBf92pkK9qR
bBMTsYOGKDAaBM+ELASzy0dI2ma475Tgp93wmbz/Hs4Xqn+uvoBHgafQpKCWff4esDCGSmEF4pja
Y3zdSQRpEagxNwvnS8nJr2ZS6lXsWS0CNcGzcOw5v5TflnNdwkM6cpgghqDTfJdtLNiDUgQfMrbl
Fx7sqrH/cm8codnE6fyVAs7qgjpd35GVXqdE7xtfJpgEV2qtl/cOEuWNSRXBjadsXhr7+pWizMZW
1Jm/mzHdPSQJnvD3n/Rbt09NQWJ9YVPJQnl++6GaKAROqvoxGsrJpQBubkYOQDgbW8PNF5jB+9d7
480y4il/gxjiD2f5Av/YXQmyyYKkkvqRCd7HRLKMoWLU7gzcWJee9PK1/u+54J8nTbObciTdJnZz
q8/M9Ds76zvGcAcx5X6mMOz2A5EdA6zP2RjkXaiW6kmVsdzpaaodKmdhpZOxQKGm/iQK3kL8HctI
YfeeYmoLRku7tCC9+Rv5xgCoIfdAdnL+PKC0heXsG9px6IXxZOj5+IFwu9RDKxvsUMvlOyjDkkCK
OX54/00sT/rV00FASDSsY9LHWb0JhRMTLkxHY64TYjfg5trV9lxf/fVVKGCobAYJ06awsIyHP963
iQgumSPFONptqBGUSQG1CdPkwqt+414YvotYgz6yRYPt/CqS2BcnDFLz2FCr9Iwi/1Qb/aU68BtD
d4lzhy+/OBSpgp1fBBBVgVZ4Mo+aRQxVoCrBweiK/AaJtvr4908NmjmsbAy47NZX7wbtPDWxmUu1
eeh7ZU6rMtdBj75/lTfGHjVb3gujj2blulPB0Su0unok+oKNzn4mv2afFbH5OEwDJjzSRG8LlU61
XjvqhfcF+Pv16LNQgrIrp6CIHmU17uPCQnkJ9/aoYdEPPdUnncGLszb4lqaMelJqcgWynVbGN1HU
x891q9hPVK6qayuL7B9siasPZWo5Jy0MarABveZ/UzArPAbY5+/bMoWYgVR71xoqPfW4kpG/zdN4
/p5NYWxuVVNNvs3ELKGvnKIMg3NiLV7sUpa3ziyCHbaWeGHfaAnq7dKuv2mmTglSgY1zk/e26WGL
JWLJNjmOTp1fhi5poCTyOnVr/vAjX353qh5ZZjPrRBIFZjvpt0SKi62eU8okWK0rC0+TjVXd1Ckl
9G0Es/Oboffyp2K0JcEk8zgcojhTWuLK8EARhJo0HyejjT7qUCINeniF/+DrDQlpSZFuW33K1au6
JeQEiAkNmKhsBo8NI8y9eA4oGcdak5Ru4hfxjWMmAz5TJwJcYOUaji78V/mmolheb0c1l1+mgWFJ
ppmwd2EeaYh/Jp29so+hjlCSdNQbt8LGdFexE9uXYIelWzUG6IdOmvWpTWxqUERtAPgfqoHl1Bz9
/NsMD23f0h4LrvJB8Px8fdJ/wgSg2MW2jsm3ya27ihZetEvLLq8x7g5jsimcGN5mZBU1K+QcqtFB
oKH92PP4yTdM8v4YgG/87XSpcojwl94vR5QrZlUtu4L8W//EMk7Uqp6VS26z0sMcayy/exbQGHOX
c0n7XFYz+aet1naf7dE2D7EYTW1j6rX8mYQwR/WxqegylxIJKvkOSEJn3D9s26MpvKs0lDjYYUww
lxh05iujnwGQ0+iH85i1ewnsSBymmMP2BggM9qGMrLfPxDqgQVazQLtOAx2KyFiYLaKEmIyETSr8
6otgPHJG1gg3mDPNrLaSYOVok6GE+T0UI/U0LUrxJKqE65zssk6ecAfNzgZbqXHbBtCd3X6KJWpV
a7TvRVv6W+B/4WctIz92M9q9tQvanHBXyteNCWhlLn6/P8ecn45f1uAFZY/sQ1Abo3FwPmkqc6/0
lDGR0bG2PI+gcMgKr0bFB7PSIKRD1+V1uRHt3r/sG1tsk047tXw6ZDZyk9WKkEqMpuCPyOixB/ND
FfnVyclxEcKyqH9XWCtQgXSxRzCN7pZDR/5VavgHKCrGo21G+YKuRYRQcfbjk7SvE5giF1bG9ZOh
l8gsjkUd+Smr7/qs0RHmohd50h4Ts4/uiKpLPbuP5daYl+QOuMpPbEcuFZzfuihcR+ZjUGoG1b3z
1wGEBRFWl/XsdiVZ3WCttkUAvlkNESvvYDf8fP89rKf55SapCtKjXF6CuZYa9aXoppFA6SPS631t
c7IfF5xVV2j1ASnQhQXtxa3w556Gyy0Ht6UXSdmTwuL57VVGDrS/N/vjMPfDzrDm1k1Rs94T4tQf
YlaGbWM2mac7Ue22WewfIEjgRqx1sY3LGNIUrWuA96nj8cMrL6fVuFWKLPZIy2k+OL6c3Lmb/h0b
8n/UKQERXjZGSI5pfixNtbVswUibxglJdTomYrJ2fWbYD1ooND72XDuIqvO9cNAvafveeDP6spOh
6kobGQ30+aOi8jKk5AsOR6eqqwOhAMqhR+G3QXUKnrvtL6EX37jeoiG0WXxQv8h1Um2fpG1DOON4
DALrKYpFRQ80MLcJ1JzAmOoLx4zl168GAu4PmwLUcorniLe6u3YOBypU47Gplc7DEBtsLYeU078e
3dwPxSR27xT/XopNf2xuex1ZdjJW4zFvK8LGzCm7bgfrieWgveGIfunjfeMRUoLjXYH5xPez7pKx
XYOdEonxiPMxw2k8jJ6JCPpqUsqfFJ6KC1/TG8+QIhl6GnZpFP7W6sWCoJ7Bn/PpONgwkJEoFziw
A+35r5/hYmfivqiGLA308zeVWwqJyZk5HdXW/Gam3YMj+l/BNP6SY597719rJch8+dKQ9upMR3SV
SatanUaC0JZjiWbkmMkJeGQCb76XyuwRRGjsSVQIDwM7LoIb+uiq77EI+rk+uoDycAqnkb4tVTN0
c/YI7/+u9cmCghspJBxQKc8zVl+mtT/GkROlSp1PWndUgr7flXasu62i2gciFaoLL/VV+WG5Fhny
Ei2Wih9r/R3SkoMxSF7dsWMLjq9+Uj4RYRnf4q8tPb0pkCropN4YDo5J1dGm69Foyj04vfSqZSe+
f//O3/45zAtU6mkD0QM9f/0pCX8qRuWeeoBSXc2CpReBxnCXhSCDppnaUwP8Hek9Sj3hjwaQprly
Oy1vDlGXDxckU69K3S9PhyygZcQvm4fVGa/siyyQrUJ5GH31jdrjsDBHtrLEzVJ0xXa/McIs36tT
am/KLOrvxsiHlkgK8MaflsyQsvbk3GZ7hw7u1lYScd/Mqe3hCFfuAHyk13Mqsl2KeW2L8G90O5K7
sYQWwwWB0Ppst9wIEzslBUeSKCRX56vOyfpeQQR6JJAPdl7h6HdY71hJQvhbdggGIqWFcGPExvH9
N6q/NZixZSzzFGsL9cDzN6r2ANOEXfRHpo7S5Vw3f0KUyvZ4lOpHiLSO29QG0cRmNe0bMcKqypwv
UeyLx24uy1NhxtJT2BIC/FAjQGbQI5xEM716oNVt6wDtjc5h5JpGAz8lNHZW1fsLngDqMJGfz3ba
LR4tnb6WBRNBC+vuBswL238Zzh6Iv2Hb1hNIQyEwvjXTdGFf93raNBBkCRr69L+W1Pnz+0/CFrns
EE1HGG3xbtbJH8jTyLzwfl8/ZXz5nI/pfKPF4Qh9fpWpJm4gi6z5GAC42So19l3ER/lV1Q7KhSnj
jRsS1EihJ7NXZQu/aq+rFvoCs1XVY4eOc9/MfbVL7cy/sJa+dUMLsGkRazM9m8vi98ccGNCU5SSe
aEcEL9AZcD2BjnEe4FV33vsj9PUyij4a9a3EjSrpoK2+8USXNf2Piup7rx1In622lpY9lpMJFMU2
Ljy8198hrW0NQRgyTAp8r6Z2KrtaTfbeMbESmBmkIWyzyao/qBr1Pb+N1cNUqMUpVedLNZY3bhM5
Hhpq5JE01tcPdFbqjjN8qB+dIZCfmsD4Bj1Z/akQpuc6Ug4XZvI33h+bEoTGdFop3NurrXdjgFsu
g0k/qpmquWodyX1kN9lWKFb3/P4LZEQwGM63d6DF2AZRPCJRlTb6+WDRrDGop9iXx9AObpqqJIkk
qtvgti0oVuEHMeSnMW4XvHai2B8LEJYwK7SeLMF5sPJrB1fs7wRmSbXFJ8ymlzOQqVMfsFN164wF
9Ew7UuMvlGuD51pi0Dg0hlZrrm5wft3GTllSG89I4oHj2ZebNh9DcsGiYgC4aeVD7JGjtBAOOIKR
XFV3xrUcEvm0wLbcTpTOpqHTeGzbCJniRMQ8PNfxiCRdOZSNLADfLElFguBKrCpV/1QOaWERtsuD
3wjqUo1rzaH4bBWaPl7JcdI+h0b1NJgjCA1TEB+MYEhJv8DSiru9jdWg3QQspYC0mgkNfRnx2wIC
za5A/uvwYZbsd1lKjsOd2j7ih62gdDpTLw4GSxh4g8D8STtaeRhGwvK2tiz9Z3IqHWJKhNqTN41g
61qtloBLWI3Ac5H3gxOoazT5NeJ+ZxtS09JYciBNbaqCaHpQLuYSRZtQct0meJcfJzLQza05R+VS
wwmSmw6WCXLGIvmidZPyndmBAhw2sJL5NLUOGqkxwIwAJzaQEJJwhB4bZ1/RB1GLWeqe5raYZuVL
jgT0U12Bq0LKRRD0JmXlRBFUz80z5dsB5TvSqY+qOgY3LdSbfT0F7cdGteevmiQOeA9XBnBOCPeV
opsxzNbeRuoJ6Qg9yuiBeQiN53yOKv8eTCdgEso34R1oeSu+cKh5Yy7BO4OewkHtRL9gtVfSqD2X
OGjmI8EQ21ZaYOaSxCagXld2E9/ZhsaV5ko1vvBpv14ATKr3i6oWF9OCOj//2qrILNIxVJwjwVj1
YVITiz3iRW/E6/lqsbtSeF06okjbVt90acy+0hetcmR71l4b2PH3YiiUrW1WoZeZxqWd8OsJi+ux
/8XmuRzgjNWCMxR+iFG+V46ljW7ZL6Jx0zf6XYPJcHdpvno1XXEp2l0YngA6sGafP0Byjcp6rKVy
BNcdAoDTZk+joumqsqW1U+mKG8RO8BS3UXvfGm3+OwD94jrmoLuxBVjwws85V1sup6Dl5yy5GywO
i/3w/OfQ6evYJgjlWM/W5LZhFT00tT9d4wmA3qL71Y5PnzQ4IzCva6ukyMno3kJEuVQTeGtgIfxk
FeaUSd9mtYnRciWJ4JUHJxiuwPAMiHgGeXAXPps3XjRrMIceFEA4IdY2MKrUC/ystY5iwTc5ehp6
zSTE3irb8fD+o33jhgj7MFQcYDgvXhn+fNOaiJbrnGOcdsaVIBXaLUNE5+9fZSWuenmB1lJGsVDM
0d1cQlP/3CtlzpDYfYKjxxAgnlSi1G/GLGt2TMGTJyDWUdQPhTcHA9E8xWy6AOqUC+3Dle7/5Ucs
2H5jEYOzY1uAJ3/+CDBASQIRIzz5YY+Wv5GEr3HKgdGeRUYRIF5YlknhZyCAna58njHSltd8Bfaz
cBQsIu8/lGUSOt8SLEYXbCcY9MXirTr/OVVSqYEfFpgaZT2DW6idoNrB0IZPHSo+Ge5l2rXqdVMF
JG387aVp0rGW25QSOfmsrfGBsEcI6pp9VGBCuBE9K4LwZnKvk+xL0ui/RpBF3vuXXKoi53cLaIDw
DWyGCJYxEp/fLcQK1ZoXd3o1TvqvFCnw4mxoqmNopAoKBsjKOi0Epy22lhmBDyxgh8YX9ravRzv2
ZbSLKF8RMCKYPP8RVtE5UdQK7MH/xd6Z7daNZGv6VRJ13UxwHi7OAZrkHiRrtCXL9g0h2zLneQiS
T98fZWeWNrVLu51AA91A18XBKbjs2AwGI1as9a/vl/XIBznYnusS3QdvP+qRpM3hMKsM0WwiPEly
hqmdikqVaWFdwNbxzoJeeWNJeXadjnZzn2foYFW8Wn1uLHg6pnF0VTXAy2ldr6+hDtonrmAr7ery
BbCTcjRSdFY5r9YvocfGe+5jWfooAd7b8j/LLnWZ6kseRdVFZs7OZsFD+zEQaq8I+4yE7jwCTKtH
epGTxFdCEZ64fB6bLNLeyz6HylOmJn74ThqcEyGHQEXvbE3sUlpSNsES50rZlHjtNFByKZRhB+fk
CQWxc13pwgQym7Dnj3jb6nabuZ1ji9/eGLm/PVeBOHMdNq/Dn1VC0TGpMFEGGjTga12d+xWteCe+
iuf8/uqz4Oa4BCtcDBCZrDaBKKe7cYwr+gikPLmT6ln6ocbq4nkAr1tGI68kXkQp2Q/7xVsyCYp+
p8lJH7pVpCUwu/XWuXEo995KqEUsv61gzSgJcMINbnDWiWzTsZ8LaICJob+FbPXaskmJAsssUjt5
0KbUvppnynMSNvVX7O6QFGYEMho2Gu/bCANYYyJgiKYhP8flBGqMqYNEr+VqJ5v0MBuQZD1njmHX
jwgVTnzox1YVOWeoH1TTZBMt6OHrmyxSXZE62h+rCTSrlOUm+VC1vtJpqYe5Ggzfo7HRP5ch5rst
fu7veqMdEYDS7biwMmjWNUryOOSLfk+qvnyDbLgIqShbke6yXjVdzUkPc3d0PnYprZQG7sh+qEuB
V5VOdGINq68DCWgjhN5LptbUeXOHsxBLWh1BVAs+VrKdn6UqZNdKh59PHwWuiX2Xe8liU9pE07xr
QyPf9VkQXqMbEHQsm/ZOwznAGxVIc/JAl2BbRNF5TjbifQ1xGryRJd8PNaZFhiNkFBEy/3JoJxt8
EiQgnHn28e2N9fX2TakMIzZA3RoijHXmvRqiUgafkj6kiCf2worsc6UsH98e5MicEfkSa1rozpGW
ruZMx2NlxEw5fYhG1XGjMDd88p693yj2dCrMfn0oIv6hLMIyYBNAhHv4ftQkLiYpDNIHTLVNt+5l
1ZeSorlo8rLbyHwbe4mY6qKsmsaXtFE+t4JxIKXYQ15i+8K8MzevabVUNjYuCz7WKuGm1ZxgZ1Ae
+xDK88ke+iXwP9yvuOpAhFOwP4IZsIaakLrNwgou5wNho4ngOYizT/k41ipQ70Gki9ykvkZbUT0Y
PUexKztpdjY07YhABpQ1zT16ta3GMroQwRTcGcIKAIVi9fCefWQkA2rM6cchCpxbkVfppTSyD7kz
DjnDBqPw6D19FTKt++li56j2WoAXZ1DnnlJ2MG/CFvtB8pvwJ+MwZpl0JN0V5tj0QVqOnsU/cW6n
RY4jLj5zHxrdrjNXwXum8cxu7DOy5oBm+eotRULxMHTXMEz7z3INvAv3yG441cF2bDoJwdj/EY0u
gfjhAmgNvBI4FpMHXOejrWPkjV+RlfoqMFzfMPbvqvAX8dxSkWNPREOJrPxwPCkAeKnglPqwiKp9
ra5gRkJG8nS9cTbqNI4nLuJHAn9KmksBkM4KdqC1er0cJfjeWNNC7mhVEjeT7TxEvTXdDQJ34o1F
wf+Shn4af/Msk5D8yHCCaR3NAulEzLvYBayWrkNyG6gJZX0qDK9Qe4FkOF0tDQ8kVpqzAguKu9IW
zrYS1blJ89A58YdxQ9uA7JZ2+K2O0G7HDvp1uW+asxni+kae+NScURHEzCVwPrNJNhDxv3DryU/Q
g15tQwgcOR5QI3A3U+AmHr4pG2H5CBwaBkJO9BiT3kpnV+S/IuLfQqy9ybZEE/CtrKBtA7T57/8I
Y1vG+/t/Bs3x1/iLBejBf9kUZASm2/6pmd4/teTD/gJBLv/L/90//OPp+V+5m6qn//rXt7JHgcu/
RrKyeMmztJixNxBrzVPxLfpj18ePBQfEz3/x7Pt//Wv5a79Ya4byJyJjEu5UYDkMiAP/4mBSqsEt
gpw8MTTfEXUTFtsvEKYBIhO9MCEj3xkvfhEQ/QJhqn8i7SV9g+6Thg4+DOV3gGscEQcrmowazTSw
CxwQZ+zK5OoP10jdKRjCF8JABhcM6VkvzSrkIN3mOue06aDDJGnk1lMzY8w8Edfis0b5qd+JDoC4
HQyLpTyNPzFKwHoxJALwjYOXFoY7KkGKvuVzSmHVYQu/odFT7EtcU/RNi3W5gwmMiTk4ml/zMZoW
58iuicLrppXKGA6UHmK5U1GW9AJ2bay9lRln3p7s5hl07fYHBj/5x4F6ZElIW3XGfgadPnoDB98C
GOkDXBOnVqp2TdID9G7BNo4f+hHEkGiHdsRZyGk+s9SAkyuJbd7W5ajdmiGeYXvA6cn3VJrq9/SV
p58dJcQ9K2Sz+RSqndW77Tgk0hWBzbgXslbT3xLV01Oulhy+hV1a3/pSjT51/Wy/N7SMcmoOhke9
ICxA3gmlY6Z01xr6PWQWbBpJ12Mq7wgp/66ogZl/lMPOhO6QzQo8bkk36aRRBu1uKPIRbIllkbuX
F6WFC0wtU7yO6B/G8ER3ksvBa8Y3qOtComUnBXU95VrPW4yGUXNt4sb6Mm2jHC5lk87NDrlh7LjI
iOtz6pf1d2phcuwBL+Fu1FiwZFwS61pBPNuoE7yZubzKe1QX3A/atj/XZI0uBeDCc34eKwGgZ4zl
auF2OQ2OuwDF5XVREfZtiS3zyq9zukCAyRXd98gZ1eaCJLuE81quNZ8mWbIfC1Xo382Irn941+b0
UYfITplI4PKe4ndTb9RKN4n2uzpdlI34DhKNYsGA74Usq5e6VetPnLNFfp0izFS2USxhuUJhYEzu
UeK0ut/hqoCFek7nMYc/c+sWZpxeEjtRzY4R8GvbFhWm+d6yqqZysYeWz4hYQsUvRujyPurhKvcz
C9XoHexo2qFchKJYRtQV3xlymL761OAfoLs0MI1f1TKyA3caxrj1g3hqPmGUpuDe0yB5bHLTvi2j
uJS22KRm+a1CLYl+GKcU0plOpfpHA2k1Ps9oTYoe2cAoEWoKnkrvcsz3QjeflC7wSZQhJJ2zwgy2
RZ5LeJK1Q5V6OCMUpmt0WdK7CnwKeIUkqzr6yzC4pF06DBPUz2X8SQat8FQXlpWCvbYqxSXDZ5Sg
uTWR8660cj8aYXHbzY0+0jJQ44qAV0k9+bGF9BVeHnCITTUWtubHCSeyLw2O/kNKw6pilXQSgVNi
q+2FOUTFo6W0deQKXWs+pELTJTfSGrXydCmzZ6/oHb2+hAxDhUHNq0DxpVCOUKuUan8umhEv9zw3
w62iYlixH6UiR1hnVI0PVXa4ncs6+FQhjJY8vD1sPAOA/PvsfN0dJn04D2KRm96FoZOih1RH6yHM
Zed91WXqjTxJzWWizZqXhSbkOX5O1PuW7pS13+Q5Ba466qk4l21tfmGHjB+crh0fA0Jk+8x2+jDz
2KnppdPGuJnQeAXFtbClIdqYAry0GxaJuJmySsFjSukDnWpoSmVGbij1eTMxRcASFbbi22raj15M
u/Y+nEFfE+xItANmAZgM3xZ9wKofwGNsmniwpp/RzW+d4//xdH55OP/39fDUdH3z9MflY9X+se2L
749U7YrnI/vvI/znof33f/2/40RHofDWkX5fxN3T9z/+Z/P49Y9NHjeP3VP78mR//us/j3bD/BPg
0iIpojmU8sZiGPuTpcqZT5sT2gHy1Jz4z5nqXwe7av5JHg53pkX7hanUknP462BXFwArOXQoLoSW
AF1+52Bfgv5/37EsxiTsBTtNt6HFlr2uK5lOnoNIwWeS3zJsIYkVZ3HAfvBicm5+/nsvPcUPw+Gf
o9DYSEHXWe5xz9nyF/IFgt1Yq5oeaw0ZmYpUCu2L1PflHrlNfEHkAV1+MMEfUKz7mImkPJGNP4xv
n4dHVcl/FlQIUf4qQZNRmymxgtN9Ad5jI+Vy6XEJ1nytwQfo7SddUnWr+WQo8iALGwCkzmooOqUi
VaU53c9qZ6vn850wcbilSwnBxuIkM0hFD+o5/vz2sEdeI/NLKoGXyP+zTrY2Aw2hGWYevogSXBAD
R9pWQXBKj3YYA/6cx6WOQELu+U63ergUucFsB6jOZCmKL6YxK75IjOsqca5fyGnaf3v7qVZVlOcB
+V7kpdmRQsorFbhT1SU0A0vznW4YPcXo8jMpMZTQmwMV25mObD7WLWlubXuuOD/EnMO1hrNbUZO+
P/FbtNdv9jmbjdAHmQ9Mi8MAuI0nIuQoRGM3IGpAIudPY3wd5Cb1BErt2jxPXhm0lwa/+QxUJ8Z+
pfklTEToS3L/e/XZv2aG8sKvX7MKx21O9tjBgsU3sBiBG9I+4vQrn8slrK8TS/rI2qIiSvgDvYmj
b52Gwf2qEyEJTL6e1jkb6/RDVrXqu7en98gnSkMCXw5iYULPtXo3sxB4FoXKm+ZLXcJFzRutJNqn
c1CdyBOcGmqVbdehE49mgv+bbEURYXJEj3VfXXYYsm7efqijM0cdCkgyNzeKYIdLRpPDmZQ58U5F
M8qmtEDaC623vbdHef08aJD5OtjXyD0jeTscJU2GTq8su8TuUpPP8CWZztCT52dB359ihh4bipIm
2VAaCQBcLQ/8Yh+PeE0B8iFajUXefcyTUNrPdq5+DImgTuQkXs8daSpWHCcTWVh6ZA6H6vqSGioZ
EX8SVrWLymZwzawZT7yhw7ro8hnxakCBUhXiaOBsOBxlMp1R1kql8jm9lScTA/CLdjYdTzZbeSeQ
431NqCOeSJW/nsXDQZed5sUsIvWscytAWmMGlEXx5xs8bF5w1lHIz51Y7K+ncXlVSOxYhminnyW9
L8Yq63rUjYZ8bS6wV+xGpz7HiSw4IZp4fTA4FLufV98iVH/OzL0YhRRElmOGAH0NG8W9hhx4T4EW
N0CRM42KZJyoDR15bSBxaJZAp2ioznpxGNmIdK9Ren9u8ZFzixkZaYB4/d3oFNN5nZg91go4a//u
h8Y3TC13idgocqyxIhYe7ZqDv5qfImZERNDk5xgad76dKM2JBzwyoaQVMJFCO4CQb42LjKJ6GMNx
4AExu7gujab/IM+x7dN2Wm/1yLFPdbofOWo5ZZfGCeIWlW1ktStiRQmhrqbzJ8VC2lXbrgAKatZG
7WZCs1xQiSpOvWVjPFYAmnOPuL+7Rcpb38ZObZ/COb0OowhumWO2NNDEr7gDMd2DFsbvjW9kWoC7
FkZBxUbpuuWmAyTnfQsFwHKnEcMmL0mURD/xqo8sMPZl9uylR4aCyWpfACeoKiJifMTUwVYrpMrP
REu/VKs89nRTn9W96H53HyfLRwhBfxabEgnZ1WmBLaMyd1gh+apSJJt2iMmm4NLuge1+enshv37Z
DEUbGFBQnm2phh/uQFWnhbbZ5r0vCqXJ/NxSg52NOSUOHB1EWJpSafgog2SDLEW3aC2ILPj8en9u
ZQJk5tu/5tV2uLAleM3Pzdas99WhIqALdr0qtfSc4TdiSVb93siU6K42yuTEofLqs2IoGH4qF6dl
ma/roXNhT2TmMa6tZGoeTUxDYSWF4/2S8tuGU29/evvRXu2+jAfiSYV3i0+CYa3E4aZEy2ITsGM0
keN8w5pU2TpdI529PcqqAM0pxjDawhhdlHoLou/wdSZDEMSzIXisKg3eKa0DFH1pe6ZPJlaV80lv
mk069q2bjFq0neow2VjpGJ8L6j83UH5IoI59qF/MdhefOGCPzYCxUPJN2FrUoVdnnYk/jGQWGh8y
i+B80LRxO8PJPBE9Lg94cOsyqWeqSwjEEDQMLkvsxfkT9wHSVGNu/SmNq8iLhjm9iOc0DPyK6jFU
TDm5bNlSMWILpD1Ybkc6sYhXcpfnd7AgCSzew7Jtr/mQYa3QiB7gtkfNWKV33Qz8OihKT5SqgVi3
7tw8i9rQDe3RumeNOjet6PONnbapr86Nsqd7KjlxLB+dFmTuS/8YQeh6RwnhVVpp0fNlIeCsNnol
c1egEaezPA6zdK+VLaSaoG22kEccdNYK2oC31+arjZQ3g+SM6vwie9fX8UeT4W86WsvSTJT6umI2
aEnH2bK3ZefHLNkja3RWTnzmK+nI8jJQPdCNwWVCQ865buQ1e3mUkPsKODHag95cFWV3Cb7IL7C7
NTXJQ+96ppmhN0YL93A7FOmZZn0fWrpvROQaYefl4XxCEPV6JjTQG+RYKOSAJDZWXwK61jGSGySl
BizRi1S06lUL+fpm1gkhsLhqri167L6+Pf2vNzyWJMI/YgmaMBFiHX4YExWb3jZL2S9anBmnH2m7
0ccq33C0nZKrHnk+jkz4z5ybJvKP5c9ffIO50IventPZN5K4udXyBC/poig+4JMBqyqL7YsZocUJ
YtnrFc6xATeFdPtyfqz9BBRMPAvAauSYbWYxUosEfF7b7rOpwjY5L+x4H8iAMdGP9NNVp1bz2dsT
/PrwYlxgWDQpL2056z71sDKNpEtjZHVNHywW4eG7wCrbzwL674mhXm+lGhGhSWsmz7l4xR1OcJVU
Szw2T/6YGcH3vAjij0Wvff7d56HNmuwOnx/dcZTvV4OIPgxDCsK+kPvmQ60Y1UYqIw3T3eZUXuH1
2mQobgFwZBeq7lpoLaaoGUFaTj5eptmZ2eqUFCQlZs9uM82L4smxf/swWk5I9Ozmclbg83r4cJgi
TyU9HPhCUTjda00tXaoCJ4i3p/D1e1pGeb5uUdB9pVsTctj0WpXxoUu0MCp4v3tzkqfbfzAK8TGM
IpJAdEQePsvcD7GgWDT5GQJ6/J0T811Pb8WJNXfkHdGr+FyWXpIyS8H65Ued9vJAds0mUMTE7aws
a/MMSkn9XtejyFeQTp2Yu9efEyJl8tFkGPUlNb4KmMa0T/LYYDw68KVzfJYlcB16VlgoZMZTx+Ox
h6MFE2+dxQ/BWXdutHT4D2Yr9T5eVpGfRDBx5fCHLCc3rJ5TaK8jq4J71dIqyE61nE2HM6mEdmPW
k935AAUc7kyd7tFb8Ht2EsvB9/wtwdtVoT3RunE4StkPpCglo/cTPXzKg1gn2NE+40hf7t5efkde
FB8tlzTupyRo1+JMCZmKRt9o7w99XbyvBT3gLPz5Anjk7+9IrAZAsss5bpIiPHwkCUpZbAeYVVCh
q2600tA2tI9VH0ZozidufStCxs/peznW6tqHJaUa2hbX7rqywosB9F3jadaMnCsulOBW61qYMLmk
KK03OM1cEEZVYwen0SLw06a2dDwMKHEu7wyYZN4k1K7zUBTbgzsWzVjcCamonhpjUFVqo/lk+flc
picpkstbPgyHgZdgcgN6lTAIOsFqypooiQapHHyMgSFjR2CQ+rHrPk2oWzbYSTobKwgkqELYQV+o
bRzsJ0uv9r+/QpYXR9s61iYUuA5/RD9xoUUTMviljr8Hkiy6PWSz35E+Mk4MdeRDXuI8Ih172dlf
udF1VYkuVQw+oKH0stDw6/amUKouGhVhA+Ll+hTW9uiIlBTAQKKaetVsZhR8iEPa4fxG2uQs1sx+
T0uFnrl4XyuXWlpFN2/P5pHtA5EY/bjg+pZ63Xr7mFs6lVTAuZFToqdxptJFNJ74b49y5LHo+aKC
BGudIGAtBOug/EyD0IVfJ5XsJyLrMXdNmv0sx8211M6nHK9Wkr3nD44N/1mbzJWIXuDDRZInamKq
lPH9EK6sG051v51DtdgOSVLeTXUmPeaaSCSf1K24jRvH+Wr3BEH/4LsnhiNHz0mwKKaX2X8Ru4Zh
aWYaWA2aIzplQ+tOcSaRUw89TY/6i1HPomutsId3kxqpNNOXJmqXEVc1AJQkbfvqBmyBTAZy0t3Z
LvNtJNrIm4aw9HGljzCAr6lTzfDmTxzPR3bhpQIkc6tA64U86/B3T9xfwEhLAiHnFMsoVKRx7+RC
uSkKIb69vTaOrUBWPJ80EkuYdKu9kT5pSZbznDmKGkgJZVW7NYKP7T8YhY/ZpthH29D6mBSSY88q
xvdkkqtgj6KlPK8ctCJvj3Lkgki+gC5pgsAFALGG4k9FJIA5s9CVPDS/i6xue4QwEbrUNDCdM3RR
Tu+pJHbvpyDHio7dVr4aWjk7w//zhyysfG8QkWwnKw1vDB0KrTuR5diPijx8fPu3vr5X8VMJ94lR
EKRj+HH4jukE1kfMkoBhBNJ8NlVxfpGF9DOEcxDsRKa2bq9U+te3Bz26sLBwpU+PxBUGNoeD1pin
DaVTjn7epQ9Nb6ueLCPXwuE+37w90tFl9WKk1eOBD5USuWSkYigav5iS7DKaM3EiE3L8eejQRYoM
TWp9IvadGQak4kYfN4QQF+Rezt24m/kyaQg8ZSl29JHwdyD1QaUYkM7h5CVp0NeSYFNLRYqTYilX
SK3k6sQjHRtlyZuS61jS9evotbZGDgwaSXxdiH6jTFHvptU4/X5ATkT571FW506qyG2taBULgXvc
h740sPWGU/dRrwLxS1eEIih8Ko+oRI6kpUmhLSlaFt2zj8PhxAlFn+Qk7ATLoBd0qkB8A1PZivMh
zO0H0TjK+ajZzaexkrN7NTWki6Dr43d6PtnmqR1iOXlWMRTpPJyKFlktcvnVuhxMwnhJb4U/qfAn
hTTGeJ5HD6NiNbvILH4MWgzlIA7P466dXZSV4XayTyHbjr5jkkW4IBBoows+nJCkDyJ5QV36DY7Z
ezgCwBjq9pQTwAoz9PMUXnoU8QiBMYRs5XAYq9LRopZMeduE1rs5D9PblNj1irO2tWlSNbvzuA2t
TTKlxVcJRx8vQPv/SSWl9zgNpIROnMfHvtaXv2cVFehVagl9FALdsD2D2WQCqGdUm1LFsvT3tx8A
1xadulyZ6IM+fPQ0JSyhFMJBgA+fKwIdDW6Vhic2ueUrWS+mhWjNvY/bprHuTIA1Qs+aiEDHEbP3
bjznqe6KpfZ0q8sA8v3ByaoLeWrJVGlBAofz95+SOg9QQ+66CGpWXzE129CaQ0P4ZeTk58BbG69K
8+b926McqUPwpSCzIpbiPyDfDidTraO072ySHgAQosdMNULIGXMv3U2DY7xTQHLm3pgM7RUaweib
kTpjhFoacczZ3CnSg8DQm0pEIFHYjRFiZidm4dhJypwuigJa1RCiHf68pQl6TAdZkMyQtX0eypMr
i866mW0735s04bm6nht3b0/Ksk+sX/0SVwLZps8eWfXhoGHY02Ccs6dNJVYf2O/e9FKZeL1pfFbA
Obw92LH9AvoyMjAiKMpBq01LLXtzlCc+FwrG6rlGuxxuSEb/D04e9IoL6Jl9iZjk8JEGJTVoeWQe
tdGEEVrkN3M3NB/efpRjnwzAo6V2Rrmd9qHDQWJ9Aj8rUx/ILK39GHSOcpXbc3teSE33BbG7s0nA
+7qOLJQTj3fsjVmoGOiFcpbGi9UqpkA3JCUaIR+AYUgesonO60pSwGyYqRK5uZyn928/69HXRhGP
Hg/EewCnD5+1RrY88ItGXwjH8TFT19FGx6eYlsd2VZ4IJR3oR6jSq10+jsAVi1gZ8WHPlSutHZ1z
SjHdmdylp5zpjr08/NigjiPOWASmhw+UNTqyfiWdfDvUxFUKjvQ+sLpiPzahtMl57WchbeufCjXQ
/sFUknKVl7Qox+aaW1LJVkuFVCJeQWL9MS4rzcvzQj9Ryzn2wshpkI9aDNm4fB4+35wlZjxkwA+b
Nip9iBO55gq1dP7Jvg0qe6ngLZrDtR9AxSFcmBX30plGsI0j8JIx8XX3315+x/ZFipYEkih4mLTV
rlGHrEg0+6Nv6IG47OMABojoFTKvstOYPqYfkh/I2Smc4NHLP5QVhaFxyCSHfTiLVdGFnawQW4pe
l4VrFLV1E3QT4CGi+H0wjMNZiwR0N0OUvhZOVNxkc/3l7Wc/GnM6hCiLDQI5j3WIpc9KWyojX0Um
AnWbKVg1DqZcPSZtEO+mudC/y+qsfeae0Hpjhn20GyadcRNCS/8HocjLX7La8ZLCNKs0mgnozQoo
H4ySbeI09YlS+ZGli2acs4GcAan9dShgVJ0egiwivJ6HNHKHUJszd6Tl4ISC6cg4xKxEz4tRCrTh
5c9fpFSqXFGrvO0U34ja/GJMymHXUN05MWdHli5FXhgBi7yN0tjqKCrkAlq1Fik+KC7algdz+oZF
dLFr0OdQBAyNyFXRO+zeXjQOv311prNcddJxNHi+hjElalQXYQRNStSRetunFu20KqjkVC1Urw+m
5nxOxtqTg2jy5rSqThllH9nJkcmQdUTUvkiGVk/dRE2URiGtRo7Syzc5F6GNVTTTB0tIP95+0qMj
kRQjZAQawYI5fItgSeeQjhskQa09vat1sM8z/dAfZK07dWYcWTAoZWAWLMVc6C2roaCYVAJLI8Wf
kJe5o2UKj6aoUyDFIycTKBJoqpDxFuHn6iOzYZs3jaErflhbKJngaEUP2JD1sDjhLeE1nnbRVaQa
rb4NiyI9BSk+FiIfjL8srRefhUlPndk5seoHTd38kPO+vx50tdvMsRMMHp7YxU7rRb4g8qCCzvao
7JzA1D+q+GLZQbcpY7v2Qj1sv739oo/OviMvmjuCXy5Ch79LFFiolGhg/ajEQnMap8y3JlM9EYH/
lMEcfjrE3ShRuIcsNPK1JEW2euFILb5OhTRbYm9Nc/1p1hbnpPkzHg1emtlYpxn0LuleMdbRXWlh
SwA2I3JQAfdBcRXC/R7wVQs0ad/MSmfc9XEjhdfsRsXliFme4MY46KY7wIeQz+vciTAbwLYAVxJN
Tapt3DRW6JthGFfbMq2dLwDIQKHmTVAabidNxrs0iMZpPwMz51LftWp4AbRmQnrocBa7Ao4CLgMN
EIFdHqCoYqZC2lriZkRAIidcp31FDVs0Lq1iumNjt85GEVk8u0qhg7t1piC8mIxqvsdDF2O6ED5e
g99A7SSuPegi3NiiCbrzVExV58W0WBQUMVIp4F+BPeCqwiJfJvcpbZS4a+SqXztp+blp5l7dF4YW
Y5SokFbzoioxrE0zILZxW7Wt7F2m0JJHRaZculDgppu7QSTWLrEkh570pm+nfYrgskZ5SLnqHZ2Q
Weij3wlDb9Ar80Mw0t7i6yMcVRrXnVh4JZlwAEptbKT3WhiPxn2KW+2tagiw5Uo2zprLvUuqt1Ef
kzEiLLRGN45pjYMQYtEMpA31ZVlL1SfDaOHQqlZzXk3I/l2hxFXpZSLSPhSkLlL07VMtndM1qOjA
E/p5j5uEgW1OODkAQpTAtjwj1JLhXab2oeXGQ9u+b41Y73zFTklXhx0F5V3Wm2kCXjiwLhLTahwX
Swp13LXxKD+oYZ5Mbmek2lUcYoVCwyt7/RmJHxw2rA6sgGeOUVZf1LQUqdscWX/uB1pfv3O0AH3d
YoYR+XSb0uGsBINV7wdbrvpr1Sqkj0E1DJ+aKe1TzxJUDd7ZfWF+nVixj6ZdiOtGKap3dj7nlJ9l
obrcdGRzmw6JuJP13KF7WW/EuVXadHigsVFoRw7Ljn7NaczHmCUe2ldy1zrSXsROOH7ubbszXKzl
NZr5u26Q+L9ZnvjZIGs/MJWTIleStWQ3SI30o4xJubi01iRiK+qCFSsX2fSezRLcP43I+YORF5nk
FiHJEuy/xuhLklT2mQa/6alsm/hGKDQ7XwehpT+kcZ10SG50BZto8PKyb+sa7n6lnaPUxeFOqz2B
pUN7lltT27iZMcUPxSA3KUoJEZQ3ozqDvLNBU2XYi8bNd8OKytJNs6Ko3MCqhi9dHIlqX3d2nmKd
GRoPkZSJYYdXW6B6lJG0a5iXjkGhc4y2EXoaadNlztwuZBA+Slqk836jp04lb6zGguehSrNznYYZ
TnJSwA+J4TqEbsZLy1zJmZTvDVedq8LRhq9hI0uSpwpQ4bgQp/pDjJo/dAF/zoIlkMSpP6JBaTaL
75Z95khpJ/uxYxPQFY5kal7bzvEN+MYuhGGDJMUbAloNPDsYC4lW2Kw4c/RY1zHcKTTKUU1fkbM2
1S5ys7F2BlcNk6y97cGTW/4Yxb3u13JaVL6wjSG5NFVJGHSPN47p2hKAZ37/QBtwjcNA43N1KT6p
Qm4dtx8wNNpNTsPXqcqRnSP7HoJ03wizb9yahtQMOgabAtXvAHIYea3idhxt44MUiVrd1tkMaR8v
HEB6c5TGAvx4Wy++NQo9p+2iQHZR6Uu3CgRSsRtN2KFLKcycz/OhLZTEz2vhoPntjdbK4blgfKK0
X5HJFaN0K0vARGe3k7VYyu7LMbXNmOcPVEpr/6Oo6bOzUUn5NI0XV+S+nA8GW9GdoTYS6bTaaTdm
bGbnSZ1hMARxmo1Fgt5eW+r9BOiKP3ba5t4KCrqPg6yUihMx4itBKJbpsDqRgkIZluE6rO6IIeLG
oRgdHUhl+IHpyhE3BZObNjKk2QESjYqZhK8F6XdOpdTrE8nySgS5rqOz2VR9e/98wv+f6NqtnooP
XfP01NG2+/9Ar67NhfU/0zfuoqc/do/51/jxZYPu8nd+oTcU7U/gGbSmUuigg5G6zV8NuhAJ/+R6
wftTaeF6ljL8jd7gb3GxsZfCK9ePBa30d4cufySTGUD0unSnmIsC7C/0yM3PWIge5/9cFXm+Kv07
ZqJBl+whPjikqdkw0BiuUohVOyr0Wma36gic1JWmxP5SIJVHY2nhhVkbgNqqa12JO+fOGpw28HBj
cu7kxhDfMSaYWjeU7eR8rmzEEG1mZwDVlsSaVCXOWdaW2sMQxKq802pZ950ont+X5kyHhwz9jtRX
g9rmorZyOdmLqY/v4UTWXxqFjPaOc1N0WwOCd30ZS/CzXThcIV8Z5Sq8Uui1N6mFqWAMavuLE9tl
4Q5xKGovtiqy7XZfYmWfDLOZe3os8tYzc20SrjoIhNJpFOh8pHHReXYjNZo3IXlLOOacDNO3uWi6
Lf/kDJyu1uTCbWp2G7uUg29YChBiCDW1oDklehRuwgJptp9oPQSLyVZC1xn1CeDxVOfDtjU7OqOC
UABcNtJ2gAZIgFV53QBLeoOEb7ir5E6/6nrc+ty6ng3LRWelO96sL6Flg543pV0f1qSvwPxJzhAN
TBscKqbO1Tonf0iTziLJkev1g6hStI2KA1JqY8LFHLwKNyplM1dqVvgasVDoWnZjXQGh1oj0gsqG
LSECeUSik6QcbSIyqP0SJI97KSu5YAaDA05Cn9XvhhLp4dbRqxE/NPgCsCY00M/wHMpE9qZKSO3G
yLAydG3s0jl70j7OfHuU5rtuSiZZ+diqUYyvWZUO/K3ZSLs9iSF15vAZEsUVVp9d0J49dlsY3ClG
RbKFljgDVfF+iOXwPCflkPmZTOcSmEdntjctGJcIiIRCdbIvhfoLLvr/N7V/Ldqb/7yp7frH709Z
2VdPLze15e/82tRM5U90rrTIkVxDAYZq4+9NjT9CWsHuxLbG4USl9d+bmvkn+nT2wf/F3nksx420
a/peZo8OeLMFyrBIliQaGXKDECkJQMIlEh5XPw+onvOTJQ55NLsTMdERHa3uJhNIpPnMa6jc0nPk
x/5zqDn/kJ6vlXiTYgCEQutvDjUe7FkFBUGsFd+JMgsZOAMFp60YF3WWYLYA2k2l8RXJmCWs8e7b
jFM7han5nhzX0697doI+DQe4CNzlimaFEfEyu1V2FddlbnYbFZMYrsXWbsuRP94n5dyfL2MLtiED
7TGB/ffSH3U/y+pMgnA86PmCJYhrZATdmdebd8osijPiIe16qBviGWHM9pVZ9VCXK4vdhf49ZykO
DWrvJY6+K+LGN8Osyc6XOanOi8I0b1OnlDKauiDKggGDuqnUD/O8TByADh3tzex4zS5x5xTtlmVG
EH9GcumKSNrPQysYxNWzpfPvjfNcneEJVXs6PSC+WSQ+gBj3lAWrxfFkVOg50WYumnt4jfKzi5w+
7o8kCJHZ+ETd7sQxAshFu+efOGZMu4jxGYE3QtoDdjbnrGUKPPwRQy9HJGcTtHXyWUjsI+EjrZrs
BWdSSC5hhK5DMy7MxNAj2rIMxtaoXeNHy4krdn0foLzUiPlQNGCnsQ9wzybsj8rQc4V/oWet5CKy
tMt6KEGLedSjQm/k+FxNAJMrC/7NN1EV4RJnutq8PVNPZZCTmaJ+AcdoNbUH8X9SpFoWRaWUyHFD
W94PB1SVyACSjtgu8QF5zoaQl07TantjBCNm9E649Mm2S0GHmZlhXlTGNN10o+7sNawNkFTv01DP
9S9aXib7sp2K7TsPzIY93WgEJ7B/salai8sndZ0i8bhyTIRHqyoWIQ8dnw1T8C1T8RSCpMQcwMA3
ALlHnJuypduVS+Dsi1wN71ByXtaXnjY8WGFQoMRKrLRTelQHOyvLIdag8dFZW0eLLXCx7bvI1zUU
Ovk+Twwwjj3qsrSiX250IYg0Cu7bTZ4kRdg6IH78CWsKzHzbqO0s4HGwOLY8LxJJSxKf561ADhs3
7cgo4vq92f/zmAObEyDWAroA1Okp7Mgp48oz67rdFPbcXJp1IalB1eYYpc44hnE6lle6FTvmFplI
Wg7mcj6D8rvoc1V99Mxubw3+Uu0Evx0tpKGKj2OvYIu/vUbWNftyzmiygksntASbAFL35ZyhkeWZ
KtbbzTK65qYIsuNiVOedO+rnvf+xWzrz97T81aX939cB/J+rIbSCSd68wssXlzf/9+/Lm87lP3Th
6F7yd50eJpv2t2LQ+l9W5R9yjvW0dv5zcVv/uFzJAKBXrJIDu/U/F7f1D/Ys3Pc0funIohT1Nxc3
1/zz1QIuGCYrTkTrw61Aj1MaG6kEbbQxKT+OtJJufQrYZzhEigdjUMpH0G+ovmYY6wRnRCXFYVxG
hDcRzEu2uNQ6IGy6WZ1l5hFj2HraNl2eXJewMa8tfc4+ijIwv+KImd0aThvfJ+gEbWsJgrtv8g9G
rc/Dbkpwy51z+3OiTT2OJIN2jWQ4imJTPH02sAxaQn+y8stUec0jYTMu4UN3lU05t4Sp7MHj3h/q
NBqdxT8vTYQ5drhqJGE2js0lIHLzX0Ggv1rs/02xrP9hafcTguCt9Z1VP78/X+FPP/BvfOohYsU6
Xtv0zOoqvfF/1rhmOE/p86r7DaEXIPp/VjnSVx7/+1pOAQz/fJV7/6xtZMwmIaUgO7/SDU5y7Ldz
7hernA7U+pswEVjRzvAZTwnFopvQQC/To6ZG9X0qBugtGRf8T9Et0t3o6B19cozWrDeUc+J+25be
UF9klRAPkJfK+ZB3LVrbz46HV8K0l62r388E8w9g3BPy4BSRCIyh0c2pOC7zLG/KQnPu5DgXwca1
4/w+CJLxczAWAWX03jDeuSJO7rGn6eAeW7mWAJmofL68IgrsUKhmi2MlhbZLgsq5HCEX4Y+Y6Z86
FDkf3n7T14Zbm41kKQiRgmV6OZxVgvL0CnH07UJ4mCap8lE0WXUf++jsDV7p/Xh7vPXxn92AT6/3
fLw1qnjWlKMr4Kqe8QxzQUIz1+XBbdB/8QV/fHukkzDo90iUBdFKWc/OJ0jEs5EAE0lsl9CaLqru
KIj6DgLV+nfQKa8tFNh6AezNVUDudBCtFQHAzexYU2DZz2TuvxTCHpc4bBcHM+6ah75xgZQW7r8X
+/+1VLUGk3/MIwmEDqR+hSSfzGObL3pFY/yYoCJFCbNCI9OiSXXtL45/XU39cDEhZBqVyLleg3Js
vPD/YXaho7FE0UKDrPDyOwYe3RVHZ/y8xo0cX5s9xab35P5fWZyrjB96eIBGQVKddJBzckfR1ekx
8zPnsUcRcm/oi7jihkmPplTdp7ff6QSg8rTtV7AiDQOGQx7jZDx8BXIKzclRTKq+UJPUvtV0zz7V
BI5XPkinu2AuV3loS4S0BPV2h/9FgXE6bcrd24/yyjZhO65/sS1X49uX0ztUA6dmnBy7fhWTlYW9
oedVrTqk74Wkr4wESp9iA6IQ8JBP7Zd7pSGcToOO5Dj5BpBLHFSwuDSmhDh7+51OQEhP0wt6BF8t
8JmAn04BAXQgGEhYl5meGZTByvbek7n/IIN8QUvUS9wvqMYLGfVpmX+PtT6YohmkwjswpFd2DmhN
3ha0I5Xo0wx8cjKnkq5xacp+LkLaIXMk094+SuAj4M6X5TgbSfllmdH1Kgu7fQcU9MqaBswC0QNE
G9h7e/0ez44lmC/CQ5vjsk5y/8ycg26XF6m3EfmsdrFRvevDskINTw4KeLfo62CLQ1Rwip/rAzvl
4kXo2HAb7EhV7pRR7wW1Ta/Y67+NgzVdqtTvcSrxjTMNn+GvSmD69/a3f23Snz/Felg/e2sO+hjh
N/NSTZ38aJKPfwjAlEaaMN0r3Wn1q0rMAzo4IA86613DjFeuAhvBNvgoLDqK+idwTLfK02xcjMsO
18DzvDOdM2NIzPcAUq/spBW3s5a9cH7gZHz5jh1AAl1K41KL9W4bO4O5fypGtEbVvSPF8IQ6Ov2o
cLZJNYjQUJJap/vZdHoAyjQoCpcBlg1uNKSzp0IU9rodLX4fBSkUd4+z3o6HzJyRv7bb/HI1U4S2
VjrNrTfWNX28xvowUWKmO+Yo/z2CySsX4wpFW+s2gHDQHHj5hH7VpprtTJeGVPMl0uD21qiC4pOZ
je5+TtLpevFU8jMGcnJ4e6WdNAPXUwZKNhVPNDgIn+C3vxyZPoE2NJp7oWHi+hExDEGB3u637oCP
n+4UFARW7iC7UItElc1XPEN5qKBG7jxXVXEodf89D+RXTr61kMt3WvVCCSlPLhZr6kfYUM7FoOpi
F4NLOCZlFtxkpTQ3ZHDJtfK8/gyT62GzGKOxy3rnPW7bK5ebYVBWBrCOyahpnZKEkUNfgrryLjQr
a4+1sXiXZhLHHxyM6TfK8apraJg24s3CPJ/sQUVlZVWf3JoW0jsf6M998jQTa5KMlBJsvpcfSPST
NRi9fRGjpPAjdh25SZzpYOSVu+kHFJmjuYTonXSqOaNPlv2SVmx9sxUsQSO1lkOqu25YDUjNQHq2
39tZ6+p4ubMQXDWfMiXSd+d0ZxmZWa40sAvHzBItCnqcT/t5xkKvn/pjU36P9aXYEmRVIHOGeDtz
4kYQkeuLuEZjIKytYSZR+69U7tPvsZ+XjE8oQ08Lei1BrC7BaKGiHfxyvhK7m7R81i+sHvGl0PJK
+WnJWhxFOmIPFL2L65n+eoQE5ffUnOrQ9+vgEA/1fJWqJLXeiUxeW8s8DgRYjjpA+6fiM3JsRZZ6
1kWCQdReebFrhGoCJtRPCmxd3clb257r6wmsy8aW1QfN4q55e0r+PFz4SOgxQ15bT8BTwkLfoc7b
jia26J23yzBwCX3Qmfmma6z8rp9ddRiN9i6nWPteCPPq8mDMFSlO1/n0Ns0qu9cLz7jA+rY5w7A3
28M89nbY5+hXBaS5ewMHuJ8oF3Ig53oWH6agOHiCfqnJ9GxKADl/nYFgh8U8oAuBbgNSKy9XR1Fp
U6wWcZHV9fJdVwZLle5HjfTTWoe1OlobNAkqWDexeo9T/ue9CreBnj3UEYILbr6XYwNNsXMrEBc+
ToPX3ZjO+6ow84e3P/YJjnNd/4wCThU5GaiXkBVfjuJknTSbJb1YvLn+MGNze1AIqUWDGjLez7N3
BcthL4o422BkD+jJgYkwo1oJ0Bx3tbu6s20RVj4OdG8/2Z/LkAejqQeDEvTJH7ATAEs4/fFgzI55
NtVG+aG0g2wXT2YS+bRnQnT9qohN++XtcddpfXlGwaYmfkU2gBLhH/DdvLP8tCq1c9/N/WIz1b7q
cFwYqmqLIj7WP8DrExYcSsLvZX1Pad3p0LAjyXaR+/oTadP5VEWXKb1QnlNfWo2mh+WYdZEjaGjX
OVhR18DoY5mukqFxL8ZROTucONudRjoRSk3ln1RTZhGqSt2NZzcfA5phV3jwqGPZDEPUDMmj0vvb
fhTWOb7aYlvJJogU/iNblz++Eyv8GYvDhrao4q7RAgHbSVTqqazgTPXOTdwpzpC8Vf5mSWNrr5wm
qLeWuSRXb3+5PzfMOiANXw5Osq4/pJddVZqL7Z5PXgBUovebHcXS94DPr7wVu1Jf9Ujw+KUJ9HK/
6JmQC9Ld54inxJ8Gz8YJDgy9iDA5KuZwXFLt5u23+vNCh5lmwPZjg67n8ckGrfJREXWo825eYd4Y
sWyL1HB3YGnfAzUTqpysfWpUhLyUC/luvOCp+npTFf0kCndrLrnd7ZrEMeuoTfTqK5YZYJr9bHBo
oMbl8tWke2iFC4vO3HojxfKD28YuKlQGIa+jtdaZPuaLeYYFr8IABQB0v+3dWXw0xjYrN6Ly3X3h
BVN8KNu5/tHXS/lTm+Bo38y2meOp3stYRjh3WF9QIMsvBwAoj23TzoCUjVR+NyYbneHOdLtxa/t0
obZj7BePSvZeGUqUKscQpJP4gNgYVuZ9Cpx0Z/ZmmUdqKp1tgGBMAti3KB67xFwuQb2MiP76llrC
DOnxmAsXJkQ4yiL/5OkL/WoXkaBHNr/6BVxwushrb8AJpR5zDEyKvvjVIvaAcps1uz9rT4jrlXP1
q60m88rKxiIJU6m8MUrQRHmoOgM0spYvCy5VlK++i9o1ByT19fjeLsFIhTXe59YmHnVxUeV2ftUX
ReuHEKy1W4oAZrqPiwK8H1Z47XQBNgjZYPAtsFJacwIclcQBnjFaLJg82JphJ/v6IPoA/QfRaOj2
mNbnrkZzLkwnFy+ORs7GAPUCK/Y9vlbC3RWp+mr2fTVAzejGZicwzGm2jR2nS2jioUmLuBNehp6E
yqAS9rHzy0IV8FwfChc7GJTWkRFKah9jnIofqdslsCNsymaMNrtE4i6JEMpFrdlLtump9tJV1wuU
hoohbjae5sqexAlxC1Ry5yAN24qrcNNaOJa2bWlh5tOsLs+1hSFC5DRO/LFUg5WGUKCzZpOjFvrJ
xpI4xQppGM87oQYw6zMEmsg1M9dHYEDxPI0OKnwbu4lTR2mO6MDOiYXvbTLLxWGmxxF+n2q5/+gI
MwPFX3WsrdbKAAUFRTV8YTNodTjpeHaGgaPabmspez5YrVXeEVaZMuT8iR96J10/TJVofVhmq2Qk
0PAvHI3TFCHVYt2W2Nh9S9tmQty0nawfLkZuQLjSxr5WBVCWTdzVGUpiC2wGZlJf1npV5eSs0dm5
GXVbu/ORRuq2PS41IpJuMV4UmPQ5+4H2uB6qbmjys2RQWOtkyO5kWAEKD0UCoOdLGHco1YaYjc6P
0s3gajRlUZkhkGxjn405UGnpwaQPC5VkwSapFwkkXEsrJ2xZQv2FLbI62yfCI0APzLqp9iNtMhAW
wPaAo6mScKkcA1FGEjhCERUAltGlmrsYWWBZBwVQ7Hx4cMXg6SGM4PTeWxxAdfDYC30XqCG5tEd9
2QeTCzajdrr4Lg7KnBZdlRQfJSFhGmV1CRY68VP70iqCsUEO2Emag4HGFlTN2a3DGJcnf7vMGkZQ
OhJWF7XMlyaq+cjDNkMy+MF2EyG3Vq77+SZRbe1Aiiq17sysZXcX+77oPnpdMl47k2kWq4fjACqO
iUwoC/jxl0qCGwaJVjd22I269GmVZxw38UjPb6PwWyd0gAbjA4bG+G7TYVSZE2vptQV6wvXKLRdm
8ChBr9nbYoEDsA2kV/qX+Sw1K5ybGtKBQD36g7YITh4bRN1D0tgpgRCl8cfFy83zUm/8W0sABw/B
ECk8+fJcK/cGxAC1VY07tFGeJ6YXGb1sb1w388BRK8oEYWf4wqJYVnFOF01fEdbKNcyG4NB/zvrc
ySM4GxV8g1wQl/RGNX9YSm35bPkth08ymOVZIuoFjEwPeQvvPWeORtvNVowMIGgRT6RX7kygHYmZ
4zfMzXY44uGFQF0j6/rKtQDfh94UjF91YxjvAECbR2bKQWg19cVnPsBwncSefmNmBa5iflkNM/Km
lV5v67K2xdZ3RdAA2oa9Ek6BkVY7M8m8m4Cc1guXml5ChC6+eQmharkLwPwFeCDjNBRaMDHKMHeM
RQ99JfVkU2djA7ge1AI6szY3SzSOsfXDgXd8tEQlnGjmDVGy0Jb0BoSY/Npmi/kw6PX0OHll727d
VCs/e33MQSRU8EVz7fFDAiPFAlpaae62anV8vVC3W7IwK4cujoq5ceSuy0b9Sk8diUEzXrEyDLzJ
cSMl7YCvkbTGAhbT0z7VPpJsYdcV41kWWOIr3WDjJwXZ+FNBM20OXX1yr+uYAy1qlsWju0akfYk3
lkFyrZbM2xPc4xozjAt3JdjfOEGjXW9+jTox4hln71CDPcVOfCv9YjU87zA6DwcWZb2Rvcrrc4w4
x2/B2LrOdsCdqTjo1IO+NSLIhw37qu8OswN74GL2U5QTNM/ZavAZ0n0xlgmsiiVYrZirqvicGwOs
kBRA/UcINkUR9aVMSkSe9c4ASotsY1TCuGDR97NxSehC2V5ok1TROGuc3Y6TAr7vVrpDiNxG/XOi
cUN7vebejWZ0afvIU04wHOSUV1AaCSdgQ+cfs5HWyk/HxTLW4MbpQfrqVX8+dRZW6gBI6yayjdr/
qOw6K0LdSjjSkUSz7m2tzJsNIdFSR02FrfMmF+5wlys3O4xmWw0AVtGMjabB0K4rcKXwm0wz/+HT
LZsR652CfucXyAWgCWmoOKqssr8m517EhsELDdS8Uz627jCNO9tTQ3scZ5B4hwRfhTMoA60R0l+1
LQ60wnlMlzj50C2ufBwzBTxgqPr8yi497aG2gmSgoFLZ5QZjQIW5XY9AB7LBhY3pYdo0HDiBuLHc
bvoAYSehp0XUzqXQ40wYqjhptXBpCvxYyEmWc7hGo/a1rJ0p30MKDfoD7g+4vFYV0OlwdJAzOBqc
P0SGM2nFJ3SMBj2ywPfiXqcH4IQ2EytqiFqAbdY2l51uhmbN0oS5K2oMenuq51sQt/0Xt46JLIYm
k5TSaEptC9dR39rGEBjfe7j27pTnpl/Bxrk/3HjMqqgaCH7CacrMH3bvjVcOzUIfFGYBUHr1jrga
Yg/BQxBqOUJGc6kDnaqYwSj2V2aas4xc50irSvzzcHwlLPIt51uqZenlnLj+zbIk881M4fXWAqDs
HJBAhOhG8oUPfanHMtv63YQKa5IO8qLThUI0xKLib8/5/NNRYyc33WA5t1ObTrcBigJwOQAygvcz
Y28IPV3GH1O6N+MuKPsuvm4cBQcwd5xujbOcGK6RtWC9lLS+HKLKEwGiTITXR41YARimqNa7B4OR
Kw9N2nuc8bpNFyz2EYZHu5VG0aV7InrOlBEWrAhXGsEHDQviZRdDvNOjnH9zD8wLsFm6SlZsBcfv
0emH4XZx9LI5CN0GtNiMc3lVOLW355DJqr2Ypb1sE9idIozN1K5Cu7bjn0j+lNey8NKttKsGml7i
5+jfjAv3pMXxOUYt/u1uZIu5WUJYIzLYLWWnpTu7GLGMNTFiWgh0++AXHnrSj6a4LXOcJQc+3xyU
nXEMcttMdjKwEzeqYFqCaOiXCvLrEjs3VTEUn2XKT+1yrnw7GrS2uxtSoanQbrEugYeazEukumw2
Ioqjzg+BDSbGb1OZUTjmm2zAMLUPhLuBjjnomFS7bu4o/Ayg/smzZ7/ucXSyvW+1llEU0NylvNWb
0iFMG4jYt85AOXqru3HyVWajcaR9vNxP/pR/sbvKOveLPkXAxhzn66DErTmqh7bfu1PujaEhl4bw
Zx5QSqBsGp9ZQ3s71CJABF6VRpQhRlHv8RLUthWhl3VEk4Y8wROZOMPO3r/kvrVR7Mt0ZD83adv1
xEICX0jIckiiXctFDbeVnehuSDqN4rw/5t1DadfD3VxU83XJoio2VdDhEglCqQYG21QdCNaRSyVs
Z0NfOW5Fc0EbBtvhgHIzX3+WCiLEZE8/cCRkOaR2Ox2XhJfZyrYd7qxkSPArNhLzxzQnOSt6srC2
buaYCba6+AbWal3gST3nH+hIF7+8RaDPEsBY+Ib+PP6CWmYAdEyMunLOMzEhEaPBZR3PlJf7BulV
06Zh3ahARb5s8gEXe0gbZ3YwdVg3S9yfIq133BIwhj5f2rrds6KG2Ml3cRXDwViKuNw4jUh+UtLy
hoi718Uto9Omb/gW9/beG/X4V2EM5sGxZpCosL/iu7Up8SHt5jk78BXGLed7lWxhmE5fAsXWhiFY
fvSTok8ihTbreGn5WnETJ2TAZ17jT+kGNLR7XHKE7LAE82EmDs1sk5T0yUOqWj2JbIloFKwWAB1h
aydOGwVQLyN/rLC7dM1S+9Sb9tLhaktWsyHJGX8tudL6nZoNrYgAhKyWnVXg3UGwN47z2MApBfb7
qYiZGuTjchw8GzcOvrU9h8ROtp1nhMNUl0Uo3bTUoiXptW/gleaGq5qG92609PJXDiP0tsEWlLnr
PWgYMxQ2fpNTYLMKFMfPo8BJxBRZVrEUkSeI1bblOPbDTiud6txRdGh3ChdRn62dQfIpiUrXmM8m
zG6r1BmOSjpi3Lr1tARR16fBvW2qCgH4MpY514pWf8R6NKghxfnZiBu2kh8WzngNM4iMnBI/7fmu
U1aD22U3+fVurIV/q7pUqZ2BUO7np4LN/wfK/S9zRV3/V3dldZ/+1wP6w/cSV+nb79XyvXpJT3v6
kd9QOVv/Z3WNdOgfoiPFhUX16Tca1Az+QTCBTuuqmA3eZwVV/+sfqen/oIULEp1KrE99gyIYz/Cv
gyT6xP949PqpYQOSocxIff4vwHIv64dUwCmIsX5p5utPsn0nraAhy82k06BZ9mgscvnFpX6WNdX0
nurGy4reOo4HfRe2CG3sAJWIk1b2HKx8rbgX8AYkmo3CGvtHe1nqr5SMxs2zL/BKf+vPd4Jrx2RT
11tB0afkzdxUWLrWI5Aa6N6bvuwpwsawn94e5WXd8PcbedRE4eIAcoET87IomrbYSekBvkoZ+dyV
0zaw8gMzSz/m/pLK0G9JeN8e8Y85pPq2gi7WxQJKasVWPu/R56bd+o1i+wu7hbtWZBkxC5EnyRTi
8e80pt4bbO1bPQMENPq8QNRo87Ax/HnaF2Ztfc4TS882zZQ0u7ff7I8vFuDnszY90H7yYV2y3J8P
hpMoOYgzQJCRDXmz9KpNMjrqnVFeeSX6SphSoVNiIeK+/vdnr2SUswuhrc9Dn3LfRZ5Z3V7l3hK1
4Oujv38hJF6MFQcFRvYUc2lkhdVzQ+dh2knj4PAyERt63P/9KCsMhcPC4oQ57eMWZe8U8zznIZmy
sc97UnYjdsQ7HeynCvh/WjSsdL4OiHZ6lLSkaDGcfB1TA7Sp63kR5knqy41qJ7fwmUSZdvvSGfou
9JaOfE0OTvM9UZqYL/O+aoz91EhkGMixlLo1J3Z7hDZBU9HP6vEFy4aqOM6VAfUGi+uei7f2karo
uJqdvevieRQFTa2obnh6rYVqNJJfFNKteNNZ2BBF0OWD7y4m3SsvycpwlnbK9joQetMcsmxZfCQ+
a+8uQdnv78BHv2eEhUpbf7UtQWvu5UriNEhWNEoOIzX3/dCZXZ2aRV1c4SiXX7uDp4VF1xu7lkJp
T2sgC97p0b6yYSAWg7FG7gVk4ekDrFL2vjFSDp0wVKcxpyZS9VF7ZxW/smEQW1ypiMhGI/F1cuAk
y6JRoPQoujb9HJkDZkhWpw8bvcndx7eX8h+nKUfak6gVrwXb4Ym58GxvCpeEj5JGEdrQZ354E/rs
IWooNAtcZWU3lROb7/kQvjKHcDG4ndG6M8CNnHxETU4UcX2GNAxupB70BZ1/f37nmjgdxdQBBQCF
h6FDlwKg3sulklmVyvBzX/eoZuSb3slgSdIVGfzN2zP450CrChsdOi4k4BT2yemmcretU01QQjLc
9NxYEFfxyERu/n6U3wHDivxxTiX66qlamxCYoPsBDg59L8XG8mmb//Uo2CbSkEOnkkbgqdohIujk
iib8QvQpyosahle4DIX26e1R1ql/fq7BhQUUD/52hTvzt5MZE0HWNxRLK/RoFnmVGWW50Xpz/mGU
P8y+xfQhfQ9jDRbpdExiNoT6uOrWYd1TcEU10XgZXToOIxpE1GbBXKswpTrab31pZNXBh0H51R5w
hUO7tylJ+7jrK7ilJlp6pezRrNcLszijVNf120E3EPlt3MQnw1QNnmSZbY1Qt0cqx5GCzfDQBsZI
8bs0kftAGCj/tTQj6N/B7ZS58WtbiZ1rIXkWkouCAXJ1WgznTm6nktyRTlJoWItvhJMwtY9msVQy
qhZvraRZ1njjQMa/T1o+0K6fUxO/yYTuB5Voi+wU+UMrrDGrGiPkcGK1xX+w/TkbclwibTRd6O/j
WKtwlp5VkNoNCH2Q3FKUmWJ6k7Q0i/QbTR132RqBFCKyfarmmHMbCtaGn5ZTKFKjnqkzjkkaBsoy
8nMom2MQFejxeffFZLjIGw2+1HflMOHl4y5pukMkUelHf7G9B1vOWvM50HswjqIb7cQKYyBtNXkV
Po42VPzK7ZdzHcuGmvxOr72vZpq6KU84ceZ6S5XJiFKKg75V1Yz4OhTTSOGoRCzXLt0xi9xhxrw1
hFHik6Ii64Mco1S62NTBMHlnCbouVRSgFfNosQiKDcIj7gP1hXT8otVl/N3Di4Sat8bWDrGvo2pS
uNqPCenjKezxf78demFrD5J6xi3oODOLurZBEhdO7niT+M6QHKQY6zK0RVouW6UhX/AZUvDkoC+T
Gd86RNTuNep/2KoHprxrkiqLyd47r00wkRi9fEdzGl8+fFJaBCxMvMKixpgSf+eKtMCE2Wz6xjrP
BzoyO7vXkPdBDUjeewjn2lttoH26o78OM7VfpDXvNLew07BpB0vbISZGKbBsF7RVNDEKc29jnmoi
DKt591pttJSnXYHS+5RSANwEuWVdF3qaUfkSbtP9sDNkdC7aEjmxg0/pkxq0XmAApwV6V+zyJl8+
Me8GnQIuOf1RFXHRfZ5VjclY3xiFiEyJINlmjmfvWzJVMXbggxQ3JUhP61BR4tMewJg2w6GcY0Sf
RTkk+s6hy29FDRYwaSjaTHq/3FVWljmzbPHYesWkfRhqpMRCM6NZe+4HTScum75PjMhO3UE+tFqL
/XKIOs/SBOHgpsuZw46XPxpdYhxKuIhyJ9pSE8UZ2Ovyag7GtNrGQHSycHRn0wkHJ8UoKDcKyjpV
b1OBwo/Ibukxls1nBMzsBvdVWVYXwTT4QFCDxUu2jpXZlN+HhBi4tjEjOLrkUe0xzTJ0rAEIoBVm
72nlwh/ftCS02hTVWa2zxoOhmOZtVjt2tWGm8/w8sAP0qBJSvTZKuqW+xzLDPJTCm/pPHDlpuzMH
ZaRzWKXS6ZrQF7Gj7lrP6rvup8p6EhmDfregprqlIU+h9CxV0JjzL8LPcYmfcMj6CElb1NQFhb3U
eugZIklQtII1DgN3oAxsdBcIkCQTpfSl+E6tVIAYkKqftlKawW2QmBS8E9rOXjjOXfNl8leRjrGc
EsjdtVVUO/ol6JjQtUM2SpW2piKbNAFhMc0yKOqij+IjJKa8JWwNTR8jPyddONO6wMFftqBJ9GNc
FPV01D/69gI3OTMNK6JUfT9PQxIfKVsNtJPybHYi2ehpuUFAvEnRiqOwfDZB0s+2+tCKD9pUc2U7
1giuQ3SJIw+Z33pV1NS+LBGswnSyoHMmN01n8PSCqGUKZSvKm26iR3etuwlpTFPHzbRfC+dYS5g2
DkazzJspcqXUr7RCX+JzWY2xZKPI5JNwi/IjGblG4wgdmRt+h4v6Sj/pC+S4rM0v6sLnbDZwR4pD
uHajH43CT43D0lJe3hmy9m+YKfSRLG0sv9Vz4sURegDFz65pvCysRhPeKK3dIIs4dKrs3Kr9GBl6
b+43kkwCyXThuTR/Bk0+aCa1XNxZ0pxuA5SB3ZQNjX7oDKNZu9nacNTGuAIF32bJQDbi0053kjIo
dqAnii+d12E5Tg/CvEWdhRxSGgPVYNUkpBJtCRqW3tHifpdcnZLuhZnpUaqZ9X1Zd0YdLpbRHIIm
qyGbtmRCuNn2nNYAwpcvmkc0vkPEKx2jDPzNBZsDeQOhV/JogwnJQtXrvb6lq9E6Uao3iRvW0rfy
aFJly0t2TvK5F3QPQUGPCnnRCSjKz6xmj3zmMZ2atjjtRBYQQKv/zd6ZLMeNdFn6Vcp6jzSMDmDT
CyACEcGZ4iRqAxMlEnDM8/T09UGZf5UiqBZL3daLMqu0tEzLlEQPIAD3e889w+clngXjFIxe+nPZ
dnnl55pdZ9u+6Zmw9YUeQ5rhj/UbpgQQ3rVWG4FZG2cBNxa9acHg72KmzrWqR3f9ZFrx1sgjh8yr
Busy3wqzVL1sU3wqN3JA7OmXjsKgHPRYL4HoixINUlX3Ka79tULsE4iKGiyxDAkxYTIwXBRpaUDT
ZOOR20k352Rbhu5sfYHlnJqqlw5WOh5yIGkjsN16lo+9atYhmmGdf0IysMKrClJ2kfpGWjTqhctw
ApjeLabWuYXHUDUvYVyK5m1MmMvtCgOVyT7idFh5QuSo7JdWmx1vTCtdh1eThNredev4oSE3tuZb
FSPura2DKwDzWYJDrdAFEcYXULKlwivtmNZ1Pb5qpgDsVWRjtWdJVnEa2Z3uQuknHSLE1VgUHKjU
Tsa9VI0eP42pwEyEQZ6u7QsTciZH87DgU61bvX5IRtXh7irpGmcVj+POKQ32UFnTDW4L/EOdDU0y
GVCZLKPhzIKXUnhyoiibY8Va/LhwR8urwf+uGskYeztQtuAuuXBu7fq0TKSfTHb5NrPNOlDT4ujB
1pC5+pKdIjx3DLsR8HmIfcIdEJ7JhpPOvYwGAX+0Bihi9qDlIQ6Xs0geYlUbjc1itBaRZ1may201
9+v9zWrlMc8X3hEnI8vZS6xMWQLOhqXxM6lYO7Pp6gsM1sN866KAROfNSAMjPKYDj307KNctTg5i
o2NA/ebwpameVS9Zue2ECNUtfnmhDOnql256I+3Reg4VVQz3jIgnhREr9aevxA6WnQPOnM12pPR7
MtLQ+iYttSou0qpnl0et6LCtGcY0nxkjFi6+iQfsrhRjCeXIgiQGBr8i8VYGU86H++E+JE0WF1gb
xlLx2kmqn5Me70zf5iil/pwIHAuUordBHMLSuDPz3GgOEcL93msbLbehjdg09WSbY3XZYrHE/L1F
1e+VSs+bbpWxdZ+JpHwxsRRMdnUULiBM7KiqX+JEg8OVpQg07ATAO7d2Aa4TiGho7SurSDgDtRQH
ESj5aexDeq7PSK7DeKk0Su1edCUugvGSFl8hqBfcn25yfxzEjYJxcc3soJ3Q5HhNg7eUR09QSEqE
2vje142NG6XMmFBqca4ZXguj93MzkmftiWzJAQ+L1J1RSMNg8zSxWJIOI+Yoov1PbQZtTnvbGzzk
G33oZxUeMg58a5Y6vBPoPGQCW8R/Pla9Grk+1Vp2PtDbOIHVEvTideYw0b0w5PiA+PojOumoe6Mx
JLwNvrQQ6qrJPW6sCVwe18x13Fs6ip4zk5cj9tUuDGeUcE0oAolux93NVWguGxtui/T6dJlvcJ1F
0lCnTZkGM1kW8yYmxNzaOVNuMjMXVVfeZEikik/m0A6OH9OxLYEToSw7REOiP3f4DQ5bOMsyvKXV
jqSfz4WEGFUK8QzPNLbv0cIYBwvzGxsfzCp6NPVkekwWI3Sv50xqZFWmPBc7vHuIyARIIhklbxgP
Pf++wT0FVYDtUKchOYFJboOuGMe3KK7jKowKxvxOoWkPTGrDfegmeupZeaI+YGvS3/9+wVPA6MeC
6O6x60X+jRTneMFhTmw1nUVBOaZm3xaGthuaDurkkoyQDzCCX6y1hiQyITERxxHqebxWKoyByDtZ
elajmtu6Lpwgg61wWERabH9/We+bdixlnBUExYeKWIQTDMclrbe18givSaf67Mp0viQtqPng3r1f
BF8i88ecaJ36nObbJrWbQ1abKEziPnkjXC++wctpPPzppfCy6DYDKd4ZYZ/iN7nT0NrQ5GCHnA17
TabS19Qi3/1+lRM5IUCUvv58IBXbIW0MQ8XjLwdnlNRFBwZ1iC+pXC0W1IkSUROlL9rGUnynV9v6
JpTaoj+kk6IMdwmt3LKlZe9KDz2nqV9wMhFZO/fabB9iLUptQvryyd38/rP+6r47GtIxHBLwDjfW
X/8JeTTcSkHuut53u/tkkKJ+aJXS/mCa8stFdIJrwFFB0k9RQG1YrcKqGTSzpQ2hrq1QBswVyX/e
76/m3VtB1irnGgsJBm7vFNEpYaZ100U1vIwO8eYYdyn+ZQ6TbHOsyz99BQHosKXCqIARBPkLJ69g
vPQAV9bSeABIzXbJlNbPeuex0cks//1lvYPq2L9MG8gMjQo6ldONRTcbWzKSIn3JiHoPNdh44DRL
rmVcRpehYOwOyUv909d+3TSRBoCyryOc0zhDfBp7vXUYHqCqDDcwW8vVOO0fn6n/GZ3/L+DVn77l
d6Pz/VfZyWOLGX7/vyxmtL8wKmAogNcG2jge87/H5opt/mUiWcQtCS0Bu/7q8vbP3FxX/0LPBe6w
wt8MZFfB6j9Tc835CwtYZsG85vAvVsnXHwzNWeIn4NjCYAy/WQYfJELx3CMKPt4yFqeh2+Wc3xbD
ABDBGKHcydRxDyUUr5BsV7e8RCmhvE5t2l0LgnM+yno9fs3/9QkYAiNZYRrsnJxIKBqAcintcEel
jIFpbQAtFfDH0vCPJk1/ryRWC7p1CMj9OymzLCxk4QSMYpvThW/UarHWeumj0fb7O8o9RX5pcGYY
zOxPdxInU8lRMle8MFWvmxKpOVBGGbW02J1qBnqedXvOeOVKTL31BEVHl8FPD98vWAPHW8x6oZAT
zHX2BES/hq0df6muTYINUmVzOzc1zEHRistsDt0NuTH5bhJW4RtqqHxwLjBHe/cskQDLaI2IQPRi
fISTZaG5wTVtLCzbKzDBMpaxSn5tZnT+EuuVuyU8qIkOHaa99IdMTxHjo76QnlulcIA6xXyoFhWe
/JBm1gU+FJnlqYOov6ZYCqNgKIlKYDTgGue1tkA2r5IlnekoC0BE11gmjoc4XIQ/z0XkenxSjZ4F
UcE9nWw+7STUf5t5VSLN70nc4sLtgBaNGEuM4UNswH3my0o+2ZlhvjgArkMAmd/t9nkC39YXtSs+
RbMrvywro/u2Y8KXP5g0OgbqkblO9k6viOfImkPzChVD3D+kZIftKOaXIXCKVNN9WhKj9dQuH57s
MZbFFhmUW11B6NDvImHT583STh6wG++J24Dka64NPhKLsjGZHBBT1X8VdaJ9M3D03KgiH43zcpDT
5IWTKwYORrUTyGIGrYL5PNiXTr+08xZcE9t1O8HI2OsT4BsvoRsGiOGhMIIiUZhEVFWq4GnUTX2+
gZmuU0Ogbo83a7d2KJrFqbeCJjLx8RTKA+nYmBlC515GrOl768qJ5XQfVcwrPC1flpUPvDgX9pjL
xgdXcb7l2YQGgckioxscKE2SpLRkp8o01LxZII3xBS9KT5Bs9argo3q3pHpC4zcljED0Ns/falcC
tqO4IWOA2zncFM3wQqcEnw1g1ey9xrEwKjWdCcO1Lsz9RWm1faOMeK2FmLreZp0dA84I93MTDfEr
5HEC0g1FdRn6O4vxOQP33FUt8AQ6Lec8T2d7OE8U13wmdg13BkyMK0+2unlW9DAa0ToY+uU0uWDS
y6K5twNzGoZOckKvwlBBD7D/QStX6na7JU6K7O+xUM3FHxy0BBNOxNDT8wnM3i371cFfV+LH1fH4
FtFapjD9qtx+H4VIovxsFTo5iTMlj/nATSsAgjE3PeshoNYeVFOzwJcgCZcLN52SfFPpuftJglb1
4Edg20jl4OK2U6MMvj4Dem9IMDGyDZmIy7IhO0yUexO2/Ys5zML0GBQk1Q/TZ4H9NN0+is/kG8oB
3LiNblHzbWUNXenruVCMawhQyB/moi+6bTq15VViFqTyyDxcPs39XD473aJ/ixBBWd5UK+EtLF3n
etUwCY9pU/RQQxrPvARZ+qtdOsWNKzFd8yNCl29nidwMKpeaNZAi86QNAB6sR1NR8y8NANabW3Sw
Btw6G760mIq+aJFK4lGMfAQAeixE7bXE+Kj7ygRIvh6yZlY96DvS8HGe7ns/ycoJNr6lZY6vqhPx
CTTTvCca9OwbwWiiAyso8AZmMIOGpuiZzkW5VeawnwudnIsE023hYLG6SfuZClWg+4XLpPd8MQTM
anog1bIyN/rIYN0fpLs8Y8BB5sWQdcVXK2IM7elxVyZBkfcTbF5D0Y2gHHSl4mV1GGxKx4hjJGPw
PmGHkKvhNcqSRdcGiDki9jRn/i6casx3/WBU8INH0qh8Kt1M3S1QZkEueHcWb9bqmKBCAr3YBlSp
s7kMzvR1wuXI3qCHJIJCnSqurLMNBZkKtOxoWyeNAet/GNX4zAyxTkVMnRjFZkyd4iuAGJmLPL2x
F5JABTbclMu1mBlE+ZkzhN9chupmwOvWP2eRot7XipWFvBEOWrHJslHpNao+JugJKi3a0CI3jq8X
s2FvXNAfl7SnwronHKKz9wUgLbnMwhnKs7HvHOFP6DUeeoRSiKdB0AiDFW2qfXCqHeMOFt0d0Vag
Dihd4D6QBn58pjklO1BfZD+0L9YtaRcltKSzZMmqT6bNvfr9wf2r1UiAg9cFM92iKjxebSnHpUS7
aG0lSRA3o54vm3FUnGAwMvMyTrrX3y/3w9vnP4Gn9eqoH2Fz/JB4U6qcrNc0xdKwhZjbAXbwbexI
hGMgiPbkqxhdQfdJCBP3xziBv5sos1o86J2jwFoaePC3nVu32QbYuZpxl2jNS7UvWssrIyMKfWUo
5vESAUspNjXt1MwwKpLda8HJ95Hy/tR2g+sAOgOmwdCGqpjI6+P7RkvcS9wznW2Geg2yNVCm9gJ9
flWSLakrzqmVJv1QJznk6klTWyb1i65YQc1u/Y/xw/+PLmh4bbq+ef038i3afwv64jvqhLL4bxB1
AVT506P2vh8qi+9987U9bon4I/+0RI7xF+gERF2LdE70Cav1+z9NkQOZmDALWlV8VFZaCf3CP02R
Zv8FfGHC6sf4jj3i56ZIh2dsQLtcTR8gQPED/6ApWpM2jrsiHRgOJrO+fj7Bxzl+nqDy9FmcChFM
8zhvDcAO0yqsVRR0ayit6WVi4gSFKWc5DAbrpxC54dkS5fphmBTydlYxXpEbQa7JTz/dx1+U9j9Y
NT+/sjCw6SoAiVeDXfudgYFcvV1AoqPdMmrhc4bsQfWRs2FHWxlGusOBJpq2tkU4t10uanZRga5z
KlkyPlDzz3eLnKttbfTtvcL7gRSkbM2NqWjlvqIsv6H20y7GKorlDXJQ5iYtVvVUlmWuv0hBB7Pp
yzB8pZd1m20SN/gnhNRwF4ppNoffX+oPh5STS4XRTcPGNwBL/JTk2sYN1qfRFAaxqoj7qeg7inVy
lPyw1uy9kL28k5qyHBwlVXZoJeRzjqQb8sKMZZuXF7a8VDodZIV0rp0Tus53GFRIhaJq+8EnfdfD
QrlbkSqemvVfp0ahsVPrg+rKeJeMy3ST5Hb+4Fjutol5LDBeG6+HZnYemAo1Abod83pxiaxKFqSY
KeFLvU84yXTowlKeUwqPwQefbn1aj+4jHwh6IKl6pMhDD1k//U+woChXkuuUWEGFKuSu7OqJegFr
JsK/8n0u0+FRndNrM6vDsxaW6IXVfphljMv7+w+BwRwgN2IrYqFPm++iLV2ICREz1FYo2SW0/Mg4
i3LS1NE7f44Ss9qgGJ/9NuOYj8k99B21TD07elh6lHhQKbXztF70bYuE50Kx+p1ajyjRhqX02ghF
FLVCxeGjzERoZ2kgCku/MSRE5YlIGr9KvsxMvvwGNstjac3QmKoifWznhpmHPSBqhXFAs3API6q6
xIwRKeqsQ9cRWi/vY2OMFQ9WwlDshtL+mliRFm+IMMGwTNGRsIphKDYi7OMHNNzZDg3uBXHbC1Nd
ElECtzAhYGCoMBzKxk0VuphO9RmhO099yAAPM5eOuSs+nyRLDejo3EHd0h/d2zYh5i2kBM1LFfMb
DMLsi6OlNboGLAZabRVFiUitvWaZbN7lOsNII7Pakpy+EUcOBaVtTUy2z9CMWK6uCaGUJDBvBsgB
j2rSzV4YiXG/THn9xRWNeaXQFJ5HgLm7Tu/JtwkbeYitqdwrZt1+RdrkJ7ksLhwHj/56HvKznjE7
GghKudLKGuxAyqupSNGrTjU9fDckzDEz8Umz1rYEZsR2FkO8i2etuADCiF9d5rVb3YGYpCnVnWF1
2QYvCCKZjSZwGD7uVLrMz3ZW4j+J0vQ6q91mI8eBmnNpXfdLN4bPjjPeLLNKZM6ATO4eUw88hpzh
Xo5TlW2Yv7r3CWXUW5RVSXw+Ka64MjD3RROowSzV0XoNypIX3pxy72cS+K4iPW4ZTTJGvSPoeNjA
7RY7q8EpYZq6uzmvyiC165DxJPg01ElctiK3v4/jBI+FTJt7f3aGycvyUtkyZZk2ExmiAVwzDclt
K1+1Fg6NS7Qd82bneSZZGHhjfM5iV3lVYvRjOSrTG8sov0yxtg4ducnIy1BRJSLcMaz/pszdtqbt
P2BT2FyHc/ei1bruT25l+Q4FPFxB3S8T9MOWEluobzsiU3Hm2kgeJBIe9PNhUW4xnLjNQqu9Wef5
ZiP6Q5ZCAeBtDCHAhd13kJgbCwOCHWDAFbLuMYgz6bwSmvlNGRBRDqgqPSIPrSBZ7RJ6ohh3sFEa
MlOJKA7jkKG73urn+MHFb0Yzt+gCkcl5Sh/rz+PSARNpqQi0sBz2csmwSyoXoAUChOZDM4IlKZX7
ylGNao7UBp9ncrxeYxmDNJHd/YytmBfh2XBTG9a2mBfCqZNsgI5j5aUn8aAgBaNB924VUt1yakxf
crLQXoy8Ng/JEIvPxOCZX6AsmkhSTXmB7R5JIz0UArDQCK9NqyWGSncXGnYn32XYjF07dfFtruan
qG1nj/3OumjpXvZMqsIAKMV8bJD53sVxeAbXYTkr8zy8TSd7uejAa/wSCbi2QDNOwllkXqPpyT51
sWCm2HYA/6sy7t8waZBfgPNpbcNMz6+zaIr2KyM7yDrYMcacHJgbZBstWpId0jg8YNpkqp76IjEO
ST7yumXmWZ/N/ZuKLvoKamyzZbpRLHBbMvxOIrInb9y2VXyUR5+Tar5owpHRVMs25hhh7WFtV5/F
Ih+2eWqk53OrpFeEXIkntKkrk2sklbMMHTNwTPncuomPWDH+pFROfUXbmO3hOBMpko/FGWwfc2M7
o3s/FkQ5se9qn1q9Kzeq3raBwBxCom4KXZCjCaKuFcnrKO5pgW35VGICJDcafJ4KmWe/3CIXwjwm
GhSSWgut2SVLLXal3eFcY7QSQ3R4QTwTuU8gXhmRhpIJyLDZbS3bfEN4WHzAKij5PCaafCCqUH2r
omW8dPX8JSXf8RzUvTqYoYLIO8mQz0auftDG5M0V9V2PM4mnuf3n5UdFFUdVEcSwVi+jOSkOGDQS
x2VU9mVtM2YBmwqvE5Hfwj15xN8Hqbom7jim4jNoHtp2hNd3yFw3UPWyOhPNSAZoe23PlrFFqnRV
SVfD36W0/FQ2zcGuchKKzFrbp3Kxz6HOnYWDeltgXERc0Fh5UEU6qPhNp9zCVsIfR8yhj18x6az4
+wRhEr4Uc2ijIw457mqR7aMZfUo/VE9QysqvWl1XD1JPMlCnvgSDGBrgDNPaSRtjoyUz8TESJiJQ
Mzb2InUjXlBTRyc7xAeITPat2TnxJsZqIMB9Zvb0HMI7CbrmdZ+TfOjXJs83J9+wh28AE4+K72F2
izt4vPb3SVcuEXHDKSO6WpvDm3oYqi260uRtNvP+soDXdJmEttw7E9C13a0hl8MkrVfIiUiMo368
quFCbpqqQ9Cb4780aIV6MyVu1W5TRcnLjV6rEYgdUXP2gWxJoOIk6ti+6Cf13nMICnMuMCvsm0Ch
h3XOGxQ9KLOdCAJAPcxM5dNwULRdB1yv5ngLAfveAdY2II7k1BfhbqlBS0cFUMizcF8ArrY0N9v1
lZF/w6VAzS5rElTtc6LlapBgp1ja77lhJ9VGWrWq+lh02eW+cKvG3FVT3qV3VWHnFxoCevYnl+Sj
AWFJdwU4U4p9RLbP7JFtrkYHYKtaBLAqm/G2L+YaZrOcuLbKbo1zYFbtUiPL9w38COaiC+3vTi+p
r654zOnwMUwBGIyLCwtzsiuG0twPZtbcISJ9jZECLBkucP7R882iz+2TqWXaw8p43cHsz66qwmHT
nS3IhTJ3v6r476HlLo1tgRMTKafD0tq8sMQGbwsL3rA3qJiHgF1iT9jH5rbHwEHHQSeaK78x7GkX
avlU+Yo6TMaG6etSbuO5jRoorqDJftd1yYOdmggochMBwdKL6KaPZRrATc/JK3bV86VXjUsQD42M
uBJxt4S6t+10O602g43z5zYmqnTl2CftZTRVZoaHUhWeKXhAnKW6XasbYbbFoSrEeGcMZn2m9z3+
JLo6kAFAeNK+Afh+4Q5Qp/UFNmfGkODVAl31LIbkyTGWj1RPkxaESzG8VK0uz/pF0UDCQ0neqh4a
T2WlGl9WRRaZtsPyohj2sg3tqHApYEv71Si62PZt2Zp3dj7eNSFJT2j4H/O6KTcQUJ8k9w3fiwnp
eHKVKtZTu8RIz02DgnUYIA9Z+sQErf001AN22sXcXSwj+sBeIkboChVWnS7q4hP+vhgOEPjjVDSx
qPL3VThAe62jbJMoGU63yJWkRcw1Wrw87uDxmXY/5BdVBpXfCsOYaL6015TLOOxa/VYuLjK5BR+T
76MLJo9Nu/jeREp9rjpQPAtNzw8NGYOfY8zMgLrQeC/YkElLVPdKKRRPktt4Vg0u+ztugdfKkGDJ
0jU2rkNoLbxkmXtIYc007ISBiMFLKhP96LLMBaaOevF1HMf2xXHb+XNsZuJg2nV70abN/D1Lkucp
Hdoz3H0Rd8Qlmc4YxcZfhCxpgBfYlhuVjKGvSYi3+azX+MujXd6jIHiI6sZ6wN9oCcY+usQUrvoM
DSLew/BUjY3Ane2r0sWCwTq05IfCYVvzWxGPhGY3cP4h/scTkgc9S77nVX6jZkpyxfubX1aTjhYE
Gy8yuCpwjY2iMWPxlsiithHOWw52tcnH7myohl2ephi5kJCVbN1mMi5TSuRtbNXddY3eZ8udsLKN
CVgReSE0sNibMBr5LqH3elVuwp/E1Ss3SmhaYLfjFzfLmSE53a0RMrjxitRBDZcU4VNqMrPyFQw5
dpbJSwMLPr+ey2pfEI8XZjZHamzXpCjjKgr3e1B8nMXyC/S8VJ+wjGsDdYDWgFOblfKaDf10TbrV
gXOXXS4sujc5aVOHLdnguPtemJ29aZSO7M2p6Mo9/hxRss2y0dV8e07rXaR1S3uozKq95J6/FbjQ
oTKZrb2BlxrWOwpCEBPjlxyTJxQoB6ZH3a2r5rdjh51BmjpPWN/hSNjWFJNG8zVqcWVREt4va6jC
+3DKbtMk1S6n3C4eHH1BEGZa6fw5kryVa3g0ZoIQmgKRZdMLO8qyG1rEb/OIMxuklAM9VuUnFWRX
V9Cjtr0TH8gf7zZhTP21MRCunHdmmvDwGxaFFyY1rgsEn1Ht+BIjt0eixZmr1ZScFN/DRVnm8Z6S
Lj03m0j16g4ZDua2h2zqLhqtzu5maB6enuXzNqwEzVzSlAWTU7LY44lZPUqi1hJeBpn9rptS+TTm
OCd6hanm8G8bvTmPoct5es1uTqC0dTUlJtqsbDK2rW5Ez5w4ZIcnWLQ3FRGbpRzUjVkK+6vaN4+4
utpXpKkmL3mat+c4w41bNBQxJWuLv1EChd5Jn8N4qK2dmiXRAdp0gklj2z7FkzMGUozRI4Wtco6h
l3ZR5cP4lSFlc73MNWl2huTA5ZOl8aHqpGFuW8ZUOGCV+jd1ZGrnaXPlBHkj8PZQOQwORExoOIKp
+gbIl+ibRE9ef8AnfwTn3pc5f5/isuSRfMNOsZFR3P3v/1q20u61XM0W2tMftX6a//hZJAT98+lW
YPXoP7ZFJ7v5tn9t5k+vbZ91/0I519/5X/3Ff1wf7ucK14dvZV9060+LQJ6P8NoVXv0/u0Uciu9l
8doe20Vo65/5G+MFDPuL8TgyLQSJdPIrueVviNe1+AVNXXlq1ir8/Qnhtf4CHIIrQ34HYUcapJj/
oL0omEWoqg2dYe1zXAsz3T+BeI9ZGjZMyzXOA7dURwUbwz/5GBOzGscMrd61gjzvOuZnWkRJoC8k
F52PlVblQUuO8HQ1ktid72uskOD5dVm0fDDwOZlc/P051rw0LCuwDOaajz9HbKv0bWFvriMeW9/F
aTkWV6oYoD670MTe5iKXeDqGHRxUw+UDwZegdcrq+O6nb+8XwPIxPscHwfrBMrB1RxfPnTkNVcGW
2W3rqYWfUpffFBhy3zJ0D88Ea2rb3sUA5vfLvbv/LIfSngtH3c286wSTDHVH6ToMqYO4s/UrZsHm
OZpLzPQYNBpXjFAHF69DZXmxC83aEy3l3P7+A6wcmP8ERf++XhKd4DGuITqg/cc3noThTNTmaAZm
m1HIYQH7yYygx/xfrGJCbWKOgJT+lAmLf1jvzEiAAx2fxieQsHAbZV3yQajlMfz841qYk6g6CmPu
5jvX+ZKHN4rGmp55bNuzUWXYhhM7E9Lpw6yS97eNw4VZ249wM2YwJ+wmOn3AKtfUgxHc7txqWsGe
q8r739+29xfEvULHrJuCYR5zneMvpxi1yh0gKwSjnXRbUar2GeygAV+7NHv+/VLvLggaK1QpUohp
CQyu7HipOopSBcRUCdI5Rym0UhyYgn80oXx3QUTpQO7HmRw2FjOqkzGysVCwoA4Mg3aWSrkOBlIJ
fumQADhLR/v+p9dEtDBx8JjxgBmDuh9fU5RIBz8qLQwYXZuxT2+Mxycsje7hz9ex2I1xuSMXihf6
eB30PKWgNwqDyo3zWwcxNzr9VH36f1vl5N41qNMiqr8w6PGfPJSpNQcDk1zv96ucfkOcA8xuSDBl
M1ItHPWPr6WOE0MfUuhgREjM6Izwa+8Xs3iM4uajFJZfLIVNPMxfx4EIrJ7OtZIiwoW1YZjVhrnu
TZGSAeCrvfqZtBicd35/XT+SdX/e6LgwZuKWymUR+eKIk4chhwuOWVo3BcViSCOA7JPgGw1YeZ4a
Q188MpVBwr3+wzxL8jjUzzEJtIYrbJ3hahlxrxkbp10od2Wo0nwlOAw8mebQD75IqqJ/lG1Z1net
k2L0bHepzeiNEcVMFT3iG2fYWXVbovZ1Ng1kt+7QIaZ81vSiHXdmx9jK75u+mYIxJ+31XFaVi6e4
2ordEltuv6vsUcsPo1A6bE7TQSX3ZNbT4pFuvLkQWlMgyewQpv1REBWuOsyYOePgcfIXjvQnTwOW
a1xUrIzBbOO/PS3TFf3nd5zT3+xY/SBz6/3jwEIMEDl3iTQljuH4yesxmU0ieKlBHiaGV0+0gWYt
nQAIsvvgYVh/1PGzwFLoO2G5rwFbwjhealbIRkBaO6In15TzoeM2h0O9BDg3KDdq5ZTnimm4n37/
BP7i+qj2OJnwvyDQ5vQMRPdUT2XczoFIFXUro74cMIpG5Wj3FXqaP1/M5CzkLzJ0qPuPr7CNVss5
054CcnJ6rA3G6bDeB8+AS7X546VwPcMXa93V18P9ZKlU10RUR3MwKy6T3ypPn8U45fsxa40PHpH1
cTv53nBBYRHOJxK6Tg8pUJTBGKppIjYgQRY7Z+5ZBZxD/nuuX5SqMj25PSGLAHeJcvjjqzTYFeEb
YDBCXX5SoCYDFqB4NU9Bg9Aq3RhlUmW+09Y4bw5uPg7bP11uZW9w+HO9usupcnxTa8cF9OsHNSi6
St8asbglRMTY5IS0fLDSuu8d31MDspBAgQG3y2EzPl5JODgF4Je4kCtgfW87hjedMqcf7CPvn30W
4ULY7sXacZw8jhT8CPBnBMelhJlXN6LbE5vU+5Ha239Y0JJmfrTUybtdtqKK5JyrQTUAD2CrXu1w
0RZ//DiwCpUMNl0w6Bm8Hd81aoDcUTtnCRbcGeBNdv0ui4kyCGNRfnDvfvEFmeq6D9MjGuszeLxU
WynJotVSDaD4gScTP+FVZm198Baf9j3cNhMdE0o46mYL87HjVVygJ7VlvwxA4ooSkH00EJlWqnxp
sAqA+7Mo8oMlf/FQmPBjXM5knagmZ73wn/gYnFwCN16hBk6rkx8tu3M7i79AE/6IQfOrhcTK/0fx
A3/ROlnIykHO06JXIUPI+X6Yo/4MB5Z4R/7P/MHb9IulKGbQTtE80s+dCoxw6knIw9DnwIyS0N1H
sV3pu8kCuWUqZoQfWfqtn/zk5aVn1AWR9oiZ0IMe30J8EHGUKRGz9gpBmHVTP3djKT7oUX/xaBwt
crIXJcgnpeEs7BBajP8dTowaUvgJB9p5uTea9KNg5ZMwp7XqQC4Jd42eh6cSjtfxVRUtTO7G1peg
AWxmLFFk47iGJS5Yv2qx6H0jLyzHn7MeBNuoUHr5cOKr1LdxVLgL8fQ9N2VfjluC10T4ZTab6g+7
Jeoi/uiqW1s7QGixx59wNiLpgDNTuiZjvJNt9VkYk/HBfX//5fLTVxRi1SWhiz65DY0SVWVipVOA
oqr+QixqeM//+siYy3j/9bK3UAvgbIi5JjFHx9eizWadqjGMhoY537AlzbZHgZ5De7tiCEbEwRCj
gdhBmsrLfTlXoryY8qG+bNRG0W+iMq2yq9xuXNH5PcDycA7fH1hcKZjW+FMfzTmGb5aZb3vV4tl0
4TpNDOcLa97jWz5Zm07Awt41hlXdparZXatAA1ruK1Xs3qM/oRDw4jErprOkk0uBvX8qh+96Iypo
ARjYN99oMCrDA+FXcQtiDP3J6qP0Q6MvbsPxq2ZCq+UusWU5GLWe3Kaonfsys03KHPJ8t1B7GVhI
E1GGqX601PsvnlqMpp/tXnPpx05Oy6q2FTb8GgP1sph25GLom5pE2g9KxHeYG4JudEqmzU5FYhqH
y/EXrxM2EVW9MQStDYwNY++7PrYA/JGrYIC1VBcRqoUL4lHw9tIn/bpQiw8/xPv9Uvw7Z+e1I7mR
rOEnIkBvbsuxu3q8k0Y3xEga0XvPpz9fts7BmUoSRZQWu6MLYScqk2kiI36j8SAD1MjsUgWT1viI
dlAaVvVwySa8CUKcsn+LBsc4dHYQv7ufUq1nlTInJwvIRIC2qAzcDje1vTrPMTW42GZPRw7yxWkJ
vfl0P8rGgLjLuIpNhxiUbm6jmEajFEnNgHjNFOhsLPqnZeE9A79P31Hx3A6FBiHHAwKystidqqQt
HeWWUMmQfQoztLLES/a7qoyPkRPFiczcwd7khBCipLIJGhjkUaniarjUbdyCZJvz3yu4he/sUAMh
eH8G148zEQt1UiRdXVCv4jv+mhZMCRhVC2Ht2vPOsRZf+tT97HXBeysC/eVkNKLuB9yaR3HwOeg2
c0Z44t//EnDBVhUxYxGwxDOFF292hqA0IQaj72VZ61DU16gWUmDmWHd06SqtY7MGQqcPly5CdN3N
arRULVineTUtl/uj8vjVt+cV4FNhJMds8n1kiVcE2/uoqif9orYL4qWj1eB8NZGp1ge1r2sF6S0d
055En+N3s7a4+lHHtm9+sCQLflYHtswmh2FBmi9+5a9z25mmorv8CqNe8K8I4Fkd3JmGVYRe5s7W
W29wV6ecTiOXDU5KLy0ce0InDmoZ0NqO0eRGph1UBcDF/Xldf0JXZywWFStuAwjstyMqMFtrlbjS
MTVovnh91jxBnsXxx/L2BLa3xgP1mZOEYhzgSelhPVtdVDVTp18mJPI/ZDYyVGHm7pFkN6JgnEH3
CUlk2kGyfIRWIOJvxY2CJiBmM2Fl6b6oFD/8KoMMTJZvgLPhBW1Jd00MFGZRxjb0afTkNF25//VD
qJRj6T/6eQROnpXPBSr6btIOs3Kc4iMrjPy2KGMQZRgq9fwBoDywd86N9UFFKN4VNM5AvFMku10J
Zoob1qwsoW/UBahppJbIDpQ2o3ZJ91L71o9gpn2wW7uDXH8z0fwTtzZEcdod0lWmTGkAijyO/YSc
DXuKAv4Oj7W53DlDVnEo/lH2YwHyyahcSSNMI664dMn1S9kq03leVOvgBBh83P9k6yiiV8Phy6nI
+9OWogw6OnVOSwUCKVX32JnjdBx5c+88o1fnIU1ZcnbHQBqfVpusDUxKCSSnUKdLC4N/OCoaXmEH
W+3U4jhiypQ+U3AEddzpZmEfq0zvEUi1vAUYz/3RrlYNv8N4zQ4MVPppCt+umqECfQ6xm99h5m9o
82LQZsFL9zR0LbMefytQ6/cjbswvNCE6jCZaCSLXkiLy4u9mmwKCMbm1P8zAD7rJCB9SRSZFQNMB
mCDUCtSeNUyfbqPYBWBDlGZtv8+BjhWgXaFIjsXOihSzc3OrEYVFwq5jIJarS/dJXDJ/uYe2U4U4
7aGJXec46s3fBTzB0/1Z24oEtUoUeajwkI/fjmfMQRMVM71oJ9f/tslJfiudtjwmS+jurEwxM/KY
ON8FaQa2l6lKL4taiRrdazPDj0p09rKpjE+QQum/5cmMcKllvxjqXL+Bk/pwtYLZhIAjilgUlhw5
R6j6NgHIWRq+3toZD5vQfRrmvDjBjg92plMMYjVIVD7I58QQZbmXCUSR0eMS6Eejlr5F/RQFNXpK
X1Gezq72MqR/3f98q0XPo4+aJsw5lIuIJ32+bhkLM0EuzXcNpTvZQ5ufjQmGyv0oEjfrddVzAFNh
oHdKF9+R7mhIZmjfGdR4ukBpEjQ5U0c9z27dN/iX5TOOh2MBZWbMKiQt1bC23i2IJPy2xGYJMy3P
dffACbuAwAUK8BdSAzlWb6aKNPGkp1b/3sraYQ9zsLGyRQrDcch7n7Ndv13ZlhEMJm1Y3VeQa/SF
JPM5CtTwBTCs++jRw1fAx0DsVtFUlh/NmLKxAJdR9wOEkEEXzN2TraTq8/2vsDUgyofUsDkU4EVK
yYUDwBNZ/9qkEAO/qEc+FKF5CkfxAKjzP4QSxxu7RhcSH7dz1/IizmOtMn3Un4pTho0eSnyG4oP/
evS5ytSxTUQd7JX3Jw0qGppmCvTc9LPSXq61iXVrmmn5Tl62NXUAkKgCkACSN0tREhSPOWUVwzfn
Ef3VES8/S40CHJoyZeeYe60nSEcARicOqTnvYvSXpKxlbvt29NrE9PEJ7i7jaHvnbpm1sxlq7VnX
YFIoqVG+sdsl+ZKUzfwe8laJiy7HnoLXJRRNRM7vf86NU4niPRcxcyy0wqSt4CrejBenZ/olGPr3
pjXZ3zOlnp64ZkJE0ZVu55LcjoeOF3uC41Ym1BaY+NVpGFu+luLF1izFO+QqT32slackjv++P7it
IxCKId+Pij5gFekI9HqvVwYltHxooCVN9sj41CVesDOkrRWEiw2ZimmpHCfSjohT6CwhRUR0ZZr8
HRKa7amiavukDKG2E2pjQEgWkWWgRSAcTKTLP/SKocJJDveyrLP9HMTp2SwMe+cFsUrQbISRuKUA
ogl3I7lbYFZJZikTp0mRomMC3H46m1Gcf1mMvHwuI7N6Sexyr9+3kQOIPohospMA80q6PVcsxF9V
lPxtf0oXuBBJ31d/9vwUZHLGCepLkrnIkU+zHvxQnWT5fn+lbHxDnmQoQVG0Am0oMIq/vtIxwnQT
tDLJ3XSMyIMqqj4jaWL6EZZ85/uhxF8lHQIecEewMvhasPOkZGcqG0i/HQPla7rWua0XvBPTjnb8
C/r2AULxyI7A4Un0/gMCMe3k19WQhpf7v2JzuqGOO7w4eN+40qKNyqLsyhkuI6zGFBIM4j1gpAGL
v1W1AM3/xqn7TyTpAvVdGDvBt2abz2mwgOlkU+G6nW1AjLWwiXT8odNbH0nF8Qlit31R8GzYme2t
HfNrKPHvfym/tMPQUatrHb8vGvuoLpNwxDbL0/3Z3IriUtZCO9AmjZQfwvG4DAbm37bvBMn8BDPG
e9YT3Tv+hyjkEPwHxQ7eirdjib0RRlLGN/Ny7MmxQP5dlK12Nv/mUH4JIr7dLxOGM6nTzNUEyTUy
zItqTZ/VxQ13vsrWCeOi30pLF+it7UgXIQRorzUFticduzec3wGM2/oNVTE0dcb4B2aO/c6S2xoW
MhOuy+ULClPedTqUSkROeJyBA45/o7afvhnpYBU76d7WysbhTgBoaeCtSuyFgoVJEmeEiZ3pavOK
PtRLoCBcUOo7I1qH4vYEHS3KPJ5qymsuxGvYmVXWXBGTTAhE7ymnbgUFJv/7/rrbjES+QjOGdIyi
0u2SmKJumnK4RX6sj6h/FYpyQkLIOXU1QsP3Q9n8VbeHI4NCVQOsOJcQD8LbUJmh4drCTe5jktN+
ndhrx2jRglPfo58U2F38fD/e5tCIxEGIJdgK/Z2VyMtzlXIYp2r3SXQITwDZx3cDiODz/VDrFfja
yUKy0QNiYMp9EYdnZQ4NnKWRZNGTipTY0ct2RUU3o2Brhh4IqOrVznKWSm3ahQElYTo/9Wo+oGEw
ZjuNl/UdRo1DaCGLZzMZgrR/kwSSrajY+tpiGAdUI9VjByvDL5J4vGTjYBzHqW2ObTPqT6NGsen+
VG6tElox/yInqMCJSfjljHI6lLGQD+KMwmD4WAAnPKhtX79Fgr323TkNdhL39WWJ8iaFQA1hTOr5
mnRZlk2OXZOuWT4kSSA8MD/LDFR+mP7dDNStBB/S/QhKL3jX0nXYO1PWh6WIDogNmIFFri5F1/Bf
c71uZPt51jw8wwRrxudprM3cD5oIqhcysfbfztzyFLs/zxuLSbTdEZfhgUSzX7qn06yFFM/Lw4dQ
h1ONjWKsCo9o52tu7EGN/Y7kKK8wdr+0580khXiBoL3fMlQWDjgOHZ2MIwo0xX8Iha8lB5m4dFAS
v104Q1Q2ambpDAgGbnXA3a549hZv+RzNVebfn7ytYSFgZPH2B+9FtNtYcZrzEGxy248CYzlmSpq9
iUeuvCqe9sgjm6EABAK7AU3MCr0NVeAIDza6sv26QXKutKBqpzXplUN9Y2dJbG0Fw3ao9gBZQpJH
+liIZnpwwxoync6Z3+rhqGPpFRrIP7jmV9MscBXPjeUQV7tnztZipFpMNkA9kjeQNJ+zGgT6MJM3
L2ZsnZuyzv3ERvHk/lfbikI2DLyRcrFFvNupzConj2c6Hb42LOO5HlHDGMd0r+G6GQWdKpxBaS8g
anQbhVdFH9WZZflZk8TvG9PM3yraYHx+fCwWmxfMLa0tEMy3UVDzNU2OatMPlRCKhjrihp6qzc7h
uLH4bJ6jLAdaxyR10iFR9JWBkYqV+HrqREdeMLEwnzBZAsvD08aVRvoBY5v8F4CZtARoo8Z0l9vE
90oYp/hHJRejmPYKtauPQxSEU5CFJdnh6JWikOLrXGhO5HMo1U+jMycnb3HTnerWatqIIhJR0UoF
4yXTrMJWV4vGmSOfxGvIkEkNur/GOnSxUVHbhxvDIhhMOR6dXNqrqsswouqidAC1UAsq/8p7UWUf
BBX5/oJbF7hARjBr9AN1sjhy+9sVVwb24KX4RSGOQ1X4a+0mjlYd5riek28KEoDNKVe6pP6nqkLH
OmgzmpdHz+qM+lyX9jQ9WUugKpdkGuz4/YwER/37zg8UG+smv6TKR3rJ+cE9Qy9IWqzqmHdIELJY
6wlzMCjWY/HTmJ3GwJp+GmDmR7U1qF8XtlSDSpYyJ59niMbGp65A+vI4aDaE/J1LaY32w9eZk4Al
DSxe5BG3s1YniZd7bhL7QGdR6ug7REwPJupq8ycKhq79CdOs4a8myC3tNxjjQ/17ZTmVeQz12Inf
AOlMwrMSaQHKczF54YvmlNUe8HyV8fEb+WVIZlP5JQWSMj6ldvuotNTYD3GDLc9xEGrD0YU4PR0L
oBvFB63ILSzcqO0NQPuZrZMTjap32vmAIs7tB2QBC1AM1XQA93IypEP5qJt8wBQHwTRkQGNWNSZe
QZB9D8J+wqYEgaXRwNMvxsnvoBeGlf0oS7X+s0bBMtXO93/PKhPlrU81l+MAiW0OWWla0lhVjNQt
U1+38C/CgAKNpmUJtPcatkxvuw5RiPsB14cTzVtx85JR0PqWC1WAPnoXbZ3c9xQrfJ93WvYXK/3h
eoZoEcNQA8jFLqE7drsiQUPSf0bWmsKp3h10L0dUEMm/y/2xvObN0sd0QDmh4giSBGaBFAZBbNNB
gyLxyQGpKmZ27MyHGlWJeTmYcaOHT9bsYM+GVqxmvVAKq7Jnk43yV19US/F+ynVjeSrdwauOoYOx
H1ie6FW22hhqZEpR6/6BZbqam4fB6JxmL1dY7wm6vcwRgA7Kv7ywb2dpdlB+tKom92M7LD3MPnHi
QhM4sFQUOSq4JhRRneGs6EhZnCES6TYyM5P5mKMxHTia6BrIIjo/lPJo8N/+DI/SszmT1/q9NTdP
Y9P+VXthcoWotfcS2VjtgJlEx9Sm1k3f4DZSpw5LAsY/9bPBzr/C9oxOFS6RX1N9tk9LXyg7C2Rj
sQtAk82rBwH7FWx9SXM805Yw9RM1ij50c2At6J5pS/b4LqY2JLr2UD/hJUnjov+chGNi5b4FjuQ8
IzGLQViSzm+mpFv+GLJ0ryq5vvz5VKjs0psFPE3X4HYilc5Awh37R7/utezdZMzKGc28DNWftts5
MLZCgdoFHMk+RuxKWqSj7rFIl6T0ezuOzjaa3/BNEXGhI5wUj6aCIBNAV1B9MFyIGjKTpg6bIXRz
jCMWt2gPs93H586C2djxkNy5CDaH9UsosTd/KQHkirLMVpMyg0vhHAt9xLh21FE8mlRrZwbXq55R
wZtgh5Owo5t5G2qaeC7g2lf6qZXVR+zpr6k2NDAcFcQYU2feCbde9CIcUglQUMihPGkxomtGDQdP
YD/pkuUlaUH480Jtd9LPNfZZfKtfwkinRr+QU0xIQcANaqJTiyXhD3eah9NiImSY0ZQ7GmRsIzol
yXz1hqL7Y8yRRr9/A2x9RfogPI6pMvCGkMY6p1qv0HNkwSxx/z6bQcHPKD4hrKTtSbNuhQLAhxoF
TQfAp8btV5yjEqBmkIpHY/IBwmvjaw0w62Fyvcv9QW2tF0CLKEkzxdSMpEg19pQjRbMMJTBU5ys3
SI/Z0l4VFUi/iiHu/Whb4wJtzQuC9jURpSn0OppIdpXnvjJYOrp3s/akFn3+1A16dL4famtl/hpK
WjJphxGqXUbivkPp/TQDQ81P+Mll9s45sjWDwFgt8LZcN7ZcOnG0BiE+N8x9uL7hFwoNzT8d8hwX
XWmnFy0Z7J0vtipq8KEsZBMELJn2qjyHi5KEUD6YwwrLlhNu0iBTiqD50Hpq+JMUb3lv9MNwreLO
2imkbk4pHQmAGyw/YFa3q3LCbGTqFVZl4/XOG4T6EByZRgL9h08nVFagjYK5pu9+G2fB0iqyUBbx
56jFVscJwKF2ybwzj2IB3OZzLHhhVcTrD2aFvJ2bqqQAmztEIWk+GYgPfZnZ+Z80DSVPnEK1l7xC
oH3n1bk1h0CPyFLJgehbS/vNsGYLJrGd+ZoChLKhkXlueEJ/ub/4t/YZDQka/bzZSValfZalJroA
KWMrkqH9YY3ZlP2IQoBKH6i2x+npfrStHQB0l0oXKvbg/KTrjR2g1nHkZv5o69lXVCkytEGtBtXr
sv1Nx0jPvx9PGh3tfrHPhI0UaQJ1dWlrO/hfTuSsGldbZyH4Rt8lbGIHGVcswu+Hkj7XaygKlZzA
4u3EI+N2KTa4sKpYdGpXY+rn0zxkOdIvxh5IfR2FZiy1G15IjGlVlbL0asYExlCvA0oI5waV5kMH
PnnnM21GATHwL7USUO3tWBABVCssm9Wrkwb9Za7B6Bhds8cHeSVF/LKvmDKmCnw1hVcSEXwhbsPM
y2JqwTCpV3qz4XTJms6M/5myXC9eiknvDN9Z0tL8AG0Z5eOmsarqMijx0JwxgIzG95na19FTVVS9
+xSCqauQ1Q4iRTlAPhWQeoyo3G/ajFjzWR08m//DUCzOKWmhTxytFuDew0sAEDIfha0k+hlyipNM
OtCuoZ2vGLlM3/TeG14Mt0CN4v5KWy9qxwTagN0uvSoyYOnQC8npsg7jmasTKMVFJbk+aVXqHo2w
XnZurM1QAoqOpyYdMazYbtJRPksQFx0j0sxyPGBxOX+M8ko7GHXTfrg/qo01R1eBtSb415BDpYPI
rKj65C1JmYqALhZXNVorgxvurOyNAdGO4cLQqbczJmnJxRka5e0wT9cOT7anuWmCL9xN0bGcu/zz
/QGtQ5GhGDieCpkGTlhp7ixT8XqkSOorR4P+LstU7Y/Em4wX0CPKTta7FQrhE9geAP3EAXH7mbw5
nqjzGc21der5yRqTElsjFOS1ak9VSroK2bLi1BF9M9Y4q1A6UEmVIj3pGzRD9Smw8HXPFfugNINS
Y7QdlPllwPipvFAOTPZgIhuDBBOgQY2gLkFBQBokuB7X6tny1xqAzzMAr+7cKppzyWMvON7/dNI1
JUYpKIX/Irb4h3RNha6pQDu2m2tTKPlT62TeU6cVxRHV3+E49Kr9WLpEPIRRqJHywASYvmpIglWy
xr408yv1qfy5zUrzHCoP3vT/BuGbvVKODRpdt4tkTPPcrIslvxbAK7574ehgSGCbz0zGHiZg/ano
Mol+JHP3WkS8DaVkfawOrpJfdfzWjlFWW4eswTOkKKO95H0rlGjk8pHo3nFM3YZKjWZSx2BEp9+2
fmJtqiMdbIensOrMnVxivSjoA1Ff/1+2hXx0eLNeZvTo6usIfPjP3DGL8prodj9fVK1NouurhNTO
cbUVkwVP7ilqYSvC8BJgkpZYVnUNl6j/At+jPSW5EV/CpIr/QLJ/rw69MZs8Vz06hKhJUoiW9lho
laq6KEV1nXDnUw65XuEDZ9ZqnR7LTK3+eXSbCcNhQVDD0pEDUjpMhmkk642S5lplSu5TkswOtat9
CyblGUWi6nI/2sbY0FMQpxcDEw3525Vix6NZGUtfXltVrYtL1aOvfjarrAmfRvRotZ1w6/sM9I0A
4osGttBwuA3n9i14yCwer6GbTV9gCBiHsWqKnUtmY4FAveB5AkqPf8pyJeNsdgh9B/01ckrvolEL
IwmqLL+DrPac9nn48C0tABvcMJ7G6bjSRzABZWHtGw7XOGndQ8gj5YrD3V4VZ2PuXhlUyGFanB+e
fjt3zogZmj61w3VKhhAReq99Tmwvfrq/INZ3GSai/O0CtMp6lymsienGeqykw1UJlumbulAlMhca
8V1A42Fo2/atMhvao0c9a4IurM00ChUAmcZI0y1BkJmhjY1mfI51I/rQ1M73+yNbzR9BLJgRPOnI
Q/let/MXYnnewU4ZruE8uk9zkuTHIsV74PEor/ZFghRGAVG6JelSzJ5Cbn510xK0To5+oekte0yc
1bYVm4j+LjUgCieGbO7TRaPTl642XL18dnBOiAs/cOrk/Vjk4ePfhooFGY4jBBRWizuJlL7O02a8
KqPS6lfVyzskh+doHncy+I3vw3uHQjnfn3aDXHrtTGXkyxfjlW1mfnaUAbUTpZ++Pvx96FsL8gPY
AnJeaReVmNRHXcNSsyb8eI711PfPYAIplD8Yh9ONe5GZo/IKLEhabei7DR1XyXSNWdsnHo/TmxyC
8855uloHROGUg/qFIgLlM2k0VBm9oTMa9arNWXxcxjY6lIOXnSusJXcGtBmKTUrSDvtrBZZJQqOf
Zy1Tr/bcICydu8FAkssHIuGNmq4/358/sU9unsH4GVNbokymk95CDLrdrdNSFg5EbfWKfXMCq79X
/hjG3vzS5VhbRCQlH4ENTQA4g594lXnP96NvDJb8AoqiTq627tlUk1JMGKmq1zjSzBe7dLyXED2Q
Y2zE9c7lsTpwhXEzQGRuRAq7sMVvB5rYVtI7aYvI+xwtwlD1Pegq+ojpeHawglgwE3r0iKITxTsP
fWbuK+T5pEs4NsrcAPbE1OJHUh9sRfvLpaf5oLYmWYzN1PH24qFM01e+r9TZSBK2gXpVjCo+oXPC
zi7V4axhUbFzaa0/F3gFFgtWkByMoLGlOcQzN+37TLuqRRH8HNFOPxcY1x6NqlcfffzToeRVyaOL
2aMNLH0uSDmLkrtNcA1grtaHWJ2sM3YrLZZaHo6B95fh6kh8Dcb2pi9PjVyGjkGm5Pj3koCHuRL/
Y4MCvxp63fuPRuG+Z0+DdaXxSiPqdvaaLJjMPEidaxqPxbmv9PSwBLTA7kdZr3MYAAByYKmiR+PJ
NVVXwRshULEvVuoYHy0Atd3BxlD2XAAjeQ56ePAUDJadlbGeQV52NMvJZUQ6LUNZijDsUtoBztWo
DIx8KOH6ilnNO2NbJZzcI3QuRABqqqz82xkcTC3CkUw3rkZt6GfbqKOPCQXda2gozhs3NMpH72Qy
DBqRgt8A3I/r7DYeRgxzQVbQvhgIJ72kiIMfCzxjfrv/xVa7ivuRgwI4GcKMJExSlCAoRpQnI6Kk
YfBHN5vFwcsxLZr6ZdyZwNvPxH4SRGnGQfdf4PPl2ioIokAdNa2/VC5YLTwVJhAVEzI8e/oft2P6
NxBcLBjS0CD5n/SlxiLgdbCMw6UBvXOBz5wfx6GO38QlRdBHpu//QvEKcQzyJjLb249khEkEuGlG
zrozkKIx2vcl6PhP6AvvFGa2Jk/0H5EzYZW7siBz2MJ7BvPHmDqq+KOXdAe42HtgJFEz+P8L+d/h
8DSg008uyLUsDSeq6IigZoZ+VmeGL+FkWhclNrCi5s2MVbkXfLRLFHk7td95zYllJgXmPcxFxfKw
eWdJy7Au4yXRp2i8hBrUY6sbIhLDrlJ91Z6aU5LU6lPQqdol5CY/2ZkZPlRHfB24SIBZM8hEC77P
7XesvT5OloX4XaEUEBTTVLiAz9e8qJLn+0tGQgf+byygB5TMAS5ydd7GqhSzMeKsQoG4aODABLrn
K7iK+QYq9SekypZDry3zCyZXWGm7hYNiVA5Bx+2cg6Xh19jncYvkc+p8uf/DNpYYojkUGKEw0r+X
a39R2izGiJPVBZi+dkYUAs3ModgD475uc/lTv2rzUNoB9CZ/ag33XVxq+vFiNl1xLYJUfWeqkZCh
aINTOmK6jj88rFEL5IzSVs0Zq7bknDhN9+n+eG8P9H+/A6cDqAk6cmAgpTU3pUrXhrnQBUfiFDsY
V3mps1Q7KdAZLwNQ0Z0tvHEskS1B8RJ8NYi40ncPG0RoRwrWFzuGD+uFNOJ6raxoyRV7cnvrUALd
SfJHCR7WlZxTtMuiKZNmMDRrpNedpd7XHOvUc+Lp7Z4M+XYsmnJCDYFWu3TaWlo5J68GMIlZ89Zq
FWc8GGlcvQmdbvh6/5O9cgJuFw8Do8VIWiYq8XKvZOx6VQuzCMXpdgkAGA5N2L+b1VbDvTJyOuO3
OXXtD+qCk9bBGt30aGEyUR9DGsm4eUWhzpNJT0vylIeyOLGYHO4alPhwL+G2lhsRaF/YFbhjbIyt
LP3oZtlwjjxvfH9//OstShSoNQKZz7qVo2RmrjSdRxQ8qPurYaM4Valed/oPUSgCiFsA8JwnbYzU
CQeBMJtQAvb+Kcw+O3rmlOxkA5IT9+uMAc2jeAIPibzXlqI03CkVopDzxRuTvjrglRLVR7PCmvow
GS2CjU7V2tOhBDBdnU1VIH2yyggbhDf0un3R5hnjul6NUvMDuWg9Q7lW4ua5BcqiHmZtaPdqSxsL
3UB3BR8VuEZUsKQn1YAILo4BxnTJJxfCqa1Doh+/J7Ex7hwUG1+ZpAXVeJCZpIByv8IY1Soz3WAi
dSkVHL7a9JgH016U9fFHXYnlSk0YVgQb6vYaGrV6soV/GrIV7JNmKa+Omr+gArocAPDviOY5q/ud
dUQlX3CZoOPLkgphPpGQV/Z8QeIAC8/e1YtD6xrL2bLm5CXVrfCStkP8/f5ClhwSxBoTeF6MLEQf
l1eJdK0PCeSFni7+pe7K4J8gsroWi91kwNLYqzXvO5fP+C3GS9R5KWMc4A6JM6TaBffgGKFGOzT/
Vjx9NrGNnQsMrNPMCN4ljeMmZ1Ux2+6swcwMD5oW9cpPt9eXNzSYsm/dUqfdFau1sHnKrWIMzrWa
uy96rqCfWTWKUfpxoNvfliRQ2sM0jpH+Pq+qpaW9v0TxBVyTVT3p/WwXn/OgGu1rP1VzqJ2NKc1/
quYwBn6QG1XF7rDiudnZmevl5wo6HZV10VBdSSdgGTjYwaIZF9VZiqdoyesjj+Hl4UOGhwDgJbDi
PHrRg7ldfhG+aZOjz85Fy9X0XTl02rVUK3PnabhOaEmaIQLjfgSOCRbQbZSubrQMYptzKRXs+cx8
Ui6jEs7vonSOTk0zRN+DOMWVYRj2+OkbkQUwCwATdVUuYf02MhZ6DkB2272Y2vBkT/h/z5Xxp9UG
z2ZavJsCG2X14MGKJOo6EMhph+C0ZcJ1WkGntMLVp8JurAsWH/ppGaf5EteaunPZySchUUBh8L5/
dZ2HFX87tpCjK6TPaV00lAUOCsrRf3Z97tGQtqKHXsGvAzI5oxAOfv1DxsLPVVMmA/WXi5pWqGRn
0/D7nLjLH/cPCvksZEAUeyixk8IYHtVcaUA9VBIDO5dL0jaWLWwbmy8BZuPjoW4n74drVeoe5Xlj
DgXADWIitRKKWtLRNGaO52ITbZMwLOOhj5sEC8psPgNw2YNObYUC5QbynsIuaDBpqw120WjOTChk
iHuMNvXhmKhueIiS5TGY2+vnomxBJRfjBXAEck5thQvonaWzL9E0YSaBZvUf6PnWh86egg8jTq87
V+XGh6MHzgkCfwEJQhl4tBSZVWkCC5GauGeHtUm9SUtnvE+aFoNGR/sP8Ui8aEqTVlOEFL/nF5Q6
qHQtC9AeuNRJ7LwhSoEdyVL5ttPP51xTii/3F+bGp+M5DnERyVmyXZkja4Jt5mwjHu/W4reyzvpn
BMHm741b7emArd6lbAKH4hlvhleorizVoI1YI8NUCy4Q55rfq74KyuKQOX3e/Q5FKXM/dabbWAcX
yKL+FGntpGFpjuzdswVPBsvwBQJZpWaRetKLxIScE6tNuXOey3cTdTBeqKwhGmNCsUA6z00KRxWW
084lthYsUfu5w0S1/Xl/0reC0J6CBUaCxDNKykzRSKBFFrYc3Yk3nBArU6A+dHu1FvG3/PqUEUMR
tRasokTBVI4yh1WW5IPhXbJ5bJ+xlkGiPurV84RQ9Ie5DMJnc0F5z+n18LMzoCf26CC5E6lN0Y7g
GkYI4XYlp0lVYeSehH4y8gZNQ0O7IPX35/0gG2uK1SluXpofnD/y/VstmVuW3hT6sTKLXAcnNvyz
6XbGp6ZfvB9a0EBnHsbO0z7Bn1GFBD380fmERQOMk7B0cWrqxsTr3ky13v90emNMdvb0+nPTV+Nc
pIQHZ2El6KzECFf3ptDXnVCgMJLc8vsmrx58urFmsLYUCSn/ICeRzvs6MEsjXrLIj7q4PqpthpUz
gLGHvypR6BKScQh3MLntQwN/dmb8rXzDRQnbnhKkYKkb/ocZo0gmHNXoTfD0vV07+ZjNFST4yM8p
iPNH7R4no9sjH62+C7USjRzRRqiGc0luWQyTFyDs1BBF8+JzC/73iLJE/uhY+JuFDDwlGaj1K/lV
mKZRlSRK5CuZHVzd3lP+qLu5/HF/I7weTDe7/TUMrTJB3NboBN5O2aIY9tS3QeKrQ27/s3iTtXzV
naiyDiQc4Yc68LLmirbdor5JKtP9qc5pa49kIg7yI1kXQ/XvJpCUfw5l7eqX0NPSz1Vi4q085M7w
NgynpbsaUTHiMW0tVuQPYLDj41wlIYJrRhFrB1UN+4+t24ePqfZz6TM2ZFSAmbvwiQEA345NVCbt
gCcTY6s13IjN8iUtkuWqlKn+aOZJKFru6DVoMFqB2d2Gwt1cwxjZihGKsWOexl11iGmjHBIvTncW
hvxkZVRUggWAgNI6d7B01RSJY+M47sX+UEO+iXjnWYP1J8fxp7mwP/SGtXNWrq56Omei9go/gB3M
HXM7NKWOAK2aaCFYCSyjZeyWt20WuAfRtr3cX40bO4uEUwB/yD3JQqVQiYdMbZLWiV+leuZ7ajOe
rNQoPv6HKBDSdNIJ8QiSkurGNHkR613iK1pqHo0CFV5Ha4NHHwhMG/BAKmKUTJDcFtP6S0ZmTN08
KAnlqZjX33kctfGYwN7dWXfya47FIFoTZGKCTcoiv41iTVZdx7GW+IPDMVSbhfnSZLnWHjxTaSFU
W+3wc9Ys2MxF3uxUMba+FnGF2LXYYnLNs8zHENlGYvP6qU/eqM8npaztnQ7IZhQaIKJAQy9LpnqW
9VjWquIk8PAj61RGA1CTpa13NtVmFLoM1LbIOqij3c5jlhnhMuQQxNMcUrWzYOOgLqr36C1IFksb
CSIIxWKSLCmBS5u+G7Qog8S/KNGTl/e8wNvs6/3lvXp6oONBM53/gtungSAFGWPTmIelzvyu7oNT
vVCN6QyMuQ6gguKLUzV73q/rA4KqjC3QqYwJQpZ0zDr5EEAIoXhkRd3wfuln44SRWv23nWY7R9Fq
aCRBFEwA0dFqhEknvuIve2oMbXNUGz31tUlp1Rdz7LXkUITRZD+ZOv3iN1MxwDN5cD4JSgOB/IiW
DDYE0vDCXq2QKOBQcutwOs3qOPouNpYf666zmFq+wl/3A67mUwSkCAWUBLY9T9bbURp4HwVB1Cd+
NumVdw4iB+RRGTmu36HBuget2ppT4UUBFoe+NP3i22gksmHsqDPRqmg+6NrQfcX51v2TI9p4Gyh2
nZ/uD28zoOgUvz7IV9SIzoa9EpocG3kz1W+VQNM+KsDQf1QNj3ItzPOdBHcrHrQIXuE0DRzK17cD
7Kggpwt4IL+Y56Q+2pMyGKeuC5OnfHSCj1M9Zs/3R7j+gJSGeFuQibIhGOdtxDDIMkSWAlTTioWu
cEA7McX78b0y79pGrAdHKPQtbdjwlMrlxngbQuPKJqPwHT7UM4Wx6pvlxLQt0iEMiidtrqpHy7DQ
IpD9gxEkcNuwPuTRUXmKzbwD9NnPIbUT7ytwuXbno21MoSArYMHI9cm4xL//ZaenbqNPMX0kf9J4
UB+UKog/DFx2X2CNL//c/1yrs58BgdGBf8ShiQiEdKpACqohhOelT2PHPKIMrNunpvaUPbM9fZW5
iUACpg1Om9Uoz5ypRIPO6qsQ5M2Sz6Mdt+0xWNx4eiIddt6M8+ilh9KN6/ZauHEbvuOoC79WTuzO
gF/q+n1vp0b/52An1GeDLLSMg6lCZTqUKHwF76ukgKeVRc30DVQOAvzxOIXLFUreYvwPZ+e1HDfO
tesrYhVzOCW7RcmSNc72+ITlScyZYLr6/cCe/X9qitWsnglHLhcaILCwsNYb3iwgu20/jcfOOotW
077XrhBJ5VMAmD0E6sypvrWSLjcKjz4UkMjp6ORsvqFXretS9C6E8Zmu2ZhH2tsmS9fP17/eqwxo
M4o8IS92ClAnNANzo+TredmJLMgN6lLod2NZ5mc3GwrWNWk+Ve2h7p4MHBdPJzkyX5KrASAsZYTL
kRugFD1WYByESknvjaGdz5Eu2kCbG/uD22vLfavF6Sc31nkHjYiJ+Ndnvjs+hDkSQMi7r5RmGzOe
lFYrqrDqEzz8sFb5nij5HJSNUjw3vZ4EVm6iDaSM3peUa/8AjPj62MhKEa8qLmSootvCgQBBYq9V
zhGNcvfBNsb1N5GTZlyf5IaSyiOO3oF03USOz6BV97Nd++L79l5BA64gu3Ad6eWtoqJq+Wm69MYD
jdZm8e1cV8Y/E2Eosa/Wzlo+8CpttTcNThuqX2uTC8NUsROke6xcyYLc1OcyaNBrcvzeceZG0qHU
NJgKM0v93qsW+8FSRJU9CiPv7IPtKjf95aaRtyz3OtGNd/22h8oKuVUJyoZK8Fj7S1E4KDaKT1hn
rOfrK/f6apDFbhnPCDg6UuOX27PLpw4pB6CUo7laGiqii/JUV2YVtk3U+AZ6MOvBt9qbG4RrqgjU
2EFPbwKplk/uOkcE0qWOi/OapZ+8TkGuSE+O8BY7e48Sj/QuB0pCFWbzUJyhTAkeb3UYZ219HidT
vVOb8Qir/Dq0UEQiNwIAhr0snfXLFdTXxl1FYjTh4EW/c9OPgTlqZ+KoGvRApAK9Vt4trXmQPex8
N7nV0T6CREcleTNq3scNmpZzg/zkkiJYpS9B1451YK5lfB5Xo/lyfZ/srOXFeJswVq5LAnh4asLc
6dWH1Rg1f+Rde5BF7+wNzFvJiaAjkERvd6NwSYCyaWnCqm299IRtAQpcQ60aJyfLnPD6lHaWkA4u
QQkJN8hYW+OnOkFzHguBJsRwB9TaPP2DCdOXtKr+Xofoj+tj7SwfwZ/mFaEQut82f8ZCUYnyiiwL
B+cuiGulPpWmd5Q7vB4Fohy1EQmDc9ndm/dpBRHfzcDnh4Xn9H4/l4Pio4FY3woXYr3IGBG+k7Ap
shV5JF5E2zErc9dpGGfUe81v7VW7t+PCOF1fs9ebgYrIT2Av8gycYfnnL0bpEwS23Wod0Ple9DiI
Zq7N82jpGJbYa+kekQFebwcav7J6xd6jXbVFlAyiy0RvziJEKLAqfbdz++qenKFIn6Omzet3Ta91
tzFu5b0lm/u0wJgnWl/bPoaiOtgIaupCldiuTm6XKojzGBq1b3F0R75eTont0kgoaUdTgJSJwovl
pH/WqK2mqGE0IB2ZRGl6akq3fxggZN3kC8KsSOaoeNNnojsDGWezD3M2ezVTFUedsZ1PQ9y2dxIz
eXCRbDSj5DCQijCOg1JBsowM2uWMOi0S+eq2a2hMVfdVswnwoVbFaR8k+RSbZ1GZ3bclMvUhDaKs
m5anWqt7XI5z8Kvxwa95dfYoNtCJAn0K3Yk0ebO8ZtlOiiFijIjEWgXR4Kjh5BpHHeqf5K+LzAB8
hHzrsEelBt1WewOF1tpWgW+FY2nl67kfnLh7zsw1rU70qDBgTu2kGHwxZbPyCB7UQ/k2brT8qafo
tvLimzWhfVbTDm+4cF2cdoQbMizK10Go0OVdirbmxwp7tfXcrunkPSZNDUGmaMHXN23dzzwG6nhY
T7mjt/p3L12dLx1oURw3O4FcsdTHL5dHCujVs1VW1fCldDMIwqM9NY3fVHbvnJumabX7VgXJ+CjU
TMvP49jY4rn0GpD1bT1mcdBaZo76V5vozV912Q9fjKI3e3+MraQL26zXRt9tFRjjTaOBCQg8GoFv
lnQZ+lNM+a6CmWQ27r3rLFHxfo2TwSbNjxb7HGldNHwWaMA6J15S6fS2B3ngYUJs47u1Ws7Qnauq
yLzT7EzKSilnXqb70dQRscKZS/9seOuqcmqGxPreao7yT1MD6f5Wqk1c/oiMqFCfCrfLUP2JRBX9
dT0mvt5lkttGNk+iAS5si76eG23uEbG1w97rm5M9aDGq/VNzf32Uy5RGSjjiOoMlklT0RNNjK3il
oZegdHFGcV0UavmxLZe6+apkXoakaNGtUOto9ZgP/bhWyY+hyZqjatrlNP/9ASTAknMmqfubAIIe
IbFsEUVYgzJ5o2Z98wxt/0hlaG8UqbxBKgY6ASD1ZfyIcyU3Ac6XoTCbH+a6oIJhHNI59gcB1oTX
KmCxbdg1cnaXVeu8b5scxoMRufobHovRUe/0Mrz/WjJ6/sALaNHhZbW5k2sDheMEb9MwpzsbzFyZ
j3mqe36ftvlB7rk7JQmh4oFCR3hbbEdjVnGSfirD2DFwdcvqGrWINo7r+GAf7g7EjUzrnbfCqxrn
vFT0lDJErghe0VmJq/htDT36/fXdvjeKRE9Rq4Qf/4rRAFy5WPB7RPQMN6tgSLLmrjKcIyuR3VHo
HWCFLN8kW1gyNKm+MqjDhOlYJs9WjFUtznj06A7uocs05tc+QPhH421AZkaD+3JTtzhJa5mi8oAr
jf5UqmY7nlLTbJIgpuKQ+CgPKEdp+97cqAyDY/oJY9oK/pt96055g3hjr+hqMIt0Oudpbt7d/p2o
z0q9RLBZ4LQuZzZbKWk8KrI0apFaVnRKWlOlHdk/bBgevxaQlogs22B3zuv4cpjVyGuwtFQuO0c8
LU65BIrp4Uc3fdTj4ROsi0cxmm9qw7pflwXosZF5B59wdznpkbDzwQvBDbz8BVk/90bJBRoaRjnw
mEPmc0iUoyC/FzCQCiNVg3cIbnCTXperK1SvoDBUMOE7AFP9c9NiqFPb2RE4a29CHC2ePUhromq7
CbSWPmfo93YVaJ3G9kVnO/6cxDe7aUg0LumR7Nm6HOXNc78DcpyhOMbO73PXChIjSofnOl5E9Kgs
VvX37bsRbBAcZXRzuak2+d6SQxSt0gpdVOQR/WZMuyeqRUe0zd2P9L9RtuBHynm8OqAVhK1Zj3er
ps/nwprTwIbUfvD2lnfq/zLLX/ueujM1WEjDFqDEy11nlBXa22ZRh/roaM9l2g4AtOkx+X1DH79G
xv4jx+LIK2RvVNJZ2ThDUY4GxeWoxWLka5orVdgYGqXYYR6y/lM9FusX3nje9wVNqc6fhaq1/yHq
k0VTu5EPCZKMy4EZJlf4aHy/rBBBikvR6Auyv9veyr+WlUcQ3AvZ4AeScTmOl+TrQCZZh12bLqci
j/szXtbi4OPtRi3CBSV0TjICnpvTjMFnrjjGCHc4K7V3ApT2GZB9G7Reb39SyngJ5nRSH4pGmX43
E6SC63VcwgHwy8Ev2f2gL37IdhslaouFKVrS5TJ+i+Op9BVP+ZAr3dchnyDKpPOX2w8iutVISMH6
45/NzAkGY8YGqkOzaZPT1Kujb/XtkTHpXgiT1C3yRLD45D6XnzFKk9YGq8vlYzozduT57zyX0vD6
VPZO+8tBNnvSxtvQzqqYHrmeRufJXPpAQ8X0vnO09ibgya9tKWu+UlYfgc0togvb3DS1NQKLYSv0
5tw+9w09yv6+PqGfy7INKi+HkbvlRdEhNtuo0QpZXhbTD221AyD+Hz01/e6o/blV4qehF78l8+BH
+vBcGNOpUv6p7SNZ2911lcmQxEdyq262iK0sOhISNfnJMkWPwGLrB23MmzdiHI4k4eT23k6Yx78k
bSCzBE/8csKqqC0A3SpsL2P4RzVGxc/U8UGr5i9ZmxxhP3cHAwGAAw39DxCql4NpNgTbpEuqcHXa
PvM9CFftw6RAfAnGLNXH+ywnLztIyvcWk/ySPii8BjAqm4eG043u0DWLlF1e18BxZz3oyyU+x5N6
G+f+1yaVtzngIVXiljexMxkKvTFHHA3Kuekx7V5r0QWWU03J3fV9ujsnB94QJRX65Ns5LTYl4MLK
ZJcqHd735mTAZKjrYDGW7iA+7gUS6SZICZWyH7fC5TeLWkdPsB2uwoHSjW9UsXJH79o6aLvtTYi7
TQN0RcjiUr8cpUu8YZz1vgrzkYR5nOckSEfRnftSua2f8+sjIecPVA6FE+q0m4+UIcFZ1GtTAWps
K9OPwQrPQTy2GKHos4kRxfVPtbN+LBrly58oYRbycmZq3iaJ4YoqNPOImL/Q+HAncz144u6sHy9C
iZRnQ/A4lCfvRdzSpnVyXNywsHpAwMy3BDDzh14gbxao3ZwfHWT5ozdRA81FSAGU9SSjbBM15jGx
ynQds3DN40J5ixa+JLjEedcEdhsZxXPdeHZx3+aO3d2D+XX7228eJCw5YnQpiJPbxktsiSXJdOAv
armId0O3zA+p4rjQ+FTty80fkIfAz0oFDQRA65dLW4HK0hU8ncPW0srkoa2s+iuxIzkydd35hFhM
0femhAVRYFspnay+NJxcA+G24EvtIHwfup1tBFkcHyki7+xJhuL1KzkuFIA3Uyo0qFBpYRbhrFvM
aJzLe2gDN1vhynI3PTVER3lpvwIMlbpdm3PHKFnRAJzODSvA3fE2+vTP48woZKwWFUC60JvjbIq5
k9YnjILr4Z9YrpcABCLnn+ubYO/jIP7JBUJ7lrf2ZsNnwhbqoCCSHpVe9hFjGteAWNGJh0JZ4oNM
X67+5nCRtJEbMg418y0CdSGfE9OUFuFo9c1TUnW8cWu+5F3rjdF50HgaGoZX3aYs8HMhbWlZLmmG
kiO3WcjJkS5baY7vQpFNQZ81WVDRqAjgYE+n66u56YT8OxYjyWKm9A3YhKvWqKp+zKKCR4b2h6Il
uD419o+x6r65U+n4KxYaz1pgHlwyO9ue8izgAVaV4L9VHQURlWZimSnPVaNzt9qKFBbqnINMVf72
V5+PhAMwu4fNz7YW7CWCWvXYFWGKrDh4W2hdk7c+pBMFNANRqNuLL/iewf+gvM6u2RaFHeGMNAhB
j6qJW79zSttMA0Rjvfl8/ZvtLR578qevFey/bSV/wpgMvHyNOYESCx+Pv/oBX6bhIK4fjbKpUiiq
OdMOAdSkNrVxD/ktfzTsfLqp3/dr+8laGUmAlClWN/GvTHpo/lZFqG14S+c9tNrUEv3BLt+JGTKS
/98om5t/tGd+ulYQM8AoB6hx2kE2T+VZj9cbTQFogBAqqIHQagFdSOX+8o4alyqVnVkjzOqZyn3c
Ol8qY3b/vHUL8DQiu5VCprCEtgCEZhwShD57PYxLtkC2Gv05zdKjOLQTHCAh4V0NrJzWAKWIy8lU
nYAKrKR0Y1XTr5TlnV3A+xy6AYojeA49e+uY+X1vlyEaVwfZ2uvDiwwE/UqaleCxgWhejq3ESY1z
qWKEBR4O4i7HWeGLUSqpGWCDVr2Jyjy2DrbJ6y0PzBxKD/gE/EUo71wOqZuC51fMkLChhnvwffO5
XJPhIEH8eQ9ehiUJTmCTwLCkQ7bd866XxcLT0zb02gxzRk9mZUERiz4PE3R5khOQtaILZ7AuWThk
QnQnIxdRh7CLUWRoCsfK4qvJXAxv6gLZqPtkrHPVNwc97+5N0IjxGX/e3vNTJx+7xyxV2x9pvdT/
jMB1y1OszPz9EiOG3if/7ZYg6aokQfRSM6Tghl70d16Vdfm5r438z8bCcfMAfau9vlihZCMdChNT
egttK4aC1A3wmyz10K3LAjrTdfygtNaAHzTQ6fiU48s4Be06pb8NRlMPwTSt66coB8l3Ii2IMWXU
piI7ZUaVD6e+FQKsqlnE2mM01k4a6KUxHEmRvY4i8kdj0EI2oALnldvnRWZvKhAZ48ijogrY9bFP
ptSvxjG5UzVxxMF6vRMZiu1BBkBarW5Lf9aAf2g1AEp0jLY5FWIVQTeW3cH9uD+K5DNawFe0beOv
qCelmTulDu1iaEKwH8NzEjVHogm7o8CE4pkHu4J763LZvBFQspm6dVjEpfe0IJ54h1FQdCC0svtx
pNA3tFsyme1cjAw9oG5lLiguLkFdV0lAj3n1S2p8p+vBd3fzYtZOgOe5Q/vhckKF21atWEF/pUPR
vcXNRPvYgwA6x9a0hEBLjCBN+yNS2et3HjuCOgbdK+4VrEYuB23KFjSqA65znGb9o83lfN/3dfwM
r9jzY1Xp70RND9JzFOv++nR3CsQ8mWUIBjKIpMy20N6CCFMi/OJDHeJBc5/3dR4HtL+ppUxD238z
rcj6vUw4MffTqIKYWYoos8/zqrZO0NOCsA8SoNdXg0SyoEuh/dSs2+bHg+kkMyDYOtS6udD90ouw
mdWq4TOFsuJuaor5+/UlOBpw8+aArxzpWcXmUp38vRgr67c4msYPqpUvz3F0pBS3Oxr4XVfCriFg
yq3+Is40emR1nWB6SV4NH8CnivemWtmfRlWco2ISB99373xi+8N+lp1s2myXw2mrmVRVQlhzxzr6
2uNUFkx5Oh5kLHvnk6TIlCwupGm2qldqthhupBJmNLqE5xQRuo/5bPRvl1mJv93+tSAaqSR8kAJ4
kF5OKEobE0tDl6G6ZvrL69zqXklUz2fB3dCd4/KAQbg3NamRKnXQ5G0mF/jF9/KQKV3auK3DprSL
t03k6EFV1MZZUzPrIHfY2xoSW0PxlKQMMM/lUEoajYrlUntP6GoILA4hVIeidLzZb7zRid+oteJl
B7f13gahHk26Ig1T3W1Km6A7Bv2c9l5poJHvd6XTNY+Tqi5Hoh97syPJIKQaIP7RMN/MrlymBQB7
E4ICLIPcjuNPVqIWJwUi+1kBT34wsd3xaMDaBFTSaGfz4RC+bKNR56B11FLRetLpemGxAcAWJ8A3
yzIut5Hh5HOH25x96UoxO0nCu5xhsqzz4lVya+Kx5Eett/gYjPwp7OWzwJ775hSajyUlAxHPk6IF
mzoC9De48FPfhuOKMkngdLN1Gr3F+ctScvfzDGnh3fWT9/okMKBsWIJSgRCwPXkIpzSsZNaFRq+Y
Z7NX+w99M3WnZIqPEPqvvx3lRlJ1MJO0nVELvlxJ2+hNQrLVhA3oqI9RMQ85ulKqWfs6N+KDk2fd
Ecz39TmAiAO2DZ4f3RmQvpdDth2yJGnLx7OVPD1bs5mf1nk1DqoIe2tIXYtaHbazFAU3o5DJq06S
Ac+P8ZoaQwUpqx9lq7jrKTKM7OCD7U0JxyqgD9J2kDb65ZQqqyzGke5nmFSRE0RJPZ86L79Ny+rX
rn85yuacOXYydhnU7dAYhuRUmalxyub8iK70Oi0DUAbRVFLWJTFyc7ZmkKxghmd2u9FmD/mia1+F
lkKNh6PyflFAYAP6ieaDGLK7gvAbfhLvwMNsYlYyAdpXiqoN47puW18bLVsEVozL/On2s4VK7/8N
tAn9tREbuTmUbVgOUfGm7i3lLNJ6/OKB3D/Ygq9zTVaSFwEZFppgkBYvd4UjclDuo92E1qIl5bnO
of3NWm+eKk2hN2O6wr0ThZmHzlgeaZrvfkW4yTz++Y8ix+XY9oiZJ+rSbVil1kNpqH/HcL3RzxnC
FqWwNJ5+XF/W3e/3YrzNCRDC8da0ZTw7asQJg5jFz/UoOYjEu6NQV4BNBMabmsrlrMaq5l+Hjzei
nBVQRxYg+FAeuj6XvdABioEPBlaKzq78FS8SESdddaNoTDgwlYjv6RYSqmJt/NhRfft4fai9Cb0c
ahOlBFqOS2mzRTAcyqzAALkhgrI1o0//YRyEg8iGybBAp15OSbM6BxyTaMOCh/nvACxzGyZilBwJ
B+9dJ6QekkkqW9Nb7yacPqCmmIQotW6XPxWxFNTuCnixqt06odItxlG42vtYUkIBjTNyfYhElzOL
IR0Uo86WcLEgvjeqzroHHj8/6r1ufbi+iDuTk1ouLCE8FSLIJg9w0sjArnnuwtpsIDdq6tg/NWht
Zyf6zMOfbR0Nt/daaZxJvQbXlDZtW1ynUNOCHhG4vbKc7R/VMqMxisdelRyEqp0SJekUiD2ZM/IU
2j7GHRVrDNOcq1DJhfdBa+z03MFwfjTVNnoCa+B+yfs2uzNn2w2B3XlfrEVJnYNfsfMtKQXwNqbC
wTtq+7iJDWMB3wrs0gb97yOKWt8tI8ZFvhI5882vDSb8v7G21MQqsjOnTjVWdjKUYPFymzxyqIO1
s44YnrvT+tk5kajjV36WKNf0Tp708C0L6qGdNfQPepxGn6Vy1MGsduIJtmmyjU18JCXfBEijXkWx
ZksdilRvSeGi+sPceMnN3Qa8Rl6MsrlcUmEtTloKKngis+9np56/VcroHhy33bmwF2kFgdpH9fzy
ZM+rkxtmzlwsZ0RI042Ms3CaIxnjvZ0PBRowDZveoRq5CY1myadpdDadOYpPi6V073Wau/QeEl/Y
05u2m+4m1NB9zVaC1eiGm8sG1PMMsEqk+SDTt5dN15cdlBn2oVKMOMSkzeSdzEI0R8o5O8GLjA6y
hXxTIDqziZPTgHyy24NsA/+VhJ67tueiV10f5LjxEHXF7QbjiJnzhJG0c5NH9na8kSIzxNkK3LaW
/5BmBB9gTR35Z+zskYtRNh9PheXVdXZUhckYNWcxNWMwlN0/1+P+3iDo5UDco7JDn3VzqEQxK1Yd
O1Wot5H+VKmjfWYzFDdXkQFagaqR3FFIN9uGfFvinVBUhHoNJMrjWAzJkyVm+yDh2MlJgZrzSXh8
UUzeWhNF62qnFBTB1kOU+CPPsvGbphfe9xGOYPfBqQ2lw0khdx/JbCcvvL6Qe3sQTykgXnQseHVu
9kRkjg4WuxDPC894rNYoht4/P+u6+AYpsDgYbO+rwcNCcIWRkDLeBCnHqjKgeaBS0zJvHks0id5U
vZYdKXvtBHeq11KaEbF7QO+bJB/m1NgkY0YRtUqW71OnmEGrFvkpUVPv9jcSZSM+Hfg4Omxb4JXn
jQIPMDZ7vcbld+g/2kNp2c35+kfamxB8drIp+iZUVzaZvFJaRZkVSNVog648RVNnnSZ0Rp9L4ca3
p/OkpNI+TcrxAUa5jPBto1FGNBjKbOsSIdZyPa3QfQ+yClnCuOwTUm2j/gtvTwJ3zE2JI0GIuUoi
r4Jk5k6n2UuD0XB8xJN+s53ub17VmU/31/C9pbgdyiCHhkVPaiVrR5u19HB91pKGL9b0fRd02qh/
V0R85Je9t9NfjrJZxhiRsrXomGAxY8Xkt6mZPppZGR9U73fXkfQQ7SkZnqzNfVy1C8CAJqdoWjUT
8AJ16fypaOK7NBHzO1Rzkmebjs2bwhvJG01buAc7cyd2yXI+1XWpf/pKqGawhbYkCQSuOU+9t3Ws
ZedRVdT3SzfZb6sU8qjr1E7IX/aOuMU7hwJMCoVtJNGlT/0m9U9Sp0h65PeRmHC6Zx3S2LdSm63v
dWrf6LQma5tER6lKLZ27WO3LQ9EpVtviRAFmFFmncyr0+lnFLfnz9VO+s2cuRtmErT7OE0PLAcGu
6HnhW9jG1r3tNV189x/GIfgSr6B0geK6nA2+SGOft8ymnKzBNyB9dD7a+ctRrWXvA9GyBH/FJwLs
tTlpTaPW7kyjJxRDfUZe1jy7U/YVvvTtqCHavCQ2EjEEbGTrwqPpq8ZmYKA0qeBm9+1vEUpSBwn2
3myQS8FHCyaQhENfrppLGpCKFcqqoXKUhkb8Zq92cipFtvx1/fvI3bQJjjb5Gf9TBObxt/k+9biM
et1rjNSOQSRgGwUGah/nXAyDCArNraSHVDM/XB92b/tRm5U4Rqn6uq0BY+wqiCVpGWa4uPmu1uQn
Uy/d2+8XRBzRlKPNQ867feMVq5eXigN63crKLGgNfbpLncMMYG8ulKPA0yIjQc10s/UKATbFaIcy
dGMn8p1W1O8mI84PCmw70ZdyCra26K1KYZZNBBrsAr+OQY7iFeOTsgyqdbYgB3+Lc1EHcdK6nxUr
xrAoiRW0M9rsSLp+Z09S2NbRkKQHQjVC/vmLqpjSrdKmBEA7cmHxuRRw4HJjnB+X9lBXYmdFL4ba
5Im15WVGlkAAhfvnoMnh/DC4wQ/Sgv1BwCjpXGcy3l7OR5Q4mA90ixA3KVqw7P2PUY3t+5v3OUGC
shRIJTSKtglAo/W6lF/l1aUmAJUmbguNLP98fZS9T4MJGeaSNI3kNXU5FaM0SjfOWK++iKsaCakB
HTerGJ7STpk+Xx9rb9l+8c45VJD2No+h1GjNftJ4Lg9DS1/Rk/QyNW4+/odRaKLjDSI1WbbN9FZZ
ugYwBpttylzH10x0UvNFXf+4PszOoQL4x+sbCCDknS0tVh3MGam7kVw3G5Z3KCzZovVR5IKwatZ2
1/ulmojl5Im+bc95kojHUURTOt8epySOja4HSmAgyzcRpOmbNaknhCjXOf5jyVLt2dXS8uB9uTdX
OqaEQRiboOU2d0rZq+AbDS4uTxiJj5umG8TO+MWyhveJbjwZ2fh2HPTBz7X1AKW8tz25yThozA/U
zSbXmCBRj1pZcpwbyznxHFPP8VCDAW/z4uAk7E7yJ+Cbngu46M0kIfivjWbDx4qs4a+2mE9173R3
jhd9W50VL8r5N0MYv5fmkZjvTmr6sydBw0C+4rdCOIOI4jbPIZ1FVd+WaKfE6+9Gq/cf3U7pnI/J
oGb2Hf6h2BFSTFjWg8thd4W5RqVJliz+baaNGAguBDhvhrBLbB/opTLiDoCHnAUC5UhDfecVz8KC
8JS9LZKTTbRJzTpvHYNcWEtV62SreN/AORoNPzZ52ju5ZR1Vp/dijjwesnDAU3sL15ACQmsxSQnD
Wso1LIo1nspINQb/ejjYHYfHmkP+zYW+XUYoaAIJH5QwR83DOsse1wCniSOv0P1RYHL/tA2g5ngZ
rU3RGEwHsC+mpWugWA1Wh9msHZyEvVHkmSMZ5r4mW92MsvZJrQ9siVpR81ORNnHomrnz4fqK7W28
l6PIX/EiKcjtnjb7iKqn13vZX3WD+ITnxfH3IprU2+s5qDFKS3KHXAtvlcuhrFIRDXVcPo7ovdPU
NvFpBbB7+3sF5DnH+KcX9CsWtxq5RV1ZLBsd3fwvuykj365d4+/ry7Z3hOhkwPTnP6pxm49D1SPB
mIFwAXDmOwTLD9gNekHRKaOfzUdIiJ0UnylRCrNkUvVKtQNGgOoW6FmEy9g/J24TvVVKe3nPhWh/
hCkAyMO4zZzqJ1KBvBtPDHqoEjm22eLl1DiKjfNESEerDZARsvwm0dZAIo4Pzuze7KhIgIbz5Cy3
HY9Ey8c2VnQul1SIj6nWVQVi31Z87qM1+jqgWXpGTeS208V5QhGHghX4KmIuj9vNlebSNbDnqXEf
y0lL77IBBdOo8o5kSC5P169R4N1Sc5FMCKRrLrf8OiTj2FJ1fExTx35bLiqoAU8ppm8oBkdfr2/J
y3jx71iQfAjsUvh+yzprQYCqYrSdxwXRn3MMnelNY7jLTcfr31EoK/LdpZL5lgnRZnPVVnPiPjYi
E0GzwMbKGvM2zsOvUVgyRHgo2lOw2byVehlf+8H9acr4XWnX95iDNr6pit432uW2W+PXaPJaspFJ
Avy5bSDRTM+sNR4xaBSFey/qzDg3FHEO4vneXoDfyPOSHE7ijC73QkOPu8/11n10LGf+vFjNyXWK
yJ/GRfxzfSdsOmL/TkhSN5gThkPbCpTHi8WuFd19NKOhR4JW5UydwEkOD5XliPhkkCF/q0e9yX3U
DrP6Djm6Pg1Ue0qOSn57u5KfwZVMLQSqllyVF/fLVLvVAGzffUwURcPJGUy6STw+eKXtrS2sKQo6
kq8NK/BylL5LHEEljwmP2egr9jSERQQd0eH18XB9cS8j/6+1xcYU/K4kxL4qJGaRMTcN4mqPFWnT
59JVh0d9NMXXnN/nu7Xuvb8+3mV4/P/juSSlcC2kAcnl1IS+TBZoc+9xiQZ8Am3AVff1qvVBndTD
xxw1+iARzRHpbW9B2Tc0RqTmKp3iy1HTXqu1eZ7cR9vNyrMTCeXtVJf12bXb+D/ELThvqErz/oVA
vZngFIk0SiJO3zpOkx9ryKn0CAKfri/j3j6kbWqwER3aIlv8TJvGCfg39iHqf9MbpcqTc5dkR+50
e5sDI2xTnjtqjNtGY1zkbdzgDvyIRrJ2nqp0fJcmdfV2dtTqPo6r5u/rs9r7TJIBANUYwACt4cvP
1Ojwb9uYg55Rir7HIdb6tPAmfrQT0zgI/D+/w/8KjT83omyxw3+gS8Ypk7/lxUlOXBLdCKuWR8NC
5PfEzyneQQ8zNH9dJ3OA4emI8rnrai3xXWBRva+37apg4aZk73S1Mb4MGFFqb5Y8Lz55VlZ8iU1r
+dbw0P1WRfXyzrSH+PfMHDI1qHvlK1gX/a6MsmREKxzV5ClqrfmeWmpRnuk65mUg8mJ1zpwF7ZtZ
uIN66pGhd892CgbL1/LSPOifaJeP019LwIkH8gorDr1D+flfLIETR84qIi161IvE9WAEF7MK67Az
evtOSTJLS31RYXb3w9VhPn5PnDh2T0ZtmYpvp4MVParDKnC1Myaz+jAVk40P3LjE91pfNtnZ7qq1
uYv6PoseKnXok3dmoRT/3Lpj4P/Kmi2kKliT2zJ7B3Gj7UVcPzWGnX7Cwyby3Xxdn6Y8PwJGXD6p
f60W/UdACyQ/Um7zcrX0xKnyLCYoz3oJvRQbQwSv9Wm+7+Dg5X6TTu6DmJfxrOmYHR5kla/POxg2
lQBNwxC60JYagzuzs1Jv9R5dHmm+l7m1H1fe7XkK+QndKCkhDh1hq66S51Y3d7ORP835vHo+V4DT
QUQWQ3nKqrR51+KdfoQoe33mJaXWBeUlnSR4VV8uq+OU3VrNcfFU9QIVs75Kodi2Cv7plR1c3yyv
wxlPHMIYhFeeOcDML4dSlSou1UkvnzKTipOmLP15yCLx4NazcarzQ3rR648m8eQoOf+0+4NmdTle
HEem1yNn9jRj83tOFtU7dXl9lJLszAoFRB6hcNBpW28/Wq0tKqCkpHiitrL4WmcC60qjYC6jO8Wd
jyBxe6MhYkAXma4nlffN55rIk2tPr4unUcvFqVUB7+qVJvxKa7/bpdXdXf9kP8u3l2HaRLSSe5td
ydbfaoPkM3LtbTqVT4Yx6NiVuTG24go8pP4+Mt0yeyr6um7ezGZSmv681rFxmhb4uUGiZuaPnmaP
e57Uui/O9trBtXW6pXuexqhrzk2eTX/QW6q7QMtKwIOTV87lHwuJQndyJ9H/MJsqTfxME84nS+Nm
OpVz7aWf6W676zuSmKU7tbgqq2c9T2L1XMPb/yA6W2v9dlpQqStnohMg2nn9K2ajj/46Du47W8E9
wi/1dvwkTHNBnIynWxbaIG+Tm9ME+UqT7CwucExHNpfcrCT6agq7fAKVnQSasVKnqsvb8IQyMvKw
poRrydwcvtTm2tZaNWmE1VZPsWJZn3Rldr9EU1R/G8z0tm7nv0NRHzekIAlzk0fuxZWlezNBqRXV
kxrrFhKEaXa2BvU2AaN/RyEloA8pobVb8GnqCNwr67F6WhbXuYOakJ4rYSp3pTh8UOyEPzhRGMix
j2W7ZDMhRbFTBxmm6ilJoxVnQUd5NJ02DxtAv+eDs8TabI4Sj1BkLKi3S+bnJhzRHi6VRDGqpzrr
xF1nu9GdOXRHLMfdCb0YZbMZ2maqs7qcqydFj+Y/xDQKv0c+8v9xdl5NchvJFv5FiIA3r0Db6SY5
NNKKekGQMvDe49ffr4YPd4DuaERrX3YjRqvsKlRlpTl5DkQ4U7wRwNwzRUFRFrNCFP1u0uooh9rP
sTgMTfulmRjVBeASeuPYPwcM+nUg3ocZq6A+GRPG72fCjCBQkwuMgJGXOpKz0RG5815QvgFfSo2A
J2OdXAYaTIloSxZXTYpnl1xT9kwpeo406NdaMADISaCcIA9aXqGq72OzV7XimiIQu5coPu/rNt/q
Zt75NuTqApKg8n1Y1NIKJYMwqnIlv2YO1JKpJg2nzK6/VL6UbnRz7uwaluhFU/1nOG3dMwsV6kNt
Z3NZ6SFFbuwrwZketL3xce4v6P/NrI4AXA6tbTRyfu3N9G8lttQTScDgWlpi7B/f03uWhAgStUOi
TEbGllvHrHhRT52UX+Musg/BPJetF2uB8UrxNn4Op/J2GhAAJcnD03HC12NpjmxHcVqb5VW10/4Y
RblzKMoq/V5W1laf5jb1h4CaMhvZhhiwX/tuqwmc2KnC6go9bueNxah8atvJvFRTokDsEBmCJf85
iuhf6+Plw7sSIIHvWMUrDG9Zgd231VVjIrk/tGbgd7uwcfqvjz/abS6FkB6VGgJnUEWUxJYfLSUr
UuvJzMk8xtexqS5mLf9IyuISK/FLDMOEG0zT10y2f39s987pp/SL76MawGDhGlVqN9I0xn5TXKla
Zf+rpi561aLNhv5bd2b5dhBHgMgBbEFazsDOcnkQOw5pyI2+RlPUql/UfDYBy+o4emqLQsXGRuq8
+zyUWqh/6AwUCNxW74MWFYa6G69FOMbhR3WmSfrSZurofMj7oK8/Byqzbh9mX5Vkl5nLsPHAlPa/
A4uv/nIQFwheCh1s6cWkSGsdtc6faxeZi5IwJuCT752qUrnyA5jvi4zChOLJQ0NaNHSy/2c46Jnp
yvYU/GP1o5W6SonY9NfBKufPqpiQPMypLn1JKVVFntbE0b9OBXQW4cVY/UMp2yHc1RYIidPjL3Z7
vdlK5v+F9grAlTVvrBS1A2S5aXGd0rj3rM5svc4Ik0OCLpX72NTt4ViaEn9/Fy2F6Vy3gC+Lawjv
3b5Fb3VfQRCzFaPzb7k5GxS1BcE2r/C6ksJsZtuaTkUO7gcSyAVN88rS9P+DFaravFw022iurB6U
Tu9ChEyyCicBbP/Ua+FY7pRpMp+b5RYeAxFpnmAeFRJSsuHlpo0cNYgaOOp+UilebY/NrhqHInJ1
CTa63B/mrebNvROBB7YYHsc2TYKlxQapFMYji+qqh639t2HF1e9agcaVa9CK2NjGNxax9dciW6Sq
J4K0G8y7Bf20JrV1de2HyqgRV0+a8vNoI+J6IH2q/+jQ0Cm/2VNE3YqBUSXfNa0+jUfDt6P/VVEG
jwyEEzLSRHnFUNQwm/O4G+c6/J42BtyedsXb6yFZrGo7W3KM3ktamuXfTL1PLbftW8M+hPOAqmHX
5pPzBcedTEc9iirVC6ATV48GNbGJadTI0I9tYNadW+BEu92Ql7PkBaWCApjBPFGxyzMb7+7aVCi6
s2yNc7JT8zBOnn76DWoh1ONR8HxDui+/D5tAjmrMfJ8oKvcUKaV94sSJy0PXbwQz4hSvvg74HwAb
1HroqqwzjyIMG7Mt9epaT0DZ0qaH6rmhHVpOM+I8aRC9PvYQd44eBDBQ+Bi4Xio+4u/vPIQVqCG9
w7G6QnWb/JwnyezcMgB2C2gjYvTisbU7/khgUaDfZPBHdBCX1hiyb80ywposzxBZc+g9K/S3gIG3
cQZtXtF7ZWgPWOy6VuZQaKkTQukrQNH2C4e0+D3pqmGHl0pckJDzB8hw038eL+3eRpJng1mlv0dx
ZPVAasOcKBGMXFdkdVW3lwXrXW3/rWfDljzqXUscQ+IZDom1BlLkTjX6RWdX16Cd/PgMLUNlfIoy
fy72OvJMysbhv/fNCDD4XkAcKJavAijqVXEsq1J1neXB32t+XX1SnPk5qYE3p6vSgAIuiGcXTMjL
k+HEeuwbWVlfnUqejb8MX9EGN22iBjGZ0i6cqwBg2HuJCGyL2e82cmOGivhJyGuQEq0bNsDLzKYd
rPraq33+Z8L7PAauFPep5EpBoSRumDet/1LFcTK7WmBJtRslWrilCnDvszJITkRAe4pa3mqfa1VB
o75J66uhFPqhrPXisz/o1ScD+oPz47N675PSYCH1o75Bo1j8lHeXvo2KsoCNtr5WCXynEFKEqnlA
gBNJzMeG7nkzIL8CmcCUGrDWpaG6Q1kLXDVfFTTYCzzGbeKBzKpeHHVCzsHaZAu7YxBiA9qz4vaL
hv7SoCnNM0MvTXWNrb7xIi366YR54tpBErmMmD+Fin87tIK1mJI8roxHYLU8Ayo7IBe8C4WkVZ/D
pOr2SDPbnzs0AzeCxjufTLwHYjRfOLX19GIZZ9qkDriXZKgcN03k1EWzXn/+e2nQQ9C2xL0AdF2F
PlkaKQN9RV4fXvGv1DpmOkBRoX40htH8rZSHfiMaESWn1XP33uB6jGUGE+HktVld20JJiUXCz0Wa
fp3H/NMU5R/6Of63coyNDvS9rRRwUx4hZua5acsz0kU5W2hZLHKGPMSbptnJPCc0lOdLIDgTPCZ8
4ExR4tyWhhTUZvKW/OdaO0Xp+aWQ3qyU3BsmVCkeX7Q7T55AUsHlBBpREA8sTUlo9Nb+mNVXsHz0
0m0ZZUPHT6IzQsfJyxSr7T6T/S0IyD2rAtvKK0T0cMPMYvmG5cdj2FzzyQpOzAIqh0Af2kMH4+ZV
75vqZA7ZVsRy3ygdHPp+Jvn26qUY4Ad19NSvrzkdjnNdzb2rdr5+7qSy3kU57y6Aua3O0Yor79dV
B88FoAavSZVk9bwrkxaDbSyaaz9XVX3wpaQ822z1Zz+buwIYQ5NfDFhUd7UMpNkdbDO5aqEm7Shr
VNFGWnfnqQA8AdaVahTCI7o44e/8dxxISsaTzY/JTYAaQlAToLUXtE6x4eHubLYYVKTrSOWYaYHV
sn2UpuphUJrr0Azpj0iTgz+HxC9f8lCJXx1mcwlCiuD4+DDfuaD0zQRuGNJW0rHVF9arnkhDL9qr
pM/JxznPrZcYhYQNKyshEvFJKSNAeCMqNoLWfLU2lUkBPCi7aFagoLNRSb00rE03N1rpAONl7CE2
PKPPE7UvNCinXdam0w6dhu7QMnsqu2leblFRrb4sVJCIxYgGs2hlU85cleib2RzMuLW6i2xTWdH8
Mj/HsxNejGHeIgFe7bIwBTcz2TpSliJpX5mKysgZUJcdL0VYSi5cXIHLP21uOPh7VhgRorGBryV9
XzmmlBEHzRqr8SJrqeyFhlwfCH2mjbxijWRgMQSmHBran3QJb9tCfpG0dRTNF62hCnxNnRJN0KGe
LHxhE8FOoiqwap5KPdeyvZkP449Iasz+D83uu84NaOH9DcXHnH/OtXAOM7eNWvN7YvStttf03Lrm
/awU+0RNAgQzAtmq/np85G+/u8IKBOeomOa8AaPQT2XkbDJQSR1NKv9JWAb8hg5UVqZtzaG/MSu8
e3TFZnGnge7xLHHy18Blh0qoLrexdilNpYC/RbZrJrimYCg4B/T5zUumN2l8iimaqW7KfFB9qCJb
rjxFjYtuVxex8XfDY9T+NmQQs3wK5KRnXq7KQ/VFl4L56MCxZzG4IXW/t+rAIAJzuWYNo2db2tq+
ido6+b1XZqna6UbXKgctTGwT2xNj609uLNk0ATW3SYwv3iCYSgSjW2rpVDt6G7rlrmvd1hq/N7Pa
bcRON5+Q9IGiHuNwVHBoeYi/v3PKWWuAjsnU5krpqOIFlv/Uq5pWUbClLr/yyeLzAdQXFQdqbrB4
r/yW2RlRjNqUftGcsUKhLI3b3czIk5dCMPq516Lsr8KopWc3UohmwNpN2MTyyASXyxuYm7WkUtUu
ZGCK6TJMYCFNIu6K3sRbz86t1xAuA0ljcLlCRFlswbu9NLSmcZJ41i++Lml45XDeoatQP1drYSPx
/6YQ9mbOVNyHlZXMUCsrsvTLFOf5We/D4KuW6vYHI1LmU8Wc3AYXzio5ebMHoBOwnhj65zAu7UWp
MyKcXhigp33TBbZUvChmFJ/RiAZvkNfN18dnfxVcv9lDmIz2NZMxnJpVoAv5U1MERmlc+EXh99qf
0XSkXXUufMDHBarMH+nPz4emk7YYDtbh0i/TsJPAPS2kZ9cokaZQbQZde+NSSVHtci3DY+uP/zR5
0Z+HKMyutWIgNk5KdkxgQtj5k6O5/cS+P96Cm0vJJ0ZSBFdH8onG6uoTt3mSJjU1xIufpOaBwsMI
GSIS0VJZbLWIxW4uvSqm0PsWTLtCMGd1//vGkYuZqfVLTcTmQqsqM1lW5LBIFPIJHZNL12F4arPm
MIRFsFGlufOtaX8yIyT06ATV2fJsZWjYpgZjBpeuQFKtQunryBViY424de25hIqAX+6pSTftH2/x
Gp0tvvXC9OqYdWXdmFIVmpe6qoZ9CyXC3kpk45OulkiAgLD3fD77Sz/knQehe3DUgy0e51t/AeqE
vB82BsYnwRYvV683XZiUdmxeojgzD5WidB6D8NpWlCECz+UnpvllgnUXjUTqRasL7BPQF0ZeypdK
MUfr0Nc+RYa26kxn30ehXLhWmoWlqzaR8klvEP3Z9S2dM692rKz1ZjNzttDUt5+dEUZ6IpAZkM3e
jNKkalOAR9dkWOvLy8zTOr5ojfWB+DkHwGp8jJv5uRl28nE67FSpOOTM9wm8z3KvwVhPDfhHNgFi
lr0khwqaBfXoPj5Vt7cJF0mAKuCW9CjWdek5SZEtVn3tMnXG4HVl158bMEi7PPWDQwEg2vOVufwx
FjYF+bDXz4/N3x4oEYRRHaB2RVi5zqeraaZ0FWX6pVAKw21KJ7paABo2rs5dKzTC8Tuk0PBsLLcy
h1ipTqVBvxB3yy/sevItDhJrg6XnDdezOrYCBCbCYlqZkD8szZR66St9XloXuWBU/1JFiRJEblYB
a0NdpGzyj6hvNcYHyBza4MMUm7BOwx0e/GPPVuy/NmXZyXiuWE/S1rWaop1DT5fH4p98gm/rJAka
DMPNat/6Bm1qNXm9kUd/RLIdzofKMCowpFKSydZrpaQNRC0ThSfPDqr4L1kLe/WsW13rR55UmGO+
cYzu7DAeGXQVqkQiPVj5JiMEXjcGsX5BTir/WGWZ7PaVlXx/fFpuIzJeMDo2NFKYmOYiLjeYUipi
2jrfMQ/88WuGvOvXwG6jg9VX2p7Gc3+opazfPTZ65+pbKBXg8AXzI1wmS6O6GliNOk/WpVTa8qSa
mXQomKc+EVfonh468CU6NhIcbZU8Nx7+5gLojPKg0hGjJrl+3dW0iLI0mNHKyJ1+F4IU3yVdlm64
2zvfDiu8Z4JAhWHmlaNBcCBRwKJbl7Gf0j2dKf3FRE9k4w6+zaytbgfFJKElScFBYG6W+8iAnlQq
IRNgsYV6ayAx8mgMCqTvY90cKjNOvs+JrL2Ogxx9dfi0P3jrwl1fN/2PiEx2ox935yiJVJnaPMV5
6sra8tekVRomSSNZlwjI6gtdkQ+w1ewHO0oZi/HHj46kxRspughMlhtAPUvo7gnoGUgS8fd3wXYQ
BEzB95Z96XPJ/9B2jo7MjN6ccn18TjJEHBwxEAmxgRDlxruuVgdPY1ARC0qXFMSD6U6dVaq7zDJj
dSO0v10Tn9MED8NoE7d+HRAotj/SHGuki1SP4/eMXD+BCKVWf/MHJ9w4QbcXURwdHgrRuaKQtLqI
9Ojk3JltbPlxbnly2uu5myV2Ue0AQoWNK+t11Hi97kyaVzexqm9IpNxeFORQKX2QWsiCTGEVljjF
PDeBkgfX0ulst6SivoMu+4/H7ubejnJJLJJoumUUQpenJIyyttWDIbhaTWmiMmS13xgHnb28C82N
9dw1xfPLimCcv+EuUBS+WQE15LUoMvVUK1N6gM3GeCnCQNm4bndNQcVD9CRUltdzzxoDjKREbXBV
uvxzHenliVLyb7OVVhuF1HvfCH1Ghg7YQyFxsty+0mnjMGgcoW4sSx9auc9+KKGeb7wJt96Dtw74
GdR/TDTdlDQ7H/2NEnXcq5XZximru/yPum2qn6VjNB/HJmhfq9kINj7X7dKwBJcGwGsxj7ZmIc6m
os4TMwKuaINlYmKI/8mUnfXz8QG8Y4aRS64XET6LXHfARuYceLlb5BqLhr5GqkcfO57k4/NWKAzz
HnCPiPPFDr9zhiEhTuxXoGP8tGu9Eiiml2bK1hDFzbETtSIKlQy54TKoQy+tSFUhBnqk5qom6KtB
vZB6gQJHozE8i1wG5014SdGGewsmgkxhaQocXF0mAPIubd+2X7XZKP/sS+1JYMebFcJ11OSo2kBV
sHLs5L79RMbvXPQgGr7mc2Ee5shsNyLZmyPAWkBmCUYaMWGpiW1993EaAhr8kM1aRqXYQXMZ7JzZ
qtzHR+D245BIU3fiP0Kmax375+pUO1PFqFURUqPfR7OZHJ3MQYkc6emtPOeeMTpngrcEW7jx5ZJM
XVKGRvOdSzTMoXmGC3ekkppnk++qTOZuOHHxsRdP/ZtmJq+EoIwDbbb6TKU0l8UEmOFi6JXpmikS
74UR7qUx+yOc8i0N0nvWENsjg+LO0m1d3aWxlzqytdm/gGRR/xzLMXWdpJTOLZld4BqB8WT7mlMo
ZuupbVP/oKWxTnSgDJcdCQjnVQPRtKvSut13Rj41B0tqUaMmnlSezROpAxBmANRiCoFq+up2RWlg
tEPrF9do6I1//CSUXmvqwF8fn8jbcy/uFHPL+FmGod6qbe/Ofcq0rUIrqrpmvqZ+c0q/+h/jRdXp
v1ghNMNTiHGK1VpyhpDMoARi4DBtv88DiwJdNRTeYys3TxT1YT6OqJ+QtxA5LQ98lWZpPphtd3Xy
2fqUILyy79FPftFi9KkSc5j2aak8CbDkYJAF0hwneoFRgsmHpdFUrw2p68buGlpNdlCKJN7JdZe5
HPotsWTxkC+v2NLUan2dQcurpid8hT1w/qqZsb6bQoH+VrRoF6Vj8upMYXpOpGTYP97Z20yGSyZ6
OqSE5GbUIJernLvRyOVJ7a5j34TnJARdp5tpsetsdN0G3+q8vpndovGtY9VIveLmzAM1zPuCmXRT
u8k2ftCtbyNgpJtFHIKmFTig5e9hE8q5HrvhqtiDcQa7KX2yIjvfj2mebcT7d04VOD8gyKKfKzrj
S1NRKVXoQobjtW+QEWdW0nTTFpJ2ZaxT12Aae99XobZxYe4aNUEDkDtBYL0eLaC3MKSSNI/XGVnC
lwCY2CGBO+dKob96teas/hnb8VYfRqxkdb6IvgVRtqj73QCBSGSCrC6S/mqGchZ/ilHcdNti+MeP
nPA0B/nkpYE5uR2AIeXYG1a7FWPe+aoElyRXTKsJWqKVmzCKqG/KNhiuveF3h9Gaol3VB2Q5XbBF
ynnbRuDmQ8lJZoNAGd5iZat3qC2MkzZcwzFocjcPastwgy5KPyuJYLfR4tH/kbPK2e0UNZR2aatn
SG/1FRUmv46fV5Jlbgn+GwEMJ39FVnt5zmZaouFgNfnJspvyk5ZkllekVr1xcZb+HrYirFDQAZgH
1oQ+2Ooii6lreer07NTZ2ph+VMuhnV8t00+3nPHyW/4yRKwDoB6iUOK3lV+UeqRWmyhNT2jV117U
6yFdZ6dw46TZGv65syYhpQTwnNKGGJFZ7lwTSeoQm3Z6YuDasV0Z9r8Do+bqP4+doDgR/389xIpA
xNKmRDGKWgZR3NIMJbpWK6swOZGuhy/5YPjfx7htvMDIjdpLFLPcPTZ4u4UQQFPCFV0fCFTWWxh2
zWiMXRWfjDCsvziSPPzlV0N3RmTY2Ui0VtfhbXGM2qIdBqcPmdYaPp0bU9uHcR2flFEfPW00hksf
q9OnfpK773Wh2XtZAjPg9ENzycs2OYFKil4D1MA2Fn37MQVIlbzlrQeAh1/uMhM4DWjdjEUPWfsi
t0lxiOJY2bCy9K9iuaCcAACRVPB+oxK0shKOADBKOzrV4I/dzhjtL4PTT14Qzd3PepSn12KY5acp
0oVVEjPG7MDG3tRV7c6woOidopPcTfXXTpPHLzUYqY3Cw70dxA6oFYcXEt+2XJs0xBC7GXp0qoJE
8pKq7dwKbuCNHby9DYQBb0NboDGwtnJXtpmVSjAY0SkZrOy11kLbd3Mn1FOUZavhH0NHifHxdXib
VVleQKGWo0Idyimlcru6gFHWd4ZulvFpVgHE/+5IddK7plJr2icJgvb5RDNSyzwtNrLZ66ze/jHq
JkPIyBbI/l4uaddeVOR1pKPGJ9a9Omu7xJ39nuyhwyuqHbz4DBh/kjs7lit3UKdc+grRQut/VAZn
GC6p7xfmi9KC5N7HftRvoadvbzxEieClxH6+1WiXnw7Wn3qmcSEdJTMkPK7pp/xwKqglvMSKm++P
93MZToo7IEpudKCgnAV7sQ5swkErAxhE41NtleXBmlvafLldf7KLpr8Cg5T/nkDTH3u0GI6PLd+e
UJBhVGvB/dOfYgp+uUxzUMq4YdD5pEgpJDRNjs5SXG81aG7vuGAPAyNAxg0FyJrh0khsCsKNyR0P
nLm9wMWqJgdExJvKpa2v+Dvi3S45VWaKYN2TCwRIDYSGO8j9E3d+ucBMC/h3+1JwciTTl92kl9Rd
OvDYbmQ8N+eF3izRGpAdcMDw+oqNfpe9RaMUmVA1RSetT+xXWJnLnFfWVg9UZJDqeryomxuPMVEe
AYZEokNdc2msEtidUuuikzQqf81Si3r6pHwcHOnTLNUbZ/Pewjif6GaKiTysLW3VDshXmnbhqVD9
et+mvnnCNVcXH5HBw+Nl3RwT4kxRZAQkR3HzpvrsF3SJgV/iyCZGwT40Q2QYX4ZEtX/kVh+GXt0B
O3Pz1so2Sk531khpk/kokkfgBeuyN8Kgaga3SHTqm17xzBo/DYVH4o32GG+ck5sLxxp5dphdEjSO
VLpW2zkOIfAGrgLF08lrkrJ2fYWRm8c7eW9BnHtSJDCfrEf8/d1pLLtSt+cgiU8dKMN9GkisRZPj
/ZwUW4OUtwti02i8goUj8KMsszQ1MIxROJMenKAQ6/fzZCtfUqfeUhK8XRA9JVhvqFjwX7Qkl1Yy
GNzm2g7VY9omyc/Uhh7X0cr4t6BGWOXx3t2eQkyJ+ouoMjFvvVpQTpxXykam8jQZ37I6eCm76Eue
K39WU/6xqcun75cYKRfdT84F1ciVB5YpdQaIByvHkrHQk9+NsxcbavmS+kWz4TbubCIHAlYV0A4c
c1N8ynenolZKM0RlVznKufVthkHrjKRrAkVSGx4f7+EdSyCPabmILAC3uNrDru5sBTCtckynTPMm
vew8szTlo20hZ/bY1K0vJOHgBJKf88mYN1wuKq8nKMnsQj0WQc+MNVrT1Nj/IiXfUfvRN4zdOewC
GUPeQUxM72BlzNQCVW7QbTs2DLl9kqM+vrYydYfHS7prhXK+KKcAI1zrjTKGkJZIZyvHtjGnj4zo
mns5jJ8rlxF0vIneUtkAe8mEwZpMtrQ7p6c1pxydPGTQyHcKrXYrx4/+qiqz2aL0uXsiKNZSzxc4
snUPLrQDNNZLGGIqfbA8ZVDqw2w45SEtK33jmN/bPmI2AhtqxIysiL+/O+YNWG6Jpr1ytMMaGGaV
x6d8qtWNI37XigBH0e4D//g2gf3eSuTYjAcbbF+vDOcm17uDP1f1RgYhLsoi0KZBChkqQ9w0DkT2
uVxL6FejHYSJigi4NRRHOZNBFs6WkV3h3cmhpssQd3d92Yq30Pa3H4wamwH1F8U94OPr4xHCORHF
tT4d2zhwLpkUVG47OvZLOJfPfzBCMzguRR0ERrp1sUkaR8qW+jgd6xoZHcVuDU+xodh79lYRB5L2
IcuNl4XFYLmVKCvK0MU70zEL4K2worZ002x6jmpY3CqILUnH+FTgw5nyWFopw2yejC6cj1obDh4J
vrorW3urdnSTMFAlgyUQSIuAgsLXsbQilZLtNOk4okisaxfbz81/9U4p9znEgd/rebZ3Tejkf6RF
uyW1e3ss8BjwSMIPIubJ11K7sjxkoWb05rEJxvqU9QHAx86q9nBBblHe3S4SU7xVeCi4A8mQlotk
+ssawskxjo3dlkcYIwxIAJw0PU9NU3lz1FkH8WMyrx1j5Y9nD4uAQRDMMwrGI7bOqXW1mOkJRSYP
mOL/HSFP7gVqW/39tBUKcwL4yJAS+ogrT2XJDLDC+Gsc4xS8shvaWf9bG5f6Flf0nY8m+jDgnoCv
wAK8iuFTJ4vDKgu0Y96EgsAOPFc9Tdkuouz93C3jdWQ+QkXQVHgP8bIsP5rUFVMg62F1Hpj5n91J
64PAo2GxxfW+cr+/7MDTAOpP3IV1jTapcb2FUVVnbbIlD2iXvg8RK95471fu95cVB2lpyoy0Hdbj
HiWgmzGMsVLncfcX8ulWcox9OG12cqZO//aZnWjnaLKNbMPw3eW9M7y64EETOUhvmeW5lFTpa0op
5Bv1/63Z1XtWGDFhcSyQOp84N+/esKJV5Jh2UnXOLZK5vM2cU1hL04+nTvnbJr63slqLZFVl0WRZ
dTb0bv4QFrbzGod+udXRXwWCv8zQXCdeEgdQWZlR4SKc2ympzpDvXs0WgAIr84yum2EZtZ+jahX4
aMGNCbqNqiWN9jXiwg5Sf47brD2LRt24Q/atTF3m3eWtYcF7R5DoFk+ILaoYq7vLNGqrWQy+nZW8
Qa8sl1I/Rl2jGKfPYVf1+QfZD4Nyr+WqPp0ef7g7O2rAugsYh8CNWaSVAy70PtGpwnXnpoWV1mNg
U5kP1ph1nVe3vmb8TLKUkXH3sdU7C+Yw0syFrpjOl7PKkAuINWeDJ+WcxkHsJobpHy0iBEb7K10G
EF7FF1vSYYh/bPbOXQClI9qKJEdEjiuz81gHyUD7/Zyq0qDSbXOiSxbO6pf/YAZchmgv8UnXw/dO
l5cJPAn12fAbv3PnhpjktzCagvzzfzAEIpoCPj01yg3Lu53QC9H7yORu91bkjgGaB1I/TrunrdAq
ExVM3l+N93pppZ5KlaJMUp81tbiOktWdDGX2j4+NrAIB7ppDHwQ/xS2gXL++2UlnqX41NdV5NFp4
GcvmZ1cxE2cyiXexU3UuX/3AN8JdmqtF/PQdAJtIgk5lA7wJ7/RygbDgNi1Vp/Icl0PzpSxTmLBB
80zwaFvWhPBd0BRPiou8rVfIIgLU5dJRelvaNExg9IPGevWCQMSrKOZ/KTMUpvdlOkwg6ft218pq
+/PxNt9ed6666DfLEOjRYl+FrrXURjSk1fqsoA9TH+VxQqAx0wnDvFxJIxXQX6FPG/fh9rZDUUKK
w/MjSi7rtZoVHFZBxUM3xWP9EWxrp3zOrSROP0hOEvkuYuxSdOIhdur/PV7u7YUXJVskBcXxpXK1
uiDMmZhj02fFOWj97OJLWUYHo3xSkFx8S2q14GxASJF9rNFKWp7V5jQMxbmrxuQoqVX1OrTVVqvu
zqfDCkG5oEMSgybLEwPfjZ3HaVqc5WQuLmaWO/9mUdHvSCvzzJOVrHw6PmFZghSFWhzp/Lpiausp
8reqWpxrxqq9sO6iYxgx4Pj4E63i1l+bR3CCY2GCnYd2uSz0nw29TfriXJhT4RUBtFWqjzKeVvhb
ZaS7pwFIPmwhJBzy2i/XMlxE6E+zg4PRHexuyM9aCkXQf1gQrRroo0Dm3Zx2HtQQ7l+zOPsx8VAQ
1fOu1/vhywB2/PDY1N0jwfehUyVKcetSVRUbVqPbHDw1HJDgyPxaPfTlaHaeMhnWVfFL9bkq+q+v
RVVbjA8TNazRz2pQEKc6RnGGW97604BDwS1kK/qSOVaycTDufS38I+dCTBiQRS8PRhI09mTKEwdD
Vfq9FY7mLkQ37T98LSgjQIgSfeEYV8evEbinUQ/KM5jy7jdBoPqlD5zmJahkY8MN3jvpYrgReIZA
da/r273UmlWdYiok5faCJun2U5sbu6nLw40X7d7evTcl/v4u6Cc3mytafsXZ0eKq2FHpNuNdSSD4
8/EBvGcHBAhXiheUYsjqGym5MiujEhRnM9PGQxIa5rHW4eB8bOXexoGWEIwQgrb0Jkat0Autqrgg
PC5L/6rpSa57kNYDfx1yO9iKxu+aA4FGo51DzmjWcvNieWjt3Jo5eFNX7vQAOFasVpk7qUm6cYHv
7R8xInMtxFait7g0hUByVccNPp1dm3eFls1uXbbV7un9E11RnkFR1lHXJYi2gE4GJDyXtpUGwxuj
rv0dRkm1/0BFRwk2rN157YEgEWCjdwTb3BpJG8dGkKu5g2/1LfkUZ44bBerkTtA7JqnUeIkeJBvH
/cYP0pCFKYz3nY4pzkldbmMkBVIm52Z+tjJJfjXjj2UJ4n9ud8MobRU/7tqiPcU7QqOKUubSVs8w
tFTbHHl7DomapLSry0OR13y1Joi111qyhg2ne3NKSCJIDAlPBSvxTT2uTJl+9GngnOUpmj6kVIa9
tG26jWTi5tgTKIh2Du1ECiHYWS5M8kehVZNipTACT61b/WNRTPkJpudpw23cMwVJCvNcFO9hlNGW
piIG6XM7z8LzOAYFnG5hfSiFa2/jKNjAk94zJUAB4JS5z7yRS1Ny3qt5ylTVucpS4+RLsvNR7az0
Wrem/GywKQr4vPqip0Pbd72BWimHhTUZcJbHVribpOr3PJmiDY9xc/yYEBNtegYWmFGldrdcT8rY
tBVBw39SjfljpigvkT/YUFDE33rJf7I/gE+nOUSDilwZLDTUy0tjPniPXEvb4hwT3u/N1g9T1/Zj
f1fxfxvcx17q5pRjjJKAiKF/4Y6WxnSlDZqJcfdzbMSMh4fI1sxavgWUfCvOv+u2iDXhaQUchxeY
gFO4r3dPI9MUQ4EOHaRfauv3UD91TclEJiPip9Swm+Kl1VCxuaCjme7qktfNzeG5+FiFSms8RSNC
fUkkuzgshh2Q5MR5rX4KJNpCLZbtneAC9TrfkU/g/ozvdlyPH5pUkaeNPb45PQRtQGWYWpPFYOoa
j1rKlt/mVZueYUWq/2gsxb+mZZAlL3aXWNkO+EykbJi8/azi6tH05RyBZF+PGDstZPt1qafnumnQ
UYkyxbNHfYvL4OaaIwXEgChoLvC2IJ1WJxWuXceA7BlOkoluDJFK505tU3vFbCQb0cjba7I8QUKZ
k7ILNFikResV2Sm3IWiq9hwClP6gK1N2jKqwCbAox1cI06s9w6ydq/lqeCzVPL+St1k/hsCw3MjX
0aF59uJQS4McRRC64xfWSS6ayQBIq6w+53lbfwdHqLq10yYbh/X2O5JDCxY3EUaoAKCWh1VuFH8e
naA5d4gKhvvR1KSXrk8aeWN773xJAQIhFhfytbwSSzuzH1lhEzbt2ZaU9lNWGOlh0prke1rP6u7Z
jaOFB76KaiALo5u8NIXaI1JnUp+fCyiTA9ecJeNLo8rjt8dmbldE5AqegBYyHL832OwprTQCvRkz
ral7RDDNHkHZaRfNsbl/bOrmflMaYCWwCTA0xaLER3zn3KbZrvSkKeZzFQyVG5Z94CaxluxoVtYv
Tl/8H2df1ts4rm39iwRoHl4l2U4UO0lVan4Rqqq7RVKUSGoiqV//LVV/F7dtBzFyDw7q4eAgNCly
c3PvNXx/e7irmQEtBjQv7j10ToBUu8iFxlABxJUF8327MpZzOXkldCNgAZ/2tyDErwyFBC/BEwVR
G/o8F9sPajOQ/4/scg+dM1smmOnj3HnqQcj63UWjDQ2N/jEq8aA14bF7vohk7OM5yZh/DyUEsoOX
k4TZefw+oguCP/paUBVFDw0uvJvhw/koaywzCRkNH6/BqdkTsHruVtvSn0u49gW0afxjpxBRb5yu
7Yucxa5tVBTi0FSGO010+bYJTJA5NjP+vbsENYwmh2G3TindZ4rrR2+dloekD2GWGPP6ryAAD+bt
DXMVRFDgATIOWTNY4TgQF18xFJKBdJHZe2eI3XKeoTbT+uO7H3AYBe8PiEBs7lJoUJ4vLRCZKW89
nIKxN31pl/ifaFR+qWPvVk3ucj5Ij/BQ3JSewdjfQLbnI9WTnHlrRreCAbbzpHHOKxnAufDtVdtW
5b8f7c8oqCxCJRz/RZXxfBSDtLbLaLpWtZvKDd76aQj1Bx/whnwi0Q+gmG98psswsg2I7BzFWiTN
uE8vBvSpYjaZorXiXWzyJiFxaQ1J8jDgX8aevLw9vVcWcSNdQKgYgWtTXjif3qAiCQFpZao5YaIM
B6cuoNp4S+J2+xTni4iNtzXiUaBFML7sjztbRg34na6athd/RcILS2HW5WBUze9qNQbfOGP9fhI3
U/bXRobwECpJW4sDu/98flNQQ2ApYboKPaZKM65j6atxLPFz7D7tEvE8miCBovCQfX57ZS+DJlI8
AL6RpODSR9J7CboZuJFroPVStVPv7gDFdwraACHd1+t747OPxGOzHkI4Q44JeZDzSRoKGIo/91MF
qmD8iUuwdFflkU8yMe2N3fnnb51/SpScUADHqYMPEQRtz8fKJu4SunhzZcDKdHND145UbJMB/YzL
kdMSEj4d+5TqoWnuLPxF1nw0HUsfPfDQvCJzgRKqkFA2zs5y1zRlBHuZWzDC67Xf1Bs2hBourWuK
jw5DrX1j5go8KuA+6DLLpwVun/ts5regQq+NhXchYBLYxOjjXixItAjKRn+eK9rFophRSjvqDqY3
4SDN57e31PVhxUYGJB0a/bj7gZ09X/u2IV4fRRO2VCvHlyyd/M9wv3mfsxlegXgYAaG7EbE3Asol
aMGtOzGmTTxWywwPIMpjyCrEsPJ9ey5Xb8E/wwDhhEcfRkFd9nwyfg9dMsn4VK1hIH66Syv/MY3p
D9PEpl0rY/tAYj7t0Y92d2pKyX1E9Pscwv+dKsaGquPmywxNnfPf0NXRaljqjlXL3P4xqiU7Df5k
UMrqzA1pwVe2CRIapGvgIyK0XwZaGncMDgw2q/iytpXPAKVRoFMf4und2BZwJLD1N6GKTbQHWdv5
rPy1m8al7tLKBQk8byCWs4c60S0LnMtsZhsF1zsi3NagRpC7GCUJAQxCGl+RZG72KhtTQJLgnc1M
W+/HcWk/h0h4qqzr6F5aqD+8vX+uAzveQiC2/REl2wAi58OvUJ2evKhOKgU84MnO8VEh477H22bd
I1tQ+3XxvCfojb+TG4LjgY8HrQVQd1EtQUZ1PrBfT2MUrSytwoR/I8rIg7eytlgDuO1A1PhW/nF9
5nHY4WSBKLa1/y+vztjEQ4vXZ1I5sMvYzc2sqxEXzu7t1fS3l915WEd1ALsGEqfwgsSFdT4r1PYV
gDyOX/mBzlagDUm0VMhT3blMgGJG4M4M+XuMA+EVjlapeOrTKRjuO9CoKVCSuHnQMp9876nthoTe
A6Fef9VUxX5uUzM7d+Mg6tPKRdzAGrxFlROSyDFQQyC8jORGbLneG5tYy4a5RrMHMJeLT4SKpMUr
KPIqdHzAMrH15AaF2xmunzxUXPS+d8YIAAPloOSUxlZ6Nzim1zkc3uhoXmB/4rGBN+75aup6nYYo
avyKw80GEiEZndLPTZ/ar7ASTtaCYF3mGwHmaqNgLIRRHMnNGAjQwPMxHSQGYLVOrBpWbg5tRuh+
BAji7u2N8tooeN1umEo8cRHHzkexYS0idIDaKpQOqe/DWs2yEP5k36dbh9C81cnwSANkAgq4Vwhc
EMAmr111W/FUgj3n9jBdawby6d3TQTUOUgCQ8Mald4l8GegwOYZQXgGXAUpsZFXBaKrLt0e5iv2Y
C8hIKBlv5tJozpwvmhxoFBpd00roJCljJv2T8Je1CHyu36WQ9e+y4bWSATGA4iZki86HGnnLA4jf
swpoorV0YHJUOKm8pbz0yi74F+4KvAUKi5eaFGM/EIEuDa0wmMLTxONCFa0h4lb0u3p9YeVARN8Q
vKhy4DudT6dPFw6/3Z5C93ZIP0ztGu44U9HBhG5z0omjDmiNejfaFq8NuuUD2ICgJ+HBcj4oKuDK
sFXTiriT8xM0DvuTpwuB7MnCXlQQ62cWd7f8qF5Z0j/VI3y0DfJxWUR1o8WGXhuyqvOdbl8r6gLV
i+j59k58bRTQ/zadf+TGCI/nU4PAHoqyIW2rhNFgFzYhfai98Ba49pX9jn2ONBL4bvRxL69IQkg7
2y5pK+VrWHLDMyBc90E7kqbosu4mfO214VDdQ20dYky4uy6OV9KQNYUzrqzU0NSVNrjy09Eje4CN
+htB9upmQZkXQRY3MSCweJxfBFlhFzlOSqqqzgItywxADP4EQkTcFcAu+0m+0kz6SLfWeTk0gUxv
MX2v5+ohXgGytkl6INZvN89/ioyL9KM5BQ+mCpZohWgo+cvF1V2QZb11xq9PAUbCgiKOoHWNcHI+
UtMMvQfnN1VBk7s+SccJD+2SJB+Qiwdla6LsDoIh9Eb4emV6ECnBvQ1qJdQgLktkZAGSOaKTwMNt
NQcQHsdCGWABFwUV7rePwmtDbTIQqNbClxA5wfn86tatM6+ORQUFX4uWofFXVmhfj+POm9z6luLM
K8uJjitSZRCjcO4uNykQAnU6QEq+igOi91492SMANvY5AevxOV659+zFYvn99hyvcnS8SHGRgouD
7A71pIvbusnipe3rkVVQzoZ0oWTBDh6u4h4UOxiV9JLM7GXtVNY8Su5E42HquuTGMl9HHDwi4cgG
zvbWyLz8CRaU90AvqXO/2UoXrEnSHJfHrc7iK6PgykOohngZ2piXNC5lfTRd6FDfQzuePINd9wU8
Vvby9mq+NsjWedpq4bjP3Ysd0/rrFKmI1/c9hHv3veVTEbT0lqPO9b6E4D/wPGB54AaCsuH5vmwR
Uogf9k1lPWharHCFrUQHVieJnODGbXA91KZZu5ktQhho00c4HyoDK6aPAi2qDpQwU8TQOw1gX+NE
FHo8GkqKb6/f9W7EEwZbH24CMGFDUDkfzuFqsfGQ8kq2HIK1PAgq3q6A1jfGnGCM0exhd56Ucmz0
Tjda7t4e/nq2eK3iigD7GwEZlZTz4Tu+3bvOvFawSOZOKcIAsJEQ1Y4lh60hxJHfHu56t2A4FGvA
j8TqAtJzPhwHv51OiVirjtvwjsgsLUOnvyV+/tqkEKLRS9/ILEhiz0eZkDNobslaNXWMfskQJGOe
TR36QLWSza3q36ujweh8W0HUvK6K+5MZBXcSW3muGg9RvMhDr7BLx8h6X967fLjjvO0xivoCWjQX
108Gf7m1Tc2CMnig4KOaMAZ+UAhE+NvjXE9pu0shAQbJo611t8Xt/1yoWQ+MHl5qSxXUi5tTZcUd
FA9hTjW7t2w0rncEEG0IyCg0bfX9SyWebFypWoEfqRJn7u7cDBZYjZPcSpm3hTl7yW+FLFTtkBDh
5XR1r0njmADsFa9KXIDpc0mC3tnB9ZnRXFFtlj2Sdfd97GPwVzCpzSMEZnIojoSXbXA5gxwXJRCp
czrt5iA7ZcWknUPmdsPh7e91UTf8d6gN8I00Fm8Y77LwEw/alfFMzREb3ETwPJEfGP/u8xRd/14y
8w3lKAMHdDy5kTdAUyGPiApvNOT/JHr/u8r/8yuwb/Dq3l5bF+fOrWFB0y2QyvOXEa6YbZbNO7D/
s1Pkd9GRNt4PGfhmyakw9BsDaYq46ae4CUmbt+m4z3xQ52UTgndJVbfcomqdR9p/fx2Sb7z/8C84
MP75pp4ta+KodQ2kLmc/qiIYP0SFgsNFkvPIrn5Oo+GTr4CRQEzimoKoSxp7I1d+7Uegq4RiBJBt
6IZcvDVolIgMuFtzxOYZTBmnEwS9Y1XfewzmKmnWzoVq3H+GZOA/NGrZt1jP5wfh30XAjtwU9lFC
gzXE+SL0YAUrl0NYkM4SvkTcPKJrVxedL8O7LYV/e1+evwz+/2gp9gLkm6GpE26r8Z840skRDmeM
2ePQkfHeVbVE2VzBbD0PbfOYup3Mt8L6EU3L+laq/qcneLEbUfmB0DdU2zZJjYvMpKbg+w2kt0ek
gt1+bNsIPimpzQ1z5LNTg1sWTJFIC6VCleZNP4iXzB2dds+yefRxFcJ2Plj1eGj4rHf+EP/sxSqK
oJe3RBHOY+CfZUKWhjC4AZNARr8I66mjR9/aEb6a+Db7eQhGAA/D8EaQeGXroQu2xSOcT1htXSQ2
gVw8KUD6OlrRk0fH92G91jdeaXoUECDZYncTuK0fl7kdfvGEzl/f3gt/ykaX3wPVCtR64KKDItnF
LLsksJmEiiTs4GZzWHXa7HyXODmK6dEOhdD5BbJJ7acGIbVII5htpo0jc8JpuIfQUVImNgkA2o28
AhqCZpcO4y3fi23zX/7CDcwBzeBNheUyYI8UnLLarvbotfH60Gu7vphMgzBHgmGAuZBfj984926A
aS/dIrd7YotJKGYD7o9u+kVyO6ipn5bF2qN2MllE89DmC9HmCb/zI/ZuWk5S9LtE1FkZJoA3ceku
n5SMTLUAgAwP6eQWA/mVc7uREYGJwL7cWGjn53bUrWNrStYj7EfYlLt6gaZz5szejI0JRpEaknEf
cFie6NRpP7+9UV77CpukCjrv2CSQeD0fHPXjefChE3McXW/52wazgaIBFHxHlSW55Bk5cd5m/5eP
gMRgK0UCBnndjVcrDxgOwTFNZvcIQSEcdUiFue6h7X2X5l6E2yP3CXXJHmGTfHYADOrvW+3RqIxE
O4w5eJzpF0H0+6W1N3mKjceFhwlSpYuvkYF8mxAXURTutNTmjBmgqDySwLlkHZqTCcw03ngEvRaR
4BWysXi2CtJlUzWoe7d3IjzH1zENHhzD44/rvHY3Cht/+jSXBw4G3ltw3vLMy5IpBEEd3oNledyK
5XVZA9y482wDdV1Hi5HdZ4nyP/RKhv/EcAH7B0xP0ewH6gxwdJt97xYb99WTCGICsDpAfSA7u7iv
TBQusDcc1uMQsNjsqAT0OZcaqhMFkDvt3m3xhVOatb+zsGPTvpt994cGOfkUz0MzFzJsm1+aQuPx
1kqdZ+T/XhHgzyBHBrUFZNSLQzFlOnBqMq3HWgfhFzGHjpvjLll3Sx8ij4iA+TxmcyZ3siPzrzaU
h3VxvHuaNRCxn0Fm+rqimJxDLC7JR3S6blSH/zSFz78kgH4o5IPSiN4x8pvzQzu4hmde37lHf3bd
uUKT3HlZ0Jtp7kIVQl8RrlvtY4846uXUyehLZPr+LzybopOKU/k8TFZ/4tOQmZ1jDcP/f5z4X97g
hQ+Jg7IATO/m+n3NoW1Nz3/zRbpqsiWOB0Hwm+3IdyPPgsKfeXb/dji7/nIYBfQMpJw4SFeORnZs
NmfY2j0GgJKzY4vrUe/SXgb8yV1lcEvq7QIMjFnhck8BVEX4RgXvCnxLEEZQUMIedtYE7qjBNAQS
1yZdqgjqW/tpGk7LNOpnvFgFkiF4BGzO0o5+4UbDbRO0KbDe316Cq8xj68JtIBw8gkBTcS82B2gc
K6v9YD3C3k2LfOl7vtPwtlP5CJnwBycRS1IMQd+6JYzf6PzJC4n8+fZvuH6cbD9iA7xujiwbDOBi
h5oYETsa3aOQNIlzzcBMypug20hiBmYFobMcHfAH8UZLTdH6yXBvWpOC5wdWF5scKJ47ln82lsqS
mLC7kZ1dRVz8vE23bAs9CImXRXTC3Hmsl8k9cpzbLg8I41GeLHNgyrcX4upu3wZC3xyieZgvvKrP
1yF1nXYFSxfroDlHotH9RqXpqzM4f6tIlLAq3sduv397zOv36da4BIoVnEUo5eOf80GhL22aRK/e
EcI2si+m2Zk/R2Ko4f221MopajMPT8h5nQ42lixg+doFMQhuA8ncG/O/vnS29hnWGaEUFGxgPs9/
iw1ID9sV6x6HcMrUk0OQQFUebtFHxfom23d497FyjkNT71Axk1EewiOBIhWcsyBPgjr8+vbqvPLp
kRHjrYImF8QgLm/BRsy+XIBNO44ovj2AczF/YJHNbr3Ot1N2FqIx7wibGo1QQH3xLDqftzePsxHI
Q49ghsd/xQDgDXvSO4ssgTUH3sYhVtHKbfvAKxVe5TXgG+P8g0yZzXKDdoAf5Kz3Jcvp2E/ZLYzs
H/rs2e/bGD3g127/opd+SaqEqr2DLGBpT6zzeLST2rPOs886MBTKKdV9n3s+tCSee/xvoZNnjDp0
XydIRR8E3ILbnZs4Vu04zLrHEsbQ7nCnSO+qr7NqrCk7Cd2QLzRgod77kXYgcFOni/o7tWIdT1Cg
S6IpZ0Cait8qYDB/yQFDjaKxbND4AA2Stzroy6YfNStiu7bmVwzHtOYRDFo6H/sJEss3wuZ1KMeN
vyE2tniFpOSqsihjg65rQ09pa32YggbE/Sts4+C7WRn07PzFV14ejlEGD+PQYcE3yzZS4xA0rCv9
ySMd1IuFCm6Eqm2jnH+oTTQfTHz8B8j3SxIWCtk1GygnpyEh+mmMpukHfENwlr3Y0dkTSQyQJU6S
EXn39kG5Cl2obwFLuDX0N7LeJeQeek4Q6+99cpoB6lB3SssmPfDOdGIXh4qfXJ1NJxopqMYZsKNu
VRSuzukf8hnMIICfAdHtsk/MNarjAJuSk+IZyAz1SpdPfiJuuX1fLy92P9JhXOLABoOWfX5OE4Fr
xkRuf+pRb06LYM708MEFqFv/tinp/6nxUvkJcEh7i7ZzlangigaABXxORAeUIbb5/6daA6a59AWl
4iQNTe8HJ3MOAsp2hzASzo2k6Hopt2wA3h0bXwNrdjFHyMh3KWxTxMmq2N75TrYeiAt86Nv75XoU
9KPAb8cwKHjB2+l8Qg7hoDPPozi5A4/QKzIJGM2DvJH7bn/l/DhEcPMCOhciMSAkXdaZpmWts9af
xGkOM3FwAOw66LQPPyXLku3QXEHa/fa0rtKpGJhJFHKANQbDCkiq82mh6SFmHszqhFzfByICr1Re
pgFcUvc2onH9hESUio/Q35VmN8W4eH+MGZgV7yNjItPE7wDmD96EILltzKjz37GsWaAyk8gTKrvi
zlW+rfdrkAJeOSdQ9r4x61eWefNCgZAxGuEoMV/kb5Hfa5RpiTo52FK7fuiGO2DHsrulCXyWe/CO
fR+C/M/8PEChUTHbhCKRVp/Pj7UQnpHAxJ0aw+KDBFaV7DKWjN8g42/+efubvrJVkY9s2DjQaDfh
t/Ox5tS41LquOnk0UFMRBk2swBqcUal/e6DXlhEwHhhNQ7gA1aOLXJx5Flzd2FenSAJNEyREHFGa
UuAgT+gMtNrcYnheR5UN2ovLAn8Gx/0KwzMuaUqtVieh8WCHW7BbgcG0VjDseLfdKCSuthYcemQR
oufl/ZBwpE4r5PlOus4APlmtG8hyiLImuydTor/dWMk/ddmzkw8Ne6SRKc4/NiZSyfOP5tdoCPeK
xieSZjRpskIFnngCVL07hjOYI0HE+Nc0do6w7vjJwIvYdWvW761CWd8iyyzStV0ezQzrsjyp++VX
uKr4b237wpo2KUjDPVA6Ocv7QOmx4AAl5YFP29yXwsuDmZMDSOR2yac+o1+JZ49qCpLHbI49PPId
Jxc9Sx+SNuMnlLRBIR7D9GmADtgO2e7yvPLluMgJPk1Oze3JtrOC5G+cUmyLQBxXS75S6ykBL5xx
3jUNoUU4zyX+1LKHANf3bmSPcd2bO+lOc6FpPXP0CpOO5EkzDidYQ0PKgQVp97EPouEBrcv2oTW1
e4BfikWkACzY2vSph13FDr/KnFLdjHs5t1bO5B52RKb5ylDFf6kdbn55qqvbUtqsPY5dmjSFJHqM
HxMHufnHpIaXXiUBGWFIDMmSfY4G+JmUcPjE59m6c590v3hgVwvuy7vMJgI2H5qQfHBlY3Ixq7rd
2y5GiTonnc/xRdYemR3WO+zVCbAub80qitZk/0XALfJ3GmoGPXWztJAxnjpA8chpwtVsP8VuHSV3
wlnD+ivEwugYFzPLACoo3NmbNBBCQPUvJoL5bkoMCffZgsT8MHkrGQuXtsCorvDrRu42NeCkdTha
w652whgbykKefj9pqKnsAujTPTh26n76EHzwc1cg3VvWIQZ3zwPRo5iSaaaFngDiKV3mpqKIBhjv
5hmUcqbd5OoRTBW5cHU38ZH0DyYbvOkugh6XKfFC6PpPsPCZpgMcoRap85qjEv5hDmMkCEyG7hGe
jBAi5j3r5JJL4DdhnJ46zfh14mxwPgV1q/+ZwiGIPvcIR2NXhOi4tYUn3DHbk6xNlgNkJJBZLz6f
wVUO0lGh2IY7dr9qtvQ7T7ei3U16Tr/7YZeoI4AhMOwYZCxFkaEC1u6WSGUfZa/ctqCDrbvcGWsq
8jBrND9I3cr5czhxu36nZLT0o+Kz+LEsBDmHUtSyspfjGOeJiGT3oR6TzhU5ZQlIgDEZUEyDECEe
ABFr12aAc9HM/GL2Gp/gRThy/iOQpFc5egNLAO1+jY5C4S5sfgHyIQ2ruW34F214A4NedJfHZwmN
8IDDGs3zJwxTz/JTMHaWPjWpBUavGevUnqJRJgAqJE2dThVoEPN4WkOBiug4Je1aADmt9d5oCJA/
QveAzJ+dVLj/IE0fSEkivNpwgEAoA+Fb2bYMBncZPpjADtPLmE3gw+Y84K4+qYyqIIcwe7jkHV4z
a5UI5spiFREK37FK4wGd43nOxjpnrr+0UBcx2EjAnjqxREUR0H6IBQGD8wBJCZZ+ENoExO5M0vCk
xEWwiL9CGNFlnwmbJCkV6KVx4UyudVFKn+el7EyiH3rTNN3BtlGq/6q9TvBHh2HQzzbyG7XX2uMv
PjBiuOAp9HbQImaEsS8be6Pbhyxcllx5k8cKyNb3X4lt1JBHCSXzkw//8j53bavnB6il9VBBQ67t
lHghRDbX7RwmH2IbiKkYsyVMcjeZQrWz+G5Tnq3DwKoQ+gNzyf1Oiu3WapF4R1w0Ox6Hy3qw0Czo
jnUz+Vles8BXAPdHvj5Z6isKQ6HORYleUgPz+p4NdS7IVsmgq3T95yjGpiho3TWA3YSaQBrftbK7
R8Xd0GJeUXrIYwg/fdnQBUEeOyTgBwdInfnZFzpwcx/nOyuyMRu7Y98ngfNRuD4dPuCHjM43vQBb
eoKSgiG7Hhs8vkskB+4ZtZTJL/Gp0yBfh3b9GjUyruHI5ZKQIFqg9F0kY2ijItF+p3EG6tqPil7P
Y1R2nWeHEptez7tEM5sepDUTLx1XSfpcx54D3a2ZzTZP4U+tIbjO/TEHb8ib4J0xrurZeqGI4JpX
N07eKxDqixF/TNzZiYb0vvfg2vOAb2f43Tp0qADrTHZfGvAQKQ6VwmZt5TB8mRnLuhJqLSrK4Y09
/lCUtN+aNKndXTJBnXffwualeYDZz7jkpPER86mBdWeZOpDJPkDaObGANkVjkrei51Pu8CW29wCj
kwWHWwivskJQN5/gq/rdVUMItGXEo+nOHY0JIeCTDe5HUUv0K1ojLMkpR+MmB7XCj3PTUb7uDBBd
0Yc2nSy7h6jWZPp8XpzAoLcKERa/CAmbSRFPS9b+YuEcjkCSZsAoIWjVKk8lSad9FIjgKAYgltcc
ahxW5qnpgZ+lpl6d/Si7cP3lsbSV+xhC5t8XEcG5IXUBr819V80mV1NY97nDwDM9APxO/ByksR7m
83aNaT76Jvy49mvf7SP8wpc19sT4Xa4eiK6FI2BLXyB0cLF3uaBfqbt2AhFoXfvnZmrkVqVr5w7c
ejg/H+D32AK4oamVO4ZV2E5Q29jcMXLICmZ6tPntMpnvA5AyZi+SSNFiEd66FKTXmf8CluzcfVhC
VsOYREQdbYte0NkpG1Tw06OIhuDbqqOQHyOV2MeOsQaWq4DKLV8UBa6lmtalnb9NsSVhvjazM95D
UzLpc+oZoDuGNCLjDoiqlh987TJarlLBtR3tx3m9rzkgSN9ghpEM+xGtVVrUcwTJYB0us9676Tik
pYbmln2MApl9TkLWD3e19PzxxaCCGRe+jOoBJkp06Aop6sApYU6bLh8aohnft066Og+4TNS3xm99
r8xES/k+RpHkN8pIjJQjFhvt7Gj26ru2WZV49FnSJ9/x/EOKEExJoHcAlTnzydfc7w9NCmprsY5C
OTsTCd4iJAWiOQHF0C07qMmw5G6OtMsLYZrQ3zPmIhVEt2NZQa3vlq27jJ5WkXbwewAPNQjXQyj9
hj/5wSQoyvPNMt5n42C9KlsJsFi69+AlbbH10VWwqh33xI36uHS9Vi4wR1mRvijmN19Mim1RbXjG
OHcJKms7loAC9sCacRn2xuvWMJ9bQdqPdRDQ09QlniziemEIG3Vg+UPaeLPA4mhV3/nD1nfDrReQ
0u8gvrgzadI/a7o23Z6Gq98dQg9J2L6ZMzFXUiG7hesMUc5Lp1H7LcNxJE6b09SFj08uPJLVK8DM
hNufENRjGQXPymksFGpbMDUYBzYw71uwNvYONM8QvdKVeUUyQbqiNF7tOF/CtW5+NQzE4heHqOGr
V3stnKLdyJrxLoYRe/YQESpsRTX1vg1OCNzXZq6CpHSMa7NHEi7tU9aFAn+974ePky+y7L4BL6nP
keCNcrdBz/u9rCFBldMg4hkuLjl/iVD3qzxWx+y+XvVEdwNWpD0Yjp2fQyN50BCijbrfnnYh4Adf
QhPeCXDXPrtIwJIcWzcy5bwCvF6YmAXOyTEuOIiBEkDSQoOy3nPXCWxhOhL1pZROP+WcDwgDfA1V
BxaQa7odQTjOKt8b4TMl6m7u72Ps+ylfvQEivx1MK58d38YpEjCkvycdeCoo4cay2jxuITeDfwU4
nss4ocVi4RaQVA0q9WHuONx/8QHSY3ehbPskdyyiz4NcbZzloRza7ZggET7gS811ibLO4j2Irg7t
w7SOUJo0aUBgSREpg30GCD62DBSMEIlGo7oKcn0SYnOJnkTBwrq2ObDm+u929RMNpmJImn2Npvqa
xwYyRPtWdSCC6EUo8gFngS0HNRM0gNpWobyKbt4qjr3XGH7o0K/HzURhVtgWczMtHwLqtexXrdZl
Lr3RYcQUnVTqWTSt+mEJAzY1jymEyBEIgil9EHEA2h+KqM7MSrwlWb3X4bg9DsW4ugT3uF3oY+vC
qmzvavRGK+vj0XVALSSrnzIkVME+M27WlC0UqkaTAzpWDydDA4HcCzgStnOt45K7SUC+AyiOoEmC
MvLpSk6LGJUqWTeBfRcz+KAW+J+78dEdeh4ckMLx5QE5IyhNsA1nX0TsT+jcsmQNX8JW6f4UM63M
zmdIUb4JCJ+HFr0BJ87+ZuikTaeAkshtSj1zCkCV2zURHnqsccyQA0EhZ3QfO1Bkcy+mS/sbyMBV
fXj7jX5RSwW8MkHLCWXUrfsEP5OLaseAZx3xHDc+WE3k3yCj90eGMiegn5IfVwIP9rZXbPf2oBcV
j38HBR0dZHEAWlEoPi8L4K1nHSnC+BCAlXKnY+EdulbwYrHoYbw91EXZ6N+h0IdA02izeb/ExZMw
XKawWeND40F/vvc7BxwY1/0/TAglx00iZvPCugQNWskJnAjrGK4zCL2Lifmuy2a670e7fHz/hGBL
C8YmmoXuFUvVtNPoyT6ND/A75I8KfKKqhmPPDTjF1bKlQDWhhoo7H4rLsKc4/0IK9eDZEcDiLpz7
e4c6dZlEN2F9V/sghagNGvBAWqJEiqLa+SgkhU9lhvfsYUpF8hWUubqkKsr2JlS3xMpfG2pTCNq0
8YCjuUQQugtkY71MpIdm0PUvv+4sA0vCo9DZgH7VjU13PRhAtJgaehRQxAK+/nxeqVw79OGc7IAk
bT0ssZP+Bj9PFGSCXuiNsa6/FMZCSxBSTmhboiZ7PhaqGU480jg7YPfLKTcjZy9CZexGS+v1YUJg
/9B932p658NImTK8W4Ps0HW6AyCXIdvFC/y95wiaqmirbL2Ijc6VXUQjAF+AfPDq7KDDye0LjaZq
yZZpLmWrhlt67q9MCc0Z4CyxvYGsugwNGZuoi4oCpkQU6q7KzKAkt7foK6+OAq4YZAGBbwGy4nzh
SNACdi+a+rCIEOW5RvTN7yT+f5ydx47cOLuGr0iActhKFTsnt8NGcFSmMinp6s+jORtXdaML/jeD
CfCwSDF84Q3tckkZ4+2e49MA2gYPCH0dda/TccrJbWFPUoaP88ymTdvHG2EPw2HSC/sCT/2doWjj
rL2VFf4IV/N0KPQhFAQYO9j3Xa4whnLmyMiI8ykud/+8u5HmBGUHyQYIqHE+lPRUL+ekD/ZNPwSh
Lu0gopXiRR/fqWf9IpCDMIXZclg/kEnB0DydUOv5Y9d6It77vZ/EX/K+9vX7hhYDwWmsRhBZiySl
GxBT+JVqa3y1eKZ2ybLx7bLinA2ekAuRs4o/yemvcOZas4x8CpD457ptstHGVsMKqI023e7jCb/d
lKA6sAGEgQC5ihNwOhQWLHlBQh3sjarXh22qCr1CH7y2Lj2/78wJEC4D0R3C8+IctBN3Drbxeh3v
nbGiPu/bYg/MwNog1HIJtvPOUNztQGd8FnGVJT2dU8/FTqVA1/YI97UHWghflU69tFJ5sPl49d4Z
CTl63ivwOiv04OxDAdTrUHtrk0M/IjVjBI23hWiK7VWuqe2/D2XbJiea8TAxW3/KXx1nGctWjIaZ
HAq7/1r4BXF8P2tbLrNL4Pd3toRPT4h+F8OBqjg71KlGBcXC8OSQ2F0fdc4yRnagkgvzOWuurSdt
tcuBO0jQCYr4rIuXT1kDRw/QY1PXOw0loTBI3V/1IG/6WjQXvtM7U0JGI1iXj/baG3SIY4lhhvST
HtJ4JONSifvkj1Nwobt9jptjTjD+wV0Ejo18DoXk02+kmWnvaHWn7W3NsisVymDKivtZh5j7sFCc
xT497yS1XbXkbVijf/WUdzjOhAUOak5IsirKfZ26KGDrA/p038dSeMYRLrofP/3jduKBICJZQ34Y
PhChTn+qoRJNNBSUD5avPjciB7sjqq8CybgLN+qbpWfhuVNNwPdkz8hCnQ4U11LrhqIRhykgM/Xq
3t0Gg1Vf+MBvdtM6Ck5wmAGwcyFln45C/WURlOPFwVJmN0Wa1dSk2hIBBhp2iyyvFn6kfeFJWj/n
Xz1NohJCIF7aVVmVaPIcyDu6TYnMeOaTMeVuFrmB0q0NlPBpoeYyJJeu6nM03n/jIZQEjgEK5cq5
PZ1kMBm0xtzF29u0gm6zakquOjoBfwD7eP7WrrQMV3Yqpch+Q1vxDkGQ1SqyNC2FgdDaF6133jyW
PE6kbNx8KxsRe+HT31PFGS0OgIP7OYu/D/OyN4V25STJ12QqbrLO/Wy1HiDZf2XwrdEgGRYEfwCq
MBDOx/V7SwR1kgSsQ2MYoZEIK/Sz2I/GXjcO1ZgG10bQZ9dlbU6PxqiZX2K7cl4+PkBv0uX1R9Cd
whAb3gdwp9PJp7W0bfTGAiIF0AE7szUxkUSsynIOFaVpatBp3T8UaaXcC0yxtycKWCrqUXDzeQqw
HzodGZGl1oMDFewLo22q0Gm8OQNhhd7SxzN8dxwuy9VDbX231xX468VJa7c283EI9s7QeT+SYhkf
dZpwF0LI90YhJoBGTly3ehKejoITbGb07K095rPeDXgrxPnL7N9ssMCg8bUoMqwQIIIc71zenUC1
9M2E3GghZqNeJQpDbWpjUpegN2/vBDK9lZ6EuhixpH62LSYnqepmIsgna84iYB7NdeCNVI4omW7/
/fuQ5wGpWL2ZiKpOV84OCm3MyiLeF16XfXGrvtg7RW3u/odR/l+LEkAsuK3TUUTfxWgGpvHektDe
wITqh1HLL7Go3t7fLNtfo5wtW9NNbU9CFO+Vl4l7sTj1VZNSkB8yzbwFUuVdWLv3Ti+ktZXdyceC
fnQ6K0S/golqEBG24Y5Hd/G/F62colr0aB7NV3jqXSLMvLPPeZ+AR/HgrmWUs8vS4omoQavH+ySd
+72vdznQ+GC5UMR7Z/v954bKLkeHm6j0dF5lG6P+kjfxXovpNnH/BQcsWPUtu+OSAP67Q63KHCBv
SdbPqXhqUIQN1oj5X+F8msWk7xcv74h5RHn45y0ItQrmE05WZM/e2RakN44eBN3Q/dTrXTiamrWl
wev8+0ZHGGcND9FC5X49i4iAdLpzkgtI5+XYulHsJvGNbS3GJWPUd9ZtpUsRJHKzAsI6mw3NNoXB
SpocnMKu7rW8UtewbINoHnvx7eOFe+dUrehw/DZtKlBUCU93g1U2Cws6pIcRXt71EM8+jXOtf/JL
d/jmeF13qVa4HpvTiAjtsBWXz/xWUuTZgB3vpL5oRXpAG3tqQtVaPt2FLrWbcHK17ifRbOzvauWk
4hPIGq8LZx1ngV+jN3Zii+Kt3uZhE/fVvV9blnoYQZO2If4xhRNCOsYiUXjekISL30j7h3TH+HuM
/toAOgg94L1M5qHZ9LTX8hCjNdf/gX0dxhp9YejpXaxMLhij6cdhn9DO+hlUmMHwsHWi3hn9kAZb
2LJ6G9lJPto/nF7aelgopRWRNUz8AmWpfowSleRfRNet6tSBnpV7Xytt+8L99M5tgYQL8Dc4jKTL
57Ic3dJMNir96SFQaf2kY5G+gw/7P7yKa2iOyCdZIkHz2VYcJUTZcZ5TcrDU2VJdqaJ2odTx8S58
dy5/jXJ211Ze4lqkrukhNvLvoOKmDQiof3Oi+++Bp5CxUhFRtQKsuR6Fv4KVava6lOI+W72QcMb8
paFBVRnbtF7GC/N55wBDv8DEDw7sSlU7GwpZq9muyhJRQXRoDrlDjiGxYtqbhO7/PBQkj1U0n79Q
PTtPKAV6sGXmmtkhT5Ns6xXasI2nYNpZy+ReuGTfzsp2CI1WMVZaCmQ2pwtY4nIBzDTIDqgRW9HU
es4WQqTzOFy2BHu7IRgKTDZAaBDt1LdOh8qBEVitk+R4GQOD5IVuQ2MMggtH6N0JoVUPL5qiiXEe
WLYDuDgra/JDLLKELReMkTlnn3UATRdejrcjrbUMqJXIA1E7PH904SMXFjlAfWg9BcAKY615AK5h
KEkjL9AvZdTnw/F9ML6gAI/DDOmPf3aeVIKFmlsG8b7y52UIfbM0i0OWlAlSqfrqbP/x8T0Pldbh
Vt8qjhcqGPp5tuU0Zqt7sB73rV7pUV9lzbUhrXLTAzvZdz5W5b1e6hfimPOX679BOcz/rSuGhWdn
DBWYfCWXaPt+NtJnzZM9gLPOPjbWLG+JcofNx5Nct9zfDxfjrS3BlSlj20z17CaM02JeksXXaA6C
iUSk77cwjdey7x6UXz5XsdHsqlwdbdx2Ph74nY+5igBz4OBZviXKQOiO7aRekgOUsTIIK+Rln2a3
rfqtAgZ46Sp+Z1kZjWQV5UGqldZZjNOOmMUag5UcjARdRagXRPRZD6whKaadksE8XbjAzo/6uq4o
g7FvIPaSdp3lkK6XplonGDBpfeC0fofYa1ldklR+fxSIRuxReq7ncY7vt6KaAhsC9YxEJGp23QZ9
T+dCJeudxWPRiD+plpHgnRsrGBZ5nSPS7OCi++2HuS26a6TokpvUdSo3TArH+ffVWyH6CJ7BCKCf
c/a59Bmp3NbuGXEYqvsB18SrIjO8l3/egmvLY2XNOUi2n1/HZRZM/pwjkquVRQ2qPXHuZiRP9iao
3O3HQ71zl9CgJBHnrqS7Ya4f8q9XWusM5cM25D1DQOcpTRv/0HBBbq20i8twRhh7Pzqtc0Gw4u3h
ps4MD4a26BoInx9uBIsCs9aX/DD7eg0scJCmvLZRR8l2qDX2/ZVyx/LnAC6+2RZGN3ob4JpufGH7
vN2kbJnVbJ6gn+1zbgSiMs01hrQqDoOT1c8KyNfzOA7N08cr/PY++W9daTr7ZIBU709XuNXa2MkM
OzsgsDaiy5IvAH6FeZfFwrsQMbwzISIgg+PtwSGhAXI6VJ+O+lCbXnaYxPSrrvUWxlj/j1zvVV0E
CTKKizDgKEOdE+10Z8i1DpnZg98BqNQ8zQwbVyzfP161t0ebhuKqt8NNvFIJzyISCiytTRU1P4Dz
yx70MvFeNWeVuMQxwTgGZrJc2JLvDUjxlAb3KreEucnp2tkdjA1LzQUhg5PfmGViXLUAnq7KLh52
wpvb48cTfOdbcT2igEx2yxE/rxkmMzpfiTaUB6cR3c5UkEbMzFAXlvHdUWh+QIxEOgx12dNZ5fpk
WBUSe4fGl02U5VWehuDtii8XJvOmEs6uoGO5mteCfIGXf/Zcj+Zk2S1KEfsCbYzubnFKGe8CLWvk
S4PU92+Nspl2PbR1fpzizgwO2NSI5ZgvWpuSbQ+JtdXwq1xuVG977WM1zmYJHD4wan42ShfuNsUs
I9ivwzTbOc9USeAtg5+SfS4jUzSQWoOx9du92XedDex6xdHVRdKKL3q8apElbry4z7GDQkKYmLL1
NsNSevMRCp7sbiCwTNBixyVNn2w7d4sficA9IkxG29CqUMLv7q+RgfDSVxA3QGLySvrzPu99bXh2
HLrBG6fVgYXlcTvo32IzmedtZ6q536ZVhkUmDdYKaYZcNI8yMDIV5aY2Wk00AU1t+FO17aU0nKbR
DE2nSYwZ9ahOZQdRe63/O08aS24gBncGukbJ4kQ9Hp9ioyor7VezhBmtn7Ku9MfUL6xuI4DVqWsY
5EG5L7hjvY0UdddvAs2prJfCDeoAmgg6XRGdoCQN1SDnaQz7fKySO2qpln7j6HCsoiYwUWhUhRI/
gmqoxvtCNr4Zqglf02gQXfN78mj0XBmLNlePne+P85YmolZdaY2u4k2QT84EKAULmQ2SFIu3Hfw8
4861417ctlrljTtNczXzQB6lquc5oW90jMEm43G4FI7aKCCYzfMEfc68aVOznHYlemjG13oZPITu
GsBd8x2jQMvS4f12PzV6ju53C4QloYdMhNgmhQlGFRnwGt5HP6KaAJGIyzoJpWeM6g6MNbi6Bt1y
pGbLIGmpbfDYpiBPHDd/MIbZ0lVouUMtwh6xsxVeulgY4vZG793mc1d6W4j6jbmh3FKoh9Kpk+C3
uWhJ8Ni2jdE8BpaUJUQNaRUu+hBaXx0KV7O9n33qYs4EAnTofnWaU1szqnLpBHa3sQytfoYIFfAB
/GZQ01U9jFZ/BbFpNm46WB31vkSPJtnGzQid5lgQuZqv6EaY5i8YLbl35+JfYR0aYZjjp8mkPr3r
tBUvm5aTob7MfpcPx5LedcZZ08cp34L18JtjnlhTCp2mxZwxHJKUwwTuOq9pppldPf2hjKbMTUuc
1D/XWuxbO3oFIn3U1sr4ruoTCkAp6II8StD+Ic1Ts5Hv6mmQr5iAdvV2CMbUjdgzsgtRbeZWipeG
ryL7ui+AsI6W+BZPFK/Cxp487Whq5fC4uGL0ihBBFj9Woen3Mrhf4M74T2I0neRBb5VpgFYWSs9w
fl6gAYWyKxRBeyaFc6fDaZ4OtZsq8xWpFjUDxZUBEN2xXP9PAy6nGyPL0+FqEnqGx4k9OFApvLn3
99LKvADjOmgJzw3hphn2vZV9a+pxsFpkz/rB2vm2mf6gcoAk7GL0RXxYjGVsthKOnvqCIFWab329
tB3Qbd2I/U6VwiTfGqPZe+hqwvfCt84e8nvbbDULmpbnJ+1Gpq2bhxZewuqHgm8/Hc0KR4DI9kSH
NTiGvJ2xySC+G1sVJ7HYZQ5+Ha8S8m353Z/1bIrksoLHQ9AK3m+j6sZKQvXwVbYX2WBE0uqPjqnA
Jfnt7G8tp28f0JkwIM8MbptsateVwSYHKt5HMJL69jFHvv+aOqAqtvD4R4kerptnN/HcLVm4aF6R
AwwLxuHRX5RGkQ5jF+120OLk21rITbMQxc9uiXgY4/5PruXxywgNcrpaxBijnMf7IkW58bIqtSOK
m9LvwoSO+aBFxTwR48NHyYaqQNPNyXU4x6U9Hw0bqtqdO5uZ/qlDHpENEFcY82xcUWjQewItbyUi
HHahuw+srLkc6wAK1TPe0476MbWjO2yE9GtAyEOftmPoS1fgvx5UrhWJcVAC3om7WF4Zda2FkrJV
Z31+ky/x1Gih3nTr9W0KF6Q18NziIUPKAyZcK8oftSpkUoQi6YZuk3lDkx8XB9GUTS9hH+awGFrX
uG5jLR2Pi126rGLTd0KHNybjwQ89LTD9K30xofcERVW/QG/I5RWU2R6WCCyHq6qddO2Qs6rOrpnG
dlUIYhhQ1ZbxpQ9shDmnpoQUF9h4826WkRFvCx5d7S5L2BEQbnR4Rre+3TnmVdsOMtmjfel7P/Ii
zpc7WJiy58VqoTUcJghUjRVOkmD3MXaDGPGbIDaf4IZQPEKPcfjsS9v4GYsYG1DByxRHPvpMN30y
Vl+IIdKHRo6wgTvMotqDlunuF0jK8rUVYpoiqvSLfZNWaGlgeWHIDArUJP/k7eL8jlG7BWSfj21x
ECj3cy01aa9TIMCv1hruCs+e5tfOkLm3B1yX+BjCLQmnCNMy12OZ3Hh8AnxuZdf+YGTI0KOa01T3
SjSTewviUBa/StnTkwjr3uqqV5R1vCrM3A7ObVgkwjUljM9uqfYN4M7qKYUoMoQF3Fl7P4rSMZeH
dv2H17LOCySitLLB3pV9S7C+C0Q3ykj3x+SncGNHRJV0IErkPQJNt1prDQ9GT5X+SvOyNlnDIacI
8zYxRyILIfSNtYzOD20aMtGHUIudn1i3gNyXQZk2T1rsNGXouOAlb8c4XTHrTpa7fyCZGC+cJy1+
FbKrsi2Ovln+pyABmyIB3Ptf+61EgqgBIXayVm0cCACnIScRBGp/HU7nJq/ipnE0N6KTBGiutNzN
hbCT/9Vpjeh0qLPUyoCugKymLg4Vi3c7paX4pvvqUuX/bYq8CreQhtA9QZrsXOQZ5eW8mWZZHTIc
Yo+VM9IQMRbnafZF+5q5g75BVdJ+/Nep0XslMTdJsui1n+c/zah30suFOHTGtNKszDFeQz793zwT
6KqSzYFUp9GPnSOJz1me1cpMh55kp4epsstvsoSdGjb65OubedG1/yEVXnWriNRwTX2jE2GiEGUt
c5we4HoBvcpcK3mpiannqAF+dQl9/SbxXmGpwJVxUKSo/QY5KpaGsBfV2MPkcRUmml/+4FRaIebk
y/PHX+tN8sjuoHaHLgVilys6+nTPF41Nv6ZOhsMY80qu5O4oC9RrZ2X93rb+maOBRZkJyQDZe+on
SEWcVaHcJoP+H5gMhwJ/lE5Lf7BN5YYlNLwLBa83i0hJiG1BeY1aoUmMfTozfe7zhP8KxKCYvS3Z
ifsSqBLfI7wSfn+8iO8MRXi4KohQtl9VPk6HClo+17gw1BCwI4rRh4pcFtm+zht1ofLzzlBrzRCI
OZLqtOXPZqVNtRzTdjAOho1/5wS1fZM1lQilkwW7j2e1ZtgndxRSdTBdKNMTdlPJOKsrGAakckFD
4DDiBtQdwRGb34XeezBdkyR/tVIzfkwTJrotlzqrth+P/ib/X0enSQAmADgKlgKna1oZyZBZKAkd
ErLfHSk45DSCtX+tOzEKcGVKlozx1pSEHKRxSBnNg46eB3pF9bjRC7+7cCWeHzLqoVRKHEoZtN4w
jjJP58KVCPEVEuBBYmNzrK12OZb2+HssS29nj+LS0p3vEfgva5uFzchgJo240+EGB80T2L/xARhM
vasXf97oVtft0yC95Fhw/pVWqs3anl+tXaiGnmtzZdMIXmim9Eps4EQIUEgI+d0lD7236wfigE9E
nZd7A5zI6YSCrs4DbXL9w5S6X4cUxT7sTUNSx0flLsmFE/ZmSrZBqZNVW5lQQE3PPlYmpD7F5mId
QBY0ajPMHTFonZX59483+JuvhNUDSk5AZ1ExAfB5NikkSAhAXSM/dnOXEBbldRWtmIcX2IPOhVv+
7ViUIrmbOFLA/AAOnS6g44+VWzV2eZzTwLrqebjuMtVq1wrg9IXlW8/l37cGpeIVCsx9S62FYuRZ
l6YwZ1UI9IWP7VBlxlYWmen+yNqYisZixt5DhzyIfm/KuMhvZFqXT/rQSHnhWL8zX8amPeByvlcV
v9P5Liu+LDGW6mj1iEdlbjq+GgPomDB3UnP78Xd8u1+QI/TAqjBliHPn2CVSNIDmaSKOzSKT3dS7
zsabMvfCZfyfTOTZuhLAgQHGhXAFmZ0darRtkOiqzOpYKxLVjai5mTdzhfAJXO3BfxkCYcRHShZZ
G9YKXvCNLxNnuY/LObepPCSLjq+8734yVDokfBdrpowIuSvbxGacT1dD1/vta6zlSoeKlRRBsQkQ
u55ehNd47dbB+6o+NJM+TC+LPbbqxWh8R94EC5ZcW7urva8fr+v/V15Pp0xLYO3q04rT6U2fPQHm
UJKIBH5yhH5P6LMj90NG4KivSgWUoubWl58d1G2Wl75dJvvL1JjCyOAtj5l1B9qhcDauE1vxXVYC
j7mNRwEr2InRMjzaeroYDwiOlsVhpExEHStosM2o0UK1QwXyU/yUJcCeCAKA3t9nHX/2iNTPSk3y
8lVIwWzTeEOBKdVeBrPxq0g0M7o5M0oEcluTaOSwftF8+TPSOcFjHEkT0myUrJ2DVHJSUZ1Yhtqz
ln1+u0ylyJDIRQJzXzsBsRFK7FYaNTOIOMiyRZPceUnj21tnjBUU9VK35munhPpTRn5Gp/7e6z2/
uk97FFwfOGhtdYN6TlxFhkK8H5QTmf91WolWe5qdILOvuFO9+tpG1KEKF8uav5O9N/o2lZ6Y7oyZ
9PAIDgDwVWh0KbGoo8VF96dYJsoYlETtYJsJL+6iuCiKapeOws43C2mZsU2EsgpqwL73hzPKrFXc
6eNRz6t23C3VXAaRFHH8Iy3LSpDgulke4t/rID4yu7PcZaOp/H0fm8Z3ngRRsdkzxB/0xRmbDedd
I/nty0F/UvXsvmhKzuUD1q2Ots3iov4Oq1D/kw1m8jTnejejCqOjwoHYYatfOcWk+tAah+xTRi01
2KBg2D5BrZ4eulobIXI6k3YzzIODMWubDsiMZIR3oSnntok8RGWSqHQSL8W6Q5bBTVF6zk/8NCy5
pUFRGp+p0tgoxjdB/KMwyzzeGLWNtEeAB+qSwsP3Fj8qpNO/CLcZVahU2nWR3lVBuzEMpajrQsnM
cKNv4qDZuziUNy+pHszi2nNjlWySZK7kXrUwXK/T2La+qc5eyh9ukvrVgbJcox0ce7bKJxnw8CM0
pZta2Lde8NC5i7SWSBpaanyCHG2+VNVs57vSmKijhzVhQ/zNb1o//001tvqUZ8il7PW6UM491hEO
unh2A2pDLDmfZF6W2nsSXd7jo6g5aR3JbDIWMiO9XsJRazTarybGU7ciFcV4V+ea/q1aQFYdzLT2
cxmVMOLHh2DqvOanwvroFamFIrmXk2iflT8bxrNQQONo9BczZap8WtwjLipIIIAhUeWrExSzs5l7
jPOuYmq4fyZa0jKczVFNUaJJBHsCXcN3prb7qr1B9yp7sbRFzwB+sPNRV5tj92VSVTD8ycwYXPWE
CTzKZDIWr8rOmuEOYQHD3bn6iB2B3xauc1W34LFvgN4K+zGvIfxbduPke8vt8vK2jtM+Q30AdibF
pJbanUUHYnlo4AUXLzQHOI3IXJRGyPZKPSIlUrJbJ/GbeydZaIw48SC7KLViIwgNHTWCbakVrXGI
FWK5G0rZ9VElY1ttzZhK7tbTYbVGGSIBVjhYet5uqL9T4U+9zP+pa85SXFPUS53dTPCJ1FAVmI9q
Tktns6TVUCIxYSI+SPF4oBiFBlwXWWrFUVKy8e9RD6f74XqzKyNQaqhLGqNVyygze3pLNmIvMnRQ
EqnCJnE7a+MDitciDwW1/KjMtvJXChKK0ogfDAfPj7MyylLNRJIH2YZmP3hmnkYdLZNfpuqMMuyw
u6JlTrUuj5w8WZ4zYrt0a1mdfp8YNAK3lpG1d1D7WV1ZDKtMuNb+dHuwtlvbyuwHFOVqZEfQzCkR
8tOXn+2S0qh3lsY/mhYm5Fs0lX1KTwQGCF0gCbL18qbZ1vGyfE7GpDSvrRkj+L1Hvft3oSF1GSWy
xq2IvlTsbrR08j5P4PzbaOZZQtKrLhBbSM3q69igaLFLzVxSwjXbRxRD2l9dJpcfg5DpF1RK+yLq
grS1ot4bXFbOKMpqo0yeB4o0HsXVTHd+Fl2WfM3RccKxaoCqHxWDiQSZtsBT3tC69tNrxXv+m8sT
vSFQXcpAQH0y6L7B6xw3mdSbz4jo+MGu6JcFvoxIP/ueFlebbFLkGfno56BfZZkhbBZUtKdTu31E
aCT4rqyuNqMJRbbrnm7jAgsmba+ywByxqimHtoys0lz60AhilaHH2Zk/DAyN+NdtznqmgYaZdpFj
XofbAUVTALsATfaK7kBMwriq6Zhd5gcRIcoCwsV0UcDGumO8juccJrtaJGWqLJchqwq7a26G+leZ
6ZV9LFxjLKLBrUHr1qQY906BCfzWKqFioszm+b88szGRCJp1DTGnwaMJZ1Lrwjmj78C0SckF3GYa
eNsgdpxNFiuJ1c+QKieEotp8i0eAOpSc9eJ3MCjza6ycOd+W/TB+lrKjASsbL/hUJrP37AnkH3dY
nJY38TICBvTbcewi5AYIodK+piukgWL62qP/xN+qGn24pbdQq2kTY7qFUI16F3p880GrA1YGhifv
r+91/EYsJUS2GRNMRyNKWL3Be1ZPfsgO0R9b221+9QlvN+ig3KyiGM0cKKK+Nj/y5dTnoReOFhp5
1zybS1u0YedRww1x0LFu82Typm3Q9rlAPWhANq8GOz7vKriYn2vLTmSYKzjI69VKS5emS8vFIPOm
RCDJTO86NSQTt0aXPuk406R78gbnaPK4W5C0PUTBeoXn385Fm+a5bDqvQnWjpHMgTYE2FBUXLpop
p1721FVVtQUwE5ebEvGu59ajoxgSfFplNKnZeULJRImNp1SPIKFm115Ib8X6oi2cEKY+Nlnk93r9
Ws7uUGx9LTZ+1XPtdxGkfEnzI14g5RgjHdzrrp+r7xqZDlryMKA4t7Gf6dvZ6y1WWJvm71alG3GY
unUdb8FIF/qeNiZyIWju0dMr0OwswjKdeZZxQ6nG0K7dBS3FVjRXdBlmVBEVvpVRLKngRiXl7acB
ewea28DVb9uUfUth28HnKnDRwdogyIbMZzN6+JsuI2u2xUU67yIMZowqmrRh/mMj1/apS5T2paJ9
/CDsAN9ZwTYcwi5wlzoUtZx5bWXR/qasO/7WqZ8F3Nm99dpgqlde6brQzX0qZXNj9QvwdfiDvJpL
Z9NGcmMX4aCyEdUzgVfzqSpE/9WJTWhvllHKxzgWrdhRzfKey1YZn30jyLxQKsqEIcQawty8mrVn
D7jBkxTT6vDYFUh4oPiV5vj0WJO2pX5q3SyZ7fX4SqApGdZyEQP9rIVF6rqW5kXsoMu09kPbq4L4
eLzPDBEkIZlm8ZTrA67nzlSZxmFB6rXaSKVNLceDty+ypGv+MmeuwE3TLeqrG3TxC76iQc2dTkwV
DouZ1ZFtQ2JDnthozT0ZitIQfpucuTogjDpk+1ETnEYwgNl4aKRTqJ+j3SADSQBua4inptJ4iefJ
8/fMtouRrSzGZccqldV+qhKklmjy8BDADe/ir8A70vmewCGvP9sOng5b4U92F41Bl083DXi5/hHu
M9LCri7J0hCiLW3kMpOeyzsc63zwt6uUYBWlHcbUnzHHbWmm8578dONgiV/h2itaNiLWBAqiuoLv
I4tugCTJM3ILrM9uEW3rPP81TklHd1ZjDmKLk2pbXI2JS86rkNVYdm5cmP6NTYNv+O4Mfq9tdb8w
g13do+n6E0LdyBIY2gxYSWAOtxUMcoxRXqu/OsKPp7sgSbTluMyzMo+G58yfO/ZP98n2FgMVrwKq
U3NbQZ5170CFoMU9CVPbskg52prJFIsx0jqZB8cxlkF/7fYtmY7ia47HThmiuFaaUfphD63Fv+mc
QJgRPueOu8sKWrw81zXhJuyPJI/0fGymA0GEpyhQNo3YGKRW6odr4k37apvDDHiCxNa/8QhAP7U1
PJW1yyl4LGuD7CO3a0HSpqUeEnHE7snLqMUSlrpG+lJHVV339asDixotMitoeeOSbOF5svUBX7pm
klr9fa5GKKkGyrnBtU22at2V+IgggTqb6Orq2PBpd7lZNoTERo+P2RSmaAUG2wkrxvIouC7lnTFV
hH6W1ir/Gic0hasAWo5W80lZUzFvWiMLytCMndq5Bk+Tdbu8CpzlAJ3IEUj6po34VZkZklljaYxL
mDgyNiKoLna1E4DW8R9XpLDPpd30M7o0s+feFUXjjZtlGiy1IhmW+XfTTiD9wknMfoUYgLCR3AY0
5V8JOeXttk707qnrtdra041syGT8oi/1K7SAM+2O0rPBD0W4N9ghZpanKtRlFTRXrqiDS+7K75R2
uDGB4lNwwbftvGyGQE4m0MGpjtkoxq1I4jji4H6iENofPy5AvDeSB7GAghmUMKpnp0UkCwG7kXpk
dVRGnd4a3vJ18TIKHt38+d8HQqpotSsFU0fv+XSgDPtOQ+eKPtI+/T/Ozms3biRKw09UAHO4JTuI
Lcm2ZFu254ZwZM6pyKffj15g4WY31NAOZnwxg1GJZIVT//nD5Ieh4uxL8Ayc8/FGfH2obUcQEFCB
MWvCfmRE0KTzoaTMqJLLvArc0jUfkZu4fpZ3L27dy4AdRd9D8vjz+pCX+Bh8dF4jfQSDfsUF65KC
quKiWgSYnti7QY8Gdo5Rf/PH4q5E35Gil34BPbrzB8sUYmw7/BsJ3c6TBNPEPj/FIGXzTsea4AbG
efkWVyAfdd8K/mA5sc6cf6jHkYnWJCq5ja1YprMTVoUTRKsO3V20dBHXvtZUMamL3bm4MfKVl0kz
AV8CxCjggFu9htHyYJkcqsBmP0u9ogWY9vrG0d4YogtJlk4nawxPq3WlXUjSVcPCBm8YgzmcZ88I
oXE4oVti2hhmNwDUC3Qf3BTFGGc0QC1rbQO4mzMEVttS5mAmJ+ePlIXlF0NlfR3wUmZHrMe3dmNW
kxC2bEB39HDMzPOvNw55rWJYnwVL3GifNFbaC5yD+gfJGOlHMWfJjTV3+c1gCSgO4nqaCi660PPx
yGhp9RC+bDB1Qvet2nY+1mVZvrmdwChUsWgWaNVRvZ+PYpVhtUClyYMEziiV5pwbjqfjAQ2F0RXl
LVuhy4ei9U6YASwmBCdIlc6Hk410oc/lSaCTx+LuY3do/3MKp3irLwYtaayT4LqvzgFsjhsk36hB
eaGzpAFe+8KP4o7zDJv4fdFmyY21dTEP14YMOffGut+zTW72xjoMe2yTpzQQRdXsMsMdPqlq0+1G
K9FfQte5ReK/PF9W3R9+SLg+sGtt7ZKwzTV6XHPTAM/viR7qNJVeaJXKQ1+U4gaYfvG5WFtIP1Hq
4PaxSlvOP1ekt1hfkDcfDEYy7Yn7FjvbIPb5jVv9qp2GmcFRhvuC6mxmeswdMFEVCsQRR8SfdZjN
X3GqGW4FAl1sv6aKcRFiVtrTbFDbABQyDBNtqkwlCCe0MilpYsGQo3HF8zvDtRlQP/KmJFp+v/Xp
VvsKjhk6W9AzzM0+5Wbc46yka4O5d9sDGgPbr+s8ubE7XX6p9ZjkDcJKhz6zfYd8QwIm4MOxO+X1
sZMAX4Qj3yJHXBmF8okXyM4ON2h7gpUJ987MKbvAMMSwm4fe9iEUdLvX39jlh1qPDoaBcwlsvd1p
i7zJgPaaLlBaaftpiw3plN1HUXbvQK7189a4dTJfrOFVdrS2VFX+WKfJ+Ty3EgP0X1IK4mc/Pxdt
0x/dCG/ayg71oM+q6UbZcfkebTp+iCHWac/+u9kzELmRH6GoY5B2buTbQodrN+TDm98jmwRnFUQF
zkmq3vOn4uXpeC7YfYAoLvpjJzqdTJxbosYfRs0x7miVuE9qWRmT9/oHXH/wWQdurW/W7YLCCncB
c/M6xy4cqlHmiBWXav6j6GO97+NyuVdmtbibaYhGfpOl5ovKNeD4+tCXb3YdGg9KZjwyp7/90H9q
LGxz03TpkilQXMrGvBzmQEtBPV8f5WIPXh/wbwg4CwF93GZNx1ncamuKSJC0Ki1F/Nke9IYumNth
Hv32ofCmQd8EB4oos827VJ2iJo5HTIFW64anSNnuZychgDN0bjWL3SufjWqACckBwwRdV8k/7w7j
Dpzk6xTCtZqn39ASRjXtKUtIH58pqzxikxy+V+3B/E6y25j7StRXN/zLLhcirX8YURCIeL3QRM5/
hb5VsnSakzmYYjQBB5Ispuh7roDH2YXZz+8nOjO3Yu+vTRnnf7caVNqovM7H1IlQ6QeQ/sAxwD2U
AbGjGEr7zUseIoqFWRP1yMpL2jzZDKRB4g6jCNjx+6pq6Unm/cfXJ8uF/RtFN6xGbjLrSUBo5mbJ
2/T3SnwrxiC2Y4TZpejYxUJznpZ3oFDG4BV6r37AnmUml71VcjJ9LAuvu9yORHdQAbjbY5i3yBPi
qp56r5ctUY1wpdX0llHHlclGFhkljM15zEZx/tYXkTQGtP4xYCJPz7Fqdb/zakxuvPUrU1pV4Gkp
sBUpmrYXn6Wj/RZXzYShExb475nSkeVnmKMnOz3MreSuMZb556ThC3FwzJa49sp0wluQwJUZBhsM
9AHnUIjC5uamrqaNtHtaKdxlS+eQWUpzj21pu3/9418em+SjWpgJcVWnJt0q0iIs8sOiSmRAvVF0
fFglUX3Z5mSekEBUy8cYU/z0kW50ditb7toDsmxhCOFqDAl6/Qz/7BwZ0SPQXDMZ2G7b34MuPrlp
0d7QqV8ZhOqGQttYYRVuReeDlLoWTQQIyCDv5ubgxGqxbwQ77+tv8XJrx0WWw5ktcL15XRBmJF3w
qJpR6vUUgzuEN3bq2a0amnvboXdwo/a9GG69DWnQgFb6+ErePX8ooxiB6xzDDNRyLHFsy7knJ7Nm
nELEgbd8zi7OZQZD8MlFlimCgcjmDWZlOGKFottB2jj1nwQ8uTwOfeeIO2Vks98hSRL2c1+p2YuO
aZ7uk2Ov5n7RR01NI8rMvsVoUrnkzFFcvOc4sOsP85jVn4VmtL3fFFn8nJAiIr2ZTneDhKonsexe
67Os9BMwnG/jMiXODqy1+EWfLy+C3M3zL3ps0nKaIno4O0yxYP6b+jxVQYvViknXWsmSTwDkRvIu
pMlTHlpLutHXBeHPb2Ppc+1nKKwiD4aSMPonrXQ47xuE3sNOVCIhOKUwWXEDtwyoIhrl635Ywo7Y
PhWs1BulPWo3vurFUuRFG9TjBBcjt3a26YfFMExxSh5EQITSZ3w4DbbT8UjCI7KvnPQVu25vbHTX
5hE7KXAjn3dV0Z/PIzMxnWXsGyugczirh87OMBKPUM0QD7dE45vLLFjmlIiYSMNM1VmW58MlxtTm
M8SNIDcdDBxq2vR9Ef58fSleFAMMQhVpALlw3+XUPB+Eg6GPx7lWAlHFtj+UapfQT9P6ByOLmw9K
kVk31v7FDsOABijnGhTIWtx6R+Hf4NZOPHJDdJfynRHSUMeTW7vxqa6OgsIbqfcKKBmbTzXFmYsY
zVUCZ8zGDxLO1+d5im6pUq6NgtcAdtVQm0xgx/OXRwcvrnRUo0Gsa81dqpSLR4P+FvhxOe2QxHPg
qNgcU2xv/Uc1ktuYb7EZoLXV9oI2ErmHJQ1PQ791vF0+ENqXvwAqQCY05c2Us2m5svg1M2jl2vgg
fsJLMe69sXIvHwg0mPYAF0Gunhfoymr2GWn94gRGKJP8k+JmaQLtIq2zXxjrGM+vz/DLZ2LzN1mz
RMwx4bZTYYTfO8m2cYLVLP0LZMXkJc/mW5YrV0fhRq3rus0/W+fJcmi6ug4nJxhUZ3hpxpiQNZHI
l9ef5e+aP7v1cReCTcqWjKOvi1L9fMZp1OYGymQ3oNWB1Aodcp8cZhwIGh+plq6fbH12fvdSzf4L
RTOmxzhS+h9lgr/CATbDokK7zEP18PqvdeWDIgRYDTFXi+GLINqpyCOnCQsnsDI1tj5ICCPdXWEW
2fJ5hhny+/XRrrxqmKd4S7EtApFc6GK6aKybSTKalZDMRo1xsPC52b0+yrVnQgWjAlnYXHK3kSVD
PFRKFnZuMBEpCOUrVQKJ4hsi39B7rw91eZLhFAkmhfxA5XG2xodrvUC7nY9qGmlxdCjAvAW/lFPS
KsSVkTP0W09uLsIrb9EAZAJfwnRmFQicz6SqJoARrVkYrBk9fq3kBWGc0y3z0svjRaMcZ0+BjICB
w5YnHMOx6lU9DIMYeec7orSzn9izY5A94ofYgP/cOM6uvErKydX/W6WVhszt/KnqSYaGiZVC0EeD
6wkFab4SWeknBcxx56qtdl9NY7vc+IDX3iW+izo50yvHfqv8UcxujMMpDYMy56R2nEk5utpyS/Rz
dRRUxDhI2bDMt56zM54JhjF3YaAv+U88ZaZ93DhvvkJbhAIxC+lVgO5fOGwXSmtn1OYiGKVDNKKh
iUOeW9mNKvnK4qKCwhceSAAJmLPZxuIGdSCHmgikoSV+q5nFoSCpFkJg+ePNa+tsJO18QigmBgpR
yEhujZmZjdr/PlJMlvBQOQVkGtJGvTwU3f71Ya8+IDMen1HwCADP82G1smzqWOU15mMS/gAsUDt/
GtqGVKmpab+/eTAkZ6S0rG136PibMoQq2JADcHxgUIJ8IHAZKmA5F7uhU8wb2NGVOUhvk8oCrIzd
fqvcWxJ9gRlhh0EiyVbPIffvOmm91cefcxTgG5SFwxSl4BZRSIgUVztpiADzejiBSgrD1hrk3Ztf
m8uT4OhOebXCmeffqBdZZUVzEp1Cvct9XBjcfVG1REzSsPjw+lCX2yCdP/ZYrixoY5n350MNQzJC
ElzmYJDxf4YMf7up/rwoFeEmeXZ8fazLqcdYZDqsfrDKqio6H0trSPeKxmkOUPDpEDDwjMcb3sES
xp12rw91ORsYanXA5lqNHdAF3pZYiZOZGkhibk0+uaAGea79W90x/3atFNAlnK4AaLe0kqiuqKzm
yQgKofa7yo5/9otrwe+S1Zv3cVAdIFGbv0DLLnzLpgpSvsrdBKuO5YOxJNkpIy7vBsZy+YE45+nA
cTUBQcLS+/wDZSRzx+ShaUHYE3Vdd40RuItTejmxe2++BkFGoAeMKJX6gm91PhRkjtIuWqkHCLZX
Ww8HguSao/76NLh8IDSAq5KXV0c1YW/ukLk1jhYaXivo6YXsxsH5HufW45Ia4/71gS7nG7Uv1yC0
0KiC4D+cPw52N4te2akddLH6pzej5M7IpHGjmL0sIRhkfQxUhpTy2z5VGE04bdSdHeA8Uo6eTvAj
gfHW8oVrsoDEik0E9gpw2N5qA4hfHschRSCYMuSlbSjR1As1awnODmTbNXexPTwrQx3eeLrLVwjP
iAodkA9MAT3g+SskWB7nrrqnVKm5M7RShp5olOHGHnRlFC6sq0kv3F0baO18FHamuABeCgOyk8vd
aFalH3VQxF+fDsAU/Jzz69Aq6mYLh0QKkqhtlpKC4KGJ6yQM8l7a7k6ko63edaMa/8BdoX+JGmn8
Ko1KEQc97lftN679jbMmmbkz9CoT9q1vZ6StP2oJwNFzm9di/LQ268WBLPFBf9To+Jb7zM7L8InL
qmPtJyVU+0OEUY5AWaHowyNcgdo8OPTAYhRiBaCaqlUQyKMy66Z7NDnTfMT+Y0Bb5RZutl/qyDZ2
St+a8G+TauhOeHXm6oM5m72Ve2lVd9keedQwHwesO5Y7a1TzcB/msWF8NoSYXpKpLUiOtrDXeqox
0zLuSl3E046gS5ivBGAWOdmmcrSWu3xRczPQJaCLb3ZFS2trjpvueV6KSEeV0nR/2kJ27WNVpfQM
tbaPPk8Cl+zdqIRL9L6fdBIOCoR17W5hJ16gZMOO3NlNa35i3dfRnaULDdgfKyc/o6Y09qUNU/q9
tLXyqdN44sdo0vSMENvIau4G21imvZvkErsVjaTogJhjAld3+Obns1eVAtMcNZ3xX7GLfvg8JuP8
X0r6rERtMeSmP6aqmT9LnSaP11T6hC5IWlbUeTk8M1KtsHaVd6OhcxBxckEasYnwdAfkLmOD4AYf
q+IJIVbsPsbI+Qq6EaqQ74AuY/vX3Agl/97VUsb3ao8T6NEguUr5qtkL2paeuDqxpo3ajYcqEuUM
+jkzjQ/TlEzyjo5vc2rAR7+YXdWlJxK5MVxDTCUKOCuGdHZLP6nDIS3JLtlNGHzJo2qQTe8VDa2T
U2oaRUPqPDTNnYl3TONXg+zFnZHg2rCLYRCVxzSn2DsJTSU0lnwYO33g6j3/HmZz0N7ZUkX0I2C1
fG8Vs3XAB0yrvVvqtuz3dtlFWPhoaT3inaIvT0kYWo4P0TdO3hkjgMODuXTqcKImH9KjleIgtIth
wuAVNClyNpFfSewM5tooMX6bybLGG4zo43tZyIww5MLo8Y2otKXw2yEUkTd0eip3hOuaSDpM0Y/e
0nRY1tSWFaMoqPMhP3WhGKWX1Jne3ukt7Kldhq1yR7zzmM/MlVppfIr2Hn68GNNofLZdyeeN4N+R
l5s4jrx3W2LrD4OyRAauacPU76d4jMZjFZnoJzwi0bXxg0tDiHCiKVTE3tVhen0NCTvtHtwxc77G
fap8xIbNdcmgr+PyIRrxV/CUHL9Sr9dRQfnZ0jKfVk+5wnesUYSkaiNEILQ7VhtfcGsLAYEtmfoJ
aMjsWzkyAIoVIyF/NupcghoBZd6Xs0g/amotPmpYvqQfIsLE1M/ttBTyg8p8wVw6syEDW00mbaKX
m674hta2G3YjVDWxM6Yc2m5jRc4woJ4087n1ZYhRl5cUmhyOsT45X007nCpi0Q0i4glE1/QffUy8
J7xpJFktuOFkPOd9nP83mLVaH8eWnGmY0sr4Au04zZ5nGw7cextNwHTXAXq0nzBA4vsnnVu9NGKM
1B26IBfauDoRF9+QcvA+JQldObhYqn3vzDkPH1XSI+N9yjqWP+ZRnQhmK1nu9yOesehWEf51D0M/
D1C44ahWPrz+fDyuKaXWvu9MdfJYJbxCtDix+41tmGxnFGdDS0Q1gZF3sx0a/V0Y2253cHMHYmlj
W1H+h85G7fj9NEQa3oULhpFiclUs6gAClwe7r6z8KWksJF7VPLXakyWmaDkO0ahMBz3Tui9LaPfT
+wgxTbNPlDqvdyOfskOpOavtvhjrRb5LsihEWtgKHWJYFvWdQp7IIIzdMIkS1z6zrYwHjlri5mVB
W/IQm1MmT0QpGPV9Lrt+CgoMuMR7d6gzw2vjydYesmFCxtLpruwCZwm1+YGi29R/hpopX3Kpj/qz
2TSu/TmrHVF+CcE0lY9qHg9ZkA9K0nnxIs3lWGhl9y5dkGIfrBQh7GeC3jqz8ftmNsWOaPF54syX
IVpkpgmef7hHOoiMcJqpdwqioAJFgtOK1dJqiA5ljTPxoWjCbPJlJ3rtHcEmy3Jwprqu/L6OZibW
gkbx6NSDRd5lPnfWV3asvvqx4E4rbL9S8hJ1UR2W44GuWP/JFrMx+0PthPaJcGQDO0BUlnHAAlef
rMWqlP0g2167c1vVFt/RCuXtIU7BIA90FXJV96ZMRPGHZMZjF0J7beY0mgyxHKTJTRu7OS79mJBF
y7fYRA7dedocimxntuybaAXKqnnv0r/tTtDZ9ffoSuryhyLbKNyhNuJim1BH/KZ9xbWpz5yluoMQ
1pA31iewiZHWleYvI4lovuG/UbW7nL2ZlinKdbPjPS96/pvTpxkfXeEI15vbgkAJUaRq4mPI2Yv7
Lk2R8bkz/ZW9WWF952FJ2oce/T8TUIRQSkpMUyy271az9qk2ixbvt65CzLUsjv0uUjpiz2d7SdP9
khsCc/ZCISpd4exUjpY7U9eklWJ0XsRXmgJkirrp8z85OXHk0TIfHAmkubOa2CW4bolrVpJUh6OR
TuKlTQjG+GDPmap4c7LoX/so6pOnVDgNy3LBmIXdDGux7nsj8P2KPeZIOX5cRmG7H13MHVAL0T3U
907e0qzARh6/NSwvreq4oOr8QhiUgXyKXzLkuI9tnczGSGg4Q89izfgqc/kZHzwIOOy/ywPmX4YS
zHWaiF2PSqz7RZZ8FfluO5bf0UCFuM9Cw/ohETj9mNCnLPslXUlCkz1o7McR6h/kflqbHRLswn+R
L5oQ0Y2IJn02YzcpH4qoaDSKw7HWKi+fUGLs1ssf2RLlXCUvqUyz9qXEPhNZrDZiyyDxpUH+POnT
B3qNKWqcWS7i42wRXl95MefYZxMSevMsufA3u4IebYo0rp3fZXbc5/shm7vqcRrHaHi0hTLKO2SL
ygOKBtLbYrtPc16zaJ87ZTDoEKfIfo5V14W278AsUHy0uYhBqC75jRCJl08RZovVk0KMsnV0DGn+
xMKc2TZ0cRm/D+NKktgmsCF7AAobl3uq46W9q0Mtke9yJ21LH9/s2T6GyqAOP2zc6z4Uy+pTSVyS
NR2rRU3GD/rYF3+czunUoDV69UWMrjH8dMOw0fYl8S7zR4d/1XgTgebzl7kQSPvzqU6ODcVpoOLi
YPq4kpgTtVvKXlkP9SAPfbFgUtFpFSCJ1/R1S/ZP7eCSedIx9YRc0SBr8WFLhxy2elgl+04R+qfI
AV88yLKPoQ4sjUHIDaaMju0VwkDBORhOypbtiqr3dSfq4296PDn6Ryc2+/ql65kMAXZypBmZ/Hux
i7rV08GD4zIWD1abFzXGgmkBNslkNZ8iY7DVdxUTrvnkRLU27JuwFMaxZLeHhmHN5oFboY6lQIbs
5b4sEKWSYWMk431mtJnzgFRorO5WPVH9O7eaMN93vSMs5nOOUnK0C3yMc2w1+yPiO6iXJD/I3OsG
TSsPMHtt7b0mGhHuyyQOcQvEXlEZHmos3pTMk0pUYFYho0T8yZ0w6w9FLxeaQwKJ5CFFAGFgtZss
rJ5IWd0NaTHhgNWwpVW+TGX4bqgb42PUdCjezDaR3SO5t6UVRILUXz9SRPEFxz0mXN66lXIIQySR
3ojWozpOdTjI93kc2QXemCB6+LiMRpc/mbZEF+f1llwd30vkCg9ukbXL02xaPdNNSG38UiglrpIp
usbYD6N0cT2EdpniVZVNMFfMUWituaHR93qawtKnboM+HC5uvJt0tiFvVnvKLg4361ZkzorPnl8s
XQB9rq/cLbkvb3vvYVmkZhG6LgikHh0TFxtV2Vv646xjvYH3wVPVxJhViGLusJo13hpzQ6sE7j6Y
CmDKqnDaAB1R349VrbdhAGWk8CpHJO9QlxCZR1r6u9cv0X+xx82j4t9Cw4QOM2ZRW7M+4aST3Qg3
DFqcbFNPOrL/ESHD+FghyLW9Xquz71UWL5NXcMY8u1mkuP6SieTn67/IlVcOJqaCIVnm2nDbPDOe
lkoFMVAEWM1WnrSz5sBH7w9427QH5NJD4MYF2Q9JF+9QfD6/Pvr60zdvAXYyEAxucSTUbcUM2B43
HKx5dGKFLc2hbxcbpSUlzZcFX1GMfApkWbfwi+2YXGfgRK8qHhgKF5x8RUzSYN8NA7Tj3PjssDks
Tm+8M2bMHHpFnW+gMhfUJMYDWYeURGKhAveC3+cfBpnK9Z/VzqwqEzoTqlkbP/ucDTWVstsRWxc+
UqCP31Krv2XEdIEQriM7Kp391WIQBPx85JQIrg7ABJwmrTI/i8X8HvE6Rs5Yu317/UNewHfrUPQo
aKPSCKQhdz5UR894Kic6gDAy56/o8IvD2FrNocAo5Rj3XN8giOH/8fqo114tX5BGKrA7zYTN5G0p
lXpH0maK1OxL7tJfSmN5rw7DT73iMos41sssLDBeH/XKa0V2AyJOnhNmlFuYrRuUXHCzEkFj9+q+
D2vqwNyWXkgKwP9nKHpI4KKrl+K2XTylqHZrcxKBXYfOHhea3psRVYMnRLfcQy9APRs2KXCyq8DY
YPvdgIeWsI1ciAF/7mbEvXrE+11flPLGYrg2CmAyyDiyNnCgzTwRlVKULBO+GJDIrkQE5sNFutVR
uDIb1yBI2GnkIq/5OOezEUejVGoOCb5JKdLPPd4Mz5I3qZ9ag+xYMU0OkAwOvtrd6zPjynxcZSo0
TRx4PGxq5+OqS71A4ovSk0L4GzrSJj+lg8RFxTQwwCz7dB9JdXrO4r65sf4u5yTY8srrIcgGiHnb
IYS3YLUzOMgJU2vpt1ksPw/cvX0Ao1skr0s2DGucjhBWfdA7163t/ClDMWNkJ7PypDcusahEmGby
eyS7KHmXKW0P6tr3qnmK4bmbdypY8aeZC093aJywx6XD0nGJYCIq/cvrb//KO9BsFiazipUJIeb8
97L0tVOFqfSpVQj7oKs1Rl5HK5J7LmXj4fXBLqcYGx1sBzpWK+/hYrl0k67QT89Oy6Rj/NKNresN
eJncSwSJmK7oSly8q9MinG/MscsVpIF0IhClQwtrbzu3Y67LbUts4qmsG7F6dnAvoGp588bDKC6Q
pUZDGA3q+vj/HFp6lmKh4qT5CWsE8Tkrk3Cvz8tA4kJ4a+O5XDQrj49Fb/A2V3L/+VAd4cEIkgEl
zapWTmmZGscapxl2iKXB7yfBji9HlQ2E8ea9iIGBCAkko+vETN4MnGsdyvIiP2mpGPa4VE1enc/h
W/uONqPg6gadlLKDfPHzUezRxKoDg6ETFhHWL73A1NLRl+Zr6Az9W0mef4dCILoKvqhgtfOhFO4t
LFyGCt1Wo6ih0+A42a/XJ/76Vs5KNgbh5ysOemFSaLaUOwcHqbZ1Fj5XljsfcBHWlh3EBWDhLIOS
WzuVeUvyem3KcxmAHANvhY11/e//TMauU61unvL8VMil+DYN+XJvp1jivP3B4HGsPUha+O62WqKh
pTZVmeSnelTsA1EkXH3mmT86Km9jzJS3j8ecgI0JigW5aLuQ59apnSKJi1OSkGK4LPlLR6/T67Mx
cNX0z+sPd2WRQThTmOscimgoNlPDHKyhxzSPqeHsCltWx8rIP2ox15xa18L96NQzqFpzYxe58uEg
beMMQPuJvG59c1LMbtSXGZ5Jp0wUztd6ZDNkVspbZeDlxr/e2dAGoYaB6bGtsBu1S7PV5eykZ2hg
R7D8Q1zq2X1nLzcFveshspn+1MjUFM7KYXG2IoplAdZR5rA+NZjkLF6BaW3vKSa28SD8NiklE22G
T0qbdx/gYLbfp6YeZaCEEYkN7Nxpt0MCMn8sM0zDvGSKXP1uHlw9v2+zTtfuHHMRZMtQdYodARTF
sLeTPpt2w0Jb4cQ5Wq8m4SyxQ8YF2nY8BR/l5chptEZ5j0Pf/4gdt08xm+WD+BlckXkProBpZaY3
VXSqyj6yfdqDBRGFiRrPe6wouGfjZIwFIGh6mN0JmCeqb6LsdeB4LhQUWEW11T1C4OrGPfjKDHHZ
HRQu3Ljw4uZ6vrRDpzOYI2l5MunTfMX5Tz4RV3MrrfTvbXrz1ejv03dfGUd4VKzL458dRGXmOfnQ
lydcqPT6Hs8Gx/1CXAnd2WwBavcUDdPREw1B2nR93Ez9g5boUbFD7z4nu8oa9d94UrbT0QnbugGf
nWW8X6K6+CFQ0ppBk0Lp/9aPStz7AwBsFLy+fq9MceT+qHfWUwSC22b9FniQhmBv5UmITHzNmYMj
nDZF3c+WMG9ZXWw/Chs7ki6OYp2eO1erzUfJsAgGGjOUk251hp+YYxyEsVnfKGS2j7SOsiZYQoel
aIUQdf5NJB1IaXWlSjOyI0OqLoXfJqF74sbu3uDPbXe/dSjwBZoRbOxwRdcH/ufzh+XSIWmd1NMk
lXGXWKkNZm+6gSNk4dNXpSOvKvhVWdGtm8i1hwQg+8uKXYfe7ICpNemR27bqSVTm+CgKRsH9oiY0
ZBrfePrzkCxLrsMrsIEKanP5KHqyrJZZVU9tMrh3jW7bd1pe5jey9a7MDS6/0FShl1BNbAPWRZaT
8jbr6kmhp3BMMD00u1DfvT7br3wvZt0a0AGPGcr95nslXWRXuNFqp8gatX3UafW9EhadP+i9hfwv
0/Bim2bw/6iTN4rCq0NTO1nr38AZm7k/WGEhQj3STng15B9qqA0/raxQPy+DNX4Bp652/MY0nTvL
vfHQ60/+d4/6+/0cWNuA8YBi2/UQtmafTOGinsrQGB9RjMWHse+TbyCm0qcWbm5svVem5sq64zDD
1d2BmHS+KHTiWFeVOuMltvpU0EndKUuTotcfO8t//YNemzVUjTozBnCVsud8rAYInMJk4YPmJLun
qOkOhKJnN97ghUZ4fYXc+slGRIxMyb15pA7/2jqbDe1khdW9zOs9xKJAj8WDokSfMeXdcy//jaHd
B5gg39XW8YQqaRtjyjqXGn0vy7wxm6499+r7gX6EyzJR8OfP3WEC6JRlqp1kA/xu9WF2T1DQLdjh
2pdEOfQ3CMBdwfPzUUSdxsOCUd8pSYviI8Gy2SlKE3O/tDc1+9cmKWA1VDmbFw1n83woRWmGJrUZ
Smni9gfkj/G05jF9DuMwhZfi9jfOvSvjscfg36OsNEfUJ+fjwRFXjMXJjFNXDMX7HPbwzq1JOqyE
Eh4Uq7HfvokSHwtaCr0Wf44ttoFZqBrVdElOrVasEkBdgwhtpDeWw5UPtmJsDg/GHUrfhkS01rDg
2WbrJ6xoO2/QVYzCtTXleIFN9uaVZ1Kq4nzw141ja0tUawSzocDSsWItm+fJjqK72oGn8vooF+0M
Vt4q9lqV+WsbYavFmMZmwlFf0U/R0rtHNEQhZJAyfD8XMxyiwWh6LNo7en1EMI2HbBzC/YQN4I33
em22IKckuIfjD5xlcwQuLXSkqiLQIZdUv4gNupCCySTvcZnwDFSN9JZl0ZUFbgKTUMLiS4AKf1vE
zPgIQTrUTxSA886E9oPrfb8cXn+966raHA2MQo3EVKFNsr3gjDbxamjEjZNpTr8s7heQSh5l0j9x
3H90kvnp9eH+CkE24wFjrlGzFMvgW5v3aBeFpsMTME+YRBKc58KCSYICwz/SP0xJFmu+EEfr2TKr
Ax1WjnLEhTvtV7pWXf6EklhYgXCG9qmORtP4WMgcaTQRr4nwuR3pztEWk/2+T7E/9nQHm/RDR+tV
O/XQADWSq1KuImiohuSxm5PMvYMN4X4yrWWu/TrOqZw6t2WrCRcSOo9zTCsSZsSI3zuY2UiG21Im
41e9mQ2Lg3oUgn0+XKpdLDvjaw2Q4OylRudgB5XIoOc/GlWNN15qot8m+8/0UlED5ZMCqFnc8Ozw
hS/f/1Shd0a7rMHXfq+H9NJ9CluB1XE9uKgyiMWj5xpmxUfHDrVfM1L7iVAEA0mI1OpQP5hKKL5a
tTU0701MB7VH0hO6E07QdekP9NJf4jkMayhZCnSXLIn0fA0wVr7VZFCpntUXRuzN7JPkAaiCcDsy
MDPucFL7iUG7Rec5t1uXjWsyMOOH//lflJO56zcaHcSdI2im31huVyY/zUuapjRfONi3Pm7ANcKF
SKCf4AnmUJZsc9fgUf72HYz9Ar4xeCcq2W0xWJWmVePKbJwgq5ieMg+GL4z5loXWtWfhpKbywqeW
i8nmDB3JY7GXQTVObTfEOx3p/F5iYvz/eGNkRHOporrkRNvUA7j20hQRIc9iKuOnhXzZr8V4Mwj+
r/Rou37Rk62WKXyWi/1Cco2FAoTVAhkU9uDPBLmJx2r1lTtVS8SZRiQuJL/OwtfaX4ZhrnD4natf
RVx35MKmdt59tuFb/FKgxqb713eXa2cFzT52TQJpwF63PaCYUBAF/z/jZMWR9aU0W5VcCmHbcLVM
/S7t007x0M2rP2bMsQ5Q0edTp2e3QKNrHxzQgVYJaCZNk/W//3Mn7K2CWgYP2ZPWFuq7CQLqf3AQ
b6kLrpz0qwCEUUCBaa5tptXiQBxPZgpAtp2fcxpGx5G17+fDONx4rVeeBygb9x2Sz7FosDc3zZz0
xCFvQu0Uy8nxEtyJiaGwuxsn0bVRQH5XH7bVZsPZjDKaZlay4WqnZFCTA+Q6x5tWr8/Xp8iV8w4P
sf8bxd2cP5Y99VL/H87OrLdxY9vCv4gA5+GVGmzJdtvutttOXogknRSL8zz9+vvRB7iIKEGE0shB
AuQgpSru2rWHtdeqev2YMjf6VMSp/SNrwa+mvZwetLIu3pIOAePri17cGt0gBiPh0qM0cWoQAMIn
xCJStpa7ra/U6AuXmWOtHOAFg5jHkDSIPWfCpCXHoVDCxkSu0zhGgaVvqf99qgwObCVYj5VDvJDJ
zkSKFLKZ25mt73Q/UxtGdqVx5ada7TdKmdjjrhmhKd53dRY/26XyIwun6iGqAvPj5qNkaXaHxWMj
SysxKJJZibDot5JA7xJc+C5EpG9lg2dVPYJOCDQswA04VLr/i+CrVMYIjonEPCJ1+RJY2j8dgC7g
Uu0e7Zw/PTpHkfIByuYbzvDHFI9wZ2v6qxsrMWAse1u7VY4mfA/B/vjaoAYD9fPa/b9gVB4PJHVH
uMIhFlzU7RASsBx95CRG3S0fxDi5exGVysrd/6q6LBz+V+ti7sviApadH2JGaD+8Fm6d0LTFJjTz
sruHR8J8ln3RxHulhmX4EeX2jJmbCcFYX9PHxNibejFpBEMxVHq3m8DMBQa5CSZgnGGpCiPysorA
GEZvZ4PwSLpTI3eNY+jS8ZLwwgHC0JjNKNKpjQ9Uohr2Zx5La2j2ud6ZgIjL6j+YM7OqFPvpsJP3
zu7qX0+FnNCICRLsjAivgzIMwjgbLPWKOZ97BhoYSIrzXswNqGWqSwrFrFVemEezVcW+cy2UkCUz
T0Xe3H5s81JogVIKtUjZFv6VWniUGHXOCwwyV/rE4f2nE8a3EvxR2YcnaOZXgK0Fnt85XfvXuTFL
0krFwNeBf4BrxImoyIjY8ohfg3wlZ7l0eiQsGqUsIgtqP6dr5Y4BeaaNvYnSEY8DMOmNCcT0OFb5
Wjfh/HUiTiR+m+FjJmXyhdG1bQOAV7HQPurH4t4SZv6cmU12Z0E4+ye46N4vu0ZdscGvysPpFWdV
iE4sdom8pLE4TJk2meYwWk7oSGb2PFGi/zuSHgOF2xzK+3RTkjiE5Gd68aoj2j0xuVbVn72bVd1m
ZBinoleUeq+BNrjgDeO+p1cVp1PCsHxqZz5JVFvsrSJvXwIvzP+IELfQNq0JR8YmZgx+8o3UEyir
5PLVCi3tnSIqYy16jeZ70QaoAeiMCq2xMZ2BTbAh7hxt0pktA3rq5bbRbZFW7dnHZkxB6lupcV/h
9zdxgEcBD01CFtnf6y4y7pMAqFeBEg7bkzJ99BSZ3xwj8CuIEObHbSaJWlgZ1DKl3WaDfUyjSmzz
iJQKwJu7kiVcMjBixpmuiRqRtyxj6ojXWXGl20dTKsNvQ6/Xmxg92fuglvI4TY3td13h/X6rw56h
t3B3wLuCgumyU9FpemtYrXQIF8RvWmpEr+Cu7c/ri1x4snHWwCCAvc5B6pJ0BcoO053qLjhmQljV
b6qj6LofeEIpIz9BEOZhYnySQpiQLjIl1HLFsUomJhbSukvqGiI2PZY+3EyBeAtQuXlx81KPD04U
JL0fwCIc0U6fMgHuKkscv0Kgzbi7vocLnoYngKrI/5idl7O8A7pR/BHM0GR9vkXXIvQR88l3eWnc
SsaK8XNcQOWIt4FbLVsC05RNMbfQIdpO7H0ZePUWKm7lLi6AOl7f1flLylJQuMAoDswQXdlT/1ky
Bqa46siuIBTd2bKy70LUNf7DKlSU5voc+yEsOF2lUTtPp//vHpXJ8jbk4+g061OwEg5d2AuVK17L
Gdsz9xhPV9HTOimaEEXHuVG1b2w53Bkpsxg3nxj0H2TXPGzzw7M4MRROTAkHiHnM3NbaV4OHcE4+
rHHln0fxcC7R15s/C8/okrl2NGOKu1xcyuzMK7Vq/G6G471jTNM2DSXKXfYunJR/rm9tdqqLtwbe
Lvo0IBlp/C+phgvHbrwEeu+jg2fneirha8xd/nSrTIPbKuSzXV/wwhcjPkBTjKIjeJglUKTr0qhG
6Uw5ml4OhshkLlnWdrpyc89XgbOZiXVIGZgzIGQ8tYuOYQd1FnI6Gm5U7j3RghgZKJzduhdmB+AI
w8/hJOj9nK5SWbXTEFx7R0Hx9BW9Mn0vIYa+fRWa9ARO8H8QiiyBEx1TwUzXUe9z5vpkq1f1H3ZM
c/TmvcCUwZehfw5+YgmwllHA/DL45CNwAPE6tM6wT6Y4fv8Pq8z8Cx74uDmIOz2xvrLGUEMh8NjU
bQFCyIKjl0T15tYOPQo8G4VjEjJC+dNViAhEwRxYcJxcHaH4yZhIv7Np5bucXx2CXnBBQONgg4Fq
9XQVpqhh328d72ijwCiPal8ZL8AbmWEBnaXtzdHzftx8eqAa5gSfKhN58CILzmJzMmCf8Y5ZrLkH
GEW7rV0aa1Z9/uoRiNEaY6AAkBVkkqf7chnH6CSjtcdw+uJXGqM9aLX4CIw7WEFrXLimRFmkQDBz
eIg7L9w3+yxzF749sGoy/0W7UX4r8tJdaX9fXIUmMYwZX8gg/XRDXoAcLCM4wVFXS/httLC8V+vQ
ebv+cS4eG7WyuW5Ni3vZ6QNgJEMkZIOjWxfBTtVFuLfklDz1c/319qXggwb/PF+lM1qgUPfS3Gia
gE9S1htN79xNFjDliWjzGlTh0tnhFkgcv4qAy9KS1dR9U6g01zIGZb+5MN/u0ZgT/2VDhKPcWPr6
Z928uNQQpASqdQwDp7gXucfbgzDhNulRR7t+dpc2NBPrE23NELFlmaazdAW6VrC/aD/FW11Ia+8k
XbviGy6uQt+X9sJcOl1WGFWRycaVBj3JcIp/xtnwzti3vhJiX3JAzE/Prw/HRrZyatedYqYyKWVw
LAtDYfJXjb+h1gXWsFPTH446Zfe3Hx2FF16wGX6J9z5dL1TNpKgrbmvDvM2PzgmNJ9zErTJPmDQo
QWybZoY5c6WermILQ+uiGZxNOWPYTYYYjwgaet+v7+XSbQV+CRsrXOPEjcuSqZ3Sl0SE8ghznNwK
5nyehFkr92We9vvrS12yBd7Tr6bxV8P6dEPIw2ta4rFUSYj5B6T544ME17R2bhd39K9lFiFPBc45
SpsJp5A3+pMqreeZ2eEOSqVyxbgv2R0XaG4EEpeckQIJLRidutaDY1s3753hRHdCGXq/yrtmZ1v5
GgnwpY0hScQloikIy+XCIMaxgfs6NXnNY9N5q9u4/MiDxkq2gRzWOODnQzoNh7E+Hr8ZwsyU1HLW
o4nROZmqTjxMjgWRDxXNv2pU5/9kri+DRiLvSEyHzinXtFsu2AhMZR71U2paDEkuHsKun6wkhuXr
6KAiu4MlXnuBcMn462ZLpIrOBbPnEUxzSe8FQ0yaaMKwGdiZ0FCmILGTDcrH/2EVSuFkM1SoqT2e
2ntfVgGVGfai2RCi44z6J1Gq8vbQAfAJ7IVEenynZRbrDKJw65L6TIAw5SYFfrWzK6e5/e4iFQhC
ER/BBM5SCs4aizLO4c87qno6PEDXH1F3D28V7+CL0MyjQEsoOdM+Lk4MaU0hG610julkogHdu8Gu
sVANvv5dzu+RhQ4hggBw+5KZL3MiL7QVW4ti+wiDULdN0ad8oj/r7pKwUW9+ZPnvQ38IOohIle90
agJmWiSJohb2sXAGY6vW0qC5a+YrafmlDWkMOvAGMtWjWYtwuC50K/EMVklV0CWhbLuN141MtwOh
X7Hpc7/AVuagjotDEnSGhR2gt9BDbHps3Y82Vo5dWP4STvuUjtwkhtRXSnQXtwa+lytE4f6McVRp
UC+fBrYWome8Gdy+++GWuvWYGI2zvd0saFP+/1KLV72ATjuL4/kiKer4Nuh9v5Opm93VSShXdnX+
cMycpvTzodZmtmgpjKOVKMmm6B0eeygfLKf6ZYj6U0B44QMm+nV9W+cedV4LhAdjPpQgl/4htRNk
PObanVSgzABRVO1a+ORX7OLCd5pr1kQRoHEIXhcm2LaDp3jm4Bwh9wmnDULr0Kf1aDluqWK6K7fq
0mL4ZKKEWZpSW/ZaVeSBIyjGnKMQcFcogJv8JJn+QtHeuNnt0UfG4PlO2Du1jdP72/epV/Uhupcj
JemNmjjdvqJ3vXJ4Fz4RKOH55ChAcakWXqIqHWjjw8k9gtr3NqMzUvOs8r9vtgMaUjxG5EukFksG
Qx77XiY6tQCtahS/yZv0Psl1ZWUrX8ylp4EDWd+s70DXhiruMuDvdcb7oWknnqRgVx2zvou+V0DY
3/o8cmy/1KGuufOcNvqmoB4MwQKzNuGmYM6j25ZGaetcupT/i4aQev9p9lOhbyonmGrf7hvdOWKB
xavmtdP0h8DvBn8lCKYrzCNJQ8kDv49EKD/DvJppkIPJXetTzOHwte0tYjAzHSDWRAbySKbI9NXQ
1flOGkN36Ed7eo3T4D0zUHgOVBk/17VM/rz+ES9YPiNtFJLnyiiY5IWPMtHfbk2rhmPHy5NNVRbR
nrmY/kEk9l+3rzQ33sC5/W9W79TyOzcwxnBO3NSZTtDtYLOjau1QGQ3XJv4vmD+BGI1FBv6BoSzj
pMCNGlNlbP2oiFTsIA4t7jiDasUyLx0dCHmkV+fzA1t3uqGg0ifIt6QC208FKxV0aButFL+ZjWpt
rx/dpf3wVlFthd11Fsg+Xakz0jRJGVI6Um110a2XsQViqB/WgBaXdkQxguFXggwwL4vUjY5MWDR5
KB4cJ8+3U1pnPx1X5PfT5PR317d0AW2BydGTJNklYKb0f7ono4QizDYr5ah1wxO+93tl5O9joaMn
lIyRbzuhCodV9l3JmjuzU97DYVyrjVz+Dexz5t2AtWVZWCLiKGFpK/mCiV3/YwUwCrRQim3dDHx1
EtierwV1cBenlbPtXb16ZdwYYTQ8+Er+/9XzXHgBmpXzzMpM/n/Gsu00VqSmFNQfJtgsYYSbGM1/
j2nohftxYBL/DzUZgj8Lc0QGtamF1x0Lwg5YRLUoU4ItQWFQwlkW64hpjF2ivNVyVMwd3P6IvU+M
jmhHwJnKO2MxXvOcMIAgf/R2i0qn3ZgwbMalmpebpEmd2vKd0SlbAMAVUuzADSDnpHCwLdVAVjvL
Qzj+szeL4T2qjAp2GdcVpQ9nQFCimSbr+MEmjTX2yqB+NaZsZzqobTUwz0laWCtIL5XV9Gg1bpi+
ybTIupein8QragvCOmopXKbwcWbeG4Krg7YJdBF7D0bvecXPZBzVbAOUSemhJg29Iv2iJojfLaaZ
sruOmCHfkriE7ZZEqWg2QR5CuGRoQ9/uc7fJlCejd5IEur/ajo+jYzWDP1ipBneUopMVmDAkO5t4
zIwRqdfadu4ZpmiE61MDrH5FqpZ6e1qHDax8lTYE/LpBG6JsAx8/3dJEzerxxRmTuHzVqzzLfipD
NRjfy6pxxr9iMxLJLtH0SnseGHxy/AgkfTHzUTpBtgPiEea+K6Qz3NVWiqrG1i6EZT6gfZQmT670
ZLEV+mSRyE52oq0R+lxwMbD5UNgnMKG4v4yARIZ+YhpowXHEOB4yE+i2kYp2Jfr5utULOwdryngW
FTzm35fiAtU0KklYFwr4QF17gEK3eY9CrYe7dIZ4g5boDk2naK9ynLznqVDbNzHl8ct133NprzDP
kGvMjx5kX6eupxiMEn0ZLzg6sWttNMriu0gv+5Wk8NIqIADAIqN0Shq1qBqZWmlrk8fLakeh+0Ok
cP1BspuvNGQuuOwZgkQ9YKafIoc63YuhZ70X6bF4SIOAwQIv13/M3e2nUBPqGhTpwo5AbdAjmcff
gYstHrysqVJGtxXlGKi46I0edG9lA3fcysF9xcALIwFwzXg4+TQQkeV4eOQ08ehC/H+U3fSUW/ZG
sUXkR1n4iHc81IOHXpW7JeN5HHrYxQxxqN1x8OtWPCd2sq2AsTQwUA1aus/S9PcmKfdRXO7ilCEI
oeSbUR22Vj1CPGuYK8/ahWwWuOY89YQ2Eye0eKm1sY6HRDXFA3DNT+iiDZ8qsrI1IKlO4cA1cvv2
qUAu7Nyop4pH7XiJ30yZ7GK8vBLw44SNb6Ya6gmB0a0UBC49lSwwP9QwG9HEXDT+vFJChzdk4kF1
k8QPGHwPk4ThMbCClv0NalbY80BuVXW2GSP7pW+dlSfykvFxpjyQlCVAZy9ONimEAdHDKB6YMdF+
SS1uNb+EKnploxeXoTs3C+LABbRMpKmPQw8w8QHDwTW3kGdqfs4s4EroeHEVrhGJzSxHvLy1Y6f0
2pQH4iHpTUFdKmfsBKJXuTa4dm6OVHD4A53DPPq3hFrlSsHErWrKBxUyzGRH/SUrd+kUd44v9NaJ
XpLeC78bsEklK+d47pfsGXFG5k6ZgK81//t/wRYBlCYMxufxA8Q/B0KE+A5yJbi3+/j7dWe+XAgH
wf6winkiRKfRdbpQpCv2qMEKd6zCvL1vhkjspGMUe5inlZUqwfKrMTpGrDiPj9GbntVqTpdyakIf
A8JLmDgm29jletIa/kRbI1x5JpfVHBZCZQ5eHf4OYHbpRZzIizRXQvkxwT/VbIju1O0oDcOPg0qx
/MKFKPjWU6TwDe8VBEJflDQL154nTVnFo50Ax0QVVhHw4esphNVtpq+BLuaL+m/vPm9uVlfgr3kA
dnmKeu+mgOXH9KiVabXVx6eM0S23cyHhnGlbwVqm/qgDmbm+w0tnysgtsT5PMaa5MMikRkcrMez0
KCQY3bBzoTBITDI286ODT2V7fbULpjLP3NPjdyiQcQlOTSWblbsy6aZHIC4hFSsjfDDD5GZ5RWDb
ALZZAjYrhDAXjz/tlEhr86g4prAyQz0Dq2nUOarv8Tlv9Fh8NUpJaJdQR4caaYl2bjuAOLrSFscu
HYYX6XjiPoiVtcfswkeiaMV/HdkXEuulgIk7Cg0Z17Q41sW+0ToOLYt63xygTzaUFYO48InmdwQn
hbQiGNFFfDaEda3lYECPAtbFfck0+z4ck/HHdUNYemDODe0PugIcGyHa8t3sDfhrgsjm3EaY5Ci2
x1BGawkas1YebqZB7QtguLFYg9Ccu0XWBT5DJD8rRy4bUjUZXGZPWgHys1L3TPKS46SKt62BAKx4
qwsHiTukig+mhRGN5bi3EamidesgP4ZRP20LCyRIVHZrfYILG+LeAq0EaQLZ6RIpCFQbnFGlF8cJ
vPImFaX7I0Wo7s5oI/vGt4tvRpyLig7/QK98WaPtHOkKzSjKo2LxoWAO8jZM8JmMAI7j7rp5XDg7
0i3I9mh/UBpbdicN/FQbdXl5NJRMM1GSo+i9G42yXeNQubQQjyN0NBSf2dzi7RoGCbpb68ujJvto
w+gwcqyKsha6X1qFyZkvDKJLS2zhkJJkNDuv8QpIFDr1OVQmHXqIsfPSlWM79xM0Jxnlpkc++6Ql
7UZep27ZDnp79IJIOPfGMGo2DOmN6Hej4lnZnaSEsUYfdL45RhBnWCINvrlxtEgbe3eAxXzM22Nd
e8mxI1aAUBkkf7wSZpxbOvgzIBpkqMC76Uecvh2V21R1OqgtJdmuJMS2W5+RBmDbU7HGwnppS3AQ
0bSeM1TSyNOlat1uYZy1W8QEQrBohj7sc0dZ05i8uCF7fu9p9fJQLQ4OFJqDzBAsF4nWp0+KA6O/
X/eW8TaZyirg6dzhUlAETAwVIUEU4e/pljrDiuqq0/pjBy9SDDqx95y9USuQdFkOszRHaG51725M
UrFSVri0MsOw87wBpQV7iVmdTKLosZyU+7gkot5ksQyzOzP30IsYRzRFHqumtIOtbg9dtuKCz2Oq
ma4Qg6MBSND9JTb1r2hbM5vQdWVcHWKPiRQnM6Z3LbSMnTap4n4i9n+pbKPaWJUbbG91YLyc5oxZ
Al2NFS2OuzJKoAJpXB9apTTvoqLmZdPlWmH6/L5zpniu+UnjMV2CBYZBKxoUlOpDrMofXZQWPv/7
dMP8bxvmpJVM89xcwT7MYk80negdLFExmjSRDVHt7sBIV4oqoBj3MXmFn0F0s/LSfIm6ngbD81qz
/hy8nRZQ+FNrFVKnImuG/cEsRe1syxDthW3pKq26HQppxrOkEtz8s3TGBL1Jrj5C9Nu1P5hScsuN
hVSPRtIfDkbwgmBR0/iiR8JmL+mY5X4n6AJvxr7s0D+JHPHH9U//5fCWP36uFpo8X2TM7uJe90KP
eq0sikOdRFO4Mc0qNV5Mo8vgDEoyt5A+tLZJuKFrmzjHAIXlaJPURldvZQnrxcaJOgLvqRjrbt+3
oRC7uKHEkfiDSDX3oVArwyxe0wHajg8zRFHgTqncCK4seAr9OMR7+giBDeE2SkJquCiKRNY3x9En
87GHNTZ5BcOZdFuBhragjzepkURWKik+r5/DJXshyLf4kKBmSA9Pv2HdZSrEE2aMIixyEuqYfBAt
UEUvittjIAamXEiscfrg1Zet0KgtpNEjJHboZpLEpje7u1iXvT90Ytpd39T5y+DQdvSgD+M959lb
RMdl7Xm8bUF2yHmIn1DhSLeJ7iQ3ew9Cupk6X4VNc8bqnB4dyUpdOG6WIy6qJtum14N7vUi1u+t7
ufCB4CKiSwfCm/RlWYtIFURMrLAtD6UVJp+Vpk/RtovH+M7Sc5qe1xe7cHDUtmc2Y6pHfK2FNXST
RvcAIPRhKt3PWaro0PHKr3ydc38IMmp+Y0gpqGQvR4BQa8st1B2qA+wQ/f2EStzkg6Br5EEVsfkr
sIEmrqDCzg+ReS0eF6JiIuMzrCBKxGZrFjwxYRKFb0PFYCgiEoxLb2Iiy7X24IUNzq/KXCLDBZ8V
CYweQAulkfoAyrfv/Niyywp9HnvK92I0QxONtxHK+Ouf7tIWXajoEVMgKKILd2qNujJ6ZVMnzaHI
iuIFgcTue5K75WM05tNKrHBuJQz288bQpINJFrdxulQCjkuJwqk5mLVQNb9KYxcp2qoa4/31PZ0v
RHsAaCe9Dqahz+Q4FE0ObaoMDdqCjeYPRozKkzBu1kqHcY/gjuLRjCMFAne6HTeFoii2zOaQhdkf
wirvtHT4xtA8upatuoa2u7QlgINzuxBsBm3+08VKMPOqFSoNmq1N8glTWwOmT/Qrifu5MWB3FE5B
ZMOhQY3xdBWwzfA1wW5y6LMhe1DjyKE7Zw+z9M9arn5hQxBF4QWIw+e+1PxT/hW9OWrYFdQJ+kNf
xMoGGQTdr2fRu5stgbY+Dp1uFPWIpUjJoGQg3U14dPWkKXZwv8XPijZNK8HT2V64tPQ/qEiRIM0e
93QvEZKhThciEpdLLfvWqDByaHXurjijM/cAApJLM4/qOKTPSy5SM6Edqrd9f4gNh/pJq6m7rJWa
HyuJvKOkrq/Uii6uBzyMlGKerFvG16oaedJI3f4QDML7DpNtvwN+Ufzq9DC+gxcLdcrrH+ssoGeD
wD1mYdg5QFy6okpJwN95Rn+wIODaSRHeD5P8HHrtjhT0WQv0xymFwe+/LMrNmhHM5+QJWWaUajHZ
fDtV/fScaQORd+XXhTf6YSgz32nq5z7tV8LIs9YSEQ3SiKBNiINhp1oaZmlEUU2/fDhUApG8TlO3
U4eGEiwy8UPQKMr3qCq6tyHLJApKaWV+t0vT/DUE1vv17Z/lb/wOssb/Vfgpmy2uYRKNpZ579nAQ
mWlvHbMt01cFQk6xaQItm6VEM+UV+Wuyj+sLX7Iu+jPIDeNEyQQWd0YbWspDujcc2rYbN520/ywR
uaqAFIOqE79fX+zMr7FLWPB4eajiwjq22CU1d7tvpRwPIWX457YXAfp5iv0ZBNavm1ciF2V0mJYh
fmc5eN0HDRMOUzsiSW5DGp1XSMa2WnIYOt3eXV/q3OuwEhysvD3z3PVSxnuK2jEpYkTqQYxaH07r
xH/EVWmt3I8LRwffJCW5Lz4w6tOnvi3U9Kgcs0g9qG4bvWRF4jykEN2+6F2drsQH50vpZJ5f8FfG
LBkhPl2KxDMxslodDm7k9LsoqPotBDPoZMr8ZmVyirdk7tjC1wO+zOIoT2vOgE7nIe/K7oeTBN0H
oZ5cicHPLxePKd9oHiogZ7Tnf/+vN67oVSnLWIwHbSrHjV660bsA5uh3naHstVailobUyMpjdOkU
wXbhSNGMopC7CEtstQQXYKbjQQpEhjwUP392nDr8mWJ6v9UC6QiaBuSdMLXMudnp/kQ8VrWG1uxB
QjV/nzRoU41mM2yvr3JxQy7BAjGjASHu4hS1FugOcet4MGP3bRxFuEM9BnHpzJArK53fKBrgkGsh
A0OcjWc+3Y/UE8dh8n88xEM1bYTnBb7RoL56fT/nno9Pw4AvfJDz5O5SLmIK82SwvWw6QC3/I2+K
Q0Pn08/G8p9C0de4gS4uxtWd1bXY1rKrWiVa7gYIwB681oVuZHAm582EeQRdUWG64IDLVl+p71xc
kqd0jlVcoDOLU5xVi+2MEaTD4CKluynsatiUKpKSpafDWhll48qBnhsICGlyajCiPKlAU08/WxA0
7jiiqgAGJKsOWjyZ+xZ8gC8qb7wReUSOhK3P85EUPWgcL5bq6zSM3Gm0DhAOjndkLv/YlTHs8FDV
yqbObXFeCa51cDXzKOtipTqH0tMtDeugO4rcy6w1D42gwnrdFi8c3QwfmOsEvMKQs58enRyzTmvN
3CXB1ZVdl1bKH2aKvqchHOvj+lLnZsGhkf1BBwB9MQ/W6VJx0gLxyyb3UJgWmi9tikB7YhhipwWh
/hrlnvJ+fcELJzgDhL6kD2ZWhUWEURmTN5MT2IdJiZwnMYFhaCazX7H2S6vA0jZ3pOdpzOUrbFVI
+MZ56xyMxs3wsl6W/a7GcbLi1S8sQ7F0Nrr57Oirnp6erNyYaNR0D2MixU5pk9RP6UXfbnSzoyUu
g6IG+o7FN4oyr7GnMA4OmlQcP05Lb9cSwq0Y3YW94F+pns8F9Jmh5nQveaaFMVU9l9RvDH9Z6eQ+
q8CNVq7q5VUwbh2/x7OxuECgiCutsWL3kIdj8+QkubcVGVOm143swgWaQwjwIyTOMyPo6V7EEDUo
DtTuQYVw0tfUUnsqZGL4zRCvDUJ+PXQnpWd4o+ZnkLIDo3CGt3gI7SwqwPab3kEjExL1YzhCIFQy
TNCgi9a62s/EQXw89dVM+F2E3gBzG51pZH4QTX49/ggdJmLGn6P7po71Jg2fGgWdRTt9C5WPoIzu
Ha9PmR4Zfq+UX9dP6fzuEzjOTpMKwgWmidYRERSj2FUeIklgJIU89oUuNkZhAi0PurU5qvNvz3rY
1lc1jXrh4qRIU5VujFDqzA13OBR9lm/pTK2BemY7Pf0ejE7NA3V0ZelZLvPVEWl0ZDKn4NDWRXcg
IqPjINGP91EU917QeImPRlOVj3bgZR9kWf3TzafKylxWSq+zCurCwpGXym29SQVD53V4GEUX3use
jQbiNcmTFFWH6+udAZnxc/yBRsMAdEYxZWHsDF7qTqDU4hi74Tj8o7nIJjyKDPWpjTWUbnsXz4iF
+4mXRtmOKCL/sqx0BraEJszZ13/MBZOCAniuA5M98vYvNi/bCC3zPAmPalqo286E81WLFNQZ62B6
C8Y14orZYhbfGpdIp5H+O43nJZSgAn9O5yasDmjby12jVeYBPi/9wSuj8h4Bpujetaf+5617BOSK
xC3JCg0QysKnzkUfMydqbPjKqzStuPZSyUMEfx3pHMxqBDse51O91rjGE5/tlRwMMmAT24Z/cYk6
DUIbiRW6qAdRt66ykU2TdJuqqvt69yX699h1+fQOExhzA2mvltHn5DWtvbPR431uOurWvtuqarzN
Qqb0YvwRExmMLcCqblK8gpYSeam2DzdI2qbWu4SlLfdbQcDzTdM7o/JthA20Q1m3ZvxajUmufGYK
rQt62YPVvnhDlTvbNs2iattbss3/SoZWODQDwlqQ0RVtCmN7gHr1j1FXrHA32Ar1WKipO6hEezds
d17pZvXeQqX0Xekbt/q0ZBjHu8QRjrezy1Z17+zB9UK/tqPqV4VMttyXgrmohzjouoif6TArACeZ
g6xqMOifApzJB8wdDK1JlO2+y7hvW1hh83q8h9ww0eIN+J4pv9Nlo6q/KabWK/daMU21PxVK0f3U
TTLF2A9gXld3RR3E2kfUe+7wLSzJI37ls2aYoPM3DvE/vRFU4aNeD0XyIKa2hwBPS6p+o0u7/phk
l4ifUcyEATM8EBNv3KQEnkQlx47Vh1BlJqTxhwgGXNaOYyeBr9ydZz4dmLqKA6SrQ/gjVnMhQt8j
7LA38CTUlT+VBE8+2Dutf/a8ROcqeENcwl8gUeqtqOYykRgViAex7bjdGI0qi5dgamL9DRhiVn+0
ZaJ4+8HSp+I+ifrg71KBi+Ejo5L+tx0nU7iTsqjEU1Fo7kxnnwXMpfZ1EqvQXudWsoHNkZZ0jjpD
6XeytdRdQDM43UJRYZhbJa9V9b0myG3egJMI7cdIbVl+R5Wr6Q6GBUz9PutFEmywmdLwERtw2p0E
G1q+dNAl/D4ZQZg98YZ13ibMaiG2kZp4Ew3dPsp2YZIF1bZNOsC2tZVF8q7JknZ4GNOcxieV5rHY
86mxMQMSr+HemPLK3lYxoznH2Inifq9y9o4v0Wd3fqeV7Ym/y0Fro63WW16JjGRSobWcqWn+XNYy
ZBbN7cv0viycOn5UQ1X/TULMHH+rdCMUh7yBqnTrQjzEjwrRCvlWhuWg3oVdkjSbPFC07505utWj
hP2k3iTwBlnfdD47bcAm9/JHR4/sJ9tGfgG4vojrR0HvU9tPnt0530ezLMJ3mQdp8iwhG9C2YIPK
5rMUY/pN0gZr3lIOqrnLHU0ox7CL0FSPusTWfmZu5f4ed1qtbW0ka/JvigpMYs+QnTfexZU9dn6k
uwFMWllkpP3OMHk9tUMLOYbxXrVVKN96Sxm1Zyso0tGPUdvN2k2hGVIqvsM8pb7jlR2q/eANtMQp
S0GSNDgVYnOTjIr4icnZ8kNSowoMPzDSCBpwrWZqIu+yTZIOqX7nVI1hKb47aP0nrfxgyNFqTLwu
8c1mwuVtW6cIxXcSMCG3dibjwtuaYuZEr60mq+F+ttCGOIaKiIO9AcpM/TYmeGc/CNI2OIzUxj9Q
pXPlXZR41k8C7U6fAY+94Wthp9sb9LwV6pxh6XrbgXpluR0Undqzgp8fuY5xO2wZOM9zv3ZGc/A1
twYCDWNuJrdN2TsH16si76FXw+JvI8TMH+LQzvI/SkgH3QM6GWn8yXxY9EsPoRr8RF8zqB7QFOr+
QnnWNXwjazrP79VCdTeKKzpzO1lidKGYNxm4lEM01d9UbxDGISz5tt+tTlrU/CPDSf1ME2X4IQaL
ylw2Mey1ZUKGObIIDinzoMYMYgC1c7L0SeXBHP3R7q3Jp9cjp20d5k2/6QtRTFunHVzzOZxk/xcY
yu6j65ta/QYRNxwSQIeczs9kNnb/XH9SL8QwkMHOpWWMFtDQEnxYRph5mE8G6vSRuoP+fNgqk5k9
oasVHox6MO+ES39XFV311JllewcOZK0/+YWEPo0mkC20wNTjXKgFLSN5UHRVmYemcYgbkdqbYRJx
uiOeQaO075ISRdTQth/KtkZms0/JoN7+j7Pz6HHcWNfwLyLAHLakpO4We6I9yRtixsdmzpm//j7V
mzukCBHygRcHaGBKVazwhTdoSm1VX5Vcmj9yGRX1qYgXuAwu7PDRcKVASRWEfFWrEBYjNjwEy+Vg
Fv3Vttu+jjyQMO3/oExJONkhO3kJWuxNziBpJsetMUnVL+wA5+tcaw2PupUA5nInBHlKr+rrObw0
uAeqhRsq9NEaV530cc5dMxysv/MRi5QPOq358dEQz+ET4SUM4FsYhWyLLVJqqfEyFPG1KOVU8ySe
/8bl/Eb209xVwh3IhHd0EOTepA4MChcYsK2wHKM9s465QuB1y6zP8bUNleG8SPV8xhhofrq/DXdH
ATWHYCW26VSJ16PU1VzAL9biq5VF46vdUMpMjdY4mMtN0AoaQ9jC0RsAakWqsB5lHMacKmSpE8ip
BhEAVkOeVKjZq5FILdYYCUaGvR4fjHo7NzGqAARCXRLSMOtRB4e6hINhzks9qdA7waFQrIBocSQs
uDc79Lwoc9OipAMi/v5bdT3VKBkF0mi8AATphzPvaR9/Hkal1Dy1QuH3pdeybvCHWpO60/3Pd5N8
YNyEKyRTJO/i+G2maNS5JXaj+RIu8d99Pr42zfDLSa1/oyhQDmoy+2OJsgycIsHYXk+zLmaj6mk+
vzQ4IJVuFATtU7zIjptU2nzWqFR/vz+5ne+HigB4K6ZI63cLuHIUaUbVjsmNeVd5Ts19hDhlfTkY
ZWcYwamA2MZdyPfbfL6xia2gLFTnpTSVNjpjrKqrbqECLPMMo8DqZIYg3/h4Hy3ZyS7bhTc9m5Gj
M6NS8us4VqPnNkZE/RRlkRFjU+toUn02lnoaTlCXi9nXTYiILtU/tFMMaj+9CX8zX6IXKWvt+GvH
0TQv6khTdZgRKfFoe7aLR7SitV+UJJa6L048hcFTRYu4fwmSIWxfjDKNO2/AEyc95WBLiZhJ/GBk
Dl1duHIT2rIH5CrHTMrJpPlaKQvm1tlUSyi+B3GynOUqC75VppQNrtM7U3ywX27XleSD4rtQ1XtD
Lq33SxJFehJlsvMyZHYQe2aUUGi1akM5gCPsjkPtQZQLAadu0TzhpKh9jbTMi2K2yYuDgpqf6VJ5
tE34tauXEvQaGo7EksCvEFHb7H5UQDIICI7z0ubN9JxFduzpWn90nkWx4GYU6KSijkuBbZvx1k0T
kfOzF0EkFd/qKDfOehx0n0rNiR6+HUXcITygqeYKIOn680ysWdcES3SttCL7oqpDPV2sOOqOXH1u
wBQIFQvxS1pmoBo4aOtxZn3s1XKUkutClybzCN+l4kTYiF132+jL7OJT2C/uYEm96WZp3h2opIoP
s15SeD1sDiIsoTC7RatoCPeZBeqOLw5YIm+UuuIEx+TZ1vovdjYcvae3HxAWMBUSJIbQaYLRv54t
5stt0eMa8hLU9U9FzsZLAUvIXQzQ6Af31s28iARR3RG6MQACt0U/M0Rcgk4uUX4WU2rL83+MYnwY
tsS/jLM1xX7hjMjGX0/HMstYbWJJoqgXk9YMEwF0PTxMb2OUt2oyikYmhTSxhX57QPvEsmsrm8Nr
WEzZL+AE5XUyMvUgiru9Jyj2UwxCsxKwAqd4PUoCzoKE3QqvcppRpy7KwHmJWvNI9G5nB7BepFKU
RIHWbIcJ56Zv0zmPrlIR6Z+MRdNekA2frvYQq6f7W2BvKKwqqbxSDRTAiM2MuqxfitaOrlmPP5JM
i/3S4pz+HjHG6mC3vW3c9TGyhUO90IrhxuDmWI/VaC2+IAqs2DEp9eHUO3o1uE1RceVmRk9xG7hy
k/1EXj1RTBct7JQQOesgDhrRXFnfF8OOstcO1EHm10sYKxdzKfB0LyS5VF+0MR2ig6r0zvfm53Ia
kernmtvmNgCNsZ2pUDbsdWqIzwp1ae25XxrSzvuf4XYgEaUAcMBUgdjgjWbw2/Y19XxpmjTMro3d
luQIefoRoRb5YJTbe0wsPx030hAaL9t8IE11B1NJPbv2mRy+LydJw+e4HeSTpMCsdecGDZrH5wUu
BSkxcLIK9df1J0edqkwiK4K02y9S7vXhEJ/jINEfv2QcsJcCZ8wmBu2+OZhNEqudFlvF1aA+jywI
LcwpetQrGv1R/nW2L4uoCsWG9WQap7aUUu/LqzqRXHuNPSWtm/Zq/0kGP9scLJ04eevTwkMjIgVC
V4v2lroeLbWWuY87uMF2OevvK9gIC5XyXsovVdwE+LiCps5+RWNeTKD7JkpR3OdJcdAT3NmYIuEi
R0AhS0Ca1r/CkoKWnIGCvdWaoWssmfQ6Iu3x58PbhJcIdADKMiKKFrfUb9t/KuMa3SAjeKnDVHkH
6aRztTnID55xEYX/vqKi14g3GMR1HiTa25sVDexKzoMRBjkKEX395MCrmp/DXB5S147bZXyObKuo
3NIIovTgY25PHtqyIMXJIWngcaFsJReTNIMYg3uNHyNxNHiVrDS5q9dW/NFSprlziwEv1YP7dm9M
hA6AksDbQxNMLMdvi7oEcksCERZ+hVbFJ4p6Tez1ele2bp31xgchp/fpsc8oFHShXcHSgN8i2rrr
Ea2E8pLVFTHyQ0r/IzBr+SVViuwIdCR2w+o70soB3w9QmW4Z/9u8WQhYKR0gy8LPl9E5j8tgog3o
TE+lXD2u9kjQAvIHHDQnkb7vekZFkmrKXDFU7QRBSTU0DqansUvz0/2V25kSMQUPDIEmhLXtlBKi
S5wZVJR5wllyNaOKz6WS9RjrqI+C1UWoR0Il8Jy0e8lXN1OiJqwsjdL4A3WNX0hLOk82thNHfOXt
9QWfnN6iOM/ElVyZmyNdzXWHIdc8+oq05P3JAlKivasjdSRsMsLyB+7EUfJuqfN8eOrHJog+IHTa
HPEattcXMAZgdvT/BDYfHtRmsonRL+mC/aKfJbGiYAjcKbbL5SAfQYBvPqBwkBOwGTGcUNlZr6o1
SE4Voh4E0aAaTz09qT/afqn9aFGlb/f3ys25BjHDu4CnCgwvlSL4eiide0vt0THx9dwMvzXU+kOQ
3Woin3qjRyCTSG86CBx2llGw9mUBvIOstBWOCgyr7IpaHfxGTar3MdbSbipX04f7E9sZhdwY+Bt6
OgRc20pUYC9TbTY6ZS6k0qtnOVvyz7Ex6uXz/XF2FpB8FR6F6AsDcN4calCsmSIv2ujrWovQszR0
+lMEXyN0k87uZi+LjnyVxSdZ3ViQhN7oeJxtcBxbYNVYwRZqejFi7fT/ZEpbPA+Uq58yIwxOENGj
HwVidV6szsRH9ye7szGFDI1iIRNPgXZrKlRbpaIFCBP5RlBLzzqp2FfyZqhzTR3+p6G4+QWAjD7/
5l6WF6sz52gY/T4wG0zK5VLLzwvaN69KvBypke5tFlZSlPaQo4HkuD4FIY3aJa3b0U9LU/upFp3u
99C3T4+vHikf0Q8gESr3YnV/e0PRkTTRapRGcOJq0hBnqQWigfpoVa+0vYbs++PD8Xg6gBipx1Is
Wg+XqVMVTXqAeiu9ydNkUamsgvH7uFBxuD/S3hmAHCpw4+guUWVYj4StepjHSTr58jItv8AfVT+H
cFbG5w5Ib3xRq6RQDrbH7pCwKtmHeHKzI9dD4h8wjIWRTX4Izu050+TGdAsnMf7qqjnP3LoM0SC7
P8u9zU/CAziPHYJwwWZI+phyAtZl8gHx5r9Mqm+XVtcrdxzD9ugFuH3wCJPB7xCuQ5dAt3k9PUax
akKqye/UPvESiTvalZoieu4R9fs0wap6n3VF49mJVj6VVXWkx793x8ApgmZPewlZjU2qpRgL3QnQ
Yn441jR7iiB/6vIyfWnmX3qPQrvbim6kKH4eoWxu+pBvYEE+qYH+Nm/fduoVXHWrmNm2U11P3ZW8
KKq9UrPC0CuGMPg3pAMZu3rYFB9DenWf0AhyK1QVC+/hzy1KZwgOwiIRpMn1J5jrYFzawRwF26+6
1MPSozoU/z0YQf98f6SdxRbh5xvQmNK0vnlC4kjF69OKJ7+JYCdIAC9+RHVbXijsKu+LYOgxKJXU
M7HekRXezr1HLZJCJGNjH7C990onkRHswXEh7qvhPGldculRFTsofOwcHKJQWsrcQhS8rM38aAHl
FY/+5NcVXMNCKYsPndWPZ2K6+ODV39k9pO2ifcLO4Xnc5kZSUoe6VIR4SDTmNH1Ws7a0XGokyTt0
KaTRa4OoKVygAZg0a1MxpZ6k4QN7yULk6w920O135fbldhLKlRBut7+lSpZUsaOQnSw3vwqn/0q3
6qUdp28N2AMXBV030Psv9/fS7Rddjyn+/tsbkxRt7iAzOvjSwAGtMF96rq06Ptixt18UAUHkHBGv
B7VOgrYexW7DeOhz8ThbufW1qlvtLz1N6tgN7GD65/6MdseCFA02HvSYve1mKmFDXDPUjJXqFBX1
cTojzyt5Y+Q8fsMzLVoqCGUh03XDEKLmkxWhyrQymIbPMwChZ1POi8tkI69xf1Y73wmsslBhBElI
UXZzJojr5ymPRjIaAHaXFjHVa5aV4UErSjwT61CRCVEte2vdCPLd5jvNc6tl8jT6nYU9Y1bgfx19
qEAguhNYD08vjCPLtP158XZxCEVlcBN0mFLdqXLHEnYjL1Os2dIrTLLkoPiyuydQ2aCZbnC+tncz
G0HNC2sZ/aaPjfMghZObjxXubFrxsI8maizsc/oNgoJHPWK9hGEg2xEFVSbUN707G/jf1Mjhn+9v
h9twhuoDOARw7CwbmcR6lJz0rCpKZfRrfcAgBEwCELfUa2fSMbpRR5PaHY7iFdVbYMtkmevhlGLU
ehPveh/5L/td3ynjx3ZSrX8HWUGwKOuOiEh7u0KImkHUYLPftESt0oyTPB0mP6jxMHCrfKH1Gtv9
kXDlzrz499/Y5rgJ3YRN2tzgU1NJs69V4JxebXRL9FNm12PLaOMSX6NWScuX+99uZ3IiI8PvCfQ3
kCWxWX+7clHhp7iSDrKP2i9GakH9PYaXd7k/yM6Oh0SBihpoeSLt7Umug3ZGorWRfZ0OwktmRuYn
lfTrRa/tQx2w2+BT9IrQ2hDVPtK9zd20xAsy62EzYJ9mZpfJBDvogtlbziWSRaeswdve7Qx6eyAB
4h9zYwwPR9rrH7A5DVnRK0ER9YPfohx4sRIggdogTR8lBV74/XXd+3i/z3Xz8cohx+glBQ1D1Ims
vxOBAUzTo17JTiTAipKrEGTxtGyVd5fZtkalmQc/te0J4FiuuGMYcrQBzXtFpPxM+sRx28482DX7
s/v/cTcLiYfBAll4HHzFSNBS1+r0nZQc+hXuvDIkKfAeLPYnGMLNGmoSr74eUdDRJVyGTdWMToGp
BJi0luE/kjwEbt/U9un+h9tbUt7Ptx1KsWxbTI1gksyDTeHKydH9mLO+8PVk6D4mWAZceORbLzbb
8CMK5Q/bYfGcCnknSDswEIlJ1uddtocyaDKmK1EtfgnD4bs9VM1zjMTLQZBw0+RECgwwpPBXEg1v
ioHroWgvJIUeU29J9HwSEPkJj4cmk69a7tinPFwUbyi01h8zHexTWTgX3Y6cpySkvKBNbXdWQsc+
42CDIobSWZdgaY70V96i2E2MAfdFPI5U0YX08vo3VnOCgyiiZb5EdO/aSp6/q3RKDXZan5xOC082
b/SphPVzySD4+uMcqFd7AdM0SZ10Xsy0+vP+1ti7K/FXpipATc4gZlz/IqXNDaXp5cFPKiN8kuwk
+qIuynxdGufIDHJ369MXYSxo+bCA1kPNuWznlcLkrYUS5gWSE0priR6ilGEbnfZONqVg9JLj9uHe
yeaJI3eDSE/3YrMzaq1KdGtOyU5HswXc1YRR4hqTsegP9uzEFqRcS9+VA07Qv5mhKbUy2kv56Nt2
M3gJylpuQ6Xs4BreebjJ96E8IivFW7qteHcYicezo49+GZtp4U76QkQHyDZ2uTej+mw2cnvU5t3b
Jpxg8dlYRfRT1t/OaDR4JKLoN4+K82WQh5ljFs+vCoHRwT28Oz0wMWSktO3o9q6HSopcKXq0FPzC
KeT3WjIawD9VE0biEMnv1Ck6agHtbg9wpqLBTJS8BbhWg0kXvkxE8WKJg6dhXrLUHfq0VA8ywb2Z
YcYFfkXjWSPLX88MY9xAkceOHBd7DtU1UoVYvNfm6XuVoNd3KaW2Oign7A5JXCKwWyLq2qQY2TJP
lRSTOjmREj01Y1/8Gdey7Q+Ro31u6QcdnIDd8QiUZYBNFIi3hPNmaNIymsgAUJs5QeqaL1Uuhy+S
Celct4+UpvZHw6WbNrmwYNm8Lmpl0IqP8NzS8sj5pGXq8qVupfZcaOb8DKlN/uP+Zbm3UwSIkJcU
txfKXesPGC6FYsa2wwcEp6m4UEKpUcyJ/p+G4dmksge2e6v6CgYtWZyYDl7TdulneCfTB3D2Rwqa
u4uHGQlXCDh1QNbrycyROSzVSGtEkbrwLykykzMSLvGPbBzL72OaHjWPdxdP6N8JKD4oq01yqAQI
3w3cI347Qiq5SEEHlKMd5fbr/Y+0d1WJy0Pk8Uh6bPsuqeDIAuaFUxWo9tks0uoyIut+XSL1SNZm
dwn/f6htvovcgbEYBeVXS+tjj25PBbehf5UDYOudnnj3J7b3frJ+ZE0k8myOzfWxOIHaVDW7D3Ve
83ksKiiILdDSoXJ0lK8FmbClRH6+P+reHMmh6FczJmd6c/OrRY89ZsIZs0MjO49tF57asYE7HoGr
cLukPVLk3cuoOGGwDgQ0EkmO9b6sDGhnw8L3Q5xMzaEacPiRaFSyb11QZ3+MmJues3SWPgkD5sat
pML+5z9MmVKdsFvgCdpyDyLbkGBF0ryw5QjhliF3ZMmD+Tj6o9FBviubIJQPlnlv14IO4HahwAxg
Xvz9t8RYKgypx0lz8tGVUmcvSFPzEwFS8r7MeCYPdtLeUQTXhOUNPRpumE3Qlwa5MwUyHQt5yJQ/
G86I5MmSBXj9/kLujiP0Mbg4iC63rwFtSQryZkMxO1Nw7Sqi8txHQ3Pw5uxlNyDE6O8SUoN92LwC
CbDruhoYxQrn4SPCKuUFthGQ+LFOlpPSaeXLuBTEl7kZHJTQd74awtyoZcNwoB26hU9VqWwtBPF0
IwBCcDgcwzP0PHQXqT0Sbt8dim4aASxVL/A+mw3S4MFh0eXxWYbwm6XlUKcySKDnpFC7p/vfbW8s
oJBgRoXAPuDh9VjG3AmoZEyMF4D2dK1wTMuLlMkAzlVlaI6KQjsXG0BFFPahqQuw52Zq4WjPAKOw
oA/0RrG9gAjqF8GCorq9rPf/MyLHXJ5MO7P0g9Lozv7keAtguUbYDrx4PU9ZHipbCTnoEhJhzzUA
zndhUWYH8fruKIIsiIgXSLitUjVNpUZaOjYJ2Iocsh6SFTPEu8vD3wx2loD8YBKqQvRZz6Ww8qWA
5Tr5ZWOY32a1aN+1YBC+IS7BgPfH2nkTSBmphdJ05Kp+ayz9dlmlSK+iWOOw7XtL0PA73fCcwNAh
WiMYoZ5siCKPH3LGo/tGbQh9/+32t6G4LLpG2kGfvg3cuM7M5VXVshpsK7CRH1C2mtgt8irKPeph
sNPvT3nnSABIE9clSi0CibpeXgUP0VpCLsGPsyr/PMJYVk9R3VeRZ7aQqA/ulZ0TQQ39zQuNkrq2
dRGn/JDYM8aGfto4Q3UOo1bqPQTNl/KMBv9cv1R413yw4koJD7bRzmYVmRA3NnV83E82Rz+nJgei
cpYxMtXyUydbyQcAqMaBrM7OaoIKEE/QWyFg+8ImyRjRnDdk8IpN5eey3l1AmideKg/2wVBvNZVN
zYWECwkK8eUoD20eu0FvGy3F+sSPDQp87hJRIQVHEnqNCRbpFb3neTrnY5LriLXZ8o+qCApJeCF3
kZvAQM8OdtLeCnOxvnF2NRAZm9sumWczoiIl+43Rx26fyMNZlbpH9cEd8DmADOkFcuVwqW5m3TTG
lGdJL/vjNBbve6mznxVLOpJ6ur0IEPYgRBPFPXKI7Xd0ohrtLCq0/uyALJgcJf+7LufpL4hp3XuZ
1u3/7p/C27VDTgqZForDVPjoBq5PYVlHQDW1XPfnuZz/HRZ9nk+zo0VHgf1tSMGzR3WF8jOY/RtI
R9yqc84VWvhxGWvvBrMPX81Cil6yJKw/JVlgnJPIUJ+0xqgePn8AJ6G6UKlCJe4G9zT0llIXetH4
eRIkZ8tY6MDri+P8+ehCCnympYlgE2+vLT4n1YwZm++49XuzTi5ARsd3i2YdpWJiK6+PHq7VSMOw
CQUQbuuypZhN48gjguoG+manPLMyt5mNPwBi6VQ/irPVDJhP1sUnPsPf9ye4A25gbJIkgbalIS5v
cnWjgetQzXLt29IIzjsSbpi5jc4FVto9BKKuv2gZEjDU4Z2TgcLhn1qc5Y9/TXCpxIdCf4/7dHMK
tZFCENIsLY/yEk9uE8t96plLm1TP96d7exBF9CRCNkEJZPOuD0ZsgR5rc6mjr6Za3/DR7eaTiRiD
401YH/enJFTr5eP9MW8vcTJsQflSREuPsvt6zCrVJ0mvKzxvaZZ8BGtVWj+bOUmr05TT+j24x29H
E7JfhIkgfSm+bMnudIWKnFvhrXNRPmndon7suaorl8NyVKffGUvURSCAyGxbcsD1zIw6dHTM7krf
HpPo2TQTrLWLPHvGlUk5eOlvbzSQazBadO5qnXal+Cm/hVIx19nICpd+Kdftyaim7k9sKtrP9z/V
7fZgFCQr4AaQ7xHGrEeR1boIQoyq/dRSmlNRmtJraNiDby+x9DlHf/UAS7EzHmkzFwsvD7x6YzNe
Gi3BjJlN5WtNp/euFGvZ7EpDmDceIIE08UID++rLw5NkMPIH4EMiUNyc+CjWauQgzYrHwVLRs1v6
awe84hxUffuaVmZwsP9vPx0UTnHDUPGHUb8N0rI06ikV01ULZfl7onUSBgv1dL4/qduXiFYYqBfK
/RRhbhrmZjGpY6eBSpGTVvGiYLE/Vw7M1yKcf1hKlIVuZRX2mY7z1/sD354BIgcyWjI96rio0623
TBHqajBJ1AiCvBiW9w6J0ZekVubhA1hZ7eFTwAXNq4fNgsBwbg/cZI0xyukkFDM8JF+b48irKZUf
pLW3H4zej2jRsJrgNLesW7QDQWnZ0eIX4xROJyg5duLpZjAd+frdbn+hEi50R6jnoIC2CaLjYEyD
pexVP5mm/DW3o8Frraj+mCJcc0LvSzvIx26/FWgH8PQ0lfEPoDq4/laSESZmreaan5uS6rgqwiuV
NwVN7TzrpW5+enRn2LbBMQMSQzECcv56NKMBhJ1wrn2raVVvqTqcRYwpet9lsnRwpHdecUIhQmVo
VII2uXWsaMZOzZw56vxiCLJnO1EhUaVR93en1kFwysZ4OJWdJZ0EGO2D0AMtoJpos3ZwCnd2Dghj
WP3c1A48x81hkBwIyPylB/mQliek7FLpnRlWdnNwpdx+SKiUoEsJyFhXEs310sYqPMLaSAdf6yyd
JpRKGxEUvPQSdaNy8Cbczgn8FMUCaknQZyhgrccCUqHkvRpOvraEzkmVq/GcEp649zfLbSYLtRDc
mehlCGLaZrMMaZiogwSaqZ5K6a8xsqf5Q0c58Cltx/ALkLdEOuWRMUsHX+z2CMJRox6CzC2ZAty4
9ew0s0Yeqawmfxlr5amt+vEJC/T03JYp7h1ICjx8BB0AnqykQvSKEvJmnp2VNi0hHjcYNgc/5Szp
LkXb6qcYHs1BaHvz4VAVAlUPgYBTIRQl1lMbiskYYfFoLKmunAdltC7tEB8RJ3dHIf+AR0bYxSO+
HiUychNyr6T55En/KnZtu+pQPfy6MRWBGRQoUq6ubemWekrd2XFs4uZdRvWXKreaPERmKsrjJ2Uu
zX/yvnSm92HapcVzWmnZkR3KzizJKIEBUxoQKezm5qzLpEmR7ZN9h57hpZMl29PUSDmoM95sRkxX
iVnhmFPsI+fafLGQowHN0JH9gfbQu1if4MIpUtu+05satXsTq8VHtyNTAc1K9Erhnf7o5nDHwVB1
aqwrPpav0Q9kGu1POapq7/NSTf+6f8J3lpAcWXxCtqVJ0Wa9UTqDRKAKbMXvm2A+BXMH8hOizsHb
vbOESOkTb8GFQ+HT3mRSsQ6BOC4ttDNbc/ozimXFm8pSOmXTmJ+tUcsu92d1cxPTiCHvJ0wwCcpJ
xtezCrpodsa5NXxbD03njOCoQtXNrkD9K4s1JC/3h7tdRJ5vAB00ewUZe0ujd+Ra67pEMXyHiAHh
Uex6bRe2Uv3jP4wj7A+IKolNtg+MHE+t0cO48nslGT7kcUMUWZXtwTN2+7EotAE5oFFJrsH1sVk8
bBiVqspMn4P30sh5d5KMyq8VRBGTpP5+f0o7X4oXBlc/tgfobVUs7W8ZlIzAfWwjberLQR6fNEfK
XIiixSkO6iOm0c5QQt7esbh/eVq2aLYQjwBnMGfLzyQARX/nmoVYe1PJYXSJe8pSB4HWzjLSCATq
Q+VEEOg3y9gPkZUaSWD5JvXsK80vq0F8oMuezFAGnt7hdXSwDXcmyCIS1XFj8N82pakcIijTrGzf
LPvx0kkJGn9Z2l7GoXkYUSR8wARFAeMZKGJbRFFnZkYlzyNDxd1Ynhyr14azWSFD4GItKB8kpHsT
A3YnYCmUrxl3vUlyDGWHuTcdXw2s6Qlxrj9iK86eW1V9fAWZGKr0fDhqo9uANVYa/OuHIfBzKAr+
FNuDccaVuPmqd6GknR7e+tR8uKDwDuc0bxnlcMuyPMIe0o8ms9LdOLD7v6Q2A80BfvvX42MBABDG
C8T8IMfXKzhGoRwRjgd+ohrTaSqr8rmxgMhK6NPeH+kmZCSFoWSmCSod6lbqZtsD5kettlYC32zK
5DtlfeNVdXLlXNTTfGqTbnmqQid6vj/ozgXMOupsEc41UYk4i7/dIsjZmIk8MWguaeoltejfxol9
xPi4PdHcH0JtRhbYKHCx61HUmNtpGAxesSX/qxyXb8CpbWqTjeXOcf33/Snd7nkGw+eB6J59D6Bu
PVgS2rXUx9zCoVIHZ6U2ihcKwhWawsmjcj0iOaJVLN5LwdbdhhsG1uX9PEoGNGtUBRFU1uzkrE0i
4L4/p9vPBO0ePUh8RkSyuyVTVaEeNUGPfRSGQjNKbobxzAWTHwQbtzuQPiqFMlGZI2vZ3vMNzalp
snNLVCIydyi1a+FUvyZVfjE65yOksW/3Z6WIAHBVKBdmdZCBgQUCU4VNtf5UuVSbmDyNlh8rw/se
SfKkmq8SKNV6eHXk/hLr7TnNKU+Xi/PeQn/aqy0sGe7/CrEfbn4EcSrmgKKns1WkgiLGlQVN1Tet
WpIRgKozT6U6+Zw30dK6pZpPpzRC+i2whv7z/bF39qpwJiFewNuTtuDmYCSppBtdUFpirzYuGBjp
GVp94RlNKh183L2h+KhCNUJge27OYNlECU7qlp+Ahr/aampSQqMFWIyBcnCT7exWTtQbqxHE282d
mVSFpVIjsSj/p83/cvg+/zZWbfyHUbhNeHGASwnLqfXmITnqzDKMbT+dovRjaY3R+ybppYNg5HYu
jCH8mEAKWiTVm/s/C6olM9I5eS1CS4NtxYxkT4/KMTyYzs02pJJF54bGFIBtINKbm1g2QytVIqu8
RjTBEw99bYBtClXQ0FOtCCkA5OWghMS9fK0UHFIevWFgkFOuAAcsXoEb5vpkj8Ocg0y/wuGWvE4d
J0+V5/CgmyG+yeqsCb9CXgFCO0IS/FjX3wzCeJg67VJes1mpfixaVhRe0bXwig2ER+esUbw5ic0f
90/Z7dKSawu3P1JQAWHdXDPTLM26ohTNVS+Sf5Jmrj4L8NJZFr4twWIlT9h5jV7XmvYf9we+2TwM
+MYPp/rKe731sBtlLcwM22yuMUyUl75epPd1V6qPptmMIlooxJTgF0AxrBe1kqbFKvSqvcp20b1E
9jJ+FXS9S6Jmozfr2pHO0+2sSOZBjFNRdsCzbtm2fdYFBbSK4trKCOIb3YDHLQLqB7O6/Wiin0EX
lW4DM9vaKYF7sm2wlvU1bLugc1UD2XWvNs2ppOoJp0V+jpe5aV5gcTQ/73+2N1269TYlIuLAU+lV
MDtTxW/7LSqqKiPpU2lprkEPz+2V//fLCrPwondjH54UnFTjU9DSPfbGplBb10yduXpOunAyrwmV
4dRDyhYcF+ZJY4T8jwaCLHGWBZ7NbC/JxTHnPnu3CN14QHOIFUSXvJds/b0SV/O/Szfrf1NXHEok
9+1kcMMwmJKXRssMy5MNCen1uDaa9tyUWpoBgUUk6imY6l5/NcJO/tIJ6ronVXlgn3j1usktpqQc
PUm2g9CdUAuwvDHINROocOYE75axM4sLGmiz4bXGOGcul1TSPvdJZyjnEeMn9Vxk2dz8ObWx5bx3
Agtv47hX8eLomvhfTZus6J9SW7rlqybpUfKM01tVY69hVJqXdtHwR5VrTXGdpLk1oSQB3PXHcpKD
k1aHU/Ai60MGm7XFh+4V8wDtyxSAZXbLHE3hkwAg4j0g0dy9SJVpfMebsmivU1sM3/VWq/6n1jLk
oSZpitxL2xmsUpTZuK8mBgjJa8GTf0Ro2NmaglZDGQFlTvVGPc4sWydUghp9eIr01zSNM4GGUr7U
Sye/LENQfqwb4NNupGvB5f7WvHnFZajaRJ3kqGwb1FTWOzOFJiur/dxcidwTmzVr5p9qZVbA8kfI
bstRS/gmcmc8ukc0joTUB1zg9XidjReLGdTtta7LwnyqCHabV23JzdSL69r8IyrSvvMeniPYCQr0
PIKiabWZY4i7mT71tDENhacownbWlTT0VVNteViVRqj7AgRGqUvjadpK36pBKRrsZn/NDN4H4WBR
P4OLir6VlVP1buuk/cEH3FlQgl0yZXAoIC9vgGZSYy9LqAzXSNZL26tBeuqegeCEdg5CvXV4ekvj
qBuxs2uoRyEhaSLbSnYu/v7bfTZjfaJGrTVcE1vSHTdW5OAsd51WXVIzmR/l3lBAFI+RwGPCDNti
MowishFencYrSpXZJ4RrC3SmUMvDvX782KfJUeRyu6LYFIIwBQmN6jptx/XkgnRalgDZuuugq3Xo
xjD7JBC0bT0BessHeMFtDgDu0T1q8v4h/knCRK1v+7Lj+yGRSQ3ydTTM8n02FdlTYYbRz4Zb+j8M
RQdQpVDPgbhpjqmt2ukzBLsrKM/4L8hSU+7SiRuujVH0BwHL7UaB70B7DOFpKIMkk+u1jGoFJBZW
31fUyvoX0cPwo8HUz6PVPFzZFugogh8hKvNGH1wPpdczfIA4Mq+ahGCjsfTza9Go6edF7aJzPkVH
4O7bbUJNgJsMVwq4OFSq1uOV4J9ADkrmdQztxJUiCOt5ql4qVf2M81R7cIfdprYQXWloClt0kVm+
/f23I9cbY6RImEpdk6HJWk/CPybzyCYy6XMwZMEEfDhoZRTmU6TsJ7oVkz/pegkXVTan/ms0yeV0
0bXe+nV/494Gb2RLoi0jOtgAxTaXK9W0VOkLPb1OXQyjvSn1iypZR6IiwBdYznUIxS7iEqcqCL6B
0vt6uRVSd96qLmLXRviRlZTYzGcz1Rvtj76G8NG4TWcOxc+iW+zuaQ6wSTu1apTO+BKYdfVztLRs
OadV1YNViwCUfeo6VDYuUWGPf5ZLZqtfUjvNtBN7qy5dUo7JuIxmZmPMgqeA5OH4ACam6uEpBe4U
F/Vf3djK1bvs/zg7rx25ca5dX5EA5XCqSt3qdjuM84kwY88oR4pUuPr9yD+w4VIVWvCHOfAABswi
xbDCG6w0Ts7cUXS0E3Pw32XJkgenOJvs7pOLd8wzPi7cHdTeNP2pgKc7P+OI0MDrQ2QA+bfA7son
ApQmajBfwwGGwF87BFPjf6q8cfqH5Az3q5me/HwsTH+0Q2xMMveAm1JihZ405+TST5bzU5Rx5z/g
dVnhdlYvY/OAkI2LJZBfassxtTSt/FnatWb/LBKkpR5VahXxsfNay46qGPu+8yJT7nBd5tXyb9Nm
nfvWqnzMQFPTRrbXwv2o+0eUa1dR6hVAXweIuB/VGVpShwEJ/YwnDztt9VhCUksWvKXafExCkGHl
8IDQq90ec6Oy33pNLoe3Yxa4X6j99/N51i2sd4pJJdrZmYJ0PqW4L/mXwmxhsCrXA6XQw058X41N
HTzht6Ut5643EYoUVjKRfy3eZyCaZXsoCXXEieTTqx69uBB2qHVj051iORr6M+AKUKeTrDCLS/Ml
xYvZ6yq/Dj1hefMp7tIhPteBLl4KZ9CNE2ZzmnFW+Kv/ABiGmFNHRKs/r0p7SYi1ymCFtUCB8aj7
2rKctBRni6OfDOk/Dg3z7qKbZfd5Dpo5iCqUw78GaWF3qPXmZnqBUF8aJ7eMi/7TMmEUvlOs/5XS
bM4MdM5VFx3KMXyX9Qr77c5IjKkxjYWUJ88o8x0qM2v+zoxYBI9O3jc/J7/ttFMSm+qHmeaAJTI+
b1e3lXucEypMB8spGv+spB58sAsrybFyISw+2KVtfPakhoB8G4NofPQBAjnnfuiG+BIIY/5jEDa1
Hy5Z8m00PClqbWom3jwsieM0TWRlVRVN7Ji3gAnVToJ454YBd0CVkiSRJGCLjDRErAq3T9posPHt
dJc+BfLW9RerJvR+/dK8NxQTWpP4tTayzbDLyktp5sxt5Mxj/d5dvOkdul3Gz0Bz93D7d+5nD7AW
HARAn7BGN/dzl/fEG27QRX0w2m+AWRlnAe3i4fUJ3Y5C6XoFuPEWELxsJZi4x1RfD2UX2V5cP09+
U6HD5O6579wu2zoKn2clDVM+W//+t/1cUdwUs5V3UTtl89sE8ky4dMg7zIW9J/Vxb0I0T6DNMxg0
g82yVcmgOWaa9lErjerkV644EhLuhWJ3RyHlsxx02YHZWNcTCrQMszFj6qJlQjJuMnBHUMia7MQO
t5FKQKOARjWGDGy3rXgrahCu3YuMqhFWI89DXcyX2VDJw9wjKJJC/b78+WbgnIJmACDIn5u1ix18
kDC966Pcra0QhTHr1Oqq35nVvbUD6Uu7H2UinUvueu2GGckefH7WL5Tlp05W+DK23p5r170tx4Zm
Gmiukwysv+K3LcdTgtlslfe8zdI96p4MHurAUAe5NHvQp9sqQEAUtZJ1AQshVLy5ra0BjoubjXwm
HNYOlUq/+Cq/LKNhhfqiT4QktXXImz382r0ZOmSrhFQoRdwodw8l4hexa/bUxfL8kCpfD/VSyw6E
tXsb8d5Q4FtIVxmOEHazmJpclFC92UWOhhhFmT92GDocvWoaj6/vwHs7fr1X14wKSN4WyOkGqWYD
aOkjY7HfeB2yrJOErVBRpuXGiPfS4VvNHIBP3Hor+onQHD7f9S6phlzLhM54Y1LkiAUP5dvE9+SD
BuP5bM91cCwlYaZG1vxlxEj3ZUyb5tApO/8aJ0N1ljgRHRILFETQFTJ0Yvo2r6/Ir27vdSywMsXo
nhCnr8yGzRs6obVWarkQUVwNzXIOnIKYNCj0IDuQJtbYy+p9Hp+dDv/Z0O/6VDv2vRN8SpEZ+Ntf
CncMU83rnTBHz3o8Uf52JxitARdjZiIFE9ZMxA2FsYxTONGeGkIXaZj32UAGe/TG3IGWhr5ruvOp
1z2znRcAHtCk5lo83na5CQ/jQcf+MuoQMTj46ShPQ6X9ccMZqYoVvr2uIPoY2x5wlvqa1ziNiBBD
GI5WnWYfunQZDnnXN99Q8SCFfv173dnBtO/wzgAyDjZhC/0ZB7E4YvJFlKD2gyFom7zk7WS/NzWj
+Be1+3gnVrw5mgb9GhBu5DXMk1rg9Q7uyCoxEZtV5PhZgnmF2XJ1LzDPkoOrPOuv12f3i0Nw9dUY
ZS3oAPH85Zm+/pzfrtWmEZgrLJRT+9To9ZcOw5gR99+uCk56a9etEabjbPqHLEWQ4TS4nVP9MwVW
0zyhDuEaj/S8Ju8JfnVunLo0L9yvqll1geemq/QwEEAeihDoaryAa45VgGpFjKAmqYCbmQj4473b
PSlRTvHJGgw/e2P02kg+k4zG9JDKVAaXtqoM+UhcPKRHMScBlfUZY0/93TS1sfiRaqSMP+u6nIJP
tdWQDNm6ZmfPZuoW8v3YD95Px0jq75Tk1/4XxrZGuGRlIb/lvJviqDqrCMLSKef4lLul9zJ1ClkG
K7Pzf/ze9z/aq433u2BeHOdZLkM5PbcTZccPO19ie3zQEoN6hLUAX59ztLmSJxyncepSRtQ5lnsK
gkGFZYaAgVy4mf+HocA1QuEH5QAw5fqbg/j13QRuaVTlZf6xqzVxpISHL7C08nKnL3hzfNZSOhHi
KqBJ7LtV4k+mue3rejAibbKd/4JxSItQDr79F0rP6aU22j2tmdvzw2MDZQY94xXBsZ2cZg8afniL
FWVcH91pmheRnRYYau9EWhl7eN87oxGKrPpfJBBAiTa1pzpja3SNcKIiS/RjgLV02CPrFFr69M/r
H+3/EJrXRxUoGwS1FQADgnNbDvXTKQj6sl8iIkgt/dscpkC9d4GcLSeKYrgox7Oy0oMwhk781QM5
+rJYnVBRleHofRjZ4B8cRVXrgPdtFjyL2lZUC2pftP2Libda4IdCgxrzzsitagkTGJ31+x7tx+ZQ
Y6fw3FG/L/DPxZ7guBhj7oaaZ8zp47wUmBsX4zAZj0lWNcAP7KSdMJIuk/wMeGgujoJFqc9cMbP5
AT2L1Dv6xuz776XdtX4UFINjXRK/8jHWVWXmHQZOmHjm/2o0KDXEnN9z58fLQUmIeBe960X8LbX8
9DtgMdpXSbo4+TkO1KhfTLRx3O+VngUW9k1Bo31QCqHmE5JNOPY6zoLZJHJERbBCTqwAu/esmZ6b
0nf/rtA1jg/jOAVFmC8TRsIOifZ/+kBbj3uiHtzLkGX1eAwyJzMeDStRA+Y/c04MUUGeMY65B0k5
JBpe7SWz1tTif7ElNoCyNc7kHkWtIYlfWXkGtV/O6ces5cbMcKQP/uvGRVvelE1bvrS2nX4gimmc
sFrmMj2VUvO+K6p/HV7fSTGHo6PITuSwdqiyNPN/FIs+UzuR+ZKFy6y35lmw9dOwjrX0B6qscRV2
kLJw22iyzPiWaKNqTsDtpHvJe7n4h2DI9PTQ+GWZhsMct3UYT67+hfBjCN6WZtZNb8YZDbGzDws7
f/QHC3lQPTX4riEPhD0CpzeE+9ZJzXQ4IcMdlAc7I6VKwwkO5Z56yBolbQ8DDT7+w4CGftmmfUWB
1myzQXdJOtpg4SHxIdYg7e3rYADK2qXRQ+4zg0UHNn6ZLLwjDqqb+z0p51/55+aHQIV1IFZzw3Gn
bn5Ix1s9pYnrR4YjLf99vZRp8FAsxBIHW1p6e9HAfxhPfquyhuCzD9hUTuOot/ikJ/lpyOtJvc1E
4Fd4eKxS+0CVkLMvZjCWR5pwTgprpm1bWla19q2K29mi6KmK4NyORaYOpT9UXzKp1Bce56E6eFJU
9lHVQTEddKXp5vuuaTvz/VAV1t9u0ln1WZvT2jk0ZTsOD5xaK3tjtzw/0HlnMevhUNcSn9TG6PKd
2Ob2o9FU1WGislgQGrexlF8p1VE01yLsYr0inJ268P4KaDrGjxN2yEtkFXS8j1mla0XYp/3AYklZ
OcPX1+/Sm1CV5xWuCUAHcJ/QGDYxVtsqI8nsIYgm/AMOA3UuOrr2nu7x+q9c7wyie/qrvICk34x3
/cxOATSgRmhBpAplzmfNRfHYXXQYjr5wimfLrjE1SVQs9jxibpeZFJKAlbCOV4K+4PXA+CeUU1/r
xVPfKUVXPjsPhifC0hgeGXQJx0LUx0bPLk47fHl9ZX+1cK8nvY5NzYwI3aeJtslugnTyJXaAxZMu
Y0XF11TdD83Xiw8uSgNemGS6+JQ3WvYFPEGrHiY/TduDprVZ+ajHjfM80zX9hiEwUDlMzkekVzDg
FCeRIGT+JpX68McuCLT5ILGAvAQahRjLJhjCrrTMKZ6XT81UyZOuddOloD5/en1dbvcC+Qq8P6zN
qf+RnV5/EmoW9pJoXfW0CC2eokDF/SesbPg0boameNyc4EnM714f9Db2ouZMig/gBSQdbcbrQd12
gANn1sWTphG7N5NrfgVkqXEPdvln222bPzYEo665GqQQxq5otxukW+FYGRyT4slYtBwiOzf016LU
xp3FvD2+qEmsaniEyRBMtn1oEuG0nv2xeGodfXqcJQ58TTLtgRVuPxlVbioI1BHwIyF4vV69oJz9
ZAGjsFbj5wejTea3Snjtu1lI8b4oM/WPow/Tpz/9ZCwgzWDqToAFAd1fD0ojAIeVOKme/LLoLxlG
YF98P55/BFpnHBvVGjvh+e1SrlRUWrWU9LkvtoJmA9GTkDTTn0B8tWG2UPwkzNyTTbuNkq9HWTfq
b0lmYQDnwYaoetIzO32LjEMfYQMGdxHM1w7x+pe+wPUFtArtre8/9C0KLZsKUDrmQ7G4c/k0VqL/
z81lwJOaDq1Df22RxUNv+Ul8dls6VKclt1d5WVdk2l8UlgqkumqTjVRnwWSFRVlhHlslnvrkuG37
PRuC8l+udEuczJl2oCVQ4jnVuuxmQGwBdmbUz0agNMrQ+sNcdtiADcKuVq2FOPEAt9FbOjbw5KxT
ogfN31orF/FeqjFPfiQonmMJopXyk5ssU/5C0d7cw/zcfAcKi7DRaeGgYrDKkV9/h8wYbSBkaRr1
hCRHJ+28g5C9eWqx0NkpCt8fCsEeinDUMrZun/R+KzsZkjQSbuZdNMMm/ozTvyvi58vrR+amWrtO
iscc1BStMKrD15MqMie3gwaLYySl2MJiSb+4XuI82LlpHKdultHkoBfrz8Eeufnm8PwamTI+1Rqi
iK0YSrXkuT+2LOfkoEbECdMvAzjf8PX53RuFhgHYfW69tX14PT+raIt5Wirt0U+64aX1J/UmbnLv
/D+MsuIo0LOGB7+t3i3gHzXQx9pjpU3ZS9dM7VM5OHuorDtzAaBOWIKsBbT+LVwJ03PC40ImkTUL
5SFa3rXvTPA87k6R9ebuNrm2ec5hPaxMLGtzdwvXGoeFrnykubr6nsvW/2apeshC9ORm76+xqYS6
LE4R773zd7Y9KBvGBJHFH1t8KRnpasMda4+F368wsyxtkxCVEEoCfRDsGR7dW07Y9WtsyWEmWb3e
GqIgj51AmUZi8AJ1plVmNkencbly/nh3gGCHYwA8kaltWcVtXKRVGccMFJgAg81FPNBqzj/9+SgU
j8EiEidxkjfTsfMU551qTCLpaf8GnZmfCjPe8w6/c13Qs/z/g/ib48T9jjgs6FyuC3f+VgWCQhuu
XuohKLz07y4bLJQ63IIr0iaT//MJriArAgq0NG66zTqdCSX9BshwK4Kzx4sYdiPSWK+Pcm/zc2Hg
JANFCkOszYWYOEOturRPI8ObxblRjTx27Qene7Gr1j6XBMI707qz6d1VExU5iVXbYsvXoL0kh9rR
s8iMbfvvwOonRNwndzFPNDhm48/ve+JZytYrTp16/Hoofgsm+ilZmiHwswgrygXPXt0/SL9sj6oM
6N/oufEQU7b9nOdpnuxM9M5549KyoGuTxnIS1r3129BJrXVYyJRY3M/4G3oT1pT0z5KdEObOcq5+
V6t5E2BSxNOuR+kGVFXwmM0jFAuNi+5MPyyAY6e2z/w/nw9QPRg2K6EeNfXNNdmlhhzl7OXRFMju
pWhr/Tt4pHznMv71g69CMpRwqNLQlVvDaTCd1xOaBu7Kuclz/Mc9TRFXWe6YngSKSZQy4AAnb7jD
aXwtiYXyy0EN2jwROQF7p/c5aVOYWN0ojtJ0Kb0t6ehMByv3KSyZtYdXbW+3gfHUtHCKjzFEN4T1
wf18bvyg/k9WnYJyE2T2J6Tw6UHmPRZ74aL8dkG6SeWO+1cG+qg74VDkmGfkAPrhwa3Q4XxXF4v1
BZYosP7XD+hNXsYDCwcBCDQNhtVO8no9gPXT5k7GOtKUhx40PjBH0ceUDTX9JZOVtfOVb/cToYer
r9gj6hHYeF8P16Z0TPLCqCJRwxXQc6zhYhodoQymPVzI7QFhKIQG6SpCXyfnvB6qWvq461t80ZVt
eOfeKZNL29Q/X1++2/vNWgUTKVrSsaKJutm1vd24cal5VTRXfnayg1F8G02/fG6qxjjWyhhfilRp
O4P+4steb2L2L+W9FRnAQ7jVnxzsAi0srYDrIIrSdcNi1BLxYq7wFFwba5GnIc5kQfBiTGZavWt8
DwIzHXFR4cmu63H6US3Aij9ruVks3+pGaW963I8xQmH3ZgfK3f1H21bzczPheglZyg+owYu6FuHY
xqZ9XOy6BnvQiOIrlgSlGYrW7dUlTbRqL/W9fSOR80QZaK2OrcWrzUPc9iNBIlqHkaO81glTvxme
ZjPV38tkmD8jMiwviDssmCKkeMztXBe3AFuYsBwNrOapWWCqtbkuDLOYSytXtHht1VrH0bMF7SJr
0dwPbR7I4hMc4FY8d0XnNx9Y+jl5NGRR/wugO7W+uJ2YzYOOs7Tz4fV9d7u5QW/BV0IVlNrDTXgS
ELEGgy+qSFrUa8xZLG8xRJ7+e32U29OK5EMAcpqGM52zrXZ05qkM/FZeR94MhD9sgYxmhykhqX2w
ZbO4O5fD7V20YjPQgULVYmXubRa775VpLTGHacyMtj7Zvka7xwE+2x6W1J2+OChr/nh9hneH5LPC
eAaODjXy+pLw27KfgiGpoz5f9MMw6u6pE746N3Xrn7q86HbiobvjgRQACsqGArR9PZ5b9XFluxqX
0jTG7Rmp3vizWdTVexq/PDFZTxvlz1eV2o1FqM9tAYJoE2Q2vW6Q52RtBEJaPGhp30M87tOHxrH7
Y1F52k58fmfToF+GZh9xA+jXrZhM0qWt6Py0jey56M+GUc5vxqL3nkTpGnvH02K5ri/ClczK5c5R
ILjcaqDSmbMn3ZUgDM0EhEkundmDVeC7n2YHqlqUi9Z/N9hj8w5YPj2PAsmj5eAMg12dM8tK5MXx
BCaDNnW8+vT61rp9GlgDGuggjigHQPO7/tSVEEVBqbWO/K6SycGyTqLKu38pcFWHqacYc5SjaHf2
173F/33QzX52qkosQwwLTreBsYuyCo5GnfgXkrbmf/jOBJ8QsPkAlAjXn/JbADq3GmhMnfmhdWuc
a96LyNQreezTZtgB4d7KTFMMJ6anmEtdZZUouh7LodkFusWoozhD3T30dC3uj4kVjy+cXxa3R3a7
CU0ZxP/NqvGnZ3OZk2/UL/GwiEuEhXfmfuf6pZlhUWbhrqIls3n2tXQM0NDw6qgVqRdqA1W0Zcj2
lA7vjAJKCPwArXbCtG35cEC9NK26oI4WUQSX2bEFYE2v28lh7mwZQgio50Dg6dRsG1DuaC/aqHXg
qBOBMECdLFx89RLJmHv39SNxb0Jr5YiUYrWO3KZLdIUXldou9G/a+sAU2pG6fOnsqNnfGwU2L3Ud
d+2DbkkhkKOEWPq+jRA78R9TrbVe5FKI4+tzgUV3e/lQHKelBXKFdve2Pl4FyouBBI/RAP1s+ZYB
cV++W9AdxLNVJXXZHBaN5/trKQqtouObtZ04+Wox1aGe8z77S18Mqz1NYOYQ58nSXqPT2onysR+1
2fyvQpLtMyCAJr9QbSvtg5kXCHNZEgXdAyoj1kfdLslaBEgS/w3JfO7AEJ0Qgjr1TgeYaFhmx31I
68non3qH3D6kYFKLg68Trrx1tX7B1czJjczD2wYNW154Uedaepk9MzGO5azrzbHxld1AZKnLJfSU
05fgAMUwqO96o2bvQTpDVUcZ9hXZwVQibS+2Myqu2FgNEjJeioUA1rFgIOISyGqrTCP9oOrKa04D
gWQQWoZwkheDt0ke6jyfyw9JAkSrDtWUmVmY6+ak0H9qXIWAfGzXD3VXeu6PujVnCWvMn9vHHLaI
/aEaxwq0NI1e70fu6IkbeXmjVyd4GFn8k9n2zsESfuyCF4ktnQp8rdznJJOBCgO8/8pzy9d6Y8+J
SL76ndt+W23XKUoXXaaFPWXz7mI2+vh9prTbHp1Auoiyj72yD15ma91DaiMI896bM+AHiYHMEs6H
CW/vxZgC80uiJljWoZu1OYrRKIQP5k9oxNxaTq1XcyhU6X2Ucgmco4YFjnWoe7vkiNTJ+JdfSa9B
m8EVvX5GCK+s3iwDOfslRpXLDI1mmbqzFesdyvoyzrzP08jbHo6uJZb3YD87j5Uy9PIAmnM2vnUW
VdxQ2U72fbGy2oQcpOz2lA+l763eFvJDqZfKehgKVBffBHoqysvQQPM5NbiEpAJkRw93Opy6IR8e
86TRhofJaFWQhl7ATQXdk00XouZWV6FFLDeeZbuYP9FVXJLPr5/CO2d9FSOgrLq2qG66+DbbtsJg
p+VhyGu28aL0E26fXbATRN25JBkHLOmK9qauv4nbAlnJulCQDMqpgBGdcQKq4ywhC4XUSNo9ZOmd
adG1JEOG1QeoZJv0QDgZTadwugiqWnfU0y7+ZMLI2eHQWmvotwmfqMpR1iFApIO5RcujLOhOKcaK
EXCNIH4PPmb4Brzc+FACrB3+TujILW+JZKvlYW7rQhyaPOjYsqqWvvPYWrlTvJlnP+8OQUtDOep5
DYeDNnjml8rpTfEyzCPGEwn2Ou3RRWawIxmK43+zRJVNKDtcWj86w6Knb9nx1vAmXxZXPvYZgM1w
chREVB3L0CpEKMDPjg0cherx9f2zZo+bFaAaAWM5QFiJTH4THBuDEfSuPQM+t1tkrRPg50QLPi1B
ByC6hv/uSkMHf6SnFjQ2pPZ/vv4Dfn3K7S+gfgArgqwH7OtmZzkQI+ZA6E2ErIPrHKclaN/GQssx
IMIJSxxkWgT6YcaO79l38cx9kvXS9kfcWkwjbIqK5qDna71F8p3U+QFviFieKjsX7mExnS69yLjP
vstuWt5WwM370+u//84j6CKqRLHVMIj2tz+/1Dt/HhXR/gTmKOwaJIM9yz0kon8m2nV2YpU7MTXN
moDCHdhUxl3//reYs5AeTMHGbyI81/vQYVcf27k4LbRu7GV54iC9e316a8q5/TpEeKtXBE1OOFHX
A5IdpE0mC+6XYsYf05I1XEWBocpSdg+GzPRoLhYfZNzg7uzMO1eAi2YRcR+ITpRQtiGmcpMM7EfL
VKk34nWdHrt42OPL3L3XIMvQaqMVe4sYq61Jl1rcRlZTq4MmZvu01L129PV82rlC703Ip5BDKA/R
AEm966UU0k6o/zNU4sdjF1p5bFzqwlY7X+zOhiQXRLhklRejILepF01QcQ0jd9pIpvEbCBr1V2n7
/1pFUj7aU7Gnp3Q7KcgxFA9MvhEp9rZk4edtXpSzJ8jn+/KxBKv6ZjLFvBM3385p7TJQHgfFRINt
y1zpEhtgHqorUT0V8T9BnwdAaNyyfTFiO9bxRgzkju7s7b24ni6OGdxHSl/buqYy6lmNxSQjXVXI
7ku7k+ND3avKPqmixDAcvIDXPWBVzhXpCN+Sh0KTcfzx9eN3e94p0zNn0hJgUTe6WL1uznqi90Ok
6nx8RLnSfgFdbB6oxXEHNFX2LY3deefk3VvtgFoQzzyFY/QerjdqEpiYAEtjgDwy5nPU5boEpxbk
WhK6ahyTBxCkbbtzj/6KIK5vmpUtv1LmUWoDMW5dj9oBY5IFJJqIlzTVPgSZ7LVPCFJI+Q4ikUo+
NsGSzkDQampUMJL1MlwMqekD9BYwmYfSsOVClaFqvwN8DvKvmdkDWO4r207ejXJw/QvppP1djwdc
51KNovCnzFYa/ixjW04vWjxn/U595s7pWOVHbY9zRjizlSGJOy1YVFMgYeOY/aM7lsu7murF8fVN
cntHr6Um0PWAo9gpv6rlvz0KAxRtUS9SRh2p17EmYugOseP5KtSFlX1xqqk8Jwg9PUkkX/+8jcrg
JIGoklNdQ4rh+rMpdxzkpAkZLQDhL6iSF6HroSH1+hTvLCTdUyARwFfIObfP0JJptIpSRnERx42s
yai+6K20d+LB28dgLaUj30dNBwGXrUahPwVJU6cOC1nn82fLVdMbskPzwWpmc2e7353QKiv8Cy5D
yfd62VLuitEUtowUfFNkDSCcdVgMn/+HZaMEuZY+4dFuS5HYQvRpZaUqIgxVx6S1xnABBruz/+7O
BSwlOF6w39RrrudisvnMPG1VNPaUgHJjFpcZk5Zvr8/l3sdZm3Q+LxsAoxvYQ2/0eTr4KlqwlHk/
KDPjzfYa0GOOtlNAuR2KchOMNvqB4P9gZV5PKJaNJ5Z85PKXRv1Y2X7xIxYmlAnadzuv9d2hQAdj
O7Z2GreuIbBLExUIcFGkBT89WsBh6nTUBpT2xw7JXOcr1uzXjgNiu/lKAKfmobGzVTAIZY5Za0ok
wOVe0ff27fg/5BeAcgLiG1GCxJzifAqQJZLSlMuxorFygWfR6O8z/O9gNrSdne/sv9tHkogaRvXa
wV2hzpv3Crw9pAOk2iNfCPfd7Ko5lHWnhXFsFpFrudlZ85u9o3VnoqCmUAxCGpmIbttHV8iT9DYM
/0i3BuCMqT4eStu33qe+2z3HjRns3IB3NgrpMPLBlEJ1HGE3k3S9GUKH8sdIkzBYpJtZ5yBuknPe
q+CPXy0yb/JuEn7K99yI19u/QHUE8lM1RcI3mwc4DNMjDNI97M+9BYSq4dJ1RytI31YpHVvBfyjS
KeoaFEbDzi0cLWzwdZqjzPTkp2opzT/HWKzcNyqZ0O1WWNO6yL+9lLWi3evm3RT5BQjbGDYlojVF
aRf/w8cCfMOxRueJyW0+1mQ3uYuW9BTFVtNHReKal9pyyicUg7qdzX9nGYmaKJMgOAvBYCvj5s40
POI20CPRGs5DOqvimAq/PWRcjmdl1XJnvDv7kDoQVyP+LiC+tw086TS62yP0GelNbf6HwwZouiZ2
6icSAGfnPb43NySyaH2AWKE0v/lcohFJx64woqlrtJNf9yMXSlm9Rac4fcSipzu9/sTcXiQ0AKhw
gQiD1WduwT5lWg6dVtE2MwvfwWGyqo8G8cbXuqiaxxjQ6YdyRj/o9UFvX8+1GYr1BLkuPui/quy/
7clmAvvm1tzLBN36ych1LUziZs/3/M4oJPAr7JU4mlhxk01Df8mXorLHyO6Wfn6gO4T0BIIhnfrj
LBc0CApgjAEghGLs9REb3HgpkXSeot6ScMAMjNEWZNx3GmK3u5CKJ/KFK7OBgbZt676c7Lwq5RS1
PjENGbx9jAtvQdzfNv94w1Py5GmmBoEQBG/U9YSoSRkpPOMpGoCvh7Ai67AvjPLguemeA8TtR1qr
qzgtYCpE+r7t5pYNFehp0KdogV0eylgr0ILw9p7Le2tHBYJ0BCCYj7b/9YRqoRuLmL0pYrtrkZGP
BhZ6arq4fbzsHKh7Q8HWh85O7EGBerPrRt8pba/tlqj1fLq+RB6pDCFvjMVFgX/8+fpJujMa8otY
Z5BsGVy8m9ECc3IKlkunVhUgNTa71VGMo3/WANfvTOzOlwJWhYcj1wX4kC1BXLRFJ8Zi1KO+X+2t
KgqPqFs1O6PcmRDA5dXZh5yHUvhm6w2IRU8tkvdAHLFco8+ONm4VLxer0PbkHW8mRC+X/GCt5JAt
3NDQTQtSSJrrXuRTpv5nmrLh2I5Z8eH1L3Q7CiwQrlZQxTz4PPvXWy8ZbSTeexQy+0n0F+r+yxt/
aGEfvj7MzbpZ6PhzlUJnXsHf26B6lKVfjlpBKWHFs1RZgI241S0n3Zn3NsLNE8WB9ci8aYSvR3cb
xUirmnrlBCqSuYg/uqqQx6FcjMusl8NZiGYPTH87NY4u8qI038E9oRlzvYJw+5GfKI0xosGsPViz
mYcjPuHnyRA7p+nezMhHSEsQoASlvX7L396luYMGWDj6GOUDzUpaWrQJs6k5t0bTfkGafS8j/lUp
uCoAsYA+wRJYafJISurXA3pSXxIsb8YIe6TkkMIGf/IqhOpkEzfPPlivb4WcnSc07QJY1WZwoROK
7xqQuSg3vSqcrdp+tvR57xTeRAWsMq41KFqi6o9cyqYwlWaebKSlTVGJR3qIT/yCQcnQvKRtNWLz
nau/8NnYY+feUqeohPGCWuCHkN6nN3O9GlPrdB1kMDOS1OaDD3Eu5+pjaUHN/avBbbj9lviLXZ5B
VtvmG+oWMwovQ+eLpzFF//kk4sGJQ3hrBNVBbxtvg3Fy7AN4K3uhm13FUziabRL/GCi3+iFVzlL7
19USpyzOuj7pUOmrHEPVdBRZ8DBkhd+dpIcEwLNc/aW/zHHT5kdiYCwTSfdK7Z8W6eo0zDpO2xGF
nzQJmxydEnXsqE7Fh4Yiaf+nJQFWB7wG+Lz1JNxQqKixV4pwxsJnIXN1wAMm+VDW5V8nq87FzqVy
uw0YDCQ4hC2yddKW6w8Sl57A6d1bta4D929r8LvkQ9ePdn00E8eqL73txGVE13LeI+qs1/z1wSAT
4yJb9ffoUmxVcLFWCZJ8Tu0o7307tIJCPJRmD5RNyv6NkGhgHpyuFaemcOM/vrCZKDhbUms4XUz9
etIIAVeTb7dW1CAZcoA1qx4rt5l3iI+3Vw2jIC2MNyk4e0a7HsVsl6k048yOMGCf8zBo3KL/SMWz
DRgNnjrSNdU47YSQd74nsC1Av94vVO22pOho6JHOI4OSCs7ysLhoftFs1Gr70JqTNhxKxGwSUHvc
P4+vv0+38+X2xgeN0hJwTxb2er4tYJbFGW07Aq/lWkeMiJqZDie+Av+PvfNobhxJ8/5Xmeg7euHN
xs4cAJCURMpVqVxfMlQu4b3/9O8P1TPvNEmFuJrzHitUUiITiczH/M0mKqJc+GYj6yZ8fdDzmwNI
0Mo4pEi8ep2evErP7QFmQAMH1+S51600GQZO/3WSu5eUKc837NpVJ58h0zZB6Z+c5IY1xU1NNwOF
zcELDF3c11n1YVzQ8DeH6EOrpH1QDuaFXXQeXFBmX9UfCABJ48yT8G+V8BgTA9zLbAP1SFrEC4Ye
E/q3LiNTgy9AX2gVCTrl86c58flM6eRmdNwW/3ND7jpTWn6FVOmFN3bO3yeLIoxZDaDXoPYU5t6a
Oui3qnFvclXm9c9uJj8IUiBXQFbodTs7wM9CbHOZx04oGmloaJzTjkCTxcqt3ZTIvrq1DaE3n62e
KstVYQgiVU7xtsyQVqmmxe+spsAV7fVFWvfS8Ym1VnY4L6kgAWM+7Z5NiYd3WF14N+C82ukmVUcL
bgXs0BRXXVuL94VbaU1QLoaNAINStcmm7Qv54fWnON8QnJgIo6JAtPI1T1/ViMCRA6VL3CRq2X+U
aYWGH4yUp9dHOYfIr8hEQJD0kNnyXNbHX7PmjmKFaIsbZGX5qICONWlgWVk7IVdIOfQK/wgEcVNr
hX+MhWMaD25voN4zg/AarpW+Ga51nIguVYZemL5LudfmfgScB1fi+LnKHN+PBXmHm3yWIBLImb3K
H+t8fDNYZ+VgrNIGIJHXcvnJ597NZSwrR+et6lTStKntd0qN0Mvr63x2aPINwFtakRaUZqgwHE9H
jlmJVUlFYYFW8L1XR+1VBYH5TnPybq9UQ3eJoH12ijEg2iQgq+gEkU+cTIs4V1kKhXKkOfbebdTh
6bNDtaoqcVPrULsunSL9aTbLjA4Qm+vCOXP29mipA1nnxuf9rYy+4+miKJwKpQRf0aQT4XdBVxaN
Fi+95Mv1wrJyExHXrlIwCNWe3L1lkad0VzPqeV20KNtMN0Xr68lQ3qI3Fxlby4imS/fDOZwZiVKE
umix/+rmndZh0QvFq3xG138ak2kImiKp000xRN6jq02O5rtuL39mRYQMzADmLgQWiWOp4XbJp4h+
vAhf31pna21DwWfu8LqJPqhFH691rhX1MDZmcqAKqf6698NxkfqFQ3HdL0eH4joK9xOD0DSA2Xk8
SqzMJBjSSg4dspMbQOVL0EPN2ikmpmSvT+iloWhsUIgDlUvX4GQoI6JhmZklEuWZoyFCj1L4ECAO
vRjARwV6Yq8Pd7aHmBmQQBjeQDO4E09CC2TDxVrjSw9Fa6M4trQGXMzGMu5km7mln+ONuXl9xJfe
GIxT7kRKcpiLnBTYKXVGaVqPiNvaTrNtC2/eJKSNV6+P8tIy/nWUk4hCpLqiDlqXHrQU4/tat8Hg
DXXnV3X8Zq76ryX894T0481Rgj9v4mhhQugAHdyl0e+Num8fZmfuL1BaX1w7diK5PWUYLurjoQqn
wpnXYKgJkIcvk9FBaq67BAx6cU9QMF0dWNnwp8e1QpKYlADDD8Na0U5ibzd1DiKw9m3fXMTVv/ii
ADGuuj6k6qf2cWgaWTBdjPQwYrwaePmAZr3o4xs3GS+9qBfnRf+IBjEnM9Ht8eqVE9JE+Nilh9hY
7mBWhMZUALXSrKAZxCVBs7MriF3BoQDLhKIIkJiTDdivev0FnvKHcrGiTw6wfsPXW6wEfUB4iAwO
xZzTxp2GfgqXzGnezFZdx4e6zlyxAKT2cTzZCglZzciz9NAAVWXf2+DvUBUfO3jBmnz7N01fAmVi
jXgC+MW6b/9ScOqacsiahG+6M430DhfWcoe7g9i9/k2/sPvBUq34IlRXEKs7+dBs+rNTn7H7Y5QF
w5iO+NXUDW+WorSh062VVGIV+rWnusLGrOoYbmscwGXWYxbtLBCShLuheOVc6DX+kgU6uVcA3tDb
IViAFHlaZI9KVG2wz8gOQz17+kbLK/kVZ4gW3dfBK6egr6DABYVjF962jkT6s2hkpAVa7qh9mNjU
YEvFWn72TeHdlTBdFR/DR/UStualdacsu0KMOXXQXzx+u0uvAtbC1OGQ4nv+jEZLvRlHpf/6+tt9
4eskYKO5SzhDnfQ0FE0mpY4T1U0Ps2J/SI34yu1V2LqpdSNT/dJLfmlKIHg8titiMC8w9qN8KcGY
YQTiltu6L2MsVWcccC5cry+Os25WSOrk76cFSJuNqlF/yw61IrIwQlnUj6BchK8v3QtnKFntr2WD
7nuGG63p8COgWmWHGL7QZCrKTsKQ8YdZvrnXwMexNjqhssFLR1j5eCuUloes8GBmOP6ldHQ9B6eT
PJq2r8/npVUDlrZS7amiAn05HiUr0CBASiw7FFSPwnzOhsM0GubzfzAK18taHFs7aiejcIMaUe/a
2WFeynI7ummzMXvLvvCNvziXf49yCv5wuEMrXSrZAfAfGvQDlkYZ1IL/YJ9BZKS3z+EFsGV9ir8c
wOg0eU5UMUpXxxRsh1TnJKj7C6O8sM+ofWm0gOhjUFY8OQhGC6udvkxnFANkgwpnQ2x6q6ZG/jRP
0rhkBPfiaOuhs3b0SXFObjAnimMTatl8047QYny3MO1AaKkRtrGpfnl9L7w0FjxSchoWkNDnJCiN
rEwkYsBbWa8xW6oikCW+znp+gX88XLjG1uc+OfRJhMlHHMIDku6Tb6hSx7kYKmu5iRDRWALT7tLu
ADxIrWjVUErdpEpWoy6ceemloOR8M3KuIlCyUpxV7cwRZsmWEi0AV78BrDt/Ajw7holllNevL+b5
KCAWAUeyV6hYAco43oxpA5wkE5m40aW9bHUxl9eqNlQXaobnr4xRiAXA5654ltNYWMGOcJFmL27c
fDEeyjKqrlfprW0zGZfu6fM3BpIKEOaa+ZIGnqGqMYydJycWNzVGN4GBMMdXXanNe2gBbqjNivbN
HozqQgZzfh8yKN3wFZgLRviUQatrbT5PtN1vjMyNF9/uvT7UZ14fbEzTCpxhAL7z+ot7cZ6r5Rx4
CUKs03m6lZhHrR0YMh5VX2Jauq3ysgwbfJW2YyRnP7Htp9fHfGGzEFvQg0XGidrsabEk74Wlo5Oh
3MSTPR6UsevvuYjjt5ZkMIenwgXoCUgovd515n85H3mn0smRw72JI2Xa5GjmX62kw93rc/l1TBx/
2khcri0t5kE7/hROi5pSoUollfusNdvxfRrh3+zXcdm0T7nEiOB6xWeNfh6XqGWJxhj7ETqsqUe+
Vasy8YnMEc5uYePya22WqncoZNM4hUXnjLSPiibbmEbWNX6qz561rUSMNVpcaemla+uFr4sblsgU
jVX0k06v4MVtZWk6zKSt0RAJ7E6aP63WqVtIpUt5KVn51ZE+Wbg1U1pbxytr8BQu4Ym+8CJMO/YL
8t7qprecsr7yVFlD/xetph2GseRhBogC3kc51oW85glzKjBL7EVXrpYUxe1iWEodGDPMnBwtsnmR
W87w8Unv8fYK3JkK+i3UBL2761IxJkHT0i39I7ZzdJNtsy7Hxqeor30cu9IbLmzA8/UkBSTEJ6Pm
5sQa93gDWnOz1OiWpfsUN7LbvptjTNlkdtfSxd+8vgvPDw4uTZpUVNCh3ZzBW+2iMAYlabJ955mT
j1NetmkaTHBQ08w2okSv6fXxXpgaFHJA5MjBUa4+zTTdCtMVgZXUHjHeZrX2EJkbdg50aF2HzXxh
tHPiJ9cXy0hfwMZbFATv8UoKu3K1GqTaHqKg7Ap/6Wuj/+yOE9KgfYowb4Hydgy7LqpNLY78NoGl
jWy/6lYPRgSqeZ9Afns2GrusrlKjau1tmkjNOERTnWu+lUuv+OjhZ4dpt3T0H4phi/y+Hayi2uL8
pEQbu0uq4kOmk4xtFWPpY3+KSO3vrGLwflBvqhMfV8PJ2y/9rLa7bJjwb399zc9OTSivVNTpjVBV
Bypzcp4NuQfNoSwSoJud6c+OkoSplxkX1lpbw56jzxLsF/t1FXuBIADq9nit26pbUsNMpn3jVflm
brR2r1qFBXIZHfxBRrpvZHa10wtr2CPzGu3aeYkvNHvPp0oXzQQRRAz4y8ru+BmitiwIb9V6DypY
v9ZG0b7Xoqh9//qCnm3ita1LPxcUKfkN0rfHo/SerWgjhNp9h1RiOMPND5Jc6DsLEfkLt+wLE0Lb
mZsdSCff6eklUSJ8m0MWbvZVpj93VmqGNNMuiaavycvxm+Mv08tc2zp0IE6joxR/cWSXl2bPp5Ca
m2rhEw2FGVtGiPjeaF2rVA7szUip47uxJJDq29ZQLt0iZ0UwVhUADsObqJiwrMerWmlJWzv23O7z
uizvrBj7rynJx90Q1VYU1L0jdwX2TD/S0VYvsADPTkGyVHrYMA/pHq4SIcdDz9RQTVCR7R7c4qch
Nft70bcfrdo1btQkuiTseRY5rdXLVSkewg6CJKeUAtQWhKnEMd2ssrGvhGos1aZKSnx74zIXbYAr
4kC+jLX1pfPwfJ5w+qHvrHz7lUW2buy/RDZd31iqAjgAp9qkltejkzLdGqmKLR4BVXbTiLK+hJw7
f62MubZDiIjxuDktECMGWCVdIqY9mgVELVkxKuotrju2F4ctrOr2Fg+rubyvqij9iDXSMm/f+rUS
J5CxE7cBsKR4djzpwrBnbZzsYZ+AnP+UZp56bQJBO9Awv+Q5ev61ruZuVByR/APQ5Z4cDCv0G6xV
Ou7x7hifzD6Z72eRxxeSmRdWdC12gN5ECgpC0cmE6GEpjZpxitozqPlAYBDYYQvjFPkGibu52Vt2
54jHhiQRaiCV1vzCKXu+jQi8PEI9THE4bL2TC6WHmdJm5TzvHRzQ10JIaiOZIO08vgXy7NZB43TR
8ObXuCYZpDbYoDq8zZMKjBe741hr7bKX6YDXcD96vqeKOZRW9fGtG4bThyI4RCNwStqphwRK4P1E
3VvlOERXZl6AXBm1JndaNZkXst/zowAVbVp3bFC+SLLt47258gUQe6i1vZNZIsTzCuiMguLBO0LD
+J2hDcXdqGjRhYDg/P5i1BXmDnCDdr51sk2tPiPe7Tx1j4yje+UJsm7sTermMSoH9UIse75ZLfqt
HKssJkfd6ZHjJJLosrb0/ZJTSPcLUPak+VFddTgYl0MXSLSp+3tby8cvciy1Sx3EF+ZKZuKSYtGj
WuG0xyvswA0DvKLKPe7Nw7U5Cy0UeTJdF7EhLnyXsLT4Y8cXKZcoRwD32GrtdmqUpw0dyk9yyvdV
MQzFfakMSY+epBUtmm93ILNuZIPWayhRqGuvOS5VJ9BbBHU+ZEWcyKe6V4x8b3p59zS0RaRVwYh5
SV76wA8ThI5cscQbx4ujdBt7yZB9tAWUqnzIEDQiQY3YRR9JK5tgDXaDZZIm9AJTSbdFVOY3KZe7
u02nun0/SgURJruO+WX5h2sC+k1jA3meeHAyzcdHyHDAcNXgtzBp6/w2bXLslkbbCVt7/g5bp7yl
lemkDxp+Q8YeUYXkruic6cqDCnDdAkpNQlGpWwdmdLux5jTpA2fpWg/qxjy3PiQEqrVqZWhJzcM3
7kOTVVBVcq+WI1ZeU1m6AT4uzg2yIdz+WjcfckMf56DvZ+Vn0yETEEiosM9j3QgRTLHm3eFHtI1H
ey9H2WIz3WvZ+6aD4ea7y7AYgcOF6ssFqRAjL3HnIp918WzsymekFAy/09XUF/ZobfBHaSd/QZp3
BgKMy/YsjOWa8KUK0ZDiMwF2PkI7tKdgnJA5CrrS3hpz5vmtWaihyzWqBJY74BReJHokvqGVPD6j
vlKlQdvMKVhnDzFEBHWjCL3tpofw7NqFPWJg0OM6NKSL54D9RODOt3NhdTtc1XO0UEC3V5uuqKV2
RZVJfDbVKWpCXk7PF1z0/cSjRsuS+1FrlVXQmsjKXPcY8c1bdc6X9sLpdfZtATDUwPet5jOcyac3
64IvWDXjNbqfWzei9QTu4L2etInpj47aPr1+Kp/drdynoIFQJoLTsp4lxx+yF1WaPpq9uVeoWm6s
pP+UFfklY5qzSBj9eHTOqCHThkG57SQGlfacqLwTl/M4bruNQWkGDTJzAZ4+Lpn7qM4uzreuOTS8
6wpl2gelqLDwen2q61SOjpH1KWAg8QC4uGJ8ezxVdF+AoUNu2E8mblrQxej5eU17a1UJqEcvejPX
j6MKhAABIfg2jq6T+3xENSFW4t6lZNLWbujIKf4WFcKrQgrt9ePrkzt/j6hfA50mJ10N/E6TJ7Xu
ajWigrMfcMkJnASm5FSUb6ZYwYBjCJIZegJUidat+5dIl1qyJSUHxr5FyomjrJZttHFGUbyZr/uL
yABFEowTIJRTXQSjzAYh8tLaK5nW2HCDU/lxGIzmRwc69uH1pTv73lZwAAk8OiVrSH2mRGmVQzTE
rrFv9LZeUNh2W/t6TjI8NzAe1y+JP/56FUf7EIgUpQ7gjkSzhAsnX4MyrnWjvKekKKuhp6Q4eMJX
0RYd7z0RTWU4J7n3DohJHF/pIAHFjYUFCS6quTV0YTPWg31bSmK2m0XJy/jCV3IWO/F09PtW8B4f
CQtz/IrdRqYNF7+1dykGI4amRbdNo05FYMF53+eTU93mDUTcCxn52ce55v1s4BWPBGzCOlmUid6Z
xAzd3mNB5+zyxsvGz3JCrG/XY8dbbsjllwv82LNPhrhlrWassG5ANqebuU5j0Sa9LDlnh1RsU9NR
buj7u2P4+v46i9UIj+iksrM8evf0So5XFA3XyB1EMu/zQhMbXBlq/I6H716Vek8O6l3YXAjzURbj
pV7h2QQhGhOQUg1fEZCcRccDGwl8vjGulP3Qmfa+7cbkJlfqN9ceqdRAS/tFWYV1eVqg6q3YbTSR
eHv0GHX2sdV9dPpa3C1ed4nKcb43kV+0177naibAkXo8IS/v265wao9EMM3e9b3j7qKic7e1i8aV
06niBzT4b6+/vfONCaBmzVjgyYA7PNXh7bsurmY6RHvTiIw7sqVMI2LTnCx00Yacd5HSoJL7+phn
O4bqKk1xzqU1uWfnHM+zoFlRmNbo7S1Nqz51y+RcGXGTB8BvZO3bMsuu6jRLv1a40V4IPl7YMwxN
GwjiF/SD09Qpr3Fw0gbT24tU6JuYiHXjpZPxn4xCR41qHysKlvV4gtriYG3eWt4+p3Dtj4ow8YS0
33wBs4y8N5Cyv0Dcp8oWkzp0qdIp3n7SRRkMo+aGTTU2B7ukRv76G3tp2VYe+krVpQxknOZDFQa2
ix27e0Sata/UFqvbosijn6+P8tK+gIHC0QwqFbj4SQTjYPDeLd66/6mBL89OJrp7Y2mL8TmbI/gU
ikP8uzXbXHH8UtHy59eHf2mSnLN8BmskxdFy/NbmquyhAkiPi1LEwUoq2qhLP124gNZJHF+Pa1ec
SJHOPFz70zpMNle4vSumu0eoFa8AO0Ji26/SBe5zn6nYaMbS1L4aVVcv9CrhtYESSMdLKJsXngJU
yirksXoiM+PjuRKDl6VCmrVv+wHHXb2finsolniKRuboHYy2j3DaTvRlCSO7jPRPZo4o1oWleGHB
LZCDNEspCSGrdNJn0ZSS06Fvvb03xwjaC1Ft6Ixcskh44YTjaCPKougFe/60Tq0IZ6z0xuVjdIfC
T0T1pRRa7GtG+UWbnbdf9Ks0Guf3qsNIX+N0E8UCn3TIbHsoseodJC95BUi3uzMa7IQdUyQXjprz
6I72HUAIohmaz8j3HL/IKpURZbdE7DHNMv00cq1DMsae7zT2cqGA92ulTrbur8BY11hIMqqTm15O
amLQ+IoO7eQubZhyZ2IdWQhR+jItjMfJwaZra8NL/TmUtqzubS9yY19ptexTFunDEESG3cpw0MZq
+IRgaVt/VJeUSDsaoQT5uArMTqhKT1r3Fcs73WtlXsjdYjrTM2Gdle9yxFWTcJBFqR76vHMRrZ8F
LbpJT2Uf9nZbD1fQPuXkG2PrOKE+8C37Q910d2OnSDPQnCXR/NTrZfJg9oUDLsZq7BjretgjgZYo
ThcOYCbdMMuFYW7Gdiq+ZU5i5rtFNsbAR2oOZeApmvV5qGPET0evM1GhhbsO8k4pk/pqRsoXzRrP
lr3Prudw1tJlmm+g9/T4h1REZhe+pPOTk+wTANOaH60UhZPIYWjUHih6Zu9dqR5GZ9ADu80Mijxa
2wdJBVR8Bebc0sQuL5SvXohZfinqc26SXZypYRHsAhKt+LoqQdZZdeVY0JpU09u+j/tN6hrLgyZS
983+TpQQOEXB7wEDIhE92fbpWAM0jjplrzZe3HxUrbFnE466kl+Ios9XFsgWBwd5PZIbZ7COuq5G
vNAHeYhcUb/Do0jEoTV2c3bVNcJNcTaiZ9khU42O9OPgIqp+oRT6wiFJ2gvDCDot7a1TDQFbes7g
1FLs7b5PPpazam6MEm3uN999q1YVY3BAgq8+2UBTatuNyae8H2dTbuJoigPTbN/cVMG3hNydegyx
F12Ik4jdwynOcVpN7NuhKbAhx2fzqlTVSQZKXVyy3DvfmVzhzAcO7SqAZK4L+5dkPosLc6zLXB5a
OfWHIXftENX0fpOheXdNAar8nKnTm/V6yCyJxsi6KFLQMju5V5tl8rJycOVBI5/Eqb3BJIu9Gr7+
ts4PfYAsK1V3VXVE7PfkkoEqiZ9QZMtD3Ejt2szd9oNHb8OP9JGy6+tjvbCMRGQ0kyG8Uaw4pZlS
eJYgjQx5MNMlKO3umzUrbQC86NqmihW6yoUP7sW50bQB/MkVisjB8WuL3UyLBC6GB2/EesuXWZwF
dAnNj15NGP363M5DA64yusarVhAVi9NdL1NIfHVTy4PV4bqtLNPnpNa+C1sdfFhYl8SPzhm7HCCE
WqvXDHk5rY3jqU2OTOyqEcp+dGstwQuPtHlvW4NUuSxiRf0i0oGTMxpFlAYSuFLsj4DKyt0gJk/1
2wgV052WWlaHXd/Af6f9rIXdqJdjOJSdqwS2OZfV99cX6YUXAsOfAhJLRa522ouxoQA6RlvbewdH
kT0d9u8J4Clk2LIL8ff5UUvFaHUBBbG6ir2enOmzx/U4eKm974As2H5FX+kdQcI0BpHiGvdDk/b7
Ka/thxqZ/W+/Jvlf36b/lj/Khz+jmPYf/8O/v5XV3MQy6k7++Y/b+FtTtuXP7n/WX/v//+34l/5x
X/0o3nfNjx/d7XN1+j+PfpG//8/xw+fu+egfGxxMu/mx/9HM7360fdb9GoQnXf/n//aHf/vx6688
zdWPv//2reyLbv1rMi6L3/75o+vvf/+NRPcv73v9+//84d1zzu9dN8/12X//8dx2f//NdH+nsEKG
wf0KmBfls9/+Nv5Yf2K4v3PXI0GylkbWmPq3v5G0dxE/cX7na6Lw968fkni0Zb/+SPd+X7VTV80i
k9xnPbX+Neuj9/Pv9/W3osd+DROt9u+/cQXytfw7GqWihbPBik6i4YrwIRTu46/J6XogwINaIK+o
xEvQNK19JQtMn4Ol6K4jEWdXohStF0qnNtlOUzNGV9Yik+iD440DBm1TZEWPjlbn6RNZqdth51E0
1Y5vwdDRaC8xVFPbtsMtuiMx2zr4l8mdSkQot14dR/ZNVFi5c2NDaYywmWsbo/6jr3Nzfof+SdVT
Uky87CbBgcH8aM5Z22Z+gd+h6Xd2rlHbySLtizrlIg1QAVaXbdcoqr02kzJx28veHDeNp491KGFn
4w5Ceqj6fdomD27TZjjkxijR+l6XKdlGVk0/f4hy/pMvJrA/vupRPPWbOevkxjNG8RNgrYGFtmH3
HCjq3NlmMAxpVd9avWOmj3VHoxofBbMHhlXXXWeD749LRQ3BoY7jjSVFNPt5RXM/SIBjJT49tcEM
RyA2zs6bZ+0pNjKESYfIKeJQT9P+Dop0UW9En/Zrc44cnmeO5vs2mz+gHgQZtEmL5NmtpuFeS5Jh
Dos+NQo/7cCtBq6jlN9NMSor1DVxg2SpbCJpY7CsELk9PQ5rgAt5SG4JYrmxYgApHFOWxWLECQ0x
DSh6tZNo2iibkYl+MGsNnxZ9KL3bIcv19jqlhNhtKldZCcW50+tPXaW67Rb9lsoNZjre06Z2c5JE
MbRxHwzYokjfEd5wO0rDTLdWZzZ0wQEXYH0pQa2QWaB+TVIkjWiTtY1a4wjXVsm11aFg0OCRuQS4
CBr5Rhok1z7FX9cJFKUV7zCHUPughkg+bFwvc7+jWafqGwMkYBK2pdFFhxr/kXdR0i0IzNWG+IGq
xPwxn0XTbWgCd8tV4nnIOzc5EsihmSpluzGtXI/4qftFqiqaUFmj5jtRuHZz4ynO5OxsabPFdE5e
G0oY/h3bInUZIDeacRvjgLGEhTMRZrjQp9TQEOixhL22ZGyxmgbTdiwy991Mk/fWmKqqDr1Sz+fA
kJUZ+f2clL1fjG1LoJxH2X0WzQkcYFHXX/omd3v8t+ZS9y2TVrGfWHnd7Sancxe6tFLFlXkUunM7
U82fwxKz2Py6yofqeZV1SAJDk91PN+4TGVpWOlUBvUrxye5mR/juZFQflsjqW8SuK00JsqEb75Kk
oRdRaRlxO2L+4tbUpGs9xg3xRqBEnaX7lZsg+znX0jX8HL2ZNace3GdPk30UCmOCD4tOf7x+7nb7
XlUgJW5G0ZhemHVssu2gd8scJAanxy3Y65YWeSniNMzxz6mDxC7ND17i6IBDXDQ5aOx6deP3rZEb
26ZV3BTbs3n6JnQkksKoscbWryezeyjivvuKM6j3vTJrZw5UdRhva7YClpVjasd+peCq41v4J31K
E1voZOQ6LfDWqeYvdlw7li+V2GZTR7b9kKkRaJjRFngbYUyN3BPE4rbF7xVdY/JFo9euC2ZWBXaT
aCmI1aiOt5kyqiaaUjyB75lVjsdN1C34oKL+HsR9YRuk+imoIsOTUxFaeoQm/GzaTX6Vl3Iy/ZJr
/5uZ1V1Oa76viiAWQ5YEa/NehmXVom0zUwDqfZRY0zso6rjvZYbeiC2NxnwrI1v/inZJiavMaBqf
nRJoOV36Xt/PowW9dSnq9p0pHEXxBw6dGfumOS9DI+coDCqwn/qmEC7+LQhChXHmdu+o0g5TICEj
NLtkSnEXpLgjMr80teWqFwliYmi11QPeQMT7gbX0WRRmyOx9tnRZCioWYBp9PTW0KDANFElhXpns
OWNMlWvdBT5Qx8uwQQD7vuCmivXctzVBXGfE0Ydqjo1rJ6v8CIXsOyN2hgOvS27mTn1MLTneR6g7
oh2R+VUm03eTbe6zpK4fUrd4l5ltfA//NyxcZV820XvRsQmaWN93c/WAg8Tix61iBrY7PBiztQHo
cUPzoJFElJWaB5z/5VUeGUjj088Ox6quH4VV3piNeh3JJQ6hxcXSN9qP3HEpDyDeOYWbfEjn8WNF
p3ej8hA2PWxQBP13qU47LddJw61rEeP51kYpAwn7XhNil3rW13EZn5wO9GczzLwRoVdXg73wyWrp
7VIntKdaZRcvyVfUnT60DpQDpcdiQG/NH5U2bWcOk9sOJ5ebyWi7JezVPPlsynjyKbPNQTe0EgH9
6KnmL2ipsKS/zC46cSJRjcyfC/a7L/oeG6rGuEtHvGHo8QW5au659jjlSj0ccqnf6/Pgbo04t4Wv
zancmABGQqFP7qNX2PrVsqQ290qkBJOlPjvOkgazU6Ka35b1VsbZXoy4tw2IWRpD7JM/32dx/pih
EQA8q1P8sbHS78Apb7E8S/aLzKdHp+BGsespDflDD6My3SUUTp5yCmihls/KlTknH5BOL2557YPv
OqV9EGmrU0qbxp1brGYTtVvcp6r5GBVevBsse7Z2XtqAmVacK8VMP9R5loXC4eaNsygOQdXQzBJP
jZ57V7WZ3gqsw963w1C7PhImjxoibsFoUc9rcIrK3bH4AwINY+e1+yAUrpPFVueg6Liqc72561yv
yYLUi402tIqiez+MVfHTcubyYLqltkuHCA5nr9q3nTKV92rTftcTaVzXShGWM6YA2CmnMNUtvfUC
IPI/2lK7b/UEV3l8E/MrdZble7saMz+d8HXIcdr1Z6+PHxI5DZKPKhvuyjrC7CbKU27XrkI2KB4f
UmgDoRFFT80UfVKrTnnUCFUDeuXNJo6rT1jJD342ym9Z1v2hGjUhDTVG870i1fLJVixjK+rUQHdd
fEjUfPmQ5Urq0/Ahfll0H7HfAYRVPMCpHnfG4NVBHWXplayMPzJCCX/qze+9kgYU7lCHQGoy9qTy
3kkybr0hs0NrdntfS8ShAkJ0PXUzz+8Qs8blIa1H6y5bijzQjem21WDaxpHlJTsnNYzrzvSuFcCT
PgjBx7IoFqoZFVzJ1kHuUc+2wA6yh96W+nfLyN7h0/YZR+Cfca8Mj4oyzk+o0CV/yA6Lxv46wuFO
D2KrXmImj2/cri7NtrjGHA5RqA0Hqq4BtQLX8VWoc6U+UAcc0ltdo20gA7dLJ+tnLbFYyzkFYxMP
YFF3vKPebNt3Tafb6o2eN+NgBKDFvOwnphd65vipaMYOTFqpLxVgKRVuzV3duBG+8BnlS4frNVXa
8tvgIgcRb8pu1qY8JCYwivTOWhSkrXyc5/L8hmSvn6Sf6blmgd5yxzx9xP2vq98bMYbkX/D8lM64
GXPiKOPGnpchThDqiUrNfGpyRdOrB9AK6pQeJHo6RfEAfD9z24chBWyVPIsasTWUYsUgfqoexOoc
ZZ+SR2ore/zDlPgAoTXULIE+2VodYgdoTwhvVfa7xBsJl9UG6zz4JCMXuT2gVXLXKIlifEjQuPpM
WaNSN4UeaeqnKgbQ90+9/f/LaslqKef917/yx7Os9uY5f46/UX/4M0X+Mw/mN/5MbBXH/h2BwBWP
8c/Ulh/9mdkqjvs7OS22Nv+PujNbctw42/St/DcABfblZA4AAiSriqx96xNEdXc19jWBBJBXPw8l
2Vb3/LbHBxMzE5YjJEWrFpLI/L53hZ0GEIWL//tua/i/EXSKPhPrHVEFRJ/+fbc1vN/AGpHGQt+z
mKI0/k92W9jAn3ZbxyHTEwkxqgZgMP3SlfDzbmvi150DvA2JMhiyQ3cxiw+fx4uGcYBOpj0amJFv
Ird+6Ay94hwRpBQRZcA9E9Y6weuRrcvVimi87ZnuNAOf1pyr9NTWuXczYVLG9R6Q+ROvBCdFM80p
B6+oZ+gMckWe2yBQaZj2w2xGF/nIaz95WRsDk1/lad48bHVJis8w4byAr/cZ4haH1G2avmy7jlib
NliAwSuyWKFSwaKQOdYLqhfd2rWWbd3Uqdm9Eft30cMhiAwJGUlv/RpBaEiRoO3sNcyo5X5whHEn
Fp17Kidr8sX1KYuI8mBSQzhU+txEEPq2xqizeTK0Nf+McKhad9I01s/MCNaeyNFmfTZKX6eEEf9Q
RKtodeQfmzkx2814zarB/OoBqoDhU4L8MZvuuHBeVxnjXuaYRYy8ei1jQ836y0aU+GsliqY4LPBW
X71iGK5ZjpEWEpunMUv19cB6b5VEv8zK154MJ8UYWDDVvIG/28sRU5WR4ijLeXOE5ZdvvSc0wjhy
qL1QmbowQw5mhJneZHRZBAmifQnWUhphWqSOnWRK0mBqjd5Hp5EJGTZaMb2ZQNrf0pTPZ9i5fXpr
IokuwnQzR2uXI1T5YgxA8qFCkslnx7NthduxKt80WL5IuNKXu8K4iG0pJ3bWXSG14stoa30Vao0j
KN7GDfiJrhdWgCD0lYrDYiwJMHaKN/g1q47dTDMjzYb4CtfUXCDpp4ruzVELljSSKUUzCbetfe8K
a232+ZQTNb/Zy8Tw0ig2t788639iRX/Fhn5GLC9PD64N/g9ChHeNFImfn56yE67O1y0SVpA2LngT
mS1sM5kCtsZ//a0uINM/QCi+FY+njvbo4kHn3PhVg1FTcJ+NhlcmJPLeaXCLu9pbcII6oxaLPNh2
pCXIG3qQgzvC+5c/sPL/E+e7/Bynefz8L0BL8V/J3H7/mAAK/3/ALy+dB//8pL+el49i+umgv/wH
f0cwcWNjrCG7/E+c8o9j3nZ/w2BAJeNFfgTddVHo/A3B1H+jT4JIdf1i6frjAvgbgvn7BcCXu3Bx
aETos/vbDfS/gWD+esrjHuOZdi4pJCiiiT0PuIX+ylBtlTfbzWj2O+PCMocZwBQYE+pKe4x0xmla
bcdO6xUQRgsKPs6EvVAtpw8D8f8jbcdypcwsauExNmYxZHY06OaEIpD3XEQtiVNoqoJ1TLGDX9ht
hySqNWKjz8AXK7cC9hGtaA98p/XbSIqwFWmprhURSLthAWjI9arTc8XoL33jHu1M9uAXPpEOtK+I
KgIEkArF/OwzDhvYNMMeuXWo6YRSRRaonBWiBG6PrKarFhr9qJ+0FH/boRV1fjMWjU11KNb0bGev
dnHXmJ5qj4upvJzFTYxyt7Qdual+m04xPYLFra6ms5oq/8zIqJ3MIHMdfkGy+e5L+tneQdccdraR
yfygEe60gisVd/kapC/06OloPME6XtopJdxA/o7TqnSlE6giv+oxdam1+x7MpebENf3U3HSYzpwr
3+iWLKnd0RUx02O6G0i03MLKS23WjHwb+3OmbZ0D9oICNMp1gj7Ps8yVH7kZuIOE8ji0ajHUHhjU
yu/bPJi58TJrOvR2MaV304i9OF6sZqJk3PPbQ2l1/fU6DK391c22wgxtYzJ/UFTvhLUXlHdgIi6r
M6/yrnAL95FKx/pGjKUEUF3Vxr+V4wK26Fu0UnG8fsurSYV6i27lzcnM5VCnJPDCXPdnfBIfttt6
O5wCdhlak9NFRPOm9Vi/ehX4elQ7ncIZwhoNIKc78VyauBgKu76MGEYRG9t6O9UB68i80EyxI/Og
zaLAWzpINO7KYF926/hvSPFfqLTLowOQe0H/LwnUoP+/sIR2lwd8RNSMgbookgu0tTf1tAWYcvVm
CXHvyAVjJG/RYNlcnqvQg7BtW/fgLFZ/3Zadd997nR0qv89PaWu0z9vllQMzW3d/OY/+m9vodwnO
P+6IP39WvAGX2ZCx7tfkF3vaUirQyf7P6KCmtLu00uouLYTv806X1RqWgYs4tmC5HQ+9Kb6A3+vr
tdWbVYCHTMhdNdatTc418f6UaufLD3dysx/B6lhRrwXtQcOj82jmzDdh2VCFhkC+7K5zs3V3bd7+
cEv/ZC1ed+54EHH1NKSULmKudpnpB5/B5pT3fa+mLw0Y8AA+Tm4crT1oVSORG+lL42ja50btzD2i
i/rcuEHnhelg9TP0CF8iqsc84wdL02w/N1CYyGBqML5//TIaP9ODf7yM5A3wN6bLvPGrZK0k+1Mu
uUkqGfz3Q9eM8m0eyPHKSdrYsno6UmteUQyeb/EAbJlo1eR91OjL7jxtMY6uLKbnFOxmV9Vyu/Zz
LU882qkpOzPlv3nL/5sf9RIHj8ABbTQu6V+YzEC2eQ87Pu9IapxfgfHAiMteJQgMzT1I0pAQtOTx
xjOo/buX6We+/veXCfYNfRY3HlFavw4/QTAS4L8JPm2r4x7bavQPBrD3pe++f/I1aZytxpwSWYgm
2RR2lbnrZKSCLgFYpQWjCj7TJtNu7M1sQPlI8lkrMKJ//WZeOMi/zE2Xn5LRkrAyyMKLPefXiE6/
bNemc/Gk1KQw8jLVYjdnIn3s55m7Q22ijIQPYwSON5u72qW1OZWWgh5hkM7EcpCFa7+ZNscOA7x2
hlUXsYF56oBKdTusXj3vs9YEzGJf+VN89B+NXf+SBv6JPv6ntPLl+337Cxn95/e/LLP/18jiC8f7
z4etm49O/Dxq8cf/GLWYgn/DsolEgMYJqisvdO0fsxZKld8IEkUNg5P5z6jkP2ct0/yNcmUmHwSR
8NREZP9jo7Z+Y+1lDb84qtgrCc7+D2atyyT1jyNYu4SiXP73q+Ki77SCrb0Jjra6zWyc48lffv3/
5mw38N3+ky/9yw1U5TgaRkILj/3airA3ybnlMrH9Q9pWig0tNx+6oHbOBjfPCXYTZL5oze+tqYrs
0BQKWUtB3uV0wQZlFVqwUgMPgrUlnkfBVz+2YPg6tRxXW57Wn1YwbXcIKTdiFIC2Xydy+mMwCXmr
pgkMq8mWZ1ps1i/YLcf3kkSgl4EQi0eftLFPRc4EGD/kQoSSor8vtSl49DkRIECa5Q2+bb3d7DK/
kCnp+7DI+ehroIThSji4HhJMVf1gSx0eClezok4Y1qPjzMPXoKmNXUfetQi7hnm0CAodQECIdsLa
I1vaOEtz25e5Mx4xFcBW23KtY/JbUhp5nRFarPLq10kHudRFWbq7rWoC6moW527ylPe17YM5DhhK
OTrnYjiWGhMHXtLmFppmDdlAt++ramDN0rW43tppwwdLfFwolGMfMES5h0ETwx3hEcYOHNU+NWZZ
XgeqBdeHVM8+qWLHZIlRMo8kZ2fcVt56RjPE5FCrMj2Xk5WSqi/dXae1ZhxMQ3oSg03bfeFZt+6Q
MgebLpTdYi7ZOy0K65ucSpp8ofXjvPGcB9HM3o63z3kv+sIEAGb+iwZQpEOwyfS2Ur3abQGsQaQG
LztSWrzFa8HtBYsM89QbfnPkB3LgnU0jWnltCcZOvUNBn7YPWDCJH6a29Xk4CmE8earxn5nLFi7y
WjQ5jJqVPc6zk+4xNbsHcvt0ECJbO+qerGRC/5H9RHE71PrWSOuut7X5VPQrEntllV3it4V4rAqP
9sXVLw78CuX1aFWob2f0SETx1I1NiGixnKe80G+dEsIh2nq/akLA5vSHn21TAgug723ZqzZh7KkO
M3MzxPq03I8Q0buMYKZd1rozQJdPemEJ3fSsOpjspV23E7FA7cFNV/ulGLbs7tIC+aU0VH4CmvDB
OuZcMHyL6rDWs5kQMOYrxpMtfXbd1f8K9wyqNeWt2A1O1Z8y2md/SIeEzG4soRJXgkuaxMKWfAeS
rB23qYXonbNhtxUGWVRp7X6naCi/JwK1uIViKPYdnSv7DDrkKx269jWMaBopHohwxLR+Ly8UfKP5
ZdzZ1QTvHWio+rs+HRMvEMbBWDZwD4vf77tvj+IIgsNaV/j6NIQjUTm7ftJ7EXqUlI6htnmAzY4q
JVnCiCnCuQFaIgJn+bIVKnvTsY/d9JIAL8QN3XOBUTLyUq25Lf1J4yPbiNfJbOGcxZady0LNH9Kx
KuMgN1ckLq/MlVSZ/ujwebwbTGl9WNJrANQQ5B+nQfYxJxr9LlYexANml8eslzY/2mrc2ltjDQTM
zGBxsz8ND9rUd4lTz9pp9jPKBKTOPBnmJBYRH1Q6XU7eYG/esdN513wU/Cjveb7czVrvTX1AGyKq
wHoneNZsuPtbk+8gGxETcTAf+Yo8UkGgvbubtj6nmjbvV2ten+be483rcxlVsl5dNClqpf+7HvZ2
scF2F/p8lkLT46GqrDdiTLa3zK6MfTGugnyhcXSOs/BUshIZvuNXFzj+Gy9x+gU0jhCXK6/Uhtgo
yuUNY0qxMxT5fzPZC24olbZcb2NXcDSWs3yYVFre9Cs2tJCbSH9Uq64/gYjBivkr4c+89w7npLd6
RzBYPwjx26x3IHv9jchHfprM0bLPfNPKH1ZK09+uvjRfaKkLvGuvq7HPmrK/XwsV1KGu/PHBb1HC
DIWZ7YlIEbeloYl7xPTyOM3bdGhn1X7n3Shu10Y6J9jWIHE1KV/nevFDksv67R4FBY3cyKVEH6nV
7PQI2cNkSNhfmkMkZyje+i4dozrrMdv6Tld+EJWP4x6SlfV81ebbYsR5HdJxZ45hQ2rKpwbauU/p
8ev3qqgu7WN1Od4rcIgjUgbncSXU/yABa2/II9nu9MHGXTLIrYiqtamfl0qXN4r0yC+bVqskmzQ9
ksZm3eor3SrhIjN1E3AQ3E/4rFk6ijHhrUUlsVQP4PNfimKzzptXbYcBZ3kRKkz/P1ythEQmczMx
MJ8+pa1bJVQNB2HP313jCR7zXTBzzPRyLL8RKrMciaOTSTqVzXuOR//ZXFxxlc2lvsZl3qonEuaX
uxzu5yhJpPpqiVLbzT7KIpw0BTo0QqxARrLFvlx5y7XRBc4eX9XKAVxgthsyRAzZOibB6BevBO8E
MSaF4REoOfiamyaHCR+n/LmxK3NnDJpyIw6z7IbMG3mjD436lLZAnaBnqTploxfgffC0nU5Mz3u3
Wtq+bJr+XfOnLUZG26BOKpR2rZWlve+tEo3+6ACfE9+QNWc/bZfboGypduiXnphn0TXs0VK/GY3W
OsqchIeq6JExCGklc1+yQuhLea0FuUt6KbRpFajMRccBbA0zDMdqW9SrQC2odR8MjX/f+0XBJVZV
j0U/50d/Gc2jRVjc49Kv1sm1O2rboS0jpyHuILS5ePZGkE8Ig3xXxVAPBpGzVqrdtI2bv6Ee3x5Y
aDFZbCngF4dMW10b7QIrqOY+eHBA4O9Z+9snzuZhP6XdZEbrUIjIKABsdqkRbCayC1l5uFM7/TrF
5HgC/7euRBpoN97WTA8peHbMPNS2u3SaghPKuDbyCg0PiIel9dZMnfLKocj322jq6lD4RTxIYyzC
tkY5sAaz+5oD3H/betc6pcK2bxRT7hdLgKsRoGGwzdRGuh4M0quOpdl8kkJMTTQZUrFWVTn+S9t+
CKpSZtFapR1aIz94aI2GzTafnbjqveHYaRz1w4gIcRNoinlXWdqLInOhJv3+Zl4n49AvDVxR5fqZ
F/VifK0at0w6MpeueXDVvs3Kgglty6kwDYwfHb4odERd4GGR8lKPEqMR9TyUGTIFZ9HfW8pV3zu7
85Oyrru4y7bsVNdeevBqe9tpq7BOqxGII1k+6B0JxUTgA0VChgUxCdA2Iz1oteNoPG9zT7obY8zV
bI/Gy0YW0401GuvDUC7WseqF/eqMuXm7dmZ/P6aOcwg6Q4m90+vaa6DsiZFDm9XeXaZgn3N23K3V
kj00waWlDgtyHvKZHh4dhPK7zs5L2Bl07LHTD8QzIGBEE9HbE0ECrvyYFqMPh0aeR0aMPSdYelRb
iqSeUH07SSGKjxzR6etq6MvL3Bb+ky6C7GlJl+IG29IE5a/ILHdbBDApOsCk6t3P1JcMJbZ4xcAb
qz69dCHr9Y7qxNSJGDS9h0KYzl7yQb3yi2nqQn2cg/NS6nBvcE1nn0pKPHGm5IgXToqobp6fEWwh
cxB5szxRqYN6DTjpm1OZ2YcuGtinSlXpjZaZ6t5iGIT5Xv2zb7bBj0o1IMeVEsSUbDWx8KFDvExo
Whqgn4fvvg+7vHGvpjSt+cBk6FNCt122xEFn8WJKr3vBH1lz/kH1A1AzLrPxlP23UXPTUz1sZcUE
5MLhidTcDuaUu3dIspobUIQ6j1aJSKCbhGzjxiBoJmi19tAWJFNEabNZcWFkw0HN87ib29I/G3RP
XGfr5FZh4GXaPjdTiLMgbfok9eRsYQrI3Se/8yW5OY5/3Y+X38gbiM81tksSnbNmX2kaHO/syxoY
rav7vaxn+zFfU3FYcXc6YUUXCjxN1jX3S1YV58pWXlRh9t7jo8teti3jUbWwbT0xV1VHvVbrqc1N
APHacsTNMvc2xTRkUPJqeHK/uvWUhvRJodO1GIljCDo0uJUl9O+2kfrRoMlBD8naL5JtUc1N7zTa
npjh/IpexNaN2lS5cTBb6skIiuyIGmy5czbPolvT7O7HZrHPqLVLSFp9aVBRjdPeoOOwp8pMDFeY
vNH75FNx3RWeU4Se2WmHdDS6p1pp22fJmkbRYpndBJrdRqbUzB/40cS+c63hregdeY39Vux6nNHf
UdHwHNqtc16Q3SE/2cZNxXLtmxsPRf5eHzKALT9fuarH7AqHpXdHIk3/OLpjcWM705CHiwWXWNml
fce5mH03u9J6MRVg1G7dzM1gC1lzvO3SY0+qFyPy/HXctUPrkhxEjkgsqKc8GWKDvssrU177pWmd
aFIN9oDPNPCVzdZGQgVZMpcXoSQ1V2XkapP1ZhjEAGAxp6LSs+FGRObZyZjK6n3sjO4lINc1DEpb
h5+wUSF3rgN3y1DnxNx6fhSoxvvMKpQcfq9XsLd5e1aZoa5H6em8y2sfd0B3Ddqoqn5Sfj2PMXur
s1e+DH70dudM4arGMQwy3341yQ+ZQy0YkTdvTvs0ymA50u0XPKedSTKSUU5bNPiFh7L0Em8kdJmn
BD858w/TXZo53IgovduE7n0bBnR1FLLV6BSZdM+myycmXNy+uUP9c6zIZ9otAy8Z2bTKZeBem+nF
agr/azaT14o2MDOLSJoDK7CfuR9mWdXXGQ6qOz/nQ96SuFdSfL/5u4qfokFJzpFOg/x8U6DIPJVi
YrDQ1pI3ZFLZydTy/Mjq6NwgIWeQ5i5HXBYUZ2SSLn2ssvwwunpNCH5yH3TkrrulCUZzR8iKc7SE
X991g9T3VFm1330DBWxvMmaE6Nze5qzfNQSfIp8ljGnmht+8qC3M9DnosuHkYgk9zVqnn/tVNxKx
KO/WdDQ+FdUY2LebNWfRNmrQGp1uPCtk/fu1Kd149Wfx6JaafnOJInmdbOyakVaswWkxx/bK9Bo4
GcnmvFTE2pZ1ApmDDfpILhK5reMafHquqL5slUVckhLE/44sTU9pQDAXLXzVI/ojmz2TmozRMWSi
oMJeLCi8H32wiv2Uefl5Q4GJKIymoMV3mi+L7VAVPjD7o57tm2syzcrdJbIrYh6ob1D9lbcNmH8R
BiogVEU2KqowBX6sLAGS1XsLtkuqc3Vt8qPs7VWfk6AIkFsUsAVGkWkHBuenZdPUo98O9iGdZpG0
sh1OLeff5VKfk3FkXuT28fqjDNQWZ4yVsF2WjDLDLM7zeLkK9XHLvvrl+O45A8GeNtj2e05LMxoL
TX8DbWBdbafLZ99f592GVv5tBtLtZk/G3mBsJ0Kp2fq480pmr7Y7CFeDK9daDwwF2Xa+hJmhqa+e
hwRUr7pYs1Y0/ZM7o9ybK+1EzmP/Ki1DfJYUcX7Pq8sPPUgxRqwuaaJzV8Vbr7Woo30JF6kmhKOb
YjkJrqhAzveq48hgKrj83jZC8uvG3VrugqA+bJurnRyvZWDHeYW6TJkgImbnfhmVkd6uBKCFS862
1Mix2VN4OibZqnXnaXDrfVnO80mQqHZGBjivO2vR8y5M9U4lahhsERbNgqXE14f+TlDoM4C1+OLA
ZGJcsY8zcLl13jxOVpW951UHwDNMcsdDhdBXesF3eGq3jMy8z29cM5dZOPZ5gfqksqBz5aVFyx1Y
v+hK8G5JKTP3zHj9yam8IdZ7NC46QLoz9u1Ok5O8trp2JKOlu/hYViAog+tkM68Mkt9z1OqSiJ7U
6IYHq+mdvZ/KjCmIoc+JxMTLaqya3yRDZg1m2EDebglbDmchJpG5302LVx5EqY9fTd1Y9zqNzSJE
K5RDTWcmV/NkTPdrg3rjcs6JS3ip7d+xuRICMObtN2JDCEE2xmE8W8iFb6YFmp7Ry1rizS/nHUNT
jW+FwDs39PtirhOrXd3mCgGi8aMvqvrVVlM2EH1WaRN66FR8urgXABdqnC7LWvt31iwKY4d0vVHf
qSbb7mTpubRzmKPhhfSfsc9I9OBdCKHHZ6ksnOxhRidG5LJyir2QGDLABjs8PXWPoKf32g5+cV5j
152m1ywtGyZnzSPdpGqu+sHKE+5Qvwz7IZDnfsjbfVDYmgwnVTgyabk/zJCA5Oa1kBXwrqn3VEFm
Tjsl1LE5Brxf6z5bNkfEXYrAf98YJSb/GbQinizifBqKUu4raVLm4y7iO7ljyzXSojQLWzFiofQm
p01cCNHn1UGMxBppPy+aq333C5nu3b4fT/iRmipkAJue+qDw9p7ddLfEgS7v7SazgK1OM8OAMLj7
3rDlvaPJ7Erf2BmZ3/322JSBv0Z2a8sHxKDFZ2MORlwpj44Q01VGEvTK3VFiGQTHApfhB02NThN3
NEYPu6btsgTAY+So8dRj3ospGdcizwl91bQfAwdcHSJEbq8c8gWSoOHJbypbP0wbA22U6WyBJuVo
153eaedqLY0jxvAumT1B0euWOeqLv+Y8dx5gn88NxhDaVhlPExLiEBGuOs5U5zyuSMveZ9ssPoEo
vTfXltlhqtvxu0L0RQVJuX1RmbKXEIHV3tOXN8dQphvJ0hpotnPsL50ptgcoAWOLvbmxrupRq18J
pp33qd9Wu75Jp6goLYOtuxeZeE7LwbWith662xIb0TfbrbhyV8Ocbkk8rHd6ykwaole1E6vuOo5Q
03/xzY5Kr8qzT4tmOjF2Ue0634pDJbLb1JzBR6p616b5wYCZmPL0zaQF83vZ+XbiLb5E5aCZezsn
gwAbiw7I1ZNZFxfCnS7aNf8V7DyzObma/NKzOOgEj8vOf+tGU/0gYWZ93pp2vnJX7CLgp+20p4iL
j6/DpXZl6stcIjsJ1Mc8Zhw5dmMuceAh8Ivm0q5P4KTOt4IHU4bdvKSoaqv2aBr4wUtqA/elu6ph
b2zs6EQQVXVc05zeRVmzzDHb3qJHmt7YVuhRCN3HzTb511pWc74UwULDkrSzdzF3zfvoZerRBIZ5
CPi0AU602anIg+6qARraEwOh7Xs2n5maNHYCNieWmWFzAwSSa16jkvPmp9nTyyRdNfdKMDcCl2mg
JWRPDFdbKpsnR3H6ZZkrE5aLdl/YdMrVunBvxbBO95tFBjOi7jz0iIiAkm7RnnHKxHVqLfcu00Kc
5Uo7LJltJfD17D6pnK+aqu3OC6joa6lPM/PwrLVY1Mw+YkjNX9oMEKxBxDEmU2eMCT6+VSBD7+yP
mV7zw7RuW1zZU/8e5Ja/c5Alw+ZeDAJ1axAxTrDwsOMFaw6GkmgK7DR4LJaiPut1uuyWDFHKBKF6
NrNxPECxFjEXgn2zIiYJK33TX2pHL0CTsmakWGJt8SuNZBavDQ4HuvwOS15l7MLWGleG3+FcsTT/
a72xjUYEwIhh32VjuZ8z+KgOSdRpymf8LWY7Edzhc8Z9kAEil6RtS+OtNqT/RPtKXV61lOptxyzv
6HB3a68YI1h392XzvOUGsYE8GvkibzRh11pkO7i63ggMWjAHyjVoEwNvdHsEVpLPSmr6qUxd8SRp
0EAHCbTGENdb8FwyxZ0WM927Mhx5Rj+KTZtfQCrHnSy29KaU1fiKrco5jdLOQaLTIY31tCvB6ZVC
l4O8SxiYq0rPTzBi13Tdb+MU7DQHG6opBkZmrh1N7IJs2x7L2UjdCFVPqu1cMS1PRRoYZ9Uo7Utr
k30UDhMKkNgdyOKBX7O6A6fyPHO+q/F1XBtnCX3D5E8IuWEJ11fAj1hz+uqpu1jCI5uT9ttEFZge
Tqtb5SwuonMOlSO3nvPLSrdIwvdxkgSd20SrK+gHyYG+7jGdd3WydaMlD5xl6b6rq4AY3JKr7mOz
jSb9Qu3FJA9CbAVallxTbLh8sgIho0JVOsc2WqkxdonSqxKbauePYlHWeM41J8/3eaDM+mHKJ3gO
1bqe4KrElREudbl+aqNmljs2ONHHDkl9TWgHygqOXeMUHQ3RGF2ipRfLepwKv8Fb1XG+eIZX5Imf
aeKh8RlTY750N+x7+GBQTh915r7DX5XMOjwSrnrN2Os6D4nS1owbu9nyQzkLtpSlKMabIZfWxTc8
NQ9dGYxRSs/7c1GY2q1BEC5VKr7sXlvPL9X10kz9w9jX5Xc1YqmtSzXeDWXWQ2Vmzb7EDAt24LF/
h9virdeOZhLL1Xal+tGUWrfigfAmkGI0ee+CmDz0WrS4DKHuChal2u28ZydrGy9G0oWDpOXB5RhS
z576vbql7D0ExP1cHrxlHIAocQ2RG7dKXLitgwxtdI96q0onEZnEklczXG34s6M8n6a9303zSbWp
ecM5N7+qaRsTwp7w7jUiKK9Flg+vzVQoKlCG9tx7WX7oRr++h3DNrvJgAJSpSeR/6tEl/cCM1bxP
i+xIa3Ad1BYWkFQ0V4EYOFEG82S6Q53k9VoS5M6c+jlxSmL3CYL6etgM8VgYWH2CgKexV84Ch+RM
j40nlgiHCuruxnPnxxFJ48NU2huBwF33YOarcc1jJePez5tT5iJ1tNJJPtVeLx+3qXJvhGVux9VR
EHQrgThVpepEz3srkn3v/HAKxzkHZNzCdSgL/o2W6jwplT+8bK6sMIEN1ZWkYiv01g18Z6rGISqq
dnmZisafwkIO5bHcMlgQo3U/ykuAS+jXwkhWbRru8EINbsyTor3SBNOySg9zPoR5lsnE0sWSyM4u
wT0W+yWbRqRYYnPL2xRm/+SbE/ygjsEYAtEdznozsUEMzazFrVcHwBNDnhE8TNvEbtH99ZZSw/lm
m9s08lo5x34jYA/8ytBjucwY47FA7Vbg6XdKcYMGr1otv6CXrPwY+se/MvhyI7ox7OXh6hibeztP
KRVCtUYWxtga3c6wcvXkZbXU4t/lE/+RkOapa/jrVyHyX6Ux/2P/2V3CCsSvf+j/RQHNpV32nwto
Th/fP7IP8e1j/ElGc/mP/pDROPpvkIOEOXnku/zpMflTsmzhWfEsjq3flTLWX0IXNMP4jT9L2SQB
YOTJWgiT/5a6wBT4G3nABgJXjCuXyIT/KHbhZyEN2T2UXVzizahGME33f4lupL9r9pGVVJHkeT4q
n9XVJjX83+jnftaw+QZf/9KcyQ9NVOvld0Zz85foHv9SLbeKso2kM1zn+vAsZ3hL538ydybLcSPZ
tv0ilAFwRzcNRMNOosRGpDSBqUv0PRzd178FZdq7DASLYcw7uWZZVoPKogcAh8P9nL3XHncoaqpN
g7HyjGpufVkMReaPBwoPIAxqI8RLLwccgZgHuAlrv0M/ehtNbPFRsGqbF8/6FbXQySjoVNkIEKOJ
6mlBJx+PkqRsZadkanxYxu12wutxgKwjz/B+j8WH3DwTWfsf1TsUQ0tfa54SLQWh0xQtqpVR+ksZ
sstD8K/xTey2DyzCP9WYncsUX27Q/wislkEXyhIz11lYS2INW6KdHFJeBgzEihVuDWV3e5zn2o6v
3nRT6k51ZoYcWzyW8YBh4e1AOgi5x1xehpcPzJkmHSU5YgdNOM9OUDpbhit9GabdmZFOH5qQ+JZh
2S1qY5iJxyMFdPiRDI0dHaNovJpm5C0mlI1/MQrx8qbASGJiTFge6osZ36dDgnBRdT4tZT48yVQH
GpOxbs+pkU9eLYgukDVNHXmoiZl9NdMT6dFAx0HlZxk1UjWk6cHrS8t3g5j6q1aaf7Vdl1+8PfFf
eVqQcxH/EVDLYrTWw+ocAWc6RyDvTVnsbFmMe2hjGvUNHGBvD7V+XIsR3+Y/SxIaEtP17MftYauh
FsJPhjA5kAcgLoMhyM+MsrqLTL4FUOqw2GIgAUK3epOxcUc0nrB/Qx+8g8ckD0GIzYcz01jolx5b
5jPzY/V+LQNKXms0jABaIC2vVkRrpiw2jlXm62q6Ro2Dw7sn5gBBTXlZp1F25oG9Npxps4NDp8sc
Wb/OdTtItyYJAWmbbbXIgIsCimJUZ9c9uwDDVzJz3hlaxSWCmGJ6GMjySAJb0yVFYSdow2Lo7oOt
XVbSu0/x/737wkxu4OLXAhwEv3714CJKXK3VlgwyDu1lSD3hEjoTO7GAitU4iObMc1tNxz8XtSxP
SzYAk2X93KS7LPq5RvFWGDE1qYqqBjbwf3FV7jII+G10EtbiUnuxehQiiyd0gglCAcpDQaFlFGfM
yecY0y5bV+PvfRubrtfhS69cFd8xpiLPC3/d+qocNIIzrzRCbVJRfJbOdJeRc/O+jzL3jkfEJoN/
lt2Au5rz3sRG1Zrs1K8reB0wHpptqtpy//aCsVqbllEwPAIJZJNkeLixju9dZ3tt7HKm8l1cDKAr
6X604UxQpuAQ8/6hLIfll60aPbs1bq7DP+XMg5P5I/QcP1JyvG8Nb9h4cGa+v38o7twCUoakRvjR
8VWpuVdZhVKMnKfwoUIde93HptpUE7W0t0c6nQvUwWE6unxTmHvrvVqgG12swggbmhU66aanW0Ou
Sun8iwtibbf4iqBh4bKOLygSpTN0LQZeunfth1nDx/vRhMMeftQLr7p6/zXhMIF3yNSQvFjHgw1J
UbuNk+IWzlpa+VlMBnUZupfvHgWjhg2jkoUWZfnqrc016q8Tr6g/NFWzw830FUiYc2Z6v/J4cMES
EoWtWuCGXS14cW8kUWAwiKaKbEfKj7wF/fCPEfW/LgivvERHo6yeDvllaVzkINzjAMiaW2WYjbsa
1qY5OPdv37XToSSbCBMnFYxAnb3Z8bOxQKRMdS9S38IpmG74FKbbFALyE1wN7cwTemUsqIdw/Rcz
Pq7Q1RPy0jQ1B4kEwLUSeU3vqaAhFcbfOUvIM2vD6XOi77d8m8yFxG/oqzsI50orp5KhStbVndVM
GgG86I/fvnmn33VpW0hODQGc2gMdf3zzisQZMrdwUj8Kq7D/YOL9eYYt5HbX4Dxw9KemlrlnZuDp
mBxCYPSxncCZzUpxPObA4QqbU5ihZMeDHqR6s9VSlKtZS4dVIvg6szdbCA0vzyKs6NayEgFGBTbL
eWQ1YMnTMaKyzvwQlUXrO6LywoPt0XTZdN7kftEG20sPBDSrBuJZ19I0Tir9q9lW7XOHh4gMeHIz
TL8qTCSRMKzVLZnAqKINOx2zg6wgK+0pTNnXsxThmVDJ0ylncdogTIOjr05a3urHN0kbhgapUD76
oD99xh5tblTPwQ+NwHPrzHx4bbQlDsVwlrMNt+z42bTEZ40NzhN/SJxu2uepZT42su4aH2A6+Znv
nX0EhEg8cZIUFJ3d7PFokLiTGJtMxlNPke7KyIbw06OWRJxFn3HTV2Xz+e0hlz/54ly6zIUlcZDI
B3ZhzHlxPKROpE8EKyfzW0/fx8r+PaH29ylTb2NytTZSDvdvD/jKbKdXy1gmGxbotasBlQ74Rqv5
HCLq1zYqFE/eGH+oM5DfaYYo6+3RXnl+3EwqRY4LmITV8PjyKDELR2skbVDOKpDWqZw/aFMN4ULG
4vb9Yy2fQ+qyVEs44x+P5VZWM0xDhovabccdqQDadY7w/CrL23n39lCvPDWSdpeTsOkC0V/KY0f7
2agIbTdoCaPzqmpb16nzaGIMoR7qGjuOkMkOH1R4xpN4+uRczGZEHC4v4PLuHQ9auqaa45ie8YCB
6UOLZ2pn6RhHCWqmB4+9bf/ei8Txv2zal4MxLorVm66ZWojrgS2aGhaSF1BBkJoxYtssGvSrJEjH
T5pZW9u3Rz2dMSBvABCDqQG0C+Pm+CpbsBuloxgVh3h2mGs+ZHVK8TzrIIq+PZTLnzp+91i/SCCW
bHFME4rN8VCCCK2sL6p8wYUi5JonmX+qvUZHNFDMxZdsTrN7IgDmpVem1Dkj7OkcotzAfMUd/qdK
tLrQLGY3FFfk5TlN030os9zy4Qajn/PmIfmoWVnyEBA5dW6Pf/IdlxSkbKj+JgsdqIjVU037eppo
8vC187AdorXIbjyBueXtW/vaKKyhyOhtAexyvazNYB4nvY45n+fECzpp0/hoDdWZGXoyVyh88SIs
dxACPt/S4wfYdWPTGxZ7R6OZot2yIYOKh6Mpjob53wxFTYWzIr5gc/0hymbVdLkF0MfMB/vCtLtx
Kwkf3OnIDQ/vvndssBaIh1yifdcBLLkRu05sjrQ9K0xuuY5Dfhs0JNOe+dq98oyYBRSJmP7UvNbb
kMFsVZIXSFSKdoBIpwdR9g2AkZrOvNEnE315SpROOOexKrPLOn5KIVI0unJWTl8I+eSmRbEFgKai
eZmOhnY5wglq9x2wh39zfax7Nh4MaOb2apFORWIlNqgAv7G8mhBoDW9QKhBT/IvHxX5oOfSR0u4t
k/RFbSNs5qRx0MH6HECURZk3Jn5Doxx2Zlr8Kf0cLVfcRyTCvEyk0DsQvo4HSp20LBUxmD7mzpAs
CzsKH7IIHVhuZZelLi7Q7e8IojY3eGrVwfFQdbz/Ul/8Ame1dnjZ2DoK/ac/KM3ufVfZxZOSs3X3
vxtmtS7bbTyiJubB9WIcP+Se+4hmsD9Tknpt9pPNxvJBjNGy+z++m4S9zNg/l73WROLeHpR/5Wu5
5ulnHttrs5/igy3Z2y24g9XFFA2iOVVjGbSQU20GORp3rTQHqlLs+EDOOnVwg/rl3CHj1ctDYsGi
yG6PivPx5U0KhwykFybLHBdws+ZkfspCJT6//aheW4HhSnEwolRP7pZ5PIzdTxoVS/Z3AekkUN8m
uZ+cjjKLxOs0vfujwsts8CIvFXQO1qutqxkr2Q8W16RVQ7eZy6iKfXLZzkYwnt47xmETySFeUEU/
OcFjdVdo5GnYz+7CTkW4dbDGJj6znzu9d5zcgessug4T3ejqETnlKCtThj0zYULrNbfTFjQ5tktC
hc6sUctkPl462FKZzD46iFQR5erOZdPYazZHST8a8mCflBr6kwaTOvre8iIt8vZMfcpYfvvRgA6n
d2mDp+JwQ4lvtVYlVmVNpkY2GVyBNLmtMig93zNOQw1nK6/pPkeYpNCpdF65GMUy84uTTMq5ZM+g
VffvnKMAGtin09CkVEIzZHWfEbclUYVq2EdurO1jB764TjHjcySwkL09FNNkdeGE+OqSkyPtb76r
wL2OX4igLoBBBbHjwwrUWCmnQuu9W2eSsn0uRKVj6krJ4FEwxqUGPJ68J3eeb5s+cjsswX2Z+ASf
hg91Oqbx92RqG6jMeVi2GL1KmKuctO4sOovWVYpqvkVojehxNzWOeJZJ2tlgmXKPbKdGIGo0m7EO
HzFWALynOxIP8KP7me2e2Jmd7FFxSLxrwt3kdqHzaLzRVMNHVD5Vcxd4o+wSv1Ngc77keuZdYNaX
Y7oJwdsEP6SXKTvf8ZVyhwq7rxO7OMnLSaChARtRiR9YrHJA4MhG8uLzFKWaU/tlqBmYYg1A6VTg
vMZp8+sSs0C5Ux0K8gaZVSjEhzZOAq1E6NhGaleLSXNuciJCwwwRDux4ZF2WRSK5j8pJJb9GSwvG
K6yLWeAnhQB1INAAxlT4ohoBKSSXPjbIKx/GeFvoEB+exCgiWRMOPwX2nQPVzLtsgqawsO4PnrNH
aynwBy4J0T5+Vs/Y2ZWciNEOZSGi7VB6CfbtSdneRzQ7k+dDUR8rqMd1Pd0OsGK0Ry0E338d9F3T
P7hTKaytERv6VR9Cq95o8JOK3zX59L+TUmnmjVBDXvhuFNvOVe2IbMZxmibNJZaPQV2GgLwBAicU
gp/R9aWWzzIIKd0Jg/CXZFMFM3EOURxvEgxR4bUYoK6FW4qBUfykyWhhrbMoA0WUspl+FpOgp78R
YL6Tb7xtabANaqsI7nHVufaVYVWus29TczS/5iPG8h22/sb+PjaRnhWUQOI8SjYTuqlwlxati1o4
akb9jjwTFWyk1iAyLVKzHnb5XOtcz4CzryHw9ndTZi0mDcfOwwuh9ChjQ1g50W5YUGX7sNS125YD
KTBvtJ0jzIdFKUi0gpVvwV5bze86DvSvuOpaZ5Mh3zPAUVbw5ec6Luo9SQ3DjT6RBgPzedDnpwYv
W7dxGvj77G0Hp/ONnM3LxmjS+NlsTORqCPsski8x8NdbRZFR+WMUluEuk4XO3J5TBzylPoqfBsjs
AkHYjN7eoz0WbQqYly7zsExu2y4xfurw5uJt2eNJOcBWHx88MgwakE9qaHcR8X+jH8m2lH7aFpa9
zVH7W3tCts3fIZl1GGowH/SHmYO4tWmNeRz2wZB2X50kFxIkhMvA02xjmUIIAkWzCEG67Zq0NB6q
AXLxFsOrN1w5FXJOv4nSKr1yg0mfEDgW4c8BgLG2M3NTFH5h2N03OJBW9xizGVZ+E2rYrQW4vWZP
Abi+b8mumz44aWh2fj0gOab2OneetWl66EYfK6ws+HOs1ILkmpOQvu21Pg8+RASsCT8MOre9SmpF
lF2ImvwB5OscPc0E0fEwkiSBORwX9NeTzpCPLPzRE86j4I6120x3RWvbySOxTQXLDeru+WJgzfyr
0WX31erzBpWi7SVfPcIu8usJOTfR9ujYxi17cKSqukrz3zo+zMeop1G9oYPVDRuIcr12oIheh/4w
Bjhm+rKP9c9jSfrcU15N+p3eaN2tMRsUjwbNk2gnIezdwhdQ2aWWV155YQUN8VLUgur7quvTzC8h
aPzVT4FXQuQYVX3wErgfN1Vk6F+1SLfCQ0WGtXZAGRT+FoOBfVe5Lc663Kstte2KpNI2ETtGd2/E
dZLcgOvxjCs56NaTHSHV3miI/Z8TnQO7y34/0mpedhAnV1Oou9fGhNnhBq867u/WKlNt5yLIK307
QG3sewExCsNmKFvxKQ+0yNimNfYf0oFn6e4gpg/qR0A7v8YUVDqoLxWy0h1riQM6z8mn0QcZMX/O
Zkpq3xq91b+50AdxPWFNMog70Wx5MUnslTACLNH6ngIA6C8eqBQmLo7TPfahCkf2hM3P2KJmnnDn
gFYNUU6P6Y+qr80nOyvdYC8NDaVsIjIUfXrMN6DZjWroa+oxIqwxuQOJechS0XigcKs4PJC6qli7
S44im7wU5h05Jbr0zSSQybUReKLecCrCWakDG0i2To1He9u4qQq2RVMmxW1Y9FX2ZBdQCkH/Z+58
44TIxh6jriIxYagqvpJkamT5NqVN6DIRk6bzvYh4ng0qeU0/NEQ6ul+1TEW2n3Qo46UWjgMMJx7e
znNjvUVZ2aS4gb1ySi+KfJzLvxq6/VAwVZ8jJHec38Qvus1PHOEGAqgeKcEu1srUQGKq1WwSqty2
vrBsZIL4jYDg1c+sVm17UeYiHK8q3lHhx9MfQyQuen3cmGHWBE9mbdfxveYqaEfD6NrTNtZHtzks
ff7+LjVkFd3nVdDJS6M0SHX1yTiR+Q6Ta5E/uHhVPJJHIlcxS+YkLj80Edb4q7YiEPwiDKWHsA6I
FAkkMeeZ5qnQuqQDtNnNuYcVchZG/63z6Op/t7qwDe/ivsrbnwLDHa9QHETWxzoP3d+yDBDtDzrQ
oasY2QZMgsSY4MTbkH13QcmyfAjsLk1RDNgud9hHZR/XX9gZ4YEnS6TonQvczIZ8kOmkG7fgERz9
ySZ8KLwfudPqMPX1kN02cq6NPe3FqD8k+BOwnAqVPQ2kyU13Uy8KoBgyTyBFCbuDCplOUl1asVnr
l+AM5sEvCwUHjxxWcWW18dQ+VxF0KN8E09EA7XXn60SfB4ihTkLxfDS8ghCVtsdEwyKh9xfN1Jti
a7ixUd22UzOwBFUDz9xvJeJ6RO26KrRveZ5qw8GICBrZawBNrRt8PoOz51yZGR9SIy5Gf+xGPGX4
URNzjwwFa1Mezub4KWy11PzS20L7WKPzdm562rndz8rT++GjDOFxaL6TSmTMpO8xmfJ2AK/XaU5l
fHKKJHEPeie971qn6+0XHFVDgUaOdNOMgAANjgOfJyqimpaUUsN7bk96uemGyNW/g1AZtOe6hPHK
Hcqnxz+b6XeJb/8rm+5If/sm6+7/ogh3yT99S4SbfZ/a+PuRBHf5v/xDsjO8/yBvRU9DpCnHmaVJ
+rcE1/P+A9iOEhRSHnZU3nI6+YdkR+wZHWKUMBSq0PHxr/x/Ba7+H3oYdGnAV/D1JBKS/+0dKLvj
Yy20dGK6qMmCqOe/Hf7k8QkIREEPYqFqD1LN1YVrxaEPfCUGHBIkZ2o4rw3FHbBIK0QgQ0fyeCjM
woXdWgm+ZaHkBYecZwOm0W4yx3O10uNj3d8XhTCR3gtYfQ+p1PFIkEvL0UvD9qDLGWeo1k00ROJq
h42y3ZdGb95ps6pvsr6pnmE4pH+/Cv9VvrCq/f0zvmO6i6xPGkTTH48/I5k3q0FvDxxhx/vZwyGN
s4bIt1QEj1ZcJAciq5KfwNOSK0e16XWtT+T+mHN5ppi7ppz+ebwmB1ymnUfJ3Vvd87pXFUcWHi/C
BNzG3Vx1n107mvwqsvNLrc0X6I1dRdeoOpqP3lDkH7D7RcR86BiE+om9atUF3UNqs3MhH6ra6t1Q
fpkwA1/0HK3OFFmOKx9/bhwFUw8pHQI22u2rG2eNcZYm49wRANfAJyFbTW06Fx++nYzOVQmG6eHF
q/rp7xrHf2e7/zOgRe/GWLTU1L2Pn1Scmt7YhQyoYDnvC9MNdyHg++tA64wzz2KJlHhRZfl7LDo5
wOTRXCIqXY1FICWqMdUwK/SAWkDOppJCsN53206U+TNaMsSsibtwkz0jByXXzO59JrqYf3cWZPKY
aEQ3pE/RT09DO3yChoJH3gA/tLPYAcmNITp5ZVNY2ANJncVOn0ZV7JKRT7kfJXjQNzR4sQ299x7S
CqduzxLCxXHmOb6HBXomsNJBewDPHGwERCNfJiBSAvLTzlRsjsuzyy1kKFs4KNAoK57Ij1qqM5HC
0Y7ludc+oniz9I1RxKQxYbKlPmaREVf075M1/BkVOwQIXlYSBKonYrGpiy0c192BiL3UTzJbcVxv
EacbKt6/fS9P5gj1bdYtVmJqca8oapp4Zrr3zWEa9eGqHS1vC1NEnHlir41CKZNOP0dZw7GW2/yi
CVIVrYQr5taHIq5Mzr7AIxFaTeeyfo1XxuFCaFctJefF6XE8TmMMeZLUen1waSMll6LR0l8T7ECi
hUXTf7OmviKWcOqIfeTONz7eSRyTc+lq1CxQRMAI4WSK8zezVLhDvV5XZyaUcfJRWj6jJC6ga1zC
aNftO5iZ0M9KozgoDTYSbb7ishpa+SMJcTjOcw+3MhrtrbC1cJv3zsQhASxO6prD1lbKuMqNUV5B
n6ivOyR9Z7jk6+UQMfiiOqIYLx00d9by4188J5KgAPZHQ3HQJBbgpGnvyr66cQde9W42tTNl55PP
1jIcbVd0XPgvIIau6s4eVb28gTR3GMoYI2QF1l6oR9nnX5p02ruE3G/YmUZUbJo9GIvrsbHe1aCg
Ubb8AjoveG7p0VEDP75g20IxUdd2cei7Mt+1IAIOaYTZnzXQOLz9pr1yb/nI8I7hb6F94K32CG1W
wygy3fwQL9R/aXG8N7PKx558bda1c+beHosXlgvDlMyWjduK3tRab7PKpufIYU7ZgXCPvKXwBrwK
U7YJwdHN60+dO7kXVBGE2GHQ7v/F4PQteKK0fYgYWX14XHfsVYeK8kDGqAbisZrMbeL05hVBL/YO
jR0gJ1MZ3wd79vQzS816xebCES9xQFue7OIQOX6i4RTIXjfqRRviWh8MuJj7Hmz4bRXiHcTsO32J
QT2emUYng6KJJqwIwQ+6/KX5dDxogd07rMVsHpLBAA7JpF7AKTZvTvGbtDtyVaGZT7u3J9TJI2ZQ
Z1Gj8crS7bJXL2uQdZ6RRhDZxy4BRgmI8aKxFDB5C4YJgBbjkGRF+nMotPzm7ZHXyyxLF5IYWs2Y
k9nmrVsmQ514c9W61EcoiCJBsAoSyBvzjGDrlVGW9BP+PH5CANyr1cHM+2ka3Ugc3BBzNp8PYyHq
1Gfu4p8/8z+9KN4UnF/Q5ukbop5H77O6ja07J6NtJOJAiG29H2gagAEyUKWEZUY7ymr1K0WHDMJO
UV06SsO3a2IFIstDP+R6l310nIDU4rfv8DLo0Y+yUNHaHCewCi5ZXatZrNE3zQtkxIcmr1uWxzLc
onTcjqleX7490sldXva+LPZ8+5ciqrPMshdLfjPZmN3myARQ55Q4sPXoUiRTf2abcbL4LbYp+l3L
vKGd/uer+GKUOOfUR+S0eRA1ZuJ2YbToWJYPjTLlRdfDhHjnVdFaFBz7WP84BFt/Mi1ejMd+h+DS
WWaHyjHSC9uone0Evvm96xyjEBLCXk3HhMHp+PjeJX0RKssDoNTN5firnA37hjpqSafFteMruw2b
KxmaegyPCJX321e4/O2jGcLYLDac+RbnAvuJ47HZVvfDYKPntVqCcjaqc2APEI3D1rQUw2Wah+Se
RuT4+gRMhhTXAyhrb/+E04e6fMmWhY8lewkpOv4JnWxnFh0jO6TsRD67pF77lA4R1EBe2RAebJ5p
G5+sslwyKgKuFpUQE2qZyi8ealwhP8rdMjvkMaANaOI0Mo3Ivscrnu2zJPUu6EJ1F29f5Mmb+GdQ
PGTIzhc7xeqzLZ1mnoTWZYfJba2tLqp+gRYrpMyCPvmZO7pqjLMYrUajdvPyEsni4GeUbXao6RyQ
vT23xi9FS8rvtKr6UtpObly10UgmsiGayR9scLaX4MDSM1d9+mhNTh8ozDDhIM1dH+Nh5poaW4YB
DgUdmdT1fJxMYtNDIYPuWp5Zg0/WIELXORrg/WItQvS4/JoXD7YX+jQNXTUcglg5e/T9DkEshnvm
jTk5HaDzwoS4eKWcxSm99ijQ6E+1BHLVocNj0PsRfqq9rKb+B1g9DaJY5aSUIKykuiBI0I23gztE
31MwE9eyldqjacRw/ksxU/HN9ZTjw9sz7fQucJjls8qGFGswxrTju9AocmiiqM0PZsatdtvZ3ffJ
WRP3yUvEWRbZChtfLDtskFZfVYn2K9MrRulcO9yoEvB+MpvTVk404LvG/mJo6n1qI2Y1RkWKUji7
JeZZcl2OrwwaXDEU0M4OLjv5Z3IAi4+tA6zjnfdvGUU67EsMlLO8qsejpK3O4cVceFWV8i4tBwS4
XUj7zN7n9P4RbcMR02Bzi3FsQRW8nKusBLR8a10dbA3csSZAtSttMj82Fks+u4vudq5xXr370oiJ
WtY9Fnq846vtQMD3BW8zVaPOoHqTZwv2A5bwmRfkZAISMML3efEcYHj5Q2h4eWmZHWsa/3SHSreh
4sOThlVrJM7d2xdzsqKyawQIjiuSj6bABHV8ByGgd8gS+4K9gKttp0QSJ+HR8yRkvd6/PdTpFZk6
R0vEl4g8sfivHhYcxzEzA6c+TLhm91kE9hHd/89/MQjoCopp+ElPND09mCeX9If6MPTC3bnEndx4
YdCfOZq/diksD2z5FxGpZ6/eocEqIphbQ33IvYQ4UZdi78h588xB5vTZ4ItF7IvwGxcBb9Hxs4kS
i75YSwGALipdZBOfmuLkRiBcU5+ZBqcXJFySc0hC43KEsXb2GZqYohDA8CFGnn2dNen4AONTP7O9
XW7L0TZp6VxwLON8D5QRzdnqggKrppCGdiILR8hhpqv9TFUeXAVGONzB/pvOLA/LjDoej9eCtRXN
NLrHE1UxohtHmSriwwnp9IBsCD0WwYbNxi6N9kobXe8KHhB5s1GuzmyPTp/d0dAnpzITOi+aguEQ
tVW0mwjJ23Ygr3ZRO57DPZzeVWxJGLWFaVA2P5mMtpUWFiFbrBSgJ2/MNje+hZkafxvFLC8GLwTc
9fY7drrqEsCE4BX7ncG6uz5ga0NpTjXUZIons31lNyTibpAYOjsRxt11Euv5TWbl8Zl9yZ+l6Ohp
UqaRxLEyIjgXskKOZ08dNMEEary5AKfUF5t2yLPnLC366ybtEagnYRo9ExJRuGCvWNcuRhCo455O
DMkeoqiBhnvhfGdpVq02BQwEkEqxW6JvyrU8/zTV2uTuZVY2rZ+UvfW9iCYQpm/fudNdz1IgRMbs
gtVBoGOuDiml6LXEGhMAe5rV3MupCqOdyGCpseDm5hWO5XBJQIhoAKBMapN91PXjFyvpF7hbrw2d
X6I0Aas+JwAna7rhanvmJ66mEzYbyjUWW7/F4YZObbXrHbWhssH5iUu7r2jXmUk2PYBbLn/bSoS/
RAhPEIJyAstYmF6VbmeVGtOmHpHQ+J2RkBXEsUAzdohcg88yCuOIXE6iofwWFZJ55oYK95UXDaPr
sgxTN8Aks6xsL7arcYD+yyzM4gD70SbXkIy6fCfNtPtVo+jtiDgtK7DbQSlpj2uj+VzH4fhbViL+
kRfdkr/QNRPkdX1YAkQL3No7CXmNgivrF8FxRT99pKjSxxuC8Jxup2cRfLvABovnhwRV4x22VXBd
CTa04BFkbPhwrurSV25aXhJpn+4IQJXhpso150uiCMYyQ+sJXRaCS6/NSE1qXaSuTQiizpWgD7ZW
POg9uam6hoiyl+IhdasZxlk5E9AaYu4libqibE0Sjm0qZoRTwPi25kHeTPjRjIu6ZPtMcJIZf+LO
qzslBbh2bO7Fz7aoh0uvpyqFH65pk+uxxynzuSZkZNwV9kB6EKoz91PJiV5tEXeEnwD1xflOU7oS
17Dd5kOMlTncGchFngeiIoJN008eCr++b8Z9mZTRIn1NQWAibs73AXbFQ9+mAuVIZIy55heAIjXk
nZKgPtuBp3ezFEibLaxEAHpZO0XVgkYk14BVBaUeUQ/ud1U1OpB0B29Zs+nDyop2sq2hP4dN50p/
kGEGcbXorslHoAwnm7ieL8LZaW5nw3XbvRosEe49c5YPTmS21ka4Y/pFJEr7joZH/EaLSjnY4Mx+
iWKoCw9zJka1a+iUDhtCQ6rHrIf6vZFoprKdGXdusg0ACAMNtiP7GVnrlP/l9CSSozghG0k/kFhu
+VZXDvV3vfJmvUa6pbk/7cSg7zxiYAbhkeUkioxupt8g+XYd4JIhOJ2JCkbnE0rp0WsCF2nwvsee
exHFqmx+BdNcA3kHaSwP4VhI0MSDnQkyGrsOcU0LKjzNU/PDnIqJBAdwqOGmNeomvNDnKA9u+m7I
ECHG4Oi3RqcSeHV0xV2432qCAarrsbUZiVK615HJQIwvhfEZ76vRbcwkj8cNGNLp2ZxStCWEbY0f
pQr0+8nIonkXm3Apmf95f4/xGH4jEs+R/AnVdcPeTrMYunYVLzc3Zgvl965HFKlThM2vkKiUbxXU
3V9RVjjmJggeOTluCjlCIgF/LiD9EDHGqh/NnxUMXG9TWwmwaqmX9g10T6jE6FGHrZmXSlzgbq4f
DWyJqCWVRR4SIVT2nYJ2YlPwMoIDFpBxRr8zeB7gSVRSG3Yik7MRNFDvm9RooDwbU3VDbpmX7oYy
SqYdG8mg2IxF4GbbIVbt7Bs64LKUXa296XRCivxJTaFGL5/0yw2OzOy6TUTywExLPgHUL1ufz5sC
ndGXFKJKjpbf0yYJiq1omVXQlA3j21gOGAvIFpg+dazRgEBbPbF9wxlilqbQiq5LskCmfRhnS9hx
SvARWiYXRrg1h8TposVMqr0XpdZjZJqd2OqVoT2TolH9bOGQK9/RG3kpw1wRiWaVMt8GMDFZr/h+
LhpcCZHYDRzYm/ryAaxtc7rtRpNgF43j5LgFRZJekCecFveZPQ/NFqeYZJogUfd2JrR4+9Dbjd3s
jDyf7F1SlnFxj+eKfDk0uuG8dSDfahu018Yj1GY+xhrCUYFgO/ewRFlmv/d6BMLEgQjirlqH6iF3
d5x1juFqpu5KgsgHpi95BynZQbjUTDJQrnhfp+F6pEH+RFZF91PwdXPQx1nOAjdfyCijPd9nel4v
eQ19A9xbwj7N6jZVG2MccVgjzEKTGvAbeCXChEAlnqZGavHcIfITSU6n3Wp+xlyFg44+QZas2pwq
n5omK9ulXq0BmImTFs2j6OcHqKak5ZhMvQK7iF7P21YsYIskUnq1bXhPSL2lufdMis8gPsbILcOt
Bv5YbiOnt50d330TvLhq+aHEzVbkIsPn+UREWW76sNXjj92sVfZ2dKsEIHRTlxpdO2FfD27B1qwI
tAX17uJm+jDGhirJBU86kxznyOYC3LgWF00YBcFtOaZ5sTNJJ3E2XcBC7ItqoPhOiFnNK9QJ88qr
dOPORl33c8480fldYiK+1Nm8pPuhjTpw0YXhtI+5nYvpAaY6GGNXIDXnO9C6f+XCC7+wsgvd10kA
QGgUj/1dS/2FrVvXBhEd3kD02wTgmPApbRk3snWb3h/yiCjeZmRp8cPQ5YObhiNrXB6TYy3Dup+3
IvTSS7YXTrKrIE/DCCfapwHl3APoDsM2l7t0pFfte3ZU/mozSku7tiLp8xphH1/KcVzkfZiH5Y/K
SsicMUgDiD/pyOyeaIgUzt7LMkhVEJFycY14u4CUaliF2ld85fut6luhfxCugu4MPFbJm6gQ+Xxh
0o4zz5yhTPP4UPNnf0ZhUgB7AU2G7uJ4w6OwBxR6MMvLienzgdWNwCYzR/sJE55gGB8DNpII2lyd
x2vT1Bk7j1JdmoCMH9qOcsZWjhV7DVjz7Nvwr9rGzulc98OEYtfbAgiWhp+KzPnRaK5d7OGxj7fF
VOG9NhOPr9jb+83VyfPvy1m6PUhoQRys7flI8+OyqEuJhyNQB8tuxiutG8T+7VFWu8Q/o9CAZeuN
5g6D6arQRsaihYukAmObsUWQA1HJJFYSHuYRGvHuoRZMBO1rTtI26oLj59NrI4ReUrNAxdH2wD8j
KFSSz83uXrKh/xeDUT3Fns5x7ERV1xOGA3oity85PZv/j70z260bSbf0qzTOdbPAebg4NyT3JFmS
NdmWbwhbUnIegmMwnr4/ZibQqW21hezrU4UCCuVycpMMxvCv9X8rKqbFOGg4V0PixD7SON55hJuJ
keeH0wcFcPvzf2y0YSQCJm9H9+Sbsme/JfWYuDZ4+X7x79ge3va2/iTuUdwDyciweHupTlgg4oUH
Ti0hvkMlW9Al2OQ1TLU0I7HMKj449JwVCv66oIVp0HFxGJnndDCWwdLTqLecZLV+Y/O0G8uBXiz/
E/0if9CiU5BXAFHh9+/u/YuCzmHXwVnivOay9IFfYcsj5Ev3s0uhhnmXjVZAJNbi7qYUfHWY44s/
Ton9kafpnY8OMil2pgD8Ee63s6N0oIxhbej7Oy0l48Qdh/5QOZ764AZ/HTFb9RIchU8lmJiUbSb7
x4iZZ43O6GZWpybZdjue0J+2akyUsX588B38ekM0tXJYZUuAuY6X+PZSqd015ZJrElMjhyZiougS
Huevv39h79wP/enUYj16dSnHnd0PQakgEvGCn8aya64zfNdUMbuApiJLfGCFPBfCGZF0jiPQYmNA
ZOOSb28o0e2yWzt/Os3FmF0kaWtckO5gf+/bUbuQgyY/eysZfCYdcTs/SINjZQfTA2Fu0wlK+0gw
T/0R7ePX8cqz9bHwYumgS/m8VEwInJpJQyN92S21qLY041vjatNV5xDaUClPXSBeV5dVCcL+3z54
FCnq/FvQO/2h5wJyajSpNa7dfGJjKWF/iOmCTVIb+0r/qHP/14GEZ5eL/KkuYkPdqiP/GLP0ajgk
Dkz2SZf0OC1YFGK22R/NpX+Se/5Ry+L12tSmHaZSVHhEoLMPcAjGpOxoDzzR0+JcpSnd0S6s+pDy
qCR1eDVPFOz9iM2J+ez2c7ILkpGYaDW1F3owlRGNKPQ5o8uFhcy0OHOW/BHipIrcdc32jjUkB9XR
xtS4OZlURJLtDF1r/s6u/39anX/9IDagHSDiDQKLb+PsLihG55lu5fZp6F39kU5sjqIEP24dd9VH
k8k7RcfNwMTcjPjrUDx6+2IMS5iGI2eBDZN4acdPjXtB2kFYoXIfbFtVJHdWy3L9+5F3NhyoieNI
QU9HULexCp77xGTdcjAjcvnI2uftJtTwyAkS+4Px/c5V/uwQYPpCc4U0+/bePGDAsjS94UjqlIHn
mVPVEXOI+REV9bz8+Oeww01IyzMYNUqoZ9ugRZDsFhSOdcow6ucHRyT6ANXZMseLxJyzH3M+ad9X
30sAf1ptdWNxxiEBAqJlGzbeTCLLSnGSAivL8x8oRPRs/avnvf1ACvWbXkgxm8Pt2VsmXKkoSMez
Tn8GjHRWRajNajfHf38VH22Swg9OYhxNb593V1Ol9Lflr8yGNKY4b8VOPX3kMTx7q9wLLezMl8zh
WDjRKN9epZCd32MStk797H/HQYDC2zQWRpDf38yvHyFbP92wcQ1TucWD8vYyqg8M8phT60SAiP7A
+cUKV1pLj2Jqzd3vL/XeHSHr8m9wT7hNzp6brVWS4idHGvwB88mhDWyPWcn8YAy8d0OwWplYdLim
/jn1rO9msqTq2TzVRu1cF8TafnZW4l8xLU0fWDy2Z/N2GsbTxb4Z0x5yBpd7++zGHELQGiQGDh26
pOg8bL29LS15tO1svC67hIgTa+pIOh2H5iMY+Dv3SYMKYx3/PLuw844AfDqjmbWcfHLY3J9g14nY
d/T1wp2cj/Z7710KZP92ZKTo8cuGWi8Hm0YXm/skYzWyjD4BMWBT7qQp+d+PEba0Plfb/oNw+faR
esJcetWl5gkLenE05j6NOgJk//0Y2ZjjIKzxO+FUOZOtq0TYFoGS1iltiG3j5hIiYfU5NvN2+eD7
emfQc6kN/oHAAGzkbNBDxvC9ie3aaTUbypceHfxum8j97z+td94QqwtuWaqUW1jB2WOz65S2zaZi
0NPjcE01StG41013zOUf6YVnK+k2L3EpvmFOqMyx56erJgMiOJSjeZrcpbjNKRiX4ao7xCQTfpce
A7uXjzmdiPoHB+N3r7uZQjZ/HiCf7UH/Y2tF4G2JMkRYd9NlTz3V8VCbi0Mgg5+2vfahTkrT/8cz
BQTObgGzI0jUtxeUDqRNLylMFpMAISvIkanwsu9o6vz3V2I0bmepbdzD33t7JaJRqqGAEncys8m4
JbJTkIziTTdUBf+lPSvgsA+JHgURy5AHSe3sYOAtiY8rhRXSXFKJqVgNVwOsgw8mxl/e1XYVjL58
W1wHB9bbG/J7TYxrxaDPGpOwSm8V3efR08hgAKvhhhVih8NpPKuefv/KzrsQ2GvxEVB8x3vHdfms
3l7YMCuvbuasPY3z7NGljGf8wadL/VGzu37alc5AbOQEiPg40rcPnEFvrfHSJ8eSwiU94/W/nc4o
QNAlSacMxw4qR2ffZcskpwdqak6zqFTUiiZ/AEKrf+AW2B7nm3WIq2BaoRUUlwga5tlL1WTiuDTo
tqfKCpKdRmnzuMo22ZNb/UiYlf7BZLMN/LPLsQzQkwoVk0PVuffOBzGkHFvVp3HM6JDsrGlfCQAe
v3+Xv4whLJps5HAk2JQBAEa/eZW//2fBPfplrabcyU7K2BiC1CTPT8Q+sZJFMpFGKEbH+jIkNSpJ
puvT60RD/ivFdNViXSIbIkQpGQifIp1iiGoEgc9DSu/zws7mcaEb9A9Hblw0vZAlwc6gVZMdS5U3
HDLCy+Ouaewagds2yjhwZnQgMBGwKxalW1fD2q4NqIFmuAsIrWlgbpCFBbleXymFi6a7sDbkctR1
NqX9MlvBKlR51vPXpUkKZUv7WkOSc1brh9Rt22TXK9gy4QqH+of0Bsrq8IAL4KTNlAiwmlWPUIn6
+KMbuzW5JGI0sXZw9OaJQMQM10OgJcaLU3hTuRumrPuSVrS2QHJC4ieIrrK+teNymPN8JfWrt0Z/
n1e+bOJlWZ27DgNmFdFYNRIVWeoOfgSSHmNR1yS9F5Za7yQuD7yYvk/k6rQCdw7NKUXAmD17vqep
1s/2eg61IcRxCBlixXJ4UjYVi8Oa9dkdpE5tidnoZdfSzVuId8vAXspExHgGD0wu/OzzxxPtMGk5
ZLilq4TGRkLX1kiVq7hXxp95zRt6M0a295CoJ2FdCU8jusfA2ydCvei7+wFQi0YzZCG/qqwdb51M
s72dBtAKA3S6brgz+uRf2tRWt1nSSj/kG5uMXe1JdJPeIVk9puKCvQLxkdq4WlWVhJAeVjLQjWUm
otoOotEBPJ1nmryyCgW1pwBhkMU+W3xCDNHGnoLUA5Uw0+UjL8qAcF80XLwEMVuL6pNWrnW277rE
u5eeZj5anU+JphzG6WuwOGux88fFfCLivHpNRpwO8UBY7PfUlpWLuF8QTZnS0c8AnT1t63ho+bUz
zcZcmxmTFORl9E60sRnAvues/JLOynghfJoTHiY1395h9ZhvOKmAkqpchnTUkYhpn2gKbl/aVhZZ
XOh5wUvgpHfU1sJ/diw1XWYmRpBYWpNyQ8r3uI9JO7WX3awvUDOWypjqg0ueGyF0nYQjlwZaSlki
gN4EllmshCEUvfmTY7TMdz2q88BfGiFq56sxAzuxOnExgh5R4eoQWS0tMnKiljinH74axO0YoMS0
c5UvFDNkCSNK0qe8G8DskIBnNdlXPQ3UJ8Ns0D4yLR1vV5fAOfwEuBiXKseskU4TACLYUnYXpspY
X71CBdnl2rWDjXaeQjgezRn4DJUhZDVIhkGk1wvxybnuPLfAUBEdCST9w2izmkz1EXEOFTkTVlS7
GnnTdJ1m34hJVD8hm4iXZsj729ws5kdIF/6yL7SieSrbcrySgrbnMMgF6VBpLr2vAT3hbpwBuXGi
SttIKP6YFa8AfVL70Np6bV52iVJfU6IDc7QluGFRSywMH8wY+M+1WrR656rOP7ktMvFREeT9nFc9
YrIuZFuGFuWZz9CI5MvSWEj9uIrE81SOVPGyxYb9B9Dmum0cOPHg0/WblQCNbIcoqu6dXOgaR33k
pJ2x9EYFQEY1LwO9DVnkOVrZHRzCiKkMjJiEos6l7IgxrN+yv5cMdNaAP+nkVT69im3q9lZsj7XH
L98yH0N3Dkg3HO2hQ0qc8sYM13LwkPto95T899W/MRnRPfOnQyg3AsqosKbY681KjNzRUsFYbS3q
lRNLemRvEXeNjAY+kTt7pXE/ZNHn/jNh3qwFyHPkla42QY+hq1eMFNMRRB7P6STqHQTc9hQsa6ti
oDjCOLauzV0oJbKX1KLBOrRJA+wjw2HPAT3RF13k1xkN1UCazC9mJ/iHJ6Pj3zpBazOFk1jbh75O
/HOcZY3a431hqnaEzH6IIdefF7/szFAFeXoVpLpTHFaQHbwbbVk3H5s9WLFQaSAjIDIiQYQtmmTX
4eA0v6RdOTB72cr9KhYMCkdkGaGHAETcr5rPpxEG1JDQn8mp/6MfqkTuHJa0DJdQ7+T7VRk4E1Cy
myef9q1LURtzFU+tw2bAJl51iME0qCnWDNIYj33bt8+V6RHOydnIeiL+tEojdxqwFBYGQJiDV1eG
E+LuUNeFu3o/1hnE42GWhr2rKjKR49lRKJMZsrcLN0YbfvRYTtqQsprz2JWO9r2gdRAYS+q4RzfF
LBatS1G8jrrGR4hakDYxmQnCO+LMSV/llItvclCA2TKcdIh4QBSsEM8RUmhZkpIcrXozP+Eo4CZG
DGtpTOHSMKJcmNp8OXvSYeHI4OA/VCJzzSP1VkuL7U6r53hY+YGRqS0VVPmm772DJmdaffGEKIx3
vi1uqJtVBl347hCE6UIm6qnvJQ6nqJ1JgD1x+hmDyPUEdK12NSb9wV2MnIDTUpUkS9ip/yIN3Lxh
3mS8WD21Zk7ihAh/LepisA56NYM7ILCrpGrrD0jOOH6Su9zBvrDK0Xu150a+Jk5KEO8gHIIvm8ob
CINHFE5g8K2WiKis5H444Sz8SlHDvDU7T37jR6zfaJxY70pblH9gKAhe56VioI0I9ZezJvghWusD
93PlwoxZZU8ahok/jAWyDtWPTVMm1FTzYk0WyeuSDOVjCSvvFveif6smmbK7KVp9JEbKXo7e1GOz
oAxJpSHoYVvErVaSep5nlpPHOC4x241ar/sh1RHru2imNb/Ky6G/Z5bSvV07u0QI5x1C7U7kciTT
cp7Uy0g9bTjgl55bOv/7JgjrocGNk9ilSA6TW0A3LUg9nvYGId8u4L/SvOYTJpMYfaEodoi+60sw
N252WAzaTyKy3pdHfQSUCGpCzUZU2F73WThVTqwlDMGwMraE28AUZR92CC8T7cJL7oYri/8X+GNa
EPuSwhs8o6CJZGrVSzT2WHj2TC7VXTHUyydyeKfnfsQMyG2sQR4uNahZEuWHWkZWICUYbPJmddb5
jlTaxVRWlCzNULAP3L4WhDy2iltmXBeu+dAMWzhoeiuEM2MvGSv3s8/Yz8KyBxwQ4Ulkq6nPeMxi
toT5vDcnK5jj1ZsKhtGwuXo29839CC6KNiLXaf0QF1H+x8SRQT+xdV0ufaLj5NGfh2ddps8ADdMt
37zg7DfpxXoY2HA+DLWbjXHiYNoJpe+016UFozBkmHlXwrFTHlJh5l5M7U2fYtsfXQGSeyYKSRky
v4YVYVFAnCaV8nu8bopsUyTLF3ofs+96X+lXSi/an7Omzdca29YXI6gs4zhL0BJx1WIRiloIZT3a
rEqgqfHZFlFhaLzVvK6rPrYKTbjHoTL57V7Q2S9uosyHFK94vxd2N19AuHOvZ9Y5UtaV8K9lMhn4
GIlnT0PcriP7e5w6yX7Ks6nGA1IE3+DO1fkFMD/eluWzgsbzBLwwpg5lLJeBUroZ9+bAJLtomfay
plCkAo+ir9OC0YQY6btzLIqmWx41N1X31pSOODQg2+b0QEF8CxdeyDObBY9+yXToDBYvk3co3XS4
yXVrfk70rO1CvwsG9B01dlf2qGOZsWfhudEoHMya04I1LpKiZ683FgXBeFNhF2JHwLDysXgE2VEa
SfEJ66KJ8S/HtRzVpPc+k9mhPdkYqtjysq9jVP5oG+N+agIoqat5qVXjk7CWoyhWwAyQ3MO0k3G6
agz3jIATx+s/d47aO6DrXOz2ZNbuVzqcHhNh0XeuJlKtQ0v0rMmiWn7QlHLVB8v0VE6w5IBWZmwC
+W/VENw77ARuCghaT1hUITqqFN13PxE/f6thUApbkfrXkAKcXT8Pu9JrY1WOtxZMrBAjqoNVai6M
HdUKHGuFuOgW7z63Kzd2ZL1fAltEdcI3F+EE5xClOZ8w/lwADt7pzYgROKmvLY9O5z6BH+hgyrWx
hkfGkgdA9+wbcxCYQEt3/m4kptp5skkfai3zOLJ5y0WT9/rnIg2Cz8bkjUbom5AAyYwvvHHYabnt
fZ60aYqt0mrDHBzaV9/GD9UlDxaFAMJEEvUpCJLybs2aNtbFDy2P81Eut4vpXheYwITKjzPz49Zv
jgYKBUX/QWQy9MQJpmn5IzExhdIAs8PdGgkXppggE8oqQj9zT1pmHqd6ufE8FbvtdKenV3hI46JI
f6acEsvypBuToJtzeah0L55V1WGIms1IeQ8920TNVMRnd9EEJmGhPp6uTZQRxoNTg5JyXLj5N6Uu
PVLhOamUYatV6V7D1xBy/IgzqXZV9mnSITONVt7skEdVnAT0qHa8AmqjM3sBOX72PfC1Kxln+7U2
Q0s15aVm1cNuNLoXb+VooSEeffLg33xlxedLwJBtir1RdJybXSNbD04FatJ1gT8l47HJVGyzps1B
yyIgqs9F2f3srXJHynceBfNof86F86nO1pe8qlUMxnbeubR2HYJRkAWe5g96l5uX8zToPyexjidM
cn5MIMwYleSqN9Jod7nnj5GzOLcurU4xfPKLuqjuMtfSLvuiayKrtp4MNqxRhjMbAHcLGz6XVzSX
Dze66INnz2t/WBTzYsOtnJ3iTB45fXUFRu/gs85GlaHWcOrz7+gJ/WUqyB2o/f7o6u29aRV3KzMD
ZsUllMI9gRL6uZr5gyW+1IZ48Se1Hy3jovN1LJ1jHKwGCGP/TtDWXunpo+6rBBsffRCzyymGWSEA
8BF3WnAkkiXZd/gCunBc/e9lZj0Ftv09q6yvFlVPE79/UoQQ7uECTJwfMWU+rpJ2PIRhp+4e4WY/
e0OXQk/dE+e+Nwn8xsaXxNWyPpFe19wiLGJ9b7+lWrdeY9eW93aTeZdG6TShOxgR3++hdD1K0yWb
dWc49UbHNq4e1jCZO3FntdiSTa8eLzqvOTJB40CoSh0GaErkdyH9V450zC+EXPtWncZtMe6JosDM
TUz3OHb7Nhu/F3nQRZtpzuHkmHxip9y+2LkbvMyJX9zz5YsQmA3qrDF/SziC72VgXVVWel+agI80
PZXXids6Arm0JPiF4igcYMz/bPMvpeZdS9OOLKyE0mu/N/aQ78esFkUkfPWZZW1v1f61nS/Hni39
hGkvH1IZOk1jnrxMijjwpfGHDFQeBktAx4vYA3u8Yaz8XNvHvqEOIrSHLq3Y+ff24+hbN6mWeHin
Oqnz47pLW55kYSesljoCw2RM4IOt1roI7O+McxVjm4c4S7PhzEpNGYfuiVtRFSB6ewotsROMxoUp
BjeIu7wIIvixmKPgCcZJna5zHNTWdAiqNrXQYAoh9+bQHOEuNrAfDQNCbKmP1Ft0ag6RXU1Ux9KZ
LdSepbY6eYDx3EgITddPfsIcDOoqK+4CiJr1lT4UpnZvA8w0UjCHg6s/Ma0NXmT0nqWdCNuohpus
EuPXFisuD1R2g3tNubDQ9qCazeFhbbKW+ojqxGmiglHB4kVijNsE9/8BeS7Fi8v/0NJF6mXLc494
QlvBoDMwq8DBY910HRC5DuZy87jwJvqflt+tFgtsVcT2tOQ/bZOA4j1/nYmcclmy5/xVa7uixJix
y4oB37jfzAsezUku2WHIrK7Zl2XfvtIeq8kQn5R5xMtjUEXBY//aLC5L3jiCcTgQezN+MWuR/wwa
K/9qNcXkgY+eF6ovVKe/qXTx7lgG6JdYZrv9QV3FtCJKKtINS8r7D6OOcT9aGkGsLA+qY72orMqO
iGdqPi+ZxTvDVmWvpwrQch/rU1ukNxRDk4q5rezvs413Lscs23HyX6qTOQSknfmiBUAmKZfOERC5
ctmbzD3PiTcI/tFKajR3GNIx+MiG7t5c6vx6cl1nl+odk1hdyGtBOWMf6J14Mmlk6o72QrPDPiPy
irJD61LX10b2mWDQ+QIjy1nVZZ/hh6K0q+YFAHiWP+PEpqNkzfWSUyZp4gMrfj6w2Z2m5kkbiIsA
3r59A6vyu2+8R7eMx3EKaDuw8hmHrLLET69PILQOpe+VvJqaPWwgKp1y8qDhi0VsoOzE+GeVLI2p
+8KSUL16a45nuAdUHOyMyiyvlAfkL87Gyhpebdm7FM4cS4sykxYWOuUm+VyNZWaE5VpRSknduvuc
qSRrITs13cT61cCCd4I+eaj6anky1iZJYnN2zZfapkwRFYm1iogc06WOq4YAtmOuj/5Cj05V3g3K
u0opuf4oJjDkN2DJxQXpxYlknfRXZq7BI71I5VneMfvlOQXpxNJex2CpnqxytYi1sKS206XO/szv
y87Y9V3iDvRDuOour1ftfu7zoI6mxe6osBtAQ8LOy42v7qS8ewDaotmbRjXfVgne57AujOHJzNzu
setVfe8kbj5CWQUwHlpjShYdW+TNVZlUtFjodHAdWpEv1Qeyyq86h29jlN4a7Ux0lXPpFp6RM4gy
GU+21JIYZsx0o2z3wwCFzSXwRk7hVIRPD1bChgwAYfhG6Pjf5OWuc6r3+mnVOmM+sHV3b4Oi/dZj
XdjRImfsVukmR7MLrHu8ftXFQiVubzVO8oGu84uITK847iELDQ3nGjra2x9SNH7LzrjCogtW3A3n
QlI0bEjg+KSczPvg4f6qWRHBuOXhYYUMTP9cRpZZZZQl9L1TRznvMHKMe1xYQnar6/Dld477gcZ6
juNAGuRt8jLxzG1gz3O/rDExvjjOTie/JIrx2Rhs9wfAPOxvTVeBzOcEFrRxndsrheG5cJZDwJcT
poQWuIffy1G/DCz0LBh9mx8NuiaC69sHPYll9kSROCdztjsuI4dDazbuv3Ue4LTZQsGxQ+PVolvx
7VWMPnfa1TEUT3iYD0FTEv/VIEv9/l5+kem2q5CPh6yG1x8Ux9urLH4lrCJP1CkRrnHtcew7Ctea
H0nQ1jlupdPeSpyPgpjeGal0IuIehK8IN+ccfIGxy6Fx01OnIQ8QyljREI8AfmAd+SgN7J13tfmw
LHistIf+0tpe5lrfW5OvTtKs1asxdtZ16tvDByPivacI7BXAG5/e5it7+xR9IjjcXunqRBqEdUNP
pduF1Txn+2ns231tcZTUU7pzfv/u/rSjnk09zkYQwc+nY6s490o5mVh7rXfVCcUqA6SYrOwwgXGb
L1RjF05QQDCmTc6Sj461rF9XqqbudiwKiF4YBksiSSzbNlov7U8m8QIUc4WORjkYW9vV73/tO88I
Aw1mDIiQHBfOXRLS93o9kAt+8IWKly1gyrZjFfdKG2M9lxg4Oyywv7/mL7MUIvdGRcM7yuvXzxs/
8i3ntEUVPmUobIOZl3FtFehyWfGtQf79/cXeu0EmqQ3dzAzl+md2MuGLJWfHpZ9INgFw16YzRDah
5eNu8TL9rqHz7kGtufHj95d952PCxA++ki5oMADnrs6MqAG6iT0qd2NVXiYO7omm5nTQOh82sL9z
KYwuEOcA92zWxu0J/MPD464Vpk1hypMdNP1OBDN90VbqTae6acoPvCDvXYtvljRSGrzxu2x//o9r
+dlq+TT6qlMw2t2T6awIqRbFpLAix+UDn+87wwQAMJwfDP6AloKzSZA9fGYPzsQk2LpuykG7gp/r
1+VFyuv02cRRxvv9S3tnWqKFGi4jC9qGlj274sAyLfVtBiyTVuwbuyKbQ9XW3e+v8t4EAS4LK6XJ
zIe/5MwdOmstNnODGysBLT4rRu8NXVJI7WPWml81d9av6pw2YRyxzW3AYnqJuEuCTI0LMTStXH5K
klzupjzBTEHJMD2gO68fvOn3ngXcO3b/zp/2l7MfOeRN2/W2pk42xrR4UEMbj9M4fTAVvHeVDazL
Q9hssudc8CVdAzn3wXpKlG8e6hyVRBjpR97i90Yt6RBMOtwOULgzL3dWG2MyJz35CJ7SjmZtL/sV
RYZjP+aSP1/u/0D3/4tZ7B/jPP4x/vhfr82Yj+v1j/r1v//r6geNZuPrG+b+9jf+Yu7bzn/oR3CI
3wUJgRdmI57+xdznTyCWwH3dSEfbl8dH9zdzXzPM/zDNOFsnA4ogZCz+bGinMfvv/9r+jOZBcP06
nCT+lKnoX0D3384124Vdzwro2dvAVdzp2RyqCYqpkEn8sKUOfyj4bD9NGxmVwMtnskrq4z8ezee/
NgP/hJy/Hfbb5UgYo9l5SzHH7H5OJrVlvtBZiQRAk61JgiIbE/ZzHy19Z7vzvy/jAOXG/Evf43mP
TlZpSqAOBCHKm4vOJtKLMiFJCcO7dbkCZzkkuHSGUOupffaLP1+TqfeRLfjPq/zf/dBfv2JrhdxC
Irndc0Bgv8HAZLegC3Z9+7OgsnmryoMqkuKPFpjFyzDNNjpnNVzULu0VWAZm7BlovbuGQ+9nFz35
uwNumOIiSfOHIsnn136uq9vJ6eeHySELUrVj+QmXlkgpUlTGpaHhoIw8+Pp+FiT+fqIAd0rnWVpR
rxERJzI9KXeFTmoYG+3xeXIq2BVu7nH9xSWRIDWn70QDLd9Vv362gy65dulhjvwqa/eBXy8PuIWa
yND6Aga1X0Md8Jb+75bL/5lLmEv4wH4b4JG/nUj4v/89kRDd4WLvhIrNrgrnLfu5vyaSbUagE5Yt
0LaqYg/fcJt/zyQmkwz/AvLPRwAEatsF/j2RGPp/DJudDJMJe6gN7f1v5pG/+oL+MdoJEeCXcXDD
1o9l1jrnafmGNqbI0Ht7kLpzbItiaOJK6vn4zVr4ZXTAa73f7PI6UH6UB9JYYq1MhbgMAm0KDo4r
uvnOkpAUrupi9IqTTiTY/EcmzHa4xGk874IaXfaEhFoOJ7MAo7RPhQvzwvZTWIWG0jOkAQTg6YsH
rghGpqUW+DMKfEVsyCkLvgkvbxOAOWveLPe+gL364i/S5euxpJe5sd7U9fBSZGV+wymp7zgTVEv+
IgeTSnHv9n1wKlZ7sW+ynMKwykqjiZCgbe82zxTHCNkoirCDkxnJg+4tQX+YWtSXfNUexiXAvbVc
zV5Sx1Zf3ia29qm3cgRoS6sKNFTsGv6hnkbDzCIdIWC48tvA/6Lr/fcp6Iz0JO0EYAGKRRYq3Xu0
8+yrjUZwoUQwNLvOkYpHiqZaHyYYbbgWO2tGdEw9JjqEH/+L3Q7U3Km1SXtfUX5ML5egFBd0EWTD
F1srNHUgOZEmrFzOyxdVwq/bQJBT38AOaq2bVvOST3QgbNElRNWdqlZLKXUYXX0aTLcaokz0xsMw
cAaIsmxuSlKrEj85qVYL2og2CePOqsmbiwwOWFRRsbDJn4Uvc0g9SSL1g1xtK/1MjlViRVUaDD/N
wUiuraRQ3m2/qCwFOdRXFdzR1XwyxbT+wIDU32KBYNNYZVcL1uV4KC3NhyUg3LtAmx8VjrAT5xzr
tRqMTB2KTC1DgX3CzbJ9I03Lfrbl5KSRnQ1lcXBskiquukIWyHpjMH/LXd8nqHIFjFlmVEPRZqRY
D4kwEoTKse/s3TouIrnL6sK/kSMCL7lNc1p6rznTq/FaKs+V92QLADta+yHorytJODcJGB1JYmmk
G+VYjwdLeZbAPkSIX2kdBw9sEsgLQE76qdNlTuulB68wjbRVX4qdPhFN9bUbHeU9efqq55/rnpX1
FUpjMbqhb2W9Cud+bpv5MPgByVhQYQS6VmwiE11NCvhhv9d7PsrdShpIsSvbYWh/BskypSdnlsK7
7+TY549WOgz6EuZFjkkp9FU7YMExxTh8HvQgr65Hv/LoFsp0rGxHoluAcXuQs6wQXo8RYGIBOZD6
oEAyq/boxGmX9pJwBf8AaKw/mMvQXPuCYq4YrKvMmYHklFOx3o8q9b53pUgvk8Iw96nnzN9LUnuI
UfTKn3RK4cgRpY+lQJ+6CCMZBoxhCfaqzJqjVpb1oaAQjPMQ//aAhQ/eSFRonYmXRapLc948ot7a
lA/05rVIGOvE8C2n6QvF+v6SOa44Qr8GW1K0JZrw8gc25vRaootXveHftaVKL/TK47nTejjwmwOX
N0ojcNjTzHBTd9J68LGrQftpevtAMTu/WHzweISyFWzDtY2aY0j3UXd6dRtQVbuotHH81K9gRlZ6
WOM08LUDFfxMAuqx5q92jU1kNwvsM2EeMJnuMc7oB3qcQNIMln+p+9OUQURam0NR+vNRdWv7ZDYQ
x2aoOOhYdrf3Mt+eQxuAQdhZiQ9zacUi1OHhJIhSO5lVrl1N8/DZGLGSFwjMe+IF20gJRQRDUrou
kh4Romxb5QMi7BQHxTgRvyDB5RBPxiam1iN3Xq9WqcmfDpbro+OI/m4cZH7U9NxH6DH0SJtNVDm7
TCIcMpBPcn+8WLMl+5aupRdpUIfiBFl578kpOeW1uC+RRfZkPKIVQKc9/B/2zmQ3cqTL0u/SeyZI
4wx014KDT5JrlkKhDSEpJM6kcR6evj9GZvWfEflXRuWygAZykwhJ7k4nza7de853VmKVPcCC2VUK
Lugyo612h9wnPY6ptXwtWzXqPUbdykOTyDfBIGOXztPwHDv2cNv0+LaHuNapDpeCKzLtRW4kFyoc
udApVeaJCPCOVla8xuuYIu7ih7dbXjvHa8mPOGL1TKtLg3keCCyU3eIbbY0YAQv9AYXydBwAcJ5n
dN/PTK+tC8MZ5ZGRhURbXFyMou3oevX9tmWZYd0O1cHo3C5AQTWdByvWT4hMonNcJ9EeF4A4zLJu
XxeS70Kt05ujJbMo6EQ5HNy1f7P5CkOS58QdjeAdWqPkMo+z6qAhwLswmFZ9LVQmYp6K/ndH6gLY
NhSktb+dCG5kVWQPE/aoryJNUfAVThPvyZipjqQ76jdIF4ikjyOHUWisQ/9FQlQ9IYq9rdGzU1Kq
4k7BgRQoXdLsLFUugSIoUEdbZURj2gcdShk5kGgeyxSOCgGHOa5d3TkBuNO/uIttwthp0Wmb8zux
iCwtKbgN/h7cn8i3XGXz9ywM9SQSh3vQyiqIjxmDFtXQcNfz5IbJ1LYeS5ezoe5I/Y1i5IpAcc99
7Ax4rNQVnBOkgqtE23ZxvAgIUJUsKtpdteo2tDmruRT5DFsD42qHHCTJUjPnJtCHVAPJVw/E97W7
ZZJa0g/7KckKXRqe5bDtxM+DE7dafJO20zBKRltdZClhEitZU9iea6Z5S5k+MjAuUJY5yRYJgOYV
TImubl94m6j3tEtEp87HabAiMNP5NhN30HKXH4ZmW9GrsAYAZwiuzf6l77T62KyobLWmcndzUaP5
KPuXoikX33an7JB1ZnqDXDPxLSspHpAtFM5eSVdd3am2buVQ/Np4R4nPGHZwyvqORD8zqPJIO2cw
CsO2NaUFpmdekCV06yFfBwhj+kgAoS2JZbbzwjNG/B0+g/32qKXDeFSUJb1cE7N8qvBP5Pjg7fp9
EhGFlVknwC7Tug6iinaw3hSP5Ni6Xmoo9klPSSxvzTw7K3acvcqm1B+VQU5K2PfmQDTvhIQTEZGL
iWVFjea4y5euI1W1rPNyR/fW/MiWxfAtkSp7pq+vUwSASo1t7dZhXH5ySqu/sxkhI6jsTW4bevvD
0c3wTXgGATuUZ4Ic39y6l2i6AzPLmMKaC2A8gS2RMetkPzZm+RyhEr8nqsiNEY1m9m0nRn3XbIuW
itBnG6RHcOb7yewv0PG3LliwVtxPRlQyKlWKLWVNr/TzANXpZZ7de61MnBtJ9buzkoFTKkK0myZT
CJ2exy6SQRlJxBN6NWQB9LLyZR6N8pwCWDyQ5S3P+hJDTjObdF8kdnGok1EIYGnO8OCk1nyZxmQW
J8oqsMIo5nh0soFRlNlYbBjrm+Iih+9HTSDoMKrnntmxb0cI4D09r2fTA8uG6LZKNXM59B2uGsRx
rn5rrY76POgQrmjHywHfW4zKe3Ia430t1e6RnXGs/B4JDRdwyK8SRDNBNOvaMbMy7SFZHHE2lSl+
Kusoe0McGiPVG+r5cRRqc7BnZE1ej0Y4rBZFnBFidOeEpuQZ33V0yvkTrm8oUr1cy9V6qLS+uTAW
PS08t8sNI9BW6hhpLskjHt34jKIFoN4Knf9+1Cax75HRkBi0zrPjU2tE3UtsjWkT5KI2po+5rJw7
3inJz1HtZTUByhyXZaqJN6fB4HVum65F6k8HIf7S5JzHrrMBSKEDmdBZZ0Qs+jQ8aCUYuLOi1MRm
0/KBFpfEQwc6DrV3bbgeItFsPLllw34+tLNCBM2orl0Yl7qa++Q6z4T4op6odvbo5o43CiePDw6q
2tCKOqJHNJTgM7lmh1Yrj47esCFzLiA0tPnC55JhPNEVbSVPVIKYmaBV1BXHUp+aS2VSlotpMN/y
KJ/Py2q6t+gisosSy5BXluAyUd+iWhtMG6ilMW8tZ2oKjaApU2YXiblAnUwKeeiTtDxadmwdTbP8
SlDp7SDQmxYGm769jF8jQYUuearJIyHC2DBj92gNIvnGA6rfxyzdvrEZi3pmLo/0ZvKTO8E/xLVl
nVlMre9KOkiIupq+dlZTXMzRqL+q0rD7q0mt5/e5g9F5MFplSTgqzZN2HBeOgwEN7Da7ooq3XhhL
q+tpGjWkGPiX+uYakX9WfKGzPH/E6CbIvZhVpziUmjU2xwTgwj1ETVscULHYL0OcAp8DnEkIn4Ev
izxXHdJAsEDmP04y5nooac0Rdi012YbqtCDzISpQUSnsrLo5qMhx9NCx63Tg7JVwC9slldlxyKgy
TmI2p+56QQYxvxqxEYkwGYboPcWR0iOVq6fF63S2HiS1dulcDtViJ692XxrKOUocu7xFC8ilc+KY
ZOF8QDSIsiKZTyuJwYrHqGvGXSHT6DtYTQfVjqbXRgcRaQVidIRvt5pZ2NHZGFu5CcCjhCTfla5c
CEXe+Rgt7GdXDkc/y3cI4DZ3w0h23iHPCscIVtTPTbAJiy4TMrAtj8aXzWG1E017aDRShb1yWIaD
kg1PNK6KU8R0I9SXIdoh01KvZVKnu2aNjIOIsvZdXfvkZRj1xLPXAsdIn62hXAlAi5RI7rMKRAzF
uYPVR9hu5SXlXLwtY4RUo9L14mCohbjAP+iGjWo9Y04cufNVuzwlbaec4kngNslhF2OjsYOs4tdi
2G5voyhJXSooC97xEVg4AEXhhuVSghXJCfY5AEPuvy3FCt2GZuWbpIPCGmhK6DvI+IzdoslKenRW
AJ9WBOSsIcQng6aaLvdgbZedRR8E0RCYpL2IRX9bRlp0gXx03NuKK26QiK5APFdtZ8f9k10vy87G
AxfSmWsvxrrjyVsrcelgFzjHeWYDbJOt8+xijg9XofZvxIsMF4XaJrtZ2CwdRMB9U2TfXiT0aO7i
RWgGCjy8XtFik/arsdt4gzkgSJ8T8oAZ4HJ+54HfmaXFRVkxPuD7vNWXlpP1rEcXk7EYAcfrHLmf
3vVhlBvuZd8vQGbNyLyvFxK9+xirWtVxQYKSmuZoRs2CpVRox2VpsgDmd3SRTDUMVEHODizmBEVw
L0M5pv1ZLZClHaKokV+z9HtaszJWg3utdhDxTlhQTJNC0iSvWjF1aV/LJnHNPSBUw+VMXNRu/3ui
1P/vOP4vMBu/6Dj2THh/H2gcv/2f33/+j7xg47dtaAStAEwCN82mI/i95agZvzHApt0ncEEDx9kY
dX90HHXrtw2TAlacriIyAPdfHUfd/I2WP6ctjdEaHULd+ScdR16Kmeu/Oo78fbqhCKloYho2Ao6f
57/qFJdKnDOlN/V0Y0eCDDWCgZDtyhpuK7Lr0uUV0eKNVryuyY0zPA71HnegZy3JrTpkez2T/pxd
lj125e5+itCHd4dWfdINcdApuNNSC2Pg2W2GqWc9ONrtKsh/NZ9XebbSzN9eepIPYt73GmfsC0W+
10nggrdaDvGjNd+qxd5uH+pyi2v0k7k69jFVnfSIuCOLKUItd1jJo7Pk3oqY8ybtibnAwWb6aqVH
B3dni2VbbXAqtR9FmQVUyp7a3Uisz71BFvqNxZOdNu39WGUwYT9XCsjIfV4ksdpl86ZFwHLV5UgU
iYcQxJtiYuD0c66WO9o+3lw+O/kbuiIfvqxvYyNSBuFZKR6FyK8nN2xRlar5u5Dysjbv1YgksPF1
1usngFfhHE07RJCI8ibK8egJH9NOk/GurBPE4Ak9oHinzdpRqUcuYr+boKQiyA17/AO5LQ9TvdCU
/Zynco8wQNq3C0ry5jgms2fUX4f4Ygt3N23WUZQRS3tVwg6D2hpGUe9P0Ts6/JIWEIfjQv3Q1ndn
fVDcV80a8Dvp0H4HP1neTFyRfZzeuFHyMDgJvoyD2cYobvO9yqF9tp/VlNmo0vicOUI6ESyT/Xkb
LhfaPqoTxLJ+N2sBLBQ/ZnSDiep6rrjkGDZEN2Ol1PyBGLplbHCcwuemP2PP8kon97wTgSZqCO1T
SHQPBhzha04TJs3rZlukSYeDzfDVi2lMTrRf99na+R31/rikF1LF4FDfs33P2bfKoGbNYr+yJzyr
x9nBJty+0BEMRF34lbl4BRoSBcHXFOv7mdamBf4X57hvsbOiZvTp4B2tbq/UajC71R5l66VVjhd2
rHtVZPiySverc00vkVZdGG/eZlGcYutpHL/KVXplcS66iA/Ke+BJ2F4xNl80QpnrKvMxb+YLqfQz
d6p+zNJ3e55C2S7BqM/QmBFwSt2PoQ2PKurXBBUQgz/TUHZdo++MdMUNQdWApXCKsZ1oNMv7GSs1
lvz0gHAElTWRNkUV+32y7Bqs09Y0B7Ax/MK+oSEPSP5y1O5lPl+X0e8j7f+SKPedofiXBWbDu8E8
xBZm/yT6AIoo3KQHOy6KzxR2QFc+5ljfp6jcWVOwipsYq4mraAFpZ5dGkzFmL0HRJ1Qx806Jpn1d
IL625G5EUz9iQYuNmzJKdgyK+TXbl9pbNd9xYsIH1X8kIvNTfkdrfI1yx1iKQK13U1Z4LYBxMV7U
yd3a7Gob3iEjggXztoGqytZfltQT+uw56pOr1KHgabbGDWjOM97Qsb20jG/0NDCdKxdWh822Doru
mCXYOzz49khh9wr+Gt5E5QAFN7H4W9ddclf2i2/O+z9tL/9mAqyx/fx11f7TRd0m0n9S0gz2Uua1
wUVdC7yO+Y1RI1SmP4XDxCurl0VqfqU+g4Renb220J1ufpUSveXc/+UtoLqwEIsyQWeX+vEtVLj4
nGkjbecaOSHUQEvi5xxHu5sC7oD1RseoZAqS2KFJhe/4prgzrGOlMD86AujI62uWClU8qeklT72y
HGfzInb2BQUi9mHVOkgVkPjwi9TLH0f137c76Cgq9+L2zp2f2Woad0yK63DwWvdtQKo2qJa/2pdL
/qu0p03h8tNtzwsxSdxUCQjIfv6GsIoO6oQrgqdMFAEFeBn7zrxPnUPc/OIZQ9X586tpFAnQzhAh
MKMEF/TjlzE56qyIKKFVp1w6lXVnQ0BLu+kQl/VhxABSGWtQUYETxPk8yYL9V99r0PLq0CxxiE3n
YsOEV9vcYMkenY7OWF7s6IB65LPAY1CCmH0+UTD6qOWhqOr7LC5paD1tPrEp7b8pbRWy/vtu0RzT
ESL4tpoP0pPx1YSyFzQhraObVQs6ZzojrDzN14Z62zhDqAua0Mtti5De1szAtT4Xk86BvoVx5J5i
M4XPQHDgS8Ni5ruRfBlL0HjqfAnLBNoBS8k0h3ZbHET8VNBWH5LmKNs4wK15iIswWz9L5QYayalN
CK4G9+gIL4vmoB+v6EwyGPXiUgSpplGrCEwQLU6LB7UAwCw9sz/Y1W2tL6zqcgeFxtMYBLZcBvvr
GLe7SX5RzKdtG7bbfG8uXxLDwg25+BGwcDdp/dG4l8SC0BeGyHWe5sGbl2+aepk7DV4zHA7Kw5Kl
flN8W5zypIJ+yMzTQmcodz8d7dum+NTVUIEAM1WvQ46l1L62tbusvB77A+fqvL8b2TksOkqN8iUG
Xa4233eAsv6CKSJoHJPZWBoMivQ7cTlpeGhzxl9k0HPULWjuEhROY20JrET6Fk+rQdHWOyeQ7EFX
z6yei6dYk290l42hbnMZTlYzhkX92K8l05l+T84U+2dqBsY4BYVtHGYjhamBdbc+LHx4Pcd+wdaG
MZhb6l1sZhBkFqsWAgXx3fSQtPu4AHYdaXt7ec+SJiCvJ9R5TmrBes/eNwBbiC+ZZga1QUwItRkv
VyVW6CLNgKmPJf0ph1c7WSfR7Ssd04fpVdAyIutJi+JwHGiPWTf9YLCU24dtS9WnjINaFkgKGfQi
B2iqflFYEOWvzPQbXKLbOQ/RmvLM9HtuvZ2a70rx7GirJ0x+bYgP+kxeh+n4o3kxEh6SL8nJzMjG
K+1twOLlmI4S/F0tXiH4QrQS7wv9cTTHs068AkC1kyb3UfzoJJXXOLrXxVhWkjDD/o4DzSuju5xP
4ig3CSQnjZnL8A6piupr8kc1IyfjNC6UBBHuc3s3Od2pcxkFUcWK8nOYLOoR0qBrcVcZ+G/ldKQJ
6Av5WasM5e5kO3rMWCeerQjv7WTgY6Fh5sbPpH9yr3L6dBWvrsUxcW8o/ybnY7VK32GyXbi+vbJF
ak+Ncz2YWmCuB52Kq9TZxEt8w7ryYKZfhvlB1dWjQpyMOyX3hGoQKBP7WgWfR1xHqhLasj0M3btS
830Zz9Ng+IlLk2iaTkkU328l5ZR14eBWYdkxb0PZk8j3qvsic3kQ1JpLfk3C5q4fvqpp8mjMRBd1
DM6aOKS+07uDEkFSC2PnabTZKVHYpPGnkJSa5uJDOfKhMTgEjlB0Yyjzll71cPt5BB3402xzq94U
Oc/LzL2y3OFp8ZzhCyOpmGW2G79EtG4MVFemZvi9sYYw1v3KmYNFPNfqqVM2LQEZGgPyh2NFAkGk
9Dtd3GiHPME6b4QieWqU5BR3rLF1/uROYzjhz3JSM9yOEoNWYOiNQ6tZMJasexhO9Jp7GkG4oQf6
BUkRKDQY4Zt7RA9dN5rjx9Z8yJAp4xfRmefMtAIti8e4fYnbZUfX9Mi35c3T05A9atUniZ3U0EwX
rGJz9B8j8p7S7Kmz1ZAsoiC7L+ZvJseeph4Ocyl56TtFsfb9sp4SrJZmJH01aW+V7q7J0dmSVFIR
MmK1jBLSQ4qOQmOaG4MQFtXirfocOtU9WwMCAo/Mnwd1ukha7tLiODoXjfKqYSXa3kpf94Gm3ORT
ERAmQkLEgvGcd1qD0sEEbpjv02T6jsZjq4IE4G7tVX+ZZYhpiBYTHsHB2CVUtVCm/YF9CIgBDqgi
jE0EsPYXc7kvjSpwugIkFRZuMASAaFjyhki7oILYbwFXjGG8xrffnPU0uocJXntunpEfXkT9Y64e
hgl6abvPSSNXv04D22Z/2aTwJOzqaBrXirmfUeZNt60SAAuJVayGJ6O/1Od7sGJNdCioChzt0kYd
I4j0dVX8lI0adMpHNz8DBNOofVyzQIYhWAsu4Kp4mbWfmpe1epLb65TFVdlmLwrZxKPZvKBa9aOB
YfNTU3eBk68sL2LXzQ+tHV/iZgpGblrcl8C1hFeRhTXM14R3BdPEDETGJEvZVwrnbzQYAGBXD83D
i5Me8lFAB2kuesQSxbozOMPm2P3mB+ZnNaCF/Otov0D4e9RodRraJ0p8bHk7mdXBkuhABblP112S
QDJROZgk8AIYw7R+vu6iyo84ECXpEQ6Vp0RMhDH4t4A/ygB2pcdU04MAD/kWAM7tyhcGoQsfuA0c
iF2bWxXnKHOWQ8GgLRuDGTa2iwDPaftdAzzCHuMg0U4ti6kp92WvH0btcXWNWwFfgNxzHpZ8n7dg
GBxYYq7ypWGpn+pxt3C8SuT9zBBzaLzNvl5E8lIr7jt25V6ZPIf5ims/c7i/0jfcQPMYzR8M766I
gjkqxrTN9YFy5J9b7FLTSw5sR/qrdCX4Yr4yEPV61w0raJkY2v1erc4MU7yIWXyUD4EZcZx/mODG
lQAZ55JcE53zCre1tACMzKa/fX5iMEOZxJ4Gz8RSQdkwcR6q7CGtG1aTbZPLT2vLYw1PuwQ2jm8s
ZOyrVPilXUHau19yfdQVXB03O9Eo4IVSX+cTmiSeNGt1FkKGiHvCgi2mGGE/0aHPyL6pXbxY6gGd
zqlXCaNiWp0nKXmIVHL1BbGjlV7TyjcoTiZcnKZfqvMVAJ4goa/SR59Y3Bm7F4ekigLTvpndk7Sw
nuq5R9AfcgMfK+g+NpTApuWTC3NftuAWakZq5XqJ2pJbJfsYoTaNBFzlpdy3Oj7TrtgxH7hKtipF
765RFz3qUg1S46At5Q6zVSBB+jBbPxtQ5kmM5NBeB/nwNEcMcMGyWBF3auaNih5YGFmLnLIzL8+y
vy6ZYw1lG87bqXWuXkXWXA1tfBQtsLQSXEoOqq0cvnUsmaNVnEBZHmMr3jnoxCkR/bm5wSESdmW2
y3CtuBSiicuBPg5tq/ym28kOqp/fVBpNl5duRtExo4The6wBYUU2u0NJeoug+uQaOSaoPgW5RNir
6GvWAIEI1M50Z1hfS+d+6A1/jNn+qmfuZhC62qLujbLzAPhBwrKCPE6CInrpNCoTpTwYC0dlIFlT
/UQ+x67S+b5rxF6PHAqE7HYqswujWFnDdq18jQt7X43nclWe4zY/DYZ20WTIQZ7LnJJyGvfTctaJ
MGKcWFwrU3s16d1x7Zt9KlCHcLsbxWmkdCqr9HdTxD/qPNMC5L//vf3Oey2XNiWI6Lum+1//d07f
27qrP/u//an9R72J0ruff+iHv9z9x/d/jj/qTcv+w/+E33Xtt8NHu9x9dEPx+7v44yf/u//4RzP5
YZGo49/roSKz8O4jJjnnxz4zp+6/U8KCjqC10v3ld37vTVv6b7jMkBrChNVtOJz/rzdtWr8RwExz
mNbwd8H9n3X16m+6btsk9W1QaHij9K3/kMMqQv1tc8wRBYwvDCK9+4/0sD+xYzdJLS1p9LYcoXkh
zfzJerGi/6jy3J79Kre1k9LY86PVZG0SbAoJf+2nYQdPzQqypod42ddr9jqpk/3ZNMly/NOV+zct
lx/P89/fCsrg7VMhDwZm/1Mbq3IXrON2uvh0hrqDKSxiz5R0ONiyoEtYQhe/RUgXvTez8aughB8P
9w6jJIsuGcZUnA/4UIytGfSnZg/1rDJ1+lrTFU+enJ4DSAQzDAjGro0RO/7959w6Bf/qW3x/MRMn
rmtimSKi3v3pxXiwyJYgnjIoFGNhFx9edankv+hf/fsXQeNFGBj32M++QVStbVyYCsVPmW7dbfZv
hJv6/d9/lO3u+OGjbD0evilMdDSoSH748brJDpYQaqZtha5vTYWT2Bw3D669MsFev+arPDpjeVO0
bvj3r2vwcPz8wkjCsWlgV9iIvNu//+kLqy23BVtpDQFORcWFq5NWyy5H5vElcnKj3wEYguqV1uqr
DgryPCu1+5AYEdOFZqxRNg+w45gSNigz9GZyHhdoTLovS3f+kuojilZDKEQxKqWmrF7ZYFmmbQLQ
zunQS/YoVR8AB3AqZOzM4CW38ujYVMt6tcwm4lExrBzFhOgE1L5WETbnidhxj27XEhikt8Zg+iA6
lacq059aLhkH3Xag5YEEwNZCMyOVkAFMB6sNZ3g//9MbkC+akbcL1dzGevh9TfjzxTMlYDmGBGwT
XX5W1IiRQOrav3iVvzxTkOoImN3MaZpOWNNPt3mfzqQq91ofTGoPi6VvOZyqEcoKoPO7ccWe8ff3
BGviT7eETncOD6mJu5zAne3f//SpLKWU5pC0nGxsxEDKAFFhshojQAoBvievzUBbGueff0iLCeE2
LmQACc38xxdl5L5h21FYE493gxKfEXICp2vS3ZtqSYtffMS/PNTbNoIJAdM0KzaNyB9fbeXmGFH1
EnCaZAOcXHpNA8ihX3ymn1rfLFBE27t8d6zBwMS+T2b/fCXBRQlUkIYbTOiAXxxijegEOXKLD61T
5wGV6KUytFYckJ2Zl/4CFXRXpUbLAMIW9oO1jOZ1itLX+f3j/6Ma5L9XYFzLj+q+bz8++vOr/J9Q
ZWz77t9UGRsz9L3+ocbYfuP3GkPRNvOMtQWicf4mnmwbJPyn58b+DRICexv4oe+jcW6p/5yAm7+x
3YHfsOngEKjEdvtHjUGJgfOZG00lhox5NjvxP7DuGd8zA/61S7DgEQSBXlW3MLrZ5l/CE5zVjZVq
iV/bAb/qRYlgpLySRragCQFN3RzjtMqMFDovyvEAtihGw8334HYKS4aTwZXcwyQG3+IDJ4V6eTOh
+JfRZc4T0oAdbnWOkXB/20/UoGuOarqKnf4hm3REhDDDSGeMjrjfiHD0SnBStCitpnObL9y+daEb
QaSBifweykqYKD1VRZ07h52TNdJ5MDCPcB6kb6b2HCSNWfTjbljNYrhveQyLG1SOg/mMDKEQoawZ
PGOJSyMaQw7KgFeMRBzkDFgiC6DsYaahWs617ed2TP8/LWNVPcVo2iM0lb3ahHhL2s8oUYiXGwwx
tvem3rryzh1YRq+lVRZflQaDy9GeREdLtRzVmofTil+zcoJ4E02CI2RpVZnt2bEzqyTcRi0y4akV
zGWVpgvMrmp2jlIstmeSCjzuKqLL6mtISmoDBltmRHcaS64c+rbUi1vwKGR4OGMzAF1ue476qdmY
h85g6khbbjt+oyDk5JwXuZIEQC3z587JOahEGi2JCRn7p0QaOLyD5MmrK4mDBgcgrK4HpdPJpcod
PXpn+tIhdZjBlz5KU03diMFGxhk/TMGspa+lmujGCSRu4Xw0EiHqs0sZ2F7TWnG7C3XkL4VDV7t1
mJCBoJ/KpTFuobVK8umddn4rkVPFYV9FeU9T1lDvlNq06XNroyE8PJgiCtO1QqYEA5YJX7up1QDg
bqkvGMDNF7NKq3vI4XCf2LDHB/KzDbrVGV1pEKKxfWMLslXoFljdEi5OPusB/0TYbUyD9xORJIza
XB3He7JCQQOvdmWqfp6o7XVrgzZGsAuEqIezlxedRG9bgW3xqVcQnSdNU3PoTxdnp6kpcmE0/miE
czUVHYoQMhbOfeUgLF0x36F9nxXNDJO0cvMr9J8y341asTzKgaN5YpdRdipNSVRKljppfG13qYiD
2KkYvPTS0l4YWDQWO7W2fqqjdODrdkTFIO9A434uGFcaAW3c4q6Uk+YcpwkN1H4sBN+0GhtLvLfo
2ALMTzOgjNjS7gp7ouYZIyRlkPtwd2KPMEB9zviEwJf3OblZEC4IZDa7vm33YJWdBr2AtJX9gDPE
IctRal+hQ4JUVNBUGSsg6qjRjxRTdhmYIgeZ6As3mrtgGIYsCtVpRDdS4LQCPDkbTXqcajNpd0a7
To+NIZJyr6ByvE1ggioE4s1N4yOcm2mAD1bJuR2yWIy4ecaxUpSFclkIPV48x2nYa5s8JQeedL0E
FL9DlDtJuMzR2Rpt7YHlNobDN9izFzlD64QCjK7xkBe1Ou2xWU3FVaqoQxLE0Sb5W6doYHZZamqH
ozYxk2cssHjh1EnmKfcjp4QA2K72ylWeppsZxvZt1vc0GadJKMq924zjgQ+uhENVObR3m1oejalk
Qjai6c4DgIb4VFJgWRWKCTHrO8LWmVnTTwVnlUktXylWupnhDFa3sduldq8VOwGsy4a2KFTIrGvp
CPlCRHh1QUCfod8IOXX1rqPtQwNk7ilSG5hJr2trmrcoiFjJxWwN9r5e5aR7RhY3n3aHVgn1jyG/
AMrVktABoe7s04az4GXeV1XPsAha9X4YBMKgKKofjLjjamWTIudLw8Y4FVo28SZ01Son29Glm7jh
S3Ab8MszfAyei/0guZpGaYhzVij2oiBItMTTIG371TGYo3/psBAwIuDSSDTfSZ4D2YJI6GEQ0dPD
ZCEmB3tlzePOjE2lvqrmWsXSo2OcMiv04acEbKy6Q8Ml3sZER6vt5pNdhxpSHf1ahQ7Pd6dIUAyt
npdJYCzYkFmW1lUEOOGWxQetNRsfzQL1s/amUltp1Y4ak8AF2aELIM9Tk7xZbpLMICmQGWeXEjpg
rWlEK7ZfF3vmXJFGCBi9NgGie8LVFicXRr6maU+z3eptoKyl0r4hvY2YdrlR20LfXop20n3FJDLp
m+hnZ0sv6mrj3cpr9RFv4kIo7WKODG0Bu5YRC8toi8a+buNhMQ71VJSoP/OmVxlnGWNyyJZqS4Hb
FnQ/G7NyuBlNx172HMPYHwOjBU9JZIImyGmnMslGTvV6Lu5Kyxl6XwrMEuE8QzkMYmU2AaGTXY1D
Nku1hb60McT7Gt4qnXNdF7eGk9rTBvnTmxi7rbJqe1NLBP6NBRfJJS7+ZNivcezkz3nNySLzsjhL
oa8Wbg3UACpv4nSSRAd6iR9prCz1BWhFThBhDeqxqHaRqTg90QllNTtb2ndf4YxMDQd5VEOC1VNG
nowuaF86VsLYiy9XHosMdEgREnc2bcQyUmGWczVHdkTeeYJsyeiGzmFItTAmNDiE88WtSasa2F9K
UKdMWE2V7jwLBDETuqUKSMC1imUhD1JXHaoCxYw2m0yzhwpA2iKIO8EbMKAIPnLrxqxNYnHt5FyQ
Kmq9oP9fOrB7qgRnW7WcfDxdSaP2ixQ6lNgexIM4i6FVYOyh6spvnJ5YlcBtwCEWTJTqdbyRVqUs
D03UquPXvkZEjDigbTj1inReUrK8Yip9FvGybe/MyLag6qLf0j/r1siii6KblCo0gK9GXyPXrJsQ
94j9gEPcPXPhIOeutlG9SZuUFgOn3pyNL5PZFa5XMYtcLoC+WcYJFpCeP2xJKONrPvblW1MRN34o
SLMYL2eLx5jo3wxAZOVaxnRDe5oUiJEi1zps3kkSKuL/y96ZLNdtdNn6VW7cccGBNgFMcVo2okiK
FElNEKIa9EA26J++PtgV/5VoXzk0r4kHli2ccwBk7tx7rW95fnOZopxpz/D71v4Z2wff1LeLTD/N
TRl80A2cQ+FyRn4UBOSgTosW7Z/kCq72nDG0IVFhbkfFkuIiciTmQg8XDj4q66Gu6266n+IuaCze
XwZS58jPmeCNfe7woTDP3sMuSKe/Gh7/e/RByEsf8FdHn/Vz81qo4dtPp5/tf/of4ID9B2ngKHkp
pyF22FsO1F+HH8/+w+XpwsbKJG4L/uJP/kMusf/waROgiedUgncaje//+U+HVfxBLKvj0lv1yDmA
6Pk7xx+OUT+2JRw+VGgHdAeESw+Ea/18ZrfDMrCygDEbVa/FIKGDmDxE5Z0ShvXlh5/m9q8j1Y/Y
kjctlz+vtcXh0Y/j6EYo2M/XohAivgkdQhLFYzruUh2NTpLNXv7FdOl45VFnyn+55JuWxHbJiAYP
lBS6INyBran7Q9clqKKGxCC8ZShYesSUiwUVhJHjb38xYhzpr3iui9zrT5DKD1epUWmrdLP35Fnc
5hdbShejpgjvXe62EVNFoL//1k/6hxtHRiKNELogFBjum9ZOXuMODPqQXPhhIbgCQmKK9nkF1tyH
7E+//wVjG6HmJjADKPXmzsEpVY5bRVMymhZhbhsHX/1uUmdljfJyKHQc/8t92+7L/zuTE8gNgFII
juaMEGBquW86tzyQ5EFgpEvGCUuxWV7nPJVXHGQ/mjKIr5uWfUKZv1ax/69S9e3Dsl0UUhZXBDGK
Fv7Nu5D3KSXsXM7ohdnn7UbMOwOK+F8elr9fBb4YTbJAMNNwnbdN6VHJxlptfPPKkeNNEcrinTLh
669v2Nunw4OTFEZC0IKmiQrf6Ofnfl7aaJWaek0Gjn6Mp2q5rVzRXRiinc6/fSnatLzQcFJp4rz9
PsbPyryckDMDBILPXTcdc97CWyaIJfmw/ss92p60nx8MGnqsV/bGZmURefNgTMy3CXBuEQyUeF/K
eEmfcjkOT1soFy7HJceAR7rev3Q2365c/JwRENYAyAs/KhHfP/+ctPKVkhGyiNoR/R1kzfmqjOL2
2pMSWf3SIlf49Y/6Dw/JBp4NuH0Ox5Zg+/MfVpS5jFRkN92aFKmKDjF8kzP167+piP/5KkEsPNZH
92+vdYGAfC4axgmeS3hRXzoZ0nZQKr/+Lv/w40HFgtlLI8Jjr3N//i5YtsN8tfFe0uNRp46EoJtU
FeElOSLqez606vbX1/v72hEB9iGjkK0V48xbbidwENGAyIMu4GE3idFv0OJTSdcPz7Jx3pcIRPa9
dv6FnfsPb9w2LyPp0aE3yXv387eENOaCRqdxEfXEiush6NCYi/icWuvw+Osv+Lfbtq1RbrDB6GiA
/k1Qr4S0htpb4F3jj32H3748tS3+lt+8CkHaCIpxJYWMJLAv/fyFwMeA5IGZhSC4WLCUNta8l33v
fPjdy7BK2d72lLNDA3n7+TKlioqYYp+EawGFWkxxxA7tmt/9MvBC/5wgbxs0AKg3LzAOrD6sfB7y
GIM4JXOa76i6w/2vv8vfnoFtxMJ0IthWwk2O/fN3WdBlj1HUcGP8yCJRZl1vo80IXApTHn99qb89
A39eKqYDTkGF+W8T5/+wQOChLkjVanGxBLlHo6oZ0O8tEgTZ4dcX2hbUnxbcmJMmjN1treU4+3ZO
psdo6Hp3DYmfEqnDmr704blAUmIRnLxM6653SXZDcxkixraQYA7oo6AR/fb3ZXbAm8UInvRWQIA/
f1/eV6/MCjTq5TzO2eWSytg+uV4j/y2M9+/3kGRYcK+C623AwTfvMeKiJtO45NCude0xjxUWimEd
zpkn3Ydf/7R/v4eM9VHrMwFxqHLcN1UV6XYwXRrO9GZc5fuQAK1zVyFM++2r+FtSMiIPBwGFePOC
LW0mJq9eIjI/2+zQVR7HYtio//aYOG9/OKLIAasxkaOypbKJ3jyRQVGW6xgCVS3R5cyHmv3L0CrM
1VcyVFINuZ/IKWTzivp03xeg6EO4IqmfnTIDbeiD0IZBnUu3k+XTggAAiZ9e8d5Nm8q+LmhIfoVe
5KEGZDSjv6VpDYnPT33TbAFatv4AdmQMceu2Nq23Us0t/r3MqfSlTbwUgi8SGlRdoJEet2Q1kioX
jPpTl2PLvWGRzpboAll4XNyVOQq742SiTHh79jM13gXEYCKX5o/9w9qCJb8LQyy3iSNLJHMhw8cY
e1mwhKcFFnF+NZRGfoTaa5+8bmQIqfh28n3q4z55yfW01GRgNDSefS8ONyWbSHFMQMiMz1URO+3t
SocCQ4xhXnRnpX5BDI6x5vmaentBB8yQCMYE8BEZkyUxNTNGJ5pZ7KlVAMyln90iuO/MjEuKeW/k
77w1sPy7qgk0vkGIInels24hiMXKmhhIM2HwNhRXyYDyA7t6YNz22aVFZ192PbjHR5cMyZXcd+KU
6s81JgfkhxEGcjKcvBxbiR0MzZ4+v+rP2h/pwyinAwilxZR9qsopymjzzi6o5tkpHu28gAwbxdJi
6LOUfo4enJDB23DJBWJ4t17O2OjrCdpP6H1fzTjbe2gxDOqSOuw0d21ctN6bomEKQcJXfkenL+x2
TQirlQSkihjfuuFvv8stgnLZu4hFT7wmIO85B9I7JWJo6v6GAYeIL1vp1reDGjzxsPiRWS5ArwHy
ZzFrprg56DGDWYUktc564kdnk1uvGFIG39tBg5nNjSaiTl/Rfgm8A/m7o/5KuMJ6ob0Fcagna0Ok
H3172ves1R2K1YLmzhFUR68/yF4NxesCLMbzdm1rR2hR8Gr3aNcruD3MPkza2aha20Zl5BdlUESg
OhFRYY9fY6+z+2s/UrX5NqCKIo8orvp4zY5APZwbu4na/BJYQT4fRi0cdeZDmC+VHbXBKY3D4hZM
k/puGQEcM+6K3rrKpjjEoUKB3XS3yrGc3ufI55FQtvE2uat06GLrIp5XMb5ibnLbUzbEdb93Y1Ux
qKrwwuO6KPsJopUugwRuULYhhQScOz0WdYgGuFDZ3Vx7dPAdyHDxu7nPJUnNOJW+oq8ieCDveYe/
NMbL/V1kqfYKipm9XNdzatXYHOQYXXhAA+0DDcYAw0kejDf9RDDk1TxEfX0f1UwijropXbgQllLu
wfFy3Cw0OOkjg6TAreKkjBIPENRAKyi64dEpL9OGLqwv2MHmQfIzWEtM9DQ5feI92k/n48KcBPoA
fyXJu6CB8sSEeU7gFJqR7twD58Bf6ZG1gldGqpSQXPh1CRzv6tvahwUFcF6TXSubznfOwTC100tQ
+cpc5Jx44jNu4sa7kqbJ/Nshzibx1HXDUNxPdtzKCxHV0XpyO8ByPEKIp45x28dPKuiLdzby5ezg
1mX3jaAvk73LpVp4NXu/LQ5VKjt5mDI/qj8o1NAcnewObGRcDqS1jXEPraTq8ocOj2S8a3UY48nm
9b+p5nbS2BCiYjmHgL4YKzEn2XToHPjPE8En6C6IeG5I69P6GUel2X6zurkzsA4ZH861dVMtlfrA
wo/cvfYiKzt5QH9wzLZM02BRyOoBOh1mRZdhMCYgwtLMcY2iUgKKcYmtza0eoKopNLrXAiJhhKui
lMWub2fQbb4jcWsRdKzT54yqhqN7p3Ln2otJorxxpri4IJILQ1LnQCWCuuQW7QuAzbwkdXqNX0TN
xrlzo2gSSAaXHDyUgz3lKjQ57pgUlpq7V+CdrGuh7ELvoxaD0CU8TBOQFWoPBIMSPmwnjN7VcPBd
hihHpqjOus/TnuRbaTwL8Gy8dF2S2V2Pb4K3xTlqAsHxiA7t3F8qNMII04QMmgMDO6+8UDY5s3DZ
6tJ97Bk6MrUO/Sy+tNnKF9wbDcffmaYQNYpYYoU7hMbNAYVw+Mqypux3oguz45AFGKx5WaR9BGUC
iysPOz/8NJb1GO9mq7ErfGYZIZ/cSTxe8LJoSshl5ZtMMIW6vfQX/PnByMxzs1llTL4cWmnLPJFi
ljojPf5Vhl6N9Hfq8PDNrgCX6UiKQhkL/a2zdKoPfrHUE9azVlDjxwQNAmciindcclcl3VQF2REm
hv+pWPT0oXQKH+G7JXgVa7Jf30sirxykyCUuj5phEorBcozLy7pyLQ1OxsJXF3e+LiHQjcrdj2qu
fPR+YfndbVxyzfvYmcKdGZrlNZKKzIbS96boUGk1sLYLmIrJZDvoKYCDmuHggkOp0S1IhsoFVJ5T
NyJ02w3uhD+NRTeGGZeO4inq27yFqdda6PNzp9FJ104p0OCuWO7o+pGgJ4xkbKxdiyF/Bwfvqkfx
GMETM/7HcB1BVzbG4WBqshqzlTcOC4mNVTqhK5UEnufrWoV8nhzHDmyvoEgUenHGom0VM6WpVzT7
Zqo4cdqB6J4ZGzu88sDYsAcpHbp0HZX3NQ91ywa4xdNQZiKoSxDuKpdp1agssjnYDPY6KrHmF2vV
fmbQ0GWJ9DrngalFxlZQu+pS25p8aMcqJyhKSDcOYTaa8MYDshkd6S3MxCTPNVNqJbOUYMoA/+1B
qrAqj+5Cet9tltoqe0+ys0STkUWYMRJdjuN0pdpy9Q4W6zv4LLvt8i3yl1lUraZy/uCuDeMTUnqD
8sYvSYg6IZ4s5/Nq+zw7JPsJBztOFVdXklqif2jLmEEwIyA/LS4FzB4Zwmw1oC+SjlGqvR4bq4j8
i05BfM6uXTxrwRfN9JDUzcZVYbaPNRsp42nA9j5iC8vz5SfKFpeR6YqWISnVRISTb0ENLNgQzWmE
txSct6kdMNS6AauQcTiUaHwGEDQCcCiSQk6Cz8piHHmJPgSjfoulYfOahMtdRPxxvC+GmAAp1L1F
ddQpk+L9Sj4hel84fnJP0eWh8FGly8+v+AkO3JngElqlMahw+vrOhg+xMiYL1qcuDzICqDI1kGCq
tX+vm2m8DMC5FjBr3OE6Sz2/3GXIfHuYBsJihwK2pg9Tn8JpHTLXeyZixOZxc+PBOcKAbEHw2U3V
H0fYRKhU0nh1dyF5lAw8xVd6/UIk3byA/lxsT93miJhTmi9aShZAtsZN7Wjd2BqGKI88vgs0TAst
8pGeQnYwTlE+bwGoOrGstCFIzKNIxL1XjFATnHL4rNnUp92gLEancIf6ascQb3pSyAdWlmEX25h0
pHgw5VrDbHCcgeFjXfVAD7umsHcUrno8LG6kxzNeirpMyNJqHwLL9SwMehZDd8q+8FbYGRYZr67n
bOcVaHhct8B3FsFxhSQVkZ4tWgaqXJ3hTKKGObp3ppLMep9QSLXH4bSpM3I1fkOwI4gpwlSF01iV
RqPoHUL+jRf2Hw1CANJgNS3TFTCMjXQ3mL4z5JNP8FDE2U9Taim7cjgtcRboDMGDlbleQNO1+0Bb
iKYAG6P1IA6vhHA2hLhhBcchdBh9eLW2/twc3KysxWGGS347s9LJx7jQSoAuCs2WAwsfdK9i3zk2
yFWto85FJfC3MmLeIf2ZBvhtLZSW0WWEiK21XO8wF2U9LtvQJ6ITi8llDgjhUYkstB9l5KZTonU1
vl8VEozZDISvRblv3UOsyjfn0SiOMYyua2WPWF+ZBqN1DSrZvfpt1t2OA0dGSuyq5jDsCrXu/CFP
F25/W2MIskSanlwkBzMYPA4ad/Q8pm+ZatvvJJlCOWosw+4Jb9LV+9jBozP7ETDjzPb1bHZtikM6
3VVZQNhlAq52RRohdcsyzePTlRsYu5zjF4sQUn1X2Va28hHzakBUUER29ei1TYu9QLpLhi449rTb
v89bq+atBKZn0OdQAPEnoZ2GHxs9E5sV8nqRl94GiPGIRjL7qQ+C58yU44PPUXBTrIEGhbjXktSs
QPVi4UL4EIG0dcareaVox2O7cgzhbS146OxB5Mt8cP0+/6aVZXyUg9H6eVZm+Ir7IR93Xcyuw3Nq
ASyRlkKR4TW43hETVu0VwXGAmhtE8v0ubRuRHmptqIBBsXofu8KzP44lqzeLbW03pzishzPoMMBo
Cvr4DWnXNcGklhRQxqjUv2ZD2sUnlMzVM6xwL98jSqiPlfQLD4zkGj8HM4bzW+J0J4JEsTcE8nUg
xG9+qBuGZJ/4bRfnUFkTOc35TOmdVPMgHnOp42rfjRaub8wefbFPvWYcjxmSLP+qCYfgAZftMJ9m
SkE0CER29fGdRTujvGpD7Bl7EVYW1trR2CcasuqLswSYnyfBTD4J+yFFE+RU84hV1KEg73o/kzut
JCeF0czBOZhgqCWKehPatzOvD+tqDWAOYwNTurKd52gJxLt24S/ZqaJnqygmMX6c0H8ButS2IrqY
p99PaJ+CGYoGicY+DumhJbSHZb9XuszqkzISrIGox/ZLE48rKx9T2jkRQTnBwulDc+m1IM8PSx6H
xPICMcKgDUL8szXluriegs5BJ7hEoT4x/kxTpET2cK9NUxBobEXzTeuYJoZhonAfaMQM92tf4Jdd
WwL7OD1bVnGi7efxVYcolDyGkziH4RSM9CJoPCcBCQjqBikgSOkiqkV4PTZO9tzqCOBSIaTskzBo
3Aer20Itl5FiNzHoH6jd4OhcFVAF5324WuVHSr6FAjRnDyV5OeDlR9OBjFX7bYOornc2/EQUkxaG
qVl/CbsMlx2K/ZE+TwiD4jSzV5NwGNUsh90cZ87Bypo429dZCfGxGor6ExlN5QZh8SmzCeyqHy0i
WN+TbDN/0w1eRkrTQveXkxzHrzyX8JM8fCnF93WpWnUiZbOyLlOn6J1kgETHfBoZe32O9NC3pyiM
2TkxVw/ekVOvbX9qMChWwPPKSh203a+vsypYd4Ymd27rtJi6C5B/+sXzBYZzhDo60qQdVwtmdGuJ
iCz7kC+Dz/sFeb08TZKSZLixZUSYdqVW19l3KyfVLzQOyuaTXQrg35l2TH8yJCdx+lMlZ/WHijJO
sfFNrrCea+Qj+QeGiqFfJqlEaLUZmO3a3JMKGsS7QMwMXFQ1wdaMUjF9n+bKgkLbzngbWbw5LYcV
55UiFMV1tUbpt0CNzXeK2+FFjnHuPo2pHOrv5Uz1fRQhJXTiiG7D1Bm8vsSJZlKd3Drq8wfRM6ym
C6DKpz7r79tqifDIjz2m74BHw2slxS4BHRyLgnyfSuBT/M6fcGNcq1a/bzv/O+fdCppN+LWt3fml
jCNzAGwan0Q4XZqt5CSU8RQ1M5pVuKT+lyzyl/zqvySvUlq1G+RQW067H01h3Vqi9cwBjdfAJinB
5ICSNf0LbYmAowzAET63mYL3/xV1M2I0jn8c0FuCerOutEcGReXwPh485wMnMwcb+ZBTni7AFm5l
TNxJQqFVPf66Y/u3TioRekxEEKUD2SQG7k1fuI3HgCdTWBxASmQStCh3cGHjvbGt+TebwxwMmbsw
Q0JLIEh5edu0nb25RweZJo5VVO8ytkFU2Mv8myNvrsJIxGbkzVgERc2b5r0RAbzQvAQM5of6kkNQ
e42wxfuXq/wps/hxVMFlcCTSSmcy5vmu82Y2bLJe+25vLGgTFsgoXbHrkCbtt+pAlstyU/R+dDOF
NmcKoMHWY8SG990WHqXP799AxxY03LeBpx+++SBgx30HUAIfZHUHJOaoQC0bpE6rAEv9ean/VV79
320c8gvh1fK5bT7rH1VX2//wl+jKsZ0/HBGwhgfMjND/8MD9JbqK3T+2SQv/gc+5BOcHt+Z/RFdu
9Adh9NH20vEP5qrefzRX8R84xeA0Eh7C3BWxnvgdydV29R9GarzbPJ5oTBisITplQP1WuhMMLdqG
TpzbiI1hvzq7wqIJs3eBlPzwm9z+9ez/qLhycXu9uRgX8dBLBIw/A17xt+MfhvLw9KPWPc3ZqsZr
4674vC2XpO6kWXXD2haDVRtqd4FGEzmc72rLwm2C2mG6mtzC9ndhlk590jE+vV/oJzz5NmZCYD1j
8MWefP08A3WvH9doKTnaksYGQLaVBkrSaMf2MWyaxtsr6dfFfh2HxUlCPw+HnetwNkycgkL8NCwu
1RK61dzZK2Lnn/OOyi7ptoN+4nGE7OkV+s6p6cbpuKiFUkAHhA4nM0cl4uGzZsVE13YxBaDEQg3J
pk6vfT7M5yb3CqbXQAVtcIyL9Y1PPDG7nGr1oe7b6VshewTpdByjCxoUfYow3HZAS3kEJ6SLn312
+no+wpEVsNL7oAdVs+KK3a+xW4YJ1HA6UDOThIlzYYhts/MH/4sc8/hFucFAceNPrt7VtreKZHCz
4L2e0YCfVqxIdF6555wFpMxe8gz9RJK7lu/u/ExDmjPojTkrq3Z8ooFHo7N1c/Gg6QjNCSBh+j9F
mulHY7vmI0NYxBRzTStRw+OH8ljPLfZOO+Aj5b6z3ue0reSuLSSdgjCcg3bf2XJ+tUDJwYLyNgZQ
h9QMSv3QdO+7ArVG4oSahr4/oiDHaqABJFE3V1eiIgE5mSmbll0u7ear8ojHhq8Zrk5iI2Z+FmT6
PCCyHZAPzKQh7ERUlu9WseDpGEM9lAlOCItRcWYHXxfdpTpZynB4NVrZz4Et1e3C6GtKplaCYja1
UcPRKufhe4h0DNFgPcVQKQyy31r7ZrokIUcEF8sWykPp4sBTakkE/D6PpXNRF6KTZ0PUsLXrAw4B
ez25y7eVKdzI6ZmGCmUoac6XDVOSq9TbPLNSlO2W8RyvzZmvCWwpigZa6sUIIzwhRqFLk7wQ5EMv
vfliHANfUDgpXZMmjfP4iM3ScKLzx1ImViZHINr5HI2AxlDiq8yB7StxWtyjNy+fqTHchiabVT6J
WVTRIUXdTfJLYyL6LDIvaS3lDUkOWVFxXcSkMMwXWCE5UAXfFreVGDnnBZNELIzLbZAkl+PiOgc0
LMmhVCPHlH6rd6pCzveLUX/mfYeV3PFQt3fIxwQvW1yHX8IShC1RbzSAjoO9kZtyFN3EhXQbB7Ga
dWnvZIlgKdFmpY0YTJw6D+XcANLsvWZ69cZ6eQHxAZUCe23OoXHRuH4wgdNUmIqpoJeEdfRr57n5
uxC/8mcGBlBiRN0V+JOsUI77bqCnxvl0oR+NsmgF/Ma+bt1Ywgw3EMpyrAQR7p9tNsZpbRI+y4Zk
9j0C4W7pFHje8kJYxUKDXIWpBnnPIT1hckafCm3Qp9R000VnsMQxBrbDK3uV0RNabezWbWgiPCca
40dm+f4lLcD+gdDpPtp7bVqsu9RXVrm32sB67IlqIawiK+kXkVIHep9iaryxI4K0STNyzVczx1Je
LCxvMtnUcc9pVZW8fgt2rX08TzRQGEempzjP5XzMhMuJQaPTW4+snDOjVJ7IGYxtPZJRxbKM6m3t
5N6yo/wEC05Cyd7Sg3agcF2sQtGk7zKWG+txzDvO/0BhDJ0Oh3HeIZrq8D1pJeW60/Q/Sadvmmhi
JpAOd0GLH23ny3WhtJWOH+EuKhrCCfKBTh4NIdbbxaZ7zEFiCNu9vUgR7+MqKB6jbutrVUb2rzgQ
ab7a0gIFaWm6rjRxMJtA2ydsIc9D+Wr7Fc91L+poPORNB0y9UQbQ0TLF9HOH3rDNgBl06guBpNAi
o3UMPq0V2PVD7w3luyaceQdpd5encpK+TXjEGNcXrhRgilEkALAdTYe1mYizg5WTCMaa3IxiP7Km
rcfIk2BZCqvMxbHUI4bhJutyc1Gt9RAmIothlxvlSi/x+mK9K0U9wbd3p/nJX5ndbu65+CVsEQHv
y9ILiAmweRYSL8VUmJhoDVDjUHnMCaMR1q68Izdqz2/a3EfMM7Bssexi9zBlV+MedGgeuHOQf6rm
2DwzSYDJ0zMJxBnRzeP7bCnJ9angBX9eiwxCcR0FvTjFPTLMpCzz8bsfMKZKpmimx2T1A5EC8FW8
yyIrZHzVcu9g5c30AQ5QhrLrngEeY143A3UlZIwNata1T7J0QIAFhx1AiXiSWK5WWJao2IbIZ2K9
MvE7pquQ4U5Yks5t2nl9uDfW6k/JWjb1h5TpUXFAXQ6gAOd+AIJvjfnk6+Da9xj5e560LmOTa2e7
up45LaZ7OcwDVLF0SVFwsOw7jCpbced18Jt2BofYS0Z7+XPXKnit7ZSZ4TxJFQ3USbUiow2H47G1
JglGembNhXHXlR9tkiVMkrfUJokzi8x673v5tFx2hWhDCJxpzjQ+S63XbG6B4fTwZ6NdPRm5MNPQ
3XBga4CTqt3odWWBrg6r1ebvAb679oUXtoWd1LSDycF0Nzepb8r0uxCFh6QsWKezX+mY+1cP6oNo
12zE3GOw+NB/oeAxMN1oP0zM+k9rR8AEZV+2ISPXiSmoZ9wBGPC80JiOKOUOJnOj8UphinkdI49W
M0uzPpXGwzjS+uFl7VXF1eKTNLej/1yS26PW5Rtop+Wxq1iO7U6+it7HSaPf9calzwyg30ao2kX6
pUUX8WJ6ZzpgTzwURuMaa6YdU9X8oqptTMwYJNvFm49+x4h+audTFDPvjWR9UUV+fzmIggQze1j5
0x5v4LdAgPZJt9U2pxIhtiPNUH5UzODB33tZ9X0N5LobaqVw7E94IdfagkVM1+UwrOtIF4+tmdfI
GoJrR+JcBgfZsSmL0rYtGC9ruGOxF4/eEp6bIb6txpl6KgU6O9idt/dU896Sob1zsv5YI9m5beyA
Q6A9UAJtc5hlpfrIs6PUnqIp3Vukc/RQLEULmK/J5zRhZMA6p1pX3PurU32kOUdvXvAs7BwBak5q
sq44OyAFG631MJcTz3DEiNKNC+cVpEcAGYuossOaxvK8kHSVJiIUL1FDuCJBRimRwZIhZqvgKS5H
Hi4iJYRC2+S1JCGsKmQaFDpq7805XLLYfWrIgzqatgIgVoCleJ7csjjMYXgxpPY4nxubAhG8pO1/
i3Fg3ig/K86OtRkQQ/3nrWW/RWszp+8AiOqdN9DVMgV2YiiE3vCODECC7eLZ1J9FRju2X5hDh+Rl
lCMbqk6LG5Uyt9nST28C2kE7m2g9lN1Y/kosLok7VgPGV5LVKuY2e87b/EhFvx5DI1viWXvr3GXF
0ej61mrWT3Ffqg9qyKqrYfToaK+EHBaFui/X3tNUgtX4wvyl2usuxDuptxy8tMVdEEquJYO1e+r8
lRetggeqWniJ0jTuR6PXnplsMfTvhojANbtS1YO3etdKDiv/IRkWw0CfiTUUD+SgPqZTfTGMRXO3
ctqLj6hSugs4l9ZJ+tV+TrN1PzCy3ns9bRa6oIfFrDdIKHigVmqTeWTh9VYjz7oI6DM2wfdysCGy
MfS/n4zziQIepBvK3eXM2YTAQCslKyhr+enboemBZI72nnJ7eJxt0r1oH1HdVTI+Dl6ZnnuLRWBw
lPwe9Nbyzgdaf+zsdNwbGr/koTSUELNOWU1VpA/j5obtMzzjntU+2CzBeOjDNi9R3OTTuWsUFNHm
VbeG9SWzwo2hCsM0gLquKUZtjH87cHr9SW0g8jJHC4bgeE+q43smkoB+q9C/wsFyX8T6zimRbzGz
RULntc6NWBrrNG6o1sF58uLiss30V1PUh3WyEWgtrTwUQIxOAOMQIg315ZIvDxWv1awtc+WENe+m
WA6gAl9i5V503voZk8vr4hjRJXllSWoNXkosJxwKsDQymQ8pVFTw3ZumCNBjNB8a7IQ72vnRu8Xi
ypE/TUc3Fel9vWyHj7A2tEHp30N1XGkeh/gzR0jUaAomHH0jA8lrqjv3QoqlPU51h8RgwonuNx+J
EEJ3JnIgmttAHsztctC6f+eYEdlKhiCo6ZGB43DI/BPJJ/POstZXOGqQefKN/1jp9yxJn/JwfBCD
08+7LC+N2ROW6pFXEKTZu7ityA8xwXDZUI7iGq/lblkxjtvh9KDa6gOe4Fv69XetnvmtOKbAQFVN
illE3Kqoto7kL1BqsRZsuHj320ooV3DoUfCeiHihlcpEyzb81hWvV1zYT55hdDS76boLZ7++spyp
/0Qj5GsRbuGqfgsCP2/tz5QO17w7KdKB7CWyoCfH420nIpqhpr9uOfOZIDjich+vtBu0Opnq7TA2
Zk94YtcPfpg9x1nF6Ynk0XPkEtBYOOQJkK+DSNMuSmzB4TjWF7UJOTQ3DrORoRIh36vtnxoTX2/6
3yT3EPaMaKbYTPJdmJPzJzrrYpD+Je5ZBZoouqXgy/ZtqHckNWHDZVLEXxeeeDMN5mb/nUAIl6SF
f1EDE7rEZPQNow0JEBX/Co2afdBl1KHS757Xaotv4RewcTcFqfPiOnn4iB/kUtHJn71QHOrBmqkd
qJOusCT1x5WW+t7z0vpggV4/ZCPeWPLhdiZMgaNqbnlACviUi2cI3Ex/1FUrxRXcxJd0nsfrLBRf
CGe5VPb0NRbhcqWADEbuxMSDeNv4yrKcu0ys5Tu1wJ8Xw3zkvHDUfnR2ugaErVuFGKCW4sYlqUCr
GGjU2mQYriPiB0xnON1T2pa99ey2fCkx1foQFStwdru+X0JidhK38p/JvwEX79fndLEfmIbcrUt3
qbXFL9kpF0KAxgfbAU503PJ7tk7XlSOzk2v3zGVdKfN9MC0cx7P5vAl8wD8jtmmEP58drxn2xkdv
hTN/up692tu3q/O09ENO4IXtUL9aqYbW2dTm3PCcBlXnMD6L4+mTG/pwqsVAyALW6yToyMXLvRIr
Mnl7ALzoJiHVWVX8vqnt9hpPe/Ncyiz7lOXjsm9cU73wNA3PgwlVgrvlFpHqbmhNw8miiW9W+G3j
f7N3JsuNI+mWfpe7xzXMgG9JcBApkpqnDUwKKTAD7hgdePr7MauH7Ki+Vdb73pRZWmVGUCIG/89/
zndcaUVuRyslD/GlPc/5/IYfq4L82Tf5fcHsAgs4VOZ9mY7fVsV6WZjsCguHWj82WPxG00g5ydlx
+i+5+JQZWsZJ1j02SGAsbzL17gdYjS9cwLdl2BhPovaTW+nrgB0tVpCsKZcfe3G4JDq42qgJ9y5V
eqIjyDfWAV0pNJfN6ZZUt/lTDL57M5UWt29/cTRjaAhYN8WW976YVHHgT15WaS46nv+4hDMSxUKX
2mOK8NWhEfLds5pd2Pv5UTXj7Vj2J0pXH3tK+lZLXH1Mg2QP4rdsl6qvuK3v9Ljc5tAI3Npq7ly3
89587aZw8qtXq1RPWF4npt0lBUA8/laTn52u8Ir4Sv8dCCSvaPv6SWOzPxjoLRaFHbEvD5PlvlH0
shtt19t5zoxMgq+htDyu1o6utbmDNpoXurhMQ2g8iyU9G1Xlw0s1+HcZvrYKoAwlCz2NzNQtOg81
iwbNRUI9vW1Uh9ED8WE5zBkp0KcozeJ3ztw0vKTZvTOpYmUP6atpDSXHWpqa2r44qXCGDkvPlgWS
hklVUs1Ke16a9+d4mD4qZfyg0g4rs2sNMg0c1+o4zSJaTYEA+CEEDGusvxL4J1t/KE5lSm2nMOpr
7SBqgzHBanZpo3kCeD81UY8FOcqYpGBfhL+LaxusqDswMkaWHrygSrk1qS1rUGeQ8CyxnYVUt8yh
n7w2SV90xgfvu3rtdfzV/DSufWvyd6/YlQEKsMxL72IRi2vsmMgPGVYwiagTxuJcC4qWvWE5LqKy
mNLhQ3PL70XdNNs4ta+PgxZIw0ROZ5UZ7MrwiHPAeioCaC7RhO04OU75sjwkpXMzFlRS448V2dpz
9E/gq2lLmD2PyM+d47Yxop56FduDEBz3dPghvAaRxV65oIgAQgF936SQH1D3apzrHl63lqE/S9Xd
ZA/YccYWJlIbKGNPHiLYUJUS01UsHGAhbmFvg4aBicrt68en/yttnE2VwHwZrdh7kgsPKJ321trF
OLXHVbxEQGSoosVH3+CSzW6VN9IhPUWj1lSEDFHj+POPYEhZdz3yxSpvkd8AKskVwQzz+kPx8T30
5ZVmrbDhgUCtXuJxwppQuqIJeR05EKpEFo1jk3/MyqrrTVstvK6ox1vlU6v2xoAZKLYp6HHtboiU
Sbs6HjATi1pykAn+RpGCs6nnG7pV183g7mbRv2I3kyevSIznZVr21tS+jO74qzGbjYh5kl7HRp5K
UE4mFMEBKZXvZEPL3FPrhQ9sN8Jii11TI+zh1lm5YsJvK4ePMcQlKwzIUlwnLtJ7Io7hJBiVehf9
I8Y6uvbzId6hGrlb04jX+LDHKLP9T6HD5YjN8XdTyC2+lXLtYvu6GURIFUrZ/1Bh3q0xhz6JptyN
unldRPoFMAbjcy/3MSPj54znblPRtNMCd7kfgrbbGrNcDqRYnyuqX9p8PhSS5pBJ1vZ67KxowiSE
iY+qVhxx9dPkYVEC2sNj00WZL954OKDXJSST/HneEO25VLyAy5lBU4PjWsHQQd4OJ2y+Zb5jPYhJ
HOFA5bkEWeKgTyUldtYQwgSDWb0chZ06h2KoOADUoK4EhT5IAPZbSf0OD71kbG+z0UUMpWqJKc3c
0J1IlfQ831ZT90aNwRyJMQUbVKbhfVXI6YQhnt71ibgLwoyYGR746dMtLHxuvcm/LMgGj007H2mO
tM5dHFKfUlrDJZbVo6PoYA5VQ90iC3Q6RVrQEvODyTM1Vf4dMiEsu5QpMdP1juWo9xIH5u+B5uLc
00RTzQuVixhvFwkY3DZxdLFe8Ibh1ZH4vBNRvQY4kW7AfYPnNRPqF+1ml7cAkSm1fyMPwZDPxAS/
P9uMSQ/YmK/DEc30HIwSqYr12wq7ARYL0e1n3g++wihLhgNPi2UUD0LF3RODhIpquVh7K5m7bauc
ezW64TEcJgUiyzpguiyfK89tvrvWgVZsV7mCu1FsM6EaZsPCQyL1P3k911Gdh5xlaKWoto0MOhrP
84s7TP22UaYT4bLiAIN/tqackOARKrqnLkbMgWprF+I7NMuRKdXYezqkmcRsLWRTaNxg3xTelSzf
CmtpdqlNOYWy2FPEBo6TBST9Ici12iFOvgRxNW0myrwjMIVZJMLpe8aZcutrG3ImQQ329WX/UUlF
Hwpogmrb9gPeVYzDO2QCiVMlPsA1+XH88qWep70Q7ZcGR7pSfte9qMmEGGWETDEbT9ojJbtdSJy1
jikCSQkrYDpbfNL+iSqqVdoX8ysjxDii6PIbUwlnTc/QxrI2cERh36HXI0KJZNbjlf41mzRxYu+b
H3WDUXsa1Pw4YXtZ1vTN4bEaBNKcKGX95vrM3LE01a+FFM9zbpucDZHOyV04HP8mRisW3Mt00zLs
chXNchvT3Hg96Res7fp4mh54/w1rOVGNklnVYxPWYp3X6Sfl1TP08UD3tFi4epKQXgZsNn7fbfyy
qE/Y+An7KMmbucUyf/VWYjaHl3Lr8taMZhzk6xaWy297Cd9yixaRJnbCFUm9737MuK20s3ZSarJp
CK+e7JEhsDI7ikbwFG2SpesPboqHaAzm/hvst7drU2Q+gpD9AyabPiLjNZ21a8Bx11TU6L4qiHnF
ybb1kvq1ZgrBtvolkrCNcH7tEosqEzmzwtWGf8bmYu2xhUAeM+Ka1g3A9lYIgGoz48tCYfVTbzuS
K6Fwq3Pfrbb8Safsk6TefTFYYtNf3WcAjPb0z+p1xYr06KKRHfXVslS5QyTj6ZcfN1+mzfVqJuGj
sxjY9QNdPSVdnHzEVvrEevDiJfk9nDH/uVhmWLTF0gNvVS8sCfkiSWDVjXMZNY2WyahCfGax/dpQ
KI7w1kXom7+WJeaUvnQ7H6hxuYKJ9ZnmmMKVj4SJkMjiTJM7HjX5YO3h76gCvzhZE1s/K11QcdTw
4ddabWDZfFWFNfyYUnr0xLmpd1NP1meYxTR4DA2HiWzmX5/o8PNrRieR3iaQdg5dlWevlDXvuzx/
aNkCRm2Kcb5ObGO3cGrg+OuSNHG4QbHADpQw975xrke8l9jJjzPOJpil22JACa3MrTsUd8PcO3ek
nBATsbxvA+0cTH8oN9qcDoZCv+v4Hd1w8LsZO/+iKuiEfWv06koX1S9Tj7nYCyaxA4LRb2DvNvB5
FBrt7PrropU05PBK33pxe1QOTjond37rPH0wLJtlgHK3Ob13tKyED0zy3iocObA5nU8LKdfJ0WqM
HRF8euOHoyqShjqX2JUHgSExp15vfBqKEvG1z24oIRmo+qIPfUPLwj1RuCMx+30uc7UPs+uqZnH0
QU8VoTTAXJtiKNC5YnZ5Albeg9IhTqdxmuaPkoX02c16/ljKhrykdc6OLr4qjtRsF6aXgn3K1sQj
+j15DksuEYCQXQYZHszgyrkT9R0JrBviavkhxxT2pksLenFt1jS9hguHIGnSI9UKBAWcF+22CPz0
3UlkekJGnB5qibuNB8u8IObaAP9rbu8HPuvwjdHHOqSt8rZOSnZn3YZd/RX2mRGuCK5zkPHZFcKO
szHgrcO5F4wplFu5KpjYDcSzGkGLLdT4qsVsf0yrqGnOaa8zfGagT6ZFzCadHCPNV3a74w7Vh3lu
yjNO8/zE2xhZrnNdDkVuR7VjjZhICsD97UmeXogOnzazW5Rh5DovRUfPsyyM4KlX0jR4WFjOrtBJ
cK+7JuM9Quzjy2kzN2H9F1S/RNeMND5eFcOKG7B2/W49kKFaqzAJoqZ2b6WrjWOf1b/6xVvD/8ae
NzQ+o4fHmTPMKvUIS+xVeDZL+BJYJDCVPYtA3p5E4XgKV9XjUGGnZf2D4z1n+I/zWj4naPuEcY3q
rXX1+zLhoc+cihIIMdjeoa4WDnGpq3n2j2DUuK1yLz21CyEyzl3YDlZuuPRspkoDULJNC/J7o7vx
pZuNglo30b6pClQodwth9DUDsWLl4boPRmMj0hAkr4JIpCOQNtbV4UdQAKCIoAItT/xWeNzoETUd
wBbHWkvSIbNuRr9+V8pFNhxjOlC6JCVu7jZ4Ra8Pn2HRuyz37FVn8seZRPOKhX2hnSbUguoE5dHl
+omYNQyaAEuRfae0PoY81vxgncT67HWDselhCK0rp5MkaGP3lZ1TxhN4fq3x1F5gt/H+IB7LE9Fx
buH5lSZtNCHfUtk7K5tcz5tXm4W3sbqOjQu2YZnodKsCU0V9erXTx7zJ3kVWdPdxPiR3g9++xHHN
o6RlCWxslF9kJ7dZenNjF5O3Ny2QcYWDtbbH5I6jerROdYz3dTXNnQYeOZvpjclDn5N8s+w0Lusj
bCNOMNPSkphum5Oalm0J+I/klXBvyLW6X/gX0TLmorglJwD/zCniJ2wk7kNKcdWCtV6pk4U55eAX
bH86l0jiyDmKh3W2t4uFKzexhuegJK4HBNOMPN5um8Y3vuB47tvJ/J0n8RA5RnKfUlOJoEeGMjXT
cIxmUO8frR44qs/+VZuoAmbNckgew447iBMKVmDPhmZoCZIEFGR374VBKK2su6PMZvtsc4f+OMJP
3jjrh8VNadcdvwFYmfRmG7ddPY67ZMJWyYGPNPgOk2vz7LOJiGqjSG/s2rhBpaLFzu4ajOC05bR2
xQ5+mZNzC7GvslmYeX11axisxeBehNMmHJbmx+kHY80KfdwrVcqVRYpx6yhvAAinxrVVCjwDMbtu
v0+3nV3MzwUt6vmKBytVNnQzRZJe8G1ru+klDMLpV26zxvJSNkOtoLgrrnFvJ4YcvpRLKn0h2PAa
5r7z21CdXsd2k74lY6lfUeXz78EmZn2bq2ChJszST7hjvENedNg0hiVPX2KeZ3sd5DQMNTrcDVwg
z2HmLjmxEXgN+HfI3/fCVGs+AGjiKc4oCqKTPruDlGigrBZspnPGRTQHgx4u8cGATAsp3EPzQSur
wJeQ/a4haVydErSv5fDrV47TWmtHm0jdmS7WA025v2tpDZ/jXKZ72JPzKgANAy3TytfxjHvJ7Z+M
qg9OgV30mxE1IgoyssmAWhwZY1fSMwt1MLWrjBa5zWJ5g1jxv8Z5wJ3wJHDuPBtuxsLVgOeYI75q
3gWLhW8pdvsz/MK0Yskc2y9pnOVYsGyTvIQ92sXFoF+d+x4DxJHDzWJytNOsP7OFeq8IiGjMxJka
08F0J+/dX6DhAFQsHWaHtDjAEcjWWcrjY210JX6uMR3pSPPnhf1gYZfpsa96+dh2DSNXqEHyE0HJ
A5fNcW8QTaiXiO5il0SohpbAIrROtx5zuu8b6oA3gayS0zmcXv3uq5R6uqSNpZ/hjbJB6hNxazgN
RTU5vqmCDOMviwjdEaLKAnB1INo+AAJYpa79IaSNEK1qtGI7eTVBdpzaGDUiGcI7PBSC7jk0NMZQ
Y7ZgGAy1y8+zUJRmanlbdBzAr2YMVg95o4CXUMAbTnq6uRZf3NhV98bI1lK2ATRgdgHzxq1/kMCz
eRTayyFv50saFw95VqiDjTKEZcyvEe3cCyaiaG6hCYex4ZPSxMszcx01DwCzEqxlBfGMzNeKM8YS
TntI0jPvny4MV2h/DlZexikLLZdA+UBO3uvdCIqzWhtp+dFJnCb4bbG3MLK9sILodrG5hL9jOANY
gBrMeavQqM2GK7xIPlMmH0QUYgW3XZg+5S5xsVqwUVlfA9MUL9EfQEgmRu2eZ8F+ZJTekTVrtR+Q
zHJ8HQEtu+lgbjl7cgbEZkJYcsmqtaea+FULzflq0k7BuIwD7cmIO33IK2LFeIm4wVSe3VHlme7a
eag+Ffn7V9+nwRGiREN/miCdzL43P5Ouy67PClO8oOFe86TteE77xEKzKGMmYTL6VopGhq8jiyfn
0IWl9YpJPX3w8NKvDNec5NpCP/xG4myPEDH8S6nFd212z1mG+cFKrZ+CJPJ+wgUXqZFcTW+2dGpZ
3UvQ0GvHoizycZXJrcVGC9uHU3xNrDEVyyY0X+eBefTYD/ntjOnj5crVAXdLkpmESzVHXth9J654
lMjmN7QDcgDLUmzYSElB8t068fgxDN23Y/XiLuvJOmKyozTPxLvHkqzejIS13Tifqbfq3zicBQ8L
0dUPkVoDL74qGtt6XwHHujXqxdyGefwka5IZrh0n+7pbmFGcjtT4MOY80DouUoew5bwuXBI4uZd/
FbFZHojEvC+V87vixXUDfE6uMFddj3xPZCGHiyzy5ign7xBqTG8kkm8m8gr480k+hXAA4sE7w5ZV
r8HsHQ2HM+GgD804I2LMDrkDJ8Ukh+04Ji8u2SW3LCOZA6Fu3TKMUhDeFjOKCVIyQgDwkYM3Wew9
eWztPcFiAvjo7UzufqV19TDr9LFOFx31RLDMsgcgAkGFGxlOCBRdjgnX/Nu03BXZcCa+duGdXn8X
nRW/82DBP9OZOn+YkExv8kTKe08WfGK7ItCB3t4ScAtJXtqW0yMkERsN7nB05NUOTd0+tkXJawdd
zZiWQ1HHJiMId8XKDLz6ZfCchOq40kifOS2Uh7hpf3ewrbd+XBnmyjdL6uEayoPSlQrs+ZIFdNU1
6FdvmHbqi69TC5T31EKmHpA/l9WQ2Q1vQYOhl5vc9E69Eu3G5qRHtVRdPCk7I5zNlMDztwIMx7GT
RMMG12WPomCoI53gUYY/1WjeHEnTo/KkQeCMyUQyQ+SLvOvldK7TZLOoYd3JAUugdPR8kmblHRJi
fPKEuVk3pCUtajdt3dCrskyZ022T8Po+S4147hEA8ixDQy4DveOhyvoqKePxV2ZoBq4Qin/2JdHn
F94eo+QJv5TsHX9L+hurm4zpgpluXMzxDg5/T+AyduSzEkrf5zw8vQ8HZMSjmLL+udcy66JkTBdn
WxU238M4B0ARQmts1WZqyvq+G93BiCwZ1/W36K8tkTxy/exIKa+b3dhFZo43WYEPYmv21hLf1J20
zY1oZqYKZjBQyG6u5/52aRvwnG2uA7GZpeyryMfbWW+Nv/AlSSlEc6o714LD0he+fTPqqu3J2o51
TQkYAPJ1+VfoR7dWGr5gDPO/0foNXvXKbfhKVDs/YRlkpZH2C8WiIi26/qfizcT70mDthhxmFmmw
DcbFQuT0bfrC58YOozYbvfDoVVNOkcoYBuPH0vH6PsmiLB97Oxwes6JlzQ9Yn8ErjFnyRy5Tt3X0
S6KUG+zttkNDjqb/EHNEuLDPgpuynhM2RntwL5a4R6LomSlQ6f3ISUHj8S0m3Baw+GsvAmTfeNva
riHyZmFS2N+wKbwXrJglL0EA61xgsWVSQhjj74xaNEAKleNinlnqUXGOJwPA4VonAwwKrD3ZqUgY
afjELo1wU6pOASWZJmZX6gQhOZD0PA4pp8IyxxeJqyIs7hpaCBS36eLAFp76jEtumYkTSPSi8iDa
9i/FoMBJMcuZiDPfOcPm7GET284ZHqV9ZsqkX/mY/sx9lbbBvA0RkyisswpTXbSqrFfPvJLYF3iE
HT1xFQYDrCylsXNLOZdrLiKRX58UHbXdZl9Bd+EumwhPW3TvVdNMcURUZw12BzFAVo+qjLh8BCCi
z37LlmBiRAgW21aVdpP/lDe5Qia1nOy2lAMRUI/LwL7pGknjBpsm2pIn2k8BVhBUHo7Z4haE45nc
/EvNAsG4lNkyd3thlwvAE/alkodNA8hdTW7h7TG8QtNeq5Qqh/3k2CFJRtaQiIs1JTPktJV47R0i
peck9KkyhFOjeDPjPnQ3TU024IhxdILXQKyEYzcH3reZXTcKXW4FuAPZa9koAlQf7pyMvCFNf76X
7Nygxla7eKNhfQvi1uHA+AMz6EQsHOSzszBmv/fSHGOcR21yG4Nbz26wNy76kQNAw2k8h9YPXSkb
K05ulOvkUeJWvrfrcLrpLQj61qbkQA752XfygYsXcI9/M8Z+T19nMIdfchosC8wGRL+IrCq9W0WD
Je4Vy2uVgAthxcPrFSPamtMpERCZz3RHIlMn76nAyYwBkq34M5fZdA94S5bRKGVB00GKr/ec57k7
3/oMqBOP0yL5QDipB/LJgjiq0zfB7zG0tPsatm0AaUGosrlPVVrUN4XZmldNG0vmJSWGwfQGXc85
4ZnFzcdaMHEgsdIFhMu3yV3lUiJs9sbO6wIauWslIXZ4jQlsg4gIJJOR0E+yYZ9XpZcS9hPoIa/x
hldZEgKMEFtsDYLBL+cH6eDk4w3L9pHDIX0q1B10rCHeZvqB4meJ9W3aw5rrypNbu7hVPLqzsi1c
L65FN8D/utOVbwOWUIDx11aYdN+eL0bKdk3Fhpyg7lisyyzsnJukle4UIVdP95ijdbvJ00ycx8Tt
9BmReiBsCM8Sb16N0+pnnBLdHC0j756wcrM843fJAcYwfZMTQpLF4n4aF13ugsXDbQk7gAPxmIEk
3yEnFfOmh+QSr2dHMUphwe8/9RAyInj+1YSaSd4UuwH/VHhokxhTmYDN/iI5JCV7bULbQSgPTLFJ
6a9wNyOJjXHvSSKlHMQtXtI2Hv5pDW1g4ALhleuv876d31M8rvSOpyYkRz/Ix36HGVkPW69pU/eQ
6zZxqbnsS04fhkec3SZzgMTBsviH+RQXFN0zvYTWIq1q45jJ8svHuEtnJQR8EblE45+FIYYTmVOs
lGWpiCfPQ+jYN1zHRbbtu8b/dD0aYTYg07ues15pjXvJKP2LX5NW7EeL8KuZneyXG1B3aWKg9YhY
mS73Mn/XchEZOI1JTM60Kb0sKy9Z2VXzBul7GE6YnEqaZ2PNDIJb0nYeOJHzVP2Pa4bt/6f5/sO6
Ehv/+zjf+eeKLSg/6+/u75G+v/6rf2T6gv+0baLWV7omtOtrXPV/Zvqc/3R8m94m0yabQpDVI0/7
PzJ9Hv2W1/+H/xA3PJla+39l+jzzPwOPTjSBUGyFoH3d/5dM318Q2/+dPQXIKlyXvCGAYN/kj/uT
S8x6p9NgCUmhS2U8zZ1ng5DoTcqep5hSowAaCU5Ut+s3V2bYLnfNvNoYAedWb7I5M5h62JB5sA+h
H4v3Jdf1q9Ia7Alu0LDcohQUPiZOET+5mFxuBO+LdT3zyv7bb/3/Ehi8JlP/+DE8fhlkHHnFIbb/
EU00OVkoJ2xD8nCcMHlIYt+nOAfDetJDPior9UDoGe3WEAXyG3bxf/33O9e/4J8+QGgSGCYqbJvm
Nc74N67p7KqG4jgwHV1c5rfEjYpTP2V0D/aKXWEc42QGmDTGB1mEeESGgrVRYjyWPtJEjZUfmEKw
dsSy51N2lwXcwcXG57ybMMrtZNi1N47rWrzQuxpWSy3xGpmOsc6u0Y6cKhT35LYkM0CFUVHtwcQ5
/ONXXS3jv/lR/8Ld//GjUg0JlD7wXAeK+zUG/rcftYacMlJagnaXFfKh6HJx7jTW9e2ySOFv02bR
5ykUxESI0IXjGkcJTeGFGzvrMhTpq6A/6jMAF9SuTO0ILJbUblDsmHiDZ1CEknPF/etvB2rjP309
Pp4XSgu8EAC35XET/v0zU7s3llZPd2E/qPJsWfqnx66xMfgBN4KqoyP07/jQC9hN9F/tg2oyV1AA
vK+5GqvLyFxQoppT7GzpVO3iFjH5nBVioCLGmp5hA4a/EhIZ/aZZWqx6M/iGZ3epDfYXYjrMmTNs
Hb8278K52eaEIXZ8jWqLlujjL+icnUZ0+ip0354sMC2vBXaT340jjAdlVeUhyMSAU03aZ0whRPIa
1yDrhmRJvhGdWXfBJYScvmlg8z0CGxXfTbw8YwlaXppB1bCV6vrFCEo/GqyrupGUTJhJJzYxW/S7
Lq3LGV97U1PfXOkDe2X/LGfZnRrWyRfg14S74tF5dVo7vvWshVOxKB4Yb7pz3GcT4JOgkltGl+nR
cYwcBIJBb6fG8XI1KuarYJynUxAYt3Qk4sToluys8+4ylmKrW2+BXYhwNpjvtlQp3CFQLxG13zpZ
1YZ99aIJ8x71E1qSrkd/p7VHJEmH+SmB3sBwh/oYi4Z7m7jkvFJkMGjAlq8h3aNsq8f+TpGi3xTm
AEhCwbDT1b9j7/6V0P/7LQHbF0MttRag3S1B8d//eXldJVDdeHOy7kJaTVa+hhfm4UGF0QBp/feg
bXM/95YRGXk2XyazaE+zH7z2BhbACPwQdWRaGb4VWSQvI+xVaFkoa3uGY7GzgwrngAis239zV1wh
CX98ap9KYGLmhDpc0/mT1xCOThA0eHWJ1phRLjEiCE7vPNRnsUczfg6qbPyxkC93ZWI5GxMTTCQY
Rd//9Qe5/j1/fg6XFSzlvQJN9c9nJ0ycJl0CPNO0dKknkfH95oHKMIvO1tZulf+E87X/B4Dgvy1N
+KfHmGXysggIrJuWa+E2/QMhYVo+y/hhYvk/2ym5vnFSb2Aekl9oRzje/Sqpp52X0yleFAhWMYnk
gjXfMMTvI0luDJfCfVfoPbcGpdKoL1Z49JVmd1yl/7ZI2f+n78ri7XaN8LNNElRa/PEAa6eALjkD
dTODMIMRKrjw4b/SWTokle3gGsUMI6u94jMlMY9dP/rHMbVBqmnQbeuuy6w1SatPiTX0zsvK9lyw
0Nn4rZ3tDK9ke+DG7VftGOA8m+wwjowXpVe/OrMy166lyPrj+nz0UTNufFWZu6B0nykLpiuVnM28
c83aiuJEho9tnBLgY9u16qyJJWDaB1c5j38gduSTze4MdyeS8lan9pW8XQUrPUM2XdQ4vHa2M25i
PC53Hi2HZFRikzVT7Idb+DjpB3W6BOP8MNwxc7ebTiTxtkiKdlknIcIGWCb/sZsbEwk+jXcFvYIr
L/PbjTBBFnQqdd+9dPLS9VLyhy+55b/pxliI9DVklSlnnG5rw3CNdeB3B8LW7Z3nqe6+N+rxG7HQ
2vI4K0DeABiOYndcDlU6kNXIpR1ESQNnns2uc0o9+77p8mknbYdQR4wvGiCxd13YZndG7tiHhO3Z
Jufwd6PxiW6oiMPU2NC8hQUY8q3fLtdpb9xVjkguVDFBP4TxBi0NpoqJ0Bd4zR6Kh/tFhTgRUzxi
4coYwAN5uTM25HJktqslrJs2BM/LwNDtmRRn3PRFFkd13cpPKyGP2ztUL5tLflORRjrPIKHwncb6
Nu/Dm9DP0Ddi7802Y+foqPTFT3DK2C2Fg92YncD+YKipMHGbU92dS8Nrbold9rvCW8RXxdtmVxP5
aVZj2fQlhmfZ/MWKRFFowlMfts/LXManrunDSzguyOtFXZ6CsSYQZEk0gsC8I+7zkXYZ0e+W/AqT
JQslWEg2jhsgcWxgWy55ewcTmjV3Dkq1cJr7afLDC4BReFGchZ5jNVsvHKMJ7CS5czST4sZxlnBH
5QaqX1jMT5XC8J2UUj5AkCmOGqIdWXH/FSmDWDpC1l3ry/mOjVl2MOrQ3bMMiJ/KJtzFJVOVHHr4
XWMI4UiOA+p6OoY1V5joojyrpyjpdP/Bdzg9ll7/EUtQ3gLQ9d04Zt4tWfnmwGsueFMFDn1k02uR
YxXj1ySt7Qzlz2zMBvyIARO+0Kg8cDRL+0CQoEN9It7h52xjW5X+NG4PFy6vgmyrC3aVcrSeYuIW
6wyAxmkwOZ1uW7sx7ntumPvJWoqvuklOqPt607pt84uzGDTLUVyvoNAPDxR+2Q8s0Vu25u3wQqj1
kcSCeyCsQKNp6VTQbz0u5CVrICbbMu2javDmfckXcK6NFJ8rD/1XAyfbvuHZ8wzDV5L0sJs3jqop
hup8vu3wMHMyxn+S7yhAYYUzlVO9qbssnbaeCqi7Q8Rkx1CINH5jzPe3RZ5nP22A4RKTQlWfss4g
Hta4002Z2AhKw6y+DK1+BaoO12Frs/QM6AikttLf0Qk4H4Mk6Y90aS6Xzm69Y+BpTLrB8upk/u+G
O36b+92OV6PYonZWayvP7+xyICUitIhiqlR2gwjczzHz9yRc7bWJkLXnNFMEL4FIscGPohYc0Fig
v5C6VQ7tJF4ZISxYCgNP0V9olEx+zQXhXce9dunCQyWZV48Ltma8P63XxRsh+3gv8hndnqPAOU19
kzuvmIzzxK7r8Yox5LEgO1p8OTtwvjaTfbxAi3L8HEythQNnhdXoa6YjnahOU58MQIOS7VuYb3rs
c9/w0LBZtEv1CmGfXWzru19DPA+P6WDw4J/dTdwZ4acY3emEyaLdc0Nb50JIsZmgLSfkjgLDj7pQ
1v5h1GxjkyIYrqYg1LBVBloj3gVTyd7URiR+h38yONHsT+3B4jmWr6EjGNwB13tfSlzNdpnpvRmb
FQpGYecbJNJYsGZ37HmDTdjWzxmEmq00a1KJ2htY3PfEjL8n/A7WZcy7q4Hy+jflU+6fEoekGwYW
boM5DJNDpWbTWw2DxQaL18hk37eZ7zffg4gBEfCJz1TYO9WaHTh8DYiayy0H9TkauNc2XdeHkbl4
1/ViPmY7+V/UncmSG0mWZX+lpNZtIao2m0hXLzDDAYcD8InOjYmPNs9q4x/1d/SP9bGIrEySlRLR
uehFiWSEBJOkY1KoPn3v3nNp+5x7BF8uiPwi2sbDJE+OWxIsWgtjH1tsvm1G55bIOzmcmRXrbMR+
HVprmCl1icV0MI1N30VVj7qHGuVQRG3KelXw7ygQo20f5RG9Otc9co57Tzx4Wl0ZLMTxm8+Ywjib
dgWlyaQYSaiCMYNsIqblUDelWwLADTP10ZWzkQpc76mMydT7/akmXmDuy1pFhB/28oGBUb3DBSZP
sO/qnawDCOyCv+ZJDmMubzWzb8VR5XPKHCXZ9syL51cfDT3yYzMZr6BzAC24elE8goBDbKsH6HIw
8nTDWVm8W8h27O4KulmewqnQkJgH0nyNq4KlIQesXQt6Wr5EYpiwDGAQRNvGn3+QyNN6h3DIO1oW
wZiomNIXiGI8jy4Bg+iIunzxUOdUsCHc8qqXmNbQtgTKXXpdzIItQnPfRi0vhOwlPg2ob85sd3Js
0M5lmfl8nAVUHfq8Z8CS3rpNtT5Yj2Ff72os6HdkRyICSKVH7miee8UhHcQoV46leU9eUPDWDTMZ
o6yhZpiF4z2N0xhWSwb4EgANvddXHN/iWZIgh0lGEmq7KcGrnElA8L8mV4tvTa9wN5YewOQpPRZo
OKxcsCplPZNz2tDyzrk3Ef8GMGnVO2ZfrBNbpRsv0sJ10zGZCUV+EfVkvmJq1G+xVO5JjJTrZmry
C7O48IZoz/4UtmEnVyR2yCW4Pf/BSJOauMzYei9wnmBc4DZ1A0N23Hl1mtw5RlxeYAiYt5Mn1IoB
HX9PGfUN7ckIjT1svUXceLQ4qSQ2ruM7b5LMZHafsi92FcK4g1SQAR0/Sj8wGK44PjBdCy8+ki9A
pVIS6IV9Pf/K0aDfAiAWD2UYksoaTjbBMDbJKdGGTnn7gs1gLlVKfAR9ITlB/N/t5RnRbguo0eMW
Xf6OrsqckOuUDcSGYkp36Jp8xmSosw8EYfRLRxVyH6fIsNk0Zc27LXFLLUroNzsx5M4BIeTwabpx
szJTAIE1hrEblCryGpu1bqObHsIddu7g1sRkYTMkHJ983UQtFtyDFr0gxI6WWoVSoRmF3KatupoG
dElMYxuaP/VbQGD6UjlINEJW/F05UEiN5F1etH6kSnejejtO2iXs8f14IXdJzbbGdWP4LY/FQa8w
J90FqmsPUCOKuyabhh1dBPc7Q3r9nCmvWIoeSk9M6vTarDO5lnSDl+i5glukMf7JHtrmkodV/Nhp
xnNZCHNnNG5BLB58zs4vnkhziGzm1aW3iJjtrdJRReQgN09BUdkv7QCTs4Hw9IEYFCTWBN2w91Rd
oQvvUbrUrrnVtXKDV8rkzFTqovDmQtMqEKKH0iC5GAUKn77xEeXWo6ePt5MiV6LAGvI/oiKA4w/L
bGE17onLC4kvvZmuqUQfc8rOCEOISLphkQ/c2AxZvzW2urqt9a4n8jnv2NMrUV7xmd8nWvwQhoAp
kuhVD8Xj73fVf6nT/VBk/O/37vg7LYU6CkL1v/4nN89//Oo2eq+LpvhSf/qntp/F6TX7bH79Q/Oz
+fvPav7eh1+9qteffkHwaaTGS/tZj9fPpk3/eBbBZzH/yf/X3/y3z99/ysNYfv7Hv78XqFHmnwal
O/+5o02g0J/1wcvX9L/8+T864K77Gx1u6iWD3hWV9hxm+QfVzhW/gSk06GbP/3LN+Xf+1gEnZZQk
AF0grDah17HL/r0Drtu/0WkxhGsRE2jg+9H/pQ64mHl7P/QfNF3OrEPhzA/xY1Mw1rIxUD3HhJNa
9aXJqvYuDP1sX2OlWVv4yC9CL1LKLwVEFouh5dGMqRttGwdOey0Svg+VIJDXrzN/F4VjxARPb78y
psWrxBoRGxltt8MPAyM9oGz4TMPIWjNvpt7oW/ZG1vwmczx9Owuq7is/bk7AdxKUq3mVcOtmw9Db
frh1Mz+4n1KMg8EEuAQTpoetEHbzop6ttEYRJRdI5xHSnV48TCix5AL4snslH0QicFfut05Y+h7u
Tfo2WUP8Qmz3kK5QmuABRSqJKQYRvyZlLFD+Je6tjn1raQHyWLmoL296JF1704mifZWFztXPgpEJ
YF89YyNASIn9GzIu/WmSyZB1ERJTVcVnFOfDpdJDs1i2bai9OH1DrdvVfnmqorG6Ba5treMos85c
oDCyieDQRIk8qcwadpXfj1f0MOm3TLeCR9qjNncMmqm7yhMj+B3Sw74zPFWHLNM4GdI0i775tKWH
Ncozd5ukpjoiwwGDb/U9U1C7+TJAsZ9iM2s/cJSII8cXkO0osLg8DyH36jbp5L6KJ/cZmplcQQoz
bsahRCWECTeAueXEWDbpItTPxD+5DdcfV74TWZK9F4hy95Nqyo/EKg2BUbzDX9aR3kM4zrhqGNRv
GgOic9019zJ3sy14rjLAA18UVKlVUjzjPtjZI4Irm8wMHP8+Y0lG49eA4700vb20HkDQwrqwemc9
jn22dUAAQGnzVnYy+6dCcxdKdTLkLC6fkAwTT3ol1kHu/Lg3VlrxRUkst5EBeKs1Aqy+RotRdXqz
ER9Q4Gw1QqeobCC0dEmxgjS46Frzip0Spj6GjZ2foEHygnUfea+06cUyds86sv4vriJy6UgkTAyE
TfGBJZYD35VfZdn1T8LmpKhck29LGiAj5B93kK/G0HO6pOEzYUX9XWPUyaF23dXQvIETW3hknS+V
5nGBwFtAi3sh9O84wlc6Ioq1H2pogeKto4GN0KmyNm52pXeKvVNLHpPOw0T3AJ5kBXjgtuQ2u+cA
hCJHoAamF8hg3UUKF19r1p97w4fKqFrivNKdHubvVY7MXrrZOpP+MzagvQFjaBnigWZyBVxKuWJf
i+oOsll0EzoRrR/rBb/uhyPju7auoSzpFtwG+HYIGxdZXwKqdlS8Mkdc1OYQwnKffHfVp9pBI84h
m+ZEngRpKjoEJ2SEPdtE0dkscFhhosuiKwiQS+Y79WPlaeXsbEy2dRtvG2nAuekilC+IgG3UnQpo
NMInwoVww/UGFx7luPGuhLe0gGuUI8bInoWgEDayagOkwMdHYpn7zEzv9Sr/atPH3p1oqFtVu6gN
jP2kT3H7ZdAdKcZPQqriZkgyDNKjsfekwjbEt+7B6XT33E9iFql92tMY3VASPmrMzc/UDbx0WBz4
KtyNR8NbscdCbd6EGeiYqDXu4csuizq4uI4quSAP4kLR4nzlCqRHOPrrtssGpOCJcXLM6dXB24ce
u8zcV3Ms4duHhVdHyzgEBOMPZnax67pFSciHBlK/vutN1CyaKtGkckGImEZO6oAeW6y6Uvo3CVfR
caFNk3wsOlGuQrbYA9f4O9Pqy3eSAo1Xreij9yn08k8jE8Y5ABK3jyoc5MwdrBXeElAtff/EyBO1
ke1bOwRAT2lR0cSXmE2dWMMwZVFt2riZb6YEDzH+PDTKdmLaX+5gHGq828u6CUhwd3FKN636nuLR
U0BpSO0gthXBTkDil3Bm15RCPNucXKxIS5V15gMpIi00xOGQ507Jxax7bWOZnHPDRcnVCVR6TuHf
ES2fvfuF77yT90FehYF++kSako/mi8KNhjZBDUsmLcOae0lxGUZc7BxcEFfxwmpklyH8kpcskO9A
X9QGe4XcWKGtP3Qa9EO4eDPWJWWAUCXJcEx1Nzz4NPa/qQGKUiZ6uSgc5b8iuSRgI8b10dEkHYL4
GBchKGeOD7bUILM2zeRy5hAtssuSgdFI1m8BApA6EABZW0VDY8kVRFfLXvqhXb+VgNJ2FgnyB9WZ
uANTtz85dJxwM8S1yeKbelmu2cZS5HRt7i0SnH7FKmGd1QzcIqX4Qd3e1FPgkR32Si+urMWYt/Qk
KVgZ0p1a9S0t6+ytqEtjGSemXKOWoXMrcvg1ds73G1BHqNIEySs5D/Sbe3jdDtSGWNvxIfLRo3Ap
Ql0Do8oLXQijnRYSwXHlGjnGx2QCT2iCrMSI7j3HYcIwxp2Q4FdehIre1dC31R5wWgPm29JUnbci
KHkdWOE5sAJg6F5wm6PTVUGab8NGa1edspzlECMcI4iKDt63GlNJP5hfrhicBU9frkO7IRRm6h77
Aq4DjQ7nNtKMrlrwVXI3KSBoP6tvSoNGU0QxdqAriDEN/SYZQRN5IsCMdrNVpdeyl6So/E2hf2iO
6mAbeK+Dw/O0c2tfmHP6U9vjpKyObuE4GJbwNCES+Oyw0HJD0Hr086pf6xgo1x1MeHSmnb5Dmlgw
Q8ZeS9ffTXru9MGydRijmUSCIKxMNj15mksaPbi2LXFD0xWCRspAvUMno30f7Co/TRKhcUTNcBg7
cEooUL8c3cAchRAoN/obQzN3XhLfxrgH1MA0upxQ3eS2eHcSMiCicSIzwDOXkcV/yN4Aym00X6Ow
T8NwZ1v1S5cZ58EMxm1hYIfo4N4h3V+ETpV9KoViOHBX7EXRsgiq7xQ56tAqj9dR0uPxXJAuk9Hf
tp2VEAZ4AAbIQKoCtxiH5cEZH+DCw2STTbu0q9vGNrpvUdfujOEq2wzmnf8eVj5ibGmvkRqtVKrm
6WtOkJuaW7CbTmAawTneqPw5zFvFFCd7kla2nByxH/Wz25q3qRr3orHFTVyB0+JjWVlh+BoRw3dC
O0K8RxascKpeLGAwY1ScmtQ5dwrqT5iZu449emfp6fOkJd7GHdTeSppbN7IRMUUqcG5MDN4VqSj7
LosYcqbBDbivpybVzHtQt1/6bJaq70OXpkkOFqEcgOUEof/ukSKyFtkx6YeYGVb3Zk8zEQXSSZWx
WDVAla2ZfXeJUDhWFWR0gfh9ktMl9K2Tk8J86iL4PWL4NmZudIfPo17NbxNE/XRjY66/NbFJnxL7
vkrjJ3fI95bWr6sqSq9GO3zB1ZULchnEogMaue9ds/6gf3poGCIAsMofGTs/0I4h0yZrjqzZhKIr
++Z6sxO/nHFfxN7xLUs2ZlL0HHlTBuKWXF07JxarIMhFpZhLAVqg9cvSFwcUUdPVS+S0zUZaPXOy
kW/agqAuf2tlJAqOcUXwXx6f+rw4ZiVFbTvkV5Czu1Jh3NfcB6PFkI6qNLxvZbKLezpJfZoTN1nw
jS5GCIkfsWudW0Nse+SsIUpl2ffAQ6rRmwmGW9OsZsPEGYHAIfGs23DCL+V3jPK8KEeUliiIGYjv
MEwgYQ4CMk0DnfEWyPjlWFoxvFJCTOiIORuve4/5Vm0sh5hufcjDLQjWfe2WIfea8ZONX8uCA6o2
0HbjeKMHdFzEhLWZQC+OFbSq0KikKO+ZqjOPS4T9qCU4numCHUVZHGj0kWoeX3V+GlPzdJd62GJ6
9xBr4oFgsJ1eGW9Vh5bYVNYdiQrz5MjAuiTvADhS4cbFkTPpCGPvCbE7HTvdvQnYxF232NL024Vp
GpKEqO4EIm4XNa89XuhEwOTIbb8BN8GXVZ/FDVN58B3t3hRqbhOH37Umu40nC48yjlkPkIMWsU/X
5YPd9Fm1EPA2Tx2Ra0C1SpIlBNewrn9jwXIOj4gh6X3DDWmbDQfol4WUh9Sp8BiPGJ0DPThpA2xB
V3yjmPJDnq3FlKml8PEEZMwa+UfknMhAknPjJXnqbPjkrSnnPSlmOUwpGKhC3+fduClyrdp7tHNs
v1+NM0woCqd7h7Nl6ftPxPncOOQM7rL0wRhKCtdUI6RFcLIwdFj6CU1yIObwFAIkHCT5ue9gH4fv
LTydSLuJNIKRDNo4uFOOxE7BLFHI0Efd1bj34sibsS2rMHb7jaPqrZcUj9pgo+HQP5JWS9gLumlv
JBi8KpNZZvCYN3MZQmqg1yi1Z9ob0/z3Wd21us/6OcnHn6OZ4lZnfGNfcrwhCz1Sd0UTvTtKuzhy
2nWOlW1tzC8E+t0wOQy2VSuWjKsoljWcK5swIkgGzESUdSc9lt/qiiLN0Isj0aCfg4NwpfQaJsV6
PguDToCCUBR3PtZwTd9qnvzW6djxWMzNVSIJ2Q94pKFgcEeIZnMlWyQjbFtfF0PQnTM3my5uyJKS
SFjsmvmfE0/1winzc1GpK/5sE2sjA5Wyy48wgOt9V7Y1DGftLWvDj6kKXx0zadDs1vCLCwLjDbv+
5hRl/S3vnbvMhe7DPaJcAZviZZTJ1pbpURAaxVYE8z7DtHC1PO2h0mj7xkSa4DNxD71XftYhUaix
qIeDYTjZ0gfag4hNknmcggAthxujF1c++WyNIC5aW1GwRLxKh5th6IrICAussZ/dKkXrI9H7Nf0M
MkZD+gN2pO9TYEh5R+ohjY37xhw2PWCZraaRkBar7lD52c6OgwdZZ+WWkBoSZPQMqJHnXCYqgbgz
35uohdwy9zqXmAPfAwx/tGniT/qhcyvSXEudpoAI8h2I5nPmEcM2UlI7VF6k7fCj6LgGxWNXlBKP
p9wGYXSA5TLT6HKubHielgCAln3fh5Sk+JX7kdw4FQu+qLoz68yXMZ3PMQTnHjkWVH0BO2PSoNww
swTima58TB9YwmY2LzKzBeNeeURG/dU64pDB1FyTRnZnimIzkWK8rPpoPfKpMsp9hvFn7XtpdavQ
ttHMl/4LW+3J9Pz7VPfodMb0jhIOjFkFzr/Cu8LXvzEfIw24T9Z23zfH0HdvylK8Rb37CaciW0wj
ph/Q6NmG4vwicwnEM3YpNiyKTM7VjYZm8pIb1bPsDMKMOXXtAfaKT/O2tbYCx/AKkTyo4GzjDeZD
pto1PrBl1AOMR26x16LobOrNG8iRRyKGcOMUZ7plLUNBOCJTHj2kY3pBTfbl+8G8UlBTiwkLohvT
OA80baNZ+RF5/RecBSQThnZFTHYW5cRKz+SysopwYbccPBNnX8LqMWdakTZpbz0zG17gTCiHcUgj
p5/Z9sBuQfNsAj2kHrW8jUAkWYzhugrAvpnhF7byTa8syKdD90jS3haEZ7Moaa8s4KkSQTpWT0ak
v6UuJ0FXNvzJJo3XkObvMst2tmUlxJ5wX3QQwtTCi51OLTot6gcuTnidpm8846XRZdcMrKlKzLUG
lePOD8v8BlB39dwZFkESjUsTSEUviN0JDyiadW3Y90XAmzjpZMtFFAF6aD2Vw8DFY3RWjNcReyTV
fQytHZ/wt5y5+Tar7YdaOrf5xKw26rgcZLep9Wg6lrtKsvw5qnXincbPxvKOjVbjWoBizCEKZkQD
0eO2ao3y5SXLzZXmMHuNeD/suFkybEmRlXcrJH5rwOAg0jSm0hB98gqGmWXA/U3hQfWBf2OXVQIi
1U1WyhHxcz1vLqTZ+Zb1HIHoYmYXbhyt3DOKOzZwjWo3unYMjxmMhk+kAmygMseb1kwOVdWdJCGO
vawubdDecoUtTqhE7zAUcePo/WVpBsmRvgDva36ozbTZMH4Hl9FvYCWcEXvOxnymPrpWL4B3I1cW
xanV3DuPrHTq5wTHtcncdmRonueb1KRZy/mUiPCaTvmzOQxiMw9VV5ZDooVSsAaxKi7dXFwC7giE
paul0/uIfDS2nq4LxP3QPLd2voswXaNFXbYQSVDWlSwJ9AV99k5DbN3EQq3bUDrn3ppZzYW1lYG/
jXXf3bg1hQpLfd8Zd94UHzTTPTpeccfF8yZT1ofPVJf46IehS5u1SLWnEC/MogFujIXzuYWkrFs6
NUB5bzsaDqXi2UuotOGXLpp6NHb9cM/4jQbsnFXpQ/TGHb+JRdt8T6X8ronmQDT02gBxeUP3tFkW
pGENNSN7fnFWnhVgkxgf0n6865S64St1JB3sses8ogyc/omEjnjBsGSRjMXByt0TUehQcQAx+FMp
LyPTH+5X49Lq1IEvxQpXEK5o48nnTsD8V9sxcTzHfQ0Wk6qNBI92q9teGMCpLw+oAA8J9CHXMu8i
y7gXerp3W/eugrVZE8+OjurTaWly0Y5EFkuPjCTWG0Of78r197IkUrNFkxDr/TYLtkIfTxaWQN9s
8huQtNOqYkKMVITSPrDqtVOBchYU+iY49iWuyZNjcPcjEoIcUCgjBCfGfXLjIg9Y+Ea6J63jXYTa
k6GIj4aKWqyE4X1issaq7rG+8UiN9BKw77RowNZaocpneovGzJQPZ+Q+UPVlaASrarRenE69pFyW
VpBdk6M/xIptsg5O0MyJ9Ohv8JPFm0jPsEcWlFkdmZNEju+K+t7EJyOj9Ksv2vDRFuTAmJZT7yYk
yXR0ve6ST8R4jxHifpBE9dpWbr/1Mi6rbtweHN1BjpcmR6zpu9z5lnD9WI8N2IkpfYeBu55MmmfA
MzHzdlvNplKqy0fX8l/SzJPQWjjtxKuXBg+iG45u52+y6Zpi1DHBmIjO/Qqo1E0mE65jfNfT+j0X
5SacwINbzTqxtGerdvY2gdAT6QXu0D1N8C+mPP4Y+WxHi3JFhfeaftG45ymT8As7vehExy2UbRxb
FwNaXK4Bq+1iQYocYtsYZTdk5iamnRrZ3XgQUWDeRjY2oBoqnObRmBqfYr3SlzSsEctV3rmY4ocJ
+jfzEcpboGsLxGjIowSQ5Riq2tAHD3ZNGxp9OzgIsKGCBbeqTB0fWviqREIZ628cD/QCeuFH28d8
azXynAwaIePmLMoLG/jCPXnmRdMWm5GW5roab3Uk5EN5rTFwOjRF+wXw3HdOb66EKoB52rJ0gcOc
lCJzyXJeVS/VUvXWxhHJukdcCd6IukSBrsnCLZNUYxkW4tSwshp7uOcCd2exT/Dbtn203GLv6dXa
i6hdLVMPjlaHTagetO9tndyibFrmWvRBSfnkMpBaJyVrJqF+22MSdoC/6D653eImzOYe6KxKNXx7
FeR0ESUDgsj71F32Jix/uyGMLkyeyU3qyF0vNLHT6X7TJq6/FL0O1JbhqjOj/ACmmZ5Qi7exQD85
RdGOG3958HB+LWhEU+FyXi40yLDrTgeDwlWbobywt8zs4DF39g4eAuhx7Vy26NiKxqe/Oohd6OvE
ZlRqWUf6d6PlizMZGil98cGqLLysIoI+IbFzrlK9oG4ZbU3cduhNdpkZ08+JJ/shrzwFyXByy/Ng
FHNgj+t9d3Q5wqfIi1eroYnG5haAKG2kbDetnQHe8prQXDWYIJDCxAdaRJd+7MnNBdBkDzT7B/sh
LUWnVsQHY9duY+JxZnS62uTSrPbsOzQP9HajR9FbNgoI0lZz9toiXEk7foevfSyksxniDIpZMt1K
Db9L52Nvc+3yNNEueMNKBxg3jQO+nrFLxkpH475F54oTozJRiQWwJUuFQpi7Zf0ak5XCV3xGlS1F
nTWAOCN9VcgcpSsCPUKpk4ECpLSrLS7A8C4fW0GGomECWhvFJkeGRf57bHgfpQRP7yAmP9Qqdg+F
EUTrlIvX2nfaagP7BB4t7x+AwpbgRrLGTqFg+IPfE5iMaVUjYa9l/YlxoliOVq3WTstzTPIWDMYw
9WqHK1BHixIkJ8eJxBXnHuzB3rWmvT8RcbmgsvcjUjYb7Lgzan/fATx+C6A87m0n4dLsEdYrgmbt
WyWXf5LgF2UFJaXIxv7IO0q0MuexTnjTlA9LYCvBTlHnQAWGYxGzYZvZsJkcUgiWaJSGrbCi7A5C
lXv0NcclTRuNydcQVPDYnZKvjNc78ePUNVm0NNuObpGQmvPcxlW/biCF7mp95Ho9JQitINx0h6am
tsIqQnAI7Thid7B5miRNBuCR6i5T1ExButFbN/qOqVj70CQ4UvIjW3sD1SbY+xJLhsXDQRJt8Vsb
rNjXYBj4aeiVTlYZThsmtQ5AV5XoL0Mmh4s5lfrK77x6o/iKQJnwYZGMtioPcKTSXTJkLy54pgcp
tWJreNwyOK/84zRWw8mlnjnTwxj3cTFkGxQawVqmJl0GqzT3NgqYa08X6w7BdLLGbCkw/nKJB5aJ
cPOOuw5jObLpa4p3mHHTXrbYbxYh3/63GvjhqRmRnFmF5l1dgwv7UuS2dmvQ21mXQzSSZxx70Yvy
wvrWDN30rpeFeZC9V794nl/DZm0sEe8KquIjPXbwxcIBGfxCeCiZTGRjTTtCxbIvgEbGtgw0n1Aj
AlminRsEEpBDCbFmya2F8WN+SLGSEy/VadGKcHG4kVPfQma19AFfJnNqejRJ5Z50u4rCXQpYB+Za
yTS77wpb3+j0L7aTqflXUWpXn/k9TAqXbdGXeXYzYUF6msBIPbv0ctcVOFXoZV2wr8pkuCXF1tjq
7vfMrawtttYQ7raS3n00oYUdUJuvJ10QIWSpKLw0SVexBxXKxE5eZ8m2ZYu/+n1onNH12NBSKUuC
o9n1XAX7aKDX7qKdxuKQd94+BZAECDC0aTO2NfJ/26Ujs3EbddZt2MZ53Ia3oPiYWgpNw7+WVfjX
/NhLP/j/SuM9FrTyzC4s6m0N9Z0mhxeoAbBwisBB9OohMHRgWknUW08tl6vnynZ6mhsoM29asx2O
dNnUXhWWOBbj4H9vicqmJUL/fFnk0wi+RPq3NRr6NYDz/oZONVWEiINXmBvgW+2RaCWqb/eAV9z8
Vg3Y0YlJgA2U5+2lguWwA0hubQDIDE84A+5dIcJLjF0WFjkaSNwBlfOCYCDoN71pm0wEc2djwnQT
Z62eWu1+rHvn5PTOi5lW4rOdM3zB5jPps5BkLpACcF+rCVNc9k7m7ZPBLv2zTHP7YTLC6THjULIb
9M7oRh6ZV3r3ZKcJus0aXeESZ0Y6jGKhRQO7wpDH/bRqBsQQnmWYV3Dv2nNkos8lAQKEv6vmLlXs
tavMsMdn3u7s2JseDT2C6ZOD4OILWJg2DvrdetmpJDwSEeKHXLVM4wXQmfcMopQ2s5ltQrBJJAM4
pBTQLXtuvcyB0WgJZw/IdiTRDI0EYlzVP2QxXJkOxQt6xIK7TGtNpOF4ZvxgIDLCns3MNjIkN8eQ
NzWOGQ81GYEqCw2IJTANaOcoXjjDPde4S0m+PoyEH14avW8exhCHRZKq7NYPMf8vevAf3Woop4Le
EdIY2/Ikd6qEEUEsO/dUzhArFm6Bu60Ep9Ohv2+9YQFtKLhF3K7q3ciMcbZRZN15GgkVh4ZTmrfj
ZMAp1oDZzvZx2Lk5SuSDjm2q4bIwmEfueWodVPmF1jbItNSj+wpwkEhnw6cTCGrAYO9jguLUVf/m
a5SGTkgMFlhNa2GDkL+zCgw75K6hAGdnHl2gZKXz0BXEuq3w+0QQGDhYXu1+cgrk4NRGRYY0FWFH
Cniwge286AXnkdFFUQS4sEieSSaGMotYsrsd6657tRKpX0AvM7dK0PNvbBbMN4IiGLUZlhusA/A4
sK0KP7vTzdZudrpXi5XBEttOJRoBXfPCkwNjaEWTOL8ZVV9/2Qyo0Fs601m3RHM0gVLvBdXp2rAM
3AX/X1R1/530ct6f6uWu/+d/twBEfpbYzX/lD8mcZf2GIRt3Gmo5zzMxqP2nZI7f0SVSNdsTSOdM
x0a09jfJnKaL31xndpLzpeND8RyEbg0d1/A//h2R228kptqWwCbswigwjH9FNPe7NfAflj18mmTG
CdNG0EcD2UGE97N0TgelSXfIr8kySUKNbXAOBmCIBjelG4TtbKA6Sq712Rz/aOIpIdWECqc/yNrE
7Tnk9gRd1yfVj7idgkEIVZvX7OWga5BOsUxjepUaY/PSCoUJSLwnw5oQZS4pjQFEfGGhtz3ntUNu
QYswI0U9MIYcMplTQ+2KCXVDzmdcVUI3YWXWpUXMCZYcexX1bbMzg95guo89q2nt4j3QIueN1NXi
419f1nflZ36v6s9Pdfta/rcQemJe/TOhZ/9vy9f086PIo9efBZ/8vb/FGDv6b8IFzy4d7uscSX9f
vdJCC2rYwnBRdoI3cPmd/1y90v3NwFjwD7TBPxSfmq7/5hBv7HiOIXSdpef9K6v3ZzO4i9LMc1i8
NnufRZLxr4u3cB0VmHTVr1n5BufPFs9h8Rfe2p8lpX97CF4nzxjRvfR+kZZqdZuO4CD9qxGJdVx+
U2QcmB6uuwckKn/lbudN+0G/+seD6ezrsCJMB8jE/Hp/MOT7kddzhkrtSg5HuBxPXrUequ2cXhot
GdHnOIj/4iH/2ctji+GbRgFjuL/6nUWsJJH0pnZtv4rvxaN5T5vuLx9kfo9+2GN+/5jwUru2FEJK
9Fg/vyyrjHu0MZZ/hbe7oCIh9RLkjRVvJhSZP6zh8x8/9Me86X/yeuAZ6CwKF9owe+vPD+VjVAuE
QQyXEpzV5iOVls0RTK2+sCP5Fw/2c7L17x8XFBDb478cSZ3Crv/jx+XUQ1Ey34sQPXQYcO8MmpR/
/nJ+XeAWZ8Ps7DZc1+Bfvwqbeyq8fMBCcF/6AtP9SQTWCqvz+s8fZX6eP34+vz7K/Kb+sOzMSne7
MSCTx8eyC03UePbv7E3nMsHM/+IF/fqWzQ/lmEBKcEBjf/4V3yCbgMg0LwjvmxKNxKx2tfTkLx7j
93fl19fj2EIaHJQcn7b+8+sZesPI4zIL7+sPRhgjKRTlps73wxtDj7dwllAsQ8zxzz2DRaQG3ubP
385fl/vvrxHcl8kmZ1nkRf388Hpp5LmCm3vfpY+jWd2H+GgKmbz3yD7+/JHkvJz/yyv94aF+2TAa
FREn0HPpYWQ80aa7ik12V230I0acw58/1j/95H54qF82wqbGI5gRvHkv7W5fhxi1wdP9+UP8+uXl
jXOEZdm6Y0MjYf/7+Y0TditbgkZ5NegPXUCWVhSuYxIklETGkf/V3vd/2TuP5kaONA3/lYm9l6K8
OewFBUcDkk0A7S4VbHV3ee/r1++TVM8uUeAA26PTRmxMaIykUSKz0nzmNeeHS3wfhHy4aDULfubp
cHVtaMWoqf4e/voqFvIMaDZqy8tzem8Qzi2MAtVRuGPFlf/mbLXBZDkyHL19Tj9UUreTER3Dvr+y
5c8/jiWeW+QJdBhusjMbJaKbRZtchXrQGNEBOVbYV5YHm/byZN4dhjiRiEB3iBlne0AexkorbIMc
GwgYYm3IjlnIY14e5L0VcwxULAhOGcWazaV2Emo06HBwbipYfA9CHBoJ1s3lUd6ZCmAZJBg0+TUE
nj0UaTmZE33FcI8HNP1Mxa10HCkvj6Ge3wTWySCzqTRlCjkMYNt+uXs8aFtVXzifukdtCb92++35
aXLHpbzEN+NWv0OHKd+rd+Piw+Xf8O48ibRkGTgK0iKznxBXZh6ATAn36EwCVYvzBx9bsL83xuzc
BnUSoltc8sWAb8FUXlX97d8bQTs9RWM0SujIFeG+R29gFQDTaFCXXP47g6A+ZTqayU0329193eW9
nbbhPourLfWMKci2f2+E2UPbDFGeDmPHCFxwNUrPQXZloV5DxNMXgS0HXeWfk5jHJFbrRNQAw321
VjfD2twAa1kcUpdqxQ/MDazn8Pj0p7Xplw/ISn9DHMl7tl394d+YJ1U/Kv1CSGeuRYY0B2gZeQr3
bdze+FO8FMCbvzXE68v45l71wzKXgnAM986jbcMyzqT15QHU86iIldShnbMXuL4VcU+9GUEvCytC
zprD+y1Ztpt0C9d7k+/infHgHazVn19ut9aS72g+J7t4rW7zdbUJVuPi++Xf8e4BfvMzZrsySKPa
D2Ml3NvmHh1Gwljjyr5/Fcg52zNvhphtS0ADU59htrenWbPxbsGWxCtw2aCk/RW+Aotxma2SVQEV
dgm0OkVy8pE64JXL8t15grYxiQFE5Dab59RE1Eh7I9zT2tn0LcKnEty1H5cXU/xDzmYKfxH1HSqi
QnLv5Js2BSUGOo3hHvSzp0UuxJ2xxboJiarLA707mzcDzTaPkklOn3csqY1uh2YXi/TqEO9uUFUl
19H5A1rm7FIcUPuaNF7G/e5bepuslTvlE+IP3dZalcvJpW6yhO/uomR9R0fUbRft4kO/DW7lu+2/
8cYQ0NtUuBS4R/O0lfoYMcGURns9rx+0KH0YlGvCXEJCcfblkNJU4JayqIZClHP65cy8DafIiuu9
Tzn7R01nZa9EyKxRvtXwMDX0fkDNyZh+4lqQfB4no3mpYy05Fuhw7UxtUJ9DeMS3lTbSP6hGSaOd
FnXen+ipl9yOU47ocxo16KtgME6/Txn/7MwUAoNZJMGulw2Mr8dJ0VD3t7kXaNB1Eg7Naq0fEriT
MbVfKfsAS0LeqThjYWNUTRo06xR20CJOCqwkShQ/heJaPWA1GyoZbpUDPPtGm/Rn0EJ0YWqUw9A6
hke0Gho8aRd2UoHlUPvOg7ZVqT0w0BjJHArXg+EBngCMDkVNyT+PcEFy/qtpgY1JpRHV6aG2f17e
1K/Bwsnx4ciAHtEVm5qBbs7rLSNFbmzZe+fQItgEitCM8npXOx4onTpp8YYa8SSEV4k4w2JqyV3d
tqxhk0/4r7UYb3jtx8u/6CxjwN2P4pRtAc7QEb6cXRqA3IosxLhjrxrew1g857rx00nGRR888Dr9
7qumKAbpiWJYqogO7Nk1CZAhDvoBfBg558JS6DZUV64nXURKJwusomyIlJNKlQQ9z7mAmlyA4Ehz
PTzYuLxALWuS4otp99r3fPSa2rX1TH6WtEpCjWCgB7EwE8O6raIg+pmGsf9Ef5ggT6UPDCxXGpPq
2PpdHbkhUPOPuKGS+4KOz7976FI8SUhY/GwAU31X66n9OqZq7wAN7jRQcsaA90va2kW5kqc2QzM5
MuJns3SMcqHkGpLItTL4d76hph/s2BmAmdoACK2opE1tBFqGM7WHOvmiiots51dZQ8clVTCkG0IS
c1rDCe2Sy3vhNT08XTxqkQixaoZJlYka4+kVAVSuDpqyCw+SXYw72cYdDr9dpDf8RLT0ehwRTXoj
t7aXy27j+dqzn/l/+j2dexSF8s3ln6OeKpmC1+dqdijRkyoZloIC7OznoD7dwp6OD7GMWynAVx/1
Xs/eSqMMALNR/Dvq8UDcFEvbV0UBVnXU8qMmQ95ZoPhbr+rS7h4qwxtuvbqQ3SlPpL1T+MHaseOM
wmBv7ZHCRittzHca4NW1jEHOOhmN8ZY7Mscvqp12tIqhUvWwXfWo0VaX52ic1R9I1UWLwnY0ocJn
zt7TvpH9ymkU+eBYibiWkK762dmdT/MuV9S7MBdI1EIQABS4YShENPqHXhujDmfBJnv0Sb8PqHRV
Ly1U0yd6l8FHXjrlUCOHly5GaD5IcOZ98dSkKe/0SJCCC1nR5cphjPrygxFi0rSwUtyPEaemszCV
ngebCne7HwhVDJ/xbq8sqHZZ+KPLUZmk+41jCp4JeCk9SiaddRhlEt1bzoD/o/By55MUR85TQDuB
7nbUoWzXpVb8We3C8s9xkOABK8CxP5bUVPe9FDU7NW5bfdHhPoekVGzBsb68yOdFHm5dh7uAZg+3
Hdv7dCN1CNGCGY6cQ2yOzbouy3oF2wGdf8wCpV2LSvYjkZJ0lwbRtKs13oGiTp1Pl3/FWUCDpJ9G
HUMlPLI07sDTHzHhuOS1ehcf6jZytjxXxrLJLOvp8ijKO8OgvUtAQ52Qf5/nYLKvoM4QptkBkVRl
UfatCRpQ6paFL29jJo10F06pvrnxoITwbDfDY5/i4BDSvw0XSAI+YcNzraD3zo9yqEfpzNyggK3O
agVC2B1d7z47ZL1tryugDKsJAcEr3/k8nqNrArqB24vSCk/NLFVPY3AgplLkhySt6rvAlL0HW4IV
ZoukHdzeHnRAeq/4qKLDOOeFlUKA21A33FYHizO2oDJKbcog2alo5iG/tYXloy2nNH62a1yqUKCA
jyFozW2dBdtO6oq7xgADa2PhBZEQGBeRBo18oLBXovuz8E3MjVdaoYxtUouYbR/f9pGAq8v80Je+
v6zBNbu1jpw8CK7gysV7du8yFItHSY9dRE9jdu82E9tUL6f8YJtNdOfg2LeyChk+ZKRR1E4yWKtd
Eh8cJMncAlGYm8tb+GyziOEdmW4UAp/0IGZRuWkmuSegVgcCU8kdzMF7kIOwvdKWQhplFikwDO0N
EY2YqCC/lp7eZKdFEcp14TTloZjawO3RMAWvPTXTCtxSsFFTNB9125Cf/dQzBeFnV2mR4naKLm1V
tKFuYexDkB1i5TZpIKlOSCr8DCUcmeOpRJyHKBopDgRQkJX01fVQZMPy8jqJL37yWpNZs9Gp8SkW
O+tVy+XNBCQJQmQWCpnYoRXWvxXNYRk6rVEb+4ZmMViG5sqinWX0r0Pafw2L193s0wSaF/BWT+Uh
lgwUz0MEo2wAcoBuB9ZIai1E5kLS3ThRrmz/9yZr6YQkQgOeMtwsTm1Up1OxfKsOTpyCm/YaDPPq
aUpWeoUuQCzr2G/banFl1He2ImtL0Y/mG7OdPxwAP3XUWrXqENU5OMMhpIM/YtV9+UOeH23SadJP
Bwc9Ildzdm3h46I3BZvr4A/4glhD8A2yNJF/H3u/vWU0IOWo2/MICUiFmO+bLdP6dVeYgaEdfORt
SaQi0MdVPW1GCRkvpJFVDCE1/8qmUcSuON2obFEKQXS/FYVEe3Z1qb7dyng5SocIaegV+nY3dQcZ
EDmtpdn0t41j32GWeYAPtW48wI9DZzw3Hlg9Lw6uxFvnH5TsmqK4Ko4OkaW4FN4sQKXVeqiZg3QI
GhpbSmT9HHBkvbLKYi/O5ku3kT1jKBiP0607HSTR4EE3uCwfKwu9RFPNkSBU/XCp5SipdJHnX7mv
z+N24ptXSADRDWJQ2mxAe9RBTRqNdahD82teahvfq8Cs6sGHwdsbYL1qqk4ZHqYhyHIUDVSIb+WV
o3I+aTxcOKCCRkVZaB7IUpYizdRM66DhquziUDTdjoQndAXyEYliOPaXD827qbQJaYosDxAEPKLT
VU4zni9eS/sQhEKGMJhU9UuGr8NTDRcZ4VBaOs/6OOGUmGgDvFxJzftgjQaf/r3h3f/tciqvMmL7
OAEARTIUc7bJUc4dQAkWzsEcQge6pQRbJlF+Xp60cf5o0cxWAVOYQr2ft/l00mMlV4iO6+kxRM2T
LL1DrhikWrMtKgj/roFf14084sG2afRW7924tKArpHWW00sN8SGoUrv7JhcOXrl6EAz+0tZ7J3GL
UKXXRbr6KCdCPRoJos9TiiT6wmgLatyBYvgSSqCe/URCln0qggoBCXojlbPs1QFRdqjuTxGJyCOW
mCDqmmRsSXqlsLtRISrWC1SHpI+kzWrmRmHtfAl1CQKIo0DxFZKjRboEKiw969WkHnNnSqkxORkm
zHXgYRfVwvgChylHeCvUUYgdaRE7zuOoltGA4IcpmW5Q5M+JXMrfLy/5O/vMwtGJzYRxic6iz5Y8
0DqzBoZVHH3HaNdIbhWuAyYcugsnEWqng10kXjpbK4pujW7s1n5UxEdEw6619cQpPr1WbEouHHH6
lGi+WfMguixSq8Bb8ihbCXoBJlRDUBzVtcvkLCOlbUi2bSI5pwAzmMdFslHLeCl40bH3rWhbhjK4
YeRyqNdEMVVCL956dlivwlYKUN7orQUbrV5eXvTzy8TmsaGEDTRJ4VfMLrTcS0x9ys3wKDuVs6OZ
PRz7oZIf0tw5aONQVVde4HfGo2bugILioSJHEy/Ym2ehwOIjxqsjPOJwjzNB4HfbSRUvkSEPa8MP
rnXjzgEWvMOyTSLEVSlgXLPbgrReGtDojY5DnjbbsUZooEVQcmVoJnIuGWj1ceo5fA5u4YPpJOvc
s9Et8yCt6DZU2gFfy30/NPVN4PvBMiJpuNIHOw/1xC/kHieTIm+bL0mGSVlLNSw62gqfwKgc4FQM
7xLq6dsmxvli6NrymIVXy/Lv7HO6rIA6RbIMcm52sculUUbIkkdHylRYWRBkrqkmXmv4v/NoghC1
qYOTARB3zbtTZiAPemebgAngWG9MuVHWdEnHtUFRduO3cFeLTqDyY7O6H402vjX8yFpmgayh89Co
V3a8+OCzw01dGPAG5X8wN9bslikBLKMumMXHMHUeh3j8adr5wcS8zcNAFp/5b5cP2HnISRwI5RFU
LSVt8snTDW9TCLHCPI+P/WQUd6bkG8+YKH6mbKlcmdh5Mgn8kdTVRvaCrFyfHeXG94w0rdXsiBb+
19iXmyf4PwlG0jqqSUrdrxRP62/SRsHlE62cK/HeO/MkY6AWYDsKhjcCIvz2YMOLRRCSTufRQuXn
Nq0o+xWyiW4RdPgrd4gmn8e5DuKelNGBqoAXsMTj/eYWMQs1jyY4NkdsSoNiKwvVHRlymeC81emq
0CU0x3OElr5Oxgjtx5MoQy7KNspfsjwRvFMP7UbUrjuYeQUEHejuRW7sFbv0n0ZFmvwVesDqWjNz
GKa4uFWHXpXyVSe3gYaBT5Y8gKHX7aVamfKL0vX6TzwVjC3c7QpHeL8NXobYazDGlS1yWiulGoZ3
c5t5nGUigqUPDf2Lk7djC2EN7F9PVvzNVludZkgb6k9DO+rfMj+GbjhyQFepqVUVMghWjyZH5qAW
UWfjsxfw9y06UvxnJ4u0Q0Ka0S6cxCuPtS/jFs1xXAYCx3YrF5mELAxTq1FGMjp8FY0CCTJskax9
naNMhKCEYUPFqAXZtlU9bYeQFdwVgxLEdiz4DAvRVqByRQXvxmpbLCWobh7yUvJ+kgDD7wuHVrZQ
SZC6z5PS0nOaDIj8bd7KE/g5a0ghjef8GRnIDChrWUAL5BYfPHwsi75w/bwJWlceoTYtpmYMCDDz
3to4Es0mvgItARTmxumx8mPpS2k3cuNmutK1AIhKzUGayIDp0OeRSnfFwHd+Sb8tUJG2Qut8SQkK
mYrMKz5NhgffZOxIMNEqSzzzCfNseiRFHakqlosyNFx8sGN0XuAiwQkJTBi/XlchZ9W2EK1bdUjQ
w+kUSXgv0YJZNH053nmZ73wLKeJ+82D97MbRD9D4d6ocASgJahcMpBSL5ThTvXDZ4nB7g8USzrpd
qodH3ggVbiT8NPI1q9MeHILLbGFBvfCWbIzsC0oP0brJqVDLw1BjRe1gultJ4WFCEtH1jXBYqhOy
g+4QeHCV1H544PDJxaNZx5W2sKj+Z8swt2K8FdIqfHZo6e1VOYiaJch4/zaYsnQH1Gl8iSihmsgW
IQS/jYx2khe1hDY3luh449RQxn7YRopM2UBN/VA5mCgvZNsPPjQcvC9t7FlfitYun6RmTH60bZLc
V7oZAhP29fxukEvVWUpm7X8rm9rHbTJAzh9BBvlpAtQMdboOj3qvxxslKfEbrZCC4RDgdIu/tt7e
lciVbuyyCHD3RLoNh5UJMq1b1sX4MR/J5lmiGNVMnBRxMPFVXAJGZ6SPMxDXfIrqAlM2WMRfy7py
Kt7+sHouq8pCuagmSF9MXmfsnAZHUoRGp2Bd6KaEHXWjr6qxiY+jqncPmMaiBy1lflM8hsqE9KkB
tIwRzD78mkm2+ehPmf8tC82Wsy+ZWnKbxKH40M5jl9nmZ49uOAoRCDZShEBo8StdVHL2yYaT0Js+
EqJVkpgOpSwlL5eeFGOXjs/l+L20neauGyJ1a9c9yzDikhXXsb9E019GtUw2vwfoKaKSlrfaJ1mb
+kc+BzvPp+hmrAY4fsEC1WvtY8hfw1cJAR/bRSaoPUwDYf4h7idY3XXjTN8xtlUeWxtuna86OaZi
ZlHssdCxDrJXT98wsNDpsqmK4TZZl2xG34Lzo2sZJdqymH52hrmoU+mhi5wbZILHLV5s9XeTXsVS
T4U7A2iAT74em6XLxlYxfm9sbSf5ZDbgx73yNo31BqEzP0RIoLEVdG3QL8I7RrVH+afald4T0Vq/
9z1p/Jgq5XjrZETrSCp5JuEk9TnKSEGJ6pftTCxf2eoeS86tX+TqgLqXoqFLMHgJDuNIjZfygvgF
zjK6jfgKoKuuwiQxuuhDZsfhvdwjb4y6rImlT2g3+qdKwZjzSvnmPBB0DISnoQ+qMHDAYJ6+ak3U
SEoZj+XRM+v01scW0c1tG8EqhwZ6lEjOskUPcyvUIq69qOLBPA2K8HeiV05NgzwA6evToavB1DAp
SdpjTHKNzinP7jbQM38Vt6qBWURu2RgBYUka45s08qQVfTRi3KqlhZtkdf1YQyrdqXqEOEFvUGqC
Yjq98NbVN6NVI7ua9YqvL6itVvkmSY3m0eGatpYsCLxWqF/hEQMFoRSgEn/WihUmWEAj1LsJ7MHE
oK9DTd5VB6rIiwZJqA+tiVfRlcLKOSCNVac8TUYEoJcEdJYr6HocqU6rVEdVLXAajEbzQ9/oLynu
eA+GU8qrvMozV4Oju4m0vllWmCS7fWolK+IRzoEJsbctG+1e7zueT6SHtkVtwZe1fPVBseRuUwCc
xywmUle9Ptk3MLxRX9Bz/1anvnwlHjyPyEStRnNgnqBuSl/u9JtGvHLD6BjVEU8YBLHG3MFQXWrd
FjfkKysnQsvZ9nkz1FmQ66i5DGYTqeARzeqVBr126UyTc2WXvjMhTVQSabqhwgey5nRCg6wHYyYb
2dGTipe+c9pH37YhoUqS8fNy0P7OfAQFDne4V6DyvAVUAItH2sbMj1WDbOlAeXdhxHpypQDwzihE
sCIhIpil5jvLREIvskuz84tjMPDENYlH7GQqv0tjwKHHNICbUKHgBuOEn67aKEseHequ/BjzUrh5
q4du0QC6uLxir0nc2y3ACCyWjjIbrR4ILbOzM+WNgfWG133MF1+X+H4vkBpxLbdY/AxWiNH83eFm
a2eaBZ5hJsPJLlRSl1DNRV1lxV3OWNHqFiug9eUZigRmPkEK+gAlTPYFl+XpOhIIgKWBw/fRLJzH
RiMy14oIZbb2h1TnV0qu850hFvPtWOK6fpPfCEZ7repS97FL73UDIZzD5bm8op8uTWZWhlGVniri
wPLdOQv4+otm2a665c03ONsLdMjd58DdcLUt1TUCGEt5cYWgMS8JkL1hfUCayD0rw0ua45OgguRm
pmrDMS4zWUHYMR8p82GZpLjQqutbJS6AlBVZ1MirOEdRHzDZaAVAifAtWpEzGI+JXE/ZlSRWmT3B
r7+L+4VYmEaldYbslKsw8NDWGo9eGg6fW6Vp0b0hlbWkYLppS7SOoXt7z1YeanRxHKEVoOIVKNX9
I4LL5rp1quoRIbEPvVIn981Y4a1dyv4y1OP4+fI3nO2R158KEVZ0mBQYE69Wk2/2yER+SVRnDkdn
sqQl/mMgSgZSy8ujzHY9R1mhMCnQkg5sPyx4T3dirXealHatdRyJtSHlS7IbF+jrxZTdtp7ZF38d
7N+yOvnf+Zj8X+O4ig7DBYprXglT7+wfu5cqfMle/nFTnxl8i3/CL7KrbmJiogsen020QvPrn1Rt
5Dn/4E+JWi5vJc0LPugvsitMbfJ9mpJ0T2DfaALU8Yupreh/gBWh7k71nUowSLDfobrOKmx/lRMB
5yGkBrWRHuDpnlGkOMsHzxieYqmiLiMpX7HI0N0oozhQZtnk0glNfy8CYUx6UJgtE7VxcpXXds6b
01DUtpVpmdI/TV3brUM5m/BrTNMr9/Ic3ySG0bCBMWg4KDpAMnEo3wxDTyDpU1XpniolyO6DKN1O
ARK3yaSry0gaOnS2VH8X9/ENjo57MymudiDPFpe+CCVbYHoa7qzm/DnPbawGp2msnuy86bY6zZl1
XxjGWsbh2jVrI75NUxlFncCHh1t26o2Ekyx1MQctHaVCKMSsxjuqWPFOEbg+vyv8b5rZBVdWao4Q
wmAefXKDXjsQXITb5wghjFP1iEwje4q0LBDiEGTJmS9t+iw1KPlPHcBi1IVcRyuR7h0CjO6KL0oQ
RGR/0/cG+6M/M7XRHiK5Ihf0kmEX8CxuE9Vq1w2sSRRz7Ai9JKfY6nL71Jtj/1nBWmpBz5RSQ610
bgyx9is6lfs3B/Ppr1fyLW/3fBOwtUV6SI+KaTpzInKWYo/ZaXryZDixfltmiPVYkyGSRL92MTID
1KdX/YPupaA1M6FR5STXICmzh4pxuYzRYlBMYPXE+bMzltdmT3c4ivEDbNS7JDE+RdQ6VsgUtevR
QsrRV1yEea8Bls7nLkiIDn9ofDyVxtXpAWhkp0aOJvWfeovqGYZznxLUldwgwkUdKyEH/fVgb3lG
BHE6rpcS0PO/Xoh/6aE8hxO9QpZolqDxyz1Hx2p2BjPFyTPs2p1HC0j3xvIl7HHKyQIhG/Yr28MD
Vhn3uh9htDmioJlNC8SdvLXSqtMyp0J9F2Msu7a7ZPwQV/Y2CNONCr5nmTTK5wZnzUZfVNbk/B4i
W/xqYBAU8RCwEJHiLD6OG73oB0l1Hiv8hPej0XerZiy9awGMWP83gR1AK9AWgiKP2B5A3jnuRB2w
9iFZnx7DKL0Z/FbaUMfRb+0U9fAYGrvSVMOLVujfwhZRtQmTBKDT1pXLeM7SEb+CoW2EQkT/FNm9
010ixai5dfmkPmaaJ6P71SGANSRfOgAoT41X6BXgv1i5V9NIx9tS7r4ZBlCwZVvgG0O5Ns6/GAjB
1/BS3CaWnXZlG0jJZkZVo6AT6d0W8LR4S5DZnNpK+3HlgJ/dsSYYDx0PLIUEEKKvCIre3PLorJkY
vzjyY5Aa91RY/S81OS3myfprK2XskHWCu7aLyjrfWaFuUVkaOoriHVIoaz2I6R1Svf1q9Ca2BLQA
AOZC5thlnjxtrvzWWYDGUtMIoXZgAPqBxv0K03/zW5Gsj+kFdM0jZJbyGSRDs+lLz8KRM1bWEhLH
1aLDaDAbi+GY5mgNe6mC/UHY2Vy1ZdTVmLhi8bQoYJQ8UuUt1wGWk93/h3WY4N18/8//IIt588WE
B94vbzthsvef//H0kry0J5Il4u//FcVp+h9v3eZErPaXRx1v+x9kRuiY0DfEAVnIAvyK4uw/QOrT
QedlIwYxdDK3X0Gc+oeDlT1/WrFEr5W/4XeCuNMHRux9wWongCSpBy33mim92VcdTZ40z63x3gkx
vgW/VS8CHcf0QQmx1y7oZxXauALjla7erM87zyvL8eYGEwNT2RFBAyA9pjkfWC780YmVvrq3gykG
qx6ZVHjUbKsMkn/lnjpNoX4NhXiWhfoGaMr5I9olZTC2fVbd55QaCRc6cz2g8XhlQq+aIf9zJ78O
o+J6ZfJiwX47Y8qEPh04OSnbe9tEd1+uUAxFrD45WqPZ3TahjOc0ME51xdVsrxo1QtB6wJsvcfnR
/Us4BGCd9do0l5NaVhtpUrHJMxX0PBYqzSdMPavcWvi0WL4XDk7xtt62CCyO41HpxvoTvIH+e0fl
74sl4TIAphTD13CIuoeuknJ/4SDa8RylqnrU27780viKdecHwzcD2egPVYaZuNoN+IyP0KaRVdbS
4aszIcZ45Vl/51togNaof4K6Fjjb0zsX7wji6l5u6GIQ4XHzp0uvpWN4eXOd3pavn0LkzGwv/gAP
MosdzIgKTt3b9b0xBR+7cqm1D0HZFxtkWK4ha17Bh7PPDhiErIREAaCBLTb6mxNUt/4QGoVX33tj
uEaq1IUvhfocApv4grfYB6wL1Vg4wNlx5XERHF23Ha4DKPDZTYsF4pPaviAueEPI8oMgZxX09gbI
glYPSNM9GLXjIu7sBrjsGelHGnJLiKiLfurcXrtXqqcuvKU/WtTIPUaLQP6qh5+i7rbOqde7NLjp
mcorP1ZXkVYBqm+R4o8WKGMJp+rB/FR7j1FOgBQ3ruPdR9MEJv3DaP7wGsyGo7s+fEYDbJ0otx6K
2gU+ztbo9siAIvymkoj05oulJY92oW6z9rmKquXl76iJ+PZscQ1yWKHnJPCfp4vbhhkBRq3U93kQ
Khv+59pEWGKNn9KPkGIS9BslvFcDbHdSHJM3QdMFByWOH0LszNYGVn7LNPDMOzQq6aV7Mlq87Wcy
5HWn/+gUpXKTSJ+WaZdVHyLEzJ+8KC9QO5zuBilMVk2gaa5SYxJl98p3vOwarOWM7s6BRrsz9Ron
J6nEy7FMsr0WmwVCjCEGRyhSEmkWV1MtHoPztXBIt4iFqavNseI0LeQias3m3kDWX5gfh2vuovF2
KibD1TOt+4nsL9e3hXtKhHHUZ7/OiKY0FOL93gEDIDpmoRKhp121nitRg18ocue4Gc4mrsdFsx28
mn9yG6crmiTXPuYsqfjrVAoKGlkNMT0gwtOPKbWBETSW0tyjg0udoPFLt/Ydc9MUyE3Wdp9tEnuM
73p7wNBPaT9hiTleiaPeeXUIoLimeXCoqc2VPPpMRx8XetS9hKDcwnMkpPDjydggNW5euYPeHYpn
FcSEkH+aEyczPShLWIztvVNWKvS5UVmlaix/CdouuHJMZlX5v1bWAvRG24wuA7n46crKSmPX4Err
ezSfmwfMX+wlcaL2oe+a/k4AnBdxMNmYClTxfaBA9ivVql4bUj5uraA0Hsc2N9dqg0dslaTqlX7n
DJsnfh35EK+iCLGFls6sNeFbOU1oWynv/cpTV3WA7iudjCDB5LuwcZjRkOykxeM6jfbZK8H4aH2E
8VfW94hVT+bGTPppK0mYkiRTJz/4xqhe+VbnUZAgQUAHItWmiKHPEhnd87EaHLXiPh+a/DlFrW8V
xENya05VtiEDjm+iejLvFa35vbYNa6MTALEbRbwATm1e0Cp9+KAWoTgCpbW9AluMo04LFePyPSq+
/8k1SiYjqJ/8CzdYctTT/VF0TtGVQ6TfpXI1rHHzZe2tq/oUZ6+ubmkO9zTlM11c17PL2vRlc0rG
brpLR2WjFVW1BVMCt0SxyiU2fOvXOf1/CZlcg+/3r2vITy9F+/KPhx/9P8SD9+PlNO3g//or7TCc
P/jcDi1u4iwyBjb1r7RDl/9A64w2lpC20EEl/3faIQmZT84oKYY4tmgbCAL7P4U+FeUPUMx8ZJAD
QBA1vvCrNzmu4E9/bTcMxf9lhed0U8I8okgNrQPs/euumQvj9TxM0oCc4n0NfjpCdKCRfiJOr27f
LM6vYd/W8U5DiNdhgPVT91ZokJsw5U/3fupNuZRw0dxj05oIMvO01CFMPlRFln3yJUX/lDeSCh04
lT+VgWlegf2ezxJlVGDfNGYJY9BfOx0eT4GqNjKDqoA8NRslttNlOvTPl+f43iCvEAAaRBCf5xlO
IFtNkit+sIP9x8s+IsWcqDidXB7l9EUTKym0r0S6RiWC/xS/4k2kK02j7zljGOxkQFYAo7J0NdkT
PAMbB63LQ703IQsaikwfw7KR8zwdKm5LtnWFDHg0Ru2fTm5L3FoVec3vD0OVE+Ewnea8o84+ThPY
xui0zGhA9p7IO0Uw2YivkfzmjAexcKIiKDQURNNGnqUIYVfnWN7Jwc538gI+dE7TXJMFBl390SPU
vaxq015pbWuv+zHIl90w5asqNZ3f34sUtEU9VwiWaHMkApBU3ZN6O6DmZrW3gQ1jup2s5OvlRT19
Bl63Cd0Tmqpwk6kOauKvv9kmzpil3gDqalfG2HXDBVk4ZvHBKGwE2tTB/P2dgvwK+4SrikLJnMTR
suaUWs1gF6LsvmkjDRfFGonSy3N6Z+sjiifzgIoiHJM7nZNXhZ2pplW006bB2wwOzgllOv7oZe8a
jP5s5+s0+1ChFPIM6FSJws/b1UvjSgGCF+Fvl8UerCs2z9ZzauXKjXH2kXQ2Aq0DW+cdEI/A6TDQ
PdPYtgpujAk7INNP4+/wX5qF2aY2DinRNZTS+bRgjtHN4gOJws98vJGeTQ/0Mtx5U4iNbJSjVaLB
3rv8mc5HIQ+HrU9LEm68PRdfKRNKG3YEKHegf3gzRSgz5EV8TWPi/Dwj7AKYgbiZI01VaXY75Siy
6JWFB2Fh6giKDMCOsfoZvgN7dtZB46uP49R90Oyy/ll0Vf7oqci051M+rn93uuC9OM0qMgDi9prt
ldBIxpwGZYAvhT5ipSd991Cs+t0DpjNB0eYlgLSY8GyngFDJ2zLkgDketnxeVoVLVHfKvznKbCp5
7Xt1oo3BrlFjxw1UHYF9DIqujHJ2jHlSxOEi7tDRWZxzcJxxsBNZydNdKqn60jf78Su4ZPoO4KGf
Ln+b94cCkqcT3EMnF3/9zS0o53aPSL4MPjxVzL2mBZ23UMu++RjD7LxGlRDXz//E91y56Nfy7It6
F3hwlKdPB5twdx9zq8h3Kf5SA8n3TTnouGo2o0uG72IiMS3srO+uhFbnx41hkZHnUItbZA6k1OJx
6BoQy5h1QGbU0hAK+RjHv/3RGMUiECSQ5WzPAzg7QDlXUox8V4ILKNxOldr0rpxqz3fHhg7yzeUP
985akiQJUSUI1uh7zdbSgipVd1Nc7KyacvnKK6fkYxKYLZ5j9mQ/+NZkfx+l1twNhRTWVwKS82uZ
YISYW4Y5B/h2PriPckquDVa5y5tGybCRTyx/kWRV9CUIEu1rkMhIJlye79lGJfKB8ct1BoSDYWfn
W4V5Vpd+Wu98zNIWiZz4T5MTRXAwFePx8lBn+4WhBKCBXBdOL+iG020qYRdomUXe7EhW1Z86TLSH
AjmA6MoivjMj4hvROqfELMCxp8P0I9AJJUu63dQq3R0w9HSdtrV/g/eO9/nyjM6+F5EH2QkhHWcc
0a/Z4uVOjEgr5TTsc9J6mfCRbvuhhKlsS81WpyxzJYJ7Z2oU/si+CFjpL8+J6TBn0KFw6va/ODuv
JblxbF0/ESPozW26MqqibMv0DUPdkkiQoPd8+vNBs+NsJZO7GDVzM0Y9QgKEWeY3z5rJhJTcxqlo
ivE4VZO3c7hvzoGaGo4OVJOUstq6fsXWayYdIaFnoiHj+6jLFCdVgIqT441hsTSlOODhhpIJei/P
L68qxY/1haYGB9HM+VNq/u5qpziVZksbGPfbesCU+v3kTVTGKRE6GI0FhaphKLH/w1RD0n6Kg8a0
4aIVylI9rQI8olK4vXj0GDl8uCVadFd52UK60Y85xGcIgL1FJGrZo6490N4Gv+SgWVYecgvJiJPT
D5hUu4VGfDyDALnPqgj7KkAOIBFQzWooHdZV3Z76SRjTydZHXyD+ADj87yZd8hln03z5IgtT4FvV
C7IxU1St+6aIWpFKOB64cn00RB+g51ThPHdpBqyYv4tsGJUXi2lH7xKsN4K3GfTsX07bGCCOAqkl
T0WJhtiDWQR9977H2gVZRUc5i9u1K/V7q8v17JTaffs1zhfPO+WUnuIn348kYjOThUaEC9dJOUy5
/vAkDFk96fokP3ed11hnNPET8cmdYSwZJVfU98mapRkmWVuJt0jqTvNZFIv/d0s8/0WjKSXvlgDn
vgsolTK+U96p/ReZ1Zn2NKVT6j1MfoTM6hkmQWS8T0fDqQ9ljgrK28UeNNxUjcD7blEY9U9JDv/i
oSxaRYSZsKu9r/G1Wg61FCWwSkSvPGzXAhuvNTvFcbhoxtS/RKY2fdSGyZCnSq/Tr02XVwlKhF5e
nlu7wsrL6i07P8VBJL5XieIg1ADLk2NHCv2gdXGWnoy21XHmnXLki/Isav+JRtP90I0TGRnndwDv
09llcq4qO/g5YGe3oPEkB3EUHVf0XZREM65/robhj1YMznjJFg+7bwz6OJjnhAgRt2xLc7sjTti9
90/iSNh/Wub1cXoopFP7GEsuFu5wWlD+4y5++4/blJjBQbWT/cVuxzgDwCLMCboKkK+/J/Kg5Cca
3qN5rwncFu9kpOPaOg1J5UG+cpP+skx2hnujk0r9IQL+EFxAjI0GxH4aGJD/UytbCHqSenpEM6h1
H7LOQqjk4Ei/tw8CS5XxVHS1hexApmu4/i0Q345t1mXdGxf5NoAOsmlQ6JuNGnfcEU3ai8isRpyp
vVfjYxugfNceZtx8ijc++AgWXgNGRV8C27g3TVtIRGtdrTN+jLCMigpN9TSpnvtJYqxbtui1nfO2
jsyHDjF9cedgIK59d4e8xMAKA8zhVJp6Ke+GVsD/8WLpvqd8k/jJESI47k1uVMfOgxskZnzxZIVP
2NLD03wQGf/nw5z6dHeWputjMPJjoj/Cd7Xdk6s6xYeZZyo6j71evXPjAkNkb6Sq9LZtmg5j+aEy
/a+xlFmOIzoliuLzYgxu9GMxuiL+OmPYMUL5kvFUIa6g50n/UC0ZYp/4sE1W+72StdN9yDjt85NW
8azcZR5Gb0/I1XS4E6bJFOEps6DP/2OYs7r7R48TRGCKi4esSqOzF0fHyfDwzPQ81PTBWu7axHLk
F1LuDDWBkQMA5K5u/D4P3sAftO4kttHI47v5zI1NkW0sP1a0XsASp11fvhvzNFjwH4T38B7xAyfA
cFsY2iNHK+gfXRkP4r6Jc8vBRT7xS8ynorH4d1qKZXo3N4WH/6rWlD6GZLooxp9zM5fDr0zM5vAh
yMq4C1NabGTKRDKA+RotMX/mJkSxjqvPWZZPALeiYcHoDSmdxxokbPOvLCe9eaeXeSFOOpsgPbdV
L4PHHGFcDhbGrB80kDreHX0Ba74z0j5HVyw1zB5vTbjpl66Vcfkrr/OoN44J13Pqn3I4MkF/RJTV
eopiz/7XWDwRfI8417CAW73uYY2myASWeClj9ttkorPuU4C0MxLDaelUxwqhF3mcIg+englf6esg
cb544sIDGQTOJslOmolrZNlOAUa/Kcjdk9cOwec8yX3uaAgEP4KgqEw6v9AB3wQ5TYXDVLo0J8sJ
g0kUFDVMVRJjCHQUL5cqOAZJ7vHZ4G8iplXo9q+ii5oFy2enNg69lZUS5bVU/M0rYDW4GDl1cazo
tD0mDYIXkHQtIU7m7OOsXo9Sh3EMpwHqHk7Yh7JHDPGT3SXJv3WO4RlewlxET7URFNycPnf7Cfux
Xg87p8A+1Mcpsj2xLqV+mv3Jro5eG1c/urGNjFOZ9wsd5XimhjVpie2+K6Z8ae4DBLHhukxanXWX
SCbBfNdES5A8NVMCkBL3QMOantLOi0lgSxjUp9xsDO3Bn8jOjnoDtfdYDC7qO0tXo9V4yOUUwGhM
UwNl4b5OufPc3HHe182UxsfY6IsPVUBYxmWuZzPQLl76U1k7rf2hL/y4eUe7lj71IkzXQ+ZhnMHT
N11bhkFlIezTNWPgnWxwavW9MEYjuhu9cjQfvSYZtPe5VSHMmNd69TcPifsukdRED4U5tsEhjSf8
lyWh298u0Wn+WMsxsg6taaXdjz7Ra3zO4sGjBZtIc7njfnHSY9dn2TAdrEz03TFaIqe4m2oTwnY5
JJF9lw1ELcdhKHXzwJ3dIwpp+GifWlMbJfeanzbJBXzP6J4wcpTIurR15+pvKGNh1xNolDEuDVi7
X/OAK+oD/zha1nbbfW4b0CTDYZjU85M0U4X7eJVpiHFN5WSeMuGwaxy7ybUPhVWjueTNc+V8rOMI
5jJCqy3XROsmVftmKmT1w1GxycMAAK04pCJJKYrAeINQaCpA3R2sa2t+NvQpLi8VDqrLXUSlFQvu
fEg5FrA/8mOeEqafmtGtsoeg05LPwsvRX7PAJn3EdE/4hxr2Znnn91HwQwgD7cC2QX2YbYE04KGp
lvg7rKq6uJ8JAzFdT+GXHKy4S/coUJshOAoIVIwBTFnrNrxVWBXQHO6a0ccV3hba1zpNGsRl53in
vLM5Ekh3OmrIUaEscZ3HuOaimLBe/xxU+XIsLcFuQvXxyDz3KkmbQ5Fi/xZ+shBeuh6qGMtpmH23
f15wEiX60/WvOijGR9HaxQ5Cdk0KQnGOiN6CFwS4DSrqGlyPa+4wxsIcnn2tRiGTMC0NF4RPH+EZ
xM96P4ECmyrP4cLDxME+VHFu/vTqpnhbN5nxviGC2uv/biSmKOpTEQ9QmqJAqf78j2JNhUytTi0D
y8OxhDYfjfajPYhop7KwNYpFGU1likosbvU9F7Fo3dIxyjLICKnUfrpkVBLPLydPGykprRn6XL8N
Njx/VZwUydT1M2zeZ3OkWiKoYtzpTVo/eBDtv/Ztm746JSVMd+jTuHSg0AVRW+uPtRvnIGm1Tl+e
xxQmc8qH4l3Q6iM0/+r02qmxafAwor5LefcGlT63XlEuiDw8wxYg88zb1jQUPlEkJ60evQg4z5Tv
eTfd5sEkmmBhOIbIiyOgcz2/2Msj6O9x8IxxbDA/p4bTijutw5n5YbH8qDq3A8z4dzLgMX6W9M72
YNYKEndV3ONrKtkoXg4ejhv5nj4x9drohfbs+o3/OCJZ9XbONRJRyA85GAoS5BN+icLeKQzdbtff
lGKwqVT2gG6soHpO4kRUV8roeYHTesaBBPGEkmfn5W96OwpgadWUwruHNun6NtDNaJ7c0o+eI/yO
L7NtJmeEdPb6iTf3G1RVmJsUuhTjHuDh9UeUAwUSqDPec1/C24hoXR0JdSCZF9LcOX83E1oNtSoJ
6a0cEPuevWdv7I3nWi/8t5SJip0a1+0oCmpKK1adCE7fql7ux1Ve28UYPFep5j3UPVh1vPq6nRvr
dtko+FOJVEKEUObXBd4Be2PbkE0cVkMyInudm+SCdq1NB1kH6edX7gTaKag1KXVQB4DBWqbKGzyA
WcD4Qk3GevO2oGufP1NotXee1ZulU7Ulbiw8qZR8vnKQ/PPCWhYzS7rW4AEnoL7UcET/LrBN3nnm
bk/t9SirbYBBdx33AWGClevf0HWZzqYtgvtcK6NPKfQyXpl03OlS3oy5WsHVicU/Kg8SLU/CzhyQ
ISm0s9H+1DzkMqHqLJfWj7udEbc2CC0oKvMIUQEyUWv9x+WfTZ0vVAIRIpkp+6OZjfkjzERT3I/O
nPz76g2CkRDHC+kGCwa6+jF/DDabY6oheJWEIveMECBh5hHlYxnw8jAbqwhgRt0S8NqAqa8eUPRh
hG+IIQmLBL91EKElyaNRvO2XPALCB+Iahb7R2jnQGyupYDq0y2EPER6sRqXQlzUlugqhV0TFQ+MU
4oy6q3fCVGgvgr2JECjrEnjRSbH5aBR3r9eRDoZhVN2ShAFZ0aHRkPSY4RmJQ75E5rExS7HDA785
cQxI2AOVDgFRxWu8HtCLEbN1SjMJp9zyvsa+Y3zLAnvPkGVzFNrmKCFYXCBrsrleT301WV4SGgDo
23vNqdzobTAvevLaC4TpqBo8fsfUhulNXU9ncO0BE4lOhDXqUw+mbJczBgJ7upFbG4KH0QdthccH
7L/rUaquTbS5bEUIgCi+D8CEHNwpLZ496e6FOFsbgu2AaoTCBNAIuh5KNjMFvHEUoaM3HzoZkAcW
GSK3dv+NXvvXl4/X5rzYdzCTOVtkUNeDpWXiNcBuRFi00n6rx2P979JOzdGazb1uydaOIG7jvlcy
yTQor4cqZCFLq5OkF4aFr2vXDFH7WQswjf/08pw2ByJ9ogXLtUG/5HogaQtRWJ0twigqUDNyNc/9
bOlj8EpbO3U98OBa6jEmIUQHcDUOab9daGmKbmcGPnp2p+5ULpV8pSsc4yh7SOyVEasEvrb2RF3q
IjKXng3hJRjbxYlhwjb1k4+vXTVa3WjwYC2sq6+ktuUf9zmSzjPlkjoL/WaanmQ96E+5m8kd+PHt
fiM8BY0EkxVdesCm16PQvkHzlOJJ2MYy/bag735x+hIwktQgUbw8o72xVC7xx4xSX/rogi1ZOAhz
eQ8c0T6VrT6eqRfvMcRvt5zLXkNqX1HLkHJaDdXTr4jiaRJhl1vRZ6lFxoWWnPfa5A7ZAVUVIC3m
QbxJfnK3suxG5Gk4ZKL1zoY7BvA8AEINxyBbfGsn3tycFJ8KVKgDlGF9N+hIPnlOb3HnjSMFaurX
x85AXe3lr6RuzquECvIB4gj0oNV/4GG6/kqmyi+cnmshGsREbRLUQU307CgLGL986v0xfUo1rOdt
u5zay2Tku4DsjY0CpQU8FEoMxKHB6utBuqpLe67T0Gtp+lFBXDC56Mu0/GLEwNNPL09Y/W03E4ZG
rrIsnhN9FYvaMaTkRGvS0O6t9kJRjqKKW3VHpYT16KZ99yYuWvO+CagwvTzyxgdFgk2lkLzH6l/X
Sy0GIQKJC0yYzlKegtoQ5340551dujUKtlvAoIC/IFG+un4df6IdUndpiIjc8MXV0yQ/8T+KPSLh
7TvpUouD6aVgIbzKq9lEVN4jZ2IdUdpePrqdXX1MvTg6uhExYkUHK3j9feJz3XP2UCwDNbe6IWFb
jUs8aiLEPseh6K4NF9lqwWNHfXLnMla/fb1HQM2RU5LuwcdchRvodaR1akcizOK2v3AmYmCHz9Vg
6p/L1BtO6TLsFRi2DsHvD8YbAGl+/TyP9BOl0EQaOoNhX3Li3kdPm7RDY3nt3cv7cOsEUD0h3EC2
ildndQIa0ZGMTdxjvejkRxfDujd1p+WPY1fop8FwUufQRFXw2GbecH556M1ZQu9VO5Pq/JpyNNHY
gwMSpVgQuu3fVtClgM3bBdXY2Yq6vWrc5hZFmxdXOO4XbrjrA5ckeT2jHpmGfo/IUlRZFUL+WXYu
BqN44+qL/e3l2W1umz/GW22bvGros9CGCfNxhtPlyZ+IESCQj/HGI613zIEyme+k1lsriisdwDN0
2wmMVwk8Vm7JGGiq0RZFyLGmiT8ehqQvvkUJKgU7d+eKtUZAxyPx52irrUMXhP58aqah0bSVfZqK
GknSQYvepX063RVpkYCKoC85d37vHVrPKr7AONiLLNaeH//5GZAlVOEcwN06Kw2iZAlGgXb1MI6U
xwrpFT/qLKG90XkWDcShjAd5LFxgDzThy/F945jRu15U8X2OF8rDhPvtOcEN8n+knP5PGsfWDkD/
BXQoUYiJPfb1jvORKHUxqEzD2egTVLzSsYW2ldGvpG7aZyjBeP/w2Fc7OeXmJkBHHRwUaQRqL6th
Gz+K+h4oT++04YII9OcljfRzLV1t5+7Yel3IlImyFDIbUN71SLWvNZHfcXdYE96WQ1SkJ3ce9MvL
B2nrhiIVB3jyOzRZw2y7EkuRtp/TsKRQjz+T236UtPKfTHvMPyxeF7yxIru7N+oo3kHlba4kjgx8
O9Tbof5cz89uMr1qCyMNsyBzzkG71OfYHKxHatz1Tjig/qr1I0MB27TQvaOQv8bf8oD1gjA8C5ep
+ZkHbNWurZefbW2Z36hUzHdJ4s/fSr/Mf4LaaHdgZZtnCF44QiVKUslZ++ZIPa75kyiD5agHd/g9
dbAglhQlfnOqmo9ZJbovaClLcEcQfqfc+TYXg32p/B4/RF0Dv5I44/Lt9R8eAgO6McjVE/uq7fdH
zpDNM4aAUJhDvbQo9TRYH1+iaum+m+M8UFiQxd80udsPmmG6Owuytedggei8vS6g4XV0NlrZEJQ6
7TevjEYPdR8vpSOfAttA81Qfi5MGhHqCJJzh3SjzIOh3jtbW3WFBeqRz9FtBarX1NOyvSAbaNDQX
VIhrwGF/QU1Jn5UIxKnVE+cuSJBU2Ymqtt5I4N/QHih4qDN9veJ4MEzUCqo0lJi1xgentEuFpUi0
twN1vQf0xfacu7eOGFIXPCasNtHH6lWO52RCLGxJw8Yy6hgt2b4MTnLSEPxFAlfuRTtby2rDBYar
QmWWyON6gsOC0Z6PSnxoIBPNOGP9D+rRIA+DRCSXcRyDXwmZ1ueXN/LmskK0U5JzlntD84Vo0bsC
fl3YDxPwniWWeX8wgQDdKW5df7F6o/3r5SG31pXMFOstkiKkC1frOnWIF6AvzJCTVbz1kniaT1UT
DwnoZTt7/18MhlwkUF8a2KRt16sqYrwd56IjuXca+dnp6UZeyknIfxovi/d8tW675IQdDIYmjAtp
Dwmy69GmoGhrmMPKq4I8RkvR3dfom58BCC1H14iPg7SN90JvixM8+eQ0Lx7F6rjFYQiZtb2SsZrb
+uKmY8ILAe6TYsNqR6m+Te+JPAMK1GfforzrwqxM6KIR7/ihlU312x4JcvdgAQN6cnxKljtPxy3p
Ri0IdxVgYF6qG7GpGuZJ7Wj8hCZTenJGq09Py+DMJxx+l7eVH2jiCHDuXWd09pMmPOOgJ0YPjn0c
9/LArXsTRAZVa1IyOorqJPxxZQ9xmtRW3GQhjmA+WlssxdFe4vpNX/nzpe+T4F97yuVzVeIJ8PIm
3AxHFaFUuRZhALaOA9umn2OpZTIscrrhB24t+2uHsMdXrXPS5ujObXtnDT2K+ctYdUq2u54cwAaQ
cC8v/5StW4ZsiioG5AE26mpPpGMuswxP7dDAL2DADJxq+NHG9hR5/Zn65KXL4ugXvH192Yn9tkaG
hmyaChhzWwbtmFeBhLwMF/4RNHFwFUjOvdbZH2QPUu7QgJ889kqoeGf1t+4byKiqQQN7+kaTzp6C
crax2A2lU8onY6rHo60X9YfBFN5O3rE1R+h/bDECM6a6Sjs0d0kEyEKKo4BpLtGE8gBFLfcBnIH2
ps2Tz2kx6Dvruj29/x1zFem2jg+wuSoQF6Iy9mac4w9A24o3SIPsKWxuvRVULemweXQc4G1en6AS
kHKtA34Lo7L2lNANfh93ddH3wdEzi7g/jL3W7EQ7m2PCYwso4AAgWavVRYEFo2WusnAsQIcd7G7p
tQMnHLJNZgVnRF32nv2te4KAUgVXCLg66xotIjJ9nVlmFqIQpJ+jvEKU2yyi+t40M/fN6Imkw6U+
709a0Oy1Cjb3D+V7yioq2rbUn/9xRyWDp8eDyf7R4uaxxLgXhUxAZG7/XhOIIM35Xp1j82ZCauD/
j7h6jAsMtw1/SrOwMGEAICGun9oK6UMALM2jhyPXafGKbznq/ndmNyx3IunNnStpK1VTfutE98DM
uJuvJ03N1mjBCmehmRfOncBa7uCjHr5Tbtz8rEiJEeb8h3x5PYpcEgu36TYLk8LLLg61ffwgXf8U
a0PyNACRuQzd7FcH5EPF65sZMMj/d+jVV3UTbIOA29LMoJelHQJXJn/VvgD6q3uKBvHyDb+5nIqw
rg4N7c7VF41FOzR2K2U4a0uknHAGIquqHqe96sbWxQNuG+pbQE/VW/dozI6CvCFUYubjhXJIXWfq
LoS3OQWFRofV8/K8NocjGlf8sN/ae9cfsDKrRaSxz0516Thg4inrL8D421+aG/Xyv9iT5HaqkaY6
Nb8lrv44iHJKE61YNK66XlanFsbRccFGZmdPbk4JRzBFVKB9suZXw21qyzgQMuzoaehYUXaFeYck
b/dxbD2//S8yKEJBSNRgJtGEWAWnWktPL+gbGfallX3s7G7+1lhB8hVFD9s/tpQQ/osqEwmb6rsD
NCRXXQUbUWEUiCIsMnQ8zSPGz6u7IeiAxkvINccyme13ddTO96/eKPil4JmoCvAIVqkn5Y9v1+FD
6VsFwZa9WNF4wAJO0jwELn3wtdbcyS+2Ilw4kb+TcczdYGNej8aNHbmNSfWnkQXMM2wyH4Ut5UM9
oyjmxo156cwof0oBQlcHp9FR1bFb76s02mJnN208lcj//nZAgP1HHnL9S9w20iQ3KK5ygz1VD30T
AXCPch3qQiMW61NXNO3fLy/1xnuFVI0qz4MiZVutIoKmgHI1LCMxHXXWf4wyhnXXCP2cQ3J5C8Q0
ukDh8f5HsPT/LF5u3HCULRXFkbOJMNlqydukwp0Ns4HQLpZZOzWJ1wGyHk0/O788va3aEzcc9FeK
PEqhZRVbAXr2tLJo8nBqZjs7G01AAw4rY/nX0mFopUhJ6X061Md0cNIzYUOOsnkMIRfBjudItvW9
W0zau5d/1dZ3Vl0zNGXJ2mE8XH/nBVOvmgw6D4FqGOeuHhCG0jCjuoMKqD8Afq++vTzgVpCA5pUq
/tkk0jfgbzMauyHHqCYkAoqOXdEFx6Uy5wf2xah4YfgO0ADG3a6HpKGzYp90LSt2pr2117gqCT3p
x/AIrN41+kuAGQKONWXV5ZOol+++Jud7zR68j5Uj3AvbbY+iv5FB4wGjuvXKOeXGoHTKpI0GVi9D
P7fmD32MVtabivJ9cwyoKeB/Jr/A99JmIKl9jP5qEFjL55cXf+trEw5SygbHTFN/dYdWI9Q4B28s
OlFzo7ydCts5OaSHP70GaeE3wdI75c5LsbXU/5F5RaYC6PZq2zcN1nq4zMmw1eTwl5ku2kOup/az
Nw8Vnsa6dp8AP768PNHNQSnXU2qm8Yz0zvW2niZntpouzkPPHMozFFTtTp8FvAbsjO8Nc+q+jZnW
7Wyq30jlVY2EUqay0aAcAkR9HXzKLpKd5uShlYryC8VeAX/JGz83Szne6RZqh76YzzDJloOG4tzJ
RQzoSEunejCWLjn7TWnflRX045cXY/PmcTAlZccAvYTjf70aUakJ7mz4goUPo23QuuAEiGhE1RJM
wFEzYK7iGOoeBjHji4YrC52I+QDiPDpikdJQ/k3SnXd1ayeSlpBJKx8HGnnXPwlb2Go0MW4IaTN7
I/70QN9ZnV7RqIWOXGIzzMWex8nWCVRtB5VN8+/reoXRlUiBBia8ybkyLk5Tmw+YNooHcLk1gsBg
BgIf2+shn6L4APt43tsgW9sSM1OqwASDqLWoP/8jmpBiROiPrnOIFzPiDmNPnw7FcAtWG/Sq5Q4r
SOeZzXWs4agjf0Lh24U+fuBSaY4Nbt6PadvMv/AvpMYxNX75A2+YShx0c5Q/Xt40t+8ip06lGarb
iHnV6jVGU6ax0whAW1/pY3+EvGf8ZcnGXnZO6m3YCrNA9TO5GSlyrjsQWTohwaF6a11N1W7mvzo8
glVfPhoSGfSfr54VXGfQ7GrbMdhq29VLH8Cec4EeStuNT3VS1sudHYt63EkwNpYPZD7QHm4Bgsc1
bgPv1hynN7rimArWBytC5Rgy1556mXqmri8cXhMDVA9dQ4KKmxKRiQ8GG4081B9LAfzLr/wTMBKB
LrSwks+5VuTyBONfEen1IBu+v7yctweK8bEhUKkN4fEav4E7sQM0TGQhSCvvXQCRdjkX5qDHXyut
qahFIp7wL5aigqel69r2PCI4+mp2DKIb1CAVEcJQgEX1I/84VHVCR0JoYxZ6YpZnmbndSBNelBkn
xphBPNU+h6WW5reXJ397hfGgAT5QkE/OyDp08mIRl4QqpHXNZEZHpLRwE55aP5/vnJzhT8lgV3vU
hdsbhEGhZNjkXHz2NfKhQEmwMie+eGPL5QflwOXoDc5wZ0urfiIxF1/rYAh2PvPGTIHq0qCj0aL0
k1ZhA+YCbtX3FD1de8QxQBC+w0GUxRzAQw0EzFyp+8eXV3fjXlDxKJEiHj/Ko/H6q6aJTPJsocSy
6AhKnPp88LJ7WVu1dfBzrf/08mhbM6SpodCUXHj22mynphqAHXxOcukis40egW4ecGnV/vLbbgyp
tnd77iYb86MDiTye7XC9Au66nl8JlMKtgkiGhtnp7sPS6fV47mi/VJ/hlzWvfm5xOkOY3oMYSLl1
3eFf7LRHM9cqQksu5UmH0xUOeQNbmlLWnU2X4q9Xr6fyKCefACpHfXr10KGylRU4mhZhlLryfuks
65AH5vyzcNt2OnbNvCvkuHEwwE0AIlboLpP4+no9NZkYqVj6IgQGbmqnaoreRhAFDzhyy3tssIM3
gcRLa2eXblzzlAe4gKlIANBZ92KoVSSAZ5cCZ6PR/EuDv/1PjdfAw8uruTkKykloRyp3gTU632hi
u0/hkYUlri/nxGqHo6+Ne2Hixhlg7SAasH4KjrfakQh+FrVdTyXQDPLhiy3AGx1G4aTmZTH9xLxg
s2NkO+/k7aDgXyGoQwkmMQE5f/3ZrCRuRN8GRZh0wvngJYv90UI25eeSRM5HWfauc3rtWsKnIOMD
JKpYS2tSRVooCVPdKsPedbVzX9n9JRo6baePsjUtJbALSQlLPZKB62kVsW2nieszSu5BlDdRrnby
MkIMoqFUvJjW5b+YlYJxAAFRAcfq26Vz5HU+Oiehi5j2c9JB0rTKeecZuD1i/P22en3Iq4Ce69eT
6jSNLluT1eEoi/SxiBZ5juJh4J3NTeC2LUaKUexHxs4Wub0p1bCUTtBQhcK57rVWEVjNyQqqEAmo
4a0TpwYO0O2EkpEbZNrrtwcwI3jpFmgYgCGrhRQ9OZwZJ3XYuMO/fZX3+F2/nleL+CA7T500/BZv
dkeNUsmMi1sTpn1dWAdK3/XXuaXyd355V2zsQkJrrB3hnLMr1vfGHBV2LClohaYJ+WWovPgRX71f
pqyKcNKqPaj37XDcwNTwUXoHWHOjujaXNrJB2TKGSRl/m2rcpjS9fe86g4/n7bxHWbqNfX/f979j
MOrCaxJn3mEoijrPFBql5oJXi/TqiANGl515voOnYsiTAOWAOq/PYxGMe23428PAZQmlmN4eDysV
nevD4BdA+4usnjnhaAYXfvOlM5bPMXiqY+2Mb3GfqC+v/Jo8akAdFc6FAgOJ2fWIvWNBt6gD7TnB
xf7UTPZZM7H4TQqf920xXhsx/B4NeXoyGPTcrdUNZugtZOnK0J6FNPV7ErQOrrTolnsefLfCnStw
d0a8OecUnAn4fieCJs2m1YqKqddLWZNxIh2xuKep1LTuEEem96PRk8nZORs3byqj8W6rpInJEUtf
ryZNWAsUhWLPDDjO21Ovvbf7eQ9wuDUnYgM0MjlYHHq1if/ITaaxiTGO8UQ4Tst4yvzZOGHNoD1q
shhfGyQwIUUL47wr6f31kyMTJy2Q103DupyqR5A88jwbo7nTQlcf4SrjZBS0GVU+R+BzQ6jjto8G
BzW5sKe88qkEMIrsp0gpJnZ5HBX/jIXIdHlotRjPyd6KpvLgZY0Z7ClpbC0scSzNLpZP2Y9eL2yi
6VGMrzG4QTuIynNv1iUmhIntDM9p4Pb/xWYBnkk8yz1KWVH9mj8+I1aITo/vC9l8AdAaq49SnLqy
6Lqd12drVrwICkBHJEZL4nqcsZnzGZwNgBrppQi29sL/IXxzORqRwP3w5ftkezCwIxTgSO3W+Omo
iwwYHQwGCHSgahCkWPrgZPxhyfN5T9b09rhxiQTYIRLioRRyg7jU4ylPYgruw1zZZ4G2FCL4S/Da
rtXvtePpBg6o3oRVhDKKOOjcUaMHmtcBjC6n6QSKSFb6L0Ra8dZ08/TVp46vxXOHtDUVEGMdeOUV
Cl7Ux/KQboXiAY3KVKPDUG1PHvnmcWVqNFqRBSdogHO8uq+GtIgSp6F22chuqJFOM3LtgPBcOZ+8
oRLxoa5VnePlLXLzyDEoZ4zvRaLKNFenzF3IUkWdxyFOiVoodE2/aKgEosvTYIhbtd9MtOd2osyN
idJrwqIY4eSNNllKiyQVIH9DO50EVmmV/a0M6vEDL0d60iKUZnYmeXsO2JHKhoKGKwjotVp95ZfB
NI00KLKJ2scpKL32X02P50+NNiNW9vKK3s6OXggdGB/oHvB3b/XI1aVu435DoSGfNK08mmajV6ex
mrUaSTgvSQ/Cyes924bbzwjZGkSMgnmTZ63p/mlgS9fNOxkGixM9IveLyKGc7e4D1r7WoUunGDnH
Xhg7b8XtmccExuO80+gjQlqDn9BhxEdqoO0QjAuY1CAFnjl5zavDItiZMHvJtVRnda3G5RbA8RaP
DmbmLT87KxG/ZFH0n327qAGj0kL/+PIXXG0XesSkdBZNJVDASKOsT/wCGrLVzHJ65k6Njobq3/kI
/Z2UsdXrqgtqKHakSfsK2KsHw+b6OdABT+mV787PBYLeHxtRulRUF7ETd60+0+9RaMTgNc0vpty2
OuTdgmwhLoLTs2631Et4f86pbcmdjb8W9FXDqANNlRhsCmRQta5/vKFONGJfmDjzs+LzZEfLSGvz
XAQNYrSi5qycgqH1MFiuvflX3JmYHgJ1cZ9ikkMrHFGW/WZgePuh1Lt6OrdFbpkHYckIhULRSpYf
KRdNmSPaw6HNgcM+jDqKl492mWrdcztwQo7lmNfyQvfZHu/M2SqTiy6j3H2rTdbsnoJFrx5iOwFy
VEcjqd9htr04fkpdr02es8pvi3NQzc14jPVGZ6Vskrd7HdjN/FAEdf5XliXecoiayppet8d/rx1Q
fqJ+KlwcqdUnWkyjQjPQ15/rvmgfIlkFZyOX6QWZ7vrc5LX5OkKQGo+iOfAeWjLk+uuqjJFnmq3l
o/Fsjfi5G1blnBW48dAvVrq3L/jsfwSU/xnKJNzh1YYgsQ556EwM7hwtxrOedd2hj0E9LG2893qq
BVqPAmicbiNbEDGr1QLaXiKRr5qsZ1wvNDRimym6jF5rnGMj047m3P/qUsMtL/MAhe7l+2LjeLGQ
KsDyAC/dtP0tbRxyMWFrXjtFfsJ/On6vm9Lb2SGrK55lpKwJ5orCHc0QSpHXp4uDoLsTMg3PCD9+
cgWajv+PszPbcdvoovUTEeA83JKU1N12Sx5iO/EN4cQO53nm05+v+j84xyIFEQoCBAaCuFTFGvZe
e+21JlvGODn6FSKCgafnXmaznZaucvIoEQoCBSXc6wGloh/NppCUVxy6q6c2Kb7MOo6Lj64dg7wp
TwGSiLDuehCnbPsuMWv1Neyg8PehEh25Lxb//ijbGx1sXAXBBWFyqKStosYuqzpNonb+CgkiKI9D
tbSGC7kafBw97d1uwhufChCNpnjUziDmridlWV0dzMGgv06Ro/zVI6T7rNEW/wJjIXytac0/Tumc
7LzFN+YIH5ZhaV2BZLUWF5IMpZ3RjdVfSYqln7rdBF+WMabBC8uN+rEonL0IqZvThv8qRVZ9XWY3
xlmJm8TWX5E0QktRMlJfryK6y1Ck9QOKcjsnzNwcbsYTBTihpQAuIrbqby9LmptjGADIvCZBOvpT
YOSeNbVIGpdD76J0PH28v1+2H1BExG8WEZQeKTxejxeXMY2DaGW8EgtbgxdgG9g9W5JdNM+K01r1
u5Y+Hcj6WZ4aO7Hq9h7DoRlFfKF+CIV9TbvsZEK8cVGM17ieSy+Y5OBviNCQpeBJnaYmnD/pdDN6
kzLsSR7dWGTBKoWaCwJAl6h2PemEinY424jaUU8d/SoJOvSN58CFbWq7RTHtmWduxwM14aY2KESI
12FVc6Qhu65ohAXtssLCpYU8PaVLHHlanKWDWw/z8O/9r7q90BgPjUUSYQi0pALXE5ydJdKzuJNe
WX3d7boCXRC73is/rCmeHA6GoYVKTIy6x0ZQb1r01EpN6dWQjHOhp4vfDtWP0ZD/NTotdO24+xxH
dutb8nwZFePJTvBCvT/TFYbzv58gLGTpHSKEWkdi8MYhfBLZnHvd7CPfnAJz/JyWnDGUjB27wyMe
XYH8hDtBFPzqFQURY0tG23fn3t2eI0iQFGLIuUhrqaJfr/iiq3WUxml4durAceemrxTq9G31w6xo
wK0SOhf1aKr3QJbt9EnURfIFUklStJbzHCxnolCax+fSnM0nmgNa7M2rvJLdNlLNGbFl2fyhqbNh
uNWidV8KpdZ/3f8C271GKQNgVROFKB7r1YtjWY1sxSP0tAgtuNc2VZKDUdTjzo7eHiGwJAH948zD
hltzrJLJCtIMvvC5kFTZHZPxhdqR7TqD9AKPYA8ruDEnrkSQVOIBnVxidWC5rLo6Cbv8jPtK8Veq
FfrBdpLx6f7KvWUj15Eck4I/icybghzlGnePcEPQF1Uqz3FiL6bq1qxe6jYNwOip75X4V1no8uI7
xVihhi1h6zC+hChijL5doK1nVvJgeWaOyc5nRKmcnyFVEsVVHOjHXtLKdenPihNqz9w4VrLTu3Fr
iUCbeX0pG4jSwfWGz5PeKoveyc+J0pvYbWeSZ5UIzt9fou1TD8FJmO/RcATfeANWTshOzk5QnC0s
rrCCtE1/DDIT8259L+rcTAhQD/aW0E1me206MvtgMavCCspzpzixNw6R5Nnolu8UUzf3BKNwVthT
5EDU/1Y3cxkkfaFkY8WBzTFYbzRCiWY2JTcIUNB0IcMPx95UH9SlFQJRQs+CeIl2baa52tCaNmYm
Sib1uTO7xWulnq5bXZkO97/WjSUkvyIfxlIV1HINWWb5FKczNi7nMVAGr2u7kLSziv37o2z2BHMR
tyyVQN5TdJqvdx7+FEZcxyNzQZH+aZnN5DUjtPFBfvaKjtuhEEh6izXp06XtbbVs04L09OAs1RnL
Z/PU9rrlD6FJ26IUPfyAEADRekJ7BuidYMBdzwokJtUQm6/PvTKp3/g2KSoouNUdknqeYrce+wDZ
m0V9NL4Vw2L5hAXgG5NwNUO5Swo1qpr6nKgaDXXdnByGMVj+CtIoPzp5Jj3YrcROZEBIC4TS5Fob
8DzuaoFEFPVZtrPqyYalfYrStDv0qfVg2e9tKBZTcD+pGIMaXi/pZCi9njUKQ8VK9SQnCAu2sd4f
UrChdwnCkx/vb8zt9kdThWAI5I4MD7np6/F0q0ocKdDqM/Rk81DmRnHMFelBkun/ZgVCyBGA8g+E
cj2KUfd6nA1OfUYwUfZDW8ndbDSXo6HO1U4ycnNCwJCUyXA+pZnteihLSc2xW+z6vBhK8AOm1fih
7eZl547fXoks22+jrD4TJa8wkJBeOtMmYnixaXWTpyVqg7MPvNafkjH+05tD8uU/fCxMUsRdxSdb
J3a1VRgKjd3NeQnt8GUUBiAaljyPryDbHRILeSQaC2vnX0PvAilqzObcI0TKUU4whIri+eEbkYhE
UJuF9Bhth6u3OMAbpm5sNnobJKmnI3Z5tutwerGUXvtwf9lu3IiYT1NAE33HPBGrPQ5xMaRxbanP
4eCEn7NmkZ9nJXoXzvGwEx3dHAlMATqs4N6uodwY2M4oOqtGjFnufbu1Y1eJEtubY+oL9yd1Y58L
DX7uXdgygr59vc8JYzptyJPm3E2h5OWVWhzVUPv0HwYBiRRoAtXXdQSby2ZvtlHRnBWR2Xf5Mrrd
rOwdpk2c/LYTCH1Ftwgg5Oo+bwZsX6p+YMNxUp/rCtuZesaEiWCtfg7zYs+w+NZXUgVRRkSxWKuK
w/0bXmHFoFpOPzOrOJgS4sC5l46FFHeXfjDKfmdP3PpQMAdhowkREQC769E0Wk2DfF4a2r+16hSH
Mn61Bu5l97/U7Tn9v1HW3LDAoTUNjdXm3MZx4wPzF16d4K5VRuGv+yPdmg8VBIIYAjMNDsD1fOhB
7BaAyebcSPHwnIyL7oXtFBz+wyhkiHwktt+G8hyqRYkQodOcK6Tt/EaZ/1FyTI7+wyBCLIdqCBH7
OlKPm3qUwjFtz4EaYUY7duMpmo3Hg3SCZ14+Pg4MwQ33F+VB2+ntsj1DmLC/K9pgOM863o7q6T/M
hgZY0ePGW75OajHT68wlyFuUYptlcZ10kk23KYo6+A9XD1xAblK0PyiGiL342/npHKOjoStm2fJ5
9kkNLBeLxYfzWe5sQVmAZI84Fm/e9ShZb0zxoCMth1ufdgiqFvs7CyrGw4tGjiZEdZCioo9BXY0y
wI02GhMBu2xQvCSJJV+r+sdvOIIR+CTcOOyBDa8kHBITyyKDrgGckT6ocSz/Qyec9jFcuvR54hL6
cX9WIp66StKBlZgPdT7gLlD11eNqF0NpTTZk7MWq5P6pjLpa+jxGc7+8BuNc1q/FFATmMbYweH6i
EN2FD4foIIcgwWibkYJAnb5e1jFnySd9qM5p0wLRRmGo/KoyXGw8usOkPxEY6vduwO0rQtbDiEIv
mT2zDih0J8Htb9Y5ZkQwvVcUkp4f4TEsJ9z5aFu21Dzfg4O3YwrdK0HaBrkhUlqdBLmnUTSBJncO
Z3mMfEfOavNbtmhD+EXSG0n7UaVJuANiiL/z+ttejyl+02+nL2zHYQLz7c5dL6vvU8Ax34zy7s85
JQa9v422V724TrjqqbgLN9/VV7TtpdUlNB7PdGxJ/tTAos7qsNp5IG8tIlsV0xGwMjCf1YTiQekG
ua3786ylX3O97d0lSd73i/rcJ+VecHtr9YS7FjVu2o/VdbpflsqSAun2Z6wy2xcExf6G2Tyf7AUv
6/uLtxlJ3F7saHoQKGvxxFx/J0kD+au6qTvbZSX5CWqhNCRprRsvc7Mz1OY7cW/xIsOWFk7xm96L
fK7L2MQa+BwUqH6lidP7SVftHbAbEyIKhAAOzUqwp1cXcltPgxKrxYDySVyrbtjFP6c0yPHINnCs
fnjxQMdNCAucZWqQqz2hY7Jcj7Y6QEIyS7rUK3pVceRzlMqr8d7dm9rmvnxj1MOOIxsR98fqviRu
Mpo218ezao88Az1Uw8JD299snjDHNCgbzy22jpTqhq81KV+/E4hsl5ZAVKhx8g4Bdm24ozNeA3xi
+WxmWXwYgFq8Vgn607gYe3oLm8wVhJiNSaMeZ5u66yrYhty0RPWYa7B8sUlWiLPITuzkiBWcflaz
xvo704L40eonBTPuZt4kIf1M6nx9FuxwqqnkNta5t+mNOFEBCo0TmuwKtmGDNO8pL23PA6gr8svs
Hapl1ECvh5vGfkjDrrRpbh5kr4sU05XV3dtx+9GERQNFeHrkOHvrtEXS0DdztGQ5ZxGt5X5jd+xO
q2vtAu9ahMN2Drk4Xlf3PsKw1K0oxtFSIJp1rydVKYnw25m1M9aHuh+VUJ7M2W6OqjHJuNjVqtf2
MfVkQOCntlb33oLNvkF08E0/m2Igt8xa3saM4HDkvbWcEXlrwqM9NgzRam2XvaPM1RhYI+Opi3Eu
7hjH+5fB5nQyNKQRuClgz6RR2vXMdSXCITgoFVTK7ao6JoMWKUeniiL1wEkdJp9n17A9I5qy5VBJ
rf6g2I5gTMGkY/XhXQsLs1XCWJtEUaUy6OdkwQzVSB37gxIRS0Vjq3zGTXqvyLL51NDOFJqjbKJe
6oTrm7brcydeFtOgR0pqnlQpSM1nozQyypS8kYe0iPGRHWsLaoTeqRhx6mTK2uH+qm8OkfgRwsRQ
dGtZhMbXqy7BksjnLDUAGBDe4UrKXpbCUHdqC5tDRAsA8tHkK2CsKrTM61HytlrswUYcbYyU8mWc
rdSvwP393ti1vbw5lCi3Qp3nknVWB4hKCUmLYgdnw+n0+dhhdpZ7IU64i6f36MG6j64fksKg1PxD
GAyEfD0zS6utfBo66zw5VeiaIVLLdRxXO0nfJngS4nYkezBLQVE20tiV6lBsSm3rPIDTXSy7Uf+x
ILI8VyNeiE5eyN/vz2q7iGwKsmV4lywkH+56VtkgaUvX2845mu2UNhTkEDwKutlHE9m1R288XidA
d1GtF738ay+SRjUyXKfb4EwvfYHKujQ3vlQ11UFudQP3akzKoUpKdq4eFCkyM8Tv9WVnfW/Ml+IT
FU8h+y6KN9fzTSrDpp7CpinRfH8qlb7347y0D4PVzx/vL+1b7/jVDa8R/YJZ8zpTdoYTfT2WqWWi
22JML02g1J0b4eBenRI+vHZJ5bpvDmbMhevj7otnSkOk0B3lpmn0UzXMs/TEjZiRCxhhSyfGKOyq
Ey1K5i9ovBTNUUriMXDVojPTd82iNQO8Tcf4t2lro3RLY1DmkTbyfBhcs64QoY5SR+u/NnOsMwqC
6I2f9Fnf+XOWlAg0zZwm3U3DhrZKuryK4I9U14PxSU5LO3QbLhTJHRWzPc0A1IGHrJCunVK9my5K
3pnjx8Axg+A56aHLvVdGqW5elbBuGr91KvQ0piLWtedCNcoE02u9yyHQZXr+jf62eTk2ehNM3pws
U/5Hb9Gce2pCOQwPidq1iy8b5EWunZnTD/RdisSTNQ7EIc5zBAKrhMbdg52Hk+2O9qLVH9NWHTCq
b0xDekJVOBg8ztkYHllXWT8sKXI9H/uC0l3rKvM8OkcZQ9fmW4T/u524GdmYhoRIXXf6pZHGGqNB
WRm+JENj598nte/zD1LcgAOHVZgGf0w1fk6Dh1d8FLzYWlz0H4JJledPjla2M5yUWAmfl7FRKrdC
nqo6QXAyiH+JPM2PEGft8un+ptve8v/XiJHADHRy7Wc1WDEXTKlVlwhR+EOL6ZVbqWF7eHQUOu3p
1gMLQFOA0Ox6Z+dGm1dZn40XEvH+Y5XrwyGJ1L0q0zZEobpEzqXRIis0IVajBJrezoMkLngzU32s
jMo/Ghn13UPRS/jq6G3hGIDKyfDno7MDG2ftkNRib2jrxjk0IOIGo6PkItXJOHnJPOpuZNdmsZMl
bO96KgvItSJRT6WOEu/1KtZlqss9r9ZlTDsO2VCq2b8ZDcFf2f3wiJpMMaqdDyf+yusriSGZEdMD
uoSdfj2kFqlYjdZaepHSpVSPalsH2aGgJXh4jy7EYj+8G0lzkIRkk7zxdVevS1wC0tgy4gg58tWH
bJiVY5A/2vNOOEedH5aMCCn5g7OKOYppDBe6HYNzqundqYIb+ansl+FJRvPugB80fL5HNwgD8sGE
YoioBKziR1VP9ARXmOBM25x6chL8K3CDetAyTkyLdkpYGrxWb9Jb198qB4IqTDNOLs6o6xdtiUzP
kkJr5xNtNyHFIMB/Gj1gMpD8XI8CWb3FCDFPL+Sn2vexrpevkYYri1bZ+VGSq2IndbQ3OxC4i4o4
+4JiLqLB1+MVk7Kg3DZUl3LMjHcKIf7gB/ghfKNaFb0wU/mVS2H41U7KtIO03RpalCDYK4KzvkZw
0izMp2bQ60tBN+7wVBUZgroIkiwYFs2aVZ5mREu6l1Ghke60UCnb6QLY3s3URZFkwhEK6gHtntdT
z0J1ATUwx4uuFvMLWteBmwPM7HzQW6Mgbi/SKzHImtIapID4ppFNlzd6Z51L8a+pqpY9qaTtTQLm
wFVCyMgRQK78ejIFlDE6gobpkjTFuyiQLC/twgTrHJpq7p+2N5vi60tLULvJyEldYAev0Zwl1mut
0ZL5gufkUsDED6NPtTn3nWdli1r4gzou9oeqDRv5QPxh1B+m1OwUd6RVZfwR5hL4WT0uRegmRi/Z
ByOwxvfGGErGTyfCDObhOxY/dbp6TGGgwO9dXXqSlYUKUc98IQASSGQmP01K119si2jm/tJsDy/6
f8SXnCV2NYWI648QavLQL7TVXYhoh8Zt6Rt+KqJx+FlSfv1DMsemPd4f8cZn5/jBeKf/WrC2V1mQ
FqTNmBrJchnSfnihXTH3ZvBF314sZWcdb2xkhyxS9OYjswOD5npyQZNKod6l+UWeZeWpC5fIo+E1
3VnCbZBBgMEVi/I9SCip1/UoVixri0Qz7aWvh/5JTfTqKx2TxkECF3Qd1Cz9rO/nnXLKralBwRaS
6cgVbVJXoQgfTk7HoBWN+FVc5J4KRrp3cG58LG4cEC2EU3jr14FM2Ax9IiVFcYkr4ASHQsYJLlLh
jbKWftDnpfreIwSQuzSNjaegGV8mWR+/60mYvWT4NL6jet4cwhKam6nne+oWmzUArBTiyoIzQjPe
m8ji73UPJ57V2eqVy5AXgASG3bqyZKnP9/frdhQBoUMNhd0DZrk+IVTlaDALcYyPZji7S5wqBxve
/c5WXStVcvSA0IlSRT+SYKKudlFCzlumatefMzWfTdfRCVx/IfHQt+/Dxajl16InpX2iJD3TkrdY
dnXKJHuxX+qwCFUv6JOkO+AbvUzuZI4D8Mky53vCbpvtIFSVeEbZ5YCOsD+vt7qpUCTsm6Y/q5Ja
u0mswbND1MeV1FTd2XrbZRdtBkBscP/BitdgCSwCEjD6uM9UUhpvsKLypCWp4z/6ccWRZQQxiBCz
uZ5QhtgwLsv1cJ70Fo6Jo0Yn0NP80WhPdBgLXg5MY+DCt+fpt40q62mrwKWXz4tkKi/lkOa+3M/S
zhbaXOVvo9ANAk6IO+Way1zT0wZPvmEUchy3T4y/e215KmuMZ8wg3DNs3W4FQCw2AvUJUaRbw3TG
mJB8ZpoC1u0EsaultIMYbR2CdGfat/tf6eZYolYufKmwNVmdjTJoaeFE7vIsFQnq4k2ke6XEu+GY
AL73h9puO6YlLHVQLYPGum49xy8v6xFhUM5jF5qeIoeBHy/1XpV482TwqeD+0kCMAgmX+OrVXdJs
7NSFxcNTrvTHvpjBZ3rpc6fRutNoZXVUzHivCezm1EBuZZEobpPhybSjFuhQOS/z3B61AkwwSvs9
iO7mKIQU9JDAb+advz5RSt+FbVTqyjnSzNzr26J+p/XhnrHF7VGg0CBOLpo2VpVHs5vmqYbPia9V
Z3hBktTPktTudVjdHIU+b24hGig27MrUiJDonG32XWOh359wL9edtEcFubkZ6N8SrS9k1GsyYj6n
hTmQbJxxkVo8NY8vphz8gUv6H0lZvQ5F8JhVJy8Nm+//j7eG8SM5MfDH4QslVfe9CLE66Z2w8o2i
32ODb6oWYiR4AtS8SQw31jwt8sm9PkvKWRsx4xxU+ykOiycrQghEq5cv9VJ+D/rgI34PDypIvM2R
1aQTFviAqqb4sr/duG3WGF0Ssz8QQghOaj/McIyd4ikjZXw0nmWSgl4FuYb0AgD8eqi0Y1ssC5sk
6h3VwyjbdktHA40cu7085tZ+5MKFCM4zQkSyugdlAOeWcq2KraeDK6GTSy8mXdSn+1fgrdvWJLMW
NDiy+XX/dzzpvTE3tXpuAss+YMPzK4Ae4dthuldkXxuq8ZlgBAFsU9eFUkLR4nrtaOZoq6Avl3Oh
pRH6pRPco7lSvay0itOIncWlX6LptR+U4VgpXXAE76yeii4cgUGtPSWl7fJCEieOpL+ZaIwmretf
kxfabOiLvpwnI5y9InMQ214K7eHAhkQUDpbg7FC/XStOU/tpQmRG1XPBsvphN3w3pnpPnmA7Fa5F
9iOiOxQQNiqYlHxTQBltPodSJR2VcMAHze70nZ2yiTiQLoGLQblbNJzzOF8vWBBEvRI5kXWOa/P9
bBuvA/xAN0K+i/Lz3mbZTMmg2oIsNR2ScIKgZFwP5kzIiQ5Ja5yR1NL9Mdexvcm1PcnNW6PQViko
hlR3+EbXo0D8HRJnGoyz0Ri1a6qDc9TTfq8/+uYogLb0rUJHgOFxPYptN5Bx6BM40+Ye0zQsaTjc
h8Hn+wf5xihCm0I8ksgCUDC7HqWCdqEvNImeQ61cfIzglcPQSZN/f5TNdUFJjl4YZHoFX3sTQk+z
07WTlNgoZLXd5zqjahRrafcPuij9ztG5NRTaTjRo8nkERfN6QnaMoHPDDznn/VC45aIOJ0unyBg7
SfNoFZpZQWgSDqjERGS/10MBm2YoSeVUGqU08vFfRXtERp+8zZc9WtiNz4ThkegKpb7OtlsNFZdl
l0stRc1QxvC1D5T+VbG7+dFXX0yI7iH6Akh0qNReT6iJwPtiLWZCjv5XjC30s9Y7yA7Y06PooRBu
gJmEhRyxJgIH1wMVHToucZiHFw21oYNdqf+UiNI9mlERUPD+8XwIUapN6t/XYQxuoYA5j8UnjBSj
LxKidp/u7+zNh+GAgE8p5G4WFap1tZnKTh8P6VJcBpkiTtMiYmyp0rizqekpZEWu0EmSGmoOpKFA
k9tmMrkgLFTN3j6PTTOXfqXa4Ycay73J6yn76TC21dK6sCB15kdzOoZf47mc7I8WdpfqS4h+1vgt
i+W0OMxFjU6cSSRcedRL1XPVpEPwTRnHanEjraOWWyrSYLhqMpjac2VIduPieUDXjduZ7YT3M/LJ
xQkP17T1c2eeM7e05VDyVex+Ji81Ce6PQZe1pquoyagfSnkatWPujF19dJR2zE8hRo/TSz/YZn1y
rCA/xiijWbNLpWhSP815uYx/wtujVmzWk/0SppFeP6En60TPo5OW/2ZcJ7+IxTXluIyJHb53ikiP
j0Irv+/cSV/k2B8rqDmfpokU5GOQ6lF0mkelAW6S4rl5r462gXMDADOOt0qRTa7WBs73Mu85u8Ta
jox6AWYWblwW+WczgsvqTZWupm6J7nHxnqhkao61niyf5Ky1/kqVMSv5tVkV+dMi6d9tHRzkYM/F
on42B83onmK8fVWPLjZJdRG6qNFptoLKVA8mZIzqZ5v36UdIL4qCoglR5LHoDFx/8wYzsEuiINn2
MjfVOJ6mFueoY5rQ4f4UkOiiZYHG2/BxjJXhLwnAGtoPz7qReU4kBfovkNRQ9sxlyuZ/8ZyzVC/B
VaXziimvWi8zk8D6tBAtOsd60KvBK/JhGU6GUhjJU2daE8oCeTmP0iuvO62ZeqOHH0qWKP7bscYg
PcgAgNGxtlPtz8godM2jTzGrDs6Y5tZHOZ0zGteHIPoUjpKTeZXZVhIKUnJd+4OVjDIbox9Uf5yi
CFtU2tD1d2k6pMpLPgZzTM47O8mHjobr+UlvinRx+RgSjILWqm0vR6tg9uAtJNG/yxx2tueETf5P
ELbFJzPEQM01CBtbrwrH5FM/a5P8R7b02ussTxkmzuw0xUFazZQTby4MqfRxhi2X566T8w4HBrCe
j8aiZ4nfRboUXxQ9k5JTQpocniC8mNFhkUpbPcxR10MwEZ/hW10prXoE61ANT06SsTpOZVLJJ+gu
veopqRXVLrV7ZzpRHkpmN4qz5Tt6hOYg3Es4T65eB3rmx0jmfB8UjJf8FnpH5aI/MKm+rdWK4Ve4
2xuHpmtl85ei1LnsRVqjplBNHPVDrcmx+UGRy7ZMXZrL2j9Tzq3imUYaqhDhMqU7lq0u/3P/Kty8
vCaIklDFp1UZrugasFBGeRwzqWwuIRDWsXOq+MmIJfVr0yHpe3+oG7euYDDBC0UzHqfsVZyH84gR
qW3bXIyqM5+iYcw9bVA0//4om9BVhESixkWfN9fuupJWdJS9MMBuLjV50AuM9oaOQ7IcqOdHhM9/
3h9tOydIS2CYrBzxOBHf9ZtYS04gZ2PSX5xynNEjM0tXDuX6cH+ULYYs0B00Nuk2FIIPa1YiTWRW
H/KpLrOUF6OrSAWmQXUV0lwbJIrau6mt2dGhTfM+/6k4s9CuTKUAGlE6lu37IkvL6ZjVNMu+plZm
9C4u1sHDlQtoH1Sl6SYlaRbs1eu1QHAhoBAzdJfUGWzDz8dRfmdMzvSg4Tq9W/SgUx/gDac+DVh9
PY7aatNc0WGHPCdNpFUaDbkLNTT5QgVHP0zwoI6h2RfhzsbalIhRHYXar0HUFCZK6z6XLI6moBvJ
iWprCJ4t6+9EGfFuC1taj9MCqkTUma7a9NLD3VEwM2mCh1WARDQqSKv5hjJiVUtlmueiUqaTLszq
UHz6fH+LbWdHPAwk8JYcGfAzrxe10RYtF1ppZ80OpKMp6dq7hCqob1S2fsxS9V0WI5njtKP2cFRJ
JE5Sjt4n8QwR5vXAWl/zEGqdcx5r1i+E6/auxYpuJ+rf3Aro0AF9kCsJ872NxyLZX12PpuScmz5I
PjqplRwVvZK+dREEKNQZli/3l3N7rXJggdF5TgRzYt2jqVQcsihwxgu3r8xT3yR+QvzoRv205xt7
YygSPKpLRP/cQ+uyaxiybtEk95fcmAcfXbr0C6qZ2ruqlPqd2uTNoUCYYS1SMaTV//pbSVE9O2Ok
95cmDifL47gB6Rhh2BNgyU1tHu8v4tpMjZcCHJ3inDCKIfnQxe/5Deybq6yT1dkaLx03Wn6hdVPC
HmvJDBQhbazdvLbnf3sujMZS3VIb5PqLrePZC7uxSizkv5U4fMIRnYrJqETxHhazCe/5eZC2uY24
koXd7PXPs0ep6+DlDxdLUmJPGxOCPcpo72PVoeRk1LRnTtJeheHGiwMgSRcQLecAa6r4Ub+tSaSh
8jFTeL1wTfWRi+ON8SFgTXbWfvupxbvGjhJtjNuMfM7Q3UzzZbqoPSVhT5PK5YINqxP7/bzo4U5o
cGO0/3W9WIJuvIEL5zxeFLCz5UKD5PwUxz0k1iCO39ML9Pf9PbX9ZqJTEphVZMuIUq3uOafE2Daf
g+nCyy19RKsxNJ7BzFW/yG0tPyIHU89elo5N5D08MMV2UGSe8Tc92+vvllkhlBOYqhfgh8oHUpfc
SJFGv5ed8qLUdfY0iiD4/qCbaw8JcMIhVCp5QPi3+O+/bRZrQZS7HML5UmSz8ykelvBdIRkOcn3x
8L7NUxTl7w9440MCTpLVckXg87pWT1X0viWdKhiQxX8NrQRNEzTBvwRBF5/uD7U9CDwb4JR8SLB+
Z12nNItA0RYrny+tbEfv1CRFhTCP95wSbq0g7xL9wqiZbqG2UtdChZRmvuhBNH+1jLj1Q8XITnKf
BH6PQvYOEezGAmIfiYaYyklgp66ew24xW2QkCvmiZI6JJ2vVE7ViZpc0055xzo0FZChkboSeumAU
Xm8OrHiGMm5r+aKFY3BA0lx/0rXkYUQU9IPTBlRJzZC7cjUhLc+yqEDw+mKMnf6cjs78CgCyp/Nw
Yy5o/IG3chHDDFpXd8eibSlPN8qltWBLpFk30Vk65f79LffmhHYF6DAZge4iAMvFT/HweslGKw4l
2wrky0DNUPODSoM8V4JWICJYTvLf0mRDae8gJX+cm6h2jlD/2zAEaqkk52luZDX11MCZvs7WNC8/
1LHIrEMhW73hYQ862pdGLeTMk00o0y9p0DT/WEFsdi9lHQ/2FwCzSkZbLKZSqRlRlBznaJAetIfn
0aV6IWyaYdOxnGvmRIc6WzYUtXLR89g6k9ug659WsWAlKsq3+wt643SJZkeOMHkhUNhqc0xNziWS
yMolK2X6thUD0qxLb532AaC4aQ9NlqjmTii43Sq8iRSWgZCEB926Smp3yJdNU4FvjJSqJ9WO4TEt
eruzVcQvv94poNm0UbOMol1XXc0sVZWhSBFpuDhmOfydGe1wZONqn4oFMGieGvObjq/3szLL+g6V
dXuDkB9BJCXRRoeCe+R6j/aBBmUoYo8iolG9z5pZ+dqnEHbHGeTv/ue7sZQMRR0YIJX2pzWdkQen
k9qSoQItG181tspLrPbW8/1Rtk82EYHgTRJwklyudausDs1qbOC1C2hp4xfGaBzzqbBfJ7UJP6ex
mf108I4/3h90OzUUuVFVg8NK5yetDNeriNJy1pSFql2owjie2aTxV9uJjIcDasGE4ishCU8Zfe2Q
NleJPpdYR10wdYzf48zLUbdH89WsrT3u73ZbALtAOuWSJKjmz9cTyifLqSSKoBdHjv5uFqd7lvtq
Po5Ru1fPu3FLokZHAwj1KeQKuTCvh4pMUFm91owL7PVUwtOYBr/kkCYIPz0rOn6PfqyPFd1HmCop
L2a0LK1fm3V5kZ3abg5qPFXztzieHJRKB11UuCZdTp5Ca4g/1HMazv7cSPVPPJ/D+KMFTyR8UpHY
yA9mIccRLUo2hs9Kn8eOC2elDmh/ytp5L9QRC3Z9wjng9OGhEcceAGy6niX67EUw2qV2adr437Kr
Nc/S++cqoAFIjdsf8xA9z2mDp5m0E8Le2JqClE8qS0giCGHXA5tZu4xAxepFc0rz/aJL0o/MaJSd
A/DGw1vNj0o7jwCaLIyzhusGFFmaxW6MCy1Rtgdobpwz2+z9MOm6j4rVthcZFd/TbPSlN81j9QHb
gdgvzW7PJ267c4VtMW86QSXlSEXcD78FsSRxfYwMgX2xsJ1wQSslr5nqEsh7SQ+PnnrR+ScOIw+g
UNu6HqozyzAPqKVddMmODxrmFpQSqCfcH+XGhKAUkzMCYGHYsebezktaVZKdGYREAMe5EYenQV1w
xI7YO/eH2j5DlqjiE7gKXG5Tj0bcLXX6qjUuSmhJ/hz23RdTSQcvbGxQQMWO6AiclDnxJy2rdto5
tvuUsankcXGzW4FlrxdzzOQqllXGTuLY8RccJEh21Ni/P8Obi4mfAY231O3Qqr4exRoyHGvawbjE
S9WfQkx730ckYkfM6Pdyge2JZ0KWIIILqwaYY9dD1Y00YakqG5cZSibaobwRn5w4b79FbFs/1bT8
Z9Yk/Z8BSFvohv+HvTNrjhtLsvRfKct3qLEvY11tNgAigjuDiyRSLzBSErFebBf7r58PVFa3GNSQ
zXmaMRuzsqxkcrkB4MKv+/Fzjse2956D6Z8udh3Qy66hN/rqvDBTMxnYO9ZljdLhZlKS4Ryvxfir
Laz3ELM/vP8cuZj1sUFhYr+aVVK1JlYVkW5fYugzOEfRMiiOnze2hzrSyTInqLxk/FLJtBUkr1Mx
7FRPps253WpMnGogZJXvVHx/uv8kzJxiVPArOPTy/pv57OAA2tqXZixncPZC0Kucb2vZbMzKtnwZ
aY/Si7daVXzY6BeuPDIoaCMaMBTM/JdLL4w8GdcJNZekzm4wpGoEIz1ud2nb9e9c5Z+e8eq7whnK
7UcF8HIpSeMEkDJxLody0n04TQxN6Ww8SvLIvH773XlN0+KyMK5hQ5GBgPYcrNWNzGRv4tFhP3WD
EqKMG39mRYNLo1DEcjVqcp59Z+mLy3nM0ylEZRvl267q+muZCXvaGbmevIeUrIu+PHjWkp7ECxQB
CPGQRzWUcSebKnEvR7U1L6pBDOcTbLLbt6/9D6tQ42DgiB/qOiLq4InaaVyjIem9S2fsJzgnpay+
DZY9vxOA//A0Vx0DQiiqbB7WAe3IrhKnXxThcqKIHNrRPF+PljZutcQ237miNeE4uG+EwfWWkSNj
pHxwTjqZuTj9oLqXhdsNnwcriU6h19HzdArVV82o//LhO4iRDXRg5CNQMsyDyFsqVaODabmXthMV
ft0VCPXc7r2B6H+6gc/NPKD09Vw+uIH9II3Yc3PvMhdlv4ncvg+0yhEY8qrvjbf6w5Z4VqxBClqt
xQ49Vy0rdmKnKbxLOTVzOHZ1HeB4957NwJ9WWactwOPjruGF9fL9Ttp2mnrQn0urY/ZJh7lemAHz
HH344dDvwO565cjShziIlZOWlHQu83jPqWjtymrsfdWI3hO3/OFaIFOxC9hvxI/D1MzGTxibDSyh
6tEogj518uOcCPkeJvYqi+E9fTb5pW1McnY4INXNRs0RjNTdm8Ltl3AmaC2ftVyW4GLdpLiMkmL2
WYheu9aCRuoq2l67g9ldTK4pr3Ax16drhmbCWAAYaIuA5Jzp26vNhJL5FmHuPlUxXfEbZth6IeOe
PP4970vlqIgAq85dd6xgQahOSV8ltSzxucXIZN8RW1IG7tqd6nv9iA0X7gpz8VgxsbM9rxwsFXwt
jovrZUotZgUpQ1dnPn2oiMlLDQYzp3UbQaQxYiXFYYF5np6f61b2fcyZL3qdZlZXHbV6pVsbE2ej
8XTC08rxVQ2k+H5s1XTBs0qb7VPFTDXnMvWKqjlOGaQQIUMZcZYq9dmjdbfIZfaZhjHUvoJFad6G
MXxB81HrmMXz84Mbj9QIwSEtUpqIKCEOyqLBaGFiU59d6rrotp1EbCFiWNMfXMWBwPwM4xNaX7t4
DSQaeJLM7mVPmhHahojDTmBW//YqryLqugryIXR4axp0mPBJRdF0hFfupVv12d5mKJIvhtg8LYxp
2kRjIe/eXu/V67Q6+69Gm8A33MTDw8IzG6/iu9pl1qfVttExxk1a0/rwVa2qRlJZ0A0AdPsgAFlI
Q1TsLfTLNnbasHKyeovuTTm16kk5tvTmPa+G13eRSnX1hICDrXG0r2/37/Vbpiq93UrjkilP5p4p
e17iJzDCv8SRocS+2jM2+u37uF7Bi5MQ0A1q9OqdsNJ9DyGwWXpdnRsDiWIrhBNaTt38NMc5qXd2
SZDfNZYyWVtGO0z2O4DOs6ngwdKIf+DNwp5eAfyDQxGi3zr5zvMuhZz6+aKevOJ77pT5XeuMebx1
cr3/xlAj+oVFPsUTPpIeHi69F/U/605I5dgrGFDlG3aheCF70oXSZ8D3+JzYrtR3lKXtEqap6SDV
bKauvjccEWNX12ezFdR526ebCkypDfvUqrobL7Ltp0gfnK9IWI3BT2d8EH0VkuDDIGkQb9++8c+n
8cHlQ1ekr4YqhKLv0G9ZU7S5t7EeucQ3oPYbunqXmTdapp/NnvVoDPOX0h3CGff+7201yHuztev3
TovDh7/ChGSOoErQyckfX263NoFrhb2Dd6lkebobu1Zr6U7rcR7MXZ6/A7a+Oplc8i3QwdWEftVb
HzzuaDS6UrbSu/RiWIYjpZmPRvabPQnTL5VmV5b6Vexy1Lx9n18FChc4BC4QeCjFvf3qGltHqFae
Zvsxrfq7UakKHzdj/cvbq7xKvdZV0ExoUI8I5IfwrtUsjPXKy2wvByXfOUJTz8ppybdAXO/VV69i
BIU7CwEVABkApx3GCG+UAps1gJfCY5qEPd1PeewEEZL8rh+Sd+LD6wtD5bqCW5wgOqYLB6vFSTlV
cV3H+3Yc6gAEgU5zURsXmug/PJIQ+AN+NgA5FwWqpL/cjWKacMljhsU+myqaPE0rtkOBaczbT+r1
fuAqMFEEnACNpGp8uYoCWFfpZcMZ1UZFQN6RHFdZ7O3eXuUPt22tmDg86GMDVx8Aj03iVE4+Jjm3
LTfisK68+pu7IOf1M1kmavj2aq+COE0TzkCuyMEjmI7Gy2uyonS0xci5q1rx4lsCZzWvUb639XCq
ZEO1g4b5nu/iHy6QMwqqNrY069l4sGRPrLCXvMv30Nzr48jqaH3NnVLwdnXRcP/29f3hmXlr94SD
eFUiPpPHfzsWE2eKTTWuMY2qZHzuYU59m5mi2nx8FZqvOufv6uJyeBfBSBKlUxyxX7QFmpxQlA3u
HNU7z+pP17K2X/Gt5LUCk375rJI400qMC8Re791oiz7FfogTK/v20WvBG8aEJrUakQMFH6yieHUe
Z1bEHatNuMQY4vnx0Lw3CPN1SGcVi4eCWAw7y8M3dnHURa9kWe6rwlh2AlXXxpvzZYvhVHdsKvrk
N/iHn3aNsN+jwbze8sbqR0BAoiJZBR0vb2M0ajWk40TsK80Zxmu9FXZ2gTZGn/YtpWR5O+t1/2jX
kZV92Oj9eSKDgYsKXUMQrvWj/bYbZV1ILRtltS8Se3SDqvYYRMeQ3Y+/YnTPaQqRtPAEMTB6uU6R
zpGzuHG1jwb8WqDYi8ASmJ95he18OCiulgucX5xc+LYeZoFGJipo2121L+ul34KO2Psq66p3Mr7X
OOnq7IBECqsb8gp4Ni+vKJWZ0StKUe2HLB+P7NzMt4mjRDtqsXSjj7UdCgEvFXzcDSYGT20GdzQv
SmLeO+H59RmKap9Xnb722sE43D0z/qzglE61rxm1sxub0vbFmJQbQ2mjUMvpo334dcS7i0cIGo1U
+xDfF7FpTXWb1fumHaoQ8uFVyeyL/4OLoqblvF4dQV71YUu9MAtX9PUeRUwcLIaXBaUXISnVo3oj
FlUevX1Rf3gFUQnCK6Z+gON4WKxQUyzt3Dr1njfFCDidjE1Kd3vrFZAc3QVkAZ5q/PD2oq/DJ/YR
pD/USJAvAPFebiHCdoTJ4mpOFOleEGGGaQU6qaX7zhP7ww4B2QLBRsTFhKZDuoUGbXiyZrXZV12p
PqV2WV2L3C6/SAb8bfQ6/TA1FaUYEieOUghN+OYdpCWu3o6WMbr1Hrq6cbJaam+LcXJD1X4Pi3zV
GmAlwgpwJNGLhPUgD2/bBt5nzJWBwhgbGRfNEFCGoE5q9Bwfk7QQ6md7RrjtDUl3zK6t7t5+hn/Y
OIDJiLygohFAD2E92evNsCyZ3BPiKmNDuG71jaGNvTjxKq1ujrE2UK7LSrWqd+r5Z/nyi6Jrpc7Q
IOXsWDPAQwf1JEkzOEG9tS8a5mg4nE9WjYkq5gd1fIL/Z5MeezXEqLMEg/P2qXamxdmpo8jkTeks
yM78vLIX+0mzZdWcMqHdm3fdpDdy1fSo5fHbN+pwEyINYCvwjFZ+xVo7vdzs/Yj0YFi0Yj84pQyH
JT+JlWhfmvFXescfxYnWxSDgAOKsZdorn1Vdq3rNWbJyn1RSY+JrMTCDVf1o9cIqWDcTpFYqE6XS
wSXJotY7UXbtnumFdmBZirdjq322vLoKYEp07xw5h5t9XQ7GHgU2hQU9uvUO/3ZW1ybMTded5T6t
FWfXmRwxhTdoGxRVQzC6U7GT8+hu2taOA31ukneiyGG0Ynn0bORIZEcc44emN8PQaPki626fDFEE
3IrgoY3UYfv2Nnm9Cu/xs9MDUZGQfBA7bIn9r7HE/R6XGve8QSwmjibRjO8lyM9tkd/fHh2pOwMi
mHmxtlTtwzTBloVSen0/7sFtmKKjG9nk7qS3qCf4zS7ltnCX7N60lEa7SloMJ5YQ+RL2sTADOryS
XLWXDdCCjsS3qOP0NhsMddmha8umwB1GLGbmAbcZJJZelvl9brvLLo6E/Zg7qrhNI0ADX7RJxqRl
N/buZrxgkfmoymfDlnb2wZyIiwU1oOyFsLXOHTzophg5Ur+pKad95Snf9MFMdkmV2e+84a/kSusq
LlEQCwGW4jV/uUGNJtZdkdYzkOmgaZt2sjrTbyC9zeGilLg+edMEXKVMnYdbbzzF5b4wePt3mRW7
csuc6wxDlhaUz5/wtlFCGk3G+MHKaJ29wE7mtaWxC4hyUOzVjTuCxi31fvBccm2hOReK6GncP+/j
f/s+/Y/4Z0URANm+lP/x73z9vapnlA9Jd/Dlf5ynoFmyeur+ff21//yxl7/0H5f1z/Kma3/+7M4f
6sOffPGL/P2/1w8fuocXX2zKLu3mq/5nO1//lH3RPS/CJ11/8r/7zX/8fP4rt3P9859/fa96Qhd/
LUY1+9ff3zr+8c+/wNh+e6XXv//3Ny8eBL+35zN01T+u0+/Vq9/6+SC7f/6l2NYnIjPRZKVU8H+r
xfj489e3nE94NWAJQCWE9BQR/V//KCtUh//8S3M/8aNMWWJjraaYK6VYVv3zt5xP6+EL8rrawyCa
c/761/W/eFL/9eT+UWLLXKVlJ7mglzGIkllzVw8YgwhDGkMz4OU+LtMhHopMik0V2cqGKmIMib0O
BC+nSP2+TIqwobY/mXXnhjhwgz1CuamNLDkpigUtsmmnRw6jx4APXNcf6JWe2UXyCDzbnyTQg/HK
bk61Pp/8VBm8yxjW0Ak+C+/NyHiZmjCDc22lk4NBNOTchZHz8jLG2mT6nZaKTVFFLVOKexTgUbq3
hCoDpUE91yNleyfQrG/Pf0XVdc21LFqnSDDeAP37QQiILUYllXMZM81LzUPDK550p/zmqWL80Gn0
eqH14n87DHtvWlI3KuKNaRbf2iwWgSu829827t8b4/eNcLgP1ovhatbCnN1FWHu5Rof3D+q+NN7g
uYKN1yjHUOkwp397lYNK8vlSEBYC4+GAi4jycF49Emm1WmqhhK3be2GMEq4S3tcotXZe394Nbf+5
ldrGwS9tmy3alXCn/dufYH0oBw8N1QFMsdUQkbh9cDrAVMaddJ2Lhlz/rKjG/HxZj7h86LRwGEfv
vcR1/Xuv1kPLCT8CSRNc6Zf3NbVogS5lFIVJj+qGevkxEXHly7VHERXOJSbe0m8t88rqs6fBbm7e
vtxfvkoHH4BJoVSWvOKU7oeD5wwmKUKJjdJN6tUntdVcFMqib0w7e4r7ernKbesqzcdyJ4ba8Fun
eEQg8WSkBcIkBPYJUvwwn6GZVuqSbI1kMfe96V40qXUlHHHmKvbFkuVPqqTeT908rObC8BHlT37F
qENfy63oRHgy2ecaLvD4iPwYCmxjWpV/zJFxtRi54ZdLemNpzbc8sm+la15VrXXlqqzMnOLPGZOz
kYhnj07tSPotrQzX1cYuKv31Y1ADSD8unduxwsq/nrQrs48fI8p5GtbqvTtnHubifMui73yjRlO3
sZkM5BcJ0+JsOelBkrFUIcs6MGc9D5VZXa7MtnLDVPKn60GcpZl+lTEK59eVYZN6Pg/NfGo2a8xL
lXxTKuN0ojpNfp7myNrLiqtysmk5LxcRjNPohgqp1AZl2EVjoApfLPtecWT5tfPGKJw76QWVxp1T
RJIxkmUwuCLp7fSoyvyyEY82stVpcC8s0J2jXFbLeZH33na23Fs7siefGL6cu7U5BE6Cf4ZlxOm2
TMsh5OS50PAa8GmTl/6kOKhGHOOqzsVjPhtf9FTXQ8+Rd5FIio1w+AhaWs6f1+caOeVZ1jmuX0xF
ckn/blMwtCfoa5epMZXANro2Fbr27WpGv3jBtN7k59s4mTLzM7dxQ4Q982cnNvSNWnETZqPCP0Ir
KR4S1QswfbjwksLbWe0875rZdv06SR/NMs0CbHjqLRmt68feqG9IwZftKFdTyMq6qgrbOq1ctsK0
TNbpyG1IbMEshZyVsgUBThRHoJiKkYdWzjChiBkFflRyxCFDe3LH+k5PnOPnz17E+HWppXMM2XYI
EM89jIP+ZEfKbTP19TbJeF3VhYscmuTJnuNlm8ejzpTQGdI8IOZPjFa6jZvNzVE+FFfCTqudW036
JjX43Dmzb7ZeJO+o0NTQyuw8TDVv8otilKEmuU9eksZbIyvnXSl5BZ2yu2NOFlvBSp+gb5W7am7v
usnJN5Nrl/6oFMxlEjzMsp04Xr20DgpPu/I0hKrpwCdTsobfjsqz9aVRB/7w2PNDUc1/Xl/3Pslb
EvbV1Q4PBt9M8MqYes/FdSJ/QoYv/WIRj2lrXySjdq5H42Wjerei7zM/n2R+3hhseCSG3i6NdOn3
o3m1RINHmQTu4bqIuEtt3JRF6vhd6V1os3FVZLxIuh0/Gh43Zq401ojaO0uvzkylvlMU7tTspF9R
9fahOvLANPStAcYtym2W2vN54iT4T+RRGljD+oo6y/eB+SbB5Lq36rLkYSSUW8pxDGT5L0ZMoiqL
xzLmlQXau5XoEDdr8O06RvI0sr3LhH7VpjUvrc7LUa4bX40w+tBahrxjNBVQ7VhhUymlb5iEjAWT
i5M67aYT3EncUNiK4S+x2kEUNZMLo6OxF8DZzHwHGxbfknxIVVGyc3XhM42FyytaF49Wh12LJWC4
Mjgv3uKy3Acgi+K7WJLj3HTTgHo6W52saaYnj4PR37WivSvgZpBqVXrg2C1B2WGfuLCfEF0lT0UK
neH5PVVq51agBd71GSzreO69oK3a6qh2B96K2OK+DWwSd1BupzlncyneiZcXcCOqOb9G71V8GYDp
8kCNsnmHhdxPdeTW6pNBR8XktyJVvypyvJA5MqMHmVmTb61pX+StobGZtDN85BW0VMLSdoYcmw20
TATiHc+SOnfauwZBEKpTvmkhcBybZez5Y8vWjpoOvisPRTmKGTASFq3yMON0vjeYhxPQC6uOep2A
n1vVnZ2WJq8NXLozM5LYjcaLfq0tabRu6Lk9HZyZSGvkivA7RhRUfo79i59rvXIkwHN9ze7nXazO
fIh5INIL46ql/+AvUz8EXV7nth+lmfzaFklymSv4Hlit9QA/LA9NTchw9KQb6omh3k1AJqcw6ept
1Kj1vaa4084to/lcKWjvhJi/PMpYya/xX3nQIFulQZqtzy9T4fVG9aIAnmv6hgra/FHXeXWUasYQ
5DEvy8CERb+EWLWZZl0yI2B0t04zqHdjVjxOE8fzGpzqih1scGC7E3+3Htq752ORvPVqHgHnSpnV
gWQiil8jtTsVa7IhXOvCWNiHpcNrUBMwjGXggoTVnprQpQJ0hpfW0KXfGMPlhs8xAgnShSrr8gYT
28e4qKOTGhW+31V6umo31zOluC0GevSZ7cThGo+nBVeZvEqf+lrf10Z/3lbOdzMp7ksnP81nEJVl
IUuQEyYsWBl5+L+oetCmvHA6IW4L1jmTdBS2b6X5s0fvfDo1an42Tw6FSuTC61GdyOelO9bz4SaT
g9iikenDbrKmvT5yhshRTie0RjgV8+6OObJcpq5KFuV9LPJm+danHiVi8pjG3L+8TZ/qmJ/WmvWl
XROM53Sh1Nq72c4fm4y76TK1aGO5w3sQ51qhvMzTcNFaoTWM2KE0HrY2DEGpB/Ug2RQuscp2lNuR
lQia2dOYtnqwpPDwqPbfkzI9Uz5fLIwCEotnBLkQPCgDVyjut+pimkvZSw2bLMcZLpPUCbsuOTHM
AXMqRiHXeFCRi6TQa9siJB85R/3yRXOaOxyJdk5elr4wOc8X0yBly5lP1DZMqGm2WbvcMI0682MK
tyCR8jjq1O+W2ym+ESlfqXZvrLo9bTS33jaTdZIo8WdN9j8yvThCyRH7ax46FNET/ZcuSER6YscN
aVoxTBeW0uUnYuZdLiMCN22A43HN3ceUl2bdc1ZmXhglUSczsKoWBRFSdvnl7NZ24bfIrgJoNWSN
0CKCdJQLkOIsfFHnU6DUi7HpFf0dQPNVgUrnePUjXWtsKIOH+GlVOxhMpa4S0h9RNgMK+QDM4Hhx
4qesJnpysD69nfo/MyIOHuxKzACGh6e1ikdePli9N0qm3hUK4z65Uzwc8xgSx3KFS1q8kXK5713n
uMk4VURh7obIvVjTSX0hoAtv0IOuowDQFs7cNWdSR1Kg9Sm3JAOzkT9OdE5DQQwZSvd4TodQZk57
vE7xaer2zqjJdPqFuiYzriZQP4xVcozd0posiGNfx15qM3TmlW6SOq7pprKQOQiScMTuoAU6h4Qs
iAHJoHZkbRQtzznd0NZesOjurSt5RRTOpzxvlSNszvjN0rqoF36SQupuwpvstmJ4ROrLMSvDlb4U
LhHH+K+TkZorHjkYxllVNnBYZgYeyNajK8VUxlpwFhc6p4LnMYyMxE6GlCqPPY5XINHalZE2uFct
3YbkOTqhZ7/8YgJ8CFS7rQT/O8TJXuBr/z3cbfezWhErefin/q+E3IAe/u1fkNYryO16fCh/0Hv8
Bd/9wuj4hV9om6F+WkcGYXdNywGp1Op6+Ats091PYKEgXCDD6PzAbf8Ta1O0T1j5wqKEFMNvgH0Q
Af8G2xT9Ez/9bL2wSsvW7uVH0DZGM76M8rQ5V20NxAuMYOlgP8NxvwXbakiiufOcm46chOHJXuEi
8om846Ye2y+63pkb6dnFRWK71VW5zO75qFnTo4rlXjBkkREytTQP496QF203TPc6wyxvGO2g31pM
Pdv2o5yPraLIvuCbd6uQGH1m+FsSTImMr6KiX07NTrU2yaxMg89Y73lrN3xdZnmHo6bpBM7QFWdG
mrgnAjaQ6nerJdI2U9peDWvdwkIBEc1d7jYzdEcKTSdMS8f6ZgkN+7HYXHQb3z5DXupUz6dZY8Gb
iiIpTux+hG6OfU7n+Os4HnfLcefgAlB41CLmCP6NiDQ9Qk9Y8xpaRjWTWZr1lTBKOznu1L7/Im3w
Pb8xZ/NKjDkMV0Dqc4EQLWiqSNub9ewEnamNQBBWfWxPKUTFvOygRjbqlPplBn+61k5kX5U7BJAX
pp2op5mphUKtp/3o3HlGv+/SzGcG+uTbTfPUGN+sRBkJE+PJIN3HNp/PjFJuInG6VOnJOHSfISlS
rjPMcJwgravtjZpEP5TIG06adryrq0gc9/UAD9l0AxOyid8a0gn1zH7U1ck9k11zwq26dBPzZvKa
emMOmGE047yZoyR+zDIL18za/W7pWRskljM94P/3w7ZlHuDIp91PFrT+xjsedeVEtHHuJ3FUXI+o
HXcW7P8fpWrf2GX7ZC7aZ/gdN5GlHs200fK23crIzYNS4d8aXZqQaTnzfTPlTy9R1W45leqjWUT6
plXMa7sWt63QmrNMHx8sY55jP42OGqzJu5ohkmObL7tBwFDBMD/L/alKb2U2YqcLZ4XxDdqoEr6h
8z9VI89LV3wAOiRYSjIlum8XBlBOXu0sRYTp0B83Rpd9GU3s2ybHDnKGQBTD3VAUdv9DSfsbSN1h
XN43VoepRDdI05diTvxqhj68aeoEEgrz6pMwSlrUtJbVRq5vKYaGaSYuWSelp2AnNxmNGM60JpMP
CqKHvRxie+Ni93+MhR9D2tpa40TomN3op5weaSLFFyVu8EikeLMYUY+Sor+YU4uvHG/vZA2lzCyP
RlN+pYm6aQ1xjWtkKGL9JltGOtazGXZ6fdXHRbq1Jqn6lpfL096YjKAw03t1zra07nrfrRLhkyWe
yILr6ev+DKVEclT36ZnR58J3u2UOhOme5fDRfUn1sEVxvmVAgrwQeavSD89d2CNxFQL5Wn41KKo/
OaD1GJA6VNG1sxO6vKTHKXH8bKKzUp3MQIriTOmWzhclckepiGHj0DYME9FTmVXxjUhS97icJ/1W
EVZ8Re8tgo7NrYSUN2/x3CwSRgb1P4o0/irS9lgpnro5127pLjYb0djKl9I25bHWeEdJ3XytS1Pf
FsImPBnaEZ6cYW+7DAmfuB9qNlobapcpGOx2DCMJWgoCBG7WqbLxpdvbEGUwc5kid6uV41ptms6j
FsXOtmcCVNDWi34/T951nJdHkaJSktfZEaTYx1jkV1UCPZVEnOGjYZbAIZcDYA7wx4BRMrMILRFl
u96MA1dm3yNuXUhLRIaQ0r4nQ348N+QASfIlruV3c+7zR6QsR1lrNuDmejBR00fCTENzygPu/2Vq
9helZl0rGMYHOHEagW72R5Or3qktryPmSEcpFs2VzjNIxynE9bYC3CmOyjKyLjKngBlULy342pJe
CMvoN5mWRUeK2Y+byjVO4m6ONzbTSp1Yc47MJP2i2ksI3Kjfeyk9W59Z19FtVy7xiRQazq2YdzFn
J2XQZxfFn4uo+Jo15q5TEwPt0D1tT+GPtI3Ko1pPjWhDsDW/Jpyfe8Oojc/12BPV3fhRAzv0bazM
53XoD5LKBltrZ9iZaWyRUg7m93FoQkKPm/h6ZynHtVfEvjElyqmhDmr/UOSdoOTsu8dqskegGwiD
33G+Lc3QiczRCLWUlprvMi42FEvj7FItHS6qtM3dc72qtM997jTBZGaKsoMsflF4WX8hhrJNfEjC
xn5qtS7o2lYLidzeNgYcOB5bKzt1mPbn+o0REzQ8WVy05ZhsGTcoAiVH0w18oyJYi5ncOngW3g5p
esTo1Hk30Uv7WjOb1RTiwoy6o7aPd7U4qqaBokXHCQqznKGnDYYOUsbD8VCNR0ZhPykerBNjUtUw
ngp7WAvQfps2pnLkdmO2rdQ8wkenAc0bltNWNNpeAkHF9sgt4BqGyf7STePIB0rr64VJKIwqfhiW
LN1GQ+18Vvo52k4O2ESndl1YxXI8ykwZoSVsbOZp5tWDYhTLbew66WaKBnFuNHn2RUnH1cChZO42
rtcnY1YlJ7nuKRcKlipXSurW9+lsx7h4kYpwes5uBEgldA7szr7uWqU8E6lafum0qnxEvLXcpJOB
LsueZFiakbp1hRvt6QUVIbYV0bHU5uX7c/L3oSz5v5cC/z/XerbIHf/3efDNg6hepsHrz//ddGbk
1CeGS5LRAilgC7l2lv9uOiPu/4TSC2nASm/HtOq3PNj4BGuOsG3bWH1gfk6O/K88WDM/YV+EQILe
IE0KuHUfyoPJw38HO7BwX83pVoUoHwJToIN2LQfG0pbMeLjFi65R7pUErWg6xV3rr3nnMQ7Xju0v
UflQDnld+Y1orG1bthnE/2ipf9RgfZukszjb9GRWA1dtUDy61KpoyFM9B8vHKHHcplVdKoFwPLkh
hxOcIYVt700rWdANqgapDu7NuhNm+lxxSCvf2kGqNFz0sXpkMF4++2UFjLmJFkO59hx3SfwIewLh
61hw15tetZIfwq4RMI1libYyS9o1tQXu3JNNiW3TEQGDUR+m/p1GKo/i4AbCO4HPDC31eZDcQRuz
5cEy2qngcFVT5lHrfRsI5hCHv22p/S+s4Pem8EGzdHXax/6FzYKTB5voUJRatEXXN3Wq3YrSlLi/
khZOhuy3Cor4jQHTfvv2es+int8gCxaEpYRNKpKmVbB+iJL0uigh81nzra3W82lcVsP9ZLiKsc00
e37K4VlgLqZl3q6JVfo3peaMwpdG3RAiK3Nj1F1E48ksze+iVLufkVp5iF9p9VIaOCODt+O5Mm/M
1GUn6bU5f+6dmYHUk2HM1Ya5hMIvwU3lphee3Qco/vIqXFb5qZ/34wIMVTtQjk1hZpdSkx6nm1HP
OihhdKF4S6+FtlnXp3rkNNf5Mk4Pip0x81uRvfFgpTZ5uMizJsjM2hG+OUT9e8PaXj2wlU2iryoc
HUU0N/El5DNOUuv6yZ5uu7h8ipbqlBEqDWiJd6TQO/n1tP5/7IX2Q1h8K/b2P9J//M/24TF9GYLX
X/sVgi3rE4ABql0omdAqAOD+FYEN8xMRFCtQeBA6/cH1O3+zfgz9Ex6wWFepUEZRtHiQcf7F+rE/
YcSKFTS1L9QJz/hI+AV6fBE+kOPwnkFZQfRraOjRDlk/8ezEiCHw50SJWSm7KI7Fz9T06NCWrWOd
TJaWhnq7LGrAsEQVN26jm78sDGXUjqH4wOpRbVE8URDON3HsCWOrm1121Lt6ttOTRea+Qh3sp9jw
Uyd6cXP0v8g7k+W4kaxLv0q/AMowD8sGEMEIjiJFisPGTRMxOiYHHMPT9xdZVdZJKk1s/ds2q4XK
MlMIRDgc1+895zudm9GOZ0baEt8wZD+8JuuPdPAemi30kiE0mwtLrqOZOI4YHouy55DcFMYPgVv+
Lugaaz97Swnm3Hp2ZlEmm6Q3GYVYow953zjqSFhE9nWxa/95zWgp0Meu70JrbcpYYIk8Vpm7Jvwk
l3xu6C6I4t2BQ4LtvWbMKGty+fSc9lPjgniiDHQM5SadcOZbCtASKf6U0X13RKvPFEd0ZsFE555h
RxibOF/Gijpt3GR57Hq5uRdCLYFzXlXszYzphvIzgjriXpwZqHdKu7Aar/JqKc54t9hXgBHIDji1
UZ7MMSiWB46AQ3PcRFlfBIVSP0Xu12cMTswmzcN84Sxs9/XDkgO2TFcryp3PsswgnHBc6EX1vSJY
Hc6gJKG2ll8aBc+YiOkZNWZ/FoYoQe71Fq7ZCXvd9VZOx0FPvX6d4Suzs8a8dTo1ZAwpCXMxfloR
DtpPdg8PwI/4wTI72jUFsVeDkcphCDvzapFeWMkkoxrNrtFo122esLyNlgI+s/2pqlz27Cayrsow
bPp409NQpObkCqS7jTn9mGdj5QOzgq7q0lPU6D1wgUR7ZRtehhuj1DjwtRY7w1r8R+GFVKTKD3ud
9tuSqXiew+jrNHmbFbdeFV0Eg/ZG3I6ju4XxQtkw7UU+SnPPa5iavqbdkUyTY9dXo1u7+s53pWZp
SSxzz56XrztvE5LZ0zTo6DGKKlrNNCeu/a7Mp72Zj9Vt4C+hvrNKo/GOs+gG9WU2Qv+L2KLyR04k
invTt7p7YcjaFGdbQDupWYo6S3p4bzPnOOl9YhJB/2PqDFmkfi+r/EGh1VzP9BSOKEaCZv7uD+Qi
JBVKmTVt6yD8rvqcfniAMCe/EPayzYnVDSCiOVup6Lyeq+1pRA161eeWyi42Gtl1bPDyq+NgKexi
NzTGNqVGk0FWzi29HDQ5zfF2kvrvnWAdbjvEoQ+etxIWI4AEPzeT5tr09/M2UdVU7fUso51XhaN1
boWa8mjjIJMI5Ar3PbYnlWiYbg9lvtnlrm+xaA4EdJjpbHSog70MO/duywij/mqG8zDTI9kIzc6B
PXfneVn16qAkDHpwE86pDMvG7ia0BKc/kkuq7b7J8YnR5mEtckDtLfdGtgW5KubqBD+Gpan9xKAw
y1J7Hrr7qS6z8diFhb8lwyTzNc37AIUgdhC9L6AeFLGQUSR340A/gEGXn39FFuOSVTHnN9TP2t1L
AJrPJMOXq4rB/RoqYV7Lj8I4Vl1kWPSauAwK9+fmw/Ps7MU+j7wZiHyb9eVrEC7mtCd+pd7iMbLX
iejbnACY3KiL9nxdrI6mpzn46aICeSDQoWvTtc2aL6Gx2k/b5mcMsLewfbRx0j0vnJNBcAxQfVKL
KqWPO0+oiaUS0LboikKNMf91RmG2+E6eNAUurRXPSHZROZ1INyjqN9vkR48GG2sXM8X2Q4a3rjy2
QRcV+7AnpC6RWvQ1pqqIwokT/UZ4zOLqhlpWjgXS8aKpqbGFkTn70cUT1ehxy4oLR7VZcLSBO6g8
hvRRj3SQ7LAZYzIgWT5nzjQL4acFrSOB+nnItwREiKmNuJhXa7Bi2DjbMCeGaWr/smspnAq2D1xp
Mq44z77IPot2hd07TK4nhrgGJntJyGRJh6uH7SC6T8FsOxVNzN6Tvfbwqvd8p4qHZN5c5EyuWTfW
EpuNyeroB1u1sEJcIzeQtVhTiF5nKgOZLoGr6gSzxoKAyPH6oTqWSOPLxOa1aNErg1ll7orJ4u/d
5Zkm2XC/uqqJ2XamPLU9Gawl0+VMIgZwkdLA0YJ2FQCuz7JlmnZTHjjzBUkhoh9OcWP+Un1Coyc4
RnRuBCmiVJbx3csdOdFQypb+0i35QQnEsF68GanG55XGnEq9cFrRUIZD85kecNAmfj4hSJmB5PtI
OOQ43JZhm02XwnEDGgJetK0HGo/qtfYadW8Qwb3sRoanACqGTv7MkYBle4FFZjzJb05yRWexXzpa
Xdu9wfmpoSOBOxqVhV15Z1K5IrixK6foLjLXHqqkXEwR8ljk0YYPBUUZP0GNt4PxnrLHs17x4RHI
gJPzaaiF2nvS0utQAgA828abkQKa7F+ZkQDclXJW+8CqZeFAgeBUEGcl27Fj58QIOdvqy8vcpFm7
Fmwkl7PkLLazbP7ODS1XUbvXJQlN9qfNbKSTLKQRVUyZSUa7LZeMQBa70PZLppygi2trY6LoDGGp
rmc/qg7hDHRl5I6iL1k4tSGbiqvpLtVCu+e1qXlDVUSP6BxlkGU2NyMZS2sczlDzkJFV1NvTSHsY
/1W9flf0JFv0utP8XPfg1BI5Ldm1h1CF8beg65OjYUmg6ORuHgMKlqOFSnKyX6xiyLvTpuO2L20w
FU+k4xRZggWZXuiKtNA/SvrRxW3U5c1nILu298Uol4DjsKGr2j5n54jcXd3781gnGaGbr27LTX1p
Q9lEu7aUOk9VOPbEDbH6lbgYamQCZyhC6m0fqorT8SjUrGVS8EQUS1L3bk+3EU7p967WfrcLdbZt
cc5aXD9pueTZyzRu9UvpL/gKt5JDPooeZI3xVDdet2speYvj6mjl3Wcw2jsm7p43QqTPSjHFcpmW
fTfmlrhEa+hvdzD2Muu+QClY7rYeakzBMLa3X0ANTOoT4//m09gtwUtZu8TRMEC3nTNIziyVxrKx
NHuz2+l4duTItAQoMYgKx5KFfplK03PYHRR5qmtIytMhH4zaSXQVGH08m9mK5rF06ifGRBQ4MpeD
d+ZEAo3WGHYrHUm/41Xgb0EpA0YTI7fo9BBgaBxGg945mWfl6N1Xd0/dlV9Zy2w/EuVV3tiWIe/D
NlzXxIPt7u3GfiYnSvmaKny0eAWbLfWwoqnB3x9Ck2Fu4Do9OJFoeDRhvqBRzScmLuvsIYOpt8qv
biqvQ9xgWZ6wMd800WErVkOdr1FdJtJelmK/oIs5FwzWv4pONToxvD586TOB2l+yaPzPhsZwlZoi
cKt4rdZpTzlbv/pjlx3EZBBxW06uesXZtzx0GF5QC5hBfiDunXYkj+q6d1bFEi0Ctk6fWzhmtma+
T+7JrRi26WYwLPUjyIvZjC2zQBl0qh0TYzNMaCJ0osakbVzWizEzVYzD7NScV20RRbGKTrMj36B9
HcR6Iwx8j47FvdhydzE5/KNj/CGrU4PIqyuBytDNPd60Uiqmqtrxn1qjKi/aUZ/0HsKcx6Ta2hAT
WWUuX73hNMl0gj4HaU69mMcWLSJJXS2G4DIEbXdlWMJqk1YNnhUr/AS8Gtop+ESVHn2Vsmr35TKy
JEZHFCpeMU9xeijdhdSDodD3+TYH02Ebc4xCemLjWTO3PABM5ugvc+FHu2Aclm+VWUbtUWqPrQ8k
k0MeHf54dKfePLXn4zJZcjd35MhjMWJj/8DI8FabAgLz9A2jEgEvSgMG5/rbrkHlWnTeLYTKlRvx
rFSUEq+LN/NZOBTwmUegtUuqhpH4tb+dm/+hwcRZ929tLK7MvB22C21FzHYcfDnw/l171A7UFz1Y
hQRFGy+WavOyz2UjGmQ+OVeXsIwSTY38ySnQPW+UFB+ZON420v76BPDLGcZ7J/A2vv23n4DXdL9V
BVt0J01xzdTL3Qu1qtff3+c738O/b5QkU9C+J2cyrdS3l9mwVlfubEACWDbE5kGvEABNfhFd2svc
GnFktJOOxbbwLVDFsaFYPT7tJEdPcA+HCE337z/Rr/dN65Cjf3iiqP+KiB9LoxVMHdtkWx13b/kc
3xEuZrd/fhUYXzDtTro2037XpqysvNUI0k8WUXM7cjByKXFE8wHuni7Lu1WEsRy9B20TOAgAo95+
ud4Scmwsw4auBOd2NnBkWJxa+vWhXLOs/WDN/vrNnXCQHl8fPRp8m++uBhdO+KOYGwqyiEeE2OVl
Z4pOqw+eyre9vNOSoU+P25bsChhFSFfe3pXuzInXHc+GEI1mRmR41KtiHU6Uw64h23osxPH3P9fp
r/y/7de/LonhDNQljhEsYe9hcMAPI16tEn+R36jXofCdT2Qw6Aszn3xk1rP8zutmYYbJOv1gPf7y
G3KrjCvoAFveaTjxbg9qafhG/urSR6hQxsfZQuhhbCs5FfGQlfa/xVVvDIt/b2xbb2053KkLv4v0
KsxOxGXZ7xcmIIBOFlZIbaMdXjtjtPBiKOt1ffA04OOE65PO6eXeF1wMosGgEAgwJVXx9Ptv/Jcf
mc/B5odUKQKTiT/37Y+8Mm6wHQNCSDkyM2GMsHGEsAZqqcTsKx/TCuPCj1bWP+z3J0K+Q2+fDQnD
19uLAnsAKx7iQvEYoXwBIWJlFsrkyJNp3ZjgVCPcSWWOHjbK5B9F+fLF41AyT+jE06rm8Xm3I1jI
QjkDM8lnxCMuTG/LWw6FoXrNcpcjzB99u3TCiXljRVt4zbhc9G5RrcqfUDZYeVJzPr2YJh1UcR/6
z7WqShxodAY/uOC7veF0QV4hbHg0fLnD9xfsonLM7akFkjkG9ENLT6f1x7vqu0VD2xgfGW/rUzsY
2+gv+x0e/7yLjByxuuxQ0pdWurkqB1c92+XBN5ePXl/vFsy/L3i6HIv1FKzwbsH4YEVbLWB/Dplj
v5DwVD0ubEF0TLx0yugDEZvOg/r7H+/djsBFmQFx4oAojEsW+urbVaq8YJjLtctoxs4/BC2YJGoR
l9j+RwCFf7gQIcZMNvkfO7v7bknma4F1BlslOoatwpiTkY5Vj1Vc2tX6wfr4h0sxXD1FcnPByH2P
d5pNxKYoW414EV2Z/nVTNeVpGp1u7/df319Aqr9t5qfvj4QKXu5kHkLI/euf/01qWAvsP8pBXtM5
3JHVleSJjEzu9RXCvK08F2iPb52W7O5NctRC5rCNKF4WuYkz7dZ+fdVZS/2RJf3XbwDHPBpIlq1r
njSVb3/VZtRhV6qCFvHGsU6YQ4UhYSp30elPv/8G/ulSf4GiXW6eMB377aWKrc6XJkf+aPX6IZjm
By2nB5M///llKCF5d8GJYHD+7o7KgnFek9MyH63S4+hZ1zsXCg1SqKHe/fmlwKl5mMVZqSyid3c0
4e/UVZgloATXJC82cc0Id0FVzZ9+f6lfH/kTJ8LBKoujGqfsu0vRYKmrwbayhFqnPNBt5vle9LQd
ZcUew3wju/KMRn///VXfnQdYsxThvBwwvLNAUBq9vUHyhAxREieVsMNFbWJy1ryevWm6idTIOs3z
+XErhulYh4xzxrCXH9Sr/7BkAtYn4P2T7JeK9e31OSzPIabB0/tfY1shL9p+aetTbSB9yQf6/d3+
ejVulahXC8AUhKn3Zw8p626Kgt6AA7E+GPJkOvPHh/+HveDXCzHqg57IOD/iLfg+ERDqWZhpVL8c
sJa/ngQGZ/+jJ4HACPhcp6IYaOj7b2/s2qXwvYk5h7/ptOA3+oKFUjO24k9/+tWR/YRS+6RW4b7e
L5R5HMPMscCK9Ko8Pz3b0izO/yfPNgsBui71KO9cCrS366H2CMMbkWnFIfHbF/Rbf8A5ay7KfPzx
+/v5pXBAp8PU3qL25rTEaejthZAZk5860u5AkFweXG/W6cd38w8XATKDBJ5aG2TV+4uMJAkWbRmK
GL1t8xkZjHrliXL3f3wrSInZ2hHiMx19X51IAheYBC0CT72T3fJ+aS76cfroZPnrkg5O3xepWdST
/PH0z//2dqO+hRAMsjK2W3T/qcu9aSSbJeUzqloq+N/f1D9eDr0H/FFKEe89QUesqhEnqQiXm9cH
CF/bsV9pGID0+7MAFHZa0AQgTqkkOdLCbHm35pwe7T6jASMeZCUWzCZFe2FWHJ/xr0JG//19/bIk
aAJYWFQ5oAM6+uXEV8kyWml6G3EpTHdv0Anamehn0z+8ClUjgm4YhTbrAazJ2x8Lk86gXS4TF6fl
pui4poDN//iL4yp8aXT/Tq9j3llvrzJ1pTZIMRNxxtF5PkxImjRnZRncUUu6/QdNh1+KcK6GiINN
iIKf0vHdE7tMjgpxpAnmGQSnOU6LdsF0+rvV0szbSz/7o6ghlgXXIxsbPQlvCuq6d9czS/z0jNQR
mZ9ayoZv63SJwvLwx78U1wEbx2oAwfW+ZsIfYLYlfgro5YZYL0y5cBwMxdIj+P/TK8EAof9Er4Hu
jfdLQtS4DZ1bzDxRsp9QdS322MIMkNHwwYX+Yoq8KYRPMc5UZqcMM/aL9+tCIf1rUBietj32bh1V
y1UhhP1Noka47JSDb3ieu/YGeXLLQNAlxMnK1hJ9x2CWYQxwElQTAxJziBvHNC7MVU6X6BtQ8FvE
se6sYJ2up1Hjg2l9x8CvUKvrwJLblzxa6R3QflwffHdsu4teYL7fB33JyXMO3OKWkTZ9vzGDZRjn
ld9nx0oxacBZ4T32oLfLcym87Fl545Lv7dMp62GZB3FNTx1zKMObViee2aiHeevC7FqNGGJI4Dad
TydAFbp1BA2X0WLNkB3dTJSkCDk+fWXykH9uyIpxE1jubKfZ4C+HDXVceD0WynopAyTLSRhMtH//
+Hen7XCC5rgcYjnfvX1KVR2qpZyCKJ4yaliFv5rB04fr+NenE+AJ71KmiydJ6/vDo+DrMH2b14Mb
trSTnHoR1yDQqCFnQ4Ak6LYPWmfvN1LChThoIaoi452zwPseekskBC0iz0A2UqnXJZLuWd3o7AMX
6T9chY2ULicdMnrW79vIZWgUm4fcIx4Wh1K8oMzaMM18/v1P9P5ld4pqRGNGB5CNgJbcu+1a1IU9
qZz8J91M7UWpuqxDOSs4AUj/w4PGP9wSJ2EeUEp/CuH35UJV4mtp28mIp9lw4xbizy5jcPnvTeCP
tIr/f7opOWL9Rsl4Yor9r/9NK/f717eeSv6z/3gqw38xmiHemFcORzIYRv9VMlr+v07UKzZwG2A1
i+g/MkbDRseIJgWDIwJD3vcRv/l/heSu/y9qqNMR1jR5qZ3+uv96Pf8zL/o3We6f8WW8J7j833rW
DI+oaBENh1QWPHbm+/cIhjVAXRonSuFbko0Mekjs2bVisu8G44RF0iXxSjOkDi5hNmzM551+CVBy
Z57qrh1r811UgVMv06EbljZhSEFkTuLU+XbtUlCGt3PvRBiYT/0RcVe57qAvGxAO/c6haT0cNhDW
Z5XnZtk5kitgF7HVTHmUFr4768/+ZtpCxmuDSjEJDBsFVjb2q/paU5fNdlxLO7PCdEFSc9tMaltS
LxpW/8VUAHCihPAMOzuryoWearz1Yl3IxHQWRPEbFgu9m6kSx4cZd3mAr86NFpAo61ajjJL1cFZB
cCg/m7bhVXc26YHymzJUcOtljW9CnCLh4txv4bakztIGTWpbi9R7SFB9e6j1oMP7iTw6T2HKC9sq
jTRhzt8ksqzyMIYRqpqULbaVx9IvdHSl23EgfUhvQbBekTPnlVs6ysBhxLvU25xdW2E/nRAnw9qu
z94YGdv5vPRj99MJ86ivY8K6VfG1ztuqT6NNzohFcQ9FAocdkAL7UOVY1m47wsOHF8yQhboufCOE
J+B3s3GUUOnC13BS43SwpnZTP9cqsNosXpyqcE0mxbNj2CkxtFadpQQaNU6f5MOC4CwlxbjdDmXG
T/K6wJzw8LVulrEXrYVIM+klVcESj1YXZTfNzFjBT1an9LFZjVoYS476o28LvoiCbfL07w+1uqkn
3TrXOmqi7cmYohElC7P4aRFHXfuWenEXS4mnzc6X/gtOgbb9FPTNbibs8WxTxT29Gfeimp0Knxn+
3GyO5nisgid39bsfVsvZAKGHfsKv1qUiw4Z1Wri3eVW1iesvWZq387zFyKaIp5Uoj/gimLJ+AmcU
OI9ORljaM+Dger7w7GGMadsznE8VqJIyDqfOncKUqLXGWxJVR/K+Xlq0tKVbMvAGAnwrDPBM/KiG
jo3cXMw4MDyWsQPOiTF5xcdZrAKlXATn8rkXjlUeI68YoiaR0VyY19WCU/HTbESY+pMs9I0B31BR
+FVsocufLou1KMyzwkDm+M13LTGKnbdUnn1dMSnfbmob5+FjQFbac1WDe+GMXkx03VfpnLVRrfc8
YeKZf9VG0DI5XYyep68Swq+y/iqq88E/N62iRchsDnq8A/pQ+UT20L2vy9hsKx7csWpd46nQq9Lf
VoSC8w+CtqLwiPTZ8A5GV8/FVb92rf06mDis9pYxFeLcn6GE7HJznSaAMg70SsJzu3Y8bIaSd3Sf
UX2Oay9AYgx9hUxmVWhPJzWYO1MH9PLcQEuEoavRPiMxgmxbIt9DJAmSYrvuBM8McPTCjbeILzWe
Q5gznHir8BA0mxfsAULD5GqxWyZRMLbRLgsJ5bCjqe5RQRrlZbWaJZgj5D3OhdhGuR2wb6E9ykTb
5LFJsrC9w/8i0WZhJ0eaFVUXhjPoT+0qjTp1ytKfMFO6NQgnx2ue8GxsP0Xr+heWX2yJnor5R4sQ
i7f47N/JPHyCyLzeCQVx41hw0xY8HmHsZ1tVZ7IyfJrAG7SJpWf/5INAH9wCsz0GfWGdba2edwXA
nzyWhlLPC3FGXlxIo/ieidl4bFyd3Yz8nWkFXWNXr8565zVhfUb155xRba+X4NXlfYZG5VY10MHO
RaBemVVjNRJwhPa9sXXP3Ra1D2UABCQxR8t+1bZVd/GA1yI2Vs7cA/CVeSfD0brPnA1VsUdp92qi
nXsKGEjUyTKhYCnWxd8Noyzr88kfSHYpQu+Li7ERVK6wIGRKJEA0EOzqctQyyFNti/4mj4xg58+Y
sXeWSbRJ3Chn+TkN+mEcfDRmwaybJ/y9/T07gE3StGuIYSelUR0npps/QtJRrwvlZmmIqD51yEO7
qgclXlDSbBaIw3He6Ql9exzac3nD2SO45WtejjQ0qxfVTUiVrBY7ooaPkyG6NV2y05pMF8liOnbS
9AgdcYL6w+PMy55MlMVGSh5o172rUT2zKwb5U0O2/VWmQ+PMFJZ77+dqeB7MedrTMPf3mOOLuw7i
yq6vF/OgA+N8DZHc5E53b1ZLfz3jPRA3qzKqw1CuVuJ0EhMvXs31YgQRzf8fD4U9ov4wxdAfprUx
zx0Edw+DBS6OIfm5tWSXVY7xIq5nb/xidR2qczpUV4E73VRrWN8DBiFXz9JDMjGDTKHVYawsxOXY
Qi3wJtSSU025i42HUsDpbPlcCBWc2/Ba7uAqVOnYtOR3iwqNZ2VkeGv1cNbLQO960zNe6w1HfxL1
5YR6kfyR28Vs++rYre0Sryg4/ERxlt4bZllc1tv0mhXlDZK2Y9P34llYNJvnSn12scPtymJwH3uj
IPOq6K6DerwarH46lnlXGKTbSfNVVJjQhiG/cAdlMt9w8y+GYdqnLPB0aSSgl0xTLih13keYv9HZ
srEw+WqRoA82Nu1tFvdL1Hp73nw/bLRLOvEDoAsowM+iqmwvurnZNzju+lQjk+uOTMgqAgM7U8dT
Md40yl0uKHLCAxtqdCm3EguuzLwvlEGG/9K3g85+LD7+hBjVLW4owsuJLQfEk0YgnppYlGJ8LIvW
cc6HsV3uvbBVMtWGmDo8EtkQjXHoUawdZEZRAt7LnINnwCv6Wx5iuUvVmq+HopyaFC+qmRqdBbpp
KtY9m5z8WfHKvw4n/7FujfIZ9DTbMzmwKBlNmUxCZbhxO10cxBiB/SRkEGQB7dDnZSptYHBmf1Uv
RpV4ftHtg2gc42VdqktJ0+qJJ8NYd6XhePg3nAk9+kk121JqfiEguDCOdXfatScYRn4yEew97gkr
Wr9je0bzFWmQ2jeuK/qzbOj6797S2DsczWuyQbB50aKUdTKaPi0kX0f8xoYNGUsFaleubgdptrux
6QThQCZQASlgm6UGZIE1HixXXoqx4POQXs4keLskrLzP9rJrmstVQACKgNWetYRGd4lvBNbesGa9
E5VhEMEr7bqH4sh+GvtzNu+XzZ52aOvmSxI1h6Qjr95FiFHNP6Kyaj43VdE8h5VXPa2Gdp8W/BV3
S+S1VpwFW7/X5ho+QmccD5pwrf0ytT82GZiHvoQhlZVmyGixkVetf9L4hlv9Q6LcPpsq1zzk1QwX
GxgsG6UjbwZt5qnnl1OqMlXc6dltUEca1l7MUmKVCbdzmrUW8dTdQ10gx9n60Dxry03/tL2+Q/kb
/ITFWZ3pqFYJ0y4DwiRwKV3pO8oExcu0QHTS95GX+KoPP9mNyI8lo9GrgU4ShR0RRvFmiquqVT+L
2isNMkDHKGVm3d8N/JrOuVIoBtU0yUfXgWzbNmZ9Bgot/4aCzj/ka8gDp0BKPCivwcmjZHNNVqn7
MrdNDSVDulD0VLfg1QDPeTYuHeVp0Kz5jTsj9qmtsmpjEYxYH5ux8gA7mFFDbbboOfFK+7UpPAZi
wNROXDMz2M2BtAdEfKg6QJ4CjrHxtE87u5v9I1YjioZmaKgZDNs9AqkYyl0jQ4CMfTYI4xyLEJAz
ga3jjJGb/SDLvIK3ZHXYysNsEkyubffJsAfv1fPJAbX7ab4qInI8gs0dXla7sdNNKtEmQ2nCdh/B
qn51YKWfW40qYvoH05Ksm2vuMkd0aW8Mvb6VNSKxdPa3jJKOeAmb9BgExcOZZVYR+C453qHG8q5H
02JtK3hWoLta3cRwbed4sqd+i+upARHGVBmDlDmwEp0haIJ0GcsJZGVpT5htJGaABZtNMhgYD0JY
Ol7q2nWdiiDfLlEHBOZVy9quQWbZUAiDlQFEbPYOJ0FW7HwdTUEF2W42BZTYXHQXi1cGONBC5643
zPWA98otz/VQBCIdPZe2XMcYPJ7LxUpW5QKEnwILD4vKK2t5nNR6NdgN3VbLqOqcQtvMDytcxx0l
jPfJEdo46zPXB/8ym6BVq3b6FLINH921Ki8Z1GffAnT06piZmR3sqraFQ+N6oFCq1WfTqgrYXkVU
LlXclvWwXXitV/SxowoNrmOqno0ypAis/eE+wxawD1rqRuw4nvnq4kKCKSHKo8Eu95hNXvFNE8Gx
a8dSP0GCb24mvAqwFEF/0w2TbFXAFm+mbcpu0BiYoEHstv6CxGGINS+YNUFqm1+7VTTt8jLwdqWX
tyHFg2Ne44GAA9u681cQuN5u7X33O8RHxIlN6dGGqksx3NRsisdB9O4lHbLmvgmj5jkIM8ppbDgS
l0o3dnddF5n7vgErvZqj+eLjHIFuJPyjCa0AqX+/iR9uN/apJQEnhc4w327NRBzfukKrPGvzkuQW
b7TOKr/4HplL9qXSGHhXw8nRTkRhy1BGlKTzOurOcpvtoJlGQwxqSB5hOhOej6qdzzqU3/FsNt55
jwZ+TRkiPOaWJY4wm9bPmGfKn+gtieiFOHSBU4zelzmK74ByVDx6Kr/25VLdWWyKvHiKaY5pWVe3
uR3VLLBFfSWULrothCn29oK1ndb3EbHbdIlyOYNu41XEgHD7SdPU/efQleJlJMrrCk08B+4ZjAw0
Pd7jRl6t17hQOsP2TiHAiKdVQTREUgAZefFI7b1AT9ldlk5m7Xqn/axw+pTxYlntniF14e/Zv5HK
9+VKCGUtinMrI1zQIpZzoKId6i/upmYHZyAv6KCp25R8xaJi/5bWLTQ29dj0gfLRi68zBfyUYRTE
LbHxXzArus0yv+140XYwa5wm53BN94SiGoY/kFfTP4xUTQ0oUogFKXRW/bUfWvdpWtT80KFm9hKS
gDx7l4EY/GI1RAOznJboCDSoiy7WrS/Kb1tLM/dQ9tT4cyQriKRu1S97BLxSnVEq/6iVDlJhqvmT
bpjKxroPX82w1M+qqE11sWxoV25ay6OfFFLon4hZKxyAofqmvGFZSMoABF0v2Kbiqp+zx0is/kHB
R/5M40Oc9cXiGwACMtM7YjWqgsQcsvUwLwN5oqb0CugFiAdkamcrdKJyHZpzw3NbqHV9NF82U3Py
RtCBq86GzXFOoGGo1W3v/fAzsz8TVVvOO/w7akgCqilmDsJIK6M2f/onokfdIq1fokDOibJ0Ve05
nm7Y8iQ1/LHzZz2mS2ivlzR2RrxSWQ+ujtclEngMLBmsHMuNtdn1D8uApz5usNKm2H3bOJCF/D6N
lneucj3GU+B/xjSq04Em73eTHMyT7JhWwOYsn/OycC8pUJ2U/lSQLNI2rw1UNbfkkjdn9uzAuh2a
4Goy3OVzMDbVNXfKQYyw+WefrR4uT7Zi5kW3WsWu5VTXa2jkOzls3Y73apnFYQjwcPPW9er/sHce
y5Ejy5p+lbOcMRscgxZbqNRkkiyyxAZWElprPP18YPc9zcommdZ3d8dmU7UoqwwgEOHh4f6LuqtL
A/YvUcUpkxgdprJJ7vUSt60Yq20LaTR0FxyuXNlZF5Dyxs6s1MSTZARUBlMoymggipNi7PslWsT7
BlMa6m51N2cHqh2h6aaxjIJ3PPUIOZFACMpDU8GNO8NP67m3sbLGHHOFNFL1n2q+9MU3+iCJ5qdQ
EbrM7cymAvGq10v5FCPeYm4BjkcJolBBOgWfOq03G5FViDz1RobBg4h+xb093CDNnWrnlsu4uguQ
1gLNijBU7qIvbgUH6Mfz4plizKjoZhhHbM3MX2PSJdaXidYW2hViR3DyShBjzXEIcuPMzUFNHlNr
1DtbnZO43amlmUAZ7MvAPAXca4M7LYAT7WfcGsbdMhIq/aVLGRVzSe1HwV25dhcTS5hS4mSG61bk
CeqqUB6QLK8SNbRcLF0DyQtoFS32AJpAuYvypMq2iTQIvcfYna8biyV5YT90B3XEo8CH7bX09/Vo
DIsfp3IebER2k3YaoDMhn5Oms7rV0kCJttSHcuOQlarUb5RpoSJpL/0iBfeCqTF4iwcNktW8aLih
UjgPu9Bq8+48Cx0EYMVMo3mT0AUW/BRab77tWlkQzklcWflmIX9RbH1u5XJrqZMeHDNxKkiSuUaJ
j9TSdcJukfSwkZpEhdtAM1k4WzCWLXfpFgq1/6c1ZrMWJ0Rs8TuZj8K4FGTH6lcrkqp9KwbW4syR
FS6uGbTlEdGiaXHQjp5NdMK4WznCiJiGHUKHPbdTPh6DXqfEHMjU/qCa2dxOsi2E740+Cg0JUof2
adou+Wbt+4Idtcg7ckx6gLiE3tCIwSNlDLRNxMbY9VQPV6iXdNAxvNsFfYDEtswtPh00wYvk5rve
ybFj9v0nujXwFGFmnqi/Gh+03GxuUS/GS26A9DgiJi6Ot1NX/KiD6XEy846xzE/NnE82Su37uGr3
ckenbtBTKvfWUHpkXZk9RIVlo/cr2wuIMyfqqGhFWfSxWcg4hqQy7KRe+bid0Pgwd3KkCUOsfqZW
2BpDw1VYJQUrOtzm03ED0U/3VryYU2nL6EM8nW0JrTKPwrh01to6cAY5VHIvHqoo2GntUCNcIGPr
YWoE8JmOvGcWUvy1VSLTh0PJRk9bCdEwIxoU8bQ0C+pimXGARxVuE6XMPYils1/L2X1ral9j9PsR
yiXEY5UcQJ8Sw3Snj6ihRXh8fuhSvfo1w/KAgCKNjU0gzM7ZYnJ21Rrxqyr7k9T39Wf6aJ0jtnK2
I8eHIg3rIPwy0gHdInGtuDl76hDG9fTLLCw0xLSWja3H6bAJKkn/hgHTcVim7AnKWvgRXo3uctsw
vitBYnwT85iSJRP7yYCsaQ9tFD8g8xfb0iQNN5KUzV5DiwjOFsjfHPFIKv2IvptwGn1Ia6ovVtFH
vbTmBCJbjfJBU49kTrIV3sOMq7atHv9U00LfQSy/VSgogg8yHiUa4Bg3CoTqOhYphA6DbU3BL3UY
k50U5ea3UjNhsVEcr+X8x1wpOjVmtUKVRfvY6woCtXjauNFIti6gdov4dwMROJ++ktILToEmtbOW
Z1ZlgPAcm7Pp6hLlWNcw+jtysG85m9auAovTZ0rOGe0bmyRl9KUlKj4tZdoUXqZKnQdhoH5Iu3hE
RDCZsvulnO8kRN+5tPWitwhjtct7RJTVrMD6IhAld85iySmU9CGJcsEOaqtp3IAtu0mjtvo6pOL9
0in3czc/zmm61QuJbkdXfhKMhp5rrqMFLoZbZLq2UaKMn2EuL6e4n/fBNCwe0Gla21GlbgKp6A7D
1JSnvDCnvaRR7hnJa3e1LHDvqSL0zmPU2K2lQJ1h7PywNqWftdWRzkEPWkvAZmPrtd7vDKX5Hje0
r2qKXHujRo8MW+8tHrG1I3dW5os1+VaiWhuujarbpiHaAHo4OnKrfyKGDp/7atyr2RDsYgA/DnRq
ffD6Got3vDDabWfBes/QFtCiKqO6iLYnRVhJG9HaH5RbPHFT1Y2UTsu5QanFnptbARmC/TJuQDND
ModBfqPoLNtqiaetpeSYbQ3ZxwrjNNZbID2KGXRx6jO5S3up2KOWSpYCexNKePHYhPqnsGFlpsj4
u2DgCN+G9DGXF9XhY603tmRClDVDzJh0wIw9brAfpUz6XupR7aarVGGr6vmGXCD3hrjQjmrRCz+s
YBJsSQb1X41QGGA0PFYpn3TqaXc5EnU8SJytvNcH0CRqW4cflzQj95v61o8NhU7eKgoUY2DxeaB/
6DXCPLnhkJsOLOiw4+KYaHdK246bLl4DuRJW60Ewhz+4iJJryJlkT4BOIuJgxTrG93s/UvtFpK84
9mlQP0lNJTlGSOE6CVBR4dQptoYUh5wRiFN4Yqjp2z7sN9xmVsUSmJAuDcIZE4cxPva53u8pDhLD
o95BZaG9mxEmPfANi5/qkgQUGAouKbA6HtW+b48o1KcfopJkwxayqeDVkpz+AsXhX0JHOl0iwfoo
A4R3ezU1KZrQOnLzLBqdRVR63lcSRvWEzPNS7AxV+zJRQ97hjFyqDoXOtvMmw1htMwpY5k0vP+g0
D91cmr5FMiJMbo8XLMjyYYwVt08FsbLlQtXLzQilYj8lTfcxoJJ6KGcOy9iMqju624WTCrFBik4p
zRHj0bKVKBa+UsAgicYYnisPThhKlz2iywLZdSlYtHX8w5y1ENsg9Q59k7tOSE3CUTDpjrqki4t6
AlIN6mpYCLHSVkGNDhD604IcpJZdEV3XOOkEQBWiHnhtDPqHbKlJK7tWoR87clV1doMurpfoWuRo
dNLIanP5dqD3SgFIbf0hBjpVTAoQolIHzDM31ejPi0wMSjJ58Kt5nv1IzMQt7Fo6eZaU/eyXYp8Y
U0blXZwPgH2EW+K1vplnjmaS1dWbKRA/6KrS2cY8DldwbL+DSzTwjAaUK9CA8CBV6W8WvnUejoJS
rIpa8rDlhubDNkb9YZ7/GbQRjWVlxZdBrRJV+KWysUKEXiBEg1FDuDLIE6dRCrXe48siT4cZlZhr
Lu4rHOYvfBkCRKAgoM4CdpVEDcDRJVzGnMekyovYU+imGh6MR7SJ6K4En4eS3NG1mNSFNM2KPkih
rl3j0D6bEF+MDxFIQWfKQFn+bxjOsTatoNQtHJ4KQc3sgDKsimkCwAUVpYnCNwXDqj6Bn0iGk9hn
0llcKioNKsx/l4a6EB1DqxKtk9T1rfYHbvb/426uGAeulurvwG6a+F/Hr0X6G+Zm/S9/QG5M6d8c
dth1wUBYIfs6YJw/5BsN699AGE1dNVS87oD0/wd0YyFUDtAFFiH3EQhGKoSOPzE32r8ted0DeGab
tH8NTf0nkJvf9y9IYQTIoGjQsAKMCmF6/fcX26oqAh1z237ypGbQ7ix9qmnRSUA1qGSPV6DkFyi+
P8YyAQ6LKLTLf6PTxZDCCywdJgzhssiNFaE4LRV6q8FQhec0kaV/hvJ+Hs9YvdIITuAGVyH4l+9m
TLqVFkY1eW3ZPsd1SPpoC7hqbYxXhvo9aPwxjYaxwiBxcCQ8XUQnNTbQRNHl0VOtwDpLQtt86xGn
/gAkSJLIF4Lg1KDeMttC0rSG92K1/Qmjekl/fW1w+JewGgwwU5AWf3/PSYitdq45+VOtQLPWWOWV
C6RSbhM5Lk/AKduzKCfmLsmC5Pv7Q1/A/Z6neGX7g5UEwMiL/z40WCforoY8eVRBKUnqebpVQAC6
749yybdfhwGChmwlhU8RRs/FGxpU4bS5RN8mk6Z0Xw5dfzTHMkGst5YfaAwAMowLQFR6NqdnvUVE
Cn2j+bwkA3Dc95/llTdGeIb1BN9PQ+LgAvAadAibTVwzvFpAN1oo14JfVJZXjtVLRvPzG4OeNBBk
gO4KLeL3iQ1lyDfgQydPNsdl8XMplY4ohMYhGbswf1EtHa2SZWwL0sRFb3Qb+mD4QTKzTroy+RfU
secnIafH3WCFEcNB/P1JVJq3Q9zxJFbf6ltzyMMntRvVg4Dyzfd4RHamMGTr/p/PMskEQYlPDtPg
YlDTrBEZW7ik4l3Fx7XCn9zOw80/H4QPqGhrheTvgyC/YqR0ZkDdoUCLl1qEVn5V/TcWDKBbpCEp
BsImvkT6N71aRas6CTV3Kzqgh5QgxKNn/wxKvH4lyGAGkHhoJqstze9fSQZyog8SgmxTmgZuSyLs
NDI2TO/P2CtrQcH1BhyoAfIe09rfR8FPcgD9H4xe15qKJ0khBaECwO/jrCsYwUydsCFT7K6swPVX
/8qInoMryRCENwwHyP8uXUaVNMBfuWmZwXFGXigrSicciDkiJf4rcfwi+3oei5WgSmhPkNXCNf/9
DbO6Uou8XbjoxoJKbbmIla+mWaqJi8YxXTtpUetiQw0ljTeo0xWZU6IP9lNqq/Y2Qse9dou0Dqed
WUppdGW9vjIPiDUjjcHxz4K63BRLMqPrzbXFa+hp7RF1K4BB9NZ+VOXoyod+Jf7wIVGrwGpI1AhD
F1+alt/QlhPOFc9FIqXacL58wPN3TxnjiIxNZNMq9fIqOsDxrP9pjIXTRqeGXEkDT/p3rQy0KmcJ
lTGa31qI3m2AnzF8hyvL6m/piA6gmQOFMRQVut5FiB0mqzG6uMIMUFASp6xqYBdgpqlwhuNGMQXv
/b0jP7MUflvHOqeXxWyiX4BQjnyRj6D9Q1sfuJ4nz4bSOfhw9rWDs4yGgjzcN8VBEFT+AdqoUVFt
mrLYlTIDsXqxMrAz00cU/e2wZTX6kDVn4MliX6yODzq9whyNrK0F5PZ7ENKQc3tEqWI/ywqKFPmK
DkTNulNVr9NA0QEIGATs4OMWvUYDuxWE54vIqDdqohojhZOqnhwlxEkvUiiFOoaZi09GYmqlnZlB
9Cnn2iE7csxh7Pa5GYV+l3F3o+uk9BKtYIw7HpsGRTpbiqj30S0sub3rg5xE5wIF8PmwFKVunmvq
7Io3WzMzMHKh/i5VqFzZIJ4pwVAdK7nnDlikFZPVP7STlDykkJfQGZUm+uEjF6H8ATGVuMWfQEK8
CoNrlRt8bQ6EiAqCVYiJ44rg7lo9LJxeG7Nbs4nTzqYUWJ3RDMe2FlxR/RXXBJluHbbbolMZDFRG
NV2kQDOSrwHek9z0g3j+2dLcKR3A4ui4SqK8eD1BV9zi6xlFu8Cq42PSA8ZCcLEvNU9QZCBqcH9S
ytYmho8Izy61eiP3S1geag0Vi6NmYNI921huWDFfF7ZydlOGjSq6/aA1cIKsQR4cui4VGhs9B4dr
aJWEtAg7P90BsGrFnRwIxRdd6ZbCDmlbrfJojfUtLFsp2qGFkHKJXfLYb5RA7PZIMMo3sjIZH7sO
zBSwSIP6ipiyUO4Hqx7g33aycGcKqS65ZQDjwFamAnVGE7eJFBERcg5aZ50Ixsps+8EHrxljd4En
2NdKB5i6aaZOp72YmQ0NVp0i135IqRry+DPlICx8gpNaDHNwmAdSPgdRSmFfM8kVMCcQyWBeQaEf
FGxOkP4k7PTuNAfqmX6c0uwFudYqm16O+mHOlqncm0XfzR7q7k13KFd0IKaQkeqGlH1DxB+F6iNo
+xmbzCyMRK8IJ/k2RsjsOGV127pC1Be/yAHmjwS7qNjEK2wsnAsu3nWF7jf96F7R/YiyW7hpcjPJ
KSWV8ffONBKaQMXcfVWzSpPQxyO5RvEpb5BjhDHhtlmVPcT6xG9MFYAVYBIRXQWDzoevtWKtP+DD
KShObdIHduWST+s1amdM52VallxFR62UIrfDyMm3EPcVnKrS2o4VIbbohIqoLWNJOWBd4ch1Kfd0
SMTM3JWmPrKQCQoo04ICE25oZlb9dyOso/yxRbEWdSq9rx4rvdSnTxG+xHfTALfP7oiCxIoI4DjW
ecES+ILGSmfzRZHlBCvO2El1TdwpPeK8ND2joDuiMBZ8VOgy0g4Jk8z0e5AAt8+B8x8VHf7fNIVA
rVvkVHqnsvA1Lrp/nb42XVz863/5zdfi+8///ZLZ8+cv/GkUocv/tnBBXyUeIObyN9nLn0YRuoIY
+coAQ9AKuikQrf/UGiQTfg8maxY5vsQHVDiX/kunHLYQuuJQcqCowY7FlPAf0Ht+z1/WIgMXJhIr
jSONmoO2Hsgvag2gXtpugp3kzoskb0toGE6kLKKnFPF0JYN4Fh7666z9Y6xVSwDquozsjHaRxyka
TeYpoQ+UtAtWOi2l1hbvWxr1jlLixTIayB0P5OKNDvyOymw0T5nP4TDZyHVgn/Mrpo6+7dLFck0Q
SWs93FWb4mikonYl2XpWhrh4WKIu2YGGOQP16YtkSzY7A3CmoqCRaDyF6QpfHczsaJrRqYQmMlV4
t9WV+ahnGr6e9VYUgX4mwDTtvDXxtxGwma16cEK1Yn5L4/qDAWTNqbrVLKPGJ0rrkUg1Af8mC3gR
AJT+hMn1JozAQ0MusVXoD542Fqab3MhA/JwirGAaNJhdAJV3NHSZffxw9qaYHBo9cSHr/4jM4F6p
rWkDSxJF7WCvAa34I2X6Rzv/XaOX37wTb4efTdc3P9kvVfsvv8dYsIvL4n+CSeJq5vl2FPjwNcYm
8eW2Ry3qv6qLCD3C6GNzovZIyiyt4v9/7HnkBigVwufj2sTNUFxriH9y+mT8B6CFIxLAnRTG3RoN
/tzysvjvtfCor2k3RfeV7fcPtvxF5UaQSeTX6ualOMUACU6ARyQdq6N0Ox3Nc76Vz3T/9UP3eM1n
hPd4cT/8zxjP7owv4gmVCXGK0lA66nf9TfRkj77w+cU8v1JZu7gG/fXTF/UHw0pjQUCv9qgcjfvg
OHwsj6Uvfgt/qVeEeSg3vPH061u9ePoRxddukVvx2GBCdu6MOfCMMGm8pG8arzO0rnRhz08IwQtb
PKPbXT/j0Te24uRncg/qNMHlC/lhA5XVRHIw/q7pi2JHiG0Adg+tYrpWnmvbuW4gRMC1c008y/0O
2X5gpZhQo+qO6c0oNU5oJeLGQinCRZ8S+gp2zHbftLXbR1G0kRod+LeEuq6MTMt3SezKX6OV6o5R
aeq2qPvcFXD7cQYxz10LZ2X0jIsaBF1WNZQD8lMRkVVL4T2Rha7xADgAVRvk+fpoW5g02dJBqHcE
R9hNE0gJ+lvkVzhgcmXpkwc5RgzW7C3zIWwIzEOvkuvUY/dDLHvMGxM13+QJcl8wK8tP9QqBbZum
2pBRFR7a9ulN0GKaWxp5uUFT+Gs6jWjzdmbsDl0rnYYI9OnczKqHQdh4yOjuHAGJxrYQhCAX59Zi
iA6yYJ6b3420L4GKZyK66vVI3U+A4C8apI1AQQ4kRDTPA8SjLQUzBGwcJLtUmsrL0AbeJUr9mZx0
OCWyYHqFlNebK2tVfmMhrRXLFwspEfoBG9xaAlJ0FNRTbByaBRAzeSe4FsE46PrdGO9Maweh4sox
u26Dvw6uv7bHuqZfDGkFBXBfNJaPuTKOThit9sKAmJ2mr0Jbl2t5Ay588AScC67cot8a8SJ36FVE
s/uZDckLbnUXExNlI7upeOWFLvKGv97o4gg2sFCp53XDNz3CcbZ+SnpvOue8jtDvsdxI7qPioNqY
DND+H2w6wasryb4QMMC4f/9Dym9FhPUDv5xV3axhNFjL0axjzwrbD2D/vaXFs7FOTqoag+y3brCw
wrw7wSfZMD5Tw4Gd2CzlvgH1ABYs1oC+wp+QAlSoQicTcDtZjPIz1dQDEeXKbK0Fi9c+/0VyZXRg
z9SiXY7codx8uBu12MbkD1hA3B60H728vTIj6w++NtBFiUZHFUqP5HA5JsOmaT5QbYRRJy+9/ckY
7VYH4Lpws/bK6GDsx8wBXyujqfxoCGdYw03+UKXn95/kjeW3tvBefpoWILiwzMJ8VDel6aKzXShH
vfpmSaVnjbv3x3i263nlbS/re+jRUdvNVldau3PTw+3gC8fZSVztJj0NO80HzOJgQOuWzuhBuLDB
FPuTcwO7emPd1f4Ddle72XtoHPNmn3mIhx+unbTSug1ee7SLw8qk0tQnLY8mmRtR9FC2kvRT3hfO
2LrlrxX0ojvFuMcowY5JQ7+9PyNvZRH6xa6f5rIYVpjnMcQlArfglROD2H2OkGp7Uz4W9rwcdDP5
48L5tpzsutFee8uLINDCNevavmIDbsItQoP2ZKeORZxBJ9+/NpdvhZpLWd4h1LLItBhF3wSb/qnY
NcfWoV61DR6sx2I77E0fyo4XnbDI2SXXCtzrlL32bpche4U7wJNdjiI3hgUMY3KbKGAAcTTxu+hm
BN1naB+46StxA4GBwh7C+DgIy1dW93OP4LUHuIhuukGuHgzlciwMpE777AnQ/w2VWd/UoKiDfEqM
3WAdmvJLC6a2RECgSFU/01ZraF13kzDzYr6LNu7EpPuaNQp0E40SdHpIi8+W0gD8nX1xWo7V/GVB
l4DU10WFyY+awVcGPOfbndnvoEy35b1ZfJBxVaqzQw0/AU12oXpqxfue8k6h3MXax2Tu7XB5GqEf
ieadzBOW0uilseiBx72XgDyOiS3oqTvH3405c9pgFyyfenOTpfJBysozDrv7uUsOkRD4o9F5Sr3B
/MU14aAp0TlUux3EhtVu25fiXdieukLfTpRBp/GedGecTiOOdVUg7rQy5kOhj6jpD/okfeys/gvK
jbHdjosHuu5GGaPvkdQDDlyuFMjlN8Lu5UXdQpG2o0a57oMYPQFbPGUHPH0PPaXYs7SlYv7V/C4e
p0f9Y3caH+RjeyXgvxVnLlvZ1HwHvH0YORTOMlZItJdUapS7IPP0p1IOnRbof46jGda+9UlUvkzy
3fuxRnsjxAOr+C3EA2O3YEk1C5XB/rQosORE1bMyDrU+GjeNOdBO1nbWCK5zeCqqEcrdYlum7Gjm
Ru0/hG39qbXul+lQNO0XuDh2Ei9g2z5oVM37JPBFqfaTNIRwMNttv6lFLwPOWDUsyCFwJ3XYVEga
9PABOoicZhj5lENPxNx9UuNfLVSOlMVAJ26W8CgF+7ABbZl+bqajqN8GvVcpD9GI1U+5ndXawzvm
2MskrLINePHKsf9WOFYuYkhMSXwYakE6WpLdfYC+sR0+Cj8RgpNOqcCp8/6XuOiX/CcXUy4iRSSk
xVgtDBM+lV/H+2U3/pqOxlZ/EL+XH4RN6y9P/UP28/3Rns0UX4lLykUyE/XxAoaY0eSNwMc7La2t
fc/6QxdhbrXtpcQZz8LNsIPsDxwR8Ck0sfvBgWYai7b8JGFv+lkpXWKBeA7QJYFnbaOOYo5nSufl
NXMH6Y3lqVykQvi3iQIwYek47ueacCT77aLjQfRp7D3kOLhpfO+Hc6wVu1I/ZM9+yOd+hynLmPvl
FbE8ad0Lr8zVZQdLGuGrxTJzFQ0b0XLV6U4uttqDpmAKo5GN3VJXrw+GCPwRq7Nv73+ht4LCZU9W
BAZhDh1HV98C/5YG2q9uJKXuWDDd+UnKP3cIDXBYWfoewo1twOxafWqE/Pj+E7yV/VzMPeRk2s8Z
R0urY4U9uQU8alSf3//xZ4zQK5O6Gv++zC1T0r4K81H5GDe1+GWiTbBtyjj0Ory24J5Zg28MgeaX
OK3AwsWUzIgUaZ9JqcXbjoqdAk915IxYaeJ94UuBbmxb6Fl2pVpwvcOxp3iIV0U7lKm/UPz3xk5q
72XFnIhcQ9Z9T4cRy7T3X+eNPOM5vL64xCy5oJtdyFyRJ8/D1iRXw58XT67v7//+W9HhEg0wmVCD
1YY4Pe9h8PqYUXiCIzgNx5Lk/RJ+xH60L65lTW8seO0i4s1xhZ5em81HOFm9FHwBGATs4I4rf9Bw
Ot1Dz7Sh1Q3ggZtDmdzSsXv/Nd+aRvn3RYGyplQBZpqPoA0KqK4CLTbhFkGrK7//HExfW3UXYc+C
3pWFhTkfodp8ET3z8/d2N7o7ydaf/HxvHBIf4Qt78sxtYZ9Fu3Fk97vkdBvD7b+l30gWf7z/os+x
47UHudhc+lB1Fk5F8zGVTur4fV61HbY1Opxf8qf2boh9fWMcVBkSrN1shD2KVvGH5CSIm4by1yoV
YUu/gNqH21a2o31/JdTJb3z5S/DgEDaIIanJfEwg3lvJl9R86hI/X4bN8itNG2cMV3mQ78pNPW60
ao8OWBxtZKQbAova0Q4RLq3dL5E3GydUHHLt2h1lnZZXputSfBWnZCXpE77b4hMPhK8ovXgQSj/q
XBaufJG3Xv3isgeClQbkoLPoj63XHcf79lRvyHdRSnaLrXXSP9Vn/GU8LG9seZM/aS6da186Xxl+
Hea1N7y49FG3FotsJoLM2Ucr2nQyDBw8YDUVHibFpc2CCbiEdFGk24bpRtV36IXBE0praC6oO/SQ
2/pOjT9bhuaCi2u/mbXDu/RXUtS38oVLxKymL1GOfNt8DALR04QTTndad7PMhwa/zOExMzmKPdQK
nIje+LAPNzreZXgqVBsxvlEaG+VPM/Wn4qkotxpyEzoWnpCKC3GXDadW24/oRcXduS1uInAgannN
1OKtHf/chXoRmQujsAS6g/MR22/X9BKH0OVqtuECJHSJYW5r47hpQ5yx8W3ZQTXb6e4m3cXO4lR7
rqQ2mJUrRUv5rY98EVgHqdXmDBr3EcE2ekrTxjA/58tOMO5icTuPotMrN01p2cWYeFWuQYU41ghO
JB0Se9GC+BnUp+TLAh8zmklBCuylVmE5nYssIprKHeAQBzvKa+qz0lvPexGPU8EojbFZtx25h8NN
U6I6A8HjW32TuD0SrIpLJbu4EY1HMDW15UrTFYTfW72I53LRi+/WCUE2yj1Jl3IbPFZu/1Xazp9L
hG1uEu/9Lae8keBcQqFwRxtlK2UI2O7wyp4Uv75HlGdfbOZt5TY7AKhfszPsUbt7Ek76udwgXOsM
T9YeaeEbUj139MMTN/Vd+WBeOXvX1tZrcWBtS7/MiyIlLQT49NKxnLZIVBX1vgwcyfJpVVRrx7bk
duXNwi/5LPqoqQho1Icu1Gpto8K6OiWoYgy/RPk8pq6uerF1Z+IAmu+ryldy8kOSdLuLtiHKRLm9
fH5/Jlfb71cfek3fX3wsJac0DqdWOvaO5me39Qaray/1+sfQ+8gpupk2UCt9ad8erl1g3qonPc/f
iyENgFZhMzBksgO2Mh3LQ7aZ/GFHO/kEaYvyjk1Zx9jjrnmWvGxy8m/vv+xb73oRqAe6xkuxDqzv
tSOFOHfyku1yMq5k3W8t/OfV+uLFZMSrEd3i91ty+cZFAu++elJyF4jZ6SrE/I3D7jnMvxgEjYPZ
AoHEnfYBiypM+vob3aHqB4vyk+iWO5gJt9fOjucCyitH26XzDhy7yMQvXT6K1g2M6j5xAtPFi5ae
EYg3OEdVfgLG3vW+zKK9tZqTUJ5HFJRIK57k8QHPXPoOCB4VT33ly3erDg0qX7Vn1P4oCJA4/RiE
bPIZAgfaYVCKFe28UMiztlO7nUa7hmC+tg9+9oHsGKzL8UmDaNyfw47e2W14X9aeqTjQEt9fIs9v
9tobr5v7xfQiRy0gf8L0Dm7q5XvLRx9rk/mVX7jmZnF1V7ej+3mHFoBbHzsHXZaNeNDO8+ZL5lWP
7z/Ec33itYe4WKgAD6cB7qh81Gq3wisZmatdk/vzpv8lV44iedTdvAla6QNOktbnr5RWzNvmkaNm
ddy0h6fERqwRUYVVOosdBpitNbE2+/D+8711wb2kN8Q05A3oMBQ8YgfaX264Y/PU2sJp2vaLJ+8M
w+0O3Ap11davhPw3P8y6H158GLQqUAaSGHPqN5E/Y2cNCbb1E8PV1uQfvT08C/SHxXxMN4yrTR8p
h1fO+DPsHXk77kqFA/mu1G+F3tFvimtl4reylOfm2IvnWluGQGx4Lsx3dqUdbZ4knzKMN7iyE7Ex
I5+emP0TCvQdUiGeaQNN9jr3cfKqDQjUXWQ/vP9VlDcqLqtS8m8zhLyd2K9lqDJ3+61MQHCWvZyj
CAZb1QVqR9/XBhn31H5Mb9RtgiiZ3dtFzv66DT1l3uaLn3ySDiEU14fZ0x/yu/xXcKML5yoBMyd5
107Kt2pDz3XcF3MWosKYWmugjIJvlekv7YnKQey0rtw5pJhK5Gb7TniINhnHATqNJ2HZWO770/Rm
Teji/ibiRj5g78c02Yhq3kDPcXbanYc0r/dg7N4f5HnOX9nBz8ftizdccC/C15RBGhbDcMR1e7Ns
Ky/doLPqBa51am7is/qpcbJTtNE3phP774/81t58nvMXIyONAGXdZGRzAxnbDbeGD+XcQefQ1m9T
t9hHnnZlKt9qAD8nny/GUgE5JFDQpWN80+3UveYic3k09znlDaBcH9Aq2Kg2B/k53YUf8Ns9oJR0
Zew3zvLnasuLoVEk60EKra95J7kfgITdItR1fYW+cWt9nt2XP48hwdCM/Lzip1vR+2lsBs/aCLtr
U/dWfv68Ol8MMIKFz+A+S8fOr+31ZGk3umt+gMRviy7qvFxzBP9HdC16rifHa+vx4voSYiprNirD
ASze6PsP94tT0C28V/ljcSX/NnX0W+zXbNlFTNB7Ct3AMa8M/kZefOkEl2Arslg4MB/RR/Jyh5zc
u1Z6f/Y3eO29LqpCHeIEAIifp7Gh0bHBOpzCD+hDr9nlXn6fua0T+oiUOdpW8SUbuBIn+Vm3m6+y
W/oBoU87TQf60lza3WvU7OeU/7XHuogxqhIvsO54LHyUPBQoj/3TYMNFsen27eJtbuOEsUGpNfXa
J8nmNP9VHoPb3s+Pk9dtttRfdrJrbGR/ZlGP22gX+tdC01vBV1x31IuVVyE8Vs7r4S3dLsfR0zeq
U93WjuROtrxrXdzddsZdfa5OyTWO4BuL728eCwhL5sE6YhUutmjcJsJ+sdEX3EQtcCQ3bL9KpJe5
MzipZ6oglq7EiDdf9SKZM4YQEZTJhIn4Xfi0fKCxxXW8+UG28BWtYfW2yt0IN/ud8jDu1G/1xysh
+I2DeIVMv5xh3C2qrlnft3Hz+/nX4iJg7EXrqpMcMGrssIRKVOg21yZY+7+cXUdzpEqz/UVE4M0W
D01btVpmQ0iaEd4X9te/g+JbSIxoXtztjbmqpkxWVuYxv5/uJfkpzghKLxLgVBO6Tn997qGtzgn6
gKkKlX0daQfqviqpdT7UlevGR66Nyf/8SPirN3HKYW7Hs3JEnpo1ZvinI9oAQUxUO1TuFbKzkJ26
jOI+ijaqiWuDLsIYpBtqf2gEoKqGV0a4KZCTTONxI/dfaxd+eT18OxmEihOp7jCNAgNVDJXdB5fS
TPb8A/0MaDFzuz9za7tjEbKGoa8LEQr8XjGmElpSFExhQ/q5BE9CU+TAKkofT6Qh3hhurV1DL2KR
LwlI8WKMV92kVo0O7cG/Vfv4CLkrIIOutd14kxs5tRp9NjZrly5ronegk8cQL5v7n7zSAxGURczh
ohhMshabpf8UdNBpUpV7jk8xpEisoVbLT84tL/UhPIuX/zjgoqyhDDAujhQMGByUD8W/QiAGA0FQ
Hdoqwl/2iX2IWh1KeeKfADKwzMv9YVcSIrjV/jwUYS6lE1zSGO/YPRQXMs9x85geez1zpk/FDR5y
q8PG2hVGMqkiylXVsXws7Puj/344/pErgB4l38JUHbhKOoSG4CWsblDU2DgcK1UbYUmlrXqlIkOB
bSRarEscSLFqQDfNbwxUX8O3tzfanozJmK+rciN+f5Xz/r1Gv4xcvgfSNBchigcHZQ9z6YWxxwMn
6qsZCn7Bjj1lrxWvIrPU+iP95D9JLpG1vLxFjnDpexvyvEDcTOgqQvZXi/bDJ3eDaUDpyu+loPdP
kBVkd+E529jia5O/iEyQfA6GEVpgHgAoRnKNNu6S39Nc6Gv83FBUCxP2tsGfFYVnvzRT6XUgl+AF
AsByojGjdX/nrPS0hJmH832iAynPqP4r8n1EF/bAOJzJCmoMQxHVN/Irx6riVdjLR14NHkUdFhtf
DJRDNdchyL4wKTS64q368XxYflv1RcCaYC3NVw122mgAOov9FWq0lpqC5aui/pfTQFw2IrPaODUr
4CFBXsQmaoTW1lBiOEmFhg2eZ5MZmiLA+aJ+AnNP6wwAKXTRhSa6ke+3SL0rbZl/LERT6DFT0oiV
bd25gsZC+NCOIi05hJ0a7ZRLt2stZse+sFdqH52g7HauP5pd+FqekRviTSyagmDSz8TN9vURehY7
fssib2X+l9R8vgEJMo8IrkHynM4OC4D9wLsBNFIaLYpwI6CIa8MssqRWqQVosTPwiBABkQuTmTVK
7RsqMhLpwxcniLbJe3pwBCDXCVUZMZDMMkG1oHipYY/CUgYLiKU8I1lam46wWWcT5ORdAq827MDK
TYnGkENEdBI/wj9AjeTmDJVslUtkqKS987SZga2do67pD3mrV6NgQg3Ohsaowr90iQF+kePT7BvY
lmragQQAh56bIqkiQLyAHg7jax1fa8b1RfqWQ1gPBnqQ1upKVWHdhPGtOH1KqmMSwkKcxlNDrHWI
1KHsL0Ta/WPLzMHll5Oy5GGVYkgzcElBKv/B8yqcC6j3AErYD8RlWyv7gMos5HSLp43R1hZskfHN
JGqapyaktdT7UOspJDaAN1BHNK3SxhjyEzz8mn0qqhQaPpXTgrGNwmSKhnfMmvd/w7w3fvvgRZSl
SS0JhY+f0NawbElwJ5gSK9mkyjcGWOmHCPIi4A6wnkmbEVNam50+GokdIwOEkcA7bG2cj/gyF+xS
i91RV+BX7n/USskG+j8/oy+f9WGdBy2yWms0msOwY3bxQ+BCfNAVTWLN1vC73Lo/2Gq4W0TXNExh
TiiBfdGz41UYfYcLhus4QdZ2FHQlnivr8aEKeYuRSw0yycbgQ4ST+zNCpIcjnF32rQafJJ3UrzzA
oZGIHhroKxu/buUaXVKkMkil8e3IoVaA5GLPvUg299AdY9R2dS57FSFDi6Kv5odeAWi9YLQPgOQy
ZkZp0yP0wyNAqkAG3tjw877+ZbOBS/rjUqxyEietj2WRx7caXmTK1rldudSl+YB9e2dEclGADFki
I4eyAePWqEgz+a0TnEZ5FKIC1E/j/nTOv/S3L1iEWFgBgWU+4AsaYKTDcJbmhJqftAPF2krDfTN8
3h9nLRBJ83J++6KJUGLsF9hUaEodi7fK7R+Ds2Skb7BfunWvycaKrJRVYZv7cxwgsJsqg54ATkpz
qL3UCbVUl/VJU3BNiwAE4EkBCxGV3sGPwwbC8Wnrvl47pNIi9HRo7WZMiKHrE8dDrledCzvBq3TJ
7cFlP6C6QlSf38a/r63dIhAxYPbGwvypvUYd8UQ0Jn2wQzNFmWY0SyvSXyQt0AZjq7G4Nt4iCCkw
r+n9EeNBMdpR1CskqbwtttJKZxTuiz/XjZepVkhp/HGCkvR4CEC7iG1oRSGxur8D56Pzy05f8l3C
omNA5cIGTNNXrv8jnCsHdnJht1F3WIuaS6pLxMPHKphDdGcW7mDXx8yt3FiPTSBtd92OGIXeH2Ub
5CYXGtb9Lt6SmPnCy/72ZYtgIXRNT2IozntYlefUBLMaAPfJh+Ojygj2VNoUo81dc5ui4It2yVOj
KdXgJejVoDXGHWeAFlkR4CLGVKclTdKjI3e6P+lrz/ol3UXqY4hO9Jh1WN0wpqghX/oTJSp1Ae1r
p5xZvdt3FowttwSWVqrmIOX/3EdVXdZyxdB4EN4mL3nldBIBLyDtJ8t/QL9TcdAtEg/Eil6yrYRg
3qK/zf8i5IxI1BOIPOEbDf+c2PNqR+imgPDwH4OauIgsVcIOiQ83U4QzVOz6M3Eyl3tCK1VPPDBr
7dIe9VoT3PQN9ow2bUnXzVrw2sctgowEX7m+mvMpgTOU4lpYENzOBRXGMrEb7sKNF93KRfoPHjqB
54hSoSqSDKwGDW0t7e37O3CtQrAUK4M+AEtg4IANkerxSzBpyYVjtProcy/ZaNWtGhcQpjH8SRMI
KqAPAX9RmDNSfOmx66+s7e/y9NAeQU9sOQ2eD8SaeCP4bP6GEZIhPfJN9JBdKIk0Niys6Prh/u9e
C4hLDDW8sANo4yIgVgZKRGpgxSbrALFoyZf/OMIc579dyVnMlWWl5HM16MOHhiRXQuWnUvNC70bo
C7XA2Ny2Ob0r8XcJck6rPk1gdY11AAHU6J6lI95AF+LkZuJM5/DmP5AD4HDlW7FxLleuqyXlBwpM
MBmi47lIUMHbSRUMaM0PfzcLiPO198uxXxJ7eKqbmBG3Crj62FJPIVpF5Z7WEdTUPxsrtDZni8gS
+xGf8xQie8foJY56DMezTE1FK8eDs0SJTfHYBxn+Rr2L29nkT/WYADhj1xvHcm38RdyhOxieVUyA
nqCg9p/pQ+f6qbalt7x2NwiL0MIE9BiWFUV703E4+m+d0xcaXE0e+0sAFyCVsWALBfJrPGni+/0J
XUmrhUUG44vBQMtQ3Pa6VoP9AEEq6BYOibTitIWyXnmeCIs8JoaqQEiVmDK8d9/TXfg/n/BVJuec
kP+y25bgbeh4w/Smxt+Fczx8iBuIyB/CCsZL+v2pWVuNJQob+sqlUsK2yIPCenbIr/I5QNnDU86d
5nuMS1kwVThSV3+LErUS8vl5z32LPk0bsNGYKLSXCoXeDOeKq/QeHhjiIQqhOaBPAHgxIEseimso
XPP2fP87V7Y0P8/vt2EZdurg/oR5RNv+EQdmX20+nFe6Q8ISRw3LFjYbfExhcBhv8am4cejrcXBO
fEuOW+/ftQRniXlOa4WJAQ4GMsbhDRDDd9Lz4CQuW8IjAXVXHk68u+qI+1OGiWCp3p+1lVjKLwIB
VDymlqYxa8RBw6J4ZKzUbt/hYH7/z68tyiISjH4XD3SP/EZSUJuiBQ2MA/69lTb+/Nrjc4k3bmB6
MojJOHciRxjUtloHKX8IYuwUdZouvlmlZguBQbJR6V8BEEEC6ecmK4SpqhJImHgStWfehT1c1GHC
FjjhGUbrjYnyoQcI5sZoKxFnCSoeSS51dIN7aH7+gUu4kTitrMkXhuzbQZHpoakZykd0FmH6Nt4o
eDzDPVXQFGUDDfvFR/wlpi1hvkXW1Qok8HG9uCUwcAJYOpFLrvlJ2gFl7ApnyFgdG+BBCrXUaOD1
RTPSQ4BEgMm9ybvGaFXJ2cKgrHRBoXr9c9HQnpF7JZ7L7cCC5CbtslaCip5/LXetB8CxNhpQJnZh
fmf3dmtTOvI/nQcwS3i5fwpWQvwSHBz5Avybe7wg6/EEHxtQk3sYXkEScuMYrBziJS647OMmqqgC
JRiV86gDBFRU6uRf7v/4L6zOb4u5CBEtJKxxgeCvT+lr5IVkN/iW9NpVN5/VQ5THgeuAxOpWP2qt
2LJk1I6USNUKNcz+0SoN57BzHMMQm3GmUEPzLkJ6mcApESwQLb2FWy3OtUDytZO/HQqKiHQCczwk
5f37G1fDI9zsRLNy4lJnoSxgt/WT/4rn/f05XeELQNf+55YUWSKkZY7hIHU+KY7AfrK5FuUGnxjw
TKcLeGbhLdYXAYxBIOLCu+xk07B0DlUUP+vUpYBiyvSk9iKAv2efKIpxiz7UuAn2xpKWsLA3bdW2
ws6mPBCMYvLCc28ZSszg41bl8/3PWCGe/aMSSyjJ5woJaxV7E9BsEFEtLjCCB8qx3sHJVy2vaIqi
QCeehs/gZXiLjrCcB1z4dH/8tYr9EqM+BIMUB5CF8mCceGtv7SFwuQNalbpgFF7sonD8IQJrm19o
Pd0C3Kwc5i+W0LedIjaKIkpzOWjG+gq7wpXM5FzuIrQoiUa90DtyJpZv3P/CNVTBV0z7NhorVYpc
drgDGPPWmXiS7Mm1suJLtBfeB893Ci+0Cwc4evR+rECLD/8PqO68GX85+EuotwIHzYmPkJAAVmoz
HfaTM/viwOm40MLRyCAsVI3/7UHytcO+fSfj5xALT5E0hpw2REb34Kcvg3Jjn+7P48qd9zW93/58
WbW+BBujOcmG3KoK9zTSXkB+Grcap2uXzL8I7AAKabWAhdL5x8lhHyE6C7+mE/c0J9kohAFBOgLd
CfA1zoUbz4tlveZ4AbUbQWUl714iqylBhCIuKXiP5eMOzkPBvmi6jRt9rdjyBQ35NoGZL8Q8ZDLR
EClCNS6d/EqzJp52vMMpOlHMTn70q5NY3fpcnwABLo3qIo9aXj0V1U2eoFWSPcuxM8C+0q/QmhQ0
NGzyye1QtsGjUPA6QY14Z7B6RQ0om0UPUcp2ZW2GQLBX3cYuW7kov+LIt68oxDzCMw7p4nQkwSNH
LiO0SSITXm5UvLEKa2+FJQhbLKmeY6KI8ehbeOVsgloeXD06Nd0jvdHub+e1t8LXf//+IY3YSrCO
wFuhlc4tx38w4SOLdr1gZ4o2jJ+8kmhJHxroy8AvNrtABVdNKJh0gl8qFMdS2coOvqo8vwSJr1fn
t1/S5rIQkrmCSSc7YQS1jTa74lq1F3jtiT4Lq99Bk574Iwt5hyiGCJlVj5NZHMTS4gBggFMeOzV6
ns5CNZAuHcGfoO0Yysh/yzg1IdUXx/ibYAINpiIbWUGrIUBr1FOrwF3CihhAHYmu4LNSLeANkf1L
g9TAwCyYT/exhPJfH6kc7+bRvq4GvQ1g4Ab0AFgPMvFo/vX+eqyUH75ymW+TkDbTLHuMzjGt1Q+i
+7dzc7ezYuv+X1852Eu8+MiPENvya8Rh4YMmL36wcahXbrKvXOjbr4aSIGx1AyzdlB3RTyhCW4Hr
S7ApUbVyfyzB35MYswLMv2jYsjkwfMoeO5dzGQMPjwH56f25WUvcvo7ht49ohzSmpA61zs6E+ISa
qKXD2HBsNn0TRUfllG4cuZXH2Fc199s4YsG3TM3PziYc8PLpi1SHatc6979irbm5BGYrRdBAqB3F
eBqv2CMD1Uio1CGNyuzaASpphy6AgR1f2/kNuGWX3GoruW6irlbC4hKkzcowUOeLEBVcNc00ZHH8
Ld/JXgRC9dxfUbTImozQAKxYeZE23kRrZSl6vqq/TWiRxCFiB3Z16nSmbzVW58XXaJcZsi5YsglN
FPlj9KT/uE+WwOxxpFEcynFEe3c4ym6yB6SIP1GXVGU0+kk5jRvPpZXDusRjh3XRxZmMTc+n8DgE
ZCoWrvc3yVrQp+chv83YQCCpLgcI+jBk3Sdcg4JwCPyLf5Q4qIkJg8E1klbAS5cWjWpCJ9zndOgt
61nW4KVNvJLnDL773Pg18/Pvl8BPL56FPjRXhSnGs5DovdFc2n22/0swmawu290+3Ei317Ym+/Ob
k7Aqi4bFstVM4tGwF2iGwuiqaQefer3mMydvho1DuPbQpRdFZJjZwuJHxFiQmnHB33OB+1E9yirA
FhE2BvlKnn+btjlYfltEtmAZRZoRdrnDGo01DxIYyZ594XUgDi3QYOsdWJRW8JBa8aN0opxQUUc8
KZSNX7DSf+KXgGwggIDXmD8T0BNQZGCSCdwEyMPaVkxWft0Z/NKFaYRJPV0zKJIltVlluLptyJk3
JgMGJHHbLaeZlVocROF/zmQ9QTFXGjCTlN2o/teSgUfiglkDEYhRT45buKm175nvz29LNlFTCg9E
BGfSGICflCDYRk50qs9baKPfXyfw6vo5gOD7WZBIGEB0GxXZ8XnYbwHD1/70ImaQLmmFuMCf5qRH
jr91vsklkGM4luFG2f33Awp/zZ+/veKkFkauGGBkrPbiQ9xCQZWiAjVbE/2Nu3flnQ8HrJ+DDFMe
U3hfYfIzA8J6bfEWppqMUq/L5WoyHhg8MBrovgRqkIN2XH2yMLVQoKMAfR7zfrxbqXXwS5w0jKa4
qWfwGxI0lHmNZEcp9QB7lKB3l6g9fZP1groVUa/Hg9WSZ3m0RSg8ZHsZXqkah7dPuac8qAD9uf+D
VsIVv7RdG31Y3Zc9ftD00OnUrjiwRnS2GEsQVPApNgoQa1O/hEjXoUhFdI8nExmfhMKpxx1dQGIa
eoKT+FrJo8q3dhTC8RvMJrRhQ9YtZHukdtJwpd/yXo2SLazkCg2Bl+ct+O0cUrkkBbAjpeHpxJ5a
mH9HL1E+anCftDvBjLh+H3P7iINHMMz1nC6+QWYtYxya4Cmxz2hIC+xgHbSxJ1cO1hIp3ZZFqMBZ
m/aoEW49BHQnFjLnEgjVkOIMN7BHv2fovLyIPHitZh1cWMCek+wJVgu+cKlC1Ho2roLfc1r4sv2c
0HY2g2ZKfEPego3EVCoFddxQ2GoEziHg36uOlxexJ686iijzRQMOplV6k9rtuEOngXBpAK2D8sf9
g7ASnuVFBKIUVFMzGcN0ZvsGZWkVJf0D7W315VZyc7iB/pwl1FM7npkfdyyUkU7Bw6ilx8SFudFz
9tY9sc8SFBigsxPsGS1VNGheJHoAjcGtHtfaHlhkJRFTpnnbzZ8HdEsyOJBlV8JML+ONLtNKAF+6
H8DumepDeDFDU1J0qwPSAU1GB33jmKwkrbBK+zl7zRRQIqGQ5ssJgoPa3+AK/ABRdEPu1VafXKJJ
1xElTOGc2vf3wwr1k1+Cd9spnIpifi+zvS4jMNiMXVBqCgXMWB3QamLtOtbFAAXT5ETNwXLcGHkF
Kgja5c+PZXNCRwWLkYcP8O3SWmeASUPT2wgs/pialBbfoBuCL1X2yTUBNx+pl7GVpqwweWCI93N0
JQqUMQGzHF234LXAak4mDzMkTXkIbF8fXxJr3Ld7YGR1kHfyC3WeahUq2Pt4J5qF3WoALoZ/N9Zg
3p2/nP0lKjgIFT6E/d8MYc313Ox207kxOa20GndL0md1nRfxpWbg4R4KgCBmB+U57zCbWufhKN5g
Lq1BLtnzTcHgTR+wSYC4No7LSsxcYoHZfGroeJg4T45YmMoDeyiPkBou84/7M7dy3KVFtBlR8Q8L
EROnHEOQMRtvC7G5lsBIi0CS9BDkjHk82HKPfUMRHCfjiXxwJuplpdedqn30iC1qRFZxKjy2ttNI
S13hhfXGjalby1iWUGCpgkrwF665hnjPG9SCYVsB9kFDqXCV0Ya/shoGWwX5lfoCTKh/noaxmaqw
FtA56YAFVmO4DoE88Ic+SY06uRPqXB9Qym6eerd3xc267Lz1ftn2S6wwPNxof5y3JHnObhVoHEhH
P0Sd032HGPQuMTdptb8X12Bq//PzupJjpmoAcKO9UNBrUCVrwM2a7yuEuY2399rHLOIJbBk7ZooI
Wspy1toy209ak1T1xrW99g5dAnrlSoSECIP9GLxBAYwyOg2yRoH2yGyBT9bCsbgIEHB7GcO2rWhP
eggu6CLH1/6TvwGRBJuCKAL1GlxC5jS6+b7X01Qd9Xy/6Zkzn9ffdsIiK0n4+H+wrgmPALc2J+mY
WYqRQ4ggMaXYqPVq41itRAxxETEaeIelE98Cb4Vi+EQ36ige5JZRqXxL0Hklw1qCeKVYqoORnREA
vgnR7prSxxBCoxkQSVSu1dAJijdek6ubYlEeGWEmNBEJ4U/qH4ZI9+u3VuI1CQL4bfBCPVPDc7Ql
MrmS+PyDw/UVIeUD4HDzSOfANC0dkv1pFXOQzKFJ9f8UzpcSw3wGBzXarzjPZ0LmTfyyxhxiyJLU
fdiqZaZsWTivxbslDLcLWT9gynbyQi3uAStOYjicPKe+3gISmenQYNY5KDsVlVrkDj/pXfeS16HO
bZ22tet4CcuFnV6TSnE3eZ3v9sWuHWk1h+RVbtAgCkJ91a9BkbQqNxqczHfGD4T9NvibpV6Z0Rvb
5wv39cupW0J3fSJlCnT5oRtaX8ETVJky1vvphZaMkPPgzj35EMyTp0NbHhLyOlaw0o54jSme4Tnq
V4XWpdVjP+QaT4O5WeVaOUqXOLU5SOQqQ2DUbWVkXKVlvo1KB1Q0UzzJLBGqr0y2Y8vSyOK3Hp2o
nIVkI22w0bWR/oyteX8vrS7xIp5FNBdVQ4IZpna+y37mV6ArXEkbzfRQ28y5uOaJ+hA/boy2cuqX
etKR0udM3sH7o9UCm4aCU2+g72sGs44PxAbDN9R6obUMeWF147CsCKrxS+BwwfgyAwMq6NWC/c1e
mwaVpDw/sgEEntLHRgTVJDjxAjR+pmseC1Yogp2eJ0Ya5Z4oTcequkKWBEYFOAJQhhVFI+CAVoD3
YDxo0H9rR73kC7VjcjgiwD0xNPj2MBJRvT9lX6Hjt+23SLFkKSGTxPXwAPLh+QsgMgKzOQl2Ekuo
RFxlMHiaBucSJZqWHS02/JNQh7Ko/0ClWQ3Sjyl5awvGGoO/cvqUMyhoOT1PqTVvk/iJio8tZJoh
3qs8+ImVoKofQclCiPtdhlMuQmS5AQDMT/WKeRLRyKGF/MgXFvxYVYo+c+FfqJxoZQiptZBSs/x5
qNN9R1mpYjQwyhjx56CIo3D5XlJkTaoNERTevthoka406rBIPxMWKpKqhAhQpaVRC2B06sLYuY6C
7a1yQuDuqI2m5kpUX8KpY3EU20rgR08GoJ6HIrAawAYjKEDNHq9K93J/pVcAXPwSVB1hQ6W9AIHi
Tu/38E1RzOSztoBBFWzWwt3bqOgPToystVbsSc8dY8DRSpBUFsbBpcp6CYqX5oWarY8auwu1tkEx
Ezoa3YFAMUTe2JBrEWOJxW7hOQqRfhwoBOQkf4cm9o4/TgY9SxElz5JGCIjw4MpoDJwyTxtzs5Ka
LpHYgi8SOhhiGiXhEnj/5sxPaC6Asigeo6dS1oPyODHXvvxoG5M+V742yvBnfuaZQW1I8cSCYgkG
20frTzqHrhUdmV2/H0ctTPUMRT9hH4fixot97UmyRHbHLPjQFIcUkWncKphMJcacQCgNMguM0QQv
Clj7AHzXL3S1VRJZ26GLKD6VpBwSGkNCGuySmoEj2s1p63m69spbArrjMW+SfKYpdCBYWHh9sweh
xAw73Tt/RZkcauTQVNyNO+GqnPPP7lKn2nRioAFtFbutLtda1Zhf5KSjyClF2syH/Sy68Qu8hqx4
zziMnrjdLj1me1Q+KMhiZn94/JT7+06A7+vvSfc/cHCZB6yDsFCDz+IrTytnenwuqeQ979pzwYlE
AiokZFQmAapogkYB0z5zzCUSAreOGr1u8n1RwcgbUTA/j/5JjsyiPnfFQyzAKjBPtAptB1gnqhxc
n4JhOPmQHo2y8U/oty4JxkMtZLZcoDsfl3D/iWE9wsJwJmmQANV4bCq+llWwoYzq3eQTVGF6I0gD
o4fmZRoanA+qL00uFKOMaq2IkB8pTNgn69XA6xByV2XWyTMvbat9rzxUIHtytANMm0FyOQR178j4
BhlkjWLfcOXpxO/NVi7e2sihhU5j8LmC/BLHPCA5EP+nVb99zwrYcaTpy6iUWi59Bo1iy0OjJRNb
6bhuEmKWwxOdmRRBTb2Q61hLA8giJPBiZ8dTyKewGGfKQ5CF0PUbe+Ccor40J5IYpB1cJEty7cAu
y+UF8dUP0h18O5+6ONWVJH8UwsEqef4lVFJtaLL3cOiPZIALvGK1JZRASU7bhCgqCA9sE3tlVENI
iccpHNk4h4ISH+Wt2hQCAhcnGvkEYX1IXLEvSWJlrBsHf4qm1XkoANEyr4awCxekXJU6UHX5DoyU
tqTJuerF10bmDkqtxFYttWJmSJkYf3QZW723cH2GLEsFqf5cGTCDUNOCqRM15HoAA0mHCmCtkFWN
pGIWR7WrJfzLjhWNke9UgUPwAtHfyBX421D1cyjWwbNQ5E9x9kpS0nlCIljMIOhFl8h2yo+vTDOm
dsEJzXMYQiNc4fPPqaisqW8gnGzE5MEPj337WIvHMGw0Cp4GpTlCiaLqbIi6I6OX8vAU1lriKwYX
WAmjxb475hm0+jNYLMpKiw6NU4cwbD0n1Qiq2R+fV9noxIFOHO7iwMlim5TuUB8bpMLwkde4ttR9
yD0NKjTzwl6liQ61VmzdEHFY1DPKGiDyTiKPbz161Fr+DGudlLfxEIUAnExdusELG0BaREuoNRSw
JQNOvpzmJzd62sPsIOuBkqxpvWZUnxp3KV3tfYiGZOijQArtJE/hRYFh4whCSlEe+uShxL6Vnkca
FmMV/C0fBLn1ivpvVv0dcOb4Gu4O7Fs5YJNw3aUhoSUn/BPadWCISXiSUIMe8THgfnQI/epWwytd
C3HGmfKa86fJvxY9WzhSTh8hNnJMa2Zfs7VRweXLGUnw1DKyGYioJ06XhDlkILYN/euUFDt8xtij
N0lBuKe5+dWkdQrZjXQA/LXi9pyvOCRnH7iRv8DTlrvKft/YGaxwqVCnuCHdCXC8FnB4yyyHc04O
IStsDR4NrBpaT7FaFrTGp09cFerDGF+hvt2PWPMQ1rSVZBbVoZumSpMl2pE4I+syY0jgeFGb2TA9
dRUI6rB66xQKuag6BIf2JR1FTGp27Hp46FLQkwo7lMojwMvh0UEFaGQRg8JWEdLIxPMMpFE4mvTX
gYnNWpr0QuC0QmqwSHTlMJWeswY9c72g+lJ4OZUHEObeU5LeoapCQ1TbgH2PPv8dHq6Qg5cLEIlm
FSuOBMWs6KawuRCIdkUsX6qSP5Xs6HtZ8ND3x7b6S+JahfMwGa2kuspYdTFCtYjo4B3gdGRioUkt
rTXcTqTsSM59PW8PE7TJ5ajyqDB1MhT7AzrJtDpSrj7MhfUOtyFHiQ+wD4eENpW4mODeqtI9Kk9K
YLRErT0Jke1Io3QtnToCeWcwl8L0THcqlb4CmS8rD7C+oLt3UfEFlQJc4zVVLHq0YQEBtnEsaiTV
mHf8n9XkxEQr4Qwhq0yvMYAyoiHAqR08qcTo0MNIpvDoSQ2yS8GcImhe5QbBAyaoTJnZEf9MTZ9h
Bope/sFkkO+AeYMEFfakDR67OrSpOHXEMH0kcQWl9aRgrSZzQzQ6qiaz5C6UTA4sPEGBA/AgWg3u
q5ZjYT6QaE1bD1oCGVrIcgq40gREwVnKcRdwV0TyaISvzQjJolcBrYRA2Cl4X/F5DwkKqdQEwQ7p
iWh5UWKEgJB9lUvRO/NQR+YgGH4Krp+osXN7FnjLzOIkyQIZDAK3g6QxYqRi8xhBw2tUAQRKBB5S
cOoFVp8kolIyrBSlfQOnGDlAEJ2c7DOdoO0C2selhHcbLOdRqxETjRTwqIvz/oVv2uNAoJYOQXKU
PkYjTz1YySUs5MrgZNcZLeOWnEGFRsWhZwxVG4JxZUUL+4iAYoFZe4uSQwOl7gTPoh4czH0+ORxs
6kv+L0dDaYDXx+IQ04/ZRKkFKgHElUSDadBiqR8hHWUJjRfwehCCF1i1Z6E4lJ3RQLKLRyEAxqgZ
/InIw3TuAPCJyQVUzNyv4ZyXG1DpliWjjeD2wD+OI+JRPpgiqOcN22pkHGBYrbf0qxz/keBkR/CM
MaO/rYwgASZtgTgFwAtAsxCIZ5xC4TSWNRnGUOprHTwKhcvNoUIVu32R79CNCrKDOBo1dH9RoebV
QtLKEnHuhRoesula4NHCt3rnOyw4ba2VE1uB8ydqfM9TsEP/kcfhmMI32CCZMqt4iljtkeXBt7dH
JV9iiNFWGeJQPF7KUXACrGgZ0Ecer9C0jIgXw3cmr2u0o9Ce0/hqMpRpcGOIjxgB3eCKGZMj/NnV
nAmNWBTf5NewNqJ8wqaNNU5k7aBJd5Cicrt58lHRlfvEbOEQWk1Qei/MDoG+xFqgckOGwYVuh8ZU
rZ6PhxRd+q6STjXRFOKmIdHZobLGtsu1qq48AXUAEU7aPFcdK+L9H0nntdw4sgTRL0IETMO9Eo6e
lCj/gqBGErz3+Pp7uPdpI2bHiCC6qyozK1OVbqGWHzr1TrRyuYRs5/fjVUukKysnToNBKC6TL4MJ
piTtDYn40waLyXlSNmJ2Uis9TXOjcT2VBhmdVXsYVLNy7HWhs1K2avQxmEBGgzBpquSOZo+mLFZN
fynm4nsdKfipqblp4SNexifergIRGf4iBlyYOndYtc0A+g9oKZ/MmvOb7SgCpmCJvFr3YrF8tWSs
VI0gbqbLPH3AF28a0Tky3oFtMbkqGYxLJZxYP9q5ji67XA722hBPjKUIhS0xbvXU+SxWkh9JmixY
gC0VxCfL8UcZmoEU3mUgA9C2zWrvbfOJlNPAjlSCTx8vM4tAYSk21lPbBnoR7mvb+lu0SHPHVLoW
5S6s5buSEiSU8FXrYxOo9cQTA5l/7aGd1sC6ISTXdWtjmwcE3w1dyNp+Lcsc2C02T+NbYX+p8lu/
vomFts6r86eVOACl9xeCVLCaDncxnpW0Ao5qpM+Tqv2O7Hc5MlGA+L4NqNKKS5PUp2q01Y1WSjuj
5o2V2q05+moVyEX6T5iNF9s9FroPWrFaCY8nnLUtDW/KjXTD9vxM4E90aMpiOk5GR6pb2ce7eJn3
I8kqG5Z5n8dKORn9Em81efysqOFbdi/toGrvypp6ZWr/zjMZq1XqjMZbatC+I9kHZ0+uRLsTyqkU
31nKYDIWpLdNOL6MjdvlyLeWYU83u2tC6VAq6Tauw4CY0Tfs+w5CSMEy0eKMZfKn2UTPRISl6YTa
m9aXvJg0abx2Bvnk3JaoJKryTHE+aKiLu/a4pl+J/SnrXBVnM7PjTcaBL0dCPTHtz7wakKnTO09q
uErGGZsd6O5Dt87EO7OKtUnsIT7OvbVtQ+1Sm+1Rh3SL6uKwzjYrbAwDbejnUepWSsnjq+Wt6CuI
8nU5zlHhJ2vi6Mu7LIyvemZMU8pDoXCgQFxT/TftPmM6pL6oSYxnE8BrdN1bh+6iJr0ja36sfndw
vZZW3iTlucY8pZ1eyUQ9FiK/zn3EpoHF30Qw6HngX1C7hRiTfKFp0967tvpcNHtbddlbGU9vKvjM
rF6b4TiX8S/JIIQ3Et1FyNO4hNRF+JtCYpluE9YvEdGOCm/grSdgiLOQeVl95oatKk/tDhkktOIv
dlDkN5txgF7jcXZFve9tdauUhG9R/ZuJt4QE8RdzaHZNwrXb6O4ioQxV7pP8YizukLI5JJRfNR8+
9OmHl9BlHuP+cMKi8No4dcNsdsPmn2ESN679VqO3ms1xoZHrpuSoaPJG6n8NS9oopFKXr5r1VCRu
YeLCDdRdYUMxg6Vq5aemp1c7VIj0kLLdwjpJYyzccVCoU+Wqxsca5/vFql6bBPVAV2xV2SlkDK1Z
osl117T3Jn2i9i+NXO7WPvsSJg/JSVjDSHlyw7ZOPJG8hGzXlh+x5loYeMjS0ZK3xTcEY6s7EbGl
5eekfejWji5hnYOsA8lQ9slEtkcX703b1xsqNWPKQZ+H6zpZpwjDDPaN5K50JejevqelxTB1NJwR
N6s+wzOVnqj/mVcyYIm70D7CJUjxjW9ZF0+KyFPTs2juButL1piS7MdoN/qyccpAbjHBJDCrz/zG
3BvVmduzpcKM6VFjV1N+UjGWnDk/de9aMkEkhO0Jy7WtrwhLnZZkbHWnw0GG9+U1RpjQPPyHC9U3
17eZlb4ud3pAJ1IAlF3NgWrOoebr4cmyCYxymHRqOr5ecgfz3GsFd9Eh73G7Xe2zRRcsssZT8IMC
EB7azFWygSQprmy67K6IdhETl2ZnXsS0oGYcaxlO7XkpAX17t16iE0Z3QdczUcz9Xupj31bwzEwe
QEJCTGrjRf1vSCxmki9+M1bccdUmaYMxClo9xwnytRV47ASF4pl5yIdoD2keuVWq0RsnriHPl6ky
d3oE3y60HznCjKpot5T2qzQJX8r9EIfF+SNkf6Mt890ie5qxr4o/k6tnLhk7PAW4NEx3KsrKjcXa
NkzObmi+TLEbEddXy72rr4Ktj3IDv9QT/8UNkG/ovrPRy5dN+UuE0aapjLei26nxuZc+SPcOpImQ
CguTAMzkePpW7xJEatknJaczCg82pXasWFJL6wqcrNKTn4c1JNOyaQ5PcTVNn3ojz58ibDqgSmsQ
e0mqfG2ag7TsPfCJxonjzDdIhw57Jl+Vle+0+rM4a1HZYsg+iX3ezvspSgLVJhPJWK+rorIxlfn9
Mu5Kpf1ZDSM50QK/2HJUbpGaODg2vfRa/dwU018UMbgJ7BTCMDaDPi6fa4v9qdCyn+XFNjazETO9
LCExrNJTpS5ORxw1n8uVl+Hbysc4iELlT7IUrxrCn2V6zprz2jn1l9b8gyMcWP1g5hlcLXfyfwYG
Y+nYesvwaODM/lC9Syo5FbjRYVFnBQ+yxWIiE6c6YcHPMyXSy1xl2iylp8x+X92rhJ9+I5QX0W3y
2onFYz1hx4kVlZfke0vx9S5ywtYnUwiIYSk+8KekESyR/Lq9fFBA7OqGMPgdmce2fS0q1qX/jG/l
It60T2nxCfdWAmVwFcOtOz9PbkN6GvTOgTnWrz3FWo9cwAo2WfHFjuMgq84tv5rz8WbQtk2Xn4Z0
V2K9OTplGjQ4XtoXLQ0MwrMRFZem1xAzxBQc7SUanerVwFQqfB4b1RuKzZj9Sww/RHWu7MRJQ4lY
rbgtfptptslDKM+3hq21bptqh6Kod6kREALPquvUf8eDqya7MP2V4nu4vkT9vzFbd7Xit7hR1S6j
XwlMGLWYBG+IVO0az64vlblynSJni8DAsj2N3FpXfmrd7TE95zqewga/jeOhE3RQE/gqSmdOeTWy
XXbT6ogJ9LlJPWrJkrpqiQVWGp9QEwdNFx+FdTQuen1ki9zCSAfZTO3a/6SxYcr2IvOtAJkoL924
U1YS4TOoemzDGoM5/NCme9oEibV9mZwDlirt18Le1fpHrLCAmE/PhvhnYtCbAjARUj9xmZUfoiWc
UDI80RyL0o3ln07F7rf8ttHPFX/1eNVh/zV2yysPo09FB+A4qcUnOFMfX8J61+i3Mju1+rFiex4J
eMH2POImWfIoeku7U9QdDcFa/ZShl5NbnheuCWjXe9ihblSwqnTuH2uIOMLHo+HGf5SkkIy4WbyW
neCa9QcJoIUQ3eFEO1KzZfaPHs9t6q2CJdt7UW2sb4pK91b96o0fNS+5sRPs5JNzT8JHz2YHlsa9
Zo+XsKieiODcaDUPk6B6+dkOAxIYY+uVz2JWT+VNxG/RfMFrWFpfW43OJk6cNCnPdc8cz1BtxAVS
piEwZD7cegrfS2llZZrwFn0n8IrLapCbQ27ngVmmnHgsAm1Xia/SXuAhXeIcfiya6s2gSuY0YWrM
MJu/6dU1WjZV8RT2vPIng3GmFHwDSAJlgf0zwZGLE1nXJbvZ60rbd4JZH9sLcrWNaR6X6lpqr014
1mloK1iw3NdCd1S3RX5I2LMeNMDDzAe3Sstd91xxD2LO3Km8ssw1t7r0TeNrWPeFBMYbNF9dtp1Y
/DXvGtlvMkWTtcH5i89lxsEkE3Om/CvFFnBzk1d7PfExYSEG3Tb94ZdTJtleL7YwoBMdyHpNzNe6
/B3yu9F0T+DtqBC07lj3jsj47j74Wcv0c9baTdNCGZrPiEVtvr7OlrcxWERdPc3F55KcVxxCoo+u
jDaF9pSGQck8Hm1M+1XMLrCbfU5bcDAt0Mod6izH5KYaGcQAgXIy2M13pTkYyI6y+DDSynKPGE7b
8b4fU+r+YDDOK9wpq+QCDdFStOWODohhOeE8kqrHuxDObFRvcGYH9bJZZLP9kFoX3UX1b8o/utYR
7BRhQmNfyqp0sOg1wEqUQ1eBoxgXRAxjSVpfYKZXZqdSpWwa+cbU3izaitCpVkdGEds9NXhJFhSP
v0y/atW1yB0jCiLtR7dzVzdessjJ013cBoPYQnJQhkfTmYhzqF/xDU5zbMuk01LeOsKg6/OQXuPu
XS8BcA+dNHkjOwNp/jXbO03+o6NrpMgx6FJU+pj4kK2ssGWuNKPBcZqGVIxNyTtP9yLTj2zi1tpN
obj1VQR/wufDqIV8M33T/UzVlpNSx27aBla6bVual5eOYLgu+g2NgxHuV0SwsWvmwfjTpLRqODix
pq978dtMkOzsqt2FvWF6wY4BT32xQdyPGjm+FiMK4JLMWU4ogYEBSiKluybK3bx9ywzivAsIj0M6
0DSaO6m7r5bpGMm+wO+QGHjZ3JZInEnaUCmngXnOZk+ob+uvlryrZIJLDL/vIWvy3MtG6cgF3z7B
iG5UuiY3VnFCSiLpPx1w68siLLDtTYFpfMs9mpPs2vsSC5PEdcIIzD+z8PoDbuSLggQIePGFCmSG
ONipW9X4l80f7bWisMTbBN8W2rTw18jfJ5TAQFk5V61wtD500eiMBu05sCP4x2bqdgtqSd38jLRT
J3DMyfwp5iHNr+p04E3IGzBCR2Mdr3Ht7iz3SDsBe11VvCeAD+Z1nF3cnzTmSOVNgu8WIMlSY7jj
DCSGGMPcmM1vFZ4nbKXtnfg0wHNi2ubtYl0qAiOHjWHhO/A2SZWL7nGzLj8PPPAT2a8pH+X5aUZS
xOhfV8HSeXXqy5NTSW7YeV2/w7ZaTr6scZelpTtPMGHy8KSN4WY1rSCK8JnvnsqZE8b4qZNsgErv
ktbP0ei19baZ9u1rQygrDvN/zJ4hUkjxHqFWtLzwNiAo/zT/hsyNFaeScajfqvaGLR9r2o77Hv5g
8FRq9K+W7pXfQuDcj5lgFApviL6s/mNWnsSLhg2BOj51H9oSVPxEmrcuK1DlcxkpW3oQojgdpvgw
+Vo12dGQbGGeoJfmjpIMLsO0wHMIsgdkx9V7ifS7knBTen1xAKy31d84cvPuO8kDkFYinq35VZEO
Xetm8zaUAwY+409kptN+puKnHu6AvGQeb9IvlZb6lpUWL1n90DRoVVCAvOfncG52rXGCx94QOC+o
utIACuvXGvjgfNO1+4ADgPUk/1XVM6NEbmxFVG2a+aBXlOmZuXVnZv8a5UfTnx/4P0ZQ3Gxqcf0P
WHq8cmKTHpN4i3WM7ejVFn4AFZcMMBSv30a6k4k0lF9zvvKJP7yyIJ3dwJs3cK1meJNv8CYdIYfG
HDTzq57fUt6puMZMHKva6Vns+vpca4G5uOHsg5YgCCMMABPuAnUjswynC3+joJV3jeLzvpnz10BZ
iI697pmhM0RBWJcuEb3VdFtjLA8OdnMDKp7+DVHjVB9C3Pja5c7NcSo3grH1gaonVh6+V+OQhsQa
GGAJg9PQ1EgN39rypkPPJG+d9LsSYM+LYy7wHodHEIF46NgcOyocrfZspXKH4ge3BzPy0uvavmsC
fEWhEmK9/4FXnJRt6aLrxRvRS0mUf+LnkQAQ1Nd+Eyds64dcD9JsmyuOTe9KRI6Fu1gfWBZ3tJ8z
+nILkfstFdtsCDiaRuGDcEukGAIn5b5sv8X3pWdSL+CmVGeMt7p5VpD5qae+2drqv4lfXHejuauz
TSm9h/VrfS/VcB+mrzAnj6HHHhDpt9h8dR/dSQDpt7PmaPlTaxyUkWKusLb8aofvc4wopHL4EujV
FBrtVXdTKDFu4o7O2YAhHzfy+DBAStysQtvNf+2Vjqp+EXNxmA2GNuFPvFsZa6gb6cVg2aH4FZry
WSns3uZgeTNEBttVrapROQ5L6fZGfTL/X95JbKhIgFqmyYlJaaqquyD/gM0V48ls1A8JAGIj6cOD
w64Kp2th7SlDFsizXmSgRKTVRN1LqzX7bol3alk5xlBv2zr8k9P6yx6tb0lNggZqeZMZiSO6rZFl
fjEJz7Q81RgpLJsy8gXT7BUhEwLSjaW4Vfyjxt8qagT1EFoBIzgpuq22U+rDA4aLXdn4g7IvfohR
3yYaptvs7FWX5jY0kTcsf8OouShQOgoXmPNW8DfLmqes2hDMfRM72Lf5o+61ir9afgnVog/J32zs
VaiT2Ro+S+ExjDedI6zplDV4MPfjYek5xAWYmMp6DSC1mpyrZ7v7jHTZTyds3ZrMj8zsCQjAz4ZH
fJf6PI6PwR6gdibRuG4ffbKMvT8laG5nL2q4Xuv1BKYWruOnYt0SLX2qwl3K79Z16VlIN7xF24wy
gdH9NY5P1M1p8VebHuuo/0XT74TSOgIB2NDgY0Fhuoo4TEgXNdyyIhy1HK7aR9MLM9w/0IcF4Lu/
TtG2HPcLSCxkFVSCFj3ZJfwFPM9OVw6rAeSuenXGLbjuqwWYaLeusHEnqnAyOJbhi/lW4rfdbkLD
q1jQDEkxCUa521XLufox0Vxl5ngFXAalGMerNOyl57U/EmfBDuVofupWxNN1czUozK1dR2gbfg2s
UqqLepu1XZHh3bcj5G6Tkc/NrTcOPgO3aF+E/YzaBTtp5ASSelN59emT+Y4m4c7RIaXLkGkQ8Gux
sFKDMIowkio308hvBLzuvnPzc5i2prpbcCoirmv+GdEEFhB4l5G7XAx0a4WXQROHM37jWrztxkuR
vtnGaZnOGSwrQK++Fz16O8Ddxm1hnRs/HxLQ/g+scWBPbjR5tCgK/oyv43JplFv/Z//kibEZEs8I
/9UzAFaS3GZj+FSoDAt/eIjfq/qeowSzp8P4X+7vlPiQolrvSqx39aNjHZtRoZX4zOgeaSNzH/xO
mzf21iapKrzkWZCXN3s8tqMn5RcZbnnIDgQXW5r1vnw0oJ6/MrM2uGdQ/1Thr245mc3Qj1Y5kx2e
u6yf19nVed6zg3Ou4SyCxtUp35KJtCSl8OLks25O8rfF7xkyby5+wuptwNFVZFdGQEhI2CMhTmuV
ur2gfrIx2Cn7qOoOooUDxJEIirGQd+vIJAFyDNTnc5Z7eqeTkb9lK3Q6cpYBcUDe+YLHm79jfTOL
5dDQx6mGa/fHVbnkjTNPmD4HGG344hCaj+xu4S3N5yzD8ztC+10ecgoUNbbH9KEhW2loNh7zTabS
WKAiyZ0KxI+WAaWPzaJv+tm9KIwmtdNr23n1tGf7OrZvzXtqO7wPgKCAFUoEuSX95eUXrmR14duf
JY2m8tECs0TpVi5tdyk3EQrZwtXMTR3LrnpNSuhw99G7fS6LH4ZbNoFk67shSPwCes6KNUzRxaYc
VAoPfQpEv68HJhqb7A/10AzfrOQeTTy/xepL0Jjrdziilihfpk/p4QTTHyVUGm1NoGbvJ1wa8m5m
VKpWjP5OkYYq9lFnYBXU2guH0xqds+WzST6i2LPlLxmKLhHvRmYH+nGWvdmAezzkIPA29A/BHXJi
vNqK/D0U0iFqqDQhRo9vFti+VH8YKdesGw93BRP08Y5lfpy5zBolKkPruOhYXBl8OQj1xe8c7otU
CmT46zjcyRMPKL0NY+PbRRY0JhwOxN16qdHSRRCgCLHHYx1yT0SuwdGuq39pfE5ApqPIaRGRRO3W
agtnIZ2NgSFuv3XpRSsmxEETmnzWPTkhkUnzjvSxjP10LekhwLUNqlRjeGY2eYuOHiePAB607NLn
06ZWzNMAo4+/s+Ro6tMQ3YiYhOuObARSG/rt0WwZ77PnuMYRYMz1Fg0UiIlabzODcBuLKbzI/ZhZ
EeYZxKR/t+q7pQS8lwzjQIrSdGqre27zTiQALnSnVlydFUt1SutJ6tzHox6fRH8p+Aej/M7fZqbI
GK2nXPyENW7Z76mMPF9hAFdfJPLjY92f1x6bI4Zd+uQQVThXRbFV/lRAezv2QUaaZUUOGarCLY13
ibx1+1BzFa73yv7uoujxRw68/ymqGCNiTDgJk747cVTxPM0xyq/ik5JtKcCJprEZkWgXZvbVGUCo
+YynzTs4CGs6CMggBj7k7ljGfx08/MK0O/6tonP/E6pcVv08QK1HzGgNd6JsWR8VLVHSfox5ttcs
NFlxulf5wSPLPBCLeShm5TbgSTDtS/ESZleBljEK3+Ru6tzVVi5DP4Zeqz66zeozztOgOEjzp62A
XyN0cwY+yvCW2M+qOvpzvu9WeKrwqYxAlLSnPtpXKszhsyJtdctb7dA1xt+28mLYFcPcicKh29XL
XSK9JupIp/3PqL4FEFPS73QB3bJJWxInS5D3DEfY4rmf+nNaqM+5AKsmviwu9jo2isU/0SKX6BcZ
1pk4+3K9Tx2FNLZv2Fhz5ub225iTV8mGa69X3S+VEf4J5aPWVrtm4IT3g869Zv4bepASKrAySdZ2
yKx7GC97cvpeomE/q68msuKKFYKkedel6KkD1G4ZMBJTGk8J7D5wmiU7ZQKxm9G0+Lomx36t6s+m
ESU3TSAQaiJ6+nKtdsKObpVJeI9AOFr9U6PMU3VtJzWoGYv1fZUfEBBXTiSTuq6e8xgmFyGUCB/K
QOZGYbfvhU2UnmSNezGN7ALgq7YRpbod7Dh0mtTMnEFuxiDuxXfUmpEPE4pqYYlPVoiARGgj2aEK
3X15CSW/z7dCsdlvc9k7mLTpTaK+h/p1GV8YP9v0YFvsTjSJW6JIKr91Q7gmQQjrRm8ZpzLM9C02
YZw2+kukZ42QIoZQVmVsbXoiogkSTkHYkCnsmM29RkxgUz3nlnRoFGlyLEnzdHw5VA6q7Vr9bdAT
Vym3i3bXLfgvNch73gb13s6M+AVqirqEK4GztB4EHS7EleaYGBmtdXNu4/rdMJRbRN2MetVDzC72
qaJfRow3gQkWulgLCItMd9rgbWLAFWifIsajMo7HXdsVx3EaBKxWCNuFwXBsBU0j82WyMOeYVhE6
odSJTdsIxYsjnrdpQ5MMarq4EDynrmyvhWo7FreINNdnrfuyU0LOMRppxqEiwUl3Zxsdqq7VP7p0
NKtil0QDu3FDAr5fBHJ40Uc/JQXFZi1LI5J6kS6ahaEtTgHlOdVonB26SFPZEkKhUS3m6MSeUkLX
uRSvi7GXWl+195UeRPNttA6CNFPWAzhtfd0/8VpHfk9gB3SWWMHqUwk8UkMDpiDNUrx01sD9FfOV
VXXKfIlJU7J+dXO7B19hGq16p2hfalIzIqabC/S2ZB5E/GzoXofVROfaCTgTRG9CZRmYLPJ1ywRg
syDFSqtleQMbDZqH/MGvMLAdFtPVIj5uvYsaazcssT+gQBhUBsvmLZ68Zhi2Ta7tGtELuDdaphTN
IaJn7t+35rkCTh2sfyb3Ns1vP97z3sawRvus2x+As7Atz32UnJVqm6vTcbV/hQXYXTChtOp+0Tt/
MXgOtbSz4m9NENoiuayf4Ra1z5WuduxSvst2QOSj29bIX+w2vLdlQ4BOGiIiQY03K8KVKuOemMpK
50MwYDe894q8VdP4toSZEzYWaXfC0cMEJUQlocMduyXoWhO7z7ka7J+xrWVvkBfLlZQo8RQ9/FUq
9Kgcam3oCJSse2TDqUzeQqFrFf8D+iCuqeRrISPp7EgEMyP7gARbc2EAOR3dUPhZmm6Hxj7E8wyT
R/gNKqYJQr6aI7CxWp+duKt8oLaqEkjORuAbayzTQzo34FLxtWGprQEeGbLyJEHGaaOyXVEizkP1
OSm2n1jZBXnuOUvSp/CxoKiBOw209yt7KwWqG8MwZE8eysE36odC7DzrB1mk1vOKtLOaDNsvH6Jd
dO7OFGOTH8Y7Y9ysVrG1kfrrNFSC6SRlN6lCpaDdeo58A70UFi0tWy97xngf1y/RbFXmTg05WYvS
JqY9YUdPciPjuVPPs2nT69Quydahqm/Unh/xr6ux/guNY4YCoaVRLk26dOOeSQ0TjGS4c/Fe1tmr
Yi3GZYHmBkvIGc0f6m0l09x8vJj11YjfpBaUei+X1ePAlQm+k4XxXRu8aNoHmhZ/yFhHk1EQx1rz
VyPlz5zR+kiiKNASyIoGFC6The0svbUjNojkpb8OT5hupsexb0g42vEylj9Z+B2PwJ0cYWv5RWQw
0WEXKfv4PSjFIitea/jr4HdsR8jXUQRm+BQqZy3s42vG5qaGCvGmz+tPUo/TPu3erDzoc+NXLxJi
VsZARy5Glp+PUr7SLsZEbsCYQ6y4fe1k/UtiqI6BP6w5OTlq3Ezrt/1DeYffNdqQ2Ubza3lJnwMx
XKvmtMQInlCvWmoBy1+4RtxujRgltoe9nbmQ5MDbtZkwl3o0tSX8hAyzJ23tXGJ58oPii+wECVeL
CkRm6q6/Epz9CoXrVXhtOZ3XaZeEB9W6dHrqRFwx2fg2ts+QTlDLUwGR6tslyBuiU5u1XEdSdH+U
KWswNPGYfY1SfMnoxkV7mKWvYbJ9Lu2nRDS+NL0KTWC9OrGboLllJulPOr1ekSNnGDtu2vwpMix9
27crHiC0/14VDvCmyhN//6jGDiImGmQObZX1x4RJrCjWU6Tg1A1OoQEC9WMKrbpcrNx4qJiUoJC3
eXVfFxw/ZuG0q+ooymcfVnt7zvkcbMFmd9NEO8Uf7B5wIDyk8lcMCGDVbmOCyffsalRanriA4eti
sHIK0pGve5v8anV1izqGIMHIu7CiCV0BY28q/RaWgYIUdSNC+yQN4siv8YepALCzZDvWi8V8t2us
8TrLC9stY5fUmKpCaJc5xLXoGT8bDFGMbgFz0Pxx/Isb03pGGdBsxrgcrkMMos+1P8NrRbGyuLLM
nocNUJUe5SFtnLEWbyYyFBY8KkO/1qUWJOy57Fu2kllckcqtVRDnKNF4D4vFgV0RUc5qGLsPR6eP
usb3d1nfs3WUEG9slV4uKYCgI23SB2p0mklyqk1hbRo1vZSSlyMQGSoM5jSNcdGUYBZki63HvN2q
o4SkdQYDpBF7GqToFo25u8yadezn5T5L4IaaLreupaIerkz7uVGITrPnZxDXrH1vH5Nyp0Z/lY3L
fKJcNRpRUU+ZU9nmVe1glfOLGr6gUs+9LP1qCByZ34eWolk3t9B60jCwRk84yCQJWG9z9i9k+Gqb
93j6VLjcYuulN95nHVRXeZUBDdOHIug9FZDFGv+Oy2tztid2B8K4aY7mAskU6rmyNZNYvYdsqxYQ
p9EKJ1eFoWvTXMmjrz2GuwHiPFwbGyTV3E1tJu792niT2rDQHL7MybjVQtMtsll5ka2fcJAcyoLe
JMkbEilyGQwEGa1WmyiCJ+m7lSM2UNJ71xW/0RqDkr3Xa7dr0vBNAl6Qh5dkBpKNDQQ3nZ5n29ic
VY4Pqt5Kdgtevw33kKWbCosA0VEY21z+t8SEDFoaumLtX5FYJ8CLYbVk6GR6E9ZykL5xj+sVF6YZ
lOWfVhoQjD2WRLMyHOQ5VjAL/ldN78bAnhCYvBA29S4LuqXYGqB40XCvcEkf4hc2sZC7o0Icedxc
D9PrMCENFXLJtJK6OoiKusIOmSLZ9rTRIOhgU9Pj06StXzZP0LI5k7xtfXam/ByV9ldRFzTQ4JfG
UkhoCx7mDogeg6Jo33qD9g7ALTXGE4bEqeSjG4/6OTBZiELBLCBELLdtmXba9CFTJyJjE0vQGxDa
hYbqRTeQf9epHn4A/HKBNb+GWn+PfLPoOJQY6Shme9kVI2NgEulZGs4WsTROx3zhLs07vo6oWbTI
KSZQzv9xdl7LcWPJun6VHX2P2fBY2DE9F+UNy9GKukGQFAXvPZ5+f9DMOYeqZrFOdMRE9IgSsWCW
yczfJG7JNbIupWafJJmLU+MU818lHOZVU61rGRLIILZ0OZ0gK+4USC2FmEaVv/Sdnj7GlGekp97l
i+XKLrNuKEHuiobCtzCPipuuoE/Hblt86+gjm9Qp+iHYajg8WxX/PwH9IFnuhyX2TOuyYGEZWBtm
P1uHQl7a2d/qsAB69si6JRTOsalTl9GzBeKEDo/TPbT2fF1GtlgNdk751dNvkoBqH7GQPHNTO99p
NUwzoRSQjeWNoxIMB+UsCAyyOpdZWMoNcSlKlNKAm+7ZoIW6czJbkwKSZewlS9xZYT5VnH3aFzcm
Eb0mvEUpKBaLKdvYNrSJVwDA3PIpDyGntN0q1bUDTQGB7h7AIXs0Fsu2fVdzaxsH9hwDtNsc/Ivx
7qnuFnG7cpt87XNbSgmHv3lIlXZhBN/Z+Fd9Gm9921o55ZLk2Kt3xoMDZyfL6O0Na6VMlalDbXew
mik07I3nPDsFuyMTBXKN5w83mWssKtBtvesoxYqHDIu4tKUrjXk0oXojtwZ6lqf58K7D1Kqcep0n
3216MWH/MEZOLdy45IddP0n6XW39gAfm+S+uDJACj62e+dJLi0+3bto8KhWNgtYRYT9rswYRWQB7
HMyNEn+oH7Xg2WmPhKdpRQ0rYxVDupCshVxJd2parGxPWxTYx0/7EYvROndNlr7UBAz4Pl010lOb
h0sTJ1vb36rdY4YYSW3o66bLU+GXI8xhKlExjRqJYuS46Fs29gDDlvrNNlpvpavOOjSs7x79bZs8
WnaWTltxBG8JwpsYQp4amrDMICaYytYnDtIRbzqluyubu7b1l1mP9M/MNhoSAkSBcwwVRx18rfOm
pAawE9qVpU/IkRvk8ynVMtIk1+g2IWwPgypd7N0V5qvk38nmDH0R9LXnXn1VszcLXF7JcXWtn9Nk
QAMatG99l6Ktz5JnJQ2OmY+JbalVR6WzHrxBxr8gHqaZ3W+laJvZWMyVdLcTa4WqWEBWOb4H1+M2
LSSIBd8JQYvsej8gJXEeb6kds7bYPVMrXLop9PMQKHNXZ0fPuSOZ8VJA4W3sjrLJRV4H88oI3gwK
p+1dLz0Q7/u5c2wMoKsOAwDZbSFbOxX5BiV58v9NFcIDN9r2JENJHWDa2n2zqkhOhPCjiSqSvZr3
s8GIN71nqLf0y4ITq1VoJv2qm4saBq6iuOzdkbLMjP5NFdZror5Y0XEQ9TQqJAguagklK7bdvTC6
FxjsaWjPGwcSudPJVJXTMTpKnfhBKajmkwLP3KCqmRfJiISP7g5ENl3Wk+tiu6ElQFk9OXHmWitZ
LJSCJos+7NJkT7+cRaUWU4vVjDe+LrRtGAMuV8LZdKF2pwfeIjS0mWt3CDGWWbBUJJilUNtrfaYW
yyTYS8K5RQxR+W9ta53c/pvh/kDqC5RPFmoa0kz1bhXjFEjasaTOXljZXurkqamLRWrK5q3VhTCh
PEtbkMRh4BS3C6SI3/0W1VWLQ1ssAv3FckLcZpucZqBR++9wXYoglSoh6YnIJYCzHClwXfOdjG4x
eHCOEEx2yZMQLzD/Bu0tAyzQoDw0s04ihmFDyR6FOdyTM61NTp1EARuxXXnfIIKSqtduCPdWtO1z
kA43nflJhLTCgjTUr8KuX3rC3UtwDfIu2BlBtlFdA41MZyzqTFVn6H/mkZFTdZI3uUPVwM+8xyKU
5/j38grQnfgwhtNyUcXt3i2dqQu8kg49vPwhmGnCmkVpC4euzJWXbLBNj9IKFq/SU2kV09pmR13R
wYHC9VqF3NbSDcBErTaLXIq0B619ZuOtlSfRr3WHjzZFZkmwfzt42LfAWr8lwM7cO+aHbp/gc4ty
bZMyO+I+S0zQmLvBXHTpTUUkoeQUDfRq2QrnjvWVyNjpSe8pJHmtC6eFXrNKogxiop1BlQoyaaZo
opr6bskLVpJ4E5UtXnQUeYNgVpC5u/4sB6/J23ZjZeYtzbeyWWmkp7K8672lps10X9tmVIgV7aHK
U0Jol0RgnkaONslzJGnpQgZ11UQ3jUb3JbIVLTkEXY1w/AlJ29qWk6WrhOpyUIa3zrxtic2y4WhL
P+LuCTicFH1UhNIUB2NeQwxTJw0WwLVRb8DbFJsc5oMoV7KnvDZlBsk43nQUYtRkI5ofrjZAP/ff
LDWiFi5x9tn4gj1Wqb/rMAGnIZ149QaSNUcbtjoI/kAsUXcH9C5UUfp5z0HeHyQWdiMbSBGUiV93
35AMVfYPX/upmKuhLI+xcQDJBCbu0RtL+d4rkpmGIj8wil00HAs9WtLzdV6AHWnxqUiereCxLzgH
0ZqLbdTCZS+gi2v7Am+qsBAUKUe8YpFaSKf8WTSyEMFnDYJWWGjlYO0K6aeGZW6EbtgskMGMJKXa
z9DmizkKIg9furJa0WdoGvveHIi3p2OiiuJ2AflZNcXUbZpZOux1M+Efg8g5ACI+Z6uUU1qEiIok
MYlWfXYTqzcq8Y28rIYNnrEU9icDPkhWh6B1eByBL3eeZmsUuj5VSWNNwUjXl1VzyOtpTJnLvdPd
eZ4QZMPO1t/zsTcWhRERPkiwO+BJwFTybiCTT0LtVZA/gybAr5IagNcCha60rz2oKLS/DSHj2STl
qsY3Ah3wDyCaksHxCrMid+KpXyaLtm9vshJwY+fX27J/7vVZYBpTNdxWwansdiaEUdU/ZLLE1PTC
5yzW15YQvL03OzsWUrIxLVDewoaViTRSeiXsWJOWU+5DqE0daV5G3myoxCa1bdoCItwixU0rcO3O
eJT1n0acwOsyN747PAT5i63UMboVpA55q8xQp856tYL+EC6lAIKs2LrjE9WvpOl8efhSVKeR/tW6
M0+q7EFu6hsfOKa2MI4utlLjIhOT5l7h3rvBOCv8k2H7m5w3rTrKAtRlqhX1utJ2Qu4NHFEJYQO3
pNtfuJKrco/YmODuXrjpN4QaEAAABBa0YZsH6toJMUpuDEgl/ZDM+ubVMDTKRTXlATdb4otFPbUg
829rnMqtqWr3a0Xu+1ne6lhyJjdpEOHM4hGFJU1FdcVs3G7hiIpeazlpb97Vy4EOYVpYoO6k8lR3
5YNfpKz20pXpcGfgsaJXqnp0JcV8GH375JlJfj9zG6Ne2wqFA9emlqDb8DZFB00UCRSSFKl/yocD
1M5Q+RYW6XQocSqAD5+DPT9bHO2de5cDAhkIJ+xi4QTFi14dCxOxRI8erO3i96RE7NyXDjFqDbNf
yR8tWg4XcU341VZvnqbeFLmyEaMXRBYfM7yLzFT4q7Q5FRSOwdQGJZy4FMEEwLGlcCwimekMY5Gb
P2huhM9R0K2d9t1Fomx7JHCec7IbwqRE9NkhKSCpoa9vyDzpP2ug7WuVgzNmjxlQiCY/R4rxDesj
Ka3XcRQ8ay563CTuby16CdxRNV0RelY6Na/m2EYQnxRUDfOStVbUtwK7Hmj7vvfWV2vVl+ayOhdW
vQZdWWYYPWVRfOfhl0XcNEBVw1uQEJ3ODLD7ev27Gx7ieOZCz4YV6vewG/qjj6v5hDgb/wCov55k
HeNhmGqtMw3KuVeWb2qVLVlLs6b0tjWZkxZKUwP00YqArnNnqVIZ8ro7vScwM+8EVddZ6fTD1Ioj
QmzcsaS4+RmPE85f0LZsqZk3EHZy567Vacoo8mU2hhdU3fLsO5Lful0IHzUb/alMauQ8K9KDXF1A
IhIpKDV+Rql1kOHwBeQXSoiZs4n+2Cm6jlACyRv6Rc+PZkOScI4P5d5qpVETeaK6kwb3eb5AeIsW
/+gDhvZkbw/wRfEPkHnqzlXRjVFkWLjxvajnTn+r4MkirVmWSFoze1FI39sKYk2wqI1pV3yH9+3S
31e+LZ2N1973yrpxVqErzTr/6AQ3EdxTe9apd1G+6NsfSTy3kxcfVN787huAU48VKKr/7LFXtI9y
NLdoQtXuVAqcUoI9TUI+O5Tk9/Gxi6mYC2Ukefo3rkVgcwjZNOzmZBqzpNurzWOi34nGPEiu8T3j
7IzEnhh4Jjd7oMlSrh9yb1PbTxrBckYdPGqcdF7apnMQdTtVSz6aj8ajVhGBkazQ8k9va+tg55gd
lrDs08jSt9ooqs1zgeUnsPi0wOM8Vkoi0XJvG1B7hoAtaoipMcbaoSpgY2lpv6olARKVlhvHStkW
6l5dNhCwpjmyKyV+yuW3KOiXOVqSPqNLbzEMGOA0Pv/I2Paas1aCYl1k+SqSUEtF0lJBBCBwhIlv
vLEfTDf3hh+emAonOMhpZVNiNjeZIpN5KLCnqWqubUD/krJe1j57IY3sE5UAxgTbUJaabd01KVE8
dOBtYRAQ9cjx8vg7vnM3nkwSnaIJDrxTYyVsv/1S4JHTxcvKPGjqQdXWgpIQCKRs3USk6mW/E4Yy
MfK82OiW58wCz/gGNoHhCDB34WEhBbDo8cUbRX9zVbEK0HiFA4h2CAMflMNrNJa4NjFVNFkYZMnB
ayxgvXpAM72qLynfZjpBrRg2hRbuYq2883Uov1L0ILn+1oGbYUju3ih9bSIyRGhVsLKFt1IHBBE4
rHVpP8NqowEATE54/0y04jEL0DO081S6cWoso/vYmGaj/CgEJT7VTNWGzVUblcpmyEaX5ybsblPT
eM7qluo20Hw6ccgWPbVDLOCX8aTO5W9S7jxLAbAwyJRp4nbgGT9MDusimisQ8+1y3fkL0ydc8fqf
bhBsExsGO0IFIigjpUjXj8zOZFnb9dyCxuYpydwxT57r7yq4OYZMlWKMzyMUuIlpb5QCU6d71cJG
zoILFFLYBVmr8lmAJp4e5gbqwlJ6dNViZoMMVJEHYePkckfQugMjnw0D2G7S/8htaCASkAymL02P
IErENxZVwwKCae1DKYIVONHAA+MomZd6fuukycGMvCPtn9ddLI5ZvQtaTJXq+h0iTSCthHRwQ2OG
5cY3xfG2TmzK09BDnECUDwxpT6hh7UIHjlPQQSj+2o5KGZ1ePzED1M8M70I3GWLLbpHbTOTp6/CE
4HkyWiae2gmawSuWiRfsqM97BGdh0BiyasDg0xeedJ9Vt5XzeOUBRtfCTx7gvFFwrntyH2mqspXl
NhsJomqx61UvgIpogA4pfZY/12GLNNYoDCJ6D8z1vXYFsJI+eLAPrtzHBVcv7czqOKzUpGhs2DlD
tx/tcyP07ECAi2EGvwudkjrPoyn90sE8HWkXUG+QrwxtXXoF4y19aDlRVJo5mBYnQ6djrIt3l+k6
MoK8bk4tD7b0XUh7TrAb5LVxHW0bbd0qa7N+6SqMDkommJQvKxutImoQv/qWR+o8kOwfnGKlt2L9
UphLeJvmJKf2oJcn1einak+kZvNQ+a3XPyVsw+WLlisrH/6HbCMyD1zzxWsfOEMRPyHJnAoUZk7W
0XqiXgWGtIn0Eno9zu9DTUSLcJ6JraHFjyeme09HEqvA4SxnZb/IDbLKZJXXxUoJq03iSXCRdJq0
EhX+iMgP1Hyj8rMuQnmngeJ+/Ul/fbrPptY4nT+81yYLozRO5IFGjN7NYRZvnGO69Cevs8dyFVYT
eQm1RJ48SVOkdXBlJ5t2clfPxITi9NRd/nSnb2iQdjJc6PnXd6R8/qUpP/5+R4nZOkatK/GuP7Ef
IyE03+NsobI7jXDhlJIOEfHXY32+ZjEk/X0oy/GyOpEYKg08ZS2SAqkn7hjdWCL/eoTPrVs182zr
qaQicS3f5w391OfS3oQJne1gXV6x7h6dCv/69TRjHPbD19Ohl7gKdaFdDz0kGl6j8tqW8/meqZ3b
JTt2mZpRmUY7Q52ke052AiykvjXn5c/+XudEN2bOk3ulvcqF12ScbSxSin2X3/McIbHDY3Ev3VKC
HY0J0ysDqOalvWt8hR9elScktZQsV7tx1WaF85kMc0jKv9G44FthqZPM1ih6u3MKwiO0ClcaLrIf
tOjeNLI9TEHBxKKKmH9TA4I2JDSrnDYKr0H55JPxxfjkGsfcO9pKtLLQD9QuXv492GWLLa5sqHvI
08f2Tc4eImPb/TT6cQALG7hhFSe3gfYo4b2ZzeFIuQfZwwttJJ3s1VYgm3tqYH0m5gYVtV7PIdGe
6GM+t+7AOgbvoTcWMqYrISa0O4kwuZ5ZJBbwGtioNu5zpaAzgGSG5HU+6Cj5F0kLkLLE9vJ2FOlS
/f/ZWjCoELRO6Rck77Q3jA2zY1u/aJz2RERsOXG4jYARh+wAkt9luEdIG2i+hegmLdZ4zcTBYSyh
qkatsn20niAFGNqNRnBEFlI3KwAxZJRluzZxo6rD/ej9Fmv3HRbNkBPVH2XG1kplxYGkQje7ARZO
+2rosNy9euHHwx7hK3GL56kTWTbZPt1jVLgozfTHSNWPfrBzU5hW9iGG1IrNRUDhsZxX/bpUddjB
d0Ld1847LZKq7qB1+dzIX4dki1AN/sNjgbLPpF1MxraPPRdaK4X6qHoXslEr+V2h+zV+7uJOzZpj
USevamjNbDJphUAyTqgc4H6I40i/DQ17Sn7qF/MO/wlKGOQFExG8qk6CrUe28EDu6aCeuavYeSnl
fUJ6RjEo0wWOyBiqqXjkQJZbhRFnmbYnMhrAfDQI3Ql3FbZLOMuQPYcAd5yM1EOj9Z721CMxQQcY
lA9Fv6mTrQpvpYBBDzMzDzAT8ANOZaP+KbACdGREtHo7pdG5OVBjov0iyhirO9b6Lo5PeAsp7to2
MV7y5yQgrbXNS9SNIXpL97lU/W/C8x7DZJXIUzt7CKtTlqgzpXFvJbKJuGkQ0tNgLhFTr0avVGre
skvDCZT6DGJtHad3X++rv9qX/HXnQyT0+3JmijTC7jOIwnj8IH7CD1RqXvyS7AkObAM92gRH9kgD
hkg5SfohVvASwI8UdkXrFROoU52GnjWkkhY5uza3fko6rPm4GiU+LxmFU5liBdlhg4m/d4LOju3G
1oMmj2InrKHFmsUUdnBuESOzPMK1UpaAgLtW2lTRThKbJt7YpgJp5z4Cx42gXEXlKetXfVAeG8qM
kQ0AlNXVMgIOmBiedzJ8+y11jGkqfpTO1oFEJiMaias7kIZ5VnWnsGtfNadZ6V0/1XBl6CJMqFV3
rw/fu2StVTtrGP7eyWWcBVydKNpExwpkBylqgEK4N5/Ve6j6w4txxbr5QlyuGWexR5hLitAChnBf
urfkLfyp/yxP0i2JVqUsxVu1U66NNMYOf50tmnG2+fPtLVWDAL9rf9I0jt0fhBNa9a2q41g+LTbe
e33Fx/jSiTyepx+OmUCSTVk4criTEjZra25r0pUPoly69PhwHy7ttY7aR9YQ7jwJKl7qYhlXGjU6
wjLCFbGUAZF9TDKSeDDmLUX8mVRZdHo0y3pflam+TKMq3SjJ4FyJ1D6PnnTt7FFrfHUjenKpN07I
avElTlE2brhZKXaNXy9z8fkz67/86T88cyLb8PcjqbsBqEMvhhVjgUUf5GQMgw03mIhSRyceLeAb
7RJYNFl4I/lvDv70kjNA6OtmcbMf4IpL72EOEuGHa7cE/iukhUg2Xsg2q4APZKgQSuq+cTMzYnum
QZ/2R71HniwdQGAycZwWw1LcetGbotx5QTOjcjrlUC2UXYlhnFZSLg/95zrZp5D4cVSxI84M5XtB
p9S6W9jSY+a9KaF8KgbA3yCeNR4sTQU/bjsAtJFquhk+5vqpoed6Fe+h3HQZrTC675mPeT1dMWoA
tN7eSDZsL3KemzZ564YHtQC48+J90SFjohYAVh4AW/pRZk2//gQX4nFdOwth5YqSjGGWgEzV0pOw
OESV/U3S3QfdRcq0cWIch7FDaK5kJJ+Hgro6/vzjF0+StodcI28rNzPvrCIsDyCVCEriNLXx4U8S
TGQiawb9LsRAT1jG8cqDXogQ1dEm/MPIsjTI7BG9tpXKApR3cJJF2Jt3Uk3cksAaTKzORUp5MOSK
Gul7nMvzRirh+7aUVWqq4CnFVVv2xZXJr166obOouPXisnG9XNt6bSmh0o0qR6PbQCI9+6mM25cP
KvyjVWHy640FBGiqMjwYg81AryLMXyy9eyvCaCRWRdnaxJEf/9SkTLZVi2QyD9Xi1FlELmrqlPet
bQawo1sFfsW46LCJ8CFrRgPeP7UonSu72K9p89etWP/1sB/ecq2oQSDjTLszaxO3RouKXLpIMd1E
RjetHQt4FhBPzr5LcJ8NkZLa4PHUH1zNH9E6WD2l/57U8V0W9UsdwnoMNdKjF6mgo6QL67go6lVb
AOahU26LDOgGa0/Ln8euufl6pohx6n/2DGcHV6fbjqyGdoo1WAuICeNqKr84L/iRB4BEmOQIDW2o
WBkaZcUZpNkMJv+7cZed/OalfZDIIUB7X9s9ywo7p+WwlSCz8fgoD3ggmtJgo/RqFpiyrKzghWo2
9sPqxH6qfobRDfID5uF7lO5Nym5kSU8FTV5IL9+IOSX4OD0pM4QzqZyHmxKLCbTvdCtcojGoEiz0
Jvl3JO+FPImPuJgKfR6WJ2xsBs+FQboFbEmudJr41eHrs/c07uofvrXaK3k6YPt1g53/QluFGwCs
Gzi3E48+49LkXtAkTp+aG7rtTr2FDV12ItGlLluYNOwyqTKEM2dCRLqiAjv+1iyeIo+dYaQz1anh
vWhz5I/LaIoO9YDgZR8tCZJv8MWGRr0ENl5Hy3pVb725WCC6+7sz+OzcM4XrFGbKU9Fve4o5w1Jd
yidEyziD0xe+nWGwNTfXvOZJN9FnuNpO358f3Fm4ILfd4geQXwk1lHEf+Oz1ngUE/lCHHbu+Sms/
8OkZOqPp+IrMCYWSKRYQE3/hPXw95ZXxmp+NdRZvF2wPYTiO5eyku2RNA4tj/4YV+zSZ/80Kqnp2
0NgVlKFC7a0bx0ZOkId7ocLbTLpQvfLlLuynv3okfJiOldzkogtb60aRRpFsTU+kPEhx0pcWdpRf
bQ50YXf41ZbpwzCJZhcY8w+U1MDFs7ae6f0D+QEEFWvRmvS3KLeCUo19LUi6cGL+mh4fxqvTtsmd
CHlEU9NsAA9TKd/ElOixH8Rmp51lKr1pkisT4ULQ96u/yYfBNDB4PYrAVjk4loP8ouEIYF57dRei
PeVsX3V1M+tDXaOtkmudmhzxJjaaX0/gS4XOX1H1hxu3rFikpldTuy5SvK3CAu5F6NlmNUVpgyF6
ZxI2yxbC6gwe1kHp4AT4BnZktHnw5rHhEXPS+Rc7dA13iTqvqHiktjvpBrmGSa5iH9NDm6WrESb6
suRvzVKV15Hw5G2Nt8isqxA6NWj+sSVLxLOu4uZJT2YHOqI/2NaNiBWcYB0Hs7RItn/U2BFPo6xD
5BHpKQ4XmBZ+/SYurYKz7QucvBhgotIRpMQsCRd29pApfhMT1biy719I7PRfm8iHd+0XhokEiyE8
LfSXBVxKfNs9Y95YUBMNxZLnbWeVO7XJnIPvFfUmitEgYsEbIH7LhlnAxnblrL40X8/2La+PISZY
Zsd3y8m8/Y2A8tb7+ZXo+NLLPNuzJFMzA7lz+xsp39HvQu0Wwsbb51ojlc83XfksFi4bR087jdYN
flSAKeDWW+4aVZ7/rYkgn8e7lR9HOazlG1Pg8aPL9vcSA1u1bF+jJrgy2S61EZTPYljEwN6gDjKD
9JQy6gBOf5w2myDWiei8rbCHw6D11gRP+pmqQxf6+tku7CTy+L0+zMAc7588d9QObeJDHT+nwZU6
8vhuPjkG5bMdSlhg40XOdV1lEyajySGceQUNrDc3hytx/6V7H3/+4d5Nv6rzJB3vXYI5IBZ+mFw5
AC9d+WzpFziFWEXMlUcXuyq8a+Urvb4uLAP5LBKp6e4aO5LChaMZBtC9MoP3jafh1x/zwhqWz9Zw
UbauK6lc3bC8Cc1IHBXb/uXX1770Qc8WMJSpzg3GO7dR4MrouEbPgORW6FMorV8P8fnL0eyzVezF
jjs0EUQjXUWGrwHqmxhhvFE7/Pr6n5//mn22jv2kHVwMidOdCXHflQdnoliWutYbzA7pVCiYqOy9
dgTXIVVxZf161M+DT/ghv89SL4IGN+hJuqv9+jUNNYOKuBYvwwizizSsUaDgcPz1UBc2Ec0+W81m
XafooIZghyoq3MsPQ4xQfCqdugdtcg1Ku/SVzlZ25vsioydssKu0lCA9yX0cfXPxGlgwczO8DK71
Q/58xmn22fKOOt9WNKfEFBeJAaqnyH+0uq3UIxEsvzVedqWO8vla1+yztZ7HUqTrsG93jSz8h5wP
v3Xs1Fl9/Uk+X5KafbbgPTdwbTcrgp3uLhr/PmgOcnZlRV669NlqB9evJEePgp2EY2psdbgXz/Pi
yol6aa2cLffWIqJTGt5K/IhnfYK+Dd85BYPH6YBt7rV99sIo4mzFG1rQQJYd3z3wVrMsfoB9BPTO
cCYdlifvX3+CS6tCnK37XihV00eMEuA4VsyChgYVeFlM0CXW0sZByJFf2cEuPc/ZWg/9KqRJNCNB
s0anQMESLbMo5zjwFzTMuPJAFz68OFvlNj2AnTDFZbO3n5roOYpKzEjevn5Zl649/vzDmVrFhu10
fhxjJHFs0B7jUu5V/pXXc2FF/ypef7g4crhSUyH57/Qdlvk1cj8qzUc5n+vplR3wwmIWZ4tZr+qm
aRJGqKtHXOFQS1659Uvv5Ww99EkmMq+VEJAMHT7HbyX62erKDnRh1lhnqyCRijaAfRTuAnWGH4iM
QwfWeqNsY5bjN3it3fGFd2OdLQM9yvpEjLBIin+dpB60aP31nLlwIlhnsx6anV6Yfh2iuYyZLpTq
LJ3qO2RaI1Efvx7jQqqkWWeTXlOoeYjAD3etG2CrbiZNf1CkpIYHzXakeNTzBne0tLbTYA4rsZ3b
Q6KtiFhew0pIK8Vt2it746UXebZGbMPx6sTMol3ZHST9hn5PVybZBQhBs8YRPyyQ0usjkUdxtMuw
1LCBQlFJYCQwqd+cbyV6Ypq0XaMPXXqIs5WSDUrtiTiPdgEE/Nx6rMorO8il2aD+/gw1wNngmXa4
E4O01LHLKSj7+zQ8sK6dqeO8+mtuof2ivn14S3WkF1KWMEIt0T2hwofm6Eg/qwLnWS2YfT3fLj3F
+Xp3fSr8BnykACl6rd+FDlQBWA7pcK1F/YUP8KsW/OEpQjPtTaXzQMDV+DEqK9jU0vPXN3/hBZln
K90LNMkuhjDaDW/NvfKa/XS+IQ3++tqXbvtssVda1UTo3aNd1ZsGfnjqU6FLV2oQl+77bI1X2OX8
mwRWQwKjPeajufBOX9/2pUufrdlOhpKZBy4ri/Ye4IOQP1Ud154hMGl/hxO0E9l/8w2Nb+7Dh7Wy
2KzdijeEEonmZTXmGV8/w4Xj0zxbsklOXzocAZkxFUSabbKQj3ayzV6unUOXrn+2cu26NBLhMufp
b6rcg/uPDccL1NcTGBxfP8IlbN48C1qbLPU9eeT51cYk3pcv2VG65cDQvmtT91msps4cuvTXY114
HONsKN0s00rLlHCX00cWetQ398EYuUsTdAZfj3ApsjTOdolSblGu08xwl7yh9YbsFolJ9KS+WSfn
G3Hy16NcWHHn/cHtPLVkWipEO8uj9kgxNC2KKw9w6dLnG0Umt3DeuX+ZWm1s0dI0cK7c9YWAST/b
J+RY6wv0P0ymAXZHIqHs15qswymyzWdfv5hLQ5xtF6lsYQ8xNOGuwc0LnTyWHiaF4WvJyaXLn20Z
cZ309NPlMI5jUJZt7y9b70ol4sJupJ9tEbGsVbSU5NLtCctuGuoUs+4lvvv6tVyKInTt9w2oy31D
Ei1ED3o2dvfNEcbF2A36UH0vD8338vXKMOMk/+QY1tXfh4lyH/uLkIegvxu9Y/qxd8QEGzNl6YOp
0LRZuzJLLyxk/Wwhd75jOz60yR3cAjy4jAqzwWXrTPy37Nqpdmkln0sfxubVOm53HJke7W1puILi
h/1vbhULIH08/sU1FOrCmjvXP+R1XNJ2mdeWVzhMSauanfDrL3Jhwp6rHwJZ6QYnpwreSFi50VZZ
ek4xyvr64pdu+2w9a61UDzYK6JsK5zeZY8FRbn9d+b/fuv9x39Pjv6dM+a9/8ue3FFs13/Wqsz/+
6z6N+d8/x9/5v//m99/4185/K9Iy/Vmd/6vffokL/2fg2Uv18tsfUM/6VX+q34v+9r2so+rXANzi
+C//f//yv95/XeW+z97//OMtrRPkabfvrp8mf/znr9Y//vxDHbkx//3x+v/5y/1LzO/dv5Cw+GX1
8tdfen8pqz//sIx/KAZlPEUR0ElkU+VTt+/j35jWP+AEq/hH6YomC2OsjiVpUXl//qEr/5B1Qxa2
Ra3Kss2x3lGm9fhXmvkP01IUhR/a9NHhin/8n5v77fv8v+/1XzBEjqmfVOWff/y+Hk1bQDOzbEPT
dbRbwjDV3zcA3fAFAKdmL3UxdhinWe5DVZbtkyNr1s6qJYD/IFdOdlpniw+v6T938nFkVbF/n+QM
bpm2puimqqqKLOvnkgRHzWVrCDplqbZWuFL8MsOo36ahU0fvEGXhyHQldgyLspXpmBWS8szZ9maS
zLuhj97KgvWc1rJ2quFPL0VnW4+2N7h4tgoUlHHSaujHDE8sdNV36Z9G58NW1ZqTCG1y3NowCmWG
tamnL5Kha46K6MxXx2mDWRDhcjd1O+cmwx9xUjsYjyo4pTkxRsam3lWrDmR0oai6eOkiFdmcVLWK
smhyiWKtaRjVrO7iNtjYCBylru9CmsjRWA6lLzTdUvfvGthN204X/v9Sd2a7kSvpuX0iGsExyNuc
lYNSs1R1Q6hKVQzODA7B4em9stvGObXdxxt9eWC0AcPokpRDMP7hW+s3SmCWlvqktFsMmvBVABgP
5SOGyhZyRVScmzFOLraFNBAbLHl/KNnspWdT0BOCa/TPaFwIBNWcfZvB1upnnVfRB9fkCjnejBuw
syPwan3iA01HOJtsJ1YYES96vny1RtN9eMXoZLu8WLBmetYttkPayFkvqDVz/HFlCewgbdft7EQT
jnQgfHIuw0tYs4UruzhjaViAyBgADLshuqCmna1DXufZwxzm9T4eEnDpQmS/w2a0ttWg4ntym8Qd
vcQZzv4gnYvTu/gvOPsudoTbspCphXlBtIc8znMEBIDp8g6LkK4NoJlxnL711HWYqCZTfk35VHws
cWJjPmex25jEQC539Zs3lPbO9U3y2scZUE5WyBxQh6EE6pWJXer5GCByYqZfUTD619gDmMrnx6wb
KwGosigERoVFonyVifZoudK5b4YO1UsRT5twcAB6N2n32YfRphna+0i0W9vzljVu1vpQuVN3h1VY
P/aN414rW7OeCRzbL5rki/OCvJSsAR8sNljdSvSnysLTohrXumNL2H4Lw7C7JSL7PXgwg99IlN9z
r5cwg+f5d5m6xIO8fE6fm0WhKibXDdofqN6msWdzXkIU9ceqFvM3mffwnJcwkWCRoxzam9+DUHfj
cldWSXPXLfMdM/KfPWqac5s0+L789ofmUUAQfUaADJlt7RkQ6LY1P/iBFf4COXJRNzOZDQ/ENxNB
iNjaotLT18Tga114yWJQPw9jaOebYCJNpicbQnvQ7pUC6ZNgSu3gR5B1+Apq726Y4m1TN8M5i7py
V5V0qBPoizk4MHvW5n107GOM4aNF3rBxRfLLsp91Y91j0tmWBf3N2ajHieFC3c8vbdAe49R9sRL1
nKflk6P0IeMBHSFPC7NxHwzpxUVRFccTTdfshtfu+TLlyPbcpH2pqvbTysa3VoLQlHz3USn4bILa
+yJ+nSMygLn5QejwReXO91nN/SWwgvpqtVF826EAu+NkXzOB1WSFDRqBmnVms/IIHhC9jY30Qq2W
9lfJVYXeELkS1w5wCCQbvWDSIob0IqJqywHFzjug9oWFDDCAQART9DBWhmhhLs41VzNXkIJmTzZZ
/IOA1NJCkeNFhTPeqp5EOwyeIghYkGmC/jK4St0RfssPVVi9eHnsH9vJb1DZZfqnq8j6Z2WS7ybb
3+Q5Tbm+/rAyFf6yWOk+BK2PLXt8Gf3UI93T18+2b7ZOVSTv6KyzVWdA/zn4LgtFDgCsUfY+1j1y
C4IldQDyJef8LHIBXPm7bzAwo2WGwJP9qhz9lJUue20Rp30f3M9j0W6XNAFLWr5KP3xR4b1K1Uvm
Iigo8+orzvn3J810vXHiSy+HFRhJC0zV+CRh5FVBuU8JcNsaYVXop8fCAAdS4vtSi+s03cTVWBZC
cx77wqLkGA1koOaRN5dIZ3ggh93sUAoTUlHdUw+fJBNMYbu6w4miyEr35Ezi5c7y0otu/a0PL40H
qKbPR49v0Mu9w0mFcvPRgS0F00yyuwgOmIjUR5IGH07TXLyI9yolyJL1EE+j6nFQ5TVv7Ud7iLKN
CLNjG/Rwk6wIy3en1mVsMBg1oOwS8kEiS690hq58qZ+tjm0ayb+W3ILW+KtsVIdU+pBaeJavu8Vh
5cVArQ4JtaQI10cDsx9jUjNW93FI8CBOPqHroAAA7xurSO5nkZ6WsMOjGXV7R/gXe5aoldrgKRmG
UxE39xWEnSGz3uAjne0RP6fy2NwuzWPOwyKwa0biwK061YtVUpNLTUa0uEu0Eg3JGQDZRdyDbZoO
vf/q9Fa1LtB8r1M8tlu/JWDNpC0+9HZ7nkr/MjVBtveaX3y/iNwmKXRed5KnuB/ARyYZbH0O+LOd
oJzIINhunGp6UQ2+kZx9IpxBjqgeqrqfXoAHWscq8J4Kf4FhVHpYO6qbzitz501UQvTLc2ySnMAR
n298O57kw0oE/JAtwvD+gy6auGgcU1HNewMNctUN87Z3P4EXZJvZQ+rlRzieomiWAI/j/JSG1kUm
s8UH55YISrNqZ3IyXxZaHGymzbR8GjkQIi/fbLgCi1u6b5MsJrwMcfjK3s46D4udYS/fD+QxRKRZ
4HTqIthJwU31lU2X0D33Gn0b1Ajj8TZ1VvrAKhzfaQdk2XzvYYobK/tNWpC4QV1RZYeoHrJvTkkF
hsAVvHzZZCs5VSW8ohtQF9K4DNqHZYoBys3Ym9rgmCw8kRDIS7t/CzXq1zzJPlmr4tRywl3fNV/6
pkmVMmfgPyJNaX3YLbLx8LfI13ouPEDRAPy6pvgBIGQd9QiE0xJ6a9dPd4sFBByUK9etpHgeEueu
sQKs5+lDlzdkD9Rr0UE4sLz1LFG/qephAtJ4X7XPLI0diikDtAwYL8apqqqXWbNrbNdEn29XWjWq
Y+4rBg2lPmahS4kb+1xvm2+A0lfAMO6cVuzysVe8NuIDmNEmT8k25/3vLCa5CuAJPgv29+jblKWY
2sGcN+HWznx/Hyf9k1vfnLIjQFvVpN9VyAyv9gzQPkseEwJy9tCsunK8TdT55M9WGe9rIQ5axSgY
F3vdCFBEE+xQlNhRDYBhktW5m+J2Iwl0QORjvukBKp4Qj5NtO2dgO0BetatAR1BiMna+tdU+OF71
oxVwlmcP0wGD6mFjZTqAig3YpMdz0ZJWc0Zygo0IduHQnHKLffohcN4SnxxLNqRPmekN2NixOYgY
v0eHd8FAEls5ozkYQRtRpNrbeSV9xAGxwNp4Nw6snb1OvkahUrS7YSD9BZPN7kSxD4HlrTPHRmyD
XnyFXY18Zmk3uNAh65Wz+ujtZq+K4mgV1aOnuJKNN+La0Mvv0Y2i1U7sRM/w45Jb8s/ierExQaqh
VHINr9PkRx43/iooOCltG+4meH3A+uKNUvExXpaL7fnjppYwaaMYUv+s419T42+A9T3W6UgirpXW
vrCyHbwJXuCJMxE0K2eTmquPEgXQEb9bC/QjOtn+3L0h405ww2BFS2G5mLbdiSZkGlyTEl7UbzvK
2Mev0DJaw0MjnTfPCw9JXK1jTBbT4ED4u30og7w8aQWbK4vkdSrA2tQK27mFM8LxxcWChLtzS5g4
E3db4QgYrS2Mnfomx8kKFjXqEoFAUocJn+T2cenTt6xXB8FBTVW79gO8Kn3JoSvfdSxwIpbG3cPn
yMHiiEM35a9yEQQpG+CdJR9Ue+7fggKKFIFzHSyHQpp35NEAp/0HB+xdisRunFBCALSoe/9rDk5J
0mU7c5NSm3E5LWY6pa74pbvQbBKV3u5mJyfuv7kd15xoKU+LC/K784meag0HuPNpF99UzS2/Axbj
YD208/dK0wRifvrJ7/qJxOwDksC9psnMd5lWsuNaMZFg8yMsi0cXoULb+aDDODJvcLDmhu5K+rXd
urw20iE5sdhoApK73gOqCTCkyjRugulcERsDc5O8VAHsu8ZHsglHAjlNCznQm2E4GOgckb1NMNNz
mR7WASzoVeJBy3wKE7DSMtjQ81sQvw7K2wY5x45oAw767MXNIUJmeQaJErAcDEq7NOcMO0vgzC8E
5eatlv3erdO31m2filxzr+fIHZDEDx3cRQ+j5phPZj9ktXqBp0uurCt8JFNBENWHMeJ7zQ7vQMFY
hh+RRCxuqwGxVNhDmjNOdFf5JnjUN8JmO8m2ALRnT3dijqs7ocCEOWma7PtucX81ve+8h7Wacb+O
cjlUNRxDYqKcIctNSzxhyJpwSGSdl0ORrzVslqkT1lGRBfnpF4H7IXyTEqeYKjw7TROnD1RUdrKu
Jk0V2ykDJ6GagaeXoe++BKaknDMFlWU02e6vnEqDM+OGZOfW0P4eA8bwHPUjSFofNkHtWeCjmwaH
tw8e8Dq1pviqx7g+mTq1GAffYhwmG+/GHvSEXnrrXg6BV8GfzAGsx1PxRLPD3cVy4tpY6yr4SB0C
N34eEC4ubQQGgQLMWUWd3M0y1Chme32uRQaj1oqc+DVotfnpLPF8DPsckRLJ+81YQB5fiWKejrYj
DEZIKWv04oCwMUDGz3DCWF+8me+AHCPKw/pDNo1Ml7UiYlfiCRElwNIk0uFal/X0u8+VdS1jOq+O
BP85zdB4oqrcm9RfeIBGeNBCQ9R56nrB/WzwpgduFgOh61p594m1pNQwSHggh+KQUwH35D6HOqTt
ALo+M4G3kdDpZ+3yPrAO8mup4B4t1dKz9pq3/UpPCXBF965Q+Rv8LQiIfSr2U9c11lqHtbN1a1Vf
cN5MbDUPIcVWbfZZ1936DFZ0GH2L9upQB9Zzn2QSmp7Ox7VNnTmvgFb7x7gZHLWPofi8ptCIfo2L
Md+zAJtZ6yMgaMuZ27OnrcuCveoigOCv23jsjwrX5C6JQDIxNjH7ySj1WXC4o/gLZq5u7BfKgwlB
UuedzMDU+t0pGoDVzaMCMTDSWzZ2Mx1gaBKoKfz6XSfl+Bl0/Xs38RWox1NCWbWvWtefV0MSpD8E
ydyE6gm2G4XTkCJkFjFOhbxlVDOBEcdzNmQ/PVVnJ6/2QOg3LvdHITF3ZI6UgE6y+CEQw7KmB9Gg
szP6or0gh/buXvm1p5csqIJ9a/cgHJOwXXcBaWqXsq5GsMsEdrrvqwGcf26N8tAlBtl9MNY7kq3L
D1DVxcb2bPVRG3va87ApHrVJ4m+Zg+8nSLjs8x8HIBlLM3owM6VzJtVrxElyaOc0QuMW6Eys50DN
K2/uJGUYNGriIeWMb8krdwEc3Y3yW7STDvmrWqL9K1M/+0Y1EX6Bd5h3czzG57ohdKkTCDH57CQv
8cjKWg0H+er1Y0gyQMCgd/tu65kcDozTFhaHBKi1hOryGFdlehUy5wCf0Ka07ZS9e1FfPeSOwCGV
+CCuvExcvVqOj3k3mrMi4v09t3nokWbwHxU2DWBYNiFVEw3XqJ5Rd3TC45IcQlLNa4ARo8r7isdp
kV4a44fgq5a6+hq6htsk19dzE+nqwY8aLAQsMr1iD7JI1PUNgq12fhGy44FD0dd1iFtgsZkFH1fg
ew6WVIDAtejMicIF7ik41SskqmbjFBaGBB8/cbgIB6arKg7qRjnVwu+2wRThUJkBVZhMI+/phd18
WnyvNzxVxbZjfXWTSP7pvu5jeNNxvA6lKN/nEBl8acNitX0rPkmnvzZj+RxoicY0RgMoQ+4XTkpD
px1KGLISBKzjK3qlkQ9beKqBYXnJ0n+oBV58ZNiXbeuqf20m4R3tmM0ty8/ACKUhdzG6lrP9ElsC
kGehJvtgj+HwYAkZvSUTjvvYkayrZ/WMv6UGV248J4T5iMfgkuY+LRQR+dO3aqo6vTNJ8s0t05K7
v11aOAHzmc3AqobqlfL9hU7Rllsx9uhkxhL5kRvb0hzzAbgi952qfynZqX1lWETceY6i4qr9mfXq
OL2VhS5fyHHSdAbsRj96DqzGIuf/v5rzm28iUu1Jjr7/ZJap+V7QAXxzbA21N6TYI3fo8iYeeE6S
Byzyix+ZahNG9o0tVY1w9AMVXD2/G3bRCKY/BNWyBteMHbXUAVEVae+CIaYijOqwvStIp148PY10
Cbiz+E46t0BJQYYfTGDdlYrt564U8YOtmnhHSKrayznM+LT34sW47a88ADtd9036UznWsK/LcV97
UBG9JP/RthitgsVUdM4suhMLn7LtMFGbHJswtY5BGvQCoOaigOVaUUVRQF+32ekind5kVKZmEycc
3/RKWr4Oox1eBm+gFk31iAJwDiLre1gk9WcHTeIHYOe2wRSKx8JEST2v5rRH1BePUXqAnhe9FADg
UT5JbKeVQNeCsD4JnE0rNWejmQcqvmKssBxEJeeZIHZOMYCTakvt7PKOT+N+tGb/QWVO+CJpW/L4
cYfhXA2psxslF86Vysml8XRusaibJHoLdC7BT7vIYOmzY68c9M1w0TTmuPhVyWXYQ1RBIV7Hzpb1
b+c0LmF7mIYCVPFcjXunc73vcZ873zzLDPuitKujt2S+s25MzBopx3L5ldgDSLrKjq/4Zrw36J3m
6neAhlYp/z7x/hSRQJ3xRLCbxn3tNH1nGJhL+tIUaE9Glep6zQg7QE7P56vI7LUOEoCFle2hJfd4
NsyN3z7rorgZ+oIb+FPN87VdGuuSVsH0k2QI8A5/qZ/TqQGWWICkvB+aanxIyPNsqlF2Oc7jvF43
eEYgb0dWFa1cJ1cv2oqsOyGK4dWZewtxKscXq6qJ/giz4Ssxc1TzgI7oOs/ZFsVHcLZAd9u3QL+p
HuIkaQ4WO/SEuRfKEBvwrh6gDnvMK+zaymndx+I+DxrsXJMobizEtD3r1sb+O3SCd9QGf8hnAtm8
nryNyOgccdx9JUNDKxt14MX1p/ala3TzWieClhMrfstx6WnjraUFyxT8Vwij/ba20A/ech1lLGnO
KeMA7qmXfeuMXAM87mUVGbZNt+RqY2gqv1IMxicTQCmhMEVWBm33eWQjCHg06980RFz/kbZbfXQb
d16b3JtObdRRCPXerQ5U1by2u5JPhUtPUzVaPid1nFArWOnw0tRu8J4lYYc3sKpf28hSsLLpFH/G
i7KsSz36srz4qpTLeqyyj6Kdq62KNMjLggEWBOU0ul1CQr0ybZdjlkoHZ+/SIJ/ehkEHVyoSu4Jq
5zsIzbCu59ulwQhejm2trx5U3WsoGli9bl5hLeccar9B3cl+wuGEPBRUSp3SpuvfnMwKHzFS0Eru
murnkjXV79Lpmh3XleF1LBu+CkXkfTPdACVasnD83KkAi4Zbyjud2DRu7Sy3LpWTFNeuGIZ7QljW
XednLFSnnrrWvnbPekBB1QrjAMETzZWmFB+oPnI+0zBzKsx6MxdBx/P7LbwE80oXDX1JD5N8m1S5
uw7n2ttSTpa7xBrUXcphdMq5F73ysfjqqoDLA82ofZxF/ZOFYexl6Qy9msmzmseSEwbG0eLyCShK
VT2GEVMKQaMTux/3a1Oj1GVmUH0xdND7sZpZVsRaM2+tweIr0+khEiuvHcszTClijHJ4BILMWMEf
i5deYV7wqsg5MlTsSAmFLkDWjrdc5YPccca1ey8K9SYFddttfAiUP/wxdIqtk9YgZI0GbU2TqdZ9
+5P31aWCa/pfcnSKTd9b4iGIJgDmQjo7W4Gpl3MwXKpRUGt5suvpqhQ+9zks0dx42oc4zq2HTCwv
URq9tFk8PZUsom19K+gnZG2CBZCJ7xL4WX95LYQNXUrJcRxA+ZWY/eLRC9uVg1ALKTTzVKvDP2jX
YfPUhjhW6hY5ahEm1XcEON13zpYROc6M5jpjFqkog85p5S2vCfCYVS+D5nuuWofHGrulIyPDHwXE
9Zcq7r4QJdDUrVW8a+jAnB2PkdtKaJcIDu8Eq/+mNCfbi8urQQX4OQ/JYQEgf3Raftcirwf0JqbT
dzSwp4egCr0eIDgNwzVtPzSQqs3Kc0xBtgRT8ZD5OJkyr2xOpZDIufKq6nnOW81PC0fPK4cPvREq
2j2VGDcwZznNdlgTzEpYZKncr7xgH3dlSEYyTMldnLTtNKcHl0fQLoAWhSq+Lmo0bJ79K5D0HZ2a
wd4UF/OOani8gKZFnzfHcLLKrjpOrXMqZNbyMQneXa+VB8s1hMByO35IR81Ws06RAGjXYsFP+oLd
wY5phVNb90Wqg59JID7BsKm3qKZNhqGESYfo935J14+yLDg3eYTltkNolQ9wV8MEqlNtTYyqAt5s
WuUz7SPsNIBeXbFJdfiGLCKD8AyZa+qztTTDnStqNkfG6oLzYsO4wHoyXeueTE77jmp5RPF7K/cH
+9p0DbDHjPHLdPNSyZA/WzJj3eS64qUe2r1sx+B5gtLcuC6tzchdKFzRFKps48jyFTzAqy5gJmXe
LO64Wxxnd/pumf72uxe99ZhkIXDv5n7MCM8nxdmtxfe4qk6hJobsFHeTHT1lU/WYje2FTbCSl8It
DmEUPyZDK99sFzWuqgzkl5BVRqsN7jLuqshpx0m8RyXd0AFSZFH1T2OgQbf6lgDZPL1QkNAFKOp9
MHLrxotb/lzoTh/hFWPtcoLWAFk00vuRTmOIcyeJ4MdOab3vPB9XW52ZChDjhAVnsm747bFr3keO
PtARfgMgL3TfozTvAdIs8ZqR3a0z1YxPPV/pcp0PPkNTl+VwisrcTWAEZy/dDEGDzj2Q6CkYgeFP
Y3nX1z5T4zAsvzMTp+4uunanXTQedDQY2E/evaD+RLU3N4eI2m5YVa7zO2umm3qsjtHCLFwdR5ws
G7tTxWPOo+6espXecBvN1d4O4uXecBZiqCmPPLDMezaAce+Y3G+WvKfzT/V+50wqfhM64II7Rgwa
e8+jsMgFXZqVM/AVi8Jw3NmgYVA54Gl4TGpTjwfhMOFqdZvzItXM4sbS3mdhtmwnkoHDJriNc9eQ
30npNKJvX4GkLxg2lxzIczefqSg9nGU0USvK6WJlqXH4iBg3fuW1op0266THPO0jeo1dgGCZPazd
pZxPdI4rsfH92r8rlwKGFj3y6iIsC75R73dnHtXjawHa5tyxVfMZWENHS5DLRbT27b770vDFjlMW
KHCGVXfCzwsZJppT/y5iNr2vhGfcVccmR7I2KeD0phAJdIZ6wJtmxpDn7ZIWxbAWXDZowrBm/kyr
zrwOlYHmF2Vl4G47L6rO82Rb9Tbpcc4ddeJaBPkWgmo7xv7ksTJmt89FaLJjuEjvIsMxZ0cgt+6s
mVChJyf7iVGjpuVQLXuuovFJBY4V0KxMYJeKFNSziazwAiY1ZKQyO+k2z73wzQfPB2EVNyffmErV
b8US5DtTcxAbratHe7Jt9r5ZpyZcE9lkkJjB0+dGYO4mNYpLTGrcywDxttGuLAB00+ytkVF57BwU
EZuOQR/Ko2jkS0HYIVz7ZOTuW2rXU4rXbUc6lrEVFXA69x4PWCH2QZzL306bpw9L4Y+MhNvGvboD
X8C1cS3cQDIoTrKCOZ0nvb5mDScgMzqzS63C2gR56qx5YvP3MYdkW4A/Lx0982jiisGzSrQFE3+c
Xyp/qF+DOE4OM0sYqzAK+90S+PG9gJN4iNWjcurvbpW++xppWx2qcBX5wjyX9lLjIKntD2+pnYfC
yfsNdy82LZXl7Ps8s85N1ZFwy0UdrJsmwh7Uq/R57obm0UC4cFKafFu6gw0NqtwX3krYYIxXVpox
HCtHH2y5s2T5qary4EF7QBVlWmq5TlwZ/RxTv7jL5hrnY+DZDCU4xCwtrN82b+Ja+Jl6K4Np3nEe
uHdJi6QqT0oMCrCyFONUO7iAMMV4IyODnr6kZGlaMgMW2j0mwP5ZMGM41qSq7ucSRS6jRcgMsvqh
4ua5gJKIxIE6kW4sP0PnfkaHr+YFGFyf8ytU0LnDctva0e8uX5aXzFFoucP0l9vo7mTJAo1hxBgh
LNPsSpc5fGHULp5UOAyPM1OgS1rktEvjBZTUwCRtpUQePbuW1B4qyiz6LBbMwVqngiqvL4PHyUGO
gOmrbdeOk1FQynBGQQLzeevPof+Lzz8bIk3vvXVJlRyGxVX0o6CFUYceoixdDoNf2h6a+kDujLWo
nYsFs1kVjY2hSzE+8vsWgFE4l+q+Am68obEePIIlZuZJQbfsZQlOPMXtCjVf+1h3bCSHCRL1xL+j
02XDWQ6RAGRquB/noob8rVzEmBFLAUKG9l1alEwkxpyOFjzV36VI1ftg+TgZeAXhJkWjFSLZKV8X
2mPvtOzor+naOyc3WR7WLr2tR9aJiqSE7qmNPKdu0V+zEa9K0+bNOux98kTaazZtGkIqdfLqbJY6
viuiG53ZaTlmI9k/YZmq7l1QEHhh+3QtSszlq7zj+emKksGGw01uXICPhDp6RHc3b9KocJ/qJp8v
5HMkarVQv0lCqewygI7rH4J4xIjFdoNoGrFu2IXa1oP0oOsHJqLvFvGScT+JTxU74xu0IxPSaFem
p4KM9ikwPSxYN81YfbiVygmertj1pmOru+qdBiQrNQnoB1ajIMOr9mrLJt1T0eaviN/66+yPUKJn
UX6zqe7QjS36I+4UDs7UCr68sr1dKGpUxA58r3Dy0TYqu3hFvPw6diVtFORF4dzpoyiNvB/EQlcn
0d7F8fppR7ibFfGutvaM8KExF6Z+YEbA32q7aCA3krWAO5rP8ZvMxLTPc9GoDdcwi8ezbq7DwvHY
2i7tV3+shmunZfSpEiUPtqtxTLv0jojV5dmz2/J+IcmSwYX5x3iIerskJAiF8uwkgHnXNWcH9owo
db8EO3sbhgOXyJQeHRcPqVjv061pnNvE3cpn/zgY7pl9BwCMMWozEPXo/BfbZs3AszBRW238Iy+n
29kq0umrZt3nYaCADzd2IQpiwU2mt9WMLCysfvUl1xC1zC9GoF5pbXPk56Apox2HGRTm+IrUk/7e
sfayj61koU8KYOUp7/qbQz3Y2gyaL8iqHaST2B+//FSxAXCj3N63rp3dG/bFtkHo6q2r2zsN45GZ
CPcfZuuex45knnjM+a0QRzxfGMQqf7N1elto/efa8m2Z97ZzSlNeuEHkucIJnb8i2WpTOHLWS7Sn
Gd6xpsmi0BzL4qOYjfcqg24sDzH45MdWx/oY+xQLWzcTVrFyu7o8WCLFVUy9waHeMaFdVwzWj7ay
yV7UTH0Sp58Opk+YinGRepkLs2wEG7Tp3yzP/mXHXaIk87lvB4EDSdSJ+D/+3NvtSzGlnK/pYYhV
sh5Bb9c4Hx1OzJ5Z4I7VnHbrsWCxJWHhnMNwADeGLDYU/1Z+8n/8Hn9lfqepnUw1EZq9ryYXvYHq
t6nbZft/f638/7kz/see+bX5VT337a9f/eWz+f9iu5wl/P9lu1x9pshJvv5cSOe/8s/dclv4/wF1
h93ekBFkQMn/37vlEbvlHpB3W7i+7f9j6fy/Vssd8R9sXAdRFEbCdlklJ6r8X6vl/GO2E+LEsx0S
mfyTzr+zWv7ndrfE88PnUkg/orHnR67/l2iP3xU6wybYHRj/9mQwbYTGOZcxhmWq/Dv2ze0f+z9f
63/8sDAI+fUpRACM//X7kNK3cxzO2UPJR3BjsVp+sNIpQfW1JIfRs1j4+b/eh3+xvv6vfmDoy8jh
f7kOfdw/v4CUIrUbshd9cOg61vQoU+teOBFlOp3SBwq8fy8584+/MPKECNkqZ1EfldqfP7C2GaBk
dDcP5YBrlktmIE9ChdUD3Mx5XXMM7AZnaL4S9lP/Jv/1Z16EH+3yYcCI7UUioHH61y95pHBN2ULz
kjLnxGiaOLvCUn/3U/7H54Wfwh/Gq+nIwA3/Sk8q3cWbFp+foifTH9ls9N9KUDi7Vqfl3yVgbu/O
Hx+X288KIuEJO5Ih4Yw/X8y4qX0G4aM+jGNN0pzuSm+658FlX1/l8ROjjL9hKP2rP+4W5rCJbPBK
/jXX446theOo1AcZUe3E2IAOYhqt/Sz9n//7B9P2/xF0+uOvI1jBaNPnIRfZ/M9fPippuvQJSyNm
n4ejuTh5YX0bMklnLlf98qjLrDCsv0k0j94UZutGJZs+C1kFizLP+rIiZkPVbNqvNlu4S0VFDrmX
/WZp7VI7IgpQ4lzEKYzRm5Vk4QpFsmE2z8rpEPtMdqGWrWdr+znR3XTvLA4ao0Gn88doYpYaBKJ5
lkpr137MdZdxPUwt91n07OOvAlm4oH+xf9HZgAHR4BoosHVJIi5mkzMJiM+5srvkUGQuvQf6TGD+
2YRzHm2VOEDE2dFp6VfUoGD5vfCleSzppKYM1XFBR5hKHESzqdZlZocfjo7pYuCkl9OO9f4+f6e0
yWfipQz1md5RXhmI/m1R9xVytKVVVy2taC5pSfnN+D7Qc/J9bnJ5PJ5MlkaGxnccKojHHgiRjZVH
EUtRutLfQswYPZ45x1TlytUo9TbFmA/Ftyqjf8+V0VBM7eaqHaa1k5WSMYjwOusqWG0159qNVLdz
YyXT4+D8J2nnsRw3zq7hK2IVABIM205sZcmyLMkblq2xmXPm1Z+Hsxq1VFLpP1Xj5QgNEOELb1DG
9zoLcB2wq7xHLLSUDhyWqOxvFWsJAnkJQ4SK8Y2N9jqpquicEK/5CSZM44+NqWZJITAmEloOcZdZ
AP29tsgvDEXSfDBFsqDqGRMUHmZdyfYiGNMcZEfqdCizTllCp0egnUBjWtU24XsOUC0WYSPuRWHS
v4zd2V0AxFJJpsQm0v5JEXw+lMBt+h/4E2FI6UT4EgDum+uWzkJeDBdRnWt6lDkaQn4a1UW8w1av
A8mQjwXdWjsKG5AToZh/W1GKvsJmLgzsbfjD1u0A1D/e5SJX866k9VlumzSaljsPHKJ+mMMG+GkB
+xbVIRWCwZN6mR3aTpkEMN16o+P9lNGoUCCrG3PwLqMRey9Er+nbbhcgKr0/1E7knYMJQe82mrwg
vG5zk8SgCrCngWUEdtTdRBnkd9y/5LSquahCJdS1KgwJdl5I05sSeV7FW/AVCytux613l0al20O6
GEbxo9ASX3lRK++6p9zH3jXmBaSY9Lz21pzZniT9SFs2VRzG27wGN0/GMo5gPLOqfzRTfGtpiqiB
dL3Ai/LRjSzkPKYWhH6VBU5xxOHNiL4NDi2/3cTxyLem6EfrzMpN8yrKIpIKM2/o4MeOoIMBHSqr
v7PbvYewQ/xvU6WiewB8iU+igdDdiCW1nsgGgyJscRpIPFc6fuaJ6J/aLShgiZQL8bptHCe7CGhs
lxg0dRQmUeLTxZ1tVybY9bqiNNdNlGc2Aq8zAGgSwvd0NAf85Jmnk8JBhUHV7hQJUHaw+gBM/xBa
MxlPmlTgb1JywqYrwFXqVBrJMSDxxld+0dgWQl/K8eLUuUPpMG/H/trMZqozOhnzP3MXTT7NCqMF
PYhzRSFq0I9kWAiN6watZZ/TDqBzZcUcYvykXwpcbH+LxOjd3eSCbd4KBRNs4zhFnOxax0VjeCW0
pbtUtf1dBZsKJc1AGn90GYy4cJrR8lhFSd6fY9UMLCMyQwXtTs7UzdM1fyu5kMj8SJcwK07p7rn5
RLUl4FJKt5lV9Let0TX5Jk1DAV9FLODrMeat3M3MfMdt1gbmGTYuMYRXk+7ldsKLMdrGZkAj0eJt
Mq8c/KlXdeQoeBAYON9XlEKUH5RRk1FAiQrjuohTAwg15YybyOvgIdmxB/ZN95M3bqkKxFgKlqEN
ViiWLwglNL+GpRnDgyhnuLZBa9X3PSETGFEHserNMoOU2BU8SdVV2HbRflI5ov7UrM2IfsUMzqN2
reqMIpjo/WhpQYtiyQfSw1ls88zJAuZRDh3YbrdzrF+1cCOM3oZCRVuzFSOF1Com7V0qCu5kZNK6
om9cDAjcYVpdLHbhYC1iTA+xkQCDS8rsd1lBeStI+p89e6p83r78SZft8iRbjw5rS0sFU5kMmTS+
GfyITd4mejpDLQ09l87sweUrQ/K1ZUt1aaCDNhzrbjT+TqJ1b4i9w9WQboqfNWjN58xsmu+dHHD/
Tcsa4lRpxBhatEFqmj6wke5lzI0ABHFuhxU9tDi5o+wZJCxlaYKJUHXyR9HvDDaVGyKsZZZt9SMO
Qo03eOTq+6Udq5+zCPdm3JW7vqJ2uwxBOG9kYja/s9hML11cQVNPAmsNyhawbV65D1VRp9+NTBcX
OdAbmRXPVTsdVAeHBaYjwPBOmc95XBuPAm71Y7foSzvH5s6oktah2J+2l93KaBzcZNoBcoa/1BRL
0UPQiaLLzqjGfWP0+bc6NYAyWcuVUiWGr60qwWeDUsLOVS23dMW6o84oAzgBUsUVLgsHTxvmo8pB
lJvRN1SbnNvcnT13b2aT/lvPKrnpwLqdCxCuept7tJ8RRYJ0uXj5znRMEBkifWBTSCjzZu5+NzPp
7Ggk3OXe2J9bcrCsbWsUF0lpXzCF8Nxs4vXGXZxnY6n0Fahj/maXF9a54dAl3oCko37Y4Gn8p6ZT
9mIYqfVH9UoGODIPuBtH0yMmCn8TiqznlreYt22RiWPuADCyeEH+6DkS425sk9nb2lMT5lsQVeC4
IQ5iNl6A/ENiUHqbwejkI7Zq4jqpcCrG4q47N9ylB6EEvCXc99CdjpnntPvF1LC4Yy3m7yYtlciP
OIl/4qwvUx+UvX0HeTS6LrWyv4kpeskToblYrLC7yIGYXFE+Cpfbpmq8SwtBnIPKXFSx4nptCmTZ
bF7XDdE471EYn3siDffgr4ICUOVoovaNnJ+L8qUqEUWrlVXCwOqS/sISJW2g3qorDKfHJCP8gPvB
CaaGDBujV3h1FMtdNcQc1CymXXTIMjuWpGnzHOEmNNt0lqUCNZ+WHR2owLS1vfNS5wZsIqARQiz9
VCmsgOexKIdLq5j6J+wIW/eZIKgB1YwF1X2ap/J33lVlc2xxkRkPXaam6jqS2Ca56dAMd6FdGy64
nSVLbpwaZzp/sVIvPjOsoR+egZJL6x8q/615Nlfm9NSkTl4+lbPXn0/1WlgrAGXF1PJoGWwWD6YY
mKIwQbmCCPuAtWZ3b3na2YS4RIMJA6zj+KnhEHWNgICfXFkB4EuVbs2tRudn2gUdk9oqYLrPQWVi
lDcSnGDnUQ/dti5V/TfvwuEqiUzznFin+mb2USO/GdrjcY9NK/s7hVIopPgjE/Igl6SDP1SS30KE
8p5UCgRoh91D9RgEORawtR2Z2z61+odGk4tvlbU6sbbCy41tOkw5sffYNQBNAg/RZ5fNBW4+ayAg
AJyKXywp+zvqtcPRg0aAj1bZ0fNBZuMiaBWFMnI8lPOClOOf18OP1ErmF8gkDrhS/E0uhdEHN0ul
Um5Ay+NTSxfwy0WOsQbknT4OMAHwFPasOGsCWPNmmdy4SWJ8t5s5nLYEtdyJIOHq4iYL8rTzjcGE
MpCzyRiw6x+nznBB4uCaWgcGSULfNhj9BZJ7RSz3NMdK4ti4B9jiDVBUEqP2vpUunvGb1AmqB7Ca
FMQ7rBQOaWD1F50NuEJa3UqPTsfxOGPC6MdmNJ3lhZffLWTtHGk7PM87aAnCKOghxHZwYafJY2ra
JFAqmX/UMdbq3J7pZR8TaJaGAlODqQz19yhX2CRQYpxtogvHWeAFSNq/+ymCuTeo0ca0y7vLec4A
Jio8252m/jsVjc06kP8ce0nIW0yADyBhd495VEUP9M39wivqMyTAn+l+XZitRe07V2dJEB803eC1
wJ+Cd+8ucamGxGOnF2Egrb8wNc9kbBPPujjCBCR9GZZnhpv4OpQ3xZJx7Xg8qU4RPqaQQLdlB+IK
4EtziAJx8OYaf6fSuYYteQgmqrobawaggD4TlPLet5HKIlK3MImXfijM6BBSkae9HxxEIm4XGi1I
ncAgjpcx+YUtK2A0J7/QqfVd9qCao2FpAeOFcIssmfmhR/RP0FUDLHJvZ8F9vcnKEryna6ApB7rn
B+0V8GMh0TUC5DdRk17wTuCrGbe41yso9SHh/VVBEQ1S6woJH2GxwyoGdjdM47e0kx1NmOjYBFjY
GY0efaNPQfRRUs2L6NxtIr4LlBBaw6M6Wu3K+DLrH2ahDm7C/xusNpaj0xSHrspwoEtNUFgc7KQn
ytvU9B6fPae+xvGH1C0bwxf+/LyXOBLu5ggOFI48f6RILqY26G9BhKPeK530km7fIUeEZlurciI4
bL3z1GNM0xNob5bRb+Cj6szRtd7EuIEfigxTJT5qvDfnEpfoqr0TxXgfxkZzmBznatXYvMIg17zv
MvAmW8MDCmbBs933TSq+Z1Q1INxkGuJyXpUjHhy9eSb6sLd3c2NEMKhJRzjjwoLaFXfjI+xuyMuR
Sys3b2YaDW0WhngGm9dw7rLvZuEMu5GwCGpvtfwG1fdHWHg8bo22Dc8KlwaeR9hP69LeAOU/tINF
sti69c/e0+nVRFq9W+KhPfRmuk/qQB+yzksTJFNmTOZ/pMv4xB0FKiGevL0Vq2rfOZgKCe3Z27yp
b5aCpkNvC/cK0yUQRxKEVkOFYV8bo/HH5HHYjPZYwXvI/3LULksM2xMTYxFiuitZEMaCLO5s54zi
4D3Z9/daZM4lRL6HtE+GTW9WwyHtUNYNey1JQagKVsZj10b7LOn7H3kvUDkM0rg6y7BgCgAqAs0I
Uvrh4d8ww82pdL0DOQZszsn1bgKjhngNtOw8zcF10u1n4/a0mEHHpAc7aFLggs03u0Z4mRsqGDaS
Fvg/jmvZt04/EMmFxuNgRcFFNnQ1IFwtDj2sthgWBYjWhuZ2EFoFzdcOmxIS1o12wvu0Le/rKDV/
GB6EAhu/n2KQ5rlTTxe657G2lYOVY9G6d05kFc9UjIqXIo3OwAVV11kNitqQ7LoyEBehEX7rs/An
YNNsl0mc8oIu4Ml1evlTBrn3VKoEHKhhTtlPxjhrijTcgVwUL5AlcJMg6IXlLjGVY8e2fhovEymS
TA+8yBYlKBGMD/D9h7NCYluIj1NuXtldPzV7tmvgUR8IXGeXRRhq4a8rDykFLIxEVS33qaA+HJM/
wXxP2zuMGUFiVHZTbYMVmqMhqV9Nfa3xeW/Su35I0FZdInfbdXBWO3PhI9Aw/y3pYF9Lr7NZ1KT4
jmUCnJaxajLoomuReCbgB8XfYuzTUBtHeKBVzAm1k3lPTV7CehnbY2eb0wtghoGgOuRLF459XtDZ
OSIOgV1tJhZwdknXntNdokeXtcn4ONSNmvBjSrHl1F2xejRF+W26zPchRbjNONv5ZZ8SSGxtJUPM
wjKUgWEM57EPPC/aQXuEZ8nxjPPtPHvK2YumbHZ1kdM7X2Jx15UTxTU7TPIH6mz6OZddf023WuD/
BZPsr5zHBXju3N9TYsHe3LaLmpfdwzCZl61GsqWqXQQxbbFCjDslhgurqrtfNdnAMwi4udgOtqPv
6AV3kv275HAmU/Y3NO5VvGPx2ggbDjBh28qAaodHdy1A+XtpsLWo5i7ntMk8oho7hIMikhykaxFi
et87ZuvwuE3wL40FLPNWLy10Dq93rWEjLOlRQCN4rUDKhNk+XlL87vHDwudMV1T1seSEgwMj1kyQ
zlBWcolXlp3hLhp1eNtCNvEuHG1l65nI4V7CjxoOWjtAZq0qbv5OnQf5YIrH1vZh6JFWtOGoyGEB
vm0RjgCDhz5GvQH8MULynrz2SbVN9BN0LvGkTDCKRUMgnyjOknyFZDEq/xaDvirIgMcUQrAZygno
KoUqqLz0DTe1qA1aqFVgtVsbuJjawWn3nss8aUDRqnF6NAK7z45WFy93bcW24sEFN7Bp9YCeVa80
mpxDoRNvE6ECYR/Ai2i6CyNR/8FEJNbe2YNAXmtpMqKUto/KW9PKlxdZ2ejmzBVU6LN4rCxxEDqC
ouhMs7mZ3DS5mlOEffao+uqfOgLOsA0bGsBnlHHHbhODN603Rd0KOu7zKLKtdhMH2LwYTKxVI6f6
PbcaCYV2whU5ZKUdUCARd4xZIaa8YqC732kcUItyUx0/LHNlezvL7oluJsAd62poREyRxkCxPwu4
KzZTJS13N+blokg8AmjyHUTVO53n7kjkXVOj4UegZ+2MmXNTgoDL90UdIsnFrHtiEJO64QOlxOZu
NHtpsCOoWLN1YyhTiBvF4JqXsqIGTAFiY0uzf6yHBuzR4gl0hAg/yuVQdg1Nf+BAxXDAo7mNjy69
gQd7LuKC5CcFU1a2+fJU1uyVDVm8OZ7Bo9IvoEeibJ81nbqpqAf84dBZ2GINFUwKcEzQ3/ummXdO
aDEDN7c6F85N031Hc9w6L9UgL3OndXm5DRMeybJU7mPdNM5FAQgyo1BejmeVnZc/Pep/oD/ax3GO
23qT1k7QbEfqIs4mUNX8jHxOdQxtcPucYiuSuyYoMxulDTFUOwJu6k2ohPfXi6Uga7pCYgQzASrG
nB7+HZgZw6FEq7MyBjc1xDBLpA2oyjRVBNi+Cf4Bp6psYrgSNImqQ08CxenIXOZppryvhmx+1q45
/DZ7IKg7OaFysq/bpeajLmtfIV0meNtTOYCQRvNkSXkuDDfg5E+uQGZhknIPqMt5IUIEJi46J7+z
CbJgTrY1LvRoKgEnFaUGwGnVAzglYQ+HwXSG8jjT9WNTwh/Jtm7oJUSnoSXsW3u9s/wgTTIQrHFK
qlxHoD+3JvbPyWbwppwihCwlD+1kA22CYZs89k2i8nObGuETzkP9t9q2qmRn1Vrd0GEH6gM9f+DY
CA+BvipbGiLVwIu8Qxz1GEgBW4djOs0oAXvmJM5KiC6Mi8pGBb6k5xgGs4NvnKqMuDyWdlJIXDtB
Dm3bwI4RY7KJIqEopFCvADat+JJ8+dNqp+t3jZIZ+WFsl9VxHBJ5tshW/XWAYQEjlGPf/0Etx4aB
GU16Qq4nBhudjt6yY9frVZZy6v82GYj8A9DaKQLGs3B9Zaaob2Fgiycqwf1vTjZQa3dO9T9dEtAq
650GhfHZnuMQbJkdXyWTW2MkyQPEtZXK4ruLMOVTxD0CZyfOJ8Dllcj/oZyNFb1OK6oIzCq9SPMG
vZGwTwmUqL3kNixVhw0yYNR7U2ZA/3fKQI1nE/QOOoiFqKbftjPBOslRA1s2HZ32ahtacvlWEFsA
f84m7GJrYDw1NV6BhbckKf0LaKz7EUH8f0hdK4+5jSNN/VBF9ncQnDyKMcf8sUliWW7L0Y4hmON1
r7bdQCkPgYkqfAaiwjtnGgklhHqqLBCIKtQ3GoI6QNomgZxo51kPPb5ZcFeicfti1GaR7DyzWMYt
EjCoNfGKJ86mWeao32Xe0Jqwz1I7P2grGEnSrPBXlsy6QftMyEubrlngO0nlnjEhk1GAs/4xx6y+
D9ORDTfS3/5DTDeIrZoz6FDl7Lq/qO17mN2MBWhT/KidHeAecESeC2j/SCASUtSvQuDUwMvqQ+aO
Epi+S/gzSgOKh8xLrKXqUhiPy8SDt6Pxoakzr/0fX4ETHTaFLG06CUM/S55IN41RV88h/htdz8GN
i6ptN86c0ZEzXQNWGYYWRfawjFbzNFihfmF3QfWZZdc8FuQy34qg5qUZ43Lh8LnVeDEBiYK349BT
xDUxnTAer01CMYxM8pumc7lwUt1JTP3wZxwuJ7C8DfC9XGS3sTutdRXgPi8AguqnYezWwHxS43Kw
ZU3S3EQlZGptTt2jlTiCuoUk6bsN6QaPv9KqDn9QFmQhbPyj5v0ENOMlzEgL7lurdRNe1pKS8dgo
Me4HT0LRTVrZqENZVEPrQ7q2ooPTZlDd6yGo4+0iHWLtxhp4WMvCRKLObVrrmfRwMnZFOg/2VVTH
soDAGE9xu29ob1aHPHXguBYSogS4eCqUBN0Jk2yyeswu5jkZzI0cyI5uvFq2vwcZZfrgOUX5RDuh
Lg9N18/BPqRzVlN64i0745GYgU/WmbLPyYsLTTWGYUkWeEPodoDh3nfsjp91pHDA6nJzzVnakBZl
rVrCp7hWI1K5qPXsCIlDiRYbxVbCZa3KW0g0zCAeJXIdYT5l38daOk9554z2YUQuqV/7wXQnWM26
OPaW28ETSMfyMlUjrNdClZJwqyqLfBfqBr1TSpqD3i0Y/HpnZKIKYDzScDAn5kayKUZ3Km8Cdyz+
6cxhGL/ltrF4h9YZ2vhQgjt8tlXkTogMWoRq1FyhlFC4mY2Dzdb6HWWl9Sh5CJG2LRs7/EYDgHPe
Qp31vjsABYjyJ0WcEItouckFSmYb1w2QnarZGcgYdoEut4OmJL2zuqAngheNdeZadIKTspHzBufJ
7hz5puV3qBSsWpoj+qFx66Q6FFUOJ7VP0Lhbk0O0svvOA3heg6WGmkAIzXMU6uiiAWec3LC8Wm7N
jsLwWNIV3YB0lT/zOnLT7VJM1CPKqTF/EXxid+Pm3brUoYFWERyF5LYeNRXCAE4q7ON+RsBNuxaA
2iRTARcKfdYzYoB22XqSABEZtTYowJvbGVozja0ukLgzph0zqi6LzKhdNmOS3oe8Ic4mAUENK7Vu
4fvWFMrlofFk4JMaeDbG57H9zfSqEDE4KKwPg5FYOMgurXoJI4ovZPtLcfgYZfEG/gOsgjQIcLaF
gqZrnsB/tESspa9KsrV+1M8w/2HE19302GDyBWZB4JL68YCrgcQrTIenbJPlJ6FWjvXGSSenYYVm
jdEdrUD2vyLRdYg40XY1qp3RgIq6HNwBwxXIzHnmx8UqL1f00HY/mfcbHAs/wxIOADJBOqWtk3mb
q4oqzfb+KCo5QGkx0FXs3XpPHa/4xErjDeoIbVBheQzlaOU6pwaJeQPXm+iiOzpWYaNzh4jjHbW/
7Pjxwr79kqakQOBRHyctQ2TyNRTIrksE2aXojuAm60OdwEALSxjOSBZXaHHE0Sd60W9XkPE8ZMQI
YYUEtPZ6PK5ZsNtT3B1FV6C5ECgFiW3lb9eB9ePjqcn1t7/eNCYdXTaNZ4J0UqdzS3XtoOQwd8fU
S7UfLzOkXQQ+DjWALkYcvQC1PTjmzqzhw7p62Sk5tOeNqpz7j3/Ke6usLLj0Jr+H6Hddlf8I6mcV
UAG6wP0xz5Mzocs/UTk+B1kcHirxP+wb8L3SUSbgLjC+J0ORcIVobHRHFQbJcUIo6mjkWn7i/vbe
7gQ7CR3D1sAwT41PG4uIrEuajmIU8ClOWr/SV5pP5vLesjn/Iu+0owAanixblCQEPn3UHecpMAO/
ST2jvZ09CrQXIeW5cmfokW7vx9/qdIeC2pS8VuvsQBezV18voF1hWQ01U/jkNN1fR9t2BFxgQhul
mo3gE38LaZ7s0XU0EKeCK83RWp86xrl9mDZonU4+Xb/8V9G2MJUBoCT7zhXizBMjgRFQ7gfVtvql
CjF8n6FXHYMiTfaIrFaXivjx28cr8Obg/PujCFO5bMFY61ObOVeAd6QeM/nhjM5FmzXNvTmklPnV
gitbvsLvI2tAqQQgiJPRW4erFBz6Of7sCL/zLUwuQa5ably6jif3rV6WxNFxu/h6akNfxkH5N0+S
8U50tn378aRPdzRzNgWo8hX9a0mm/vqzQ4IrRjBuC7RUTRLR9uosc4X6xBfkvQnxoT1vRSvDhTnZ
XGNHi8ZavMmPbUE5chhil9gr9+bQn8kPok9guu8Ntw7G9Q4JBTj060mlagGPKIfZX4IYoN4cAmQz
lytUimr/y8tn2w4qgiZwWZDP61H+zw23yjIYyKt1vnKRVqtNQR1A5tPh41HemY9tuxxK3ioP4PfJ
5YYgTAHWZeh8XO/Hv42NaboXigkVXfqHHw/1zn6wPYdrx+QWcBz3ZD+Y40iXzKK/KiyBJly5POG7
WO6/PIiD4rISFleo1qdA3K5cUNmpUButl+pPEhfefra6/uufBtIHf5wNZ7Ll1tjqP59Gw1oBD+i0
/mJQ5SwsKzovMq/5JJB4Z73AsznwSzQQbc7r61FcSkTIC1iDDzgOGTg3Lc4lxZGvbwAXfMOq2W5L
hjkJHzLe78pootlv51LdxTJHs6lVtoHW3FrP/PjrrD/5v/EDV4JrurYQCgEo19YnC2cWnYCs1Uw+
0TwapzUgRIHM6qym87Cfh/u0borxkyfvnWUkeeHV4RBZDlv99TKyu9MG7MnkJ4k9X8sIVZxkttzP
HGXeG0Z7Sto83kRH6mRqS1zmVH7p5Q6g3us7mIG5jbChKMQXkd/rGvJPSc3+5q08uYHK3KN64QWj
79jT8HMUuvtHkh6+xIOzfELGeXs5SK0tE1aHNIVHDPR66ahwUwmkIuqvsnu+ac5IVSKM4pcVJaqP
d8bb5SMTcV3uVEubWuiTy6HGYXCgI+b5Hgq4yBUDoc28qPzz8ShvJ6QEsZU0oQNYRMsnRyr2QJnU
zixRohEJDOhiulA1sheplbeP/8tQXBJceS4pzsnF2k39klaBlr5lVP3Oi3OaxGM67Bwz1Z+s3XpE
X58qZuWs9x3NNpuyz+vPRPWij4SVSL/0KP72g+ynnedk6lcTAUTfD2X3vVgALwQ0Kz65Pd5+NpIA
TrPDC08gbp4MDYDeTgIVSL/B/uveQ+GQ+pVQX74JwVjyEHpr3kax7GQf0vYUepKh4+dUgo7F4gSX
Sn3R7pr3SLN6ayrq/TvO6SjWZAOdyCJG0aufdpp2ewGT4MtREc8fWC2LQJAIVZwcX/ClfK5JOKwY
kmRbqG4S2Zkomb9Kf4HDhzYQeDZCB55EbD1ePVKAerOWtqzwI1Sed81sId82mQ58lLT48vfh4aBw
oWyMP3gWT6/YsRycwpr12vsNoZTG2JD1Yv7k8Xi71yzwtnBsuCAcpU5PFO33Snuy0b61tibDGaov
iF/1yWF6bxQIPBCx1LrTnJPvI0UO3M5D/6WXybgnb/kniBKx++rlQMUF0ijZnrMSzE4eXQOj5zD0
Cu2DWu3wci/cSxNLFDKRDMnYj8d6Z0IWbWcSIq49jujJxymmuKIj41i+WGGgaAZHU7xrTHP48sbG
YMZjG5B7cRe4J/stHoIRhOZo+SqfIds7aF2UAE0/+TzrX3l91xHYgTGhkuPQrrNP3gkzzHvKIRWz
gbh/0VpGSK06gjiOXtWxFJP4ZLx3Vm+9FhAlWsNJMrfXp8hsGguiirB8g1cSlo67HOniB598o7ez
QmhaQ1KjPEXMc5rEcK3x/qGx6afwbuOzsQzgB4HACcQWuD3u1kBPu/STzGn96a+XknKbxqhnjf3B
UK6P5X+i2Fz1A0ppi/bV1MsGxvXSU8jveyc/WggPr1pBDe4kSKXAaXMpqlu3+VIOnzGo1y92+jMI
0JQFrXOlI5580T6zXSA7lfZzu2nPwWvJG22UARJI03RnyWG6qc366+8WhQhYJxxyjxj+NCisU5e+
apppP4GGuNXg0beyGPv9x0dPrc/f67m5NrRq4hlBhQ5TpNdLvBQtyumxaP24wRUQLpmupgMQ4pXi
U7j41rQlGvoGCk/WLo5pIvmAHNKXuXENeWY7aGwCMahUhSCKHppdKcp63lWdM1lnCJN1P9BgwGph
SVFP32tzJc144Yg6e+MkEDYGvdjDmaQA23+yX99+MxiBPF78Rz2VTPj1vNIO3cJksDoIgS1aRkZ2
EeZE1JODZhOpN5YO4Rx/Eoy+PSOMiZENkfxKWLXU6zHneKrtCian7+XJ8o1Y3tgWYvZ+ydwd/nGb
3vwkb3hnPIJEPht1Eipyb8Yr0dVQs9H6PTk/whOFgeINtjSz0BoDhaa6/3izvI1NeQiYIZOjMkeD
9PX84snK0yyzWr9tkvwMxPi8ycAng6sMPivIvZ0aNGPeH0J7BxsxdfIkENJDEzUytmXddH9RgxfI
hhbhdUB8tItD2/pyfEDpnaiKh07aFvWM11PrnYEmcCAaPy6FfQ7nxfaRQkLl9eMVfHtXe6ai5rQ6
nAmaGifTyqjlLzFq/L7upuxxglSD6UWYfHJtvhnFVqQPUhKK8HSz/V9PJquiKVUAt33RluEFIQsV
k0baZx/P5c1uYBRCXsoMNhxpOiSvR4GRszZ/28Gni5odIclFR8+NQdJkg+1/PNR7E6JdwT1A8mrD
f3g9VLaEjY2cIMrYgVYPaY4oiYGg+O7ro9h4gFkIHK6x/OkeQLPfhuU5+IEA4+X2g/VjqvPmM9vV
9yZDIE9xU5IpcDe9ngyIlt6pDLf3gQFZe0xe4IVMQfHFYj1JAmIq1DHoPCASIE/2wICW3lSgEevb
aCceOgwWd24HyuHrS+aQJFiMoyzr9EaAY6kT2/J6QPNleA9cHweocU5+f30UtrEmbOPjcAO9XrEZ
nb1uBj9OMTjCFXdpWnUTxthqfnmY9YXXa4SjLSpar4cJFoOobooHHxG2qTwvCgSoLsPYyT/zAXxn
B6ASwR1ARkqF6bSTiur1IkEm9j4akeGVAYDnkEzO9Em0u0bor152qvi03ajOATHlJjg9nwKikJuX
vW8QcSeH0Ixkso/yoiquJiTPbrNQDM7V2A6oXapUV+HXD+2a7VNngg6iLftkOYsBNtIIjdzv0SK6
Vhp2YtlOn1VT/y1nn04T6JkteZH+fXdffzU41NNkz0yzzMzkXIVW/CMtDNkflqhZxc8Q2Qu1i5A8
6hH7pgmwXUpj75O1Xtfy5EdQu7cpDlFmIro/OdPDgAhdbsejr4OlvEZKvTwAnAsQGYSIBLihHm8d
SC/j9uMd+84VvJakiEmp3/BInhwM5h1wMr3BL4ohvEwhWe2EHoyrDurS/zAUuiakt3xUsCAnWYbO
PRdSkRj8SNO/Aukyti8zPNbLNg+zz2Lf95aTKqXH92TnuNbJchZzWtFikoNfe25yXHiIL4tmRqRA
Idx+qOKaD43pzj8fr+Y7x5JtRClsLRNJ3s/XO8kF14mAxjBQtszlXRL04x4trOnrF/OaVHu4F1Ba
YZKvR3EwNTN1E45I7I3gjirRXkSQpD/5XOuXP92QHAeeGCLE9dp8PQpnoY/TpuH6n+r5SKTg4rQG
aqLcWBUo8V1hFPHfry8f6B1BQQKlEU796yEnc67hEi2DL+ogfaBjqXYwDeyn/2UUomwGILc+FaHp
aDegd8AjPcM1PsOlG6eFDEX2/98oJ9WPOG8KNPppbFQBAmYYGbXbflTe7qujmAIhI71eXTQdTrfC
BCQJDGbc+3Rby/1SmaBZZa8+GeXtJUETla1AsKFhAp/2m9CBFaqpzcFvvPAAbtfdzUh4oTqGp/yX
58NI1MapTNHvPEU84Krd1WI19EFlIIVS23dnAlzEJ6H623fNlJrTgz+Ug7eweXI5oDyuWwd1Zj+d
FtsC4tlQvYYQW8NWjvviyQ3EbZAPAQSNrPzMafvtHYE5pSSycrnliavWxf5PRcLNc0sGETGC08Ke
Dg2UGvp5rD7Zfm+b8TRU/zvMycWezDjsVjocfBcqNY3IZIZURnXn/9g7kx67jTTR/pfe049DcAL6
9YK8882bcyqHDZGSUpzH4BT89e/Q5YUlCxK8fehCoQBDdtHkJSPim84ZyrnexHFmb8vc7+iT7LHr
LkvCBA2NxWDVu9d//5Ou/U8sWLQmcTr6/n7TLublTaNhj32MITi/EHe+VjtPv77KP9d7gi/GzoiL
OExS/Pj+Kl4z+52eq2FPPmfKr0FHQzhQrTe9srvM50xpo7eFhu+2v9m3f/JzUv13BMZrqm+8U99f
WHZVCQF96PfjhMnV6ZGuWVbu/uaNXR/S94sx/cPU97g7epJYj7+/ypRkUanXcj0JzfU+S5jLKeay
2tPf2v3mzfnZpaho0KNH5owC0g+X6otFTGPOug/BinkFrS9JENP7342G92+zHeSNqFfSbcQjpD/v
h+8w8rtxIOc27vskRolCo702Gx8Y8nagx8zf3NdPfiiS9/QacNQRdDmtf/63726iZZLUjTns57xu
dmg5mYdqh0R++vWL+JO1hXolJ6k1ziBN/MN3xzBXFheC2EwtJiSALEGDOjHtKUZNPCcqJixs3PGk
DVX6m5rpT27QdjAckzEmuUKZ9vsbJNPuVD4jBXtgHc12LCv1amUZWKdf3+BP3g9iQpo3eYyU2n4M
pYpioQ8OktueGX+VHk2NjuqtyeR1u6mZ63n79dXWx/XDi0+tj740lo4/v+3vb2pl9I8FIzLgTKFF
ym7pEMe6rcqBdq6d8vOYwvP+t9ckCb7W4VizqAf/2AtXmTLDEdIAMOpoFyXZ0wHt9L7Ws5xOaD6M
3xy0/vm7cR6mAQKOm0ED2aq6//uLmRSN17UteUYY6WSrMIadanJXm1/f1E+iHJs4mlIZ3hfuS//h
MmmmzZ3uEuX4Xr6Hdvauz10WAjn4iGMHTHX6WfiANyUh3zqK/q9DufXqZFLXN4cenB+ubmtaPHFG
YX1mBvJb55vyCgqTev71Tf7sUVKMNmE18jThfX7/KIE5MXIx8glkFGxDp89miOJ0vP/7qzhrDYPz
EEnvH0vRlexr2YEq2nuaFZ+BSviHAj3Hry+yPpDvX3w+Zs5BYPbIYFI2+f5Wps5Ps74quz0dA0nY
ZlBhZVbMuygT2d2vL/XPb2y9FFEL50d+nh/TSemK33cztAXV0qXwb/O5fHS9RrcOtjm69yUqw/df
X/GnN+ezTnJktcg8//A2pFKfa0rCHeJVN3vwoUfjmG8G1WwYgpD9b179n1yN5YO6lkcWn+zsD1cz
GOFdSl3KfSfwBswA2oHs42uKpJX9632aqi2nOsq3/JcDz/e/WgOwwgM+1+2zfhB06yF7pSd0PmKN
bn9zV/888dDMxg7tUl3lu/qxhju0XVRpM6n7kRJKE3Zl1Xe3Rm4O6Y6Joza7qWZT/zrpUbH8phn7
J0sJaUGKoDrnft4b8cMDbVsja2PBYctwm+5W19vhajXBap/SEXg3Q1DOBlZTE7YSoVamxf86/uXy
Hg+YS68Hy3UL/ttObiaG2RUL1CtwoslWyUjfp0n2m43nny/NehHHY5iEFZ7T+vcX6anNJ9IZQG8k
VAl7Bmq2Q+YzU93+ri76z0WLK5EXgfzK/8KS/f5KBgJhEFkLEC9wWbtYkmtHXd79ZlP72f1wcCSG
41snZfiPpVFaZd5w/FGmsQ5SrmOKmUT1m43Zb5aun9wQHcDUQkgbewTY65//7ffpLA17i8v+SWNV
/pamg30cp6Lc/rmG/B/IxPFHffuftVD+z3//nVT8w1/+z/+neOO1QfUXeOM6rr9DG69/+19o4z/+
7G/1qR+aHiemtZI/fcj+//6Xpv9BcEJ74Pof1nmyxqxNf9GNDeMPg/MOf8yR3ySG4Y/+ohs7f5D4
tzjwEWbTXcFUxL+hGzN9w2//t22Nd5xkxXo4pkGSt/3HVoNGXxR7zTc3pZy7Rx+oXbkZXTWXYagd
SUnX75b3xkXEblWlb1wlcmZAeIIffq2ZRvkNNB6eNatwolum2KJPGcH9G44DVGlplehb0xwQx+hM
IyIyinWz2pKO698BB7UEF5MGHk83MV8wD86IKUOK43DT9Ks4nC7A3g2RajPjwaA3w/mF6IaD2XZ6
s1VMir4akxTqSxUx4PZsDBn2rU6OfsJIYZrMF4cxS5JJbalvpsxw2qfKaLDIhVpsOE+WRqfVtjE0
b4cUa2o3Y1HnNK25q2IU6FRjWFt3apQfuIDmh6OjjLHZZ61f4xhyKiO7l6LpgOjFc8KorSacKz2O
y0vcgMLfZW7di00+0nW/DtF1n7VsXtqdx/lnCOK8zjGSCWs/SWiqt6MhMuDnKjI6DBQ9UjPAFmk3
Ytcb1oQECSAHHjqDmP5mGZIURiJyi+hKpU0FNaJ1h0da93OGpswK1MrSKh1rkVmXo/yKwFzD+qA5
zZMtZ/s6pS9nsHcySYEuLZYZD3f0uxhf/TiNxlAXU/VNUJI9j6ULTDjrBMqEvvGKENUHHtdmNADl
eWX8FdeZD/7TtWW+9UfBzLZeFgYwNchpDKZWWffg5aZv70EyjGrTtTU5tzHNAcNoJrrHox/Zi75X
GUL4fimTEXpRkzNFq+cawAQVxd+GSBJODHnPWwB3h1F9YJMj9IFsHU6HadB+lSNUnv1E4ACVp88Y
u3eRRINQ1CVbhGyl/5QVYCbHWqUoXLNSLTCW4snZxE0bvcgChFtogoJ9p1PlnPpz1ez5IgUDu9HK
RlonBFFd4I8OJ6tYGKC33eIarJ/+bHq1rM95McqEsUYJEMm0JvfJsYYpDyflIniPejdRoQUl76vT
Ouy8MIQV53mablaFfAeno3ca53pJ2/QDFVPmhrJK6zszLVOgxnKpPyM6Q/ObsGpvI/R9YAFLGy+t
aovqZbbN/nMW52LVWJXuh8mUlzyqxc8+M76f3KocUS34xmkVMuUWDBIT6x+T4o3DXoZgawZ22ojU
CvLEiY8cFFKwZ3qVZeeJeTHGsu1uQaJA5eWGJDD+BnCSpLczq5+O2WKOuyJmMjgodVjl6KvmGZ9w
qtAMWb2uBT32r5EpR6d4s3wtf9V6hmoxOOMNZVxSAHRUVglUq/R6zKM12Gbllm50QNk8llsfFTCz
rylY8s1iZPyr9prpPFiMRNJMtkDIYGbcb7euYIR/h6ij2/sollEomYVr771JxzGpyA/JMIpIZgQz
JrunHhsCQ+BEqB8Fvb6QgdEhdlfLoouCGW2rX5FgMzC0QUsuomg0RpVh633MMGifEjqDNVC5Pk+v
b8ryPlbSR/nTKIcAH3gD85968Q6ypn3jjZn1rZ7nXn2oWFEwXcZRc3Il8ovAmmPnyfSzluwewDYn
FJATGQs2Kg0jcIQYJp2sFb8wOlc1JLk2EEAUzCCVSRVvm6Lq5MFd3H717Y3jwILaCSBpKFvpgp2T
fWEXTn50MGb7/zmy/O8O/1981b/a4S81UI4iJaj6qPq0V6uE489/5K9d3vD/oAmE2JOWaIZa1ijj
P7u85/5BGo2AgK7ONR+59m38tcfbJgcAOhfXojEHs7UR7q8tXhh/0LSC14O6I6l3jgD/aovHevX9
Hr9WcNbZSZos2OrXmOv781/Ua7VJQam8JAIKb+xCUAEj0pklC7uey+ki8zJLrQ0po3IaPs2mb4J2
SeE6z4H04Ek8ZbU/6R8O6mrvhjVrVCCK1PQZ6lTpvud+VOuHPCuFAw5ATgarMzSOXRYzh3WS6IiG
2yKzc0iEvug2kiZqLGl9EVFWQjqcBCrpYeM3TWcYLFtW04e5tXD6mEctfSykbYWZ3U7lo5R9M906
wD3LK80Xxf3Yj45+dBPsaaulU971ZSGoFWOxPSnfzupnVLlWGUOBHuRB0+hFz7a5Vk4yGErftYyg
mgDVXoy4sw+gA0UP689X5CGL2ZlRycwkDwHTCpe2oalHIu7Q5nFlZjQIhhMFOUgk4zCeiyiZym00
GsUQdKgdq4tklLI+z0y8WywXk67ywzKxk5/LxMBV22V12b/Qmm+613Hip8nR7CD3HmKjMeXX3Lea
+Ai1qKwCbZiKt5gVD+NRqoH2qi0YMF4NQ/1pcdsaIJgN0cP0GvXFERONY+z0e6Ps4TCxLInHSe9d
zh5w0zYsc8WxTaidg3ixIXCD/M5p3MuiCfMeh4pY+0iZy6IHrIJJCmwBvkEQl3IBtL5MZgP8gEE3
j5eiazlqSHQ4cT9EzIqvkxxXzjgByAnnBITYtpG2mql+ATrABp4qWvYDbenGDvADjqfNLPk3vSst
p4lOoqetBVujqR3cOYOQO9XuPW8yumaaltv+0XTnXLRbVRna8ADVKFd7IFEpOGdnUnV3a3tNXF/3
dkkSIMz6kULLJrHKQRj0JpZLDBXKk1N/XXilkT+3Fi7eEI+6328Ay5newUucxNcPgDI97ytS+lwc
Jx+PmL3zxrxRwTgpq9gZGcbxncMcrrsZfYWbkVJDjxt8nMSrwZtgPU+NnifbserKwdyRKUK5HVhG
aldb+Ham9SSmQc9PFA5KgLCRi1PAHquoPMazNiW3roE/grc/h6yxrcfSpgBWAcZ6E1biJaCh52l4
6AcqDwdVeaPc+k4cxZtoFFoaTjpkyoMfQW0LqlmoYssRIcUJoVdpesB1jHd0nLMx5ry+dJrx0nlD
xTFldSvDfuHOUSVBn0L6G5uFyC46RNmZYsMM2rLcEGCC4Ef9zKGdDTATgH2pWMwd5veqAQ8VFrg+
hQWqamYpCJKa5qtnf9R94OrzlKfqA6BLbX/uXTF1rBG1nesGh8w8i1dC74h5NyVRbn9qvMXyaVCF
lZwvgcidyL0ktPDCui38yOQcCkK9R64BrbmuT4NGcT8N8F+U9gMyVG/ez2rqrLfGUnN3sHzZe6Gr
S8t5jEqijLA1egezWEki+2lsXKS8fmXJdFs0qKFCD7HzPY6B2AuEGYnykHr6QggCG6w++3TVVGGi
7DQ/tbjf/Fs845Jnj4P+azxLb0tbk9AOOca9MhyaTAPQUi05qXhimMdSqzy+HjDr1S5NGS/h0CNT
68WBws7CaKddux/gTbkvk+9oNSGELtoAF5V6AdExpHvk4Xr72P6Zjs5zi2x4O9TipUQItWlnYz6K
PPG7M2bq4UrOElSZhartarL5UTtOHBxz4jRmAqAeYQQGBKjaGnql4z0T9PVLG8fLtUXkFhh+659t
bGc30q+7FWOa6zeAgHBoEALWYVqlnFwGyqo4feHKLzUIkXjR+tdcttYRo5LlA8rtXAs5ieN91cuc
c1PNPxvQQw8LClfDyZmM8eg1cFBoc4lu8FmtTJFyjD95yo03uUROfogQnW3TecnvJgPafe5Fy0tk
pBZQERswx27Q6tk+DgvwsW3ES2yhLDObJhTJHMN/gsAGInno7AthVv0513L9BeNHaYeDbOOLmSJH
fTABfF8cI5Yws1rVHBVqazRwhdDVJZID2jCIUaPXH72JQ9iJESvNuUSaPtQUGNPhoSb8L471JHX+
r2zrXlltsotMhr6HJO/mrQfCpNqrujSzLRYu51Zfisc8H3gkSnMf9biHCJJTUeT1S+JqDvC7M72c
dJrEZEyPR+C0ZJ+fVTvln2Kasoct96CHkV9g+Itj0VzaxlCvlJja4+Tm7U2se6wLMAyDMjaS+7kv
tBNtCfEVmV3WH4FyvBVVFz0Q7WhnFS98kY7GAwEmk8KMK8fiOAETpTFYy3JgabSBnHVlaa96XnVX
wyD8WxAezkkWvXeZpkSduhy5Oqzf7Ib5XvHi9W5UAvhsu7Mn9YU7kPJpVAMRXKe0i7doSWhOtnl2
RA8paO1jSU1G1UoIrhtVSA8qFZvYNh06nXc5pjRululXR2sOlE6aYJFxfte5MnvAnKAf6ibrjwIM
NSsBbCkArpH3Eg9z8Wqq1tnqUKw+wICmp0jBptIXaYHIXaZrmskUbpCxCQFoFEeBATVEDZ6ePFcr
oVIbYsGjohcb3QVKvlH01AceU4/3zrIMImwdujAnCP+B7AZ9x+gs60Yu5uxdZNgAAgEoh9i40/wg
bQbe0EL3H3S6vG/0mep7O1veecqW9jBUitnAfsnh+8NBjsoIYiFayWtnwsOhD6bxDrWaxcA324eI
yjvtHmMOFhuAEki22Lh2zSw/thCMQ9Ev1gaPnX8dQb15jx31QZN3sm0ISe/6WAjGjNLh3JSmcUhI
Zd91up/fM1qehDCD4OuMpmbdjFZdrrrnZNNUxS1C6DXg962NMiLQ+hymAuAp1WmoXP8w5kl1ZjGm
1h6rZD/WUBMVtVXsAIk6Z4ZN+idD2nn26yQ9zO7oPkoDfHyuS+eKHnT3TqOg/mzmUXXyeS1ZLjuQ
nEt+K0jbbJvSBkZVC/EcLz3kH6yPcSgHhiiYWH2s6+VazYIYPFvgn9Vg8y6Ig3SoNss+M5oCbqF4
tfvxSxLBDokdC959kWUHabTMuHfD6giOv/Rjnz16nYGtlW31kCEYYr1V5lZiZMCQ3J6KPtWvGgjR
g2+Vt2qZ0qNcEZnYUa5dqwSEqFkuM9MgV6QLqkkM1QKMPtGAqrUg6G95J6waMJTlF3uXvnfrtiZf
dI0NJP4Qrp+9Qaap74mD262s+/owOom6QqHeQCFit0DuqHluRvNIUn6tFqP71Iqi3dNv5/Pw9dsK
XhF3PMsHD2VQWLHSbPpK7KAQImqKYO3lZQEJbqFHfaV+v8F8JRlSa/TFhWkvYHp5UYK0vhf9XcOZ
8MoChXeul0Ht2KzjXUa5d2u3RWczBJeMHtKlzj9bqJKOzI3XJH6cp1XsddvLVGf3GorkYM0Rx0DZ
CnUGHG5uzX6sL0ItSxpkvLEA4micCWhmtq77HhUT/J8Ido0L5W5Kvmma09NTa7DvAM2wH/pMJgym
jJr2PtCYcUboOKBkRLUZ0l4z7NhfoVw6ef0lUUMeMo5bhkXbtU+81h7SdDJyOdL0oEJTsCn7BCO3
Cxh1ml3zWjoZQoIZsWlPN+2ltjm72RyH9nUm4g+ylEmQ5j7Wss50IE4RteyThmMZ8RCnQrucgzgp
+NNkSHYTibqzbPL0eZTTxAnbj8BsWfTp8s11M+BwZhflUUNKtvPJJAQata8y0Bfg67KfVtohgUVA
0sN+i0eoHJOZD2clWGPmcTRfvcIcjyT62DucFQFmutW3pNevcwzmO4eN5VJWRQ8RrlNnUwzlzmvl
fDaW9qanWee+sYfsIIrcZXBm8V6QSD5VSevtvGiA/IRFZ4Y8roOf0qqrmqPXkWnBYkdfasW4b1eF
DuzNh2Txkr1PZuvBEO3LkJegKXApbGgqpWGkHFhwZnB+dYVPSCJWDIi1untanYqD3SZdWEmylpiY
5HXbrqDSbGKQt/MBhU2zXx0ZXSN/TP7wJBsY1z342Jdh6t9aUh2A1FPnlKAa4SOvXvs5TTgVklEE
AOsA6rOmZdpYs6tv4Bo3u8wZvat+Lo1zkqb3/WiAcYOm7ByNnJfYzMyH3PeaxyoFAhk3In9h+X2r
XLvdgxKeQ+FwttEMb9O23UQV27N2gyPfecHUgQ6oZesoUd8rBtQ3dcGz7qyoIk0c5beGjyNwQJZ1
EUMiNhwGOvzszQMjct4mtoQ62bTbhHq3xr+lAFtvMRazGHOyU4sLkkzB8SWTC/1RYxt3Z+1l5Dwc
UGmHRB4zD8VsRqEd+sxaDmpB8ylVYxNymDQm500ZXU8oZIqQ3vRoB1x3OBnIPDOAig3GHUVqYkVT
knHt43fdnZsLMMH8WEln2lqF3z4Q5RthzDFjfa2nktDIqklpqzsra2L06Z720NeWAEnh++delwV/
s4U7RWMtBenZPUkt8d/9YWru0po4kQiVENlfShQWytZee63Md1mB3kDqffLQ0AQYzkAhHwRsgdWr
MAVmk4+kElqUHHXqlBubWTMeFs1lN7RY5nf8TfN9sTTugcU1Oy60wz8R7I6vylN0DUatfc5FY20r
DRSiTJzsRGf5HBTUJTasDuVe0lR/7SLiOFvZ/CyIC579Ok3ePLMA2j8b7pZP0w1Htpht7MjitFiL
uCPR/Vgb/Z3R5Yh6x2w+g8Jt33NnXE5sM8PB0BvxSvNitS1Sv7mJx3r+1PCxPDcjpR+sMZzqkgQR
OIeDT20NujUlj3xBXJtcdcTR79Q5QSCs0gE4chdmacd9rZz47CwzWUUAs2EFJO9EV4TaqhIrzJyJ
3ez3+W5GIbaLIwCHkkImxg85X+bRcOrAkla371mHT43uqUufdI+IP3Aa2CZrZyx1HPQYrvw+Oc+O
Jq76qIuPQ96Q7VghQWDo6MuMrWjjV8Y12olom7jLU2NV7Za6gckqRToh7fobFuzpY+mcnlAibqp9
GlveEY3YEDbCRwZAUerozv2tKAZomqYYP6VJWm6NZt1UHFwiWUSiO/UG/LxlVT/WqGDIPBsMw5rx
0VSckZNOevAyrXKXNqa/bfLIuDCp3aL9IK7XdH247ehMyoMss1NCNOUjvDM6Kh99jLQX2nGxV751
7db2+sk2fMaG/g5MMD7EXko3Ar9EYGajc8hWQ+aCQHhTtMI7DMlcHdnPhzMdSOpu8d30LvLy7txq
C7GnYXUcNBL7xM1Xp5LuXGo4DRpeZT7SUGRtfX04pcz3glLUh0e/ryDuTqn2uEhZ3uuopjdejtfb
Run8NuVqCStIyJu0irQziFWkRYzdp4fWi+MbWUQ0AbvN124xknOkVRgX7AatE+HuR05tZxOBqI8C
xr38U1F2K5+aQxtq6iTekrT0dzPf4lkscuK0OYgX01saTOYtVgZa6owNeRtJmcZZ6bZNds2yO1Id
cXPQ3KyW8cGN82Ibk/j8rLuLTQ+kZq+SAIfjTT9uGJ/AE9iqbjxB/NbDPqnpWVeOHxK6VqdCl8Mz
UzNNaHEOuZVJa+wLo+r2cCeiT2zJ0VaznPw9syK0zQtqtBr0HWf5OjvrKMcP0PIXOhtgP7eeBcZW
HxJqiE1PwGhXxVWSroD2yYEBhl4+XIZFO01GdmmUGLdV70Q3VDenoDIhsAZ6XCwftoNcOgS+nR7k
MotNO8Sv5FLinVyycVvgIsiDpvfLW8ijVO2HZLC3mQROzfgR4IvGuPImP92BuyWGrpkF2uK1HPdp
1lYvKjPURcedcjA7XQvHrO1v7blKL0pVfKlzNYGnVNVOAOXi3GyPb0okVCCN2oUi2XvqZnYX87m3
0mmHNKx+FClhIuLBorsUrj9g6Ejtm1ZZYKIMSOvGMFJ5KiwzCvoVNgtJOn+tPG2+l5n3NXLN5aqc
l+loJqRlgsajFcEtYw9Rimq2pgdoag3vL07X0l7u++NOq8ppC6sR+jQ6orYKRFR528zStDtypuTB
TGe6szOVPiQjOR+yzvZe78VyjWfaSZHYYexrHAuupoz1u6lbemSNunefDMt85edOExauNQdT67I7
U1Xk+BPnLlAydkOE7A1+mqjczc3oh6UDENqHrfPW9XO/kRnGNjNf8nCIWhT2ZNo6pFmVkROfjtGG
7Dztzl4/PRlpzu4RWxSAg8gbok03JNGdoxGqa31CV23tr2nOHOYDe5K1dhniMWnW3C65CRI6zlGP
BpFspoisqxrqFXFMS9VmZCRg68xsXaTh5/YgvTmdN3y+xdbL9AIuHGHtYpb9MabcS3CUdFuzHNJl
p9xRfnZKZz0/MxP/riGXe3QUwiFKtMv0RBeKJBVVe3tHzcW5hel21O2mzgKB3Ao0s0PyJ5ptnZMC
GIkwbtX7FBfmNQaY6mIqwYlS8+YHb9CLLQKz4qPW+vGrnhqCfw3XeItTDJV8NeOdcBr/auQjNgjc
O2PvOYn9Ka6J1LNEWDd6646XmWrc0XE00uODIGFs6BKeNjT6fUbnHe0yThdUtbzzitrdiZXWmo/2
HFgOPiAnMt9KJ0pDnALUy2K9epbjjLALRjAyyBkXRbtc5TTNhKUFArxvrK85oLgDR9sPLx2u6JBp
QrJGXxi9vk75wRkddDvjdrEavAGO0QZ4FJcd9FqdWfclp68sMk+5s3Q7h/eR7v6V9qoQWkQ8jHTw
PuGOPQwzm+sKnL8TaX1q0nWjKLQ7+JHky7rqcXQQ/6n5cxxrrygUODktC/KIrP0awzUhWeEZnEAg
1ZrCLG+UgQ1jEjxxjhEU70hmpoGy+geN0m8S+DX19CnKzcukZfFOYwb65Ds5cRVmhG89Ns9ngPsH
E6jvybFIiycDSZ2xTNJQqxk0JhVjdW6gbONdtSwXBObAFLzlYRbkIyynyzYk0y5L33IO1MGxH2eZ
36UjEqpcQVmMRv2lq+L5U5tY/aZjDG9NmCeh05Hp6LQlve2mpLmKbTuih8Jytq0h7smhP4G2NnaN
pj3ZyravI6+92BPcY76nFNLQ7N1qmXeuHX2+Jm0DxFYQi87DeMldWXzpwbNw1GzmrYuEiENcRRgU
DemxQRKzYeJdD8Q8jVtmqMt7L8u9N8OYOViZPie3upbHOZ/lm4U8qgHWbxJq27F7tGT1ABHYOS8q
l0e9a6edINg7MLGnkUJR5o6SiX/rxEZxdtwyCowECVtl+0jsslHe6/aqU2qy6b4WfJS46YwgQS73
KcryPCAUKp6nfF1kaX/Iw9KYyK7ZpWGFURrnuFY0PuLWNOVBV2WGhQE+VtYgfQyGeMR1l4g3zyDB
WiubC+KoDVqKvJ8lKYE7x9W6zcTwPZchjVbrjbyN0U/QV62yixfZ02Ns+Np+AOhyjQ4zJYumHGun
rf1urOfJIW797HbykmGLJK47UJu3HylE1Xt6UNpTb7npoaf/FqGEbR9Lg2RwVOdXkwOBEYtFu0GY
V4aQZ6KrrpiWE9LM/FRxWx+L536jeJMEsKRdHLBuCszZiP3trGnZPU4m1rVscHZaOkVPpWL0jEkd
yW+QFDidlm56dE0Fq0tgdjsD9u6JJUa+hFEZcyhhlG2sSNiXsbChrMtoGpBDLgC789mguC9HxwpE
1jgrC70L6BMSF4pgJF3KyrsuctukCJ5KJ4xr+epCSr9jI4mtcPZwNXjsKlvB6PVJH2fS3HJwb3XL
Y3FwPGI7sM7ZpqqaCzV0cnH6cC3M/AE0dXRry8g4k5CIXDJnfXnI8zq9Jq+L27Md0se+Uf2uK1zM
ro6W5lvLa8etO5BdD6wqfUzH/mGIivKmTv3+mhvhfCQNuhJgnI6r8ZbsZsnsEru+quHxDlih+qK+
jA1c19wsieCpU108hgRucZWKd3o1yHiS8pjvM5Eid+m9FlfZNB7wzrlXVF1KToADLPbcTz5raniv
8pYGGtNKuk8kpiA303qe3PROipLClOOpadgKA7+xqcnVqjrkS9mxkDV0Femmtenw+AUFyV+cFFN2
10WMmwe0BTkHrzXvaIiavrRlNV2r0dfInnUvvkkwEtDZ1ZJ2l5+XxJ2OhHeKZCSHJLSNd61D3bex
6wvDEXgWcne85VUvhpBgVc1bc0mm6W7kQiRvug4E4HaBee5vSGiYWs7mFzXNHUXl8p7uVs7/fi6s
RwJ7R1xVZe08qwyBRxq28VhhfmDbRCKWzjYtPebS91/KfiCjopkTNRjPRsGyW1wQSy9VO9BS1qtO
tIcsLRBT0I5iyK3NiMsXgyEsirS9GY23YjQ4F8I2vu+Y1O02Q+mih53RUjW72R7nMvRTu0cUIEGO
op4cSCZNpnUv+7aodxhu66e6Y4cnU1m3m3lW1S2VuGpXz2j2NMpg8RGLQtqHySwdhSUt8d4GoZV+
QG2dv66GiRfG4TC9/tDPQx/bF1pyvBPZseGOJZP8ApwNJ9BKs51DvS0eNGbqv7i2fzc2i/tZURza
mslkYDT1bjtepMCoUqjlklrHPXA4a+IjiNSVUS8NtXBDWo+aaVZyt0QUO5qiE8OVXUT1R12J6U4f
bb76kYhtOmpgAu66PBYvaTJZ+nHImuwuI4Clq26eaqyLiAwRuPr1eC2mMVlOOgkm/zEXXkdWJ2Ft
eLcEDqRwotFLboVfQW1yMsoKrL+Er8Vs8RAHMmgJW7fIm2uZ0Be4wTg1PLjtYju02Ql9fEp82WnH
ohdx8qXXxECQhtc0QG+mCFFk/c1Es5wdHMFzpeVtvBlVnDL7xtHsYIyyelVsXjsHPw1RdG8Xe7uu
spTGgCGl4StNRzKn2viYOpq944GZ517Tu02eTOT8CvOrmFjQ1yXR7vwJdWDSHjytta9tQoXj3E/D
Z468gOetbq0yy2KDcbbfmOwNBN30Ckqqe/t6mfQD1pvlUqeZCDtTlKE+Wuqbz0bwUJooZkPaCpwn
pgbEXc6h+ovuLOJxmSbvmdnceutrqesEU04lN6pEcjWYTnlqqFd/qe2m36msgsjvDNYECYFSLaV3
OvkosLVXtIV6ZL1aMr8I6kgBueNkfR1lWx7GluJUPslnMQ4splZ7susW4Zf8f+ydyXLcSJZFf6Wt
9kgDHPOiFw3EHAzODJLawERJxDwDjuHr+0DKshYptWi5r11ZpSREIAD35+/de27e1vfdSILimFXj
K11PddW2S3k1CPFcluPnsEIdh9peeyX+o9tHqSOvJ3Lf2RRDql1WaNVPI4pNQTzvWjSDRSy5dLZ1
wSs7SKrenKfIdxpZ3kzTKHaRYpUnGA48wso4ESqKyIJIFmQL6E/HU8xbuc9t7TEjZ/pTDcPgJbF4
fkiAju5HOVmXiKRcIFrMUuoisFbSmAJUVElKhJyc98xm7ii7YV1MmT1s0STwE8ezczIUlylWj5Tz
qMe6s+Ppt++gx6sPVshI0il767EsJrZZaPWkFivk3aJlRMOAh8LxWaJUElsd3WuY0T46VZveo5ob
T6oYJUkIsjwBrnlgRRL3XU0MY58zn/WnjjOrIKCImaFOvKWbuAj3RDcg2KA9PVtm+ZAS46oOtn2n
ZL3pT3K+DWr16ziFA2K5mKaDRrf1UKhzzxHNdBkvxtraLCdyIWhRkC0fFqhCaMTVTN08PI7Hlrbo
KnWQu7eqFe0BVamcuPXa2swsXv7IontOh2DedHb5ZQ4FSwaLIywEaYnbuCMJxjJo1Uy2bm/CUc7E
3rj98tKl2WVdIgYAwV3t1VDn9Qp1iv1wgF5SN1F0arRarGksvTREKVCGJqXmZ04z+mEnGe5OBmOd
3Gx3vF5ix6iavOSliM94EK96MTu3kwMFIqram9Cw9Bvkjv05yrL4lcQ3zfGRIzVfXTmKU1fV5csI
GOhuYAkg+MrV7qGLyld0CuMr+l57lysJGbSMxA29r4+VGowXiuA1c0NxGwrtOrF78wF02ppdQaX8
07N9GrgvYYmK1xF1dYz5DPG2UJrqilFUDd0c/Ymu6GR2DbO4TbCjXI/Z+AWc72dpw2b0M+EWuzlL
7y3DKglkautr+pZy2FQNxUXQahehMzP0NSoSWd1xJMW5Nkp9s3RhPcVmxBqzf+4aFMB+JO2WafDI
LABJJsIHQ6cC0cvomIbJkxNFkeYjEenOaZktmt/UvOfRAJ6Hxtf1HMsiHpAVo5bEjsxyti969GM0
/UxyQIuZvMzcdNeqOpeNJ3Nd431yyVUWnMpPLna36zpPtk4HoGvS1eEzTz0KTiq0O0Kl0zW5HRSU
A3/XiYJhZ5aUH1rfGZ9HZgY7SyePkAGQJoh5KqolNSO6Y1Q03KPwFfu4DabbpkMHbdVpgnLGKBOS
4+JCPJaMEnZJ5j6pJEAd7MA1jk0JwFpJw+gb1TL92ChXcAqyCRUMV8rBjL4SRgJImQC1ubhwpBGA
b2j2pcY7ezFzM65GJZzbC1Q41iaMyyndAHVPvSKNE19hzrriKWNcRT7XHU9L8IzAVeHLdZGOctvq
aOfhUaZa1COLk0/W79xZ2HutDmcvRTC+U6w5QSybdBeWFffxOe+m6KDOYbayYZdvU8Jh160rzJPe
dc2p0KQJOp9xy7SKa8juh9ROIwNscoXP2UtSpKN0nJj/rKQgguQwI38uN0xIih3E7/kiE4kaehqm
Q7npSKSPnxOVbnbEmkWu37YrYq17zZ3eIv9ZQ93kkZxVJzeWDEV3skCv3dslqryVEc3k8y6aalM9
G4MTODeaPYX6hQLkkZM6w10Zr12yy/mionOn8VCGo6ncD3psOqc+RXV0NHId2qmuZAITeBrl3Us3
CUO5QkuWhTeMcodh3dWG0X2ZMEGmyMBiRcmfZoWI58bTHLdA8ESPM1ELTzaFZ0ef3UrV0tcIT0Gw
ZujLHDZL551JBXvozXrO8bPR1jBkna8s/NOXhRhnX3WS0Y9pLt/RjyGRUkNaeMyaYrpUeed3kUOI
4X4i1rNedRrqmdGtwrVW5/Ym6M10JWPVXfWqEdxhT9oV1kBPER2OqaUXCaPyV3pJzSfbmvTPpmJm
Ns0zYaWrIpnGb3Qopq9zNWiHDtrdZ6npnX0gwa/KrsuJw9amUGRiHMay5pkjMFB8reJI8bEwqGsb
ZRQjm6BDzBmkigo7dpheLezh3mgYAcv1RO4IMdfSNdcj4yPTG/G6bsiBAngY9hU+wm4Y13nZkEsu
e8YNt50aiFfUyHLfaCnHnxHGkUfu9xTQokCISUK4QZvtxqzmsTuGGGhJtGIoYU5XZlyV4aqD6C/E
RUQunHjqay1LFX/U0jH+iugzoptGEE7Ty3sltcrsKpeaGiKK0ye7r6+rWZmUhIwdI0PJlTl1b18C
GbTTA7DZ1N2EFZroZOM4XX9rCIyQCfJC1cwm8oLhC9TEWwao4tZ2FJdQvuGw2fhBiQms+rFd2XYw
XNLSHlqFI1ReTbeRTuKcFYSfGCTI56Kc7WQ1hLioPd2lizStiKBi0LwuJyMPH1kcs/SxbTl8wcwi
ugWUXZOvOo6N5W6QRPhQVpPYjEwjK0P2TEXXw24tnbKRV8mQNek9GiK9S9DbB1L5wTv4jyj7X2LR
Uf/JdlWEbxTZ3//8D0W2otn6X9QZDAoc1VwYDXhs/zZeocb+i5gOd8FDLAwHB3/f35psRTP/Wv60
A1J98UR/j4/4W5WtCOMvFBmYSBcyk21QF/8TWfZ3vMH/Ga9MrJI27i0DkTeDbEN9Twyz2UbMiOPq
w+iU7oWBhXnvJjkJZwnxWiZtg51I1YImv05MZ5m65c5gydoTUt2g2obL2XczbxUTrfmHke+Nj++/
ij6/RsjXtf/9r7f2Yz4ZgguO/Ex/XNXVsDy/lYvnY4WXKVa6h0CNmhVzHPTQVq1d02hON41i/DNI
29/X4+cQ31HB0I3eXi+SHBDJtJAPYVv062xgNJ0TEffDvPD/fqt3Jtkfl9HIkFqAwQ40+3cq+Cgg
RDEoIvlQ2Xi/CoLBqcojR9mSOjbcOv1M7ZQg582Fpa86u5Xs8k3/AZ1kuXdvfnVHw7oqcLICidN5
PN9+Vwovow1cpzwrpjLtWiGUJ7q4GTlkTv84NWq3Lp28vyaRTr1pjEBf/fSG/G3R/Pmn/fUmgPZA
2O7YFmSKhTP69vqKYbazVmrjucBB6wdljkpV0LvV1U67LE2yzHszEUcdtchlMhqoOprkgx/irRuV
3wEYhopJgS6+Q9KC/s6NWnSpMpOh3p0bIQIiMEW76hoOr3/+pm89D39fhfeX2fFCSXoPcRjxKtVa
NHbn2tKbvYhh6ahM67bNMtX986Xehf8s18LgqbvAhHVAJhg9395UtBQDisdpOk9aa65CTAMbkKva
nQrw9yCFyVCyrCLtye2UJ2torG1WEIEWw+t6DMJA5H6MgfIDYOhbN/qPzwTUVQNIZlmAld7hCgw7
XzolzXC2dOVTj0VujT19l4zmzZgpXhRX+gfUjF9vOD5WlykXJDnLgIT29iYwgTCkVWXTuRyTbt0T
ZoMqidC7KI8/Qmf8cilX5QHi8V2gEmDJ3j1BTDYoiLJSnhHbVOTUGRR7riTK3mg/ArMvXu837yuX
ImXgOxoKd4+7rJU/WaeLigBCTir9uWf6uRltVzkEPX7MoDHNW+QY6lqzmcYoZa6v//xU/e5Lol7A
MkRqHM/xOxc6vIIIJVIznlFpGjut65WV1ZbZhoor+uBSvyz4fElTxa0Jf56ybvFC/fwlxzAqYg4n
4zkwggu7TZ80GVLr2ngDo1Z/+fP3+uXB5GLsnxbvCVutY4q3F7MrYWdSBv05HSsGY2T2FH6a2O2u
mvLqYo6V/NgXzkcg2N9cFcKYzq7P6g0S4t3v2MxzOhEoq57nNA9e0qH4QiJMvNVjLCdK3+ore1L0
1z9/018WOgoMkx/QdsiLc/RfUq9YmqR0a/Usw1D65OrQBuTh2/3jqwjBImcAVYSd9z7nrJADqnnw
o2erjWiBmG2H/G0MNn++yndM0rsXgftGCgzVCvAT890aF9CIwlUjrXNSOaecMOMqVH21q65RlV/I
Zq3pz52NrCnZRdl5VMN1ok67sUMzHFI+jOc/f5zfvBx8Gs4slE8wN97n1tV6VBGClFtnh3NOGzMs
KEf8tR/lY/72Wy9JCQugytbw4799WKfUHmZJN+4c0WgEkZ95+jE+OXeDsdZvuAliX3+ZJy/86jJc
cv/pioof/+eLv3tTSs3O3LxprXPhIh+8sBer2AdkiF/vI9BijW2CDiCEFPHuElIvCjVTcBYQs51t
CeLOlyBdyeTPTP/xc8pDyotPXQltgP/19lYqA/LGKO3dcz2gLsT4hhGgLqsP7tl3oMvb55S0O5Jo
lyeDCt54t+9pNmItB0372XGWCRbBtd23cMiwygeJnZSroBQtoZHlXB+GLMu3FRGkr3WRqbietBGd
X0nb4VnFHph5WmBF6apUjOJrbpJY5hVEKBMOa0RkdzNDjRdEVGYH3lyn2eA7ejcdjaqW1/R/iole
Wod+qjHK1YBJRd2Fcc2z0pJ/q3q6jNxXp4z/IfGad4I8Vw5CsKLhXbNNvrvNtB5oMGFFPxdtViKc
D2j14sn8YMf4pYzlKqzdnBPcBTfjvnsvCqIMG+G07nmC2bNCeYeHJ+hwcR+EGw/7CLV3d9HjSLtO
gjSt1xp+yA+gN8uK/faHNpYTGrZbPgaounenFOZgdjvGSng2EQns6Ym2K4HjeqcMZbFOI2IO/7zk
/LqaL4B3aneV7RhJ/fJ5fqoESgOUhEYexlltwnRlzwaz6hz1x5+v8uuN5Sr88zR6IcO46rsXUoxa
MCaiTc8RO/UiVKrMTTLVwY78cvO6CGVzDIsi2Os1Cq8pDKsPFoTfXn85lkIF4wj8fUH86VsC4jSy
2S7Ss2uY8SWaoGelLsQxLilyrFxxV8M42pGnl8pTTVPng7f3HSRzeXr5+iaqErg7C63m3dcfs8HB
WGAl5wwN3KAqW7bX5miHak185lTdI52KmY4GyUWvUzdY9Zzt6kkzPni2fvNbkwmpkxrgsLW671MY
CPg2zErhV4DFi4glprUj+rLd/vm3/u1V4L5p3wN7OUO8faKI93br2uaJIj8+X8OQGFHlJuIfwZm+
31J4wYC02bVxk38/Ef70i2ZDbhemk6ZnBFCaN6DtWSU50vI/fxfxuy9jLqQtjOtLhfeuXO0D2QVS
qsl5UlIEgmnZnhQTU1kbtljt4vx6jqpBeC793MdyqKNTlrv5g5UP6hfVxUFZBsG41ovg1bZH+Wqr
PbqZkfTuCtNwMb1qqSK2xqij0DO7ZkJTnZqf2oCOPso8XLJ//ja/eQsoTE2BjWpBgL+vFsUYuo4e
9Mk5n+ts2zNn9sdgEQQqGkp8OtW+EpQveSFuKhxtHywB3wmlb1c2llZGJQaFI7/a+6NbmbfZEh+Y
nAuMNmvuXYKWstL2jap1m7TSku2EtWE31JhBanMwL0vJYISRarwJ0+CjpOff/rAW7Ci2U2Ea7++F
RefHHfIiObswM/atGpeYW4zig3fh19Wc70xt8P06tNiW+v2np1S69shkZ47Ps4PSKkiRfMYoYvZx
ns/7uTTHD673m5tMVBlJtAvvjpyD92WzZesNj2vTnt1BPle2uZhThekNmjXt51G3nrROPkmjDVey
HJK91quqN6qyPeqYDj7YTX/pytCHWdBLlJkkzdlAUd9+e5Tv2DmmojuHpL/Wnor2/cBBKUdZDeCG
p7595MYVGwuFGN6HKDxHzIA+eOh/6Ugun4K9nLg7ujMLCvntp6gVfudUt7ulZUCYTlZ3j5Sn4X5Q
y349qItMi5jTrQHZbjOZafbS9fp0HyjiG14yphbd7YQI4oOGmb0UbD+9DewFS38FUsaCkaTeeF/Q
lYNT5E4gn4CDKxcML5Inq20ZhQcktiF/th0CQ9umxdKDasY8hU5WP1k1AayelswWdIlMZ/5c9MGn
SMOiwokzM0+WHekttn7ZopolGgY/aSi1+9wYp85TpqhEOTUzHaQEV/FYujhGZmSN9wsBSqXBb2bX
7dBqN7Tb8oT+TWzcC3yC6FzNGnF3U4Y1utos+sKYzLjPwD3rXj23TBhGjmlAr6o5Qa1lBvWtHJTi
E2BJ7Tw57mh6JhC92DN0EuB8zUqiz0LtmBTi9XAxHFjFqSmb8AuzV0aprGHlC2oqDBJapH/tbEYP
zAJz8aJLJ258YY3Gi4a//8Yg1LfxqsLEX1RVKsXszLN0EXd69KVy7TxfFC/uWTf7GWyP6zb3SltO
I53Yyp1JglrsumVUJc9qkQc/jgb/GWH8ixf5/x9g/E+TfyveQmX48z8GGIb1Fyxm0Mg88nTTWKr+
Pb8w9L9IZTFpHy/tE8owXoi/xxeAY3QaY/QaSK3gDbYpn/6eXujOX2QuIEigFjCMJQzyHw0v2Abf
vJZQ2sHPkS8KQhZ0DaXasm38tGA3VtthXe+TtYNEAdV3BQ3C0siMQwjoE/8GdrLWO/Q+dvegD7lD
QJ8FxsJYJXF6ihgC+qPN9prsw6l61CeM5FF4hDO3Shtt1zU6hu4adABMLzY7fE2k3zVhkZ9TpUXJ
kFT7lLFIm7sYMZvGWmluDGgqR3yphi36xPkmQMRDyq8uDhCCT+oYftZSGNYmMANFG3svMpeX0UbV
HZT4tJWwpN+PmkWP8rvakZjMHXc99+1ZmVDkGNUw7LHbiesIreAiAL/tiGtE5puccA06txbd1huc
3Ak6vA70Bp693djULCZWs24Dpbzqy7s2KB9UdKgo39QbkYb4UOukB8ExSm8M3IFWRr7v0DZsEmx0
aM8t96FVMY8FHAPcPL2ser3bTTKsmPHq2QtBLxu6v8le2j22zbxvCZSjzZQr9CqS6RltsklSeNb6
cz5eSMHcvtfaTaIxU83ioUMIHOBimbEyNYg/yPx6aA1lPdh5hzgsecD93OxyXWo30HUtDEOh60mk
hui1b9vguSQkEEZODGENSQ8DM3sF/mLfzfYj1fM3XfQSE7IrfLIA8dJUBU75AWd+tzUH/akA9IAg
e/4U2FXo5xjUUVBXmAfM/g5HzsCstkU4M5bNg62ahUd2GPoUu1OfcAyzuLfqg+tcqU50OS1Wo7R9
Kir3trGsAxPZYddY4YXVYRcwgAt4YRg0XlIkPsntjQ9cGf6dMnRnmTnuZUs86kadq0+51g0vBh2C
Hd7pB9nYt0rnRix/yXydM7VnOEMBmls09OkVsDgq4kK0I/GzmO8ReZheN6POzXIm8YGQJVAi5VoL
EjbIbJtOY+pXuXXAV99Co+tmtE/pJUYEOAjQdpK0f0nUc0nh1xC7jfWsly9RgWULpEvnjc1geUY9
BFcCa5+fq7mCvG2ABTZG8iynST9Q5Uzrmkdy06TpbcVZyq+dLLwG3RitEmmbDA7JAe6tIfgWZzwx
cTA+UNHrgFca/VLXsxHvtFv7c6ZYK9Q+YhcODTZeg/qSgrn2mG6PG8JhCupuihEPm1BydOux/kJD
Jz1JTayNmbZxLxNfBnu7ntxT1mL+0ZvsARu35bN++Yg1t2gBu5sZJdNTMTqjD2oje7DBCMCN0Xg4
tSTx8VXwoJi5XxDAuTKV/lY2i+sgDIsV+vL8xhTTi4s0/+QYZX6QY1usVC2J1woOMEziWZeh2WYb
t7wJitJKJWzgFJv15OWBaB/62Ij8IRTRwbbN4hFhuXvdqnjQfLQg1mYo4f4krdl/UZCe7KZorAq/
SczsNJZyvmHFTFZIZnA0GugIHzQl0K5Scp4XgkUgOiTtDNZ4YKzxNo2S8apDHnLMBru4RfiLrtie
HOgDqYv+zYuHMMa6ZEUIOBKgBRJU/Rof1PDgFhFrFeEYxidljOJDXwF/xlFT8CL1IWJpE9SQ4M1s
9M9x6ISPmAEzfaNhSF63TjevkTPlyBDTaIemerGjOGO+b63RxcZXqu5aox45Aytast5tzZOqqlxY
2TThIQ649XESm6dkCTsahZy/tLqNXiYb+/1sxuAH6xI1edEFw2bqC3evlbzEnNzSF6O3Nb+zm/lS
G5Ue6SnGAsqP2QpOjZ5HG6zIVEHY2+W50HhTW5TnvR/OAa0VY7Y9KJjGBmCnxscc5pkIh0Y7AsTM
V5Lvu1fraLzR59G6HWu1ORqROXyrXYtmsGsPIIibCu+LW0wPdlwp+2ESiLUh5vFWOUlv+9jav6KU
rneqjW+t0dVgg7lD+IYCQVOJkvoIaMqGD5AmpFwpgESCKFsrRTdscTSGlOADDhZ4vcgnRZYHn3GD
TiD8jEx+SgbLuRIixKKSaugRM4Es2JQZPtaMNx3Ejh/2RB5FVpQ9gHNW1v2s9XvLHNBsYWLdpOyr
2wayUuGjdJV4h5Alf8vdRLuAJlN86lhrIG5pcbzKM7N+UEg08lMpMAlCXuYfd/EV035Uq8K6QPLT
grBRIK4RkYn23yqEQ4wnACS3nAkEFX27NaNu3kbCKv0URbuPyDZX0cjhcuuVUKzha7QXZRrNXiUj
6wissX90oni+CU0VZ1EQfu6CSNuEEynCGqpNvxhL/O89UrQWzdV6pDH4VKdR+zIpcXIf6s500Hsh
cExb/OvGgEd3GhHV95ZZ7SOtD3n347Tc1djcNm2FJEoJe2dTznK4NOvhwbTibocyzvQxjJvehLb7
hpLIXnXJMGwxc3WoRVnt4HvWF1B2Mo9Ggb2KhtneqejMV03uKKixbcGBudQ/TTMpyKCP6o2id85G
V4JH3LXTq5FrOUrqvFrrjXujoKR6MBULz0rbbka081rZPQecmjxAsRE/xiaQxbiXgbpvdHkXQvH8
AQJKVIn/5KUpOgTxGe1Se5VqxUs52ocxT1IvRt5qdC02o0BbVdB2mYon7coI8UzlNVROCEAOhz9z
G0nrKZQcM0pLBic+PM6G/qmd6Gsb+IaxV4w7pxLZN2SJ6W0hguTcjVPp9W3cPgWWzQ1Tiqt8spRt
l2j6KQWPtMlsI350RuneTkkHiktFNVZag+sbaPsR0ifqgRri1nBTH/mvj4xP31pjweRTkSta5le5
EW3yxvFnXsZViv6Ls7S1ySzl1sqbwBtr4zZSjOdJVbonM0yec1JF8BXU8S6m0Kr6nR6IlWO2G6ML
+33mBKtKB+NRTEO26ZDxgy+p9rIOX0mIXCFgnf0aC7Kn9qHuFVHQrfKWXiAifwTV+QZ4AcmiBnAY
qzbjtZPX98CUq52t4Cs102DNJNAfchTS9VR/c3hvu6G+HfO73h524OCe3bhYR7p+qcpM8/BqrO15
2uQ14dzu17FEgtqk+bqG0OW5LPorqaZs5MNl5FSXPUVXHzs5x2V53bKTponMNiEnNfbWbQeIyNH1
cW31wl7FNAOOcZZvUAL2vLvugzLPmi/s6VWF/rKWVpZ5tcS+KbJwpEJN4hWsyGcmdFsk1+uCKvpg
ynClxflrHQr+43BXyazNPFtU9SXzgU1ljq+jNT30qjmv6C3M1EZoh8NwiyCxvbDMPFjFmJD8Qraw
lS28m1Yt3K0ZC2T+uOOe1E6Lt0Y4sN1gHJsxo3CiZdw+YdIKEVgqIEtul4zQqgUiQ7jDTSky2E2d
rqrbbjChLBnyBu15eRWaTnEwW24XsxRoT5NxrJuu8/OIBd2JfMUecAI6WrnW6ux+RroP9KOc7ibR
SR74nuItCi8yepc4J+etqyLvHlMEF0Jae7BACkd9NPegHAy4y9rA1mHNj6GL0pypd3+iudoDB+Yc
ApL96GJX3HVuaB9NXFdYfh2lfBwahTnQmA97s3GyAx993g3YvPZl0zTbpikU8B1a8KBiq/dl5tpX
OM47P3HS8tCIKVq5YoQ0HEtIsbWu+Nh0jW2YwWqty+gK3J+6s7JOwAVR5AlAq/zW9H19GxRm9ATd
ut2ITp2PWR7OyOotJ78oFZU9rRjps9DXwJctoSZVwNl8O21mUAm29EfsdBTSY7w4bZxDi3XYN0h9
xoGGcBFoUyK/4cgkhKMHmxDU83XNwErFFQ3EocRutrarKjkg5dWOpQ6ssaJb4gOtFI9o69MLkVnJ
dUGNtdKKrrusKrNad0pCH8Gckhu7BECFCF55YgnAwJSm5nGcqOghj/dHp+P2YIoiZX5KPwc6JTBj
hGJn2LWCgxGnmNl9zcNi51hBDzBPO8ODI08pXtuCxJ74EebHwZlfg6HGDyhehYoDFhE/bVhRYcDL
L5ou2IkkPAWChThF8Z6UwdaZsR0rzj1wlW9U2y2y7kjzAA8+I6oijyHprqL0etLmnWZRTyFm3uZ1
tLymU5qsmiCBqjBI0tCd2dmDP2kWvBdnnyGVV1aPBUZDLCy6+jrrZKfTppuztdWEKNqrMXwCJduh
5Z3DtUxKZ52N5nUDUpnrp2zL8JJXoOiUexlkMDGZgoSYsfGY922HndaSZbkQjCpOMLm91uM5u4n7
yLqCC3ZvFsQA4tKls+k1Qq+fe2EQiJZjxsH+X9cvvd5DhSygHpVxWz+1ClQSpjVBsa2Ylm2hJTXr
DozBNwEZHBJhFfAcTEN7gRdrwgSO6VepknGTpGF5rlI7u0CK9pCqSXeHH2Vc1ZqSKkAEx/aCPZHN
AgbMoW8Hzn+IJxPLmwOXg/lk2PSOwhrFeRYa6mcM3ioGMxzH21ojri531HJj1YPzOjqGsnF6Q0Bb
Vax4l9o5uSD2QKYnAXDbJsiai2JRb40mAQZRPhR7G4zEmTixiQZfad9hu+28dpZyl8KD3XZuB/An
DoIdU10ba2QXMjJTm1vxHU1Oj/EoM/BDB2nm2RZGB83dNtF36VTVe2bTT5iMt44ac9tUvbVXJPqB
MVMaZ43fdniSpVXedsyP131u6BkHG4TBWNIxEqetnD/PIZrxVQN74zJKcupz3Z5YmVP52LJSbJSm
rShTZLAJABtSxskC3phF9BW5XiA0q9i5KKm/OLEPVePbUfbYQ8xf3lDtWXGoY70ytDBBYdkAz88Q
mENZMCQPOVvcAZ9Mf4icXP1qo4fWPLXr3YNgiz7mM6h2D5qLcgk0o1wHTWBM6yaxgkM+Zidrsqtv
os6+GRV6v7kx9Q0DCCy4mV2cYoSfB3LVEmZwwpo4HTZyFWMlAkPRKPeukSWvceLavmpj+S4Cx3xG
m8FmAOP3psh6cRQqeM0+VPsHiLQSO4RpFZz0gMWu+blhzAaA4LZuLYcYOFBvPefaXLMCApK/sQLK
Co/kyDWdI0mRPTjLnGPIDikmaTqinbnTpT58QrXK8laC2k19blT3KRLVt1TtxXU96OHWMNz65LpT
Sj4zNciCipvZiIyYByEasLqb08qdps8inJ+xWlyTRsxiqZTHLmtXU97/HWr1n6bnv1BY/ant+elz
/vK26/n9L/zoe+rItpHbmExCyMVgBktf8YduW4i/KNPoiPJ/M7ZZgi/+3fdUnL+EzcCM/84fMDXb
ZPr4b9m25vyloobQOJCTnCwQL/2jzicBuW86nybMA7pViEuQb2mMqd/n/OAEVwh86AngS4POXUV5
XsQHV+S1l4k2LpCNRI7J/q3RgXptG218rGGXucyzYy0clFVME+zrqCdTt02cIqwPeGVU8DSdjJ1v
ZtEbsYVbMMyjyyzKU9VXLLsszxjOHNyjKeXMfgZ8on0S7phm17mpACSETKxAhY4n9YYjtB7uXaXA
1RcEc1Sc0HLrzcqoU6yAeT88GVVRTJtZgTS7ccIsryFc5mk+sZwkWkPV1DH/IiLB5WTN6dYyVri/
W1aePCR34yag2k5p7C5tkbVaW6Gz7qFhWTs7QjiwtWbV9DS9Dj+Vs4i9UljuKQYwQUGnyWNkqu3d
2DhAKqt4fKrJYDhM7oKL6Nv+rmmBtcVB+WxUdCDzvvia2VlKUagNx4Gbi2ubsx3A3/qzjVPKQ682
sz3n2S6uh2ZrjiXUYrW/UhaQWyb6yWOwUfm4+FskIaOxQy3XH9s2LVaxqj9PXSz9ABLWschb+1rk
KtYhQ30prKxfBWrd74rRNtdTpD+69iyPdOTlITJUUHuj2R2CutK3aSNVCrJh4etUIPkRrXoRU/0n
k6EVrKDJ9ChIBk4jmQHORHrmUBrdVQejXxSQNypm/57iJHr6MFqVnMAwQewFI16pZXODUWl2n4fI
Sdujm7b8Fa8oEmGCY+ttd3QRneWNYVOK6EXSsxmFOE4koEfQIkdMEYI+aJrX2aU5ldfFwrZaO1Zf
BesC4ogvyx54GRPBFFoQkwb8WkUtrAcBCNlrx+4+tRiMga/BH+o02HkUAyoETZ11ktOpC5p6XbiS
HncSGvwNozCkwjxAOu5tTBCDtbEUtz8R3scxERruzWwUhY1V1an1uyjiTMtG0Mtn2QSOsQP7HgeH
OYn05NSCe4sP/OCpfaGxiUdqpBp7hZE8J55KjSpv0JtPLdXMXWkVJnZT+gfhNgsdUe2CfK52mVPc
iLmpUfhX3bfZ7Mx9iujmnBozwSbVpF0Xph54PSAEOAkcgACa5UfaAuAA1cZuV4DbsW5mQzxt+lDh
tDnrY9F+aVHsxp5OMwO+3RhstcFOZl+R9gyaNZsaaDBjarl7B8ysuMbvCpsq1gTnF2HNF4YMb3VR
Xdb9nG2NpPumt5XwJdlaBLbU+qPyv+ydyW7lyJZl/yXnDJBGGhugUINL3l5975oQklxiTxpbI/n1
ua6/TFREAlWJmife6MEd4dJtaMf22Xtt/nPNW++vbcN9CldsZFjgwo1lievPpM3RB8eSVUTkcdK7
EfB22Z5pA2biyLzS4LwapM6/prIogtAcvRujaYwiZJS9ACjGUdehQxCcm7F03pdL/iRqFu8ra8Sx
mHp1xQPK8lAue97T1G/hdKmkpVWEkIh8debqhNTZ1jtdjObntNS2O2701NGtMrCk+c2zAPRYt3ql
H/mYNOgXoXiT8GR1WREkk4CRb6z21J8yGuZyPhP9iihTp90n+Pc4g7FdG+0Wc3AuosBYCwkv0JRN
xIkRBwejndKcuneMIZMCoAESQl4NtWXd8+Wdt3KpmmvP9ejBTLJ8X4Pz+rU43ZLtB1cboTf1ZmTa
VNcQEw0Zk8ewbx3zmBpErhns1+fFLG+NpuuB/lL7KAoLNNNYftfKW85owcZOxIZ3Rre3z0OVOien
zYwvf8wkD84EHbSXbmseLQdcz66zVsfeeW0vd5C5vilmJucKAv29HUAeGZPcsfJfTmXbNDtymt4Z
6tkGGYrfu5ADgrf8rWcju56G0t+sGrweHw3nlVqTC7o0W09uBnpGV9NMCreZ0SJtZyoIknprJMFx
HMra/A6yJn3geRtfBVDdwjaeLSL6i1uFHaGpSyW6e5RVM3Cfctf3fEianQHF7Z0u2qwEwIfLKi/r
8uhARbv3O6c+5XN1a0nxM7cVGwmP7OfJ9ePmqgLbdAJeNeyaWIqHYvXHt9Zt9J4nrX9kbEtO/qTi
Z3um1lvyGGyhhDj6aC29vkUCYUVGEpLumFrID3BRwS97qYNtIDJ9R3Nefr847d7xoX95Vmsf5jKD
X2K2xpUy4PSotKZgRbu8iASae34Sz72ap+GcZaUH2bF/grBvyMhug95hPyF//HR+kLJ2jrkyuenl
8VW6kHzBw7QZmobVo/hQ1sj2vb8zqhEKLOdl1dbmo+jqLTFBWIvtOfHt0MODSP3Mos8is2m8UKoJ
ueRADBzbneTqsanLeQjNTO4GQfPryNu265zlgSagcbMUbgSFZAxTnDWOtfZbXn8H6x0Iq1wP8MW0
E+zTzEuu59g3wZhaPC3SMj65czWECUvLT8cax9O6rmIvGXwj0t/NtVVaB4+8fFgFDNRgdr7YU+p7
X6/HLkufun5xNrUhbqVKDotq9NOYAVbiRHf1Auh43cf2+NOAXihAPMS9OaLmvPddF4EuO/VsS4sU
P0Q++9G8pq/c4qNpNG+zzjohTXNIu2ioWZZc56VtIY3lD6nXXnF54mqyAkCngHpjj82L0PKQIjrL
3gA9Jdv85HrFOW+D5TgXiux0RnfIXjTrc54pa+M3S7WTnnnnap/fZd4R4DIjubicvF33i/B4xc9E
1aEcMILQnC3TbYaBl+eSYz6kZPSf2LbIcJ2y5Q2kZvLiQ18xQhvW6MquIRHBpiZz20dq9jp7F6hs
SI/ABoy23JQpdz282OWHsNdbbBRq66bVHNnsHCKaGGjoYo3K6Zx36ZcAv3ZsASKYw7VFSnzTjiMF
PpPNAiCtCJJngWXxsC7Mc7qCvfa1z93DXOPN0q0VElXrVZm75xuk2ORU9tFfBrLs+QjAdKUhmSkD
gqdAwP/V1cLcyW5BVu6yHuBaExj3BIsqD/VHrwSeh7wCIAMu8YMdoQ9IVwuDQXLNLdGGmI64Z61F
Zl8ntpi81ylxW5ZCw5RDXp/65M4Uw3C79gLQLoL27dhJABRsO3DDaYrI3E2qppyyDOj69BR5zbEH
1nwX5Itzo1IEg6mwi+06U6E1JcW4mUfedFFZwSapYd70celsB52ZtyoZzGu4MPamhAgZaWcaX8gv
lvd6Ke47JYzbIjHXELqhA2XYMveTUAvSneyuFzk+ZMb8q5U+HwxG8NChYo0RcIbAzQI0tBNUwrkc
6l2pqsekZ+U+DJYK/bx7Md25i7ClXQlzxWrlpDgxoZdHNRD4W6YWrNpefaN7U6NfLkPYIOGZmc2r
H6/fiWt8lJ6VnlJvSkChZgfimWzXcv0h/byNuHMHSMHrcCTHvUQxDGcTyB8+It7W6VeVjv2VkQRf
M+bi3dSq4kBpxmV3DhOc4uyjHiVuBbd+tEw+qN7iEf2hYafbOqgQOjTUUF58PIBT+damV77kPKGO
TOUH8qP2XdeW66OWK5BY9OxoEf51aS2Usrkg/CYy0BtJtvmpmtP61YpVvNeuV4UO6flogoK3m/NF
boPJ4HANht96tIH4zuqNaH8ZepX5Do/VD1Hbq/s4NtTWqubkK8hFADJ6Nd/YKu3TpGH2w+f/ltGy
FSZ14j+sc/1oZnX1xu70NxhBBP88DYMO6dzsQf0iAhzKpHI+G3j9J2mo8WEYrW4LFj75VIPnfTa2
HG+71HGeg6LrIZ3EQNFVAiqHAkMQxG4DjYuKhTOlZBmYxCkYf+RiADE36DYvLLQG8EucaaI39i7V
mO+LyMbbstWAcFwTECPgPmNrO+XTQk1dCMpwfjQnfSTrIvamcqyv0vQRAH1h/AJWUL/3RXtJi/sW
vQxjfjspMwh7KD63JRDiX5gYxc50yy4Sfv3K+sbC0wdH1fCbfaNTD4ZFsmzz0u2OowPIU3miBEK6
xmHj0aCE77LZrz06fDvBHWXvQYRqUwZdfMaVOhFhGKv7YKTLpvNH9pGgQAg44L0nab8gxY3ZyciM
4nkt0inMElfu+aI+pKroT4sJ9WtR8X26mHbUpIPFQqcBROmlqLgM8hG77u2UGe3R9IptDubpLcOH
ej90zZNtVu15tumMAF65KVzWvD53zQM7NBoO8chtVQc52MA18iEv2HbfH3/5zpzeVVbintVqiUeQ
U+mVw9ERAvcSkZsl3baJl+e4CU5oPPqQN6n9QC8qM75hBpvcmksAYWi2M5gGUDsyyCBlxcvTNOWp
sy3wt0wbyhTYHjtc+BYOmt95jWWT0Ta7a1B5H7imc7uMvaC/cYv2Ky9mEY65rcaNpH3j3DZGcAVs
1zxlVFZsuMJUiFJ0OejFoKdeOetdhvHlbEidXY0WBj7SEMjlFnefRCIDQEi5KdoyufbzZgVlPwKK
AJkRxk7b4GbKAizr+FJg1SVRJgb8OOiuD/Vl/sk0KFZHqC/Ti/mGtgB4KYPatDFRdugxrnfUmjOV
9Y65szGv5jNuBjdNuIcOWnH3VjQDlRfWIv0sQShn57tN6rfcTMXzmnYjfiNn3BTWMn/yfkkoZH8u
ytlbz6X/jY/zMW6wInhrme4ufV57Y5oU6tvqVkdH5fBDEQq6KA+ALHAdjPOo7NjDhDYbK0rKZxos
4xkjCtBExujE35hufpVMvr+PUZYReR8EWn2Ym0Z2M6Y+JaFTZJlNcFSBf20v0xjOrb+EGvrehgnw
nprIILTGKd6ubfaBTlJx6pfD/oJHPVtTSm0Gu/C8XcEKle9T5Wg6NYa+v51IABllJkK4yN7twhh7
BsGvFviEfqnLr1TUySGVw3jt9557EIgF+JBWahBKendmOIzUD53V2KlHw82zz+lyOg+s7iA8FY8w
Gq9K11NXMXL4LiFs+9R6xRPCUf/Sj4G+BcBvRMs42b+5H3z4ygAlWH/VlMd86LnvrsoF+s7GzsF+
NQmoQ8ukhQhsWc9SZvXx/qqt4QbGa2oSUvQwqH/klivfZu2Ye0O0V+WUziEPGXoLxWonzPZ2d9DD
ZAEJcGiRsGAvOcOb68y/+Yiw8hzt5lb1wtjPsTavsrq58hw72TZ2k+8kZMofJ3b0k4uoQ4QPBvcY
TB7cShiEK3w2QIDFfBgMG9tp2c5UgPZZJFjPR2Bpqud5Kgae22l3B551OHJlcyMOXqhBI7QWpTCh
OVbin9iXrVsjWNhvY87ZuZW0KPkwDfTxlu4AZyFVGFjtczshjRjz6tBDptd74TjlSRWCG7D5Q8cV
NGDgIbvG5PsQUbHUP6pl/Q3oFarQ4sNORu2/ro2Ks9JvKwxktM52Bgxa/Of9vjHbLvKXaT6LNaAN
pMWi4vpXdHa+Mh4xlDtVf6MahREP/t1VSWNH2NTlgh9tiL33GmQfo2H6My+c5aXvtRHEyvqKanv2
UXHgXTX8cqGvlq2ZSnIscUshDVgj6gnyDTwsj0PXrvYF2PmPcrDmm74lEyobq4raan0b13bd2cvo
XWXrxV7SCOfbSGIjxO/l3Jcj7rvcBMBuJUN1TZ+SSydo752oLRSPWc1WpccujKRwuddBD57D0edO
2Cqj27eZ73Cv5hnvcc/Ysn6+b5VOo6YzAS4JH5NTvLIDqWrjaA0B1MBM/KBA+Vwh8scevvKm1NKh
qwuktJfW8/2EWTNC3fwRUx6c68l2D5XwhoOw2A62XZtsq6C7cwUbQlITZqjdTHIG9tWJzFZ8E/iD
0MBtclR9F7njqBEaIwdFMzT10IZ8f2QIGHu8hy3U7EiMsJFTXYA8iiZfzj7TUawDiGZgZKKpB7Xp
SUw1ysHLaSzrtqbwBlOF6kPc82bYpcY7J54BrUqbZ99LmiMRdXtX5fJ2qaujSv38bCWz2ndNCgA+
9pgdeT5wtx/orFoc6oj8woc0hbNz45i+tb+AEqJCKGs7xG2/hVH2DO3oBcTgBMUtE+9JSdVp496K
CqQcWxj9MgxBf/ls9UdBCw9rbHE7rx3GCdf5Njllw6FJiy2YgALarke1arnMYefq9iTiIbuKbZeD
tc69u6LMUV6TCWTsrI9rAqNtGhYURCf9mKc4tk/c2Yf4zF4a/8DU9rBhCzJr05UY3PmRfaeUu2Is
xvUuTlDi8XrHZh15k8BX0QsLtE9vr/lVZpu8sm5smwt+hraP0c2I27+0np2DlYupV11gcVNJ2xcu
N2hzxqCi3Mp/02vftKFCxH2FKqqesBpQ99jWypiPo4j57nSJotghD2buhH5qmXMPdbsHRxyXRsK9
0tfLtPMqxSOvN0tuKXrJH5XZJ9Y3CzPfuPdcrY1T3jXC4NCz8Y1t+OcHcT9MJhfuvLXHFXdwPKpr
W3dCnFqrDbg2BgPAfLVIe9pKqyuaiIcm9ggjdwWFTslSdidH813arKmLd7ZyTcoeVyMWt0OOQ2Ny
XcjWejLbOpp7/E+bDGn5DuU/OFDpthzcOnnCApjvgA8yplXX8eg9l9al2LpEgCOS2j3UiTy1jvUZ
C+xaRWnh+agKKEKz93siafrCB0E/o9/me9fEistQVy6vVo+fqYDniMs3mHf9vApnKy7lK6r21XWQ
9+zB2P6u9WUs91uqEMopf5ljvBb32HhrPg8d8aGATI8IoS7WDxkCUr5NprqsHutOq7OJIBQWPbJl
T33xazHSQ8ziTY3XEJ9ZS6QWbkKrDfu0mIDXrQYWGd280EzzyubvqWq9+AMPq/MwZoZ8oJmsDkW6
XM3i4gRsXQpbnJzZYpCPc6K4FvCQTHkoiWrfjqq+qwb8PkVgeMidSOYvax/Dela+3LUQqd4Axy4/
VKy0FEdkbIFt5dYhMKa3Mh+WbTLM5BOnxDoiAMijxn77E3SjscD0nmnf8+jZtK79mVTsRs7a+j0L
V/AIWZVcPip3qcShyqZSbBnFW1aLwN6TPR/6IH+hYDmgEwymYH/MUtKgNm0xbWefZ0HFxNaVVgz1
OGuxmDeCxQ9XZBd3RFQ7gh93MwX5Nsh4IFDPOPXAKRuPaBeNT2MNF1V2M5oaFk1T0udBgR+24qGl
J6k9JHSa9IxFiaf1FV7MD1ZBUCkF7w0oNxDF2RqveNXX1zlt7pCmT8liLvQ9g/DylqY7WCtKbWXm
/rFmpcSVHf/pqhfzxI4io6oxw7BDCzHgy9qVOztBxpY87TZCF2tIo9k1NY45ZWLMwFxXfiVdd0vN
Mu1nQHD3QtOPUODyPZjNbNx25FcihSgJ69in0p2nuyVDogHtEZ6v329UX4kzXEr1vlaph50Nx3Rr
OdnWIrf8nrZ+epqRSLHMYNh7luwlroZqBWU3BiBU2zk5jSnVnjuthk7x/mSs0THpYVNOk8KISj4y
YdE5drWF9yDyUNRYD2RcPJA+fV+T2HpkMXBVWRa+0JTKKDmn+mftOlpTWc7zjSjpjaIEYDtdap7K
fuih0WeLAC7sq9uJ/hmg877hbBRK1c7D/4Ee7ywZGj6Sz+vaB1IBmkfGnRlvf7lt/903aMxlN7hX
ylZFyKcpj5hSKNRSorke5nX4nJR/O2guXPmYkfKzluCYmyRC/SxV5SapxH3a2Dd0PRv7blgwgGU3
bdEfMLoGZwvvTMd5lLe3gT8ltGs5IOZ7AD+4+slglomywmairaUeFrwDHNFPhhffsO3gUOQyfd96
fCpNRMAHm+JPt8120ypPGeu8DvBNxUqz/tUaTYv47H1gahKR47BlSmnDerCW1D2gAqT3JQH7bTA5
AnsgnmSR8kMHQbNdRFB8Eng69sH0USv8s0uAQgn5lArsmUM6ua+UOX/xvK1ecd1rvo1UXrnmcusY
F6KON/hVaKAQRJ1NbSLODEsfRtXJR9sN6Hg14yo/Cm3ZByp8dLSshXhClf3WbvJc0fx1wy0xuZLV
Mh+8RK/RQsnnJqgo14u95C5RvId44ZkVSjl2xymt/GM7s2vqeg5tcnArNb/4EJvBNm5GS3aRZanq
PBut3lINzpcYD7vxiO2tfZymArIyQ2xMyeLOZ7cJoquwIkOJ9ZgA2N5YXtUc69F7rXPbvLRhqtDQ
uromTMAlEGZ4KZz+MyFqvsUKe+NdXtTO6rwtFzjaUyobACTTnKqMt84V9gGWCuNb3rykBbaRwqeX
JLf0h86tNfQNJnfI0rmP8bdnz0kU4DoZFBjHxP2i4YoljWebT7XPWWAX07UrU+5aFqFLGst3/ILI
0W7+Ryq7qc0C7ZiKGXfWxrvn1JjceGidZpw0UDzXqo5w+aZPk8MpdiawPnU3S8+YlGygq7vnCrU/
fu86Os63A2nn8dzGJd26k+Vw7tpUtWudzHtjts+mVlw9AsW021LgcnLjSmTPLD7IxFE3rYGULrrB
+Imbqv2MiSudu9iNocmOolf/Qin9j1Pj38g9/z/iaZfO84+/V57z1//l0gCFZ4IQg05CTplEmcuf
/MulYVl/YYzwSJtTN87f8fmT/4TrOX/ZDoghrDogm2wypv8nnkZ52l/ATvBvWETHL39k//+4NNx/
ck1Qs1FsL+4RfkYcIfg+/plOa1JzsEnR7bwcQ+W+K1c8Ahtqr7Kx3Pt2ad5V8SQfae7NZZTz+D3O
RiCNUPBE/51guBgBxfrVR7vYHKFjX8xvXOH07SIn433IKGOJhE71a5d7LQW/2M5vnMFN/XM5Dh0K
ajC5ODKrzviimZmlLV7TYN5QYEAACaa25AaTLyV9N/BQHnM58/Tm/mXOISbLZdqiu2GxjrWfBK8I
v7W3ISHgPF0Kk7sdDb/xT0IbY4UZpKLxjdJxvNomofGXZSGRsc2MjH+B5EP+RLCFrsfAkGxRm7Is
yTDH45gTojBnFrCy8J1Q2uyeubACFaTW1xqAumYJKAJd1Gjh3H6wNyfgm1n4gWVNro2io73SrDni
I83TCyKKNtj7bCtgtvXP3z5yd//K+f4dWPfP9DlvJDF8l1+dADBBeA77f76RWqmVngH3mBHeuS1M
T7/CCQj+O2rMf/24AC5DRPEDOCJAosz/SmIIynoYJ2HdarYVdmRgHq8OXTP26WFK1iz7byLNLKn/
YSHyLYLWMFoCj38Qd0XwB2Lzt/BkXa1cm7Lx0+U8p7gZQPZbTQb3IwuCvoFvjfX5FDS1aLde76KF
CDcNwCEsa8eBM2fqzB2TfOA6pPpX3vkENdimolZ+l8OIf/otSTh39qq0kru5YL6k8WzwTbDMSwzH
fCHltiFDjUOTCYfPXjIHjLJ2a/M0zjqGDrubazo5qzLlaKsSbhVWagx36P3Nq/9n1PH/jD0rW4rt
uiYOmS6jnWHhruS1wMBnlv8Uaxs7ABoKk9jqrXa3M32FD+nPwDb/Gd7KztbLycvcSXFAVra1k3kz
/jYvcyE7PL8IsWEj8CHnovXRKeoexrVb1KHNSOXspSzl9+BTtablRcjAl4BGkRdGNgXDlpv5ygwt
WjUrhMVGAMGnx8iStx2wrwyjguC2qejB+CzaFbEpaQd8Cj3Fd1Pk2CwBuZtX8m6u6z44ZW7GtGKv
vASbnNafz4GdKon8yc0IPhB+MyPvz/wPlRoNODZt8WGlyaJDijEpUXSNjkmbWnCW2Kh/tXhYV8sJ
2C2kRLlmbsE3PUqOJLMIsDdk2xCfeklhCQijsQjOHa561MzAGV9TJjISMyS9uOf5/JwnR3FPD3Fj
t1erTsvqmHfG+NSVMgMPnsA32QFDtl/XSbAtif9chkQOnmiboh2R+nGq9PJb0WG3mftWD6fB8Hkp
XBnMj+xVRBamibIvm4fBvARy60vHOiM7vIQpj3tShi3lbMCCE+8Erx4NbCiZBlg6zcYxJUWVRsmq
MrXPWywxoVenaMa5BmO9HZGK0GybzHopKDr95updfKcOOM7NZIxDyrdxddsT40B17Ojplkw4PfML
j771MJjSu/IDrt54VslR9qu8gRRO7R4FU7m1oxCyAIQ9w+9gxytfSZXMz9rw1alCYNqqedDf1MyN
rxmvomCK7xh1sAllTQSbHldUyToWv710nH5L4ypall8sfqjLlV5HTWXzpWbNn9JoEJL5HdfHl8tr
/EoFRSLPvgoC2kgAKtMEsCyTsV+B/9Pl246DvHQI8W6UAlxVBFWDlQb8dv24mD2XG2X7uMzxi5OK
yyD+YEcbdQcTn2DUbtCef4RP0P6UPGBoVm5qfdHhZPfMxWS2wCqL7omuo/lbUgImcEu5/VHSSpPs
A+nR3rtwHn7zLhZeFNMY0G+CwkjVFlm0Iai7uKQ42Hjnh3wl8sWkvBp92CzlzDrDzYYumqgj+/TF
WF7jTZqt87gqrNz44261majvdG1UtzVaW5LI7Cgo5buF8wD5sKzXkOB78QxFvLv2gEn/jBUPvc1s
VPGbqnB7kPvlQholluIxtRLLewycXj0sauGv8SUCiyTGIKMgJVMeReeFSKIy0Z23KwfSTczcKvmq
E4dYeVrgVxu8dcADZYiSqhvfHnQoiWhl4epX2QGBa7KQkpvgIfaxzW9qL0MN1dOMVFEujtlGNU7A
55jjsQAn78TfLt0j+YbJW7i0xZWIYsT+qJcVduOPX/VcU2pitNA3cQ9jdKaOsq/8q1S4zb3ZUwyI
PXBuu0NQVhdJidiZ0+ztpi7Eeo7FOkChHTGhbLBRGtOp5brRbEo0f1RyAbuD7qfJQ9SsMA0V5bIa
6OaduheLwtxl8xiYCO6K7Hb15KUxrzHwjuRZ4m0VhI13duiVfzDYh3xnbmLTaJKky3PXGozOlm9Q
3pn6Hb1Rdd9jKXKRmaImyYXf7eveVjcBGxovcvs6Q/zqloW6RsoCqlC3jatOKR2aVRSnBTRwHWf4
M1nxmC+6H6zvLm7937KSvKrDkqS3oDuMt3nKiRk5sZH95MlCMWDslu140kUVyNDDnkUpAWIxXyEf
o+Cl9nr8qQU4zCgxsrHZ+ZVjcu9dZhSfMhZzuy2dth/J3yDSbyZEkZ5tezvnxBJdBwMGVwTuG0HA
0z9b1vopVYnx1eWB8ytYLzYHN/VeSfqYX3VMcewG26hi6rFXf+F76tdZVGKqoOOqMydJJYLJ8s3n
de9Dj8jIa+4ZVA25QSKzyJkm3bAWQ1HF2ldJGikdx/5ES8TXQm5ZM8ItAhuUYQ63MY9f6q5Logsb
J8WBesaWJV8Sc8geBz7v4EYXiQuiEDz3VWnGt/MQlDoK8JykGyOjr49q4VL/UsnE7mE01pSmepo6
YDJUqjrJmW/Xxg9SJ4k4BIs7nRPWYp4IGhlmRTrcWSuzZAQPrPyCK0II32JM+mmnsX7DvBX/9guT
5hQ3T/w3H68PHufaMN0ojasEionXuL/LVPZMkTPdmhubTlOxLYvZfVq70v0g1Zf8qsDeQdDrB7zD
ZoHDcCdN9pIb/Pbsslg8EXTK4F2k0UQm4q2ipeUNE+EK+ADyiWewfCCAUnKv1IoNPf6ihvEAkfen
smgx5BDrxQ1aXvPeKM/+kp7m2p5y3k4bz13TBOqV3RakNOEbXin6kzvOdM3OqveD/G3iEkDrJHzm
A9kDgMyObsf26E1pTSNxS6puR6SCrtOAKhs03LjwCAnS+kruhkJ08nsqWwk12vPq7b2hNIZzsBJd
faUZIXZYlZLeecBnEUxIv7p+lJhZxY02+rk9ULo38IlEJZyhrI3NSpYTF4czWFOo3E5an3VMyRW1
9yJZZB0GjJcMZjBuQCXsizYXCzsm4QXsqAUpiPUVP09RnlqpiKJzovsJbt060VLvRtqgeesrwmPZ
ZwaZmBV5UtozvpY4llelsvAMM/MJL6dGBm2uujNoo2JxajBGoBGUUqZ4q3GY5jqkRB7iTOiyaDXu
cLQRFvNHQpHQEfHhpb9FJ0tjV9XOZVvRpdL9XQ+X38ePKcJytuXCk5HoH8taaoLTmbAGsZcaYAQY
7ybbKVZ6Kmramd9CZv7CVYb+2cXb95QGZM99sIJfjPKWTPfLeuk1eiYohdWi7AszfqL9C6zKprDX
zN0xioCyAKeUt6z5SaqJ+yy1XeEhx8jOfchWLh9JmKUzs/dG5x6nqEHlUofJFt8EhurYbfrnpSNR
c9G9XYon7MRYvS2rSAfWWdqk9VXddpO+7j383zSqGn7h5TT2cPE9xk7Xmrdj68hLj6C09b1SUywe
USt897rqiIlfvE3TC75XnmlWEZNhLJaK8QbbHj19ce7Yrzqdl58emZJ6KIzniNkZ8eBDndj6rbfU
GG8lwf5z6y6Zv+kpuGE8wRP+Vdd+bzwZzNYzDjVzdbcZipnFgDeI5Cp3vf5iS1qwujRBofeVBR0+
VL4Wb+mK1yDq+tGxDlg2y3XrNysp7UCmgThZgNzMsE2zrtl6Ni8+n6+YoklcOj2XVqpbsCdVczPe
wkSxU3ZkOSUwS8dIHmXsM9Uptyk82uaBSn7gPnDypn4dIIrXffdgyiqj1ZymKqgSsclov1jlcDeD
v9GiOedTlTgc3V7ML2JMlOTV2mEMbuOUtlsSJuWDtsA3iDywf6/ce5M3w2yzt1J1CdXlcFLwZrC5
3uAcpGlonWb9W6CB5ndIdzywpcC2CPIqGBd+dRBYlWtxetd8tL/pLFGEAGlOOfiwhadN0fk4aZS5
wCghvNIRA0+98Xl27OFFcgrmuHtxG24oQnRZrGe9pjuq6TEnza4p9mCWSx8/l+IF03gBbq3cK/zI
DJLkySQH+GtlXCJvzAlh4NBRdrlrUwO/S5km6yf1FWhsak7LdtPAAODpYc6ZcxQy979aJE5gONkc
R7mCgrxx2ShxLyNOw6EECjDmK2LNw+7Pxf1/RLN/u0SS/u+qGVUjw0f9d9Xs8vf/JZsF4i9LOC4Y
lj8BJoSN/5TNfP8vQksmLF5hI6f5l16A/5DNhP8XjFNiBQJxDN3nQrL7j2yTABKFdMH/0MxQGfjv
/e//9Y9ChP6//P+/Sy3QVv4hSxgMTp7jw+C7yCN/kyMoPuHEGaQ4SNfQp0ZCacrsoKDJncD9IQUk
dhKt6f3GcKV8iAO2X7Aucl3UAhtkznNW+sWLQUQgdSTHBnX3Q7ApB9bBO69npx7m0kvvB4A/ZRhU
3sQCxTVgpxXENaLULINfs6XSdy14EPtGAER4A2A+MEPLHi1QaI3yH1fdS5K/YDmSqwoMy6mf5uQh
UZ5FdXe5DKRLDRrBitwcfLylGUx4ac2KgLxIXlpfxMvBriVrsNFNYyhUoiU15dAFwwG7ZHeGqDEL
GXbLHsTowE6SVLjoBb27DDIaOVG6kMA+i7rKyu+Jpq53dJ3pk02j3CG2yy40HWzCFCTV1yketffJ
TZYT90aMpVpkBxfjK+lOggikjLsmtDK3+YzHHpIewOCw7VaNMTFtrntcxecE5YWYrtirwHHuE0+m
11iCbc6FQbBJYswf97KlFg9AFmY3uqiQ+F46qFsMzHMcFkr7B1p6l2pTupn7q0RRotYrca5mD+d6
1Vb9/eDJx7bV5GXiBIYNfsl94C4d2YBg3CSOvK5de/6KJ4ELRyzLjUO89eSVbFhp9nGemKDq2xUa
x7ohkDntbRc4bOVP7etQmqy1y7wrNgzL3nHhDnJxAXn1sSqc+d8pO7Mex7U0u/4Vw+9scB4A+0Wi
RM1SKKbMeCEyY+BMHpLncPr1Xqpy21390LALVcC9lVNkiMN3vr332i9NNRhXgm/mK9s/VrQL0Uq3
KZanhSuTuDpS4sbWHNqzZz3v72IRTO7GACeDpETTh3BwlsjScIhNWmlz/ejtsc0lvW2gVbRW6HuR
+xBABixiaaLb7w+hKRxs/V1L9OE4G4V9JjmRvMeMtyHmXBijxdA+OMktGqsUHh77LsVJRRHtVKQc
yCr3PSeIvgogX+48lw0qFyX59lU7MSHSHD1yKnCqR0wIVyAHVE478Rg2pKzo910a+4sKdMJwLDfE
HkBxtuEFbUR0ErLcEq49n+N81o4WcSy0RaUIoRRUDPU0fZHC3yWIJThTc4pBRleLGVagUW8X1k18
vTE7gPWStniz5wn3JG2McYO/xPT8lePkVhZSyjAeEX6NMwLy8uY5mudfmrIaxE4liXGCMqq/ZIGr
LVFW+1S8S1FzSKE5zriT8QZptELBMwkvt7nB2bYfgOarpE0OtGbytq9SpzmMYpq22HurJCScrj2Z
iYfd1TS9SGctwG3Htuc8o4oCZMjFOWNLQmJ6blS7dozRx+TmysgC2lbteEsBFxkRIun9pX9XH+tj
Oeg2ZlQNLBCWdvaKfm23UEeIW6/Yw6RyQ32j9opNsj6Xg8LaPEr9bjuNyUOpVfTk1DZzr1UH497F
Nb6nXNb4oUgrfkqMGEvjLKT5Iq2encMIoYEDlTH73iZ2NByZcxx3V+zlmN4bOLDkklJhFhH8u+mT
NGK5d/2FT66XWnlLMSEcVJkzFOQZ2xDmb8ZVCAlOc8W4rj01TJ1brQbBgGMy6SN9VM0eu4zrrFQ+
clDDZ+npHNceUiYmSuMD81Ej120w1od5pqqZgbKjHB2HJ9aZ0bdvXFwzQX3vUQ1NlWuOl+gRk9I5
2rJdNkkNltljgTpk6dFqLPMmwY2eY5fhcV3WDVNyzP77NA+FTg7Vpwq1FsydUdBX3j7WRvgS/UiL
oxMb3kkf2rlal5XhoufOdlglDqrvlBJKNFucyEPSS9RVXeIi0wbcWnntZ0ffyfoThp3uvZXTMHM/
csxDdJ3vTW+CafKyZzeopt+Mw+1ffxghv/G9N1E3p/H7/3804SnDf//HY5z5JLzVZUkq//Gu/L//
Fn03lz/Vd/+ff9K//BpesP97JAr/yD//8i+I6Zmcn9R3N9+/e1X+8/dPvpvHz/x//cH/9v2P3+Vl
Ft//879/4gThyHv/pm7wX0YMDuP/1UxynLtkXvr/NJf84xf9czDx9X9Dk3M8Clkf0plvM7L8U89z
g38zGViQKZiqfRcm+P8ZTABRAoQhjs2v+fcf+nfaZPBvBiogCHG8HRDTETj+0yDyXw8mjxnnP0Bg
GXI8+E26ZfHn+QZy0OPH/8OEMpNmFjwnuYRhsGDkJE3AEaaku0lRvGeJni2oW9raZZKL2hVWN+49
L3M2eQNmZJxrcRy7ofwqHzmSMukzoHzFs5saS7cWNplDmbfG45k50prnKnnO86L7aafFwGrVUVju
1KX9PbAFqFbOAHhPAX94KTBDiDX8tAF8ISu9qJosRo1ZgB8ScXbzUA54KDgZpNcgru1fiR3En9jP
8KsNPvverLeLlt9Qi681fpRV7zrsc6ASr6om2elG729VWV48zIhgExnQ3kWW29+Qv5KoH1OYhSZW
AnMiEs6LqCvXbqrnm6X33CcUFLgxmblsOmDf7ylZnr2T6axv3PFnCARWcExOYqc7JolqEuMY/5TS
0xfHq8uDTrIKhM/YfvZVRUbNK+OVNaXXOV1QE23SEuzzgbhI+TcjNL5KSrGEXIAp/ow821IUubJJ
wWyVl590a2ZLVg4bKMc8EhP3XWqffVtdfX/SVq1Tqg/Ajhq+l4T+dnLfazUmH71WOJdsOVN9k3Tu
9ygl58zcuM+x+BBe/kvgxV1jGMNPBkzRTU020yrDGV8TBZl8d7M8gk01m6/V4nV/RyTDlCBfG3Ck
E3lT/sbLxQm1o/4LlNnZEVa3cShGRvM8do/8iFe085stFT40Z8Pjle74ZeeSxXKycWPTbUKAG/ey
nx1SQIiHuk6+GAJCfLDZulAx2bv2A4jhJp2LqC997cSIwnjCKgXC4VKvS/+bPBsDdPeEZaHZSd/5
owRm99bGq4GHaKVXlc1GNw4Qjmf4/+mvwNPfWKJkYKE0LkOAn/4OoYkkWmys8xxqkY2NFhKLYaqd
nvaQPAF7rNgqLTg3l9z8FCiuzCsx7D0cjVwCT5p0NbBeVkTrgNqjV4TgsvuVrSTZ4LJT0AzJ3uRm
yQVhV3OKkb/yX/Bi0tY+sD5x7eK+mGm1JXfBN6wlflymOpFJ7FmgUHPtGHSm2moOx1Ckp8w6jg5x
LZchSZ8tf2P5AZkfTTLkFVU6IF0457Gzn93RnH9hqEdoGqd9xoKICHu/jQnZ7p04kxdG+uy29FX8
BgasepfO3UnnOPI6mUNccoPnoSRi+aCOz8ylWXcT/MhGFGO7t+wCt6tW+QWfyIBo4pJmHFQVEu2v
10ZlgB1zSdghITEjxEOCFSteK2CBu8bvkytp9ClsMCmuDZkREUHgehJ6Kw7AePDcjIH1R/NYnWti
whponEzlkFftq/uYGOW69Qg4xn3rngPy+FsnJq1e8wiBgH52mjLAtCr11xqVbpVXbf8HYtqjjwWz
gGyJ6XuhCU1pUcGl02e5cwZvp8W0jgbJBXIgUQDSLriURUBC5lrW1Q/wP+qH8blz9UOXHkikJ/r4
Cs4UcAEZNdyUe77S6TwGzXsmy3DK/Pxa5u3vxOKvU3XAX8bs2VB8I5PBZIuA57OeDumMnVDVm7I8
LV78NI35BafyoVfexkrSN1hczqqtxvgyG+x38/QDm2mwhmXQrKpSvGUoFZZbHqRbf2spaF1siG5x
DqZl2ZVzG2W00awDyk+x6/6GQp8cccbldytb29Stcbt7UmMTn4dS186PbdZpCGiq0DqOCNKGulQ0
UbxQB1/pS7/mbuWKJwwAP+ssF7FpNHJDpoYYSY4z0mwjHFnXcRwosT369Q60Yr2WOofLZUp3uv6i
yT7bgYHHVW5mKOTLL6FrqEOyUFFb0UHbz84vPVPvLq652StFSM8kzjl6ZPxSR8e0i+yoQSSDa9H/
Ltr+96zhce95toSlk1xyn8UrG8AJwJ7dc7JL7lY1zzvF5hA1Jzk2tBZCTUAoACT/IrL+HXagOLG+
fJr0X1rzeCDGKuqleOAa5sOke1HcDBvD98+QKoFDaLxmAhdAhEBFfbAkbAdBgD9kK6CrXYhcykOF
q7YLig8T9AH3XLvpgFKALBSSkBwmGts3fvAJWB+IDjA2G2cPZa/AfjL8AruLwE4vA9LlxtdQPqSq
9V8Cb5bda9fJrdhTG6m4O0Y0BvXBlT99MPVv3B08CDN3vkwezpouH+uoyPu91ztw6voxSnQwz276
QNrZN47lISWu8WsTWK9eQGqgh3IXmg7hmXywvPdYH49Lz6LLyJL3dNSOD1ZhbKPeD3M7hHGrhkOh
xLjtRWuu+yZzXqtusnE32LRUdEbk26SXYi3mGCrnLfBQ1MNC/oKegSLMOw94LX5kHOCY/0r5+PDO
SYxvvwmIT5vZMtqATDvQJ/gzs9Yzdg+JBfSWz/a6BhiTsXlE+yBfnqDn9I0X+QgFZWCOpzrHgTmS
Wexm64iSLCPYjn8L0VLhN4btgF1vILi3mlI6kdOku9QkAS3TutJelocJguAWL3pEnZq9bhzjRxb+
3moQQVNBdNRzB5s/yw9zV3F+iCsjBIz51LYNjF1m9VWbt6/0S+wIlxAV61vvjJZiPrv45rdQBrAB
dJBRqLXVTwZP27WbG+R08DIghdWneCScmEiJtzWmdXqZdPHWWi1o0VRtXDGjJ4zk7lKPADB1Cxh7
NmJQMCb6fGvRqJU0PiZqsLwh9vPgWrhJCEZqC9V5OLh2tQkeIbNAAzpIWCYyNc2lLNTZYtBnZaNQ
SUe4zG5rkEUc7JlURBxNXb2FZIbWVSwANaX+LhzsT0SfyZX7nD+xnEwubyYTeCOW1pdYccBkhDtr
+FjXTcLxFFObjx9DS0K9kQIsY8AjfOowG8RyVy8aByaXGKwuURQARnJ4Zr3ToiCxE+aYWm5TOy43
jXGN0WE2ikPhxgvifVlksDR7nsZlG3DCXHAd9/pzp01gGQsqBQ3jYiZEGIy6DU64MBizCv2d7s6S
HTTtWZ2hl7sRUMIGwtp8TlymJpAfD9CcT8bQjwn5eiPDwgjoZyW84YX2U7GuxupjYNrf47F24I+R
h0xN/PvKPiJcpsQXPYg0JpsT8jAxrGyITGGN8PmeIOLjae7euGd2CIQhYTAzNGiP/s51R24zSAU7
x87j0J3RedPM/KtAF91ZTjz1Bt82UM3epmfCMgI/5/3Lw9fjJK89M5DiVWYdtlpwmdiFC74j/Wk0
ZTxplcmbbKjPsmz3uC5WIwC/FZGef4w9JRV05Hr1qmSbN/nDFpD2XksrRHpFCWUa7MxFfVTS9I8E
ELsNKoC5tTis/hlpKNuqwTW2ddkAKTWFO+xcs+HALvTlozdx6xBojKMssSBJSH0+sRGsGIq5rBa/
Nl6D1v1ExOuj1pHERIzMY4Ks8bXgreMS0RL5rHexRRgBEPG1HbrfTltxpBckPT7YTDyCYDGQM7sQ
N/xS0y53WcEF2V4a7bPnzacsm7WNPeTtc5XZIOCoPPtSkANpl3Dqk1bQy0DMgcP+lAB7htSyasue
ynOwhvVKtuY30f9Y4LXu+oPjNod5MH7g13wa4G7DViTHHrYSOveHkzXxjeZxsSEb4UVVYDW70vmx
Rt4aJPJvvj+/y0TH59RWNlG15q16nE0IC6QrcmySlZUctqVt/k37ahck03JmSIyoWNl4UM3XCS4W
aAfuEdHY2PROAD6VbnmEYyyHGNndseZxU1nfKcgs8FP9DgRxhzCo2TcsFDigbkNgpZAJQfFKqlKe
8kLaREq4/p357mfWC6BieYblxf/Eh6//CTKkdE99EWs3buUjRt8W89uS938xlN37xLoYBGO51o3p
Rg6pXgUPn10uuix0oVitcB2TNZsJrK/GwpzYGjose5librBNlmtSE4s2JH18ThJYu9xjtofbi1IG
fO+iRmPbju1PjKJYGvW5WvDK+/hrkqJjUuN9nmCUC6lFV48/A35kyeZ3VPH4y4p9bV2moB45NxK1
azJIn5mjfjJPxS+Ec427M9Tjl5UJdumBP15MoZvgogy3xDMem6cUeIeA74QYOLcP9xCv+1/prNqI
hKT1mTlUiCH4UsyaM74MQnsS7LvgXBTbpisDYhaQ7C3x4wpt1eN7WhUOH0Fhlm8pqd2oGCjtZHX4
G14JToP4wZthR9/gGHx0hcQhYXtHW7H/wkHuR3OKrcPgaBLSu56ta5Fv5VyUO1+Zw+lR4wApPl9z
1ym4hNQaYPYWYQI3IsbXuKpjRU4g6z8lwt6qNlRIKxppD/aJ7CJfl8wY19KySCirftTPWHkuZZPt
52LsI6GB2ocVjyaOHm3CyM4LQIqJRyLK6dL+LAJ1Nstli5gIH3aEnA/5r156RDlHc4lSxEVwsOkq
FKNlw+jInzFDE4Omyp1z30h8pJr/VkB4YVn09VcRd8/s5Ldea/GyJvGY8EuDhK0vuV77kuUwS8h0
qJ1mzuum2Ltaec5qQUrJNf+M0Kw3Tmq8p52/s9LhwhF1eYAWv7sKDgOxFE/iwisUi4AaqgclbGES
GPNmNNBDCg93fdOAAOYI2oaq7iDpFP0G0TJdp+3iHDH4TWtaDjA8mrq/dTC1lbO4Ng8kBt/NZ+Gy
QKH4eqd8G1PhUu1rtzrqQNlX4+JMhzjVHCxUevzumLq2GoipY3qhEI8EMTv7QUrrNs0AcWiO9Q+W
pFiLwTk45w/KO4jtNpLx/NR71vhFBw7EFlJY4UTY9zkAA8JD9XFGcBM1Z1ukXZbYwphQD6r4OQgE
yc2YCOGG7dVwmlpTvFQSbLs+d2kH22PMtgia6d2MwSsX2LS3nCabaAyKeu+X9rgrcFSEajDgsfn5
qD77dIFMQEpFF8UffKtOHPaJzb1reOOjxnB4Ft3iHxPQsHuHRm4BuGVrpil1Dsopj4Bs3y1nuIFu
m9elmo1zZQzdc0scfLBShl7u4RWxGw4cEw3QG7DGAaCS9jCoZCS07Sz7YmoEAfNmWDdK5lt98qF4
jkb2Fs+cuE2gXZFy9eHBqoJmL2BAeZP1kVi8VVuaOVcMAZxcjdR8hxHNuNmCi2XNH2DvzuqPKcbm
x8qWOCA8zEIdPNC0HMgzgyO7oraw15qtMlRMtkJL4H9i3E3s0oy0pfLf5nZ+TycGtbJ0m93IJAbD
lJs7UNrHJHjTVMJ8aWZ5lGZRR2za9fXc2StK+ZqzuXBn6oZ70ClKDuspzznya9xPg6chdLl4Nnio
+V1r8lqty7NKvgbX4mVE9nDTKL/ek2FKQuGxJTEKBCIlbAxosIkSn/w2K8x5rxvBGUedANE9odgB
O+fnupznZR5ERgzl1J/t+tRgg+7TZNgSftE5dSh99WBHRcssTiavG1wBkA7tyuRpElwaF2Iu5St/
pxLEQM0yd6MnDFKo8Aeth8CQKYXf2snOSHifCKZPMQUnqiy2epG8eCJP31BKitBoNQMDaUU71ZKZ
T7TO3FDDKCMdUP0hyWLfBgaymjXTCZsp1b4aQ8sjYhavHo6TFdR6a4OjYZvk+LQrd7vMRhAy0WN2
tItjRR/sOqCrY2skybMxmNeqmc60TKUb1RuoHex2hOHoR+H6b23PnnLKOBZbySmGHY5bIgsz4d88
zwW8ON3zad7z5r8o2W+m3t1CjwmFae96lxvZhBqPZ35tLwWK1/gChzdPV547tVvD1O9ey7rfGdmA
uXVOkRYvCm5xgq09vnRSPMkpaJP0D7oyq0MppnyblVnyO0nVHI494WpWK8mWqC8zmayYLFy6Ccrl
bvSJ9gcucnpeZgzE/MMBCQx2f6y9GexHv0XDewfgyQGkHx5u2F/r1rLSbVx8VVON5YGsVdKjiy3D
Fg6Ps+lU+abyYcdCpv62U1xeY5y060Yrk21Z29taavVLBjhxPeU+wnPhZpssULxFTEteJmeiLiKz
jKjyphdRsaNEvx3e+Ss2+8ayf7Hj5avDgRPSOFCS5GrqCLSIuzU7P/0GYX+ncIBA4sQLzBu07eM7
ErYsDEhYs1CQy/BCppa7puM4UCjqQzDpjGzmWG0KeHzbdK6vFp83GyqwYYS/6bHv0VuNICrq7otN
TEoEhPy75chhEzyoTk5tsAaGVf3R8jhc8bR5cTp7j2/znnviqRxw0C+z11JBxKeMhvNOMu6mxexq
hoye8XS04qib9DFUo13dVZWZ9ww8OKcZWPAjxT8iOSuu31VpaXcVp+bRw+71hNH2gKwcgKqa9+NC
RHkEXADvoVvnJNCJ22jsvCqMc8Zw6Aa5cbitX7Uk9f6KEfuMlZTs+SyWrbYKTq4+dtexZmpf6m4n
NPFXQcSpGxUZjfK2S8z70wxo8V3QUKvsg/3xa21NPzziixUnrPbS1Jhh0WRHYXcn1I+HJUBMTzVO
4FWWkNVNRw8VjhmoXWfsUeAhB9POKZTcaeyCs6CTnDDn8dZWzXHocxlOyVhxkhjlPqhEA4zlUBXZ
gZzxgCCswboPHt5IoD2hw8MeMjPLpgK6nG/Ra+Jg0QenEFJY+UGrarupnGnPSKutbdSBA3/D4RJz
enZ6ttWdGT+OQiPyZrkknFSaeylJLQKP0pjQ2/FVi4U6wgA74NIrjg3K64VBsWe9jLt6ZI2YOuYQ
BsHkvfQdlw3g7lNRAIvtF39HQuJjGekGQpeM4ta5tIE9oJ4vx7kw/6SevKH5/wRMuVO2BBs63w4t
Cg0yKmsMl/XzTx0bTz2lLJKVZqCLdO3IeNtWCUGS/sdWXhDGGt9XzutATXr9Lm3z2izUTcyBzLY6
VtNNXjCLDaZc6T0sI7zW5RVxugz71qJx2UfFMOe7RNV33RFAWm4wsc+S3LZw6GXOdPvsjrEezQlB
mUXyeLLBDW6atjuRjbAjp6CMKqNdj8AtRtc2RkmntNyLm4WmHr7tvFSzbTPqFNVQXt4I/Hv0W+SQ
tWLE7NJjd+4yhz67viZuSapZmweIBwZOCiyqy466LR6LLk4yef3YeoHFSCr1jPR+iRk1JzjwDOKV
QoMpd6pomkjE/aH2QOl6E5u7gieTrkAYXFODmgmD5P6WjiKMxw3lUnZi3bS2q46BCpatm7EBofZi
kzEXQ3CbNvhKloNtMIiharhbDBFNKDtKNCyYq4G254zKlsWZv2sr/7Y618fHUTzxviz3lUgi0QAN
Lb12R5RnPVpvfmrqP+zV8Oe1frHh8Jd9+0r7HTMGrbrWsPcdrkecr4AR+4GJociisQQ25yQisvKW
3jJjpuFnKKNBePspv+aetwO/dPJdKCUOO3YpSWJrCTwN2mvIJ6V5ElIvce6Wsr7yFE9Q23SKivDn
nxyWfzujTjI9CuauZ+n0C14B2W+WOFyGk/UqOMGvCCkc3QZaQQk2hZ4idAgpW1yo5qdbWnSwIKjx
bX0eXJ/Q27NRp6TmcvLZqZR3+iCJvGUYEMkUhbHfdWvaRXpyRHWUNiMjlcrjP5Wc3c0shgkAPBea
aZhyR90cT7lx6t7UVJbsxUa7fabGQ70goZ5Erq6mzLxvjpd3oC7GWckxq+iukSQ+cPPkfzLT2TeM
TtNDzZyb5FQnbkzGoXE3TJowuWJn4SE11UAn6BCP4odU0Faldh+S9oZf89MuZ2rm8qpi2T/sUAqa
1dDazyLujqwnFx6feIQwDNarxnP+aLZ+8WJ4D8aJmAO2cF/bTy3hk1VXIwAh/Aeck6a/IgWbEk/L
L5PW3Ygw453lLM8CxQ4XpIlF9fkdD1u/FVV1C8pmZ0FpjUfLW/skzIDTWbugeM1yEbIZu/NM1NZ9
Ow/rHiNjbXLvTPlUrgtjGDamL78yP5ac9azizXFtDqwDvAxwWTq2VN6PFa2V+TqGpIDEi+ui1fIb
ZCkVCm14xt7TriyVbASJqmlodlTkEoMMhuvMGYijr7luymJcLzkVQU6yfPqMbYek/DRkB68AHzL5
y2lEPNEFMeVCizSt0uiSc8i+Z+e2noKdPSIm2FqDGYFlGWYLNfj7gvqFECr9JdOHLmomm/8/lTFe
hgDXG0MUpAx9WzntBUzDu66zuDPwYuGb8V9Ug/442y4VLXk2P2W9W0RZFVP8F3TOIV0AvRAKe9PB
Z29SXmjrwhq2jXcDRHUYGqAmKL6Yt+kx7FnvPVooSBYpers6ozpDuLwI37wWir12OtDoxYFIUBBj
9yoORxx9q1Sn8WK0QMUJ+lIBL9MzYLKiWtKFTYJmQfLFIfgc41QMyRgcCLBxswMFZMWYhYVtnDnd
r7q4IfHPGYbnjSJuAQ3yZNXWTwXybqVPTChljSbiBttYNZjtwM+me8t0SkYg1fZbSClpRISRArnM
G83tAxWyC7rJ2Ncxgw7yEzGNmaGebhv8+jeZCy308bm/IsAek8LcuvDSey+/8crc9aSQuUiAtDSK
8BjrEg+2Vhb03P6zpkecRfjr2vWmqnXx23SU+ewk1a9BLOPNwScrwsr24YNTvJesZWI4URYQKGsh
MtBuORvxioCI/0T9zjU1PfPh05eEhm3zFuOL/+hczu89PRpHX6ve2NjiWDfYCqealx2tLE3Rnsgm
Dkt6x/1G6NaN/5iafQFWG471Lz7ZdYC3bXTqdJOPQ8WX8Mh0UJXAq2004aV6cLFU5eyYNE9L+5AE
1EFzHXSgCpNMD/wWifQq4vI+ky+6twocHVYacBRT1BQsIUoHwwHBSD3//eiS0MvhVi7TlS4EqhKU
nFpAs8mnsv4ot0VWfvB6V1ZA+6z8dOwLIITVgFEPFskT5SzrJs+tQ9UFyy4wQLKn7XD2aaQQ2QFc
N0b7/uzk4jipalPNngyx+CR3CNNfvtGOZ23KC9AXfMnF/EVrCj4gSE4d59Ol6XgiqfEWxw/4HHhF
nH9kAKmnHZv3xN3V8xAZCTAyfO546M3fcQA1BvT6nv7bhpHPGCkO5NuA/FBzzjPYAAYDAoUOT6qw
tX1QNG1UWzzGEgsCPK4DmqjGO250omr2BZPdR2Xb7LFx0nSiOGSSjN/S3PMRzrEdq2BlL9aBGhI+
rTm2jp2FyNG0V/xqTfSPVSulUmwrA+cGzwy5iQTCpibGFXqmqwN4bXm0BnBCqsxXb3M9BiEtWxBP
q7h+G/VMEiWhZdc0qIVy5HlSj1ac8nN0rCchoYznba0d6XJHmyp8TvZ9xx82QH0Cq3WQC8tEr+06
ULU1A6fH4ZVs9RoQ/A6BQW78ruHA3Tbe2TMqc6PrvW+svJog7Uorl6+6SLuw75KO+rN5fCFGWmGp
6UDzwSeD8xRMIyTnrrXeiangpJjdIYkSw9TOdJ6hRpQOLUFrkrV8aMrPq985If/3CSgu79rGvXQ2
Jo8oM1oupEp7s8vMe5pj2kXynpUiaGOO1hN5UdJSprzUjkzpena1WzCY/e8y95xr10zBVzzkFHct
00gt0eLq23jxkSzmVlHtJ4qGr6tNqz3iI1EIL7WOfRYDV6+n2H7pB6eJjGHy0H5hWXrEBNeVUy6I
JLMbwQUrvmwXAqAVw41ZtWZfR7Q2+xxLg3SMQCSPF/Vo8dK57LaGlbnXUtTWr8R86Lb6KC6eYzPZ
EK/8nKbsNFnG8MnStljPcbotkYcqneDyZFycps3BB+YCejntc7ox67dlkGorDavZwIxhrCmBJCZa
Rbu9SSqlKJZonnHVOe3s3C1fGV/YBfWNUTcg8+Z4ZtjrI9+t2PZzuD3FpfseOPINx4CJjBpv7Wxs
t6092H9ho+09/awH03m2gQhJz8g/cpBDqN83hxa0Wpveh0dKbXJSL5oEQz/BoofA6t7xmsIp5T/F
Sg6l/kOmKLnWectfcpjAjHdDcZl1+qTKIGBJOuG22cYAeU61/toLIFJhTxIqW7VZvsa09SjyIutM
bBkTLYhaGv+Al9iVy0mkxAadG/NRN/1kjTIU3JrkQeXn1WVpgJ0bmjQ8s0fzxbv1ZdNds+bsjz/G
xGjAiyAEll9+ZCbH2WEaRs5xvQSTlVtP/sy+IesI1WQy36ksGdjOaQ8PsO3uWdf7G6wOYPBx6Rsv
aVPifu0EX/QDjoZQmPU5apyffadtL69zbxhyNwpAnyDccxY3/xyrnbAvU5simWnAFSLQDhz7c6i8
tVc51e4B6g3TBSy6S2L1kSrkPKxTODZKhDCve3jcyfYfsKZp+4HE8TvBIrWB9o9MTXj9UFCT9IQN
dKFHo9LmSzdxh6MG1I+dMezrnok5WejqyWbOOCslOwhjrjLrz6QQFRDLdjgCRl+2wszKqKwtaJqC
Nh6/n/X3ZXG+eC19eFawb7PRObF94DVPn5n7Z6Zk9NiVBJIHFjRnlntkq7iZT9qUOGc1tNNzwzqa
jzfQ2DTYxqs2mi1FzHE7nAYlgLHOc78zaG23OA8QQa/q7pgsiqdNTUDpLCyPOuE4Vl+5TItnx1Xq
12S2DlFGoeZlzXKTfb05LvFARUnsvRD5G3eZ6rId66o8pFb2Xpdj90Rgwji23Pj7yZgxRPNYPtKa
2p2CzMZs5ECE2oIMn86FXmtfQLPoFihU8lfPfH2XPQiBRHAni9evhIBBmnK616nZhnQ8V8Om7Kf4
mtq1ua20Ammi8Evalmi+WrCLcNAqr0bGJy/F2WR43nC49t4GnMNMgV62HwsWNJUbC8jWFCFIF7+L
7bXG82xU6d6RlUSi4nxD++AirjWLkx0UwAVf2DCCmbKSPwT12FnQxwZeYBR7J7fLd/x34MdkF/A1
O1+9Rv+7I1pxpnK3Oxqalb5SDzV6oU96lkEsvWLMIoCJ/6dB6/SSYV8n9B97qhYvBjbLc9OAL0ia
M6Y1Pm+DXvuY1qTbQuD+d9J0zY8upIHdzimrndWa6kz6cWHRoKfDr6ynP3hNKKBYG0bKSrlWP6kz
q0tcLvqGJe60yTsMc07l5nfTphjFojb5OpEJfhpKh6OkBKy0y5XBeT8Zi/jJHHkU9ZQ+hnpeGyfu
r548t+6tioWd10xsZG8paQny8iWfWE+t8LkJkt+gnuczQUVsYexIVp3bZXs97ZZtJq2OzspabU3n
UVVH+R8DIe1s6RDz9y77PGw1b3oSWTy8aW1WkZmYiyMnO/ev446djk6U2TmIi8p4xSWQs3WsbOea
+u4t9fp3Cj7gveO2DUs3JQjX+MEuVYZ/19mWdZGmm8U1XYLhTLX08iErheQLjeJ3QNYBqdACT1Xg
o/CMRYY9BblPnZuD/S26Cj5p47IK6xKSXi77P/KGp4pzxaohT0eqq6FfzCnSm/W/mDuTJbeVLNv+
S40vytA53DGoCQmS0fehbgKTIiT0fY+vfwu6aa9ERBTDbtak0iyvpaUy5QDocLifs/faKiWMB1zp
2eyjOnci9NmwusfDEGQxOeA5HYS5kDdG2kSXqWihlVd+u4sbazvyedh23RReNYZiXkF52oL8Ty6M
lB4bwAA7uK2icvgWCILl7KmqyAJvWvcHim3/MQvM+nkI+hT7ZuW+BJEQv5I07e9Ha/JvGzGCzqLz
lZ7RUcB/wWx3z6j9L5shpdL7mkuOMLKX6WsGr/+TRoNuF2qLmtAlM1sLQR+7MLa1JJXf424kB5UD
Dalm5LZ6ZDOOV5ZBVig5ilRIRVreThZu4Sar+e+AG+4HjbXeNTQwYaKP9E0MVwDY4OgYJipclFac
aUt1HWHdOCtMAG+B1be/ctuw95NesJoU1OhYArkECRrjjAio6LbrR8cDvd8Aeof+3BkI90Bw6Lcc
XsPoTKMKhYPH7OQDloPeA4MHNbeFErPLJ7ZyUUFFsccJXl70xNJRBG0sqM9z0b62+GoskAOsaKVN
z7OnCn4+aw6JrwHyvDHQ6i2dhBl/gxAXTlq2+3asg/OJMDVCZ3xy+apO9DTrWnunDaX+xS/daUfX
jNZbc2+RyICQwt9ozB6P4LP7Sj2Cow5uRRLPT5NDVGgTDmm4bYW96PBAS0KZXljtuUFgQ5Pt2hI1
nq1Rm48MLL8FTIlLox/CuzyCqOMS/Lgh5gaEJdjGsySt8dUbowguM0Fpnnay5iGGC7y8K4bPkTk6
JCzj/6K5h+IJ9s+rFTvqfppk9kJGPMBkmS5LrU0hpSHtLhaDScEuU4Dx6qLGXZH/moYur6AP5oSH
hqlbvJASCkOB9qxnOwB0cYGkXxpAAXeT6KofHP5RyiAnDErSSKOXYnC2hYUmijyf+JfRFhnuk366
niqAfpuClPR7iTRwmVOEWBpp79zE/l0TBQP1WKt8dIPFCEt3WH+OaSrz07Sa+0RXD21tqWc78GW4
whxf6Bu+l9HPzDIb9u6GmB8jFJtbvL/ja0lE59aQsf6D2m/4QOuHwvBc4AVqC+1z1LHYpv4UIi5J
e5SmDXtNZTk3SRbQDgDz+VMfTPM5yIZuH1SpuiLGjk0F4YWXAnXBmd40dNAKEix6nabOYqSxHdrg
EQWVuEjuNe7wAl2GSeAR+B9DU/NDoJHo01kjXv6gJZzarbPSM6GdeOShdFi6MYQZmT/uBhRrQCXC
lonbjzafFa3mDBTfjyOIJcynD1PEJhiZUMwtI63z5mgxYdloxS8HOCkUvmV553P83dRtajRebnVU
RZkhmNljs3s08ZATh4gx8F5pNM6aeuqeNbN1nu2oTQhRx7WekkJALWEsCfubcvB/KRVYQg7zl85m
64m7DxxP2XSHnKRTPguV+1yT+PKq+eyC/Wo6YAc3dhDVWy/oxuaS/R3yfq3BCeRolIU4JYQPegJT
GCANJXcZ8bCgoyNRVOIL2qXgisNI8WBAkqH0GS8bTujioP9H9z5QCXagOop2w5LsEKRF+qC31TfV
ILWdZrZ1MtDSHS+/uy18iJouSOGreDbkY2Evrc1aXxr5DZCArY0GnrNUDL4zHeIvQePgzi7qa84p
8ZUoNedrT8grcRxt9BOB1wi+kq3S+TTK6TGuDQ0lMYbDxT4WhndxjuYJoYB2laZ+SqHcauKzCPDp
TdEjZtkId84QGzhQjjcN5TB2zI351QaB9hIS3rSxiKz5oU0j5bqWY1SYRv5eKURGNq8aYF2Tkial
3iH4YlUookSusmtVqPo88qGQbSZphWciDazmzNWoxo8c9zZDBhaHEZzbqjBST4HpRKo16Yv5TelI
2vDnFdhInod5LL8R+ykepBvWl06DGDhLxISa1TTUps3Zdo1g5p+MkjKTFhm0C/hTjAKum97GftrQ
Oq9poigK108pfZyRBo0h+4tuyHKT+llrec0wZjtCThDsVUGQH6yopa6JYIEmSzwY6TPOuq9y5sC8
n10xfkUWS1mnIK/0ehY0YLe5mSkvKSbjLJOgEbaFE4orJrv7STRjdzdmpcHNc9bcaEXGOUS1GF0D
J1Yokv1O7Vqzti/63mmefW79EkNMt8GB2n6hmJyg7uoQGltoNL28At7c4Fd5tKIEyDLshe3YYXiX
lSRRYsgeldnemkLzL7uByPJR+fOllHr2uZyFvw3bgn9ICoWAXCVkZI6dHFYTZGx5+b0Dp1Bs20kt
PXwzPqt10eyMMYr3RY46K6Hu85QKO9x2ggBqH9ucN2q+uDUAXpzniIYvp4i/egonc9/NqLHDRvrb
WYacDWdErJjhSHZ5CthIX5YGcPqsscxn2y1tDBRadheoyr/qSrd4nCqRvRY9biRAt310bQuDVm+D
gmiHbRdKeoMpexPOAbElSJRuCSafkHjwxXB0Ie5jw+62VPL1b3Ez9Fe2nfERnEg1ItIh2DLHs9uF
anJX1WP82YqDdt8grrly8yy6HdhbXNC+p+ps1rCOLE5sfDvoqgdKj3YUCNQuT4S8dQc5evFkBk8V
G6vPZUkFe7Ic/6oPymkfV456TSMRf7XRHC+JzT3xFnW0dWYr5wBlk32Q4jkC55o5N9bUyG9ODbFt
tBNSIqspgpuAUTA8U7EMn6MAaBOVWurC2oBCdxJkpNN1sM6pCPtfdTdO7wMLjldZx9GX2UkyLydt
5EdQWQWiBru9jLVBnjX5Iray52CitNzrm06jkKhHXLgmtPglQ676JFTaXfWlUV9MhVVCjZ3ZBVh8
DbVRw2Mj4fXg4xiRyucliUNT+xOORXw52F38MvQkgo1JjQjIFmQ9sGEBPMbuCgT6DE4QhhCavB9Z
bZEkbpsGvgBoULB3suG7kbrRax0lD2wAx7NmIEc2oyXxgigd/GgXJ+d+RDYe0j7eU76ySq82rduH
31VV9IfQZSFzG1XsKdG1F4py0pbllA61j6GgWZhtpF33+8QZCeLBpfKNrXz400XV+Gyifg0PGpii
C+imfKDcik7D4klyEfRlwVMQD/Tvcau7Z5YcbW+SjGjhvqcxOIwHDunF9WhithkxfnNoxZR+8Mn5
5DgkzrUpqU2+VjM8cH+Qj0YV08PDahZYg/G9Aa75CUxLezZ2hkXYTRQ+GRF58UjpBWXKZDFKFyGK
M2hAPNDOHu8WqTcvfE/0FNshSJSRIK8wZ/YewH4MnB/8CxZ6kz666d9GiB9/aaqiSgIknYQJbcBo
VFVEY7Bpm9tpi887fI1ETmpj0au9iRSafoybnxlxAECNV4jNtuuMFxUvKLugLkvO6+WMRWFluhB1
1b/4ruk/B6Eg98J26diNUlWvtT3LvQhRqJljzcPQJ+NhTkdqJeZSD67H+vavAja3BPbiHlori28H
2VvDFi8LIQdUU59kF6ebkNL3GbXzVzM0rIw4E+FTXyGAgHRz6DWAiNxwN2t9dmbGusYdIktB/1f5
FaGeunlvqZA/E0ZkPztVl35h/6K2la5q7y961m5d6GFw1vlufZaVVvsrJpznAV0zC2VWEKhCSx+p
iTF0O1M3EGp10Lm7asy3VFW0Q47p97xBpu2VjVlQ25p/1rT3YTvnyDWHbKCd0+UOu0FlWLRV7Sx9
6uiDpruEbgQuwZwOcdbapBpUtH3MDYF05pUuuvRswpl/VQ/LOTpJhos0IN4ybi0AKwBmWB3kGH2e
JdFOONlHOlZsi+7ZSVwroph+RG4y7rM0qneTpoVPUYsoeVdKOu2jhZwxtqruivgcTHqIyLw+5wVp
yAR7zEbti5Oyk2zr1LyQrh5eFFHdPJMNN+LYyAAYYBW6yGsC5KXeki0eT+H9X1bbcya3JQy22Ui2
VqW5+1JIouMcKlZRicY3Np75PtGNbxebQwsxk5BwMXPa0Kr2JQh8gFykKsYQ4LN5gvrADJPSrL+x
OuQ7ji7zHu+v5XVTZpabv2wYQhgVLRdbTFfu+XYZ9xYdyysTQst1CCnqM6r/8jlAKOP9FSG+GQt9
cA6giWMi6fGYpw0H479a8D+KPLjwbESSdxf76I+BJIFrtuPhEHGQOXQ4izb/3LV8Hb1gXyp+tWtP
8pGN+bb8mT+29c+f7fX3cv2//D/oXnbgkPzPQJXdS/f9taj/JKos/4e/jcuwcv/TWNiwhlgjVTRo
K7ruGlIXONxNcp8xDf+LqQKkmHcHRDAHdrBrLnhgPtdt+F//oYn/1A1qsb+pxguG5R/4lg1Sp/9w
LQtDsU0C9kMLx4TRIsWKqwI5oAvB+mk7GkR4YZMnC/hgnf3KhU1Am3uOVKxLv+f5pxTMk8SphdKi
RVdWad0BneshZD+uI9L74/G9g9Q9prwsV+XipEYfhs1b2mw+jr3UaUGWJB5kd9fpqqRun+Sw4qn8
NCHnt4jUob8n7hFn5k+ujHrzGOA6W3Cflyfh8FMYxwP6HNN7LOJAp+a0wfLr5CK7AV/p+JiZeP82
gWXTt0LYJDmR6VgccLrk2mNjxLPuIekEFDByfr3p5inCGx34JEzrnUCoPeiNdm9UYfu5SkaUYnkS
w6axHJ3NMthP80uJ7o4OVB/OnwEziG9aJ8fggP8VwQexVIi6gbvO6BJMMdeANCO488udOLsmRVMJ
x98W4QG6PcCF0q0jxM3V8mumYPTIcp7N9sFvDAlef0JKXo5GT/t4VsGBBQG2dKp1qb1P+b7swyzA
FluUlnNB4A9ZC1ElSD2iyxd/DkRmUde1kQF5ebxEWqX90H2tbM6Ym7ih31RCzgI+YZgE34RUhguC
wewaXCXAL1Bwrt+2W2BRFbm9wNv1bdwXebu3QyjdHF4m1A9+RWHaxXdKsFpQIn4gI1ICZ7CaIvFo
5CxhLwrngGPSCtvYVgzgataIrtn0SmbtLqjdwd/kCMHZzWuawPynp+KZvKJ6whWknE8jojYbNupA
RyTQy/iG+hq7xdOzF97A8TuFQ9k1gBHoAKocWOPHk0nDP5WO2WTt7Mhqzh3gQTdAI/FpFpphU6BO
x/K8BbcN+SbtTOIceiANH1zD2wltGAodhr6AmnRkb8fX0JhBqVLDQfxey0UDHrVNCj+M9sPFjHmE
mcKOCVnMqFfjho2N2+xPPwTDOn4KQpJ5pQx+H0DSLGJidQVzM+F4mxN9N0QD5hfcpHdx2JB80GX1
VQfX5txNoRPjzHC3sx+pK7RKBFj52dIggoUY9q3cnr6mhcT9N7/7/PW//kMIKQxWE67IpQxp0A08
fihSc0ri5+MFnIIy07Xr7hbiaP38b4ziuMCfXFPSwlmu4g8QBJoRM8YHbGCCHnMOj3m6S2lK7E6P
YhwDupebsRyDaYaUybFcXS7P/49hKihSfuFzM2WRKHrQSjygdAe9AEGzm5UNCdX9wtKMVdEOmm1L
7sEHq/Rqjr25gtWNQvHW53hEzDyMeNDtHFVJg1otBnNXOJXcYkNDRA0C8vb0ra/erzfjrr5Z/hQX
dkSAhdeH1Arn0gFWUdnfqrACooPlodyXsFpfp5xzxzbTi+nu9Pirr9Pv8U2laAA5VLd50Y+fvEYT
sAxsTfeY1AFq6WVTHYoOmEaTXkhOyz9Oj2csX5/jectPbJsu7FyDKaVWUQERTCGwu+gzTDoLO02F
0mv00nwOU9SOphzjc5Em7j0l6v5mNsT4kwBt+Uh1amw/WFbevkGWy4FA0m2CC+ZYqzeo0FmcJ+oW
eJ8AXvKOmQ92NSX3p294uZ/V/fKGLrQXHq9BUsPxAx5Ugcqg7A0Pzmz81LrTfJ4naIQFrajNVDDD
EWyk/vXpUd/emw3XzgQKo2xLZ+t1PGpH6l+SlkxnAfgdvVzH8b5HiXN6lGVyHt+brQueECp3g3/a
q60NFihiXjMffSPcuf0IlOVAwXIJ+4nTr6eHejtP4e252M34EOlIclabGmQn7LEUSWJzCPITrFTx
CSc02ZqlZu/Qx8dXp8d779akCXuDEGMaJebqAZJkK/K8V7pXRKiYECyk7CopHXRjFn4w1IoDSCKB
w6Jnurqt/95Y26uvSyidusTX4uzaqkEBHhi4CTeiFMUPmnfQ6iBYQYqnK9gjYYtxWJk4s3NvCqpy
uspkiWeqxcN3NwQt5bekbFFqj5EkwSwgKeKfhTcsV8vO2rFMhInSpPyy2hF0QWvLuojNXZT6BHK3
U+ElpDHudYvq0ekfwVx9F/4eCxgRKEZ29PzjeBobIG7B7U2Egzmd/o1Kc0wkli+a5zrvXCzhU079
EV5sah0i+hzBNgmUfUEHBzIAbGPIPvCPk5Gc29n9ntFjUXs78VULP8hCodSkYGXhzJq2B7+byDDf
mFLj/PRNrGbScg9sm2wHEQCPi7PA8T0kiTsagrbcjg6fujJTS13MZj1dyj7pHk4PtVprlqFYzdjb
o/VylKmv1ta8CuEmUr4EpBAaB/IO5nsx+w0by7imTpxD6SX2vftghTOXX/yPZeD3sJawlg83mEg2
Ysd3iJFMZypmFtqSqHmIqevk26Sutb2BcnXetbVBwKCU9ohmfaSd2mYUFrexH7bjJrGa3MGWU6MA
svzZARIdz8Wh66LoIGp6ENu+caOc5oqZEpEcpDI/KIE41VNtjwgEZYcavNOPcbV4/r4fx8A0pLN+
WnI5yP65G8kVTdpB55RC4luLArd0PUl15YNRlhVk/dQcIqsdBfCLBW311vslZIByJMKaoPT0yunp
ghVOjC8hImLjwvKzap+IYb7KO5tGJh+mDz4R74zv8iYblmMLS9lqtfOgLw8HKRasnkF+VZOqhxeN
YPXqpnJoj3bIrHMlP9lW+XL66a5W8uXpuohDeKlhASnlrt4HRJVmlA+6WPJregykBHPqZTpsnb6K
qDRJ+Y+fs2KxWqhqLCEG+LTjXzOzKxDxWmEuUeGokQorfcSem58nHKOzjR2F1s7VSOq1XdQ3MqKx
98Eqtt7ycMcc/Xk3bE4PSklzdcc+fdPIxMG3y8LBBzWQqRoF8NTSdXdbAuIKml1UIRwDUGuROFZM
Sm+E/NWx+vy5ihwxbE//BG8nuOL0wJSjCsDDsVYftzpki6bVlr3jT8VWVfkvi5jmDwb5fVv/PcHZ
5EG3oxJD6o5BS0eI1W1jLaIZWbqoj5LYnwHPO+KlbKC10kzMpb3PWNzvSEAiwYYkCWV6TWIr8wCP
OfzlUCr9Ch0PZbnsRjSuhHy7HOeR8lwunYRmD/gM6L3hwCbZ2uGMHAvVZnYWJCqmVV5gbEHsTgtr
f/rRGcfP7vddORCDlXSsZeNjr6YTOoOiBHdr7vo02zeByUY2doaN0WXOy0wCzoKmSLVvCAElaNu+
6g4t7iIX70A07hrgqiRW5uLeViTEn7604w8NV7aQBF2KLcvF2QSiHk90F0CQopWB4ExGkAZatah7
KeHcK0T2n/7hWLah8IzZkjqbZJe0egpdN1SNhDa6tFI6r1akGXTtXG1HqY8fvD5vbms5LDi6ySGc
djJ/6eq2QrulN99B0WmFdZWMME2o3PQHIVN5d/quVud8HuEyFhVMokNBP8ul8Pnnyp+CUNDnkrH0
vLyZuSoWpK7fdpkhX1yLgpeyqCEV/dzt9Q4ge+jQ/aEZpeOMict9lQT2B+fDt3fP9p2POl/W5dT0
u9j3x8nYRElqGY3k7jV72jdGiy3HGZxzVU/9P37Qx0OtVgVp07LJU4aKwoKmBFUNQkFSFsp2Dj5Y
G443KstzpkBpsC5w1Fc2wtnj52wiWCciWDnenOv9HQTG6VOB9uKBACl135M27CWIZD/44L19dZdR
+eIyc3UDjs7yrP94lvUEuBaxn2TnTJsv0WPC10c7Pic5YoH++mphimCLRaC5c6ImvGJNJ9/VierX
3qhNQZSJ6GmQVeY//5E51jiOvZSJbUNfvU04d+OEGBva/chU9iUBmDQqu2GPR1nfnZ7i78wnSvE8
eEtH9yDX5/0Bb5U9ZFhziXjVzyx0K9ewhpMbvZDp8+mh3qyUtsVQS71/+c5QPDp+3LNRVgVvNkM1
jtwKoGwbPSAE7fQox4Wb31NJ8be7y4aXkLf1KI4m6tLGQ+CFI6SavYkP4qvVBPnlSMw4oVYm4gOn
yOdL1aN8OD326sv+9+Dm74cJf10n4+D4FpsgmYkr7qQ3g1W4oJKO8Cup7FsHEJCXZqGLBlaIT5Q1
0n0mq/ScnX/0HSw0LcXTl3K8m/vXlUB+tTiVUU1b9z6QyiMxHPHGR8mUXtMgTl4apxpvslE1kNh1
knMLs3yWg949ob/KL08P/84LrUyLd4o1//cn//hBJNGsx22iOZ4LwPkyI1zmE0Y9fx937RM7f1J/
ky78cnrMd29ZGKYDSB8FwPpLDA5pQtaVSQ/jL/HZLnD7gsPvObHy2g8+r9PlbBvZp4HgPexCzvh0
evj33iRKR8ByOW4t0+/4lrvESLCvVyR6KaPaYzlfVESJf92aZvd6eqg1j3d5idSfY62WZr0shlql
s/R6AcmAI7i4KBANHwKtqy4nJ6zPZCItqvFzfy8kXAE9GJOvuVU41x2ZXP/GGkJdhHeb3oCkL3B8
55M9BV00MNf0qRq8FugoL3bxi83Q+L8cab0wakSxJQRyAkRzpy0aBnuXG2BnwZNX3gfPePm7jrar
v5/xf9/Vap+R6oiE07SRnlE6A9lUCLtHGtm4DjDbORXeRNxZ+J6lT/BdZPXX9TDsgbZ8dC58d14t
JwZqk9T1zeXP//hKdRQqbT4HKEr7qfaQUszYL1prPxqktJ2+5/eGsqBGs5FbSsByNa1CvyHhBYid
Z4WjfSAwW+zNCrloSnnn7PRQx6e+v9cn5otwpe0Yir7F8V25aak0BzIuHkzai3bo5N9cve4uYWFn
+zmS7d8hwv9jF9R+59fktWFBtC1OnOtPajB1HBCw/4KIMeS2oyu1LUxz/OAD8N4SZNHVJfVapze0
rnzIzM7MymAUwiWbC8IZtBtC8Nj367WF0xveLfAF6zqzrfzGGsj9O/1Q31t1/xx+NWVHq5Gy7pdF
X1C3T8n+2KeJkx3CQehEcxB6SKEoPpwe9N0nK6jCUjWg5rouaIs+0IG5sO4N5Ex5qZ2nAMBgsJ4e
5d2pKQCMog6gDrs+YGhRmpW25NbiVFcHlY/iALRsIyXu8tMjvbu48k5RIKBaTnFztcjg78AWzjnH
S9yUGaJV1EEc9KVnxAWTRhhNu9Hsi/1sn8GeLb9UQs7faabr4DSp534wo959T6RNu4D8GTokq7cf
cops64anG/ecMUGyVNd2ZrnXDXog8DAAsk/f/bu/5h/jrU48OribkWY/Nx9CQalaPOIm433wjN8b
hdIgjgnlsOeXy5//sab5Wa+BOGdtbVIte4AiHHjaEOr/xr38Ocrq2bX5AOdiLnnnCaA7dEEh9w0J
T7vTT+y9d56NurU0owXH4NW9NCPVy1zjnY9StNWTDCKCNap4+NpPtM9wBEUV1TvOzBtZVwaRjSZW
wtOXsNzI6lNFs8VGt8wvx9K92nqkbmz5fZYrbxwCRH5hN+/9Kky2OV30T6eHemeJcdljUT4TNvX3
de/d0X3wmlrBUGaQf+3TGt02NaOmKcpvNZ+wfVr4+v70mO/MFsYk8EQXHNM48x/PlmZEEJdOjBlE
1eyFcWxcwM3/qHn17igYwXU6ZEK8+SLJ3pnnqU6VRypQ7imz+GWRyPzBxH/38SEZ4F8IKPjGHt9K
2ljd5OBxJVhkSf7S9AX1wor3dZadeUt9ObkfYlxH/8YDpPSmeHiWyUHveFR24pYT9oxaUZu4pt5q
Xybhh51c851ZKITOYZpdCifr1dLRmDP2Ns1g6RjG5JB0sv7cjhExoWE2X5Va2z7FszUfqlyvtxrO
mENSmtN5Y6YgTLSq+qgk9e6jFo6L+kxf1pjVo+4NkPlCcoimuAsFEZz2uLcwwx7SEm477sYBB7aF
wOf0s35nOXDph/3/YZen9MfSFkah1Ng0wbqahmZnkjL4E2G93CWtW2GIq+Jpg4TZ3QxKTNt2xN9+
evx3albkNFEewjFEg5Q39fgComYM2rQIlIeFNPnEBw6PilELfEApxpbvqhfD69w4i2Cz1Y2nwszt
7xAIwp5o2zkrdtgOoDR1maQb88GlvftsqGxQ4jHYIq0/Zq3TAg00qACwf0U4ghsrgZKRajecltUN
+mbjy9jZh7jBuBmbqHYr0eE+6pzpaR5s+yeYqq8SCxFUBeL1QO7Dblxg+YSDE8QVKr//oET03ppA
i46+BEvXIlE4fpaTSDVCboXyULuQsxnI8Fz3feeDb/x7M9VVVBpRBXCMUqtfrArzio5nzC+W9haO
i0EbN670BygHwXiAXgyDICi0WXww7tvPhs2bsRSIKduyd1t9ucjMiGPpcopQBiyGEHHPrpZhiimy
DLzTP/3yBTr+QjEUHlwLYRInjPUvP0CQ6Yie44g4wDNqhg48J7QVXAkhGpRslxDVe9W1usy+yQSm
xgczj8Cbt+MjJmK2c6PoTJaZ+cdbOZRokDMIRB7ZIJ0NCL5KfiZaxx4KtaF9E6c4xYBM6s6ViPNx
JoNreNT0jFYpjERSJ+08JLXTxaCg4AbPMSEFWgZ2o3FKMtt80cbBQa96+3uE+wmU4ez77Z4vpHmj
pgCDuimjegB+q9cPbM1RuFOY/N4EvTZvjTktCkJaGyieRNePt3kbN8UHO4S3E9nWTYpBCLeYrhSq
j+/fpcts5jHHrWTJT4F5Hz/UVDn/cd2SURZdBu8KH631PqTsRASPmRiHsO7o6uSzuxdz/5Pc5PED
jcR788nkbljelr7sunSrkBm6TcdIaFbLcxnjStK72dpbJQL1jTZ21S9zaneDJqyPegLvPkpFSU05
ghn9u6r8x1Qy28TOsM0ytF4bxWYYywYyWRUdLH2SX/whIMHBKTGLKQlqKeJTWNOrvmRRM3ZxhmhM
w0wvSn+4P/2KvXNuWY63nBIW5Rb/YbULbBvBNy7tl0j5RmBcNhrz0UEO+kQfCIyQwLSDNoKIaZDX
GGvrViGenBUvIQ4/DSZn5nTTP64Dck02Z5flkL/0lo/nXYTlzHVc6JjMyuImjTE5d10/vxo2tLyx
mmeydLLgIwXNewubgziVpiYNMDY+x6PWZshLaAu25DP2hcAU+Z5z1KsxGuqDJXSl1aGOIdhakMO1
BIOaqEJXN4jBq3FdKp0e9pT0ArQDxk6LZEyWm+4qUlEMKjsczG9p22RYHgiMLvKFSJBV8YM5Z+WL
quzwtRxN/c7RRuBl2B+jDxbfN5/d5RqZGMiheFeMdX0OppcWlovHm7Sn8a4Ttfbi177/vUkciJak
yYf6oXTC8VfHpX2ZzLk5nJ6ab16Z1QWstmI1XrpQ2LnmdV2K3Dx0n+ceaO7pQd4sCcsgHMDYWBNR
hl7j+EePWwCfv0llMb5ZWnkXSWphtdQs7KX9ZWuLB9HUH+wPll/36LO2jIkKljMXdSX+0/GYQwWB
0iFb3IP9g7EJqkPAsufUnGZxyuWB9uX0Pa6Esf+abvCI2WVzCrPVah0XuC50qUkfJw9MOXLdhRcT
4pJuptiuf419Vv3ICxKz5j7Dx1uhI3Syjw7vb96u5abZMCx6DVMyoY5vemSehWQOah4ZmsUmZMGj
A6qLm67sysfT9/vuxPljqNX+ix5ngGCGiZPno32Br/JhJh3q7PQg7/2Iih4v//4t8FsNMkmbKFvY
Fp5ppqG/y+dyJjikUvrBzxr9M1kI1q/TI77Z8HGa5SkR67fIJbEzHD9BrZkmVFgVuR6+D6dBpdO1
bGR6n5LxAqgEC90+n0X2wTLw0airpSrxyZNPp9olIsAt9gKB0S8T8/S+atzek44or7Sp8T/4XL79
Bfm6IApcDEIgftfqwCqZZ2cMTd+z40jCmM2dK8jT6fnpB/r23WcUtClscVw2l3J1awPLi5rN3vdS
oPwbN+zR3Yc2HdtomB1Mp3hCD1lCeCcW8DT6YP68PXGJZXQH6T21c50t5vHPmWhsGUnb8r3JNeMb
0uYaImzztnpyrIZY0Awna1qRNNCE8hHgsfudI5q+d+jlX0yqsc7tSqX/eDHkgKVTLKUFQv9Yrfa7
ZSSiOq8BP8W1C1ArL5KzkRzeT8A8W39rm4WAsOkMmI5NwNinfwyEEdzwelnEJSJYJZCyvpGEDkY2
YdHoYWhaLSD/RdW2xcw3dzv417rO6Z/dTyFLcRsHBpkInE5HrCLRkJK7WplQKQKSSkEUiMoRh7wr
gfbFlp5+5msffqYBe1f4FuGrJc0fexc24ULiSyzC41y/qGgrw4KOdn5U2F/CrnPDw2gVcKhJL67v
iJGyAAxoxnBvi16/7ayayL5Yz+pum1C+AMjdaASzVA3Q+A1tM/TSXWYhSip1fv0NeWzWK26L8VeO
+v7KnZPG3SWyjj+PrchrclQgXW3x6WL4L6fiU40Ehvspp+qTSCC/+T25lMQIuEAYK0vwz9yfaWZN
eCzTLXDi+GVuRzPcCKfV2g0+IIDowJ7s8ULqfd/iw6yncGvAx8XMjvflzM3SSmCyVRlnYKfsgitN
mBMydr2ufriOCgLPqWb9HKlK95kk4y7etaUVAVEtVRHeAwhrcBTHiXpKrKlO+l01VMScUUtSfb8V
SjvTq8BFg5F3tTF75ZzV0nw26BVxMJLcX1Z5CrlANZDBTDAYiT20OMB4FU9GGBAoeuhkm2Y0Boe6
2ORWWIV4orIh3RlhsnDqCO9aAMUdvGSSWOiUaJUuv7eEbH2re5pf2xgOQ7q1UnucMdEo0mRgjBOR
AMCbcz/RP0kDpiUaf/bC0kEsK/kzHBIJ2NrJdCJ2SaZuPIWDYf7UwKAaiM6BmQdo3waaNM96W5Lo
QWPIg3HgRNsagCK8tanpH40GuqJnpBSzsAsLTq1mUgEhTa26neHsdc18wd6ZFCmK3CnIeDWZpueG
VqDtIsKBAPXNo/ZrqpgDo+gNyit2UN9RaakpmkKeaTYDWwdtH6d+y1S34NgoAVmHZAu9BiNbiHRT
k058KFKnwdkUatMr7QAZe5Mlg4cKjz5JHRCH73rkjGQhFmNecQKw0F1pIku+THnA9qCvQaKxvVT3
7VSVj4gSymIzVyS7e1DpjDtS0OMFiT/WkFctAYKh8gsyCQapLUkgiAkgjegF6Q78chCvYGroX01e
tmcqPeD9hElFZzsHRHZEta4TNCoKu/bYH40/aDj33y234S+iG4jHUMuS2cKK18+Pwg/0Rxqf5jdB
XRBmZg+TYzN1c/1E5pUYdxRR4TEmJFM7ntlFxEN15QRUmnJJ9JOojwm0KqXuTZNG4Z1vm2N7YRlZ
dpFoJeSThq++AsIdjrWnh5CXNmzMAJFpASLwii4heJjGHh+0WpPf5j4Rd6KRbXjmxCEGxtRPhJf5
ysRCzynl2tbiGdJmLuULdB1I6xkPSj8nCI34U7SBceapCbPSNqOfOVMXD+1i0+lW03kTiL+fVZvM
RClpFkluAfE/w5mDwx4uOGc6ayPNkeycsE7yr5VZ5l8NP7A+gSKaSOqsIDtuJMlN31QcDARimz7R
kW4ZpOM2I+OR2l2UAKOj0gj2vmgFe7IaRMIQW8OTMybmWSPC/0fdmSzXjWRb9lfS3hxh6JtB1QC4
HS/7TqQ0gVGUiL5zB+AAvr4WFFmvpCs9sqLMavAmaRYWjMQF4PDmnL3X1rBxrvE97XIcijL7Os2I
ycj5KPPn1NGzmZC6QjABO474Sj57+5AglV/zqN3+2ehL1zi4Dkz2dWIYICMPRfqoJ677aOZDAfbc
zye5meFsT5+pmlnTBte+A808S83bCYTbtOejiPnVmaUPr5BZSjOqSE7mM84zCXMVWnB/Fttwh3eE
XWB5N4D8LVEg4x7QD7BSLWo1BErbOSG8bYdBqlnzxyYdiiNGRPhcItGoOxf6l9YuyCGe7aYywrHU
yFL1DU45Ye6O+rzxpD0TswkN0QjdzMRFAYKiWNNve+/LOMnkE8GMCL8WmcZxREYeFjMIB5rcFLlb
6mfQHYDityaSqgPRN2rv54BhSHElbOtglK71ydTGIQbx7orqTHrjADQGuVMQosIiTxbwTuLtBj2u
snPTnTQC+qT+ZorVUGiTWTNclE6l4A/k7KijQRL58Fj0mqxvLJM+yL4vF6BaHgJa/i0eUxikI427
TekX6nnwHB9Mv5MVhNlanTQOdYs97tHCBFt9IypVEYHmk1NDHqdszw0wUXsgFu6j3gXLs80O1Noy
g9oL2bhx9uRa0KEp1WGNuCp6rEvbwq7r/GsMr4s0SRM7NYqEgMaoDiKRQQdNFSJgS66g56Xay6hJ
4saURmliUxa5mDak1WZf0PtNV0uVq+KOoa0gTCQAd3Ij016FbQ8DKMG4edHplUBIduQaqObGCXMH
RHUgwNlQsgg0tdbD0PUCZe8UAh9niwgTNQFeg77YOrM7P2VVb3zSwE5A7yAGsoABNTUv5PMlF3ZW
CGjSBUDQULd7+wECvPbcSXvkyG5NnAc0OVpj1FMl7UmVK9Inq/bgSZArWT9WyIjMDSAT4w2YJ0gV
a5k/45dWfHidnZ97sQCk2RJRPYbBYsMoSTW9PV8EleRdHTdzsi+9rDxzHAl7hRQT+4ZCSvnF9FLz
Sji1OW1msMr9owUf5rKvFwt6V7N0V5K/ioEcQ2Hb6mZafE0tA8h1lteVE83zyHbO9fPxu2mQ0rpJ
9Ni9yFu9/TI0YtDCSTcKsCbQmdrIbybnvK8D2Z9l2Qq2tttC8yOjrE10JgN6ZaJeU+bPAKqk2GG8
sW/ttJ7u49oHiQ/HgtDGcbGVv3EVZVC2cUPg0VVgXIdYQJqOlRRZe8gpCO7/jGWMGFEgbi9FX9ct
W5tKk9HIc7nUPODCIQFucLHwdBDM1OWkXplCEY1QfbfGdMqilriky9JKIVgvtG0c5eJuzhhCrDbU
kEDK9E1xXvpt5+/0QOWfG77HPhoHrcw2tWgHUgp6W3v2pcFHCOFYvoh5npxo5ATvbF2thZLRWE0f
Ck3HXWkgn3upJ3+vWyWZvSO/N6wq09zDmNXl12ryEn2bkcFIJK5fxfQtJrJcCM/0/DV+WpKT2C/e
crRy1eibfNHUudCG9ArtWL0y9j37bgVlUmYk7MR1bO66KnK2x3ZnspQok0SpcB4blu8mBkOIBlZT
BGFPLdklFvz2cz/39XifQ7I0tp5KjCFk5p+IQXJ8b0toStdHkC/B81bT8AZ+hx0ROQcViJ0U3XAi
RmT45ZwTFiZ7cE5kAQZElwlzIZBxmjBgh3FMoS40SBsiya7RijZi58t0Rhaoh7/dcWq5nYl9zddD
lvlR1fpHW+DXgwRGGBow/O9aRDxVp4I3ckAspRohVDVwVaKVi5ZIq6Y9n6kihbE7W0cLviKdEqu4
9r1e3TiL320miGf3mdtoZ/BeAaUPiXdXAQKjMJ3F57UY1yDm0do3JE3t89w2I1VD1IM5gHh9IfQl
L+TShG33+P7R6A/1G/ylmJrx1+jAKU7t890yLiru9Xiz6vb3hjvYZwT5GVHb2s6lGww5gYVxDnjO
TO0I+qx1JWETfaCF+r2Ag3meAz3ns/XhnhaKvSlQYpzKYGObJdkjROHeMdewHa/n7p8fzH+51Mk5
VAPG0jU5lQ5Za+khLQx5ryUloZ8cIvbljFFiabsHm+3x0/tP+g91Bww+eKkc3wowF61H1J+q9G5l
k4vaF4SnucIkjLrothqojQ+O2X98ksiZOWGjfvRPK6uLvoKH85yMMCLRnirL82Xo42DbU3X70KXz
54txnEam7cE+OClyBKzotsio39g5SCbR0CRl53kXzJyb3n94v5/fGSAUM/73lU4eXlOJFPU5b42G
2HSAPtcc/HlaEB96KHcTGNmAVdKH9y+6/vyTb52yJuoBPKR87D/aGz+9MWdQcdqWQwB5URig3Lw1
YugqbS8MoFEf3OA67H67FhYk2jiGi4n45AZFnTS99CoykjrT/q4C6agN+V32fTP1+qYcs/ohra3y
2RwWYz81jvnp/Xv9w+ikdOqsDQMD2unpuFFuzLbbpG5smcr71JXYGj2CEf5ux60IoeR7c/P3Dckf
hJxXQEoiS9L+5B//5/8lsmj8LvpBfP8XxCL5L5byby991tT/DeBFP2Te/zW96CLr0+Glzl5+5hf9
+G/+BhiZ7l+UDbEtUfyiT/RDX6e+y/5//Iep/4WMgpY8sZa0r3Cs/Se+yHH/AhBgsyghNKfNuQ7V
f/OLHOsvuqsgRRDCrP/iHwGMfoga/88w5fgZgCKw0LNj3lo9KieFRTt2ynJlxWyQOWI6pdzFgVIn
AOVF8xMYkE01zk9lm44PgvCMUpdxpKOdLRDQLqWxnY3U48wCz/yc9DQiGxeJOzy0Gs3XtuaYkK8x
ZN0Y3CAEmOU5JRBt3gjpTh+MdkB6v3xvGMI4tSFG8SkGuoiDThvDvsSlsGhiZKO4EAq9JF067Eml
sRdEssJKQrK4sm+ZKYJzr9K771nL3B4lnZKkL7QAxUPhZZTtWmchc2Q02+Sxr0R246KwsyLylEvw
uwYR7D3ilzs96TOw2zAesrPJmf1i11mVmUYaaOvkoK0higdpUggJla6vhB/OYyndkqZ8jgelH1U1
ErzqSwUJie23Mm8Ccuc+2XM2eVQH9ZKcqoUYYWyFffnaom8atyrB00Fg4syJUenQREOR9WMX5pNJ
AAaFkdzZ1soHcpzNYwG6Q7OMLiR9EzWyXWhENJGB2N5QMFXkuQH3pBrjjX6LpTDmTFHwkmH09f6t
6xPkGCZEuY5bzksBNOoG4zriHdeQh9XaqnYDLHV8wh3YN3ZocbunFbwAf/bK9pufed0RfJ9znhOW
jCo4r8VZ6Yzic+7lSBCyPLF4SAiyOICmRu1FgUXWTCeG5LOzqP5mBCk87MrJzMYNsPDxyke7ZgCE
qonZMTWw2OQhemuONxhievGYA4D1xkZ+XWWj5WOaqpdvcc8ZLcT/ar11hSAceGzWRnU5jMQvW6n5
PTG7nPDcQuABnjVYRmmfE2BH2P1Fp1xlh1XZ8AUofnFlJULHqkUNl6OGWihjQmq889yk53wASRKt
fOfIa73KArDXCrwpqszRtDZWlzkUgBzDiNK48ZuNXw1Vgk3ddj7Vjem/ZiqeXc4saUquuKwLOFM1
4zMCz4+FPU2ClrJDYUxkAQgKNdugFtP1UqeA9bUanvpmyUffvtA0mkH7qczJfu5EvrxRu2U0BzhF
7EgvqEvvGImUMBDf03uyAXe/qLZKvS1d3eDz7PYkVpX2wpa0pkAWg4RoVQL7wbHvzX7co2p0CdMG
jGBuvEmpAet8uVagqApAEwUaoZGzNpdnjL+ZiqMonL1mD3oBO0lr2HMusXrCgYBERVT+cBN0hmwi
bez7JyA8/p1BsIB6sEyZP+dlQy5C5k/qC8XTcuJYqxFz29ZiMAm+JJL8bNYmHepn07YcjQfjddDS
voUSXM/gGhvf3yeYi4Gwzf0l7N3mwUXKWRCRNfI5BBTCSj7ic3SminTnhAzpys4XfFMN9CvfJyjQ
x8FEaEL8QNAYLzvVGH2qafvXknNucBYMMynskhKMPJoth5uVJ4NV0/Nq4+tMFKmx12TnPwcIEfpD
mk4BHNIW930YBKOVEZU2edueVBzKRXHaeJHhIOqAuRXDuC5Gw5rPCCSxjLCT3cQkZWjemxxKIz+D
R59u/NRtst2gecg9pDP4eEeFoKYJHqupo1SnchfKppOQWYNExluCeeRXolPkk1MnxM1ZpR6DMK+7
Yl/R6iVa27L7ZgOnlSoUK5L50GskLoTsnTms1EuyMBBVimSMrcT8tYjNBhD/RLojraHktrEMCRmR
6xWEo9akjmWTypvtaAt71aIwaEhxEP1TwdQaRAXaUBhm8QAtE9KYB4OE4B3rHGFWtZXZFBxhTsMh
S924eMpmpc07d1pVaxCdQW61Q5ncpUGfj5EBaDuJDGIo6vNAp75MHmZPFpvdBRyMKQjGDpBeazBD
4U7orFwXI89NEgPAgdUGFz7EDlM1O6KV84XWw2h7OyIOq2wXOD1Rm4KKxUETdswT8pTnX1RBkZVh
IEr1YpoifWAfbld03gr3mzkE9rTVobSPFy4TevUNetISpXzjVP2WuDe5mAV5pxRmsBw13AYIv3IO
EZvWrOEUK9PnQO7r00vhF8ZlNvXtEDEx26+ObRLix6juif4JmLKazJVweoPevAeJ3Z+rrpwf09mi
uVNIWd/Cl/SvoXqat+T9yTfhN+ZXRYaT2BUFUI2Qr7cgiUrSDyaVrjADvjCLz7+Pe1dsSyZu8u5U
mlznVB7LqCG4jPRnRhei8zghXrDtJTExS+FtYaLIhvPInHGob1vAsVnv9Y+Z7eUEgEnilNdwOWc+
kBQKs65R2dDt/HnswU1xKCR3JyffiBoTTvVYOcVrypYajvDok1HfNTIGutGV9gMRY/x1WQHgOPYD
uQWRzfdx41oEcBP9pwHi79TszxFw+AH9R+uQN5QwxDYeHpieVkcGoH+kVU6qFKaqGyUQC0+VnvZA
i1V8MyOcz2kCpJSMja4W/t/HuP8fG+X/bmxPTjb/9e54m8xt//PO2OXP/94YW2yM2bAZODgNUC44
Sf/jX//eGNt/0eq2V5AU2qoV5fCfG2MLsKdncKxale0mf8V/9O+NsWn8teI+Ee/DvFqFYN4/QXv+
2u+HnsP/h4vjwQYYhqTUOzm/+WS3s0i7SaR88swn61A15bGl85t3bciEuuuyD06nJzvYv68YQNLh
qsjrTp1dLMY+mTUeRCGPaHC92Vdx9pGW7NdT6b/vKqAuo+NgRsdwUiyhi9SPcUDeVrvJzxZ46ObG
fYuP2SELr6fwO3caDu6rCI9tFJz99N7/fVL8GRJ6Upj6cW2f5hvvDNcyPgve3M/1EjBHbSmIfyTJ
8TWV12Vsrb1kkswRMibahvjSClhyNb/90+tSnmGUOToEGNwrp0IFct3ntCBcFdi3tSniZq8J4wr1
+rlrbR0Ly2Xe3kL62fvul/evvA6Rn85WaKdAYhjUOGyXs59x+rCpdzbJPJtF1NjsLKaRVhiM7y1L
xAPLktp4BgvU+5f8bdRyScRMJo/YRA55alDORofm88AlZTt/lUQtHb2cdSMdtJtR9x4FoN07WdEz
/seXDbjmik1FHgea7ddXq09j5zXZujQtSc5WyTDZJQySTUJBEhaFj+Bo0+d9ff+qv30wsEfMlb1r
r16a315sZ/haV8wJm0vNhto80EF8mku/mnbvX8f9/T0ygDB9c1TC2HlaynGT0sUfV5NTyyGIaIrd
RLu20evzNbrm/Uv9WoDjG0F3h/0QDBQAWubE0++TFoDnUJtHpdGH2XI1QbWmT/b+RX5/butF0O5g
1VldEidTW7sQ7wSmJudEke1Yr+OIrIvx7wXvl8LQz5/7H+8EIjOV6FWpffrQKlgIMM8BC4mUqCpt
nBBALO2LlbOBff92/nQl5JGsJOi/Vmbqr4MvyQOiYoaZYZDqEfN21NO05eP74Ib+9NToNrBU2UAf
fmcLNTkOjpajTGKmD54j7ruy/eASJ7iQv18/ZVG+XRoRKK1PbkVTxtDifcshkBkiKmLLvCnjrjmM
orlf9GqTkCha0OYaxo1F7tpBEJwdmfWg35liNMwIfVC/nWJgIu8/4j/cOx8ZjxfOGdiB00dMgq5c
dL0romKpPSCh5BnvqsaP796/zB/eJK4/xiWuWNyOp7JPpFHQQRI/j9g3Am9igwy530al9f5ljN9W
wbUoi1ODKYNSGuW3X0dMr7dGLwkQiqxJfRWBN+2SPn/QSdHd/Aj6MfWGFIjG/ezgpgrJNoVJbXaD
PGaOXlx0SZcdKJA7Z2hPosEbrDf2nNCtqSpsFn3Qv73/c39fRhyAWZh3+JZQV1sn66brJQSrsqGO
lvm+nL558RVBmLez9fj+ZU40hj8GH9QyhIaUHSmjnbqsjWAZyQewisgZ3ePQjmqnumq64lSca1Et
5EizFRC2hzRkIvfJmgSJ9+awFWif9jPh9HSLy+6Duff3BY2tIU2kddOHh/90ZakIUCB0ndirRksi
CETJzRSMdHcPg3PWV0o71J2hfbCI/mEYIvIMGINAIHnsp5OwVtWsKsgCOpskWQXyLwUHGDf/DBjg
UTIB1c6ysq6cBpLykxebA8+G4cWLbedEu0bRFWO3NuUHrbjT1ev0Kuu3/VPTA5R5bFU1Vl2ykc0N
sjEvKpvFPTdHq9uWaBI/eGOnT+/0euu//+l6qR6QtzpyV464JM1u6T4Z/3Se+HEJWhrABNnt46L/
9RJuow+CVL08CqAY1guBgpyPMUJ/8EGs08DP+zcug4cWRhKEpLWkfDJNmAVCn7ymhOU4ibqQlubu
y7idPo9eOl7pupAvUkp9h7AhBER7Iw1mLQrFyz9jLvwYJ1S3V4Mp3wHYgJPbncrZqCWctSiR6X6s
Haqm8cC8BNCwN3VqtEHzwZj5MaH/dutsRJglA1JTTid831GWo1MIjGxvmFBtVPFtxWmadrhVhks2
5vexpNc9F2S/dxZFd0szdxNxlIVBPIyeXy2EAFrerWG43UPfxVfvv5o/jDF8MHS4mfcg4egnY8xZ
gEZnNhE0dqzkK1KwYtcEkqUwjif3g2Hw0bXW7+un8dz5Fs25nGlx7rJo1q1v7hzsMB1/cEuna9KP
wfbTLZ0s/chIVaoWdu4qCfyLhIjIIqPO79rXc5DdzWZqIrwcXuDglpv3H+bp4v7jyj9OzuzV2Luf
XHnJit7RkChHjqsN4STc4lyY/keT3Qm4ilHMsgJxmGakt97mqYCexVEnS8ZkW1OlU5hV1WHm2Bc6
jU6GrbsD0PDYqOQQxPVxHNI9kdwfTEy/HUDZuq9lanj6NOOo4Z7MhIRtiwmyu4imJPnm9eTBA+bU
G1QZQ5VeG6J/0AeQkCjBTRGfvf+QfxtFJ9c+GbF9MwZ6IUcRCeuVRCy8nVQoET69f5UTgx4P+eQy
J4OVmn3TYVUQEdUwytHDwdOyl54SC9LF9rgChopxPutK1G8ePrKxRjVlyHH//s843bH8+BX0Jn2H
A40FgOfXT6bwOqlnkleNFvCmS8djpmlbzcjvrTLexk31jydI7nqdB1aiHS4b++Th+l48F9bk0DOj
DsiUsUeCvnEZU66zm8bm/+UhI7Hh7gJqVxykfr29VBtHibF2fcjE/bbZMXXGW5DBx9rubo08uGyh
a0Pf9C7IFSZxa4YYPYuP5ujTndH6kL3V8mwC1aMEfLI6FZmngLNANabtYQ8PvTSZoxbESNcaPDjx
qbYG1d6XttV0O+rnrXP3/kv+bdrgIAz2kwmDcg4P9WT3UpPzvpCe1nEmUBc85YTeSvoPKyjcI41u
6n9wT3zKgSf32ORZ1ZgTMId2Kj87DgXxNr3x++DO1ZvnPp4/2Pj98ZZ+upz564tVRWotaZKLKNey
ASNrd5zG4f79x7Z+gb+srCe3dPLYJt9OKTYsCB+9wQnJmAZq5JECx9fInPDBDSEj+G0Tw8EY1xLz
LXWo1Qv26z3FDnkHYAEJCnQ7PZqQlELoHwxNvA2kx5fk2tKq30gXy/A2IBLjvuHo6aCFHegUtEuM
FJ6eYe64kY9YmLDEeEif8Fw45VVGurR3bOcxz5uwn8m1NRdvuiIdRsMToHvn1qIvxRcpuzjduL3d
XCs6oISStXFDMzzPyXGjezMcCtGJG9+bK0rjfmZex/ooisfAWBKDaWNYLtQU3Hl57m8lzsRHYv6q
W2Wmyr/ITKn8w6wC7bMRZLLZSyWbW6E3VmQYkvghdxmnT7oyR7Ykiz9f23pVnU2Adrd6Z8ZvGQvr
c4IC4tIEiXyVew76/aJvDyQuviGcXewzWSBmQ/5sGIR/ky6J9I/ee9QLW0d6Ts/M3SNLxNNRs5/v
9nFtcUISQfFSFr7YZThJjzW1X7UdSR6n+CmJTqeJaGKLjeuL2HQTP3T8dhHHsc8s4lRz0oT69Fw5
cXzsjGIEsGVLzp/CfdLpy4mDMxv6hW7U9m0wVdZmJl3XLZr+qsvq/gz1gzQ3hfB3ckhh9OR1fGbI
wIvo2qVbpeqUnhZRs+qrdMq5ivqhUbtxsPtNRabrtRh7kzDBoh22qJYtIju9aWPM2jLcJ3FtPmKj
koqSVNY6m4k4qOpsxIR/bhQtmuzOrHhwhLc12pCFmiAbx5J6eqOq+ajISo8W4hNwPXb7qi28Z7cp
6U7pvQX5VVwawPwir4W+A+Pvpppa0nR9zv9TOb3hfWWHnxZVEepprcU4uvetMx9NXWnhUtrut7aa
0zxyyQMgFK7caJlytx5BeDKiRWlddZVZ3Biept/yvvrrKct04zLolq+OvpB2yUuDzZCUPGe7dpuQ
fvnRCmBUw4lgN+vfNGtdqdH6KMnTilYwcs660+0nNJxfkVW5n3OcwBeGVO02rtcfmBXt2di47VlG
5KYB10M7M1vzrSUHy0HGn5LvV2TbNiGpkYgm3GCPOark0CUg3B81pNyDfReTRTnT3QR1OGvPk9Nc
zw3veHXYYx2yHhBsN5Fa5vbotdUY8UcaUbOzOiKRJ8F4if1z8jhCJ24B/2SBnDmdNPjxh7TZ1si0
SYcfrwkSMCME4sZBAc8IS3VeTt12KfWH0upGGfLVJZGTrGWvcQw7a8q+1JLNi3RQlE1x92rpIt+S
HNlegt9djmydiuuSL+ybmgZ9icAC2cdYfFnK/JzCHCx+QlaT4NmDwKHi6prY68fKeW7jLcQO9dgw
POpb00+nZuuT772ry2w4pDIwV/VBXdwrjYZNqBudeT/ob/ZilhudbFogABu/TD8vpvmSaAyzydBF
6GlS3/Dq+4eC0ta5zGX5KGPc7wRukv/V0hg49kxt3Zil4aB1NNVd81VmmrvLOhmcVQmzwjaZkO/T
k4X6SoIzXViC0sMkcL57Y3YuS+dI3uNOzYifeskHVOAX9F3Cg8eSNnKom8sYWUZTRX7ffMIf226Q
Y5mhgWzdULlA3y0rTrI+/71a9naaHmxf4hEOztLKDvGif3EGczfn5YZIXYQU+FLsOhpznHYIGPU8
43JQ8Yyy/4a0BFXFrB8kWWzkR25RUh/a4ZDD5TZWT5uuQomHlYUgHJtG9Yexda2nTkFIr2v5zDy2
CfCfjEd9TsgLbQWnzOXNJb7CzgBOtKX3qW+n8Sp3mRYS16FJuxRTuwPEZnw1dKXYBJjXGuPiSPd/
udTBQnW7DI+QSRecg9OYDPJV5t0rqbu3i16WB5wtUCNQ9HfXrd3H21HLDbF1a//eIryXcWan1/mw
aLSZFXGPg4i7OyyTC+/bQhvTzHANTIPetz3bxddl8eIzsGjfkODnBMmN7idAteUBp9SlXccXfap9
IpzvOUcK3/o5hCLfp41cT1tPWodkXrobpxi7u464cdQakCnnGmcJQrEJtZKXDIFx5nSGqI5inuzb
KqBAaJBLl+KX6GxyrVkfljJ+6mn8RzFd7JKIik7hNOBgsw9GkukmPu940YY3u2oHnYjpbE4fSM6d
byy9mPbE1GsXiVvG7n4V02GfQH+ymf2FsFZZ2ZelbR755LCV+RjkhaCXRzZZn+ZTqHof/oZhvMph
etLHyW3XpHp7O6CneA28eerWxLJlvzjOTWlVLSf2CoFT0V5lVjPv2dZuSKHZcF7Y+MV89G3C50W7
xUoRmVllRyOu0KGV0yFDSd8jhIgdyn+Dj7eAvcdTXtaNfdRLckDvJA7N78IAXe62a0qq52114V5a
enpJiWQvY7ldPIWdL4y7q2y8yiQlvTZwo7xMm7OytIWMFHUXE0NVdydmMRzxbSpSAS3Sgw3l588+
oaPlUabTbJAs3BHNXk15KGZYBXzQfKIO0ltBKu0ZejPxKZgK5wgBzsIvV5tdhGqkDIj3cBYYhB07
BSfX86iXAKNqvE0hdVI3TNPlAH5gefDHoeEGAWU/LkLhCqkEV4uk79bbIMEAECdATdn6vCak0rzK
ZiF7vjHaZ2aqF4rQLUXznljjAAPHbWJizAP32l2V2goHl7GO+URiqbzSrLLCDZFMmF3g3KhyI+bC
DKfcb9pwNmKMxLDxLidvJifIsfJHrRCNCqsxBx4ZDB7JPRVR6pNOrPTB7LxBRgJn7VW+dP6XTrRq
PwUOMVB64kzJxpS+Qqxl1MawwZmBxxfT01NQT1Geu8/Sa0nVLjUPFNE4XfSmdua03T1W6+ZL5jn9
Hr1Yt2tRhng8PaUQ8ih1VbnVfJPWWJMyPSBIu+8uW087THWDeG9KnQpbT2FG/FVybUxNk0Ugi7BD
aXlojHFFakOztDu9rh6lk9Pt6FSrb+YuyC/7KmvCPEmS58Rs2KCQesccWnWHtq9TVCTO8tme56t6
kn5+cBPrkJJ+uVohSxr4Y3PTK7+/iAvszwj2aoD7gfIpGU23sR3vycM4N5y+u2vSJNvMHNY3fWoX
h2pI04vaV2d9qqPIgvC0XZbqs8iHM1WXIt12xS0Gzoe6reV1EHtPlbaKJ2trtzitpDKI+ycWFCc1
uxir52ThqZyXciz2LetDxJwWX5FC4R3sZbwOqvTeL5xmU80D+8NxVYi1tVvdWcY4ZmHBtxQ2bIGh
yJc2sTdmGWquph/tuRHnvpnK53Ke7nA/3Frx9KTN1l55ZZ8cSnxzcdlvHatuQAvj0Hkp1EIWSiws
qwoL3chvrIzFpo/PxGKPN1mP9gaHrYaNqfBr8VVBEHvqY1/ctWx8rzuJFVTJpX0YFpwy5CyLDXbx
uywD9GD2/d4qwOI1TVu8LaBfhlhMz23roU31INbge7U/pU4+bYgvefGG7HtVLdNFak5Juw2yNcrZ
Gy6z3FR7Y+ImmhrqIxqhT5YF00cUA0qpSStC6MmYdVV5DivEuSb/2Nw7UL9RN7Idl3N2lej6RY85
I1iI3Qw8qe67Je02OclN+PTAdhIH+uKKlCSY1nsTnkuxADLZdTX48FiLbeu7Ow6nkUsv2x4abd/n
7AfKzmoulGHVh7EJxh1JwahiDb9mHSY/OtA88kgV08BGa5f1e4ya1L2ZcZ+NhdldeqWLjXmG3xk6
U9Xvg4LzrWpLFm6T1u94bjljk0aTiPfu5Jq4dfq3KW8o+OqIlGTYTHq1L6x+TiKPQ8krxqM4VI4i
5aNL1RcRsxNysuSra05jOEDmYeMs7+BxfKk7uNyjnizVRSdwYTOHzD0fQEp092AMlx1KtDDt++k6
wL6w8Z12anZ54E6hO+gjXolCT2iQUS9EV5qO29Zwd51NG4ismS7yJiFI41ji+s20Uu1MwM/ajnmX
2yybHtHKucWsWgWCwlSXNVuzqHRawn2+NTL5laxpykW4QYsAleaqPtvNWcckXqRji1l3sA+mlxBj
yjAYiayZPtV2gFW80a6wo7015iBuc5dYIwCMQXmdZSyTh55pFN8igmsYaD1lGMThXZNs+HDql0UF
QYev14qT83Ex2/oC5e+MTw5UXl0doJgFd0G8SjQ4YibTZjD8sYyyuK+KQ6AGMUWW19Udcm3WzP6y
qHqPNlU8BT2u6YLfNhtB4d4Jqje4jVkPjA3pmcEZoWGEaOPGmvUbNO01qMG0luow2pXvhCLvtU3q
kTyK19XCXQrx1I4SR/EDci0gKiKhAdv2vhdicSQDNXF1K34y0elne91OgQIZqYHR3hq89qVzY4H4
vChqtkeOXj4CHPDKLYnw8yP1/cLak+cWoIQuxn6D/LG9GHMrvSGDo78P3GT4PJhklG2TZU6nizYf
1ZG/NLQvKiF+hcBs4X+CvDmClmjKyfqaIaq/4diBv7Fqc8u6ZkPiqU8p/v9tnGQBQeaZNvufRiDr
8TXAKOkj1Zu87CIfpJtcNdasO3gQkpYpqWpDlqT+om1S4wA04E7VzXKm1RCmIltgNimmKHXqXqIC
56AV0vsW1rEq6i54aupxICjcDEo0pi1x4EXhBPuM/Vh/mJasJ9qEc5TZOkkBMW+JXUZjcDXbvbqk
B/+ijPwcfEe/ievOlKGh1RA6mNmKVyUS8ZgZKr1oxVxy5DLWaGUc0tSxe3t6RH6OYX/fxg9acJ9l
gmyxhoM43kWmgtaN4eWqHQtfO6ZXTYqYzP6eJd29yHdWfFzjJi44midHVtNxk9icYnHw6bdOwbEY
oEs5bSthedUhXTaOg91YcWDTJBwOcqRZggltlyZRsKQB+92uRh48+tZSb3jQV9gVz63M2bb6fG6J
J9v7Mi8kxwoj28XW3FwlmbDKWyFMNz7kVaSGaFkYd1d96jS3be1svOWGCzbPyjTanRrzL6vPO0wW
g6PW5RI/CX9DQOz/Yu9MlutGsmz7K2U1R5ijBwZVA+C2bEWKokhNYKRIAnA0jr77+rcgRUaKlEKs
sDcqs7LMlGWEROFewOHNOXuvHVrT6YzSGoauTYVONuQUSOuRgocWjsMM2L5syrOqTc+SWnS4jlnA
PNJ0uUsOqOlAj5o01KZuDLJU7IdpEc8tXYM+SImVc0PT9JqbnLMAoJPAn2lIoXcXBAZcwweqb0ej
/lSdeqbTnLlY91ktK/72BrwH522ts84Ms6tydKhlu4kLsc0M/QLOPmlkIzoZjQzmMdF3ucgigJ+Y
po20Tzac2GXQs9lLtEcD14VTTl3gdEsomGTLBa1sWYXwyINO17fobB1m95zw5SENQVGuaw841lwP
KlqUR9tf6nybNk5B/FeV+kxwIIebEFX71SwKU9tZjUqQrdvaSWIYX/xlnr660Ag2ytCqjHhF08Nm
AsAxKNzSeSCrgKJLqSjKNNTjyzMvS7tmp015sjV45yAxGdjYBaL8C5AcEQUdrOphmwg+MBu3fNvX
rnXTzdNp1seJF7hldT9l4ug20cgWzuqnkbg2RvyFNgM+qvvkpkZkVm1HF1qqZe4Lt/3c1ZzCDkXR
JS4lq8TZuLQrL/QSsXnJ2rzNeE9u2JPG151f7ezcseJtlET20dApQS2jMC+9uW2bHRyV2gvMuhim
G8tRKI6tFueD7kXjpnXbLb6bm8kpK+ex10V0BlGGnNwltUOTlTk0FvBNuDVa5rtyl7hlpB17WzvP
slbfqaQ5GdVwMTTzWnnzT3qtqi56Qb6DErgBe6/NNna3DJBJe83WYzReo5n0DBxEw65pLt2mw/pC
UbS0zyvcKrQbhupBj0Y5hTM77RO3LAzqCRmKO4oJkxYm2BcuhzJjVvTShXOYq17yPMnlVekt4iOZ
3hxD9XZpU+gN2meVyeRs0lxRXmbkp7DL66bo2Ht1Y0RBY/S1BpuGVOiTwW7FmYnEyttGQFRg0DUJ
oyyPl002sMHdZVQvwAwtGS7DzB+PS+Ikn1UCyuWsTQylhV5GptA2JuZzvJyjIZb7xZjd+QRM6w3b
p1nb+toIus+aJutFZHMB0jPjfDhoBomkFEyPfml0XyPLGW9aFv2nXDSZth/weF8tOTCeQBsiMpWq
rOb0AABlnWoKRLMLWpIkzve+PcdfIeyIU6gm8SFaBhdNetYp0wlylDBHD6zPdl6TULydbN2pLnfU
rqvCvq46N4kmNk2Lz3oXqL7iNHo/4t7i5KVZUwt4Rm9d5ngsQzEqIH2XRAt/BX3bTNP6PSh9utpJ
BdzkQE5m8oE9lPWJmvgHEw4EwA3TPJ1Fa19OBQcjvTe1DWvoKE/AHuc3cmBkUZfQFVAjgfmG8xnB
P1sDM5TrHKZcVGOUgYgwllp7GEfUM5qworwIhmkkaThgBpgP/6yrwPD7pmhybEHsp/6Wma4b1pIk
JLaEbddsUspfM3O4499E0ztdn7ddp/VCNPXIVsIrj+jyTYPRmOrOtwbaF3QVutCVZL0SvfsZ1vdn
Dq0jWbkcDOzBUu90Mt62Zr5d10YvjsAbM7S9fq4fuvDA10C7gJYLh6LI9wKK+UUxq+od3cPbxuV6
FXg9pJPAeeSXN529GBxWkuTcxsRyQrMEKUbYxm5xvV1ZOMOxGwhv/f2De9sX/nbFtXfprlx9xLOv
v1eXDLOpRnqJZXGpzad+a8FTeC9v4m3Pab0IjdGV2U0XzXhr8mRnCesvXaWC6ZGyM6eurY+hBhDY
O0/pVxcCYe3TFwXEjCv+9bepcoN0klWIYVFDBsWzl2XWXGR9WV+nkXynpf6Li60Z7vRAdSIR8AK8
vpicNMvw8m5FiHA6ZOvBPrtVTcjb+85D+km7wA0EuI7kBCPA6uR9M/qEK+cYiTmj786/LKOd03yK
im3F4lA21MvTnWcfHf29Mf+LL8gkx1dE6oQr4O0XxIcfA1fhXETMSrlJ2lp8niJjDMssV5tISe2d
G/qLdwxBJGYHSCDre/bmWyYUaUFhMEz8LJaUa7HY9Za+/f2A//VFHGx2KA0NQl1ePzVbsF8YU14x
V6cU0dXwr8wEn9jvr/KLW0c0MFIPRHwYm9+6N3o6rO1ocutK77IYrsvxyUqum/z291f59uL82Mxl
XHAZZkHcKEC83zZXhRMVeMfwZpKxDHo3u23T8YHVD91ODpRFfkDUs4MqCHO3jwK38Q7gnc4Mtw8p
PX0yMEUHWmvNoY8jyR3fy4r75U3wEIzSPgdU7L2ZW5KuaOueXQP1J704VID/NsNclccGlU5oojM6
/P52rI/u9d2AzY1SczWto2G238ye+uiaBL7xlnit3PvxHOaedwEdkrPofIDSs5uT5rHL8rvfX/bn
r2mhlgbEwZjljbffjKiU1b/O3IYXvyr2rBybqUtCmEfXUfeni+tvRe2/vJSFBQ3LPM75t/Mb3LvM
GNZKRUFZOKMrhN5Ebzhmv7MOrW/a6zvJgoAylIWOWBKe3uuXpKTd5bcV86hJ6jRt2k0HpavUl+3Y
QDmCSMUO+Z035if5r8vGgeyjVbOzJgT4b95+b3RMEHWs7L1umcE86XsSvYERpj2tcvGp1bP7VrWH
mL4GLJWdmVG1M7trKell/v6B/vTtLShviMARwMNG+GkVGTTAj9mq+rBTvq15pUYR0ioMzIZjWn4o
3zPN/DRu1+sBBoGWQS2G/cXru23T5xKNMugabPMP3ekS1BvUfp+7/e+/1k+bCy6zzq6r8BxDu/vm
dSwdCggO5wZ85HDysHm4IcKl68rWbtiEpqFnDJv/vysar7+YX5pegRm4CZ38qclxFeTE5pk0IbRu
J4t3V8n1Pv0wahGpA6hmwcLlBaqWuL7Xl0OqRJiTxwpcqf5Ed6ILsy1gVT2UlEdUfDBg9ceVtksq
6/uA+UfmyhtV8N+3OBHe7L+4Jf+9f1YXD8Vz+/YPrdf5609BN/nzupuH7uHVP2zLLu3mq/65ma+f
8Vt337gocFLWP/k//c3/eP72t9zM1fN//edX1VM64m+LQaH86JJcTWp/b6rcJw/lw9s//t1Uqf9B
3riDcJ1IGuSx1M//ZarUzD94JAQa8HLDpYCYwQAsVdMl//WfOj+2PjQIAGD0BXqhv1yV1h/uaq5h
A+Lyt2HI/Ee8EXTTrwbJymeGX4zJkchjPimOkteDhFLWkCf+Q4JNX4KDFCz9jqLMTSRRqn1qakM7
K1oW3WCCsE+9rBU022ZaU3EAQao6FgkVtk1XsyXDcSzMewM4sjw09MrrE3RVnLYkUX9QMec648QO
otf8QHPZHk5abfHhyRayn5hBO3h2KALoBJzNMdregMk9G06jwYDlVjl9t4YSE7/Y+xV/m1lKKY45
URHDiRnbbTjxb7objcXwKkkcs9u0nXg2SGWIYVx3vR5G9ZSwDE5d/TmTZi8CC1RWd2okNEUOiwT1
+pDPyywulprq88Hz4RgGTlwV1WbSzV4RT6MPL14j3HrryxQKKHI4etR9xI3ZuArXBHTQ3FmL91ay
V36Sw9j2G2tfuQP5XzAzgFrWdGPbg2QDGW9BvVTIEbHN17hrBudsSkezBVMW2c/Y9rVTSB6OgRjF
hEhh+pKTuysW+5NH29kAValXJ4pqmQ/FcvDVwc7qSWzR6tZfFictHoQ0KJB7Xu3s40iDnWzHc3Ht
I2qgeIqcV0M4YWWfTKnLZwuMvdpoqkrPK+EVV64LhzIQi7Cglwg7ac6mJUaPEZdz9NzXK10iR6P2
SYu6BKVO7gk4jeOKr5VG7tr7BGGMHQo/avYaQEfoX/Tb6y2is+7RklYEvENJ9yN9rglFRmpE2iaK
J0p1vjKGglY0UVmHYWZRDszC6za21eJ5t2KLDUthotVaeC70Snwtu6dHUHxhDifOqDY7oQV1OpsQ
/qZpDADMJhS/Y0xvQVnSHFop0MdokuO8MdEd9DRRSu3SsBvqIKiQAIbqjKzTkSogzTxBttMxqywk
yM7Q81Gl1nL3dAgYBqU3hXDYgRuhhRR2CkQJXp98WBZfPppDmrbHGAn284Bofgln2+genWgu7xpz
7V5pvpbQNRNJlG2npB5PcXSpx8JV0qS/n6qrNeXIDTU638+9UzkXFFrjfAsNAWy2UYBF3syDB17H
auLiSaMCMyMHcKmOE5s44aQyR4R5kZVBr82HNqGUg9zllKq4/jknN/1CWSZskU63wD40cdlTXYv6
7GPVtPYQpBAtqr3ZR6cOpa1Hc1Twa+LMiu4EMFpn43UOMkSMuil+7K4xX4RoZQkBMnF7UKAWrUva
2gYGfkeiHR8F+dlrvZ5P5zfDFLRzHnF4y7oObHrU0l+AixejPcs0iviDISnYLQUPNBVtfQY3YhH7
GCZNchzTLMJNW2Oi4eX0h3mzAhPsvWqG5iNyKtq0tP8MbxcNFkLyunPggoKGjWZEZOlTLuneBo0F
f3TXdJUHoaGxQKDUCib5iOrzRLfG8oVCbTSE6JuMJxAgMvtIxNf44rrp+EKZHJBHkmlq3LAhxRJO
hIZ+59EyvrP7cVBhk+neLdS2wd6Ows2/WLZUHxzVTEmw0Ml4SRNpUORfDP8BzEuZBC52oH4FJfvn
ThzFz1Asquk6qgzuC9QKcNaaaRcnRY02btvHkxZEGo/laOCHOTZFQ7gZDUdf+7JotnZV4Vybb+PC
8u5oiYhhswyNExYs+sgjaK2EdP+oWodd5ycpsv5pol5dIJG+7pDrz/f5ECG0xYvlHpk1AHfYiqC8
0FYKko9alPvZjTjnX5huL9ydRmb6S9ZC7g7KvrNnWmGLea5nqTbsKX37j7oxeuUudpI5QaAyNpd6
5cdp0Piy3EF/Y9PO5wMNbYEACqjkKhefrWKHMsMG/gCpIzZD117AUMd2R3s066cZrQBF3enQNkNF
HXpynRtbTZEKh66OL9MhQkdgIgK6LilRQV1panvZylpD84XX1rqqIGjT/U2htYVJhxKDznq7ZqhC
cKzCvMwhR0WjURTgJ3EhSM+FrOs5yAKCudXjixw8zLfnrs56x2tThlJRP7EYuOUm1e244G7JbGbC
bcCUG0w0y45UobnfVg6TGs0nN+5QSjVU5n3En7zRZqq3Qa630r0zsFEzS7qW1p3PBdrEY8z4HI+U
URdeN1VIM4RI7uQQFmvrto40o9r2MKuy09Gah89QpU1q4YPIvV2m6wkcIVHJr86Yop4LIoPX7WwA
RKLfIjeSmFQLBTuryxFbX1VNJBGysMDUmzwdus+LnKdxX8ChHUE6rdHeiPhGgDamiIczOhhMy6YZ
J+B9gTPzDSrjKu7G+WXysoJSUFLQ8wyGpS6+xERuHXS9SfsLpLl6djfxscybXNeWjFFB2OymtKd+
pr3hmc91NdmBO9rOPnUmeeWAVYWGMNo9WPfMOis+Qw+wKtojen/TujOTismQSM8a5txq4+dErAUc
ONFLKH2ZXqLc5KNbEjkuNxtYDqUU9mtHjsaEOetlRDlexPlji3BF5In2hY5J+aHpGrc61DJvPkZJ
XWlnWqWvU17klXd1PE50p+chpt210aO2H1+kARLYN2v7qYgLVe5Ji3HOYkIkCBEofVqcvUV80Pci
3z/abf8PmX//y1AmnLR/t+2+SOPn5g3nb/2JP3feQEvY7a03F2I8AjjOf3/iTPgN5i+f/R1QPw70
7K7/tfEG5rc6/X1S05AaoNX/YeNtuMJYHcrY/qBx8lP/Om98+H7q+g5i/Den8Uc7Pq7SVxtvl6q5
wcke15xn6xTEvDc1BTdvDUtShcoHmVbTfhYT8nvTUEgSUPvO3gWTRIm6bABifd53btdtzC5vWtRz
vFvstR22S5PhNDduX6btpsrGeLz0Id/HxACkNYyiuK+Fd1J1bGn8AMuKkSt+IkMJo5OKm6DaFlq6
ywyiLA7ubEk7rIQkMN5C/yDCmQBCBdNO4IsoOrqNgWIXnoTDJF2iDcjNKANOFhbLea7QoOAKNs8t
oPOsQ6ljsz8a4Zsh15nPrdaP6U+n4AfA8kG+YxWu+PsK/IIBvkEUYZkX86ox56HnZnkullBGhkyp
i0m/2cwO+/Ygke5IGkaa1MS+DRxTto5IK7BldebMB6u08jvfzYwLAOlK33ZxHl82S8fhhirLnYo7
76mKDJ+mzGyjh0+wUKMK6XvduYvouxWfY70GkiytcSrOZyP3i5NxyPIhQDsauZue45h3tPJyVh/N
BXHLhtig0dhm7gLNzq1cbwE4lUAulXbv3SrVmvpHWxHNe27DXjjzncibeIZaXoHkAvt2krORbi9b
5Ib5EaQ+bcqKBiCAeHNieWjH6a6M0Ujsat9L0AUOUxndqoRY6B0Gi6Q4tNEanRFzBjBRfLf1YzOX
TPEsaO5XzlxREgpjtm7Hwu7uRdpBvNbzrNvTwKzqMKlK72sbKdVsJAXgdg+MHoCtgMBFWIpnowby
vLg5lbZNk5X92WxjCnTcOcysFPAGpPbBZdEHgRtOOh9rT40PiVODMf+A40B7SqBsjwF5Hekp02Ny
DZS/fdEt61OXxrTOk1YXyKk6DyFzLr30Yz+qMuUGZfUuz/XJDLWlaTQsI4aJoGZCOp9hFyFMdbbt
694apBGguhbwIpN8QZ2SIxlgfRtbrJkYgO84T5goq+u+/Gog1aYOanY6+w3o21d1jqYDpYSeFjvD
VIj683JY2Df7onlOjCL6Sru9vMTDoz+mYiGeqY0VB4oejRH2Wo5oGb+m4xePN7+mrymMZh+JiFNT
Ovsmx92pXB4sza4ukaCAQ6xrzI5BNihOMwKhLqe2pFZLkBipVCcGm2g2x8JAfslp1hzxQIxg9Y10
0Ze7PIujr8UIb2OPtsYoT22vZ28499jxP5axYSUbN/LJkcIskn3QpW1cR3OVnbGydig/mkw81fVg
LLuYtbRAxyi9O2nHzhW7Y/9Oka9aBkNFnMpR5Wanjujpi8s6V0hvYZ1HFq+cKyEQdV78bLQzoEe7
wRfAb+KQZTPuzWAYaZvhppmm/BNiMUjdpA8s/Sep8vge1TXPx8+JcA2olnpi48wjU9+U5oYe5M6k
sPSbXs0kpcf1ue/J4pMwuNo2oqxwu8z0/S+Hom0cxqHTEyAwsY5uTAFnbBN5S3ywDM5Qe4gx8Dbi
Bj7d1pZjM4d9rawYNgekskDVDlkXZWrl0P8ilPlBhteD87Xfm9XGKskQQZkjExzkZcyGPFZA90J8
hBonY0tB9izABJ+32qppUOhTqDUvXhVtvIaskt3sasO9Jlx1z+YJgcw4atVAro0RUx6ZUlI48t6b
Jb/GxOw6butc5m2J7cfrmtNqislFxMNQdkE2VxQUSKoxrxmwE033qAALH1uoybbpXLPxS23fEJuK
Fw6EEUKIMYysnui7mRyAEZ9pVSWXUSKSI9rMDCgkUr3rFBFHFxCv0e+QWzMn1xaPwJuJY+eAXLfF
ebRQpzntihzqfT3LuN9arEHrgc6Wxc6Lis7f0mEpv6RezaDoU07sYVf77nUbaXDlsQ2zoc071juG
9ZTe4+pJeyAVpfA2mFHSGzp66MOWyFQnUWHo7TbDuIaVxaqi9Ui/CIElIu8byKzUzoJOKzBsTFji
2I3GKkVsKY3iNiWkA5BcR0UrqPkFSxBbyVsjVYiaGkJK1r29KBN28oV9n3RJFoNYiNJN48gFgbBe
EfWi0wB+AgQpaooqurz37MgR5dEaW5TTtxEpQquEK2n0p7Eryot+wZcdGJhIj3abFcM+So3sBdRr
fmFPjv0Jr+Byn/cGKC2NuRABnnKe9BaEZDArIW4nJUmkNttGvVixTTzV4qrTXF+WL6lu9OD5dYIg
IZKafrDm8qhNXZMUEKbgja7nbtE/I4cHwEKBICNImp++i2qO5RSxjOWa09bykmndcELRkMp1A9Fx
P+YSoFgyuP6lZRRkvUjoGnYwNMYal1UnigSZZMA90buMmX7MOBiTcgsGFyIu3egyHZybLNbgLWRN
RKZFHlldvbNkXPUbVKaokQY7E+cJW+2vmE8zL5hq/FQhZa3Zu4rNRc/DNqUddtF2iHhDMpPGGSk8
sRU+DoFsSM2HzBcdIidkp3p/Ohox2AbU3DZwIsMZe3z3vj5kZ7i1BsnKsopZbxwCsDBJeNJiDGTu
FEE90RqMND4KMh0UqZ2Lq2auCSBzrYYQKvqSfrnJHLM697Az5adllzh4Rxapf3W9eByf9HmO6zOV
RzmJgCotmJnQ7qM6H0H+rD85LyGZBOZjnGtyDE0xF6ixMSRE3abu4VpuFiDi0bHtZ8yYztJp1rYl
vEWi4xpKtck5VMlDlI6krnCip2kXFvbMjQEZOfPYl3aIvnAeac0tCjXfOqheea6Cm5sPFoduosNQ
2zS2PYjnOmMaw4lHu2Y/OyQKLUjKbJSSASowyzvzU3y4L51PqMxFywTR7DoqaM15msWqOY9EJvEx
+Zm+2Ftk8qjJQOSUIt8lY9W7pwQXryzHJVbxmTFYefyoGg3+fNKRAcmjs4suTK2ID2okfTQeJqKV
zSkopti0nvqp6/OTGEd79sG1fUS+DdtpbV+2dSdOcK5iThZA5d1DXms1WmXcqER1yQV3qEnJUr9t
xWKk+5hiMljPNLWnT94gSy8obYJuISsbde3e+6Ou302RNhl7yLXRi+jpOe9LOrnk4cQQcYMiIls7
MBYG86Ybir7beTVypgP+gGw+cs+zHlPWkLYhaNC6uyTEReSnlGX6ZzR947k3Re4Xt5ypb+gI51Lw
wG1r7Mml8uftWKalES7A4hCT2w5xnHicUo+bNqiLyms1czsjhqtQmtsxxWe+WB66sJ/nwGOrPQVN
5daPzAkpYH0Utwx1XaRoisE7e5edi+ovIB+S2B2LbUfNbq2PTdZ3o+63juOJlxpbEjt4jpPsv7Ol
NrdOb9QG2ThJFm0QaHC4hTjd5Xs2CFYT1PbE+xb5NrNexbr5yfJTn/9rWvWNsthN7/rZ7eywGUcL
BVWkT862clN5jaQ2eSnJ5gMaPDh9EfiTNZ92FdX7oGVL3W1U6YJQVU3L0b+tndGnrlM43gkhcNzi
xhXJZ02vqKn0TpyJsAOtDZ/V7nHNDHWGE9Xsm7g/UvVJMcBNc69OrTFHiT8nQLMQIpKziLhbVW6Y
lZICADLirDyvgWLQwsq92jjFGroKf+mVoqXvcQCGUukjST5gipDgQSCwt5ZaEGmuoY2YE/s6icLO
ojITyGou8bCT60M+vUxIWhGtP34loht5KFFQ6jmuqJRva3TH8rHK0YgTcBZrHC7mNkUDvDhQk/Er
USHz+tCM4bVSRx26HmfXYruVPuw4dvh2vnGxTtngjCdTi7bzbHZGiArcdS895vzoZEFA2ly4q4fp
s4u4vKfT0lCZr8KGzb91w9ZTQnqJm6pA6Prt0Px/9QPaaByq/75td2ybh+f8x77dtx/4k4Zq/wEW
BekUJ/QVxrJ2576XD0zrDwNuJXQL6D80xteT/Z/lA5OeHhw/g1oVp2mApf/u2xn+H3SZ19RgLuIg
IfD+SfkAccPr8gHyqlXwALsFxh6YR+dNk5zCWpu6LmorNU1SktORL3dNVDRX3mQsd5HqI87I0dA+
z65Z3ZaGNuc7oMaje+UmCcYQUzl6sp2zAkvlUjjprk40/BLs7+wLvfNTjCV+cUNtQoADbe2l2gIz
L29FRgzU6MQlE6uJtsOml0PWoAnuApKIVhNrr9FxCoi/6tn3mrhjzmLspuRS1b0lNxN7FX2XguU/
tRBsHnMki+cLKPHywImTBK7RKuBWDtFcA8rWVP3MqtgSKEXfozztLEtjE2Q0lr/Xuk4Rx6UXlvpI
Rc+Ij6MiTYQ30+/ORc9e6ggTqdQPOgjiZmeaPTRkTA/9ghtMx0HblS5JAE4s2KOpzNH7g6kpKupT
L0F4F6OsHyenh3eeTqW9Ggo4k4ZV7JViM9DnO8kcAAFHHOEZimhLRJyXK5AHYcSqVGz1ws5Ae1f5
cFWTykr7hO7enjA5BX2bbhhm7b5vma2kyC3y4Ur9vI7a8rZFF4SZfvbnL6IssWS25tQT07QInHhe
YZ9xJBjLnS9GU51HZv8gEzKQDiKSCduWwm48nG2eC+BBMsuHLa465PaNmclgRPaeXnWlkT9hilqu
CzMnOiytZHSIYzbcgTQxK2CSzCVTpqIDwoqOdtecca4PTVeSq1vEdHWqiDbOpk4kDGdKPay4iixc
PN446paNMTLuQopKfC80evPM5fmq2NxwbCE7Tv3nBe4EGv0mNpawkLF6GgZle9tuzii86gYim9zF
AOvSLOfA5HrZeeGTCLZKQLWvPjFeDRGwpGUefL+wrD1ca++uGqzqZJTrRjGZx5j4WFeWJVLiioBe
KWj4FD17oxBjY8mBPdLJ6CQu8KzniDXv8WrNU9D1XYPFbzb9ARcVMv/hgAlIJZe5qk37XF+UP54W
uIZIMSoJZS3vMlH33sYbzBo4hJ/BGnPs0idcHd/zuikZeyJbHZbD9ewAQbyIlwm5eCrkNSZwhRMF
14TGS9Ml8wlG2Dw5GIZyQfbHlVXKg65lK7Pzm+NpypAEhHI1QhXfPFHjd4NUT7+6PKP8HbdP7KBI
PiMM40AFsHywv/mrxHevVVXrC+kPOss+g+CiTCmX10gs8Eq7Y0OMYuXv2E4YoT/4xfdgmr9Vav08
XRnUOvW1iUXlVFhvpqtCAVrWBnMK4YK122lMIBb49BB5+fTT/1vPuvn4hCxkRR/+/Xp2+lzOr2Qo
3/789+XMAsZNRduiYw4wlWPgX9Vw1iwfsaS5qlT+RfD+czmz/xDfJG8oKX2iy/DT/lUN11YdCgRn
/j3LoIXm0v9H65n5ejkzEfEB+oEDalBc96ix8/s/6MmjREvngrQGmxqnbtxNCAM4K5m4H8c7DOSV
jfevGwl3G3oJhWMG6lLii9bOWHTwovSWt2j+HklZjw8zi3AX3v9wK/8s4P9YsH8zgL99QM+BaUVT
QTjfxDo/fkAjdlUVZf3TlCAs3rKLI2nALigahjrpeO7+91d7rcrFROE6FKtwT5nUkeACv1HlDAvm
TQvaIRAUPd5Y7ZLfVlNWXf3zq5jCA8VNT9gkvPv1TU8SMF2JUZJVPdfctUKyHpfu8A5Jb/2s/5ah
ff8utAHApbqctOnEvL4KodAY8pnTUboUckfHVlz4U9IfSs5Hp7AU/K1IKpb5eH7n671+ZH9eGKE4
Aj8DIdVbvlxd+0M7WuQZsBxwGNLn8di0WrbT8e3+I6H9n5dCp4mk0NLtb72mH0fHUk6VXSN2Cmxd
lmHf4dQhL+hhpC4jTBJpf//cfvpioJV5t9lOrnvTn4ThfpGSPSL0hFJh/LkjSm/rWWz0HKb3319o
HQCvHh3aNC4B1BF55OrFeP3opMiQR9TM1ZGuUxoB/7UtrdHa1k5J8jebllOYE/M7S8VPYx9NnIAx
5ulI/JkP1qnix6nAGlJJmiP2+pFAVSAsVf+i95Ik199/uV9eBxuGTdIk/xNvliSMeFBSJNdZrETd
2RQlg5jN0OPvr6K/1igzNPg6KyZ0/Y/gH99cxpZyNjoAOjSf8VMmFbIi6Q/WPo2zG7z75xQ2N7lk
E9NEIU2CA8PlwNbyuAh1PvucuvVGXZjO8uH3n+tX3361aaBxIL2ZbIfXdxnxQ6kSukiBXOzyqNsS
gQzhoO8MoF+MVPJ71tRJvjld1TfPksZJQZg395hwYzI2ha4mK7BbpAxkPlGGeeeR/upeG1hPHKjs
LCdv0cyWHxFnS4RPoMlY242W90UfvNPWs09wPcbvzNG/vhjhhSTJ0Rd+6+JBqUJ/mZ19wJGlPBRk
yl/pqQJSkmkmhyFqVe8NpZ9fR4O3UHc5WGEf4KKvn1lkT7IZdV7HwR/rC5l4d5RhTnw1jiFcH+R6
HIruUurME8gxUHHLxsxmqAR1TZsNNaMV82nnUt5So34P4v3zeDJMnjSH3vVMDKH39Wdz1nWTzwy2
ibwDnJo0kA2zmI+/H7U/jyeuYnEX6J/jVRFvxpMepTAdHNK86lY48+lUJTEmCplHJFpHKV3u31/u
jdFofXm5HqERPF5mA278629ljpGoSxu9Eor0tjgZBgdYhFqS7AVbsEXN1YR+QitNylBrQKVva9PT
Pgss1t4Gw646//3n+dVNxji9brgQ4wO8ef1xur6MvaLh6xeZT5cV7k0/HSByxMY7X/y9C73ZGShU
e/aYcCEKX/lBsU3Yotx5b3b4aWfA3V3V96ueGXOF9WbMGN1oWM7A3S3JVtM3TWkKzmCR6dyOk+zT
Q2ek43y0KI1NYInopL/zLX81mtZEG9TU9jo5vXm6itC6mbY466iroadkPtwVsbvyIgbt8PsnZ65C
79dr6boK8MzwfnJN/uH1sxPwqktgDhIH9tjWhxy4DmQUgvBov41lLDZ96vk3hjUVToCH2OUIDUkp
ZnVCuP2kR7r3ic5EqWHHHssBzwmSbczogdIGTz2yv6/Lr00S9+6FT/D1qttLEkrz7LcgQAPhq6P7
rqImeqKBNsH9LrJxDZowpuwKxkJehD1mM3GdTCkLTznWbQPMoqPjgruzwqAGmWvMNNiDNsbrSImF
oNYptsJe8plo1VMg2Pm4m8gan5xuIKdvwozu+ZoWVr1Mn2ItBsUBqy52Tk3lLwBN9AI5STt2WbZv
/cpE2lGUygkMcyaEXaQqajadmLpi3/heU5/wnttf2BCZxVnWkNu1LxwXLijeGzQmgWXCmHLo3LjJ
2vYqOFKAoELGO0bnTUsjM7+CFAsJ8lQodMTyXhKuGbvEBCTZQMeQSEc6L7OvTxrxak3jzZzrtbjp
j66KugcLbfGHqqCA4noVjrK2LdSwkY0QflinVjWT1a0vHwGN1PFekL/uhn1VZl+GriiekDHQCzaz
TKexO7sUwSGA+R8yigT3aSF1Vv9eRbBzeNvSEyOBknDU88bLtt7UpM4mncwk3VijPyQnTmSm94Pm
iOYUuaSnJ+HczSZqWvaBzZ0YLZg0kkbVfWvm3uJSm5A5rT2aRNr/Y+88lmNH0iz9LrVHGrRYzAZA
6KDW3LhRQgMO6QCevr/IyinLqjGbtt73NvPeSzIIuP/inO/wAaeo8sm2q8GbejBObxPWCDACqg5B
YomWDjO5nHM3zn1R7uAmQLnK62FB70cWxEdbVFALwTMBDmoKjQFikJSZPMGEWZ5th8EXhEu7muJx
FvaeXAZSxROrYdAUGo1qecWLiuWwtKQBaNF3CRrP03G+T7s6qyLNWPybHBkAGDdvdrZrwYIIaaud
zH3cKVPi2/OUzOar3Gs0FBQrAaNzTTnF5IMvjHCTJ45RxksyGgGLBtaOd1pTEjC5XBAUfc/mI6Ye
MrzH2lpn/V4RitKTJjmmwU6Sys2aPRiSqX6e536MpZEM+gOqQlLYfBPlOO4BHAfJ0QZzU/unenIh
Lx5yripSR9OxdveV1uVlpNKxrHYwwvRbT9PzT1S/Q3rVzJepWT2VF7WTVvrXqdGXSPppEgBUsUrJ
I47+lqVpstYydBYlNBY5ffrjIJeGCpX2c7Ap8S2xiZsdSIq5mRsXhZUNQAzykSVCzgdXwBwAEBIF
5qCP27RFOQkjo55ZPSb+5Z/EtadCct746MbWGAQv3GzPsVQIx/ewBU37AiJbz7k2EybXoqAjgNUO
nC6WKJ1u6OWaYMMSCzVq3qB2DlvP4IHo0U+eXazNIoQoactYsDEpEKlaaqa5zNjTCxIhQY3Nma+F
VTasH4RcOC/w9NFgz8AZDlnCYD2eapkTaa9r8i1VSgVvbLnW/sUWwOjiwRTFV1v6Bm/B2rnmzk3s
Ojg1Hfi1o49e09uw2686aNM9DTQbYOt9EgMJ5K1cuWusYG5xG7h6/pX6LFh3kEr1vUnXUW9k3mEB
bb0C+RqfEiLhngVhu6UK8NwoZbDihh4v9AIgihSr0M97wmilm7XXvdHYr2yN899mQOh1odCwfk9Y
WBKrVRnVK6vuFVRpZUqiYK2aU8JKrT5l8z5NCOUh5RPXODQQqACrOvfJWJduVLpW4UTuKnNkdoQ4
4mtYkpQVdjm0y8OAtYJdsl8Nrb0zzbSW8NUGNAvbvuj0Dr5FCQlYqTm70VhYJlHCe7YWz4rMWL/Y
U/RTxKIcG7sLl7TzGJEPP14unO6tSqWD4s6YOiNFyMyott+O1PLj7Twl5gEbRAN1KDcw3ginztlv
4dY5po3DVh4u07xsMDEgzos68o60Gcx6pVwnphFRib0LTIBufwXP/+8e6x80wn+rNi7utr9caxf7
3P/5x9VH+aGyf9tjXf7Cv/ZYtCbEZF08nH8O8f61xzLRwZIeRGgHIpk/N1L/d4+lBX9Y+HfZe/3Z
IeJupQD8K9YPCM0fDB8ukzD+EkFSFM3/AyGsabj/XoY57mVmwjARtyL4dP+yGfu3hr8SkKdXc53Z
L/scgiJo2vXcM9LZCuLhntNaB2zEz6AAutkd8HTc/Wld9bcsc9y49s3q1OOUf3SHzL8QRbpja+gE
iCbSOPcBmcts6VWUrD0eD3tqh2Myl81BymGJXZYj1DqnzlUnx63MH7wTb2RBR+0q7oe1RiOB8K1p
Jh9U2cUQNMtne9AXvhNWvGZrH0u+usReNih1Y3UzGRyybg9aULOtLWn4tYKpulqmEzyWKnTZOmhm
8DI2xTZZR1QiKZIV7gFkkrj7pa1tZqhNR6kUs4IcLNsaQAxDJhAvqHAe2/aD2WdYzAz4RzMnKMl2
+fqt8ZBUxRbd4fVga/aWbKrH2S13iYRTMK97Kdr9kFPYdsse5VoRjWz3NpPq+7BN0xuIqmEnelDP
sM3GDAGwVjwJbUONE9poz26MMnuBUBS1DPBVmW2awoY2K9+FewE+Dizjc8v80fs+fdMTF3vG4Cz7
xWFmhMx3RYVXWhztHveWCKI58DecAuRNVGzIMlQL93WXnuwm++oYlrHRJytMG/EsYW+QYTfqX9aA
xHFwvimMjqmOx6V6dPI0dqrtVCCeIiwXKaL66Bw17hh/J/e+0V23RY/2+aUujmKBW5n3yMB0C3aU
qZqDGoxXnigkc/50MoPhvjbBYJH9HFqTae7K0b1d6+Wn84I8tvr6EEzztMdk8pmoZV8gUUWRURzV
SKZst1bfWTZ+JbZzs7o8S9RtIZHR7PYyTUTVoiCXQx1EsHSoHLHlJIR4pK/WtrHHHD4NeGzPyTdd
Pl9mMFhJWZV1+U2uJ1zQAIqPZb+eTaQWu1qpbMt67b5zEaTWaCdzC4asyIq9LvtrQA60FGX7JUbj
C/ZrPC7LwSrGY+4hFBQBwseONg5fhKzYZOa3Y1H89JlzR2v3S508QgYc5k1jZD92Z1HNz8wUloA8
EGYKdZ89+fbwVOSQq6T+YGv8iQrArTcsBlVVW8bEcm48kR6atT2iP/7sRyBLHknoHxPGPXuaXqeA
Ijiac+OmU+ypgu4xaAjl9sG7aiV3boqBUAzfyYC3D6qmpbsPGSXebZtkOUrHmmGuPhr7PDG/CAcw
j6kG5gwzD8PlBjhqrpVHCBYfrCCJtV55dtBxLAcYXygCb9fkRCsfeX0f15kPD3AvENN1gfHtLs4R
OtdOjsdx2q4Up9PsXLBTps/Lj8kvQwsIqL7udpanQRuArtmJ7TJ374bFM6N8ch+qiw0Lz+ds6ee6
fLH6h2b24o7pbw5uFHUic3ZKgoKxMPU+gGRPvky++51iA72oRryL3NdFBtlGdqJDOx4bT76rQRnw
7ru60dA/4xrDE1aAG27DsnFGhqKLlS73PnSq5Th1a0mlTvqv8+UgEw8y6GWM9SHoaplvHwJow+m7
jgdOQb9evKK+093eRuYMx6l9w/3J7DFF35Udg47NOqIer5LeXiwmW9xxsERxWsulcEP6xsSMdaQQ
LUdqirLIHRLrE3mKf6PjK+tiAg2nuwFsugZG05YHkJl1EFprNTnRkM+YFPwh99Nd2trWS1kQLh8i
eJbdrm8tF2hvoqNjRPNjbfp8mjid6WAHPH9dQmY1VbbtUgqXLRKuxMqnuJ8WDdD9qJU5oFdm9JD3
RkLKW5lgAcIrBNPWtsrmdjUdbyP6zt+lpZ28oaIIxVLywvv4VdEtoQiwp/pKYLQoecuJLC9eS9QV
H/1qXNd5eWP7uXYF48t6xIMI7Jk4NjO03eXBMjDSE9o3vDWdX8ezEM9WUJHqqMbvwLblHlJ3dWMM
E6/OUISdIyM/mPe12R21Kg2O7bpdYI4Mc3EaHHVlw9UkuiuqIOm4I4fo1O9Jdtigr+ODb24VgvGJ
jPnC4veuGXAVQeBw0i77ZD0aCuyTSLZIHKqrKZhzyF/DY5ZlF+WVoDXMNoGQ3hl/A2k7/c9ql3vP
R/Kv3HRfZd5edSQDoMGN5xx+XeQV4FSwU1qApEpNDRvqX3HU0jIWncIoOjkYpti5Yz3DsuK4w3bl
LTqArHx2UyyR07RCLD8CqAVvDdx5xhHG9Zneu5m48mWyXafyQTDyCyXWncdkSavzvGABMPHzusl8
VzZahfeiPFUdLWFmzyJyHcik9NE7fpu7sUF5L5f+R5Tlr8+SGzqFke3BOUmkckW5txJkYj3Y6650
5nCWy0bOvHurKje+SKtbMhG2xlT9dqN2tpNhJ9ye1Ab92k/fLHvpt8iPT1Uvbwc6K8tCTWYB9cry
3ZjcUKhPkB0DxqpQOeV6j8hDhNQXEzjwikvHnaJBFrtSrntP7371Zbj1rKqEXIQHeLbXXW8QcM3g
4Tw5IyqwgY1/ESxOOBIs/0iQ+YdQN6IoEKHAHN2pCoAa/XKwnuEWxiOGhIlyiavUn74bZ3i2c4wz
0uPwR9uQbrTKHLbpbG29tKbHWdqnwZuPazqt10Kr9kwSkjMa162TETXhID+EY4pyfa5u0bAUu8nO
H1cICNOwqdAsTqs6eEJB6NPHUEh5xE39xvSbHpsxUFNzvbRjcDCG/OQ3NnBZPgHkhPe9U3Me71yP
cxlk7r73G5wb0g1OWpH+eta6KW3ts+yavd/wIEnYjXMZSwIShqCt0MHxAKCvLXZFtjxLMGAL5NhE
N/aJV70lorsCTLpvBS8IsIJFq3/yCaceGfblRC1m81WzpnixnGHvOryLAqZfiau00xMfXNRcHyxn
3lmEey79vFVpABnHi+3sthfnNOPZattQQ76sfA7j4LGf5ZkJAvXN02QToqS7u0G9tFa/xxdTPo8S
PMB6E6x6sKtwVGDSRNeh4ZoKcED1EVyGF739mCrkLEXK1Q9nFHEv8Tons4AcjLzYmQeEw8FuBMNA
/yg2Se6ZKEr86lmq4MVAKP/AOwmx1eOWa5LpqnFwSZfur4sdSB8oadpAcfoSpcBVOYP56+4zqFVL
3DvY4R35orU+UBdhbPxF1TunsQU1dB0nRGLoPpkXcDfDXrvGcMqP/O4mUFlPfXZXgS3NJwAQfYab
ssnW5FbJ5sXxs+uRlWHsDPaOR80Lk9TUIfSOp2ngytCbj9kmX3rwr9Efa4c2I86AjcaefG0Xtimb
OrYTnGAbXG5bltHrq8qmmpv2XZZBg4DMSDaBmjajtyOWNIsm/doetDrySOvcs28RT7kS+yDby3p+
RdN2h592BmpgvwXt51S28WimIKKXAUcFMjiZqRi0HSdDP4UAAdNwKMZ+m7t4vRg7RJmzRHbO84O+
Ca/ZdcCYLgnWHveF3lITVd1TA7Pegzpkr1/Sb4Ka02uZAEFOjNHaed0yS1GxYWrFFU6PMm6l/UhA
QBIa0rltqmUmHqNff0EFxECRQ90gFCHnGYLhfxsM6mldLvnmwdFb2wOe44sAmsAygjDBY8Qg0M5W
6bFQd7ddjRmdyatjAwHUKk+7W7GWh+DLp+cyXR8rkwoLnF07KJIsQFaCwC4jkRkvmnBPHawFq5oO
HazC8hLxUnnB2Z/TMwoyYhTya4ZdL2M1f8k+v07ru2B0PkWWXS6X13Y24rQCezmOm9znelKiw40N
vQKgPnzp3i4PDFH3LvABI1+vzDwBUDvBG+uECQq63hDD8wCZ7KZS5GLh61ihS4UzjWto6qxDJXT7
sKe/I+qFWYbj3Uok5altx8EyfE2ghvd0D4yRBxm1brLve/I77UZFk+TD6x3SY5KpWPaGPz9Z+kgz
V/no7YbiMeCSTatiB8zzYKmRMG7jODZVsxW9zRCoXY6ZKqkJXlp/DCI9dcybure/nEw7Ks4vUVef
Qe0xwCkFk9JsMzh3XCuPDn8J7YbaFBdOBTIOGzvmdIELjEc5jy+FpUUuHuhVGpdMTuMXlfpPMuvb
Mcmfx2A8jylUw9rIXu1+vsLQzbsd7Bd+LZCAh3Kh4ngX3jbr6Alsytsmd7lf9c2Alwpqi1tsyrJ+
aZsxeM6h1p/RpO7typsjUua2tqHfrHBUosxr8ern9ITozl9cab3XpW3E2EeuWRV+tGu26UD+py2B
O3kVREZmfI9DwNa29Y79dNOaTPO8bo+2UY90/DlK2rfIDruH1q63ecdgczWpTqUn78rW36rVa0ML
fkKyYoUcCT/iiFiLcGBNGuoBJ1YwTpt2Nj90VDYhgQDfIsXogJ0VZTqIAq2YLxaIIrbEsMWnxDjd
p/mwvKk6GXNPlWh/2F7NORKQlZg4y4O/Ytjomkfae8OutMibZmYL22Ect1XZMpgsvK3dJPdqBIEr
zHuVJ5vJ9DaOyjfNaH3Xfbf31fzgCvkqKdxJdKFUokcC3t36J4j/+P7LJ9Gc6x5iSuC098IBIjBN
+87GaQUnR6af41ruMvUyjsK76toWo/3qwmou/G5jG2JuQi1t7xPoInQKt6MXpF9Jmuksf7Iy/Uks
zKO5nbMa0JvaOPBEac1myEd+wRQkRCEr65BOItgsmW8+9oYpb3Vj1c9FwbOHu9SOSnwGL1VdjpFj
+xBzPFwS3ULzLNb1qq0ocTF5uVEP32FLPZ/SUfMAZ2ZixK6HK3RdkW46Ut+qQP8U9gXjoOuJcWCQ
z+LDaed962XlrsPBojGBvFBbNRq6xPws57J96VmS79KumraIgLJdLaQfsg/sD3YxNre0sMadsEjf
EMJ19qKdUj57xI3bNPWtJyutcaRqKTy5UEsW8x7mdE7kiA5KGliy6zwKrrIjill2AVptEzaYmBzz
ICyo6gtn4dIgievM1VK0O+8SRKUuY46+GMarVKbGTe0KdawIOau2uiqWb8RYXoR5aD5wAjUHAl4X
YqMS7bhCxna7wY6avksYGGQkAOkBKLbUm2Hkr5CkC3N+7aUHJQYnCBcA3+a9O8/qV1BPxRk00F1t
TWKvZ2q+mUW1fANBp+nVq2WzNDWI6p71bgDElS6o4SdrzgWer43RyBX2WzJHXpf4O43n4SMZe3cH
srf45CA/YlLG1rZO+t7X/WHGa2fPP6iV5OswTU4QmViYHpWL/nkea/tsWTOi7oY1zp7VYbbXW9uM
K1r1PmfnB//lElxYX7DLbfVIHBC7hzTLQVXz4V9VNXhjPdHwdBijzhDJmxwT2ZPnSI4S13pgCAOh
Bc/gtWsO3udsVkR5VwWfl2uZAJh0kGMgAsXjpNLm1OTSOlcZaQYshk6FlhU4JzDiobCz+WeU3gx3
ni31d0xz41v6Z85NNwzrnZe1NCS+qsrPBCcMfKqe+B2T6nbvQX0pwnyx9i3b1AYqU+Z843GaljBr
LQXbQwzFoXWy7oQLpDg6WpOfc8qj16Fg35yPlnPSsizBIyYCV4sa0xRHi68arj6TdsIDOsTKBpLg
F/qnBlo6l4zQvUPGCmEQ6wHd/p0BAiSuu+B+HpsPEw5S24mjKrpklxrmFLqEurOOK3q/OgxiGCrI
IiMTgMZrfD8qsYedZFZwjIiJ2z9k/5evUVoHOz8DRU8jPz26mjLjDtBBFnr09SRsDp5D7wEPNRg0
PSLQQO7AwnoWCmRP3Ddkze10PpXFWSZwAcO4KwQm+XgsRpqdRMGH1fg6286XRlz1admHvqc+4Aa9
TFNg3Gr6bFMH1KfSUldSA7psFuUQF0GQ3+Fk9K4027sHqr6t/PpumYkxHfCmjvsG83Gy69TokZMz
tFXclT3xdbV8L2oUHSGQ9+FQZTmsXctcpBdqsstOrW465WYoOFLZY3Y7OdufjhgWvOgMX68SZNZz
uJSVe6ZCNjY1uBjuDcusixBwCewx2bTh2AzEdnRkDUWWrOV3aa7MPFcPzs6Rt2AG3tPdKXbMDLDo
pShGxuktlRUk+3UsSWZaxYigHsyygOyi29Ha1t2T1rcSGzr/7lEkpK1lmleeV8+e9jk2hAG2cNgm
+njFytLfWMZkPlr2eik9Vn86KNsomSmCGgRNbrMUywvZX7EvZcGCUO1swijoOEKMYMuin6rUMVaD
ocowHBjKbLKKNrAmp2pKRn3XedP4aeBBjHtFN5y7l2CjttkE7rTVUms3turcjKa6N9la6eGIwOLL
w9gdwr22NBrmwmE5mOCOyrnED7RX7Y+Dv3a7AkYhWXpKoN1mTno1ExJ8Wt2ecQmLJox8crzkIizN
reM7kuIHxtZdGVjme0IPFoTt2GJP02abty1PTpbBiZ0X3XSDFfnZHtunoukZLA7JnTEZQ1Rrphu3
4FRwkfMLG7F6eW5OuA64mNCzHgZzt6KneQuE1pxRjrGs9soj+TSX1iZ7R1ue7lXZvblVfmvMwyOs
81+OkQiCbkhZSh+uAZr3JIVFw7TGVjEYp1dGYPyRRRCMYJQbt/RVZOY5z1Ljx3rjRppd04aNLw4g
d55SQU6L92Y29gOTJGMnOgLGgtK6VaQ/4eBodugQor5otH2mnOe+ZVmZrPZwx5zpNqvnbcZsNdcf
McZ658YpPmfOP7b8zHs1x27PY621d5rGML13tGyzLvwicSTI7cSb5GsalmXmdXgbtqkpzHcMched
G2BstU7eExEGG8yH8JH0x4X5/CXN+GbuqRwIhfwifeVat/FcUGGP8SUhDCrVspWO3nw5PCuSUzm2
xvJGByq/SfHe+CRZKk89kA0w7Fa9lvfTqPsb9ClnoKsv9Wp99YP7MeQE+HmRLppNtk7WrvRempIN
BAIAZk54ycGGoY0wnI81cPkQM+9J6cHVMlcq1BgAdMBAmCLC+MSEvRtzbCKDIklLknHY3E5M+aZe
7mcpN/yoZP+UtNrLphr0LX3z87x43OuVPUH3y4+BqklIyCEc5LZ9D6gBSH/dPapxvMFvk4Y00Ge1
WrsMKFwEekDHTV/+pP1EgPvg3U96m+8L6rQz84Z94yfZVWFQ5GHp2qLdEbeInMnECrofC4rCHthY
fcuA+H6m6gcPR68slPPgOs5xkQy328wLNoNu0CWrPTsd+xVeHF2BfC7ddEtf1MbEw/2oLFe7MpXQ
XVSa6zdQELUnpH/1QQW40HeWq70xOTiNpBbgC1XPvkkUiDfPe33q79ql+ZbjmEWrUJRoTfXbJznj
Lf13ro0Xv0XP0Vh9whOPLSZLnGzX+WmxZaLypDKm5nrS3iW6LI6Mn9crLRPttlKseu2ygt/temPc
9ta5WeZ3tywPQWLwyTENY43dPDKN18K+wtnrZsMOJIMNWKVnecQy4+AsxCyRFeGFpnCaq2Z0LUht
brz2/o6AHD3WjZZPTkTNZKK/MkqHWc78ujhFgkQiOBeYWq60Hhsvik51N5OQGw06XWwaLFuIf/aG
zgCh44gXvLFWnzt3Pcu2vBMy8zdzYj4iU/BDI8/N99FJMUgpHYhenaAACIIlv8E6neNbc3FtsVmL
5uHb73rnsGpF/7CsU/HGRT6fmib9XDWRvWGJ9q9FL/b1yOOSaC7tSXtZj+Rs1WV7pCsSLZG9ZNpk
kUEgA2ofLLyZ3y9nNyi0LSq02C6bsxjrHRldGySHH3PLwI6xh8ZIisVYYC1Xg2OEalY/hKfBiixe
AbxsG9ZDUHegVDLF4UQTUQkmaJOmo3NlurynEkhEbxffZp5u64WfmjIv9JTYllbx1HaDe4DLFdkG
g2qjsDZK0/glmdTU9HHCeso00FhjOvTMo4ffvG9f1yJIz4GXx0vikbHWcalQYYRWsuY7MzPCwc6P
5K0eesNhqs0RnV6ggcY6vTut1pGeTPyJqP2nVVlfk5edIIIejdzb52VBvhZ1FeZbF3hxCkTAKUR7
zsgZuVa6IaIiQIEhTY7qQBd427t1CYFlNujBAg61nB+S2VUjz+24HpCplFSto7M3gnONAGlvy7I4
FkJD+yVtlBOyeASf8aJZ8y9bLH7c9cY1a5BBFzqpTF8DBkwjJr/YqjpKfaU/ZHn2NHcaso46Pdjt
elhmcRLY85zO3eUssUK2fqfMVkcuxp4ZMFL8y15zOzhgRHKbVsRju5EXED+yS7acYSZ40Z2XfiW1
KFHIoP3ZMY6sQwglQglGgmOEH/5NsN2OJ5iNVwU/yZYMJZRzlQv5HV6Ebj03+VuvftueZYfGo58a
K8hFslZ+hsR972CKdB7kgMoyWGDVDHyRIT6hiamO5N6F7GuurWl9bLLso9G7N50wSrzegON6xCzJ
dTtheR5aMnbWMrW3OTGccUCHGRga8qARrg7lGWUDCdANX9bpjbuphRNS8TnkmdoStxgyogJFrZ+G
xAZvPnA6YLtuoqLRaSAQnNm1vnGMrXLbqM/XfVAhz0EJrkepDkiBtv+6misjLh2DTVc2H2fLsndw
ZP0nr2C+rFYjjbXC629s1/oa2XZMvba7rDgnLcW5SnBa3KZGHcO2eoe5eJfnZ1UQ0YQYjwxQmwam
bB5bPoUzib0c4Ib7aBR8f0vOlbfqXVwYhMnyQfPcgVr4dfWvfOrU58D+cOuQ7aoVt7qreWHfiOAa
pNdd52Cb8aybXDIHUrJ6Lky4lHawUnFPDxq1xh4ZPwfO+AGnccHLGKhni4FsDqIJFI57p5vJfh1g
FOrNjpkqS43UZkPO1T5zjuvGvU50nhnwsuIueUJy1YRAYn/ddVv3/MSh3TaXELbk1SSzSpU+m0Uz
uVsrlo3zbBzbZL0H23Fn63DvK1YkSfVLlmnERBs5mL6qnQNIac9Vc9NyyHuyhnLgxO1Fwh3MSVTn
4pSo6oTGkvZzdUeQG9U+r61DILmrC70vv7hQkgjtpASu2u9gCcp9f6FKBSZQdLoTigNISrxaRTw2
6z29UOS6LOVEs9oxsd1N3IAoDU1PPTIBZtw1yr0gc8Mwvin892SlX9WS3j73yu+kV1du2b2g9OfV
s4JoSm/ZCOEXlrBROZCBbsW4mc41RWH1UqrxYAgWKeQF0L+P2XNlkEi3LkmcDYa49wv5pazyvle8
ZbqrH2x3YPiYnUiMi3MjeUUYLCJpyN+KCEBajGSHtC2JADZcVmULQ3+guqEJFqhKjc+xcJsrku9g
g/T2SU/GMQY7uNEmdJK1Wt5dvepesnWYdkpj+OcxFIqpGffDor3NdrGp05YRHThldCAq6vKV/Wtx
tCuwpeJ6wGoWLCm34/yYAjXydfXQYEXrzOGXWSf7TF3wYonlCTZK9j5O9e1Cs4qHJtTltCkmjXbI
b0/+APRYjrf1+paA6JB+hXbAIHfeu2NshyjNJh4y21yUMSbPorC63WwwvMOUyunc+1urVAcgP+nO
WvqYmLvrYfIJPCWMCFLvdU8oc4OuE7nCDeuBg8yN7dxYXzDaOP264aqe9PNFZReQnjT2d5PZU2ci
6aiT8caq23iynit4Wdiyw8B+qL3mOCz6MU0vpYCNZJk7mw5Qj/2aG9HXXrW2Yq9sTKfeU6h/lp1h
odsz+nPeiC23LHK0sT8YoD61aa/7FUUkz17m74Yl/VqQsw5oXHVyLEs+PoyrYZl4jxjHw6JBAjva
zpZcsIgd4r3Zty/p0kZDkWzS3Ad/Q3YlF2T6ayWcsghdo9ktDvT4YVe5xJIiaUqG5NC5y1VvZLxZ
6C7bInnRtelYGIxWqjvKTbXN2RJD/0MTmX84XQ3qSXscqh6aXLKR8CI16KU6mLW+M1gbmKexsw8S
zEy8ahZTXNhWPd8mtvgKdKdO2MKU7WuIW8g6Q79fd9DXjhUWBbEiLS+rD6e0XyZvuWHmVpIa/zK6
Nf7udl8HXF5Om97BrkEomuoLMcw6is0sl8uPKWidxGL/zmlN7DUflCPv9aB4WJ1jUA/xUpoPWT1d
kyxfcbB3dFQSqy9Amg1pTcgimh2rxpTuXKOPhql6XLgfN2C+r62yXZ96ylMOyJSBK+MUWM9HZ6k3
/ljShxrrV0/hlHXFQ1CuDz75jNnosyevgquccL1zq4/5NZKk9aaZ5hMIBEod8f03Vd3tP31vf7eA
/mnV+ud/vrhv/xSqYT25zEmtwNT/n0gGGUyrKLCdcnR5zs1SCLfd2aCTv2vM7i/trBikZvXinedJ
TlSA6TKYG0Wyc7n5b74TjLd/MxOg5rso7wB/OD76cuxy/+FcyJAFuxVcxxCDV/8RlILftMFMENZr
VRf3bQV+j7G9/1iOTf/gD5basrjshxgcTfHz5zfzv7rLf5j/f37Ig/zI/i0l4M8//5ff+o+LT4dH
hGcFb2FwCe/5Jz5EM/w/DA/Htc7sDcY8f+xf/BDb+sPzUBGTYYOskjEt/+sv2aXp/YHrWL/INd1L
IgD+kf+B6tLAOP7vDxBecAvfr47E08PR/B9GKuUD3knbjEquJCsYTwogqT05GK6FbaEi6jwpeh2k
+4JczIOlPsazi9sohq8kOnQ2omSwMlf8F/q7gF1GCVBvM1YZew3mRR6D8qUTMm50FERxQO6Of//f
vAP87P/5QyAZRTmKPRVvsY9Xnf//N6eoXPQ+g8/5O+KWm+74ohMz9EANOpEzAS0IUgNMsu6yrBtD
s9azILRy52M6+hGBCZdQ1GK0GA9iAIganwzglwRVu4F0qK7SuFjgQRoT4JCPEfv7GCKJQjrZkc4J
Dlt6JM6SGD26WyNbze5BXrKZcxtw063mJYa1m6sMXcg42w5blEmUqF7WVqfQcVuQ3jULaiQcpHmz
THexTGQV51iUGbJlqpAGfpSaMFdjhhIdRAs9Bwm65uC24lZI7Sl1l7aOkipjsjyQM/lr1X2Kg8Y1
c/Lbjax985n6G6dhXoIdmNAZoRRosYtar2xK6qVcYtVDnzdust4zL0ILTTc3/CNnImptE3GVWu6V
LoGhWQw43jRaziRmqDtqDyvLp2KbO1PgHsFDq2VTAnd9zAxXEmFYwjmhY0Om2vgdn2MHRz2N+2Fu
53f+NimAWEwm9ZgGjavdBe0sxy1AzEuh+F+cndly3LiWrp+IHZxAghHnKjOZUmoebcs3DLksE5zn
8en7o6vPbpllb/VmRN1UuQxBIBawsNY/qEJ/iLPKENd9FALIsdpmSA797PGcq5qgeqGeQvlD67mf
dmrq6+9VpgL3EVyLhfuPECBsZKfT6It5RL9g45KibCahUe3hKqn5rrOMKkENTEvg7oEnoFcToaS1
t1tDXYgB5aZdhyoTRtVWZT1Qee+jQwDtGfRpbJYvuD4r7wRxyrwfAF0X+yJULSDTeQ59XoZqPKLb
Utv7KuzHCqtWqywpCjX2dJAhRSXf4llBK99ZiC+Wns0XFCkiC7BoKr90jW16hx40SXpAMVR9BkER
4Cdrl4ntIzieNzTSGyRIUUQDrDdEGVSDUlFpKHI7NAD+1OOd26o5BipWaNA9zNx+NSrM7i8wh6Ia
EDRtJvetnKLJb5ourg7UHmH26QWgn+dSJMM3E+Yfqb+p001vuONn/BECjBZEEHTm7VzDmAY9bTCY
HRXNBGlgyon7KtLqDMAYvxir289OcFmMUDT3lQ008kheMd7lHiW+Q+UOvfaY2i1wRKlR2T6gBzqT
9GcZg3aTQdHUqMfxbjRxuaSi9DMUW2RZlldT3DNEKfJm/DoWgbDPlTbNcYyjNloqIfpihcq+2wm6
NsOu9bpRQykviQoeQ6VQnveJiqsz2gdUUPnBszeWL5iMtuZtiqJjcPx7u84AScQXmlt89Az1lY66
07Lp6kFl3hGrDST1QW3k+ZVKgOLuLAdN3X3cyFe00HoBZEir2PR9KHiTycI5wZin8BJOLiUFEVOz
swdAcpGa7BetDZIrgUHZrWMM5OdprOxvozbQ98mD4nucpDBT6JpdKgBOPHdNceoabC5xXG3TQ4hD
0XmY5T/CbqwRFTKd8OhoWXLjpiY4ejvR0XaDodNNYP5a4ILzgqHnSYdvXW/gB5Imph+j8P4yltK9
KfA5ffZ6SZ7OGwd6R7pUL6YosvbAqdSwp09k0jAJaOAAiv2kB6VHFw2SK6IbtGUylHburKFF5WaK
pXUeGjqPXEq06jkdxaNUY23wpWis7W29b9t70mFeSMAw4PzVoRubrA9S7vyILjJ4CWssdJF64aEJ
0MFdKkORuZtEVcHMcqeHBGlCdUBNWtw5YFWvDFnyDSyte+pGb3kJNVRiF09FWUv06agrU2MUdfQw
lQqvaieX0+2cd9VVOBQQ7QStGC8F3+y28Q2A1x86YpifQZ8Uwp9FoMV7h3NWOwE5CT6PSfzYzTXN
nqqrr/jt0wMKcN3L6GGRjtNwcMLlNdmXpF9nZcLW7dsSoydU9fKL2Sago14h2aiNqFQWJdxHHhiS
yI2Nvhr8OUG0Xxep+tEVU/bIiZ1RzqIXCdetbKoz3QsT/oObqdvBq7zEH6qqPoqw4SWU2s6MuDN3
AlDqKouvZs8OFfagTcdLPY1iylMRxX6v6oPXYvascyPLqZFm2BzvbA1pwiiCXIiPrT49VkPlnOlR
yFMtxWYyObhT28q9Z8emX4SOc4OdQnLSm4yiLlWiq2xIXCyC7PDCtCUc19ydv/YTUFQ44R1us+D3
0atGY/wbV2Nc7xLkh85horXnWVHWdEsUGItW5rZ5EZG+IBSZxWiQUyIDSjK2Sf9dQ0DgzVH9j0Cf
6+swBQPYkk09T1QEXqSeuF81OVJ9t5vyW5sP8OjiKQr2tR4AFgndxfSdfcGPSjz3Mo7LGDpo2lcP
tj0h5AtICJVYbyjfJr1tfkDvqu444YGoSGLvBvvL9i/DaN3HTi2AjQHQOn302aV3YwNtrVNMy5Ai
k/cl5r2vVHyq+1hzogcOzMxvonD+nBiDuGylwv8Y6eBrmSa8bHT0XTsyrqPZNO09PB5vX04tsGUd
BAP437CnGh3lnB/4CTU3GcrKT3NWIgxVJnJJx5q67M8TpFC8l4KkknojQqWKZ5dBN9SIalnv9Lif
rlUROC8JtNObwpwhvc6WyAdfg7OMyWTYgZxtB/BK8VA2nyT9UJwbZIJJShQhf0slH8cYFbXmMYcs
2+3N1uZcxFLBQy3WyS33SDNjHDEV1pLPCRxg59gmc39pi7x3D6XupWdN29BrrMAM5PuiKlr9fipk
c07/W7wtQmCgUjncodVbI+Q3w6EFqwxe2HvckBEfgcvd2eiM8Q3kMy1pOhESBXJKA+iFccyFMUJg
ZsWk96MOu43qyujYYANt2txa06sG+U62cWETXAfDyEvvUMCZfDNdUFc8kfB9OYTp5PV7oYEkATnd
HocxCOm9lz1ouHoqObsNDdspiAgmLdWqAbJVioIWbAJovDs0leloD4MbGc2h6D039OleY+6ROUZq
fC0i2/jaWe403nXepEMaABl+JiJSIe4AHfGxfOgrEKH4Xnd3DplSdAVMCOO/EhT+AmzqaHubHOfJ
lRd7zZdosst7bmTZX9gRftq7gKwDG8s04uaa6rL83k2twKK3QOv6LBntrji6I04ChxRG/LkVD1lI
5bHFD0t5KHX2s8R8ZRiEQ3MHq0xKjEHsGIC4bCrEmPj0d2JwUQBNlFGedVbiXWZlB6XHJMFrACMP
+vm0vDs4TCLncgroMe4jPLDPrSCMHwDlc6/a1OZ/kBzd0K+Fn1U1Jv0Tw2pGTDmdOQf4XnrNyJaM
tOyoATC+HJLCAn8tS/tM7zAq2qchdiyXRYbNi6/pEiV/DLKXTgR5xosL6h+c0YxKRsIdunRPinsQ
nll80AGt0MkodZKOsbfo/AcaqRgMCRvXKJlMBHvK083nPUOyPpMGvNZ52D6iU8u1PDd1cl0bnfMW
Gm5znKjE7wNcUSIf1rR2k9A3++oZocfrSGG+s2ChHYNCFuTaXdT2UDESNEcbSsjlRDVlRj0PIXyE
cM7zvOgWmGBkSdQOhzw5ZvpcVWc0zE0LOyShXel5LKvD3AnNuODh0zr70qKm6fVxI8C95fLLAJEb
fCo6pTsk1uSnytIVss607cmOHK88YZZtXQBLkMi5Z+6S1jg501RWYX6S+OJcIarF+k8WtukUKOmY
OiCIakDVnf2MNH/xYqdlf5a0XvwVWyySeSMtxu9ma1T3klr0xG+sAvvUaY51yk2rGU56qufJXnSd
/hWrJ0Alw89HgEJO0byakuRTHFoSsUeq7POCLi/keSuHkjq6ZiuNpwpt1d1gBD8wmosuqbyOJ+5/
CPKWbK+8Bk4Q7ZO0Kw+Zsmbr0HkatV6yv2avcA6YPyvYTZ86Y+ps3wBZ8OgCBKDg72XWZSqS6Dvi
kQVguXGUd4Nkh+0WJOQeJ4eGbkWNHF5hQ72ozbB+JP0GGE/40zQcwBkHy4NQFVQzWfjk2jNlcWrg
JPml66oTCLPvUCEWH7VoPBF0g4EFa9hjRa5nfORWc2DbBMlRk6W6tyMRv9V2Zv+ATaE9ZF5Uf0Un
y3sMpyCkDGdaByhR4BhFPks6t3Xu3jmE71swoFiwK3myfGk7UDVge2eFlw7o1QrU0eS+oCBkYVrQ
6NNOW95fcjAc/r2Q1XTbmx6OOKpAIzlxMfPxQDft0rHXQMwAVzvvTTu/mNpoPOOyHHaITF3KFOFR
CsOAwHaOPt7pZB5nuHR8RpA0fDaAclyaNdDUCAuU8zkbz8nepltbq8wvohzKeZdVg7pE/XMG9WmH
9RkKkvmdqVl1TReA1OYMOnp3Gqe0OarJ6J/HFBChG5LAVzrt0Ez0t01r0tFHiNq7wt7+ezHidQA9
SumEKGi8S5lH8Xnbz8QIrakk3oPYkxdRMZonbp83NYThd0er+vNJGRZFRm/M6XdpzpUeuzWtateJ
in0rYg9mZ9qqB07J9PqnsCcCBB5HBCV64EqBl1Pns7yF4hk7X4rIC/cdLfiDVeJU7+lQIjIefvuK
RtJdtuDDlDX018OcvomWv9VPrUZ92EINNdbM8x57rogLDYUtQ8veJOA4P3Kb6tbDbQ8PKSS8BeBa
OFRnKsnbG7tomvs8CJIztIa1i1oL8YhrPExVtM5V7o5XiC52dQsLisoqjEPE/smvgyYF8COL+EJv
g/7ebPLXOSzHC9KL9jyZkEpIFywazqL2rZk16aceIHnlj7KOuJu56D8PcBXPlAggUBgmZD2EvmkC
Ii/KXmJ/njA5jazzMR+8bzZE8AdsI1s+PsKgu7LGqf7SGFIqzIh6UwFuzbj/kdbUgdERIO6jFmzH
rgb/Rp/Emb65g53eNmUJO084or9r0G3lyDKREt1pc1x/10dVkzAn7Uwy21qfIdDESKt0Rn6WuO74
jaKthIVH1kH0LrY2O0RqrXO2MWh+t4ZtR8896h5tmWk0tiwg5EqnmWmV4QIk59nkl1auEHWnWXas
AvPFrirjMo9x60C0sD2Kaoid46hpX3EicM/M3s33QA/GSxVo4Wnk/bFLWq0EVjxxt9Zx2+9kYgSn
asJgcGe0+XRe44T7PLZgafecCyLx6USBlHcM43Mp8wC52tEbKUd5yV04FtVXEeaLEUTSFE80qJ8Q
H2pv09Fx69NQo/BydBPIpU913mfYaHmd3u47AFV3kd1rwe0kernv6977BCwScQtHH86mJkzm4xgO
KFiRDkyHipbEA/ngfDQGC56fa4j6WyLy+rVLkEUhf+v/GhFvqQ8d5J0p0tKzPkttAKoKkRrpDfbF
2Fel32S9dsMFWH3rUDO9UyKsAP/3BU+weTCvTZ7+xZlGtfA0pLSWCh5J97STjtiSyPngwtv6Nkdt
OdH+SOAVKRjCFuwUow7UOcBuDopuVucucuBfBpL1DnOhTr7Vgz795NnQzmwRIyYHcLS6PRt1B/Do
3HdfKjHBhu7Mpr2b6mQ6Fqr9ynWcPca0lnzsy9I7pCFOKI6HZ52G9NJOOkn3Zg/OIC7muJ31CyjN
zeDTG8XzqBbVF5QYbsrYzACnGJgzWW70JQpz/aGukXwRc2JSQNOjFy8B06SFHfVCV3sEiDsCUquz
CZYECvOUMTSybd7JgMMHJ7vquzk58ZykN1sHzlcNKY1DEi5cEb5SW/ROfEByAgc0NSPlRq2nPQyN
OZ06ZWsPOMrxO+hYJNKofjDoOV5Q9Av3imvqWGuafU1/eLoqIgw0fROYc7XzMLKj3yyNiRRAdNGN
DjXiBVcI/Xxo4L36He6Hlx6NFmpzZf7VVZCQIR7+wJxyOFb4tX4yU6sjscJzo/VEfDF6qr5Owtm5
Md30edbI/vM+/w7WVX8STUMENVmT39Id32G+1Hxq7VxFV5rM2090trSLKpfti8x1wKLCSgrzDoEb
akDI34CK7t1OTw9t0MVItiTSodyF1Z0B+j6z+R0p9eXVXTRnFFPdlJvnAJ68eXIzhwwQQfphsbOl
EhTYeIGcKauncFnR0FMHeOU0IaNU05/ppAKF6tGXhtTU25darvM/8LB37iZ7yJ64ceseWgLI/V0x
FKFAnT6kPNDzGMkORllX5SV61SAUULGK8Y+UyRD5YjSgkZGZQDKv2ppjZrRdHl18U0nxCXJK/4Hi
1e8q5gKtVRJKnW6Fs9L1qqB4DablvaGhNl3IrNPF+YT8IYwidOr3NqrhBQX9erpxE6388u8L9v9o
OSApgRigI9C+0l1JA+OXar10+qYyivlVQp69jjyrOwsnA+Vyiq5gaytwwlbaPWhBgrJq3Gn68d//
+H+2PCTUUWZgo6oqbSTUfv35ysWabHSoJM/wfJWf6bSoz5VHL+2vILNF/1RK21jAKB6fYNR0/Ru6
FKBya5fqJk7vHfUZcn7EqTFlHZNT0KGpfgkMNjDPhDIz7WAnTTXeFTOimjtjii3t6oNf4VdZNtp+
5B3A5+gqwRbAXXTV8NCUgx+FgSevaQSJA69CUQfX8hyaXY8Sgglc2jBSUqWEno7KJc2YENoKjxFt
HD7ZGNdk4Gi1sT8YP7s2WqU56QfCksZvJrkoeNKf9NhjzPPXdYZ+3gkXNaadU9YxRjkW8PjLrEeC
1eXihhM+RG9e0tKriYH1fPu7i+QVeAX7ZhWaDr31EK+d0a0XgB9yYx+q+i1f+n0fVy5NXJJxIRFj
Qy5ppTtHYVuhiAHzGb8Sr3/4O+gaE/PpMzBhmO1ybojm6ETU63F2rifnhATVnN54ucLgCnOkFlhU
MyL3fUirnO3SjBY7BYtpY7rMFpJBuGuH1pEf6P/9VKT7deYmX10QRaYAFquvxETLWKBRpaDDmHbK
7kXeMZVf07AC4KFNBPZrVvG9D4OGs/N1aMLiAcZgKlrjk1OoS+FaoThHbwBqRW2qKD3SAmvCwyAa
G/+mWnFowjJNyX9LeFdDO5mfBMZINdatqVNSBYsT+whYrR8PWcZTg1wa5Ikmoc0xYKb94MUUP1i6
Ra01quiZ7MdZaq+lovt8PzTKefJGS+BziDRX8UF0mMsB8uvi2C4BYOsectQueje/bryZxkTm0tTZ
9XwmdYPkAU+bro3mYB+RMxU+PiO2dd3ULQ+qOorM6RJQcggBREdI/RIelHtL9b+JzrANQL8tNxAu
OOcQTeJL1CalfcyQk9VACtmAVqqko3UjEcSfLs0RHg0ZUq57A3ZgGAi8lk6WzCeqLvEXCvz69PTv
j4JfD1NoLo5JNRLpRDYDYtT6agurAc8iOwniXSYHSCfQKvdA5tJTpmflhRPB4A1BsJNL2EAQJnCG
zQc3iflrmDMDFtkRbEOUw4Xj/WzOvmu+zmoEnhE31JMVrgdHJzRsksh5gSf/3dJhmd1Fc8JWX7BQ
A5+Yqno5WQ3EO2D1lYBIShGhNUZxNtibKbXKYwYR82secwny+gyCkwa/v/IFQkVnokvS8lDx2EUv
UswaFPUM33A4rxQqz/796i666u+2kovjDjqrUhqGQEpWQkz6dSsJhS1E4LSATfvqmkoLlD8TTbcA
+nfjoeRmYp0WGa51EbiJei0X3f6D69YAgHUpAyC2AGKMXaE73u1EZfTQT3H8aI4jkkOZZohHr5vi
S6fLOVP0RT8LvpWZ1+g6DMZ1hArSnpIwZXM5YT59KPMc8sjEkeRnXlk/4L+E0Ne//41XSqc/f2Og
Co6JSBSHNrCFX3/jVCvcFIuL74h80Fez6HrwhgBNRN4MKiHfS0pP/ZE9VlynfThG0MWpu5KT86xp
K0uNH0BcVs39ZUISlSkDuVcX+q/lrtIFfB0ikohpOUi5zk+gArXHOIZxuws7I6jAEznTc1/1Bp3c
NgWxNohJBleel+OAJroWpuZAoxrEfii8H7mSMTikDBC4CzLbOHZYT/+oI0GrUpRVdg1erkof9UGO
vK+WBicHTflilo14Eh31+t2EpxSv3eW/ar0oKdbrvebiktpH/SHUZIIiD3IKeIlgQr0DnM/zTTRI
p8KezEgWp8xoyj26mgE2ibMVRWcZpuPs6D6nWpeSlCuGHOxpn3GKtF+8vGCw9GcHEsN3KzzP3a46
txzbOEra/jwk8dwI/ELyoqXNGRSjb2EYVRwwEPHsUz7FS6tdM5OrKS2NZ+wWqAgj+Ebam8S1i2sL
4CmsoR1jn5sGNkdWm5G+Yt8Gna1kdTUkcjraTT932n8EF3oqMv75f8vf+YtCZx3xLvuJZvnff/uj
o/EvfwnL3f/5wYsq2i//4uNy0U733Vs9Pbw1Xfr3D8Cdd/k//69/+D86a09Tic7aX0WXt8toYVT8
gvsh23kXbf/QZ7t7TaKmff3nX/kbKuS6/yUtMDg/ry6JGjegn7+hQo6OGzG3PNk4IK9Fj/xfSCHL
/S+dvwKTkDMEYfZFb/n/I4UAEVFZc9BllDZ/zh/9B0ihX495zTQwGuewX1+mcPVVQine8QsdESSS
Ds6+Of0gJ//T4KvYRkS5G5OAwalyfSLjeTbt+oMj/E9Dr7LPtrBsLO4yTL9ETqcopsrkxbOzcfTl
p7679DCWoMfSYTwsnfG2tL1La7HCfbc57v5OWN7DDP8081VyP01I8as+dPyu175m43KD06nYNvbq
PlMD6me8V4RfmPZjOiavzdBt/JYLVPHdkoBVrewZ0WKEviJ9DzZGkE6m2caJr64lC4j/YJvsFFAo
cMnc4oT9jnPYtCpYmPwydasUyHWAI/ExXkMrphM/Koubdtvgy1P83bp4HhJ+ScqShw0aWHOmjTTH
tG2Lvn7LumbdVbINbFQTCu2ech3G1FnXTttWfa0z3oTK6eXYCV9k3UvQDzzlrOdty7KKz2KY64aG
IWuewYdAY/Qqs6vTtrFX0ZnWKIKhqEK1tgxL9CcCat91+7Zt8FV4BjGUxjoADBIa+Xfu2asoq+62
Db2KTnYJ7izLmQVzwQ9SSfku+NsU6f/ov/SvY3wBlL7fhbNdOkhDxWAMrVbbtZaab8MIV2+O3w/e
pn84ttbOTspSWmygOOeT0Z1cXYMv8n3Tslir8JxtWoIDuiu+MTgXtehfS3S5tg29Ck6gepXAHl74
XqYPp0wibNcZ5n9kZPKvNbfcX9fcmeIqSPVg9HvLvnLm7DxDmmfbvFcX5zwMMHaXuLf7xFemeZHo
w/m2oVeBaQQdxrSaFD41IUllW2t+eJYbP28bfRWatjB7vYwZ3Qymz3ZX3yAKu3FNVoFpOlk3BTqY
RgCs3+fBg/GsGS/bpr2KTEWzXoxdiOurHBFI68GL4GNQbTtml8TvfXDmsnRAijajnwrnDoPWszmq
nrZNfHVvank7V9Y0AjQrzedB2N8hpsaHTWP/fDy/u9lSAJZhF3WjH1Xi0k7FTZ/0F9uGXsVlBsMM
5AqA4i5KLXRK45t08LYdJ+YqLCcr8/qCBxbK1Gjcyb5HKrZ73TbvVVxSrlGVE40j5wkeupXr/dBA
924bexWYTT0UZdH2k1/rw1upNZ9C6+u2kVdBmdmjMXsxq10b2Q0KijfouoTb9vYam2/Ell1C9R39
ChWAyzxygGWaH3rwLDP835Lfv47YxYL1feQ49cS7tixHn9rAX6mwH1Ep/uDG/NPQq6BERr6asG2c
fHN5AevKuECEQ25LCs1VWPazEUFV46VON+3MaMyHJh8Pmz7mz/bHu6hMglFqnYeupaWZ9xZ+U06g
tu3utdNRGoi5QneVC80FZBeJ6Ep1Ktw471VYxiE9TYHVtE+//ws97Usji7bdDOuOUyhxp5DLLkly
jZp2z0NW5uI/cz761x40VnEZgN9sKI1PPpAeE/58Oi8A9W2h+bPJ8u5rWrmZyaRio/SddgL6+SWk
fLVto6zuy1BLelsz2OAJMGxU3kZ8VdNkWyprrAIzBh9QaRZCJ2nZfqECjYaprn9Q6P9DZP4sYb5b
EziCqrah3fhFvVCT0TWao2TjpfaT+/ducCy8UaQoudScqXxoQ/UFMu+2BddXeWxsII6GwwnlOZLZ
B62J+s9xWm87rvTVjVlZVmLLFgkxFeRPoF0fZpQdN20UfRWZKDa7jRtmyz2PdP3UyzfkibYNvbov
7Xx02qZJoZcO1gXVSlCE1tO2oVdhqehCg8yF94/grEDol+Z8Mm8ce9mZ7zZJmIhSMyJWpJDIpaUt
eD6w+dve9GtKHpmgLYWXkPvU7g/oXsYubft84+CruBza3gUyErEHTZip+He/Vvl0v23FVzemQsd5
qHRWXBnttZUYvmiibfn3ut8JbslKqdyzBWftbRy8v2x93hI4VFdXUYlVSeMqu5l8cGH6IXAB2VZa
9LBhSRh8FZW9MZUw5PmWMoeo4lFBcZPkA1/V3x6DjL0KyzrFQibCSNG3bVSQEdseTmaG0O+2ma8i
09XbGu8ntngLEMIPhy49wP6JtlwPzH0VnHRSNdDp1ewPiCe/pEbrvQLvHU7b5r4Kz9ihASwbMfpz
IZ51J35w2y3hw7xXd2ZrGV08hoKqstYeo4HGb21pm6ptDL6KTZjylV4DfvbN0r7Pp+iQ1fkHb4fl
q/0jT2boVWhq9C8dYE2Tr3eRD3XN19vhG6LYByOKDtsWfZXS2lGaNBPCHv5YqaMhwqMOp2nT0HIV
oosoUhdqzD7E4Hynld3zQEVl29irCA1HM3TLuUCfnMaibydoNQC7fts2+CpEE1zv0R2tZ7+w2k9x
PXytyrNtI6/CM3BTZfamxTk+pN/T1n3jLRvvto29Ck6lS4EHyTz6ela8FGZwp6tv20ZeBSYczVH3
5oCrLW7vmjj/rPAO2zb0KjJTvY4quNRc92HT70evwYGn3lQTg4G3ikzoBOkUD0TmHE2LYOWj3kp/
27xXkekqtL/cUsMnq0S1KnceGwR0tg29jsisdCQniulXrUaGFTgD5JyN83ZXMdm3mhaInpisKvNC
D/QnxNS2nSRrHyg1t4jrCeT9xNx/Jmm+cNDb3bQk7iogi1SX6BeXfMjMfYwxpJlx79049iokQYlN
owul2AdYh/0OEGzIvfbztomvYhLBNTtJ9NL0RYmsidTvZ6/bUrjH3HYdlBEIe91mB2ZW+aRVTeKH
ME82LsoqLOMirOxyNBdl4+gaGB5w5/Zh25KsghJcPM5yGUMbufkFJ5BHacPD2zb2Kioj5dmJKQid
0cRgw6H+6Mru87axV2HZ6w3YjQlJnQLEKV4gL0jtV9tCx1lFpec5EXBE6tTelNwWIdioiYfPpnmv
gV6pbtj5ov3DTZke86A/Ly31wUm1hN9v0pM1HNmRCTJFzkx6EqfWt6gP9nltnLvgWVxCHyGejWHk
rGLUrKdUawoqna6VvgwmulztR+pAS7j87ndYRWjQmtiUQk9FCjzdoy7wPDvyy7aVX0Woqzew522W
B/jMA/r32Kt4G4dexWfodBjWSKqFEPtuQ8c7pHm1cehVfMY24kQ4gywFvXLYFxi1oeq7pSyG2MQq
PuvWbRqFmbGPItV4iNNpPKFCOn2QLf/pU64iNG3CHm5bzYmoTe1LPNbNdRZEzQeb/Q+ji1WMjhMS
A27IgzN3jL/CNkaVtXdeN+0Uscpm7UwMZbtkykDN7qHYQkisvW3n1hoJNNqY8Tooji91TrXDFAvq
M14+2ya+Csym1WK012jeub17bZb9PrSsbfebWAWmlZqBo3LWBKrZ1dQDX66b5GnbtFeRidH0PHSe
IqFNH3NZvWat97Jt5FVgct+jp4zQqt8OuTzLujy+BIg6f7Amy+/+m8NKrGLTtIdct0qWu8UJCHcE
lY63KYbeD43ylDps+hXWfft4cKemF/wKArnBcpKfjVKebRt6tc9VadUc5IrVmYxXnCZu4sncVlYR
q6NlKnFgbiXN2KBCV61HGLubom1HolgdLK3uZDCPqIojrHMWG/JoWh8V9v7wRdcYplwJDD8Kbn6w
+cVJCGyR1AiLXgu2HYr2asm7Aq/JaIopMBfJI5pUz/Mkv2/6mv9AMbnJaNhYQvtW3okTBu7hXgOp
v22vrEFMnY6GYJlSGU9V8+ZFAiX7GXbbtqmvDhd7SBv0vnhe6arEgXPOn5E1+SBIl0PkN0Fqrw6X
BvGcKcWFzA8i7x5V+7NghIGxbd6r42XUwryYHA5FT9MydDSdv2AYRvttg69Pl9hMXSmYeIZNzD4c
42PWbIMwGt4aydR2XWGEE2X3ILYwTQEKVDWZvXFZVgGqNK/tVcJeyduh3zdwW9AG17ZtxDUeaOE3
QtIk+qGknod55md1f7dpxa3V9TnocTXBeaFZrUPG8TqsYOJP24Ze7XAn7c0o6km1ZizF9/AkoOqZ
alvx3Vpt8TbBE96iZe3XQXLrts1NLTaeV9Zqh4epEmmes9qVE38zSFQMXdxvW5LV/gZJJ+H+M+tS
BRCJp3Pc0k7bhl7dPkaST0XhDqNvTKChp+4ShMO2A9xa7W3H6Uc3zg32NlRuGPuY9HnbUto1EgiT
IlRYpxyTX81CXzmyLntsOTatiLm6d7S6ABQZiYm6cr9H5uWxUcXjtqFdDt53bbwgawwbDihHCcDZ
czdAplh2w7ZD8CdL7d3gxaS5bYngnZ8J7aycvPNKC/1t816FZFUWo1crjsDBHsubfojMUwrhdNvg
q5BUsxXjb0EDvEPUBl+HCZuZvNgW72s0EA8IRPFcSZpfGddIl1wGRb1xUVZBOSq6vRWinL5EzGcH
fv6Hi/PMtjVZRaWMLSdu0Qnwy0HctFFzCRXug6F/Qn5+c8uvoUCWLhXaMJQNhQMzHrfntEU124i8
C922m8feTvVrdx7lvYYwnTOlw7UhO9RsbHO4rLqwwdYeIUnz2EM97c7GPi/xGxqaWwuJep46rR6c
KI6r+2nQtWILshV92lXgFG3boL21rLVrfbbNhTqVn29a6jVWxwx6pwbp1vuxkX4y6/YUJO0mZgXT
XsXNpLB+QoW592fvW1k59+288R24hukgApqj4FKUPuwu3GSGgynjjQuyusfSsYY/gD6A7+YJziYW
FWBn29W+BulofYTv3UjlF3mV7IAEabRLsPrZ9iFXMaPclv3W4HASwJXf24FMUaAbNhFw+JSryyxC
uKdNWlal0rPsOAfhQZeJ+UGitmRNvwnJNVDHTAMcSFAiRMurCh4QuPgs8cxLTBfDyNrb1nhcA3Ya
qPEF0MXSn4c20vFLbb0bCoi12HYernGAnjsk5azoxzpDcJWK/iL0jA+GXuLlN+uzxgGC8iirVuc4
lFoTf6rxt8CatZJoNmKpUn7wQ/7w+lmjjoLJi3L04EpIHLBl+yFzdp7AsGHT7tSXT//+dvZijHJE
jSpNAP8f5dWzIo2eto29LNu7sad5EoaZMHO9084SHZnEuPq6bejV5Tz3gxEhr8em8VCc7JoLrSq3
1T3WsKNMCxHfAKLix2kDM9+tPfT/RmC122a+up6DGndFJm4DNHTtwyLQs88009qWgOqrw6aKQqfN
HDDd1jR8NnFMUbWxsR2+xh7NyZynDZVVH2uYK0PVEuEQe9P3lGvw0RSWQuYygamUdLHfw6Dfo5G7
cfBV5mzrCQIVdS58JRw0LqL5uhbFpneKXIOPQtcee1eyKEONcGmfn9xIbro4kKX+NXwq26qwxZ1h
QWlas0sHBNyHZtpEJESYfxWcbmalddQwemQmaGXEF5E1fHBt/P7EkgsV933cFxEKsHE3CUih8rNy
HLyzNxFlmfUqCTAa5MvsAL6pQs9wp0LvLXDJNLaEJso4v847hs1myJp56114clv3Gq37TXEp17ij
OjCaxEqgbVq1qfkYRe2Vm8nDtnmvcgCc89ou60vHb+ZZYqdrPsKa/8hi4w8fc405SvBYA5YRM3hZ
fup64zNypJsyOilXcdlXZlwOJSCyeYieKmj3obet1yHlKjGPkFPWLURkfSfPosPU29gIpduKY1Ku
AtPGLhUVQLhbcIjnvdX8N2fn1lwnrnXtX0SVhDiIW2Ate3n5bMdJ+oZK0okACSQOAsGvf8fa33ex
zW63q6iu6q5KpTEWOkzNOeZ45BdfR/2+j8k36zKE7bGICkAQiCD3sPg6rh7ZN7+3Nj8wAYvCsFuj
g0Ma6zT2I3z0h9Lft8vyzdLExyRTIPDirpjekCP/avroy64JvpUdlVO4+CEcgA4gykwpDIiyqo93
ncewOHm/6DlXxi2Big6VNmeydGfVxTvHe7Mu54XX8IOZ0cAeU6DUe/l0YdJ/cl/+YF1udUdCOgWs
AcZErt65iieAQgOy61oLm7D3YwKvR0jRLV6c8FXmBLnrRQNwvetjbqVHMUAWAfxfw8PibBbF7X3Y
6F0pG761SBltGDWimsKDNwMsuXoHGe8TMPOtiVcJP5FohYb50GF1Xl02FEGXfRoyvlUegTmthjLA
kIRz/1YAYwxy1dO+0d6sysgARRDAfeqA9hy4AHsZUEx65xTcnJewGfTlPGFM+AKhblOTt6lsPnPJ
+2h+b9YlKCFw54dD6aF3CiarcK2GA+q4c4JvVianHqhxEk33XsfvmiV5nfc5EcCRaqNqIGjAg4Hn
FB0aoA7qunqsON8XRGyFR14VEw8q64tVgAFsHJaaCdpNdXmza6psxUdClHasL1N8CeDg6og6eIKK
fTHhVnDkPDgF6gXvHnhv/tiWcCe3+2p4PNocmRQC+mpUSBgsRfDDSaSX4eSzT0MPh7H3e2HIRzIn
l6liQYR6rWCQdEWIMPtO+2i7PH2Mc+jBoYFSd88CdbfuK6DwaLM4qYMeA4soOni9vVmX+boYzb64
bSs6GjoCqmRtI0Cu/LvJB+oHoNZ9c3CzMAmqbBXwAJjiQaSBehmqY+/+v+PSh94PH2wpW8ERXMpG
gGrK6KB8cYY96ivcAvcNyVZv1IgW7mdjhfg+9B6YhO17LcWw78TcCo7opfGxaBGixNUKL75BnJa+
j/eNeLgJZicdO883GPE2ciqDBVf1E9bFya9d33OrOSp1j208gOmLMWWchWxoHlF7K/ZtKuHlQ/9X
gslo6kpBMOq0XsIjiGLkwUod/tz37pu1WdgpmC0UAbAMgOn9ADZqCtT3vrzBVnhULK50g8XDQdX8
5WLQh5p53TlfNken8VGnqgSubL6eXQrObIu2wvCzW9tlV/3fpCffanccmDgoo2BDhAdbebdWtUCz
b8MY8BHRZPZFclsVT2eCDr8DOk5hYX9fdn06kmFX6Y1v9TtRLRscFpddoA9pBj7ElIFcu+6L+bcS
Hh9UuHU1mJKqRHgIlLfKrFuDfRHAVsJjWjx8pBGC/j68qcbo1bXx912zPdgcorIRMRwVMSxsioL7
MmrM2yjn8mXf0zcrtUabVQImHp7Ow+9Tu16ZdtiVr+VbD+DaUwhaWtiEjb3Vmap8RIsGhLN9L745
RmNnYoF5Hh3QPOuyYpRwUYzWnWO+Wai9VtPo0BN+AMElzI3vIIHla7lvd9waEXl968OpGemVsg5v
EcdcR+E+RRbfKhrVXHkzU3jx8JJVoaUcUNmn+yoeMKd+v63PTvRDYpBTjaIgrQKga9FrWOz7oFvx
UaAuyFqBQDQRgEYXPv2h9L46It+qj2oXlWvkcCcvlulM4c1WLJ81Ln4Qu/zHCPm/jrrSg4Pn/5sq
SXMEp+cPmabnXVN8qz1SLhFe4eOtZVQ0x7isfrW8jnYO9+YQ7QQzU6gYZsq4npIKUkwa6D///uIf
nET/Y0rrLU0DSTM8lFxZvpm1LW5xOlVHPYHm8O8/4qNh36xQBwPuiLcYmyFA87wPFt5N0o/9vqhx
q0TiiYuqtoXNvbTFvYTtm4v4vvhiq0SCJbYPagIezUmMvjf+s26mXXJMvhUi0RgyuCrGmIQDuZuQ
6IsLI/eN99aTiADu2doYVQlvWOTNDLPsYyjbXf4nlG+lSCWcOEoYhIYH5fE31yIRkpB4l8EPHr45
QFsRNiFad1BQUYs6aR8qUtxlhn1T5T/u0/+1/pO6CBr/srUkFfsh5Axv+NHvdj58s0jnoIRd94iH
l3zMq5GdufxMWvbBGt0aE5nKCljYJ8FBSMbiFCTD4ZdrYZB+sTynOzd1f7NMAXwBhGbAT5lFXd/2
rTdlgVO7DGLwZTeXUuBS+672MSkdW0ALmqI5F374SaT7wQBt5Qk6jiVpemyQsze1z0v5K66jHHSj
4JPnf7CDbTUKKjZIyxeXlxf2JTLdidB9rRl8q34KAtg7i+mSWzR+n+rOP9U8+cxX/aP33txLe0EL
UAVEeBhNe5fo9bpk/GnXpr6VP0Eu3RgHaM2hamsGwcbYpcgD7kstbhVQnYbUcWmRyy0gWDs0Lblp
vXWfKAzYhveREdiA4zhrfEyr9R1w9w+RSva1eqIF9f2ziQ8SkgbE69Am1X0UiOt4l9EchYn8+yev
aljJSC6bOg+ebdjc8RY8nX3fcrM2fSr4EARIE7vSxGltu69usTuD/63+yXl9j1Z9DMk0Ly/lWJ4S
UFn3vfhW9hQGnukWDy8+uDUt+ubF03Lf/N4qhigNYM0xYzeMW/+ijV2PHmwE953QW8EQC4pWTKCy
HDiH6VREvIM1w7pzUDZnKC07x4sWMwUsq6epsQ+mpF92TZQtIAI35+BCBEdA5NQzvOuHQ41mm/zf
H/7BJr7VDEnZQI4AwQqSxP7XwgdJPimvmn7ddz6TzdKEOruc+h4GoVE5LvBcaMdnw2a5L1TcaoZA
851MMeKLjgos8EkkEGwB37Mv3bJVDQGd3EpyGZpGds/g2J4isq9gEW9FQ147zJ0ssISkNAX4ouGj
mBK+ayrGW8ciEKV9Vs24PU+duqlb9baW+8RrYBi93w89B82yTPA5LfAVabXOJnPxtGvxx1vVUBtM
qqc9Yjkze4Bo6fPSsl2fMt5KhiJP4zYXI1Rhem1TUAFlVofL739fQv983oOl8n5QVF3EJGF4b2C1
70T3rQ3Yy74nbw5NGZFprS93OF6NoBeFK2SO8z5FPJDB71+bcOYB14HFA97kXdO+ucC87nvtzamJ
PZZEcczw5CT6CT7F73mNf+579ObQnKgKAF3Eo9HmlaQM7KnDtM+iDNzZ5P2IKM4sEzq4xOLxM6pQ
x6ECm2PXi28VQ3aaolIPPjbCqSXQ9kg/hbh3l4Al3mqGSqCcXWQxKgKE5qAdH1ob7drAAdB5Pyaj
X/XCB6jssEYgGcqxfxrcuKtsi37C988mZdkD8IbxrsZ6SY1hgBXrZtdpH28lQwG3wKqCn3yIZNc/
1ZKpV76Mxd7Hb5amN0k6FgbjUjcMUGz/rkn2JeLjrWaon4RtLkwo7CeLpqkHpMGZz5AN7pyKm+U5
gK5tVUCCw7LO98EAOmLJ9+2zW/QQ7YNVctajJGc9neq1/FWy5W3XCtrKhlawq13HMOKNX95PJCJn
TnW0bypudUNTR0lCHF7cRvH96PEXmI8f9r335swMVeGT3kLYPI0SUPhRdPZUx67+rP3og+NnKx0K
o0UAfQTpVzxMb8pvSlSgm51zZSseWiNIp5sSakRX8ANYmvfFvM+2Ld5Kh2D86rVBh9qw6Sb/JrIF
ycCAXT5Z/v8c1+K0eb+3ALwrx9n00An6ZZAlwC//Fn6lqzQZQYzc92U3J2hpexg6gQmCfvqZp108
p8BI6U9+gY8+62aVknJZcdeECoKoLrjTHjyJ0TCzr90zjjfnKEhT8BmxGB6kz86LZD+Btm73vflW
RzTQqK6qARXQLux5RiQ/9bWe8l1jvlUSgXFcNolCcLsMUT6VRZ0FMvqMrfrBmG91RCFwGrwklw4H
SSuT1kOFfior5n2741ZJ1AzD1HR+B+SDrY5ENC/ruq8VCTSp99PdTNSb4aaDUmLBZSqqRqfFss9f
FTfk9w8HPllQbLoQ5CQLSHYKrMyBA5W274tuVmrkiJvmGCCMKBZZ0icPJNpXMIe2+f2L0w7pYSkp
0mWREikm5t/zuO8Q3SqJwL2XUsyQhzQ1GPKrquVBCW9fARTx8vsXX0TUJWAHYmcJ5jJlpDp7o91n
eAH47PuHt0rGi6AkOrQwmr4PWmEPfST6fat/qyei/mAZaMh4uj/2Kamme931z7umylZOtLauNnBS
jqCSW9xNvI48rVzV74sBtnqiLixZzZpLiN7/8uvkm+K72CM03mqJOtdGousuquSl+KGickDqrNxn
RhVvpUS4ezbdqhVyZmKFUDaulv7Wi1zyZd+Yb5ZnYrxG9qgPob0RYhYyhtdwBTL7VtFWS2Qi8N3a
oruUENgVDEvBI/+sA/SDvXxrAlQY3ipUzXAJtWFxtzbjT84Kue9WtFUSjQguJLWIRZntvAPR9s+g
x3WX+iH+HwXRNIix6CWSLDapDnXU1VBvJPucXeKtiEh2TvYJx9PbZshlHSzprHe2ZwM3+H5r8cdS
L/gHqaeVjmlN2XdWTrvUMlBRvn+21lYmkcWFzozkLDv/Bxdy54hvTk8KJFASXvKItCgeL4+Owvm4
a/lsHYASkbRk7LCTjy7JuanvRGB2ZT/jrXxIsTbywpnjal5MY+YQCiWKdPu28WBzdOqhsd3aoc+m
lfVj0XZ382f3uMug/q8KL966/wgxJNFar4jMK0YOwNOFP+3gIZuzlnPyum/Ut+enLojn4Yp1gOTh
VAxMphXyoLuevVUQeWRuAJwt8UVLOT4pudIryKHaT6Ih/s+js1UQtU0XsqLF5VwVrr5tTV+8hv0E
gSUaLTyVJsqPb8ELp3+cidjO5NRWWTQ2xVR3k8DVemhu10sOpoDL2Sd7/CWs+IfvvZUW9REDo63C
sYrmYfLa9GHjH+qE9+gJdfBlO4ADDRJ326+DzgpwpmF4yLxh30TYio/00iRDxT0Gt2ARZ4CsvnVj
yD75VsEHv9nlz/9L2UAqtBRPDb6V8aOvuh9lRmmxz/o53pofMdurIBEAULthlukaB36uEhvvW95b
ARIK6161LJjEYU0eArP619HSBfs2pi0MDe7MrkhGvHq39KfJQO9Z0H0H71Z35FwbtB6tLxUfJJgw
Xecn6IXVJ4YOHyy+rfQoAoY3MfXADw6NDe2hArf9C5EaJd/pQihOcWSS7hi3akHdwza833e0bXVJ
ZNAOrEikcBIbhICFBF5yW9B2IPsm6v9ok1CPBMgDqyCqJ5O2hs6pR+W+/XArTVqTYSRxoeIDM43/
OgW2fqimvq73zdStOIlVREivwmSKozIbBF/TwdCdpbKtNsk3oz8LgYFR81znS8lujCh3ZhO2TklR
5CWKL3g4TeruSLzmx7gu+3RD8VadhDuW10/eZWMreXGl2reB6XZfOLTVJE2QlZhywXFQJMOTlk3z
QCWhuzR48VaSNFw290ooYEzJhNgz4n9d+nD+/Wj+ILTYKpKcpouSJIG+r+zsT4CIapIiMO9YPhq1
vPz7D/lg19/KkgZpSkk8jI703BsC6DGlLd13wd3qksiANqJlwrZMol5mTQVhcqvCnbN9a8wUkSYB
px6bZxQykWo4SB57v6k/GfyPxuXyUf7rNHSsqaIRCCtELvNPv5C3cEnft39trYLgKMU8DvuEw+Ro
Bvfley2CfZf+rVAmpqg5a4YxWVeC5HAlfFgRDftalOKtVGYMBh1rhdyWWtmcctzM6bKL1kvjrVZG
r4Q0pIZWxhuHV/gZPujYqz6J2T74llupTANafN/Z5pIelh56QfmhKuxnCYv/CMr+ISIkm5myVuNY
V1MA9UPT8+baCjLHqZeUXnDVqEE9tqRollQn2EEzXlbxFw8K0imnIZwQ0q6Rpc0tRHCX/x8EpeNs
Cv8zDwNK/7NZ/MPbbWVwIuErERNKHuhB4sWtGKJhTCte+15qRyvitOqb6LkSVpYZjXSor1vNnDZX
/jTaaU3NssINF8KoeqH4M4eujjqg5amy8fJnqdo4SaGelrkQiT1NevSXYxl6cszN0kKNvABxb2Gz
bmEXF85eC48dW8VpEZnmTa91xA/JXLkmr9epkJlv2+JnOC2mzSsp5y+OGCnuID+MbVrwruyyZZns
87xMa/zHl01RwgCrlv1Nq5v5YQHWL7ivS8mjW5hxreJ2DQFlOEuvLQUwtmvfvqH6GM/nZa61btKZ
hmOxprzvjQMInQAIGLuxgW0kAFDcHYHWXiX0sZpCQMhUMV4D0yqrKz0jAfZ1WPwluVoWrvysH/pC
fAHHsXtsNC5+DysPlUoli9rqJiFBTe7buqcsSwyy2beeLpv5Mey71rG0hC1OiA2M6gRJUQVaa5Mp
qdh0a/vEVX/N1KfmJBYZWYomsqivnjwGys5t6a8WrkvUklg/2cAKg7IthUw79e080afeknY4IaIX
PG2c5gOIP2pZj6DLArqdh32hhkNQCh3+Nbbe3MVpX1tfLflA4oFzOJ7LYQbxwDYy+TWbrqB/QFro
u1cWQ/l0a1Q4tw9eEHvJuZ+9pHmwfJ3wAfgkC5uC2jy1YYZ2/WW9vCTKeE0Wo6uhfJ1qG+oHUYe8
DrKgA3LLpM1I9XgLlkDE36Tfo/BkB7kW5XVNMMroEanEkZdroU0aQeX1LGxI54exaZCEiNtyqrO5
mdvh70TPRW8PY9fC25/13XCG0pmPDNF1yCOCdmc3vbRFjboCTJoUfVVFyfzcaMHzfjCkzr21ofjq
YUBA6WsDXWZknesV5ZlmvO9iv7sXUxXAElE0yfci4EbcRDzucdMbCtGv+IW8WuHu1wU6i3hzGRxz
pTEKNGd07od8lGH1laxaD1csabwbZCR7D2nasiGHpTfBI+0aehr5xLqsbXTtp3RpbHzUTEieJgFw
0invFBiZSRAWOp0mhdy0At7he1O185JywQVNGw/1KjmQ/ooDknGEhVz8Ha3fqNmaftVZW46VyoNi
7peU8sZc9WZm3+Y+WsJ0CI2RECpXfM7BOhb2yoQB+7saJw8k1Dp6iftEa1Ch67XIwzgQ+lp3BlWa
qV9FSqYweWVLOORtEs3uOMDupLx3IvGOHsgO7QnywuF711FxU9my/OFLireSEnaFmZqjmZ3GpKj0
s/GA8MpKCk+dfFVNl6TUNEn/1C1cPimNPvm0nwv66ArJy3yoCeF5pHgNclujTzpZzVNhPFzWltAr
pnxsh2c1dNH1EoOwlTsWz/3Ra9rFHMeeLvMB0XMoU1ht2N+9aBm5I6XUZQoFSlefRWNRQ9NoEJtP
bS111heeaq/ZWrTDAWfuMtxBFXxq+dz/pqvA6DSizgdvEgL7TMdOUtPxrS0D/HVULLoxq1EneirR
jc9Tnyzho5u6WN6AvxRCCyDqITyywPEX2VFpz8Fg0ApUajPLo7Vr5d1qVdvhGrwZd24VcMkpN3Bl
yibB/PnRZzU8Dlm3qmPTL86B/EyW9YtpubuKUSO5rYKybnPK0GAcBkhq3CZrpEjmokWjW1LL4VZF
c9T+6WfVxkcR2tilieS9n3q6rdxTl5SohQi2Nvh3gI5lVAAlpwc6h4XMl6adoAhySbU+67CcWQ4b
YXTWEduvz0GILQOIicTI7zYZYZUNIt7E8qot57sC6l4UuPno1GFefLZkvIIVVCptJO1VpRTYtmnI
JpUydHqfKSvZcWrq/i1ZwDKcl573152EovemX5alf5yb1hSoOUHkGz0ZvdT2DmdREd4NY7J8WRJD
q6O3ovH6quYePBcy2TFg0QCpif6IOBrQP54QVqAdsJLJjbIw5zu1cOeVMq1Fx0xuR7hg3Y1TlVTA
QlFSnzGjuruSVxXa2udGoPoKVM9h6Uo6P7UXStoDC2vNMisN/SuI4TyHdF4jYDF/8U35wk3clerM
BLxPcthgkqKC68ZI8yrg5DBq8ac23viGhP2aoxkFE71Mki7zYnjZ4XoQxE8KNauv0aCnX8mqXJfS
2sZJViRFeDIVM/Dgn91dMBD7XNUBjzLdwxLQyJqdh2ma2jSYdXNGxkZkI9roMmoUOQVDm5ydXkeS
zzB+AHMDf6n+bobS/BWgf/dRalO6Og0KE+k80Jj3zxCIDcF1z1bSpi4eSHmslUzqrJ7VFOadb6Pv
tEgiZNa90a0ZVnXgpdq3HX3DorJF7hLpdbdCrSUs9OpVH+VQVMEVZFa1STH1hrMKBjiik5XWp5IB
IJx53AZdCuu9+FqX9TpmsKLoy2suk/gOFLnOprrylLsKy7oKblg1UWOz3vXLOKc9WQb2YGQZB9nc
AliUJ1KJJ9WZqMvNQKpX4feDSkkxszEbajWmrQUOLO2jSM73Xp3ENquGRJ50q5rm7OJ4VVdjLL3h
2ffpajPIcVDuYwIhiOBLxY6cG09fV3UdI/NjgyaFz8/fDZ3a9tiHYT3kSSjojXS6rq44+DXdQc+k
ylXEh4wFE8KpQYb66wS68ZSOA86AdKHqu+J9cq7QEZ7CC/exlh1AthWrfez0aKGReekoH44+Io7U
YTEWKVsoDumJ8PreqbJJKyJnAhb4dD1K3CHimcYp05Sl+Ek675Piwdnq22KADWYuZNeumjiyMCZC
zZuNOMdsUMPd03PQpT+NxDbhTWHLUGSTM4O9G9e+mLJoEAAqma70oiMzHdpLBVr8fJsiiBHziZI2
7jI1NrVMnb86eTQ8Grt7NpXWZuPYMHGtVwlPYVclZXwzxohH0q4zk/2z+CpM0mBVQPtNCMLnfChm
rvKuEz7JKorYAf7rjvRfeVl4Q95RXthcC4A68UJueEWezFTZCvPpWwT16NlnYTH9PVsOfxodFKTK
ZonZdI7iLrlHRnYtrrwQwdWV0kO4vCZ9r0LMZX8mWSvGpXnsyol9M6HxsUYWTyNCSQqvyzgsaBvU
xX1d5cMAi7cr5sGF4MgKgAZOYEGqJGecCPEs0PtE7pskXOMU4YC4blrq+RiBxh/v0StVNHk5z0WS
GZXQrzb2nETurYpke+1ZUDbTtkLcmiVh1bB7BYVCmclqQN/N5Ab5MPkjyqBlABOHNFoh1bsOk1Kq
c1dy+orc/BRn2Dfbq9in/KF2CxnzOjLV8LzSfn7Ge5OfjBcwRdQwPahOZAULJYVJLZ9+rdPC/QNo
3sjTuWacl7yOqyF+Q3Nx1F9H+PoyzvqYJuKnbUaQUdcKVdpUuDZ5Dbl2NUydy4gcPEBxq2zxRtIe
RQt33dz2o13O8JiyfRaI1u9yZeFklyHoJ7eVaN2E6HdQ7bmBz9VXOKVwkmpj4T3ZmdHBWDQ27kfi
t46WEJnMc3s9TNigrwc1tvow9BLdcXjXKQFfvg5LiCNx9B4s6zz1gH1cuhdt0WN0XpcSd1XfLbI5
ORcmft7HYDblhaMrz+noB0G20qgLrqvZ59hvJr+EZfc4LuM1XSNcA+ca9OM3fHMWnkESb/rfpsUR
ehVGwdr9kD7aizIWUeEel7Bc6BObPFseYBNU8LytSXOMgph+0z4d70uGsz/3aWdD3BaaEf0PDE3F
uQq6Ys2TVlt7bQZXs5wHdeudkhJquycEosxmAG1W/RferMbcSbi9IeKaWofURzn2R4In37fFigCz
aUqmvtR+2Njbug3j5JunwkB/m/yGRA/UjTO/XihnrxMLmcE8U+ZBT31YXffg+4Q5wmoqsw5+/+3B
2aT1MzQ/kOQ3Y9AW6rSi6wzZ32K9Wy+OivEmMCh7ZKvqlMGKMXpNuzpMoOCNIbmLbzDrE4w/DHy8
h4oUhfcILhTCgbrwsILwsesyUminwnc6soUsM0onMD9LaTRagn6FoH8NRhVh0qFv3OnvRtt6/pXA
hLL4NcqCrn8nE2bu8Mf3sVDJhdWoelxREx4VmVU+sekSa8cOQ3dBxFVVMp+tHPo6Vw6nVyp7gcut
qMbqR9BE0TcHgNclK28EiYCLj7ECUCWaxdE2ODOXnHn4bwEIgLSzOxfB3OnlkYJwWS5ZMjE5mRx7
Qdnio1oOS5Qalyad+/WA28tYLj5s+VCDTA6w+R1kziq5DBk4CD5JocQRBruCg0vIhMv22yTRdI4k
NFoTmzhH2Ehg9h7FBcTAKZ/UEnyjfs1iRBqaellQqko8THRm4je22a7N5wRz6VjaLuYnHk4GtIUw
cX3yPSl7f3i2JTIEz62OjcqGMGoFbhnCAiSsGDa/GPtocQgpFVUCgdfI1jt81qg6r+CevPhtVNVX
dGJT9+ANjPr5hB2mvtG6m18AQAWx1bS2DJ5MJSdEp8gVkN82ZAE9xASthdcQNU1r1iPknl6GZSBT
Gq5No26WYS6mq3KgDGWu1f8DZc9M0lkL94OgieCFW2HRDuKZoYezqWVtrrQNzDme5+p32y7FYNLB
h7cYQngtMQspEIfyOCsS1/gtObz+B3PfGK6vsQjtt5Kogqdssvzaj1b+pyYxrqsRUXGYLSiWDAcm
q1jdjfgqpk5lZ5GlTpex0Spd65nhS9g1fAT9Gk1vyxq4lODz5vMwBlPuh53/GCWj354ZynUMsQ+O
t1SoNuwh4FTWh/XwgEMP5MuEHf0OnqqHxPhM/nJUtPYAX9EhAN6wpAnWFgLszJgedZXRI2gucaEK
H/wEeLvHEMQsnTGkodtsxSVZ5dU6DuV5dVU4YH9TJUshlkaTeIX753hiMKC/W6wVdQqq1Mxvh2Dp
cYfyNKuGFFTZ6GuoBv43cx4ZvxM6DO6hjNGJd0RSF6ayvg4L/AquDUECgzqtzCKA6J/wiC68nbjH
R+xDlFoMOVzk4CfcdLW8JtHcAJhuuY5YBu8K+kYJMk+pg9XEi6QxsjJAuhS4abpI8xPOG7QTBhBL
nZBZ1xHAZpIlyOfAgiEjXtdXkApgm4PRy+RwDYgMCfKu0NCx2UZ0xbmn7QoSOY0LP8MVjz/PZZfE
KUlm3maGD9W3CKZop1EXvZ8Jv+FfCsuhlu5MUr52oou+ShvLMKNEVj/Q/rW+cGAi8JIzDnTcfIIk
nUqWPEZTUf0VE6to7s2yPeGHLI9sYd4BG6t8kqIefQRLbm4yW/DhKhRuJKemXqCgDjimRmZkCGBJ
PQGEdFwRBogjzLSNwDlnQZ+aC2yZN14/6/JFXIS/fxlpEOb4qMQEf9CWK8qXBvJ6lGgoTinka+DH
mlUFEm33MhnV7bCE5FBbDzY+FYajO/R9LfkzTHHJnMWej123wKnV2hzl87DIe4vgvsME8yhSaZ7q
09Ahi5StrmxgOo3sSBpW7iATfe+H8fJl9qW9FoqT5TwK3fa/BkcKHBbNOIobbxkadEESXrFkSmu0
1Dw6wpjKEtk1XRrEzPMeWbeUdyMrOcnEaOLTyp1XnIbWwf9by0JUXxoBet5jwavAR4xKJ5fZSogn
EvsgMCWDbe7DYWIAkKhCL3cOl+oT6+buvBR+YDPcneAyFBY4SEdcyeRjGwT8J22UqnIZIzJJdVgl
Lwx00RuUwg1srOzUI8qcKveGHE2LCNpDoyuuNrUez14fRyjM9vPyleh5PhVev7JUJUV9bybd/FE0
jrsWeQiK3aJY1NqcmwkXvvPU86RO7UqtyxbpcM8PW+XBHCrEN7vitZqGMoWNTlW8xKEw/OzVXnWj
jFRz1gfSeTd+Ya3BaMbjb0AEpUhDO5ZxStdg6a6C/6PuynrjxtXsX2n0uzJcREoCpu+DpFpc5T1O
YudFcBxHO7WQEkX9+jmVZG63fe9M5hoYYAZoNBDYLlWpKPL7zncWmEw9TOGyzAnquOyqZJad+1l0
M00FyKMwvAuXFNvmeqF52bPzBkPuZwjpgxsYQUQPLkRzcVAFbbL9SBsidsSXbtoh5mU0sRlseSsg
T7zxTVYM8ZgF7gGyxeCeKasOteFqQ9S8dQWwFqGeLMcjEfta23vMD/wY7BhUa5jWY+fsyGWO/vKK
A/9GdpYGRWAzo3z6WNB1ORtwdt5AQ6O9s1YugEgbmdkbP2LrYdaBKGOXRc0h73dP/Wpj45B0tvjE
psHORLCWSOQJCS5olb9nTV7c0xCLqwxLBe6SL6YdsiMhyxtBX+wT09b4KirEEF26vGGXMl/dYwaQ
70MrMn3l+sjQfaTox4i42Nnxm8jnu7VpKIBlk+eHSqzwPAtB6TyKoSjO8MV4ca8RsgIejW1davRo
2xi3X3zIvHWZU4nieUwmrynBFQLG9o2vMJjD08CBQSPJMbqN0DRfldEUXnm8ajVOHZfrmGLZ4jnV
rrmpiF3m7dpzv94UpQPuOhN/eECKC2E4uTkHOt96NzTyzBnlxCDaJbPqyRerew7d3BMAkE4MOBLa
8JuCE9pXX8wV/lQOc51k2Hcz4B6A5oFEFuw9ywFQQ2Jnp4eBqZbFVnGYGTTjaLK0i4JqjFkusgXF
oVvOp2Upq0QAn78DC4YvcOLxVI6mVNvPgAh7tZ3lED7jwWJ7KddL5fH2MqpofcHXca5j2fPpapBR
foHtOvhStwgj/wXr4r8YNr22BoCvs9G9KEGLD2Z2Bu2qSziP3uaDE7w2B2gIoA1WKzBGsMS9GeVW
w7yHt42CX2k08rIvh7k6DQ9pta9mbEeU2bdF3QSvZd/D7JedRmjwZllO66dHcni5Tt7btAivdd+U
d67IcIxu4LVJw30pyXpgGpPQt/EeXwu/wVavAHiDUmmtvCXZOYuq+zfd9Neib+cqQC3FCtaVr+M1
l9eeZG9bia8V3xguQfChsFbyPPvS2/aBjuGviH3/fJXL15LvSQVNxgu8tsizTzpckyp4WwSffC34
LnXZiGrBtLbw1GfRYo6Vz5/fcrPla8E3x/7K4QwAQzOFJAdhJccQ9Pltry1fEga4GYoIXSFE2S17
XjFgiQa6vGmADeLWy9fG6AiCmOEkzwy8LwiJMynNG/9NJDRYAL18cXQ2S8sFBJpwv6nSCg30R4zQ
hjcxEmTEX7469x0ARH1ahBPNzimgip6vb31x9vLFC+zitq07kDEnfSldlbBev8k+Rr4OioBXJIB3
CfGUb5aPgBaRoF58ettKeUXnDQ1mZR7UPJtsdPy6rAs/tms+vWlDka9l3xiLymgtCqjsPYxy7OCd
BVXxNgcm+Vr3LSwhkSQ9jLs4sFnMLkBdQF/9pvvyWvc950sWrLDvAvUu+jgPmEkBoHvja796OtsF
zvxAukEvGdm+CaZNo+ibzh75Wvc9y3XIghBvG1ju1qrqc1R3j2+7I68ezRH2mVKcjPUCPq2J5bXb
l1qv6dte/dWjGToQC/IM9o7VFGkEho8pRSjFL07Mk0biH3kn8rXsWwDHgWUvtDCNnVA75jxDkOpI
FtAueI+5MGCtqu73raTLzwitf3vhK63/9u/491PXAzNANtOrf/7trmvx37+f/ubvv/PyL/62e+4u
H9tn/fqXXvwNXvfnddNH8/jiH4jcBUv2BsNgd/uskYL4/fXz5+70m//TH/72/P1V7lz//MfvT92k
zOnV8rJTv//80dnXP36np5Pq3/76+j9/ePoAf/x+gwuO//D7z4/a/PG7YO98+F5EoS9EiETZk4jF
Pn//CXkXCEIE2JbEBxX45CmgwOsu/vidyXewh2JRxEAvjPzgRLHVHXo8/Mh/54Od5YcRoVwGFFvA
f76v6x/f+4+vAvfh579/U1N73aHx0X/8flrAf66OgEMOdLpyIODRGeI6rzZwcEI8SzHSTTV4Dxc0
aBF/RNjNX27G/+QigmC5UQnChmQUQOHLU2LqXO2Fgo+pbTxxECMV+2Fw2S/o4acd5MVHwVUkCTFp
8XEJ8Xr3qkLtgScE6pYZMnKEoeRdIcZ8WwKD23bE+xVl/OVzhTt3ulxIIty60CfhaxJ0Br15JINl
BD+jfpwC4Lz5GPXpiqc69gphk4q68hdn+EvNw39e0/cpDYUI/mH370xGXA+IPs2auTmvhjw6M/WI
jGfDwdCY5y72MAsUvu/OKqH/Ne37j6sHuHQUSV/6TLzarmZHa+g4cPVogIGhtXObosvUCbwS8198
0FM99fK7xAQQ15CnFX5aPS9XTJlnE0CScErzwXVJh5iB7RDpMRHGuV9svvS7xvvlxeDgIynDEmQk
IK814G2nMmATqMwRgOPbZOim9lCyIH9fYgNVGy9T42dMAK2OSxhGYAIW2umsEVP7uRkyvgOiYau4
aipxMbg5+8hkWGBE6+ryWwgPGFCYVHC/DDWm8v1CthkLk4qF6KNHTqq477K2SNZe63vQtPJP/pzN
nz1alHeZhIojEfU6UZCZDAb/rNF+luisQAGNlBTbbcMT36lFZvF5gclRlsg1M+ctoESQCKbBHzFu
9taPAsPvp2wdJzBeo7IBylCxZQGsyaJvS1dGXiIH7SoMZyEVjAtEgB6DigZJDxOpi6ji+WMGJtxH
o1n2LejyGU7eTa8wjO0HemZBlKGpMU37oSwaQLEhxdwgHqf1Q7mK8M6hsv1QjB1vYpXJxU9MwDAl
z6nvPVQhdU/MzRQDCWEruu94W12W0noYcVUBWGDOFI3a5NLLp1SEcyHwIgJpvkj0XRK1ag0ancFQ
H8Dwqicwn0j5qIN1Iin8cAmScK30jlMUtmOqeuOeeoxAnkngDRfIQx+mHRmH4p6IqrwjFjPRE34u
71bDLTihVdB8DUsLWZQvI3JhK2+4ZBUM0k0AtT0GlhFweFR6V6OJyKHtAUHGvudBVjWO4QJfKCEA
tMAk25Oxx43dzm7KGiQIUbEm8+jSSXBvP7SNvKQc4HvcRlX0NQJn9aYkpOx3hBUVQh3B+LvwirUo
MVRY1ZQU/VohHAdq1w0+UxZtbIXpQawrBQC7r30Zt8MijjU3Y7albh5JAirocsX0HOjNTP12Q0BM
hpGk9Ls0x/Qx9To31XsDm9mvrq1AZVgcUJRkog2wVmfl8m0Ox+5jYyv3qBFS/8kjoLAhBnoVDISt
EFynhfbyPsQwxIGE1s0TGtKZfQp6UPF4T5t2W3ZGQr4zhrsc1KUvEziBtyPpdVp26/wNAcJVmluq
ge4XitywiWr1iz78u0Ti5ZMe0dNZR4UQNCSvS/N+WjtuEF2QugENs45iMNl2Nvqg4NwfIeC6MnWs
BW7HJONJve8HwJtH3bQJOAYiOl/aK1sNqeMXYXZnHNIzvO2im9330/Jfqp4uyqex090387o2elFO
XfXP6r0Zn5/NxWP/+jf/D1ZRmHL/pXA4VWkvqqi7sVTl18evvz2qr7/ddV8e8+6vNdX3v/5RU8Er
752PUyhCQRUg6peexPU/iipP0ncRJ34QUJ/xE7D3Z1VF6TvYP6H9kqeCLGInjvbPqoqSd6jBCMLd
gZ9Swbj/9qoKtQ4LpMRJAgp5hPrtNdZGgiBfhlxECQgh026eNd/YZTG/OLm+B8n9uZxR7HAOWzHA
vYDjCSevQbHRlhTK/DpLvKzK7ko+Fcum0TPmjiBBFg/oaz0vRobJIBFdBpPHDQYdNYmpWZYrhzmh
gzZBlARgLJn1Rq6d1FtXThXoetKUiS4IW86BP09X7TwgR3GF0+UXvwUfwCJ+qd7lmMl/XLVfBFsG
uqZIEWQIKZtuqH5YRT9eY3qW50eNUwmMc+H4TVMikj2eGhBHEiRGOcycqAdasiYgI59ljQlPZkbD
fF1xfRoUzv1yOYdDJDfAxSNvB3rkMCZD5qvzVuX1EFdKYfzQgaeMMGAfHy9BSNH6zQZ2yBNW5d1V
7RXlx5IgwR6jNDl9HBg83zBmUeWI3Vq586kJKn7m9OifsapeD86WwRpLSATWTb+KwWI7bQBZY2wS
iqQDLWPBqdw5H67WGO5iP1V37RquXtoJX4L+MYEhOVhR3PQ+JoVxDRLUlis15HGGyM4wAdUBsrNy
qDHA9r2aXcL9i32p85BDoyOX8OtfHqJfVt9YJX4gGKqpABgKKBivNat1uxiGRAsv4auO9jBZxV7H
i+kXbeZ30cyLxXi6DEpSIQN0LvR1PexUFhp4f3qYqCt7hnn6rZ5BGeggWjmGvNcYVWbZkVYd1Ahg
yJxDYF7+4j287AB+fFIesdPeziOO/7+sGvOqz5ao7b0kEIW+QE46R7desnj1i34zlZL94gF8WaX+
uB42GXxwPIrYVF5dz/h8qX1SeRhzL33ir8KkjdF1goKP/jgUsJ3/8z7tu3Tw1e0NfIx2YPyIZSZf
a0mhoMtKHVZZ4owqvd3ASn3vuVmyGNwng4KIK7HiHK/AoJZCX3c5Ic+giJb1FkwNfr6sdREmi+rm
q2HG+95l68ny0OdzmRhrhEkyng9l2uPxCRMnodFZ7Node6brm0KBvVnJ7qdA9X/jqJufwSUbn3/D
Sad/207q66NBj/7/4dA7xY3819DBhxynHdCoHzDECWtgpz/4cc5x8Q6aFwahFyb6RIQnb50fxxyL
3glYXnLEsPk+QVXzd+jAf4cViVMx5AGMYDEZR5v285Dz6Ds/ZJziTAIQAYcHmCX8C9gB/67w+3NR
4vBFL4gjE9KDEDQnPPUvHzjbuEpjpHw7DMANz8bShF5M3FRY0HYWcE/y8f0greoTD6q1EZaMgl2I
jkc4lZDW9+DZYETVKy36oJHKstwZNjUiAcEO3k1eEDkbNxW18FoCMQBFtEDNlIJVjFlz0wl3ZsPK
BVBbMBLGsDTJ7mZj5mXDhrAKY0qK9tEhB3OJ8xwsvvPBJ0OR7XiBDB4b1xSKp5toXdGBNkBSlQbp
kxWqB11OstHfFRlmZDTpGjO499bl4ITnQvNkmGULCpCwDm/V9mUrE3ALyvejn8sRDQVzdTLbeYbx
gGZdsVnqdcl3IJ8NELJA3w9yb0vbezt5AY9z2HdOoKVQL0wKllXfyMT8+0GWw2W9tIrjRxlK8Blk
SpcYPTEZs7UB8YN03QgVsM+WKHbgP4sYaMSJ6UPQDcB4oSf76KQC2GXIeXqCQeDopWO/5iWIJqah
29kS/hmM5OFDP+kcPXzejdtwPRn/dTn6xdj6fbVriI/7MYS6j45VSQO2G2FjVD5MEGQ+iaxqirRZ
h1V/AnnTRg+MeP1DtTR1nVaQQTBIoOfmrIXfp91A1yU+qdKsj8ECCwVgJMphfA6ylEuIj/Io8XpQ
IFIrqjSzzFRpACFYFtctr8/BTm2h5upGUGqHYFjzJGQwmN8MkItfWWBcIzjRkShSiGg1KCm+W8+D
ELzPdLDtUu85X/wF5QlMNmMwH9CcSa25jYM8zDzQ7fgCsSZVOJaxuui0rTHUEImnPJmlPRh/GfZU
HxIPMFhIE7sFgR9pqwD6QWPR2WhDFc/auHK6eKatQtU15qsCRZ5SEFJAdpNVEloP0pwoF7WNtbXh
5chYCeJp5EVjutDKFBeKV/UX2isoaoqpaXfN4pVfQ20sqoxIFeVm1nK+K9uA3VoTgASfckgeWb+p
SzwBOgmnjKMmKpp6yB4w9omabzlqF9hhMHSh01leQhpZxUW4QD6zQusQJh2e8PrCa+rwKQ8n6CYn
svh6V2C5oUKjs7tq+MrlBoSJUVzAVsUnSdFN8/0IQBFpBC1Fm7r2oE4qqspTIKcH8xgV+CPZ2hIA
GAhXy1ccJwFooJMR7GMelBXdRUFfNHtFfSrOVqfdjveV+ZKB5HJXrKU1yarbBqTYACxSTzZgfHSh
p+ujCbyp3ICYuuxZz3JEocLUqIpXsVyGC7jW27buq73f1KPdtWG+3lmrffC1e0AdpM/ryygbVncR
eOGg05Ez+R6WtPaBzMWIrWuIJrcZWVF8RFZckKUFC1o/Acd1M+kBYcu0qEyT9KTozztwO4fbzvIu
R7WMKcGmClX/IETOOiQpzPwBOEr1aWhRuSdts/AyqWsZdHGYEXltJcO6EwPCC5ulF3mqI1F/yKPM
zy4rpHiqeIzG5jB2ZdjvVoflu21OErek8UAmhSKkaOsdBX/5W99xtehz6IMQx7ENOIZxfZwp296S
IihRa/e1BXzTdFdBA/5nmgfFGiRmLVyZhkhLv6gmHwIY+Idhy+NqcFcglBnwmSZih62IFPfBqBp1
lmRQCxK8dDnC8wHqJX3jk0J6m7EEUTheQ5BWYNEUUg1+nG6rPSU+XqcFQDl/hhVqA87mHC7Y6v2s
tF8iSA/NVppieRqwz99zEQVfiGrprVRFuEX5j9hVEFlXlDKi99WYaD5Cb+AhADKRTQnZFLEg4HbB
WttDiDAIcIBzcM2x/CswJ3g291PcDGLd02gGSCIysCviZanGHHzgWcpNVU/rZxO0eCSCCFrOZMqb
TqWgiGobo33EkGoBvy/fQkVTgEzeTKDLWREh6hzMf3Ncp5rSREOS+hEEoiWMidDhgZ9uQSzECJI0
KnL9M+b6f6Nm+v8GD5xGI/9NpbR+eYYgwjy+mMyw0x/9qJYC/o5RP5CBj3ocrdZpOPpz0iLeRREg
c4LtBJU6OTk3/py0+OIdGnQJFAEaUUJxhP29XOLBaQgjQCKX6EgIgYvvv1At4W39BdLGUYB6K4Lr
rwTjHu/w9RweRF3gwrwp9m2GdQjF1bBbvMHu8sDVG6UZu7M5n67/cof+Se/3cmBwuqjEhw4oLhhS
X7z2t+FmBnHLD8q9nFq5psMc0SFdDdKZIHeuMx9sRtpc1JzlqK6aQkuAws1Cf9EnnfqgP8vEH++C
QR0hODAZIDOv5u3cLiDQN6TaD0V7VnY8hoUxJpIrs4mR7eeWrXd43J7++48OWOc0V3p5XVS/AQMS
E6JIRcn7sjwtR+c5T+gOyiBjP8Cz5tyFjrvbWfjDiu+BLzcQIGTNMZOj+Fp2/Ql8dF2XIIUURVcN
mc3TCEav/3kee/YpxzTcQiuG8/DDUqiTHRgXU58ihlKN+0JUrHkvIBJn53SZoTsbVpXCxEZdztE4
lbuGR9AmAFq8RnLAJYQBMM3IKFnQIzPR2WNW1ibxHKSDyid98p3tHdMG1QG+u6E6U20EPm0FdqeF
iezq96nqKr+OO2Jyii2R1R9kVKjnGnZi6Hk9P4HXwBlEyeJMTTZ/Bm8AZQxk9HugEiKt+jzasbW+
7qPpOrLFp9oZPw0a4924hWdQKWbm/bgswxnG1P0VWWseS6nIt8YDW9HN6n04Wvk+9xtvj9gjkzBC
p3TOcJEqqGB7sap6FwA22gJyuJLDakVaeNMDHcYvQ5ZBsHKKegKZbhdhpJV6QQ6CoYMSKTTet8bW
MBHMceSrGJqWINYInzsIJC1+MS485G0ZASbGR5QrVc+QpYmncO77FFyRmdzCeuxTC8LiJvL4cRH9
VG2tB1RwU8KtMIIOS5b7CX537cU0qe7KD3L4GgDi2tHBc88rtEn6zAJ+XOJiminUtDANaK6nBQUI
/IcNu6qmWXzrGtGVuO9DXR3xy/bKciMwqikcUOTOSf9+QfIp7AVCTBIOkCba4KoQ7Rglpq6XCZMf
5fkP40IhZTXZ1A63DAkY43sM7smyb+oZcqzI0/MFuiscrUJFsLWufVcmfqRmgykE1j06etfCO2Gx
/bQXyLm88KBVzBNRTst0zCHvvcuibrqFmW+bx9RboRTwoAQ8g2La5JuCkQi0Wla2Bd5nxaAvK8pO
QIIH1QirC8n3QWcidbbMVe5t63GgT9ESTB8wiHBkm7deBEFQN4Y06e2MtAA6T43NN101UHWRDVRe
+TZ0lR9zv4xMHLbFKlLfr938BevYgl5CEXBVxwoIJEZjCASIKytss3GQWt/Wxu8FDuRKgXkfkSo5
GbZ6m8zrUUL6ZeFuJ6iTvDMc27RH80dcc+wXJ2dUXPUYQC0OsCSGFR1mbgEqVpHM2gNwV4UY7G0X
A0nGhk5Q6h4YPuwdanEVxWYCRSVpW2wq0GzJnJ35aH1sjL61Ht7DHix3UEuOfAtuyNAlhQGeGDdt
E04HcIVbckYMb/G54N97dZqW+XgDup3jtYVADymEFTObmYWwdxvR3buHCuHH+tzOXfQBPh68eb+s
UQRtB4aEd4PK7EcDJcX7SJBluKzUtDQpl6CEb7qiFCy1aizrBzzQpkKyHBP5J7gWzOO2dF4BQ4Sx
CKN9W3N1geSWcElyaFChM0X1Jt9PPZDhpxrad7IhcMANDjgd+XgKM5/aI1BtfTYz2OTEeYB6Mp3c
yppUwuFivoOWwj2VVvfFcRx9D3HZQ6NWlFGcZRiqQM+DLNRohd7Y2iPXqrgVS2sF4pfC3qbwI4MQ
DACxelobeA+kcGjhI+5kCZWkGd30wVViDOGFzKb3WtUQmqB6gwhawRBobXEnK3XEQ8uzc1uOWQ3X
uQWydqjemsSDel/FRi0n2cLSugFFGLOHgRZrlfrMjc8RadEuDtDbXMEqVsw7z28AncGUYHyCkd1U
72bwzu7c6NP2a8+EvBT1PJBkgMmDjo3kFt744BY/MtSS4WGslJljif55AMmG9McaJAq3ryF8X1OK
VkzCYihonwLeRDcdDbSOJYmKJenVQOICFILHphl7EzvdFBuvBk4AonfA4iAIvTtBV3btKdB2oA0t
imMdQvqXgFe7EswXXTDARKOUabdYWBHMCIuN2xzzezDoazHuxrxapptmxJ5wQdEIrBdjlnXAvWFL
Vu71UEKryaQurwJnVbPzhgBNjnLoMRIt0Yxi/Fr5/mU99hO+gkq56xp1/JVnOmg6OiRsNGdw6Yhw
MBAIsCHAxMKBCFbjVnsd491uKie7JEYsg93g5M2uioqM5+Pcjfm1cWW2bpCPUu4gKbKfsW/mV6xp
YKoP34nmIFoCYt5o9L3frWfD0i5r3OU4v1C+G3XfhzVcS0RkhqOcAYAkYi67O8AOvcNpUZFtN2n2
AHuc4XGY0EykQD0GjEACvY67fIJQyEy9zqFLaq4bTs6BeYyXLRn7+VOE8bhK2Nh7xdaE3fQBObne
NYb3E0djb+T1ZLOaYoVDybKzfluodJCa+DvPuoqlzHMOQ083YYJRCjdd4jw9FT4AawNMZUmQbUF/
ARXO5kRFOwg+4EmC5Km1OKlIvooGJ0XaQE6iID8dOi9RfpiXZyOhZDySUOnigJ7R4YcGid1hzVLk
Snnh5QBi/m00TOV4DMOxLrZ2Ntxs/RpRv4fON90OQwuAUFVDx/Gia7oV4jw1htkxQhWoz/TCMtQF
vt99nRYyn4eV55b9NNoI5BI6iAuc2MA6Bj0Fj31tij51eoUOjsL9glzC0jB7nsKZtMep7JYw1QOF
0EnCBGfY1lWUA22JqH2u3JxX5w3Jm3yPeFpvStmEAhYwNoXmox/Qg8X+2ORA4eyzmoc2nvU0P5lA
XBWIFjpCBY3IT96HnyPNEmTJfAIOv4mEZw6kD8a4BISIdno021pC9BhSTKtAsdhTo2kFdTq8lGTQ
LAT9JLDBmHhKzHFT9NU54vnCx3DSGUAZPn1jRZQdQA1XZ73t/P0cruagTF+lkD9CROcZeslVbZ5l
AHKBm4fsAwz66oecyjmPcf7xIxx7WJAEZK7PIdykX03RDgePy+XQRwNO6pKjt4wqyMp6QT5Uor+1
I4hGcQsJ0LbNUCNYOt8C4rpEQaq2Q9+cQ/bxufPHatO0pyfO6+GIWRudTlPE9pXLu5O4xCRQvOW7
hrnDoGcCR6w8SB0GRTFitt0e+Gd5DAytNh4kt0kQeRW8Kb3msgnb06Svg5ylGrcgPd3ChBQVgLZ0
J/MSmFt0AdnbkiIU4CCo2tUFiDnODSINYcUytcEeNlxHf1ogDfftfYiMvMsOaE6sOgj+fIPt3W91
teEQqF601k1bOgfzHtvDtynq6p0Ixs86j1KTV9meBNFHMrRRDF7xZqEzRnmZbjd0KQ74nQwq0rF/
yll93+XYncF/Y7vaFcdQsP0IN3QdtTcokOGz45GbbMSoLfLEPoflZhmDeZTFkA4dVocYHGYgiMj7
GjYfrt0YvIkkwrTokHWQtZdtdd3TAOWR6bwLfINZMkha3cKYAD5PAxOgZXg2u4BYM9srbgESNRpY
JvX9rRrptrR9f43CHdYcZoY2kDIzofbzxKOhhT2yQck7GMbIx2pVyKGph89incU1LxpzDrl8tum7
oDl4vnfN+LSkWmR3VHjYKWboodDdJcQF90FBLsA5affogsxjj4nkmWjlrmgh6oOjmDggm6tISxuu
X+Z63cHeJIZ/zAObJE1tlaVyZDvPQMnYZP29USOeoiiILqZ+7Xf9WPOEMXOxLhWMg5byk5qLWzgu
VDGms2dZTfod9wEiRuRryMpYY1gP5VGx7+l0148SBx1e66ALmIOAbngpJVJrdEg/oXJxXtxYrD7V
LvLejMHHysLCZmkIguuzfgeuzrKZlH86hvK4nbDMnTnyDs6dBWsgdm1afuu3bXdkoX8Dn7RbXkD5
1a5MXmLsEH4RFhi0lS7YhuFwxBqd7mCEeA518nmvMnVelBhX2grAKzgxUd2PCSJoAcrXmC1oU8sz
GD/yDYeVSuPN28nMLh1Xu8U8BlZLRT3MXdLk9uBH4w5jmltoLHd1OcPFAF5gR8KH4MlB/nkf2jm/
y/l4ctmImnunAnZZBEvTbywEOZdFMWVJ2Y9FjVkIvWm8oAbpDNaEgHPXpKzKEbuYVjsPQODXjJfl
xxZ5fPD7KcPzSc1Z6kWk3sIX4GMzt5hZR31/EGtz6EiFFcqz6aYfJ4j0i/WORF64J90QPCwU0iU5
AgLogy7YqBm+D7DJO/jIy44zwIwHhdy/fb8WOdTcuklg6wUnJch82se1J+/dYP27CQOE1IYADzLs
/ilU/ndA6vPbubIZdrEGRS8LmjQjJ7IWL7vU1dnHio3HgZTlFkyjAB4dCqNyPJGABZwz8iFnEv76
2MCPPIQPWNpDi8th7nPRTiOsgia+g+76NObvlrgrYPkdSBiHUDekdeGB8FZ0JF25olfUj7DVdwYz
kc7LdmVUr+i+/VInGeUTLL1WdYB9IodRF2KSH4MoNzdV3vMrCQpEjPMSamOgf0ffwW7VLBWsOLwy
FW7x7jLE6MGhbFLiSxAsN1Fpokdf4F6huZxyeLjYog8HWNHAFy2dENBEJTl0eHhQkDfmbIkIScA8
EwgMX+jFHHhV0sHS7aLw+qkFeh7qeOF5u6XOm3ZDKGHVIHJzp6rm3CoICJe6ge6U1j5In6gG1jWr
b8dJqoNsZSq7IfwEQz3rw2GghfqSz3LfwsQtgXVFhUczU8eiKD+ZYTHfNBISUgh74Zy+ZlDSF8ae
847DO2oo9QUsOJ8mQNXx3JGzwPh7Rfhu7avtAkRexf08RjB1XftDKTp2aBSWq146t6ZEDe0CMIGb
IgZPtI7eFwI2J3CK6UO+XPuchFyfeVlWQFYIobCGA6JB4Ga56Ze18N0O/dkInhbNRyDMBPp5EO40
C+rBA3FCgOkH3psAxQPiS9kC/89KlM8b27ACYn3r+uFLGGVAxGMIm4Wfp2DfIHDG91b5H+ydyW7s
ynZE/8Vj84FdspmSrF69dNRNCB2dI/ZMMpP913uVG8APBgx47skd3XefVGIlc8eOWNEFe9NBQORl
rkmRO/tyyEy5fluzlYUPru5/DewCp11hF4KtUAlHfA5uyV2MdrAzxaTGR6BV3EXrOtT5ypxUyMl/
z5bSbtRXNYLjaI9L52tvOIUYXQIuSIVqC3I37JCc5bBtwprSw+Q5TUAMfXSAKYIF0FlRn/G3aDAp
SbNNbFUipsTFMfZ5GqrgtrTn3ttLq5afmabmM+1de88ykwh2UKtgv8nSYt2Vili7mY67VB3Cxv7m
pTtA8i/VM/waUvoydKydWxjr3sdCGmGYaLhFyx/ZTR0wRz5T7fe/rLbD7iNkNHvyXo3GuewpuC0N
tG+3dxlgt9JNSOQBAuEMwNhiOh9LYKldv/Bo9kWNLVD0I/CpumYxZk3WFI/OfJ3GzPdG6ObMV1Ht
s7zyHwunMW7nq+hujXV5BLDkxU3msdKVpgm8TRh9Eg7eRW1uMRy33uT7tG5NvNS8SQZvANykHX4d
vXRvAanjjX4LldFnvbgejdw9s9NiGeV92K7Vh4VXKh5SNkW960tC8r3hOewFCOolpm3xvGYa12Vi
oFhugCRcFAnQYcy/mwDpA0nB5y5hAXA40aGXH0RhZ1PSrb7zlhdWiodRVPl168VNeqAlCG5ZyAA9
179MWQL7zNVy0+uZZvNtvQP8UJ2utoe+8dge2joWatq7jTskZh3s8mXtTw7lrrsgLfM43eT26G5z
epRaZfdtqoZfRm7GBmj3fQuk666ymDoirqs/lrFmeBlnW9+oYbJusKU+FYXjHAwrFICOVA0uI7+d
g8bYg8VMFLCnc53X9SGcuNpGUtV+UowCKcuQs/9kilmwHzNYSJt6fe6dxfsyjKyPVq92Tnry3Mid
M+tAh8R4xnPz1jlhd7JG/E/IsL+8ZruFR+htpOJtluRl/+jMmtf8uDk35tX+2Y5tDEhAAoRg3Vbp
QJ+wsR/L1loe5ZwFMZim9T4veu8ECM4+dF63DjuDTOhy9B3HuB0Blo0JwJ31IZ39gVQzT8UbEk26
cyyzPwIabGL4Srg7Sz8A3uWnL9wVy5PHsh2vmCEfKI578lxzgj5aNY+SDRAXnnQ516lhGXtHFiIR
XtMlRuZhZ3WKDKwC7CAC/QPP85U0iMKZ+7de3nUFd+0tPdudGxwg78/rDkOjf5jTsbjJKm3soBOK
586uoZKZuuT3m5RquSjPQ5Kr6QP/Rve6sTE8CJKvWeRbSHc7MVd0t/nioRm5D6tw6p9dCwVvXgE3
hEVe7ZE1rGtqO7CSxmSD7wL9QlKzrH1j9ztAansF9+j3aF6bWhBrj+UoGQ6MZkvEks6xxYj4p2TE
uJRj1iajKfLDYDKCuJZpEtZM670Rbhz+1Tq+MbELiJh5kwk23Cuybp5YLaD5IzVZnnovFpAkNmLy
LvU7fbcyYt+E/PwvaBvLTjDhfw4eomQMLONVtKBwomocmJH6OttnCxxWoun9zmBLeLRQoqfZUudU
tEsah15mvK5mC/CL7/FO11eczba5B730/dkCQBkPrjv+ujLZzuBdrD/2pn4yzSUZtfi6OEyb6bnL
BBXYlFUNW7Um6+qPt6ncnNM8wJPC8GQm7Zwi663kSFyn3pWl+87CQWLq670Ie6O7B2I2co/jDRwU
qX/o5WTfNHrYjukSBIndDnYybK08qdpc9o0vxvslc7zICWrrgFAXvq5ZUdz5Svwdl7R9cAq3Pvie
xTWEu/Z3Nw3THlaPupvqZUlKU287HzN3JAYzO9psQx7xc7yjRB3s2kjG8Mr/CbIzTWUrlJoJfGir
kB5U+yRYjp7GEdzHDgM6V0MFrRHsYHHlG3Z8vdtg6J8GY2Gp3vtwoYo+P+qqGfhlh4/GVsspbIL8
Bo00ICoBsGUVVfdggmSMtx4sWkSSv9oblEWGqz9XMbkIRunK7/BOjsr57dnCODTKYt0spSPplQul
/oMUtX1XlfDOQYioEjS8FqzVxkaa63GXep5xX0IzPBm1Ud3BlpIw+uYhf0EGaPc2mwYgcZ04KTXe
YKsB+tfMEhQNqK+hDe4KkJbKu5J15vzo58Z6Gnq9PJRpkR8BCWVvAfeNcqdkUOdxt1kd1nesvY9r
2rdcSGuOU7lOxWHpAflyjvaL/Yxs3cZpqX6NWe/v85ZPZ7aXu3U0x2M19gfVtuwgXPG4mNR+RrnY
emCTtalvcwBBv6Er5CCpPCsXMUwoXe09Pyz3/M/NTxQEPX2u85VbyCWkO6Lx+6feBD0SA/jt4pXb
unWBs+ycPVm22Un4mWW/V+GcbL6QyJ9d9oeLxfo1ipB3lnndMoXCboBZebt6XN6msmESX24QQXTM
2tHLorbEz+CIehcIMvBwerkIU52LJLnUtXmfy+sSnBV50gvLZ8Sxe9beRgocyTZ/21nR7unn8P+u
TkNyYZRLgqjZ3vVmZr+kY+ie/TFleiodjBrEYcVjes2rV+BDoYiBs14ILnGF4y6AHWhSpyrgiym6
HBuyU67PbQcclAp561GS/Nhpn6aCuJAkb5rJAQG5ukP55BoLdEEYckytQzkcAU/NVhTOrLQWC5UU
I5N8WIxavlm83yIbNRnnWa+4pI8gdRo9ZbvBgiGDxJy/oL+M+5o7XIzROb3gY8F+QG/pW4qp4paF
Unhea9t+WltTPF0Vo0f0HXEGANafV1FD1Kxbbzz6hRMe6iB0Hyfeai+S3zuPGqg8R66rXRJ2rD+I
VCxPdmh/akqcP4hxQsKeMUpAbA6uHwv0WOtz84j4RKC8eK3wEzGsDGL9HID9vlnAtiNr6rBdNJtq
vlevYPc2BQHPB+MpLF3WNqV2jszYAQq1hLpJLbVxA1W0P5eWO90AHk3f0qUeY+YmMzGlCWsW19j0
Moy+PISlpjEMCfPIsxjGWTPnHNNGlSIP+9u66l3jOWv2JQp5K2UQG8aqll1b9CFzRuWhMUU5ryd+
dem43YDeKcftUBhjNb+Zg7mULGvMLI0Vo/LPSK6nqmNu02hvJDiGy4I5cto3TletEYhKw7o0qQFi
aOzNy0q/I8sH9mlee+FBbNodPNDueR31dqTeBsBNLtx9phy/3HsIKXfr3LefTgfPL+L9y8m0OL19
31fmb1ZvPtyWQDp7bCf2nW+PXP9Nn8shx5py4CXX+esMH4iaU5nbkTZKSyUwx6YzWNIDGFoDPGy3
DH+DNszNJxqdkXX7ZntRFRA8iOdo67YXJrNrHkLZP5NV4kEBrKjX/A7cB/NU+NSNrC3TMkzyrX0p
lP8Zqq8tdLrbYe6PsDKBCqY84cmwuBfOxhhluzoPeQq8aWKlsKEAs+c9BOihKHvlmSpMwlZ1erNi
ho+8TDDzjhd+4UjUQAk9N39Udr/uS3OVe2/DeTVKnGTedZsj3Sgs2wfoXuwwUvMaxrrLOrknm88x
OS7OcRrtp4XQXNQrL2e63mJ8RAAsdfnRhGGbVB6vikI4gN/YPqJVHAM0/6zJLwb2nP1MowlKd8BX
AZmbVfLJVk7kGtahyENmD6NnOC/SGT5b7j/7TIG7Ml/uqcuI04D0Fb7YKZmqKXHn7q4wx7uJADsv
G/0Ttu3DxiSB5z8vHw02xWoaT7Yob0HfBsla9Cjnedx3mAPVavoP2RxcrHqcktTuPiyz/o3l9V6s
Ngqld5cCv06CzP8Bz9dFoxu4T1XRZI/Nat7i/f6uMzXHHScpIokXdY5/aMga7XrMdQlEovxc82ra
bahk+KeYeAfMrhfKxK2YyR3rXJ37CSvh/DYL835hpGKF0c5d4qQ9/Ghkv2wbb1CrCwwTmfNNtgIl
xbit2vIRCCsXEcUNNmUfTbFAwweZmU1sS3xaTaNh005HSkAulnLenDDv8th1e/+iOEIO3PhwlHds
n0qAPrfERuY3vghUCuDmqzFs8YRu7sJ+Y/BmEH+9cGM4ogtfxTrI+Cqvzj3zq6WQnVe2Psi0oR11
tu9kiV9Z5h0sTYHma4VRB0gdN0Xb8iCM6ZdBu8/uqk9ErLg/gec7P9fzKx7NpvpO2cCoc9UZIfMU
JQXyIS9zNdymLMYWhMXZm0/KnRns5t72XKxtq+T6por82aWwZeVyN3oNdMqQw+usW1lkN+yIiibO
xGT+jJyn0b9CycWIOo7FMe+4SH3YNlirVPRD9/6/O1H+vbLon3woQSjQFAXKJ7s3IsP/7EO54n+V
NPPs6Axh/li79fAEkZzhyWScWJIlaE0/sqyJT7wYRzToHgfAEDcQaj/aUdp4MFvXiOGd1/4BuJWY
n1o24zrGgGGC7MoKvHLKmSC1Ts3sW8zzbTHiRFj6GwoQ+I+sMMOYvyfcIVmqrF3HX9+O/v3X/H9j
2r+Qnvlvf/H/kVt7Lf4O7VfzTx7+6//iP1xplhn+wxU+SXFgc+BJr6Gz/3ClEUb/B6g+XP2B59iE
ZvAn/Vf+3/kHQRZGN/xnpscsyiPznyb+4B+kP5wgdAhk+6Ed0of9f3Cl2Vjc/skl5TPteJAJwqvV
9hoE/h+Fr2OTa+oYumNX49rvYgsFePslO6fsbvW0ivl+XDA4vc6ARp27pl/b2mVnUuUm6hHKsLIi
b8hIvDicLeEFBV796QJ3ax6nLUcLSVlur59+ClT4Lgxm0qY5ZSaijUI7G9qbaXZCywL2VsvfZlGG
465fi8UkosmEk7TC7PDUdGohtErZQXYOsNk+BOnU3Ie+NuYD4o8if4xt7Xdf+tWz8FaOyY3Y//wz
kqNlWR9ODSKij4Z4PwzCRI/JPBfm9siv+m7Jzp9+dRSDQfhGptPUA2CACM4o1yGCTc3LI49sGiD0
izn2sjup0PUYwLymf+2BaApSy8XmccGa0u7G06AATnnuyebAwid/ZoHbpqfJLPnv+7MdoM3jXd9Q
rwY2r2U6sZ7lDOQIOqSszpffo5WRZzZp4QU2srAoBPYJtn3nCvDs+0X66KeTDc6Tuq5gOviDMuXO
zLEgE/NdTJovMjiYSALm5j5NttdZO53P/pvb2vl2cYUsRwRDd0WXh8y5xgQy4Nk2ucqzeMyHq1pd
uiDbRRsA9SUbT38jNpSQD3kiwIG8pPL8ZigbH42FXHZGPj/duLvLFYd7XKrJkOfGq0fcWdKfR5zb
/sz5XyzbQhoxFcwftYHrn2qOzY0CRpTrKDjI4c2QW/fXFAjRp6XU5D7a0e6yaOvYvR1KGOm6I6Zk
W3+kBvS/t6wqTBPbFyAb9STdco9uMC+njX8HrO1SrDRPahwn8dRmro3ZMetn4vJl/pVN4AyYD+zt
C9ylu5LAr0T+KhdFXszflvwV1rsfgNQbasjLXgrcMV+FuukntxIfupzX3xbnc3XiBaxdNhFNmX+6
3ER5Wkt/aO7IL5cFOHkQmXsF6vQ515j6b4ewW9o/vZtZ+m/ZSnoyGHSybW8RkZHnFpuPew56wyQF
4wvuiPlGJN9WxMwORe8awy7kcPgW9Sa58QK4Aoyk5qms7gxFiuLVnUkYXkSj2eebYbh9pc60LfvO
pv3gwFU6dS74xQd8DeuEYaWo3cK62bZsXu/Rn670Q8VQ9ACPKrfMvSdwnhkJzopJPlJygsUwD6k4
SezC1TopK9Pajg44PKQ8Vyh/E5GHbYFYhCSLQkVLLgE/38kNMf/GQY1EVYGjyp6hnnKjjwJdN/IF
84ksyK/zI9WgkYPBaqKhcpfm3ComraqXOnhJXUGEJrKKjZOgWjI94lcQNpUutZF3McZ1ZNirG0he
sJrR2lGOow19szfYHG6dxNa0KMt+Rm53vyDGXmtg9IY+4gzmKJ7x/Jnt64rh7db2C7Gdms3o5tNU
bN0x9FOM39TUj+lhNI2aOTrNljnW4VQEdP1Zo1B/WBaQ1fcAs/eUK83XTIfumix21Uh1xIalPr1Z
FDGmXeHSn3Pm/mSgONR570YlsGQ/rgeJLwm8bwYkQtoQM5saGuDB8q0V3woWoBzxtVbhgSYGw3sZ
e29V0TZOQ8MOY3EgLzSm80KqiRiL48rGPdtOA3k/C7rV22OXd4to6kuVE95Y++tfwjbro2/nkoBM
ETp/e+RBhroN9mlqmp0Rlc1G2UFRpIM+ELpm2Y9bnuWzBx/b5WI4QOFtLMSuPaTqML94NfSXiLKS
Ru4Ma3O+ABDxJ3JVSHq4BYw5x9IOu0+HoMwQId61X6FqV58Ji4nvkVR+O+2qtQS1YfX+8KvGQdEm
nbu+gPe9FeE6YO2xzTwy5+E4kiAgVGGHv5q5IgPsZiEhzxWLji7uqHWHfU1rE27EM4WPZ2/uWSio
DdCmkrsAZWFP+9NuK/pXy4RzHkCixRG68mR6fywEv3tbAK0kTZDeBthr3vvFr5COC4ODmD1gXlXd
EZe/SgCNvpZGE1KhxdS0S9uWALWHKvZT9mWWcD//XNvt3QmGoy/whkUFHsnnklVHlDvzym5f1jvk
0sgX3iO4wA+WMFjCyvrWwApQJcJw/tALSB2K6d+uDJZZ7Y037jiENxLXXszDOUWGam5JF+NFWIp3
7pvsTHEKxoBoskPri2e/nwOMr/7BnZzDUgXkqkL91nuUxxBzQCn3Er/zSdily5HVnr3LSYHFY5Al
vMirM7Dzg+ZycCRAxmaXsHdkXK0V8AyZKecHG3x2xIrsBisDo+E2tD+jbPkXXHWwSt/b5cDPP6U0
ir9Nz7ho8FjEWwuAdLW/oT5cplLZDwDNtUVlD2QJ1aAFOul6MppORJspdhsVJZg1szQJA40mRtQp
6nNAxaK5WFLPiWB9wKTrtPHIjf+0saSn5INEGhLo0rFc0tgv7NW9aJN6ENYVmrVPL2jpAVxqmzb8
4N5NlJ2dUQ/7k/C26VCnzRnTE8k5jfdiIKa0aON28bfyOFFPAou4jXFdXiT++1MzGttTX6JyTSrV
KOlyt5TU3I2sCyKt3cvqbMtr1xh4shxzw23C2dRm6XAKUsaAkhsXi6opw+urqp9UqAKE3ED5gjl/
uLMvb7J0gi8b6vTUWVgLpgrOCjml9q83EZLDALd077hf2z9euwjqu71g2hmb/Rxa23CYTIZgF3fC
Gx9w8Vt3W5PgEmAZ2tpPYmabXzczVwVfXRoD1xVfdF7Ihs1nNrKGWtCKF6JBZ9o0LiuhMqKLWXUy
O9rzFpTRr3SWBIsgnvDL9r3p/EXOF8QUrRbnRl9fNhdXrZCqvLBi2IH+JhEugnwvyQ3E+FOKPRIf
RuBN/8WE4UW49Tw6s7itYeCg26lN8SeNGBpY7yJGClKda3FrIszQhJfFuPNsRArLP7k9JxqueJuS
JAIJPI7FggMp304rhhU8UJvb7vBnUdYDhx6czvYFLdr/rLGSGYvqiTLZvIj8pUMcxAPC9uM1mNyT
zMrfbGWCxEx9BmK13ANIkGfIOKclH6wIPUQmc+U+FAIkjGw74EWKgpdehb9MvpZH7H56t5gADBDg
qIvS3s9UezQAOnn/uGRexo6gvw9Zy+8CKoR2oBtv+CojfiCZBOqjDSwIN8hPMciibie4G0SZuyzx
Yiw/XSDOnIVn3s4k7Qo5JtrFE+mL89Znz9PmpMdMWluUyvKQpuqcudOdKDz1OW+G+weB7mumoOpA
Y9RtUDtHSgDoqqCLWo6r+Ow0Cx/HxwPreetXZS+uFbk1PmjDT0VkT1bPD1jZcYAxjfMiJdI3qv1Q
XUtyCrQiugSxGIM7i5Tj3LZV6sRVMIaopCyRG/Nr6I0XQ2bGyRn7L7Duwbvt1tPFLbeHqlbOjcjE
owYAvTe5nfph6x1nmIqRXfr6YJKYj7swXHcWKG196zabuBlH/35JdRFVdoNzwPRG8ShRpcktFC7v
IKgzsLsbvtJF1LeGfMkkdp24NSkNYYK/766RXQpOqyNvgepKFDtaXbdneBbxgA/nrXHwBHTGGDfV
pF4yVJk/JgGxpEKCu+g+nPC682t+pINgEaE/5lpfjMbo+OyL5Wy6FBCnKVFlkE/mX1ATQUUxTD4f
DZZAGO1cO3vTVfqL9+lToVjVDRs1i9wyvYUrXk8U+Oo+M0QFjKvTNa0AuLwSXpInqZt3zqfgvHbN
GMPZ/pHCPFoj1tUUk+rzmhnOC/tN6+QVWDahWpB32480t5WL7n9JwgYsvsrg3imX8DZw8vCrKOrw
PmND/mi4HthWNcCm203o6A8AuY27iVVAQhT9AZcSQI/VNR8xIr67ZRNE/Go7D/fW3g6479lsDY6w
2jGvKGohXWgiXuDEVNGv9jErHYy1231vpC9V6L4SgHyGsZS+IdbO8yGc1fLN8YVH1+j3Xon1gmqp
UsUE7fxbbjE1i4TiQA2t9VoVoAwirs4vQeilP5wFpDOoh/i7dtMzHP/9vNosVjNd8jUciVPsJwTR
vrT+tJNz9Jzh02985yMwOVUrd/QjW4zTTZebPFFt3vf3Dal4bhzBSvR2Qfnsu/Gz37Cbst0MWZoG
+Slbgux7WA2KH9o1O47b/J1mbnPp06sy5XBn/Bzx9ySkJJ/zqyOd2OPIVqR9Wr3uscRAxySFzwUy
aSQ0K0lEyajtZxoQ9UvbDzdQ1e9LXIncwzr9qwBqc0+9AhSSzHlusGFFo55iu+c1zS9nHqqweIFh
wa2DvmtW/Wa5uxKjOogmvucdKrUVB7PW+3JEu90M8vOF3R9ghaecY9ev+jL8HqriBXerAeCdNYjN
fTjwg/wvaUrW/BSUxdtVgls9etciv0iX72UV/i6vVigVaUovmD0X9e9KW917tWimssa0SFrMv7Ox
FBfqbACeYeasD1PKKrX2Vt4+6UTaJ2JNcD8OA++SKZ2jwhvk7eCygRj08LFwFToUPt2JW7svRm/C
oetTk9Za+W7V3r62rc+QXHDSB+hnPY4HRnuC8vVHSpa04Smd0vIRYslD0YYFPW3lu6gnUnFmLESb
lKp58QbSNOxLw0guDLd+i5MYb/J5HTj467VqD9KslnNhQeOh7iN/nkkAD1zXA4UqnnXZHtS5FBes
FDTczTBlunC7mDjFWZAuIZCB9j4T5qn2rJMgtDokhHpPq83yO/WC31Orm2cWKvzYlds8cqBcLEOx
8ave2Cbt8HK+kuT50cy3EUtkfBeZefZE1nA8ZXxmpdXGi8b/QMkTAiI/WTmzh9r5QFnTSPJ9JqQC
HfyW1c/pasf6aPSCrxAJWqTDgyk52wu3OtI+MD8ZWrB1o/iLx1HnxcHIgwk2fuvHPXV1P6kDSIE/
3zlUpRdXfb1iyV69GMsIIwfrihst5ubdbYZDAxMNOLFzv3oGIFIMT7WuDjYf4n4Nic8zOXGXsKac
5pHCXG7ZK+V3PU3WtWitY6baWLrThy42dYZxQlto3U3nvlAy6UKv8xNr8WjnJPn07VTZGQr/d2Fy
e5sy3kv+oqhZ8wiFXtIOL3/G+6TwaenYLMlFYumx4PjVnFTUatxXQ999h0aFYWko5i9JAu5CcR+e
Yv7WKRQB1tkx8lqzbz3K0WLTE+OlWXkT86a/W3PC4xiBanwDKqwOyFvlqVk0PZZurlnvk0Jy4ZCT
qGDsx2tUXfrRlt+2K29Kb2W0J9iZdIV9KbNsSFJkq7smY2oqFjTgsnXW3ymbWjSv0XsnnQ3Owffn
84Iv7YZMwK2idfbT49jByNTeZXinWLwY5vfIc3vkDHqdslr/td013RkNNIrQ6OFxaG95r531IOl+
OGFn0q+EERjzV6p6SoWLcggNPp7cPMBEwKubm/6jXXBx8lgJJlZQNTdohw0bN/5R27jCTLplKPMV
n3zR3+su++lK+ZHy6iu4hzfLS6sqjinT3bP4e/KLbj0z2nIiZr99tq0PS2tVu8FsTrlP92PT7Hib
FHGj0p+iYR1gDd1K1Vu93c+NlGRM/OwG1+YKD6HKNhwBuFlJbLkvKHlhMun0xi3dfM8Wb4wNgWcE
XCKmPq/7pcjyHMZqDKnnTLNnpTbk+d6pFipnXFtEE9n9xJkN1rxmLin3ptiNNH8j7OwyD+TI607K
N0dN9oNE5dhhBLqxEIhuqM/VZ8HidIf3VO3qsJb7cknV3SIG+251VYq3IwS45xKWKCr9vqjVP2e+
/3c063I/9kxotJ6xUvZ5EtP1sQ5IYNIrGSSzwlGm8DpsQ8afuIQLVAJrIC+KMA0hBAwkj/fKFVxP
uuuiDiTKacHq/ZQHc/1k5/TRsdJz2NZUIEapujXKfbd2JEy22luGI+vvhT9+cQQLMtA+Y6M+8u60
JY2rOEWXKm91nClp7Gk7TvCrr+W+zNLgs0plf8x8QhYLrnf8epUZ+0H5tnrz97AZ5kvrzhVozW0J
/4zX+uSd11TlnbC3z7wyntpqdd+hcRCNktkvz+6NHbvE4iEbUqYlO4BvQuZooPc4rrrPIaPtY1Qe
5UWV10dOWBwmfzy5s+LSfQUXGIOYdzaXzxTjPHY2UsiAw8b+B/RLfW9U1XjHndZ9oBZDvQRd87fA
dIg05i8iUm3anPqi3e7kbIk2NmqXiWbzToG2xyc5zF08Y1tE8glXbqTiZ5D1sdTYutul/e1N7lMo
y/puoLBHqnw5MaRlu6ASHHKLFH8zd96OOqupIgvNS2HAnRSes6831qEMaaeAv2Yv22wH6bd8GX2g
jxFZrdxNJp/yxbYSNLTRV/3ge6zZQJWYxtHRaysi0bvjH9/TNCQx/MAGlcgGHmya5gS5pnq8Yhn+
ohlCsqoLK1xiWRrlHG2rbB6M9BpGLsbW/inIJn/wsqgdgnQ9i8CgmU6i1YJV04T/lGp6YjxWQaAb
7LRwBgzaME7AXBpVnqzYxPlaOTVdxUpaHCV9ynchqjSjSGwLRggHJgiYztJa4oZgdcCrc+4eF1fJ
CzAN+VxJ0iuF6aL2DnUHeWIpeDFVXcPNNC3tLMYSbUeuVBNpJIxrET2/0LVp4vNeGrssnDiHHycT
WRRgRWjSxP+aYSYHrjGW2cM06NcuqPtL4RjfQbMIggduZcSTMnikuVEZD+zYqBLMu8V5zprMfO2d
YvxrW1YxRXaqgRm5AG+miApK9W53ZosZqx5FnLoErbm9WzylHHrlC3QZ71IxQFxzptsjaLFiY7ua
c0XKeh4myqzSd89c7wzbHSI2l1QkX6NS7FV4J8mwDFhAg4SJAs7YHch2TMB61vWUaDs3T72EslaZ
vr5rMQG1qdm9TzZ9pyy3KYZE9c2qNkG7rwMsPuUTbeFoWVM/7du8vLg4vT4ZN0IqpU0Kl9L8jpo9
CHxTZ18UuJGTWZkvTR/cDnVxMXCe8SQCDDH6JzyVesc3nCQM1Uu/trVd+UczHA1/ubCtJl8upN7T
nvSYeaPxpzTlWyk0cA4D8ZX78/f1qoS7gM1CZ176hSSKb2t2mVOVWVFF6hlL+kZaZ13cfJcz+hyp
eId505rd0V7wQ9ioNJHfyeCmdzB3XtEGLhYsj08pDE/GbHCvoJ47fCvC8EMt2bnvVH+8pjr5Rnh1
ktf2QDUWiuAIK+BAXxYKhMeYjcmNFe2+wZWzh0x7tzUaggiAmxb2MpntPNbApyJ34P5Zhuutl7L/
SLtnTe73qlq2e7Kv6kiY4DlfzHdXo5FOFFVHDbssvlFu8Yi15oUKNfXkWnbxAb4FGcPb6h3Hnx/R
1gxiKG3T7MEwwTbg7mvVC31lPpatLSQV2hNrxkRSbsaTO4n5Zq7n/OSoeXh0VUWv6lh7E89Xtxq8
8CrCKBgT/GarTtgNq50SrJKJ9K5B5BMXOfZBp9MDZbaoySv1V38q0yPrhL+WgCXWzAkJAJ8f/TdW
a1cRzjnH33H+6AlbkAg+bWr63oxy0M3BK9bg1p2G6yIpI+ts4McBIG2KYo/kx/8JbeZ7Nl2lGUMr
MKkARxPaUVloJyLfZkZ6yvVSt27R/jyb30Eg8bZYzTmWY29os2lPQTOa5la0hy7wB6KQgfU5kmm1
o4X12GvuuPZ7Bwn+1p54lSYm8utRDzRfRkNLEA4/d/FLZxjnwMIu5pfQ8/dolJR4hYoXHLKawSjY
6Gb4jSOONw8l6e524NUXDLHzb+yd11Idydqmb2UuYLKjMrPs6XIshAeBzEkFyJT3vq5+ngT134K9
A0UfzMFETO/YIgRoVVVWms+8hqDuCsUxD8QHFP79UvvYtrHxE3RjBZptxqmV1zneyfGp6lcsChMi
88SvThm57qa1pvlTKgM7Iq7tEnhhtTqkbU3M2MBrOXNVQKFUC6d8AqM1XHOXyUQhlq1+U3qoC60q
yz7mNA1x1LVXvaUMuEMobDpbOoqcIMxiDWg/CABOpCrG/Q3vxo1u0/Xo8lnZZkjXZD838RN53IfB
zYw4QgeWMCNTGPYF1W8gHJVn1AfKcieUVW3AyasjLIPqanJsaGHY3MLfRjDQ2owLHvWhDLOLpUcl
YU497yLI5uZASKh+DBzHZ0yPbaZjeV77g+8bINVlj170JrOm4SMeEdbGlz4CITKjOpgs4Plnu7un
oFwgvhQo64wNeLtirQoK1g0/4QlLS3PFSfBOiCb8HlkZ4PW+zYVZzlNbbbze4vOGNVjEmRgkTDTi
SP8J5zIr/OBqNxTFPiXYqfeiRHfcGIghBDrO03jdzh3tqqAl5rTSfN4n2VTd2FQznuKsPY38glGm
9rVx4tG5jcLSuYjd5FTWiXfTecG0zSdQGQGtIkn1Q+ZQMyuHe8Fy0YYjjY43whTbdnGW72UgF+fQ
g/M9T+m+n/RrEU/bGLWK+7wssqfepvezs8Flgg9x7nNKRYxTdWfBQv4w9OtJ6HkGBFhzFoCyFTSv
Rt3d+gi9EqfGoJh0hiKA6h5rkX6CBmkdFhu67saq2/wiZY3vEYVCHNQrgq1HcLAngf4M1jiArKbH
0yyeaHtYRbJHzRmNkxqvOwr5LXriVenfZ/V0i8m8AtHdJpdZaZ2nqbVzUEvZu51z6kswAON8nYku
ocQa+dfh3H3yvdS6yOhLb7vS/m7RotsUmFQhXKm+IKHdcyC1j8hDfSys5rPEtX0fo9ixlV1FxVcg
PrYPbQwak7yxT+CgWJsaT9WNxVG1z0l/93XuIJeBcjfFEMfZCIUPGGbVwR0sZLFfm2wl08n67JxW
+Bdpk1MhCvFQFZT9135VWF2X8a5tOrvdBKT2BASyb+AxUvoGsbrYot6jg+3PJ6LwEwp9aXOF2MuX
tCudUwAeuJ9mMBmpAdeDhx9bwxm0pfZL9a+aJYXCPjX6+a6r78VanlW6O6siuNTI1iDsQr23uyUx
pO05lYO+H1q49JSgfpYcovoCHB/FamFZgk/Wafq1atDeXhAZ36R+BKVjtQm30zB0P/TNQv+fJXaU
IipL3OMkbfVKa0pGvQNgeJKrB4qsyuYt+mBU8TxWG9ElEUbbTneptHzaXj2QgTgO71SL0yfaKEy0
sKQqRfeyf5C+SCHMdKXmGerqVIgB3FyWX6ipHThYCG04TPTn3g5IZheKHr7jLYRG4nMrZfAQY4Or
YcWNgwuZF4kZnYppuywUMFvU1bII7hpbWUQXqSua7VrBcYIBtFnHOr2m6JERL6l9BB99ZI/fuik+
pgTvQGwHzl6a9FdOUoc79KPaXRKOWETrecBAMfnqI/RzUEPkQID02QcgW206xw4/cco4V0WxNlvb
DaMvelbtZ+1SO/dQdIcm7GxJq6wLtEMQ5IuK4CKicU890itvO+X0B8ZBnq64nX6GTz9/qEbp0TMI
74pQ/VSzdxMK+zh4I0WlUBU/aeZ1/mYauuk8gfFx45Lv0pyy0SOSOQ564XTe1mFoXI/zUwDiG2ZB
dNtb2bAwEMNwWNF1upr9MU12OPw1LCUrrO4RsMUrXWTu1TgMD7myszsLI1mIwfNY8BMSymUTx3Zo
3zRD3Z5DOydX8wGojQDDESU+OE4/eruucgErJBK/5/1CcpXTMGxwVaSsEZNXZC2oG1QP+7uB4omE
pTdnl46FNc+mRDUeCc+qGmmvYe04nIEwd5rrpc4jdR6Wdm9/JNWrIwpSs6doZKVDOdNvUFjLR6Uu
PjbhIgGn5H3PBuiOS3syw4k4QVDeS7Yj+vMpN1xPuESuSCYCwJCjv21YYU/a6QEnuqtFv7pcge9Q
Oegm3F6FxFydvicKk+wz7lmdSIDxa64Am6Lk2wACZvntk9bN8Q6fPXFZA0LKd/hHUxdkpUaQMqOs
uF/mOkGSpfL15egAzhSLRTFx8gP4tDpuH5AFpECMSkS2m8MBGGfUAhGopkV/qd26LM6DKLROO28O
MUHFagdcFLiKT7T1O/vED4flR6QnfdWEEepPWYHD5ba2h7W5HsG0n9aQCQHeokpZ71PXn+tzS/Zt
ctQpmGHyJ9E8lQDQZrhkNou5SgTYIr8GFQL4BcImmprQIPetJTngWoL5p8QDtoRsXwFaR0MhOq0p
PqDwEQ0jyAMaYYB1aIUFGxJX/EG7cQYl5dde8FlOUEyoLNL73tE4rT5j4D6c9z66IxxAxQpWgAMi
PAhVDdMGxnHzJWsUa23Jpu/cRUN9kj3GdNKCstlGz6wrf6gphsx9ZTc7iUd2t5cQQ5N978UByuU+
OaSpicrvEsBG86H112rkBnnVmxpINBSRaHKLkyXz5+iMWU2yjeAu2VYsG/+yLuImPbbSU2wkvi/c
DzAOp3mPNSiRUpTC39jXpVqcmzRvCa4dygQ/VxHMH6NBB59XomtQ19XUNBeLqlR+rI196qB16R9X
3+rIRlvVLhjKzv03drj+PFIpWADPCmPwnZFX0x4vYFLY+BYQO0Fp/dloS9mPFtyYhM14dqdDM5Gc
bXNVNfUpGDi4HvkQ+xKadoUVRzq7yTaYSWBncvPPgRepmF2xmNzN5AGt3wDqnmsGadDQL2F3wA21
2pQsScIRuZwA2p2DqauCI2MPeGhFUaY7ob8CDlxF0RrTAxxU/kitK87ogpayv10mG0lOEvWRBmpV
xPFdKGd4IOvYFs63MmPbve2mhIooSJ64bh+bQCWKAmQoYroE9lreQHRhh4av68tDL0uEN512WFpk
Jic6bo6w8RftVG8lf/CTe63D5zGMGqKRAoLs+sjCGbHl+tvjLW1R7JHk/7Zju6jgGS6nzlnygc0/
fBG7+/8wWISpEVx/R5+xxZb9cXkFgzX/4gUGS436L8szrkWer2AVAWL9GwcrHB83B+0FHjObi4CU
/R8grNDWX+ida3DTeCog4WjkHn8hYYW2/+Lf8Bb//lD330BhX6u5u2B0AziMUL8JZixLvbUBqlDT
se1JqD0INutLRy52GNao+QhFJW63v43Mf9FlfKOI+HItadnISvJYKBO/noQL9i4aAwBNvZeYPQvd
5HpUHrKnrNKTIRID+DVKOE5Li//9KzOUv2sivlyZa0pF6xOzrDeS3T58l2JUiSag4jCsHITfagoU
71/kvw6l5vl8lht8SCPU/9saKwAnIUTLRUB43HX+DIqUftqfbPPeIJd/vbHfLmNG+bfLIAnTYd3M
ZaZ2TC6HMiJ8alrxEd8Fegq4muECjbc44U1OqOrk2adkXW7ieYj+sKeo//o+NQBv/mfjgMDc/v1O
plxO1NF5n9PW2updt60uxJba89Y5kfxJCDId5FZt2i1spZ1/M239bfHEBvdBb7zTf+dN/Pe4/HM3
Zg78Ni7QDxMXUTa9H6eogrTnnAtIOv/yHXucQi7uZwEvGBV4/w2pAXL2BJm5JLtTNcJuCHdd1kkH
YE7P1fH96fR2znouQtkItNqW4zu4vbwZXZtgq0AQfMW2yIEzmJHmxH3v7d6/CsB7xuU3ngahP3Un
7UnmrCM1y/L1uAEDXEmNuU7Wwj+Dh7TEKxzbYemo68ZheWKPNBFP6kTbTwDdgnWDVok2XQccYbKN
Z/n9eIq2R2jU4SdgijOELfSxQXdlN2jINZQilWXZVw5c1mib4IuUbFs0O4F72+jmbBeOre6szZO5
I1OvcvBdZe1WN+is9M6WVJBkq0pHCHKeyJV/QcYQFafYONJUTqrl0o+9myJwzlO1IgWfG5WVjchA
kNMZnuVhKvHgRK9lWO69CVVBOFGN7e9mYMX5MTF/nkAHxiQEkYI6vdMK5f6ynZoelHbTVMFOYBz5
EDZDGF4NekA/dKBfo6D3OSOcSpGI9Buqd9RvqNvLL2vR0xaL89rK9gBnZL8BzCceqO24qPgHIOra
qOzSE3jaCdQ45Lo7VEMdsgmrQIy6Ex456JzGoORqWaDOPxv+JBL+GmVNSTFC+wliKkVeDMdoFeIi
pwUBYIMWxXe7mmt5FeTR0GyDPuqpA45hlXM3Mhn2DjDei4SYqzmZfDgO+8nN/e8ITM7aP/GI/M8i
sfC8gbd0xKvabywwx33+qIHqDvu2GNflUOJtjldA3jXrhhoyovtTV+IFEkbyWrUKnCRgKf+6Kbvy
up+0d0N3wn1yWCOoBuV9fhuMNAQ2qEjQT0syXZO4LIAOd1os3c941i2WZw4O8RvID4h01HY8fcwc
G+QbvTOg1kXsUT0jjoWBQW0+/8b56aIoL8fmS2KX9E67WMUfi0iA0uQUtb+JMEouAaGIkFJIDlgA
xsbi7WsvivIN8Mn8C1gYE4DrGYrdJPz6Z+a2y0UTJuG3KKq7a8L4FRHsZIYzr7xhvEJrpfy05EaF
hNp9dIXGBABhD9HGmw64CUhkw2Mmzxbj3Tz2zfepq5P6dAkNe6trRAsgzxXxp7XBEAbJgo7wHdM1
/Mxs2dIsqxMkKObG78+hLyX5dnS78UbRRiKB1ct0qSNwBVucf4a7VmV9ssMMorv3IUyctoNLX0Ll
HsQ89FsczgXLtEGXws62IhmBKcUFfMqVYisCTFE5EDevQsstyWh5pURLmkC6K46Avim12EOCblCH
yMZ3D1yhdVaBXbsQtr9+VbVu5AnTzL8C+QE6pO97Q6X0cuurG5SmeDgklCLA7dEFDEfWZVjbiK7M
wn3s1wUKPhSx1Now+inKHvVyz5TKv8dRLPPdFC2Q7+IlrRGOZqO8TCPJMKV2KG879hAq8SuvYYuQ
Oot6rTr3InQK2oUaKNPnZfSLi7pfemeXMGNuC9CwdHWztvhR6phaZJtqulzUBPCvS+jlc26V0OqO
dpMWZw4lZfSn7DR3jplicVN2qJtsJ+l7FHs783BOX1oE37eDGrBiSvq8QQRiXbJhq+K6+qonx2MX
kM54PcsYF4YcLa4fVK2QQYMWlURI9MgZAfsyd86TrOmpWFNpBOOZIO1+6DC5RCnRCRKLsmdIT64c
HST2Rc1CuKnTGiEmOOdLd4wL0OI7Re/N/xB2Na0j0vh2BI0/I81or01LG74V3kOwFlADaCKPcDLQ
sIdpry3kVSiXNlt0+yDCx1XarhdUJMbrVcRKoRZF7WqjSqpIYJUAX0oydiSkw5Z4se5AEatwIJW0
UMOb6Agg+H+kZm5emIW2yQ7CEViNlb2P2RzEwR1AfFnsskTYBnZYWu6J206g2UoEj8QGX4V5PFFB
RFnO7jW6HNFCUWwzkdv1+9kfMridmF/QCfVqyp44gJRo4Qx1UR/8DPQHuDRraI50RaaPEFboy3aU
wm/dtk4wcAgdpc9Qc42nnZsvILFaZL/9Y4n46bojV3WuZ6p29bb2ZkSaYysrYFTB6CYFr7j5Q4Hc
kziTg8JqrEirEWVxjx0VPnR9T4AZ2Xs/HsdLBCsF1hFZipaNZTECO6okQAdzKBeoSsgkgNEAgqrZ
uhaIhXNctdB2rCIHsAh8SfQ28F9W/UcXJum04+DUn5AKnL0jwkVzcIs5BwMmcNaaD8Cf2nk7xjXo
MNYX3QtWDnRkyDXheDogfSP2Q0W2sXEGWUIvCPr0gm3VAADb2j21Sd+PGESsd9KrIaNgGeDcAbk0
3VfwigSNS9PuaEoH7qafY8fhI1Tepue+P04/6y5D5qwt0qbeFpznyFisZdefeGA3uw+5DGjSm22n
hvGZlxRCUYD7FPOcV0umUL7ry3o5F7HoKnYyARwpTG1NA7OL2QYpyCDrEmb21+d45/9Govr/sPkS
seQ7KSt+Mz++/6+7/rH/0b1OXPl3vxJX1zVZpobr5BMTUjAgm/lF4PTUX45UgQUbk8yUdOp/8lZP
/qXJVdlg1Qux81fOKn3cCeGToqiqANt5yvs3KavGy+m3iNVcEUs3jlFtskjtP+clv0X6HBZtKRF/
/uHLkG7mXtV2jSCCVUNcenCYrtmjLVoyWfhR3WLvejU7SA9jomE9RSUmeGJbqTkDrBcjVLvDYq9s
jpOxIL2AV1EDT6Ql4NRPtFfTudoJ18VLbAsiyZY/PJTehts8nr38EVu4OvymC924lxF6SrXeFDLp
uBW7dtriCjIZqmq7KIfZwCk4OUVxjpRIwy1HRUGTUxW6TH8KWHz8m99e6X/JtV8XfMhRLJi0GPyi
r8TrU5bJLn4bI5yDkPhwY/8HDAVMW46wO3L7mNtj13rHtTOIPqBzdZ78pBuYqPDw/uWfs5N/sgqT
I5FTaAXRV/OmuJnX119TDdLfcpPvqYTpiNsaUitge3A8AGd3aOcpakEcxH0EzRTc1FqX15MNQ0pt
OXrpM3/oXbBVwEeqRrfyEj/vhp+9f5NmDP65R8cGsC0Ny5hpHpBl2W8y6WlZ56RdnezolaLNnK1X
gH/+ilZm3Ja7f3sp29I+RQFA7J7nuW9eB72PYoEREx2Zr6I/Hdn02ZVn1RR8ef9Spszwz1PZVPq0
BoYZaFfagVlsr0d+Rt5Txa0W310kYyyFlIAXeQ1OOhyphFpt77pfM8eCgPP+dd/MOHNdOzBm6g6c
BnzY3ly3HpbK46zxv0cLKwlPDavOu8+0WBSI0ClF5ZwQjwwWr+UYhJT7h8c2aerrx8YdXkI2D2Ad
kTG+qb5E0DUFNSv9XXi5h/SQM1kucrPPw12tMLUuEyEreYFX1EKhqbMsSvMgefM/voDXCTUvwFGu
TdHOcMwZDf1mIHpQuykg0xBBh7VEj5wCdhEuiJsWXbCc0ISCtPOH6fWfDw/k3LVdB1yjpZnMr995
7MVhni5W+912J/auwyKxiMgOTktjzd4nfmi7X1s0FRStC5fp+bWyFlS49oiHWxA+358I8s3+zADA
kWHts/0Yyr7/5m6iYE2doO4BCyDlUogjzFuzzAu4nJz1w5Taq43EcIfeFWGh0tyVk1jxcFfg7gyc
Vci2vAPbU7AMG8hT6rYYk7J7ev82X1evbE9KbeEiaKPexMmk3y5J1Mx9elLr/DS3Pabk5CqZxWBZ
86TxDptRlhB3tcpoTGxKjJbMl6SOhn87WFK6nk33DMMYrAnZsF+/Or8x2K3OrZ7IBAQnU8qevILT
W6x+cc50iFzPYxcNbfZYIB/AOdHW4BycI41nHFQpDHCGmPOMqg3tpWQ1DKI5q0EdvT9cRrHh1QKj
GKWp8ZlKNm8YjPjrG531VNZBueonEJVQYbGN7up8uG7WPiELmxqApVAvvWLkZ9XSFGiT+Nm6iDu0
oMNTpG1zHDpIpK3ljP5TaTzp8A0KyRcdMs1bLBYi5C2VBkyFwrlIF1l+sNYAPAtlnpBm0x82jDeF
VHYqAIYISbgcAohBMFlfPxAzsyRrHeuvwPOcFDoVJXmmYhgOQYCg9eoZMGqIQ4LZPSH287PheTup
aRjxo3nqNcqCw6T/vKBNy+DVaCtiqICFJCXMdjaSN9Mim7OuCOOq/opCctI2e91lvn2hZKwXrCXg
JjYm4s/XBxDKKPhthpiSVUxbWE3ubdSsoTi2BVSyh1YMnXvpUxtlmsz2WOTBSTY45vWApwiYQsvo
OeNtDadifQD2nE3k7XlujuKE0ecFVcCz+aZGamZ9ACI68+60ky586VYr6v1dDVcH1XtvMO8OnnpC
2NQ8Xz7wKSpNG7+aUz4CMKjFnSeiNBFPXztF9jh3btnUh2Bs5XgH0Gftz9s2wzgTDdUWKoyIqCQe
wSJOEWTAMrQfRmuUTDLPj4iexqYEN/SHufF2C2f0KYd6Eq12vKReLEB/i56g4JYR6Lj86yoLVEc5
qC2v7jYTyur5KXS9iY3i/eX1djdSHnuRoghIrM3Z/Ww6+tsVu9ZCrqLQ0xe9DmYyToNttj/VeRnT
Dwij434NU70yCSc19F104bGxME/fvw2jvvJq3mnPpefEweUoSt3E/q8XxarBJorALR4Kuyx6jRot
QOYfVRM37EZx1pVy34ZeReemw2gQRk/sQOSIcJ0cUeQlBwec0quoOctD372jnJf7yDpN2APcguW1
EjSd17k6YxJRKU6hBCY11niuNIs9tpiH1RgTXZyGadablT/i73VFa80Df6kRJKNA8P4Tv93XIL37
NODMU/O0UGPfnFaZG8bl1HTe/QjqldAcdrsiNB9XM29tgiz7SN0Vfc0NNkqaL1H/HK8LtzZTWg/p
pMK7ELEL7lc1yVq0x6RW2myRmIRaEn2Ose6Sk9VZMNDG5rMwmYJc/ILV6cmGZfT+Iz23s36LhXwi
IJ9jk12NNyjp7L1+iQ2UfnSRS3Xv97FmbfU1VUx8ZoVGyvTXOqYkv3BvyCWZJc5eabYU8JccNCKW
JCdydsy3qibrssc8SD3EJafcjEODdAXAOqAmy1kSa/OIS1Rgo54JD4eg2m+B4CExT3t9+UOgQ6b4
an7yaAExu5IsFSJ24r3Xj9bPsP3oay33EAHNTtW30Plv13xNqm/gHSnWIdhWNeuDp9A3R1teVJIX
MrsFzF2anK7so0OgwdjfE6W2DAekWs3sQzGE3QSX6YApZk95bXY3DBF4alVPbGs9EQkXTPrQ4m9k
jpKhKCKboaAtE6M8B+odl95NHCiM7lAoMONjtsLs8f33+2aN+oQLRFeecnySadNKfT0GcoLOsLiw
h8cCFfvm8BLeKhxOx2xLvoyP6Z+2hTfHkbmkMWNWyDLxf6Km15e00ooQsp69j90gmSHUVXsmFGc/
42OnFHWdfTiJasbmB/oUA56PgNMeCzY9RgkSa97D0OhQdD6Eve2zGbAgx9sWDytOgEKw8Pu55KD6
9dqQrCkZyjkHo6E3rCLzOqJsNi8COQrJl2BJg/HWQkyGO3GyjLMpc3uTfb8/2jTl3845XOQhmyET
hVzUf2ZUhIOdiKx5+RjHCD+HVBzpW2zDCUj0paug+C/7Jm5dqBuBwtnEoAebpPlg5XQUcBUj2hFn
La5h9kVI9wIvZVT8o29WkltHmom2u0PNoMq/U21e29sCxFn7OK0yn67sUVrzuvNTFHIwJCZ+7JAP
nBx/vGzpCNFLcHFWlufaamWwK8s2kFjl9UMLvRHdS2CedNlaGwOsORtZDOMKmxPGsHBSZIMCJQf7
DptZmFdba5bDNJzUeOLJkPgtjPpTfGmJzBAYzqd1JVlnKtanc7aEw6bp6tQ94MQB5NIpxLx+RDJd
JQ8DBPlwp+1eye1CflotYKj6jqZSohDHpfgXHT2l+12Dgeh6FgYlJF1E6GN1iASNLmtfZ2i43NNb
izJxH1TWPH9EHVP3F6LrS3HLieEN353Wddv7FURqWWEph8lAdxPM2GqdhMBRZ1ThbR+zioAsW8Vb
DwGUxn+SBai077Gqq3FGo7Ffmh/B0NOypJ01YZNz7MOyQSaRPAA105OwAD54GUgPftTJ6NYKp6of
sV/qnlGepfZb+2LVFSzawypbTMFuNLp0CFvCAqlr73QIkNvNz0tnzhoUHMeon8bzyaEZlRxCu5gG
5zYslW5OXRh5ESiImXQqQw5ztTjWceVB1nUTQT6HlIl22JoupxNAT7inU4JzCEj1YLLZYMcaxfLP
FRaLTnfK5JhEuJ0QpaVqMtREXXi7Ldqf3aucygRf+pdvCgju/AwfK4w8TPvEbp7AjwHf/ZBSMI/U
Uc5CeN4WV7JsQIGvpHQP/JJSLeeihRoMjxOBNBT6caaFZwXb1IkDJ7paACXWHmrD0Knyg5dpoepT
8JqBP165tBITkMFBYKJqr+2dOHvwojAUiHTZdBWjvYCsJIsLdu0mds5Qom29/FwmTSLz6zSdUuzk
UI+dOrzgEqm5d7Ysc0tgm3OwsFYEnrvZWXWWtv6u7C0oBJ9VpEquV6R5ECBgTF9325IHM7LKH1BX
B6zgIpNMFR0wY4tPTBOYmB6iKk9POV2W2j2k8WRGTOd9xpcKMR9xV+K4yD4FzSPyvS3KuxUTYC2J
N076oC34PUQazKPGvbMyfIi18R9nSRdytZxWKJ8hE/N6JK1O5XySOJHyi6UdpFTIwDK2vApBZzG2
fzRoaxot8yQh0triGoMVGpSK2BkEb9AemuGhxywvKRkvEa/VSTystpwv/BRSL4Bx3nS93rnMLK6g
+VHzFIrZTDC3FebNI87C9/KgMEMzjrjHJhyxfkMH5ggdm8tufz1Pi6ZF80QZMeZ7zlxX7h1d2jCA
dDEFFIA2tRdLxuLX7AnXLuAjvVSYhwt7nAwYjIFZQ0f1JcZFS9sxf9Odk11oK2nF3a+hFi+//vcg
v/welQKVoYBQF9yALEU8PmWJWyftSQI3mIdu1EqXfAPTGqXIOxLwCFkS5+VFVStN2WhP5j200Wkp
gwVFD5nF4+JeBcVQMUqjMrYQ1JapsdEKDLBWBv1pLSbojWC98s3ci6zmKXgZQeOjyhP+eqZYJeRo
gCRLd5LHZYAEy6J5ebUv08MNM6OC69rwl629g081n4gTRsxkiSSYYgIJO3b55gIjzYvvV5GAMPrA
k6JvBeHpeSKtwzJwlzyk+RSZtB3/TjseTWLogrG59ZcBFeu08pcq15Xt7VFaK7P0dFUOgi8nkalo
WfuJjiJrOkgjU/noJt5vMnqqeZJuVDJ9aDEW5uHbkWD3qqNCbz5QjeaLDb2cL3mJXCE42tUx918O
bhRP90OO61lyAKjE52ItJCN9hGDuSVyNXuZKknZIaZ/8GvIgRbXUQokdCRgMKJEA4+JpDTWYHq1s
Vte6J3IDlLurG4HVJeyACK8QANRxRcoESZLaZk7BgJINrylGPKWKzHIeOF/5Hhr+SH3At0bSZfmg
gy4Hu9PblVUU2xz2cEH3tAO1ekrTeeD3UQekVbohaHRylCAH/lyKiSIa4mK4UqHNo/wcE6se5DOh
TsrVZRxV4wMipDNZQLisZu5PCChS+qZTqNhh/BZ4lo+hGUdssZ9RSwy6U9zA23X+Yrlzyn6DJ1yV
IdT7UiTHVyNuoUPHOfnut8XugNkd6zRmOE7085ppkHNnwLpwysL1gSY3rgr3jZ7iyQXk+vzocxB1
DJGu5xXpjyCLpg7m8WpJdrm+tc3wSSAkDCb1KjPFX+qnfpdNjACtT/O8fZKgab8Bt9rw+01CKRR/
mnylrhzYyOKhdxMni1tcgPTB3WHnLtLksKMzdMyrlyLLKp28DQ9D2dBoPI3CZuUz1pfSW0haTtUQ
1d2MemkoM1LfoiB3wisjpzDhnBWZa9ZTb08JrYUo83u2SghNC2det7DTpAdyPTN4gBdMqUANPho1
12leRvzzdsl5yi8T4Vko8MnrWrg7gU5NkbIaOO4uPFRsXBiElLHQBwCjASjq4E61k3f4DwtAWxtU
E3z3qx1pSUrOYRjw8hEVWnkqF0U1BrTAQZ5RAwotmXwvI5n2Ro/byG7q8QNwliL0brJ1mMRdSzBN
VWGtm8D9yn7L/EKJAvLWSYrsiplGdSnY/EkvTZUqT4hXiayDoppq0BZL3Mgne84RHnTdpgZwbgMK
wFR4AuI/h3tONA2jrcupfwvoC9JrH6hI4jj80YpQbENJ2Vl0PN9OHrFN8x2Vv7FRX7rQpzRxAqR9
hB8l1NplD6s9INKwGTgdZpJ9KStiSg/M3IAVMjeUBmo78k0DuvfwOwP98OtJXt5lA1mT4XEcjQHH
PnzebnIEqpluwRKZ3YTo3yzepCvMb5TP1XuozuZ7IOUEv7FEi/nFUFOdKPZk7qa3kWDkxlKOiBbD
y7VfIEqlLFSzKoPC/OTXlCWmZCdCvdj86KUebrZTwD/tvMDSpMndWv71EHsRrgqTVVI9R+g5DHC/
wZuWfwRrx5QDO7pffIESyG7RrBbzG7ANL5i6pbnzDLVrFsXLhZw24EhrmCri7iVjK3HV9lB1KOvB
hjzxvGFlL4XGxpemGC1y2PrcY+u2tr1D1KmpUFppYBHfDYmDgzRKOfQmxw/48ZgwDqQJ1/DG3NzW
8LzgRJVxjmxCZzCLvFameYq/x2zmpBfCosQHI+7KothjAMRqPLwMCHVgs+mhs29CLHB6Ij2Llc49
/w+FrzcJPbUc9gdmsGJzc+V/lJXjnh4C9Wp1F+Nqw12DyppZDVPFNtsI26ygfKTwEm/GpDH3/ofs
7nVuZy7vmsaJFTiO5PpvEtt2mCsxdR6lqpetMaUGzF2QB7CS3r/UmwI6q8nygGtQlHE0f7omrf+t
xDf5WeOHhJJ/zxG0c2A5NTVkvitg4mZ2Q6g2L3VIUt4wdjQ2r+zX5vj+vbwuITiWxfxBZZmHp/vJ
PFev7yUctaJ8m0Z3AV019ysIUxOkdp3v6f1aETr/aZz/84LgZSkcuH6gKC4Gb2oWtFQtCJRWeNvM
JQcFZkBBf+rhfG7Kms8r+/0HlKZs908NzDwhtVuU6YB8K4M5f3PBOU/tqOxz9/bXjoERoCnaL7g2
OM4Baq0/HlLsZ9ubYdILILyhNPs5AibiTnSwCMUfqnLy9UznjkilUJymNRo44KXftsWWwBKTt+jm
Nn9ZVBNxHWt8HkDCN4fEHxOTJ9jDwsoMNIcDoQVCF3xBJLEB1jM2ZPYHp9CVQ++YrWXZstU3/Drr
I5SXyICST26nl35W/bLNvj+sb18jL45GtuXQMZESds6bUeXcbXo1i/Ey7jKzM63PgVDdOeVwswhU
xc7//fUcixdp/nNd901x1puJRpSPx8GvY2+OoC5tkGbCe89Inkb/qrTmWJT8JaBQFoZmqf7HdqCn
kEr0mKSXL8cSQbJ5Gx7Uar0vu8YcGO8/4JsuFEE6CA2A5IrrETGzB71eiaWFjUU618E3LNIJdF4m
oHIzE1S1ujCJ1+SjGba18AjCJteDesyhka+WRI0IWWPvPp0Acd/94b5eICK/rSCqfQAWAoA7lmYT
8N82/CyLzoqXxN1Juyor7vYKZhmDMVi2Gqqf3YpjI6TVLqI6GqDnsJLvbeDVIl91xnkLNAiN7Kym
dnOuMFNIresidCJ0UMAK0tW9DNExwVNhGyqaRl+6pilIZNpU2WWzL3Ic03p0NC23K3Z+61AsO9ez
rLR7jfyC2asydD6FvgrLQjbzBUTZMQDKM4xugu0CwLpJH0kVvKTY5SLFdB3HjecQAzkmM3EB95mX
SYyNLjnqTWYjekkWsufRnGK0UxxUoWZzkE+jQsfwWCmfSL8E8inuCJLcwbvUUGb4APGyh9W0N3lv
Vu1L+PNZ1xdggcuuxZlg59ZeDmP/76IF3hJc/1co8hwD0RubGN+18c0x7DUAM0/JDjJX7Wv8uMUd
DsnmrLfoN+DCls+oticnVORRzb3XBK6BvnQX9I/gy7mWMOl8N7ZUSpeXTOr/cHZmu40j65Z+lYN9
zw3OEQR694VESbbkeUo7b4j0UJzJ4Dw8/fmYWd3HVhrprgbqpuC0KVLBGP5/rW8Rx9ZYFQzfLqdw
Sg1F0CdYAdOTZbDWujIcsMVXOI8c88qrPIWeMqzwXVR3zuT1c3lHx2DpSbGLw0h0UbYNbYC7WFEv
JvdC2AgCtlFdGQbZNgbbxr8mDo+N3DvuOJjfDWecWnlB4StQ1zjCk9TcJEUD1WOlePVJfqjbiG74
pigx2sJ2Gokum0iqprbQr9lcGfATJnBdwxkQXyjWKxrKA4GthOzUdDbjSG92tp61w/OCsJwiP7DZ
MsOBE0VePxbUTjQQ8L+aZn/PJhUd7dA9kzkzb4LrPnPh4f69U6J0vez0pqJdlo1fQ4NQF/ZzhchS
Dl01Gdadgnqru7nBXBSWgo8BlcKEbqf13h3TcClvMQ9oxJnE0DxXURgOt84UOwlZLAPprHCJQftY
gLfrsSd0PCxvRO1CYgOLeSFQFQMftXuAJwxqyBN4n/FMmNEz2u3sMSSD0x89AyMldKJ2x3GVopBZ
OAepwA4vcGXiVNwzd4iVL/By8O3qWr1NxGhvkjLuLmcy/PQNqy/s1UlfMuYbN3+JVHdrGrY61DZB
sHnftBunoYiMlITw8hJCWOQN8lqoqKIzr+LXuEGCTJg4omYbVoYTeNVezma+nQC3gGtSDrD/VE7F
2k4KsR34k6eSE9VzPZbdDuVC8Fp5abYD10L65OQlzjZK9PJW2VTXV7BCq2alWYCwhnGWPzKyyzmM
d/ndIM14o+OW3Nu6B6WlhM51ZlNo29ZtU7w1iQiuKf9BEohay3s1aNZwIjGUcdObSRRD+iq0jdHk
7U3T25QMmAr8Zhq7vdXUE3CLfJDrQHhBJB/j3vSmUzQE3Utj2omBO1S1HFTiPJpWveXIN9k6Ivc1
Msv2mFHgktpGm1yP/YIoptt+cJpF8hvIqPyhJ406w6KlHxqX4EDmTkz6nCJ68HVsSM9B8PWn1K+1
PQaJyPQls9+rMQyk3M2IqSMOvkp7GnDdvlWaNq7N2Jh/NE1SgrEIFLLGeW4YuXhQQFUYJY4KNQ+A
Gl2i28h+B9NxMRmCiZhD0bofgK/vbXgnal+PVb01VWcenCwfF0L7gzNML4TdBSQh8vr0Tdf6FAdJ
Ew+B4QjfmUprY5Pie6Eiu36a1MiuSqdBHTarLkXFADYiDp3FlG3ZP+gtlysLKh4OtQFhOTCT69Eo
0msiZUk3TjFj3FfRVD3ixMnNVUXaErHFtUpgOyx2bNrnQcqLN4LOsEc5XHkEHWXrYu6TH0muSDoO
9fyB4Bts0Ko3rj3aAKfKrCV0NJgndlzYPxrpghqhYt/TOCD6jLJNS7gUQYoTqQ5nrtRKQP1kLPxA
Na/rvmSHlaycpKmu3IEAVSZ61yV1chYnLXy7K5Q2qDOGqL438Tns+m40donq3R+1FdwPnHTvZ9Kw
5K4C6L5Kqjx8m3ggu6gVHSERjj7dtrXnBKvarui5puQe6KjIT12CuXcVO0mDHNXGu/eK1nu2RmXd
JdD+n/u5n986BjgYtNI8t5EG7HRWCr+C4XjLDlHDjFX0QIea9PsM+ntnYXNGW0VB+CKadJu1bGRG
0pNYUtEBjHQiaK2sVVMku5Qwk3vUWRafvzf3hKSSF+xazROVteoKAFd9YkyZd5uTT3cAJ1ttRsGU
y0E2jy8Km5DhurOHq6IJ6rtaShsQZc/kQOBWf2FPOS8PValLw2q7AzCj4TQegEhTeZEFXLvc9jng
ovykcOGdzlodnBGwWV/PpozuJcWPp2qW7R0LfnjCyybOZ0NrUSG58TbzAswU2BKtdZt7JAOA4rIY
70QmzqFWXqUU0a/CESfHGm2Hvq2HpHpSbWeHHI/n+YyIk+6A1AivP6j/u9ACMMWcnY8bS6TyxKBr
t+7VbF/KPrSordfaqxaYqMhgPtpzTNR0PrJb9UVHUVqepY7Vi3ajl3UKOjTzVHA2wHu4ok6SXWj2
VDxkbf2D3wET0cbGQ5Ozg0lA3F2MBDjB2sDksvdKZX7vtKADqhMN+jline4+Nvu+2i1p8Pbaiwxx
sIOSLGRPJ4Vin0cSy8HYAIzr6Vj7EucHdOO59fpVbgXFRanRsT9MWiV41i6hAuR7eD2tGmOsjQXP
WeWXFva4a7CMkHLdsY4g0Hiqvklwj+QbmrZTdMhjvK6+VhcEaoG5NbSd6Jtmvpkk+RUkBLP10H2P
GOIMd1oPLSBM9ymn6jpbG4Kdy9rJCUg8p96RwMvujPBuEHM5YYHI3DMEd4HhD7jr00PLUbp9cGLO
bzXzSK1aB7SEHkJyC056YBh7xxz1IrmbLSDLcLjGSve6PWiTSj+VoOmmHTjWovajvnG6W09bKDaD
GWYkyNZ4wzJsUYSm32KWwOZgRnZ2XU7Es+4GjooJ/M7K1M8GLxmLtVlTiT8XGdOpj8Rt9ktqU3vM
GvHaBSWxbzVsJcllNmmuN1s8/kIfc59KC7xsdFbKdJYsHjuRrT+5iQunq+iakvdB0qBcdwSAYi4y
uiw6Ax+QuKscDtG8ntuxgmyYT7RuFnLhSRGTZ7MJB2c4T2MKnX4C7P3ECrH2+a4krJGiVlIbp2lY
k/WnOogzMIjpX7ut2cJV9UaxzpOA1EthpxbFNKpuD4bS6tfeY2ti1Woyd2UZGNYm7CMT2xBbuEgj
W7ZZxGRQjiP3BlhPKdiYdRD2sjUzacs/KHUtJr+VSaiSxB+oTK2csDJGb5PmOFCjjTKBPjrnhta7
3T3t2Jwo3kraSzLN93mOwvswUt9DTzkJ2NYhX1JHk00gg3qns3joTBJuTQNLzIdsMrOL2oq7bR/V
3lpVCpIuXlei6vLcyW/rInP9unanVSdjm/kVrOpLGwbzFmIjvadwDM7pEUp9bQClrfyZxca+8prI
uhVIgMDl9FRrGA8MmBWKtuGVzKT0WuFslJtGwFltyHq47aqmDTfdGPbBKXVfuPZaPnqnxL5VxOAS
ZJcCfLwtyIzZeG1UHtLA0c7NlBxDU9F2hOdD+9njWOSbZtD/KDrR7ebRNAmWECzCPlSnqtkowy0v
UAAO7amqyZf1mkEf11UaJkB6ml6RXEc+5LpE0khCjMvNbSbK1LdzUMevAZ3ragdbuwdEU5NfhU2t
vmCVZ/GP3TTz44T9BR8huGHVibed8Nx1V6joIYlD4zu1s3GL7MaD9uzlWwIzkist0et1n7vRo17k
91CIOUlxcNsKM0ieysGEz+1YZflk6UD3O7KQx1WAu5i8Z8qb+0CZ3HSoU6OOyW9EMm/B9E67fT8Y
8UsaWQJ+amg84jkcznp6r74DF+6UuM3pgfK5mS5zGnAPcgkriIMBPBd686Ss2J39YqeLpH4qFliT
M5rNc9lLLd7gKqaVSTm4dE/Jqo/LdVPHY0u3aCYRqBJDYqytjHmEmJc4cc4z1ZjPURThwzQzPsMq
yUQEwI2/u6aAxZiIJgJ4c7czoa5ht8KaCV0n3OeqbL8pTm0RjE7L0r+z8A6AtDQ59Cdam7p+qxLt
JK4c837p/G8N4k4WC6KmLh3idJ67XiqWB06e27IL0DOVgWOBj5b1QU3IQlZ1yJbmbGw69ZyaLT5Q
QF1sbKEQjy9tO/Gu8FJyTusUdcjXnr4T2Juk7zdF0lt7yswhoidyqdjMI/x8sxGBBltyrdqDPXF+
W2lsR1pYNpXmbLQqR7VLVrnz0DZZ9iRUP67TxmqIANUq/aIbhHFLf0x66HrYwxGKNkTZbmBTtWf2
K4YFsQfDqgJ0GK7QYWjlhRUNhrbugkVLN+W6A01MEVW1QlPCIIIunUeJnfbbsHdphuTpOknZpNWb
5Rjb4xau4oWWZBXB/Fg0XZFemqUxwICDbgxSl8FLnta6hgaeTTtNN5PCvnQ7K5B476rY+kF2qdCK
da9J7O5bWl7pCI0tKt3SW3PaHvGrdXOUN2CyWHCdyY/oQJFM26HHtie/6KcgTw+TDCjprBuoPYa6
yno8JtZqRKjtddu6U1X8GIapXYb+wKtCIwSXkAW6th8rkBvbkL0asdRRp+V/NVUz9vgNUTCR5OpU
dMtuA92ke7LDl0+es19PtqYnV0mnUr4HW0Pw1AFp7Kjiwxeuuf23XPOEznMEbj8RjhCNzqNTOyZB
bD/LrZpaWgZt5i3FTdMIRnXwyC6gsk/Hf+lk8B7O4jW0A310dyijZ963ymi8+KlTA/HuYNmwy2ic
bANQRywRTMftQxdRUJBnLRvK8UJPPH2y1x0hVVW6m+lP8W2x5EF+fbbIMOlJXsnabioOVsftYUku
0Uk0a2QrVh7cgshWsUtEShXF1l7vumoqURLFLXsczg5htVUK4pWJ0K70U3RE5yZyLLbuymPGnAht
a1pp7+JW5NOkqKP21ELjNaKoLhvsTViQE4S1ksiXEgNpXcBKndn6yQ0Bk25AH6sPPNXBkqxw3opp
tuwdnbv8AVpjBqeOXtrKLDHFLYboJZPHjfJXHebPTJ9Fj+p0U7oNYdF9jdJkXM1mRftwdgH8JOjk
914c9lcO+tYTKrnxGdlxhIGYbod7dCL6Ulk5cqveo5WrNGKSvHEg7IctHDEpuCSBVBcDuP26Je6l
HaUaCuw1ffqqZp04gKC2c3z3rKOd31rzdNPEGjincNCyDTtQTohBohxnV7t2m/vg3sZnbQ7GSQGA
HyrjBhZ56vgDKUwvNTme9apJeo4GxawR6AE0iUQBthN1c9JFTtq/hqROU3FhR02kxZxGpMSzdAUa
ma2GRF5jVoTUBjoINwDvenMCt1A8ZX1mU7AE8RuWawqKxMVATJ2ai1y6euebutO1j4gXED6sMKYD
dkWVscDYOsNEGURx6yLk5J2v7Ip9+PlIy2xcDVZK0GHqZnsNKididKjDtUIdp3LEFyaByL4sHI+m
ktZGO5wHfDFiDLWVhTrupCILOlkTo2A/z0gOGBuBd91pesl9zmrrGmq8mviyfRvWONwn1BFvGvIj
ioeJCs80puHmO4fLIboWCdkT7Lpwdp+wg3H3tS2c+JkpEpa81dvJTTlYAdZbLXwNa4MnL4eZzCm8
BlRG5jkeSQrUh3s5Ot3VUGcRt4C9jv6uyEtmUwGwZkwd78agfCh8LymHU4OiRewPqFu+DZaNv9FJ
Gxs3c5IgMKydW9hp5bY1C/3RrRtS/wRKwqjOZjT2zTxB5nemCxBgoKrNrumxZWUFEncv7r3+NHRr
9GUNwcrNKgRawMf1skXcwGmYvGVBQjA9HjqluoXh0Q97q2fq1XAsxKtWCQSCoAcrNgXF1Jxbneog
gBk9IUJOqMQWKYO6G0bRohtuC+6Sfr74bteRhAvMBpwwlGXH28CdgVSrwYJcQVf2EJSkVRz5LOgJ
2inKJVdzTgVgNbtKuZu0RyLnWwuqE6wCvxM6COIQfuTK7y311wCadgOvmqTx1pmeBLNFf1hg8MrP
ql7eNE7dkjyiOdja4XBRBcrN8tzKAvMgoywVCH2CKV/VRuAdNOzxz1MWp/tRgw+B2i5Zo+Iyf+Br
6Qo6BQIYeuw0OLUFAXST3w1TgsW/lm2w6aJYZsy/tZUdEgPM2paYYedBCwC8XlC5Sglzs+EiEuyQ
G08Ar8nGypFSXJRoRPSNGEh+hHlu4kuoAt3JN0u24x1cb+KYWTfZ1bE/9yOrJvuN5+ZeDhakS+ou
ZXAhs9x6rNBJhCvy2J4seMyPdVuSWRgX1B7RRCJ1IlPQ9rL6KdQGndDzZgSdzM7jHJQmdA3qLt+L
sNNO64SX2q/jVFy2XVvuWweWHSfy9Iy6gDjRAl0+UDGOBcMgdJ+VCRSV6Jzmpq8n8zRtytZcJ70c
lt0aAQfE91LiEU0jTxorKlx/9jQ2TnnsjbvCIZzqBhdvDOBzbvyaoW4TrgGWhO2LcSimMkLdNxiP
EaEQj15AQIlqOh3zo5NucpkFfyEM1n3bsdt7yXZ/B1XPeC7RkD/q/AqQ1JEHh2j/EdeMPB9p0+9U
3y4wm+4HEuP2SnX6FKxkW+oG78F85YXQbBgNdr5jPagLjhmN5UuBvITfPhsqs/6WUOzw5chBpSoh
6K8AuJQPGjGktwlsZhJBqeqfKlUYNLPQSqaW9TJ1VP/rTaqoB9XPLFBp3pP9hiNFPHKiLXN1U9sN
yWuXbRJVzPKNlIu6qK7wZdPmH6eE1G6sCcoqL2HnLJbDwcRtYUJr1Mc2OtU7Ujtn0tcw8NyTyzQ4
L05hk4aYlDJvbdiktd5qvuwde6iZvFL0KDhjUTgknhG7uo90zpjZNkp9AuQDKkUfT7tppIq5cs3R
2dp2McjvblG0TCqVSrMRPItwIt3x2eehNPC1yQ1DJCk2KikExWzj0UVNeLR5aRCi2w5izkiVb3ql
TZDCaEkitds0aphS2ABzHKbofVQYLDJwxmBFGyRMQMhW1z2BgxxhYmt06/qhlEPQJz6tVALYt5h+
yCC5SJKy6Uq/GVzpGhtdWV1TPYOA6I1pxV9R8bQeSpstGQmsETPDSYDRMQHcqk3LndhuqHvZLgpH
UI7fOi2cCceIA5nyM9Tswh0PWttwYD4kYHQyMuR1T4p+++f23Mde8iLtcw2d1uHieaVVaR/JFiiV
yVZH5/+Wl2pxAfW/1CAWkcW0lBsR2R3irV4fNawKcUKL7osP8LERvHwAWurYXD1apQi2FwjAezFD
TEi8IJtUvKa/PkD+S6ORp17GiNNK+mK/OqX/iNxwV+b897+W33kpFX6zMGp/5kD/z/+dxy912ZR/
tX/8V7u38uJH/tYc/6MPf7n53z9/HL6VS/r1h//ZQE1vp+vurZ5u3pou+/Up/v6X/68//K+3n3/l
blJv//nXS4lIaflrIfve91QGDKLvxsbySf7+veUG/vOv0/rH7//8F8TBtf6NUQQNhOfQmERYhyLl
F8PBtv9NU5fy9eJrYCgtZu2/Q7gt7984PLHZsIDry6/jhqBX20b/+Zfp/BtHoovDetEALL/2TzAO
R0MYEarj0mI20ELrWEuPFSHFnAhiAUxzk6edCvZ9Y8aHKGmM4ASar+V9d0pG1gnmcSTcXzTdjwbv
z0vz0toG0gLUGD+1I++UOEU1UwzgrLNhL5/4WpFMdwNkhHXX6+BO330bV7/65f9VdPkVM3gLTPP4
NjGYAlh0UUaCVoMAyZN+/6L0OYizlAQOPxryAYWN9QrnCYdCFrrf8H6piwjg6heqiU+vaXAtoJ+c
Qn+aS9/dH8kj41jmAgOuTTKssMbqjQ1w+E1TqXaRVgoijvxKqbHoFP5HLQDzg/s0MVXT5rXRufy0
2b2/ZtcK1Cze5NsqJPwlaBPrMkWQYq60Ysxuc3qb139+sp9d0Ta9xZBjG+h8jrQhdLNndso4IJyh
Sg8Wi8jBFbO51ekuPOgaHMR/fD2PVU2iRmG4SnF0vSZLGjkb1eTXVniIsFpJMrouajeMTy1st1/Y
jj75DmnuGLpuLmIh59jDVzdeE8Nam3wd+8i6HKdLQ8vO47zTVm7hnFgy+kLxsSwZR18g/UsPTx3Z
SNzkESMT5ngoCXWbfLIR75s+8fYOKSZfPMPPLuLqwmTNw0lFieHj22BqIypouqv+HBhFyCIMTWUF
S15+Yav//ekBY2GC48HhMkJe+PE6VYosCrPn5Ifs1VooUxAELpEEm+G2o1TibQikiYhnTRoSb/w/
j5PjazOtopmjnM3s6XBKO1qbzTzJC/xgMwYKQkf6ULX3RtQTb90YmEfZB+7nggf9xTxz/GSXq3oO
TEosqcsYPVqQ53QOBOC02Y9HEpt82O1LOIU0SFn/8+39diFmMubuxT6/+C/do0fbapwNI+HMfisS
wB5RVFybuV59ARf97CrsLQjCZFvG6F9e/nfTiZDakGnsGf0cl8v3NPEa6TvQrdx/+JoJgztxuBeY
JWK50Mfr9JUL76wMZihXbvqKbBMHkWPkl7qbd4eClWRNrAARy39+hkfqRMGoMCwc1kBTWJYRti0r
1LvbI4kro3Ga9r5r7pSbEpu6Ec24c03rpNGckyHx0Ht3O6I4v7jyb4MTfBLfH402dGfLO/LxwqgL
G01Lm8mvhBWeAW8NffQ/00rJoqdKZpdx76Ocbq/+fMPHKy5bVRP9Cc5dx0PdaB1dlk5iP2Cv1H2g
G5O7QdY7UyRIKOaOmEZIyD7/8/V+Gz5cD50tLllQJDpTzcfbzMt60KtA4wCIIMkng7A8Cbw0+eJV
OF6BhIMLFxMuO3CBE3ehNL//FkVv8E7LDP5BjK1gjMV0VU/FTNVZW9jz8fzFivfbU+R6FuOG2UVn
03S86QYbWSKBiaRPQG2zmRFChPTihrjGlcxy8cVQ+e0ZcjX2eDoQMDZqmLU+3h0FtryNLY8QBKGn
p/XPqKForA9//qY+uyfS6xc7s7UAr9luvn+GKk4iR5ulQIyuxEuhl+WLTZIIxRLC9vz/n2sB2+Od
W0TPR99XO+J2wtop/J7Y4g0Uh/jccc14P/fj9MWA//ThgVu3ARIbbKaPbisUhKy4Mw/PDBN1kKkN
B5G29z+dJZevaLHDs/dilZPmx4dnNo430BGWaHL68q4nRW6fh0nxxVf02TB/f5Wje3EBnDWWw7DL
XQCIYcLDmqwu8unXWn6qRdn9n78mY/mD77ciy3sFgYPJ9qfY+JiyXGt20DN/Cb+mnXSPkDm+hels
HdJ4SrfEPNorfmrCfGz0fY2X30/7zvJnsxv8JHW2OmWd/Z8/0jIyfvtE7MMAmi1D56eK9918HaVK
kKrHyBFNn281w6jP8tIQ22YoonWtd6/6UJsPf77msvT8dk0HCysnLrwDP1Ed767ZARUux5xy74is
e6UPzryDx5LvMtFpD6FVErzUDectSaUnf77wp6+kAzrCNKn/smB8HFVRTbFJyx3hW2hQTwyVzZu4
I9UHz5H44qTy0RPBOrh80+8udTRPy2LOYrzuwu+iYTyLIuPG7OjTRgWSMcPKT2Sjz7cVRDOyOcvy
iy/103cUWJjLedfVpTi6eOk11kigKcMMIekOsrW1o172z5wP/+cW/+9VjmX/pEi70dAL4c9WPx7s
jm5o4Um1dpT9Fb3l0xtapmxmBA9L6tEN4f5D1CM1vjjT63eFEOV3UXZfHRQ+HZco1VlXKfFDDv84
PLQO/VqY8NgwrBd7z5rFnnjq8BuRKPaPkozQPed5Zycr+yvM2edXJiEJow4jRx5NRJjv9SHHmeRn
Q0q1LsIofuLqsbZ1ujLaj5Vd+64bE/Rb9+nLn9+Jzx4tW142ibwS0AaPFkPamYoYxZ5LW7G4nSmY
4rkawy9mvs/evPdXOXq0FDsHne6MgDluQMrQSorcxMtv49HrvnAjfXVDR0sHArmcFHPePPDozWlS
0QtvKDd/sYf4bOkg4AIFB/UBCqrLz9/NYaIAbU3hX/iEMJMsbBJ6ij3T8A2ByYLwmbLx//w9ffoE
313waInX6Uw7bYwmo3Kz7IW+QUbQRBY/NLg913++1GdPkPKVpBKA4sg6DpWoZGjT/WdZ7DHDv4i6
n07rYWy/WOI/uyGqKYJqHKs8bcOPT5AmcFSFDu90ikhtzXE3QDmEDqfk29v8+YY+vZRpGZ7NwdwE
r/rxUgA+6F2WifQrwh9XMeicVwEp7KQD2/jFTvbTZ0fpBnoSe9nfxkUGmazmUIB0xrKNtY56awME
Jv1iMHx+FcxKFMiJNtCPbkh6KR3ZmhhbIkmdrWFJdTaVw1cIv6+ucjQrTWnDOQZUhj/VCbM87vlN
bJX56Z+/nM+v8hPzaNgciY/HQYAKfOyZ+4Ab0WqeRvDcaRJ/MQQ+uwrYOUCSlA6xLh+tIGkfEFOU
cy+clG1wNmHO3G59VZ35ZKBRdGXVJbbSwdV1dJXGdDqoWcqgkZ14oNhhz4zY5J166wRB6H3xnv5+
taUIRLeEIzdHT+9oSpjxkWOxcwxqIqYeb11tofYZyaBrp3rpNMUXW5rfH6EDd5XjEi8sztbjAw0h
tngpdGT7Wk18A1upegVx5J8R6pZdxeJXXbajBo+Qlfjju9oQQu6hLjP9skXdioBNWTUJsWGP1kqm
afqPx4W7eCjZqoFXZYY4msf7vGJLkZoGKdK680qBC6XPVIzDV+WYn5/746bXtZZUJNoCtPf57+N9
4fZDHUEgij/3BKQ9Q+RxK7EBwqNPp+AAaFCvJOiD9BuxlbZAFWoNixIRpc4qMemGS84C/OSGorcZ
byEiSELtMCwtcYPSS9b8zCjybQBRw9wEDWmeazgntbX789v6+5jDWEtEExsFFr7fzs4hMMWyxUqO
Fpx3dos7vifKz7KrGCklnfY/X+14lYV7SxgU5SSmU4IknaMRzjc2c+5xAr9g0MDLh1z01FVRmfkh
v+cBoAdh8A/fKq7pmRLct2WALsS5+PGL6hr6WBmUGt9rZk8e1GBZBqUkS0tw4RX5V22U47dKUk5d
wIgIeA3O08cnXZIQRjxCQ0BBJxJkHmM6e6rd3vxilv39SZKOxnaFwedRljsO3SEzpE5K5Jy+BkQ4
ISdAibcpT0zEJIH6DgjJGPw/f3e/35j0aNHDNAeZLaiAfHyOVILxjsxmwIs81CeL/+KUbq38Yh+2
vD78ofdvFsc5/jwAM3q21FSPDdENcRUFXaByM2DAgeinu1p1IiSbl5sYrsOwRS8/BiVpdd0jKIDB
jzozvczqXF6i7xm7FUQhK16JySs0Pyyj9pbU7uDHjDQAGYDW5itmw/JxTsODFxp3RVjaJ+Dg0V3a
SWBZjEovuDDoE7+4bj5csdHNBKq7cXqI5qrdqHhObrH6Njea6aH+mY2oDg+JPit1GJy09kf2VhEo
nZFGXQqg8KIQ9ZK058b5ndN2w84KYvtUz5j+NrFInG996NU7ZKxLnnz1pkjqQXbVzRA5cOG/Elsw
kRrTJN+NyWsOqhHZ1aAZLKtaWUd3VhejdbYIsQj4JKtaBgr1yPScjkUYrzp7am9HLyuXzISpMP0x
KYxg1Vca2r9ysAkjnUIZgtZJBzfc6HMum5Wae7yhGeo9ynU2OdRDLg9Vq5Fyk1kiW0coMQEPtPMF
5llSQR1a+FrfKJOgi0q3Vpx+pnP4nOV2su3UIGMwyJH12LmebOyGVPtYC5pzSIxWsvaIIn4SQT8+
IKV1tqlpEpbkNPpqUAkKVS2KrDfb7M1+DeQLY2DUxcOqLlXp96HZniQR+90HlFwwMTQDTSpZvGEo
LqJkGKI1iDGEQDkhiXKLYYfAcBlHjvhmWdngrEqv0h9QUIhHyDMO8mXN8HIfR2z5I0uKii+vKcK/
MtIPDw1fcXenGVnZAo0BaknAMTA32wxXLvh4An4i5Kdv+QxL6ors0QZ0TW26l2IyvGDPn20oTs4p
4ZwkRpqEgGQT7bFkINLxvLI6s99MWa1O8HjY9abKWhWtsBFihsgDwz3gFUv6PR6uXl3iWkUgKXI4
1K99l8dqW3iV+Ib9TtvXxJfHm06G+TdzTG4MMiL9qeyaRxMNRE6Q9yC6FYJ/hV2inQmgGfvSe5mN
NiXstZu3CK0iYtCMMD0naA8pvEhqZM5YVafrutFdwWym3MGn6IlGuipiCBjrYsjLcd3GeDNOTNzM
ThOuEhffdL+NhRGRkp7akzq1FVJlQpm87IL4zxRgB86fYQ3PVF20DRdbw+WLHTLVJXmtiWtis8MU
J6fzBahk5TclxxhqLWMYpOO9hXmN92hQhGASX4K9O8+rKbphgeySrWkipNkIL1HJjevMOW/2IB0Z
kj5kZ315CXZHyy9CTCJxt+ZxYOAeHdTA/txKhWUzFam96hCoPFSDrOQaW5sWfi/0tLBORFikYusm
oabtS9k2l5o7eRqJOs1iLrfDSY9oecJRX4POoWfSi4bMKA/ivFxpou35w2YA9EZIXJ8bV4aT5lvM
8bxqKeamVSx1c2vzrkKowStUbotJqivZ8yZtozGbr4CWS6zNbl/QZxonjlokuriveVA3FlRrF2lv
wTRmbPMIBukaJBqaYRVOcbGxdIK/MGlqptyARZgftFBD0KVZ3kTUYUxs0QpuanQZqwQNGMp89cPG
QX3pjAFxXt0icvJLo7HdVS1oy0dYxxGSDUN6KsxQaHsZG4tqlNXPx809S3+eMPywn8HChOcOwp8v
6mB+HkjQtVBnyv6ph+sidvhUabIgFw9/uNCFAciUoU67NULnAIkuTvi8QM++AX/DWmNVw6BtaPFr
8Xay7HE3OEKL1nqsW/aqHcFSot/Xq3YVWjgVp3buC6KP6VIhLUWYv1F6Y7lrFSKbHFHIoK73Y0BW
4lQMxuCes7ZTo2UM5MZeL0kE2qLUFGfpFE8eYWVaN2w6NKqDb9vjEhNTeQBrEWzNm5HEG3c1I7z/
C8lTEp1ikIBx30dYt/GrsGT1joL8B0fGuDJhH8VrA6dBxCwbib86rJwXbJ0sML5x5zy5bjvre6ut
0cBCQvSSE1sRwLEm+pt5pEzI+FBD3M8bO3fUU5Zj9lgjPEMiaU+hENtRGO232WtlzKw3p+qkZem4
ThWUWN8mgZdc+zmzhpWzOIfXbRXIM/TZ5auWlgJHl4EAHRto21irkIAxknDLCVhu1gn3hUHWhr5k
HTY2xmxwB8oC008+c9LYq7K1s2QX9bV1TVDT4pGutBx/ODDR17JMmIOkS94RlDNRt4sIL0r8IkRI
vla5wIBNgwhRqm42+BtJtmI/2jAavlv8RRN9QZCR4ETyUbuJ6kZ70mvb+j5geKdZkqMZTYhyRueG
OjXdGTSYTxqiwHHkVuMyooApAF1QpndGXH2Io0jVwRv0npF8QGcoxcqrbWS1lRu1UIIpdJir3MWA
Lo3MRZ1datQyqNyRyWxPdobrmsqsXBeI7IiV1Kb0vgVsr/t1bqUpq/JQdVvUiePzHDBZw2CNuvtg
TuNu66XR8N0mQussxTxPEDHp5+WqLcL8TeuYG9eqbSPvunSHOVlLOOQhIOYGnl6Xw/hfW80YSZBz
Eetbr1V8gV7uDZY/9akgeRvnR78hsqUqdhMIp3Lb8bCBKqVEX7CXCJW+SsZMR8FOD/3FkaNlHSpR
imQFiEAR4mXJ2dtH+hTZ6/S/2TuT5biRbNv+y50jDXD0wxcRiAi2IkVSIjWBqUXfu6P7+rugzFdF
IiuvnjB7ZndSVpWW5YxAwLtz9l57yL1qzxRLElAOmvJ2c8Y6i57RjDtWgshMDyIzqtu4D0EKZFQY
gEmiffS5Tfj2dG6nSse+QmjW3vWHVj2LkJX+oq8zA7wAcd/iMznaWNVBVXXZLVZFGvYQ2ON6CpKy
J5gmjnKzuZ8hcmcqMLsqTr+4Ikmqb5KAtpDyo5uo/GQNTj93T9wpsUrdDq5UWnYslT6j1EeagqX/
vhtmmBTH3pZtaAQhQuSaWz0xDlReMkH8zc7i+VUKteXcOASJO5rT5Qc5jz30gDwW2bNrlILUZpST
6IEhhjYWM62tymNdONN0zMukDQ+2zDqsUlEh63ehyNNLYGaRsyzx6Qyzz8q/s15jx3ObtlZLChZ5
gWNBGWrX+w3ueNLaY7AAEcQE7M/NA0gVyzxaACVPJZ2G/BjPdG13UvFPwBi44qagrcOm2vODImln
S9iX5P25N60lUv84FVH7YjG2RvRXrZ3MRvbDSSskFhWv5VC6K5SdYTEpxuE+T6XlXI2wIZ57g13y
aEWuUR3yGdBxMBRZa/jHJkXFTT8pkg+VWaQqQDRGIkYBWac/5nMaXQJrM3AOVRhDn1oCzLoDe0bt
fcwrDapgDbDlc48WcN4bmWT3mwF3+EeIH625HxTV0f0wT94DOGayxnmCYIVjNWbhMRpjFe9NEXpo
95PSSANP9D5JAlNzK4jlgMRKmOEVqhkH34VK45cJufJLmpZV/JiSR9ecrHhO38Ujxt89/GNM4GSl
KvxYngnIzM9Tjow0u17cfITqL6hXRMcWeByxgcrDO6hbrXeHXyD/YWTFhEO1Q8C9692Z1LHaFAM4
1tQd3+duXX5hRRSPRWlMQLdF2Ean2UxT2Dhw9Wm4zs6A70fGPxaVhXUqMqG+TcSM6VxhPMqbYT3V
5ymVdRigg8t/+BX7Pm6UVk93bSb7u9HKMHzZlRF+T4UDBX+oHY7uzTRn35G/G0NQxU17rfcYzPdK
E+zMlcw77nDQCi7LMuZY2HemWx9zdoSjllEvOphGaqY7SE21FWRceYZdl2T9czXbH0OCDPd6Hn22
B7MNOrxnOjpjCTbZmtQPiYZ6N4QDI4d5/85wx+Rd66lvtfSTA8Wm9GaMSr5A0rVeBLYirEisZK4/
1sOY/AgTW6iL2FEl4nRFlEARty3rkWeUe7bC7jRR/0cb7WrHNCNoj3PAXHxRed98TDXrYeQihPFD
cjra1Ug5ydTD9HTCf14eUr2bD3qb4DOIHTEtdS7k4ZzHucvgLD0YcRq+B6KhT+yrjXHthdrFnHrx
YZhG49HSo/GaQEa8enLybrwFfCom3//g04C88jkj7Du3HPHv6gPpxkmpvRBhWT4MtdJwHLXWYyuG
/p6cR5HuQj/5VMYFVSB71gZQ/Sm31+Vna2FfePNlzPn+lGAr2rFguR8jPAAPYDpm6EMzUAK7gCLR
tAtCBLSFYxeP81ieDXz8CFbkfC16vLpDy8zexTPui14np5qjj9rjRbE+Jk2egAco0ueZHSTA5env
LVCBezscvRvMoknFuykQyGshX6vKpofOZT+MG9yww5TIi5gK9m6U+rWc8yu3tE7SnaYdGlVJirRV
sRVS6vOdXO2yAQsoygXxUeeKfXarMcOrPYoXoPAwA4DifCixNPZwt3X33RzP/bEdvasRFssTvnSM
j3qWHLLJaa8Qtl9qdGN+TH3XXAx98uwXVnxr6lqxrzFq7GsQ0TDYbe1jrJvN9dTa5aOHhQLzt5zA
f1shFvZmEPrZyidIB7yK5tybR2xZLz3XTZzG+gVtpupjS24u55gyDYTUPOT9TXfFJTTBnIAN8QWy
nxsfrTFM9nGHC5/sC+9Mmm90IGoguUCw51zlXTH/8DwNeGxDWuuQ4VzyuUbPg/7JqR3tfe5n4VlE
UrtKkzghg4FyxC7GzYvDO7qrpN3dWQThPiaJg9u+V9lNPI7aBXWJ8Ty5NWtZP31XKDWORTgaID8c
9Uw9CneeyvAZel32Ncyi+bKi7Xid29XnkrMXNwtsUBDwrUPXT8nVUJTJZy0CH4HsV0AnarugCak4
QJ5zeMZwTFDINlBSOFLmmC1IrN6h2k+PKZd6AqnS8AIp1j2wXv/K6pG94vDGODoTJQXZOBtEEDu9
c6gpEV/qZald1o5x2edDeGFBPL1Smf0BcJF2ByiGBPIOjA/2RODcFrEbH524dm9dR7xnwXC/FynE
psyJzDt4pz+k1X3ECDZ95vpRtfvCzqtPY+7HWB681AnsLO0exFzIS7IW2rOpD3d5SSItcU0cmaaG
HNslReAOOQbHLksOL8kS+DrO3IBHFeKqME1uIuxLphHvixol9I6LPjzLDPfis2Hi7eASRZ1sP6mO
rFYhpOPDwTbmc07GKSGrY4bBuErasT0Rl4Jfh/Obeh+XlXPgMgrVJ8LhEvDxbUiiJVWFgwpVhtWt
yUkXnag9vMftwqnVa3Nxhd+XCkNN6twzOTTVAo9xxBcU2QXmUfjcR+y7EJ1mYMG3Y+SXakd5CPq/
10RDdGj4tdJ9zRJR4htviB22htr7arDEYoKOHPs0+Urkp7wfQ0RaWcZ5K+wynQVElViFiSqmJDvE
VHsgDBTAuXmHml2G5co6WkQGJEcb5yUBFuRt1vsEmwpAB1y4aj/bPLwdqAmNnTjuMc1lIGMqTD+5
e6eFieOBy9JcG+SSOb1AJpvifZo6odjlWmR+rDRydHf0JsjZbmBXyJ2nQ5KorMad9jDe/W8thJAv
jpQSX3MxdLtQs6Lo0LNqfy21xMsO7G2FeYRb0/BiorWL9hDGRRckTmU9lbXG0oamMskOhCnD2Uk4
W9Y3ijLKBG5nyOpjz5XIh7WEATMAddI9lH2VOFCduK7s2H0lrwJ9u8+5mFKLTmTrkkQzyJEMiETa
FMSGMqMOZUSefU98QXgj4fdjUqbpFO7GJB0IDKwxmZdNpCg4QUl8cuVE3bicu/CjZWcj+20LiAdK
UyR/kK5lp9AT+vpzlfVNcUHeD9phSAvCvdHM5dI8udKb92UVVqiJLWKEicWdOFIuqXfqMIVN81L3
pCztCrDk74hVwozFSsvTExFgdwKQRDHtxVjXzaExMu+mL3Pv/dz0fotxLcwcqjvtNB7ckbs4tC7C
7C6anjM2goN2OKZjRqdiamWaHg3Vs0RCOR+bA2KP0T35oCvbS5JZ9QJIQ6edwZm/mDZeygCjdJoF
A2XYBeie4++bprafz6qIpAxy1u0PTmOG36OUnWc/OU353kuSLr4WHOrSA5dYQ1DzISi8BvfXB5FL
jC0xwnH4vgp70OuaEPNM0Q+1TqAlZgiZievW05L/kV7wAqZc+7zIiQOksBX8FgrF2FojfIo7S1oQ
3iwxmdnRC/3+ZsaNH1FRxd++rz04U7tEL5FSCgpI3r6rdY/bY+Eq8VgBc4t+pAsZIFB5IboLg6Lb
TTlFtXrQYeHXeJCYUlxDGtSwQWnxMI5eog+Lf7XCi+7bOhuIbvY2CdEzefP7EdyNtyd2WLuCEFB9
S2ngDKRfTDAYjDYt9QMRBu5tk5XpZ5AmKdHTSTy9AyLOAgh+nSDtcCaXNwgtW95CDwb6R5wvseNj
XBiPvYJbeMIATxo9kj6LqPoahe7eisKFIdZyJbtsyAJAtNrEQy2dnRFait2HwAbrSdIByu7bpiub
mxRhj2Pt4f/kM8e3nC6wB7nyRzPlXH6AFkGwCotadwDV1xiMKWir6cmTRKkFwNgK6rWOC/eX21R6
V6lc52DckN28I/0BEoqMlDUEvjPk4Q2pT66xoyxqI7cJHb87lXXWIV5HSi9QZoGJV+AzBkLgdlOq
/OoOvzlXMqu3Z4+0tyKr76bMaI0bHSQHgNteVtxKilbp1MbNTJ0cxNdcRYeG5xSaUeFejL1fYtml
7Kp9xBmKSFoNnA6PNsi6viQluBH6hxGeycJxHWkIXIGETMdLCpm9vOs6xLgBS77oH+zO414VACDR
+CWLIkmdU5WEbfNIsLdV8OZow3AfTqYe/Wjhv2uXMaKw+hIbNto+FpamfRj8XqBMg7Tuf6lis4br
UeJtUQWGX0uzT3D9wvKi45Trk9pgODWoHrtImtuEml9V7IAxAMPe66QuC2OHb32o9L2cq3oy9gUN
6x+ys8Yvmc1NjQCNeqRMp5MHmFuXfY3f8ILyjPSfSKl0kJBmkBm0el/6EGN7GEiNRqk874zOefLH
zBzfAdhw/fdJLij+GEnScyJSVjxF9IZJbFQXk29ndjBykS6eqZ/nQwBhttMgAxqpx1k71TDM3joF
qqr6RLvSnE+GTeLPuRJUi/D8NxpXSHvo4S3AuB4dznkl3aYdxesOs7hb2mlzquPKnQLdbTUXvHqo
abBaJrMO/QNHwIhssWYc1Mlt4IkmO42tXHs/iCTWwJrGlTY+ITzG3HrQ00IW2r6d/Go4daFd+XdF
KqfpKqzgKVyRUqJweaveyg4mnYLk0NQ9pmT2Nn/IzqTXy/o93alQHEk7sPtb8I5Ece981dTeJYZy
i0qN6siUe1eDZW8+lwbNrocp15vCZrvD2l3/2Rb+LQ/j/5tB8V39vXyQ7ffv8uZz/f+DS3EhZ/9z
5vS7YuVSXP71P12Ktv/HIjYRNN4Xh9xPVfufLsXFK/eXK1E4f8CqhkZrmKgadNdDGfeXK9Fw/nBs
rkc/JeoopGzzd1yJP8Wtr9ukuBKXfizqeogpBvqKt/1Y+CFJSlCQfTA0z2QzwkGZHbnB6ebBHyfj
joxprNB97/XNDc42v9xlCpP4juM8DQStbk02uRHeQK0tJDldq8PbVBATtGsKxQmkicmuoORBFjtk
zND+6nVyINsu6mvcEb6XcWDPiqzZocKwH7Sy7z/oE0k4HAGrdNq58EUs7Pk1pRVHb/R7KbX4uZxn
m/pv7IE263RPH4l6ikjMsxDfZWfUyjaogbmKBYiadnwpqIm1BzG2VPYz36W9lzRNaxxtW3PygGz6
Sh1FldqXiL7T8FQQxSAoH0G3RW7dLleSqTOywK/nwtrNNhyEY5clifnoc3yCqZCBICMZIeW/A31y
90k0+dNORo1NRnynuLMhnrbI/Zsa7dKtQohO2RCbD73Bl9zDf53DneG2v5D7rjKpuRAhKNfxl/lo
CGxw8yttSR4aua5Qjx8AfdTluVccVHfhUBTD2cGpfZ/mlX+Az1UcpIjdW73TpbN38oR7tTG43pmB
y1/YBP6uNwCIzpUZ/yJ2Ffxqb982I68jGH0+0noyxW4NzRnRdw0eDdhRXgqaB8dXs+7uz/f4tRv1
P/w9LGK4xlFQQGI3V0qRIdT7XEAYPhRjNx+VbJOX0Ktgesqq+2qItP1NHYyHGJlDt88VgrmNIe7t
91M10DKcC94BuyuhW1o0XOJhSfdhEua/+Gp/F1LwpxbFOmoUOA72SjvbsXPjmTc96AI0tjg2Vl8T
AjR+pWj9259h+cE6zH8ugZGIRN5+o4SIp3TG+H6Iln4fhjuY7URs/0KvgU2XcV6tQxilCN/xwG/j
7ODbWKuvkw0j6SbzYO2BxHS9HzijrY0HgD3mdNmbMmkA7eS6/ZJbGuzFksL9D+JQRU2gBs3ekIpR
a4PIyS0b9KAe4wh+Nw40ojn2DVb4Ah0fOUQkSIuGbebUItxBHxxCuuegFc+ZXWnffRrOxY0fmRps
4nF2PloDdZ9glooXKGORhEBS4pnoSBXvaEPM0kZkO4C2KV5iQErasI99PKQYNbhAw08iDTs9chbL
HwZTY42QfZtRRswRtJ6Srgut+1JreqoDg+vopPAURB0dZqRT7ZUTKo64e1tTGjWnrmcBtvchJoWf
Z6vYntjQtZG0BFAy+RlE8BQdS6MgYMGgNlrcGjPl4oN0FJBSNv3MDa8U7grexKLI9CDSofUeezep
cwhwXHXD66Invj6wuYTlt+FAh/7JKcIeXB3HP/sLBJISC5HoakCcXteVV0BWw2eEaFp38GeOqs8j
+qmvc6rn90s64TjvusZI5N1cZlr6ofDjtL03p0b1jzCX6vRM1FaV3MxZWfe7Li9BoFNhHByyzFKM
3sbRIjJMneVc9w1l0zHNPkTJZKXvG0GBONqbhO7czqrUBK7WUU1f7Dws+Sikd/nvekU4zqEpSB06
8he9ascNOKGTDEnyy5TlOcqEaCJxqq/tns4NgOJvCxkz7XcpyWbqbGuTTw6jw0nT3nlFq2lPmsp9
94mWM22sJFFefqySGXaW1QKzeupiVVkPPdqZ8QMXlKgMusgbaSoXOU4SA5hG/y5v5hIYUx82efhM
rct0LtGatRIEX2SUn/gt6FCdYzm4BgUXJHTis4gULKdTbYxF8xW/sjsM+yiipbkvPT9B+BCZvcY9
IjGg9kOzfJClQ+0HN2kWHbLE6surHBQc4cmt6qYzXSk/v6SO4Z5okJvOiSRLCj31iGSDTaCrvVPX
K4++FGhpN5B87nTflnNcHpt2VuJcEzH4MgneycOssiGCEueX40Ef6AdwMCfYLkhIW2aKDVMt9+7Q
AsbzJHFZQV5z5g8siJnDzgk9LmiELl4TNpN7wUhKHuRrvqofSK+D5G0PVkvx3K3B47YjnQEtLPGP
KM0Q8aEQJlXgsZy0ZJf4NZirEjYa0Ys1N5trjvFjdNQ9o5/OpB/aVykC+fJEy8b/lFRuBCytpd94
4Caf1semSVznwimaWO5cil/6JWgDE7K/q2n9Dn1yCb6y96N3vVStTSTmKADjm0onQy/Ty9uut92a
9aiuMvq1YfRo9XxfIn00NhcAMxVAP0OlZjHfTBYYcw0Fj28WfOTZ4cflk+fg8jxFlSBOirm8HbUU
mVMxtonwzyP7BiuQNUetdeLo7xA1fIk2tRGFOqgyz6Nj7iVNd9DcuS7AwQ1laES/kD4aqz0AyaOF
VA8FLgoSapr+6iDBEiJLrlZI5EbuvCXX6Sy0bnEBNFmg4LHUHyB9DfOFcMo6OelaJD5Jpol/XVZN
L6+bDMHyqSlH3dsbEqELuipEKk//81a/HB3ebCBgcXCmeiSIL7wOd+VYKcswipM2jblbQ0Akz7A4
OCokHW42tF9svesQC0vwt0yXDXHZ6LmJrjYrTpM1C4Mb0w3qy6OZzwV18QEth6jsDxPizfc11z/+
mYhuQ2Kgg2qkt95Cuf09/ebyQcDpLpcIb/GsmqsvjfSsM+VSeBHog50zW030xWI9HEH06K5/7bXk
2P7idfj728AxwLCRYZO+6P0Eprz2uKRhaViaZQ0HoxmmgyxZXUmU+00F9vLOIYHFhsmRyuaOsjpJ
9aOZxHVPVbIaFqM2rvUTvMD5F+eOv38XC0MzT26ho7h4Jt6ebpqKc09eACwrY6mjTrPExaB17tf/
+dVcTpmvX03Siw2Xq5rh2byc/L23f8XsBHnaeZ4eVJO7AYA+Czdcbhz9CtbX4EXjAS1k8ufP9L93
7//iR/rnm/f/yb98puX0mijEv//n1VsYAH1oinNEh4ODsJof6s+rt+H/sUwltOvE/C1x9Lwof13F
LfEHOTxM9MUaCgnFZeH56yoOO4hfFeehzpvjEg9k/85VfLWAMYkZnqM8oYHMazLe374ljSJEuZQh
yXRp3N9nhDkhFepTLajymkPrq4fyHy5G4ufF/tVLySvPAmATbb246w1e0dWfoy6KzpC2gmwr6xmF
F/xGl9x7tnFV3XiapeRx8NCh7KpCDF9ogdB5ySPR307p5JjnosxDoKbKTt+Rhxvl3A06sjJ8Vaf3
loLacSDrLNHJrPOLqw4SZ7WH7z1c9Io23j6hMEd50NG9Z9jHdMVIOrG5xjuinYgAW2QSrkiLD3bc
Flhj29S8h7xW3fmkafBZUPMRj50A5LZkbvUHzfKS5zaso4soUVqJNFv5PqDgdEAok9TIMfW2FP4e
DbH4RLIlObLT5MYfOhAx+LGMnGLmWBajx/9T0/Q9NQ+O4rgyNXdPiaK/jaDAf+zGsLgifzCln+i2
6Tk1Jwx+uUGgHbeMRoV7vbeERvhD09z1PXLGwAAu0X8nj7ZxOE7N8hOprPa7OERbfpzG1n6mPqAt
5fBc0A/KBQ4TbS6bD/oCgz9rXdH3CKWi6d7NZFkcyok4571Xa80LbqPwI7BA2n7YQNCW25gPiSvV
54beoz6gC9MTQJgiNryPYmJBBRUviy9ESybDsULRja676WhRUkHxEEZHvnHPsbgwzxa9Y/vgzoa6
TzklogQZVCGh1v8MT3CtXj8No4MaoISQecVbixAMzoX/6BHGXvO+ePYMBLEu6cqjJf2EWhmpdyGF
9VkrOhBtSHvMKHBIrWmPZTs1d9Mge1JeBgyZyufCRdtTcbsprK4nbxBr1ZOl2+28z+bRO/ZNM8cn
GQ0T0qphmJ5kPRArYsMCrXeO5fTv+jAmWQXreksESUw4iQ0E51g6lTGeTLow30nxqcrAEnI4ZGJw
czZKyhJ70XrOtyjVUmM35ZOOqF90NE04L87BVPedfjZ0Gtyxkffq2UKmD0B/itFjcEGVIoCaOXyK
6LJTZhkJkEBhDluQsyCZIHB0J2HvQousqItiQrx14dCNiqFXCu0LHWdOE0Ij9Ht561BOEJEQ88sS
liUPZMnQPSYtpiaGMtaaB5MCFxWzduRgbpijlQcis+Cbh24ZobOBk/gFgqmV7Ztm6SHXtgDY288m
cSSQHjuBdnHKsh1a0a7YEdM1/PBVWuOk8XJmMx/j0aY12Zwd4rDcQLCpmbtKm+p4P+jolPdugZ79
KPxBPXZ0jQi4Tpq2CkzTy25cuyLCPgOae1uMNMsDVGnNN8zgJLoZoaEcOsrkpAetm8jPNU7ThEGj
yg1ib8g/DRNisp3AUd0ewiQBg8jZ1/w+0GOQaLhxDB/Huu2qE/FbiX3pa3P0GOdDPQRiLAm+sJNG
fs3j2ZHQzQrdvJFTlzXoPQFvwiONVbTDcDyj0HNy59PsaJAVzbQV76TjTh/cpNMf67wv30d+nHX0
TPP+zvZzG1UhsbfNwc5MUm9+LsX/u1H/13Ju/h926jZagIDlm716+b/8uVlrtsnuarzaebl2/Llb
a675x3IZ8ahAgn6C18Je+dd2Dc4boB+9DDZ5eEOeviCO/tqvYdkuBwDU6xjQlloWjImfOEVAhn/t
mTAQgS3++3+/Li6+PTzyhygswkZbH+esRtEWZ4UJolwhjZ6+hOrDqwfxH3bnfxh5bRTN7UiXEBNy
cNuIbKAkz+2vnFH/NPTqDpfMk+RebGbB5Lt3OoIZYmN+xRn8p7FXVdZauaIMszAL9MGcbyp7WYkm
4ii2PZTVGZ2EQrfLkWEERn/EwEoIVRtsG3k5kb1y61epDtvFo7KP+q2HUgaYO88m/2Hb6MvTejU6
Os15KAnfCOqhpSeABfzgaNbHbYObbwd3yU0fLGfk/g1M+kzy5+dBR3m7bfDVSXT2ugR1jJ4jkmYn
i+brpI3O24Zmur9+KHY5jp7UZR7k/snvPkMq2Dbu6orFz1bXnK0zym6duF3yOb+aaUJoyKbhF7Lo
648der3rEX+XB2oyL2Q7gZ92Nw69mpgu6ZCDk1NcTT1a+1WqjBtKBr9Fv/jXUrV2ytrStVQ78Vhi
8XWpmjpkYG17IutZ6Tjh6KaCHzKlglyjH7Y0fAXbBl9NzKTvsg41GsbGukH53kdnlAL6cdPg1upV
cVzRkIYn06BTVrezlfXNxNu0aWx7NeeX4nDdQRAK2mnKv85tEV10qfB/UfX5h3WWzu+bt9DKLSKU
+y4P7GciP2i8bvvQ4u2woWeLKUkZduhQc7QGKQHWbGxbS9ZtKiwgToNKIguiMT210cA9oB+3fvLV
T9lnhiR6pF1iHwjgy6mW0o5RzbbHba0mfbxccCNirAMPADZARlKvKNdve+hr4z824nmIujkPXEIV
DxZooUVzJzd+9NWOTK6nKuaK0ev0ulOPVf2L3vI/vIFr0i6VizKdAYMHRLLdFGGOgaCsf0GA+aex
V5PeMWd0u7OFE8MyL6qsKD5zczM/bXrH1wDxBn9tRwYj8kvHyT61jk7int9xYdg2/GpmzoWeNInl
kN3VJccZN/CZSLXxtG3w1fwkfk4Zkc6DQQBX0bAvs3PvyI37z7qWnYISkWVahIe2rXe6NexF/23T
517juUo5p1oee6j1kHoUY/0phkKybfqYq13TCG234T6bBgZ1vV1CWEvhEnyx7YOvZo/sXTm1LR+c
DtclojWki2l2v23s1b7Ze3FZCHvRATOsbpZPXVHcbRt6NYHKEc6IVzJ060r3Qi6C+XZ0t73ha8pv
RqnCajsGJ62KItmhtTZ+6tXUIbixQ5zNwBOOzFiwwDou9Zdtj2Q1dciIbSfdiXlNcGfuO2wngeNP
T9sGX51l81DDB6aKNHBShMWn0PAn+8Wthqrednpbd3eQvWLhl3lKCUWSx/Axbs1tv+aaewTvUI2h
ychUdS5lVKN57ebHTY/lJ5jj1b2ntuNUYWMjRKkYvmiaug7tutl2WF4TTSvdVeMYm3EAocN5n+rj
k2VH4reIRv86LIvV1IS9g6bLV0kQGfEN7BDuPfrQbds5qTy8Obv5qHt1i/hkboPf2wjPy7YL1bqM
T3QMmR2IqgI0G3sdhsCosm2v30/JzqsfkgYEV0oM88FQBgM6U4LHt03LdatDRJaRTk2OSD7xxoNZ
li9caOONg6+mZVhnfGxpx0EiszLwNIAKVdFuO6SsIfylRocoMRi8Tl78uA7iWN92ZFsTrjS9TtOI
YCvePtoQbW34lAuMatu7baz2Sz3V7XogHTYIo/qaCXRPZqXY9sDXjG3ZDhEyJSblGH1mUyYMQWUb
f8wlG+T1xRtxg0HvYXlTclEFoMk/dJHvbZs7xmpO4gAsBMG4ceBKe5faJ2SrGx/JcsZ9NXWULTjf
k/DDvMGy6+sDhgn8U5sW2J844VeDgwyzZIxtnqAnOBZpUYl9RHbUxvdQvP3oaYoAZdKw0tAzojkw
kLlaj0m/7Sz7U1nx6rPbfa/6kS5RUOnDbZ6R6D5rzsaHvroNptgOe0GaZtBqC8zPwneM/WnbQ9dX
l0ErIs+0ifH1OI3A+mfQ1zEQDW2bnmssP9BGFZEdFrNc1fu5vnPq503vir46yiLwnyUG/jgwE41Y
edwd9/3geRtHX81ObRB1SpQoq8o072LMgpG37Zi8FgpH1UACZMPIkFoBTZ5zTFfbnshqarYTyXo0
oJg9Gjir2PwyopHcOPbqLEtAx5RjLYq5OLT0vycbu/xY/Bbr/1/HkzXds248M6+qjqmj/EXw3h96
VM8bP/lq04y7HKO81jC4vMalXPTbjj36ak66gqilflZxIKvpukZ4OffBlt8R5fDbdUpvPXrBZEwj
jyDXc/d7qPn/+5QReL0dtrQG1WFZ4PTgjReOIa/MMN50rcRv8XZoYutKL4575uLsXBbDjYl/etuz
WM3DHEcX+mm2myZO0/ex2T2VBAVvWpug6b392CNRRpk78hNWBPm13g3m5E3LB0271ciIdCTcnTiw
psdIBWW86aUDDP52XAONeNsSkR2gMfs6kQU5z+a2oyuegrdjS9/BSFrw2o11qE5hhsPUHPxfBaYs
3/zf4px/v32raVigQe6W1MKggm8SzERYHjylbdrCUC29/ehm4ZpT1ZQMjjbjs+vVxnUMPqLbtITg
KXo7fO47LSlKDK+a2QNlNyLR0H4PQv2vB7OOAqkjqXtNxfkVNGLzcQ4r5RxNaM3jthm0jmCIdB2V
elRzdsjT+wyUQOpN502Tcx3tUxFPmvcd86cojHOcg1BJsIlufOiryVk1Tu8im+E3LU6uNb2bxnrT
dgOa9u3POaVosuGcs1qV3jkr5+akm+OvEmX+4T1fk+0xfGGDR8IfTFLU09GN5gkzZaqwVG576Ktp
ijN84pbGHyBcY77KcvUNG631ftvgq1mKMWwB9OisW8aj7XY7Y9zW6wZc9PahA/ARA4wmDt+xv4/N
kLhwHxvxpo+9zn9wCWXVxpHB86ECDnczE/q6beTVppl7QlLKZNnKvO4u9zTj6MSTe9g2+GrbJJvc
EGGp3KD3ZX+tdL28buj3bDtGuKut09HrKCvk7ByTtI0ObW+VF9PQ2BtHX03PDLAUW5F0jlFfFye/
lfNFKKNp42NfTVHXreVoyISVMBx6aHbRBCwlHTd+9tUummnePA1+6xwzv1NngsoNwCZbF3R3NUH1
sND8Ftr10YM6BL5iIT/AqNr42VcztLQBsIBWd45xBvvRJp31pCEY+8VzX96N/7BLrwVAJRtdaWup
A8miSr+68zjfpZ0JFaIh2NeoE2fbEryWAzkZrsga6PbRDVvjit1bR8wahdvm1Tr2pkK4OAJ65Fv4
TnnfYH6/yGAKbVtsnNWs1TkzNiOciaNUo7q3tWY857E73m1aE5zVrE0487m2VTrHQUFtTXvpPReW
Uhuf+2rWtgVYvEzlDtRUkZ61LDbv+kb+XibEv44yi9T8dW3IxY0sheTtqTJR7QA+FDeDsLVtB5k1
jl8rNbPRXZ4MOD2cGbXTzDe6tLX7bQ9+PW0xLWqTxvCeMKpjo3kGiYXRNpHa37IWXWPC55Lw0gxN
fN9oY3ENZGbYVLpFbP/2uecmlUNgnaxnSZFcmp09nkPd2XjgWCuEcDgVJNeznuFCbR7tqhQ/4oos
+E2P3V5tsEkfJZjaeDCjVDDadLc6K059296ZtUrIx0SEK53VsvAmeRyHCjSvMzu/WC2X9/o/rJb2
aq4WkK7wfIf2MVIqPo3EwQdgwbJN5UpvnRNiodcDL80OK9NMHDuswkFnFRtfyLWeJxkoyKO45rPb
zXiQxDFdKcfeJlrz1noeJ2sa8M0F7wxezzPHMW8/CyLftr0zq6k6gh4lNkNnMiWdehfbMK1m06i2
7bBrXU9hofUeq8E5tkP5vtFs61KVlrPtymSvpqrKcAUDO3SOuqy+ZV3tX5gyrbYNvpb1RIWXx/rs
2UeV284hWqA8sYZpdtNTX+t6TFw8c+aMzhGUT/ypsXLzhIs12dSSQ/v8dg3LrLQ188J0job0tFMR
Wu6lNpFNuPHDr6ZqGWv+f1N3Zsty4uyavpV9A9rBICFxCiQ5rMlr9LJPCA/LAsQskARXv9909N/9
V+6q7eiM6IOOqLOy05mg8RueZ6ipxtY0LmtaAGeFplz3f6f2+d8bH73YVotoXtErE7McjT0emoHW
KBUbeBvXPfiLbdUU8CaGAaYqBTXouUChaeYPIm6vfDQXp2GwRKkzIYbkhNT2Td1VDowjZ64LzdCL
uRo08dw6uBPyETbqxGtVlYMRTf8w4s8P+G9W4MsSH1EHVd9CkpEvJUh6TgNGqZgzRwUa/nWHycui
SsfLdivALs6pH6zvA9pkHoGSXv/kaP2HX3BZSlRBFIbMPH7BFPfd/VQ0XYogFgb/yAd33Ru+LCkq
0YuCQROxPBxcdIxLIt+xjdsfVw3PSxJJZwAZxn8sj8RSHQa/Qgv+7F8ZWr7sY215XQXEUJZvm6j3
bqJtHhswra/77hcTN4DEG307wI9BfgAi/FLwPeoCmuviy5eVRQ0sM7hgYuiUlECVrIMKvVZDcN3M
Ci/mLZTaZIR9hOVnLeWu61Zg30ECuPLTL+YtrGFlpDfcwImW7QGsTqh62PAnD/I/nJzCi1tsee5j
4VXD85VhrURFoYDARlyXCIPT+a97iT9DxwDk7HmTbYefDh3tN1Z268tVY+aywmhmqjA+eE/5DO3q
LiA2Pkxzxa87sV7WGBlvxMJHcNquZ7M2Gan59DHIHk6C6779xT7reDRZtuLz9boGNBEb5/vCUBBI
r/v8i40WqDXVdQLzFeUY82dYgKrbrenNH9b787f8m/X+stYIla7AUZ9HpYaoQqYNMnBpjGbzhzaE
aqNQGhw4pCr/xIn4h2F6WYJkkKGoAw6fSYh0cKZBubjvrV9fd9W/rELCpQ0s7gIBOtmMYxLUtEx9
eMF2172IiwkcQenmPKAjc9gF7Ct29SlB5QZ9vu7TLyYww4BZqcN5SnvW3CCrOOcbKH3XHQYva5EE
MBQADbEoj1Ah46fd1IPzjDUoLK7Lo12WJPlIujcSS08+tsH2toiC/ppicWUM57IkCRocawBPwf3E
OPdsQD5+oBoAnKse/WVRUhv0UMIQgUcf+PMnQ4CfRNdqf92OeFmWBCoIKUmneR5Do1EcQWPun2cM
VHLdsLysTAIsykLx0sY5m5Y4KdAAl5MV553rns15Iv9bEU490kXQoY9zrevwvm1a7zYGIur9uk+/
2HHh3xLA8Yg4h2JiycjC41c5Dfa62NylsQ5+7En4SwgrCB2hjlsh85KDM9ctNpflSV0Bf4EgUZxD
r4LiJxa2PyB97z+uezIXOy7Y7lAyQWSZ64iAQ6xqSOQgpmmfrvr4yxIldJCruOJrDAFDMM4Z25pI
pXERr9cF0C6LlJjXnXUxfZGvSMnc9RBuJJ43hdcN+ctKJRYudg5A8cnRbe32owf3Yc/Q/H7ds7nY
cGGKiaFow6AM1Uxgv/HIYZib+Monz/46oSodVg26lYtzOLq5sXMZnlCcMl83Xb2L6do2aCuTairy
csDZ+CwuvZ+7hV5Zc+BdzNeqLOJWwLqTj73n7QiMlt9aEJ++X/fgLzbYKdSrXIIOCguLcsLI1KDT
GuQfr/v0iw2WO7hMELAgeRm3/msUQgE62FL/vO7TL+brNijggYDkzYt2dTDi+cXezsS/6rXyywKm
Fq6EWscNXDS6aVIyreoTxGLhj2u+Oxo//jokVxCZ3DnJljdhE9yVPhlfcEVv0us+/eJ8vHllC7bg
SsDiMO4dYnh1Kri3XRXThezir9+dcsj0FBAQOTivQQ7eyj1UJv1VcSIgcP764UVr/VH3Fu48Road
vwKy77byT27x85z870dvflnSVBgg0IgyJAcRfNih5r/e2wACmuse+8VUDYpwkWxjJJ+7Rm7HEaKI
57AA9u6qNZhfFjdBNIVMKfiXuc9ViIIPaweYHBdIIq/7/hfTtebAt40U37/15ihDCLn4HNKqunJC
XUxXxZbO6RJLzQKB6A2AgPWRSvenS9U/vNnL8ibs0wFfBcMqvC7NMUDz8JuKLEB+//OjOY/tvxk4
/63AacBNDbJ2kotyYWBALc7bo8ttydVYgl0f9RHfrpu8l7VOKGETTUsdyVfNbdLLEI6VDQrM//mH
/NNzupi8VR95TSU3LMmhC08elTSZcEe/6vjHxcXsrVBLBX2IlHsI3yw9eSDKv/YIjEz5dd/+/Kv+
7WhcgkwzO+GNEBf4Rc5CZg/1oK9cHS7LnmYS0L7lvd73CtZAqBEUxL/AiP667stf7LV0YWXlowF9
z2M3ZXPJdNaWqr5ucRCXk7eETqkKWrKnC06XsG3bPfxt13V28cvKpwJWmIKErNiztTMl7vkk+qAG
SuSrHs1l7ZOHpgO4Smd5UAHxumzokBaPFMii1436S9Y2hFI9hOvAZIBYCotbYJbbeVDyulHJL7fb
MOYVgPDTQS8zJdnQyAEwkbK9rn0ZgJy/jnoIzMNWLWI8WAWX0CDwVgHT2q4bOGeA3r/PqZEhFw+T
FDsMNagfqB8YHlU426vCx5xfzNheLRbj0pFDNQ6fVxiYP0DJ1V+uGzYXG+4kTG3bqh2OJqTNV+bX
w89h7v5UvBn9ztv9zap/WQWlFi9YKWhXx3KdQ3nDEC0q/D2fw5B1tys8n5Bg1q2uvZtB9JzeKWuJ
2AMEuhYfNgi9c4Kuqyco6zw4h5Y6KSHMmO8I5R10tUStIc95RGC6HDu7tmDqeW4NIVNqowDyj0UN
bRpuRezldWVC9f1M8kdfGNxq1v/Cz3/F4QBZjdtT5NapgZEvrto7XvK6OzEpBvll6ZYRWgoolN30
7I3j0gypAsQLvhf8iEJ+JwFMobBeeSDs/ySWzHZLXbw4+Vqs0KCYhFJSYtD161Q8AJNfu9t2Bn17
SrUPlG7mw8RaPA0GIIm7HnnbjWTAfq/1Ex8X5ZvEOuk5nq3Dyqa3Zpqaco+eg244xmIRLJGzaSGL
Ml7TQDzOy2UbjxtsTGga8Eg5vgdDE3b3ovfjESCyCRrC2x4KlLFNrXVC/Gzp4I/3vGSj997OjQm8
zPhthdtXD5QNn9IuKKU8E+CEWpejwWeOY6ZHQX1oGz1Wwv4jgCsc0jV0hQcYN3MB75MYjj14zgpI
y4edLGzR39drN7PHSTKNTxDgEIIX1zDg0tcdxE8he6h1p+r7GAq/5hDjbgJiG4ctb82hg8K9cxOQ
Xj/Wrh0gj8QG3297gMKZvtPwlo0QioGPZZ63mAVzk84xj+SYMAdxwqEE7xW6wRCwtC6pUFXIy8S4
tnM9YiCOWZvASGShtkY9I/RMcCO0axjerHVjEFaDO2oGZtF1nNV7UKUaqWHk0oQhGdKJIoKfOIzp
8M2E2trXpQpE+ToWbDQTyADg3VRQvgUOQAOop8LyGC09i76CUtfUv2aPk63OUUi+wUpkIoK/lkal
qd0B0O+w8fdrW+gGEnQQDHwv8TuOf3cHsxEsQ2he6xfxy9OyhImyqscCvYmjADP8nYAxCAXWBAzj
9sMH/4T8pB5v2gxdFDNEhfUQt7twsKPrbrpVnScYH+dy3KGfHNDWDBI2E7sbWvWhP+W1x6O5g/Sz
nEMvBRS+LDp4SqvWfgSINyxPooU5W2dzPxdRqhb5JXITiHe1Bq0cZEoPw3wCJHD+4Ws8o59jrYNB
4uG1/nrqvK7lt2hi18GTGJHv9BPcG5vHFgLhkwWD+hOQpg39CU5uD+Cfww8KNl3DubSCqQcN+/ZC
lW+h1I6iEBBpHpccdMbQlWNxB3rkrG7trFYK05qjRazk+1JiUKk7upVxUJ1AnHFVk1oVT+VnjdWB
9rupdrwCr7CIbH9qagm/YYZSSFmPGZiGkf0cwXKzfTgymeE1gvccJt65RBDZS5aQzttj6RfYjrMG
OwO8nI3lqt4SrB7EjdARI80IZxry+FNw4J4B4WqPVsdIF7AoF278heawAfR2CWrKPKCEHPAUkcx0
hcI14Utdj18qgFRFmDsc5poY0kujTA9nTwwtY7IROnp47CsQV+8MS2n8BMmIjb6E0DzKAM6mdoJi
p7HG0l8N8Ib9IzCIYnx3PTQebUIdHZb7wqsD981KUwO9Wa8ewNdNwQD43+lxACkqgR+rrfzcyoij
TECtU6iCW2V8z/iwFHRjaLJJgNzu0iYg2n93C3iWO05VRH8tENeR5qh7GfdNziGUUjk40Hq6H029
dMDZV85sOUMihD+XIDN43/FaF+gMhBOsgqwNDUHxp6WboaHZmR41Kfg7sIva7zVkhxKjuXaeP8EB
2Llg2atxmMkI6s8QyYeoDMmYBTPbvKNX0Rn7BY/O2j0CCfxP0PNN+ah4Y5eHvhhZsMezkfRHI2jr
o8NQMCFfsdEvNexGQrXSJKVuO3sUI91Gh3p2Adwj7NE1cuApyPBdAOnY0izylcZ+Px+8Ccrud91Y
2pF0ZFWp7K6Z3ThbeMmdZx4XoPHrO12XzRme41V+6uM4qTLZbLFoE933/iMvKSCiXbNWgHMOUGc3
n0mxRFv/iLN93cB1x+KoHm7gwdz4zvp6cDfI9BHmJUHQ6WWPcm2frkmB2Fgjktbr1xaGAUcrlnRx
aRGchBGXDjV4nKD2KNAZZPkAKfmEJbsoHP0G+BikBtlm6tkHhLzl0xAlXYDP+KwFj/VDq1Tdd/vS
q0sl9p1vJuHtfAkd/U3QA+W6PlhhVNClsV7h+IVpdMO7SkZ/biYUEMyrV3hZH5C2BhY2wsuFn204
X66TeQvJ8DgApI9ph87MNRh3G7CjUNrOE5OdgInAyi8F6RmOBG6aA/fh47fDQgNra21+UmtjFKU5
7XeAZhLXzQdgtG0IH5ZX2BGa09mKJw/40PZOwrNu4oQBlzpHv6piM+uYD8gcxa9YAeGcSwytYpJ7
AYCx0X6KBgNpD5zBwfp9HbcBWtZArd6pHvlmX7pm0+aOems/wxo2qoqFOFtsWARAMcV83MpXZzUG
SBromUMfHjKgV/t0hWPZvWFVr8nXha8g7yZ10KJOQdZxWH7UcdNNL5AIh73c0z4sYd0coWKPb5l3
tvWlywKTj04rf+irw9q5ygPJ2ADsawBMxer0ZAk3WJIpHWn3KYxstByL2M3R4+Ypz0gwSyoGxXow
z7LT6YRnIhLiyxBVHjiSLjZVpQR9NoHgFDqQuOuxlSc9K9n8lThr5MdQF1QPKAdu7QIeMLLx9ZdY
DSDFJMQ2dfjZN3ENySI4q7jAQM+6bKSHaQ+cJ3+nN2jqMN9WHAhZYhq61jcsMlP0hORsGD9XQLA2
M95E4I8IwkZj1SH8JSJ8XrRJBQMcLVj91mxQN/yAWmUI4FKCcNEHDTqe/OhHxSS2gSSooAf6LFdZ
QIUiBcHZB4o3VozH9mxyrRIaoqr8TTdj5amkMl4Jh8IItSaGVrGC5rpnFc6xQVoB21ljHTSM+Ojr
AAMGGm6AqJWE/bIZimNZLhpPUMGcfIszBxVvYYO1MR82/4z66jYg4t7XPlQqd2NgJ5VQ3YbFl3aL
e/2Ir8KwyBVQJeob6/U6+BS1VBDorRwkqLztlj4lsZr9Jq3B3jvLHambjr5rmiDfKN4PDtwwLL7O
vHQTWh61XL8UG58UzFclgfEj8Uuvp3fgzxLvESZgFJ8lwxhvCopcGcERhSW2mWP8/LWXNcOuYbq2
w5GEVlTtwlhL/qEVCGZDMkAmhD8PwUxBD6zFLvV5WwvOT5BJ9exd+lhPfmw9HtijmmZmHsq+DQ1E
ETiRnFAKxdFuh+uzFae509P8yx+2zuw8kEshyTKLX/aHwoT18q4GYDeeQxQllk/GknDpkx6Nyuub
qrQaD8jHlhbGKi/i/dvkIWf6c2vhzfZ34WRcZJMASUL7ouIxwIHeSDuw4zrWtuKHVtYNGk/htFta
eByHhX34i6oZ9lcFAZ7FIoLng4hcBTeI50iBt4D5PI43bmub7ZuH4r3HFVctdssXMqG9eV68T65f
0HQSVlMVv1ZVVZs2xQ1pYncwjCv1BRqSsn5QCEIE+VRjHn6TesScTBUrYoauLD8O0UPp0w9T9CR+
XEEIcLg8WeKxQ+cB1APDbCjml74J5vL7Gk8CPx9LvVofuO0a2LNHeJ67OwnF0gKxKcwS77CQFnjT
A6Dqx3qQw3g7eaUL92aplHphbChblRgFuRA0vrQfsQro8G1BNdbwsMCno/a6hl1lhC21E+SlHEYZ
fKhmhiAQO98ILwgK6PwE2yLHqPTrQGfebGrvdqJLEb8Bqt3AnD0JNkB4uIjh1XUU8Ug85Q2TQG98
RlPBEuFI9ki0nRF6XhTUpDvDRgKTrTAzfyJSu+A0GUn5od5sA5WNcnFzD5GF2mTSblh9Xhx0hyzt
u2npsdvIAnbrqNbLjefZMnoCa681Ki06fnZwCl8s9AlhOKahbjUKK6GloK3ldOPM2w+6FXznDdpI
DdlnDd0mQA1ld4vDJzcnLqQf7Vq9SJnXIWboCR6UqNgxmCxw2eWVP94WRnlnGOnSV+qmaqkF/xpv
Us1Hb50XkQW47zb3BsVX+riUG3KsUdn0LQQ1+IbRAVzsKrp3TIjwtvWQEslYRGB/qR3avzhsdGLz
boopUv0PGbVCvy/cH/0Hv8EpGhc4tChFD3LQkGtOAF6b28gG0XCkxThjzfcX4x0rOvnuFh2kIFAk
UT3T+Cv8RoODhHUz3YvCLAbWod78cT+FuNQ8RAayahytoBIuDSJGQdzeNZBLbvcmwoPumnQhzgvq
I9ROlGwZyvmqrkoLskJPuwMunoR/CD3/Q8SWXwT2WDv6pIcM4OiwI4Le0vbwHLfIG3+9LohyEZcf
gwLzykzlsXHeeIP0unevuv66BgCwnf8aXQraeeE4J21H1pcapnh/fFnFUDxe9d0vm6Q426axC3t7
HKPKPwVlU38+n5j/kOj6XZH1N/Gfyy4paf1Jrmuljk3fwLm6o9EGpqJPp+LIUIuE1jUAFyU8XgHB
sF9b1DF6YGp/VLHCXavuJbuvMJBmBExx9NpcSocYjmFCpzU8u9rRfphBqivwB/QA8+4+GPt4SGo1
BDxpGtS43oGM3+mTNJVfYlhr5MS8bW3+RHI9RxD/7gdeRBZRLL3OsnYWTntcH3IzxbM76MK3v3pv
9uFBBETlT7ngfxjH0UWc0Y0K5ja96qMB946cmqqPCcvCyvf6LO43hGESVmyUQWW3EbGk0J4jfoYS
OZ8whMQ2b02wY1i989lMptw1hZ4OcRsG7DYyBVEwKaNjbtnRWZF4QUBgajp9XwVNhAPZPA+LmEFL
hpB3ekDBoF3ugQiAKhlHIzGezvVlPcl4oXCr3lU1gbl+B29OzbNgKlc4Ai3WnWAPP33g9lDA+fal
7TVyG0kDoVvpkqIpAOTCbRb393U/hsxHIGbcpC5TD2bJPgssqEO7VhKnzYkKF5v7VkAype7h5baQ
BP2eEv8vuPXmY5qX6eM/4HbV/5Ev3c9vOJR3/x9oXs8MuH8m2Cd9U5m/umbOf+Ff/Hr+n5ABxnC4
+jSOveBc2Py/+PXRWRwDhjvyVxDIsPBcxfQvfj3+F8RKYQwq1FmD6J1ry/7Frw+C/zybLKGpYXBL
eue/d8Gr/5/49UH4u4L4/0xLWDcYRE5hCEcoQ8MkggF/XTzBNJoCC1XOziyTk7sCN+QW/ZTBtJg7
bJmBfSG/b2e47mO78co+2rIJQVro9sCT/y7lUPCvM1yCcocoD4EjJIpW4DIj6FDhNF83xZK5J93T
3MdlleOYp9CsMtfo90XWHSi/pN/Wzn8YGzHH6eYG+FrYFLLx1sPpWgxQRvMS10J/YHe2tmOHk+zE
+nBnYJB2NN3mcdS72YyremvQfquOdOynNqcTt79sO8xfazkFPBdImCcVFFk7YIWgeY+rewecwcu0
tN3ZEMIxI/sHAiD0TrWLxR+t3nBf7X8AccQybaY+Q3f1d+DqwpsNa4v0ZJGWHL3F5YzrLByHYzJU
oCefwwZ7cE9v4CobbpRiOuVSzTlE2cVxNfENzCrNQ6g6GWUlD1Me0ke9blWmpmHMqtXKnUG97v2m
QoSQUFOU9bx8RNECtBn1dM8WVx7ncp2eFzNEO2GkOOJmHaT+yuY8ZPMHYoZofBn5Ay4h03E05ITM
wS+frI8hU1vKeknyyVWvzWKWPS6eW87Xun/0m+B7XNc0nRBLzGgxjK9DC9C+Ctpuh7P1dyLFV8SD
wwTjst9H3vYjjEry4IXLsAsQW03otMF4ioRJEvSVeVbx8r5iEjwNA37qBH89MhWyeFVocPsK+nZ8
QJ/nsCM6cumMg3fqyxZnOoF1071Uviu9n3Yb1VsAZ3YNAQ1fouexq9YjgAhFeIIRcw5/FqYRHAOy
JySFoIjZ4L6uQhrnQ8XmeY8conc7BBsVu7iRY3kqF8GfiZs7H7fhlRgoueDtBGIuC40v1uUO6r4y
+sTXORagzSH+wcSvwZOQcN9Kvug4+FRSSaxEAGv2/OqkJzZ0GU65ZtyPrAVbgcpteZIe0hk3okeI
DZvN5D/jqhR84xsXKbCS7rBA9/3ow7YHGBf2mCoATR4QiQ0X/7ko06iao3cM2xAeokUkfRgxROC9
dj6UoJ/cTUU9/EKoHEJlCcMeQmpedLKdXO8XHGa13vVD0RD9pqsC3Q68VkWqcJ+AONJW974LP0ne
h9kYhW2KLjJTJXEblTRTRY1RLHDYNTct1gtxCvxmHRDBQFh2O2jEylLUU5AbC6/wAeglB6MxC1NK
yLqLy2CAwLAY9S0UoRKZygFXskx3rphwy0SX5vcYAedDw8ywpLYs5hnKZAlde0Fkso76tZx69pVY
MLlEa0p0Llti83UZyk+0j9Y9J4gUxMSPc3invZyO8GaCuzOkohCw8LS0SdBvCy46AmDF3I1H3zKS
TfW4JapEW0bcVeqxqqF0PreHUoXocViLB10F1Q3EUd1xQJEq2qJw9xTeZNHqQqf3vl3JTT/bMIPg
UtyJzdbfJLphEuUw7OW64WGECClTdv4j0GQm1oIEK5SFSFP7pUwUNDc3YjJi7/WT2AuEeo84u3tp
vcCRpKshvlUIW973HQ2zPq69Ayih9Y0tLbkBB5u+VgykOWQwdKI1QOfrVh916cZnD/Mk+f1Pqnkd
n6HPEjD5/P5W8ZucsGIlFtb6KMPrwL9bzdP77zfY68E79G4LMxGcP4FE4JG6qUPgofymekQfnaXk
NPWlPcqycy9ixSPB2ls8zKgOQqxVN2k5DdWxM/Ocaxrh943W5gizxHu2qC3hQxwecWmHT8itwcPI
jd1BUDVA6c3KFM1VX0Sx1t9+//t9HJWfob9t9krjT3ijjO9/P8Ne9u7Fc+18FBMt3Z1sWPnZw9T7
KTUTd11Yhj9dDWmfbnj9TfOmy/S01d/UEk7vKCPdvrvWtFnLUX2YCLNi6UMh/hflE3dEOil+4eiS
eJ62jrxVQ4k4F2pnk9oHUG1sOnFrfdTOtoGwvyo4se4UYrY3sb/FqT918SA+h4whq3EcCsTR1fkZ
Q+h2Plf2jTkBTTvUJaIQni/7BDG3oERsbljmEwyWekoGztSR4Ab0oisWnhxfgUqy0UPRe8+IeT6t
UXdwXbhlvbC7ktl90Ohjx+EoX9bDEobfBwEHrVdLmgmpuxO0bRj8g3iw4YiBLvxPQm6fTRX351Yn
pFYjBM621td75IZxHzALBhPCwnk1zVMSS61ylI7ApNyLEJFURJMEqeROVrGXoDKU3ugQJSte2S1p
ZKowjTqOGJpk8jBFGOLaRpAhr3r+xke40t0yQWVs1zfQqCs8//5FBcXXZSp+MGD3Mr8jz/5kx3vs
JXGKnEcHX3vQ7urFYnRzLMUL8k6QVQnkOGcVvbqeuSwoN/2+lsj2cMPJzVQZstc9qvY63Lr3kS6P
yN+uWLip+OU8nW8rP3hIDreASmPLqrYnPRfLDSJLe12EmbFRmA2rrx4CRfjdwFyZCTtDhcYrcbM2
nZcqNQPYFMUI9ZSvRYcML7HFmthRn3Dp/zzO235A1jKJGhPtZwH6x+irHxWt4KyPzjmtPpiQvgSI
klDtZbGGY2KqfNy6/PWwLWTcLYy3Oy92SBVGcUqoFbmk/ZGuJsjWOmpuJZS5CD60cKR3ForvpsQy
yDg5GW9zSBsuaOAk9R49JtFu8YcjUrpYq3sY/eTafatXpJZ0OIePEMWEe2kNdNLFGH9qkeF8gtgY
jXC88bJONOK5n3iwR/NXeFBtgawvaSqXyRbyM+35HGgWTiGQj/z4sZDhEadBUWdVbAMQQ5AswOA7
y5h12zzEjd/mWKtRwuOviIwixTV9nlYajagCq5ajqHic4UAq6kT22EaiNZhPPC5+ImC+3hcI6dzh
gtukvaJ+Joahfay8sU+3cZRHH5v0rmjR/YktL5qzgi7hfuIK45WaEhm5bswnr55e2kEBI25J32cL
+Bdfu7gje8DCpsyxSacbrA5HY9rotIa1ySs3EoSUhDqyTvs3YVTzA0Ro/KdbemQXeU0egBE3GKZS
3frxtOVYF/2jieiK8LmzLh3QN41UD8Uig569cEXyDDkXbIc82CCUHtZMVsQifB6V8W21wT3MBw7t
ctsPd33VT1mtFGJwyD8lkOROz52tFMoFcGKMBLq0BsXXryYgcwJ1eCVTCXvxE24HNoMjetshq4cM
B+sZOM1LvR/HsomSEoVxu2VFig/NfbAf4qSeFZtdP6E2IH4cCn0+Qjs0Iihyb1EN+wMfrGBXhJln
HrH+G2/eXo1b91FBIagGPPSIFNIptCvNIrWuHzJoo59i4N6eRByZJ6mySoX0UNWIFLKisHsH2j82
RGRGUCxWzDgfY08SdfErbluUsTcc8uNKvc/K6jt/qvpHqro4tV3/BqWH2g2l504dnLkvMY6MGQ9Y
dYyQsUrDGQfQeV2iXb3igwTvfmFHf9qCCWkRbGVJ7Il7Ey9PhUfLxAYgTWNbDoAwmrCbFHHZPiJV
XCGx47CqjY5/Rvf1S42j/QmlFz95vPzwmghnL0bCrFMDRX7ax2YmA1jlsFx2U26C+ntk6zhbZP2N
Nxt2v63tE38ZHybMsUQJSpOVLdhpB/Sr4aihUymiIImU1+C27m07xGHv2q4Lbs8VNfvOIWTqvKZ8
86CRRcorbsSNDLEe90Df4agcpPBsn+1/vc1dh3V0wt0ukaQbciTZvgkkXA84cHXf0OuHRRGWb9j6
yoSUfXwoaDU8ojrDpovfjDcoCezwmgIYH5rYnBbPbcjHrM9rJ6IDHYEUruA+Toy2TVY09L5j0TfR
6Ne6o0HucQUVIoonYL+OSK7HIpKJ1yhM+m14gritTYGDOb/Uj7ASPKnGaPkEmqvbzWr8QHgJB91x
asG3Rv5Lh6Z7Dkq+PBrSnbV/FaqSNhIMKRtFjcG2FG/IppMBfhT0xluclpJ1QAGPqqDDjjnKhpDe
/4GWGpWqaOlSCsJ6oqegOBpsdYcmJC+qD48hQQAG5kXvMIdV9GDUiAopfwMSqpUnP6Yya/ouxipS
xgn6DaN8IBMklYve9tCYlxBQ+iGE7v0CvSijGM44gWdztXlPBXLlny38GbC6u8e1W77529C8wouZ
0JkOT5qE9YukQbA3dAq/4F4Ff6Hwfo6QLp4Qa8JayMcHJEQeNq+/b3m3twInLWjihxQpke6oonY9
+j3wlRi435Wrbj0818+FH4FYjZxNVSO7DD1afFKIAyZTof10ZnLNWAOhjwkatWdzEHhJjGzEraVz
92SpmEHuqaFALVDOoALl5QbSzYNqtmJHOxnfmELieEa+8q5c7nhswGhvifkoajG9IZ7WZqKt4pz+
F3tn0iM3kuX5rzKo87DB3WiHupD0NcJjj9ByIRSSkjSuxn359P3zbGCmFFmTQvd5UECiAKXS3Ulb
3vtvz5g9PM9NymWpkzcHrPKuJDL/sPlecpktgyssCcwYHVUJDEfNk/AwfSKlH2bh1DGZf969arJC
Rz7BthGijfniDWSH15bjXTzHrqKsGoe7nMM5gnVjHt5atSBua3Xo9ALqZtHFR6R5/KhducX5wuDc
hQheUmboQylW/HB1B1iqqR3f3cxdKN/sNS4tn7hBWWV1tBjDezbBIDsCnRKZgfbBV954C2f3bYYv
++JtM6wT3NtZea3L+sdICPTxeZ3LNGrzpQihi81PtSG6w9wm4qXshfmYToN7m0sNuLDMBoW53CL0
3emNqovHicxrdGm+s6/t8lOgMv8YuNqLyToSmHXb6TRPQR8GWTtzbPiq3fu4FB74dWqHdeHO3a75
kaMze89b7n7pfHdjkm6RjeGoXflQ1/W2U9Lu3xtIz6jOAx56ZSVF6JlUIuNYw6NAYIcMICqPQJ3m
Te3n16BReiiqDfnoOuX03DO8nJ49z+1YN876lDWptaMXLo5N7SEgSfPxlhZ12DUiFacps/p47Obi
pZFV8+TUK9eAyzl7aWGVjswL7W6cxivuRmap/ViXgnO8apH3FGX6XHmOGZbYfHdL4xqfBzigYyNH
h4GdTBeqjKL9YrauPjPal/GyaZEve6vlcBmIvH2DeH6Eir24NP9pZn4toYBeA+CsqLBFudcztWst
k/awLd6raktvVyB7+NzaZXtbpDoIHWtWn1rNENgxpwiwrO1bZyPKy8tkPSDo2G5dRKUmcoCbdM62
22S2ZyD6cTk6xTJQTYwizAK2HOlS/dGtrXTnGW4V6iT93ixOv0vy5H1qEZWUXXXpaL/6rW/uO7HU
j8Jf/T8S9PhQUCmSYSq+R6NL1EGocVMhygL9ta698pZHp2KByOYgVlvGppn1j4Ji/GGk2TpiykMh
CugQIfkprdBrRz82fDbL9Rkh65DShnBNtlqwIaTFXFnfi7esJaBjJWH7Cc/UciSiQmBwsoZIetV8
kLUwItm1xmepEzcyvS2LmzapnmEMlyjNGCTA82/PmnJoD7tArZzb80Df49ksQmeBgi1a4o6r1Z4O
jZOTDDsk7V2Rj8ndIhmvSkGLdgUC82uz8qWgB/MenKP1j7Zuq6eNsppQYMt49Qfak6xbhnjEaH6o
ryiBmY7m3si5bdfCPMnWHI58r+wkF8AksIby4k5ld0jdQf1Rbqr8ViOd28MYlkfRVP1haqv1S685
fMxUdoyvq1Ex+XbrIEXdgm+Bx0j7XNfjcfOG4Oj3dbNfgW0+l+a47nIEoBnDrwfrh2Se9dsQ6B5F
qRrlE6Ez5n275eb3Wg6QmFPQRQNz+H6OwElxWqxp3OTBEo5rXu/lCEJjJyxKmS36DQgqeR/rvLlj
7O8Q1YNooBQRJKbEoX9XCAOc1C3uZtLAjuPQU9h4cmm+rsviPtkLUwbcJV++BCg4OULc4H1SZNVo
w5yOBRd3FZH35z/1RBc+T33CIdy0Gtrh2mjXq3FuFmtDuZqhx9RcQk1G1xymVW06odtYwaUoAnWD
YFO9O8VcdtdrJ/VhLqv8Yeg2EZeIDBjA3CvSf/tO3Dk++o2beZNKH7LrOGRV+TvDHorY1YKBxhZT
+I5Fbk03yJxb2NTAoldLW3lfL7l4Am0rLhYi+m+ljaQOIVKlwm7eumjKgulTxUysmDGj8nsH5vbi
pn5yI/3RIEbSsJlNnM7nRiG7HZ0aHp+Ap5+jblDGmeqhb9Ppwa7Ecm6SCvwMopbpPS1nY7FdpCXT
wwTeeMvU7uTR4LVRlK7ywV4qC4DTDyIMQPqiEzM5c7ZWd1lhObvKa5d7tscQijUdfkgKId2k744t
31GVPbuAq7dGXX8arORZORv10GROTO4mpkiwTILM/lFVjNS2HfnVH/NdWSKn6ZwqvQFcLF8Gy7Wp
guzYLMSrP2sVBQGgobmme8sanHB2TSe22A07Z7Vjj0I2NHSWRllp2yGj9/bQiOsBzS1HvJ4pMFd9
npp0eGZWAsumLy5Tltocd+W2n/KaSUyWbZ9bx57icljf0nr83LQSZaw37vp62jd0owg9zOliWSCI
SVId2eDMg7eM5KKHwY4ZBFLfCLMWx+vgah78TLmGkTVOEaBGdj7kJ9/3h+O69Oth7UjxMGVxbrpk
uNAm5Sl3u/s+iTyPcWAv7DX70Wna+dgiJnMnR0W2ctKD7jb3JyGu3bNf9MZuKxBmz8RAUSmUeeSg
XTrOGfNUDOLhEA579o7eimhdMRaXuZZgr4i657D1UJAGef55JI4xRj1oPuTINC6qNa6ixm10d1wp
8t4XQLxSTS+VKq3Y6kUCcThXIemQKMo8p9y3fpI9TgPogTkLI0bPe9lSKvq+BL4dR0b/yN5vLjVY
0p7kZvoohya7a3j2gelFnW8ZZ1I6+GUsh5elXp9kTamspsINqTup+lrY+WtnZcts2rWeyWxZbzkn
o73Evaj13Zw3J7T2n3SfXiZt/NATJLChbCRBq1B3ZtqjV0KCeZ1yFqVmIo5Iwv3YTAOqPy94D/y+
o1upPwPxtNFk+qwuJNunFZVEpJNr3V7Z+2YB/93GamcQEv04aYcFMCOLqlFA97QTEXMC26g0JiMs
pNME4TIH9xmbO3JtrXZTXlSnAGHzMPRENDSfEb96DF0XtMFtEBWu+tTnqtnRPiShDz20Rz7a75m4
3sJubMyTU93FzZuXxcu53zow2drxb2tZdMxFhzEggmDetY5Ydlu1KIar6r1fMoW+zXQfNglKSmai
Oy/C6L+MEpjOdgDnU0Ms3JhIQbCVRPkazBiogv7GDebXfpUKcKsx95U2P+eBk3K0FNPRH+VL41Ny
tYOzXOwMKRUpft1BOto5a298Er6GHVnK6Q67ZuqAAsCxy2ZRe69e9/gAvk6ZfPYSIBE01AdO+jEu
Bjvh7NXBaVwK84XyMT8o+Z3UOgf8jmH3hSlfqCM/pWq5p9FoEHQ32bOCel3hc+4KS5j7kRzQi2tY
P0SC+kbq2FRbaJE/cpDtVh9ncuPOTrAcuDFLzjSWhLDUfFivbQCCyX3p6h/TUJ2yxn5N2sSNm8J8
2tCGn/O0ym+7is5WWnlsy/qbj4M87Cr6HktNUFuIGU8FCeLhmnB9GHVQ3255fqZLSs+zMPXBNqzv
paVf0kJ9mxTailQb1rFgztSxkiVMEgXrTTqk3sGhVEP/XnQZffV87LFn7FZ/k/erY/9wqql8xluy
nBqjXSMv0/rRCXCVkEHRxCnhjRHNe/eYEqx4qOvxC06hSt3O6Ryr7IUjfT6V1axDpxzXg42xEJNB
k37Vi7bisalZ4mafR9Rdp2HOc36NQcKNNx2cujqV8/alGq3bPh33m7MsYbuM57JAFz2yAJWXINou
8y9r4z7yvE+L4+48LB8O6y501tbcgboe+kI9L30SLznUXzvWyYPK+Jemsbrp2n6NjV4/wbQ9OUu3
H+3spL0gZmoR4tE22VnMUg03xNs3bjLE9Zg9jNJ6M1K2ul5ORYG+c2vHH0W5FHFiWO99ZZ48dsPE
0jjMY37RZnAy7ODZ8p0ymtzqvPTp2WNKuHCdcJOF/bDkjRXCr40M1JmD2DfNc9kwUkuWrf+WdfVn
Mhoof2v9pV2MB6/IItfqn902W6N+s04zTGRGt7iD59WfzS2/y5IlNKoh5oqKl1K/mhn2IarYfe07
d46lkV+gxD6NMlnv0qQ5NgNTXRnG6O5UVSUws3BdtqHiOV3eNyZInI0uKM6TgX9hGJLP5LE7oWdQ
QfnlGOMlmUM9pv2uXJcvVWbOu2VLLjZtizeRdtC1CWcD+6iUAgaXiKQUAmEftOKcBpm8aXtL0eE5
tfgEIOZhls1VWCfDfB8I84Y5BwDAtJq7yh/UHqhBf0Z5Mzwsws3PRq7URRpM6i1HkYOm+l1YOv4B
nEWdst4gstQusSVALOo3wkzmd7elYGdMaRmzyOvym/I9unXqaoRm0Ab4E3Zm3+ndQilHgtQP35/c
qFJpBiFD1MoiN9T2fg+nW5k9fB7QUza5YufwZnwhc3wxDrc3pYmbWLHou503giSnoBlqEs8KFf1x
wq1ACNv43S0KkAdIKjCLcBzViTcYUQ02gOpjHbdz03FoeN7Znqsnq/InKA1Mv+P65ib1uRXFEI6m
+eCPW7GzhS6jKmnfymx8mCf7FSq0YGo0/L/hu3ncWml3qrdujTELfu/S1qIxN1Hh537zMjaTQKCc
Pw2bfwoS6ezH1kki1MlrOLrbo603vau6qUHRiCuyXEv4eOsLmdA9+hidRx7gfO+axaPHGxWi8EN0
phSuqTisEKNhAEDrZLKPqjIp4iVI7rAtPIka0KIX2BeGbAi5fY5TVhLAnSb7ZvS+9oH1dZyWMurg
FHeTVldbzvCWNuN3aQ5xm0ioFN/bTW6qWMfOA/YMvW9K5s6WpfndJ4T4aPj4FVwBPyeKTFA62CTj
bm08luVNN0xxOs7+qRH5F6OBjChKm1JxuOuM2Tm4WWvtt759ChKLltt7GnzR3aeLWOIuWfzbrnHH
OBmAt6eKW5nj0zkHtYjEnDYxHHR2Hibl7pEjNljJKNuhzwHTE5pQ4TdV1KXBmyXz/g5huXfJBnXT
Y4vYoaM8Ike+zwn5opzgokloMLq82KFV2sFcIvcvnA4ECAa3sPP72RQqbHrTDnPB5ItZqWI/Qtjv
MpdCoWASGLtuVacyALQ2fVvEBm0BWqfp1mPczLRN/g4D2iNyJ3BGYb4RWYQqLtUu/2iyk5rsb84C
jNFUF6T31W616/Jipm5JASrLyHJpVMTq0N1UhqhBcWnscHPNObin8zY5eimrhybVlvNzs3XSxkkL
e48snji2k9OMorhZcCOuiLv70rnAyeI6sLyp6E49gw6s21Z3maGBKlqYqC41jHzv9XLGf9263bdc
ZyU4/dBvnzKguuWxB0rSoQKMnA/84exdBvrPZocVas0euN+T7r4zmvWPrViCbgfVrsHrK0ZLHavK
wwekkpoognCBKmmiKm0bM869zrBuUX9QEPqryL60ek4JifFcoZ9sSDGqadZ9oW4XTzXj09QlksI1
ZRB6PKJRqs91mslxL6G7Ae89OfqRdtrJPGDm7+Cai60pjJsU7HW9m5eEH5ckDZCW57j9EOdBTreA
b2qy1BJ2A6OIPtftvJlnyfAdrHf54lrDjrrHD+4V4gnW8Vwx9g3B8BrjBFJTaFWBfEBNEdy5wnpf
Wu8h6JCKu9PkR6Vfq8NQ9PNT4GArbXPdIiFMEiRzaky/VvmsH4zCwCLSMXPYjmyTuzQyays4IfR4
2ibhvVRp8TntxN7PMwBwK4nsapz2aeE8BHPFAHiCqlDgEMe0du4jxHlzTo1ABxGn4bi9uSitgz+m
rrOvnz/5N7LuX2eN1Hxus72RJt8zd7QOVSkOpFEf9EQN3JW3q6esOMmtAW1/o6BCsg0SRoE6CnsP
eYHDa+IP65yxEFZFdk3XSmQ/Ylje2g27dLc0N8lg07xR9t7M1VqHlVzsm8rLslhcH1Lt1Q7Qd3fo
DKc59Wi2D7Oj32sjuMsQFNMjtedZU+PRHeF1r3BgsS0ZFGWknKO+rbvIzNghM2aa16TH9mkstn8p
XdONQS9XpAx5cjKmzv20LiMWsHn7pIfiR0PREQ9Ld8j7LTkKzcj4dJBMttk8BLJa/rDXID+NzXjX
4Jk4NNP8ki1quZlAvh7bNmCE/SwwTirzaz3UWaSynlvGMcCju00jA6dBq8NsyhvmFNHQym3buws8
+ZL1TNDIll2Ndo2mqoWIaNczpJ1zFJJLUK623rnWvB7KtPSpEgR+xpxOmfCqR0TYfuh7VRr5tmTq
m5WkmFOFvGDkfXLrQL8IiUc0Hzf/EU2fPM5tKmLIlfZ7MpdFOCuZ7mTL1KHU6a1jP6HxYtIUvUQO
U5t12I4cfj0WMYeQKZTDJ3Y7uGsQ3CjEND9aiAPA/Y2ZOvO83Qf2akZ1gVch8Qw7nJPiS+HTf/aK
q62x8+cin5aowtO3g4Z93paqusgigdaVLdWgGAcZe1W+vDWuU1HMoJE6Q3gT3aw0zz4EFsUOROrV
9g15mP1eytJrHgdJc2iD6lv7usQk8RCsTd7vBzMzz15e6fdtkuCB4cQPvXVL5shHRul+KpSlYBgb
/YqyzbtB9Dhi2IXgHLfuvF2PrHDoE2yjga6hw+rbErlg1JpgLlrqPp6vxY3VG9uRmiN/Q4JMkOOS
zWe7T5YzBxiFdZCURdRp1sGuTro5i7rRourq61mbZ8tmBnroDOMS/KDpw2Y1jZ7cBUtS33ayiBu3
nc9L2rhPhuf352Cs7HjJDP9BVsu6h5PI74Y1q58yXX9n4KJ9YRPXUVGVxiPT5h9tBmKdOsYFPUOL
4Doof3pdHsSENKH+xcTQbK77qEfE/rGyEiPe/DRP0ABl23CDyvYrw/leYR7HeFXbbmxN45QntMi2
Uk9LAZHnrmBT3MPHoHWMn3WLxqCRIurX5pDbdRMt7TafOCH2noeOKGCT7ComcY4s8sKNLS+xuJn9
4pIK83mScHsm7meYLx3a7nyj3cE+2Y7RR4kp7WhS834LCp79PPfqQZjuRDlfw0cOmcCSVKWxh0Dg
1daDuEv9SjDECGdD1OSdGQnG+ZysrFjDPrO71y0v3pwAI+I8tj9ogIYnJHioHJr5OePYZfAjTvif
vnBfAIjUfoRvgal/Siszi5JOCurv+YUSNMdGyTmBa3/ek+70aSMgGni2nM9Jb/JqrAFOfPaxxslw
7mYTKc66yCG/TT3Pw7w+i1cHc+ylnL1yj5BBHRaU1Dk6oFVW2+4K5fPZ4FtBvoGDj36zq9DXDrci
a2t3b1vG+2gG/g6cKDjZWPzugnF12XWssMRCpzJjEIzQc5lhn3v+0UEdMIf+sDLpcyusu60ZvhZe
O1+IHSgOZd6vO1yr7g1kZH+HLci9Wnp+1KzHWGMGumk7ZKthVac//UyhFGp387DsQfQJdmCnyfYZ
xzZyNkiLY9VOt8IQsSWn7Fg5CDqcYbMoxnF8NI6pWOp2T/0jkWb4zN2AaOhR/kC9n+VoHUcoOXsd
yhgTTYQHOeAXWM8yHe5EpW8rG90rxrRpr6sUgS0OKuzNrhh36Sb1bZ53BvKdPAs9lEoxQ3lgU3Em
EDCSNGGrguTYY3U9jgBv/F6EX0qub5U1NFEpMuB8nlLRqxRZb068wZI/Gb3xZuAph9/CbCA9IraG
ed246r2HBtvQTVmTg73CmJPr1d8YxVzvEYMeoeqw1luU5E0DUOngrET8EHwhrz8HQTG+O9b6vOnR
xjecMmwKI84858bemDz8zetGe+gFuL0An0/zJn5a2HCCyPKngYGcisVlbdup5mFdmCdV04H8f0F8
ik4fRTuekmE9/fjnP6xr9sz/WxF/13Tzt/Uvf+G/FPGO9R+ozS0zcBxBWo3j/h9BvIscniMEabvt
8SeB83/18IK/JBwHGbxEL48cmr8E0z5k//yHJ/5DEvvuCdO3hI/yKfjvqOGvGTr/IoWXHi5LzLfS
NiUnpPUx0hVHIqlwQ7PFNojbd0ZvY9dqPIFH3tYLi7saqtt2kfN/KzAI3b2J3F9QiQtG7En3YzjO
5oiVYJ+NNLTSqF+1Z/mHDAf6bwxG4hpU8+uv833Jo3J4jNJ2Pw69kDWKszpLvXhNqvGT1bvGs7ca
3X2jSrIKpPLsFyJ5BJS2OQQDtPvgPpeDxnIHc1lNYZOZgzpUtOcOXbEvARJnOPtdN9rpd/PPJ+R3
mCXjclkGGwS4o1yqavb31dJsXRSoIpjP2jUbTr/GXPYCt+kLcmbsAm45ZDqy7MlKo8YsGjwAy+gW
EUY3VYaTQ9l2t+A9/GEqRvfgc2nGPqaTsb5BOeQvcsxsN2r6vEhvZmqFZ+b+TS2zUJUJMaeaIRys
BtyCxparpXLmgm6UKnA6J7Monp0yx/ZpJVd8b6hMSTu4MmTjwP2ZgY1zhfjwiYV17npRuFELYVHu
OMWcLbJUmWKB1QDVlp67O2NFqAtx7DXAHYCXbvS/ayjdSmItjM2ydR/qAo1LWIGe3BQbjiXkYRlP
Spm5ymOkHcju/mX/PfzXK/5f9ciXQh7R//MfV4PVhxcfBLbD9jBxesiP80gmrPSOpVAytQ62CdTW
FgVw18b42AtkP0r8ZqX9OUziwweygQJI3utyw+Xyq6XkGhBbiGK043LTNaBk3pTiVnQLRLDn6Py+
T23yCIbNNZ7kROpEmE6FyshbS/wMRN2lOW/Vgra1Ltb8s+eN2buzpSQZmP44z0eB7+mPYg3A2wB8
yz38FSZ9U0/209QH3fVVpQjLih4YcFvm7pQS55EAAifoNYwkx8FAXkxLwi/d96kUSuJ4FtvCdSNb
DBxMyDHe+qlnrAQTneQYt+3QnYuqzevIE/CzmIJS9XWrm99Ojf43rwpyMbAkOsrAN//cw/+SPUez
3ASVJ5ioNSPiyko3PaiSmD77qvxH+2T9JkPPvho7P74qV5q2R36YG7gfM/qtQoxeaaZWDD4l3ivE
pHHmOVdnvJ7v+k75dVimYDtMrEhf6DGgvKeyaneBkvqNwTkoVxHMv25eh7gRSRJmYw97cHko0Zl9
dvDLZxFqEHM/B/wtiYziN4v7z2j5X3+BMANh4WJyPWFjcPp1saU13uF6Q9ELLokktU97dVPVRD1R
h0x4WfthTR5KrMr+zlPmhkCQFI1gp5hI1VMd9mhr64zApDhPrMIjtYjWkuKDMgfyBb9CWKPbABLR
03jjp9BA4cTYX1SATmffV2oxMTMFPcqzNTdK/zd5aVe/4ocfh/TZ49bzYJ9M74Mv1+/RkrhdiTCI
n34Z0LciXRnr41bU5m8epHX14P76WQEKSqg6niZqpI8Zw2ACohsXsrWIxzPGOCuAycOtEA3waY8m
4GpGnn94maO/tptC8u+7swwLpy6s31yIf72HMWFzB2Nz40qU5ofzo0H53XaOke5Qk7e7tEfmuLV0
x1Ub2BXooktqjGb+y98fk39egL8+ABmwlPjethV4lvvBpDzUadFWghGm7kTQWTRU7towXULrOycx
Oh2CKRUF3XYQRA2SY5pPjJyoawvPvS1b/BDRaI847PMA2iPcslKsIcNqJoEMKfXuHTSCAbo207XC
0aiLBO2MY5NxZqPOjKvCST9Nbc0pl2H5vnFUWjphkBQVnzZa0/0YFFO7L3tuLawZjvrkkb+YAp1u
pPQxysE3Y3zyI4cpLjwzXADK3oQV1MjJDQMhQUmEinqkm1RHi6lRyw71mj6lENPY/Snb7xEJD17E
ibodekmiQAitucA46xFw/e8f9V+OOTyNLnUML9gEzHM/vOAh29KELKlyZ1eT/KmGNj+2m4XvJM+S
vVkQL/U/+TzP4rXyen2P2vJf4wcXrgXb9qtyp3qQJdEFqFowuhvR5A3uLlvL32ZY/mXjksWEv8/H
LRII4X8MYieMJvWxfpQ7x10qtmtGTFmfrTeGW8wvf//j/kyk/2XdXj/Ld+zAo3j0vY/1Y2WVfVNQ
h+wAl+fbZVDOYXTzFfR9HIdPWk5gYgS/Lbd5nejnLfNRFg7ZnBlICkb7j998G/fjMcK3sTg9qNaF
BEP7y7v1E213utyxV63hVCLdvps14SYdiPmtTo0GiKHYfizBOCBb6PpX2/OD3Tb4KnZWK71tOtUe
6qT9XVD1n9MkPj4nGyiPJSe48T7OwDIAUOa28IheWVRCCEdBSlRgrdR8igAxcpKKlTQnUOsNoKPF
TB9pq6y+bkangMq13PwoARjqdrZHmlnUTpN6MDOlGcmDpxIFSGmUw025CqM7/P1D/Teridfru9L2
SUykf/p1/RJ4tuUOyGNcGKt/1EK1N+xh88k08Hz//Uf99RqwTMyEruVanBCUix8+yx96n4TIFBGV
3fevhokvjGCI6tuaKusucIf0a8ZgyJOuRmRCvR28q7pxfxPk+W/Oh2t/yCLidVFDyl9/7ybcZSKr
Lolzbly1X0wXDtCv8gOonpzDjayO3827+3OSyYfVwY+2KZE5JiT79tfPzE2nLQxdJXGpMu0dBojy
PC5Nt0VWQo7fK5zpcJ8mJZRy6RkjmVy6baPR560RkVKhJpnlJJgmOLZYK+eSDKx1tLmltKPEK/qh
jcZBm/krIUC+3v/mrf2luePaoBGm7PaQTDnWhyqooXe/njgiJl8Qdp2wt6qK/KTDyDwnfj5GW6dJ
euZ+cacYPSSwjmlipqFBq/zvPY5W5PvmjMhc4+mZfvP1xPXhfXi4FGccT/xHHRNfwq8P19WEH3Z6
EjH345ac565bjRjF+Hw/M4IKUwSr8QHxOJE2k4nvkSEKbkkt5hTdgQik3A5xQ6KoWOFob5d86vPQ
Q73ZxR5kGsOfrMyYIzV0+q5cewXpW9TdT2OxBi5IaBHmdtqbV0Voyi2EEZK0/bCH3BhfnbRDfsdU
0uzFN/EwEdIl++kL8solu6jtOgZEeXlxlRLML2M/2N8xmpR/SA1UHrbU8UgOtO1e5QuVY+9LU5Yw
zeS/c+GmXnC/WnJ7Jnxw+Vk7fLELmVT0NZMwBtYLmT7cvSg5/VB3Ts15Q9DRg1sMyZctF9NTn7eZ
H9WbNx37HFQ03JK0+qK04f8onKX/aXl1Yu6uQmARim0sv2V9iQ6IBE+uNpESi4YbpipZzEOw+nAr
uYMJKsmWz6kq3CffHcffzXr+NzuXvMbAZAMB8XgfAzjSFAsAaIkRc4z1F5U4RuQxKxgDbs9UdTJz
/gfHFbersCxpYzvn7Pp1ZQ1I27CEV0Y8JV733M2Yk0atBiLaJTFenTtRxq/CgXYX/XcPfHmfWTBG
f7/9rufRh+Xtc2BSW1xPDqqaX78E1YyL0bwjlna23D1Sxw4ecvKAmFH2Wav8sawqw3DnrWHbQ9z9
/af/pVwGfrhetNK7Xm7Ox0lBQb1VyHQCzDykZ0W5FTRxgrjw++A1B9dK15NjqN9FLbMz/s1vJtQJ
uSP/4/98OC/hmw3JqWGgzZTDFNnuJIqr+LzN0B9sOGfQCC5Y1/2ZGM2jlVd+Bfrvdi9TXlWClMpE
XIUwpnFTQB6XZERQosWVHywu8TPKfTEy4sNivPLme1OUUP61sfb9kYxCDrXN7TgDnCyHYeiqQmJE
NzBR8HCVHSWeVE+EgqGKsXOMf1FLroqLXsmsaORgQNGu2AWYf4tl4cXyAJwIilxwz6ZG/8pETPcn
6s3qkZjF/AF1VmKiGcilDby9wLjorkke0QboDEv6tv3wOD3LyPPm4s7FnvA+ls6a76xiyZx4tHIq
6Xkg5iWaE1KLw2Xcyos14/EmF6pokfuSl4mwdzPwqwhYTnme8H5/7RhOYYRO5ZpfE/gMM1Z2MQDa
YP96N9sExRRxzMHTivdkZKBnvvEIfT0+bT2S+2hBKPvUFIoBPXbbq68YgBtcK7lGNTo6vroIxJgm
KVUMecCtrbz7ph+hZnyT6UpxirQAyWdZM3kKqc8iCHQwDBW1gw+X2U6Ja0Q+2bu3QdN1I3J/YXxW
icp+tBhaEdm6pn9XrLX+zJyXqzfUbIafJmnCLrFkiz52ien9YRUB5hvputUDrl7/FbpSPpBw1j7j
EJvfVuTTOnSZUJhGxGMiw+PmdwN0qAZBOZU20k+rZROen0+k+EU9JpY0LIG6gCvxU37KjM7v92qw
fI+g4w1WzFF18JLXPn6dLdfGxfVGTNPWRtUVq6Yho6zKkR/7/mqax7ypyJUT3n9ydma7bStZFP0i
AiSrOL1KomQ7thNntPNCZDLnmSyy+PW9mKdIMiTcvj2ggTRSFIcaztl77Qn39mr1lH5d1xsnX2uV
8TTF44/L3/D5vGnZkgYZtFZ2puJ01+ynVLYs7BY7rTBJsDJiWxpr/egktO3MYJrCy+Odf72W7TNl
0KN1KAqepYUmtUx7o2RBLhtoL5ZYPjgst0+9hbbl8lDnP81cD10u5Rl2cpQFjydH1Jk5epuc6Snv
/K+pX+SP/mRYeFghZlCfCzaXxzv/abQXKD/CrqSfwEb/eDxLidGr0d/s6iYgXrjsVm1LXLDTwa14
eai3Nsusc+wZbdoWAf91PBaOWSMnoirYDVEX8RkWgfNQzb5xO2XaCsE5yy+LjPvVr5JO79jV9k9T
PrbXcpveWAF8sd5ckyYJZ86TRVDU0llkpgKADrMO6NVZ0xLia4cLNSaDQiU6jBUGhVajDrx8C94a
WrL1pIIoXPz8J1t1v8PtLYIOGC4Z73dT6Y77ntrf7dyq6m4pdXuTGHN+5Ty0JhedrLe+9KkfIG2X
/tl5yOggqtbAuXbdbIvpsCJRWPiWbM42KBZYDIKmc9+XagTWEAzpfz+d8D7zW7kALuLvyvhPkdau
XQtMKSSv2PPkLwgKYIm5wVu/znDUj03fvFy+x5w/zn8wnSmTSoLNy+2fbqtsE5tzvrTkocXIBvdW
t0C6zMd+QmKCZvJGQWpEmesUcbVDyx1ZeyuxHPdJdSIZdoGsKdzluva22h7rH4j9vR6fummQ0AdE
YJtXxkprzfUSl1id8SNAilmSD17UZT+rEVXXpqNE+gALkfpg6g/xc8puvw4nGYOBracZJU8dtO6z
id8dxYM/s9JNZtYL5pbAfSjZpaMyRUP2rQ4G1O3MgIHYGsmQAVRo8BxgQsPoojwqMqErfcqsQRoN
d1YrNHyJMS6YmSfYKNqwagTPJQlrYUq551fV6wi2JaCq71Pl+vTPomIALwPBjR8Er3OD8w0Nkafm
HrnT2ic3+sLpNqkYWd7IrcqjTdv4fb1zY0T+S6Lb91gHsIQENL6zrRRLPm5iwzY+F+B44w1IFJyz
ZTtENBLGxPjBCoJ1ucHKBmNvXkiL7XS+YHc3O9egiZEMf0CzOx87YWWvbGRTwCxtHMef0swcsh0o
nObV12mE9bNHhI4VWUyfkBPnRjjPjW63IA1lu8G1Da6lHJJEbDLQTMY266cuvm8m03wC1tigYIvG
/maiRkipglIhx0Hc88UB/Vv/JwCiiZ+wXq2qtEwoX0pCGjBCTP5dhM0n2AhbNJBLl8imZ9eKpv02
g4n+xcyTyQ02TZQFUOiaW9GwZ+FgpTt6gOw0uo2Na/M3sw7upVxCIwB1U4OCAAWMi5IeohujRCVX
Htlt1Ml7+j8Iwy28fu52QE5r7wnrXDAhBXXehuYQU22l/egDH7VTfrMTt+r7REpldQDPgd4lmUfv
eU4Nt9gUKc4xlLwRd4iVtUANZlbySYkOypI7GfPPNEYPu0OpOf+C0+r8igO+JpDgRvDK5sxBWZyL
uj6k/uilNwCUnfYupcxjkLgENwvo9txTiMDu4Nh2orZOt+70uwryFBBiqV+U3c/vGrIR04ckFfa4
rROZfRv8Sv6ySEQPtllrMBOl7kybLwBONt4gygPWpX0tl51nAGnYiMZZ4nDWyghbB3QjAK4ORD0W
/HjY0u6sl22LMcjZOiRF9Pj2E+XsAiKEP3MlBeS/FBj61jKWWdyieJHpuw4vqr1HFRT/9wOHZQfW
CoujX2/K0/w0nWGWLIB47lKUIhXOJ0tjdaPPivYNRfBtjyz3kNdk8l2eB9+aBQXaAGqq1PFQBx+v
tnHhOTM0DEpT7KDo1iUe0jYl50M94EA3HJoFXuvOT2apsCfLmkL95Qt4Y2sRCLpzf0uc7DBOLsAb
TBxhfc43DcT4zlG19RBHi9ykQXIFlHq+rHKo86A7rJsYmoHrn/+zxgzNAB16lv4Oi/p68FBVG+LM
iX/DaO8OTuOIvdKxc2UxP/997EIBXFo0gCwPg9DxqDXWcmmOnreb/Gi5ZWnQlA7m+mnBFnDlVp4v
4Qy1bp1kgE+CsubxUHoWhdkqClYkQtQPIC8h/FRUeyBM5e892AI8wMQdn/usuLKavvEjBXsk6cL3
Nz33bzn9n1ubpV1soXHj1rqT9QgZnPNAAl184YZeOZlbkl9xvFGxOBwLJCU071ZVyfGvdNBpm6NE
o2kMRaxeGp3iMFXAeehRF8Mfr8tkekgrz122Hedk7FVMxyHXPSRbf4FBsRVNrIDbJ3J1U2ELunLu
eONmUPO0HZ8GqiBE9KTB6NVYfB3fi3YwEacH28qXm6owhp0M2mv9tTdeaSls25eobNgvnr7SSebg
RVhktMOqB0jcgOiS1/DH23YyHompUCF/gI/18id7PmdYkjo2HRLJEYSe+vET0MItFm1IKBv0u2JC
RGzq2YXGx5vaBjQIEPb1Le1eLO+2DUvM60wcw5ev4a2bzPGHHhNvQ3C2YaRZAJGxMaOdmbXla0Ux
5cXUGt1DSaPw6fJYb9xlGuHC9pyA8x0f8vHvhQskJG5mH+AOSL19MgPFwpxluNnewoHIr07Mrw4m
/Cub4jfGpbzMXOXiRuJ/rF/CP19VAxWlBfXm77ogq8PBNbNX5LJxRRUIa2UbT8MhhZfy3w97rEMm
Z9i1PY4ybT18/jPs7EaGiy8RKobjWJhoNK8te62qDom2HK6oJd6Ys/iFFNvYsgqbTdTxYJWJVbTh
QwmhyI8hDEIf7Yn0/FDFuvitYYLckhboyY0bdEYaXn6wb7xEJJX6lsnUzE0+bYp7OXwNBBgJemM/
/lSpfrylum8+GEUfXBnqjWfJMZ11TkrJaeO0PZv7yIa1QK1jLbrGVSIbI4wKn3NkSSG5Cksc6KHM
+ug/fyc2P8+heowCwWRtOL6/rVMVuF9o08LL9149qF/fTB8TgRUp5xohmr/qeGI+HurkUYoJgttk
0zNNY87226LMiNJwEF9d+SzWv+d0HGljFEBQ4DMLncyvlClHvCgajkQF7N73/f59RccLDsCCuA2R
2f7yW/I31P50QIDCVALwITnAfY/vIaBvcC1dXoTBmsu7qbMySBsiQzIJOG+RzWOUdtOnNkgCuPSI
LJ9yqobfaK51B6gmxJgQx4F/CeKDSBCMZZWzKUkm2zWY6W8dVO/1lYdun79tyC1YHznKOwgTnZOZ
gyNPxmHfSMJE4eFGXhoXX5KpSYb3RNSQZ5dGowJ6b8lgCLGuJa+jVw6YxLpyZS7hUs4PMQSpZxMB
z0DAVoZpAMa5970rsBEcRN5HnxRc1u+m3bdAsJYo23R5VU57RELqS7n40tuVZIOkyOidEuwV4mZ7
09gDhYTLT+f8G6ZEhNjT4uUjj9k5ecEtrxSchWD4yJlUHMC6/uPs5z+iSNqfL4/0xs4DIQ+LDj1B
FvjgdH+VjdorPSOPQ7Hywqayt/a5UP6Hwc/EI7Xs5UNtttPHkSPTo6yRseROGmEPShq99XKrCpOs
IjthiDyaOZev7Y0HLpF+IOhFtkWZ4OQuLI0qgiZNeeCQNA8dmdT7oEG93alseW8N7DwJ0kmuvGZ/
RYcnHwZYm1UiEbD9Qwx5/GH4qdJEPQTGzlJaOjQDcvuBgCa8lk01zeYmr6xWbgVBaWJf5Nr2Pjtx
3P+2zbENHiLVrz7PYKKEAlEXShJyNu8ZWgnktpKsjeBw+R6db1s4XNkWGxbhmwhW7JOr9SxgQDg1
QvgSZAIMOMU2XTsX8c5UUepj0M5wzFUjbCFZBdkjZ8Pgz+VLWL+7kxvGJVBXRIvNv/++Yf8srSzx
fu5biOx5GOW+q6B/QQRevl0e5Y0J0mPjGUiiaGBFiZP5qtU9moIlSsI6XoA/w9lbER4a0hHeJoON
A6f9yyOefxqrxM2X1NN8tDnmaUB3qRu7brvUCcH41DEn56b47Cxe+4BCOtobdWJ9SFAHEUPbdLcB
Bbdu48eOScs497pPUxKb98OS5ofUoo91+drOHrvNx2pxVDBpZhJ5KI4fe5uNpmo7PMP+0lM6Gtn7
Py+V7mJc36K1DvXc+skKH4tfZ0MSQQaCEf3K5Ys4+z65CKTCNrARPk8Ou8cXAbvGKMta+WE9Q4EZ
ynK5RU6NWGcwiN9TOr+LMwzvlwcVb/x0wTrAlyk4WdNNPR51sGNonaAjw7GXPXU0SVbcnn1rtQDm
UHkdBiDKxD4uIvHRxnP8B7Vl/8tNyunn1EcN1TagD6+wa4nLQjyIuzX1fQpeUGCiH3ZtNibatgUI
6Qzt5dWbkMgz3xcdyNUsUhg+JYgI0H5IxTM9JbuqRNmMSbBc0ckztpZiFvNPx81qM+yH2PpQECjq
bRdYdsutkhmRVjLGawcU0am2gutMPrBTVs5d4UXCvbJ/eeMZBYLENZevcN2Snj4jaai2EV0Xpl7W
7Cpddu+hycV7CbmE81uy50QdXHsxzmYENjLUni3Bf6x1dTl+RLqfHUImwDO0VtLf1FSNISvMHrqS
y+/CeVtl3TGRccBZkX+xhh0PhOe9aRpr4df5wnoYWVS3xuzEB5l1Mmz9itwTIvFugqRbIRLjjIN1
tr5evoi37jAbYOr7fAFMgic/FomYADAnifuxzJSCT6pD5oNpO2vAqZjQ2hskxQT9XB717IjBl2fS
mqNmwNRP/+D4l1vohBBtzn04V72Ah4AZpTSNFFdgVIQJ9gU4Sf2PrurNu8sDn//cVVeGYIMuZIDP
5mR5TIzWrnC19dCmRfCCyZnAylG3JHYFWYlnubfJSiVLRl5Zl8/mf37w+kIxIfNPcFoVgNddevBS
kWKTcAkTLggOpBCbt1BnLPzO2fjz8u88V0uuA7L/4Pa61H9O1RKdNKKhXNIePmJukgKZlc4uKsFm
raIJ/9WLcWG4WVd628ESLYQ6GEmP7TTTnU9tGBtXHvi5LWe9HpcKGCENqCzc9cH8s8zWBvFyrCl9
aGhdk9DSRZ1otyiRx3gnMiOD6710KGhWMGAQTgmAoK1TldLe1mUbtVuPytA7s8Mtd4etFG4LHpV+
2nisDi5bapdkXGZOqzl0xUQ32zaW5M9SoCe6Q+wNnYGd4nf41N26xbYNak8FmUNdTDV3184m22HQ
aHK578cFCAUZibgrU0+pnR8hD8ztSZN9Kk0uqhgBqyZjEX3mtRHPQsz5sHFwx381jXwGj9AvRAXn
0qqdLYHNLdmmSAwPDakMzzgunEcwm1rvLNpXN8FiYsJ2W/SaIZYMEe1IL6zn31FHjTCckPIebHoT
FQjfxaLrBwc1SD93BFEevCKFHVKl05p5lwLZuWV3DCIt7efyVnA8AM1KevNqAlrEDa4CxEFKDC25
O2r0bmjomj4KklK/kgbXtSHhEMjnLr+E68d0tLXimbscAZjAqQ2i2Tl+5k1MNwmULSm6hlY3iJYw
pxO2fuNQrb+yrlIbOB+MCh+Feo6fNMTMk4W1bWqZObCaw5wz4/CsDFm9FH5lWTQXVq2cMRneT46o
Ed6gOZ1f2B0J+1PVGwV4+AZQSebAyUfvWNT4lRfVvVr2gPvZN41FvxujePiSU1D1brtVm3hXGOZs
309VVSIm77KmxgXkqc8B0Y7WrgN2KXeZuUD6soa8+pQVpiAQoEWhtJlnjqU7co/mLwDSptVwBz30
A6mpTgkBxBXlLkLw0+1aU2DTGT3cO2rsCZNQJgasbVAnBcy7vkAAJafRce6dLukA5HZT8H4mn+V3
kVYEZOX2mAMbRe74BGfI9HZBYcfxdhok8kPIF8anmpmAIN44qe/pc8ao+9qgb++8dinJtykoL21n
3jtnGztl/T03BlRm4+DW+IjKBHKGA/L6hhTKWO3zmU40c44Ts61NLLWtUBmSsUK/ddrpAlHIDu91
KfbRWLK4LUvrURyuJvjMJTlQW4w/1u8U/3L5LGMlnN08mJSFKSebt65yR0Q98M8akvloBm1yIzF+
s51p7JDMOOBvxeB/mwYqVfydViofpeTpbiUqnHFjSEdHTzpuyZMm/9mztmgchhf091LRwxHpn97O
W//TnONiPyQ664GKmxN8w2LsVjgUfTDnrhEToJsi5or2XYL9fzPGw1R85tXu8/edGqanIvYsyP4R
9oYdsS8LTcK5kXvobpPaaYAAE8jFOP86iziVB6QKkHAhheidN3WV3LIHJO3VjKTqtnZOdW5jkS6U
HgIolstGmxiXQfqXCq95o8n87vnHOXQBrahD0OQL3jqrHHN4cbJ7peeY+XtsmKQi1IXj/EjJPQTa
hlCGJPVELJB6PLICWtN87hBx9FupVuLTZAfpM1ApothIkeg/59aMucjKRy6qB4jGnJF7+hF5S/zT
xT0Rb4IxKinAgDT9HXsqC2hVIb/a1FipwDm5mKef+rjoiidBKrG9cTKFlnqADLbLikk/j+nofL48
7bwxE6wGF+wtyGLYY9vH045oO1YCG4YPFcbp4xREEP2i6reP4e6JGsI1jdEbe5m1lLc2CWn1sNge
Dxc7baWLRIyAHGxSXelycJYjsjSn/pCPIaKado/fswDRkrfvL//UN7YzFGsCVJGE2NLRWq/tn1VV
28Ns8t6U4ULOMIWuBFINuoCbqrVRHg2z/Uyg7nJlLX/j/nJOpgrNpbOdsU8GdVrOIaqd69DwS3R3
dQNoGAXl3qfc8xWUs3P4zz+S8diHY7VgOQlOnuc4ynmsYpaRCqAIWRSCM4+rx1CQKn/rRcqluFde
0968tYESDj3CtYzFlu1UnG9YZmeKgQqRMRgDZDGSiV61hKqMFXAySNWZqhz0/EJFB4X5UHzxvaRq
b9B9uc99LuEDXr4Lb911Tgo+hykkuBzqjx91b5ZupV2CqjwjSKDm9Cg+UP/uhrRfwq6er31Fbyze
awkJnzjNS1pmJ6913qvKyDw5hnZTZx/bFkEE4pvgHsVNeuUBn1dz6cytbXaaDWy7sW4f/7a0SbxJ
jNkEzM8UN6gSituG/+8uYhtPnms5hOQsG/thyCz6ETG4ssJCQNk705YTKZDBunL1HqrYJDYtdJOd
q4lGM+0BhODlp/DGmQ2GDVtYB0IXfZi//op/vrjRNal3jlKFSd8XX/HRxe/x6OnPsiHuAmpQPL0Q
TGKGQNydTwFN0Jt8jIZrN+y8iuD43Ke/Mmh6YKcvAxb+gGyaVKFMKvL8IAc3LiE/IUsICzSeZM/m
RCUlVg8dW0HOJ2+9ycsvo1isbzHL5mqSLgGoItj+lTWpeQdefQKXYhUUp4gLVt9QREefgOctVybn
N2YsJOycBJCyUwA6LYTVKaFSbr8AUw9m792IkhU+cKremU0FiBxN/92y5OWV3eF6nDzZiFIa5jTE
OduhqXTy7ZDoVnb+QDPL87N+Z8Om/ErahLhaclu/ibNxKPJzoBeB4HR//B6jm8hAO6zSrnoUmsxd
v3oBmhQ/+v0k0dl6ugOA0gz7IpFts1836PeRFVX/xz2mG4yOiTnTp512fBkBod+54zdj2AZIGwCw
We+6Jel2VCiz+6pfflus3Ff2+ufTE4c72uuUtqieUN07HhORRhAQ4zOGaZUVt8WY6J8pdmUQ0nWV
hEUSiXdXvsT1bzy+2ZxrmXaxDVNFhGdzPGJWuO5YmgvL/LwiiokvlockWWpogBZFKSvxUbwtuY1E
rx6clIqYTKzHlkrzdyMfrT9XLuf82WPQ4MjNiri6mE8nBqoIYB/1GgAWJwk2MqYIMQ2gDycfgVYP
JqCqTPWQ5aRowUlIMS/J+OXyRZz73HGashUx2Q3QXgtOlS1BoLpeG85EShLYrrBZEPgDgKuCdzpw
8wl7lMGF+PicDY7OXQeuVetyU2tfPgFBtvXGHmIVbcyu614id26LEIifMe8ggncv2ogwxrsrETBP
x2K6AcBDfk8uE/saxuO8j8EcS1svoNZOYwBH1fHTVRQi0li1U4jhqKTLv/Q3pU9zjv2V4N5pa2aK
7bJbSO1zWBupJdAuosXf4Jei1mmC02iIZr31+qa8SxMTiCMIxJvL9/t8GnbROqwdyHVaIdzk+CKb
YYbnUY5z6LB3p8UDKXyoaqRtyGY/4hSYP6hqNG9L9I+hrchr+j+GpzRo2h71O8s9+eaok2UzkjAd
uokCwKUyQYCd9kYvuieNzPBB89HaRuNaONOmkjNqUOSnkXFlE/q32XryJbILpdMHtpLWxultWBy/
oNiHsoVVqPEf+mrJkvvUGkfrPWpUbEgx3bEPEcXcl8ZIEuPRsQFCsXMpg7sAKl5+4yZCgGSop1Fv
cukDhSisBQBLq9sZ0Ka1po4GBhTz7UyL1b4VEQIE3IeJgKZvpMaPSmSUtCuzZUdKzALULrq5FLat
ycB0XRJTtClUwlOYR1S+unMSIi6K0dnAtMLHmMVtfGMvXh/tqwnkxtYL4uyW1OOM4mxiRgHBjgSz
3anB7X/4w9x87SIlP8Zukudfpkjmty3Hg3ZDfAlpmjY86YP2A3nvKZekJ+ra5hXh3PnuDH0NfiST
owciidMdk9IDFSxFvPzo6vS+khzdgBXzktt1tb/8lv09L508XnbCNEpWUQ+Lyrq6/rPlmYIlMJW5
CrYCuyVoyrQ4iu4aJFvjJsqk3YUJ1Y3y0TJigOasAmOB6XFevF9kALbmbeWOffKZV5GWxeVLe2PR
oWeIMYttI6Xr0zIy8sSx7Xt7CIkQMV6cJKp2uBLan5PqvwGKWXaXh3tjn+rRVJOrxI2iNQCW4zuh
2sgch2qtMcUCT/IG/yQvbAT6NUOyropxT85cLe7I/GzKHVEsutspcJfWfp56VYYBFhG1LZVCCVsD
yTQ2zSKwiuVdrz5ADI8+KBTf8spln78rHm451kpagdTb5UkZjnDCycWvmdNmWGmo2QAPdOwmUHp9
Ern/fTCGYlKyUWX4bECOb1HP2hJrewETRDTvXbDoLvS9sn4X01a7MtQbe3EWOTbB6wRI2e80sj7o
OLnhxFrC2knU/WJZzTcSKKy9LNy42QwMezOxzdyzaJLclKTJF8SS/pV38HxDS7EesdTacuek5K9/
/s/X4UUBgFUwUaHD7voXIhLv8xzUYDy6pPFCA3WuQvzt1N6VtefvJ370WQoqnUhtUMFh58YxcTxw
Au1IRS1UjG7GWXY3xqb52PVLnj845Ww2+6Trm+xAdHP2kiVKvFSqyj47Vo5NxyTW8A8N3uRDk7OV
I2yAxjBrPHpMkKAN6NSiS/txozytkatHTOQG9m6MyW0fg7jL9dCsFDon2o61RJ3uRqPzSxqD/1x3
Oh53Dcq75S4tzfkjEczmvPXdsUGfw5X9cancq80cqVFtKE7G+W0PjvXLlU/1bDvGK4/8ZD0vY7Jw
T/sNmK5mDHK+DIlQCe67mIgV2FNNZ72D/5dGoYAxe2P6K+J4InApS0czeScR5DxfvpCz14OnxAOi
DY8h3AtOPz4UmIm0Y0CZa1kQln1dwt4ceqsG1DdaHrhAI977ivzmK1/HeqY5fT3Qh9s4kbkTfAfH
r4eunIiTuzTDmTyS6m6O7I5lDecMov7Ryb80iZvFkEF8YtVEMusrv/ts0uF3I3FDmUn/1uF4fzx8
HmNLT/Keg2dBTJP2nRlTYgbJ26cSdvkWv/FLKYDxrfMx4PM7s+iSrmwjGQaM6VOBBE5LL3wTk1dJ
kNLk3mvJqUQHuFiCJIoPl8f+K8Y/uc3IbsHowWSiVnTa40hTkwNd3Fgh5CSMpZhDaorzZAbc15FV
+buZ9nG1M/zIuSlSVRpbOVUUbwHgZMkNC41DIbk0zfmWJDqscyZptTsK/HYWJrMkSRXWnPxkcPn+
DgBrNkC/yaJ96VnQsImHtHXo1xM5gstQN++JfnC+p1WCUT+32vi1iRQRMC33Bf1HV/bXPrI3HrKU
qEzMVYNrU4A8fsjOZDVijBziqv1xau5MKOG/Z3Lsu8cxielsgMSq433keMtPVQULaCeM82RWmd7c
hF2rvUPZk2m0WsqWm5n9KfkHVUFl6/JDeuMbXKWzJA1yOPLxjx9fJkb5KtJibRb08N0JycW4DSPH
9+cHirPudIix0CUb316i9MpXeL554rN3HQg53B9PuubJEWGavYpZerCh1lTGstU69b8oNehX+LrM
i3lKDdyXFO+RCHmPFHN7MiGVm79IXFBb7L7pla/lfNXkihBqUrCGkMgbezIxEOdCKpfJGytoJn6s
K6VvF1YKUOUVWfUcHOu7gR3DbgGI/xSohYCjnl3elWdyLk9C+Iq7BT3kWmR0TlXGFi5ZboY2wxyR
r3HXmGAXt0ioFOktloh+NR4Ukq10kOqrCo7rTTKgQN2YGA9Bw0YJ2RORDRFCtHjHtx39YXnlEs92
l4KzHdRNITA3eGeFfXt0U7+sPRlasDof6zWgls/W+jiScfKlKJri5+XX9I3xQCx67GjYpbHBPPma
MOCPqDqVCP2WYAmyVPvoXWYY+YsXqwQMcUV168pPPJ86YcFQsFqfg0BxYR9/GVPtpEk85zLsRkjx
fR+QAWKWOXg7QfDMNgPdDtY9WvY+noblv5aMmDB5KghB1vO9e9pHaEEjO37qyBBs8rgbMMH/6DlD
F+wsCni4c2ov4srLfz5hYYSnqEDHxMODfraBX4JJyDZ2wpmmF5FANvkeddGRs+2mRIf/5+dJidNZ
yZCr7OGv2/WfnWFe2zTm55LBfBIeMR0ZQAWL+EGn5W8EIc0V2f7p6+NxM9f6G4ugv7Kk1mf9z3CB
F8/WmLYg5R0BcRIO5B2OEN3vrCly7hJUbdfentN59e+IoOvwJKxLPFTaoxGrOmb2dEwjZMp273HH
D5AI2vrJhPiCLd2ut70/XpOMUmnnr/13yV2HdWnw05gB5Yjg/HhYZVeRN2exH0LPJAnTTIJmX8zt
/GyNiOA2TTCI39IkvwgQUU1xBsKfdRfQBh42hCkEqxnGMj/A+8DIp9xemDS16/y2srPkCSDvzDG+
Ek4DKVrHH9tEVJ9c9AFgOc18/D3BQJz2ETkaWEirpP8xpOb4rSQjjNQOZ3EJAp7ckehqoycAWUMb
PqQ1VcjHxa/bPwvBCdUmHslAmdCYmHd9RpKSXbUekAqVJt+TFEEBzdNG6Y3Z116zDfREjb42QFdL
vyed3TeaRSEIcXBg+EavfsQI+gn8Jl1D7dbdBn8Vsvc/vCVjRBACm+ttWtN61zWms20ih/pPnnSo
VjJmUdLKIz1nYZ5k/HCo8KRfoVMyPgQ0fpMw0l5GuoOKFyIoquE2MHnWYZZLIhdcIn9/cUCAlVHx
okWbOXC7LxG7vjqMWhtYqeVoa9zQ3qZuN40ifzDMFGsHvt8EEy+BfcEm7UvUhL0Fph6ij9Evj9B/
Vqy53SpOCVIYHblBsrvv+LOniBgQzKW2MuLtXFXrbq9MScPiuCGelglxwl7Vjfrj9j6bsTmT/XNN
P/bPoAiXwUQ++ejZhrh+tsuOjAkx6fYdrsqo2KFVmaC4ZFbyyqGC/MpsdsmiHkeSJpCUR8DkdCmX
BjJJBA0pQ0jwzRtNK77JKjO7iWxvgo1poWLbsMtoUJB25oqek7Bdt05dD2Q2E3SiSQwvkjs6I7Fg
NFqGG7AuhvNV0xFH7KHozeD1nStQxXFAbzGzxyG+FaNF+vQUGJ2HzEnN3hbWrv69mBG+dIDjsdxU
BPU9jEi1QYiNy2sWRc5vH5EIKdy+pOSGoX7eMTOq5J4qbv49c3K+XKucXL0dORy7GxtGxi9yFFKT
bBnl3bd1kP3kxuE7doyUefny9HhW4gXiR9XUp5OMH4JF6KRUMK4NjGwKyj1m/TVCVROoiUdRcVpJ
lU24hImhmZ6g4zavoNrmhKVIl78wfBBVIfup/JC2RELtdFP7N2RII01NfH8BKaIqchEvX+35XIdm
jbPwepjivH/ahHbyvkxF1JCtx6FxW7dodFMkoT/GIv2mEvnMjzQ/XxnyfKJjGof3BBGBmhMHnOOJ
rvbBFYxN1+xNd4QJI2pCwuacoImwyXoO6V1iudXW5qhXhtKoFDo0gwSIXWUPvbPttU2WFoxgMjVH
8tdBFA1u9N4l1eUwRaQUbH06u+gBCdv9kqIRLnfubJF2okEm9DsfKRoJbW47PAgdLPQx5rrb9cBP
lo9jnYj0vZ0IjcNHErdOYDMWm9KYIbCZUQ7+RMZ/4jF2vjlIc1LseMGs73K7aH4stKPArsYDFXrP
Jyt9YxI3ZZE9ElePqTEPP8tFxQD4cYHh4ydT5jNCcFkcKm7xR7dY6xWBlZf9bdQTVsZiP6k7B4ET
TArary/jpKigedlEJJlE1cjnWFavXZKYFJLBOEPAjXW169uKqCl2PcahRDhkoA9bEqp4XjFC+28R
92z5itVzM1vztEtEPna3VueOCXr4AqQD+Y7Fl2GBkEGOYY/JkbjT8toZ/vylc2njmRSl8BCv3K3j
F8DRUlcTndq1U2gSYQUqqO5piRNxQnoIbKVDMcvuP+6RWF65DWuvdG0vIzU4HlT22NJsWIB7U9TN
we/pLPja0JgBzPnl8hu+vsAnK/mK/KVRunYOoeAeD9XFMaHYiYmMu+0MGjbSUfdG47aPl4c5v42S
tiSUXcx2a7HuZGPt0yxa3GKI9wIVg0UiUB69R/HgEYhboJ1Ruk3fk596TUJy/vkyLBMunfqVH3Z6
7IRfY9C7SZP9oOIqNOPFuoEyJR4pxPSPdpSQ4HHld66V3JP7CVqfHCsktvQhTz1mnmg12c6CUEvU
C/3PcZmHF6pvTUeSq5EF7/w2XkM3Knh8HdCHZ5g52MJNC2LHdmijqPjq9S6CxpLmzWNeYS0lbiyA
/wgKK3B2dtwbzbYfLOuLFZT2QO5hZ/xKEVzU+6qZkT1pJAjAq1KM+5sohf5LZnwu3hl8GmoDv1q/
pzwsu00Q2aLa+9ox75O8USsWpZDDxsCrZaB7LKs9e/+FHJUyIjew8FCwsfyalrsVWSG+jIbNiRlr
+fjNzUmMJyLSIIKWXmJDw9BUw0AbMM7tsACv3hJv2jSfRkcv42EGFbbssd1bMHN0Y/1siG1KIBrZ
7JIynXlIDCOR9juImNbEAajy2ArEMFu6HC0b8R8JrPCmtqvHyIpntTOZRuB3VOWShbQ+SGNiwQx+
dwGdkc3i0AXZLnGQ/9JmUT0UDcFNN5cf+pmxkGX0LyaClZRaDEfV44/Ia0kdsUyV7xeR2M6WGYOg
AN814PI7YEkKp7C3HTj8/ZjU1m2/jGSdj3k0bYvaBwfrEkCzcAPT4Q9R5hpvcTMBo6fuUA6p/iQi
6b0L/E5TijLrdDfrxd8EXSy20KYqUnzl/AgCstI74PO4depxf/n3/VWEHL/UrIL0FBDW0PLinHj8
+7pyEf6ggmwvMhuoYB7bghOGKftN5LaIJ9XcepByFNF4mi3Fxppd5wsZAkt1sBN3FtsW0f/3oSDk
4V6Jzi4f53VJQLXFNp8TmaqdBzyhebflxWOvIzRY442dl1gneV6K7bQZVfX7QMXDA/EIetr5jcj0
tpxhsvNdG96foSuMD2XQub+FW8KmvHwLzicSqKLQdZgkKZf4pzWkGVunV0md7525ru70Atoti6kg
V6YbHKjrxVdWgPNpmfFWhzuOBUwSp2U9ReT5/zg7r964kTUN/yICzOG22c2WZEkOcr4h7PGYObOY
fv0+pV1g3WyiCQ+MOXNhnKmuYoUvvGEY6iYL9CKONVSNtLJ78vJ8Od+e1zobZ+dyLVKiZjAqQGu9
akvDo6dkD+LDrXlPqdNWKIu23du51efjXw9Fd9qQiBE6RZBFLzcR0FbKc9aUBx0gzjPiiiDeO9t9
Rx1G2aGYXJWEmRa0C1nIoeZPQ3z13IR6BCnVTZIAW1JRv8GfKX6I6P57z+Mw0XexuVNJLHrw9m4q
bLK4PKlROVKtGX7mYqd3Hm9g/hym7gIR0uqNd16WC25hARTuyE5pMbXsmxYVAkWL7k17sH4Puicg
8GkCDSDqOOJzY5mS2FosdHZmGtK9r1pd+2muOsOG5EXh8zHs7F1XjOu9anNwXpuyoDVpAF4udKNU
4G3rvghQ159Kfxg94b2EjqK8UfKWDFxxh9Ha+bhXktcU52S/8VWxBrTIGvCUFLmmdiPeSqmSed6h
6y393KWd9aYQivoANdq6K7D/wdTWFv+aSjTPPj67re8ZpXXnoeN2sFD1fGrLRRco7krlcK/IQUZr
KuZ8emdEO5f2dUQC4RUJVcI7h9BgHWPFmH/Yy+DmAd8Of+LeQDKqL491Y9ESdtriTe/E/c5Fen3a
PMQhpHmEJv+sM5iwdrOCELcN4GG06QG5QutT6eQgwmpaYbePm3xzLu9sCJWQjkCCuVzaa3FCE84g
skFdFSxL7Z2IKLEBzwNI+9jEzoX3XEX4pkPFUHcCyqs50gdmZlgqWBqx1VrSYcaAPKunsQna2f1E
fQGrL9fMzGAejObD7SlebXSGottrOTZq5Vy0q1OuuBM0sUmrA5TUsn+NojPPFJOKn/T+qc440bKH
d1t3NIF1IStHn0lHrcIjMbw8WSZXstt2VR30qH++xPiJSSgyhMC6a8ZzYWlSbSfu+XsejAdajmWA
eJq7c7tdtQ/4GRYhNA4aAM1I4FfNlCIfapQJ4jaI00T5J9UG1wdzYZ9mC4IXNbLRfGNWqWLAIHTz
g1CBQ82YZu8c+evVp9PHuQH659JFWMPD8JXz1MVaRIA34PwkWm85snjuvZZHo8qvQJx55xG+2tJs
Z5ICqdzAi8jmvlx+DQ/6IkySLgixbbrLdQqbkGXScxFNy5OF8yKu5Ghb06LLd8Q1rjc1qkU0UoH6
UAMAfXw58iAME6vQHplXW2QaDDldPFQWyTUBUBruTPPqZmKaUh+es8OXpqx7ORhnVpnhD3eB2xnG
D+AFmH92anVsTH08ejAy7yeo0TuDbs4QICdSdwBsiPQuB20HgxY53liBSwHnqOqw8Zva0+/yOut3
YputoXidPHollBfB6V4OVWZoP0a61wWGGtsHIYYfSO8NX8zOid797QVBhdpBfQuZSYK3tSYKNJS8
qEedIDJWnId5nPr38N5/xmns9qD0KHzcHu96g4JNko8gN66BSunqQoIfrMDh7IE2KGP+jxNiUO8s
oWsfXIvW70GfCqOFmdaiIz9b7svtwa/PI0ReiG8qQY/UrVvFV3HaeT2IQ0JULXfPMcf+M3r0xYPC
TfEOSuR/GI5Tr0GllcCvNfaFRAibLa3Ig6VbzCdz6ebD1NC7siIn+zaiLXC6Pb3rU0E5gM8ICO41
ZF3tGhnRDXFtM70Ono0t7OlBLUV4bISoD1qnKW/KydiDUskPdvGIIoxH4iPBIwABoBZdbtWC6GMC
dsi7KWY7iIqpOMyjAmm2bWqfapxFHkeLtDOr/NGuh2hnztcnheHZTHQHpYrc2k+tdmbPrc0uBx2k
Z2+V2kUThA129Gii7NzmW8uLaAlJnk2ODrTucqbYVesjdbs8GCdteCwz8q8wL9BTjQv3J2pJI0DK
XQHlq9Y8AD7AAIRf9Fvph6+RW4BwnEVZsFi1o7F6H0nN7PNS0AUBDKXfW4uBnwKipTQwUBR7SvJU
HOrCs3662Bz5C1rlP25vsusDDJaNYq8Uj4NDIK0h/2zgAeeKSoH8J+7kavWuxID2KAxSAs0sEKNy
u/jkdIZy9KrW/etPLYsIqGTDWWCLe6vtHStl6c5YgQRqnWWfh46KrqVX4j5J3Ma/PckrXhWCZHxk
QEH08l/31eUsrR6PPhJKB8spx7uzEPB5pne0vJNC3Xf5YBntIa2EG4ypAUnECqE5ZVr+OS/VPfjK
1Z3FL2EPeFIihaBm/aIj/+PUhTU4oMXB4lT69JEud/J+7iL8qwrT2nnGrz6vB4FN8hKBoBAvrnEX
eVoaeNXbEx5xU/MBhMbjPGjm12zMijtUCcJ3ZiXan8LRlbvbS349T/DFlFB08jG6tJb8YX80hlls
fJLSRQ0aUVnA30iETOSc3zpZ9CMr9T2U7NZwGggGQhauL47Y5XAJcq96ldZa0KMid6hgHZ+x56At
NdLkGUSt/HN7etcRKdVMCMS8BMihg8Fa3ZMJbs+zrSxaoFKAeWd6Y/pWRHZyrmJpHj3nQ3MIPZs8
Oc2Kr3Nc4Cqumqj13f4ZV9wLaQNlgmUAvyETkPV1HdWKVeDLqAYdXoPlpw4FaPtZrVPtK7QQIGje
aMXjkYyrNxFiLt0AZ6a5fqQR2BMn58byWXc49KcmNLTloDTqaPm4xjQArmcIN3iDN3bvl4jzFug+
h1hNlRFULZwWUrTfb0/meq9SIAb+AANQtqDWeplowPS51Y1aUIEvn0EtOc6nGYjX20yxwztDydNT
grDWMbenPVSIjBT+fPVwFoF1ToxNOwBsypp32IMYELhVLX42GrofVa79kNZDtQOWWL84chQpHscX
A4V09bEwftLNNlYXv9T05Z/USb6Xk50/94mnPFFsplkbt3vaP1cPzv8OSrcTLhRc3bV+/eiaUBAG
c/Ej4viGPgSo3Cp0m+NkRvpHrUUxLa9hQPqAwpKXqgervHhz+WyWVXtuk6HZuRg2F4HgicibNxeV
qMuTak52FuMhooKTKLlnnVc/XNYLO/TQRVaiGIxzA4hl56S81g9Xn5guHTLvRKvksq9SDn9cSFYR
tlUZ9ouv4Ct5CA3c0ZU28z6WZhX9ShsgG2mNuEE3qNMZpm9JA7CJ7nOd/BLRofkZyFcTeCHIYdMp
izt0E0FmFX3+dYow0IhyN955H199pda/+NXojWuZ53ntFpZW3YTKO3i91uydR9ugGR6hzodWmhJB
MrFbB/5F7qnIMsRj0JqZfcTO1Tk5eqp8BDxJQNOne4XGKzoC+4mu+SsLjmuHC/Dy+2lKRdEo0iVM
sB+/63k34MEyD97ncanchyoJFfWI9KoWHWNFUEo0UXZRDkWtivuJuictFRJ17JZURX2rIDD4ubYT
4x2lwWQ4lBZwj+D2rbKOKOXv5WiT5ZE+E7uvLuoBqE/ZD9kMjC7p3qH4nTwI3FGOwrb3gterR+F1
LBhZKAFIMsLaKWzMbaK0HGgIunv9R11xyo+KAvgqygfxs4lU8wA0K2V718lpVpwuWIS9J4i7fgnl
byDRlDAlGWKsiTN21HFx9ajvVsbyS9ESGn4t3sh+C/b3m1Vm6t42lTWI1TaVURWlL/kGwQm43BAt
mTOUZ+5OYxG097s59hXKCnf0PXHqwqYI84Qqc+45cvq5AHB7yKZpbg61EY7vb3/rjblLnTNJigNs
dxUFDB5Sk1XULH5B44UZ98sxSs3yQVW7GVHLxdhJIV5JZuu5a3QrSLThQkDDvJy7gohYyHiL3yNy
dK+PYKqfrWrq6PdDBBUHtwtBGeZKR4AvSpHafgR0/YewoBEeTFyNkLsy0hahkVCZfw6pgh5KKWLE
RR1jUc4T141yRhCk/Y4Btvk+yqeCTRPV/b1l99a4czVvLR+4QTYvhUzu5lUQFc2dZ6EENIOsKJVD
N9rZ8+w63WEEA+8vWWj+ZYucrQrSgA45XEYiqHWM2AiseFAon/3GyX4Ib1QDXC0tgBBNgfheziWR
N8v97S1ydR1QfyEctelaEn2jFXT5xZolAheGTA9egqb7ZlgKGIBuFqEoo+85sV69dHIoWRS26MqQ
761C4CZaxiVUXIbSO+UR344ROfJyhrhm2YisVfZpqbp+Z00350cyJdUXpXeZ/Ps/nrkQ82jTyLzy
CJCl+UFrOj52rYo8rpQ6v72UV0ET80MoT6JNwbjzGS+HalO2/4Q61tGp7Opris6sbyeA4vZe7s1x
gPyjC83Zpn1xOU6Nsw/iuXA3izBcHiiGUHfxWNhjtiThRyPMSh8VlPq7PRTD21ibQa5hj+aXdoE+
Stg71j99M5hBhjLLzgpcHRhM2OFDgWSmfsBTvYplWr0Z9RBdeaqHhvdC0jedoLrMUD1npNZQOtop
x298XIDEro0hkElfcc3rGTBfspMKIFFTOQ6KQBo4NDx4/Gjx9j7u1tTYtK/T44iub/UsSWdAU5wT
/LgBo6dgNrsorv2+6vJzPWvKzlJuTY38XIp/QGUH3H75kfVQzXIL3sJR0JZ8iQtc60qnbt4Ix90r
/K5LXDwNFiIrzAmMPT3gVVHdpUGvmkioHKEhIYY6IhyP6vhk/OSwGI8dLizPqFgNStAoVnpSs74/
3j4460RH/gCmyZUHiRBw3+piqHo1dMISW3TbaaYncB3K27Itmjtp2vm8zFPyMCLrFtMOnIrg9tDX
4ZscmxBYlqE4TmvhIHLZqtdsOKtj2lfVyTZFOpzha2CWTeQd3jUqudcDlQgauzE6T845NIsRm2Xg
t+bvbCmbwNFQ3X9qltz81MyUZg/dosTfIyQX0TGFcrPzKm1coxe/ePW5oqJUopbc/oipTPfi2PNw
D7cshfVqAhhEYvplMAnNb6/T1qA0mjhopAxsSnk8/rhGbQe/K3Lh6jh4YfJ7blu0t7QMvZ2iG9+C
5xFBBGLhdHvQK3qK3BhsS9rKXKrQZFb3CWoOlAKVojrGjebF3xIPQVZf7fowfWOVaIKCRQXMdazb
wbzP4y773i1Wn5wguU/TuxG9fIQl+wYPP2MuwZm7kMNebv/Era3LehDqkP1zSlcfo8pTUG0x8c0w
Fk6Ac990cgf0BjXa378HATRebcwicOt8z4Z360ICGCFVHKUUkbV6BbQ0Uc18zmucwYwe/UIVlRk+
hPXZpRKOF2zz469nKg3U+f4uyipXOJEGI688Bgx97LJGP3aumeIfWIU+9pvqqZjiX5VqpF9RY9xz
CNiYKB0NVH4oQ0idkdVNiMZOkloUY49FhMeeZvbFvcgzcdQVxTxHmrknnL7xvNq85DJcgI/Dn8ut
PjpmE1ZhxMIS8OmBcK0yvkdvZVc7RX6hi2AZwiThOQk4LSqApauBauRhQnekKxsaEum6zKl9HkTY
PY5tN6JbMynnRqkzP4xpqB7GUvRP9iTg/pdRYR+oVMSHUdPT97e/88ZJBxAhU0T+xZZepS/p7CGp
JzRkDQH/Pwu9z3wFaOxd2YbdB3C+xmObVp9uj7m15EQDMLhkm4XnbrXkS5brJV4oeNp25TGPcvvJ
UeJmp552tZEAcZOJIlQgLxQy4MtR0trUxgKpUl9EafqsaccUrahUQpL1QRM7F8PGYMjPoO0HHpJP
/FqB/+PCTFLKggqdHT5rmfjAwrGXDSuoqJNQHwTwpJ03dGs8biAp9w+hi6ra5eScWu90dXBcv8Ko
HRzp4J3pi9pPqls2fpOMu4jHq90LsEoy89jAYPHBO10OuNCgcPRJZ0Bdgc6j5LHzD0CTKTp1mMli
RTy2VXy0lhr1Zj1CHiyGhaH7GjwD70Q9mvpSpbfGScGYFggwd1lgJSIuA1xd498TkE4PL7KoOTUG
otaHOqmzxzFJ6uGMO2rnHZTIqfdUNq72PnMiEUIUBMy1Zq67AwYi/GVZF67vWgrkNx3IPnI9MA1P
5VzrZw1Zy8CwdrX1rmI9hiX4oUJBy4kLcnXD5YawXUWA4dBmowMBOdlYmvWlAZxCH72dhO/qrMnB
kNSziD/AC6+vt2JWERC3GMyUzmV3burgYdGVU7SnrL01EHIgFBixFOMdXz3etULy3iiF5w8lOFez
t8cPVWUVn29fHVv7nk6ONIfmHmUZL7fhaFeGms8zQGLd6T9oIz5slcgrf0FQ7b5v0L66Pd7Gt4Is
CcOP6jF31TpfbmMxwD4r4HSVGfVGUXbVY4/0sXao9Kr9eXuwjf3I/cHave5Jb63jMcIASlJsutCT
1LonzZh/L8aYHsw6E/demRePOVt2J7zcWFCphI4vKLAeErnVXTwjkEZyY3l+5Q4Q5iYM4zPArr6C
U+fPZdD3oMXXBXn6nSAW6P/S7pCs0MsvOFkZhhwAOPwFBSlIMUWB7QXJeSMKArwMCfwox7Glb2kI
TK3TwMxdvLM9tsMdUoh7ouib0yeYkz+Hi3uNgkHAKKyEHocStiHOxVBBmpOF3SJ2vhLLJ8HtL3wV
PzJ5GcNR+CH5oNB0OXkHx498iblFlTK09AfibOc588bhMUVO4+diLupd0xkuLiWaMHbG3tpdECxN
zGVluLOOXU0EU/rBAYOfhlgkW+gvPzYJLLyyaLsXUaTjB4yEpz1C92sL7iLsYcowRtlhgKjptK9u
u44OAs5oeeiXbWTNb5CkycQ3qEMIbItKmbrKhzs7oxPgevl7twN27o+D1v+jLB3Ou52pOBOkQiia
Z9dBeMvXp9D9EIb62PoJ2U95TmLa2wevj/rGx4TFK46sLRy/Jpxi/edSqPHHdOhLyutASAbfHGzk
dk1UgU61XaEEDKDDK99kytTmh3SBWBj0utsl7xE9G+7KRK3GQ9sVxSc7tFD/ng03zHcaY5tnghBb
qviRU/AaXW6LWQ2TrkonVKva2UYzA7XG33ZYFQ8NUN5jpy/Fd/Rt0PQSXn2vLWl3SGtvfMkVWjOH
PJrrPbOQjWMBZgC+NuEFiiJXWB/hzqnoJt1PwlJ8WZrRlk9iOrxJETaWEstRtFPbuapKUN36PxAz
oSjM5sslaMq6qUYv1f1+6kxfLPbkAxjXznMB1PIwKD1V5rRu4GgShLTU9xJ4tbcP58akSTmIgonO
sX5eG6VnSEu3Q9TofsGq3NVGNDNkl6veCUlq8SyKGVrN7SGvnxeg8ZixcOzoTgKNuJx1hf8KzeXa
8Ku0Wh5HsykO+F/kcEbFXuX3enYA4yk1Mwheb1duCHqsCzIbGp15OpJXqeUcOCL9mbppctK19G8F
sLhQod9z12H6aRKjrq55WxlVI+EfH9go6grTEJ9rN68+zxoF779fRBmb/i84Fm/Cy0WcB72NqtrW
fUx0vOwwVYn4KURpOwFtKkiMt0e73qgkiQibIKHBc0FHezWaMyfkFbFB0JhRQa/S/KctPCwcslRT
z0sSe92xzxQ4wlpWVz/1fFT2Hq3rUEvyE1FMp4GA/ec6f/Ja0xGROQL3rVv1zZIvxgubRuxMdGvD
SDNAYMcQOCxd/v0fKc1o4WZa55CO0qlCl8qeQ+OYGfCXS6pOnxaPS/f2yl7BlOSekYIKhuxTwoFZ
jai2DXpZSQF7qPbcKtAmXZx60WFJhfj7O+ALUEZzOyv8phiaLyGNDtKOMvwW5Y3+7vZv2TqYMKQR
SaFXRzq32r7d3A/NNEI67e0YK8aqiO+S3lbP0nJhZ503htLQbKIgAAmUBV+lctNsGIoDJcUPUy1/
a6buC5l4+NhF08fbc3r1H7l8islzZO2TvBGa6Vr8Azc3zJXS1vSdqS0/UGqrP4bEPzURwZwgXwQU
+h3gBHM+ZU3UTYcpaR3syTtoS4fY7rBoip1SnCLRVPbBsuH2+VoDS//vz7M0ViVKpCCu01y83Hiu
rqhdPoBmp7Ha4EcORCFAe6IYUY7Qq+POosi3db0o7Dm6GFTDJfTycrTUQhOl74ThFziSGOhA1JpY
MHjSlviDm80mnIk0ar9NuUcPAA2f8d/CpSG5mPz/fNUcq2jvGMgPvv5FbASk/IC8UzJa/SL6V61a
tKmKY16cnxBQMH4JTDYCrJGUf3q4lx0EiwJbCNAQCV4XpRrMS9/tLIx8ela/AkA/VzfhOpCHtWxL
XC5SgzLCl2McICJOpJH3yBOlzSHylCQm7Bjyb3Rli50O3tYulZEQqD0AolBXV5FAgrKnEjqF6odl
Pj6oZp++yVO1/WT10fxAFRQvrWKq/LhZCAFzJdK/D6pa3eVTMpzLtstfQPpU38dKzR+sykr/vb1f
Nu5edPHZnZQ7SAvXAEbXRAC1qDLVt2tMpAxkyNEgae14R9/1GkshVT9BqZDrQsDk5F1uy9kNq2aO
cBarG91GxW8EKdH2sDoO0VQ38OfN6WNN5qZLfQn1bbpA6UMCNtoJTTceARpSuIBJLVJZD778GaNt
Do6TtCrBWBF/1LOk+WLqSfIZsQb7zQRedWfzb+063huEn3h2eGZXr6sm/ZRrF+sRC7L029J1opMY
8+JB98b6vjdacFv0Oe9vf9PNLQeDjUMHVhPlIPmr/nzqmE29kDH5Nk/eD9kHe6jHfP4IFLs8l+6S
J0gVhOFv257brwV9ARNQvzRvIT9Xn81osudDH6kFKAG3fz8WFQZLt3/i1ncAwQZHhN49GAW5Lf/4
hdVCu4m3A5MjRY0CMdfeOxhyaO4hMNG8d8yl3dnnWwOy+eh8gRDnblylJEnmiREnU80f9CrCT7aZ
k/cZjD0DyUo7aXx9GNCguT3JrbMFAlFSRWzyjtfm3R+TVDpHrc1m1nx1NpcXrOY+45k5frs9yMZz
Swj8/4OsrpesjN16ou/lzy0UqiOEtgUtPS8qC5Qx++m/LCMAWaze6LRSbbz8buHS8uqXmFOhPGsU
J5JAMZ7Y/zOahA3ttS7e092/LjHIOg60NdgDcLXWZCJlMTWlrBOi4UQv7muBp+KUdVYg8OK5x9zo
FyWP+qEE33339wsLXwP6EgUOMBFy4f/4el6fLpnTIdQCIhgCqIETap+1wzMEum5no2zOkXPAsyTN
JNc6mykgCcXm5vc7L5rab1qhhePjlGIoTWO5NNDBQkYqiAwMqXxdm6K/dZMmUCVegL0AxAyY97oK
mVZJPsYuyaqO2lUQzei/tOpSvmuQdTjdXtXrpihjwUjBwg1ZL3zQVzdiTa+swqJJ9xfbnqY39pCO
01sU28bIRwWGRcajHDBzqWat8pRNJtrnbVeSxOazroDwN5SfoTlr/dnpY/E5VltzT29x66pAEJiO
Lf10MvfVVQGIKcE8OcTjKYJOVmsJXiFL3D1iWPQLutuyEyBsPRGS2oW8iCrjo9WR6gWQE2uihIXo
NTzHwvg84OJ2F4o8P7tj4xyhgPc7e3srNaFGSNuDD0Ge6a3mWDpWYgwaV1O5tKL84mZT/GC2XjOd
AKbW4D5TlNPnYVHEQSSlYjyMXTaWByUGpnggU46r/7AvSEQBWZLRk/2u2V8AD7SK3af6sTJVylmN
LK0PgDc32VcAzY4XtI3T5ae+NpbxHEcJBDii+pTlGXLza6oV+kBuDj76oE54/AB716K9zbtxoXMP
8IrgzwLdZ81b7XWlIFvuVMp4DW4RSahjjO3Owe0jIi+WVaTKfx2JUVQNcHdfO9vSVhUDNu4YeZJM
3E/VYn0uhHivpo1y/tuRuFjZAbL7jwXU+hX2vLBt+6i20Q0Yi3MSuUgQUSj/kTZD+XJ7qOtdzlD0
pPiMcsT1WxgDYDA6o7P9wuHBdxNFDdhMWDEo0A9mRRuDyZqnnZXcHBRkoOzzAaBbqyg0i+lAksRl
jmepp4BhU4inBuAGHgrWj0lhTvdeo+7Jkl7fHwQu1DFAkvFKcsVdPhw59jSG3jh42yXwT3mDEYOa
VOuM0lhxdioc8W4v7UZsDRGVTr8ECGqys3M5IJo4o8io7/jtPC+f4qKmyQ7YK3+Bb9ydQBCHTxrK
fqe01Y2ncHLmj1017z2XV9wViR2kHi4teWQRcJ3nxHhHjmjR2URYteZkKPhIPZwonQZECWB2NwdN
742HSDjT976K9bf5IjWDrBAe0UFP7ea3Wtnud6tM6/7JKsbmC8oJCGrG1jRXh25Qpl9N4zZe4OWm
+5CYVms8QDFRPt1eTblYl6ePaVAxZTkBzV51orV4NnsDRR/f0ZpRPduFlrj4/+kVNfkYvz2Q3tMU
CK6w7JQJI6n8ihqFeX/7V1zfNJQL6D1S2kAYGdGWy0/a6nanhgYcQT1tIU5aafK+Q+5jJ+64vmlk
PgynXYLnKE+sRlmwmKyVxTV9dRq16kMz1LlyNKV5c72QRu88OpujUQUj65KqMNZqm+JeKrLI9kzf
w6u0faBzNKZPi44Om+/YHXqEt5dwaziKUIgdINcq5awulxClMUnqwjlk6RP3u+2m5UmEcfK10nc9
JDa+Fsrd0oUZqjb36Krk1eMkJw0tHJLoNv5HQyDscx0lO3HCxrUi5cEJutkY9NlX1wrgYxdUJYMs
aq0YuC9UWUBRL4bgM7WLfV+gJvH99hJu3SwXY8rA9c8YWAcI4g6lgyMHHCpQDfEJcaIp6CHbf6Cy
Gb0ss+amOE6O0zmdYvXN0E3jl9u/YuNDXvyI1b6xwnYxh5kTOSNKecpwmcVavW6R7Yv2pNi3hkLw
nv4pcAYy09VQYAe7gpqi68NfaXWUZ5bwQVkaLihlWvZqA/I/trppwD8DvyPikTnianFrmoa1l9fg
JpQhN851nBvvTKtbjLOnFU129BIdBVm7z5bxTrdHCLXAasPir1s2VOY0YMjkxeApzNW2UsPIbOlL
s3ezzv4F0bP4QdI+DYfU0Me9jHhrD3NASL/B7FIXWQ020LYvoVIwWI7w4LAY5bM2EvXGmdr5ujuL
Hb7s1vfEYY+xSEt5llZLbEZJkg5a6gBNcRTtiKqBOx60RE1CIIBD9eP2Rn0tYq2/qEOXkQIX+Sro
kcvjglga4HzBESVd53/NcRS93/SJAKOV5/pLsiSzeeC+wmoHNk15HlqD0ksJADPvh/i9Eo7D8fZv
2loBHB+JIyEuwPOSX+SPE7ygwhbF6PxC4jHFpyJqB7+mmQ4t29LOt4faugWRI2Kp2c2mt6ZLuYjz
Jzk1UD9Jx/Z7SlX9oUZBLd651+UirhaZsr9sr5JFgqtdLXLozPhWliBjYsvCcxvLZPUXir6IWfaK
YRxapVC/p/h977yVG6cVAB6wBVI0WVNbPSdmZcwFYYDrj7XplohGxE0QE1eaAW54S3SYZxsXGV2t
o499O+WYeI+9o+38iK0gi+vCg7EHF1sSsS8/Z7NMlUB2y/PrMHUQ5x4UbTm2DrDhQy0W5UOsFEXi
T7YTYdsMMiVC5t5axqOV9MlHdVyWf+c8r76BsWUBha3hBW0Kx4kOOPIane+qHQQzZ07re6WJR2Ar
Ro0db9oC8fz7o2kRsEoJHmmFue6KKElidEMjlX8mwzvS/sfrIVeXX3baaDvF5+szgHcIIwHZoMVJ
PHW5aN1oTNUQ9vGRzkD/6CSo0CDdmvOUxOXO5ry+4BjK5WaDLO9AUFxtTq13snqOWpCDg2jOmS3F
ml2jPGcz7sUgNfZAMNdnjiqqDLaplgILXQNwFHIq/JFSxS891BojzOoPrkj3QE7XCyi9NqWBLWki
Mh7yV/xxiTRLUuZdD0lEQdWVUnHGi0+J6tmoe++vtwVDUQWAhy9TqDVAzZsGFxu0icZoBaKlrYUA
xCIVSlyjCm7fV5uzkgOxfGA11vD8cDAwEPdmaE6hHQZ5UTU+YnnqSa+RNrs91PW2QNHuNe+F9UQf
xLhcwFRAq0zjTPF1PUdRL/Ws+ZQo4QxiyXlbqObv28NdyWKTdqoAhQkWqa9DLVpdEypCqqiXAfNb
Mq6TA20VlJL7ED9WPAQQqETjXe1lWzCG/gt5rfXEoe8t9ZuLEDTuJo4x9weva60G8lMqxucRz2v9
jA4abjiHpWqwnNn5ydddQroAJF405mWvcF2gDwkkBQ0RxZ/Cyn6x22l6yapkOjQCQ0J+2nCMPKe6
s1PjQUeM9SlKEEy+/Ruur3hJEUCDiPeLNHaNKItnazSpLqF6OtoYU1YSoR43epC2RUUZrNbvHa7d
EzK/6WPeQaa6PfxG24bxKS0xf+IjkMmXu8SJMbMHBopIf+ZKCBjsHD9FFv+XbihYPqAZ3R2KKK2+
xbPWfojNJQko6w6/8BRoQbkb4myhSRtU+TCEp9TDSO/2D7x+efl9gG1QkCNvvOpkvpbkUtVR6OF5
7snMwoy8QIsxB4rFGbGJ+ah1RbszqAzRLp97emcaksR8Fo7QumOXJ12LWTgS7WRZ1pewrirep3Y4
6rXTH2fVXu5Fksx+qgzxDuB+636Q2hWoK9KoImS9/BwNZGDwmjlysZqGskGqO0evCN0Hwyr3iicb
Q8nGNIEqulty910OpcR6Us4mKwvJmVjNGTOgWlM1Tsexaou9fbZx1BiMCA0WJp423mqf4dCc8A+P
RqQ7s/stqav+SJtSHFUxq+kp1/PoN6o5XhiMJtpUMMIt7xBP5Z5k09aspRAhbAZmz21/OWtPWzKc
zeCZYkOXRL6nTRpukHHovOlcqzjf3rxbg7F5aSUhYkOWvhqs6hwtFKKIjl4uHKz8VHxyDgP+qqDx
ELbeQz1sDSevMs6yxKeuWypDpatN1cLWaLwRKIySV18LFUguIhX9l7+fGXcGwT1lN2KcVZJDCVdE
HsAXXzHJWXPTKe7SLsGCY0L1/T8MRftPal1JhLF++cXCbqxRuDJCP5pSD6uJxYj8Lh2Kf5XU3nsz
t1aQ/gte9QgdsYjy7/8IOiC19wWmsKFvmtEgjiWE8vaMrDK2iIVb9H+fKFGpBcmMQBsgNPbJ5XCZ
0fDBRiX0dYzTnmJ7zPwqx/OAyNiIdpZx633WAaJKvB4lKlhDl4MlOqI8oktCPzWpZLzhPew/h5at
vBi1Vv5ewqzpUOxpzGdSVYdKORqzGLhpbo2izTL9I9BLD7kBowkDB4IJTGJsI3srML74dfuDb/5S
yU12Edri1jdXxwY7tTlGgUQem6JGxyB34WIrYd2f0sYxPxDBCe0QLXH9tm7UeD7OqDCeFKENhyTs
xLOVoGyZYPrMDY1t4Qnvx+XOoYyxByjYeLs51vwBNofsz5qwFHWonJWzRTAXOcqp8zLnEf6Dh1jG
aJwof5pHtATxd26GzjrkHaSR2wu1EeHBv0V4jQPPSq1pAFFSjJ6ZAugru0IErVAGkO88i+E0PUMb
+Vs9LgI80Kg8S3D94Bau84zWmqnbelydWBQ/6GhF+ZiCEyJ1+XjWpr8XBZHDyYHwBWDc9SNcLKre
jSrOg2nfJ0FL/ewE5yG+9yYMUxojq0usVyzxcRny+kvkeOV93A32fTsszk5+II/hKhwAVIkoMOVx
EH9XuGq0AwT604pvDPryIP1uUag1u7vbX3NjN5Hkc28TOnNQ1xoFxD6KF4V6fBTYJt5lSxy9U9LR
Q4qyqP0CoGDQ86MPc49iWKKJvzWK4esiw0nEI98qWuSr66E0FOEaM6AbDAe1oED8H0tpDUW5NjaP
VmOpBxfJkZ2wYOO+hbtFv/sVpsa0L++kXpukqg+pa6OFzgl0aHbEn845heP+/bcRgSBGQOUTjCKn
ZV0qarnEPU5ifNSWdkl8sB/2Z7MZp4fWVOOT7mXTozklywGZYsoCYwatoY+SPb2HjRmT8dukzi6B
JSXQyxknndeg2GdHx2QZtXNfEVBSOMl/CgK1vRtfZnirfWtKVQ0gLPT61bWadYIFlENHP4YTl1f3
NX3kj62t9OcyyfK7oeiar3nWe/JhLbEmh8B7b7Y1TJHcCn+IBkr01EM32Ul4Ni4tuCwS5yB/EsW0
ywVoATmYRgqAQvGS30YHusSIYvdkF0N6rrxu2rkjt9ab/IbMlJIsrJBVQL00JgjIWscAYipp/Y5Y
IXE/N5BgYlqj/2FulDxBXlH3pTmzGoyaaod4vGCwqlPJXCfv0ctT974q4df6rdEvOwNupW9UR0CY
W/S4uJtW2wlYjVJYKHocRyPWzkNvOGcHVusxtMIzJidvwcDa0lQov48IQA41Rp9vu3bQjh2ybA+p
gVblENWI943mt9vX2dbCk8dAWqKnSUi6esRTjEtnNzOSY6VWbpAu9pcWTbb/4ey8duNGsjD8RASY
wy3J7pZkyXE8DjfETmLOxfj0+5Wu3GyiCRm7i1nAGFdXscIJfwj7IYoPPrGc43abo1dMtIbTFQB2
eQx+CdqoKqqrY3GJUJP+YCei/EtgrEtBoRbPXqXZnywHtr/nKMXHN0+RBgYVMGg+fPXtWY4U24yi
qIpDpUIWb55XlPr7FNa9Mf5GpAiKHpAKzVlJjt6sJrAjbxBNG4f1WK0XC3P2d3YCcSnvqyPxgJ3X
jvqUwdF8bfttq/dLhBp/KWflxlr0YiSx8VLXa/L21Ai9bimZSPkFYOxmQrCDkqK1ljis0jHG/KYb
vPaUTdjP96l61CXYuXM4lnx+VpAuwTb0NUYBSiclcqFybT175ciLtlRz6qetN3ZhpJjiYPfvjUjM
IA1iJXN+SxnOq7nUK4Nrfmnr6OI0axtCZ/wvsY34HbihI9rH3nAkfahqSKcZ3IKvj0AXq+vYOlYc
9m2rhKLVzBP3kPCTNXG/5r2b/sbXk1kEqgfQoSA9XI+3IuYT9bUZh/ZElJtHVGDsBcd6rIV+I6kF
hYnpqUogSMq+2ShVi4fhaEpboLZZwzSqu8ApU+tTxOP09miEPfJqZcuVBaX3elbOKqBcVUaBfLG+
+nE0KA9qjP9DgnXP2+s8lJcYTLrIgLXYDNWmqedUq1mEy9T2Hwy9tJ8wfJ+es1WZDt6InYuYtoBN
UgsdgLdp80SUrVuCrU/zUE8adANygQST2XZV6+fjOB8sofzdm7tYMi6kPS78gxukpTEO7urQGAtz
S23/BNXSvuvjQ30T+Y7ejIJ+FVVthFVueHiAmmhIpV0e9hA8L0vmYpfRImc1rS6GfLDKfafTUGLN
5/JL0jlvNUgjVIb8Jylscu9rW1+2ls/ZeNmUh4udTBdQq5+GKC3/QABUPNZzFh3slVsVT9QHqKqb
DsOR8G0B0DO9iMLQ2izMy47gwhaRSW3YjqZwjrzyRVBPfFBE5ZwGM20/gCGsvvQA8J7jyjTToC5b
43+mNaV/33/9dj411Tx8nQBKUNDbvn5apXudUdZZuKajCiZRgV6S5EdUlp3HnW1EdxsYPSIT25Zd
tBBEDViW8KkX4KFA97Hd00lK0LdYc/syT479zp6IaNzZaY8KwTtnhzoalwGpEdXgbWgBI2QBIpEX
YVEs2b+Vo8TP8dTaT6lbHRTU9uZJyxzUFYUEJEk215w+OGPFhwaBUXX2E3lJ/kgsoJ6o2RunCb3+
58gS2YUgwHy4/x133g7eX/o2GuUWAGhyDX4Jn4Y+URsrY470MdP/hGX1p2kxRjyGrbZ/GMrpCAG2
N1UqzpR3mAFkevnnvwwoktWGdwTCOR/U8Uzfd/T7LIUelxQ4Kmat+yka18bX0br+9BtThaOmEZUC
Z9pi3kl2UpR4WGQTkQgfGevpa+8uPxd1ni9u5TmP94fb2z2UDegCk1tLLsFmoguQHzObkQcYrer7
3FlxQLkZa6xE6P/dH2rvI0q3bkINGeFsVUSbCrnAalWLUJ8qG45Zpf2vEkX5cdTooBp24R2gtG4P
P1U2yjMQqyjo84BdTy3t1q4fcwXr1XTNA5x16vf9uB6pe94u4PUomzADJ7u8qgvUCDq90L6OVUVt
TavEx3miZfDWBeSKAeXGi8KHIl2+npCmdEufFKuEjSbOF5RafyprbT94oNbfFdV4hNe9fcFkt57G
C9kbIOFt6dCcLK3N1bgKXWmUUZOk9n4OSe29Oq8dyi/4FvvWJHO3GTtanrM87Q7igtstw0/wqA3Q
xwdY+YrD++UYNhGWPyqCQCEIN7cP9cps/rDmfniKDE+5FCjUvFmgEYscKZohey9QPrZR6liZ9Flc
RlTppp3yJtUuq5t4NKDMIymEvZ3DYJiz0vgGgiEn/8vkerPpqO+0VYj4jKDPTL/iBeZdN/hFZHkH
WI+9w4DagUxm8NMicboeDCSYcGNvQhDRhPBKP6jysX1Oj8IA+QRcRz1yRjKO4/aibbc5DTlSimj3
oPaVtr1Jbcoe/cIebdrTqx5mxuydl0UvTo0uloubRHT7Iz369/4xub27eQXo4wFgoFB5o7ukOnni
1q5ehmM9er4xkUlVQEEeMaXPgsicl0c2/RKqSzkeFGH3tqtUxCa4IukAwnO9yPjGr07UcBeI3F3e
W9nyX2HpY+kjM2oHGJ9Mp/szlSnTdrXRQZASOzz+gOuux8sKMMqxyniqs/4zaas5+HU1Vc9zIpwA
IebGHxKRHFBF95ZXYlBeze6gLW8GrREnaQuRVqFn0hXqI8IpJBEQXCmt/GUYtPySp176p6YM8dvr
vw6iAVJnGFUoWY69nm+VNoIWEcKwSjMkgaFU/fslwRtIoBQVFpVVB7adLQdp8g4niMeYTjvdELYU
9dDrUZXKbezRQyST4iyKSZWnFGaQFrbxkysiFqcYAEn1qKAcKvzOibASwpG3A488SrHVftKPwE1y
G20+O3AQjNIkQxnA33YZCAKHTEXLb7U6zW9zZ31CVh/tKl1E/93fYbuT90x6fwg1wLzZQritJu4t
E1+TsMjtKWyyMm/8BOGCxieS5UG10vG5npL1G4hzojASxvHTYsXDpTUzLzj4MTu3i+zt8PJ5dB/w
HL3+EksuSspoaFmXToKAoljLH6P8FbMWpQ8uhvZE3W75aKFAEtaenp872zxilexcpDLDAZ5MkUvG
Tde/QRMRkuUKvwG0wIQhwogbc18/vH2m+Ccx0KuHK9J116NwW5ZKlJPmxwR/6kubWNOL6S4eugVd
zjoTJye1bxGIds+KnSZ/RkXWTUivmOSZ93/LThhAq1n6ebDwcCE2iz5nyoJRdJyHq9Y3T8Okuw+5
Vk5PVQ1ETDEi46kWYxGg9DB8neEqH1w3t5sdZCINYRoihACUc65XYklNrW1G5KzWpQQLjSVgMBtK
4o+D0oX3Z3p7nb6SSui84BCF8pz8818f5GJo5hSH2wAknweTV2v+HJt8CaN2Lh8VXFu+mbOtFm/f
1dRzUMCACE3Kzv+9HlbUnTZj2uDhlyL0hx5uT5hDSH+BvDWFeKtyta22/gV+xcMyufU7be7Lg99w
841ZWFu21Xg5AYO8inv9MnOl6PtCGNoULFoKrCxPAYWiB1AX8KVGxfE1d7U+J/WSCgr13VydKL8W
j29cfX4DbWpal6QhJLSbDz0pwCt0sD1IEFjxU76I+uKYbXZKMsX5NA2F53vLoZnqzYv9Oih9WcQP
pMzgJv3ptV7EY9MgZKjUDVonyfAQNeZw6pfymxJH4+X+HG/LJHI8qbQDrRBUxTaEh6E9Gkg7Twhr
lt6fdWE3T52X9E/Nui6hgRrUg/Ds6YmAwfnYDVn0CR9U62EQ3vBcz6rxs43FYh18/JsHXdYTAdbR
opdxyxYUyXWSo7bYSdNyxT1XdaP7SVyJwOyK2be8fApyB1EyfcSG9f5y3JxtOTLyD6/1GYL1zc63
cP30BhACgSi8+NR2bRdCn8+CxemOMIy7k5QFWunJI8e8PmQlHWITc70xcOxOeY/8oupD5tUeujJr
zpPnKedObztfpdt7EBPvjsyQMp8nyt8Kz3j2WilewyRda4S2182t9lKBGvtr0df6Umtu9wkTyy7C
Z101DqL+vQWW3xaMAv1c3pLrWet9Izq7Zmzil7EL6tQw/h6WjO51bXr5Uafv5v4kKeWBwCkM0g7g
xM0JRlphrvoZJoVbNuVlHROAmCnGul+mqZ8utVG2n5xlwCTz/i7aHZbYhMyDNv2NnCYa8obXzfkI
hbZcL5Ex2Q96NWPmmq3pyXs1ainT7mDr7nxVhB3RAQaNAAxre2OCvyaRtBEx7PMuw265G0Jc5A2/
hZYFq2CM/jGcKX4Uazae709355tCI0HP9lWpBV749TelRa6NMAjQsa3U6hHGf/7BNabiX63R9IOt
u3M7UsvlPYS9IjtEm0OTL60hiHbHgBAQbZoR2yVsNpr+uRgM86Wq4+7r/bntfUrkcin8Et9KYOv1
3HQ9Rg+nb0fcMBPzFGdL8VgYHnoaatWd0i5CMXBOq7cyvdi2r2gHSmDcENs7mfvY1YDxjyCxkvkc
ITP3NDV9/A7Gd/Ib345OLCwdNGZp3mwqOCrLaXMQx6BDBvWSZp364k5dGaTuEP24v5Sva3WVJchp
QSezqdTSKt1WpUVvYe7gxGOgZNrwYVDyDNQsb4oVQGr1Eh9hxbQ7L6Y22H6reNEPLx7zz4XpRZOf
xdkAA63NoaFEhr6EiGwWHw1FV6ygmtTEeRJF73ihUkTmd4+Q/CWrivhni+Y/DoCCLoO/UAZ+M5iM
eixBKCcOvicP1eY60/K+UZPR4yodMvN5MER/6b0xP/Wa178DFn7UtX+1qNisoZRUlptCnvQt1tLW
lng1WkLODjSFizUI3vH/UjQrLD8roil+WsWU/3BYyfVhrMqy/JS1SzGFFE8R1RycKP3ojlHp+ZZe
Ie1BCVYs3+ZintGxsJAy9tdhHb8UozYdRM07JxccieRQcn65iTcrRRu2sJNImQMSNjjnONHF/3SD
1eJMmXpJ7KPlkToHicJNZsTXYV9ToydXJGaXv+mXIFLDb6ybeg3LtGZpPsWe95fQa/1gW+8NgpUr
FXmpIECt5XqQsl9TTfQ6IUNSDH5SmTZkmCo/3T88O/cQVU/wbSAZADVtgWZr07ipKhRiUW1cH/ik
46O5CqkeEC8Pa4mGeZ543sGTsnOxGzRwKAdKt17SgeupZeYivHIlDsu7rvpvXNZkPUeKY9BvQAHu
IOjbmyEgOrRt2CdEv5sqjjquvZHFRPxNk2KbVi5m80kgPPetQ/oR3YusO7tdbH+6v647ryb1ZDDt
NJRRDN2ivbJ+0qYaOkkw16oQQVzZ6adsQf5xxJwXibPCyp9VM09fCjEpB990b3lB8QFfhNBLhW+z
PUHrpVrlcXnIruBp6BY1vtDz6FdJCFSmg0dlb5+yQSXLHhz/DT2jUr0ZzFIyB05V2T/45rruq5l9
VHHcm5R0noUZA7wXdvb1nlk9r+0s+vEBbngLZstN/26cG+MJsQ0kHe9/vL2xpOy7Q4+X2ua2ST/z
OqvLAMx5oMYVWslMuNNravec5V3/G2dBqsvzcBHrOFvpjgrJSHCNGBB0GurhEdsjWOj0Pi2qlh2c
hJ0vRTrGpU33VmIvN8dumNYJHVJOgqEiQN43ZvQur7rmYD/sXMgUEHEEgU8nYXfyV/xyORpmJYxy
mdh9bUInY2o0h+6hJUrfGpO6fVoK2z4I/m9rdzj1gQcmQkXBkFr45hGgdNLyJLkjOmtNqpw43eq/
UKbMF3Sclv/w8gNfoWV9A8rCm0s1zNO4vKit0uuw4WrEpt68f2T2C9FE3qwEltdLkJQxQKsq4+qm
jOJn8+KADRjqy4QeysHUd7YqyC1ePpIuCuNbUnI2zXpGnWPE0re2L1Yv7K9DmxlQ5fLiYKidK82i
SmfS2eSwA7m4npVN2W3oBiyJgPCbZ28o/xGaNb1XHH3+YK25+uC2+BagsWt8fPNy0qGWgiFYCko5
j+uBU8EyRgZztKwleR8XjUE4kU5N4aulsRyIbOwtKPmMVJTn0UCZ8HqwwYGWPCxILVROn3/NM8jP
qmJYz8B0s8f789o5KVLXjqCVsgz4tM1QZmvZjYohARxNZXq/9Jp+fkWP9uzw0OimI1zazkvIeI5s
WCEMCxr0emq5p/deo1lo3FbDeI6pkPnK2H61tcR4cApvfqzUQ98tefI2cSXXGt+OcAnTxC3w1FZU
BEzTcQgWy8xLP6ZH2Pvm4tnvYzQ9Gr82xvJbwb9r+3HT1n/obl4f+TbufFKqbUBHOCmQOh25sX+5
kQYv0qDusc6xlZd/J6aSf15Ub3mxXZEeBe57a0zRix4nvVXknzZrbHeWm8ZmQl6HgfnjYMzWCYrU
+JLhyh1KsTkA3cWRXvjeIv866GYjCS3T1tgmAWrsCsew1VkeizWGZZzkDq7lWfpOsat/SpJfqfb2
Gy8YjVD6rXSuEaa5SWVz1eoTOTriPmZYT1pzhm6v4BRb9ef7J2bvS8L6oCtB1szTsvmSnRnH1JJY
3TkZlwetIu8qYKGEIrO1g6FeCTTbnSvVtOhZwxG4CTjw/Kk6gfpg4Ix2f1q7Jnu3Knr2rtOS/Gft
oF3ge1nbfm4HPbCy4WFoSrv1S7NL4TAU1kUG70TQq/0PTghrRs49WP9LBjRV76+J/Ljb3wkVTzKO
JJ/T3rx97rzqNjButO+WSvnHmZNZ93EFbj/3DfRvtEe0L/cH3PkIsCW4svgQLM02jAAzXok84zjB
TMOq0i36l5Ka8tnp4vXbbwwFt0lCk2jJbA0MjIl6XzeqA4rVnfLZqHJwUPlScm+1o3GQSO48bzwu
IPdZRQKkbcpNu6AtK2sZgtZFf1oxaDj2nPM/hipTUMSsmocGMKXfzRj03Z/lTlzGyERlUoWH+uUm
LtOXnoK3NQ9BYdjKA/anduBBIDjYJ7dSToAiqClIuIcnWb/y6vrlGmwbMo3VZEMrpV4+2V3+0XHa
6TS5sXIyYyX6PI1e5s8qfKe4MZF6dKoj76bdrSM9qqS6pqygXv8EbzHMnoXgNVA5tWbsmqHikuKC
G1zC+4u6O5Ss8SOpAYF7a4XVxyo0qcxll3qL+4CbQI6GZ66duVXeDE6QC0ubHhaRFNDeImlcNS6S
laZg4DVOdEpHykUi0eNLnIghEOTPSIvXR1SaW17m66gAoxE3lA6Tm12zJrZaJpUxBCNa6ue1dPIT
soPrexc1ugeax85ybmqzPeduZmCvWBc1YNxofI7UYjobejZdRmVCmc+Jh+RUgOMIK9AFR8KyO++h
DMxlx4l/cLCuv3jbuXEWFxqnqo/HD0O6ZDwTtfcELzD7ghCjF9p0Gh/uf/ud95AuHwkVERznaYsW
MdFJAErFNuuGeXyEb9L9yLN1eVHXNbuMQ5lbvh4N0XPWISOgJIN+5CO+N2tOmUStG9Q5t+/UnAnK
OglRj6HM7qXo3fldF5PjxWY6hK2C18aqK8UBJmfvGpH7AKUCalLsxeulToXe6zXl+WC0avclxq/E
H+LpyC1k71zRc6daJG8S6pPXo8ym3iAczmVltm1/0pqq+rst+3+jrBUHieStmJZEcZFt0PGQCi1b
AMIQsWcg5g1B00euj7ik8qGpxHfbFtV7XYkrepemHqqxsqD1WoHZV+seV/jWfK7yMvlxf0/tzlti
BGWhjP7LJvSoxykZc10+D1YkzoZQ/kJ1dvyDBkh90IvY2Tw8QRZKG1RaASFvjkzV5zqxeSSC3KvV
2O+rQXms9Kw3fTTM1w9pVxufMLk4ApPtTFCi6KkB4nGDGM5mgmvmDWO9tkMwU577qUWt68+WsD/M
5XzIft+bIpryIFapNyNasIlZEmT9I+5hMp9BNc9Nk8xfETOhMKFP9iBJrk7otFUf+ZPoBcZXKB+e
89RpH8GfVxfPrJfZd6ssM0+jOXiPXkoHKoyVWjlNVjv/xpYHXgdtTmLrydzlbH55OJtC65p08jBD
TijCFl6ShkUWZc/22B1xo/Y+gsl9QZXrtUkv//yXoWZlqQelbViYFtJcOjfRX8nQpO9sp3YOttnO
dSFzXBkRsKlv5Le6NFXKmOHomrBiXm+XJy0S+h/3j81OdArUQSoMA2YHvif//JcJtcuEM+aAkbRQ
9QWx36n0ngtg8z+aWbjvMyXv/rs/4N4KknxJhhlBE8zi6wHNxeqmpTY4PejCPZim+ENTFLxu0v5I
im13alQI4fNg70yRZTNSUjRtOzES+moEh5DXgjSO0Csq1PlxyKrk4FXbq3LJ6FDGwVQMcHa4HnBJ
zFh3WtaSDksE4FFNvs0oWD4Z5ohzQwe05oSzg/pdHSzjOR8i5b3C6/sw5u2gvr3CRexPsCrpRaRj
m8/at1M34umItuHUtR+KqDTCFif7xLeH7MjPeO+LumCzic3hZCDIfz1tQPMGKS3r3JRxUgZoD1hP
fY1wom8o+fz5/vbZu5moEVCzB7QC3n1T5JqVrlBWmldBjRDUjzQf8u8toJRPNZwtEU72ulS+Thfu
4HXZO4yehgK8LBvAwNx8WtPp+ZstUwTlHOEjK/LorAy1er4/uZ24SJqyAX1henQHNmfDSAfHTjtG
yTwxhdGUqT50PojIS2kFEEzz50gU6fNU404dWeNRHWZ/eBoTZO+0GbfRvxLPSoS0F3dBCTO6mq0G
0ttinIxViMfVEeuTsAxx8WZPoU9rRgfn5/bTAurk1BCoA7K7ETLpprnNhAmcINfW9cc8Fu4pQq0v
C+vZozJcRs6k+GPtqAdX4O3+Jdvhv5SDicrA817v38q167pKkinAZIcSzVKqH3u7+9BZHNX73/c1
IrquBdAw5FSSYIEkpNJ3PdSiFLOR9dRHsKztrNOEisVHLcVu1U+WLv+hdrZ+iXRH+TmvWfWBNqb+
5KVZ8k7WwL832qg8I33rfqnU6Ehqb2/xaT0gP0o6Jutj178MDEll5E40UCqJYPv0KoZLHXbPNQ5U
fYJBpGv5ab8eIb5utxyHmdKqhNpxg2wNaAXm1o6J51fgeXnZ+vXqLoDUe7v/AeZQswNkFrKLMTbj
z2RFK/OcGytmVPe/yu07wW9AbooCGbflTYNsLfvGgQ03Bkk9tpdeLcb3aSyaP3Ua13/Qp3mzjIcs
cvLvQc8DdwcF/3qpVyepdTelzDuVlJ0wOMrDpMPZDGSLfXCkdrY2MwLfAeqL3bZF6AyoJTtdwd9d
8BwHbTLG4FlcG6mm6oggszsU4mjw7sntqNBfz0rJRGW3JqUg1Uve1650VCo9rXpn68OhHeHuWFxT
4IHQIyZ0uR5LH50irhpSayolWvdutqbGe6hzTO1Vr1r+fPP2gJkrGaWAoOnXbk5GknipOnoM1rR4
IESJ+T4z1igNk8kpQ22Z8iMK8u1bg5oe5SyCTHw6eQyuZ8crkBqYEVPYBMDxHpYjCO+Gm+D+tHYO
vNzwUk+AribgjOtRzC5XLDGTTiyIAs9h4qJ74TdJmz8ss+P9kdqdfsqaqD5q9+/OzgbTQHxCzH5T
7I91e8HImosmUtwp8NI6vYDhUI9glnt7hCuWkh2XGnhH+Tt+CWzVAToOlWMKPEYHirYHxFsi+xGk
lN7C+0u5O5T829D0lPHfZqi8KaJsoisVGI0aB0RJ2lM5jn+bQ+Ue1EB3aoRo1dElIeHmpBGwX89K
QR9CFhG5LNy+DTqzr/+pq9UNi9bMH+tVsZ9NYX6Ox0n7K0vT9RvOSEdkvL0PSJDCmUD1gvt5M1tU
sS3hodQXJLCogthe1zNK3dnBmu48DLT46CA4aK/RmNoccRzRyrorShCcS7LyDEzR42gt5cmo3eFF
tF6PWZ+gDotq96U1vCOHob1PCnKU1jAYdMrbm3jPaDojsUaaNcOaZudZydsQXQBaq/YsTm/fPQA3
Ac3L2IMn6PqT9smsuGVVY0JdZVbQt0sWjhZ2f7PZvplSyN9O9EEfCBo699nm08WCznOrAvpDdb3/
Sx375quXZOVjAjTsYKfuLCC7A9Kbia0LdKXN9VIuwqyUtaHPRhYSmmXSnpTZmfxy6r23v9+orNkE
56iPcqdttsqkRiPyKFQT1ZUXINXFiL621L91qbfFQZNjInP/k+1UviTtB7USBNcANm7xDF1pFaMq
39Uqw9bML4u1tj4OyjRpp7qf279tYaYC8PhQWdD+MudTWzoa9Mo+cj7MObYhp9iutOF/Bz9r52gC
VoWB50lePM2K662UzVas2C63Q1HN7VmZ7Lw9D2LClY1Lo/nXtoCTBBAQE/3PPpnslxxLpiHIiqR6
b2Y4HDzPVuLQHCxK9Ysw5rw5CEd2DrWsmyAKT4+DeGRzqhDKmS01zaieAIYObQpEAbrw5slr8w9p
i8siz5T2MC7tQAHcMA8aLHtbUtdNLJuo/BpAbK9Xp3YsMnKbCTcJ3rPg0JV3aaz9pQ62dlDp3RvJ
kEgX4FZQCrzNOcu8IlZakjT2HnbxdU3ZE9RNEljrPB3ckzvPuEwWWVbJ3QUQcT0pg2grQeiJYDJp
l3dNFy+EsZ0L9CI14kurLzhvt1TR7+80+bdu8hjcd0weVx48coZNTORQVO0huI2okaVTMOlz8cO2
6uoA0LKzXRjFkZhALkYIGtdzw55Iy0YTQIuGQW5YrkJ/l/S58T8vy5yzIszkjGiVHaZerPu12puf
70/yFQO4naXmcbOAxpB1uM2GSUfPLCDVj4EYccB+0CMIOYGxRNEC0U5LoiBqIcacnKFRzFOU1GL2
cZ3o/81g9sK3HdSfbZW0lxoPovMYRcnjhPLr117JU/sU55PZn40p0RU/LZKe+tDENXpK695uzgvV
MHiEVjEVT46lVKfCiL36YH632SghhMS4y3ID5ZRtuSHH7UvYREbYmHl/ps148SJbNnBlOuopHp2p
EpOoZYGOVILE0uRVh17+9zK1P1UC/TtLfLq/5De7We4oVNVeef4EU5tXI7PGPKVlSCkpXqx3AjWo
3FdbV30XU3c6O8KFSk3Ad6SxIT/k1Yd+HZYWGNEMxfWtNGjj4ENW8HAE8eJ55OZefzZ7gK5rtDgA
QvP+4P24uR9eDw5gEsYCJrE9tCVlqwYtcwrWreNdmnacHopoKAPh6vNBmL83FHQ1KSDiEnNvwR8k
txnAdJoV0ro5FJbZkUwMC97T2hHqWt7e21UECkBfjwRQgkCvj+tQ6VafliN0LbeLaqhawvxfmWvR
N0iZfYhXJqqKWTa/H5bVPIg2dodG/VRCXIAibFvnhjXVmWpOfMDVTtC91U3fbbLx4s5T/DxL6eqy
7Qq/n5s3+xHxKSHY8z+qvsx7c0flSo/JSQ+COIM454tCX9EGt6dTVHRH0s57u1QHGQo/EwUhuOfX
65sbnZVZ3iJwvewLn0LiEs4eEpylZRXhOtr6QX9vdzxKujajEYRvO2pUIvnItAECVVXUU5mBbW9N
EyMcF6tNmnxHdP7d8cgIWUs4ItxH1/Mj4srmaU2lxXs+fRZD64WwIuvHzo4BmHTLkRPIbYeeb2c4
oHJA5pDPbBdUV+qWcnhJBCRQ1zirCqY050SB0xQYg2N9KDO7dEPDcwbeHU+JP9SqKaaPajKsrH+W
TJNf9Ubl+m4+uFggVFA1+UP9C/x7680ZifyxiN2/mvqSD29Wh9xz1tCpoG/Cc3/yZjd7H6VkzSS2
xff7t/BtlslYAIdI0FH3JtHcnOR4SqtybRQ6J4qqfOfMNt9zczUfnGHR/hJdBQNWKzu6XlwCn03F
Xf/V1G5wD+K1vf1AUs1uoPyCaM4m140WeAgZsumBWkRrmCfp8mIK3f6mRmn6vXHV4s/7094bD38W
0MnSQwgVrev9h3RjAZmto/w9GMOHOcoFWvfr2ON6E2V5KNLmCIZwE0axzlxYkAUNKq6UOq9HbOO8
0Zyu5cbsa+UPaJDapySJDqKovWmhbArGky8qm9bXg+DXsq6T04hg8hb7qW/LL1kPBM3KFRKAedQf
7q/i3oPz63Dy5/xSd9E08KSqW4sA5f4yTFLdCxJkXcO+z+zT/aF2Z0bBQ6KVDLqXm2jBHcrRKWlA
B4rbLc/UJNVPNeH494Z4rvaVhSvYf/uIVAOkAgUXInCZ68mpkWdH5PEicN12evBc0fvUKGy/ii37
pAMrPDgCt9Q5dgjiikR+YEbIcDdThM9mWbPBm5qMs5GcLNEbn3RqOvaZLnf3RZkakWGd1s7pCVPm
JT0R4cSOb3WV+Ipp3eL46E5oRZDQgLceuT5gzFe6PiZ+XTS24adqoX3Mkh4glFXo+WOG15vpj0aZ
/TOZeAj7I9KV+sF329si1Mm4w9Dzl2Ls16vY82Hs2mIVPWfFNppy7lkYuXrxaDcfJCp7W4SaLaUc
FZVFqhHXQzlu1TiVRUurmvPl1I2l9RcFsjyYbEtBBVg/ynD3piaJPXS2uUfIAK/HS9TVSLVoZTyd
4malDEYgkAm5mGZ0tBf3hkJ4BfAcCnhwnDdDaXFhUnSkxesUUYo+89Q+Z8sCEaav0oN8die8oqhA
LgmpGVDptpM+Woo9mksyBAMG5/9GqNnXfmMuY2CrSvsE9rI8TY1ah5M1tPHBkduZJjk7gHiDbgln
b3NHdr2bp3VTUTPQy8a3W0s85MAkfUeb8vP90707lEQJggunGbX1eHG0pTPaimAjTeP/RlEbZ70Z
RtpRU3Ywkvw2m1AZFjOuNXS+kMXclhebPIGOrfLAxpVSnzLJ/Det5sgUYG8+FvcGZVRes5s0g/vX
g5nNfISFdqmftN30vRX6NJJrNsVfb188njH6tqDOAEdtvtPi9aqFZdwQoHGXBsow9U8F/gjvEffW
vt4fSv5VN6sn2YncIfARtjTpGctEOysor2geNpG6XnsXYx2Hc55PVoD+tEZpenpzlVFKE1NiJB6h
IkEqdX2ykfDt1mZgULAt0fPAM4Dw7aSflwie6Qjw7CBx25skKRu5DHtf5jXX4+kJJBcHmalgsEV7
msxh+owbuPnAdnIqeFRd/Ziiv3uQSO3cl1KdmzuFB042J69HXWeztyjE8d60nXMqqsl99BCeweIZ
RT2AqOPp/qfc26J0TmhC8XxTFtzsmjxL4xpZ6T6oh7U65c6gPtTK9DdA7qOGws56wtim4YqLETXA
LeFddhlE7yg97xyo5iRq9G+5WSD+XqsqVAFH7RQsP4Vu/rw/w527U2rfSv4Qo9Nqu15RLtOo7WSM
N3fGHLqZYvnaXNQvdWmu0jzA8LPaSmjglO1B/nYr8YLaKWmpfIYo8dw4GnSY43jdgMGp3Yn6cw4F
uqXiME4fxEgFGhcUI3AytTxng6hDfe3Ep96bELtHP/rvZlG7U6xk9W/UWriS+FloAsjnZLMejTEb
g1WTMAN/mU6K1eqPsWFEfuWJ5dGOLfVyf/1vUVlyFTz+QxAFSWEbJRqdm1BzpjagKZTpg16pCZBy
vUzdB2Uc1s/aUvXmeci8+In6bK2Fk5KPWWA2S/ff6I7EDvd/0M6W5/dwqlGvlSGC/PNfA+Q2dWNd
5fck80D42FQWzq/6D0oVvxEfS80AWuTSXBbMwfVIBmhuai0ZBQNEK5LL2pJd+otjCCCdVpm8zzyj
OIK971wgdCUpGkCMJz7eNq8drbQaSHJ9AFG2PY8D3kOL1F4ueag+rwXCaPdXc3c83lDZiOHZ3pIe
Ed6048XV+8CZa/unEHMTCKXQaXjE9BTm8s1K/OwmKXJIORpxkBsUriuSdiiE1SPxYka+OfVqYFDr
uehC+Z2huMw9fFgkc2H7zCmrUyRWq/UwkwxaoFmbvsyL94/pTfHnty8i4TGC8Txy1LnlIv+yJfVo
LaYOe3REBuzkweoRbsSN+rti97hKCXKB+8PtnQAuQslJB5gJjuN6uBTdxqUnrwjm2Bp82DVeYNap
8O3psDy3E2jxqSTCgQAIOaDNERg6z4LPnFBQds0eu+dUe0DdvTu4afc2oQRbgugCPcULcz2hZk3x
xNPo+OmVbnxoFexLdABlvtPUqk9XtzqIx3fvNOJHsOBg/CU39XpAL7X6rHA5ZZBZKu4QioJpLbyT
0mlpuObTcF6Eq4RQ3iqpsWL7g172l7hzzINfsjdzSclCso2mMri96x8i3A62hM77rblVHrQr3uR6
43T+TFcqbFvUse9vnb3vif0FR4+FxvVs8z1TGr0iTfmebRFr5zx2rKDzPPvj/VH2NqiEo2EK+H/O
rmM5bl3bfhGqmAlOSXZStGTZsj1BORKMCAwA8fVv0W9iSV3qOvecqW02QYSNtVeAJwWKvpdvVeNu
4dOpnQqN/PMd4LBfklbqUYLlcWH8zlUHWzMUUaJb5OFrXilgRW3CEPVWAv/poka4/VdmtLgB3NED
fKrdddbCTAa1Q/Xx/Xc8O5JY9Ng6N9bW615sYluYC0/AafjS+8+DqCW4HNDBvP+U7Xu8KtVxFd4k
Prh/wGrjVT05LWA5JRIQDdQE5Ijef/21DgcJe0hjd6EZ4QgAw6ej1y9e4du5vlB8nf2QG9fu/x//
2ideS1MnfYaX7EOZoPNt4w8wb9AFZG718f03PfslE7RaUKrDqOqvgc8/e6gfcBL4BDNT4+5QCr/y
Dpij8KqkDYob5sIC3Ta9n6i7pMM5uwbxjqijtzjh19dW0tSzw/sjG5xUDQhqq1dG3IsLjgqvWBVk
+P/Dm25PA59w279f3UyaWG26LDxP9Ly7y3jPDuuyST9p39l2x8aIPDZunh6dT8WFo+MvheH1hEIh
B8ImAHvQoLYv/s8wJ9ME0gKtAC+i1bKejAoXH351rv0M5oMXnHADTWG4FhD+wTQzT3BOd+2uWziD
lQQygZJiapSXQegAMmTO2mwUubXWM/mo0oDs1mj0nmmzGI1c9iWMLozduQmZAIPceIswEX8t4iFr
EI4NAkYLuPfPO1TkPs+t52BsJuGL/5/VKihW/n3aq91yFY0/NME2J2G/tbdd66HNXPf1Ve3S6BIe
dW4a4voP5wlELCJa6tUhaMB7G00GtCGYlCtwC+uPHvxRC9qtYp+Nkl/YpM9tLfiiUMbgcMdh+Gom
VK5v+pWgaQuCNLkO4RHp5VGyrh7UnOsiCwUXPFPO/sw/N11Mf9o1gqb1/aVwbhOFxG5Dn0GZh8r+
5Wxsa85J0moAYx33rp3U8cck6S/pV98SEfAdcY3bCLwQY0Hz/vIxAb5ew0YK0YPgrj3UyD/9VWkD
F3yCmQ/b34Q99QNykuC93PVl7Xf8d8qoqtEsQtAlEMIKbRRjbX9LhpBNJfxzlzU3JHRzTnXvvslZ
Tn1Bw16meTMSBlexJLY8D4jfy7t6DHwoyTs1dKWhk/rPzBzMDfRQgXUAOoJP+quCMFWy1f2mjLRz
n9wvlElIdb12P03ehfP2zPrDsb7pxNC0heRp+6D/bB/KKeTtSKAqrYqjHIYW8RElFsuDBqzo9+fG
W4OCjemJ9E98M2Bib8TUcBNFIUNx889Y0wxFKiXUuw72KN/qJiAPaK42aV41sF89QS80xx8nKRLM
4bgyfV7HCUIN3Nr4txQgmM4bT871jR61eRhXDOVeVkiEvnA3PQOSbBUBSM5b2w06hZfD48AKXscG
QG8EzsC+XmO5oyQYisQF469VcFnnshdJfGFXPFfPwhkBaN7Ww9/oHy+fK9MuUTXHVVuHXXRHRhOX
6G/wPheARSAThik0lP1maQvaQhK/rCTLE03FDkv8UjjImSmCy2QAqAbA2xYP/fK3gN8+udRlqoAt
RPij5kuw8xUF33Vc1vbSWXpmwKEOB2EPZzeEi68pRpQAcvDpgrOUqeGGtlNYLONS7XHlg81lF/Tf
kGU+X/jKZ94QDwXGjf0EFeDrxioinuDtoh0otEbBnnyeg1M0ex7ivaf/odWzJSgDCcBxDfB+OzT+
XW9wdwtGqsdijJZ+RyVaqEtngx28US/hKueGclvVoCSDgPKG3OootXHf4Za3BDCEAO+lK0aIlg6J
BEVYwmvwOo34pdrr3FBuQ4jbAu7PkDS+fD9naFIFCCWDD6Tyi6hppn00peAC1ON0ocA8+ygUePgP
p8EbPWhnvDpe6mEseB/wQ5UN4WHKpCmHebhE7ztHAEBXFfoUyGEgRHhNM69rT6DzD+hhqLHSWsiE
C/R/+M4GK0JsOvhKxrNAwHQtbZll6JB7ph0vXB3+Wlq+KvWAeoB+99esDHzRl2MbpdKTC0xYi81v
Xe0FPusTgIrqk9MyhcF/S7FPypZ01ZGOC7SN1pNS5v00dRQ7Vlpdp75Frw9QX3Iyg0ZZruH19en9
bf5M2YNEchSif3v5QFlf/sqFKwFbkEAXFE7K6Odwtwvn8NOo/e6KZXF1AaA/MwugkkOgCZA91ASv
qaXCW0FaSYA/gZ3TIdGbCagsWXUjpfMuHWDbAL/6AJssDkYgmwwckfIvXw3F3sJCC5RBKsuSXbim
c4kmdwijr0UNRzsgjj33GUOgdbiSQ4M85D5PSEz2/3mIIZvbagSoHhC68WoiSOA3aW0Br3jLikBi
JNyXPKjXXZzN+loMqvr8/vPOjjH4cpsEx0Nb4tWmJT1cEKzDpTzM5gSUMkQAAuaYrhZAAv+5HsFd
Jguxb8GxAfvHq6JZ2NUPpiREiFHVZUeEiiDny+fevlfTpYDjt2+1PQoP2fwFgdW8mqgjwuER3Zzo
YvYGu4+hDs69hc37jl3Ugr1dE4DaQQJB1xEnKahqLyfOqtI2YqLa8EQHJ/No4Sc0wfnOJYHK0RZQ
p/c/2F8o9OVMxQBuJqIomrYmz/bu/xwzMF9NBTpkeDeA+WExLDQW+4XgKp4vWCP3zRCBfo142xYF
TDxF16KNMmQHRLQaYTFvcHUIDRI0cpYOfbuDU1R41fRs+dXQPtgzVk9tqa31bzB2SDKU8GP+UMHB
g+/ef5EzGy9QShxe4FWjtY/79csXYYKsidcSXbRRZH4DwO9PAj53p6GH5ixPyTTtWkuyg0KM7ymj
zHsG3K6rCyv/3PfbUkU2rTOmymv1eA1Pp1bxFpsMSYIdqVKy98Y5PiwsCJBnfzFw4Uz9B5sJ4Hog
NULwg6Lr5Wtnmoch2XY15IjHt4M1QBPCqSFH2SGssmv2PInMTYudr5gqm5YT5q0fX7Q/eltC4GfA
eC8A3Rzv/lo/Ea1IT50nHLFhFRmEy6TzwXZ8gVn1iModyOOxjZpLMP+ZwUa1CSo2AED0TV7bwkhc
jGw3xrrINIXqJxXrDQvr8c5kbTtD+r3AXfj9WfYWqoJZI/iVkNBiybwpWkzqDYJtyWmqI+ACKG8t
OhPA1lyh71UTEiOnznhlugTq6f0nb7Xzq3W6edMg1AS9Ex9l4cvvDDjQSiMBwK3cRoUcRHNL3WUj
hrOPgaYK/+NaAVOYl49R89g6ZjNdeJGCrQRLVnGi47rmEwvaMZ9gjMZ3BNaGu2oF7NrUpHkyfe2X
Xtbyh4kundhrxvne8ZBe2KvOfW7ocTe4HKRTtHde/jYywqcyqLG2XCOCpzCC/EWbtN2nFVgupc+A
8ZXvD/q5Wb05PEEcAsclZCu+fKJiiQeUDE8k3jTseh5FBZ9oej9lLfznCI7vGOjYhYeee81/H/rq
Sh8r4frE42i3z22C5kSjyoygcogSFtwvzP5ndziM6FaGodW5hY++vth7nmlM1SJZIlmz9QRymc4V
02SHkCKXz6k1O4CW0QHRz5cSwN+8KfoQkN8ABQIWitr81ZvKOl0TNPihhSF1Oh6jSFcwwdgiMGDu
13ntYXC2uhTfss3gFwsJ91IURLjEQSUJ+tcrXJ053nQrumfFDHV1fwjmcLyJNfOvh8Rnl1zh3iyn
7WGQwGzuHsBe/xbq/5yu69hOMhACN+DKBff9bIN9pob06f1p+mZXwlMghoeBz4agv23teFAwoaAD
wcYs/KGWaBCAaimBYKcuRx0BgSQQzHIU6yVJ8luiBB6NfRAIHq6oMczoXq6QzUhSCAKIbNXU/z4H
gv9GVZusMEIFNQClWLgFTof1L0R3u8/wPKqyvLIyu2ONjted7BCWCSo404/vD8mblbv9LpwIABdB
W8LYv/xdKe19SyZ4WulmysJCSebvU7PUZbWgZtOjjAGF+EhJeP+xZ743vJHRy4SGANfA19VUujGf
s41qnvSsfR4Gyn1ghdFF+vOZ1wPusTWdgZyCpLatrH/mFapPpTEZ8BzrNYcu4rTNfWrrsDBqpZ+A
G+NSR8i8/Hj//c7MtK0jHEB/gzwzSApfPreF4SBkKniuq9CkHUY97Wktolxw3+0y52fIuqJRDkzy
EsX87cjCtBfXNqAUWwX+ulGsLChQOHvgdNuk863PyPpR1dN4Ad95uyOheESlD34NCoo31fDMmxUv
jtv72FRZ0YxLdEQ63nfnpuXILXDe94fz7WcEWwyTBSQu+FyDrf9yOJEQms1hhHZ+DR1zVyBYZ9y3
wVQdmzBmjyw2wZUmjfyvF+GNowY05G8UIObpq3O0lwtupjH4XA5+bPtK9LYUfVgXdWvlhfXwdrPF
o7AjbZwl3INfUxunaImbmoJHM8Pm+wcXlv2yTeffN4B/n/+HsdzUF38hSNRKL8eS+NxgqNGwjGGi
nX7qg6riu6SqcVkZvNakIP519QF5PMOlSMOzL4kCdOulwH3+dVdvJaHSgH+xGD3FDjKJ2mva9+kh
BDh7YcK8XX+4GILvhzUPhiEK/pcvCde0mJAAwA5U/fQgI4j+Dpl2yyEMFf2dVp6g+brG6W008ORC
R/jtDQvzBiK1baJ6aAG8JkWhEkHGPcGaq7QO2ryn3tSibzQrOPxX0j3XUWL6feUW/RTTwf3JQFaB
gXA3W//j+9/6zGYAUHSDDVE7bFvty2EgjLfGMvRR237sEYsDYWnhdwMNLwz3uefATwTyv+2W8SaW
vfLBJAUvG3Mq6vV1FRC1X4P6kvXzuU3n36dsv+KfzRwIfrNI+OaAiDW3UOwi4ZaODHRwMclpD4/v
5ff7w/dWhL8x38Fc+Asso6sTvnyiAABIBphqFmhBB0/IwIx4ybogvRvQZP+6YA++AmDjwzKXmvAE
25HppsvC+rFnQ3+V8hAiuvd/0dkhgNsBkhtwtcGO+OoHwcihbjcyh2i78XNCRHe1tqn/VdE+LSki
oy9B3ufWLGqgDaoCvwnOIy8fGM9TrycHYIy1pD4adLNLJtd2t9kqXbi2nH3UBjqCpILd6U1naEqd
SSgoYgq6sL1Lh+4EosFUNr6Jj+8P47ntAc1OyA6BiwGDfrUukp7MzVTREUBV2qVlTJv598TZPMFV
OtrsYpGW7Ona20Ns0Rzef/aZ1/yr5MQegUsaOLsvR9RtCooBHh/FArfK23lV3kNlUihHIZzZv/8o
eOueWZnArVAKoPjE9ew1sBmNyMRQGpz5FJFN+prYliIoWaFniySYUDxqTvCaVcIDd9D+PD9BAm+B
YlNNpjziaVvvfVBpP5I2Id/X1bKPQjOW5PAm6P1y9Zgy5UiVn+VI01zXw+rH1VLWXVp7BznH8pfS
YST3Ws/Tz2QYrM210wnPx6UeH1YP4rSiTmT0iyrb/vIn24gjsoCiLlejtB8QKzOLHEjaVqQ3YfcT
Nb3/eaBaJ+gRSPrFjOkyHlYnmi9bjq4A2zgaEyhXWftYRyHqVh0glwox8yNvcsiFvduxWTJ5BOQK
URVKTrAwGs/pX8uik+6uSwBEgU2K2zmqViR7ZQi5ZqXtap0ckMsJ95QQSbV7njlaH1nGMtzt6ZAu
JbwtB16sYh27HfoogyuJ8Gu7h0FId8xkZwCrSULDvO9XVT3opRJfQJetvg96mL8gizMWIGv0coTs
E+57ZbS4+BZRtIjPhNp3uQM25JOSsHm2BckC61+zppdRjk2i+TnEEye3NOX+I/hkCuFbdco++lqi
0JxhsQRHSt6BfD56Q9o8LgiBaXZ0AZ0v7+JhfYYMgNd5EEzzij+ims/OuiXEjQjOrDF8R4CULXy8
HRxBuofzB/ymOfaZ3dRV9e9sSCtEp0G7XxWRbe14LyfIAeEABgetfQXjLGCNpA7uCLJf6is4vA13
dZoyvCnP2qsqJn287ymmf4EDKvoiloZ/NxDCfgEBMUOKOZz9PfQDmvXQ40ANd7UfozfQ2QYuciyq
cAvuhgZ9ggFxhLeRF61mV4lUwRyy9u2QV1wjYxWk2rU/TDJEWtdQseeld34MqgHMcUpt/Cbap7PI
OghzBtnewpbAB+mhX/iV8j0Q1/AW/r6aYh5dkcgC4gZBKGrzMey5zOkCG5ZjvKQeKad5DJCrCizo
inBGf8MiCSlXkgMtwoBOmTlBVtIgFKfy0u+RyVS8TxjkP3mH1CSaBz6ssR9nO7Troc46S0/DGvtN
CbdKER9CxvCPEWLXKxPVMYFhRCMeaKDEPTKR5ZR3nh5vGsbDR2NqD/7qc2++JQla/UVgwAQ+II2r
a0HIm5L4yqeMhaAm4YqJaHrQ+PdupM5HSE88gsVWU7xmly62O3kJ7FSvUWsPYZ4iQeQxJhWBX6RX
TWLfrVrB7GRW7OecpGt7jBSbfgoWDM82RlQD2O4mAjCGvGGxX6vV/8ObpLlZPVtjK0q4WvLIphp6
+rSK0nxQOvs4VgTTVawKWBrGuD1azEUILpO5e2CVhKW1xZXgysIxOD0gMRg3yUEEw5+xQX8DdPBl
gv8AAmfbnMxqPKVpF8a5RuE97DvAUcBreNfPR9OlrMxAz492LacsOIGbINptUSw/AROHc26A1z1m
iNag5aJ7c6piaj7phYB1u0Yt+5pYTJVyQJKrPi2V5b9x3V6/xpFKVLn0ocFJucYWlv740l4paUb6
oqNz9jglixl2QcXb6kS4MxaWmAQ+RsEgVbULqfH8Moxnz+XgY0TesQ3R5N5NumUqFwKy6MKssN7e
aX8gSOJ0nkN6MJMVLUdPDF6uB96AHe+JubnjfIbX+1jP61Ku7dAvx5o1ll1ngzD6qvag9s95ilzE
oprsspwEJR3SoaYRiN5q4VhxJKuVKk+5R+w3Xle2e8INN/rlU8MRMiK5FrdgMASA0lsntHsY8XPM
joYrADH4ztv+xldhag9IMa/oNQYfBvXJCuY5KTLVNdP9Sm1YXzNHFrZTMIoTv5JwSfovFe8G7Inr
qkiFHOyEwvPhkMQ6S38kdTXSH5W/TkEN2HXRK9w8YY+bPgdtDGvN3MRuJh9VFDfZ7xXloixpuw6a
HDzOrE/yeGVogObWD0aorIikrVyhs9Vm9QrhtUl7gIX+yL/DItnr8il01P0i/rKoGMEmiVRHVsXw
6b5mNMOeVfh1NnlPk519+xm0RAbrMF/45g6+ifX0q50DHjyTqBm7a4JTJSzgxVixPzpEovy8l3Rj
8BxwP1qbBzBnA3NrLV8jhXtBBqJ1PvY+EU2pgTiK33XmgmGAH/ok5o9wOq/FdWuNStHaow753bqf
qi9wbYs9ienjzdVdY5SMEO5XWXFTAbEHwWbu4zF8ogH8bgHER/MCEqkJZfNIumRsq50I2rDBeaUm
RiV8GUA//Yhx88ISdKRgvKfoX1YkdyPcLWFX46IqWgtcL2OxPHchhE+7xhvoKgsLQNrW+VpRw45T
0k78buqzRf7ua7e5RJoQU/8uUmaN9z7WBog4Hvxv4XjjAbFpfqNlMla6XEJEcp84btBVGbCkv1sC
O01HjXg9gVZ9tMhrKuAwW+VZD7+esEiUFOweVoASFoN+6taI5oM0Gax8Gh7N6NNFoptuI7fK7JZ3
aVrlaz+PDMSfcIVhVI600ix56scaHwXcNGLaNp9sNsuDbbPGHtt+joKjoPEYnVphYyjEPZE1e5mA
HpdH3VbMChJ2Q+H6efYqBA1kFf9FU7dUdxIcxyB3cQ8Hukota5R78wzXqJFw9BeDcF3vx82Go3Ss
Q2Equ1AgHCowEikWcKjt97MVYVQoA8crhRDTqc5KxAn26I+3te9BYT0g32NAstN2SjrGS0SPwUw+
9ufuHgxwmDS72W8+8wnM70IsU0wOIRiN99mQVGEeCJLN5bIE07Pn/GnJO2gBkdXhVeaEHh3spAed
WvSsaiTPlHWbhPdrZ8cv6OYbV8wR8XWOuxCzV4PMkrWEpGUGz6NWQb2D5wWsjZJ06sA/YwH+vGe6
6kcfw2KlkNlSDcc1dt0Nokb7pgytFNcT8T1+y6ABWHduYfx+wb6HgQOl9lO8Uet47oI2oTiw0P8r
pkF16Eak+LtF38woDtImBcts4cBUi0bDkA8GQIihyAdvHL1vsh17tOOmTMscpSJVecZSGe6RpLdk
BwoDjDg34yBpmU4CO7OWCj7Uyp9HBA948zo9yX4y6lDXvTM/UDoGUY4OX9f85sQ0YIwgKsEc2Ag5
mL2rDA/bvauccSQ32WDUFzp0k5fuHeKzA3i9sVjv1JiYbqf8KiM//EV7X6WGfj+A6b1aT57RhuYJ
+NdYV3VTpzsPSfUkXyHn6dH3ocF0PYxxc/RYXA9XC3LbaO7DHW1+8D3jeai/41WWlccGt0two9PX
62RXe7BWBRMK23TuMdWbKSqRk4cAXb/PAM4mvXUQ0fiLgVlyTN0J+U7clZkYYn+31Bp1WY7btK7u
sBn77V1gEt4+1NPgD/ergD/QrgmFFtBPUfsRhn2sO4Kpl55q1XFZSFZLd4hqgGw3Gb7jIepcjLkR
oerdwUzUtg8iWcNwx6WiV2ND3O9UguZo1VaXDl093LVxr587RHONeao8lCjKouEAoq7pk5yGNcio
qQu7H1g1048YGgwvD5STyY10k5x3wuuTPwmdq3EXJkb1V2Er0j/LEo28rLB53ggNi7eySlrQtnsU
uH3hx6KrS6uy/qPBNvEYjWqCwBHUQZzTfT2wO+QVhDof5xZOL/AADngJd5Pg0cq6ETnKY/HB9Tjd
TiMPcNLKoXHsCuewhpMhH1DFTrra3MfSFT+CxlzZ2wwBY7et3EyktCZLm2NLVaLgRA0Iv6j78RuV
ffuAvZw6NLmH/rNtW4B6WAn8I5Mx/tE5gSSzsGD0ojJbyKp3pqlhEbZUiBncJdOKx49wTD5CcmDS
HK1laO3aNhuGUo8E1zF4s2XFqOIOUmjLvAdeN3GDsspHZt1ER3Fd2cXrnwHPjd8ZUwKsw8WX+gpr
Mj2QGdSjrwnvKo5+d980ObJD2OdlaRaVg2TnxjKrOu3lKPDqb1Oipj1R2SDzYAHj/ckltHc3YyRJ
XQAFnqarzs7yxxJmDj8YokGQXkNOzXGKsAv0jcjmvUr10l0ldepOrcbXehSM8ht/wc64W3Xg/Css
TTacgHaIPo8UMkVuzOzUeKARWgj7Vg2IeiBZnSgUDtMS7qYUSfdfxsC0wxffeMmQw4ptaD6bniRZ
QZyImrxtBgWLkiHMGChOavpekQ78Dtx8mjoqejPLtLAZ6jvg1wEKXJhJBG6/NJ2hV1yHbVv0knv6
C0w1V5pXac2+BNhb4bnRVcunqJn4V6915pm6SH1Wazrcrb1039HearoTxdZh83rBTC6DPl76AxN8
+JTyiQECrTF4A/x+pu9kTkOThxoUb5Mo+lnxJFuO1TRmPyib3HiIK7ZEj5luonin1iD6yYhvkzJr
hpiesI1jS41rVKratZ1/E6dC3PAERVWOg4KC5aqk97j0uLAfYX/jh3fc6Gk8GsSfY5NJmRhuu9HN
7dFEsvE/9W6W+kPro969kUttD01vGwnCwEKu8CXtz8ipRR4iIszwoUdhGt5EczT/4aBm6lJ3kATn
Ed28yFoqRlHMokEG3hSD+HLL6w6icx92if49Cyhp4TAX01+eZ7OnDrly0wlgRh3kpukG73ZGcNTJ
1C1lZUwiuhyWMWQoxaa4O/ThYKpjLbz6A1l6Y6+TIZjMcaQ+23NAMtPNYJr4lCy+iIvKBM677jE6
iBvf3PZgfe8PJzRfk+ZUDWH4FFaqQ3ERTi0Y9ZqGz77nEKg2CQC3OZmAJG6qnw4YwRgGLZ4OImoO
VTYuFQKBpl9mw1SDYBrM0UZ6LNipwJeP4I2GQ4Ezk1wrrXRTmjREaEKk8OAcdh76d9AThqqNTXUE
PnRXzyhtp+hrbG3bnwIt4VXEEh1eQeLRpMWCu2/4wY4z3esgpewQuz7ocq1dM+0WhCyafOkxmUrs
oNjcUP/Zn37E66EUaiFeTita/xaNXqvdnCT2qjbwcbN551chsGNEttqbTjCh82ieABWFdR3jQBHN
IPbeCkrFAZe8Cc6TlDhuRO4PSBxC/A4Vd0FMWntEbgqQNA9279hMIMvSW7Zydx24Jr5emz71cg9Y
tf/QiFG5PUCvIN4vaK0/hzYL1kI1sO3ce0AKqqugGSZXgnsLIxIW1M3vgcESP4dhIPEPWNaBf1hQ
o/RHG8EJ9hRVbq2vm9VuiTXQY0V5N8EsGXdAwmlB8Y3UUYU8PcxrCAEldh0f0go4J8X7is1cFWDx
++4W5prLtBsyEcyfJ4I6cefwc3aoWaFfr8ChEMUiw5YDf8NFB2s0q2KYmXnATkY8WuU1SdOPlc+G
NK951fO8EjOQFsorBblROzBSBLDBv68JMuzzFnJtfR/xNT22XtfoEriV/wGbePcFJAce5YGNhh+c
RP0VnQOQcElfe+1JGtSJMGuMTVI2rYseG2imvuHXbmkSLfLpDw0wiq+wAAmfeqy+5dAFSnU7+OLE
z0O21ioPQ6NvpwiH0x8zedEnGFz74w5M/OZurhbqcCNJgP0AQlu/QegTITF0sQEvTBN49Q3RGKyc
L8KcpAhHAWvMwH+Ym9YjR64RwXYToxswl3B4Tq4HqE/aUgx1Jvfgs4WPtCc6A+84aHSeJIRpXPr+
fltnMvILKJ2UHx315XifRki23Kk5qswuikbalbP2x48xNonfbkGlWsBUrI9PYTcunzwNl/OdBPM9
21EcNz52f7rcWGgTMfOxTg6tzTrySQzt/MMFqRHl1PFQ7f3IdJtcK3L3k5Jjd1qgdJxynJ/h596P
XVXSfubsGK4Re3CBsFhOHkGNbIinSrFwmCjBJRQqHT5yqArCyVY2n92kQnzWCp9tZi69B6MZ2CGm
zxTknQKRpVxBrzyaBWY1eSBBl9/ZwfN0GbUQraAamwe4N7Ri/b6AcCuLhnWmzetU1IAN+4k/wpie
tTDhQgF9hAMxcJw2HtuHSULUtgdaq5903IJaBjLipAvomNDfrLmmv3C3saeU4P6YA0uQh74OgD1k
UyfmH1MWqHEvRi+U10NcafLdITPwT6briRVjx6Mbpjv5iwIYbnfNaqJP88zqkwtY1e1QMsR1HhuO
nFkKCPFP2AI82/FZw/xaq9HAnWJg6Mbn+Prt/KhFYN1+goBpKR12ilOEYrrbQVkYPWVMWDTsOBk/
Z+FgH22Co6dbgRMVqtL+k1j5El31VnYPdjXMe0xQFMx74hk0N1doBfQBHc/xvoM6ocuxtQ73xOHy
uIuUHk4UTcCgsA415G1se3cwMAHEPcH5Xb8LeDM9B+A+jyfYs3Z3shvZkKdVPC0Hn4zdkVoR1Ff9
RiDBJSfuBcCuTqB0whkBZTQz/a8VYPoKyFn3QbFMIcp5wwzkVn3iJlauAbXPFGGtXd7SNPxAkprj
Pmipd6sQQznt0iCz31Gbdk3hTbi6lSlq/K6ApZH9IjMWf4CzYdMfqjaNPmkaAaxbkqRxyH5YM8DA
gjbf56XePnXg4l1C7PB1a3vwQrqhiaAWnN3DEPW4wsHDAta7zmN8yUdXqQ+QuCK1tDfpjIUg+3RP
TcTM3ZKorAKVwk0718zJeDdTgoqpoqq9RVmz1uVY18FS2jQxfp4BOn8SFcLMPreq7TFMiEUaP3q4
gH2F8St1hQyRvnwn13q+iWAIE2M1QFzeYMuTUZi3yMv40wm02Q7rquUdFGOJQzcAsRr3YZ1gwgFs
lnkTNFsxXRklDtUwjjuUcqDbBWGP4NsAzt0fJzDKhuu4qtlxxInyUbghuBHBFl8W0FmAIdxnzD2Q
jAeQ5CDWKbfAM2E85BEZ3FYziX8AHIzlCff4+NYpkVRH4xRkllB/hd9Ak29/MOxYQLGhcbtZ/a4W
OQqu8XMX1h1BD4eY28QIgqWPYA44Da8qCouop/VYUlZ5DZQVPdYnlmpmdinBuwB4tenNSqs02vkw
Gwe5GbnJ934cA59Ys7lT4CmM1MuBOEUkDzh1T1LHqCzUuoJHwEiIfsxI/o+j89huFInC8BNxDlDE
LULJsi3ntnvDaXcACiiKVISnn0+znenpsWSouvePc0a4vbc5u9zROk9APXh52LTAQJk5Cf0NBXUs
jA8QGWdfrtoGQ91ceQKkNq/c0ZaTVity1X1QbKa8D5yBe2dhbuseQShXeW/amPWH3GFXnxsnL0Tq
S3e9ZnJrfsouxCpjfGpURUQV4qM3SL42sulKa1fpsd4elkY0P4zPBPZRN8H4qzal77/UQgyUCo7+
5NxHNMLerYtXmv1MUwxvVCZKDyxVBX/qKs6dBNKsLR4Kbc8P4zDAowx9PH26eRlKEEjC9GiB38Kk
x2By0QFwbdo0xfLYZtJMr70Zy2hPgESvEk/kGuaGOpq7fKmK+j1eY3e6/VoD8vrnuf0SYdcUZ8Mm
bO0FCf5v3bIYnljqfeJv0QPG0a9k5x/zXEc/MKPyQ5cNuYEJmYJLlk7tMrVpsIhMn7pmCZdLHVXq
eeUBXe+E1tl7RM+d96baJux2BRT08hVo2d+ROogAZrNFY+2a3l3A50wf0y3JmT8yL/FROFFqovhx
jljxKQMmtk5qsIT1UJdoEB5uUOKvQIpgISIiYCwxenC3dFV2P6ez8c26tywpfoppHKzEsWI1JNli
uvLQzbBp6eaJ/gNIJ7ZOY7X2346CznjUoun/BKMtr2NtBM49pK3ubnRXjJ2Vs8x6F5Zx9wwRj1Mr
zIv4vJIc5r5VfgmZ5AgitVLiLcL4xwKLVp1AlBdzH5XB8Fo3sGbfgzdNcqedseWgD5o1rdkCVvY/
FvDEbEvgX9yY9+mUGyq/78tN+xrYEWPheSWhu34biqIvE4aYroDg2YBTBxa8eFcVRpR8i+EKmB1U
j7M/e+o5nsf2H+3hHq1YCLw4TZvc6k8jPKE+0VbKB+LeH/hqkJH5J+Qn4bpre788rVbmtWlMutWN
QsqyC5SPzz5QqviBCJ2gRG8WS6IQ4q77Jzw2jlSogdbXYJuC7eZCaZ8x4izXTtb9stMEHmbcoJrW
iwCKCvSbQ3VK86h1TzflF/n/OpzKJyhX8sogzbPfNhs7IR1NaMHujkG/7aLA6R9Lqjr7pHDK7Rf0
LxQhxaF+lpBGyqSCnpSZ9RZAeWkD04rToCv5I4hiTo5GbvnvoWmzZs/OzR+eEfYShIs3b0v0BHp+
kE2U/dmCpv/rlR3D9lw5JXO68p890h67x47QlOkwaGHtGSet4tCVnRqffTPrk8N8t4E+1n6bFAUb
0wHs3ddHPkvoAn0166swKKVfOvbv7miW2fqI63ElbMh0sXMky7vT54qM+CGp7GJ5imBd5H50txal
dZmtM1klGysLaNJoU3DmcA5uw+Csn2JdOsjEWC0sp1GNGWChWnzZbeFiv0zFEv6ausKRu+3/50Nh
AqnTBWE1HPg2OxX55G78afdb4cBkDPVv5WTEQbdWi7WzaOzgaKJBlil/pXzNO6tzXmNF0Ugyu0M9
HOK+EwNhQuEKwjMJaISKHrbgAF3mSWB+G2PEjExrS/w20+oO+olURLrElv4Q6dKz0ypv8/UhI3bz
uokVKQ6Hk/1PDWF9XyP2no61LWmPq4Il2EuOlBsU2XQ1mhVe8yLGbLXT/exKsskEEJaexui+8iNt
nYV2WrmnEkjpB1bPfErY91nkRRNUKWzeou/iKoJ+dllN4aoj17R7wyUAgJxbAHPkyv3qhahgfSM1
6n2h3I5NZXJ1kyijly9SFwbuvUXUR2Sf+cbx2njlKS5zOdx58Jt8D87tga31kqdBzuh19lHfljsR
zuBjQ5uRWASOQgoBmWLKI1vNDVoyMYp4Saq2iOlT44JCSSI2XnpL4fzZ192kH7uqhI9EW1JECYuJ
/mJ+lmvCol4HiRMykqUKPeqLKum6vcg5ZAuyBp8+ByK4xQETTtOnmwpnee/7nW72cZ5FACj+kl/i
2KrWe4sSyPt2mHFE9aMLhectBQ7+Ie+m9sQ1Zb+3bmP/9d2VioriplAFyWkbmsBrp+J5s7Kl2v2f
r7UfcjEcMlMp9bWomiHeVL79OIx5g/59UdhtPbd3wFetdeiTCN/2moTUyZxJCoFZ8Ga/9hI0m8Vr
VXq1cxinDC6L8Wa6QGXPxXFwPGi7zcn50/mADue8IOK1ENd7o042EqB7GM7VvOSQUcOubvKJf5AZ
uHixEYW4NqEsD8zMM9m4Nl13CXvWfI7Xyg930GxVd8vs2F5Mhag/zXEERae6wIFxLsmE+ujgJ+/m
bVzbXQtXnzMyTXN9WLWyrKRmmbiVWjj6vQFX+VDbuhGhNt8kCiYK6jHNyoEIIlzksruzIKhfO8Ym
751tcNBPnli68C+4e4FMICwhbxoAoSWt58IB40GLyNSbz+13NfWDxmc74FnDz5Kds0aSHDeslVee
hbMMa4qOk7Ma1jxb/wXWxh80LEGvKDVq5nUxbCJB/GOzGnVxfCijwg85T5vVPdW1rl5l3pU/8wke
mayWNkew4MRmw9mp5F84DQeCYYOLKznOl2g4rJse3RSsACEE8ziyRbiqgFzPeIwvau0pxgspAUEh
1fhoikyr9TebAqPAFoX17xbezCRLCQq1dxrHbJe1qsR+pd/dYHRxu9RH9K7P7BrTsK9znAUpXYTB
nevd1Aem4CzfIb9YueH8YoEp176yd3Xrbf21XQmHABujZy5pNUdbV6M5OJmp5byO+kA9oebpvGfb
5ff0M9BbvZ0mzvIoGWxTBK8y0m6I00xCYS+ktRSP8B6cdTDLgHDu4LkxVl+C1pIcmIu3NagVMEvj
zCBvtfiAOeLqb0aZ9x/BzLH/o/bKmhX0dudzv4t1N8Xj8IbUP6v2t0isIuVr1j+6eQqnh1LZrjyD
ssD6N/9/lM2Oao9fMLPOc14KxAaL3uSPVa9Fl1TNgucu1rkkc7cspcCEvenzsjDy3KTWVbRzu4xo
l4HglU8PKIMnC3FIs1uo/VAHp/G4qkL+5a9u9v0ZVD2y34J2Kf/YayHzBNGJ/d0OYVBcsr6jZw7y
LhgPzqr129yvzd9I1/22J9VJzvd6aqaYXrOoIydUFMTybhPJwHeOM+T/GmuIih3Z0QQ5Yma0X9iB
0J+P4N053z1LlnEjlFjSd0bu74EjfacoOpn3RMLlvyekUW8jSvqZDyCdII28Dhiy9zzLTftY5fNP
HQ7tK1X1MSKlbcjrA/3ULrqCogzSpiWenhSRriOUyHZ69ANbF4+U53lbUd4PdeguiazI2kpFPgDe
d0CT9xtCAJRF6+L/60JDzC/R6907PW494SR9tL42gXachLtHwFxXxCneb5ojMQ23MaCkFHg4e+j6
AYh/6BYr3GsSLeefk1G2tzOyn+wH6Hen23uK6La9a2X1NRqUu4BU1dxi2TBt5jmYrSBI+36duzu5
WIwMfdV7D0EmpnVP1NVYpNsiY3vP8abtpIh8umg66Jp9G+l+S8cCidsNn13vVTQ4wcGsxvGwQnV6
3StLBgE831p/WAZ5IBDBxHdezSgAn7MyjDmwJx1cMuaE10x4CL5EjGzVgNNgOMm6YD7EcR9eGUPa
Lwgv0T9GQyVPo+0u86nt+KsJx6irR8drDRlmndZXS1Xhv2CrmRIgXCN1gIf3rj2j7xdkQesn+GMQ
2BAETlBop5cwSvwCAcQ580CYrJxI67+VKLY1kahDYEdnvVQpUybSl2GDAtHN4JX7rlPGJjGWNC/f
zmUE4WGzMiXobphBbY30e0/RLfc1TTojk2gNWbNXfpOjAIPOf+kwG/m7cRbDn2zlGLvIEXlGmjm1
Y1J92yRZZeXEYJ3l5XUalqZ/Kyv0fvcWDXxvN1HplkTeup0CUOXhi3V2+IaqbcTjWGdLk6Kayfy9
xeR6v7XwqDtntrb7clgWL0EPEftJAb4/3RMM1b8Wvk+XGE8yR9A6+hx/VPLqx3YLqCpFf7HWiZnX
5mfQTH51x33mf8/ZVD6uBOi8xUMXkDa++qjdkUtU7+T7m2zn2SCuKJns6AmM3xsfioCLJ9F9EZPV
NwXmz1Z6QPIk9OTbqXaL6mG1ZYlKCi4fYKMfkENEXR3dMaSLIi0cGJB0DfLmbTYUYh9QRPf2VRaG
k4ddsv+j1kVemz6zeCQVp/1uzOrq4Iw0skAggsT+WFUzDomx6HJGD5+tj+28zf1vv92W6+QKEx0Z
7jNnP2ajidEwWvHPTVc+CyF5/6BKqIqc36FAK7ivjGiPt64M/GmNKBj95jgudhxF83CRIl9G2ANi
7nYmKMVVW/70i2t3XumMEe2yd0en/ZHLrUJ/NJDveVKxveR3upoGGM+uiR8dPQXebs0iqGWCwGr3
lMejemf3bqCklzK/cgh0YVqg8f3Wayi/hMkB42/g2A+v6Yo3mbUi3OVgRnxmsnt4GKsqOmQRPRP7
cLPz99ouWtIiRyRHqIfqLEck13Kg5svQvUB9xEk2UxyMknQQgE8DqlbGh6j4rKeyHvZVFOu3rMw4
FFAM+E+IYxFyOXy+52bwY5+jIpdNMvWdNzxMjZV/AbBSumuXZUuwaKw5ZoO8Gu6Ety3rbmlLUh0J
zFv+guph3CSyf6t3k4Tg3hOJRnis0wVxf9tFQvulmurWRa62OAXB6VbzuMWV+JzwV7h3JnLmO5Y2
lzuNW8UcXW8T23MF+PVLRuti7fQUslWwZubBoZxM+LGRGC0fl3JzczbYWn35qxVO+yXgK+GMLTe2
knJo7X24hiPAT1HL6SSnuMVCm4v8DBYt1UE5gbwEAuUxnHjNlVqvKyj/ttXuL2vxYuuY13XOx4k7
90ECMls8pXOv062IBP+f1XU/10HUwRFd/3xyWQJu637fPUWz5Rb7wfd5MiNEWF+kxAGLzrlQSMfr
4qXswzzfddPk/26CEMVRQzXfu9Mo57WsLGOhkgsI95ljqmV3XcjocbCa0f8KzVj/LkvHfJCRgfs8
aPl6mdOsDQRLxiaZ/HD7Z5CaTEc36Cy2NjWJ+xrN4GeJiq87zNA4IeqOG+0MKTfhZaQ7WyPwZmor
lafXHeKsnLFY6foyZuGsdv3gyncvE866m0mTsY5bc6P86f4xzw3aKLiTLKw/UPB4LWoEhy/KLQMf
ypg94qn0x5wq1zKefxlbctqQ4BTdZzYKy8O8ztGcgNXmX1k12ahoLd8hbUrUzZpYEuad4ZFYKZ2X
Wu7BSJvPBiEj0qzRqekb8loSZ4Zbrs4JgHTglHcGF9RQ5s8ZjzXi8tICqBh6FSFp8QJFxvUk3FMx
ObY6dY6/XAMoDbkbEfuECdkpi0wImun7W5xIaJLcXyFdbA/g9SmsMusFuRSijHwY5bsxcHQqMWyt
dyQlVAp91VwiesbQzcrEqAhxZGnvSJS1t6ZjH8Ydf2GOnA79Q7slLSLiMSn6TB8A/3sIw3gtPHYJ
k5ufMRlUv6WXhX/RA4UX0fsAyc7MXI9OpwziNIqnYtznYnHdY8h38BbGpevtEcFN54m0nPGRpq3q
99xZhf2IGMM3d0O71NO1cHT0DN/Zqp02vfskZzLI7kzrND8Vom8kV55Nd1xjzdMjBYbBnFSTKO8R
mYwdBfCN9QFDWKA7Rqi+c3XATeHOTf3caiv8nknOjX8jNhTjQaI69+AzZ/mAYB7wUU9e/Kc1EbCS
QFm277GUUv3hVm25i8zoWadqNXJDv7pu6s4fs2U5NoPTNGmPutC7hwzJnqYI/v+w9EoDw4s8sw/L
ICH3ra6rqC0QJXAQW+urjf61PrBYBId+LezlcOsiwSGy6cigWJsgFitIN7VfIqQgL6ablq98aM11
CqJcH6Zs6iAIgr7LcBLasOmV73kgAcYSPQGCrn/JZ6R/iT3ELWH/NafPx6y8qv8m1p17bm06aaUb
srbqQUSr6l78ppyXxNYMCwj3TeUkU7VMadCx5N4KcEonCUYYbdK/0V0csNeGMDHarx/z6NbuiSjO
PtCW4uKDmMb1kivDUU8iBNKwvm3yPyXG6IChG3jmwnMh9mpWnIUQsNpFd9xxhRP+Xq+kbvvd9+xG
eI6ydu69XYBhHdAnMlPBrdFV3bszusA6LKqwi/PNa4CUvBubI5V1bXXKaLx+yenere57r5wUM7Wc
L2hc9MdKiPplrXPhAFiVHGt2hyUSSmqdFyf1xBw5e0vHofcQTbOtjqMzzeqk29JeUzUyCYM0AQQn
Dq1IXNi4506dj4wbg7GoEGa1TvXNUuRhLuqdedg7JdoXpPgFPasoLYuLX1twQkVYSJ6ESCwPjSLH
bY8QTe3tMmhb1t1I86PUS//lDSt6H22a9hy7GlaZJwI+fOa3MTwPOkeI2deefog1t0WSW2sRJAhH
++waGadEMJStXvxUxNTc7KuJXoKH0LAL7SjviMV5rPNGMW4EtUmLJWAbrRAv3UM3t+2RDXZ69icP
fVruYbhOnCxy+zPH1jCyqrXt3ygE2EJ0P44c5FscqZ2Pmik7+BQaoTup7dY5T6ATtD5EnCSGJrC3
vqyrP2EIT7anLI2XN+yG6dMCZhechix8CSrMfD20SM1opNOSLKvKMfW7WxZzcWgqYTvkLHK57q1C
+xDTnZm5aVROO3wgdfSxoZxgII+DAvRDLkj7Z3QD7BMtwtwSeS6QWTbB/xeRXaWryRp/N/uruZLy
oJc97vSy323btEIQmFHVDwrySCdl7Mo2rTZqYZON733hva7WJYV8RYsxWoF1NJxq5jBQlFMcis27
aQyWOXv0FqNBpy1dZElnz+YHEdf989z2I2sjRaflTiO996EsMcokflOVy05UU7OdZ55mwNxmzT59
/pdPQoTjazPQFbVXfBEwhqFBaNzXYa/vBEjJA0jWRKaod0tYcLk6rv28VfIQFTokxn8tFyw4qB/7
Xb7YtkxvPn5oU07N7xDTgNgHepwrgpxdyTo+LfTlRC2ls0nptYhnY49DAZFhl7FiG0RRHRqcibiZ
Rr5apgz785T59r1ypwhozcHJOKB7BDvwWxFc7BATFt6GWb7Q2T7AsIVquCyVCXmpQam+q8xugwMA
NP8uq7hUd4AT4+vI3JElYozLK4CCH+3LxRfVNfT19DorYS8/pChy9zxSPRl/KxMs53oQvQVZnxX2
nxWmrH9UPZFYKep3j8h7p6rHY+Yu1dFFrC//OvRTBf9sbS9tgjCAgFTpDg6N4VFnP1GJAFCnt8F/
3XrRNB8Ba3IPHFv2t0d9uz0yem2A3q0+OvJTivWEE2K6q0WTB6dA1C4i23Br9g6I2LLHpdvUcE/k
M55zbE4Ln6eHbc8A7T7zXHG2WCjr/6ncs/+QOYj4iHze4JrhYQJqX3McjBKoKT5OM7D2biKDZoSm
rSdk5Lb0foCeOf1eE6e+QMMa/088auwkyCZRTzsIor9Gre2fWd/HwUNfm236MXPRfXKNbHHqBcTW
7VBz5BpSpwm+ccYA0/az35ePho0130unq9cdld9WxK+lmk+ehi5CEVVUQaq6DtxDDdp+7Qs4ziM/
DEpIFhb9o0YSPKSgue6wd2ljknsWgfrvgF1R/rOCTP2pFAqOoxxCMaYthcEvfgnbJvuN/V8Am/gj
VHOxftg81hQGl1Q47+J4264Sme96x9vd6Y9yCRFxJbNpzU9gkm48ehDkCwuqN1JFiLFnfK+n3JUv
o/bJ1J/8AG29t8XNr6zxnHvRz0BEVcjgmjYRyfBZPoMmO6vtrBckiPW2k1s9vYyhwujB3TnfKc8o
wvmtBokkjCHvah97nMhiqjl7+mkMnoqgXpCyW3n0MIh2jG4PzAjTYwebrHa56OPis5FrLhNGSNoY
YG8c8oVKfhtkQeWXEklhfx5N2KFlHwIWgixSzKGUZfWMybpZ59TycKgk0eT0KxOLYLbgh3CfFtil
8WhKe3nj5erNScpR2seci+8EU4aQauxG94GYU2f9NtAH2Z4vGaGoRzo1Wqdp0vdxRbBJ6oTsQ+cF
q6GH4oda22RpFxe1mHS27dfoUUJ4dam4yo4Gls6710sTHWppXOfgEpX6Z8at/gDUhBh7AQHa+/LG
9PD12pDG4fz/USxNAdbcTv9GO9reqx4pa+L0U/nqkXc1p3Y99Fdr9db2qIIa+E9Zc0Mar5+D0YmN
F50Wb/QCKV307bKrHM9X3yocOjBIp8v+AbJUmEvczlSHbsAxsqtKHjImnCr/LGobEo2ZdY53jdrA
W2QI7rzLWwQrd/MKTjQ1Ayjt4kgbmkGDy7MXyqY+Sbgs8dRb83bFZIG7bB6D9VKzo3Ml22PBrT3Y
xZhsuKyZ1rwGM2UJmhg8LgaTB247DoSoc+0XhBFLnTrczuGD0b3qzisNlljLPB7JPfvVcmUmlVUi
S3BjFmvciGC/5Byj4YrFlKK/tb2U5LbQTasxN2+RZGS+c6qCRUnMVnbR3JdnWwTTDz1kcHKC1hF8
/LJBgDZGnBSHzHLtH3PPiJY0sptefVx5TzjhwU+UyeovazTZmw2EDA63jlW767o+/wO2xzZVjcSQ
vNvMBL9tAboKdMckD+Var0/dthoe+gpzzDGylR2kFXfTM7CLD7w9Yd89RlHmv69CKus9liJjHG7C
6Efb6u2zZW5EZbGVTF3GXwjtsBUBy5axkRb2TjM81jyo9T7MsUCyl81BeZ/nwwpnxM8EKEFh6R0o
iW8fvCmyp/fab8L8bNdjfvv9NAWWkWIRDLBMdpAivqDEuQvLV8DIrDyRKlF8YY+xF3A41cMf+liW
DpwRSl1VY/uPdOeU6EeJKnxrKmV98qtR6w6ZXPPe3jjdXSvy8K+hJvlf29uM95PQwk/HLerrP5Ma
pX87Qd25hTTW9nvvUsJ3h7Z5U6/w737OyTNGYDeSeKo/PW8mTF0WdIy/snAY1Crb3RFHZhBkrRaN
8SaqqksWGrG8IL0Vd1NPWiPBcSgLTkppqzu5A0A802s0eQdQhBLF+IxiCCpVxjDSvfc92qLmniEt
i0i3Yh6fCEDC5Smxpb8NpW3/FkO+3g25UwFq1nDnSAS35Qnrr35Grpa3wBrkyzx7hde9l61rfUxN
3YvdxNxxdQbbyk56sKwHNJ7Z+O4qfHcpQaXmRO89ILbVGPnClCg6fn25cRMM3vYl6toQWW7ME5S4
oE9EBviLfQqbKWyPoszX7uitnVn2uZyQh0Z69OVTTE9p+SXauI+vAAOLeeh7hstUL8ExtkjzGCf3
p7dJ9xVaxx6YuYfVPxaZ7ZanAWNDeyO73H+UamRgqFqOz8BjVXFC1Fheq3UzxRPgQ1Qk5RbMf8n3
53gqcKsvVkJMXzkdvNIJW3A6VW67IQu5oZXCHbbTXumFx3UBaDr5jR/qfb0K79iMlKUfipw+jS+X
6MiCkCzZwzlLtGPgW0AB6bRGuLxROLAipuvcFtW51lP3l6M7f9vEaJm9U0uoKi0GfDKSduZ/FlP4
Bdn8Ol/akK1355UzIW+Ts4n97Gq/SrsmktFhIwISN8UCYl9XfK80pnAD+/7aGGjexsHo6mSOOONU
L3+gIYkqTJYRXCEDUNa9WaulvvFsQP9ogFGCAdZJC4wiPT7Psm3bS513DilNI4WGx3nAq/1BWvc8
QoWBYcPdt2XAEO97DMr1ijyo8WhPQXA3/s5BzxdWdlWhL8e0DDzuWogT8Rggye0clx+lX6LyQDGB
9lFemzgHK7PxaTGOTp8Qi/VPwSXg8ICxUCNClvnB74jFvSkEwjdoiOJxwZRTJKruvPYY+RrxrQk2
AfUdae/eYTL/56pwdQ5bBL+QdATF/B5Y74sz5Fz11y19VIm5MeabQ0QvaOwZQw/Y5NpfpVOGET4X
Dp0Ej5vbJ+uGITat2Qtx8vgqg1j24vAnNtmGXJCyiRyYpKb9DkM80z14a7iTDHyXLB8jKtF6r//N
KICGrJ09PyblQrXqLFBKvChK6nkp62XxwSmr9p+Z7OjLm7A8EIwEqevmC+99bHncjHoYdHTsVxtJ
ax6o5RtaW3YnxHPBI/7zcr1uI9KTE8s8BCOh89uEi3K0/+A7AxzDp5DfNTZeEoSQTl3vlkIszh4D
K6bMcAyiiwP6Vh/qLcZqSAIBGj/Pidy/enPCH1Ovp0d4WiByFSnzPvIeN7zlQXPBDIPYTU24pGQj
4CzstSqv8yA8+7AOucdRkvco7QvE3XeWz42T0hbWX0kI199R6Xj/Vt1Vl23FDwBd5rUwepge/1Hs
Jt4EeylsKbVH1qEMR8q3KgPK6Aq1NamZyP9Gr5gjvuEHZLdFMrE98Vb3v1E8Ev8/KJioU+Xo4MQA
QJCCai3cSNag0CGSFinTohOu/xWzRk2pzH3l7jwVF+tJjJtrznNdqTvl22Wxyy0Veie477bZ5UQN
Eh/R2tvw6dOG4ZyRk8O7k27QIF5CMDcgBeHBT+ZQLfdseWV857AiDQ8GCfJzu3hNQBJBU3KfR8y2
+8gmki+R0qwPYr5BMI6c4zCdB8/jL7FCVf0sN3wsR4BxHvOocqz+hUwir915mYwvhWXdALcskFef
PsW/NiISm/+8DC92EeU/2QTiLQnnrA7ORLWp+qJr0OwXp+ys8qy2vtzSDEU/AlelHCAibC6hlLp6
6qtZOgkwTfuziWNoJ08pWMTZoYFwP+aOKdIKt/kjJlDsiqyVHmbtYF7u8VjCvYcMHm6i3WZCkjqF
BFMOVeMtqesslc+lSVnpTg+TuXezofzjRqPXfoXF4vxa4IWUTO2my9Qe71HxGAFv1ce5XWNUfRQg
xLuRg/qKGEO4v3mfmuzSFK37yDlZcDi3/jzetxwIGBprPp9zXwOtibuKICp59uEEr3Mxml8haqQ/
Nrvky0i2ordfNjl8RkOZm33hjWp+UQi+0wLbLa79jtZFFU1hfEdZZn6y22aG9cz7Yl+6ZAWnIYrq
/CAyL2rOYK6qo3U75vTl5+8Xxq25ep/iwR6vdVXKS8izs8JbdWANmaH24jgBAhMYVVf1zkFRjyeP
QPgPZ74JH1Gix+8qwsebBHPY/cxN4d04aEnpWBtQg7eLYZHLxPOr/FeroGRQT4B90qcBXZFyqSyv
rQx4v0qJHTOxONf6cyYz8+kzrz7lTt0yPXju/Md3+vltkZRvMGRO4hBj0fop+3JoUsRj1slWQ/Ur
6kcW8kqoMYHNcslQR7os0gIS2xwyryzalPJm+xPFU/vL8uVw4YnouBELGb40urSzi0vxwYVYk0Wc
84g07gPKWSyRxARNL6Qh6y3FuIchRZMnkl3YnpDchA2Ef7JCPAxJ7waTYA9q/S9Iubg4OTz2XIFV
2HwAIw3mPkeeVx8CikYNcY+2+sfg7guKCmLX5pZySZ3H7RB5p54NCBvd0LVYQtwld3dS3tRqbSmd
5p70OTMfqngUMLiqbp8bWEigIUdGyPqXzN8elGSEZp6ZAnFWnRu3TC1ulR1WH6BiP4eOeyCzK2Iv
hoNAHJc13a7C7ktrZzWuuDxX1zrPMwPKfh6hpxIbfARFAYUVBE2YuWXbIimpv4zmJgh3XW4bkqSH
EDlVhg0Mfaa8UioLlyXk0hNFMxua0hoaOg/kcm/ctTW5LwmRc/3PeR7qt2xQa3NXr2q9DlU2PTIH
Q1YKz12RTQ5ed5+hG8VibWUDQ7iwpquL09/FV+Wby6DaePvA/b89hvaoC1Z/F+U0w2wP4LZFGMl5
JV6WkCCkgxVsZAHzrUQhES+cQncy4rY/+mNTzwcLqpHLFiGd3JNj0Fzp/OWl5erzXtiVvf84O5Pl
uJEt2/7KtRon7DnggAMoq/cG0UewF0VR0gQmiSL6ztHj62sh3yQZopHGTLujzGtEoPHunL3XLg5B
BdUEBlddfNVZ4F7MJtP9io1t/qWWSX7Vg10uN2EWtDtOYR5GNoo8Rza6KJjSsoSkT3qZt3PYhisO
uKWibe269fxUlTaqiWp26k0bB8E1QJM2vKRU6ETJWufC57bq/ouRhs6pwuTNU6WFth+zye63DSLC
blVSLqUwH7tW/mQNBAxcdAmGt35lxPZYPmYgVn7ltUQ9ZrTmaOFpB3k/9LYzropSlu6OLR2bnwSI
QLqCTVjTLksndIk06M1wm/eBuChNtViFMPolCOoNiQxhUT2u0xHZOR44y6ZK20IaXOlqnJyNu5Rh
KMzYAf45fOrzqkaJ1F4bE1qRmyp11c+qrSQafTYIejvboy8eWeEq7zQSvDfTOmfyXUVjqbGHjcpA
D+Ek80ml9GOKlTH0rbGranaEm1bUzOAFms61wNsfrn3ki9iHWRvXY+z119TLfQZWzb5up1N8qgvB
fJQXyKkIF6c4UCM5jBP9FKiuDR9QjkbNzuE7CtZtWUMX8uhuYe5PO43zFgNhdNsFVvUJGVGPH5az
oLeG1eH/sofOS49uGfVP+ThFV53XK6A+Ve7cGNJxrB8pHCTU0RFKlVVFd6PbLJt2DgVRivFQ95Ma
IAYMi4tsCtWdEkQBsKgbFYVQq2uauzzFPc/FCmxjnhrjZuvFtf0pWKyw7LiFnW85w9q4kxukGTiY
olLcIa5AGteLsLxefEfHMUfqQWklp8KR6wh7U+3HdcPRu3DjPdsmfA1STfeqgo/6fQpxgPW97+W3
U2lHxTEKIl38Hgyq/issFDT3S/rUzQF9rnuFnr2lM1ZbeBt8ymqUgQKfkZ8jHbyj+8/GRlsd3B8F
kOdRu7hHVnJyps/Uwu073enxZ0wX9JsK5kpeyzSZgdlwAqY4UxU5uwA3ezbDcPot6OEEq3bumvuU
H7RURej+btIIdyJnsVh8bUo3sOSKiBaPoZlwtz0tsyr3aZS2pYNon30S7Vtwx+sEZAYdCSoZWzMk
PChCtNvucA6JUzgrMy73zBk6OjGVLIlwiJjV1kJHyKop5PwTTVE/bwhg9rxTmlKCXNu2Hi/qnPVr
m1ppWAOnskp5r7I60ievCLofJZ0PvFAAVb4sjtYYlEI8XjMjst9yYxbnnY5yys664bQObQOdxRa1
VZR/j4yKObcTifaPSTOYd9EEdvFgMm7CVTil/bXR+VO39kEvcMhwGnb+Ta27fs25HusoPYEB66YJ
fBitf1n8NiOQg6vcT512KwuyqkB5h/jCuJOA8pelwssW0dc3l4YGTYE4gjxut27kb0JYKfE6SZPx
tiQx4NHIp7n53Eq+EL5SRjyq0CrvHjjAJ92jq5CmY4Gd2wcDTM8jpZ7Fu19H5W0QptwNbdLuEjJH
TYgOUWXVyi9a5x4uIQyCIU5mVgUO9+ghMR54az8R3o1vthoD+Ijat6dvEJfNpe1KD6WGGba3MnCV
3pkwKh4Jo1Q/eNzSOdjBLDiwN/hWd0KnozogsU1OJumj5Vo2jknRjOIAYKgWte96JmaeBjjHXu/K
z0aOw33p8WcnpSbvoi6n4bIMw7o5DXHg0kHzwMSsKSJ5lEaoPGCB5d9QIqJHX+7wAeAS6smeitdY
QDpcXKmYhw07WNAd0WQx2qY+DOxN2kQIdDsdIgGglMqWtQKbjFYAXpq5HfED7VFb1GprYOVjU0CV
T2wwWFr5ai5szOSytMRd3QQ4sZkiyy3e18hYdx0ahXXczLOFj8hL9GEYFPNLkpVh8ivnbNXC3CFy
dtVPQ/Utmma/PKDts9VKtHX4OVZ9+NBjgqd36fitsw3jQv+gVMXz8qK0+dZkQtAdwlTirvAR6Uva
8nQFWj0B4rLkGHl7vIX1r7QDUw3Mw5uCVRcX+D4CnKLTriv74W4mYzZYiQLFLsyTPL2HKjObe/Ds
GNICxWs4ZUFvDRnzmljwxtDnMnRJhnPycAdXpzhzQRAU7OabPaf25H5qmN7XIRq2lj9AKXnrYuUf
dlkBdGXlxcDgNjLyg/suF4l5Y5a5OqIG6OI1nJ1wB4E5zQ5TEbXxBaI7FrQGJas4+UBtyxWdsxZ/
hg8/EFGS2tON1PrSBLBmrj3dl5+bwfY/m5io7Z1m4Cym99LYd1Vch3s+z2WW7wzNLN1V6Y6ubod6
aLTcx0blyAyb0UDA1NuMSb+z7P1Qd+g1stjKvX1fNp3aDFhKd0u7Fp8L9tOlQmlTCsXgKKrd2A7e
J0OXiD5iu2izjY9W/9sEucvdZGiFP6FEp9sU4DhGik50o151leXkAFEiNMyj1nh6DDolPiJTbFls
v2IOaqODghB70QiXbRETRrVZJ6sWHNtTz5r6MJYzrAEESFZ9M3Cta3PGP7EFnmGEXDdrDhOWKeOC
Eq1U6xEX+oA0N3WOAQbVbpMVEQVTZo7BX+Fe+3sOrr34Nk8sCp813amVSa8xuBimrhC7LrNgIsDH
kfbvxrW9a69u9UA7HnoOmrmkqcwV7mVXrOPA7+54eX1GM6Mof/rkAH+tEPS4J1cGiTiYvph8ts2W
VVzKsZsVo82xvmPvcr+wwqfmtkPxyWk3Nv2fpjbMe+AAnH6bcqDOkaPs1RgXn/y6ma11Dk6mO81B
aIZ7itj+70pVVXQ0pQgBn1OEN9aD7Kp5WxNANF4CnZDxhg0V++C87PXjrAM7WmnDKzEwG5GJgMVz
2LOnaDD6o6nyluHjZ/m4kyUmgk0VUt3fKgeqB7w9gnfp/geGew+pAfOFClHf7mZKixT1nNE+mpSA
KxoxNuA1B5biqSPx21nDG4NzMI7NSKifsD2mEASLd0k9Jjb96I46d4RM+EJ6GNvhwTJENwkdI8B9
ljH+gLASPEhlFPEBN5n1k2YRYE62ZwMYzs6ythO1N3OtvKYp6XM5mIfTPoU3F+GTYS0XPYFTTr8w
qBEOs+Fz0XsXKxDAxbONvas8uQ57s3WSs/RvSftyF4pfhE+TceVz6Ic/0j2w2eItlQQ2zht7cs3k
m6hVMyJaqwCihNGc30qfSMj9yC6YL5y6QP4JRmdJrXK2qSWkTAtfjQzN+QF5bANPMncpKJI+UqDD
LiwV4DV2BS99MHnUN5mmNXFkY0JyOqepMT0h2hFLYnSfgh51ssjD1+sBTsCUTftvzmtWciaLeb5w
s67AK5LPmXeNdbYtrilAq29uTUvuswEFxttO1O24oIGsC7DFXGGNklky7xUOVWplXRzWP31kj6cc
89Z0icxNzHs54Bve957W/Q391OCmK1X6UxRtE39CBI5ukW9wokSJ05hTRC2JMRFd77jfJSX/5IRj
Lk42TR6yo0h5gSUGTwspWN2UrXGKrEB8SSfiOw9pNyafRdmCOOjLcsBGkIb4hDwvzi54MP2t35Rl
vGX5KfOfScOeZ9sY8VzvOyeertCTgx6fTK2+RinywpHxzbANdRMhgXXD8aZY1JVUoLxPAjwVdl9L
Jruaav9Ay4UGwqciVIgv8BGk3WXqy9HdCSMv9rPgBIRHV9QgKXgbF6ZZ9fUaHpqvtn1i996uh6WK
Xt+B1o/tIumK4yA9/Q36Z0WLQtK/OhQjZMjt0HCwOSRAIbZT4rflje+0xVcnntNHD2QgZyAzmD5P
c5KUl9aInG7LtsaztqGFfnkTjnMYbFpvQoUZAWRibIRotagsm3SKOAjS3x89CxlhTlh1BD5ovhgB
CHX70g9Te83zS3u8veHIx1rq4lNmJIPxgLyY9F0/Iavt0iUTM9iiPo58emaCQ5I5DEV24AyX6qvG
qJtbMcqq3/bt0MeoFJLI2ZrgL7+mKLPindv4bbenuRIRbutz4BorC5UHTZKchXA2kn7b+XV1KWVZ
2XBk3DnbN8FoMYodVLycO4y8+9H6I+qryoEBiAXd9/YzcsZoxXnC4jw5m7kE/pi25ePImoTcwzTa
fIVBqKB7Rk1+xGVlJznYC7erVkha5XjLftCq1jAhKeR6aemcrASB97HX5RAfK94FZQKkr9UlStBh
2M6omK5Srw+dm6FN/fRqGOORZnTajHvko/HTYBiuILQr4aWZ1mwdqZ4Be7JUsQzwxnCei6ivx2t6
v67eNVne+KfRwAlI82DABE5rrQ23JrhPQFiNLb4YpdNRCZlVy/LvThR74OYk2EZV7OFWcPLFo2YQ
TeS1hYAXONONpPJmheZNU/nhAKdMuc62gvPNlNCy69qZFTUjiEWA+WZpDE+oNZzntNT4r708wXYs
y3K6wvcWPbELqfLF9t5u/GFE/7fM5RuOPiNd2WgMP5U6ob6LeIOKoNBCJjTZCv0bXln8k0MWDaSA
/d7epQYQXeIWawjfRn3WkcrRZt19PJSc69pIBndpbZZPQ4v/GJIDxsJtajZEv0b5TFHD9EyY8C7V
Th+WgwVmy2PSYCHC3vAlyuvSOwVh2X2Zi3m+B6IBf4Hd+G/MUiWTj0u+MRCGxj/IBvUWsJ55+izS
2lnEDBOKQMXXddfIKDkQqRXecmyiAaVajPOnzGk4Jy3UsXINHgyMgq1NI1l5bW+6x6pN9VNXD1gk
LY2tHh5tjXfJo/owHQRuhOpLlQGh3S0BYT+cdGy7U8HY3eNWDtqLsS3SZyqKjUBcRu6Zg0yjBT+K
B+XZ73FLUclD6cv4Ddl4914u6y1QutJfaRnkez/xQ2KicgohpzFJMpOm32xRt3VwKqCaqdJrWGVh
dg2khqm47FN2uUpS8t3UGUfG5RDbBydP0FjcCmt2y63QPsxap8BHt7LByaLPxN3eXpeMtO+29tun
2i2DS8A/AlXz0KIHaaraXDjynGzY26t03s5eZN7BgUb6pP2sukMdQYu74TUfGlBgNPA5I34X6N/T
DTJewM6QY8Gvz0FlplsjleqZl6XNdQGDOzra8WhRranAIK4DJ0udC5a6LtzDI7KjPS5KXgH/z/7g
JUXGyuRIt7kMkEQ3tOWngE+wKbzHiD2KPoQCjLVZFMZvRwTpfJiLLrZ2Y9LN5eKmye9QvFKLtQej
/SEgBElkGu38nOdg9q7At2i5i3rR/gJkH/3mPDNex0gb7+yhxPZXZGb1JfVM+cCk51/HXd5+9fFJ
dtvQ8D0s8rmNW2uwHkM2kl+ceR6GVQgHoeWYNiekm8PBPqaomlDExcJmORdT22xSzhm42j0P1X9b
dWCZAztwbjJk9gZTaNL94rxM9zIbYvNHjEbze99J95uoevIizATYEYft0LnPrA5hVEmGL8tUqoYL
+FhKrjMKE6X4RkssD45lGXrDNqfsZa8TzMt6R5XLuJ+DeP5uCa31hoBq5xtlcj5zQok4KQGe1bcT
HAMQBgBbaH0jR7qxQwrhKzYxFlulwoyvjRo95spvw3LY+obKqJzRC9o0OvY6Gup0IJCrWsNve0qy
W8J9A1TOLGGQqgK7QTgXkLi8dtxhTC5hcYqHtmdfYPRZQJBsP1K6FB59tsFxC2Md+NJX197sm1A3
G0d8U/gc7lDvRNE6RY5KAGlBijwsrKA70BHBxl/UhvdIkqprbgz2gDuKmbCIuqwHNkLI0xjtClY8
dANo8da4o3SyxRNGHdPJQbF9Qm4v8MpBE8F9VnV0rselFVHQ5MVqkeEvGmbLbPcRsoKFCNBknLli
esCrxqE3CDkM8dgJfKG1lwS41jeNmwB8QJ5jWPvMHMlXCihAStThlcq/dAp0Fppmrn2nVbOgc3N+
0VTr9imMAejQuBvM6sReqrxMhtYEsDEO1e9JGeLSokZDKZ8G+ZVMrarbeZOPsjplwMpLyoRzsnFk
5TPrSlbsa3NCMrGd89jId1XWeY+cDYhlExrc4orGEmtpPM0g/OpEt8Bi2AEOu9yb2XYH0iv10lsO
440z4GjY2Im1tHkNJ3iY1JQ9twW79GfHZL+3g0Rqdhd5DeBmBeQPRn5f00Vc2clcqm1BbORAj4HS
ySqKbedhiKqSfoNnUdtP6hgLOf2g6mlScz5CZ0ybYRNjdu1X0Mhqhxx6S/3O0fhd6KkRz4uwKFyZ
PWcCZh+qD6sOuuDiOUKyDxJ28u/NPOzT28HwuugibiqFkQ8TP8NRY3qtyzLBFqXDdp8T+wpQ1PYz
zp/GPP+MKekAvyu1uStD1dqUdDwbfWALSPkqqOHorEhvb7LD4DpUtPCjCb0KWsO5j8EFP7UKJjII
F3+4SX0dhGtHNsywQcz43TkRUoVdpp3JWU2yKq+h7dK/N+CzwI8dxaNqZPOzBUOOosZiG7r3VC9+
J6QZZdestuU1Ziaiu5tAmN3W0IFAKJ1hUOQGwoT6J5Tukze0yWfwJ/SjQObph8quCejEDtT/gtBV
l6uegMbf2i5FsAE7QSMD4pl322YqYnfAbAvLrraTZ58hCP3X6hO6TvagLgc2wHiUos79lYOw7eFN
wc5ZZRwF3RUUJiaBIhPDgONe46fzabue5prtBkevkZ0BbB71pBok3k2idbC2soDVo5TavUJ9jsEF
JZL/iKY8Olg6hsaj8wErcuIA5N7yPpCEACxvEeyMnru02SLUFqas0+JG5JX1q0QTUB19gJE5jPJG
PJHsYcj1FBYSy2ih2mQvUKtf296Yt3vfCuZ+nWl6m9uJJB2xR3U3XStv7LCtjKE5bvLUqX5kYRh/
CxAyPtjKHwG9jZrB9ESaocj3sJ+6ZqVyEQrENl13F5MXERwSnabxEa0De2pEdu3Rs0sTiBTy8cex
iL1HD7Q++5e+H5G95D2UaXPuf8S5ZLc+tw3qvczmyIkg0vk8e7ZLMRMsFzZEh6gVejBtGt0Yhuk8
GH6GF9hI7WxJ86TG3UEwUGglcq3QE1NyWrYB5DuX9047MylWFU47up1N3+xUXzjfurBS2MutWX5W
M4JCEhNCsU3oU6PUgK1h0Xu2OZ0yhiIH3ihGiw1yZBfTZYU/cCVoiMZbc3IpM9k9yNtVmDO1biJq
YNsBPlPHbEOnft27iL6v0YG08MpoAkG2FpggrHjNtfx6K7ohzT6HkEYCMNcjzUe0k36/hbeL7yBQ
6Ug7LvCm/MCCHIcbyiF2dpASNd22snr5E/avjg+ViBBjR24rL6HZ9+mmQ8HP7G6TB8HHZsivpg7V
54CzrbeVuTlnSJSwt22ki5Zjg2qHbSoOxvJyJC7lS44e4mdXaqOg9efZD3kz9VAy8F5Tnggr8yvs
+eyT1+uJ20fldeWDotDkKF+k2XSqhVpCdCjCPxfMrROKtzLygCn2FTV3ENjkarje+JD33fi1nhG7
G16SIkFu5v5CxyM1ZmmLGBYu+u6HDB2edTGSQYAvjD3WghXAZrUnk0nfmr3FBzIgqfs8VbIkrrDk
KaEZwr4MpHFATwVbHAuGQslp7BAYwZVqCUG8Bz8XWt8d1VAzH4j+uo6YxX/ZZmhNO5UAp74ycJdQ
K558L2F6hfBOMTCX3q2dRdgPOgwc9Xa2ImyVSTTJaRMiwTyyonQZQNIS5XRj2M6nLnc6VrKMxanC
Q9qtYqs2UvaTSp9UH/v+Jikil00KhBi5dce2/z67k/xiRlNhbRq6smR09bXHZx0SaLfhSU9UjwtM
NRLZUX4xOUIKiix+0H6LBuzbl+xXphP+ZavdaUlNP2RKwGJP+x4eOHbe8hbtJ0dUWrfRQ09WKIrv
LpTJhnaQR2E+oOax4UiVfjXgfdRrkJWTu6vo8X4tokaNwGeM8fRXzcGE0xBdJjdzWGVECaij1zUQ
87/qyB+GushIovFkLi41OSI/pRklVIFzQe+kD/AmgOau5a+wxXSKDQ35GpyCIfxUOXR0SHVJKPcV
OYwGyjCiRejSwQX8Tmm8825rHRXdFa1siz18qcPgs9mNYt5Y8Wwf8RrFOU6bOipWf/mDlFPB3m6D
tia5oK/gww3nU093f5kVFYuKAuEmcgP1RK+ufShkEi8bKGRYAmfy41/zjJlR9BL3r2qsgG2tQKxo
oG6lFlLlavcX5snWF26QbUtlRXItWDxPIiWE55CgYZ7eiYV6Jc/IWnLV+CuuAFSxZA79IxnLFCFw
F1m1azRJE6QpB5HLbhzaUR7GLswuZzR236cgnY4ehYPNf/3n//y///k1/nf4u7z9/5Gg/ym6/LaM
qXz93/96LWLIpvfNZt62hW+eZR0O7Glc5jqOPrg7kC6BpKWc51+8fZXXYpNA5dmIGlGY+N5ZBGCY
TJrIIE5PhkVzFQrjs9G1+ppzxnh6+0pLhtaL4FPmCVTntpCcfRwe6MuHOSRRWMLUIlJWG/HFMHfW
nsV0WNsGuRBOLn9oNQA4J2DjonG6X29ffLmNs4sv79B0baJeFV3plxevoz5M8eGTHVHo5FiJmLxK
UB27JmxxCNp9BIMnzbZvX/SPZ0vXj84flxMI6iz/7A3OUzW0kYPqbW666ouQgLGLqjZuwOHHH81U
5MZ8x5aehO9DftnZa6RZNrbkG2Awq6pmV7h+scGq2m7GgFSlj96VbVJTMR3XhkyoxFnIlx1YfQUD
H9ikq+61n2RXo6yf7bzPrz9+Ic6SNin0Jo9RnIWyZaZyEDZBC4CT26xGKgI3FrPqjh447sy3r/VH
ABw3Y3uEQPrk7HlYdV9+HzhsCVzJfXvtQhuFJT1Zq1SWNCxQCa8IxOg/OriX6/nL62JesfDKvbxe
UrUhoDOup1Hj72E+Glu7m/O7D98VuZ6WT5NCUNqwz15VXoczq7nHhpM4snVQJv4Owyhk3FYAP5GD
eicX8c8PHrS2i7fXt1w6QudD3DTwweYCDV4mumZtOYpmbg2eyB68+cuHbw13peXwvbs8Q/vshfVL
aSCPiZuYi0w9JFVHw8Gt7OcWQOEevWr00XnStUk+R8tHeYABZi23/o+lwCAPgAUSFZ0BjPcwhyU7
ciRUa1bv9/IYX3mKfBZE2IFosnHHnL01GAftYlwAOAMH9ECgCyOA6swa71r3TsDk65eCRLv8z+fL
f3lXVoAzBQ/RMpbtemVYsTgGCAi1kdjvTFCvDDDJnMFciNSW2f/sfVUWIsMx4lY0OgYcuhywh3BM
9pEzQFyb6+TjsxTX84WtlOPzKM/mXrI+hqz3+RQLUpD34yDDjU1m2L5tkue3v8RXn6HlS1AjnnBZ
sF8+Q0z+ZOe4GMNTTVt+7sJgq0sC6pMx1P/mpiR2SsEjVI48u1TIlt4245FZarDg5EEKODoBtgvA
D+47qZF/rtbkO4P1pK+GQJFM25d3hZQc0U0AUhgWToGYeYCaswvZj9OQJy70edAauV5rGXRBZnTJ
p8mXHHj/xaP1hOfbpudJ7zygveTwXugRzoMVGDUZSLjNKVbqg/CG5J0J+e+/9XKHgH9ZEGKhBN1f
yzzbnogwb0saYnJdzEX01dB0cFbtSLRRhcrsRkRZehtrbV/QHGsuCcMTNyy585ZWu3dEiuP+ntKq
/40su/A436PNorufHpLYpLhrYH95Z8FaRuZbP/fs/RgGMtVUeXKd0q8Ii4gObDASfUDQxRZcu1jn
UxvDGgYU8vY7+Xvf+daVrZdfBmQULC4DV26ANyJ4gCyXezeKwtm6NlV/4S+SAIoEz4GW+lLEeXSo
u+CdX/HaoGPy532pZeLylv/+j+kY85CdSNQ9OP1gSwYxjPEGuf8RSHj9zqWWQfXH/QJQYIQjA1bq
bNBRckk6rHv2Omi/O2g09zRlCtq6cGQrIEJvP93XLiaXYFGUHtgfrLM9j1+lrb3wb2k7FqG5Lk27
ujTcRO+dYcyoxdu4zt65P/O1Z+lRKWBHYinXOk8z9vFYs4sggxOASwPblywCFNhBdXTZrh8n0r4Q
o1hqBy5wuK1YKehwkQmwpTSSPBiWry4mVN/1Bv+M2NUUy/dvP5NlaTh7AZiKTfApHrU+lpCX77pY
Hn8JQgtVHMZKr0Zvb9N62759lVeeAsuSz4aWBcoS4uyzDuaR7ivYg3UzCZC6NoAU17FWeO+n3dtX
emVqZfo2WdgtnrhUZ99uNsgetR17P7pD+jhHRXCs6O6sKaMsLQhV7PvGjGBB+sYlySH645MqG2rm
OkXNm1n17BPLR5yf8RA5a98ojbtWCbwVYqrKSyzX2de3b/WVz9kh4tjmpMCHZZ4foFFI4gGuuRZC
4SUFQJJTS50ONfVcYywj+uydZ/vKW1SsjLxCArodunkvvxVCdIB5OpT0Ea01p3pIYf9VrXepLc9/
51LLnzr7LLmUb1psazg5n0c4k9LTEAwUsBhnLi2grIk7EKVxBAScULXtYAvrimQs450Z4tU79CxP
OWhuHMdcRss/Zj5EnDqBzgQRDdPFjjonKpIKJjqujvLw4bdHZwIeOWPYc8GNvryUMmDJYy9lkzsH
4t6uq4S+AbrjA67K1EeH19fWO5PRq3fnK06VrPmm653dnSNbkzmQD0aEYVtvDaBiV5BNnGQTYy3/
+HGFp8grVJ6yJDvgl/fXcnCCBsejhKyiUBqxz3HJ697qCnnn24/ytfti5vJ8yyYO1pVn95WC0S7R
HztrDGcOAUPQh42MjNoO8eE7H8hrC/QyAjg8UNLB63l2W3j1heo6bouQJzdcV17ZO8gE3PIAWN+A
YRyBHM4Gvxg4p03Db63r/kiWjz7Nncnm/ON3rljLaJ4zqTrO2XTTZKRCuQOcTEJ33UOHA2o3+s1D
N2CK/RdX8n14WOh7WC2WyegfI4PTGwGl/AJ2ixaBAtjDQB1Z6F5JxHvnGb829t3lfEaqGn1f72yx
aEaNRKtBTlEh9z3CY6TLRnrVRtPDOQGONo5YE71/MRw5X+C/ZeamRiFf3l/ownmcAGejKM5CnLbI
MPJImd8mOz9Usx+8c+J99R5pH7k2Wyx4lmcvrsTj4FkT3KYgLrs7N7aTNRk88wGiRnqJS5DICViF
Hz8mMnfLRVplsq1TZ/c4g6BDXwe6PUOram4X0yg6wda1rn2u/dOJo/jb21/Na7fpuR7fJl+oYrZ7
+VQhodnBCMdjrSaneRhnQOO6RM6akEj6ZYi87LIbjOnp7Yu+Nh1QV4Yo6nOcs52z6UDowq3tAVIC
VphxU07GtFaZgUGAbvH+w5ei7klNhqrgUgQ6e6KkbC9OM3oH2H/NTUS18pKycrrL6qB/Z0V85a4o
k2NzEi5nRvY4Lx9lh30JU1YDKdYXYpeirKQXkinw197z2ze1/KWztRebHx8l+yeqMeLspY0iCJq0
Mpu1RFZyrQmtHvF6FmR0vn2d5Rv/4zqSQzBWOcEtnU2lnlsXaQLaFr2L9g+MlXKvxkaROy4BTs3K
fZA9moWK5ZAQBDf9+fbllxnr/PKuUAhLaJQpikIvH6ini84JXcmIF85w7wZi/oSqG2Sp1xe7eiqM
dyqur4wFl6xTKuTUuKR3PoN2aBPdKKWl6M0hzqO8dH+XognXMe19ACZLPCUSyE8fvknmbPAvUkoh
OEi8vEnQx0D70Wqvex84XQkl4kbRnd7Bg4RpwonynXf691M7e6osinyfnnQYg+7Z5O1nw0SbtAGs
1qXpTyfK3V/LFP9TuFg68U5p+OxmNEZYmGZMH6i5ws85FUi1efvG/3zajqt8dhSSXRbJ4mfDBTMH
+KaYQqlQhnVHaGL2TEuCBFQMCBegEhx3NWGwsVdvX/bPj8pxGabcP7YQoA3LKP7HMqngC8ceoUrk
F5I4lhYLyoSYySN+lt98hPE7d/nq5Uxv6TH5ps+i+fJyIAtNrEuInBYG4Gd0PPZRZ/jiR2PElB2V
YOY+fH/LEyXnCxO8yT2+vKCnFipxOTTYfwzakonM2/u5s9UxcYKBAM2yfecOX3mPBLpxTZd1hG3r
2UIp6z7OSVnC+unnzSGWFfR6oh02RhCkhygyguNsGNbN23e5zDwvP2Jq+sznHHE4xXG8enmXFGhL
2kgMVTI9UDfpkZDBlB2Pa1bVk4rq+ilpG/IDMBm9M37+nOWXKyt2BpzHFfKrl1e2IQtNunZYMOGX
bmk9u0ctPesSzk/5TsvwlW+HCq4pqcpRymUSfHkpI7CSKrJtJA4VzEY9TvMWbzVi57m6LwOSvN9+
pq/eGW+QuhLqOts5W1XS3I2MOUZ6gsW52JXsIJH5B8YOdE72zkN87fWZFHh85dN2Eu7ZR5pYIx6P
fOHHzBgAe22EWxvuDoRv+YXGr7UHaLTEJIzGO7u6ZVJ5+d2wv+KSns82kid69rGmw0QyUa5bLCDU
lwxSinYxhY93hsSfL47zB+Vjvkummj/GYG/CJMH43a6bJgGpgylgA4Sm2kHqhDhEMsw7j9NcvoTz
23KXwxmdJ4vd8dlw0KICktzKlqZTbV8nGSfIKCkINbNlHZPaEui9qBrMAkrkh7rOQZXGfrtt+1CC
9RjqKwFU7eHtz+nPd6zg91mU8ug8s4KcfU4or0MseLzjJs+gQ/RMsl/DtB33cILUY9vixDwkI+7C
DTpuRJZvX/2VV+BzzmTXxz/4Ns6med9VI77cmsZ+M38PwR/TeCFkesLSxBS4e/tif+6TmIVM2rSM
G0da5+3nJRQXICLpFAJp94FALiA77jwcgpzIXApr7rEMc2CSXdsmWwcpwsfrwS6DiOvzKxRA9rPx
lFEiFQCeurWXJk8ciJorEtoDQLKpfff2rf45gLgSGzIspKzd3O/LOamrieZLHfQ21ljgOK6jdh/T
7nzng37lKuzAOGAuWwN6EmdvrzZ8MNoi4IHOPrZfwn9OhgUq9e17+XPCc5cS5HI32Fv4XF7eSwmz
FpL0CJ51wXlNkeyPyky+ymGe9//iSoodnuRkR9XsbCfbAy3DvTIQ7IoYmTzT0D3lwIfhfcjs+Pal
XvkWqZ1zCDGhVNNZP39BkUcsjVrYMeQ+NrgkOmdnj9ZwZVrU61e5bNLP+YRvr3H7+rEZ1McrydDn
kAxZCBQUnc6zcQ+gl/pOjoyK8MLiknb4vC0HuJSpGO3t2/f62gv8W7Tg//36zhuCMGD6zu2sARxP
jU0qxUyG9z25hXb4XmdieWwvZ1jScbmjRcgiAEqffZFeQEiVOeG2rOUs7+HdVY+VoaxHy0Dfu+pb
z9/kZVF+eLniqijXOFCa1M7OXya4nnHMQrtfj0gpLwhWqjbm4Dv/YhwQcEcdcNET0Mh9OQ6GiWBo
YYNox3EIF3SWsFrlrNdk+X28SMWtcJ5k/qCxSkXw5aVMC8cyImtkTy6RJS6Q1i1JeM4qlOBYPv5x
LLWURURAB9w5G3OWbggF6mW/roNm2s8+ZOyIRvEu68efb1/ptdmKRhzLzCKvojn98qZUK3N/zkjb
qHXVHVvNCbnwUPq/fZXXPnYWVOngrYWK6ZzNVpUMKP0leC9rj9gQqPygoLVTH+a27N9ZPP+4FDfB
rpqTMCFfKEzOdkkznKVGdWS7Cqd398SjTId66Kgx4ELavn1Xf4yr5VI8OUWR9H85O48luZFsTb9K
We3RF1qY3boLBEKkYiWZ1BsYmZWE1sIBPP18yO4ZYyBggcm762oWy8Md7sePn/MLMl19cXNJGHnD
K0LuKMmz4AT8OUCCqA0f8WRrvjm9DiU1xrGj2JjhyrAmWS72QnQRuGaWUZJWNvugxAuTK4Csuv2K
baJyTLNEfUFy1S4QgTKqt54zHgy/D7rY/AZSOFkQDhNadgXkNBWDHVQ52sMYif50fVlXviCdPIcZ
akBo5AsoUsQTSEUzYVcivHkLYhllTgs/NwDg+sY5u8jz5lkBnaRdy1oCmDjf/T7gkkgbktmYMx2w
ZkPaVdcQ4AG+IB3LXjW/k4clT4PVbBy7i5tuMfBi66DpAqxeD6dd2yriwDsQ9aLIgKqpTHF5i9p6
6KHkBQMf8+F7GsvZxoFc3UNcBhx8OihUps8njsje1NYOVidyiAmVG8nIWnpBmOb3PhIBMRSNCmWQ
EYmLjSt+fWDNQHeKLhoZ5/nAtaUgwYrTFl2+pP+M6kf1Q8WG6AgVxvIq2ZqOCSaQbz+oc4+caiDX
H0CwxWqLUnKU3C/m2QLi31GyarL7rs1z8Tz1ufTYh00sUcEt6ufrW/kiugIr4hVM9ZYCiga87ny2
ZjHp1YgCzg75BWmCTdKBisex2Pr49nFIOjXSTQcw6bL3xnWhVnYNf9qkDDU76oy1fxeG8FY2Pt/a
hAitVC44chgwLiYUtZOlp34iz5rImLcW+C9MTb/Vn12JANbvoyyOZZig0Y7wh7xDDqQ9WqaPinvo
zCpE1ptLInwhknV6JJAzadAsrgt0pKqsD1VAN2ahfgulUXmvdhbdLvBE3vWPtLL1LZJaXOvNufe8
xNFhlGM7eerLOxTfUNtDsxJVcDHe1L1snwKcdd0ecfaND7YS4chXTJP2gYL4prnIJGQrtCRMthQk
5rL6mcrLDxQRp3eCmHAHBT/3jGn2lnMsROWvT3ftI5pzhYtqAvX+5VbB7C5os4Rd0mXmeISWjhFj
DMtPRWtn43Ja25Vk7cDeqIyYF2BZh15PHRhIhFAAL46FXFSeRVFhI2bOUeIsjWarUCwEwmfBXrSX
nUNLR/KzmnBxA149oh5pVTez3+2hmu0uRTWqGw21tQWcKyIzuNPidbyI0c6AZRw2X+quNvJsX4Td
eMD5azzCa9yqg64OZRFAZNJ1g+fkeZySK5hQNJvUXQUpcU+0RJgQgzJ0J60tiOzqKnL7UVekNEir
4nyoJAKtn1mpumvwxLyBxKDflLin3A4wF/8WhhYcr2/DtVPHJyMyqmRqtLfOx8M5IW5bk6lpWv2S
QFc8RS2suQSHXK/FMALz6qnYGHNtjjx5Xsvm1FSWkIESwHuQD4T90Wnl3aRUSeyNlchyOPT4MCJC
nd9fn+VlZ4TN6XC1gZ4huMCXPZ+mUZgYAowOgTl2ushNo1fJ68FRDgnyyQjXoRpGnLMPUWigRgff
UDn4hQzN7PoPWYs3zJsnPLAvmjSLeJpYCj5RYQT+LbbVRwlDFhmMhimOlNPEc160BtQlZOn7pta2
4HCXY3P+CbAY+VHOp5Z0vgalFJhDP/rYdRVx5XW6PiTo5Lmqc4Cb1HiVHop9mzXS/vqUL6MPwxoK
e1mfMVnLhy6Efepa88WOt7q+t8bYf0jQvjtdH+XyiM4DgPbmJc1NIS8nl9jTiJHcAJbWNwg8AWZa
yL0chrL68uaRLJ0oML+pydGWyQS+6BTpBkuFnaipeyeZwqOwneqoTMLcmNTl4aSRPgN3bRMwxgXI
LDAjQ8qbCGi+g6y6lheoh8sSslS57R8AxEpIDTRbQKXL00nfGVAo710eo7RBzrdJZ0Hm7gxAfHA3
o5Ne4W1bYzN3GlqYt00Ejvit6zmXk3jO806k17Rcz7xPkgb/KWSywqmD6zvURIaCh8d9Br5mYzNe
noHzweZt9FuLsOz8UIgZQWTVLULUdoNWRNBpnjwZAqteePtWQYjPcPXeqPeshCAV2BdiCmDP50Rn
EWkL2WiNgN4nHffYesDGsN9Jof41lwzcikpkTxEmxT52QMK0qnE8NjK13wiDl5/W5MKEUDWzSwgA
8377bfZF5NhhKyujN9aScyuJMTiOqeWfkqyaUBgat1K6y0PJePShobEwIBWY8/FSJByRAHJGnHRU
54GK84AZWqh5gd5tFRsuP6wlE2RURTV5FkPEOB8KNZlhQitDeEZZ96ga9k37KXLQbFe6NumgDA/G
d4xX6rsAN/aNTXW5rIzNRwXZrFNZWVKs0lFBT3UohGdjFf4gYNCccgqy6F6pzTGUlW4jU75c1jlv
pBFM+mODYdTO54pjziCZkSUwRKwI3k48uMhpYHQq11+vn83Xlud5UmfNAFeuTlprc8/rfKg0rB0q
9sHoYR2LTKPIwBO5tY5VKlA/rfvco5n1aKK08zeo3BGt/5jmiDsLRONRgMGuK9LM3OidXl4olkoA
lkma56tsiQJEPKqTgRGjouLLmA4i5xPuNJGPv67Pfb6KF1OHx2XMiQolgIs4CE8c1y1FR10haFAQ
guou7wD9VNFRwXcUbJoGwAGmlO0h19lqbjaim3f9J6x8aIou8+gU6xCDmDf9b+dVd3y0YxObTW3I
yT0pQnuSa0O+BTCvbTyEVoeinwYFh5gP8vd8qCbWyEIaRXjqJLV4oeWhou/CpkHx2dJEt/H4WQmG
FIt5cGkg4eb33mJmYc+XkJEsQQlJSPmuUxX40mjq3GpQVnd9q8Bb18boCEvYftdMdfAYTMoW33Pt
C0NjpUNkA+OGEbScMxqCqlIM+Aspyv2oavjERFTu8mxCrxA3WJQuVclLU/j9ZDHdx+tfd3V4zhXB
w2A/Lx+8etr4YULg8BQlMdCgVGgoJz20aDs2BvQSwccDsu5QeSixiZWsN+Otbb4BjeWZFDS/Dhff
oDWBdnRDPXhBn5U/SxwLj5rfGa7oqm7jyK5ESC4e9jKcUKoiS1JLoHR2q05iQCYlQUoDB+WTGAB5
I3UToXqjtsfrS7u2mwEe0bmlk6mQPJ1/2RhTzES32F5V7wwfTQbwYDi2d3EZbSE51qLRXByZ0yWw
Xsud3HYyxpERWMdEK9XiJsxt5JYwQsN44Pqc5lC7iEfUKLi34bzCsF1SXq107Mug4IYrKs2+wxzV
2PsFMkRF105PrYHoNXJbzv76oCsLycU912NmZIX6ik74LQKhc2qJIEFQzwxKgYkYXkFeqc0mQXWD
+NdGWHhFxC3nSI8duBEskpl/cP7dRoDHWS6PWDaDPhYKeue5g+HflMvWYap6ZdoLP2oLdJez8Sei
DAba8sitIvhbzXI0ggqpcFs5Rg40wdXiHfjsdjzSE1WCg+iQkp/Q2vjeyRYGs0i38Y2wjTGn95IS
SL5r1EFv71FqH9rbWI2KByYepCgzq2/mjLJXNPId0iMHpoO6KDvlYVGnltEhyocq5pNciNtAILeI
h5Z1m+pYKbz5K0KH47UJSNagYDJ/5d++IsJ+fZOmqc4Tt3O+2q0V3BcIFHzT1H7aSHNXNgwMehvG
KGAC6COLoRpRobMUdrpXaZn9hExMdtfKRn4yB4QOr89q5UDMjSyqMibJyUU22zUhfLKOoWiED3ck
17antFN4G6c06OBdqvcq5kcb81uJZCSX9DlZSVpo+uLLaZNaWz6SZF6Wm/n7yIpusLEgCasFyPi2
3cIYrs3x9+EWByJP5yc1dQ1vwu/KObV2gOCaPGGW6DoNV1VPhxQnGr2U99cXd+07IpGJZgCvT0qk
ixwzQjoVuUGKvGIc5G8J1ZqvlRxUn9Ikmx6vDzXfM4tDT4eFF4IOrApUz2KOjYLqSUCLzqvGSd5T
RMTMu9N+YbKDidcgqbsCA5hfVUOD4vrAK4vLwBbQTT6mAinn/FgYMTpavd8oXtJa6PAIVfoIaupX
0cn9u6EFV2mOSr6xriv7x6HwQ8WXvjsxbjFZYZdIJ1uM2fu1zUWBQMlDBggwdhsVl6Z8tK3D9Vmu
fElo4vIMGKHbQoH2fJYNsmBONyFgKtBC+qbIbfNu1GMsfGnlbbwv1xZ0JnHzNQnilLnOh5JS6GEZ
kg/IjrYy6qBtLez2vdXmFn2QVlV3am3bj6KELfT2OUJt1DQ0mMikjHnVfwtwUUXpRyOJ9Grfx0Ko
RSX1Y5VKNfJqTlZvJDNrC8pmpaA4Z8tEgvPBakttk4jmupfnvv1FK8YCY4kI0wjTjsaNHHHtbBjz
dQhCH7DIEnGTYN/XYgGjeJbj1w0+cEp/16e2gVoXD1HKMXMkoOml7lEF6DZA8ysJqgPgh1yD6jCj
LxJEYusUV7WOtYFRSv3NaKXByfLRmt9VYwBOrE1V/UPma+bHrDe6X3lDfer6d12bPpXKGUVPZ5If
cr7U+IJahmgqzTOTDJn2tDHi4agXqfEjTWr5xsB0fB+C/POakUfaxuBr06deA9ppZpRe4Bc0deiG
whQaYmFhnu5HSwsqxC7V6ilxgNLqhZ/cYRhgejxX+z1U+C2819pG43mLAsOsKsRlej77hK57LaE6
BKJTyxHCbWU3Kh39JCHP8b8IEjCEZ/Q8+cFFgh4qSRxa6JV7mQjRcwzt7pjh8XqTlTidXP+maxGQ
IQA98YAns1wcHzXIFWTOYs3Dr14LdoLyyUsugCS7eLuIux675rcPidQC54caI7hktGnOFzIwihKt
sHoiLon+sYMzuce3E/Ma/t/hR+mjW3Z9jpeB0EbXCnWJWSdplvg5HxCB8dpEKHDyUkWNv4LXQOXK
lxQ3kbFzyvBLdJFhHjai7+vdcX6RQjbW6OLMYg+URhanZVBlPKCTfkQBNJALb+gH5U7ohv9DwCp/
Sv0xvG+DBkXssczNU5vF4iHB8fg49o78z/UFuNy6ZIGkDfT0obtd9FV7VE4RiZCo/GEG8FGGRvwz
By/4UOZV/uX6UJfHlCxwBjNxpfIqWqYPqkZvOK7jyetQ294PmersQ/xq92XWGB8dv8v2sohql9vV
OjXZ4O+vD3+5necklAhBh5VcaQk7D2BKm5TDUMVARDFHtSFBIi8G1UByptbVfd879caHXtldijYj
JyiDgUK3F7edDUu6x7Bw9JSZltGnZr3XOsnZY9My/cQDqTomqvX++jQvIzEKzlTpbW5ZMs1l6RiT
MmXoKiQK6yaKPqWZ+tj4dvGBSCidFBGiOcrj37NJhjfCxdpOIviBFQaFzRt0Mdkgw7TTCRMZ61X0
j9pBDe6kFGx/0ibBxsV+ibW3bTIXoBX4/bCTloXVpu3qVBgYXGiAQgHUihiF+QQjQbv2i3dsHuGm
WMx6sSqGG0sJxg8ReddH5FbxQm3T5EGtrOB0feHXPjZNS6r1wLDIABaHGnexGDMDQkk0QTbAFNQG
jI5xU7DzsbfAXAmh4ZvcMdB9uz7w2hcnlaJaA18OBLV6HsPiAjOveBCT15SluMcwSP2MW2t6Yzda
9s841PKhQPDgoCS62Njfa0eK8AVCXOV9TIn7fGSlQB/Lr9BNpt7fvhsapWCuivQFXaz2tg4DfyOC
rG0xDjFnygCLS+frfLwMoK6wIuwpoY92hwFV6h2pH0YRg11sXAzz11qEaGIVq0nHnXi1rOgWGUa8
s0MmErlD+54GhY7gfCs+vfnTUa+Z31TUpciHF2emQgRwtJt4xL0zG6odfoXWTZUjmKNISXlAcpMq
UhO1uIvC8pA29s3KhiVTg/1LjszTaokDppxb9Q3VKm8KphL3rKq6MUqhvuuwJrujXN65gzIUb4/C
pBPc7TNYib2z+IQGLX8jivJZQbXB01XXsdzAF/og98YnO4nU4/UFfsULLL8jaF3yF2QPDG7d8y2j
oWarJpg7ejRKkx3iz8keq8rxMAnDfF9qXfFdQfnZG/FM2Q8yroj7upbNIx6ayceoK9GtR1FS3zkV
j6KNn7aym2m3E22p4uPGvixIksrRx2za0TMLS31MHGm6sfquegL6lv8McIXbyyNyqomow68lr8bn
GMsfGdFIvTjgeBntJ/wD7lti0UlOYrGxO1Yq/xRP6FvNr2Cd6v8inkEILydL6wdPGEWDtE4pROpF
yOx8a2RNsg6WhE/qrYlKxrMA+x/siiCX79FmRolgY6VW4gwnUJFp3NGUBUR0/hGzmOJwWFD/N3pc
KnHXS4JDh8Lz3dxpn/aouWi3I3ZrJxOPZATPnfy5G8cy2hdolXmVJeUP4GL1Y2SV2X1SC0z4ukQy
Nrb2Sn5DFCSRQpNybhbMf/7727avLPhe8uDFfjFQop/06E4di+yOu9L5jrQ78roFau8sZT6WrtyO
/ufrC7VyomfyAM0C0PYaEfn8FxiI9eEYKXO4IgNrvwC77Ft8DfpPZmrTvOlbhLf3uPXZb78HYFwx
5ExbBLiyuAfitlJ7OvZ49Uldid1ojU30S1hrEhRqFfgDRu9Wpt68ebL0xxUduhUoNm356DV8BXOs
SMgejkN1+T2QxvAU0/WsjjZeAZEbNLhF3eJ0M765skg1kbBN5YQgxnE7X2VAiDq2SDmVoTopK3xw
HJxatKRKYTH70nTCsV4rtoLFHBcXcQyU2azkSo+etGdxyUP/VKFMJ+jXFyaqd4ovEiwGu/LO6cef
GhikQyx3j4OT9McBnZUdDeDu6fqCX8YryhMQ7LjnQZ0gh3c+b12LJxFSqfVAmqlfKBYZsOkMBJya
HC3v62OtRB9wLTJp7IzCoLm7OPKhw3tHnjgskyqa4i4jQOWelobWN72rm/ohm8bRPjh6Per4wkNy
3DU+Gtx41mTFFp37MhcADGK9ErrIb9HFPJ+4iDSkTSBjYM1OWHGbSgmPE5Y5G6f3MsqdDzP/+W/x
oxUl3BJb6zzgbXaAM6nd3TUlzgZ4ejQ/nLjXD9cXeW1ADiyVI3ADNMQWe6qNzc4YsqTHiw7KpF3g
GISVKSQqHBBdH7jNRoa8to4g5ufPSUEBNbvzCWKyqQBIaHpP6+vgoZia/KNqDFtX/mUYplSBWoaG
dBNZorJYRjBzjsizrsdKoGoOkDET03WwoHmkU1U/TobjP1aJpD0UZZB5Zi/rj9dXdeWYMDbZDQmq
MeNNzmdJaSPURcz4YdbkHt5bOI23TfMwTmO1vz7UZeZP1UsD8kEgInNash8Qs+7UCRKNh61TgkVK
GUtf4ky1bgNFwdqbdjxOILnqv/AySLaqbpeifXPNjdIQ+kP0qy7aAZWE1UCgtkw0wtxihyOIf2eJ
JrnL5dasED5CsfbVUvFriFfyztfL7nNbdc9Z2Gofm2hK90kZDggM9tY9PaL2w/XFWdsHkHGBzM78
Utjm59+hCAcdS6Gsp5XdlVS0ERn6IJlFeBylUtPwjbYt9O56gYRRrMlPiLobG8nn2n4nD0AllSDG
M2nxC3w71/3a4RcIAwdWN/QzALux3WxUf9eOMRxPoP/wTeHTL8JTgrVer+Iy50mS3H+qCjnBaRIT
1vHoTFN16Gkb31xf2tWJUTgzXzkal137qNFxEsg5yFzMX+RB9d9pJo+U66OsHSQEQtBgImjA8FmE
C+jceVGExMM8beV9K/mWF2U95mCF9Hb8DkULUPFUTNCa4/l+vlf8KCTahhaCGb0dHwshHM8M5XDv
B065kSutzQrhIGoklKIYdLEpukIp0khzOg9EKUqvXdfu1VDF2DwMtyoyaxvDIq7PIosqBajlArZt
bZcG8X3E4OxOldvYw/g7x+w5NmeXC/FmoD9ZAVivGacC+H55T9LYyMsOPyLPh0SE1ndWH+uhCjwF
G7fD9b2xEvlUmSQbjAUPFJLA8w8GAEqLqaf1XmvZSM76k7MLcikGPNI3JzVweCRIOnBNkfgbh3rl
RYkyESEPLNJcf1oKVocq+CbaQJ2nS2HzKU9GK/Iw5bRcJQKYd6pKR/mGzDQO2DIeauMuFJRTeYXq
+WywjikVu7nDrYwb7BSUkBG960uzssFm/CoVTqq6s27J+dIUo102NNOEp+N0cJyq9FuJPRB64eZG
gF2JAmcDLeJO4/OEFyFoygncwOChIoJlidYazUa17/JVwxMUbiNpAzgoOhLnE+ow4BadxDZWp0k+
On1f8/JVpH2toyRoy7n8TkJPcGPQtdsNLqVJZ4D3FJS7xQ5TaQt0WoNRaRebYbGbpBEjYA3N0J0t
cvWnVGYyOhZyq3kxL02B1Yumv8+1svxQViOK1ESOLiGL8oO7mGfnkRMzfLn+pdcWBhT93HUjouhL
AZ4EO0JTL1FOiRXJ/JhiyrrXok7aB4lDaSUeLA8zbXMjKq8NOuMA6apSv7lQ5ERVH/9Vy+89m818
isPiewrMad9iT3qDeRh+rz70z+sTnWPi+eOHzgS3gEF4UQjRi53mx80E20Yi03CC/JtZ9F8TBDKP
Udnm91Lb+zeRYiGVNdbFXeInL9cHX+nWkB1zHME/zj4oS3JtaQu/Vcz5foVS0HhZUxfvotEKHHcs
RuMYFW26y3xZHIZIKcWpToELiSYH7EoTfYvhtBLT5zcY/RogrzMm8/ww4HOZBn2q8M2zJr0hxA7v
RKD+aK16vDWHqjlen/xanEWbA+uXOcMDArUYLsE5Uarwnpgmo/2F0w/85TYrjb0hKnzZcTCN7gIk
4t5NRulsXCdrU7Wp+9DSpmFElnI+9qTJcYGldusp1egcnVDGKdpA58R1nDrb15XY6JzMc1nuMrSA
uUzmqwXmz/l4SVaGitMxHqnpsE8zPI8lsy4OiWF1G2+EtWWFTEvZFxg8/2ORb8T5NCYZZqpeZKki
2je2gQ8dxVDsu5rmxEOlfUH1GQ9TYNrql+ufdOUAzzzGGdQLSPHSp0UNiiQLGLvLJfPQSe3sQIZ9
8IPN/1vt9DxubwezsvfXh105w4B3aHoSPOYKwuJrhkaVcrRrGLBBZOanRJYFlmUSNYTIl4YPg6WJ
6tirkvY0gmVHV6HRt14sK6sOGoQisDk35ZDxPv/AJmZ+9iT5jSfZbXJwxvTJKnvsrSe1O8ilU94g
vh96DZf3xila2VngImaIK1EejaBF0duPrNoRbdp6UhzZ3/Gm1Y/pqJY0qfItKUN1dZLQZEkBUBSG
9nQ+yVyebH+S8d0Rg2X8rDEwvqUzpR7rPu1vprYLvTAww52lRPnnDktEEzIEMI1J1vFASmy/D1zo
CeKmHwbNywPgiATWHHVnkOfN16rUQjyTcvNv4U+RhuD61H/PYHML1nMSt10aVTvChGG7FKVw3YvN
6hSO0Za3xuos0U2ci3+wWJe4TNsOsbRtRIsflVR8lAZxm6LKNkIxVWuX3voo4Vs5TA/UXKuNx89K
WAK9xNOH0AR0ebmRVdwNw9pqWq/FruobkfOp0oqgAfwKOsEI1U/Xz81KlkUFbOZ2zPH+QnKkq2I7
JI9sPbMpeUXDV+xUN8u39FPWtigAIuYFjw21tMUWtarG7/NQaj256jDYyJMswkCubMbb0sbd8/qc
1mIBkNr5FkPhky71+R7F9TU20n7iZSfp46fa1uv8/dT6UMo70WgPgnrUiOVR2+Ntyet6LxIs+q7/
hBXCDLgLhBToXCIwTlHz/DdIeC30vabAr1SMakDYH+VY9CLKxr83pxy8Sx1o9WdUQvTswQpHdbYE
7wMUQ1rlOSnH5EWJMvF8/UethGZyXNpBJO5gHZcBKmyctEo1XIyBWor7LMa+um+N9pAF+biP6kYN
XdR0toTLVkaFTzyjlxxyK/pR5ysRqomD96RUeX3ZmF8cOGZ4Dla+/iSXqj66NE2cuyTsirdPlr4x
kFUKWBp37uK6re26B7eKLnYf23KzS2AL3ScFDZydgxPKHm1poBrcVBvHd222sxwgsGfKg1xJ57PV
5EgJTX/Crzw3nC9GpQ48JHQ/hhZQB+VBbvPuYA7BsDHsa9lxkV2AOiGHmnut2DQuXjFyrtSJrUqg
8hPO1oOmNHjS95qT/hypoX+InVpL3BSa96kb9dx0lYSOgueLuFJBuocYzdpI43oKqt+oMkJbQMOs
xZrMnQopeLm+D1eCwevbcW5+82mWmZBiJKEoHYHQVZ2rOBDrqRONj6aGMkeGbWNXbwWEtQEJ47QZ
eVgTWhc3Mwi2kqI6ylqyVYL1J41O7+q0jG6zFkGE3fXZrewADhd1inkLsOUXO6Ab7MYOue4934+N
L01tfirKKXuwcRT2hqovD1EVbGUAK5cGOndkeq/Vbzb8+a4baVTqSWlV3lhI2MPEaWPhJy6n6M+a
lfhSOeJ/UQaHkgyNfH4ozKWA8xFxR9ants1qClmhSOBPxFN7Cu2BJm4SOeilTYoUPliBLrJbMVW6
FLt5rao/rq/1yoeF5Y1ANn3uOaderHVE98HP6qrylAyA8WjVmisFFnEsxNDucH2stTVGjocmOPon
pHiLTeSkFAQ4zpUXxnX/IVDS8VMi95nL0PYxn8pwo5K3so+gTuITgeISacBShdbSKXWAQeFFmCrV
e+T+cAod5DgckLds47+r0ifDs/t+i3yzkhHMijUQDUmk0SFb3J5aqsSG2tAai0Df7EM0ITzF5nF8
fTVXvhzSkpSv6S1oyJkuwnMkO5HlJGXjpUlXQDHXx9sY1/dd6CTV2xeSzhdNBHKqeczFhKZibLNe
61rPyY2qcoMEYFdSBPYHVuAFTpF1gOEQ7N88PwdrR2ha9BdRPVvMD8C0XKg2Ssx+Xk+P/YjLLVKh
ElhAJd6I/SsbE4mQWSnr31f7Yig7SZDzr0pSuK4Nf4ksq/dKLMv3UICsD3mhbpGB18aj28Dzbs4i
qJyfH/0uzesayevWqwbdavdcrPF0Yo2dO1Iq9WloOmMrvl0Swmg+QD6DeAxbihbpYo4QI6O0H3uK
dGqK3IGwEHk4COrgWexGvVLEXtXI2iclsqbkRukp6h6CsWqPQS+TaOqV7GuIdRWG+rM2Bqs+BrIR
v9i+UY+HDA1L8gFRx9n7ifM4C0Zo/mPQ5ME/YVu22MFJTgF+c7K/pIWdZTvHz9XgaKc0AjfSxosz
z0ngBgdJBM6c6vMiqvJ0GzojqpkmuJf3MVeUN2i17KalPp1io39mHT5d36iXQ0LIpywxq7vBRVkq
ooQTCMgkLwyvihu7vwOUxPNNT/Gud6kR1NNBSkhzbjugPFuZ4UWkoXtK74WnKzcIjbRF9G5iXO7G
MTC8JkZjYh/MTveRzwZ461mcxyGQ8h6g0Y4HxvmGbWwfD4UKGxqUTcTojkiJ74SUavfjYGc/ry/n
xeFgLBgvIBJnMq+zFFdBpyO3OvTZvVjz/aOtldbXutYeOyn090XWcQ2+ebw50wQDzHtRplR7PjfV
ympMLVlDCkqZ1LmV6Tu/wjDqMd9O2cJPjpaje3B90Ivn8YzBpbVP9xmE7EWlA6PqWsEcikHlAG10
OW68qYwzr66jzhuB6+wMvIb+VgNtyyFm3hJnaS4jw0SZ+WhsOJSDz6db4DDcNVFsek1YSZ/6AKDa
KUY6Y6cG5aYZ5WuqthyNb4mcKakV+3OxuI3apTJ+8NBOHHRZ3aYN9fsKg3LhknXE72UbkqPrq4HK
87xSkbk2wlj6WykM+wNmMtkvtcqQPmDETPPgyEwzyDPvwpskrkl7HazDHuQkVJCp8MPhtoshTblq
KwOXtPy2iF1ZQohvx/eLv5tFMn67/hUvK880PGQTuA91sxlatnij6qFBwoZHmlcGkXwPVUAVrjMY
WcHPrOPaFYPdGXueduVdZ9RoZVqjUceuNERWiy+JZmWn67/osro0/6KZCk81i6fqsqkuN3pYU54s
kA3TI7HnoybNIdKCSdqjwqjS8Jgm3iR5AzLBxR8+fdF57yAPGWCft5ti2Wx2NV7ttSuDgc9dE1Hu
wpsGWZcPETSEZBc1cfyYV3KKZrpmjt+odxul26JWn+wLTE4+jqqFClaa6LhjYNDc3kSTcCJsBgwF
cg9E/efrc77c0Qh3IKEOfxVJFirR5zt6TCsYV2NeerD/zN1YqOmpzlrwDpPY6nRdxiYYSLRzeArR
yr/grFY1vJAARRJPtevuW9jrJgQuU8GYB20/V+YxuBEnVncYXS7eCHOqgCDL+eTwpAuyGQXrqW0s
9tzwYGTTOtmTGMHp7PPakypbdsN4MvYTAI5TPvr+LrSK6N+Ar/8685pvXr3nn4tyrCP03hf/+D9/
ly/5U1u/vLQPP8r/nv/q//tXz//i/zxEz3XRFL/a5b919pf47/9nfO9H++PsH/Z5G7Xj++6lHj+8
YDjdvg4QvBTzv/n/+4d/vLz+Vz6O5ctffz4XXd7O/7UgKvI///NHN//89ecctP7r9//8f/7s3Y+M
v+YWTR79+ONH/s8fp5d6egkK0Ko/ln//5UfT/vWn4vwLWpSCdhaMHUDNc/NHvLz+ifEvWqOzJCM0
JjjAc58mL+o2/OtP3fgXgjczcPY1mScf/POPBqmB+Y/Uf/HduZbILWCozIi+//s7H/8dZf/9hViW
//zzH3mXPRZw+pu//sSJ9Cz2874FPwEJkEhF/2QuV55vpqFDHSnrMenS+7qZXFyCfYlAnNoPijyl
uuvkZfOtHbogcSfk1zGhq3GCAPUOqdhth1bEgBgdfZoRO+JH0ArlUxNaPagFHgEcuKyu4/0wCSvY
t72hBPvBbofcNdS0sm9KMxWdp/YDPkxDk+HpMgCkrt8Z8pD7noOl5i8E5ETKXzX9Yd/1aRq6lL3S
z5LR5GgKmGow7XIjtnTXp2J4axHojX2Et/lnR9KjL3UQJvc1DSLFVSB2PgkRmkzPSOrQLaYhw4Ot
7MTeNyzB/xGoykmJepW8N3fkW3u0Rf3QOpk9HTO1qe/sXmiS29upuQ+srr6LqLE8yZmjPESjn3o8
N/nParndvxOdH9Nv1NJq18U9ZF20wTPKMN1UHdsEQim/PvnqB0F9l2aFJJFhjGiGR4kwfBjoY1S4
RaXkpStpcfWhlkT7qwnzzL9LddbdAwvnyJ6TRU7kaSKt7T2sAEc7TXoj+4ClEbXdjYbs7xVisrPz
TXgdLiXB6Dv2klbvitZy/tbCBPX+qhWG44Z9GjxIcWN+l+rMFm5n5f1zkcjWs6SX4CH6PKkQAXAG
qlt1ZJ0CP7YdV7OxyNv1qR9+siQN3p2wchrYvZwk7zI7a981aiMjumn3Q7qzQp9dFtqo+bsxmd69
mZT+d7XufMqVeaR+VmtJ5hIvS8NVxrQ+ZaZl1DsWv2up9OYd5TUcQD71KTJBLuei/IT7RfAzD7FD
cju/sGy3yrLpS2bXFL8zYBoSgnj669CyXLlQnZLexbDLeJyw3lG8oqTe7eUmPpyHQK9V/840OzWl
OFfU1t72TeUuHkml8enCzdIt4zhUKP2E7VM/6fy0yuK+1EYnvknrsYiRkqy6n2mciXcWgog/o0GG
X2OaRepmfaDcTyJVVcC3pg9urQ5QXM2bRnExz8r7HbcunRkcVrOvojfGfC9l88UKgPYY+MX0OFp8
RDo3wvreBBQ4dtPQ1BONv2xECtduwicJQMbkdtFoP0dxD5+HaKG5o9RLP/hJ4/vcUv3+hAePnSIh
1RvSrotEclf6QBIeNNHbw06TfDn2irQOHG8ITOWzUVlm6yZ9035URZihqaZNtb0zJJi5t7Vqdng3
g83KqDdYcfXOEfSfdiPPsH+4FItk58CPeEzw/vwSDan67JDgwUbVKmUflxnLNibgkIX4mhmK+JrK
avJBE6E2YmQr58NubuqJY9EnXGaq4tsf/J53s+tbSqO7CnaJGWSX0cwOWor+8C4Gwtiz2VLx3qES
orq8nrWd1ZrkJF35RWra6TlsrMRyO8DnCb9TLi0XW4LgI/kZTO+WNstt25Sp6uElqP8jygRKf9tP
GnyeGoEu1RYYUtYAYfdRhUz3DjpvmO4LsBvvm0ZTR4/qkVbuaj9vA7enPfp/2DuP7ja2ZEv/l55n
rfRmmg6OoJdEcZJLNr33+ev7S933uggQj1iqnvSgq9a9lxIBBPKYOHEiduxdbywJFq0sVoNHERfG
rBDZ2tMQJL0n1GlAD/08d63XTF0937Bb6fOzjGr6tQhj9rCMwZzZmih0uosolX5jlHAK2aNcC+Qj
l3T8wSkhwKNb1tXsAECvDoK1wJHOFjBiR9ZRtPEEU5q+tKVcEIeiJZPY3dwDt67GKS5vkjKaUb2d
lElzhAnGeCehEy6/zell+QGuJ2EY4fR7CKyoiKnUldqjbNTir3ZCtdlRl0VKXFAgnAVLt8i13QNf
1Ny4hWV/b5gpUFGjAo3gRDGoQJtCpyTbZpXANgEtg4ZHD3Vh2xoTIgAxeQPgVmEof6YCnhmbaL20
bCnrmE8CHemWnetVpvkCcLZbFlZuOXrTJdVDHQd64hotkwTfYCj9notBzpw6RF7raamWLNs3M1pa
n3RL4OURx5XlGELdSR6Q4M48hJYWVu5YSZbg9RzZr9ZoKK0NC7TR26lhdIYv9IJ8K+rp8liWrSC5
lhD1BvhUffreF0X2Re/Vst+WcNYeAlXKOruI2/5HF8XjHT3Xen3QCiMs7MG6i6BVGzw0xvKBejlt
gG7QR9Hrm3jkwrl+epdcT3WQbqCv1vsVZanz+FctRg0/HiOa1CXtfY5yxI5T23AFows9OSm4ZA5W
cZiTwfgnOv2rmPB/jPROosMPI8f/B2PCtXfif44JN7/KJoxPgsD1Df8EgapOqGeBaCa5R0GJufnv
IFAV/0X1F6QcvVqAmVl6/w4ClX+BVQR2Tyl5rbKs97r/DgKlf619eEAaKTsSOFIo+Isg8J/l8O8r
+cq6zBqBCWfFnJJZPb8h5nViGSRzwejRY5yCc0jEwR+NSv8ca63a+VEfUO2rw0HRfV1tpk8yNBnf
+MbTjj5lfMSwULGwKTiijwPlk9zv0VZIskObKtaLFiAlCrtGbnGgxVaqbYowHRtbW4bhDrRbS/o4
lCtagsPWfAXeoPR2a9HM7y9WHRwL02pRcRu7aLG5xCB3mqdGpdDuP043cHZQWzWlXnZCQxrSuxHX
uo0H0brpKEjfhnJdflO1pP5dVsXoJkIkfgPgCTMvaobpV7rOMsU25mwsbCOLxNsYsrGvXT0Yn6wi
H+NNFERJaQ9JZBG9zWEc28GoGu3KvEjigSOo/aantfST4ExSkSeP8y9yx1Tb4hwqZDS6JS84paBi
c+l9o0VD6pr0RYv05VAgvKfvBFmqN7GU3dFCD5KnH61mL0dqnm7oRBBumwzCYtsqk+RnlHDXtoG7
zftGryzRFofO0L1onNsMulw4eBxN7kZIXhuBnC7YsJYzDWW42FYFkjGoC0IZ7gVFXxW+DuqRboo4
HGz6v+RXmiylxC7hxHiguhAKntKK5UvSLW3oiikMBzZFdPOuSRVdcLLQRD2iztEzRiktJ5wVBLWB
rEWzvmfTQC9hraShaLf5KH2DTV9qHHirzMClRNnth6gx9W2AhLRoKyS4IkeSi663sxo6XNvI++Ve
bwFX2AW8M9WWhvyktUOg66ovgOLcDpCByi4p5cykD2ExP+XFGOeOQKU1dGgYTVLb7KQ5dgujiIUN
yAjI/VRVMOp93VYzhuB7jO26KNF9rUCk9M4Q0G2w7egG8yfVKiGBAv41wHQQoenZxA2dPVbSyE8m
gfNjMXXRrsDw4xRMkQmItFDQ4SVQ/x2GMXqOnETDpyltYNowjGRmzi1o6PdLVCS9k5BL/ZaFs4ho
H+SJh9rsg8abdbPMHZnGeI57XTNyT+OKHzvRIphHOk4howK9b862XAWSZAeZoJucTC26ykk9ByTj
kbTRtqXZ6KEzF9xB7ChPo9iDnG16LbrJ+loJsgBSrDMzxqdVW90OrHngZ3RNfXFurO8NcI7Qrvue
+8BcNcdFKSTNiSl7QGcxZKk3Aj9vbEWfRtm29MiIPEuY5t/pJMVfDa42sW0MHWSdSdJo8y7SLTTg
AR+aBAdi3fyWQuCnTlIKaupSrpZC+Ctkniaj5zAjGg20LwZaUKmjqFNCmGKpKB1TL20+cx3PfmfD
KLzmbQfSYWyq4FdXVXqJ6Gk73moDOuRuVlFUdXqIciDjb5Ka5hoLYKcdgB74YqYWelfEnqRmIMwQ
Q9RPor530lhalXG5VIRuu6gJguOSuYhEhwVBUrounvWC2Rr7QiUHa6ukK2FETbnS2BV12HSjrUGu
Oc1jDIN9lOeuaHa5CGVD1UN4THgWuAVxp7jTW3NMNl3cJIFTZSTW/XIhO+jPQohr0pNFV7azlVJa
obiGO1S4lGReszSF6sRqlVfOUo1C40dLYgx+UE+Z5YtDqr6UWlOrjmlO8WezK62fJdStL6RBVMEd
xbgdNhS5QtknwdAR6s567CTZkOrbvupk4Mdz38LHDkAYMZiVbRfPIyrJD77O1O9iPY8nnxSg+jpZ
aj8S1mb9Y2SkYQQCURjAziLEoWzCbJG6R9hiWSGCMGv6fT/1cb9jGIVvBRWS1B/HFniClWb1TzEe
OwfzgZ/keu7WVfyg1hl5AaPuE8mJaD1lZeYdbQGzBf+uSNi9QOxO0CkzfRql8FBLAlvX8k08lerN
UhbHZJRVroDBTmPqzbg4mOV8z63Ig2LXrmNp5ALZ36YhmWe2cV4Nd5SwfrTYFmm4sJVE2qdNv1Gg
kAdmgOqVzhcY0pGOmeKgV5DCJRTGFGu5ayuglnFYHdpGe6Fg+XNuiyciYjYpDACS/E0K74euPuYp
4Xs8b5U22rUdN8TQ8maq24tYEKlmd1M8e3kdvTSDKbgdddSt0YzPfRFItHrE01bRIYIqiseBCI52
do3LonksIoVUaq15Yo2D6X+YOcwow1C6KK9kNsWDTdKM0GsE5t5Ski8QT0d+l5EaT5LMlYPcFxbd
HlNFdZc0cyGC3cdLle7VVhH2Zt4/h6ma25oKEXo5ltsx3cplzk6dm10achmGg3PbhLmfmcNjK/U7
CNv3llThe5LQUafvyyB2TkEtccf7vwRN+KVN1NYOCvUpS+P9YEQHM1VuUgqPtrgWxESRC189ibYA
hMivQvUhyqYfmpAUHhnU1nJGksSGrTXt50IMbeSu3LbpPEGVfbKtbNEF5lFxnxXw8UiC5OSFZFea
etdHI6sGjyOmxS6kF7SyTbN+aUjN50n6q9Qtj/vWtk/krTibnytuIba+RI0z52b6GWylI+rVXSvH
nhTTe7aY+RFfpNj6lMdeNCWQYy1j6kSF9BlGNjRCpTWQybofcSk/NnVuOj2b0ekXGNuEzK/L+pnU
0gvu1KEQHO2EQn4YRrEhMirxAbHGOV0DMvMJfZ5qozzUdfZNzqIvU9CZpFYl6Rk+CaQr5N6Ghonr
UCT1tmBOx3YUezexIofO3ulhiPjMig3klX09QlwqyOoh75sfJngRB1oR6ThK0kzy7kWtsoJVrf/C
nJuY6W0UIzHvkqijoVQLCNFy6ZhIqqdEAS3ahBuuXAk/FypxRTV6S7YEe7lqqqdWNQhN5MUBT7EX
0ns1IZ9WKI+JSIEnW0UhSlmfS0IW9WvfDMvNkoZuWo8I5dZcsYr5QVZHP08iVyoAgxYmc5gU6n1e
VJumuYU6NNyRQr0tqNxUQocUdGEx8vH3JY6OC1LqS8CxMYW3gq7tulm/N7rEIcCInQk18CJXniBy
Wdt6oGDWQy+iFciLKsprRD+hPacmmfq6k2nUhtQcjZBt15NzENLj3ISHNNXvZSl/LIzAJn/gaXjU
ULTuZc4ZzQLSJaEo3yPaDMWXI0IQBKN3ZCL/kL1GqewLTfuJIOMlLogioh9FZd6o2UM83worJqso
n/pZ2esB068N3wgCBSemFUrJ4i0lmvG+Dz9nWQz2t/GDpvN766dQdjeznng96Mtj1mgHmsR8IaOG
bs6B3cu/RklxskKVkAhMa7uNpoo8EH69XeQFwFC/lcLWI+skusNqqo2L18Aq79UqFKVNQELEBqjj
hqlu+bRa3mkDZ7Sl+1Aq45nl5UeKrpRTpdriQrMBg2xDMCIu3c+ijfwSAkI3WXpC5ELdWnp+O2rt
oZiawqXDfzu28QssaI3Lo5HjHFOkxLX6G6H1sLXKb5MsVLWjizPFIb3Lo1ejY4J24SIaP5Wsu5PG
oI64FnSd6UWCSIlwghFxFV3um3nb6Hn6aompZToJ7AkJusHW5MVtJwKghmxudBBdEfw8TTgL2qqP
b9VhbHNniGMavWo9V380WpJ/k9R8Hjx4moLK09fEmx1UeT45gaYB/loZDBp36DNpq9GKrJM90TkR
O3IJtloF7aEyc6mkoNcqey4w/S/GNh12sh7QdKbHFIRYlKb+kIR5/jsDtLDYgdhUZHmbhcjTrEcS
RGi4fKbaFg03wkR4dafDzHtvWEMUeW02qE+VHEqmXVaWmqFWm6syrFhT9ZOtJZJEbzIIhPLBgGm7
L/o5tSeTB3MrowsyR+JoeBhHuW0dqevmu0yohs7LpcbSXDrxp3HL0SOa7jyFfW2PsFkuYJcJkPZi
pasci6a8BpZWJuv7Mo2FLyNoxlsCk7k+pLOeetC3GD+lTueYqaq+I0snJMv3P5fr/59m+F8rFdT/
nGawm29LnL0tNa2v/yfLIMjmv4gaSS/QDENIB3L1v9MMgqH8CywKDBgUgFcmiPVX/1VsotZEozMt
p2stClW+tUL1X3kGQVH+BbwD+gpkp5BUXxWa/yLRcFqVRUXK4ljCvkpxlkrpOZmcQpybyGFDMKZ1
nMtL1HXNpu8LtdyHi5ZcU5d+b27lXZcwJa+dHOeSy5VgBH3aweArpe2s/ZyyVFoyuwhiQX0KVatZ
rhSdT5E36+MBoVCpr8MmSZ/pOo5vuSDEuEgbKs+TXQti8djBC/Jcx3qyeTPfF1J7hI8nJTuNrCeJ
H/h9EI6EGE86z9bwV4Q5kfRw2N35d1vX923bPxx933X9o8Ofjy7/dl3H3vKTezz4O3vHa45H/rh3
XX63dff8ztvzI6/2d7s7d8tvj7x5x0sdZ8en+Rubj+Tj15f4Je/fPft3ux2fZvNxtrf+2t/5zisv
4SvYzvo3/MwfPNt2ts4Wu7yWT7zf3PHxB9flo175m51nex6f+OIe7d3u2d55Du/xPM/xHMdZX+bx
fj5v/TDnhh+OPAnf6HE1v9k6+8/efn2pt9/ZnnPruPzMU283JQ/v8O18b3vjOP7u6K9flO+24Z2P
zjc+dctL97dP2+3TOkwM1Ppu93jM7dXsk8Nffzxlfyry/86vvZuxdxxoSdOqYiI9HP27153/zEN5
zjdnu3eerlg6Q6y/t3QG6evaJpM71obvPrx8vwvtO9v7euuI9hU7ytpf8NET4YTervWWTAr3f+ww
RS+7x0fm2WG8mZLt4egeHOcat8z6xT8yeIYaQm62ThYMHt3XZ1YL8/TxHOHnrlhYt90bKpdWruiQ
jbHwcPAP64L2j3/+z3/vXn32xh1r9fh69F+Pd7XNxjm+vjKX9s2GhbV73Ow2m4232dzYt6ywvXPY
spy/3tz8WY43tnO7Zb7ZeWwL13k4ODb709s/OIcDq2+/3V55nGtPszrHN0+jigOJUMbLfXGf2TeM
2LVVrZ3513M/dA4bW/Dk0Anhh/zXu9BjW7Ld79YNz7A98r+dveGndVeHNk+4/71FqtD+7W6329+j
/fB0bYn86Z3+aI2cOWCaMxXSiSzKu93zne/83u5i29/466AffXyc+3Rc3SQTw0R4Nj7QWf/o3vnP
7vPu8ei+lPi2jf1y+O7zATzK3cbePN8PDJ+LF3ncbVh33p51Xtne7bfE3j8x1a4r2+4DC+LVsj95
t3gS37W3rveAH9ofVwfz8dz+Qch99JwUBt7ObVoKkyKxUnHYR/sFnzvYfO+vG99+/Mcz83g40YPj
Hny+hIff/fgbAGS9slnOAFbLChUe16F+wb0fGYXj6teOT+6d6xx2O7z19pXdgrPG43NKbDyvxr36
PmPO0bNdTwH3hcnxX93d3R0Om3Vz9xja9hdWkc+ccEp4e3bhC157b//xZbvN7m73+GsX2r8e1w/9
/nz3GtvPi/09tHc4O/zQ3SN//PWL1YjP3zq3T/hY/vuwffKetr8dXP72yX7mFJlsO7Q3bNUvN7e3
X273W+/Tbr/9+fTASeE8cBw4nvfk2t9uOIi2Dwf3iS1qe/v9DT57v2XoXUb1zzDz5L8Zbg5XLHK2
bI+cy8eDs/Vu2ep/Xvj5ib9encKTe3h4eWEhOj+vzMjH+10WzxrCTFACgsERwyl54B/W7ubocuSx
9W3H3f9zyDlX1gF11w/XAUjns6U4GMZQYhabDMfxjv3PVlutrqd3bbOL7O/rWY+7ZF/sbF6Id/Af
11OZiWbi+emRN+zsWwICn5/W9+52m1v+u31i0Ny98/AnsGFY/fXUZEfdsnN3f8KF7X7PhlyXur+u
wTt/daeRvWUJMfx4a9/FHx/WaXS3L0ciHXd75/KejydgPR3+vSfJtxDPmtRddepn0Aaf6w0Ny2KF
VHZblLto6yB/S25OUf9SDO0fK3TmAO8GbS+fNwqXQVvB6w2gNSgSy+Myq9lNMWWv4bTUbgwd5RWa
ovdPBahRFEUoHNaCsnF26mbSYgD6MRu7byzVj81x8qOMdMDfjh29dXQhAGrj6gIM+XQRSb0Zg90l
3ZSokfxFjOt811X0k3xs5XSHrDOEFdgQgNsBcoaC5tQKCBuRSzr5mgkYqkFPzFSSeqJs0tulNZfU
++sxev7Y5ukR+ccmfRWaDEM69ygaV09tWoVSV/kwN6C5CnkvCrXmDm2aHEVo0q883gVTa2F5xfhS
zNXPl4YMtwlQeBjDygyJPqr7i1/RdwAbQZ5d4Vm5MJJ/dAug36Ifj5vh6VNplV5Q1sgbNKPbZNeD
HN8id9XdqKVi3Y1NaVwJZi6swrf2jDPfNnfUSfQBew1lt2qbS0EleMmgx1fsXBpCun2grZBpF3mn
mxaANQN5p9WUg+pocJJkgeW3i/vlFRr0+oqxS4NIGzxET9zLYURaf/8mQLNqsmawCJMyBoLt9kMj
30YoqDtAAWCXnUz1ioO6+HC0nsHMAVc/lNen9ujbDcwuBqIjZb1qa1Yie3FHyiqMyff99arX6UmH
zO+fJvizQ0ESNC0VJiB3M+BoWu4z/bZNFmqGoIqubLA1pDt1uzzKG1NnG2xYjKppJZ5KW8q7KDLo
IErn+jONFurNqKb158bsXz5+ukur8a3JdwMJn8uYSgxkJKJk1wSaT4oxvLKdL1qB1sSkw5amkPNW
99aqomYRIjL5sdXfp2WVOIJZKHf/wbOw2FcBDriIzLOdFWiBCvGDUYN4zmMbGJfu0+SiX0lZXFrq
gMDoEaLfjN7HMyuNZcRIuOi1LTT09jiIXab7TM+D33nVRs8W/qq7srkuLXaGbhXC4BPVcyEpYB5Z
E+sK5K7kyzbZ0H/VVPW7XF/tgro0TbQKwWnLWof4Zv0ib3axrolROGq4jCgAOzeiz+OqmdRd2VDS
6e13PUdI6sBepqAfuR4kZx43Esy4z7QCZQsYOuy2UEZHW6LEq6oq3BRjqdjUvjdBkKYbRetG8MRD
0VNmpFT9twtm7bvUYWCgaXcNR06f14pzLpYDp4xUANR5KOgtaXfw/SGV8LGhc7mAP48MgI0zE11x
mFHOttnUAjKByryxI9Qe9mImD34Nk8lzOTRHQIPTvmmr0mvSUrIV7DvTnCIpaTid1Fm7fhbqK6HQ
e09DPyiMXeRBZQhpznvCxpn4SBim2q5osAOCEFo5oirdSDl5FIEv2XQY6o8t+e7pyuy/X2NYlgGI
IScJZ+h5eDTLypT3EifFpJSm05RJ6ixKf4148OLzvbFytsTQP7RQPsNpc62DQC3MZGesA2GTqxTI
rK9lMtbux1N88bmYYAYOOkoQuadryTTGQiGirMFQmw0q3JOK4hqF1I+tvHc+jB5ASJEuB4ms+Nk5
S6tukLZGV9tpaOmPpQmhq4Im9kbss+Q7YIzF/9jepXFkyaITgy24l888QpCWJPA1TiQ9GVUYK2pT
OMgBeBPTzNujPMyQVU0hUeCV57xm9+w59T6c6pqWZTvLi+aQjGW5q6J+OSa90Bx62sOogyfXhKEv
De4abdLIt/acnhNzUMfK66yBFAMYjfbSCWA+qJsNyWakgaICKyB0Xz4e3vee3VoLEgApodammHF2
lvRozxdai1YU2nKFq9c1qHi45m2BzoMrLujC+qSFFpoAerqhx9TOdkQKujkdIesDAd1nnpguyFd0
2t8H03DarJ2fBIIrh9nZvBVzW5aqDLe8YIB2V1bwRZoYDyKttfZaxvt4+C4901tr6yp6c15BO6e3
k463EuMskBwlNlLdCeRmmb2PDZl80GlgBtU6VMrr6oCi6JydlX0cZ1FE02U2iO0+MoV8Uxa5uC9z
zfRovBiep1EQ4PEljTT+/VaArJpqFfE1F3Ll7CENdJeWtOP0XyBKewIqI9/Rpd07lazVu7LRF8r+
UXBNSuDCyoRklIsyETad0ef6NtxJ9E6RRkJRKejtCpYYu5ISqNLEQbhyCl/Y69Cx/YmuV1rHP5nZ
N7MIWejcqmFFQBWVw0Hv636XQ+K5j9Hf2XaB0UWgKdu/bFDmRIa7AjJPkMzcpZFjP107TVTLsJNg
Venpu6KpITbdMaYTRCuV/nZS6a1dsbpOHQ/XyCTfLdv10AXgAdwZJRkYC05Na8FYVHWNRwkTs7Jl
sVB8cjHDFaKAdzOIFY7XlXwXga13vqUJoAUYF9bsEndU8FsoGEBItNmWhvPiCn/GpSfCuxB+0hkI
KfeZH0vVWEXvoavAKBbgM+peWF4HQc6MK0vl4jNBKsGUkRmAjvV05OIlgQtT7JFYl9LZBf+qHsSs
z3c1JChXfMslUwbrH8D6etAaZ6a6MYD7Oc8xVUOtRtpDcOkd+xqV4vy3npmJIhZiC0CKSPP66nze
rH+wVVE8yVVlNyrCxI1ArBshk+V97MIuTNF6zHA0MngQTZ9dY9vQiKw6jnFh2grM0NvIrktgXR9b
uTBqBNRrPg8bwLDPrKyASzlpg9IetYHgEkflIY2UPAR1uHz9D0zhLiBQwkkRw54OmyGDNRTCtAJn
hoZzB60/gMohcUiJXKnFXBo68qH/x9L6+zcTVJRzHSxzUgETHj6bRqF4MNpXV9bbejKeHDG0RpCe
XP0ffvcdG4zUTXVeSkKJuk4p3tTJVD/lyljurFBT0XSnGW3z8fhJa0T6ziJ6eHDPrYIx59cweJmT
bKyxqIYWAwj9lTsVAJYDi4YjO0LKcltMQ+jNsWZtkOSTfwuzsG+1ovIjZUwfP/46lwaZiQTUDE+N
BKTidJDDIst7M2DlgAtaXKESEnq9il9/bwTJV/qQNW6f5CJOjUB0tcRtpZX2FDdyDKYu0Tu3Fde2
+o8NXZpN4w+7D8AqCUTKqaFATdHQmlmcRULvXxIpui2Ogi9pA9yqwjV14ktjB40hi4eum7Ut59Ra
P7XAOIcSTohOCw6AUetdhRd1P36mi1ZIeNBYzbkFWcqpFSODO2umWd9O2ry5Kfso9yZNia+kYy9Y
ASTCJQqPyESdjxw8M0JqxdEapxrRbTZaqiPFWvS3qSLwPyIZCNwGdxvznIPFXOhjE9a1n8ZKfszn
SXaroLjGOPs+07GaAR+EegCJZeQ9T4cs15dSE3OjtJGZj2+E2VR8qc725UiXso50tDlqj5VAa3Md
GcGBfPdet6rqyvnyLr7iS6AIS18+Gn1oSpwdzhCGQykcQk6y6IMsed0UtcW9OmnicKP146g402hl
8a4Z4HP6+21AfA4WiybeP9yhp88vlJEm9rmF9CAKF6CLRX2mMzG+UdRQpbch4N9/vUY5fGCdRY4J
5NL5qd3LxpQvIl5EheDGhsqz8Y2cltePrbw/5RC4hO4ACSYoMpEcOH0scs7h1BhMqx7FoZOZRrmb
i8VABcCKvI9NvXckq5YmFFrcvSE+Ob9Q4St1sdEYwRJeJwHyPpgGgKdGEihcRfsZjeAfrzzdGtmc
ngvASWABWbnGoWwAJXdy3IGypRsZRlm7KnJ6jUDqf677cfle90bmSkCav5MGmQ5VpJTbvJHbK92e
75cr4jUEBtx0iCTxaqfmc5hXwmHsgVfTuu1muvEza4xXrSBBVdPGZvfqtajyvctZLXJppZpGlvWc
GLMd4ySWpbq0C0Hm0krP0Jatck3OfV0UZ8MKsa3CCcf65Ow5WzRy0oGCKzsEwBOwsY5ZxPFLvcy5
6tL/o6IINCyxDXabnJGRZe21M+LCmkUqgnCWGJDs0Tl+sFkqms4ob9tCFtS+FqZzB0uZFD2XbaMk
V7bhBccHXzBXZaimyaNwJzidRAW0uTp2Ihtfb+/xi+mzFFipO9ADhIBYG2lPqZJzVZ6Cse18OQjo
HRfatv4UNai1XblBXxh56rFgNGG/AsN9fmuQs7ZrlhqEdlpHbNeh776POvF8IcIznM1BemzNzxJE
TX99lDEIlNHJnIHX1M5l2uDSyLS6YiVrs5qVMBCBRkc9QorbK8N9aW65eIFBhUBHQ4fhdLTzokgC
kKf0j7V98GmYE8XwIC4IDnRN9cbmY490yRg8/FzYSfLwz/nFCJoxWJpT2uDIrO8rqexvx8IQ3EEv
x+ePTV1wfvBcY4aCIo3f51U+KVA1NJN5LgO9h58JfZCfaNsYNmmRZVsKmtGXj+1deDRy9KCOaVVG
cuMcdpKpQpz3c4lfh38DjgIKmE0TUlHnPX8/ZSYt1ET7PBrZ4tUnvblT0IhWhTRR0Q07qw0w/Knv
YYCB9nlH/yi5wI8f7IJPhW2fB8PLrRJNyqm1ZIIXJOyFgp6xPEEXJ2rh6Kop/DmB2co/u7kZxE3N
WXPl5nTJLulGTEKcAZjkbK30EOhkEMRidyzI4NBDp97KM4XGpoijT2OpljfmEAlXgrsL0whAgRAA
Ij/SdueUr4MxqHknhLi6jixBULDLq7Qu6V+lT/Tjgb2wQuGPBjgA1x30BObZwC7K2BvDCB1aQPeq
k/WLvJn1wdz2DXzOYxEKVxItlx6Na/VaPiFfzGXxdCJrmIfqybQKSpyqvpOFRXZzNOsfFzPOrqzQ
C6fiKmpJrWFVcOKAPDWl6vRIh3NQ2GIYZ7fqKpueqFrkfzyAF61w7kKCTDUQUsRTK2Jepbmu4U1q
iHC8OhDNQyREf6kLBUYGCp2VYhyhOihQjfUq/Ga30TREonSusJLB7emAREeqVU2oq7kzRAL1FRd5
aVWs+uDcYwgqIPk+NSeKi970MX5L6KDX6ZaHvKxHWyeeso06qa9M1CVr5PhWCBVpYu51p9aqAjEt
pWJz07MS7mnnUXyYOIydOE3VYRmX/srTXZgyPDKZaMjosHnO1p4a6EZMNAXY40BHjL1Eojy4YSkF
16KIC4sdE2tibJW6+sMm8XbWpkqVoi5mH0/DAC0PBFEIYKalGdtxHDRPHy/EC6PIIK5qKFw9LcrT
p6MYoDQNz40JIaAVaYXL16l/FI0Kg1UAq4FK5l+N/t47cmKTLSUmIeQ+P7YXmGKnaJIL5CLiwEmF
0FXlICZTqwkeun0TjVPS6H78mJfGlKAaIg741sgzrcPwZidEXYJulECDmNFme5lqopflSminax/m
/52l9Wx4Y0mvgIWBCipsuqbiYYer7jKvmNOhghmsYio/NnfhqFm10kl4E5twppw9GDTtZha1Ep2r
09JtllkT7heITt1aa2tPmKx5b0Ct8+U/MKqvboXtwG3pzGiTWyOaa0phtyODGAMF+ZTP+qdILxq6
zGvFH9tIvWLzwvUMx09UDT4V2MI5rXprItmdKA0EI0Ut2WFU7K1qyr7McHv8QDQ+f9VysXE1QWx2
8jjlV5zN+1h6rQrhQomo6bs63/yiWhoT3ZwFpGqT9NDLxWxnURN+g1O+Py6mEHhtULdHoWqvnHzv
vc66XNkpxNEkFM6PIyg/rbgjPwmZKsAhShqhlyiJ/PDxhL73Atw6EdAG9crZR3h2umgHo+jjWI5I
2MBj9Bou0RC5HTyQha8GU/na9Vr47WOL7wd0veeSUltFZCjLnvmdqMthcWmIIPIOOQ86+wvt3urp
KLYbyiq+phSabRQhHe8B3FPXUAuXrP+J4iVNXeXU1t+/2aSDUKJGoRKGihXaLrR2szHJ3ZcRGhhj
FsMQVwTL6FaTWKVbksXSr4+f/r07gj6ehcwpSa6BTOmpfZ2KBGEyTkKGcGDHP99SeCg2cmSa/l9b
IkVKZohSzp8E+6kl7g6ytWSckkVgGYVbLBBL21ZKTd+HP26Orrij97sUkkyuESsHsoVjOBvYNhHS
ZOpajhO4IX9ygLjpmMAUkgZk4Lqi3IT5XH+toCXaJLOifv74Yd9vFqyTSgckjFAkCbGzh+11Pe1b
rIMcSw5SpYu2lhTyX2/J1QpcTgS+nM7nij3sEBOUNmRDpLatfTKrt/DuCbv/4FFQrWLXg/a0znE1
LVg/AVQaAzku1T2g9JVhURSHa1iwCzvfZGWQqjRgFX5XTlolU/KxgN4uFFXNtWpaHS0J7RfwftMe
FT3hr8uzlKDhQqVORifpO0QYvIdzWa9TJAiJ4mXwcN5q5L28PJzU+4+H8NJaBHlJlXFNWIJLP10N
eRKL3LegozOMsd2JCfQqJBNyV57HbFe1jbivqbc/QNxcfaUPrrqyFS74GMI4hpSsE4D4c2ywlqUD
0A+C72AKBdmuySjeq2YGw6U4Gc2zLAvaAEVHXD+rcTg3Vx7+fVxAhEULK8WelZn2HDFVCksFY1hG
XW0pxa9MRqzbhcxmdPoozFqgjmn6GAqT9h84HAyDL2CScTvnuf8OSWo4xrgEzBLMPwLfcDeYS/Qi
GX16JXY92+7sPAtED7Tn7EQo18+TCcEAYZelQhIljjCuS2bWbqRyuKZ4dp7U+y8zJv4Mwiic9tk6
goMnFyEPid2EGkVnZb07rLTbpQglYq234i31xGKfKsJ9AJmUX1PtfAj67i+X87uvcebc1EocO4Lb
2I2bhnZ8Da0GAkO4NQ041FNr8Upd6SD7IOGnAWb0Pt5MZyfWH+sA/ECsrLSEZHBON1NTxmWcGH3s
mmHY77Vanz0x7Ae/jIdrZYZL0/rW1Lqv3xzO+qLApp4PsdtbVux1EIO68tSWVw7GM8f354GsNTFs
Es1x8Vl//8aKMKzMuTFkJUHcGONeBAUbOO2MXPtOmRPrf3N2Hkty41y3fSJE0JspycwsqzIqldGE
IVOi9yAJ4Onvyu9OWiZa0X+POqK7ikUSBI7ZZy/rY4iz0X+M5s4Xxe2Pr5EZc4tw9vzV/uOirvYm
7DfjItvzsrj1kTdl58rVX4LVP9wa7BgOD+Qz/PNrqLwyLJILCkwZPlFRd73ardtcSLcLnQvG9Rdm
gMKRHf/fF8gvG87/bo3W5VmpxbVJRn6+NUwzwc9qr8o6UDw5DWCsOUwammW3cVdRoYpTGZXbfsKQ
gm77v1/8tyVDP5+1j1oBsT177S+9vhkTPU/gTpT6kywurDnHyw3h61+u8suO7gVU0bGhp9xAEZhe
8C9XAbHIAAtuZykOcQXmzG473NWTig8iUOKwaE5rvG76o+uY4i/b+W+fH5eG3XnWwzm0U7zzA/jH
wonrwcqbGitc2xpK+97xx216rqR0hJegcVnkX7pRf7oe3wVnPrEccvVfvsHSeK2Ti9FJdeNtSbub
CK4xfqz+aubs39/dHy5F7R4+h4PAie/wl1sbmeiaGyQ1aU7Wccin3kB2kT5b2vQ32vwvEcH5BaKC
OGOxAmh/HE4/P8W6CSZbrTt3hTHidZljTCRy/FUcERaPcqPHn+9rndadcm9219//8hJ/+y7Pl6c1
QlCHcoeV+vPlHRHjedOXTsoijU7CSJzogpnCtCVc4oPBevj3J/v7V+ESYfFYWTzEi/+b//3HohkL
1eR1zrbmAG24aFosa6eqlH/5Kn6/q5+u8isRtIFuiAmyix2esMK0iIIhbRXKO7uMHwA9+n/ZZ/50
OaqzZ3E2gxTc388P0e+pnVZRUEDwBU9UH0dv1lWZln7rYhMY9Z7GDk9L3JqP//1pQnelDHC2caWA
9fOFS0qNaPgx73KjIXgrG9qYw/If5UC8JNxOEEVT0aEDxBf/80XaQbdlANMm1dzOW2wNfUYXY/xL
Be73hcEAhBVQgSOTIRb/5RnW2AoUex3XmePQ9fHxGD6IqrIv/+sD4yrnGhEtUQpTv5amlgEf8DES
WBZ5DpEZI6/Hylr+th5+3z7OwC1SXEY06bj+CgmnVJ9rd4pqIOF4k5WlxfG22/WFymnW//sN/XbE
nRVNxFQuyQvDQr8ecbi38dYwl4WoJYtvplm7J98vpuNU+ypbokFcFRRR/7Le/3R/KCFAVlOe5frn
//6Pj3g2POBi4inWVTnRMkbKvjh9iB+Tvf/lS/7TpfiiOF/OZsXkgz9fym9LrMRClsVuXHk3lriZ
Dltkv3kIDP/zx3Se3kODREX9XNb7ZZ1b+IzqcY2abMR46hQv7Y/ZDf4mPfj9fbEeaEeg+z8fm7/u
t4tr4xzEZCsLMNSf8Es3mRFeecPc63JrlWN72xsx/6039vvH9fNVf9kncizyGNnKgTrYm7nYxkqe
hmVzLv59Lf4ei9DUpILGsckIOv3NX96V0lUzCZISEa3VfdesJtGh6tPOG51ru6zzLqn23L3wSpl/
+fdL/+kGOcTIbB1iIITWP19amWUUGJqRDwWBAq3nNDfN2Z3t/3AVitpnYhjn5a+9W79eUTxhqJeF
zrYd3XFo0JDZf6vr/r7kz9zT/2/eHdKL+yWpGkILp0lZ1pm1mnw9YXy3OEdTz7gHTp0j5V+2xPOy
/ocYhtvgcsx2Y6BFFkU2+fOj20DNTxMGtVkO+PNUNJN56OH3ZfV8rlXF6xb/ZZn84ROg6hef1ShE
HL+9q1LimbyFe51FIdEGRtv0rEIxRBckKvK4oSu/2cJl6Q7//vL+8FjZjxHdcFWAOZb7831KcQ6+
JgAyBYfP0e9rc5lXKyXdgWT+b0Pzf3ioBP8BLTk+PLKqXx5q3Fs6jIupzhYJ7YrxM0K/FPVBFKRV
EC/lReMNVfeft2UKjfh2nQ84bMLONvH/3Ja9ECPcZV27rKcZmlJbyp+CXUJvcYft278/zD98bzSu
+MwpFJ8t5n+5lFxDugDl1uG3TIC12Rv2xib+/n+5CJVo6hyMgv2aDlv2WKDnk12GAHo/lL2F4+Ye
m7+coL+tC8onHGP0/ajZnIWuPz81RfJGc7EeMmbLpwdMC+PMWub9VGo7ePn3G/ptg2S9Q9Um9OD7
9sjXfr5UP/fzWVw9ZfXgu085yqwcYJlmyDUb8tmKM07uPQLouI9T87ne19j9yxKhhfrbqyN/QipJ
gHxWgjBM//MfQTrXMPTZTAeNXTlz4MK4rdPeby2W7E2KV+XSmSSoOtPGCfOTS93iHdmBqEhtWnf5
dACCYnf2R9O5uvxS4Zwce5d4po/iuQx7KhQvuW7qvr4IxbaI731XizxKRWXhBJ1UDcSf+mDtBYzP
tASoMVnYwtLuxcAaK3T3aVMjkLsU2//9/P+XZnLfprDs5A9bWuP+gtVo4H6Yu3Duvk+NJ9fUWXUF
+EUM1VRDAJJ1d7WOdXUFKCCoaY7Vm35VZS9pkPdrMdfh0fGqfsWJu9n2OKHDFs23Vnt2S6jdso2e
Ke/gbBswS2l9x+veiz81JIQuNvaMRdl9ypPpoBG1ol57/vhB5VcjPFKZ0rnt94+2FgHjkoOs8zzr
aJI3aa0h83xSnjvXd/PgC/eijeOcAiH3MvhvU6tX12TutKvQv5gnUxgXNFWthExbQEteeDGXi9hP
skNqlSzE/Ko8YEUfMUzbxRMMAa3H3MqGMnf1I77Zdv+9HfvAqbAFD+qXaSGd3bJ2HkbxAb3skH+Q
VWwQO6/2ghu8vy38qQHKkld7LSyGWl3T9+bjGIxoWuMC64iDWnCyTdfQb+uH5exD02XCFWv84uc6
XD5jSt6Wa0qRqV8/LkNN0RUQUd3OJalsHtsXuEtL9RhUSjZkEYVZJ/qVtSW8OmmdeTUvgQrb4lPl
R9skjjgI7Ft72a7bWj6E5TpuW8LYTOQ97Hs4tHsi22LX0MHp5hFjVzpQw8uMqbtF3tWPsXw22t1z
BW/WN+IhWtyi/eZxYjtF2gkRFUAwgcg6ER1/y18/DkFp+e+OMR5Ast5ZptJKy2IL6zKtom3GiFev
0zDLrIiHveDyfMjxU53rDs06FFZQXrBR+/4t8hsLUgB6CQA4eKas4Y5Pvrc5ViJXrzH30xohgzyJ
JdaLm8BMmf0ibQrprnNSRcbJ35e5d3yWch4sjC0IDVDoNfK0WZhZ95SZt7SoxaTfxjI29tXugJv9
BANyLT66cS77J6Zb4Wn5cS72FIsLEyaRBa8Br+1KW7cdlk4M/FOMN8+tQD0is2ENuPi8T+GN1nXg
Pcs6Ws0REis7UIrsbimtjFEiuxAXk27pvCb95Gn91nsdH+qxs+AMgLtoLINEpK9FP1vX7ux0Y5ye
W+AwxUopymU7WGVEGTAxTkMv4BrOamni1N5gM3z3S0EXK8tLjHfxwBi0NXhHJEI9Nv+LLYzGudky
/f6GwlLUWB4b7uPGcQqBShWfH2TJiR6iovniT7MacTYuLGM9BuWIeQJTOzqP68RIJDJrwgbrr9+6
WtfQRYRTxDN26OghluUqtOFFyA/NYPntfDnLthzX06wYDV7SjaQAq+rRxVX5pnfroFvxLqrKvryE
mLjWaKTtWI6g2roZyKknxAh7bd2j0bk0bsf29Slvfb2uj33jTk0MrS0Od/vTnA/kPkR3ke/W556k
CG+VNEpdR4iGFucwFgaDXHzYV/uwLBpboCwWez3fd1AaposJP4+qRlEoh6YGxuTs8feoc+h5HGWt
gx9yrPbw2raaxfoML3MZnjpYSxOqP8RKCA8ZJB2+Oy57cuJApRpSEE7bdm0FOBc+aRLk9dmSw9ye
2rYInOslwo8qZfuyvoayw+CoWvV4OeemPYGZszGJ2KfCToJiL26D3CnvYiYPjk4bY/lcbCP9ni6M
F/8pqnzMxCk3zcrB0bccyrtgBMbQMOQKg/7Vcal9f+OeKvdVBvVCWWAVIj7xZ9FysMtm1Sk6hNY9
Ibe2gMLoPvezYCdMT5s6dqZXF+qSwAC+66bxRvhN3D46TdVONzYncH4/eZXSoFTl+Go8W5fPRQ8Y
5ltoqqh7gIoShQ9yskz8ihZoGo7LIKowK+1x0ydiVS1hFvSIRg+T6PJ3gB/2fI9steqOqqhU/JUl
O7Dmchu5y8McOH3/PYZVFzBYiPH4eBjMNrvvlbdRnU7EMDusataIpR58t6M9JXotg4+9NpO5KkXt
MdrvqbxtnvMiklZ/4e1LsIRHy58LZV9ALxlzlZo9qucfW4RJ+TsMhwk6Vyltb8XgXWJt/9WZwdS7
TND3KjAZExoblBeckIpCJXFcnt3i96E8q1Ln0p3Ukga6n/r3cO0sq02GCHI38/eFI+Mvk4cN+3NY
eV1FxDCw0MsEZZgJnLQZtOujTLHXTvZspJGaT1G0tWd0hh1Pt5XwdyByOWCfJBoU+znSg2V969CF
zgkzVNXK1mg3kBnQgaCxtAdBI0kNFbIiKCte9KwKGqfP+S6672BSayB9HvAJqsGj/WwLKmapy1oE
1DYVc/dtWc9cFYffBd7QKtVD0O/qouD7gmtYumWfsvtMr5FN45cDdmveFkQ9jy38ve9B5cvuYhyU
+zDue/DA4Gkh/3csvBWRPSvmHJfgqt+ncv1IpBBRki79uDtNBnOLE4YmuTxYYe4Bwhvi2b8wi4Ws
Bblv9zzYIS8LiNjlPGvLzqiNlhBWRxwPUoR42BH4U9uCwgz8/IbsRnfJ2LXmSyU4vy9H6UzeYSwX
rLVrOEiHebKbYxBp2zt6Vl+cSD5wDRl1M1qI2rA4z8auH6x0QzSezXQv1tPO8fbmosUEbAZacwEG
vfFSKt3iDLShapWpnve1uVyqDS9+b4vQjuEWF4MvrNS+ZZUWi7oqsL3QkCD68KLpZqmwrNkjO7ME
x1Biny+VroPToPmw19xLZ3sIROYqR9mI7Iryke3OeVncoYe0p+Plkwd055NfqPxHSWfnwZ6xP+GJ
CGEdQb7RR7LC2eJ7GOoY/FwECyDBOGYMbsa8U83DMJh+OTneUo+XamBG57i6YIM/NUyaT5k3hQIQ
hr/AFGkGlmawxJ13yHVkDWnNz9yd3wOVcN0MG97uuQMYw8F/LPMMsQi6RN1xiICJ3JKgX50v8e53
14UL+TND2VxxD5aS7qkSZmKq3FT154FXU6XV3oqjy+Q3ECKMDI6UD8ce2V/XOCnJTnesvZZ/pQxL
DF40UQ/2s7aL57mp6/zCK/LdSUIiFSQYcDKhsAG6vmvaICqPoQOWPYEHEMijOywWLf3Y4II/mAUo
Xrmh7E2Eb5cen34Hy9Ss3fi4h0vnf+yaAjbKHohaJp0KxwXg1qTUrR8WI6PWhRsXaV/sIWRL3uf4
YTKWczEUdedfDm6rcn5IeESX4WqbxGUyaEsknIQiWQwk02PfbeLOQVo1fLXhYkOWYM/EFR/2a1YW
E7/WbcK4OWzxRsQXhJVfoBTvw2vgOaF3IsaNQKW3cd+8N8ZV+3uA8cpr146cJ3VZgbfslziej9IU
FvdiL31KtOThyL0j97jK1ew/O75eoqs+Zw4gLd2teDRQ8ywgDZO6BppIcLntO0HeZsYYBtQADTXF
eAqIQVSq6h5euPN58eLypmqHzkuk5RaSzTCGY93nGxvjbmzv0+xY+rMYmjxOxOZV9qOzSiwLfCQO
3WszTxu1sWaRa/+Bz1Jjz98rTj4s+C1xD0IifDIrWNQMtHd1Pdj+GqcDzt8E/M0A1qIoysi94FX5
29EAIVlYqn38uDFuUh9yVckcdg1kk4tqF1NwbJDqNAmQyzI85jKnHGxEDiisHJT96u3iLIhimrM+
UoRcDrG7oQaFO5WfjLNZ+BD5RdGdBPH0+FLW7p6MUdhU6VKs7F10NsKmS3ZGJLuLmXnXe2pvTpvR
P9rsyymUNhNigpyF7yuoxHbC4FzVF70XzeM1sQpZW8NrqbH3i/k9Vr36S7Yoj3F4BljKF9r63btj
m+J7CezlO/Yv5Ze9aNqb3kebB5dTjPemXpunPhetyiwW1Ovq9tZyskDZP82NsNgzO9u4x1AFLUGB
lcci8wko3FNgK7u5dNtueaLP7gP6Jd8nezMSsMjMjJ0Gbwu3sczrgLNAcGqlyHjxx8pbL6oIBnsS
1K11g3u68phTGIaZ4iMafWs+inAO1ae6j6PmUnoN4bDcrBCiycY5dCZiuPIw4lcHhkKI8q0umJxP
EK1Z3VO96n3Jtm7K3RNb8XCLiCJnxNc14KjCNQ4Sz9R4BSCkiH9Ys6N+WFLEPxbPJ7Pd6nzS6Wqt
Pk1LsK19isAObLpndw4YYtJzdC9nw0hld9OXfd+ZdClKFxrSEhv3G80SciAJ8psQWcyfojwcvna9
Fu6Vy3T6ybaCqEopZ88TXhxUgY9MrjRjWvs52pOynOznbcg3PpfBFJ8DIC4fAuPlX2KpxcPqOutD
LOK9OY1EPMgnpc9UcdjRdDpUdT0dd69bKqDxKsqTEtTs7Q60yTq23q6+hliSNokvtPxWu/gk4PTS
u0GWA/g7tdYMbMRvCvNlsbyNUfkx6hVspcX9uu/eGjLTo4cvI5uHOYRrVN86tWP9cFZYupugDn50
pyX4shVt/VT6uGQw0tguV2tQECL5NFO2RKPx2S5aRLg6g3rT/VCTJb72i6od9jetP1YD8I9kGUxb
3tXV5NE2hZX+brfLrNMd7lZz0MJrW5Sb7XotOjWCOus1ULfAyz9rdyweVo7w+6At5Vsp/ahLNp7a
t3CS87XqJptYv+edJ3iwKBvWvSAOhFd9HtuFrteQ4ukWFkFZrh/imTQ8qVUjyap0eU4TIr+6t51O
9cfRqnwq8jaORsdt0dua1FPlhyc6l/ZbIBs/wJ9kEXfe7PO5O4xdhhSqyOEzxVj7nHihCslKURJE
dJuEjg+7qxjhaJQargw9X++4OyT2B2eStD2lJ+UprHnWSSw7GaTD6qxFsi4hiyzfPO8un6LyGeVF
+7Q7K3UgEr8VQM0YTxak8IE9pAsi9di0hf++DXF7C+RlKa5UKVzvEEcEMcdZdZFMm/XcUbFyu7i0
p7CVR6Xi+IkzfaiyzQfYVTPhDdxnaIPPw+aKW4C0xj/aUVm+FASs61VYzPFjGedaMfvYMGNAjcXP
U11O0yGyVdhcTLbX12nhjd73aHIVIqA+b689M5tnb19Hmc7+EvRYHmmxJ5o3c+poRe7HbSsNQG6l
1Q27hd8dY6dxDp0Hrxqs27gRzoKmgujIzfN0dKxfSbrdJ79xi4/NzKBvUsnJd5JCEANkTgO7vK3q
7ppxv/MWTvUqOM5bNYYpUzSwXKTeMO/F24EHYHaAzoxl3eHr5qoUMlEAKzYSwXQoCNtB87aedelv
O7cJ3zfCC7LbwzDhe/a+0eHLP1mjt7x4yOk/0ybQ10W71iqVZRu/RPs2fKcS2N7P69h9rX3jXg7c
5gxmxyX9VXSJcMtA848Obo/zS7df2ojrrpoVJXIJHt1yNyexvXziybJnUAdx/OURJtBGsu+gimD3
DKf7jSx1TzDyre3rUQv/86YX/zYM6vlLWzXeixvSQksWr5VfmwXnqUTB+nTTpRsC+I1+3TrJvC7R
FzrMBMlrGRc3xp/UnGge4i0wD6titEqtN+NaEKRY9mpnOg/bgbGuSQSJJu94E0iz3qIq8Pi7YVPB
9Jrs4eSNdd4kepsVKRBjpST/phqmU96J/TaPzmCQgFasTKbSASO5lEO0HoiadJ96i6lfkenn984a
7FvSkR+ZtCvOUdvkbcNFH+BJmGxjEA5pATlJX0Wznr84m/aeAgORksPJ9A9DL6MXv3BtfRmD/X0a
ZT18k0isb7GPGPSxCqpYJQMuGK+WopCaOJzADP9Xk/3Ybj1HQF5inckWG4QPqrfCl9UdSeVQEXvP
5bZxdOyDZuonmBvVXkmrdq/bhSSZ2Ncd1gyao3itogFrOnKGnIQ08jBzWohabjrTyyUZvXbaEj7x
4KsAPw0na9oxP6rJiGF+Ns1d75JPUAeip3xqp7y+mQ1GCadcxPZltDThe9F5/RX6daKYdiPEsGWk
nqgsh1OGDDnfUxWJqMwiHwQ0f4XHFuUxN39b0Wz6trcSyhQ0NOfoBxsRfS9rA8V6npc3a9rj+wBx
H1r7HksSqFFdO6dgpodrWpmDn9B4qz4WXSPHdJS902LKuhF7RRhHuYl0i+7jGotwT7t9dE0qPVvd
eFEBXTAaZPUY4cQbJt0oq/DoRqt95B2PhsiNUefOWcQb4iLG3Rl6d5bMb/3lpmU6br+AkbU8hWKf
yyucIzkcS8LqEiCtEhdxaantZBVjGGazHzGl7hdsMh7FsqvcbsEIynaKD0aVzbXu9Qz3fobWl8RC
L3fVHnCqAY2mjdmuc39RhTSKDgbl4aufj+bLFCtryniHzc2qpAOSel9Y3G2Tdy9SNOPXuGu9Ig2I
UL7RZNC38B1lmZEz9x+k0qK9t7BikMVjPFIEztTgSsg8oHrnN9vVHWFHtXrrBw9eeZBFfTTpr40R
1pL0jeQrEJHkLViE6mSGi9u4p7MAgBHnao6/BT4cucM0L2Z/2/PV/hjROLzQmwU2tjPb+jp0e/yt
W4e2PEZ23z9jnu69rIOo53R3RfdmVZy60OK0+WQEZDvSkHg42nPAKo2DdW8PYlnj6KDWfKwuZmrd
S+JAPDM3RRsTsxjS4o+BB9uRboiDM4BLAbvNqrGJVIJd6aAOUQShnjKH231sFMYJ2KebXsDOKgEA
A70SmRPafXjoWv6YbNgmLq2iKVwyy2h1S/A8kcvqVk9pR0WvOjCd33XU1Mbpi9BbEBXfWoCq8qCt
aXqIahFFBwCvyAv3fdJ7aiq/pzIVrtJKhVZm4FAZ5xGkrR38cHR4hvjxHirnwo/38fOUrzid5uEK
Y44aM2mNDt2VSo8IhvFq8RzRYtPpulSHMNejSjyPZZf20Njv13pvbjYLeC58r51UqDDI9tJSzRjJ
l7Mc96PjEGOggCmQAXdjNzc0aFT/WM+rY/G/b8MH262J2zR0+O5oqPp6adBXwUPXohpIlF5HKm5N
F37Als4NEzkG63cG4tWaUAyxxizgNY9ZB/acgtUYF/ebxhgHSnLXWKcN1e6e+QqHTurQcTSzdBzv
ts3z5ZGmSkdurweIgGzf7ZdKeSvbNB5u/HhFNJ2I3N6eHOPFd2OnpDoh16/vl76wnczHI+JBxhg4
4uktcX3vg92hXWWXK5GAtTi2OK4xJaPnrqwLNB51sdnpMPSVuW28hlTN5xiEJipXXx1GIzDvFK3Z
22ugwPbFPI4SgDL9/6eSVSVR1rSgBBumtAs244oPqkIrA88NuReJaOAXp7VwI5NhTjzSysxrWSQR
xuN5Gqy5+uL1rbROJVnqJTVV924I9+BH6QJeZd8qpE4XFhAszLY11rExRWOyOXe2p90XnUhsG/ww
3hheG9KEqULwxt2I4FvjjaUiRBeu2SnzoodtPux4qPlwOuN9Itrfo1uaRPOnHImcRcOfUgh+tjuI
68iWNAKqfTIi1fmCftSuOJta22u/irIyFCW9uHnK6dCPhy4UsU4F+cF9rGoiJ6aL5jKxrMVQZ9Zt
c5m7DnO9ErwdBxnODH0WErnO6UqPr+NNmoEEQHn+nPr16H2MZ5u82mbo8pGWj00JYwI56pNLN2Aa
I3pSGkLg/VoR8mZ4cjeXUI+JMbZCbFO27eX21cm11RLv7eNN3XStfenIXDzNxnMf0P4aUKcyj6mw
Wv08Hzq6fbdm8CmAlYUvP/2vyZDEWzy+O+us7oD5ymeRD1N7iOepfvfdhuN03JT5umsx37m6L9+n
AQsPkgM3vxt1D23XzgfneWs9PHs3qk8XoTM43/KVLY9bZY3RFzVrtqp+/hz2gsK8MRuOW2tUtowk
Y+WCX1vtHzjnvDs6aMsjqaoZU7fw9SsiafG5pzPBQRaXakna1Rb1LY6l9JMKSOYfRx2VGr2/AX0w
OuH8Plt4thCtB+8CI0crJRmNPjjOXlPpndXySagzy7yUq3Xb1uedRpVl/tBzfMp0l/Z2TXOE6VuE
zKEArrzYwa3yjRfQmunaB2UDw6Uco/s7Rwmgq9PGeReFABOTOQysxynq6+l6yUNH0WDqNj8rwpYy
JTbakXOxTh5WWT4OK34m7V7/4AmdNytCzf+hP6tney8pljYr2Vbie5Q9CqxJ/AsOQZu6dpfTCHdM
Nzw0Z6eBY9w7+oZtz+1JPwjvkyASw49cdJ6X9qqcSIU3d3isVbzsoBFxGjnGXo/pi6Mq+2EmBLHS
AJXP/UL4DxCVl0LzifGRlcl4Zc0E2YXCAT7vxg0kvabmJ7YK+q3HROB75Ne1l3T26kGZVEa/bmst
ngq7nitawfP8pW9yqrUbMLkmWdU23gfYk36bOXnuqDTb93j2Ds79hBY+p2TXNeA3zh1iVff2/JJT
+bNONQDn+86yl+46D6QxycTnFRwZRqT/V4uz6fHZb/jQLQuxvBtVsDWlXESVIrEtv/YNtVmGKGcS
WjE3DW2isSnvHaZh18Mst/kAO5cWv0LKx/PVDkHF3FrBQ2M3zcSjLogVBtSgX+HEz/WhX9iKU10r
Vmw0WOEP6Vr60dPrdiZjBhw5mpkbINybr75QBw+9dEGEfAqwvi0vKw95/PmYwxNzHAcQ6M5QULfD
hsbJU8q65rVWm/2mmzayk81pxDVD78N7EO4UnjF6xnC1pgX8srbhFkJD7ujh+0U4XXaL4Dd38zYR
0nph66dTE/k/6Hv4dDtQEZybxR0zV723kGZhHG99o3ZCWbxnU9vShvahc6PnzvrUCm9yDgJmYZXu
FSBk6sg5zfiwpP6b4SU3PDa7q78qlFxv3BCUFpKNtj+ETIcEqTdtizzt+KdfUfCx9mRgCX0kWurb
rHBzYaVDZIR70rZ03yy/r55RqZafV2qzb9h52uWJPnX3PNWV/z6boVRQh2OLmj+9ua/jMHm3Ko6m
fT74W2x/Qzg+msTJa0wAoFF4zaXVtPtLD77Lv3LKPp8ziRqEhcxg5w++RzVRPZzoE1dbqwnxUN5M
h6AR5XhY5sq7XnCboN2keu89dzsqAfYQ5Vk578F+DCuDmrBafUuQMQxiKW7hdHfcM50BkSrWq4ZD
vrpt2vHurnp7gDSaM5D53oy7fBh7SPGZyJfcB8OshHvwe1/V6Wi1rnVt8nbOE4yJ/DfhKDpCfRE5
8liTwD6GjbDHNPZhj19Wc+k8IYfFGcCyS2KDcMDDZZA21ZniHAckRZ6Pd23vji2b+95/FDPtMU5p
iB+JscfwwVqCrTjuQnafw5HoKK16itVJKwqf88xpxyc5Kf87MxfUZ/pmHcJklj3DF68eTob2rau1
Y26a2atE4jY51aat8MM7tLpjk0Wcw4ZWezSxKQl/Zbxuwx3iWABwaU95O4X1tcP2QeW5nKR9gFVZ
PdXQtyn3+LuoDgO6JI9ynkNZeQS0mjp6RT1sN6Z5Zq4r6JIOP4uCH59NFvSOkQlHJD2OlZPmfcFE
18vo+NhXwd7lDR6WcXAVNJFQFPR39bHkUT6PxjBkrOq4GlLRsPelW+mUWA73wzQeKQkV90t59udo
98B+Fla5vjDvwefXrzkCFN2NaslKL1q8tBAjUgwvj5zLpeb7+4JOgA3SC3saXY7LZtsQZvFxwn4e
E7uixIC5CeJIfBMXktgqmCRsoM52T63E943TIMwPniKJSLxGx8d+k6K+8fWeB0mkLFUlxYYzERBk
CqoXkQ7899GfypeeLaXkIYTr5WATEmURGijvEQ76eqM9a6huiM6Cm320wv7kb/1Wpb7fIaohcqBa
Y9ubPWfd5sDRFqZg8ZS+P7xt/4+z8+qNG1mi8C8iQLIZX0lOkKxsSZb0QkgOzDnz19+P3hcPNZiB
LrzYl8W6p5vV1RXOOTV1bKQSUXCfkXT9GMkJoPhIBQIHs1X6T4kVlBNsytk0XQr/tAFo9dbfypIw
ZZtRU0/ctJzqDvqsqG+Ubih+SqmkR99G1dD3sK+7n0afMvBdDbvqhtI9Pa8WUuSEU6qMP3afRb8m
equ/U6qvz1ppAJ3wSxR9XJEERG8tc6AzL+pL7bYF7gFCjB4sOkr9NNJy6LXEnVRkyBHdHOp3My5w
gl1ItZyXpDVrN06ihk8xmJh+a5W55uRhoz3bQI/ew1QZn+XKtDonU/PxPUckWvHisJfuiSdmECoV
P960sidN6+rnZCxk28FXK4znFuBOQI5pNUHLFJQRkkdGPpO7zU3rRAjAUGpAQZ4yV2nWlqN0o/au
K632JGSzu9ckElSnsfrmpyoHOfEISVDp+bQ1LzI2SEjnd+JbREhquGnUNwWYFXSrEfsUCNP2JSAL
rn5W7ngLww9TG/QWeelpFug8VZHhaZLOwGafA2TMN9KJ3FUfO3AjVUTAltEMo39eAthyFp8MaYUP
rDk1Y6WucotyJx25pHxGYCr9lYx9zYB1ouXbPCXy3Ex9UNLWor2beXbca+N2jGlrV6ORVe5kJkzV
Bscjx5vZ54GhN26Nb2UiJ+8kBPC4o0yaH1VlkmGtSNXwqAVT/KBOvULRSBnowvF8FKULXoPOdGq1
xW3f+tVNpqniqc7J9O8pOwnNrUBevU0w616DYsq+N0ZCiA0CPAYTFvniOdSnAgb+FIkbiTZ3uC/y
oHoP+2JBIJKDJM6AjFu76+Q8kZy+s3kvpKmLaSfRTHw0DEAtcYjMpTNUefu7h3DxZpCCBsQbgvsp
CBKIJuhx2Rvmc0etWzVz8KS0CmCiko7OMlUjpF2hMylcxSaQn3a6TlXuRzGM9xnDyUpKl1r8DqKO
JGRq+18jyOLMCZvFiptGi4r9XCb5S0FDGIO20zFyJQoDskPvILQdik6UomYjCa/DtsxNt9bUmnd4
4H/aVqHWhYz3CCmOp7I0pXst8wEONcHY3geND8QiXoD2jqYN4QQerZNeyM3TW6FT6ubkY+m2rNvg
DjoN4rm+kmsXqtJSA64XiBIXjoniKBwUneWZFNWeKSqWr3IwqPrGZPz37PR1pNyAmcwNF14JhSvy
NYOudKyYk4ufBbxB6JXfTx0jYjypEnzwsKWV7HEFYHkEIPZepFCUoyfCSd4PEu13fHgwvlul7j/q
RDGckyF1H4qY6fJDiI8YM6PoE4m6NITPih/p/iWSrMNtXqEYs+Uq4NiA5vFWFjqzkOnA9lVA5C5q
6k1ZafBUTEV9JWn4Fsdsgzbx2lSrZkcyJv8WvkX/0KtW+9FrrVYzjH4Ov+UprXgit8KnLanp79Tx
BtyfWQf7QsCwpxYbFTt5qED2jJpUfmOrDdAGUw1Dd4Jy9TvCflgBDfdtI2fGn1ILU2Mj1X3+vrgH
sjR6Hmh5E0lcmP6YIWtIv/S1sgYFvkMogpwXSrIoz1CjuElryAXAYwz/ZjZTJvrNFOLAIoRz0Xu2
XwQlIZEWXc56TgW79MGpU8AA/bGtpCm5SeyCxzOrskHFfGpxmej0nNC8kYuUHMpIHuR2jH8OxWy+
heDBAWSGQv7RzBVJkZ6iuqONIWibQJXhGAad7BOWG734gRXGV0Dxf45+k1auyEuiPTMiPjdnS0UR
Mk/lfayW4JnGmSYnDjuuwk1sEbI7vUQm6sS06wAb2YN6ASgntDYo3TGbycgl8Z4DhsNbCZ7hOO/l
fdhUXAkK//Zdo5birqQCnXv+IIbXSuXVxPi04UPNGTfkxElsfOsbsF9ObhfR8zDRLqMmNejXcLAH
LBxwZbjpAPbVaEOVGtm8mdDFMGpFvuTD1WA1klF6TOwxAMi2ABALnYlDu77qIxyun7/WkEhfBtEU
N7kcjWIfp6W8zaWx1XY41ypxzbZoQw3UBCVBxgFRT0j7yySn/6ksnUQwdZZjwijt96OtZ/Qbssho
8EAqxV4GpUB0QCuf9nYvEu4TH8GvwTG1ukHjo7eukyFiolkjKI9fQyqjepCPiWEyW6YGn0tZgmoF
70bYbvrSTMWWSUGUtONO1C9FrA6/h5w3CEUuOs5e3E7Vd9NWpPQKoG/0LcZbZK45LFkVPWZ+BHCZ
KHBMYq8XdEilb7AWaWOb8xC/a6E2/KbHx6p10iS2R90qtW5rLaMgzITDmXwA/Vu6rrml1z/gwZX6
t1AvoidAB21LwNWXHZCZSAIzMkJlSdy6BIG1DyipNVfQaZvrHqB551qUu+Y9ExLLKLyl1zqqjyAs
5g8Crx48/GhqfvPcBglUkE2NBJd5IdHKfxeqPbyMgRi7HT15q/BssmIwFp2EOiT5NcXtwJylVxtJ
NGS7LMO+CbvEDkGDhRbBdVF8b2jjA6ySI/lDAh6Re3OU6P4GcIgNNIrUNPO0BowQne7lAmjdhFih
mlt95Vq8KQYRtgnSjE6f/dgWlXU/d2KQaVbObBOGcrUDaTtcz30zU36b8QwejZHuIQA03dEfUpKK
mqaVPEfIIwivK4oa1R9QgASZSTZRK250XE6tJCT9FsAQBchY27bgUqQwocUgYTb0b5FxTMrZ9PcV
teUIkSICXLeQVVqGtOByY4vsWIk2E1Jq1pbKfcLbJFRacxowcjTj6pl0Oa97laaVkILvBI9DvwlR
UL1ETEahwiLnkkRy3GC+wyijqlDF2eQ7yYR7p49IwecCVXCSaQAnJtiuOVbe9URN4A/nyGiitton
o5eJXvsVzjk+UIqYRuNIIqNGa8dggJ0OZ/1Qp1X6BDBRlBuy+vG5D8IsvJAIvOltRKW4NwMVha1R
KbHI1shbha6holwPBDfvVdxb35ELtgEfMa3I36T2DKVzFmp7U1uR+hYWqql7cTzKF7MeFOVtbRf1
/TDlugx2wwLBXiyhfeaLpHY1uQMVRkQuwbzOjeZHHqbkuTGyoDh5QJy+R2Vcu8cd0EOCYwYkV+Sp
JAF+k7o73NTcuyJOwDiWMYpGQ/X3HdBau3cKuWivcY30icER+S8wMdL9hLLq6AF4oD0IzKd6neDH
NV4F4K26ZG6K/CcYc0vsZIkan0uZQOEpkQ0mSOJcJGujDIL0E+Hx9lcWqM1AQJ0Ez2js9vdTWPe8
MKURvFftNP0JTGB226S2kw+bR7reGFwsOhFVbFVI0MQmuNCJkNPF4ml2a6HEvYHFQOBH6p38pEaf
vxelGQ2OgjT8M11cajRD007XRTHY72i/gOahY6xXdAHmGMiykKxfaZzNHxG5FbtSUjBtXWb2mhtH
sd4u7Ty9d+XITN8itF0Z3KPM0O01KnV0PaOF09H0NmDRvJgzwCeyzMcPaNtdNsOkto5sqoPOPdCk
EJRRHNQbq7SBXfO2MFLJCrQ5cGnIVjdMHpMnz5QN+UoPcoYNRMqQFjvix+RHVeCVCeKAHnVqiesH
8Jj9BG4a38FrbcEZRmombUCE+3ct/il0CfMV0rSo6L6rYMWfSno3j7pBH0HjdbzKilQ8xKnQ8vsq
Hjqkduyon/aq1Y/fm7BpkEGda4EMUJm2/m4qRPzQlaKh8jRMkFYmeabaSOyCaOqsWom1IUuSjE2k
FaSLY1MZtae23JpN0EYj/tEe6vwi10a1g447aJZNbVXHP+ii5T+H0Hl+ltFcSi5aawWKBrEyxR9W
AXBih0RG71/35DgAuphU/zCCm/utkRrwqZVFzCUPqLX7WgicbAIBA7yhldOPoR79R59I/xeiUEuZ
dRoHDUdADLiBiiNe4YOA9MigB71W0chDXreKvavSIaHLCkMo24/gOx/IVUoGG8dqA3xehxw0KHOl
uE0KE9FJVDVNQZhQJPF8H5oMcaRp3lGbJtrUYQV8i2vgd17EiEmL5kHH8wS4RjyrUxV9jBbIXjdN
TaJc2H915Vay5d/lsQbOiMifIJe2a5hsC5EZ36VMBcjTIRpy10hKO7uV5XeDA/0NNFNpysVjYkbT
m9UZyneDhpa8UfxZlrzQtmlOMBsqiNykzghNU0nk94rVWg9MbyxeZanRASwVRaC6+EPKh0yHy6+g
pEk5vOZavKMnD+ATOG52UUO86jcKuu+ty++RH304z5fzPBRgRCig/mqSKHhVqaaBqK3GLKITi4k5
qsikCaRgv+AuAbgBDgAC/8PPp1DzQCTNtOFNq9yBsOf/FGDrCt49um8Ex0DynU6gk7YJ6ta8aWNd
GnHVqaJT+4vjl7pMokfbT+w72oZUXAbfn6WlwDUWjmVIUFvGSCPcn/Bs7wQNpBoqKEunLSA7OBCr
/A8jpFSxbewq1rwJLIQNzqudLrXZyNC6kJcXJparNNpofUhZNgXRITZKZpm3S96p41S6+aIpmqB2
/a6ntod+k3rV9LP2FCR4MQeBy4gJRKQlW6suCWcQb67/DBD+rqIqa1Wvr2X65ZEFq4CTxiBdva2C
1OnnSXqBgMg3Hick0a1oVh7FaCLVUoG7VCmNEaI5Q1KoEG+S3L5vE3/WHZL1kKDBVxQuhKxKT0Mk
5ic/6jsFQPhSZ0YMrnvX4kZU7jxQh3FnJlD4i67gRMONmtFdNpWBBHyWtNqZhKlcQxerbyw7AHBs
KhmRfaCZLcOi7HIY8fS059VmotU7j8ngbwGKasE+VRr7XspDVDRsm479N9EPdDNohzeej9tvoFjw
1l+osWZLTtMyS7nNa4lctKXtviFZzWNoiHFR3KuTAiwAzFgDicaX6XfBkes21RhOpVfLo6K51gwF
2h3lrnvvxSANm6GrlXhrh3bCnQptg0gLAOoMfC4IYk+hJBj9GgMKM5tulpTezQoI8ARmUwLkwq7U
6BL9MTu7HvrIutOjJK080c8pNK0CjN0tlB+a2h08BQ6jEtkvJcmVZjuFsz9600jJahuEBMaewinW
3owTJ7aI6VJxsGkpKVSFVP8hqkxiiYrRFxJAz54gZOKu/k7zkYHqEbyPh6KdUHipGANwzUCE9gXM
rEYTsmiM60qn7+yKeSqBFltljBaj5isgb/FcjkQj5UbxFSAvI5VUkHgDsGwvhT/0q/DL6alIlfhW
A5UuL4BBasdUY00S0aL8Y/k9yR91XWqFVA+JuGKdhk1rpvIbEd/QuqQoOSFoX1u3SikqZedr1vwW
SIN8DcW0l79BJhO/Bl0RS3EmBZ7JLKHggsJwONMflfNbyAVCAcMvupA2OwMOXEBA3ChzjOX7kKEH
iVtoMh+sl2X9sWtq2spVZ9DeTeTGvpikoB12A9/7+8wLPu41qhkXMdWT+1b01JDQOOuuAETwShag
T26IDnguUrkpemduKGLsrKiqKWCpsAm+U5NMCUGKXgUvlSfWvZEVgGF5boLbKgVJ7PSc8g8Q6v3t
kugBxZFT+GCSVDR38CT9n0lJBdntxUiGoY1WCkyEkSqvdjhxmYMynEzwWSnliixGWHeDGp72M6XY
hjKsWoaPoZa3ZL6yXb2iM2SkFNny9GegVDUoCD+hpASbOy3BpOflo1KAAMDJgr/QdDSPnahhKLnH
LZ7e7MmYe+J4ARZkoFSrg8IhbAQnraUPWgSXwaULZXzoVm3e8wY1Ylv4AX1uTLfeyG1QE+LXpSjd
xTtPWzWmuLOJx5Yytm7NACNDK7tdMKiTF47VeE3kkjfGPqCjPW1CTbEqpOUq6brpeTX3SVGIC4ua
iOpYCMyTwhdjqdw2kAF/1b483xqwRVtnAFjR7duZ+tsd3DMfbVPJLDibUNOLDVO8WvNqbo20fCYv
kJ4lm8IobaBSBp9vxES57VAqr2k+azIxIOnRTzuIe8kh/QKj6CuQpnZlBWr8h8nUUJuWi53rOAlB
aQycbUARHgBQND2BLu2Zt2FDXdqKEi6PU3QTs2hPM64X3Yd/xQ0YHoD0J3INMiJnVCFX5O5UmXS7
AvhDQ1hT36Su8J0uqbqdmQzjnSSliL1KfsCnazsvTTpld3r5NeF7WZ5ZrdDxLWRs6YIdcq3hsNYt
sJXMgXpFOpQCZe72MihBAbuzvKVHYTuzrgXf6jEFFnx68fVUMQbMsboqy3QdhbHopxyuzpwwQ6d1
lzuJz5O7qRWfi5QxFnCTkFVEwJqoogUws+mfR2RUcEQ3SQ7ahCCGgndltC9nftGae77+RSuJFQDP
flVnfI6g0PDDtDC9OLBVl1DpuSIUxvHQC69ho23SdtDR97KmXZ5TAVCHAGj4RMkBPIl95qTWEgB/
fxZDDBfVW0V8UharRjx0p5ES51lAuRXuXACwI6UamTSFUXinT2GtDbGstih8mIu6KZiYlUxKOWg5
Y95BggAHtj60yBTA46BLERaO+vjBoF/1jIjOMTNEck8x9MUGFX0lfQFAsimShj48dED1zgBmQpir
gMVt5fEC9Jy9K3O424Uwvjb+YRlxaIA0NhYLZH1lZYFWAQMR/AvtPoTwoFxR/o3Kp0zjLbigEkRr
+/TRft7o4Xor+5oMCWJKWUI8zOWBjHaYrifW/QYeQ4AVr1qvsqrqwdbTYHt65c+WzcqIz+iIGpvM
o1p+2T+SSM2kF0qkYdlMSJIvA7CtPLxl8UWtlr/nyZBAzAZGBkWcw1VYOhJ2xY0Wg9Je6gv0zcqU
S5ryw3cTvPUZu/l8L1Dfxn3QPaYhyNc8XM7SbN/OJCy1bnnNWkrDLhXHH5BrlP3p4/t8JzR0Nkym
kdPuQd93Od5/jg8qV12PEW+DX6nVBREMXCzow5ELwBNWck0598zY9aMrCoSYYMBDTVirFypk2FXW
cefLUBp++hOFLruNl0piHSZ3qDVaZ3RGjlkIoxMsiBAW8k9rdfGBiRAanVu8cd2Rr9hz2ZReaTZ9
/n+YIiOI0IRXNI2vtjrLCDA5EQVnOVdmBda5tcEcjdWZVY6dH3LlCuAppqCAiT/8YoMJTjcJWaUF
IWBALbTnfRyq9WakxkoHn1rYaRM5Zoy2bIMeICzDm61umFHUejBZi4kovX0/5AiDuGMQmNKmSwlq
zniStUjRctNsYcqcooZqxHpMSWF3KTEwzONaCbL3iIYe+NAE6MpcXllNvowkltr++fQWj7gvHgZE
yBR8JYPf1MMznX1rFjogUQdNARidiunvmol6q8jibZX6FlUIoe00AeDxzHaPfE1EYOk2o8mEc9FW
gUqvRkVoVdz0xu+sVxXidcxbrPR7hpV12wB+9Ob0Vo/chiUgYzSLUHiS1q6lGewWjF1KLwt4qKej
bLntJHFuKvmRr2iqKLoZCipFSD+vtoVcTRDny53z1UQZQb0nTbwTTaPIWyWXQSNHsTzdKuB/wzMO
7ejKPARQ2BgWiF764af0wf2PLdPAnNjqyKMhw/ie33A3KJI0yge+HbDrAJXTP7PwkWvCejLRBWLX
4NuWH/aPJ62hvJswTDnYpBwvm1zuNyjBSvc2FZQzHu3IHpH/Ewww4aos48IPl6pSWZ0HPYOdD/fP
k2qgZaNeQ7yNaCDdl8CUXxLFPqdXfGSD9qINz/wgnQqKvPqmEKbRYO65JJGCgI5cA0eC2uLvAhmW
wpeN1AbzYTNlg7E3iGAebjCGdE49iQ36CAJ5dguOaaj0c3pvn6/CMnFBZsiqblNMXEsCyr3FFI+K
OTASAgK3yZCA5wvj/kwodmSVRRuPP3hPJPRX7rODr5Lluk0z2gQjWiq5DlonNL58rYmiuXIqGoqq
jPrZ4YmNctiPhO+ALACNZLc14jqFV9RSe+5+HdkOjllBzV7mkcMSDheio6QFOfVTZx5QJo0ytXYB
LJ5RHP7sFf+OFEUvixHxhD+r3agELMOYU+Rku8klzjOaNlED/qMcYf1vYFiX0+tXTQ4xXoY1AlHX
l9EqK78RAeumfkDELERJyhZa5bacxtE7vcqRjZkWflGTedwM8rzD0xvQbw3qpCIVtytahmloXjFM
ptlaZhe65RicG85zfD1SAAaZEt+tVfF7Ve5Mk7oOEASpof/HOFG6q34A0yaW4+K+G2vx8/QWjxgI
W2SMGa8Mmv+fUm/08WGtcJBTmEcwdwu6C0U7f93e0eShMKaLxevaK/ltuzHguEM6cLpU9u+sEcJT
EyfTmemVn+MCSlE6T4nJWwklfnV3fSNEbmqRzxSMtgOpjSoLrJnhO5B9e2cPFhzcJBhp4TVttjt9
jEe+HOEWeoE6swoVaimHltJHclRVDCxxCkMLXqAA6S9Q87RmmxbIdjhGAqRoe3rJz88Kgyk4yqWT
w+u5frTDQc3tgSnaji/yeaeDynpLJTqSV5JKen7nw+BVnKIKqeeeXviIyVjIelpcQIv7t9aaZe4l
ASx6g06PWtVNrGuZ05Tl8OU4lu3Z6F6qEK6Q/F69X0U5wuW3AH7ZqZXv4DX6iLxJuclVSNNMP2Og
x0yHp5lq4HKigOYOv18nGIkFTpW81BqjHdpeYOvSSEKV3jfja/QIp2udot1OEFw/fv04TY6RaSMW
5qMvpvVPJGJG1K4DQwf9D5jpTkHzaVOgqXgmRz1moKZKTkwMqZOqrmJmNJ9KgeI8yGQjMZ0GwMKb
GFH1BH9b7eGJNPv/Y1ek0gjdkvbgqg93NSOnUkARxDq1oow8WO6lAcwLkawz1nh0Y2T5S/DBv61V
ro8yFbBQFBpQcPHhEDAZmIZJU9hjuk8yXW4eZpg/5yphRxZdhqSQ93CYPOGrh2FWgSmXMzybiYlt
9KigcE3g4At0bYIs804f5edIDuMgQ9XJU3kVxMq3ZEMCyxZZHShRLeQiN5rHKn2B+2VWIwzxaVDP
ZXV/56Ic1oOXkSlkVhbnSvSw+npjZoeBQWvCsbl22SbqW/l6GFEQs6M23/sWrSMlqppdCDKSGYAS
7SknmEwaghkaeWdM94i/sRE+waULA9++Di/DAWQm06EKsDV1sGGQLhC+AKX406d8fM//LLN8hn/u
YWy0aS/7TL/x53k0nLpbxLUYFanpbibs9lbPQulCHuivWSmKtWVKKxrhcoupPLF8Zk7VMfvii/83
WAHPsLqtBWJyvqmx5QDsuKuBVv0t6ioBEiYHl31DjnZ688eOmOI3bwkv5zLU7XDvmjEzmwJZRsfU
RYXuGgwic8qGM7s6Zsgmg8QVxPEF33LZ9T8nDDJYS8eOPAEJverVjwP6iJUavDN4+1wocHRD5FyL
QjnYXnl1gKgjAxBQCDhqhoh7fg0ikEZNeCbgOLoKpBIcD7UP/PfhhuA1+aXK2FTGBAeRtUWmSOs8
Mi0Y0Ke/z7GTY3wPTyuFd4oPqzC+Jri3ILWykNTKWwlkumcWvXlfwhj+/v8shfCzvQTWzAA/3FPW
jE1rS3ykcmzLW8tvQzqcFjBe0ERD/PR/LMa0K0pwhNjKOgtHziZEHZqAt6cBs+26lsGXIMS9vk2z
7emljn0rQjQeQOSYeeFX+wLDpBlNRulGCD27R8rCujGs3jrjq5a/Ze04EUk2l/IQL8RaizlPe2OK
Zuwub8BNOh1Y0Quc4/AcUqHalh1sn9PbOmYZFPuAKIJWooe1ev5EC2k8M2idoaeVu/EMPa6OGRJG
XB+e+Vif90a1RMMoePioZKz3NmiKnTZgqhc2db0L/eq+sOpLoHLGXq6j/szGjqxmobvM+ARmvixw
s0M7HDohMW2c9ro+SMZlkNnSI6OdoO4o3XyHRJ9/Jt78bB9U1hUG5xBHqDBdV3c5kg0A+1IBqZ0e
+2upzBM1N3V4OP25jq7ClEOuMaUMep6Hu5Kk3hhn1JlAtKHAqvVBfQOE89xMpSNnt8RCNFpIDig6
L//9H0dLuR52lAWuPu+n/k5R/AUyAev3UssG44da+emfL28LE6TIpKJWT4dntS1hpHUUhKQEKIwR
rGfqryg3vzijmsIC+YCGW8Kh83isQ0pVQmwin3vSu0KgotugHUN1WctdoBgQ1GS+2Znb/Plr4dd1
xm+SUxJirhuCVV/CwOlt8Hxp1V2Zc+xfy90ghi97dygVssnkchPvrlor725l4H0AgCQoY7TFJkuy
3/MCNauN+NwYrE8bMoRCBm7KpMgq08tXlwql31rqZIiISjVFr1khlZukDb9cn2cVUlPCiWVYAhs6
ND+AoKC9TeSGa2i4lZPkFlI4wzQk4rrvSmB7cWMDooMnz+VH6bI62yc7ts/FbZCR40HoOB7+gpRM
ZyH8gl6qU7AyUS3CKy3Ss6++/zwny4wtHmZeZlzj4TIy8vCdtpTxoIVZni2G3zkg4/3pu7XE2gdP
ChXPZVzI0gu3l38OF6mjvKnbxnjr4AiXhXRvRPtMNreFojpMvCHAgfTFvIYzNvmpurCsCtmIsq62
CAatviFYQtR6R+Nt7C7t0LrK+o1a+G5qxN48v5ze4Hopascy3QeG5FBxhQG9ch4RuhIz0FBYwcYY
3KB24rvdkPXfJPTWN7IBT43KXrg5vejaQv4uSo+fnqZKiLEu7cWoDulDMYYO+h3JPfyAdDNbk+Wd
XmX9Ov+3ikXMK8QyWG9132hCB8gBs7UQmtMAqERaSrGoKLnwys8BJo4stgwLgYdGx5sRGSuvXxcF
Y8r0BY0Y+qw1lNYDDxov5tj6XzR89nWw1MrwdcP3zbliKbiJAySGzN8hrvLVkG1ZhcoPszGoq+FJ
Vn6x65QQ5D3qjDgZfTfQNabZNpvb09/osyXQnYUFgZ+i2kR95PB+wTiYY92AnOhHZUkW24QoLKZf
9bx0fg5WWd1iEhI0AUaSRwRBfQfdrFc5UV5P7+SzAVCOQJqV4RxLt8lcfZUxlVo1mJFSY2iR8UsZ
0XNIIeguuhLmuVFJf033X7dEgMFilAjoltBfWk+oG9BI0KaeLhZddFRkiBklyNpmc1VLWXUD+LbY
tkbX7RF/Vd0xitULVHLTM77x07cjR2bmiQJ6y1o4nKsdZxUK61lovtgRDIAKmUV3NJJz0dTRRUB4
cKZ0bAx5vQiyL8gIB6/JVGX2RlRCv8yZVWfvvvT1FkSMRiJEC4WFmH+y8hVdmo52aIyDwzC8EORy
aT2hmwKFVIvDMzneakf/LUWUy6hWetiMMzw0eeGbUZIT3DpGBvm7YYNel0rK15zE31Vo/fzdDCMw
10iEuSiQkcpDmDahigIbjOgrIc/nGnZr+N5/y9BdWIbvka7qq3NDN6enfyYBo+/1eh+P1XSFilx3
o3eBvgtJmGF2jTpETPhbQ8IQFYjSXXCho9vi8knPXfTVJfz7cwxaAcsVJCD+VI+0chUJPaQiimlM
nUZL0m8jcgbbCG7bmYHcf3Fh/9zBv2sBk1MxHJr3xMaH31HTMqSfJ75jGNePHeQepLPEbvaTPZLF
e72o37poeOsUxudo/vdc715GOtATUV/VJhfo0p+rUyy+cvWDeMgtHnR7mZW7RgtBsYCVayGRLyu1
LX5n6L8ml3lDl/MO7cw82SbRnKkPaMJFP+cINeozaKUjh7+MsZWBKgGYQHzv8ED8elY75D97B2gY
Gr5GUXjgh0uvCuPUO31dj9yhg6WWn/JPjlUpkxpOi9mFrSFdJBjEFcFo9/Wbyio2dxQk2/IWHq5S
Q2v185Q71M1BuFXtUdqWKlpT/8deSKsUWoA0IYyVHdlMWUiRXsOOijh+gxXd3Ei9ZDycXuWYcQD1
4EpQH6F3u/I6AC6Css9gVSeREu8Y2RqaMEKUYBNoQXsll6g6qF1ZXoo+7p++vjRvFKgysB6fLwrU
6lwZMqiFguLc9ajowztzEaQLqN76XYaqHNJphnGH7z+HDfxsJgDnybeAKxFM4xIOP6A00NqR6hj9
DkurruMkL/ah3Zzrtnw+WosOIJ9OtmQSvHW9PpSr3pDLbHKg5T3Ihv7ea9ajPxuXPQouaLa2e1Or
vwZrwflQkVRRC6DMqgLRXT2L8I8G0u58gnmKWMGLXSIMvi8VERkuErNliGZjE9CEQaIzfj79ORdL
OXQzlsK7BZ6B9guQmtXSgGcgkyUsbRkAssXox5uiDKsNs44gO7T1ucrD8vd9Xk+jFQImGfDqynIn
Zfa1QEUPpxmQO1DHLP6RBoG/BWcdQ240yz1axOfm/332ZUs7EIgSsFIsZ10tD5k1CDEafUUEjSQ3
kQvJS7TG3pboa53xZUeXImeHBIqWIS/2oZEi1DYzrxGRGZQDB5UHRE7kjW9HebZV4lkxvha1MWXG
4q0GUIHJLr361YstjXCnLR0Ghj6i3SHV6FuVCYPTvmgkC1KdJfCeoBTJLA83ZfsAzmY0qBDKy6xm
Mw1hnHupEeq/4IZZaKGV8bk5w5/OcbXk+hxTCIAWEw1cqJ6lp2jJ79hUWi+r0v7M5j65lb8wfCAO
RFf0rY3VuxDOUygjiYSW6FR1F2iVZC7coPyMXXxehboGXXganTypaLcfHiGqon1sVrCU7aTRN1XY
zyg2GfPu9Ida3y5iF24V9worVy2USA9XgZmlMPMJpEvn+/LDaPcMTQq6i0mYvcMAovGhL861hz4t
yYmRuCyw7QW1vc75UsUUo2ggUkRNrXgj+uW6axetdKegrHRrW+2iVze1m9MbXT7/v26EophKmLbA
DlkUsOXhRtNx6Ho5YRBUu42czh02xU5cq9650sa6k4nTOFxn9eYQLXZGlbJO6b095x6zN5xfl3fv
pzfzNx85tRtxuJvRaEKYf6yi7gAUOMzy2Cg3yLx4zD9x9Q2tN+db7Vwin+9MP06vvU4+P+1wMdx/
gi/S51Srl5Fa0l5zBxcQvPPTvDYvv/qurk9yufD/rDOmOXoQOeto9/6uglb/DKD50j9jF+vXe73K
6nmBjh+n0rKbectsEBfhQDd3yzN3+VOetF5luRP/7EVEtaLFy/e6rjYfifv4W9+9P38/Nznz73Df
U2axcrsAmdNJiVim2gA7ddEfcJ4R27ydXfMJ/c6LM5aw2PKp5VYu12ZiJe6D5Qb3A9FX52fuXP5x
v58JOJQjDuPfq7tOzrMmb0ykQJddoYDlUixymRnkWp7hve9eG+8JraBzH+yMu1gToFpLlHa4rNl7
JHZcsGjzY3Z+Pt2Ezl3jvZMTOIhtnnlYzn2/NbheINKhpsv3m9yPeSvvmIi1abbhTXThO+muc858
v+WtP/H91JUXSTQ4lNALl02GbsYfzUHx00Wc7cxxrt/mlfmvITuaxCiikM6lsyDand6HClHU3WWf
mOf2dM5WVk7DMuPGypeLZukvnb+P0EouVYad5QlSJOcazn/rbKcOcOU8YktSdQTH/jvA9JY5DZ65
ZQac+xR5kfcH0j2OWHb+nNvl3/jz1MIrfzIEGbMEKhYW39XL5rm4qS7Fh39HuRHZ7fJ9eswvo1tx
pz+esZhzx7tyMEE7RkaxWIzAZlBewD77PVGe6zumW27yTeBZruWeg2x/KrasDWjlaSY1T9JmuRg0
ILfRXvEeM3d2fvtOyfEWW9U5+44fcwA0BAHxL2w5cNyHHrtJrCyXF5NlCPFG4X4IzyZy0Fz7W+Yy
wu++uUPRelfvtCv74swpH/Or/669OmX0ZKaUBgmxijdsjOd0G26H7eQl2+ZC3Z+rmR37pPQTaFoA
qqMpvkoIYoSq46kuG6dG/V1WYN8iT6VNv7u89uL5/vTW1o6AsJ+6J8UOIQD5A1o4PFWjjVQ/TLXZ
lUQrtugjoaqs1BEz1qb/UXcmTVIj27b+K2U1V131zbV77iC6bJESyISCiQySxNW7XN5J/uvfCk6d
qkyHIB4ye4M3qDIjEzwULm/3Xvtb5syaE1qLGz4Kyk4k+lGDlCbgYr38qC7149lXcM4qUaV+Q7Nh
gB446M6soXbvHT8lRAYLt4FjtawdVwnhUg0/SOCOBKpyC0Ank+tJdXzrLn5fNGPfP6CUybv75V5E
BAfXKhzakQSNj+Pn2WmCApQw8RFejTCcHPfgsmJNDUX/Grj67txYPC5hz1cafEHc4RC4gRA/QvmV
NQ/gxjOZLHGWbTKoIduCfcEfAH8DQ2mKaNDed54SAL72yag3iGxzZwM2Yn/XNUv5LhKDoAAIKKWu
WB/7r6EmYfAYmuox3YwufJN+3i/fHb6Rc0VuLPYQaoIuDLmrlx0TwkRjEEkCE0tPKXiOOB1ZsBqC
WVvtZg6fV2CgIzU3Bzicqk8TMo+PhGck3XnIDppDMwbxuQp3+3x5fKQA4wPpLaBe4WP08pEcQJpq
uMTPW1gstAANB/4GZhT9BwT+ASPQo0qvl9HHtlur+czR9vvJFuClQZ6GeDAi9IG1O4Hk6ugF1SHb
SaQfGcQbDwLwoQLEzXMq0R980rGSJkYaHlEFaHlefknCj5Z3mW+A02tiSClQ67SjSwNaKPJUTz9/
yd/Pa4QwEfMCNgC1Gq6dkieJO/cUKKttAhTOXkwzDJ4YOZM++e6Sg9eGqsoAkkwkkLEFHL/xsylG
kJwIGiPVtnSqcjPDUXTT9CTYYED117U0dJ90Zbf33SZ8hWx+9xT1i3dmBft+6uEZoLs5VitBZmZH
2hajNKEMsysFyzneE1o6b8PWhSYwE2DhXAFfDJTLL/fucR1DgQ+kPh4i9S+/dx9VfUC7EoX2nIKA
s4Ttoe+T4PLXPwXi5mOyAJoDVMq+/BSiFXJTS6OAeYGfJ0hIoAzDTPuX+y90A3wRD5E15Cq/veNn
77BdgjYREIZsaz0Or7qQe7vaAX1Ggx666+VcHn71Wx01G1BUIgOCkRNaY8ZfXN7BixZ8eFOT64Y6
5qqEJ8uZS8L3C0rqR6jZxJdCyu070SGqfpHSW1K+hT/ssHNd8G86QNov3TRy9mkfaZBhZ66uSof/
Jcn6r8f5v8kTvfv3ss//93/w50cK2NNRNmb98X9f1Y8T3v1X8T/Hf/b3X3v5j/63UE+TkNPTb68+
jfy3gxy+fBI1Hex/86IJfNJfT7L7JD69+MN+ELVYXsunaXnzxGUnvn0cnvn4N/9vf/nb07dW7pfx
6V+/P1I5iGNrBI/1+1+/uvryr98DvLX/et78X7/LP/X4Z6iRIp+mGuGafzf2n3/x9ImLf/3up39A
/YGsOE434AMg0vr7b/rp22/8PyAOwaaEnC8GBpTuv/820ElU//o9DP9Aus5HmA+JRFSgHBEomFvf
fuX9gZELsR1SC6i6hAjp9/882YuX9c/L+22Q/R2tYVj2r98Rz8O0+mcvR0lbgIg9Hg5jFOc8tPdy
2oW6LrVEoQYk/KQpgHmFSZAT4TSWTtS9SFgF4NgIU45016Mk7wk2E5AdtYHsMXFc3ryHGULsge4a
tfkU1iAtLCHkjjukFb1y2/jC/OmBZBFsI4wgEM1b5cODDD8++i9GPugM/jzBEbor2RsTDFm2y2oS
il0J73mE8isvfS3BHYeXD9jvAPhPFGQ2uJkRWFhlxPsCMCP5BEff+V1TLeWtKA0+VpEZUK9pBPzu
KgFZYwFJ5gnF4QjytWQEQRbGp4dJD+9V3x9QUlL4QV9UkfjTMVjXj94/UXXbNrCO6vlOq/ZQKgCJ
mbP3yQxIU7+vxvmyHNqNz71L/D244zaB2ndz5F4xcKC3DqSL4m6GIPlz5L8DtjNSG7fyXwE7vBuy
Gnxk4B6T+JK74ycGcl3paHBpm5uRZQ9uO79e0hiAn0bsDSqtNzLRGweAZfhhHBMCW3fWNSpqkInA
//aMJDjrwTNTI5uGEKkB6b2snO04ASwvgz9JQg/LAEAfSnXnQw9hZqCcnUjNJeB3cHCooo8+m7MP
XV2rQy2akEGuMs/RjtKQbWNwrYGu0eRPj9EZllhB5zxpfwGsGOZK4SsFzyxAK+cG9Fcc8WERGkxw
V/CqesaaA7slWJkixvpQT9OU425M601NgvB2qbrkQgxjctO1OIADvSqvdasmWIfEVf1GwGLmoYaa
HjecRet4M3IGK4W4UeNh8gDq2g59RXChxpHpDcnGBShY7tU3HQbzRRnHfI9lvn/txnI5uAvq8+FG
hLzbNL9FvUgH9LJb6q+otGy3WYxS9tYbAOHqnDLZY5kdvi6V7m8w8udLQVzQEaMy26XRoK5EQvkl
40gfIABVPS4CMCIwJACmUX7fFqTRBvYw4yMJpQYTq5Rfh2nxNxkLkwP0sSXCsl6/pNfJTGdEq2a6
tNiJQNYDFlyrbFvSkn4RMwhGlRbje39K5HCpp5LA9Ano5NdB12gPfEJwKvDk3vQFWf3p3Wyy7r07
wkccBqVRdAdZU4jgJQSFH2nV8/fT0keflwEfjfrmaanBJ+LDbRQ0EIyxFholqNNZVJRls0RblFhn
j0GvoWLk4B0+LFmPSyA2/A72G13FP3NiZLoFtkzX+6acfOC3GMnqA7SIFZh0Y6Zv4RTW6P08u+0T
DxO4DvrjPN1yHZbutuMSX125Czzhu9FX1S3twv4Jyhj9mASTW+UACNLpc9u0MDCBXfRwwVDoYPBG
nVFeVCgzZodkomV6CWG4F+6GpRXhDv+V080Mo+Q/MXjwHbE6+UCJlBHQBTMS4OCFtwPqwbTq6S1g
Yk19BU5xzK+oSNr0lTfAVnTAJcZ7DXtBiRUILg9062MCwPsp4ThVLUCoOpcgDhPv1sA+Jr7QYCUg
gIVyFliVi8wFHJ0LGu/6CfZ6+5k0FegJIEiLHfx7UVUREuMDI+spL9sO8AlBN/Jg8mERclxp+gqi
NQC0Naly4mFa79BVLMHZhIPsHWDYXYfe6H5QIXU7mF/4tbsfwwywjyBO5XRRt0mK2EPgzPogNRx8
wAiTQXzoOfFGkNfccdzrMCrn91XFdVFD7e/tu6UHxhcrbEz3WTi5wWVqakl3nhYzuwHANHv0jJgU
nmWEC3e4wLFsO4uBIw7ReQZ3GNwS6TbE8GK3LOOpuEJVhfC2WTc01YHOGdRgNANlpVILfMQnnZb8
wJCBg/OYC3sbWPFUDB7v4K2NG9QTO/11ANOJ7BoAnUHf9kQOHZyg5XBBJE/l3dzxIF/owt0t/AEF
iFusJvQy1trVmxmEEucwMdHA0NBDMdDeV0HpXQSYt6AfAlbu7w0Mxj14agMyBiMsUT8ZYGmRuWgh
iykShLLi20T5XgX96dhcgW89u1tPwVsBtYSA5O0DhRP6IRrmLDyabGpxpedo+JRB2XwLrqyCuVDW
yeuewMwVfOMAhldHoYV3AB8c4BAzC3UzjjQEbBpbJ2p1XbBwt2LqWXTlZK7sYC9jErhkxfNCQGBr
w48T0K9HIPYRGeu6y5TtAIDsdyimjm9A7HRQiue08GnhoLzDT7gCDxabeogB4Mm23Rk1hzBF8idI
EQMJ3vkWOCt4FmXYd/CTHtT8HZsTMcPqU4PGpKspHXehOTrR8CzgHxeZKLCax1LrgweTc7FNYR+b
7Iaw8UIAyBfY2akYtJndHAD7Cmv4GFqrhLIEblmdoV96ztRnGcxIkDIpY4xYOBrdgkw4PnFGABRW
yBovMBVSpdyFhO24579lKOwBS7WKyc5tKvdtGwVy2VSoNr6UHRS+kLB1y60hWr+H8oqkG1/ALN7j
DUUxu/Y/RyOFJyKBY4jejdqrEVsm/KZTHHjFeICM56KnfV1fpADavkZsxtQHRSj5ECXvSNRW26oP
5Zd+npYuRxJ5fsD2BOy5T7qqhtCBZI8hdHvhJjZiKZYF1kjbSmr/XYN1GaH5JjmWEHcAe2/QwfHb
ZAyDx4AKCgsvWKvIHVBf42M6pHzagy4HnVgPv3M4iLhl4GyOWfqris04r/dzL/5cXAcuGfWi4ww3
PS/GITwNvgLUF3wJE5LAhZHNwUcfPJpmLwAhkrhrx0D6hm2lsfThWtcj1556X2HkocNNMCp/OcAS
qoWVmKHxvBkzkQhEyBkcjExLkzeUh7C/yEzLH2c+yBg8UonXJ1iscO+lLl4SUEDYjdwMB5XAX+pq
m3rwjU+67g2KI1kPW7QOxCjKMgqudmLgtcCTDAoNtqAmeOv3msI7YJjhOTcZL7xWY7CkG+iwSbxl
aYvwJsi/4ASr8ggwCSh7XYHPD6wjbjsfMWezL4Yb6Pwj1PzCmHJJJ42ISqVwCIm1aiDMquY3nQuW
tagD7xM0yxQT0gzYt4wB1BknFvgdwW9WsWvaISS1mYcK9bwUVk3zpqTNhDEMjOUERSY3MFFw4SW2
ybjxP6d12n4W+L/YkjJxkm3XT3UFBGdUh/++2/2/uGCNT8NbMT09Cdyw/j+4Vh0vw6evVVtAuF7c
qY5//d93KpCm/kDF27EcGkoFXK7+vlMlwR8oGINgF6XZkOihOuPvO1WEX0GcAXEDCmoRxThqIf+6
U3nRHwg7pwg7RCjEgS7M/5U71TFQ8c+NykHboHwhwofHfR4eEgimQUwBK1d3wDIZDG1ySbVYfikY
80/rVngE1354SQiH3JXZQrc6JPVhwgD9pXDFP63bWT94D/al8tKinQxMQ2CWDvFHOF4+e4F/3T6f
3zZP9YwVQCKJ32KzzcJiLL0MO1r9isnp14R9/zy6dYEFE5jjnjdHRcSzhyBKH45Ux5WdbgVq0wZw
boZ6laKvqos5oDcAYO7W9Ani6S9HC+jp4Lg3QVg4rnsf4egNiygYxP28cStk+Z9OgcTzZeuaQuMH
h5SwWEbavodro7yeXDF8zNwZlUppEO07KJMP0AP7lzWWY1Qvx+fU0D9+24jKvvzsqSWxx6CtL443
/m3ZRJdG+Y8//2Kn2rbC132Zjbyc8UKiWRcky6DqdpNq1dtGePXlg7ut44xxpINCwL4LEQwCczLU
J6978uM3ehZ4TBzE52av84toiR9HZh7iLnha17Q1eWGdhyRUOfiFge3ZzkT61ah9f9XKAHXpy+em
0DkvdVn5hWjGEEVujgs3CFgJrXt0a/Lift4h2gPoKNyXLj1NXuPkubLDrbk7LnRCwWHa3/U9SH1z
ScKDP8tzRSInBuJ3mKagi10RwDR+0V2G+EUEzLdcIpySV3XMdySDgCmVAO931ywCCtcaJtcBHx9+
3rilLfl7ebClwijcHaJk6sjdEDX3fsuyXa37CPY/jQ/NqTMoOH1y7ynOpN6oBubTUODFexh/z2/h
n4UsvzP60cpvak1pVOACQuEIVpQQoU9VmF76QL6dSVmeek3WlJZqcYFlqVghuvJtiYsz4vDluk0T
1WovpwZBbRdFPistIpa5m4iNn+fKOyPqPvXg1pxGnBo4UkhiixrFww9hCz0FYppn3v+pxq05LeGf
gWv2PBZwrEdQNDQIbzUxoq8rX6k1q1mgUTXe92ORtLK+bnqUT8WqCu5/PnpPPb01sTN4UY5I1NBi
yPxgI7NQv4rmYPnz560fR8b3pzhU6798qbBRVCbNeFLAh0vvKAlqXKWH6Dqa+mr384848QXsOqyg
ZCgIXea0iHWEy3OFe0Ow8tXaJYeBhkHbyMK4kHFWXQRZO265Pzjrlmtb2UCXwGcBIvEFS/xXcdnd
MtJ+XNcp1kwdUIrsGzD1Cr9hsYuYqlzeTyU8ydY1f3wXz7bfVHcdm5gHx2EUX6XO/SyS/c9bPjVg
rJlahvXAUFKcFDU86PYwm4nf+aqrtlktvYeff8Q3JsqPBqU1YRGDHEvIO9KiT1Kz6TKPXzMi3o64
sm9hYA5zVrhKDPBl01tl2FeUDgUXsGM2D0uAIKi7jN6FICNcVBo1xNdeXXFsiAyuoNXcwreTf3Yj
Fy7jI30jaX2V1nO29cZQIGfQ+9n1XPvvfv5FTox8u24jhJdbUAvXK3SCK1LUdPEBod7mzJs40bqd
ynIRo5qYUw6F8CEF6FtfIMYylGegSadat5YdTeEXzHzjF7VsHpXWMGD0X6/qFrvcS+mgq4jDsiJx
9Psgnu+MGb6sa9q6CHTD0A+LoVkBm8l+47tjUSbZujspVFwvJ1W/DGHVzGicRMlNfAPDuDO73/Hp
fjDe7cp5sJxhh4pGiwSOMnk0dnxPXM9s8H79vdCUfUqrET6rjheewc2emMXx8efP1odAZLKHPXFS
QDOw3ALI0l5nRkRbqBuj3bpXcRxYzz4CFTgqYm6TFRTTCvG27lWiujMVqCcGZ2wtQt7AEbDspqyI
vay5n+EbB6XrpNbdAWxtGfzFcEQPsCemLbtmPv2IyNqZN32q362jQrBMfdhBuVpMXlfnEaDaG6dy
/Jsyhc7m5/1uCUb/Pu3akJW2GkERRjasUG2XoGo88jZj7DsoFKv5vRgi+hp5E3XZ97JMgTMazUVb
l85e0wEGls3owe5KQBxCk3g/j83w+PPHOvHK7BovqDicnoxuVCBk7sIwub3w4vH9uratWd/WcTwh
vYcTRtZepu5AtmMDF+N1jVuzfgBxGAXrHEeMdvIPyEU1h0plZ45fp3rFmofGg2+0dpWH6yZvNuPk
Zu9VSsp1C61t1xAob3T8svYLieDLvl2OKTLq/hp+++9xZtOJhgpKT+WVcUHaTlz11fTQZcAUret1
6wjQEBm2U4TGA1gdxj1ytvUUrRwu1iSEbKXRXYPYxDzON002Ij/MLn/+2N/4LT9Yym2to1JQQVLC
4qIJdXczpZp8DmVSvY3LcNo28ujdifpn8Sbs4OmU0jp5Cw9omDMN/f1Qh2LrxXP6vmILOwfMODHC
7Br9FI69c9BHXQH14gg2S+Cnr2sVxuveU2hNPZcsWQYXzb5gUXyBTfeziaW3bubZ+nOPtakH6VxX
kCFpDprDryx0u1+T+/09fG0IRZlBNeKkSVfA6zZ+labI3JCQr9ugbB2c13gc3pNhV/RD+BZC5gtQ
8nY/H2KnXujx58/2VSceo6QUaBoH4VuPb8B9OaP8PNWytauCxBsTE3tdAS+3z6Y2B+61K4eJNZ17
0/dcJIspHMf9PEw+PNUEXKXW9Yg1n0GHbFzITrpiDodgo2FRClgPUlfrWrcOwrxL2w7S4rIo5xH2
CQ2Se6gwW9Y9u03RTuBSinK12sA2MMku564NN6RJz2UijnvUD1YjG93rVih2gEFkWpSh+2SGXuzB
oRzesCSkl4HUwZbXxqyLPQXWPqlHD0ljgMSKRQ7khvqk389Bx1e2boXNspQ6XRdBczT4OM87pbh3
m3PVlifG/VH++HxGSYLyF5BC0kI2Y3LlZyFQoHOi1i0FwfFTn83XSkGSYHTZFk7Z8YveVweXeO6Z
bjn1gq0pa7j24gYClAKoAnCO6qWTryKpO9j0CQ01AFwP0+NBqzrHZzvVV9ZEdiOjZVAu+DYxLoXg
PaC+HK6jvjhzej3VvjWXMwBxxjD0m0JIp96NITssxPH2q6ZyYE1lx0OWPQxkWyxkhLO8gIxJiWg+
t/cfm/nBbLPLbdwq5E1AHQRdWC33dTLUWwMX+Yueu+Whr7i4ZiqDJ6QHAQidsvBJUKg31i1TNvRw
KsGRK0NYmKIMYZPK9jI4S7c58U5sylXLmMvcWUDvl3Y7WYVPcBhbdxSzqbi9Ay2d9rgpoHKDO2UN
s2TZr1y5bWPFyjhz6PW8KYCcgWBiIMNW+2cm3qk+Of782az28eqgPinLHGDcL5C9qC1l0corh12U
OiezGrGXzQXUeyjj1CSHz8K5ys1TT27NYCz4w+yCs4Pcd9VPGyT3ow9iifS6CWxXDafEh64MeWSc
fKqLMZNbk9CLVdPXLtMDI7FlBD7FhZvAyRkyI6i8Ict11jVvF+YlAPVDHUgQ8ZrhHWNE9hbKzZUJ
Lpv44E0NbGiMOxdjG72DcWu7Hbx5ZWDqW/X4s8EIazyDGzyZCxj5woNz0aCaQs6wW9Xt34FgRgwO
A9eRokua8MuctBPMi1W6Lkb6LYrx7NkzJ1pCxmF821XTk+ezIlt+jcr19wnfZmxC2ewpd1SiqBZe
35WTlpsxqruHCRLd+3V9Y+2/WRdLWCYwASFl27x2GKRcVd+H61bHb0iFZ30zzdTvlyjhRYWb4uXU
j+kr3CrTM0vY8ej0g+3qWyXhs9YroriTuIwXSTWEn4D/6naNbsaLhZTygknSnrP9TE58kLXtxrqO
SjHRqWDCjTftOCWfEtSvvYO5OHkjQoYSBSrhkL7qldgsqiyDTTFbeJr7LDrUmbN16pUXDducK4AN
BAwZZla4EnJx8LDmLYuUv24HtzmPTavTBgbsaQ588S313oJLvO5iZ/O4YxpCa8DCNDcN6h6h7b4w
4S/a8vw9y2wdWA3JtDLVgMcOQrJdWrDg4f89rVuUXWufhe1OF41B4OSoUUFBHt8iSrluXbNdWocA
NDvt+rAQSuilb5w77f4awPufPrH3WFmSmSLimcf9vKEedKWkWdkh1gHZSX0IUyeDpuXw1qVQYKhe
rjsfu9ZEdVERXNHKdfLKiYJtVaEOSfQo9lgzMT1bAtb5QLNNbeTkNYUvT9M6UKjLeVWAAerGl+ex
SB4NQrl0cm/09aam7KJEgfOqMw2YwC8bVwpFWhQOxTl19IODChnSkjMJgeM4/n4RBmL7ZdM+AS0S
TvNOzlK6h9fLVdMPH9b1t3WtjSX34iHFU3OALz3xjrvdyv6wJqXyZBapdHFy1+1vlZkOI18nSvMy
a0NVaTQtBorw3BfhazXFuzQR685gAC6/7GvPla1UHI89E/ZqlvO+G+Ov6/rampXED8RC4TyJ5F1K
tn0kP0T813i2/1lM4Ib08rGjjC29GtA2DaMURorzXejLh1XPbeu6unlxOs0x/CCpeyP7GDlHBV38
usatOQnLcdLG7owBiKoeGbmX9RKsG4G2oisup6n1myzLZ4V6s2XBXUOGyhzWPbg1Kds+YAzkWgwU
Ol+Cn7lDTHvlg1uTkrdTAFs3VE6JZNhPUKpA1XMGQntiKbH1WdjBfB5leOpKDTnOD848njkpnmrZ
mpS61UROpXLypaHR5rgLo2r+nLfxqcatWdmjPkU6KJTIQ7Y8eFNoINCS48rutuYlvLx1RvuGFQDz
oqhWBg+eE58TNh3f2Q/WbpsjmcHtsSKemYrW0Hd1E3WHJTFvoLp39qvGoS3OOvouZOPc4wPGet7U
Pmr7qqPXzrrWrekZjR5OJmEMzR08fDbN4KEWT6x8q7YwK6q1ZxTIpAWMlYMtbEw7mJjodZumrctq
06MALjB48kh2+yqb0qswdc8lWI6z/AevNbGmKOySA216iCi9ZpYfo6zztxT22pd+20abjoJVeWZw
nhg/NgJihJcrYp0MusGgBbaqQSR3L5wguweSGXPs52/51IdYc7dUnVlctYwF52l7F5okuUnr5vNQ
m+jMifQ4Xn7UX/YEHlsHaaMIUpsQZbiLj+rMnQE1Pm9G471hU+fsGAw+DvPgmnrl2LXmdZ0uKoGT
9XFPDO6RygNj0pkef95jJxakxNpv66RhKNpkQwFatX8pgRQ/iDYMVt3FvmNdJ03kBMaUuHWQObsJ
J3MF1NW6NJtne1SPCC7hqk2OSv6qejWi/viNAUF3VSYDpjMvDyIAEpROmYGgn8TNfaj0B1TI/ZrL
9t+HHFsCRaAth91VwyH5a+9YQ+5UDEDSqhdqi530IBp3gNNAEbnM34zteHAbs0rHCfeEl30iJl+H
rOl54RL5WLr+ndd1K5u2Zq6UiGMov+MFl5Tchj5jOyjA5OXPO+XEumCLnGDRkUWVk6piSNVANrzH
/aN2UeuYwmxz5RZjY4Lp6HXLdAxkj6kzbuIhvPG4fPPzL3BimtoyJ89zfOEvbClcL7kGyuADnD+/
rGra1io52FEiLfo0n7kTb7j0bmMenEPznHhu29koYrBz91RdIcu+NJtwaN+gxGfdkLFJZQLyVaV0
qaE+kXetKT8mAq4T6zrFOhTPTCakmZ0sR7l5tvF8/jpKV8ZivMjac8FykjUK7rO8qjFQwJmYdnXW
nYPDnury48+fRTpxWGi4mAZRmDi9ddPltmym+3W9Yk3SgSh/HgKHFqj+9oELCDYBIp3bdY37L5+b
oRI4ZiybAGvJPpAwIFuKON66S45t7QCoHo5osRmgsGJ3NWKlTXVuap44QdkiKIq32XoNdlBXx0/j
4JGtLOMPEi5ilxSsgXUD0lY2RdkMH6jFwackyHw0Ij4kMtTrtmlb1zR4sUZNStkU8aDEZebVW8Bz
hjMnphPj0RY2NajJh25qRAouiYOL2kmjTV9F6+QMOMG/HDU9D6pGq6op/CpB9SNy3dtvccJVY9JW
NvWUptVARY0EfXbvEPA9UnedhAQ1zS+ffIxg+ZD6bl3Mpr4AO//ROEyvHC3WREV5TjcZldYFsGuv
66j5Gi10XaLZQz31i/XFbz0kxRJVF7yUyaujR/WHsAqcMzv1qdFinXWzvu4dQA7rIm6cN26vv4hB
qZW9Yp11E163TlDTuqBsdLDTuWLDuzpcN85tcRMP4IJcBW5VdKn7HiYJ72QHxsyqcWhLm2QsElSf
M1IcbbE2mtSXISvJysatk67LUfSu+LEi1qlLcIsIWEw0e7fuya35Ce2e3wwRntytj1CkCKzZBrZh
Kx/d2kk7IyquUlXmmVT1dgKzdT+3y8p4ii1mSnqHLk7PEXdrso9+Kq+Z19+t6xZrgjqEm442FHEg
kIZYMN0nAKuvG+aBNUEVXJHVyGG57DSRC1CVIDsKyMzKLrcmaBjWfestNEF4LHuPGNxuVPHDuk6x
5ucoecVKnyR5C3rIkbzpbOp2ZY/beiVoBrKQzk6Z08Hhl1nmXThLty4N69l6pDEcIN7ibZyHyZx+
nJsl/jof6cHr3qitSaIjgLJwVAnzZWTpYZJAO8k2+7qq121VUlnxxgEPKsiRk31IlvHGjGrdCd3W
JPkGRX+xjv2cTNkIgr/fxCsP6DZhXnK3cSAC07nThQOQyPMmltWveWL+fT+3JUnGtKVLU6LzUKc3
TnjciIJ10Tyb+M+yZoARtafzaHGzYjKByw4dEck61Z9nK5IWlqYU0jiR1wbejD1Ck9tO8HWLua1J
QhWV2xkWiBx24Udvd/OULe66YWgLklhbCmiPfZE71N/PFXFBckxXLom2IIk1KlBu4Ilc9+LSSOeN
LM8d/08cWGw5UgQZzDgjlpyD2QSLVhMAjVg596vm5ndqJNgwgqDZiZyAZh732Z9Z5axMPtpapJor
MaNekOdxE/Zg4XUHlHGvPGrZaiQgc6VpScJzEYQPrWzvEtWvW1S+cQ+e3W9bPU1jT0ueR02YkY2X
Su9qEVG07gBqy5CaWsZQDKbH5qsvvYtga6yzlZunrUIyUH9qVUc8Z0E1b6O0S7bM8LfrBou1fXqp
ahsEFGk+g/SxTWUVbf2JrJxCttIojLjB/G9oXsLZb5EdHLfcdSdnW2nUpJWYItjYQCvh70b5ycft
dlWX2CojkBf7CBRAmnO4XR96Mo87kgQrG49fXoRAogqPLMIhn7Oyv+1b7Tdb2XZVv1/38NbhVmay
ksr4Q+7HS8l2jR/y5QLl3madcMe15QesIypzXSPywXTXkZHBrsr0ut6BRenL3gHTTujO98bcNWW0
NU372iHZl5/3zLEHvk/CwO7xZduOhoEFrs5oG6Z316UIgsfjEYxuAk1XbqS2FsukHGxZFgy54NWN
kjwfUvdMPfKJLcPWYiGXwxW8dYe8C5ojNxny1WQDagddtxC4Vtf7MwHIN2J9rkYka7fBNA9fPbDR
3vy89089vtX7npElKoQ0zaNO0XfOWMYb5fT+ugOSLcsKesazyiN9DmrqfRuxLzJk79c8+HdOAoZ1
CWDCjczZ8nHg7mMYJqv2JBgRvxyQhkel0wFznAsNsr0xm2FxV5394W7ysmnkEWU46VrmygXKfghd
YBCndRcL1xZkNXFCtD+UIi9lNDwiYGQecEtadXgBme/lk6cEVf5wWhjyOgWegATL29icsyT78Rh0
s+PPnx0CYpGSOi3DIR8Xlu173s2XSFqcKzQ61bq1k46BSds61FPuTfFYg7sMl94CbkTRORDNiQ+w
lUhlj8pUPpkpT4kDMu6IbtovThh8WTXQbcDUAjQ914CB5iYmRafGYQcX1XV6OLj8vux6KqsFrltw
LW5q9gpmQkVdNqt0jW5q7agwMwC62fQ4e6nmPlPTRRSdM9I91ePWYIw6apBdbLGMNyB64uJ438fO
53XdffzMZ4MRlhaKDX7NchU60JaY4GrmbF06x7Utzo0kpoKdGstbFsyv0xKmK0szkjNHr+NL+8FO
att/JJERoHE4Yy4GN6O7jKr0I62rGTZNIgEXfwKxuOnjbuWRw7YfNXxmZc16ljuzF27LDsmqfQph
7LT7+as4QdOBx9XLdwFz+tQNSz7lI7zmkk/GY656lYpy+BO561Q+9DFTKUC8DUmGC/DvAHwBecQd
32n49U7XYUKDflt7Dh+vEeVuhg2CcwATi7FtcLrwArMVWYPSxrRVzn3JWtLlcnLvZz5l+kqXS9Lf
AGMbyAsFw5MNqcnsbxjcuOm67cBWSUk/ocs4+2NeJeMFNN1/TvO52/0JsKRrs6vSMlVB5YwsH5iE
nfWcUTf9EDk1rj8pFQBTN/HCHyi49hoc8IF1h6nkoMjBuSzY//z9nZimdk6XkxZWsdBl5205HRC0
/Iwy0nV7tM0nIrRKFQe9Mgf1eJdm9OBV+syd8cR51NZ/Nemgyyk1LE/qSWZ7kcrZ3QlTNwzXGSdd
pwNybSWYS6k38jZgeWrCXeYNya6Ngfdb1fO2EIw5fi/T1mf54o7yjdclbF9Jwte9V1v95cceaISt
YDnwzux+6Hu4+sEq6/26Z7ei6XGiTQccGs+DBRxqF08do3R9VcAbq8DLFUXDXrsWEuOGIQm7Ccr0
ukucdWPSploZ9X84u5LluHEl+EOPESCIjVeyW5vVbXkdz1wY9syYC0BwX7/+peZkwWp1BM52QGgQ
taAqKzPYICC04dBNhvGaeAZjuxn8OAyJi+2CNP1UdKDgRoWHQzk45/cyaK4c+YUr79JaQQWgnrM5
687ZbnhKUJa6l6UEK129Zldu5H/VuVeCkwvwosYwAt44BIs6rr9rO/yc68zewcVj6HfP1z9BuZq9
C4KsOYDHH4opup4gDk+Gm7Cbig91NBcH6Gag87lWcrgvMqoeoHoBzu8Q/3TlIC55LCf1t3EbhUML
u8kL/ROk6FDJyNb11utiuyA0AZ0TDckrfZ6j8sMedcWBz4CX+y3uZFu1jINqkbBJuZp/ocZyD4Wa
b35LP9+aXzKiKJrrvdhMf4aO4nES+h2IGP7xW/r5O/yytAzAp8yHpjvTRnWPuHjx3TTU45U7d+Fr
ulxbYg+hdprBk0Nk4ETkU8YDr0c/cSFoehWQf5ni7hx34Wc5FeJ9IKvN68VPXOgZhj1X4HhzVNAi
6Phkm7Ip2DU++524k1JlU4EJao0iWmwbnapCmWRSMKK3V5f4bq8YuQs/K/g69lBd6c9kQiE3qPl8
qjZiHwbOzUPNogYSS8t0ZWrggtdykVd5Dp6lhvd4GEEPKG2mWidbAN3VDVBhv3Dh0lB1UoWyX9v2
zMLgAe/S277f/Z5HLgdVVNS2jQmSo1LO/CuEi4IPq2hHP1/DnTjHeFMUGmLUZ3D1QiehROV7bvxq
mcTFX5lel+sSwGrLOWhuzALKY5mrH29foQtG6yKwUCZlZZHVDZ7r8h+WL1WytnXpl7m4wKulybON
aLy/RA+lCpCBlEk3c8/3kIu8wlRP0FE9NWcSlO92TLZj7BPPda9zcZFXO6nNtAxoCDR78a1FMg1t
Kz9v5sKuMuREsV5ncxZdMD4MDdStIDDkd89d1FXeZuuC+b3mrCIoQLXqD23NV78jeb5Cv0SPvWjQ
NVJYWgAudihN/nezx34dNcKcNLRbxi6bdIvHCwE96SryvyAn4pmfu7CrCFz4wVLCdTXjoO8oC55U
1iw3fsfilHSHfsniOiL2PE+yOW7AXx3KUnl+Tid+5FXYQkHwuQ4YjD9kkb+znbzy8Lpg+S7mqubV
bNZ1a89xUUS3y5RHCVWtfPA6FRd1VQYQ5BlXNGBCjRhR5sG97dorkejSzp/D4S8Xcev0ElX5Ys9B
ezCMcQzYR9mVkHppbSexY41SgxKIE2S2f0PV7b7cQJPjdyZOZjcUPWh3YpQWqwha91mW9rlnPurC
rYpy3kXA4canQX6FVvI+ZH7paOQYpgYCcg7tjGsiaJx0KcQuY8/zoC+/Y9YuuW3LEipSCmu2Y2ag
33LldXghW4kcq1Qj1TS3Anckj5GpyGpaf/ZTBUHbcV8++31PxzjjVYIPrJcGQLTRHANVvV/50vnF
ThdzhTp6vMQxM2eLilnAsvspW/7w2reLuOqL3W6UILZJpaEpx24y2f3z9tIXjt1FW0F2DsOOkJg4
t3ht3o/MdmmFss49k7vn5h0DhcAWtP+WDAnLMtBjyBU7VW3rR9MCme6XVxJq8aRGnbg592q6YXVf
ADliSj+P6+Kuwi0IUUfL27PN+a0WB1v4zd1i7vDltqc+0Hmgy+IMGBBJjB0+jbr087Yu6mqyUIHH
xEx7DjpIzKpOvh/CwC+8uYircpwrFvbwiKjhfAMx0QlyqH7Ziou3GjSFcvdm2rMy09dpUx95X/54
+5JfiBEu3CqaVTQ2ffPcIhpnaJtBwLLjV05E4Yu98qRz0VZRqxddQx723IWkTUVURB9lSKpbJcZn
qdVsAUE9CdIu7661Mf7zKK/9SSec8nmvy0Gq5my6cfu2DQtme4s6q45TLMt3dQn5ETVDwbYNRugk
9nWsP8Y7QfrayPaPqlfrR2HHKUU1YXqvw6y+1abaPpMaasV5KT9GUONKG93u6RDH+nHEPHuidTsd
+qFVt2XbQ91kWdRNtWV/NUMd3JJtJblfiHFlzWeS8XAbt/rMhfhgYmh2ZqHXkCME2l/anOJTzgJi
23NERqjMm2hKett75gouwixuy7wvBe7YOOAxSXa5Q1PTjysHGocvtz7HgE8TsLqfRZ6DShRqVBuH
HKafdTi+yFQ2p5nU9rxt4VFuUKvOYumHtycuwqxpZshhlKuBFi6YKgOunuKo/Ndv407KIKtwwfwk
r6Ex230TPL7baOtHrgypvZcnrrq+1krBaGSV/50H9Q+6KL9EwUWAbZj3jLMJR1KFfLzR8rii9HDj
dSQuBqyUY5jNg8zBNEUbyNI25jGc4+GKcV7wdb+xTclghvxIU58rGprbbdnM3Q6wQAtholRLFhwC
ZnmyzNyPuI+4DFRBY3Uxo99x7mfoKx+nCYNyvA7hi/yOy7GrqZB1S1pr4RIopHUxIxO0jR8slLjI
p22TYsxqPAXnsvwSsGU4dMXuJ9tFXNjTlrWWghm5OjPSR5C2ggB2yf2mewhxDGvf0WogtNDnDiXn
JNPUgJ5bfvA7cycJFyzqR1OjKtEE3bdyZRAVH61XVQJKu47ZgvQ4iICnbs5FNWd41j/urF2vXJbn
8Ppb2MXaz1bxyyt2AFiD0iK3AMdlGzuQYSpTTBN0adcLes8g3/iuya1XOoS/5gT5EopTG8OcDGD5
5aeivmeC+CTkWNmJgxrtbsA3x/q8LVYnUPRdIKxTf3z76z4v8tohOfk4ZAnsVksKRNsW3xRxfOCV
uiWx+TPcr6EC/gupr/0Nx2ptycto3Bl+wKjIelxE+Y/ltnwKDAYvg7kIP+9LLt7loRpZomeiHyOw
PExJPUXdE6SOsZM2XMotDbNi/XseQnMNN3xxa04sBXVCOBGgzM5luA9dMreIpibP2sfSgnMkraO6
ITc9o+Vdi3fKbSH76JFBUvGb3croQXZ6u4OSdXFqpBQHAL+69O3P8nw0rx0ZfXl3Y5qX9dwF9XmX
Gz8YYjBsNHiVXnGhHHcxkl2wiiEOT1Ec3/CFmnSLgcX027rjL8DyKYKxGRrwqM0F5pgWe8hA2+a3
ugtO63oqosm2KDuEmPIe93xK1sHr3SGgy/vy1CH3G41A1uPpSxaZCIhHgF81uuKOLnxSF5pms2La
hCT1OdqXtDHkZ0YDLwEQbNxxESGEsPO2RlXADBJXBerokCRnV15Mz67glbuoHBdB5rYPRGPRe8kh
v7kXdE3tFql3q6m94C/Yv+MhjAX1HmuEPtejUod+rB/mrbx2ZS7t37FxcHFBbHCda0zuqeVegTk0
1V0YwZg76fNUwf4dcy3LCCl4U9XnTvDhi1nKpygY7Vcvg3JhaRqUTTUBUfEZ3cgQ0Lf4az4CSeK3
uGOtCzrhq7ULdv48OSGbR6OCJ6+lXTRYsbK5V1kdnFAFF0lFqiyRavjx9uIXgrvbVKYQU6dDaPXZ
jKtlad5qciPCqPradCAJmaTYHtcpMse3/9oF23U7YVk9yILOVJ+zbarTjvSfByP9jslthG1NUakK
U33naSuaFIEvTkc+enoGtxcGxIAVW7XAshiJPi0xKgqgS7+m/nXhK7igPFOjBmR7mBaU3o6Z6d+p
wd41kTqWmJWjovBJQUXsQti2to85yWABOs++xXn8GNvRCzGMtR3XCWFnukCi63nt+V9Girs85p/f
vjUXcisXtTbPaFlzIBFR2OtQ2i+i1t4TQIBurZ7iP3Km9Ke3/9BztvyKh3YBbBbc0RAij805zjnU
c4yAMgrU2u3tuJPl3m7dCmz+2vSJyogGBmiYrw2i/FcXeOVPu+3QmFtbINzXqKK382ldNvJRjgwE
RnNub8YxmBLAP+K0tCV4YHkepNRW5WdhZflY74FXixAf0XXxBN5lEfiINqTfSqP/0q0XTSSWdlz7
aidwZWq0CZisb3SNWV7bs+9vf7cLbsVF2MUb7Zpmx9p7sH2oojFK2qXxkqHAxh3P3oX7WkJoDn5F
Nu+ynFcHVYrxxmvnLsIOJetmRt8OKeRUk1RP43e0f71qOSJ2oXUKLHl93avqXBYUiEkxj0lUtley
mQtn7qLWprAqdJPnGg3f7e8l7Md0X7Tvzh1nAvQ2DcIR/rAa6c08Bj/GcvbSccepOGkYL4puESu+
Z0wUA4NX823IuU8LAms/H9YvT+V5bpbWdJs+5yuJbrJM8BRsruWt32VxrTOmYSQr+Iht6INPUCx4
aMJ5v+L7Ln1Pxz7bNdy2miHAsW0v7ppYmXuU+K91qy/kji61mYmbosMToDoXhJVHLsCwHAqeHzfd
eNWKRexizCIp832Wkz5HHTguV/MR8yV+/sUlOGu5nQa1ziV6He3ntdc/tqm58/qmLhbeVPVCu6XX
52GVxXEeminFFE/ul2+5cPjFlg1UjXBjlnUSScniB0MwC+G3dceQoB0bQ10Ez1/KmnfwmwXuOvci
IMLXdCyJoJpLW+g9nXkJlEBMqoRMiP1+O3cMCRJ/zdytKKQAhMAfFTVxQprgGgzuQrriYuy6UHd4
EXENJucwCWb+x5gNB9LXX6q4Wjx/gVN62ApmUPRn+rxjKrYvQZmvyz/9DseJdxiooWPXxrCjyn4B
b7FNZ0Ouje5c8DIu0I5zYOHjfEQa3VVtAlzymmTZ6FXWFrHLthUaFqzDBCR1HbID9FO/bJT5nYoL
+5pZQ+mg4B7FPn8bupt6kX7OxcV8LSEKzjWICM/V2t2bpfqszXJtrvRCQsuca9Kvahhn2lfgnq/7
+l3XSvklj2xxaKwFMSmpCnBBiWjgibQF/bFOU+b3kmfOLVJRsNKhWmswpTNAiQcQPUNH86fXFXUR
YR2LQEsWR7iigspb1DvY7djMk59tuYiwuosNNGpWfQ4Cejf3mU3m2DezcTUFxQhMCJsI0iY9R581
bdiBDvN8JUO4EGYjJ28Sec85FwUeYd0a34liy59ioK1/DgZOKfU7fMftKzasZGpm/ILeDImdDCp8
dvU8e8ftQwWb9axHPtzy4t86U+cFxIueG3e8/rygUV32g0a/F+3Ntb2ttPAiBxfxb3RcjdpFX071
uc+D9kgFvQkl84ziLkRsmfeWljVyhF49q2vT/Kmzu1/+4QoIymk2y5LDlBbeg9UGZAjV924C1MHr
srjgsIZtZc8qPN0pJjXTQUxxk1RU5p73xUWIcbGFQ83a+lwK9omUi8GjPfZicBaxixGTiLJlV6I2
lrehThkNbMLz7lpT+YKtupRclVFTNz1nfhS8GffFPu53ga5pyjUNbvxO3zHVaKS82sxozoQVXTJC
aoiE16QwLm3fsdScAuSLTqBGjb83NoF8fX/s9Go/lEU7X8HmXiiLuWixgmQGMPwepX6yt0e16yWd
bDghWcMFWqT8NuWdlyYJPjZ9+XTj2wIt6whg9zgn8v1WqPpelczzceLix3qw0hpT4yk+m/a2qb6L
fj36fWMn0M67Dgqx8AokTHw6zizkt0GXffFa/DcAWb9wqKng2ZaNskkFzdVhDVcfEhARuwgyjBIs
Xb3CN2SU1imRoz0E0fTNb+fPV+qXl7itNxOrbK/OKxN/1+22gLUr9uLpxc6dMEu6cdS1GFFYwSD5
nWHZ+MCM9SusuICqHvBoZiHnfm6HbEnmMf5RRIPn93SMFkAntVBJqvOkxvh+hcbBYSPF6uduXNKu
yvRS9hwwY8rXjx1dqiOUqzzboS6gSvZk7xXBswTkS/lDIfr6aSjiwXPrTqK8QbGqHQgaZ8vQ/KPo
+q5R1+QRni/FK5VdF9k3LY0gVVThmnd0H9FqjdEJ30Mos0FaerizTSiu5Nz/1SNe+VMueKvc150E
AgirzRiTiDLPEi2JupuHcbrnPUjOx3z9N2rjoU6ZCVhSEzkkmNYe7mrIAz32koobSEnR26yvVBpy
UjxFYmKHbSLThxgkSaClyMI70PiLm2Yk1U024V2U8gFU5Ae67csxz7LoZolbc7TxnJGk7EZ2J6cF
488jWLSPbN++FIGtb/pqbdhNuDbtmqJ9nnXJtC5gBcxNSz/rkkIddh2Dej4A4RmcaLaD0w+CCkdC
nmenSpD93dZjBdHjpdilSlTBzX0p2tBCO6kT2Tc2hfUn6O6gwRGi/vlV0WF7wjQsvZcKiQ4hsn0C
5au9EqouPGxdcFuxi2arNUItyBvOlO4H29srKdqFSOti2xbwvIgg7NH+mMvhRmBoD1JzRh55MOf3
Xt7SBbjRaOhXXeKOUrVj4qMjfzTteA0/dOlonn/XL644kKyS+FLIu6WM032NmqNe6tZnSE3ELoVX
3YHQosNT81yDDTf5Qhj1GlXByu57Qe3gTNlQUBz0Ft3VzQYpMdxOv9eIC2SDwrhqoIGKCs482FSB
APK4qKE5+n1Qx5/l/Vy1UdsCJkcbm0YTfz9gwtzvkeayd/FAygpFVqR+QX4nYlukqLf4ZfTKRbKF
1KA2VzeYht+Gm6iaHwHg8QJZg0tbvbyJZAZmnQNAfN7yDcKeAcm/xHPOPr995v/Fud/dr3Kha0BX
c7Qm0d0uWS7fRciL/0UbOjqswOIl+5aRr7oetnRsSXMbwRne2IVERdqFm7iv7LKW+J/4X14XTLl9
K26CighVl4C/N9Ujy+iPodfzFYfxelBTLpZOhFk0M0wPn+sggAg5VRsFNyo6TodufG6d0g4CaF7X
Tf1GMRbVi8DzojqrIntsePGkVhJ6ru0kRHFkFvosinBe8l0j2arxPG0s97JC5XIvWtR5CB5gFeZo
hjXBwB4Dpmj16jUpl3uxaNeJ51KWIPKJCOjic0S+mnnlQ8qFtpXFsoxGwjs1cROmmZWIouty7a11
0VKcR4uEXlRs+g4lcrYNn8pq5bcboERHIJEHlfQo5j1u0GY61WsNCYLamCer+iHBLHLWpy030/u1
X6Ird/n1+KpcKNzCapXv0/PbLFZ/DQXoSfPWBiiRrsOVGHXBWlw83IwmTxAXvAThRL2lBDO4ADHk
FiM5is86LZrWDxynXHBcvobZuvMYBV+xP874aUlpoiu/4vU4jlHHF97zbR95aQ0nF5BtI3pIW8KW
xYJS1lIhc9OTV7EJlD0vNvg/PqFJHE/AhkMwSBzjjm9HqYMvb+/8deIsoVyOtmoXywpIZnUOh3BJ
kX+CJ6OYZ9AQQScHiHEz3PVxZ6pkl2xLoNPYnwIN5tK3//ylg3PKExTSB/XUlnAlnH6vcn0Lx3Xl
2XBpaSdXsNGmRiHwyDds+iA3iBtCvM9LIhmn5li66Trkqh2+iR1WkKuN45e1uVpM/68O8UrE/Q0a
t8zblgVIc5qNGIgydpn4NKyYBksqtds9WSxv/jZSD1maLSgnH8qoytpU72S8C9ud3fIxC77ms4ad
9CY70CyiDxtgTMD9jyqBUF73o88o8ap4YFb45QUFY8YiQehRnsGGd6PGxoAfI3/yuiAu2EPuEA5q
tz0Hi1Akk5htKgl2r2KKcrEeEXAMexGJAsc8pWZrvrAp8Fz6pVP5Xwvw62jKsDiDBGk/jGNXPaLi
5EUdIJSL9VDD0gXS4P1YxDZ6Glc+/jBaaj9/46L2FtrSPpi26izm6bOqLFh4V8M80zengFXnES+Q
+QJzUKbliqlGzum10vMFi3exenKL2VLh9XyeFrodV0pnkEDmVxzlpcUdF6/CvtUdw1Qvr+t/NvT8
Mowz+qVrLkAPWec6KZAVnlnQholQ+fuRkA9eBuRi36aFAejVIKXdqvo+Q5BCo8LTOF3wG6dxv1er
Kc+ZbPM0HsNUdsvieVMc/y0he7DmU1ye53z4PtBqTqI8mo9ep+IimgAP5gM+J8DHXHzKVf3UxN1H
v6Wjl95Qa0utYCuWNrZN46hRhyFSnn7FiZcKs/woV4vgFFd1m671bbsOo9+Bu5jpqOW0AmNocJox
aZ6GQVYmrG03vzvuQqUKSfSKHAk7N2P4yGFFn6tpHv2CvYuSAtdrlPF5LVDo1MeiPcSDF4eSUC5I
Su8RomXRF2emutuuWe42tvzwuikuSIrVXZTPdCnAYb/JAxPjhglztfrltS5Iqqm7vSYhNq53vDFY
iLdOXzIvqjAci+MO2d6joGnwOadiIY8Lq0iqqMj80kIXJlX1mL6v5io49XWZ3UIIdjtMgA77Hbtj
oLlUcoRqTXbSefsU2Ond3AnPW+6CpIod04rg84ENaYvYZjClErS95yV3POI67VRguLg4B4Le8bDJ
79o1Lu78TsXJaFWbI9KXbXmW226OFSlVyu12jQ/zQvR0AVJxVENVbsHqw/J+i7+P2U+vXbuTF1DZ
LYs+RDoR5eudENOpK6/N+156GbmTF+0s61CEAdJDPbAPHCzZiaZxfugard4ts/iZa2tPXVbM52Ca
5nSaO7++qnLHMkZEugIol+K8NmIHJ+I+H/PVVge/Q3NsdxM2XLdB5GeOQxuKTSd6yv28jotVC0J8
5Y4pMKGQsk2jYH9YI5J7btyxXGFzs+QBy8+qLw8tm1Lmp1MulAtXi6dFohAUYulMVEll9z+jovNq
fSoXrkY6cGcGGmvrXjzGZfezsaB88PuWjtlOiyg0uMHzM+3yMrFkre4WZGV+TwEXkVYtdbBq1mP1
cZmTMBZHm02b39ZdQJrWwuR0svm5rgaSFFUg0mmETKnXwbiINIhOQ9NyxcHsff0VomJf4rHwYj4U
ysWj5U1cA/5nkOIBqX7HMvulYNL4OeLIsU4V2n6pyYzbQiO0GIOHBbgxvzN59s6/tKwaJEi0JQph
dUXzISM7TRY1+bV+lMtUxnPbCehm5GcZbDxtlwhJZNHzK7b//PNfqYm4UDQocmjwd8TBqQrCLEHL
sE86ZdbDDvoiz5N34itIDOJFhzQ4jZDpAvQ4B0f84vnGcxFpKmhiMRqTn5uZ23SPyk9D2Pklki4c
jU4h+teGxqcCicxWzXcqjP2M1EWi6Shvqwbt95ME5R/mp+LpbpQL86scuVC0ulTzoostPgVra9K6
D+Why7YvXrfdRaLJsWQdGp3osqvhmJXru17aK6dyofLt0pTVVIOorF2CE1AF9oYNzXJfZdF4P4uR
f0Olqrrx+glu+x1E8HWWz30MAoH8EKzbBjYWT3CncunQtnKRascz7wRtsemhgizdHcbLjl47dzFu
Ko9VHbRIsrOtJsexA4nebIPoyvn/d/1e8QYurG3aZV6aCaaKAm91IIQ0D3qrRLro+fu69HA/hK4n
cHeWyZJNT5L1740l2WGLn7XZ4/xjsQhxu271nKItCzxHs39qIm7SruPkdjLFH2Yy+Sdednfh2L8f
KtDIEA6UJ5dz8RiGdQVkl/rqd1aO31nWLUcfZc9OBX4QXTtIO4vus9/aTn4gKKVKhYE6bSXtDkVW
PAFIc43/+jluvPIVXBzdXhlbrtOGlxSrH9UKjiyL63nlG19aXDnBynZQKyFRfMpa+Tgy9YwO9vMM
ru7laIMiqEUVn0wfLUNiVhK0acuG2m+GSLlIujheqr6gYXwCxeuYLlP8F9r9fs7eBdJF4dSHk5zV
ieUkF4dxLpcyDW0gr2TwFwKtS04W9gzNwgU+Weu8TzOQs9wtfKqO4Zjvfs7BRdTRYqVlP4r41Aty
Mp0FzlbVno8EF1G38XLfZoOJDxDGiDrBAD3oWda4zZlfccIVwqziFnwX2Rqf9lF0IJ4z9sYGVl1p
21669o7BSppNhoHL75RP68c+IN82xv027uLoln2Gj9xbWBTdDrU9krbwjFNOVX/fQdkZtQ0MirEb
jl40Bh3Caw3aS211F8YFMIPVc1Xhi85TdVjLSd0MdB/SOlvbB9oU+oAYab6jVURoYnqR3S+yDY6d
jM1tZRAvZ2gJX7m6rwt7COVymGUilJNoo+wkWzI8tErbh3hBsS0pd5Ifa2VYh7dM3n/tlz6rU8DI
oznhC9BQBxqK8gH9uvKgI9lNCYaNt4c638eb5xZsmZCi1LehBgf8277/dUuWLpoFj+RwKvpOnewY
2WNGx+hxt6v4DKEk6RVepAtiqRlY98USqVOZs79z2n7vOuGlZyGkq5OXVTVYLvsaoatoWEqanifz
KrxyfeliWIZ1B55g0OqUN/QLx1BmOpH2z7fP/XUTBiHiy8gFSqUR1JpKngDuEMfC7LcY/xkOPotD
EOzl4itYsaJ8UvGJsOBdPEy3ITcf/ZaOXi6NlA2gRolss9vpF9uPUKWZe7/5dPUbMLCGJexmiE/R
xD7qdrmvYax++3byp1lEtGfNCJeZqaespt/nmPp5YxcTKCo6REOIpQe6PVSZ+hlU0mtp6SIC17Hg
4JGC6UTc6pTLEWyFoMXyORLpQgKLshua2Sh1isWiD9kEnPTa6Ss+8NL9drw9i7J6bVBGP60K6Cyi
6x0EO9LrEkoXohVD+zEiQJGewj2bbjOQ22HklX16+1hef7fJ2AmubKbriha0wntTzLdLXZGEyWw/
mGWHh6nC+Mq79vkkfk+MpYu9AgslxmrZpJDNTyglLJDaK8CSH7YHIYi+I/EM9GoB5Ym3f9aFD+IC
sdYg7vZNt/LUteSv2FbvRRh6VQDRGnnpExT4e2gR9PJk0XBMuJje71w/+W37+Sv9Uo4CURawpZCc
OfV8/dQO+XfI5nqlOtIlJROyGEVeUcSlocn+nERRfoHQrZeupZAuIktQFu+rxsbVls0HkM790XHp
h90Eav/lqezVTNssw+K621XyGDOAyd4+7+eX02u3kr5ceYlYQQvo5p66KmLvoopVD2VVzbcRJD8T
E3XljQ6n4MaSvL1ibxfswAUf6GwsVrV08lRajjpmVyZlnf+Ua3SS6NwcqJk/v/3TLlmAEwJMGSu8
Qyd52lrNz20whKkJpB9KTbpor+iZa7oQszztUgL33D2zqK6BXxxwwV677iZAuCqBCpsxh3wyw3GY
r/F3XjgXF8tTNUXfC9mKE4AUj2bVt7bP/vE6cpd1i5fFrEG4K06RKuPDXsVPzbN6tN/ijmvQ09Dt
bBIclQV4a7wQi0/A3+RXGjIXWnsgon9pCRykG3TUDa5LzEiT2IIPfxQxj87xOvzZhN12bPQ+HmEs
U9Kt8/gOyZYfo5h0wT6TIsMKSjF+wqhSfhhtpG8YNcwvNruQnGluaL7tkp/CLYsQ9Al7v5Mmuvak
uBBAXUoqQ4seErVSnOK+AMXIJqoDOKrxYsl6sn7Y0Sryyxeli/PHkOxOOZ5fJxGy4SMXw5qu3LRX
AvQFu3Ahi2UekrqqmDjxIlbHHryJK/F7DMvfIItjHm7zPvLTbPuHvI3+yadrsxiXtu1EY0NKTAZj
/PlEhm06crpF9wNf2oOX0QnX6HDlJwD7n498ndKG1ezAoQzst7hjcnMQiU7XDKeyLDpBZS+4j2q5
e67+fGC/pBJ5b9t+DnFbZNhA2lev4S0K0H/7bd2JyOVcYki+iuGMAugmN/SErp/f7I50pRWneDe5
LuDoBqFJ0u7TTV8Xnl7URXT13Yih9Wbnp3wIyCEzGWYAoCDteV2cZJp3a7OVYsWZL+VPOYslbXNM
yniduQvoajKMmBhR4y4aWw0pGYESFRnjftM30oV1GRRn4RwNzn3ePhLU75KRMc/80AV2bXbum1Bb
fipJkN2PffvPDt5jPw/v4rrynaPzBLj8KR634T6bVXMD+o9rU5nPBvNKjujiuiTV5UgxuY63dPgX
YeHj2g1/vv1Jny39taUdG62GEXOsaqcnpjX9YFdi79s+6+/yVVd+bt1VmUSKsHQEqk3oy7UBGMdk
Avl5kb69/0tH46TPDFNPIa8DdopC0P7kvLnhVXSNavzS4k4CG/W7qsnSYfFyGRNQPz4Iu/u9s1yN
yYCi7hLw4vmuE6gWLKi3Q+vXr0QiXWgX8FdZCFZsfioUSItqkwKR6rdxF901cY4rIxp+guTOv31V
/akpv/IyuXDeLrgrK/Iw6g12HWn1fl+r2zm8pkV/aWknjI57Vti2KOkpMg0/rEvXJl0T+OEIpMuo
arJikRVr6Ql6bX+GZXAYCPvpdcFd7BZdLeddCYGeKYY6BzQMbNLkbD/4re5E0XmmOxDADTuNof0j
5ga3HCA3v/eCC99qJwzAznjentAOWBNd5XlSAlbnZ/kugIursQVjyMxOYMBuE8jv/tjX+pvfsThR
dO9k3g/xwk5NLX/SnvxUHf/itbSL3urLRsXlLMJT20ORNAFHpflqmZr9aoy/4QdI38w56ehpyBue
sIa80/HoZ54uNqynSvTIiygiKDkIq0lqisIPMyddaFgzLiXJchudePZ/zs5kWW6U28IvdIkQEo2Y
KjNP45TclO2qck0UrnJZHZKQUP/0d51/5EM5nRFMPPCAQyLYwObba+lvDE8uWvutoP+AYRC6pAym
6llwsPcQj70qqjxPii4XFi5rnRfDSrOJQZBCLhp53SLO/d5DXAPLblCV2tlIs0brE9uh6lj7SRlI
lwvrARw0ER3QNOP/qqL8rYVCht8Md7bkLsRDH+D8MBMwBIAgBvnXzJ6ZT1eeLB7HpYrWPcxoPQWX
to8fFlX6Nu6setKqoh6aIsrKrvscHS2ULuvpD69BcWkwE0FrZ5lQR9nbTSfbKN4bpKH9QqHLg+39
Bk2HWIeZ7EX3d9QE5ceClv/69dy53h6Dlnvdz2E2kn17itbmQz9tnq8WLg6W5wELioXSbB/I/hDZ
gZzj1a/+RLpAGIv2aKgh455Npvu0yAE2P5OX55qQLkpVmqpFjmWi2VI046mA02RyUKAZfmPuLKHi
yNt6MrjU6qb/vhUrVlDvp3YrXXkwiDy14qjDIKvqlj9K0k6nKEaFm1/PnTVU2KIqSmqCrD2686TD
lLD6b6+mXbCphDaNCTsdIBoeWcnj35d29SrikK482DqGw7Dx/MiaDZ64J1TKss/TvOWfft3zG5cs
F21qJwZ/8zUIsnmdyvYs67FHCjOPyF9FOXR3si03ZP2lyzcBlF10dxRBFrUVz08sMvo3HbQwljx6
fYohr5tsrIM6GS7eNISvALwoN4IwepBi/4ebsrz8+uf+/KyNl/XXeZ+gbYwaWHtkMcxGH2Mivgxz
7Cc7Kl3SCtL7ZTSrfM9MPWzDyY7Q4E1oR2NYcORx56cvJl3gymyRkDZQR9bt3QbBiFWcWu9jt8ta
dSafjLWYb+2+fofmW3ViTXlnp3m50fzkRu+iVt2i1C43emRSAeNndai/lHMRXvag5W/msa+531J3
kasA41FUoTyQJeP7F1nx8UQhG3/vOeDlkv2z3+FEEnMsQxXX1ZGpSC0XFLDU/1ZDLP4hoPiehVxL
fPZgGC/9ctCz4LBgYZIS+IEddeR3knHZrCIcSwsRxSA72DeJUJyMQeWZW3Ap4oJuU4/HkyCDLBk/
tfCBj6pmvNPx/xn6/mTw/qPjRag0KNY9st0GBcTMIICxQd08ncq9P+d1XD1yg8LAdWu7U84OmmhV
d6eG9jDpqlSTCJv3eOIPbZnEI4kukLHFW2q5wIeJlfv+WJsgas95N7ZeF1G8Mr+OGevS9qHVzZZt
kZ0vVuFd+wh2v2M6jDVet24qI16q0NF6V5QJXuaXB8ni1bPvLyvxhzx3QMY2Dza9vVA0qOfcdVLG
hd92DXX6143rEBiyPeI1Wxu8THUa4pIwlPDquXQhPhC3qrE74hChMCHO66ce//iFB5fJU/sxlZXq
j2xh+1+DrjR4Uv7eZ4eRLm/VMRGvBe2ODK5aX5f3R1P/49dw9Hq0JxSbjPFhEZi7doAXgEA6Opnh
d+k54OHr9nVwaFR0l0fGIDp4jVdjTmyc77lWM7Tys1Xv5CvnfOmMyc2RCTaFCZzrusse9vdIhVut
OwG5mYawHwa0Dof4PBHlECQLb7xOYNDTfz0wBHUAe6nFng1TwT/Vlu7vhbXEay5CM/t16z2PWRuS
eM+6stcXvaMeVbHJr2YOer6vWye1Zn1HhyUbGf07pGN97ivqp0UKAdjXjRdNDYxu2FA30S71ya46
fwS3WNzZKH5On0B40GmdHVHYldOWUdHIhy3XkT6rKpCpbnj9lctwfLPJAiSBmibPX+RyWHkcrQaC
bnO2lQg2w4ha72D3yphAA+j170EyoxqYLeYMrML8nEeUPnAUCvsdbF3uKmKrFjlURrNwpLCZrKR8
pHij9mzd2UZWQ3fgG8JmTcee9PQReLwXeAVhgNejYiMVTkfPbGab/FtQfa9gi+e3slzqirWbXHLc
zLKOHw/wThuTaQ2++wRjlHS+7jZZDlSbhJMFVXuVzWYSwFfVnX6/7Pz/DZXCdX/cu7HmKNGzmTLj
+MDNPl0AfERPEcy933RLHn6VxXKvav3nkVO4bpB6obgUl/gh0RHThLdq+bBZW//lN0zOGtZqMtsx
RSNqcubjGXz7ksDOyg9WAvH9+iPsoi9Qh9WOGVzC/13zIOOol/bquMtBRV1DbS/ZkKFa5ndOtr8q
Rfw2K+GCUFOzqIV2mPKdtX1Wh8KcX8KO31J1RY16TqKckGXMVI9aNR4EidoqP7kK4XJQXV3O44bC
pwyxrL7KAyiJJsbL1FwIl3SKbEO2YlohGFcfNRS5ZxRCbNMHvy/qrFjAcv2h4JuemWZ6IEGrE5hX
+tWeIef2eiZKXPWFXcSQbbUkT7ZW7eOurecadSGqiNAiF2E1ZF0XfkQRwqndtq+/HpUbmRkYBr/u
+YYyJ3zKYcii0IqnfJNPw7pg6+hPedS/J5RfRiW/iGIt3+ipqK+sA/y0b+29d4Qbu7wLVu3lhpTP
ug1ZTPVuUNKi2aMd4vCfriy3FK6sBU1WHa1fq6Gs/aaCC1zBnBrmbrEyWUetTft+NJeuY+OnXw/p
jYjqqsTNGLcmxlE3C0Bxnxcy/WG03x1AuMRVsM41tXoyme1+35DgSHrbrXe2nVv9dnZi2fNwUB3r
M5h/nkc6oTLiXt7nVtMv///DLXTfth16Fg2GZI0/PlD84zfUzpoejYz3Wq9oFwU/cJhvEkaYX7Gq
cEkrE1miuNhMhjA3PEiolV4iyvKTX9eds3PD+/x/h/NsljlNTNEmI2pMPRt3FnUDjbVZE9pn66np
ApnYvfPcvFzOCqzChPNJ1GdjGXSpGMYlDXu/OlvhQlZtONgyrnib2Yo+H8v0ud3uKTXfmIIuYgU5
7bbO5dFltYj/QhlakQxr9ZvXt3QJq0a0OWiQvc9YHH5ayJbWHGdwv7adVdmDag0qvMtlhIlaJ62p
ixRCApVfKHSFs9Q2s0CHQmfxNg+nStf7aQt2z23RxavKuN/zLlRdxlT+lVT5kcyT9Vv7rnJWWIdl
VcaRxlyx9HJExJ4bWr33G3Vndfb5xFD0+DLqY/CEK8rvYxk9/rrplw/3k9O9C1dVEatqynedodJB
/NnHhJ/5gXcCC5vUOxXZN+a6S1hB32eP8rxHJGfkE8wsIDiriN99zUWsiIzCehOHzti2xGcixwKI
aOcnKShcyipoxUwLWnRZ3C37SbbDmwOm7HeW0o2Rd0Wy+FSKrSO9ySDlYD9MLFzPMo+Hq85B7Xt9
XBe2enFeR01h1WfhgeV02Kk+iaEvL9UWHF7IonChK1MsxxpPNdaU6DOYJj/Nh7iTcbk1b5zttOyD
Azfkps22sK0ymIPml3qLtjtjc6v18PUhoG6mzeSbNVkLMeLG5CohfP3db9yd9RpXETSESN9mZdAe
z8XK49SYLT/D9/neo8iNW7nr5LhCBCRYeN5mlJjgI1lXXSVRs9prVcfgjUktLnsZijtR4sZguS/h
tjZ2HCAol+3d/k5Uf9vDD78U/3uW+eEsBlUGURSbabPx4L8r0n+ImnsK8jc67fJjwViEYNPiPrPS
6ss0pscQ+im6CxfwIhomu8hL49zR9zJp6+UNpbnnBcsFvKYqWAa1Rm029SUUIMjSJMVA/FIJLuMF
RwpIdEEKJuP0+x6DNlwq4Zk8dhmvZlyMDdfKZM2eI72lwubZzgu/0/OX7N5PtiqX8ZpCGdmKDDqb
gMDEb1jIy/oEanKFxYLkxb+aGz+NDOEyXyNAtWU3nYYIbvAop+WjWfzM21Db/TrurDYOm6hfu6xp
m6/Ipv1pCCSAvOKOy3z1KwBp0+MQUqpSDyct6v1TYwuUR9ZQxfQ7zbtKYO2sm5xSnNE2uy6nWB/w
uMvvKSPdWLMu/IWTCMpg9lBnNGLqRMXcXkw8ijvjcyNouvQXqwhX7WSxn6thuK5r3sFit4enFV7j
6+VEQ2ke91bTO5zJjR3elQfjtg/WY1g6vL3RHqYHawhMDkWMVFf//vqD3xqul6XyQ/RkBacaNarY
IkmTxCG8K0Je+OkSCBcK621u4TyMxteesbSl8+Mg6ns6MbfG5uUX/dDzbrVqmwKDZQA1l4sqh28t
m6o3TRjqOx/71tg4x4dWSVjUWNpmOlxPNof7ANvaT37j7iziSa17RVqrs0UU/5bEfLZkuHOgujFH
XXZrhkXPUexrmw18nX4TwCz/GFDtWSRNw8ekr4YOvqGxH0ssXJxraZd8xMM5PgOv6KPYhuqsclb6
hQqX5lri7hBIuCNU1PbfKrRPFCrRfuc3l+FaxFabYzcaGeuyO29l9E40U3fx+r4uOrV1GlVz8I3L
tAzjsxJGXhqordzZyG7MTJeYmisYkoRq1hnf6rcR7iyJGqevfj13Zv1cMloCYtFZv4nn3ooyKeDs
7vk9nWlfdUcg+9w02cri6xasb9pp9rv5u4jUvM81jia0zrqhhKTZ0G8JtZPfTcI1eyShYnMj1zqD
pU97Au1DTgU9/K6gLvqEdNw2zQetsrHLf29wTzz0dKfpG7HAJZ/IlFfGojwxg0F5gGx0ZfJnZsbp
zRr09H1BCIUbt26+eE0dl4RSUGDq8n2usj6e1RN8I4sT8pn5nfV6I+C7AE1pCy14c1TZPOX9X+s+
jQ9FSPc3E3wn74TOG+vK5Wh4Xu9FtU1V1lU5ynNsfZz0QNnZb3he/uoPO9aU6xjKtgVa5/vz0m/l
ZRuE9btgBc6y3e26GduKAjUdyzvD56fcHn5mP8KVLqJim3KmoyKrQTyedCGihMBD2S8mBM5dt0Hl
bLfIvchWNf/ZlLAQleVHvxF38sZy1rMMQf6B7eafczu+baPuT5+muQve5qwwU1xpNL3GT7Pu/wg1
+cevaQesgKl0vthiKLJqttDnYQeucMIPz+P/wfOibTB5T0gqtT2vrX1eqPnDr9/OWTIka4AcGprO
afg5PIRJagJLNL/GX6LCD4tnwF69iLoqMoKU3WUDkAzJhcoPK+L/QaLIMvdVqEjKg+59xbYsn2Ov
kwB3eaiiQ3VYsYUkjSsj3017L98Vc+616XEXhwrntWgnUxbZ3EfLu7hk62VQMfPKu3KXh9qJXOne
8wI8FH2pPq+gExvQO+eMn29N3MWhygrrp43Q9WquSJkowoZ3HDrOHeT+w+lxxov2mSpy72b783dZ
7pJQQC+XmM4rSZuBVPy0kb4694WYvsd6Eg9ItnUPuxnI6WC89ArJUH18PWUpgW1dJSuS7sfcfycx
mc64UORe1YfcBaTottBiszN+EDVfbVm8lxA581prjiPg/5V5z1tIB2MvEd8hr9+fq5CHdzbBW9/B
WccssjiKdKTIOviRZa0w5uGgU/NGa7wG6UjNSYuy/jd4q/VLMAM/fP0ZRD6rbposSbsNsziuYdnZ
GL+iXu5yUyVTC2Yvcmt0MxdIdL43Y3Hn7PbSv/9mq7iLTeVqimpwiCqdl/1zu9Zvj3r3OuegBOX1
kJTLWpEOJQsZy3eZmHX/Y8q55+Rx9txg3SEt12HPZcH+JpLie6tGP5yRu4BUGG62ElCfSufOPus9
b5OQ0sBvh3ERqZlBC5kXa542TfusLfuyo37Va0G5hJQtZTQtRURSMJPfqFnNY0gnP6UQ7gJSsJNr
h/HYVDoF7feSghcekU/zOpxxF5BiGnM7zEdsAQayDLFe/pLB7PcWzP/DRykzVOPaqXSv9y8wmvmw
mPVPvxGPXs9wNk1VvgU8T6sDMqFHtHzdR17cCb3/e5P9ydJ08Sg9cCYKbCQpxHa6bKdyelimeH5b
1HMwv6lwiXgcUDKfwGA3f5QFJ+8R4rrnHdaU8IYc5/VPqqbifUhhYpRA0Iidpm1ScWKWZvrGUAbz
SfZR808tDlYkYdmID3PdySLpWoE8TqGi+XsFPvDPKGBgm8jQaJCOa3jRRaxPUxzMX8vYHA94YEBR
8Nq278qSkjnZ6mmFMSsOwokhapqTElMm6wU7YJodhidRxB30lHSwJqws8Ti/jvIK8KL+ssWkhDxn
vPCHcD2atGiJfiQQ030W62rQpVX5QXOQDXz95Qwr4QsRRbCEbmyVHLXFU76fsyN34bCdW3D6o8pT
DhOXfhV9MocIIr+ecj9/XeAu+WVkVzbzS8cNat6/j7jsPcOW9N9KtsXbIuynp1//mRvbggt72c2M
fGAiT+kQPOax/rjiSH/nJ9xq++Ws9sMhuxIa8jfLGKd5gHcdovcLZ4OfaQx3WS/dxuIAMpGnYo7S
KuefoU/od1B1/UDzBfkZrWycahrnSUQ+Ekrvld79PO3AXafEuJd9gMWj0rxBCfwU7cVja2d66uzh
Z3DMhROsRLvYuR3ggj4J2yWC7VkN/1vPbxq+/qbrATi3ISJOkZR5pkdNT/1Ca7/twRXYChdw0LI5
4nTiy35+sb46DU0/+F2dXMvEoq8mUkKvPR1s/q3q6T9wev3t16voxu3Dxb74MUGgKpjytFxYe66K
cLnICP7adQzrHtWR4/mAeP6dP3ZjWbkYmEZaZoNaep5upg6RhOve81Z6pYK5y4GhuJyNZYWos0/K
nga1XYpV+iGD3AXBFs5s3HGLjueBfjCBeVvY3E9tj7tKWyhNCWHEjK+7dDGDFEFcX7ho4/OvP/Ct
MX/5/x9CGW83AdUAnIqsFfmJ0KFO1BEav0XlgmDWSNg+Sq5SZvDsBw+QJTlY/dmv686KLWpavdhf
q1R0M2xYgm8Vy/0CJXc217ncxmZvMSpQM36Kh6deDn63FRcDMwXc48hBVQqjpwwlthD04OMHrwFx
+S9Jxm5m60uvBQqsg7w5yZj4lQBwFwCLG3p0Q32otIfvTGnIljB4GvjNE5f/wrQrorxjKt169bZr
5/FcBnXlN8Vd/qvaIwtNgUKmW9U9dnW0nOq49Fz6Lvll47rUTVWItNqqa9Tmz/Hmeex3ia+trEQv
eCnSaC3GpKPrYziqv/ymirOVGlpSOBvUIm3s7xPr3jX94hfEXYWtFjragawrkeoKq12F4jlgnRee
yV19rRaRica7gTniRFKy/BU1x0e/8XBu41tO2y6gL2NNRJBSUpOnbUS6zat1F5DSLbzLxr0VKXJ5
HMIA63ZqYnrnoPu/B+uf3LJcRGpu9QarB6BvECvGct+7OThttSieYeOC4ztX3xSRZbLHG78GvBVf
sZbbp90i9pT5EFVJ0QTrRUQTxzMjQXFBgQ3t3WbCkuKNWuenvR6oX2B1wZAIMuZiVZqnG01eJrX1
enjkLgEiirnntUa7gRArdEz6IOnqO9fYG1ukS4nlocUFL4wk1mFzRa1llIRS+rmXc5cSW02neEl3
kSLd8Y8I2i8zVqPfrHNSiB2sygUNFU/3LljPVTCuDxE/7iUob42Kc3Boyrq3tCh4OizsI29MnQD6
8csDuVTYpijMesDJpFWrTjhf/qO2wy/h4VJhZIaFNieMpwqXZ8jQLMjWNLHnJulyYUoVOJlZiFpA
Tu/fJYamG4v8vH65i4MduoHe+ALIr2KGQDBn6KEacZfyuFEQxl0gTIfR2OsFs+UFQkqWFyMKKWBb
lFDsb6euiKP3RR6On4IchqmnfFJjlcDXSj12+7Se6DTsftP2P/pbdlgCovLwxSjuLTlMisoqr4p+
7oJWVYX0wrjPLLVllLamT2leeDbtLIe42mfRmThKgwWsG4HhczTV93C6G2vNVfZCTKuCuYvC1FTz
ORL6kR6L383UNUicDDcWcGSY4iH1UvHyWm78TtM3MgL/YZlZhQcFhZEWvelgk7p/jywfzkcTar+L
r8s0D2HV6YmRMMVB+vmg9o33anPpsL5e6wAiWWE6tRgTEXwwWvlNFRcFozgIqG3ZaRrF+ZxIUl3p
UfiFNxcEC3hljKF0R3gb6rMqZ5lAwabze6lzUTASmRDlSGWQmi38to8D3kWqOx2/MVlcECycJdvl
fBxpVar9atqXST4tdbIo5nkKc2kwrrejnE14pL0Y2kTl+RdTq3v36BtZTVc+axzHriri4cDrmVk+
dayoP+h1KL/wrSqe2FCPnrcCV0vrQPKRKb5veAxQH1FfCVZ08jvouGhYHrbgIVe+pvGi9ydS9P1J
ztKvDgSeVa8zDYHCIwbt0bqK5HmK7fCgq4D5zUyXDZvkfjTFYjEqc7smZFLvBqTz7hzfb8xNlw47
9NyMBy6RaYVgc2ppp59sFRePS9mEd2LljQjvImGo3Z9V3KHyuejBskDY6zT24b3b9a3+O8AJCYgO
zR6sqdwlXLepaVOoqlTvlpwZv/O3S4TlZTPAhMOuaVQOw5MlkLGukck+e51kXW0liMv0kMjG6ETA
ERIdhl8iOfudNV0gbNB9DasvvaFopYaogZLJCNumOzPn1mcNX8/5OpyHEbY9WxrwfnmI4IDzGLSo
W/YbFidL1QaKxqaJl1TE3XmsxndrZ++E41sddxbrMkQqN+28pB3Z38e6jE9hMVuvyc5cJgzpOjsx
E4ypnsh57v6BL4zXozpzJdtCxsWij82mTFG4fXb9ZV0avwdk5iJhy8CmLdzJmDLSFydWxB9IXfpZ
3TLXg3OQrI3roLdpqT43QTvj2tP4jvdLXPghx0vUEqCAAW3PrP9SFfY3VLd6rUzmAmG6Mc2gy9qC
6yBVAjnPIZq01+JhLhFWthHSX7ywuGGCjijD4ETEEHttGMwlwvata4txeel4uRwn0+dvxBSFF5+F
ibn2esC3pocuCFx9UpiMZU0gv+6q/ujXtLMwjwFyqRvK7dIc8i5JHU3vK+W3/zOX/ZqHGdto3I7p
3Ab/5ov4FOjVC3lmLuOFzPHYrBOazq1+m++PwWS9rovM5btmnpdGwSY6LelcnLWp6AmeDfceq38e
B5mLeGmYKg8GVqqpxStYFnVUPLyk8P0CoSuChSRdr3lBTLqr7VPY0aw0zSeveeLSXCyoYbHRFyYV
uzgedBt8I4f0K2ZhLs11HGZoalQBplOx/R0CTJmnu4etWyPubJkyV6o79qpPN7lmYjSnfd28kt7M
xblqXjbQ3d+6dIbF4VUJtTwHtPUTgGSu+Z8B7zEzMEspjrbVCdWHZ7bBqM/rc7pEV6SrioZI1Kcd
lJEvhvXzRcYDfe/Xevw6XuWrhkPDFg7pvqtnztNoEXeOKD9/P2Yu0dUtLKzxhtGlKm/IdBmWHmSP
Deb+Hwlj2w90KeMnuerD+K0oF/KSjYKlJ50wTkwEl1zO6tTY8avfMDn7aMhb6PgKqVM5kn+GTrZJ
POSt357hQl456kbpQVSbFmP/mcKguFLU6zDHXHdNUQTHUE19mxI5R0+z5WedH8rr5M9cxovvlQrz
aWpTy8EkTwRFwnGAjKHfkDs7KeJjbPq5blPeBubcLyOqLyHP79m6s5kumylbaGp36VHIr22/p/kM
tcBf9/x/ybn/Psswl3MCfxQrFKF2KUZnfhK5Kbtk6Mb9PLO2fQtlr+qBD/R4P65yzqba7peW9vSZ
d6RG7JMT/MAq3Z5fgqFKVqZze4IU43DN63mhFz6C+gqHdsdoQ436pBmOA31dLBkcZ/1wfyjYvo4L
wQzDpqHC6o12+W1h9HGYd69cA3PVsspQ1juFe1tqhzzpDcw1+cz80vDMRahadmwDrZFH0mEOB67h
Xd54+pMzl6GqoniJEMv269K3Txo+uN/LtS+//XrS3Nj8XIhKHc26zLQ+rqRavrVWnddQ+bEYzKWn
ZpYPyFI3x7UMIshOUQtNK1Qn+VlOMveNs9+aeIurXFwBIbwFR7kmdV//7jcszpkg6DcA2Ht7XCFQ
P5w2VF0+Wsn8ZOGYC2eJNSexyqf9KuctvOasrRMoesxewAd2HWcNtVMcm5bz6zZ3xzON6uqkq2P3
Oxe4fFatcjxaF428Er58kkjqJKXKiV94dHksCXMiU/JCQOok4smKk2RSF9xPdw6OjK8HZmrxIjmI
eb+CJx8eVls2D2vu59uKa//rxkcOkTUraXRdufxSdNUDs8avIJq5QFYdzAjlvImuPWRad/W5y3u/
vdRV5cIzQCxEF4fXSGHty3KMTkgr+12UXBZriSwOGDAMvJJ6vuYzPLYD6VkUwFxVrroTeYfrenhF
5ex+tkqycx35peiYS2PFsVR9Odjwegx0PG09Mgw5RHHvbNQ3Yq5LZMUd6rjpkm/XnpX6zzaMV/tU
HkEZ+GUaXDyDoB4MGhs6usoStW1xlbRB4wciMxdNKGVPcBc4MOzCjAldoYT4IqTpFXVdNAEGcFrs
ndmuwbpsSV9aeR6xQfkFFxdW25YQTg+w5Lo2tKgSSGa+0fE9avXGJ3VZtWKFpcihCYJ5X5lkNfZp
CJbPXqPiompq2VkEXejwOkQle+gIigAWhaSDX+tO3IrXqIF23rRd62kPT004PefE+lHIzGXVuuoQ
x1zI8CpOeo9MIorRcyK6rFo7R5IfuQqvxcaeoJcFu8z23vPLra8ZvY7lah9k3AxCXPWsPq1T/oCS
vnvCbbfadk4WS2tkU3SrvNIyeo+K4o98l34bvwurmajTY92p7TqSQhensQ5fJP75Dj8Ov7ninCwE
3SkdJcMKgiwnHvL/qGf9h1fTrr5UoLtCVDk2IqRjYE4y9QJulqLyu+q6+lJQ4gSyBoe4Kw9xCSrw
bPS+2rb5ya/vznSpTRhFXY+TXE9Gm0gTP0Cc+Te/tp3pUmiopRM7h9d5W650Wp/24/CMts5Ndzi4
2NW+hFcIim4PhM14wozXwDOR6dJDatoAwVKMudkBePR5VH+KZUT8xtyFh4ZDQcRbdNtVTzJ6iHHk
vTTtpv1WkgsNUlu1kBca9utUUpbgnX1NugC1XF7f1EUHIalYwwy22q6tWGugHuH41OFxwC9n5NJM
E5OTXss+ugZB+XZelzf7In177uSj1Bj04S7IeuVLoN6ocl+eBN2YX8o+fAmZP7watQsciuA3t17r
Ay5dU1Pqz5KN/Ow36s4qpYoZPILVETaM+Czy4AJXMK9SD+YiTXaVFatsu19rI4aEIK9zgvmRn606
c6km3FrEYHd0XI1D+Kzivb3kUIrwXEhOTI8GruqCYdAD3lTPtJrHa94e9yQJXybGT1JSLtQkl7WM
NG5wCALF9EADGX3TSrQfo30e7/yAl4PKz/5E/HrWBNOoCSTF6XWUXfyuiKvxrMUoLlsbE+whkR/c
ylzQSQ0wKx9WSa+yL78wObzP88jvhOdSTposxA4do0DhmuBdFEddUkxC+CW+XNBpCRmuddVL66v8
ECjSJvMY/O21qFzCaay4gcDVul3hWtp8bnW5vltlBJ3xXzf/8g1/9m2dNSv3OZBgoddrS8z+0VCY
2iQwdjYX3YTkfETt+L4aC9Q/tGXZ/v7rvyl/+jej/8hfbNiqINw1X3tN+eNOcHWtCHkIALn9AUff
/f1EB2RCf/3HbpwGXbZqn6J+b0aGgMqX31AD8FWqym8Pc9mqQZQrNx12mW6NT3Nv/y7M4bkPuGRV
DVfwAa5JC9IGujwtZsHbQeznK8JcsopLHUDGf1iuYSPmZ1i/LRfcNQe/M6yLVlHGzAwNmeU6jRCd
eHmIgiWb50J2oapIS6QJwNtcNe+jJKb4p9juzMsbU8VV2eJhbjYyUHScruS8vZAso2z9tJ6Yi1PV
gQQNFmDWtwV0cFayJHOwbh+8ZrlLU40bbDc07JOvuMDWT5UkeTLvQ3znxe/GBuDyVJvVKHIxer0u
0FT7NIVQm0t0jXdcOpXQsptqT6kj5sptkYnsOSoh12t1hF8mPiX5gry23xg5p3ELWq7pOrFcl8ry
BKooDTja4U+/xp1N3vRcg/pdF2wBRQcDXJVt8+aV5YtctmrBWmqbdZivSm76AneTHilK+c2n45GL
V7VzD5BgmdfrWDD7aM0WQ0MDVjF+rb9sAT8cOGFIsAoZDet1KApxCo6lTYKYj56tv8zXH1rvcxin
4yFuuR7VMCeNhfZ7q/p7Euo/P1lFriXmbGfVayjkX5HAZQ8BInJasD5+2kXeeO0gkYtagY0u16Uo
7HUl0VsUA3xfqfBz9Ixc1KqjRS2GBtM9NPV04XOwJ//P2Zk114lrUfgXqUoDg3iFM9jn2LEdZ36h
0hlAEhIgZn79Xe6nbjq+ruKx0wnGQsPW3mt/C13O+8qssE3499D3NunzPs/7KwmW+h1v3Hhj+jB+
I+L8804stmKrJCkpDql1ui6+qdOZJ89ahc+7puRWEfVyYEd5r8frFNBbbb+Nxb4uF7EVRMnA8Cik
fLrW01JnS7/ydBVDvWv7EltRFKCVwrIJYyJoNR7p0qtDgN6zXakKsRVFMTNy0ibYeClf9NUNJWD4
MA7a+e4vS+wfC3UaBIu70eDpoI+f1Nr5rJXdruu42MqiEpOYmVA1XlvJPgIy+S5e6b55uBVFYYoP
zmiMec2tO2qXPzpKltO+ibhZQoFTIFtR0V8VmuizgnqXte6NZ7+yd21lUTYcDFQbyXCFteGc2cZX
57nvzEFNel9OTmy1UWEQlKroVX/V+H+nDlnXs6rCfWG72IqjXOHo3K6yv0roWu4IWT+z0dVvSIpf
GZ0t7modBa60MZ2vyIgacwPMX/VkaKtvu4JHb/2QV/awrUwqHmoHO2jWX7nubxwLPi9xuSvaA0js
38tpWGxQvRh8XGvmRdp74lNDlzce/ucbIXL8/364AryZwjsY+6MK0V/vx+Q4zQNcW6FmfmY9dxlv
Cpq1Odp9dy2ErUwKHVkcNOpxvPrG82yIaHWkxboPFSC2Sik+hQsDKsRfteru5lA+Cu3eSKe9No82
K1gFVcNpj7Rx5HhwS6YW0veBN4cWIKE3IoTXfsQmaKUSHWtVjIKdLPn8q6aJPk4DVl3qXfJWGPXK
fXyLhpLAYdW8xz02afXwY9AlPQ6dqA9aLey2iDpxEy602hUoi215kwz4xtVamOuy1j+dbvUxorho
7ZpJW31WQsFglb4Zr1bIz0UzqdQX6Gnd9/CXBfOPQ6yEipXQOexQJQx/oW/8gqah3/sevQmTax0g
jde/HGHQ89SpcGP1V9s1bJ8pitiKp0ykStYk8XTlFa8eiryE6+dY7+q2EVv1lNONCoe8665yTqfV
qZ++yumPfQPzsrn+Y8xjeHGMdkg80lP1Z8vVk6/luvN7blJfAlYBUAYs9XVQS5d2RXjbGv5GRvCV
TXRrOFj2L82mbVhfi5z1mSivnDqVjo1hqQmnBxXn6yms9lU8xVbtlLsIqWXA465QyalMsDJMI1mp
m33fYHO1TWhiwZBehusgivobEiL0ZmQgYu96+lbtJJZkrJnDV+jgAv6QLyY/s3Eu39gQXk7E/6Y3
xVbuNNNgGEnChmsfLKJO60mKLIaDTAFhBU4yG3OybzZtpU9B2EnQBml3HV9AgzWcpVKeL+6NnNor
x8BW+xRFloymXv2VRkv+rBwsBKrGsVMvgQB542ckr4zV5uAnNXHDKovpmswVy5YYDVELd+R+4oM+
mKQsTjUyz6mcGAfeEbfWnSO3WeMwfqe9iTp2Cee8Oa7wzD6SeZ8+QmwVUn4ceTuvI7uQohRpvobQ
M+/sJBFbhdRUBSgthnh4VVYuBd6vDuW+E2Grj4q8iBrB8OgkAvdE9s6mPeRd+9bcZkW7ZR3HOubj
NVknhBICoOZra+L5jWLdK5N1KwNalIqKOICsuRrLIU/bri7vCheLq52leCNKfZkcf1jYWzmQIbyh
s0V+fI7Ub9SKMtWDbvH/h+fvBP6fHr45jkvr4elddP4KyWuZYOChYl5eagcl3EaP6BJsbvLC+Ntp
0Tbri8ae6Gjzo6it/fX/X+G1X28T4cemssOEr3QNLSipUn6P8vb7vkdvlrnh89y7pRuvhM3wcnqv
433UZrEVDOl2hWli0COKseYRoA8x7lMLimBzVE8hJJMuQcEiDMkTcp/fg2KfGZ34D9vKlTl6qjzW
AlW/oxi9yJ00f+0b6k3w7sYcns7L2r64q3/v5idO+p1LeGthWFWTG3pZsotNLAK6+Shs8sbt+JW5
t1V950zMlVsKbD0Wsoa4mbJgcp93jchWOGmSbi2DHM8uBgX9YefQABHt05SIrbgRDR9asFqZ6+Dc
V2HDqxJ0n2BNbNVTYqCkyeOEXspheU4C8jEezBux4isxylY6pepocq4n9FKIdrghKyKHoGnkOzvQ
8ACi0fph39hvFhHKZq5e45xeQM1Mc5O/A936475H83+H6R1S7xpulOySJ+6X7tRhgLXsG7vxa9Nx
s4g0mZcwmiS9oAfmF43jL4vP36IovPbszUFI8iYqXIEhKVzzrrU8PMATNzruGpStgArLE/OQ48Vb
2zwq2cJGM+n24YPEVj/l4Qms2zykl2TyD4UYboZlH4VabMVTwMMlVho8Ws4qkyL8XkT0rQ6qVwZ8
K52qfTA2QRfgtQVKw0n9g+CatG+ibElQRjSyUFLQSyTNB1c1n2Tt3ohoXnvtlz//xzVUTRwEKI/X
Fiu7HVVy9l247/6z5UB5+GnFqn0ZkfJ77ZeLdNEbqaPXXnqzKKl1fKwYxoPX5ij7bLbqtG9mb5ak
yDVpEfm+7CTmEzVrujT7esjEFv/EFxBDvcJweF08uMqkSlT77rFbpVSxDGUIAzB77ejYpNLO62Et
u7dMVl4Z7S0Bag3iaBqM5nBhLD6UZAE/bV12Xi63yqiy5JOgXvFLMuRf9Zh8lWbedyJvlVGDbKdZ
jC+rps3fuUllkaP7pvZWFmXrMunGCdMkH3Cf6wsFYlgeH3bNwa0uqkoKsxRoOr561agb0PvFYdDi
rbvwa19zc1ZWkLxTYhkWfDJ8HSt/nJthHzRJbBVJUq5K12Y1UBsKmQob/NVM877YbStJ0opHOSks
gySVpP04nNfJ7nz05qx0es6VHIm+cvghBTqdu6+7vuRWjRTz2ib5jAejqQMbbJ3ZQe6LS7ZSpBCc
SbjCD+tlDEeR6sjP6JQEfWTfi2+uiTPhJg9Zoq/joO+Zrn60UbtPRCW2WqQ+WE2scu2uWEAQUFFI
aUUKPFi/72tu1UjwuRgnQ7vqOppyvYkKYQ/RuDels5UjzYXpkrAz9VXr5psXzQ8fT/ug/mIrRqpI
bis7u/UCK5IoXfhIU66CfTHbVn+0tvXIdWzXixXNIbD5RyHKt9IKr+wpW7O/VlrqIe12VyLM13xF
23tnw53XWLpZnbSTsq7rgV+Gfp6rLPQ6Bm5fj/u8pflWg5SPCpsV89U1J+E3At6GpnpfhM+3EqS5
ItSzInaoJOdgPjbdfBIqeaudNvxjpohvEU9TRzuAzJL6ujRN/X0yAX3v60E9F2Mizns2Ar4FPUkw
QgO5Cnddp+Vbpe09V3SX9gtk339Hnp63NGdoM74mtVX3QRPTWxO2wxvT/W/9/H8zXbAK+ffj4z7U
8zxV7gqytz3Es21Pog6WU1EtLONhMGZFW9M8ZarvP66RXM8T5vD3iUz9F5QFii8c53t+gK95fjZj
GX2fPVIcEfOlO4NR2Wdw0GH5kdPQHwrVRae1C92uCIBvBU6iHMAExLhfUHw6wLDPpH42fNdlgm/1
TYtQSxhMYKfKYU21bc6mf6sf8G8u8Z8GfRM+6zWAYQWr66si2IIzBTX0AWTGIb7RkMk0WQ93mDCj
ugX9Da5fN5C8kiYjJJ+zMSmCY2cCZAXDXpMDryTTKVo6ug+iYvSaF6M6l8VIDwZYk3OMTvIvQyvj
d2hSRyO5ShJ/yNmCD8NeohonAvZpGvLyBLCuv/cc5WWruvkWtML6mrftW/WLP+99fCu6yjtldNth
OCP700/JlQ77DGT4VkwewyNlcE1XIywJ6FM79nPK+yTeVdvENP33+oh6KBZ1E7JLJ/i6PObRXM06
7WHsnuy6lcCy5N8/oapNMvhqoRenxn64+qRIkkujC/5p1960PS6NQOFLLKG4xOHR+aZNUDhqp/yN
8Xllc92elyDyBQKAkhX5vKnrbwUxOQD0CWIV3qA3ct9K/8/JWQ1AwYeFuIwyqD9F3s2fcyH9vi12
e3TGzPO+i+DYN8xd7w+EQOg8U/iNvVFX+/PcZ9ujs9GlsHVRLxfjydClQzfLMvWkMbtmENsen7Bm
EIA7eX5ZpZ/T8kVofoKBhR933fbZ9gCFncBUBFPJL1XH4gx9by5OyVITuWurZdvTszTeC+fkfKEr
UV9bVKTukrFI3jjiXhv9zQomNva065AoF9bCAMq2sT/0Si/7Dgr0uP17/dIlzpug9fOlT3il0gCW
twdVxss+2SfbnnJFTPp1YZ5emNUdKta2w0FXarvvEsO2Bx1MSWU+tVjBFQ3CI0j3MIBZynV62rP9
sK2St3O4SDNbT5fEGPbIJ1Pnhxp+8nLn4trEvXE1+nLg43IJq3z47sB7vFmRu3y/6+23xxawEY0Y
unK6dAWdrmWt8N5S2n6fLxzbKoY5AP3Q3GJ0wrVLamjqGH0Pdd38a9/rby6oVSsCv8hlvlR2qg7U
xKWB65/w+2S9bCsaHsOoRzZXTJccuoFnXDaG5WiMCe2+fX87PKofxz4pEDXAuu1dNH0xO9uI+FZM
ncA1DNk59AbnUXEAeuCrJOG+1i2+HZXawMo5D4m5trN/Tsocrpb5rs2Mb+GSJia8Qgt/eW30ZNJe
en2Gd94+VA3fCqktn2PXVE11XUkr7ue4noEv2+l5xrdaaoiEwyQvE3WNdPwuohRCz2pXBon/xy6Y
zsJWQGFe0ZXwV078x5UFbwQ4fz4++FZI3YwwXydKqSuG/jEmqCfGdt5nSI9S0L/PDqtVHcBFUF0L
ZATTxUKc0hR6V/qfbxXU6ANjMbETuQSafDM96i3oUt136vGtgrroLVmKtScXsajPvKivQbVPVw7b
nX8PiqrKwBQ1Eum97/T97NRta0X0uGdH5FvldEeWKirlWKLhpnuHGG9MddfsEzLxrXJ6yOcwiIOm
uDpezoehcTAsKtZdyUa+FUkLVwQF3EOhNWIqP4JAsCAWcLsy9XyrkXYCfrAEtdCrrch8rHkuU/Ri
P+8b800dau0buc5YRRfUjPrbUK7rwXq+T+DFt565Sy2naiiZvPRr0N5byCJuqE32icf5VhptywU+
DzD5vPhgHrNahyIdypHsiqz5Vq7sas/MBDzzpWOJyTq2Hua23Keq51vQ41LECNejRV5IXctUB/G3
sOn7XWEX36IeOw+aHgPm4aKIKN/lRHwjUd/um41btbLsWdVKBNaXqNTPeS2mYxWub/U+v8T9f0i+
bNXKsqw8jB/y6AKkQXCKA1FeoF9uD3Uj9l2Y+Jb42DaMmLmk0aWfB3ZgLV8+JLNP3rjQ/w3r+NNv
IP69QYp1bQUtq/ji447H38BRiJ+nKqFpuSp26WHilUUCyNaxzc1j4DzMETu2PC9lMD71sHn/2cOO
qToFIdjaeVWJU6i76X3Mc/oQIFV0guUm/chsYs5jtCbZAH+GWzTkOagn4Qy/a0/YqmXDcmTB2Jrw
EgrbvAMqVNx3dQSQ2q7Hb+XXcMeAcDWPwksw5V9aUj8zJIj2PXqTvGMEU+YllrmQii24crdzVkTJ
W3my12bnJiJwMgEmtp3DC9hYFtCFNlozHnn2nqnR7QsMtorrnofwtZyHEKWCYvkqB7kc46p86z75
ckz/YXZuFdc1hbOwg6vjRUGR9t60xXyrsXkWWTskncho44H6iwL+Fh06euXnvfz5P6QZkB4NY722
4WVKZHIAUWI5l0hDHQAUUyeHMOXHG9/95RP86Rd7+WT/+EGUrabXE9QZvBrY+FwHUvus8Y4dZOVt
VsMDJF1EWD8XNqTBAX7NHA3mrB7wBTsPr6DkpeuF+zC4jYwOPqtwLj4YsyRPEF53dRq0o8B6tBS6
yXWC+IbAuwRB7ZOkVfmge1Kcwb+cPlTAmd0OzpddSgsXXZG0/7jqoDjWZW3OFu2svkqlGNk5Wdxy
bgVxHytRk7u6ivopDWOh07pS3eeCIx/yxuC8MjabJIjrjatUm68XNzhwjJmbj7ESb5QqX/vC2/3O
jx6VAxNdNFb1GRggfQptUB+t8c37Ti36jTza375Of/rCm0ClXDrduqTB0QB3AHrb2KmF3RbUiukE
A8AjFMbuM0BB7Q+0JoZHw8tfjJsgZXapUgUZwrkrF/mGKPCVe8d/tLRBy0yBrp1LV68/OzDh0txi
aHd9rq2clrQ1yLsBMobBEH2bbVp1/Rv7+ivfaqumFaQwOqoQvFPi5nR0ymeUTmEar4HMPE32JU74
FsRnjI0Uy1uOT2VERvL+7OKd3VL8P9r7rmgB/o/ZBWsp/t3EMj95eEX89f8HX76yVjZb/DAsgGMO
LEDGKkk+xbSfL0JH9i7QcX3siqI+TY1cLnEgp33lya0e39NxiUbTBheN4uclwFQ9wNE433el2irx
WdkiXdjb4NImgb8o51jqFUue//9ovbYONrfBpY4ERfVCXNw6O5f6GhFJMUn+8f8/XsjXSqBbK2mU
m5tKoWB7qWlUFkFWatDZfVZTQQKeJsCM0ffrNEbdT4UqcuJSveoZnB+uJwKUn5I8zH26GpwHTQpj
WaejxwLSnrHKfMeGscx6GUmIZta6W5jJSCyq4FP/9xJM+xkipt/F0CbFnKKIP6zvdGTC4gdQQgap
qbmAbRNLm9Vq946rqTr6JeHnAh4m5NjRGofFPA7qxgKzIY8lSApf+rz1Z4jo7rhZNIyA3ZKj8cyF
NAtsGR4ATwaWlZU4gJMeDeg3LZHhXQWy7xNTNA8OdFXllA65KU+wK/hdKLL+zF8Ad9XQ67SlSf85
j+f8XV1U0VebzMNDWzp6KmN4kkxrbvXvpVt8nVZzVOUPHvCqL1ZKSs4lGCnVQzx0mB5ph+jPYpIr
TVIjWPuQKOMPnaU6BRsN33gxozz4IbS464r2TjFV/lR126Qmqp4bswZ3CX4H2DWU/ZyhMpEfImJ0
ZvRgn2I/wxyZ+zY+NficjxSAt/FdUuVzneWhCx/g0JI/kDxWN9VgGUkHOHFkZgWPH9njmTfPaIaK
6rS0yReiAVSVcRHxg7D8Y1Ao+iMP+O9oMTXqdMp/ChNZ1CmaganKoN42B/RPhQfbdN3BB/1w0rLo
IMBUJEcpNwbO149d86npKg4HrqqEx7gvEz7cTOXK6UNCZrTAlePUTjfa57P42NZNGx9J7fDvhyWc
X6rAgTPZGEf2plURu8UHqPGWTqO17baZCmDZmgnZnz5VMMbVn/JCTuB+diZZyiO2zVr3GXGVdHdM
4p+mQtVjtvqCPipb0CCr0M98yovawsl+mIKBHPpuqovb3lSqfHDz4E8K8/2uWuA/PIimg8Fs3MQH
1ymRhriUuIOrrG+eYiMregq7NqYnh6pgdNLhnPj80NgVOYEUJey6eXAxGeR92OZt+cm1bUQfasnW
PkpzRI40c6UzrcGbtBU5I3nIV5cpByHHJQrcUJ340k3+BHxFIb6P/ajWR5I7uLIpNM01X1AbMBN8
OWvBpzbl0AuMqWnG0d1xTitxN0MWon6otWDqjqkOf9ViTMIneMhRki74GOGpVKGLTqLzibyZXO5l
5mgOeXfaUHjYZWO3JPI+d3FSfI3RmeJP6DMDFU/W+AeH1dYESKBpDvr8CQ5MgGmi1SqaTmXbBOoX
EJsdlDS4nI3FQyMwEc9yGMfoUteNhsdqYxXyDU0xQGPWw959fDRyKI7akxySqrZoxzjtkmmKPldC
iOZru8C4+UkGNkTEQiWWZzCwRtysLojn35qXZATrYFIt7FRmUtwKCxDSgZVal7d9VDb9L5F4Le4l
1ab/anwyyxu0QyjysbBBgwCy7uJZQg+pRZDJeGryT/hXbnhs2nClcToJIt07FdNuOAN4HA3HwHbU
fajiYB7uY4Z5DSi/JfGx5dHSfAbdcghx06xKzGOYVCXnxgxJe7+Koi9vEq1t+4Wuktv7JWi6gmWj
b+lQpLDIFNFtDACQ++lz/dLNWaOn86wZyGA31WyX4tqg4YHdRGWCyB1dVHO13s6JHaciM2FYq0NP
5+Bldx0YGT+7Nar7UzO0jbjj2I2W8FirOtcXo9DQ/HkMogj8vcglEU+dm/KgSNHIDtFshb3C3s74
nfSTR+dvfcyTvAtvgQsJq68uX7r4UsLk+aR8GVbnasLfhwXIWudHsLhl+5RzGERWqWaG1zcIY5bJ
HkI30uoG7f5qdqc1kTA0WSp8mHckCqDFgb/7YKMzDiJ07bFEqf52qofJ/YrhsR3d8BpgglQBG1Wk
nY+8PzSdqdjP1Y9kOFsGdKxOvY/HJY3KkByKjiliM2rrdvhe83imj65yxukUO40qQHlktC2QpoqQ
RuqqRNM1XVmNAyoJrcr/AkdjIu/jlrHh4sDFm8+BrWJ5xwwb5Q9dc8Y+9gAKupOORJ9/EcxP/N7G
Qdu/DzQm6e+RkzG+LSGeamnaEM6Cv0AH6/2NWANCr50bZ5eG6Ldrf8XjOC5lKkZUsj7HXHXsVCs0
Ld2bnkbz3dQKXI7Saiyk+T70Q568k6zqyq8zFsJYpkE8dflHuaicnHQ+8ejE42Uu7hTa90jWioWF
5cHyQAB8SyZyNn5ow+sEDZn6jtwRr1r0Do9Md4dc8QR5ForDhP6ADy1VB/wga8zhZXF0S5aDe79M
KXfc0/jIIxaaO8UZeuSzFTys8edq28581y7U/fd+VSTG9WzRy0dZS1N+EDU0mr+GSomlPnhJoiE8
RUogn3Ts+4bJO/BbrX/imtCuvLGg0copA8mhb2+Gsp1FcdMkuVp+WTSL4XhQoQjyI7ALiVWprKIm
nNNotSqMYEsA5keQ9rwh4x2XrcpTl+RBjNM2zztg6CPf+5AdocqLZHcohQvr4BwPUKx87RQwduF5
gh8RYNhLAJ36Nz2Ebb9k0TBCqmaXHG3YqVxcMUZp5BiRI5pw1XzOK1l35pwDWFCwg4oSSdwF6flB
PPER6N4pE3MStd+1dUPTpMKwUl3q8gXpmAWKVXZNKznFBp3DY7NGBzn2Li6zBIogetaOwMkQrFih
w1sgnhdzExPHxt8hbaL4PHFFmnOJ1JM8hGvkp6yLrUbANKuuDNWJ1XFeVCjKjJE7Rnpcl3MVTYZ/
JXnpuuM8yOC3XmPHfsV2FOammWGX1vOAZ1Wv3CMnc0jTyDAdnCuEG/KaFJzOsFEN5bzchCsTFwnP
iQXn9WTNKfdkpB+dMMV6jBKSh/pc8NmQu6UjI/shLac3QcACfZZwiddH+F904ZglIzxy71VJGb+v
5wWkvgxZOg4tLzQ+j4UtHJgtdhxbtB+K5ZYM3h2LaQAsvhnAFx5B8DknCKP8N4ioIBvHrwxBwK03
ydQmaenmJD5KIaE7TleYErnbCZEldg2l1ZAm4E8/SSigXZsiqpoCd15Mz/l7tkZzQU4ipu18sVGt
9BNhHQCyMJngCNewdBkIWbFwSflXQUTrb6SKLwzqntuSA++IHTapv05NAjZo261GHXS8cHkbss5L
/L/OkS4lyMKpv8ySo/txHUtSXhBZR+JL73FyPUBib/n7vFmpuR17iQkYQR2Iwkavw96eZ09avIk0
wTrc4PvN5mmNQriNd1b9RNEJh6HO15sC5sa/47grIdyZRjc2jwKuGMNd3JSLfhBoCg4flhnJ3edF
oAnmBl0CVpXpWJUhzCEqsSwnGCJ19a+EMRKeqqKn8mswxMP0HA5os3rOC+vzHxrvinjHxPFafsv7
mEQU7TprGT2sNtE1wAVV1VP8ZjRyaUkrhdbGLliwfn03zixDxlYtaU2DuLiVyG+f9FxDbwx6YqPO
3Ixxh71iNvohj4aCIKKsKDymISpUiYVg8zhKyf2HMKJwWM6osp48D3WrmumIwkQeNjdVpatzEksc
1X2cy6TMfOKIQHC2hvHPHABU0WbR2Ez0XTROobrl8xrWKYfLxHm1gX6OtS0ahPox7nGnWteBkulE
B2rvA+ldU6ZGS9u+47mpapYO0TJEOJ+J5x0+HCn0eg9eeDnUmW6WJcWfE0ibq7AcnjocENj+0MaS
Q/5UdModxOLn5meYL+QpWgPc3i0gt1eHML1fsaNxvyJfF5DiA2Yt6OMxoNLTbScRRKdo5F7oO9a3
EsXYPAmT4i6CFW+AkGGs5XDEg6sbA4zQ/KGMm2Sa79uENe3jVOdLfKiGqqJPCBQUBcjALH1xIpZG
8fshQbRycj4a5JNPmnI6d0Oc3wWyB7QjCYszQq7CoPGTmsSe0QAl2MOKMNAeG455VR89CB9dezuG
ddi0iKhf8nslG8m9GnQ7/u4m3cd/TQAdfZoiLn/hcorN7JQsFpj/kefzcGgA+v65wCAxUyglnvoO
pLc88zIvApdh8xHjctQT2mfbczAgI9reFrap2yMu+ImRh2AQdvpQNmUx9QdUZPu2OJBglQI+PIPn
w2OYdBN/hJU8+araSUKsWuBmIDOxOGXkJ9yMQfMaTAMHX/g/whk+zjTxEQGzEanVIDyUgeuBzuyT
/r6cBf3eiagtm2zWRPP8wMeGsDi1Gn14X1oWkOlAxOwGk5p1ysf7dp407NL6HJHsgHIXrfixm4u8
+SZVI6ejwYoI30v8EsMlaeMprDKUfPqDbptlgGxL1lVqSfRiHOvApOe47jbV+L0WIWPnRb744WXx
TDz5hE3WRh53V2KW41rClGxKE8/nIEzbBljjc2TKsLxfZi/EzQQP8OHXKAE0K9O+sCi3dCsqE+Ez
vPWMv7OAUvMEDN4BJ2lORRp7U+N4RI7gElUvnuEBuMhHOQ3hwYlC8IM3dP6qJknOMefBgxsWQg5k
xn8j9y5+tWCaNKdet/oecyW6BtIkKEL1C8n6sRG3VizjBz1H9fMQh2ZOQRNNcF1DIrNPGapFS0oF
i+vkQxQEM8oQrvklNDQ+SK1DcgKh25rORRI9yRFXLIQkgMAyXAvPCjsthOBrgAb6yTx2wmOHn/NV
XFRt/RWrq2NZDSM7JLqT9dYAbJVBXtsj+p7Gm5D2CFBmH0JZKG2GHiZ/1s1YHBiUUTedCPNzXOTT
RStsUJKNddbYOrxnDAkbVjYaARtk6TLIPbxnVnqMO89SEHFNJrmYMjgO1+dxDJqv3dhh0wLX86Dz
mB1BgowQIkDRKOT02feJwbUsQODU48q9Vh09lhp7xsDjNTN9NKWyhpH4IpDw6HX0SZRjjymHtjNs
FPmRIH/CMQYkP/WGetyY6v52IfOPPmgiRI0FLmw2xvuo2swZm7sc419w1mXW9O1VIkTALSAYfv+P
oytbjlPXol9ElQAJwStDD7bbdmwfZ3ihHCeRGIQQk4avv8v3LVU5SY67Qdp7jcZk8X/ziOODdtHx
c9SrrQxdsmeUp/b/9WnfXlF13N71uZlwnpi1TCOTVRA4isZ3KbLT4kyJBp4tjE2yMNEFqsq99qbH
SIc6qu3X7vu8nFuYl3roRN7g2QbblKXilLeJugwzhkDI3l2gFYtUi8hcrM0e2qMzFNbZPdQmei4Z
joaz0EeGdvs03WTjWporhEcy9xuSSAzAWG7psxl0h/Wfu/kvrAvkstLIv1DELpy14McAw2HAhyY6
VovekGZMzfw5HTa/37NsfRVuTvDkJx3IlAxIssTDcDJMoPWin+mF9UI1qKrAg76o6TJ2iw+VLzZ7
UpEZZElMK/+KUXVPfZGKH9oOWZkckVJNKmP9Pk6t86cB0srsriN6OHVqy/Y6puP0yoSYv810ZB9t
PHf/0KYaodgxw2BW5Pl/QUdRekNtkHw6lqm92kQWUemQ+1QjFgYzgB92fe5AAn1sOAfNJQuAuepe
ivbcsxZ9w3QeiaxC1/pLW8RCNppEkS05Gfq4nrVmALfWwy+Ajvp9qgdcX00bWh//XJXDvVx2kI3f
x5SH7T1hGwpvCnZEXTNij1kbbOuUlmso5GMauLilcTbsqE7nI0Ak5T8J8epnBr3BLYsQtYrvDisi
1soDeALuyajZeL68IsMUCdvLjqKxf23XD3NFMEM9ij5xGQwdG5UlH8L6LGKMmFvo9zu/J+jbnOLc
iEewYfPwGDD+imbYqHiiSTEVdRDmax0ZMV9UOa76jyxz/Aqdnz4lWbT8azeyBGCetr2Ds0bycsKs
yio8Hb2oRoLu0CqB5esp5RavkT2+akR5zBDBMy6RZafEMb6UCy8KxLKvfFZIUehTcx05br9GqdR8
VYLMHSZIxb7JxKzZLVq2/A/h3SSrDMWS2PF6p36SmXI8xWAASANBDMYUjm9VN2Put1+Y8dbvKF1t
/2qzpKyM80gkVWYpRmO5Twe8WA5bZuWP4tjxsqzkR6ft/ohDIf5YjLR/F9ByzzaHdb8kZMAzGdmw
3awtsjsrhfzMxo39xsjGv09EcexkYjqie4/ukX+yxfwGkT31fS0wJz0eYZWhoi4t7mOxJjjMtzV5
GTZMbyXB8y/LcIziPsEEIivTT8l6at0appNY6aGvWazVnYm/IBCOf6wo8VdMG+ZOBVBjNHKsUvgQ
+fcuF3SsBdth80lg8WPVbtEA/LgxMiCpm8+wgz+vjuNkyynOv+cQ9jb64TDV3bHFbc2AaNmsDsQB
cUXy4FA0EHhsrwgpRocNoS5nKIJrRfEtgGu9APHAboZDkbQAhvJRP5iNEFPxyUfwxRicF1KbLPku
xVw8hcTpNx0j07MOfGuXiqJvD3Jv065hx3XgVvM6ZjR8bhtiUB3JV9pEXk0v6UajX5FW/KyXfOvu
d5Ni/GOGDuvF2657z0KXHjXBPvvNIsr6bx+GcbhAYhf2anGA9k6ZQmgC7Iij+jnCjPQE6/P0OHN4
ZpuWabk0wCyyo5qwg4g7AVR+v+BPFHcJJEbTOeVx1tc0WzS+J9IZUbmcLHOTZXD4VJJwiZ0Dmo+t
3haafiusxxeKv1uaksspPBEF51CpcVmgSit1uLI0oqqneyt6+9GxdV1K40fwGZmh+ZnQZQOA4j2G
cLpaeICObrAc4KyQtUx8FJoudULfdWHEmzpAqpFc8bmJrGHp1l+7AgyfnbaYXBN8dB/RbgG9jxhM
bkUKX+CpJfPqr3wYNL1OBeU/ll0fwzPPumQq9yFMeCFws2XmCvBADs3CAZBdQuSOrKK7yu9b6Tx8
nWgJA6ydHUf8hNnLb9gSjk1W+eFIhxWuP2wNe8LX/Zu0uiguYhPDd9oROX8rtlhG37iPE19hQNfu
HK0zGlIGz+Pn/Zj6j2ELWKRZ5wFnIlBtALcS0/hzlBwTSJqzVTTxNsMCRWBQ2G8U+vgNO+1BXN2Z
jj/NfXT8Xra9Qz7moIsGGx6AFRhr5xE1jHL8YEef1jzsfYJH3R+ynjJMBgsWM33KCyvPC8IOeDl0
LPoMB+c3IBJ5dvap8dev2uj+M50X8nIsQmEXWlr1MJNdmWcuU3IFBPksR5s+xaiCvkMuKz5Z7TWS
DZak5QAbJyXT87Q6SFanbhc/52L0fUni9LiqbOtplXROnEOC/pgfG+qAGmLWBQO+tg8z7Sm2dOsm
UzPHBDlHPJ6/m3lNihpT76LhHNP7fDb+GHAl71jMynlI8kYDqCxKpWPUcx1UzrckzvutXDFZqpKm
anuRE+KWcLpYddbxGP7IdAcrPErEqz/OybFsTVEgbOOOGRz9QHlzTBesm9avxL4IwxpJDOK+yo11
VNYuC/poEloU/WXISJ5VQEdTdUIYorL1RLKuqKxAjE622gych8/gy8g6IDZlTCxO1JROxSPLI1dF
NO8+XToMB3aMjhynniyao5PZYeYhXpyyZCr6MirQRIbNARG4pZBabdcwzd7Uk/YyL8fx0KpWBhI2
FKjMw5XvafYE3JrV/ZiKx7yleE6Sjr9nWwK8KseaWyJ4qlXvItrQSjC4YsSo1xf/L8Wk/VAz0I1f
PwpEIKUtdmFKG6fbGY6ZQEq1pmPjGFM/211up8TuWPrlqsCzHMXysi/a/2JkZ8i1USAQKrtg5G72
rsNJAHV5Tp4lul3exhAGJGC28/ASDShDfDQ5ytywrFvEbGlQE75hbeSAjkKiPJ+1A4pb4cXjU7nO
6G4pQaX5Fy2M32tg+rgHkh34X7nNZN6uRIz8QxRymP6FdLZ9ifUSaAGZNT6kCS319+2S9kk1TXSC
HreVUXg2mWiH86Kjw2BC3ooHaPW353ZHdGmTTV2e1x1Ea1vteDGEammNeHHwVR6VR8LRG5i15e8c
c4/Ksj7uL2yM+zPuedxMwqg7BVwMFmNsjV/MwiGfOotnClGxfmT30li53vmOZzMINeAMl10UyjVj
78cPA7C7EbrtfliaHT8RyO7/eCw2dwDg8dSl3r0hOxHutxFW2fw0tIY+7Vhtrni1Olv7lJqxmhbY
hbHdjDxFcGAarW+xplt2zpQe5+uXRN5XIAfs40ShC7gHgTUVv7wLMdi4BdM3DoxF/Z3nxX8uQSbi
ZMkRv/UC7JjoTHyFciG7323cot57ZuvZhbbDhA4y5u+WLXgKRO5iyGfSmYMYzgz23hY96SwD8HfA
qfmWW/uUtIzWitHhuGBA0GWfeImZwmx/Cu3W44au8ylppkyE+4FmyTU36fKwWcXOkuRhrgDLSQbM
F12GtWmVu2p80QBIkWJ/VXzFBYdprltL5egC2AFwKSqUYZQ4Q16f/JEGpEp5RCBn4NU6/h1w33Y4
6o+h1KJr3/1oHMfjtXJdi2g5cPBYs91Y5Lp/ihYYghlscAxNRhQsCxedvc3bZPRFb/nw6iIJkhOW
7f8crjZcxmvoAGA6CiLY5NNdq4r4xUcp8ollRJpjTnQTE3BlPc4YHHQpJsM0l7xBfI24C/M+nWyK
fz4mmzytnQbmV8DstCuQPOXEc3kCLDyL0vKjMzW8jOZlGApsYgi5BvW+kPY2dxoj7zG47ePoB1O3
C2O4VaJRlXOehFPbIV8XnJVoK30UycXy6Xjnbt/HaltwhsBxwm9W8fmS+nai4Ha67AkbGPhukGbV
NLIFIEAr0p/r2B2nTQnxDcqBvN4ybms3M/t9j1ZfJ6CcXwyPxieFsrIKMKe+SN5G73jbIRclaLAp
gYbF571dSGNXAAi4C8V5TOHpgu6jxVqSo460UqrDe6nChBHOw++RWfkRxwbhByzXWN26/XFR0Hvm
LebeKga1dUlWYABkEd1tT6ekBCTqsHJuiCp2C11K9Eui8aCgae2VeTmgCqmTFEZm5ji7KN26C41B
xk6T9w9YNvzJ4Y14PljUXSBJYtdx1Plpi1Q4I/NrfNhGVjST6T8nGMkr/FFYouel7cpdDyg697rz
tS5c8Tz0jLzbTic1iEnyBFB3fJw7FX/iYU/rQKWu0vRo29ppApZDJKLUqSRlO4W2aYej/0gFMMNU
EXFZu1jWXIQVp3gUfUBu1gLQ7D5in6kzSsvz05FDj4Xngv7hMP7vsgkoJhF1n/Hxm+TddgIiDVq0
da5OF76f+eZ5VHbt8RtBt4Bm+j1cjaZ/MHD/NcJmLwjJ8PWOUJ9H14OzssDp34gg/AzaN6m7yBXX
vFiix9Waj2zWczMYCXZFtAX6tUHtYQXpcVv2nL4BWVjPAK2GO8JgGYfo0OAi9/3fhG76Ahwy+zYu
29vKx+59JBlKUXfMAHAorS3CUYfhHrnl+Us8drwOC/CIU5QVqhzkUiSl1l6VfuOkbqf4E67uFZ/n
wepQLAr6Fekz3kzIzFgqKFmmsrDssJWEekLisod1oTYDZE3GbeLZwUWa9Mjw/JB2Sh1yujmZMtoI
NCtXuwxSpWe77bgIhywCH/NsfE/Eg9rXJI1OPoO1CqjUtonA8AIodnw/QuGmC8Y2714BpfYaZJVf
aPGfXA/6yQav5RORjptGx7lf/nU+DdtQOjuwuZarNMktFCgz+Mg7Q/QdPm6ExbAESgLQ3MssnxIU
taQPYVFDTcWhku8+jYO5S4ZYgW5MNyvNSwFL2YJr74hxS5LRxPY/OMel+ZtHNjO+nOYuXiDnxW9g
2kDctC3R/bDLaqe9AKbr4+LXvo2YoSnPxSPozyFulmNq/58F0DcJ37Y3afdOlXbNl6hpD9P7CqAu
x2hJN0jHcSOi4h0a0lkn8sObgYLzaiOajY+daM07FsoZM9KI40ZV3Rj8O0Ezx/Kt6HIrT4iVjElV
jGa+AVRJIGcY2mH+d0C9N73NPfPTS4y6naUqOlz8Dt1bdunLDi9r/6DX2aiqiJFvjb0TNBYtcS1P
09O0bQGftAhAa8vBA7CuRhsvoBpSCsnMXVGk1D8gbaEVP7ZI+/wJ0xbp3r1lYS7DTmf73k0GD1OS
gHqKm9Tb5CeI1zx+HgCyiH8S4bv/dg4lNgJeIVTv6oORHNusBsJw1csepxWQphA9Y/TZRLPmMnor
LJ4SpM/TQRoCYULHYYwXhjFTimjvJvSpbh1w440d6FWocpnv7nWTIGfqboXqKSq5htAXWlq9OQXa
l7Rk/xfbGQq+BnyepuzBjRJlfWvWQvqAe39bmqKNo/3HwKLJ/i0AKeUJYmsXt0yYx5Ck7iqDax2Y
Mq6nDuTf6mbxPe0jMOJI50rz6Kpmueaq7mfIze7GBJKjAWQ8qn5uhWcqvkDvs/jrukSr0jVfVT4+
rm5xxZnLPp/NFeWNAmMRKu/DL3rsSlSWwPwOEdoOpqlWChn0/0lAW+k3h0Ki2dRu5XvWIqqKIVKv
zOLAHlGjVewgrRMoNAjFJ3SUrIVgYC6jSLiHNUbHg7rHToptt5wSRJX+YZ4xtp7SI+sC5D9SA7K4
R6yG0MvJdQcwsJ2IbLwZ8GHjJwisKXxfcWCxf328ERCTWTfajlwIbKBUYVbg0MqB2xrws9dboro8
bkKcTRN2J7lFG/LDQxwBbTgrfJlivOI8wQKHklmdhB9EHHyu03XLu+EFZIG3+jEnCVekRvaXCb+z
WGTuY+S7HMBw+2z87YAI7ObUpamQpznvnJmrNWHB3EQAgY22hwyZHg7wgDqHr+Salzmg6RcE/LGZ
CnyowGaEMGcCU2gPf0KJ3OLkH/D+gTd4+8b8qPPNLzeo0sfpFjOsZvqEu5TnY9nuDPuJT3FO4JNW
4/wbL3NPb2RLOlMam1p6ivtN4u0fUJBeHfGaI/1rK/4JSbqPA/OP28BzSZavFXqrCyXOMxVhfGmz
Fdd1IGp5xmGS9VeQW4q9Dnm3t0+WjMd2i2aoU+8QE4Xu0nZdVA3NOmt6PG6YTQ6T/5FFPxSlS3uD
V1RgrMDIaLboXeHM1g1+/nFvOkijR6TX5GkTZyTsjy0FoPPBRMjmX1B8JX9M6kIOaAEEKmBtm9MH
BpIaOweojfTcZgsEV7Euxpd87gr0d7qMZFl9jCRZEOZDxx8SIpv9qcB64SsQo9zc4AbPu5NP8f42
cwESuEx3F+akMhLWwHerN5s2RUzcWmJ/CE9eaxt0ecDgEaq+B/76HEH1wk6gmFGL1iOkw2Mgcebe
JGZ3VduOrbwgsVWClZQebXV4eeDm1Il7MSKy9DuxGXEfZMqTuPY7FnKAo4d/d0l8LBiOEZr884gL
fd4sFGupyPi1SDfAfgza0ioZRtTr5QnBqwQgo8eL3nEg2AU6rKoC91iotYYKoGRBchTY4AFI3tqB
ASWax2iEV70fn1eam+xpxbSLoUVuuwNb2Ku7Yeh4uGZImLlCvp59ssIR2UCwQX7ASna8CnyzCP61
xiMxXWVQg3KyvCzQCPA/GbD5322Lt+XihslONVKIgAxyglHwysG+0zuIEo5vtKMeIL+aclQdMnI8
2iHqh/t+kBrTRqr2DzoXqXskrph/gctzf1TL1VAVcytpqXdKweoJ+EQiqFcrW7RHXvVHLxUuDvSY
AWbEL3dMwqCa8GWJsgvReJvHPGsmoY4zy7nr0fRiAUOQrxdZJwXYED8vv6RFbEy1gk7HXXHMggMK
TYb3ZD303xFE4R/0D+jwGigzv3wE28G3HkWE7f2yDBES/n10FKcWDPnSQDgZ5rqYVoXBxKZyemS+
s3hsO4AoJ3i++uglg74DZq8wLL9ByX3pjL/g+rV0Tu9A9J2cQdkNgiwtmBjRp5XtdijgmE8LjQLN
PB1woTLSPgHAhderhN51WP+h2VHEjYSUBcMWKfZiqCfmVXyO5iVKfhDdavOOt4rbL/8DAC5rUN/9
VADGXkp8cYr/XYt5+N3F2sR4hsIuT0jBnrN7aMhwVXcrfF9ZMRhehShOLhAo9chGkQAWtlXP344s
MQA3F0gVumeRaCpeAFRlL4BgB/EnW7FTkL0/fmgkJ3+DxdRNVZzhfIBlal9x9kf7GL0InF3faOsE
rzg/WN5kTg6QnXIT0e7ejnM6fh/oPOG4FDJiF4sFjF+KHJDRiWeAR05QeHV7jfAHSFSUz+HdYcJA
48PHnvhXg991S4m2N4pzidMp92uD7h+EXaVCmORNOYC77jwmKqT1AOPes9jQ4dNQqJLwXAVlVSVR
EQ941iYFhCslalm4fpJ+kO2vkY09ewAgdLR5lc1tTkuASME0qck4u+UCo/ETmiGXq9JdSkFCLwbn
0t4X692We/s2r8HIMmLJKsvCKLAOGhTnWfldXLnCSX85/L5aVCFDwAeCA+fQ/ezXkNxDPkqGV41b
CaL2iXr8eGIGUPmDhV3TxhbIPGnSwx5LbUOHnyLrkD+e7e30WjjL30iRFd8Tgye5Qpkqif55N0v8
mk3t32RLl185Obg+OTBYBwKDZieaMQA6riKMZdlngrMvkuVeIOPrJbcZC82h5GreKZz90WlEslj7
Z8KYwb+HmR3fFpGM9xFGnZd1zg00KMiUuaixZR4cw77zkkS0XwEcc4+cjXIfJyOfqZlG8nTE0KE+
jO0WPcwKihbcnJN/nCOMVVBn98PwaDYJTgXKTxiulBzHhvEIQRp83AIDWx6L9G2Cbu6q4y0Tz5Na
ZGWxJZQzlumjtCwrLssEfecxReYHyvvWohxFIp/mGMF3zwynoqxDv+mf2EwEBACGYurSAHGm26DG
BY2f6BMcoVsaelmRnDocYlNSIJQtdQnOqFyGn5mPdQXZ8rp/yeWT53Fdifimjn7RrznqtPvrIkfz
NfvjVSmDTwEv+SNlLy7bOmivEwj8zhLTv9pK3voA7QuwyldsJIVuzJIcjzSZ2E3MrbkWmBcgtCii
JH2BosXRGsvWur6HMYG8kttMjW/d3JKp6YSDYicGBwNE0LareCRog34aYjIxMAzDOpyEbVV+meaD
dQ8Q8fUAiA+ztf9AKfTbT1OMs35r0wBWCIPUhm8gqPXWApClJ2jgtxzQ47HjN9dNmzPiraD7FxIc
06XQ22GvI5S9L/2eDMlpTuZ2rEENe/EchxZUt4wgxnxUIMMQ76Zi7OZlqhNiX0K047GfB7FtcEng
5mM3ENz4IaYugVCxx1sFpzxbs3Jqw2ZuKQpr1IUOQQYQLBu0nMDIw3nVkTqN0PhcjcVRUfbwWxwV
BtXtcY3W/W7JEYg3aS2+FXzVd9uRoNu+iDKogSIP9dQCroU1DN3iNwH+q9J7hB5rs7Rp+gMThc8q
HlGdXmlg4V8/4y16s2HsbqNLzK8VlhNR9hr9ohXWdetv21Zk0Ffg6tgqELFQ/s2exP39DnbINspE
69UiYxj/m0bzZ9Z+BdFHe7o/+nHufi9FNp+52wj8SVvqyAUSfracChs4sn0DhuRq+kJ57oBltsBx
WhnOFHXix9+8YIxX9LDxVO3dNl0hQ1hejI6oxLzpqS9qpnF1VZCBWfl87AEqBLyJG1Y1Tv5BOqEq
telkaPCPGwq6wWTpfWqiubiuyixjDTsY2mXbATv4J57q/ZcIfmug84IdgWatXpo5Vtjt6aiS45SI
dcZAGLknZo781It+8NWx7wjk3GIcVrU2ZDubsOo/mLCG5mCDfWA0Vic4JvfaYbx72AVwTQ3PwS9b
6B4P5DwghjDMuqbrpp7jvp3Veez88ARqRF1k7NSTibq0wVmWgHN0/jgtmIXKvgjFhc29f8anvO0N
RsJxhpokI1uFDRfq0nQWp12AL/g247JZ8AUihOqVODT00WLea0gqEKXuxA6xKl0KKLr1wBfAgsHi
vlhXCk5ELzfKgvjJZuqS//ol3mJ6tnARJT+Wpe9Q+dPb8SFZCXtNZJZ/b6F8ExU8Ru1R5hFIYg7z
6louqk/+OqijQkmKw94k0/YypgNEMCqAoJ2WL9gA3SX3qC/JBT77Jf1M9ZDpE8hVeAdAb4+qOiYU
w1xFgH5CxYmYL6RlRYqRIEFeJBH0Ad8YxgC3tBBWDbFBqwChj23eASLNZhptJwZ3zpOTfrvhL/kB
2RaCTRBEEF7hPYSpdciXIa5auZNLYFAbNWIcIl0t0MsFZCLirsjDKq7CRq6csX5dIB9fX/WwpC0w
pezwLzyfADQE5OLqclh45B8hmIUuHENf9F92pKDD7XJ83fVBn+OE5dsZRJd3zYQrkfwlZE/QkQSl
01ABmIDG0KbpGOoNe65/Ai4MsRoOFsPmJgqxsuh6iHFXBBh79BnZczSqDdhR+QJyCa2Fe1RgsShB
7hkMlj0pouKu7WW7QOwzYjsqoDhi93zbwZB6XNAXHIMQZm3T3GLBtPp4xj5PP4p5zWA5ood05RhR
8Z5B3HZHeGSeGbI0aUPDouNHjJt7W8caEvnvpBsiwIIkyhtuHaZlPLT5xeCZwNyGAVtWDOsjaLEY
bZ01TF27LxXP9PIcJitbgHkuNkC+V9FC0QFt7SsmlWPHn+0ELBmjnt4QEs6jOztj42vWIjb/Uapd
jQNFvKG9CaMtYm07jN9dKDIUpIKSkiV02jgIACfiFCcgAR6RTYuhC6z80eA7jj8IFpNG7pSxE65K
aBUEZEPgvAZM0uViByhPrIfC9nZgYM0q3KZufUAVjOlPMUQg/jnezRqDNEH53OnrHEbrHGhJkpds
hIqhgpcklo0IfZY9WwdveDlns8ueCsV4eIKQT9ordBFfvUEEb9Wtx6uq7g7OVnrxYu6w+xFn6bnQ
bSz/JrAcIK036gB1SBCutiRDm/8sdE6zZ3TcrxQvdSQTOI30KOpMEhTG7q4dsmrDoTBVy7zBZlIa
aN/MN7/h7sXRL0aIsCpkJZOpQn5ZCzJibzeoOSufQmz7UOxmYRDRAsyO/sN/e9Crg+0YtfRp/qAW
rdtbvKRj29jJifd0n+QH7GGAu6lkltfL4hng24LSfH8HG0une2U5SB/AlJBtQs5qoMtOzXqaCTbo
8oBlKgGuCg1APUAdD7BoXf9LYNqZT2rlHTlPOT/+CjkjvjAL63zZUuwLJWrJ/YlD9SnAzuz7o9Hb
rk7h8PnyMoV9iCB66QRqmlo5L7I5imn4jEDir4+TFPnaUFr4c8Yj60urRxmV/ZfLAPOyEiffdh3M
IzArV5nL8j/QmdEX087dg9QcDGguE2y2ue0gNglh86cFo4Sr4JIh8xt4W3z0keAEKDzKFvpSjEfa
XnY9q/YxjQL5cntuUwpBOYFa7EYRDzz91HbtnqZp4r7cfcbe2Izyb+zoJO8fEgbX5M2uICf+ioHD
5xUmyV+XLxkXCDpwyHcUiLY6JT0LoKMiF254kGJM0oMNl3Vl7fMYIK18VVjYnykuXWgI4KurW7a6
8JD03cBPOWjuXxi2kGibTDhFuxI65/CdbKxY4AVcoLzOfXoA6t87Wg5JYHhwtPm5FmaqFzA/fzNB
PEYVpMleosPK79Ku0xveZhCXrE0uO1jeT9Ox8Oocyx6SaQ2/fdePJ2Qi9Q+c8Ax9VtA0gH2AwLBb
+k8EXcxTNSbMw3TN3EMEYd5a7YtxYP3E8kPB0IDVdN75o4IzFDcE7s44mhSciQMgcp5s88+iyyLQ
aWN4h4jRPQWwj9cx4vAOqrbomh5FMveR091jPB7YjEMbAf3iBtE4WMUSDoW52E8mTo4zpCPbL+jK
oicrOzDsUGLew1hqigaGtukPpFGkgmMGaP1qo7dc2uVF+9l9oBPDPcQwqzw77u4GPEhnzErmlRwG
dxfhy36G+Fzc5ceyXHWUQF0dDZgxEf9Fmpgdn8Al4MZZZf8AVRhcYImLUZ1WsJ8QDs9I8XHF18Wo
IMpB97q+BsHIJbGTv3GcwhCcKP1dC4hqI3wjn/Lo9L9pzGBmcVv05qAaekGegX0YDrdfKUQgD2na
L38Gn0ZXgH32ir8Kmw3GannLs6F4EMeXom9t4xFKwhg2zwVz8XjMS42TLAfwGE8CZBjxDThTsJAQ
ZDPAYw6am6IHNwkXPVwwYs/mF2QyuQMSsDwyJVZP9S1JIHBkNpqaZOvsD3UoQK4At2RRe4Q6Xlbp
NqzFaIyplh5L35HS/3F2ZsttK2m2fpWOfY9qJIDEcKKrLggCHERSsyzrBiHbMuZ5xtOfj67qbpu7
yupSxI7YoZDFAUBm/sNa3x+vKyvXOFJVRKeMhW9h3kgq3G6YOcgjuqrp0QBadXhslRopQhOUmaum
4rVNLWXHeKhgH9iT9XlSDJ2inC2P9EC6L3Oi9Ig21ORpFBZdl37UDjRYxp0yLP0VRphiHTiN7YXg
kfdVr8RrJQmnJ9qiYNBtdVp1RL5n96HY6CSvkMAnH4PUq4W+dtstzrAlmdVf7brqrtpFlrcUDam+
6i2xNuQ6V6msIaPdohpsebGyQRubYk1QHX/ChAlOO1i+LgKnWYIZ/JPZFc2XEAfNLa1xDM8jjcpK
yYYNI1I7TkgeI9THTb+mgKW17lxYyxPPL6KVurQfA/pb6Vob1PD7nBaKRyOAnJWe9Umw5mje9oHa
EZWqxbGdUylcqRviPlRkPdGaV/P9HKYViXQyaUeyMHVf0fDksGEYAiJmujaMPBItuoJYPkVz07lp
3YfxigGfWKTtkQhCW9p1qvWIgKiqzPed0le2b6Rz9sk2DaqwlOA88iG0ctbQJjdowqjqUChQdnPl
5NtSpwfIkFyMQ+zRxYrIP13jueu/moUZP+PPaGl6WCOgMSM9VmGU3zntbJa3uYGLIIqq/LktmBK/
cmZoLauoM2wSHHzROOoyFEVal56qVEfChbBsk8kk2fd5QNk70LuJHuA07+PKUK9waDcbhd5L7hH7
pg8TQSH6P1xumDGUjA4jY0ClVumf8jJ9KWyzxnfc9RyEvZkwkwdICo1JU9dcMSKu3iZzg0gXlikd
aFzba6KKYW1SU0A+1OcbI5nlq4Yo79TiJVlrdsFJy201OUVGUqCI3oRLVJy6PGXTk4rIrF/RGsN/
ZzKTbyfVCTF53ZKhR0oR+yNqCHzt9BusPX5I/bYczeY2XJZ5W4s8HeguRz2qplp8T5Ml32NRV9Hz
5wq6Q8cgAUOUVTtvNZXVcDWfrX+u0BkGrxl9eoSA01lXNHcTiTWf1HCLRH1G3YS2KFkR7BTBasSU
tiUUtI911AQexWDkJE2luzkjer7ga6ORjBKs89S27h4DPJjiEygD53YSM0KNsI77LFmZ+ogHEDNK
71t5J3Z5g1QHy2fvz0OI5yuq86B3B7Wz9nUWQuUrnbKY9gI2AaFZJ4pN104CNr1aLTfSJGhPnWoY
1paZLZ8CMwrcPIKKvknB8byEpdm+EVTI7UxK5S8yUz3sM+WDttjiYdEH8VaVuFdkbwecSwstv1HP
wpeoGbQIeY9mHKK86DxY7MiMqefIdKXj3KMANwJjd2JF7FFcjNQhO+WlczDjUWC20sd6zI1d3sXK
KyUGo9jOOKCvMJeBaE/zeDeqdXOUoVIg8nTK+pAqA88GE/xO0cx3cySxLSuKkhSM+AgPUzs6K6pf
03fDjFsPx4HkM6nyYWTuTbyi5U1fDvXuPQyw4KgiXjmFelVsKLdV+JHq2e8oHxgrJRyqyAO/V94P
ZU2ylmSUYqJEL09zXJRfilgpbhTHVLbSqpeHGvUX/k+KUYvbOX2V4HVJqFSapuNrfZrdLsuo+2Jc
JMWH0nkz8ScBMFjUsxg7TbcdFCMGk3fOjd7Y8SEN5vHpLIk5aXT2Hy3LGJ6ziOgDP9XyrREtYvFu
IHdYkcBme0pos6s3fbtX0P/fnk2G2F4UHgq3dtThOLU5ZppOW75Gqq7fWUitd0DG85tEW/oveqOP
OuYNMy3Z7Wk1oPSlygpmLaUJQFLXYoEQbISG1Qe+MQXDCSUfkEOwakXiGm1CMRtxhIkyKrTLR3vA
M+tx0szXYdcnhdcyzffeVDkmUvytX6beQFo0OTSiTyperOQ1DgR9JjGjEneonXxXURp6RtNny1sM
isxvO6O3r+1BoCvqlKw/NCG+iz1zC9WntqVM5UVSrZEAdpWV7KIQjUlJUTjs0nXQJmhw4gQ03gbn
tZ3fg1pxhNfOUXlEKaw8ahVFaN8pjDryS4sOtpuidwx9zETyWxUFZrmZa5wyq8jm/AaGpOXqUypM
U2waJqNq7pxxEwBqDMPSmKj+ClzZU68E+3YeJqd2K44BuHWzFMHskvCN9QGV3cywXqfBTkU5KRkk
np+on8lBMUn7Rq/oCfUAZDaT33Sd3CnWXGsvOQ15t8sCMdxxCFrdwzjaYbRbSm00bkGrLdMqrRVW
LsmcfmXNP+TlbTBfI/2ys0MeKBk0NwLppD3Jtk6mjjqcWHxIHUjCpyY27LVS1YNS+ro06zUidI0R
do2lVhX/FM57r67nyFLHz4jzz+1CMl0Fy1FV2mBNgMQcMvh7+lNBP8l5oDebluyMWTp/qiIqsPGx
MlsdTUNRj8JTc1CC86ZdZvJd2rKpPEJL0UaX6k6NNhLmeDncTV1KGpSaiF/yQDWqyU2k0TZH2mi2
jdskl02IjsxCfbeSYdEsV1Xv6MXd0qC8u1ZNFfG3i91waW50m7wdlbOUzoNaqKCip8HopwPVtvlV
lg5ikBU+md4vI/qczqoJkLMRUFvSHBgqiXkFaAEUfcQU5W2AAAfbEJN6X8zJxp9BgXDSXfpn8V1O
jPJMn7Decwvbe0emAWUExcCsYUnjS02/+yXEtLLvawOVvhhBOJRFTlXJoWP2heVCYbyBVEO22VxH
oovdUqIwlHaDBGXsTNwUGPg+F3pXkCc62XGOKvuBU8HZGFXHwRSnnL2a3W4WdKvkCNTA12TMxmcz
U/UKXwN4tRVKBuEmzVkVQ9kxdzObRGsdUzNhclJZ+GaGlL1tk0xSNw0yY40CSbtJs1Bedc1Q7lG2
lXdI6b+Iyomx7SXtZ8LGxG81M/HmkKXhGLm4V+2quwGRnj1M/RDctoADpIuKWD2ajYX/Xm3bIbhP
z+Vz11SGcFjXi8JJQ9+y9EU/AzxY6jB9NpygHp/GILaqjZNQJ4BUwm4Pkq0JOfYMYQyoNA3oD/aI
vnnNqTEwyqucimgTSXZiIvK4qXwzmThYhwC9IgQDmzL7j8poPmqj2NKFt2+5H0nmLZMtnFOZ2Dpg
jg5Z/zrN7Kj8FgH7CPwYcot5QjOUzy6z8Zr8aBVTnPhatNT1RtK4ZmeYLOWY4V5Bm4V19cXsF7y+
dRm/thoyOA/phX6jBvVEfGlCjqd5o+jOZzBLdKU1BDaVX6c9S3lyoPTszMBauh29O+oOY1O0ryNC
+3iHtSpTMLhNjEIU+GkdcDcJWkULSV22L8xqfK1Ha0BugVTCoB5R2+pKb1Rcb9iOm3Q75AXbAhKL
VrtZmMLX35h2mHSbRmqz9WChdjto3VzF3jwDAtlSPBpo3rd92rlIW7rcC2WoLV42a3F+p1FVIOlG
4ISBAlFH+Zzmyzwc6gKr+XqIkp44WpZCrHJEgCQ5xALVgQH2hEyWSlPMS6kiuNOYT8NNoVp8yjSp
lGJdBeUi/cqSQ4WMJm2XFQYyjeQm6c3vepZzpHDEWE+9VrXbborTF5tqjTyX6QZ2bdPZqZwtMlih
+zV7DKipDI7WgLXic606uHfUicbFXStVLTk0THtWV3OPR4ipEPHQ3swRHf44j8V9a2BgW+Ninjcd
FqoGgWphVystQNNCcQvfmVdOzGZwtSksNCTEVDx8ijQMlVC5sYhMQpVWMOqxKbnGhVK9mG0F0HGo
jJ5QCMbhtBoBPNA5Cxt2mnZgfBTBwLA8FEsSviRpO7I9WgV1RhRAJhQcEVc4z3H2TIcoyazneYwM
6aZMVIp3PeNpvESbCuVgVGnabrozgWSDwjKrVoAcw2kjKH0qb4DRh8Rt47A563OcJPyasdhGJuIN
2oz6XABmfVWkU6FdBcdTpHezE+Qspb5LwQ30gREZ34Y4qfPvXW7R4aewn2a7GXABIUowAceJmiwa
1o7WFIjvbLvB0bFEWRxezRGzJV5wLlsWp4NVyOrOKdTIiFyD9GnYZ8Y4WhucvH2Lgals5UaPR6vZ
ghso7uikOHdNJYaHbqwmzWu4Kfma83jKj0qX9+MVNZPktmCc7KdlMOfMNW0kUb5u5mPgZ4BqtmVl
VFdxkVJ/Je2n4QKCQuwnnjs3Smv7Ke4aHCcGAevXWAvmYK+XRBefE4BAJs4IsKPo9Ob5daZuWzOh
bGxfEXuDUBt6Qswr2TiBtaHgLAOvRqp6DFMRv06Yke51ZTY+dcQ+NMiRu7ApySg29j1QhXnVVL0K
AolI176nezDW90lQuohBKDflnKOV7VwFsAU8O+lxt9nYMiYPxhpqfuQl3V1J+dbXukU9zUAJjjQS
JUoQJezgOUI0gntGqeURAUOCQDUNA/8sqkL/lSDdIT+TsZv3st8lgZD9ahw1ZEZqVryE2bl4uQz2
+EoZOrmP+il7myZ6ni4rDMVcRxC0ZgPLt5RuAp+x20zeoLlXPfXgyDaDFZlXeQBAwnA05eSEHDt9
Re15E4pxRFqr0InLeeWT09mWtsmWrj21cKmwaLaBdZhMVDOJo7WJFwVEl26qpumD0yviuXByHcqv
1osdmWxCsh4mkzfqYamuqdNL+k9I+jkiFiVBtUOBbWMEulw7tqCfXs1WCYIDE8pqqXKBGSrvlID2
bBNTxkvwd6QtcIKmtlS6Zsu8kxgPgeDUxrIJSD1WcIeH19qqRqz2aeeMu96ZLb8h/PRlkxTX6KEA
8SBzyfZlwqQ5OnzjKcvTc6QQRKeiTAIENZ3+aOWKSPdJluPt7ulRnOyudjZ64ijrRjq3s2qIvQGD
h/ZckDp7cuHqW0fHZGslU2veFHXgtEealY8h6YuXWFq5rucJtpSjROxMNMxY1vVyy6eQx1kjIaBw
3wKVHTtQYQgXQLHke3yrBvFpIXctiV53nQGZwbQGJzgETWCjAw7iKH9ToDVflVOd7jGcje5iBrj7
0jb8inS0e7bjokH3h0kfnEALUsS0ubwSIN9KDBSlaTU0eFqZRpgeeN67TQbNw8uyviVfwC96zgzO
DZyxb7B7mqic14GhSz4BUz88vBufoFRI19Srb7lWiVNXANZjh8FoHA35pnAW+dDHavs1n+yGjkbn
7Jo41e9LtC3wjUkqQ5aCQGNjW8g4bFFtdIWiGIUZ+vLMDKsJNXA7miuoBvOV3k4jMQeR24o1JgzK
hYbRIagsmoCiYE5xqSpTiq/mEh3Rktr7fKgnfgaRuLh4OYunqRaVF8BvOUSVYb9W6dh+KcEUHWbz
zKQxZ1RQNJK32PkEgi/aI/vWBA1iaUZ4MsbMvONkHda5oLIKCkPek6UoBzMb+0MtoqxbG9z9Yo8A
UOxNg/m3LH6QIiX21LMMoHeeCvT1wp04k+ODkWXVa900YltFNpdVoinwQqNLtjmA2Ks06Mezlbsb
twNjbnf0g/t1EHbaF8KD+UENNFrd9lSXDaWqsPawvZr+ODKEyEwSZ6sxTBE/VJARcoHv/tzKGs1+
jX1oJVESb6iashwZ9FTNnkGyGm7tMq0f7EaMT0yjCJGsFQoEvAq1wKTxYCJT4AYilalWQzsQ/rSY
hRdCwTtIifJgix86iVGribkUNlXatVq1yju1OBHKdejOJIWAYEFJnkVNvZ2ztjjKyAm8zgi6qymh
sY66N9gbtaI+NtQPGxpdCtaF8syCW7W1+q2qSe/GDC+IMEV0x6GeXptmVK9Dzaye1LTPtkgUzCON
1NaftYk9oKLOu0nqzllTS0v3bGy0a8woLj7rSG0Gr8sXE2olUUeAuu7cDmKt0n7+rIpZfhrbXvGV
yUiOZE2YpUWfeZaO/DIs7QFYG5SkbymW7y/Leb+dLS29JlcT89qO8+ko+hIvZr90iQcoQuB9KcnT
IGnB7ByZtRBDTDV2mQaCavYdRiQkQBZi2OhfkqTUqkPCoRbhRhpl3TKrBol9tgIaRsS8ahRLBic1
Imijes5wuv4OkWVsJATFVU7dM4GEA4VRjxw7R+sJLQztE4qg/MYkT5dwXIKoY2PNzWppT5S9yS9I
Xbo8veYcxt28Ks0MjeWR9jqzuf0FxEj4NucAp317Qe12pyAxK99+z0z9V0jWCxB2F46IcKxQ7Inm
Tg6Syho/+8de+oKNC8cht8a50vZcnM91O+2LRn2HIv0vPrXugOP9Cd8dt4awsqwQeyySWMI2bdZ9
cCqPfib9/vTSikCdkhJG76duJnVbzFWrjtXHWM36BQA3VAJqH02q7cO2vybd+cTR9w7w+l9dkgt0
+hywiSHL0/Zg7jBrh/dKiuD7Q3dSv3hIzFFFK6Jhkyjz4IvRzS8Wj/oHX/v8fX663nQZ0LnoVr+H
YpOxV4tdrHxw9oR+CRvXsWVqVL33EZr6tR5rOggau/ngzbwgjCOftxOpgkIgpMTklPqInz5G9dcv
5hLkdQWYIZbVHirwqnzWk/mdq32+Y/+Eiq5frMmGAzQiJ6v2JtoLxc3QwSGfQYQTA5D94JwV7WJ1
GpbEeFE2vIlIv+tVfo0XeP2hJ1G7WJ0TxQHO+KLaZ479kjblDZWM7x976cu1WetdmlvpvOdAvVYN
D4/rx6b9aBdLc6r7hoZSPO9VQPT2dCPn9GNgee1iYQKdi3FKh/M+ZKLw2hDn6SokFx97wH/MLPlp
aVqVUGutVSaWva1fo5aodygu+w/eyovFGbVoi1u7H/fmOFy1ItyoZfKhOYXaDzr4Tx+cO7nU8OmH
faF1HuObPrdW98ErfrEybR0AYCfaYR8wiNpDaCM9q561D17xi+UJDwu3O+KdvZiT4NRMpLhg6+OP
nZriYl2mwBtqqaNVbc8+8ao334JAfuyTi4uFmTjoGMYGYqyM6Pw7SkmykBvpO9vWvzjcxMXabJS8
CnJt6aBKWh2CbGpKQSQ+dkvFxfK0nTZKoZbmzH+xEOuHh8YoPxYCiYv1qYStnQ5hU++RUSCxz7BV
1wKg14d2LHG+Wj895kY4SRDUkMvZwIFEKOFjMiXjx46gH3M1fnpx5lgvmkz7ah8IcbajWQSzKSil
j330i7PTFkhJFqss92Gx2IAyhhNF+dL92ItfrNECBlIiYj46ZpB0BRnEF5hcP/jiF0u0z9o47wcO
t1jNHqC70Isp+uSdyyJ/HMT/5IBWL9YoFi5VnxPJhcEj+6ApyaY0+ie6iBDTKuYswqUpz4Jla1dZ
y34qG3dui+UgbSdffHgS4ROGxnSXSObZWEHrkOs0pXtOdGjTtt/khMIFCVd/Js43Lq3u26Ah24XR
gJpEwVvazGgSe1SGctbkvp7Bu4/DV2sCjYp7cUUxwL4ZCye9zlTUiyjXphNujHhvAZNaRZGyy3rj
Pm6c64QJVf04fJrmaPKmJaVIRpq3FLxtZRXK+GAXRep3php6yGocP22cc1e1uk2xl3hZ2Av0wNGw
EwgEJRIF2Onz1TRZob+Usm8fGQCw1bNmLFfYupRvIIAtKgdyQAEBjXcAioKIR99U9NgPOFFLilAJ
INkovnbqILiGh+mpYTt8ZnowDsfOXDP8V/fQ818Ju3leaNfujD67VoqB5kNUKw9WU06vk0NkYKpX
eZFCkgkqaysUgDx4KoES2PGZ9GuJAbDDNCDAVNppJfQCAQpe3QKDjrGixHCIwx7BZnklqmxH0lrc
T3YQbKQC/NpExn4CXYa1bUbiN0AENLSbQeo3gy1HnyQwxzRqTbi5MIS7RaB0np6MvWsmTvYpiZFV
xZ2yEUhEblIAVzDYTjSrinVeJo9Lltsu0Vkx+0ulbOGVPFTKPFIWwUJJvLl26IjNa/jKNwYuHBdR
KLCjZpq3cANA2aeRfYDKOKIymA8KXku8b9IVYRAwSBeKu6JLC+++OW0CyKJbUxeYDArLR3/VPlFl
RI4w0FGG+U+10spNB1pNhorR1YBvuYBNVN8cFc10cdbiRTO15srWIdRDszFqCMv07Tq9lbuqnrtD
4HSnkofxDKf1bAdM38ZuiLLg6IzSzYd523fmYQyLx7GbNyK1+8IrB8xNhmNmdy2d+sMs1WMCidJr
oQW7keVgWRKgMwc4s1e4mzq3q9VHgSLEV6Fg86AlTu5KO0/31kIz1kJXb9o4fY1wAzCf3mN77uva
XNCq/+6k9rzOLfzYFsWnXY8lal0bGCRD086ZaLHABe7Vt8VYbruOsVM3Tmi1YMzbBraQmA6Q72Z4
zoyJjs2TraGiofEyHWeGocFCmesFfyT9IuyC3aDvQ+ZUPBt9jwuysdV7sBTmQY4lRgLYtfmnEdoL
F8EYXQZeOfM98JqjpK6hPQZlz6CDcpfqpnqIQbo+t3Wr+r3m3NRKUm2Xke6QFa3BGO1Mnb6+Mw1+
e+41Y28TXi2bVW9Qv7TRYG3sOISPA68AXgLPtHu29uCBmW5TSEB+Psb7LtWv4Jh9scLBPolEg97U
NazseamW5yXOMrAIcSw3oP81txypmQ51tM9VnZ5X3s4gJkDcMmXCQUBuSite/HqI9YPUrCRca/2k
+vCajzJ2NHsNexxhGjQuD1VFoKyLuTpHVi9RxFALKCeZKxOzfBNBoVA4T+unOKblLdqi8SL8nodh
CZ6y2Dz7w5YhvzYo/fhaXu7pwbM2gO86/bmGVRqoBhHNr+DmsM0ExhaXwSsGSfHkKCRxSNaZCEv3
tF4rVDjRACKf5edBvZaALrxpnBX68NVZ3GQ1iuLZuGEeI9xSnt021tpm/DsfIWy4FxHmujlWi0M7
Z9cIa4IjYxuuFbbwqqACqOsK4mw0NMwSGUGMsR0IEOKfhVlti7TZ8oAp1yGWHT+wIqDHNBjsCZ1W
2eSoA2QNRQujH8s5qJdvVYEwKm319B4Bl4aacAyfheKM94lqmM9N0StHtUT56I595zgvNMf7rwrw
3QaqTlE/BE3/hnBNuYJ9h1Zy5laicO33oQKSbuaOruvOWu4IKha/y6NqWSMBRgJAl+zrYDTk04PJ
PDYFA4qa4wCajeyFwvjMSNMhxTxXaZ6zNPU6cpoCYntz040Y8dKOUXu60YXoTJqJO2OUpgMa3Hmh
pBhu1a6OPyEJ6Mr9oBjD7HYo8A7JODiWqzvd56ZFB6oDEt8P+YicLm3tmUaO2b326B/cwukWZBmG
fHD0s5ikw4AY0DhYgzfBUQajGPcHCBoBOsRtq6rZOkNlb5a0DA80TkA+i2aPDzjCW10bN0gs8rVO
u3GnOCotB63ydAlM2p3z8Ia6IwOKFqMfR1A+ekRLdfpO+9a0rhSo4fWLRXvHTacm3MjKAuflNA9D
lIlPKrcUXV+O2wocRWlUsnqE3bT0a7tuSn1tJ5r1nA0OnbZaVe1TnS9beMzz1pBofybGP2zqZMHk
qhjpa5hGZr6mkF4gONO/g9Ww78qGjmmXxd90lVYdqjpRPvdzoV5VgxM+D+cOeY2/d52xIcOZKCMr
WRHTZG4U9x22jxjuRZKJ4Vrp8VP3QQ6dyupsfQfU/QGHltiFqAWxmVrRo1VX87WS5Mbm3OZAEWxM
wnM0TGgA6OgyAfu7TrphuTHUhcRDl3s2tBBkYgaB3q/azEqYYoGow7Xo49ZurmYNR1apo8V2BE2P
vCraK9SE4KoYzNTfjpgeH8pkaA+2NRSPmKV6r5N6+IQstSJAQA/f+UwFmrd0/6dynwqmAEHiiyTT
plradH1UsAclWbkaK5JnZTEwcBiRska47sVBDUvfnPX1WBrHEVDuCss0u9qYPRptMDKqILit0XAL
zEtNttE4SYnrYNXoPe+Q/vCWxPVjQCDmoiUrbuYw4c7llvKxmZjqRSbXlUjaQIUZ+6406tRNtFqi
bG9R0byTKp7zqn8W4l4kc1hNOyADsw6zBOXvCkgCV14DhwNMXAPgPI/jxzI79SKzSyL87RFRzp4T
hiiyb7FwUn4FcPEj0fjPr9P/C9/Km79/6PZv/8XPX8tqbnCgdBc//u2hzPnvv85/8z//5te/+Nvm
rTy95m/t5T/65W943X+87/q1e/3lB6+gmT7f9m/NfPfW9ln34/X5hOd/+X/95X+8/XiVh7l6++sf
X8u+6M6vFsZl8cc/frX79tc/JDnTf/788v/43fnz//UPHqwy/xKTBP/9xf77L95e2+6vfyim+RfM
85IYE6GYrUuHxHR8+/ErW/zFYqT7GUaiSWn/+BUk/i766x9C/sW2Td1xGJ0sVENV+au27M+/Uoy/
aJrDr0xbqDSjVdv8478/3C9353/v1n8UfX5TxkXX8mXOaff/PnnQYyTTDSxdxXZtwTswLnI4OZDl
OPAefQxF3SF/Ku+6g3wO74QPnG0zrXG++OmJg3o6NDt7U+2WdeVjVnqBa4Ec/nv6UGur3N0P3rge
vHn9OK7vD5WrrZ0N825W0ardxS6Iu9XEsY6b0l9WcKm//XTJ//Gtfv4WP0oqf/4WhvX3b2E5F8WF
0dJNqxz5Ftlz71Vr8BwbqJUTpNUbrXenJ0oCXriOdjBB7t5561+X7j8uoA3cQTfxtcrLymDL6JhQ
GDXWpc3iT6hC3OzZPuZPttikV6mb7+CzZIDBitN7c27/yTvbzF3nqwlVlY56UTWM7WnM7L7NfdUB
Q26nh3GycPhMp2wQ73zLP72VqdIBty1VM3WLp/Li+gbAZHo1ZXqMRRWhonnpZF6oJtsS98jvr+e5
UPPLnbx4p/Mn+anWQn8lxq3JOw363WjcZ9Pj71//R33s1zcQmil0VpCh2w4PzK9vYPc0NHOIJL5R
ol3+NLcQOfwOFEH5yU6VvD6hBiklTtwlqL/nFQMl780W4dMubbN2ekIwXGPRspZybq+qXOmGbTn1
zHww0CkMT7lT6LpnDMhHb37/wc+X+OJzs4NIOD8qrXDTujiL1IlB9oBKEj8eHmcaqGDui+rfqsrz
LJvsArrQcWE7kgfrouKSTXqcDy3v0WNlneRelu071Rxx3k8uvgb7oMlgLKq3Bnb8Xy8/wmXkaIA7
ofV03ypReLpAWNPRUQ+GR+zQsM4YcGAEBMDvPMPnV/7zO1top3hn3b5cqGpjkmepvLN5DO/mY3DT
7eObaTN++v19+vEA/fl9HNNgW2cIw+WyhEld0Dh3kJitXupVddBXYHjcYU226C2b8MHZwPp7pwIn
tH/25SxVshVommVeVlcLhwJX4WSJz1SmXXmS224b+Ms+OZlbZSd2v/+K2rlqePkVHQp1uqE7hm3I
i51HUVJZ6BYTUkbX3Bh75bo8NTvDnVZvnTf6WJW9xZ08KMRus4q87J0v+6NX+ee3d1gFuqFJlvKv
z5CFHDvQGG3qRztzX/Nlp6tgZ+4Aa22HLdavo3Un7xCzwOjAe+4qyN7ekjflm35jn8wTtKgd893W
6pW1k+9cmR/X+Tcf7fI4HcEnj0vLlSE3jTBS83wjSBUbO3OBAw2E2CRJjFZDlMLooBWh+O9vzUWx
9O9L2GGfFoZmGiqS+YtrUwAxBoIS+4CrtroP1tq391CMtiCDT8qz8hxfddcBA12ZyXMTXBu+dqXs
1PV4ADB/0+xxca/6d9b8n7d0y4YJpRpSA4lhX96uHvgm5SQ4SQCQiuio0na+SwRatX8rSj9/dc5A
PD1CWGwtmnpxSJXUNSKNEeR+XKJJXM8Z5psV+108vXNG/XkrZiOSUscXJLCNOBfPH1Jp5C8jlnoG
Dn01IUK4A2vFReBtvXM7/3TuWnjSbV0g7jJBRciL/ECeB8chTFS8sFY2Tm56mrNn6pCrF++d8Nqf
NubzWwGNtPmfpTuXAoFI5G3QoTTyMG3czafuWvnS3cur5hq9kmdfpzeFV18vj+Dgihf1i/3OF/3R
oPll4Viqoem6iVrFsTRiml+f24rYVNHGjPEcfrVrdsGeQvyakv0OwM0pX1fuOyHj5UOJY1njP0Pa
RDZsJRdxrzgDFefzOmGUt9fE+LuV9e+X4uW94x10XepSJQPXdCEvVmLUR1rRY0L3Mf649k22Lbe/
f4M/fQWDFyUaAYuiCoOH8ddLFmqWXlvw8zzqnRaG4QXzGyLodx72y3expCDGtIlt4YyZhq3/+i5K
ajZZDyBtjWA59PUaRBCcw39PqgMnh/RHWOQhBAcGec1FnypR9JGHk1EFlNyqY2KJ4I6ZUuXm37ti
HIwqTSND1XSDJ1y/uCUQx1rqB/jLHFzfq15QZaxtpvb++++C/0jasDmYAXH5aJ1ZJlPT4Z+dAkth
wGXL+na1TlXf2x0u96Hz17EJ/Q1bw8LJbfr11nSj42C0aXKvGEqoARojHRYjZwpTDgb8998JtMvl
u+EtESwUAkNB58241JtY6RAzITXGVod/86SHhUWJ0WyLbrYBFJ/drSvsVVZOrc/geZRMfIR1LBXA
JEqXjMD4w3RZM9iT1kZ6bnlCC4Mz7CJ5Cmf6YKP5HaOJfk2IKnayYC7gJhxa8UXHDh15KvPEbxJT
h0QUWWFur2c7qnwbjwiubkOigzRqUtlVxnwQ/JG9ZkerONJ7rHvzIB/MJhJMT2vss8tnGbMrbEbY
jZFwSETzDI2i7NT18JxNZiQsV1auq0xnipJwWWsZ0x6fElzTDKJKdYfyE3R4wRRJPKedSzUSjqmd
dUirZZ5jRqVUNNy2EfQ/8Gd1cpOlZo/PYjEY5NLHNPuAaM0r5PtYBKLJ4CNOQ4Nqvw8bddXS/Rjd
83TSO0YaymONbb31MisH5jBU9NPoSKJ1BZaawnGMz6PI+z6PM/xhaIGo5A+i+v/Undlu3UiWtV+l
HqCZIIPB6Zbk0dEsWYNt+YaQZYnzTAbJePr/o7OqK6WsP428aKAbCSQSCctH5CEjduy91rfIF4R/
F5IHqn7A6LY9SIeLd+12xIMc1CKJZfaa3P0ElgxMhS4AmZ44maWqMNNE3jT8UuDBOAd+gY4OPSrP
UkTxSWv2OWaaqVtOADbVI3/adb3IIrKC9dPLYVoqGNOXrcbp6pNNh39iQ34SIn+0GQtIQUNe1j2S
JZhQfNpCWCyEJZgjduR2BKiGbrB034iqrXNxam3AM5nuVN6bcLKxizxd0EKYvXkyI1WMLWHBQaGX
qEYPTJhRMRgpq7mR3JZ6SrCFelDPc8KRaMQWRzC75K0KbKYIaLEcHzwj2PpoE3YXhJZmmBSMhHzE
UBEmeI2+YoQy06j1DqPchfekg65PGQkvcFZW+qbMgGxKOJ84zjC155YpZIeZOhQQ+aq4axi0RQXA
HYYIdT08pp3KsQkRNqgvd7M4qZszFI1Tz10T/+AQJ1kdsoYnMOx7nF+O1YojAT5Y7f2R3gOtXuAb
0DwbcjKMSdtfPKtpPlukEf8Qfu08ey0i6ngnyMDRwGHFN8zac7qQu33PO62d04GBlYUXyK+fa7dm
JG54nv8CvhjXQzp66o1nS/f0KRJpMTwOoKcQ3rbgE0OXC+p1dTLvbKLFXJ2kjFZAca9VgHmQx2lj
XoxqKcZZ2D8FTrvyeAcduNko80f/sRcOr1c/OWCT4YmZzanouxztyszqFppbQlJtJlRw0VXJRhYE
DskZvEM3aAB0TXdTYAzCPrVM1XpMjXXIztaUo3LYcEJ5weKbpweTCPV7JhkO/Sa09EYsWu9nCnCR
VFCkMh+UNUIfxeC/qKpjbu+JX4RDlOC1NmXBUIF38VSKFuOe4a3eo1hy9dQ5RZeSw0CL3jBgB0Rg
DKsj3ur52vc2Ezoft/6SCVgx49GcpsfZFuoOrLayuI9uQDRTba7jsZcFQx9cmxqWpme+inUG+gsm
yLsuOg77sW0E4xylRr+u9xn24dTdMw2c7AwrKvy4AsbMW0nZS1gXY8sk5nlj1wK9p7bYUlY90IpH
oxC3a1pbe1rB2IXb0MoiDsy57+KkrtHwivXeIaT4kxgVQdyK2bg4KDw7rzjsZXAGgjsjrzaYEBgQ
HZFPsaLsaA7VJKo1JpwEWlMykNcbssNZqLVzeBkB7kEVrs24kHRq92RBZtNOqrAYxjrxXGGEh2To
JwN8/6HXBx+GUHqkY5aKeCKTwYlGQ2VNOGQJpSf05mI+8zIUACNYTgtEdb6724kO+TboPCgPgTR0
fZ16ZX1f8UaV4Q7b1ZG/DPMC5rafWExbdB5EKWGri7RmDBUVaTs+p/MMDmCtZWVfzBjAxSlMqJUq
E+PD6yIAa4XoKcGLFPD+C3KNhhmmIRG+zBxyV38Jxi6wSNoJ+ixC84vbeeiEFRHqRLBN4TOsxUuq
kuUKqmleHvrV6qBzp76lIolKxohnH2IRTqsgH7l0Ib+mzSycyIZM/9YXRuYeeNPJ8Z0nKy3PiIzx
0ZT4A0v7omfAxBvQJzvclDm+dht+bzQGuEMADa72bZUVWCLIbueNtHyTzMOC6vYHkvDcJXzMUUOU
yQX0tAs6SoRiD+H6mZ7EticbR/MyezPrE16HLGzHqiN90sSOH41wMp9cMlbsMLMtzJRbkpIlbcwO
vgpVCe+CBUXxYHT1REKm4YO1I5sd0Yt6SmdwMIeiBh0SZSSBE9VKuFsZje2Qf22nkoUnARj8IwGM
2LCt1R3qZAxCOhI9KSenUEQADXAokJ9aGlIPAGcmGJ8cAH8UQTNfBHiQyMEueKJC+pY7qAXk3I3y
sdNHnVjsH7ordXdcOJz2UZEwpcbZMCRZuEI3f+gV2AASd21bxkgrCAG1l1Q+kwTkvW4e4DQ+OmP+
SLrWClVHoegjkwzTetvv/3uZnfZ7gPbBDTsGQm08WlAnQ3taNlYvt9t4tIj2JQqI3A3rdMW+aWQR
A07jafLgdEKNs0r7JAu6hoQ2b+4xcmBhinjiiq+THFh5TSwQ5IaRB/ZNYfBVUd9rKiuupHtVbrcD
Txdz0gAkIMtF2Oa1PDimY74xRR0xiS5yEFgtAw/koakZ6NZ2PccGkHvwkdjkPlc4kdcIRauWsVNY
w33BRkt4qFmoPQ8iMA8JYak6Ik3dIRq6rZ5lnuwvhzfmkpcBEOSPwlyBSI+G2bmYVjDDd9dDrgiX
Yvdtx5OZPs3zsBKFG5FejPRjQD2C1qBzvlQliYKkik/ZVT/VW4A2JNB3G4SKKvIWy/1BXu3ykjuL
GCKnnIYGtIiT3LXVih2LhHvvIXedLTZTG155bpWkmJHs0YhTnQyKsScT1iK/7LEVf1OId/tPxC16
b5qOQHYYETmKuFpwiB5HYtiskGAiUkDw2LY2oTu2vAz6nnoQzwqZDx3J6fpg0lZ4xLzTaUxiqfO1
nCeOw2Y7ZtAjBjcBJwZ+ZQlhGTMpl6h1bislfSyKtexfUgDEE0QjgpZjZ7XFG3kkTOaxSQcEsS8J
4hEi5tTlbDlFAL6xpv+6VA5LXM80/qLigy942NWegVr0A8ocOOAnS4rV8OBUdvGW+N3gnpDQmBza
fOo2EK0UQ6ZKKGI2TKafXdufrdscLFSZnkIZGfo3JADG9kgXG6VdRGFkYj4FdH8gZNQfwfZ3Tnmn
7Yk8Ok3xv4DRcPV8Surc6D5xzunca9iC3XK1IwS7axvrVPlJTbM7nY7ZJJZjiaLZDkcgKl+znJb8
YfQNxgdTi0fv2A94suKi5A2MiqonODdbCijAJTC3/JNvDNSOW0VEGOMGiyzJogYLEwuiBF52yQyu
U83OlK5tBr67r0v5efIaZBy1J80nya+bnjUWcWJXwPq0dU77PpeAowLyc6JSjIInYMYmuV7mCflk
CKXYtC81jSUK86qoVXAg2IgUkLiwGMTj9fZJCCdcJd++KwGx7KCnWX+bhlR+tmmnA9vloEOmDFHT
xlVRsN6eBtNCXCMLuEPKVWux26+x50+CJktOXsZRqjTNL7tus6ByjSwjiDShL96zwwLGB9ZTpUfR
6Tq9ARlpL6ckU0ONotL3sDnOjqtPMLSp5dzL/J3DlDZ9cy7HfmiOQLpAwGS4ASvW1iR4mPxZ51+J
2ty+Ik6D/ZMsILTO8YabL8EGeJJ8OHNBqpYoUsFHkpXUGDqQOxAg6RQzec/oJtu9x4RsjdO6WZ/o
einvWhCfEBxA/rOWmNMAxMjDl0ZuQQMg9K6ozY50gDGpkc0GtRxfRVrCDofpveKDSkBinxM3SQxW
07BF38hyrQWiC0c49z15p9ckO6z+J8PqZhkHowG0FoJxWTpnPnWi+5SDq6PcWmzXhRbLW3I1mggJ
w96eEZkNyzrnMXBTszwG/TKJA90B+AgE+PbuSSUamd4OULKIe+LBxjJQmKUfBjM21IO5NAnBtloY
JA7PrY3AzXI33igbWuVu/htG7uwKDcmvOgKPhmLbvXzcqvSbbc426r6y6cY77UvdIEudcv+cANja
ilyQZjJ27ca7B0Wi71Qw+7frPNrkbrjm8OLUnp7PHUVDBJOuvXzp0zkwjiwSe7RKMOAO2kawUFc7
MM489B6aUnDoONiexLIR81wq0S6Hpp7R5KYS2fLdVObNt7oVOLCFnwRvVq676lxqjk3Xo8l3F3t8
v+a5VwpS9pZhSK0bFFilPlMgMym2CRVFss1ocIXfZ3QZNws4DVGqbjP7bYzmtFojSpfqjSAkoz3v
9zwCevCw8ZeLVhu5EU+5JGk2MxW7b7rRI7l27WHC6WSMPH1TC7znYC1+5twAx7fSC+BCUG0qYNZ7
xEWeWz6983avfKBHIJbLdT3jxidJVH5upcmOWXUERsmEiDuEcGSzG0Q7EWrpqkdzdAhoMApQK5HY
FuO1I3+2OtFBP74IA2VVCB5dn6NbNcqjnc76vu3A0kaSYOPXyZQLDBUDWOGPemxV8nlYivoraKAs
j7XOu6sg14LsAQjFTLMGbI+RpKvww9+mtTirEQG+CZj14HKyzmm/ita0ARz7KXAHQsSNJ4MSKzjD
R9uQPo37XHFEyWeXyGkSgDgNzuWjbCZif0tAJcMtDaHsEYo+SaZW6VXlWVNPBRgQU/lf+kb3X1SX
TCgTZdETQeOQFU0ko8zLUDmGgDFmyhVJqVqoR12369PTfcmqbyblsvWKoVsQMsGo5Vy3ivWygkXd
gL+qdqgqmw7XNpbKo/ZvrcesZomIiB0oobiklABZ6YzTlYREhpZ3nJr81kSUJs5RUU3jJXihNcXv
7fZBetlB+f7umLZHk2XqlHuoG04SMXJk8kQm4cFnRgWTfQIWD4Kp8drNJjdcA1+jJ14XO4AEhWDf
L+hOfRJC2GjgaIursoEPdpGnnGFfKNvKALAYotxoUJ2aLjfLaW7nKvNV1KWlywFPu6g2gZYOzQuC
U/fWdUVNmPW0QoL0BgEpLkk2EmP8cRqO0i8yQL27tTrWcwD12mb3nVgJ7AYnyWQ7DP17e82u2n5W
3SGzkTmdTlSiGemJlDFhui2qgLhMXFPociC93QQheZfVnJnkxCujdrMnD6/4w5bZRoHx2uDMtfGq
OuGGTHc899IJKNlmdOkSVuTDAyPkuIARu0t5B1eRkD+EBBQ5+D65/kZeD5rJgUCOlASL2f68QCoD
BiTE10VVfXrme4UlaRdtvGAGUKfltEizNAdeVerqdkMSzRuAWSZWjiYykRhwV0NSKdIg4qZvVZwY
rgBXRxvDPEs5XNnhOvX+C4JI3t+0r1OyZmZk+yMZaNth7gX+8j1h9TbBQvwt0Vly5xZJklwgDSsh
ozJbOerMwFUMdY83r7RLUD0cccbmOHCkPw+kWKfzsZyy2xxNLHQk1ejzLA06I87chi+Iswen6I57
jc68GunyrbMeHnLgRpRmPXwRyutx/JY2o3Mvlafvk7rU/OLWStoPDLRdw4oW8hk4yPrdLkFNxRmt
SxWqOh/PrL4iBo7oJLUcLBiyj51nmE92wnd3GPf86LBTKzuy8nYxbL5hRzgZbG7QpT9UsCLWDuEp
UaWbdUvaaA96q+jZJset7+4XeJYkP2T1zdrQ2g+HySy/BpuNXWEEaNTTUc7IQTGzxLvtQO6tpAh5
6R1gCq8g1dTYfsBGHVHVLql7Vc4mhwCPoBIZeeA8r3MiIZyjcmtEyGNBOGI41gguosAdACQ4is19
BRkKF3U13vIUAiW0YDs1iMAlDiV2PQmR1CpNOA6Fz4DjLBlMf6f5T+RIWBl9A05JKQ0buDbdGnG8
CpZzXh+98SWBEo3GRqLppweF0H4evTQuzarDUTMQMQOWKgfENTRBxvGiTwv/KCgj4CG6QYY+I1u+
WbVtgbZr2vRU6tbNonEQ8r5NXO/brFABxWsh+XJ9d+nfILqx6BXgGaa4xtk+hoL4u9dCyfElGHpy
qFGo5m+uvYf02dZSP05dsD71mVnjjKjW7sRYnOlmBZEBhbXNoCQOtvGkwLiVcdmSnEoP23U+tYwC
Hh2SOHdgeO3NRBXPGlxdYEBTsN3FMUNZLdl24SZb+xVYHii1PTXoPAeFkEeqSjiOiyTxX/pFKpqs
QMEv3L5HbBPkXXBeofQ3wp6yANV/ozd5YMOm+tD2HHylgUdDF+tWBUtI5vuRtrFW6pMBLpssZ4jx
VTq0L2BPIe9QjFk7siEhWS936ICFnuv2Ft/lBpDHW1XzvVra4Az8NUAg12e5juxqhZatt6b5hN56
z8HBwi/igQM4QUDpQlFNuUMi3wKaIDsH7lffC4+2xly4bPi9mXnEuMrlYZ5FDdgmLZzDTLFpxStG
ACgPU01AE0xb9SPLQEwaPdmdRI6lz1kuaBFS9RX3Fri9Q2X38twd0vSkt5tsDnOiVKFMov0mmjZx
ly8eJV3CybcobmrfD54mGhNvXbKMp0IY9nyg4TxNkYANH+1HThyRJ6nrzm5kB91y03JQe9CZqm5o
vyWXk7M1TkhGvPomJK2kE49d8lynq/fDMfPKO6BVsltipjoWGTK39QMh6+ZF2vjWlbEQERwZBknQ
RubzEtG5Hb+mep2f2nnx6ZkZxfYcAMHD/jBAfAlz6ZAHWKoKlRWNZ1gcdrUgXQj0+Ix+V/LSQn14
C+hm8LeB0npcVWkjmGHiNUPwMgP86IoXj/cOTfLKEqlj8ibbb5JsDA2ONbFVSPMis1gAFw8VLWdb
drVuvqqNjGgUiSkPPqwCEkpx7ZNNOpM+cka8fENtrYb6h2/23meTkTgqAbXVD5BVmkc0rBYhrHKt
x9hDqLxRfBVCRWsy1mSDy4nIB3C/yTVBbaMTyi4nfCCrCP8NsqzxaBoltDlsbfV3tpd131Pqpw6h
ebF3L4yieSVLcn30tmD46hDdzZsps1falyxxCdPXNiZdYLgsTN281Ix1ybfHm4/YvSGSt7BU0R/g
e+ePRTbOZmS2wruTacHxONegpnn4kLbBSfVhTRKAo4gnQW3uhY2/IPPtelzydMqoEaK5k/LHloJU
Qj8d1D80XRDe1cXTAtxWAQ3Y9TOgmAO4KF4l3LEvnnRXwe+n2iuvciCeEYjJFqVLnc6hFlbenvRJ
jmwHWvZGXrAMGiqckr3ccAvBO+cKdbv0FlURScFoo6ehDj55nNAftdn1MuQlSr6vM+NGmLeiAgxL
64pjm5DmzWY3zpMUe1HGdjZDbyisxQkXxq8jGC/ioNfPwMp8qP+c2jCctTLDuQTUGlCMpMV3sCyy
Pw6LaIs6XueFFL6W9gLXnOROHVfcxCnMsfxBxS5HYYd2nSiX8PJt3Hheuiw/MIpMZljRiRgjX3Ic
uWL1d8UvFCY/zd1/VA/s+k6PUTgKqMC1fPFxFM7Qy7Hqvjp0nn9YyyNcnDPdw0Yrzkf56FrFUWzT
CeP+QwvmEkV9ZDjjYSYfsQMQDTC1l9c23UDG06AD5xNHnSlanoNcz2of7135i3Hqn4bqTG4DBuu2
ZdFNCNDwvlM5qqqiA2IwiM6E0z8aTMCuqybVf/tToOwyqrVsEXjotD7oVHp/UlZANOpBQ7H9ipjE
u5ag6E7+ejT8Uefg0TBzmUHTjsVZJD/KborRkwJTYXFwpko/mMugruhOeGc+BebBL53lb8p8fn4e
J20flaIJ6+mDENIDuyyos4pDZ5OM22wFpSuCuF88Uv/xqtBb8pNIYpBbv/+GyNC0UQDJ4tBMJpIy
GERYQihb8THapx162F+IBvYn9I9PMHN8C/ewj6ybB0O6H2b5W6crxyttPyYMqgpXKa/NxaWA5+DA
odu4abIq/cUlfhzo85HB/lyYPsuQlH+yBOSgX2fmeuQh5skpmU70tycSM22z+RWj4s8fxXOI7tZk
m9pp5x/UNgacV9ddZyc2BLRJ2XeM/VN6XauCL/rXj+PHV8s3RSB2qYoQ8MN4Rt5/cSxe7jZxubGR
ZDTjssF346G3OCT9/c+RqO95HHkBvI9ghQpqZRokuYzLxbYBQVNWtKsnfqHx+fNjYUv0PQEiMORK
aK/fX023jczF0RnFDB7sO5Z1j+LNEPVJmWXlN/LemJbYOP3+9k20fckShT/Bwh/w0U5fVL6VQEiT
ceO23Qk9Guusd7rsFyvHn78qJHSoyT1kGihJXfH+4vKCrQZYjIwzfG7ngKMQRi7D310vfgra9iXQ
DpDIsOS+/xRnLTNRBYWMFZodzvOmiqpiWH8hLfq4XvApqA9dElB5whHh2u8/BUKao+aps2N30CsD
k8Q6wRmAidxOnbg28/727z5+fB6rrcda4Qnvo+DXWXpnofMJxaey5pPBCNSd167r619/yp8fP8wn
uxqQKLN9h/2wKukWMTgdTpteritucsezj7PTjw9J4xm3umQClfk+xeFff+qfV4tducpS4SGhZoH/
cC9xkgYpzlWbtZAAogBDGpFTZB01qvsn/Odv2ZWu8pehHdu36aMZ6Z1/6Ua9DtM8vP7j6rkb/3FC
GsrzhFPo48/8bzQwsWj8hYGJY/U8vrMv8ed/ty/Z8jdUbA4vjtiVjJbDU/+7e8kWv+FNEujP2B8F
ZiR24X+al2znN5cVy6H0QO8VcHz8b/PS/ve5lJ78FKYj1hf5d7xL4r0MnWeDcsznUWGpYnEk+Pv9
O9cGksjmJNc43DUBcgx8OMiSLNJiHvar+X5wlPoEB9i6DDqZfF8yIizDVlrD97VwE8YUwyhOUVZ1
j4W1Ln00UQs/t47bfQU0ym7Yz5Y3Hfpi6gBIKKDPJ0BotfzFKrjXK//e+ferQK4d2OhQUT4Lz/3w
tA8o31pzwOToMKOLBmjFoTHS40Sb1cdA6Q+8g1FazE9/+JZvf/+AP3qm/tPH2iZGEv6FGtL7cPOC
tUPDXyFp2FICpDBccGmol+obverzTqmrZXB/5f54/2L/fql//MwPC/66kgjVTftnmuuZlXQOAgDo
6D14+7++uJ+778ebyt2UoNhYjjkSv380zCH3cqMrRJRbtoNwp8VcH9P8I62gaJTxMG2BvKg5LG1E
JvfFHBqkw6yaHvCB0C2XzNXWOfWdfaagyp3w22V7rDARw+UZ2iyC2JzacGi86XkOE+zedOJGQf/X
UmUV//XFWD9l3h+uxnJJN8ftx0tIaOn7q7HmhpRS+gt7vLbGOtwh1AT9Y85xwAljPUiSRyxmIzMw
DKSLlMUYmfRXwvW8/LgsTnWhF2WBzW/0coKOAZ7llPbqNZMbb4ysev/eb3a2jeEZCSLCWbZzaFWd
QQjyz+tEGGU9y1KUZ1MJizvUc8U98TvQHmGy36plv2k7y3c47Dk7knCwOax+3t9xv9X5ftP7ckO+
Vv38LhZj6Q/UV4kVIzpOgZITWpzFKqvl64aobqW5ytn+HBV+q6is5rWP/bk18PBr8j1Wet9RxoeQ
5bxIONR6Cuy3siPMOlxqi/zUSRgGYjIBLiPqbJWsaFHRql0Cs135y2uidqN6HDAKcPAjbYYBLrmi
U8qp/MCmSwoNFdeUEOljpcX9FszntCNXcB+NgKvSFAkdNk3WRYPOHDdHX69fGsdrcybLosYVnc53
2Crlw1ba6oniyTQvM1KYxlszDRaUTUlV39UcA8+wWxOa6ehx0T8cXdccuOGQ0sbxgnW9JhSNGZ6z
GDmgZzVud63f6jSiyA14uMcpSY/QzAn8qSR23mibsD+H/kQnI5rnAbmon46QVbCL0wdPQafTLxL6
ZMzXTZwg3hV0bt2FXiAh3iitfI/xxWI4ywOk6+FcmDmMFX6Kx8Qltk3QJws0KiDtjPeua6RrNCap
eMsSQrjw2Sv7tc0dx4r7QtiM9EpFXLnjL587q10kKal80RUDAbrDRcv4Y0WusoNG7CBeyc0ZLmq+
tRU7e10RvZV1S3IsezOHMzK4fdQSyfB13BdplWOVZozK0u3ui/jycz1v9qW9HQWrvL8v+Mm+9I/7
JuDZznT/X/Xm9OVE6m+kSZo8dGnnHlbGtbvuNEP4JKHAI5EaIdEzoSqDh7yotfxFcfPBIsQi6Hom
JbXHWU9KXuu95vqDw3FheLcgYeaXEN5NY9NUKzZ4vv4UsBQRFjwP7ExCvHWEVQJ2ocs7uJcSiniU
pOpu24OMqubw10vMfox4t8DwO3FwYifFR8Cm+mG5/PeNyUePK8ZFw8X7gEqYCu33xPl5f6rJoHfY
77dt22/gz9/hf6IU616b+2l4fZ2oxf4PFGC7Xfb/X4DF6BGb/OW5+cfdazd/r/KXPxZj+8/+y0vu
/2YTn8V5cN+1fSCj/6rGDE/8thdV2Mhx/1Gv7Wf5f3nJg98Cmx4QZZJj2cTe/7scs7zfMClySA52
HzFWJutvlWM//Qb/foo4IeCsxA1lUxdSyAj3Q0lBWJsoIP5DyJ4c3yNYcDC3E7LbVizkZVU8CKbj
y8GX45IeNeE8TKi9ici/eewrsIe0ZlHClgy1RwcZFRQdUx1ni2FDlDOmedazSO1YV639o6vp68el
nHUddkQnPDYFQ1tUY0lhMeNJYdi0fT40Z3LdWuAb3uA/5o21p+ZtzUAq8mRPrHkNUWrh6JFaEBFb
ySisdKHUXTUViYnhoBYUvMHsJQUZQnJLyb0uWFbJabSvSzE5n9FhTV1k7SrL0KpX5H2DHomSQnCl
XoPZ8cIOwNT6MJD3XJ8ywrTXuKMVo677rJ7TOFEjCgMjyMzvWRAkP0jPooMrEU5xWBXLdD+mVeVe
NdbYBWDu2/lqCZCKnBeTFqR8dSMzuBptHTiHhsXkZFyWImOVBw0E1mMSw8lkwYC+hngwLfEYzCRf
FSzup5ZZzUeLYU8Q2s083DLXTZd4mXTxbK0NuH7P5aejQTbreHAlenKEiwkCy8XMmwWZ8TRn3xj4
mTdG4tKrz7XfjlEtkYJeI3+Uy3HMl+HLWDtqXMOgmSx1MHK/D077risfRLCWMlJ5UF/aeaY43eWk
NSSeMp8XFPU3Xul438smleQ/Awg1o5WRCfSwtECavmHWuKlkMH3uSCH2I7tD7xo2COrcOEsM+ztE
MCraERjoYxo4C+HMXkKDhHnYnJ9gXyIrqDDQo0QbWwV9qA59FZJ2tEafCi9AUTsqrZyjNtrePpcy
y0S8lLiTI6I5XXTsjjXeEcLg9ScYv5KrzlGTiGU3eK/IgHR1zbFW3CGoM/1LuG/CPe2QhZcxbCvk
BAHhtnVM2l6VnlSJ59UXrS/c5awxhqGPlNjEEuM8H6d4REedoo6EeRkWVk8MkKX6QJ6Y/QY/Za6d
qoz3PL8E6ZsvrySa/ilKSWfjezM40x1XuhT0ifKthTxPYssdgS+MJjnaLC/oZKncXMP1JWqQLFOX
qEv6p4KoFyBCJPCuUTBlHVMMMdA0MUqlz2Y5jiKaceiTkeviM4mJmUvyaGYkHcQkU7f3yaLZMvrG
QBlQp8jdkO/BwHiaCdz2D4inCoYza2l8mUZgJCFTeeMzYlGgPnntOZ/9ZTG/BIjTk7AtBZMhi8A9
yatFILSVM5OxQc2/kAS3Q2QKsqgZg+UIM9CqfPdgSN0a6wrefUOUwIh6rOu3oW4VscAl+bCgxgLr
HsHn65YM5JWuLqYP0PZlYoUq8IujlcPzZxEdCEOqVsqgMkvHl0kx6Y4WwmcvOwQl7NFFz2vjZfn6
kM2lcy1tlJTh1gS9FYP7rU+8uraLCBKt1x/GtkvPkB8MWWxNE3UiitEZQlJXGj3hNQayYcHObp8Y
FoV1VLNQp6EBBVpSTFWEW9ELGaE8YfC7onFldbgTnBHO1hqQI9moHP2pduvFvhDwpHBhmeYL3fH5
uRmkq/GVZEEV+rIir2BD32Yd19wrHjEANWgcGse6d3gIu2vi7fMGBKAzfzFdbUOWnwIRRIPYVjOq
OEF1nJ14dDknZgX0K7mg4QFlzgTXSdP0e4rU68qc6PWH5ixskqhVCR0uXRFeh35rtEQ0qkC0Jz4q
kOIXnbePXURgDhYHWLG7IX2blsP7esq10wnD0bQciKm3DugJ8fMMtf7VIWwvgd5vbru32PEo37Dj
0sV4/zE7u34eV4B/a7BrH3iGDKT1Ey/DPOviKivMIUKvnnxbysy5sHTjz7GcdPeLbsF+Ne9/DYfG
NpMWTkUcbj8ebLPR7hdSKvuD29bWOTQL9eR0xfjY542ksPjvMuQ/dAjeF4X7du7TYEEUHHDQpQH4
oSjcs+ysscoBUFKXkm4vV2ZmJSNEKv2p863Loa+CIM5q0aO3MfknoqrPzcP/WF34f7ZFx1H2D9/N
zjB6Bxk6nZv0edj+WBf+/InfC0MhfkPDTwHv7/16IfaG2+9dOsv9zbIwkAc05AT/sVuE/1kWSp/W
HhpaH0cvrCFvJyD/EzEknd8YaFj7GMWS0MOoM/8GYYjxFZ//h2eW7hYZm5x3Ah4kPgmMzPtXp22L
cW4C0hARf39LsEL2FaklGo14WzmnjK0bzq21eeKPa2yK5Fo5mUlfDjda4WX2iUcYUVQ2uMSKsn5M
ELydeAtWh5kU+9Bgz9hVofYJG/7CSDe1rzpbTKed4z5jDChuvZ+Md43WcWoRsjqV+7Qtzg/lHVGP
PnN6rA5t588XaZvoW1YY6JoqsZFBNtmFyBEYdvkI/yj11+BcILS6JfWOI+rkAPwpkrOpW1FwWGR7
GsG3YsMB1ZHtki9kfVsrqlwBgjRzDarC2SLs2TDsq9U17INp9JS+WaPbGH+Ud1JVSX3MzLG8W0kh
J1IrKPwHooD7g0kU+IGl3f+8Kj85tR3KoNge2TeRKuQ2mqx8Nh86pkIk47bGQ+eDcYnWATsw03/1
pRxh4FV5Mi1hDtXj1J8Hn8vxCPKAx25q8LmB8TDzJ/bb2bGS4vWzD7OJcvTQAGshjBjX2UXO6S/u
3QT5lWXSjvdQFsTbBlwxTkcHvKCRNe3XIFNHpJrGISM5/JsuieeFp5dCAyUEZc8T88p7mSqZhEar
Z4bwfi3ONxMx4cHgQgviy3PjkgWf4k9VBOx5Os8PKDX8UOZuadK1TRNioixd0ZXzrTraZk98UdtK
VlW21Wd92W+nmCxe7I1uRKWvplwTzdnK7a2qAoT3mTHTS8DmdbVoDXj2k5WeFtaExKGkGdHuNsGs
RFCRzHORstPP29cNYdvFKn3vmVn9BT2xUHcr5VY+2keNDAOPk7zf0rY5G5Xz0vfd0TCMp9XTZ8JL
vrdlelMO+tis5ikWpbsh8LiAauJbTTf3dhaB9TpmuDyHVg/nwI8gs6bZHrmI5A9dSoxinlClXl0I
jGYciergVtYTCEMEnc5w2JLTIPfmS6y+9dG3KC0aZ/iOZOJUN7b5vAbIc6MiG/DEsK3jlVEmJyMW
gGtXN1QQ1Sy2z8Tp8dfZZmlQ1zbVZeWuw8Es+08cziBjLmRMbv1Yf1o31FKNQhVjqQVhK4l61yT+
1SH4D5voIC+LGhepW9kgF1/TY4CC9mxd2hTvKXsDMMD1cSDSEQrilF/OxFIcBvTcZygW/x9157Ed
OZJm6VeZF0AdaLF1wLU7nXTq2OAwFLQwSDM8/XzI7prJrJ7OObWb2eQiI5nhJAGzX9z73eSIGcD/
QCNs4aIj+WiTj2yK9YEBfd19euApEU72Lv5uULUokFwvqnVXC5nqhLmdf7QzeBWLbe8+yNdV+h9C
Q6d5ZT0gHnSy3Y6jiaSflJkybOhwmN862cUT0w9VjnLAM8nninOsW6PSOSp6BNVAI6lpDd7rIeso
y0o9DbPG0PGFN4T8DElyX/pWXhwsUAdygutLkQbuJ7PpZy01sY81+TOrg5PWWiTGI51ihFbTtgxT
esfeo0ee0dZHbuNbUwd75JsYKelNY0I82+G6WCjMLem5Z5Cj4kooEu/wc4MKCLGQ24ddTJaXXfx2
FuoyU8OCXUymvkNa3txioV9GVAR7MBjyaC2ed88YFyMV9P1Ty9nPM2gnW4eoBwxYqA6wU5Hiq+G9
Lbbz3OKn9A9uY16hFe+FX+/LrOGEcKejX1vXeOB96+cfjBeskHXQTs05pTi8SZKw4imqvfTitE+p
Rlp10HdbtNKQKqjzQ+kX7iUmndFSxi/hz5SLVXCaFIV3gGaVGXDZkr3EqFjv3XvVVtlTUBP/WBpF
eWpjH8wais2fjkxACJCf9ehUWX7QsQq/OHq3zWqi2zDphGlnhdpYvSm7XqhIjU3hOKeaRPqlNj5J
NOSoYEoxlJqNKixDgGn3aPBXlZbluNlLSpNG2lKtD+y+8c/69C517m9N1Gkh/HeQyHBoVGRO3iu5
wvzv8Q5sma/xOyhyiJRjn/Lzr69mPzMVLsoYBQkyMkv97I183utjW+156eQhs5b3aRpNbgcniWYl
xncnwKFLLiZ68LnH4u4E0yM5o1+Ik5KdaoZ2m0+Y2Aeop8wp5CmN4dF7JUl+AVpa5gMPShmHAd3u
o4Ea6xGZaRGC27pVC7P+GIaH0fDB9CJCxPbI0P9ztmS2bYdUbV1TZB9OgsnEJgIv9Dh9Qq+C6eet
RsuRh8fqh+nmav0KVxARMtxtwQ/7AVGGtVeztVwDFmpvUyKGQ1kuR3/Oi72DgWD1+o94vdvxZKX6
FgXspgA97ff4+epVEJ36rbHHqGlieusbcPIpgOTmkMLdw/3VfjAAx7E9tM9M7v1TrTxcfgb3ZtLJ
+Dh3Wb9vCLXnDO9m5Gn1U93X28BwhlNi1fsKY+thanv9NKjFfhmMh8nM52gkFjJyiBncpnQ020b3
7Uuffy5+rUWAemk782a4WwNzk1jxbHWD9p72JHTyEBoHT+jB41jQpAOsbOGc+/aBrCqYL4kZ7PS6
zVKWd42LeWeOGfZ0KH0dRPZ8NUoOcrijxRmvesWvZuy8VyvP9pbL0hF28KYyxBo8dguS6mdnghPv
S+6NNP6BOY1W0h8+y6RdF5Tk7ulcNDt3yeIPoU3zPfG5+OJcJxqvUtAiglReBhSpG31yxbe06aYY
GCP59JitF+zvHDewzrMD0VoWLryWEp/4U85vtHCm9T6LYUeq/F5l2nlp84ssPpKKCzP/CIbywXXK
m1AAJGWzd3LCqxFA3l2DtGnrXTbquc6dp6T4jvlrYwXgAwAkY3qJjOKKgCbyrCMb2w9z5HKdSIkd
mhuYhINgYQdRYeZJkP5WV0y2Cmu4kyWqn0TtRgnBpZvM645unrzbusZ6T3fvYkqHQzqzqvM763EV
L8NG2WpMY7bDNPXbjHy/OdgRK3ayMww8zm7EnrKfq/qrkOVN7zGFtuYzZOePVk9Pjj0+9IN96xrx
OPDALHOGAatDc0qUdb/t16TTeG5Yk+nkdFO24qFU0C4nmlDHMJKHMk0OCxOmqNf4HflTG5ZV/c0v
mDummf9Nw8+zBchL/OTA9TAhJN8I3jXJlsardtxkWOeKPt7GyEiOGNNZdRT1Htb55yLIvkRKtoSx
jB+Fp2UHG4RGRPg4BilpP48lv8pCV+MWBJa4twQebVzSlH5kWgf2e8q3pllyY3eFc3bGpt4jFfQB
g6jQTTsyjrv0WintVxowenDISnXJ4bVE91OlAaGRRHRLAE1DuoMyHSph2VsLSXporR/LE90HBRv/
Dz0kvCHKfComTabqozQGfo/5VH3woOGy1FpswPPD6Ls/cOc+V7QxDxCdf1GdtaeGVegHCfVPlQ5N
A8MKmtWUqdWzXRlPLMN4lMwpvhn9fBepcR9j3CEcBj0OD36I1g62S71X/EUHXU+aLzWxyAvKRB6z
/NfY2KFZ+btYDfV1Kal6uhKJr92rb7qdVlcsM/gQ2ja4VUT28a5U4s479ehD3JiNHB2poW3QzOnH
Sa25qyzcVto4XvKOEfzFijF5jEhctkJPzk3fs1wvbe8ZiUGqw8ZR6tXPWu97YOo+0zmoKbHI0yhJ
uOCFIgfXRb1JjG3NYY6PKDJmPOjIb6BZeJixggLkSuO6N5190DYm4gxGS3qc1sC+htnZA50SqOam
+BxjvDW4Kj7jLr0gy7wOLb7WtKUKd9NSnCuGyztu5A6rAJ/RaKwU1Pxof1lNax6qmXxFYHvasfE1
jl5GMRyHycS/zGdxTugbNAILxMYFRXI2g3I6Zw0AfMNrsNl1zngiGrB7lunS38AiEJ5ie9WLRvQg
RhJRQXCp+HHUXhIcuS3FWe+CZMekzwDvz4LJKpNs3AYAywk8SHYkkEMk4EzfL7MN26/Ke6xoaOmx
OjVRAXP91JbwEoRtfhntHPxUvB+rKza/19iLt8B48lB6g44GOv1Elc/czU2MIxKC+lQ1I0yoxBu7
42p+fJWsd6PRrvE7aUH3w4wnsSt6da7bpFuJ9Ubw2iH42k4BcyBbH7yTtZhp1PiV2vo+bheP3AWC
EIPmTWOu1IQotrybBFoPV8DwDoXX2wemqcQEt0askRlpxCHUmPdZSSNKPCBK/FTL8ZYHrTokBfSZ
pSpRKjOrxAwnFKEFyo1vXVGQelx6aq84KbdDqy2YfvqARXkr9njOrW/B3Jg7PNnzycgpBkLf5iQu
hamHQYdqXStIRZncORqWemKV0ItTHwTaKZjoirEtvnrYfd7nyUSi0o/z20K5/SZheKy+ZjASuVPt
Db+uDjj3AaGkWXnXpUNEA9t+/RyLsY+A1chtB6PyWqq4iOSYGzcRmLD+vbz7PQFNCBnmm9fOGvaZ
Ud9l8F7WqWZuhurNIxvny0gJNyw8oXGTx+YBkhA4+JphMAk3+1lh/NqQzIwzOEnbvadL65IrJw7d
3rAfiVD4FIHmvDaT0YVywaY38J69K7OlsXHc+hIn1ZrTgf8ocTXnikrkJUc8tOlm2zkicap4WqtP
WAGUnx1MZKgmZIiTJ2H2lPIKA9TZXN9IWQRvhdEWT1iPJZN6jMmtnT1aSf+7lgOlnVXVl5VMc6U7
l48CefZ2GOuPyenjPa7r9NJOxRDV5rxwHCXz2dO5t3O2WtO2Ij862zRL/qo3ankoFWmhXUqtD1hm
3nODLGkgwZ6Y9sNsdPEHYglxmJzB3WZT7JDsyZUDBco7rFr60PPY5M5usHHxJZ80fDt02+5wmhBc
H+OpcJ8spt0H4RGi2yiq3YhoAufDFIF6gi5k3inUnO+Wj4dX6mPGqHOx5pvgTOckIgpcq5mGWtV0
TKxWbAmZqZ4q90cqDknWPorB+JHMQVSJoylQSWBAcA/WUH9X3OmnasFJFDRtdQi8niWLh1V0Y865
BpHB0Z5Ks3E2SVFMb5bNVYtJrP7BEykZJHTaocJ5fsFYj1k3X/CeW8kHP/j8jEOu+EVmsgyV1jl7
MhDKl9JRHKy52WyEvryYQ027QJLOW1oZwQcAJ/oWkmQ/5UTwrYqt/Ftnj+QXBLHBsTN1ckUoVc1B
jQZeMJKzp1GUP5sg50EYHBtmUjIbSxF2oxoBCEEx6zYxqI30k/2Au7HdZDgPOOvMretrurEfut4u
oH3Y2l1S1K4ZzV3yYdsJ7gO2PeNnIgXQ/xQS8L126+ax4HvcM5vtAI8lqrgoy569rVML49ZS+h0z
C0fERvmiQtoA3+tqEm/xTuBG9SBLMuHDwLC1gARzuD9hPcfzM6sc0rgt/sp02wj3AWlE+aa1hn2s
DG25V31PZ0rcKIRGZDloNlIRv6TonzlRReM9rh7VX/GYSiREBdYy7GN5OPdsVXEe597Zs51s35ij
akMWcT7B2z5JwqyINrqMtV0hElpoQfKDQ35OpIzFo1loaJlywglmrxlOejt6yEYCTRRnt5gbLaSF
D74nwRpFIczXpqC3qAg5OJtdzMiG1gqrkQg8YqNxwgCkcglVYYUGRaNcejIF/C8nbY4T2AtMbA3y
FJI3QiJ/ilM6IhW2yqa9Jm0uj844nWROw5Rr55q4IEKTUbKziO0TsRtoR8akj59G9ikHm9prtSj2
4dh3dO64YGXQdTDrln1nX9tKL8Ks5IaMzSe+i6PpDB82VOkMZ18++mk0uuLoAzzJsYG504eYpxAm
4r4K5nDEK+UjDxrmh4TS9a6AsUQO9kAnBwCZrXsrrnV2l3noZCVXzAwSJdJTeIQdjj5dvhWl+0Si
UmRWgNyU/2Lr1TYTLDhneZjLX0XPhTbZGMQz944sqXmhM5z2uvR/IxXGJabT3E6+M9iYbDNGI3Bn
zm7quqdgLFxW5Tlm7OTHnKS/LEOpC36mg6OcObQMtwG4pjDu2+Ub0wtMsgwWQbnYKeQYtQdlUe+J
7zoDG6BXZI3iW84PH3QEjJZstZKB38haVlJr62lzJzwRMm6Fea3/UibFN/KrCoFUtfVadntGziDQ
m/E0O+SfGSYTy9Q2dxRRt2o98JwyL8I4AF/mE+WNxZQ6D4nml9UWEQa2HdO9LUEiiImgK8iuLDcN
sTKyjaOxoNFOYAzXU5QzQqnInImz/qcpvRs5YteANn4kt6aOF9RNuZ3eO1rAHQ/oV9PZ1mZ9HhvD
wMPrqIcmUfQmZEbZuuKpwECWWb/68Ukz1c4GKEz9gp/V9SXux2aL4eGZhfzWT3NuH+csg+Sb5xNx
M4YLfuPSC14WQpHGyT9j+GN/aEZFRSXrtecFqF3kpP4rwsu70AwkDoBP50G7WSa6bhK9iHK+Jjnf
8QAhChHA1lbym5sBHMnVjh0kl3v1kMeXLkWS3WdrDHZ3p1J9KGyGxE2JKaeO/U+ROfBi1HqmJ/ep
Bm3kZwGpZbF5VCSgbBo8nhnG2hBXZVQKbV/n7BwRawWbYKUAQgqzj9z6bzkwl5jJYzTJHoNfe8fR
mJTm0aDvp0eMGt0hTIgcmDBjw8FqeWHEbVs8jdU2mbwToxp7Y3cexw/5qI1WF4chGU5u0HCf6QQ+
DmTh4bHnvJ5C5cPL8+qLq1cHZT0yeaTsn+WubbhNYvhmaq7rDYo5Bt3clGVBf+sCWht6zw3LuZYH
HMyoMnQmWNIjAcX0HmdoebjUedcIaRnwAa5wrQ2DsuOUrJveGbiOvneFFiXu10xM1DbuIA+o4Ccp
3XsodcOmLH61HViwxF6Gq16b+lPXoxfDKMnRKqYilLmfvAUVmpHGNrMD0Uk1z7LdYhZXXzCQeW1S
nu5Gu7oVB14pMQtPU9QlLEwZsY31KRUiQqT52XVvBpiEKQhuWENCkQU7T4CCnMZit5RRZwh8gc9x
dgkyn5SfLmMfHEcuqU4IGmfx3hq//Mz4ojifN70huq3W+49FbcXHxJFnElp44cW4nOVkR9APHqtB
XHOHkSuH/Pdalzc6kCNk5Xf2rBddvQdmf0dbwF25gDCae0oCEphIdsv3KW2K2/JLadM+LOPulI0D
F67UXjXzivKXnQbec30865Wz8dkGLzlkC32InOqCD/qIGuVQd0ty7vjv5vEI2ywsuEMSBEvTXusu
NnMqiiD75Af1Pi5fmTtsivhVzA8T6EENXoBhjkz6iQsO9hNz0XbwKEFdekaG1KBeY4yDrFQ26XjO
xTtH0YaaY8MMYhOnHUuMe0ZFKu05Uq4KzcV6dJ1Xf+yJP/901Peif2XdQrNHO8h90HPuNos8dwNC
pXbX+x+9joO5NUKDeYe+FgtD/TBozNxgXhc1Zxr95LskRi/0G+S/+ogYKQvkS2+TtzPivcL6XDch
Gasv5NDZu1qad9sb1VX0HX2IGTfhMvyypXeqimYLLOwGzKfaBVlXnOyWXQP1S4Sz2TgDznpp2/5B
5NqxE9n6VOMIsdOgomkc1iy5Zlmj8nCrI9/KR++Q6rShJunuuvKfkLm7W5ekm5bvgf5OucnZNMZv
0B2zhHnZ6F1JN8JXCNYGXauC37G3yyerHH5xBTH9IFYvtNPxQoSevsmL9SQflH+L4Xfs5z5oQxKn
ePyh/bjyI04SbO7V0j/N+qun1Q+FQZrkbPEup5Z7y5bAPZJ6wwh3fLYLpsMubY2AewpiB8pQnHwM
g60u3uzsqK3Z100fwJs27ESRXzXNxTQfF4C8nbkHYqUO/SyDHXxvIBHSe0kXrprAOuu5fmvbN5yS
TLirl0Lz0BwNMFDKlbNjnObc3s0wSjf18sfQ1FTJKZtJEXRKP94xCs8PVdCizgEycEW06h6Lob0C
QmKY20apnt5bBrmMWZIJ8VXwVC0QFLrZkXwtpRip6Bvdag9eXDFTgpIVNrRIRJqy5+h7Ki0FJPOa
xOfcdMZDOamEPiQWB2Iauycj8D7yLMmOfS/yyOiygAC6OD5lXgHkj87C8VrvGojqWGXNDTCasCq2
pYb/veHLNg403b02FXGo0DFi0i4841AzW90bwYz+vA66Q+NmFEA8hF6G0jzBY2y52qdDbVgEWnqg
eBi2mqf6DfuDMpTBJHfCpziah61OYeGPw0NC0fyi3BpxRpGvEPjqLvPgq5rtvWFOl9n1sz1ZVO+q
1B4YJbwWTnHQHHkwWv8JBJwdDfrIxApgoDk5J/ihTxZl3dizqy1HUIiDlW0rMbwi+35sTJ8ArmWw
Gf5CNa0KMV+NfhVW2/O0NSf5O6WE3iywHA9LU3xPVbx6SbmvpoK6atSzr9z/8hbx5DnQlUeb10lX
V9jyrz6dosb4HRoQVVOCnHhHL38UpXCOlUShAz4U0WErUF5pSM89fylPPdnde4J8f5Q+q7yUWYHB
TZjoz4ufHuuFNXxTUQnriqcNHBIsCJ7uuIGjV1w0z1IcMTM7hEqr05M75SdGbPFubia1n8ARkovZ
l2FiE3i5oCtzO/4b1YQwFOZj1kA4WspFfwXQbBB76D5Muk5146JfXDuUKUVs1deSoSa71jBDR6M6
8cRNm23S1iTpcxTuXtQzQllGFKNLxGJcWGQR9Qm++sIQ20Q53UNRWrcsn4cjHy2Fj+JXx6Frq1Mi
SOBLWzlG8diNG6u3vINrDN/iFB0OAwuUfOAfIwCIO6kZz7x8j13GqIY5FjEVFsp/sQzsdvHnb2K9
kB8uBAbeHDXTqXXiPJd6/tMlE/noi7Q7LU1CYT+NNhM81PSZAePKKXRnm8F53nVuOh8FmpkjMruc
F7Eqwqbo1vJuFanmQGO1BQa1JWUf1g1qB8SVTIyyWmy7RP9ZyOwdGwdTiBxx2oTmwLTmMnQ7WF0w
CD8SVkaPJu0GoYhGcPclrFbGRhAzgeFGs08kIVxH9hUgwtCaSYSNAUaGsXsh3fWzHHVtZ3dLQKAl
JwlyBj5Yt4xh0Nc0J7p7bWiAM7/rzlqidUfDcvPXZpn8Sz+2zrEbmWdD6mbCrPRHc90lwxO7Na5Z
77NgaH4Onj0epNnpF1MkwXc199p7A/ftg8DGZY+/RDH3TJj+V+KbodUurc7y0LrpTaXmXZvMdSjL
B8Ds0DxLAeTDIY+xyiFH1FJ0UWAEPwvclmkA0hqRoggZQ1P8ZEWARIGSoaIWJ/kut8ujXfqoBszZ
vSeZbRKvh2kgoJ7Jwe+Enh1P2176yyGpA/UyyC47+EXVv5paf60MPfvGEqU7yKSG/9fJK8bzZ9VY
+X7KsvboZRBs8y6/jjVKltjLJnws1Y4h1JY9nLWtwMAf00EZUWfN2bFJ810DZ2idel2buOxu8zx+
xU5fbpE+cKL1C5wExHgU8G3fR0HbnQL9Avr8a2B6kGrGTuvTaLBg7nYzb09qL9LcjKMF0DNwnnu9
H/dNWTYHE8jGf/ju/y19/u3vlPd/sUv+t6bK/wcNkh4+tP8ljPsv4qtt+T+ev8rp62fT/VmAtX7R
fwrzfQ/H4wrFx9thga/43zZJoir/AUqfHAgXxjkJHqs68Z/CfPsfto3jgtqAP0Fnh/HvPxVYhvUP
xIwWLi5E/SSZBP+WAOtfJYM4l/gMOqlouCRhTvyLwdCs60w52UTFkgYPmF7oP91xi1zzBGb95DK0
pWIsDmtq9Rb6Ug9ecazJoH6pG/FOJGkWweTtH//0M/w/iAv/0Ev+Wci4fqrVvOwAPeCbNP7lU1k5
NlHSMVjAaakVSi1+d0pmyw1VQJsJ6zgZy4vB2UyD8sPyYtyYZQMbLtVeCjKAOY5WIj1naMO70MIs
jWzo+xt98F+skgyEpR9/V02zUNHkp1TLvv/9x8d48RdRm+OstldjdWM4JkMBfKh/FbWRIYo/bHGd
XT7FL6Oru8+F1Jovs3MB8jpFXO5oMIftyDkQb6ipcyucplU0Ca77cWC7HroZiAyw+LqWbXpToy6t
bUd9NgZbBrB8KzuHuOAbSq2YiNeei8QIBhnVDMhfDTKqv8UQJO+9ay2o05C1PzlcG5suMIpz21Qp
4/iEO9kxJaehTOHnd6Ih+9rzvndQ52hJuabgZ0x07XFXdtsxG7hvsWhZ72mmkRrgsKf6qPO+VRHJ
p/o1jdkmRGKptKe8U8MTWibnZ8t9BZhzYau/Gjli4pI7QqA36FDEwAqMm3uLVqshoNx0qjDm+/Ai
3INecMiBrQ0w0k233RgyF59d4y0XaRrFTpCI8y0bACOEg8aGMETCzCyxUE7w3q6Y5qJy1AkPnU6y
aj1/Y6bIyhUuB8NcIlRzN/BAZPotg+gS8J5jqXWQ0trO2sZW1XZIk+FWmhbr205aV0PqKbOLotBP
c4t+bR5OdRG40eIy9Eqc4SUxGdrS6gdWNC0LID0hucFDjF7V1Si1/KFuq0fbLPOfIMnosPPOZQ+O
gXFCQIGbhKhsraQuGlM3jrx2bL5A6OoW5WWQHoZath+6Gj5kIVrSLGryyKuCyULbrn8nALw4Nz8r
GzlHNCSM+nJHe4gdjf4BKmzyO0a1DntW4aTNjVdItRA9B/1KBp0Vsay2v01d+g122sKcQ8tY4A1J
f/Y0Ae1nIgHWEzMgXIFV1Mrakzf3Nd1HPVwBxF+VOz5gIARcDxrLBRUt8aO5XnEIfF0jX1wr1RM6
IzhzNV1M4mf9y+JVxQ9YpBlo8rnK9nDR4B6Tl+6/L4vBlW1Q/shWAdpCFw6DpD3gxmFpXcHNIlnX
XDl4Qy/ZTA/o+PPUcViG5M+TlxV7iRshqfjXsMfKbWXVv92ZdYEmzWmbEOj8C3eGvpH9+NXVUNH0
cfiYTfWEZ8hBs4OMszam8ZLSHTU5JiEzHb+5EjEFhDBGQob1XbjIkAAcmuwcAm0Hox9eYTnT2zu+
dsiJwmGlAeHcSNt+VyNsiubYO8gheOpjlsiQFOuXQgS/ekSCtN5mtaVremydoUD1zwCl6XlONUNL
FvZhzXIHIYxQotI8m2awXNWmtsEYtkiybw2pRR9E3uNOMefZDG3Vsvp3zQLHrvnU6KztWvInIn8g
wMCU+nwbYHDtysp9U9Caw6GR1ndQZy4iIqO3PjqCUHiAyKLGI+FjNxB1HrB9VS5uDdN4hCfM21Qg
h3I0hgTKafBBYiWh3kChawhmZJ2rpnABQHJKOj/dFjFLyhwwL4FUZnDnlGayIUhC75TNTE7rAriV
SU/NYxDKMhcuk8m07oM3ijPjokHx5ADSl4mknNK3IqtknQDCnnCJRXAbgcABQm0r4uQ1K7P6aFSw
u9qljvzWi4dHZKriFIDpfldsBZ+lUrP92AQTkhgDxeN66pNezVxbV4RYzTM47jJ3nxu+pzyyZls+
Flnq5khJ0Eotfd88J20QvwzQIA92MQR71luAt2yvOPl620c5p8aOGFXohUpq93la+fPgipcdmxRW
OmoB9l9jBdlPSy5v6LKMC9aNVoWwBLGhLAbj7VkCx2pdp98sjoxPCKflo8pzt+bMaKZfzri+YbJv
vxD0c2cEso5/j4HfFo9x4ov3rpItb7Dbus+1IHXjUnrgPcO/v93+a4Yhl7Nhs2cHseTogB7+erm5
jEzbhGjv3UiWNeDk9DSr/sqa/cuXU75idl8Yoj6WAnsXfds+L3X76ORyY0mxHd2C5J64ovXyr3//
wVal+L8WDQaRXSYeQyQVwQo1+JN31tbcIECV7OzYQQ2M4uu3MgVmPziw+RPm1agqD3/8jf9W1fvy
f88z/m/L3b8Uxf8fpR4Hf2tI2I9fw6/qq/z6c0W8fsk/K2L/H6axUotwJawMphUc8x+WBC2AHEKd
jFuBf7K/Wf/onxWx9w+CdEG4EdEJdQuH658rYiyvHvmBOBYMHc/hv1MSO2ux/ucHyeD+BxDFu7oi
qdawrr8+SMVMnIu11MXeFsge6z9O5vWM5t571DM2SMN6fjNB++2vJ7ruddpumLQnIr0Oea66yFzP
fxtA64YUD3WMibs64m/lovC5MuIi3c+1sBLWRDO581ws5iLrSNnr1E7N3xiGkRvENbTUznjxM7Iz
HKxdoW3pT4U/fdRVxcggnlcdC7Lhglvek/60FQpxsgnaFOEXEby5y67Gcklfaov91JbPcHmcnY0k
l1HeqNBc+Mgox3Q0603/xyVrrPdt3aMiHWb9JVnvYivzrAgesv+OB5AReZnYdbaHuZwR6GUUP9TQ
rtRk4Mv8sXtloqWe2rxFTW71eXmI15OZlpnyYI4puAF1P3it8SDXGsJfqwmbsmL6o77whRnlAPHd
P4oPa277M95ASpI6FQ1D/c75JtaqpVvrFwIpHloKGmDfOVlEhbsnfSkBgLkWPm0QsDlLE5TarU2c
JwWSX5QoTZoeAvdaPYGT0rhIqaiKZEaumF3tvlt2aF+cV1WpV8cIzIOYdZCE6VgdUXKs27m6TCIB
RSHKuF2+ERDRIOlbkLvNxdSfHFl+oqhWPx1P9Bcmke6xx9b4weCr/2424kuHkgqSk7EcGFw8pRAf
Oznti0WNHI5eMC+buZq9MGfOcJyxjNwCQEeYShtx8hqYNC7L6xfYFdCX3R4oKLi0vjXLj8WOqyOD
HiDMecNOuZ/dn9zBWCA7t/iZcadTKgpExE/wjy3tOsBQHg6DNIfNPHBHXWIWfTD6nLQ4YW+FLzNJ
kJ7huteMgPnE+DgTUR+Q3cfte+yXRX4YlVnfUzzIFEpywNsH6pKgI2+4LIljXcZ6vNMdya0zTYj+
a9BkHaPSUO/8d3cuCVKWQKotFVZt+W4OM82Hat+of/rI6tSzJmz7mUlecfaaFO45wTFU82OvSOWD
GKvUO7kqtsAOUDZXR1j+Yei42p167FlskNzIvM374cs8b9F+acszC+WYlpZfYJK46l2npttJ5ujP
TArrS1U58YveVME+1zzsj510UO10LBDH3J92niPMe9F05U32WfXBaNn6XqIHuHj6klvbDNdxc1vB
8TwPFfmuRHMx0Kpc+TjWwAE3KCJZAPn5xE4KvD/zIU1vMCH1T10nf+vxpIdqxkftDYHHMncsowUe
YLRk1njKVgdzCu+5jOOPQpeRNnn6QUNPQy4M2BK7OLo4fQ6iq36NcgYvFlj1jvyaXZXbAXVzOUZW
TV5EzUghtGtbvhil2tQY13uvM8kBSHZYWbR7nCUPZt7/jHVr+MVEkyT3LDBw4tp2EWvTmZV6qr0W
PRzT7NIlWln2D61dZI7aJnO/5ArFKxKOYOc6sbmKYOd2fNN967zQiv4gKq74CdfE/XCa2n2M+9Q+
CcAhQzc8LovmhGOCwJR8KRaoDKoPQtjVoV06sDkWmqSnPHN+DANTsBx3K9qIdl+naBVLGwgYWRbT
W5/G1kOtsXHulRtCfG4jm/PxioYelR71/iUAEf2ZB0N8s8QyXeMM9PjIbE5sTauOdymezYdq7Aec
uZq1c1hMyTm7DLGHSKNrNlLW301lHUlMSzdTz7p3bMfQzGR2jGNkjAlenD7QnxxWcXHLdmGmtwkt
qCJhn0sJxVUUp0Z8CnKlMrhDm6Qth3MNfZ6QiTjbjmk73YKcAaBGO/lWeViY21IHnM1+hV2mkeva
Zhg6Z0evUmwaXXqY43GJ7w0DSOM2rtird8uP0rGfZNu76BWseTq2VUtYYZZavyfP2RJPxiIFPO/T
emaGGFqvC9jAg7MYZ35fONtcvTmCpJAbRwjoRTJtXtxC7Lz/yd55dNetY2n7v/ScvUASTIOenERl
S5ac7oTL9rWZc+av7+e46uuSUJa1CuNvegMOBGIjbLz7fVLXfOejf7mgUGn523Ly4jT3vXsfxKt5
tQzpYy8DMqbdiiTEpQaLqvxh33CARBHnzcfG6uKLcoKWwfzFFyG1KKXAPvOxwOr0/dSTh0iX9rMw
/OJ6aDPvSILib9apE9wDangEEQc6DnLdyGs21dft9jiYwUcqEbxTVSUnTgeU0U/Fp7hBhV1LLjNk
gdb9ItbuPrYW5uNCURZQo13XRTdOGq9/DVuZYoET+zs7KgQC+TksPVSUWBiEkTkD3UNT826giqyz
8g+ymGKeH3Dg7tp2OeEO4Z969sonb4g/YCTU8Zl7nr5z73Gat8/bNOePU5+1iItwdi8mp7yQU4+A
doF2PIqoOnAGWfcOPBW7O1eYV/VdvCApD7gXmq3lXwcZ+EGJGc/lYFXrdYIKlCKiudtHkn1MROjf
6xmwAYDv7JhSZdDDG+XiNold2hoPvhi5vw8Atuwsekcp+x2yUu9I6cl0ymUGmcSbumvLpZ6fFNAO
b0JWqiEnYYUnRzbKz9tW7m1ctFt0eMvYp2xAPbg+eWVPicT03E7Ife2sFZgZQMVIeB+Ngvcow0Zo
iGNYghdP3zfVuzWo31WmdbK4x+dF9ZGlG6dnlyedYRrM45Ia1XHoSH9L1JtDNclP5mA5vM8mF0sQ
3Fpe+1BXGU8K03pr17LbA/lhB+QVIme1SddD1UFDE1A6jPQy7kjG1ylgJRIGp2yudnH6iW31K8kQ
qsxwNgiCnOsY08KnNKJboSXFCCFXMdz1G+TrigIYN1gvKxyKlxpj5Kn7PiIdvY2pcn805uSeo+j7
dAJ3k3BHukAhS71Xn0sOUex2GIrw6oOmZmbl8qP8ewuB6LEZcq4l53Nagp+YBdDpgzM3ycGJ2vUQ
12PwOCM4518EP5xgrG5Hs2eRWeT3pd/KE96h3QOv3RObSDQ075o840XbF7yBjHKaURYHlFpmx7Hg
4H1sRt9xhl2N2Ha7Ra6MymPwQYTdSZxpEbCOfYmvmu0smXcJ5xQTDN4UVuNSrniifsqDOQ2+r0iB
rWj3/69LFZU76xNMtf/5r+/1WA3d+v4HlinV87sPZdbPbrL/9oZwWf2dvrgr/frv/3FZCnDhgd34
y07YPd9IuEb9467k+v99NgPmKzs8BFjibF36z6sSJouOMLm94DdqB9I5/6t/Ph64/+1xqbFxc8aN
mYsOl/f/oHz7nMb+143bYDLhmQpIUyn+7ykqqfM0cC+o+Q2cd/109ezv/03+//ftWuc74/MbfGCl
k9sXi3ccnASQBLnU9VNiucudXvNKgiDzjHzFI9478lzbde9ndxPxU7xs9c8/t/+ypP3/DQu22kr3
yy33xzxyj3i/9NtDQymu2AEAdkxKGwRCO2m3Q3T684+9NlbnTjzLdvQ8KmRzXGFS1uMNuMOCFtuN
enX9N9wSX2ZV/vXHKJdgj+tckwWrS9V8I29Nc5bl44w4xaUkj5x0iMrJ7XYlTJL3en/Q+Q999gc1
ZNEm7/yDUxF4yxVm8pz1ZY+50/HPP3CeRf8+a3HVfPkDfnoGIo62c5zz3puv3JVigX2DNz21qDnW
JbeQlMZ83/YttYPkW6XZUqOXTN0/skYkc+IfCAWLcyn3c3NN86VbyL+GVEmcNeT64R+t8C0QGrV7
UhyhZ5s/Mepp5xzrtHkCmbt6xk09x2Z+HC0sCSqgO75V3vx5CF6bNCwMz8e4iNcSU+2ZISABw7Gj
/uk5c/rG3/da48qqUBOps78OzpHNw/tMIQIIz2nM3ml13VfWhsLPUrcnB3DM7TT9AVexvqkAuIxv
ZDdf6fzZsvb5yNSwXJqW14RjMXjTR3Nu5W6JNk9v5VFNLrpizprGatGU1sYGK3Ixpg5tZF2/RX1/
rfvKamAtsemv5K85scgxQyfnLnLXtoTS4c/D/8ra5inBU+K8BMk4xhej4B3vPT5G7fiRe1RAwaxB
GeADUWG7l3/+sdf+GmXtwSjOQB/foP2tV8+971N4kR/LYTB+6rV//t1nS03PyVjMXPHDrTbL4xpL
g2p/jCy7NybTuZ+/WWl8ZbCCOpdn24Qo5DWB49vcmc10LOYVjmGbJrx+/PnPeO1nlPXEljVXgMbw
wmEYMTXBjr0S5/r1YsGWZECw/+efee1rKItGWyPtspfSDxtcgJ/ybk1Q9bnB059bf+2PUFaNOV98
c+aME1oGydai7zwb/eh6Vhc4Pk6vf/6VV/4G1So/8WPKhb0G8Gwh10uj3ASF0ya1enrNq6tHlK6C
wXHD0WuRgFMEIb+4W90c9ZpXDhac+2ts8l03nAq+wFDE5VGOhtdo9l5ZPMbUrlZKxvxQ9ojtjsXq
n/VgYk03zR84f/tn8UYCzmnxlPbDAA5LdUl1WDUfu8zb5nu9AVIC2iMv05vG4p6ljelHz+/7e5ya
kVXrNW+97L+3drhqCscLGxur+Yths5cAlmE5C70QU/22F4zq0Dd3XpiDNpeXfWlN6C9Hid7sz3/B
eSL+ZkXylChb4ywW5cwnbuFDd4cstj3vvjRwN7iCF1jmWN1aa/W5APf8F35Tc/XGSv7amed8f3n+
6YsljnjJxqq3LnBARGyDxSAn+zzgWOcPiJmRoA4Z77A8tiKOy5ct9jB9nu36cRKDO77x978S/+55
XJ7NwDVyDc/PjYgEj0E+FC5T6HuF/cb8MM9L4W+G92yl9bx5XB6XtKX+MbTF1tXHzYzOyehoI5EJ
h9lb38V9Wf8EaTmTBMI8wrlbbBsZo4UhVvbZx0T8PyOd/N8Z01EiwW4mJBX5uoVDZMn9bFPe0pfA
7v88jV4ZRkfZ2PzKok7Ia3lyH6xkn9sjPpG595YL8iutu8o65FMs3NRzKkMe8HsbTkbwo8EWvtXr
/Nk89/lHKjrbNVeSHmF3LoqNBxN9Qmz78d9aY+MqIz+aHUpe5OFh3Cz+F3ytG5Q2Rqm3BaggAF4L
q8wwvCBECCcyHK6oW+E1rVv7NyLklRVC5a0A2V15run8cFhnarEAvHXi23LGxVFmmQiktSmeNDtr
c3GJaCiSsDQ/i3K8sOeqIAA6TFD8CJOyprV6CuhGaWjuPqor4kbhaTuiWkCr48Cvx+kBlRJm8Vqf
3VEWODcKRJW1yxaSCh54hITx63ZN9sb6+UpIqDwrSGGJsXDMDvHHoiR0MLMDlEhLb1L9Qgs8WxW5
sdU+mLkttLjzwgw1P+Gr+9Yh+LWuK9Fsug1vTUW8hbG3DrdIRQRHC6w4Mr154yjhTB4Vok7HSmdE
ZXDJw3N+QOsmQ73Pqmz5vLV0YkbSGLZmSpleUFH65sjt9OfWz338zX7hKHO+ipwEuZsxhxgu/+Da
mU8nicdrFQ6z9xYw57XxV7Z84OtTleXRHNpM/vfI7pFayjrXu46r+Lih4ig0b+4c8tTiXiLNGA/4
G2qGrFS2a3MoC6y8sjFEXggfosCapMGB58+D/8rASGWzZqOO8ty0h7Cts8jcdw6yei+BBHXQa1+Z
+E4U97mxkeZpeEa7yikqvcFopdCbmGhdXuxi5EeNyRyz4dSNPLs+2jPl0O8cQGbJG4eZ14bn/M+f
LQroIKc2nni5x99pg13pfFlhVb0x8V9rXDlAOJmRo+2hqqIt8Jiw+9Gi3hkndb2RV4LWbjIJyBcl
TFMZX3g6Pj+NLZHmZ1ViNucx2jB6959dl1Zr7Xjt0e26Gq2OH1HbjxV6MJM0ts6t47Oi2bqtbFK5
gPle9LROoRv+hX4+UgVsZXrDbivRmkjHr4UlaF1aP1qEL1THx5qZLZWIgTql8JGdMzDbWIaUsFPq
kruL3v565h88n+zLQPVAseYTVAIMYhZzwsaowbxPaz7aSqyWlK1hPivGYzVBnqV058eY4SOk17gS
p3i5U6CezCPmL+cSbul8wSHtLXjqK3GqloVQndDZWMkPR68VFU/n6dces3HNnith2vbBknGaHI8o
8Xl3znBlGrGw02xdiVPPzow45V3z6AWjedvzPHIfYWer90RlK3G6jMCWJC2Hm9nVyHQr3wVciXNX
rzdnLCVUrXYJSp6bp3CVJS/Zht04YTNbw3etWXNWUT6f8GYaWV29lOysUV9cBVmPaCVHu6PXurK1
jl3U2BRhjuEQ2H/hnvPQS/tBr2k1Uvs1K9fVwAIqMe5YHr+sFjxqvbaVOA1SnEfNyhvCbMZ4Zkyc
pzqnxl2vcSVOKyxTgKGPY2ikcBqKzLvxrPY/Y3L+33Xfsl9+Tp6FkUkuvnGsiuXvdDU/UUbzHyF1
/9W0EqU+ReUG+/Ua0iyOKhQfJsgmejvWW3p/AfyenTMmgAJJLrshDKh0+ywH1gFsQzZT76RhKYFK
XYYliqgecfbsNiQ93rckxeZb65ue/dGfR1Hkp5hfoasMnRVgTFk2dD1/6+X1lbXXVEI0qFw0sUY5
hDWlWLd+H5u3xVl3qdd1JUStwUJy16VMx4TyaLucP3t+qvdJf1UOPPukm8TgKkryMcQfzd6Z/vIF
ety9Xr+VGJVUZMypTdtG1j9JvCgc2b9RQPDagCsRWs9RFFM+hUNAZBhY8kQ36SY079hqKaNpNmBs
Dcs4IoR/V67eF79bC72lxVRC1Eg4p3c1Y1Ik1UMd16eoTPRW8l+ZzmefUjYIyxZy6kfKui+62bqW
jt4O+itT/KzlZsV2rm6427llfOPXS1h1kd4z65mb8Dws02JYkhEn/WNTftimEVusj1qTTyghCSG4
a7acjyiT/Fu3BA/+5uqtU0KJxxGXnmWd3QE3xsx82tbBCrMR0bxex5VdE13rAgYnGELIePCGqeQN
ouCzXttKROZF2mNUAQCdWlFkCsL9SmmB5sYmlJhkYrdtIdiSkxRJsNNL4wCv/K1aplciXijbpt9P
3iCdyTi27mNHkRyZYL0xUSISn9VWtsk6hKOPmGO2+7N03X3Sa1w52c68v69rFfVH6gsxY+Ntv7Wz
QXOmKPtlN464+xc07hfOvT0231O5dlqjQuX6y7hEoraK1g/6Y1fa9w5tL+Ok27YSmuZMgYq9mKRe
LRtLez/Orlq5uFqjgn/Ny54nvZwKzrNMFNzZd5vIPhRuonXAQq/3su0lwM2FOuIhXPBVoVxYRi7E
J05AqdbSglrw5Q80cykj3juGMJbNV2OePpHA/6AzFYHQv2x6wtURzBfjMo4gzNsRjxaghJ7WOcJU
lVpdMmE/FKDCjhdKKGpxtUyYVer1XInQDF09GAq7x+bTxoNrco8+pHHNEVcidIw7NJfjNISiKR6k
UWD/kWgdUsA8vhzxzjEqClnPJm2WA2uvxK2WutKfWoOiiqtWsvK9Xw49AgP3S9wvODY5j3pNK/G5
dEOU+5bRhfgxzfB9QeNVZaanjDBVYVXtzFUwId8JeYbZDvBy7jybElq9risBOjaouhNz7sIa+QtE
urEzro1JrO/1mlfCc6b6SbRy5ItOUB84wS29/02vaSU8BzaepHHrnorw+P3SNJeiLPXmoaptmiIA
HVkhu3Cb2uQ4zbF1wG/5u16/leBMKWTruyXvwwBLilyud6X/1rHzPKr//uRiwq16cTacDfLBU+N1
YVJOzlmf72a3rYuZ/pzhD6F1IAeR9vJHHDyMqrx2Omgo9l9FIj8ZEC21hkZVMC0oHgvXizrif+ov
pr7DBn2Ses9dpqdEaWwlTtrZFh2X5ifKdHByNZqPej1X99ClbXIAeX3oWKmcj5s9rnJX+UWS623S
nhKnMoljf/QLpuRiPKSl9ZS2endx01NitEidlgszTcMdeRhE+i7CCFBvWJQYLfw1KlvANqEdlVZo
+NYAa4qCM73WlROuBS/VmVJmYkTV6dlILcScSE8wZv4qoH52hSvxYx4WWOlhNTViJybv1M5AvPR6
rgTq0MlxlAFDzvJ4Pa3WdeEsmjGkhCduhsWYtXEXelEMx3Zbr4Mu1Xs3Y59/GfuwTjqxWHkXmvV0
b5vtDXXKev1W1UtdyuuEOxttSPHlp9TsHoq81brEYcr2stfRIsscB+sudBmZXYAIHcRE6euth6qi
Z7Cz1sjqoOXdJmnPVXQPoxHoHUFVOY8Q3LMqR7RhjJd5tptJVBzxrXM1B0YJzywLUKVlK3ETrJi1
jK77vkixgtea5KqcZ8ocFw9Yu8UxHuK82cs7dlK913NTlfKMRuXXzlIzXepACip//TWnnMwPplwr
h4PT1ctZg9+PhWCxg6Ygh8c0xjA1Hx61RsZRYjQGmGsXRdyGXhX8VdWziY8drthajasQcmTFIohB
EodxnFBoX5H0CyNqN/XeP7CreDkuaz4CGgA/HvpGn4NsnpsSfxZv1rzsqmIjs7SEnAOjCbtk7Q84
dWJn0CfOSWt0VLGR5y2LLybRhGMBL1246OHhv2qu66rYaChQ32FV3IS99OJhh29C/jVfzyYZer1X
TgFL2rndvDA2GCnWu3QoPyyFqbdXq1ojsBIzLkwj4175zcWKleJpLurkQq/nylIz2RMOZMXchFnk
bJ9EHcUX0sPUR3NglKMAhlSNY6181qCK2v7kjb4td05Uu63mD1gvZz2PiHldNRMjb/fzZdf5H5K2
0HtTwDfmZeMtKXMfUB9ori7z//J4VLjAYf+fTj6v1mSdh/g3twJVaDQIY1k326lDZjy8E6QvO2M1
vKPWh1WVRh04kaEpaN2Z1hHmV3OVV2+pmH5Jt3/XdWW+t+mC1Ne36nByc4CXvBZnBK2XLjkmaEGc
X5TNCrWj7ItLvG4NNxySpHWeKHHz2nuMJ/vuEXiNe5HzLllfZHklXSCBKcl4WCK+mHcb7Kbuw9xa
Bp4ba1vlX2scINq9y8HSOpgOuXZYCiOGuoVJlmzv8kq9XI6tAS/dotBZXuLBOK/wYMkmfD773K4n
085w+LO9hTbnIh2wL2uDBIsDCvPHU2lZmPj3E9Ztfy2elNH9IF0j+9abmBGE/mYFU4hjigvcftic
YyYmx8fzHE/Avbt68XgRYyUW3Lh+RV2YaDfr0fKDeTdZbncJqBfKqqhhSeBgV+AyP3Uydo6TN0tS
2EUyyX1cNDBCBR73cJC6FJfDEvYjzgi4ZQSXhW0OMtwY7Xnv2Pl0iW9FeddRbi8PUkwwjXCvibbH
wsxqT+8UokpruhIj36mZ6jD34/Fj57c4w2GFN+hFriquaat0QJ0f1GFALg//7ewm2WK9mhtMN19G
rmDkMHJq6nCtmwiuvZizcGkxUNI7XKrqGhOvy82wsyZ049JZjuCWRqwIDSdvD1rhayvr8lC2c2Qk
Qx3yPvBzbuSVY/R6YnRTFdg02DhMsNzwNcJORJ45EUsB/DWzfur1XVmTJ6fdbAx/mhC+zQauA+YL
T5sQwvWewE1Vh1guEiu30a5DF0QO+UhjZ8V2oDcvpTLytoxWrjhFAxy7/BHJ/BH3ZL2IkspuOPFG
COCIfjtjFPZBcRU5pl7aWipj7kxopkxymyGV7VizGEEOERiwotYXlcqZuxOx7eY8J4cx5qI73EB/
uln3pNe2cm7NKLyeKk/UITiq5o7SwfSitodS73yjqg8TN8Wn13J7SKy5vJHcrKjrGIcvWn0/mx08
f/Sdm6owxRJzQBDgHUZvxgslTTUPCKreq/Hgq2FoVZONGDos6E133xizCLX6roq98J5cewfjFwpd
i+LKtcFGAHfEHlZviVTVXn1WxQiZaiZ7NXpXCcDvv7jTrnqpYEvJHXhLid1vz7mPVNZyGcloDD1Y
h3qrr6VsH5ZdjEF6XgMyjJr2/QyAfBxwcdYbeSWxZ3bmAtDMr0NjrewfCWrzH1s5QjTWa15ZwBwc
pbIky5vQcb3JuMyDytzjOTY7b7wdvlJXZ6rCL8pNo8jF3TjcCtPunhpoEeAQvAqa7NzXxhMFZ3eG
ERTZgVNcDmEh4FJ3Sgxgk3pf31T+xDOAo6rKDkv/bjG+ldlsf+8Mgk9vAJW1lCpgV4zg9+A3AoPb
G2UW4zaBFVxx0vsBZdlwhb2RxDhvwNFgRtdlGlMZtuLuJzSngLKmQtXpqKcFeWDbJn6Oy5zNEgSN
nDQ3SVWE5uIM1FUWP7CO0OqTbfxEbcB3rdFRNWjFUK5DMG5V2HTY4S2x/XMbHN2OK+tG3G4mzFuM
yzg5nworv7KsXu+irirQSsMQMewDCmnw2tpjV8xDxry91xsUZc0YkgL26zyBfBo7H782bKBLJ9U8
EapCsT4DJysrsww59N9503ZdtPEbXi7nkPzNVVHVicUL74xuB8W5X6zkyiw6iGFpPettYqpUDOfm
FCCyXYZ27oMkzHy/vUq8sUr0AkkVjMlgqW23EmXoOfDvQNxe5NJc9fYBVTLWNVUcRwFowUAm803f
lRLLtGx6+POMOc+M3wy8qhsL5nydZpP9vdhky8FK9DGehQK/vqPL2bnSO+yrGjIf1C8IibgOxWgP
zS5xBuDHuYHDvN5eLJS9uDTSvp2ClLnpWI/jIN7HZqS30AslqDCXGHzR0XeyVM4h7Ujlb7iea35e
ZZOqmIxGjioQ6HQXvZ9Wo3msEkevmslUZWRFWpmjsPrivEr6DzBdnHBIHV9z0JUtsCG7ICL8O3kM
JytRt/6DITHO//PMfGVJEMr2N0I2X8c1LVAIYOG0p/iw/bIVIAk021d2PwxpoqgZuiLcOu8buaPb
0ks+6XRdqGoyOQleq6kQpPCzxsiu7cfpx2xj5avXvP/yPpGSR6iS6DzsjR+RcOz9y9J1Rq3pLlRB
WW1luCt2dB7TUtJOJmAMXE709hChSsoCd/NWpyf/Zs6DiS9iih4BAmqVTVpXXKFKyvxpxto0S4rQ
TFx4dbEQ9zX1fO/1hl6J1tVNySPMZ+ClGS/1VSZMcWdZjTO+0ftfqaF/X4+FKixzpQ3wxB2ZOu7o
lO9a06zGizSf2u7ERWy0TjiSu/2hdYqlvjFWbgU3jZe15RfLtCWUdGu79KSxOrtgw4mapKOR5+/K
ylmsfdm2a7rf4iTavtXRmo6nqmHP3Y8433+3SymvpyYbrtY0mU52NM40gQdGshNlKrenBK5L9pCf
fSqeqtSHJ8CFTQIJKbt5nwiUn3dZkxjbgf+6T29tEIyT1lEPdufL+Y6usbXOBcnHGCvtuynIgxsr
tWK9DVYEykJTG7lTkx3NQyAUP1yrfQjM+F5vuihrDHfNtTTcOQ/tDZ1tYclLq+7fMtI4b22/mSqq
JG4cjTLe+iUP2wavjsuu34oZm01UD4eZM3x8CUisSLRyGNjfv/wGZgsHSk4O3qmNAVg3n4sTxLT4
g9Y4qSI5mIIjd0QbE/haAriLtk8D9MY3lsvzPv27cVKOBqaI0zHvxjyEeZ8+oqqW7/wkXr4umWm8
kT967SfO//yZ3EREkE6tps1Bsdm5e0iGFpQo1F6S7ZfpTEXbG5fq1z65svwgT4jHyS3iY5wC7ziN
zmKiDjOKY1puvrVH0a2XVcIE++VfFCfkTsAqMWj4gyN0cz+xEGluYL4S0AamHSQCwBeYvKAP9nwa
bPONBfq1L6EEs2ej5dyowT3kcesNl+AenVPtB7yfu/FUCC11gfg3FR1tu2nqGVhdYCRIrXv8OYD5
9MaE/f3JR6hCun4N2jRdcVz2PGc4obn2ge6aepcVEE8vv+yUkoq0RzMJU+nLUzOtJVTXVOseJzzl
4izcxiwKr4gO5pReiQiuX+3qjbmqoVttUfT1QNPbJo9R0J7Av2ndDzGlfTkkK0ZoaR/k0SFPrWvP
Ma5bVy+LJzwlYpEVMkhuGh2abG6vsr4fQsOxH7WWTdXyMHK8ZFptg8luxv2xaToJ/LaQJ73WlSgV
Qd5FDnS30Ev75hrV66c2XvXMYYXqJxa7XgwmcwTUsVrFaQyG6kK0hZ4UVahmYsa68LBXdmmYZtib
N4kPGrbrj1rjosrolky0I6S24DCUWJ+fLGv+0MAO0Ev7CVVKl9TB0BayCg7V1IKKrUPASnqbuCql
W5NlicuYgxRsUlhiYyXg3TpvrLyvrFqqkm5CnQ9RtiaI+gnwcdBhgI6jsN6YKxG6YRjWT0OTUrVU
rvsqbup2F3VVoCdIA9DzcgUIypWai9wJKLSqN2vnw2S/rpc81auDFKqabnSrqPJaOziUIFSW/AEV
wBsj8yub/Zvjjaqlk+5GKUYVJ6EJrWS6FmnpUGAU4+X5hNtQHaZOsNlwzabSObpk1+Z9O+TOhENm
466ndgxEe9waM7a+lp5jTWHkQ9TRysALVYW3OcncDuPUH6vKLfZ44eIxISM9HwVADS8/WhEM9gY7
sAf7uXQnJxpwLDZyvedjocp67NmytyIf+qM9l/BhvOGJgs3lja/2SrCoqp5xbjHhAQJ+XD3wILnI
4SDkmqufKupx8tE17JZR30oMIOZh/Sk6KCl6kagcsBajNbFSGc434G6IL1Nb+OMx6XMAhHo/oHzV
Kk0H1zcT77B0icues2ZjdWazm7bedVKVKHZDPm5T1IygDQEdl76cD00gtdL7oFVfzklO4Y7d2OV4
NM92aLPTUnwvPS3JPHaeLxtvvEn20UDj04gdd9HLdlcXEG+1Bv6MAX5+iZEJwPIUKtLRysxmb+dg
q0gyfdNrXFnA69z3hbCj4ThZSbnzDSCJ7SKF3lFF9ZSMkQ8LadjDsUYstQNTHt8Vnj181Ou7cheS
c9PYptsORyPgqUnmG6Dh1dEcGOvlqKfdbNa8rQ9HbEet+6pc8m+u2Dy9k61UvqmxNWUbFfZ4jKme
OQRzAorXopRTa2BUhc1GGUSUThysvMb61pf2Y5lYeuXVYO5ejktSklKuGzkeU9GBRG2s6BhFyOj+
3PPztPvNpqlqbAozb628tv0TICBnuoeglpan1bWKDqp8wy745595bZlXPm402ZE0M/4Ix/KNw2Q5
8b5aRj29jVD1Nk0SecPg0nocV2CCENvsg3r9W6/ryjKcZ2ze6Bm7YwPsdp+WbXaAyqK3Sqp6m6CR
YigdpztO+TidSrhBOwyMN71lUpUkrqXtuls3d2CSt+Jk9vmHzcwcvU+qChK3pJRbTa7n2PiJty+L
JdsjSdWTzwtVkVh5qzd4ftQcjdLo9tnWQBRuVj3nJhhGL2MqkrLoTOCrx3Rok/3mlMUe5LGeqyBw
u5etj+ZKyrmL/VOWVdvTJprlYyaqt6zkXwklVY4Y2fNsjoiVj05nUo9y3p0ay3wrR/ha60qgQrgh
Xb0GwUkapM4n43tdVE9agaSqv3LTMiP4Gd4Jn6+o2E0bMtkhWfrPes0rcWrChq430QUnpykrZI7Z
4iY3rllUvl6sqgqwpvdHjnxNcAp6c5cF1lUhNLdtVfyFEVc7rBZNl5LD6lmxUOkpY4Wq/ILPkEaJ
1wan7Wx9lM+mBIsNjkxr0FXlVyaKZNjWWsJSiy6qrrkXrp6boLCUGOWWw6WmBALvIn/IKuMGmumD
Xq+VAHWwEUo6u5IHyx1LM5RNQd11MpfjB732lXPSGUMLYRzcnaxNcG2b7CEoUqr3lp/g+Zj7m03b
UoI0NQCT+nPknsrG6C+GaJrKO4BycQxZsPWiy7jc5uR22KI3L9evLAuqRZe7yqqsq744iuBzJp/c
Se+8qgqjnMKelr6nXTt976NaSh3NRIMqi4LXbQVR6nknFwridGqCSdz2XZC/ZcL9iqxPmOeP8+yp
A0G+NRC33onClHjXJnU6XJdwRdHj9l3ThrM1ZRRPQ2ey7pfeGmD7NZkh9rWx1G+ZhZr/AHn9bi4o
11AP9ls1ZS0ExH6Zq2VvFmlhNcc8ZzEsTkm05MWurUsoQmBFW45cC9jjyrusi8ZNyhP5jiwvd8WW
T+tlAlsu+mrbM2rISiB5z3d2tm7zvOPs2bQ3OSTw5nbqo9l0LxdDem0OKraIjXQn7CAFk9wNXsP5
tHaJqJ0TtHX8temScjR3MvfS8tLecpysDyt5Fi8+rO0EIjFf7Wx5xNlvBtjo5JCXcDBf06WvdmYw
Gq7cBSuO/fmF2eQuRIKSVPJQAg7sipEO9l5dfWiskstI5mX+z7Ip+cfd2Mrp4FIOYO9GRijfT9D3
0vAM8AWGlQu7r77W5NK9cbd0pjDnneO7cfKlSmUefC/jEf4S9bVb3ZWQT9Ns/XxWN8I5hRm/q/Dy
6vfznPZmfvCoZ42OGy9p1tGwoqXfRz4LQLCf3Hl1yoM1bY64Nv3JDU6pM24lZW9tvV4Ab6j2nttM
7m0mxtQ/iNSe7X3iuS2HY7/0D36JL/FuaWO3BR88Z3USH4aAO7u3J3G1xDU9a6sO1CCIbMp5pjSM
pMdpniXeLccrvhZkwV0H5JHN3DSK8jCWlfVXO5TuYV63xfs+phtA6KarnfwOhKvvfkxay/PugEzb
9s0WJf4YH4qN0iF5CuYRLDNlNd5Y3FI44/O9mjRt6FwstiAeTwKzaQ7Jpai3/GJ17WX+1vplWsf7
eiJHf+lRGBY8meBQ+3VfVBLAW+wbZ3fOYiyq2aC4aENLh7GRN07jceVb1vWl5ZDftC7dvPKTXe6e
SZJ5Uu1rFypwR0ZkNfrpfOCf+msx9vlx7tg67tw6HrOnZbHiymc61NZ4ymynX/bgpqWFeW+yFgeS
Q4n/xR/sqr4Olo3sWeKIcel2EGF5Y9kFPkxyDrbDYNv2PnBsO3swc79zT/je5Mt1Zc0mjw1iwPJu
4/V/mGKqYMXauwMSWBfvO1GM36zCoJSpmzzZPHpOafqHJOqd7BtXUr8gaEpZT4c+c+r+Lh9F7D6h
mmvLU7Z6VG8Ftaidq80xrPzGTOZ8+zutinqkkAkcq7xrCdoE8nmyWgBkzaz9lBilLyx2nTx2nZ1X
yqC5E8OQm98giUb+CoQ3KONwnqfJuRJdKuvPGSxsZ4+dv8AkIJ7BD+O47bjF92iY4zzewcP1vzm2
2zafKPrfkj2PfhwpKHKo11vkxb3P/1wb8nudddN2WVrNuj7lmzDNfZMQSd8zyTS/iHNruxsCEZ+E
1frZO78bPfco/LRJ3rd5smz3M9UNloFAADsH/3A2iIbMDfa5+pnzoJZcZ25rr2FdZ0UUtlZgdtdj
G3jWPpO2hBzuWjL42/xfzr5syXEb2/ZXOvzOPiRADIw47geSUkrKeayqfGHUkEVwBgmQIPj1Z8nd
915Xtu26faLdjihnpSRSILD32mtwTXEDZX9wwnRv+wpdR5fWDimzJXybgnytNulOiPZYtgM8nejH
NqniJNcthJz3wqu2v4nKooqObkBa9A4J5/V6SPwU8gvB1yb8EPKiKR7UmJQ6094GsKqsw8RAQdJx
5Csum2HTtQk3Gx6p5rp9Rp5KMdzOLBFqH6pmELld6wV7p2NyUnvQ2qPpekwW/rWFVUOPRGTkLN2q
NZywlahhdTvOBovg1BBDxOWyqeE7vS/KWUNbEoilfFLSJPGx01rz1BbBxL8ohUTarOxNY+tU9lER
IhIqpuvRtJ2xuXUkDHJrehKlfbs5/YkiMz5ZchaWEVwmV3yKKijNhAznwPS7/uyUlMJncGtuRge9
4I7pyb2S0DtkFKPrhl0qUi74NarY8q3AI4xo9FaRLuOdY8MHPyI2E75TXQcnupQ224bUdAsR8JNH
bOBUpGq0YsV+v2k3DGltUT25FIOIxXx180LZC9JFJhwIDUyEkocWr3L+IrWdpx1LOAbQux6prCyF
tLVnF20SJc0OKbIU8dllZOV26VZTAvpdEfiVHMLCo3SHwFCpo0H4XZBuU1UFj5w1E8lVzOcgN+ES
Jbnw21a/TOFG68NiN5dczB2S1fPRkcJfUWSq3YWRqatHwO/EN2nVtjbZw8y/tKekQWN54wFryT3C
t3He2aJgIwjysVqvujKsm2zYpshmsZ5EADnJZAokIodYQdGDDZsOGpk+tvauWkNBDgMm+fXNAAPC
akwXj8RwBbv3dHRTEh0jmhh7y8wY9J8RdC3bK95SgzXWq65V32grN6yEDk56ZjeUslr2uLIVQfJd
E5tn3iyqOJmyqhGaXRveXs8TQRTaDttRy3MkWNHibYODNazmjarZwQxVWYIUDvkR1oiEvdVJ1dbr
g647CrI1Afk63BmNMMp0Qa4xecR7yhck8dr1tYWXPyT3CVFDnI1wxSyzAPtTka2FXh9rwi09yERD
C8f6HhzibplkkHk9WyT9TQOC0zWSqaMMcx6p7vBxGbtdnS+rQ9CTGAO9qmiC+anrtqE/gVGtNlRF
/bZ+xalh+gbWtWEY3Z8HaDTMqBrFdr2FSdwZ7MSbL45If48S+P9y5MBdOWzI4y2CPcx0DK1K7GG1
PGHnk3tVsGoocRuNSW2CpzyEjWC5zWU2Vs77e5qsLVKh21nyvYg77G9pQ1093YY2kuPnbTI6rtPW
Lis7+piG602M1a8+1mZFug4ukg4IgwZK6R5kg5t42kg9rXlPZ2YPOP8DXeLmkm7ZuU0IV6J4ssOG
L3Mql/3imqB7FpG33d2Ce7acxhps3dt6qVSVxbUazMdVC8I+dUR42aUwbgt7xH23tC2/9bCyDe8Q
JhAnn4eYJ83r2I4NQdsLn0qadTWpxaET1njUbyqUfEjHYPY4CtsVxweqPTj58oAtIjfwzhg8qJMi
+AKzfx9nIQ71+rjNY/MkZqzvXRO6lmfVumFw1Yk+/sAI6CoZ9bKoM0AEsUBQ5SDmC9IiBn1J6Rp2
441Wo4ISPIKrKsr7uh2uaadd0CL6Wqyf62G0655FVbzcRn04wRYZ4+/kKZa9U/ulRQjQ3UgU/SgN
AmxyExdAaGQVWH7je12grJ9qR24xFqT9Q4s47u0yqvtxwIYZ49mAngD8QXnRwNt2ui66NtFrJuO4
vEMudxNkK6+65cFsboROHXJkgkzsEQdHJpKo0reNAfSXqq5EpD31kDu3e0hYo50saN/nU1iQc/C6
aqPreNbngF1uzsWPBONVlVkiF0bybh7DaE6bbfUfatnCzCrdOkj2njTEr/SlNHy4mvoZFVemyjrI
ohpmfch9lwjWFo5T+4HMcHU4lNxpnPdiDVGmU+iqtU09jQN7rPARwvt56K3ICONj3ng19xfNikf9
Ewsnt+yJaNoI4VUTnOiiuKIypy1Y2wjYjrZ9gsPI2XRiRW1uZjDakj7rOILbrxpT+Fvpz7m027TR
SyNlE+4kwnlWHKMoOfJpi7HtuxY59MeG98w+zW0RLQ/9NEcZ5hwjefVt4ZascCo+oFxDmClyzLMB
48p0Wmt1UFbDNySG3B2HLc22zSY6HZDzxHM7heRQoh5A3LiglyUcrrqUJ/VoMhURXsJKVxPEcsc1
P0lX+m8xRFn1NcGj011stdmS6zEg013o4LyLFojaq5JLBNaXwFemuyXQYFPbVWQc6v5rzGSgoUem
LIVJPDS4136S5HlwQblrSM2btOtWe7k0bXJbOgQb5A2WccbW2WVEFdUhjuPkaualP5XR2r76cqkf
E9pOWRXy+5ZN3TOrkz5Jy1AbsIHmtmnGdA2rxJm0RLXr9x6hfv7AF1K+8GjVJ1t7meRYzjzrtnlb
9/1Us5MHqzR+doEUj2XrKNzy0bWK4FB0YkFEeoGVK+Fe4FX4rbKFt8+Mce7TpepWCYZttDifV2eb
hmPr1w1uNnKKvEbg8Tgagj6mokOdl3yJgtMSxZAiQ3buwtOkoiK5McFq7H6B/UL4svGW8Czx8WIv
51iz8hWVazfumCUBOehKV/FVvS4tMnjLfmlTF+lJvtC51eHtSGeqkVGvfQ+nCMPVcQiWpP0UKEQ8
1xnzFavy0NTKpjOrUIomdhZVNrWoUVxa0IDSNvXMz9XXVTI6Xi3rsGxfkLflUA4pi8D2HhNHPjCd
1lBa1TuYGxXkYpJtVd+vESCZ3dDHtNtbgX0nR0dTiuN4ZkXuRtERegs1Us0uQWumUR4lK0uOEfRm
6/cKHPnudjZW6jDzSbmokxkNDXkKvxSJEedWk9bfozUWBF0wmLTbJaATg31B9cJF17rDI/nYoFl1
nxrWJMcYMehokDsnPkWGNsFrhyEp2uR1YMimxGxAZVgdKJbSYl6wu5tpXvOlKyf5gcNqwb5Ih739
ozFjQuqciTHAeVX0LFgeudtqwB4BIYKm1hZTlyUFbcmN2eTqv8dwYWi/TRVkgDtZI+DxwbdqTeAD
wYbpDtHbrFl3/QLT3YukCshwx/GUYUcM6TRKbE9qFcBwVQ+U5VDTULkDbVQTdnm8TSgB0pZzXsKd
f0D/gYqvHjO/6HMtgnQd6+5rO02lu0iaspleWhMMy36oA5scjUlmhm9sS9yUj6Rdl9cmYRBFctUk
5tW6ZgRWVIZdkCXNHF1WY1nwbMQw2175uo5LfCWigkbTYPiRTXoZUZSOHG45L/MWJxIGCmNxNZQE
+E+xyoeREm9RHbBt07e+bdt0QopqCjVdOVNEp8l62Hsnmc9KBM/Ox40aNGgqmUVqrBsCndrZOnMv
IifU9wWJM3K3NWGocu7O52paGkR/HDbesS8e+YVVndIhSIoTUrJjHmem3eoA9agPg4t1wwq+wIkf
iZPFZl9/TrZK5Tjj4+J2IGbaVcG4zSCmBEVwRH1LbRYC3jVpIO1YZHC9os90saAFLk6V+pio84mB
u2UjmO4OQ5XhRNLdC8NkJdzXSvU21wGr3G5ZoS9B0xcA4tuEiqobWbsQDXPlmxvQ8+djW1S8xxNZ
zKchBNBxnZDSkuNc2PZVolhxN33jzMmOom9VLr1fM8awcQCKKYtXuJHUVV522DuremqurQ1RwG2w
h3HHVkiV6c0jLgainPBQiYm216Olpr2eitlczloP9WcyrbLZDbKZntB00l0XUEh58Hm4PPpNIGut
XWP3wuAR8zYRHiIuHq4oFRYx6oy0daLbU4SBz9mI8n7IJObNC1L/5ArQHfumycZxWrN2RseIwkYn
awYhki/TSGHxjr4hbabBXwJzGrYv5HpIegt4xQZb0p2EW5j6uLpl3K62ePX1M9xXBnLV8WquTGbp
oqvLQYLdBGe7dc2RNw+IsVjiW4J0xnwZxFrDV6JAqHGPc17cR4qieS0MWqOUI9XvtNVFsIL1ObZb
3mASzMq0sNB2fS16JKYcSYPSOS3g3SHfBgsQAmcWan6kDq4haDubxfZ2HchksI+YGZHpykGN395O
DkmeN/EMs6FMykm72w4jvS/x1gcwDCuZVR/UUELy1VitW7DZuvipI4mtUuTaqtQ1SPpAx4xUQOx9
i/6gKvSIQOTMvjGzj1LsEWtRpRuQO5Y3givVXnon0GamUElFryiwe5oNaESXW6/Lzd2HegzER1eM
/Xw7L1VSnaRKyq7adXPRVMelVGuksN8S9r1xqCZfG186FNhbouH13Azj9gyctQPfZ0FD3q3pirN8
Oqy1cXiyyfhCqKJ7TCqiS1gE4CCRDEbdae/4LJ7xPLh2lyir4F8jo369cnLum0+uQwObThMwtuso
ILx/03WSNHkzFBN5CsjWLTc+RFdyUwzIKbuXAKDIb233fKMNpf131ptEHNaobMMsjmH3fIWDrMRh
Xa6MuLzgYpU6Q9ITyKvZFoFw9bjAmyc8cfgMhZdYWKI5zZzGGsFz4dpfJxpwVMo1dXDr1mp6Cxmt
1A3Zih4ctiJs+gNs0wNyB9We4EOGDKLNYfrQe71Hkqmb9iDl6C4DeMzmL73rTIB4vs3KY9Cia/wY
tt2I0p2jvsujKdE1pJCoM7ubGTBJk4Hdb82cwpImIpchJww1NLNBf6gw5V++OOITg6vihb1wZSVd
PjGtm11LqRxzgjwU26Tj1Hm1R9HbJpdFDBMtUP/aczgVsrqGvFZVsp4KC1p4BpVCmbAcPgChgat3
0WGaikHcUJ74stINW7PV8QH75IBZ8YgjLAXcFDUp5IpbnY9dP7f7eJ2j8U1UrGkDlEhRbCkSS+Hl
8l03XQs1UYP5jDXZ0uE4jLOgnZILTjTx67GJJJUvcCzu7NV5za0aF17FdZzV0UqHWyaqdv0Q4GqS
IFWRpcO8P3spo+5e5LbEN/O5UbgsgqFZccaArQl7I1+U5a3vIoOabJopDxf0ZGjNRQZImaEoD02X
9F8rjy0bNCQvuvBtsksw7mdYq6IuxGMO2BxZKcN0Mskwy1um6qXEiSjr7VujALq+1rUbmn1cxn3g
cHc17ZEEzKfqPkZVg6OBJCJme42tfXxTOmZOphYG5f7GiXiWTxFgiArhI4A57ZcEZqLNiw7mIbgb
SuDa98u5Hoei3cuWZGIZ4aoL0Zae2qPqAO9jkcSa7ieB+o7vkOI3j5fQn5XMZRug8gEFfTWJSuQh
41ZeOg3A/ApFhORXzRzH5rFv62Y6iZK64RjMSOp+xdSlCDMMjDgkJUMXzGkriAuuhhAONPfBbObq
Y7AhFS9LUAD0Oz93crqpjIXMomOhWJ62FuyrTIYGWHZF2x4GJ1MZ2K+SG108UWdURnq469fLdgo2
hEdP6JcG1R6dLqlPUWbUACvEaueDH/qEHiaAie6ibfgWvgA8YexUNRh4ZDrsMH7eQc0aTvJ8hm9o
4c/AQbAfJ0LmjPKuDlI8c9dcGx9jpMJgn7APIxB7x30VRIC1eQ8k26ctAr5k6sdVs3xSgsUHu87J
dtDxGoQ9DMWImxNAFyWSuoY5ieorFk3GvDADT+83UcZzdxUCAhT7lqk5eXQOCHTelrIuoY0DHequ
6vuWXxZl2zePTuLGXHoiG3MKZwS6XC/4rAR52n5jd/UsuvK01pjUPaOerYolC2fuqzGvB9kBnYvh
EFaF2YyHWQcZvCG41znGHUIm+wbU0bOBrvgEy8vQRFmSwMaw23VAvM18FJ2bcGOtqPV0t064aRgN
YSUgUpuIxD9S3HZIexKmmu0ZIHGx7hc8yftk28QVegUeXJKgSDDZ4iG808h5WiHJRVhzri+aWozs
amsH6H4j4gf7yVVzAlODZoa1xN4iatirNHKcCYxyCCg/4WjkknH0b+a1W2JJ7gaI/g3Zn41GI7Ru
K0O0uJy2ZKmzpHOuyX03nfPMrOE3bCri/hhDR+oOY69nmpeL1/0VMXBJARIUYqw0+EnM+wpYZZQG
JoqCPUYxtspbWSaorvVotEg57Sr6eRXIML8strJeH2AIEFtAjKqYtm+0Z7T8opshbI8hhdDuGALc
Gq+hWZ/sUwtDZPU89Cxer6I4MP67H1mtr7wvAwMcYyUyQwUDcBww2gwIuTIGVLPRxtdz2BmXWY/Y
yuOEj1Dn80ZIk4GZzTEajOMzE3CR+wQkzJt2QUb2c+ia0lxPdov6k0DoGuoCXGEBpn1iPXLJjYjr
L0AzAprXTAbawHIThVhmeqz2bgfsvQE4gI303M24cz2SBNNCMx8E0YSHRY4TyPqane9gotGVl2k4
seTWiKUNIHavRPVtPp+P38QM8T6UzKw8jkOCUiTEftc+0mkiFs9eybrRploaaHrRSSOmSKiwCnNK
WAByBy3H4oYoYd0e2yic+Ja2r5Y3W696vRo20bEPKAZ4vKb1WM8n78W2fpCi08stTu2SHgzKlbSD
GcqYIoqmPGOCel1w5mJOc4fiOBEno8BzvwEe3EFuDfP9DR382KA5Z4hNjJn9DNnkKFPIWojbrVw3
ACemUT1gGhyV+bIgnvyhBq8O5yISHuAcmCyySF6Ehm5UZ30I2H656ItpHGxaQW0Wp4PEuJRmGPFN
8xv65RIYFfrS0H5GU7ZVQcotBsZ1yrDLWkAl7QCtQQqLdO3K/QpxIqJp+jXm6hP0vX6e0tkhQmW8
6NByVHXmRrhXuxP64ZVF+UQVJtb5X/M1ziTQP5ihv7ciKQE8rlUwif2A6MQ2R779eg2m0pjheAao
DoRZ/kTW/CfMjegdqWUajTcxpXwP9fEoHq0fijnXJcoaSFVR+WchtOYtipDV9z+RZP4JdeO9+U8N
Mgo2D8L2XCIAwMLjYjcCQfnJBf3Zq7+jumjEhxmhEoZ5aPelmaIXJ3XxE27qn732O5oLqrKx02XB
9h4ZA6ma/LGaW/q/fPF3vAkbRbYfZs72QFZ2GA9UaRGhn/7rBfVnn/wdF61Yl8qypOL7MgwMtvCl
QJ+Hzf5/9ervjVBIoylm3rgv6AxgBGoTRNptw+Nfv/ifrND3Pih8ijqn1xrLRYmEfDN91bks5J4g
xESSTqd6BvXzAPo90/+rLDDoAH9k0ihZOgGDCLZH9iL7EI+TuakjoAF/fUG/PVt/8HS/d0QRtad8
8WW872SigKskvXeADPG/Nx9Z/hKj0MJ/6eOo5xeVrp/qrXqKsNLYoTDVrFCalmqHKLhv60KRE5ta
gRP4n5/uv36wtTX/+G/8+eug/VSVyr774z+ehg7//Pf5d/7v3/nxN/5x8TbcfO7ezPu/9MPv4HX/
9b75Z/v5hz/sUIZZfz+/Tf7hzcyt/e31y7fh/Df/f3/4t7ffXuXJ67dff/kKDNGeXw02RP0v//rR
8duvv0RnRvB//f71//XD8wX8+svl5+1zo4z9/O+/9PbZ2F9/keLvNGKcSKilBBPybIXk3s4/ifnf
EU9GIhEDU+eROLPGeiQsql9/YezvcUxC/BKyzFmMBuOXv5lhPv8oDv/OuORSxHDC5pD0xr/8nw93
989l8s/vAzfjX3/+Wz93d0PVW/PrLz8+HiJiCTA/9MISdSWN/41W2au4m61dtv1QQp2TyrVo3iLN
aJ/qOCCXluHwjaF4/5kJzPmA+H+L+F/ve/7wgtNIiPeLuYKOrHAIitgbXixpqONiD0KGPhBM0H6i
L/7xNPznWyUwmSBoaGIJrsaPj2W3KQwMbej3i3biBO3ES2I3i01nW4C6BXe/+/b/4Iae9UDvLyyB
DXvCJUX813tvC4ds8bC2q98HAkVfI85FyHn2PAIO2mvnXFZWY4Tx0c82uj+4TM5ZFEJ1k4Ax8t4w
vHIRxhJDgG9SiiFVhoffZ975XYX85x3g9eEn5/AfvV/CQ0JliJwt8p7yiEEDVwWUV2D7twCQMJmr
RV5O23LPQdQC8bqDpdtP9r4fz6HzV5lgvcaMYMHiwXlPXQYbidfSsWm/gA9yUXOcdnKI5MVff4Xv
3wWgJ4M6lIRAP/BsvJdhBBPC3OJJuD2TLbK6tFWHsa75T069908A3gUYNRIEo5hzaD3oj8tSxSaA
iNKhNwPctGW0XasPtdaiAnC9hT8pa/7ozShQighvlLB/W5VWRZoWvFz3YQHNLVfrc0k2sacV+fQf
3zsRhzGRhHI4o78vDDWF9U8lunUfJOIWLdF0Mapk/cnS+4MvCFbc7LxvMTxk8buyBCtaSIl+Y1/Q
+CuNwV8rt0L+ZNv4o1sWxxJ3C7siBL7v3oSqouWlxJVEki8XetseKpIMVy2K3P1f3zNs87/fMsj5
gcWOEWMdCPz7vbyTE0xOAta2l+GuT38mt3r34pSF55MFusUIvC989+cD4Hf0XqeWDQ7BXbNXYjMx
er+wmB4oryN7P3StqUADIef58lYAKF30sOiXAdm/68NfX+O7c+b8MQiUkjHH//FEhe824QCTfLmt
UbO3aH63j3Io0LQpOF9hero2SDgQvaKv66IV/8+W/m/vjG2f0AQ34my39OMNYOCFttMGaLOoZHvh
qx51eC19NmFxPf3nF4ltA6e8AEXv34IDYrX0tMfsYz+qQDyfeWdfsafNx6WIN4RFdvNDM8r5J9Xm
H93Z8yPNsQ9TghPux+sragKz+wVjqaGK+n43Q0L2AZZK+thzu075WhJgQeMy0Lf/8GKx//IEVgxC
4vtEEfHufUk49A3GZPsyKe1jwMV4nFXffzKtw9DQzMNdT9r4w1+/6bsnnzK4XoUESCfsyyOYaZ1/
/rvVHDsSI6Ql6vajj+S9s9K1OUVI88885N49/P98H1RZHMATuNPv5YSqKkA6MEG3D+eyuGbNEt9p
Iti9Kv3wk6f//fcHsi1n5IxX4l5ihZ7P2d9fkmrBxizn6KhsZl+rn4h8CP1N0/C7ioQmqB+xs0Qx
vq84Eu8N1OgcRxWnJL5YrGJiF/qtPy0YQle5a0GlhkHsAqZMMnXJmIuhJk0OrZGbMbhdYYroopIr
EAUClIQ0ZsGz0L5KwL4vEySoszjIFmU2kLOFaXW6SFaWwJCnElvNAABzAG3sBE6PLzMq1/UtwmQ4
yme6VC+YaYGPo4O+O9SuFzBcbiZ6mjdAxdfIZgjkfUm6MdNnNs7F2XXrgygF2JeVJuqhB+X1Y2NY
8KlYfXwT1ZZ9hRGd+IY0mf4eKBeARAFA+1PVsNKmbUjHBEj7xoAObeeppTLlFmd6xCfJuQWN3YJJ
xvKijMN214mIP+IhLm5mcJpMbpi0y77qm/5+4lDzZEu/xElm6FIemTWM7RDUUJk8hjJsPXA0XwAq
m0Q8tYuZyW4FIYhnLCpx+9EjrPGhxwOKYUAS+C8UjOePCmy1JAWBFqGPSddUPosxez/V2Nr9rogs
sxmf50Hvgx7AJ2hPZf+xrArT7YogbO/hXqRthroSHCCGYLS0rdlWHArLSwo40G02A2SDiSA8Wtr5
0LARGTioc4YpX5wwTwVsSe5gAhdR+I2d+X0IFmtoxpC7uB4K/CBEu2mTi5ZuIzKGUdodYfeiSA58
OmgQTCP1N0xVt1vkModkT/1E7RHqnvZaV0FB78Dkc3cezPgF0/dmsFeg60PjUa1uZqDjTn1/iOUc
fdsqPsCfASj7p9UT+koijMBSCZ1Xh6QME4BxvPTKZKUNJp2PRRl1WbG2bXfdMNgpo6Nd3JiWki4D
+n5LH5YGNJJ9vK39d6DPWqZtIXu4D6B+/ASD/4EcxYAssrupDtfLMW6T4AKzJdR6hK3dJxR9Eb0Y
oqo2e9BloVFqy3h0mXeqg8svN/iEK4UudTEbDQ4WZfmcz8b7el8CWE+p3RTbDQ1vx3waxiDcBRUj
a1Z34/yVBkUUAg30S5+tdCGXmgNKhZBlbqKsRzbyPT5OzdMJECVm3GAXBJkzYyTA2ARfFyCn1mVW
QssOLYzg7nbro6bPCKf+NcEcG5BkKVazAyHQmqsGPCd9EVRjzXYBxiEXIfECeU4RM8OurAES78GX
tMVRKIgEwHvdTIlJ0VDEuU9icsKd8PWuQZV6WawTUPdiwKAwk4q1z6A9MZUFvQn7UxEhMhZ2qknI
sm2obbATFJ60eUuV8BfFWG0dCAdbu6TBnCBQEugCCOip68sCPQSoct0uNqJcMh9rjPa30JZfpmlx
LO/GlsUQnqyEZGNLnbroVm77pwTsIJkvurFyF0NTAqqSBe88V9PUgdzQCvfR9UCeEaCi5g/RuE3s
2TEtXqqqBG2qoY3/FiSWnZUG0D8czeZBFdFyhZpjo5U5raNgLKvNwD8BQC7ssQzhypwNgk8fWuxv
Tb4Exn2rCtbT3LOWB2lTNRxMuRiAfCbGGa6KSHIq3F622/YBk5rgqh/Dye9YT5Tc6aSHBAZFP7Ad
B1KpzXo+theT94HasWUA1I0XjUHxggjhuwNhFpzhqgLjhLBO7xnIMW8Qr+CvxWQGxTzqojmTyEeK
U4zVA5sLYdXnJVHDwyKqEr/cFsmEYNyzOxY4iUOfDp2oPKAjUNlTq4d1vYCqamFHGBUHyw6+ORAR
9RvcWlMeFdMMDqrQ3cmAbHbo5Apn3gDd9JlaR8I2azD6P1r321Iz3bgf4s0OxxLKcJKTuoih9l2H
Hhk+qivIjiiE7vDYtF8RSw+1nxf4a2NYL0E2bk1rQOA/D6HrxrK3GbMrcVUyhpUPZCpJIGtgPElb
QAfLDt8FSKWV7yuFLB1M4zCzmHkFbz0wk9MI5wA/AERu2IVH/RsiaQecfrgmGcxMNo/9qLOgfDsT
+Lzp6iJFohADMaft+4/Ah6ddW3dY52yGVwo8ePrrYLHVly6m39AruKwSRXjbOcxa+sohGgJeMyod
UGHAqG58oAO2n3xoQzXnKF30p99Alqxvi6BIBZpa3FmQaa8NSgV8Jr+Ol62vEHSAoRMyZtZuORW0
jq5mlGPYGIYd+AWf+4DcGtYlu77rvvUBxtxygFQSX/k3Npvt0ZHmO5Fir8ASpZV8bKGb2zc+/Ogh
wlBh89F29SHW5IGVw4D0IvC/vazrayq2Ee7u7DkGHTfdMD1Iu2C8GgFdX/oGO91Q4dHyOOUymKv1
6eTsKbYh2L2NuEg4GbJ26aYrCIWmF2qtyjGyv2NihSCqrgoMs2BSqpdqzjwbSDYJGDAH0Hicao/v
CXKyfQCe0zGaOnWrwNm8cl5vZmcUNr7M1FM/YRaOZx5ZCuMbHSP9jWOQtO4wsBmepnAZTx2Y4Knp
0N1l507swvAoyB1L2FcAzGTDtWOtpcDlyeNWFfYh7sBzLKvEPyHq8szEgRwsrXEhF/OC5I0o6evb
eCy3l9hEr/CVE1egtC+3K56gEqL+qPpYaoC/afQ/zJ3ZbtxK1qVfpV+AheAUJG/6gmROytQsW5Jv
CFuWglNwnp/+/7Kq0DjlQleh7xoooM6BfexUcoi9117r2+yYvW/9RBnUU9hhonkYnN/A5xBITGZd
4qUL+tRhQ0Ihg2/ztP5MXPuUrO6THBklFdPwbTPcPkxT63nwRR0VTFKfqqZwF8IAa3uSk+09edls
f41TL2NF4non+pTyg6nctnAqVUVWM7kzzczcdZ3ofiWUsnnUWziVI7i/Yoi2qRM7t8ABH1X8nxHb
yWz9sLFoXmrLIOwpA0sfW6/naajn/sGXpkWCZGjvDIqfX1istvk7uP7ZBlOZdKR1x7rMGeW36+dm
YaDGNftZu964wxs83CYoAHi3GAZOSmS/S1Arn/3kD3ELREaEY1p/X0zpPC4+csj1EeF2y4WcbyY1
gktoWRL83ghMhcHsiC9fZT+WoLIfrQ2bxjqsR8qjcmcapvFlFHq81EGCi7Iw31LGoK+OK6YIYfXG
bIWayd2okdeU2rq7uahOOWj3CGpT+9gOc7aF/uhUVCiBPmJl+cIxK8KWnbkhO+0tzF3etuu9vI+b
EQ4LYz2LcFjgNHHBVsed7djzIWthsQgzXT9zx2WECVE7NEVrXQPr1ZPM5iNLw+99YytZo+hjYMRv
iO8Bc6b87FkuyjFaG1UXNkY5/pyTspwim6TIjqpUkKvRA0yTKdjNs2C8Z9n7GWQgb/3M2uVsGNut
SYcr2Pe24iQo5tJocXFJJ5vmkTWbBTiYjRw5SgCDY+IyI+6F9QvbJCbldPmOR7B4buoep79qgvWm
FTOZ1USo3TIn1buNkfRlCHzzwlo1itVikdgcKvul8pLsSeRMQDkp/ATf2WASVKW6vc+2Pt/CeuCm
0v5cXBzOtNDrmvGm6a300NmwmiTYGfxnNq8UjNHs7spN92gYyZnwi97508SeNw6v/YIphWBS31Ov
DEUU9J6OzA4bcTjqsboRqu/vKQK7yNWawFnjwnxMNGYHimujj9axxJbh6Om700B1Jb2VMRllo0l6
SJp2ec+2GpfCivlgp0sO9P22WeoeNXcjAWuv2guDfOrc0KpX3hpksW4Y0JNMDszUiCgCG56j1dsP
E1Vg2FWlTaG8WWkZuRL+7Q7TBlbtkuXljzlT7OEImsn90OT7srPWMNpOtuQ4vU3YgjSQhyFSfLE1
A+c4BzBDxWJW9g75t+2JF9TUH37BkZfVhvnipEZ10D6Fbdh6bKaG7pptc+SbYtP7LWsd/jztWivc
hK2tU36GMZf5cD/y1u92q2bTwWkO2vHUyr7gViDM9yKHth4fW+E0935vfDaNcON1bc2d3Qci6kf8
ObZdsyXHV8O3gBrnE//AqA9taXlP15nRDgKnuJ+d/H20TSdmxfp9ZuB2kllqckhTlkWe8jsvmjNJ
s9n5zXLgPZSPcZ6nihDASMEVripY3jd8TgNed7s6EI8q9guHbBmtXVfRbxL0xBkwcOgaAHnALeHG
Q/BIlemdqtS8rbb8VRnKuUlVErWVne8kxc9NmTberSdadWHz+PgsjZTFNs62jRBgdHpUpIYRmbuq
DTPZZNGARbZ/aMq1uWSjU+x4eKyHTmMI2MlGts6eXVkp5Y/k152rq2Uxm9hwuyOxD9iJObniaCRq
9kBH1RBm6PBS8hUfjYXLEhIbyu9zbbx2Tc/aJ281P1pTr99Z+ZfSlVh0Ry4rE8lXNOvZ5v3kgTX0
mz3fwHdmDaKNbWX6Xshu7LnGdnNN3GGrdrHulU5AA9m41YnS0DtgS8f6Xru1Osg8veBx+LA2FZxo
XW6dagXvuJSTIm1XZ9PRy4xXjJDDt8w0pjs/8cVDqklR9nVhk7Rffsml1feNCdYc+8TymzvrO0pb
xzvTTLEpNl56meZA3ujWPvginZ6Yjpy8OTOyaK0V3+2oZnEyKwWPqKrfU4XbLMBsczBL32aGYZrb
Y+IhL4Wg+8Q5V35wtNUoI4eXYsQqIOuV4iF7IWZZYTyVqOkhNnLV7PIuKfHN94t68bUMxuuDDUJM
JWT0rpX9D07GlL90aGKfdymVlKbA8CaY3qa6X0RFeq6T7dvctCKN8mWovhlljc1jtgYrYpKYPKvE
mS69L5MI5L4m/4uzdrmkNtx+ORXGN7NaxUJAP/Ez3JIahvco3hz+/bmsJfZVLKM/1978hsLk7NmZ
tYUryytD13Yxf1cdvsyZOnLvkzLKJgwytZ4Saks80C2GLZ/zR2rxYgzt/In9MDsq3bxiOCFx4+N7
z5mpTRykhQfNoKLm+GyCjhc7dpMV65HGofNNdF35O3WbBMNNVr0rr3NeB4X5PrYHO9u1Xer/8pY1
2VWd7PhjtkGYuIE6d92rSWAy8CotWE/POzn2s/pT5njGADEYt9IzfI3rVBmPrGWld5iscX0nWopD
WVFE3CU6SKYDutrV1QZd4FuWGhhlOS26H8JXTpzrtfy08AHdki1fv8/uJJ5tE5vXiGA072p3CAjI
1VmpYhaSTgdhmKXkQYOS0615lYbNYJ+T1B6TfZpuXcBntTyM+f7IL+WbERPhG5Mo2FKP4pOvwwqT
flgJNsG4CHY65epHOhP+ObcHa9k77mZbcTFNlUvcQQ7fR19R6i91I2/63pOvTgoYIkrHVk68sX0C
vf0oXK4ny5+reNq89hao5aD23CBXrHup9a2FddkIG9JJRdTVY/aTBS1FFmVgDB6S1ZcLUyHLFBRP
ppnHZDrXKZ7NTXxkPS/1OFgaiUlvRka5eh/1Sx6IkiK0EdYYL5WYiS7OK+ks3h7K3Hmt3z/NS07g
yuoHTfKzmUg2Y3w2vwxfaJKF/WCSvuy9VobtkqSKtGMpctxME9tdGsoBEbetUx+QFIqGoyCXYld6
XvOVMCfGnz3pkrQ2etNtzTD2kq8rbXCe48mL/WmdHgKC1+aVsW0+EGbKF9AaYzqFc9vRSlDLLcMl
WNTSHTHrMRND66UrtDDBRikpgJepLGhRloRFk1E35bz3Vmfc3hBspiHu5364lFzxKq4TFxeZV6Qu
3+vkqvuWA3w71IvgAmtjSancu8AL8f0SHaq2kVVpCso100QHcn3k9Cu3CY+WzVvFWVV1gqljQjSC
O0AeQZnuhe3MHfGZwRsfFUeVgRCz0OA5vGrBanheWVCDlh7k6XL18p0H6KoJu7TuXkpCV0soF7ZO
hGzgDH5NJtJtODoZjQfS34SibYMNAJggm3sBUqON6ibnjSTtADdwm6FWxIXrOykl1qR/ZPYIlJLd
vHqKlml0v+xGuW9t4Kgy7AmUGtiCCLCG0qhHN7Jtsd46QdcQbu3t9t7bvE1HhTmqX/yJ8quG+CfI
XPTq3bUG/6u3l02yFKJa9jYePMzcEufzYQ2uSYoOQARsGKaOVrhmVtvsajmj2SryNnbUJ0WQ7ckA
2W9rht0vaqQh3CMQkI4acTVkHgfCQXcoxLhe3KE1h6sIhrqRNJuadihb070iIsMyNj9YdJwFhuHH
JK179GqXtF7cURXx2FdGS6vWm0F7qsZWuSh+pfOYsibKPklTlrj0prQ6kN8kOrctbTMStzUK78Fz
c7uLDMStcpcPNTMpUO08CUhxUpB3lesPDzP8N37m4DmDSkmJZdlKRksWdN1NNZLNpwRaSeUsXlM4
53bWxXICM+u8iTalqx9oY98mHOnVbkukJWMLR+Szn1srf5TCWhElkzms94qNKW1UBtb4HUiNoWMJ
Qtv5tRJLsO98I5jXW6peuw1znTWfizmaGWmgybTCWQS+cxkaJPLIop/wl9BG+nLitk9Ff0jq1jqv
5mTzV9SmddL5tjj2F1WqAe5CZLnbb5FMFs9sH1QhVZmdAwI1mjPT84K53glAORmcM5cx4sDqEr5W
CWsOv7o61rVbEg6cGkyQ0VzUaf3gcxjPoYXsTjcN6WaLLFG1ZVwy1JG7NSD2dfJHH9dHZVPbx5Ww
my1uYJ1McKZ6rV+FXXVDWJv05wdFkM2LRhLoSczIEC+0RNfDs1oKn4Bp0Y5U3Lys+ckHUwBIycsM
0+hE+xtNBZu2kMI3L2fbXkH5ukvaUi1vU4Of/GQNhZ+jPNJqxuT0UKgtlgmmJKa2adRhlzRdEDvO
JA8pPJv6dXAAVqCj0Fpz++eVdUptUafvnTun21k4WK12bWM29U/OkdE+w6Osf08msANUlYw+bZ0N
hi5IwhgY7F7R3i8NVS37kHq/wmCPM/0V7YB12AWhfordeg1IF9qC9TQufY8BaJo5PjLBpNpPeAeN
cfA6v3JBOmo7eM/JUDbHojV76ivXqdK44CdKb2SVj695jjwSwTpyGsqnMcliw8gHfTZWzK43k06c
oA9B4Uzr/RWJCDJbJf6AduU6L7bbkG+BiL58DpMrnhqiOTV52XU0LkmZLK/W2g0O8ZtRZIfEXKqA
lasIN7zUUu8GPP7i7bJp8qaonwIpH8aiVk/ovuxECAHnGcZeNIlFSk1h6OaeGudqp+CmW+FkYpl5
I7wl1AXmgzM+OGgKLLHwEmONbMNxi7Cp5PoTIo5/pTc14E0CjUNg57Bd8SufQadosqP2FTXic1yE
Cws32MTNfSJuQHa03mMrvQL6eF9QYs+mZBouhnxAFLUr39ihZ2e4nxO16GPDI8kChwWe0XH22uWL
sjtzOGOSMXjM5sVefmSwzJOdalgQG+PrqOodZuXBTjEt087DDPDs8jdZv3Kl0FntYIeWibdSaMj/
oTExCSP5ZKbP/kb5FPswGFcaiRlDd2q3TfqJv8jOQoMo2nOQpKtDSMczn4Hk1B7RuNp43tRq1oe6
ktMSDS5RqQP2Sm+ICMwNeQzrWeEAd9s8O0niRXFSWUF77s1tc0JgL/aDdhrnuZRASyJT6PE3yW/P
PG9Mzoiz5a3x0NgTeKdOa/ns0Az/dOFf5Lcra7y/bFFNLPUuVGM8Jb4vn4yK0GBIdDQI3lfbTpYH
5NT5eQ2sVt40vmy3c+B4jTpOKz3kZTRSp9iXA0gTdlh6wI7CFaxLvuvK3HfvW/jtz4vyJnPf26sY
KCu79HtwlYRopgfYUHky/kYjowPfunTzDwsbD7x9wtuyukvSUdHKc6dNkct2PL1Pq80lW8rdfb/1
SXdHHaZplXufFaNtU/nFIROrnC8Qajjh8Qq575mdGQ2dK63sDts63SeMp5lnss2TD0qX8axrDtdw
A4i03vhdx+6lRTnps2oDTuagInW1GqwSiwpSyHXcb1Snu6pVxbcW/kp6WKyto0gZhYHqW6Ulao6p
lx24Zed3o668KZWKJItcLGBZHTsyMaoz79TCuqMrZipC5rcdeNBNe+8Oi/4SKiBm6w+BW3JbbhVR
I0tMOu6Z/ZqnYs3Lcu+O0BJIvheMlEJ+O1tnmq3ko8pGeZt7IVJG0Z8Pk7fcE5iYEJbqNk/3Hvik
+rkiMjDvWI0zMP9YE3uMamLJGyilSr2xOh5USaAZUsM/88zpTDyONttDgXDCwiJoRls+konKQEn9
AF7V4Ipv2SOj9UjtIoqhTMnBMy+hPEttXfLQgZe5U6ZcqYEDOxXnoRjQ2Fxnk5/uJtyG1FdLNiIR
3TjcFsO4eKG92a0gOuHpm2FlZhrbwl5+kb3IzwzyQLUtfSHOOnfIva/z0r4LWXs00PC+FsrCOf1m
Ch7OOyzcjHkKjpMDl4TpTcJNK3cmyqEXB0a/HbOhlIzyMQKvUdpugbEbtfbUpeMHobq2nT4HezN1
LaJM2qQ37eKyyXKrkyon72bK4bCQ34RRspmo/rNo6KB7zsQ5HI1a/bBmzQSY2QcyO2oPOgojTkOE
01hu34hgteImyJ0rGgo60HLafI/qUNVD08GMNkZ/R9C+AXPD/BvTZ4486kiiHzeweSBJEacrt106
iIbRkzNDCJ2qTBznkoSU6C3cjCl2zo0yiRQd4ZJmSTh68/oImIoKGVzBcknonxUF3sgVm3x/rY9u
tjhIqS5F9r5mdtvzpMK7IoPvrMQdyyBgU7w7i7ekTeqNF0i1qRvNqPsX/ICFOHPg1gha/XCtv1Bh
9C5rTGneZhyODaSIgchFx9n7ZJEC9kM9U7nFxtpihPY9O4XHGPAy5/QnCPpQwlYqQgFs0HxnVmu9
AFVTT7Zge/pRbq5fRFfEksGJtbl1PBAkGZ46KhzmZok2PrdVVs6x4COdyqq1vlOUFC5ouRREHn7z
5JtTQ1CK+a6vDelW8HJYobeMxJsTZ935hbUmx3GZnDUuMzgLJ1T6GrHQB1LSHwvut1eP6ft6TcFB
LsLUMS3hIMpBhro00+IZGKTFiJ89TnMWZ9Lduv1GHKv8CYkqGR7dVmSXJKMTuYy2j9a22fhpwNoQ
xjgjILk/qmIxYWdRTCantnEYIbTUkDBQHFhpzy6ZtfvRcqd5x36z/skv8nVEzCkbFxmsMbtrGL+x
mVzL+aUwQWcd4MUR6OsMx0+OBu7A4Di2Mx+R8oasGNXTNu1HGuj1xHKEGWpMS7qd6Aid/B30i3WJ
g2I2KPMSYedRloy62Y3GYiK5rq5fk5asvAuotM47eGPStz/YzCUga+gKRWKXOwg6b1gC+h8LZJgx
4ntkYJ97tWQRxth6t0WSOx+qVfnLxtVbyrBYLcO5uJJndmf2YALXUm11GMi1RtH1xxyzjJvo8ZBN
KIGnuqDDZ7LvogCBuZlnkAlaeL9a3yEHNLA2zQuXRVsVZVpe/1QGodtjheMniNayGfPDxEna3oDP
QxbfWmyRN+RmHPEjMdPevBipO7oril1ie5HTrG3/3dssROILBmNi8E6TaPXdg7LDyR/MagHol/tT
70Szp+m/rpsJ5nO6rToIp6XU436EvdifGrL1081S0ObtPNIO85GgZDGRIysc65NVQC6bu1O7gHBJ
CDc/9QNyXGT5fv5hlzMD0obsE1blRXbyPFOs/S7cuexi0vWMGsu2c73Hccs299nrZ2JZK4lGwIak
Tj8nLBI24wj6sJvi+rcNnWH/ZsCJBtPN7dwecamMzQExqxsjSYkON8l155tu6azxabam5Z3RX1ru
fMcm8txPE0yblQz9Vw+WyLjjkSq/9cskvrFJYv7hsQT1YaD3oqydxuYXZqYcnortdXM0u65+nGzq
gVg6LaBO1yMKHnsN8kSYJIzOwswyly/Z5Yk6cI29/pQrlzhZtTAXvyU2tfAb6zLhjBpM5wdlGHpD
7TJ1vSB1Ujhht2E9HA+zfrNWg38kh3e1XnewLaI1yxawPETMRhEVJYSHnckXLi+rZ+T+vsYVBmfP
9tOOptYmEW/yLaHULRl5SwzRPRwuPZIx9Ntia/f4+fLxYNSuU+4aVP+3drEtLEqmZrTnA+4iD2uw
DJ6a2uM1vKacEUeYugX9rCs56LK0XYILrm1pxqqoSvNI0Zy8ITT0VAWFYW47Nsh3v6WrDeals6xp
jbtE7OxC99leYuv62WuzXR/SdaVwNgyyuxb8Irddj2UwWuBc0roYdp4/UE4YrKRkSLrCY7mslqUx
kznebJ23MoFXNc1NfVZI7Boq4OQ8BYZgaAvrsTpz9YGPGqni3C6SefidsZOki2pi/4hAbbU1gNqJ
N2IdrTMjglVA5Z5NVOEsQWo1n5pqDglr4zqdcwdALHb/LMGKP/Jfn9JtgiFvVAwzo9Iam3uitpuM
PPyHPn88OKgYns2Us827aL3I6Hzm+YHw28tMgL2NBbClD9+DokA5PRavXr9S5XcliSKG1Ew1o7zL
rVvyccaH4kv7hjfC3cLEKcovIqZVvx9aH6FuXlwuWe+u6x2kkcC6x4KLDs3HYtvVQBQ4xBHQZyGR
S/mwgBmmZa7q+QdMjpUNgVROT0Mzl24IyLRVCOs2zC2XcWsZ2jQ8D5Oq5N3A7PI7tzG+GJbC1zSC
Chxr2DKaRUDQnf0CbqE2GRNzS/JqH2ZabFlXD3YwkOPvSv9a0pSYBsOWDP5bQvdfh0bQKPCxhJLv
02kcFvxh8HpDayhJZktn/RCu5T56dmG/t27JuCY3EoqfAI31HtxX41wXHfxE0fROBUy+9XVKfffn
LB316aGBViG4SOeSjGIUcC1L60ksXpneV8AvkA5HHq44R3D7MBxd2HHnbxktp9Lyw9XAEB+6wB5M
qCW4oY6Al+SXr3OpI8PW/b7EIYUJapvYO6VXK7uVS4ZQ3/NqCGggDTO5GbOxaH/I3u4Q05O80kxF
CwJWed0zOddFAivDbIeV4fFmCO9+KRKOcdXzGcPETQKNwQQPwYXBibfFZtEbU9wUVcez6kDNpI5v
3Fsf8JrAoeJR3uEqpsjotiH7sniEJ7hqnt3HuGSGZo+vyzdOXQ3VK1r7DHlGK2fyY7hg4pjTfk9R
o1G2bt2FGdCEaS+IgNtZlzTPA/K5QUouW5viKzCLIeCFuuZcKdXXt67jbLwJtmX7gqJYfDMwMU9h
jqr/m+NsxE1hEGEIB2eetx0EIIKXuB3z7mUkcFCnYe8q+3fnlHl72a4K9FeW5SL7IIWcFTutU1Yh
DQ40h6jUQfaL8ShYk3Ee6+VUKyrg0CuhwFHQLuvtVaMZYj3O+W2L+QkuaC7q7Js1EuKLxj51t4PX
pMr6wF0AVzdDn9te+RNXua/EQpuT1B6qJ4ORCcbCXGHLqYnb41cZB72vIKa6sQHactXRoKEJHPk5
0AInt/Hrkw48yE66T5D0tatoNUIr6yAfRTic8aiB1svVzuhSHgj0PeZvTG3SMXIF2j02hUS+NjLR
7nvgZ8V26aGDIjZOnrvzcnw+IcAtkI+VboIMFDDuq+feqoYz4XAPRopfOUjGzYijSoxGro6M/dwi
Fp5ci+PGfVbcBdlCppYgF8ZVtoShd8CWJ5K5ukqUFP1VCjTBpg6lU8stlUbzij7N5h8bKS0JS0XB
B//Q27Yj22RF930STW3dU+GQw8o5yeDbbo5b3+jOdLtbAwRimt2uZVYzATWLemkSOjP4PLGrJsV8
sygba+fTs/sX3dZ8Zox6dXWB2EJ6jzkCqeB4SoyhvjXHAdsgpZJPmKaRwhAxCCih/NCm8BuxwqZs
PNNh4U689/bM6cCGTMMM5YwqwqhqTBaSS/aROi0QkgZoGPt3IYUXc6i6pfqgFpm6fbe4+XvLHli4
Fw0U5OPCDfKiJ6wi8cAICsXeWLqfYqtU+WDijPF2M2YdfQ4MiHg44uYZ9Z/Aunpc67mb37LMFOMt
3M96POL3K+EkzVuC03TJWJp1gIjnvuVK2V89d7GOwMMmS6xqsL8MJaehxuSBLRIeNOdhx8vKaMun
hkcxB59x5b0sG0DZi+DQfuX2XbpDwpDls5Q6S85mP0x4M9e+QvotafhOSS7h7PIzSp9HCktNBHDN
AR7g0GX+JObvO/FmE46JUgzQqeAQEQz9Dd1wfmQT98mdQwo+p6tNhleMbBjf7LxgHO7gtFXHxNJA
yyqDq8vZkevxlzvqHNqD3iDyJoCgwUC0eTXdVEy9fRWRbPP642Y1rkEFPGWV94grRSNLbI79kaD7
5juRO45A3yGAGyJlqGyXpFWPC1ZUhYuFtMTV1cS5wOO1d7zJe0szG4tCrjED7NuiWxyEaNlMN25J
4nUvVe3V+wGpRIMRZC5yTBx+nLjRBQhq1sXlc2wuax8g0I15VoCfWAGVBCSNx4M3EBg4YyuETJcC
vavJ4a0VBiFrZHQ5qA4wbhJgr3o3zIUKhv5n7Y7WqkV6xpxdAdVdWw+uTZ+BaWe+5G873I6a2mhF
8QSVTaN+P4pB2lGJOCQweg1df+tYLr5ILrXIz4s1D+BiscjymiHnOT/zNBTmi7CW64CyNDpBsbEZ
j7AzG3kxjUQ491O3teRQfQ6zU2t0MGkkJ7rBTgafJJR7xrMx8dyklbart0R2qj2z8KRFwGm1UTyy
bGnN6ORsNKDaagz92vcbOj3+d9X/NHKmhA9Fk9T99w4grnkBk7cSXgxYFVRGZu1k/u+s25gRhXmK
IG5Sj2lkamt2FuZ9c1VVj/1cm+PrqGzPqoh/OAa+nA3uwrYznaLo3yWyIkUeQ3sYi6RiyxwEFkUO
d/9smt7bjOtEUgQ2dQK8yGKd2wv3v5iyKBEsBpzCIlgsfeeQXigP01piCDJAcitMQ8iPUwx+r+tO
edGAXVlhpVWHtWk6NArm+P7vOvPr7NUzS2GcRkkf9rgRBsa+0iZFat5vrKKZcYj02/heD4Vp3TYi
8wF3g8powbtNBS55aljFDLhkk9KwnmslVVGcnVpBn76HzDjB+b0i57q4YjlAcWgcbZTgIMuuvjCy
dLNX6WGjOWd12q/3M+RhEVc6qMEf85NdNKBJ8u+A/U4Q5JjzSERSTIhBntsR69m9Iw0wg8OMKg4n
SIdZkVQDbsEQip7zUQ4NvsGpoDMOA7TfczA6NMHDxC+cR0GDZXhHSkPl4WBysQYkh2FJlbMckplq
tXkO8gzp6ZSPeeVWRwYhlu5++iKreSIhemJOO0OxIhqwuVM3Pk5CjBZaEiuHvOH7hNYCbnLSRd6s
H7qv6f72vNqkGG6cZUpbfz8vAzIZB5jrqBioauaU0Gut1MT2kK1szpj0CuonbBpWASuEMxc/QN/7
quXtaTEP5DRWnTRw4aZ67eN62VLmkCmk+iDbzcLu5VOSJGnehYw4fbs/YRBzl4fStgRHBatFiuDZ
ZnHvfOwYrGyx8lqFLlpWGkr+3PuHobbz720xMgaGpykeZ3vTXxmpmDF089n95FibHErS1n/1tir5
EWDSHcMGW/FLPvrB4YqQ647aMoofZte6rxWUwLcU0O1EIEb3EBK7lNIgBAOysOYCmZ4US1a30VYx
3f5HuvSfefh/5pD/CN7/8a//+zb7YBRafw1/puz/JZh/33xWz0P3+Tnc/mz+/J3Xv+//ZPj/f8nj
E/r6v+fxn68p+f91rrvPn/+a4ue/+kcgnwTZ3+i1PGkyELSZjfIr/wjkm5bzNylcYuni74H4ayr9
n4F82/+bNMm00oF7GKfcK1vln4F82/4bI3Gi3h7aLfkq9gf/PwTy/77Q5S9xLXLNwiNWx4CFxCLn
wh+5U7cwpdoMQz3kYIgeUu6VaHK5R6/WHhiTW31cFBD7zscUn6kZeL7RDOVRG+twkT1QycQpHRaM
F91826RWez2C8O1T66QHwxLUJH/5ev95o/2VIPDH4hjv+oGJVxJbJTVNgPXKN/hrgK0jsukFUAQf
MkJbjzYYTdhHsKzLzlKkljQChUN/CfAedyud8IE9IMb5P3+IP0J01zA46xH4xvgfl+/vGbi/hOgw
K6aD45Xlg5FL5z7ZPJbfTmZ7crIiQD0SBdmsdkj/SxrxDxTH9UfnAjEp5ye//sO/7TTMlh4ibl8/
8Jhn8n6Yverd1dK6W606Ozh4Ky4bI5WXrNAoYwIfD0MQgPBEX1m7ke31UvmP1oDRF0ikqnaW15n/
JR76B4/g+hEDAdGECLNDEjD44+roxMbM0lTlwwAF/TLTeXLe9H2HxWG69hqtx4aIYXHv7ClFGf3P
l+Xv1/5fb2YrwCZwDR7yREG7+Nd7oxddbntBXz2kWXeXM1R4oRjI70YoDbdG3mY3UpY4qjbcRlHq
mN2pb9mpHIAgvinW1Iz/y8fhyf5r0trnze85QpLP9STa6b/tt8y9oHGHOntwmpJHamIc8LE5o3kn
gqVnHmgo9+fmG/23OmitCI3fxsngNutFGXWlbosK+SoeJ5DR4r9fqX9/kDDCSjtAYJJX2qR//fR/
uYldI2dOMg7+PZVjfZJLvd35s9W/myYLcUDcBfjTA5IcmzOcyzw3bmqY8f/lK/r7LfsvV8z2wYqA
K/GvVw0syb9+CLYfgB/Am/2woP4eJJPBb2Zr1KfZMLxHAGTcx24wkM0swE1GGosVwc2JXoN3QP2A
2mjq0MhpC8JCld9Xx3lOZL1wTKY9SsvoQIzuB/dc1f38wf4l73FxWhwJgSP3OMpf2oXhf2jXnhNd
03THJG/PszBxiIwInLARVKW/V8nKg7ReL5QQ2/CtJbIFN3IbQjW04xNU5Po9STM+Kq54QPoovWa8
kXY6Ut6u94Gq5o//fGf9kbLnxvJ5ZwfSA9HKfSX+uHQanBnUiCF/wNAjL/9D3ZktN65cWfSL4EBi
SuCV8yRSlEQN9YIoqaowzzO+vhdY7g5LVZba/dYRDofr3utLEAQyT56z99pmqkYbn8Ln2edghaI4
ao9+5ovVOOQJh4fqKybW3z7eJMGHp5o+kGl+8BB7TjyipO+C20rxlZ1akOaEB8Hc85SWGzTBDOUZ
aRUwouQbhDTtC+bJNTr7/UPjqCquEB0fMTZ0+4MHfWhdh2wGztQI7HgqWj8EzuWY02pnjt0bk5D8
5fpQ94MqjiWH/V+itP1xhjDIsWckM8hzjk1qnbk2OkLGTDTDcwRdx9YaeVEHuurxzHB9JJfMVoqt
wuTsWDPpWntNwN8SWdPienF5Z+izOOU9GODhaWwqujt2E9tiYZuOD9YdYTbI2SQVR+DMfDTiSWwh
KaeBaJ6UrTgiCVHp0iDxvZgOf1aE071FQ2Pu/cJLnnEOFReyq9ydpXTD3r8u7FapyjPk6fwFbRb/
/v/82bI17hFIAUF358Ma2poI37vSjG4VtvgGKbQqb3OhezSRArER7ji8pmQPQVInQEkBEPUFbWN6
eN7/uKxImg0LxeHh1j8WJImWUIiYbgXU38tfBgfTOFU6KxS4zfzFSDl+fv6FxbTGfPjEaQmkApqQ
EXzl92sQwHng/8yDT9Q3vMSRPwn2cUHNA1Fp80xJrYUZBCO5AVeNEazcXgDcCf3+dxVNUft3OtIV
KvfhSthADcOG3YRHf8Iw/euS7Ba97Sl4QU++6nuHmnyiVd4U6hwptk88g6kGN3FYucsOQcChTnma
ZkHgWCh2JQcVpWUAHLbPduB9Yev/Y1fXKTUtE+ctlec0kXh/XUimvZyiRz1h/A3Wom+nFo7uL9Gc
WS9TuOcM3b/AaDAGXzwNf9Y8fDQUD5t6xwZm9XGXgmfh2ZlRG/hCcnnJW2yfGQg65nr0mVHrFuJo
VK281bH3z9E5AQJQTNp0WGqIe/PVHMpr1216H12A7Umg458/PX+uhTwyLESCUGB1emPe35pCrRzg
UppxUoE+X5qamWpaNM23WvjlwTeDGslrhOg45YEnwC+2Xj///D9rHh3mCO8LxAUug6PE+wtQLSi3
08T/5GaO8lQN6GHhplcLocHfAf8VrGUhghuvpOc4K2gqPDJkDnVktE53cbJS/WpL5/M+PMPvrufD
jt7YRUL/wjdOKLaePT/YCSf89cV3/sDLYP/jO/PfHAKQf/zxUNiiDUvbs7WTLAeotvZYNyuX1Xib
Yqc8NF7sHcJIQvBXs/ylZwC+8ca22Mo2jbY+pMhmLgxR/wALXi0JS3S+eGj/fF0YzE1FMFgWMDvi
wxLqdViDyUrObr3e1Q5GZEA9peELEGHgFY5ppDjEFZDYY+/Ia9e/WM/+XEAnIBiBGuD02SRN7f0D
YTEOGyFSFLdlB9p9FvtWfbFJWTrKaup81yTNfPGTa9MXevebg0cCv2nLqeKnnPuwPviRpsUJOoaz
GSD3b2j06BBWM32FQRip6bSMch4CK9CI+oYODqkAhVnflmmDYR8t2MuYOslSK6UKot6pZ0YP3AOC
UHZTO1Keqf36fefm4DKC8fF6aomyRn34/KmyPz5VhmlIyXHOMgXV6B+1qNRcmU8I1ZNXBfkBmnCx
N42CRPfKwPlJCEXuieiAMQbvbA9F942B3aUkfO1lQO2Rz+igm1sLBPmiChS0E5nb+0ycrdtucJKb
LEyfIWdTBLQiGr+p2OzQC1JteNDXH5CadT8jRwy31wqASV62JaFtvGPKr/5wYpeEGtUqCBvAY/kt
Afn7FDWy3QK7p7pl5L9R7ZIrtAudBnKhbEQUuauia61F0nXpKmmlc3IFUhKkTST5IHRZtpaCLB+i
O9GaXZGubGcIvpNzZGDWH2K6xrYfMRRGZbSH8d7d2jLEnj3mjwqr3AHYAiQKs2nuJ/muM5onzRhD
RoGjg4MjZUBgjpTwnpEsrWQ093Zdi2YdlapvLaQfHPGhRL8YbacXaej49etci268vs0uWkrfkuQa
dsAmHN9sXxMvOH/l1jbMYoUMtaSQM7Xgi6f443tj4GGQgkOrDr1GOB8xX6YDtyEUJVk4qUkh1jcc
FsypcjOgRIDz6N8+f94+Pm7TIsaGpnIK43yofnxpqpAcvNYK9RNbaX0hb75YDwZjHbqtvdSXn3/Y
lY/37hXl02g/8VTznwlq935VUMy611I6iqfBbKmogrxqHwnp8vd2UvVvCYesuYWmmWRYxYs2HDrb
pSGr9kAdfbEDRErIpbn7nl2lC9+qQFMLD6b8gA92PRJQuEF71X4JH/34m3CP6JshHmVJ+8sZdcRD
35laJU5FA+54Fjak2pdU7geYEVxS6lhEdOTgX/YSg+sDGLcfzlQSN43Qf9Udrm5GaeoCxk1KFpgS
P7S8pJcvbu0fqx8XqfHw0DyzHIerfX9rR3sUtFe4yKpA5jcHXC2OqYzSlSHiZu3FubMlGt6FzhOL
I2ON7oFG7CLJgE2YbfDTRInyTy7qv68k/3bjWM8on2GAcgunv/8vh3s+czSUQgBsGE2TvCNRXxC4
sYIGmbwPqdP22P9wjmiA8yVew28tuSmYkFob62So3yt1ox/CrOZY0tndm+H7/6fbdm1/kjHKK/4R
mWv2qq4V6IHoY3XiWKAAvjVD98mBo7tvKhJnkzCPN7JKsr3qqHd5mVPvjTClOZ7XJ8Xzbz7/Hf9o
6vEzUsnRXDMgm2kfW1eehSIucjpxcvLO3BNGkr+0bs4CHcOumA1SK+8hlH95+pjqsw8vJpR9QyC8
sPD1fGzqAUBv4pIERvwyjvdKtpxF7xU9AcVmtSTFhFimMTX3pZPLs66N2fb3IfDz7/6XZhDbNxMS
h3tgQCH7sDwgiOyZVYfiFNlajpFLt6t5o1j+EhIPppYme1WLkZBrSOPzcPrraVNX6//4ImhoC0ER
S1McQfmHh1Y2JeYtFOknOg/+PsvY/8VoG29RYIijdLvskPfxESQ7LDHTpHdWGV/BOK9Hmfc/B9dg
sPtD44QdSHf93YtDIFheU5mpp56Dhw7iXeWYPb24RKaxbrpJQJVPVBwSkGH0j4ZfiPuegMOfGCqv
kj8zf3E9BOLzqivrS6Q31VZpDe1M0Ie5J3HG3AOIybalsKpLkhKigcDYIEZ7wAq1krjoSdCrA8oE
W3LovfZpJQPDr4753NbpN/3wVfma/OKALS2WsA8nB1SVBSS47p9rBJYqjlIyD9agWOR5kNgwSoZK
i8wrvpMvEd+xqwODYS6xbxQqyQyvDo4FbSAuUbufYOzM25RiljkYCMhCYuZVGd3Psur0Y1abz6Xe
0tUgTmuL8k/eBkqF8FRaZDlgJkGIOrVI+17XT8XY2cOC1C5mtlZQtGtGbwavQj/cDSwZi9rXYpgC
ozXOxNRN7SOTjjYeFQbTOP+OrdYuC2skb6sOi11T2cXMAecz5WWmz0Xi0c+wCVjDt5JtcU9EZxMF
Bg++4NmKrOQHYSvijn2PfBN+qq0lA7Fz0Mk+DE7e/BrR+i/zEVZHQjDgjc++s3YAyK2qXskeZaso
r3ky0Wn8qezV+TMnVm0q9PIMr7VERL4Offy5bmz3a85sPCqcyuxz26XZ1maucC6Yf07a6VU5Ru7O
8OSTGijnofSNNQwp4uWVnJy9DDjt4Vo4t2NNmSJye0e2WbiDjResTTrKPWoKmMC13A2a3y/LkXw1
zW37/dhp8Rb8kjyHDaFkyOuHn6n0o2NAzuk6SVGVEL/T7QsdXW8fGMoT8Z8/GTQ7x27QQAoog+tv
S9fWsAkl35OocXacyZRVU0eMwEPhn2wy6A8JJg0YMU0wbBB734qYybmVj4cgUrB/YZbKtua0s+DY
b++SsGYHYhr1yOAcHhHuO9K+fMlfvP5DhhqnBzp15j1u9Z0LhXpZwk6DjNYF3r7snfj3XmXlvTa/
dn2nyIsjctH8hbQwEyuild1GXqCudTPilSvwWpzpKOO+c6bDY+BryLKmnnHRFNyG649GngFiUyq5
1xBl8Q3dGLlOKxS6TeukuCYo/TdDJ5B/VXv0p9k33W1v4lbIPb9pPUeF5c7Z4CxOESaqXExzi1id
hL/GUD8gGgINWKDJCczK3pVY3uY4J9DxaAUJedTO0f66G3kFwaizvBjpYSKYe+B4md+IISL6zrCV
HX7IeCkR5xwDLcjmA73g1y4rgOw59NLxBuDx79MAYAXxogM+/4VsvXqtyUzKWU322BKRIuGcqXPX
Eo50SJ2i35SdES0CpcfJxpPMVNxr4SgZvngh0wKvhYpyfNEkOXKaumlCfGSqf5G6pLcwBIq/AIyB
WSPH5V8VQf9LdspWAby9VSPH3vsWHACjIGvP75JHRPEaS6n7nWTX6K7upfzeNf6zS5zuEqVasvbS
WN7GBXG3RPd0m+uq6POaXdiGVoxRuLAAxFeHHH3Oy/h9ZHE+FqB2mem33xBjaxb2pqx9K7FPbFn7
s21Yq7yTit+WOpg//XtndtWFsre+GFN/9Xcrvy9iHkIVyeIWjaf/PSpZ/ZQwwgwoQ4Y1rbTXovCR
2ZONthoAXR1ctzDWFsegSxEn6dIZvGEFT8uFYqJWt2E35YqCSDkpyRSHJtP82CLt3itAbHFBkvSb
zWwUkt5MGuOwFHoC3a+0iyc7VN0jYkGfpo1kecFJ2y9lPdy5mlPg27HyF6J9WQjrnrHEPOe5Xo6d
NUEYTHaZqgyLF7/Q+c7XTsn17gHVtm7HpiSFekzewOVleMEIrFrjyoETwvnvRhFt/AY83nzWTbBz
iddnN70S2CcLROG91hTDrppiMsq+0rdo2butIKhuJl2YLGMALy7DHTDzBoXsO5dwdQLgoLKEcX2R
9hQfEKOLno8+fZrrUjb0Wn3JQdQFMyOItQ0EEEaWYSo5AfTmji1He7QwN3B0yR60QL1BdgfFikQV
EPIKnjwtiHG3Z9FBR1m+Swac2hE5gaAzIp5mb+DThkHkjwaWOqgFI6pa1c60RYU87WD1znNSG/nP
vHaZxclcS2Zp2qovmRXcpZ02rJUuWbkkAu9tYFgbK4phsRBndFPrIHVAopobLA8E0LaY2GMbPWiQ
1/eD1uE9L21zqYnEvkn85NayunCPiNk821O1iWudX+7a4a5CdGZzKkK51lhuu6S9B+lMM2F0lhSl
48/AkeMNkqTsd8sxnIqjEGrdGgUrinR+qnXc6jT4dE/p5r5E5+N4mIOAzqgHWmDxoiG0c92qmTLH
S+Wxtyn+s23nB0sxw1Xned1exS6BrylTUTP6/dqui+Etpe5b0Jnx5CIcS5g5o11XFyWcRs8NPvZF
7oofhtpXT0aWKx4NWhV8jCu0Ofp1WnNVOOw0B2eSD0UFTRXWg8GFuIGdbJmMuI5Kx4iOoifh000j
8L6MStZFq4JSS7qfmdX3N8LR7V3ESGpJhpA4xtII7rVItXbZABl+0Fp3BTvevYvxwO41WWenOB1o
8RkIonireOsRBKoXejTxqS9Hj+H0INpvWParh2ur9FruFYA+zgX2g5+jCxemSrEBpFWEJFexLIwY
hjvDpSSOouNyZlqI0tRAp3eSzJ+BGiKqrvHPP8bgGHdjPiX/mVp5zFia1xxrsq1UU2OOzdqedHml
t20KSs2Fple0fHjBn1xCFWdMTZ2b9rpDkkC+rZhbbnMdqzouZ41E5qoJecuR9bGbZaM2D3RymcJ2
epfJC114RabfoZiWZwjRdOvNbElPCYtvFHOnGnKjUZZzBNR5zWznftA7a0r0VNaUQeKiKtaW4FD8
A7SXoF1mAd7EoA3tM+jIqSqe1AOdZ1nf1LhX+PpESJ97YMrdzIlV+GmUFRwiysmgU2S4GuY157gS
SQLRqcifCk6UUx2Zjm3+gn+Vv9W7IxaawLKbu7Dir46uSqUMLO3ZqzyeQMfOyBizRmNHB8ffBUSd
vDlaXx+JPGu4XZU9bmNMWfugyrQGKWpVvBpGwcfFzGYn7Vr3UCOxefByWzkhz7MQL499C7dqTLfZ
dcSroQ3OF62ucT2itXAzGBFNsuVQ9EpzDDGFzOFg9nddGpxQ3yPVa1s+bobbvr1nwFT9QEvdPtdM
yg4ZbTV7AauJzpfaYzm4dnnAVWk/0spVnlWq3mymFnp11pu8+JmVGpPoiizOLaZQzuOa7JqZ31Z1
MLc8LdimtQYS2BwPJZfzwsoDtKC1TBraup3dFKNdoj3M1W8BcFMd3bff7ftRu+DRN+7GOL8dQvMi
YziAg97bW9ZR/JRNx8ULBMOWl/KWQSTLXGbrGoXGEmglHADDrYiyIxWR0LhEgHAD2bdIXKh2uszv
TCItt8xtsPRViGhjYrpffJl3BxHZxsrHub1CAGztx8zfGSEJ0KoWBM+29L+j36ByIwq+Pw0y0+ea
VsClm3CBERaHNWzzKWBvaCV+O70kUzpP+5nhWdjT61QpXwnaxHYMPNY9pmY36a173fjBs+c6257r
C28yn7zPuZUN/YYIce8ZDbF59Hw//5U6udWtUIz6T0XiGOETnoZpB6Dzifi418tnG8i0cogwEgKj
Q5pYHGSfKN/8oJWLXFSo8/t+WMdVbM/Jj/RmnvTIaNV3A+CWnWZ3/bGzRLjSwri4CV31Z4HZGLIa
JoczsGs2b/aB6DsrIuGFUdA7CZwyFrOl1ZjaYbAT4cy63MH31FLLz8nj9qtdlKbGI8xceEmB0/Sn
Fu1mc+vi3S2IBG3iIlqTZKE+whZJ+ffZPV1/iZIKC/AYrDvSD5dxweGiHSLIZDDimRbGnABGvL4m
/m6Gz7/rh9gqKhtjieWecmAvp+uc+tqjLRQ3WTL5ziZ0m7kH1EkVnbhgBOZa0vLqaEnGq3P9x0JV
BMMiK0CxggDgDKT7AiHStfbIp6lUiLtrff1HK5d6K55m3h7dcnvhQM1bGSX+Rt/S61tcaJBX1EQc
2TSZPlo0pZIkKF6CsOzeWM87HK8c5diG+UR3OjUDp6IosDPnSc1qEL14fJj5pHqcvzTREON86wPr
VxN0+EGutSQJi3yV1GvCvU5G+d6yGiDCRY/cLU2C7LGeDrweieAkHPsmUpLAZq0jsJRzuhNIxixN
T87irJl6fzVAPB83qgXuq8N/US+pUSKJlaI/G25cncBi1Be0+8bKIq985vgurqhpSc3yin+h4uXX
VdLgrnWTtmHERktmtRPZuzEZxUqN8uBYANdzZ/Qq6IsKxZ86aHxzoGbGDBRlsaqcsd8Mif+raW19
1hTky7Md3HYotOctIMNt4jvuhtVBXjy8B4RKN2xSfMUZ5a63UeBH7CZqEpAjaisFwMB9lSXaDe8s
JnDHgfcQGrW4y+qmvvCzc/+oNqNlic53WUcjFhCA6ufEcEfiRnAF73IMI11jFjdJXcXHIlX4H178
/doJEbBxt1lF3qqmRu7CGTlF2CLyfjiKPd4MdiHwy8L5ecUezs0BEeMySJluDrY/HrG0am/pBev7
XtHjFSxbRLrTHY07s7qIXtA6lJG1SdjROZ2AF6EHZd4h395cf9oxVEH1TLi0eElgrTqD7pS8Sgrv
e0IWsmXQJU9K7HNcbT0vmXehABwtQushQUu/5fynwXlXaX5EUGdJXPWPoa+CMKNCuAelx2Y7xQEy
63EDbdVHnBrgMwYct3mCw4imnhfRzpZDAKTqulH83lEnQuG8YPK+LaaOBdiYfkunHPd8l118JXiV
MPJPYTHWPjsgFm+bpJR512rNoatc2FzMUM8N6MI3x3Dtu8ovwKxb0w0zCkf5CV0UwX3coebBt4A4
qjOi/OgNbr2EmuYPAM4C/c0MNHVj90CQFGeaXhLR3b8K2UT0tUinhE/mxivibZHOe1j6DT+GuKPI
eNnZUBjHMizJg1SCb9cGjRcrvCzukE9m6UIOj7+FU9LCKee2sX6hjfWEySwh/7swo29KFdmLCqDJ
8FtiRDxq+iPuXff2+riTQOyeM2oLqHPT2x3FkTOnG6Kf6z5+AP2OdM7KXG+hicKCuabQELA8uiVF
p7Aa6QFNuMJSAh5w3VFufi9HBAHNJtMuLa68quWsq4F1QiCsL9bUNya5lFS33s3UVQ3Cgg5IWp4D
SF7xzFQ6IOOMChlTjBy7E9B2GOnL0stM/h8FxY4a0earfagWMw0DzLferdo5da1/uq5uBmqKjWaa
90EZ2Me2ouRbXbuE1yMSnQ7cvoGMxa2r5+alnMrJ6/GO/YhmIWI6DqXoZs420ERC5yoyNDM1IrsC
JcKFmFKWlFLlS6euv4dApcKQ61E5NagBdobSt4CF6vzYa/De+j7iL43FrsiK9tUsLXepB4V6q8Iy
XBHaEr2YmLS3sBaWpWWaR5pjyh1oDQ4vU6cP01T3Vos0lDOeteSmM/PyJTZgJwmkfvO4bPq7a2fb
cc16byVQ3No+WXWFaWxrK61O6VUfNbW2rg1J5HfZU2z4/c6qvIyD2KDMy9zFIpdNLaKqzaq7qArT
Y4yu5tw6rbdmxtoeG9QiYBmmhTWX5nd4+yTfTBuf7/nN0YcMMRtBbfxidKPSFmnFTMUEtDJ1lbKx
dVmM4o4Kuk/U5FYt4myT1IPPDEJ33uQ40LNBW9qmsnnFttNszSE7Ch2Do2zqBFSjihFOEfZKIU3g
LEOTh84sqMpbe8irGWN1/0iIAbqmvuIRqfFyzSsj4leqYYAu8cybw4IOGTjEyImbH6THwxZthpBv
0/Rh9wbnwNxHV9nhdZ+HZc8eBVCbp1EWKs+aJWN+h2kAlDmBCyuFVAiC6rxzzhK+pnskaV6ow931
WUI9LFaZY9A0yNp0pwPNX6f0YLdNmtsbuzDzbeEm4dYpumVOoPlBQGd5wAfyfSDy70BBQ1FmhtFB
rcdNZLTaa5Ub9SWedBiYSoytCrN9RfiHfyM4HcxE3A8Pkeb0D66hYjkktWyNHcVem2Ft7JIWSzpo
v6PkUH1wMkX7wfMUvLTIavfXJ/6LAcRfOuLI2Wyb+CLdRA7/oSMOTdnOyCBm3Cjr+IHm+Q9Mvtmu
6iB4tMJMd2Wm2usuKZO7wG+f2rZlDKopWIwCJ3V//lbwAipQ17HVubefX92fqhKGQ7aKH2CSlMiP
I5qmL0lZzaPxpPK8ziPUNdFVZmAYPlzFNovCfdOkfrpQ88J1Dp9/+F9kRigtVeK88IihxvqYa+TG
JrhsWeAN8wI8eiM0yJer6JMulboUQVTcqL762BEPzimizvVbPc/8n5EaZyg+kmD1+fX8Od/EtWDT
d5KO/ItKMSidrm1cxT5BfTUpQnPmFqSQTxpUuoKRweL9+Qf+5QZIYNMW8nYdCrMmPwi9KLfbELeX
coIkWCxjeooRtkzV+UFstXoa8sy4U7K+XbNDOTd+IPrJRySpL4u63FmB5Tx+fkHXh/H9+IYLYmo4
jXfximjG+0mVFhjUBPWonEaDHpl0fecN09y4UkuiH+qq+hW3rbP2cOVvJW5rSiHvPNR2/ssxumwS
mqsQ8a28WIA7C5d9Vbp7NYXVg6TQvhi88Juma4KvZnx/6uUImRSqFDoaG/mHykJtHS2uiXM71WkT
LccqrzdK4dM3igD7FZ37Dd1zfQue0B2IPEnapZumygGkXjyHm+PfpA6W0xnyH9JlYOPdlmpdbjpP
RvvrfmEnsX3+/EaL6Ua+v9FcMppM1WHITyLgh5FgZkSp71P2n2QEHVfC0Fu1gMPWAZaGFQ1lc193
VNdwGc2Xvi+rVeR1L4TVcSqeDjr0lDA3DoP/1Sv558Ca62LHEBInDFf3QeiFSSW3OAsbpw4CzWOW
SXcdGkFzqWQErh3kwDnpw0VY9j3HesvZScY8BfCQWsEgPVo7WNriqKMYXbi6Vb01eDfwT8fp8ov7
96e+ljBSjek2/nBk4x+1CJO4tvMIzD5F1wnPtQcWEGD+ElDmz7gysjc0DnB6CRk5CKNFp410Wqd5
3udX8ueiYXOjpneFR1CXH6WS1FxsOioDz+tAF0L0+MMxAQvTyk2O7uQT+Pzz/vasWwjxHESKWIXs
D8KQTiuwKOE6PBHfEJJplL4xjknX4FUNxHm2ue9ip9x2Zd4yhKEo+PzT/yKdtaGXTE+Hpjo4Gj7s
ZgFZP2Oc8qr1ZBYcwTXR0R4s+9hAA165dbtjwhAd7MQI5n2POi8yi+Js+pAkYKYpb32WP5CE5J1R
I311Z/7ySwikKfwIk7qXMML3a1cJudNUu8o6BTGq2atA8KozY2Ccv1S6W10+vxd/+SVYcySijmm/
QN7x/vMGCl8DqaV5ctg7N6bOCQ9mZ3afxBljnISso7xsjGWMWWVnGsAzP//4q+LzwxLCIo1mdVpF
cG98+CmUknQ5K4cpGCkE9OFQ8TZkd6RvBXDimQjNhRgmCTEj3keMvemNNtgPFVbQeRh11sYr2/YL
n9bfHg4uiCYrGNQpD/LDL0Bih5rruWWd6NlZlzLMPER8euitcgRFNDIs+cswmCf4IBg4rykwtqJ6
LXw837NesyCF1X7w2pFy8daPk9zh8zv2lx+Mu8StRlTNovFxc8sNPVEwd9sng5QpLofwsG3VJJyW
pyFtJKL+7VosX9ervh8ZTXx+AX9RxLC54gYAs8grRE/9/SNT95nhBH5jnuw2HO4qD/alFkbzDAjR
Hh54vU+8ZFwJvXc3Qd/H68iibfvFc/OXPd5GZ8EKYmiGY/+hkcLxkFkji/qtYzY7JOWkAIm+XrdY
3W9jQpCe7b6zgYHQ9mEYafQrLThHVtTs9cz3wkVcRsWy0qrvjSfSRd+kwY8QvdHJUminFO7YzYJI
0iL8/Nb9ZV/CRIGZC+g2mYkfFU2xiS+9z3EnVdMaR8cKbhfOxr0Br4RTyTT2a8z/3qb/Iwvyw9dR
4P87l/L6/09g+KQ4tKaa5N+blPfYstvsX/3J//N/+u1R1sQ/+MUc3MkU+ZK1iNXgt0dZU/+BQHVy
WQlWCd22+LH/6VE2MCJLBJooVxHOskqwqP7To2yIf9gmpGhHF0j7jEkS+Z94lHnf3pdgGj5n5JWU
ObSwUcmZH17GOHTDZLSmvDm1KO/MMB93SlN5W0ju7swdq4ggn4VP84FJM32ZVqviR2nmP7ws/tYO
+k5r6u+hmoK/HZJxmZMyAb22ZapKWsqM6Yx+BnVFQARtzUXM++IBuV8NsgQLPdBV6+n4K0V3Iglm
XBFk9NjJduFZKtqWKjkrQg82vk0/AiMIUB2wr6onTlrT3ybqQBwDZjVkteIG1YR2X3a7zBa7nrYY
DEP/0gf1TyQ1gM2Crjmm2jDOiNYCP91UQNQFxGElKJsZ6devODY2vlUc09489DKCRC92BqCzPTGB
iBiShrZE4i2JYz2Q1dbMGyu/01QtWadh3NCR6OMNWXhHRmPa1lXivZTZwR6CPSZW4yYITFqFxj3R
vDbaDgsZiZNlqyIiK0SBV95CcV4CALhNFF3ZGXY/b8phQ26auabYStdOSHpOVK1lJgVz5apFLq9P
W8VjXanwcR3aQlUzC2U+Dx0iBFB63XteT9u6nROqd6eSHILKdxMUk1Jp6ivhi8v1LdieQ6vqSzug
qZkn8x5quptAqUvCZM6T8BBHLv9kIS9ORcpA4OqPgyQxUEBdnaGFBq9VXrReW5mQfTb1qKU32ETh
r6vKUqlK+DB08vvOe4tIycBzsM7BGC0o+QFuF7m9CKuRZBf3HkoRswBGokZEHoDnR4u00lFFG+Uy
9EHuJ+QDEfqziG0ao4230VKog6Z1E8T2KojCdSqLbOEZKH+9qNpDQtl3uavPlVB3ZgoNEXhc2bOY
oHJRWtNrBc9OZ3ylVfJnYLv0iuA8j23UzDJEHLMmkGs3bN5aQxxCh9m0qAYynjQSThMGQeT+8ujG
a1Wro5kc/U1YMKRR9eE7eVffgDquaalXq6FJD2OcPNJlvU2s5lQIaxFV7YNLogu+fswG6VJo2B20
ul5WoVgTNTqiPMn7RWfYrwhc1r0dMcYg2H6ukgcMIWiKMmuyXSfVKSrrrm+1rapbJJj1W0uhEd4O
gsTCBkkDmzx+AcV8dFN5VIHoLezGuhM2YNoIrSfpkR5ZIMUm6nWsIyqKvRH3b6Clw9xsnEVSk/nI
cG4JU/QexurKy7OlHNynbhhpl2n1awHsPx/9N0NTHoc0LXY6UR9Da7yNCIzKqt57mv/GeQ5QQG8+
YD+J3wjwuzdLd9tLcdDN4aBPjWiM65rXSIQjxYJGKknw4lSm4CSj/uygrCfuxTlkcX/xi/DsIQ8M
Mv2+0GixCeUOvR9Er3KmoUKZO1b6oIW6gJcgiGcc1pYKtYvkzSc9KxaNr2Nmc7+PBY/3qBfn0s5Q
VdQ3dZ5vxjAzZiqIQlNRNyJssZQ55sbNsx/0qrah/UOLPUQnVXbfCWVHGIIKYQj4SVk27cpOWSSi
Bj1abdWbuCtTxrkGPMGy3UpDJqu8f9RVb+96MKKThBtc8kxpqfbAH6I5VpPlUDXzbtSwh+fuPIb/
nEisHWGBskKw4BSIHVB8kZGukUkXinRrlebKYuBejNVF65ITbHpaw321jmDtz2u1ThZEkpprZiRM
SnL/YiukcwXBvIicpyDUp6SVGwRWmGnbYJPsifV0rEcnvfj2hRTIcT7o2SqnB7VQOv3cBjWL/9je
qKD+k157jMpyXTsuY93hLRsmKJwHB3ggPCmonHBD3LBGUoVFzxWEeB8c1UnH4Ropvt7AYgoob5Ip
qbIJCLHg1cXbPS6YrlxMmd5Kk5etoTCbQU3C1UXy7UxD/4Qb5iWQ5p0Rj3PM+xtMg7eaAacIugyH
bCLQ4O07GDxY1hLj6A/wZ0lV+FFlOhGOXkJMWBaeofV+SwD+wDVypt/PxhySntEB4kwG8zyHlPmd
6RHSjaQ8Z4W6SkYlp5/DkiuH9qlr+FNlEASlQqpkvuW8dmaKYrbXkYmltywFIKaV7smKxHjf9v5j
ZaSvlmcdnLR4Gwzt1kviZ5ZzBJ7qNm4d8nlRWISieVTLZqM1lYqRqyTKFohgG3C7w0FbxTnYXvYO
lMxWCnxZRyxItN7OKoJXBekRGxit9VF2oBXrm0Gz3+K2J6kGnd/SKfXH1Eok8964XqISO/Wdwc6E
l0x4zq9O2Lj1tYQJbiEg6qeBtwyl1R6ywvvWd+rzf7F3JktyI1mW/ZdeN0KgUCiGRW8MNk8+D+QG
4qTTMQ+KGfj6PpZRJZmM6srsXLZIbyghIaQbHDCoPn3v3nO9ND8CWN9htwc1qC0oXL77E3HHqQK0
mdDWvGV21Nt6gKXnszKs3Kh8K0Wq4Xsl94mcXwvT+DUIMNj+2B2Y6z52M2E3jePuIZk8jG52savu
vsj1R7WwqeL4WHnecEXWHzCR79ddO508b4QZngE+GoVz287bTTH5+46wprivO6LHRL1KpfXpptY9
j/OFhas5ZxkhCtKIMfl6dVDX/aM70hDwDHPhdWfJAAkfVP30a4rEUxemVdAZw6nz6ytbR7bK687j
a2FumjQlUbQFvWxV28SYH/KGYSKkIU3ORXaP4ftY1N5DUmUEsi0gvfwBS9uCRCZIxuhHO3kQlcjQ
k3b2s7W8I9NhcK7kmV2oaIjo8rEvOr77NtoKOc/SEg0zzhvy3QhhSqrHpC7ehUSTkfr5ntyiNDAI
nd4sTrPxxHAtbmVX15+tPH/Jq/bL8OW+WnS+ikv5VVTTBuDpacCjfyhqsEw9MZi2PQy3pLFq1Vs9
8O36m4OqDLBwkDhE8WTDoVPmFbokVKZRr/1umVYAn1ke2u1YzAyBXY6vfncAGEm4AJ471EU/wA52
APV75ieKtq2b7iCkfKtCnhOSDX70jR4xpjyS7KO17Pgk5+kUp+wRlj88StBQqy4tdrL2buLflq9z
Kc9JW8BINGqJpAYC4oRHcFfqOAkA0X9IslnXXTJe8nIxMd0p4GKyJUHPaQN7YHqvl/RFecUBgPhP
De4saPzkohnIBqJAckQPce/gyd9y4iapSmXPRmKeLdJldixk/SYc4O9EU6I3BOwxzzMbwJ9Rnm4b
m9AqL29ZbJV91gDuV3PLqpGKIzx4CChh9DZORJos4LR2kjTEtbYg0KJej7YkLbMuRiNuhFgT8Yej
k+lI0JYV3ibrQ9QlnFb2gm07d0y8nNMgGdEQEMqSmFwAon24OY8LXSLDdI88AxJ4NgaREL2JMsDo
OmMLPhnAXzop1EP5nTNLGjDKe+ms+dHpk2/jMl9I8Dq3bfrh9i4MIrfjakjxIsQX7pjqWgIA/AQ5
KdYKhlj5DOSP9COIvb9q2TuoCo1kjVj3bmTHheS472190XVIK24Y76AWp+tR30bFLMyiNK9jA/rc
xkyGeMYFCW48FeO0m9ESFpY8RoyGVmEvP5ljiZM7jU9L7b1gQdk0hvc1LuC3nYno5rzedhU5YE6d
rRdVVFumu7xaBhb9gi0ctRY0c6DojGzcfN0iPWJbGr/NXRT0thuuYn88zw2DQxbTG8MS7bYzhwd4
bI/jPBD60qcABpv0I5v6s8DPtpICtuNijVfHvcXEp8AsZdwu2yIq95kJ6DPTPcKjBVFKaH0iJ3gJ
Q9JIZ8IPC7mpB4Z2gO6eYfuFKyRLz2VLpl02y1Nrze+G63H4kZDHG2Z1VtickVk8F6Fz52XLY1v2
J77DBY91fMZ3iJdBqB+tP1w6hqo3/uVRpvl+VuPJjuUhggGzwpZBxQWodE4pqOyqvx9yBiUNtHur
Qh2Cdo16IJ9XQ+rfRaormKgPJ9wRWYAdCtVom6/NfrmxVQmqx+e6V4Z/b2Gz69roKyR3e6cYgubs
KqkhSqJWKnXUxfiWeVHKfKb43hvZRjX+wbBL72x6XbEruqw/ZrFztf0033D3CH9YIK6ml1qrPWXX
Rtbxe+VOrDpm3R/MnHAi23OHLSFT/V6TmoDKIVaHGx888CHA7ue+oxpnWT3OBBxsOiICj7Ipj4ua
XtCIn2bZ2sRr+R8op6pNm3cUuH67dl11ZJKO8JgE+m3SG6TNUrSvsFbf2sR8VdvOP07SzOCrEPBj
jvN7CxmVo7G6j0mc6ecWDCY+7QAO1ZvsijN0qFdPlyc0M3KD5tPd1E72IWnRcPfBd7pjtJ2YqPGv
SFA2B7Vq0DRs0ftCXYUzOesmv0e6STh2HJaBGHXy0MTpD2GRRGT3Cn6thM6pWRInaeyAFDaIJFD/
hw7HUTcyrxLJcxyrj041CEnd9NoZdk7fqtoaSq+q2yeOoJtdBDSLd7WpYldpxw+x+VoYeoNC+90i
gISDHz7rIpZEVxCJTfU8f3cGGSAHe+F1/Wl57h2jN84XDdmSHgh5v07qwFjiJ6f8Ocv8zZFNsW2I
X7aprTnBanIQp2zcdMSTbLNsEd9jUZU4nwmkcJjs8UU0JNlqdX4GEPQh4poajlT3VZE4Jn2X+KmD
rc8aDV1myRF8kmC3dmaDA4S/0YKcOdrra8Ca4IPe0/iBeG14MwIjmFArYhCfF2QCHEOSldOQGgLZ
H25D0CbDp1dtljlFFEMJQmiz3d3XTJsLUAIiBLoCJPLRkXdERetA078hPrxZQyo81PV8tCt9dMwJ
ZLantknYLus2dk6+aYz8+OYd9i1dE0uxKPbOvAH+TOToYj905vs0ktJg1fa25JC7FOSZlT1+fPwH
06BQ+OjlVaPnR7h4CVm9w3G+Vq1stqEr76xCIS8gkrssDlM1PpRZqAKrS65LVSHLNS+mkpcb3xuw
60tbNc9FrZ78rHoVo9ijfIXhK9p9v9ibOJ6faSMQKO+391jSiAXxLaoga8xJifgWMqJfkTiOHLXo
39P0WrQY8QtlrqO4zfaWM382CIU1wQNbmwosHG/H+Bvvtyb711QxkW+LYwWqntChjAkH4/KI1G1c
La2P7Yb3eCXD5NhZcETCn9J6Q1KzGRb9ANU23g1R/n4i5vNS1cUFwcjRnMijNofwLm6G/KC8kKQ2
MmaLWQbKiZFZ6XNteoFjFjuj5jRtKgSlfRHYrkGKQfK+FB+6v1f1B6LoYOqycu0aw7arqUkI5Av6
FgJwIsJD0V1bLJIrFVaPU09OO5DbYq2m+GmWZP+ZY0/OhiKyVg8Dtb5rXmfXfib2+kXCfl4V/IUV
YjCxz4DQVz1D7OpTETsMimK5NglCEKsfd31T700HNWjrE0Ey7J2mfU6IEsTw+KFS9eGiXzlk01ea
T4eUTkJRmiDE+uWK3x/nhfEpuKI3myBHsIfvpQYh2HfZZ3XjGHsYbK4zZGCkL4SoOfG4drXyVl1C
4nVOFBBPPBRbNyvWEXghjlnIIQm1D8aqN3aCPp+cSq694kXBI2J9NfEYccsodGyrC3dkiqSXQWGJ
UojbTk4nxWZCiEqQKvYPG/1X0Pbq6W/N1H+r8/x/11b+fw1+ad1UEP99X5no2OFXmXz8Y2f5b//k
P8iXzh+K6SdyK5/GrU8b+D+7ykL+IZmpeCC8AIbgtGU++J9dZecPjP43RzR/+DekyN+7yuoP+GVK
mUw0YTVh0v23usqM73/vKjNZApzDaJ/eNtf3XxQ1U5sPztSzrFWGkb32uRv+7M2KaJF0UbokjxG8
WtBqRaykSGP9aMbNMu7UJDSBkFCQIuJ/RyoXu49jGsCqE5uojZs7TItFt4770vnRRmgHKHYW40qr
Ypj3JtFu1rqvOabuoCkW7S2uBz2c3XGQQqceH9HstRx55M5m9bN2JRCOF6yEoqLRVXUxZxuNiBVy
gPfoOm36ZNWpH6+GRuaclLQ58WMm9Caroky9y1JiqaWAJP+KxRuQ0qpFuhKiUy3Gdp3JMCOXGzAC
WH3ZCrrLIYd6cjTFFQ+PS3xk77DheTRrjlas6Fnat7AQHh9HgBQR2wqlRl4GRulX5kELm+y6MMKM
sBoijCE4EWPC+TqKRul4xZkkILZUggdjEkStkryQ0BpZKKalrdotaj1p3akooaqD+mUgrtdu1lGa
lN0Ne86+znRgiPYaL/yw5tg0vVscYB9xpbdUE71JAjLjOfIieklvqvX85r3AMvbNFZF6daNp/J5p
X9+FTkKiipgID6XRJZEl11UVlwEo96usfVI9GCQQ8wvFdNnXFCosxVQLXeW9+lF7qkgKkMQ6gFAi
b5QsLF0bd274Xkz35BKcQmqxcCa5yrf3XEWpnUDbyYGs4WTj039EAZzk0wfinQdTnCsMelgu3xZy
LvdWtXRXRLdrH2uSpYygswp3Y8rix2JYLx7i4UDRBqmFvmOQEei5vwjV7eCrYFfvnxHXHWNDvObt
r7Qe73X0mjvJL8g7AYng7wnN3mJIaNJ4d313u8VTtkrCgxgMMxhtuQvj9p0gEhqLKfrYedfY+kFY
QL05v63IkttpGoPCqjajeyRgQROaPq0mx9oWjYX+OIx3XVafF3TwO0uCBOx8vUnhm5NS0VnPvnLk
E9mo1c/UbA8SNPMKo8S0jjknkhEuxTOlTr4ubbEZRtN9ylTCZKDueOduZYy9GcRsvDu2izNQ919W
1lwcL71HH1OfStWmwTC243M7e0HjwuMPewDbQ3NF0YlvxIVBrw+df27AxmDMf4R0Rp7DsubU9kZd
Z87X2faCzF8LAitH880RiNrC+S3P7A3a9r19A1mH9zPOc5LqOMT5yyaxuienaAPjZiA2ae2Y1apb
vjv28IDv+Um6mExSHKsRloharol9Jg3lmjtq6/k6MPGMtASRsU6ubX/aMkPfJp5z8mJzO40dZ64U
UgAh1SUxC6k6ey0eQtoQuVkiYMDcaXMtdt3sq6566o2XOP9p9eEJX2oQze8WIUfYun+6HLXMhMof
/HWVB/60T0T0E4QulxXTLe+McpW0w7fYLjABhQQjPI2+gIuJaDa2/R+G4X/wVTuBy+aNgGOGr7xY
w3gfb04+8iqeXZ0PgTlOWG0LGbhejeqIDESHUGztjCxU5TuOjfNAcIA3O36QTemWKtZC5IvXqlx2
ttFN6ykJN2mr7sAr7pxw/AWHiUx3m7nxQ9LAaLTkTC5xlN2jetuEY37Oh/iCdSXchUT6gefOiq1I
VHaacnTFEz961MM316gEdvThMqcOSqfszXLUjrkfeYCWsWuxT6vFeyLpOhjacYt6BLzRnZkkRwiX
N4lzAIu+WA24FVDS/vBjb0VyJRDuLOEsIsmlwsI0zP6WkviYDY2zZS6/Mdt3OYjvusB4VBbpUzni
Z5rJdi3kQ+0md2ZxVjRwUPzv6iF/nir36paNrZgzuAMdQN08kTD9SJbqwSYSVbT3xkxmbhI94q84
Nzo7lt0HHTb2oLZvngjYAJtE7EIUvc6yebTGI3GI26FxXzo6EKS0YNGhG03O35hx+KrH6RQtZ5fw
98ZANy/S5G5Jb2Eq5jlXGPVt3saR2ZB+iGuUY45xVjTv/PyKHbeQDXlEHjOqqiC+Bi2IPeAHpaFJ
r5KeCc7kBVbKSIwU/cXGIueDEZqsZxYVTszMa+S2t8KvdlKMLLJ9MrrhqSz9BlqUQ/zI4O3dmpRo
AKdw/BY6F8PwYo8kjQF1l5B7VUQ8H5AG6Bo7Rqi7pavPXW7vVELMhLUGDJN06tyGP5sccfLYBF5J
fMNQbLLsNi1ktEjdjdF/t2Q98yHiAGbnXmB7tiR5EOO0VdBPLPVjsQ7+Ut4RQOnRxVrae7Ow1qN5
skmscNDJiTreE4+NUdMx7PhDLh29WNT/nCkz0obCiWiFJnBnc/wAtXS2Xft9aTFKLv17kYhTP4N5
kfaynh2bvNJkq7uOtXVqtm5x0GO56SPnebRz680bydSz3LNREgeW1XdFf1tsSfB76Rv1zVtw0Wrn
p3YNMi26H0vTb8fWqH40mEFa93UwRwoWm0wLS2Ca8UDoz/ZW5syzw6Z6j41mBFZm3jMxc6AT3vsC
AAI9dASh4FbWRhUzqGk3nlvsZYG3w00+Eqf5sELaOGZ7t3jWxeqmvWYxF6Ja1p1ja7qr58g31n00
+vvINTe4iAK4d++N4fK8snM0avEAc2htzK+m2dEb5LCsrjenCIZIldIm3NKdoXdrT8ikFG8qU3C0
bPtZvrdh5J2ahWHiqC6T23wptjUGGdl60hbduyRQ87ivbntpdl/l3p1o3mwigNgfX33Xo4tHgBbz
uocuvIcH+Tal2YGQ222BNGWafhCLyKi1mk7arDcpM3Q4Qzstk2PqR3D3UcdaeEaJ8dz2Ns5MCj9N
k5w40tR8Q2ABIb9eMx/dN02L80DQ/+RNqrpDNnt8o6XaSr//jCDoQYZILq3XH8c6u3ckY31Oc916
nMWzcshwRsQ7H2RHZqvXqnMkw4N02Q9w9kH9p9zCYcTv5pgEK/q7XgzmfdSwzzORTgTJ8Ry3mG3B
AkOmUAV2WrDmTh+F46xyYFP2/JQj9dKZYtj2XaJ6X3vltxoJ2ODPj56jAzl/l+R+JvTUnWV4SGgp
pXYVlJg+SGvCWLpKmZlpr4S+e847tgIHn6i3d5T47B2m3yzw2SDOOc5P3Dnck5SdTgUYlAIXAa1K
yq0qxAYJKzFd073fK3owYSBJPes8h325eiUQjFyob0v9Rv8d5WqTFHcJce1ujF3OsbfkoNP9w5mT
I6JbjOqK+5Ju1mB3Fo8MfSsOD2ZkbbQnK/6QWiazX37R+ZR47juRCU+jZYZvqmY/jtM9Vcm+oSUS
glDOMf0ScLiJOBCQyUKy8rCto8/BIvCGMVdD9WhC77ptrpOctyMXMi3VpmQWhgyWr+dtJGwuL0K4
m4Wh89ZrHggJxSaUztBayQ3TS63weHIQ7rS81Jn1Ouhfhs1cvrobCIatu40flms/B5OS2kzXfnjT
tHFiDPwfU0WjkLSQVvH1ErvC2ciSfEVggMVdS8IryPFTa+bR+1DGu3aY1jlR5BmttGIuQhZ9a9PZ
9lPuU2yBoHDgOBGo2/9Casy6g2dRM4SrSKrnMZPzFlXRRkacMDLOM6tySFyOEO9SC2rg8j6haVJq
q3tNRq0PCCADwlzWDZeAtZ5Q+FL01Qrm5FNZEE/KJ2Z6PxIPXUxGEGuur7p1FNodHVx0BUE5zYE/
up+t06yJzX1WNJ98PPR6pWOmhmlesxYiVe1LDk6L2/5IhB9Mlvzs+oGGUwG+jskAQZDbOYKc4/6y
vfm7bo5ypiZnIl4Mp9SLL7NQewJj1UM59YG5nBLD+lW4VDCVsZ5IblyFlEI3JGWLYRkZTRWE4bKH
bxi4pkbVnW5u9Q7ti1Xr4KaPLWxL6TNOqG2uikM8/RjzaZ+n8pLGzc4l4q3N1W5ofkWIGFQi1074
M4zHu06O20iOQZoD1epzYnNLLO/51mFGnMblVgyPrbsvMJvMLMqUyTcA+qvDpsNZ9YFkM45ngq5Y
eUlpd/aeu7ejbLsMX/i0CKuen5vWuQyRefZYLK92QV+cRJl+bO4FY8S0wPrkyXSTx1IS6AhhyMGY
3RsrbY5yraDsWCvJXB3hDrEpvtEwkTCe5KJuRioc0er7NA/FnuDz/cRU5ZDhrFtLDAm+S3wVQ2BX
pO+5+5h7iKpikxGcorGFSdIknQ+UWL3SrndfRgnpdkeRNvchRmDabK4kO5LZxbEk/dOLyousEWLF
fRRgfeQk3nwtkQBBRESLXBe3UXycmdeQ8qds12NCXQ89tNXphWCLQE7FRmsb3kXMQTNBMoU8Zfwe
e6znVtnsF0rFgmNxZH4QFcAyIHNmqZYDQqCn/JHoNXjTyZPezI3w1yPGdZCZw5EsGZrQ+Gyshnew
S5J9ovp279+m8I3Kn4o5DTWtVV5gj0NqYE8w4Ysm34rbvoHY6dPNgChWddgcxbjccBU9KU5RZfwy
iFcCmooBPdM/dRvuJEQHHv+080egy46H5EGjH0pJ+KWPZnhzUGcsNJ6ezoZH+GqTl7uh3wpnJKBw
kidCqg8gOpD2eJfebt7Ked7fiIgzGATCEOKIXQ4Jvt/C3xnABWPxn4X2kWHlAS1oVZXNpovS7F7L
FKGDRbWOlNzd5zUJS42Dlujc3fzkrtMHFnWqXZrOIakf6nbXx7WzGYhU9YkYmKFnJYfbs2Pm6NX8
EKStFDBWk6J6o+SZXskdC1uiH732W6L1gEC1D7uv0LJDa08Sbko+JjyLcAs9zitWWGd7yBkhiaIr
gJ0G1RdMTfzgYzVTT4vZvusrTMar3OoKfv9SFGuSSCv/avYdmhxWselCsFCfHApq1vcwFCizIzWF
5s6pHEFbXOv6biim2lhXSy7OIWNdygzeVsIBGH8atBdn9x7XCOcCC/4TyZlABd7HhZPFrumUMQRN
5XUM1uzFYTpbm82t8iNrftM6VoW9N/YsOE2mw+UYbmbya2b95//vUHbz4fN//Q/h0Dr87zuUl18T
ILR/7E/+7R/82Z80POcPF1Er1RaGI/qJN2jqn7JXQwjvzxblzTBCE9P+u+5VWn/gYbGxExC/gGzW
5Ar+Q/cq7D/gIAMNtExT3LCW7r/Tofzd8Pe3HidISqCiDgpcC7fb7wr0hlNkUpaxvsQjjIG1Jugb
PqOtM+un0YQWpZwhXfvUuXSKtiFyj+X1H+4Vxe/MhvJb1s7vzp1boxW2OVBkZLcouWEE/n4FyZjk
ccYE+ly1WltriyOu/2RHUvSHmYCD+jgB5FP3YYOsy1il6eTYx7yQHVGBkWgi9OVOSyRM/C8E5n+x
U3Bd4M4hrpqKmJn/w3XBQ6LXOvI6WmMHUM0DzxQFGKbHIcjSDKQCPKvGubYwQXBjIcIheUsWRMTl
7ZCk9yjxshFeWWy4R1W1vdj8i/t2s3P83e6hYDSSJolJEmytcPjzL/dNgFJEAm+J08JoaDpwVmd7
1LlHNR3pqbM2ZM+Vv+g59g9Z1mTzOh11q/banrrkX3iQbh/126VgO1I0wWik8zj5j98fYcnEdiJ6
eTxBtx66QIuizS9Eq94O01mfYsJydAex4Z/fgZse+y+fSjSS45iuiS7c+6uRtlwqwynTuTtVJuHT
635pgJRwwjdNNEo0158XxYkJobOdwEC0Cv7/TBTw8PjPL+P2hvx+GTwHDBwO4vWbdfUvsnE51zkH
tLo4WU2VAW1j0G5rakm/BGr1zz9K/D5MwNbjK3wqFkgFPs5igfj9Rmcyt61aqvqcgO3u12aF2vYk
a8O7B6FX1F9g6NnlBaGILfr0hs1vopeOICmL+2YdMdh/RJrmDYhSO4wluRr85H6k3lb/wkf8lwsV
+FcVZhK+l7e8AFLnf7/QorTLoaUpdTJB2xhHlHpOf7CLlLA9XVdJ9S9sir+7Qbj5rIfcD2Y9Nzw8
S+PvH6fDyPEi25qOGTLyfl3/+bAFaJdT4bZG8dKUBXi9uQOstf/nz+S/fDTeEyYRuOjhM2NEud2J
nx8obqOWneN/GlBfpD+3zMINkcKQAjKwtrLacu6qZOEbYEDAajY66iGZ//NP/us9pqUCRJzfnJ4h
nuG/Wu8Mc45aNBT1sY20MAPdFTz1P5ejGIjNv/7y/QXBT0AcPlCo5YIJCBUQB8vff1eI9RApjHrY
cYaZyXElROWrk8s87Dm82RyuydtEnu0XS9D4qbNJ88E+FYy81Cas9Xwn3Y6EqsyGVV3PxP5qmwlS
UnmnENPCZrSYujbd5KzqBuNgTi/zTfvOuNegwh5HSPUBUxqxkX13nVQYPw0hKkaS6v0Q+MMW/mOS
2UfTWKYOnWVORd02NPF9JkM/6r4dtpEhckhWi7rydfhR9JDIlJl1FzHVHixDs+FcGYo9jJ+CRjyC
hxPghW7nLb73jHjbu0sqvwyKCIHVVFfu1oRveCZ5UUOwNBE+EYmccVMs+hUieQGJ2zzGLkJRDjAZ
iEKVHp2yinZlWLzQkFkehtHiuL1UzXoQPeGVfosNr4UAWffdFzGjDqo2O9McVjNOi6OxrAuny3a+
Dx9ZqwbjNbcBBl9s11c81zaIHqioBNmIfSc5d43KrF/h8ZN64EyZt2rqsvlost7ahbNytyUj/ucI
DtNmMWkDsD2LH4RzzWiNdTNv5iqaL7bK7lt0yg/K6/oVum7x4DEsfBwqc/gibH4KvJtI5nhzptJb
VmiIiWa2Vy5XMkBvn03446XDzL33PPldhSKq0Cj4Gr3QrI44uJZAxWG3U7Ttd3hJntKilMcqdqYN
yygngEojIoz5axhvutthx5fGiZDv5ZyS5vscEmH/LQU4GK5ZHtK7DE3tk/BCeYN3D6+FLeDLxQM6
mT4zTtqxseKQMu9jPCGbbaULT+wGMuM3aHPoJzRI2Zy1T5L4T0IQTuCx89ZZQ0mOUn/rGsxIiicd
kbfdXid7wi8H1O2nEkgDJ6cV+J4RxxhlNJ0G33bfh5FQp1XcFOk+NvBrIEFwu31lNq9WZOafclbi
UHt0mdNbRwFh8nClyYrWlZhgE6Zi0Jv60qMNjHioqnwhFDlZLz5PaLAXd5tbzOoKVWdb0MkZZyYo
Lw3GhIsdVhzbbTFshGWFMF1V/OQ2mDjI6A5AoX06N6zTWEcHUc/Fk1Dx20yYO8nOabd1G7wqs5jM
byLxdoNi4NJFfX2eo94MsH6TATOMO6aI00YSHLufomlgTJUhfzVCOmiYNsbtIIw2gMm3YAl2/Z2F
+WhvFTWwWDm3T84SFlcoM9F9EkbzOY2k3jTEpJ2M2jH6oHUHhTBobHqNGE3wXtbWACVNuUXYID/P
mdmFcTz9knViIQcCNUlDcsovIu7SjOHWmOfvMWwp4xtaGtpRne+NKqe9QDPtUvt1mX6KMBVfmidn
vS4lE41yLpWzHkt65FcvxR/25rtNEr42aHDNgh5lkibHwTGt7MurBoK5DGtunSeHiuiz8W5Y6Tjt
m+UenSwkQYt0HBNdcSvy7Z+bdGk4Pfp4x+sG+zAxCQtXmGmgHI5mBiDHQIyeBB4stmQ7G0MfU2PG
7PBtj6Fq66eVFR/GNg89vKEFP2FAzA1YFhL1JRaR7QaoznvvHJUmbYAW9Xp2VDO3oAyqbKqQU4rc
Hq4uKzGUa115OWWzaFhXXvs4Y0RbhKQtrkqz9+Fo0RdpN1B5JicgmBqVPPMKlV20X+nl3jaZCK8Z
HC3hr2Xm/bgUdWZ/WA1FxLFmiPRS+nzFIjSaDeWx40TsSq5OQvU+acG9aT3WjgA5QHdcrKqWROeG
qJZo+CxygP61mkgwWsKtFJ0LsLnQUXbsEbou9105ec5z4XiAiElzGH2C6gswQIjEvRryjl+HFkZV
dvoSjnQeF2ttAaU8WW3SxAfTH+qI7pbhkWe3XUyeEMPJMvGbZpu4TnlxutGS25K4xkfJYShNztos
ZyRERq51WlwELL4sOqm+ILMz0OM0sHaxypMNBNoSIxhPGEAvU1/G2IlZDS3vPlw0cwOOL53Wg0aG
T4MyJouwXIvMdD/9gk4hVniO9ym8v6FDv+ymRE3tVKTzbZXEkYt+krkmbTVHYsM1ZOxVZ5WDLTv6
E77IV3/yxuYX/CYei+GZ9QD8OY5TdsuRP270HTOlYRMBfE/P6CEycqNIa0lY/CrwsbftKazsX3Zh
dmjL5QIpSaIAZ8n7ovpo6gdmJuZyYJG028coZMEMsDlNrGNxHSUvdWe1DhCpeeFOxULL8FvZzDR9
kTET+f6oLWFia24dndtgrjhU2aheZlxMXwllC9i3+AaJN4IitHXVrat2tiifZ7qm6bOh/fjNjVKx
MRLGXTkz7WE3tZk+kAtCD6fXoX3tJGk1QO/DFzEP/rEuY+dvNgiCkAVeHl5lrE7JgV+v3I4l9TAe
9NFZVXl2cmzGvFtEHXO4qgvMF0APP/TQAfRs7GQXeqhbjI7R5mjPfM+suj04E/1JswrLHRnx7C0k
2QQIBio+cjIxY4W3Cbrv3iUumlH/Fpwm+litY00zuyFGQ91ia/uNXoZqi1HfB5tu9Jvaj9BCOhML
i8eceb0MZpc/Ki/K156x9OT7cRSd1hrh8DH2vBzYHlCJi6tgWTNEtM2DtQyYxItM7KUYiFQoxnCb
xOOrAHOGx9OP2oAQbb0yC2ihw9Qg4EyVPlkk96ByR1IylHyrVce9jjGEezCJa/XDiup8J9OQ1uCE
FrAt+vLQlZ5+qBbgM56s5kODZncDZvKXTevxUUcQOFvh9rSyQiKwpip+BAp7G2pH7ovKe+EFZFLV
58YsSzB5ce3epSODOFVKhTjdXETgN50YsKD1w8sy1k2xSbpqYs8bJJIe6SYDzdNuFF8+bJ5zOtvy
1SKTzVrlJeqDtja0iVQiTbZ90nYAKFXTaNSeoXrNUAapretHhffNbvwovQ7jnNI8ZfHlfIzAgxIQ
kei6ZExhrWoCSimGrB7V1EJ5oBGu9/VTwmZ9jKLE+iGjKjxlcrQO1oSMLRh8Wpu4NkBresqa91kX
zca6qXBQrNKh6Y9Qs8e3qmuqe0TKFFT89t4jWnnBnu+42TOj/Gpaz9FgvSWW9F5QMU/HuGmrxw7P
KU1/Dnlre57agwlrEe9Q0yabJRsmcgQTZW8BdNMKnYexC9H5ZyEji9l/VSLRKEP7ujNXvTHz72jw
oEFtjAkFGtQ/xlt9itR8JhpwpQcAfODwkF5Mk9uJbd/00bHA2L0CFMe+BaqA2GMLeFwf2H3dn+ek
ab4P5Po8gdoKQyQh/fImZcQkx6zxiLjV5Mur1/1v8s5kx3FkzdKv0ug9CxzNyEVvJEqiJp+HCN8Q
7h7hnGejcXj6+pS3gK5qNNCodW9uAjcj0uUiafyHc75jmHAozKqbEMQiocRk0RknwK7Dq2I08ciB
XsJGNcv8vp/jMlIjDPl5NstlP0yamXuSMxveGETcYCUw8QEG1TJfE0ckQ4Q8bZr4fhdE7QEQDgOe
RF6CD02MnZWurCW1lDAyM+sZ4VWw1c5ab9PCS/ZDP3uHHlPifiB446Woy08yaN2IX9DT24YW652v
trsF67VDiMzdkqG5BmJv2OlyQAxcnzv6poMjxiTsgJF0m7kvU30XUB8+dKBDYUHLqeY4jqfX2anV
yc+74gJRuLq2dXU1ukV9T52Kr6Ls/Htbp2pvzotHnAHa9o0zyf6wZMkJPHHOjKlwgV0XeX+BMsIt
Ntis/DktjKgVVX/vNavx6dOooDqG3fDNw4qWxnRE/RvUbfvpufUEShsnJ+lBGb/O6I87AzjjSLky
0Vxl+BbdjHas6n2jC60s+Qt3UZyMieeirzPrkA/leljA3NBf1QO7+bLfWV77hQB38vez7xWh4Wnr
WdAFh7qq0oievN3Vi/fXm2/M/qFiAzWyGp7i4NGMbfNF0QOcUPPLrY1F4E5NibsFrQpMUaxqBxRa
/vKGeMCN9o+tULHSc1kcSbeV7AN1e6jcwdtZVWZijYYTYrjdBTgScMUCZ1I3T4z7G5sDqxDlqZli
npGutn67U27uMcjhQCSNZauyEiO9P0RxLByqMd0Gzt7xqKhWPtDeJx8sXM3iu3dkyj7NCHZaGxWF
jlqiGuwEQouRdtQokl0VJKo7zJYzfS+T+9q6fXEqBpGcPCAoIADWJ1E68oceq3nW9JF3OZ3HAA95
KYBeY5x8il0KZPbymAvtAcvRdal4ujaGjTQhrWYERBsJ7Z0Vkqc8h2QSNCagm40XaCeBf/B1nLFo
wqqER57VwAe1DyZXYl4x3InqyXRM+9fSd8MBerxglZwUNGWWVbz5c4nPn+0Zq4zYezIL0GeEcpTH
rLF/j5Nun6Z0po7qYv1Qt910WtYg4cyW1jkWi0JP6Q7Psenrbd5UNZkQpCfPnuO/d6LH2+WUxj1C
7LdcWXYk0oVxpUl8YFgH5XUE1sIaW8lzl7q3xIS2+uYow3ObGvM7PktdbN1Jlse15rwmLs8qtrVg
j872b76be7lceLbBAGs3uMxdKk55XHzRGuePBW3IdjY6+7F2Ffc6b6horm2xT8yEooz7JGUA0RVH
fIL5Dgle9pwHrb5zKf/bSJvsdk0UKh9uZ7S/2q7rMJCA5IOF0EVl1hmfDNE4xGEh7bmjZRH5trHu
GVmj+0JYYf30k4s0SYIsbUHf7krmWLsh6NHQWgV+FY4c8qXblpNx5za15mZMESAVzXuq+uLBBsX9
JAQew9TBoZEay40LYRTXIKM2M+tpiNpW/8ncAoGG7gYi6Yca924ri/ZjlZiITS+jQa15b3P/zWO3
oxr+RNbWI1VaMD/AUn6whqY5EdlFrntnD2cHi/8Vb717x6zPeRw0GQmblR12pNP4XNUJOhwWVnJL
V0N07JxbDktKY5rR1NfqOc39+n50rOwzKBUPYLaaPykDDSr7mHZ1mluQqZUZP7umMu8aoW3SZKgJ
LzUy+32PMpN1rlWLE2Y6uRvWYDokrnHUJoGCSWmYePEH4k4GZa1oj6Sp/o7MTW/dpA5rMv4OZeNi
mHFz8TEUJnkdzGKGjUROE1Lv84X5g9z3lKw7voC/JSJNPKgG0EM3eCIcA/rQhA50icmdw42EUbKD
PDGxmD8mLvkScCXmZdMP1nIxSttie6097920OwXnQ2pGIh4hCY0809J6r0a/zJ9iGFi4e7pydxDA
sXobsv1dJdPy4HeLpzeGUXkzirsV3xnjRowUqig/yrWcht8YGpwN1VGg9xYgaXwZfeN+B2Rl/OVl
qbcZF/YyaCMPnQaq4cab4GyMbuawMvXN5lIaElubtEfkf46fTGHW6CI7MzKKyRMRPib2gsnRl4kN
RUYOh90IK0B47zD8pteycPopxVt9C1NEOGAJ1ZGB6sSjep+FpadObDJQnA5OX2X5qq0cFrgD3FdK
w3lCDJFa77kGemu27nvPm/Zq9oQfMCuh5GgTQ7sPhbK6uYkxwDdF026Fw2c76X96mD5lMnCHroNe
MtU3LR4TGPzwYp0DXg2SMunc2Rn/1m7btr52YNlBri4x/88y4CdjRy89kAeb1gRHAJ+2MYO7dZTZ
GtaddvVLEij3Ctu/Flc88Kb4GGuHrMh1mpZ4F4vSR4CYmao+1KVv8ATCC+dvLV3JEDHNoAlcgo4L
/rTYDs7cbW1WOdeED0aPkLUOqUrtP+0zB3c8fxspYVEKULnXxa99IRArWawshr0/JX5F+sag1ie5
miVDvXb1aTEL0S4oEceqT8/+mqzodt31FklsKEDBlZNmrB4aIpj4h2vB4KPST/yOwxCorEyOIFjG
PAJLKu9Kj1SBhzX34uxjbSqHkSaB21xtzIIYDRpoIP5J5WRh3dsOqrgr+CbHPnetNRecrWVqIARZ
hobxBIQRm/Y3iJ3qYQIQYO5JuR+YghTU0sduhLF8RtvI6NtEceNGIycNWxiipud3L8lr0iksXQ/N
jv1J7B58SyEhpTRlWJAUswn1OiMDFwFWr1ATuoiETwB2+KyuJMfjOtVzk/+ArmlpgjQV+rG1sO/v
19EU6L2ZMavlZ7X8HrSyTFZf/EjPydmHz+PA/WRZ6W190jR88Y7R879kvgv95JmlTV+qCIIY9iJ2
hww+udnl58py+Nm1pLT9xWGMw55aKO+pkK3u0W5K67NIHeF1m4puraeHd/p5Rx7M6vLkIO8P4lst
Y2KH6zIFewUNrTfGyN4N8dMNpOC8TEVAGBT6Od/kH4DVbjeLt7ie2CjPaiieKhnTjcAkrkg2oMR8
GbDqMR6eF7+FwjLlJ3tIJYkxcc4hZRFP5TyOCe64fYdpoN5TJi/5ziWo00POK1ZYDXh5eayGpmCw
uNqIgk5llli/4pzkn3kzJBDsqePY55HeKf2IV+AUXFZKXSKdfHa7VxJuoPny4l/tx9QdADFMWc+C
NK7IX0AtH+B6HCu178yV35phR3C2emD2m1sUKZOzIuFiCt+26l2sqAj2mYNtgjVeXsfhNFhFup1w
f7kbDr65O9UaKMXGlXA7qPnYDgLP9Vf/5MWgaY9UPFojnP9nQ+b+c1l7Z+6tZ7scCUHotBTdMYaf
22G5NPR6MYZS6E2DHE4Dq6l8exeseqrvpqHDBJwj+ThzcxnB3XgDxK38RKT9OVTuz2CwDGQsUhQH
Btl5e6LVtJczi7FR7vOe9ImotMfKfEqLZqlDDkISGjBzaLwPK1HojBWsob7Obh2E3lCRVrVS7FPD
kjkawKYYAHH7JjaaHVh7DkPc8xnDXTfo33VAgtrGxG/EdM1y1E3zvjbDt5sXMHUsV3dfaM80mA0u
UbTYVj/8QTsKUXS2Gi73mGAdDMlztd9lWfG8NXg656u9Ju0fh0v9yYyocCIVzM2yJ7II9SapXzFm
eA4GIEE8YRzRPk19VJJ9vm5VXi5f/3o4VW9xj/pmH3SRqVYy3za9PUxrVGurBDUtbAaD1disw8nO
K2/alxSKYq96Jokshdra3hX5kJ8tndRITR1HkdJgJvNyEovdJ/eOGTfdOUetbG4oRUeEL0Pa5PSV
KrN8bYX1tDJ/FDC7dzk3rtxLRYAL0jfsDkjpu4R4HKv9kYM5pT9O41krk2c7FjlfnMtkp8O2L08s
Rarql9uT1hwi7mSLh+MXVyNqRaLRBPAcfrkH29Zcgla6ZXGw1yo5THZvJyG2L+Xj4E2Krjx4SjbL
iY6dRfbG5sTNf6B0M9fkNSCKq6f9vFlCz+Q23bOoZrJueGBX95iulrduqZeLvRSs71lEAHncQkTj
9JoLsjy3wP27BE+JFNXJQ17f7ZEnG9DvVNvY8RuxEV53gB/ko2klpbZMOaereLovXWZi90RUpM3e
zwPuCPBLmXOYS80+K/WQMhMKMhQGv0NbGQW+1qwpS3S2viERqft5tNpB5kUW+Sj5kXYjeHXdBgEo
T3C7hAl2Lp7XvOnTsAIG9mWSYhNs1ZBZ3t5iJIY41o+n0C3y0t7+6x3xr1XpjHgq3zWE7zx7kDJI
PwwKr3lsgN8zsmCZqt5azO7i7l8nJkqywnrVvdnk+9kyIeksdBbgew3X0enBGEYuHKJsFr9u6lq3
ExgCcWRDK86PNpfy2ALaJbBrdNTwR/R2rELNG4/TR5Q33Rl1GKzn3ndDE7f879aSpt7pxV+h+Mim
nWxo5PMoqJS5yCY1W9LlRlRLxW1hLTE1sYE+tX2YXNYXTD7VbBzMmkCWe4PJZ7zJmmT0P4BSeOXV
nQvxzZihWy6DgYA2zHkt6hcqIk8/JVS+60NsA8F4AS7S8fjOjT66WOj1pawTc33qSQjTLwJp0c0u
xJ2UwWAj0vE7r8ViWvvshhQ4Oyswjr+8T8qCF4qZVRkZIGaJfXBA6NAeprw0zchzh9tAmFAS1wtC
Wuh4JsBDJzgBSJmA1uK7SQrbrQc/gTOLjIo1NDDRrylOGdsgEcUKWChMZ4JLF2Aznt9MC9N5B96y
0LzpP/pK47qJJ+IYESp0xGb/mrMATQLBSFTyaBxlWuvnoS91+0gzsWQH9rGef5HlOKFmze2qilpQ
8b+LfrFgCBQj6UTMsGe2HFFddT4G4zKvuh2dngKuwdKUYXuPou/tP2ok+NQOVdeSCDcasqLm1YV+
RCqeYmgyd4lZ6D9YezkBDGGlhtr6FJXtR+/ZCpm2OenyCva1nZ994OAo0JOR+6wmTlC/wHMgboTR
BVwtwzAS8ui9uRifV5OaBosmXU+EDtXAMdAP0TSZS7t1VV7nl1h7emm2idDLjIzDSP5Kye7zk57V
qH8l0ja/pGHn3bdJNgx94DTjtVKbqUuJMNqws7xlCavKTr4CPUzprymYuxiHVcy9ETPeDH5YsMxd
tKg01sd+wQuIopaEkO2Usoo4OzVgmuuQUMgDfhGD+bwwz2pBGPPFRg7B8+pSk3pX38VoMdr9Wim7
ePfY83PQ4+0jRwaGqxjKveO7tsv6kKLrT5pmQvtQohtfbOulY6VY5gMd1WAhDvXX6sHpkL+wn0Re
CRCliyEdjTBB1sc2Zi19bjIlhq+qHvsFYVUyZaiL2EKN57612+amqwfjxZIlWy9rr2ybqCHfJ3RD
lnpZsBvRnsE7MRq1/Gq8ssuYjhDrdK06VbtPGoCKG8Hf42zu6NCLax5MYj1pXdYol1pT+XLeGsUy
ZMdsiJvgIY+lK+/8VcGiYfiPApChSGvdnnrlGMuZnmEcdyZyYvUuPSMLdoyBq3HYlXljkto6TthC
KfWSKobKphi9EBnUNSIpdxWaCqO9dwytrOAKpDpDB5yVN0bjDvcXBtj/h9jt/1AB3tp3jwgt6Xqu
/X/Jh/aoqXuh+/mgm0o4zwor2fBe525bfM44chEFW2zcH8Dn8YwGJdlW/0IF/7fs7f8/glWR0vwn
0U/4qT7/x1+CMdRy91n9/V//89qUfxr9X7zv//yNf2lLHfPfLOFIqM6uCX87IDP+P4Cq4t8gLrtQ
oE0wp5JB5/+2vvv/5gY3lZrleBI16k2r9x/CUhfrO68Gn5ch82oO2OC/Iyy1vJv1/j8p46i7LRA4
hEi4JoRWSezif5ULEZbr9AzywMcIfUYLUU07F5LTY150ht5M2uoMtiXJg2EDlzJzae2yYtSQYoRC
gkoHHZGgZw77fsxwRhd+quyIU2x+4mV2cgSbBcPXfxx6qI0ihXkPZLHYBJKcwwTv35uJ1W3b9O3Z
bjH1EqwVHJYgzp9WXbuhrN2rh5jkwEp3OJmYpG5soB+7neYrj+yzGNo/KMK1wztzbvGfBBTEADBH
AHNx10H+SLMEU4BLdUATndy5XgxXB6eF+eDBP2PBm+iswDDHTnrvd5OhvhudmekL/JcSgz1Gl+gW
GsoKea5e1mr6YBnuw4aya3QoK2q3KgxAd0scGgEwxrEBalIvyCNsomg75j2IWHqi567a7t7UUhk4
ou0lfmqbIVl3GmkQKZiGpAhDGHW0jJFISZGLYecVXXKfD+rVrlK8f8noXhCv0PBiyuVfJgtZcw7j
WH7brt6ODikIddHnXLDPEokPWycW+LuxIy+V9o2gMzkzUC+KOb6Hf4KJqOjBnbsMCeaW1yry9Jjc
eSfVJwI9vVePBb4dGZKMsF0q4/klMCzvcXBLhQfe86xv06vzUCxcnI1rdMMpVi5Zg31h4yJhiQ//
Y5zGT6+S5SUdDO+kXcaCeIa9HimYm+86v9XfqdcXRxihKEP6vv6AEsNOLikAvXm9FNR2BltQVRAW
nvfGPZ5y9IlTEOuznCqvD+lqX+Pbhx/Fjd4IEYU+Fs51b9viaQkemNsnCwtCjeBfefmH3d9c0wRp
UTLbVxZyWANk2wEWy4MsmnVfQFkH2sQogCtuzFno3sxKDL9EpHkcN7aJDQqYzAhJKgvohWYcdCO9
FyvX89z474lQDSarWxYWeXM4njF+T9mIidEliHO5ClhamwxCP/5YkGPt5FH2x3GIBoT4Zdy0tWTs
JfK9S0oEShNQN50hHuPYfhRzIi/cXqHT286mLMCbFSsj4cbHhoeyLQ69ev2dYMhjaMjdgGttOQBW
9cLO1ftVBNPWwwW4J4+4CplduuHcmtmRjcOF6f0pKPCl1d6RINZqQ8s0bpgqeWEdKzZhHbNw4YzG
SdkTpIAiePZSBl2IFtD+jKUdlgFSA28u3yylqY9syDaBVZJih5BlorbdZJUBxUsNTJOZRDJMLNFm
k6LB21gsZ8Nv7oclu1/m+BI3UIcbraa9ybYn0T2uE3cTGOUrVVT2OjVldpzcPMRT+CqXQlx0x/yi
9m/hi72tN8zsqfWd7GclyXjb+9PX2kqxL3X/ave3dLZOPi4y/ZUwLriSSsgdUq1tH/Z+1TJzJwcc
UOxD3S3LMakK5AmLuc+EEF8KodQhcVgaQekllbg1FHZX33wjVJInkDLltfetSm8YzW4p/HBF87j9
eHFN/lslLLWpRj3jnE4gi4CHylk2eiV2QuQ04RQDR1p51Lc8vFRoaU4E5c5fdPnKRhN5os0wjORa
Xaj72mfrYhU4KnV8EcuE13CovF3ilofZqYqtM9qPqzbWR2OFnAHS8S872uZUpt4UGVYmDiWDN5OV
uWijlmDVO4vshU/WH+LcNSxKkErjrWv93cjisblmSMRRHXHDv9Hv4twjOqx4VjIDk23U7KE4eJxk
n1ey2zgd0AbbK/JHbhS73azK/u2ai39suLmRUXUu3KsBex++f8aXZd++tUYZc1CmKPn3Hqeov6va
nFWXXQK+MHz4a7MsYTBMWAsOQKuJnePZ2COZt44lSjd4VTMb6XSxh21TNpS1ahCfCWCr/dqWLoTA
2otkg20x9jGrrhJVCEdWZae7wbNQy8HiY4wYB9WBHWW/A0Ya8/JDB0iDSXkKYuQCsGHYpkQZ0t4Z
7oXI6XgXmBxyLcS7S1PYyLZ7F95j4xoOgVASatk8Za7HdkxmH2JZSa2ex2BvelVxTTxyNyXOtJHH
8DoU/S8Mvrrkk3uiRxhCvB82hmsrxEMzds2uZ8K8YXuwngsDpK4/1S53IFaLLShlwimLlRhP4VY3
aDLWjCQXal9zryoAFn2njPc6ToxTCkrtoUxujX2+xA/rwHmWOTUmMie0R8YAxF1esg4falXV5KLM
5a53q/Z+bLt9oY3Q0RNW15LXHdM09O/Jbkm1w4q2mGGMd/ke0tXN+88q17DUicYieYqxMuGdec7m
5As9J+FY7GKjQQaMXWeg5tbKmoVxAaRQhmf2A3jEdIva5A4a0INjBu0JLb06jrPhPoMj/BkK60dj
L7+0hm6+l3WEj2V11XbMCQabsWcDBIg87rynzuCX3njG+lxrnNCojVN0dwA05GDbUSDy6iLJ/nio
RZWffAYpx7Lki7erpLvP66p9MEoinIkTtL4sn7VJg6MXkSBZCUEOIV0GL0G9NL9tIt8jMbjcj6P9
1rPLxzLe8v7C3ouJ1GXK7KRxBAkAV9vcdo/d2CfP5ZpjUZwHckd50dgTaE8oafFd1hbdPiUWiQZ8
ZDgkxBOKwdt/cmQWIk0S0RSYRj/vyy/tgGdpZ6M/dWpCV+4Ow7X2UjDVkw/5s0WDk6afqdG3zyaj
zGd8Lu1ZWA1qHrtmGdlSKMG9na4OUrkd34e3R7yN/IDngIsUb7N6sTiyZ9u/xG5LgqA5nxpT5hfT
5EWOZCo4iqLSxwYh4Pcw2S7r2cXcoGR+RXb9lif1Hu7idEKCYPGkBbCSdcygnSnbTqW1fJ2mYLqv
KYzvmbC8Wj7zDelA/nXXAdaaIERribOdmegmYg/UnHuOFbKVke2uLdxLJjJzs7V9tk2baZXZ785x
DStUPB3egV1hezbwTT8rZRhsOguPBYoj7HNrZVUTsq2dzjxIZRsK0ZSfhUfGX9j0wSd4euDrk5ld
MWv601HRVO8Mp1w/J+0gz0Y7PH7gJPeeBGknYanm5q3CFPqAMdcHbewNJ8+Tr4syvMjhbX62fM5F
olDNx6CzFrVp6e1fxiVNfk+AkH+ICa13rQLMV/WV1aGPNAp2XiysV3+efliVaNreWp6LLkfrZsDG
R3Ja/ank2J1Mx0qxwIq/iKyxKU9ijKBasC5fCnUhkEU8IbtTu1sw2taVLeNLPUHGtxfXJHeRFL1o
cfXooL7yjatKBaZnUXryBXc1FzyfOATNG0xqcWsv1ANwhHogpGWHLqrjPDXy/Bh7/nyeETec5JDe
zUTHRsLnZDRYQXI+kZKAHsAB6dDZ36zHPD4R0R2klQ0/PCOgS9zVTPdZh+iXwjJwT6Kf3yGhMDPN
C8ZfnM1N6Yg31ekeD5FkROerr1zq5IimOb7ksoG7Y4sm7AykKBSL4ytLvHLv+tlvKfx5h9lv3PsQ
hBNw4QlBXQ1CPM82Tx6TDoR8hGWl9tAe2omtETFI1Wh3fIPm8FKPyTOxxVvRpFfed5g98wdzuBGw
oceN63Dnl/5tiqLkISFuCFN0Kg5zPTwgJR2jTq6fjW/cZSXaH9qFAIE0jF+mW3HoUlNuJxNNMcrL
neEO1Nc263PCNuuqP1CCEPM96GufgwNHajocm9S9qYUx9teTg9tCG9nW4s+fDcVTh9DSIseaaJfR
lD6BlmR3LTF+C/gUKQHYzDQX9pX7Za2DiAlPHiK2zaCdo66X6fyGJaAGEExTMZOvSMSvHaarhboe
2Gus7Uciw+tdhaZ4d4OIlQIw6jztOtNb9ibVRm1CITJZISCfiX8sdixYiYMjmyV/ayxO9ZwSQ3kL
x/U3BGhApyx0eVI317NCXXQaW7CjRZ7hrE3jcruuNeRkO47RX0xZ5AGxx9J7I0LEiDy8tb6wI7gt
GlF+FWb/BfgdV0U+bzxoyrseLEVorxMg+tFBodHfsKU8z2yVF2Zai5o+Mc3k18ownHtO4vdawdmp
WbQebOZRKG2L8iQXN1pXVH78IV7opep4csr60tLqbfoABhrSQsapZcL4c34YAYxFaLBfyhS6irsG
UR/IsIEuNPnzMYu7NIxhcO/ZQL8pzhPcEeJi9Wj8KleLjbfwxfdJgsLUA43LIgxu9WpwgDZjHnqp
AXssqL+MTii+ZUjGcoZWa2GFvkeY99sXaRVBPDtJRvVp7+x45ZOte/UWRpbZ4Kg93ZLcTrPTHJgF
blcgIzvPICCwRycezZT8YW8HfVQu7avrrCOyIWOKWG+Dp0rTV7RS5UeQXDPQcz0SyMnnJ2l9rotl
gvPClCzOUyhiQfzEO5713E3XNfEfHhgoL3YcBQmXxNLNRrOM7MaGS1q/el3OKy7JHGqULgKA7O6g
Uu6hz+4nwZ+jtT6UTkGuXuG8lXlOmm4+Fcekm3AgjGqi40TEKgqblyIVBj6AbWENp1mStl5IRONr
Xu+TFABHFZQvdQJz2qTMj6s46vUQb9wY6O1Q13CVkvaUTfkQGpMPT9jui7BDW7THDJIe1hxF7ezy
4Tnzj7adbtEG1ifoHR6CPlYrK1p0VDWoT9mMPmB76IFqjjJKcapE6FZjSCiB4uRmv24vDfUmW0cw
SvAAl2POKmGLiF1tMyP/M6fOw+Duq0HkD4lHPNnUocsrBvWrby3EEZXzwR5FhiiqcEFwNFyC6n7U
fyd6VTTnSMBYIR4D0ms7K+bt2/4qBOHcovoocmavCPmjqZyY5KAuMWvxp1HVhyFtzV+hEwar/1o0
5NY09BDFAJ/Ou05jcAeK7N2Z/a84CTKyH9i2lp44K+y1iEznK9KLeRukCI2RxaF8y/EI1P16dFqe
SqNFrMsbPSC61pzPuTWrvS47NDI2iPslqGghRsgeawI0ABfAguygb7doqW04NLo6p6a5hKOnHpUg
tz1X+s5a1W9pE6ZD8uzzHNfujpeXpqsEK4YfADUrhqSiAVHMxu6Rq4PvF1QgvhJrh40CUZe/Htnr
wkEByyctpZgfsIQfGIJRTqSgD5sG7jRENLpYoX/xRNxlSYmIfIyULSHp2wQhrHPrbFvqVMY1OJ5i
jRqMIPtzqd78AMKoZqj/YDO34sRb+5A053MZewAA0yAPcWfgc2wqABt21ZwtfMmhkQItQCZKoyJy
8KY1Zr3HhZO6NoeT1XX+bsmLPkQd96DT4b5qCSEqR7q+GyaHFXTjVxNwEjmdOG+SUE5s7hnXnXUJ
xz2AgY5agAIlcF4y55bdTsUvvJSVCTM/RDjdslUpqwRradwIax14FV09YchkVQgiBG3vxW2nIrK8
+D4I2mGTDn771dqQmhxNCP3c5khIDfwCQHmYR7XkA69srgJvZUZh8LvNMGE2zsKRWXsmlsK5/tDp
RKuR89VlyiU1xDDFqXJuMOzB+LaYym+h/6zYy8DN1Tf8IurG6sD2w95m3upgxrKGXe4MdACZmu/j
1QzCAIHgrekorpTxt47UeebOffT9cb8UJKjIdQXt0ibkieIU42PkSK0s+0W28XUqBVRs7ztGcenl
xlNFRx51KnvypoHRo1k+9alyzna5HBfiEP0GtIlVVadF9fvES96wf/4xAYjvrbJxQgQt/dZlFbKp
7D7A5sJxaI+EAon4kYSZiioVEV9cVY/gR/g0nBJegLl+NsxDmvoYIBTkXMwN7kiEeoYaD/7NE/u0
l6QXqAZ9PsqEKj0s6RGK0T0Q44zkAGF9S3hNONcko/QJdhTZsSyW5X3AcofdC7iVDNwz3YN776T5
SarkVU76wNYFpFmdPICBIfoCZ+MWkfwPRrlQp8VOFykrEFP/ZlobAaW6X039ZCYsmo3mb1FNn4Mc
2Xb2CBrNxCS3QudPfpY+56v/5Q7SPFTNIkN2n0uU+U6wH3XyWTrlHqFqurHd7tT3zqHN7WKL1Mtm
flfQyKRltanM5JG1H69P3/it/fKDXLAHhtNuyLeYhToZ95WFwoMU042NHtPI1aOh9BtjCVwTLcgY
rFbw6QQQKIlSaGMvKGDLtYgPxVLfK40vUL4vTfPTx/Bcoc6UmxhMORE9GURuWT7YgTAQRJYdJESm
LYCSQTexRTYXlLltVu3FkAR7scD4JsHGS3toqEZ/NjN1HcuccOui+zvb6i0hEhar9edSoXG0gakS
M2MzJsxk1DONCR0GYVve5h3KBOy57K/vy2z+YAnwlTYzKvObCw373LeWreTWXYEbJpqIqIASs5TM
L2OiPm+Iv33CZmsDNPk4zVLzyh8fCQViTGISpdQ43Pikvz6XjFownADyXFBFk8WADtk2CZtEDoys
2wFa3sdGs0Hy/mpM5kfhUkzFc+a8lE77RtsWhNxq0MoLtDKN8dys7odS9bes5zCxQFsKBym4tYC5
KhjIbFtpI4N35B9pymlzEyBSPRNPMVWEPqgynBPuW0bWBJFYNWlqnPK4Vc1w6okpM8EAeZoRqWAH
q/lxOJxyeM7unOzMZUEV3xdE4jSFuWVRmsDn8rPNYMTcN53xB7el3CA+RPXng3qSTs2v1eTDVteM
U1JbvRe2Syng0JjHcPZapg2Cn2aQTwtXzI8SHjpsDdLeJtMtUiUgI6M2D4yYnuO6z8MW4c4+zWNF
7AIgogUFSzi1xg9Kp6PRFX99GEKmsB7iuTj2cvxMfBak9uqg/rDhsjnp/YJwlxy4aCRmAnEEdDoE
U9sSeOptuD3eF01DwIFvzry8kcRXeqxCWaXLPjV99pZMsIBZ4rDJERYx7i+e/qGQNemO3PkoZ3f4
lqfleWnNL7rrCfPbRc/6kAb9Q5a4r3OxuGcMnLfxcXyaKbCH8i9E4m+rzU+pp3+NiNms7jOzg3e/
Gj+0G4u3CpcMOQXrv7N3JstxI213vhfv0YEpMTjCm6pCTSSLxVEkNwhKpDDPCSCBq/eD7u//LVEy
Fb11OHqploACEjm87znPcY+GzlpU2eFBNjE5Vp2OcWPqs11Gx3zVCITinVvuDW/eKek8CtP+KqXx
iIIo3tNjIr2j8fYzRCjmEo99Vh3n9DfybGO204tsCbMpUvOJo2TBLzPFRlvIwhS5so2MSvCK7NlG
xzp2Tv2tZmnc6G7WHxHvcwOAaw92g6yWo4bYO8Z4PVLoe02Xom9DbtLUa9Tn83tvtG68WnsSlotN
MdOqwNQljQpi1ED0zW+xLpurcNB4D/2LV+Ek8oZeX+leWAGiC7MgTsQSUjA5WzV7ALU0u72gvA6I
1L+wLR/FNK68xCVjZga/D0PVX1UuqyN5cSCYCq15RxmIWjls423riGvbNVNQjdmN6iW9GeSJRh/d
V6F9Lnr7rFImaiNTwUAKk/AW4VYhrmWFqKYUUL86NLxrsNbTKhllsUe7jNom7RI2SezVxGjcDH2C
bggxqTXGpLEk3Qaxacfg8qdVWvvZJu5cBOPOmKOq7/zbmHoFde6xus6b7uvfHdN/1Vr+f5Sc7sKE
+YRLVJXyvXyP2p/YRBTzQBW9dvJ//Q9yN2n70yTWHY+immvCc/ingQyYyLYsByImYdZL8iZ/8l/s
dOsvCC/E04MfYmjZgq7zfzWQl0ROui80nGk/4+v8Vw1k/v+f+8c0py3Tc8imxaqOkfYXwIXQTNHz
pa5zi/MQ4LxWl+t+kDZbxFgpzkayVi+gzoDd9MPEkI7SIXdYk3MZ7XPDBEGBqLELhqIGxYzU3CHo
h4JYkCbwUDczDZh725wzPhSSMd4yyxuJtik41V0i8Bk3I6S9xUScN3Se7PbdRTaLoVbz3W0xSYEc
L2R734dxDtYkGodru7TTGgNzWNAIoBj+kLM1XYVJM4dg05s53nm97W2rYQa2a4+19VAUhDDSou2V
ABI4wx6bVPsyGcK5sq3IQ47dud0DTgw/YeqrWljOoR1SCagRM9JgmHOcHQapSzRRl8paRHBfCjj8
poJV8o7plsXMsNvqiGqX5ogWVwk9Oi/xnqWSVMDYCdJNROrr1sgmNQjNo4Av4/t6dsRMXPcnFGum
B7CtiveEp0P69WdKXJgFzeg+Bzx5ZLsyIxPOczdbu5lVnDJnBuge87ifcXmLL11nsRWZ+qm6cAlM
o2/aV5VaSz+tm4CKGkYLk6pykxKZuq71YoGJjuZw1r26ESswEMMDrcrcXMXQOOnFiVCRzBB2WKZ7
l53yqran7HuG9OpKIbG6jgbb+ipKOte7ovAEHZ+qx4db9YXfXk1RYRzNBC8Lr7c39j62qg0ELoXC
cMALV86qOCAppLM4jDHJrYnWUnarWOv93jd4zzF55pqdfGmM2n90TKmLoA91qpR9D2iXMrfGb8FK
QPdP+LdupuWPDHAaSf2AnDvwNEpUgRai3mQKFrW/lIzb9kQOZnueZTujV6BAu/ExaCB0Z/B5B3wi
xmNh5gbDXxgcNEdEc0Ek8KXDDyVJiRCk6FV3Qoo6WjcaD7ajDa8JGbyksigJTiIn66taZXBLKVSJ
CNJ4DW0RAUPtts86wZjE18keN2Wm0cmmXQ8RPasyeZtFGBPHdNK5hr+g90sc62wvqiQ/oNoFQIxJ
1YGdTMupAKLeAwzxS7deo5cqsdbq4JBQd8VuirShtdV6pMSG5ptY1JkuClMJZxjHOXmltsRqNba8
ttOh0oJajQPLKIaJ99icY5TXej1c+VqHiY4ZaA9dO8VzX8my2NAfaItjZVv1oavcotmKwqAJ6pcI
GdYGTQqkYr11NYXs+KRvmTcpUCkb6mlIY39KbEJlirjTbzAQ6uWhtjR1WVjYktdxiW9qbTa+Yd/L
wgVfwyxKXe3/L1Hyb3SeKRD9/N+XKFROydcP2R7L3/jP+iT+Mh0DEqfho2UyXP//rE/GXy7LE0uQ
h+zIZiH67/VJM5y/FkGUoWOQxnhvOwDn/rNAaabHn/m2BWzP9KBSQWv6F5nRPwOYQJ5Zy3+snWim
sFS5H8hfrCk+9QJIB0jnjBu+s5fOEFXgZJ65/eGpnP+hif0IyXPMn9dCrsU66KOiYFXGcmg7H7RU
XdMaUxux+dLzFgpEPzbbUefSKTMyEQ5lqMRK4BOjXdc7J33I46B21HiH5rh8raVVniqcXaumjwti
QUW2H2xO/Zz4pxWV5XccKDYOQvUF5zB73b7Tzklvyg36TvOc5aH9bE2Rd1d51Sk2EOYIJXxab8P7
1FK/HPnOvoEJNtZeGD0RaEFhyIHssaJ1TJkK7zpcGBiiiUPUlDNcd4U8o1qS7yHZIO0KGdlXT8Td
DvlKR1KAhvRFpcd8oK2L0n+o1rNbIHbqWzsIy758mzy0M46lE8pFTQ9PwpQ0d6gvJs5Ktu3HQT+F
uCkdqJzvc5TNamOpKNnSi6mIIxGSNPqE47TWyruCblJmBG4B1Ee/8yGGUaraA57He72xWFJyemF0
UGaqi1ghqIG5CnvuE1VcJFHxmCI2wdpkiesWh/x5yIz+W46ehgW5J5VrTZKC9dohblZBpPf2Qfds
gM42IlQ6v53Unv1wcm6Q5FdvIICTWwPDPjCqMKEGMRgdNL10nMSLnBu6orBQkTH5sckzN8bKZyaM
LfdpqkofrJFMZ2pZI9V6WGNOtDVaJ9zP4dCRgzUaGC5bJ3GO9EAbcjMazOMrm9yLmvKlJJZzQgj+
xay6VB5Jal4aP/nAcIuawvWPVa2D6mKVzFD45j0cbQQsNht+LlyBZ2UhQnBsCbJyWR9ZCWvaWBp0
Wuqlc1s+CnRqcstvkPepLkaEXSDT9BU7B+e7pzy6hzOufq4mRzILDS+2iP2ySY+hj09dZWUjmEVG
MOkohTHKWl+6dIirtW+w9qz6ooT3FXZou9skN988Tljzznc7/4vEo7TENPtxubJSvIsgGijpQoRq
/eM8JiG8atcOUSRBr8HvoC0jt7JM8kPYFlzbeti0pHp5qtm6I+vKqqUqtvzfsnmbMxTh9B3CrAo0
grepm2c5lD0WuWbYDq1P2OJNJ8eJeYFJaaq79wwXQbzRZTw+2zmcsFVZaOpYU8udA8uJfU528Fo5
3mo5rtRSw850bOi1VHtXyuLVIYsVz3bcUie3lnr3ZLCjoARrAYz2MgpFBKRkOnlicF/CTRu60Y0l
Uu8bYyKxD3UXcsA38iFjFnFTfJciV9PXNtZiO5BmRl8itUsCZJDRM5swfIrnbNa1OzN1M28J47av
Z8OmtUTnJ/cAvqMI25Hf3qENnKLxhuAXKjZJ4pBnjQAHFDJsDvmYVn3/QDvEdA+SHQUoEXzr3apz
NRIbsEQlmOdHLASV0rv30jFqTLdJwk6s9PtpL4sBaolWIXgILJ1t21kf1PjmWnAb1jEeVrmKkVAs
nmhNO0dGkzzpKuyjJyv1rTdliP6bgbTwtqXuZm3opJGFTfIZ51OsoGykM7Lt7W0jLCzmuIPZypsF
R/PJ6c5hPc7Oqqv7uAkMUSTzvsI2dQsH0sNciPTeJMWojr6z541wGhWaXR/pRhNc3ofpkAWtzGmH
6YWq+mud8Eu+l4LQz9VQhkRPeET6chqPExzfJtp9nazUwTWPfjULKtwWYbLBECcWW1R61ZAY8Ds8
9blnkuxJTOwuUkAw1lpTLh+SSdv9kko7qj3XHycnmEtdKsqJeqPdm1YbfZMZInr4Ux7lX/xcw0WW
FDIMKhSrT17CGWePAB19vvLmEJoIroNoNRZF533psiUHiHOicyn6inkg5mZbPt6cQmgbYd+JdOQH
V7kviuilUpGQ7x5C+uJ7Q/SK+lqFZlpsMrNpBIwWwxjbWx8NmnfTVahoSO8jOBqB/oJKIq4zr/Xx
ztfGKDlN0CaIiiW+A2gBMHYT8Rbcv5IeE+RJl3SLBhChRZjclI5EnihDO2BPgpq0dFcoY1r8++E+
TrSsvyAOyuYnKTvP0RCEZhRa31Mtq4u95OiJ7hJWDDVS6iYCzW3VWNpIMgCJ7pDDtd6Ym01EdgAz
ku423cPoU6BN1nOmF96jO9GMY3KGT3JbNzZcc28yTaomE/rCXdhZmP5HC5XBJsUswOTXZEVyjBJc
XHuRm7Z7pjyac9QZzYo1lIWWAA8DzyA+IXPJTOrTzFhHYUJqytS4OhmwVdqjEwT61Ni3GVkcmE6y
tncPUOx8NELkqRspPj4A21/AlJEMWra+gFBRV22TfpsHfLb31FcHE6yEq4orznxGs1GFPbXUtMfK
jS/rjhe6CwecuQ96Bl5o4+s2jiracBVN6oT9e5Ch6b7GUGqRPu3lSXzF/DuO73JGvI2LKirEzZjp
1qWKmV8vxrkZB2zmMYB4YnpUeZv5viaPsHmcb7VhR6SsL6ycIOny0t0g5Ij7M65k86swxqj/3k5N
GL/aNsfdpXHRoI9zUpcMCB1ujr5CyiMxijKN6i78qKlxdgwVlQ5B3drtJOgWRui29Xl6U4Luk1I1
fb00KU6OprFdYJdC/ko71f7S1prFvs/rmM4gMFt7U02cnrFDU79XxMbjLI9wSKn71ISsMmag0mm3
iDpI5hxQDRWBE3sGJJogtoJJMm2tGJ3dFmr5zJfscTZsVXmNBT7emj39m3WNPQWAY00GFW76g+04
aC51a1qVIewZnLj1YRiqmdZDig+/p/QIzaNBTtlJhAVC4gmJbKFdlYaCCW4qGtiJP258T5w8ugFl
7eLqr60RxgcxREPnvtVTNuxjyYHQ1ZlJsiisQWE16C2lept7Te4ck0N3H2ZUTMeq/9KkqjwD1xnX
qUszs3Xs9Kkc4/CZYKSWrORKh+MxeKXPS87p+q/C2WSRMyc2mcToYpwkfHXrpJBt8sgMbNeRBMgg
imFA1zpKUEBDzgZ7K9A8d9a++aHzlWHSnZW99KglaqcULeRVa/UjKg7NRMDpAZ+JrX4+T/C8Nsx8
CEScRuwMIbVvkW1ferGSCHgIeyxmSyOWjT573UBwSt2pvQNLC6oucXviySK9TXdeF3/vS2g47OYq
1kkKOnBzE3GSitqLaeePGeQxLFeatyILTL+tQ1rELozYQ9NGJMrGZXFX48a+ClH3XeFLaA8lEcKY
pHRnk06RTk0dwbTusH2SVVgfSRpOWNns1qIZoieXOOPuFHb3ALs3fZsoFutQq8ug6UAaUCSInvh4
UahHvXzWzVKnv6/MK9WK+ntZTeFNOCF/rC2q9cKwzrFfPpg1zcQ41bR9LsPv9iSKPXw71MQZjr16
IcF5bdXv4BtMj3mo5kUpaL8ItriroXfUAVBXxP5dzymJwR4o0J6CPX/t/RAppWJZd/1OXDksnLva
GB9d1RbPwDBYP7LeOuYK0NCqaKq3xjeHtdXJ6mgitj2UcX63CNfWtGrZAcoQoiE+iJK2awGKrEts
jTqD6TwQv01MjF3H1Tu5uU4aWKnTfjc7MzlUtgkwoheVT4jDiBeuyyirKNsi3g4Vdb8B35JlfHap
fJ8LDxlW2SEUQcLMEmI8pZlwOePkVP2zTBwEdmfKFNaoB6YkSCBt8Duu//9Z/5+zPvueH061v3iZ
zq/la/GzlWn5C//B5LvuX5z0KffaluuDyvc4tf9Ti9Y86y+d5EydUE4aJFSVOfv+pxjt/8UJX9i6
7nMk9pZiwX+f9fn3qGhzMLctx6fr79n/5qhvcvkfvExCONQfXFDrcOp9E4YDd/4j5hkxqd/ZgHcD
QObx1he2cWe6hEDNs9NALFHmSSsGeRhmACDrsDT9W0xyzhUoifTS0nS6TX2HZVXinNFdZKRSQt6l
zyq1jd8nJEHE/DuRI0guom52+OFB/6Z8YH3093H3mMCYhUxOosv9/3z3Rq4JMi988so1xzsXcZhc
+H5hIpaPpmQjS/FMvxLdPuZ+sFIZx44pnVE4YGdcCrCJ2MGpLLdU4bczW7dA2UgVG0mkSldijhqd
/gUH/q0wneaJwprOkb/0X8LcxQScUkjbmCr14XBNatdgBLqI2T5tyC+Um8LvnECWcUXNokj2VcUi
mS7JxBxCzC08mPSiLUi5+/yB/Po8TIuB5OhwQtitf3weotWLqodpE3htoe7zOkGDMbP0XYQ+k9CU
cM6CVQEwrG+Hr59f2vh1JNEc0R2TMeXQYdGXe/sBGF7mZcEGr0MyhPOVFC3ff5D5PG0qL1HbGgYE
3XYq0v0CxhiGRwI0s+Nk1N8+vw0+jA/jmeFMCK5HOK5PPgUFtB/vgqVF4lIi+g/tsYHmH4uAPubf
Ndd7tPGNH3gOyerzS/5cLls+ocVlzybRdGCQiY/08KGOw142rgy8UV9ymb2nomlvO4+N7OcX+vXt
ciHHXGCaLHG/EPnLGm6EmFE02mk+kaUpZtSJFWswIVJ4k+jorrrWM48pdeE/JCF86Fn98yN9JgPT
Wqy0GAl+fq4hbzaiayIDBEHVDplQHYABwezTRS72tfa+LiEkKgIlSHl8LENK2P/+xy8P2vKpcjq/
POUOpksWDu2SrhU+Acp4VY3ztAQOQcmV6xGeY1k6959fcyk+/hCBsLxZCqDM2Y5FqxCx1c8/GuQX
Sy86qaAeO3FIElijFEHrh8+v8uv4QRPEZG5QusW+6ix//sOH0yuMCCUGj4D9RExbH44saptugcIk
/yzS39T/jN6r30yYv3mNXIv6MK1RaC3MFT9fy3Wgn5CWAfIjtC/6xn1oDPGuxWW6pkOA+SgF6a9P
+R4v58aU3ZfPf+nfn8LPD9QzTZvuK8sba6H48EA7e/ZcRhiJSJb51mbVpU5T0NXlixX1eyMstlUd
QY5Q7Chj907X/JcRVMianHUEWOAsG7asa/RgCFfd58/v7Tdv4adb+zDAZVfE4Ju4NRd2rVn6Z9+W
X3k1+88v85tpkkfg6iZlfKYn5suf34CjFR56prklElDdueTHeRViXYvj6WKr77SUfXR8hbIChRee
VXbknveHT+nXYc0tMEGzdrItIbXr51tIUnbvVa8YBB5eKWCTRHPVVvOHX/ohPIWPZ7kK2wq04TQ0
9A9rM9ySvEA2wlVS9yGa3HuJ0LNktcUCGnz+UH+d9KkOcT3066w/eLN//kGpnft6I/o2sGa0xHPk
PiUVsYZmD55sEFTmEo/o7M+v+bufB/SUyYFWiU1X5udr+q1hOCrt2sCueyhrPmGmcftV2u5xiK23
z6/1u88WMg8mdnfJx7EXqcOPUwRd4tkMKWEEOfDXDboXhX5lCQqa6DfH2E7gNHHwGaX3VEUcwpra
/MPb/O24tTwSZyzqoSAgP3wf/RhqeoPuP+B4fOWzxF8kzZBuZThv1NS/E7xgcQQHuaGSase+9TYZ
Wu0Pz/y3N7F0uRxBEAuL0IcXzRkItXWM9FOo6smy9NvJoNJjUPMx6ke2dmfWLiQL4jvR6SsoMq9/
eA/L/PRx/rJtgBLIF3WOWB/ew1DgGoq6qEVBNEwwmLRLP9OrXYaaP0Bbv+1sRBlZkm0dkjuQMctQ
W8UWmDHN1AIpLUzrKB4zm+p+yNl9T81Lh6Nc6pvPb/TXwUl2D/ZPdiTcpGF9GJy6V7rxLHSDhct+
SHrLI4IVrQP6uRU21/EPq8qvUydLCX08y6cr6Rr2h6eCk83pKfQZgS+64S3LkjthVdb3QfvT9tb8
9fnzkXMxnfwBk67hhzklTUPkWyAU6Keb1ATrp9nK7DXRhWcVsa9MoJ5j7JnKbVOUQJNN8GO+Pu7r
It/0OkI4EHdLKUN5ZGm6LxLb1V6ONt7qsjD3sGHRJsfxTTvwfuy8ADZpqnZTU83BEWlTTlLfIpwM
/+5dgVwyOYDxqv7euX+cjQEmEAIQN3PQc4AKhCi8GxVVGJdnO9wkJDf84Uv+OPv/cz3PsDh5cpDU
lz//YbuBySIFuESRs2V3flHRt7rpIpqCn/+qj1PychWbIDhP9xmF7Fl/vgo244VajGnDDPE/z3X8
dVbJC/7ay67QA1/iqP/8gh+HBhdE+WM6LpsaCtuLsuvHnwXLIqannk2BGbnRU03QWxD3zSsGdvok
NGNp4iSrtLLLP1zX+PitLRdmT2wtm0R4M/aHX0ofSqbSwzWXNyVeH1Yhs7LuQ0kbOhs764h1hDDk
9MGbv8eOd1fqybXjlZchOyAAG08mcq7V4MMq//x5fPwouS0OCsxRrg1dmBi8D8+jjGRX8i0EftOR
d6siGmWo+td+TcX180t9AKJgzlz0CsjmGMMIRiz3w3STQe+QUHwUc2CUr9u5jGADA3R3zXkVcUoI
QNTqG2c2XgX0/qmbujUnP412sb1leHirfEy+fn5PvxkOnsBByO147LOMD2+lb2wcnCFaz5Q2wbZj
L7K2mq4ma2V+Na3pKe2JTo2I6Nt+ft1flmoXhQaqBv5jCl4ODT8/d2o2zOcqHfH9ZN9zZ0Yn4KNW
BXqCpD6gwzZfjmVfgVGyKDzgT3GxLjfy7fPb+Fs38eNKtdwGQkMbHA5Y7F9eCV0EC5W/NgR2Plpv
og6fsyFBxmv2u9CV79nYO/cDexu0WoYf3bZpPe3zHEstPeUbzWsPWe56l/2QVXvVulgH3ShayMxV
e0HSXrslRqW6ceFUXNezJg6Ae7FRlfMY0Bgon0XRiD26Wv1F1vRSQ7siBCnue+oOZbNt3IIMK0Wi
8EQIKrGCxakaoRM2pbU2J8zpzliaB2WnX9FOoZOmFPbaSUPdyqLiJnt746dmtS1N87EZLXU75TNW
zJGqv+l0Alm9gCo15NV1AW4WtXbhBnFj4CEaKHFvohEUTp41BGzAnW9Xjt56FwohwUPmEqi8q0lc
nv/wMf5mVPAm2D5x5qHk98skodHCTEXvjwEKtHsRoR1v3a+VW7/0EC+QG0eccTr8r1YA6f/bH8YC
I+7nocCqbPsYqyiOoxL6sHObm9Sz4WEPARHf4s3LQfOaRljui1l/FK2v/rAZN3+debge+loi1XSX
OvaH2YB+MlI6Mp+C2o3Cx96oTcLQXLEpXD38hkARw0KuCEYxSeW9dcZw/EIWZ3of5y0h7W7lfB/S
gYGYKu1CFl0N6SxP8IW2DcFzbJuYzVDIq1t98gkMKBcws8s/pIsOa4FVGSe765Pd54/w19kEQRAK
e/3vgsAvit0cu6nfjiNfUxuVa7duk3PrJ941DgXGjhOHgCLxVOB1o7H0+aXZCCwv6MMLpOjB6sUd
ADT7OL3GRiijMKQMEcZpmWD7LTO0RR5yTsJxl1w0p36ukgzF/xAp99DWeDYQCWnFdSiK8k15SfIl
Kh1IeipZTNJCnUnDCakgYYG6wOc4PXkOLlrcVt/zXhmnNPa6C7Si+ckbDU5OTVgKezWQ+4zxr1DD
FotHdVaNeC4N46QDG9mbZmVf1B6Zb/FYPMx+QUZ1GfHdyepgdZ35pXUL92WqfDqCVZVflcpShzxs
3X0tzOYsc9MFZa37t8Nk16fRNjsPZ05fgIgtbOug+Xm7j73UvMfQXlWbQbOCmfV2X4q+fo6lbuzS
0CnXpLnQHgffPyDmmLqnuKjGB+o2Pt5FmCNBOFUJbbKUwCS/or4Q1EBXc/gdLSQPMtGuFQgFeqHV
UF2E6YjwyO2G+ZVGu/bKPtu470ZLvApFP3Gt+RmrttGZRZBKo37GtJBuaAWrm4yI461nhUAjpJZc
E2813RikEa2HWgtXWme61Mnx525i03VfY7M30LagBafF44lZBDXed9wfTdmcCIKVcps1JWlxE95R
USNMElBjm22K4yOhh4aVfzeFkmfhjN19ISUCrjHS6+d5yOtt1xTkKhsWnF+DzvxV16twlbVJ+eJZ
TXwhYlI58ipyN37kmDjQINwOUBfTYEn9RA5CWfeZvQwSByqn4yp2RbrPkb0S/oT7erKq5gjDNd2b
wMLfQE/05+lv03jm48YxxviEkC89TraZ7Nw0wW9ZIlQhuslad3rBUJsIUY9rA3ulriEuqzBAysF3
qpXVefgbQfC8K5rEZCU4Om60mRNvFHiSMtcuEROgbai7zU4OYWMdppZD8bai/c9CYth4P2srj5Cz
eR7EXl/5QZrF2ho1PcRNh+AZr2gSmExJf9InJznGaeTt87abb3VCUFAAD/6QrKIxn46zO0U3rsOm
BRWLf4ltHlhwmtwZSBguG1GXO1m3+iNiufIicWoRVLh8t12rG0WgJyUROW3WYH9yfBw8sO5V67kv
Se8ArShhP69tnJ9rDEXFl6QvZ5bXkk6rhhXZNDWJLbXwzeMoFuzP7OI4peNHjJnGR2Ykt6mp6qNd
uf7jNJAI2IZC3bYa+4vVXNGrbac8RJqf04rHTVhb0jjJMmrWNLHtK6ItAtV047HKDPdUVURZqAje
pOPLZNcBy5ertoZsuQKLBcxqGpuTcNL2js/kuSdSb+N4db5ZbHA72dIy9WXmH3Uv0fYzvfvNLDT3
PiGkIlBR6D8pmAO3CtnzN2hWiMywWm5rJs3bjPoyMRk1MIc8805TkTtXLpb5q7af3a8mq8A3v9R4
dVBRn2qBhf3vdzp2mRPkqrNPYaLAWXFUwxtc+7FCWYaluIMQQnxJMsir0B7pViWWbdwbdAhup9KT
e9wePglDenPh1dF0TTcd0EAHnaAw1W2lrOQCVUS1HSjsb003nAKUuKRygH1ZK114Fw2n4WNWpK8j
0iNofWGqrXVNWvvcETdO0bEY1a0fmAn2dIg+xbmMMmI/qDXi9jRnbcZ9NFtXZAmi+S/JykD4mgkf
n52BjGmFS+TKScSA5DMfH0qtCZxqnu9w3hsnN2X8comWuikMUydFj7JpMYTisV5WQUyFtLuGfgAT
bCZmNUL7H8Pn3OXvlhiRn82+TS86K3beRlWWa9mM1YXl1smuwC0SFGVBeFNCegvUDR7EU6Xb3KOh
hvIkqn7fynA4Nnl3AEYaXaM+bLfkajVHhMv1Kcly70ZLS9rSU9/c9p43v8xEOn1xJnu6Kf34DkuU
9u7M8NzzCrQxNTTjhAyyWOfpQNIqnKKzC9LVOGgRytErmvnoIesuNTDBpERr1WnaGnuIh94txRTk
aUVm4ib1+Mv06dyHwR1UEigUCeYGJsmg9iWSrpsktxV5l9LvNzzhUXBENEoDjqNJjp1n1dpqRCE3
7HoncrcECEZ0A2nvqnXWDPOhJjxjG9ZleVPjj2/WUI6qdZu2uGF0EMJtSzbuGFbvqUGqS44qk0t3
wxIaqcIvlmbHDWK+CkZiN1RPKdVxEkYGzamCWEEFITQlAzAfS/9CujpClcrF/SO38FlmlJlIO9bQ
/q66VKVf4LrluyTEoLDK4Z+uWWXGM8Xx4QVbRvaKeiu5r2oVbQkdFdnaVyP+VlMRGMgsrs3Pmj2U
DYxqImTW/PPFXkQz842ewwq08hv6o9V34iOJvhRuCUbC78cHR1nTGYoUVZFoVISdIZdamWltHTGk
gn+pyv5icOjJZPVuLtwxUBxPXkfflKcBFuRDGPr1DMpai0/k8lnvoFy+1rDuryPYOG9anbNP7IHs
PqiROYXu7KTOtaHY1WS15z7Ms0n3sBL6qa5TYhHSHts30Ol7zkEuYsYsv2BJzZ97HO3rYcDmIktc
7nx067aK7gAeX3De6daWghjud9EFOucbRwxYhYbGv0QkaZyGSLfIU8RwHTghB5ydITXa3DWKOU0g
65oIUNjpxijxhjvei0rnInl0u/kZq0Wsb1mkS6w77bK5sAdeEL4mOOIxWXjKPOJ2B8Sr2oYjB2ee
XTuLcz4C3VqB3+MAE5sNq5zVWUzBNo6kZO2W9BF4Jp46j2MY15iW2QX5fRTvhrgWh2roCNBVCeQj
QyVHj3u8YrvSnZlIIUNJ97EQyz6mxU3pwBXFGT/cjAaKcZZuTJZyvtD7ItpIp/HuU3bTotC7HZQk
cjvzwdgOcb7vcUIygeJo5pjXrXrThY1WBCP403WvueQ/TOb3kDG1F8AU0Z6C1fNqN0Bb6GzrGMWs
F5YY86vxyUl7lDodUdlqrLmgyOJHnlD2tWiQMWel7m4zz41Ojd+wu/b8QyYGbEWF2V1L23MO/VI0
gqKkvjgocY/Q0piB2nB61FHwXFQun0pVVMGYJzUqcr3a9ASGrrAHuWu07dlBt6xd0xNfYnVjFUD3
IPZ5giuU3vMx5+jE5lNGNN7a1+ss6CbrLB0wYVlj2DdeaMCbEEqvDmoCTkmIUXkNHmw6m3PdFdu2
rePThHT9QtAwvGnTuNrNJGie5onoXho7anky7GAn9htFy3Z0dHyAXK5TrH0muhuh+gWcWBDz0yXN
7WhF/iVkxG9AMqaLPKeAtXFgsV+q5Q/0VqbR2ibOjniliFxDzcaPnRB43KkMHN4i5XaHhoS9UQnq
YVH/wL9zMfB1HQe6bUvV3pCvUfE6uYnY6uSbAfKK0mOfTezIrBAsnJ3b7JNDkjV74TBj1bzDKCRS
iIRbJUrjpNmMzZQ9BiD1ch9CUSdqg/A9hKA2f338ZjlaGSiol6c4tOYNUIvxoJO98KDhfVi47tPt
kBjJwZKZfo76sNkNJvb/gNhbjXBJfVTg+YQPKdwgishdVFhNa08PzljLVepXKWEVDrIOclG7tTuY
FeSHqhRXVgTFYBWjfwdAgr0OT/jINt53mwt6JIjC/GmyQBIBkoMwN+NmXBvQmLZ+TLxkZHVRth59
X8BstOZ3wLJYowvHJyFmjsKBfXojnfMUxhZDB3nZS+rm0d2A4PYgU6WqbRSOXrShZDHcdDXn3HWq
z+OJFLzxNBDVtm1MDXlmNIVMU1U7F/fgDrTL3LLxufSzwwagMtD2+9Qw0ddsehsnAxQU75KAS3Xb
1al4VUPxXUtxiG+pZFm8dB11fgLmKKcKUneoUibSLUeCry8pRWlHIjjTrZGVKVgmmAUGRPrnuHDK
L8WgSfgOY7KrljXfiMkT0vOEhzq3yGtXgOe8zWD+b+rOrLduJN2yf+Wi35kgGcEJ6O4H8gySzpGs
2bJfCFsDZzI4D7++F53ZVZbka5X7rQuJAhJOiyIZjOH79l6bnaBkFTzVYJF+0u2yY4u9JCdtZZZU
chGHTrlWX0xYWcoBH8fc6ZBtWsvdp1hjgoFeEGCYeQtZXe0MT3PDAG1nCJ9DOCRuRd3WRh39ODO8
NnrkWLvQ1Zydxa6R3n43kzEJLli7RITd7jkjqOMPMQ2+VQOca4HW3ggr/Vs1VfbGBid6FqYdnr45
xm5CnRtLbefuWgBZfpqgVKpzZ9OOODoGMeFZwMrxTc+ihtBpXk412me1B97Tnoz7RWlPTgl3cBhF
8n3odJ0Anqh47DXyQFsdFyHu2fIat2V01lpVfCTgmLldWvomVkBrLcyeaAVLz7jxZJRMgVosH/45
v1JrU+gZ8qNLpIjyLdFAQ/WGMGgwzR4H19yPEGL8rlPaSQ3hcIvHoD/TqV7v8SeFZ8Yi8n2kdWpj
lOQRRGSkB+wzNd+MyvHQM1mBKAZ2mWitd06BfjGDGHT8rqToerKKAQefHYNDP6QKO9bXOupuzXkB
dmFXxoi3pcAZkI05elupn3uk6fqNsM4Me+z2i2jY3kaCDOdRVBJYRt/AHVhtP2RyfZZmNp4qskpB
XLU54xcTzZYKW3nQCo/1riE6Mb6FpRufabpR6T6Z0eoizF3aN4r11B/cht1dKTgIpLfA8MPT0NCj
TUlJggrEfBO1mH3mASRa4noRoVCV7E9DYQy7UhSrpr1EY4V+9MQjfQVVu75ARmNLvacygLOGvfs2
hYoV6kSrhWr17LJGpa3hHJusu+gnjossO/hpxPAY0anHmRp+8cx2uphzm2IUgr3LiDCVgMoIAEc7
t4MhDI+eg+DM7pAgL2HqbYWGr3NpWLKl9jARrdba8XNpFDnROOshbqzMDb4mezstduuzW/D2TadO
ZU9C9hjWy+1Q8pdBzRBAQ/rHaWRgxNBpXnFWCdohG3B8RBDWtHnhi/VSWKCOtqv0ZUd9P6LnuK4I
aaL2NbLmo5tSYDRlheLWJcc3D+fbuRHlinzItrpmO+eGAARiJepIRgJGmYShYMXGDE4XR0SRTOcI
TSNmwPw6zNwVv1J4DLGO/S6h4LZ+x0v41kXpPQ/qfsaFN8qGqAP7MIJlPK9ZkZF/N5GqN0notrBX
J+GxRQH1bfm9M5eBK7XpUpCbcGagfibII/UdZsrRr9F+r9TVnCy5pZmuSI+EF66GUruWAL+xLafm
hcuJnnAxG6u5UX5e6FFWvszaMSDrodt5rTZtZ9lFQZiE/T6dPPnI90Ta2zrtzwyWg22tTm5FsSiI
OFvi0OnQ7dmXYY5HpzEG8XkwxK27EPqAd0RdWIj6kP42n5PChC3nzRl6L9J2yqZecxAHiIGVCbnC
E5zMCKtgJyRIhyUmnHxZ4X012+UubwGskaPH7yGwx6s5faI4kQU44u/MSSMF1gIe4eTdE66bHbMd
Q05yuKa8aV5a5mBuk9TTz2MHx4lwe/ciiY1qYyji0NDGFReRZpxmnJIv1qo3qPOxBwSMmeE+nOeK
5TtD+x135jn+jvxCrxv0kmjk9VE8uJERwWxj7xAixz+30T3zcY02WLZUPjjGNIFtBwNDo5yg4Vah
7uum796oKSKRJ7oGJBRtw8VYzigz0z+wBdUya3LUzu7r9kSaZnEBSCqEn5l7351qZUx3GDR1nwdA
NQ33Vt8EUV3CVCXzw07uujVaiTLOFJqPFtkiCX4bW2H06oW4GHTJhjiKoo3S+/gbnBrjUPNNXDm8
g0M01uWhxHDgovF22mfPnmMuF6e0JWZIZgBxok+Oo8YLEPz605Sm2o1qRPYSqmI+TnmkvrSFyK67
TgeR7+hUtBwoNpt5tIx9Fzo9Df/WBEdOrwVRO4OniiyYTrXLp2g2D5HZzrcGYvT95GXDXQue64q3
2xHL2icxkaxsfKJUT48OlqMtrXp1KKs0zLecdwABGbN9CJ0k4nzeyaC3JszbIq7IWOTS5yTHJ3TQ
mv40raecumOKdKuFxAC6BrxwPXQXXmYLPxrm+LIPteKmaIbmpEksdjVuFtEurVMzogXB+Wi6BiE0
hfAADArtkAKsb9GSUKhAUUkkLDYkDiNsGdKDSYSPb7pO/t1rWKcWZ1T4QCzLu63BuQa1KADS5YW8
L2cRfdbY2hAh5GHlqyvTpzinbdy6rnBoTiwTxaLB+ewcsD6toIzmTNENc/w1Fb1AlxyJV2KLEd9k
VB/ZqFm72iaBVjQpgmP3NEpYwFwX/7qB08zA3EcKbf61gyG2aavJoQmhvQg8ID5ptFS4C9CtSw+2
yJxPYpoNJHOWJfny0OrQOO68OuvuE7c+5dPtH5ueYk2D+xjKpt0HOlJgVQGOi0KNwgDwmrOMW4d7
Z1nHxtCqfexAfQCu3W1wI3anMVXsjcUi+6yHLNGdVZg7uVjW8zwZJIP3gEF7Nno2QU3YYfGuJWWl
jqsA9JR6vRZoEW6YhkR1jMNDUQSYHvIg5u+dCYx9FY+OSh8l2Pam123dp3w1nKuIicLUQ+M263tv
q/d4mDAtlDG73IiDUeti87BbXfMRrYKzgFN4VVPWOv44cM9xOd5FcWkcybkeNhLbrK/PIDLcNLdY
dkf3kLT2GcEWcB+EuZvdjppVjbZ9b1Zmf2NgYtoPhMrvKFbnmo8AOt2LIfdO5NgDlhWd+pI2lfOt
TJPsoTG69p66Gq7BMZmjdJOacXUohql9CukSHAD4iNNJo0w8s+M5ki2nLr0oS/flHF3OLnEKopzj
+983XN5Y0tdu9ioh4xZsx6a3/1ZkNNKMymLdxBspUxloLYAzy/DuyoyadK4+laGhbix+qzt6Ls8s
T2xaiHt1kOqJ3Ppmr9tp0i7tvVNz1M/1/M4Y0+qMXEkcu0kZU1+zvA9+51904C3meYQkwqbhS8P7
dddZUmEKR5Gh3qxSeTeTwkV4l4g5BCgwMxKhVrvOOGZPXpHgQ2ppGhxwgMlz5UKzwE8552yOmg+U
Ae/7ZpaDEtsQLqQD0zDetB6FXtbR4kT1FmPnjhCuK/pRV5jjWY5gR25kmIUruDD/SJC0thhfd8ws
BC54JNYuJAbON91/IlEZ0V1Sb5fKyHGehrU/2xNkyDB2blUqviFPv4NtCJCqAeAWx2zULRoGfle7
5WUOBR/VovWN0kN2TiPSvYBMX5069Sw2i0a3rVjMCvks8SpB2Bg0EyZj2tDseGkQ3/pUtB12aopp
QI/Mx7CpL7D3gwJTxraMR29fwMkNLNrzR28pi0dCj+eNk2fmme1Bzur6peLYbdu3lGPiU31Yhi/N
mkLWhEW/B0glNuiJcnYzxRcX6wHY/dQgXo1vx+fTqw5yiebn338U75R3DjltOETI2EHe/16568H6
6wkjoG5CbCd0uXnv6Z53QSU+IwwY01dQ205827saxNMhe0oMWIgihSz/QT9Uvn21CCtME0oT6HED
FfGbVzvwJyrpdYjouDOv7JBUHAid4+WP+/0juNYtVO2q+J/r33msSKFNorj7QdX497/9Z/yt/XO1
xh61b3/Uq5/c/u8ff4yOe3UYvfqX7Y/kpKv+uZmvn9s+//u3+Oe//E//8J/8pdtZkb/0WPVlt/60
KKlKvEo/LnD69L/+B2j1nwbGe6/Tc9O/+8//cTrZ7l9I2PBd8sFJJlGB4uj/Op2MvxDK8j3i8+HF
sWn8l9NJ0zFBScfwPM9xUE8JHBT/8jpp8LqYzlBNeJ5hr36OPyJvvR46yLMsndAmuSZB8UPdt8KE
2CLUIWrSCIn7Qtu8spY9XYDw/Kcncvn3LPMz0+T1nPfPVdYhit5Dsnqsv8VP+rpG4Xaus4iwh0Zd
a6m7V17yLZ6ccwm+bpNkw6UmqpffX/O12u7vaxKIZVF1ZtUyzDfzbOnSlGgIDSIUZea4rYXaNV6c
8Gi1C9WiQZxPiGU+mmRffYh/X9MVyN6wEfC/t4LgkYV/rgjm3igt+Wx4cXfGiWbxPQtA6e/v7ldP
FIEpriYT9adn26+fqFFB+4xcHGUwz8Z71LJEa0R6fgHIk3Ry1uMToY9QI4oy/2D9Yuj9tI5wj1zP
lOjIflheULi9vrK3pLRPJFuBIXUHfVPJzrgpKgx97PdNPNS/v89343OVeOAJWBXlAt3um/u0gOFE
LVCzrYOuLMC8NUBpdeKT/4ercCUHAwCa8rca5m525jzHaLrt8yk8d8scdXJsqu2fXYVtFL48qqoQ
iVAEvjWaIMEASpzQe8y7cr70SHvcmQYCjd9f5e37Wa/i8q3hJ8F3xpLy+v0oI5ZtmUftlt6AIOrY
GG8qEdpnCpr3BxKgty+HS7HvlgZqSjSmmA1eX2rF61haUbZwX+n+ehG1mLGAuPD7G/rFVVyTBY4X
zIKLv/P1VZp5yns3US3CbQNKsE77fZyX6M9fjosBxFyV4cLAfvr6KigcCOBRdUvQFJ39tkiFX/Ru
9YdXYWJgrmcKRDQloIa8mZRmigXAQtNpW5MAc5KGajL2YafV8oPpYf0s/r3Zo3Hl2qij1snB1CXW
vzdKV15CM/TAEbaO3k7bQp/aExNn6pdIumtccybLvzcH/72Lav2Jr67IxvLHfps9rY28ct1+/jTF
Iyoq+4Eoc4AOaeUjtaTOaWio/k09PZO2+hbJwtsv0MFJ/LGQUsk8OTpjNH9w5yib1wHx86+CIYTx
wuqIyBdWkfvmIbfSWeh1Ez07RqZ0gqqtqEGT/u2Ae0sLRfA0BAxPbGSSSnM3Zo1X3IeIL9yrDpjM
vNdywq5mXbb5GUS+qT2vp3FcHizkXN1lxVpanFE/ixVnH8JxaZiMI6zhdDSbaxyc2D0ozFBcLCq5
kIaQjuqSWPORYuyomqNeDZRgOYdMdI9Mld1yVJDFSWy3jrlPIgogAe00d01ht80OFVVvOxtdxXGL
lT3xDErM4/zUEgQBMganiXyIjLql/hfTADyggZLZNST/dj60GSE3PdtND44JaB1If/GIFm1WC9V8
ImAz7WAK+t1HB6aitYkirT9WCVhZsvVKl5qqpVd3rutBc010dMJeSc4gHq00OaTlDKyYYkl2C1Ic
RM4YRvMx7ISunkq3KBycW+sna2dQm+DHho0Ojt+o2p2VxwR2VHkHGrpDrmNuxdg7n1unkWpjml3j
bjV7AthXGbGgry5b65KYc1QFTqPJA1ANap9i6TO0q1Ynd5iIAUUBJTMJnybuG/hTYpIS2UqtInjO
gMyxpVLtXOuFQ05MO60/hZx1t9lq3PeLRlQPPQ9oh8B62rB9hMNPxHlSxH20tfQp+hobUGsRQoiv
Wjw6JRkhSIrgDkCA8lMUNOMeZAotC1Ks0bm1So1f8IVOL4ssWZl7GT2gvG4gNOpVuCmSMVxJZxHF
QvqD9oNMIY7TzfEkrArZOke7WY1TZJZpn5BeqsdsUCI+WSGGy66zES4FlbIdjo8pleGoicE1dIiw
KgR6DGsc3XG7E0j6rGAwcfpqkaNfNFQ17tsSxB2FBxuMGegnpQdTGnr7QcVUw3RT0WoKWSmgRU5r
muXQxcVew6j2lXgN9aAVs/15FGrKi0t3sFO3uvL0sF3OAWUCfdp2jlkiv0hGSrwxlnheGQZc0iQ4
/GRsi8iJQmx2b2e9GumEoyBE4juZ6cEFsk5XxbGXcpc1WW/7CUkE1GsyqzY2Yd/Sfh4jy/kk8WcS
WdiQee4TbGguxyiOUuMcIF/WoeWmFv4piqax591E9hO1QnVLERaacrt0KKtdD5KHX0Ls+qqNvaVt
S2U4V3OVUlhHdJmQUTCM5U08VnXux2GoPlWVuWpJO5otIOEjHKGGEQ+3Tp/aJGMSpX6bxXBjTyfR
ZxdxQwpLEKLMrHd5XtbZuRhd+UVbhjr0jbVjcfA0IuwDgG2mANTfpTbxP0grNnEZW+dmURjPTgIP
lAanE56NtmlSf4ghDu0so+k0WrAVnRUta+DEn9epASjFTRaCRYzQcMYdytdwoyVm4oHfLwcSNqF9
AWJOLHFAAhOrbes6Xr31Yq2MCR9ySesodNg50Ji17mWUiGKDmUmGKmJpeQO4bmc4Ihup5zPT8yoG
5ag1k1+ZTfQEua4em63R6GSrKqwsFUsZAJsOBguImsl67inP3YuG7Pl905vyC7rE+CsJWcn9YnTi
y5pK7ezDSFkrBamwwfnF0XSTewPCT1LV81N9aStj7xLrZnMTFVlE1hxptAsdR35BwT9/H+e6unZj
SrwbJKtd7dN6cWCd4PPi7N0OhMGIygxvKWgl5rEi9WoIVJx5AHqloz9Wsq3rLe1LPp6cr2L0Mbuu
MmHKeS8c0HKLKFJkECehJKQOwmvk1KfW0IuTIUek4w+0BD/n7Zo55ThjMQWzktVzk/TaYUHtZfhi
9owv1OaXB5g5lJ9SdhjKz4jfywK8FiO+KznzNTo4tuJTVw1yz1h2JJ22evq26GNrBLmJZse35n5o
D73Q52u3zNwXNN60j1LJLiDI44QsClqn6rvFHPCkpXBdfWLM7Cuzxn2ytkhwzuLHhAE7sAZRcjRb
yEvVEF9iwiINFsju0pC8VqWeDyQg/t53LclQqEC9hG+j78etlnpGs60wm93gKMMjEaamNuyThm6A
3wuAu4SiyexTNoDH38PZqlwy+HIyJ2C91C8GdLNhY8moQmrmJMhtJ0Bkl5SrLbh1dBryUi8eu2lQ
l6nWuBmJqjPkpGVumm9jqQMoGPtUux2nZX6Y4r7rgjo0GfqFqcQTLVFnPs0hG4HxCgtFpB0cImuH
bNpogpKSGx1+7HjtGYIWSV2cVsclYd8w/ou0N67oh6Iksm1Pq3dYZ7ox4EnQuJliuB2mHlsSie6U
v3j1AtQ8b3FMBbGrzce2F4OzMzn0XZndgB7CDD1AgfFozzDiZaw+A3qoRn9qCGfxa61L7vOqJJvC
cyrHQb0s5hfZ0kemJ9xXzVGWRWieINBA9UxnXHh073VMrDSPsvrQcnK5psjMp00vAxPIRN0NjB3p
E0aXdcDf0YheUaQnIKaAR2fTZRSOBpqJln4wdcZwKHogXLyXOLxCIxV3zLW9ft7A5SYtBRnmHXMO
ShEWdu8iHdl6Bboz2M+1bo57MonaZ1sswJ5ALaTzPqrC/gYFzeL4cd7F2bmDyLT1q4bIdH9uR+0r
0Y/LAx4++s2z7NvrUCTyk6T/atERaFhZ3Dg/nZc1RR4YoKnxjRkQse1ZR4w4yS7kgXbys00d/XEB
cACmS/ZloDJsLtVc2lDZmkT7hFqfjrGTiPhZsoX/xDZA/y4FGDosbqgQqMozHDYqlPp30s6MS5V0
9TN7O9n5EQg75Dd1XkK/0ttzM1IYmDGvYeKlV0QhmwBocWVgW72l6l5g6TFHdewbZ8mDfoyH77CG
RiJNzNWe3oo5OyX+w01hT3Rs/DIYoIgWkACzJzb60zIaTPouZphdc8Ak6NFOlbzR8om2Qxgu1UJC
qZ6xfbJpY/s41a1yoxTRyz4o43r07dGjcd7EuoGYn/qGj3Oe8eqErnuZO8xwAbssW20X6WW3qWHx
S2aGzL8XBGF1/hS2xmU81osWZIsgITduxkX6bpqiJUU4Qw9vGdv2rqsL97yR+Vzva62m8SbR7da3
/RISj5oWetifaOwbKGvaONd8WYB63YT0/ARrqJbHbGRVOW1p+iIk6GI3BjGaoZzeWFXrLVspNbCi
TW8rWuplFSPt6RpJaiGkLUIs43a6j5DddkBZbIKE44CKKom4lQcJ218ECJvO7fRP3VJ5UKfHlI0Y
3VE+AJ6+9l3XVU1m1ITnom8K7yrvDKPwp9oo21XVOlwCgDXCLWIatnEDLYxdM/fAB5owIWa8JEem
2unZEsH+rDOlceLMDJ3A7KE6d6U9mRvhGs1j3cRrI9usi5SN8qyxoo4IsljdPUyVrvKKp9oZeuJX
lJRPVRItpDZBliCVGJABa7E9OqQ+gb+hLz9hLNnJTvT0UBegWb6IMJ9hcaida/ZzxMuGNanFA6eD
elu5rTiVVRFOaFumGQfakpWPTTs0Rw3jW7VJLagyPhzW+NlGx/xpqJr2QRfNdMdTK57rRNFijNIQ
FZV0YvV9aePmOvLCEGRvTKamnxDJ8rWqKNr57dy0Fg5t4V1w+oHJjw2hjDdjksL3cueJFo8pp6Ld
hALDySbV2/JuGObiVneou/kwCJz7sHDzJ9rUgHwhsNWn3uAyCWcCc/FpZM3I0cx85D4S5qZzJNi6
Ba02c25UHYO/QzcjBujhSb4EIgnLr0Yjx2WDKadWgWyQgWHXo2ee07fq6dcMqwQl7ac7vi99DVks
p5c4H9j6Zt7SfrNFTrSp4PTGFAudPSHXZUTQiheHmTKb5hg9Ujp/U/3oQg8guO3LUrvNgxM3tISX
xZyfokkHXh+XrgGBL9MPmjDnWyvFV+7rFP+rQ4dEFjPIELlP9HeLMyGXhdREafZfe2suCUkLo/AI
ejf/FM2WuJWeGj/FNmrGwHDS+hL9FwucMDXBvppz6EksreLFixDkBtrQVqFvNdX0Oa68kBzwcpEj
WqQy7tGAtOIRfTU6mSTB50xv3oy+JYDeP2lVPjw1MZsAsrZLNrQY93lhbZRa26JLwPaVYzPezmXv
3A7p+mUWqRa/uBxXbyajz+OzlkBylDjRiLaw9WglbWbEpeZmNgpMvqU2l1ep1ItwC6d/ilAZjyPQ
KdDFpyVmqe8ZMdSKec2uDR+s5IwVWJ+JODJUZRDsg04YOpzmlI9W1oPANNGtsWOCZzkFAAbYh1ht
M38L8SOmoOcj70FoSdOycC6zJK6R+BPep0mobJgo1MWjwyYiTZLlgLMYx4oIQ+C4eYh2p84NYv5S
Iye8UzWdvsHFUD1A1I5nnF+QHmiXo+Dc0uJHCt0MBgPBVl2JIMV1jTu15PZVWqXghlJ+p2xTNUL7
opwRIUUtyEx3qqz/xIoyKZCvevEprpv5y9J6xR1W+3ntjE4J+uC6UdthKrtHASDsuR8m0pyycik7
8HZaAq7SHuuXmUeKKQT7UcX6ZbNkNqa8GQ2ONUGDrOLELEhvBcA/o3O3vfhzr0u4xhHSVXffYisw
SF1BKsKs44UJYpPWiTaoscSxKyVVC5vttgG+uV5mFi/hjWedMtQUuHFEfs2aRdNBfsZT4TddJdXW
ZnGft5ldxBzFqgrUtJnjedmYbTk5GxSSww11zlWfaEAmxiZhcIgTNenkPthmiw+ZwZCdEJMejTtn
avPlPgM/224Wu9DzIBozp+OE4TrPDiecK5188GeN/D+Azeg80LjQ9APfWeLl4soS4fSA1jsP6sGW
aWA1S/o1hAn6TZIgLXxp90bjtziM7Y3Oxl8EkSpIZKgEXNug5wSzpkl2ebERaR3N6ki6KfaSQoV3
EhUkvtTOqMFI3jlRB8xz7Aev6RO/nyDr3i6dlTRX1CBigfm2xB4GsKj/7NSLfhpnMdobTW/q70sm
J2NDi66NjkPSsiC6BQDYIMmT7oQMdxDCU2xM8ZrTRWlTNZWczogWsZOtbXeIUUsUNCu7ekof8WTk
OQuw7c6YntLS8xFd8//eAEiOSJ5JP9equb4HSwKRmaCN6l6fFlKvWxrsQWevHyrE5OTzlEHFpi5Y
zcchbaYXE+z5U5eWLHTmTBKKL92pRX3YctRHNJfC25wcqy/RGI2oxcml772gsLPxshPxZacZZEWp
Im4uczqQSHmRWaxNfUM+TL1mIaibkAQzYKgWBxHLzQqGnmO5ZRrAIwQdOS9PIwdl2YOR9q6+9oCt
ZFvJgqzYrqV7tZ0dgzflm01e2nCBFHGIbDxQR+s7qiYjU0tua6ngTBi66ZE0QMBYhJ8Ug3s66PFA
9gPu0FDu3Z44mZkle8SWGsLffSmRgsVBVREzzMEzds9GNXrN7ZTEfXWB6hK9r5VPOVVNXYva7ixc
XKu/bRCSI33EsgnweMmoABK63Mn+qiSpMTyoyYm7YzwDrU82eu701oVHTCwhn5UC5B36npJKu286
Z2mvRKfK8Ss8cDu/iNSIcW83mqFw9jIGJbSZ6ZjrZ8qxVE8OTplFLkklZezNq2uiXJIr1Xauvgd9
7ZCHBwyCg2U3ex59KECbEwsktGq9Lo6GWoZmhkfqhRPptrXXVrNvD51HZcNsKWjlSD9nh1BhS6eu
8IiM1QNiSqup4WHpMeiGnYv4GrVMLybPISoXt/vOg/1XsdTk+bM2ue35UEYtDhmjHzXrMTZTuezn
vmK3OFUhAuFiFBQjrUQ6nLi5AfLG/aQmpUcPBpLorTvmwNSJAm2Rc5ftu6wnIT5oFBMoVidEmcWT
Ow6JQ7ETw5pPD6IqnothWWcRameldSDo2ssPyFXSriBwFcLxSdryDB4TpzVEUOqI7HHKMLfUx8mN
6vEWT4iFDDysqPtfwoTVHQplZm6FAZTmCGqeW6UaHERSc8rkhsWqze7JIrLNIIvtJd6QbF2nd7Pm
meDnRO3Wh6yxrOR6SqeZJ4FPCPaO7EOc0SSdk84FWL9F1zCTHikBleoVlmJm9spG/sQeDgdMXXcG
GN/K1sRpRmtltaLAcXwowia8psVTCXM7tcLLkz2IrjSbTmejnYxl2w02dsV90uPUIbG0TSJBrTgT
q3JrW3NKcvJA6G2nIwAZbWZYVKsqb46j0yAZ9gfNqu1sGzH8SU+ynYIu9N8tqj9SEvxnMoFPw3PT
9c3zf51/U+1/7ch7+Ibqsfz/QDVAI+mnNtd71UDM/K5UUj63P4sHfvytv8UDmN7/gpfhotSAcyV0
SYP7n8SuNfZEGp5lWTbpJ/ZP0gHT+MtAU2S4FtwvYUJV+5dwQP5lE9Vlei7tkZVyZ/1RHsrrphzp
D5w86cqu3cyVgKWv3fef2j14nzkZDKV+bOKMNiYnHSKKvI+0Uu+vIiXtJFrA2Nxp6bxpKhl0a6Sa
iuXoYZfbkvxBU4JEoj9qY673IqnmcSFBdxaWwJs25jyQieEN3nws1xC+pVuBwQABPujLvpEL/bgM
PxtKE6IEHp253uxPj8zF5VHZjpqOYqxa/BCe00a+wxR/pxle82mx7PFFb636lkIBoJxVxmNtLDuH
0gHVnlrGT+Pt8r0m4xfPlmw3ep501unfvkMsUpi1JjPmrvWBgzFVgbM5FB81PH911zSiAa/SkEZw
6b1pxtk1mTUxi9ox6QgAZ6VMWMTYw/XAZ+JFwbofBRURNsL5ECAeK+7RovbksdRZFW8qzfxHxvTf
dipf98fX18AhmM8JPA8vQ3/bTqax1YQdOoJjslTfnVISs9tUT1Ci6w86ka97sD8uZBAuLHRavRA/
5Ju+dYyrXCVmPRznKK4eo2hItjm73G0diemCdB3vg+v94lFbfPmARnTbWmcF8XqARXnfpjTqqNk7
xCZUBKtu0mycvljEdnzGVMm5AHCx84K/vX0yDBW/5IR4wGyYx/hPB5dkrjF0lymIEFYAZa9/FVTG
5awm5RxS5o9NEXXkQvMJfvBJvRvC6zermxbwOdSU5joP/vxFGSkyoiz2rMNqvNtHyn7BPWP/kTaE
1wgghllTetL22G1562v++bNFOs+wVAqiAUHMnWPUd4lTGZ9//zWu8+W/e9Y/rvKDC4MaC1kYGr7X
V6HEjoq6CvOjwIu67OKiTGlN0MV3YXqk4xflthiVQZS48oNXZayT6NtLMzzB01ioEsCgvr60jovW
WKgqoLZXlUJgnWYlnlJXHLphikefBkZ7vVD9NU+seO31Iuelwdog2Fk2XjavbCTOKdd//ECQlsBJ
IwILhN5bhFg+FI05lE5zTF1s3wFHSOxj4CTKlzxNMRIALpYvbPBweP7+wu8+W4qqqI2IuzQM6RrO
m/cdw7es8cvmRy8ElZk4FGARgoSbVte7Y53J6IPP9v0gXq+3CkN0FnuEpK8ff2G3TVSbZX7kRGxy
YDbHLd0Bsfn9Xa3j5/VLBmrKO4aWCTWHGsbrq0ivS1Vf1vmRBB9hXmTU5ClULLKbdnkYVe5hbTnd
ohRMn1sHFMYHg+wXN8l+hDXcFt76z5tVoCo5QDVFVR2rxmN1zXAxDQrs4+9v0ng3t0PcAOtmmWKV
VjOWX9+lzm4VGiYkOTgSBfGWWp5B6VhK7Wuc5mTJU6uYHgdbp4MctVV9N4Ah++zZddZjjnTa+8JW
VI1sQlbo1mRhQyMoLar4o1/zF0/DZWnQ17HN5y7fvPJMVOA6crM8akZs3o3dTNIKtteNM8YQYbxy
uFfRuOB4StK93SooQEQUn6KMSj7rxL+dgHTlyyOQ8YNJ6A2Si1kI0rCOWh4gF0I4+602fR4HLBe4
fw651sUXPb08XxcmNlFPGclZ4drLIZr17mTEA3wil5EomDnJnn7/Ft89nR+/BNJWhovFzuHNWEHw
h42w9iZifJz+1rHCApsncZi/v8r7aY/LoCwEi8jIxLz8ZqxMsUtdvx2nQzgmEcyIQeAVxgQBqG+U
o3dLyjXkBCLdblQ2g51UC8fgADUTma4ZZWGqQDihPvhO3g1gtHvsRR30S6g79beyTtJBq9mcpumg
TZYIMI+3p7NljjtRE1ry+wfwi0shQUNYSX6BbSNAfv2tUDdUI3aX/pCSh7WZzBl6LUdTiBCJ/fL7
S/3ijXoCWboj2X3RHXlzKRRIJWG1RX/w+kWcCauBVtcm6oMbejdxc0jC5yFBUXAkYc/5+ob0JdUL
IUk977OuPyH5iS9ZafOux/BxVTci/CNI6fqxcD2Bu8QEp8E1xZvrIbEwF8H1dHBEmzVhaCvmDn1H
KOnnGkv2wTHl3RbBWRGKIGXZtzKFvt1TdaMdjjUShAP9h4UmlLrCqX/fCfdm0sZLcijsDx7o+xEC
joEhgkKdhcN8m3lpNFnp5Wx6DqiIiV9fABqg4ujowgKmuPr9EPnxdl4tUJwkYb5yc6hwDZb+108z
avC6h+AyDlrDtsOHlVo5NBZBMOGsgL8eAI8iAHnw4CmfOtPUm75dE7sTsCMh5L4al9Wv3Y1aEPep
1wdtxWQfMF2W8S4mCCYC6hIaNIFz1LeBbtFvPjb6mvqu2tp2A7aoAEfSYcJuijaGkIb5/3B2Zr1t
I2uY/kUFsLjzVpstyo6dOEknviGS0wn3feevn4eeubAojQg3cNAH6DRSKtb2Le+CCSR6QwbqixsM
MinciwxvKoS6Cv3n7dlfHhAmD7Sa9MimJbPE7PbONNS1cJRTpNbFfepPyV2d1x+ONOZkHUAk553/
p3Jw/on1wO7Rn9PlCbej4U8K5Q/inGZ8uz2Xy13DKHIGbQPttEBTL0bBoVIUSF+eMGnsHxPPGXY+
FMm9lzRrKfW1zwaDgegfpxPg9osJTb6Z5F46KidzpH6uhSHUPRNsye0JXXkVmRF53FxQIV9eXl8p
+ZqnSKGcQlqW2zLL62zTmMaob8YpMPZWPyY/+SntJ9p+MBoLL99ZdZt9uv0zrk0WKChAaJtDQl3k
/LvC4oyJAnIJlqvPD8A30SSglbxy5q88iyhWUzdHrBLpWkKB82HUYJoUMCrypNmQ73t7aLttZNcj
blrIOiE+oaJx0nt69s2ePWwRaUOzYKOjIZFvzbSpzc9Q1tu1d/Hq5IF/z8QDBJSdxUoD8iHpQKHl
VAQTXs+IjQEnpL/88U/MlafrGhUhA9z0+dxHo9IgqEGQtv2qRuHJ8p76SdNWfEOuzIXblNoLmSUP
x1wnfJ9QetBbW7B2zcky4+wfcHkaHYds7WxcvIYwHwmFiS6J9wG1L+YyeyrUMLjGk4584C/MBY1X
yMjONuZd+9L0bf7R18mege0qQaOqSosjeT6rKOz6jmpLf0KZVBCdelb1FYO87AdS69VDro3etqnC
cuVQXG5XWzIaTz5y05JbYDGsYo221fmNPCGx2p+yIiuVnVNh710lY3tQalz24B5G4WfV8Qe3klr7
Xapdo4GwSIt7ZdLS4+09dHlbEDkTfJDJsU/n8P78Q9A1cHQjSbST0wN732SdXu/StNQ/W3VluaVi
po8mzcbHhkj6OJUgVDa9grjL7Z9xke/NvwLsO9Ugdhph9PmvgL8QcZByDYkRwDe5hdPedio6tNow
LNyXwKI3ItCM3/Ci4o8WTOah4UTKmVZGcrPY35qTgbD0O0CnmRm/esMQ/E5F+OX2/C4OEb1DzilB
iYRIwxtwPr/BsUPwX416mmA4IbbiKcqWDp7x+8PDUEqDFsdricbZ8mHOyQ8QuAvUU4d7z090+cSR
x0jsPzyK9cZT4+Ek9jEWZ3Ww6hrTzAzNDUS5v0dVmR4Usqs1+fMr3wyEIKEc5XqKbcudqSLIlCXY
YJwiL9Z3va+FW1D6ye7jkzElW4/KnAqPZrH8oZ1JvHsi9VTacIlNRQ33IsmnlXfq6lyg3pIkwqYh
mDlf/9gqwWZbJaNEuu2SKTaIAtjKymGeP/xZUEowCoMGyfC5EqUsbazMbGjSNG01aBRe8SUynPE1
VRUDiSQKGCpuwo8Jom8rofDlzc39AXGLL6graFQvAqjKGiYseZP0BGa2PLVtbH7nshL34IDBXFqg
h1eevSuXKOQtKo/whCjbkl2cf0xaqgHw4SA7WXWE4adZ5o+J7vc0+zv13rGL2KafjLJDM+n6CeB3
/ZRWoruPZFweU98BWHh7Cy08kUitSH4dKqEUAOB9UdI5/0FDkgVIGZTpqTRn6CMKXvkXs8rMh7xV
uj+22ptPdpuCCDdbz09gPprowcadUv+qRDEDL+jshsDdgXmB+mqLdDuHbi99PaCWSQsXseiVXzwH
IOc7hTcIEAfUT5j9BBHnv7jyPIB7npmekDfD3N4IvQe16vwXOjfGyS9CLKLreuj/2nJ0IAl0Qu6Q
EQT5ePt3zNf64meQYb+VqWGXIddw/jNi1TLNPE6LE0L/szVyaluHximyo2dC19xEoN+yLaoy1WPu
TVi+B+0UtCu32UUCwDVp0OmBrQmhmELG+W9ofam0Jf06zFktZKjC3tmBTwFUNSreyvm8vAXm+4zT
wmWDLdnyRhtGBxA3kjKuSLz6qHqJhDakqf9hFNpXDkUZRNwZ6XxCcZ3Co0CtyGW/W3f4hJZHL0JD
8/bSXftscyNDw8aFXGNZB+4DOA7RqGhuWFmfFOn8T3S4nkmvHA4fHkjl6aRiAS1agvU/n46qERDK
KvVcPfNbt88aY9PYInXDzv97e6Qry6NRcKZvAiFQp5ZwPpKTlIGjY0SFDCdaP7IdMrhBoEv+yyi4
xJFuUvR9M8R816AZCS5UdERtN+jM6t6owc43Kd2T26NcWR6iGoi7XMzcSst4OjdKwPQGrkFhLVXA
GWFxj++l2Erbs1cmdH0ompPzDchLuvhsdDaqSkCwcXNPA7NS1r9B9pkUIXQgdh+fFRE77yfsWuzv
Fo91k9NAEUFkuy0d/P/ppW4dcPaKHmScaCtX02VE+oZVwFUVCrl6wcpMpVIgPzl6blqB3EqcOHuJ
KLQStQkcL2iyNacmt8JdX0eouN2epj7fe+f3IoNb5EI844gqGIt7UeRabBtBDquqDGN/yyUMEGmY
VOdX3HR9eMSYR//lAGd9hcMDALRBcPNPjjL/MYwQZt8KNsULuCnUkKUaJkjmdh2ielEdl7/NSkXI
UK8HgAlK6vvNRo5Z9QAhDtqpAksGAgCtMv61r/b/VpEOyIbgDkn92uZgAAecbUEnhIsAf9v0pfMW
+WKeiOAujlsrQEWKYHBXANf6UqqKXiCuhyQs/z1se93mltiXTaF8aYZCHffQW41fZV1r/0RBXcan
3IfhiJV84TkrC3oZHFFJ0tikNvVqUrvF3imLyk+nwrNdLXe+JUX+1QlBpMEle04j71kEzd3KIl5Z
QzQxQLGAnmAXLdZQG+j1Kslku2ZBYAlasnfBQoUrVd0rd9acSVJ8x1OYyG/+83e3CSIZI8QvznmP
Z9ku88BNRlVqPdyey5UjTq5s6Ry9WZPHWoyiIhfrNx1z8TAYPQpd6591UGcbXV09d9eWifueqtHb
p3uTSXo3oaKqCrPvettNm6nZmfqQfaLIocCIMuvwnqKoccjr4j99RkJniyeTavzSwcuO/MoTCXcY
2oiYwYUBAOJw6FYW6zLcmbEl88NM+s9nnD/zu7lN0RRABVZs17bA88a10x7GsWiPRV91zz5CR5wa
rXdV38bKrEXV9vYqXsn16YiS4zsz9Z2tuVjGKjP6vBoyx206yCUdteW7yvPVLcYWpD7TWLg51qW7
qMeyo63DJwfOTbZyDK9tWFRc+B08FuQri+ikaXPsHxVEEIn7crlR66qHZtmvmThd27G0w6mzzU5O
NKrPP3WCf33bjTrDTKWzgf2ToocHmPDBErqzUiG7tqzI5rzlIig+LLUYjET1snDSHFfNBfL8suk/
d/SN/7RDPNxrWuM9Fm37OygS9UnAq/nf7VW98kFpgVLtJfeYe6CLRUVo1U/0Xgh36Gpgr3nRqHtU
TyHV/YdxbMIwLjSy/2XFTPPV0tBiS7hVUY2flFaxdgRRxpePj0IzXJm7nDOgYf7W745IqDb89RiC
u8jSFyezSdrd0KJG+h9GwdeIKIxLjY7Y+ShDkKVO39me28oU/jJerrusQyzz9ihXXvE3RBFgHJwk
6JWcj4JKAVLqLczHLCQaR89B/glhiTyXWR18rbVitaV4ZdPTsaQEgP4mk9MX9wuUVKv1UUhwg2Fu
yVDacvu2iDBvRzD/9tyu7DqgRhwwFLyomy3N2ToJCD1SS9vttEa/p60y49brtSrtlQk58KAoANFi
vjxZga+OMxXSdjHNto9lWZjIcAfOKczz+NvtCV15dxwIolzN1DKI9xbHaOxaWAAW386ejHyblLay
w6BifIZSh8Q1COyvmteuGTlqVydoA7GUiCOQDqjnWyTpaNNT8rRcZ9Sxu8xU8TiDmP7mtSof8Pa1
+mOHdc+L1UpLbI247hxiT284KbR1tE01qOYP2vugLcUIMGlT1/30c2jw/dnQnPUkSnSJ8h1rbPgn
dtE2/i7B/Zt3lboA5I3GGKpNZfqGeUdyYD84I8xcaFltaKLZmZk/tSErnu0gG74LiBI/EN+Ef6l0
fnpn6Hk5goP0Eb67vRJXIm+eSHqrtN5Jxt5QM++ugADpWK9C7NVtRJve2badH1uM349ZUIk7NXak
G6NkbG4wRTJWhL+u7GqGJlbDphyIxdtyvRs6T4cEVVNpu2M2oVxuxbY7JOhS3Z7gtUUHxwpQmE4H
Jc7FVostntW4ZIKagcoqgo4ws4ZZH1bv17KYa0PNVxxdOOTZ9FnQ7f11OpR5VsRZwRXUDtO9L+N2
L4tQg3lkGSsx4rVvp6HIQJpO3uksPeraNFfszGstF3VS66krVQMSq1V8PKpmGnyzGTFBzKudTwiV
lCyKSXJcvx1Qwa0Q6tbt+vXjCwTqnA0wY8XJac8HITALrT7yLRcqho6CcmQcjRLzgnhQ5efbQ12i
YEHMg35H/4eeMEWhxQ3A9UxIOAzcAE0wbjMU2QENlA+h6Rfof9YqPgNQPysdsz8Vxyj8Xoci//4f
fgQyYgS/Erwg6cT5hAt0+UXRE3SDkieLKKNor+etB//YS2YumIPIrflaDm36yMKKIzJ88Z1nd7Wy
Eh1e269AgekqUCqf3Y/Pf4itk2KLKSTBR8zxzug67EtEb2xNzZx2tyd95XUmAqYCQ8MRMO7FnKXn
gOcmGNfYr1sarD5aKqlzrxANnJCDCT9elnPmax42A6Eag55PLWtQSAozdu5kGSiaY3m0cySoxtuz
unYKUT+gvwh8kZBjnvW7G8xQKozffMNyST4x5usM6aqpWq3cYNdGma9IAg3OOo3b81FCQ+uCnIaX
W4sOsneMdqjskKi5PZdrTzLKXJx2ghlSlkX8JCJ19ENF6K5ll/JOVT19W+t2tPUnUqPK6Kd9hprb
0+1BL3cgeB5yaU4i/SCeoPOpgRWWOM8Hpgv3qt0iTBbs8H7FvsuSa5fzW5B0XuZhLG4y9Nt4Cy5c
IUXTW8JGOMgNig6WtApNWMV8oEIUBuVwOLVFjixCFXdwFKXVAm5ONa9+MFB+sCDTJ9TmkftI73wd
7YtZe6AoUejOdFiiddZMm0kRHS7USOmtZDyXZwdxUG5fwlrAHfQ2zz+S0GwRAN3XXQPl8VcwLcVj
j3bGfR+bBs6EBu4nt1flcsMxIMUM2mdzedZa9CuSsC3AdJW6O84QwKbV/OPgG/bKtr6SIFs0Z03K
puSMAA0X9yBukb2dUfR2G9sHPu6XBl4zJjZV5liRF6txcEQDzNnDzbTcxI/7vw6KMiu/4tpcqaJS
/wBRCTtq8XEdDzKoE2m6q6XQJLHo/B/iJGtB1rVBZmIVMScMKyRfz1ewU5TSackSXbSB7G1u2NOu
0WEG3l62a/uEWOpN2I+nZRnKecB+4PRJ0/V7n/imNo0DN2SxhaSnHkgn11rG1w6vrUBWoq7I8V22
PgLZyFrTPcOdHMRYsFIq3T4VmLzaTvLhFJJuBPBNqokaKLjlFaiXJkYjBTEC3aUWgf2yx5wI+pf8
+M5nnDm354Ihp1tsSU/FLmvsEMRM6cM81jqwkEjEX26v0+VNy18OOJReIHUpQ13ctNmYZGz8xnS1
orb2SCPSmPAU86FJPG3XGGrgjlOlr4Ryl2UTNgQ5F+eZ8waV43wLWoVwMGUsHRfIBYo7eae036eq
pFIydA50cP74SfT1CF0VIYjXZFTV6vn2vK+cAuig5BiwEBGgXM7bRF2ycurJcfux01/KQDpPxiy1
dnuUK7tyvlQIiYmN6brOX//dm0wamTuydahF9fqLLVTtSSlxQFVwulw5b1fmg24zqD98bIlel9wY
WjFGneqZ55aElShyaHLnZ5ZYWbjro/DZZp4YL9hiSxZq3qQwzz03Ih19TmGKIe4j05XI+NooQPtA
ZSrUY+Uyn0hCfSKTYHuYiL/jLIkZbQ2rfSVruUw2QXkDMLWIwcGYLGH1+APwv8603cQqy3s9xqCK
2zY+mU5E7a4rhwcEjtSD2hX6h+NBRoZgicw0bec3vuz7XdFP9kTNMKbSVdjyU6vhSL2p+rBaezqv
nG0uYBO61synIes/330hHecUW/jihIc09qCBp6sbJy5VDEMACO/iIIZm7WGX+fG9yE5E450ExwbV
txjXiM3M030vPyWoWmJwpwDMhLa6cg0716ZHJggY5G2nmMt4TW/w7Bq86JRM4yTuqiwU7HxK/MEG
TbviroG/ryBKoal/K2HrX5RBi7pZA3U6FQYM1+3YZUm4C8SY2xv6W/gOm0pZ4LJZdE1872OUHO9G
7Exf8dvBgCgsC0U7ICOGgWYcm/ZXcBKagrvJGCJaZrcKClKa18hDY6dFtKXNrAb7vg3U75M3DcrG
C8xc27Rch38FUJVkh1eIgZJYaIUKKxKgUVHS8dZ2UeLn8RHNS7ygCbC9dounk/2S5EpTbMoKy7J/
Qkyc+21aOl66QzpFeY1HQyo7uuNKe69gUpcfsfvFLrvlkQKDbwZdswfZneKp0kA+2GpD2Y57dE08
XLGmMHz1jVYmOzzJS7TWPH94HZvC6pio3smtNfT5i4dCGZIvnqU8GYURwUSB1X8fxhNw9NCsubJx
2XE2fiajf+qw6tH/oD5NWTxV8ZPnbTb7J93KjB+RlXb6o+/5AeJPiqOED3pSx9pWZGnxN5D2ZwuE
mZ1psOliRyDWWA9hktxj14VwWSMLZBYbUjXnYOPqc1f4aD9spQ+qc4MvevJXS1N0DSvDG3ZgR1Is
OqfQ++f2xf4Wii0C+BnRBfrBnmEdy/Kd3ftpG0QmrqldlX0BHzSrcevaS9TijI2wY9sczSnq7y0h
uoM5CKROW2F+0pCNFRsjwdJGKyLnRSpIgv2Hn2ZYPK90JuBHLdNb2eYNXz8bTnVqxM+48aonBQdc
HGlyqJsgoJFX+FuBExiPCmbnREtp3ORPXtLG7GYryX7nuin/9VKZVxsNAyyxvf0LL+/3mToxv/yk
d8A75j9/9ypqPa9YDpH0FKeoHG1bqvyfDKNA/u72OJevL+NgT6CB8YMZu6xUK23hO32ktZh9ZNax
zoT8LAtVPVBGMr/fHmoh5TwDwRjLpMyGnIFByWD+Le/mVNhBnSuIip2sQMbaTpph99Xp/AR7ljzB
kcQZnSrcd0GDRICq0g/v68540Ni731Q7D8ZNOBGz7hK7yj4NSCyi7J1hq7kZyIOzHQqTsO07DDX3
Y20H7uRHWb8BvB0+aRI1S1rzqQMTEIErfTuwZtgNZ/Hw2rcm8gB02/zKteupc7ZJ0qFpc3vylxcx
XYAZA2fNTVT4N+dzN6cBnVm0z089F8JOTePsL7qFGOlMY3boIa1ghtsPHw6tGBT4HbCdmSe/JGpq
ahVGhA/taYwz1bWMNHwA1zMcotAXKznvlf0KoIoiKjQDYHPLwgBCKtyWMpilwBE/rCfVOxad2n04
KqAaBaoKCXkkL2DXnX/FCZIeBHdZQXrBCq4vZLHz9GiNXnvlTEBW5mGZYx+oL4t4v9VljvxzWJ1i
o1O3CUpO27bBXzwPg7VE8+pQEGmZDjJY7JDzCSWWn5hNmVUnkaOGqMQKfpEKzESs4aqVG+VKLZVc
dpYMIaCixrbsLaNhUYbmHOpAH9Q2aCDZe2PwcVMXXfBlKIzmM02N+gHGJvqRoFIQdS5Anu9RfywO
t0/DZXJDqxTGJnEPGGmIOOfT5rlFMNkpKwCWonSNyLA/CZipCGNpGAZS1C2rA+50/n3CfYHFVyNW
3qZrPwAi+lzM5c67KG+qXQ7RwJHlqeplf8gQYx12dayO2c7DWO2XEBaTl7VzyDhXhwDY/wrY4fK8
zOWhuY9CCEiHaZEliMIcphxu2Alr02STpS1aoUJLV77zlVHmTifKLhpcMZBh598ZJ3VRVyrwbdVp
JcANo7rPTKX58Kmccb20IOk2cbEvgRM4WXfojI3qKVdasTepe28VZ/UGvTIX0Gq0AYBw0/Nc9ovh
X8RBNJraKdKbfEaitnveEbESMV8dhZuMfipYVJK48y9GF5LCdxDrp6AMm+MUyv5LRGS39uxeG2YW
qaFFw9G3lsXbBA1Zo0Lw8dRkcf1UYRL8OA2RtVKtvTYKTXx2OIuvEUksJpMXVtz6QjuNCVLbg5Fk
T60Y5Mvtw/z2dp3Hec6ctwMmmdvrF5DaBD9zcsFQPxVKFrV7XenFZ9WYvYAsZMCEWTvP45C2O7tP
h32NcOS/ukD+fJOWYb734yQ9tG0q91pUdGQU7YiHEIqbVZZle8JLsdU77MwTXQ8OfeUVeypx/aPa
o59bzKAgqZSo0zXYvKegoFcuzcv7mY43ObxG104HkrSorHaWRpRuxeqJbsIsjWs52zq0a5zwjI+/
OpQCqfkQIPBk0+06X6w2DzuuIQnvqXfsVycyvW3BNf5N9UOxu71il8EIU6E2Tf2ecuAFLXAaKNkP
5D7sviDbE/LKpwLW2te4HAIq54b/N3PSfuWWuPIpybBpt87XHQyM+Up+F/15SW9hZGAzaDFi4tmV
xqMBkS3djJ1UVuoWi7G4Wme2BeAmIp+ZwLp4XzoCLTMRw3TqaJ8cR8tCdy+l0hMUerjyLRdn7G0o
9GpAjNFXAv23yLA1x5dWP5TTyWty8SXruhffz6sftxfsDXLz7oi9jTLz7Sl0wii6gLw6qBqUnTDH
k193+d2oFOFLgqG2C+g0fkYo09tOQw/lwx7Evuo9YzfkhYrpcNLeD2LumAQEwm7RGioJp+YAVYj7
e1L/6rNXdBMZfBJt45kakuSqv9Ivfqt4LX/8DBzgracKAQnnfOXTIpxIlOP+JJWhbLZQvPp8W5pN
9K8TtBrSUVKvgGZFntI/ddVQ+HgANvKvrHzfPmY5bIBT0UdqSAuoN7uV22t+Ahc/Dr0WtJbkzN7k
Lj7/cR1C8UqEOOGJ1zPcdWZYIhZYpdxdxCCRZ6krgfJS1mReSnAb80vJ5mTIxYCk7IFdYPd8Skup
vdCFKPJtFfeI+1mILH1Wo7o+TFXslM+jjS3YLi77/E7z4Ak/1IEnf4t2Gv80noaN+Tj0zo/G6qtq
JVu59lEoiVE4otFH8rB4BQcn0eseETWSYgwo1M4PN3IYv44tBpwqLswrt+yV4Uy6+/bMM2SDL5Nd
+viKifQpazDpJXVgKlWl74WPmhMpX2SmrvGir1wPdLFmt0cI+oR/85+/u4r8Ht1XxYrGE07P6Va1
hnGXYSS4NdCS/NitN6+2hSPgTGzlateXU7MioQ91MOonkIcIuVNH3WV51R1F1q8p0Vy5iWjZQ2qZ
2fOzg9r5rHrFU4vKU/WTXca/6gnbY4S2HfX37avo6iiELrAUZm71W8Xx3beraXwgpVTrJ8oE7b2W
WbhcV5X29fYolyvEX023BdsrgM60gM/nYttVGvXC10602GP0ovzqQUOYH+HnxF55Ky4nRCseqREU
s95e+cV5RP3baMEXqbhShxpkL4cNT6Nlhds8v27n1wx1sPngs8Ulgf9iFEwQOh2lYajNUfGPHQSP
qTp+ohGMDlg1hiSZVrFp1ODn7c94ZW4Uj9CJJCzjXC2zchQ4xJBQ/Dghi5vvqqHG2RTFpN3tUebf
vpibSTnqrd+HstryttADKjnwRJWTN+jRLrUKNzS1fo9PZLKdOrmPbHuN5bic2Cx1Q5UaxUoiJdxa
F8FEH9Xs9jh2jkXo9I/YRre7tJFroN7los2jQKUkQYX5zX29eNtholcR5Gr7mA7xhCG2GVW/VCst
nzCbrKmkisl8ytUoO2L8Eu4rtZHH21/24unkF7D9KZoh4TC/UItfAL8FfiN8uCNO3lGLFZCGgoM/
pvqR6mb/iOjkcGeXU/XYtH32VQJsjfetkOZ3lGn7bd+31lNVgYy6/bP+r1rM+yV/+10IEswpEsJX
y/4uOrYh4Zz0jl7RihfDx+tsAy3Q9DaRnFptazVDULlWir7wXQIgzd/IOoaPZLctAiz0PGwIqbUP
4jICbBrsmkYPmzsgVAUa5HZjNFtfYDGwQ8Y+/BU7gfMion7Aco4015WJ0eFzJLKw2EQI25aHdHDE
Y0ApB13dbNDKjZI5yte4a81fCUhDSKdpaJtbcu3WuyeeUI6+k+vOQfGtCOmZGA7vPRLN4nGofQ9n
DYvwaSMw3vpGid7BFT6avACp4UD/Z+rsGtvjAbWvbZpGsyWHZ1s7qUV1vtOEY4htpYyFPKaRkdyH
pRZ8oWsrP9P8bj+piTn96nEbs5G0KeI/lBi0etP1E12MEEHtcO8VItF3CWLO+CbUFV4qTtg6cEmK
MH4pdIwZNlPZYMmSqiG3oxzL9lBEVdO7Ful9THtOUq2mYmMpX80UIYcHewrhhqMI3X+Dgmwg2Vzo
6BNj6hH+FHWIArqVqPKXbdTZo+bDs8B1TAW31NlpJbd1WprDCcmQ6Y/hJ9pjFsRFssNbI/9bDvks
qZMb3WOpTvg152aRnepEZDhyN/Qmt03UgHoBwmNvnWyMfkRhVnybjNF7Lbw2KHCIFslB7dvUOyRF
1I1br8b5gPaJb2NbY9vBvtB92VIP8gLYHxDOflqTZvwLFAMJo8brBn1rJn2+U0JLHQ4I/HvdRgev
izyCFSSfkwA7pLjRHKxbIBvtB0MVv3PFc/BMm/iU+C8Eybca0Ey30dpmrLdD7svZhaQx4p0chfpU
NUX0L/5y3g/dabOUB6ivjF0+KHBgGowFvAM86mR2yGvKbitbZXpN2kKtQczH1W9p+yl5bhEO31KU
IuMNyg22upsdml5HUP7RxknqBBMBUiATKJLT4B4XdGiETYWmYfo1Cf+ZWHHSdig0iHxf5WmC1r0W
54+tHedfB30wWgxjxqnHQ0mE3Vagj/TLbweB3QeOGM/lWE3OJqpk8K+Rt9LYt2OieVut6qt/EwML
1Z3V69qfyJf5cIcLWXYKgJZle8Tzqz9xmvp/az+ey+sg8nPs8oT8J9K9/NXAFOUl43UOtjiUqp+G
NOt/pIbZfG06pfA2Hs5V1XYoUQTmZoijggDfGLp9iG6IxskZ0moT5n3/0kAwfIhUy6o2xliX+DKM
lpj2FiuBKUnqR9pB1qWYNtqQJ1jgKVX9XQ/D5G+PFn+7V/tQ+VQ66Zhta1vPf/iYq2A+k3R2dYSr
Yf8GJm5/grjqvcS8FT6Cl3QoDh2iU/VOQ5gWtcBi6COoIZga74AeBeBLMyTGt75dQ95VMJrbKYUD
PSVUuebCoLJ+Wp4YO5zvZPzUVtKb9nmndTEAkQAHAFYzzncCTb9HD9/Qn1On/a939G3BJ8s2U2wU
yaZnX/2yUIqJtqOKxDr9u1I+h1AOvxUpycAWFXYslGgb5P5BYPaePRilHz57RuOrG/ZdWm5q6Hw5
zc4i/1Elivqn65xodr7J/ZcxnEpuVQ2zjQ22Mv4/rV+Rz4x5IL1NoAuhb9rWYbuk0o6eRCAkKAWz
8b8ZRWjgaoa1U73Nk8r/x9eD+lnGbJpdFjrgC1OnTX60XugcGy7gZg+n38S1zizQ7TIHS+yg8M4e
bEZSfrv97CzTBM4AUbRNQEiucKmnh8AXZAAk2F3bnh5gi5vfaxN7n0BTsWKSgbVSClyGNW/DwRma
ScIUZZbSPkPbq5qPx5IrEcl/glThPeBX6H2FfGrt6BnreIOE2ho1+TKyYXozXxFiLaVUZxH5RnLs
ycg16Vo467kl2M5Dmxpr7ahro8wseELD+RU35j9/F8WDfEe1WiTSFQUKMn2UsR+gCa+E1ssofv6C
dH5BVdho3dFWOB8lSnQ7U7KBBcvQ8wkcddpyn+Z7vdHV/Uf3Bod5JiUAIYYdtWR6BvD4BRomztGs
jPGuF0H7ig9O9r8yMnHMxFXw7+3xLjeHZHFm9RWCCvpEi3i+T/UWiol0jjZck9+p1dR3xZTmj4aJ
ycRmbDC23PR1Vq+kEZfrRkeKvJxonmohEk3nX9RR+8krg8Y5GlCRN5qIhtcgHsOVHO9y3RhlBnrS
ycMtbtk2SL2+9QZs5uh94zeBW6mzCXC/gv8craX+Vyf0bqjFdxQwmNK4d1i3HJW+JDTyg9SSNeD8
svflzPEq3R5yPGC5s6LF+XfzixhSOECOo5kUurlRKEY+Dny4FuEkAW07LRRcJvORAtUm0SueCTue
Je6o+upPdTIiOnJ7/1yZNxk0aBJgu6h22osKC2+8gomP7xzDZpiO9mjLzwi1ic3tUd624SJORwqa
qvwMR6byurhNKBpKGFqNdXSmpq52Ho2a8JCMIYCLsJThbgBw8hmzNTPfGYgXl3uiSO0Jt3mMmlQr
9n/nkSW9LbBg6BcQP7R+q5e9MDdGL4iiJaY9H9/hM6idpOut3LnUqRw8BEyBBNhHUab6TvajhTOV
9fH7j3I+aR1dZDJWtvn5fkC4QvL4FsZxysN+Cwgs3IaF6q0s8hIxzbajJ0JVkRyGVg+3+vkwqdei
8V3Fqosj6fRJU0R4KhVN/xYX2HZMoe+7vmMMGCXW2b3qd+UOXZcPQvbn3wDeF+YroqZoxC672TGN
xmouf7ptVpSbyBm9fzHvQxcXt/eVMvWVdBXAHk8lyTIF+As5/liJTIFMHVZcscIZAqo9foKJoG96
y0vcFi+ce1GE0QHRudSNPSd5GEw129p2neHzGOef8NSy/9w+A1eihhn8gK4YQMZLrnNG804EVqW4
atkORwW/sH1rVcjYePi+ZXg3rpy5y8uTh4heK31drk65FO43o6ZthagmN6hx0pNOqqO3NEV7Lrq1
Mq28Mjd9JsnNSpaQ5s3F7UmzstXB6A6uFFV8cqCAHgJPde7UgZ1W5Fxp4xilewA546PZedqjB5Hp
iDN1/9WnC4PKlkFO3fvR17yt9e0oo//nDvP/NWi4cvNSkSSVoVhD74ea8vkRaKJA4PedNC75Jki2
Qd/DrH8Rrfwrenm06X4aeBnmQZNsRCMfBci7/e0NcHnVmlx/cN1ZfD7VslaR4beXNYHRuwXGhDsL
C2asM51md3uUK0vxVqtE45qiKOrv5/O0YkL5SSsHd9K99lnXpuIz0bHcVkMeHmK0mFdiq2uzmitD
YG30+RlZLL2GODosBW1wcxyCv6oZ+Ew8OcTHOsjz5QEGhkiROg8l0mUddsKVoTAGneqCObXHxii7
A95N7cvtb3dlLkDwZtUnRCZAwyxe5zaHTzIgm+saGD7tRI1Ieo4q+cf3wSynNfvPOG+Fw/MVUjQA
kREKTG6am+3WjJviUMs8XtkHl8efuAxlk1lrzkHjdLEueW2IiHZ+65aG4u0qkSt3uJFnW7T5opWb
5vKzgduzZ5V8umr8Y/HZ0iSPKhFqquu1fuaOIqPU0BrByka7MqGZhUWsQr3fgAt9/tkSI+jD2Go1
tyAefexk6d8NetniJVuYdx/dB5DzYNxQdaX6j5rU+VBgomsnSBEbU7vA3HVqjnE8utArn+3ypDIK
uqazKAVeTOpiQqiKw80cGSWp8PLCEnIIn0JLImdlJuWmrfJwhTd95VlkxJk3jZnB3GZc3IG6Wo61
N7JQFlW4p7Kvk1MW5OPRz+FRj3krDihfiMemjsOncmrHP106UjFEZuJV6dsY/bck+nL7Uy/ZdZxs
PvOsIYFQN6nm8sxFIzfiONaqW+NX/5zR2XsIlKq5M/y5PGYVtrmvynLY9Wplfu4nKCh6pkbBLtE0
YM1KI/tPhaiKH34XqJ/CTItfNG2wNpZTY9ymJGtqEfP1eR7I8nMNOvpvqvP0T8+3hiViZxhyhCJi
A0nAttGqn7x29rMCC+NOnfU8aoHlZCFyf6Vhe227zIi5mXU/y3gtNmWtIwvT4ArrEh/jokm0F7lR
oiKO5Pv6Y1J2+efbS3N9wJlvQzeUJvFitxQ2ms1eaKsu7qzKMRFCbLCYbv8PZWeyHCeyheEnIoJ5
2EJVSaqSPEm2bG8IW3YDCcmYkMDT94dXVkmhCm+6b/SNUBZkcvIM//BY0jk7oF4tPr+93mthhAHR
H2AqteU5o65Dcy0cnck+LpZXvZ8wPT+42B5f+AheCSObPBJoJIiDG3fv+QZC0e7RwZDOUeRcVVJh
NajaiFayjv75NtlCFVnv9i/wHWdJtx8qU0KYsY+NGVXHCvfVeymmf8RWbd8PuNotuQYtBvTp7EB6
rWxVim/JEYM9eciR+ztGk5yv396bV84CTQSwAoyQCSDn+ut11ORpzQwNHh1qnZSw1S71Wv+67vss
qcJOXYAlvrJLz9Y7u710V69YqNNia6RSe5G5S2IZGG6Po/2P0rJ/XqAPvw0EJCWweQ5Ow8hcgP/K
rSMNxjnJQyyol7ptL7zA1x6I9BgCEWqooK/PtmmmaUpKKa3jLGXxLpLTRG6mpqtatP86bN1OBHwH
8N0w2TcNoOcnXHhdsxRQNY5aqX5nmqT7ArLghZryDzjhLBLyDaF/x3Igas6nrX2n/DIcTPNowjvB
CTcwmh80+oYhIdB3B+DEfZX02ay/yQ75OPp6Pvq2KZBaG6GA3HxHxw/irjHoDLtvq0LmLQ17B9E7
owxvxgyNj50qQvnkrtJ42kB/2KymbRQHlnb4Q6B1DbTtBNMASCvrJWrGK9Foy5ogMQOcoG47C7e6
HXMTHHN4LN0x3Kllyhn/XFRPfuW74ovZjt1WmdAYer5Xrts6q1kiSmXgdB1r5lCE96hLFmDQBxyD
xb9HP59cg/NBAkCkPY9JDYalKlfBcSaooGRuTFfaz00YDr7z7yfed7klyduBfJJNP3+0gvm+9lxE
IvIeh1fNOAP/jbE4pLiOvx2cXvm22Cekp1E6BU5zjsYPajFPWkXOESB1kAy4BO+4k43b1QrHC4Pw
15ZCDW0bg9P8pLx6/lBBJpY2YvZ3NJE4/V4PZhTjDG1/F00RXEgPXzmAAT5FQNO5O7bQ8XypzKA7
b+RVcBwhVDJPtaO9oky+kFW8sgq0P4oRVANR2bCd56tMyglSrMLMYz3UwcF3sDHJzXS+8CyvvLZt
UAIJGwQVXeqzZ1GD9lfXHMxjCaTr6FpGucfI1MVdb1X7tw/DK18UBCL6q1vTA0+H7af8NVGIKkem
YP7NIwbc5TVy+c4+kjkiFNbU0Ez1f7y93BZMn0dBxHQgadA+hTmMJNrz5ZQtbaMJhoa2AtKdYA7K
G22b2b4xTIa/BOk5Nio6IW+v+vJ9wmwBRgPMCkwN4pXPVy1lX+ItXnfH2vWbfWq63ZdaOvIxcI3s
wlIvDwjwNB5te0omoOf1faQxYc+GVqLTLVIS3pZh6JDJCwfkxSokMAiumNTd3I6cxOcP5NlQosfF
X49tuo6HSFfq5A39pZbYy1VI+Zg0wSLmmcLzrxfSVs14s0uPabDMiWFNdYxBu3vhBG4x4NmRAPZG
NwSfLaIE5JKzI+HYGERnoo+OyDoJ5tdo5MR4xXu7GhHQfe+1iLQ6Zo1jQ+H4F4rkF6eftYHdUSeD
IaNKOcvZU3teFpyr0+NSWCJGRh03b6t/REPlYVbWhdrtxSn8s5BHDgD+e/M9e75pyzzAS3Xm8BgE
0n9v6iL6oMdaHJAf7C/cW6/sHCwFkoxN8BnlQfv5Uq1tuHYBf+eYgpxG9NNQiZuZl4Z3rz0QiSAD
QobvLqrMz1dxu5VQnHrRsSzT+aYn0t/6y9LvtFdfEhl9WfcCv0P/ByzQtmEvprp6Fb6eSoSGrCWf
r7ssWuNxsapbZfvZf5Lzcl2ptTpR4fm3GuB4TH81+hTgQ5UgRiPfpyrybmqvzI+MF1f0Y0yVf09L
o8sBONSXpIReeTPMMmnybL1kpo1n5wrMUA0DIgiORmgs157VtUeH3/M17PV6+MfYxothSos0EnKE
W//l+SbMAwr3Xo+iQIkH0C6TOrgGtDPEY5jPu7eXgmLAH3v+rdInpV9EEGfB8PxcLZEPBbRxiQg6
mKAg9PC2QTqvetk75oY9qGcMvqhwQIMfuEeliDXit+j6AIt4msteP/rzhLxu6y+1uBJpmteYNY1A
XVaj8D6lYpBMsJrc1lgEVMtjDiHlVterU5NTLml6tHKjBFGe5il6f5i8rYmHDZQF7zgPPqMCG330
Z13lsdvMzXvi2uLFcu7kva1Cmud1k+O0DoD+HX7IFiAms/WBTNmyJ10dVfQfQLz2a4pqQb+j+eMB
8poz+52VT/V7TJbUrSuj8psaLQvtIu15kFjrztu8DrLpi69pAcDTVvqR+VH70TeC+nsb9q4kqmXB
f0WGwMQeM5Pefmgjq8HgNcpMZBnFoq6Z9Q+/6yhUSCFmkSH22MB21Q0Wvq46bnOQ97rxhmBX2SYA
YemmQ5sMXTuyoDvVZgxnIM+uZ3AxKF17ffUfsrAG1IFKzIBjG2wGiD2osjcohMLaNpf+GmbWYJ8W
0k0nKYrZ+Lja4PVj2zUQwQ7aYnM8HL1HBx73Q86YCpxo5jw66KGjBrD2Sh58UVjdLuu9WRKybbVc
o6Nt3kmALwyF60ghytBX9hCj6r2Gu0x4bpn4dVZ+wkMvHfYu9Og8Njpn8PHfGTI4/V0o16Syl3S9
DTqn/OarFRyggebOgy/c4rOgnPut3YEqzc1q+1eAy1mH0AHWz3HV+sEhcDr1rlntdcMrdj6Ci06L
LnE9OVG3z2q/jfagdh3zo4FBkBHnaP4/zbbBgYPoXirIxWCJrjAYsxu4va6nOFoOpAwnt+pp//YH
9fJzorGCHhylxYaROW86QwzPTf6PGofm1VR7n2NfxWUbZofUdqZLzlovZzpgHsj60cxA0J6E7ywN
moER0suX/WlVrf1gLqs176ouTYPYIKH+ZS9O+9teuQR34coLB9FVL/l+LfsQuFIj0Sp5+/GJVC/i
CR54MNgJKICB6Zo9D15ABgClLzI69mHp+TtY+mLZjWno/2wiv2yScDaNkzFW0H+W0jfSG7q+gXnr
Zl3ax3VrOWiKyame94wHKY6DofLwFeSSFQcnLOwfWJAsIl7wH/zRr5Xqr+w8HL8AJx1/lpV2jCRd
kKXY2+hd/ewmJTDnzobsQwElAMn3Yi7DT3XjDNfD2qNv0RerJY8ToNLHjoIzPaF1gC79MHrdb+lG
HXhVgBfGVWE2jtjPXI7lftIh2ISyl+4SdwZmcUdHlOJD4GyYR5qJ/pWchkHsMACOnkz6XVk8rkHz
tfMtOUKw76xxV3pB96Gw6u57lS/Dl9FBYugq9dylTap6ALJNxlFF+9VBIi9eKgQnYqfGVOrKD/HP
jbWI+vnabHwk1Jwuz8PYCmV4OzSpFrtQLc7VQnVRxUjziybuS+qNhLxSiZtoXuov7ThXZUIaNgA2
yqvCiWuMFwKQvgMqFqif1CEiHJHxobckeittqBvUKRAeyRM6Re7TRAcxi+dhs33h9xv1dTZzv8SD
V/VR3KUCpxsq0SXbY2gD5NQX0VxeRWlRfMBbxG+T2QqhFCrsVz8jqoQtfaSM8FGxk9/lXOR5kvnF
OrDton/IloDQTa00IkcejN1dlvUTw+ss61AocMyfZTTp5RghA6Ku6rBux41YpeqbyTJWULAlfekL
hf2LkofuKZ0KcsxNhveF67Mqyp6romlOg8pcALPZ8IWEzb3uwfMmsyhpXPCPf1Qk37gkcHK29aD2
g2E4/9bV0E5l5DUnQxfToeZ8fBKybS8EsJf587bKVseRDWA/sH3ff1WPjB+ctPaG5oRRgomXApDn
93MRjAeQMdPtaKlLiKBXAgbyjKRWFODoGv/xmPhrwQrF18438+4UoE1zAgssT5mzRu+HcjQv7Nur
SwGI2AhfGzbiLId2zDkn+W27k568gBYcftW42zKJVs2l5tmrSzGpRR6UppZ3LhDayxaxAn/tTlD5
fi82Us2riWRItIAEeDvkviwMOMCAMVmFkQHMmecbtjoGJlNz0Z46z5tupL8GR135xr+2fbhoSEmp
fjcvYHrgz1epHDUHkOU4FqLcTOpxv7NW29yVc3PJpuq1B9pGYbhmOZi3nksSwDrv0ykN29MyWqjF
F25415j+17ff2p+2zvO8F9+ZDbGxiUtsFl3PH0g1FcM/d8hPdWoMMq4bueUFjrXe+3kBVNwl8wji
efXEqSs33SHL6fOH0kHRh0Fdrc3rOYrqZuc27mTuUUKBR2HLIgW3pdvq2MmuVnHtwoEg/fLFU5X6
+ruXmdkxl/QnGTbaWI68/VCvfLtw2IFS4w9LRv9isuNNwWDrJT8h8KKeHDN3UBOq5Ce8xrObpQBU
9vZ6r+wUOk1QNRmKsC3B2fc0r2jS+ZOXn9ZCqFjp0foa4bry499XQdAgoj1COf/C4SbMO9Jaxy1O
tTDy/aKr5rCaxaVZ9CsxHaUBOJZEP5jR531oSyEHVeaKVeaxOK4WaYHtly6KONDkDzZj6S+MFOoL
9dcrb3BjTYGJZKRERDprPmKKUBgzHcGTFdRhiZ3aCruioK134WREL48GcziE8Lewvp35sygxunit
96HKTss0dW5sTSpbr920G3WSWfjU7TzUqt177dvZ11QPmROHK3RPPoB+/NJ41fSYVVqIXT7q9U4j
yxMmhc5mN66txl2uI6siV6q7sH1QmBFFh3lmLhePk39l9XPI/zLlBktHN+YJu8cxT0KE5b5F3uB8
FdRXU2Lnrr5nxCfufGiAvxuLajQeB6kfwqZYxMliEDvHqjQUkMcoQnLIKlvd3mb5gP9KrTLxfc0m
f9h51HsTqcgcyXdZ6xV613SIfjM0D/0s8VP6hskcZKraiaacfjajXP1doyL7XW934f2Sd0O4M5dx
eZjNEi4gYg1Uu9FsYU3mwvIu4jYtcUN2YMuofQcMut5J+u/R3Rh0VUHyF1kfsQcqHrUnrQ+mniL/
UItMXJto89yWbdZG11FYIwCmFI528WSOlbOvo3pViRM1PA26N9WTOUx1DZUk9Hoc5C1oUKR0tb5l
3ew9tWbzc1waAxZEVNhWXGZWX8ULetDEG1w+8tjfRKs2bOHyAbmj7J03K/cdP2lY8G+P0m5f18Il
RuW8/iURJcYjb3+3L44cPTViEc1GnIXom551ATvGB0L7szgabiSuitxpY13bbtzVS3o1VZeg0i8h
nqBI/0yBAbltxqJnET1vusYc2rQ4hmINTm4b9Y9gK6antINwhJyNvXf6pix2bWoYZcwOZD9oXMsL
c9s/UvV/XSybIDiXMc1wekVmyATt+cVCYWnIqvf1Seat/4tDt643Y5naQ6LHoU73nlFmWMPV9dAl
3AmIp5ShEeyLbqUkgoC2nrDEcb5DYfTFaYjq6jbqV5oTuPD1OnbsIV8T/DPS/1RedtaOSNadopJW
Udx6DSFemxWwkLa28cEVCxJ28WiPdpQUqnPUTvaKmrzWQx8lhjc59mHq9fLp7Z0/i2rbKyCbY+6F
XwTk0HMDcWWiDRyUxnxitFJ8wAOD+r+6qD98lmJtqwDlAd1Jr5mS+lyxKTVMMdQ4L568zrUOlsA2
tMOm8UBVdNF9eDs7Z5vKHbfhhqGf8q+zs5wHpooigzvIraGH0Z4FT1pZxVXR0ZVN/LHVH8xeTzdC
CmdveGMd55CBkga02IXz9Yeqcf5TNh7MptoEw/xciD8v1r6254K0xAyGj0gZ8vUH3LonGViliHMj
zOqrph68pz605s8h7EoVm2tr/piXFaVHqVCbv/Cpv7IV1PpYRZBMUZicdz1UPmIiFgblqbco+io1
2YdqpvVfQs75t3HdtusUXewDtHQu63PWezEtY1BXIUtN6xSLEcq2cJ1/1BLZVmEqTfbJm960/7YT
/ldRgqNvgPqUV56yGUqhNVIuD4FcL+RP5+2bP8sQIenxAhqhrb+F0L+WwcUDQDD9jBMiRKLY25Mz
gj1TAuHNkC2OwWWvQYJvT/Yt0qSiSZmFxtNSLu09BfviHv75uwWaCxqfeoWv6pyLVErNbIXgeFo6
/CpareTVrLpLesqvRAfqFcZpwLiQ/TqfMZhSDkaYtuUpXbtpj56gvkFYY/y3OdD2apFXAwCM6Q+D
rnNbO6Q4U3e20+6Ei2Cxi9Au3ONUONxMjlEntdfYu7ff3SufAMgtnO1IrwIOzFmCtRRIuKx+0J3M
fLFuyGjmfT+v9TvXsC8haV55gXz4m8MVzQD7hZIFohwj2ZOJibEd0N1Jo+ZY6VVdCOKvHU7gEaT1
zGiolc5Num09I/dWjN3JaMcI8tHgys9Z6QNWD5Yo+2VHTXXlKkP8Cqwl6GLVI74Zj9Hc9omrS2iM
b7/gswR921BODCwRxvQMfs8dt5pGAQqtZnlS2I3sJ0yIw2QpG7jqIPuLeGRNbB4c95Ja32vrcsPg
TMNNw1zmLPSHgNhKYn91IrkIbkInK3eGHs2EEQeWl4W1dreWge7ahfPkbAOlszgPeYHIsOH0uEfP
Bk7pWg6dPVb1KbN7k+s/mLChq1LLuudU5zKGn6I+TGIcjC9Zl1dPbdpsbNbc9Z8Mis9q75V1fbJq
n7Z50eOplDhlXn3nKcrvazWOH8sRSYDUzucgUUjsY9owqTCItVFY37AzLH70g90gbWMDOAM8Xcpr
v5P4pcIbXOW+sWexxJFb63UHh6t8GmSIfmgXkmjtoAB6n0lfU5OfiTNoHC5L+J7sHiJbq2ETv300
XvkgwK4FtD/45hG9PHtVlZUtdq9RXXIbL00CRGT3TcCU9O1VXm4IDQmuHdRJQAO45wehmmacCOxa
nArkDJ4KzE8/68Ao7odGut1BzSYzKqMr11+lhNiGC3X35e0fsPVYnp8Ixs0wshg3A2KGQvn8toj6
obdqIxQnBGW46QFkZ3SUCl3/Cj1oHbLMI6guasniFfLPhd7Zy8+AaEM+x0xja/+cF5CW0+Drulbi
FGYUGnMurl17sA7ruJhQEhdOzwAQ8u0HfrmvHHvW2sbeG13kvOlkdVy6HtdjWSr/gyOQZYhlnuaP
by/zZ3Z79mKhb7AGk1AaT+e428b313Ys8/7UqSLahyAX6oSu2vgrdYO0Q60lHLa83UzbJJy278kc
FtSy8lobP7tmwCjCaJaUxKfD8CuenHx9CnMUtQ5cFPWIG7hf9fxns/8xub2nL0SKlzfPhqCHJwpQ
H5DZH8z7X0lEGiHhZ7eIOxeci0MaDb9gB34iJ7IvpAevLkRiBFAdlPIL/hotQFQeox4RW6OiYVqb
QbsLmXqcZBuG/0Z34UkgKG3gYegbcF7+9DP+eiivbd1c2pM65VNonhj/QnEsTHVpXrUlWM93HhgM
OT140U3h6DzIommSRs4QyVMujDGurNlz0UuYmdVKHKUKYTiXDAlfeYmbyjX9LJiINL7PrpNeIErR
z548lcJYd1PkTagtz/Z+hZF1IWC9/Hx4uL+WOiuI9Tp57dL48mR6Xb9bXVyWl9HNLpyKS6vYz6PS
kqvacvJAniRFaGKu4bgDCHtJUuvV10bgY8gJxvFFM8E1aSWEC69NCvVZwlBKOnDLCE2m69Xb0eDV
52F2uXW6NyWlsw3CMowcz2UliIXdTWDIfm+6bXjho30Zy9mbv1Y52xt3GasRLKc8BWNgHgT9rAPo
gGzX0VX4WNqR2OGfMdzQIPxnvwqyKOCOG4wdtBnYm+f7Rad2bOhRNScIIt6+sip/Zy+XENivbBc7
tWmTUTSTPZ09Xr7B8wZIBqdgisxkqXpxPSyl3DWm/Y9ksi1SADIjO4NgAjHuvN8ivd6YW6ftT9rO
hp8Vif5Jh/Qe/vlUcOy4h7CTYrXz608T5kGJsspSj9xCeFVsuVUTPPz7MgQiPloa3UzFzm68QOJ4
nKcZ1lFgkGLtBXo3MMi9eXuVV3YH1zrUe20qpA3L+/wISA/dw02R8lT1Y/7FmiL6Y9Gy3De0Wi+c
81e+pq1lDxzC31pC5+W603kGPDyKiCYN7atRhf0+jeQ/Uj63M7Cx4jZaC+1GwBfPH6glHcorx2tP
uqm9xzEc28NS2MHtXFbiPpCjuiCk+dpTcejAyNFLRw3sLObR/W7NbZB9mrLRvfVRkEsC2YgLJeyr
q3DemLox/0Az4/lT5TXim+Bm2hOcJ+jEAzZUoakvSYi9TOyAWHPmttO9zUW3w/LXTVv5wHN6NMJO
4SCLj6VeURjKRzrCVaDeD7zWq8kY6wvaAq8Ulxg4bbY5hFIE0M/HzIuXzY2/Rri9cHaOvq1FF6ey
zXbW6E3vMz/Lbiw8++6syeyuMjQ87wLdDQ8CaaULSeYrKQB3/wba4XrZwsjz5w+W1DLMIW1PQ2ph
YNu4+VUnxuK7HN3+gKsEw4u3v75XOnjsJSxR1iSfp1n8fEWm01vWOzcns2pPgaG8vR0swGFmv92X
BqPE2J1D430+htFels7MqKEVV2Y422Myy2x/4ec4LPdXDkTrCX4naH6m7yCDQQE+/zm+1Rn23Gfe
qdOWjeIaQLQYvJ6zGww3u+0A2SRBL6N7wbjn3teOBB6I9l3OPOaB0OzH+Rr9K9t5+01cv95GaKCX
fi7WKWxPs/2Th1AtNU5Z4G072LAz3370szj458nRE4SaAXKE8dvZk7fSFn4PqOpU0VaM1ViGh2pF
MCpVziX9wD+e1mdvGdYJcXBj3lGsnh0zKUxLrUvqnkTW5+9BCYP5W0l8+4T5ZvFQKPQ80b8T4c/J
GTC469zeEbHwpy5L5nEtDjpUeZEYxsyguUf68KlB0SePJ9kMIp6VDh+Wya77pAYXmwNTL4ajAWoQ
8IFhPmQ9jMJkUTm8+3KpvSwBbrIEhyFopJkobj1Uy1pEe8JgZrSvHXsuE3sM0zWG4CLRGjEFfeZ2
hMC1B6BklQlD1Oa7XEP0QHU6r4AO1lrvynK1Tt6U9x9tdxz8vQLko+k/FOJScfhi3oOoBTUIZ4O3
xIs1t3P9V+CSQIQBmrU2Pfm5wSVKVtEd0MQM3TI31/spYOjtt0uXgAjHOGkJawbHVXTJTOXV3wF6
Bcl9SEzb5Of576DBmfmofiDt2dumZPHCTmPNwM44NDRPRsQOy2iMTYiXRbyuq3LiNXenGdEqz7oQ
V8+uDHrjm0wlA/mQWx1qxNmJzkI7bxgf26d80e6HEsrRh7H19YUZxOurUDLB5QOfcQ5QxopCKWGY
2AzMYXsIbPyuZ7MRFxLx8zj552HYVg4f/4jo+j9/sTUE28mRtg3gaZmLq0hoy7uatDM8YZ7RP6JV
Yn1eeCHQ5pY+/4Gvcw/cdNHFI/GzvqcuRsPu7YjBlIVFz75jF++BTVgCig16Ps9/VF5GaYip1noa
pmn4brAJvyBkiXuNwwPqfmE6zLEbpfPejzIwtBWKCjKWhlfXV2kt5RSbPhqd+zQP2pVe2+BMByDr
oB7NIQeQWGW0GxO7nFANNLsV/HdouLCRfKD5hAonmIMrJr3A/ExvLm+8JVi/rCO4k3iyVXUdlLP+
6I85/kkoWQMw8TC2fN9KswNcYJtFm5ScVXQKi1mXic6jIt/3WqTvQL5UU9I7w/A+7/P1u9/PGdp8
rgAcCMthyu5xbTXG3byuo9gtY9bVsWo6434BBUQ+XLnMvLTThb9Tj57NHlYs9iHDYIVPTaQVkO1U
2h97HttlDFvMTSwWPxWJ00WtBjXN5G3HTopH2dveVzlnBCrwjeg8NnOrGVnjLvM1DLtxsyUKlEGV
Hg530gTpskcFiZ5X60Xjg8FU1UY0bwCCB9yjTaLcqJ19MfbVkBSplPeODnK9kxZ6EHGn3H5MHKIi
BNG+mZpd46PRmoSFopeFagSz1yqy3g32nP5g4v5bD7b9Oc8LBqy6yfN3pqORCF/MTfeUMUNc1OZ0
74qgfteV/fSQIur/iLx6iJrxhMbKOMqe0+GnxXXvD+N/GuGy5uB7q3LjKKoY7JaR6t9n2dig8Sec
sAN3H1I7QQhF/S6cRXNTjZ4trmqZ023Uulvmq9yzp6dwcftN5HHtHs1pja7zYOh/IXU028gqtCtw
BVX3P7wQ/Sy2Yqzvq35SN2CSh195D1gx8SMg/nHnreZTvVrGXd9mlZ00c7/cKWaI35Qluitmo0Q4
Wu+Nt9tM8nKocl3zc7JMegtG0QUn+slaXa19ZH6oHMP0dtKL1Dez6cRPiEbrezG26K4uXvhpgTW+
xoNwsXBbecGxt+R1H2eyQJqy8GvEcUrroSsGhdQkxqKfQ76DNVaDiUCNn9reyV4WHSKtO1V3MvOb
+0g5gNFz2U0i7lyvbRMUvdr3uhSmiIfRDe4ry7fHPTJjqUEq3WTutUJV40tk1fqhk2b6Qxp5eC81
TqKHKQrKdSdC23hUajQXwMl9oxPbmBxk4lOA3R+RJW0/obQZZEmTFmWL1qm9llfh4IzzXYYYc4jE
uB7vZNkjVwv8HHLBUINDLjHp+D37SN/GbeeBRs5KoLb3lSstdaftxv6ZgvF88DDiKVA/7ewuDiyw
Y7El87z/MCnXvPdCV21OHkb0dWB85iWM60Irsae5T6+dQq95sgRNVL8r5WC1XOO6qmNPzEt3t+Su
+pALye8bYcrLeC5VQESpG+NuqUyY0qj2GiQbupA+3IMWC02u1z7BCxVosge2/apkNNnFq177zyjV
0hPsS+9+8Q3/CZW+ciPrOAG6v1nzq+xczkEBrMqIraodGVdrGq1H1RTFr3JKdfYJep31YM6hW+y9
DAPZuLRWrzlaw+yTg6tO3gEg7cg0e2FOaPqFaJ0yYlRFgjT5+tN2dLjEhD77B+ZNa/ax8CxZ7tMJ
WE+8GO6AQU0hkbiyUBr70DhLal5ZcsCqsB+GAECPyMr/AGREKHJKb873ZSPC31z2uuNUTsv1MFJc
JqaPVm2SEcj+syY9zodgQuF57/hd1Dwhl9bfMn7Q30rLEMVu3FjoccSDUdjYaftDoS+BHxdo0Z1E
D+F3OZQMQqQD2DBJ0T2F0K28wYsjVAXxILZ6Ri3BMkT+zmjrfIrbueEeALOaTonT1O21G3SqjzmU
nEc5ms614/Xtxm2ow6/5CpPfxtayTzRinccKvNFXfMqDz4Op1y+gUYzw3WJHxjfTrEoBXMtW+cHB
6AUpXtFBxartHp1BO+sI9Nlcpo/r6kbYrYySyKzSEtO2BQPyzylthu+iU+tdla3cKYMWXBB5MWWU
kLNK2wcIZLK67nJt1Xd1AQxlZ4tyfjf2M96XY2OIr5h6pl8KDPhOSAYP2HxmFpplmx79N7uAStBu
4joxSl7Fp9Jgx/fFMlknS3emk4yjmt0d6p2yWJOpq9viNOZ5q6+NsLNQ4648NR8mK5+92xKCZQQH
oBR9onq+vrgw6vDbikLtnDTuptM6rml4XRdh9lHVTt+/Xyeklfd+CY4lyWFATeyo9PNEGZlvxy0u
pXzBWQ9eHiRBzckuIa/D0heG2s0F19PeQHqyeBdaOSCYDHV0sVc8k81GtuWchItYP2W4HVjk9IMr
klyYsFT8Qi23Ve5InPHwCRM7B0YhbEZhif/GjeEYCzS34YZ1q0XiHip0loM2bR/XoOy7q0WnRn0A
gc9NL3uIOYnj1Ot1lDLSfVczZKriJhSWc++mtdGRbVRdcQMu2ryWdKUPXejn+Y7/miINrhjVXw1z
0JmgjobpV2N14i5TI2ptXoZRZzKSEivq1IzzOpW6HBKr8TIVZyR0OjF6137s3bmL6P21652Lq1jN
ZRSt/pVXpM07OUx98ykfaEftdGYrL7HS3qCuYZuGOF0nUFEMA8r3OZxYnDkmx6DQmYrvXZ6J91if
O35iTijAJKXM/SqZcre/x9uyN3cMW/KIX2mtSOGmkxUirGtP13Vbu4iWM2D/D2tu5SJCJ6b5Cp32
NoyzwG2uB6/hFbdkKLe1NdaPEa1z9LVrd+V7ywL/LipdwV9uqYt3fdjlPx3Dd/9zA4NpDxHNMD9N
bNXM+ygMeHRkYiRbay26pF3KNItTAlMUN9P2Fpu0iZwEt9Lpd13I6T9YIP0Qt9toHg0fTzPp9cN5
V5j98HEORVHGtL+r7y1E53kvC4EiY9lA67iWqdN8WagVZ5BmqQcX0h9qlOkXBroxGFO+tnTsWnoo
FINxFpbuw5oWabozdWDm8Sq54PZu1M5yxwgr/6jLqPy50HnD+DGfbhvX1D+AGbZXBi+2hy9WiE/p
CuEpqQvtMDdJkUiO06n1vuZuCcAChWQDheRKWbdjgewxShfL0u4GVZh2rMtlvKE70k87oYvGOax5
xqnpSFmG2EWzG0SBaWXezl+r9ks1RKW6gfWzPJEblWI/lU1+BFUJx1dsiIw4apV4D1tmRDS+rRw8
AiiBIBGazfJ7xRSgQEU+cptdgeo2iRqTBuDZg5/dw6HIxU6IzLga/dkJ97QSvZNXD1yp0+zNsFWE
mm8qEzF5roDSKKG05T00IARmE5xVe1TP01S/K7NoKff8Nf1F45vdfYyEJLFr1Jix+8LgOLtKVlYc
NnNK8lbB8kQpzmtw3AvTbzlCOQWq5mpVcVpk7scBW6HbbG6LAantiaYMVyqEnbyxSobwkxS/ke6Q
/U70aN/kI4ClXYqgOJ/LokgYDKO1JriL5vQd3IpyKefN+oPtTvx9PTitCRCz5EOrC4S77x1woQ5i
8bM2YiAhuABlCJfI67YKc/D+URF+hy+xkZFqf0FLQC/FD+RMmgEgQIeidu6apRW7vaBdETiTHE6e
dKcPJYrX2AJzldBfyfro/n/OzqvHbWMNw7+IAHu5VV1Ru16v434ziJ0c9t75688ze2VRgggFCBwg
CTKa4ZSvvCWt5rk+pKR99T4a+/wfAPK2uTOgThcn9OLrb0gfFuUuDfXM+DW1c2EejSbkEQ0qNy23
dWgT/nlAiodNrth5iRexSQs6H0nPNzy5ls712+T/ZkbevVkmfdl9GpbhZ4v4pzxmaa+Mf7Va4v2d
t17wL6Dp5IdmZZy4aZyMsxIEzpcwHsRvu+69Y+xhj7qHX0W2no18kJexTyabf6JE2BRWNhSwNIy4
50A6CXU7Js0MYjxnkXez0Q/WPsCQFjQC1b5qX9qCDk+fTnb52umUMhFf7/sXqp5Rsss7e/piTkSR
JzFiBv08D33/2kN8BuJTGRxhm5fuo4USOqjsSdECwAZ1KP413YSZx+o8fgiUBFengcBT2xgx3JRN
Cdn2Czc4PWtOQ6Lteg0qx8YeNfufTmjZkahfDLtgmpSvzmC48TMmE5PYplXTveoCXTK0IOfpkx42
jndE5twNn0qz0L94bWx+gABtNf86YLn0XYIKrUPSEuVfcnQDAQXgg2zsh1DEghBJlP+iikdpc6gL
XF8LKOH8JNzJbCjHjlWf+hQJ9V1bl6HxMYVN/6Miuem3WJcUArJo436bUpZ9E1DM/OoUjfPZAlOt
brzchVMcuLO2DRMaCwNUM4otykzMr8ApzDa4+1Z/g6FRn0so4tFunjT1b6fJq9/lkGBLoMEo/mDV
No7anj5JP3riObGtHDv/5ZI6fADjQ5CIBAbOUHZeieBpxqHyqWl1F2l2fW7/N05DTy4bZSI+KThC
BXtjTnN1Z6mN2eKQnbdrUpqL/qGsjYD8ggYGOFFiMmRV+4/il2Jarujq0jjP/Hd+XvalrJ9PlGOG
bE7GvWemlUW01noRGyea1lTgrkqnNBAp7qIRQClbo4NwOT4FmMzqCsDKtl2X2xgG8RYZzPafYS6x
BrhfdLk1lgGNlVFAFDvLJn3QQO8f7EI9q7VlfEI8w9oif2I/cabClYrwohkglxU2ELMC5ItQ8BVq
UFZlUsDN57Y0Ptb6mD9Tu4j2gDe1n52Xr4Acbo6GdY7s0VvUCReVQxPodVMGlnYWpf6ajqT7zkSd
tKT2cqzL6dv9ZXwnA1+UruiMgZOmf8k5lcyqy2/WoldVjW00nrNR0ZOd1WWBchirPjlgEK/GO6UN
AtrQCirbT5ljd/VW4c79Fqam8V0jjB02nbBT9aV2wwAUHhoB39FnmbVNmAdizRnx+qMDAJF7TMrm
ABZdrE3mTqPI9X7mo0fFeSJp245ipATdK/pjfTY+us72AkAjwd30gBZDAak1QtmQOrdOou1HZUSC
Gx2+j/eXf9Fnex8FmWubXcyUUGu6XP1QOHExKfV0RoO39CeAcq+9WRR4F+n158IdtF3bDN7K0bmu
1OrvvD0oCcCbwBtcDgqFQGvgiE7nZlK1rdD6butR9tjdn9qtUYDFURS1JCN2qbjritydKTVP595x
8RSgbvyE4NCP+4Pc2BBUgqG2yVsPCMZiKh2kH82MmunMY6CeZ8ML9z2kiW9mMHQrt8DNoWD4QpjC
FZaW2OWqVZPaxBlZ1tmckvDJKmZISHbmbTqD7uDKF7o1Fl1QJAM4kFwBi4t07ion8mJjPrdknDud
1xaA5ZzvGSpemdb1dQNlgC4XW4HOK1L/l9MShaN1gd1q54oygd5Cuqqb/lkoGJHQY9FWNsWt/Q4G
BAA2J4sPt5hYzdObO3lFW6QSE1oQI0oaYHTFh1KNqY7PTboR4div7JJbW/HPURfoFtWNoREnmXZ2
gsr6nOvVZ68Jql+Pb0V6K2xCngjpmn25kPS8REsIr509dxqedKvKjqJRxM9pnLv/3R/q5nwQeOAC
hKWKwtvlUFMTGTkVFe2sI9ZEmGxZWyH6eeUGvLUzwGeAMob2gODM4luB506QZpo0SBVqtp9bKzjF
VL6jLXYJFNwqxDse9Y2THV56roBcYBXTFV18KD0RxCYBUppalDVHlH7CrVdX2sqle7V8chTEzoDm
g9aAq3q5fI05hoCoPbquaRYetAy3MgL4ZAVCcGsU+Yk4xwQP8L8uR9HCKC8SOcoQNtMx1Mp6k9Xx
mt7kzVFM/Ft0XkYAn/LA/RHyuYHbOijJm+dGG6t9mpbqriMsOj244SiVwZDH2BZ8BvigxVws4vgE
FqpzjkB17+wkybZ96qUrK7bEf8jWO3Bi0EeAO1VgB4s318zc0aNp5Jz73NI/GXVmUeWZPYJzszha
bhn54QxbIx/wp/HSyD1WtRDHCb7s3w/Ol4sXXD8IWjrJ9E0XP2TI4rptZowZNbsot1Xbf9WdRuz+
wyAyVObxfycvXH66RGQF6qcqN++ImgnlUFRq0KlfGeXWUwL6iVeSwMnkNF+OMmHQSxtE085KpZJB
01jYEXUGexu1oJWn5NbljoI/FxNiLzzHi6F0k/IpcBVuQNjNO1BS9kkVxuQnMOFemalLZTebxn7l
sZT30CKClR1/2XdlngSxlzPUC67+Bu2os5to9pMl6uFIdRQHgbhORbexhij9musQl7e5Roq0MvqN
SQPZJdDxUOZlfRej55UaRgI651kL4uYnylONedDHLjiooCiibV1nUvfatKuVcd/jjcW0sZTgyHDJ
6FCzFnu0rLW6tLWmP+vhnH6O6rAVmwima7QfNaNSj3nXVD+yoelHMrFQ6i95XfGG2UJhb5Wpwt47
tgMoebhzZk94FVh07g2zxDfT8qbvMW5slG5drQ13jWk2f6XAUX/GkW7/ij3ZS0MzqIg3ddwH4qVC
yCuheEh7cWd2yGNvnGqavupKhatITJljN8NhnbZoUJq/1GCwhhewEWWATA1ojY3Rq/U3SrhKtEvV
fvgBjJ4Elfqwbu5qaS64mYPQg/iWgEvdqvXUPmfFiFShOjvhD4EVW0lsHkaGVH+qnyyzopSYkp+O
O3pawQ9HS9v0IOa6rqnUx8aXsC86KtxMF/O7YbB+T4bZ/Gx6M0TYShJmokbLfb0chbObaYK/pGwc
5Yx4h568YPTt/R4V3DrKtEwRVhVK/yXJm9o+RDNRNDQ2q/QJiNHBmZTBil7KrjS/e1VELUjvEu2b
gddIe9Jp0ontkGvlW5a4KKhhy+f9ShrDyY7Q5yliuaoUWylLbfjCS+V+qoOsjV9cZJg1yunZ8DpM
SYldiqLCqqRDbhiYLg7RtHItXz0xqELCKiMjhciJotQiQozalDYp9r7nmC1xiJqh/jxMDVvg/nV4
6yCxlh43P/kQKP/LY+wGiuhs7odzOfaU5yABHNFNSz9mRV+/qBgZb/oxX8vybqW/7GeEeCXgC/T1
4vgaqUZ3NezHcwo/9zQNXir9OqvfxqCX+6Zrki3kGnWPAvP0QrfTRYRTDZ48I7fecnQIbMTIyv4J
LYdyb7ozyh92r/xzf2Gu1LNIorhdwGZDtqETuFShcNSgTM2kGs+gs8ofKqZcH6YpCH4pelvj4Bv9
jo0RiSuaHme2XrAfB7NDS1t4p64fIto8rk2PTc23QVDox/s/Tq7P4haCYkLFiYCeoGqpLtJEDo92
RAILeER7ReVE/xSo+rApETr7jrBO+f3h8SSUCW1XAh7UxBa33jCCXFNKnVC+TFGS1XPPALcxiGc6
6D1KbmawZjBw4wGlmEZgj+cUtn9LjB43itWQLGtnU7T/JImLRFWbVvgo5/HDlR+djQhCXlK5JGf6
8gSoetbwmTXzrHeaC00oIQUrRgxRZuR0HFAyK+NdGV+wsdCt5KhR+GFJlxG+1QUktbQPzpYOzKFU
jOzvslSp/CpUffC3VbRDqQWmQxsodp5FHKS+Whr5r7Aa62+A5tAZE8oqrV5C9BZbCjwkhDYXyRvS
d3lR/BHSDiqQEat3TMSmMDpFljvZ22Ud/M+Lm/GH4ZTa1xG0JB3pPHs15rb1DTrkwEUKIz+5g1F/
qMQcP+ob875UoGFdMGdggq1FMlT0VW1VVWidk56UtUaAcuNo0bihhbxGAL+x4TjlYFzZCey8JfSW
mRsdb5x5roTxW7VS+6nzrG9mMzYrUf2Ns+twiihzsbGxH1/MyRsDN06azESpZ9a/x8gAvuh6so9A
1+7nVBMrR/fGvN7x+LJ0JxOwxQVfalFh9DDozu5I3S7M6L5lLQIjWEA2K0/WraHYPewgCb+0lnru
gTAzCKb5cO4meu5ZM1r0rPpw32hirX5y/ToaRLukCgZVYon9v9ytUSfXLRA8IB1o6Zp2xC6qunrl
mpX/l8szwVdSySQpc0E1dRejjL0VG0jkTGfgGd5HlTrJ5wCW7VeItOYPKS75uXR72q33L9ubo8Id
tOUOIbKXJ/WPk6jNeWgEqjOcU8Oe0Rud1eZrVzbOT6vOs58xFn1P8xTDQL4/7I0lxQsOMjenzZWc
pMthh64IrWboO0rSjbvX8CHZogO6hle93v3Ac3nzpdyAZM7ri1FcbC1t0TZnB8L4vqIBTkuVVvFn
bhPz0yBEerg/retNaehEGIyGrh2t5MX1HvTaxEMy9mcHBNWxaEfvCaZIc/DGrPhxf6gbK6hzyChc
I2Z2fVt5VmeZSq2352bO1KOlCbr/o20+3R/lxgpSRJE0G4vMB9GByxVE5I2Wf57M5zlstE+WOXqH
VO+jY2wq2g5LIqDqjw+IgDdBEFaZUkXocsCpgJESF+50TkMzrDeUPtDHNGuxU6bUPpUhiIj7A95Y
R2mUyGVMmZy/FgcgclpNiUKFmDQbgs9a3E9+H5Xuyj18AyxO8dVjFJgWHLclj2wsrI4GsDHRYBrg
yZMVvakdXDIvzLVtMM7mUY9C/UAx0PIDHeZXo4rHZdt4cMkRwIhLK8olcH4OZ3eOyyA+U7fvDnFf
zc/k1Q8yNuEPgN6ghiTNVakCLwXtIyts0AardN8rvWDfCJB8rTCHLagZ+8HNIocyeUFR8pNcgKvX
LQ4CkrLG8JswMH9nzqR+ALSItbwjMsjK9vD1/l55J4T/eUfLAVHaQ3+Hch+4tMWFEhegPhQaN76B
WOYTNgQAO7nhTmqJoJaVecUBbnx1rMCqfFAie6JpmYtdBqLoVRMmYq5JVnyOu2LVhlLGxJc/jJAZ
YRwd6gwP1VJQRiBsDKCiis9jbGhfZyFsDcU8OkCbFGWDdNsNZOD7aI5hjsR2Z+4dp0cKeNSU7uPK
GskTuvgp1HXx3oMhgASYszhQGeTT2any4Gykkc2MQzF9JQh0/wcgL/udZab+DUvb/AXsvtljZz8A
HnRUkCkbR+2MX4jgolTmYa78JHpn/p3G5MG71tSnbtdnHVCwXNVal2B57p3f93/78i4gwZHWBfR+
+NAU+hdPMMB9cH/BLPwkj9lFql3tsOg2tg+PwvJIMQUp53Sl50qnOZtILYTviowsOBO/1cB+kN3G
KYSgSL8RpgapFLnb5T3qYjAcgUJyfQQJym1piNeu6aChRN63NC9WSLJXjA1k8V1KnAwDK5LcZvGc
J/wcRLkwd56yIkUyWNTxtqiz7DUOuvh/lHbTDT4sYl+gqXxqy9bagbJSX3VvKoJNCgwsWXmIr74k
QABuOaQ6ia5Z4sX07bgWozd11ilMx2JfmwjD1UMuVu6f61GwSqRmAg+VBMtbtnY7JRS21+Grm0VW
ua972k9Rr6zVzG+NgiKMLABSR4bnc/kph6oM5pbV9A3hTqRoItiKQVvTTVoGgnSzeN9xMsWmxuIr
LvZ+abSB2rllwFxa/Tikri4RVgEygVm1i4Ip3Ue52ayYW7xvw4vLQo5K54T7FB4V1KXLuY0hcu2W
Xgd+hHGu3o5fwtFDRaj8SJfNbz1exXJ4LuLhmI7lPz2tbAcZntloPoTd/KG2zO1sJKe2sw7kbae6
CYZ9kcBIKJ39/TMrN/Did3LB8nZLdhWNVBn4/REmexlQJavuY5/0JgrR5O6tn+Vop7/GMdUOBp7G
P1vEG8FvQnJZWaRlUPn+ZRz8ZWmZEcwu6yHQz+Vh5+BoVFQP5Rwle1MBWFoXuni7P81luCeH8ri1
dSwvZMF7sQkaKyiTuROB34fUAR0wphhFxxmeo2b0NTJB2q+s661dRwxOZ5pmDE2FxWMhhI7XiMDK
o6PWgAua6W3UST3Y6ZBsgBr5WSUebfK/z/GPIRdbzi7oGwwUy/0oyr7XmabvpwTf8cQN1sKT64NL
jZOqHmBCZHJphlxumsnr2Bj5yGrO2nxKhfjZN2X3aIWH+UjLSNpL5DjEQotRuqoekKOsEj8euGMh
wIQYUQyhW3G9at2/QvPSYQ+VK7Tp/UfIPbVRZqJDrKSNvok0QY0etU77RU3xZNvd3083tq7UTZCg
A/5ylnTeVlMlL5Njg95psMcmy3sJNAvrDzS9/r0/1I3FhlYtH23Zz+bPxWKbWLunxhz7eZ6Rmpip
s28rcIL/YRSbCh4iHoR/ywQPxxSDE+/EvtUk084cxhzOevsom5NPCigEAQ0WDhDzEo020PQRmZXH
PqKx0OaA3+P5M1grcciNww73HfI3LyTBiLqos3LPd2Gt2ImPdFj1IkLVflbHQHkadZhtm1A1hwfR
BnJaMiNAUE2O+x5F/HGJ4gfj5ip6Yj5efDRHetXipqYwBNO3Oxhj3B8e/lhU11xEnYHpydb55ZaQ
ZU8vKvTQL9j322gmd5zixHx8GWnQIcDEDc0fy95kifZqNkXy4Ry06KA0+ikx9XAviuqtj7G2uT+n
d3PJxUuEFh0ITKI7rpWljEvYK71t0Cvyw1JPw6egHqpXIPDiaxDOvT/TEUQhTA203+ijpN0GT5jh
H0jYIZTIPECeR/HSXD9IOeTsnM9TBXE5DhrtiZGaNwmsDjZBY6vRFi+gCkZ3XyFXm5QdzEdLhZ1T
gGfD/ndqx2Onon127sxItbbY6oz2zqjGamfAArH3zaQ5SGDFIvvZU6P+ZOlpOq28Htc7WApbA9sE
bkR7Z3kacdWJ2tgRmj8knbNVnIaKbY5dJTkhDUValSsb6qqVpMlyC2OZjmxjobF0uaPmKGwhkXiz
HxVKaW7b3s5+RpWoim0ZGMO40Z2htDaNUvTaLqLTasKtS3Tj0LWdF+AOGjrSCEWvPuplbIhDokI4
cvQYU54khKB5f6tc34j8WJnMAM6TOo6LUkpET57klB9bAzF97tz4BRni8UFK+PuK8IKDZENWiIW5
XBEdOJkRBMrsJ8iU7mwDorPWOePKGbt+R6QPKbc6xRMA0EvArNCLRutoX/tJ3Jk7CD/lE6Xt/hUp
APtR6CQz0rgMCYQpLhB1L2YUacXkKOhl+QMAvU1k2dlOt/K1GV01ZhiGc0yLkw40Tb/l3nVxbOqx
Vml8wu1tpnTJMa7DXZ/kPsbfmzIJD9LwpWusFwSrn+egOUXycM1e9ii+SP4Sunq0HmlMUelbvAOl
goxXFXkVTmAE2DQVq02TGY9ipd5H4XaUjxp1S3WxrMTsiTZ1eu1rs+1+q4mEtmMQx18e3vM8ZvI6
RmQF9YBFgYZG5WTXiV37DfzBQ6DU7V4ph+DxTQ/clbKoS4lX4rgvNz2w/LA2FFH5ths6h9zV8lNR
UZO4P5ermiFLhh8GLxilHSq8y+jJ08PWypS89tsAAU3QAMULbE0b4neaflCyJjpqY2fH8NG84DCT
Dr8owyhWKsA3jh7YE8JzCS4iyFzsDqevpwrcRuWDlLC2th5mJ8W2xbOm9/FakVQ+yJdvm0WMSHmU
LIT9uAQyVQYMaFa08gMLFYAxz3Yg282tIeIPsJKUTZzH2EgqGl4JlZnuNDRngVEP7cObSPafiY1k
cQbagVySP+IUYuUqKyajxsrKCI5oZVU7RVPW9GWvHy9bXmhsFhRTsDNdXM9OBU3UsXnIrTpQcCaw
3YMR6uq+hkr/EsxNtPJ4XT8H3DOyVUDxl9GWbXyY4Yoa9AOuV2EU7fI6THZjbzor8cmNUbieaaHS
R+dLLs2jE/weWlNRMr/LUrF15xJBCljrK0fjelOiNY76Owedvj0NpMsvpPWKk2mpnvsWlK/XaI70
fWzDdQmhHq3kV9dDQajn2Sf35obk5rocKkpR/bBnlRtlHA0Fp7rI2rrtIPbUAdw1cOx1mQGJPokD
kdq/ZBmLwWbD7S0TC1hfjUT/EUsrDSQuyAe7qNgnfWt8LkWFVaFXu/bH+7fN9YcDvy9LGyiAI1yi
LoYWuTPpeVh1bI/egF9aZG9ZblvH+6PcWk2ggd67rKvUbLtczYEIKipSu/O91mtfytGcdyYawfnG
Mau1/OYKVMP9SbvFJFiDPUA7ehH/U3RKTavPevw0S32XAqI6dwkS6IizqM6L7JefqCK7mxld33CT
ZaANNtgWK1+CXAv/zROkkAYr4YJtKWXmB5M+6ONxDRuYB4sDSeXZlB/lj5tmGjlHaL70ft2OeGCZ
SXbsbVBvICnTT/dX/sb3RSuZCp9sYoO7XbxZZtEVo46ytx9rQC7K2S03Dh6m+/ujXF9qVFtdpgPa
hCr6UuMdARr8GgOuTlS+3gR8xzhvxGaujUOaVQ8X0sFMUd6mp8VzwfO4+L5m6XYw1ovaBzxsvraK
cI8lCpQr3+jWwkn0hFQaBEd2JUZcRQDk4Sv77jxNn2a7AI5vdu3K7XzjYEB2kuhSiyIGjcLLnRCZ
6ENhv8YolTduE2f81kxzvKud6a/7X+h6IIwNHIMSLygD4unFQHBf4ATXVe1jpZtiFDL3R5D66gHi
8pqP+/VmYEsT2kJyQwYL+NjlnBT6kNK6tvaDMcgPVqAgZ2QkePppc7r3unDNKO/W1P4cbxH8WWWK
8r7JGsKqqr+aaoWdQhWLz72NIOn9VXxXB7wMVUBM4HAiCXUWDKvFCxRTIplQQm+wdC/U+meCKN4H
PEkq71RrwsufXKaL2UzbEKIgvz7/kwPxNTdRMYvkmJBUh5CGY3ixnamoM3UQEbaY/uDk8Yx4S6zu
2fiGuzXUzDEPYWtOXwNqKpLN23lvGvpR2Owikf1dr/LQTxvUPBD/tocfAikiXveuzL9BdNRHCZIN
17SMr48Ez69L1i7Redyri7ukChvk8kKR+Xx295inCCuFXFu7+2ssM4LFEtNBhPn1Dl9zlwypCl3X
NA/L3M+0yfhrouz2UTJaUVHobfXYuSra9xjQfr0/6o1Ni+4Y/AeHRF/+7XLTAj5ojBl9EJ/WMizj
vmt2My6yOOYUm6bwVvbRFR8Cw202EeQ2m4MiO1WXw6G1VHoVeldktkH6TLYIUW8cvY+Wp6THLu0L
2P9ILSp4nQBKDDs/gbZMbbxI85V77ubESWhMHkwyjiV2i9chb0nmc9qSlRpsEhMxcXLUfN+lIZJe
YaGoK6GVDCkWH9iQtyoNNOliuLy/lR5kiSWMhGoKixsl+Q90CN7q3MKztPvRNF640T3zMBjz4zU7
6hUEWODq4RXj2XS56gI6uG7NYerbSBYe8xmUdqJo+a6z7HivpnOwEq9ex3WkvUQWxD0SOrAEIpGa
0dmY4tR3QJ3H25pux3FQJvunoI5cbLU8CfWNDU7v06hN6cqOvnFaZfmHpg6IS3kZX052HGMx0HlJ
fUOrgm8BZrzPWpaukSRujQKLjE4Ohxbox+JCzBUHccM6znyl16NdXRflS20O00oJ+eYoJExgrJCJ
vwKXlG6RugO2436Dp+6+FZrxHIVm9fT4HYCvESKAxMIareTLFQtshIH6JqYyDjL2qJpjdtLqUDvE
1JmfvDbxVm66Gw8XG4NHEn4wbKElj6yVwp/AjnFMw+pk09l9Wm4Q3XF3mAvYnx+fG5xneom89BS4
Ft9pKASPGa7kflUpEBBKUCKHIBP5yO1mTSegUvaaIdyNjwYmgEaGBD8RTCyW06N6gbiJnvkYfHo7
12i8Hcoc5coZuzEKASdVGTqkvMnLAhM6InMVYxnsJxEqKLmVDB+Rs1mz4brxKL0HaNAKmQhEhsXW
cGZ1QDKw9lWjyV5DQ1NOndpOL5hzZR/0So2e1cpew0vf2B9sDqkNLgUHrlhXMPJ4Bvui8oFZ9E/E
7tbOxW5nlwvz8XSXSNqAoQkklE+2BGaiimbprYoGG7YVYtuY+W+Q6QYg9bB4fNPLFIFKHTUuKpCL
XRHrY5oPSKv7WRxl+z7H3T5FnPyI0P+aOfutj8b2Q06Usg4Qv0XMO+ZhOHmjWfpG2A67qHX6V6dS
SnzBkwKTmlkr+0PWhWuF1VvDmqCxUCaReKglKkbzAj2DUVD48szvlDrFNsipP7ZoAj2NnjodVK0I
jveP961TwEvDTBnZxlnncn8WYzBOajIVfqEnb8ge0pnpJnfl090IFXjMgO9Sa5V06MUdYk1tCi+J
9VSGOjvV0UQXyFXUZ1Cv6b9J1IYr6rY3KqH0taUECNVp5FeX2Ggk2Umji7r07SFPpw0Xt/ZmRL36
GoxugEtRidbVU1IPzTbnQtNPvSuVRqHmroEHbi2vRFMRtoEDucLiYFlvjdFgl35XGdqz6XXO8xwS
jz3+EVEfANZowx0FKXb5EfUinpQ+xXBY0xrvqTK6/Mmu22J/f5Rb2/PPUeRc/yw+FKUReaVe+s4U
2NMGn9NmjxwINZA8NU/h1MXbodXttXz61mVGzAUTC9l+eaFdDtvT+hc6OEo/kKkF/ADkR/OeFncJ
aXutB3ZrpzoUlcHcAhAlY7scTIVwqKI6VvsRumxgNWdE08Kh3IQVHJiKwH4liL6xPzgO9MNA6nCD
LjOj2kStKk6Kwc9Hz2RuU4WOb7TWBL4xq3ctEY4CRmG0Ii9npRu1U4d92fsESvVTHALqtKtO7GJV
ybYFJlArs7rxySSMnjSeojwwNLmT/tgpVotfbFzWPS1uAvU+6dOnxoyyA/qD1uH+prxaQPnQAaKX
0hESyLrY+q7bx62RKeYptXOUIqQqyCFU4dw+esQW4yw2f4oNbDPVLvu8qpKznQELEHErVo7YVdzP
KPAmZZYMcoz68eXC5UYOq4gg8qQ6eWY9l8jtvLX22ED81PLmuTdbA9xwUNdfJquJV77arcFhndO4
kUD6q/InZP6sn/vEPLmBmn+3uhFeQlXbqYZGae/BTEDZ/WmU7mZPWZ115V+Pf0l2jOpRbKLat6yb
qXWb92piGKewC8WuVidlYxnBf/mOcFaJWcg7qCovtmaF/jEoV9s4ke+FWzNKMFVwNWNlt1xdlZwz
CLISoQbjAujK5XdUa0s4XumIk1Wq4RFpO+cVIwcEELPaObgdttZ9Gnef7i/g1amTg8qiPLocGEYs
MYd6oBuCQrA4eVY4/qUUnG0aPOGpo6p9vD/UNbCd65hAhSIL2HFi58UEm9pIa2PMnVNvl8bfHiLE
R5A6yRctt5QXxPGyD6JOwhckfotjiizrMQ5t+5h6WXlIPFX52vda1B0HXGlXTtD1fcAPYwfx+6Rt
1rKhK/B5dXoitlMJ5xome1x+nCc7fnypwdPIhr8E81Igvfy+g242ndtHzimkIvQjnLX2uaP8/++c
dPpKLLP0ifZA6PPySRlPuu3kWosda6CVNLelzlghdFo7jbnmWoAjCPiVkMzQhs91jHtBmPwsArV+
teD6jttZY/5bium6dGqMg5d0mqt+B2Ez/Mow2StdLBQ548mLfnu5jcc0/08EnWcFGS3E8nAO3mgV
FcNmM1oIaW7YuqbY5rwW1oYfLL5R5QkMdJCzrt6EmqAOFEMq2LTAOdYKw9fxHGsg0XqIbhGXAztY
rLflsVMSwz5haYqso0Nt5EvXTmW86SyjPbgeppO8auaLFg7jr1nTq3k36Hqwu7/tb20uEgKwtRKI
T6R1+TNio0NXJEs8UOJwjchS410ZDeHKKNdQD2Yr+67Qi3VIv8vnc0yjbggQ0DrNGudDOoh3myKr
6m2mRfkhTJvxs9DcHDhR6b2O8ZxM0Lhr+M6zrm90Ej0flE/4z+NzJ27m/ZQJn7EsPKYpxiQoY7on
PQKxrhe1vq+Hx0vyTF1qdpFLGu9ux5cr3KeoZHrW5J5ygLBbY0ZUekC2eBt33lrQfHNT8dRhZEPH
j+bdoqg3WTMcmzxwT3XaO80mK0zEPYfJ8tteVU9BEyAx3E857BwXSa/ERZYCE7ZmpXZ049aGPYJe
IaVNWepb/AoFRGVZiZw+gFOZ3+FP9p+QWYqLDWiw6Nv9b3gVB0qyD4vLn4RKNMMvV3dKBZobtHoI
lur2oM2utk/s3Ew2YWtYWxOB6zVrwVuzo6EjGVCSvLk0TTL0IWi8BkBN6eJDEFhV99Qm4nsLnO0/
rKNDb1+6TnIkluhUPCACt2oL5TSMLfTTMI3QrPWQENnl0az9l8FkLvIuGcUZvVxIoiHMY1NdOSFK
YLy2Ih/2udGbb8moKysP2q0VlC8MDzuQd6i8l0OZqIgrlekF/qj25tnBW/44kMTuBTzVlYvnxlAE
f9yvVB942pelvlZ2vLMsDfzYwOZoVMIRcW+32dVIo6wESLeGIunGbhvEIRUq+e//yBCMAe0X7ORC
X5208mlyZ/PZxR7qxQVAuhLWygW66BqQgLCnCYmQ3OBWXaR0kWuVOrI2kd/1I4JAdegcEeqtUGVX
leGvVi2Kv4GDIlCOLHWPaYe3VmK5jqv5AbB9pI4Voh3eIkXp0OKKZmFH/jS34uB06PiH5rzpcs/c
TQrDEWFsCWjs/cOn3ZHFJNjF0NEB11yusZUTxndKIU5l2sR/YydlPiuxln5I09n9KBXrViKVG98U
vxsOO8kYUgXLVKzTcDkQbaecoMD91KMqkh6cITForKyEn/K5X35SMgRJq6T/pC5nRhaE+E/ZRRg/
uGiBmUbrVU+z52XGpk4N/XPh1TPsP17GH/eX9D3QuBoZcJ1cT9nwWwQiYd06YiB29UcbLeMBxPR+
1rp0YxS92KWx/jvtxBv39zNqR6+GNu8dV9mnVKO2ROL5YbaiHGngoD8Eeq/5Xu5FKx/h1m6nOIoi
DOkN+lOL3U76WJjGYHDherXmp0Fo/p0PRvrN7nr1GPRetXHzGv1qLB/eyijrVs71jRcGyBPtKcla
phGyCIwzjoGB04s4NY1abjkV6Sc3C5rnxNCTb4WVhV/vf5Ab4zn0PzjfFPrYdIvbMXM7xLUsQ5yQ
1ELcOw6LPUozyWvsDvnKppN3+uLT/znUEtjYIIqVoPgrTkOq9Ae3nPSNl+r243cwo5CGk1lRU1/i
Orxi5AKOGcXR2uBtzFR3NytK8RGNNG3lfrhGp1OTlU6ooG8whKZ6f3lB5BTv81bPxSmelfKEtU7x
LxQ6N9i0VdWCf4rTncB34kiJH5OpqK6eisydj0gGtYjnd054ihJct5D1Njcx6OOvTlB7b/c/8I3L
E9iEFJAjJOT9W2woNbSHWlVGgZ9RfDALEA1DUbw54+CrGNvT7xWvRRuu4HVv3WTw9uDrELuABlvs
qo61CiqD9H0KNbjQRm5/ioBFPDtxbf6Xoai3gHImoeBzXH6DhjKZB5VFOdFz/WJbCUQroHyHVhdr
z9CteJcrS6KsUHel5r8IWuZB7dtioj6gpPq8j9D/ftFyIIm5g30Ilcj2VXWL9kkg5XNwhxg3mwE+
3/3PeesQoa6JqSwSolQf5Hn+490fvaAsKzcRp8rBS4pnWewg36/BIm/dCjDcSFakXhBtnMtR1CKF
fpm43imVxjgbut3lU0OTc4869NjvLHpjK5/x1rzQqAQLIUNCnr/LETvRx2DJKziXAKB3GC622zxU
1ji3t+YFI0omwmg3wlC6HAXaTj7NQLxPg4ABTdc5eVadPjmNWRX9hQWk8niYyzMOswwjABZzKfYS
ol4blwDDTo6JhneQUOUpSDLfhsLsV27XW0cOrjJVB1Uqyi2RjVFV1K5iO8qpMqfi2S6T/3N2Xs1x
I+ma/isTc49ZeHPizFwAqKIpespQukFQbAneZibcr98HOrO7zSKDtT3REYpQl8gsIN1nXtM8ebgK
xGMSnBrqvbnitoBgyM0BN+dodQjEqVFpLlNY+7l7qTIMMPFCOoVGencUrmGiW2heZLOv5ypoHGSx
EIC4nMYM2y9lZc+wacpPH++n7Yg+upTgFjIEerzo1b3pVzSr1+LM5V7YjbdeCS0Idh5ezXhEtfZ0
LysbazZgYKc22JvZIlvlfoJEuo39hkiV9DIr7XoeDnkxevHcp9Z5oXX+rnHrv2izTq2HpId1wSaF
OcHZ9fo9kqYUSZtp2A5Xs3dtBYMX9t10imr49nDkdmG2wFLSo6QicDSMO+WaxIVsOCSVYVThtKZj
Fy2Z2eexJupqs+jprBucagq8UtLRBHxvizRubF/79RenlG9C7LYxsTir39SOJaX5AL8avonrYOJM
FDx7EV4u3m2Be+V8ZhVeABQ/x3sp+njkN7Ej7fuNgQxUzyMqOEaTB21HDICg0wFYfDKGORZTClrc
ZOx8/EnPhS+SvaPX7i+7FBqesLVvn4C3vdk0lL1+O3hyZhO7HtP7O/wXk8FuN8v0LngBoW8/ljA5
Thxrb4HeDLMVsajdoveADMrrNZVzuXdpPzcHq5XDHSYe1m7Qp/4rkBsrdOusCAhylpHwghr+8+L6
JIeBkbn4WXpy76oWIkGpDVfgwGtoVpV34jW8sxpJMQjiiWs5ppDKeP0FrakyhO6k7SGDC4mIgbW0
MaTw8rHL+BYO+INvI23Mm1nz3KsFK8UzgFx/OeD1SB03BMSmVM0tenRXl/46FH7WtQcp5HrrlMq/
VEPu/FWE1u9RLE4wIi1m/PhOQ0+8XaRsD4Xm9fEgtPp6yKwi/nhpv8VNbsPQi6SQgtgccJXXb5SK
qjKmbGoPpWMsD35W4Ho45tpl105s5bUdz6pRpLcOboW73ranT3WqpvORLPPERffOEt/g5+CiaC8j
H3N00MjOMOtldMoDxXtXD3Er6L4bTie/fvzA7w2zKaayPKghv2HSo/xjgZ6aq4NXSar6Lr5quoZs
wcejvL0HiLJ+4zHBRtI8Pso2i8QvOz9vqkPZVMIPIV0a+JPgkRG2TTV//+uDITnOREJ6ISk4enNV
qUtnWRGjabAE/QyuVbsmGgvOp24dT2zA994eJwONECJIiNNH+y8Bqz11U9AegrJ7shbZR5oPNfDj
53kTzW0CHTQS4Aps1YRjkOfoN6XXujWG8lSHX+zUNfZybuZfxbqmsW6zJD8e7zcT9VWwwIA+RTB4
m2xoRn69BxbUmJHOzCokYScKpfR+DJxcG6KUqFyssglb1L0wX8gb76pLTASX82oVIqqnSSBcleHt
FC2oJRxSLHHqcF3oAcJt0s00GqbS+WMpRgVUQvbBE3KdwWU/TM453jV4KRlGP9hARhKvDO1+Ti5p
pfSb99NU3Cpf0RpFv42y7dKu1nPRjrBNsMFOKA1Wen9jVjQX0WgoAw+7sjpP48GwffzC0EC041Sq
9qKfeomzEVJskP3kqpa4nfr50RWWmZ5ZExbMFv2aJczAlg2hria/vAB4pE8XCoFfJ6zm3u3CwBkm
Ffqj3uGE12c51J9k2ry4ML37UU9jUt8L5XXZxYmZ4cUfTQzERFQpN5X7zaXp9cTY+PiYWe53h45L
CwMxaPMeDpG01dDC/A+GIr4Brr4pDx5jKzWSi2yCdX7QVeHtgg7SgSN1yKL2Kf7g7+zgzVPRYLFB
5AMnOEbR0TzEQlQwlENaGuN70Z+Pc+XukkHpl4vV+Ze9tqYvvsqMBydIhp3Z2vZDmqCN0/nCiFB5
NgUqBEV6PlZzeYuKVx01Re1hBiorgts1u4K8oC7XFf6D7ZXWHwgd2Hcfv7B3dikNfMq2m7A6ipfb
UfGnjNVNtC5oEuYm1RyLsMAo46WT2EYniR11RfX08XDvnKjg1uiLw3g28A8/SiSHSjOgJOscciY6
Z7NVjWHb+/pew/3xxFJ4W8z0wKShpAZVkRPojaWBRda6OsMgDnbH/R/6KbKXsZBN8JCuqyF2ftvJ
Fv3coFVhh5XemR7glRiSneqxicA7RaEqKb1Ieip5CNDgeREw1KkkrcawU07Rq/jjl/POXCACCtN+
EyDhOj+6Adqk9sZODsMBxcf5F007C42aEeE+Ti59vU4bzIk/HvFtSIyRxrYjKVjQGTkmjq6sL7H0
jX5I58HYoT6EaP40LuNPY6b7Hdegoa8q1MMu8sWbLg03Ef3+42+wHcpHu2ijDHHpMU20EI6eOYF7
ucnY6QdHerFlCX3vZ+KusMtfTlOVexAApyAyCKu+HZPrCE7Hpsn7tjOK+uLQNDh4HbKsGrIQE2bw
VBz65nqV4jbbx53raMUZ3gr6mddkCQs19Z0kDBZLDnHdSwKbFQw3u1fMkxOOYNoCOChO/gfic+VF
3eBHjr95ltxobjEXZzpmkV9Xszbx+pmpsfWuU2WUUdBRCBe9bu450vG/LWv1kC6egqclkAKwnLyj
j5LgWhCak6fhkjz54pPt1Auos3n76pU5jffuGIx/dFaK9V8Fp/nRyag4hv3aTk+VWRXfPcwQ1ofJ
1YqSWycpHxtw6U/LZG/G7b7/qRem/OGmdldEXTkV1w2+DtpuUGjzr2XnIqc+pmkVimYefw4pxhNh
jWbKw1LWwHBcO3mE+y+G0HNW+0cKlZYrVje0g17kyXOmK7xgx2wBpmokaV1EophGnLYralUhrW/n
cxfkXR0jdz1+sjI1n29GZ1Wo8oyXAysBEMSQw3gCrsGrCtt1kCYQZYwLw74OqOb6tNLNKB+G9VbW
nvpJnusBeB8aeevpWprsXAfz8bNySjKxVxhkYneNFzjT1opgCkcYazL2ssQ4415FdaSePXQsi8Ki
U96LaY0KvtCEXs40cwOLcfpDq0e6WVxj9XCNT3c537ZW0Q5niaoqESm9qLh8E8TxI3JrjBk0Dc+8
s2wEUgowsU9ZVaY+1BGcueq7P3WLH1ql4d1U5YSuDNgznt+YXXEd0MPOd4VTGt8JT+qFfLxwZcQt
LtsID9u8iwy/w6ytHv2ij2drdOpITk19JdAvbvFB3VaYNKX2i8SehxU4vruQ61sTH+dktl9gBtZ1
qOFenVxl66T5GAevxAhYwoofGxEoCztVYBYP8qkyMWQtGhfz4VK79uZyyfeIho3JvsCG8wdAeVdu
zKxFj5g8vw51K+GXIwoji7PFX/o8BPcxouDs9FOkiHZZsMaIE0zedmMZJt2CbyQwGPnQFFr1vfS9
8o9xnZwxJLBS1Yn49J0gmEoAsQL4Zbgfx33LfgM56YbSDwMMt6gPsuIKa7BTJ+w7Fx4UDFyvibI3
Id/tzP/T/Yqu5hQso70eKP60O/LeNa5Qu4w7zxAnjtJ3h4IhSJGH7AeY4+uhWstal039+OBzd13X
LWJLQSmW8zRoTylcvnOCUsIh96IVB5XrWMoNvdJMEMGvB9Os+8uKFkKc+Pq4S5pq/OGVPhyuxemf
P74q3nk+sDOUaumDocx9PGjXUt9fOdwOha53940G5DekhNV+TRfsTT8e6y1IyaMgxzNuBQKuiWNm
vscdIWuh4303NngO29wYHHEa4XG4rvWwRHCitNvVcPIs8v01XXGi8dtfmmsaSzhyqT5KjoBfdiUa
7cQ8v124ICE3+BDAxI0QfxRD1dhTipXYkku7b58c4cyXaBG6p0yGtpX5+mbeVP95eFbUBoM8itoX
36vSNPXVQRRJH9k2nei2rZuwY37jLuMQ//iVv/NYjEccjZLU1h88igT0EmGMgZLcQU+4YvrMynYF
9jm7j0ehsP/ec6GBRn0MSQnCjtfbpENecaGnOhw6+shLZOJKc0kp3sawXSuqdrdwqdPxnjBfuC7N
LL2U3lygiuAmjoqdIclxAsNGvIsDR87z3pkN82A781jsAaZ6nxq7Nj8L9Em9WK86sYZOgS1sOAhp
ijgFHTpwuLbeZ88eugYt5JwOzlwasx6nep90UY4794ub9p0ejpPyy13fatkPzO6o0gnL7z6Z3pKY
kaZ3wbLvPU/DC1Qq7LldoQciKmfNn3eySvLvqkzxM1eiNvFOz/ExDedmrFsgjM7w4FXG9NCQ4pJm
Lsqy9s0wi4KnLK2bmqt2DjFQFx1OjKp69tNcfK8wPy53anXhZo6F7ScXg413WSxp1CyRJEppQmf2
3Yc+nzEHl3U+yUO6aBT4EpzLynDkm+HCKwJvvS2DdTAfeekQHbTSlX/MWWBqZyLL+pellvlz2g24
qLtDOtDSn2tJDJb0Hj4UmL+Flbfl7WirpFNc9lbbRii3NPdTB8InoiWiqqhMGgfBFdVph8ywl88a
SJgfk+FM53aHk0zIbaS+zcRL5j5TtXurGqlV+yB3mIJsWNFK0yZdV0hZB+gEG6sM9F3GgvLO8mmU
KP+kmrEe5rLckgeJNHM8gWF8SSoTn3JPXxGWdOtKnOuWUkMMeLP9o3GGfAwrV5KMqNyuHrhX1bDT
0b361OWu9cyq6s0YmQ7NjOAXl03kWivJMorsLn+WY4DMijYSEX28J7YD43inbw6zkCe28uFxjVLZ
syGNIJsOQ4add0bZ5IJsqsBrfEzbOKuS9W5KhvyyS/6DIuzm+gL6FwYME3MstjV41WQUfTsdJiwy
QyCvaaT38hT0/52jDHY/sf52lL2td41lvQal6ctDgy/8FdSE4d7aaiBFvVQxOGf5l+trIDyhvVDN
g+8AKuv1EaOv2NhmZa4gUhTOzTpNWh3m2I//5doypQVQAwApQIfwaK+H0cp0HLEcUIcVX0qsYDfY
go2+88er47dm3dHy2PpvdMO2+x6Q8uthet8bhGgzdUDBfsYcHLrEzeZqNYQo/HpDCON4PviaGr7r
bTMQdc4mAQA7oMab3avcb6LykifwWrYK7c2sPRqXzP5i1IS00eogLBOuZCRNZOstBuNZuxYvZjJk
4sIe+uA75qVFvjO8Zq3iSWpkwyJZyEeaSU1JWExOXcSJAN1NeUwNald5k5tGsugRS9fG9DbFZPF2
0kv5oqo1+WWrvtyzEHsRwi7Ol302TvifpXkeVLGvoxcbmmptiXuzUeEcTxWbM8U0lB02sNBO0XTf
RlIbDga8wm/uElHN0cvVcLKvMl0esj4QVugrTcR2mxcXIjPNHYpS9a/GHvzHj+f0bSjFqKC8iW82
ENWxTOHQN1U/DhYbAsulT9niiSs81jDIc/T5RLTy7gNuBGSaqXQEjrtulcvxHqyzPJBmusXeJLW/
txH5u0dDOqDEGbRbVnOqOvfeA8KnA3PMe90keF6/1qK0sNhNNHnoKNPMYYLT3PVqWtVnLXVOGYK9
F1GQsFEChP9Mfmsf78N0qGjjctv5VufM0ewndjhS54+UW2tRnzZLF2qWEmGhp/2e60O/k8tcXisi
6Mgs9GCf9GN/Xqpc/045S6MWUdW3GAHM515pBj9sjHau+1Iv7j03q6/YG8Zl39n1iZl6551RA9rE
MSEiIyZwFIBZ7pj7apXjwVYTSNKpK89JyebLoU2z84/X3zuLYkPhwgFG+JaY7yi21AdsCydT4eRo
dOILRYiqikkHqQ7o1OvcEhv12jbQNv942HfuAco9iNIiVQiI5RjknwWuXAo5jQelg1t0BkoBfiJq
rMh1DA2n1j/xmG/JLaxh/Lh/H8/g0I4repLuQ+5X9nhIW6H/MAtn5azTWrfAzXCyrzDHDZ5zW4qH
qltXnBGLs3Ep/Zet4ECRo0U/KpxTq/lW2sH4WSW5SHewItSXwR27G2+1hjLswf5+qbNEdbs5cfvL
aTXaW5lr2qdBiuRGGpn8gnxl9ZK73mCGxqB9cXMqBWS8Rt3ulwY+ZfTxa34byXMmbo0zBBtJVI4l
Q31vzip7LadDqwXeLg+ajP6yecrm9e1kbmhuADwbahxczfb5nzLr1FVSt2q/PFT1uKe330FsmMSX
VDrmRUsb4sRDvV2y6FDRYALUDWQI8Yaj4Zqqc8DbFweFXTfXy7wv9KQDGVtVYZEYnwEOnIKhvJOE
EkagP7/VKSEdHTdO0rK0Ret61aFDHLqKXJXNxXbpQiCEybGWe5Oc+LlPp/pnT1LYhzbiw0/wqZA8
N5sJDlVRFpra0SxR8kTQ+HaSURDYjliEH4DI/O7x/+n1+yWAOwro8qBNIzUNSFlbyfHUjn371l+P
ctTXNqqWh1k4WrnE/TNVa0tBDpaWWMAGJkg/Ne6nQNVnHy/gdxAU3FT00kEGMOmcFa8nu9T6fBzc
XB6UQlC3IGa/NwZ3jUetrS98mu1Xrp01IEeL6cKSnnHe+/nyVVeGG42jLs+ErpxDFZTBXdLl1Ylv
9/ac3r4ceTmAqN+UkNdfLuB5Z8/L5KEEpwTg3nTQGNYV/tDDX5bshwzGDBM8b2UATH5eD+Vpc70u
XicPLYFRyMKaKfOqkzrS23H/OsJkGFrEvyGw2wZ7PUzTWKZIG+Jzm8QzphqZfG3odN7m49yiEVGg
jZsEckdXxKSzNhY7TUzz50G45RlYt/4/eL8mCoTgODm40VB5/W1EqklyWYPkNVu1A5y08c7zu2E/
o0994sp9bxOBhmKN8ZY3Vc3XQw0D2T9eImwiYcmQfyUir52L3cfL+e1JCZMAwCiNyi3eO+7ymH4x
1InBxU69Oz8nzVehRT0rHkAl7nqxihNHw6nxjjZti5xSpshNDotTyS8QbVRsLwr52E67ns3llMjA
O+AXlg6gfOpV3AhvvA/HtsxE5wXqAB0H6RQng1btZWZ93oku+5I0Yqb0kc3emZjc5krNXnNAhXyI
dKnUKdrdO5sToA8dtU0R+a2ip0iT3PBwNzsIWj9hqlXrFXKqKEyq4ZQRzluWMiEU8G1UHzeHRGSg
Xq8eOQRjK/1EHhKt9z6V0OnzSIihzENvkC6NrSJfHv3aYWRNLfUXzfPHL8iToDxZWpSVornjPNst
5DxjKCj2n/Lh2o7Jo32NghpiWnD+aTAfk7ua2psttVJCdFPHuzKrpXDCHg7gZW31Y2RUxnCGHOgQ
OaOxPn685t/ZWfgvQdPAWRm7ymOpARvVa4MbcTxoNZllmtTWmdnLU8nNu6PQQoDUSb8WyuHrGXDb
eikNkYyHDPWEuBrG9syZk/LE/n1nTYGGpk27YSNhmBzNc0+Zrkm2/eRUCG1aafHNXgYvdmj9nAhy
3nkeRiKFQTcKotyxXHHipcZk00A7TCsWUc3UjbG00Gb8eG7eXuqY12/YMP4ArHZ8wC58cd1vOPU4
/jiFZtuIoQ7gGGUta0QjRZ7lq3ZKI/m9QSG1b3hbVNnYMa+nSlKiL7qCPFQD/bQXasmAmmKjns/L
dGlNtfswlJp+Ajf/duZg7aB3AUaEc4k75fWggOz6AipTD7FxfpQdQm292T7hDZGfGOhNI5/Dj0Fg
wfF06OcfH7ndsixVbTpYPwzjt0R2FupRNXoyZiW0T3nVJ+W+qyvvpkAq5SoTWh9/PKdvnhRy71ZI
AIIIcOFNt6DXKKBCIO8Poi/9cCitNR5MYUUFAfWJ5fNmkTKUucEkLDBFjHn0rImuBUrz0v4gg6nC
LNIzonUyToEx3nkg8AhIE2DOAqH4t1XXn+LbiYblFGhNfvB06e6hlj14nT9hzpx++vjNvcWp0Bpk
zqgebN1IRC9fL5KxxhMosYv0YJaghiIzy7wON6sZ2YN2Xtom8jnBKZ+vS5nuF8tfboOlX76g3ZXf
5tY4VjtJCRz36r72atw2VPqH047LRsFsPRsuOwIZ5x9/5zebaVvWdCwB1rCHoS+9/solVo+5nfra
5QIi4RkNKqGFbuvmh8yW0y2OdrkbdXo//lXrL450MMob7YWh6dm+HtYNJmRJ2jTHnddpUEkaVNTl
Tb/T26w6hYt6U9XZEDGQiSjrcPZCRjmaljlJ52yyV4u4paiec6gW92szk5GbqdN1RNtGVZwv65Je
JvCKxgh87Vo/iXHtHwwxmNq9haaOfafyNL8oc63uQt1c3CZ27NqZUMDReotSaaAFUYHep0RWVfdk
mJS6+InyZXI7OQVoAL2GmBcW2rIAUawRFAMqIAqH/o+X+lFe1oUer93YuVcyaI0NtzCQiXmJ3ZWX
0knL+3TwvCYqxzbBa8UtrGEvUNVFwb9dx3hOp945BItYvgRE00as9W7yS4zm8mALYMqRIUlzhFzw
VwsSY0byCPPA7003avpFViN/woYo7CHy8tSpwtFQuYoy062cSJSqPZ8SPcE6J+1j9o31o7aLetP1
KIerxKxSM0qruksiKEHOjPQi5lj7EQYTjjVrDoajnkf/EqfO9AetmMDZp+7U5aS08LuiSixOcl6u
GliNnFLRTePlNNuIN3oR987q3jpJv8rzwF7lGjk2iIKdi3X1V78tO3EODtvV94tRdbhBCiWbBxtb
a7EDBJd+0XQFOnHAj4BHKnWlx7pFL4x3Pogc6Erm/EiCKWGDQQBGNaGyCyP0Rdv2XM5m9lLBJMB1
CN8U9Ly0FVvPpJbTt6quBZYmgcCNZ5kd7atVl/7eXIXx1CMtMu2x9LVu9UGrtX2V19UjNmliv+SO
vy+XWs/iCSHaO960/d3IhXnZq967MIMp2I3KGO6DaWo+kyXb+0AU9X0jZ0D1nvd5WbuGr4dqzJfF
NUcRIbzH0oFWg7L7Yv9E7IiDRl/lNw/Zse+dBwR5wLyv3AfopGhhazbqW2O62brX/MmfKIzn2dc6
k8ULhfM5CM2CAy5uOm+ApKw66hSoaAMSynxrjhZzyGz8S2sQ2j0yFW1sNsKvMTC0XBGWkzn87LcS
FXxa+atjg5MrrGX7bfWz7Cst2JYfLiEb7aw2SfJQG4vyTgTDiIXb2n+jp2o+2zjmfeOFpSWt+dV5
tIrcb3al2U7gYavaqmMwOoUbZb1hH8a1SIMoT0zzzFhSo0XmZJgbJmtaktAWAW1tVPllcd9RYCGE
Lm1dhp0PX6sXS3fuep1e7Wqk6Z/roNumvW3LGQbDoPzQLbSeuW6B4EeV7zfLRQJLDsyP0odnze2r
r8MayDYm4SNDWTQKnmcWFMW7SubVEPYLCJqoHxJBS3ct6jkqjHl737NUxUUDIs+M/MZPX/IyN+Ru
xcA4jYh3xs8Gh0mNQWsy3qSa3XxzVD80e3hR6WOer40fpaAVg5sOdPBNkPbLwawtYwoz8Eom5o3B
7IZNUGYy9J1imXdOVlsHUknkMkSSltcTkdEKG3iiLz7aLZie3h7LL9mMPiVePbksL8liRV4Q3DtI
KziLZe86NqGKpFGpi9IUbgGDajYfBh8F8khWpnzBD9BRKJplSPikAzHRXvBIwVmgyX7ekTNVMjY6
L3tkIyr9fKVVfSPcvOZMTBE0CFtVqzt7SZYprnmoIBRiEXbUL4kfzkU2jfuO7CgLnb7w+91cOHiX
dJBOwracunnnSWvtQznNBWLOiZ+aoQ9Q290tnI7IaUvh20gDZcYI9Kno2AaK0zf0A7SvQsjK6aep
K0ozLBTwmGidOWAjfa39dpfWFqjjrEBMrc5Kw44CzXV+pHbhP/bcAsn1OBbjy8QSurdXbUUE2aEH
GiVWMdyU3YJ5jj3k840+eC1zKi33sexG2ccIgJTUq12tWs7MAdRs7C1eoq67CtGZa1ksgMq1xODm
BQTf3QSN0TxNRre6cZF33TepmcDQqQMgHTCAnBOhxAsCdg3kaAgUiahiyphLHVl10Un6+YN3sEsr
yXaS8zlOzTXNImUGYOI9/NaeRt8AwavNDrWwbuuguTXc7rO6yvUHl2P1YGFH1sSSaukN+Hq7Ruee
Wstlu5h6yXlj909usrYXObudBjs+DVWoZe2CvUSFylYEaIz9rsw0ubV9jGBCXeJ9ri+EHVE2LQYb
TUzWfdu0TEtWdZmMMU6t3BCsnXzou9JSe+JsU4TsPucn13d3Rw13tc8Nzp4h5NVMfwA3Koa9SiiV
3toq6OzQDQqZxkGVsJ8H31vbeNCF+EXz3eVDbfa7zW8VSECu1mriugUYe+Urj26548hSiwHjt/5Z
UXi4n3rLrP3ykoX/bRb8t0cq1OjjZh2Uom1a5dldVqCfuZ8S/IPOlsZYi83MRP1EDk8v9r0KWidC
AlQ653DHuI7Ssde9HY53zbAbiO2/D45ePuTKnn4ZGrCS/QoyY4msXAOR4EmY9X06d8/KrNoXiBcF
dtcNfHso8Ga5r02uO95dark7w8mWZmfWbZHHhdGR8wW9rVmhjvoWyNdunm9tPc2XHXWIxDi38Pkl
A6364QyDhoUjkl5FH45IV9hh13Zoahtreau5lqKzY9Xei1iL4KlAa+t7O629Gxu0oZq9hJbwCbct
QFN1h4xEpvcTVEjE33cB7gX7zhopZ5RaClq0KhZsUNVaJ1qEQYAlY1q39R30zMKM1hycrSn6xY6w
cbRENIEYzCK3sxDUqpzBchA/6rwny2zsGzA6RXE/gI8p454oEGVPW1vnuHb6BECAW3Sgc+H930AJ
4WrD6omjsOuMHqxHRis3WpMeqn7ec647kz82MD364E5HQPRJykD77FTC6cNOE8YMKsg2i1Az3O6X
Qg3pqy78ygIS605XuWPwcmchtZte6cisV8GiPRulqd8aVm1MsTWrJYlQmlkP7rCWj+ZiInEhlAUe
NpDdasa0JNNf5TgYn1allz80PfeDnTVg2xdKf2h/uZRUrbAlIazCwSv1JQTeiwtRVo3WzxyQTsVp
li952CSqTyNcX7sDGNOl3uEf4ltx45CZRJOyWOBWa2xBXsVRHIs6T2Zo9RUVtHExy6dmNNpHbRlU
GnnVplWZtob2o04rwDjVmLjnIvHEj7pwvW8LlwzrXyj6pDYlgD5Sg2Mk7Ihl6EI0q1wIilS+qIhS
a/+ZjUNbn0+00H5BIqlYvIkczfMhD3CKcJZAAkQA4vqo1dOywwGB37HqedNFXp2CBAimpoXfWlvo
sBtdaxPsVEN+G0A5oH02pSWYr2Ie10voL8iXUCKtr8bMMp58bTFRQ15H50JfeulFVDO1T40O6i4U
cqpe6mTCXbnVg7o9G8iEHhwpdCvqqoZLMJEeMKGpwPfpvOqFureVqaxIiTJ7cmQ7yRCzhW4IS+QD
L+mUFi+NWjMvzpH2+FZk/ngYnKKkNrZS1gs9yKjOXTNO+BzMSeeUYYqQ63dfWPX9DJBXC+eZRmIk
zLTXIuERnhfLouEYhjGgcY54rRYVjjnbse2LwjxzsRP70XqofOwUPInvJU7yQcT1mxzqsXXL+z6x
OQMysUoR6fAEv8/UHz4tWa3875Wbi19t08g8MhJEGQGzArCJlgqlsdBjdeaID+XOl2EMvG+m9Kr+
PEsmUlHw8866s6tS3IjCX3z0dbk5wVKt4geUCHQaPBlk0LVAl915i68B9Ro7pw0nHAE+mWleaKCE
i+KhUjiZhvZYdCNzrRufKLJbfyiEQLp9b3qps/OyBVo4BfHglITJm7Lrlhgi/2JsCmP0OY91rEuN
Er3O/XKZZ1N2piep/EIV1Li2h6G6m2rsSsLJ9noMhfJ03bxH5vOkkt2zZxdj5HuJcz/QNaVr2DjL
CeDR76rEnyuu//PdYI1zYdKjPLbKbetxXHN3tC4pJaRROjoKQ9OZGz6RJbG8Y6TOfkh8DMNLuz/r
JSD5qjPSfbkuQaTPhXFPm8KPRNZZO0cYKxGdnC4LOx/OUh1FUV8n4Q3Xfpj3PfWB3e+ywv96mf8r
/dne/c8XFf/6b/7+0nbLkKeZPPrrv67zl6EV7S/539uP/d9/9vqH/nXb/Wwe5fDzp7x+7o7/5asf
5Pf/e/z4WT6/+suOFSqXe/VzWB5+ClXJ34PwTbd/+f/74d9+/v4tn5bu5z///tJS5tp+W5q3zd//
/dHFH//8O+rgf6qwbL//3x/ePNf83OPP4Uf+/OYHfj4Lyc9a/4CdzDoDSUBNlin++9+mn9snhv8P
+lPbMuQzVKloHzXtILN//t12/0FEY2LKzAdg2z3KW6JVvz8y/wGS67dlBFWU3+oG/+e5X83Q/5ux
vzWqvmsRyxEM6f52QvnTmkO306TNT1GOXQFw6nd75k+VsjwXeYA0Th+5QzGyKUptN0KGuaRG1z5z
Z6iv5jBV4VLQkgD38t0KaD1kphxuyZOTq3zK7R9J361RQOJ2UWVL9jUjVtk7Ctk0WSCHH2Yoyj8Z
eNGcdRU5FZS7oLkLTFldTa3If0Er0O+1KncugpW71EnK4YEWYX9jFOAwy3xSd7phy+vZVd0XsWpp
1ExZsZsc5cTm7Gm7UuZiN4BA/VzI3oZhqacXkmC4C6d8EBwxc3/vO4v9CGh3PSO+Lzg8fbKXLKcB
bK3N+dzV8n5aAM7MqECfzzIzkUJHIasFkr933Ky8asV0bTr/m7nzWHYdydbzCyn7wpspQBA0m9vb
M0FsdxIeSHjg6fWxOzqkK4VuSDNNKjq6u+qwSCBzrd9q99LQI1DLx1IHG9kM/Sm5VhshXiQcZ1go
vMnN5NP30izQGh1Rx8himq1puLXGTzLjEZxlFmUl2FfpntAZq9guhn1Oi1RgOukJldOdI1/mtXkU
dtkdUmnP94wR1b7yZ0mhvJznt7qb1puaZZJPPw6/iH2sOCvL6qCjkgpAZYwA2n390vNUe7LGSh3F
aj03Wz1/FIlvhpW0RDzrcjen5m1ukMCLKa5+SKrGuGyN177MtbZGrjM6B7cR0zMCYhAVp5Ujbczl
fErV7IRD0Y+vg7nYGQXt5RJJS/l3FGF9j6qK9BypcgWej0e1MjEom4S0ukPyTZZdGtOeNjyYZusH
dSlFTEHOtGtb684WibUDTbt3++FdTIIlF7ZrXg3G6MU61pXcLZbazXY6MnItr7KF318XLWSl/HLN
7JGIoixC1nvREhQl3pprKJm3lDiMvIkaezsP03JWguLoyg6J/v1Kja4O5CiLqK6ml4nCzi7o5Zje
CNVzfw2q5UP0ejcCfGDJQTx/9JQ7vrIyFGc99eYzyyeaYTlvQe9UKszWytxrE54omXfsbnU0qx9D
4acZ/W0OMPwuRzpBE8viU/dmH6mlEXHnzDsPA1NgpElyQjkUIfYuLp0/j0jKPbqIey/2cpPpXArv
m8osa98oKzGCPnW93aTr4z2WsMByZEzWAre5u8bZP1Oq13JidsCA1YlIsyZSh7fAxISl15sVjKpZ
Doo4vJMx+b9dpx/ZkUZWxOFMMt4CILfqgURCf0mnBYrHBuIzHBlNc36ejBHb82jzwpnpFM1WcTbb
TD9NpaKLQmh7u4MQp4PJPGatad72TXvbT571sIhyCApXffeie3GnubnDwfBQG9R0c9EWwTpV1E7r
Fvl0rvgkMba4ATnIHzsN6jtfTW3nWihkrCULceyyM7rO6oV40lkLW6v73AbLQQztWXGxMkhPrKPF
kMi7AdkP/eDph1FWWkwlwfw6Yo/Zj40an9BhXAYPl16eEsoJyen2c1jW5t+8ypDKp9nFkYv1WpAw
tGvLu6H3CcNfAU2IXU9ZG+fvemXjlUozX20ij3Zj52VnX4m9mSHHp0b03VeZhlC/2HZalz4nW7dz
hqyJ67U6uDpv085rMvcmy7L21VrNGmC5+yYj+sGu7fE+660g9SnFNXXsnMNr4+ILyGTOMzm0T0ma
/ZBV8emO6tZG5nrrZikx+iXqJpxEB3bV/ESMg8Wj7nQIb4rpFTSjujB3iSB1BRDaptw9kQzFtzn5
3U0mKy0AMdr+0iFW7GqznCOqLuW5yNw+HgvowaDX2EdosU3CVrfEaWj1ct/nyxLkacn7pNo5tIx6
Y7j2MNPPub3HJsBpiC1ttzokXVbrOofFJp1Iq8yvbbacoJxxR7RWvcQSRcR5Nbvt7E8ifVxd1/iT
NZZd4PYb9Ft8ad1dn2QnC5Q8MVRbR2XpZ3tpbZeSzOGETHyTbclJf64a1oM++fm7tLP1Fj1090sm
s/278LNR9e0/6DgiQo8upi/iIL3PtS1UAFJ05l9kc3dA3Tup5NHjKoomZevHjp6Op8rNfoZBdxH8
wgWIQa9fm2GbHlujKl/7FXO84WzHtAMvkdKoHwQ96lm45j6gRr4574AvE8BdFQ3t8md165eksprd
TNydCYuU3E6q+J5TLcf2N1ShQou909j2iQZxlfEJjAumPQqjf828FINBrSfEI2SmNJG6lCixjVqp
x5oePTYKUgG9uF9pIvDEIj7Mqa1vGD+wAhVt7T5bmvDsgKVr/HCFMA4+uu77QYzT0fcp2DKaRux6
KxcyMLLKqANTTt2NmfdyZoXojJe25pKaMoNjgNTG6QuB5uwFST0lB71Q7atBnuDz1anZhkUL7hn0
Ze34h6FJxKeCdHicDKN7ElAuj0ab9k+MIh6m2doJaVftKfCWSUA7FvyIxqHV+PZyR/LQdpnYzE5p
UbaxnWzFC7rB10ZlPGLEmKJ3Xxjyt2755PsgjoiYkeYXOL0Bqk3Hv+jZsWSWWW++APTIKcgl8bja
JHPwrM68L+q4IRs2XHpCj43RjhREXmj6FBLKxH/KiVrqc+0WwPdRFC43cZOEI204+9EvXxzSjP9m
HdjQaooD0GZc2j9gyjuIn3iwpl2RbV+YVyYiJ3Zpmln4ePxkvcvKJrkBKBzCCW2apU+f3oSKi+6N
jBMvE+3XdVwkGWj070muJFRi2ZI+pGZ6DJKx+VQT2ttVEnTB43sh0DgmCxiVfcb95Q9TTKSB/WLp
47xjjDAvGh1FD1qxyH3tpgEOky3SNbd/mHLdeel4nSoO/0U95bBskZdb/n1KkeBn1o12mBERizXI
UJiKCicAkvGOqe1QfWcy/ckByRUMr/PrgBusWH5eSjXOfDlVF7faaP3Yq51GzF49Nyhu2rFjSOuV
frabrXyyi8LdZ4nq0Bc48dxsY+ym+peba6++OQCB9nZ9S5CqdZC54lRvkuUD09SBTZ8C0OzHFvWN
9JrYSOBUkbCi2zUs7TXjN8bABTBw5hKqf6ccL3a1zR3/cytZBrPZRC+Yyx/VF58usSp3RqVHebvY
NyYZJI829jlkmkZ6j2rY+FAdsg58Bc2LdErzbgZ3PjjlWu96Z9HDdl6sWJUwLVON92fCqE07r2m+
zLJsGAVq5f0F5WffNmzlxEbLOAsTfKUYQ6IdA0yBd/CTGlTcrq5im2QMbj3nUBHXG+UC0lQ2XXra
GqNDFkZjO8yRJCaR3Kco26o2co1R7Ig1GSO6UOxjbWQPI4LAN9tM/VtgPPZDu1nTIAP8eUGE1jdh
U/UjuT80TLUc45kpIqvJr8p3/jtjJ/I/VCUdTDFErp48+eVN5m3KDOTi8FYMm4rHnM6TwDHxl+Xl
pP9FAtsf2io9u5k5nDqZmeeSdKtAIWQ6YOWjcKlrx+M2usab8nTMeQzCEEVG45ehnTmFFlSK8B5v
y7JodLtyxcsI+j2VdnIjgWMwvWlwQpGRJfoJ8nToI2uzzASbs1vwllqC4cxYZR/88znPmrX90y2Z
iFp7iCXRAe8zQXQ8HyuZk6TyMhRr2oDRzaM2OeRbRt3S1+AqvGg1QeudpbF5pGRyLXU/k+c6+xAq
ri+e/U6s21G4Lu4Wba29IMdhdGh7NcwBqfhAY+02vs24N0LlmfgQLadbbWCGUXsG9zIM/qAM5m2j
qUBHkqslfHGa96oPGPfStFFR0pru8+pIDQWzL4vHBYdlLLzE3csaqBt0HTp1dYTJL18Z4dR6wFlr
BpbRN8X6XM5ujyctr+44/+U+B16L+qHToq2ssjtUaBkEqN19GvnCC03eQPPXEP32WTREJg3Qt/ul
Uc8T7kgZzH43h1vNoGENTHNGrhuhAax6K9KDva3OTWVzJ9GPW91a3did8rotnw3WAA4mljouECus
TD7AXEKI8u2MR5UWDphw6YRNL+Z927r2TdKPHy0ehF3pDbgSMfPZB1uftuNY4SmHM3Pqu3XMjMOS
IpEGNPHDocsZVUwxnbDFuSc1OFtcikrbgaeK8yw8GYrZ2fZj72mUVGsCPrAzj6TzqkNuWyJKc1WL
sCUK+x3O0D7mrbftRq8HYHP09YqWrQf+Ky5UrWNpQZZY6G8OMupix8L6qCn/q+L5hZQEjpxgMYeh
khG0GNSqwZ5cScValC4aR89grXepJ00MgzMajEKI8+Ts2v5pS83HubNOwH12NDj6PQvDn9H/MRd5
NPI+nggGOmZVxoyrw2Zo82PDxhfgy/BPfmq6wZJY2ZHnAyvnMA/vfNCPZKKMNB+aNzETeFGofPh0
Cut3ztPzRNhkeGVEyPTZY8K4LGoRCOMJVOjd9K9p80bgWXVCYFAWBn8CosurN/gU92axRuQHwoiK
sZWBXyWXrnTHkPW+vO1Mq+YEKr3DtmKs2bEX2xdic11IWcJVC3t5GdaGYAYvJ5VLEzzEi4s8nuly
qSl0FEy9UA/mjTWi14YTOyujDDFO7Jettp+6DbIdJHiLlW5/TEnqvXMQFoc5K/5YTm0SbUnwI//S
mS5eNeJJo9Zo7JifHp+b0duHISme54kNkaMtY7zwB3YFFnqCW9r6Ec6almd9AygOsNyUsfS1PI+U
Nrmh1JpkpydOHvM3qmjzl6cs375XT0JsiAEfWp2Pu3xqk3toVfYd5b6aWe2jbbXJSSBFcfzKJ9RV
kAjA8rw6kdkue+nnbTAZi7h1XURLhj+xFQH5XaDEsJcNFzQj5Z0NagNDlzl7tY7O3hmsyMYPE8zg
luRIsB2Z/XpJVign32bAVMOtr/zvnIZxhp96IgKkjxZhnM0My2rhwO6vnnoZbfHUiaYLDWUrrqD+
YxgcLLeO5Hm1+TmUD/CpJmc6KIg8/g25kGZ5m4C2nibiz+70pfyzWdoEpT65h4H0G7orRy0caWOb
VHZriE4el6vHtuWfYXhZTApvGugwByHgihHlsoozh5Qse2XgwTTJAMKfPvX6ZzZ0Iwer8Se3FWGe
M1qSzex27TQmIYxfHfHrgdCLEqn7VA2R5ymYynJ70Mf6SenqqFqOJAHlsDNzYiuUpbd7XVo33LdB
IpKnwvgSJLLEKL3WParj7IvgGAK3+uREB8cft5/QrFWRIoIznjsu46bQn7gr+ruxHGl+RDgcQrix
Y83WOUmM7egm9cFwEomCJdlP3XCvaj9aYTwqYiUOYzFpQTKTGaLrHDiyro+Ib9AQDPYU61oJ0uxQ
qFAmybr3yRnZOXn/Nvv2eNcXNXnimffuW5wqdUPaTTISdVIkF5KujUOblF24brDiZtW/zFW+N7v8
pqm6nxa9I4Irm02Vf694XbLtVPfq3dTr7qHq3echsavALhvm2NkfYiJEp9sSvACrpziMluqPrOgw
L+Qi7hKrk2FJNty+gXQKtHxYo7EyHvwuczlLhf7F+vaFc6BgmK8Mov5NUivJ0ChUkgQSCMZijI6q
ouV9kmlNVI22wMvZ9DwuPrF212SfSWpH3eE/NKmWIX2QdwXeXxPJgkTkA/iXkbiW43+ASq8S2Mr8
ZUnMW62X2sHr8H0WqCk4iDtW+mut9zZV6XemFQTbdPlgf0pov7BI6yfyRT/h6xEuVT7ETl3xHcmt
IBmC5Bg9B8Xohu6oHOTobZ0gWNDFo4FlSyqfddNBY9WY8iBLED2tgK3K6TTt1kUdnKZZaRfRPnQu
njusMBeNwdqf1l0OnxwWWoF/un4bOz0/CEfL9oTAZTc6eWK2NUYzJ8qtQdwq7nldrw/mwlOeVokf
r4P3wOChRc7ok1pB2Xalu8uON/20kGBGQg4L5sgLSgDL+DdlKPv11vTbzBoHYdSKVEZ6XcARtXH0
oktUyrw6YdhOpZ9RLFML3OTDoz11obONfbgSMPtYYSLxsxImNldHQpGqEKVQyke70UT74NRO3JnC
+eslzMlZEhft9kH8nsOMyYKxVZYZbgAWATtPFxM/9I7fS/7x/QnecbtypeVNO6XfLpdiMJp8by4j
2bte8cWj0Auv0rRNn6YHbBZnY+j3Vov0pitstCoLAWhWFrbpUu6kW9fPVlGlMZbqcy97j4tjnffb
an6qwjlVyXCjJ3/ciefKXLLfsmqyUFyfQItEA29oI70jfBNRQD2c7dFxd51nFuctdR6WiZ/Ln7so
6VNGp6qKyZLaIlSfXLX0nrNywsQn+8ypnjPHP+oI3jiG2PtoKWrbYBlWdnqDNKoXJzX/2lBVN+mq
W2Rm2OZepE53M46NuPH6P0gw34VFDozMTXxT6sdVNbqYfiD2nV0wMpAZ7dK5pVrcmusv7lk0PHYR
zqbZHYp6+Vg2t92l5DaiGfntLCPSneUWEDpwcRSO/fKOp9EJBseX6D9SYpI7mV/ojNpudGXYz5vk
cBcWdtjCehNj/tkYk3nwp8tYbeNBtfK7aKoNB4K23Mxrv1DFt5R78G/Glj7w3elGz7TzPHKZLP0a
rgVpEFvr3FaVc6HINfLTYuPbo+nLn41tf003+MjgGjAK2dHYJv3BRNGyiN++iXqef7XcY7OLZowH
RvF33V5H7WNqjF3G3bgVJXkcZvG7okuAZ2aAHOr83tlQxoyoMgNnqCYgrPStz0txlIJiaG+jCUPX
nzVB40ltivInHelMqGpTO7lGt9FBoZu7XAxNkGrYMLZW1CfG0eTmmmqUifqJcK7bQThzPJHFfCld
edUjLi8z5Ppgp+eUCJbQHoWg4Vh0AZTBu2FVh3HL+6jZRIpEJy8vfP3LXoz2IRktPmiT1s+dv3BS
tc74Pop3jIt7A2EXYxXqKbOaQqdK8t1q6d2TVQGmzZ5xkvp2LHgTY0aSb0dkUVLIs9YZ4ThOP3XS
3OJhSvasRz8+PIzRIHUryVATdPaWvuQb2/KoMmjF8J2ICP4iyPUGeUK6nZwNSjHJSnO/IeEZl0Qn
gtkeo0ZvrbeVQSlQ3jzxBFYzzCNRYs12jbtL8OMuSd/uWacI9bTa/sGYqBLIYAywOpY16K0zcHV7
1m+PPXIFXdGX5Rvxv9y71Kd+FLzsLCA5+vCnVdoHJ+MhRD9QxmNWHHViBQZuXFuywLofbTEQ88Pf
OTrjSc4pJdYwRfuWYoqpKoIhc0ONQnAdWNxg/uV5H+9H19zTZvXUjTl691pWf/ohO+eJAPuaH8fB
VjszmbmVu/6lZmpCaOEHXYf5pSIm8bRM0Ba11wH3Z+73UlpO6DBKrFpPo6CLMrdzuKkAwbqzhTpH
zuOKzBoAQbm8CAh0zgpg1uTWyxrSCl0kxNyMdWOFnV3PduBsxjoG4+Q2+hX+ay/LRrpgoU0buMnM
oTKBzgWJ7C8ApH+btu5CYiw5eHUmvwhhan9HWZgTlakQwWpxTWLpkPQZEYPHsPbsjsI8DKJSByH0
TAatztxj6d68QzqNwKFr/AseHMR6Y+7zXtd2ysmaJ2Wo9JwInIV7eh59P2wYp46TmzsEQiiSv3eV
O9aXRG84mLiDZEQoCKKqldVZV8W644/z75FHmwheVMN05/Ui1BrqF101g/FvjfZpNeONqByCqers
SLZC+mbYg4H+lmN+WtS4nyyVUwviJ1Qj8UcgKcOiUSe//LiKAm46IgIMUzJAPKq9ibLXflJmmzZI
kjL9bYhPZZsEEaPvEgEdX+S33VvaTVq62meXbU7s1MP83rjL8lqAPYck3jX7oWjLU+oA7qsstIFD
M/PDIM70AiRkx3nHoDlyEN4lfvZS0ad0sxR+/ZD2hvM1ab3qAp89YWf7oiWs20xfh7xBC1Lk03Zb
q6q4lMNQ7PWFvsOcaKrLOo/t++hu/okIkmQPOkXspYew0qQ58VIvHXGGW/0pVXdPV2i/IzkwC5Au
iWPa5+4tD8S41334BH4wrXli7GvPY1bZH0azVhMjvZxfFz/PTyN2fXCmxLpb2xEvQuHP2okKeutM
eN32tJChd0PV6sLcUQ+kBS2GvEMhN53LRjrxgFqWqJDOe8NG3P1Mdj/uKlT1+yZx1oiGlG2PbpeA
XTI999m87SpZ6Y8WOWNHw2j799qw1xvisppzQxXVT2cAnYAB1VLHuTF0Fk91Vf/MLkC2lbnmrt36
l0HoGseNkNvPmKG0FJmexECl5rlZXvO+EJ/uQp+VMzjDwUCB+tBLS+68bYGTq/H0LkWeh4QZdec+
6ReuMIaLop+vL49ai7BEvosXgORO8aiM5J7E+fmgYWs563IkZ3jBE6ij6Ptu+QJOWw31CsQwICXG
0wc/WRSPHRt+9N8sXuSu8kBvt3xyg2ry63Oy9Ta45iYjU0pvVwqZcsRY3b88EP9Pcoz/UmjxnwQa
/0fhxv+Pcoyr2+M//i17+N/lGHM2bL9d+Vn//CdNxvXv+pcmQ9f+YfmE9/l4UQzS3S3cIf/SZNj/
wPhpEfvAoqXZBnDq/xBluP8gjoS03aubBNXftV7r36IM+x8e0wnVtjaFur5G2tq/P93/hSjD+2d4
4f+kySADEK+rxqcgZgR5iPO/uN1MkiKUnhlGYFhb+k58RBESUSKdQLcokQo0pRFeWmxdOBmDRIxI
Nj2UsHtfqTI5ouTUojb1CfLEQ3nr9/CDqbn8wSjRHIeEEPRqafxzIUp54wMGXKQ3NCXgY95casbK
gNPPukACgim4LG3SZ1S6dpqfWBahvwvZR45or0PspM9n2xRjPCZOcco7kof1vtk+FjfXd8tEOM6x
8Zv1LCfTPuv5QnZpk6HjEG1sup0J/T8BuFNm2b1zNi/RVcSyN9r2oWTwDvyl7nZuOU0edH0qY3ed
86jsTXNXWCPKx46I8IDQKztWhommFzXk8pC3mgUh7PghwYkGvKuyYtj/9uSCg8WlrE2Esy4K7nIZ
98BTv12fGWzEmRY2pEGFRuHnJ6esVoppyyESZjdd9F6CJpaqaGHZdPc4T4ZbRTMqv5ZDTQ7Q0H36
Dr4kvgyxXXXv3MtThcbD1rP1tGAIGgJXh3jbOt34qgi3PgwDRoegAXr5kJC/J/Dw9gnxnWSum8rD
1BflX4K3JXP8tGehRRzIyHyYEO4dU4Apd4fvPga9rQ9e1aLY6PrtKsSUF2li/uxTW9mBVfTToUl7
rDVGVtrn5jpKjG23HcvCF7cmdfI+k1AT+43GQNmQNsGVVtVoxAgtC1RJkBKAeb8bbftvI5VzxrQF
Qg3i9rBNlv1gwCkETlt5Rzpk/NhToot9LDIYNTKbBY5Vy6FgfU93Z31w5wo4hx/1xSjFTOqTzmVn
6EasaqhMsBbCIegF3ilT6M+6pZXoY1UZGESqB469JUjh3JiWEZ0kva2+nasWb1Phfs0uOBfMic1X
VyIOWNw3n2DL/Tw4iBFd8h9JQ3MhimfrQucwIA1auACKtNrR7jQFUMHuke6wCk+UGg6tb8NgzH6M
Gk97NenRfracZNjPeHwF+XRo6lEdeNEwOlOUNrn13pRjeugGAa9hw/SeEzJT8kDrVzbyxtua0OpZ
Yqnl3WJS6KdvwG8QA2kahONRBLzr20U/er0NnafVWRrLskv4iz1EM74o1jxiSphxScTzV6T6tNWZ
0djg1QlWfssJyB9N0rDMzghys/xhc9HCfkiXr9pI7WcyWP8UQu9Iay3NW73j1pZTFTq2rqOFsvU7
3+qSqC9XJEHOdUdqU2QKFV/RMKGLVGqhqrmucM8sPqICHjTsXr2Nz/Fq+hpf1eyDkpBB60VkLL4L
Z9hejKlrd8lkzfu+qfbasjSHGjn1DvxPCx29eG+8Hh7FcpM3XtXxBvKwfKjS5dVNfPcADmlGjnF9
GreqM+8WC81ohokSgVW2F1lR3CfoXndWMXgKF9KCGogUVzI0mpwk2rpRxatjLMvB9ObxbgCK/FVL
qp9Xb4R10J2rsdVA/mqqZKYCctGGm8rSFhHNUhgXY2RTDAgn7MnkJdgMsaXKCZuusI4Qcxk3Fk57
4LYvMXfrhQqS7Ue5DQMLbahr3LZ9Gi6Wgx/GQzoEm+X/6kkpdj7/vFgU63BiWphxi6LGKPV135bF
SyEsGy/znNMfZAusKidvzCb/DraKcFuhxuJN8arfNihic0ipentoRH3xaM3cmZhfjlxlaUK7MgL4
cCbtjRg1q35eGsdqj5omiS9OCuIgc2OJuG9YmCpxQmjLpL9mQzCQSR0QKdZuu2wyysjLxCtedee8
YVB8NkCY0Z55N3LuBNkELNyDwaNbNGkeL06ySxp2EMJVfEhwKx1vJEtHIFvLgtIcrJ1fTN+mQohM
9Fx1NMfV3+u6MQbLyhPEJsm05UKu2MAj5EDn2yVzAAWnrIohI7O9b9XfTtF9lH11dP3p3YVWYC99
YselAyKV+bgHdUJkbSCCCif8EgfG9M8pMdeLWBt5A/fJh71CIloG7D2ag9niO0ZXTWqTe863/hYz
k/mO+0ZGsrSqU+qB4poItZ9Ru6x/MlV5Ub46S6gQWodqnHp2za1BR6TegfFui9m/Q72VBN3U/Qyd
gvkmG5L8yzbitJj3eeEutxtASij5WY+l3Z8H10DIYXkPZol+l430q55F8jYQebGDaIZNrbeNa5v0
g37OcnTl/shhlo7WMWHbIpDMIwg/YQ4vKafajVPhPZTkdAb9WND2LksV2lzATcBDWB0sxPZPLYTo
Z7U1eR6UpOmHS5Ylx4nkxrjP7IXTbizf1qQgMczTt9hzVhVqJE6Hiec27/TE1hbWkpFmWnpBjrrR
ml+J3oKgO4S9BNtgumf62O0fzLzGnY/C6qFrUxfrBB/1DpHOCv3Vn0gzWU+zK5PXZlrs/Jw1qrxf
kgRJ21yeMM8RIdAsD5LUPfQghhvPy9bsUTr8M3rCPfpocFDK2emHwlrpB6o1xQcGk/ZIYOhSR1pt
I6/jduFc9viLbbMV+NqORWs5o6B37tCEoTqSpd4+SPCxz9oo7yfd0aY9Y9VGN3PV1xd+4gR7mbvW
93QBj69mob31DW/U4rEoZAhkvWBbJP4xWe6brpWRXo3mi5GI5iAVGSZhfbVBB/gP1U51DBFB6wu8
NGXrvLcZ+5JsybBNyIy9OAZ6rRTx7WMn++Wo94WCQVJbuFbe2gIq59ze/iK++YxwG7p2VegRGe7e
SgUWI1NP7EHDh6DHQWDYVJ+bskqQrzpmnJboxYLZKElpLPwKC5hKIPjGNBZ9Wx9oZ7vMXq6jxgME
OhHD2oRiSjWyNdfNCYrRKnDapdAoU1ck0QxA9Wcgbwk8Hx0R/I9ehERMuz+10S0HdIfrbZO0abxJ
bzstnd4955M3coXo9JFOureEs66p+0mJdjiAZtnXprDcPqS5YyKdLBP9j2d4IDkSexrYT+XFTSYB
dRJPPBXpwsHFTinw/TntKwVQ6qMzifS7Kb05+S1NNepPaVIvdpC27rZvsEYlWIvcP102Ia/V8VgY
+1pmV4uFqmPbyb0XC18KiPXfZnDMp9lPvJ1XYW1NufbhQYa2+vTNdsBDXOYqLuzBv+0s2E2cG97r
5mwiv8qNBXChHuteWjKRpM2TZfVdTCiYvVdTsT2ipJSAZNnGB0dgOA5ARutV4oRaCz8LCb87IoiH
/cAPjgbWebOYJfeLrSX7SrpptC1L/utVSNGuKbDHceUmdZ2iOGhj2kb8EuqAA2Z7qZdtAO36o0Aj
MJHXGDI0fhs3K24oDThRf5czqtqxXn249TVnJstuLHt7kh3sTTuI6RNC5DYvhu6+Lwt5ZE556Cy1
L532tuvSX0QZlK3Vj0rzf+tye8yIoDcLIxaN5h4Q6Rg3NsMSJuNjWbr3CdaEaFn147JVEH41IG2v
BCdn6hw71AS7ZZFkHbsG/Z42M/2s7UorjY213L4WSg84NueVEc1HRL5PUqd/hEzR/UNCvF57zMem
Eg8NLh33QRTZt8sE+2AIc3imo8McKfohwKdG+PEgJHiKi2w5RDNZ7rbFrJ7QJCMc8ReIfaCpU9GX
KBG2ebvz7XXVsBF2VyFGljhnb3PILHU7iS5Hivlh1kYJHVdqkCPI1B7lyP8lmfH96etFm1vUXgjh
D+CpbAvAe0NQaVZ6FLIU9/gRHS9E57/dWuWU/WoAlqxcBCBndtfcpqTEhKab2aDc3X9n7ryWJEfS
7PxC62vQ4jaA0BkidWbdwCpLQAuHcIhn4x1fjB96lrSZmuUsySuatbW1tXVnZCEA+C/O+U67dUlA
3lSTvmi8jE1nP1DlTOnEGqFzuZ6F6LYJUutko4YWJZUF3BTRT3IgKgEtZJQpRih8wXbK+4ez15Tn
rDcQ7HnxdEF4EMxj+uGQv4jAsJrEEUwNFUTJ/iYapsAcSgaV7Zzp92bmcM0M76lY+gpDzAcy7IDD
ZHgu00Xbulj6Do4ZtTvPI4cDVNCpwi9/SkyzZ01aqMdEGg+FJe+OHJZtBxz7XROt+cQkUG4GxAwh
gqzk4sgl2Voj6pjVoLpvMzR1tiGiPQ4tdgyU4Dc39YxLok/GTpaOtYeng9yFSetjVnJ7L2hxjvCy
RyqL6aLs9BE7s/5g9SORpM1SsA/HZq1plZ9tHZRH+a5PVfkEFe3nkNX6YRy0MZz1VboxE+FNxT2g
IrN57Ais7DoUbyQPvroGo9E6jv0nHT/j+4Bi1thCkI6t7Thq3Uvr+YiCndK31h9Qug9xavG3PI0f
sa1X8EWdqtnOrb+Eic4bQSxQ5+KkbIldrz5i4u6uOvnXpDrFQj3YLHnhjjfio609BvQlG54uKrST
BwDitKiFhrUwD7nXVHepWgwFSNzuyxiRtCmr8sm2l36HBJWEBIcla1k501eLxIrNo+C2m7VG/mya
sn63ESGMm37iPbSJGTEAsa2TYLQj821Cl7VnwZs/Kzlr4eja9q5f2uI4uUt+STPrhZuB4mdgsXVa
RIf6vwVvGtSTkMce7OXW1eaa8znj+01QbG7oP6z1z5LgeMaZWrLIfG7jhprQSDvvo+TGOHej1zPv
aJrLYLoako95fvEWG1vgMImvaJnnoKswj+i94304gAWPLHmml38jxhtwBBzWDfbMZH26uiDBbnqw
/VGHRqd9171sPP8bAv4FFa5ls1Hx1QHVTrWZY3+6NplzzVI0BXhH2TXP6SNtZ3bVJ33+fxjQvdQl
f/1pgfo/m8z9w3+1/1WvZqTuzx/1/+P4zsTO9L8f37389/8G5Gz+9Q+zu/V/+dvszrJwTVEauCCE
gAgBtf6fszvD/ncYrXimAFaYHqkPfze7M/4d1BBcLM/+a6i3smf+Y3ZnMrvTbZeFjc1EEBSY9X8z
u1uxMn83uTMsgDqOuX665vh85B+TOzB2ndOQWozOOfsk6vZBFf65RIFHbhoOsv91Vf5jbPj33i0G
kv/Jh3n8MCKJXS7En/yyfEBRWklbBX0tyuUZ57/enLpKT9nY9LVE1N9Mhn5JbD/73S5t5e1Z8o4g
EbrBO2hdCdwiKRl1bjx9iJpH4cnBPhJpmnV3FEBedeDpgVGJh7Ui+rgrnelsyKhH0eCO7sWES1Xf
4E5w7CNRh+GCG34OUQZO8pzYM7DkxTJISlKlF8+h0S92t9OFVmL4zdplm0tjqcKpLdb/idKcBjrC
YL7vh76/p73j6jtFK2SeiPWRNIlsSOhkRosWtzFWZezAT2K3rRjkN2Xz6ece4o06X0yozRR4Fu0Y
rBNq9M68k3Xs/RWQZGOLaBfUrZIfEFAZq3jHpkPTQ6VlmsJ2rSXiMk6TdmR+XCM17kc8xcGiWbnc
4wHS8Rc3qU03VAyay6oC+kJ/NEiCi4JyHuhJwNwM1MUdbLx9stSUAAxn0Wx2MV/iBjQ/QYHsSOK3
cR6W6ki8p/WekbyDIzYWX3GGe0oXj42yCVM1+E2rRbB5MRTzCUSuq4BGbopV12qO608iKyFsBJ9I
S0C8wbC1RLVG83R9CHGW0Rk1nd+4T7GTNCjW+jdfmIxSNMIBlpbIn8T4SAb3xZmzJ1H1+bYVxo17
3Lh0DZuYYqkeBxfbD1LJoNRo1Ln1j3JGT+yvExGMIph1Fp/1Cb8DSRXyRFjFyZ/RrSlOatPD/6BT
CpCvUAYCs1jmipuaiC9lMMXMwzoQstKGeT4+GmZyxkSQhkkmdl5PxSb7cgx9zJWh5MvGtI6Fbt3z
+mVAaOOJ0PgZpWN3KJeSwc1kP1kVq2v03d9Zup1mN740HlkfeeeoUC5RudcrNCPSvnsKYMY0MBLR
xRXw0W7x2qcZEBFTdYFotz8pPUOWOMQsZjmy8qy9iIiaFZsQ6tQaeeK8JwMcXWN1A/RzKJvaeagd
dWcS80v3gSMlbfvSDurZHLStXc3X2eTAK4fo1YTlqVnRQVjZsh185MHdEh0nZ0H4KPoPr2BAg4g9
ZP2bbzSkqvxuaVADDENUyQqZEeoxdif0dxzD1HPUp0hdqqDlOQmLKnmnrBQbMGs3oj1qTNmCxSOp
eOv0rhL+T12gQlyPOjeV2T6xIVZNZJvFM+tsL8pgRBhhWyy7aCGBs8m7S6OXLw7jHmAs/hmlxkO1
pPfaiOeNqbuBWrTrFDEzLmebOljLrV1ZZVUQNfW0i0yWc56hvxkNgP7UW9VDS7f3CkaVTv/BL/pg
ePxR/F774QviUrSkvi9p8rstuqeIoexGJ2K9ZfJcFcOHY06HHs0ilAFBL2h3X0nrq2CIoIUMVkpN
i6MknFvzInzj7M5rFGBR+qgruy9TYHHoouWIHbp76Bu5IDPN7iZMgb3fNHeEq/2VLjzbKLkcBkGH
bybuL91k+lV79Rl821Ojs+JLJgfdN5XVxoLAuhnalpq+AhQaAyUtjXoJsAr8jlPa2E75bwtmpF5f
qrM7NJ/kxUfELNlQnJpfNeAMtOnC3fjC3q1aL3vCIq/KdNpQRuJNwUTaucaNMo9/gzQBxVGzT4Wz
M0uCi2YX4RVe+pvV6adkNo9xlJ+1jJCfHNyupqJHKF4Wdm+eUBYWj1mUoZVK7TFQsBCAiNpv9Nn0
8q5KgkaoARuFAZJYOt90G7i7nXv3CPcwBqUKZWbtvkzScY+ZHA+ojI6dHFG5xKimk3brjfI4L3ya
2Tqk8uQIsZDOL085x/SmtsrLVEnUYEMGGi93D/qUHZ3S/Tm2Cd6Gcd4Lsg42ysWH6SZwFgDXiJCX
xY+lQAtaUc1ZPiE5Fc6YbSyNHR6A6YGNOgpCMALHSonT5CF66HGsd0EMbf8NiVxyGNxhF8XN1jK7
FLFh9IhE54pz7Ad4o11Uq2JTp4m99UEMkSlHR+xFGjqR9KXUfDZio8sioE/oT7ERAzm+dihPZ+id
W+RS05ZDorpyr9e4ZsZWv2CX8wN97MQNlU4XMmZBAs/cAGG65HtVOZ10d0Kyh5YnimzkxurM/Is0
AIgnre/+Nsect4Ge55yLMYPY1CNWNFw0efQqcZIZUY82yzqQaVF+GOopORhV+si64NMyzEtd6i+9
WRpY/lxUeJqDQn9x3ytfmr9giolrZej+ZhmLi1uw6ktwCdXmgg8W2YfXyS+/gdIw1tYv2AtaaDvy
5jrD/JjLmX25me44/L4Wt/7sGxTbfinnYya0Ayg4JA1Rc0gGpqbo/L1tO1LuOzBAIzf6wlt1GKX9
W9UJzQqehENmJc1dlVThugOoIAeGwBFZlS/4qtr9ACs4AG1lcqH4kgB2vJKcqaODSbZ+N04bphFP
KAbM0Ep13MrF77ICtAa6DG3dbF5TCA+b0upYvgEXDMQCHy1lKrjU7XAb/A5RLIljFVSx6r2iVguY
2Hs8+Dn1gj+8RX5EcA/zsE2V2KiXy2g+uS26idhvjxqFa+CXaIS4NxAoEJbIiPOz6qvh2Gj2B/M6
n13i8i1uykfB6ykCPLsZW7+9GKVthGaaWw+amZMbMbGwRMKyJiVkhyXJT5g/H+26vXhu9Wx7qbkF
cOasZ98I0cuwnhYfxJlZajAzF6149pzl054YxxJPt4/qgmxFU0sPIoYNqpPJ+Si7JjtbxFA3XeMT
S6R9MhXkpalrIJ/8bOZt7pCxO5bi52iiBmRHQ5ODhRogGF8cJY/vCf3N9twdGoZ0bzX4/uvF+VzY
Be1WBu0Ol3y90Uu+dilm82a2oNPJCqFgyTFKatEx782tVyZHyxhuICG/ow+5cIdbDw7wqtCJih3g
EsQbtn/FjMdzMhM9k/ccDmUOfA9O+qbP4xBP51lHSUNut/pZQ3AjFeUML6DdmH6Oh8G8La1/y/qU
TtQKUU4T0s56Om6KH7kvaTLjlWeDuop5xYHF5B3o8GO/lPvZsD4mJoO4xBDCLk4SsFCCP1Zo33s0
G1DD7Df+tEzR5fSlRuMVxiOJOe54LkH2+NyIJVGQJ4tNYOAVo8D0G6e3soQ8MDFCwsgiP5uMSemw
RMa15peZjmgsKcqsdXW299qpSR5TL0NuwhjXnQLljNWvdDTc/EiYljIC5ublU6wZOUMbDh5a2Nwu
k7BdbPvMgEhz9kKPKjg2mem6SPVdrfqeAxt6R0hVq9UORHsbWLFvXjrkhZSEpqYHWdvxQyxUsh3I
QhM187/uTf4gjNIGEcNkaHyaS7qDa6wQ2L+DSsQV0n60luzUodjyVlBGHUJWAVqgmHIFM5boFld6
1N3+9eeuzd8f/RdsYJj/Gjeg4el/suibtleo+pwhwG0q2Ak1wiK3MsPHvzL9cnMjpO+yQpsdDEsI
1vjeK2pGjevsd6Gp4Rmz0QDvhSzMj3w9DkdLR2zvktsXLuwbSRmamXdSEC72GUX6tEF0uq45ZjD4
G1hl2stA5AobJqGmvw0M6OP/c1rHP19VOluHyHdkKEBD7D948xKTJnIIps992WIxtv3iTWkFyiOw
QQcxC/fDAd+rbf/1Nf2LAPKPPS1phQ7yFtvQYSH/SaWBHggXTBtZ3GaqSEOrasxXU+pWt2unqWTr
RcpxhtAv5Ukqy4kuYwL+Y6/vF5LckKOL/+Lu+gNM/tfdRTgJtGIY1+ij1yb87+4uFfu2Egab5IG7
+Uwep0eUWycuGQ3oXTSNuKAqjBByj+K/Clv7p/7+r6EDkwTdBN3O3OAfP1pPhDesCwF2lmP8pWKv
4XUBES5Gup7xrbeoOL3wX38Bf97T9gqJJ42FiQIqON/94zNHYwICGyFfIwELl8kB1hfr/4//4kP+
vLlsksgMYNeIm1gieDZiqb+/qPZoLh0WljLUn/0dY/LjDfXlvtt8fVOnald/sHl65NDQZagZQeAd
eOnv/vWvwKf9OdEg1EpzPFKd4Zcb5j/lSefAFqCY46TuE3nGev6SRJRfTU5nYrp19IwwFVC7sE9T
kt+a0j42Pa9e9HXdYYYOuKHMW8/lhHThntdc7frdacLA5ojhGMVDka9gQgqo2swfkUkkod4xUTXb
5L1fnb2etJq95RQsHfCLdw47/CzAifRcF/bJTZ17k42howNuEPW1b41DT0bkxhHtEQRADVuiD6KK
XXqvPM5rEzVmRon44DnMiGniEU+UwFzM6KPVoi3OrGdQSj8Wszx7yoOJUEfXwhnfWyJBbTKp+GT1
Hg3jp9FNn5pq3iPTOGVmdRa8XZngZqwIaCknrE2qFFjBhf8SjwbySr6jSNvlqYNYYTpqurz57PbO
nef9yAyxW3rE7GPMVGpB8IyXNnvWk/LaWNjV03HfuR6Ify90JnpvX/s2RvKZdcr3VCJ8zxEQj+ZT
WvvBoNKWh7z7LHWKQ7N956q81Ao4IlqQHUEPSH7TUynsDyo0uub4muC4nw3+YxH3G3y/74rctzzT
qw392C4GSmMn4kfO+WroLD+sRv2qrfqF9zR+xX7Zj+l4ikhTCHg6Q1FHryBwSF1rwKkmhGem7lNi
Gh92zuR6KN8Wv16VrbAtNWzEzdTtXA9bW+NgbMyPdYuauPE/WRce44XXSCavxpy9g+dZa+NDrkYc
6Oo7Vi1cNGb9ZKbjc5FFG1maW63TvwnHPeAKpX7liwWrd+u64iWJ9VOJainsVRfADh45HoDM7uKl
opfJqk8nZZiDaKHhPkKF46JkoKB8HXvUJkzkZFBgo0Kco+mPg2CiANoShMpLPOBeQYrTbdKoLX5U
tenuWk1/iLJ6vyA5Qs6+rbWx4uO0MowEi70FhbqPOgh6MeTTdYkimVMsibcXLbb3Ku/BMS0Ps40E
fTC7RzGY/ZVNEJVvn11NDxGXXG5wcLjlWUVjTbFOGXxBWtOTv/CcDbOb7Ro0Nxscue5+aAtzK2Ij
PSRM8G953TyoLN9HSGUYUGQKg9iYHQq1ht6AExLkHR+tVoAjYEFjyUE8Mpz5jWt8CVQv3rEVfwP3
B50VW3WglWV/HHjatmmdfvZ+/4IHAm8Iqoyw41qgnt/zPuiDea5Z//LSqMr6QUCQwOJ547qGVV2z
1iXhDjPTpHDn1moD/cZBc0Ldpxms/eTcgrdLL24H9I915ts8sTGd5+HFbzjhYNPCmFT1u9dwGMLX
rB5aNsZBTZm4ga5ShEU/4nDW++HcTfJ3BNC/GhCFVQJFjoSoyR7RuviJ/zR2wzuIq6cxaaEAJUvg
ApDFNMmIrOFppxG3PqxWkychk8PiVTimE8wQpX9psnm7StIA/G4L4F6hi5EkiNalpbJvmqOu9hR/
drBtB13uW9y6emlDWKKS7lb1O7PGpZ6vKTLQCCi3wZ3S1un3uulPBYQgAmPD1SYs5LRrPD2o5vw2
zOlXWelo3bRDWlj3ydGC1lvOHaYM8qyKnebXe5ZEn8PyXU/092FpshMgVqvdW2Uhkveu1dS+x30O
L5j2YCRlsqsGsa1HDNT8gWN+OUT7g+uzmoYYIUZsppbfaDsEUu4mzdLlGNkVsCRnaFB2VxA5ozYe
V2RZ9YyQz34a0E4xEuai+7wbY6M560JVj7JPm6sm2JrOiNQYC+dvFr0hN/+cv/luAp65m6agMozs
RfdzeWeI/BNt+XFRImKMoof2KH6LwbGZBSJYCR0z7cfjQjohwvb+7ja1h4DM1H5PC0OSU9IPDDgj
oFabydMusIrPZJz5TBmw0Nux8sAoLMulSbVXG/XsE3KuLmKu6b5i6Bq2WUeOcVGMxh1pReEHIHHh
qbY15azp9l8x1L9TljUImyINwksR51FQuTN4Gq+/jeSMgJvojo6fniuloZsHtblBgLhAPKW7mkfn
kiol8dxjLxu9ez8aVoDzNUZNwAQiiTjf4yE7oby3NtQCOtMPStskb9/6zvyQEwTpvs0xQ7udEbSO
FCfTk9duGh9n1T9gckGx57p9/cOY+58mW+A9Dmk9UFIwBC5lxHRLT6P+0yc1NyDIpxBfRWIhtJh7
Zp4K1vtmruUna/TmpFJrVeN4tOdPpb6kjDqgE9+YVVm/dLYOO/wtkpBpbLyQWBxsxozCE7mcZ4so
i7BDtlOjlzCLN9AQt5amQRx5tZKVY4KqLcOu8FYcahWBkYoja/qWJtaPIdbs8uC7o37F6jvsJi+p
Qnc1X8SCgUWYKRxOu1Sb8LfloGwuzE+AFvF31ALm49yMLa6HiL6rHZu62/Isp1tyIpmdFp5R3+al
Gz5iWchrOQDmCKVHYCi7dY1Zee19dSyMt+hlm6epKaMjxMwHO6KYMbXp6iUqFUdlm0oG1N3+k6K+
eEF02p5ACS+A5/q0fMyHmRt5VV8ztwo94rIfuBlRd4B8JBPgPis0tJ6o3xQD7cmD/uQtRhQa6E7B
qM52oOZm7yWwFupUjO+J3T7pq/IMZnOGh3N0HqUsC7wRrv8h+sRkwLUGpVemab2g1bTm7apYtKbs
VhrIVTN3azXI0VvWxwHQ6zdZNzo772gO3BbGKyTK7EC4oCuYb9bFM6UI2E+JzDwZ7eLJL6vkVZsH
dr9+bcHowdBztF1tumDysd6rIZEBjWi0M0or3vpMuvZV5ueYgKFTeEY03TN9tPcgnnCx+0PeH2zI
WnvaB5kxDlS80HUrTeFURNEBTCqIjZ4ZKTSgh8qbxg/2Yk44LcMzu8TljMKXEYQWYRKJct974b1/
a91RnjxbaxBKU+AFbS5Ha0eJne2JKtgVpnbO7eY7l+YT+NU1G4wdu69juzT7bJn2CPTdULpQg9B4
xhrz9NY9pGw3f6Ehqx6ieNllKGeYqhPtegSkgS6Y+3I9PdVi7UxDFecJwXxQESe8WdiIndkRSYDG
RBikmcLCB5jiiG/hMcqRNQEsx1/u2s29BhDnEUn5SK410pdSP8Ab2NZpgbSGJd1mtIr6TJLohSdk
DnydqGshR0babf6d0x8TozZu50R6u7TOvxNqz+rMLxBvG+O9K3Gdevq6EQAOPw6/Ysd+crDy0bq0
J6PKHka0Gqu7+Z57/g+ZIYYQ+L5mZjOhsrE0sIWZWS3pB+g+YWsy+kU5S5MdjxetaoGvjv4pE+Am
RNJfpOfd41wE6dLlB0thHJ/UhPE3VdspZqXHLoPTMG0P8apUFANKKU+PXvGtGwFrO3zg1fgCQEBu
Tbvm3K0KEhd0nxqCXD0Uld1gfBspwjCZUlGaY7YcapYwMHpTfdw20gL7nfp2eh9Qr7DLgdVsN9hY
c9u7t0VkXjDaWXuhbO2DcWV/AtYeWKRrbRrDJ/1FUr9u2E/SQssCVzrjYfRKS4sonauADcKSq9YB
hdXkkZwxLNoPxFgJ1jZ2Rz/TrCv2gnHFra9MJKDWdM0rz3zWRjD2cvLuTVdAsCyt6pszdhc1oW2e
/WQ/mmJ5JAgGR5+dv0o/e+uBo5GnkA3MTK2bG2ltUOkSAKc5n+KW+S/632+eA2AHpxPS28lzu1s9
zOp3BeMr5M3ymeFxOmUeVslOUx9VHtEsLHn6QJISTj5NzgebecBOtugao46SdYzZc3UGAlcLv+iu
JG9sU6r4Pkf+EjAQu9ZaXfzsmnJ6NIzcDWEub82/pg1RfVxsFHm886iyWUOX/Y6UkLelch9RK3K5
G2AaA3RiCIYpoRVBBjP+iZSRoOqLbadNPdSHKOn3kxi8L/ha9IwiwsyInJPpzewcgWyDU7c59QAT
Olb8bJqqeJ4te3xzVF814IOsaLgr/P058jns8lNfRNulopwfZmaFjsVhrq0EJvakHJbGGF11PCyD
8vfU181hMVP4z5SldXdzFnmb2mybi+ZpsNhVM9bZazWbrRZuQdB2/u8Wnc+wgfr7bo2QCsfJDRjj
aed2igRpKPj8iMQSwUC+NiC+KiI8qAFuvhjbJh7LfdyL9OBk5Kkk1XeldzDHNONSG5jahvrEZOkH
qwxrywtxm8autSVvRmyQhxKBAa5jI0aAUcnU3rFUnYeOO6BW2XNR1Q8mm87SMwiZqCGlYF4NjIY9
GlTZq+yN9j5Z/tl32/zJKiCL4xmBaOIWRyXHO0jBDnaYvEpWEcjBcgiqZaO9gzjkLRmbx0lpRgJK
Tg9bw/guC+MVSKj9xOadggpt16e7akvdtIWxWOUx33L5HpXoH8e5/6xFAobOKKwjQRovYvbrRz+G
kict04PihF6tn6tox+NztDsfGZ4RNzsTANjGiRLJ7nXSQuaM+hUKKnkeCSafmnLRB5cDxiV7MOGy
bgebGnscLhx8pP7awC+dCuGg4ShzZ7ALB5dgPMad/xQJLrt0f7fGGhSZ+Y/uBAAJ3AW1UA143RK0
6HDNfPRw5H+xii/wOM5Vf08W/wxarTwCCace82mIMjNeTkUD0j8DWXfi2a0QNvT+L8ID7iWV+LBg
qLb16rvZOWdZZu09R7lfKvcNUOOGlsI8tmyhjxiqTnrFegknk8fD276RZAL5lN3Nk+Vld+hjqOni
0mOIPAKWGYcHhVl9D6kd3iZjVCzmPjp6ObbMu5PmNDsckNbcYOgv5y7o2qo4xIMxHxDJPbPdEBur
Zw5PEbKLGqePd1omHtPWPg5ClR+keuFoy2oVzALkhlVFYZuwyWzwbPeaeu5li7YCXxsySO9F2RlL
cRCSIbqMdNsUq3R5XED8Wd3b1A3TYfAG50Q6Cj1VN1eH1lbARaroYNTpl0Ui1E+SnFdCuQ00I4fJ
h/v0hGUtALz5KYlWDEAofJZme180EJNQsMTRLcdim49JF0IueUF18ytK8wTxpVVBkTW/22leBY3X
68HEarxLRhd2HgyG1de7NOkp6STOvim+k7CRBd5Kie+F2DmWc4VEqEh7GneGpZ69abhxhdIQ1iUC
3+HQDex7YOydTSOZAxKS8j2+ii2D51umInBSsvFvDGq/afMC0s7yXudB/82+cdig9jtqhnVPdGUd
jDz9KJgD7ul/xTYdWsk2zKmCyTaA7Y3FfY4zti7F4h3QjHNOpSxCTU1+NR1TczzK2Mkrce0s686k
WgZIe2+dhBWVWVx/W9hftpvxES7CVzTScSCb5ilXYJKRDBUhcbdnaLt7qIzodKkAT8moVz+LojJg
IyZH5WQfg7GKSUf3AYGqdymaCfk3s3bp0bUPXXOFhc9vQmxEmBjNq5Ta6+y797icNlNaw/CzjCmM
bAGw0TJe8FLfhoYHWmjFI2vvb3ZPLYTN69yY0wwuQ86bdkjP+gREBApX0fLA4M+wJ/1mN/nP2Foh
EzaKX7js3D2UiCXhETStBHELLOmbuV3bHA/S7DxCNuOFvJ0XThR0nn1o8e/AIM8P4MReE0kylIs8
QmbipVPFe20lB64iOkSbf5hxQzQkv9jF0ScZOqD3YJzYTnk4I+PgHsE/LhHnkszEQlvvyUGXzbMa
29diXhldHWLYtKBMbdpzJuOLqY2HIVMtDPtspVgM9wjPgG94F8/vnqoM0TB+rjerI9mrFUkZZFr5
Xmk2k9bili3Jq2uxvmpStbPq+ThFxXfLm16zTNs7PqIszIIfTltkb5rlOJtRabuEC/PAtoCAGnSl
G4dTG4RT9jAN1bzRGTPyjVsZhiXrh5yaLCCIamf21T0dXD5XfdgUqB0hYZxsmbaJcyhQEhufMCxm
aEyUJnz2vro5Kwd1wM3jx+RuWNN31daHWagVytnUu7FA0zkLhrN1oz0rcmRlsvzi4bbOVl1kIVuo
YhtHcpt3NWjR0nvMC/Xscuf6Orvm0dXVzlP9QR+yG7Y31sh2G23sSdAHslOg/mKfT2OPtja90xiS
3LpqcT3h3WcLCrSzFPWOjem27J38w8+McSPNArorryBrZsUIFdLZmgCjtzOUyQ0igu9F3D0g3lNr
CM+uMUgMK+Gch9Wk7tJBuUwoyZURwtPo2R/SR8tXWDmMiDjsK5/4uXJXTMz3MLImYeYzojPI/8Ae
4R/qAsXFSL7BN3taicI+htkFg4afTzjql5iRTGEakREmld2fRl7FoWFOqPVb7e7Rem/MyKZpi6Ib
icAPs6YeWHldIB3LE8FZJQqpyXty7fl1nMDimMXwWcI0Yk9m7jUnOqHpwwy5cBDWOgV9NLgbrfSS
a7IoH3Ge890b9Jmjg48toybaesP4qNs23l0X9RUhNT2RJPUJJsGbVscvdUfT6svywYF2EAJyerFm
8vacuDoUpdPCoMHhyfaVseh4iTV5bUbvigD4rNXCDFHkF4jy1I++W10eQ/GcVNoe0xfvS3zGKxfl
OFrLSWIJ2HUJO2AVwaAraqJOwVK8wW41d4kHyTMzUsLwZsmoHFeBGlN3IzyiguKGjmIlRNIFx5uJ
CY3md4dJoDVBBfJoLPW0LdggXTSzep4lrIANLLVDrNMQAIhbuFTQbyJv4pkqCJywvq9ZKh8gNOjJ
agKeLPMe+6SyzV2lPXX4mxlFGClhjlP0U7WIHwy5lF9TqYuL25PnNmj+Vh+jM0o8kwFoNT/pEXJt
6Q/nuvVBQdGTw+fR/HNSF+a+asibGIlY6TKN8VhkM3dMec/M7vDSRYwSimKlikaNvhMtQU+u3tww
f4IgSh0nnDuYSkxtUPR1iWjeUMp2L05Ud/e50KL7SHDhtmmrYXqIHCQUup4PpBQ5A6L93s2Tc0w+
Eo7Zat8zEKUvVztcfrx7KONq+WU7GDhN9n0PEEz9XVub1oaV64JLRLXtA95gPCmr2L20vhdElBzU
4kUHSj7afO2jmqIfncC8Jm37dcFLAYOLXln3ip95GadB0jJwyp3xc8lRfuCfuueTNod4FUkdmN5T
3wESTAGx+dsj0zQpkJXyZxnjc9EHeWscihHNyowDC/l4r4vJDfsOjuIEtK6IdQCPC398p+8PYzI9
tSI1CZK0ja1jGgCpSRFThk6HnRRnoRbe39gQtxpKEbzj8h08JkWfW2+1eOViG8upEfErUSvpDsnh
VuYrdmpC0GnB3sdXMWV7+ZfEhblYFyFAjlyTLkJcKjiPu8VRNKFg8ggt0kk645vKXV6OmNK3AxMd
VHrUc62jeeGAfwV2v/01AKW2rBH/W5a6oBylfe31vrkAMiBKq50h59sJ10w/NZ5MroIxWGjGLRNu
c8aWO+dVbgSu3XI2IMbDUxx3qDUaeZNj9erU5KhtxqLAUcXvRn5hu5AF6ZixrAPsnex39F43wODi
DK22bYdOGU7zukhyaMtLyh3bOXW2qwcxSU87cKbTDoQhHWveHKTRXKulzOhvnXpLAArivRW90zvm
XTZsrHjhHFXl7ho4h1dTrSa5yiOVTqV2uTMbaiCdiYrSaW1BwoCUEvPWwKfL+vFdCeerbAZuV7eW
QVP7r4bsuK18ApXyWxG/Mn8gGKEsrv+DvDNZktvYtuy/1BzXHA5HN6gaRCCa7PtkJicwZpJEDzjg
6L/+LVBl9STqma7dcclkMkkkMxoA7sfP2XvtBZFthAG2PbPGF0g01XmubYEmy6KMTVWzfZgi7aCx
UwbmdkzzyZJocDFShJpuRvXuAn6jFU67yS1viHciYAFn+M63+otqRaUWxrD63enUNeFz53BOKVb5
bk3jK0FKN6PHocLjmETDYsHisPB9YbZbki9xOr6N08oxjtb7XAXiaK/hi++Yp4n71tfDEtF6p3sb
kkzA05lSTibma5WOxGmpWh1ICCIuTnHMVsGyb+PmFbHKoR/riyWP8VOKz9mRj91sX2sHxLu1Gmig
Sw8/0Blva/RFob9Gk8LYrjtiHZvisaxMR7QH6kre8U/EsrciTw04xPGhmCa5r4EDR2s1l7xkeWhD
55yswVXcIU5zc6qzohi/OfBxduloRw6aWRibDNxmGk96vHfSr5VDRhK9mUsLKmOAO5N39oV583Ns
fkwLB17OTKkFp7f7TPKeXSuUC0zC9Ewu79vUpI+N3zJ0S5yI7fkqoXlqpLnkQHke5u6rDRSO9JAD
0F9aSD1D1+BxaIlw8/v+pvDEBla9w/m63TUXHFlOrs6++qvRO4mW5KKcYUS4NirN+SK11UXlp+kp
TP2ndUb3ZGRz1cdLfWyRX3F6XJFlZPmPMk5+arf6iXv0PnbVHfX4lyIrr2zgkrSxnddElOhK/Rgb
c6Ko2mHNc3gubELwfA/xrkuxp+T0klfLA/UXYN/UPnLYuAqrEhgDXU7hN413zCcPPKGi6wu+cL2T
Khtu7H6hvVaN43srPQ4Ew9A+uomOn1ijmE4XQFlxPNuXRGYxme+RV2cOMRlg5Wnzz0EX1Rahb4fS
6r2fhjDZlzCB51WsxLZ1su/39SCq6SIW9X51G+cAXvdFZuuKXtZGJse4txvQRUwC5B0hiBuZy0bD
CdnxNHoaBzCnd0j5+Jlj/zNOpvapqWmQ7obUgztYuhMNJ9sfDuPqHvAN8HFz7ezJTb3oMQNyS7p+
Rpizgw3cT2jIlJMeIYuIrzRKYZ5RvAfsrXcr5FOeF2GfqOk+TemHd4Gj31bFNAe++G2fmhraaG+Q
pgX5UfTDIUmVeMwS6UYO4GQCoO5RQRwWpj698tFY604/Za2XbzYxnjw1gSFA/uxo67vESxzVHsL0
0CBTm12NjVDb0JuD8IQ0+iTmdTz4ck2R1LqfHYelW6xqz36cPoCev0m69ZMmpnuwm9Y6rCr1+cQJ
jb/t+OP4yfcBGXtkGbx4S4otIE9e/UVdlCGsEk1cuR72hdtsy6SovtX4i9fCXMlZlCcihModWnrC
xFS3EskYflKbYAAxGc0iEXzHEBl/5CtreVjL9qhbB1tx21oZUjoPwygJGPT6AvOgyoW3kPT11VSk
Z4yXRcSg6hrzQ0uMmsZ9isI2B0BzTnscJg2HwT0Y8jfLsl5WT9+JxZ/2s2TKVw0zw0cPZlwz23xZ
/sFfGcCqPDQ7PRVQ0SQnDPIgqBIiJitbyqPzVJUhiul5jBKr/gL+/rMtKsq1htGgf12tCgIbEYR2
wTOr+nu4HPLgl751NOVwKFd2dRrvwy7JvY6AVkad1KFXucbl4SSLv5dBxZauOpxz0yFd6yOZgrhi
JSNfvYbr0bTDxRI41YHrfpkvbXvRNTTIgdTddmN+aSnnC7wWLzK43I+ZwfznDCPgg/y9y/qXZvKX
i94ERHRAWN6ng7vsNBRPv6jxsJLVBrhm3g91wZMi1LHThX9w6ZYw84Nkt8boDYaxvRL28IZbjluN
H9PsYj5eFNgwZidFzEUd52AUeuuohxrL3pLET3YAnRufzRtimmFPzX2fl/YRDmiMqkfN38VgfVnM
wDseYBTYjFl2S4xfnuMUmWwcVfJdEORvsxI/0s7pnxSgzr1fGxblgvjoZUEdghsYxBnfr9DVlZsj
bXYqi+SbYr3P0sR5lHgA4C4bl92G8fW+Q7O/n8kdhGWuX1GeX7vrVoUY6u4meDUVeGGyZjDtQ6y4
dYlO27V0MJg5LUNEu/MCGo5E7NVeetbqXSwZlcowFM/+JB+KyiMhNSzlaegFapapoFGCtmjTuw91
yeHepHFH41cLZHSWreQJNaaEwcZnSq649mt4zLSPojmwO+PfOZhmiTdcEpIvJuzzy9Wo4HUgUXJA
KZXp1u0SQzFEDor3ZV8UVSfvZCnc4mbxGl6qXmdcM1YCz1STTpk9z5IGJdlIuE8umfaH/sEGbgrL
gEAJHhqHGXmBHSqNKIeWb770F9LBG1t7BwjNZXZwpzHnbli84bAGSVPcjYVV/RgHahur1Szfbc8P
JRTTX8zBdynuMNoUPJCGgHKXY1Se//CI+axf65mnnIBptEVRb2fD8AMcNZu+jSLsDAl17b50tFtL
BoKvW0DBECVDv/0z6RFe1s5SLPSfXeqmurVBGM5VaDXEaYnvaoCpc3ByKvMG2hUEGuKOr+c0GLtL
BkNcGDtZAC51Ne9r9kbCdBO07h+tTQDv5yRBTX3OiE9eU6LPswPcLaywHB2885pQpD6Ok90QULWC
6nPs0V/2dl42pxmrBd5vcj9UFFCu1ydvSpz2gCLYQZCTtEg2As5Lxd7uykI8AbDvt2SKoTsCVwzy
M7vnzPe+iik+Fp23+PdAMUMQXasIhneqPvBxBn1nQ94GS+duCoPJestNpsUO2xBn17ToPUGzIaUJ
B7K/caiemQlHGQr7g0I3hseeYTDVWeesp2QpkfQTwGs/Q+AJ4WjyHK0kItVQ6mFtD9mN9nwrvQiH
yaAdwgZYfacnk84nwIIFKqPcI6idTJ9BO3RjQVTFl4zWiw0vMLXdnYtvqnoyludRXDEvnh+aisn0
pVGo7qMSPoG6TFScyZvJxydHb4SBB9GQNEaKzrHE3lrE7B5mexo/6WLVEyVXoAUhVD5VvRBFTt8a
yLJ4tL3FfeuTjuxQpx1QLDiGAfCD7Ij3QEyXT0cyUTsGoqmxkVO0toSVgnb0UgwmJWo0LomgpiOp
G0DfCq4XPg/OGvLORtE+EoWMRfhskowrw7gYseugg8a/9jnOXZD3yRLIVyk5+s96GSMLBVzAjKvM
rbsMGoN1XUjf42d1/nLVCLKjLsA7NP7t6pVsIizriKNDuwEuWKwG+aiA+2Ux1EQNsKEuWD6QEaZP
qiBMnl3f0y91l6QuI7NybW5aoYOrHH3PdwtuI/sm+dhnBgvTNYr9m1wygAS/YqE6Ga2xf6g0CfbY
smvNPJEs45fVahTlQoGgjVafhaA/ITF0Z9O7vhx1NWKMi5P8CBClZAy6jS2DOWNTLOk87+a0ZzaL
PgJPu++SmjNyL9oVNK7c/shyNpadM/6SY1JbWZEiPFS9ancU3ZGTWqhvZJFnM2abEYJzovl27iuW
sq0NqX86tVnrE+Z3lstJzEjVcgS9DpAsT36xXJwMUOp8PB7pNCPUSUxAxjqqUg7wOfFLKPvyfnTP
OshwNgwEPz+6XgrNZ0acO8vJWqadjCci4mqvmn4mvG4BgXNFE1+nJeeWTjVjzLGYcRXuTPVs6He0
KLUKtz9IvVikHQZZR+fCVcCqccgTwZ6zswy1HXyrilLfz2No7l1l0dVJZc5Ujh4WPaY5WV78fOZR
Dk3Ry7s55+3sGXSVF+RiBKR956r/bKREc97NQylvRqR+Z1VWGHXIcvIxwLlVD0enKpjIGMHiKeak
uCQ2uZgo2aDxRRTPFrglETJ/VZnk+0VAwtJpo6vC5/BL9e5liPGXigz7gHgTZh/dJmpf4nmIaEq1
t3ibWSIZrbz05I/AypLGOxjIWu05W2wuC/FKGVrbgFBdF9MQDHbHcc6xU6XXPU3f+0ZggVIcE/y9
jQihPfZ+ZT9LUEsjb1Zk2FSs8sLE0/I0pI19T0uDhrlu6VbuO1FXUVBmOrlobIdHk0w5cFljS5vt
5A01K1tbJeMdwqzmDbEtSwidJVPQtVBmOTtiJU98nRLWR85Rsd5X1eL8wH3iQFfq8An2WWGPJKYv
FmEACXJugkXya/o+dXfUwmuuQcAGBBiHgAsAho1v3hggY7ddm32om2kuN03DhtsEXCcwW9PXzmty
oGqKDHlOI6477XDlmZt08cQHOieqf22BIrBVmtyhr+GPKVYJ3C6zAP5bUx+nuzYexc8K3fE+zLCW
7+PJxqkbkKtJcNtKT/PA8jJ3x6zGPrZbsFWCchrC0TtowI35pQgqCwkJT8OuSI31rYQ5+k4iG1Le
YJrvsToHQUSlX74yMixBs9oGtaewkIsy503UbTF4rOEQhlQcadMEP4XR/e0YYhmjANZoogwbp2Mv
fY2pogqgb8/6GQnUcJP5eJe7lhthj0OBe6mSJWbVLDHek6k9BJ8IALHxqSX4Fq+ZekNhx++tJRXE
PWmZFB6ChZ3JS0zaWwh9HTGC8cvnODUwPErTHziLU62bfn4GQpu+hQB10ZT6FZhLPm9ZfzNC1g8k
D4oPt0R1UI5D9ZF5Nqjr3MW2bRU2x6l+hZnH11Y9Mj1BbScs7YA9m4hjKbQaL8zQeT8zrSmkFkFV
ggNZHunCla9IU1N8SG6acGVWpDmVGIUTTfbsPg2ERFtnxajlli7MeJATIeyRcNLpkfPuc1+6ksUK
RjbVp7vkz0sX1z+Gsfw2+HR7PTpx62EdHyn7k3vJbvQQMDcsrnK/Qxw+ZxugPQ0x4nZet2+ZjKIw
2Zy6fpvetymoZKdpwojYt9xHSGX1t2sGk3A3pTZZB0kYoxtRpnnJyowDJkF7ZCtxRscAPOKwFfba
PSCTCL7zsZMHwpMQGPUJDHpXG/HSDX722aA4sbDVDWEAeXlDRoFUAO6Gv3e4yIINJ57SxDqSDzbM
yAmJctnnREMQ60EwmhWV3QId2uCUuM05VnSHFR00LBvaGzxQv0wTazCMw8lxlpAWZmXfS+hKSLOW
gvvenpfaQyBa5XsnKBk5LCZM5KXV1+5PBvTW3ca+p6kvYOz+8efGLGR4iyEEWDM+6yvUXeHXIevt
T7FiSYtoz+nHNB2IevB6p6OJgubooiDkhhC9Gb49TmqH2xgeYXpyYge5jfE3vHLesvk07NBojlx+
m9ieJ7iiDXpMubgXUjDdn8xI8xC9I7qrlsNMEs8U3KlJCNfK6BWgem9sFylKnhcfHaKayLVz90q0
HqvuqAiShx3kYLxorYCqFcXW57yMjjn2g0uGeIVn4AfHi/imwXkc+dm8HEVClFwOwmFP2cAoEGw0
l3EWRYArh9A/DuLUzAD4VZ2fqlCO5Ophzq0P+DLLDwIo+FKYK+ArWmLjH+0GL/ohpOn9E6Gy9Ihs
sr3XiQeZpQwW6nSqbV+BY5F+Oj8Z6UtGeA4Icno9eEQASI/ye//ry+r7NV1f6aaUrzzAZOFojiIJ
BKN+pvkaY8qqVxvQeU397HVBjUmx5BshG8MmvK0M4hu04lYkpiDb12E433ciW6DYoYvGhcB7AzNQ
EHOZ7Ks8qcMXL0iSEy5z9SQbBqfzMLuvKYCxgNibohI7IsqWN2XPNcZGFaBc8voUSPe83qKwkg/T
6iVdJPp6U6zjHs0ePHSyhAq6olWHEOQ03oUlTR/8IbSdS4eA2ePQdvqtZGb0moY+toKse4GTuIWD
tsV3e23JscdV/EGH17thBkDFngk0q7jGOoIPBg+rboufvoS7yVgfXQ7Z6weITDw/a8zZbtc0TAQh
6zfDo10t3aXuVHbLlPPThvwx7EVCVOEhGaFuvDayWDxYbaChorIq2EeKrpfqLMLU6g5/7P4EAqK1
xpLJo5UhcI+0Wub7dUhTvQ/ijjt8pM8yXqmEuxQQr8uJ0v/lewu3rQaMqmUA6XKnkGpQp7SZf/0A
OuE8EQ3uXCQHeWPme69NKLmccDu5eYPLJjVJIFiRmmce/AIKLdgPuBgCLlKTWv0eXZb4KLZ7BZU9
FkdXiOXYe2subzw/VMVNvwRzfFxt5RLM0cN9csuRL6iIYZzvsX2yQU39MpNS15VteIAgAqubioGT
seynsTgTEMLv/2MVYCgTe5cBJIGEA1LRzns0rAV+z18LGDYDn4Q2DgIZCQj9hGJuSFVMi6TMJC+G
RBZBDOBZc/R8t1gnHjpGOMM+qIdGiTMaTvT06BWsHhHaRGetuFxd+FzHEXmdwJHoVYva4/6lu78P
fhWEhsVHvFQ9+LArWgROdY8+Lcz3/YAicY8/VhbHxPVVeA5Tr+9O4BfRQ048qCcC6li8lpXnAqVz
WbxaVdaaLVjIY5iLuoe7Gp3mD2ITe5r8aDkghIy95++HnkJqt8AGFPs65Vy1z7yMKwkfqqyv9TKT
TDOUvPaus4qasCxCor5wD3k0NpvZTQ4zNGU6U3GHCsXxaCURVBgmT73pYoqZvk8udVZnWCM8I/BZ
E2LVX7QS1BsjI3TRu5U0L+sEEAsv+g5hoOxfXE4gwYGyCBPh0HoopXxrK99zfyxf/7iGHY14cywN
6c/nsS4EjEh+d7PnvBp+MqUcnROdIGbCwjEgbTKAYawqQU9YcCoEIpZhxhhUprEbkFoSutEk8K8/
cF6I/ZM3ZwJzwlRVn45Hk5M1f1mqvSQoMKD114vnpAaO9zSjzokvOdlz+6luZg6DKKp4NeSks9bT
eSGWxC9iVEP5JO/QWcQl58QUMAfNxdIwISzw8YfDXIdnM9vOV6r84I2EpEMeWGioMuw1m5rXSpJH
S3PvTUn9mmQSoGNT3o4TIc42jMecVsQuXKrkMcmZYuM061Er9T9lF75jH2RFdIF5EWEg5i+/bHsb
OOq/banmF8/8s9FLlyW0lP76n//n/0uMlbL/5G/8G4X+pei+ZfWPv1Cstj/xfylW4l9S+oGgx+UJ
sRk8/x/FSv7LdnwPH2YolKtsgcu3bro+/d//y5X/4ldsTle+xy/+hUCv/uUEXsAyIx0bZyE/7z8g
0G/27D85fgWMLBueVOgQXW/7rKt/9YJWKYMqOXT4HQoZXiZ+ri6hvnf/xsb7P76K8vk8Elur7f7O
ysp0UGUaCJAVZwTFCcCTZ1S5y8efvvb7P972nzlZv7mF+TAO+7CPdVoiCaEJ8NcPw3FZk3uSwhvw
OUm2qaCNViXWOez87JKgEvNi0W24IswN4cY/v7T9m3X312sHNoMmKWhV4K7962tXgGdKUTZj1CRg
iD8AZhFkSj23xczjT6Lo34Zm8ymXgLsjzLnJa2939nstcctEoGg3TdfglFgGLV8mh6oTTX1rE+CK
bOSf3+vfr4YSCn8xLyKxG4vto/zJVK0C+CTeIMbITp3+UTK4SC489GjOzT+/zm8+Y74SdyOxefg/
XZ+X+e1y5EYGE/mbc9SXRU8P0ZGzeyf7qp1ugmbytib8QFzIWxomQMD+0w+JrzmQoMO2vyU3xF8/
JGSx3G6dPIh8mpPRmi4+MYrgWP/5I/7tqgekdsmAy27zTIbhb6/SOoy8ESHY7FW5eR+9gKaq6+hX
HPL/xrW9/aS/PKiB6yMjR8ToO478xcL780VziemtfE4cUdZuLlQmgeyBhEpHwTxbVyXb1vKff4Og
B4QjBeAGLPi/mdHp1hMB6mGwchcVnFNvZLbmcVT852/wbzcJC6IIHB8/OAonz/7tuSHxXqES5FUc
oePH3Euw0vgZQ9wZzYwU7SvRcOV/Rlf4tQj/+TV/uzGrrEZItvKaMmg3Emq8RoSXf+rK8770GzoC
aLZ/+Z9+TpYkPmso/A0YKH4z3fsJgh0DHYPXtOLLMV/7e9tZ58uCziwukhweEL0vus+Hf37dv983
HopMTMTQmYkf+X1NpKNuBTna/Kid2/JxdLuUZlHsIcKqGNxR0RT/Bszxt0eCFZC/oGUFTijl7+iK
pghoH6O7igAaaVgwGscI8/zci9ogty7++dPZ7i/04Z8eDKlUwAYmJe4vsXEEfvtiaXLpxW+LMTJQ
ZsbTQIgs0W1Eua1fctzvZCxsZdsxqTBPn4iq9fAlxMtaIodCMenaTAq+UdRiu0KDWjA+Mhpo+uVC
I585J9IkHzD3wrRlRq5L/GGZKyhQhK57h5qMDpQBkunFbvHN7JyHYcvdGLtNRi0h+4MJ65ZK33WG
8fHVMvp2fTmR+Ot8IaCILJc+Qf66OhdMaEP7wJAgZt+qk1WC2grn/kNlLU7MJVim5noiQsQ7j0yf
bNzZsfVpdxUk5Ywgl7emlr57AbWDE2vopj6wwHEYIbP1tA32iWhcG9sOpeZu3LQCGU2aFTGsBgDk
lHoobnIBz3LnBE4iT4nl5vdTG6JlXn0ZjPcWEnjn2Epfv+mlQMAOUNXVRMy1KrhWvkUySNmJQDP1
EuldIEAhncmuNq+xABmD2AIHAWoYphHJJ6ujmtUBK7BcUhQav9TkepIFWrFu9dULZauiO9wsK18h
wX5EM/WxRB4HETvZr0PdY9ZmEH4K4fEy229K5BCJZEBztQoJrWIeMBwr0kAAtzsqfgh1P4mTWOzw
K4D7fmNhLSOYOTER7drRnJ0D+2liu7Af4AXm5lRR/cvT2qpeT/joCGo/WCEwo/PMmF4e03kcrWt0
fWCnLasa5TMsjRkh9po4hvNkkJBK3feedXCo1AdcKSiD73GC1CtGmB5eLtwi/j3uPMVcGWMUUQ15
bX/Jc2SlERHE7pUxXHfGKivCZpz/GbiHhREt2oJ4cHalHttXDu/0CdK6J9R0dmJV3Loaw/AR5Ed8
ESs2wB0YwLKMml57T10XY4yInaLF68cvMpXVoOSjujOSZjZj0m9dbSiYsNgRosexXAdvzHnVj7hO
swXe5TraR2GRH445XbRIHfO5fR17x3qWsp2Lo+NYKBkayO4aAeCIlozWM/6MKikmrPXcNj+58wnf
9Bo90rw2cfwK7QM0xewNtHdp7mSaJETJY5HFSXbZrC6ZHQxp9UONhbY+WAPjqMjiIXJ4rOBcn/y6
Sb40Zd3xQxDK0H0zEnuzNSztB8Hjdnib4S/J6VAzat3PQYHtOR/GClQeI71pP02x/R3TRIfCSQfL
zO3FaAMmWdx/upXkjBz4JZuRURMPw7DRFKJqcjioce2K5Zyl+AaPxqktfVycQJNtoeQ63GkKqyny
01KrAznGPt4Ra+JUxyaYZzSBxnQglMFpb3G/kZZqZ331PiSTeLOwq94Ftu0qkg9ndDUJCWfZRQfT
HJxiCA7kRTpkVvLoind6HEty6LQln2qTrOHXQhJKfWxT5VrpvkBeEH51UBKl944RMVE3iBpXfk4l
CoM3EMFvm57aUSENrcXUfbHRRpt7h2m1ucpKe3gaCYlPLwT8DIjRQx+n5KVts9j2GDAKJQMEGcK8
J183za91SZV37ORi5H2bZL55nHwMZ+2eDEJrBNuJ7mAH5LromC8D0ngmhD6vzzybdXmYlFEB3lE4
7MeS2jTfyyHGvTUsm9PWmibAB02tTf2IxcWDqQ3rg6l+DaOx85PqtEJ7/poFlqr3i+0VvGfXFA8E
Yshu0y8XjxTR4jVdVU+oc6DdKAQDltNnLLH0erZ4B6g3//CGcvlZUwU4JyJY0zs9B5m+r0TVfuRW
rb+iRZseZKFDg0GqDV7E0LuvokO7hxU+gY8esi7ubcsPHvMytL5raLNvZnKaFhSK9PODRrXkXzbx
3J4woLRj5AsKyF0nXGaHiZPk52rJMdw6mpwIqyYAr6YbhlrN5NN47BbTzJvMDRSszkIQ2NYsafmS
r66vizDtnv0iYcWiH02ADsR7dUhEOqEQc93qdRITy2rpE15y6ium31HQuOgL6akNP2gqbUPzsLNe
k7aASWARGLmTEmZbZDo0y4ToEbYqse71SJPkeA6SFMn+kCAb2cWwss5NAa6EkQr0mKkIEK3JdB7e
jL0FjFbKyvsInsV8Oyi9PpQmw68DMxGobsK41trphEkebtM4w49bl7LhcucNahE3/4apYCH4PjTw
49tU885LV0GMHVfZIegXJGkdGysnYIVmdfc8iR5ErT0447ft0n6W1CkUWARJYLqGN5HRmsoYLi5u
MSBKwNGw78tZnaqxdvpDk5vkXqB18gEcMnpaXD4/cIHc1AQiTCLdo7wmSR1SgkO2CMkL96u1th3N
HdqV57GyWJRjjLzs4D4okQjnEtOyOp6Q2lsNmIkxnVLvUCB6+9pLNBm3C2B5ppyKPeSZGbli+BKO
KH6nwYbEUQf6UAuSds++qbMfKUzEHA+4TxvTqV396dEnN0dwm1Z4MnyjP/Mg7yx0c0uB0t6rFVeU
UJIDDNYkPs3EmWg23+UuDiaiYFo/BNkSLkvqkk7hlV8Qk2fmSOi1O4J6nLC7ovnIMCH2lMyA82w3
PdrupAH84jTA+UnM2/3caQcRYdbY3wy6U6jPAnDCjmxElKZytYJvOL7it0b0gUQd2kg8wUxoX1YU
xwwOye8j/qkfmm8WGBeiU7CvoTrYYGMYr2bJRKwzM3khiF6PXZh1NL6Q80WcXVAl4s1pGFFMxEzt
tdbEYuMoKedDEShxtIzsBxRxMVIu41TLobPTEuY9Jc9HxqL4iL/Do21H0BPy0oChx7GrmajicJ97
2mprwLJppziFd1nQ+c7RqFX0F6PFiHs/BIV6L4PREGkB9m/eQZzMh4OJl5CJ0ApAAuXmIFZkt9Kc
kTZ0z0uQ5uIihnAbYMRg9YzCbNXiFkQTpuJMY2t1ir5PH33qUisipZKs6Vl2KE70kKGS7GzXO66l
O34w26ClmZCa0u8tL/eId+sxupHf61n1XmEkxTpWEW+Dh6lIbnMnCKZzj82pjIyrHIfxkLYvsppp
w/bCpKRugSrvUDpoEKcVeu/z5Pn9Y5your9USpAXEE4qfdXjllMTzErHO0umzh2y+lqdxOQl3tlH
kNujy2opgDMUoF+mFbJSJ6c8OIArD/xIEaH7M8ZL6dGpjtN0P7JM/xzdOnxCQRheigl3BQ5K3b2O
jihee5k4KKWJtZowOFf2aRtNbxF+flxtrEdP79WwdK848gf2eNi7H3NDMksNAOXFdHoNqMe1PvtN
z4fuAHp7KFmDDkTPlIRk4akQ8GqlCrbkwqsfcGHlZt86OkUVWGHHMMWoJY4wUV82TD28KB1sROfY
zv1XKy3wSzsLHfdDiY4eXHCFBpnQqY7a1KW9gQjQyBZpFgatlCcNDVDk196ETlQFPin3HJA2WJFz
sxaW20T0tzof9YjtLozXOQrvOsq4eNf3wkC6oFceXiJkGscDwBXvqfZnVZzI861vSNRb3zoqPKbF
c0WZKExIQUdbmcEQluvpwu/T+ku8xPjaKuRyt1xO/KljHvQ4f/xUPnjIY74iTQWaWo9l9dSPuXii
eV+/sAPhG3SmPv4xZjMOpQRbwT0WhLXCqllgD1qqJbgNYmwwe7jwyWu4thlCGpIFwz0l9vw5plV9
q8ACcebgwo47d82MOYyzBWCXqBKwLhURR5s/SNQXCHoQ4kt3m61pz3KA2vgziiBFxvhuIEQFHsma
8+XjIK5R1Hg8OjEF6wPcC43Sdxib/BiGWYyNnzxzGmsls+RFoRrMEIH9tPnfoLaTuf1QnsRN6KVO
dzflMUeC2Q/JL2zNOuV87yigcaOQWAyqiRnCsFKBZLNxuihNetjnSI2md9JQgNKFMPpvrIm1PRrN
1DzlA/KcY6EzxTmDTJkO4QfCuEtkehOOMZail1Hn6UcQ1nrG1EYsb01+UXrFElm9m8UhsLFnVPlU
xmxjSM+a4WuPrJl/TSbnNJnZRVbfNPFrwI1QXCjZVF9CsUVt9nGOw0j0yrrW2LwhdEDSwGnB6RWt
TtY2uEkEVHf0Yj5VE9HJPLBzghVr8rLMsMXg7OW0m9hvHiScCxcvAYZ0LBvotkpGBwe0ysmPnCEa
QmfJwXVDcITzAZWaB3zMbrDSgKgtT2S09U00WhxldyO02Xnnzaic9rbP/AvTtfBPqmTNxRiI/mE/
DS5zeHDhY7wDY+w826phcXYxQ75TtygZ2W6u75qYuSDc/74nVhSXLQRQKoGrdtS4wkAt5fUuQ/US
PwzIRav9hPHsfSRk7bngsFSysub17dDZXntLWzBkgWHUTMaoRlMGQK5BTDlwRM25bAYYAoNtFOWI
YduvzGMywycLsamDoiDcfsynHmf3EFTPdqLVsxiE5e4YPjlPaZEUASEII0eoNqBo5HRucOKpZci+
pX5BjIEKy/VbtYYczwIIUhS9Lnc68LewR4MYy/ynN7spVy4b0iPG+uJr62bjDy2ZIx1nfIuQvuF5
uafZZPlC+1FxVQmbJsuL0ZX308vJZLmrF0ctNAxXNBeNGkqfLD+ouxCJFlkdt0/6I7Vy6OBpTrSV
7TZNegnpXRwMHSQH8XgCVCtTS/4DWBCtxqqmBN4halzh+ySq8Pa+obbfSdhU106vyJEbSuc6McLH
OSg0B8408OQ3aVfW9djN/fuYiGwLGWQ5AdKY949tH7gEVGiR5kdmqzkR6a6LoDpYkqY+er2OPygP
hnqLdlk4yyKvXDaayobOxx027TzbD259v/CfLLe2Xga/bL+RAb6ysztZ8ox/ldNMHjfDtLeYVj7N
FFHpBnkmmq2qyxBc0BjycygO6FosHEq+S6PSNybT+iX2ZUY/vwRqdU4KOE673qy23s5PzMclkOb+
gkMq5WUnOwjTQUHVcdJTXz0XXGjs1pXrnoukAew1qhBBvmBod9WtyUCa91xfMZRwNV4XkQFdDxgx
Q+9hdLlPpHYeJ69o7UPWlyNu0NptHwlRgP5eKgf7f+tWJIwlK0KlyB9UkzPfTShAraLoHuqYyPM9
hzZAgHHPOnywgibDvQOlJjkNrtF3yrLkO6Nb5IlS4/SMWJe9ZBcMWGzQKjvq+r9IO7PluJHtXL/K
Cd/DASAxXtgRp2aSRVGURInkDYKiSMzzjKc/H9Teu6tAROG0HLZ32Fa3VmUih5Vr/QOSzam0d0wc
oMDYeCjJgy1BRD0uTA3Cue341ktCnwvI7RAjUNe1qfYDnnaarQz8JHHfUGSPvrjQg7uutnQU4Gz8
MqFyVcChcfuwr5ABsY1NkfRNjRNw13yvTKQTEZBolBdUoTyJV1A/YHeSsTavEyVUXHSc8PxZqY0U
7uqOhQdlq7cNVCLiKruJ277gn0BNiUe8kB/bLnPhg/gJ4FK9MPkNiZC8l3wICZOETWzfoLySSocC
tXU0tm2DhaU1NRHaPrPYGYln6AfhDEwtzL4kRk0UJa4dL8Ly1sdoNr5qbfxqV2Udc8ehPpoBAcu8
HhO6PG+HHTQNbNU0lz74Jrbx/3X5fM0uQBs82hglawV6CFWER4AQCmDcxONk7qSuQng21jNjjV0D
ksBmrpR7JSih4Rt5gExlkTmqtYGjCF2/8QZ9JzCCvgcrpgeHgieUAdbEKWzkWjJURgrd6N5CJRWP
PDb6nqOiGl61ytCvVcWALIM/uvGoa735owhU+HAx2Ph1o3mwBeWu1d+oHmMfVmmuj2Uz2Uq/M1u1
/tWaoAPGRD1/shNDubOqzO1IPlzrgVsrNVeYqujxvmma9J4eh2zeWoWWPVQCMwY0hHL7c4RT3SN1
DSfcgEiHLVXmCDJtwFZ6OfyM8d6XII8BO8hhgwKL85METTPJeh2cjJIM5gTtBil031g7XdpDba9k
RF4a4I4/RSA7X4EOFx40ZkfWbwerTKNd4Cj9syl6pNYVTEgoNRSNAKFdhJH/GacbtDuRjkXEUJil
qR78CjvDlcExu6lakSX6BiBGQH+L/ftZhcztI2tjZO8JlITmIAxBFsGViqgQkvjYOATy0MQPUhik
D31OLwdkMxDHrEAKA11Ok6yhgvBZHRqzMhF5bSGiYZ0XZMe0KznOwdbCT8obOgzU/QDwrQw9h1nS
UP081lokRZRNcMCCvoTFMm99378vDCrnK612kQetFCd88SJHrWEjWFgBSL6O+kqXGdYPObY7F+2F
zK5Wdeo2BE6DnpQALyC07CwL8xaNygeLyHN/2BLFHdSH0hHQ4aWU3Erf1H7RayiUTcRpgG5XARsM
Kc4oePJznLvXuI6jfKsAMEH+Sh1CC6GKoXm0cCpDGKbXE/JvmdLTCpsZRwHNm9ToMDh59iPN0/RN
c2TlawAI2dkauC3xMSlfrWu1zB84MZtPagNKkZc80iKrgAP6HcRF+BP4GVBjP+pgafcxz56t1jfK
o6O7XbCu68Iq1wCN61s9t2TYzkhWgacKx9KJlOqw/tG9gwnaoZ7jXOmUgKl2xankAoxGEnDUrXEf
hUjyz3Yk4etGScC5h/wswPThe/HZ7gIVfjWst4MLwd3eIWAYf0LfLC53cCEde4WegQVKvEXwvyjB
ra1Lqle4WFeRau1Swym9LaV7ZB0Ds+6tHa8q5+jJCaogOhyZ8jpAsv7RocyKnh0S5u8yWEmgZark
oRZsR9k31FF0PlqgS89OpWN4MDAJ6S6j9AfMpo3AFYvUxlJuCKzX1haNgjy9G/+QDQnJvKxRwge/
SQuMipDug97aNaC8K18yH5ouzLn1OR86xO+U8JVmM0UkdJ1daV0UkT4c0xDcJCtGTZ6TvsczRfdl
kf9sMm1wtkAdKTRzUtru57TR5egqbaX2TQD1+qXkGqoU3DRFfY1JAW+FEoVve4fjrHKnCbMJ1zBZ
8ZXW6zREJiW3UVZSqVrcFpwTsO9zDNRNOEJIVXI//5AVVWrXGunKlWgBQnF4FNprBFAqX+e5Q91W
MqzkRyD7FibHcm/dBUamf+mp9LxCYBPUkzpT+umVKS8l/BB8C1EUHYcbHZmy99KjLQpSKnY/dVwY
IHZLoaJFgMLeNZImFoThGg5NnAGoIy+PszfbHiTOp1oCqgzSBzupMgJ3hJ92+NNtiwAHKVTKqO7X
KQ2dNIdqtRK2T6bdBoJjtidFRBWsqmBr8G5DVgQn37Q6pMIwryUjyn8Fuoy7kinRO+DUbH1tG1t8
pZ3Wg3xfo3sHU0YtHMW/6amfwaIYTP8J+2QWCy821J9I4tnFWKpXd8Bu++cOQRqeesJm+5KK4mdI
FX/0uaZZC1xe7otvXqZqbyqOQeDts7L7FOVQp1ayI9AXUNHqwcM3lJQvwqvJLhwNDb+N1KNutxYu
ywJmroOOX0M7s1/1PLSDK7ps+l0Lja3kqSoaqh0tlcWtUaBXtsGHErkzcocMyhlC8ogdmx6SBXI9
2N/AcrmIoiHoQVpIzmjcZEbh6xv0q6DzQJPUP7XoxXxWxrVNisWFC6stgylgRoLCs0tTGFx/lOnH
tosqWkaJPkh3AqU2DDiF4YCKD3t2dAT4U94qksWuFYXkWHvPo02JSYnjcDwlHf4Y6PJRGkfW0qOX
ZaVFsHcCahpHgy1LGqlyPd6G1EWlTUr1bdjERpM8xZYhSesMsQh/4/DYvCcfkdIt6SbZlwmV5iHK
eRfgVq0jwsVPwj4eO5kmxZhjMKPPrZr7LZYcII/WJsVg4IJORgEEXlns7QB9lHivWJlrrAO3wNDM
4gO7q3GjgMSWAB/Blxxqmh4tJa+RjWa/w5EwrH2FUBFt0LQwrxwxvtQb3qa3SurjJeWAMeL0AlpW
rmO1EdE+oQVSbBrbaW7qMDPqK5xEpDtqJwAzfRhxgDFl4cCRyX3vDT4gTBKflmC0swre1Ttenvio
ymjRKWsFP2tA+kXRf2PfxtJW0Sou5RrJ1WiXmbJz50dC+ySnIv0JjBPmzujaY0L6DTNedk4X0vPF
0sRZK1FgQOplzzmYodOT2tlOhsyDovbOFz0avWlsRDjGUzxAYsqE4tetAOrK+IiLztyRyvCKliNp
kK5Jg01ln0CL9r4BzLaqV18mHdtlovdY3zF+xtR3iBreIdFnFHuSfYr0oyNUfNPi8oT3sKpBiMad
OtVWWc+zbJe1ZXFjoWD7gzuzUmkI4DsP2NGQyx3d/Cg4iDSq7xRDH61iGXr+RYbASDLHuYUju2s2
j0ACqCIPtMHwn1EjS4FfHoQ+SGFuaW2H2oVpbUEZix3pfqesDTmKsfyGGPgF1JL/XKY+DDAURMCC
5kiDc5r7ZKu1bsdf48q2b4G89O6t5mpZNqazHjxougLeLlZAoSIrndjofHajAIcAPQ86mydcheKT
jXIiGoKajaJ003QHgX+TsevEED9JplnKG3jVEk30oTGeiqypUWsIfLlCMiUFOysHcVVcETl6shtJ
Rrm8pD+bhXLwDoUnfOx8cHUQqqP61dbrrPjFKwYw1g4ekq49pZxWMZBJlQJyjjQB1qTbyLC5IgZ8
9tyNEXVKhphtWvTX1MbSelsYNQ1EBwVj5P+Rui5QBck4IUREN3GFWKbVvIO/9jjcyoLCKyhk1/lG
K8KreFO1xUuroc0D0c/M3ZUKeV3btx59mRVvTQv7Qhgb+DIBKji4Uu0qVJJt39rKBeClbcBN+TWx
AvJfqk71FcyCpFzpIH6/D16NThF4uLS8sWj4iy2MuNxf51wQw9feV0S31zyLbY8KWDBstEGSkbSA
JOpdpwW9yE1FEuRRu4XyuymkXA53YVQL6Qostv3ZItmLgeGWioEmpIfQ0oG6TAO6XXVJsV5su6qH
75mr+Bgi4DaI4DmPeiYqN9WM57tjxXdYzkFLkE32xlimjlxUeAqHimszxFTCihI1O/ZtjRSKJwyu
FT1JgcEqGBuirhsVRnvdtnUHyiJGfsvJuMzoE2lQ4nPY5RVlQg+SI4Qr+Fn0CIf6iv9I6CdbMMGK
ZKVTFGHiekWQt4DHH49pvLPR8PUy2FSKCzQaYATtFLo48K6yzCh/VVxTXyVsdXkTSojZrBWvwzkq
Qgv0SsOR0NxCnK2pL6ImjYEGtV4ojZqMCqUokcVAioRC/jpOO3qoUMys9kbSEexbt3aVDXul9gP7
WqHJfTv0FXocgQlZPskDdOmNMM7tvRrE2EFoee2qnI8ovfGODCi/14Xq701ZN/jLga0PDxlGw8HB
Sw2Ibui/Q6Nau6zL7ioPI+M1NcFFK3nVDgDGkcdCt8FED+mWt0PNGQp2AV+vTDbjB50avwfBpYuy
dytByD0s4XtBOKAFcNVQL8XcuKMnsK00VEwoMUHPoo4iIckjUa9Dko2qffK95/mKcga6ZCZOwEnZ
fXHUrg2vIhjQ2p7bXDZ2PlTdGKqvRdEfdgudXc23ZfWouIJUfqC+Je8FHUXEUmDu2eggmHn2CLMj
SD4Lyc4lZPqAfqwpXVAFFL6R/4UL+0f45lv/tcCL472a2usCkv43KPq/77K35GtVvL1Vty/Z9J8c
4/37HwU//T/xR9zw2f+xBZtR9ff1W9F/eSvrqPoXjnf8J/9///D/vP3+W7712dt//cdrWifV+Le5
pIeneGRFPcFVfQAw/9+6rIqXyMeW9q+/7erXf/3H+K/8hWAGdIWnrq3QhACNrIvxT9q3suKfUdT/
tAEjaiOw7C9H3X8hmCX+HU3lXwXTZ5ugfkczG8SzR3QzUhX/aY4YVFO3bEVRhGr9EwzzOezXogoG
MBJ9d4ojeBZZYsS7nuBZXUzwKttr1aN5R0VgJBV16/YxzTZJuACmG4GBf2PNPkYasW8nkQbU40NT
b9Qj4IqVL29BqQAnG9ap8qnIbyQK0iefYQbQfA7e+xhvAi/FEZ52qiBeZd7RZrnCytTp/pnR0V9B
ePSppm2DMweNeT6oTNN4Hea9cpQVbRNEz2r8WkAW5lm/MJpzZOD/BLItKLE6H93QJ6OJTVK6nmLF
EY3mqxwNY4uqWphtLs/ZTBRsvzQNtCz/RSHpfDgRRE09jVPt6HZN+60i64X5iYpZiPzt4XKocyD1
7wERygRzDsCSpTwJZSLinLhRoR3zVrXWphkNm07znAUY9cwiMDVF1fE4g4ptGJPl3dALAhBEFTZp
c38jGv0bUCFvO2RWdts3pbbwldS5CdSFDegXsLFGLe58AqmXSbmlWtrR0OR6VFThluBFSKWgo0GE
QDY4Vy4Fncr9ykII9DoM3eIFDBUMvDKlObt1cZMHOUc6H9HDzMyXOmgzF9xABS5k8ILgW9pVA5Ki
JG1eXrSIO8IOfgI1pCKy3bf2IcgoHWxDssd2YXgKRIzpHoaUquggSU1F41Q7H15dtrLmDrV2FKTs
W6iHn7TQdzeeRIlLRiYGhe072K/PmVMhuwz7bZUXllhAPSvjppqcJDbAE36JrBgGX/f8VxiZkxvQ
2bWjKiRlo3aQxO3qFiFDeKd9sJPkfKsjFp/Y8hVihUtbfm4SbN5iJsh4e6wAThDQWsqboRKDftTC
DGKbm/X3ifKlLFAx06gqHOkZb8CGw+40AqiyhbjTkbBegETP/IqRKgFeWOPkYbFNfgVoEJJ5dIGO
KvDrR57pzgHSwlODmdCB52S7RUkyvK37od5LvM7pePsKzKloCUX8YR9zp3GFgbZi0YN0V88/RiYo
27cWYk0GfEr8Y8zuK9hDZ+Fg+vjNCQPrgqMJMUUFxs15GKEppSgp+twU2LA4w3VnZr9sPPfg0UEx
DLxs1SoWKXTh37pf/+FJNYZWgMjiZcd1LCYz3aVK2BbuIN1YynWhwCI0ni8H+HBInQfQJpdIP7gF
yMBWulHV+7i/boB32aDwFo7C8eg52zWoIwtQ9LqlCbp59ri3T+7fNDKV2i7Ry6kaQUHA179qSCX7
hRqgpoFRrmtF3vYfD+ws5GRtlFZBTSI07RvzLsqfFPXBCh9K8XA5yIcjdzKuycpA7cylL2LYiKI+
t8mLrly10f3lEDMfiORNBZuvK0yeOflAsjDQm9F8j4Ij1WTXWtvIFHTufSOa3eVIM7vpLNLkI7X4
EdAW9rxjrTi7VLdGJOuPyyFm1sGYiRrc86C+5Sm5J7catYtRWDwiS+ftmyG/smCtbVFHuwmdrL9F
zldeuDfmRsVlD3wbsrsKl+186TVRX2MtWhHSLfZ53z4Vhvn58qiWQkyWWlO4fZ7mhEBgFeiYWbir
TF9KKT+ksDrusPx8ziAb4QZrEkQZnJp+Ye0d2aiO21xb0r7nOq9YBol9Y+VfgS0sHHxzSw/6kAbg
TjHphE8On1qm2RUJQrrqreyq46qT2nsU7P7kE/0dZ7rElQwTogbM+NEI8SNrqT17PWiTyx/pw2Nj
nD/yShvupWXJxuTiliOHOnJDEOVuVFSAk9tHd02AxQ56XPlSMjb7tU6ijVN7cuDFYWgOfooGYgzK
Wa3jaxgWv2KPQp8tNiB8qKJka9QJFw693zfv5KA9G+UkB1R6g6b6qL2IzjJ61PvSRj8th1aDxJH6
2OT9JnRxhFMo4tbYeIQ3XvTmeoe4dNa+9NwWt7H/2oJVGNzq1gU636bIEYS72A73pQCqklaIdo4l
hINb9H9w0p1+oQmjrJLN3ELqzTtmLVhVcgqmcNONQirxy+W1MHcMnUaaLOwWcwHAOqwFr74v5OxT
Pni/3OKH66MeKNXl+nI0ddyaHz7KbyYxogRYqk4+SmPXtF0H4R0bGs04NlDFsEvUZxGb6usn0Vjf
XB6kXf6IXGGMjV10H4ymMEW/SQdzUyfXQXNvBD3SUc4Kr28XesHlXzhzjZnmyQ+czDyGQp6MZyQn
fxrZCJ6K4VPdAZnWhn7pWp47Ky2ZRMDk6cWbcrIxgBcbSlYr3jFKI5Tgdc2gXajFV5cHNHdynUaZ
zHjfGLjSUqhCJOqlrIvbVnqueu06VuOFmZsdDuiNkdXNg2Caj6OhpiNZxn4LZdpooOXUYSHC3Lex
/h2Bmsn5SeLLATLfDUOpEIJCaGdlFfd/kseYfAtVFhp0PFVMvgqlXOxI/ME7OgoyQ+KQyvgpiGzh
2T07FOS9VQSTYPmKyVBALyWo6jscwSx9qfmeDc9ttvA2mY1hCJuaiGyoij3++cnBqxqpDM7D8I5B
cusMYh2W+0DPFy7Gjw8gLhPrJMpkvgQ+QjoC6v6xG1Xg4oqyJsgrrFQcN9v6oxCKgHLnt+vS1Z/0
EvaKK4pu4VfMnWKnP2KyyIHtwB5TGerQlRLdX83e9JCT0A3vAN9J7lZO26UizWxME5r8WLmw5d8T
czK9qADIeQjF53gVI7+NthhAHm2tqXf9lz/YwSeB1PPvqI/cssYcj6QGaxwce6gLcUkNfbswi7NH
xUmgSQoPvF7XG0wkj6kNbBo+Gqg3XVxjarm9PKLZlWlq4i9WNk/D8xFxt9nAsCXvCMQRHsS26B8k
fykBmB0NPDMTujIfSJmsiVrNadpLgX8M1HfTHXBu/mRbCGXjlHd5NMrsyWdRJEYrgOfJWFs+3Who
qEpmUfr+sRHGKu+rjRXvEQhIfmL8uUqSA7qR6D/ZGzlBXhYsw8Jnm5lNi6oaOA1BVkwt5Dx82EY4
HNB1PwY2WLQHj/fX0lEy9+4/izFZGiCLq6TDvoqCGso3R9e8NnocrHZVHx36vNxL0S/JUheWycy8
WgrSbioaIhZVh8nRUpsqzh666x8tp70PcujYMvyDyx9vdvJIgwljo/MwvVPQtUVXL4n9o1PrO57G
kgi3BbCHy1FmR3ISZfLyQqMnqDqR+EecfFY1wDg8yP4gBFUoxZAN/oe763wVoGnndTJYzuNg3dYI
Q0IZX4gws6F4qFJdB5yPMIkxWQOwPCN0zUssmOXvoxhul37x1FshRwuFxblPwtFA49cSCpz/yWT5
AsgY7HvWs/GmxV+k9gFI3MJnn3mU0Gz5O8Zkz6Ql3Q8U//wjgJb62g3B7tSplu0p6V/HmfkDkfXw
Xrby+zYIl55fS+ObzCN2crlUN8Qurc928z3Qnyr7/fJ6U8a/Y5Jnn41vshoGy1e6rjT8o3RD/3uv
H4x+Nbqr46Uh3mLslQF8aHW74ullwha4HH1uoZxO7jgBJzdjpQJQ86AYH8Ma4n+yzfUfPkp2dvj6
B3FIn1FSE3Qypno1MODgGng6SdSj0b20zVbLv8nylz8IQqNHV5AsIsxkJtNOMwJtvBQFwrbh3ofz
cRMtLYnZGTsJMpkxI1EkTwwmF2IP/0ov/S8GNOQV9rUCbg4+JX8yJjRLqAbBazEn4cxQk2IU/Pwj
9G4Yf9nGwE89Tzao7y4shZkkiQ6BjRyZ+rvoNLnpOw0YQIG93hHS4oqMWg3wQfdrFPWwEatvLg9r
7iI+izY5OZQewFodEG0A1/0jlkZayT1a1DSYvPKmDgS0mIcWvTH0Cl0siOFSLczs7LlCF00WPCBU
1HvOl37SZaEDfoxsGPvJrUrzZF33rbUq5EbbFIo9grXEsClgtu5TJysXFuvs0XISfjwWTnaenWPJ
pIzTLaHJWfsmDJOHxTLs73xmerggIz+2q01VU/XJR0V42pKAOY8HdIV8xF3ejAyy2yB+9Lne7OKH
+aCkV2RFG/ppC4+amdqVhcwYsmH0EVX8Nc9HWMsGRTGv9o/fe1gNo+UZOrfrNLwxO7ET5h+8087C
jRv3ZEKB6yG5j9viUe4gYJv3UfE2BN8vL9u5j3Y6pEmi6uJZaKL44R8zvA7SF7++7/WFWZvbhqch
JlUNEKdengOiO2YbTb3FqCuXDlb/Btb58lBm80RNMfk66LHZqjaZL4BajbB61n/p1QCA/VWKxN/o
Z1NLv8D1H1GVd9ZJcwUg+tOfhFZZl8jojBnQJHTWgg1Oxys9hol/hdEAWC2wV7gKZBawo6hB1zYv
9tT3FDyAy3ZvALBdmOfZe5d3DZ1Ai6agaU0mOpAiP5ehjh9L9T41+hRWe74ZGvEr9otbwQcQ0nA1
lg1FJmMetG9a6MvyQotpdkGd/IhJTU8GX4rZc+cfc+XWxvdWLu8Xm2Wz+1DTDBOZOF4+00K1hThF
g+cFCVSBVQSwdeNKx9VwW0eDfhVmNbqZ2IDIeqa9Xv7Os0sZvSRFo/JPxj65jw1MXNImIjBugfK1
0mh7VG/Ql0gMgM+ubiEu1vULNbT5z6rTcJdNTnX5d1nz5Bios75BBifnWNel2zp/CJuDKkaFnJ0i
bWzqkbX13Qk1aLnRlqrStnm6POhxUB9OXB0WN00v0nuwRmfHUFtZDoor4ysFezITJWvaUwtbd3bR
nISYLBoLzpFRtDxR5PT7kIFlk28FCLvL45hdNX8HmZa9kOWWIWkTRIqzR7LTIITBCGe69O8b/zWK
FtbKuOU/TBt6bLploKSnqNOLynG0AtE5xhRfD/DEouiaarMXL9y6s0sS6TeBOiZN+CkoqFEGNNgM
lmRnofZgY9OmP0d6slH85X03OyQTGptB54u64STBAPZd9FFHLITy176PrXD6nqk9QqtLR9nsgkDT
DuAnEBNwJudrDhn9rMpKjvIU2DBunV6/g3Vl6TdD5Kyxr8iQt77x0dbXIKuRYRlJs2v7X5cXzNKP
GP/8ZOMlSBqXPqDgYxC8eIUPbed68H9ejjG7KKkSjUUAAHi/ZTFPYsQWmFMgHP7RJj3TrUMXQCDK
P7vezsx2zrAQbX5Ef0ebXFOuEw56XvBO17FQKIpNjB1E5t1fHtLseXEypGlKkcBG95GowdwCe1/n
2UWg4XKEpUmbnEgmtkUhFEH/COetMr7gcbL1vGEXNUgnfIcRvHA6TbRJed2xgSlu/fsjTY6nujOD
onMaamwQPdTuDpDyKijvUv9qbAXV/jWE9xBc+ZcAhqYuICSDyXZZkeES5GdhbqeHSmgoLQJHjNyL
Ajht9w7clctzO7tEYA8AswFgRV3qfNEPgzTqSPeckn79XtbmgC+5jiGsSBdyptnD5CTQZHfhnKJ3
kcGkduGLEofrCGg+mOmVg+LK5SEtRZqsesUpNDByREoGHX/T9JrWDTAHyJUvlwPNfp2TIU1WvpUk
dSaqlgNjgAbvG2+hD03scoyl7zNZ+3hmt2lRE2MwH2JPbJPypxLG2/9dkMmCByNswuJimVl8lNB5
B3GwmMTNfxW0bWWNvMKyJt9fDrQS6iMLLVaifYubsxS/42V1rPyFhTY/Y38Hmnx+4SaerbnMmIlo
YSzerN7aSoW18F1m72EEQjWgsxD6fmdxJwc5Omxm2qsk352rI0vD63sF8jtFbVzfFpGv3FguBnx/
8pn+jjnZqyneEg26mz7NmRdZ6besuKzLFoLMHragHIE4G6QY0wMhk10M9pSBV0X6HkZiZTQ4Jb1h
ZltAOkrkq38+JF3lwgf6bhj2dFUkVVAHdmdT6/dwG89TSdtg39LuSyTcF0L9bsJMMzQaiLhRUL5T
AeifH3VlHRa1BiYSSNJwKG1lZXFphdG29NJ9mu3tajc+Ituw3IZNvzGHe92sv1a1dl3CpsL/BBWH
qt9fHv/crtA10OSgsoCS65PtjVooFs0hv8n3UbnWn5XkPakQi6wXdvjcUaWD8dZBrY94xsmmaIM+
Q8wiCo6R+6V332mCXR7H3Ko5/fsnR2HgOVSepDg4YlBuxXiiwLoM3R9ZX8PyrmEWbC7Hm338g+0G
njmqpEPhP/+YXqhr+VCNA7LbfFfkobYbQkOsgi41D26Gil4ZoWuXG6ENC6qLH3sbjO7lHzF30oz4
NqBhlB2RCz7/DcIMq1Q3GLTifldd/NgyyMTfL8eY+3CGpSuI6+roWE/JGiGk0mpQ0+CYRPFDyWt/
BTws+4PDjCMZN3XqCDLY4vOBIDzV92mfBMe8TKC5yl6zlkEDbZosey0z2ONo/3Z/cM6ASTDItKio
29OGG3XhopfTPjj28q1bPjR6tA7TJ8WBrxTf9na6MMTxW0w3vzkit1VeM5o8ZW34kU2PwquDoxWY
3zPEGuunQMVj/OB3zmcl+8z7c2F1zEY0NBUuNRBSnmrnk5oK2UdiwgiOTYm56AuGaLxbcPHDCIyS
KWJPefeY469xeb38FgA/H6gmC5gPMA7oZdLUOg9b6lmMB4hLo+IV5m2EWsyNgk/IT+eNCg28Vbs7
5v1eQw9Svm5wXTHKtQe8BR2EhRn/uHL5IbzpbNDbzPe0PNUCJowyN/eOdn+s5Y2SLCygmdIwAaDH
GBaDHSHO5yPtPTkXMCAAAWEphvLhZjigU/TZ6HOQ1A9t99YniEgWMOUl51NfLynmfzzyCE9nEjMg
2odiSknIM9PovaH0jtw1SGEXyPUYSMYWa3QQtSf6igvz+THjgAJGHsH5rVCO1ifDjcwMnbkaE8Hc
LDGnfS6zDjEO9Dp3XhwsXEtzsXQoR+bYDedqnhQzogzOeorn1VE0aCzFX4dvkjkAhUaa9B/XDzXa
riBDgaUBgJpCoOzaM70wJQGQtPcQjzY7ulYwVby8KT5uRQ34KbAkVVU5aqbnW6xUko+fNk9Un/ZI
/JCjZmK/9MaLlLypP+x24UU8szIIp1M641Yf+8rnC7OIRxER7GKOaRvRFZHQXvihOQgfXVk4ghvN
r8ujm9sIZ/HU83gSiBQ/wRDjqBgw+x244Jl+FXnm3lKa7wLcsNu9D9WzdBX51WqpojFTrxwn9+/R
TtZl4Vlda/WUTSRPOpgW6mSDs3PM7Lr0r4PQubVrfVtmyNe01U6VU0RS9DVvgIXdMZMQ8DPGBhFc
JVnjK59PAgQdBHrHyophd1dqBSlYfu6D733k78uoXAvx1KPA24ilu/NjEsCmtG3Q2tRLySsncZ1Y
Vlw7jTjm8JKy7GZFC4c+99ISnilKAKMH7DgSEqgvTtcw5Vpf7yPQ7kP/S0YVYYNS1jocnfw0ZdXH
qwf07PdDc0ikFRz3yyts5jjgmKX4boLhZkFPs1RmPO9dn6qV+ap05SoKvhXFmx18DoLXy5HmPuNZ
qElOZSHIhg41ofL2JejfUv2TH6P04n4xh71mXDvI/KQ/FmKO+2NyZZ7GnFZZtMFUMpop7NcQ679P
nn7w05sA9d+fVYEUtrbiv5FfoKGzEHg8RqeBaSFRdaHoySN7Mq+uUzDdHVvHixDeeZPzl/CtlMUa
2y50wL9pqJPH0tJj/+OTA3Qi1F8+JQxJHgPnG8VJlaLukbg54jU5FnYdy4aQO6AHtHAMzrTIzyON
GcLJG9kKy0F1xzraaMQHi1EqfySFuuXJJWw4s+sUBa5evvEy77OqxnvP/uL03T8G+PAbRpwSTBT2
6e/1dvIbutIZAnTYqOVJiGQUUov+tglAxBBBunDLzG5R3iQy6GmOQ+g25+PF82/wYqX3odKma2yd
D1F256JXYh5yDYVmzfqu4AuJMOjG1OLt2CVUo/DoBcO2UJ2FB9nMlce4//4tk7lHojUQdUpfLqFk
mCUILNsvIVqtGCWvBnQmAgSMF6vbc2fhadBJymtDyxqf85zB6GDZmbVpE3NntW+Xt83s0PB5h5cF
jI5Xy/k0lxkyLn1ks10H5VBYe1HbG/wjNpZWvGFgNGhiHdTy4XLQmWyWpxHtHZhfpJrTji/GJbWB
JiO1F3TvdgiNICwhUMq4HGVub55GmVwmKlppFtKH/lGVEIL1UOvJ70VL4WEJBzAbSCGzg5k8upmN
f36yLeJOb2qnllgeFNK2wPmyfaqb7xobcKeUrrWQ5c3OHsmyNr4FDOo95+GqQbdaHJBhUeGjUg73
fVpv/mDmRuYh6TGuQdNCUlhjqJhLnOGogqyFfqvI6VZyrxeri7MX1NgN+1egycxhsZAMeMaSbHn6
0Yy9be6p66BrrugSbJSyMVAp7HayHbxSdnj63w1ysjw6tMyKaryHjeEQDLs8+pyhXqq4/8zKamyA
QGPnXUVJij4wAm3nn8vK4Ao6WKkdyafWkHUEdmyXRzKTIsPegIk4Pp4MHjXnEURUtJiGAKdz1AQ3
ty8OmbKhPEbog2a0m81u4aqdO5lgiyh8t1Fkc/oYF1Ee8v+GOYDaeo+C/3BAcvTykJZCTBYG4oa4
VHmE6KsvQdNtShfnJOwqLkeZ3bgnA5l8GqEnsiqlMAHa95QhmOY9dI4he7kcZfxbponJ6XRNEpOM
ZBfFAcaClv4qjPJt3t2E3acuwBwgWFgKSyOaLIXYxi6ZVjMnK7qwVtBfp95bl/9Qg+LL5UHNBkJH
hSormCGk2c7XXB1KjYIAOaml3G+0/LvSi1vkszq3WEgEZlfCSaDJBQWMq9Dd8blZKiip9cr4ArT1
Zwe184VbafY7wU8FBmWPTNHJLV/EmWLjv8CpV/nrXlzjUR98qwLaalrqvV+evtktexJrHPXJlYGd
rtINyFUesZYd7trEkXF+su4qU3krStPfJ/hTGvKQLuzc2a+G6g3OgSSsUA4mYfFb0tB1JKxcpVvT
hSuSJs7XRMNpIveCbmF/zd5UNuUI04D7r00xf+Ug97haES4yqbXqachlD4VvYc3PrRAq1xZvVeSB
+F/OBzUUyHNlWfQX1I89XIn75VN8KchkY/mhFWPRwTIMlesK65rUvjXSJX2QufkaiRNU+ijhkBid
j8TJcrD5NrWO0hT5V6XJ8xVe1unCA3Smd6MB6v07zGTxBW6tVX3ScevadnpIglyAtYueoyKId1GE
SJpRKf3GLQZk9e3a2DpqKG8aR/I2iWEY22YI41UbGeKgeL5N8ju410jHLFJXxjxmem6e/szJYu1c
1fgLBFSo6xQzl1H9q3MRqhD6wdKua+dGoA7Na69arHHNf21AW0LDqJSFdf4hlNyJsG+go1VuIVpb
/S55uLz/584aKnX/DjAZm9ARskGAmePTU2+AGFrbQku2pt7ElHe8O23wF3b+bKo15qeWwqE9VnrP
h9T2tOzcnmxYzzJ7m9XS6CYmpyuM08JtiGz8Ct031FktHnV4JmRPhY573+VRz04rJwEZn/b7VDj/
DVHQIp/sqNxOyjPcSTsoVl7483KMuZOVaj30TEDGJqr95zES5Jdb1QlpApobWb3ORbmRePmjApy+
uOVCe/x39fHDGj2JNplVxU4NOUFk++ir8g4tXbnvyZT7e5pAW8zjdlLxHIuepKzeWmp5dXmos8eF
jpYL1Vi0DazJUG3Fz7xE40zCCLLA0+dPjm++1b///sngnKZnb0j8/Z2D3OAot+0vJcfjsflh/k5C
TPaB1A1Sb7bcEFre7kIVQXvlpuzrQyB/S8V3XH8Wk9fZnXcScfzzk5u30ttAEgODChBh7iRMMZBK
RfFpU/beW6DsLn+i2RV/Em1yN8UyrnntwGpE7f2IVdfdeGnUbvEHhRnudM1AGQKlHXn6pZT/R9qZ
NUetLFv4FylC8/Aqdbftpg0YMBt4UZi9QfM869ffTz7nQHdZtxV4BxG8OKJTVZWVlZW1ci27l+Pn
7oXkqYq/x/HxNR0hnBoUheFapkMCPo3LieNgSLp6ImShfsUT3Kfc3lXNp3GLdWJ1S3FTAhC+lIFJ
HC7tdMAo0lCm0JXG3RskRGH1/jSbAHaRaU4txC20ATqFkBJF1MGrbm8Vh9eWjEIer7cagV+XhSVD
lUWPYAMnUKo/U5BOPKIgLLeRGa1EKX6dpSJr4V1NjMaalkUyjKO01/Q8qWmNW3Y36SIKDJk3AlLu
kG/EipWNhkHuaqBROAHEJAnYyGT5Cq/SQOC82I/f6TInKvTRweR8Nozo2MlHiP93191/2b7C9gbp
Slc+gHoVqjohQtWSWVcdQhGn2qF2Z5rSJ4Ra7lsJ1fFcttI/P14IVkDaAYTCW2IIhZFCh0gU7vZn
XEbKE2Wp3A/2w/URrYSPCxvCvceIc5oA/Dg+tTxQwqB/TCyomsf7oftcR/bG9K16yfJOAVsajyHi
K6U/kMPBoRyf9Pn5HR+xzMrQYdD25fRQyMOTVAUF93vzx/VBrmwB8LS/7QrL1up2OttSGZ+kFrXJ
e9l+arYIRdZMMCx0qRcKpRc3kYI7luykQ3xCouU+8Ns3VMz7cQMKvXyn6H4QhNJwwKMKHXPCOBqz
7xAlwIilgtL5UVhbHeRr/k1zAQ2v6AQi57KM8uwwGZXGoEHSik9LlghFQ3QwQWDm/ofr67HmdOdm
hFMSjVefixvohyiFviY9qPYdgiA18lvxl+uW1jzu3JJwOlJ2Q7BxYkBIq0g9RMapLH8ZDeije8XN
7X2q/XlLow493O8pXL7obApznVcEWdbjk+Y8Gda9Ge37KkTt6hUB99zMEh/PzDjW1DZki/EJCn59
gDlJKk5LsSf5nFQ1osb1Rrxd9e/fwxKfSuJeM1rL1/DvmVdapAy8ZuF47LKf1xds7bhk/nhIpHGJ
cpwIxJsTw0lypBZOfQ5Cy8q+qpp6Jw/127ho/676Qy//qH8YISXBuUAO8rr1VXcB2QAGFTo0QAeX
s1r7fY0+gARSzQbk15T5zlRy2vBjdMwsmtVmOJz+/ncmhXoQRFv+PGSYHBTlXdqRi+SQM8YweTTN
HaIJ+zAoXhHzF/zG/0YphBH4OvOyV5PklJixV4ZIxtSZVrjFgM50Haa32dAnGyZX3Ydsbrmow2Uj
vitCIY/swgIiVtN9xzN7THmyMTceElaN0IO9NEdBLCdyo41SU9KowjOM3j2B2Qy7x81ny1UH4dq5
9D9BmGQKuzstwxhSXG580aB6CSqutfzdRzNdAtao3qr+RgawvhvO7AnbPJGKMM8r7CHK9BBUgzuX
R3u+VyJU3Zo94ghupt0l6ddy6369Ope/DYttdQ4k9hA5aBSslbtcp0fRtPc8/r+/7vzrVoAWLkcm
+02YTrvN/AZpCrA31MOt4ghTPdRTN9eNrJ2aUDXKS6cSR6fYOA99n4UmOEZiQzkldfqm1/2n6ybW
xrEA6ii2QnsCg/Zl3DDVcKDqgokEjPyUP+nOI6x8r7ABgRI9BXzxi8fq3MgQIYsiMt72KNHpl021
G1N9v25lLQMAb/zLinI5Ejvo4aoxA+I8cnfavB+RCFCyoyEZGwfKc6ugmMycWxJirTmiQJwVLQdl
GNR3Umpk7giQ7LbtkDCto7LeBVprPcgSjIoIOpvvYzV9aIbhqzVYIZqd83hTKOgglLpd7MIpqlx5
7maEQJERTWv7L9sMaLMv6KxvtMC5q2IUOLIoDW+sse1OLdB9qDu5CPWIUm5s21V3IL9dYPK894uY
EbRhoKKh/nya49iz0nZP5h5ZW4fVM3roxQzSXsv9lRZnsH+Xa4V6HvexAJizkR6AOx8dbfJsPVv6
QNB1V+NHNf2oIjQ9ou8a1A+hGX9W4srrzfda/r2Lw908FHfN8BZe5Mx+AFR/kNXHQFI9I9+36VsJ
njMXpz5c97C1cq22JLGQFPNUTk5x+dlZDMOEjGzEySzfoIT7EPWge+fizghRkZ/m0xSH920GRjyv
UAJBhG+vF91N1TQuiiM71dKOU6Tu/WqSX7NsZx8m7OIE4YyyQf/xZHajN8alGx0b3b+9PvxV3zgz
svz9PHEbY0dLNTDbDVJ20udq/JHbG9WT1YBHZzJo7YWuSGyYrKoJaSm1JjccP8RO7MnyRrhbDRJn
BoQxhIgJTlKEgSHdQX2Ke6nqxyT4fH2m1m4JqPX8GsbyFWczVcR9kTcxl+3Rvsv74zAe4XRI38bt
hkOunenndoQ7Qq3YDs5EIFKNt5a0G0FfQwhaSw7vBv/ggddHtVa4Bg8MMQCwIzaAuDrdbCN7UOFl
pEKaOnuDRf8sShyF9KFpdnGtvOGS36MJct3uEgxeBIszs8KaFb6kFPNAwaQO9zY0ljoJLdI+I6Is
lttojmeiV9kpaBlft7u6imd2hVWMhshOk6WIofnvUNBGGAhMwuAazr4mo36FLTqslyaehf5ROLym
hk6TyWAle+uYtonvJgpd+Wl/2/gRBd8t+t9lyl5M6Zk54QSLLbSD9RoHdYIn3pUgGngsso1TfzUD
pBECakOwnWg9CEHeqTPdKEZ6E1R/ND0FySFE2JX5yafjOoPFJWhvykz6DGluXsePr5nPX7bFcyyf
q6wfB2wP6Xt/am5bHWFp5PNK+4cTvabadTZQVVi8sJfqorTo+ZC4BXEtSYubDtjsQ57M2StwuWh0
wKW0dDzx0iocQboSFnUxUIh6g3gjQr0wDsvjxlvKquOf2RBOk7mDXTAbFAK93KF5bSPq/mTW8W6A
lp7nvusrteqKZ8aWv5/FSrbDVECkHZ8yq/xLkaK9b1j/yIgAXzezHrzofoZTBZYB2RZ2s9lVQRvW
tKSVWo1yYvqu9I03ZXbsi+JOSua3ZX5EADL7vmF2WfsXO81eCN8WClHgDJfDGzu057IZs5Xf7IrY
8rLyEY6ttv80lqmr9ejY8gR4M1dbmLvVo5RXAgrM3CtpJ7s0LJHAxDMqG6gqoNVpReN4N/hyc3N9
fFtWhOH5Cn3OtbpYga/Wk6xy2vkJ4eu6lVUfAQmy0KSiXSC+JIL67NKx5uCx4Kzt9s5CNj1vvMUv
6/9ioc5sCH6IzNtoZCOXFC0O1aU2b3hzioj8MIXeSE/SvxyS4I4tdTbTbBiS5h/t4QnFt2Sr5XV9
RBBp8dJMddcUsoOkG41QmzAhI2ei/TQgKms/xXn2ChdYCvHg6XjTtmzB0SZTt6Jh4CxJ2xmowt0U
6vs/X/5zC4KTqUGsJSrCwSfD+rtoQDz476pqM7tZc2UQo6CowMjAvSwcV1I0Sqk0cNzXzZFO5DHY
2XGy42l3p3MbQ/43vVeyW0muD3nwIcvf5n694RNrcZcWNx6HoCGFKGf5wrNQOCVzj8oLC6bj4DDY
wz/W6fvONHZoPu5mI3l8xbye2RNdPnVaB+1Dzq3MvqN33dO68l4qpo17w1orDa17mk6XMpxDvHld
jqsK0ijNEJKmwRslbeveGSa3rI4U1WAC7CFSDG034/6G8rU0Qk/+qdvSHlhGIm7u8y8QfDSK5bLP
J77Azj93tXGYM8ez4y1O3lUPOhun4KcoYyaj1WLFNA6R5dryxrm8NQrh7NfKuQZmsMxj/Zbuf87I
Qco3fHB9DGDSoM0wKHIIPtirvYTCNVdc29e+hwGyq2GpzLvXON5vI4LjxbAy5P7SmEtBKKpUtBj/
bv18w+3WZ+u3ESHCJgbKksO85LhReesH9q4cldtNxPmqlWeUGPSM8CEsV7SzPWv3VVzYMrlfYVaw
fnRQ6DU95JYzQtCH67O2Gh5oql+EO4Cv28I2KpWinIIYU6Fi7q0v0pS4Y3FrDMFef9XcAbjCmRd5
PpHSNw0Lg7LWvLxRy14efFtg5022UfReO58WVNf/jAibUtNbg8OLzM9RI9NV5gG1uWGyDpqe5XCD
aVuI3NX5MxaZQso3S4fA5VJFlo2QtCPj2qakUIBsY48OmvAgKQkS9Y7Ok0k0ZBuVmbXGZY1O6V9W
hWNFD7Nybmuen+amPqrN7JmKfDMpUFsV+X7unTtUnHfqk46K9Bg5/9Ad8tYygpMZv5+T+KhJDwta
aWGUue5Mq35LDyzvDeBPFbF+DRSgUmfHJu2m+pZYN7UeeDYvpv/OijB4I22ayagcTjSZux4vpc6j
OW1VyVf9CJzBszYlbbCCkSHI5YxMNzkVqr2D/dGXoV5zJm/uNxx2fc7+ZwjRsksH8guahCZJip9r
5UmvH2ULWfaseE10/DUeYCmXZrhEynHTM57SGXdq4NyaerJLNymGF3d/cSaemRFOK72JpQX4AjuC
rx54kH1P27wTR17X3i8Ng/R8vOL4glYSvgfYCmhlFY4vtK9jWUrY76H8dvygZIzpFe52bkE4vMph
CKtZJmyFw8dw/jH194tC/Z+7NN0ji2Ae7Tg8916ujlqUiQ3ZNclovgjv6rf0WcdGuOEDa4sDNpP+
YxL3hdzh0ookWU3QJXFyiprJhYd6n4AA4DVDQVtaqmY3jjcWZy04GouK5dKLaxn64vtn55hGt682
+21C/w9C4Xk3+f8Ec2R5dtXb6M8jLaCiIL2/PperRlEI4QUATDpc5ZdG/TF17H7IkpOufynzA4fp
jfTZCL2oLm+uW1qdzzNLgmcYQ16PeVAnJ78fDksPaugfaruHvoKY51RDcCtrW964bpPrF51oNOiL
JDh9NaiFNg/JqavATPMwW9yUrZbezU6CJlUyynsu7/soic2NKvpqrQPaml+WhYg4Ff5Y5tCLnqZ6
osVXQSu7m+67TkFa0AMdFroqSk51/B1k98Z5txYjSU6WGibEUDSuXy5pntIaqxZGgspB8teYT9Od
PiVfoskMNoLx6iDpu3MgWkGSGCzkpaWpCu0ijchUtaHcFz4pd+j1SXEwvjea+aYvP2eDs2vsf647
0prLnlkVKSTUybf7TCd1LZT7sH2TlxJI449jcASouTGVa+fauSnhHMgGFTLM5RUhAzLSAGmr6vsm
CngUfLw+pmexU/EoOLckHAUSY5KTBZ1VF24epfsqAmA0Zj8AuCU+FSqrPyRy6uoT75D+8KXLbuLx
WAxPc9G/Hba26rIVX3wMOBpoD+BXAfZwua6dFWRWWFC6Netyh77VmJWH6+Nd81GURn5ZECY24mkM
MhkswDm66xJrz8RuXgzW/ZM+QJ4JyTVfNDHJvkVOGY3k0KFxk9KRXsg0E5Fz+v5umHu30EbVbbvu
jZRutWyvOumZaWET2rUSFf7MTaFODwrxOxhdJ6shj2+9wdyk5lkW5OWC/R6ocFbZVmaQypNXh84j
+FXPDKJD2yRoF6ryTaPfDCOElo78ro2ljbN41VVotuTlVIPd8gVA2I8tNTAWaFfwZPs/g2BjY6zu
wLPfF0JMGaFKk9Qg4tC/Kev6nZXfGGGxhx16YyDrhhYpS9CevLwLB2E8Jc6YTlTcdbXYj+mMYJ1y
M+cHCTz+dd9fdQ0yMBijFrY4Ee9h6DGZ5YK+azPZWx5yUd/eR429rzRjV2+1gKzutDNrgiOGWpPw
QMkESs69b4P8gEvf/HZ9RMsinLsfJSW0WhbsFCrVhiMes5mfjnIcLFQTxVseJR0EGJ9iaV9k3vRJ
tzYWShyQaEzwiEmuEdxWgvRUxvIHjSKk3Vb36tDs/tWYRHWnrLYLm1bH9OQb8M64s+xOA0p+Htoj
deENWy+sG6MyhYBY9RJ8LzKjMlEbSZv7UnkwrY2DU3TxZeYMEOi2SYauv1Aa6YClDeGcpSc5vpWf
mm8OtDXF9OP6vG0ZEZanbQa9TzWMZFrvmgOXjMQjEfEm5xULRGF74RlB+wO0zOUhBZTeKqFQT09D
1rhmcjfartH/GBTjaEnGgauul2bZhs21wfHuB7YZxg/+W/5+lqIrtWmNc1+mJyuW3dS/K+FRifp4
98doxGWpzg0tMeTMkGYONG5lTXqyG/At8rGI/pHNPy3JPhuBsMWyluY7ameXRhxj5hqyGFHDkMn6
0ao3zpaWwIpfc5kBs2DzPyeE4NeNZnex3MgZvb3xIa+Ok5O42bz1mL6yLjS76jThL1A9qlmXI4GU
N51gHMhO+SA9mGOxsxvbs4yv8Va3//JDQqTDEG+l0EBBzypeoP3eXmTSnOzUduMynMrayr3E04FF
UVBfA+UN89NySFwOxfbbOh5KJTspzQP0c55NE3ka3VdOcGiMjbi9tji/bC1Td2lrnMykj2UWJ0+d
/RDvWx2S1GHjlrBuhMkCEU1DstjCFKSh0gNqy06NabWnXAMpJtW9fNKbPjhcjz2rpjiFaHhB6Qj2
3MvxxLmcS2qf5qdIvmnbbIfyeYRyxJ8bIdFZJGMgJ6Pd/9JIxC1Ta/M4PwXRQwtcXmlbdKi0jZvH
2lC4Py4kj2BCbU2IbnqQmSEHW37aSc0txMx3rxgEXBwODf6IjIiklb0z1F1ZFPkC6FGMe7IqvfhD
VMHiyITlXyaEnd9aMdfOmBEMYPDmL3l6tLufrxiFqSAjQDFZQcfncikSymdyqWEiKmdvodGlL8Tb
1LpfCy5LOyHQc1iteM24tIKIOglOjxU0yHZDpLmS+mAYXxEoes2aU/0B7QumGQKTS0NmWpfUnJT8
NBXobyyL0udP12dsLbosMIj/mhBBOVbfVJDqqznp+gdDf2yQgJ6p/MvyhATS1mPc2sQtswbpAW4G
u/TleFKq/YpVO/lpjPK7WI899iMl9104/6nS/eJr55aEjd8pUjkHnZmfFPfrsLHft0ax/P3sKI7M
bNbD0spPRrSXdBTtl2cYGM7+eGFUZZGiskzWnorjpZVYyZFrhivuNKffprG7U/LbWY5us9SA+PsP
cRbM1oUtYdvIk4mUkoSt4ahP0a7lFnJKlS1vXpm35WwBJ8W5TPu5MKJabaRC6vPshOgm1S8JtHVb
/T0jPLqzZIQWrs/fs+cKJ/OFOWFQXLXDxDILzH1rQsj2mg9NVh/0wHdbNOirT8b4D0wV2uRm8cEO
TvqNKe2a4eRogUcYATt8K23NwEoMv/gkIXBkQRFnscMMhP2bLj/Nw7vQvL0+7JV8BBPwHKOBR84g
YpvmtNac2S4z6K8yaLE/KPXjdQPrY/htQDiHirQHBbEYsKzGjbW7vH4/OId/Z0OIE5VVa1Mj1dmp
sz/2weNg++7mS+cLysDF6c9nahno2TZWOr2Pg5k0BHq9zlOVqP1oN469M40x8Maiat9pZYDSlamE
+zlNCleVZOUQ6W1y145OCrOHanhd3icfrg9+awWFbRJkgW0lywTb9sd8+kfqv/+73xf2RSS3NOYG
TK6ZznvHQECQZ63rJlZ9hJZcAONoS8Jtczm1s9QkJg9mxPn2pv8oKceH67+/OkU25UKQZ9bSOnX5
+/2YWIGU8PtKKLtqeBybrZ26ZUFYhF6LcsufovxUdLVHNzptxDfXx7A6R2TzgIufC2XCGDSOp8CU
5uwkxU/ReJTzb80WYmD5yBcR8MyEMIhJG818ArwE3VXsZqXXqQf542RvPSivzRVQMI2XKpmmPE3I
UnS56eOq44ISdU9y+63Rtpg21qbqzICIVZr8boCNnsucg5StNHT3mSnfx0Hy889X5NyMkJ82ZhJA
wYIZvbfc1rpXQsmzdtdtbMyVrl567jToGqweKkMJOlexP6lbbyFraw6qin4jOKEpSQi7G+5IA3aI
54uveks5+ocpvS0XnfB23lKKXx2Lyg2eugQvFWJBTMl1K0T4jHtc+XmEjJAXpo1MS3ytW0I0Belf
FoQVkUrDGa2Qwfhz9TO3ksQdhrsCXg1L/zIm9yjLblncGpOwPnXWz+hzL2NKE1dOH9Nu4/L7AoH/
nzEtyrGLYByQrksP6LJYqbTByk59kPZop4Y/aK7ZzUmjuZrpJYNLSX0Xz8aXQp7uYJo+XHfAZf3F
mABYHUbeZ4YrsV8kn8p5Qnk3I60sKV+G4bECNGHln+dBv6nlcYvUaH1Cf9sTwlwwl9yfTE7Z3niM
yx99v3EUrPr72XiE6WzUbi5Mid8/qD/1L183fn018jDhNJgBuYKU+nKxjK7VNSpW2WmUDoYduVAI
p8WWz60uyVKdkDXKsTjGpRGNN32zsIL8lE3x9yqltByMe7O5TVV9t1XxfQF9enY/Q7fB02IRlYpL
Y0rSBUMbUREZEJi98fUJ7oIJkZrZnnpPMSRImhLD/Gi3cN6FNJYd4qZ6KOP4a29Dd1GXs+71QRDs
FCd2bhO/TW2vKqPIc7px6w63OvlocFL1Mpd7gzD5mVnWXdUm3LN6w21+xDQ+zMGflz0gBTUUOLEo
3UDmejkdY1roVp3lZBKBTx8M9NTYGv+UAvd50s+sCJPutJ2WqTpWymDXDjeR/nauH+2/r+/s9en6
z1BMSndCGSqG/GBKuU2frPbYOodo+NhuUaavbrb/jmMxIcRj2YyHBLbJHLDVfiyPuX5flt5mSWJr
IOJ+oA4qBTSqn6ru+1Q+9vXbbosOfcuEcIkxILmyhmEZCP2Gs+sox3mLdnbVBGK5EKtAH0Rf0KVn
6XlRxHZY5yff9t9qkxG5liSHLvWv3fV1X10UaIsgtqJGTM59aSjwtWqWcq6Tg14flBGgUKhAJuTv
iy2C88VNxbNjubovLVyUvcTcQo5bgEotscNqQTwF0G3vbP8fafqbJqTbMHuCQ2ljbGunx7lFYXum
9jTMZZPlJ1uWaDP57G82FG6NSdiadl8ONcT3+Ukaxtu6f1+Vstuax8pW3aY+6e0+ib9eX6+1cP8c
bWgXU7jCCGEtDWI5Txz26Shzf3GnwkvtXf5N9z9dt7PmFxTZqbCb9IW+cEBtKGarrHBA8Bpl/C59
082HJNkwsrZAVKVVRHcgJePfpfNNdCpk3awT2awfWly7/RYcbW0bUQCDIItDHtSd4AFNp5ixVXI4
jmGefbXSqvZMqLBPcU93/vUJe4EOWcK0CRWSxZMRhO8iU7SltX4rzUQFY3ZCt3hocvkQxNFeVk+l
rDzMaevWxo8/51Rb7DI4FTzKIqNkLnNwVokArW6VTTiwr+BFLOPQc6If8fzn1feFw56XN9grbHQK
Lo1YYTyMajgmJ8tIzY81jOEHbdTGY9n2/laOu5K3k+DCKLXUrXWeeC5tlVHdDYE9gf6N/EMVRu+0
cIRipN3N1c1oHf2CPmEDhrVWe1RpQ7Wc/gEyKje/tx3UlRIlAwsX8RTtd++uL/HKnrj4sMWdz2ba
HPpWTpweRKXifA1RUImQczKj+Da2NkogLxpsWNQLU8KiQiFrhUbXQYvTQZAqQyB8jObHznZcTXun
aLd+eYK0Ang7il0xx0+0e81QQeKBwWYDiWIxhdHLqU+l5D8kIsFPWGq5od2p6ZfrdlY2KOP8bUfY
oLwXTk5jAi7Mhsl/1w5ZdmdE06emz9uN/blqCYQvgtfsUEtEFtnGLBlDOScndDd3hvEtDCEaHs3D
9fG8AN49L9yZGSGk9ZXpp6Wqgpak+cpyIo9qgzvn/mFW+u8gzIkB1T5p6/s+0N/KxXCwnPZGV8fS
zeR5bwedJw/W3fWPWh06W5cw7nBkiLjK2jTnyhrYUFHfuurdos0bbzz9rhxLhDxYbZa+WAgdhD07
pzSZ8dLNnpXt6LbO611qjI8wFD5kcvd5tEd5w0FXDdI5SnK0vNSJhOKjP1QhN7fkFEh/0duyg36r
+Nolwy4Zf16fvdVwdGZJ2IqaQW5sVliapk+q8kmKE1eRYte0KfZD5DZ8um5urbKMTBOKbSglUd0T
RxYnThxWsZSchphmVRl2hr2xaBymmhx4LUw17lgl7U4J/dFNurSHjyKobvUyV1xaJmCAasddWJf2
a/aPg8Iu79ELslsIfjbY1d4A7X9q8iPvzG4112gTfrw++FVPPTMizvXUdaEy+xhxyQZ1eMi86wZW
QjgUzWz/hfQRIKdwjuV22pexYiWneKqdnT49dEslLSgfQt4s99dtLTMiJLzYojuSZrIlwRZStdzH
/FgS24xc+1bX7W3YNe+vm3jBX0O4wcailkoWxaEp3BPiou9lC+WcUztXd7m9qFRz6UY3okm8XAXr
U30uks8zylSVmX5VhxjkKPqtPEAMSuHlE89W7dY3rSzixTcJN7BKNXios+3k5CTalzmab1NAEzpC
Y5XmDuPHDO6LXOl3ffu2rhucWX6K1eKbTqxM9GgjmVgJExffIsSl1o/VSQ7AwQEn1O/MPrVcOZnK
o9WV8FXMdPSN2TzcXF+V1YVHqZxqDAEXDbTLPCGPwnJoBxalMuIG9oiG24ciz38e1Wl/+G1FmGY5
GEu7CxxSsvDGid+ZzV3uf74+kLWc9sKGMH1D1DipXTJ92fAYkVOp5F5y/dMOfvqy7dUTkpyWdgvl
7Gu2KfR8jkHKKaNndDmDSaeiIAkKa+kyM7Nj2D+1j/IWTepapGV0v60I61QW9BbN+pwiKW+owDDG
dp+mUXJbl62S7qJemd9YplP/FQ9xfVd2o/SW6layl2CG9RRoIWk4bjq3iH1/I/1bd6DfHyYsbdrA
tDcUcQpFfv9e2jjPVrfn2aiFNTW7ZvIJgsA25dxtIFadxh+R9XDdc1bj7JkR4bQY9ERravjATl0Q
7IPAcrvpZxMarmOHG+fSliXhyJDz1glzCWAtYkaBej/f9vNtrf359efCU5aPOMv8wb7DPBPgj2N3
rIJyZ/p3MAltOP1qrOICp8GMzdOkqNKcQNJCRsCctbHvGd2BcBk336HIhl3/+uqs+tdvSyJcS83a
mcXnLFes4Th3H+LIfE1wOrMgbC2TNnN7UglOcFG/Vfr3hfl4fQhLHv3icD0zIGyRIOvjuI2ZLGUw
iK7HDGLbzHoPt/2SmAQ6jDBbN4j19THgfDGA2aPxcekEZqH4cTiBb537rLmZGz94aDL/JnB8NyNY
kcV3W6RHq3uVpv1Fz9IhYRGmsSAM4hDcJir9a+K8acwY0ZItBOJzcv5iLs+sCAObTXsas9HkJBnC
kz56BcRAeeqOuuyW6pi7s9640tx87EhAB7sOF+l5N8m5s/TUcZ2s2cPw4g5G4On1uNOAZLUQXHQ+
tZbuo6XkWzReKxk5Tx3L8/2iw0tv2uVC9GO/oIH4XjQaXLOZdkP4t6YdU/lLe29Cy3fd01bXAJVE
un6oRdDNcWktamOG0i35uF3fyxxLN22nepU+OBs4qi1Dy9/PgkxvjXKbFeRNQAc8w3qw4KXdFttZ
3ftnwxFCWQgLfp+aDCeRb4HSdxu5z9oL5YI1J/GhQVLB0OUopAbkWVwziio/KlXuKfldknfwg/EE
82lhPQna/Ucr37oPrg8LHgDESRzAzsvmPZu8Is2gSywYFhyAuhXcW72zcSiveh1Ftv9ZEEoVqWWN
9CJwBnRovo+a5aqR/C0K3khllbp2eBr1rUR68eMX+/LM4hIDz8Y05X5UTktrSopgcWmGmdv3e6tD
SEYN3CakjXy4ixV5N4fpX021VQG+PqMvGCNiXU3lxGK8tZmjU5zdFtXGqbp6dP8aH+SQl+Or44bU
b2R81aC53Ry8tyP9Xaubro5aw/VNvDUYIcR1YTc6yTKVdI8791vX1q1fF1KqTmrlOR2Zquo43txe
//L1DUU7BczEPJ7wRnI5S30kFaic8OlF1Xl13N/0hQnH7HyXz8qXqNAGj4fUj7XTfQzr8BR2W6j+
1cEh/UtNFUJh2H4v7duDZEnK0hjTTGnjqrSrfMirevx+fZhrgEvq16AjVGTjGaUQNxw1zLQ0ztMT
lU9v5rV8zBQYkrg10tFclG+A0LWIFOpHffgUtfM+6eWDn4bII2ougK7DpFR3NRozi0rxEJpP1z9v
bRLOv06ImmVLn2c08nVyk7pBY7tl8vm6hbWEhtu8vEgswzYvPuxonaUlZUUvUJbeBXWzj6Pq0EOr
JN+SHXCfRzBbj3fXba5lNOc2hZCWmDZ0EdYy58FT3OvPcs5Z+clnOpPm53Vbq36MKsXS1Emn4ouy
fq+jgWYppE+W9jkDQIj+6V2B8miCzPqcm/d6v1fqYD+GxrcoKbaSt2e0uxhMz80vK3wWTO0iDjM7
mNITfWRQ2CQ3PN3Trlbd9JV837YfAiTYRhPgbv2m4oUoH8LerSke7KDBD7v6AIjz4JB7zf7s6bm0
cbisnf00vZL1oyEGYlvwfiVshzAzmBxlOhTR2+xTsiWNvnqXR0dbhWsIZRwOycsJSBJTqwuH225R
pV7q01rffFCMwssC+UNjIznt+3u78XypdzdWfgl/L6b+zLIQwZS08dVelQm+w+wu9Bfh8DZvf4zl
DxiHNW125RyEWfVGIq1UfH3fbAWX/2fsdPfJFn0QvHVfjl1WA7vorZqzWy49q3oo7HwB5Hr9NHuz
CmbdyY5B+6aO+o3ovbrDqADpqNGBcxPr4m1mDH0fDEy6r54yg76YRvO6onYtu7mpoq0mxlU3OjMn
ODkAjrSOwpGMIfiQDHBvhA8LAcz19dwak+Crc1SbSqF3lE202oW2775WniAyyZzyTkm2ROBXjdGD
RUshdWdd1NC2i6GiSw7fUWvHi4Z9baAcKn8rKeRtqoJv2RJmr+grO6+XelCU7+OG+1zzfZLQAKAf
VK+2aF/Xkh8YFn8NTJjFMhk5UxZjYdYfJOtoK+oBuK+Xsheur9d65D0zJRxeWtTLAWJpFBbM71ld
vEnUN74h7QOE5SfrO6kr5LOdXZ3Kst/I8Fb9EakxChoGibnY4DqjUWU6OUFXsUOvHX7WUeUNW2KW
qycntzOVZ2n000RMpJ06hdJ2zKQS2jd2cGzibJf0BHP/ACkrpUS3Vbbo2VdX78zm4kpnp4kFusxM
Bmw69V2mfst1uqy17MY2rA/XF2/VEFMHpsDiLfw5sp0ZounNzvu24ohOx+mmmPqeNKicd40cOHBN
FBt3jtUFg9ziv8/PIn9P2AZ11Q6cQymaYor62Ee1a24VB59zuRcHwsJHCLaEnPZFZ5oMnXpbEhUH
J921dtPd+RbPsUapeFlnI8aSPtYx+pnz33GT3pTAKXrlEGbJ7RzsisneetpanWOHA0ql9Zs5Fhaz
buW06xy8tO7eVk02u3bRubo+7yGO3ToM1yZYRZaOIG2iwiHuiMDwi85XdbIgEKeY6vvHfnPHL4FK
nN9zI8KAUB9rkTIx6P4PoefMjxmYrutuuRYqzy0ImaMyxIPahiYrWKSe2v2j9DdmqLkt77wqzX/X
ja2tD6T4srPQ0S5Q2svNNsEmKAekb4BPCq/K42M5TndN+Fbr2A3XTa0uD9zmi/w60kCqemmqBEJC
EmCnz3JEtbrLG9BVWy2AW0aE62JmtVMWmkye4TzmsFVF0X6bDG7LiHCY6b4yWJFmwWvRH21J8cz8
Xqq3ds6qo51Nl7AyOapDflkzXfLg2bfQZV5fjcWLXvgxQHeTZSdvE1mi5y6ODWems7A3q0+UV716
Th5h0D2OCw9NUf4dbEoirDo2WG2010E6gbC7dICFLTXRuIueoqg6GSbQGu0uKnk5BOlMkfP6+Fan
D+mFRRWdTieRJKbUdL9q2oTmfCTDvUm2hhs71rZYo1c9wQQpsegQoMMh+HSfaXkojRl9g4mTe7Fa
6Z5udgrn8ZDfXB/Q6k5FIIAA99ytLdQKRil2jFqmRdEZ9EOpf67D4DB2iWttkdutj+mXIfEdvwWx
avkFbW5l57h1P+6d4TFB9uBfDUdkm6jahjsTwgPQVPvukNnfa/t9iMxRZgb765bWPGFRzyFTWrQA
XlzOpiJtdDPITkE7I9tk6l3yN50JWw635t3wzUIFAV8LrTHCPSjtNYioTU6fYerfTBJHbBmUP8JO
+aDXvIxn/v+RdmVNcuLM9hcRAYj1Fai1q7eq7vbYL4TttgGBQGKHX38PPXM9VSq+IuyZmJgXeyrR
lkplnjzndHtYc/sBHpu4U6s7UMaSp3M6FkVCRRetKEvIX/+AbJIXKdU6XxKkmq3lnluS3B2z0YbQ
qRU7UBDt+PoQAzHtVuZzZTjWOlKd1OdDWe+MCEx9g+r+aKww8huiKuDecQ9UEZZfMRL9wXk4/yrJ
mygJTdq+x3ng5M123jX1K8p5MWsWXmRzpwG8n0gbQLsMMZU0eL3LWQxwIvxIyldWvZ9ukw5iWbcX
c84bg6Ji4voEpzow3Jeu0coglNjraAjUiyrynCaImuKLXYt9pSsr2iAnnWgLx2Ju/+BMoFvAdACF
IlLmoDSjOkcdkaGRciRe3D6BrtnXmkz1+mbJTS7ZktwkAGW1Y07tYkDb/JUnqyajQYSEQBgukWXP
nUKk+dCVD8COrsmgHUROhaoMJjsQvf8QggvBbqVV9SbLrDXP0gUMzNz7CFgyB9jdSedKjrYNrTQ4
qwGCHhiotKzGeqj6v0jj3sXmHQEECP/X3u2tBfpRbZov+fIGjg0yKkhQgnZEOvtGnFm9EqPN1oyR
VYrr5zCpHnMkCZhDNsRExnbMfVbQe1V0d9YYeklX/YH7AVWnDb1dtABBQ/Zyx+oDTQbdRh+uO4h9
J+xPjBKfp+3WFkvVodndg8w1QMtYWkC+Lk1hT6aFZqK7IR+HQ+92DzbAge1g3juLsfeMqUlUyIAc
FXi3TFW6ZPM6h9bBAKA5qO+dcvTLpg9EbgMv8Hr7wM8awksQgRAovtDFdjkmXeNmLmysoNDuTcd8
ytnPfNgrlv37j05TRafBxFSrIc8hLZNZOSnSYuiiMBR1FwHWyKBq8ict0xdWJF8ijD6uHMh4fcjF
UPs5MSOPFn8Qsl5YkbwIGeuYx1MXQNsqjy0wmZZy0pV6KhDmdRKEdr3g++fOGSxOtD5gL8YdIK0S
H7rOTPjUwWNbjZdZme+mz5b5Nli40cGjCgbQImo9oX6KQDOHBp3d7V0yc/lMZOhI6SNvjfMu7fzC
zZW2K1Scc6P3OPuJh8afkP9c2JCem5WFyogO4Z0DM7iH0jhxDM9kCzWe2YGgxg/NZBt3jozvSLIM
tUgOMhtwQ9o5UhHlM3WXwBZzZ0qHMDccMoTX0Ax1eaaaUaitKLLiMCYGRKUGi3shIz+4Kh7BqFUG
t9dm1poG+RH0PyLPIve/NNToIWHsoDckGnelXnuREKeGxEGeL6kTzVxqJggx4GqBjkGHqLTxVROk
jYkRFRNnaBl6I9tR687utoR6t8c0t0zQqkOhEJgYRCGStxCqzrkVKvnBEsUqD+s98sP3aUuO/82M
5C56aoEDmqTFAQT/6Lq0med2C/0k08mUbki0Uf87EmnKdKfqc3CdFoeuzTyt/dkI8UdzBfYySEhP
WPlpf5xlD5sqVgu7wSAs8QYDlvuqtj9vz9NMdDH1gv8yIW1oCJg6Y4JO2IOGBmQvGdrSc+sR8IRV
mvR3dm8EiuB30CR+u213LuJHzhc9QlA8AExUhsuBDjuqa9sEyUZRko3LGd/whDReEtY5bhAHrheB
1qbvdfOtIzZakLntpzklK4faxg6lT6hR8gGklbc/bO7MoRV7EvyZhPLkTlpedhDgRdb2oIthAz0M
PEbG9UDui3EpLzaH/gbDOzjwprAOV/R0VM6Wt9faCg8CHAWNmrvBEesx3RHhrOwOYji1r6KU2iXu
Fkw/fvTk1uY6tLtgKJKnzul9vTxZxhJYam5Lg5gApPMYPjKp0qkpB7BHRElRHHJhCs+ZNChiI2wX
7rw5F3BuRTo4ZQce9pZgz/V9BRJkVpq+HoMJ0gmHJWbp2esV9yuaCAkUDpCpuZxjUhR6oo15gWTQ
T1tofgeYGU+mImWngsHojmvbXr8bcgC9XXtnif4PXDiwec5EeYZGk4+W/LM15hGjFsvLAqXL/aDv
2ZeKc2/hDM/NJ951Np4ixEVIKa3a0OWC1Y3AqlVKkGSbsQyDuF94hiwZkRbN7BmoI2wMpAC8DfGX
MwhPN//ECJINuIpA24lk/uVquWpYkczuYSR+Rk7AF+V93nZ/sCTAwwAEimoT5ksKwN2OgSa9Kzga
8qvCs7N73tIfuomOREiG/74zAULKglY9sAEoGFyOp6KgoatrwQ+0rDY0V74N+neNJXc4vLcNzVzf
uCEMgmOFKhrkyi4NDVRNwLtUF2DJqUPP5cpaqaO9Y+NpQbvAZJ9um5vZDBfmJj9ytqvtOmTIg1XF
wWkGLyy+QrDHs4rf1b5GLIeO3I9CE/TgcVNcWgl7JtQ4VLGvgQnO62oTbRMzXbjF53o1oayFNx/W
B2LKMnYjVGPs6J7zQ6U4m841nuLolTfJvYX21bHik4ANoLR+TkuvCtkG4BE/zeqFjT/jeFFOA4vs
B4soAB6XQ0UjRZ4lTcUPTsF3RVnu8yXq3ZkdggY/5MQB7Zy8kTSZqFo0WUMzDjU90xPhQ2xsoij3
CIu9sF+62maGg2Q1wgrUyaARKTeA2FaUO3Y28ENINTJCibgSX8w4xpPt9j6cGxSq6iD0R38WQGeS
U+qMJhzHQYe/cOtszYSe7ywIE6/b3NC8kKPPzxljY+H6mhkcYnFUmDA6EGfLwqUMdb+uBUkbtNL5
Kh0bqMJT/Q9a3ycdLizV1B4J0p7LDVFrjqm4vcvRgeE6m5or6T6JXWVvFH21cAJmJnFaJWjL441x
rTSTl2qDpC7qJQn+wro3W7I3BDRnrNEi6zxPXM8uarKQNJibRBhEFs1GcQh8qpfj62u3UViYi0MW
ll+VeIKou+Hm9u6Y8VIA3aPhHZk6dD7KdIhJaKplHxviEFf3Dqg3SpeDuWKJCWvOCnJkzgfAEvgs
6eimZkjzwqblgYA91x5fURIuldXvj+TchnR4adTrFaFpecgK4m8E+v+0dAHrMbcgQA7gVYtoybXk
DFjdDnrldEmJW5FunbH8weifNHGDego9YYDJYU3kRyapNbNsCC/RyWxtIgikayJaNU24vT1b1yE8
BqFOWW4DTwsQGl/urbwoqxFMnnikW9GhNL5YWumVrPbaZIlwc8mSfEopz3C7xwVaL042/cxC9NhZ
j6ny+faArtcGA4IfwNLgsXa1NhW1rXqANPHB/aYNXr30JF/6eSk9w8HrFDWIiA5KagemHeSpFfy3
AUghlyGsJIobDKBbVX6zu/3j1wcQTxXw3SO8wqUDttzL5QZgYai5hc8vw43t5l5dvznxgo+ctYFc
LbIGBBtLRnGrIkdiOLKxAuWzk7yBuljVX28PY24V4EN+mZDuMlMvq0j0FnatM3h5+wYCutsGrjcr
2JvgcKdjgQtTPhZGrsZDZmjFIa360osttTmUGkdVnnOI4CjduHBPzgDXLg1Kp4P3HdqSQEVzKFvf
GTacB9VrK1ZltFb2SX6vtQsbYWmA0j6O8tzoVdQrD1YREt8xRLjrmfI5VwFMJSUrFzzmtGkv8z/T
8MACgR5uGyH+tKBnQTALlThvyIjhKaQL8hqtVgbiAK0rV3r7Lkgd9FqheOHQLfi36wt7MgyAi4rw
ykT7+KXhNoQOHAnxSgJsB1pMLI8CaAKEFXTa0ufbe2ZujFP9YOJURwOVzHaO1jHa5DoCLNcuDwzs
d3axD6Hd4LC1HlKvcGzPWgrqrg8CugtBKYRbApe2ZUvzWqQFQZCjVgdCftQTxfZCo9bM9F38vjR9
uU7tLiX4/a5PkHh4CD0aPRaJlzoLkzezH3HRYdoQgQArJlNBTBSd0PDTKwT17132gL1goiePLSaS
Zgc0mQG5NuIcWfuEscq0xz6sDrFlbrkNXpSXRin8UbT7zFyoC06TI216XOEwhEABbyUZ6VAMeD3r
alLjbk28ArQ2RozXxOfbu27WCHRIprznxPUihVRloYyRY8BIhPkq6FvbrLPq7baNmZ3tOGc2pJBK
0cAp1URZDUIZ1XcyuhcAt/aQiRgSdRXzH6SDmm+tJwsvltnN7UAhDwytU2wqbb6yNUJrGFgN9pFj
nj9Dp33BwOymw2sWGmeoUoC38tI5ZE6BZrqiqg+qeMr6EDmaPoBH6nV9dXsCZ0aC+rCNsuyUKSRX
I8mFSoaubw4JKBxWpBPtrqoTd+kSmW5vacMBV4M3KyrfQEDJt1at1HHoNkZzGKCHnrnZWxE7962m
rbu09izWHYeGHY0x35vJxkr3mvNmtV9uj/R6qwB2BXjPxEaLd5/s6HE/orJpkRbcKWG+ioEsWFNF
R1ZY70Kv1NNsFUcozUPaZGf2A9vdtn69oLCOxCGkTTXkkuTTXXOEhbVw2gMa7vzWHb1M3eB697i1
8CS7diOXhiS/C126PIxCuz2kdJtn646vO7T2RPeKtbSm0/m9XFNU2nFxodoIrmIE6Zd7tErC0qms
tjvUHRUpSLwziM8TSBzmIM71kxEMlq7LQh/o89LjfaStFbUqNrfn9drJ4CMm5W5jUgtBrunyIxKN
WbTGDj6wMQygu+kptPeU0vjt8zjlZVHZxUFB0VBOQENcMB/MDnSMTreiT1U0tUoeYr4kE3+9R6e3
OwhAoRqBx4857aKzYKRC7SSDNB5YBU2h3nHSjPexgl4n0mZfaxus3NagVlsjG04AopOFgOQjE3e5
oKBpRXcOKOYACrflQfKxHZ2+sLWDCeKiwYAY1vjCs/vsvaNBeueOx0Gnntr6YbM20319xA9thvCl
/ZkbpzTcqVbiL3GwXR8bZ2pjBssi+hKR+Z8m7GxCmA69VbOI9UPSV3w1lGppP7s5bYVvxmaBxjyO
is6CS5xpVAK5Hoh8poYJLLVcHm4bPWvrbISckd16BK1nzG3Q3uh4IDX1DOEGRWavhpGuSuv33TGK
ttAMQeshEmHo0rscb6TRrKgyTTsQpkAFL7XMQ5XU4uX2oZmZVYCBgOTC8wHcprKmksjKFvj3CLOa
J9pOba1S8Qq043kNwUMbWpbDglO6PqW4wxAPAkQ2cY/KeTBBx96x+aAf0F2pg7LPApfWt6w0S3ZP
+yJxFnbyzJsF1S8IH0/VVrRtyOW/okRdgxaVdlCtgAnfsKHm5nESgD4fAm/uA0MbTv/bHv7SphSK
qDQ0y84ptA8yDN49NUFhCh8c5LfXbsZFgCUWuxJYPLCUOPrlDkkFHhXI9GkHmxlt6Y9mrTE/K8oc
75YsFYUPvC50Qxxej0EUj2hBYwqoG29/xPUlg9hb+8jpgwPiitcZwmWO0istPkLR9A1yTE7Qg/Ns
rdHS3pljsu4aI1k4lnM2pxgcpGzIn6AadzlwEOWPPej1tEM/OIfBiu8HVAAh9+qWkPpQD5FLFwY5
N9NAa6DgZwM+B4q7S4OZQiqjBpfhIc+773GMZkWwTeoMEEvQTm5zmvpKUXkiLRd278xhwS2A44/b
FTAYGa+rlbFeJj18HlCCysrpu/proTPXryFfPyxc4jOeAAQeuMTR/wOMrMyO7jKGQBNqBuB4io51
izb2VKwaC1xEiE1u75nrSBO3GuqnSLugj+CKNDftFF62IISDEoARfxVW2a51pVQXJm/eChLFAHXi
3Mu4vMhMilGDBzoAV514bODNNuXdElJ8bonwescPYVugMDhN69m11HV10WU2JQcnY+NBJc1PI45q
XwBJueBV5i1NrcKA3qI0Mp2KM0scJw169Rk5hJn5re/M02DWD0ob/ri9OLNmcOsj+ECIDs60SzMo
R6N8mjECoI0OAp8+cjdTtmTLhTouJOGmK0yKMjAWC9crwnBc7NNT4WxEY6yaShVZOjjhsz2AUT4R
n0Sp+qx9Ioqywb+/PTRU5OA1NHQt2YY8NGHbetwAiH9o+s/5mHkumtv0JdqY622HKjR2HBCYyF3a
jjR/qpElJgjCLZAoG2hR58NnavXpgkOaNQLEFQotk5SBIzmkIimxn/sIRoyqUQMhCpT9Ooc7yZ8Y
Ajk4DrmJapLcEuM2KS9yU1gTuabw9Zwh7onGvH7/3ZXB8qNeCqkTuHX0/V3uBHWEBjREPi0IolZM
XVWu3YptOyAE8ppcaPT4++aw76AEjfTs9LC+NNfUYQlOt9g+ZHbZeK3dnozY2Vq/T9UB3M3fwcfU
LUokM2MjOpBQJ/YhVsRhsgIStt9O37jAeiKzBrUegBJkeh83Y1aRKZF9aOvkFY+WEFU++11kzlIn
3vX1MBkCa+1HkhJO+3LKDIryb+ikNoqKX6pUeSkgccSMdaItJQjmDJmoZ+NmMKA2JSukll2jhjwG
hbNVuH7UgaE3Qlu7CmbnpeW5belK6rMDRFNtVCwPaLNWev2FODzoGrBhQkf79n67DlgQqPwaE9QZ
LycvroWLBykskfBeK8oHcDFxpXrQIoFH6kI2dH5UcAqQ2gNdt/wW7wSO8SgwfzpNYj+P9Hhd8uSp
YEV+lzvVwsGdcUQAlwFnAZQpYD7yyBoQtzdM7RA1xKjMe4oWvdlAOn+/PX+zVqZKGeJMRGBy13WS
6maY60IHMxHlwsuJXm40BH+/ffWBJv4Dto3pQ2wp7XHBtTriDATxtZ1lAXXRtpMpKvGFpfWrPxgR
WkBAvYI+EGDtL3dEkeha3lU1IjsjaX1wBLfg/7CdhYrG7Lx9iD/DPcCBT39+dsGCdneE+nwLqgvK
3CM6LOnaymMnuD2Wq90N5l44bTSw2SoSiPITS+lAxBeB9OjQsMgrQ+MIwbigIrjObeNEimph6qYL
9CxqwGNnAmvgwYr8CLyqNUUVZ4NyG+rYVW33xxBxFqnfteo1HH/vgriyIS0Pb+K+AxdPf+yrwY9F
6jcl8dslPldp4v62AkbaicfJwcxNf342klzhKdAS8XAMQQB5imtFCcwC6u3YiGyllIn+YKHYtJD8
lIKuf4zizpu63SF2Pk3vmVEB/ZoG+ab+GJeG1QVuqDAHfPZiGNbAwJffTTsxPhVFj2whEk7VQhAr
Z1Q+zKMpB5aBXULRQT5jygiWXwUzi5P84IxbhQB2g6JAu2vb0et0emzMrdv9ngP+xypUstC0/NG4
fjloyyzzEbSxw9FojoaSrZDJURqkN/Zd/HL7MEju929LjmrhCQXoHpgiLi0lKQCKsRv3R5A6x74T
luuwSC2U2Zjqk9Ag3m1zc6v50c2FmHbK10lbyGYp0KIKGY5DRKqjW6EE5pm0tNq1C06yzGtLNAl6
QzTkwgutIlqqCc9tYYSHE5ABOVc8hC6Ha2RjquWtPh5HoEA6kQQOc7eouvzIlP4zAcRhYbxX9qZb
dKKaRAVhinik6W1VQ7BWtM0x1jEsYDyhfOWX7Tcl/p4vqSlfLeVkC++EqSILdIvsowF0KzNgCJuj
lXTrnOvruO/9sY12ur6wPa9PBUyB5AMVuCmVgtrs5TQWadfaFSnbo2U1K6u7x3bdGGG/bsL3zOZe
1HCviZMXZAEW5nNyZBfOdNKUQdMDaLExpVcAXZs5JUk7pztmHDqpCdhnAEsD6w3L/c9taG6a32wh
RaUM/yClMVWCkd6W2xAzQd2xyBP1WGoHniODHPNnvadrSNEuZBpnlg+WgMdHURbq1DJA0okhDp8W
VD3qyScOgvxhQ1EU4HjA3D6CM1MI9XBkF5EAAiGGnByKtKTv49FVj2lpP3C9XlmMHkDXImww3VB6
4D39VrAFfOnc4M6N6pcbRotiM2k0Rz1GUEut4p0aveP8D+Tb7bHNmsGzYgJHTsA76a4FYixuxICx
xe+q2ng6fbN04Q9k4Va48mJoR50oHsDJhWQibqbL0fA6qjotrbQjj+PPOuoNdREwQ3swYhSvdL+J
rdXtcclp4Y+CLbqipifgxEJnSwOLWi1SSW8YR5zG9VgPPinMDaiLJpZ+D8XAO2hk+GrDT0JN7/pk
IZ79GNDlsZva86bu8IkeFdfS5YDbMlQK0xqdY101mzp+yIt0k5cu2rRWhXpyk5+8/0zH53wjyJYm
6cqyvihPTrEwC5NXkb4CPJYO/JuNHnLAXy+/Ak2rJA8zKzxmCliEcytX7jqkADAXGllI9Vz7bWT9
Aa1B5RPpF3BDXZpKHKjZZZYen5hqeOTgKo+iwrXE/TB9XVja6aulUYHYDfHFJFiMaZaupA7MgWg1
aBK8tjNzD8KDv7ou0R7SIdfXZq6wT26ma8GgksyvMsgACM16BKF4tU/z+o5Yir4QcF3NMtLiNtIM
qOHjlYT6+uXQTU4Sm2v4ntZ5rNqXLu9WqU3WC6O+OkKwgrInImIcn+k/l1Ygs2Ro8ceoo4D9tB/b
4Fu/pT8Tv/tcUOj7+Y6XrezApV7/FC5SmkkFYJR0Jutw64CjoxYhAzy4roU66dvk1E+lo/HFZqe4
ea6dZJXqPwsOABVqPQNZ3R609Lz52yq6G5EqmAqx8v4FjaBd6BlmNgXs1BwMvzaX9PiuHcU0sjMb
0hMKo8rbIZ5W7y+EVrpPA3eVFF77k3v8danGeR0HSNakvaJAy1Nv1To5NasO5WXFtwLwOoBiIbBp
4PzH6ZPOpGEqaaE0MKb01AvJO/DoC1ejzCz2zwohPQVyKnCDy63kJHQZJEqxLyqP79K76NldtfuG
eu1KDcr7bqu81IG5ROV35WumSQS6FuAr4I1ws1wehaSobSvVMS50alEfiMggtjPcx7VzrJL0C8o2
C2yh00RdeBzJoLRqWRZDtCvCHonyyGNutKf6t9L6y+LtgqHph64NoXKCBxry13JXUJWUGVIhfXJK
NJDPtmi7RYM59O47R11KWS2ZkibRjjNdYQVMDdlpUBxPBa0+XhtLG2RyS1cjwtMBRfbpCpKDNItF
KWpOIY6X+iMqNLCW1WDxJ/cQUc8yviNfO13slEx5SO0lpXO5UejvzXlmW4qhspCUeg1NsJNh+2Pm
J07A1xrgs+E3odwL3bPTHRr1e3TXLLVlzmwY8F9MvMJgwQBsULp4oxL1Aa3FsVDtYpeK4egavetl
ufZMmkU0+MxKotcK7H5wy5DflY1lRa2kXYKVLEkGwYBcOSogxti0zhKp98y5AzgDva8TqxUAn9IV
lHcO4ArTWmqPZnMSxiohXlKu2BJfy+yAIMkBhzJJnMld9JlpxyRPlOSEiHyruK9p9kAdbSFguYrq
8TgBJSBibNNGQVTmOoMOVQma4YyejNQb6SGpy0DRjlTbQBHA63kdEGUhCJY7qKf9eGFyGvdZZiYl
sY53ekxPxc+O+3Hh/ZUHzucf+rtm+xYKVZ61rZb4MeR+2n+MInHgThBkBCiXRrV8RIgYM3oaic9+
Fg/si7HqNuPOAjHLjgHnvZCenp/Xf+1JW7+igDNB85Oe2mbvfuIZlL68JPcNsdLNjfJ+O0BYMiY5
sbwclBoEbvREY3fFQ7z+IsdHD6WtnJi763oHT4vIv21zLmLAMv47QmkZW7OkQBRihFHYga32RYAd
KQ04iOEz0q/S8EfUrUvkasxu4XZYXEvpQgfXCFH7AXtW+140dNdqzlZ5FdFwojVqHBEuDNt3WiiS
0oemWgLrT3MpefKLYU/e4Wz3GlkrVFZirgdDyVcZb0fESSJfLczuTKSJBxucJ3gIAWGXI82S8aFo
aU5P6LKHNIFub7Jil0DfN14ButSNd93CFTW7h84MSl6NocOjclUsp+WPWwolWZzFNPeGTwt7Vcbc
/X0SzwxJJ1GEwLzpGgwlb8NPfrLvnB/sK+gQulX2CBHV75lH9p9B9uWNvZ8fNV97XZjaycDVCp59
gHw0VaOnQ43tAzRddBx6j9x3a3XdBeKl3ti7YMHcdA5umZMPZ2eOY9vDHPQRDf+L/uPJeOQrEvv9
5uA+BfSHuWBxaSWlg8nj2mSpgq1ThvetEfvmqUOqQUNSr4uPxQulS8XzuWse3DUE8B00z14hqhWt
RW3WwIp2/KHv1lr+M/tSFuvb8zg/jf8akQ69IBEdoqKip1DobN2M1jeAhjQ/GfolJPpcwISzBywA
knigGJKzlHlK80rAvZ1qk3qavR8AoSOHpkLheR/R76LcDi9lSj3aL/E7/4/D8a9paZR2pUO1kdf0
5PSPYfajsu5I7VfCZyICf+BdpQel+G69NF9p4xvVW4QuhvB7xgevEs+m+8lw1nQRoju/vP9+k+Tx
GANFnZtgOiKqhIEp0mbNwBgRKK5xUsZudXudF6dASlkhR8ySwi5wmVUo6RpoZxiz1svcb5HZPtU1
ELf9HmxTnO/7nzHVdp2z7bU1BUtzs+YFOmNA9p8/E7JrsviPTta/MzGdvDPfXxmlU5rT6qjsTt9b
fs92ree+Rk/qb0LH/nGSvywZ0/VwZslE3c+0imkSzFLzhqFMgsrI2dIdPu8K/zUjOf3CcGMHopH0
5Lqvur1KD6DRgbAJC5xPdB//uL2yH5whV54QLehTHh7trbKkixJDsSaqW1wxbKW6D+GQbYr2pSAQ
TdPXwn3NdrR87Sr/jr871d2A5hllV2me9vn2d8zvsH+/Q75bLTftGxUdYqfc2hajb64bCCSM95k1
4LQ/MuvBokHNITpjBn1de31RTeWQlWEf0upZCbeN8tVinnFc+KyZ1BbAQb+mR35X0HbkJLMwPW0b
f1acdV5th3ibiUc81qqseDYa4Y8W35d8m7rfdbTtAlesHZHwHwhd5Y3hxeGWQ7dbQAU52WX6fcSK
YCztO9J5mTOsWLJUVpl3lWffLF3mXQYEbo66xsl4Lb5kp/RZ3LNNv+pejE/xc3pSluqAs7fAmT3p
7s7IAOCeo9OTCCM0slROD3h6WPq13UW72+vxUfeStyu8/1Ttxz1AVMkXZ6yskY3D4cjJB2Wfn7AI
0PEjcQOubusYKsnNCxnXVg3hoBZ8QC8DiO4GaM76FYJ9u/ZYtLB15xJn043065skX8wT3VR4LTDf
jrKpxs+GwnywvQboPFuT+nuaQSKo/YIaxnphMqaJvTUZklfuiD4aosaZiaO7IgfcgXokebQBUhnR
g7hGdTLcdzzgAE4tqbLOvbfPxyx5Xd4JYtMRprmqfMJSKDQ6MK558V+Oni54+CkYuzHMj/k/87vQ
V3Ch74g1LwvNM1TIQS0dmbnb9Gw0cibIMKhWodhEIUg8bLNB3zFRbcdC91U7XoDFzD7RgFkBVQV6
SixLthUl1sBByk9PVb7CrbhSvto+6Mr8/r69X6JOmd+aZ8YkVzCOdl2KtoMxdNVlftcErc3v+CrU
cac0W2X8a7CWEPKzuYTzEUr+QLFQvK4IfKbeMm/gvllvS90vX9xHZ9gXUeIhk+E0viiebeWtYgun
Ys4bnVufdtPZbsn7KrP1Ct4vFE6xiZATCtzewL3VIbxfOIBzV/W5relbzmyh86rMi3iKwgrQ1vpM
vddUdMOze6fxlP7QdokflY/FehHFPh2vqyNxtq6SG9R6ux/TAYZje9uTnwIpDNeHBnwdbhL73X65
Pc65S/B8mJKDSxUwuXO8fE9J/gBKdxA8d35EvkA62I+jEdHwwoGfHx2wdsgYws1b0q5te0VXIii8
nfKdKXZjt4YeGe82rA6cEykXc7EzeWANYKBf5qT9GpG0Yp2D4blQSOCr6F472r45oCHUc40AWeil
t9msQ0MGESVCtMEgl365bUoIWrMydGAwRnsV6SBEOJpIItxetbkCiIaS5y8z0vWgJzkw9gnuZZo9
xsTTxrUtHpsGrL3EAz9rZ/4wwjVRVlYO8bPYI7pvW0tpoVnPevYN0j3RczcbTTAanTp1xTbkTtM8
9UeR+7z6VL6TJ8gnpw+Z9uLwfaWAbWORg/cDZnh1Un59wJV0ZRRDNDFrNFzOKoqs+wgSK57pvDYp
0EIbwddGCtlACGQdnOfiU8o3oEVKMlA9DdRvdbphduJV+lMiPnfOkbJh85/W6ArDmkNtBskXfB5T
N2gFbpuHuN409bcxXefUK531GD5DybRW252qgPxqbD0HzIO3v2L2fJ/NkXTexrA32k63kD7buGgz
zPz2+ZQtgEZm7z00iqFXHTsSnbLSps90vREqgMgn9y6lqHjow8pI3pkNLuQvFEj4hmtB6azM9vPt
wc1mJs8NS8dgBD+DTbohOYXpWxP/ZC8PiuXtVRDgDu8g9Wq+Pd82OLflgatV0fgHdDwu+svTzesh
ZiKv4DdMuhnqR5W9VpHpc7oUd8+5kXND0sCSbKxB6iFQa+w7jyedbzpvt4cytzHOLUinN2yFadcV
hpKa3NfTxh+7Q5o9dvSbyNfmouLOrDm0xqBrChkr0F9dzhzTEkMxp5WqNeELngdhmnkMos6hDam3
ojG0gNByfXuM13gYlD4mYnMYntgHZDwM1RSbKxpKcXVQf1dORR+YYfDEEq/diiB9Jytfb/3tuIAQ
mw3NzswSKZuQ9nxURwGzDXLzXvkYfSFHdT1+UT8pfxLenpuSMgpawvLO6lAcoxmEuNs7Ygd19Gy5
C2HC/xgSJD0Bk5y68aVwCMgXox3IlK5OGxUvEKUPEj0pXkswgelWXj6XQzp4DDqBB6Jl9ZORmkuN
atMWkd09eEt+fcJ0OM8iMrdyiMKgFQSt8cAoay9udm0OCiTnTllqxp87fkAwfsBe0L8sZyQbFSQ9
qkA6KHKEs2e8ND2kvpRgYXvOHQqwH0JAe+JIQVfK5Yjsqi1wkeNtYg+nNoJ0wRvOHRl/ih85IJvG
swZNneR9NNf0W6gGnbsN+ap7dL7d/oy5wZ5/heQJikFrlKrCey+KVGtjFRyoVDVbgjPO+uoPWU4d
wEn0FEk7aGysNqwogvcsXhFb8ftWX5nKnVI8hcgqmI4vnHsV/Ubv/WJ27+Ocy1vn3La0deqx7+zS
RRho9Y95kuzDWtk3Bdux/lVX9606VSXBbVV91vn3pM38QVun7QGqkEm5ayEPaQYt3ZrarirW2P9B
FH5VON2lGt0aCfMjpuxon66SdnN7Zf7HnOExMDWo6NghlxsE4mF5WQ+Ilju2iupvhXo/juZWgbIt
qNff4nSXIB9a8rW9cDlMv3s9X+g9RcMu+idl7Gk9um6lIkY6VRPjIs9ccueQWGwGhVgLPnp290FL
6v9NSQGKlUFese1GlGvQQbCKaz5uuaa93J7IaQvfGo/0DGidEJjNWsWzFTzO6T4uB9+KUi+OwlMY
fQ07cGlHSzCo2agIXUW/RjaN/MxftSIEcAls6SdHi6B3YfpmTn2b4LnaJEFEigBC3mirO/SVp9Ih
uD3iuRUEfeuEUwIeWpXfWZkF+HzX4R1i9H2z0gszXytprAQphcz7bVNzfhlRn4P+ykkBSpXGqaga
Aa2qO6WqmFej/p60AWi7VmB9WEX5QgQ2Oy7QZgCKiN5EFGovJxUZVmENNE5PJIwhoBUDYgtBmSRo
8nHp8bhkSvKLRj4A0MJYehL/x9l19ciNM9tfREA5vCp0ntiecXgRxvZYgaQiFX/9PbJxP3dzhBa8
2F17AcNTYioWq06dI5i1pXgOh5TG6UbhIN67PYWLDgpgkP8flqx2oLSURFpmsbNS1kwPhVMLSGi5
jd1uIFQ4VXfRpPYcqiwmclm+0usQyOjTPnpo+kk1Q4owKA1LS0t1KDFEVN3zyY7bo3C1QQu0FPzS
x1jP9cpve5vwJztGq+8vVUkq5BEtbQDJipkVnpnX1nh0eq1xvdgammpXK2VT+12nNMKbxgSaWzhG
jmuvjH8prwQqEmeGLiErADqW62V1R87SCjoMiJiq8PvkVcF746fej9ivvcxfyzouVUZmkibEoWgW
wgmVoqZqogwHXrBzDbUuqz7YuJMiI0qAqFDOpHhvysxLCFLPbDq1Y37Xp6FBP+V9tOn194GcI/On
m671PC5EAzpSMRAjBNIVRNPSR+Vuz8QAIng0DdezbLWXK/nGYmPolhtF172y/3p71y15KFj83S8x
Z7llqS8EjmUzkpSfxUaoXh50xPfe9bfppT2j7/s/GENDvmKg6QUNpDI/VdZyu+hdGMOVeubbtvK6
V3bw+QMo1VbAQAsnFxiOv6Ykj1QksKV187gYrufEsd+h1vNmqnzN9S1upEtL85dc+HizjyIQfMDS
eOjpri22qERE4wvkBIKI7Apyl4cEj2EzjLiXvjrKZ7PfZV2QlS8rs7u0eeANXTCsgdYJdEbXH8Kd
vLRLXvHzUN8NWkgHnymzXGK6edG+1M9VFeZPcR5kFTQzRo+lz7nmJcPWLJ5vf8jCZTDDZ/73Hdr1
d9R2NWUVKfiZg0jXHcHce0SBGNCSuNjdtjQvonSnX1mS7nSrzK2+d2Ep36RPxRpP1lI16urHS3vI
jtNxzCNMaDr6dgFq8m1GP2XMG4/5e/W9gFbx+wRIgq98Hnf5i3PfY+HXYualyunccQBJXEiHohVO
couCGYneWQLbK3qs95ZzDxrWIVAaUEx49VfQpar9D/EaD4ccpPN6WLSPVeepW7vGYzNfxawvHisA
+mbhBR25TWlteT51TKvwNe1hYKU/RV87cuQOClFjuRPkCExAYn41rIehFRsOxVtG0oOZrFATLNVA
wU0LMhk0JkIvUK7biokORNU7fn5VjTdIdniOU3t2FzLT41mgQcpPPRvkKzXeen3tolpcEWhwIaoC
l8ncjHm9v4cqqmrHGbC/n9HyGe6N/fS92qZbvrefuvDF3UKP5bsbKPfFrjm2K35tacv/Nf4h4akk
XZ2XxsTPpUOBVGiOXFmF1s+LKB+r+S2Kvm5gmNHndj1Ak42NnVIFW246WKXPjE2DYgcoQ33ztX6B
RrewQwix3D7LvzMit6zObuXSj6JJsa6VeWRBF/RhHqTUYxvxYPjR6A1eG9BHctDDr3vxYJ6GT9v8
ubsf7pOd+asIUAF+Tr/f/qDf+YxbHyTFmQkYeRqnwAeZnnZo3srN98Rv/OznXYWOgy5oQ/Ps7no/
eq92T8XRxTfWR/L8ownsMN66L04ArMBe7OI75n1FPLdV8fcmz962nzKPrcze73aHWx8rbUpRVCLW
OnwsQysJ0mpPqeWzs/BJoH0O1WczbHfRvfK53Qt/xQl/vHaAZEbwPyOzUfSUeRq0BsKBhjHWZwbx
O12hnptsUDJu4Z6QZQN9Y3h7XeaRXI8ULU/YnUAUz2AxubxS6jTvqroUZ+cFA+32PwDRrF95sJZ/
Xch3gbIBddyZxhsN7bKTMXvD4eiQg6F0nwBg0D672qkHbYg9lAGh+6pFm/AKNnw+WvLgQCqH+BeR
KXqfpRutcbu4KopCnI3MPKoZOnbd5Gfd6ZtOK3/dnsePngR8FIoFNjNYQ1eXtL0hmWKkDqBV57hR
TiB4wEsqXUlefIwErk1Im9LJ+ry0xkqc7X4ALW+JGt+uqoLUUYGRWbkTVoYj9wPlI7VaM4WtQRjP
MaMbPVpDQa+ZkAIspbSyQm3n4Yy1Z8YmyKA/316Tj2cJi4+nOrhw8OsHFdykiYqqMxnWpBzBx4vm
rAacGlNaBCYrwqzqf7lKvVK6WbMpXenA2xhKFHFx5lHm61YFebHYy/kj/InXdsDaGLvbg1yaRpAl
gMhAh9KoKT85Mj2zcyPHNJrTaIWjnZlebSlfbhtZyJvNU/nXinSd9HFtsErF9q685mXykoCePket
Nx18Mw2GlXT/8hz+NTb/+cXdlYq8mEw3F+fRH0cvfXO/idEz/dfbY/oYfF0PSTpO3K1B4BbByrBJ
PiWvazfw0mn9O2Pg0LgeBMjoLSUW8D1mY4RkOptuhwDvjE4N6NbcHsmSm7s0JZ2knpYAnE2zD29+
lBr3GrZ5IeIfdZ6B6JznywbuEfTWcHOSM1WNKmnSFFamgQQQDUxVfVPr2XcBcrb/Mp6/luYtf7H+
rpuAYVQT4lzkUJUA6+lzquZH4I5eSVWsRICLuwCs4Ah+Af1G9++1LVOIgWbmiL1WxUGeAI2nfp8Q
lN0e0fL5QWQN3UUgslHVvTYDqdmpVCeYSeq7uAEoW6tD4uZ7EMF5dhJqdnyfQDqhiPUvZjmFQzx8
vf0Fi+Ocw2s0W4PCRibITWMOko5cEWdGvxYuhslOcbIGL14zIh1cqy2smicqRumSTdInR0b6R07S
FR+78JQEnyriafAQYB+i1nM9m1HsktY2ImwQ/h4hs6Q4pg/EloKmzjrzBAUl+PSu9QVqPxx9A2HW
8bCFbOVQZA8mLXwNT9Aq/VROye72LC8EjtdfJs0A0CpV2tY2rhw8IgNSB9FzDaD7r2gK+b2961Wg
ggP7xb43u4310zk7UQNtgvPau+aj88FnoKaONy7UD1CqvZ6gVhi5Ew0dmvuo6yfa46CpR8YPIJk1
rdWi23ylXUdZc6Z6Jk7DKxbVRGnMhBBzbIyyndHIU+qBh72mb4Ubmt/i6g1vXA9IT8LfwSa0cnY/
Xn2AIUHBGZQviLug33I9SqccQBJio4Uxsb+Z1rGm32+v5kLMCgMzPwHoSWy0Kc8jv3BEdWtMBTOy
7iyavrOg7kcV9a6jqPSfeOu46Rb/D2Ug4rR6YHBngiYHreydRoDTCm5/y8ejheZ29BPPbwJ0h8oV
cIVOMXWiZDgjSa2mAVg4lF02WkoZQAJzjW/i44UCYyAL0+ZHwcw6cz1uCISpsVblw5kwtjf4CI1O
FT5jyKBXN+RrofPi0HQXEsgor6CWKZ/mYSpapymHM2Au0Oq0Iuseun/6Hopf2UpksWhqZrWG1wCb
tgzgj1JLobnRYWAjqKvQm8p2mlnoRz1Cs+HtBVucQzBpzNLi8+NDOoK1k3ZVEmnDOSvSxou1XUJL
E40QQ9ia4xTeNraQ7p95pZClBBRk7oaQ5hCV9x7RdDmelYG4j25sNZ1XmDGYrUAo5E5+bI8lfcQ5
Zj6N43pjc2HXh7Sy2fey7fDms4uIDV5uq90n0XPGX29/4Mejiu9DfgdvTch/IhFyvaPqti2mHC2B
5wjg4SO3jXzu7FqjYv845+jfhyjQLKgHJKQjXeb2BGmzSifjuUJD1xFd+OPBIiTZi6JJPylGX60g
9hZGhdUFJw4wOGijll5Jt2fo49bEt1/8LGmGkCDSIis2xrP1pH+ne+vz7R+/UJq4/vmSLwOlSxyR
FD9fS3z6jR6T895tPDSBlS+gT8TvK/Y+XkHX9qS1MHmmt1SHPTc5MXFkzVb9nFnfhno7ACvqGM8D
CVXhKfsyS3wU6bx+eKqTn9WqtPJCevP6SyRvNpWWGZeDju7aONTbo/VmlXca0nHVW7apcl/JTY9t
3fbhbWUG5gj/+l68tit5ANC0kgm1m/Hcul/KKqjprpk2PNqgVv05/sG2t80t7X10Ls4wWXVOQEiX
od6prsabfDqDhBPV9yIdga2OHty0irxOK2r/trnF/aTPwspzky9YLqT1TRvBRlyP07nVtcBK32nq
VZ+i/ddJ3bWd47MwdTa3TS6dNgscLyA/B4QCj5BrHzK6apPqvTLhWWA1m0zJys1oi7VE1fxT5FW7
tCLNY8XcJBr6bjo7deHXarQtym17h55/Lzo6brYSyi6dEjCrq7OiA+hm5QoAEyzP1NKdzq4T83sF
7wSPCbvaq6TRt41RnLssK/b/YR4vbEor16mzDrhiwabSZQAJlcOWV8WaoMPiakE8B4VJUOZZH3rU
EGsLW6So/mqGuGPO9KUHVml3eyhLm34mF3SR+0D8Jzv8gUKIqVVQYtbEEN/Fqg1xNP2Z2U4ONSnT
WJm4JRcNDw3xVLzgTPTXXm9ApC9JEYF39jzhigOLdyt+YJrzezNvq7ULfcl5gDMccibzrY5df20r
7gxIwEXOdAbsUd8PQ85QSm8KHzrUo59TJX7tBOqOdl8W91XNxoPdu2u6RIuzi9o5dGVM/CZHS3Nj
imr3yF1MyJseMuoIL9XbMaDInPjJ5Py8vZiLO8YBCneOEmBN2pcT1fhgR6BVs7uh2UxcVTynLsmK
41qy8lt/CGgXpDJ0yYuYnGiV2SfKubD7pxzaCV7rts//PpJLG7IPgcSunTLsfQh5qF7aiRj6UWu1
zIVS+UyyDNwfPCIy3DK/rk3t3NH5ACvI4B/QbdscbWd091CVFs+tgsQcdRoXqo82KGuMGvjSeLQ8
NYrHsALQOzRT4m76pq89tRqnoCVW+ikuDeYnbExXOrmWjg44YFDTQOsfSNCluxCl9Cp3uaYA/xlF
AcX1dO4ECJ8gjE3Ptyd/2RRUGgFoAtGpzJtLMi2PG+oq54a0o6+xpHspGsfwzBFIkNumFvcS2PBB
cQwmK9OSYrbBNNOUNTr2EpSc76csm0JDE8p/2U0XViRXIGqu2yk89llzWmOTtGWxt1hrrMQPi9MG
kVJw/uJJjUzRtcNxNDZ01IrVM5gtwMDZATtYTlp2j5TUqgzZii1Tyo2WBkA4GXGUM0dGARUgp867
E3jCi34X6xPkUbsx1UePNFNXB7pb8XGnp67SeKo9NSjZM7NFiowZlqekZhN7ojbR+lwYGRoVbq/w
8pdC3wmc2cjayW/TVilaItRIQYMcLQ+qsM0vo9I3T1FbuCsll3mC5cAD4rAA8uH9AoT0/CkXyQZA
4uxSuFQFulF7GSbze11pz4l5jlU0gCB6nrElYiWkWhoeyKbmO8YFdahMKlQnxlQNDWz2dQlSeLNq
/ZIkyQbgiXjF1FKkAzJwaIjAa4GxX/LuI8KBTi1K9ZxkuZcehQX5obBrNvWaSOvSobw0NP/5xTxG
UUS1DKJO2Mj5I09Sn8V8JfG0cDHiegJwYxatAT2otFS9MT+1510RN/EhF802A7uHZ/YcwJaX2xtw
Kc5GhRYuE0w6OiQ5peGMXZ24Q4fhKOA697W4CyyRQM9hqId7x6iJL9ICen61gcq+6dxZrTN+5kQv
VyKthc6PmXMf+X+sIUppcgIZetsN1NAzFTAJy4sLdjcY6M3XXmsH+iya6lcHQ4DgJ9aCvsQLf7Tu
G9aGLeseoFe0J3k8rBzNhfNy9UHSRV7WhUt6bT4viQ9y/o3GimOEWWjH3qP9CB7hk7EGAl7YW7AJ
Qjgw8oOYXQ7XnaE0lCRtYDPmgZE9Kvlar/jyqP5akI7JgCeXK2pYMOok2jBU9Nzh3PbpS93VSGak
T+UQnSq3X3mHLCWQrkYmbbMJad2S1UI9j/lPi34m9zGUsyDU9ylTjG2RQXJWBOWY+q5eheiovaeF
l7orBKwLVZJZ1UFD1xtU7kBaIAXY+ZQjpibwEUBl6cCplATqVrbp570KsGbOkXyMDpklNpE6WF4O
MSd9WOO9nreN5IavvkHaVnaDG8UdcQ/WPW3fFMhKgHG369rPQ4dIaQLZ96mnnRZMPG9WXOSiW7kY
vnQFW72Tq+k8fBvdCMT5gegVOnjfJ7aWTF52Kn8tyRdwVVdZDMgyfOSZQYU588g9ktfZa/WpfzC+
r/GmLNwymFKwYqH8BM23D2n0KE2TLqvVsyVOhn4mzcYYVzJxC7fLlQnp2HSdxtjYV/BO1g+MCCyD
Gn+LewfX2f62Q15epL+DkQ6K4L3ZWxYOCp98IIR2psO9wioe2LASkC3F91djkm4ZxJxjGStwBS3y
sxXd13xjNYavG+8a6pQk6QNV9UmmP06UbwZnW3ZYvDSojXEzdtZng+vvZqr8vD38Rf90sZbz9Fzc
rireZio3MdGO+jVJA0gAecZ06NNvDXnI1Qc9WQmxF2ow8Amoy0LeE1UPENFfG8zbLM2Qo0Dc0EGz
xENj6Fi+WT+55jlAKpXPzRoMdtkLXViUvBAvJmUc5nlvkigsq8qzJ3db0qd0jLcGeSvoqW+1bVko
hdd0r6ZYccWLd8yFeckBtbwaEytqZ8ilW28TR828Jq6y8PY6LjS8z/MKzBLY8Gc8rLSP7WIAYV4O
M5bjay97A6d/AkXXSfOQrQG5hr/2jFk8ohcGpe0sCMi9iYODY0A/ZGS11zpaSNSvvEwCMX25PbxF
l3NhTNo1cSvKdHKxhmVRfmtalvtOpqoeZ4z6ty0tHogLS9Ju6e3R7scBliZThNx8ok5Y67sGQmyj
X5ZQzradFYuLHujCorRBXN7zrLdh0e7yrRPtxu5Lw9E0121uj0yyg2YgdDuhtwA5LLx/UJi7PnmT
5uZNN9jZyQCRnBLo+rcsPWQvt41I0ycZ0WWYDB4nVlISJzu58Rup73QAfjQrzIZ3NQbrtA5s57BG
Oy3HOn9sgud9DjM05LakJcuiPKl7PcogL/ipNx+JXgduDcSz42x0QNChTjt4SW2XIUqDtp8In+dV
WDp5cyi5vXIOFycZ0eR8NyKNIFfqI5KpVDT4lhTwTjGldwWosIdI+BS0KLenWnIsf4Z9YWr+lAvX
XY59S1vqZqdMSdBWAYC7qm5vm5DO+B8TjqrOTgXFajk+Ht0y6a0hoSe9udOAtbM46LxB9sJShBjW
638wNpc9wR6O/tffy3wxHtdpO6CcYKxuktfBOgij3pC43QJM6pRtvzJ7kkf5MzTXQF0RexI9Ptr1
7CFJ2gnqwhq6vSKb+nV+YKDivT2kxSVCBAztWjxhP0iU1GgfotB1oicuyDczs8dHxebJv6Fif48E
v4CYFc9wAP6lfZAkaWVSvaQnZcq9jN8BiCW8LgaPcd6umFqaNCg7QEwCmUpU96WT1rgT4DlZTU/G
QY38/Fvx+fZ8Le23y58vucLe5CXJ+oqe0MGuTPo2B2Oig2R4qRRhD4qQ29aWR4P0NB79gEXI2Gy3
Yh1S/fBVg2J5CBM8PXP9Ds+S22bkkOfPAqFz7//tSFstV8aYUBDHnxg7UegVJ4rw7eZzBTYoNeIb
Fd0ZQ/ne0DXHOC/8xdPnj10UN1C9gHQTrv/rLd4xxkuRwBfl3aEBjWFSfU74TzZlwe0BLu1y+6+d
3+O/OLh1RwphQvz5lPOHOn1YJfNZXCcdPNmA2cC9yyGjQ2M7atKMnir1rqR16LIDAGkrg1jcehdG
pK3dJQVNtQpHlc7UGz8Tl51VajVeSw69UFZiwt8ZpQ9Lc2FN2ugRSCn6dpx9HegRQf6TmKjdQ2/i
a9mAYEA7jZPzwJSzxQD16J8SYfhNU0E2PZwSDXn/b7x+4u0eoYirgorxGaFrq4Dfb6jM59tru3Sf
Q4ULrfVoSkRSXJqWNFcjPFIw9znzXfJNgxy2KX6S3vYIuDD1l5g+3Ta4uNgXBqWZcfrGSK2WwpvV
USDcMsgE9fJxpX6xuNoXVqSjYaPlcUgVWBHtex6jB5HuFPeTmQWs7Fc21uLpANkdnjuQ4kBt5/oU
6skILhCgdSBEG/1w6a5rhh//Zcr+Wpi/4OL8ZdGgCqdq8I4pi7Cs0eOlR6WfCXON3W7RoUAkbS78
IKsts34kvHHSRhP05Gbfoiz1aX/oo9ZfK6L/xnt+OB0XdqQbDbLhfWwSXDOcHZCm8fMOUlBou662
Zd2FI/MjBrLll7bN/XE4un15Z2fxExhSdznYs0GPujLBi7vl4nukQ1BXpqYKCxMMBvsk2/WmfS4I
dOerdhuLdK0QuHgCLFQzkYi2ZznU6+WkEKmySIdnae4yr6wONd5XfblyAOZj9GGKUYhGD8CMlnak
AwBOZ7efwKN3Mu3+S5UYT3rabIoM4r9BW1mbzE7FSiwkv8N/X0coiMxpyblUKzMTTBQwPquDydjR
/Z7sOn6Iqi/Ebn2zOoJbODCM1ncaRC2+ZX+9fUSWdi7CMJTB0JXofnj7oK965ITlsE0eydTt3UKE
A2v9XFmD6t629OEBZBmkIbWC1VOn6pDkZOPUT71rPuLlshJXrFmSqpVgaYPejgVLLvBYujs+sFjc
gQDIV1J0N9+ev6U9+Xf+IDp7vSddSnmaEEZPKbQte/Ktdh6Hf5R9/LM/wLj1R7/9ow3VTgrOccpE
vzWM5Bg3d7SofDY1Kx75N5eWvPnRXvM/S/r1aMyakFjROpzn0fGNFBIwhR26EfDdPFAb62fcj3cM
yDaX88cx03xu5082Kx4TFITVSdk1b0hBvNCs28Qx+HVVe0v7r0k/7UYFxBDMGPYJEZOnIqMFgdm1
sG75IIFzBpAV1I/AhnD9+X0eM96m+Py8n14yU/fadFuPP1QUTgCcbwg9tqZxb3LnmMRA5Kn6SvSy
uPFsoLbQYWjZ6Kq5tt8Wbdlrho3DxCO6VTPH2ncF11/1Sa3uawIayf+w+WwLfdUGOCnQtHJtT7Ws
IQNaHZuPNU1gKK21ETm65/uy0na3TS3G6gA1QNAdTH0Q1JE2emeNup4R2Cqix46U28l2Cr9g5dm2
7IPijC9OXIdW1G103qyAmZcChUvT0q4UCcgtxkqlJ6a6hW+bnT1TQJXb2yNcPMkOdAchfwxxMDmg
06Ykm/sw4Pgh6I2T3Io7BV0Vt40s7RBkDHT8g0Z0XDDXKzZFCuKRIkJ4m4v9ZOf7hNY72rYNMvlr
2m1L04b6GqBpEKb9qDpWUB09tjl4IolGzzakZTSIMqyMZ2nSLm1IO1ATJLeSfh5PDNaV4U5MebAa
ky5O2m9MDXoKdUgfXU+aU3GNm8yFVxLoB42/lcBKJWm7ybK1m2Nxyi4sScszulgKM3JgSf/l5Lmn
dL9ur//ifF0YkDxEWRkR6IAwX6myRTrOo6nir4Ywa/MlvRTaxM4iYOdxX5A7nSFJVN+N3UYDJ8x/
GAxYQyBKBd0w8Dhdr4vZF0IoJQbj1k8FsNX1+DJlr7dtLK7IhQ0pHItih44swSbOyUsHZVk4g5Ut
vDhbINGDriq0jtEadz2KDvje2uGUnSpahHUjtkJ/qqgI43UO7IXVx1sHVFfIggJLLL/XgeSPgQ5r
4WKatPe0BAEdgRRaoJqdq3qtFtNjF0cKcGk1CdD29UUfoztIN9VHs6OgjlcID21ITNcOsX7dnue1
T5M2pk0GSO1AjPCkdLXfDwegdAD8XHnCyrWYOZKZdWEApUbW72MthsQdb4eWZCdFjYO4MHZZ/NIT
bwaVFNFrDXbl4UDszjOgw5pCC10cM7CjJOCB+ffRWkj1m4g01Lkl8nrNU3R/QOgOWQa7JhtBQhea
vvoaomVpSi+NaNdGxjx20FIFIyNSW4B5AShOwYGhrNzMC/sX4FkdrNhQdQUYUFo5lgwptJI53Hxm
g8yMgJwHNANFqPO1WVuyBHgECiXAOuMdNp/Vi+d0xM2mtggs4TvCiiQBIHpAUB3Nfi2Sm79ZikMN
YG/wHgJIFsOSPEsMFL4gAu9pZMTTQBPGwc476EyR5iuSYYXfpWUc/vuWuDQpuQG3tLgwVWQjAODy
ymh8Rj9cEGdqcNvM4hyCiUUDWZeu6HIYRWs1zid1xGr1Wu9BP6TdVd0uaR9Mk621Sy9twLn2CRFc
YLeQnZDWa+ydKganG+BBL2LHzE9rNa0F5zzzTVgAuukgPbUlAyAKZK0pYnZiCejCc1Mz/cGt197H
C8O4siJtcIWVlaLmKUPMtBla8NnDbYrhH/ujZ9dkKlgVHd12AIzIxQITUBFVnTJ2ilSkFafnqr5z
RLUSyc77VtrXV0akoQCjm3IgqnDXAJQdApt8VvraDJJMOF5qFCwUpHXA55293d51i1OIJkcMCw4P
EuPXOyFL2nbqXGTZFXUAlqFqwkL0fWC3//4Awvj+2pE8BCMulCw6TGJeZjs3f03s3nOLwbe7Fae3
4CBgCL2/cH0mhFql09rXlTGldc1Olq7uwEIBJ2Hca0zbdQTV75Em+/8wgWCuAleDhkyJDBrWXYhv
2nXOToJrGzyMA9L+gqTEyvZYyu+ZQCbDX4M6GDrBkt9jZTJprMGweogjojQCxC+DSDZV7hKVemMb
3ffO9z6zv8Qi8sV0SKxuA950j35y1ZA05YuTr418wWFdfZI006abmBHyJ+w01GGHJxHNd/M91rXp
vyGb/hzAv2OXoVpq0Tnj2DXs1EUvQ2Ts1KZHuqvw82HD23/FvvyxZkKyEW2Uczwuua5EawSmtmSn
Aoqcry1n2b7q1cTv0IjtE87zJ6d02mcICnXhlFFoXavam9Eb2VPV5e6X/7C7Zgp8MCmCdOK3XMHF
xWpxlRXZhN2FTuVPRKlwAdlKkNN45fKRsa2/Rw3uM2WmsDRwJ0iL6UwaCHoJ5jiaGMCjg9/C8YC7
0zPKp1qLNkrWbCOj3XaG7kfK1qC/OIrA9EzZ05CsbPYln3TxLXKjtz51lA0aNlbW4FUHWEIyFGHB
V0LOJUdxaUWK9KDVqxVjjnVWgPUsPMPwOmOrm1/XquZLWAu8s/83tboU7RUDT5Cbr1DI9FqoXNXb
97LxR83TQfx3tkuvjYJf0YpbXzqblzYlt27oDW90B+5CKfUQ4n9bnjV+xV9Q4FwJmJdSa4jb4W6B
o8JbT46YRWa5MVGwWl31ZDcBaqZwSJN5ULO91gQJOROI0qk+KARuH42lvNOVYWleS73HpZ32mNch
2pDu0LfhpHvFADGv3wVBBWm+rmIrJ2Vxc14MV5rZEkLLceK0cA+Z5ZGu8QC2X38PLVqZOcmQqQP9
pi5tzrgB4wAoehE/TUUQN47n9i+k/y8nAIVuYJyANAYA5/ru75qa1BbFmW/Vb4lebyleOo03lcQb
2JqmgIy3/e1gTCRgEWKgoQ9VvWtj6PvmpIP84ckx2lBo0Hy0hh3034SFJsx91HdhXIVm9S1bUwda
mkp0s+Itp+mwbUmRVYr4PbbThp+i8r6PUXrrHTSYruyKJWcyWwDXAegj8e/16Mxa5VZju/xU29bP
tlc+NWW3Gbj2qQR+a0jXQtIP0SK8CdBbaO9CPUpXZMarccBTGhJqw9FmYJ8KQZeNpqgBaCYwMhvb
uFljcliyN9M4gLkAXUCG/L5zOKR2h37oj1rrFj9yO619uLw4SFDb23S5+YbylbMrsmbyVw75vNGv
4mKMFDTgeBCBygUExtJtrFRWNNRoCj6K1soeuZnQ54Fan1NjcndoXXxQ9OpnKxTtpOdZB0ZJ09q7
Onhob3/Gh+XFV8C3oSNpPi54U18vb583I1D5yXDkrY58LHhQ0aTsVlu3PCoo9N829sF34/0M4NPc
NuzgynelULnuTFrG1MbiDveQRQupYd4BELNLc2uliefjrY9jqQKrAJgaHp0f8nQsjxM62jAlvhiH
/o74tp++xC/0znjM7smhfim+Q6ng+Z/HB6MQ5kWOBRniD9c7mQZe285wHIH3G/vCdx0aaoR6HFzy
/24KmwYdwSi9Y/mk3TNOjQNJBjEeBwpRg+rAROKV6l1OX2/bmZdE2qUgN1XRHQdW3Rn2d70/bF5Y
6pi141HLPsfVl2wNe/HRe2KhgFtEygM51ZnO79qAi9Ia16kzHos63RD7NVNzH/g1Pyvyk8PyIMkR
5Ze2P2lfesvZ/vvogJOeA1BkePCovzauK+3EitQdjnjsa76IOeCgrFprZlrY9hbgn6iQzf1k6Ga/
tiIGNa2pADihUczQEspTnSp3RQM2qxqpq9sjWvBnf7izsDUgRWFJ+0LTpnyqmhjTaZVdIDqrCrqy
r4O80Pj31E6VU4Hl2CGIUsLblj/cRjZYu/DY/g2fA2HU/GUXAX0y2eCA5uZwLCGIDJ6weTtW1spj
e9GIjSoSKNxxu8uJP0Unhcq0ZDwqNPKaCmJS6p2m/WuIOY8E5Bd4beMyAuX99UhGFWpStE3HY8ve
KRWeiscJGIXW2FkXXC+SYqi6gTsHzlDOJBVabNRQAhuPzPphk42JqhhjB8NNfadbg5HMG1k6xjha
8zMLlFeAkczzerE4pk5ElIp0OqKwsOVl/AndLYdR/5Upmq9pvlq/tNawEoQtrRWYFIAOggtGwCpN
49DnpMKnwAVbmRcZT7nDAuRKVjb80izC3c66IQ7etvIRdoE5SorUHo8Q2PMoCctGf2djed+W9rFn
eXh7ky+4w7msiH5wcHXBbUnusFCMuqb1NB1zMMG9O5y1nQdcnvPvFwn6aC0wk8G7Y9Xm2OFiuZqB
WUVmmOMxTRojKNGk/lTrpv7QUXj7QhXaSnPektdwcCXjP1QIUCK4tqcLo3cjW5+Oas53SnnUE/Kj
q73appummjaNma5EPwv7EbHAnJVTACP8oF7cZK1rUyNRjnNjRaJOYU4BodJfrWbLtXAwoEm41sux
4IVhEv2dM50CEL6SZxRt1hCewWRSJRvh8pCAEqt616uVuVzYkOCfVy0Ue6D+BZKC67kcJxtJLKtV
jlGjlpA3yIxvRWEnm9JKnC2BJPWDMkXVykW2sIBzGWRmoPytfiTty9Ey0ya3temYDk9O024idqSq
6bmRiWdj4vF8d/scLE3mpT1pw5R4gxtmjg1jph4Ppwic3dnaVbY0kZc2pMhgHJlTR4UxHTtzb7On
XvShq20tdleKNX6lBVcFFMRc3wEye6bduF6z3DTtvBg51FzGbEsaoIp5F9Z9tMICsDBrcx8+sDoo
UcCaNGtiqEQ+GuV4HAc0fqVR/TQo0JDtjqJcq20umQK/oQJeejgr4IKuR8QprdOc57jDSp8K+kIM
rnhmowWOGa9E9UuTd2lKOliFPWp6q8IUM59Vqnq4WaJpxSEu7AXg9VCGA23hDFCUbMyiIlCKHsYj
aEg91XgwfrQd8BC2V67lCxc8PFw7CgZwFBquS2nXcYwgMSlcb1TqHgHCVJveb5+dj+kdPBkRnFnI
ec80hfIlQv6PtO9achxXtv0iRtCbV9BKlClVqewLo9oUvff8+rNYe+9pCeIVo+d2d0zEvCgJIJGZ
SLNWE/DcIHJYjF+c8vDB8x21ORfspgJzDoAFSahsY/Z8X+rSKWEoCrYPegeDS4W60MkpTQMeLkVi
gL4RTo4gANbL99vTvxAkokyB8wJGC32XgFkt+L2C1UEdfK8EFwhe8trqiONs0aiIZn5Jzk0Y4LdA
QftawVW5r0YZ4KRukUfGyHzF3mdvhcdMB88hcxjXumQWDCxKLohvoRmzV6bENT4ScgqTTC46HAyf
RbNqSphYsSN+W43jNgB78P1tXLjAEIhXgwrwQbDiUAI9Np8C4MBPrjhIaMbN8+cwQMOEhx4LC9gt
P+9Lo3H05lBGQ4cbCEcRiOL0KHEa7wdKO9STW5ZivxWUPiYDqoa6Eve9U2Bkiowi6HDCKlDdOBxA
nMWG2VFWErki4ag1bpxO2UqQsHAVUXpHEIS2ZyA401NZPDcxI5CiEWy1AYsYVQMTcQkwwftLX7gY
kAINwhT7XDimXCfSx5nvl+3k9lv2NP7yVn5+IdIBgBmSkGh+QycXnaQD/5cvsnmP0MpT7MrDXNGj
mvxMlHjTewmLOY8m3ghDvnLbF+ylht4IFKqRuWOBNXZ9O5gWpkRWRmydPBCvBlnV+JhmcAU1sKCm
H/d3cOkNfymNLmP1VcuLadZBV7fKW/kyhCSzVGN8A7d9vuHXpC3uKHI6+AcjA0t6vTZvKKHDYHJz
AcXsFjzrYILQAX3geWx/JslR8p4x1bQXQC4yGWXhlqzJ99GuTBH0+XoqPaZswDqhEK8c9NKFReoS
xJl4aM1IP9efFUzyhIla6JEgPIr8PuojDM8fonRt+fPyrg0fhyhvHsJEP5Uk0LA+vgpcdl6CJZL7
Z1F7UlCzL5N9Xn1JXPMShaKuakdP3jKr/Eq3+w7BKNcBxxdk6hiUvF6gn04t8DpKnHL9owSAiI/w
Vu10WfpdfQSgfK3XGkeXBKJoJ8FLArbqZsJkZOUhicsKQSabHWAjUYBtcYLFrgVkQtlvooLrjUQa
V8zOrUFA78jcqjbjMWO4kTIIvTb1mdLAFMrJKyPYjfY0hSvm9tabzO0psLWAZ5qrFNRWVm2C+bIA
IvLMHMfQGHsQ0Wsv2jih/TK3vL/u8wU/ylxqxdAhklwiHXi2SlIzkghzwIJ93MlFVH7xggk+uGIV
vv3W8syigAWCZDKL5CQVqTXjJA5wJZNb/MzKzE4Z4MCJ9a5qBtKUgdF3eFL6GQasAneoD31TntJp
JwOYLm/9DuX+XheTNVr3JUWCwqq4L2jCw59rzY2RTOKCFL6US98xc0JGq0VNlHdqf9cg0fjX8TDe
tbii6EKfe2volOnkl6ocyezkevmhZ74woNiuNRXeesZrEdSCUH6pvFjksMn9azf9EP7+PYRhIEzl
oPaJST+exlFsUlnOyvmtjA50CwxnuHpB+wLcw78dPIJeotIJo4k281vwmKbFSDZIQvEmR3ezbLfo
M9kU1WGwffl030ctqeWlJOFaBSZAcElCCUl8wJOIay1NA1SvKrijHxietmJClu73pTTKF4jIHnJj
B2kRs/3NN7ov6NJoFox9f1FLlgoNZphWRl4DlJTUXatGKZUadVaDLDK8pDAA5GUM4xps1W0hfD4m
DMggbzJXVETKIg6FVCGGQXaBgcmQQ9ILLYmCMSNDUBp98CvTqiduKI597NsCQ+pwlWdtPh7a6V1+
AaXwuLuZh3AGrqCJLCaod7PV1HxtO8YWXjEJ27wkYWGFnsEnZtzoA7vWcrq41zNAFzyRrAEb+VqB
vLYW+67BHrDFQUWvQS7tmOZvJ+rnfQYsP8IIZOFQBr2WITFdUjQAh4Vr/8ymR8w8rSbQlywHzhHd
DNCXmbHrWkTPZk0DP4Eoxeic6vm+Pt6GQPj+ix+n1D4V+dqfgEjvgjA8zh+LYD/JmNc070tZvMpo
SUOKDTEQEgLXS+B9lCuL0ENsWzleroMVvc9JVIGs17ovaMlt4P2KM5/nddGSey2IHRWPawoIQl1n
zwTTMfHi3wqnvgi843ndeSYhALb+Sv5wSdGQ5sC1hgWZ60XXUiMm6eIesMduEYNCr9oz/DFDf/y/
WNqFEGoPJTZCH40Use7QaS+F35r50FmAJtALldfVmDcrRbHSPF4xWEt2Ee84tC8iiAS2A3+9tnCs
kazvS9j76iwrDzJ44QTxiJ2NIrwXqtf7i1zaSYxtobyC0h6SBZTR4JNihLJCmtYMbzXju8xQ71Im
2twXs6T1l2KoRWVa0JRlULBumJlSp6eRG2XIZ7/cl7KkjGgU+J6igK+kbbCvxcBtFCrW9Z2EO/Al
kUerMz3GyGx/jdFocePm5yoqo+h7p2uyYynKZc/DfUk8cseBb3LRqwb3cn9Fi/sGFH0WrQeovtKd
JVqblTVGI1hXDZ0RU1qdcFRQaevilazr0moAVwMQHqSLQFNIea/KE/yoqjsEMzASYpARDhvGRSvv
sqXVXEqhlK3KhLRsg551+1Nb/+aUN2a0+b+e24GDQGSNdz0yoSqemdT9Qftml+Qs6478dhzthtW9
1g7blQ1bMrBQMNRlMLOHIui8oRfVJwanX4yjwGJy9JBhDWJb64Ova91orlcm50+mPDsQd9BehP+C
bYAutmYDjwTXwHTuNCFkngm7SJRVw9N9XbvF2EBNBlDys9v45oykdg7fzlbR6HVumbql8tZnlpe7
WbFT+XeGe6lKw4u242/xoY/sNHNB6tIm4059CpltAGJqQ4yJp4s/BLAMJtb9T1tIB19/GrXd7FjX
2oApUjf/7DaJ8TjZo/UOnsn3FTmz47jd6T9bMGvwxbFGsZZ5agA5DZAKpn3vR0TIDUUzM2ETgCT5
vY9PouAEz6v25DtwuSea8qQxjl7oO4iugCLLbgTPljKknkHbuJVqJ41exVDn3phAIaNneakennPm
obAAVVMxQKB9nMAqwvi72JlEk9d+N7xdybtqAtuak+aEt4Ln6LEAFWNTOjWzzVQMb0/EW6N0/oa0
uLcMKkmqKn1XCZ3WuTXm3sNtFT2rHkf4/rnhZBKj0qIAZxP5pjawpl4Pxt/5vk5zy2cew8iO0UEO
ugd1AAlcsBFdyX/jygfwTktiRppCxESckUyxLrUkU58j5qvufRICVSJa8f3fFch7y5hdzYUiyMGg
aOXg966YPaA4CIrWSZCJ7Dsz+MxEOj1/Dn6mpNoonjHBXrYZiY9Srss4hdJN0CMTOKFyYMA29DqC
u1fbNB1II6OXnNVL2W2O4WnY+FveFIHwprUmNo3gWKotlz7lVv7AAOp4PIonVTul0XPMHAbWLkj/
NLyUANSPj91BjknOkwFjf/yOBc9JagDtRgtWNmIhb4mbh84mcCDMzHn0M7cYVaYekHJwgZiFlr8x
rU25KqcNGDN8XR0y3o3yJCUAST8mY9qf07oFftswrg2af8O+XJ8I8IbBEo44E6G5TIPWcUlXth3I
v9wJ6oIeTJ2TunOHfDcyq/pUNa76u1REcH9GJC85M9FkU2A32vgRSxqJesEcwD6FHEtDmASY2MD/
B8aYMyd7kyAmJUvKFljSditXjjpn9jEnq6ZuU8sOK6+Er6troS4J3+Z8WWgB+hqZ7RjoypvkMLgW
+VFw/RjI7ip6cM1hcLTWCFNAbQXIFqM0mW9i7hgdwUEuMk5ohp2dx7rHG13+K7eCLRKMinDKWwJ3
QaS/juCw/eg+Q7CDYguc0fWFCIq86wU57d0PcfMgPPy13b3+dWpDQiHAozLBr3vNhLOorJS3GxV9
67k+VzMY7qB1k9mM6Xsr7OrCx6MpWOv/+WZ1u9EwTNcomC6EqtGtl2pURWzaRj06SsYjwzIPwAMj
eR885LG0zcKJFCCtbHiYsRwFg5E32FL3vMTOee2xBVNJ0I0/kb/bB5WakaSr913pOajaPHp+ikPV
QRhq+JhdZCxt4Jxs6s1GsATVVdrHPkM7tCLr/hrbx23IhY1FJxjGJnlgqrKUQytY0Nonata7VZSi
BzIy8rRDscP0UPO4f4bfD5Ob7bsQRWlIUXFiWflVj9hBfqz8DEO76FnJ5RNQQZ4FsHEkGYO+b8Vg
hXHf9clbFxdG9tgEv5O6IUCbcTqVJa3w2VdbIRV1XhpsPnVWvvI2lsKGzB0GCHJQGJWoIMfzOzWv
g6l3/SRUrJHprCzjaiP1ZdnImCba5Yx3QM84bH4smi0oAYxG7CKDqUeNlEnG6VPNABEciABWiYYS
SwQMxS7wM4BPDFlmhqVKYCVT5FkmGU/GRrZqEAA93l8GjY2MWiSWgVga3fQwz8CMuL6OGHwAIodW
924O0EeFB+hjC5xQJpc24tTZtbRRVXsYP0VG14J9qUWWqpGM6y2VGzcFIpk+/uTLybj/VbNQSgPQ
XYMiHoogmCmk+YHQvwdyuwnt2r3qPWaa3eQnzhettk4dtKWWnRtMawQOC8cJkZgDnUuTM/H49T4M
JeaNtZiFyLjSp2gL+Mh/s6hvek00tOFtMYeMF5FA0YABqEnQ/Z4hAAgCu+EPClgE685OUHNut/m4
0pd9+7Tg0VM528P/CKQ0FCOSmZTnENgPphASFSMEkj1KZrd2Yxd8+yxJ+4ZpQFWO7sWuNGbokwGb
xylOlEcOYqy9dPDZQ/2zeukSz/K5FSMx2/EbDbmQSL0AvUT10smHxDByaj3/iX7zTbvW7rgoBCEL
Gmznij1NHdX6YqzKOde7auGRdPzQPMYK00ch6DZt+tGtFQIWtf5CHKUgmZhORR5gTcmm37Oyrh7r
DRORbFuvKMaCLQc05Z91UYox8uJYxmBfcbvomc9TRKO/FGYHkC7r/jVeeG1BLy4EUa+ttk7kVFFh
I4W31G5/e++pLnyJmO8k9UpxY1kFL0RR/inhpwYz5BAVPVQPAksYs7VSQ7aqLRyIsnKV1zaQ8lAT
8q6FMkDYqKePGOPvj0CRWNm7+bRvNPxiQVQkEwmoLSjVvHfH4KFrSPOje22NYMta7QYNbe3rirz5
xtyTRzmCOJCqOkcs4TYWhgPK59QWbHYHLpuNhI7iNaiH2zzRlWbQdbusHLRcVMYeNQanaw/1AF1c
axJY8m2X6kc3L4Rd22ghi/vbJqQM9dTJwEAxGZPLZzr0IiCBy9iqxRJD6czgY+WWLS4ROodaDhrB
MQR8be+ZIcwyBgyILqYRtkkNSz9wJFsbJFxoJsJOXoihdFGL0jRkGFxm350EI//d5MaATENndb2l
Bb4+lrD8gQl8K30lBFpbIKWhCsNzUTS7TDE21cgOJFudxrVrsHjVkFFGNQxAUxiCvt7FIm198B3x
eC5kG9GOdoKbJ0TWo2PVELkl+SYx2Y4wJ/FveTnnyAgPVcyMsfMQNwBJriU3QFeJgR8CFUU2pOMn
p33TpNxUMleNe6C+YuqoeAdmmt6L3op9+e45py/jDGCDCUcB2kO/UZOpqYvGk+DeyuAkJnYtvypJ
Z4vZbmKPkgDQWf9HJRIxAhoWv+fC0BB9t63tvjqP88dp76xm+aLz9yCx2BRgFKDwgvkh9ANRVsIL
8w4QsQkGT8LHov9ipo+xf1mxREt69UfGTZNYxIdBg76bwY12kuwAW89K3OAgk8EB3NRJfiL9RrDv
y1wUOQebQP9Cm4hCeUSWyRS/4LCscfis+cOQ26Jyui9iKZhAE/4/IuZPuAj/FKHjyxYTWK73LOqT
0xDtMGxBP3JfylIMcSmFUloJoFJ4fMQDTN6TosVEjhh7StDwItsVu6kbZxUM7JsPl9ZV1C3wdEDO
H5yeVCjGFz2o6UF65wIsw8wd30R5QTmUe2mr6ZXTbYet8hD+mCzZ9o/C5v5yl6zDpWzKOihppkrT
lGGmzO5QPcF03lZ+vi/idvB+VnlU/ecOIh7AOpSMFAkgTqwhozLQb+2om9BunNhW9MIWHxkrtdSV
ksCsbDcbeiGQigNTNhaHpoDAXh/IGvLR4o5d/Dil6bWQ9krUpNixtMeIe3nkhh8B0x1wgit36rv7
6N46KI0fKm/0hg7rYJ6s8rE416b/CYylTUfUzeSE29KIt/Km3Aw2yOPfooPy7h1Gt35YCQ0X7zba
agCromCCm8ZO5iNPbPgYK5aA7n1IGIlwRbZy7Ra9MOZr0PAFWmXYRsoLq+hHLIT5zDQrfG6exK1q
AnDaCXfVod60a4Qitzgus05eiKNcrxDJcZ5nBaYcv2pHe2pw8wQrNDm3cPqH/i04JJ9PyP+uOPxF
3bmQShn/OJuSUNZmxQRcf2+iXVJPy3PcriTxVsR8vyouLGXKDlmbyxDTqQ5TPXXTcRIP41pmfinN
dLmHdKMagN4x3wP2HrcrnTQ1QPu0kUtCMgNsGwa3rZ9EMgFA8UEyS104dVtuu8bsvLZQyrKMfg5o
tbbEfspv7GAHAUfiagCM7Uo4sXgDviFcMQCBhpP5Oy42FNOirJbXzeCWk40mUtSxx7WB1EWbdSGC
0v9UAQCvhwS/O2gRulMPHLZyxQ7Pu3FjTi5EUDqfh0UXjSpWkZ76kmTvEk+SbJ91j+ia+y2zmBpF
x/yKUH6uV98TSqm8rPgyB8JGCAVXIxF+TLvxU7UrByh4lrJnfyLglX9GzlZ4x3OCKcgaRMNCO9h8
02f43fns0GV+fXZi04Kbu67wAeOxJvK21uVfYkHqHskcgsn3z3YNoPy+tiAjdi1xrKuODQvsMyAh
VMYOQ7NuVjzcrA23uwpV5BSwOyPmuhaR+owsVhLMl4qJDvkl9Z/KB2ANk9Ua/mJaALf4H0nU+bFe
2ddejSsWv/RboOFa/KZwPKfQgVNirSjo4qoQfIHPHK17SLpdr8qrp4CV2xYGhTeOQkemnAhv/WF6
BWO1vFO2/S+51b2fuYGXbubrK9KX8gWAzflHOnXJfS/IREaBpkYgT+WM/EtDym/j/455giyj+lT+
qrPVYs7iQ+VSKnXvw6rgyw4tP+hTR2VT83esYAj1JjoOAqur4CZTx1OmbfzkNZB/aEFAtNjy+k3Y
/Iz97NXPnqOhOzSj4IxrQ0Tzyd7o2MV+UDpWAnwrF4v5NKpXkWeAk2SCmZH/mYUnP9Hjf/dSvdwK
StXyEJjcE9dB1TxTKA0OXrnUNyjDw12i0kMyZ1ekRnjWNisnv2gY/6yUzqVwnhhNk4eVRuUmeahG
H6N0r3Jl+d254n6VyUfHIeRST81qr8FybHwhmrIVLaNhUCrC8bMnby+fah1o7nph9oZKSmPYVoRf
sRyLfuZC4LwXF66s0SQ29Hp2cH0QExslM2Aq0WOEldTNomO+kEJF4CHPJSMf9VhW5FQ84fC20OKt
uPrSnbfnjo7ShUJpzOPYb2dTC+SIDd+9p+yx5cAg6BGhkOeyfM4chbFb8Wqz6t8TSxkqxDwiOyZY
HnCTYl07eJbqjA0pX+8r5pIjwUw26FFQVJExWHJ9VqlXBVHSTIObg+5WHuyuQNS4BgOzKATjKhje
A8IVJF0LGRguz6JawMud32oF2JObEy+tDcesCaGsXJADTkXyeDxxhRe/VQkrb5rs8f5uLWm2dLEQ
yl5Fhdj5NQ8ZqvfkRT8YEL3dF7BkEC8FUMfRVz3mJDgIQH+VOuotuHcKUy43GBQZcgyrrTikxfUg
d4UBRxTBMbR4fTBRUXMtl0NcsWH0NWiIxQO5+HHqQIZAiuK8xY/HDkqCb8zKC+R7Ypu+IfOw0P8+
njqMORs5DCV+n9+n5DQcB9ATkfIUfXIn/9zoX/gf6/7pLJrSS5H08aiq2jcKhxdk+AwcIDTmedtG
KfU2lQy1BkJU/RtwZ9n4VJQVWgRZoKtWLRn995XvmLeOWjrGUOaFI8mnYdb7+twqzxebSBFxoZIw
VfROEopPVQ2DbcSPiW+KiSSPJOxZNJVxCZs+eUEhAr0CpKDDJq4Uzekwp5wYjFiyMWDZUnUrSdmw
aySt9dEmVqz18S997zxTitOCrbmZgVIjNWGaflbrGmPCWZsyP/OyTGzeB29o5kmBq0zC2jDIotDZ
2oBVCkNOdMFz4Ac2BOI7XlTdM99/avWmLES8e34V4tP981jQ9HmOHC+AOcsPQrnr4+jAzZL0CSTF
gyAaYhnITsRXuY6Hgbai9QuLAnYXUNMBeIu3L33yvlAwrciiqxbcL2wZY55z2oGUy2P2o5ye7y9r
wQWh2RXNJEiVzGMMlLaPWiV6teih8b5jX5F5RauVdphH8oT8wEaTASCN032JCz4dI1agApxRJwSN
BsbuUCnCeDvHYpJB8610ijVDBbndpgUEXA1+E/tfiJs3EglljM3SdYsgU7O8z9A9rAEyU0CRhGlE
O2bV375SrbmnhYPDXNI8yyJghP0GdTVUU3Cq9QnnirkH8OBKD4ZJjzHJLovTuWrWSk5LZ8cBSA8N
IywmF+lWoLIIFLlBQzuwlCYrHJ2mrjQjjBhT9ZVtrWRvpcz9/vvdnAFesJPoKwdAKHULFJ9lvVRl
3fhLSIWvtClBN/GT46WvfyEHR4amEw6z8HSutwkrBYy2Ledm8XMmxjoG1RuO1HW54hwXbjVMB16+
AAbm5m7I6/VwfCllcdMBaDEP3hStsPpJMgB/uqKESwV4TA9jvBaYDQJepZQTzuu4ltGQxLk8U0wn
SUobI8UrzOIGbjBVrVPMcWjq36oWMYDJ7fxNJ6lrqI8L2jlTBM9gWNIM90L50paPBz9ErdBV0Z7a
xJ2VqIWl+v6+0XgziH/dP8GlF/+VOMqycGKQi6Cv4FwlYvUCRclCKQ1x+AETqiWxLcMByaKvD5ls
BSAi/fsgC9KB848WR/Q2itSDaBg5r8yAx+rmXE4UDy5v8uxeU9EuvS8KO2HFXwlTrAzBLlxI+Gtg
3cxzNyDkoYSqolDX2H3OTbPgDEbd7DXrhA3DnnMpsQS5WOk6XTpQCX2NALCAQIm+/yqXBZ7WoWEX
wE5GFqG53Ct2YRlbae2DUFXyVhL4S8tD4Iop35lkiKVRbPl44tlcTnnXD/SJRSUU7YB+ue98IEdX
uwgNLPdVaHF9oFHBWBiA2FGFvb6czTi2co6as5tPLZmBj7WdlIROiq7slF8D51pwS5jI+UcYneyW
p35QS6Xm3bbD7E/HlRhowqM2DcPgoenW+BTpOgWCSAl/eKD74CKiP5VSFalu1VyLvP7son3cJ+0h
sDr09Pt6YFanwV4xp3Qn7I04ntpKdmIzuYS4Xs/Rxkn2ckLSSq9MQede2J3Jvx8qnXmoiL5TdPM5
tL56klqxsV0dq6WU6OZLKIsLTJdM6kemP+9VxfhQf8cnzRo88qgUrv781XyOOz0ga0ThdAfKjdT5
kXSRrtCStunArNyfDf/RSkntoHVch9XLSPcF0mOd70hmB/s1Zq7vucWLIP5GLh01JlJVsir2fXwW
AtIwG2BUhCRWwWtGZPYtfxhKPXxvXpqvEnOImDIOLe08ia/RQU50NMesDWzNV+be91B+KIiUIK5r
7ENKhIzYLBIOhV7oK2kbkXpz3ix7vtkX212jQ7HuKojpjHjSsw27VVriH14i8tmZ5Kkl0rEfif/I
68NmIoqufIR2uuffDqxlv2ufeMbYHtH17ou1euPwzlqCflprA6V98n8/EiDWgBzCs1imNNFLgBeW
sf5wBsmBEeiBjmuvlxtfVzb37diqJEr7kChL82KEpMkyhjModlHNavTYWtl22uXerIjSNjwW1RCs
tMO5rchHtylcEWPpZBsbzmpL1xzo3SrSn82jFEnAUGshJViSvI8P7aHdTwfNLmqS2Gt3ly793KyK
UqYKEzhaVGFVhcFIpqewoHbvANS04RSSfT0NgZOVpNimqT5UBM3apbwBMy/6yiJLya37R0nn2f/7
MQD+gSNERPddEL7QbC2T8cRQoNnFbq9OOub+H7mAxPsHZSS59aU6+mQi7e5W+94x7sv+f/iMP7Kp
AE6eWoB5l9iIoTLUz6F1q4dK1EuQEJjyOT9JVhNYIt/9K7EAbQUezYwRQ+O2AJ9b6OpY7c9xDPCQ
k9I8Rb9SX7CF1My6lGBoL/gpJLooFZt+5a246CwuRFMrVossrMRxdlvagQE1LjqnR0OT3LEwuDUO
92VZAP5AugVDwPTTRvJR/xs6nGxjtVvMECEPu0mNX/fPcE0I5fZFzWuGscKC+K1na25C3rmXdO3A
Fu8mJs7/txLK2cdtnsvTbH35/gzfNsR6cxQxOAvw23Gn5CDwXAnU5st+YwwuBFKWdNKqQMhbrKo0
i1/CltMF8/62LVvQCwnitUNpJo2vkgYSJGKUjzWZbehgDuu1Q+pB+J/7fSGIMqHAP6zFRIAg1UZd
OzRHYOtl+jtPthEwfV57opqqvrK4+eNvtw+w1eAKxag73d6eIqEWZx5k9jqooL0vwIsG77H5kHxm
hZsaifl0XyAVV/93jX/kUcc1BsCR7gLIa6RfstI/Fx/ZpHfPWlOuCFq2WKg5/G9l1LEFQESIsy4Y
zm8//IHk+oNovCdO79TO8Hc5s5s1UeemZWEUqJGGAE96DXPiPXr6amv78r36sxra57FiLjZzwMB+
xc+gpwRtqNG64G/6df98lv34xbZRHi+NKtD3jNi28OsNRtbalDkZDZ64xoqgxRUB/w9TMLPi0Wjc
I8vmXubls2uND75zVPTX9BwR576YZad5IYZaTyfMqWwVYlqJoI0Uj2GG5LZ8fo1/NWb6VjMoy+/6
kHQ2s/3SAszbroHQLsa9F19AOZJuqni/kvAFEZ4/6OarLc5WyecajuryyV3IoZ6sUeQXjVoW84YG
emR5D6ohbt6B4+twKwq/siLaXXFqHAleDUm56R8C/dFz4k2Fef37R7cmhfJXU55EUVtBivAUnNHt
bZQGa01fX/el0DWX/9zeP9tGW0A28KJiiiHG+y0c0VRtp781UzXAA3RKzGK/7Vcc1rJhuhBImcA8
LWpfTiGwsxRyzPeNAxCn7WEk2sblNvdXt7aHlBEEqk3PtT5kaU78GUD5JHMnvq3NqaxJoQygFCKX
qsxXGag9LdHQJMU+KXuV5Cs2Y8lBoosH2Xv0cKIwR92knmuAgj3G47lhO8GMWa8yujDMUVTuVwGw
lqIlVPiAKQfcD6SB5jVfBNuZNHUJG6TDWSG+2z0UR60wIkMkis2ZuUc8gtQhQZ1WDz7+1QPnQjZd
WVLmOpeYQLaVHIOjh9Efs31lUaswvdy8ryCL6n8pi7plKOSFtVZAVpu74vSReCQBPGKLkQrVM2L2
Qa51sDvXBo/bJ9r/n8KpaLHxlCzR6gSG5Mvbu4as97aPJ/kcXzX2YGorIf13IwAd7Vwulrp6Ixsl
nZhCXmUMvvkGuiOd3UinzE085KPeff0r9/S1jlm6kPxtYQAwBQR8gLkBToa6HqXqhW2UzC7ocW9h
8lvUH2USdjpvPD19rfHULIarl9KoSCEU0pirG0hLjPEAXpfa9pHQ2E6rRDLzZt1s5sWyKM9a5X4U
A7ZwOBvCZFQmT3jiOF+eKR/WnuF0A+TNDlIXv2CjigtrrOkt2ykkPoifApp1SWeuKcjamqhbH8th
ACsDQa4FmsZXxQ03zYdjeHpL1kLvJaN5cU40vhQwkLmxGCHKf/FLUu8Yw1jdtzUZ1OUe6yAJkx4y
Xnr9zY0PH4JhBUb4LJlpQfQnJMNe7t/o79zxHaUQqRs9+aoMig6YE/dY67H540dJNnvrQwjMs2hE
o9nudNZ98g1HH/a6kyG1tvm11tW9duFoJlovSGPB4+ZT3BdW7Ov+ZhiJ7ji+9cvp1kCzF+Ouy4Ok
fGxVVkLVTljyqL8pJDnKhkxAUoiBU23F/60dJ2VIwJHasGUJSTExwoNo+BuV/BJW4pNvZPWbI0Sl
SFEBKYt0BGVA1L5IkrLicK/Fz+aY8Gb73v2QAQyDB+ijQGTTMZ7q45Peu0g+WSPpCfZ1LZ246Oov
PoIyLs1QceDwwEe8GPtqFzxwltV+lqTbPL4i2eaHKzu7GJQBqvefRVMWJs67qlYiyCuMl7fOKPXy
50HXT2vrWowqwFOGvgdNvC2bpeNYCwU4m87IxSpmvwmIvjaXvKz9FzKorSviKBzzZJaRfqaK2Tma
KRs77nnbEnefIyez8hpYzLijtPzPoqi90xqtQisMBLIfH+iu3ca+5ZPHx0eAr+j+NrWPm3NglL5R
bMunL+eU/zg5gak/6+bwBapG/dnRn06wfWuKPK/zRo8vPouy5UmslnJSinAaso1Ops19S7fsk/78
/LcfvggQkwC8XmmBn+cr4tvi03brnE6nFb1cvPEXQigDnnYKV1YqhBhpqYtGlaAyoa84vdk+0fuk
sMCQBu4F4PLpSJetOAGjNhNUP3gUYs4oYl6/v1ezxbiRAGR8TLOi5HjTLOLncSFGQzqesz6yCiBO
S2Wv+7KTVWse7zs0vhElzrCDiNolhUbGn+craxlFvvP+hyDbIVEABvP7MdUDSzPFB9vWzSf29av6
iH+i+z8yvwCMQabO/LVybt8IRve+gzq4tgm6tuyG8fxm7HNSkmO8RYFNJPgUhtWJrVfkKSAj/n4l
e8xxdKa7cqwLwS4GhxUA/WnYeTTzUcFuH8lBJ3pNf2YCAtbnbbdLZ4Cwwg13jakhvG5s3hn/RVxz
LXZWt4t74clVN/USxErEwwGomx1IUs01V/iNvHi9wRCDmwGjjSQ92MGuxXB9XQleO/Zn2ZZY4gHh
wQQozdNkoBygEe1H9IDuNVEvdplmyKA4//R/Zj6paiKia+AlGlb6ExbMwfX3UNaGaaaGBQ0CnjKx
JnVGrpTahmul/qtgi3lWh1OGnFRcWZ61sVMPbC8oIWH7lg9B1ZYrGenB6LBmAukZQQTO81dhZAgF
IzRG0g1vqRLxHprvkIsnOWE0Em8rlggH/lgbh69Mf+72T9E+f71/3W+d3LVQSvEA/t7JnsKhBmCX
z7XlHf+PtOtqbptJtr+IVSACAbwOIrMYLFF6QdkKIHIGCfz6e4a7+wkcwZzaveVylf3CRs/0dO7T
B7hC7mMaPxUjbYfEGkmgc9LwgGYXB1KGnqrLZFaoVMo6K7LOpuIA5oDwxGzEubunw7zjOKmDqshB
pzFqO3ju7fJluknmOakNXmJI/unz3NNifOcp9qeGegZamFJaHfWEbAt0TKjmObKk+QnqY7H0CbbF
Gs1SM2pzthATs7Oy/RyAtGb4u7dkuzesYKVboWequ8uqI4qpmkB4XZvcHMVPq3H/scwlYyJNjjvI
NyQrnhfW+qiZqiXOZ2SRO57BUadjEjW8bUanlEKvxJi2ord9wgtf/04NLkP0dFmFMqTBONdeiCbQ
iYzTp/d8sSqU5GtXNSbrySI3/vvc5v3pMT52oXbF+XK5nV5GtvXSsy3f/C8hfm6Pf8gR4wh6xSxD
oyiIFOupg84CXhfD+BtEA5GC/BiGkZkTi31siOsS1Pogqf6n9furWnLCSR4F5pia6jrpoisoAKfU
Cs3c1Uhi+iZXTVJh/Xn335wwJ4VeL7Wc0FYZxd6eYuOUEVt7bZ8Tm+ucU33xiBJjtjChp5RYiU45
2gZOaCZGShAGX1xuEDz+QL95YgxSJQByXC9AqbLCYwGY0eJC5MOMoOUmdHyzWPLgpUcyT1So/6HI
pi27IsmVUMcpPle7wvjsjU2y9U3jseIfNbRDKoxGDs9y1OozVMIU0tt/zqbw6q2mBtrGVDPiGDIu
R4xGDmbpWfDobSWksTBb331sJmbj/m8nh2gbBhqIzOhzuLdmM2HiV4p4azN583ewz1j0QyZIvxJe
V9hIdIhLGpBiVCmwIdUimt5IIVthZ8b5xTOx4mHjzw1sj6mMgmOpx03ogCKjJtB8LPp5iopiOL+a
f6L1ddGjzc63dzznf1RbDAgx2kLF2q1KBi4NWgFOaJ8kkRkbPLARqgl+vN8BDVZTTNoyCPXoinr5
KcZrihec4+IxwSgIJRNL1QOIxBEIcL3bkmiOyhBvE/INaPcRG4xymEq90kwaHFV6Ku3OeDsf1pWB
hjl4G+iqWWD52xx4xGZGcvTIiR/yq2rMiGxrtvU6a/CPyuyeovlCmQMy+fH7pvw9+DI2rG6wJQmj
O5CWtbzoEVh3JrA+OTrkFtI+IsLoEP1aN3Uig8hzm5L1m2fE8FkUszTX2pMnm1dDIGdrs9gT3Qoc
4Wimn7HDffScm74puoELW6qBF0f6TZHpRFivUTeLSO6+JvPNL6xxC+zZnueZj5BE1mmKvcMqAn3M
ONzrGSAPVaHgN5fjqbeR4K7dyswO/33qDiUWOBZwCLAhQWD5Uq8AQ/VoG0tCpjbSCXa7hC0wJk5s
ncmXZ3w8FhgWe4i6OTKGbFBbwcQ9sGmZyywizLx3KWR5Wc2MBCHn2s7QVQmH1Ac8lz010KDuaPuk
JsL+MelbJz8jR3ekGfswEdNASWUo0+KrNSdId11XWmjSLzid17n5hgZbMtkUBP84m6pxscUn+XA1
fkeH60ZeGka2WuhzKnm+HTvqE8d7Guk8vj8ZxqyISlsqCS13oc/bmCJ0iPA1ioVR9MY+aBtr422U
Oa/kPNJxQakC+n8GM42dMYyFSZWqLNIAGkwCxcai9Ro7Nn0L7WCqgQLq4nABnuXEVEiOiI0nDfTX
f17JN3XG2igJAu3SQ45ccERnLVpTF168dV3kRH1LnezlvwXnuIkfttdTMFd06WHk4/5NRV7eNp4M
dhUAuE9NQP1bNVEW2GMAG8eLG1g8pX9Rm0oYg6AIzDjne2pl3FzbCMPbsHFrdWnbki0uAPa9LZeB
EW4mTm5Z7g7t5MQyXjty/sV1len5seeLjYv/+QCWXTiV2bmmtZUasecUnkPi5MtonV3IZoFeWOlC
UP/j6Osxn0/GiKA+RTILuzgU5olfsY7gnEsa0qBYwwGUIxuJvc0Tqpr+++MXPVL8wBL4ASXmRVcA
gQ0DyUOJxb2iFySGCeztggCzFLsBDP8IZP6n3ngKLGvyFhq+KfokIaHhqsfpE7c2T0WHPevhxzDv
V+mELpXbsjvq3vW6SHMpepOjQiZ50Z6Bwa0GhqclGN4QktKR81x2vQta3jknwvsI5jlj+Cdo/QJn
Lx1CfR6nRt2SVjZau8H6BMX2XtXO0LC9w8jRTaqjvRx4+qYApdbOH3/JqKIfHgfztBtRUuOmUVE5
KczJSr4ameSomYsRvZkpXBfr8Gx03Ub1gSyyjA3REYzujyqZnK8Y8QDvJITxMkvgiDWAiYODAkkE
ShSGClaeiTMxZkt4EDteeWXMZg+5ZjzONCnlUEvBdW1m8IheXlunIzymRryuO6YYxyBFvhZRAZiS
AKgkYU0I1kO0VjCvVKPDtE4SYbXq01R/afSPsLVnwT6oj4JgAmghURrOUraR3Pn9G2R0XCSgASZO
6WsHeg5m7/vGeAs24XydzsN5+eFbqpWrZjBXncZMyaviiKalJYbJy2+MdP/jQ4AcNJWwgBog5Iwy
mHi14CmB3x2fr6c3bf2G2rn+O3Y2JoE3TD3iwOQlAccytnc0mTefe6HaCiFoCjsFimV6WAeubEkJ
eTqbQG7E9WBayjN46YIxl/iOLvPMJ5fu32KtAupXrdyJ7qoHNX2rdUe+mk1po3OyRZOknURGES+1
1JY0Uoq/pOkC+NRS8oIBonNlA4ALW4XUvCJFvcam5bw0/MPjFzj6ABVBwbAj9qsCB/7eBFbAVyra
IuiOki0bgKRfbHhZGh4F5jX0edUCzPzcHRM3NHUj3hj6x2MeqJL4odkHPDAiPhWaThdKygOR/hhX
hydGo0rjn99H19H9GXkhtkfWHTgwexxSvq3Jq+H9eczDzZFjmFAANYXSIbC1MHXO6OO4QG0GgUB3
rBaiI1sKKO2jlW58ztAe1+64rsfItdzRYzRvL9cKQJxATz/QbDyy49jXZ87mvgOUY0fFRJmAdojj
Yy5HNKNCO5TRvIVpyR9DN9FU6pSyQyGvEXfpBENG+kYup6Sp3dRHfp03VztycXfkGNErKj/T6xDk
JDzDiYblLOmu0TQjxCixnrx4emPkAS9OoHqMvcghj4w0+tNidkbLR4fmh+y5cZp1gtDwvVpJvwL0
HD4+T6pHHtC66dxB1NtN6gQj2CjQnv3yGGVns+zO7v+PBOMtyk0ndmIMEkkTGGn5J4zn/wMBIH5g
dA+yD9m4f126mlV+Q2VCwypUVc1I9d93umIXx4ACYwW0SaAGgdd1Rx/N6ljizHm6I0783c8zyj6W
tEa6Alz+GIhvEzEydRjaQOU92LH3OmSC0Q/VpMl9ld6DEoemhqVWoodxoFQ39PhdqThew8iY8f2R
MdohnsZq0CfT7rhcrm8ld+S8j/H7MTPInLyvWmsVrcgrRjoBRLQ4lOvUSNcfyBmTx7LBO1rGOnkT
8ZqFWEZ8FPqWVNL7pVWwh5sXB46+ooF8MGqiihWMVMdCd0S3NCqC/sW+zkSOkNy2Tv54qgMijFoI
9aDpMsQgaKNb25c9tv6aPkWsJuFhv5cqxEOrlCzIIUhJsj18afuvpX78WHbO4xMdy8IPpBXAuvfP
TQWWdXtNIK3C7vx0nSf7djt1kw8fSfKMc3uj5wrgBtr7BoSG25EMtJMcJA3wn3F7XpkSTfo4Y//Y
Y27GIkws3/smwTxtJdSCWdKBBFwqFOXX235+TO3jdYncn+NYq4uZo5O2Rgh/0OdfHxxdPyqeA+rM
yz9Hl0IJVdypXp6U4gU7hhIe6s2oxcTpIQGIjh9gYN5f17ULlWvQBv1RFLt3MQzMRr8a/rX6aAqh
tqbYN1l5l45zrKN8YcsWcEykmQyv5J6oXKDRqw8iQN0Uay/alPXTdMIDguXRYBhrsnoaZFXcH0Pt
T9YAZ1xcTLDT8bF88Igwj07WYy8W9BCqq2wNSZq3+dQq4P4/pjLquwGRDyilAJXVsM/r/rx6Ne+b
aZ/1tyraUnMmZEomhmenZOJkZsdFQRhLXGG7FHKCWPuGSIrFsEJiolO1a97D4123SOPopF2VR/H5
zzbb2QCKXKkleS33yVNJuvkhNdzdY47H393gAxj7ADC3ukjiqj8uT9eA+PDknjpr/Se37cTYB0Zh
Wo2ZF0b621qIJuCTSLBFUZaX07kVxX8o1cFnMIJayb0/k6qiPz4/r/PVW0X+dJnhE2diOBjq8582
IkbRIvOMttoQYQHn+Y++zQF1RoS1fjK5NkLZH9t8J/uHS1qshPyXp+SW2MKp9aYW59TpqT5ilxHn
q6B7nVCD3SVaNzrrbavbf6r1lcw/A8OxQuSgSyM7HHYTc8ezxNLoU/pmlt1DrDRRk4g6pb08ac5b
+PEm/+rhT82JY7XAJ31d/D4sLu7XQiDGa2tZv0LCK4aM2hPAzU9VbJvE1l1G3dbyxT8nXYrzFj+z
yb6Uj4/Pl/f79AgG9soPLvIkb/GMw+Qt0n7NJpxiztjvA+AL2Gw0ztPZ2koZitUUW+f6ozrLTtK5
POnZ9X/Q3JIoAN8OyBwqcK7vWbhEbd8XZ6E/ekVA9G7eKM9ZZz4+prGsCs7/mwjlc3BOvaxXYYgt
EcdnxZ4ZAt0eUx6OL4lo+k+1dbHRjdkkRD1yyFItykq/JGOyGihQQJu7fdaArKCGiZg1sPWX8DoJ
jYuO/m/D9/U6I/JFLjzSJ1XgGYkEZbycdbq+DsKpGpP6is5N0gR5bBdx1vMWp7Gw97SKgLWnWAKM
ZeMA5WK/K5hdyhQtFFNo/4lonNHCZRfrZH3sUUmY/ELJNSQLHci95cJ1G/fZ/e+PBU3AEsAqgH0C
yD1GKUhakCR+2E+P5mktG3QJBFzyrx1H1401HgzJsJjIhRaV2AwCLgsrIejpSd5Ky3/ld9rQz2Vu
+Y4OE296SowdjRfQmbjw59bbP1dAChm9Y0G5kcPO5dmQMeONVhG0cVCLivVDzJORfL/o2kKZHtE2
mpHzdu5Ama4E21pw3uZPc6FCOjADib5wLD4RmGejxTOxCBoMXJp2RbrXFZYi8hyRn+WFexKMBvO0
Lr1eyhjO/aJfEmu12By4+6PoBdxf0D0NxvT7RdBPCpXOjaIyDDxusupMi3NUIzWqeyKMYRcDuBfn
GowsJ0R+3aCFwDDR4sKzaiPR0D0dxoRjlayM/APoPK8lzKmke95kPu/SmdfpdXWWNyW99GrXnQ6z
PUcZc37/xuBAKWL1OjR+ht+vEEqmBGuSDxz9QuX/wX3fFMOAQiC16AhoQUEhdBI+MM6u637wboLH
B+NC+3mfFK2Ci4h+67+BWsab/Rhp1bq76dvM0oCNczhJ6h5dwYi/FTdzcFQLSFVHdjx0n5Fm+ntK
zDtXwgz5aBmU+u361Bin09vZcLeZ8We7tnMM81wxbbmFl8bxyXlvhs0gC7lfVgp9/NPT21NLyMqy
QvKL8zJ/qmfKHKYgsN8W1QJ26XgazurAKzOMhKAZA4oZAQbpXx+L3AjY2j0R5tH0eiFOqml605S/
9lsAbV3d/d5fN7W5X+2i3tRz4qN1FVldDmUOezKTHTm3dA5eBOXzqtmj52VVFdhLQvdTaTjS6X5F
XqxsjvHcX+gzVV+//B6zVpohcd/DSLns7gxu3TIDec0nwHEqBRz0s/breQ2LYc/Jk2qsSuvF2hg8
of2LIvznXtlR00qrdP+cglxRoLqBUtxyZ/5PquqbBFU0A46u8gyTbTQxbhbY3mC8ABYvlDkXOFLW
vj825vHptSbOLjUucG3atv0pPjlPK4uOeYXGc8Lx57l3xJjbq3pW1S7HoSGn19tbe4pLwiob7KVA
zSZHBygfY+hnGHbPH2N9WyEuLzlqKMd+2diGfnws/3/Rkt93xNhdpU2ltEsqcHSKNmtMHR9RmiVn
N9+Y3D6Un9HsPSuM7Y3QWxeKGU7PXF+BBoFF2OjqItYhQIeZbvIMwEgh/J4co1SyUK48QYZkLJcJ
Mde4rvn8qTWcz9rdw7tcYMBYx4AHz7CNOM53dNnhGqxxwizSBGwmvqG8LSCKGhrFKpcjjOMG9J+b
Y7t6MrqFEWPayIRmRJjPtqZ74TU2iOOu3zcNxkh3SReU+pnKu3myKwPdrMi1zExiWcYhdzCxyQs6
eEwxKkPpzpeoK4ruOPulIMq054nxKZsOhuBeMfLKO0LuVTHKQ5pNazVTICJpBmAyf12dFpiu3+04
VzXSSngvEozemJ6l3PcpHYghdAbqAOiMdSzDcvW5DoPCOUaePVUYpRGqRa8LcQ5bkqBB92ZLjp/k
HflxxFSG65vmB0ePjAci35LC6BH9LMvBzAfFiKzNy7qyYVO2JocIx1grjAIJPaRimxzScTLRw3Yk
WETlYKQXs8NLLAvkWJaRnOv9pTH6A8Df4mWqgaUlyL2B3tnek0/PdqwU/YF411+7jw+Bs51nVN2L
WHgMVHgBaD2MRGKIqoJ/D0lRsZn3BCjVx0c4/qIHv89IYn7psNChxYuWyDMmGN7etnMk9GSCZiAN
R+m6HFEcgQbAKQ4IMqJ4BWrAFIl/PDGUv4BSRgN7w9as9vUxZ/RgfkQtAzqMAMZYw6G0DQ5OcWXz
8vL4x0cyYPdcMJKXz8pEncS3YwOAJ0ahV9OFZCxc/elCuK7gqBIcsMIIXqN21aydYODbj5E2QJGQ
l5gY10ffFNg2Ar/xJ5kagp0cOaQt1PonVUdIHgBShKf7RjXDgBaT32mlDk2QHi5Gt8Nt7qLaeSa7
D55zwXk3P9YOxP+5fukQOIrz+PpHqh9313/TtwNP1q+Etomps/y8/FdH61vk2sfCmTtIxK9642Ja
m01iJraLKI/H2ki+8Z46oxNUratrUccJLtG03M/jKabQSwy/27VhVH8Al+h+uIdfwpI7EkTfzIM3
xY4oJjE2XzQ0OAobI/Zea1J221a0zxJH6XEE/qaJB8erp5M08oGzfFS32lxB1pQjg+N++0AGGeVQ
TvtJVGf0BE3UMuDlbhFb1ShkXExj0bm8ugVPXdzkacBQ2QKdGhDVNGWmYpzB/peSNS3FWJj/UxZg
wBujLRQ9ldVUo/AQmBJQjanzaix2u5qjXsfjxW8y7HhiqchqHtEjDK5EgChcgFiIGXhR5ZhdnsFg
8fUvevFvoVuagqW43mJbnH61bxhj4lr4Ufd2wBPj3l6DaTZNCioWCXkuSL2ylRW8ChXpYAA8WdFp
wQ276U8+eFJs8rkDFC7gQ3FbyEoRsyLYiX3Q1wKaXXijYOOR8YA7Rm1UhYjFVyFeFaIfGvx8As0M
zotluF/LHQ9RYDwJNqDGOBaCFvai4oExE7WCtZ1YaB2a7yvTeV1Yi44cXIQnyw+OXqbhwM/TRG0I
2+tQlGELbGJ7ndX5FNGrBNzEbX44zhGfiHNi4fpcjAV/fV1uGT8O2XFj802WkZv8LE1yTbyRPZ22
MyPDFgILTr2hbKhTb3yhjzdHn7ngoizDKyqO1C+oOfimzsRIAZr4Y7GsURYz6lV4fFvPydUA/eNm
w0Pn+ou7+E2LkaFQimpf6UFr+bysTdoZFhB779QoNUB3WnC8Hx/tX4T2myAjRoWPpWclDZ5pxAm1
CRjWmekg/7WbbTi0xqOkwUEyrqmU6NVsplKrLjgnzPStqTPs2S+OtfltwRu2TJfDHf3FR/LK2KFW
a0Nsa6XcrbGgBCKD1g3nd+lwUf7/4jN8nyPjsBaJUOX5BKrtuX5XiYTXMXdSt4en/4I9Ib0h24CN
4rD3FzP7TZQxReq5+ncytbJqc3lGh4q2Ig5mXRvD+FDmO9/8eOZ1hHGeA+rsOPOBra3rs9zq1Jct
TfMkGGvV3aKPujKvTsPh7y9m/T/8qexeZ/GsJklCY5k3feuZcyIj527cImpeo5lEj+rvkqIKjIqp
gwugDs40+DRtc0td9H3i2MHyDUlOZGDA32pluVPDOLgmcNbcwNzFv3gptPHs4D8vRGUn66HS1aRU
qYHE27ePAUE+hvQL5A+4Zztui7/PltE07USdSGpJBRbIBBi0TF0E2NqGYzFmPDKMftEkX7qUF5DR
IqKfMX126gzpPSG1GQf4Hx19xcBaReaphs+YvzvO6nWxQFx0sCyC5dee+f7+ggGWE/ph9V22Mj48
BM2LhYXwucl44fp4gmpwAYyKmsy8KvRodtsErF4+x5TzBG4Dz4UcD9G+z55RSwGmMK8eTTpgbWFg
TN4E29i5PFAvqnEeSTSjkdRpmmk+DaH7eWF6hGKdPtau4wmbwWEx6qf1xVqsrmAjIkge7k7oVaHY
eXtMmZEaT3VjGcEToCUPuyUXpfaxJ4Jx1nstFOaKpws0QlyDamXolvBuLPyacFgcdx//uambvAyU
XaRVUXilOSkAO1IfC96q05IVErKlcQAoBK+Ew1Hp6q0GOSCYdVdEviFSbsu3go5iw8HaP82A4CSS
rwV2KxxC5zGLPJFn67ZNfkU7060WOFt4FzLdQQ8oF8Qb5v+TEKNx6rOQdzUNqzPHe4W5x3YD98AV
jMe+osoWaUPhGmnSFYLxvMyBgaJvhNfgEBu7m2/4mKNbPP7gid0w7QaX1U5EP1AmVDqe1+spTD4W
6xAH2+xc1IYPhiu9qjwB4dipm8kckIwU7TLVUxzi8oyWXqMy/eOOp54ee01Y8nL/tnwg2ddRArbW
ZuAi9bFNTl/FC5ZrIKTgwt/eluI8OkRGi5xr6ZJOU0j81TbflpibXG+P832w/jzG2z16kzqJfH4S
YlRoMQeSmL5aHqJD57q8k+W4wtgUes92WCE6TenTK83l6W1rH5+wswdG/7BT57HBcYZ5z+4WCQwu
spOCPi4o2xPXzs/EcyXLoNi0nMvkWAE2T6cEoa9gdwWN2GatKa+1nPSxKfDeNo8MEyOFjffvgott
Ky4K6bqxJ8bvBWr4eHs8F5TzBm6h8eDoev8/imS5RqXbewJg3OOHzXM82URcWyPLU83wyjrHREJp
Ow/tevkOrU8HHXi93hyNxWbjrnGu9NoVkhAsPjEq/sHhhXc1jLOh5InkF7SGbqJ9m5oTtI87Fr0Z
VN6eOcTojz14zGwi7nyNL7CW4AVIBG9H5E291epW5lgmf3jppL9krv4xziwUbJfrgZRT2W4SU1BI
ij3TihtfV7F+kLBAdV3ITlrvOwy88TbFc86UTc6lbTQV2inYXF6+xNdy88V5tSPzzcOcw4+ll00T
xGFK3ebk9xrd55HhzO217NgQxb3voPxMNhYGmS7kCw1WHOnnEmdioXyC3ueyAneZdUK54vhmm0t5
PS3Mi9HnltfstK3RvZg79+sQr8MMamv5/9SObNqubsJZr6FTAmrLBCgzvGS0e8T4w+H1L2nWf2To
Nqc30CVlKk2vlUxvMviNNjLVEE/oWuNQ4YkLEwQhqguzK41ji8zI3RnJjh2vZ5yjEyUmcOnOqhYI
EdpWEJUHC9VxeVqKF/ezy+2mqR4qfgUKp3WyEYw3kiMnBUBwZzLnKBGOQmRb4BoJm+JnFEjkYmDz
xconkbN3njblHpV7DqnpY311SwsMrt+PmuhygTk5muZlRnr0kJPfyGSeOU42RwBkxrWIJ0VTBz04
QjCZAdYWwYrMqelwsms/9jhLEyHX4g5J0osBYBtzi42tPvlEPE0wRboJb20IFday8UDix0MW7HEH
ihKG6LCF/N5vEv2ph2XnkG7dfbYj6zgzP5GosVC1p9kSfk/xqHs6oMe8Ju86OVdhijtTyPLq6r+i
P4+FYjyXNyDAvKUaoxExJswh6ZgCst/+IOhD1TEm5HWDWtlu+b9J4YAgY6JTSY20xqMnSOZzx7PR
NUU8q9s/5mv0WQ2oUCEdyLqWJ+k1C6hb35vAieOp7NGkxuDnWT/ej2NsJ6dPabYLnJjcSgIcRcqT
NdZHx0aJfwcLpyVQumhz/CfC8ZVRGu4BmSEeT6NZhm+eWCf90kva+UKz4+fVH1yNij3QyxmwXHRz
+lrxKnGjKnxAjDG7iqCnovgvYuY6toV31+TxM6ruBiQYNz2eRboe3LKcsjHdvyDLjwCV557fwt4f
TuCACqMQmritkkDCqcXmG9b5fF4Bf0UAz4MWHj+3Hgs1lxijDQr/0nWSBmLm6VSuErK8GDI6Q235
VdC2xdytGptDkX7+I/ZY9VCkImD0QDECUn7mEGSHCQomrjLnSTvvuhi9gH1fcKVpQy+K6BjUQUuU
o6DkvEKxBGGpPr9g8PX5MXc8IWSUxATNI2lW01csl2QSYfaEW3LinR+jKKRAz1udCmE6D9bXpW5c
0T/8RZ27EH85Ij+eo/kWRtZVb/rrrNB1UHteI6+PIwSGrLkHABb+oPJEERawVqAhAkrSj49yvEQ7
IE2vd6BwIzGahJ0OQSkBU0qBSlXkSS+Gfsi3Pume3i92u+gX0tqP4EK77mPq49MKA+qsOomKrE1o
v+ryLfmsbAUSutOsZx5sxngiY0CH0Sly3/li1uOAJeIB0n6TXLB8Z+EeAl4ydjxBM6DE6JVArPVL
KFPZXNP2QCDJR3gLC9TVXB7uy3jH1oAWo1bkREoU4QwfoDRPjYUyFwxzTbCKAmNyKAFx7orz6n54
75mPBbBU9Ztoffzjw3Gb71EIQesANs5z9TPHUrOevDJTvEndgVpjrAviW1MHC2447268lDU4QEaR
qGCoKWjmvFnEK6w9+JKWSkJ8LOzbYIfOF9eH4jHFaJVr4wlCoILebXo6NvW3ydPjW+L5hawX30cS
ZQok7G1iIcnVkne0+Gpkg1TvzpWOj8lxZIKdT8FQbKpJHmVoHZvTTUpme24GheMSskMpTXDpxJoe
GrrsyP6TjiJY6Fa2diXHaPIIMUoim+mVquYgtMYG23nAQdPh/TqjGPJQEiWNJqyXM+CZVvPHF8HT
pLdNGAM9Hot6nlYifr4xLgvzSheev/eLYm4seS46fRQ/XYsZIilZpwuuGZ0dKOiQKkLEcNpnYxqZ
iV0OvI2Loxk66ZsEcxPeZCZmWgoS9nQpPsVE5KoXHhPMbVQ95n0TD14LWp7X6+YtNCUANrx0JHWw
iQ3dUMgXcW5o3FH6ZorR1poWXUqpA0nxLcYa4dWT9bowOAZ1PPaQsRQKaLIAzmXnTKa9dp62eUP9
voR0xhr+GPplaoL5J8wBwgxx/IdRBTCgx7gP04uU1HTU8di/xxjckRbQm5xz45Fg5E0q26Bo9ZZe
FfAE0Ea2xazEHNlG5NtgWCNeNWLcG8N+H0mXdIAts1hkStXJWU/hQRsjIUFFepfCiVCv7O1sasHS
e18cMKMR2OlaCpc7XgPbqGgOyDPC3828tG3OIL/1d3BRvnyOIR9PwgwIMLI/Oc+0dupRZFJyXq3P
xtYOzebXnOyFD3QCXp0Dhq/iX7wUzHgWc0CWkX8ctup3/ex6vJo9SX4FDvpsqxpeLYe/UXkZ0Jnd
e7Spfp0IiYbdec/PKm5NM7tt8cKRyVFDPqDBBD20xbBWC/CyND0gFqH9BWVv5fWDQ4bexA9VOyBD
RWWg1LGftTzLdO9gsQ+wrGV/62FEyerQ8Riij+gRJXqoA0ooV11iNQFDYQtMsroyiB19+o6vzHmh
1a1U9HdSItubJSrauZj1EL8lmkJnn5EIvGs5cEof2fPsTLC5haJ8n21h82Hu1BCz2UuFIyLjjt8/
ByuyTVtpUFdVN8XBmmacE4IGv5Sk+8OBu26HI/Ui27OVA4sl0j2sG1zm7RKVswS6w1XnO46kjHoX
A4YYpXEJ48skAirYMYxtP/VJ1cYkBIxvO5cFMp0uAlOaLb369GvSP9WSfdHmnA94LKo/cS2k+tyn
Ib3VtWDkr1WwiYE/0qnIEXqWmvPi1vHq54BhRpv0KBiWUx3nKgdzTUjJNDIaR3wvnxvJEGQSFOTq
LMSP67K3lPNpxovzRj2UAXlGyegX1ZtdZAAqJ19BRIKnhc8z5eOR5IAEo2N87IlWqxAyirliwDxF
S5hygiU26uK3ZB1M7lAWjyVG2URK6gtqTG/QvPzGjmGaHr+YV6skrsFRbCKPFqNuWh9Lc7QAtJ5N
uuchs7D7xcw267emN7QDyearVW419myrlAAviExe4oFDn+3MCsoZQLYrSE9q1n82FszQ4+fAY5Dt
yWqSIr/oETVCp5O3mAcW9LctzlG4oykOM3OX7mJmu4bJTXVQyXugXtnmrCvAroOMPgxznX/Mr+TY
fPrEzl1PNgCt7SrHx5yOBx7fYsq2ZmlRiA6j641eRi7WGXsxotXMTpEm41B6bNhFtoaTBwr2tlId
R/2yzsAK2lXuvseEdtxufmdYgG1yvNvxvNGAOUbLZNksy+UAzzyznuWvepHHZMGd5Xrs8Im37PHA
9sZ6UDVyD4cPE/CTd9m4LpIWe6Efnx7HQNz06YDItdX6PKSv295/Pf7l8RaHwSExiiNvLnGR03UG
pdmoZhcY0V6VndKz2oLkz/oaTVGNm/Fw8LiCx+gQrZhkaVvj2M5nOHnEgbpC7xcSe7yhGc6LYus5
jVRerxG9n+h3eOh/u4+Pj6OK2PKNlM4CSehwMWvPsVU74ahajnCxvVWaGhWBTE8JfX8RCvuvAGV7
zABHstg5SKWbTP08AwPeHNMfFWcLLCcaAwDqvWc6bZu2Uy/0dZzWlwXtxq5XaWBXsQFASbSa7g6G
Yb1u9k6u8BTOaMT+LdhshxXWEIm6UlOFszhpO0RK+cX84M3CjofsAypU/AYvU85bjH8lYBAoy1P7
jQIcOABVRvkE+24MbgchPa8H9uFmuQbkAB0SXIKInmdsljUxRIJzRLYYhUmum807QEYzTCc+5rAm
0AxNSU6nLDnkbvjce4czL+bjKWq2zSqazOqyoeqttKu1h2RH6fCBKB5HfdjufX9T4jTzfIluS+mw
aOmlWBctMXZ8Mpwnyw47ptdK1BoRsdhlsZ4Z2lNktKjfYZ6rM3FyS+mJ29/Ki4dY7FohkoQ4kUFS
dZExtgimGVzDtz94bVs8W8H2TOmKEE4r+qQuiplhje7m8KF8oKBG64T/z5iIbZtSLpLQFzWkL0JB
K3husZWvNVusEuuA8VYSrV5Ygv1YF958kAev6wagOnhdURBlvheDptQAPGQfk/caUE2AHuJYDY7S
ZYsxWSOJ8iTEUiW9JoFHKp5S/0t8hS4SbGrRdJmd8imCtk1FHUtTgBZipvZkH61fDex9WxwC2+Ti
L46XLQDq+R9yjJZv1ExrsOGdFhLoROEuWh61ufweYFWhbrqLkLgHd8cxjX+5rG+ijHfX5MJUT+hS
kn67tOf2xOj3WGb/xdXwNPj+KRTfdBgNX3VJK7UTepZLgHNu556JlnGKSFViWxtw9LgEx7M53wSp
zzGQwhpQlvnZA8ES7ZB0/g0DmhRAk3rKsCswKxinNzmiP+7IfBNllL2AmaRG0iCSz0uQtNeXC3Zt
PnkH0RQAp2/siiVvc+hftP43ScYFLISiPl8EXCAAZiqiPa0o1B1AvjicjZvMf8iw0eIZiHp9SQOP
53i17ozeRr4oW3cBXTPMHQflCMuN58Hd6dVEUsRwQpeD2fZbepR/RxHx7N9ZY3H44j06NlT0I6FO
ZbqiCnND/lKxbYyeu3OyQK/B4demmUvwDHjtPePO9PdZUvYH7E3yqSdrGaQkUU0P66fPAYcrnuZi
w0TVw+pptaWqBLtWRXKSHVR2ny+aM7ORTjc5VoYnG4wOyfTIv6D4BkW8xKhf8PJY9G62/oHqYGPD
1pP8NFJuKso8iQts0caS0T8UcuuKiZPAqDFevkrm6O2JAb9lxg7mPh9/Avc8GWWS13IeRFdwmK+S
zZ/UhA6pVquXFcyBy2urHQ3xVVXDlksNi05ZZ7/AmlUxz0P0h1bAL8MmBRuQJsgAP2Zp1MEaUGHu
LL5e5OQiAiNzUhuxYhWZpWAJWDgP82VSc8RxtFFdmUkq3XaELWssSj+QCIrzrKPT8iZ0VPsnM/6P
tCtZbltJtl+ECMzDtjCSFEVRpCRKG4RlWRiJiZiIr3+n1N1XcBnNeuG+m7twhJJZyDqZlcNJ0JcB
/637X7rzgPbkyOs2kafff0QgPDVdzudbum9z8YzvKbTaRJ0L4rFDtURnVvzr9lkuVpPmAhjzkMLk
CrJxVAA3W+/d+6Wv2oA29KK0WcAYP54F77bAxYz6XCDjZyTjXOjDGfVA8BRtVLcKkodg83xbyJKF
zGUwjmUcW9USE8g4nTxnBD9VWnNezYvpi5kIlko/a5shVeiH2WyrQ/pS/0R/RnSxP7hLkZf88lwQ
faTNELfvpN5MKF0DxhTCdeg8oEEoJ3c0Jg10l3Nw1JxYvJoLo5HJTJg5dqOSjBB2cTGu7fK8x+JD
xVA0DcT/EurbbLZEijoJtNMibXMwMJEttcQE8VoDXfZCRTB6wdFnyRDm8hh9ehlt3EMCeUpC0pec
xPsCvKi3jW3xCs2FMD4xkpph7GUIabzTBtFa574Vr4krv14skqxaDUn/Abp9BqFop37NJYb48iLs
V5v/AOrkZl9tiNpE14QJIJEhv7J9r32CZ6Dkk8kNAonTosT9hgz8XgZBQ2ED6kKYu3XA7a4fafLu
Ci056LcY4huqjNqypBuKbDJPdkWWhKke6PeDYifp3yCY3pPrCw8zvp7/f5ziTBZz0a4YMDiHF8h6
3hjEe6sejCDdjajFOQ3o2pxD6KIJ8GDrHngC4dS4eeTlg539AMZYswwTdIOEH+Cc3kLwIOKFESAa
Nngxz9Ilnx8qY696dC6VcwU5G3C/VC/R4fZ9WLxzMzUYaywzYQzHBn8+xztJXHWOGzRcjuelXM5c
B8YIu7gsQaYh4azQ7fW2Ionf26pz91JgmtbuiLQaOIHiYupjLpGe6uySTVFZ1mEJiTQdcfI8wb14
5HDgzkDxNGMc8piog4wNMZTiCfPeFqTYa/Xx9ida9F5zZRgnrBrXUcqRt6ZRDUY2sZBeJfILBxgX
Q8+5FMYND5U0RWgggJQK3ckTzOFsFxvffVoHkceDCno7/ri+iNHQNGWaGBNihOllgTkrTYGwli7R
cCUUPgMAIufkqGHdEMMmEa3QSlVRUiGG9jOdRse4Vwm6y1Gb+6vj+9aITSRexlwLzcmgGnnbwkEt
vLEfbBIjpP4Y/x99+ctoOxPIAFAUy5msRTId78II2eldcVQnR+fpJ0+1xbZ1YyaJgaBzLqZWluEU
cZWQbYgfLmA1mNBCsnkQUbkGviYHcQO5H7rLu8gcQ2HziqVZXcyw1kGx74QPk393WAef2sq0eZ+P
+otblsJAFBjorWzqIWczrC0PIwEv016y9xpaFm/b5HIAMjtNBpqSRM4utYXTfM6Qp0eDnTdintGy
fd+/x1373AemfVsk11QYlKr0thzrDKbiNI721dg3eoojr4pn2VnzTnIREmf6MWilxHJkxi0ugtNT
HgPlvjwJGlCe2+DNu9wMhqiTXhepCYwXkXToV8J9vrn8vP8ckLusuVtyeJ9NZYKbXpCq9DziDOs3
5QVzX6pCWpc8uX6FAL8FFUZgqv4eiXZATc3NEC+66e9DZXu/qzFVE6mB9OeLi5Xi0b237XzlTLBz
atq/ii/7Z17n8bLXmYlk8CUEJWghYn0wbR0DaD6+AjU/sQbimfshOXdcZfAlP2NWtL5oOFqX0rtW
LRFc9SX4uH0Llp5mMxRT1d9DArRECmU44N7Vip+0voB5ypX4YrXb22IW4zX0a2PhGDY5aiJzvREY
m+Ykm+g89qf7gD8aunxY33+fuctZK8p6r+Pv164D/mi6LKPzrg7mUG/rsRzgzhRh7nECEoo+tCAI
Te62kz1G62g7ibbekWa7R+X/XjuOnLb9/wJU38oxV9romzyVFMjUQL5NRBeLnFGE/mmSdVyTjw8u
q8CiTegKzFiUcG4mc5gqFjn3IbW8BpHpe7E7P2mYq2iRim2fKjsCjTV/5JLq8Ien0S3TREc/cm9f
BGmz0FTGWEJrhdgvCjIF8H8LRAtiyZZXY4MFOVeSecE+t2Xxr3zATCxzneNm6q1ETidEqrhjUmq/
PNlBtwkULjBr9L7e0pC5z0qLXTxyClGO/lYSxSscLB/xHjEk8fILBdYH9+X16kl2SJ7W6zU6Tk/0
aYMQBtWvjw9wudn3r3hL7QE0HN+7bF+zQ2AwIELCPzNL/LKtEmhAtHssUARdhrTi3B36d26dABNN
dCJo1kT6jaHattzKColWdmV/Kg/lRnc5whb94EwpBnEGtddrOYdSiDxP2HqEZMK9hAPMbV56epEU
ESvb/rFd5r6EU9yb+pWKAguO6Z8U7KSIMje8CyizTxDYILdtiT5g0B+j/jQuxGIpjHd0G7zHufmp
Raid/RoWoYw40nIRS3NPztu0UTrPsr/cf/ykRoQ7sfQVat76qAw4tYLRSrICcbRKOzmxt3pcxTuz
sJEVS1InACiGtikHFVgpYMaHNd04tX/mRcSLocC31mwuUxyUWMoS2BY+weC+XbAhLLxTfEzXo75J
93h9/N0zaiaSBs8zyJouqXnNr9A8zIhXr8WUCIhBfDfBto5Ae+243QScL2swYBWFMcZtBAjcqD6C
D+mMmsta3CTYQAW+ig9eNmk5XTBTkEEsNcWm0Kmn8tAmnx6uuyAAmScHfTjAbzDgk1XJWGoGhKCA
egaFKMq03PwzB3oNBniQqpfTro3omuKNZ3maaLtwZOB95XFi8KDUYFCnE+A7hQu0eUY8ip0qI4nA
w0+H3jnH9pVmvnHv2N3Y58Ho0d0b0s6BwU7vDMwlAXWQsZXuRVB3X1afe5RyQlt3uZEpB8cNBmG0
sLuIQoPjzLCsw0n2yiOdu8T4iV0I5H+DcYOBl1TVI1xsKqshm9NWLmzxo0KJHStMieb83Zvw2+TZ
ZG1VFK1RZNRJv1387CnagoDxAPqmgQh3vGzPcpj1j9swGfxIivhcDSUgawvM8t4LvHiLDThOk0Ow
+csIeaYZAx6Yyb1mAth1aBNjvJvwpMYJ8gbHePZvMpAxjpZslhGFYSfbjwbqImiQdJAv4G2f4Epi
cKMbZFPuGtg/Rqy+0ozgP7pDsWDDxXl6Mjdumsmgh5FFmZKq8YSCEnpnQE1FSbgRt/B6Znh4azLg
IRdVLqQKbH1zumx7UgQVAR+RzJ1nXuy6mAUsbIAfqmVRnHuc3dWPS4JgLHEF17Ds8K5oSXV1qobo
5HKHaOljEyf3Vm/fvtVfzXy3jpRBEMGwyjC9wkyQ7MGIqG4rG2xSzp3EBY3aKqztEGTH3oDGUDlx
I9sM4FEjxBL0vcNnSuLaEgMynSSfM73Grb+uPa+2rStWxYNbWVihQoKtireVX04pf99EdoNxNklT
qYiwJyQot1gYtQLD8/bxxSTYXWatPjjSqNGwR22qWIOhKyb2cH89aGdRSt3JWj8ZOcJBxSm3CgYF
/SDZFfZHuv3AM4cjbemuzKUxJjwhiVf2FqRhqoYUTmK/XBGdcF+oS3nJuRgm4p7yskdXyvkraBBI
Bj7I4PrOqzEtmsVcCmOlRVwkxaB9xT9o8E/A4QZyelSzuAXyxQbsuSTGAK91KmV9CH0alAfbCSvf
MNdu00ZHvB8+8WaxsG6U962WXkgzoV8/amYZuVaE11ij3+rk9CL0u4spTyIeSB88I+SJYlydZk4F
KFYgiiZ3T46F9MVALif1DGnPH/npf7NCduLAkJC9aOiHC/34oExEP6OuS6sNKY+/Y7E7an6IjMNr
wIIemRdodvVrjJBtPEwWm9h8gV7HiGiWU6OL3hY3VLyxMtBiHH4lfbn8Movx4PyHMP4wi+U+bunN
c7ZO2xJIx5py/PeJnAESsB/PnAB0sQnGVE0LrztNRzcdczvis6AlQnVBUI0Jaljrf5iWON+S/u4/
8etbDHM1IqvtBLMvgF+Y7cLAPejynmg5hxeNceSwt0GVJqk16RXEOyTaR1hXlIDskODgbiu06Hxn
5/b1IWfXzojREBApUAh+16NMS2Mwggce2Tzqc5AW2PByvItznHORFLVnIisNe6zMHCLR2Awqm7et
4p3X2rZbiajEJfCrzm0dF7ti5wKZW6H0vWAOA9Ux39WgUQ72V58jgve96L/PdBqu6pR3XQWdTtNd
VhNrnyJaon2jzgdvi5C07ET/MUJ2DCdX9UwUe9j68wmQ5ejoCAC9UQDmBY5W1JpvWPvX5PpMK80U
I11Oavp+dER7F9tlTZpAPRrrz4PxSvfC/j82w/K0Y7ypoMk6eJwgdNo9Y58DTTGnTrXJ7rIjeFV4
rY+LnFFz42CAI2rLpMglao0nrz+koYMwDyu7UBN++fj85BL3L4ck39+OARDxEqECrUIc5SM5OYg1
A8MejlwAWYxJTEUGI7qFeEtkDPJ6OY96o5pIJYO9bNhrrra2U9nLfe77e1GjmSTmQdLJmRqZUAoH
qL2kGKDC8JSwAk8BB6qWil0aOmAlFYteJBOrKn+/Y3J8LtqwVXGNVf9YvVuPw2tTo21oE73ftvul
OuJvkpgAYWx0QShMDZI2p533fmxfHi3310+Clz5I7HN7IBo3Ml64a5h5k0TJtHRaXGE+WCjGZV1G
1nTUkat5Fkhp14NtgkzXrZ2nQ7Wt/H/Pcn7wwGsp3kMNDOQAsqGoIhoJfz/Y5Ho9S5laigBkL1wf
6Xpr8np17n9gCwiX2+9rookBld+kMfAfVUWTX8dO/ErRllhJhhv+w/Iu5D0iqfcIHpv8a+fg64/m
3vQw8lfZ4F8JNnhq3f7MS08fXYbiMlgoJEP/MoMZvCW9VnXFEIuonm22slurKIQjqhYhMfi0VnQR
E0ciBRNG998kMh+5Fa/JOGJ1xzF/QGHYMMC3inQwep6uL3vE1c/8RMtCrPubROZ2XnshjaYwFWkp
cqs44ZEynyHdwl1uvBRJ/CaJ4vrsNIv8PIHkN4MV9cjP7qbJkT9eArsLrOMH/KBMCQZtdIvyvJS6
4DB0WZItVIdB8QQT/l1wU8oKnnk5DEojo9fDiKc70Om4WHVvEHjI1KbVUWRlMClQ++aria6A9/zF
8u10tIdNgGU3oMS24+fq0T7vDk7PSxsutbz/9guZj9DH56HBSiz8wm6NwgRWVWxhb1Pjty64AnE0
NrHNu7NKNLpr03wHI2PP63tfgs/ffgTzfepMzc6xiGMCnbVGMLyLmoRnkpQbbtHz/sPIZ9+DceBp
GlllYxXQFq/u/iC/no/u02f9znveL1W6ftOIcd3DNCG0i6FRt3acwGpBPI5qbbjfbjSikBiDjZWX
bS1MFSCi9bHCeYs9JTAI4dnIAptbNV569Pz2exjfLmfwxHpPP7PjvKuv07vugIcFbJct6THySHNG
m9DiJHCW3nxzqWzTi3AJ5UsuUamb7fU+2cs1aAFj50Fd+dHdiDQBNnPF7pVgcQTa9y6bj8i5brp3
HrQtAs33V2e7X1IjikfLxM+4ooiILIjfBKE3YsuqhdVrHBilAfsNC2MZ94aozC09r0X4Z1z3MHX6
xwCJCe6g2zKmzZRiXg5yF6uN0H0J8pAWzxUiRUiLj7aAcQ4MdNhQLiq4u8a+DuuWggykZSBjEsu+
goIlubrZurSnICLvOy+uiIbWm/s8J6WDILXyD+vRt+/B2WR3CeiwKMLSRz1K9qadvfxN8eo3a2Og
rLqUkxXruHPA0xOqV5jxwm49vt/igMgX6M+8iZFmEVgmcPLh/ipV5BxGxAw/z06UenH5YwhJNDlC
SrBOw1pf1TeOgS3EtL9pyUBYWVlqL4Y4fySjRFtIPPVDTdAlOpUe795wvJfKgBgGDvNCMuinduji
UDfCtP4dfc51QezzIJP+7j/sSlF00TIlWTPYxiehE7rLYOBU86tnkXy418Mf4sYw3L85v5kc5vyM
UQpxepDz7DlhSpAlEdE7TO2SI2gRCWaCmNMblHGw4ktDT486+Gzdea8xvMFtMUvdtQgPv8+NQXZk
DFstDCGms1vHu94rmxDkjnfk5wqepSBBu/3KXORbbrJk0RK/JbOjtqlqRn3fQfKItWgvv0Iv+kjJ
NNo5AIi7hm3x0s2EMQ+BTgcXhmRRuJPdi53Ab4WAGSxPOnCr+Qvv0/mJfkUrs/udV32M9SrQSyHb
jYRGds19bXxeAoN3egx+a0aoaWoFKcIO0dUrpqHR74L2C/u2fSyltH7ThsVrqwEDLLV33bAd+Vfo
gE9brTCl3K0EJ/igrS7Jbr/nSF10ubPPxWCxKRd1PiT0DHs735l3nSef2nunevoUnI/Y566vXipB
/KYmE0KezbPUVAYEgpRAci7briOHz+4dWMVdOy4t4uJMOQZCLpdCNM8alYWlVG818VYRycH1duDm
B5cIGH9TiwERcUoxhHCGqMppPbrlNKltDBZbRLczV3g8J5vJbvaf01NwKPxPg7YOcbwAlXADl7/s
a3YbsGUotixqP/QdWtr6z2deB9rSI3+u5Ne/z0SYYOE41y1EdPbXBmC8toUJo+2fAfgz7Q8e1c1y
6IS8k4mXtShJJnMlzpkmXAbMqhz1dVORYVv+yrbnp59xsG4z59Dt8Obd0IIm5ySXWmJ1eSaXuRSj
0aVS1UJufLc5NUckpJQ1Ehn2AU2EnAu4kLL5TRRzHcRobJKLAFEZyY/SPcr9hw/OFV9E5Jk2zC3I
wqipTBMiKme7618MF6NyhyD3efnC5SfqTBBzB8xazLVOvSIyaAIkJs8k+0RVCHN7tIdQdhuTSI+N
2znZ0XUrzKB7wn7AM5888Xqal66CIuki1qehgITUDK7KzE4TIxZDTZ9oMqrKbKUmDi8IWsz7KLKM
15iE/6kslf4ly6KL2Jr0tnmPYe+GaOptfPtzP6AJBSPAnG+4FHTNxTFHq2hler2WEJcR5+1tIjsf
7NM5uX8KuB1Di0/QuSwmUBGuApz4haqGN/D2tDt6oLv2w0AFwwmS59z4a/FrfR8l+/jMkfg1tfxf
R6nb4xnBEF7ax8gfXVCsfuxjXi7l623HQuVMQ/admSvhhLeBgfudEOU9m9aC5CbY1b42N2vXx3jf
L3IXkvs1oSxDur7eO0jlfeiPoEX7EYGdxOF83SUQmP8eGoLM7FU2G6GW6ImLZ7e5bHz/MQZ/789X
+4pWyE+7lb2/GuLV5zKZsEa4KqmWX3AGm9MpRpKYvNyv5SC854RPPNUYCDcV4dzUOcTg9ncSVlsl
476Vf0SCLTa+ZdzdPkme7bKM/YaiRxE67HDzjxGhi9BcK7VXvk/QAo6nXmGnv4DhNZenZynSUGQ0
pEgSTQbrzGn2qEVib0iIx4oAZmVyAukcph3LkYy1jdIMz2CWYtK5OOZUzz280+UCcQii+rsxtdPA
3ocYY1vdPs/lq/mtFuMIQ6Ms+ws1TOPxgAZFTIze/vuLnnauCOP+5DBPQLglQBFnlO34IPn6aa2+
Y+99EO24w12LMfZcHOMKo1bWU5NCDZbi5o5TqcHVi2z36r3Wq3X7FnDHx5eYFnHNvk+QAe5zOpgY
kYCCKFQXDtb/YAcRpYz0H+juAJtWxwdiuh3RXd7ZLj2P5qIZHL/KWSSbeSwdn68+3DGWN2YD0Xmm
zzERtk29Kc2LUlY40vYwOCCnQIMBB0IWX84zRQyq6Awe68tQXSeseUEAQ6kqQXBu02HKR/MO5BHY
zffjgFXNH9xvt1Tzn387tjtd6ZPrWJoRDtDpXAFfDlk7nxe2LxWPf5PCQEcxyVrTF7CQZ+ctTwn2
NEcPInkSCXonIodux+KFt/Qv/un+/rFJtkw4mmOlNBbOs2uIRMLVdKa9GqggoOb6yfl4iyUDBXsz
UFdR0VnDUvWkU6PXo3aWjt3VdsQnidar7ssH2/R49H1L3ab6XBQDJn3byr1u5RJ1aY4YrRIMTbrd
bn2VXG6r2SICz9RikMSU8xb7MwrYxsnJ3CZQbAe8ZZzHwWLUNxPCgIc+jIN86SDEMWsi/tSDw/mF
A8DUU/xhCzMRDEj0ajXlWYPPM8AWgsg9XkhtmyvjTbLXrc6lflm29m95LFzUlSg3g4lvhHqaspGC
6qE621VduYLlxOfNOLn9QBrPyhwQ68sVJjeV1C27h9tqf4XnN9RmIaUosDNDQdL0uLm4GHWveqAK
nZjuIvIc+phxIMX74yOKyU7qaaCX0o/JCTNkq7Vbr/SSdCtE+dyenEXAnp0NEwbq56LqtGsqHSuT
ZEMwTTZSTVfyqZ85bp13UwwGc6xaw1UR8BUK2YktjJUG8T5YP63rinC596gF3TpqJlbR8s44J1cc
Nc2LbLerFGRnPfHv7l7Xay5L41IP3xwD2MGYRJjOSOVC2nZMCHZdprZ6Cl94FHKLmQlFMxTkJsBt
obPrzvUuapUuLXFt7OhecWo/XCmPRTA+qnTpboNHLeplqJ8oHxnRn24b77I/nAln7myS9nqoFrWE
KAb0xtudbu8Q7T62yG017mjT6nzgqI9/5Ta+xbIkG1Uu1S22YUlHrQqK4N4eI1vdoK2CLhf5qwLw
7IC/KpYznz+GUquEEg4YjSzb3isJ1m9ZvYP8/4ZLfrZoobqKJBP48dC0w5ynpoB8Irw21G94sqvb
ePA+/iRYJ7Y+fIIo9fbXW3aI39LYY0zksOrO14uE5BItykXr8Z2OqGaVgz4CjqxFBzKTxURO1tmq
Jk2BZtttGjn64Koymmhr76l9O2RYC+PzPNZyXmQmkcGwtAkLbWqgnUJ6r5DtuzXobd3RlS0Ub5yP
6XBbQ86nUxggS5sqLCdlkI7e4BeB6h1EznZt7udi4Cs5Z5OQD5DQCM71oQW/bIYNOqsNb2pwGZNn
J8e8tYo4VZWuwMk5SNMlLorEGINEtzyfHH0xZJ9JYuKk9gLuAu0ySkgmnRz6Uj1K5Fg/lfbKvPN/
2Ha2Cw65e0D0yeuzWcbNmWg2bOq0IZOHFkpu3rZv3vFaE2xSJHYexESkvfr7gAdbvDvABFFTdq5C
tYW2OFdNssWaJE/Fhk7/H64tOaTr7r18v22Vi4UHsEL8B1HY7fKxZMRKZUGm6OOFjva0wU22VmML
vn2p1rnNT6ItxqPfEtkkWqcMhRFrMNNnkPfENvrlJ79eXd5N3rPy60r94c9nkhhMSZv/nKdWgpUC
FQ6PovNz/4qupG3hWY/a46/HI7ZKdk9jIMRoECpX+oDqFe99S8301g9hoEYuW7UZJWpLYHVodrlX
gNLv9PVRKcUpejk4X5Vzb1j+EiNqmjJPcUNbdO57b+3KIhek7TcDIg1vrb+jSseRuPhSm501Az55
0yWWMnb0pko7LLi+frWgqcep4b6yFd5xMvgjX2JLNCfIqt3Go0shTsXd1TbBzVwSDNFJPkjcXkfX
ffFVUAphtgYLcVH6sRxnwztonjEzAKXJqq7HEa5PcUdt7P1i67sGF5b7YqQ63TIhBo4ktMCfQws6
g8he9UGbCNa19KWCjyxc+3+1VwaI2lCSCsWAsDS3txvvvdbsqvLNewddqamd/A3Dtj4DIZUJa0rK
3aiLMNcNokO86xJi2fCQQYhs0207/Qp3b5wjuyGzulxVrUyoR3l2ynW8u6SY+lqtdoVT24JGWt9G
kLjJ7XgLxs18+8Htiv3asHHrFzCoFJ3DVNe7K9y0t91g68t2d7HfE5KtV5QU3s2DdUVk7/XpwJ06
44QgGgND0Xk0iz4CDG0d9ONeXngObIlmZf4dv/59FgqHvYTVrVKP79h7W/SqKV7llU+D5VouOqfw
ajsM74Vt9/4aLaD+z95+eHw4+x06Up9icPiAocOffHF337vYeJ7bwfM4+CPnQb2YWcUaVp2+htDI
z3YFJZfWEOqrSJFKCDDAnK9G55I5WuIJORlW1vO6wbr1zZ6XX1qsSc8FM1d47GOrlaIvweJeI0VC
MPBx2opXkC+su1ex3mK0npeSXIwK51KZu1xHuSXVIBs6IjN42m3Pj1lkS2d006mcq7UYFs4lMbf4
nLQ6mJKoJAt97qpdtHaPs1wrrrQ1Xm/f48U+0JkwtlMIvNqdWmYQtsEIUlR72Vu804/n2OlWdmnA
59RugJVgZ+fevVfsdeEGuNi6QXh+jxZo2ds8/x3MbRZjPLzLhirdxI7wmF+JXa0pi9FtfRdf0nM5
zN2VoqIez9YEfTFGttvV9iO2XvmG7ZI1fBudz05tXul4CS/mMpknS9eWfVxP0G3s7HcvRTEADdtr
Lkc6z0S/GnFmsFGr2b9NdNMeFP8VlIN70+Z5ahqA3PpQTNBwTqdIx8fCAVq77TbDLDY6dmOLtrV+
8GuW9HPcksbEBWlf1nocQlrYEEzXr9e9/6Na7znWtxTmzT8QgyhW0rdFG0nSUc5WwiPq0VNshwJv
4ntpQEifi2EgROssuS9ManvPaE3aoTVp9UgeXlxQK4FRaMMnpOZ9KwZJplFKL2lOv9WmdRwNxA9P
6K/e1V6sof+Wm1VZil1n+rFNGOOQ55gAhziwKFlescGIBPbNoDni9h1eLCHqOqaedE2VJY2NPaRJ
iyUFDIbHcgoMmsZN7el9iJ2nNUr4KWIPbgZnKVKeS2TQqZVKIS4lBVHjpkETsYCGBTwmkQnb7wVO
QXvRFmfKsQBVxVPXDdRIcIpqYWs4xOfbB7iIRzMRDB41ei9g24AsHYWO1FvtBYw7nZ1g4e1febKZ
IGqfM0AqJjFPkx66DLaTP5R20xA6R7vhsrItRfXz78OAUhvFRh8m+D6bPiSIstf32O6c7fYHyh7E
rQQt2vlMLQaUBEVo01FQ4auMn9WrhIUQZ8nJRAfJEy5vIs/yGGiK475VjS9z2Hhvu4nUMAdUkEFv
wH098NRi4KkWSwsEBzjEygFL0eSUvvEkrAETvAIhvS1/gPrs/BhYEkEQXZqtRjOG2/4oPa5l54l6
3ttWvph5mhmFzvSElVXSmEkBMUgoq/5p+/a2W2EMA6tO71xUJJ/sTezfFslDJpYBss+EohczWAYY
ILcNnrKyGzdeer+pUoLH0P94kDqDFYPZdIolQtzzSSDqCt0F6Ni4rRIHjtg2l9iox1ZKISJOyfBL
RNeE3cs8i1j2jKgYG3Sm2tAsBpGiKxbJZGD8xYsq9OEbV97q10Ni+3CMIF+ysZCUnz9bjDhnMhlw
wgZHtY0jHbcY419v/d31XgDFPy/2+wq6/jT2b9UYaBrbUY7rCxWD0U3Q+k2k8rBcG7mq0OY111Aw
uCWLAaZzM/TmGa+HI8j4pceQrLmPvmVz+NaGgaNEbjQprg0KfXibnLa1ux1jkPoqW/V03lX+Z8CP
YpbB/Vsmg0vYcdSAvx5aId14amTSxsRw8x9RRQ7IV3N84zLefgtjsGmSWz1ucyhIhW2T1e3btJgm
1v8xOl1kMGnshjTNFOhieO9opX58XBUBzYaj76/EfjebI24xfJ6JY+KWylSHcNIgTkA0cRrc6pBv
mmdwuTgcQUuQbqA4SsmRVTRvMnYhDnGRX9GNgTFeJ3x9ODtI7GNukSNlyUPNpTCWMGKKIDt3kIJS
goWkvkpcxcU+PI42iz2FczmMEaR5PSjXGnK+9siAbOS4Qj8s5n1//MAidV4z6GJz6kwc66gyeQIN
/xniwL3jeBHiiaO3M0iHHpbtdY9mBYPs6CgDeby8Xh8qjTy417sGS1MxEhwU2339Ar6j20e9mGSZ
/ybGcs5YCV3HF/pBR2d7xIQ9wTpYNA0BkUFG+mHdce6duoRdc4GML9NGI1NQY5cRfch+diXqG6KD
8ycqDIO73ZFk+1jauXdcPT6CTn+002fk+DQbDO1nC42sruS6Bbm3UTvjsfQtIcL8hzG+qdJGQW5K
/LDnBm0gFp9vcAnf5gIYR3QturIbK3rU3vZi5yJR/H8xG0qvPG+0mP6Yy2K8UW+NxUWk9xRNqxgc
RAakcFZHEN6Krz/TF52Uqwrj9s91yGtB450i/ffZU0Bth1HrqY0r2Dlv3efubXtdzEbOFWMASD7n
8eX69ZU2p7cYy58fDfcO1ppi0zw3LbHkBQ3DsmQL2+jAHsCcotFK4nVEyHJsujX4nGSvpR/NzO5M
gxPELkaUc1HMufVi114LjMQcN+AYfHsrHLDauJZ/djC5zIFXnlbMEYJ6OB61AqJE/3n7rh4zj4Or
i606c2UY/J60FmPnOSRUh97FZAEllODYwbKL+P40DHRblKDfiCDCobiBha0rNOjwe2AXHxczVdiu
tnGqVCW1emrPnnfdHuPdL/KTdjhhZvXzGgSpz/s8/wWS/1GN7WCbwAE0ilMHr3TaeuBcBBb6DwiR
6eAeL+OxWN+Z68fAcSibvT5K0A/EGMdyH5FoncdorieoBfpYt2gfqpp8gvhceKDdzB8cW1zMZc7l
M6hLp3zSSYb8q4+OBYAimlXxCuD5XmoObMQ8F8Ngr6G1Rji1MBfMvVxItG1pvYRjk/8FdL8/HAMX
uQm2ibSGLkiDYGs2yTqQSqbk7DmV39rrT4zR7T8TbAfg3IWl6G+uHIMdFWL1pishF+YCjDdf+0B8
v7zzxPDOkMGN6/gf6N045v5kkW33ow3UFl1pKb4amId92j3D0W3p9TbXjYGSszTGuZxANyw92GLZ
X0niHzzFeOfHYImuh1lVUWdZkvxBRQXka3CNZx3Lgc8/1sHSNWtNk3WmAhOEnWve6j1bY2pgukO4
Z9m43vHj/druNupG3mBGgnOKHA1Z+ma90AQgPiBl40mbaG3ZtZd4G1AtcuQse/9vHRk0QalY7qQJ
J7lBJXNsySDQJgoHuSxQaL6fW1TD+fsYFycxZjbCEjlP1iiKVgftKGsaeo++iAqx+wzjGD8f/LtX
N3a/hjEu3IcK50qwY6xipV1RmqbnOk6Ot0JrIVg3DsID7e8HYzW3Gs/7jgzCZMN0NUoF54vWDOyP
VQLsYb/Y6PJ/pbsaIg+dXdhBffuj8vwRS/Wcy0aF7AaUxGwwaCDha4+/fFDm3LkYyecd6aI0UxJN
TVElvGh1lQkgrfQshBlVcTt5SBGh24DUzovmr6Eh2m4JR7ulI53L++NIW1PN6QMITHhrJA8v5IjW
cOeqEM2+F721jUFFC40wvBzOUhSG6WdD1hQaXGrS73rKeRX3V+x0htF63ZuBBvWKd+2XrHMugrmN
WlonknKRYJ2Os3sfvAMHnBeDo7kA1nlPViRrOQQg50UfGWjLwPsZ808uZk6wz4gjbwlB5+IY0xDK
vm6FBEdmNqSP0Gv+iyNgscd1LoExhk6LR4x/QAKqxqjcvZMzjYBAInjb6LhyGI8NOrI+7HrIwcv+
BObM2D76xh6hD/gLOKLoT2Yjn7lKjNeOk2uONNeXSg6AMfckH6x5uEq8jNri02wuiXHVXVPH2Cs7
UXBCt6B0AUW72lLkj8kazL4On+1+KTiYS2Qct2n0ZYOkCj5XTdQjAjq+R+NcUzZnU7ZVnGkDRHS0
QQ+xI6JxZKxf0COx/3y+/a049s1WFYqqVlIjGXGAVzdOPFPiL4ReRrt/UIetJJTC+VKeQ3wjrXXF
5jlLfWMksWA3iV1LYJM0ckd2qvF4WzEOELHFhbK5WsVADxFsHSloqdaBzdvmsJjLm9kC6zfyAtPI
uFc043E66bYKmkpA0Z2bHO+xlZlr7YuljLk8BirULsvMnoKRc5JO4mdJmtUOnapnXx3sCeNFwbqU
yFMdk/3hg3vVeJ+RwQ/tMqnTcKXCnQG7myhjIw83lkK5uX4sboz1NZdFWApGJy6PF5uuVTs/3AdY
JYsuZ47l8wBRZ7Cjv4ZXOY+phZy2I6gZvaPpPPpk9J8+OOHMYnJirhgDGpeqwNZaBbcM7O5KcPmp
vX7ctvbFeHQmgc0ZTD1WJmC3NJTZwu8qQUIwHHx4pJMnaFtA555/GLBsdcOr7HKgnk0cFNo4TVKK
Q0z8PbcZkgfv7MyspPRZLXb468+O9nMTr5CvRjWyP6qaneegu0Oah1tV+y/R4D94xY6zxXloakL0
5VOQF8NKExDBvkfuKzhbfrj2ZcXzzBwIZgdoFVCPj0ZKI5rmIXk48PikeSjFDrFlktHkaNShdl4i
vsjcc3AhW5JERImI2oMvvssQBPBuM/ccGcCosuz/WPuyHblxZdsvEiCRFEW+SspRWa7BdtntF8Gj
5nnW19+l2rjnVDJ1U3Dv2w/dDdjIEMlgMIYVK0YKSohFJTHlej6G7jK4+zuGDR+fgdz5L6+zOvBJ
78eMzyVuAPybh73hfqowb9jEpPATTNWvLVO18UarM558czCrmLzdN3P/8C38FTwnT8mn4gRb9f/h
IigGpOQkyKpxEefCSfz68Kofvsp9bDhBYfsvKIhFmDp536RsXT41eWDV/gyK2DdrjMzL/vHlwD4d
dufzW4PeJtPbxvOipgsqEdEpt7DCAaCarw8PPsrMxe4o493z1vyLDddAKDFKlbXtzOjb2flPxQXp
ga26zmpl/p05VtMDvSgAOVjCILDFI1gGo/o/qG19RLlg621Zzaa+F6VEKElWlRPLcc2A6QIxGWJz
pG8DDEF9EhfbvvyDOSmY1oNZPctgoC0qoS3jog5/Apo4DIiBhYIQYp+69fFwcHZASCGCWZAVG0HM
G3PynchCzQv0ZtybyQRxnYNENVLjmBA92mixfDrYXy75d/hdH6cvH9PncmHm3+w4WyVxeL/ZioeS
ZhYfLQvyEzsHAoe5fmT/QRCwsc4th0EovglYZyJNo4vtRG0924XA2m+lpzd1VLEpE9csTFladBQh
xnykh89Ajribj/iWa6LOczKQ6oyMCnLq/VeARxB3fkpRifbdl1NrM9dGcdXZOcdEc7aSEVvqIpWE
Rw/O0TmhEP11weHsf5wwBA2vwnhcJssexmd/f+D2iJkpF+cDGh/sxtMuv9LB3sr4LHfwndpauoVs
C6OYGQyieXCaKRYH9LQksVhFvLy0kr1u+sU+CDHH6L7FXpcCDlXOkMQBs/N1ekdPGr+zkpp4zdCO
BxLxPzyPssN9IWrV8D9rMbEQSGBYmHIFRkz/61rWEa+oRY/mpjaen3K9np5YUzY7QFmTvZ+Zu6BE
xqT0m+SiFdjReIznXTjGjRMGFT2X+sxt3c9GZ+PrljXe7LRJJRWYHSAN9eKIaJzrigzEC8PZri1i
k1AeEi5Pg5G7Wer5Zva9izqvqZ91ccgrC7S9r3V2EMQuCmtjqveyFerHcMO0BAZic2mpPVOapiOx
CIiMVwRO13yXWWzXxcGfJpsnG6LWzh6cKMKg1DQJVf2RMJjNpiCa4TWa2R0T6JqTJmO5MWpbvVBv
h28JyxQMOgZ6KiUCTfO6zPougIplKTnCOWDHwQ/7ozlieyOR6y8za2MXPDdfCh/nbIaDfhhod2J+
8okz3p06MYz7erKMndFW1X4kc+AAW0Ydhl+20fHd2DJHd7RoU7KfBr9wG99Id0IUmivpzI+YkYDG
HBAWuO2gvZo0yU5hb/jYVv1r041sn3RZuLuvVoq397ZsAVQpiCPR5maocUhlFUk/zIx4lR+Hx07o
vsfKMvnJwuYfTE8VR27Uwh3Tmv75F4IxitBAVlqY0KPrKx0mkhZtIIk3a3xf++UHDF3bl039aOnT
kQbTuUiNj/dFrmmSkEyXUlDL4mpfqhZ19RiylHohWPbsIDqPzRRuXdPF8Ko3Q+qAZFKLUrgHikGs
wIELjk5KvC4/TM2+OoSvzT9ytiPfHn7xH0mzJZBuCFz+/B1GpG11oyM+BMYUfCzZzvihodn2O/+Y
gLTve/AUULcDtfD+/l6q/VZviiMxH8ZAHxuW++Y+vRPLysQy6t4i3uA/9aGbPiYP/NKzvd5h3LZ5
kK/dU91uPAPqw/4foQRVbExtgQOmIl6bnI2jDiZLr+k6J5gf4shFy7ipfxHxbjzHdiFtWrzGOgpl
Mehg7I01r5ngZa4AlYyZ6KRQcYiFT5J58ImnaWI+ZDGrv/hpZc0OmKOzU1aUw77X+bybhdH8rAOt
2leBVZyLgAnXlNXHXDMCmxttshuivL409fjx/hcqOYv/7I9pSgYCPw5UsOJcRVLTOcEkUc8oxfxS
ZE23I7Q1DwUd0o3Xcs1wyP8RxdVUbjJNuaRpQL2Z7ngUOpydJPHtLi1OcAoupNg6++Xi3FysdwIV
j2dIJl4D7ky9jpXnqeofpkzfD1r1Aezr+7jGdFbiGTTda3xywqFy6vz7/c1dXTEobAxJDcakrlw0
YZi9adKIeqwRhd1WzddS111izd9KnqAYOweHPNpsm1jROfSKYt0618UyX+r6enMdtH9BLDDsm56T
URx8E3QyE/kg51/tl+C5aqlLx4fAKj1iCXfGh1TWcJhQ0dm+fivqhfuORxg+iKSmUBwkP5B+Hs6p
4VlZto/MT36jeVXEwV6e9h+mDnCTUj/r5WPAj3X2wnP/KRDfdD/YeDpWnA94nQa8Dh2TTYF8v96S
0AqalLLB8PziA04a5sffTbNva8HvREZberd2AIQLzNuRi7cjlz9/Z+jycaiG0ieGJ4LaNo1xn+XT
QZTJl4GbNhlO1C/dqE13Kens0QTBf+DmWfA81s1TlLc7beq3zNDKE2MRSTB6Ec7wMg3s+ov6iYdZ
oVmGV+vV60w+h8y3wTj9UfbZzpxAbjSKwJbBeGrpF5IbG+LXdh+MQ/D7FuAyNOFaepegf1yO8Md6
Tdtn09lokl0+pPY0vBry5f6VU/IZiz2z/lcWewvA3u09rYtQtDVkGc15em1ze2C2/MIvvD1HzeG+
rLXHxaISnjUwiiglv4Gr3gmLcfQiLRPiMdrbRg/AJUGm+ddzXH9CpcceePDA28mZ2tCp+12FYRls
C3q+7J1i4ywThMwG6FEJBq8pJkbyLk5YJ3HBAtG6Ws59R1ppsL+/UrXa8ratqJJTQ+pwqKlKrUTY
GOkiiBC09f7BCH4YlvmJ1mCPqIudRcMzhgWgJczt2+SkV7ntj17VzfuyLP+Ek3GQsEDgwnei4FeR
9844ZyejDA99pZ/igG1cv1ujuzhRGDIquQ7KtxsKYlZSIZKGeG3dDYi6dlXwOWp3DT3pvhsF1u/7
W7MiDr6ogL1FbKMbKkkB5bFm1GAT9Mqgl84wSQxhNI+1WThRL0ynrSc84AN17ktdcaZgTTEVTsK6
4tRVz9SQYQ5TZxAvDeQu5z8yv3Qy6UozBu//mVuv8fwzrTDbYGdgXqOdtOPGNv8/vgCdoZZJENGp
SUoR+lIbtIl4YzTETjMXp7j0L53u/5nEj8z4E2rxx2AwT5bW/PYjgnc+d/qx37iDt/d92QeBgIRJ
aQrVtgCdlgeMYR/458y0diFzyJTtu5g4nTSPVfI8bcU/at4Ld+FapPKY5HURZH2GAMjUOiAME1rt
LQy7eiFtPOyAis1cFrP8V8O6bF+nNHXaLBK21pX68b4S3D6u1x+ivDNFLHgEo048qcXaHvDA6mmS
c7pnda8/3xe1YgAgy0KUs3iKFCd+bcO5Fjd9wbHoOmT7mLHM5ix6jaWb96ajNY+RfDapXYzjDrxh
Di8+pJo9v4LnkvuP2bgX40+rsyfDiQsQ8iZ2IZLd/S9UW37+cyzvvlDZjSAIk7ZuCeB7hf+LgX88
aPcUk9qm0fb98VymH4nB9pH+xRenLLvA/QuMDxHiLJBnb3yKgou4+RTluQUxqylnfKrXWY71sZ/2
hu709DT0x7RystKt460c6eo1kJyaGIelU50qxxOWqWwtKYin0wa8x8MjH+x5uGA8gR2bxomIX1Vc
Ho3iMIJbKm/3IK6bourQhhbc0v0UeCh7iWDjq9R0/Ns+4HMIoUsWBoMzr5WmImVVaCXC56br009k
ippdHvSjq0/zQ+1T7XE2Y8wwNw3rJe4bCQOW6zsQvjwbvpUio8z/sbp2cKXPhVMVYepGUvTHUDbf
8Zc8ibD5iRHy1Wit5Nxaaf5cJCT70LVp544gVHHYnE2nvmuMf2F0JEXmB64kJ/ItY/3u3V+efI6x
xW8pkKG3kR+cngsDLGSCFZpTCP5EZWDldqEb0rZ6U2zY3rU3R5oMshHYIoWq6BdD8yGhM+TznrlV
7YSUg904WmjZtYnbtcyCDRdOZZddjpLj6WcCZ0mQjFD8DG5pll+FOfUy3nU2um/rjyMqO24XpeFP
E8WqC2X9hJFfTZIfzUIH+cZML0Fi1EeSRpNb14H8PpQtqnRRlf6WRY7m/rQKL1rl0437t9z0a58I
38qQtREGcH2WrsR9yRikcWX01NMDULUx0tth1RG3G5POIZE//HW6EQhCaLcgmBBL4WVfa3k+9kbc
tT3zNPDqYhBZUf29usFgoL9Y6Jj/yqRy3H0U1CxIB+b5eWPHReVWQtiUP/PId4K0O6YJyJHum7Dl
J9UtBCqNo80Q+S/JlTUVWdFbZRszbyZ4RjOqxw9pV1ObhgJEf10c78qOl/v7QtVKz5uSCUGYBVfK
gE+jSOUwYi1LI9Or5+IrD9ipouEnP5JHUDU8Vr0XBOOhmaMz89sNU7VyoxCnvs3DYUh4qGmiUeZg
7u0F82RN5AljjMNdXJjjTvYj30eJxjErU4t+13lQbxzuYgOVnV4eLVOXIBuCG0mutce3eCd8RKxe
2ks7KTLo6ms9bTzft1ECRehnSbBHLdnMt86JdwZLlAYSUahjeEmtxbtgitBVrFVblZ21TQQjDUou
JpSGquZ+zLQijifT9PS29wZGHSv8PvqnMAgxlMZHqnaLo1TtXlkUZmmGRV4NsSWx2LLud+vqNYN3
bSlMbwzc4GUpssDu6DbwX+1kV5lTf/uTbaVPV64GPCACX5OitgJDcy0Tr0LTlUXGPQm2y2yvJ4do
7g9TkDl5skVLsSYLqUsLCSRkEujbA/tufWSsgg5FJO5ZHTlEXNuhduhIoR1ontky/Pr39+/Nv+OM
IRkNdsTrpXVGU2ktuDe9Vntg8xkYxTw6FAUNbZI89524SOZmRbIRy9yqDdN17CiHjwAu+7co+90i
a8AdQnPyLS/zh12QG73Tm4gXJAeLyTi4nGaxI2tM2Lu/2ts7AbFgILbgNi3NhcrFa2Q4F4hXhUfq
ZNqXRnyskzg43ReyUiG8lqK8m5PGiF6wXHhdFX6lQWLPRvSCS+j6otjTxncrrXoavtBgl8rQa4D0
6MNffRztynHD0NzqEr4ENh0ZqWWMuapLllZhWEYXCK+s9F0WPSDlXU6dTSTgz8HGkS6G+tqoXcta
3NV3R+rLpuo53goP3LtPsxgRhvMdTR/LdN4yOiuPxiIL6VU4RCayfIt6vZOVjgOr0NwjPGPZUq2P
vkdJMzp6UiZuF9SJkwOkfA4yPrqws9YDr5IteNCaKoE3DVlXmHJLqtmRMSkmvx8a4WlhL2z0/aJq
XjK2cYCrK6W6MJbGDM6R57peaTMETJ/zTnhB/HEsSzvMTAy9fcyq3Bn17BD7mC0cCDeOft5X4rXT
hJ1FMg35BhMVnGu5xOrHrgyww0WVVad5GMdnM9AfrHDUHygf9I07syaOmbCvoDcwkDJUrFCiNTLv
k1m8vYia9jjU36IQwYuxlURZO7b3ghQLIEdaTFU1Ca/PSgchc4xZEPd3bkuCcmJmFE3dkEGCjr4y
+TptEeGsmU6UlRjyj3iJiPr+geaiZlqrC2/EtED/V//cPdL50JZ7cyurdhtgMryxpqASioBnTzmU
HBMDs7HThCeLf/wcrZVOhxEq087JR3swz3+/bVBxeGIW01FoVsxHJGpsWsqFlyV+67DCr53SAN3U
fSm3nhdDnxPjlmGhugt+zWu17lvejXXdWF6ufS5G3ZkEmA+mjaVsCVH2rUykn+pRa3kxCe2m1+3S
ePivhaiKDHZzAe57rCQNHFJ+4KblRlsAjpWVwNVCBAhtQ0Svwh2kgdCdTKHuTVFwHFLfi6rEqVjt
3j+VFZVGFAVTgwSuzm5c1ZoMgxlpme7xKHJlUDyWwSVhbp2yLzMmfPNm3CCCWzE3mGjIBZwsApOj
ovamfM5mWGzdK60DNz9ZTkFrW25laNZ2jzCkLJA8o+QmtMkxjrKbsln34Dv3RxGlLjisrH04btV6
1gQB9oJpC6B4QsZOeQ6tACMvW4L9i83iGyYEOXkon/p62HiMVsVwAHoEg+G9ybui4MlJ4UMMTdAS
bD2E8cfO/Pz3qrD490s+C7qgWrewTPSSyUb3sqq1p3qf9/2uL3/3+ReBiRwbC1oeMcVlgWET0L0l
rY5Y6Noa5AiKBOqguhd8aP2HtircinMk687dRqi58iZQxlAdXMwO8imLPr7zV2ISgIbGanVP4z+Y
/2co/jodwa5+X3mtAbRNWDjg9+fpg8Aw9n/1+/CzloQQ3PY3L+Xd91OQXaa86nWvE1UDoxkndiLr
4/2jX1Mv5LcMHbAN5D1Uj6oys7AuY0P3kuJ3SoFeB3rDyDf8mtUjfydEsc2+aWiA8xCspMf4br9/
hB4HZvid6t8K0OrfX9GamXm/IsVGkyYIkr7Vda/tmwMl3/MRGGQOHmdtQ5HXDChMtAnPBtBHXYUF
04kzjLGBIIY0u+03r+P8wiCS77Ot3MWqKsPK4FVAcldXhzH44HKVtJGw1Q0qgrPN6RaYYW3XTN2C
ngFBgP8oR8Qwd2FGiK97eZZ9Jy170afqTGM7DZL9358PkmtLbhPgJNiA62sZauaM0RIUa6F7TCM3
K4SjNmY0bqjB2uks1hnleMYJClPXYgSwc2EGz8cDS63dfWiNnYYcsdFbjq6HKFZv+NJr9wiVd2A/
EVsTpLiuxZVREhYUKQTP8rXHGJVq/J1dkfxzf+9W8jBvgF68NnANgS9YFOWdTchiwIhMK1oq/NVD
HoxelJiTHedi35pnLju7jQLbqLuXtgguo566/vwv9pVD7XUYVFTDVWfOJ4GMaiMxPLCj2ax7LcST
TCBqOtTcLdLn+wteO8X30hRlmXnJSz/JgDDN0E7Gyl0T6IONrJoI9rM27aqWFhve6pqxQkoGg5eX
zAygbNdbrOdJWhutCTfFP7AI0wyH/kDk77hOnZ6NP/5+fRYQiSjtgvYP8EdFWBUnPUsAIcJ8SMCV
pdchByOCyY0rGxhM24zSjfNbXR6mqEsAGYDcVSXyOKDGWEBRCYDBJEvsPq9smh2RdYaTuYWaWLsW
gOzCQuIhhjernJ/gGJ7Yksbwyuil5GfiP5jx1nij5TdUh+K9DOWmZ3NUSDNBnQrElDbwXrh+zGnF
p8Ew3IkRm+VH1MP66Ge7RVOxtpeL7wd/xuTYUSWwwYvakWaojSWNN4eVWwQ/B64543SAu7lhNtd2
EsMnGfCcyAzg9l9rihH2tJsCyOKVv/MT8zWvSqdtsg3tXxdjIjlIiElunCY8QeaUGB2KfsUz7ewG
CjKk5YaQtccGyoBKJVDNSAgu+/rOiiEPWWlwRA1vCCpnSA6BNtm1eJrHjZhw5dnEoGRgigHOg3Or
hrc5LxuNLbHAmCazPaJcdyRFQ3b37/DKahYzsSSLkDFiatZmZgZmrOaj7okuG3cBZc2OzgaIG0Y3
EKW2YRFXDgixDZKLHF4tkrmKthdDYdJwgC/F4o+x9TA3L+V8uL+gdREWQ6gGr9NQX2gfAVPnd3ih
U8DJbD3gD/nU9A5YXzfOZ0uQspZRNElZYbEeL/90kVeGz5O54aSvikAlZkkaMri3yoPZouZNomUt
05zbYjrj/bLzrQ1b1TMh4QPCeTKB0bnW50yLtCgcQsOjht8+ZJNkJ1RNv9w/lVU1Q5iOigHMgK4r
mzWgv8VMjNLwUja0bumbiaMx0z+2c9j8iiSgtfflrcBv2OJtigXJuARRisC5kYNZYHSrp89Vdxo0
bXYZ+k8dpHp05Iq0cGdFmXkwkgqK3sdoqzBI6fbasIWAWlv5km/WkRnT0SKtfEgrI/g8WgyXo4jt
gDw00n/tc5dr3cvGkm/xJLi+ELSMbQSuVCXiJ4POp3yqDG/e15e5Obf0GKb2IfkEl7Hd0MyVx4Ph
6cfbsWT7YNOvlWZE6aC3BsgC8svGPEp/goORGLZVlnvGPt9f2YoftSAKgF6kBhoC1IWVwTCNeoOz
LDIvyz1NAJLLv82g4hH0tRMbNmpdGopbsO4E2MDlz9/ZdwMl6yqssbQaL3C2G1GRdNivqnYNbt9f
15pq4JH6H0nKzWvbGMY/g6TesDXrR5l9G8zB4fnGWa1ZkXdiVKc3HWQUawOcpkZ86Xnt6OH3TG5s
2vKpihuzJCn+71JUUoNgHIak6Rd9sMWhKA+dtfvQzk73a0g3VrOmeXA5daBMKbJXunI8sxRVnxQj
XAlaElc0c75jVlSf4KJ2Tp6VwePchluv5M3ygJGEtwnsLLA0qAcq6t5EsW7FwEB4ZJ5t4genIei/
tt1+lPKEEc52NP8akvD1vnrcnBvSTItZho8ByBxA+teKqNcR6+ueaJ6WFY9adYr17EWazZYHemM2
FjHAwi7IkSXgVEOGtMw0yTBgJc0q15Cf+C9W2RX6pNB6F+y7qDqN+UYydWVleApQyEXDEtpq1Hg9
T2Y0NTAdA1gBQYqbQ9vPthw2VHJLiGJ4Jxj/vkpIeIn0UxjtgsSl4utfn9DVOpSt8/2e0MyEiJA3
NkeWDje43HAzbp7nJVB+t1eK6mmVRFA3TOGFn/N9/ddvBn4doBLcJqScl269ax3roxQ/j6bmy5B/
QE7fNr9I65903AfjuS3+BBkGEPZ/r9ZL3h5AXLQGGkhAXYusOCuLNpvDyzQA/Swx6q+0nLHfMBM3
tnVZGPJKS18JPlxXbOsQhCgFgT3+Ah/b0fQEmI/GNrLz1P+5rwM39uhakBpG6bngWkNoeOljH8Hv
lyy6+PyAxkNMOj3cF3Wr0cgEocFwATJjTTePrq/RgtdmdolwbSpU8FLMqP3r1wI//F6Icjx9w5Ag
mSFEC/2zLiFBa/ZZ9teXE1LQDbu4tQLBgKLV/gRagj5m2WUW39nYOHl6zsONk7lFVSxLeSdEWUrb
hwnShTS7WAEAU9mw6zPLrcvk6yT6BzAYGvaAQVakY7twAgqR1mgxLKsLcIrOWJdoRtpKX6wdIF/i
X0aXlKuaCQ3Dthj7PIouMryUpoUy1aHaamnfkMGUV4PNE4tDI4wuo/xW69JZ7nDVbeWpt6QY15eY
JaEsmhorqflnsyntzPjYkXrDP9oSoljwIW8mTI1Ztit4ifTSMaYWAw2DDQOrsu4Au4gkOKASwPjg
ciE3eL2WhkRRUWd6dmn61E5EeJx8kB4wG4AJ0SUPelfuCgx6BDPAxSi+RPw3Tet932TAaydOkv6G
8hz1hp1IVNpzPbj3L/2tIUN8vox1BAAJsbN6nlIPhxI4ruJSsgbQYUtL9p3BMydqs2Y30S7aMDK3
7821POVkraQMjMQKi0sF+BGbG9fv/ksJyrEmaReC5DkpLiOGNnL+O9qKF269teslKM9yr/tTaJpY
AuqZfVfbdQw52m+DP9cFd5EW3fFx4yHd2jXFnjVJgpCyTIsLLUzXMB96S9/YtZXLcKUHy5+/C0vk
UNRF58fFpTMO4yy92TybSbTBVrAqBMT93EIiQJdq1DyZURikY1lcJtRUHBRuv/YlbIif17/va/Xa
fi3vP0J0XDhU1a9Xk0R6gQbXqrhk4Wzm6JmP2Ad0h22BoVYuD8pBcG6QCTIBilKuttEAx62hdfiS
vVDfcsTXoUGv5bBhQdakwMkAzYGBNJpQQ/ymTWUXwau5JNouK/XnqtD/sOYEzPoWGGVl23AyaJuz
4LMJYHWvty0f0Ijc87y4yDkvPJ+HZC+j5vX+2awowVLuNJBDgHME4Mu1EB0dIiXLWHGJ9aA5jUYd
/NDGAZP8kL7bMvFrW/delmILBpEQpIYhK5o/61V9Ms1/RrzJLDe2EkK3Yc5SV0UeDZYUcIG3V+Dd
/WkXGl/ac9xQS9un8AicOekOZV07lKZur2dOUQWPachPTft0f0NX7NGVaGVDkVTKFmYI3CpUxW3o
PnFTuKJhsWvTXzKubUtLLx2GANr35a5uLqFIvJtwFg1L8YGNxG+MpC6KS2OP4hms/WF4tPrTfSGr
2vK/QtQoFQQR4BLpcZP1Qbh++bmLQ2Hn4HzdOMA11Ud+AWl9tAYjv69sInCiOkMRAVrZhuxMi2J0
p7QaN7ZsuUBXeQykFrgAecjSGkJQHbnWfSJqM2F+UMJ7Ql1Qy7zR6j4gE/YzQlurLRnZiL5Xdw/N
INBHA5UmNS9Ki45hJjlUQ0RFvkumudhpaS32hR6SjaWtbaCFujWKMBw0NKotbJLO5DVNyous/END
GrS9+mYHjMzf6wNgRTAegKCiR0JVus7I8AVFeWnE08QrN0Qk1GT97r6UlcUgebBAv4CTgn1XzqmN
UjHTqi0vTD8Q9M012b/wu5AYgUsoiQlKF/UpDNtYS8O6ry5JVD6JIvWKcP7NSPjbzOnh/mJulQDM
GmiiQWQA0hNUb6+VrkuzJDdklF3i+LtWfEFUwKzn/06E8hC2WTd0fRFnFxT7xj6y0WRh5J/vy7g1
c1gG+h2QqAXQFCpwvYw5jPy+5pCR9tXJ514Vfq6GBxG80PSgg59G39C0ZVuu7+q1PGXbuO+jbEYg
TyJfoT9MTpJ/HsRJl+79da0dD7whJoBshVVQuyZJgn+Qwc8uZSPtPOBeGj0wkDP8rRS4QybYINCr
9yboevdEXARcy8fsMo5sN04vPcvdzWTS7RFBiKAoZlN4RfAiroVUFYxnxRHcD9XsFKNlswG9Bv0f
zBpy0GxZHJoi3VjX7SN0LVKx2+1EWqvrEenHpuYYw6sFlB4UYthK29+eEuRIoI/ZkqIFHOF6aQAW
RXzUCeQMbJehQ0qCaWATQ7uyGiAPFjlvNBWmco+mEo9Qwq3sQsrUsXwDUVmGpIH+cfOobi0crPQ7
SYodneZML1sTkmT3JRof5LDFOnQrAIgsCsOG3lAdaV/lYIjQDCSUJt+rsmOeNPsp2oLn3W7W0o60
gD/xqgL8Sa6PJMlDapRNIT2tq3eJ9hpkM5q783NOyg1TcNvWvWCxAF4CdwsakhD+XYuaZqOsKa18
wCh+5a0r9VcUPPaz5dtksrWZHHvtjGZnTUw/SmQSyvYS1CfaRjtzq4HmVg+Rz1pGYgDFC2i62qlX
xrKbaT+D7mwSw6W0+nQ3DygT1FLPjvdNxi2gCpETFBH4PRSruCWXI37n04Z1DOxr0vqohbSHUvxu
w3hH2+KIGXnnMUufeK4jk9/YffojKufPBYn/Ol5cEGNLjUICpHrDbDiAaq1BlKN5Je1dQi9R8DkP
tnJNt3Yey0SDONwjvPmoAl6vciwkpUOLDGvF/L3kIKOcXoJJ7qfwW0e/39/SldODoqIQsuAHOELG
a1nCrCta9kF0AWfjj9T6lhvPSW6+3heycvNgQJbBnNAPoAmVq101WZtUZhJcorHq3BlkZ+A8YVs4
lZVtw0g8vMeoYkI1VFtP0q6aJySngbZ7ACvLB9p8iNmzkfVnNv24v6DF6l2/xIh6UeG2gMlC1yNV
rCLJQpDX+BoSdaJ3s7A5ITnt02ZvoNaeln8qvpHcvz0lyENT/XJKuGEqdWMXwmWeQxldmD8dWThf
zFLzJIg07i9L3cElO430BLq2F3Iu/O+1MkRsnK0o6ZDkjLLeqxqtQgkpy/d6ocF3Bm+oE2M3/vJK
ofUOiRd0GAD3g39TJXmVxUHKEIXGlyY/a8bnpaTU/rm/LlX/IAK9sOjRMhaGxpvCYuNHVk6SKLmE
FtpzijH4GJjZVpv27eaZCDbANQRFJyhgLmf4zjZFg4hlMrXJxQeETQBb4VtkN/XDzwKMhfGwpe2q
SixrAqAI9GEAS1lYliKup7lugsftYjVI0cY2kpeR9c/9fVvO+72av8kQyB8gpwRVV2tKVieiuJZj
csnz0plKQHKK73x8ApeBPXafMoy7qb/9vUR09uItgduJ4E1RhjkjUVaKJL2UtfGz7qL5KS7Y8Chg
2N2qqeNT6PPpMFZDc0iqZouRS73Wy3rxqoDRCekLMIYo+q+PIKmt9Ti9MAn+irgVx7Izv7ZicLth
PND5vOn0rO0wMIJ82WM0+qrE/mPdsoiAauwiZtK46Piljj+0e6ZXlp1qSeyYKS12Wa37dgYukI37
fuNFYMGIw4FNhhlDLk9Fz2qd1onRTPPL3Ak4q1FVH0wj7R0WIqtrNUN50Nuy2iWk7I5GKWPwYo6x
POXj2FE75/m0I6bZvxStn3pRVhcvaaZHG8mklcuL/nwMUoOLu2DCFFvbB6YfZ9RIL2NqJbtUY/W3
1NTqjbzEDW/T21YARYdTAI0PUUkWQCOWC6MS6cX/XJR/4kfgHYsD/wQiRv8hIU45OuVvqh3vq/uK
zVhg9QA9wp3BFVMusaS+ILOB4y+NP3X/O/xAtHP2Mf58X8qKWl9JUdxS1llFhnpPeklyL4BzlJS2
YX0CH1Zlpra+RfPDb43GlTTlCpu0tYIypumlzczRGUgdgLvG1Hd+Sudd0LSBe391K4YQWBHQf+Dq
gvRFdS76IEkW/p/0MhVga8R7f87YxvO7dkzQDzA9Lbwp+LVrW2umSdfgBqWXoitDx8S47AcEReE5
N1LrqSDpbJf1lqe5dmgAqcAYwq1G9luRiQxS1CYZ9LHzn6adtGfbmH+G1Z/49/3tW7FABDZgcZiQ
ZgRy8Hptkwgr3aoRhje9hqbSIGAv/4e0L9ttHFm2/SICnEW+ZnLSbNmyLfuFcJXLnElxFvn1d9Fn
KCnNVp7buwsNFFCAghkZERnjCl3X6+3Zz0t76AVtiXRruBsK4Re6ZnmlsVnqExLsFDMDYYQRFiHB
dDpgcbJNeUmcMO0Hci7fFiX6syu7E6qnsQ7f84QjMXMSCuca+UcTqTI49LdH7tW+RB+rjsyDn5Cp
9nkJD371ZNj3OTsnmHihUYuBMw+YzenfrxyCPMJ2174CmbRZ1QCjUYLtmVfyn5NMjE5+F3Ixcci2
FfSK1vaDONGIyMJD88JFoouK9LzdG+wS2QkgAeOZMlrBprgE3dO3h4m6QO3N7JxvhvNDFEVIC4kU
ENxxfVBEIubA2yucrEVPwXvlN0Q47wvT8gXTrvSA9DHWC/kKmqybBQajo33dn6TQ87twdR55kfEc
168/dOLYFdfbMz6/i+t8owBEFwVrMirOmGScu/0pQghmgPu0mCaj0NvAaI3YlkM/JOgTk7vn5FFB
zD1KqQdoct6z9PM4SM5PIJbocQXaCWsGmrJFN+NZzDeXrCASMJsE6VfZxkQcCzphgmg9+oma8FlK
ngxRQJyfoDt1JF2rOaHweV+gZ9wFw0R3EUaJFGSIfwSLeY9hsEH30Y9TOW1u+7vUdJvxM8pWcBCc
sOm9bJSBma2sjcvnWYsOpVLRQf/qI+f+l/xoYYDa3nwJw/9RL8+CLOBL9IWlDjY6nvat3Tmdky7D
B2PVLZXHoiNJR+rUORe7MSGYv7j/DT9wJ9hvYJ7Vs4J+EGBTI8VsnXo7pIlN2lOz46ned5PMrRd+
e1bGRkZVIwhZY8JG2q0tOd2mWaq2dDSdYoW3bpUcotW47taNt7AfgB7rCC5Qg13olhvsv7zsqcIi
ZMPr3MLKbaANOwuOOf35UuH7EO9AF6b4jV1HX16quAQQar4pk6RyEmWE/huLikpp27qiFit2Heq+
necN7wpmtBCUpxyJjJhhwYZcypjGuhzH+SYZBdKc3bKlVUrqZnn/pufIAL0JTfXT3BcSnrcmJRPg
FoiXMt+IWpoi8sHWCLXYVmlII146Zo6XOqIPDa2+GIP5Xrh0Zb1M2HLDPMN6XSqA9WloFm27jeKv
gaSGfpzyTUt4Bmb6eFa6Ju9pwsrFrAI7DTEa6YAWqjDfpOVSE0tH6P8scLD43ccQuy9hoDwFSmyw
0SSv54x8/5hZmDToijabscEwpN+gKzbfVONvM3RrCQns4C0tm2lnTlkc2svvonOClhNRcOky1sMf
z3ESF6BrGrqz6E0rqx+KcCmtTMhRodCxBf7j8F4seCXJOWtuYCZiSnOrODrjecRyMebdUEFVhCqm
YZLHKMQjZyTVBa/GNidJKM9OMChwrUxj8ryuJClUhx4Dk2q+iTTA/JphKLgtUHLIwu9HpzCb2I71
RQs4wrzkqMu3y8iK1BVpdptPn5Vjij72fBPoGlUS9dnU35vekczY6dRmKTU6QQviCJzNJ3OwEF/2
l1Ukv16qdOvrlTs0D0jUe/KDXiLKvK/KPzLIk8hdfxtz9Qs1UhbAHcHVmyt5YdWSF4QYU5mwvJxg
eDDtC2IWPF8m57X4Lpr9ZMo02QYYCix0YQj3elOaZQ6mZI9IpCz3wED3X/SC/qmIhO1CBmloasvk
TF7fsO2EJhbGTOiZRk7gTH9PLPhTts9xY3663+AGckfIpk9N0Rpj2Zqq0U0h6WFAc7eNCloM+zFz
ijR3Q1LGJqlGHkzcTw3ApOB0CehURcqPrZZjl8tFboHetonTUSOLKlj7phgQISy9+zf902hfE0LK
/lb+40qpZTVp0NbXGWs/WbwGgPOqVINWIoeJ6g8LOlGa2pQnCGQMwN1SwoqiHlkUNGqYbfgL2aWW
dmkWch7ZGcG9pcLIT93qbdjoHTq7FiacwIbK5z9mWVJEdHQoRhJqlS21WG4g2FirUJOzpnJyc7NX
h6z3hO2Oya7vL7yyKJraj8Jl4ujCfEaitpK2ovx8/9J+Gi0cErPHsFfKNAbKyGNUGnXui32x6Q+L
ZlXSs0bGkPqnJOTYgZ9x0y2h6U6vzmLIZR4v0I+/aUyMxVvC2e10RzuKFUftZ+l86/uU4caJbukM
iaKWcSuCZ40GbXqV4iezbmlUrQwA4d5n3qzEX9Ga7u/qTKHflMY5AK0G6ECKPUghDUqbmwz5aTPA
uisy02dckYnbSlB944LmrgUNsBqtc9D/FNi9FTT2RXbun4nHPyaaMwKjyrJBKjZ69GWEMRKTjyny
f4LOBbrhHYt5moc2yfJzKqOtqy0wzZVv48WlIrJ8ITK6nbvc8QdpPygBZzKId8Dps664WffYl5Xq
OGA1qtvUV71F3Fla7yFHQRYKp29z/owwuovFlGNn4Wtr6RKgf1oDscuXH31qckO0jEAYpSyii4eL
1HNEcv50fwky15eP6C8ZSjBV0n7FPqmNEstxfXWvP94Xk3nrCHjV/zkZc3t6B9cqBHDdJo427Ysm
GMehsfv4fag6d+w9E367mbRLxOkYkeLI6PcYyu3TPmnEX+LMHQKfN5UQg583aF3PSXSuEyJoCTL5
FdouSaAPp4U0oFiBHsyFHScmwCyVMnr1dT229CzOV0YjAOJTAJI3hy3T0/Pjy3QgLyJKQhZBZXQ1
C8xO8Ht022W7aF1SYUGE5+ShfZIzMvKc6lla08z2tFIKDQmMqdOUrDajAc9DaLiRelIKovgXqj/V
PW3EN9mAj3N2/835wHjMyAI0BjHTrfaYKV6RWoMtapxB1GzfPHXlk2y4uvIo9M/B+OdScl6o6RQs
R4HyhuZqpA4xPsY8w2dJqv0ug5Edz/lDaJrbRhrs+6ea01LUv9DbMeWcf2BH9GIKAMPcgCwvvAZm
oM/WYdvTXnzI/JSEzXupckqw7BoDYEqiCRQuDMIFlJfRLXXLR1S5kyrtpGlnqbXddsuS/Foel6S0
4I++7TQ6rdE+/H8K5w+izGMvoFfGlAsQDZeNZUWr6mvlrT/v83IS8Kvr+kGDEcoLmg9jjMxhgen7
K8fBZG3Oj99m3lvA60eJn+K3ne0F/vwyJivq+TaHDBtN/SDD6DDw9P0apW35+LLVgFy1v5Cl+/th
Q+jOw0ZuDr++W/fvMYyx2I0/VtViupS1dZKc923/uF8+/nZtwd019OJ6lCcG3N2vjOkeDMB9lRMb
ra3kVMvReg/pcrkkZ88mOelshT7H5OnLXHKOymYBfjCWMdujKg6JWE2EO6t7HSHkvcc93WQP/pmf
CzYM8fX/Od063WD7snPEZtllbD0+/H4dHEqFt0/rvsTP3yCa39FeC6B/PPO3umzUSFBVuiAfT421
dWqyfwytR/c3sVH1oz5ZHawXgfMCzsvoFU1Glduhz30/9uVjvhRHdzds3gyys7GXcz+tAn96EsmT
93L/nBLjW/zX9V3RZFQ7SvuLYragaYXL7bmjI1E/pVXxCWHxAuuAXdYcgswD94Mgo+9+34Lpozmt
Hw9UIluW59PPmBMwTD/yQ16uTsVoO/CeenSXgIhKxQf/8T9lGqPei0LPsR4HP3+2II3JaHfHy68h
3nip6z3T6vmQUh7JSX/vnYjRb6UH4EqDnq3jQIuUtOPpN6X5drE8eCtanZ0DVxp5gsHodWK2VShH
gXK09E/v60VacuSAc0Vs1nIxDpUqRhC8NVZV1xRZE+q+ydYqJJ7FEwd2VwwrdOxsUpUEotZhpwle
5p5uM7Ld7/fH5aO+/PPwgJ3YHx8gu+qJ9cmDGOTp9I95ACGsFUEC5fXpYm1D6iyXD2RjEKSnKP3k
SAlb0PlxTsaCSHVbXzQRlxZu1tb7e01RyiQP+tHFxgLqHT6DX1zWzprmv6rG9t5UFWZqsGUUB1w7
eFe7p9Sq3dCSYyJ9DaRfe8nTQAIrdrmPAk+CGEtSGYWSTg21x8Z52W7Dh23iOU5Alo+q5W4W7oZK
VLYq6n0e7osuRzNY8AN0SuhFkkEVfx2xB4qLkcO9RMa6qFFTpfn09Gyti+U4I3l0H4ht26unL66n
Mu9+XV0fY1cWRhYFeQ+JWb/XB5MWD1ZgeRwf4R+UAF4imhyQu2Vr+GMUS7EiJQpO9O6kFmDJyPIB
bylW5J7pwTscuAnq6dn6aS7/UmQeAKluLtIwUVyny/duqeYUjle3HYh3aDlvzT+4Cn9pMfdVRW1w
wRJd5ZiRF+tdso7OIyzLb5cgFf38dDh8ctipzAvgX4LMnfkq0LJLPYZptn61j/uRZK0FZAeKsbaR
LIm8JBtysT+i08p7CkLyFZL0MIUe3viQELxRnALU/NP093OYl8Lsz6qU1Di/lXhDT7B5+MlKT/d1
7h/k9H+J/JjDLHM/6xqcuUi886tWOcR7XnkvLfnPDvMtyleZJENuF81Y4DDar+RIfdoSzeIcZTLC
d2STnfs9q1WQBVmoHF+svR4j5bdaWT3xup5wBGXeN0ci+L/1ju0LylKsxz3nYJpCNPxBfR0xltRb
Fufd4d7OpI5XXOtQlY5DtKsd18JT+OS3tk+84OkQiWTNIfUPT/nfMzFW/3xJ0YMcT8K/PYl0QQaK
YxXkXbTfs+d0HRwPZzjLlKa7N/oUc1rY2Aae/35g/1Jn7ApKFJkv1tGkeifn3Vkev22ZS4iNsPUZ
7x3+8ORl/p37S5OxLx32C4+LiWZLX/RVrVq7FdwV4WH96XHdlXnv/C8txrQUQwt01jNkc70e6NYR
iOMs3Y64NgLIFQLl+6rAsRwyYzmwybgcYhPUMO5JpEPz4n3xTsQTTbauhP61Vg7E6UQa6Vfb3q7p
8bxO0e+j8mwHlxaT1kIL3ni5SJNmbx2dojYN++sIR14MxXtPFSY4HRp/wgieznQaqO5u33+RI3l4
fXvrrQ8E4Jxb4h6L8SrNIc9CPZmEXoKLZyA2pJGVUovjV31DoN4xjApjRVoT+1bF74fktD0v338J
BDE+HDqysF2Udj9i8gywWzoQuAwcsz/7pCL5jNlGjAuhO/XWgCHtGiqKWigIEGp7PFhrzu9Pkvzj
aFe/zxxNVy5I7A4pHHMTEYiGZjMifg5L3k3Nqu8VGcY4qrDBvjYd4wXO8GK7s6fg+r7OsvBI/2UC
r2gwJrAzIr9OkDOGu4N8Md1unYh0ayOykmO8Dd2zdXn4DykyBhB4L36QZ/l0ObKLNjETVQhyoYho
PN7zwlYhfpyOMYBR2yxQW8iUY+VU1nRTl02VWs9P3uGLl1VlGwF/0GLMnzEGWa+q4GQLOpYTWvrG
hvoeeIfiCB+LNQZgVXVUdZwpPlv18emrJ8EvzhVxBI/ty9DO+aI/ZyDxslVp+dyRFPBRhsO15pOe
3NGjb1N15WjISYkBoQB0Bnd90t33bCVcSL7zvJLHtHnn6a+cs1MdJmqmhY/BkeN2G2Ozjg2voicl
nlxu3o/HPMY4pL5QZq0BSqV9svaOcyGP+fp3Smx4uHT9wmuFnH8+rk7GWImx9kepO4OJCsnICenN
5ePjgj405GHz5qXUoNxrmx6ke9fG2IykHC8YbgHF6EUX3Au1Pe9gHrPXhPy7t/HqcIyxKNIgiGsF
zEQLLzktCE63dB8By2URm65gMTivFru8ltXi73+/Esmy8KNB0EFQdPX39XbvLBsy7urf1Ps6HP4F
JydkeQysAaZaxkaJSZauqHW+6WuV2uDpzxJvdDCKfwAIeyevmswyXjla/dNw3BJj/Jm+6tQOUMfQ
6vUJ6Sskdpauax5QM8F/nBdyJhN9S4xxakyhKzH7NBFDipOMmyokobUk9q5up5IQj9wkcrcieUuO
efFLABZ2Yw9ydYXW44HKq5IUtLQW201E5SPWs/qEct5nHk1G0QM1H5I4qpSjKW2y3C5UQAmKTyUP
eYLLSkbBwzzK0ouEs1knREa9SSO7HpxVbj95Hnozeaz8ab9uWclotxQLptRjgS/c0a2ok/xD3EDR
7ssiTxQZtc4rLCru8xY2srecU0jVB7GlDaX3qcw8/7dHYZ7/oboUACXAUXq6FoEMYhcByeiwV7GS
ToLDwWPdJGX3pJBxARZG3OhCDXqWst9WxwR77bfIh3GtFEfy2ChoGDVNrOTvK8r+VM8cuZ6xgTds
Y8doz3AxMEyA20kGcoIQQIHhOf0+dZZqZ+Ejr1d+uuw7XGPjHwGtDON54tr2JfoInf4h5xl1zr2w
E7QYh6uB6I0DDYfTOj6q2BQL+K+XMxILa45kzzjUt8xjrIKgRYtsNEDrZWsJZEv8ZUcRYj31hJcy
Z4ct8FbdkmIMwyKUG93wwTjBxGAuaR9C0OFlg2byk7dUGHsQZoXaFAaovGxP7cv799wdVp1ZlT4F
jk821clbSshOeFtv18J+u7ZouUfdGJWf//S9/P7Wq/dSj4p+EV0mwY/QL+3+SZYKHCuP34fBkxjG
ciRiarTjgIe5p6gJ9vFyQU3MaenEohZH3Ti2kMWDbaV4GgDtkKMka+vcEWMz/E6eeKaJo2QsguhY
Y9Ch7yex1MjWMlyTvL/vj8R1Y52E5IVjeCfJu6PS7AxvXvlhIoq4p9MlsNHkubFMEpypYGuHLtzy
6x6TUt2jx3gbtYy9vWEBHm6tfViuNqimLqglPZhWy0vgzRQIbvSB7ccVS7kW04mTeFT8d7jcBXH2
S5R1gmW03KA3iPta8t4xdrvhosX6tLLH8SyY4/2WZNt+SbmuL09EGHMS1KXhNyOotLRfZQNB0qvJ
CLrjNBeWEoUGnlnmeBpsJ149DGbaKZCScf9iHEqUqlpuKmgm8Lu9LsbVqEIM4vd9PTn0JwtTHgS7
nd1tEtr3RZ7HPMZgjLkcNL05WUm0Ea5zzq/zTD070J2dw0rsOpwieyl0Yqwi4OkZSzUihWO+mbw3
jHMxbAthXteDqVXfPOss8cV05M9WJrJXe7yCM0+0NSYoiY0US7IVkLK2cG4lyxG3tVO+4SXjJQVn
sv03kqAxRqIdqgjb9kBKR8/AScfmVvzZo8pVk2WwEp+q3L64JdT3ixsO8YwGO1RS5nqtDGe8JwrK
HFtHxmjkMkJElG0Xtum2HaEyeaYYPbLyLccYc94Xdm2FnCdo456eMsysqSM9CjQ1LG3kRUPcm2TM
h+TDJW0r0BkmRQsthF+pg5wlXCzOiWZSbbc3ybgkUj0OmXI5K+jYedmaGWkftd34jmRbgNIbN+HG
wmCwfpbGmBC5uyCanQIwNEVsz78MMjlza26Ve/rqO48YCytnLNQsEzWQ6enLabF3LNnuWxvFqNG2
vYaHIszz8llgo0ouhkSfQuYXTYJ/v8bUuej21LpIdlJ5FAOynrewDF5MNin0nVPqTMoDwEZZN8gT
M8OOnH1KRcxxfQUOzzueN8iAnlMwgYseQ4YOtsPEVZ8McI5bCtRb4aDWlOdUzZ/lLw3GeHWm1A6Y
8J6M1/ryaiPFQb54dZTv8dafDPtLhDFbpZFVl9EHkdPUBVrTZUbRdLRDx9Eqd71/Gb/8JTd5xlcu
9iLpFbEe4AWst6dttqW1RZ+QRuSwbjIG9w7FREm6niv6WOJQL2eRAG2CZyEmptz7fcYYdY1sJFKF
30/Iy1axpN0OMZjH7dCaV9m/zGIMUVl0F/9y+RaA+sN0xvXWwX9oMm0+TZrvyoj0Gzp4eM0Mh37x
MGz+wSv4S54xTMMi89WqBXln76AD2m4tbnaZd1GMXxPlpR4CBn5yPfFAoxF5fzyi6S1wbTTBo610
9WVaXxzhmDe4wFsDvgbUFzOEtzIoJNgP1yxGhEQhiTfJLn0T/6j7dglwZKwpfoo9bv/ijMeDWQls
VsDk5wLoT8wxL1pmBn43isfBr0cbue3gLUiaM8gD+p70YyRvCsMcvMiUAZYGoKwdfCQe3tIMryfY
Sl0DnuO0hI/RdPSJSZogyOLxXB9irHVRctsoXu/7qTOR0tRCgslMzLYCb5hV78gfxKIu5eMlOWLV
AIlalWPh2ane6bmcxhVlbJOacFjZjhhDw4SBXFYy3PqEnNIlsvbvQUX3KWqMwW6/lNaPAnVzb/Oq
k946Y0Ez5ozbTb3Z2c+d+8QRptkDAwcJUG0KvAZ2yX1SyJGWt2c0D4dIGSilpdUquc/TOX9Ew0g6
MBcA3gvkHkZ60gyjoUETwLtr6Gm04pCYC9KfSdIDemK1Qg/9BVNNO5/D6Rl5wYQyZuaxtgn7GtgX
PDDkQG0rGWRVBfunvQ47dFquhz5JBGNKAeWgodUPgBLYN8BITHPp0qAE/ObR2pfv3au/EVarL+zV
1h4sDht5lJhHIdH6YDyHoFQ56wWJj6adSFZieeuWYETZuU9tLhzAhAj2xE5QGZhVZpK1RVqqcBBg
2bCUnmzL3O5kMgZIjCjoknkE3hsmLepxB6hsnXTuM0pcFkc05zL76FjBRgqMok0beJlPGIILtl0A
f/c4rOTdr4vXRCTy4KBjb0i2xJh7Tq1x3/Oiu5m3EVSBByTB0gCLjvFaYk1sxkHM1KNSLWPTa3ud
ihtAc8ePZ9fUN+1AAfWAabj7/J4LxMFrQwZsIpAeJBbGQ+wTgIb42C2HxLjdreVluQTAwOuBZ8u/
+4wYgQU8kAFkS7h9WOrDvIqZEOv5pVRAyBoGapUfADy60OolJXt9GaCpUiDZR4e/KVuMA7/GEepE
ykokaCc1FkR64L2hc572zQcx5iGWzLxJBdk81naw26ZOtKrpe+AJZLHDDGa3i+0iJAdeZ+L0q/fY
wAiX34e+FohgA2CwzMdkA0V64ojSjI99dTCd9bGlVsWCdqC1HYfOykMrSteXtbqMNJ43N+Nm3dBh
JNZozbqWAtBZx8vWHkza9Y65U0l9pHaaW1QpySrm7ZqYiZtviDKvcdyoWdBKqnkEzdE2W9KJVuF/
NBf0kWpHjnLcvyyd7VjKg0RTy7M+yay86j8Uq69J7GRU08lupVBbPxUWN03LI8rY27BPhXjMwFar
Wgr2he5yGnBs+owyAufNBN4bFsQrmspOUQp1LaRF75tHxQI6pguoj4s1uiMNnoV9s+xeNbd+jhF5
AvdC2wYJFp86SUIDFOiW4+P5PSVVQ5L0GGiu/+c+z3+eHnDSAM0GUrco6iKboxabS5AVYegfx9LS
602zyJaFahKpQ5twmjoLncOKn/IEegDIBnShCjuoM7ECcFTlpigT/3gS7eMxpKhcnHiPtT5d2a3S
3xJhbJ+Olk/zXIHIy2n/x3HWBl0j1+VIltSRzCvcrWOttxhD2C8x0xp44f7hbbWyw93HbrdTVtkD
ovEDkLHIahU5dLV6oh+85M13Oe/eJ073chVgBtEY6Fj97B8tdNj/+mUie95ZBdqZtyU5ursVmqbG
1Uqio+2hVSCgPJiLmQZI8GjCWcEeerQIsq/uGAWaXFW+j2rg6HQd0bzR69/OA0k9rFh94/WwzF7J
X3JsMJMB9iUZK9M/qsaZxvpJK3lwVT/N482B2PnroATce9+BQuXky6gm7yUR7RJQISYNd8HbmVxe
Kip799VHnqMKaAGsUQICN2CqGfsYlWfjkhe5Ok3FFqQkKt1HxHkkLvqONhCnZ3TM8IRnZpoGPgR8
UTTBo7cT/jwjPHXqx3XUq0cEFZKFhlK055SWv9999KQAFNwCvtzTx/2TfneqMhJ7Q5TRXD0PfUlt
QLSyoDU1wVhS9Me3ls72tP40rc/PwrP6zisLqM0qp/SgY/HEmRxe7n/HTJhxe3hGubGrAXCkJb5D
RSIISHepFR2Cg/+wJMMpt/VX9ZdwvE9yxkbenJzRVWDMakNctuoxj8j7WSH6EtuAeV7wT3/09liM
oxLEcp0WGohY5v5d//M4Ak/ORRHtcP8sP52VGzJsr1VY5wAvkTv1aLjh/vFBWfGgIHnCyU6bDNF5
4YsmKIx78b1BIkixMFGwdIlqbS6r/pQS+sxDE5mZoMCxsDpqIRsTxj87sZcMWSGMwKtDDhKz6c4y
sI/19kiEaVhw/eguqEs1+iSuB2yJJV8HZXmfqzNt3rf0GY0U1IscAtR4Uo4MDYhTFccp6RHOy3aZ
0IfXacZ69/wUrkIbWXPOnc4kR2+pM6oJDy2P4gSn707Rh76CZl48NFzCqNsPr5tiuQNQQ8hrQ5gz
fTc8ZxQRsT7+eeL5NIBqOXvNOy51AXNwjwvbRlPJ6mv4NXE8sCxuFWtWW67um1FJZah1pDNAG+0Y
gBoyXtKnJRkPtp09fKibGCloav6bfohbPjM6itVY3WJc4JZr28mtI4yfq6IF823Bk+eZmBiUkIID
2AcyKiI7YqtjT30eYKvYsYP6/JLWSzclGwAR2KhHRNZAeN1HMzgftwSZ/EYRBYtGGkFwbW3fUQqE
DD0a1qNuuWgxlSeflSIBwa32zJrWq3NObsOVG1SgXQHN/SCL/pLt2ZHUZbqTN5+L4/qQvk9DT7yC
yJzjdcNZRlMXY1YszAsotnRtOYlXup13eS2o+fgH3UNug0rTx/NztU3AZXN50PaLpWGntrrjGPx5
9bk6OqO0chNqUpjhQxJ0vGydbnnxCQZD3Giz2SirM1kVFjqLxP9DHXb+Cb0izWhuGeuZpCUgXdov
6GfDXEXhVgMcXtE7cOevZjz+G4Yzqqr6SnfpanE6Z/zQ5ce2oNqCAGsv0fd6Qu8b4pmk+a0cMyoq
C4pQnM8TtZF2WEbhiU9vqxptjoepKmpxqE139MMn+stIdtOWFmpC4PsjtGaL8MIgAGFG4PA8zfMA
MYRj5md63G/OZki3ymJURjUqFYyesS1XQHkhxMU0EYbZMHZMczuyFpxnbaa0ckuR8W6LMMFulAYU
NRSQ3h03WXocDs76I1ccZOxOPTZAsu9B4Ww5mhcQaWfbuxXCHXg+vGTn/Dt5RYyxNpGiVYqW47o6
y1jVRKbW8ds/eDAsV3BTL3MES7B46+zmnZMrsozJCc0slrFIfjJy6+0WwyTwh5ylYRHym2x6C6He
ygucT483jMMzMQZjYlJlAQzfAoRfTmu4JI4jwcIUz4JN3N8bG1Hl6kmwcprSmPJk9WcW+1ZyGBMT
N2kNNH2QLkj4oFOJYGIBj8kGbZL2h02fkOo7GP8iBLw2Nexez2wwYuSyQVScRqpwt8eMPi5d33F3
MrqqOKLLOyJjauIwSU21halZr/UewKxP3lSJ/jfjETesZEFzG60yktCQ1WP4Fj7JnzpqqMJbT9YH
nqB+tz/eMWcspPzFlARdBDDl8SXcaPtkh9nqbftSbSTr17Kkl4Y8PuJ93OxkjOLvdAJ3fmMv3Def
VNGE/JH8+s84zKbN4qCXxnbSV9mWCK6TJNTdYGo3tNXH+6RmWpNumczYoSbH/p9LCyZDQwUifjjL
CyEkohDX54uLGc3DF09FflZbb0ky1qhDv1cq5hpilrOT7rVmJy7Rz+BRAYC+/foJuDuBZb4Jm5pX
hPjulLx3z4xBiuNAq9IGh00qYi2ISBvBenSQnGzd0sf2HoK+5akehC5Z6NHaWj95T/Tt7RWuyUjf
dmgxus/9mXbxW1YwhipUyyo8i3gF9G1p/xIQuSwlt7Mpsict+bxPjOcBspURQzzX4VCD78lXQVob
CTcHWFjLyJUyIv9+m8YVFxskMyyPfiAfDEN5/wMm7t7jPuMQ6WHS5kOs4lH99Rv7su7/+EyB6ZaV
jFWqlULpgx53G0NtCfDZ7N2HfZ8GJ1jAArVbR+QyNtFFHGH5tGDtlCQZSfoQUoyVCCgbCqRvXQRh
zWNM7NL0RJI/c1Rn4tAPDpoiqvcosBsoXd7SF/02iGKAeR/X+Ub7pf4GahSHwqxbckWBcXyqAQsx
WxUUkvCARapdaw0C1QRuh86sA3lFhzE7QucvQmWELIoU9UfbfXh9lejUfAlflRewz4vGFTHG4GRN
UchTuHUEtHF13htfXfYsjXCSc7s+DusWDbW8xcS88zGWxjSGLq8l8DH6OtXpSyGsWt622/lY+epY
jPGowrj2pcxAJZecJhisCb/i8fl5Akl6uS/4PLljnBrx0gR6PYCB6yi3xrVqjYZlcb1Unuwx9gH7
COM0lBaTu3jCrNFFJOmviw14jMj6AmAtwIxeuP2I8zSxaA7LxlAMYlErsLcKT5EaapjZstI9DCEe
oq9+jSDG++QW/Cfl+am+/0uMHdyqtE4o+iTWEFVYWys1kBk0CAV2BZfS7BM77c/7r2OxM1ylMUhy
EEQaogsMIpmkOHFxHOcjzisajKkYKqzp0mT/O4Xx3oUEzROuTFYAJ0pdjvzNFW0krMT83/Mw5qIY
G8kYfNAyva2loC/LkZcXO3vbtbxRcWVec/+SYowFWkLyUpQFWEBc0lSaet9vW/u8tGrqHB8fH12T
nu2Nu3lrNzugWKy+voAQyJ0zmY9Ar07MGJCL6YeBX0EwTSefpsj9pQOw5jWviXAGaxTP5hUdxogk
kdq2sR9AAdadVeIhQw4ZKB35Gvkg1I5W9Cmnh4PFA9qa93yu6DImReq71FcGnO/ltD0tnHY7HnbP
k/hQbnQ0Z72mNh8sihVVGSuqbl/Nru1Kxe9T7VivUA4tiD4gPSK8REv1BEcLzubn2rpvL6dfZBVd
xgYyYDgiN4q9DrcUA7E8V1WmaEdVL4isReTCa+OZvBmWAnCQ0SWI+puCRa63FLQ88IuFOJ2JnCVS
Efoh/eG9YbPuzjURRja6NkwFoys0zKcT673+SHYiPa2zr+0pQp8UUj3WsPk/wN/OmclrsoxoqGqh
++dxIrttrDCaBv9rTD37x4bUlgswKLuhKwjl5/1Lm82SXNNl3h+1aEehH7LJaC5w3m+wJGBKbuxn
4NrxnJI5obwmxrirYmE0TZWdtePYUqPcZf5q/AhT17R4iBSzmvaX0g+ntam1zpfliZ0n9EIrr8lm
1T0DfZB3otk03TUhxjvtskQL24lQgkoQEIQd5NOB7us+YIpBdjQ+ltH0g/+sBOjju1WCWDUatZ0u
LCFAIkSXN/365KNQcBnIPD6Vee7SGgEryFTWyXAXKHcv0MZ1XoePQUwsi8dJdr8ZWmhN6ZqTjMUa
46AF2jooIld/2mpIVZ8ETyzJaFr6b2p5LxNW7bDC/+4Bk7bPzyt7pK95iqZsCngb3vfMPvXX38NY
G0UpL92g4HtQdXIyu3Avj53tKT03LJi7URUD5tpUAcK2YeZGK+DBtZesByEhJ1vzJANO1glQH3ji
Kfuc43dNiblUtRMMM25BaXyC+yykdEFMp4OlQRsozOmUyCYQJo6JmdP6a6rMxZrykC0u5UU7YpPQ
kFgZlgkjdTY+oN7z/zj7riXXjSTYL0IEvHntBkCAdjgEx70gZs6ZgfceX38TszdWJMhLXK2kVUir
CBbaVVdXZWVObFg8sr9/l+ot02/OTwnEB1QAk6EfDVGA61PSNugfLQdJct7eONAtZQA8Eo74pqTp
uVWUuksMCZnYI22sxAVf6LBaGPTSB8wWtRVdhImQdXWAx3Q/oTLOO63FQool+YTQF/C1GToJhmIl
BAuW715gl0OfLXJY9gzTxxh6WunFCyq07LtGt9sGqWeEGkRZvVIWuEj/OIZLK30vjLw0PVtpJGQ9
OfZhOv/DG33piLwtA+reuMDBdTr/rr5rGmXdDXR8tHidoadsYdbvbXBlQhVj0SFlPYf6s1qKgY++
gkQ0SL0Ou5fs2Tv6MTmfu1cfdc2/j+3dRQJc2psNOEnQz9EosLcBoC80fY7KektcNALmr4AzI/89
mFvwMmtbCcylmeGvBrR+WcL/0NmmAXIIuQhelrQpCrve717HRhN5n+LE6FtiReIrx86U1vVUWxms
7ut4FEcC4M7SObtztq/szsKHpFR8F91tCp7j4KUGacZbgZZW52vEWXsWbdH5k4L5dz1+rOudxdg/
ymKv2NIXzGKKouZB78fjCzxLekUb8hd6Wo8vb+L6bVOt/3rmYC0s+r2C6tQZoEhAYyEtNW+vGHLw
aiSAiTld9BQ4vI6CzrBJzCmNc6w2/kp6f7zLfrk6Zs7syuBsiEOcBl7cMthlwHZzCfXpodcDqBEZ
zDmxP9cnd39aG8R/+a0vATQAyEANwuoIPQQLnzJderNPmQQw0TOE3kzIhMw+pcoUaOJ1FeOo0KPr
EyIqjvpVMqsyeJLQp8Tl6054z0aFSN1PkplRcww7PdB6ErA5yfnPIt9JIZRI4QJjMIFaUbjtApKk
h1albW8zcUN51SmZvT8aBWh/v5MlvOi9Z/XlEH7rIhcohCHPhjqXS8bhTtWPUNu85oPyt9F2Lmfk
R8YuXNo2zuN5uxcmXhmd3UfDKHOdmhSMw7B6idjJDP8ynCFtRoQzJiXqgUJGzTmzwLIcl9CY957V
V8Znd1HsJ4ofaxhx2gBsfIpiVveeoI0z5HpWlCRnnvl0Ie19pwEAR+SfjTKnjCgEFWKwas44Ek+L
ynRVyvFEa77bzRcog4XvorSbPy75o0DaTYRPLEJu6TJY2KvizDmPMYPONx5zLvA05On382EqTeZG
zxhoI4UehbWwyNM8Xh0OnAr0JakcOobQfTWH26kNpJfZsncdT6XmLtvnJ9EITUUhMeqFe4O2BhA9
NDksHMrfHfvI7mxzlbkaSj4PuxVn16/lBmJTIJGvqGAhkaI7OxYFtdgkq8pcOalurrxViPA59O1T
bGgywJvpKqbC0+PZuE1A/84Gum0wESBnmrtJic16WXZ51yletICoUMNqv1B8+ioSvdRODNsQ+d8K
QeEJMa3APzZn7kltazf1RQFAa+WPsNGOEl2flyivbktK10ZuMprZr94UjCBJlli49BTytsn11jfk
p2iFZhv1SXENaSAsaIFM3MAo8v2ARoIf//UOn74E0PpJVV7g8C/Xt75WDG3MpzKGK7go+B++DhOh
dFjpqYsOm7XfL+y02+z7zOBsftlCKv2klVynL626Bti6/dvslN1olPt94sBlmwGyg7y1YPc2zrq2
O9faSNscepAC8Oub6GfzFu0zkhh+SqIP13yNggksB5TB9HrRno6n+Hg6Luzluyf7n4lWZidMjbOY
EyrVdTKJsBWpWVIbzDF5QlQDh/3Y2G3/yDRY9KtC9lmTOWUO5IAsqlazos84G3HlHsOndOsaAwkN
YJqouAZNOHCmEMXwViP6gd6TdqrPo5fr9PP4O27jnNl3zGJKDh11WcYxLugEVlFBMsXgtxCkDfTA
/AmNuiA/G9l4bPO2kXZmc7ajVZ/hOF71GEePMzDK9lsz/uOYQUQce0e6D1Egn7Jp8Zv18Hq0rNhQ
Pj8H/fOMKHcpsp228typKhJEk8FTOb0nZreH5hVe5Q6IdNA78uIhCTg67cF/S/Yijdbqqtt1HFnH
RoWnpGhp6/ojXJd0XXBEX+pqu72/MSmXnzLLRAxCXzJug0+pYkuqX3uWSsKmO3kcCXt02zP240Xg
pqHNhq6BmhNvl2nsaHS4diu52tWQH8IpR5zS7OFHjR5CF6hJ+SgQ/X1s7ObFpkFmCLelosgKjM4D
yoRVkkyTscmkmg7gp0s3jIpeqL3mPLZzm+j8NYQOSUjbCVjV2aDqAIqlhRIiICF68tx8tBHSq/JB
+vnk9dhozxZS/soimcBtFuna7Bw02EZKhpRnxCC/qkeYSzEk28KUTQTtSxJL9xyHxkuQhRLwNx4B
yPW6RT0kHsMMttoJ23FsLVOwunP04Uz+ggDMA+kv4yS+ZgfUqwCr+cKx6TYNXcIX37v6rz5EuP6Q
TC2UJkvxIYVMxH2orWXX4GmvHhvlT02ThuTdgq7BbfZwmueLsc+Oa5QPbD9GMPmy2fV6/tc0Pz52
m83GysFmVx1SnGKZHoZvpypIczYSh5uyAsU7rud0OUl79wShnCZKgoBS06+bu3hjcFwWoQAjMU7s
GU0O/qoN6x3ymvia2WgrNaZyvw/eNWiMt6tKMxe2+s2TeJoLXCFIlwI0gf7j6+mHnqLoN00HJ6oQ
d5eiRymgXqh3Jg9O37/ZpAmyRHF+d8AwC0FzsCBASfzaZBoyUZQ1CuNk3KHF1LJZuhQD3JR38fOS
hiQHnKEG0oGZF+Ry1+uHpvHPvLoHyIAmoS1Ex5x5k0WQ36YmQxNDBh2A672kwru6EUaKCR7ytcRv
pNAYNXf1eJ7vnjf0kysCOstBSfDrci5Wmde4MguA6TiPzNGv7b44it25718rZPdyqmaUL174oSZC
9dbyejgqRjuS8SXsPhUF4uABlGAzXRhJHn8zHQ20gI6Z2ck7RdBbYAyDeilevMnPTSukSZIAkL3C
g7zhepU8JXfFOGi9s2AqLrQQ4jdRQcBYp2RsiJhRVTDSclV4dMATLXmKvYWQ4jcgnd8sIFSQZFGC
0rwyxxwqdZdUcSH55yRFDe9JBQO/jjgutbvPWtS7zxHM03r1MuY7rnivcxBlyGCWV76yjAK6Ehah
LpkJWApMtaaNMOU2RSNjPsfn4pxolPMIKz+LGgmMdjAgBJsoJitQbuVuNZVqZh/Z8ms+0nEf2I1L
0IHOaXq29mXTRYf6XxeJCKfeuRSSQ2FCBIY0ge5/dtD+cv8+3jp33ZUmaKIKSNO0q2exlV81rsS6
sn9mQuofChK+8VRd+zTWTTDCUxwg3QAeMSVPB1GPrUg38ud1ZH4qn5ZiS3ptalbnLaZ37lySEJtl
wWIyvdnAZTJz3Anvi4o3iDhj447LSTDS/KlRWCKVnlUUu3YXJJSJSXZSMz1lLMk9lT1pn2uZNuLS
6bp1KfgWuDENYTCy+PMweECVKx2HMDjX6EzO7YHT40+scPEtheYQ9SSPnNKjPKcz0nqKgzpShS0Z
UFLwAoOPTcbWJJpGBte+dsxSdHjrjJBgxh84S4hbUI2+PklJHhZR1iXB2beZN9/M3KcqtNifCk/v
vVuQHE3VGYmYP+N3En2E7E4L0SzAWvy/BkFDHZiDRjDoSlTIkgmzeDnre7msuzI4x8OTdsLxkbbJ
GWWGZjgyTQAWH7P8lpGBH3VWXRUnpV24d++8zEA0gwoLN11zUEabTUTAJGPJ+Ux4LgAwaGk10kyh
2XflvmYGM2y6Aowi25aUzR7hKlM+95lZQCVeJdmXd4ikncsg7DOr8BA+1yWVFpIQt0H89dfNrqWy
96tRmL6uRruuT8MAFxNc8LjTsmeXJW2tPz7Xdx7ICm4EVCAEKClPHDLX+6Iox2aoRz85h/w2hx7G
J+saTagX7Cbbua4JFxM4bGlxAvHPWUjHgnhLCIbbBKcGshEB2HiJRQWMm4eBblqGbCtE6blZpVC7
eXLfAfGCd9W718aOz6y3cK3cOahX9mZbIJHzundD2EvZHw3XHZCTj2f1Np6ZBiQidkckJUvqzECf
pJziaWl6BnulB0Hgn+7r/6M7bYqKru+mayuzvcK56KqUvTI9t6rdHPuNYNYbbY1ktVdamS5umGbh
7Ex7YW5Q0FQFIghAtPDzpALwHjUjCH52dsuf2jf7+qXNto9n7s7TEVyiFzamQV+EKFkwaeMWsJHb
bzVP2HAjO8yK3ZQDqlKPbd1bJRGPK7hrRZQUbTZ/rpZ4fN3W2RmxRDMYyHal4B2vDO6FWewkvLdW
l7ZmxyxvizCWxio7K3+6En6HsBvf30bhC1Mf5LeqoVVrxpnxeIB38qwIPBHfyuj8x630y0RxMZlh
UwipFij52W9pOyKAUN6i1G4ZE7LDvrBtKz2JDPZJ+CnikSCfXUeO11jM0dO2jPQRcCHhOVJ4lgo4
VkekUOcTGqeWorzVzEtT2WNlqJXdBsi2rAdEJmjRGxAnhjRrTu5SrvR294EdDJfXdKwQTs/fw3kq
tH7QdcXZD3RJ+sjSndgsPERuvS9MIIeADILM48U9haMX8xWnlcu42licwfZN+v5UAmYQPLOdZA12
epSfHy/PbclBU0HwJshgl0LcgMzFtTmg4YSBZavijGRo2xCFo63tlyu/2ct2pZfP3LOExmwtihBv
/pWLFbN02CY/dH2g8QE4zRqyd4hX5rQXYZh0CRf0GG8PsB0o0Tyk/4Ec7ki7cyuqPTVWLi7cOLec
XtOoL4zOYnql71igN2F01zv8+cv8Ck/xqMcbDowz6xqNHaZBlRVITk6STcPWejzp95ZYm14TOPfQ
HZsf+rxqXYHr6uIsjXrukq5XV1EPVLGm6elnUFOpYulji79MzDezLPMYNBhNOPAGXi9zrAm1WzQD
NJp0oTcz1BXTlCMcb6g/xUsDqqKCaEbKUJfV49TgArPJSCfS8Rk4GxJsBpmmqLx9FiFyuPygIzKL
0WpUQjTIp2VMR49WT/13mtMekJHGzsF+G9Bm3PW+VSaW/MVXtGWsIjdyvE0WmbNutQfwkJxI5zAw
BSRt803E9Xygjq1Unn2BsHVM4/I1TKhXmGU0UKH7CLIV675ovhm9D9JzL+pidxK+UWSSJJD201QD
g5spqIaWWCHKOxUA16XdAkbF6yyeoiiFKZbW676yaTg900z8nxLy2Y8X6bf5brZIV6OY7UquiHOZ
leTyjJb2QNMVAI6UnQBWrnFb/YxfQEugBOSu0m9ogXvvo2qHockpK3egimpVIY3GNc+uBn2Q9bC2
unSljU8xuxUZI8vN0qX+syQcsiflI3gWciMQXr0OipIoLA+GdxD/1K6hZFtoJLqvPbMpV4K8lrWj
gkfddxGuykRngpdIW1XRIeLMkbHcyOQlWu4zvLnz/RDmRtQWVPTJuEKjhI9f8deMREKZCjC/rQqD
LU2upUP35H81vl5oPFI5+OupA/bVlxam87a3c7YppvvwwpMGdSXIpSqWZ34d2jvm7dCskoLEyKWt
WB3knT6REdqS8TuHZC9er0a6KleBuVT+l6Zlmy+rjKYBRJcgQuF+XwMX31G0jA9iMrU8C4fuR/mT
7Yt9bfsmBxIIz0m2ZgqtmcNARzPae0TZSatwDwVVpOfPMXmlYLuEJBELDTL0GrL0BVq+Z0ta8WZw
CBdej3dSkCp3+aWzh9FQZkJUMUp5ZpWKptXP1K4tn9JnaYVVjUx/yd5t9HNtb5ZeLvJeEEoPM8Md
SrNCvWZSrB1BC6LqvunarsntxUMM7eJmwQPfKdNcWZ6XI4WUlRP4DOyNY/TibVrpeXwXd51Kq4rI
zfs42Ig7Mj2M1pmErcGfHh91/s6tdznTwuyod5HsYvtjpjWLp4FHeySdgQZ683ASSGCiJqcLdrZJ
qfTu0mqdGdlGsCdwyuPv+H/sTRlksmgGAzHfbAUkVEK7JJm+Y1N8yseK9ptUL0eTl/H63OC4sJPe
Y2znKWl+2Nf8qS/0AomWff2XDan2R7GSJCHSulhlrRFGxCVMRbSCMmA2asxp10SHzmG4VTduXVrr
id7uPZ40X+GxhRNZR7qrLIzpTviOtVUEYAqApuCV31L0xXnjuiHWEiWozkOn+z2Cxx8506iaxlbD
b1m2oGHB7EvlX7+aYRUxFHIKqobky2xFVbZNpEBysZdFw41J89L3PlE+/I3XnuQlRtc71abJmoI0
tYpHs/Lr+y7GWIg8IDlMWJ19ZHeqb7/mTbneldkrgEFibo3hH6kNSC2sAigWNDSN+YWI4u7RvfiA
WS4u9Bu/Y7OoOouRHQMkirDbriNbrTb9gpe4k/a7HuvMK8ljWvqCirGy6x1zCJ3RZD8PoA6SaWLV
UysbMn711LZPXxtQ+SQ23mokpimtjc+cFOZPbFtQTsBVRT1z6VV150VwtRCzA4SOQWFIxOnjIpvL
rSQUidw/Pz6lvxiY+Q2iIL2IBwF6U25OqZzKSHvW3u+ODqv3QnJiyZIOSQT+VeUsD5uiWTG5qYBJ
iAFiYlfUyNMadf/egxdxWLHB4fEH3cnYIIgEjA+UwioSnr+Pvsvtp3rx0MpYfQVXeOPve7ND3Ieo
qYYGKLMdIeEjsVTVAOIhjPsUU+lvvE6XAJz39iCelmBllHHuwKx8fcEDrSznhVRjD4KzvylM138Z
sz9uBYCB2y+8U+7ZQh+toiiTXLA4z10WeRR1nezXZ+Cx6z8IZBhkuJEsRP0Bme+F6eXvRAzqhEwF
SEVBUDt7A/pK1fbZWNRnoduo3Jv6w4BzWFFA/kMibyVIFVU9o6iiNR8tpFfuvQe5S9Ozc83JeZIH
aV6fyz/cVyQIVBh0UaJZrYI8KqAVaUQ9O8nSqt9XYkBToAyycqMuPbTvlICBCLuYgtmhz9Iug6hx
VZ+hLGw74UmCm3tXVicVyeKDovMLR+yuQ720NzvHrZh7OcvBnsuuITYY8bsCGrN5iIrLse5staFc
RFiOKq2lOFq74E3vRl7o5Jhw978XyGzFNWF0M6Zu6nOToKCSb3LREAvq9ru8loxSC2nFoQ2gIK7s
LOy16ZfnvuXS8mzBh7SRuQotRuew6kiTIihWEpqMhseiEvgdVfpYf6bFn2Q4Vc2G12xveE1q2r8/
/oxbBpipFIgIWYBPYVnhN2C68CgR5/dSrGACBgTBT2BBF3U+pcVuCIl2zj9+1P1RQg0nMDl6luxk
oxqh0ZDKkmx+6QhMI76ZEZTZRGSCJ9bK6XRefIofBY1QZHDpbfQx7NrCQJpRnTIjQwcxzfGTyTaR
aCs+Dd64g9rpWW49nozf6O/mC8A6igSBittdma0JP8mu81VSnbm3zJCeOiQEaz4mImuwwQbvFECc
qhXwwlVvDhtwi6zcGCX58LvGa2tdlqiDBW8Q3N35HpV6qgQrwAfb7vj4K+95ROT0/vuRsxOauwWv
hRKmqczIUNAAt2uyKXKUaT2KqPGxsdvWqml/oECP5hQW23We95W4BPqmVYkrkIIgSyb2iH4BPDT1
4S1yBts3kPpbqFfdPRkXJmf7oFHSCOxVVXWuI2QT8XD13X0a6qGy8Bi4U0C8Htv0WLjYcGUTZtAe
/x2bBqqRfNugLU7QkbU30Bdhg7l0K4DoLDZSUEo/nte7izghen9b2kEMeW06TuNWyZu2Oqtr7tB5
MS1HWAmbQ6wsXKDTZXyzpy8szeJjbuxyLfZhqU5BJN+ljGR6VfH6eDh3yjjTVP4zntmaeULItSLI
1M5IqZ2ZL/knLKwUGA5hK6eEzWx/V7kLycQ7ESC46kWOkzlN4qHLcT2FTRd4otJKoKeufSOEb4zy
d0lY2CO/D9LZ9F1ZmbmExu3VACRZ1blbD1Q0mu9i4sLO9cYqjFqPn7yN8NUjKcdR1mxpgL8LtLNb
g7V79MH2++i0hJC/s3Wwa0DoO1XLVPTgXY9bKyVkbkOmOsfda6BAars9tmhLDUwBb+iu7f+Xab4w
N9s/XeDHxci41blIv5sM4irqVx4FC8fh7lqKaAiallNGd+X1mBCBh2MNad5zo9HI/UkEdFNES4Dg
e0Y4VcXNwnJI8M9lwnKub5ghDJuz5xqeCMXcGmTnS21ldzcMYD9o50L5hVfndwhTyiKDSLE5l3ps
9zqni98+OEhHtKWWaJM0VDugia0eIhtPRv8ZLOOgN6TCAdAKQ7R4vSQ/j8/mHeQPIP7I87NINaDK
O8+DaZ2rakWWNWcuJcWqOHNfbKN7hkYrs0aOS6FISqPhWGRB46FL2w0arxRTpJsWjWE9KTbx0kV/
bwdfftBstZVo1JpUTJuzwj0HMs3iDdOtgyjQ1ZB4okcAR0M6w0xUwgvdenzjVzLENl7kYcE13rsA
IGCkaRNuGQi0+UOm5/pSbduyOW8SFNrBHWa3h9FSnofDgG5oJNdjIyHtVs/X3K5cuMbv+OUr29Nu
vbh8XKFQ24jFqvQoqo/cru6zhbv7TjzFQzJpglFBvURRZj55GMUqT8amOQsJgGb9rs43bmPF1ZPo
mgtbbHICl15Sm3A46GFEjQMoPvzD9WCCllOVRvS6s9fp9RvgTIBkrQCsSEH+uEMj57D1wEaj0k63
UFh8bPwm74T6g4i+DSCTJjkjZY5aHftMHPO4aJ0stN9GHLH6yz2A7LvbZgu3wXzj/lqSUSWEKAty
QHOVzzZu3CwO+cZpYsJ3yTrv2J0fQknMr4/hYAM5uzCx803yH4MgaJxgM2jem90+csDyYV2qjcPw
yAejb7AVqwX/ftfEhBtH6R2YnDkoB1LicRppQevECSq9vI/ml3/p3H8HgeZDwI8kDYXw2RNP1nwm
TYKydbhRNhntqRAi4nnFwjhuyg6TGUBIsDRTnyOrCdd7sJEbrh0nM6Uur8qtulLX6rp7Udeexemp
zhiKEUDTprA5qq0yO983tm/xpIO/W9iQ84tm+hKg5URWRFkMrN+zAXOjWo0IlloHhZbAwotKBR0B
SRjIJW181mK3fGY3X9mmQvXj35tWNeRlIGKBxAy+YzYJbByqpRb1joxKQmAMuwzq8OG+eY7Ek1Q5
YmO3/E7mn6TUCPdg2luwP3c5GDmIEWCXF3CJQ7toZl7L/SLMit4JAp8WDHCP6hnVqEq0K2Xh5SpM
63ntcyZbAho7gOMAPnS23monMp3nNbClsARXqxYexXYnoljHoKcZ/hzVL6VN9BAvOFlZJaJP2/qv
WxmyUJKhfPWrdZS/dNUmRq+7sIm4VZYabkjymsrcGjDcE1ev5czgIqAdC3Hp7rl1mdefP1spqXQ7
plQwVbVi8+iB5Qgqft5zpP3EEdEEEms0/vhfdgcHUK0IMAU26GxjBr7oRr7f9k6k6nVlVYbQbPJN
u+ZFI3/NuNMAniTNbqO99N4AHfi/WIfKDB7XiES0eeCKXv9aYce6d5ryWewbWqL/eHAJjjNxAXsU
OMLnVqqWyMPYTGhwGc26F07tF75jmtjrfaOhFxpXIrwEok1xtkdlIGbwsOxZh80jhua8mCDWHNIF
JzC9Pq6sAMEBoDUY/1n0iaAKeX0Sioxnhh4t2U6sRkSId8NgduwTFxqPJ/WmVxenDXZQg/+1Ay9+
bQfbyI0C/GenP2inrCTVurcrinKw425VhpQeadfJdvve2cPGXwfcgm+/uRF/zSu4eAGkmlKm1+Zb
pYWyXgbz0tbrd0Fn5MF7y6GcyE2A3HFhtDflw9/Riohi4V8lEQjOa3NDI/d4jcAclzsFZymFVaVG
IkCHKSRBpdB6zC0fIspVku/CpvkMiuoT+lc0HFbFkpu/u8LATcoyNhIe8rOZF8YozbjpW/oS5MV9
vBrDXck8RcLiqKdJnO8lwCMFmUefHdz7bJJHqRBROA04R6oMcTimjphSlXlOnvmpvu/jDVMOutcc
eoYjADHpUZQshOz3lhmNSMDO8MhVgE7get5l1c2VLo85J+5+Rm1Vx0e+gUkW7POxIxXsQthzk5Wc
1hnzqqIpBDoD8s01lg1p1LsKC6JB8KGQlw0UbD4OB9uxW1BTb18bHWBvcvLRRGkdXx4fqXvreml7
NtuJUPGa508nt9831Uu5KQD6r8fVYys3+LzfIaoSYG0I7qYa0/WUNmESdLWScs4OYwM7pLjCOwfy
dsTM6Apk/6tVBIZo2+FIZIwEbHZnwcBfn1PX/UB+FimEbh6u//kgxFBg9cFSz9FRreKGcSG7rKO3
oFTOqPOx+3h720V0pI3ZrQo93perjXU67fdHsG29Pp6Pm8LDZB4+DKqkmgrpw5uu2Q5g5D6qOEep
jOqcgK4hlksqIP8epgXkDgXCI4I8tuN7oqRrbaGKfJPn/I/538gNZG03HFzJ0HoILUvOEZDSjAHv
Lq3Sj4FXOmrtR98laFQ+97xk1BLECiNd6JwimZTQHs/C5DPmJ33ijuXh3QQRwIDrTaGgLSnyxZ5z
eNnMYqPoUNX+zF/4yGy7c4Bg5rG535L83B6g+HBiaKFENW/mw8pGUqs84jhHzvYRBxXU1dhruI33
0IevO3QAjJIlxHrvmpqrV/k5fBGheCdHq152hITI3laWaA/xoXA02JZCHy4pv4Dtiu2s341VSobE
yJeE/25qRtNaIbjEYsEj4f3OX8/S0Ndg9ihxdBAr+G/jJkBRTLQ4MGydfsCE+HiO7jhfBZVA4JKR
A+duCFSAe4tiBpq0jvAGZDo4qL8f//6dJb/6/dkSjLJXpEJQg0P9L9IfEnp17XajSivrsZmbyHyq
of4zjHk8oqG0ErYDhvGBN4g+6M3C+V2YpjmwJlEGrygY/D6nu7q2494ff/5NoQ5rfvX9szWvpaFl
5Ra/P/FDKvhftxfXrU38gGYLtu5cAFemZg8LTehyJddgyt19BYa0C4+Px7I0VVOAepH5yQNXEobp
9/kf30StfrHPZsnA9N8vDARD1DTStKUign40Mm5VtBvpzRZ99z8T78AyK9zCJv6lbL2wOLp+2gG7
JkJ+qILKm0YOHMELDOCQP8DSGYPZ762fJRDVnaDkap2mLX9hFC2KQpkkGCbEK2TKfFrq89/HK3Xv
UoKPQXoJ6UG8mOZvzIiRq6ifxLN27C49cTRbt6R5CiEit+kWql53DuiVqdmuCIOgV8R0gJTbe7RR
DDEg/GaJaHXJxmxjaC2yFb4AG2xBK0r8fbM0YdMFNbtQVLyu8CBA5wve5LOz48cKWzMxN209IOoo
QAMrUNQOZMnOzet5aiG7sDObLShB8CKDa9TxULYWP23PFlbREyC0+yWWh+mXHo1oNmdMlLtlGmBE
YON3F56id9fjYhSzGBAPJCmLQvx2UhFgY7vtYj5oaZ5mZ0TMpDKvJj0lB7quz4COi6aAvoL0eekw
3vEAVwsyHdaLwygD1l6OPgxtvGfzK6KC0ekLwdGd835lYvqECxOehG6FkAG3v7zeeRtXb43OZheu
yTu+/9LGHGAVgh1VDkGF6ATPzSp+0fQlWc67BhBig/YHMbYyD3OV0ONdAKsQThBO9wB8fuyxln5+
9kCGZlGeiQl+vvoJn7LVOEAa/bGFe9EXsGf/jGB2E6sux9cuHMDUsJ8R7KrnnnyvtdXJihcWfGkw
M2eiDFna9sh0OrqE7ElDM2dhKHdPBwRmUXlEP8hNkiaOEr9tOPDZg8M1IwH5rnR+Udftzm08Jb//
a2S2JHU6FG3cwYiv54b2r9OIkyO8+PXZarBKIRVDg1/P8FLmqQm6HQkiVUtR8E2BH/HXlZ3ZWnhh
0EZVCn53HarAx5fUlkzO4rpFMuS7fuRiPDPH3o1CB6eF8UyxSwJFeCdf6QvLftftXtiYuXSsB5sF
Icby8oK0PJAfiFeg5V17hN8ej8clqOoNtm8+d9M+v3BcmhzUbo/b3Qkse6c80/MJGkmbt72+Pf88
HtpdF3kxspm7z8a87IJIQ2h5jE3R3o7gcFsaztLszTy96EdZqNYYTWhXJNiuf46Px3Av1L/aajM/
P6AtGTK6WJ7dxtuntuM81+B7IAtm7m80TUDQBSoW4PCvF2WM1LSsJWlSJk3RHfmNxphztsSyd88I
J6GshkserHJzdF0LlpFQzXwQ61J1NRgcXkZgASDlQhxxz1FempkfmhwdZkMDRQR1FVh4q6+8BeDx
vX11aWB2YtzKU5h6hAGgYH6KM//2J1wPS8fynje+NDI7Jm7W1UPPwggbQ4+xIsIxs+UDt/b0ysr+
h3v+0tbsoIQFuI7kHrb4Fbd1rcxeCufvLwlqgApqYUBezLw+eI/A6txD32PU0EdKRDscERMtnJR7
2wvEFxIyiMjgaL/teReOpZbbMCpdQcAL6E3Qy9d0g2wMzSlyovBiG8iivvwvFpFzUYE9R/p9nu8f
WW+oM8gqOAHJdsRbZ/2qX7d7agF5eJT0v4zZ0P6wtFo3GhiTBwVTz3/NzrbGkLmhy4SqAC0KXWJJ
eErR+gZ2O/3nCH63nx90HuLPylKBTZXAabYU3f5mY+evgMsPmO0XFpqorZLhAzDTo4kr8OWl1qOd
YpCnp+dnbn/68Q3f+LH+Pp5vfrq+b+xOEBV0zU5dJ7OTnbZul7B5OF2HsIzeyuQsgzM3BzXzek8N
DsvtOiHqdcAQk8VR33vN/YJU/q/12bGXWj4Iax7WX15gfWNyEXVt2fZW72u0yZ3AeRvo6WoJ4HY3
1rg0O1ttqFpwtVzBrAtaMPVvuoZg6aTg8n9I+67lyHFl2x86jKA3r3TlWPJSS3phqNUSDehB//V3
UXPOVhXEW4jpPTYmJqKSABJAInPlWpfndnXznEwts6RjUqli1MCKqLvXCwvpaOMZKcWcIHY1h3A6
Gua+NGjbCVkPO3QPTsTSPg533VHLXGCrbv9wzlB17XI+NcbcaqQlraBlMKYel0TZkNnKNryx7n6D
Yex18NJfoYtwfen4HjHi/pDrN6W0cDBXTlJBxKm1hZviAxSgkXv/uX98e0SpgXPxakuo+MOnUX9F
GRgFHk1njsY2HHSNmMM/Id7zc7YzkKQybHOz8IGO22UpHnY79WaSAEEXHZJ79vs7AVk5ZICbbeW1
gFtSN/VMuP9+++dzSWhFfuF8VpvPzz/cM2/98EHyH5AGDYgOFoSjyFFWTjmSQNSTb6tghBjOQ7mJ
/fhXs/PphtrRLnwvNoqzT67Br+iWLlq2d5edda0+gZ6z749gvCgd85LMGT5Cuc4CBc2s2X1+JI/W
sYa1yI8P9Q2PWnE5W36sE0AKqDmi2w1PpPMIqR6MRqnqGSndqq+chRjKQSBVcbbharinSIqIGAxy
VKADPDdTDWaJJr4aylHPaH7dzbtBBTzDBbjK43jeaiB+aoo5WORBUPTcKNUHQNTmnfar2MWOVG+s
108jBQhTtkGz82n6katzqI/W4qdTw8xZ05sgZFXmSn1ogsTD7nN0NAzwDrSfQDjoROGSkgFOs0Rg
oZg3WkPTBNgjY36oaG1r06+0vZ/STa1qm19jBmiy1NhqwStZrQwN7UKofwOAh3+z0N1iVKe0b3vx
4WBpHt2E76ANKq95DN0rN9GZFeZcy9S26mW82x5S7TN6Ezqnh8rL7Gfjn+lPC7oKI+ZWmX5evdjt
Sy8KWIs1TTaYHUfyPjMUPEcfKsiNhJniW/MTjVFrR7tdVDhV39wDbE1VJ9QeY9nn7PefAz63zgy4
auturHtpeBB7d0b3Q90qflgmdqXuqlZ1dGPbEPkASiaO3Z8XCOyaGqjMFLAxiioTcAzZ1JmTWQKW
NPlZvxcMas/lDNRm5ankKp4+G8tPI9CHjQdNg2aHZdwByrtpSyfs/7Qd5z5bCQXwOSABXDqKgWP9
uktOIlw1imSDWM34YLxT9XZubut5Wwqv/afeg3bhHndot+XRQ64cE+dGmTlIVMS9kgpoliC2nilR
r+nsfgxqA+KU6XaanoUWNEE7sxx+l+6UXg8SaAmFxJ6Lt0k9tsUjZ02WC/H8ID7/HuaEFOt+SOD9
48Ncu1NxMAguxtLTCzR73kbSzWTLaelycVJfseVPsyCpAX0CUkxs6+WcDWUt9cP4IO7lyDHUO4OO
m0jWNrR6Tc0XxfBrPb9KM3Dy31voRxzLY0V3ZN4p/VHJnLy+GaXBbuMHZdro6rWZ1JzQahn3pQ9k
1qmP0dJGRSAA00F5riwh3iRdfBAKeebsxh+NwEDGwg2/p4JZAYNMsQA6z/Ehap5IeG+A7xlZUPTh
k8oX9AcDzYOTqwD2hCnI903tyOFRoHepdNtk95Lsi9ELxyfWTicDMD40TKAYjoa181tTS+bKVCJp
fLCyxBy9Iq+IE6lEfbMmc/YLrf5ogQ2/brQ69ERpPAgpUJIoY78NmZnzkpDMx4D60BIXoA46HsCe
j8aH849RZvTFp3lYBm33LLajIzXhQmlUoW8x3pe56MgJdVWrtIvkzqR3QP01nIOCuYV+fAFzWIMA
O2kTVSiDTvWNdk8gdGYTndrEyA99BDlUYXN5ARjf+1+DJtgORJCWwTfOh6yKLRBbIYasgt6gB8dL
vg1NXrP/Eo+cOPiXERzDaHvWwSiHzpVzI+NcFObYp2Uwan+U8RCWkTPrdqRxxsKGYP/YWQaCm05C
MpyxI/ZRPBM87AMrylxTfgb0FOhLSbMBlZY38u++vG8h83d5Blkw35dV2IPH4BWwANDPRwdR7aoR
ZrUMoidB2KeLmniKx5ifF4WrbCYJvSegOfVr9KxMDriDKI/yi22n/98vgI4ZsNKWBsVm5gtmtQoV
AeQ7wx60phZU46Ca6Fs2EFm+DMqlffWWPPN65dZcVf1ielQWwOTXtJxcaUo3Krgw4irI0OXUZtdQ
c7YzgGTyZCMrxyqaOPO8Zg9wWxkKU4CjgqDjfJD5QLVeiJQqMMf2sWwe1TI5FtlzUYEmQ7C2I205
Yfba1lgQrxLgJtAFYCkdpUqrSquM60BGd83VIE8gchyMfdZM0vayC7Fpma8FBFxMB4cz8rhoPzwf
m0TAbtYYSR0s6xZt2120jbbNbvAkNDnaoGzaVTs0ABzaHdkiUAOk6xhlgeiOHmqtKmei2fj7x9cw
M40CKCnMLEXXaPkCkhAnNJ/T8JiGxobq4N2rQf2KvFVfP16ehdWNdDoLzD1IVXMOJw12x3H0VbQc
56YjAMY1PmKNkbMxa8G1oucoA/dRPzl6ed1EgObzthMTOi7DB24OTEsSCKaXpszzxehROC2qAZ9B
rAHdukcAvm303NmKFjlqyXkRfPWlMGfjwrgL3DHgk3hbMdasyGiBAKjq4ABdQLt+aoPe1ezGL7ca
/vv19wJAidHmhnf615/E+egBZZzwXEYbnqNBVw7ZM29CxU+0uXoyi+MxXwfiKTRnorMM2V+2J4lM
fT7REXOhdrNt0W5JAr/M2nhDjXknpoJdzUfB7HYDmbxJy7ZtbXAmaGU1oC2zvN7RKS4qLGUiUbMi
N8FgHXTD3bLVI4CEd7F0nRa8HvGVAwb7HOeLiWNNMXVmEyZqLM5D3tNgMK9aYXSBdqdi6xTzvhm3
bby77O0rdyKsQUNmKdpCOYDZZKkxyFXfzzSg6MHazC5EqXJuToJ5fS10ySgMmYACAIQsQwT53JU1
WsYEGPI4yKJXOetdsjXByZ11biYbdlK7fVVdhRJnHy/33ZnPLEYlADEl9LNIwDeeG00EUlhaO8SB
SERgfnu5CIQpLj2jb8ixyOXSobJCnE6h15TMyb/DHy1DRk+GChK/L1ZUtg8szkJ9Lsc5DqYsh84Z
ev0couahZ9VGs4+glWiTqeMBUJeTiRnyIiQKwK9qoV2JTTGlY6WaWaHEQSmLTh1KLyPtecWxH+4J
4mvQ1IDHB/3FGCazlqFKuxFsVXEQx16heSKxDcsPfTV7jXgEEj/2HGNq+f+nVzsxzdms9DiAq9wn
Sg0h6xutvxNq9UYq7i7vA56tZdgntkq5yzsoT8dB0dtRdS8/R3/Cfm/yOrp+XmrLmJCsBVUuIgi0
75zb6TtxMrVCgl+kv5pOB8/glVFvskNEwNuZt/N2rD4uj4zNmC+ueGaSuc8iuReUXFu8ohrvkDk8
ZLiuklFz9akFA0/nJEnro7p2K44RWrucWQVxOdlc/orV+T0ZN3O/9LRtDE3AuEsIrVCfbPOjIdwI
nFN6+ZUfGwDJOvQIQQYCSENmdmk6V5MMj6HxZGf57CTG7Uy42ls/rqNlRk/MMIOZSFsUaGOBY9KN
XIJtcQZcRBE2UnKbuEepc4vyrpntnIc/+3FYM3aZvVfK+SBYUA4IYvkjNmdvHlVnkVBsWs7pxSaK
/vEZy0AS0tRRKGM7Dy1UJttiTpKAmGrkobaDF7k0Jo41l/dSKqHnnhQvUjW9ly1kAZTSqpwpLh6U
rtRvLjvO2phBtQ+arkXK/gdHF2niEZAfjJnIkPNIPNPsPWuYUVi5bGft7AQeHWTIirGEXczcdlad
6LQ040AjFd10pfzLGFReV+3a4XlqhDnR0ryUUmXSMJiGfOgoX71XKhINUuqIqBfpVcdTvFydPXQi
ADOhotzLRvQdJUoyyhiVJd6Q6cUyKsfQnVa+vzx5P5+88EyQFCJaAac5eqqYy9bUIt1MrSEJyh70
shsUHJ003fdiZ0/3yKpOsiPcyKDyu2x2bTohIIUWF/TZIDJj9mGkJkWhNSO8VNzGo5+UjvEbBLEi
KnUlL5W75h+nthj/AD0cOgNz2JKg7zLk+LviHF48C4xzROEoT+MECxaa+gWQz2c81vl1C6qhoASF
rhiWV8BEsCdndE6CBDrFvPrW2tkrgxjh/36ciVuzfkrNaXEBsW4gcv2qaRXIV18vr/jq/Xlqhbk/
wZ8cFzoa04OksedfEHvZvpt+5un29rIh3miWqTyJB0S50QRRwGLE0aPaIWci1jZ4x73LVngLwjhw
FloZMOpTEsxEs5PuNlc5nYY8A4zXhqpemmmJ6QqRcy7iWwp9pv9uCIzXKk3bYgwYQmdgn4NRu004
1b61MwyVMIScEBZAAoQ5W6AKGBPZxFLUkuHU8uQVqQly61fQcF8eyupxsmTP0PGv6CA2P1/zXkND
TJ0X2OKmutPS5MlSrqlyh7sJr3vp2JOJ42Sr1yza+v9jcfmiEy+bZbXWqggW4xsBWRUVyf/77DC5
GjoXIddrgzPm8hBX3frEIDOXgzgZqY6UVSAZjxGgAHVzHHSeEbaL+it6QA4BjbwyGILw/jofFmkK
2tRUTAL5Vtdt6QAEmvoYefqm88ghf9VuVT+zh4f0zdinkKutU59XIWYL/P98ggy8GN5DyBx8VWNO
ZpbWQj7KVE+CDFjn2/k9d/X6YIX7ubrVMjWYlCeKLNa18B7FlQ3RrcvTvHgKG4fiEfYf68wE0DiL
hkkxcBbSNwXy1kkrOmJ9NIePfPqbiwlpc7w1QRyPogpjy4oBiASSeNniOrp7yZC7KC3rnBGtHSSI
vpBjXUq4P1opNVD9S1qlJIGuJlvLAl5x4mVW1/a5AgPLgiFRwNZKi5Z2oIoxcbSLIhCqfvSsT6Af
5qRTFw9nlwbFN8S2gEegCZG5QAZTSeQ2CmHFRCXYRnjpt2rngHMwA1JinnpHiXnI+9Vb69ToMrsn
3kgUbHNVh9F8ekXdZgAwotlov3QJAk2Tr3fxLuyfLrvg2jh1kLnJoIBEHYJNG7chkfQwtZIAUZeA
ZG7koXHtBl22fzW4JT+pg6ka1c2vrXg6OC2EVixK+YExjngKbbLCMabE1pGPF+LbeFTsNInsgZcf
ZevKX1scME0TmTIoD/4gpC8prfWyxSZTcOskKkSmu1x2DGjRI0NaR1fTL0G6rsN6L4e3k+rIv3No
IUATK0WFUdE41yBb0/zna77qV+izB10Mc3kIppXRUcB8T954rz4Vt+bv2e/uotvhTt+hirbFxLgk
6G8bUO3+5nbxstDGH/aZqyQBUMUSFNhHMTU8ArX5Pt6MLmTAbiHxl7xCEgRaroKXQ5AkvILK36HY
ZVv98S+c7mQSmOtFppQmYg0/l4fHWhc8ZOjsZnagnSEbfowaQhbxUJVrlzZuaxRvF6A+HgHnW6uK
UpLIaZoG2azsddnpjO7YF24Nuc3oJv99eXxr5/qpMSacspLBiiMCY9M+2ab3nYytxTsGV99SaI4E
6mhhfxfZMCSRuk4ouywNeiWytRxKI3r7GYXQt1OVfUWATEMspFjkGIUvCeXyyqxOKAqI4P9CFRr/
OJ/QsoqakDYEY1x0F8ltmbrFffo8t/awGW6aCIoNaPF4Ke+FF+FlsDj3zProdYR6ePOjTMuupyF3
0hxpyJnqt+MuAbH+E0R76ufwJrTr4vnP5fVcDcAgYQfCXnSPoTF1wYqcnF0x2vWFMaJp0LTjVhxu
h6P5nnTQTDBtYXhcVOncx46TXFk9meGokIBE3fIHWamBtHNVWH0adG/GtnskTnkNOBk98KR4Vxfy
xA4zNkAwiqpPhzTQtCdrRrXOdAsrUNU3Ydc3PDbI1StueYP/36iY558uw2mTAtZa9xNpqYcQHdLz
FQqW3BTqsqPZGxxswhCugncsXnK+ZvncWiERMH9lnjlj7NcqSPHreJuYnr7rn0ZlA8qn8okaRxll
0pCXAF8LU07NMwd9IcxDWBEM1B9/K5sWh/lln1x3j+/hMQc5Maxw1hL8vnxUJ9vSwdlSHA2wddPX
StfsmmPu/7Nw3/aYMzsdzUEigEUEBVU+0tTYFFW+ayEdWOrA4u3C8SoCWUjGe2xxVpEt6fXSCAhr
DrOKT4I9r814/Tr8dhKTcf6yQEcarTGLvT954Vvrq40t7eiT8Gy55ibax5mdifb0Hr4Yr6pki0fg
8zRbrjeXF5M3SmZXyH1fzT3FZ0QEIj1A2vXXTc3LiazF5jrCZpScQDv4g7FRSGMcmcvWm91o/2Js
J0c7tL8SJzw0t8l97fEEdlYPlhN7zNyKaimaUTKlASnBA3c7owZk0TtlOGrTdSlz48vl537s9xNz
zBxqQtOj7wzmXHCKQuY1v1U3c+XWgUEcrbppeHriqwWT0/lknghVZ6Ui2DdRtoOs9HSLQGJPgz+z
g54Gj+5CzpN8db+fDI95G5SK3uOO+LJWBbKjOlDV/dScz8uOuHpqnVhhwiSlg7av2YxpkG/NG2gh
HHhNRT9hE3gAns4acyxrolYUsQIL3dt4QCx+HA9gq/FSgI+I34LifNxMd6SwL4/riwnlkncwx/Gc
F3gWx/AOdQNuc/IKhWiXuoCqAZdA9pZHoZ3yMLmx+wt6KlvlBUSKm3IrHpCK2GpubIfO5Ld/kXU7
nQrmCJ+HWi8yE0saqjnsaEaDp0nHAwqsbXvELEBFfMVJbIGbVjGQTxC4DZIsBql7hQwD5/RanVyg
qiw0E6BoCTrY86sWKR7UJxILTzu/FxD/qfsBGkn9n2yTBeN9dCgCC5kc6jRbGlSb9rN8ppv8QfFa
r9t1bnUVvVcbbmpn2e/sip9+FHNhKaGcRNmIjxIgtyV7lUudFrLf8ZuGXj3Vv+xfq4fBiTWW6WeS
k4pmeEnjIlFBSJ4A1fa+SJ0VdoauMcG9bI6l4fx6xp2aY87WWUb5Us8xuM4r3GE7Pv+R/BgOHV8P
b8q1CDLe+Vfj5XttI23D6wrXVnpEuAPi1W20aR9NdPwImxywHc53rTvbfzyBLSQlGdQkQhHf5YpQ
LxJ2qqPslM7JocxT2jNascl+elK2xRsefXv9AHyMcRt7IMP+QIsLxTP0IXpXHPFGDFKwinAl2Hif
xxzZdM41oSRYJQVopad6+ctwXmZkUfcfhLNGq4+G0zVaPubk0WBGoEdWUxgT99Cbt5WN/yzZKpT3
3nhvwbXw4dQSc2prWgQYxrL/MvWjy26UClzuvNGs3QynNphzuxPEVCXm4uA4NeNrAWJ5qR37E/p2
RgfUbHa6efq87E2rqZtTm8yhXSqNoFkUNiNz8qsO3XIFoGZhtmmjaVuF817o6BaEfrcj6a5BsnPV
D6FfZaMrzNNGkWovkkxoDV9Dj57zZbzZYE68cepSi074MuueAAA3ecq28/INdO8dwek9AUIdxb7i
rcEKQArUxt+7iznSumGo42HGOoub5G7eApJxq7q5X7stJ1ZcCzZODLGELKD/DXWxw/AGTwsgT2tb
m9Qb7Pj28jSu+i3YhFFPR6Mx5A7OdwglVJyEPCIBSRq3kTboEnNSnqIaS2v5z1n5beXrZXOyD9U+
pFopxCSQml2SfkpQaYWCqIVX0zj1N+hItWPdcmR026UFWpyUYRtLTg6dUdC62NmcPwyCYRddu1HC
0p+rFkU+dUtqwYvSxmsN5doSm2NYZ/cWgaowhD8vT9KKqwF5pyJQQF+7Do7t80mqpAGo3ryNA7UC
/WaLbjIlduToseBJ3Kw98UxA/JBOWrhNfpQI8nZUx5EYgMK19bY0s2va+AnxLHEjk8dOcWkPGoWM
l39YcQK4tGGCrxeSVGj4OB8fnbIGLzyaBBHAb00f+4qO6LmcOcANjhk2XzWhTYN2eYvEZ7uP+9Sd
0HPcihlni65ZAYRxUTtG8zwgk+eDwUJ2Uqoi8UbhP14nfnBLtSvuAITkt4XlC068uRasslUpCqnZ
XByGUtvn5ug3zfQ0dzxC2OUQYyIo0IlDmAwwJmTuWXHusJnreZJRFZYziN1CKGKSFC8bZ7dLvVGn
2aaPTU7SaznRf5pESyPaX4FMZImakgEt25KF+RvQXSOPdkPQPt3p4OUutsA7cN5Uq6slf1tjoigJ
rVWGVAKLoEJAQX8j4e+QFxHxBsS8SoHlNGknyEnQGvO4CSPDcoUcimpaPn50WmzYqaryCqurNhWg
oBF4o39aY5xQihsqCBlKfVLriPHR74xNje4kXkVx5ZJAXezbDOOJtFIrOSpRO60b+a4YoPEbhY7Q
Cttxlry6EpIF2yOMPOHo1Q2gIoEBin+I1rDolEzOG0jlaQBDpMP7qM0bS47dgWSlQ9DGcvnsXd0B
yHADrYTTV2WvDr2k8lC3GGIigZ1XAVpWcaoZKpshTwKQZ4lxRUHVJ4UWqMughUqKHhuwIilB6k3t
odhcHtOqd5yMifFItCW0ZSehfro0axUeTfYmlLbI4/AvpaKWexe9+9+TxwTbIjBXqkkWQ6m4Sct9
OxMvrzloqLUo+8wK4+xD3VsCmbFEsdptElnzy7e43+hmICmvWb4pDJTT9NiO6ORQHu/b8ts/Tito
CUP/dtGzYR99upoKulajCKHMH3N0O/J6THi/zziFoYS07SE7FUTJpya+cu+Std+3ICmK4qiBIExf
XOXkLulNalhTm+O2quq3PFbm/ShbPWcPre3XUyNMqNxqeVZqVfq1h4D3AtMyzrwbs/u87NZrZzla
AhdwIRIQP8ph6tQOiS6RJGisIyEfjSxwYv61fYMEogHNswWtrzLjmEDaXGQQrAyQu9IXndlIgBwN
hGDzvYB23MujYfn+vjbPqTUmKoqJ0YUmAQInjYeB2FJYtu4UR2ijyVoLWk1y7+UiaaG+Q29no+mX
dqPhqusKzR2knLpDMTya4K7gLOaqx3xPgsYEo+bclEY8LNinBOK7A+iKfNJAH/by6FfXEgkrGXcz
cEFsrNbQemp7vQZgUxkdHIX8xVy7u9Ce9x8LzM7qu2Js2w4WgFm+LzPiC2NoJ/Jg69BqUVUbAhX7
Nvn3Jy96tcBoixfPItbCGJXaWNJRysXNpQtO25MDpdVN14mO1C69QnG0/dfTeGaPOekNMx/ruoY9
+JEdo8XDiI5T/Rf38ZkV5piPY3SsxxKsVNZRHY9Z95klx07nvEhXXMJCp87SUrnMHEt4AeJ8hYg1
YprCDLeZlu7QQGZy3G7FuS1JVgHuhvggdFrO1+fy3K8lBM9+jJn8DsA3nai4l2japX4RJTsqxNEN
bUtvAmOInUDIwi+N8pP0hASpXgN3pkS/pkaZd3TseK3aP7tuJQnfAxFrBf0keEaeD+5/dBC5qnmG
2ziyskOh13sxeqtI+CtJiG/FoJevkIBX0Lo522mJ+9KEQF7mlwTyCIQcMnV4EVP99+VJWjlScWtK
QGYvrHDqV/7n5P5RIqvNMwVzJAhuMnvaAXJiyFzFvFQczw5zmKZhXbXihOAqrsAlnclbce7tOtZ2
UikdmrTk7HP9Z1hwOiz2xS5meq4NHRBHYIcAzK4P3TDc1zyBL54VZkGpYVT5FGNBwaUZ3jwT4ylU
OAfIugmw3GlojFvQp+fxgZRqoNBsMG9yitTsuB/cTHlW+tvLXsCzsqzeiRfUsRGTPoOVBERU0M8K
LOJxT6nVvY3uQhH9smj6YckSaqqqaTcDfVabZmeno2Y4E0jGOdf2EgMwASFW/tsKEyMAJ2MWqiws
QcjeMAdHpcomnG+oCI2BUHPahBP9rjv2tz3GsRWDpsgHJCjKa+0h1atHkr1W2Y2og9Mpbjiv5YuD
AzkJc/fnUqMiFwtUU6rItmQQO8kyW3zuymsixw43HbV64oNUCZUryA7h/XXuFkgWGUgNYWxD5eCe
pC9D+njZ8dRli/xYLvTYIQIGMxrQGucmetUcy6bGiKw2SqBma9RuZILTaKqJYE99kT50hajZakeg
CpLWxI/M+nlU6AC1s0S1pYqGDqKX1Fbb+nMaAbKK4lhxZmiGONg7ljOPw5uW0c5upeIpjifiGnka
HgBuNW0aKxFUN6cQ6I05mZ6srgqdXori63mIJLcs0XVa1ZlpF3XfeEiKlI466mMgxaCMUMXC8KRo
EOxCbXRQNSiKf3ly1qf/e26Y6Y/NmswVOIeCKh7cKu5dIeI47+q+R+MYwE3oxPuhmodTx+yQlkU2
W7uVokCZtpnY2xov6lpLa+J++bazjPTkfNG7zEhLEXb0fW55WWgLmhOqiJX3ybuwU0rOxK2eNCfm
lmGfmCvnFJUIA04V39gdh/OFN2WMw4qa2sqhhN8ugRhVr5v9/HJ51XkGmFXX+7bRywlzFaWh1yiP
zWA4kXwzpk//nR3m4CoyRQHZFuyE2b5tNiYQwfQoypwNzhkNq33XlZ0o5QqmK3zsrsyb5GHkVPBX
j8TvtWYixv8xhL7MaiA9UYaVEpuK6JPdxr+H1rN4E7Z60p9YYsJJYBcUec5hScp8tJF2pod3Edot
RV439fq+/89uYQU95UiZUDqHIQN12TGx+xhqljw07upoUMrQEPmBJoENRlU6dFj9ZfmbOwsAK0Hv
sCtN2/jQeZQVq+NZnuv4A3kONoahQlSUxVgA+CFuEP7aCjSuah6ObHU8BnR/l5y/hmrN+Z7PwGYg
JFqdQvPFVdD4V1BQnBsQSqv2tc4Jl1Z9DslP5MjBGIfXyrktqw7DvCyRFKK5l4LXsPeBwCtzNNZ6
FQ/jtHqWndhaNtjJWYZ0/JAKHWxB8wnItJhzA/B+njnO5LnPQ3UAhLnrkBWiRDXcLgo5h8CqA5yM
gTnShFrJG0PEGIrxqtU+tHJfQSb18nG2uv4gHIFqHp6ngJefz1OEEgNerUgMIeMeg7hwziS7yWK7
FIMh46z/6n0mQw9QVwEMhmYZsyhR1QndjLAlkFEs8aZ+vjKGWtxEtIC2xdQlDprTjqo5qe7UjZU9
mlLFOb3XpnQp2aJhGHAfJOHPh5tqdCEtKDGl8580ehj/okfUOv195nbQzbgqCIg1gzpq3YLotlH8
rhWOX6z1fkHdGasFOje0o7C9X0oNrpZYQUWwGg6ZWEO90yRB296M0JnO5doujMQBbamjYEFJfpt2
pj9orT1qN0bCk9Nem1FEimi9AhXJcoycz2hXpno4xvgWSTZVFzkhaAFm2XVPeU/hVUMLyQog+5qC
tO+5IVpaoWxmE/p9ZvljDgvLUxKhcxPsO+/ynlgWiQ2uoSG5aHRCLO4nsUrZjnFldGg4K8ljX3VB
NV0X4i6eZYfS5xKtjHPO2YZrRyNmUEKOyARinmVT0caOjA0d8ZIkkZ9vG6uw49SZItkJp8gOefQH
a+HFqTnGTeO8LeVGkpBfS4ydZOUPWZUDZCDVdiMmu7+Yze+hsYiMXi7BCNBjaGb5hHZ9Ox4au7Bm
e7xT5Fslnl2R13+w1mIB8hE8jlD9siBOyfhk0dZJOidozyxGX5PIoQRbUnZnSqNnWtCJTN34oCfX
dTJwHtFrtwKEesD+ClzIwhJw7qIFxO576CgjW1Mn0Sfy8a0jDKX0F2fYqZXlbXhytYmpNeN2w+i0
Pt1WCp44qT+3lX952dZc5NQKE7blmTWJXQYrhjy9ylBXkOc9aMmcROXBXNY2NrpxQHyF+ANpPuYu
pXCOWBXxXA6RLtjSPP+NRmXRSeLxL2oA4LfCsw39nQhsWA2PsTbzPlzeCPpstl4+k9jNaM0TPFn1
gm8rLBJAniB+oahI2AjKh4o3OWhhOH62mhIF8gTEJcC7QBSWWZy2QPOj0qIypdWeBbR/65ePonBV
R3apHKz2oxt30x90w2vTcwru4Wx28nInUw4wZS12MNETiV5TtMwCpXvuiMosdK1RV2gCJrtkAKl4
uauTq16ffCXmteeuuSPaDnFCgrwP5CXMiSUYTdNWDRAdfZhveuq85FnkJL3Omdm1c/jEDLt2sWTm
lSEuuIrHjtj6YJt/xJcwvSa8Jp+1O+bUELOJx17R6r7DbUY+mxeYIqN9NwueHrq89oK17YViNk4l
HQpiuKTPV8lM6BIK4ay/bu5BIPfvYS9g5f/+deZWboAxyEINv54D4zKLgaE9kwb1Gu2lCbeXT6S1
gYC8T0PaHcEqnl/nA8mFHCxrS4d2MTZ3eq3dxWW71YSPv7CCSgNa5qDmA77NcytTjF9tQQAU5G0K
6lRbHe6Nqee42WqNBTVfoK3Agw4qU+aG6gYi0jEDuGZsvBpFC6XuXM16ILrp5IVlZ9PWyjd6vAHL
iV0oe0E0/MvDXNtPlqnr+EsBSITlnCBik8r9hMk0mrRDk7jlV8BmuSQvGjsSovhfp3+QdkU3+lcP
P7ramFmFQlOYVxaeMu1YO30Losd62C6JE63ihBs/B7awTyMG1yxTNkBAdr5+c2cZUd2g7QoPwAQM
M6CZEZPGG9EQGKqby5P40yPPbTEeOVOpo1UKW/mTntkzllHmWFgfDcLrpf0cHKnM5s1NoSqohucZ
GYD2TCUl3RYl1B97PbFs0yDmf2mP2c6zgk1B+w64EAEdLtanUnxih3EZT9YnDslxkFHhOchy5bdN
HZU9hAACjO8N2NWbgmZXQpTx+JNWMDYy+DGAb/liRP/RtB4WZm4WEcYjZYUtR7Fj5KINkVa3jlKE
8a2tW+k2o2gtoW9dtWsrw7vsImsLePoBzEYXcnnQ5xkPwtR6lLQjEY5QuuRB9VYCXgwTryLUf9FT
bJnM7SgWVBUoHtVBlnhtU9kogcZD6kZ1jpMFLUBq7PRaYau1p/Gwt2tLeWKajXnLSDEh94VWoAK9
eNkG4A2Jl2xZee+irC0jaltIew2QeJ7vac3AqlVji0nsBE9rtuZLhT54VDpADOLG0/s4ubUGOXHV
VbCiHQHZWLhPc/nX5bVcQfWffwezO/SsGuqG4jvI0wd19H3jasHv8CX2qydrX/vCXr/J742HyOXY
XU7H8wfpuV0mSVPXkzRpBZwoeooKr1CdBedR2eKukveQHEDPWcHLc67kamAT+SCQXiyksCJjU7Ty
cggL7JyoaNGFrzoUOiQj8RYsnB7uu762lS6IZ85DeKXL7tzu4m8nrxu9afs5lzDHpS2U9nWvb2JX
vakfgcZEtNfe1SZk5O2Y2MOv6Tdnnhc/+jHPoJJEPkwHQ4vCjLlKCGg4BJy2qgCxsObd6qDSFY8b
2Rr9Li6PaVvcZIkvSz0Gnr1qxcQLC421L9AR1YMaAUhilmqkqfqwTmMR+aNpuBIbtH9Z9DdirF81
FY60V184I171LCRjFy4EtNbKzMHRzXk9W2QGPYBYukC67xNhiOypMu+0RzN1qPirGXcaOF1tInJm
e+1khG/pCw8C7gGWDacxahS1OxklzGv48v8j7cqW5NSV7RcRwSQBr0BNXfTkbnfbfiE8bWbEJIH4
+rvkG+ecLopbhM/d4YcddkQlmlKpzJVr1Y9WvSs3ihyrs/nBxGIvOYhj4tgx4P3T0K0Kv+7AP0V9
LeNBuwUWVHvjau98sLWIBSo6W4l0bCS3uftz8Gw/M7RPt1dLLcaVCaXYA8QJ1muZq5d1J5DswuaY
ERVag7ZD8YkJ8KoZvzPt3tW4z7ZuljXvbmGFqENASoczgU/6cBotOks9nSmiKYLjT7+B48kwt1Rb
VpfpgxH17x+M5B1rwKzv4MFcQack92iyE57uz32R+40zpH7XVml4ey5Xdx86Rf7wYiDptriXu9zF
/VGRPJrMt1pPfbd4c6ZvDCDE23bWxgaCZjyxLOhV4RF2ObYMxHGN2eGATRhJCNykiGRMRGjPIgvM
sfgFtgdjw+aq71aFafCgqdjjKgaOUyErD3fySM/t+ySfaIqGhCwJrNoLpvLObZ8rZ+OsrU0o9EXA
rW9im2B3Xg60qHMhLBfHOQUdkxbEOVLQ2pPNjI0LYnVCP9hZbJa5oBMpKeyIqfuhs5e+SA/eO8gr
91KLPf/26q0dapDsAm2p0sEIQC4H1c4NK7QhKyLn3QC9whZvuNpkywP98ecXm8NqTHOqx6qI2vnb
mMR+AwZ8iONw7Q76kYGcft8ezdph/mhusUQNoieAX2u0k43EZ+OzC6q2TZLPNSf10chifXpvSNuy
U8BA4YGn6ikey9CYnskUeu6uSAD52gTSq7TqrWlcnOVaG6apq2EyYYe6O+bJG0h1fYEcs9a9D/3B
IF/y2X6+PZmr+/3D1ljcnA2oLadqKAskPsDHZSixI98wHmfkcm4bWo2IkLhxHBsybXiqL7LKvDeL
eJhZAdq4Q0fBOzaUfjJ6EB/h6aPUskNG6G4aWdAVJ6HHe6Oad+yFgCps1tlZj/nGCVzbRqCEdPEo
RYMVarmXh2IyyoFopCsiqd879mc8ETfbB9Ym909KEaU6pSW4GLKteXY2laSIkJPwDfGPYrpOeuqb
xtbsrm1XlNKQAIOaDd4WixOum7WntTMtIgYKx/SUCOM81Mm5VH3f9Z01F6+i2wAErzkV1AeQm0AC
FzTbi1eEcCyp95ZdRJ01+TnepJsAtBUMvqK/VaECQGhwxwvH0nVePGYtioJu8ohu+yDX7lWX6BiO
1bf5bDTorrJQmsCLVN/1457Tvy6Pwz7ihj/qAKrp73KLtKk2NZV6FBbcrfdpo32uvfjvE5uXRhYn
0E4zmYAfD6/CuN5bXeF3zhRs87+ubfcPY/lz2X6ITpK+9QbXwkOo7M1TMj0jN3nc3oerVgCyVITk
6GhZxnZN442uQvxE+YxGjdoAALetje+ax7fondYuHaSS0CwLkmTVaHe5No3HUfh0Efk0WhmMpXdI
PdTabdAO+/BCB94nOgQC0g1F8NUTDaZ10HhiOxJ9YTXJCEpUugoPupPUnHOL5g+O5Wr/q+Ep8QbQ
UepgDDIvh2dhubpaDQ+g+2NuOUdwaBHo3TmZta+YhB7BVri1unQfLC7Os4622ZQRxMhtIU9We+AS
ki1kI7xaXTUH7yU0m0N0Y9mwRbrWigeB/VHQL+id6fckPhnjW9vg8uk26jqrDkpVlixkqF24xcsp
HNKyq1D2QUrHGYenpDK1R1a1fHf7XlsdkQvoPJ6d2IzLlDChzAFKC7EVR5ZR1T/k6D/wHhw6t+2s
Ls8HO4sNofdOkUkXTfTm7qvub9yFq9saTSSKhhTX1BJGJ0jCWZu6yGub6LI052CYbMhkPbFqI9yw
1i4qcP1aKNur9h+63GU4tbOJR0vk9qP7ddAKEsp48gJgZ9K7WDWr5nOCtEEyR3mbmwGINVLftjk9
N0LbIfdOQ72s7GM7GZ9TzYAIUm2W+8bLy5MhLfTKx80c9l3ev2fDRPbgqdB9N0OGlM3lJ1F1o+8U
HKmY1GweRY7vSCZuQLCkyY5TOWYBo4Dc6YzKHdA/xUGwKj0n+GXfygGOguIR3Zh65TGWUZ/SjkK6
CBR5iIsudylInluXkbmIJq14kYP9glQGfS4LqwzbJkm/plpHNkyu3qtAOAOmgccVpIsWV06X0IZm
1oS4RPpdaIAUJfDejVfnvfit/6x+GU6YdwEQdLd38PpI/211WZTMKqPQrRxWm5B5/d3kfE2635qV
nEby+baltZMPkncPLZUoooBQ4XJOC4J+755hTu0WgMNOL167eEuFc/V1irLxHyoAEEMs40fkuDqD
a7JAQ5R5nIZ36LU+6YAnedOh9Y5VPfp62fo8e709tpWaG+61D3YXi5fhVzXhIe5Kmdb4o158no2s
fWxIrJ+rKamfkzrJ0fYyynB0iXaKTeNLnRhWOMmqOQEysKV2sjUTS4pAFyi4VkN7GDSU/CZyfiTG
3vwpvus+hz5rv7GL1lwV6m/Q3UQNGG/0xfC1vjcGnsJYkqNlrzuVFZp/qx3HXN+e6HVDQPwgCYBS
xLJmlaW2LDx43QhSOzqqD8Yw+M739PdtK6uHAphF0H1A/gpykJdbtZc92D87+CHH/wFCueCuPNw2
sH7YP1hYXBySd1zUAGahumdBg+Z5OILF5GjtfqUQb9VCpfv9/7S48PElcYpcjAIkys7PbockX2nz
r1o9HI30COg0UpfSvSeC+Rb0AZzSF/WW8s/apayQoP+a1YVTLRNO5KRmFeQVIehUT8Uhe023dsif
tPKV7/5gRt3ZH2JqqbVVnPcwM8GL+gTKi9C+OmR+8g0pfn/fR2jYysJ35AF3KAOE7Sl5FLvPv+fd
FtRvbbxIuqEgjYAGbRuL8QpLgLDEjHGrtnOQgzWnA5t4075Je1f1FC8ztnE41qIRhMBIkoEJHq/O
RWyFNCHkoqu8RBsyFDE8PfuFBsuHqthKk63aIYgTgO1Ge/zydpQdYAQAmMBO/zw1d7Z7Ar3q7e26
YkLRCmPWqEoHLLOMTj+XZctG6GPuyHt5TrcYd1dOuIEInkDRFk3xuI0uNwlKXrzJ2FSqvIcN1MCx
FdCIhFTy3y/JhZ3FkvS2cGrqiTKqmn+AsQYdwiYafcUlAk6CDnwMBJ3AS8HcJCsKV6OyjJrS2Utx
r9pWe/33JsJ6dUmop8DNHsB0yyb3NPE0veS0jEbjQPr7Md8BiPNfrPoHEwu/m7ilO3U5TAC50td3
MAEO/Nsm1qr2CuMFWIyp6KOWTRbI8Q5ayYHBiQ/kHO/zPa5rfwjk8dfnrfzPWlRwYWvh5ZFGF1ba
w1aef3bGO2sEKzhAop7FfD0NaxqCurpju7H8ZJU/t1IY1urG+DDShcfPEl5rrRqplvreT7f05Tl5
EJH+ed4jRRuU5x/GcQin87DL9jzkL3lQHtuQfeYHaB6f5d4+djsUEjJF3PoCprlNT72SW72YnoWD
rGnXWJWanjcj1HeTP59MWHMC6ndBHL6zJx00L2+en+5u74HVnfxhYhaHH6I7c94gPovKMT50ZDfq
5gFC5beNrHqYD0YWJ3/i0K+mDYyQ5hXhdaV90qd3I5Dexob+g6Za3HcXs6g+5MN9N2Uus4kajRFy
v33gd8bePdHAwvuBBWmQn4xj8dDs59A507ANjIdv/V13SsHId7BCUKeHemjvQeEW8Bdof5n78tmA
Nm16lD7FzFt+EWb7bU5MtbbLr1alRpV6xv24zCI2XixbUwFZoSPeHeUc3p79NdQKoHy4dJFmJKAA
Xhy9NNa5U2oQU2jQ0G/5c7WPC3QeD299uUtavyl9h1aPlbNxb62duY9mF2fOpFpfkgzDcnJnP0xo
dikmMzIo/05FuqVYuhJgYIxQ01bZe0XofrnyFNs4sQjGWJj0lPcHZNmMOtmXR4/se2cjZF3bz3ib
IqmHCANiEQvfbGdxTBrVl9p3XZDr9Rm57V3PnjN9Ao/132ekVL/Cv40tVq8qodwQC8C2rVQ+EKe/
T/hX6ogw61pfN4r9aG+Jia0uHJSiQZmhsBHuwie4CXJ+TY2mq7wHtE82LUiXKfqV6s42/By9Icfb
G3TdHhKyBGIVAPQvTq2Xg4rME2hXSozTt1OeI16bmq2Ugtpty0OGFAaKKajTIpG08EF6NiVmrzqS
GuNNb5q9QNrGzF7M9ktqn0Z+SszUL9H66xS/W/tYde+3x7jmZz+aX4xR1pmcy7iBhkJMAdtlyF7F
80vSdp9u21Gvy+thogKu0s7I9iwOXQPuowTIWrR+WV9tnZytfDh21Yvpfm+NpzKvdmLYoplYH9p/
TC6OXgK0MAAgQE2hX6IPQbH22x6A8atouzG2tWOHUsS/x7bYl4lVabNRYQll3h0G6oWNFM+D26SB
RVtfg8bA7blc88sf7S22zJxpMZrC1L4Ek1Fmf+Lur9sGtmZusSn0kXtGrAw0r4SnQcNebLLhhLf2
g/KbH27ENkeLhmix72oOebISdLAct5z+BOI9qyihq/SPBYzX7WGtrpOBFhMcZR1qoYt1kshuaqYF
EHLzNCGKSYJiPBaWPzTfb9tZnT4kCJEOxsvoisUwbvUinhWELe+dHzIWRRAb8f00bVF2ru4DC+8J
ReKmepIv55C0JXHrQcHVps+UHzXy8l+MA/QSuu1CcwGy25e/n6WcISUGvNEIqqmKALkCXKkutmgH
1grc6Iz6jx21Vz7shViXhUZH1DY0A6bifVWAaRLN+/8gDXcYHROwmdYOys79iu6qwa/7J1IA1W1O
UYXFTNAde3vca37fhDNGVtlUqOvFuC1tamUxqgoZcoXkhHT+XPjulhDQuhVEnxAwAw3fUgdIg6aw
RmaMGsjgvvkx4Eloj092sRF7rm5GUMv9y8zCWVQJHQfQKqFwBMZECBwXE/qByi3c4tVxRpsk3ugA
caHibAGse7mEdtqnfce6ISrLPWmP32RxiI+9BZ61Xbb1aLqaONWSCQycjuZMFKmWkCrC5mGS8cBR
4dP80vACD6imam8ncuNuvjpfJvqEIXEINUEcMVTDLgcVT71Jc8DdooGLN9BKVXsPCmQbRryVqUPX
LNYHMQ0SQuZigbgpG5bwfo46cD2LgFoSnU1lLewfZVw2Q0hyrbYeJs0V5RkcNvyTZ6WudygELZ17
FuNh4bud5c6o3pKUhz2oVn5ZQ0OaXUyc7BtKocYri3X0dnqTN6Dvsuf2gwVqPh62mtF+qgCdaeEE
mffGptT6h0nW/iSDOT+WuVu81oXZPZeD1HZlEld5gARH8yJMNDD53GIlC5uZj59yyatH8D2iXpQ7
nsZ3IKNuf5o1K35UMs5e8zgFAB8ZW/YcF7NdgouU0HurQX4YfeAdqGfaLku/QAdVb/0Y3Y2Oz9JR
7s25F94BEUVJ9pVgRfZqszpFAhTtifed3Wn2Ps1MDeyPxPoBEQN98BFlWPq90Wbls8DFXD/UmWZU
wMLIZNilbWzrEE4ftddEz4ovsyPYt9HpnVOut/ILwjRcPnrOawasXOd+r3PkuHZ9xYQRajEDvL4U
nCM+MoW+n1wrN8KKGG0eDEMNqroyHXqQNHCTfu5na+LIkOQsBi7I876nGSPFkU8y94KYz9qz0HPg
83nWDiz0+tQAkLvNvdifBRm/ZnXC5hPH3FGfiNEaTnJKqq0s4R+ptYuwDLsOVXkVdyq+5D+ZmA+u
F8JyKYhipzFC5109BYYUrIc0JQUnrj57gG7FuaN/4h1DzQAtodnLoAQJMSFWbfuCMyyF0Xrox7Ok
UX2PwWDvIVLNzQjRAyadGHWXY1aQqwrNhkLZvAT0AOxANKugAFs4w71bgOLAzyQC5CC2HIFmdt3U
75EZqnZdM7c/eQzKgNAz5uG3BinZIqyFC7lFd0Rvyc4AgdN5xEv1xcmqSjsavKz43umh/3UYvI7L
0CrLqcZD0nQ+Tf2o66EmSVLuxDRLBvW5Ppkbn7eQMg3qrnPl314lmF/k0wGEMQ04kmXVNpeigZyz
HIHEbIJhPFAr3Yv2t1bW4e076zqPBaAU5Ox07CXUQkF0eemsXK0WE9eTKXLzxEArIZ18z+vpXuaN
vqurtoH8MloogCpxdSAz4Sl47Gjg8QMIEK/zZDfabb51Lax4UJRLAffAdYrO3mW9dEKplA52NYEi
qZWB5QBxUlL6z+2hX4V1QG8BEoHLB49RZBIWDnTivGc8s2fUm8jehaJw6gx3vIeuGJO/vfivGTNg
juhgwYROCURWlw0v80yFzeZEjxh1ySOP7XzvNNi8VQdOflbNTgBFen13e4zXd54yCsoUvJNUl89i
jCX4bkeob85g/cy9HeG8OuK+5Xekt1nIQBS2ESpfRQ1/BoklQx8zntpLsgXRTwyLmupRmmfgUUrs
5t4TmgiJFNoGVkxFU5cuSN2uaO1WlKm40dUe+uCCnBERbmfmOsi0YnkitP5uDu54mKAKEtjxPD/U
FNwkpaG1+9tzunJkIIoIHm5oC6M9DAH0pWVdq7OEmdYcTWhK9Fpzp7viiLfPM8/BpGbnoTm9iqEI
ZuuUMcA7s9lL/SbONyK0P4u3mAG8/BHIQCUBlHHLHQXN2d4TQ21EyOrogWAIr3xnpJApmep2lxqG
s+NNRwO4yimQc9YEXi76fZWhgGaTKfGrUfxuM8cOuDHU54rr2r2uz/PnYQS4z0yrLjRNrzzV3eQd
6zZtXmrZDr6sZbyvq7x9cBM2bLwdrk8+ED1wflg8BDUgqVvMbZOZTW9yPbIm+dCY7fvQWPbfb1L0
6CDPBawjDuQSJdrIrOOIaKZoTobhHljqOMR+zn5AYtM73t4r1+dBiWyD6BMVO4oGjMUTpbJExlLg
tSNWtNAUIYMEUQFYQOxpmDbOw5op4P88olqAcGMsZ66mLJ8QPUQe2dEx6OPDuCWsdR1yYspw3+PV
iGsVFBmXi4Nu4BTT6lno+snaszn0cqcLQj/VldWfERGAU5XTISATTQIPitGbwAf1HLjc8eoDVOMP
/qDZanFZdV7ZESu2rMgAQUcxSj/2cjDh/9BsO/Tkrnebgz33fqOPe5GwoJan28t5XWHCTYnOI6gA
QBYVfxb+FF2hFhBRagbsKuRTsisARgSVzp1jz2+G/rk12lPtgMdecx/1Ef22Wb/h0VeWGaEXOiZg
HzXapdRBy2FfCgNuj1Xic2fY7C53SteG0FmMXoPb411ZcBUdGDCD4wIS4ssFHy0nH3J70KNKtyBn
lTvz7Ltgi947RT++jVoW79A+WuxrJ6/AGoQunNv2r68vMJtDnAVZfhObbkmL7aYTsmAT1SPRG96Z
yEzssMt7xLS0/FbXGtvwPmo8i/0FDIOiItdt3NTLbGNsaPrcekSPsjqnR8eo67skBimwm5jiqSzi
6kGLR/vRZU674cyvMT0m5hfzbILvGQiYZTRilrE7ugJDLUEtGjPvWebyjWmdn/MRQFTvGXL2r31O
gtneKtatjBqm0YOGDkYs9PImzRI7nVwNo271WgUFQSy+Iitp0wJtVJCg6g+3V/X/GOt/DKo9/uHq
trIYcCMOg147+lr7tXCLfW9Vj26j+Xbe32Vpdle3be2PjrFhe+X4WBAXxvoiFsODQHmYD6bnogTH
iNaaEa3cKjSLxAiKSlTY1aTYMHV9lYGuDGVo7FuCDfUHmfnBlMyQCLPa2oz2s7+V/r9WVQce68OP
L++wrOF0wovfjCbG8Aj3ATiCqgW9n+Pyl571D4OsQ61oT02bfRrndGf+GEfxDgmvXaJru7jQ/VSf
/Tn/x2zlLhnpBhR45eCCAwOs4khuIxmy7Ih1JXWafBrMiEC6SVAWZO23vB4DxfFxezMpl784sheW
FnuJz0kV1yMsgb2x0cLc8bWntDx/vm1lazwLv6+zjOotGc2oKESoi/uBDnvk5xtvSxtq1RDIW+Hh
wdtMlgEDbVqvn+LOhOiw9zB233IQNLlouyLGBgHLmiFcoAZuUosAt7lw7SSfJqBBXDMq8xJwhe+s
oUfLGnda4WxkqtbOgWo/wrWFXC3wS5dHzosdRxA7saCKMtTHxKk+I44Qx9sLtHIzoxsZ4wGiD4ID
V73+BlLBRlIWRmT1cRKMLh9PfWkks99Bgdtn6CPYUTr1EPt2mpNsON9JhKH3o+sNn6FHLjam93rQ
wGopTw6CKtybyzh2SDVbpF2hR31vztBIm/uD2Yq/5rbD2wdvSZAwYnoBE1osYlGg9drCQkbQiz7N
NL6HxMMp2erKub4fEMDCVVpoLUdWYonuHWSlFejmNVCL7ndDxfZtQ5DFm89Sn77HLdjYtqi9rjcn
uNBMzBvgYQi9lwiCyvZGT6BJI7Lren4G67QIizqmdy7lc6SNdAsytrJaBOuEwA64cIxyEdhqSPi4
bO4Q1g1mfU4Z7SNBU7blq67NAJFmK05b/Af9nMXDMe9QJ0VN3YZAu03CAfpsh5Elf3/eHGS5UIJQ
Z061oF6et1LrCpH2sJLaFQkLMGj7jFfuxqm+vkhhxYMN+ChkFsjyInWqOp4Gywblf9xGeDoaP3D2
vee2763d7bN97eKxjWENKT6qWoQXDqSvjDnLy5xEWjPkBwIRAFxitY4OHdM6yFzIt1TjW7f32vjA
iAJuU0SCSrP4chan2Imrmg0kyjpbVGHK81wVsUbd9u2egeDp9hivtwbUJyGsBJ8PJ4nHzaU5Vkve
QB4Z2pNVSwJXzHzP+0Hb37ayNiikN4GFwO7zrOUb0WsKMbcgQYqcpEaDxqNXJEcjN8PbVtbWC693
8MvjKIG31bgcS2U3AzGHikYZSMQCIezyREuITLoxS48QwMiD1hXJxiZZGRqE2VTsjooSWJYXu57Z
dBIetwkanRoRuqDfOOOF2PjS8IYNUyvxKzpqHXCKYXQY5XKxLIk6oh17BNIKTnlgldTOJUhbj9To
eMSdLjnVZcqPUqNWYI9mjjYBafCNHbNy44HjVwdhJbCGQLW4ixOYTSLRRVzTyNNrvAqmu8FOdnb9
FRhLWhs+MwY/oahc+BbIZTYfDWvzjfscFV4K+laAGC4Xuek8PYlnnUQQbsr8vE8n9PhIoPap0WzM
96opvLVRvwMkCm+US1PJpDka5y6NXJq6+plY/TQ+5TIrTagSiMna4By7PoqAmSAhDq4MwEiBU7o0
V5Vl2kLGgkYai+PXrnT6380U6xuvg+tBKSuIDkCvpyNmUVfgh9dBD0UkeFedRmbndt9N4Vn70kK5
CzI5/RZRxuqIEOeZ6ABTXZSLA8kcjZSlVjpQfVAsqsgbjmw/Mo/aG5fCqiEAJVDMBRPeFT+X0bqg
GxJYKVzW9VsZO9VR1/RmA0H2B8d7GfOr2w11AfQboDPFXYynz1HwgQxjHJHEY1+8pgKnWd5D9Xzs
xB0fiX5Optm4qydN7nLqWPsi16sDGEL5p9YoT3aelwGwFuXOydv44GrC/qYPxfCeN7J5hNoXDUU3
FL8clBY3Du3KqqNrADwHWAoosyw5S52xw9M/6+PIqSAdyRKkUyGd80JKueGDV3wUDid2F+4uxPdo
ar3cX9yZUIElZhwNuL4M39DT9AvFXV3ukDfJfraMtq92ylsRWoAv1nu3GNmbKIixNeRrFi6QYCBq
xF0A3Qs8NZZXW2kCcJ6nLnha8zxscn167bTUG0I3KfZt7sRHYWgxKAQR1nWjBoVhGT9kldc9julY
QMTdfbO73DqXcPwbz9SV5UD4gngMaA1sWHcxSbrBhTfwxI1cTuUrBdLMZ1XSPM9ItmwcjetLEa85
dP6B5hsNsmAavFyPgassV90U96NXBbT6aQ1QeQPpA2s8f1Nb83pcYGZH0gENHIjbr2RepJX0nDCn
umfuA/XAQDL7dAsOu2ID4Qqyg8iiw08tk8EYCqprhVnczzUqs9Vk/LINMQc0Qc7qdjxx9RqwkKpB
BkXRzeNFtSxiWYVXW2nCyntQ55uPZZGp1GvqBCAQze9wdLYoma6yngqIQiCRgxlEtLTsgUl1p2Ic
1fX7utLtF4k0Syhs7oCocQSB+ECAThnm0Egt75OpT/VGjHb12oJ1BO7IM8M/oDqxuBh4Gw8WyMzY
vSgS+z6v53nXmNN06NPhd6Gl2SNL9S5IvcJ4uT3NVztUGUagayGawF2xrN1ZvLKSGUxK9xMURmff
spLGBnghTgxfmqgX7UE51P3OG/AC3TZ8tZNgGA4KmWa89VD3WZzCTMt7gW7k5p7PaEybEFHusJ0y
qLGNw8ate+0WlS2iyO9deGDAji6PYU7q3CytqrknLeRf667xQC2KMA26aMbTnOrpP6q78i4GPA4w
8iQzn6BDVB9vD/iaEFB9haOr9mNkI0GncPkVo5ukgDI0zf1sdPTFBk0raumTQi84FiaAz/f5KOu9
rjMOAB0nI5SnCvksGShcwLtG7waNAIMeez/MZK73syf3E+3AnlT8PSjxz6ei4oDCCxJtS+/dZIJ4
TdY190UM7YXSdB9qRNmHpnatH7dn5Sp4gCX4YVQzAWtGzX3xOkbZpzCoRtj97BlZ2FKBrhZ92mLM
v3Ym6nRBscwGfZ0qA15Ofeb2cZvR1kIFNB7A5ylqE9nfjqJPE6JlY0DrgUyn2yO73uCQwLSgXIIA
VqU1Fr4fb3FZ4lTTqLXnZH6p22JK/Rr4InQRTyyXu781B3kHwNwUxB4kjFf4Tm6N88BLF+SvHEAr
B1Vb9x6SuDoo3/Q06f8araHgZzhR+AXQspJlrquxu77VpOtEiVmg4zXW3Vzs0RqXJhuR+fU8op/E
hg0D9yfCv8XhxZaZu6LO3GgCxC9A3xw4wwAVK17GOCVZcHsWr7fjpTH17x8CdGTwwBIqEBtw4Ht8
vKiYT6d8S4Hz2tvj6QYQH1JCQN9c0Ua7PUvnSmhOlLXCPEB4Q8DZEkP4GRpo/HF0ECyQwWZ+B3HN
DZDRtcNHGIqMFwoxCkmx1NWBtJ3sRpJ60exOIRgkz9mEdqCsf52FcWi117+eT8XZi8ZSIIJBErB4
oCeDZGOOCDHibSkdXxK9hCasS4st8rWrXWKjgxFhHayAJADvncuFs93WwBukYZFOi2Pm4L42uaHt
PHOrbrZlaHFT09a14powFpVUhGb9D6jRHNBa/OW0YTR4IerEgIquIrK/HE0cyz7N4okBNjTk+5yx
11rn1QZ24GqvKyN/4FZInKu+5ksjXaqhn8p1WMRFBiAj2EmyBz2p6/pvz5Syg8Z7rI0LfaArz+SV
SBl5LoumJItPY+VlAerKWw0cy32NWx17GmEMQF06CrkLd5sOldtxPI3OVAaNUQSc536c7zpHHqbk
L107bClOLuAhkIjBwVzM3EilQ8AEQaCn8+QOU9CGzjCEt7fAVbjwxwjoT4A4QAIEMJLL5ZGlVJkK
j54hSKsBw5rmb7Pt1G8QdiV3rfSSLwPeqnczMHqHxJqzwLV6+13nNHmmU1ceuObWfmcn/V3dlF0w
VfZPxjyr92luJ/T77a9dejT1sUTxACiWeMUBfPmxeN/FuTvX9Jy8Oc1uTw7GTtyLr7eN/PFNH1MA
sIIkN8ISKPti+pcpgMaaZedC3fcMcF8FhvaanYzU0wLUfLoDKoJTWMuu3YE23g1zNyseaN9PB22g
NWhqDR7fMdNtd7HD0gen7+N7R8vYa6ez4VNZuU04ylE7zHMa52EHYqtwGAyPg7WGk35nO8B3+6kB
RO9fPnQwKE9lul0HmE/FzH05dQBXV/M0U/dslxIPw4Nh9ieNfyuQ37g9fcsgaGlouUa6BK6jd9yz
mM+ANgTWaPlV9liIt//CDq5RZAiR1UZR83JAs1kPQ2bDjkOkr81059XZtwZ04tO8JUywcujxPPyP
qYXXl5QzvUpd9zx4/Cmu6JvT7gd5PxDdN81xw19uGVsslAZKI24yjKvAsJLwXus+HYctPZi1RUIn
kFKKxksBaarLyTNLnlkCqO9zKeY6GK2qPvWsc4+u5A+2I42NtVJrsThR6CdBvhNkN8gZLOkFdbSz
xwaDubHzJr+gNQ87M6s3dt4fYsQLM6g9KOC4Acp5bPQlfqlAziv3nDaNRjNr2iAjSdzsRDqI9z4B
oUKQO6P5vR975UtlCXKIqZecB/pkDjIomMdfuavXadglI8RkkVe3EsuXrLDBGJXI+YegVflMazBi
7erCNiFXSxLL+Kk3nQWEPshZRjdE0QfP2cxM2q2q2JXzoyA/wuWmXJJChi4OVmXZ00xyop0B4W8/
C8enR90ItPwQb9HyXL1kEQsgwoVqlOr/gJrP4rnU9DSvoeycKKXCYd8+QL7th+zCu+qx2bp/rrYG
wLwoXEJMAuhloNFVwuRDKGxAYg902FMSeTkwOcJ9BqL/aHck9fVag9LvN9EmIbOgCtxX7zP+Ksdx
t7nYSW0Lu3l18i4/xVmMukK6xmAQDYoG7a7Sc4R27aGEYvsIKU2tPtx2X+vG0PcHnnFA0Jb12nFg
kqSDTKKsfM8sbSfkPyJ9LVl5FtOX26aWsSRW01FiE6rh21JNPZdTrA2FBTg6mNiMvA3N+G5Cn4P8
WzJFGFFZD1wvSrEbIeWlEY8wYeoMMu1d5d7z+C02isOYVliqjZfFFTzpfy1hLCDpg+9yFw5SeF4c
p5VqMTS0M3HYuLPwzhhai72MrSUPxcSmXWmQZE8To3iaUrffQ9od7PypKw7oxzGf9RGwdWYgtG4R
uTzFCOsfeW19YsJzPgGgDL7520tw1U+Ij1Yio0pfB/+LQPhyeuwYvSPZiM70FK039gkKzRM5od5b
PXl3RhGS7/2vOA738XP9G99827j67YVbhG28oOF/sTjLbCqtY5CJoDAR8Qo5t6Bn0fzMDN/LD9Po
txvglKvS4f+O9F/WjKWwucwAYW+VTHCb/0qT9pQ1MjRn+wA3s3fAYtLKsyhA4/QOX1o688ZYV82j
OIxOAFQDUSleHGIIF7FO6miUNCoBcREGUFqM8iURPlqV/FafcC2QJ0LAV/fOeztMcyD0bs/3ytEG
W91/PmFxFJhRFKRQ5Jtcfk/yNweKDLEWikEPrC2k1cqdgCeVAk6jzqee+ZfbKp0cu8E7Gzp18ji2
/0zx7CfiW4UuRzP5TIotmuWrsAH1WCAb4atBGw+coxr5B2c91tZQdiZPwRQVCZcGnZuFNTDhpPpx
ewpXbiBYUpKFgHb90Ve7tOTGWWLmiKCj/yHtunYjR5blFxGgN69F11YttVr2hZBmRvTe8+tvUHvu
bnc1Txe0Zxczu4AAJctlZWVGRnQgnRHNcp+Q0kQ7amHVjA177R2RNQNsAbl4gEBQP7m01HMFDyYU
KUBGS5w7LkjKPaUsI1e8IriwUQVCmIpFQpKOLslGQj2hguiHIDEbdt5GNY+qbPugbKusiHGzLC3S
uSlqkaIkQ29oAlNl/ges9/5DZmybivESu2pUmQcEQDGEeEXEXBJdc1KjsQ7zrA53olsepVfeRjce
qTTnofxMBuAks6fbO2Jpmc7tUcsUl6MiRi3s5UJtJoWVBCg9jaz05rWrvBwVdZ5iZawjsBJC83Sy
Q9sBxkmwqwfjj8zINl4R+c3TNz8z4ZFBrYwG1ctdx2m+pHmqEqIX5UWT0nsePPG5Fhz1KnaKyTDD
rDYr+dXwi4HoTXWYRu6rRB8q165uz+uCw8QLCg9DPK0BS8DwL7+kRBhdaHPTunYQDuqz/lu1fuUW
v6pMH//eNra0Nc9tzYt85j+mYSyMGW61A0tXIaKhSfusypb0A4tWYWm34DwjQsCDA4/d2W+eGUrC
Eoz/Osi+VS4CY15IWmiF+BGDQPqq/DyvIlolkPD/Jk7/9mJnZmY4gJ/VUNJAwfkhulc3wISmx/TY
nYRdCS6qHDJI46pleKylWQRYUkM7AdL+SHleDi6Qcy6YZBk0AzyE3hGroN0ZUhqbTmaEWotea8b7
QVMesDGJDlI1vOMFbNNw96o46kimbX+Pbkm7XuMBxPBai/vw3BZ1axZTBBZ/DrZ60yAGea/JC6IE
ggeI+VNN3HnZzk1RAXFd8WKD7HC4q22weDFu/3n2L6Mt/HIAp1BRBgIHt9fl6vBCJwa+hx6HOmru
cyGFXicCM+vnB+ncCDUCvA4FdQLnHbggfKIWzaEAN1xsPPiVztgDi8NBFh9MUZDqBGzncjiiXA6G
EbeghNDSiFRcdOC5nlXlWbzuAb5CUAEiFKTxKStDmRdVleC8jmI3uFUg4Jo0JsWqABBGeUL/NXIS
j5qpkthNNhi21xss0fD5WqTXbVZoBlUEUmR4w1wOFM/5QUX9EH4wVAKLM/RthTZ0O+Clr7EuFGuQ
8ba4vYpLXsqYaUwQ5aD+KVHu0JvkavDi+SBHhotkzbTC4zc2oyhkiXsuuAxEN4A5AM+HXmy6DK4W
fFv2mQ+ZFeUrx/whJJBi8HGhkfbHQ7owRC2kH7RtIUccuJvExAZGfeP1yg6EGPZtMwv39PzWRPuL
MOd5aBfoo0u/S8FguQshOmIXXub3ZJyMTzVKaxPFyADcW55AmkzvfXT5gz75tv0lz3/xAdTSTVxY
4XEDAZRa4F9FjndbXjkkI7fyeCj0Drp8F6nSS+mXqxHqBRAJUYCfjMrETCMwlg8JJB9DIJMZn7Ww
oVCeBTALzwEAEOgCdJYDiwd2B1DEVArRhshOpqNWKIwM5dJmQrkNVWfklJEkot6yZSQFLTBs89jr
fVl+BNJBEMOVgUTN7VleGo6EFAkWGthM9PpcHskQeaiQN6BnE0iVDeVygnihLn9c0lHRHndmhXbY
raT1Xg3Fo9aeZWyC7Emo/+TosX66PZp561MOZq6EzbBaNG+gD+9yNL3UGVFfTcmOE43MrDrIJPhp
b982sjRl50aowYxKU8h+zie7IDElW8xY4gJLvx/6LQh7ACBCeYqKW1O/kupaAUdWVL+KyXMkrqro
6/YQlrYXKlF4Y/JA9qEydTlPAniYQSgBpq/Iv0u94xCvW89S0/VtK0urARAsLhuACkDeQ01U2XpK
NSjwiFI+FX/QvFabioI+Z0Y0sPROAjD2HzvUTV3VRc71QgCi/NcE0SA4VT0hA52MR3i/MauSd700
2SRFSaZxl2jBXSbIjPO6dLtefAO1aHmdtIXG4xuQBMt+o2ql/oFc6bbSrSC3WUy5C/compeRfwdy
A9gDOvTGqzCslT6CehG3G8P0MCSNqdarPoZuZcFqzVrYjkigIlWAciAuURqZ31ah7GuRAJ7UYSKN
+uXXGUk0hXGoFnYkWniAnkXNHxk0gdqRHVcGvVdBHaDQP3nwVHG+Ax4aLCILz7o4HCSD0R0GxJrK
U5418vW2rAcR1zQkdkRQnE7TBhKLjD25sPXnIurc/TT3UUrUcPoyC+tIAxl+oKvYjb7J19W/mDEs
PWrWwO7IQNdfnuGkryO/qSFhVVa/wumhA4P5OJUkrh5vn+KllUFjHtqmsdUQuFETpkaeDFywMXOi
+UTqoS6CSZMSF1RdjElbWho4ihm7iQefQDs+FHqqAXDeZKekOWnlFwNMPVr085fd7CpmHC/KcggN
L6ct7srOS7saRqCp5oNQ3z8Iwb5kyiHM00JdRSglzUiuuZgEhO2lHQVdJUOdwk4dewR6N3ZVhetY
La0GzWm5vwlafYNGCPf2Yi098WAPnS3YFrjRr7rH0rYap17A5bQTH9Ax0BLezQ462FWs9ncXA5LH
WLTr9OiMn/jHILU9Cj5Cg1U8GzyJdmJxT5Od2dL69rCWjMzoNKDh8Ei6EhaLlYlP0w5E6pNwD8kg
zRQL4P2c33LxctvQkh8HMzEyvUC9o4f3e37P0g1RpOeALkoJmlVIauvZMXaSmGjP0x8/NkdWzWLp
bJ1bo26NjC9KDnlTbMbOB6r8U/Zb0vG1yU6Ozr+J3o7nlmaHdTauKfeFQOFkzGC7nbRkNbzjasx6
u1HNPDa7eBtGTl1YbbmJndtTOru6W5bnU39muVAlKR0MEV1N+yLYgbD8d90S/fN/M0Kdts6fptDX
sGxD7b5HH/HblJve8baNJfeERmg8nRH8A7JC2+CroDVG6KdACvx3juabekI3k1pb/5sZ6urgan4I
Ri5Nd0WtrLIsWE/J+A6FYVbYtDQchIDfYHW8MmhHCKibJ2VTnEI0QEU7MNprnLj350KDwsqmLd2G
uD8Acpp5FRGaX24BoEYAgBKydGdIkWoKHhp1VY1VElo4S4Dc40UGHCkSQ3QEMfiVYfQTfARyy2ag
gEigFk2URoGJY7i8pcwyOoHh9MCuCegl3dGq6aWetDokKqJ209YBUZo7MXkpc7ctgLz4xXebMfxM
/Q+UnktBMceGFV4sjnUm8UEyZ+bRoSLryKtyaeix3XN+peHRVoRO74WmzwqWFmqqeBKipoLwD8A1
9ExerlxQg9sRf1LIskuObE7WZ7oZyB8iIW+d2YoJylbG9l+e3DOT1GaZYn+M5T5MUfXoHH7T27wd
kqAh98KmXA9uZrK0mhcOAsaI7nHIpuDpSBf4BCFXjI6Ha/SS1M3BB4bqFBfc3z7VC14Q/CzyTB43
rxfNPNSqBfo+Gi/ZxZKM1l13SgSzkh4a75mrGSnzhcsSYS2YO6AXh+oHjQtuSuBzlBinLQP5DelS
qFsZRpS66SgP66LFezJFD+Y+RAcmY+2WZhK9WGBWQ1oWCQUqtkKyRhRT/LPT5F3X/WkhBvxzAAna
zYBXR40f+xLEaZcbUuq8vAj8INi1zWcBGD6voBWy3aRoXTVQiL69aAvjQUYWwBHg3+b2Mup6BodZ
rXLTGO6moDCzclP7MqnGh9tGFs4yokOE0ADw4jlO52VB8pmKsSKjHiY/pFNr8cqXaqCm8XP0yNzn
9Y+debBn93CoBQgMZZTDNOWoeprVch9RfgSom+EdF3Y6fDyS/7NrxB6kAkJdUIYKtLXhDpSnto4H
gxUqAkrz0PAd0/h96oqfCgSg1nBmEZjhy5HJtSAV6DuAoISWmDKe/2J0zMCxqvIJY2yLG+LvseFF
dGkpSIooEzLIOoClBFCqnscA1Y+h1RiPFJYdygcabTnMlIHhLi1RwZMiC6ILBAQat3fewrWMQAbp
GRl0AkjQUWcJ/WteDCpxgCgqZXANIV51Us96pi4bATIRzTpAJdKLE/e1wvcRslmowk6q/6XF4+/b
w1jwdxjGPxaoRel8P24TARZivrYT+QMMvmbFaytO2IO3wMLTzrxtcGlIeAmjKv/9xKd3QWtEaAFW
YRCl3kMGZgR+rJ5vm7jeANAJg5aeAjuzw5udxtlhBeePNwgpfDhX6CYUDUjTfA6s2sj1xM1GQA2H
XAi201VAC7E+iPEioM3Bvp4Yyl0kPYWqDEmv4RCkDehatNXtYV37OkD7cUGglosjC596OazK42QD
GO50hyZt0uEiGu59/dRF9v9mhjo+cmskDdfm6Q4dBOBX1tq7qbhTWSg51mCo2yEsvCaosgL3rGon
kJYhYY0MY1pCQtz4c3tA1z4V8zYXllC901AmpgYkGlyiR3yfAhF08MLiuQG3TTHUGBYwtIFq3ba2
tC9ANYAEOgLpmUfhcpWgz8MhKkQkHUSo7IdIjnHDcyk3Zlk1X+h3Yidlrrb7fHpRMkM0Ozcp0ux5
nK81Az8V7U5OosqqAdG0wNSVr6R2YHEFLZhC7ADmBuAWEMDTzwQN2Kp8DIRuF4eevE+H5HWIfNGZ
NKV1b0/jlZvAlQ5YxEzxMbcy0ZnGylNFriy7boeSqsVphRUkjLTIfJVePK0vLdDYiNRL1LoqMBac
Vo60Ld/asFg5UxY3K4D3IpPjK9GRldqwhngQnm4P8DrZNNvHFY+6KYCvCs3sEei5kCEI7XbdL1l8
kM21oBGQpwDjCeZME5K4jPFebcxve0hj4M2F4g7d56SnuRqXOsY71Gb+JwAaCjz0rTVxjGv+6rhR
duY9dOZ9u9KDmGkiws7g+EpJNPHkW5V0JzKL8ou7UftnRNRRk1o5Ej0DI8KOL59BLLsO/xh2Qyo7
NJ++eCt2GGvGGtr887Oh+X4YlB0AFLv99Os+sITNj/FH89yB/RuZT1SNcYVdGkDE7td9ibmbfuUh
1Mpy0bJvb7srv0tZoJxhXiDjmM67oFa3CWhNvVoBtSkYkn/dtnP9EqUMUQ4e3dutWCoSjld4jGoo
XN3LMmlWO6+bRcqgDfEySG6s/GbRPDENz57lbJEKpfSnxIdh5SAaBeHN3glK86V3JH6lbN6qj4Iw
5nRxH56t2vzzM4tTU8ZCIGDVGv45lvay/5xIDNoXlglqq+deyI9hJGM2pftu+Oz1fS69M1ZsjvSv
HOLZMKjdDdzilKbz5ouh6AbaLyMw5deihlBeczQy1xMZjmLJxYMREQ3piJ/xJqXGBJb0SAL3KpQb
w4HwHi5jqWCYWJq2cxPUkOoA7dSRH/Y7cSD9Wt2GjMueNYTZ556tPMQYMtjAEJroXWwOUXdkrAnL
APUeDCSBq0s56Hcesg/FGo0DZXAnffSnbq/f8dun8AB1y4fbRhmTRlO8J5Cxr0PN73dJBtlMoTRz
4BMzlYHbWrQCvg0QHc7ZFn3++dnUFSG4B5IMS+MNpkgABKgYD42l+w4kU38boLYXSHT6pG7ifpf9
BnbDjJRTnbpdZ1ehK7NKEYtOB0806IJAch4PG3qdssQTwSTU70bhnZ9pyB1kqEhAvhJTN+V3LBJj
dEvRy98G5x7py+kLunhoKm02aBaSyYem9tmApaWHtAwyZIxtvjyV/xkdjF1dS23c61HeI5E5fhmE
DF8fP98NIELCGxf9GAiP6Rhdb7UezWzYc0X1kEWnJNiP0en2tl4YxIUJ6kLK86LQYpCd7kThLU9+
47iW+aFG//+9kDOO7cIle2FqPtVne1tsC3QdQ+JllyY1Eh0fkv42QEFEYL1Bl+2g2ItS7LfGxaWd
2bn1nYQzhC1g9LqZ6UjkQRlGNlg7YCHywYj+sUQ5upkBQxg1HKYmj8wYej1yxtmxZHLeQFTG7C34
PJBG60ipoIEaws/i5ah8fhRHvUh6YNxbkskT6ZH9ur0XFicO2j3fz2jwGVLORxGkqYkLbOie36Sl
74AykcjqSh7S1W1DS/OGhDUqyuiCQV2e2gl6OSi9nLQDmv5bEg7rpHjRs7c5vya0P4/vkR5HeX7W
j5hxIJfTluRRH4ZSPgAn351qjmSCXZQm8Cbxj6FJINI7t0QNSoxyv+flethB8QBMVFIUmG0F1efb
U3ddTZ7NAGqAP6gcIjC+HBDonnxNCbth10hmAcF0L3d5bjWoZErccp2zunOX/MO5OWrb9Xqq5dyA
pQqkeKv+5kTfCscX0bcFwQXKmNFgsXD9XQyOWq0ReUljiDE4pYusNOdJ6j10P+Q+BEgNBT3cSsAL
A0iDdo7LGYwMbsiiehpOQHYFJ0nJ5LXuq6zCBTVxV1aouy+LgySUEmE4Ka9R74JKpRdAs3iM5Q+u
f2XsCWraaFt095waVRAOrWEr5nZc+qanICV7V9/FbBeiqtZ0JIhX0V0+PIrjHV62rGoXjZb7yz6K
sQLwpWCSpQ9ZEOqlBM634YT+cDDLWWlnE3DMKetoj65f3Xm+Pd5vHNJZTH5ljzpqmZppIRZ5OMlu
0jwqk9WtRkiWu18ZanmZ26/GT/xZhc6Iv7l14lqqffsTvmUIb30C5Su7OedUK5D10fm3RD80aPLJ
s87Oo1WNltVoq6HxohfCQxs3VpW/qc3HCNDelK1RMDT1fBsHf/LSViE2CEn2okF0cpwyN66VO52D
3qHemwV3XzflulGFTS/35sioB9BY6P9MInw9sv7AH9De3mtUtW0DbThBXYI3PXf+t1pLzvzfwBwq
ZxDdYMNwX5Tn/8soIHnfLLUo6VDeqxgN9FiK3HAaAHOTrSIvUdDxRzkkPZicLU8bJ3C+oWn99nIt
75gzu5QbG0q/UeVYHU61iNc9pKWz3lEQH8jePQo8sQyRae5FKFy/27fGuvdBAGaQUCRqr1iB+prG
QP0qvRl6ey7b5oyvoxt2/poVDZVcsGKqePRRYWuiQ3xr6rAUlRwRNfydFHfI7yU6qk5rcBRpPUeq
jccsOtCsqX/ZnZl35lQiILvUQzDhZDSh+lgNJeicSAX7C5hGVG8khZ5ZnjES308ge2dz3rZCzkDY
F8UJWQsBHBBTG5J0kraaD16v+zHfFGBWvr1oS9OCVxBAZ0irgimEDnk6tc9Ur9DbUzXcpZAuKsIj
9uogQ3q0y6ATePIL0o87lijywh5Fi5YEPkC0tYA2iJ4VrcygksZ1p4l/roXcnVS3zktnyFJb6n/2
YJlXALZAXAaeEpR2aKCAYaRodZD17iQPhwJ63V3/HHOOKiIrv0WvjHxkTCmVzfjL3owfBZwFvHM0
vWknc5kyCVJ3GuM2fxygGG4XsIsWb9nk0SZkSwmEbEIs5qPo99omyaBfefsbFi5GkPQCAAQmTTxs
aB37Qk4SsQqN7nTUAxEZZpnwaKLkfidTZSasrtrvgiPlpwEBBiYJPo4HlSR1VSST0XJZqvanWB2z
u0lWuGOiNRzUC2NfBYVKk2+GFjteKqrR8huwLWeo+2ej0drQMxd33KRDZFGVRnP0QLKF8LhwWi3S
zbYp220b6k/QjZQsTRxVc9LA+N15RWaWBpwZRG4bW4L0ZyXUhcu1geBwPXQ/5bGRSQs6LEfmR6SC
61aCv1GkcmK4+KWNDJ8HKhDUQADopTbyEPClH6Yx0iJJ9gL+9QeZ+9T6h668q6Wn24tK5+2/NxYA
w0AcoL4IqTEqckv0pgc3S96fZM825DW0SteGAL2toCBF/9WBdBBosJex7s1U44AqZpXRaVjRfz4A
YTHkdVEMpFGWRdf6k8aV/amUHW/Q3bYMnFkCtsgtkB9uq2mdhZsUlXxV/sW3j3kLguNSBV3Maxb5
97dnY2mLq+BznqWfwT/0ffWevXSVbFI6WSn6E+e9l+2v0TjEBalUouV3zACdSnn8NW4UnlALB3D7
Cj8AsrG0D7K2P4lN9AkYJok1FTFYeFB/dVxhQgG4FRlooOXFPrNJ3aZ+NYhFLnb9SfK4X5LuRp6b
F7hC/U2e1C7gLdbYgk1HGIiXTZbYMNFyCwEvBowpnkvNPFikL0P4qWjAZik0/SmVt3K0Ltudkuzj
9gC13sYOBzNHl05VbIUILnSysv3EYmJaXOGzD6COVtWmpTzOu00KOFtJUjIomePdyyAPb0EtpmUy
I8ZnjXj+oLMthStcjSIVyxyNwt0g1OsyNXZKy8o/Lt655zNLPVu4HhJqRoSZHbl6JcSlxeNVXqjr
kBsIZOyQrZn13gInUkiquLePzX/ZV38vK51j9QZR60cZg2wSZ6+qZmEj266/2tPTY71iBF3LKwhl
RFz1s2QDtYc5r0KSvYYtLX0r+VUTP2bAd45HyXs2GKaWJ3UmHpRma3h3Xi5eGPiDGPJVf+qzP324
V8FU7eH1nlloX0MuLPecr7z5+jeTiU4s8FWDWBE955dGu7zJ+KbDIW1xd+mg23EUPJcKaC2bnEE6
ZaW3zbptVsGf24a/qYqvrtwzw9RVAL0qPcmVHodzAgPfEVSVTxMPuEkBHwg/GMz6xXlE+BBidj5k
MtZ9vy8afWUguOubyIQs6TqST0F5X/KPoteC/thFrmtAUq0VOxLLK71jvChnf3Hrk6kooS77Zmhz
zBW4hZK1jgyb368ajtWzuDQ1SKuB5XLm1ES4R/mtYOjzdoJYxSky9ooT2FlrSnVB0mdPcVUf8tZW
Al4AMA8nn/WTUZ24DI0Pk0dyw7sXuT1e8Gq+B5HZpgL25H6Y3F5aDXjf317BhaMB/A6PJiBwrOM1
Qn0lOpEDoeDm2XDTaTN4D4q0hgi6NcqHUmExHC4bgzAB6IZxW/KUY/PCaYi5VME5zECAvPKlHsoE
RI1/8ejBz7qIEX0urDTG9o85yr8BMi6Ayl3uTwapdp7raOO/mry/DdAAimhQFGiN8/2pSGqz5FV7
zD78je8qE3rcehYx/bwxqY17Ppxvz3N2LZRc0cv1iOFsFdIxpuobt3Lrl1MeRC6kJs46/HIxevQA
hBO1GvkWeZ35pVXJjVU3B64hWrPWcVK8gQdRkwwkT3WovGojhs0+Hlkpajr9OYc7GDD67IDOQy8S
3Y4L/mXRR/8a9iaf3xuaV9wFYzIryDeiZur9GL91gvIHwb22UaK6yojSZj8EXv/1DeiTxAcA/Qot
KMqzykVrBBK2bFE+BOIRtXRIg6u+b8ri+vZJXLoRZ3KXv01RcUZUDrlRSSpOR6kdymzVvJbIh45h
veO5TfirUqxo74GHxWOpwC9uLLwcvrMDKG5RHlGKPa+qBA6G21wnnNFDq3iIGtYWWwhr5mfv32bm
n5/t33rIimjUvf7Ejys9HJ2u3ubmUFSkffNbt2oP7VafCKiJkhHkk9mHwJjg7+a1qz1+9gHUWjaF
EFWJEiAZvB6c7gT5jZDEduvWZnN/UBzJeefIZO0jnozWXZesGnNwGxOviHzFKDAvHzdZRrc5mJAB
W6OiBN8b0xbVJCTkkrsBOuXAoPAgE62spHqNIhfxH6nlY/na1A2RJtOb7oz22Jit93Z709GEnH/t
77MPoZJ0ZZznUxrmSAsdupy8Yv6FY52uGg3iBG4KZdEEK3LUIrPDu1Xsd1N8FCqnmcw6bq2mdMAA
Eh8CdKhmP6ST+uvLkL3HA29ONNNE3jVCYEMPw+EkdflraJS/x2YbpB+3xz+fqastgX6smVIejNH0
40KXmlERIqxDNggcsrogT/b40FKrzM69BoyXLPzg4lmbC4nATePCpc9ahopHn7bRcALZR7SR6in+
GIMoY0CzF4/amRXqqA2G5CWaUGLu4lbeQbTY3xZSEDi50hiPt2fwW0roagpRWkGwY0DinKZI0Vs+
q8IGU4h4qnMaZ9yIruiiaf6JcwK3eMVucYZfVrTmN7U9jofc9Xcv8Xp0jPfW8deF3TqC2zvZV/Ch
aGbdrvF3Zz+GTmKyAoKl4NzAQ/3vb6U8APhZgSgo4AEiMSD5SAYBWQFvD82fWBSJXq48/9js/00m
7sIs5dk98HGEaoOtzBX7kH/PvcdOWuvZQQEMLL0vBHiZ24uyuP5n46QCrTzWhTjQk+GkdeG4yYeh
svO2q9aqHrK6rpeSMRgcUlizOiPOKTW4CizPqR9Wwym3+03jiG52L1jcL/VxXl3Q4u9UJ3Pr1e0B
Lp7bM6PUADtumNsSMvhPrve2UAQLzaLK5V1VBwoJcsknAABrjHBv+YY+s0oFlCnY9PQswFDFPreH
ldJMgDYfqhX01KpsD+Yj0UNW1+ZSltdYXs+/55h+VAotIk0Ple0TrzQHEe8GFJh0rmc4w/9yPP4x
Q18GCZTi2qZAoctAmv8+NnSz4zehR0Ttt//WZQHRhEeOFXsulSaQ9hdnLkm0Tis0YDz1xFhoQaN3
CvmVnxqmhpxpE0IxN7TgjNfKMJmN5wCe7FaZbwGBZMnCfZ29GfVHqa25D5/7EoctONdMVWY9WZZK
ZxcfR21voeK6LJZwlFLP9iO3bh+a6KTL1tivU7QGmBAvzy0l3katThpQHBk/T+xe2Kd2Ohca0Lfm
sPRF5puhnea7WLObojK1glX/X3wv4d6VIFEHBiZaNI6Tsq6TK9wanvwqjiu1fVM5sO24t4/uf1nu
f8xQ4aan+tk0gydOEefIoGlAKUTWH5v0gFYfu0SzEkIeEVAR3Uqw1xRsCB1wtRzxR6qt+PwwcAVJ
wq0Qd6YYCowzzpoD6uYMObnUxa4ZTuCIM+U4MDPPUbj8oWUSIC47zrPppi6jwcu1TuBb3Apx7kTh
LjbuyjJ6K4x7I1plfrGd+DdpOqb8JmpWXtta4L3ccPquNFiA9aVBg64AF8YsRXml5hvqQTMo+Qj3
opXDhxx2sx15sIZCFXZdmiqsWZ43LR0znBuUqKdAY8hRUAJE4N/V6r3ENwREuG3ohPkmFVnlgqW7
AqVFHqTOM0sizUCij40kDrmHE/zh5591sOZBF96Wmtt/3t7ZS4ZQY0eyRzTQEkx3XXmc0uszk9lp
KEtrKuDEuPapqPrVlIcHXWZ564X6HlBOSGpCfm/Wl6I8wxjjfe51KI1OuebG7VM/pBBp60y93UjG
1iiEjRR+GdkPu1q/4/Jzs9Ql6AuNFCuBNp5CMITUm7B8jVmcD0vb48wEXSOflGHMMw6ajF392neH
qhqgt+eEiUz0+FTFrNt1ad2QNRWAQgAiAxwAl7uRC71S4nJuPDUB0jgxnn3ag9iu9L5dBagU/nST
oPEe1G/wfyh2Q2nv0pivV0MUBFDBlAFYqZxO/JDec5FoMePeuD7Tl3boI6bHURL6sMMZm0Z7n7TX
Ar2gx9uDuX7NXBqhXHnTJRBgjICMAdKhNEXZ4zdcPvLObSsLD3eYgXjaXP1BNpVOb0PscOQ7QOVP
yiCYg/6J6GcQwUlrT5zl15AW6db5qxj+5sbnVNlq4+8RGYQi4CwFqIFSjlZB8ysI/8iANoybTC9W
orwWc8vHTdO3PZQmGNNyvX8vv5eae6DFQ0XrgTpL8/txemhWtdWpBK0sqs9ADbMsUQuQAqiCdhlY
qrR1oK9jpbRj/wV9eSYf8UBrMDB7C9gajAwXBNJh6C9Fl/bl7sWguCAeDIwsTvZSF6zqwq66x0Ea
SNm3jxnYgnSnr3nSxxMBqCSSeRMNtiT03IZft50pZB9RBj7CHiWltchqUr+Ok1W4edQ/wAGmozxM
fV7fgSZ1qMURdRDBs/WqHElcgF+4i6M/jD25cL7mK0UDEg7c0Fe8VlIu6DVgPuJJrnBFD6aAXq/c
1sZHQzlC6qYoD50akJh7rHwFXZBEyR8K7qEBzCj8ipRtFES/Uv23hr43aHa3rxCh5FrfyRvGBmF8
Jq0T4gsFXJgni6dOjkUHlLR2o5XhBgnX+D4YG1Y7yDenweXNjvsPAJeZynQutlFPCFCwJWkMLOtp
mxOk00pyUM3Pz0/Z/Lzfvby8vL293d19bJ6QYiNfPUnM3z9eFthHHgf9fTPPDt0KWgSq2oOmVTkF
O+AsiOoOjuKAEWnvu6HbbCXXc6Rj6k4rdS3Y+UG1eVeLSLKJnpi03df386xCps3865DduGpdDw1f
VxNonp0UABOI00Bwyge5FfdWr1gQxYVUOcqauE/AQDJDhWnlGSGItLBqNfXEb4I3w5lWIHW5y2wV
HOG3J1iYr3d6gWe6HdBLomflKi038lIkja2hnnJyGE0wg5uvB5/8kUlp3e/eNgHpyfNtk9/YlSuT
aJMCh8wcv9GkZBpaIwpwkasna7uv7k8H593ZW4k5mkZIPp31Aa3T5OQQuJVjfb9arczVxrZdEmHw
1sOWca8uPAgx1WdfQ8U/wYSyOZ8X6kkjoZ13Vv0EIF94ilamWe6GTYJs0oYFbWIZlah8MXY0hGgH
TAEenM/m+/hZJrb0Iu2mOyiadc8NlKQf/UfGvM/X1I15pwGcfBjhCR6UmHdrb73vD87hkFnOITA5
8l6Sz3nSnRRqcyRfV3cW5v0xIuaHSPLD6kG5b8mKsRFoXRmEnvPUgxgGrxRj5sa7vH2qLFH9cajV
k7dvj3un2iWhs3sRHcN20fdjCn8egO/8GjcaC564uOnPDM9e9qx0ARUgpIdFGJ4ESzTzvfFYdW4Z
4/3vNNLr7WlfyDJhlCCI+u6LltESdGlsAH1HHvINTlhKpl1nPPUTyDvuB3/vvWihGR0DCI8xpvY6
BAY0GBJPYIRCmwF0iC5tgoiY68PB108FVlSxnwo3XzGGdX03X5qYQ5mzOcxCKCn3nqedeFfeAHBr
R05oc2ZHXl5QTVvJKyYUg2WROqkAIrRS4nPaabA6qzf9FXdXbeMn4ShauYMNusr2HsM9flclqDMD
IlcAPQ1IDINzgdqiqlCOop/UGCU48rttYBp2aX4GFvjKzYSg/O/kTkaOpVtuSrfeAw3hzHOQuj7h
nWNihavIGsi94lYksqMHsGSTmMxf3+L/Cje0EsKZL4Avmv1WWSd7bt2YvuOZwboET/4j5+iMES3u
jLMBUbtRTas05LRKO1mF4z885QdWH993gYCaMiDSddAzgiB0VqS93BgayvRN2mnaqbFkU9p699yx
cCIHM2ZPq/g9sKaVv6ld4aV2KqJvcyfYBqRxGzfGInpHEfMAcu+Vd9ez79UFF4haDV4vwFYu0D1E
ehdmehLqJ6jM2a39Xq01Z9qJNvFPSWh6L7fPyEJqDNiIM3PUGYG5NJmySD+1NvrTAc13NBt5IGLY
H7kVOpEb2IipiWbdtks3b86O9cIudVJ8rw7kSsIwVVffNOv8LiQD6UAj8FKuO7e78+zbBhf86Tfa
2oBoBVhJ6N7NqYIQd5QM+slzI0taNVssrMOvSobPYZmhglEJomHImsIMwsDVsPYfDDdaFab2dns0
C9VcaLMAPP7/w6GeHQkknrWy7/XTa7ZGA44TPwARe/T36m5yWyhkaLgikdR8E1iG519MHx0wz0E3
Ha1U4GulBqgilM8TZdRP/8fZde1IjmPLLxJAeelVJn2WV1X3vAhtqmUoTznq62+o5+5MJlNIYXoX
2FlggDpJijw8Jk5Ee6oPxjfjkHmNr3nmlr/SH/rT/WXOh080BukFVC80YH5NkX2HpGEtD31sv6m1
n2gOPBSaaBHGA9b0OZaiWVSf/7Uk7GfUqjHE8FL7zY79wdVj4FpPTPVo92r4g+wqKyHd7MJuF2ZA
3QLsQnDb8zG6eJkYRlfaKS/st+KUvhqvircmeba8c/8YELv9EBKUeTgbMM7SDsjwl+hENtrKYV/e
NSQa0MrSwRIolu8BSrHN3qjtN+1MvtUH5WfzC0RmvvKirOSUi5YQJczgHAypooh1vWFdHmqd2Q72
G+gz6pf0hwn5tA2amWB3nr6ZK8du0TldWhNqHC01+kQPOxvluRkuhiGZ8jl6ls/N0Xwg1G3+gvSk
kjtrGf7CwzeHQv8sUnjJUwwwh4oMs/YjeA1etZ/yZ7fGfrzkoC5tCI+rXVamnNDeRkAb987wDRNh
j82vctOukGcs9BosvOGY/UE2isEjEXYgJyFUmPIifPMoc7KnIdgrT9xzdZedZP+QPGbBfV+xUCiC
QQC4ZNRiMGQsskhmpC8kq4VBcjCdehsjJdWPHd7PGF1h8Mw7yiYHBkB1IVjqdsfh+yoLyuLeXvwC
YW+hPRxBzAq/oPEw0PXsmH68Ub+zrbH/eFA8kHt8zYJ0uyaueOtLgIOYm2fAlIC5SRMSNW41uQwy
qPDNJNMmVPZ1Ix+mX1I7bO5v8JIdqKVjb8GUOEskXF/BxqgZ6yomvRG7OiAO/VFPkbkD5VvvV8pI
VgKE+a9deUgNxQUZVQxkCGCjEofHuEoh81FR5S2T4ITp0BReCXUGX1E7dSXe1G6+G8rwoKxDOwrq
WTOC9nplSgx4DJ9U/U2aHuT6QKqjle4r2zExiRZKH2H4M4GSSXomgJlEr9P4pJeOrgSI0lxT3Y4/
SfSt25nha5W5UyCjg41/fjbfynJnW69D4xLMPEVHPkJxLNyEkdcxr8XwggHpJPD/5U73QTOn7X2j
RmCeowcWjPSoRisInZsnAavEE4q4chY2vHlzNMiz5MWcURaxFfo14xA6NVFGTEGc4GdJWu9ipYr8
uuPhyslZsmxpM/M/NGhAdjyfrIvXTtNHsANKjfFmjBLmukfwy0eqUu3ZiE1OdDvfmowWz7rN1xr9
S592nlBCYRahEpotwrsxSE0dQUHBAPwGOAnZkUJobNCDXgSq7FTnPN505QFE6UZ6nqJDaj0WNnVr
+UwGl8i7WHInkCV/t/lxmjascSLjSe6Axqz+UqIdtXwVVM1sI5Xv2a+kPudtiBnObZd9jXK3152O
utZR+VIcdO2ZWNMmSZ1w2DTWScX/u385b+P43ycYrGY6Sn8YLhQWamjgLG0nlOMgZfuE/KkB9hhc
kl1dRbuKtdxr+kzxaKP2+1pnz21mgKuL16+RkXeeIoeWq9uhN+TFr3xeIfRiSrdVczNxFDVXnRp8
eE5fmOP+/u++BYDMWDsbyDTEs1iCGE+qsTIYU2RlgcqsbA+Kv/xBkYx9nEHfIAGAvR+hmKeG48au
cNcQElcbPU//q7g13JWp65ApRjI4V5JF59aXAMqnzRS+VSmkHFq5fE5xZbVmcEBh4tT4ktRon2Lz
PZFXvM9t8QWmLWTuoBqHKAYRY0EtNNSaNCQK8nIbDq66G+RNT7ZD6yXB0B4Ax9TDT211ymo+ENcO
FmaxZsjmIA/WRUkWg5YqoayIgrSzLZ9IaBcNIQl9XvbxliUyRHl7xnZTHGoHJZb6DeZKnC6dKs+C
cLtvD3W7Fk7e5BYaGFUUW4e2K/RBEPULfqJvwbuesihoqIZKW8pcg1DdncWyN41a8k0HSKFH29ra
2hGZoInGik2bpOne4soaQuG2SIBfA7J5tNUhXAPXIbx3UUqSChQbUSC/WrGb0zP/RUDMNbkYKE2R
Z2neMPhF4qvho6z5LNoAmlNqtUPyx6z8oZwUzH9Xuxx6W5mTojv2k/dbPT2Uum/KR131bPvdDCLN
NaW1fZzDU+HTzsVKzObgnQax9fzeXfjbXIc4Q5kPOFHvoeHEEfJd9ZQ/d+ZDrdkOa7+Uwyc/ptM2
N6YVP/S7QntjG9knOlT4XzCJXNvm6qBA26CKAsV6gPMIveiFS4DGOXF16CxX6XdUe2r1DQk9xWu+
Zc/kZXjXfD56enqUXdPXFEd90t9yyxtCr5d8G/z7a07n9sHHp734keKD1NW6GddlFIAu0X6U2HZU
fdU8RGcdfcP2Ufa1I3Tlv6jRznyW4PUbT3aJvvKZfjeGhK0CMwJu4QxinfEb11ulYjJ06HQrCthA
/fKZ1+9F7Y/RNixdI/xspVNfbevuazGljqqdYv6jIZ4hb03ggkbdkYstagy9D31EKGs7pPKz3tOk
7cQxmvCQZX4aPkEoQ2t8ie4625EzX39Wf6JDGr7aL226b0Al0aK4K31qxnMMCoJOPneHqf1q2s4I
mddkn7xSDjmW4tDqaxjO37Tn9xYv1BE0Ke+1HEJNgXFmxgbDjg4bX5LobPcuPSTpR107xS6nHxhp
wqON4fyvxVNa7qjuTfEpajeG/qGMHv9pRPtIetGADC8PJvc6eGybPRph5qjNC7yNU4wBxtD5PD3i
JsOTaWzAZ2/+FWp7sw8yuq+LR6AM41mD/GSYG206F9UxA640cXppH1luhcZx+V40XmX69Xhston5
XH3BkMr9l3DhBUejyQBAHyEaaiu6UBDnJmsjIhlR0NKNUbvAxtfRHkz4vQewVuYoydZqXX4uW4yr
+Rh/Y26Bea6DYbkGP2troh5Lz9LVz5mDugsnkhUQMxpYGAX8nGsY+90w6g1oosfEKeP3lrua5muE
epayRqexcDuvLAvuq8uUcco1KQqkwsnzDDxHlWsz09GNDZiVmiJ3MHG+svu3KT9iY0T/cPYzhzDo
qa6Xi/FuVWuaKA5a8iDh5Umn8RxHlsMq4CmKmSbRp4w7YE46yAiaewvXMeZ721qltbvJs/BL1L8H
keb6mkj8lqeVUmudGgelpQ8g6UvsB71Txm3dm7I7cFacmJlZb6U8PEUtaY+FHY1emXOQgsWy8qU0
OtvlJKOeUsvlz0oK16Det6k9fiGESaEyoIAED/R713uFeSQzyVmcBF2o7pok9WyzcQFlZ+a2Ypu4
630m7Yu0h5LcSyq9Z83JbjbUBFz5+/07c9ukRLMbzFsIC/HhLNMQHLlRaSo38pIGxpYC0iR/mBt+
hrOimquEe0XfNY7ylT6CKii4b/kWIDRbhpqvihcWEEZdiFV6YDEUZsdZYNQPhb1pInDy7Er6ZIaB
avxIzXPOnBDjFuShNXxmMa8IyZdKeRvBGBAXs5RGCaDpl4EAWZ2FrlUlB5iCFmDrqvrP2AJXTLyS
AN6Ul4SfPIcNFzda1jJNQtxFA8XI1WCEG9qkA2NA8WSQEGnSwtXGMl55axdOM5pwiESgr4Eirlid
kApgfBPSZEEDSMSJrZHbzEdNeEau/rzwjCTK0ACnjj8v8weTvw8/TfVQPfSWu1bY/90TuraEKgTm
dQBGQu0bNabr3TObPCzVmGYBz6ZDlJ41fpAb8xx2pzqoJ80fyq8V3/UuYgtP0sK3++fttgCK8g4Q
LuBygeigDGX2a/O5ImldGIdx0MgzDVY6OJRj4nPTZ+eiSZ282ZK12ZXb83JtUrhcGQdXlNzbcTCL
iVClczJVxgDW12nSPyUUme6vcF6AsL8o7proeYEsCJR6woUa83IEU6WZBGo8ZF7cTcwhJXGlwaTu
fUu3TX3sJWQhgeyzVXgNMbIvaxaNspmmQVkcufEc9RNofzBrpnyioqN/A19pVvj1Rk6d4WRYj3a7
mc7g53E65hTKka51cG8BLvg94I1ECR3s07Nw4fW3NdsqTRUpS4NWOg8zvYTi5tKL/hxupMmpin3+
aKElyR32pAa28dSMu6hCmQ+ycsXK1tz2leafoqF8ALjoTJAu3KeKjHlTgisraLSfVfXWN89MelJz
SELFfpQ4Roih/jTQR09Fr1g7hJDrQ3ipdAqUKf37n2np+M0OA/hL9H7w2FzvCi3rcZChxBF0qopw
yO6KbaOmLXC55bRLzTrzECSs5S9LRkHOBE4ffAu8LIJRnbJYzuOEBllsWTutZ2Q/dF/ltj8ChTQh
xUvtlYxpoQLymz8BXx4C4zNXxPU6eR1CnINjVyfth8b33JShyYB8Q2NO/joiGGeJL3e+tQYLXrpw
Onh7MIJP5uqYEGYpQ1elSMLTwDT66SyD4YTmmHVpm2nFd83vinizTRBQySiwgMRPHLZRu4Fw04op
ChyQP1ITOK+VR2bJOSuXJubPevG0hfDNmPJPaRAz2ZEt6nQT4vafKqAL76T4ylUHmlKMntLRGVda
U0sn5tK0EAwZkWojHKppYFW6CWqWUXLTTAYkqTKR7pqlBdqpPN/+97thIsPH7JIBxKMYgU1xLE/E
ZjRoeYqB2bdQrb1Yjdx0rHAf87UjevvKzuJIGgIeHTghvOTC9pY9jacSa8S4qrwpB0uBivpYHyZ5
eoHo+azkYFIvQqy6k7sKyLAUo7pa3CVeKzWgQrCmwqfA2G86Zvw0U66C2kpKjvmkrI60zw7q5rCh
3YRCN8a7wOBz/VNbEGNU+STjc+THTkfZFaN6jqU+MOjBTQeMphK2pWt8PYvnD1sEXnUomKHyIXhw
Uupc1bhOAztnHqi8oXv+Kk1uXryh1q02mw4Z+mgdGfEw80uitShovqriojFDN/dGbZBqiGwzLQmV
alKqLCBln5yl0sIItZVlT6kWBxQ09o/FBAU33Qpzl1fD1/98FlG/QN8NCE2oy/+O0S/unq5GtBqr
NgtATYRp26Oqe0PtawUoWf66b+l2dBxH8NKU4CrBrAoBKJVlgXLGzOX+i5lt2tD/6L4kLggE/GyD
IcxDRV0TUn/5Ywr9rl30aKx2o29jWiB+LTgzSFHOgtbClYccrzrRJMsDlKeZVyoyGMcoJKb/+wN4
ZUZw0LVVZnk60DzIpxRTygdwTcXKEewx41qtcyGPulqRGNwqdRSTzoIp9VXZTqVjflhfIZ5sQQXG
bX2UwJLNODjofb2ufFHl9uQCqwwQICKxWUlZiDfA45/2TVLlAeBmPgru33jAzunmM31kzib1LIBL
Bo89GUeIv/Ij3o+14Gvhcbr6AfMPvDy93EgAUyzyoCGF7XDDzvyI8mJzf50L1RRs8MU6hbgi0kog
96syDyrPCJ+6wQN1nAK1XnBhbiRlx96U5mAUuxWrC2/TlVXBGRoWa6B4gsWZjz+bH7mD3hT1tC+j
i0rwvnHVg+vz78/3jS68FbAJKmxQ0yHh+11oudhQEikROAzaPJAoMkpQo37HowEli66nbtIn0rYb
lNHVinINULpQep7TcWBqACxDTVXUfUcHJ0KjqMuCDOx8j2k7VjKe4kjr3KiSZICx9HqyXufa23tE
KG+dMSsb/VSVZVu6Caf5exyl/U8q2az/iXyPcZSi+04CJYdtNTHGR2owyTayVjUeSQ1zOkf6BB6R
pGGVgWbEYP+QIB2sb0ZaaiVKirbuy9kYf1fHJEq8bkwbeoaQ91i4ZWHgRdD0thi8+9u/eJVnEjC8
0ngA0VS6PtBK2et6XdVZgEpCK/WexRw5Aj1C+Gza7nDS0bC2XJqADWpwMd+Lydb7P0BZeIyg0vbv
DxCutKaRIoUoFhLldNfpBBDSLoE0NT0wqLGrLgXj7A+wU44bC/BStEY2MXP0o9SBYbn91Uhf4nfs
cta+tBF2PHHs/LU2zui2/MHPBNQZ9KhgnkcFR3DiAwZfeZVOGdjDPpNvZJeepFgDKW+zSTqvHzZG
4/SWgyTJraPObfQvUviQA4ndu3aTuSOCc7oPQx9tSqq4Dd33475J8OI7temQNR2FW2ovvHwa2ufA
+AKticzs+qt2KJBL0yhnQcl3tXHsaurQeIP6oIpZ5lT97IbEb1Hb71PZ6ekXDgb68JBAgYVi/AcN
zHpvqe82d40B02wfPH3hgDfkXlNLzrDWdF/yAMihkMgjn59Tt+vfKsVNMvDUzgJ09Xsv6ozKq3Me
Oja23Ec71XCyLC93TSOtsWMtpDQzUhC8SfNADhRuri1DWymsqaFhlwwS7dioMgAN+PSg53W18jgv
xQBoPEJ6BNE3OMuEkLgy60hvpgQOXZU18Fl33E/t8h1tngOh9Vq7ZPH9QFALFW9g9PFf4VJJiC+T
DjwuAckx5iTbm7RzWtBitW8G36AfkHzQyePx2rM1OwshsFQvzQqvY2jFSZjWXR7UhmPUT6Z+7sjR
2uCCSvRYjVverCQ2tyguHHSQ96KyjKYrAGTCJxz1mskxJPsC3qMGAWQR1LK+KwCrM6dTPtAMsZ5i
REOpL3GvZ665IXhJAeq3wWU9/ZL5IdRWftKSPwNeBjS3JqAz6FBfHypSy1LSSRJio9juD+ChBXSk
1V8VielniFDHR7msI5dIeeJ2QOyupJdL5QEVLspG4oXWOLiyrs1TM4zBaU6LAKJEjpF+MTm6e9pO
Mg+qui3GdptFz43F/GRN6m0x2oZRRZt1IFB7FDykJudAEfWwPOjOWD8zUng2hEHC1Kd97jakdJnx
0bcnzPI7Ub7RDQbXiFyw8jFmP8lo5MUQ6QSv2MOYvFuZR0IXLHz33fjCNYROK0JwlAZRsxKvocRb
PZVzuQigVO1K6j5iPTgxzvYavmahPwQEEzJuey5PGgCJXH+Guu4Mq6JqEWSn5lXa5w5zIZ7lvLzI
Lz8aR1njclyqCV7ZE07dMBV928SwVzrneKP9moc2Xj6nhyd6MpyPCnrmAYNa4urrvXDjr+wKD01R
yMyaUqUI+h/IA6h2LOJvhbnVywqUGVBxaiwn1M/g6CLjK5OOIX5O5WXUHzE61B3Lyi+zFSTpwv27
+kXzEbgIKKVJM0KknUWAJvk8JVB5Pclx6kdHjj/ZuEoWsmgPUDUCfkoMdYrsQpxnickq2OMjxid3
KLY6+3Ibv4745kDWu8Rxq/M8JeP3tevuBsf7mR9D5rzfP9m/kRKC751jk39+h3D98h4jx7GNE3AE
DYljOyoawg7oXHHuPruvW+adCkBaK+cQvA7fn5/Xyq9LpeAr+8IzzopereV63ncHcFZwEDYnZC1l
uh0PZYjlx0gKE+85+n5/3Uudjku7IvNQwjuwTCRYd+dy3cGQPZJsNwshb7H11P19YwsJ0pUt8VnV
hiSzYqzRMo89WGDT9ink72P0uQqMWSoRXZkSntLcolrJVSxLfcwxXoNKDCaD+yMbkNo6jfaQ/jUA
ongO1yray57r33MkNlb0KEJQEeNGc3lX1k5XuuRM3sl0oJ9A5kzUk0C7Uvr1q2Ks1GsWnfOFZcGH
4fgMQzZhd4n6bMiA0qWbEcJzq8Hxos+aS9kgeQVwQmTTaAZD0owImE5dOs6YR32Tyxh2AAP+XoLu
sDn3duim+aZ8EL1zibWx0wfUJ3M0Ce1mjb18PjK31/bfHyO4q6KTs3iU8Z3T6tzH/oi8RnKhuoAx
+Ay4nWPuSWt1seVT/K/J+d9feMg56QW5DPZZ1U9yumnBi6p9Aa5YXqUSEQLsmT8QEFM0IBWoKwBp
L1gyR40X4DqDNnrWcy+RjOcuKXrH6n7dv5eCD/7bDrqPGgJr5PQiFgZNhHCa0G09lXloH1MOWjA1
H3Wvpoiyym5oto3NrH2p1J4kN2uRz3wuLz7h/1sHoB7YVABTNcErUJ7TMKrN9NSf7O/qGsmskB79
/uuzRjow55CpQJJ+/bXSWKGhipLeKcu434DfNtFbd2D9Jq/eFLYt127h0je7tCdELjZmbGtTgj1T
jRxNor/p643q4/4XE87gzaqEu15WTC4kWU5PioEOZmefJ2Y/Gm176O1ql9Kn+9aWvhAqwRZoRIFh
BTnI9R6i0mYjw+TpqdEm4pZ5NLrqCGmo+1bEp+jvRYFMATJy4JAlYlkflaG8zQgBwk4vNxrZSSV6
725jDVBtKTyeZZ5hWR4Dq9h9w4LjvLEr+JCqQl1UNfDJjPzB7rdtzgB/fuqqtQUubuPF+oTrrGdU
Vsoa6xtGh78Ou/urWDx4F39dCGDA6lu0/bx7CkOZR/pGIuJbdI3Ya9HKnPQbOOSY0Beu01DpoDHW
JVxWu9oOClSGAFcbqhV0wuLxvrAiXiIb/FNkiuhJl9+hGuS2CnS4MuKX/JOpwf19W7QFygG4nnno
0RACL4kwuNmG0BPaxbqj6nMLiSbEUxqwAYJfXHd4Rdn2vtGlbYQW0uxwUWSQRfxbVIQYiWYJPcna
Z4sBgKwvQUb3/AdGNAIJN2jGAGMgOAlMhJk5xJ/oadTkh14nD1GrP4zcfrlvZmkDgaME5kjHtC8R
Ix7Qx/VcoTU9mXxDm2+mdgKJowLINV1L0xZ37cKSsKChR7IoKRXFEXf20LOs0xVPsGgA+pKo/oFC
Fuf72tFFgzp2VQsDNcl9a9yik+7Za5NBS+4GesD/GBGukJFJBFSXJT1VzA+RZUUHs9hO/Uoet7gU
PKlzZxZzaiKeQ+01dM3IgI/f+KR+SPPCjfGa3//0S0tB3obYZI4FUQS/3i86leFMWUNPTexr49kO
XVsD065/34qIIPrtoC/NCFeUcKZhhjfJTqQBJ2bWT4PbTPJXmZeEOVNohJ4E5KpXGwwRYAjce9ea
FaYDJMCp2/CQl7xyVZMX21QbJL9tDNuJQIbh9SrY9PSxByCeq2s4jKUPcPGjRbx5I6P0KmvYm6E/
yfVWnXzZWHmXl2IbsKYBBUsQvN1QVLV9mkZ906anCDXqLkC/5FFBRcYGMW7RfQ5qs/IhFpckzwJU
6PQj/hc+d41WetnJgMDnNiSx+lYnR7UpKOQh0zX5mKW3Es3tf0wJn7yBeN6Ypl16Yr4JSoT7B2p5
HUAcEduwCMp818d2yoZObuZ9y4AHZbnpxtUEdeEV97t4OdA//5+V2W9e5AmNyqMp02CFKYVn0eqg
88y1u2+T0b3+wXpwDNBMw6OCd+zaEsNQZ8WlPj21CSi2n6foecj+ZDHQXcNcISZEUfG/NmGgyccz
wF9OehrwAZB+oLQN+3k1fF5KRUDf/Y8d4eXXgLKRlAmxWN6pvl4BaSDVbi1xl6GPFnOQrshQDYxX
NnAx9ERvyoBeMjp5ptjK4EmkMz4geOJ65cbZ49DI26hyxx6UI+CMj8MfSgRJCtatHcXFc468BPMx
SPJuyt1Q3kpHdUAgkKWpW4e/bDTd/+BwXFiYL8PFMQSGRGtihuRuDINhPIQQ8hq69/s2Fh2RCWw6
asKQjBNxfHECUjYjRQpnFVsItYeSo8q+zTYpd8c1qqylcEO/sCUEAWzoKQdhTXqiaOZP5eCM2mMY
bU2t2SigKLi/sMXPA1YyTKTJkPMUpwNiY0p4xBFCWREhmDUrnsoyW+FcFIvPv583/GnkPEC4wOcJ
UYc5Gs3QNik9RfqzjQZy2ACEeNiM1jdJ8dvyXXtNIeiYfYSNn3JHZ6qj4miOXjWgLamsgSeW9hc6
KLgMAN0ARiHc9E5qJz6C4+/Uk8Iv8melLz1uU8fKn4fRXgkgljwx+BxVUAOpABKIlCNlCOx3QhA7
ZvsSqu61fc6BA77/DZdcynyxAfkgmDAUs1cu21U4lpyeulY6pGnuqHnmVw1xaC+DlgaBg5pDs1eH
KNp9w0uHBw0dTEuA1gxsAcJOtgZt5RpA1hMZitcC32wY6f6+icWPdWFCcJcQfzA6CaPtJ4K5JFN7
lfVzCgBcUXfguF2b3F8zJty8HBMhsqTrczlqQ4fq1ABh0CSbSBtPvbZGS7XkUi43T3BbUjfKLA1h
jFYcOgqTB+QQEPigZA8fGADjmbIaZi4eRgza6AilLNT3hJgjhzoPZvKBW82h4EugGwpxKZdJOWJJ
EivSB6Sqgf3PrLwoHNLJdu2kMmu9kpfKdy1vTYxQxzUkVRCGdj/yxmRPOadJ6usDTzbVlE1uGTbD
Z2SDccsxWUje4tEE+b7RUYCUMtkKcbmBzzpLNBtXQsXltQGmQ0C4gA6nEPLI1kgpEMjwMRnqQ7IT
tRh8XqvkLRrBVDXmqvGfG93QMJoiwlHOO0khdZRpW/a1Q9ZosRdvlY6eNfRfkd2IiKdcygpkHBRJ
4BAmx8ScuF+OGFa7f7GWgjf4e+zWzBoE7qXrVzOFbFxjyUjSasgXDV6Y+5N+aNdGYxfXAokgADdA
h4QH4NpKPLKCmSbc3wTkjdu93V/D4ucwZ2gYhi+wjLmQf/Hyp5ZNE2bhr+t2QNMHM26cNl55+RdX
cGFDeLuIJpVakSBjZgP4fkOwejs1uL+8+ysRuyp/P5H42phUMdAfF0uDUyuFkz7NOfO04ZnzxYIW
fR+5yoSBOCejL/qO5KkLAQk9uG95yecBRj/TJaAzjwr19R6OnMfcyAw8UEnOMXbeoTlmFtNe6qfy
KA3kpOiF7d+3ufTdLm3O//7iu8kQ3ElZq+HsQdh8IuDNQOmagSP9vpnlpQG3BsoO9Bl+zx1emkkY
awbM+5xiTfVCK/XqVPMUUjzZoEHKmxUOLhFZ8fsTYmRQx3P4m1Nq/jkX5goy9FoV9TjrmI7uH6Cz
XB+gwmRIh87Ytl929tv95S3tIirJKgRrMMUFMMe1PXMsIHjeomhQl0+ZgRkuSfeldK1vu7SJwGoQ
0FIj8boZFKvQOdXzXsK30rlHMV3Icqewj+iZA+m4Br9YXNJM4okhEsz33URLU4JUclLpKcS0J2oK
7QCOiDWq4cUVXRgRohbJQP+fmQrCpRJsNX0DKY7NpI5uGFqe2q2klcsrAqILqJf5YgvPUskxt1rH
OIM9aZxyeB4T4ADHlWrymhHh5KWlTQdSwAjtUBmfwm3S654OFbA/OHAg+vnfWoQs3Fazsq0lXNsW
mPF4S6Xz2rzY2kKER6nPJ86iZi4p6albgfLGyhnm41cqh7NLE/txYEj53zrEwhWP9DFSa2yXpTO3
xxReM610qhfXgQALRSt0EeB9rq+mPoR6GZrzpUmho21/T1PqFXQt7l+0AvAeaAZnaWlV+B5yUWM8
RcI6dPKraM5RgmY0AKN/8NEvjAifpEqyLrQyi54SjKsj+s55vd4OWQpGrH+NiFO9tEqGOp49tSUf
6m9ZeAS7RLRyehdtANQF8WRoViBMvP4maajh2c4BMMrjD7X7VajbIT7V2sqXX7MihAsyt5I4HmI4
ZflceA3gs5n11PcrXmXZio3hICjfwvkLVpoeGaySptmJ6cVOiQ+0tTdqtrXLb/c//vxxb24KWvP/
syOc48hKcrOuaHYCdguUIy6pwL03cMcC43yifs964q4GXGtrEzK+skOnu6U5auF/pXbQPZgYwoF6
0v2FiQDY3481CvoICsDvBwy5cBraXMNzib04FdPTZCm7UVUcie0zjMu3yFcIxCs/q+mtnhqnVjX/
vvWliztz6YBoCAVy9IOvj6IGgtw0t0fAEaotmjB1czaT9/smFgt+M4fmPFQEPLE4lGxQIjM7Rdev
0oC1Uki21RLMtPfMz7MXlT92mMcpshQJ2Rr3xUJiq6C1hHoAKvdocguv0VASNesiOL+p/CqVzlA7
enZoiYv29q/7i1w4KlCnxqArQhNgw8Ve7RTLMR/HOjulg75D6U/r6k1Gd8VaRW7ZDlYC8Q0CGqf5
e15EdvUkVWktN9nJ0qRg1Ni3fjD3BY8OJdLRlZO5cDawpn9tzb/lwlZEyjqnRZudzPagJz5WFfcr
PmohALoyIXwgpaY6L00spwd1m5snbQ9StvSpyegzHTPMGuYrRbCFB1dBRZ3I89TBjB25XlOOgWtW
gtzlROKPyewca62tueCnrgwIK8JwIlNHqDqdJgkBo18rfBvle+spKmMMXrCtVm3vn7zlFaG0jBlr
9AtEUGfVtLqcKXOgEhmfkqI/YbDv7b6JxUMHvAfGM9A/v6FzGu3JlEbwViLacoufVXuMbMzprzyK
i+sA7zIYR2Y0oSE425GRsJYIHHwx5rvegsr7+N+DLTxR/1qYf8HFeZ5IZIeQY8fdiQ0HvZs2XMMY
L96YCwvC7URtXs35BAuG8lwDvpM1P9FM/YNria4QZgoxvodqp7AMPTXlMsrwXuTmsfre2fs1QvGl
L3FpQFiFMVRcowUMAJcbqlAfWrmDS1cEfS1A29HhIrJIC0Aa0gMwWmEBpAf2Wo/cidu7TDEdkyeO
NjxDoepVV+Ldfz/Fl2aFmznyNhuKqshOcXgm7FPSUP9unClaazMtvXfIG/9dn/CmjihBpQZmlk9p
ZiWnsFAkt23B/NHryVOmP2ZcfuSJ/VcxaAaa6WG+kv0vPXqX5oUwOZL7DgOZMN+Ej1P21g+DMzkd
r3yuY64hXLG25BswM6CDZHZu24jMhpA3jLNKhTUNRHhgNlE0T8oOhV6vnPpFOwqY91BRVVUkNNeX
F5myHGPgM5sxFlN30MtDkR1s6t8/I0sXGO83pjwx6IdCjfDpJFNLm2jCMw4T4fCMlay2qtdMCJ8n
i01mRnOkoGkd3h9qfpioulvF2ruwvGH/LEVUuaGmLUXEwtNKixn6kg/uVG/sP3JGmN9DxIM8FuXo
689CKoAIaxCwnlorsCLLgzsaqnrFYSw6pLkiCNwsGIpEmT+ZS00otdgyVZIKL6/RDJFSfW3ubb7/
QoaBQHHOXsGcg7604PZ4WyiljPHSE5MNDx8/JE+1fGjyHiSyK8dsaUF4itDDwcwN9J+EM5BLQ2Hm
rZyd7KpswDGWERf1b76ybUsnDawkoM42QC5wA0uSJkXvk5DDDyXZ6Kjh10mB5IlN1rreSycN2Quu
JXodaBQIL3fVt1apZypONPA+WzqAlMIFk+B/v5lgsVN/dyPmMPv6oGVy2bSRouBmIgzp38E3YbEV
V7Z0AC5MiOMZXM2MuFXwVXL5UDXpjvdnI9qCn8216Votc+kEqDPywsJ5Q9InLkdNaD3pPXjD6miD
xGsuO9/fsEULqJPi22NaGjTqwoYpEnJmkA3j0lBHqrhT/AG4TgH3zT8WhNQ/r/pRV3+nx+wbo/mh
6H6RLIjMbOXhXnxQLw0p10uJ/4+069qNJEe2X5RAevOarrykaplu6SXRRkoyvXdff09qcWeqKN4i
tu9gMQOsgIokGQySEXHOiS2q6gWGgmbHKN7PkDk5G8/IM89DqIP/WaSZwds4l/YYh056zRmb9Rq3
Tt3ax9Gcc0vw8uFtGjDvAm8AGTbsUGZ57LSfexAvZ0c10jZgEHfBzxQu3VsEWMdtR+BaUiBpq0Ng
Dq9w5kyr87KxegUhWpNfyvrBQVaBgqrIyS2BId606WitwOsK9UJkaphlcroIMMPp873YUm0HZ0iF
xxrPrS+NMBsHUSCtkg5BLTYNZA1AIm3+zTBW3Dz+4QDSE7DRDf0ACyOIDjvUJFvjXTYEbxHuXF0Y
Yc5NLVYkU80xVzqFekL/sW5QZxRRJoisMFfeUR/itKWwAuWe0s8G2/Imuwa4OgFt820vW+edPT11
HACo6YP0C0mX68WvZ70gvY34PPwwP7LHArQxWwnMVM13UbGJF6b1lZUH7TtgRWdTIJkcORKYg3NQ
by6mvxTN+KeNK9uFELB0novi52CCtO326Lh7CD4NrDT61r+wICnxCDq3LM1xlEYofU6gRWhdSLz7
5vj+31sCFlqF/60EcexznkpEqssiy4+KcWyrAsq7Z+DCXEmE5uK5Blq7kKoHJblisA3r09hUgxMX
+bEPIoiqNbZ/exyi31//fvHYropBgnwHxiFbh748ou06Hh5um+C53OUQmD0EnNZUVEYOE+T7NB7S
nyUQh0Pj9do7SgOeECnBCz1gb0TDpAMvh5DR9ZAUlIQKyGDl2LOzu5g6uMFebo9ojZDsJkL7FII0
OmNw2WEOBbVt2iluMKK0jqCxUAeF+YO+Nk1oWyV42oUE/evvfbGHzChqqcAUIOJdjyhfcPOs8hL2
ovahzcm5RIkgBvNukpgSSGR+xcXHSEMlWgRLx9tP6Dj6xzAzlc0ANaC8heGWNBsJBJAzHcIoP2ei
xmCeG4IyY01ug7jjC+lCRw2jmMETdJT6jVXuo37zNyVPdOH8a4Lx9FyulqkFnur4OVnUm/v9EH/c
dgzRMBhXN8GDHk8yHENpzyN49+nJmjb/PxPMWWFmJHIaGyYwU8BJYKb0cv83JtbuGGTKQaPC3Ks0
IyE2MI05BATiJcQzbCULtj6MWYmD25Z4oQHvRKQLcFKg9MncEpK4AMx9gCV76kZgMpQBDzkDHcVO
M8nQJYi7Ux+Z9XapO+VtGVRRYZ+7Xv/aZ9uBqgxqD4aFUGHKb1ivKH3+u/UCIx+S2ajffNm7XSxB
Ks8xsYXsyrNLrykXTxdBA7j79MIIs08le8QRbNn5kcbjJgYb9zicqa0+VONf3IfQm/XPaNTrSJRF
YL6ZcwORqAhWBBoyL1YruHLzLg6mA+gGWlXQY8z21WepoSu1EeVHDUzvTXNq7cYtZMkNBEcfL4rj
jFjLoeBZ+JoSKxbHaiXtcyyS6uq1Sx7tp4GchCcSb0SXlphLl9GZbWFDbeAoqzG4t5+j+kPPhrBr
ISswbG9vKV5T0arBs7aOAH6GnsPrJRrR8a0jwGJYH2UGMd1WPWj+gw0ug8jN3kwhNSdvD13aYwY3
5OBUUxK4hLb0R4jxTW7dlJ5dgK+ng3Qn4APoKJ42o/OetmlIRnXf9cYPBxRsYEoSRC7uRCPDsarp
yDaSENdjl6Nh7NWEFMde3o9EA9vnyvhyAFlONOq72xPNsYWHwYpXQkoN1WFm3NSYZhvIVXqUKse8
r2fZdLU4z11pBCDLavPS15cyEwRMlhNjrUJDYB34MlwDQGfLKoUZudVRLW7oEeAWL3opwTRgupPj
1ur9XNWBo9EHJTll0uDK2dsEFeVe+a6UfdCRD63ow9tTwAk7+Jg10SuDNhv8t9fTDdV5qTeGih5V
MFQXodES15Q2tC7/+2s97KzZJBwROMKZ+09hGEQu1J4Cr5HUIVA3ravrdAqAxxq3gLmJlDDWpWPu
W8hdg34FDyRk5Nj7nSS1I2JDh0nuoWK/pFEB7jxD9W/PHmfjXFlhZg98t9QCnTQ9akA+F01IaFiY
mcBLuUbAG7V2LwH1yBZxxspaZW5HeuyaYmNBmKuSdhH9m/W5MLJulctHRF7geQ/Z4GMEbGgCLuB3
4paa4FjgOtvq/3jtIx3DZpdTKV8qxcJIBlXbp3Lwvsye3aSC5OLn6+DL2l+YYUIInY1ZXaKJHuOU
eKmyT817ClGbypi9sdMfwcHrqlDiBJmJvHNaE7ogkx/Vra+rdx0e003gTEcr+TnPrmVvG22LvXyU
0nZXjgl64yEEge7ZoK+kIGpPtujmxotJECcFhA9Eyei9ZO5TgzrWJVE0esxKt5EO9S59Hd6rv+gi
w67/xwqbssxLNR46HVZwBcXdzktTvLE63bu9PbhjQZ7CRkMKCgpsmnfKFVSZVyuF5kUo8CyLFz9E
3XfdevoLQ5aMLmrkiNF+sTrehfcqkyX1XY8SoIF26ofMjv80HYUgbpRLGyOekcGucIzctsnblgho
/9hkdsxCpDFrewwOR4Zn5j8nZU97wVnB2zBA0wNChbylAajP9biMbhqRiKfJEcUft8tPrfWrtDZx
eHskOi9YAq+EEwB5OCRKmaEoSVapcQ4zoFzeDEdpC66Fwo921UPpjZsicWPXchWwRmUQgodOdPD6
/H1lfn0eAmMbPzReq7rjztoUHnaPl+5S/6VwCy/ZZLvhXfCtnLh++alM5nOYexJRiyRHWuAu1P4i
2ua2AV6TmHZpgdmA0gR2VTXCZGhmukE9LjSnzh3kp0yFsBZUDO1k3xhnffAtq3QLEcCd1cX5vB1c
mGdZlKMxjQu9xwDVs/UD4mf94rZvaL8EGfn98DP60f2c7mpoTZ2R8rs9cr4XQGATrWMo/bLZ61hv
BjnJSnC81JDHzrKi8omlGIJt88n4x0ZnPOIREBxoZX9RhzCjosaB3SRHMJ4YyVsE0lHLhL5574Jx
qKWuYlkuCoLFDH3T7Js+blGDNNMhBMIzJsSfhUUPXpS6/CBmkzn5FLVxDESzRVZlKCeYFG9SLU+P
kHuaBIc5f/grdQV2mrKCc5ktTUguk76Ae7WzV0Wpv0COPI1+ENtN+5N2Kn5NKmjmh1AdwHR1Ur7J
cxgrDyUyNiBMvL3i3JFffAuz70FeK8WliRU3Td9afo8SdedyW5ouSAoFzsXDugD1CBFVVHy19Rp4
Pe5MQ33WGIGyj+RzkdjA7HRuqpykeh/NFgRtIfPX+ZbzVNFgqrYzGGnVcRDxanEHfPERzH3NrCiq
AQog5XjBj4cBUctb2lPsUkgtP3UfzuQrb4k7A/Dw1D6JsH+8A+NyBhg/I+h/0XMN4P85hj6v+YaS
ldeKuE/X6PRldyF7jrs2KEXQ93w9zQ5t5npaMMJml+Hiq6r7ttiP+S9ZOw7DT7R2/MUJBRwKek2t
NTvCUq0aS1U4hYFlRediTVGZRNcnLZH3EXUm8EqToC/VwJSLpC2eBdr1yOKkiiS04CXHIh28gnyr
Fctbq3kRhbLbABAHojQeid9ubxHeW1xD7xQuMSiDILHJ+G2upYmVE8BdoTMc1gtUmbMwav6Mjasc
08Q5OcuzUiz7RHBVZqn+/nMO4CaDxmfc01ANuR6uIpNKy0Y1OTrq7wQczFQrAwNU1mMJNs3Yb4iO
Xq7Z7WIwIS+La9J2izeWIBPBu3/Ai/75CMabpqigSWuAQEC2vqPjzhtBUwDI5y4RyRTw3BYuhDY1
dIoqX7RItCk37F6NU4zWtyGV9BM8d/Hg0d+QxpsF7wPeOYeSAqAgK+XrF25OZTJzaVlMPHWo8V5W
zegRKbEEoZWTmQLNrwo5dfAvgc2EiTRtOi45zhS4jRGo05nUgfazJMfedntRMZgX1C5NMXEFDXCo
00L96Th65YtyzB4rdI2Kwvf6vWxcuTTC7D69JEuajjBiqf5bP7oVBBShb+iqiQdULDnf3nXc2bNR
FQb1kmqhyH3t/FZS2okdw1pkybtZX8vP7nSG4BYYOgaQOQvcnBeZLYhHrGgtbHX2NWTZNFl7hBA0
R416RR2dnCz7iJpIdPjzlgqyAg6Ae+vZzypjzWYcO6kMvpFOa7aGMvh5fli6TV97Cjlk8zGuC5ea
d6rzkhhuM4aZbG7bwSPLU6yIepZ42wAKB6jrrkIHMlvcncpRbsB+Bc4zrUp3ttUlAY1bRbDZeBsb
mwwdtDZit852rRXlos3VpCfHZYg2JJMgdox2fdL6DpTsu2Lf1sM5sSrBQc9bUIB9IFMPNjC8aRj/
ARUOwB8oghwJVPzA9mBVqS88ankTeGlk/fvlo1MpdWVED/1xac7V8qKTRbDpWML+zzPg0gJzBkQL
EjZGickjzj0kOf0IQH0jL/cySCUKa3HzeH1W5720J6tSzUnCjTU13KRON1XejYC46S5e+cGYUbRx
WnfJGMTZEuraBgpXhdJsOzW0hJzfPCe//Grm0EjnRgJ4el3y9DiXQTyB7Tl7o5nXpaLQx19nKGeB
TxSt7J8yEhdLAJIIIy0dHJJgAkC/EhjlkVLMlPB2NOIuNJrlUTXBLQCAhuuFXsCfMKQRrJAGQlwQ
aJBSQZGWO44LC8xCS62yTFOHKSsVNKqOpmeTY1mI2pP4VqDBhUwMat8GM44+1rO8b7ErrMnyB5R+
1hzWNG9uzxYvdoNI/R8rzFhyGtUE5APgOlpOamT4zviOot/QQH1Y9Qs5FnDb864oEGnQoDSKNyVw
OteLU44zZBcdcIXQ4g75vHxKTz1YNtGpFwu2I3f6VvZ2FVwTiB7MwGgTpUUbTf+hopxxY3DGZxV8
z7enjzueCyvMeDDUpbRWZlcCDvysn8/2sFZR90sreu/zQvOaYpRlNPyiqXzdxxebxzLTprMiLFRm
UoST0qsNz8h+AKpR6WmgDAEypLfHxo0MFxZX17mwSAsrlgjFRmrLwY9UNZydGgJRQ7wtO/K9iUSl
Fq4rGugsQ/MkWiC+rFiZ5nW6YIRpAQW5iTTGdjLbXVGkUDPJIKczwp822ZSIHitcV7kwzCwiARPm
RAuc8+YKMe9Pqv4OoJXAU7hGIG+h6yANWWGNzGyiaS5aIrDlRg5EHPqPFFmU1hTcxLhLBuYw1HAR
/SBhcW0kjkgLrBhiBgqgLhTodhP0MxacKuXGSXvBpVnhDAlyOivIAWnVFd98bU0voqHtJMRBSBm7
kCfcgq/SwUtrQEU8c0npkZO8z92gz7KNZQZW/e22g3I2HzpF0cKNkeIFzSbfSKxJipFl0HiUkH7X
4upHTWqvKkfLi+JScEnhGkOyFQgsJK1le92fF7vB6pspSyVQvozyXPhTkw1e2eWab4M4LcCFVETc
xLVnoz15Jf1AtXyd/At7NLWN0Rg7UCBMGgCug7LP59aTIauoUvL79kRyFxIKM1hKXKohLnltK69t
tZKx+VAuB3ogziaklQCO9/UqEikMi0wxQaWdy4RIoM45KhEyALR3lSmBwJYIr8JLzMIzEUtWSl0w
zzJ7eoxpNaO8AGyt+Y26YBD306d0J7vRfXmsvCE09pJX7iTBk4Gz/66sMhOJa0Ei5fJ6k/KIZ7nv
1ib1by/VuqeYl52+0g7hUgCsq/N5Cb1wCymbh7y3gNNsxgH0M2C2Byr/9bYNzlGDIw3o4FXFG7GY
eQ2TMS6sygByUq/J5IIF5CDHabCUgdYqQUnzV1BHddLHbaM8x0BniA7KByDmUXe+9sF5zJKy1Gzc
Q4HLSpu3DHl8SbQ+nCMGxS0g0JClAWCCbcbNzcZKOjygjl3ceqmjhnL8zdgTC1o+z0L2W54zoOMX
wQLMRxpaF65HlM+9KckLjJXFC4ThQvqmQZh0THIPDX1/MXlAAaFjfuVh/cLyVlWNDHoRjCspIXwb
SfIGTVi5VzWzSEOYO6oLU8xjTVoyvHEqbGCKpgC5exvHb7N93yBPUleig5nn7ACeINgiq4XiBZPN
64eqz/IRw3Lib4OJTs9SF5zKvDwljq6V7dNG+gc4p+tFStKRWKOGMwQoYjd2atx5Z/TTzF6aSS5t
lw3N/xhIfjvyX2BiV65FPOV1G+Be1uE1yUzHOAF4uNLc9hXCMnjS3/YK3hECLS8EdDifon1JSloj
SZBRAy/WnD1l/eSWZbmniRNQURmct3kvLTHRdiCQcElM0M7EXVN5CoX+XBJNqmcbmSwIgCJTTIjV
FjuZyhI8JDX5qPKPoXmzdUFTE3/eEMixdZGcN5mN25i5k0G8Ez6hJx5Upj00yBZlDJVAwXHBHwua
xtYXMRC/rH/XVbY0FcYyTsFQbjNcXgSJaf5Q/rXADMXWqrjV4WlHe/Z+oWcoOvwNugUdSf+aYC62
0dLXfbzSJ0XqK6ncZvgJgZnbjiyaJybmgEqlIOAyBHdAtdNDwwmc7W0DvKAGgrqVpBwa21/KBmY1
E2emYPuAqkTTV25Un9JoN9rnP7ft8ALapR1mORot7ZO0gJ0BQgLgV5USkUw4zwJIsZFgcZAdRVi7
jmd2ZDilNYE5q1F89MPM2svtEXziltkLyKUB5gLnVKOkRulKq5C5rdYGalCWHgp08dZaHkf6sRS7
BOX3fAnGofKq7x04mhevzt7m3HGTfRLvKh/8wpKIAITnIyCeBmwU9z20eTEDn2epa1ob32VBCz6V
3qf4LGzG5U4uOK5XE0h2s7L2Y61N1mA5OPuKGVVXBX3Fgv3KKzjj5vWvCWYYUazmTinFwA3nyTZW
T3Myeubko1P/PkrQfa5Fsqug6XGqnzoIs9WPaekbs7UpldTXyDeDHppK1NfCuzWtPS1wK3QB4LF1
7VOzVg3p0OObYqs8qeYjmf8oSX1QC+2u0fQdBFtEbeq8/QjijrVLGKc/8qbXFjN5UQcQOoIvonxQ
lDqsrD/9mpHOD2b+fNuhef1n+toMj92iQUCUfdhV0VKWlQr2LPtk7oujvLVPmt+FxmHYqr5xTr08
MB/pqbtffoGm0Nfdypt9CW09naf7eWhtZNcUYdR59ffLj2Lr75OUK2ac4qMg8+5VerLFtdsbHH1L
ZXuTzq3fgYRS70/TrHs2peeinR7szv6OTt/w9vwIP4WJWaiMdFGr4wiR7vOttE3v8n0UKt+jLXgn
j8mm39HH2xZ5ZxZWHYBMoNrBlswY1KO0Uqf1zOqBZiWjq07fhwq04YLsAc+rL80w51YOT1clgime
hke19mgZ4BBOt4hPncASryqto7gBamnk7XBPWmPXxaNNafRBSyzUMPtaf3SM5o8Tdwc9Mzp3oU+2
7qdpUKCtIWosX2lMwdnGC4x42uMhghedglPh2njbS7lag+P3mEJ9boG2cUfCVbrx9qLxdixas9HK
gEZIpCiZ2YTmrmbUCXr6ECqgWQqRYcsuAKYFRKIa9N8EwpF/YRD1WhB3w1OAPLseFloOum4yMadk
Z+8MGkKe9FyI0gjcubswwsydoo4xiJp1dA2iVjOAhrB23lRbsMN4pwqghv+MhPGOhQxowDYNegxd
wdJ/UjOwh/XlTzNxtK9aK63Wn56DzM/d9KBtkgodarrfHeX39lw8LAflhxYmO93Da/EBbAgbZXru
6N4WtZ5o64Lc+hbmZHPkBo8dB9/iED8+kD/EM34YIbqmUAnPgmivHZUQB1sRjkfSHaYNeorSB/2Q
v05BeR/9zu+7uzRM3enZQbOBf9uZuLeay4lag8XFDh3IIkckhjchvAVghUU8CGKw2gUzBL6R9N5X
r07n2nBob97R3STdjX86CPB68tYSPAq4O+nCHZgXqaXOKl1Wx86RospeqJ/siABUxIuw/44W5+z1
aCW56ghUqODWfn8yw+YkmM7bHo0a3PXvUyMrZUPCUstBEHu3l+r29AAvcP3bhR6NpbGuFG6Vv0t/
8WRfpPx1e9cbbO+SI6URLnj4fNM8yPl+NLeKLSghimZo/fuFv0nm0o/Z2o4sDXvsUbdVRKoRonn6
ElUiggrOOk+ZO2jgBYV6wp8U7D3Ib9xeEV7hG4Tr/xvAEKuuB6Pg2IsHG6b8qLxTvQ802r4mfnqn
Bk/xYXymtfsOjkY1TB/Uw4zX9Cb9MTxnWxFqVzSnTIBJ5EjXU7SEHBf7VE64pRHR5Xz12/87hOHy
cD3QRZHjpu5xHOjot9bc1Fdeug0qmPfS6Fr3xeb2vIrckAkEI9TUtCbDwV0cw+l7L6hncKs3F6vG
Jh80k7RNvA6m+zPfSd70mG4yZKJmV/WqRzzu6Lap7sbyNIuuCtzc/KVlJjyopClnpcbASrfyHfzr
mAxuvFVf2129GzfOHaBsIwTjBH66zteN1ftsJb/Yc/pAAA2N4KYLuJFtt6Rha7iDX8wfmv1IeoGz
iKwx95PamiQJhM/02PhAbf4Ytuku9hSPBP8vJ2G7HSYi6RNV10Ai+TWpwlTLgtoUnBfcsUA9BBgg
FPoAo7j2+8zqnQqJN4wFRzfZo5tMC8jk5d/ng4g2je+WF7YY52hIQcw4wbzJEjpRJtV1FtWdJmsz
OGiXaWaIpPxQSpdk+Zn2Fhqhs41pGxvbzCEDn4oawLkx5eJrmNPGnlTSzTaOAosOibdM1je90oTd
1uuvfPHMCyuMr1j6PEby6pnRKfOX0NrKoXa0j7hu0HAIRYB27slwYY05e+xZm0xki3H6UzcH5mNn
jX5l/c2l9sIIc/yUY6o4k7zu8UIJ5vp5ziWB54uWhjl1et3o6tyBBad4y8dDKYs6LvjPtosxMAcK
UEjEGHtYkLSXpNeDKNnNSR/maYBeEjruFTL4JSQfbGQMb+9q0YZjDpoyMxO5XR0i/6D7fFMFykF6
1pH52d2283/sts8ex7W9lo2JDZ2ayYl7dKOqKfh/i94wVY/2aU+9asoLxbflEpLsZpLOowvx5/Gc
KDYEhevFWiA1U2rVtleVgm6iIjeBhu0ojkOn0ERUauuAv+6Qf7+T2SFkQJUXCRNEoCjUJ9zHm8oN
YvVhGgUzwr0a4zW5KpYALsSWnExlUU1txRM1aeQBYeNGcxiNtT9I74Kp5276C0tMoJMHqtnxHKNb
u828xARsxjkl0tP0rQOS8VmHQIWJiAaxLU15vG2aO0aIbBs6nuogS2X82midTCq0HJKNau7SRFPc
wXYCM9L2WGfRfZ27chfGGFfWFrkc+gmoFUKXt3mMtZ1VTGt5jchePQAqNUPfLLTnRpQQ5u4h6OVC
2xZlbCDwrw8tqJ82BsnRJtxFvxxkR+l4P6vHeAyb+D5BNxGaUm5PK3ekFwbXD7q4X2SGIkVkgMG5
HTdgO0a/0t0ENhyioIpkGD5Z9rcNrjH0y6awAbNAsw9wVuw6LjWUP9Dag837kWjFflbaF1MBHui2
Fe5xAV1VTQfH8UrKdz2skkJYz57a5Bha0NSbNtC8SnQ3FvEYciuxaNZYFwxIe4h8X9sZ0S84WyVG
U4DRYAFyUf1d0s0sZa7SPACY6pY1WmlFPamfODl2EsFoCv8A8BUlOGZ4tCflAMGUFcE3HeetuSeb
8RS/jd+s0e3P+dnc4RT+pUrucqi2xXkOS6R/+8e6d5tnpN43otcUNyRffhAzD92Y2Gm8ftDsWaET
pIHllZvmkITpsx6m99prcl6ER90aP2/NAnOYkmzWxiiCURnjTx5+RX4TSJvFU46/8wfRw4bnUZcj
ZOKPBaYbq5E+p7wI3wEuc4vgts9+CgTeGg+z+ZdWNygdYQLFpjsHKs13TusdkWk9qA/Nt3pbef0W
QShU9tFrvGv2/U7+fvsT+P584VhsOMihHGv2+IRsZ/j6Jt13buNGePWKngC8cH4xnexDLmrUKE8d
GAKNT9Odq2oPHmwIhr3cHhAv2lyaYc4rNBYuUDtDeEOiXHY1T9Ruqgncgr2LDPHS2GaBcWj39bYP
JhRhIq961feudVfe6bs4WPbTRns0vDGcfbrJClcPil9JuNzN/nRHjuN3/Hevuukvsi08Q3Az4GG8
0GT4T6RgYS7JkhDkMPF9c/HSoPHvpHsVcWkGySWP3hW+bP2KnIOJZ8rtiefeQy8NMyFqamMzB48W
QpQ3erKbeNZBd20/36muLdg4vDPs0hQTfJZiqPO8Wn0pMHbNA9ICwZrxFAxI5EpMtIn1ToPWEqyc
pj8P6W5yW3cIBvjUO2Q2ds59Lsh1iEbFBJxB6eaaEtjrfDNwwt5fxyVShRBtQybk6HJlU2eAkUVx
pbtln8LG7Xn7bGi9EdXYZiUDvD8YBtDIgG8iK12BLt0r92pg+sZLdS/v+sEbTsXd9FIifPd/fkIC
5vYXcMcIUOdalkXbksa4h7NQObEWnNFOcwYm1pneWu3Z6gXpBm4gAH0K4IWAxYJJ5fomMAPoFEd5
h8Zzw62L3oM8W+L4S+wJFaX5hy0AAoDQ48aBlsprUyWYJItcA0pAe7TAfm+HI5AvNn2ZFCUcbNVD
Cdbtgb2weh08QwDPnYz8Zw4Gktvzyi2yArAH9CYAdJBqXR8LF3fHRM7NKYkwZKXzxupPbIZ1FQxQ
lfhB5bcGVErmMrlOkge5cVy0vagvkkejACFL9HDjjqesXFbX9hHcM9uY1u70Svf69Lc+T64Orshi
3I4feRKOkCIdd8q0n5w/gqFzVxvcYytwEL2mLOOzbBNDrwi6yFV7cBFXp/KVgjIBWCRJ35a9HHb5
BkXoFdyPa6PX6We5q91lrtxVHUWkpbWeyl+2GDoOoAsG/mZQbFxPRAEFNaPKVixaWthu1kiPfek8
0g56eg4glUGSJcQd0f0Niq30VTAV6xF6yzhzxKZd1TRSBcQFhMh80ihPuvY6xEdgXHZLot+1PRjT
8jgoP8hfqAjo6PVFBRf95gZINq+HjSxHXHY9cDmQfunsE7WPY3U/idgaeZO7AljslQsXO47x8qKk
jdmZDk6XZjjEtNirVY+R1U81UfFa6n4ujfIDBHG/b88rz8MuzTLJg6hdgC9aYFbddAAmxFUeSFHh
RlZ96uZesJV5Zxua9uHJDuhq0U1/PZOzqUlVt2Am0+oDYoIl8LZC5SjeeQbeI1CtrntWZZ+2rZ4R
IiHhBc+IvVJ7xa1PLws/TYK5BztQqQjCPjdjD0J21NqR/wV9HxMmZbUu/wPNqQxURtufcQ3y/7p1
i+bsbPtMCiuCKhNQ07KDCgLd1ioSt90S2JX9syKyoHjGnWIgaUC8AtUDdIpcT3EvyZkuEaynpjeu
pDynGhC5lgh/x712gc3HQCIIxIh4X1+bGeekUlNbwp4Ar4u267vUlVMLuMjBH5IApCt65dHCQ+3n
trtyhwe+lZVNF33qn7Xqi7MgWhYjJ10CFbzBXvUWjMn0x0jgptzRgXHCgKQQ/Agd99ejU5VOzbSq
R3c6peXBLmTNS7WWBE4kJ7tuUbsQ+U/tMFf4v0r7VRtr89Aj2y7IRfH49dB9hU7btXUPffLMXbBr
hsSRkHE8DvNDnPoNHV2oJrqasbWsoFwCQ9JOEIqql9aPC/Kq6ttIP0lIQpSrlnUXb//7yb/8HMbT
oY1tNADcoNXUSrY9SF+W6bmQRL7FC4TgwQSEHWwNwMwzgR5SwsU41jhl8tYKLOdtnppDaQEcbILE
sY3vLLV261LEorzui4vjBXeclYEcTZIqLK5yT9dLrozovmiHLD7PZddul7b5SJdYFyA8OUZAFIQ+
Onkla0ZD7bURu06kUXJscr4PBEsj+mXm9JAlR5maCL8suYon6CZiI9w6N1efzZwRVteXuWU45DzT
74aq7gz9XvqRTl7Rjp4DFDb6HI30qSJ3RTx7KpQ8VfkwmV5jO+FtB2Su2J8fAr4haF+A6nKVF7+e
Pxn0z21C2uQMgPGW0CwNmqZDD6BmFW5KNe+/tgayEvwPUc5Arx0zbClSIGWuq8m5BkzQsFV3rWnI
JFhE4E7OsCBTY0AoDUl8tKMxvjfXc5X2TZScbVs6LMu4dfLlFzJdnhWrgjGxIWWdQqBgAJ3D+wHq
riyLgZFnuk3TKTnThDxM1Wu+bOThsc9Acf3LaP0cxKEgBlQJdZcFhK2gdJDBpdSUUCV8N6VMcFqx
eYP/fA4wGA6OkDWHygy9yHtlbuUhPc+KpW5omxSa6zgjgLsj2TuJU3xDeVMBjURseIlS2sFkpGQ3
DsZ4wFQSLzZaUZc475tw1wMTNBK6QP+z0BDLqcisTHp6jsbsqTSc+9Tug1mGyuBT2WieVm5Qg28A
pBxsyOJEIEvITNEyreNmwtEqOIhtB4pJdMWzN6XJyEiXNdm5NA94bN4l6RlUCETfldauVeGGUrY1
5f8Sh7uuxspAgGKRDPIacL1c7680a2K7GrAa5qi7FEzHVvXRE5FmEidW4VDFIQ5okQ0uImZsaDWQ
GwOaemcKrgOvLuTeLQdb8m/vXp6ngy8c8RyEsLilWEywqBJLjwwbz+JIzT2VhI0RuRrpdoWx0aTC
rcrZywaQAJWTq3TUb+zDkP3BbcdvesnVpRO0dgPBJ63zx6wqrqXgqlyPGAuv6uv5NYlRGRHuFueM
ZI9OZO+GsvltjCEk6n/X1QBS5MiVZgAT3pvC79JZED55Ew/wImyjIGiZbKuCBAUpcyhJfkaRyQ6U
aZ5DI1ZEwDRONLMA3rIVJAQtG1eX60EmiV6MSt7l53zIPK2mu3l5WvLkUcr/ajy4oqHy4gDGyhIs
DxLNB6KbmM6iDFtp14Fr/PaKMdfNzw2BJx9EP6EZgbEwG4Iqy6iplObnpoxlrx3N39HUg5pdKmyB
JTYl/mlqVY4B2xkQQ0ATXE9bmi241NQVqigbmRJvNMN0Bsb/HNFvvfogzU+1KCnHGRxwVSh0Ynho
OWKhC1AsWfK8xkKlg2q4tB8k15GgwKM+355E5kK3jgzHDfAKaLAGVy7rEJVTxjOoX4qzrj11Ow1A
banwnOeuPybNtwa3udvm1n3NbLIrc8wlC8wyuIlD0uUsG2UaWrM2+H3VvdN5St1scJo9SsuSIF5z
fB42LcQZB90hgEldL545tEqkLLCZKO9Ln4XI2njGcqaFqI9vjRDs4JBmx77CZQEsBmxQQx1K0rO2
OMcUmEgnVOZgeka1uOhyF7rFgqnUeS6C5kU4BxJwK6b6elxRYSc6GfPynGRLjJ4YnQYR3ngPaltM
vrzY7WaMZRQjYqjdNZWqh3WjqiD5MGe/iNMp1AcZVACGWvmNpLWhsciaa9a6401JZe7qaZKDSEbP
szpCmCkhSYme0lbZOtFYeA1yEW5hdn3YIF6F1JnmoKrmdNeAIgwSaBQNaqDgeM4UNO5HmBQXOF8E
8ZgU39JayTZNPsVoTDdfRqnu/FhahcabrNqrKK/ft0vTu7XV95vb3sdbIA0sUbaly0iTsbwPqDep
Of5YnsGQmG+0SClC3Pknz7CSxJtyMPoMjdWgTxv5qtuW2Vfr5z5Digo3cQ19Cwgk14tFFkdrc10u
z+hIc3XFGxR1Yy+7kZ4nY5M2iV/L63FXhUDJ727b5vn/miP7H9KubEdOZIl+EVKywytLLd3VC+1u
by/IY7vZITOBZPn6e7Dnzq3KQoU8VyPNjFRSB7lFRkacOAeNFJAWMK/uWsWZHYb+6mhwnA+N+xEN
SpG9+OSNc7bmSs7tSBeoZvZaY8ZpE8Vspxdv9RMx0EwRf3aq2hvFX519uj2uNV9ybk/a/x1jRqKW
sMezr454AXOC594VINSg2D23Ta0dtUUME+9PnDgIr12uHrp2k6xz3DpiWmYchQPS58RxHtH73/28
bWl1EoHiQQ3BcpdM0aWlWFRNWVcYlCFOzWj6TlsBxJQ+dP13tGR/asqn1t14QsrNFr/2Juh4QSOP
mA9sYNLCKa5A4CkUOMg0UOkxyVLP4d8y43XQeuirI2VUHdCguIMmSROnwYCAGwRhBzym0a94l/Qg
jvMgRNm5p4mUd5YYvR7CtMR5vT01cs3j7+8EKBsNopZ+1V/VpY6LvnA4PBokaOH3NctruI9AOwnJ
sf3cUq/pvZR7xOs/3Da9tipQuPnHsna5KnYPDOnCARbVnQNmSmvXgultbos99FR2NGYQpEk/IqW6
caLWdjiEcVFWWRruwQZyaRbKVCooQWkTOTWI5cDLm9bvmfvdKl9z9+X2CNdc45kpOfyEekHNuYa5
NbnOcTVkvqGWw4NjAY+uzxoPbbMUdy5YDTaO1sYY5bTL6LZ6rUBtKYL214fZ6r1JPVFGgzH7XBY/
bg9ydRkXCpzl1WajUHc5nwV0LWZL8CYCubdH2VMzR3PxRJw81NzscSgfCN84W78qm3JMYGHtgMgD
+xVqFJcmF+oGavUFjWbVRhdWxw41BM48VWeGX6bjdO8KE206xazs03EeD12aNjvmok130Od6N1rZ
j3lw+6BlRndwIPp4qGMowWi44qGfXAW3J2jtqliURRHFQMUblKKXXytcEmvOiFsqHl3hQ+wNQvcl
NPkSdPYuxFZsd9veml9dnltAuhmQopFDM+HMIBJQKhqNu+Pob6DM5NrgL39x/telUwu9z1HPYvx1
3Wl36vChqL6U5jGOn8z8Kdf2ffNNOElAnb2zhQn7xcciLzvEgMGOAYwbqirSO6sHXfGEQ0SjbqYQ
i7pH3uJDp7u+kTkh0/oPffGD6oGFsiRAPWXvuc9zeT+ZKOGCljzrh/uU7JXiAIHzO1GWfkzvktyr
lD+kjwVdJkChEMUGh5iLFktbWm8y51aT5gqNLHu6V1vmj/GDI04tIQfW5K8QOd0qU64vysJZAoaK
pXAtXTapMbYgTRkxMyIR+5SPePSXqurnWj37OdfKuxT3njdqIzt0pjk9avlU7TO9d4O+jrWtPbLc
p1cLBWegWngRwyssJ+KsZmH0TO0LhdLIoEnI1EPLvDg51vZdrfjzi26jYzp+LL7f3vYyHuL3zkQe
HYSCSF3qskIJMmRTN0MhPCKZuoMCT9Oqd8mPEiwUTmL+5EAw+2x0vhb1DqQLnuIkD8MwoL4+4/ZX
PidzGhosOVDlvdXRHSXaDZ+85idRP0LrL167qFVJB4eiBc4iY0+jgQ5fEam6vtKij9Rwqu6o0cH1
9MIpD7FQjFDpm3bDKchUAr9mBysBzQtU1RdmoMs16Zy+Vpya0UgtZjTxsLFCzhFEvf0XF++dEwo6
ceLrfK4DBefpIAQDstoVensEE7JGvclO6D0x2uQTrftBAaHbKE6jZtDBBzmUGSpg2/5ye0VX4/sF
hol9DSAEyo2X3wzYe8IooDSRoU13jTkeLQg+5jXC3iEJqw+6dZ/G/swNf4AYzYbtlXwkckaoiCEC
JGB4kI6UWiZtU4wa5utzcV96Dv7R/Rxh0IadtbNybke6PtGkUti5CztW9Q7QSepYfqy8lPQL8G/+
tJTgLE912kd3K9K/viZwSgwVzFdQa11wJpeTy8qWQV4dxyUDMeoQe3b6o9rSWVmJLi+NSJG3M5Yu
8te4LbQomRtPvLbxA1RiPcFpkOeHqnzTv9jmqUC8WeZ10CAI3WoNX4KBS2eE1+ECHUIwDvYjeSGZ
yWKjmwZch0a50yvxKsiWytNKKgsvwYU+AG3boCc3pY1KsIHFyCsWqRNUiyBlV4KbCoR0x6w6pQn1
FXvyGXSlt/qjruO8S7vL72eOlqTFQFUddtGbOvO7Ud0b7h7spvoW1GttsyAriNZ6VV/YAyTnVYGL
TamTmkWt6eLtlPaxr5gotFddsiU8tD6ZuObhDpHyAe/S5aD4qPSxZnEW1Qk/ZZ3xQLvWs9ESqyS4
rhg90Fy51+LmiGLJ88ZpXO5mebOYuLkQ4eBNiizhpW0Wz5BgyCYWuYnVBSNFoGGTFA2IVe65o+GP
bGqC1sptL2/bMqzHjPvONEBfquUUXBHNVo7j+gmBFYb7MSDSCfCBnOKI4e3MaSAs0mvtg2LlL5YA
hU5qf2/M6Vgb9cEetzzfspbyHCwZPRg18V6Wo2tTE3HZDQ2LRJuHdlr5rkWP0xAhja6xKRgQWqMQ
4xdah25JkLHG84ZPXNtsoCxa0rSIaUAfcbkIUIOoMlSfsNmsHpFlaaG/z0LkALLDrbEu63k11jNT
0q2Yd1UzF+qAsTbzV/A1IlR4T4byPaHq3WxzCK8Op8xyfWJM3lhU960wfNBbIX4h+wmMtJCevr0D
18aOQhEoW/GcIri1L8cONWOXFXbJIj4n0BAkHiqxAoqGt62sDRvgiiV764Cu1ZEut8Ioi7FHriey
YrFvqea1xP1JDXpQWRveNrV2nJGj+92RBbJiGVpiMKJnYw+IqBMrISPUJ8KJyo57I8R0/Fkor02j
tGDuLx6sdHfb+IrvByEH6AIXlUQEo9Idh6pDY8/ugkuKXxvr+2RvRCgr84gcD+BAGiimcIUuv5/5
X6qReiRzzyNSBopWojv1QSsf0NV0exgrm+LCjOQRU6PvqanCDP+sB8Zz//ov/jxgvEAyIBWHcvnl
KHg76f3cgwm/1IEoL8MJIi3xVnVydQwIPR2caEBd5C3XovuzpGzk0Wxwn6WZn6MEP2iH20NZWfBF
sOMfK1I0Be45R516WOGgZvrzQ3P+t+WqDslEZ2EleJRXYmeXik/0d6Z9c9J/s6n+NwZZaMJJSMbK
AXbm7ujECa49DrDvnhZbfnal7o8rBUV/UAov+hly6l6p+3zIGw1HswT6IUWGWaB+gC5ABWxSnjs9
QRuurPeIPtM3IZz97bVaPTxn1qVtV2Z1MbAS1qd59HUdKUZrwrtLCRIIOd42tSy75OYXKUMV9Sq8
wJCvv9zh9WhkcdOWLTafhW5qppR7RRPjwQDcpBxU8BRmGgkK5AYfLDXZQuqvbX2AacG9CUoxwAxk
LwGxObXR6jaa+Es88V0pciCWm/D2GFeSAIAXAIoPTltQ6gPEdzlIRa3bXrNoGzEIAiMTJ3aNru0g
KHBvav3OTZQTrQ5Tyo4u5CjyWd+ZprJx/FaAU8s3oNYOHm7EK7Z0sWh2rXSqw8ElZCZfqPNgxgub
Lgkn0PRYzn2PhAutlcAcNE+z29pjKjsps35IebIT5qsK8t3bs7I693jgIGS1INriSA+QNLacZkz6
NsqA7YEEkyihv7fVermM6mp7nRmRZj5ppgrk46KNFGXeTxbznOlR59+c5EUlR3ULPLU1JClEcNJc
A8N5B2sd9fShL9A0G1Vas3Vo1s7n8jb879QtvvbsctNLouSIxduoiz2jfnUdUMdrn+tNN7TcXtez
B5JKaICDukuO9wWhRtpPBOOxoYnVa2GSHlkMPknVCCdz45SsD+p/xqQNmlWNWZkJjNXWu+t+SZw3
VK11JI9vb7s1h7MUq0GA9gv2LW27kTUIGsapixjeR6T+LszPAlDBYdyT4lVL7ovm822D16d/AVgu
iRIXCR4oIUmhTqaLWTMTpUHUDlD2UAetCdQomh1n3B7kAFr8nu3NIvNMIG36jYz81ZZcjIMuERhF
oMc0meLJmZIkKxrktkr3DQFdzjuvFdqfzinyqsAEoyUF4SQYu6WlS7rJJKDCQsKifxmPybG30IO8
V5V7vRRBuoVcXRnShTUpkgC7f19MxKTA6UVq3PuDkUHle95wT9cJkmVQCz+rA2Ep4G2kjWLXbpzH
rkMjpiAPYw8W80ub3Y0JUSAXx4znQc+NMMVD81A5dbPXFE0JHZBF7fjU3eO2ZB5SPAPUPlFtv72l
VmcAaLLl1Q88nhyxucxpi1TENEp9o/jB51er21jRq5O/DP7MgjTHU5mDqDqHhTbDe5LWOx3+sjS9
oSUP+hb1wHU28dKaHL/1zEw4FOmxSYFijwtyNPLOzx0XLRLOA3gJPI7sYoeGHngHZquH27N5FZlK
1qWFVrphLrvZppGpxCCssebYz2y6BRdYzsCFL4UVQLdQ/IHrQYfGsqZnPttBkOOIGGN0qv1MD7l5
EOhIGI4Qrcy2muVXJxTXPHoTlg5AJBMvjekU/CfuWLDInKw7nrIfNv/ABjWkhZ9D5dBWw3YauqXm
FrJci27P5/W7chkqGEFxa4C1AjCMS+v1BAoy0EBjey56o8270RtBY3SvqdlEEF54ELZxB/GCF2se
Ng7G1R3yyzKqDHioA/Uiy8CCIbZSzSJhUcfIvqvbnfKNt+5eaNnx9hjXTiBANSBaABWBa8ppxTzl
EyjBkQghJe+DhDm6nzocMAlUEzfGdL09cbZcXL4on4D6QK5OiH4ShtOoLCpndFKMNrMQVXTGxoC2
rOiXa9bUiim6zGLRqAWgj2AsuD1hK1sS6UnU3MDIDIeFMsulAaUsLdxvNovS17bPvQbMXkO5z9yn
KdV9K96NbOdUj6Xy8bZdmTcCNT/YxUaEUtHStyl3B0H/y87VNsNbhkMBmKYIe80RAVNGqLIvShW9
2ZD48Us0DQYDOg29RnGmAxojEB2I8g3AXcVDupO+6EY6hrwmr3Od88NEe6h4k6HaVQrbsZggKjLI
S2Mk6UMx2TpUdMohHGJD7DLuoNPYVvjGxlh88KVHWUaGA46CK8QJZOzMPDPh6GWKFIrOw5ynoabq
u6YLAInrgr4bCk/rRXh7Oq+92LlNiKdfrqIeDy42fsIj5VP1Vnx1P/ZehTfDxu2zthlRkHctNDgu
LV1SPGGiyaFwKoq0x+wC2g6hFr+bCdsohv7K2MkTCP0q0I4twr6O7CWVmjclsBg80sz7JC0/jRDu
ARpbBdoGyaN9R/PAUkCGDt4tkjR+ksyPKSg9ukFB6/F33aqwV1SvakD8XB+K8omi89ZFIZuyz7dn
/dqtoWqNCAThI2AxV6jVQq8oSvsVj6riwzzeJ2+x/lyqG83311c+jCAiQZkEh8aypDAVcIVxdh1k
5LT4mXXzKc+E36fGHTLOgbvFbHrtP2EMNP5AoEOoyZKREHXs1vNYcKTnbACbCnYgeYzQKt7YSKtm
UCZES+RS/JGLI2mHA6q1hEdd5rTB3DhQGUSL20GbymJ/e41Wp28RH7WxVA4Sdpcng+sxRxlC5VGr
3WUuCcb6kIKdsUw+Jd1G3/3awUfFx0AybVH3lbOCWcZYkk82j/pM+VEBGpbg5Tx4hAPascg0EfqJ
sC0w6apRE62cQOvj3+7y+1n80sxNghYH5ITsfh/H430uwLfzqja+jhimAldo/+P2hF5jieC5cbP+
bdGS300EjFSaUlvYkHv1WCrBJ903dtOuCKBVGzQ+FCC8LuQgGnH8eMPNrS3muWkpJIwHq6PVrGAx
lVj5YLrsW6p2AeWs8mwI3YRVom8xza6ahIoTskRwRQgVL+eX2yyBgDvyM6w4GmEJF96p6MnYJ1W9
cW+sxGeIDReFQpxAPAnl/WNkroqyIZIi0/g1Q7Dt58ZOK6xANY+pY+4YeXG5uWV0zadbKJUh9oN/
QUhzOT7omyDjmaVtZKpB85W9NW/TW/4UHxXfDkd/+qwpgS2Ot7fQqk3g3jS89CG6K9t0Uq3T1Ya1
EVAXANt0gdp/uW1h7VRYcJkuZhMo619v/7NTUfGkqQ11bBHqvuT117GFOAzx3BQqj6DeTGrfSLeS
TGtXMPpvgWKCVUQ2y0Y6MwlWv9yYuI68WWLe2Z/zpt+rL6XLAzvRP+LJuLFwW+aku7hNyt6OY6ON
CChn40FH+zjkuIr6G9cfVO2eIo9xe0pXDaK0CuVoNGlcIabKpLGVnqotqlLmvEucwkHU5hT7Agwg
B3cYu7DpUBeLi2Te8KtrtwUixCVRg9oqHtfSzHI9byHajplt+yUgTdtdYudV0CRdGdwe5NrOXJqu
NNDSo5QrI9FEysaJx1kXlVPDwm7Qas9OcGvctrIWN5xbWb7ibKvo6qwWxM27yCpjEAiaoZG+JMmb
wbb6pFcN4ZJdsF0LN9zy+5khqxOm28V9F3HCfKg1BLp4y9RPHVQmb49oZd40lEOWhjFg4dH1f2ko
oy4vOjsVkVblc0iKvn6046T446SZjiALr3U03S9o5GWjnA1HlPGQJqLsIvj5N2CAojnNdsRM97cH
s7LfkJRbmuA0DRUQuWesKmuX69TuIpHVHsrqHmZNV8XGlK1cLMAAo9MWjfvYDHILqSBGPLlZ1Uep
lWq+0te5T4f2XQBeuavQhHiig9VuOI3VkS3qqTamD53Eko8q8kpTmZLCZvZXlz7p1aOSfbw9eStb
DpcIarvQQV80iiUTE7Xa0QHgLWoJCmHlYGqBQoEf7QvbDFpA0jamcWXn6QB54LmPaixICKU9AfiQ
O2mp2UPCxWW7qbPmI6GNFt4e1dpi4QwtSmNLH7JMaW9C+COG3lyPLBFI/WJ+ambT119URndOWb/c
Nrb2JkeTGFwaDhJSw/JV0lJB0iQzh8itVBCzdRV0pRWuRejGNA8K3rN+ytwhtJii7UqSaXdCs8SO
F4224ajWho2aFDqcEfzgSOiXB44ZOercdj5EamfVewihgbVRHQOrq181q3iasL03duhKVh4QO+Ti
0OqNnjJN7l5zW9q2rqGICLSmuDuBUA24mmU7lxYQkBC0eey7mgSILZRH3Df0vkpcpCwImkaIDWbd
20uxEkdcfI109ShIJo1isEQ0doQGehN3obBcxU8rFyK2hZ7d9VRHH1/f9neqgPrZbfMrdy5QRQgm
gLdGs5acwHdZlzVVVQ1RjYvW5s5Xu33oKsufu/eZzYc0JvrGiq8O+Myi5MjRiOkmDpCuaD9u9434
wt6KmB+WTirdG+3TlH66PcIVd4G0K7qvkRVEpVe+cBt0HNSx1YzR7H5T62hwRzAGI/ezJbu54vkM
5OjQ1oym/eueO92GSAzP3THKZ7brWemhKndXq59vj2bFCkq5UD4EpBy5Qfld6wB3x0ttmCJu2idd
Qa8xVOhDpWvdDX+04vVw2xpIkYABBVIj0sVOhi4B12A/R7kAu9vU2G3AqMY2Aq9rKwvQwcXuw62L
/0q+nFnDxNzeFJGSNQBocs/YgpNdTxgsAE+LxytaU5DLkBwMJAUScNUNUTuB/ZqhM8K2c19hZOMg
rbjUxRBiIMAKENvJNLUFwlKhjt0QkelB0dMTa5pHa85flkKf5tH5S53+jIfv/ZBt3E/XGxxVquUd
AjFBJM7k96ORlZoRl+0Yjd8zNxRAPfWBusWAvzaNSzeRhdQ3FsyUTq2eiFRFW+0Y8YkFldOhibnx
O+f99u5e2Q4A4qNIAuJCHTU4abFaoWh2krRzRJInSnOvn/+6beDa3WEroFMFfx2M13hmXO4GVYic
W3VCIm43Q0hzYiCHYo3PQPcFdUVEQDVgA8bBrDZu3DXDDrKaeL0Bwo6L59Kw3ZpqWYCcEVB/x+PT
DgzK1gySS+JnAtiEsts4vivrhfovVgr9sMh0yh1gmRMXA/Q05oiNvUeGg1UIb5z2t2fz+vJGMgpw
UDT64q0ND3s5qAIpKviEao6a6VC1f6W64RfkaUnpm82GqZVNDlI6jASJQ2xyU8rLTLQeB93lMzo1
nN1Yipd5AOdWZ+5tZT7eHtXKJjRc8Cwu9EjowDT0y1EhH8ydjAgSiap0fbsnacA5oxv+YmWBUJ9D
mzTO7EKqJQ0otktI0UGAIUqqwa/LaE6Yb/8hwzpWZkHAg697Ya60Ucu+HEqRcaWLFZ1ErAqn+Ukp
HD9LSj819rou/K6KQ418uz17KwtlAkWPw7vgnpDZuTQJLHhcFKZCon40013eVoWv5MPsFRY7doVL
NhZrZQuipErwIAQCAe5XOlexygyDWUyNqkdu1j6z7V2sgixNQRp2i+ljzRbIeCD9uTwHIOV9ObSm
11wKzQc1QiY+y8agHTM/K9Inqt0PH27P4jVvDFYOZAcq4OUuirm65Kj0Se1zXrZaRBVjH48PqZKE
5cA9i5d7Sv6aWi+B+pmhqDujbh5KEYckrcN5oMc+VR9pInYkdj/d/qgVH3b+TYa0m3oTzbOQbdKi
gmbhnAVjvFOsu87YV85bb3QbB2QlWbmk15BdQ9IQqyv3aI6pM6OsW5BIsQ5lUnmx/prxMpjYzq4e
C+UNRV50au5uj3Hl8ON6UCHwujAIIPq5XOOs4cbQ2bUaddUEGlFbjGiZjfX9bSsrO+nCynKIztIM
dmUIe25zNVrG1Zjo3FJBsc6h0atBTSLfIHxbs4aEOuZRw8sHPCiX1qCjaaQFE2rUqpUH9W8tfkBb
8NgFVbuxQ1YO//KuWhRZQLViyukTzSwoiRNDjTJuh2YuCi9lufB6AxDWutxKZ6/sR6RONHgbdwF7
y6UkZg71YE6xGrlDG8RW8gi+jtx8VcVXVUkelCG6vWgrD0fEj+gpMhd0BRLH0jwO0Lcu6xKoCQ0J
NSZe5+Zdrzu/VqejaYZjo+yc+K++KU5u4Z5EvKUKtFIWWeJXJHJx2SJilq+M3O5Ky0kYzl/1Y8qT
TxOELllFjkpn3VFb9ybAkAqu7xE57XKVfGuh4pFY4siayLaVt2yXnugLOs5vT8t1jyfcLuZkYdMC
/SjW/3J79aWoGLORPGg6HuglbBrP3InUYVc6X/I8DZH6d1CoKn72rpegdYIDpl2+CTp7LfmZDcYp
R49Z7G592JoDwYcB5AtooQuCJmm9SiAbEkDGMF94vEw88fJkCvKMerbdh0nveJMBgpdy2re9sXHA
V9yIjVAFeV4U6QFKkW5BlQ2l0TmDFvW96XpCEQzIdGWryrF23NCQBVIokL0sTaSXMz8MploDvqRF
Bvs4DnlgtjNSGfourrfY0lZcyPL3AUsHNuzaF7d5pqeOXmlRPetBUSUB0C6g+oEkLsh36BbH/bo1
RMmOhpAZj93LcVXJqIPvBAtX5Y69YyaeNQlaYXfjCMWxESmLd2VI6z+PJGwLTw9wHwJAhFTzpdHM
sorUticNoIqPZm0HgEeHvfIwdP3eqreyPisYQ9wueJIifF7eOzIVicHTvktiS4tUZQ6baYaPVDwr
0cOZTAGIFPzYogcre0yyby7N7/rhB1UPgw4KkmnYOMBruwiJEVAT4P2N5lNptkdrUNmszVrkTEe3
/TSI19z+MNWH225i1YqBlIWNJnzcONL0qmJy7bFTtIjk5bMqxgedV83edDpIMlhbYJVrzDt8kovO
JlDuoS5x1bI1WXnVFPBYUdUi8833brEDInxntsXdSNoPSfZSi+/UDTuwxs8uCbWyC8rKxv9DsI5t
dWqujB0n1FheEwSpAV1yRHM9jHVel0bUVHt3HEASVHnm+Aoeq9tzfN08ApzYuSFpkpPY1OtyLGDI
uFcGIFTA1zv1Soc+yZNeFx8m5wW8Jlw91pobAvz4sWqVDbKilXcNWqcRaOBexutGfnjmtpgp6BSM
aK7jBPq7jTjEOSd+Y6Cd4PZwV5zsuSkZPKryIiMsH42oashJGcvXAiyKt02srdzSmwK83yJyL+f+
MwOsqFVmgNG+7syXVkOJtxoa5TiO07AztqsAa/awhMgk4VWI/lIp/KyrUjEHnJ5ITHXITahh2G/U
NAKokd8e2NrcnRtaPuQsAlV7UuTwB5g7BoYY6IAPTnTbwtpG+KXYhOQUjqHcMer0oOAftdaMUAxi
6bNrAza9AVxaO+YoAICO4G8b0nRNU0ttUnETBsZwon7aHqENfK/G7W4iR6oBSzzTR7cM+vHZNcVd
z59o/zYQKIz9mzN+/inShJLJEVkF9ARuyDJstNZfJjVzaehu3fqrE4tLCoG8gQyWnLKfzHbCmxET
W5bgAqtBBPWm5Rt52bVYF4lsRHWoVC/cFJLLci3GQABgmxFkPsrSK9QWcSY1kdq0OTQVYz05aap4
EUZlQ/4LKFs9RktK09v05BjpVpvB2rFAtQ+HEPU3/Ed6eZrQK2xqEZvR2O/r/l60J/Ntc8NuGZHu
QTDXxRMD3WHUaIZnz/dx+lzGuf/v1u9sMFLKIuuBsSPCNSNeUK/KvxpgTBRbeiGrm+TMiJTEQiat
ygqOGbOqvTYesvRFFBvPyjUXcr4oy+9nLqTpkzpJOcaBuWqN74Pzxx3RuM2w4iY6okE0AvHLSwOx
C4gNcbkVpe53rs6Ag36Z9R6v1vfbnmpl4VFI+eXeQZyJ1LBkB2RZIjNq2ElBXdXWdRPabszDpsjY
A1rHtsa1ltxZsqWoRaHVE0g+aQfYtO14TjIrGsgXrS08w360h/u6rR/LNPEtkOEWk/WcWfvc8irT
PjjdUbwZBfiSwnqL5Hl18MgvLdEJMQG6vRx8bzRzXoPzLYrxequaF4XHgc0f3Wmr12Nlu7jg+v7H
kHS8et47FFE3tguUNFF5BZ33n4ce2ChI2iwEHIhopT1foIBP5nhZR230aI60OjBn8cu/2CxnRqRd
by540jRhVsS102Sf7Ooe1CnDH3eXg0wYmBpkbFEVByJFsgKG5M6JaW8txxdleg/nF9zlG8HNWskK
IAC8QggqLoB0L++wsxMsaJeaE3IdESvz6TSY8ZsC/rJAMIC97LIm4NB3QTOI1xI9qsJx9sVcgGwc
mKxid3tWV9wV3pUa4Cq4ahag6eWX6EDrTo0o7Uh132xz9nTIK20WylaNLOKVoJ1ZCIyW38+GO2XD
ODC7s5FyP4LvSdfu4/b59jjWThMaDv4xIY+jT2ihNjDhQrp5TNVvPf3cl+h9UTcg7FuGpKVL1XRE
Mw2zI51/KVInmMVb0kei3yoDb9mR4wAlRldH38NOe5wH80OVTI80y34KshGQbi2O5OzN2ikFjxsb
Ox6trRCcSx0vTd9vL8+GETmOyIahjNWG2lFOUGpG+7GAePOWcMsyJZfNBch9ogCMBxBKONjOl9vM
7rvYKicXaUmIV4Xwe5pvFZMe8mZ2/QxdG2mWpIfU6f4wH2qr4A0AmgfH8bdmiXStoM+mnIoBmiXU
fq804WNG/fmjPepeBUwR9JU2MvTS3vjb3gIfIb9EqaSrYwIMC5zLNrTmijfcLLs8v3NY6vd/+JL4
bQewTMDJEPbCO1xOaJK1ceJMUBNSjPdUcYLeRisGcp1/tDd+W8F6LbTJICGVgQKJUQyd6GrI7bTl
g9n/hMT9Lpl/3jYiZbaujEh7Y2JIlfYzLU6G3foTe0fPWGs8z1VQDzy4bUq6b69MLat35u0UpWJj
O2I80IsKnFNPmg0Dy4k82+dXBqRlqdsi60mOdLc16J/UFC9jC5qg3DjaJV5ixABRxhhmub2FBF3d
dmcLJbmkeGzcMakxsKSNf3R24ZnZ+GO2IFpCwH51exLlF+bvQeLRAUqGhQ7flPY4R2u1nYCV9iQ6
YGgjMvrEeq6rnSOe6uSbA1IHZ36w7dSj1kNCPicVOA6VwR/LrVLusjOuZvvsQ6TwyaSuNhgDPoRm
ua9qb0DHAVSyvz3c1T2D9xVSk4A6QrL6cs+4BW2GRGB7qkkS2BWu+tLa2DWrq3dmQlq9aRaTpQjs
mqRNH7llIthsd6ltoJ1lK7RdnbIzU9KVErPGGMQymqx9JxRqLulPaoe3Z2zdBmpPYOkBwEgG35jU
UNEL2BUnTmrfUX5yp/EgOfb/GZHWvnS7ivY4bydnjhTI1RHxIKYtVo5V14Ruwv+ORLo9EIBN6A+B
Ea1y/YbuqYIenwZkUCDDTr78mwEtQBgQNC3x0uU+04iYko5jE3CVe4y/UdvweLGx01aXBjh7FOzR
pws4x6URpGMGkS76aXYbD15tDuLgjE2862jh/p+mlk8587VDA2JXkNkUp7j+WPdVMLBoKsyNcH35
3isPsACwkAJBu5AM5554VvexPhSnlttvw+z8BFfpxkaTyxK/3R0ABwQvAvtabaqyU8uo2gnKdnbS
e6AaeFSN6h5pSWQg+11Wdc8djqkm8gcFHeVMhABTZWGbpUGBjNBgxRt5qNU1PPseaQ01tRBxao3L
mCcPYo2t+ZMWH29vxhWPBCzlgtlcCP1UIjk9XguMs8c+qfv+MIIke29ptAnSEtQnA6k24lw5R79M
8YU5yQFSzW0A48UyVnTYoRHVy4a/1Jm8OWT4VPMcLvdY2Eel1T1QoIQ12OyyP9Tv+P0JeAOhfXhp
KpUhscoYG1Y9CYQ6ORieQLxvKr3PyRymWvGcj1G6Vbpe2bom8PP/GJSWsbBSMgG8VZw6QD1QwbOn
0ICsx8btteLBLqxIp7DVIStWGxjW1Lw7eUB3qrkfkGygfyqhdDWBkv9CnNHnXYM1nPqX1IpoNgS9
/jAfCvO5wFkxGi/mDx3w2/1WT4ecmP3bNBJHC9ECcE/6pasxSOmQAmzIoED8UOB2TugO6pcEXVJq
Fjrm5JsNqK2nl9HSHhEBbviglfOIKUaWBnpWYHSWs0X1mJOpLjSIL4oqKLq7ogdrc/ly+0CuBJa/
oHHglbEB7ZCxTw4twWTl9Pkpe6+gcRbFxn1ppl45nzREe5X187Y5mcP895QCive3PRnXxNom4QTI
0FNa7Yb6mJ6KQxr1KBoMT4SDBDf1bMhoa69TjVR3EybGT97+UM2nuPRrM0gGj46h+qTsVXXDV2x+
mXTxo4lT7QoTM2GBKUvz9C/xHldZdkhP7gf6Ch2Qfg+gRRqiV52ApIZ6ZhoS8lzHlX+oveSLe7w9
VavnGN3HBFBqAr5q6XtGO++goTHhhWm8Q128cTaWYvUEo2y79FMCSy/jh5S8x+ZLF9ncUb1Ph48Z
5O7SIDHf0em5VTuSnum/Vx3PcxQjXZBruNJBoloCgdUMr2VVhbrHp6EKVOOj1s3exFu43ld0sgal
YZ+cJvGFtavHpxQdsuD8UBD+W9bXcSN1JLOB//4gvG5BFAV4ETDrlyc7w4emo4sP6smdK/YWDYrH
hvJdon3t65f/kPZlu3HzWLdPJEASNd5qqLkc24kTxzeCM1gzNY9Pfxbd+DtVNFE8SaMb+C4MZBcp
cpPcew1FcWxQAYThLK23qfGkB/Xwshq7pIAKbin1XPp412CS9WDAqQDOAAl3/VugrwtF8nTNTrNV
+ab53ZWRuIR7/CIAdwquLdEovJRgZ959HZxlOzXznjgHs/nZGs73mXwFr/VfctdFSPaTLi5pWoZ1
UI8ISYsnI4XPwOilhYzdwoOO/vMV0ZaD+TPQUDqvdoKcWWlZ6SBKnVUh5IWsMAcoYqOrzLDF7ftN
lNLVg2FVHqSGEm1HLR0lB6FwcgFVA+sawCeQ9q9HWlpTM8F/Ggm0fiXfsIpCvFsp9Lw7svpSDwjh
RsI+AsAK5HVoD11HG1USxWWEES+G+QnZKgCJzOumnTnSQ34/q73MpEiYhS4CchslUqukJTPqQWN/
jiGlBpstyVIRTiCDS6JFDnA2TzbN0xpiQnAoBcMm97LitRx8DXK4P6w8BLYKMtuyu704IMTpWDEN
FXmuzAAvMTyUCPa+bSbI44DEzWtoZAUciRRgGgNDDRND1pHh6///Wat4HkHTGQOFgfb1l4NXVjJk
cZKfkn4qApjwpL4911Yw6EW0LYfZhUM4WQOlsLet6WY73YZa5uLGqWS9im4VUBWDtgSrnKKaeP07
CHX7NB/wO0pAEbzY17/dPrbe35Pc0wkYqz8B2A+42PoxARhmrvA9rS0Jytc4nLbac7mzN8nPXvW2
XyrgBMLlZG6TR5AuideE+V22R3u2+1RICvfCBHH5W7i7o60WXZEl+C240lhbrVJDjbyN8N+Eyks7
vGjRKSkkLxzhpfEyJvehZyg6U7jo5KfzUnj183ltg2UNaRpMeM8hLSTs/7fnXLRJgcxlT2/UkkCL
u57yKXJ7Y1YL1CxyGyjgN936fjuAJovA9tTFR61g5gfIHiYSoLjNvB/gVeprsAfcpId054Zk14H6
vsjYVpKw8Ma9Dtsv6tBChQ+FuNGDy+irPoXzUR3G77Qa93P/CZLT8fw1pk8xzABXVQ0760EycpZR
PyxnSFqB8cBcXHkJbaPpcMSgjHGCWMnvfKRAtC7apsgqX+nnT4VdbOM6MKHnrMS7LtYPOpVpOgtT
B7obQJ6C5gEqLLeilqyYIeyB2r+iJV9pxrzbkBvBaCotfacD76WiB2vS1h8yZTMb/5IvL8Nzq6sY
VUyAgyMA/BrfiGoflhKe/ktj2l3EV4FDtrPg9qwLk9TFiLnlpmWZ2cw1O1SHV5rawMDAj01dJNtG
dBAAOA9yNoABQL5ymSqlfaUuWpSdYhhf9+oY4nbfTs8kflGrU2mCJmu0khqLMCNB8sBEPJDuwHW/
XtF57uZm0qnISAz+QJ772Q3y7DlFZ2yFVxGestG0wkhXptkn2sAQgwJrlgGYkfmv40LMQW8W20Yp
OLc8Z8atVvZcFZV2QNVBvQXeVOhRcXt1nODrnStIQrV7JgqMpdKvw9x4c/x2e22w1c5vyMs4/IUr
0XsQdFCcp8YcFH2U+qQguDjrA44VnLB4T+QyqTTRtesyJksSF+kPflut6tSooa4wLAT++5dTvQyB
3k6gZspUHURfCtcDaHYxP6sPQrZxW6JDn7VItdWbEjWeZb7cnkDR5sK7B/+DGTDEI7jBuPPcKvaK
Mvr6OevOyhwHKQxGbsfgiQrv1x1QFRlDm/GJeJWXTKVx7BYoXvRpr+/SCBTwJYVsHnVHxe8Uou2W
KVbCmaauT8ZiCOyp13y4hJue7rT1SwFP8tx1oAoTRX5iT+y2tLQgfsAVKOoUmHIUMfFv/2jRxOBS
hDshfjXAftzE5ANJslRVcDXqZz/v9o7jWaMlmRlhEJDN0PjBHgEE/nopKdBnH9O8KU4rsKAlnrov
Ri953YpWEA4s7EFwOKFHzu2QdIhAaknS4lSg4q+Nb1QqjS3aD3jFI5Mwag5oY9eDmLsOmtUqBoFa
ka/g7VF2sd9ZZ6TrQUevbJKkTeGkXcTjjiCD4v3qoCR0ivWHtjQ2YzX50tq0aFC4+WPpoi0DMgmX
wBJzNClE2YtTBg/QJUdK0dbQVOfQVdvNUGU7o6t2t1ec6EtdhuS+lDlCGDEb2+JUx6+oUwcq3FBv
RxBeRy9DcIvaVQuzb6OpOA3NaG+tdtL9VE2mowt5uy3Fy85vq37d1qpdHZS0RvGFYLmUSaE9NL2r
ykSVZSPm3pNQV1UG28SIE7z2cieXY6FFpzp0i0AbBZYWBztbSxe52nQmQHWqvjj11QOOnyjQsrN1
qk6K6UcSVKZoWeJKCDo2IxZ/EMLtLScqyrEuTuZ41EEvGSDEqzzd/oCiY9XWgdICEQ5SfbxHRZ6Y
bRtp7PtVrj/SycvIftDcQLrHhPOGQwc6P8DBARZ/PW8DRJKWkRrFCVvEX+d1a6gvmfmSUPMA/+Wg
XewwyWWPf+HyxDGhsj4NKNS8OihEjRSl1uzipHcFuPMABNPJTwvjUJEv07iGZPlW2jnY2uiTJhOY
a43s8SS6TzCsM+TIgGT8gHzFMTTCyT1i44blMGsXQS0A8k397BwWm4ZKJ/M4EiQakJ9UjaleQQCc
54iuxlRV+lyiI6usflMc7ToYjU8L9Fet4iWVHfeC8YFLgdMGCF+IEOlcro7o0EAiE9810U96/o3O
P9tX6O6sstaeKI7NAFEwNIbxpcHl6JzmNtrAVnGa6NGITrllflq67skcVg9st9fbu0L0JsLF4p38
gtYp1KKuV2vupo49smidXereOmp1UHdLDU5m5qK97X4p3HI8TIXd+xVQl76aGBOEiFtle/uHCLYn
yP6GBUV+ACo/fMum1lpVG8rypLSNP9Y/1yFwcBsd/tJQgd2noKKBTgCjWKEhxV0beq2Caedcl6fW
QJETquKds2/2MH/VVs8wftNcdp0Xfs4/Afl371R1tEk0FrAJ0ipEh339pvYHqZuHqBQPgSiwcJBJ
WYuUOwOx1yOAETGDXbYDjUN/q+8jI+gT34H5zmOMUsO3dTu/WXBu8HdFFsh6AcIveBGfy3t1lpZz
CvvkU2bh7aB+Vuo00NwRSvgyvyHRvgeThGndYcRoq12vWRJrkw07u+JURaGiZps8gyChCdOvqXJ3
NIPsqerqso3CDlTuuQROLkrx8DhyLZAOr4PqVEliJ+rLk61N2d3cqd81aJ+dIjdKXGiDV7Xv1Hm5
iQrHvBvitd7Cq5k+zTlNAhdaEmFNNDy+b28awbkJ4LjuQtcdQEPyvrkvjmhjiqgO0ZTyROOx3Kxl
MQCriYRkj7oMziNaxkzVnSU/QDl4lBVoH20Gf/fiZK+/rXY5jOphCvCY246KDJgiwq/hDDHgEfku
mMdz5OFEmWoQGSxPWttOd2NiR2EEcDSwh0kcgvaW7ipaOWEKRIC/aBMwHzglIIAz1Exuogu1icLI
o1Cn47zSeaN2TSWZeOFsQG4RugEgnKFvcr0YegLdnWVpYcpZVtU2r2qyNWnibvLKKsLVNNJ7I4pk
ZF/RBgPQk+HpwAL9UPLo+pSsPdCYp9Ue7iBvfL8sz63FOM0wgri9sAS3S3gcgTFgghMJqz3uVNCK
NI0nisVetwfTeigq2RYWjAUUErjiQhQRTVOH/f1i5VISO/0a4xPX5uOYPiqRN8FmujF2t8ch+E4Q
uMaVElQZNOV5JGSfxiikaAu+U4Lz1LkrIKVvzgpUB/p9M/+8HUwwadACxK0OTWDY+PHmNRotYfaZ
aNiN9FPWn0sq8/gVBWCWXEBKv9PauUmbOwoHABhun7oK9PWcaIrXd729vT0M0achBkB1Onvzosty
/WlgL0DNMUKUFyDpYNIK1mFhBLdjiL7LZQxuJBat0xiashgJ0EIoceUhdKPhUawWf//ghYron8Fw
G3XBMl6KAYEGtAzIDJXK+QkFTMl2kQ2HO5DUblzKCOZdJ2XYzvUBqg2Gs18rP60kjRhZIO72Ajvb
RpkMBJqW7ar65K1+mZbAku1O4UJjTgOoq1goS7C/X+zOcWkIAbmhPLkGOvUtHokhumh/SZBkV7F3
qQtYJyCJoi1wHaUr56FCu746qV306kb3UWJvptzZxUW9vb3cBOck4+jgkITVC/TKuSXdkzYlzWrg
+9SNfWyNDj7AiVHuUgPiBbdDCXYP8zhimQ2CbaAAXg+qaZ05oYpbnhyFyf481eUb6TLoh0iKj6IH
H5q90C9GJ4NYAFZdBzLhuG3nEDI7sbrjo2J8Hawf7XqipupNytHxV+JP/b3SS3auqPAOaQKC5A2l
YYyRu2Ymc8RuF6Q8qVUPF8A8NMZHl07HSYOd7xyfK7NFBetoWzLjT9HMAt8N8DrSH3TO9OsBx4Mb
oYWFRcleuL1BvLj6Ps+eqj/9/RdE3Qqqtqj4QVKJ28y10lpzo+ELxtBUmGav6kDBPlMZHk+0JmGI
ZVpQAIMODX80xR2g2fWQ0lOhvzXT2Z1ftESSLcQhgHFwYTQEmTH294ttPKy4r6qwZj/Nygu1XxLg
wqbi4fZsCVIFsxnGgcfkI3E0XcdIyhk+glb1PgwTbcSu/JfPcRGAy+BVrc6tlTX01LpnILxXeHo2
7VnaDRGtLtbBwp4CCMXlr9J1rNU0IzU9NdoZmF1iB3ihRbJEJIqCGgK0UKEYbwGMdj1bVF3G1tIy
etLGY+2knpH/GOPnVGbiJwyDMi9q8KgqAyt2HUZZdLVthoGC1k62ZdjFmDPoCrgyU3GeFMxSOKS6
/xvoPVlcrLDFzvNWqUasMMgkEacPEXBT5OkDLo3deGTvnnSCi735JSuCdLPG1snp3MM69974W3W/
3F6LgmEDzvN+PQaOCRex62Gbq1YvfYLOGaUvxvg9sh4VMJLNvz9MrqJw+SGuh6nSKBrZhTsd3NDM
F2+tZVr4ojQLfUAwG3AyYlVa3DnCBP9T20D3CoiLarG9aYu5bFTVj4qDaW7X1PJ0Qv+OjMw+J4JC
nQKZD6go3mI7K2sNBmsAI6fqNqkbL1PutV5ycAk/EjISgpnQgXqHj14sGbRrbZsOCyhexhKMU+wv
VbXJQbiK8kRyVrFlzj3ZoeXyJxS329wW8PTGQahFPVvZeEyLHpeZPWpeME76nXR0F2vh7SXIltit
kGz0F6OLCFW7uQf235mfoM5aHaFS7HXmGmhwuL8dSjY6brUn7arqio1QtRlGX5emus+sIx1eWuu+
yb//f0iTsZOdHxsKzOh0YmVAm4w7gLEponbRAIhfO3BRda9VEm+pm3A1SLAkCbipcJr0IYaLC33j
/H2LgClH/zc4tx/wRi01vca31OnbpGueRh4sqYcPG8GtEbLD7uLr2aCWJ47DRoj6Gey0XhXNt2MU
szwn8VzVW2CuVmwbU+aAKDhErwbHLVQ8kuNlohicNlbBWMOiz2ok88ey0q2hcQtz6dcoViPgJbrE
n7YAIFp+F3R7WYNfNhJuUdqaBZxYrOWn6bCZJdcZ8b+N+xJewAQlTu5UA4OyqyIXs4QarX6SHR6i
swwf4b//PM+zrjpr1CLWaS/2yxP0QX+XB9cvPgPB8qkND5XiL6G7h3Kif3sbS0bFG7dm5dDVk4FK
otK33V0XR10YaYq9vx1FeJ5cjo7bvKXbFW1RYnTAiXt9MHuFV/mGV4SFZDyitMTwu/Ai+Y/o7PUe
Uqjaa3FuojJ6RsNHOSYKIAAB2v+ovvyPobiTGJVKQtsBoSZ4JRJ38mOICmgtys76c9fv8+GRLrLK
mGx43CJU1KVtuwYxK/Sy22kDUJvXZptuGXbUPQ7qb1emiiNcIH8m9MNDQU8U5EUDo9S2eb8FUVey
NEQnMtQeIZwFTXbQ/7lpTOqqi2gEdo5NfPf0WB/zgxLaP6pt5/0kjdc/qjtjkwa3o7KU9iEfXQTl
5tGhkzKMNoK2QRw+ynR4Rcew+24IDCE0VP+4NKSneDkrhguwof5dq86qqu6s8gmPnyKTYESEk3cR
iZu8yE40LcmAdbGboEpn70eD3GqUm9uzJVx1F1G42cIDa8TRELGDafanqfZn87h2xzh/0qkG3hbD
WciKWh/XHWqZ7H6P9x3eorxkF9Xj1FFMoF86AB42mjY9TK0qWwaC/iOLgtos/GIZzoYrJ1hL0cyk
KAq0x2bLK5RNNvoNMbf6qHld/HMZwIKd0+P4NTL3t+f045dDZJTR34upgLBzc4r7tTU4FNibUXO9
jY6OCckCmXOkJMg7vOviRmF1dYr7NJANhn6eoEmGp2tHniJDUuYUcGCvBsM3/4o5VYtVB7AHhm67
Kn7OhhqPyzzMAStt+29686ShagJFxeVLVm5HagP/oNW7Rakl9C/hqkFFDz15JqT+gQentMRqSwzY
Ku8Imo/m+nT7s0kC8MQ3Ar26uikq4DjsxovoSybjfQqOSswlEwdhEE+oanALI3fIAD9ozKWeGLu8
Mzd1dw9doZHeZwucfuihmFUvXmRifB9vaAjLcOcou+Pk5NPwYrrsBjIjbBHiCdb+0pX7Mi3DXnUC
KXZROIsQa2SQEbb9uG0HbR+ajzMLltierdzjMS15nnxM8BgOa76AqIYn5bud7cXKzyJTT9YEEfLE
wg168QbwIKtKVoKQhWEDvQiDAhpgnixMCYgVE0zo6Hkxh38aDEOuQlmQlSCvo2Qt+NFDtKKHBANT
lIdAp1RiyfVWQLKG/BeWHHTuUK8DV5YLUqDtaag5hnJnlB5ID26HZ+NdNmwN/cXsiB9HPaR0c+iT
xICqS/aVMIVchudmMgfwOI1KbCxn8fFGvyutz3qa+o56Vgqoso4wLINcyvDiQEi815udXSVeqYBv
YkklPT4e35gJSLEyYK0FjCV3fDtd5USlgR1obJv2ZwzHq1T7nYFZLp90Bka8vodch+LO7zkuTCVr
MOqspduo2STx3ZLmm2pa/DINKqf0NFhd/Pz7HHY5Pi7D1BEsCJelLFhh1jaeqlF2drN/4OOo0KkH
ng7iGDwyqmnVSlVXoANVFV/QDpuUOSnGxs7azk+KItkdosxFdFg+MxdM6LBwwylWtaYw+SxOKRx3
NloN9Y1oURYE7vK9NUBscxxA0LdtmS+lJDCPrbFbQk0nRuCS9Tt28RQU2s/Z3Jr55wQo0H/4aH9G
yadMp9XrzMoRbEp/OeU5WiT/vuiqcDGLPJw8KwAk7Up2H6kczzSeYjP2FgqDbyq5TIoTjQ6gHiv1
wfiL21421GtsdR6L04Iq4tS/lXF/Vyfn7melHHTyUyFbncCbI639kRwsGVZX+NEIu+2hdGyganSd
5hhqrxwGZGwCLmu8RzFFe+yC3m+m37c/mDCLXATihjlmilHnJhCf7fx7NHzrlNGwG+BxLaNXyQJx
OSQrl3lYe4wo+55sksVbghQkFMkzTXTQAYyBsikamRAk59Kz3thZTWqMZi5fQGNPuzOVKc0JVyCa
lgxSjwOIl2lwqmSu3VLHjT9UvNLXfNkVRzhRFwG4MYwAy+SzjgCQZoQvduynvkyS750e8yH1XcTg
jmpFtYu5IohRHSzvyfDyA4Dah3s3rHe/W6/wI2/wurD1f1G8bn3f8Z/JpgnfjJ0iuQkLP9jFD+HW
ubpmRUYW/BBi7rP+Tp02avP59grn3TWwGHB6XcTgljikr9qsqxCjPcGEpTs2x/w1+Uneutmbwzas
N6Nvtl79qHx2dk0wSOQICLuR3JprbuEPuZOU2orwQ2hvsO791SsPECUoa389Gp7i2X61AWIOLhZf
67D1UmyMNtA+pRttS1/Xr/qP8ocWansdf7k9M8IkAwgOkwEAhIHXAhjKnGSDQpCsX0lgAvJ40nbW
3k53/1sYbgKsTI31uEGYvDiUyZlMby2kYuiONL+Aqv2XDHAxJu6YXefWgVIsAMjmHHsQrh5TlHKJ
pD0jXLU2WPgmnHCgp8StWiNyC8UZEMROnkDb8yzla9eOm9vTJgAvYN1eROHWrVaCtp3pQKvb+Dbp
EAzRjhgQc/0+2i9ovTa940MWLwdsNZE1hYRJzoVmK3prcIrk660wK6WpEuGTpdowb+OVGN7itFqg
lS1EkxuHyADAAvItBosWPF7D7+ctl/UMJ+6nFFKhp8JYg6EBk8grgnwITHKe6sHD7ROGLh5EhvMY
zZscKApDsnKEu+HiF3A5UYNIWqwM+AWqP5nf2hz7ESbEB4A37Ex2GRTP75/RcgvItZIJL4kIKWmF
Rknye84/KxE0QLKvt9eQ6IoLoQ/o74LNixcTvxtsE9i+PitP5nPS7Cs76OxvNF3uzfiT3veh3iib
2wEFhHwChIODjwk6GFPdur64zHCKKosiAQDFbY1DN5HS60mfhek4TpATy0voQ1nrBk/8dD8sVRKC
vKfs3L4bPk15TXytGuvDBG+7L5UbvVK7HNAuR8XabBboNIBX6lEIO4RjOYBfRAfnkCetAYzS7J4d
LXWPgLHG+9tjEn0smF5ArgigZv2DUiTc65UOENLipDjdBtVYr+5Tv1fzsHX+XskEs8ccThjHB69c
rgExmumUW1B7PZk4nPQ2jGnjKarkGwlrNyhjo6YHRy8oQnKrgpECoy5BYpl/Di/g1ldbNChn3DCh
KdtJUqVw8v7E4nWlqj4z0lzHrkJhnjYHszqY2l41ZaU90QuVefTCMQneBh+GpBqrZccMV7/GeuSv
0xIHtTN+N+ia+m41vWb5UGy0tvANo4Qg5biEt9eIsER78QM+jLMee/BCgDKvA5RxwH/5ovvut/FH
PHrKBOFtyWtSdAJB2sgx0IzAV+RrLbrTGFWsYrxlsQMCFQY4Mn1o8SoBhhp6LKDVoi12vZNTw6q7
ZlKQo9oAim7rsS83hXFOyIPzLafe+P32DIquvQyy/X/huNMum4sUeG6kRDTpf7XFkxaN21ivQ6vM
gr6XXMrYCufvZGC5gdMDRRbmoHk9trnv69a18bWI4q90o/yEy+5d5uxNJ/sElOq3uTIlm044PNBk
GTOAQYY5vucS2c3YJWN5yss+iJujNYBeBgoIun+JzINKuDgAOALVCFAV9b2IdVHua4dcX7QcGPiq
aTeNUodq5R6qWnZmi4f0Jwy3QOwVVakyG1gYMISqZDtC5wTIokCP1kO6wkr49goR7jGGWGKkQbjR
WdwdQU0iaH3aYAnp1de532UQsGxpuzNgPWeqfkurLZpXSfPcd4YktOhucBmZuxvoRYIWqlWVpzEO
OrMI1DIw43nbd8oBy853ZY6Eoi9oosCJ7jAuRPp7ceLiC2qFkumNAeqE1j1QK/Vpek4rmQSy6Ptd
BuGm05pVeClHWCaFvUsqzcuyKpgG3823QynD9AkHhOOT2e6CacCzVTSrrYwhMYH4tUrDH7WF+qsC
+UsIqcuGJQxlwfLiXZXyg/ybvXaaPYwTliUZrWOmrUtQqc5eB2BfsqfZAuezCGgMjIHIfCkc7q5T
kcValzoCytepPWWYgyH5Cv9DI5eZ9ImGhEWPsWAtIGuxJ+bFcqgpPPPAbCpPS36oIKir7tN/GcpF
BG4t9APtnYUAKJ105yoPx9Yvoz2VVe9F2+hyHGycF+PIcnWEVCPGkZobZc2DaXxUDa95ciIaOsP4
5Xa+EH6eizGxv19ES6AIP9gM0I6n4AxbWwKi5GD7c20nG8PGg+p2OMHgsA40dGdB7oUzHRfOyiaT
ZgbOlC6ZvWU9TNYPiFzq/YE2d2X+cDuYYGwo+r/7IzNBGV6Eya2Gqp4GlpCa3dKdwAdPrMgfZX6N
goWHTg5Of+Ar37PR9RTmoD/EcJTDCgcb2nT8ZjiYimzDCvLQVRBu4tBcmE3C2AA5hamCv4xnSG3T
BpIrkiwuCoQ+G3PlhnwfNEmuR0MWc13cHPsVncMkNkJlfrGUwhusF6CNJatB9IEAsgXgG809AKa5
pa7rS6lkkQISiraN8jCrDhB4XEfJvVcWhZs6uzbh37UiSqkdTApZIU9vHuCPc3uxCbiG4I9CuRJI
f9SJPvgMD0oDrZQ2p6dSR1OXfHEcVKxgDO11dnVyO+NEujcFgDMVvezYcN5y1dgm2wgtjUQ7Eipr
AogqI9CSAd4C4kJMdEG//pA9XXpqgMCIflSYzInnOICRKu1Zq2Ivie+NwiduMIzPsUu9qNB+356O
dzkZLu8jPHC5wAGDj21yydJQ+mWOOwC6aZ5u6+gwTftGObaJgpbf+IBTZxN3C+oznd/Og+qbFMZ0
DdwDzrMFUYWjqfyO7M2Qb6fhjgLTO2mHkfymKGoo+jHVt2W/d2Q6PwKJHMg5MLABmJEqMMXclLWl
qgzJ2gG6bwdFit6JFe8K1/BB8El8+1dpenW8hArMuGxl9PCrRtWr0rt8Omtz5nWrvcVz9dPUyV68
bK4+zKVO0M8HLRtSUSyrXiRpdbZGvHkB0lb0Kg5nXJK3tdH0kraxYOfDcAnGLThCGdGD/f0iSjzD
ltWtUwDSioMKYWPyivcSjAtlLXABvxw4fxTO2DuG6W9zgQYYFBpmC7UF93MyHcbkp02/UwjjVCTz
CzVop/U4d/En9zVrf/fl7yQdPw966+Hss9V8B2q6pKglSBCsEQJKMsBDoHVxv2fCUrABJWd6/Lnf
F8PbsOrbNbMfp1qWxkWhoPAIPixaZgSTcD3HY5SuUcO8DOBPFzjJXjczr5phs0dlqAlxJDxsQNjB
J+WF+mJjTR2jBuz/uXe3U3NXW8+LDPgk6hpAsfNPEO5yhxauQqehAcxfd4Iicn2l+KE41Ddj886e
f3XbzEQ1YRk3Duk/J1EXJNGuJ+MmRj0YnxNIMOXU/z2QjgBbwbhQ4H2DtsJ9zkxxrLZeAQhc22ct
2qTTwaq/w+/9doIT7MmrKNyepGpt9uAIghKwrXeSBcl+IbffHdDBcYe1GH2dp8ib2titfQSIbd8d
QAQtD6Z7bJ3j2+0RCO4tSHNgf+ORCHYuX79eIK+E3j4E6NAHdNYaHvW2J/OLE8bAcQhPOgIjVL4R
aLVA+sOvBjVy/Yu5nsoYLGCZ07lopTN26f/F4E6aRS3KqGkRA8VdACYNP8s32OtQv3T/4ZtjWeH2
CkQXcFXcykKiGGsrARg0re6MFPrjsUx9R3A/di4jcKsqcoHfL0tEWNadOgNQ5W6gAgXaAIgRpikZ
jnDiQMuGXAtIreDRXCcjMreYuBEwofTRTMPFQDH1kIS3F5loKUNlAP8+q3ZD4Pc6BlA9rb5EiKE9
286P5tEenpoYjE/J7Us4bxdhuGqtTfH0tAeGtHtRgPb0rAhq8OoX1X7sZLcEQVkMdwTmb48GOjCf
3HKrdBo7KwVumxbdJ9voPruxeldY6L84mfVFU9QtuPsgsJSzZL8KPtdVYLbXLs5nBcogRVoj4+jx
HHSGjvp+50GD1jPUVpKARGPENVZnngCAcvPFbxwedqyM0DddcWdctb0LA/ZPMJXQnoja+YWlb26v
EtGVAF2D/wbkXx2opQx50eNKEFWNdm/afbzJYNl9F899GZbtkG3aQu+9IdfAnojgAUWAOvHduV38
FEJg3jSm42ZBwf5LORWpBYKiSauNDpHIDUzHZklDXlRku/q5/M6B+CpxYgiwOiU5Je5T0qT3WQTV
3eiYul6H3k1WxrBdXjzH/PtHrctSDxY0QFkf7CFyMBNzPcFMmXgJ9trijdoPB35+lqU83v4oOquY
cMcQcw/ClciBGivYv9cLLqK0sWs4tOLlAonhJnSy3ptNJ4BY6o50R1IeY3jRoSfodw7dZomn2Rva
/KTpro/cQK23ruVXsF5XIFK+9F7m1s9kkO180Tvn4ld+UOfsly4uomoAH6UMx+47KmbesnwaybBR
IJILIPi3ZFqfabvvxjsy5Pe3J0mQeIBph/Mg4EeQ2OaBY/paK02S45pVMOWwByuivlL72rh4cUQC
wFr/x3jcyivqKVfWCd+kT0/gGHlkMvaxu6/70hvR/FP+KRzQeFBIRw///dF7kXNSJXHm3MbkQqLU
U5wnhXSeZU+eAtMPRf8yxJ3kTHrHl39YdO/CJ4yej3P9etHVSGbUXGAuY07o+o45KIlZ6iWkP7SK
FdSQ2yN0t9CnNmt3BbzM08j2nWZ9KpdoH2mP5XqqCYEocvaprzaVu4mJ8/X2JxflYYKyEi4CaFLA
W+v6FzpWE9ttChqNPo7AZygg9ut2v6n1JbRWskjodqJUjKln04+rNjAo19GS2h70CnYJp7yqQqMg
sPLCZgenjMT3TWd6Xaf/Xqm1uz1Gwb2NfXMAlFE4Y72E66h9T6HGBIQwhJO+KDb11nlnr8+3Ywjn
EbRdxu8CNp6HllZqAz5+g/unnb32vcUYDUyqNLX/IWPiIQBJOIYTAVjweixRGbf/EZHVs0PtLp5K
Yp8OGyuWlbPYP8Qv3ctAXL5U9I7Q2MJFtEuGTdnEX2bnAQ4mo9Fv5zYKSRdvb8+g4HLl4nWgoe4E
4dcPN3iAW6qxf0f/Rk9zbJypcVZHv3bsQ6nL5O6EsZiaBesaGBAvu57FSp3GuNdAx3BSAxrv0xBW
kCut3bs+T3dw7pLpFQvPWBQh/huQW4Jt1BdLaQFPnZa/VmVTJMaTpv6AY0NQDf4cP6yZEUTY5lAj
/odZtdCCZHIUMDFhx+JFzqOFO3bzAIqUQYPCM4i/JEEpe0qIoLMuXl8o5oBzB71Sbl9DitnsMgNQ
z9Z2492oMFh816yBvQ4G2kuOsqVWVBxp3sRHy2rmMHPGh0SL3c9po5tnDdoIktQr2vPwzmXlWECq
QBy5Hndnj4nbFBOw8h04Fu6b0z7MsexmKfysaNexYhb+A2rddZSmt61xIBoQRMZ0N8GQsJrtwBzL
gxZb+G+/1VM36BTjYA4Peb9ubn9b8bRDTYfxL5BNeTdduhJqz5ONh0JcwPkt0segWdIiVOsEj8ep
GX2kvt43choF2TA74DzN1O8tPFzHoVZO6gpr4du/STjvwLChxmShBs6/KtVyrorUZDiyofDyzPbW
5SUfZCrXov2LL+toEBxkZn/c/nVc2g3VxERHuyZYAf4I1ax2vSgdsm0zlHddKUm7ooAocmEdMRlX
nOTXH9q1IFY8juDjdZl1Lqfvmgrq89lY24OV5vvbU8h+PJ95L2Nxi2p1rWheGdGqS5gxrB4pYbwY
tuRQFK5d+EICy4j3P17N7ES7yAyV4RRT7GLPZm5TbyBYk4VJ4kQbaMLByXWZ5p2pDktIZo2GVrG6
mkdp1J4Wp7S2twcsOmoYJQr+Aeg64Xte/xJStYs1god9MtYaOrwjAIcxhLE3Y5zPfkGSHhYG7pcp
7UdJkhAd2rgGQgALXFgbr5DrwDRuEiOLMNMjeWtRsHeNczdkgfMPmGfUv1yEQW3C+uAEUet5NxsR
BgjIEC45jpHv0Cdogn6JZQ964ZBQabMANVQhHc3l+2XEIdDVONlMuNabbX/OCax/8zc8/yXZR7TT
USwFFInZUyHrX0+eURvR1DHCQtk+gqTvpXD50svlH/IJjJsIlH+xMlBrvo4CSjmEYkf0WCvc0s94
Ljz1JLF3qxtH3u1VKJo53BFRy9bfIXncFterxI1NBw3WjKXzxrOru7n4aSaS57Zw2i7CcLt7WemY
Fg4kHtHB1dO3eDI9V9Z1Fw6FdQHQ/IHRAM88AtA/79/xi277kER1ANk9G75ySfl6e8r+H2lf2mMn
7nz9iZDYl7fAXXuFpDtJv0GdDQxmXwx8+uc489M/fd3oWp1HM5oZaaTUtSmXy1Wnztlcy1874nsR
zbqqcytcf6TvuJB1BvGPppBEh61wiCc72rgcImmJLHUITE2BiwThUDNAlVSGCZzt+jq29+uvCf7/
34RCtiiVMlQAYTbJoUrc0NQfMUio/gOIHA+Dv2YEX3aR/3V6h5VQIC20p9E7dcmv6yuRbZYQSueu
G+sUE2W3Wub6StsGqepIgub2R/+7CuHcJ0CmKGbLqbE1B1yOXRa6GDYDb/y/BBgPyQ2uXBsjj6LG
B9DnXuokMDSaxd7QX40C8zHu7+sbtvXp0R4EvxkYHVH24Bv65tPXdlalBQMkCsfRc156S/Ex7hPO
+SBxY74t4q3OWcfw+PWAlBbDJbGbJVk9EATayAxpRKZXzNfXUBrJlC/dnO60+cMpC3DgQEQBOIe/
3+ER2gIoD4fhcBYzRjyWx9XtfTUFll8vTqz79tFtxOAaZm7+UFaieCT4XTG3IBypgBfoKwhd/l7q
24a9pODKum7mfaYASmeUKji/sIavJQRPherrqncoUOkHsoNz75qdFlDJGXr/pWAE6TzGIKBhY4rM
ImrtlJ7XATHCwO9hq6GrlvtuanDBLaA9sgPcIFBZXo7Xl7aRj3G6ajA5gpbVQfVYOFeWwRZWZijF
g7o2JwfL+G2wJPcBbgsUUOAUZuHPpA4g5nmrJh8+07CNwiNONbYWU9uXp4BQFVUgik4NLtdTY4Am
ms0YHZWdgfeH7dKMEGfNmgym2/DHaNv7ebkfUPO3tdh299f3kgfSy7N2aUcItLbVatWKIexbl5W7
ogX8lt0xYwjm5TNTZTKh7+MhN8bVDuEwyB2EjEtr1zxXWIaMq3qg9EHrB7AgfIyBDsoVtopXJugk
bROENLaQm+BL0NGrKyPqTMy65w9OoYOD8/n6rgmH648RCDdx6BIs4TxfOoGRz4aTmB3Q3uzV8SIU
Zv2U3BbJaWA7NFclLid8o/9ZA3WACW8H2YLwjdS+A3+KPhtRsRLFZznZ6SPtdybk2BqL3azDJKk9
Cs73n0HgsfE3MNmGWHv8o0uVMxCkMZQfxqizS7CWnVOw3l3fRn5jvHG+/9nBOwZoPcwSi4QVRppq
tEaJK+pyYwyARnd9UPOPh+tWtlfz14oQLSBTbuVk0o0oKyff6g+ZhnZGCk7JRQKkEdz7f8tBsVHH
vWW92zaK2es8B1owMhU1KOvRJ7XlJ7bEyvZy/loRAns6t61VQlE+wvQd2I7vO0xB20DRtLYEPydb
juDkSgbNj9qEIXifDy3mrH12HckEzJYHcJQwTiqgYljU5UFal5VYg4GD1M+FeZOXZHooTCrD/G8d
V85ED1dC9f5dvbT2RobrcDCj0fvkpg+WWoNxOFEPjT59ShWj9Yk+z6frXrd1aDERhfF4Tm2Lt9Ll
yoy2GfMJtYSo6rqd2/1KlHgtie9NS+g4sj7qlk+8NSZECDeZoa7aKPAJ/a4h38zmlHVBIhsk2loS
6kgADPDsDzDeyyUp0wBd55qYkc7yZwuoYUhW6beQLj8OurL7+PYhbwGKB51ovI6EMG7QloxKzswo
+0ymF0wXAFr5sxymXd7sr1vacEG4HihToPEHNifx0aSbqBi5c25HabJ2J0aBvshp0X18PTzKoU2A
XBKhTji1Xedq3ZgWTpRWo+67kxVNWhfUdrX4SpJ/t0j69fqyNlwCsAvojQHngxxa7H5Yq1nYRV46
UYPTFyp6aQVOa93QpCgCa1GP/2CNVx443IfPA166xlCwvq57WFsGKyuDKe1zLZwtOqNkr6/ud3tU
M5lI4MapBtMy+tO4FPEssYS4Po7EWMwVt5TS3hmQIFxLX6lOeeXe12gPdGkncZSNeKgjiqAZh6wP
AkPCGtuysLyyt4wIImChXb+WGRK/+YNVKX6JXFgRDlllDGvb1ogb+no0QGFWjSlIUScUhyX3iGw5
wvbl6C1aOcpJkWauaFtp9avNKDR1kzaTXPN/vr5wzyPsAtCGahHgMyKZXmuwrEYDx4yqYT6Ya6Qs
5LFNp5vKoD4d7j0j0EGz2BbVsXOnm8V6MFiopEGWHaFIE1hta0geR3xt734QHhBgnMF7GRRdl+5a
6WWnJk1iRKt3N3jJ74WC4uE+sw9rEjV9yfyCpf9wQkAlgCITGmnoMQnfdW5rvbDLxoqoofuOWu2n
4lO5cA5hydo2visA6aCzRRLCIeDC2vpqcdQBFPTRoty7SmSS3WRLcuyN2HJhgv+EN5WAHIM9eW8M
dpStKzm4lX0q1GIKk5wClGR6MqjHRoTmZQCwSwKzhhxB2Lp0YlkOlSLcOzVJb7ylKYEFSOrd9RC2
tW+YfEDs+m90VDgP7qLNKJsXVpQOObJ5rrhAfDAzSD7PxiWK1iKyavDdA6wq0tv1NpJ4qPtZUWbu
ckfb0SrzV6X2R/MJPPWH62va8HMYQ37Nse3AxQo7V1bTCL25zooSbzrU6RCwKRy679Xy1NNsDwZm
Q6Y9t2nRhKNDVoujp4V7u/Eg4mfWsLik+pORZcV5LI2nvhucoJ9d3EGUZKdpUZRwrR3Z7ANfjnCs
0V9EbxUwDTQ0VcEvwX+cAiNWW5Ft7q0EvB1KoI5HNp7zQXIXbJ0AdDLBxoBPybmsL09AizQpUZUB
p1kx/FJ/mSE4SZM+KLzo+hfcdBcwYgEDggcghg4vDdkem21zTaxIGSiI/H4NxqvTxcPI9ow9f9wU
YobLAyKGmsT6noeisYMQZUfA39ytqT8HtrT7zXHu4hd6a0P4QoPr5FQrKjtyp2Wfs/YptXvf637V
VRk0GJDplfkABuPHnMhC/tYXg7K4ilYrB7eIuPixmllae6sdlXYFBT1whOgsCazBewA1wu/rOykS
dvBLHC7415jgHgMI5yBcudiRrSc1Oaiojam70qLNrQOu0B/ayuwjMYj96BXTeSrX5k7px+JlmRR3
n2nuOvoJfBxCvoXufbn+2zb3Ab1+HfOmwHOIBzTPmMZml9pR0tY/luFFT0e/SsuXMiGSgCqW6f7b
BQyQo7kG4DSqdZe+mydt+981UYP23FlDRQuTyjkOA+bKNT8DfcNY97+GudxLVSm3rgyIq2GEHTIv
ULcRPoBJqsVuSGJHrNgdKJOsbGsP3/7pQjJvJZYCmnL86SkI1pZDEdD1QJ+ufyd+EsSTgssIXUN0
DDkW83LzBnftFzfNnMit79MMp1E//8vrG1uDw47nKaKl2DGkFh1ohSJulJQ3NdYyDpISwtZG2ZqD
jgHGa9BnFe4fglEwR2tbB6PvO2sKlvTYaJCmlpSrtrYKNw3qz5iSwvgE//9v0pHFTuqiX2YbhapD
RvbtJ+ZKorDI9/DHld+aEFx5gTSbO08woSrpwXHbE/XILnHBTJ6DKCbFLBvGjjsW5I0mSdO3ttAB
7wOA+hjuR2PvcnGMJihc8LgFqUooqoZa70C76KyPsg7/1uX5xtCfLXizix6dlGIadcSsrPerKdCs
W0VDQQ4oXrXUfM/4l6+GURooxCE8QIPycmGj0S2u1nh21DSWr3r1HuKYftF9kPXuvy/314zILaEN
q8FyAEWirHPch7LX2HFm8w+w7Uhyra2QAz0ecI3i/cb12C/Xo2QsbVF8dqLBSf1yyAPW0f31mLDl
C+iLAcCECozxbk5xWY156dYUMQFYY531wapHpZ77Q/VBDia+axznYaPWwweFxBHqpZnBGT8oduSo
zwz59trdJJq/Vv+QDV/YEZwgGeZ1LHOsiHYnx41dgMlHpwwdPVqcUfIM3QgTf22BAIHnJm8dnI0J
q7jDqYPh6/NRcfPAlelFbnwiDrbCawV1AtCmCgtal2yCVDuuBgQKM6yNqvHzbEXLv1t6v9PBOH3d
JTa8DhhaAOoAdEVqI5bQvUFzE1dH4aUdftSaHVTap+sGNnftjQFhQXm6rmpiwgDRvhX0vgdGpvog
idR/3gbMj45yFfJ2VwjgYH1J+2apnMgaTpr1u1lvSRP1hSz75D9VuFKxV3/N8G/3xgHMCXqX3Yil
UJskO6uri4NXoidQ1RoJ+n55HevROrV2jflU2kjC3VY2xJWGMZgDWmsVXapL64Y3ZgnEZN3IyvtA
n5ZjNfnm+oQXp+8a3THLPunl6wgxU1M6eMvzEXHhb00LoQlMZu1KHJg2YFPjkPpuPWhZETqIUj9A
CAhi6HmXGiYUKOhDn8g0NLfXzqdRIdgI3jMxNrICaj+AJrnRUNb7cU7PC83OKILshgWt4+RGt7Ob
vGlyP3fruC6+XnfhrTOCSwZZKErxqL0I6VpLzWICcM6N9KknPoVCS0BAa7y7bmXj/kQrEOPNyKZ4
pYK/5N5417rWtC6h3hghM/Tn7lte0z0zYxDHBIzs2fj7urmtNwYaC5gGQo4IkUGxkGCBSliZE9WN
tDSc50+FG2JQIFGOjZocvVQJB7sLV/ezMs1PABd0XhZOnqyxsvE6hWGMEnLldb63l2tu+hHeOpRe
dJcO+0TFjHbgKiGVsTRvmYGgGMdn8e6NKIkJpg3DAV2+HSnM3jFvOqZ4To2ANNj2KdXD6xu7FcFB
ModHPSyCvUYIeM7Y2kUPPZ2Izg3bA7M1HmgPBtZSb+y97gIcdt3eVoBFDQECjqhhoyAk+M2yKKlS
EAMPU48g1bIaw0dNfwrqXJc02zZXBsQJnr+Y7EE14fJruROtLW/CypZpOA69UwUdA7UR5jIzIhsk
ETkV/sR08Hn9nzEh5lgDuBZ6ZLTRrBEMu0NE1z42Vu2CyKFL6nBV18mfWrMPjRSi9tpcQpc7hwjP
oH+uk1r1q7Ve9szI9IAlmKZye07DR1vjjFdRdVSWPL81SC9JtrciBd8adDZVQKlE0EyGhq3albYd
tfUCUJt+wm5J7oFtE0isQHyCREFsBBVZWy0cWxkRav+CWt7LAkEgiUttnReOgrC4uiLXdb/80HoK
EO0wWNh7iwU00Q7uON7MbhKkWncYdBlOc8uvUNPmjxQuhyLyji+0KEmtI7FaS6bdAdGOZt3isYOp
Z8t3Os+T5DW2aQ8z8hhR5GmcCNz1xgU6Fx6S08ywfWtZ96SvwbF213syovOtjwUXBjUIV6tFPLjc
yFIxPIvVPA2eHLJfPBxLzGTIxJI314OkHrwQvNIn3hxNby213fAUq2KHQq9Pw6QHa4NXGPVO14PN
5oLemBIe5K5FiDbbaEMqA0rBJCGDD5D6JPG/rZCGZBRCyZxu0hKfkjqHW6QZBrq8pNF9xR56P3NW
sEF4iexJJDMlfCHGKKDvDk/qa/vAStv1R7LWPp1XSR68VQLgbL/AiqOoBLwK/yVv7vekgSijbeZ4
fEHGZfqtOENo0wOd9wSyJBZ4wTzymMrQZpuugfo9+u3IWyGafGl00bw293IYtZr6DFahx86tH83M
vLHsPv4H10A2gVwCGgVoi12aytqELRNFrUY16b3BJ9lUGXH/1mrwOkbyi8k1G5fQpYmBpnbnlbMT
Te1wYl63z5P0GQM4t0AWfr++mq0Q+MaUmG1T5hbt6sJUYfZny/5FjC/62O69ZQWaTmJra1lAxIJP
AUOhoM0UPhLyhAlFGteJWL1L1ZuxDLxpR5XD9RXJrAievmoqy1HSdSJN95s1buYQ9eum3n/cChB6
NmbNIVKDsu3lJ8IatUYrEfF0cFcSctZTw1/mNlCAzfqwJTSlEPHwSOavPsESyBRcRePvoaaB1AEe
XV+1huzcoSx912tlj/8Nf0AGifogqnjwQLHalHipsRjgOYrmnhyq1UMGgq8ZLEodzMWIqdqEHq+v
byPUWgA7wtsNlMBN8RKugOZrx7n2oGRMf7WkJEE5K56kprHxpLVwB8LnkK+C6U5wir7srJKxwYu6
MYB2dneCZ0D/cW395qX+INMiT+kw9oykAt1rJBbiKGipIatwyehFWr42vprrKSgPyOfGlAkkb30s
FNLA3Gvzdrl4f4D7tV0zo/OiXPvVV2evU/Y2jNFaDxzjy/XPtHGB8EcUUE14XOCfghsiJW8Wr1u8
KB1jgNwq7a6Q1af5HyE8vy9M8OW+uTmKPCMY15iwb5xTzHb2aVZxfHlIWCY5VFs7h8cQf7+grooU
+9KUPpOyZS1WMznfp9w4108d7fy1eUWSKDG15XpAw6C/DMFH8FEI9wXtahtzfhpMgYDfCbJ2d5+f
wWvLPqGjdP0bbdUP+CTh/9kSLo6lcLt06VTsIA3K8/odCE4vJicy+Tul2Lky8t6tD/bXHMZiL3eR
pVCUVkAxFTnktutv9PZ2/mKrP68vanv/oBqImApkmEg6B2IjpXcX04sYe+nJs2Y+YdiYQV7GA/+8
WYRzIXl5bPqG9deg8CqYLAapI331gAhLfdfG7Kv2tVgfaxU8mb0k+G2dKrAH4FEACDH6rYKtelK1
BW0yD534qGefp/qRtTKJzq2vhNScH1qujiBOFK/2vPTlRJNo0lmgVZFVz2Fi/tb11+sfamstAKuD
ZQi3FXjrhDNVEdoPWg9HT7KhCAEmbWKvU8u7Sq8O1y1trgiTBXhqoF2Gftml36UD2h8rBDQix3iG
kAA4BmPUVrJ/6LzwAIEeAt7faDAKl0ZjDjXz1C6JuiQsrGD0/NL5fH0lIkPcn7sCzDEALeDlBPQC
vx3fxLyyHEyNqmoSgcQ532N3+5OrcdJHs8qDoc2qW43mX3Td7Xaopa0Bc5hyrmqnAr+ypjzkizaF
5pqthzIz1J0xFcBmQQPwTs+62R9AH7K7/oN5tBJjNAdyoJgFqUGgGC9/b2s6yzw4XhINq3qXdOlj
pdxWySc6TQcLranF+3bd3tZhfGtPiGgJNK7rqVaSCBB7D4LNaFP36auUI23r1fIHoPK/dYm5qapg
vzQrSaLM0n96iQZqsbwMO1ROAG3xSaHh6ZLs877wO1NWF9g6OACg8eYeqq/vDo670mIpQJEeEfaq
w52V4bvbyGodW2cG9FgwgzcFqiqCozmMugYZ8iQqF4eCT4EVB60wvg0tGFjRwGokV9HGdwMPBhRD
AEgDW43Hf84bv9aY7iVDhqBjWTFmUttx4qfUzsCXlUtccuOCwGuMYzTgjhpAvJemvGYFKrihSlQo
Y2jW+SHDyLA23S5TB8FoUBVAy6GW3eob3ww1T9Bog+cK2H7x3CZQmVlo4/BzsAAd5mdK6suI+7Zs
6KBZ5QzAyBvEgNp2ypwri6lEOdMPE4ZLkkrfe4Vk+95b4VBBFI1xf4PNQ5y4TbXWmucGjqHjfKWZ
CX3vyddNSU2Vu9dl3Li08i6WJpoHJE8S2RULErMOs0myjvcOzi2g7ctVXcHPKnhconJYIquSiA5H
ZnxNWBYqw105PV4PSNvb9dcMd/w3jj0ytUwMUuMcgSwYbGbmetaS6lhXnmwq9v0RulyQEGrJ3Jtk
XLEg8AtZoAYNrYN3mOfw+nq2rKDACjwgJzXBWb1cT0l6JCCT7vERrTJxA1XdO0BU5X3uF4Yk29nI
T5EAQ58DVFm46lAcujTWGaCr05oGXjCA+/lBXaCaZt5iSBHEqHu7eKT655SBy8arJQXrjXuWWwZr
N+dkAMJT+Gx4uTR9Y2Ez6/67lj914IlyVr8p94190I14zfY9Bgg94j4kj1W3V5Wd4kDF+UHNiq9m
4n4G97Fk49+HLfwibAYfccX2i4QjWTKBTwE1fgx1vVTT7IOVb6rPuHzmJ30EBbbE3MYBRFMXfKVQ
eQWJs9gbQnGxG5BhJ1FKERS7ScnCvG5k+lcbp4On6dD8ApZJdUX6C6ao6cpYj21eEK6KHVJCv5VN
FW7sHMZQcLcgt7M4XcSlF9UOKZiiIOCv7bz3wLc4PWdA6eLmbJZwWX6Uzs/rZ2QjOwDNI+rbAOtq
kKsWa5oaWOSGauiUyKn7udu1iqZREG2roONyoUf53Z66XPcx71F+VtCYGoMW8F0wm/eD93EgA3dg
EF3z1htEPYXFW/3UgkHYUiKttNCcb9vX2ZxkA4ciDRDSUljhFwKexuibvnvZLdPsLbWBBbvU1/Xy
ZDpVaCETMhY38IY9hcDncOcaxQNGFvajgnmtj4MH8RM4khfEPxgjFp9GVuXYKRq7SsT0c959ScYD
CM0tmQb5lsO+tSJsZ9MthZV4jhIpzdfefTSWCkXDw3X3eZ8zYyW8EoQEBR0r8VCMoDLRurRIY5RO
CD0cHPYElZTlU/3xkUcUZzBWCQUJoPzQIbk8GCsbNbZqZRrn6QHg4bBo7rw1D8bi2/UFbW3aWzvC
neH09tgPNk3jLAfwbWnPLZ/dayS3xcbNdLEaIWSTte1Ty8a25fmK5si5no6JZftV5gST7BNtOjxI
AHC4IVAAWn7BD9q5bUbN7dN4rb9RY0fNMNfco6Foj5Z5yhoa5t2jRVt/jnq9PY1zK8PfifoIf47c
218gfDy7zNIm7Yc0foZWMJAIhm+zsIzGG+KAbSdoCEpHAbjdb4OyldyOWzuNW5nXB1xesxSSs1an
Lq6jKY1BCJAsu7w/DGqAAzcvkpOw5TgOBrfQzsV5wH8IDqromqvYRhrT7qFpINdyyJjENzfSQNCW
/TUhVFSYYul1spppzIuIigEuSOPeodlBOva7dQu5oN6ATgvHDIm5jFdWrpOBqyQeHhdy7smvubsZ
mjYg6evYPSQqkWCENy+hNwbFd061Wp3ZQR0jrkDoO62/WiXfVXyBSRas6m2tZb5O4oZKqQa34hef
zwWLBIpUeEBefjXed3XGFYaLrtkXLtiFyBeGNvICMgvnzh1l4sVbn/CtPcFLanA4DJ7TZ7E3an6/
RGuR+IkSLrJBjo15Owe9cSS//FbHfwgLay3dmPuKZbFeHK3lS9PfZPYPBuGYzgFx2BNS4Tq903s+
1K2tL3P1qVdAlzwdSPsP5+LtDxFW7JBMxQCLnsXddEPTl15/zmaJ+2wdPfAUYMSJ85JBgfLyI1Iv
n9dMN7K4gZ+APD9Qi9ofJlm3astXOP8yWD8wP4Jx4Usz86gbuWenJB6yUKtf5qZ91spjHg/O8Fq4
n6/fQ1uO8taYcNbdzOwKNrgZ0ncXaaZ5U2iPWefr/bD7/zMk3g6lBuRR72QxgSxFs/zSaBWYvYbC
iS6xJO4fJtBwf/MpAxR8wCIkXq0DTrOR5Cxqq52Xq/teC5t2D4GCMFt3XiK5Yv8c3bfPctGccMeO
mpljzK5gkYkbD30+vQq17Pvq/EjtWLe10F1+LmRvEQljmXjhADNkQGSTD8mjagkJh0sv0RuLWFZi
qNHatXuqmLlvuizuZnAX1X1xGoj6+/oH3DLIRVs4Yy/6IyIIsNS6brKLUgNy1vNb0AFT9dkZcNtZ
JJhI6n/cGh5bKLKhX4WRDuEj6qx2WmY0WjQXBGIfvfM9qdR90rlfx2mJSGrKHgXiXeTgWPNBVjCl
olKEJtrlfrplU/dQrE+iVS0CZ7JuK2N9VpX6jLp2kNLx0WiT3dC6kloI/0xvvUcwK4IHFgLuoqWA
WSQWvz0kKZ7aP1/fSpkJIUTn4LzAMzND/bfQzyUd9mh4So4cj3yXq4DUt4piNphwuASD8LW6Js2a
0SFp7KXlfnW8A66LI+m+XF/I+090aUU4adBhJVNCkZurM/UxTBRUhheU2idKi1OGmsTg3aER+em6
UdnSeLR5U6yipASB6wCjxoiZ1hRI0HrntZrkNPMNereBwIB6gIEC2iZWEJcCJJuzBStm1ftG1wZO
zwJMk9JcBsuSWRK8IfGWSimWKo0H5Yzqwqzu5vpQyNrqm7umIQPh3EgoXgsFZUjwjXPfwIq1GmHl
gdelDaX38bt0DqgbFCo5ugfHFpV/wQokVcFCOyMXZrMDWH0KXQ4Hw8f0sd9XBSStMfNcYHouBGdE
dN0r3p8pWIYTI21FNQxEpZdeUdHK7KvRw/fKQIM9VnkGcjrzg1x74K1CKwMIJhu5BtgnxOq1XZlp
n+A2iz29OoFDwR+09FTYEhHeDY+4sCIc3lTJ9CIDECLWXHeXVU+Nfc6GZq+0klH+dw/EP8sB9BAE
PNAEAj/y5abNRpMbZonExkhei7Hcu1xPvIqa+Xfb3Zf9y6hqPgSk2IyxjOkAwMnu+kcTb7A/9lEQ
BooFm4oxt0v7ANMDCJtWBLekFmYWCav5afkEhL4s+97wfuBjUJ3FzQxOK5GXWE9Lt/cyvCTyZD1U
kwPKdOXomJKrY+u7YRDRRXMD2B+8PS+XMwM76NJsJrFmETC7OIGePPQq8M+N5G27achV8XgBmwBG
jYUQONhV54zuAgkf99BT+4SYkalN4MwyWvStUwUqTlTRQXeGHri4orRNi2pSSZwY2UuSloWvqWkR
XveCdwkbSvSg5uZNQuwevFCIgCApqJSqaoq4HCHpEI1OE67acKLm3i3qPeAfwdrmPp4wsqGgPx2t
yyjPcdj4y1YBmsGJvvxi+riobmoYeaw4i2+B9XF1D6qNofSHWVmPrUMOThOM5MZ0+r06tGFHv3ag
oL++/vebDAAhplNA2YG4CXDk5Y/oSJI0CkmKuI6qWEZc864Eg83FLDqqE+jF/3HLyz+9Mlmj5E5K
47TELMPJq09FEs/jeEum4uipuwL4O3LvFM3BzQ5eNT942bFuIJs6NMH1db4/hBjFRDcYr258ZFMk
v+xMAnKdaSnjhf4wmp/ASbZMEtG2TMCTAPMDytRC//RysURftckDBj3uvrbjg3b3YXQadpOztf+f
Af4D3iQfnPS71ru6jBPLAnHsTQMpHCTcdzkK9R/fLctDzALyBOBfR3gHLnkylCMYV2M2zieWHO26
uqemcrpu5X0kgR4v3B8VaUgTolh2uZ5uHbp+NLUyzhb7bKK/odPvatI+lsvP64Y2UgNYwhnjlQk8
osWCi0MayJwlOj4N7QPSQl3261CBaAXCzWMfaEse2NCYqBIZKm7rAFwYFl7va2q7C1TDy9hu4oy1
/lQ/EfPczOaBlk1QTErY4F9F0K+hgYtnXH4jdbVRLvTi61sgPoO574A6Dc1vUBNASkz4oiClAoh7
tcu4nUY/zVMIanyu2clG6DGduwW98H+w9yf/BzgZkF5h4U5GXQdFEZw3bXkym8HsfNpUELBuwXTL
DC0PVq2i+7w2J8kT/P29zsc5EdDRXkLGJMLJaT0pM5h0QBtojmeb4iXggB42hDjll1mZJca2gji4
wDxchLzkBQatSx9uqdVBCnCtcFJKJCuAnTyYeUPCsYGcg8KaoBzIsLdKcwgxCaccahfEz0nLupNW
l9kxHRbIcs4VlUDutj43mrM4V4gYoGISQgXD4GO1tA1Culfdmon1VNr0ZIDTGsro92310OWAL17/
4pu+7mDGEqQ0eP6hI325FZYGie2R2FXsaPfz14wdJgPhfW4PaPxCuWVqM7+eHm3nrGu9z0EyxTM9
NzJGwo0LDW08DB9xBj9gqgRHr1vgctKkquMuxUDbarTuTptyGeX9VugC0TnUMsGOgDtFyBoGzSx1
vJ3q2D2gHfRMnVCVfMGt2+StBeEAGdbS6asKCxlSEKL/zNbIlJj445xCBsJ5uzkmDw0aoHYvv1jP
Bp2hvFPFq+r56M6Yytdkp7Mf5sGFfFoFUvrkqGeqz6pdZ58pfQVHGrtJQG9bgj76a3UPeoZ13rHh
wPDisvT9CN1ISSDZ2AdsMTjyAcjGBK8p7MOgjHk1a5jOtfPlsAz9z8YE52jWyeqsoqwbnlcgEETe
bICdzQVjnHBk1tIatcqcKjztzdJ3GjckuRoAEb4brbP6vSHPDbrjjRUUSahIwQsbDnVhXcjDvAoK
KVWGurgKvir3fmX3inYuyOv1M7q5mfy146EmigaZUNYitlcsADgiLCQKHjqFP7RFmGeyF8+foqrg
WFw4GrkDCCMwmCwcD7XyEkXJEArS9dg3ma+kDxNq/73nr4Bbsfyuaw75yvCCrQPPjSuyBwYRNGiB
XpQ+cc/5EyEP6bwf5kCDziX15kPl3mpJd1aY5DmzES/wMkJ1GHQ3yBBFblEyMHBP6U4V0xo0UJaL
mcixKWSgoK3PCywYV/vAiQOF9+VJa7x5nSfbrOKWvaazeiBgbK5XP5NR5b8viqEnzmk+MeUELjRx
LlqFSpNbDLSOW+eTB8Ar6X+7SREsAKJ53xmNWPJBmZ8/x+atRSHq5/NA8wytj9gFn1xbhW1ehU3x
W2/LcIIy4nX/3TykoHUCuhvAawAhBQfWMqM0VpPV8bIEec3wqZ5r59Hr+7DrhiAl9nMxnrrJRM3C
jFoiqY1sPRaRUXBSJNwvAM+LMYICcYcyDHK5uvErNvsqye4Sd9q3jvLImuWlgta9OU6fy7n3k7Vf
Ja+YLWfFqUIVHDxfSHGEgJ0tJJkywCTjSk2UfT+01ZelV1RJKWHDCmekBUgb7yVcpsLp9eyM5rQt
mnhue2fH3HU+lXmnSVKnDVdFVQTJE172fIhN2MtesVvPmcwmHs2vNL0nlXJIVO2oEW3vNU7gMCAh
ppfr/rO1Mjx2+YgoXmmY/bo8hl1b292o1W1cFoMb2FptBNNkymhHNzJQGIB3gCkHxTpNWBldoVeh
QFstBkHKZ5XuSDodnZQFxP4lRRpsRPQLW8K90Zi529aoDsTWgvbjat5k/QL1bibx/PcfC06vomQG
BBEKBSKo0apKlfRt1cWquR/H2Tiaemvuuzk/53lzr5PuZRhUfe+4mWx0830mC8sgveWpFnD9IgSH
4iAsEEbq4qU81zmeSN49KkFKXoSGF6uJbOLn/X5yc0Ag8IFb1N5FD5l0IM8cu4tLO+ynG6W+B2hG
EsU2NhO/GOA1FCTQzRLHrjvY1jxaDbHG2hsA4B7c/qUgNyCQ3KPF91KTnSFNb957PiQj8PhDYo6H
IKYCLz2fdUxvnT4fsGWNtV9YrgfKCIDm9fO1sXuYwjf48CGqLChVXFqZ7K6iGrXHuHN+KFZUWbVf
5l+v29jaPYzeQKiR8y/jzr604bGiJU5jjXFuaKFKFCSqRXaeehqcbd39XTQpwEb94brRjWo1cOke
tM94wxOlCmFlNavsviiGIbZK46EePKAVjZM3pT6aP21m3a5QZ4cE0texyEI7IeGU3+e0lwTmjToG
/xWAGwCLhqarGP/LlZI8GeshhjJCaM87XJT+SHf98s007qEE7tf1FLSYCZCsfuO7Xtjl3+RN5Ukp
3JaxuR3i8TdzQ9f0CyVuQNqzhtZ99uzslmw3oztl+F4VOLJnysate7FqV6gTlelq4dKFdZWor930
k7FDmpr+rPU7RPGlP4JMCxw4oYlL9/rC30dy3kfSwIYIkKGGytvlumeUN5186mC5+mlZJ52digYd
zdFf+3533ZSoSI5E6tKWfmkLZKBFgRcAPIxzMh2a5GEwnysGGgOIYIAZemkVv/n+zWAPVZ+ionFb
ej/QhOzYbpa4mWzVwhPaXNDX79NpiPVsOv0/0r6suW2kyfYXIQL78lqFhSBBUaKoxXpBSJaNfSug
sP36e6iemRYhXiK+mXB3u9uOdqK2rKzMc05qFtQgRi/X3gvZDCY1WTF25a1wHjdS4XBLmM/lIxRN
GAyIHBbdsdZz+dNUBnGLfBHa5s6VyP7ymQ+MJlPYzU4GcQc0vQ9TUfIzxtBvXe3RFnYO06K+bzqU
qKJCUz/aMq1zkoy58VgVpVxDmCEbNGfW5eRBTZnc2pCozwRPEvO68OJK46I/tnqq7EyhjA+JMpRr
ivHLJtP/LO65MyUwgTKSMost3HIrG2VtwuIS0am8cZMelI2xCbeiU/sC2kCQgXv67rH60COi+bax
kpu+6r+QC/qfD1js5IQpI9PKuTt2r3XqqiR6kJ0i243j71ncpA0nhs8aO5NWAtaf7x4sriIDlgJu
AsgCy01dD2nGY4ybo9corfUwJFwui81ohP2LUYTRceUUnSfy8uV5aXC5d7OyYhZkho7p2JAiaTYy
cDiG7GdGZXfIOhbjc6HOaJm+4imu3K8ocYB0gH8iw7oUb8I5zc1akrtjUsgKzdCvjGj9HLm3h3fN
DwMxjwsAWu5nretLHyFoHetEI+fHpth1ya9Q/iMrK5HelTQeHhjfbCwiBSOMDDFCL6Ojrr2K/bHJ
tz1zBjRfDgZIFrQ7AGHaJ53wndzuWfMeAYB9e5BX/f33L1jcNqU8zBEfMo4ofRtHfM9axc7YnzgD
J9rpdqbS7djAT122ptVwbRGR/8F2PdPyoZN0Ob113MqWwBp+FGZTfKxShC9gBoRPt8d31QpSCsjE
o0iEfOmlFWjURE0tM37UtEr0c5k1vgYm8Qo88cpTGVk9BLAQgAAiE+WVSzMh69OwzhR+BHfPVd9N
T6cVlf36WaHdXamu7P+vJtXLg/fd3GLuYqXveJ3I/DgkoNxqyZhBNXbkb+qgx/ZcpzyomTAfQCUE
ZV+Ryp2ih8gDSSanEOxJnHmOOhs5DfEO9O0UFezC9POx7F0xnge3FcDDVeWweW4yK7+rxBny6lGy
RiH6GWAB6H/Gq6N6AGSAvFTRnPD0UdvE7I+FUMefSpPHtByYdF8NkRTMLfqiQVozh7IBejVAgKee
u60ENdnft3fIj2OOr8Az64sqDaW95WuLK0bfTmk+AD6u+Al0SVgc+V23ppb0YyOezWAbIkengIy9
LH0L8QSglswHnHQtf43MTh+h6zKA63B7OD8ugS87SC9D7/mcKlr4ZEUos2iY2HBsUIW2c6X4W/ZQ
BFTzCV2qksq+be3q5EHU7r+tnUf9LVaVU1MrIwRMR90qQ2rpueDMOVTeGRIl/6k7/hoYykxnljEo
s4tLFa3S2Rg27XBEyYE0crjN0VTdSOaVy/v6Ov1rZnGJNgD9pAp0s46xqZ1AbQ+3cm/FK37/6rRB
AABCwufmjUudmkTkQ53EPaYtZV4pjY7esO1gSs7t1bm6F/41swRpcUvNzB600mMn/+n67YB+jX36
2Mjjip2V4SiLpTGyudYEDUtjgqlsoJqRtpzonbzi9s5e7cLrIY+EM4R0JNA9IB8unGxtZXKSheNw
FNMm/lUZIRRNYxb2ZBD13lGBEbfDRJ5stBZbyyJcGSHkslDdgxQF4EvLF31eo4uBUeTjkQstNXM8
BHXmSGBN316wayOEgCo8BbpbQFnt/BnfjlMsJZg1qRqRzHJq9Si3E0nyUaIsxtC4CZh4scbcubJH
ztL5YHICroGYdTGpct1CQ1CeR6BGlII0aJdLDDH9k8QVuBljt9bVc83c4uYymaL0qT6Mx2EYXMuY
W9JBP4DUYTHaWmiu3MtXDjMI7tgwyI6As/sDPtXJrFRicTyWebFRxd5Dces/hY9iU343sQgwVC4P
0IuTx6Oev6jtYLfCPlPfw3CtPc7VHfjvUL4u029bo2QcqGxZGY9Z/oKmJI6UNehDMq04puWdfK6u
I0j6gnWiQgeg1OUOZOMIL6F0YyCzO4iG6tSwaH8HHZS4JULvrDWCX5JYfthb7PghlPRh0PgYVE7v
tjQ9VE/GXWOHpCOSM5CYfBZ2vLc2t8/ZeVG+eZL/sgrpKSQFgVNZXpJM0tC7rGNjMDW7JGQQwodW
TvOLgbcWfpq5q6LRy22L52O0sHgWSQF9BZISkF5bHLO5YVnOUcQIOrvZ1+R9m688/hZb/TykCwOL
g9Uqei8IyTgGg7KvtJiwNbbFlTm7MLDY6Epl5qLKMQI9QxU6QyW+JmHkZKDV5jK66ZF6VddkseeX
Y1ru+XFo5owLMCk1CrW0fZzSslirqS1f6z+sLG6vKcpDq1b7MWC25Cqvitt9BNp2eu0cELdo9XJ7
I3xRlX7uBLx5AGBGBXT5IumY2hUqoF7BQON74DZ8zZWISjSvdTVPtRMn2rUec6rgbkaEGAg7iBLb
lft5+zOuHXQs539/Buhblwc9BUPdrDn2S5aiU1ME8IZOGzz5eq6TLLVFJH+MmUIM+vm24cUV91+z
/a/d5WznIsuiHsPP/fo0OOEvvFWOa40Kl0ihH1YWURxAkulcWO0YmG2Qt7bEiTwkdpb1bw1/hQCG
I44aqawPFcjuCTQyEzmh7D9U0vvxEYtQPESKptFQwAlO93StdLKyjcCNu1y/sCoZ6jj4wyNZJcJg
7tVMtvV432GoqUBbFDVmww6BQYsdZTzNpdvWZ2JublExtxsOiJBb9aGvZjWdZ8+c3c66a6Xxf+X3
ztUkCQAe9Ssh+e3awnurnzqwAwMueu1oV9EWuISudMK1WPe6g/3X0MLBMj01WT1MOMXuIBB/yzea
f3vn/n821b8mFi5WGOV+yGIcGbydaYpTK7kGAZz9vc9J/GBrJF3x6dcPKSJBPBeB2YTSxuUim1LE
VWRgxyCRSjKibyPrAO3r/wD+Ro2R9OEdep7xxFpZtEWQ9s/G/WZ24epnPZq0IsZcjuKjFUFn9yVS
Q+BKNisTetW//48ddMe6HF4MuJTIVNhRrHcTKrv3Qu9NT1n7tYPjXz24pHbdA1jWyfg5ocPKOK9e
aWgSdi4zITpcJopB5IvSXMf0mokInXHBGeq/gG67M4J8OeldYXwSwrVddD71P/z/N6MLB5jzoYuH
HEbRnxItXiqqocNoWm3Rg1DTdlFPTflZNXJfxHmNSyeeq5WI9WtYP74A7h1K1Kjt6UsFEmlGgQn4
abh+rSg9pTtxJXO6sH2TGhdBssONyYe+JHrx2nHW0ZLVoKY+9rFA5Rig8mjH5jfD2vM83BbRyvWw
zEf+s/e+fdwyIGRpJAD+Cb+ma2jvV9iddQ8yv4IHENsPmJKjNPk1Hn239+LVawnsObBXAdHDM+9y
K5ZFVYTzcDYbgoQQeZ1CQXfbM8F6n0fNMU1hBQ94faDfLC72gTLFMps5LGqPwuYU3kvbcSvfN7bl
Jyshx3XH9c2UfDk4uUjyuBlhqi0cyT2Ftg41pjtHJ2hodheEzu2pvO61vplb3Htlk5QpUKsjOkvZ
00yl2dYD4a9Q2PVDSWNvxdpVZ/XN2uIijE0rS6BxMAZ1qfkzUpVRQ5F2JlqgQ0wt3reqhN96Vs6k
RSkjYKqxzO9nXEdMsW9/y1V/ZkAPUz7LeEGy53Ke9dkQqjqS8Snck/u9Jp/qNVXHn/v0zHdA40YA
CkW82ReuGURZkO4qaQpec7dz4BHXAoufPvHMEsCfDu4b9CGUxV6Zp1ZJphoGjKg8CQz9PN2omEmi
OmhYTEr1l1z3K7Ho1TGBqgV6Duos6B9zOW3hJPbdDOXmQHkFymtMKbpl3/MDEJO3l2eZNodvwZC+
GVqsjyx2qjhNMITTLdPuIxqJspmeFVsiydZwRifxW/cPQ6Uf4DrCbOt++Hhcaw1xfbQQlwKkDpfJ
VynhW0QEPLc+agwTLOsULeWouhPsNTbXzzOBgQLqhSovkPIgBl/OqIU8aann+hQUJg17bpuNI6V2
O67N6NWxfLOzOHuZMswzU7UpSE8gU5XMQ/mcvTDxgcvVSiz0lUS8vLUux7S4GAQpT2rU46ZgdKFb
5XRuZ6teRoYtUAl3ZKaaY51/UOaUxKCZV8O/bUuyZTQlCIRXI/Cfh/3ye85r8G0dURqpMqkw8T14
KuWpG+otMdZGfd2IaYLGCxjRDy5+M/a5Eg0wgl63XU2aacYqditu64rDPg/lXyuL2Nmaq6bWBVhR
05fSOA5eWbgqYqBceRsixzIKqozaynqe/8zlcn51NfrKMuEcXE6fGpsTEAawaWRuav0eUs/o7mqL
WsUaqP3KJv0CRit4D8moAy5c5iQVqlK3zRiEkD89hSnJd+GBba37297lylKde35D7RLoCmQbF14M
LdomK2uzOahTEXPGD7UFoFLj3LZyJWxA0gr1lvMdAyPLC4DXXTcOczoHRnUA7yJAlYwU9UbhJBEP
owlRjx7rtnYrXMnTnZlwZzVhyHOddQgvl8tAwGhkJUZn7gVyKP3OBbTCmfEIEpw/3FViOgVoc72y
SX4u3aXV8+9/O2N6Uc1DrcFqq0Ldo9qBRqaOVFNOUQp94WSzMrdnt3i5Jy/NLXYKsKwoIncwN2du
GO9VlpOBnfphGyLr6nFDcFTFEdRpM8UjcoYf/zfzyx0UZbowlF0xB91v82nQ8SjYCIa7AezIi4DO
JwkC8LWuND+P4cWQl60FOkjw11VZzkGZ1FQVXxv9ZXoF94oOw9/bw7tuCbIEaIoH/q258Jdqy3Pc
FgK2CX9MhScxfIvZXyX8gy5Qtw1dSehhTFDdO+PIsFmVxa1kWj1P6imeg5QbgMgnDkCMYG8GAhKJ
LeDjFa3DHID5YJKEh/qt79qVGqL08/49f4EGBRyAgMDRWox1zme5nrp8DmK/cqAlVMVoiYubKXyE
oMA2pI/8sXyI/2Qvt0f+M3Y7mz2LQINnD2XnhVm5EDvRirB/J51AZYvLnjS7qkq6LqcNqGDH2+au
3BuX9hZOQS7QFY6Z8EWTuBfmx/a9osifiraemNAh9JEvWfEH1ycWEwpwqIqizrLVcG0oRWXU1Rz0
bu/qzp4doCFw/uGrJCSfKRVJtHI7XvVB30wunILJobIVDehWKVJpB3jTVvMNspaJkOVrrudfK8tS
LTOirI9nWOFOeZDpCXQVOm8Ox4+e/IpsieKdTnOvshNboZ+3l/HqZv1menETG5OYd5kIF9DN0H+D
uk87MwKoUzz5tw19YfF/+Ndvls6T8M2dQ2e7k7QKllQR+JLI1gtgWmc3E09V/lqGpzrWHNZ7shjR
upZ8vBQAOPU7/nH7O87n/9ZnnK+Bb5/B2tJsRwubyAp/JdZHNq6ci6ue7tswl/5nVtIuRnMTrGVR
H83wOVcOMvB+6trb90omB9AZlMPxN3BqeHdejqRkWtjmDLtmdGOqPs+bkdSbbpPbhnsoibKVKByB
W26B8WlfVq1fuy6/W1/M4xDxthdSWNe3movqAS1o7CZ7tjGchI4UH0BDymx1n+4FX90hxU5WUllL
YWS4WEwAgOlIJ+DRCtbC5QQUZShVUYup7tzWEQ6jazqRq9ktgJ7yhNysPtDOIEg5y2jTiRawdDXZ
cc09QHcJfbvOcmC4cC6/AOWvqe3jfg6q547T7MhO5b38bvR2eTe8yLuOgvWCF0m5Gw6rrTGuLsA3
24uNZmi5Waoin4PGacjkyR7z2f3oh3/7oH1A2kW1a6J4EX3/VdNnDa8gTj8nkjpP3t3Tk0kSatFj
Tt4j+ss7tcRPCGq8pKXOexDR0Qnu2J3sarTzHp+GnX5ciymv+Z3vM3cOqL8dQz7nhlwVmLkCuZpu
VwT5Gk5uCcv7Z3uYlgLPAjkkpJMvTdRtCZ37dobvjvK9VsUF7ZTW3AgiiEK1PAv7YuAQfSpbNOLU
ayc3qsYvGE9RHooU9z/3OiBr4AUCfMdPqfJO7KWpgW5FkDS/jfhQ5ive9afXwSABo4R0G7hqkLG+
HGsO+ZNQjTUz6FR6nwU8KLerHX6v2ADBHSpt2O7IPi0DjERu1dwY0jAwn5pnSNG4FcUr0R2p6Mr+
ZOvEiUnuDC+3Z+6Km0MTE+jCQZUbnBogcC6HpsViX7YyCwO3jp35pWiI33+oJ4RUUJjwajL56gtQ
R2JozwAz3q9B9K9czrAPECkar6HZKbSJL+0LRaRAcaALg52VU30rPwt32Vv5ORLZt96s/WBXp+a+
89JNu9Goci/erYF0fjoZiKwDYQru3hkCoi/cnBlLUI6R9RCYeygYCMgD3GvCPRJkSGgOayKOX2nK
y/vx0tri1EhdLVmVZoSoUFdEOCTvAoFS+UH2Bkdzk2NLcjfzdHskSAuS01G3I3J/96KTlzuJFveD
PzqiLbu9JwIUMDsy/M7t/fDz/gYzDamzM0sGyOxlrt6KZwDMsygM4rKBtoHPp5UL/EqgcmlhseES
sc7RtF6wAtUTXO219aqn2mmf+hfrid1Vj6UHpc61XNqVaPrS6OIyD4sirJIRw2qP3W72sNOdkmak
pGudOa6cYvDE0f3jSx4OzK7L7WwOdVyMJt4/o5wQ3twVjpI9qFIGT397oa4dXHRtATwUHDUQyL7C
+W8uPqy6oTNiSQgKaOfs4/veV3b5Y7WvRaL6oh9u4rsp0J7UXXQI74SgWQkPlgNFRRHEXUhGgEwG
UeUlo0hCz1MoYytCICBFFyWfZd2jvdxEmNLSak0F95oxBAHI0p0xgj9kqENxkvVqTqN91/rlPW6X
DbhUgLRDfW9eodEv3cF5XN9NLXZKNzEm1wA57pUw9JPR5BAogrZvi0RdFBUkRZZAjNaeKMvH5dLo
ItAZp6hmZYHxsdPBTO1kr/sZvC226MftXfMjqPvHEiR4IZsAQthSJgupSKWsYwH7ISd9INPahYC5
zXZI6YJqhJB2dBip3OJg3a91NPtxCJe2F2dDh0ZSyjlsW8pIeHTSZ28YNtE+8cf6bzSjSUPyeXu4
V+cV4fuZZY5TuaRkTZUcGq2AeZU6T9bsZhSJ+JqC2m6Ex8k31sRrr88unCYq3vChuFYuT3+VgT0z
Z9g8c5I/5mNlN31JQEFDWs1XnuLiUU6eIvS2N3dNdUjzhxzCaG3v9VAciCfS13/keVVp4OrZ+feb
lpqOuTQyNCvFHFgxQYLxEG75PnuaBniJLKiC9C6/4369T0SyCkC8dpYgnI9yHQKkc071cjribih5
DB7rXiMS26e/65fwV33gnkGjYNzOittCUSNQniZX8FPv9tIvmWq4vWD5m/HlTTs0fDJrGIfuiVM4
4647FO9n6ki2TwItpgjOp13viI93wn0vkGFNOGoZgsM+OFSKiS4u0FKGAs7l4Cv13DhgUKN9VHro
aNPGD2N4L0Po7PY418ws4ielHCap4TDT/u23M13xhstw4GsQOqh+ENqC2pi+cEwQR0pKBEhwvGb/
K0yYH/FsJaH3lX75HhKdbYAjgo4luEagY7kICGLwy/HO7uN96pte7Zrb2S627V7b7AVH/2z3VULy
rWXP+/ohJeEhRJZms0G5AUWqfG+hpn97Qn+k45ffs7gB8tJsuC5xVLfZc2++oQ5IKm5302/2y2ye
ptbG5gFZVWCfbZBx0jckKZ405HZuf8eVw3MxLYupN63EEBIZ05KDa2iFM7GUB1WwM75VMi/VVqz9
qN9i1FA5AwwKXR5AGFoKrrAiNpqoGpN9XJGBZlR66Uoygbwaoz5N5gKg4dpRD6ODhMPfaSfacUOq
XdjSze1h/yjC/PMhSO+CuPalqXp5bgYjn5RYH5K9NT7KGimVuyFi1EhGEm+yA5Kfe23tCbCkLJ99
BcSSQNmFwhhiqmVNVxqhqYO2Nsm+aAPDbUbg9F1mbFO0MXgYy41iuWoDNvwpTz4jtyCxGeA9VK0q
Ny1zDsvPOJ/GbyGdkBfZEOlzslei90FqaQ28aNgeivuwQPV+x+uTXNt16egqp4L2cnvir9yV4Cic
MdTQc0CNbeEvR1Cz4KqNdJ/pL2ZsQI+RalJIsrfKSEkihU6JHkq3TX5dABdHH7gEuBZIAEOxCE/s
xQWBXlFNneXNuC9IhQRJS3XaEp3KDuTV6PyKX377uP812Rk25ExeGMlstChA/qQGjmFGtPJHoD15
melMASjeoPOrPeBhRG0Rwf0usmskyqAcS9beE8t6JJ7KUPI4gwyQmNI1ZfHdM+gynAMCu+/rU3Lu
78eANFs5CD9c79kGIvyz2CO6eC45nHkc91FY9eMeSq5kaEsgh9eyRGisgh21XADk9qDbCo0cjGOx
6LwThtyK42k/0bf9rrc39JXZ82/uRBtkPWX6MZKXhLwVmMFX1SEHt7Q93Qeulx5OB0itEeK/nfzf
PYntl54w5/HhQSH2Nujpr78F2Q6uSnRyj9QQHrA53ZxBNXeSh39l9t+evv/lTkY0ktOB/tUPKpFd
Bf/52bsa/l/K3EeTjNQkmZ+TOyTZtANS9F6geC+D/askT0FOnDXq7I9jgGn/PiOLEM5kIpCoU4QZ
8eb2pAm2+HuEeHkrktzwrXKl5PzVFfXGAizrkkJfDVw1YG63f9uL1M7Ic0X8/eeb7x339v7gMwd/
Bc52++4Ff5j3ulk5g1/0qltfsLh+i2RMi0HCF+hvkHYMdOq/Hdw/rnvv2A58Pnl0euLpxCPOxrkL
6PMmcAi5J1vivdsmXduS55Nz62sWl68+qWpkzPiajDTOKyTkVob7M0S/XN+lrGIf60lqoT/1vmM+
9OJyXHJ/+R/ht86dCvoU2PT+7LQ79ZAn6PxFRLt8RbPn237vZ4ix+Ijzsfzm6FvTTKSiwUdU9b0I
cC6wznJGUvTkjok+neJPIdxVkL9uhV0E7A9Kx1kJibC14G5tshchatmHYQRBkmnvPpc41PvXQ0VE
usvI3sIJPxEcPoo98Oq6R6hcksBz7rde8PiiULp7esAJ/Fxb/p83MeQRIWOOcgMSyxB4Xaw/ek1Z
U530+b6QgY/x2/apraDF9paULxIuiTa1CzGIoHE+7YeQii3Q9qC5IW3W2laar6zTl5jsYjdCbQh4
PYhHogf3sg2QIRjpoAlzvn8VSG/bnR/tSlu4yw+jXZpE26S4mRpb8tjG9DFBnQf6bAhnaTOUShv3
b7rvnso12P+VOYKkmYI4TQZaEVoNizlCPqJspTJu90lZAcRcNdEel1Fmh3UoepYcdo6sRY0noR+z
00Gc+LdaypZfWlVxlxl5budTGbulKSdOaU2FN7SVsIdUXeTMibjGFvl5U+JbVQ2JXfyEbNVip4+y
OhuVnLb7uvrFldbui8d0bOnt83S+pS6X6WwEK4UGRkgRLTWBGwPilr0FI/o5a3uyZkiuUNTJ9TVK
NqjzP2K0c30BewKydcA//GjuNVZy1Sjov3tCVBOrJAdEbyYc3NgHlUfSe6T26e85HnORQryq30M+
svszTWgW74GaBF3mYSrKgA1gw9oJK6Q3VjbS3TQJyd8qz3SNgLdu4WmsjNzNa4Tjg1WFhxmpvmdW
DnVEoACTyaRnPVCUPRP6aKOgqOINghyNnoSusKeYK6lGUz0eFdKEOYA2mphxb5qxl0g4VoLk51qf
vzT9YJZgsbMxJinaWH42Y2o+s6qJFb8uBfSqlLo+SW3ZyNEypmnbFh1kmqKa6kCr27GJSJlIYvo3
ViC1AY6fiW6JPSCm7TC7laqVlZ9wq5jcJDMHOSUx5+nHxAUNwZyisM5OoSuCSCKZhI7qEbolMwLV
4YQhD5KpLZH0WG/svE1S7U6tzKrwW6sEIU6qkxrteRTOB1vX8jmk05wCfZn1Lfqc95BeFanSZGbh
ybPOkw0+BfAbIaq6zy7C7gFKWa1yiuquBJi9CEgcOPGlRkCd7V4qMxxxqLUu0XfqIMz7smil2I+l
coSASMbQFKPS6iDO9a63+1pqH8ZCjF7mtOg+GKR0RVoNTNvLaWZBzqufzccGHPXGS0WxEkg+qd1g
S1Ov2VqV9RmN6hYt9cbazNBXF/pAf0YJaua2ZlQst9HRGIL9uTKlqTslCtRaMy5qft0V8p9GgzCp
V6qlgPozOp84SWWOs1sa5+UeFW5oxMwL6IC26DEZeej6UZxCQwQfSU60SCZKGjPB7hKjnZGxzQaV
dlYpFg64++I+by34sYFl9aEs4/xRgw5nTiIVmpFuweqwI/OUs4cqTKR0N8cqw5jquPOSoQ4lWgmi
PG2Mxup2wyhOEh1BtfmT6VUi+EoVFsiqsk5u3QrMk5RMlah9phUz0HJsqHLLkQUlVwgbReWBKUOY
0rjXwnHDwdHlhDWtKNmg3se/q8Lkvy2lByEpFdquIVwbQaepSrN7FlooJZNRn7FeUdRxdDrSZZYg
7zb3hZPXMQdsXu3RILZSM/aUZdA4IQ1KfxMEcdtEgcK1HoH63iNDCGkNaaLT1Ceg3sdi/BcSgnpE
RTZpXp3GkkQVwahgUgQQykywGm4lgfFg8wSalESZJT5th4RxYW+AG2vuWwG8NUcqkwoZDG1WZYpK
TP8+Dsw6jaGoPwyYxgcudpaXl8Ay0zLtx88+mtB3WU6QIqeSOKMWl1Sd8jyrSfpUCDHSipoeh0Qe
LeSyeB9h/FWILUaMkesvYjEYWFHJaP6AG1HijcSUeRulCY5+h9svI0oHLADQ+x3k5+awqjqC9BXE
4Yw2r8AZGofsWeJZl1HkqtnHWI6jLwnFlBAoVcW70oitxqnNPrLomau2GSsLGmaYRUibGiOkwaVa
LGTCzdp4FRqlZBsp5XmPPCx6idhzWMSO2LDzDV9pwn5KJSQfsqxonupaK3jQm3KO2coSAS7NkovP
vBuahHIOCTmSzHpu0k4rpARySIkcUbUSIbvVCWZ4ArKjQUEkBHmAcK7hrWaohfapsXBobTT4szBo
XS8ARgyZ9GSAvjjZSEHoH8zoEPfNbZXNNBaT7FQmxfheD00Wg52bGvWmiM+LmlsJapJGWrekGFis
nDcZHIIld9D4DcFCIei3CofVyblWOrMxi8omBU/zg4+1ZYD4FYqao0hNlAQAwLZbMZtC1G7wHhyg
vaBAyEpVJyxEP1iD7khSOmk2oKQD3snqjO4SYlgor7rUVSplCq96tN2YRMspx0hmJEla8wG604gx
0yzifqnH6XNcQOTVM3hZvFilIjDftNrKm8WR116hNZVEsCZC5uZVYZn7OLaS9EEV4TVsoS1kTlCI
GXYjj9JzfghULsJyPd+3MzRJvXkUukerzoQ7pISz/HGQhTYNBJFX6FnUqIoH5lQEmh28/isK0sNE
FGnuPlpuWJ2DFEHyPgKW+jhVaasQuTe1B86NrqFmabDTDDmDlCjoKKVRsIoV8JeMAsIDJoLG2ckt
joxyEo0cPYnVsNWwElFdegK64/QkjZrqxDIU3jeSzgXda7UpPIwSbhqqZz0GLaiF8YGmj012mLWm
72iRg2PwKGpQHCOqEjb1Hr2fzH2t1ymQ+I1RxbZS5XJGB7PpuC0PWjTtoG4Sx3YsSr1O2kkpS6eM
OgvF9BBfTyXsz5rqQDBhGtM0D+/5GBonRBqDRHI4jHlXxM0Ee0w1J3C/u6imkowsMqSGWPsLQGjj
WCVD/AtvtiHFBS0pCdGsZGRBO4QN32SFMD5kAGmmbpOIiIFyzapQ1ZknwRFF3mVufTZms9iUccbR
s9OXo64eqCKnovUMqsgsEDOS+wg9jBjviSl081uEbswjgT5wbxBRGNR3pa8FhaLPqbKP+7qQ3bhE
HpeEkhiOvtYwq6coDyYJInQ+RY9Iw1uZXfA2HmgfKyLwMmOl59toyiLjoU/QAQ0d10Wjo30t9i2J
zuhsG/5cA8hJNOISbD1sbhpabf1sRjra9GQtmsu4Uo4OCZ7a1WrpiBGL/o5aNtZOkWrGAYCic+ZE
MYbMzgchR9dtfWhwQBOgxewQyVBmC0Ml85zUhiBCdVmBFY9HDfAOsoCQZmQs7rZYC/EgQLU93LUS
R68DjeN3vTG0et3rpao7GYkJieo+rFvRbfQia3ZRkgg7IYzqzzLV8uOk9dNod5Ajzoge1TxxrKgb
TGQVK2hMWbOqFkElTGd1hKiEKgRkAJD6rBS5l9xolPqHXO366LFSINRzMOs2jk5a18lPRVeZFmlR
O2t3UDeZetzmk2QoYNk1YvJcdqOIbK4aosyEyAPuphubabBVAVEqnbq5A7Cjq/lLNUji37lHYws6
gfkybICCTSKCwN2S3LBrcsR6iEGB5CmUPsYrudJ7l2dSsv1/HJ1Jd6W4EoR/EecwD1u4k+1yeapy
DRtOTY1ACIEAgfj17/PbdC+q23V9EcrMiMgIkuOH4kyqYT6yerxsya0Jw4mw5KEIxSkfp4FZTa5B
/1bvddCcfFd3X1k10dup8es+/pTZ7OhOx7yOzfUQRqMAjfmRdww0DMHBLu3wy2uKrHmreYdU6XnI
wk7bmm/+h2Eq/RPdQp5thGZLbcPPA59Kn2y2R98WTsfPsE6D8VIf/GMTS6NedMuIWRbIeb9HgbeL
KmKh5nX2muNPsvi5OAd1rl4UzCG50jmzim17+dbg5TXdmVX5r9GeQwJ/FF3ayj7M/wIoiJ8QXc69
qlrmzWVQzUT7sJqE8HkxHGMl1kAQLDDqBivz4f8JEnQMj0Xj73/i3uI+s2FLXJzk0taI7VLDMzQU
sajcPK4ChCiN+ivqgMVypVfzn+p1/XXKLM6hE1djX0Vtki9llLOvB9tkmvZcqywSpAEraF43WHXh
IvMJjSHG6HOH2ojGxZ/CZ2pI2pcyd8MP7Whzyrkg7/nm2o33aJfH4UrV8C2X+daKgvmjt6ScLln3
Esj6YNlvUX8KbrX6PM2Wi7HFP2j+aDWKb+GQpHQdXjqsrBZE7rFoZ8Hs4keHOocd1WBcRPGy7pl6
H/egJpk8hNHxiuQqDz//1nhSfbLeYF98g1lU1cd1EJ8ja4KfhfBBbsQ6dTyOJY9PfpfE8pZHIuOB
6jUV16zxp+UspnUf7sPVH+25TbbaL3cs1+h6nInj0xwvZvvMV0T/3eYGWL0vjAfbNI3efZMwGJ+T
XU7vdbgCgoucNr88+qAgtUjs7NPNS5jv52WXRXaWRgvGO1KAWX9L6rg9Jav2NR7y8THQuh8QRQDq
bHH1mRhFRZ5UMf1zW8Z3Hs2NWCvTtaq72q6YF64tys8j45c2V9Ml6i5pTCuJHbdxeAp9M84vGdpM
xYtJzeqvcePZ7sS+N04vWR/11eCvGL7YGCjFbz46jTDq6dH8HWekKjMM0qUO8r0tqZ3p93UYkm/R
0jFwjDEOy6WXdxP6mMWS37CaQpVbKmUCB4DUDr2/3U3ldJP3pW7G45xwUwdVaCDcy1QkA/D79mE3
nYbR+tAkbFyrhOjmssDx/lO4tqqgswry+6ldyUooUoS2hIZ541FKv9ghG9vsexO2EaTA4FaEt7tT
QZXEQ/G0Rzoey35qUoipNZFpGc+K4KG8b8Odnmh1fzB+7MnvsEXfncSSWs22xzi8aLxS//r5moGx
FVa5k10Mab1rmg8Fh7JHwVq0rXhjgzB+mXvig8/xbLK5nLxmb0qjwuzREwW5sC6GKClZ2oYfmZaW
TnRDxv6fgbrBByK2MU7KXnBUvk36J3bMGNtVJNU/G27ycyBFM5zz0fBKdumQt1VP19RUfSuj7NSw
+sAORTfwmZLYumffF525+CEXDTfKlH3h5Ik3uwmS3Pizxjthwa2RBg4heWu7bswZ3/ZpP+2aL4Cf
obdn1cR+d24m2TJC2by7j45Q9pWfjsNWpds6fF5TyIUm6JKNH0oDyxi726TERs0XJR348m2J+u6V
RKoUnIms4y++lr6+KsjEsBSjP7ky5G1oyzoO+LJUOMp/nTKBf4mThmtQ2Lxw5yI9xB+3zsfr0m6x
O0U1EAf/S9c98M2ahm4w1Z8JMMEMe/Iy783hevoLd3vtn33TpexZBjJKTyGag6YMbHO8c1vv6iSb
Ti63OiOAC1dnW/zI+zr2CehI1ZNqjz09F14vfjimVWChNVmSchpph8qefKcnFnPxZ/R6x60bGq8t
XrdkjfQ1bqXoT6zC+Ot5W5P2jHFjYG8KJhVlvdF9UIZx3vwgMtEO9wwTOqAlXMEt29xjXEVYeYTM
Yf2kz5kLmuDcRKm84SXriCPYevFn6q161uDR4hZOMppuk5qn8W0sGnzQGFxnXW12QETST0o1X3Qw
mJaAyWOJT7mWyt4tgTLfd6lzKuOcFO+NUuOBdbU/ZGV8+CNjsD8ysjQqHoPb0e+TvOo6WaJLIOh3
83YP+kpjGnNQPEi3rGYvCJ7SpuPm3gd/fjJ4ptFcSy/kvVfU2LLWXig+aROY9SExKwMjK4LwIwhk
C3p9APwba8fiwCclWD9uypAt2VHEA03soqKxTDmCQO17V/N1hfFoTwQuxXllWuaAE9jwOz9uv7Js
A+IkmmT9duRa79UyGc0w5kFVPinPn0FgFuCostjZ7riPEnJX6KgWk5+CqMjY6eIkhFVg4oaweMle
Qpll3azLhvEZg69tDoeHtAtr/6T9rf8cFaoYS4YjbjsCi+Ko2qIm7qooa9C7y7nR2bnWh8RjRQ0T
+szarQFXXxudt6CTx9uwaXrJ4WOppXRR7U0VsZJwCCDsEPc548k//9Dej2NKluBCgINdKJoyjsiw
Z7u9HNJ1KZ5G0RSYC48yexpNsxXAhHsw0F1Kfg0dCRxJtGnC/NZHifpZBNPxHnqhY+PDevt/oTp2
ZploDeQpjve8ymtXvxaTx4nfQkn9y6KGMr6iKPjmdbllvkgk8FcBZDXxJg/uMuZc0Qzv68etd7Bn
eWGeHhGHYUefPq4YfNXX1fUZ1vFhyx27Sp7oue+8Do7eZetcbd3u51VX4/9RiT1dfkTzsOuz6BoT
l4zXoD1iW49f+bZGfwcXpcA3QxK+2cnNGJPN9EZVNsS8zDoT+B66VEtqaBGpP1Zih1mlHx0+4KDB
s2+dm+hDjqHXoVoWDFmhNHvusa1leKqV8zzmLpux4RNK/VRvLj/Oub+PzanvVBQ9BXu9L5XkOvjX
j7LwSxv7+lHjbgc02Or5WxgkfXQd/GN5zAmpaE9Og9OUrZj94bGQMhW3FKPT4BK6LQovnWfhg4VU
Ay9ZUEf2AteD5TD7DXi/ydD4zcmzQdTdLHf7c5F0vXcK2xSACSiJ/KnpSHT7lJC31z5sUTc05RwE
OKiYTY9hKV3expWb1uVPJJZgPCVAK/m5CBGEVmOg2vxspzj8nbPoyrM55GSxHTdxeD6iZjaVNeH2
LbeZ/ayctlSBcNRrFTaT+emtXkH3Oq/JerJDn9AAiK6nugVj+n1LPiDIjySVO114RO6N2hdTNbog
0mdvWJNbAZrjToq1gKAcGhXcspUB5FwUvWqvg1MqL6F+Cu7Sxss/43NerOUk6Kp0aXeuhhO+9RH7
oY6C7TnwmbUx/eukZA9kvOk0u3ZLJIqqo7HKS+vy3QD364gFHVafNKBmnNdVoBofcFnBrF6KyYAM
T8xl4tQ3BJLKKfHkCTGnAtMzIn6Y4ykzt6b5GC0mufOK1ZQIxO4AmujlMkUaTzDt2XRah3D/2XHK
dGWJ5qbpHfMWXKsQ42mzYXfvranCAT32IkAYvkR5P0sqIG1WPD5oK4FydsDSz7Ef4wRfMLXdTBrh
4i717mOLL5X+tIiPtOA6WREUYCKBPc+h2z8kCnMHNs5/B9SR7hRoF9EwDSx90spMuisL1i0XknLp
2kCKlvy/oC1SU3razv41HDNKa+eQ+p8w8fCHG42I0lXAGf1jeVx0BS4W2TVz4MLf18jUv+jInKhE
t7dCleM0hvNN70HbAuz6yrvvgmHaLoflXyVMEhxcHq1TiLsP2NSH300OLORWl51Q9+fmkgxz+ian
QN5vTY87bzLGU9JXKzuy743d5fji9bYJSGg7fDzk866QyCQlAupp352Dslrrh45cUpZnhYgwnyce
8TgZLEvHUwZE/N21hBwAH3bba5Oq+nsijuTPVHfH8F0OtJnPMyUk+RJStN3dUctAPPMpdyyd/Tmh
tOFTFz74SR3WPzdtDh7YMI2fgnFTthqKvtEV75fF3CzKiBprcAr5YVic4jDEQ/5l2nLWBWrfkrYS
+ns9vLlRblxrSs1grOHsmnyr+kUrzBPyOV16/uM81k8bWQ/6rgkXHWB0pdNpeOudF/AsRpu2T7Lr
Ou+U0ObypI1uX/tet6iwmJbs337olhyAHLKAMR+Rh0o/mWhIdhasD19d6lp4RUXd23AXWW3SrPdL
52UhF/YgvJNHt7rdYw8SfAUdXx6JVbHdVdJFiHOD6Xby6I7N/G763DgWwod4+Rz1Pi4JkXAKBJtp
kdG7IAiymvlJ6k5Ja6cb5st7f1rnbLf3FraKa/rDX4LOLVgf1Wzc+D67tG9BHjSO2h8IPJufMykc
/b766rZYjT65TPJ9qa8Ie2Vwnro6x8cPswRxP8qDx7Vaz/9Br5t2ZZdLH6ePXCXwQUF0fHymmMe1
jT4WK0pvfLxVpRkBNYKwCzrTxJ7yYU3JbgwM6i4vBPKo5GLTkVjVYiLnCAd8dYoaWU+XpAua+sp+
SPQ1zuhS+Nry1ju1S+9+Crw+6SGJyKzt+UBDtlyDzfbd3VLM8fCAIeqankSXdd0plYtqv21Ebix3
XU17U4PxuUAEJWViSf5FpBahqjuC9G5p4oX0ZB3lP9jyDb4rbx7d33ZpsvoPSN2evVBeI4YQN3wo
E42iSRLBdH/EWmdwV21PFzuA1NDaC+82x7EG6DJCfwq6GmgLVgCxotsBx0xckGu3SuNXRzFo95+x
+lAPXiLUdhFjNjzNbTAhi/OOiC7NzAeOgsKEPdmz43C8SvqQd2Jh7Vq5NO2/QKJD5VTS0867L9rC
5t/GPsQJaTroJQ6Msfo7d/B4qjH31XhqZl9n11RtOnkqtqDFS2SUBJ22UYoi1229LMcg9tNbvvbL
U7bNXVq6eQnOaRcfj3XYDuF5rGn5zpFWx8NO0EZaNnWBPDIeTPc3FNLPHq2eVh8sCiCMJjXd04oL
Zxb3UWSNeSWKeIfn0MpnwbKTNLuNVIRvrHuuQDiXnDQ4L2Srwg7quAunvPuCz/uMXt5LkX+utl9e
p1W7V0t33d4haQBeGKiNaTmOmolI1H74zpeZPzNh7I9y2dKftuBhlToW9orNdp2XWarmH0dSLFGp
kp6WS0xp1HAKsgmR/tjimT5uJn0JwDEVeMFH3m09TfleAgI4XQZb6n0hMq/3SlScNdf9UFMLNlD/
vSxGl2H16rcxgZO1Zhslo0bzFk2hO5NuO3/Z3Dj8MsB3z51d6MM83+gqPo7kru3Bns6jY9KrArnw
mVqixqeTiq3/36CCaCnjcQq+98LTv5pQems52l29xjRY8Wll6N7Pc2jMy4b7SF1ipXp8W/uBVm0k
kuB8CDftlf5oMOEvUvkuUkzOK5UKqJ40FPW77OcEpcMHUL8weJ93RA8tvezUbSex23Y7WdmnBe9D
bN4KOGgwqqV1KAkBUoZqFmPx3QmUlXc9zf/ngyXCt6a1cHh1MHmmrDfrnnrPAEEHTthfTZ3R7ou2
R7gRgJzdE8Mi08sWDN1dPROMy1mRBx4VQJk8RwZ5zqgXFzcooISGplPpswMDeKc4RH/Q+cAM4eSu
4djqI/7idVR3JiYC/yK+yL6EFzPkgBnlOSD3NvyVruRmzv00wmAE0yQrL18sl1gUmvel8OuXIMZ/
IV+O4osjE9GH2rHOK4PWAPT3aw9it7eBeWGtLenO3I50Jappkm/YKYv2OmW7uIo48dvSwEN92rfh
4O+Xrr2P9mKBndFxZ02V0gHe7UWsSGODnfnbZHAgJeCn+po2wQAQBmj4ihXEsJ2R/s9FJbXzsbUL
xBxVSU8TzQxha560cNF9huVbV057a/8If2CPkqIMUBsk27Td6CFtDEgPlV2xLa8gzcZ47y7jXPvP
Uz35Wbnt4FxVrnee7xr7RLWaUQNRkEo83+1bqOCSbb9/lbbu/tvGYhqqZlgyWKRuSb8M3qAjLNoi
/Q7bfwxlsTEDV8Pc54TYFEv4uRFxe5Tz1hbXLqJjgIOoWXxWbftqpiOc7ya5cKji9iOeTk24vvGS
O30bp66H2nC1fBPTfKhTIIp9OCcrJlGVH7n8z9FFLJ6tqt5eEQjIZ8XHfFqbZONEzB+sBkPx8l17
i/4EMND8dVbMjI50bb+WKToelQyBcHKixVXwsbtilyJ5i4RI2NgY+vS/YT/C4my7NR3e9giqjTPo
xrt14VgZPw6/MVt8QOY2Q2Nmm0E/TKvoZwC3cKYf8sM70bs6O89R4lCipVL8Kvp9eZEjuEK5MC07
Uk3FXlf7Fu2/vHgYhotbzfgdlQRdT94kbXqirfQS5AHrfL+FDkvNbWvsBAzZTtOdVG4bLx0t71sm
omP6geR09VgWS/SsrpGHhrZSmTddSLw208M6FzDN5OV9nLJussct3UIR3+ArQgFd7it1t47WDZc9
3aPoKhbvCG9dX6hvH6EJMUitSaLfYLFL8JWl2sj8oLdsUFdsuPjAf0fiEnqdDiou7uAHAPyQXpd9
bv1zr7eFL9DsqccYxV8NmJ8hLlvXAOcGJNBL8uyjC6AdbOtxuk8OOtlTCCP8Ix2gxk81d5R/HnpJ
DnsDvY+UnOmjvTGX1VuV71tdXI5jwZkplsBT16IL+on9MjcBUmSb/pcXEFAgb93ynjGU5Zz2lC/S
IlyUFS/E8qfPc6UQhx+sMxXrRr7uRG9vLpFaAcEJqpuGryRHCP0n54+zh7H1vbYyY1RQOFEQEFSy
4kh/Okw7kmzqoD6ykzn4gZ+40+LiYazn7mu/gp9zn9TZc+LS+L91cn5NTlkwBmXj2uxnPgQs/2t/
9WGDYeIvadJ5260T7Ikgh2YgRczkY4Hs5tgSh2sWDWSQC+nN52TbuWR3D3jywnpyOp85dqACcNUx
OrrDDSzUW48XdXCeeo60JEd3TjTYaAp6ghIiRl1DTh6YPcSprjFsbWMURDUlV1V9ErdDFZmQdNVl
ypM3PygOC2nsGCWTeZLw9iqbNoa9QgClRb7sL8hg2JJ3MZIjWM9sgKpb8+CrDIMPnqPHY+dud1ud
lTq3acC9XSRL1YuC4Welo89LLwMi3Qo43go4Pv/Ne7wjGhnXBUZyXwg7C8mFdF9Daaj4udoW74x0
auzuTet3HMxDQItZZBTp2aZMrRUXarayJdW46IRvessX5DqlT5Jspv2p2eYAhtfAzx1nL5y747yO
yonn3TQprkYzDNRzEiH8E9ynNlufN9C07USa4SHu9WiVfDKpL/yrjXsi4QqzAderufO9ZyRVu7i1
aV9kjJv78JjPullowr3Cdl8B8KRl0BmNfo2Ma30H4xOP7ZegTmRxl+sM0mXtvYRcFAHM/I18lmAi
jUOB0ReHv32JGM/SUgTGfZjvirk/7a7Y3LWodQZ+13lsn2tv3P+iFQMO86Musxdkfi3J842N9EXK
I58vtYNs1bHbftvIW9dL4JGYfhp07vbKO0wtqi3WCPQcnwuChenuWQm7NjeLgSv1adjq/QHh3aIq
NHrgRSKxwBE+EBTIpdqGolqjLM0r+o+NPSQVsienlgNENl/MOL42SoDUU2i34xzIhL2JqS0+hEX+
lrqrnPLlB1NO85LtDXxImLVzWM3oGCaQD+y3zosc7KOB5z8uypuaBhMFGovvnc0WNvTaMa8vPGSE
cEMP+1sqVjSW07iNukBVER4F0MdQT5+KTrSyJEFp687trjlMaol2RGUkxe7fe6SKU5mZcLbvB7+l
fplrlHnnlQxI8WpX2HNSczwZI0Ijx+acBLqn595JgXkyrA08Tp5ql29BeNgRv6V04m2zFN+qnlrM
Y5tgxsp2bPAmLcrajV37phQMTVXHrBcAA0PuAmqJo34kaT6GLsoyKUp4jHS4Qyu5x/fDjMz2DGDd
kky+FuyCWqKmgwsdap6eAXEGVgx45PWdaxvz5EFi6ZtjnaV7WwvArHc/H0V4T3qZE3/XIcuXh8Cx
tlx2mZ/sN7fJ9FOgs0Vcm3pXRzUIF+BSmiJEeaz3nh1tVJV4Va3HATonvPxg3oZUaL96fhbNJDZk
uvi8FF6+/ojHqON0xc0W3h/0ORi+1rExleGXVadj2TroSAQjK75QfUDVknWWf8JdKSuu6w6/eOv7
hRi9UqR0c9Uy8/5cYYLntYxUGJMajKrSnacoqQtO2ZIhyEjmWNwP+cap3BBZ7VeyctPhXzD5R4te
K0LotoxFoeDEZr17X/NYquTcrV7dETie7fLkJTYYn7iV++dRBZRBHWTj9tzz6xW3wex9/T6s3m5f
ffzd+eiUq/pRbjXt7a5s8yfw2Mv+FMiMmzkFo/YeYA+JKejBezFpGEXQ/d32NCT0YdaROTe7jmFP
weHrO5LCqGByPnYYKS7uvT8f+9YHF5+7efniQeksH7QNfB/9Zo4mEZC6FndrEzZ/QCK2gcRIsFp3
Gowj+NvC4fV3K0wAbHKhTHjxhsLbLomfYMHuSE5q7lNPL+E1OYLjSzbU7XHzXBeKq7Xw3+Vs4vqP
TBvkOStb5z0sCWVbl2AxALtIXhg2mI9X1qwyb1xPMOOo8T27pJSPgmKNOM2EH1KSOVtunl4988Br
jpAhP1QsfxMeuzGphlOQnLfChukptmsCTBSEY4pt2j50D6nO7EMxdYyAbvGwZVriI97v7N4FgNcq
9tqL5ySCkSjRcVyFc4LilypJWfVHx1hganrpScLCXjXa471UND2m9G2+eCc1DJher3UoYLYBfaAx
EGixYVNAfZ67YUq7H1Iv/s8hnuwE5mDQ4aG7KExptiz7AUMcZ9ck18Eb8xEeR27qYq6+bp7az5Am
arvuA1TPXTdEH+/y4u+8+53aU2irdKdMmzidqol4y+TBO3x/YXBjA/zea7yQQ3AkgNthIrujJPqZ
+cqsYeTQrQxBfjewAOBu3qE7KFnV0JB5ZFR/dBAzsyjr10lxGmpkE4yBpBXehevRxGU7zvN/SofH
f03adelZwa28HDoFrSnWwWcNuM6Od24ONo0m5tCXqIAMvU71vH/dPMGCf6GH+RVAf3wq8qmtGYFm
99Zi6LFdWzKjj0vPcH+gJpyifwOnKSmBeehs2iByMZTpkUIupluAuqjIl/8Sb3bxrUnXgF8ezw8J
OuRafDuyxPsFibK0qO7G9HV2MG3VWnRGVfWwoCgzjW8f8ciwuK/QoRAm7ooCr8LFuamU+yK++W0R
/mA6Gz9bhca7XLfCl5VFbRzcDLTbXy+MuxHheKpM5btENid415mdwqybHjE5blisEh0iHwdx8DVD
CKhvmUMj9NsAd69IAzOOLfpx1d4DU8QTzpfK+uW66xxVWcOZP6MZ2xY6wJADJ83kgy7M6f4vs/0x
sRM3j95laSyqil3MwXFFSeZ/srw98jQUyUYLy7OAeUoimlczt+EVA9ACacCQq/A8RGBrpxXJLnUm
jlx7q31tNPCDXIbroFu8/3hd2azO0qUD0smFf3dEuUfdzKLeYteQJw++X6BTNCNBJNQCihYKg100
l3Tt8rCyIU0HL9g8jGdiv5Ej7ikELiPWh34wDded1TSNbglWYQscyR01B7y2joGH3sjfb7Pq7GeB
UnwAiqODwAyrwwnDAC1vZ1rj7uYVRTA+QqEXXwr4//6cxauHTn5WaVKtXn9Edx1y1P0e5oC3wTuQ
VZ9Vu9ELbNE0oGPtgIWqtG0mst/GbP+ap8xHFShn0Fy3tIfDl3Nh2rNJVRxU/mF9WD61Tq+m82k0
kiwffmxpMiKpdbZOb+Ga85nNPn+OFpn/S3TnvSHJyZ5tbdAajDNqv3s+DPjX3oX9R9zpZlGbTzle
TowB7s+STcnwfTejP5bZ4MK5lGnXJM+QFZHASE95KoRmaUgovOvh6Dh2kMsBKny0xmfjz8nxVeTA
t4TNIQUtvSXC5VTG49pf5vRIPgc8naLSiWmnTx9aml9A4qqv1DG1cxUNunmtO0NHrzhZ9xAlnP0o
Yaa8DO08vwlCekh9cZCJ12VpPNDO2a+/c98f+YUW9KhPqh6B5szMG15lxyD9xyGL3C065gatrVsG
Wu12AV7mN5fe9yw7DJOnbFmasVsU1z8XmKDbR4gEucIYlkfumvhqRuNv5P7mefFCHlwO5PFzIBiY
eWUkXPuMj60X4L7PTQyUId2Lqt2Axis15E9kI3slFyKxzH6vuOK+wMPkf0yCuvGuz+f154SGQpym
JObtCtEXb7fWZIoV6Wx29kUTU0S0lHCz+JbFm9gufLcD1+ASee92nrL03DXcw9XUL8l+v+mmNhna
jjj6tLHNYRFjmYgVxzbJihIU4bCXTNZFerGt1B+wjCx+ZmOQ/x7WcB9RAQ/RF0+Z+Xs8eT4rWhBT
3XlI69VVa3vkL/MoO+otN4259GkXeCywN3hMIeAYoWeHXEb1ZwSZ7XxabI5VGW1HMr3BpqR47Gka
0SrbUizl/XEE0V6c8n+usRXP3Swi4rMiB9TY94xrn8PiGM1pbNodNczmTbiLD0senj42PSYQjN28
h9sQThX6kPrLRjDWiAC2bRtKAhfZmclYPahsySlqcQMKTV/FAgZwcv9t8MflL/2z3B+1NGA22WbX
/OyZUIu7lqfwb0lGKX/GPusgYFLcPCe7bqAVkTGU0GL0jv00J41YzqmYG/mLByiQZjOhrqedFXjc
b6nGxKBHsfw1Uh6f/M3ff6LBlUmVHwn6pSmwyVwds5/+WvdoSi4LN2fLYJhO3tdAfmzJQT1TpQdd
F+53xA7DkxzRmv02ptu9uxlVtH9Cr9dODx2+gsfb0UBlVm3agSrA8oIHn1miUf0daHI9/6UNiv3L
kqd7eC/3fRifvMAY7rX92KLSRhv8SGJMFKB0CGoZPSwumesTAsE1xR9nsfFrMu4xth4dl8DtoC4Q
vtFsLVq8MbTiao55kxcRz1N/S+ZGZfeWEu3dgRFDgAZ6godPg3gJTlRH4V+aMIEfbxjGwDzyhnji
uWBa95N4et/EmBJzl+YwvgGaqbe0WNrgRDHsMU0NWWtHWiGgQxeVT1zuRzp+Hp2HljyFe7IXJNgB
n7p2yOJJ4dgR2B0RlwZkuB2uk/F0/InjmDXnfWGOr5oAILyc2LSIr9yDx1op9me9W+EHqPgWVGF8
vXJcq8bfvJ+YOExvvVnM+lLMfRSf9ebXv9MZxUnbJ3192oZa/G32uI7KZona9nHPnAcgw0qW+BRi
ifwbZKP4bXXGCCx3P8lfe6Z9H6kJijZ5ldBlSIxhCte3mv0npBhCzbSfSbLzLh5Z7V/mdnHibkuQ
/3JP+WI7+Saa3KXf5rz+RBRnSOXa8nB8Jh5FtKfVzB/6vS7N5vxn7DErcEh7923TiwyuQWAQvOf1
+D/SzqM5ciVJwr8IZkBC5rV0FVmCuskLrCW01vj1+6H30gS5LJvZy9ibN2PMSqSK8HD3kNpta41U
f/p0HPSja0CA2Wi2oKv8UtNEa+frFJFF0cDwiSG4gYKlfe5vzWAwcwgNmZaDBximjbtjOA6MpEAy
ThNpKEdNA5b1OL2aiQyZQnT+mFByTDcJgMC4LCpXcDfIJPoVsN/gU1I7tUl/tLpZJ3RqVXjnpiZM
oRp2+nc70ivEQFLvUK+ZYCv4V1T+CP5MLNZ1bfkjpw72Ww5GiohQYGx4r/RD6vmLXHFiYIx8KB+j
sFYlQbgilOymVqOIKyr28pcS0RvFo1bNXse8bx9LdWj0e9l7tILK8ib9JsqkMZZtUnfqwkxTzfpG
Z4Ec5mgAm3ch/D5hA45dAZQYEkyJZdebg7PRHYww0OrYY7bph6q/EUZJ+gNNbfTPHUiVRsocgNA0
uBBnP418BDiunayO6UVFATBZV50zPg++dC4JYqWSeFmE9lEFrkwOruHW3m0r/NBZw+IKoqOhlql3
1+vpqJeETzJIYDIQXg0QKLPeuRugOLdPFMa110qlQrTGw0OJ134N14Vr2rd5aMEXuoWXNviGpJrp
P+I2F7W7VoNlTZmn75Oz7opJb4PmriMBpFfG2o0VXg039sOfFNZV4D1IA428WCVmcQ+xg2Hkkp3I
+wK92nmtqzB5jGxqPChpkgRYlvxV21SRtNhNrl+LJUTY+pbSL9lrlRnJCf7zJK3uK9EthDaYr6Wt
jsmF+ifRU4/RsreytSp5A7fSecWoRcL9acwM5YQG8N5aoQwX5hhYaCbSieCsBlrn3MJHoNQWN3YF
O4okjKapURBJ3uWc2r9r8r/+Af71vL0FipRtAguqElEHRHtusVorVgg/teToarGvrQMiXkgwTtxC
ioxVPenOHhFjsO/scGy2qpqWbyHVa6xXR31oyfu1NljYoV/87s3eevPVIueaSOkOH7ZOdMnczvmm
IQV5s5WwhIjo0Tx5pdlOZa7SJkMeWmpZ9FZ2jaLdBKaGTgIqe9CuhSerfdTVprNw4cqZt3rdBc23
sDQbd8ERtunpQTG1XNlWAMO5MRTYv7nUceQP01inFl70zgth9dTnFFECLk+uhy4Nxj98SOkOPStk
N24/aTYGf8GnJ95qo9oslsi/a5Ug3SyHVV4lWvfaVDrwYJxkvbdzjNxAMyon5R3FJAL6pUIJyUf/
OKAvE5C478yy1Y+gFXUDxhrXP9PesdHbmCChwE3IaMbfxEv9c0+xrdl4eU44uvFs+LPpglyqWwnL
j3F5I78j+Taivlk6gUv7iarIUrFy/RKZRWr4yUMmLT+HOpJY5bJuwwLbfq1VMvgabnqHbpPNJkWr
HgjUXWelKoX/QIcDQ7kZRaKVq7Bv3OFUWX5C7Fvm0lhJQH6PEMziruJQQO4oS61+oZVWZS0bm4qf
i1VNS4XO6V/coPG7l7EfAaNLYQUN1K5pm3ZeZPwGrmEdQvSX7k5tmoLYm2PNKvWjLpYUD01W0mjp
KmLAzFrZhaHgtdFNAIc7TqFS4ekodStJVRNCfaDeDIFE2i6SwHgsvKKgf6MjIOJYnleBp3mK0tCQ
qGkeKfymcHJiNAjg/4HrrmxRdje0hwmBRfmSZ7Lz6GzVLpIikKgsWZpZ0zVrZwzVdtFUk0raVFRK
ugFyT2NBWVPcgI00b22ktd2ib8PhmJD0BTyArttv03aibFKFVu96lY9yamsqFnvKam2OSWCV/oQ8
n5Omm2Z64gPSy3is4bZSBgn0cqPJKKPO0BoaAiNojWgksrG8VEqTxysvzsj4FcmPWJtG6XzX9Qa5
AVAoLPTEEA2huIf5LJ07RzTfHIekgJ0wUTs7JSF9VJ1URb4LSXAJrClfLBpw/0jVMOO/g2q/1LGq
3pLGBuMyo+r07LmEzEujGzOkA40b3VWI2LSFA2sRlBdwbgGdHHyFRwnObw7M/JPbt/A2MOmRDLIk
vb7pA7fXFqYeD5x3T2IFTrTU2MdgVOuLFyjDxRdaqq4oUSfF1kpk/ycpMqVahGZN/ZDutc0TdYz8
CQkSz5Sjx5G50ypY+DcllcufSeSiWhgjvTXXvuVH99iqtqT8hd6czJwy/UQH4BnuqyJ5MPoyFmtc
0mBOemMfHlz6tKHIS1V8XazctEn+Nd1NU67gIJdH7mAF8pdLV3u4BJoS5G8GfCQccFD5VOH3AEYk
hEV2RHLQDKXoVqVpSoQjHv0W7lSVPPxiFKlTHri72j+4DhjFLYlW42+LxExferqgmfC7wqx6DHMj
UzZBGjunAHyStzVQWVgmAqmuVYFGsBLQoSLkoUFBjzS1Nm40NJEFcqe4N7p1koJkPo+J6V26nsLe
LVCneh+pTlzehNIC1a71XA9OnV2Z5Y2b6hMxu5Gav457oneESNH4Exkx9SPyHAIb0kAKzxSKvVen
Inbi/+Gaf3QbXJfV9TPaIjIMpd0a0uGuHDtHLtNYuGc8roJm3fayuuuUXtP3JtVi7ZtbuvqjUYfV
99HQugKeUpP7CyPOSVkhLMjahkCRRIq/aCJJH0Lbdq1hX6qxOt6ghsmcO/TVw4OeRhAi+rBAdj8F
ZvWhym2/ZxljZH6oPaim9XHoKKswLwsIlEGnu2uhJjwWEKncHaWC9qkWqf4C9BLSN6ipQ4zVK8tx
aDXulW+j4+iQvFt1UBeIPoLv5SjrV0kkxwHsDeQoPeTTX4IIiTJiBY6zhB7dty+dEjWU8hpuxQ2V
H924rbSevBhNUX0bI35FIic9riOS+Gglh6w3Fp6TQJluASIy3oSREmGjGyqqCdwxrY2hEuffya6T
8mKjGoLlZ3fevQJq2J57q5OYM+ikNimouwLhFkGniy2VkkKqSRCp1ku1yEp9Z+g+TLSInMJeDRT2
5LIwvOoxjcwW/VyDTIjKr+2uW0NXjX1RZTklG98uX/NSqaptm8RoWf2miVdaGVgWt7ebFrDz6SdI
uKW+5u2oUo9O8wzANdSTnQbeO8nYymQNMmFWnJ9+TJZtKMjjGkP4uy7msjigh3fhtweR0n0j2kmw
XaLYFZwiCDT1b9K4FBON2MUcaAFGGtu86/5wylERPHeihjyb1sQSC12IrngYDGnA5xvhlPJzHTN+
JiZtgj3eXu2vyEegtICwVHA/5Lb+aqbKcIrUgU2YBVkebdqiyZ/6sE8e7CAegSS6YnhreKx/tdBU
rEko1VxSP1DyFR7dg4Ddr8LqtZ3efDDdAQ6hWTr6S+zn01Uw2G6yRHSXxqwHoR48QLiVi6CocdKp
DWhhK8nvtBcDd9GzidcEjKsy8J5r14+CBx0+F/V/7tX4oRC9/xQlTj/AVaybC+hwmbMVR8Q0jac6
7Y6CEEC86dWJuVE15LqLHADytz0QZ64qfQxP9eCi0EVxVsF4QRr3GONB58LRFVi30Gp0QGQzBPFb
PeYOgstOga7K0/hd5XiXK0ik6ZsN/o77FFrEdoWYAx+DtFPtJSXq7gWHuMFAixiGZ/z6Jc33HFVR
tzUh5hFuhP8CGwlGvZmPIfaqWHe8IPFqyw0WxV6xdWE9eRDFq6j4PvKOE4Opkf5Anun4y0RP4far
QVXewT3pgwO8JY9/bXV9urcwl8luxzhpdsVYluwSSkoBe9ewIEJTGHjBuZ8lsKu6PUVjZryVAtLp
wqb3MSa6ZQfUrUgEPRCKLFhTQMPVo0GS/hOlR1JvE7fU/uDbUYh1T+8nugJRo6drZutNq9GIAIY9
pmZjQ4VPHU3EInlOgbfIRaYv7SgfsE9nAsrJLsfsGYCM0o/ndukLl2566okJ1CU4rUO0VAVNubAN
P/jJDdBoC0RhvbwdcK2gYCxCeQAv1s0dVNgkujdwBWiZZgYaWDa1Q5goo+5oG7CzuPJyXESDgpBq
EUQxF04bm5X11OLL5n9HtuL529Rqw1voU7oEX8TZiE0LNyMHsOx3gCtFsav8BlsFM4REubRESE+t
wVBtsRxzu0MbYKby18SwOrZUEdTtWDmdScBeDOXNhCV/DzCsiKAo2PpTZAoJdt53vnPOtK4q7qlW
oTFLnMnaQAkirTzFelpH68ZOzW916A2YDhOdnV0qT8TyEJ++5dqAqKUV6UjRXAmGlBbHAymybKOW
CkDmxSnI0cTdAIVnI3AUCiSOalsS79vFoJ3SavTOOPeEt41mocNecMGV0UOCbE+eLLtLNaK0OkT5
vVQNVdHUEyYspBGbLCxM14Ha25jVjzGhH1+5Ar2FLrtIHMPu+g39XluluYOOrxXaxRka9FVbzRdB
gqYHPWDi3csBh4XixtFhBpMpkm/p3tpCUW/aCFRQhwd7uvk5Cn2bTS1WiFNLv/hu5daokgHCelpF
QZsjTE8t290ELu1z0lVWCoEtaegQfeMA1arpn7zyCpiZVK277qhk0pAPcNRHZy2yriPyUgNsFPSs
tt1Fo2vDbx3vluwwugQclBiMPH3sAjfJDz43oblq6D7xJjFvUi8V9fxJrc0l7/xS2qTzLsIeJJUb
R0QSh8o+iJt9pCT2uE31jv7Pk58IwEvnJd73cbDKZD/kna/vajBP7yg7zD8PuP5xZ4pq9JNVp4Z2
/1BzpmlEnNqWhTYDR4TnohHheFM5kekeURihtxIkqKi4qIlChtA4/bVYQMhDlrVIOV0mcSsSkjXI
R6ncA54g3ekjCrgHBYvNfqHiAcPpGfEowMcohpzj1XLgz1JKbxdk3t0E9BX0w+ySFEqc1LQLJr4R
zPqm10akxJIyAbyL8MlsS+u7QETDe5F38l7Lx5SGxgLIc6DAiFgoTkIiG96dlERcuuYist3hYrim
0Z4pUPGGcSKNp0p3aMHpccZPrdK2GB6w3PKgmKX82fuF9yPiA4xrH2K4CtAAsrNuSqv6mfgd4WNn
BAChdkIVydU7/mbgjh3KOUOMr/noKe5ORLlS7iji9c9taneb1LJEta0rt29PaV9iveLAKnhoJUAf
5AmUwLvezVGd4v7TsVfsCPfTlh14GjNe2BvfhgAEeZLbAcOg0F1T7i53YzLWxTqri+x+GP6+d7rW
PxU6pbhVKXxqmQhoUmvpM6699Dup9SDlZoTWpGiMfudmkf+C6UhA1tAk8hY5K44nnRFn69jQTHsB
3wKuamBCRl8A4DbZjus9584yWtx/Rt+/A+zSygVpO3BdpZKBTcCVpq8rlJgPFPIpUOtFrJwH3we4
Lb0E6brbyuZP11k16SkHKF+HsCpI1cGLM0BCdGknD4moi/FDpjX7HgzlxhlrqNM9PdppoIqHj7hp
9NyBbO1VMChUCrQFByrpw7Wv5xVT89x6vBU2YCji9NJtl10FNo27iDaSkFTYD1/iUu+DrVM5/iTT
Kgr1VrSoCyggKOB2edm3/UpNyLiW5L8qDIohhJFlZxWCEq/FaIG6XLjwKqFnKxF53W8I9OR+LrRT
TDJ9uzG2WWV7CEl4r7cZ1qLjGncw894v8ExY4dzR3qmdQ6G7cV0SJ1h67LMY1ttT7RYGJWNZVSvb
AHGGQKeWdxjABOBZCBfKWxujsech63r3lNF19sVRh3IVCdG0r4NO4Rs0fZAhcS9Ve8431VrkshiC
wnIsW7mguKOmS0wxMXjRQqDINcwTmK46FgPQLkjNNBSbpfmST2nPyjXxCeYXW3myl8boPpWqjeqZ
8q35YOfqsEJa3p6Ltow3I3RXDza9Vf9CxA+DB30IKDw+fSQbI+CvuiaLV8/YzchJr0y1dAECGaFY
R8KtrRVUTlh3wEaGSQhzAnFpPlJuF0kZv0RJF7s3ThwrPUzvWF0loYVdgNQc/lnmJi5nndmNx4Kk
/WeG2ACputKF9/5YmgIpHeKYBTzkRqdaCcN4E2rU+dlnsrrJVM0VdD6RZXqfGx44Sqqm1Z9Ua/Mf
GdAwv6BMHZJ0EIPhR2smpb12ZNGfE6CtbhGkri5/W6pCIUmnQr/1tEjSvmnQ6gdMJKwc5biTkBXV
eZrAFyj0Q2+UVFKq1PS9fWZVzriSFKLytdMI+uo4cO9vtMloaD1kfnvmYm2jNeUmuGga14GynTq3
6ac8aYbuBj0AsokOBxJtXwQoxCRJNWxAtap+WLYt+1t0I9K6gF9LA3Uswg67lxhKtUrMkUNr6Cvh
zkoapGCBYfvf0Q2E8IIr2dVn3+ut6qg3/cROa7XgaKCh8M9RkyTGUW3dnrIJgpYg2sBmcNi4XYQw
UEMD/DMAA/4uUV5cYA/B+SagaG1sgiSKR/5ZZEcbgYOyJ2tpBergOovXBbWoDEcIhDSAEgFMtYVL
LKUsJT3Gok0ZkzhxsgJqg8ug1BWxsmLXcQ/ccjh5mroyUYkw18ONph275gItHyNzNn7uYGnijfD+
6qUZGI1+9ipqBv4CPXHQ8aj5KDTKpcZlndyDAY0oNGk9Zm66WnrZTpoR8kRKbo2+GfHmNG6GjtLb
hAQLNi/P74rUdPSXQazVv7qm0C+Jga91vJQNKM9xoNEgVlSppbpcmd5QFzdQbRLjm4ahBKVgU1G6
OyAqv3yGM+kjqLbhEhirENILnBhBkRBsEF+V9DmwW+tnzEUDB0SnRmGPrUHVp7Mwf4TYZserroSM
Diec8usmyaPa3ced1dpbvHrKais7AhYeRJgccqmGZZTDeLYkjpp9GTaHLE3QJPttqR/73lM9CUrt
a/qPMTXKW5GC7n+zoXVplxoCorosx6F27sO8LtxbiVQS9CJXFHzSR4bZFshulW+aUbUZ/Xz5aw+x
Dd6/k0VJSR8NjICEh0g8MpKVcL3irlbqVOwbsAUHCyYhHkIReFjBq4Lguog6+D3KJIhMKUaoB2Je
L9z3Hid257Mq93WpkWXKssZqILEd/40Es6+22GY2l1bYRbUOOqtpISvXirdHWeypy7zNBjRdSBE0
5cYBvMe0y5W+e+dGufgZ5opX7HOnyB346ZIsBIGv9caVUuMvVFOyw83Jc9oIsMHWHUpoFcSY4ls2
8gDmqOgSPzr4fqjWb45KvA02gA5+nQVDoZ9M3On8XRbCR8AYDfeohQmQR4PgOPSiF4xaOm9i6prq
fVZUeXbWqHdkq1I3qupSyQLS28iSqXvUQh4xu1BMvXg0mtyiUN1UgB5th+PbKql8I7kAm/f9Qbcg
/yitbqEHsI3MRczWtAaRYm92R0ynx1+G05oB5Nw6/PG1aac2WX/OXTsdFS6JqQqeXzEzHo7aRHPg
P9VH2MNN8CDiZJ3AxGNAKE7qYlS8R2+MN02m7Z1dvVyyUlfcl7XP3EkdAclIpTkIXUJmP6GwUjvv
JT+BrnYDdtfeGiORFeyQY7KnYcXS21ztLjCZs36YtS7MydJbR7I4M0RVmFYb215z7OJiWLclHVBK
iFhUhTvaC6ImgFohudWivmg2imW/pgjX9mrri7OHUMG9YnH7oX2EJiScUvrd2yoWqnMnc7PBTcfP
suZI+WPdDrsw+S29b9h0XVnsj1bD0ziYvfOx8f5xZl967LRGoFBqjs5dXz9my6Hf20dTWddLW3sM
0mO50r1tgh3DMqOb4zm50q3os5V+N/7MMxcAxBd4LKBA/U5Gndd0NDXXiPqGX+ax20Aw31E58bWN
L698YO3TmQNiSrpjC+Y+n7kd0IpPrRv6r+TLsTmNuGaQ7HjqFgcCyUNp5ugK/pB2Ajuv84l4XO8H
/Y/olE2eRVe2/McdDwCnqtNyT52m/3aC/8d5uqyRebY4lx2p7py9YkMJ7RgW91+v9qeDaDRvYH/b
ljbfVNRo9T5GxnDUjOQORt+N3tyHxsN/MQipKmUAIjMxbz0epZ5eW4bbHjGzfZaW9hvt+p3j61dM
sudz4VgQgiAKtCW4ounMzqulyEp1zBwvpeCl1O6F/eQUV4aY7xCG0FQoJrgJm8SM2qy7uZa3ks7i
IjzDRs3rdYmo1NqV8Q6OxdefbH7Y5wPNtiIhtFk7RGXnML+ro/vI/SPkj7I5fz3KJ1/s3XRmRy2g
Z8EYl1p4rsofIvjlyPN4rUnXtS82mTT/s4tNP4qpVfLFYmNZNWedx2tYQwO3yiv3xrW5zFY/V3rX
7wM9PNvBk2ueXOOXkV3p83BtUaaf8M9csGLrDdnyuTr3YnonFkUN74fqPzwt86WftQnyWx2plcoo
OAkuYw2zDOebYd39/1Z+WrZ/phKgFjCggYZnHQFKpPzGRBD55ZXtNX3yfx/Q/50JgaWuqYKTM5sJ
/IBcyVUrPE9eZAsKZwe1Ro779Uw+XRSHYrzJo2jBdXs/ExI5WM00RDn7+dnBUTbEclQLfpVdfmWg
D8/DNB1hcsHoNkCKrs9Oi92mmuoPUXwO6lvQjaC6dRrsnGERjvnrYILaUefCJXMzirNrf4sw+NYT
Z9lTmfFhYErMwL6e+txMff6DZmerr0djUFx+kD+KdYwJWmAKSr3eqlRyhHU0U3n5esDPvvW/X2B2
xmiB4VoVoNC5lVvxPcVfMnGoa1790tOazTfOv+PMDtpoF4CmhRefI1xME5jL6O1gB2H6JreY6kkE
mFG/sVFAfD2/vztyPrCj27x6ugbZe75jGyfSVNQh8Vmmyhn5JLy6CxZ76AGw71Meonv7B5lie5sc
rNsE0yZg8Gt9Rj77xo7hUJObgj3Dmn3jUPfNZoDBd85XfrP2FXqpoO8302tTnV6QD1M1NUugMzDp
7DP7xoPmuFAP6/hc1PdAvgs802KSNO3VXdh3xgZbLQh98fLKB573bLEFnZsIZyyVAMsS1uxKiKB4
lQBMw0Vg56GSx1Z4Q9CgOWzvre5Ry24ABkMAm8beOuJHX8SXaS0gwAyYhOU7UI+N2SZXftWHN2r2
o2aXYR0EQ4/x23BpkF8O/WOAHYLEYKwBvdCyzdef4MOlOA1GbK1jryMFvTPe31c5HqBm4vIFbO8e
5GdRlr//8wEs/v7UGgobpnmmBGQJxcjMh0tHFU/XMepWXr8e4W+Y827vMId/h5jNQWl70yE1Hy7E
QwvLufWNX8z5ZETrDvNuyuJ7jEDaQl5Zp/9jXDIx2zYJwOTsbID54oCYtsMlSk9t/oop4kqZxHvy
rDiYIf3oG0wnr3V3+3AgmSyf0aZDII1OCGHfL1iFoKWgpj9eFCyl6wSBBGcS5srR8K+cyc9GojW2
RrZJiwwah7wfySlct+y8Qr0YHgbsGEu54R73cIhSx68X8NpA8+8o0z4yvFi9NHgMnHD7VYAr8c/l
4Mb7epDO6r8Yzxbg83+TGWf2Rg/0RyAj7tWLqKJFXD9I4ic88otk//U4Hx5EYU0YgSEE8KgtxGyp
TA9uErwXFRm8fa7NaFsXj15RYqxkUJ4RlzZTH74eUXy8OxjSJrYBlSDpmF9oCQr3yugG9WJnuKvG
hvKjci3nKRkp9SS4ft2Yhp4dKsp2B6MatV+gfcXOAAVd4RhbnZKQktaooRJeuF6Y3PQ1XHc83MwD
fiKLps7fanQvCLTNetdiT7GoKX0slU45JY4Z7nH29F8RmvtXTtpnH1JHC4MtFjtemLOdCJkmQ4Yi
1IvWPaSvYcQ9uBzbVV2e8itb8ZMzTW6LUyQ4C9ehNm/ESjlGyapccrzwDo9ybZNb1joYD7rTL3M8
dnqUOt2Iu9M4rL9eu49LN10j9DR3uCRtArv3xy2rIkHbjn682JaywQMBDxBl0yYHH/5apb99PdiH
JtA05nw32uyTIvbXePna8VL+hJhev46/tAf1IDfhxl0Ze7FvPXwQF/J7cus9No/5obzy7nxop/X3
BwjSb/JW07T+Npj7J+Q3FAx8IKOOl+7g3VNOuKFZpHIy763VuM2fT8Elober3Fe78Agj6+vZax+i
jWn2hu6YUpr8h5hupH8GjzBHgiFsjxevwsIJhdWNb5k7I0y+aQm1X9yecYirf9CLYotybFXr47f/
5hdIgFb2tdABCd7/gl6YsOFxH7lUlcLhKp/Bbfduv+pCc49c/Q2xNFx8y4kWDXHt14N/ttOIeGi9
bWqTN+vsXmoCbwwrqv4XPa0enUNlL2WaPiTjHyff/r9G+rsL//nOPlV35CvW3z2dLQyU89TjD8kY
75UOnZOTPn893seXZIKNiNUBOk2ex9m6pjq0Jxl56oUZHhrL3WAFjTNEfu+0V0b69KIA/kX1y2PM
4z8bCtDZHw014U46F1aG8ONnWD3SFy5E8qa4+aKI1XWR2dfup09n+M+ws32Dw6CeRCXDKna1Kdtt
UJcIWPJjHLqPrivglK99rzp6eYlT9Aqvr0bpDoGM1jnofHmt/fgUlb+PvHjYsECZPgEWbdZsJ/Ui
azNcWtVL2sXBVrb9H9oNdbs+wibg65X9bM+SAZmq1GhkZM53UiJSEzYr8zaov0UjNs07iJN592Si
Yf56qL9Q5nxW/441Q7vGss8LI47US2c2qL7oLLOk/LwzlPQJUsWpE7qyDI3+dizKO4paN8loPCTx
eBviabXEZzpcVwlkaBOT/YUt8exKNR1Jl3r2MIv2x/rOCzRcDJVyXGUgiDhcUJhxtV++Y24F9MZl
Idy11XaQskV15eL/UDyZ7l0eUcuRqgD9lLPJ2UUYQD8tCUqEia+xXp+aqHlRzTFcJnGaL+FP/sAQ
eZ8Vxhu1wWPg+Ie4zAQ6Yn0HL3u88rZ/TED4PTovAGApTYTlLBgj9AQBdxv1UhNLLDpThEu4tcaV
UT45rg4Bgkn3G510D6zy/X2bN5J+W5GiXbIFvq6Hbpt16/AMHzgsNljffb2DPh7S94PNktkSJb+i
6564OCX6iVzcJvZppMUazG119/VQn0+MxgEWdSFdFXJ2IehYQeo5gp4LupDO2oQr+80/YceFYP6p
/68mZupSCJXgWaqziUGIHoMGRJqTQT6Kp6KPfypEA6Q4X0/r48XCFySE5SaXVLzmER/WQvFoDQw0
NhWuLaIYtzXdrbZepntXovRPh7JUNqHENsUSU/D5zxulaEOSNyRAl5L69x8kY8HSC7r0pxVYP7+e
1Mc7jElN6QBUPyFVZ75U2FKb0mOkFEIGlI1l3B6gUyQ4aWXxldKANgVw7y8xBpN4NUvL0UhEZldz
FBtRRdsSAWkixxIY1p39RHOpnWE/1vZbAokgCJ5RQWK4uovQeer+lfbsHw82ZXOLLITr2qFEONsr
qY+CsOhoFOIMUNkJcRKq7Yn1X2wUsjjbIJTR4G7ORsHiTKM03YkLQb0KM8aATyjSpbj/euk+O9H/
DjN77Y0SQT6tm8Uli7kED0pwh6srXLCvR/kkLuWbTSEMM2Lfz2u8eTXmiosl3SXUfw9wI5XoscZQ
NU12UfwbwtLCSOiuDsf77uuBPzsD/447+4pDDv6u24O4eBRwjcS4sbudltebr0fRxCd78t9hZl9R
t3K9GxNNXNIMZwPH1VcZvcjWVQn6P7FC6ehRt3uyoPKEmXdwwIAyOUZ2FNwOWBRc+TXTYLMDQst6
aRi8PTwL8xbiRp0i++88+zLA3AFrIPPFZWfhlba+xoK4WX89+em8zYaTNrm55PlhZefDuZRRrMjA
BLAN33RcxcHKll5/J3J2bI2yx2tu/KK6cgY/DipVBPem4VjAe6QZ/Kh/7jakNC0ytsi+BIW2U9LF
+BDrl27QbqPw3rEO0roy3icrjGOFIQkFdRJZ3vX3A+pu2MOp7ORFaM26wAGkCu6KaI+RO5Z05aJo
oZ00T4auLW00v1weV77yJ3ktJGUHSeZ08xGXTlvwnxlLJDROaAz+XdJ8N+UZyerCCLcalLioXzbQ
e3pcGPnkdDlQkjv4i+NwtFFNYQhVYB7WWAmNKX9Js7iCOX32ZWyHrETqNBIl553t/QzlNFQezb1E
SG6gUqkV8eMBYnoLMd6nsyrAEGLjb9YmuNau+QOHYXoIMAXXpkybeGrerL0d9RrmrefddY14zst9
Hi3rZgPAiAv+0W76tcSgtVQwoZLjNkuOZnDRlJ0XVFeO3CePEgQOgniSM0IWItH3q4P6BpGUFnl3
aCZXuvmsjqAq5UP2U8DdOELgVTNvidfOqstfbe/K8/sRRXo/+Oyhz1OzbvHO8O6i1NkUAzbnmC5I
4w3T92UO609zr3X9nXb7+zPPx8ZsX+d9UnEcn52GgGYmyMl07w4LJ4SHAaw27CTlDtOUa3WaT076
FFxw7GAWGva8TkP/rnGwB9u7s46YSxrBPu1PdicXsRWts+JVca4ctGvjzaZmhPRSoVWbd5c3UzEK
d5n0tqFRH2r+FVaiX9+dH2FNHeIJXCPAGvJtotz3+wYun7DwQQnvxuHk7WJjP3hHI/zTsoBR+NgY
VNnxxc83g+Wd4g4Iean1P8MV3kzKUihbqdxUmCK7+KgWubIsui1KQR9H8zgMriUaH9b8/U/VZ/kM
LRXx54+a8C579l9ZcOdS/C6e+nWzjw+w0Z5cqOpXPs+HSGs25OyW72geS/fCLryruledlt7N768/
/4eXcvb3Z3cq5nJ2Zbn8faPFdMQplgiFi+B727z+5+M4wgLltXgf9XnI6rRlnQ7jEN7V3YtRVicn
50pKrOEu8Drlyjp9iMWZk2NwXggceZfV2TKlhdnVSuQyJztJt2qfxViQFuTAY57tqqFp9+g+r0RZ
H3M1HToQ0QbXAbcxEP37bawOJKYYyI3HZkkvk3W3ZXfu0T4EV2lrH44nIwGu6lNCDUAzD4sTE6Fi
0HrqEcR61e+VU7B0NuouuPKqfdwZ74eZPWqDtP0kVOh23Rz6VbSDvCqu5bcfN/c0hKSoAatiip/e
fzMZ2ImqGIF6rPeg0yvES4tq9dO7LA9YTt3++k934LvB5pUh8Er65o18tmjnr+RS3Gr7rwf4uO3e
DzA7qvEUHw3q33Xp1v7SuYU+cGVNxMcb6P0Ys+NaqBKLpM5Xj/9D2nUtOY4r2S9iBD3FV9DIS6Uq
sUy/MMrSe8+v38OajTsSxBX2zvRLRXTNdBJAIjOR5hztCXMhCYZaMH/z2O+wfS/uMTBcrKwzgwck
vQ/dp35ySbfGDIqt7RrGJbvxuL9a+J+zW0jXZ1eD+rdIupDfV5aOuoJu6JvA1BjrvX00UVImDboI
+TpM11QAGoWGmJ0F1Dp7YcqfRCTIZTHWM3+r/l4P5fQAfJY0bYj1YP5sG5qcoZ3EFWeyxMzaiQud
X1DXChDGmDZOcYKVhW4eEwlB2In0vV2y1FFgnRBlkYCLASzhFpLck75qrOkSY77kFDn5Vj+Ia8ko
bPEF3F+6KTGcFusmUNEYCOyBoyZCsmj4Rr6VLI+9j6zVUbZjLNqowDwXvx9t3U76lfSB8NtItzIR
DMCVGupBfwBgq96YHnN982qJjCYCMjSzImq5VssiDeVA8eNJLRvL3cSmuC5M9JHY4H5iWJXbx8V0
BS5kUWZFFF0QEYKwYT8d4mBFK23lmunKX0lWZsbWfRs2a18uhFH2JVUW0jgNTu3XjyuWh5z+36uI
mVoIZTFKJK0KCa0A+xaaGFgJ9L4ze8vAu9wMXu6vY/6aqaqG7hEkAVAJuz4h4OEkHJcWPHrIoxUQ
W6x8Gz3ke9cIGXaDKYkyUTIHRHpfgqTpglXENYH/tUk3rsG6VUxJlIkSAHbMF9OaOqtdVySwEA+a
8q5cZowG11lbeLF5lI3KwU0Te0M+2ajelI3JXWqb+t9vHW2h0mbIFgoWBHTEdb8OzZoIPwYAvR7/
pTZQBgl4ILoQSlhQaQPHgVREP0SGYIBdiqENrJ2jrFID0vvUjbCiBl4xxtAIYkCjPvGMBc0av78P
iC6suDnXSKqO9fTm5HzFNYr4BsvyzFhxdAUiYBdg5FDLpk4Hrfooj2LAGUJ8I4SQYZf8g2t6JYM6
mDGUQUC2+FVp4AyZpCYkW3Nrlted2a8rMdSx5DoIsDBoMh0LmHsNHs4PnBSMs78tv6HR7mLDVMor
eMBACMYADN4Fwfi+Ue/AM2qGsNUB4McxTBIbC5ZI6damXomknANIumTATWFh0lE9TXaVM1IgyZPG
5M3ND8suzPk9lIN1vG6Q80DXGLWPArABw6zVJr/Xr/O3fNvjFmnvgQnWPsbSbrN9027+LYvutu7A
Parl9a+s5NACufmxgzWqkI4Al9hOfHKPgpF9iSTe8Fv3kWlsJ7NNeasr8dTOgqKvxGzkr/jJrMcm
2kd/b3Nhg5vB8PHOYxip6V+8kYhmR3RqYn/RGozfX8S6oqAKMSD6sLkBwXz5Nrdk0hugfDeAccyw
8LO6itcq+kKRQFRkhXL0dYX0e11Fwj5JMGTto6yvnhQ8wV7H7qR4myo5iehQks6gyCUdRr41TmWt
d+aBOT2Y//MJk25frFfwiyAC1qwAdyYasakf0g8MWHdv7gp1VWNx4HaukX3wPEPu7wghvc+XcimH
PfYKB0gMyK0s7ghk8dIMzIUx7roD/OpOfA6MBBDaIK8z3WP9Dkwqs2IV8GbcBApnuop3L0qhN9kQ
YL9g79Hribe1Am5f0z8Hj8HjZGXBuGQnO3C3gXnMf0wPJYlMlqGavVoX4mn3wVUxEm6gHt37O+VY
m/tyJ2/qXbCybeGwBDnvO1jdfkaoXrpk6PjcrVJ0VcaIJ4Yb8JM6c6XLRH6ocOanxlJW1d6Hz3dX
kxkRibhlvxN+c3I3p30hkTJZvNoOnhTUwh7YeuAptjpDe+qWU0iTripjsPCwRMIGqFXbft0tp4es
uxoNHYDun2BWjElhs99H4kwojFaX/2yDQnmKkAswXDxiG/SVclycUN0/NZvRBgsMgi3Q1Kcf1Seo
6Je5AV4LPOgLPCwYJzET6V99AmXfOjcIgY2GT+jN2AQ3gZnt3QdxPRrhKt2DmNrgzqyAYu4pcyWT
Mjp4rlUqB35sHEOek2gl/T60MTNvol2le9JXjDVO23jn7OlOA62UlE5alML+j7T1EZf3ULLc0E2m
INZ5UialBld8EvNYmITrlB0qgzOACWsAHKUzwaW9ZqyLcYsU6iFQAozFHad1ddb0rncRZCSbFstL
HlzYC+8fPUKvTo56EeCdpZVJOJ0cLsv0DO13laE9pqvBRG86K4pmKgoVek78MDLnQjn9XWsmBxAa
/Z5eZwKLaJOzHAJrOymj1NcTarwGE9HAEbVrjKmBjc2sTWBVWeLaXbkwAtxJQYidGxqUBxzhyHUx
T3XWKVwYBcpSLTzAGJQqThWMvL95IaBMGe1xMlayCehro3qY7IBucsxknjT52js3hQ5dVTAXgvsJ
57s4uZviAFNogWnz4L3UJtqksetHpPmOaHlb6eCVJe0mflZLczTAVd8SbdOY8SE+gMD1H+YAL3VP
pSwVaNIXutJCGTLrubIq5DgflsqJJyy3OBvdomtYF1TMeyCsppQcU/ZR2ESdsFf346f2azHAVmyB
I2TFTOTOBXuXsigNL7mmUyugn/ymAYWn3u6W7RpsurD/6cp7qIm2jA+TWwxxoQEZQ+6bkEmlb8/7
76VSKg/s8AZMBxDfbICDaSBxDKcXshpaWYukNDpUJTcA1DvslIHI3UiPwWkyi6AxOP6jl9DFhtIu
FbZeAN48ZKHqjrxqe3bNdvKeOD6RyP/ssYc2S4wsoEUWzWWUVsZSjATTIPx1W8PdYg/YeNgLHN66
xX1Y2L51/8hmozaEjCrwGGRgWqrUmSWd5iUpiB33IE/86U3xWarX58IUlsWOGyzALa3yfWb7+wwP
TW6psGLWucOEdQI0hCYCmI/e4GYADFICPrW9jpuxgIai79UAVpaJKJ31Oplz3JeyqM0tmgUf18Ce
2g9LvNj3utE/1iTd/D/eQdM9oy/CpSQqJAEoYF/JIValHQEW/96etVUIh7rY1T/le3oobBlFANcY
Hu8f5m3bxjSUd7Gb1OMHdgaguS1WCHLQU3ZoEZMqW9csf7SNZ0jfPKmBNMKQOXuC6KObuqJA60kb
edd1hahUGhF+jiPtMdt4Fk5xiTlpfvtPDIx+IYs6QQEQMkEx1tCW1VQMDb6rNRraGUHsnMe8FEId
XqsopRABkPD3zk+mE2H9UkGAd3/jWGKos1LKqpsYYaZ9i5B7bzdAgyfo4mZc8Fn/c7mcKU65eBCX
Qy6iYN2KKOy2x+okbT0rQ6aqXcovAWNenrUkKoKsxU7URpB4/9aQQa1dmeBLhrazToi5JsqnBvBx
C5TjRfjUKd73rMks94ZLhH3xcv+Y5vLjmLH6W78pnxqBKzMTPCyqNDFscwgsH+UFf4Xg7V8qBGWJ
s3QE0tKk3IDr3005qcnuY1EsMzidwo1xulgQ5T+zTKjUiVESXnryadFKfh8O0yMVYIomkPXNMVvq
X/9uFzXqbSq1rlBXPoROJVceiZnEGDdA8DNchj36HQOjlgeoFl5CqnoBWgC6Z1pLgIAcy4OIMmF3
iFZoZthJ5meNLoDOxGz4u4OLZhVPT555OrG2diYAupJNHWEFYM0EgxHifvuaP4hWtB0JMLmN1oBg
xQB6rZXY8ZK1t5OluLdi6kBrrZBysceKxx3KvsDLRfIeNDi75KE/qAgypTPjMGdybJfLpDM9FYDt
RCXGMjWyF0xvm9vH9YOVH6oHZ/XF2NMZm3IlizL54Yj+ZznE4hoLnLF4sEW7kDQrhXH55uKgKzmU
1df7PgAeL9b0CvDwN97g0BYwrtffaPQlb2+iDbRNkPtBXVmtavLM6Qm/TT6qhk5/us2zCqJa1PsC
myk3h6QonSiOlowDm/HRooDuJRnTCph2k6dvuPABAfp+BGmopiv/V9kl2ufb+jBV6ZnNFfPr+VsW
5QSA8C0BZnmSZfymYH0C6OspsptST6jJmjrHfGTNKSR6VadGaR39fjy1viYYyqYRSnEfqhVGIC2O
f9OSH1Vjgk7MCRJ5tMaia1KaYNWuN7JJmigRQlncy8sWL3lUMZFcWz+iO9YSbeQaTR4unHF4c0bl
Uia1OCWSwQATQ6ZwdE/JY/OcrnlLMs8gTDJKK32OD8m5PkhWt7oveO4gL+VSB4mnSMaBaUjcA2UU
hA12pXzfFzAXrmIu6O/dpNw4GGM8TY4ggQMW44SHrJluvuVdULNkVtoeqnZZ5h9Nyq1z5WVRmCUo
gFn953P25fIbKPcOAE0hrTFhsOcNdxNtPyLLs/j95J8A3gkz2pkoY4B2E90mrJs/10tztX7KXbRi
A1K5VhL3IIy1okO7lnYCRppb0pKYAEN4MFVbskoD5u7M2HqWUlE+QxZyEUMEk6f62H8AmJacH5fL
BxQG+uVTR1hVqLnqyOVKf63vhQFKMigSuGXw9DLU5Wh+FOT4JzbXwESBc1ThmcvpPb3tyNe/3eTf
T7sQ7ddAphYGbDLInFCn5ci4Pp6XD1MW5B38SUjenlhpA4ZO/SbqL0TKpaj1KJ9O5raDyNAGsCiy
7awXxC2gE3BIgbYxYQBg1EiikQ61kgvAE6VM+gMmiXDX2kf7GJDv79IqLVA1vXvGD0NvJjdIxxqX
Iik3KdXAQQ887CZqtWivyDYF0jz1pnxUV7nBrGjNmqCLBVLmFoRodeMXWKDvIyNt78/e79UQX/lP
ZcOZuXl/dSxx0+8vzk2UOS1IAohTooyM/EHOQoaEX29+b/8oo6q3IVgn3P/VRtmQrcDKDJzXdAPi
VWn8gIeIIXP2qmOKVQfdmozhAsrCcUixADdAFffpqwdewtbMX9B2W0gWKITv7x8lCaNRaJBWFHEq
42MKU6HsmSgCFFZPxdSxAYrvCLCoRzDHre4LoSO1v6RMKDMoaWPwjU6odnycC1Eup84z2m7Co48a
OhDKQIhgbICrSUDgsepWT0ZHhJT1tqDiqBvR1FbqnOZ5sSalzta0m2/fHNEuldojWbTrFCjThvET
77OPLrc8O6oMxjnSABg30qntVZuui9IaCy8/KysPMEqbkOZsSM/oytAbq7RPHTlNhZoVS7J8fev/
koyuNxS4MQAuqdStDyTOB010kDix9Am2qh7Y82rhk3AM0Ce8WDxXPtAkY4AbrwFoXU4c4Swovt+h
2ouL8/sJsHFAFlJFlHjpNJMmxx3AxMvE6cHntVhWIKsGaIElWgMw0o3hO4nsARwy0XKU1/oy2pfH
skClWbZVkLzvhO8xscRVVW/DYJUqD/dVkooK//o2TGAuFgrwZnSZUosu9FqQJ/KJowtgCueyhYhp
oRSiw9wA1SCrpjPZiJutwGg64njM5fM0ZM9QCnKh6kriJP0AOoY4JXIJ5pyFsLy/rF/wVFoQTAau
NGRhvJSKz6QhyuRWrVNHRYnqAwx3GfeA0R1g6fDPwFkrCP9d5cDE70C3tInWpW9zpT3CH3z2/RJj
PVpoxq41JgDW33gBGKM20Yu4kx8x4gtCeheF0x8vscbI9LvT/U+n58Z+j+Ty06kjAdtKBNfRpM5C
Nbs+wQQPWDNJ3O15hFNbLlynBclW3ZGVZP4FgrnZM20ax5UwsHGDUhNEYIXyNNhAVzU0cASQc4Tm
zdZ8AAieAdytYVmDup4UX8GycibGHXBg1kgOfAIWu9oF8rpRGMdI9wX8tRcXn0T5HHT8+X7b45Nq
2xws2Rq+7bX6sEzhSz/zH3kFz53YGG9aYuLs8f45SHOWAxNt/9kOSoV8odb8QhhTJ1yrp+j9Vf45
Bo/aVl0nu8Aot164rK0fJAqNTfIU2Mr6gBnXI3pE8Pe2aLISlHTi8HcrYL90zNJjjPcGYIvnsqEe
iiRzZABhFmvQfQGwH/SQyWvbCvxzHYCu05QAkY6XvhikT82Y8M/AmU9eM0mPPYY/mbMbSFIpEmbd
8Qah48TBx+/AwJA5Te2PNl9lKYjpk8+q5pWntuRZw+KTzlOqCTxmoPjIEtKZGLPH7y/CG73XQHte
aZmDiXJ5vQgE0c75QjA1DtxNUgGOx7iMZYb20Y+cacuBuo7XMjo+ZRFW6FqqOAiRkDd15oixqSqk
DC1cyTJbSY8lmnSWwvAom8W+VLeSsNLQv1GiOMIKyOlI+a+PQH1LBoyrJgHH6PojpMEfRCVvModb
qcJeBDuxTIpdATDGgWDX0di4rmQrBYVSYwMONP/U1vcvwpzmwYhiGgm4kago0mBdsu+Jmq8UmfOB
J2ZhJH+yc41ZieCDIWdGpyBnApKVQfR74xzyVJRG3sdKXfSJYKHVeC58MNNDm4oIXLggzQA5naAA
6JUjTekZ42gpzxFAZwrlvx1t/N12dKIJAHOYYI9uFg2qztiTU5x9adfZxtk8ceZG3vkEQcrXMyNT
OGfzMSEMkBpe4lWg9U226EK/y9YPek8ZMiciCEwQAmxLkJ6khnIAhWxDtNTOOcIKjaii4l9LhDkB
7DcgyDEufS0U/Auc0IAJ1On4vDO5YtCI2AjyKgdfIOGydCBaCxqw2F+cO91zl2PLs0pw4szFxuXC
YSP0WPA3yPqtUIQubj6+wXX5lz7wuK+0l3TJTEG9CJyEMgPWPAKo7gyeSZR09WxRaQc3UnTwlLpt
FJkRRnNBjdfHHujOh6YJdxhsqyKTHyLxJc0l+QVUqZiH5/2qw3y8FgjwGVom7Lwu5nWii53/7Oai
8lymVYteQ42THalNc9YQ8Zwvw5wn+DGBxYgxabrVLwYRaunqE10s+hpVC3xuWgtQpIiA4cbgig/x
DZ/DbUSJZA9dAZIjwVA/utfCVl1jIRgASyMqXzPePXTf66QEAEvA92BAHWEgDRAvgviybHzBcyYO
Hg19f5GIpkdVW/bgENt4mEjpQMYW99YoHe7f99/X27VRx7ymAmx6NH0C1vnX8l0ofdF48iICv7Rj
vv4ZrHSNjoF6zZE/GfmDjSDHCqNghZGhjLlYw98TYjyZP6eTscEQn7nbwQyidBaTN8NYnfBnNZCn
p9R4yg2QqqMzabPZGE+s98StjcKFkdATgx5VfDvt94AKmRSS7rpnoXgDdxyp6nXkP/g9w/XcXotr
MVT2wHczZdEAYPqMNJvlxYcKECIAEMLE7lYClfv9g6CHKKED19Io6+NlBRxPBGleZw5GvtYIGm9+
8t1+v7fBQrH+/hx00m96g+zGn+iB1UkxczOu5VOGSGjrsgNelXs21SV6vff2R2WAeIis5YeHF97O
iYqACmxHBjD/GXHM7YPkWjQV5C3EaKFFk2jQFsr5jxAdI5Cp3t/f20DyWsZ02Bd6DkobL4FZcc9+
7BRNQYKacZPo1MxfB6hIE5wOUiVAV7mWwIHVrBuljDsnK/fhe9lv2s0BgJZfqGZvFXNg6MttrgTr
URAZQ9zEyUDtGV+oXiuVDXcGdBbp6/VEvTaARLT4qNWXTmFU5mdPCLZpclMaaDDE67W5YimP3NBC
moKpg2qZaM8S2sHvH9FMjKPzgPiCEcTl5hHWXksZRtT/FynHnTMrspLlYrcgmx8PXb+spO6cAcG+
yOhzB4QFHlrXglQ072lV73Ln3kvsPt+ElUSqal/U/33IjBVdCKL2TarkDNSwEKSnHd5uaKGQefDI
aiTgP+N4ZG3gnMW6FEdZrKpq5Motde68BYckJlPEE7pFCd7Xn4JhpZaxUbeMh/LctUJICuAdxEsA
GKN2spQKKR5lLDDWW0sFWZ6Cd/t9tZjRPQSAwpQbRIUTuN7Xh5XHVQ0W3cRzYrV8KYNyB9bahvhB
Yt2XM3OjUEcFeQqWgyfHb/vvhYVYaGEXtmPlOWmVbQCcc3SV6FVPgw+pGEiRtLYg8oxrNZOV0q9k
UgfWy73vS4vMc/b2EVj7ABvAjx4Z+DVZrgmcrbFZuYcYb9onRrT7O6lEOf4r0ZS5EkpFreoOol9f
eeNZtZ47A3yPK4WYtr3WLXzCB9LlHkG+oQT/21Y2VQxwGfUSWcJqtc1N84eRmZ3R3qsvmhTh4gA0
TtJDpS48Jwj0lTqCa1zhd0UvmElZG1UlMjZ/VhyMzPSqAqmUSulVKOQLV0w8z4lAqixaQaMAk2sV
1ds8SxgXc865or4syBJGlZH+/HX+F0sT26iqe3nhOc2mWBiVhw2VSLogGC891g+pqbhG5ZIaI9vE
wyyoS2T3DPja964oSfbmVozvoVvZJ1919T2U9wBbL+C1OdFzMCkuvO5DtEbYoM37CdE1ZLgMz0iV
s26EUa4XDLtK1ILW3qnGZfHY7nhh+64gkaTsh/8WeOovWQAbxQwXagjIOl7rENfXfFJEse9sE7If
iSBYw9fX9jlGbuqrW0kseMq5qA2FhL/lUTn10PWVlkefutOF67beAvIw2vqtrYFxmSeBu0J+IBiB
ZR+bsS+Zkrxtg6PAvyb6Wqy36GTiSc5ttNQCQ7bZp7vI1Rhxz+8Dkr7nl19IZW0GPx5dvg19BzPT
4Di0UfQAUixBePnlbYyD8EecJpxr6/t8PNqPOw4d3sbTyXzdb1dP8kdwDMzUWLnWl2Z2pCMrVn/c
/NX4ewfpDt5U0vJR9iPfEZVtKJL6pQIBLObIVSPUNsCmzjYDQI7Fci2a8WlQ98W5Ekj/Xj9yqTFo
p9xnJONnEk64GxcfRNkF5EaCoKtwpAroDtw3gRMsRV9Jbm52te4omZ0BNVZC7okvgdm9qXIT/Lr6
d7nYg6mexC6rKjbzOsQHAaYAhCHISgBu/1qnAeLTFwCy9B3eWGxkq1qOL+JDYPCvnZmYrotBTJ5x
Y+dc4aVEyi0NqagntZ/5jlau1MIYKkyNp8MfpOZ9Vg5zfrtRiJBAaDGBFVI3qEGGt1UGbHch2xLg
FxJTfioPPuYddas7xCQ1Nf9Y8SgGLEfQRpMYc3Dn+55/3hwq6sQDB/I7hITXO9xMzOPgAMWR18tR
LdH/I21C773zjEJEfjcN18kiWoquBrb4ylBYJcm5wBdVagAZArJNgiuirJbSqqCoTiF/WCqk+AFB
fUjAHC0YRmQz/D7dNPNrIbHZyPWAbADggJR6tyOIcYt08B3M2tpe9QzG8MT1zZY/icE2VCe+ayMA
n6f4VuTE40xeMxTtmbHhczHd5UdQKj3m+gRUN/pOoz01C0NfrARMK/RkkZnDKfJPw1CZQhYA2M0e
1iKe+GopMnzgb+MGbRjR3wnKCphvwLlR3xDloxCPNb4BpVA7iU2hJm8YLj2kB8dxEjsyMbZAfmDy
Tv9k8VMmGfjJoPOkZ8j7SlnUHq/C4hmJpQFiisOgy7K1rHfF+Mo+FEbqeNZHIcj5jzzqxINKk4te
gbxmg2bW8pw+RFa901bZXjX993IlHcYNtzyA9QGsWRufNB+YJTNYRz5tJ73daCAAOg3eqwrAca/v
WOmVjZjEVQAO1yfwXgcnrbRA7iZ6G00/JNHO++I2EotJazbKvZRKeb/AV4Ab2EKqLxn265+9/9ks
K6Mi9uQHX/EyT9eDoaGzRw2sB5WoZAhQTDs4B/B6kZI4T8PLtmFo3px1XWC+HXwQULwbbEEdxMZ6
orm+E+RLvz6XzTYV3zQMg/YZYe36ZKnpXZ+MCnJ7mgDiCSqmBvVkPsYSj/ReZwXE2wz7gCzAUHsQ
iQaeuH/iO2FYJr5YzHMACfb6kPUSDahSxAVO1niWIn96GpFEK++BbaLbjfrAZ0aAAffspwZG4S4J
TRB4G6psJOUy1lmP70kYtXbsLpjx5AXqhzdAbiiDFUXgiaGj10s1Xgn8qXOXocIIsGaeERgaRyYG
AiagUUrDeimUJPBlh05bbzjJqCUzsgb/YTF+3Tcb079DrQbtKpoMpUEkgPj2emtFuVksaoWLnajJ
TXQbA2WWyM062JfSKhA9gi5nxsN7Zv8kFBVljJIBAAJPs2uJgdCqftTrMezUsd4MNnPcaEY5rwRQ
FriswsFNGwjIDuM2NcXvfIveD8R76CvWz90HZ9/fwvkFIdONSAqtIDSoZ5EiBKhlyJMH0lYvinZI
x02Yvt+XMlNOQWJalVTYduAo3LB0CUlSilURJg4GQ7OS1KZGwnO9a3cAY93hTT2Sx5bk1kMKVJk0
tepnAWnyp9X9r5ie77S6XH4EdfF9NDh5bYOPAGO8JWOaKvM+7kuY2U3UCNE9yCM2lWBhrtWjExtN
6KoCjVo9HPe4DoCI2hUnj6GFMwuB05ARqwCGFYQt02dcPJ3L1I3zIcNCyjZ51vh6YQtlmVv31zIX
gV1JoRYDJCbZl8F57sT6sW030s4NYgPsPLGwH7JXaVxWPRgYWbHYbfEPlZ+LtVE+sSlBpTzmfoLI
PtKelPGnGk9hcUi9s1DhPbQOO0YsMGNEEOHKMCKAuERzCZVhLbNAb9MoSpxOIU0dkTB6HPq3srZ7
EY2D/on1Hr/RERhECAIoMZLGeLlQh9dqIngF1Sx1giEEQm6co2y8BE1SYMSRyFCUG0NMyaKOUF6U
SS+EUeoIlWaGIObzeTtBC3gAkqOG/7yvMDdaCWEIoqe0JGCosLhrrcxSbai0AP1B4ErSvfajLauv
+xJun32TiKnxAXMCyPXTpcp8wt0RhBZ9imis8FETal9fBUDFKbb3IG63HEsZb2JyzD3geqHFAnR0
YJOlzkrKQdQCEocc5W8YLIx9c4Ak88i3iqnvEXAfCIbvr/D26U9JpE4MdXi1jzgpd7Z5v/0AP8Sy
RTfwd2i3BGRnxqkhXysj+jQz1m2fOb0p6QenBlRBHh2B1OkFbhCFXlA4eN2Yf/QtoIRcm3ii+V4v
9dBkNpHfXDssFM0UQIiHI1Xw2LiW5wWZunD7rnDkZYZit+Xb4OIYI5J/94yk5k1sSUmaXO6FtQwT
HWlGDZKa4CtWzaeGJ0/DwLhprOVM23shRAk5MW0nIQmRByOVV6pOnIVrMh5KLDG0C1O5SCxdoXAK
a2o8DpGI1q3IJ8Kbcg4C+74y3nZ/TDsHrHgUGRYwWL9e/WJRiBMVkN+qBdRf/bP4Yyd/9OrQrIGB
+tSRuGWp4E3sA3Ey6v08hp5lMBhQi1Nrv6pz9F066HvVyDZ4LzK7ks0XNSUYLVQT5ozTbaJlkjjR
NosiAkkYlutT4105r4BrXTqorg1kxGsPnD0g1DlqyFphyEA+Y8QwMzXXaOOnmnuMv0dWRHmbaKG+
gdKcNgATWwUGMQfTFM0EHG7mCal9Axgdm02vMPR02sOrGIiSRu1xrmmtW+h96ZQ2MNy3LFjSOQt9
taOUxeQrfyFlalU6RbDGvSbm3l4UhK/e+shcSQ/amclhOIXc91ZEWUwMx0Vi5jWlk+p7RV22r5wI
7QmTU+Fu9Apts4SVCmSqDRWjhFquRLUEtZGyvcCZY4L20xfZyhM7/MwxdIORfYDwJyK6pdEYSAQu
MqQ3tMoozCtzEy3hOKcJvYlBEZlQhfK5dRehA5FLKkfwHhMARC1Sogmb0TVqwCZ2p9Fi1dhvO+bh
BcHW/MufhLv/m0u7sAmI4YcmiNzK6cvXCO1wTvyiICWZTG3q4WFBtH26BWnauFnYEhJF9y3STDwD
kijYI9DPycCnp+4Kz7dSGOt65eTNa9gYram2T0lOFjJDzozLABXa1EqgIaLBkAdlF/wmWQhZUjth
+DhKK83xyj0UqSN+z0DrkKYLQakvaGEE1GV0VGfAeXotCjmRAuyAUu3wVoMczAf6jDTb2wTOeR+W
mLB+34jIvgBdBmBjS++YGob1+FR+bzFTi+k51oDiXPyBz0EuCkxwgEyheyjGYtAVt1NrJ24MH+yf
dlJY6S7Yav0PTnYFwMrlqG+jeq2MK9EnHfLtnCkfFj/xaxkxHMJtOhK6dvkx1NX2xiBsu3JRw6m2
XxgkBOwf2lwJgKQRhqHiQUiEvjTf0kgHRLotK3UzaRN9NIoIHUCgCRYcnjoaocrVlsuHxilVsD65
ujQaSQ5C6/s6Lc64PRWdjngVT52GCPCuNaDsEsltgLbmlGNJwBAkPsfleiJyJFVihYDtXPmAbtKI
N1pytyzQTF2B/z0k7fuie/EX21DeNo2R+W/3v+s36329fAENzZj3n56Y+Em5Cjzmw0ZLxN4pBaI+
uuCDXralJX0C5mgFtr7RW/oyGXKjK3ajaHaZJUjHOCQJv9JSs4u2aAZvloNg5tWXa4JOWtbBy2m5
41ckjsb9b53Zw+tvpfYwiaMsEjy+dyqyh1YiwfAHVYOpc2CCCwisc7rND4rxFBuIJL4Ywm+Dsmvh
lJoiyxgssmLs8WT9Exv7wULOMgLlw8eUPD3vdfLnJSBv78pSMBzj8PLOkH/biT3Rrk3MDHgcTc8v
KinF6XKfLgqlR5gGloHIGlcJ2g+j0kxBKOCZCukwY+8aDLG3hutaKnU7EkmvF7Ki907dHwYF8Vlc
gUlzlQisziTp9h5eS6KiNBFMlHJQYX12Quyj+WcweruxRoyK1Wi/sIwdstQfgGQkyRLj25gYL4nB
bw1Ya8LKU9/OolB7PX3rhfvT06RXC8HtneQ53UkvMmDEx9VjDFE+7FFh1FA470sPiXlC2QCoGAzP
RGOnAEHtejOoWzkKaDsSGnyAV3wJ9Tb1SS3vokYmYvoWhfnU+AlIcMJQ8VsbBakC8jIT8Tdghakk
CRd4gAMVOCybCJ+2//TwZ8191uvQVkn+/i5p6IZ1j+5BIvGS98iESsn4gFuPjA8AUSrSkXD7sEjX
+654gS6OC29wIH6IyR4zuedo45HHb/lr+biOn5aYFcTk8Yd8+Fr9AIqXVZS/ndyaNh6tSWAbxmwJ
Wq+uv4Dj4lB2k2Rwnrevx32w/QD/zuGIUlVAHvPtcrk8WE8D2Wzeq/XB2cSWT9D0e1o939+I6Xhp
o3z5FdTxC3EtZq4YYx+AgFi+aFVEgBDHOO65C4fjxIlP2BboC79eKloPcq2s8sEJRsutNCsWdOv+
MuaO81ICdaXLys1UvywGp0oAOafERJJwcaOlJ2imEuG5OTBZkm9jx6l8//eiqPMThrAHxnI2OLn5
vN+jWJCR7XB6fd3/8Y3judif4eLNVDAee7Ieydpde+QsbdeJsSTEspxMII4PSEu0rz6snkKysdID
hmOdn9T4Mu9vzpxllSZ2NoxkYjyUzhDK3FSgTXDZumQi4z2F458cU83JgnHMs3LQYo23A9plwY92
fcyhO45hMt2pHLnwKfW5QHDFq2igqH/ur2hOa6fCOkZo0OgFwsdrSbkr5e2gR4OD/6gjioKBQVXs
SIsM6L8SdAOj02Hv4umS6smbK25r3pGE1/siZnft77XccDd3RQWq2nAADTWQn71dgoeBEL14OatW
x9g0usG4bRRPhzcdnEbu8cBKcQ9T0JEWkb++v6K5635xOjp1GZU6G7hBgyC3w5tKR50/q//BuYD/
EiEuTOc0UXStAM1ClDM+LgenjRpTiNE86h2UkJGupSGkf33jpRTKSXQaOGiLFFKQKtol0+PkdX/k
raP9kK9a8thvHx+BG9Vab++ySN55YmI+4/5W/tbLaPt8+QmU6UTvROvKJRQwN1+3GdF0mJm9bR8f
4aqW4+FBOqVk9w5CmKcV+ihig2E65o7yd3BGwlwg+huoKz2ImBz81f+mR5N4lpJF9Of+Cue08lLC
ZNkvAqAqD1Uv7LHAKkLPgm+q3nMusDr0/o+TxDTL/66DNhhKImpVDClBuErI8z6buhOO60cFGXHn
sXv4lEmH2KMFyAMAVoxpLzGDwbCPjKX+hmIXS9W6EMSuC3xEPdlH/VtxYs/+73cTRTy8/TBACTgJ
6l4IbV80mjfgXmB6u0oV+39Iu67m2G0m+4tYxRxewTA5SKNRemEpMgcwk79+D+X61jMY7rB21+Ha
ZZVvE0Cj0fEcl+orasz1i09E0igWoqcHaFVIa2BQ6PrU4iiUpVpsBvS7APcaOtmtMHxuraIdsUF/
5pnFWvvIzeXccNlEdvNKMFtdA5lbqoLyczhLpPAX6kcQbcp3/kgb4mJQTl4ax+zz/pZOuRZwEsG4
i+cTNT1GQXmhCCspK4dzgiamPrVlNAWE9SPi5PconMnejNvG3nbIwSw/RlB5BMnX25r2YPkpW3E4
631K6vhUC7mVS4R/5cIHQ8rXCZ2b2ZkM9i5FMicZVmmWJaU0INjb9MD4RruQ6S3fAV7leGeS1GaK
voe5nqHJqANZN2DZgkIVY9XjVbm4Cq2YRqHe6MN5iBwjdmjHky7KrER6CTjS8tu6tjGturp/khP1
BwEuw79Sx6f4QqpXG11qUHc4NyB5UEna2Ggi1mSzqX8F00iOYMgFBEDy6orL+5Inz/VCMGNGi7ih
vJhDsGgcg7UA7pLojc/efGlRrJM5BLQpx/RylYwSZZqraEY6CvMeWlDCKz95toi7h7neEhY7/O95
HDv7eFgBDT4k885HGKz1EkkZzrtdaW4cZJGWzRM9c/YCU4xm4PDWWTC/esf+eEhgIuplvvgN7Xrz
MPNITS4Y2MQyZphxUf8irYtjFagrBa1hDGdk6iXdqZaSb4IDeq6yMnmIF2LYfS2zWjZ6iEnzXXPo
KWlhCFIgvOnGcwUCk/sqM5mCUgH7jM4gONRAA7hW1rIWQGuc+/xZIKsVZz969tPh813B0Ojhc7V6
XAFcxfG42b7k2xdfQzMbSmbI0aGMyvKn0bpO67rimjM/iGdOyU1FmrNy0u1DOMrAWClQFeAo8ozi
ZIXn06IO2zM8GrzEqml8Chu8xCQ9rH7S5dcLSM3RP7cuK3Janl3iLz/WSwDnaJb3MrPLt9739acw
u4wOg1yLvag9P0tEOgD8gwgOAji0ECWLkaiOXy1e3jAjty8Ppwc616d628eEq3i5E4wd1Dng/vYR
xOvn1/4Xs//mQSDOKBz+nbr9epEPwLbc7yuzJ/77L6r199c/fdr/ngRjEYdILtWowknk/UtSHag2
Uyuf0OLrBTKWr2rbWPNkLDC3gM/uvDqyOYzTV5VHjnaKMs92bS6X37o9S80xKtH1W3otmbmues23
WpHFLRzLEtBTPCJSy/CsxIjMGEAuWrk04oUvHArlGKebJJ+dNp77AOZlHSqdH9oIeyuR12j/jmKM
bz1Jy9WKyNbC5p11vj7BIs55mRO+2dXCWR9Q84cuEka5mwauGXC+Yufp5zF8ASD+2vTtJXdcYlj2
vh5NJPevhTKhUsJpYSJmENqaSk0APPe++2xOT9HDU7ZerRaK/RIjeZ0S3nmDc0hqYSzBt2QWH27i
Ubr+ECZg6pU2zYI/20Lt8Tq39vt79WSQZkzQ7FTzKbQeF+mGJNvtW6bYe9hwchrHbgD6O/Pqz93u
P3/k4mESjZpmWQrl55bPr8C7oPCtVNNZAccZUPqPP5q9tTVM+YtEOK8fDOth5nbPfsB4/S8+oO6a
Pkl8nMoIBggkMnh3eD+wCQEBsOMiXx45zXyx7TV2IN49+IuZCPr2Zb4+DMa89b2uJA0H+T7GC912
o+dnAdAmbmqGdCaOvMWcuzalf7PjF2sNdaPujNGUUjtBSW8n24cVWFyOtrDemyIeEmtO6We3lzFu
UpnndZ1DJLoSFEewVv7JI83oFyCufES703abWDDca0z0v3w/SN/q49xc/0Qa+XqLGTOnRS4Hyt3x
tgPUYDM2KqBbgV8XWxz0CG7dbSJTM48vL6CmAISELfXEBk9gStxDTtCijqNfLmeOnQX4hmd4/VGM
6YvShHpFM34UmIoOyDXibUf683HxRWD4giNsPrC9v6XVfSv0Fzbcsfl/OnKhA4Phc0k0yo2IvEuI
VW13joZZW9d6fOwet4R7gCqgyw5x6cxVm9H0P6N8IdkFso4b8ZAsUbpCvsrp82wTVJ4ZRoOTNaJ9
f6UTbRNXO8y2uxVFmflJDnmF9Uo/dtIW/iBZtA5KdEcs8eQ51syhTsRs1yJZr83wRS6KITK33J27
UJxg7S7lg7vp5+zmjH/4p14Xmxkn/3nBxlmt3a7ZDhk5HFIA/nrE3S6OSLmlKgGe8glqNMtgMXeU
jNGqjK7MjPFGqcmiKhcuJu4TUDEOKy6azaOMt/OewjL+V6S7eV4YkNUvrDAgr3iiKHFQfsJCV49H
zfzST28Z7Jh1/n0AvMFmRm2lyQ/QAEgEIpuR3ZM5VL2PyzBM4SXJAMSvkdqkpvMY7R71p6A1QUC1
ih5WvlNtpEdULTJcncAx04fxsVrqw9izN9vIOdEyAj27+CTm0aJeoBdViE/qH+QIQCg7mHKy0gb0
j7rOF9kjRXcyEQvMbMXksV+IZY4do4EJTSQcBeCpLNXM9bckyE2XLhLBvH95/7qobk79QhRz6pmm
GHFj4N0A3vFD8zUGxzycf9H8TDEFiqPH38LmqYAWrHCr93vRQvE3QwUQU7pO8bx9kdDGywMsqCE/
RUUexdVL7byFe2VtAyTIesCYABC7t2o/t0nj3t/7cubFE2Nf7GQ5ac+1K+7riD9zgjRXn5+oiY8K
gG5etDDxY4302muhbkoDQx/dJmSktNFjQTbKxe3X7GGPjjRMddiYYVmmKJ5tvM8lnR0fu9UFnRd5
Q9Uk5FDHgdXrLxioWDZahYJlzcdWWFWr2uUKk3eTvahrJOW12LqvEsK4puuNvZLIFppo2ght6Kf9
2eJEEv2EIdiw5c0DZ0EZZ0TdWtdrUcz29sCpigYfi2tNfqEcNhvd3OyAhQWfxbfozK26ja8hDEVS
WJgx/8V22AlNVhVNh3W5vhlQgnlXa+Y2TXRPjiJU1IFwWoAxZHLeQYlpv35AIRbwGuPQ/fu7twQs
wUBe+oNek735MKTO/T2csFHonAeIGJDxMV+IcctrBTFQs+vCyhuwh2AWRcPY5+FxWKpW6aDPN1sR
8xzaLfkNZ9mRJ15hdNPLGIwATBDGFtg5ZjdCRMHVSn8O63Xf2rmmAppoX1Zo6QLuq1Z9AbCBpPlc
UvH2nbgWO/784kluRNEXAwqxyJza+N05OJnb0DO5GRfuFktBuRbEXL2QFlrjY1r9/IwkW2odkA+J
Nk/AycPMn7Epzc9ycQhABigg2zhyMx9WW1vcgH7wDLjhxTlz1GWzWK+bBUiNTpWJv9aZc+IJT3rM
3s41skypNyCOkC4bp4wBPnK9LWoVDnGu+MNZ6E/phtKzEThR68+o+ESggU25EDOa5YvdF+SSGkUL
dRPX9QOVMcXxFZOFbe/HQtXvKbbNZeUsT8uPyIoX91V9yhQiHwhTLOso9+iMpos0T/JESoez53pm
ZRxcCf1o4YaTEoxD6jPCJgKHkSDYEIHRjJK4pjDRu+GGqEJmqAukW26TAyQPKsAheHjUzE/U6F50
nCJIKXfInhSLuV6oUbVYG3wpnDlM0S2Loo6R4PXipfqcq3B2NGR5xd8SZqugcECqWeCJKbt/KZM5
2cbwjcZLsGBh22GEN19qmhlwwD8uJNKjGvpCtYf7BzplQTCApILOD10aCEUYR0do07iRYqE5ay8w
+YA0zhwqW7Kxa85ussKbfl/exK5eiWOcnboAO5fX8c1ZXocWZuKAuSkkJlcePX/hVjOoGhPaeiVs
/PnFRZHjQaniEmuTTY1z+tSixSs9VN5MnW5yD+EZjJ28KNliMPlajtFUKlgCqvbc8XF8VJVop7cZ
Jb7bK3ZNC27VholAZCBYJ7VvLBS5n6MiE0bNYLQVFwU4/sBXGztqmWccHaqgmZaM5hx0Fh8ulHxE
suTWyYv4mH3ST6klyef9k1QnPIcrkcyqk0AV8saFSJlf5MVb/ckJn3Jg5sGGT4lArSAigbDyuzce
x9xZSr6j6UMOHNt00Rm72H1O+kOFdkoFmLc/kQGu03Stgxa032Xuo4z/24htFV4JDk956N8BXaB2
jj9YSWaWILHQF3G6qMEUfxrWEqqS1XcI1Nx1ypu0evHjL1X5SttHtTaldqWUpZm4WzW3O20VrGnY
AOOkMgHsqvZz/DQTjwC2BcYKQ02Y7VMYu9F0NWokBUomcr4ZTqVgck4tH6J+HKnK/HXdAcjZlnRg
sx9TjGC/dHO9aBOP89UHMEYEiYc+ltIAaY/WknuS/Pb+L0rUSbOo1RnNn5gvAK4CyEDH4RA4XX86
cnHDJD6vxAqP0VmkjkJy0DTnIG9zwkPjFE66iFcb3Td9Z9gkZ9cZYqQVJdN1EoSwJ+39jxkbOBjc
zLsx5QNefRVjZOK848Agg68CvOWr4pId2mbH9lnOfuUA1FcGm9pfmPl5xpZOmBtg6vC6CrhyBXwX
jLOSqLkKOOG4O6eDChXlzRQE5ylSyhRje+Hr/es3ceElQcM0LIpyI1gA44KhAKvHWUu7s1ZxwXOD
6JTIaufOaPNE+UCXBB0YfQC8BIoIO6uiGJkvujra9DUQ1oDHwIldy+h8C1BNeUMK7TygvIoqvQsP
N7ECCU0RrRm3min3J7VYlyWw6wpumfu2IDn3d+AW/xPYbhp4cNH1hwcMTS7XZjfUPaGPBq07h5iC
6pwi2cpKTh6o/yMCCwPFSiAKI5YuLZczKV14PLn/AROh6fUHsFc9CQMYZLSOJ89A+HLeW/vV8j4j
8vC7RGVlCVxX6pniW8OTpN/gv8zl4CZuOlAAxobpkYoXM9/XGyDSBsFWgXCqQO86skVua4Fe0zkM
hD+oh3YbHMtVuF7OrHriCb+Symhe1Q7AcxLRuLSpnBgdEyTaUyKByejpMVn8VGTbOtsvzURba7ta
d7uzOfMBU9Hx1Qcw9wx7AfdUHqNjvAOCA0ifxuo+RA8tWifr/mKndhiFbxmgARinByjm9Q73Gc+p
Xs/DA8X8mYJCRfecDk9DsuyNlabPXbaJF1XCrB0aicGEAZ1mLLcKVyEtO2E4+4kpvdYfEdookHw7
EtX6ennZNzbGYwGd+HMqIqx0blvnpI8/v7Dlms9RvdUgvaI7YHDCbkoY/CGGO5BeMilcGQC7REvN
N8Unn+7niK0n+nGAzIQealDWaICIZVsc4ihSo7zq0VqlOXTnC0T3ftEIsPERycbu1lMOQ7P0QEvI
2//rQ74SzC68aDXgNXWIp8KlKKw9lYj6VpMbkommn81EbxPuASZpwDWCplRMphvM22TQvOb0AmFF
JW2bT9n4LbonQ5tZkTLxFMnimBbQNQWQIWycRhEhCpWB10Eizz1oHZXX8Fv97baCA7R7U3EoeR+c
xuLNYasv2g8BTF0LtDYMZv6BV5puG3v7hjGHtb3Ybu2PfiXYMmibVi+DuX1br3/neFgnrpksawDj
FwHuAFPGGFItbfg2zMT+HOcPgKs0qGVEmLSpQDgDp/n+aU+UhUAlciGMuWUFhlp5LYCwze6gfsQW
4NbPRHusll+LhY2paABIcsBcF1/aWYM9YTqvRDOa1hhSjRZMoT+LCwq3KCCfzub7eVdiiix+Nhbr
D26lzFiwKWt5JZNRuLbMU7dSIDMh9Fkjr+FqJ+zz53DGfEwF6zI6sDUV0CNIEbCKHctVyQ0NtjVD
Aiy1MlNFzAFIaX6FALaE/+U6la2/JhY9cCvt+K08AfbiaY7OZ6IUhtO9+AzmTWzc0O39Fp8BwHgB
OL77CpsrrodXWz5w5+YTs5YdhveA+bo6CZgnVGbUa9QeJhBDCzr+VDFiAbgB5ohlt8ywC7h5ffZT
hvtSf7yvvn/NtLcCEFyImM6+7UAdwgHF1K7szmjneAcDpTVs5Wd9jd59Fe0EMVjrvUVhRytaWNri
fEJpxLB+R5IAgKtxxwYDjBXYg8BVSeZu8fTS//0y5l1GCEz5pKu6c6Dx5SbyFH2v6PHp/vrH/buz
/L/e7otXqmqNShLyAkJc8U0UvfqZpvAuMbWU7u5LmlwOxt3Q6g4Y9pvcqtdjcKGm2Gg/9E9Ux6y9
NPfgz4kY7eLFYiSlVJrQrbvzc92bCQggcKSH3PnrCdomK4wfqpL5tj6hRn1/bZO3VblYHHtWYscN
wp/kV3G9c0ZC0WzxGCzguFvUst9E6Mfy11jFqKrMZdYmj/Bf2Wy6XE0lvaF1050bVVm2/DNvfPLq
YN9f4dQ7e7FAjfHc+IrrgE8EZfSyn8q1tO5FCJzQT6z/gxiMnIzQIpggZOGPuxIAPo3Udec890y9
+vQkp8lPJULv+3Kmgh34C/8KYlQlGSLgqIh9d9aF0k5STGsrbkGgQRlJMbjto3E4CpBMC8VfKdTM
HMh7TYPylKvIDtW6lSfKz0aXzGjwKPXmNl58FaNGkoJmeIPHUQ4oYj6JpR45flygUbJC/4nv0+ih
b+TPgtOlmVbCKQdHUVD1wAwh5jaV8WZd3JwE1CCuwmEqusyrh1YMbEof+uFZScUNb8xl3Cfa4lHd
waiBiAgY46FsIrpLOUT9FHlZt0SzTGCpBUkNdIyTEiR6w7dcYbRvHb9UQHIBXEf3qybmIAH5cCaf
OfmWI92CWYA/RkX25ihKY4C4Bl3A9DfxXl1BtmLJzppdKH1oshN2INEBq85gvM4o35jWZ495BDEb
i2q6jPrd9W77vtiA5Nnj0ezBmxnSxDtun5Pk6L74MzmUqVwqYCyRN1NBcYAeBMZdSfuu8VIxGc6W
8CIA1ORzUaPYnZLypZ6xgRPOGF5QEPGgSKjAT2YkSZE6FG6KWka4qmqzs0p0wIHDOX6ci2wAHH27
f+iexsSrAhQGGYn26/2ro1KuohxOvwHGkp3RDa5qlxWSwQ7gjQWdxLQSfZMOrtw5sahxn7ST3dc+
6xpuwetppxJvDAxJ5ONKmJnkK4CRbVQu++kkv4qe6hTEhpiR0GWP8B6a303QgEfpo6Z6JZqOCoo8
RBBnebzVKy1QbTWXjczOEmRvv8Fe7/IO2OQ4HQlWPQtMXVb43irkhk8PnZ8oI+UYJpbtcaQ0ddIa
naxEBLEwZxsghZCIF/V9YHWtF6qrdmiNBylpYumQaVkXb+Q+E71d4QcFZ6k+50oE3N05vxgy1FE2
AFYQw0OSVkrxqmVakx2bMCiMVVehW3JRlLGU42lXA/SIDm0sO0YXS8Imy/u+WIuJ6o41BNFVd6LA
UwyntK4kOGlcek+wgX53SvogLne+oviaWQDzG2x2CgXgbFYEIaI8QwbouaHKQXWMkjYPnQEdY/Ui
yQy9sOQh7zGa0SdgvwtcLgISjxjzta24ouQvhULvAsA6UT46Z3LcpF+KkqCTnfgDsmSfiZiL4DKL
3Izz96gPyPmDmrSGvNQ6APM/aLT2MVPWFxJHxEqkmR2XWtxj64suGEy9TbLkPQVilWoHSBiUX5Uu
esWXXNaJB/SqoeTSZZ3JRrv2OE4Jn4Fo44e2jynY+CmLQjGipCgxSQdGgyRU902jKcEZ9AsexthQ
A8IQvRF1Oeo9RWMgKe95tQZe71JNhUcva+vBivHvtCJUqfFrbqTpOTLA4Wu3udd4m7JAYuQ39oQg
btdlEyv+nqtrVXnDb5OjPSLR2ua9kqqqAn1dajzFQ9z3pAOZoWjTOokzy6UAZLZF7DS+yAi1bl8V
HDij6z4U1YWXxUG4rUXDB0+YKLuRskWChgs2buHy6Y6LkRBbwIDo+E0xYb6RBrnmSNI0WWf3QZaC
ED5zS5qYZZEpkalTzAMD/qpM++LJA7uhFII5xWjTU57n2rBNNQrCkVjsYs6UOYxHLaU0EkG3rGGT
BJIjWdFa+JbKW1XgV02B1p2mgl1zhZRsaMan2Dy/rRSwpcKrETD6VkV6RzAsaXCkKduErpKkFegR
CASxhvbenvb90g24kj8peoeWmcFQC/3dazUt/ByyIlcWXs+pJQofatDYjRsbvSmKQeM7gupFEo5K
6uT9oAIlCXejpmvB71WAVuQgqF/EZRGnQGyhgvHFpQkIEXiv9hRrAN/bj4EUj++AxdLzD36R+9xe
KFIhsuPEo5XN6UGXOUIg8nlBGp6LB8vDMIr+26YpZwOuZXjpAO3jgfWo7X5mHpmJJx1wyaj4AisN
syAs9pM8NBFe4Ww4BxU4tkNj04Rnnl9pwRk1SmIouy59b/QnGn2iH4dQP/jtutwy3J8gAc6r8Tvz
ORNv3j/IVxIQ3FDwZp6HIhlSNJqMpW7P4SoC0jphgXSyTgTF0univrTxN2MeWFTVkfxDzQirZ4ek
U0NwOeCu8udU1RNH4vRnRQ+clK9DK+T7xLkvbSLswJMHGit4LUD0UBjfWCpGB7zBEGMfKtRKq8Cz
0Tfzdl/IVEkScFooH6AhBlAtf82GFy6aVNV6yPsYX4w5DJgjHK/zvVBj+yok55UnZcAgRkUQeFV2
7AFSwyisTNctdXY+lXnokU4CAt8FnzrjOkd11hoSBZ+6JJBkMFUFMXIgWvxX/R3MdcYwB3kji3GI
ebUoCjHVxR188XD72OborL6/r4zLzUpgfcCy9AZZDbCaHE4LwjQ0N3/rBtAaST7XezezcWwMpQRe
rGi+Ju7UXZDA6RtAntITyTP7JbLt95fFOn7/rGssmiIDiIwli4AigSmyzJRQ2iWh6zT+ViosQOc6
7pDB9n4bwV7nK0sCCt6M3DG3eHH1buSOvtuFmqplmxqJDrkoJgxbFTV6kFAEGE3R8aewKw/ty1yj
Lzu3/I9MtKehqAYQtJsascK3cS5EvrRreztZtioBu61hll94soAdIOyMtzmRk0cpg3wCoRLw4Fgo
vxKdVHIdRtIOuVU9JrxspQoJvvun8NyFc0c52o+bLUVUCLRXOL3iDVZvUOpxDRLSXf0L4MBls+T2
0r57jp4iB+1o989vcmH/LQs4atfH1zb1oLRGiq1UCFoEhCcVDumT951Z+ud9Scz79M+hXUhirCbn
gSlGayFJ102lcQD++JtTuA1zCskECzdyxOsVRXKhitEohyP8LnjXw5GcBKidjRkd+2VxLj+1VasR
9Xx/eXMbyeTgy4J39UFKpF2TmGGQ2lT6SUBNCsAAf8uF8HNe/n/ymAjeRzNL7sZYJhDbkcngc0cr
SHQMH4s1d/z/iWKuOB8YMe1C6CN3ih6B62S7QIJ/6nkyh3M8t4fj63BhS1yu4QWvyv7WpD8LL4A5
DgLMmQieKUgzin/7DoCbAFDYf6wP8JYYxffbIYoBtmzsukrHXAlP4ji3xfwQo7GWA1u9R+cU89ZS
AqYXSQCgEYyR+V924mJ1EQ1zHS287k7xQT1cVDZ19VUqAB+xr60U9w4NPFHREC6MQGF8rMFl03Py
HHzU7fW4/grmeuRcWHvZkLg7Tfzpo0WWYk51xhubE8FcBU4E+A7Xx+6ulkUnjFeIs1p5blZrUgjy
VwD+hi8GJIJrXREMo4d/2bi70itJkx8ruq2NmQ6BW31EMxr+ANKljAQEaxxlpedAuTP4ez1aK6/C
IZdsPvwujUOMiZmymEkGMm4lDNe1NMZA9hlI7tAm5O89yTPMOkkFwpVyYd6/zGx3D8ToqI+rICgA
oD5SYTeK7ydhrgXhvhrSVZKdAhnlYTOLCcIqK8yfEYYT8GjYxkCKYdVKaMTTcgKk9UPY5HaoNrbb
zyHIjYd1/eJdfxOzdCrmXBUhAbIPZWNN05PUGisvfmjSOe1nq+R/qwfjKMANgJqNzh9GbeJ6BI/D
IPFeDyqLai95CqpoOJmebxkPPPH3YkC6H0OZMaEsZs4oF0S0aE0ARB86629ihiEAvUtWx/saSJ0o
VtgomaZW6HgLzxYszi4t3UJDFykWCSq3aJZdqGB0qpyz8K3PpEHZrrObb2FMwGCEFfBCmngfi6Tx
j5gHCyoMFEsNSetNI3wKUWqm35KyCHXN1MFI0FeEi5doAhS51wpM8+9BYun1huPslhIlfInTU+Jb
QhgS71BQK6SHXiHxu1SsIqQP+Bdjljn29q6AYwAeIOgwQYx+M6YQDlEv0kKN9zTOvoEGDMeoO92/
KLcG5loEo5N+DrCVKtbivYd+zKxZdaqFrNl9GVPqeLUO5ihkrfEAzQkhGB4B09NQET60u3Qp7Qbb
UMy6ImJu93NO39zSGAMtNYHSiz2kgsQx4jdlYIviTJjF5tpHJQON04hTjGYBJG0ZM8O3nqe4ZZnt
uYI6pXYUipMc1WaLxtS0t2JlZQBBuS2jhV/PiL51NK8lMwfntl0tDVmV7RP99C5lha3H5qi+7Rwj
20TMdS2JOb3SENU09+psn0eOJliebtMQ3Q+k1RfVrietP+NCTK4M3K+6jhGd0ZRcv3m5lCShUWVY
mfzGVUgxach/5m/IEZJAnHOQJmwywDT+FcZYSr6Tk0BIciyubswwPEj1h5YtCuC2zdyBcZcY4w9B
6PgFcRNKF6xJ1kI6FFGN8/JbapbCSvXXcNo1jAdw4U5wT516RMOWP17CGUs4fYA6kiwi2GXRPcOk
NowhrYWMo9neHVaFz1mg0+FJkWFS9azxx8LdduHMQ8DWwsZ7gc4GYEqjugqiGTYvBkzQvNV9Nd8H
H4OTHj85sz3KoC+0ddh9cWPWy/iszTOI3Lq712JH1bpwPvky0JEc1vJ9X3/IP0mD1iw3hn9hlxwG
gpdqa7tfYriQ9V176CPj3Ohm171p4MhWPfv+gbPF85stYHa96jwk9FUp33NL3pSc0InOIjC1uw3Y
MmKzCsGpMpgAqrELwEm0pEdRBkyidvYiz/IK33p419sy/vxiW4Y+R3tijtMIVwMQY9EFghyXmS4x
EPpq7Og2XP5iMpI76rawur8LkweC4uuI4I15dp7ZhFCkOq+lab7P8szsFUSnvWdGnROKSA6ByBLQ
Av8HgerIqgdAAUwDMQLbvvJ8pI3zfam8Aljf5Ntd6HoW6htlhlajue7eCfMBzGvEOmBBR1qaneGn
2sC5fS3m+6T395GbLjiXkgyxcW3MebTjU8IYEEWGQRxpFpCjuRkwlfhECIqAjrAwrhUtkJwhZ+8g
zjS0TPlwl3JYz9lTJV8YQshpnPipehqA8i+Q8MDZ1GpAN87ZcOZ2qA5YrtOZHz3xTr6tLxM08oOh
8mSs5tg1JpwgfI8BZlRF0jX0L1wrL6+mIYxXQvdFHppZFpptObO1UxIQ+IB4CCZSumGGE/M67BQp
pfsySIRNp+m+HWoou97XTHYA9M8goJdz5GQbmZxYbhkjyxuhoBXd5yvRHJuhoyVvy7ay6cjWM9Xl
YMePuXlux46s2JzL7U0v8l/pzEOXGRyq/mIN6XpZoDckF46iH/QzVu+v/sJq6eUimdOSlTYp6gKL
FNfpE/caLBHe8SS0ADwvb3UnAIPu20z8OrkyUcT+atAQdPpfK0iRNiAwRZF1Hw1AjEo2qFrOGBW2
SvHP0V2IYFwSxVOoXkUd3RtLcR1+AcjNfVOtwi63gu1uVDCzzg1OTb6gwHT871Ux5zWUghxkJVbl
r5Qv6RUb+hxaxWe6CVaoTRvr8FF3fHtkZLyvplPeAtK/aOFA/lcds8/X2xl4YVD6Bu6/kmZEKk0k
i1yLBwPXIvV2AqIEPaQzF/B/kAmcaQUTq7rAunxKCs6eCOnnfQU6dNF2jjEgVddzMFfTe6rCS8f6
DAMVtOulxR1m8qW+pQCJVxfRMnY4G56Q75rlVgK9Sb2RvkfE/t9wjpB+KgJSYLb/I/lvAy5e4AKQ
bYkwQLJy6KwCQErKI7oeDoP5YVj1Rps5w1Edry6hDFRDsBiDlwceGPJ/1+tU8qzOSwDq7DEblJmF
5tdLFWTedoFIzLqvLixaGxhsr2UxD67vCkaYehHdJ91TEn7/9O8+uLktrtr0hkd0+VCiVJI/uIBi
qYhSHcJ3/LP/LLp1c/ZWZe/EnjinTnPrZ865LWpPoDq+SZVeAUIsaCtfOHH+Gx18k/dJtGqiRQhk
QMyU9ouhNTVhxtbfxoVXu4Lk3fUJSIbUaaKEL6jaX3fpur8JGNnoYZBaqxwcMHdnw7NA5yDtx3O9
Ovcx64KyKCZM4YqgS56RmvNV0Kh1vUdviJ2rD42wFrXUjMFgXHnf9w/+Zo/BjqbhWRZhJMDHwII+
BppUU6qqxZ4m8WseeU6ag/+irp/vixnNHLMklNUB7gEuXwSDbL0/7ZRWiUH+vi97z86kU4Ch1TZD
SWxu5GJqPZeCGHsbldjapIYg9Ao9hVlu6omxG+RsZtsm1oOBjjE5NmJbgJL5+og0uczRAhRgPfk+
B3mp7p+13MmMuRLzhCpAEeBnwMlF+pi14kIgA2+57Yt9/yzHRDaLI5Xt2nDun87Epl1JYS5/rraN
nslDsdf41CzDY2APyBnfl3F7lxToNOBMkU7kQQjPciAB1ydHd0JY7gWVw9hvQyVgfQpFYyGusbJQ
Uc2odCMzbyJqGqJHSVdykd1U0VwVeGpPVVwwzMuMv6iMWeGTpmhzRaJ7XmtIrMgLPviK5NR0tQCz
8HNJ3FvLinXjyQCuEYad0IDIqEqYhq0Y616xH/K3wfvKqIgatyWJKLShBi212ZLLj3Hmn7vcMd7b
yltUgI4T9j6/VMTGRC1C1Wr0egJy6WB0gCW4fy4seh5yGeP3IT0J5GAUmVhVjoqoSflWp/u6MJZV
mprqly+NNBrvwjoszegp14gvLTl+HUeBo0urvNuVvrbQXbuXdwWYYOPn+58k3xoLTFQgVQrgC4BT
6eL15arrIao6XYOP29MXagRmFckzzuaExmsimrJQK5EMMKMxOoBpKr9LW1rtc2GwxGDdYRAsUmeM
xISiYVZaB3gGyJTGO3y9jqAuNTpE/0Xad+1GjixRfhEB2szka9KUkyip5PVCSGo1vff8+j0UFvdW
sbhF3F70zPTMNKBgusjIiBPnVLWTRXtp/FvouhmGuiH7I6dKvJKdXfBIZ8ZmZzjOPImkpKwdrWSG
3Nz5+Xeb/wTk4/raTD9m5sixJriWFBX1HdxQ52NChaVvSz9rHFJ/CUCzMR2tNx6E5eRbWXzWUIq5
bu/yuYXHADhIkEZUUJHAhjg3qHRerqikaxyfbZQ6RP3BS0yteqtrmSu6U+2AFwuoNXxnT+Ih2mVP
ICnQoz12qkMOlbq9/jmX+0ZF8g2BJ1ROJGBjp617EgDGSTwIsRo0TpLe1+SHJTchzVZO5JINpBeh
w4XeQdTyZtvfV7NYAO9K45TAdAYQ6suQZ2r/17wzhjDlO7CIUzf/vAEzT0VShU3eOKNd430A8kBw
NYKPdO25fLlfzu1Mgz2ZMLSba8BDww4bkD0TLRZuwmTTjlCIWTnSl15jsoQzjbc5YCi/G+nEkq90
ao5iUeM0CvGNWurvZPDBrqzNwnCQypZEhMtgKAND9/lwqsLzRjQOtE5q2pGBVDNXV9K8034+P2AQ
2zixMFv9hhR6CBBz6wDiAko+SM7tmP2wli+ft7PD60OjeWITEOVJKHDuAAOqZ2WjhK0Tq8lt90Q6
RPD1Ti/Rqhg8J/7D2ORvYp/shsrdxxD/BO9jr9oVUQ0o3ntPPuDB6P+Pb7PUUIrHLMhuyBjb6GkS
3OP1I7ewrvhSigBVhubPRXsrGxoJj5OidVxWCbs6bgOrrYaf60bmLTf/dz7+a2W2sHlZ9mU+VK2T
jLeNB9llI/ZxP6uf/r2a9IZ253XoTtWz+15MX/K/xLfD0fLkeMW/LAz2V0EJEh5ACUi/ZMsnm7jN
iJuztBocQKO53jag8L8+0DnJwzRQWIBPRUQJOrE5XqtNlU7Mk3ZAQgJ97spbdAyfmpf+pr4HbcqG
mDFoRIN75pv+aFU7mf8h1vUvmE78bINrIoJmwH4RBqLN6fwICX7URUIlD04FfQmS+IaUHeKqNq9b
ubwOMUy0ZaroGMLV+xuVnUwkibMkG3t3cKS03xKQRmjgqUjTV3ktIXcJUcCEyhjLBOuA+LM6LemJ
pa5OiVhX5egMxmj2O+WQP3pgH+6Nzkyt4YAO43vP+BtuxsfrI1yax1O705+f2A2SoElFoRidN/N+
7eU97fb5Gp3+7Gl2T362Koe1jE6S0dG5uvlqDzW47TTjIbLXUKcL0fH57M1ipKGkAugYYGkwvpJN
aGa3bKfu0u24qd4q87PaDhvBJg6y0tCeLE3XylZO3MKBQFiOBltUG9D2BQdzPtaRjTQtukx2+qGL
DOD7uSu8hmLA1R9NtCCDguKlQV3QZB8z+aWs7Kz07Sjt7gIXXPJIUuZk3LbZzThY8pqu2uV1AwzW
pBOI6gSemb9vqpN1KH0QL8meBPg/4PlGNqIJbJSJv437HIQsakJsgYgNyvAK2VzfXcuWESODvQB0
bPMcBGUZMrRIXjolMCYdsBcpS7jYb7xdVr0FUKC+bu7S7wHgokCgDlgfxP5zr8SoGApjGKpOUJJb
TchtEN2sRDwLkSRYNkSk0xCQM01TZltNGmiCmqKuOrVv5fehi6rtbmScbZKf2EluckcWeCTz7qZM
TEW1a4gHSveSHZiS0a5mEi/90/nHzHZd6EL/M3KZ6gwPIkgJyEEC9RWisMAI+l3VbBnkkp/GF8i1
DfVWtvVmd33CL5OoEHECrApVKHHqDZin2zNWdAM4JVSnUAUAPg1FekDPDU2f81DmpNnH/q3c7CO2
1yROR2aw2A61L3BLdV/Xv+SyUvX7Jbh6oeOCdPU8ayxoBS3IiAZK+s1ioL65Wh8j704wgnstuEvA
RSJskuK2OMh7f6864QO5K/fxcfyRXEvm8qtEt4Be6VuFGaABGlcukst4DIxLGkMRXMelDOrPc/cQ
lZWc5SG+bqi/G9Bf1vpDovz9q0I/uhDwLH+9PhuXNQrMxqm92XtHAHNcRxLY69sN3Xc3jg6ZgOdP
5/HPysCU6aI9d/KwBD4hzDkg+BcoLy+JJzGmSHOUO4j9MnRo3Pej7R3R6qbZ6HqNNx3jXX8Evq/M
uHcoXnTJlm/b9/GDtreCPaqWXNsjfdDINhV6I4esdGELm0BdE9S4vOrOv3QWMtRRWbeUJBpAMi0n
BTThx72mroEdLi89WEE2BNBuuAm0vp6vtOxLvUerTnPcwYjKkesqXhHHAN1kvV9y1eeqihaWKLLX
IqLLFoFpzRHjgt9LmlqOZ5Z1NHYPidBqTlB8awdhEg8108psQbQ5bOvgbgAovBGPY7Ay5MV5PbE7
C120wZUarao1eL6XMnhKseL5P60dm3pyKJuCzlnCoKw7YYiyUXOaoHZGGm1bVm8UrV95/U3O+2Iz
n5iZxe8oFvpE73vN0WJto3UxMeiQf5dIysZ6m1hB3OQrV9bCDTldVMiZY+1kJLbPt4uUFC7UbEXN
ifP3qATjv11F2hGt6rwTgq3fC9Z1z7A0QqgzoWVz4mSFfPG5vYxEVBk9ojldn3LVe9XkbhO6jyna
JvsyWRnc0n08AW6RgkPwDJHYc2NJgN5U0LVqDngmCRdGsBZlaUpXXNBC9AdQ6y/ZN8qFeN3NrmS/
ETS0M8uqQ0AuljKwOEfHJH5RNfTkqBbBRuktHQJxVgfefwpuqq8otQt96uFGy5yuvIcAW9XgnGwS
azWhsBgwECaBbw6PZHTTzCZBa4KxkSOiOmkY7+uCcYg2mwLWFw0aPpE5uo4NDXxzrutmxvgJ8QL0
nU6k8Yry5OnbXHvVoer9CAnvtrmJg7XU2GWRHm4Dja8TVfnU3zdHIpTDWCsdwxUO/kOuKYYMjd+y
2rommDI/XRPQ6EY7BvdQsjUH8bla6+Ja3JAn5mfT06tI2GG7Izjt0ZRZ++CkDsKiMCsPDWSYTWAj
9EFZOQVLGxPIc4jOUYBngIs+35jgoKQdHXBpuXJVbZDgCsF7CR3BlbM2ffvcnUAbC/c+XpGA1c/c
Cc0VNAR3CmLFJ0T4lqXyo27cHD1uf+jc/t4E/FY0oOtsU0cwDcu62b9aP/zz5vP5sTmAa/qPD5b6
RzBqvW+3D9vt29Pfh0fwBpoH03PeDnvXODysQaaWluP0k2eXZM66tq4G7NZ6rI0+fKbDoaOF3Up3
EuAa1+dnMUo5NTa7sdzEGys2qKqjAGKfl3sAHmX6rKa29CUUtqpaybOyZzdhfnBBxH7d+NKtdWp7
dmtNetdVmGJtlPhdRfKyK010sV+38avteW0DzLy754p5XvdUdQ7gWuztibEHBGqgYZJBdEonPScr
snrOTCjseOjr31c3eB5DctxceyIvBaCMgsMMYHxkhOenPFIbRYkj3DPe8JH123a6pz1ej3dBdRA1
u0yTlfldOmKoiYDXCt4fAdFs7xc1K4SJM8EpXJFraKHyV2oIv2+L+eQiSQvfJeGFgTfI+SEGoiAF
jCsmjg19Q2P3NPIfYqr8m1rU+HHNn/vAKEzCrRAojsct3cVvLwmHYsbxz1oj3NI5P/2SmQ9jQ6/K
YzuNVTsMjqt0eIF9AAixsp1+F+naiGcXHfgZ/CGlGHHChz34O9906AZ8VVzn5c3bl/20Y+bPr8aN
qRv3390bRJp4zpFgBiue/TnReEX2wyGDhOZLY6zRxi0dKBBeShAfAZk0Eq3nyzEWPkuDvAF3BBg7
mmHfKtssaVd21eJMnxiZzYCg1SVkhCri9PAVDAhLUKE0YBTNPq+f3MXde2JndkFUFNniusZgGq+H
+Bat0ChSRMNKfLQ8Zeh1ny4idAxMX3GSmBFLlupj2xMHPEJ4KNy0w1YCv8f1oSxFmDqWBLhriryI
Kp8bATFI6/lpSpyBATL5gp6E/Jn26BRFciL7um5rcXlObM0cuiyCO6oME+J4+mH8FkMzL0pDqtaC
5iVnBsLW35Izbu9fDYiTeZPapiuJXxAnB5l3qOyqSjQGvzD7/gHBVI9ioq4fr49s4V7EOuF5i2tc
B/5gtrsZWJm9PFaIo2vDcGCSX1h1IG3GnNxWyBKBiSdYsbiwBSEWC31sFZQIE574fN30QYUghwCn
opTgNQqR4Wmrp+uDWliuMxOzLAENMhmEEfAnUqRyBbBeFWmT0U6SNc2YhY1O0W+AR4A4/a3PNno8
Bl4dSTBUFH+ADPHRLT/0K72EazamPz/ZFGMtUo+WsFFHHxhLQ7dSvwKHXpwvJDNVDYkODcHbuQmd
DG1cD9jefUxS8HsMT4Tgia8K4PiK0MZxfXWWthyavQDc08CHgafDuTXZSxPIhnfEEeTMt1o/A2f1
yCLuVj5ap5LA3zSZv3KAf/XPZ1cM0sSUgjYOvZJYrnOjTe76jZSIGCIIom8puJpfws1LaXaQfiwg
pFEYdx6H8OTmeH//fs/MIx+gGXcjQTPO6LgMBsCOr8UuixNx8k2ziUgEgArB9YDdo9dPddAzI2IN
pBlQiIGgMm+1XOXXp35pL53Ognw+C2EJFhR0wxGoRT0q5TGUd3GwUqFdNAF3AiognAus8bmJLu0T
MApJxFHHu857HNFG1bGV873kQgAw+4+NmdPSPRCpB7UKPzl2371UfwtZZV2fKTJNxcWGObExOxO1
IpYNMvloqdgP+5fKwpvaqLF38JrGr4iXb9CHavZvCi9tBMFPP5khTBsLVK4czQuZcfzZHXF8dgQN
QYEBbRrITbo+7/GvEykpqKoQw7y2BqSRRL7VzId/2V5EQUIE9BMAo8xPdVupQz9kFIuteaotezHo
pJLsLR/ITm7k5I6gZ8pcmbWFSUPOFOJPAP6BBG02aYjTI6mjMXU0+jzEO7yAMih2yVn0vwcYaPen
k7o6+vpBcn6+yZKhGbpSCijCGLQwiKmSmXGL6ntXsW7lyCwd0v+aQrH03FScamWhaQL2c1U+hmr7
ovbyKw2kmoMOXTN8aMna1ydxrmqEIvTUAgIkDRBevznPc5NezGAzSKjzVkMwuMSD6gXpHDM2Qryz
0O1lxHcVB5+WXZvM6ow32YI2Nim3KAZc/5Kls4zgCjrryPpeNjalmlb0sVpSRxf2AnkQxR8dsc91
G4vzC1gKQQs3Irm5VIRAI21ovYw6hT+GBmpg99CTR2pGQ05ZuR/DzXVzi0OCyg9q3pM21ZxfG8Cl
UQ7cmjqgg+Ma+tEy9lmPz9eNyEsXKqqmyJOjEQYAwplnp4OvCsHQUKeEqo/fHTqwZuHeHv729b0Y
85bZOkNzpHhfEGTo1A0Y+2L3kI4VT7eBcOzbiKPOwXvB44Pb3Xo+yJMg6tXci2vQ48uuhGmz4RAB
dgrAH7rGzjdb19dlVdYDdVw/AVRcsf360OGh5+3k2tQkg6A9w6hk/R/WgWIR1KnXC/XGmQsvO4WB
tUOhjtRBgZrS+kEAQ9vGRbJxpbL5W5mYe/JTU9MOPAmgyg59AkIIU43R2j1+aSiWD+DzR7oCLUpA
kR3TXQ8ZaB2RwB3CgJ5Hhgfi9xG9izG/9zY/nsVvAswC93XD3z88NIb+D1EeBewDiE5gj8T5tYkE
eqrFYBBxgpE8IQh6IiUtDLeXxZXz9hteXUwHgn3IsgA9ConA8+nwIcwGKkcdPho3VbyLeGtK9mBV
/A5lrK1k3gX8p+XfMb/JdjlI3kASgaqvZMHXcQz8+kn5fV9c+5rZy0qaKKtzD18Tk4GrjamD6/OP
0G20euOmB5I4oV8ZCkHOTkd/DoSVAL+H/Eq1GzJL7WSwzPY2SJagsgRYtnDQlR1wy2ZODkO1VcID
C/Gcjoy6jkAQ/Cb5+6QPeBPdVY1dCaAGxuvXIIyLTgBVMzWpzI5A7MHbaflgkHZtsJjZa2OdwpqT
jSiEYAQfewqv0KLZEES9aN28Pp1LfgelYtSrpzcd8rPnFqooynHGPebQ/r4ewdkZPDEFDIjNyhW1
lLFB0xZI3SfwEAAYszOFooUX+CmWrcS5yfgbOJlMitgINTmOWwm0GDp6/4iBzXSEYIX1883497fK
ya+iQm0Z4vcU/gycWQ+RiUwEN0NjrYCykCGAFgxUNCa1HqKQ2UuzLeSaKn7IHMX7FIfPtK/AaPZZ
pJ+6VlgqS1Zuy0syDrjSU3uzqCQs+kKpc9ij7Ev0bl3FLiCYV3UO9XFr5wUXCyPpuBqb+iEIO0Pv
bTfd+QgKyfBQyxF4aHojlixlULABIQoP1D2ypsljVZix9D5IxgitwUTgeXGM2xfWPkYu18ZoGwlr
nRWL18I0b1MTBzAhcyhn33SZV2gJc+Id699dcOr5KDbt1G0L8XTV6VdqrUspc3pqb+6VaER0v4C9
FlSpY5a8avqr2PgGudMyw9MfcgZPDXKEMbBI9AD6QlcbVyK9uWDCb9x1+g1zX+SDqGDqRnB69070
DTd9BM04D6AzI5m6vkH3h6w+IIIxFGqPCYhOe4uKn2JQHksfuk4ul1a7dqctM3cZqNuCGgnlIgCR
Z9dkLfpiGUTYUh3W31EKZICy7zw3CNnH3rYIV/zHQhvKVGdHCRXRO2QQ5dkWLiCRIWRezhyoQSiV
pd1rwJ45Xv9eGHVS8RH8H9nuus9aKiSe2pzXwJFlz13iZZh2IKBB4WP7Rr8VLJD38HvGX1P4CdCh
mRC4dNCIbSYrtfHLtkUc25Mxz/MRAykqv5rsa71dV+TQ5j2Qly3U8kxSbfyhMurqDkS5SXpQZbPK
1hpDJ195ucb/mfNfJMrJtdD0XlhrHewXer5XhDemGFTciQr6J31/ZY8v7idEvpAIQ30Q1YXzCyJU
fW1gboljPUgc7FGGXpkxItKQHgRyLyuFEa0Vi5ZdyYnN2bUH4mrQrAK46yiKpW46Cr1qTC4KwUA+
cFK/5s+S+/f6nlqK8lF7x/MQjELoi5gNk2lhAebYjjmBJpp1+iYCjZNFT9eNLK4bcrXgKgZ7JUAO
53M5lI2kZiWjThgmRiBv3S42qWvVamUIa8Kavy/ni02CPQLGdGTo8Oo9N0aEFnj1Co4A3d9muAt3
ImTRcSC5x1VUiTz+pOMe9sEChSrcaAr8C1WwLbm5z246833CSLk82d08d/xPbKQI5UCOgiqKbD//
uT4rizsMbzkkHjAxF+9lXyBylXZw5JqfOszFDh6iQ9SYeIXY0dB/RGUBCve360aXbnrIkgBlDDgo
EBmzcESUsgb1cBhllcLTCNHITbJpdFCvZYhJpJXn3eLuOrE2W4uiLqOw0LChCVxiLn+p8p8Br7Xr
Q1p8QyKeQHsj1Eyxj2d7eNCTKJUFH65feEmaisfkq612TffkeW9xvY1r3gDYJwa4jW7D1Emkba9R
kH9kwIJ8hfrtMBEFNKChGnKrVPLX2qs3ZbDJ2Sbvtte/deEkIEIA6w/YxsGB8pt8PfFgkaqMfgd6
eMerBjDnv6vuEZ2DPOruy3CN8GqhFwFwPMDJAc5DaUmfv5QinQ6ZHk8uDIE+4pJi6/ubkW6HUuUh
pF5Tysc6MiMk6Vrej/ifMiiBn7Ru5fgv+rUJGwjOMglJtrlesCeNdZELLXMkz/I1K8s2ybEpDQ2J
BR/QaOlYrV3PS9v81OIsGqCJ6oWhP7m1AG91bxTevTSyMrdGj9d3GXVvHUKS60u7ZnJ2sho3a8J4
gMkhiqxRRVxfP/XxXYYuZS/uLFXQVjr11gxOf36ylxIMb6zafjK4d/dJFdxE7p/CO0KswUyDdnt9
eEveapJIhGPFnXhRqdQaWalKZHCcBEIlQnmQ2LYTOAGKEQS67K0RVgKsxdweOrAnFrWpae83Dj4Z
Xld2KdATwKnJgMiwfY9Xk7fN7xUbzIH8Q7UKTvZTTULiTxHIk1r+VBkjxdPXSuOVpZ12y+xKYUhR
6Rg2+ltB2HI+05LXDhAcR34YG9mi3pecV9uaMp51a9xMS/7h1NJsTWMhj8G1AUux+1GLJZ/eQhJr
zDhCdkxYWdLFYanQaUX3Hi7/+Qx7re9B1dinDopPiKBCW5Uh00IyQxLXcsO/QKeLKfxt0QD+BCXN
6aY4Wc0ob0evKAI6oU+CcIdGgJHuSPY9mq3wHvVW5Odm9AxFhvprkG6CajDAAwE4TLNT+qeBbORo
rSK55JWgpwjoG3JJcMpzbFYR6WUqJEgeJx20dsfnUjqqzPLJRy4kO5rdK172oiiv14/R4gKfGJ29
3iLUFkifwmgLnyv0P0AumnX206BPBPXLlZtxiqsuJh0XIgquuPGROT6fdFFQSBpAWcMRg0Q24hgI
QiEu1jg/FrfRiZXZ6WjGIBbbMUdCTtoPCSpxqAa16ILvoOU9rAEmlt5d4IXBvTbJbwLpObvsOwVk
gLi6kQZ7q0Xza4SKtwvSnfCGHb2XeAVhtDg0TB3OCF740AQ4n8BRKsI4DSuk9cN3VsOJq19V9SoL
a6CWpYUiiMgAnJl6oS8CZBrESpsM1OnZUzA6rF4JNZd23YSw/Y2HoTg/G0dJW7dGdwR1wMXMteK9
BwmEnr4UkP7ptM/rO3xyUfNNhz6babrQinPREl8oXRiGaHNDR6g1yiXP5Md4RA3moUL6es0zL6XX
AB39jzUyKzqhHhLLwE9TJ63YTsluxQzMUuF7Keyk9NMHqZZrlBo8mx8fwtg381ICx8+47+PSgiA7
H6PXvoJefLVj/gvtE+7qd2734GcQUDEEsN33SHIHhwhqKeJuagMeqz14J3bgOmctDu4RLcJgB+Gp
gM6R9AYk1s3AheRIvYDLg3l9Zheu4LOxznKWoH52A5BfUKeS/WNXbxgRDEDi0Ul1QMtPt6ultZLT
0r6ENCf6PJG6hB+ZzW6H6BGSV1jLhIZGmIq3TMh31we1dMQg3ICGOZxqJFKmQZ9cDLrbNANoKqkT
ZarK21jWDaqACEBMkFHKPY+uXHrK5CAu9qeOwiuUBkD0OUdDUdGPkqZ2qXP7pnETWBdAMV+mDP/b
x+1XaH5BlZu/4Z8eR0namPL6Kn5tSGy0z9eHvtDyiQAdPVN4jKHwDF7v87H7foducxmfovaW0vCE
mgk5RP6WNDtx3LV9ZHROXYHpey8C7Db6eLfYiN3Bkliv0XcsgcDPHguzb9FZoHgSK5gjFFtSB1uh
sAgeJ8MxA7urvkG+Iw3/uopR4n31AzKRYa1SvZRdOvuC2T1SSD2EugY8V/z4I6N2VTW7NgBfnGZT
jbfdw9T7Mf7kccSTbNevoTGWXpHoxGfoj0T6EBtyFqGwJm6FrK0ZyLDRz1zKdpOMjypwN3X8GCp3
snsLhXgv/K6Tv5ryFHa74XsEC7uGamP4LgaD0edcUipeypCKRWAoyX/q9+SxX9NpXnrWofaFkjdK
UyIB2PJ81zSqAD2tomKOq7/hHeslrtmi1ZCl5a02JAZTI66Hh6Q2/HtFT43c3Q6jif4ZU1qbswX3
oINjgKJGjPAJhYPzL2k9KQnyTsLDewQVSbqP1/Qelm57WMBPBhmCDgbg2a70PSXLSQVR2JptGqjS
boX6QdJuJz6Z4iEnKi+qQ7DGADGt9MxDnBmdbcSuCarCTVXm6OmTpn9Nha5asVfO/oIb0qdkGIis
oKYEVOb53GGXtDnLBGQCxBAg5QTM82qiFkAnZM8p3JPR+n1o9wAdo+bbh1vQNJa3YtiwB0IFwqVc
/4fsKpwR4LtYUAoOjNnbo5KLNJFqrGYt3ErFxr0XtEOMFH5yvD70hQABeUBAGimyAaAzmk1vVReh
WkSY3ghJIRFxvxwdmmqLkoWHaM5fyz4sreapudmwBikb3ArqVSC/v63lzzy41UDH/f83pNmR1IUo
b8YBQwobZP8h+JXbUqlwubDoTfgP8TYazLFMkjLxLImzncPkOo4aNdOdBO3EkfSkNCgQCm+NvLYh
lvoJzyzNXKIKeqssSlOw48j5a4weoAFKpqW6qVybdtUh0zktPqsGTzmzXgMtL7o5KA9RuGNkcoCR
Oz8gUqZUehMUuiNv1HETRfcxxAPcxlDku0jSUdnbac2x1ve58iSA0Td8VtBovab3OfmXuSuYHBzy
1rIIMtHZwqqDqgSVVulOi57+GoQeo4YyeekZFVvJ5iyE6AAaAOypIWoGo+/MUprJQR2Ogo6GpNTU
vJshaXgd7qTggXUv13fr0on4r6kLNsIUSgi93nquk4j7ygVBAVrGAQy4bmQhuIFfk5F1RL8mesPn
oLrMDcJBCLF5gvix0Mw0NrTmTarwIAhuvW4XA4kQ7LrkgwqA7BSWDl7EZgP8Wy1s6Qpk5HIVkeKQ
EGXhN1wk80RHDKBd3RKcmDgX3zOpeAPIBWo0tLNjpVp7dC/kFdDhjf5fJDsnneHfxNZJRCsWEhCX
nYSVlDQD7FJ5OSVdNYToLMiNIbZFrubW9dm+XFLYRKsNXpDQN5Z/MZonNrsIuf6+Dl2nRmTo1XYD
adhuBR60PLATI7PrvqrlQQyY7zpV/DcMj7qdphyEmQRyxt+CIprpuPYuvrwqoKUAVRswR6BoweZT
iUb6QXRRQnF8BRBc9z0LiFN66qb1/8TpDXAp//ssTqsG+ifACS8oWFo190H6EOqOiD7NYdwXO7EI
14qo05vp3KVgTCdGZk61UsCCUCq+7qhaY0nKTQaVBqqj9UvepOFDr78S988g5CtnfiGSglncFwQK
yUhmzoskKe7jKhpxBrrUyeRw70LUDZoYvNw1E0yI2p3fbkovMFcxyAtPi3PTswtLT7JaZ0KpOyXK
mH30/NBDr27bm1CEcsNNarI/eg3igNammSVoT9fX9P8xcKSRAQzAuOd+iKoQAYj9ab6ltOFp9xMC
0XSryNt0xG02ItlpKJ73XI3qym5aIEZAlkoCJFQFMyBu6lnWhWh5XQYpLg/IxxyfQFAErPM3NQhU
bwSjR0USIneWxz9Gjv9ECntTHs3hoJvAWkEtERB3+/pULJ2m0++Znd+wSBToZON7yLPWgf7TM2Ri
tUh+SvK7usqHM41uvs9VMFaDox6ADMS55/e3FwB+RliNw8SgsxDgQRRom0J861zdLksfssW2q8JZ
ScwoXdSjoMur3NJ+xPNOqwyIQ4vNH7G0aYzcEeguqw1doy2Y9t3lF4ISGX25EKUQp2vjxGkySYk8
4o+6AyXse1/wIW1cesfrc355rWMPKPC+4OoHNHiuUJlJcV11Ay4DHdTSFZg+wv5YZZCixdt2leh4
cYFRWZxqNOiGpLOQCQ3/GYMCDQ5apRiRtMOL0AOglrGMV3LKQ/RzK8KdGG0CoeeC3BuMbLJ8RMtU
ZFWMcpU9eRBdvj4DC5cvus4UHbRIaAYFjPV8ltW49FUauLgOAXPTDi4SaxKUL6p65bit2Zk9Kxq5
rMZCRAAlNOptFaRbtAnuVTzdwpW+jTVDswdFUPqgny1haOgtTed1svF9Yw1rs7g3T2ZtFg4GUpbk
eoW7lrTRJ/MjYHygz3J9ZRYv9JOl0WbpPRVPFpDkYySja7hA2akbD/vm+ZuGptfcD9S+bm+BpgGH
gaEJAb8hJJzjhzQairE0JK4TceFRBPDRf+rNCZzxBAr0Glk2uiFgCLuhe6cFUc1160snEYx1U1eT
CnaUX3DVyWmP1V6dcHquQzWfp4j90DWqpK9iBaxyu9ImthSOndqaeVr0z0tCm6QIx7oNVT+K5KHQ
VkwsnfWJ/44i3gOeYA6cDyo3dlEJcR1I1lNQAYcSb/qDq+wkZU/WVm7abXNPiWYVWELlBWLds91I
ihTNUGMFWFki3iA4MdC5Ygq+8EOQCC+ZfCN332W38iJaMTqniK0h6Z2TIXedZkiBWkZaVD+UIl5+
YMeuxxgd0BQYc9lfCzoX7UL4EPlh0JmjH+jcYbk4EllUli4AROq+znHA+TgYrmRWe23tfbm4UU5s
zS7JRk3zJBQxsV76N4+emPqnEP4l4ER99z/jmTngxK08QQ0xHo0A1ruXd6UF7aV++AijW5BPZp62
4vEX8gZ49p1YnLliRalBCyrDInH7u7a+VYFtEZmHasqtlx1z5JRBsUukm75L7FL2t9cP+kIieTIP
BjDwgE9wk9luzRKSj0MC8wyVKC4Ra0i+culT8R70/FFKtnqtcFHhcbSPBsVM/+HGP7H+63RP/Mw4
TiiQvHaBRpJ4AZCR1tMt7cwEGsBk5c5buiXAto+/QFaBOGu2VcNSTSPJw7MPpS0oGPib6zO5eBLQ
A48OQkjMA7N0fhIGOAKt0eDGAkRzBq0rsw80amStu2lbq3+rMwMyTytGFxI/WL7pR6PFA1MyDxiq
rtBZnkjYPUFtZOASBT5K2PajGUM0Si3eambnvhF4HwE6y+wwM4ritZFWJUMX5/bkM2abWESNOSId
PiNqFGg48YY8jrnlWYOtbXoTTHcusCeg+iswK8LKHlpy7hSdbUhWqGyK5M4nvmKB12cBnPsQbuvo
HdpWwBjzPC55JRmZtsbUsXhiflWI6BQLI+d3bi/0KdjlRSw0oBtGT5LnVt0VuqG6xMjSm7oODBEs
vaUYWTlqMSKINZt/uM6mJncZ7ZcgXZ5Dm9N8CEVhhLNH06Qhhbaeb9Ca4hamLN+wfOVmWfK6p8Zm
cTKT26bTpMnY+Dx1cJW3kAn7Fyd4akQ+n1MWj4OXCHDtCDfcsjQj+SNWQMYtvQZuYkidt03QYMyb
brTz1Ez7eO0cTYs2v7SxeTCfImRZwL15/gFuo1Sxn1DXCZG7jFUDABwTPRBALSHhlhzq1m7iL5bf
pgFkjAKbCi//u/c4sT+/v8Elik7JmLgQw7TiCo/NPj4WxiDaudY+inj8B6u9GEtnFvAGHB1gtYDZ
ni3sIIah0Mo6zk1HNknkaPL3WL6W7kHM4o2rdnBd1ITcnlR/FV5ogZrzluirmevJynziEeMidAA1
BTIAswtXrsU6B+e1ALeJTpDh0W92rADpGEgHvRrUkn3LKfgCCiV0skx6vD7rC70ZU00AhDgQWwTR
D5ndCTLrigo+XXDCm0ltsbfBpY10CxYAehhOtGG7wBISS+7s1Ci2a++WpTcFQ6iBBDbaEfDunS2B
33RVGcmqMG17EkemH9iJemyt6E5HA53lyvcr413Ip8EgyGXRDahDeG/mK3uXJnEUy4JTUdGoC8EC
xKUZoEhfceZuaP5X1DtDWT1dC4t8Znb2CpQSSc2xeoKTxY+9dC83IDWmDMhIDpYLGzSWiFsrs/TX
mOOXJxjANeCHJfCQzJPZkh/4ypg3uPPBqCsFHH1SyWjVDOhxXh8aFayrayx+04adbWhICEF0BfCk
SXpk5soCHLWelTA5COAuhzaWD10PTzuAfWJ3fTUXLj6GmA1kCCCTJ2BrP/dZddZ0JBRw6bYZ2zFk
KVhwSBK2ZSQwJOWVgkn0usHF4zJR44CbBA0DyrzqmYd9VQyq/H84+67dyJFt2S9KgN680pSTiiWv
ll6I7pY66ZLef/2J1L333Kosooi9H2YwmAZ6FdOsXCZWBNw0QRsEjSXQz2FAaTT2scUwRvYIvXUX
Yg2+XIAHzwSFM3BtGio4iKq9RPmV02eFvqprEcBSDA0ST06oC2Q7J5C7XImI6rGi5gkJ+gxKVcTX
c/xzn6hwXMj55Nxppm5Lm63CBr8q1uAg/NKIO35uXdgHXaa0a7qIBGY4M6dpAC/SA6N0ql4HUdoa
FHNx18EgoaFfArS62OWPs1qBcEwJa5ACjRIca9btJjVGmIEJhayELpK8WodfeCswwgbiAHQWeMFM
SL3ytiMd9pMA7wEFPUXpvPxkt5siPOVh6WBMAlS2qJtFYFAt7pTqlLO7Ylx5Ihc/3ODkmAYGQKBo
dbnJajpkHYlzEozG1qrajVnFnomWMW5zrX5BrGvltC8EPiDigKwlqDgh0qMJIUFjgP97RMUH2s2G
5NklGjgxkXOvN4s1ApVFPyVjcSFWjnuMMtPlt7WjFNKUNrCFWoWLs7wjkTTue8CvPCsrjtTGzH6a
FfphKKLJjWRj7SFeXF30OpC6oIGLBtnlLyBTlE1dJJEgxMm1M1QNIrSs7jowxiTtR5S9r7iSpZcI
1mQoDWG6FW3PS3uzPUxjyLCbDbsLk9Rr/mmGq7f6CYoPpp46SL+ltW7j0kU9tynsaAr6qE6VYZPV
jjGXTul3mOXI/oTu7Y9bWktIRXMCazSMNfHbhrrvW6LbJKiN8COvik2ZgTIT1EfZJ4Y3tJautGyX
7KEZjs47ck88dkLqWaSy0rEUe9eZbtLGW3JqtnKnuFL1MrLd7W9b8gTntoRzksaxFBb8nAzj7MQd
EPdr7nTpAT23INzzKm/NvC0nErxFreIbbhMTnwAsevs7+F6LThtgCbwWKHCiUifcOKM2WpnZCL2M
yjiO1o6OL1a4Lyvwz8sVHhA/erxtcPGzgELj/O9osP1ALc9KHbpWJA0HLQT5DEkqYrttCCEYVdpK
a/I/S44LDXWMXqDMoUIB7fJqVZ1cKjlDkFfqb4Nxn5u/orVJyMUX99yGcJWqDKexRuE2CMFfHfrN
22ztzNTFEuaO6cXqt/1trbXkVr7LFI75aLVZOPewaSv/su6fZZ/K/uP2Ji064rPvEt2goRIUUgwc
bxU+SMruZBAgq4EU7lAvrr/p+1yvMasuXSiMzAI4DDwZZkqFkNyuhjbuLImezGyQvFnVJ2fO8zVG
jKW+MuJfYNp1FAygFSu84CwOFVqXJcA5XuVELjqMoCcz/dL/eC3Bcynt1iwunfdzg/zPz8571YRl
KKuAtFS5DX5mv7f/9LUMdnd75WItfhr4XoALRtUdmCBhBa0yai0rNtCqtTsvxZRVPP+uDph6yAeA
6MtDWh8jezPjkZlkVODDeyP5YPPTyslZelzOf4Vw6/QismcSmYBgse8ONA2H9ldtvyL9AOZ9dECH
LkE3xBuLYIzdULnHLyHd/ZyuIV6Xlp2TIELlx1AAUBQuZiaBV3xQxjAAi5BTpoCBJsdqtp0+bVc8
6FIhDEWo/zUlPjsGnS2WWTMgLtAXtUBFBlzCITeSHcZYT4Pdoxz1lOZgErfko6491d0Kxmbp5kAg
gnP9cN0mMZltkrLR8xz5TyMdJxKBSmLFGyxsKS4mR5lxjBke2Msj3BtmYVpzTk+NDbqxmMIh4M1L
P6MKKV2zGgQubJ2NNA7DruCAR2AvmMtKuaGdmkUn9k87YNj6BJKMA/PT4/iEYYrwmYKwNsFk8Ob2
yeUn4uIlhMQp19kAcEgCVZbYAaBTlqhVb0Yn0MGPqsdRB1oDPRBHj+9Lc1MNK9HKir0fF3zuGKY5
H9oC9uQ4h5TlZ6RkDplOdvMGBUSvzg918nD7C6/2kYu4oriH77N1wNWFq9nJLS2GUKOnvsn8Ktd2
9bDN0sfK1l5D4t22dbWJ3BZwQ0BFcTYwcTqJVeX/tQUUFqAy2wq0Y61JtquYkTVDgkO3RtbRJLXo
qQsfqkEFzyWUipniVGuEBIuGkG7hQHIcskgcbaFCVSNjoKexV70EM0KW9pDM9r5Q/txeumuHwtcO
V0DD+wSZP51f+LOTkSUSqHeHKDqBoKkeIDuZTB6KHJ7GisOoxndZBmwbuAgwyoMzIhWfq9+6dDbP
f4GwqJwFoOjGNDoBfzGG6Z70h8aAGKDGvLSB9mDGPJl+3/7spfXlqpMyUkx0L8TGkamWTabaLDpJ
SC7BKqENII8K96u9zWU7Jsj1AdjDXeB/fra6fYOha30so5OW7ST6zYlXQF4R/cfUv9hEpOf/a0bw
YkmFUVmjhZmeTn4ZQ00vBTNa2rhNBR6WtcN5HbBxcxxuDKgCStnifSsraEIjC4O5dnJl+LCPJB6c
MAqo1fv660R+pYm8csevYXLcKFT0kDsghb1CkObTVLXZBE8NtrAt2Q2PyX20j5pA3RprrTXum0Tv
bBkWSvRcGAQV8stdq8q2HyN5iMA2jCGVe4qLcAzjV6Jso7WDaPOc58oWPxvgOOGQXGHrKNGtfmr7
6HT369N0Gv90kp2T7XxtNqf9BrNfp83JefKfIMHgPD0l3ub7BUSHLsJJ7+Xbf3j5fAjev0FJ6NyD
UecQuB+B/zC7QeR//Xt8s/ePd5O7M53OOYD/9mP3/PgFlvlH9/nR9Q8rG7Tk8Hkd5f99iODwswKD
fyb/EBpoD61T7zRnXiuY8IW/tVjclZxdp1SdY7UvRtigCWIfozMQ6NG1oOAniLo2g6cZcTsA4uII
LygSjToFHelJ1hPHKH73WuxEKdB301+oQ89a7Cps3Palj7pcNezauXbBIOpK6UttPOUQ4BlIgYEw
1QPma3vbcXFneOunCUcTIzDAW5EajusA6aTfK1CMxfUFdyfSZQ2eUSz3GWTM4kSeo1MKwr40w3T/
SsS+ZABjqxCV5QEeXuzLDeyGVOuHwsbNynS49gquKprqyru9SAtel0t+IhKA6A5iVCFpNYoU8PbQ
QlD35DzorrIShC+dj4u/X6zHhDHqeS3/+zF1OkcMNP+yb7YnNAwcc/ddmi+W7BnxG2EZqL6dUfPK
yUnLvST/i7IMUcN/ARVFx+z8k5XLhe3bTq+sCQvb90w7WaUu79VwWJk2X3L86EGgE4HvA0eALViJ
+ryP0eTCU51GGB4CReAO4rGJ+giB7NRB1rU2TX8NUebfdWZRKBkNpmpmcgiL81/AkZ0Xy3v5c3pI
3dRt3F8EM7BI85z28H7/4Y+u/2W5B+f3Th1Xbt317KXwM4RrByKTNo3UMDqp6b1kQasCI5gzCpm8
31RlBrDhR21KvMzsHLOz7mQ12o6QspDviPXVyoWrT39K5SOiL8OIQc1tn3idDqquKHbhJeCBVoLv
hQfsYtWEa5awYeipQXBAK3APSl4CKGEHtg47ey+yCjPkhX/7xi04/wuDQpyTMtpITMP6oMX3ENmh
10h3dhh5pFg5ggvBIgxBjxwdJzBjiKx26tAocdSlkIqTPqoekMzcU2XwyTUeUyGFpn/o86/bn/bT
rxRcLo84MJmDlBejT4I30Yw6T+oii09q/Uu24NnlFnrYkbJVCIjCQ3sPejLfJuPeiF81QtyufZgV
AIOGNW6mBeeJMS8Zg168KQTg0eUdb+JaagqKbx9NOQKN5ATKSFb+xwwv/KifWRHOTptLU95C2urU
J5/aNtG3XfTW5j4os2+v69JOgkoC1jDHAtoaIV6IO+QkbTclp3bGlFdQ0EPY5yDO7P/kLHJszJu6
yHtu21y6F+c2hfghNMKYMAKbNuJHDL36mk+7YxHpLkQZ/nNTQNhiNg+CgBiF5jfmLFQxqilGhlgk
J7l1e6457gOpWWkPYXskq2WhRTepK6hjgEULXVlD+LC+72UQFbSwxiSfQMKxT3hvcHgh5Tak8jHu
ob0KJV3jkUSbChiLGpNRdvwyJljyYQiq/nsg6l/2R7tvGrcef0Pht4rfOzQaRwQ/SbOPjJ0J3pt2
nyifibZGv7PkPwASxHoh6kbqIPiP2Ji7mSRVcorndotGGIBsBrtnMrgq1zr4S7cIlDoyjhzm6IE8
utyYsI3TjNhZclLiLxSYk7Uy/dK5NtCyBULwp0wm/P1NFU+6nWIrbASmpJ/3yXyssntoDznAJA4t
JCja/1h7ErcI5SQM26M/jYBHeJcTswG7F+SdTrmBkSG1d5LkgMLoyu1ZXLkzK8JbrCEjQk9owMoZ
ie2w1vpCpX5N7G9x+c6MCE4Oi5Ybst0lJ6n4N7Kjbnty/iZZu8hIHav4SNamr5diRVAf/8A5APv/
yc/O7qk8qBPCOSydTL0ovc+kxDE1MB/la5y0S0f83JDwYe2oNxCahCHFfJb0xpdNvP+n2Gw2uebd
9j2LptCGQtzES6giVhFTwmNM5ga3qa09pX+yOzR6iWvXbwn5vm1qKS0HHxjAeyrXFEf5+/I6SSDx
g2InciWF6g9syndWLTlcCyhMJz8NZ0/VQWzsWuQ1jtdw3At7B9smcjTEBJwi9NK2lmlDRhTY7tWn
stzlEBqAS19TCF9YzQsrgm8y6EhsVPKjU2fJhVMCeWok9yoEq8fZeEq1/cqC8h8thBsgsgGqH71s
DKeJImWTEmsZKuvxqUsU6S5Ms8qTMhMk92Xe+VTKMl8fhnk7yhXIdEszvDObODlGhhluMFqVo81Z
FG/TgMyzNbt45WQt3E6IJKH4Dx/N8yvB0UDeTQ4RCiP8sum2AdEFyupfrcackWEUXA09uWk/Iaf+
+/aiLK3JD1UTHm8OIxe3gEDPXBvxmA5j+ZKm7DkHIZyqrkWxS/kNiNA54xyHdqlimVxXGtomZpqd
QM4zbUGtXzndnEBzlAYEIAKlpQj4CgeqRx0iz3JN+XbhMyF7iDv0f6i2xFewVxWVVazPTjW47tPR
NT5mCFbfXsrrLrLBtRX/vxHhfUpn0ySt3WWnYXKqCTTvGnHAOVo5ye/CA3fYJvJvW1y4PzCICVvM
WoKeUaymJFIehyHmYU51baU+Dot0bCzZBmQuj36ZclM9UI2tcYuKRlGeBPqQU20DfILHUXBLkSGF
LAbtxWlQeuB4tyYNdIDQKsPcJupK1eSqhs6NYXwFhE0YpufQ0ks/pJLImFsVxqj0UXbgvpaJo5RQ
tAe7jXWyTa+XPzoIVDHJCU3ZTY2Vppx4brh9HcofBkiBNAXFm0v7oxHaY16H2UkNMwfV7BEwkVT/
b4xw9hVsI8jkRfAGQ/PDToEYP9V64xj6+1i3DlkVXF38lDMrwitJZ8hZSGnMThP6NwPWr+DcHSDu
vn0mr5I6vmT4B9Bznnxg+4Ql04YmGVo5O6WpvGksiA1G+SsGnLRwJx9MeSvp+V5m1kYjLZRCGjDe
QYp67SqK6cjPjwDrIXCFnEFURIPLck36zsKSAsFoeW3ogWXLbV2g3x1yeP76+sdOA5Adtz996WZw
JQWEp5xyQuwgo61KmZXhsBRt9ASmORQ6cT7DjZz5hbSG+Fm8Glw9B3kzivd4zi7X2UyVSFJr/okz
lDpKr0d4haIfb5JnKEo06biP7dGpkJPMkFgoo38MPMf/xRcrSJs5cwmgWsJvgBhLWNXQxDlJeENc
a8CzShEe+ZOJ2eOwbEInK8Z4d9vo1ZQQNhdqGkj8UNXHZLHYJAETxBwOFqzqYGMh4Wcx75Sx+MgU
1x7A7QHW/8EDo6dq/5F05jlTC9UMtLhVfaVicrXfvI0O8BOXhLSQY/E/Pwtwpa4IswhY1UdLJZIv
hZJrQDHUnaeZokClgwizYM329sfzW3oew4DMGSEZ0Kt4rVGq+ZmzPbNJ9IiMqWrHj0U7RV4TKTJw
9cq88rBcHy5uBtx7eC9V0H6IMB6t5oRcGsyAuKUdvtuyctVJ3uRtvDFK0BQM71V7F8U92DGDuAra
rF3xiVeV4J8PPfsFoucFok0fWit+NDIw1WQeme769F7Xyg90w7pedtBezEYGvaG/I4YaMNd76EqQ
nRlOqxxJuMN4jbr2m3gadrH4P2UHvLSIz0ygs4XjXs4gmGcdNnxgcrGPi2TYppksH9QQA9oVrVVn
ThoZoFa5Ba+3bhzTsmi9tomVjQRl1ActsvisbtsOh7mVZ8dOw8wlJUQxJTzeXsnat0jX/pAO6vCV
HSd+FKEYdvsAiZE9J6jB70d/EU5DV8SdhRhslU1G1h47Oez8XJMMr8cLtE3GBLIR0JDd37Z3dVt/
DAIQBjeMUSScm8tbos9RREhbtccI7aucPVntk4LoqK+f+np0zP6zHuQ9yYdt+N7sh+iu0//Afc2R
ufIw/dSFzneP/xDwgICMQ0YvDb7j8odQu8+toWjaI6Q99lQ+tMM7ZH+g/F1FLqWxr1Wg9Avv7B7a
3AT6Kv0DjfzwIev+UL3flPSYa8auqD8wexjhf1DM8fTNaXoziLwd1gg/rwbmf34ttD/xY5CpgEvo
8teOMWp2bTa2R5R0DmPh2J0G6mTTmTKILLYvNO2grfttYOgE5eGDms9+0+oetDeYsR/KA6s5yXoQ
Nbqbg1VWt5/1aeScpivwl5+MV1xVzCr8ALQQ2IsaOFJdt2B8zbpjZrJydupBLx9zmYvyKnPUAUNF
pVjzstrIbKejZnSnTFkcOtUIUXcpRqfbwsgsaAu1WolfqhIwasfoNOuQVOGY+x2r5SBJO8x4VmGS
AxVFLPZ3Tijg6yXtkr9VpQ8UPNl1eRyRUHxGaS2heKvUyehpeWvNm1xNVSAEZrZGxibGGHyHNNS7
8NpjJgczlJc7pGkxaKd0VB0bsJeWYezp/b9c/myjCWQi99bapIT42vyYA5eKhhlNzOX+uOwzzy/P
U2dQE+YA1wornFRv42Cvb9/Wq28CxzkeQoznAdULRyEEiYY8goo6KsiRxuGRZSFOX30w9fkuJUct
bZE7hfL7bZNXDgkm0VGUEX2CFgJCWZfLGM1UrdHRJUcjOaDXux/a44gUMdZeb9sRX0681So2hH+Z
CaSDKKYnd7TvU5ycIHUda8W3XH8D6kGYCUM8BqeKDP7yG7rRrkxjQiZE5trJrHpXVwfoQvl9Oa0E
P2IUz5/lc0tCg5SVQ143mUGD2ZpdhcySQ4b2i7TWSp/r6rQJdgT3kzVVT9Epgh2tu0eg6ZU5vdMp
wyhw8jer19oH/OW88CJwcAgiOdkfojuwVV0u4FRqqUlLLGB5j2DmOIYeuFX0V+QGvby5fQ6uj/il
Kf7nZ/eoVwu1izqYirLwMDyplR92x5R9IsJD9LByuNeMCREDkQtTQ9sSy5jHBwtiI+DCd0qmY6ga
WLBmdkBievvzFjbufCXFCqVBuxlkbLCosec4RYfECr0Z9AcYvo3ov9u2Fo79hS3hMPZGR7S0tGkg
AZgRD67W3+fINCZjJbFaOPQXdoTDOMaN2WsZ7MzFB9ABYL5WNnK5ci6uyje4WhdWBEeEWHoEpwKs
DOQ9Nqz3PmRveajcKS/ZY6V5hMZPSo4ZOH3uoIC4Mpd+7Z0ujQuOdy5KW63lEKfSfLWH74n9h7nK
z8dx4C9G+xC5/lA2np16owjDgc2EBpkN6oZR1uPnzlAGl8p1uemrsgiqblyrIi/tG0gFgGoA3BK8
pYJb7BmZpyFuo2DIpMFJgGw/MHPK8SRLa6aWHAjKJzy4QwUF3a7LW20YdYykoImCVqsS4oObAtFs
0TDgfpFMPWQNozX4Jati3FZz1fmhRPs1DsGF68CzJQg4Y/BNw+j95W9gGVwLneI0oMMQ/1JjG3j9
Lhx8eWyJO5V1s9IIvSqqYlMhz2sDvoepH/QehI8uzMyeR7tNg7GH7J4SgvsRpU3oI9J68NM53SZh
6HZGHCggXbt99ZdtA1SHKQ9ECkAdXX5s1UyaPutyGoDfOHtL7ELaTmoF9TdbTd0R6G9wRcjEr2zy
q5WHwauqgq68hQvOFWE8qpGomkPJROzNtWaZKGRU06Cw+4ptxnnWn5u+Bg7IsqOi2kSGJmWumld5
7IVxGq1N8CzZxzMJDRH8DExWCvvdmmFOjHxOAmlSodmWVNlW75r+VVIohlCQn99JEWm3psGUtTGb
haOG4Rf0dHnEDUIt4WZVszTJadcxcMTL9FSAwW1rt3Xo5YW16etK297e7SVzyHpxucBtAAJy4aBN
Sac0Zl3lAZ1zsJEhnS1Y51ZwxZgvWtNnvaog4lhjhhJapNgfPk7J1/3MV+W9ZNVDNBeB0lqeSTtn
yIx9GMe7VDkyOrugFRqI5XSy4TKZnDT0mhum3nXm2pOwsMGQzsB0EZc4QY4krHLaRG2kGVUZVKgw
lSZIBaJia6fWoazHzk2S7kkhsX97qa/afvj6HxYLsL9winexipjwykCjdFVQF9aup79J9VixdzM8
2ZD1BWJAT9pdPD1TZY2Ff8FbAw9vot6tYKfBgnq57NZUYOxczqtA1vJ/rUn9RB8wWZpkKw/tkh0g
KXjHAkxNANxc2hnSMO1Dyy6DNIWH1DJmOMZbmOnGih3+9wgxJaoNnBMEV0TFaO6lnQQNZ2jNFlUw
NbHPakySoy6nD/FGy15UfSVeXni/LVQ4MOsMTWEABvgNOjuzNO5CgnlqlMIoKx5lkudbCgbMlUBo
6ZNQ/rP5zcdEpJjDFEC5h6Yd10GpumBg3lmTvK0Seuyb10FaQwgu3EOcQC6zjeeUP+PCN+GgEnuw
IZsHHfaucQjG4g9ThxywPelb5hvlZzjf55B+ZeZnYq8dx+tvRTYIEgS0mPhVEMcnJGkoJkNNyiDr
MUNNPyWVoga5x2Pg2bHq3L5119t3aUx4zbq0IFNapmWQt1B+qQHxXyMeuprrw0AS50LFiwkSXuyg
YILUccvM3koDyMNtioN8B56lb33XuAUgl0Ce9w6Ut6u1bh3fo8tLwK2iH6Fhgg65r+C5U8sYIGgB
q7KU+SMopFIMfSVNeM/M8vH2Gl7f60tTQvzcQdSSKxGmIM9rktizzKc0W0MzrdkQwmRSJ6QGpWiG
YcgcM/V9GWfg9GeWZxRt+3b7exYO4MXSCRuGVs7ASslOA0YrZy72VYYDaN1JauHO1goH1pot4aqh
3K7nsYltkh4LY6OPb+0fiO26GVsbqFzIci53if+SM0elA1pRJgyWMNlYzO4IPhc7Q31xUqPnKKq9
kjyz5H5AE5sCojbIa0HT4pfiVQXEFGBLVRV20G7DLkLzAQdyyN2c1u9JM2ykKXIyiqS/eL29h9dp
AcpZeM1w7lBewJDo5de25jQbo5RmQVZB//PYlVst9Vp9R9Jj2Dxq0tdtc4ure25PyPfNTCkmpsMe
aE4dyc+909Pf0pl9BsalFVM8uRZv9pkpTQhOlLnJ7DrFEFlLfam4Y9G/sYWc6+SC5Bqz0RjpbB0b
5eFy7FdML20hioTAxfENxHTb5aKm9WSpswoEfj0SL3aoFlgWap7533Rt9n/RaZ6bEu5FlFamVhcw
Nc7vMyYCZKjxKv0mLKANvyvSaauaHp0HMBqXYOap3DjcGM3oNFBrvr3cVyqG3H2f/xLh3kShNne6
UcDz7Ktg8HsPFI+tN/jdU34CROuDHoeH1gevOOT80tJx89EFiv/2j1g8zWcLL5xmyPtUFAq+WaDR
X3g/5l9geAPdVPfC/kr5SkFizZZwksMM0dlglVlg0m0elRgmAZxlU1UO+wLHrN6vsZlc94n4AvOx
ICA9MBsmsodxapVQNrssmMlm3jSYPyB/GLCCbN7J8xPpvtRDPx9jAzq/zJtrf+o2xloZciGrhUdC
LgkwlM6L0kJFq4GQ/JQYWGFWgbdmO96xXxhCZehXfM2jQ9dq+sv24J6gPAUvhdt0eZVqQlJmthmD
PEWtyg6S/ZE6eQIZCZcmvcwLTWbVokvWFf8Yuh5Q4JIkoHir2qz+i+cOkycIG3lKfTVQ2STj2EoV
DriuNRuJ7RTc6Sm7Y8VpzMaVg7z0jJ/bEi5TJSVoZcDbBWgW0eY1Iw/EXmlM8bsgukfUGoAO4FEH
tvRyZVPVKLuugSe208GD9jjKD15kgSoNzGzjh5WsFaCW7IEsFesHCj7QWAqBltFK2pz3VRaE85Fy
2c1vw9jT/m4yPgd7d9sPLD4zkPswQa2uApouJqZxFFvFJBEYa96mxGHQ8gZ9WdKPoLWWHQmwM2q4
pNJ9Zf47rZUql74UJIsqen7g80ZZ/HJlC7XO46hPWUAkkJ+z6EjohpmQk+xSl1g+lLRvf+2SPZ4s
AvKAsEEXsTw1VdV4lEcMUcfSQSd3wPa4YfhENc/MwTvTgbXntsEl1wf2IX4PsLTQH7n8QC3rpapj
GsMjXhqJ04aP31OE/36jzQtV1zA0S59ncWEOnB3kj+JI7Gh2M/hSbAa/FzoUhD0GBc1H7uoxKh35
cxGFK6nqFbQCe4f6J7TnwVGJUUxxiM/MKPBRDcmDeQa8AgXKrlCDqXpVu7tWfent4TGzwuOgOqWu
+phZcZV7imY40IXl3GPwWffm+C+JD9377XX/gSwJdxbzHJg/AgKWczgId9am5RzSMCsCK0/2ca/f
1W31R7XLLx3gZ5BKDjhwOmbZtUbaVkRxaySikUMjhK+yVmzC2nClen4gyRY17pXfthD0aCawVigE
gQMLF/3yUKhGPajGSIrANL7HcDrNSuJY0KcoZo+Spxx0LPWjMade10fOGO40q3MJqs+k388hBD9Q
/779g7g9ca2grISuqQ4kJtbr8vckrNZCMlAWhFbo6hpGYzUzP8ZDonglfb5ta/Hbz2wJ7rruc8kI
Z43HAh7ptmiEuhUWvsk8Zq7xWq99l3D5GI0zC+VMPA1q5KsYBFaeidRu8mElW116enH8MfAGeCCK
qOJgT4KakVXYcGP1APmdVCsBpCigdwlenVRyu1TyokzdzBi1M9nanP/C+wfbUAAFQBLtArFTAPaE
KWF9zALa1W4Rm/t0ql/tVVawKxgXv+mWhK406jc2OLQEVy2nPTGbsGGBCiB73Yy+FA/3HX3uzD8Z
tb3WcGZD84Yw3tFm+K1pr9mqtCC/s+I5BXOcxLHfGEs2hWSh6mp1nsMc7s3QMlexCige2sb37QO6
9CCiccwZpIHtMQBHubwNAMqkkV7jQ+P8n5XRPYuYr4/G15SPBx1YVzM2XZ3m9/qgHy3Ja7rRu/0L
lo4tHkQ8ioADaldUtErZ61qVVQzTdrDWAqsDgSWKmaGGTiv+e+nw4MyCroEPC6PVdPmtSq5is4aW
g3sk2bE6m4Bj2VZ8OZzWSvGLpn5eCehHo3wkhsOYTjEwFMpN5f5IoT47Nc19jKLBintdNsR3EJLC
YJkVvgmZbNXG5oD9UzUwJb/GA7DJ6Uq/bMkIhnYA2MQAPqgwhYxZxfQeK2wEEgSco35vKl9DXUiO
0Rpr6K2lQ49usoIyNzDQQK9fblHIilIqQ0QQNRlQLHos4nFlwRZiFJ3fagziS9BCE6WM9b637LEq
8qCe+yI8sLFFHyZE82ZbkqkN9xFRkSuTcLITj6CDuMVDJTH/9qFfWFBUotGugNAVbwIKtw4s1lMd
tX0OhNaTZqGq2Tk2pIpvG1mKCkAEiba1DOyejdLR5WKyIossA+3DIGbeu+33zjdItN2H4PXdx+y/
89Y5oJJYeV2Xat/nRsXqil1aTEsYjKZN7YEPHxokI/SRpqLx62Tf2u7Yg4vMD7Vdmb7V8YGAsPj2
dy/EhaBkUZCFAl6sSOLi9kWGSSY1zQMg2oyNGUehX2NUB6TPmMSy1HJTG5Bum9VyrfC+9GoAIIUh
Tj4QBJi1cBlZPBZKhH8FeLnK35XUDnujGDUXugjDPm4tfqLkZFtO8Ygx6cpwBxtIglhO2CMmDImb
qXmz+c8XA31WE6cMng8/7PIMjFBtzEooiwQVSa27urBlv0FcdFDKSjrQyqZ+PZSTp2uR9HTb8tIZ
x9CQypWL0GdW+J+f1UulaOrBQp2XAdHnTVj2uzxxp0ra3rayEGGha8QxV1hwZI+Ca5LsaB7buSiC
LvSr6rfS794H/d9qOXTJDCYFgCKEo0WRRdhZdG3HppBqLGOZYhezBKHjKO2HWT0V/ax7KEKsDb0v
OCr0kBDl8PQGrkK4vTOLRpanRQk9JPUg5xijBrFXZh4LVfb0bNdvJWj63F7Mpct7blNEZual2oJo
CH3bdni26DGWPnvrqcukPUNVLlNPGkSkG+VhBjCV5S81LbblWp194QXgrTM+NwT+dDwBl8fGlkNS
Y264RF41u2T8bIq1+FXB3yAEVhAJAaEAGtSIN8Q3RgKkJs2rAc3pdCcnvgRUfomk0e/7tyF7k6fO
odlLlvprWqALkQ6g44gFULWC7xenKPvJGMNQRfbYZUrjM639rUImxU3NWHJYaZXe7c1cOj9gteEj
Z6g0I+q5XEiJpEXHpqlAYNXNlWPEUulQcPY+yj36P729r1IDukZ9UkEQmUgrsdaCE0bQirgOOHgw
hYvzZwUK22YSEzQhbYDDm8iFblKabWp1N5Ccu+KVEYOFY4NJZsRBmCiB3qiI61DDKe3VskYfsnuX
u9ZJ1pS1Fj4I1VWZT+ljuANAsMvlTDKAUXqgzYJE1eodnUCwXujj9NCoWRrYhQLUFFEoGMmpudLi
WnCkvFIFIUQLncirOYBBHYfGqucyAFUe6lV2e9930y6Z/4tWLnwNpjCBVwHmTBxwAJq+k4cpRdt/
Ht2IGg5V/dtHcinbAEwCcFW0lHh3WniNQKbBCsUGRIPm5GDByfRz61amZ4W1Q/viKTIbsPaYvTdU
lhO22aZla0L1SwdFQXYHJXAZyCNxbncyNAqJbIA1wjRGG+2l6b5vf+SaASHn7xtrxgxWVgVNfjdK
72MRrnlpftQEBwbAN4f4YB0R5AjJqV6SSGUhNirPNjkEaPcgt9G8otkpG4xtyZVjrfVPFp4/E6EU
wikUwICcEizmUcWSeKJVwDhZdSQdTbC1a36hgsh2JWBZWj6MTfEhLRwUZB2X94zNpWSVRVMFhVnL
ftHMkkuzeKVHs/Q9iE1kgAo0pPfiITCkVCmaUqsCrazdblY8CUIVRpM4IKh6REa8knMseH6k8ICf
a4oJuJuIcgeH5WhNfVFDBBrNLzoezE7bqvDQTrTyYUu+AmuHxImXma/aMCgqS8hq0jpIE6vyNbs6
DWlX7PJ45ZAvLSBXG+OoHT4axN/Ys+BuhkjA2HRajeAu2wwkCuRyi9lFtPnLp1Ui84UjAdUjpDBA
WAFYIAs3yijrKE2MrIE0XvE226ObJ9VK02PJBKIsQHbAqYRauRBspWyYBvQIgR1retCVmGHi9122
1upYOAcWwhp8BQpLiDwE92eH8H+ZDGCVUlt3vZk4ZAZFk8G8Pt7edkILlhCsAi2DcbufZsfl/hD0
WzMVM3QBKFE8Lf5qizcJ9ISrZKLX6wYsGlcCAVQMZSoRKqYQVv4PZ9e12ziybb+IAHN4ZVKwJUe5
bb8Q7sRUjEUWyfr6u+gDnCuVCBF9MI2ZaRjwZuUd1l6r1BlA0CaX7YfRsIfPuEF68/Zorl0ZWEF5
E3gcJOVwL1yORk7VbFBiuDJlwu71oSzBIAJtSS3unF2UgQFhHO0aKsFUCuxucoLb1q/nElctfFIA
lHFhAJR9aR1N5XWFF7M60qGGhAzJjCc9sogfVSNyZKOVrIx2Acg43+1IrwLpgYym6CiOKsjRE72u
j9oQAw7MpU65p3Jmu0SRrPuRltkDp3AF7LYATNmkkflushoSTiV6yMLbg78+6Fhc3Pj4ImwkLMPl
4FOzGBIzQhSXKtMb+BPvNfkDWk09bTzLWruWFwJoWANTEQiGUcWAm3xpraN5MkDXZkY4qlXhU1o3
H7hhjMHVGVGfxqpCblsqG1DwlFKqv4PmSlfvB/RPJ96Qt2C41JjUQC2MW/XKq7u0C+aOZcBacYUj
/Xz5adRhhZU2cn0E6c8UP3XZU5t67bDi6y1NN8TPADsDPhvRrDDdWRsbGSsi+HqUmtsprqKNEaVK
QPLM8KUofQEjlbpic3FkyIfiCAN6b4tBH5vkMtMzuBNdm4SyJBWzWuLearLaa0z6dXs/XbvRc/IV
FXv4X3DUNWGFlaIzqlKFMVpN7lwPcUDQCKnYKcrdPncCZLxXHt+lywPuOthTEHnh4hUWroL7DB8A
ly7NX1T5s1aCxNprMRgaqf47M9fu+OsXGAM8Myes4NBTRwbzFaAuWfcIqaTtaH4AVbQmaba0UUA6
NVPb2uiaEHPZehbXjVUi3sGPNwOJQzpOh5EhPlAJYPXZyu5fNIf3fqY6RnejmFPrRynt6wm7386V
TZoAS86d/g/X7J/y9CsBr8jtXbJ4BSLcwi0AZAty5YLDORMOtrqu1Mf2Ps//9r4atraf/6I9VK08
5XS6bW5pzVDUncssKOoCYH15tvO8lyijeg2sJxqrKdDxINZwpjUS36WDBgI2UGrhFcPSCXs/iaPG
sfoJoQeUJUsq1/5kxB8j118k3Xy7PaQFVBCai9GwjhYHtNWgtedyTAq1okTKVRhDHhaqWNtkqMJR
9dD4mGoeNxDi1aE6vVnOi5zrkCqD8zY8yNZhSsPbn7K0d3CroCV7Fpi8SnaX3VhppLGbYzMFqnmk
6R1tX614a8grhhafj3NLwq7JDRJVUWI1yPy6puX1QeWSX0bqov15V4ENHPKZ1OdrLGoLBVFMNegs
kOtEXAYVhcupTjue13AfmiOHEqyCpC8YHXekHXZyZLjEUVALHU9ZTU68XstKLOD8Zu5xOJNzAQ/Z
D+G6aQtw05GMN0cGgB+CC3TstM2haz8KS3er7ECUZ0P9ktFg3kV3eQWS10J6hMLXStyxsMZztxr8
MyS+4SwIn6GmpEGNCDNfoIdRCQtPHXBSNX/FNVo4qLjEgSSYGQVnDMblTEOHg5Mkkppjr1rHDoDB
VL2DXuvr7Q07r9dlfI1L7syKcB1MVcPVFG1vx4yQvWl6YAx1kXsJunJlwy4OB2kITBhK2nB4Locz
xFVqGGnTHm3WB7JNQMSh7jpt/H17PItmLFM20XYPjlYx7JD6uBkjjvEQSXPQqqsCzN6QbpMgt7By
cS88tnMc8F9T8z45iwslGTq1oINtjwnDBsgPRhZ7SSa9pB1Iahsnc/MG/EnRWlFveYSoTlqggkKO
TJjIlFlRqxlZe3TgpJJt+itaA9Qu7gngDVFBARkogA+XAzOiCm53k8wBb+aiwyKo4P3qmRPk1cpR
WrKEOi404xDB49Kcx3o2hX1D6TRlbXuMgaxIielr+R5N0GHT/bm9LZbuLYgWIL5AYwxkSkSX1qGQ
4h7joT0qldI/5dXUhko98Z+loXabtq4gMqPodyy1eMhldd+l1ZqCwtK1McM3vwEOgAfNc3E21gwc
qy16HNsjCO58s4DO8vgaS2Eq6WHT/w+H7dyWsDVNqYj6omM4bBtm/rEfLPbz9nwuLRzqXZDeQ5SK
/kLheZcqMB9GOW+PZX6KCZRePoHNjJTTbSvz5SNeTt+PDNo24UCLTWAxMeqBakp7BCttVW807eP2
719w0NEbC8SWCsoZMEsLN7npUMnscjgpoJArHhKM86OQqr2c4W+NndoB6YjsQj3133vVUaJEeQT4
AvTRYWyXeyFmVBrNAY1gpA9q58NInmy6UpRYup3OTQhHq2WkLxNDhn9AUPUowW0loxpbTs+60wWy
/EjkQG02t+dzaYvPqTjEchaS+GLyqqfIuONnzREniBnMZ/pn47ic9Z7exisUBosnGjzccGIR7gAO
IpwnmcWpwmyzPba1+iWlshIyy469VjcaHx1NSqhoYDaoirj0aQzAW08G5+vfxwvNYwA4ECej8Cx8
glOwGIRIyAx2dF+nzj0CmJc4TTdKrDx05krabl4w8TCg8xL5TugEYesIRy5DsaRladpB3JdAIMsA
mxWJlJU3belcnxsRrv6YlgDOqkl37CC+PmQb7jxKg1vz/+Heh/A8Sp+oLgGhIpiR0NmZRH0Nh90Z
5YOqFF4xWXuaObqfVFrm316mpUE5QM6as0YPhO6F2zDqSnR9QMb5iG3QgJoEvPWd0g4+MZptZHbd
irmFhULVc67LfeNdxKy+nFmoZZOIHtuuw94z7cZDKSgHgi5ZU95aigJQpHfQA41NAeVtMfLRotxJ
2r47Wkldo/Hib5kB2J3GuuZPI3eOHTqbQptL+pb0shZStSgfhsQqw6RIbOBga7aysguDR6EBBDcz
fw5Q0cK106T2RK0xo3jlADuLbVdjvW9qKxfN0uFHgQbd33NmBZGIkOhw1LHpkzbpj+bGafaRHaTN
XWdRFNZ2VVWFqpXi5O/+eRvBJjiqEacj8hIZOKllZWgUJv0RxGM2asxHUn39+9ZBXlFGGAtRR4RZ
woVSRsWIa4ayb5eyN55rRXOzXvb+fSDnVoTzQEncaC1v2XHgbj299Z1fKY8DKuW3zSxsBQP+4wwt
RVSOVbp85NQxi0hXpsPRrH4PyT5RPK37ddvEwsn+ptMF9T4Qe7Z4J4ILpZJRWxiOBT9k6akGrDrK
1cABVfNtQ98HSbh9kQ4H+gap+TkgE7xuOskj6NfpcOwzwO+npL5vmx9IjINfURsKdEei6QZpas3Z
VoXy3FqguPhgsderECT6OZif3HyoysxtsKCtjjzFIykfTHYyU9NLB6DEunxrZs3T7a9emh7A/lBG
ggggxDOEj04LMGLwSBmOVpr5peNDosalxik105V9u2wImxbMzXMmV3CkponUxLT64UjrYgM2HNZo
z3FaPU4xyVdMzbvmaiEQDoN2EhlcMHVf7qqRy+OY59pwnDZxthtMY4MsamYObrva733tHkKTD+fQ
ADsJCpqiO5MyMo5yBg4CkwEng/eiu8v8NPnVKH9r6e/tpdKvhgUCCYgvzEuFyrPo6mpQWOeo/SAO
N0Z3xB0+rpEPXB9H6OACX2UjtYk0qrgZWt6YMS3mbDRpVR9JNHfQIV+q6P8qdom9hg49yEuByRHw
CvG5zSg34fxlyI8Qs3PlhAJ+bG/kFLyIeeFxIh+HB5aTFX9wYQKRFTLmogV6A+EXXu6LaLQI5ROC
VkVvDmAS/FSccuUSWMjUAs4xy6Nq8yxecbmMMrXNPIXL2YNGxidcsbzKKh7MLiG+04BBFkplrZ+3
qFSpiU39kRdeBMqMlSOwNNRvQC3aYPAEOsKx7mtS25WMVApU0INcKgM9+nl7N86/4fKQoW6Lnjgk
wbH3gQK8nEwUTiKWUKS46rp2i1QrUK9gSHS10aHWlc6Pbf1vpALTKTcrb9P18YYrj8LYPDAkN0SR
HYkZBvJ8VntMY7I1kFgxk0M8g9fy+F7TX24P8/raAvYOnC3gHEW5EwmVy2GqOhDRaJVlxwngxl2t
QQlCtZPMT7pu2llaJa8s3MLgMJ2AOALjCNfFELw1SCVUSsEq2Ku6LTBjP+oIpD8SlIVcfWJ7PdfD
2wO8vsEwwDODwk5p86mIa7Vhx9Kxtip6tpLGt4Cu4tiheaRu0E22uW1RmFI89sDAIaBFQA0Ki6so
RdFjbRhtWh2aTAEPqTmWO2MgtqcrGb8jnbFWsBZutW97yASjP0bB84++jsslhEykbURyVR8sdPjp
KJ6mSPA31uftUYlgrm8zYO9E7+ac8gXW79KMpVOboHAIMxl6UyDDaOzBjAu296yuPW4N2q9uIvkz
G8BNqUyTdRcp+uir5TDspzQqVkJBYR/NXwOwEFCVEBuC1yOmhp0a9cpUVelB0icaKjw9lVb2ahog
X3HiQt9JEai9bs/AwjzjuQUqABUxzLOYsSgLGkP8UaMHDTsYzcdSAmrcZICbw5OVLSRi+b+HhxcQ
WWIICOAdESZbrwoNLM0qlJoSJbdC6PlEwN72aGB18lSCk5+aObhNadv+SKqc2YGkQJzDrTQp/hVB
evW9p0x6yvuptd2i5y3IYiFprYH5nFRt0IL7C13aZSknLjqM65W8i1iM+v56aGdpsxos3tsrn3TA
u2E1Nj20CqkHN4+zZhtbvPCryoIaIWWDhPpEXIa0N6tNLo3yFyCPneomfSOFUpOB+k6W+n2WQh5a
j0BXzeqoXVlOMYD6/sq5jjKzoiFjI65nnvNkSkqLHizweoD4ImufqBQDHDYS7sU2aUKJ9sQzzMRB
mceE1B9EFlcW+vvUnD0z+Ig5SEY+47uLFqHV5amqpghsnkiGHXiUQ7KxUCMj9tWRzw3CkTUizqpS
+obzHfVhArBhH7bAhnZuOY3xz4FFGgBmQ9fAM1NY82AXk+G1hpHtQcpSxqiX2FONGHQEDbCdJGb5
M51G1nklCOkRJ7BYewWPLlwtWYs4D8jYRxR8YaP8+q9HRwFuCBx8GjKYMzz5cpRtyiczH6buUKlK
FZQtVdCWjNCBGc5qmnt2tMUZxbsC/xg3MKofwoz2zRykyjJsgYXcj2KiQtGAZlACdCLbr+IoOo1W
BQillEzbVutxEFT+AS3mbGWDzYbED8FtAQKXmUAcNFSXg46rNq0lA/urskYHkjnpa2SSfFsOKVI9
GbRjM/pvj+v3ZkJCGr2uszQydJEvLVpUN9pc593B5DWYsC24XR3XweoPRuQA+2zYAArX7W6vreAo
/ccocI4IDkwwQYh5iJTFUP3MlO4AZc72CWXDFLRGZeVbTT8F8AbpplcSfZNMU+JF3Cz/F/Nwt3GO
5/5UERkhg0Kp6Hsst1lDhVk3iuEDYgsKJDP033lBi52pS9TLWat6yM2uoU3Eguw8epRT4KvhRZzR
6ELYZ8god9uRxA6mTNMXYlJIIuky+Grt0dykYFQMtDGdgrGvei+G9x7SrpE8uDnPGoA/XteojV+V
Q/zDYt1adU5wfb6/DZE6UKiA7KnIz15uB7kf0ZqlDPUhjpF5sDt0cTDd8hCdKG6DxN2TjULaY00c
bcWDvX4p8UYiIYy2WvS9XTHXoZZUM5QG2wODuN/otjFFs6cjmb28iXQc/JUtcO1woR8IxJJIhCGp
jaW4HCe3+mTI0EdyqACAeCI6er50k06ebdTo7shrI/1xe8vPv1A42WizwM34La8BQtFLg2mcJRlP
nfYgqRkPpXnjIfe9Vi1bHNacPEKuBXlbsfkZRZsBMLSYHvoxMguvU5jW5h7SVrX0mEaEw9OTIm3g
K1HkglkUw0HXPhNPgU1GmE0z5cAAzoNTp0/FAAwN4O9CAo9P3K2EWAv7E26UMe9OwA2vRJKtWnFa
RJP00EAkriOGZ5ldYELEtgdeq7aqDS3X2AAWvFg4JcgwoAiDJjUkTy6Xrh7aMmd9zw64mZwfsUF+
jCapgpoUhp8YEIxzRo14DG6rm0PHzEM+DIXRVDcgQ8miNerFhY0EPRQ0KSOUxn0tdk+OWVVHFDTU
B7Tz6s/JGPOQMLqWjV+4oZEaBDcnFJOBkBSbvmsUGJo0Vdkh14uH3onC3JL9SQI7Ed9VLSjFLO11
0JMVD31hHyFrhE5lIDwx2+LFPCq8LK2hZYc27pmbAJCjdMWnTJNto29vn8cFdxmtETNvGXSh8NaK
HIhFhSicRgY7yEqXvmiR1JvbQsqY42VdlD2YWV8+55FdO26i4Z725ZoCN9q1TfFbi/U8HOTKcnM8
Yw9xnY6PSH5/NDlVtvBx6a7NJeWRaZBovf3VSxMEjU6kVCHOM7cnXG7FGPiwfqzj4dChK2YwHAbU
CfvSxqb26pZsbhtbOGvIdM76GPDJ53TepbHaHLSiLed3amyZN7Xccgkhv7tY/UxY59MaoEy9W/P7
lqyCIgrtqOgjMRDxX1rNerO3+jodDq1pvNDinje/GNnkEfyQLjAganF7kAsbHXfWnHL77vgTg0J7
yGpp7KrhQJm5HWML1KJvJXhZ6zxwtHJT/o6gOHfbpFh+mh9ZFCq+3zsUYZH2uxyiPaHjJ5fJcLC4
De6bYrJ3jJiQPQFZ7qbTZbYBGW21jdMp9wvDfoef2QUKcp1u4SQbY7LX+sAXttX8COKam/9coecV
aF/EWUGHA6Sfsjvwo3abCZnpjYqLYScRvtbBs2QPhK4AdeD84U2c98AZqIP3oyL1eOYPis79Cih5
FyfvK9aqd/ii3b+fGaAb4c0gJTcDz4QNVXROZ0IOcTz0cfbRIIXj8L+1MZ1is1mBSX8TUQmPPHJv
wKSiCIWIXyRgzPAIZbKT9ofJVKdX8Gmeepp9yA2rfTnj/C5WieMnrWa9ok+l8shA2weIeuWBJacp
5KNTIyvcqS7/mL05NehZcOoXioGFETK4bpJFqptV+bgBe4oaDsg6rJx4sV6DnYk3DkW6ubMAUYjo
P9BKsuyW5sMh060MjANST3YIHeyXONbCnLFsGxdd+0RSO94mFgiaFRWo88EsEemmhRXWiTaC7tLU
/A5Vk03bZE7YO0a3rVg5QT9N6aBNZ0auTOznpMgkP3F6xDnoZPMK3EJ+XpN9yhjQp6xb48FYWB1o
kKPWYsP7At5CxPCO6Ody2qIbDk0OTTcAi9KXjNH4NUXNLRgG1hZuQrUTWosnr+PaEJbWNAbq1GY+
6wce9BPgoSNl3R4U2tHexgXltShwbRwjNjflZERuKacQpNMaOcj6Sl/ZyNcvP75/Ju6eSTZwZ80u
9NmpaWU17yPDGA4RryO0r0o1WJogKXr7dro+m7ACBxKPPq5FsOBfWrHRUy7nJe4CvZM6v8wVfh+r
1RASS2a+Nfbqyqiu73uk4wFwmXOEcGfE/iDFpBrlPBkPZsFUL7et4R4EVtzVE40FVl4lftfZFWQO
jDUaxiXLYJtCFgUwcuDLBL8uZ+BIjmrcQnSso02qxqeMg7J1YAYYoGV1uu86bVPTcS2fff3koOCi
zQ3CyN2oaPi+nGGz6E3JHlp+YN0GHpgPhqDxyTDpXpE2U+3RNRa0OWlweSvN9sBP8p2INOz552f7
xkJRaSqzlB+GetioaepqCiT74qdG0T1ertF7LI4OFRDIKMFFwSt3aW3q5wk3en4Au0Pvt04DHIcj
aTjphuMqk3WUAKD0p2bOOpkmX9lNC7sXiXQ0Is3RNdKIwlhH5GYARsTcDmo4jbssObD20/6fjCDK
Qqs3CKZEGF9Xa6QqJzBmtkr3SZXCT8nnYP5JoG52+ywurBxG44CCDAT5wDUIjgIa1yxlkCk/oN0n
aR/k7Gj0JzmfPDCE3ba0EOTMOE8MBrM/43PVy2VLxkgyZeJMh7hF7KIBbxykiZ/lHkUSQve6H11H
3FYFMNLwV0zP50zYn7PsNyDh2DVzn+Cl6SiqWKfGnB9QaWUe0nTd4OENskPsFuPOGZPGlYwUyTkj
KfzJAkFS0rB0JfQQq5Tz0wd+JKTCTMwBfGvh3iN6347UwleUqq/9iF6R+fBNV/Vt1wNC+faQl9b1
3JbgWce0T+xGh60+5b5OXI6sjrI3SOLhjVlZ2YVbDmEy0kTIbeI8iBSPXBnVcax0+YC8yz0KAPYA
v87AfzWQ/nXvat2ueNTXmRzkVXC3zRBvTKkIrkLufazyZlIOqUF2EqKGVwhPp25dSmtgzetphCVI
zECkFXANLN3lxjHrpKZ0iJQDBZWt+mQ3v5m5lztUs6Z4ZRaXBoXLGjlDeHUo5Qgeq9pqreWQVD1A
57C7K1s7gfiNpIV93UkftzfH9TMPtZn/PIUoM1zpMneN0lqxMWmHjJV1gGpP743cXhvQ9UUJnBly
63D45kMvdoWMVlkW8iCrh57pLyq0N+TWcVNo3rdkTeFkXobL8w1TuFLQp4UoC3Dgy2VCZGGaU2qp
B7CoPWqyr8j3EFkJ40negGhh0yJrg273lZTUdw753CqaMCEEAHcfgArEKbpglTRpUY1dxE/GA+/d
KArsPUezzwu5Z1v+LjUb+mbv0IlyV0Bp5UDh8W7G0bcMNwJFB92j5mTXwVsSFoabPfXb22ssHsrv
j4O6IdxsRLpXJe24GmWLpEw+RQ0SgQND/F4puenWdQIR7hHs8Dnv0YY1Sk1w2/K3PyXOC5pTkfbA
NsbLIlz0Dm/ycsCrckoyV33i9vNIVfdr+mnt23yDTqRU98a/4waEN1ridcf0NUn/jSsOGBAbabQZ
3IYMJc7TvDXP/BFdbdo8Ty35RAyoCXNWTK7aABRSAz2xWxmteJhmWxAmREoUyR44HsJNKxsAPM68
TCe/cj8b9/O9Dz7pe+3u681tS1ehk2hJ8OpoD3V4TS7kExosfQPkaYjW8X99MPrxFnhLFyRfXuNq
fpgyd1+6j8YGt2L/Ovl/b3/J4gqfj1mY35RYpdkZ+JL36vsjDoq72zy63KP+/T7zSm/lqF2l0sSh
z/f02YLWXdx0pfYfg51vuT5jrt948/hYEHueN/irSVnxQhZtChdyRmNVi3ss7N0h/PnTOW72se/J
7st2bXDzPSGel/PZFB4ZsCX2PdgAYYiFPr9DnWDngY7h4D+tLNvSVgVZCy5k/Au9kMKFhdC/tlFr
kU8VYmnvM0HN/Qd/zisX8bI3oc7t/87+3La5dA3B20MGYfZ9UAS8XDhwlFUqqEvlU2hInvIscW//
pK41P64ZEVbKVBlOIYERpBLc8d7BqfDk0nX822P5xhWKC3U+GGGhiCXRUVVwpzZ6WP0gH/rOhnba
U/LQANkSkLuqApTBI1nQ2ejvdtcenKus3rwjkZYFfA90GgALChfAUDmtVkyDcvILIBXcGVCjg+U9
tN+PJy/XVm62pd0CqBCa2ZAFhjqqcLGZTWPbQ6RPJ6lSdhW9U4q1Xtlv+i9xQs9NCANqIK5mcEmb
TvwFrfdv+ddnqLjhrr1jLn/uXIibHPTeLd1jsN0+ybH7+/aCXuVr5gk9ty/cY1UuQW42wxDtk9EG
het/vqZBtbH9dJMPexOWcblsJdwtUWD87lc8vrUJFs6GrIxDQWzkCWsyHm2z2qIDfK2JfR7BrRkW
jgatcSyH1ppOahwmdG4w2tl1E9Koeb09l4uG0HiLgBXpOqDKLw+60UL7nGsZPynJKdNcp/tb8VBf
0yP/DnzF8TjIGoEpAp4rwo1LMylJxwKl7en0prl4B5T3yXtv3/33B8V9RY7XU2L3efhIvSCAikfi
TncvJ/rorV3ZS0/D+VcIK9fkVpFBzGg6QYYpMQ6SeTdk3r/P57kJYeFIqhRNgfTgSZcrsJFNaIyH
Skt/zwEcuW3pKi6dTwGotFGdAAkV2hyEpetSTa3GMuWnbGe8F1sFxO1u9rPYFbVLdDf9edvcott8
Zk4ksDcalADyHJMH8Hbv3R3GxB/9sPR3lbexvPtg8IPTR/Tw4xcctiD4enlClnhls16hrIQhi0R6
Q5ECjscTflKnQ2OhEFg/ybYfVxw6CBDyoF9pH0jgZrs99CsIGsyCBxXPL65TdCyI8F0Q7sR5rtj8
VBzNt7jxlLDfW+1dFWZ8F7nJEWRMg+fcgzlgNbz8BlwKJweoi5nxbmZgRTnq8uRYKKyhkaGXT1Al
HNWXivxIOx3n1NX5V5F2Gz48JjTfJ7n+0qVslwGB2tila733hgslVs9Ot03kF91Xk1S+Ef81wGEg
r8A5ly5kuAnoV5jJRg1gWC4/knOTqLk+8pN+OLwrcKjv8C6Mv0Zwt7oEvkrV+pCx9FTXe4n9p7eV
5RHTRPPynFkXy/BTDL4YWk78NNJ9/zxYkMb7IUvhqD2BsgGnT1p5AK5SYrNBPK5I0H7zNojQKOh9
MsYUk58gMgDYsTfGThClUTBBSkxymZ4cgOPay6+FGqjAeq8Md+EWA5UZ0lHwCFEiE7GzmSmnfdJJ
/NTvafA+hn41bYgUeBlm1wfCuwpuG1xc3XODwrXJp5KPthHLp7Ex3Hqmvxm8ilXo0ffHn33OXZt4
LZpxavYrjjfgnpKUB+R1TcQ35mbQN20aOL2rj44Xr7HjzabF0wHAAzCPoM2B0J/giZhVKXVQfMCn
Ke6nTVzzi+Yr+b9FE+i2mtcctQAxKd+i5u+0DAewmMUY+dY5jW/ktDLFC67wTIf3XyPC+5iTpO9M
FUYMF4wrUCdM98UGF6vp+dBlqu+B+r4PB9MDohQbqkMt2G1ekr18B/WJcC0Hsby/gYmGDgsS5gC2
XB5nTamZCqkg+RRb+q+sTwMVwIUhDyTyV49ezSHMpD99GiIF7ZarSd85mhGXFPcdmPQA9oK6tLCk
VlWOmcYb+TSM6Nrp31NXRsceaDRycFyM3EVqwE1KJawS7kr1G8keb6/FUriAUi0K8UABgkJB7GLo
CQf1dIK1iLKX3nyv6ydz07+hFTpJQv1Vf9FGqHJR2ZvohiYuL/2ufwBUeuWYz1emOA1AV6C7Fn29
ALuql2uAK6g2weAgn1TT1eTH5q11/HRHE19v/Xb6ty7TOfGCNmjkmzQdbSrQb700ZtmU6yCCUk4K
YAcpzhEEAXq6EjAvuJoXRoRHYmoalFMZjDh0M5pvWeui2lSw95XlW3oNzsYiPpg5a6iqSxL2z2R5
lvPRsbciu0tACWAcyBiwAbo1u9s25y15tVZQvALDB1xoUCdeTl81WgqwEIly0tAreWTxyq//rt/e
+P3ikLq8YWMvV+pJi2MTLYeynj4heVurYSybECZLoRA9oYmg5F/K0BYvEgAdUHRgcdn4GULF0dUd
hpdJRzO9Ew5TTSAzHI2oaDqIv4MS5Gn3o1ZRvGCZQhnYc3tENGjHUg1XthtA/euo40lQDFL+eyxI
/5mAGGRwRzTBGZByMHjs2mNhf3XTBCxQGU85SkV0UMqNYrCh82oEGRXICBEIe2VdGA8yg28SFBrR
3yqltHV/Qv2HugWqOeAFn3gSgt/DIG5kNNJ7O7TjGN5esiVXEnm//66ZWP2grCqcosea+R1F+sHa
FpsCWSnuAcJWbm4bWwqYL4wJh1ketKmRWKac2nvFD6nHfLLjYbq1/4Sq1z3wZ9XtjtO9HUL/5q5/
zVyyBkBZPBVnw51v3bNMXC/rk2k08xaVH20pkGSX0QdDu29IUPPHWA7GemuXtk/aUG7eUXD0mVn6
evQ0JWHesaC0Hx2Sr9xxS6/e+RrMkfbZRyWVoTaViRuB0AAXj8w9Ev1Q3WZ7e/qXXvBzM8KLMtGO
11MNM/HkZtq9lQTMAYUuqMTpykld9NbBGjCz2oJOCFjuyxE5aNUsiYKFNlyDeSmyunfpG9v1mwIX
KtqV7+V7fZu46pbss6fhZ+2RZs44ryZB5xf6+sb4/+8QZjavk7KSo0I5FczvHrvaH+/se+g6Bp7d
/rg9u1eo9e/HA44/djhcf11MOMkJOj2mqlRO8hSYG7QZKgw1C995it/30S/6UHOveFlZ0kUXBap0
/zUqrGnEG/DTm5VySnbwyqhbmvMUt7FLffuBndo6BAv/7YEuvl9Q/ptpVUEIKbZRqXESGXZXK8h6
qfuq9HsaqGvV9sUTcWZj3spnJyKOa1rUCmxImic/mWUgl6fKr6CgOK24tYtvlgWiKHBrAHYo8kpj
zUqDgkbxZJNNRH4a5p28xkY1P3tXmxBovhkjOgfQglPbVRz88wgXT1UVNAQoNTeL72vTlR+NcZca
K2dvzZowdVMS90SrYK2NNqPlqg/RnAYBZc1LvZIPWLxPzsY1L+LZIsm8y2OVwZJNfNSUy+SxAeUz
+wleoNs7bmk3mPC/4Q4D9SqLmBW1neKkg9t0Sv/msRuaXeoq2UcFokllDTy++B6e2xIGVSEzNpR9
q574gwxnwkldSfmlDZbnVF710IKPZ2UWlzbgucF5Pc9m0exTw5ocGMx15mblVjPeyZ/b87e0Jc5M
iCkrmyus0iKYAGFSEfD7T3ZXvqExLlnJfyzeRueGhICpHkYGOk4YMhq+k2LbS/hbBBrD9otjzZr4
OOov/UuTACWYmiv7fm3lLMG5sMcqZoAdqafE2fPIx+LREhvELZ9KL61XIoXVoQovHAiGKGUqhkrb
kIAPiuzQ8imBr+k+rZ5BJuGRLkz7LV0TJF18ZlBFAXRkRpAA+HS5X3SqN4VKqHoqEg9qxaMGsXs/
1rdt/TC+ktAodyNEuSGFQlACCPng395Lor7Nd4wEFoe5uQRxEticL+2rgMBGOKNIxHVAV76UtTf5
o2cEWrWHLpNs3lN9N+q+8+ikK4HTUvYc+Jz/Ny0cFQlIUyiNwbTxK8y3Rsh3OJ7tveSCNCEMIcxa
esDS1V60s570bQUiq716p8quin+kjbTR77nXJ0gb3J6SpQfx/z8LraeXM5IZtBiQnJZPqBu4SL8+
WStzvnR+0a0EhghgWmdYwKWBWGrqMRpa5TQgs7qpE39A40zixa9Iuq44yEtFulmdDo2eyMKA/UZY
3qkyOhLrI3xRX/kZ+cfO26OC9BR5a3LXS4PC44HqHBSvwdYtHKBxakkeD4pyAvJkyNk2cip/hKjP
wKBm2jZu2j2Seq09ZHH3zo0T6GqbuZHFpGEdAaQ71TaC723h8gRklwF9NN4it3gM8pe76m7Nt18q
T4CNHVw58JgAahVLPkzTGJ9yRznl7l17fxg2xHKb0It9/fn2Nly8GVAOBIgIsawM3pfLbdKMbZ4k
DdgS0+lzkP5I1m6If5t0Vwb1ps1AHeLLMtrUvfQjG+6aNYq3xfU8sy54OZJOJwfUwbBu3vXVRv9q
4h+5vWvjB5AzRGsg7KUIA9ItSAsBQYvs71WXV0rxoylVT9Mm554KWLDjNvxd+z/SvqvHeWPZ9hcR
YA6vzajAGWlmNOmFmMicM3/9WZyDfSy1eEVsX3+AYdiwip2qq6tWrZVBirIldYw8kVm5WeykX3Vp
PopAnSNhlheOtOEYY/B/Mx9Aj+nt9hrMJ5EK9QDZQZMmnBSQhHTnKppABS5XufGk4RU/laGlJWtl
16UTemGDuufaMe1kPoMNphahG5KiYUDcy/Wpb52hciPfHdA1UKl6AUx6Xt5z1f/3F1BHN6tGvp1i
1L3z0QxrqOdMeKnXojkgOuOYHVgIZqYmknsNqfvBErV0U9YrGKnFmQYjD2hqFDBt0rUHcCfWQzuw
42kUuvfBU3QmilYW8w93d7WaZzaoUFpVQEdaTpjp0R7taB9sgk1tvt/7BH/shgwPSC5txHuZvG0f
W7KWAV6qN8x9qtAMmj0kzvXleY5aiRuSAQX2V/f90ye5zuip3TixbqOwf8K9S3pSO4F9/G/h23jJ
nhum63xjA5yGrAFX0E52Ld8p7UefvSZrxJML1+aFFSpYVPMpR0sJdlGThqmule2hTlVnipByY1vG
un0w/x+TCUbDuU0Vjpg6NUXwn8ls9cZw3XvwZNihOZEHgtl8U0m7Ka3H4/eagtzSNsXDD6gk8G8p
4FSh1nBgpbGTUJPj5G3sP/Dymt7gn6OjN+mZBTq454QhqpDVQlGW9GjPdmW7A5Tv/gmbMyHRs+Zq
7qA35CvVQcpAQORu8OawCfQnlFV+XgizRY+FzunIruuMQPq1/P1f0vfW91HLzICcx89CfB/Adsgv
IuuXWJGV27nrHbxNqtvm3SkyY6uyUyuBqGqmowXbynQEHbe3wNJNjNfj/60F/UBI1V4D7GGaTsAb
iroQkvfMyN3pboz+zWY7t0Q5SFmpuLrUUAcGtQySMph0DFndBEZHAMp581GjfESU2O8ye62J6y8Y
vDXfVLAYw5ukmvxn+/1pgu0SMMtgkxKEHQSLPpDDV2sVZkca52f/AmoF8ohUr564vlHvVlFCi9cV
Cjjok0bh/ppLQhRrQfCCacRcVE957ORH1QBbtSg8phxae6ysVdElrK/xFyw9B9Vzu1Q0lMlSqzYJ
7PJ2CqBN/eNpRE8tx1jZVQsZ5Qs7VNzThT0khmLYiUljsVtDmoh+6sn3ipklbzmLQ0GhAG2LaBC6
dCQgpQn5Uu5ZmJG+7u+fSnvjg3rZmJ5zMOoSx7tbeW0tHpdzi9TAJh91HhCLAy5YHDKpAVhP7xOk
EzeS0e0DV5PuvDXU0OKiIaKb22Znfjg608Ogva8UwY54csGNIOjvYWz7G00GTZyumiszurRw57ao
l06IvLDKxyOebS1xX3vQ2OjK5Bqm1K1Y+quh0EdyVnWAwhVCQkQrl2unBqOnlT0HjDWr6q1dKnsN
p5DbphubPPhkIlZt6b+Zix6GxD7uhKdn8e5ZgxohXOHaqi5dSCAcQxcu2Bo1pCMvvwU8JVPGiRi1
G736R0XntjpUDLCDfnH4VzbtHxvP9cD/MUb5/l5JvN6v5uXcTdbnu/Xe2qDL2VrYug8Pmt6RZHd4
+jFfzI9Sf6ns4ZToTmJqhv+4/t5cAmFD/RMhB3ghwLhGYyRAHxcnGoNaQNOJ2W6MU/TegUEOHU2y
WQNZv5VApGdo05Dfs4yPy8oD31qcyflzKGfsRkJpzo7YSbnr8jDB/4ZeQWESlfsaf5Gw9bXN7Q26
GLKAfRuQDgG8KPjsy6VipjAowKQ35xUMz0Yfq9jrHmtEjoG7Udsc889fxnB20gaKPvoa2mUhuQsN
CMAeUMEB2oMGW5dZoULtBhn4ejIn7lPgnkbGCkghjfrtYa4ZmjfsWf5TjVIh8JDsP3XK6V1sCz3s
jgUmtOBWDC2G8+dDouYzkoUcQ0IaRcmI8bpDPAKmvd6s3gKVSCZyKhK6Eg7qrtAZhnw7z7fHuZR6
ALUs+nvmusn1cqZVp/lJCvNF5esQoZaEH0iGkTYMdZH5BdWOzoLEqCtRcSR1seV8E7RTT7c/YnFP
zRT6vICqNcCzlFNvssJL1LjhTplvx7uJaB8vtWU3PjnYpum/3W23R+UNXodb037jFi4wbT57KGBD
qQV7ilrnlBHQdwrwYLuNiYu0S29OI+a7QoLpKBxashLuLS036NJBGD5TV4BvgFruIVYTMZzneydA
Z3ggL9Vvhh6PgtwRlELAnWSUu0wXNs+Oc3uS55FQXg9c3vNDA/A2yEdS7r4c4H+EimdPWW9p2Xvp
fzX9HoIPLfD1IKHv+LX6yDySWwapIyTxmaQOSLSdoi8udxWuMmR1Dey3cEzx0J6JoPC0luGQLpcv
5VkIYpawkXbu2JmTjsbMrFnpjFzCHF1YobanKIOCIAhhZap1f3sfHmOHNQXCffGaT0QDVL+17qT9
M1uYK9tl6XjOmQSk6NDbC4oH6q4K5QDkRR28rZqFYCV81Lh9npppbAJYUg5o1GZKMvwoMhkZPalP
+eftTbMwdDgHDkgvAGwRLdN0OyEIcNNuanhgR/mj8jVDMWLT5pQ79tULiQMUQm165nS4bZa/joIu
zVLrOokBk6k5zGbVUR5Bk5gBVOdqlto7VUdUMDkXiqUZ+IQ0+JAeWOQ5JEPcd89abJTVSnRy7SPw
MZDcBdM3iG2Qh77cZJ3f1zHesjzCv01Igt1a0Wb+/y8PyuXvUwcFKXShT6BVfAJcksjKRgwDHalF
XZrQsfooyozO1q4WGeW4ySe36db22PVBvbRPTTaSEJAXnMfHjyR/GQ619OTFhpeCR+lj+ojle8j/
Kt85GQnwq7cXeiG0vrRNHa1CGTuhlDD2JNFRs+rqgjD5YXgpa6cCTtoU67VSwhxAX802KGUQR8yc
z3TzVMs3YyyVyLVDMCUBWpOF/CdR2gQNlEovi49gCmYf2zrsjLKbJknvISwjkKSKZZmIJQtoYZdK
wmgN0MzZTWlcFCDI74fPeOrHj5xNp+9c8cvUvD1R144O83T21dSzYBrDBNIYQAhVYkBYKIgKwG3H
wU4aaj1SkxVrCzsCTQszbnfGekKU6HLHc1wDzm00S51C6UUsN2r0lK6JNl1fRxrUQqGaASwnCIVo
XEqbqL0AMoYZAwO+7TrRx7LeMEFsKMWzkBh9ArHSfC0FMp8kau3/6DtA9QNeLJmuEipgrWlb0N+f
priK7CBNPoYuYFYiuoWYAkk1UMLPCu7czIl1OXtZL6a+Fwb8Sa4B70+2dQVWObcNeIBkPavryojU
1WSA4DVMX0H/1abHNAPFb/S1hq1aKL7gU9AmLuAKgWIP3Wrv13Erg8ucP4HK/KnUS0MyN+G22NWG
qZLJzEQirMRyCyVomJwR3zOZMbrUKW/CBOrYshJKdeMxJzVyw6kuGtzdoN/FhvQv4jdkodGQjQok
uG8QWV3ONR5NECvuE4AIEtxEgDEW3+wHr6d6qKscAfNt+yrjXz70L5F9+0QuvNxQjcTMAnEEjiO0
CV+aDkeZ8RgEH6cgJ6hjjSR0vE2zg3whkre7xtz+lBvA7k94Om5um15wYeeW/27Ps8cJ2jLTxOcL
4cR1sc4UNtuTtAd005ygXR2s+IK1cfJUCMLwU58zDMbJ/hYG1MOMjb9NdXSDeveVKaI9zEMCsbHj
gJRr9bTFo3Q2x38Ph7ORNuokpl4M28VhaEhrZ4a/E9Bzp7OBqUOrqd1hfvX05V+kfC4Wl46WG0Tw
bazAsFIY8YeoJ/fSsJd09gkBRhKtBBhLtyDySmA7Q2pw5jGmtlIGvhi4rAEIlWE3dHqnkW9fsgrN
ADa6Dz6meg0Ss+TgzwzS+hH8xIHJvOtw7QLAP5IBWATEsXu0uEvbfv/hvWwTvEHWXu9rVqmdhET3
0JQDrA7pns30urVb+V+NDLQR8iy8CR5EyiEwPd82cSQAb8M/N4y4EbjJaLiISPypFIjKbFJWfeey
39qzEt7iI4fxnL5euQIWLjcQ8s1QU9yiHOThLl1DEsR5wYaZcOr1YZN8thvfwnyuxU5zcYi6zc6t
0ItY5EOC/kNYEd2UiO+D0drce/mab1DGX0vgL7xbcd/j4Tq3uYPtl36ijw2umUT+G5KROmKDkFwf
HtSnr/5L/TrxILQk8o53p3s0/AaWUBDxAexy/7Xfu/gG6mId6kmKcwnfEKP9RtPD8CBsvZz0n0G+
soAL767L4VLbKEwgbNbOw72fiPxt+zZ5IcL2Nzc1p14rRi0cC3SQADQ1T+2cjr3cLUw1etEw23Il
83t1lyz/Ot5wIG0EUPEPsnDmQlte9nNNyIVTZWVPvG6lzkNo1wZrmfkbtolxe4m4hccMBvOPuflz
zsxVsaICiDuvEams+re3AazGdcjet/vH1unW5MuXwg04zRnPDfwMC8DspT3ITpZFnLXCyUsj0m87
weRVN/oMj6BwIeKhqx7YaV+DpHxlnAt3MKj8ka2GowG0QqT2YhshmdbHPX8yXnmouBI0Gt4FZDj1
j0gcHdfwOgsgszlHhVsANILgvRPnyPZsWhsVAg9BUwBYkpoFCBc13WtDI2ET9DDGpp+oRuYlmIN9
AUH6HpTwgXDkwDxaB73ZjScu2QXTNsnBjJ47DUAgxT6GLFLw2HNQq9TldyHA89Jgu+8EdZQ1RtoF
ahN8PaoM2lzmRpabmiyo9XFFL7X86dmYeNI5m1jvHBbOES+8Et2nD/zOqBXki0Goc3udFvhdLk1T
BznqSylOfdw545E/othnNIZ3hAQZgXq48MJWpvmG3JsuhuTtzb7rXCdbbWxf3KN4CICVGQzQPJ4G
l4s3+GjqgogfOoRIhCxOrkPJstHRD3rs/8Vbfn5z/J8paqZlLwROeIKpZ8N4FbelT2KGcC6LAM1x
xBW0y5/UPH0DgZlgFqGCajc0sC4Hhuyb4lcxrlbptf5gn5XdYHRPwl1sPim6vedAIROQ4FidHh+F
06kixHzJnD1BPvfx6FsrJ3IhSwPqwn++hVpoZRiFTGBUwLHRaApKJksSsdziWsZi6dyDyBKd/cDO
QbeJehp3UqnEozoJp0Z6iDSSZrZvDggNMzOMT7f37lLkDTWJf2xRF8PIDLw35ixct4HmGO0RvI+f
4YkxR2uffahku3UK/VdfsbqUe7uwSnnUDtWOOup54TSXAEbC7b2tvO2eiGwczP2+Irz1MU164Eh6
/X17wEtXFfhskBWAeh/S0dTchtAundpYxktD1bvOJ/1j1L/dNrG0S4S/1lUe0Bfp78F85kerKeRC
vsbgEhD1xlpFhHYfpdtgJaJf6Cmbny0g00Bees4yUbuRb3xVSRkMpUc72fjsv6B1+FCDkKFzCEn3
X9igeBJ/deSHMT+FmgSjza3Mprw0neffQEWhtSQGPheqoMaVcgZtTXGdSHYmTNqLVgblqYEu+JPP
ScqP7Glya+QtNK4JtFIUF+z06AXUyq5JzaYfMw4dIuUoEClGiEHkImY/+VQEMCfvUFQiZcnUki74
TIDjHnkZ+m65KEGeypeyr0QW08SSvVQxK6b9nNBycjcGbdERcKm2b8DjtxuwHbalkWqMdFL4Wn7K
iyw58HnVIWXR8EWpQwOnzHUhkwXfrIFo8vHPwfgW5UqFXClXFA4jQrSJNIoGwHkQqW4sCYlTJMrk
BIXsf/MSar56K0qgb86ajCNTCkJgNeOZTVJkSkgSrlA6veAhJI12+YTtoV2DNkwCKgFAp7Og+gDz
d8USue9bT0ejbvyZYqpqgrwE260Euos3xj9LB43US8fahx0aO0HNd4qeShUgZ+lRG0G3lhNmE+w8
U/MtP7Bun4zFkPfcJu1tVLkeM5RcT8Fe1oPH+8jwj5zNgRciMRNbWjmICzU/nBBUkNFAjdN+1TGg
9kmmRZmH3WkGe6OzXDd2SgCTcvIq3YMB7SMvdLE05ETXmdw2Vm6L5dGCvxROHBlItARezrAkht4o
D6l4EqHczRyn/Bg/i2gUqgi7wZ5SBBAWzXocd+MaNm7+ZfrShBD6fyzTN4if82kxSaF40sDiqcdE
qGw+3+dgj+8OK+HAogdAbAEFR/hUiYZ4oCc0raAIJeLB/QqO2LYDaGClerHs6c5siJcTmRYjH0os
bFSWuwO5CDiDAuPhx7P8facTc+s8/jrK5lldff8uDg6QSVC2ozbG/rm/M1fOCBMzcv4knnYhzNw+
DHPgcrVGZ79NRWwtUseKMP/2eDK3pwAAwNu/v3zAzwxQkZMiDZGsFTCgRo5nBwAWvoJrHWgmlPOU
gkzCMW9louX7vlkJ2v6izVtjo66mUkmxAUuYzk3Xfb+3gNYifQm8D9gG9/tyc3e35YnxqETEN9au
xaXoaYa5/mfNqFM3+FER+QErzm0H7vj7jvcIEU00CG0ekp1d/L68pU932xMQJEcHOYR/dej/MU+j
UqGcxwp9hKF3r9z+fn4AeMaDoo/3jw3Qj3a0sosWnQwebIj78TwFyJ6a6mHKa4hkwaXGQDu6ow7l
mcYcn7bg2fn21vgcl+b23Bg1t9rQR/40SkgjiGa8VfTkweHeVrbtfAfQewdrB48CanLk9qlzkXWx
30AJUkSqwip2rKU7x2+nXXuzLeUQ8KRHvmJml4e0waVL6XAuoCUEDxlWuvdrfZYk83AvfGq7+81b
ZwYPamXc6UJMTt0pNh5vj3EpQgTQDx1NLKjN8QWXxhOlTYWy48VTJH+W48eYP6XMx8ibt60sAGIR
15+ZocYINvUMEmICvNfr7DUDvTtAuUEtyeeTTwKcB5GQPXOEbvFeb3Q5BnllaI2EMTQD3F0tKg63
P2hx9wAbAtQoBL1A8HI57CLgS3DnK+KJfWfuk96W203OG+igkA//xpAsoP8ez0Ys76UhhS85LVcD
6dQYqmwJn6znZJnZxU6h/d629Mf9fbVbUfeSoKqJZA2NKmR8nynSFKZyszYVwjxO1iToyebdtUBs
/Yim3R9/Tk5BF/qY/JoZiZ9ApZke0JUcGqD2O93+nqVqBurN4EEC9/yMtZr3/dmN5aWMxvkBtpbh
9rpb7XOCsr5evSS7dC9tA1lv9bUTyy/dZOc2qesZerEB0ySwiUAD2Q/Qb82EusOjhW1G7C+yN5tS
N52ZgvVoPK8MeOkgo+kI8BWgnQCfpdxF3Ygz0wH8LfMI7TlLSF7V4EEATdCQmeA9i4ZCV0sb4ReD
3b2WhF+8Y8+tU3esGHZTLqrjPHTXqA7ai8Ki9Zeokf4L9jtnZaxzSE5vNkQFkICciTyQjbxc3En1
oI4TyuIpRTtMsyltv9KzQDHiqENfuGoMkdEEX7eNLt7l50bnGOlsR7XhmNUFwlvE7M+vngsoF3Hv
a7L56Q+Hw0u+3wv6ne44+vOau1jYVuAMAD4A8Tt41mjdgbiMvEiuU+nE/4KkpEea1wBXzcDYtwe4
EONdmKFOTC76SdwMBZyFNBX2FKmYUyaM9NFDBeK2qaVsC6DdiGRBIzgrPVKXtS9DPnDqSumEXCSZ
GVMf7IOtVyQgj8CzrhyNeTdc7BZcbrCGcwFBPFwy1C0TT2wJaRS/P2Vq4htBi4G1fdCu3DLXidfZ
DLQuZPidOf1PHcAemXip8tXuNNzHd5whOKmLtPgP6LrsUJfcl8YUjdrQuuPK8P5EWK7Gd2aYOnsS
JJEyMNr0kGu686od89hshHQTBhZQrV3zofDf6agHurxH001uxYH1qX0kopniea698XVNGiN9KI3Q
LU9ju4nDF/BTJLye7AMbCsd1h+6M2qgRNpv+U36fQ8dvr5246EVN9cBIfVIl90NhS6Veh6ADc4pH
uTxA9oNUaFBjSORkHyU4UGrN8nm8c0WnQJvvNgQINNqnnNHzRqrHqFGSDAg/STV7AXAUviHx3TB3
77ullBI0BqHY3jAvYDNBXkA0A1f8jOrV1vb5Qrw1ldS+1LwQxWhV6U4SGvqf61IXGtAh7zmQ+eFj
lKPEmHVgqg+3j8NVPPC3c1CT4lAIh+4S5c7UGDowyryAnBXcK8hVeT5Zo7Jbs0F5ry5Hcb8qYGMn
2uh+K3b82pm+csrUKKj9PwzFqJY+jhnI6o3svgFU4TnGFiHlzvu4PWHXWBvKFrXl+7HMpI6bbRE0
C0q5IySmdLzzSEE4vbT6Hac/amvi6ItTCAgM3sAI3sCZf3kBpKNc1g0bw2hTt1brJQkZuXgw835T
pUAcDc3wnAXsGmPVNS50HiyKGeh1hhsDloqym0epknVYuih6Zyf0q/HohrnLQm7GE9csEcA4Odjy
d8jvix/2vlINyAoQsV0JJueo9OpsnH0GNefATY4Zm0X9XO3PLAZl8ApD9swQ9ZzyPlUE6/Yi/1VL
bxmkDmMk5ZM4NJhvsbQaiIloUAwIo00lGs1XLhFlgoBADso3XT6ooZluYsXJv7ifrjcghzOZ7DcH
FGH+cvurVleDCt7rIGxz6L3PWy9PnLh9kDg9+PSLJ01PcyJu2tc+3MeYkozUshEzu3BccRfXdTZs
CAXsDAj1INyB4urlhsj4tG7TQupPtbwLZeSID9kBasNNDpf7JnkZGRwpI8mmlKCtgJaRiGgPXPgy
CNaowrObA5pfJORyeyJEttC7sriRVnE2S650vgdnAksE4XT2f0R1TOQzGR9ZEXkbDVhA+ZiJG7mx
/cFOwm0svdfaQRIeVxZo6bpHq/TMlAH5Frx8LmdHwKuyZuRmgHrHngsf6mnQpwH002V4iIT3QWZB
6bOteIvzIpMJ8XHae9WuIF/ppwC056BPoKJXj8PjC89bau/GjKfUUosmq1fRfsUOUSOivuFhaed2
aoetDqTa6MQW2kBc7wHIKkN2M0BJpL8/tydkdg9nx+jqU6j5YAApA5p/Yk8sYO1CDAVe9g5gbi9d
GTP9BqANcZR/FEDB0MUMDFVgOAy578E7qGVBwG1nSpVkName7oS2AVnO+9hmK96C8k5Xxqkgzw+n
Tsxrlj01+VP+4aWPEwuZRCfkDAgqysxKco26Cq6szZv/7C3AsYzaMCOWN0YxR34K+x6yOa2RVvcp
9KNur9/qvFLH3Us0dsgltGFmG9b0a6tknQyCRyDcifQG3t+RzGGVXuNvtehtA7wFiBUgAa9CTJka
YliNysRjNVEO7VQb8ixWBDptqEUAfcl9rjHcLI5ypjSCq4DwDmCel/baiAUpKqD4p0g0pUSHIGa0
0QSnHA8IIoPkt9bsCjcu532tTO/SWuJ6hfSfCDYa4HcvDU9xqUTeiPYzoQ28Z7kde3vgUVHLM58n
QhqM72PYpc+MKkQbjlVGSCCPaMNL8rd0qn5jLu3tWhHzYwIs3P2U88AtsdJHMUa5c/tLlw4yCuHo
ZIL42qySfvmhEJ0M8sTDh4a11eI2DDg7NwQ102+bodNlf5t7jjSAIIG0HtrlL+10nVf3KGeAELQy
UCfSowNYOg/pUTaj795uQHPPmJK5V6xwI9m9kW5Yq0SpDOSmx9jQNhAtQLweWsxagDkfYXpHnn8X
vUNyjvcEAd+l8D9ymjid1dShOSCt4/vvSo9njJDp0orV+UfPjELzbmYeBs2WAtgzMEiUX0Gtp4+1
phNcKURHqpdlYLgPLTTyrcKr5312ZQkJc9DG8LgwaDB3Vk1+gkiPdwu54Vypa967BgCjNpMLK839
AycCpFoyHKN3CucbMVcCLiegs22ayvsybMaVkc/LTH8PumUBhQIbFBLr83Y883FTwXS94LGCC8wX
qdIfwXu+vdGuovh5bsFbOQvNYoqRfL60ACZ1dAPWnODWIhtFhGuF2lZLL3JycYTIH1vz1XNYAmVj
QIw3DIggVQkPtsnEb/DWZNrB7NtmYPSAl/JAT9ggi3StbdK3le+cv4OaCST7ARyanRPYYKiNp5VD
UAA1KLhKUYNTI04Uu42rbpf7WmmMiNLQPlRpBCwHSCqW6mfLtOPKhUOd/XkbAq2ILQghNJBy0Snj
XoqVtq9a0Y3UD6Hd+qXmZFpqpR6/0oBH3aN/hgTAorEFEVheab6PnuCPUVujh6IYM1Ps8LyCbJCM
yDLJbYktIrMoh8QCqUdgd4Owxgl2VcaZB4qwbaZLEZC1ofcEsshRxXWD6OahtBPzkERsdBib2hnY
cOejZbsT0LT1AWgJCniN7kucUaSHbmpXdv/CuUdzCrRLofkJwCPNfa540tCigi+60DS0ypYDewbo
7DiNe7q9uZYWFrEiWlRRgUHqnIokNDZuqogvJGSnQYFTT/YInGEPQA4brlhaHNGZJeqe48NKzX01
l9y4qoykeQnTcFuzKy/z+Q6ijwoybJgZuA5cqpTTqIrCk/xmkFxJrEND6gcADyUwYyjIIiWtLOsj
11b/YqmkuSkFMvHouqWRcWLm1fhGkJoPfSk6/agMBo/OX6toysT6r1cLMAoE9UAyQPGCZvdKAkGu
8TfR9YviIGupPgXsXqq+S2UNqExFJfM5nIU0AdCSQJmCXPelbxyLMNDysgRTuyRvGWVbCKERIElW
ohO/+sn4lYFdQUT+7IETQlSRkAWAmfLFQDV0RduMkgtBK7Y1Oshr8tjyHLBSwDhW+lAG2g7o5vhV
TTNOIw3Y322FySIk+cQyr52eG6U71JtCEGrLHRjZEkmoAqJ6kw9+aakJvkU+Rc8ZKCFAPM/4E7sf
FaUA61CkrEn00MHk/84eZGqhe4pYCVyZl7MneJzcgi5FctlR58uQKN5IEia2C/9tUFk9QoN0AZh0
zJGxHwhGvhazU7HK3wcouC4AQAWJIjreLz9AFCBROqufu4of6WLuPfQJ+pPqFyGI7hoUR7Zpi4AF
byHUAlfiNzpy/1/bIIsEUQxGj0fwpe0B6k6iMimSyw8fIboq+cp7j+sDegT1IgQMGM8GmR8KotT2
7dOxcHcAnY0OcdTdAMaj4e9pXCtDJJWy63XQBvUGH/XjtGGcrNMmB0riualWKhdDrGIAz4k2COZt
+wseDoE8AmTgDZGeo/v9S2GaEF91EGxtK8HwhzwxpEgr9DIU1gpeV8kpnBfcDaheoLMS7Bw0Tw34
jNCYGiBai6bIFBjRiLS3MvTu5x5VTwB3fm3GeQs2rc6SqydfbAjTOWPmFNJd4f8ko60F4DCGbE4N
7YcEmXqBs5RG16I1Fbyl7QBxY9T4cZ/BP159KRAG+LeJ4Ircm1eGRllr31UWGyq/n4W5gQ60qkFw
6rhe8SlXNVgU9eHA5uYgBQzlmKrLjehNOaNGCJwQ0foOtChtz3Owaq9qgRQ3kMPqni0TR4wlWxEA
FW+dIGwcLxusSgqcJJAfbm+P67tp/hxEmrjV8VF0RioEo24aJKPsRqEJsh/m7o4fX/I1et5FKzhL
s0YVXgf0JqyUeJKCipVdVgL6HPQtyHRF1VxuaSHoCwArerHU//pqh4ovKs8c+CZglr6WRiFSC88L
FTevp972aq8wIp5H2aQbo5VH6PUZR5cVj1gdIDAgL2nHVrGFLFeNKCOK0PQiEY4Visl9mt9NSC+q
fgtxZBnRRXO4vXazw76MK2AWEEZoRipgE6KVI9E3H6AlRZZdJnsaq0MwfCW+W8ON3DazOLozM9S9
wTNZMrK+KrtClFtgovjhJg4ZlvY+6sU7D5Fo4MtGz6xgl9YGRzlsHNwsbRECuLhXY2dQXGWrBiss
9wvbEhOIPnzErBr4hKiz2AVtBbVKkM6U1axuHsj+LhiKcpMkWWqoTNGAMLpeE6W6dsjzqv1jdP7v
Z0/IJphkJYh9xe2ATDVkVgHmuctf/dJrVlz/gpeDKSTD8W7msYB0kTdrvFHqY+zLTPsIPe9B0Rx4
Jp1PkCzjd3G17QKgk9f2y+IAz6xS0XtZdFI6zKcBzhwlfMS6HfGnlbffvDRXex8BNbAFMzUKzQJV
cDIT+Kkku3JqcJNTrumoLQ/in9+nNr1ciEAjd/h9PPFI0gCn/ix7a81ja0aoPc4nVZ0x7XyyBs6o
QKLiRdK+EI3b53fRioQ0InygChc/n++zDedrkQySGg3OV/OBXi9HTm/T7FtFdGvdtrS4KIg2EGDO
XQd0kOV3xVDyM34/kpLYkbmo1IuY4f6FFTT4iYD1IPmg0lzcaslWMcCBittnXL5Re64AgRzit9tj
uX5rAB4HLBoi/5mfkeZFiyEwJAdeo7oZm9ZmlZYskAGJSgZGq7cgOwBmNS8/k0BZS20vGQZmDCXv
+ULW6KxGCv7mkWEH1fV6MEGJciqjKpOnhoJ0vjlEChRUGr62pThba4/+66SnDhWwNEg1/7WJIQ91
uVMEoc/YgOlVVyqeJvY5aCBjH/bOlCYkC9+RVDRjzhFR7++kbTfndcC+psoVgdgu0dDYF6j1FkgB
O2TDrVJzSEastgFfvyHgx9DohZANGlagrL38RD9NokIJGZz7Jol+ej8vnlqG9RC4eeU9KJ9zALqE
2EAaRbQLedqXk4wwVC2Bb/TAcK0GQmuVXC/do++J1atIVE+RNkvnyXJptBzzOaRT/BCyTL+yaxdu
UWlOlc2PH7zLaZrVoi1ENRnhFZWJ06NRMljQrHYvAbuZ8q+mPHBrDQ4LhxERCUIgyIJCrY+uzI/h
qBWjlynuKDGtySXKu9cA/3v7lFyVXRHOoucVFQIJVwy2DeUnlbLL87r0ZBf9TG6umamyC3m3SYOU
oJnH1wJrGj9l7yeLAlAl3fvd3eg1O4ByBK+440AFFqr9rsZzqCIxSOfUp1Z1Sn6f10ammXEQQnRL
rlbiJmXhiGFSgCMGTcjMkzJ7zDOPyIhFXQM+xrjsxOXY20nlPXJypT2FjYyK3BALrM23SpcaUSri
gIt8oPl6U2bjbwtUX0tKQeYmi2OHECSyQZm/eZUW+kThPbYkspJkG1nsGY4ESsyjUz1lyrtASpuv
YYIyNsn6OBQMLp5m+URNCgxeCDNWrxGH10YXeh1KDHnTJiaD1tHeKIKoTXWhimLof2Wj9i6VtQJu
PiYtXU/VCjQ6+x7Y0/hESloTPbpg4Qi0sd4iZvQe1CLhXsUgRjGsq3nkL3Ip5lr4Mo9RwPTHxZGe
xalmgw9HfPEnoeqJNkjV/3B2ZjtuI8vWfiICnIdbkpJKNVBll8vTDWG3bc7zzKf/P9YB/lOiBBF1
GhvdvtkOZTIyM4a1Vry2YSbGdt03+bfUaEnVgqYISFo0hnWmUlAmbjnUkGd8WQgcwYp4HJtsajp3
GpgVeK/3BvllXVOk3WldoUeHLKj18tgAE/kp9oIk74Q2KtSDrk3Vz4Ja+A896LN8zxb5gWN0+Tzc
BQWtODudZa3cpUqZv4idUhsb4e0FeEF6U6aHAERfh3bGGhUr1LMiCFwsXj3GMwJYSVAzWq4xtdKR
5Vga7aSjkqq0Amp5gqCj8xVa6bMhyAwlC2dreigqRmyIsynvlX6IQdv00vDHqtPga5YVzQdjVrAD
KMCitcSLTsli3YFA4N9q50agsBeJ5aGQWusolWA7raL3H6JBbnd+KH40UP4fo5ZJE3IZLLDm8Yi1
FIlFH+lPU3LHsMtCdediJzV7pkzvbl8o62BlsWQpKo87eY2GNPj50azFkAEvSklOYynI5+hfUUA/
Uhf6YHYhLT28JW8CXQaNwFy9dBm6cqWYiZSD0K/jk8q+7pgolyrNxgX5FmO/f1MXS4sU06LIb5iK
tYqGU6Ql575vtacp/sNwnJMSV4ehf4xypL967TSaykHMP7WJ9SsZog3XXr852Ia8oEMiwFdY6cq2
VlmzMMOtfPIn1GzleF8rtZ3n2r0RM14TmIcE0mOLPbF8odWCz4yuqnyKBpA1NTGqhL/C9FUIHQ09
uY96CQEghG8dqPPyh5WN1NKbJOble+rQsgrbGBlClBHVcWP/LgIiNtBA9BBety5RQ1ijjDua35Jc
S+aTVOTmIW1M0RtABThCIEt7hF5kN0h1JlePaIfFoTl/b/Sm3Ju99T0x5O5hygbpafKJlNJaK/eT
1iqMldcZCE5b/Kj2Wf3ga7m+96Uw3PC7Cxb18tMZ5ILHAfkhYFrlFtHcFYraxP5TlAYgXFCICIWM
MeHiXvQfffNQqQ9WbTgiDNLAFx6Hqd7lJTrzYueUmasJL8YQ7OpAsuswReFt6/ddVKMp/1ImXEgY
FEbJT1e/r62TAHru5D9J0l+wtWFc7aXmU7JTq8DNxXlXDxTDoNjUUvNY1Ftfdh0cLdbRegaEtBRu
NHN1MuQ254M3qf+U9YAGioiJl6Gv/7jtpVfXaFnIWxOxLj3KlZsKUmigaqsRZwzVP8Uod1Ys3/l/
Bd9RhKfIb74AwN5rgbSP+8wJYvHLbfuXd6kiQ/JgFDiVKQBnqzAnLGSaP4SyT6aa24GY7cUwdps6
+fBhPDezurIV3Q9BeE/CkxxNdqsdhPKPFBkbRi5qGXwxRECRVaJ8KBFtrvaygcYdJL4lPNVmcpCH
3ka2Tx+AH2g/6r4E2df4jlmCTJ7SjRf3Api/mGZ0r0UiiN4C7O7zNymLW6GX8zjwfOlQl4YrqMYd
1jX92ZdaqAA1dEntd6r0L0LXPneZ+h/zIlqGcGvCeA/cjwL2M9rY5ocxj28/DF1QCvhsDj3i8x8W
UiJP9CoLvL7ZKYNnNImj6JFXFftUOxoGmqy9G+SfMxkR53TfWjEM7s9qzITZ3nSl7E6qkT6MX2PQ
OdbnrkaNiqFI410MY0SHEMB4OLNRN+ifl28S6QJJJq8iewlu+Pw3F30bK75c8puF/SQyqUw3aX11
UbErYsMxRbauNG3Br82Ny/zyXVoM8wxDrVvgyuvNCmMVnc828KxI9gagMZNRebKq75IsPN4+eJem
3vq8i/QCJX5mdJ+vMZWMQErDPvEq3zTd1oj3jSrNuyD/OdXz/sO2WJEs88RDhKFisbJF5ULK1Dn1
qhJYAv29uyD37+n1OaqWfb5t6/LbaWe2VrgfQ07LCpWd1Jun1OfD+YNbTJNrqY25z0Pzeyyo8z4U
k+gYiHFzd9v4lU2lGEKwhggY7Zl14Fv5uBOVi9QT4kcx2OvFY1pHrtVtdbGuRGxwS5dimaQvolXr
LjPV7Jrhz3HmkZs5XaDaRf1aqv8oPOxmOr0pwhHhocoFVyuMjbD08lnSUMYmZCPIJadeE08Vc0x9
qw0yj1/WvqSVKj1kWqJ8ur2T6/SXhOdNfpbiKR17gtJzl6lm3zeNMck8rfej+5EOnRP26AwuctmI
N4Wi8ppRRwyY4F37G+56zTbBMPkckEbepJXt1C/EfBSazPMzxivEO1GtEicUYqcfqBjIyqdSKb9/
fLm6vnCg8R3+sDqNldTJgtUpmRe0Bfrc+KxyMOLv7PM+aVon6b/etrfcYOcBMJgVOq5AJzn/4CfP
t9eUGXesjFrm5X2siJQ9hjAQXNTyhvy5HotYPliJOdd3oI0S889t29ccaFE9BaSK91JBPLfdTkVa
Nc2ceXPGpPJ5aumeKmruftwKfTWOBuk+scVyT7yrn8hCUoBJEjMvafOMu02UTlYpTRup4JXwaUGs
8+Sjrwaofw0zDLJBzJLWzzw6i7YBOL8dDlPa36HC5oThuBe0YNfqdpiZL4LfPaHg79xe55UgGuUc
eSEgoRCsXwQdokGLwdKmzIsCubBFPW73lZF5opH9krXO33fjHNoJest7HdaHk6vzL6MCpFuL095v
Gv2Qt+mXkaPmIPls2QtG0QlaudsZSqbuI1qvH395QMdQgidRR/h3LddezXUeJQk/uLWEvZ5Ep3ER
N66fa39LruXaW8A8RY6xip6aaK58oBKtxKrUZWvqvS7dN8hQRcN9nB/yXbElw3rt6gfvQ5IAmRDx
x1Ugy7gWuRPRyfZkJIK+mp3lu0Wqjc9Daql4Hlj629/92gkmW+YMMxRCNtbgKaNTrFzPOEVi+tey
GD0Pip3HfLjPg63xG8rVtcE1IF0jlwVnfH6W9NDIK3UW2MdIACsMpelBDiTxTgvgaoUxmIS+LQpH
zIR6Z2UCtzQKQS7KT8hF6HWxV5TMeiTSj52B4bRIiCMcnga18CkLgs5OpMa8m6zWcJsm1B4CrUoO
tG9PQVUKOzXOGS4fK8G9qAy6LbdV/1dlLA/pKYTGQqwru6QgeJwQrHKDwjD3VPX8uyBK2o23/dqr
sEz/kOCoLKHs6gP3KXhWSoq51wnzX4L/L6Ho25KU7DlDjtoEziSC6b39ka9u/IIgpaIFvXBdH88E
05frsc69yJIeammyZ+ERuviT0f64bejSm7jBuI/JNRmljv+ef+GkbSMhH3gPAKrbYrvPJAaDc3kk
s3FitsGX29YuzyWP+jIQizIdZYs1b9KfySktvcw9Rf+vN+4qVMay2q6Hf1CZH1Dq/qyqr7ctXkiz
Am6iaQQIfxGlIzJbLTAY22gQpbr0tLAv+G7dBOsqESLrTxsWdAEKCbdxfMWqC4eaA0PRhyYVTko4
Ft9EBFVfZaMyJ9tAd6OzDYg5nV2KiXKc21z+gSpY+WKFWvUrAEXSu2KWBaM9aaX2s9FHf68C4NxY
0LUPhlYkqJs3vMr6eeuDvAIXN+Se0DpzXoo29XBwatOXxBwcrYubDU+89snI4uj1sYX8s/yed8/p
GCKTTupVAKbQj9NTrT8F+bRPLUo2vnhnKcm+48+3P9rliePSBBcKfX4ZwbWWLZ16XR7MKcg9nWk/
pbXP9Z+VWdwDS2jCcGeRTN+2dyWqxiBqG0j7kUqL68KumckRYwmszAtFoaUXUTX+9wyA/n0wlP4r
Gl1m72RKYr6EoM11YrSUcujYF2HlMh8CzPPt33N1/fqCmmEHGOa0CtLmObWo81c5T0qSOGpMlzDM
e8Ud+ySnhWgVnwI1Y0KeL1gblpe77Dw8ZCN0+nFcPRSg1pY7uiSimHBATeaB9wzXSJKDEoofTrPZ
ZgJ9GlFsHe/KuU/5CNqNjT/l3iDdDSIQhvhzT6tnKGbHEIcDiKwdZY0PgjKWi4Cw3kKkGZQznnxu
VLaSPhWnmbtn0KiSnMiONyLPa5unwDegIqvSjlhPbajywPIDq8i9OtlD4bPD5CndbP1fO//KgtYG
YECfeZ1Sh4YvKcRsuRdUs5PAsaiEz6P/4oNECubPt/3w8hWCRsPDx77h1sTs51vWBmOlTKPClsHW
hq5HgNuhLTjv5H5TdH355mvPAw8GvYT0cTmH57aqaKrbsKoKLxGKBz94EctXUbXVILKJ3PJfkwn3
tN7dXt8SvlzYhLqGZyC9Cw723GbWyw1oyAKb2eDvG0Ob3XgQq/1tK1eqgxQGGeC3aFhjaV3Pnfqx
gUHUFJ4UImkHuLl/DvPK8acv+Z0hlm5pMsRsK4K45oyMtOAIQz7huV2+7bt7u1faBDagWXiq8VBm
X1Ltvha3qhHX7qn3NlZvA3UcWO69VXhNPNlieESFJJ/sgBlEoeJ0WxXFa57/3trya96tqJn12lDq
oPQsLd11iezkRmkr5de4ae80pfhwtYNPRawCDxoeERi8c2vi0MWx0JPfaRpgkbglzjMDc6sDd+WE
oTtigLgjSAFOt1pTOkpVO+dJ6QU6Ok/NbCgV0PdOPkxjFt3lqapsHOkrLs+ayI5lyg1U5tZPixWj
6Jl2pScUZbgP6HvbUSRv6apfscLDBQqKvMEExbA6WKNpRvFk9oyMRaT31Hf6AlYUNhmoVzximViD
8j5aZFhamREAtSdFNdZenlCVHb6UY/iYiF/UeiDBLZ/TRVVImY7Lf8N43ikw2UMZNjs6CEXW7ynl
MxFE3XCcNyDZ2a1ClZFqDvU+ftQyUe7cc8g7e61hzV5vdOOPdEqQ5Cnjnn7cMKkIjFdKJDodbYHY
VaJEcPtY0w+qAoXOlbqs0uzR941fCdiIX+3ky/d9gMyrjRfWjTPFk/opnqMajkJthTtfHArmQLXM
WHKqugGuOWlVC0ECHaY/QierwV7w41Z3aHwOf+POHMd9qvtD97nI9ZZ5YWWdKHZVJQ1arYMlR7vA
6JfKZe4jnG4Ek75ov8qbbAuZPbjYI0pslLtxevBk53skJ1Y5WGWoE8VWylHPyqMvZlS9m0E85qAa
mdXZGtCWw7CRmQcUKBA4xdmZLaQazKLaVOxYI7cWBs3CRnrjFPPfVXAQVyG5KKgbj8/UIhPBeI8M
dqp1kFLFNeTgPp2l/QzZK0jiT/PgbwREF5f1m3mKXaSXIGK1lctEeSqZnZHq3tAE+7zSJfKUyAn9
ItqIdJe/aLXvPLKQ4xaqMMMkV9lQVcVd3M+l7hVmDhgms6cUTRD0eup2L03t4+C7tx+/DYNrUUmr
shRgXoXuwfSwO4lmTvlkNKXLMD3bSP4K1tfb9i5D+SX+WqS3gJxzg6/bTsgBhe0gcvoAhvc7UxKL
ByVS/80dvA7IBCrz1FEp+dJUMBb6XCn25TDoB0ETq//DNwW1zUelN4+dlUshraf2iEgDJqslt7MO
qrSjWLfxPa85DgUCimlvIq/r0IIALdPbke1tATY2dDjpiXPvfzQrWPb0nZXVac0sSjaBn2OluW8p
ahr5QdV+3v5wl46C61MIp1FIvYM/nt8IqpGGwPVUxfOhjMIFlKU7PzmWNaNh0q8IdW/45VtH5vwk
cNKgl9BFWU7DuvARim2U11qseoRQmQMOeC4hxmniLos+ycnzpP4Q5a8iJWpRzZ2WulXdT3t9Fp8C
hJCVdOvFvLb8dz9nnRK1ejAqQcPPUZRH1a/cQn9sra+tvB8ZcpRv9FguI1JgSgQdwAjwUFody/X8
LpTC95PY0ATDy1pRfxyT3LCDEjikTzS3B21ae3IW8BbwpHzqtXJyKsP/6Lg5UgpUKngCoKTA/VoX
ZmQlTECGGoaX8j7S6XKT7Pttl7qIQrBAB4A3GCzaMh7wfJVmrBqxNTemV4qC6iQcdldMS3HjCF75
cpQogJdSj9E56qsrtSmarpjZa6/ohr2g/AUA/ChET+pRjlKXNP3D1woVETooADeAuinmKubuIyGR
eyFh20yR8deU0HNthLCoqx8+9HT5SFz4N8hZMLTnu5fLSSnJYcMw06l/yJs2oj8ffZJ8a+MkXoTA
SzfxnZ31wZcbGhUidpIB+ck0JKn9Chh5Vw5bcjeXj/xiCcgJzQf+9NbSeef1ES5u9tJkeDmXwt7s
GgUR/iC1O7DIrp/6wrFvZ/8OUWLNHfxR2HddjnJ/mm/Osb+8tmnhLtM4JFTeuYdWgasYtwBcA1/3
GqRShqR1suxrKO/yTP3iQzetDsbsVuV4irX8pRzHL/QHF8BrmlS720fkorq3MMN4LJfQg0twTYrQ
gwpEbCNbHjkK/WQpb45Vagx3jAtJdgTePeRTX9pXbWAc/UmWjh83DxEcwWS+iEKZ4dzHQr0qYyvH
vDBYmkup0S0NwsA8Nh4V0TrOomDruS0L2sayLxKHN1wVVyCFzQWBtrr/mroQtRgVZ6/7VSU2CBT/
YWRY30bF6drmonPx/62sns2Iwx8FixXxE3NRn7vXHj3bnfW32urTXHEnYGL/a2i5CN85tjTKrZrN
GFLQM3PDr+nf25/pcrtoDpAGU8AAYgsA4Pzvj3mYoXtonadOJz/6rlGUjOa/Zn70tY3k6XLLGA7K
rc/UKgBNKKucW/InIdG6uR692SocSUDLORkdwf9GibUaVGqfgqOLWyXuyxsIowtyC0khxL/WpJZp
UMJBC+TRk7TP4MWIPp6M9DnXp42X4so2kgsvtpiuwtDC1eKaTmwmMTRGr4J92VaoASIFNDKFyJBe
pKjaCKjeLpHzCIdRowsajYIn/el1u90aQz+hVTF5zFjZlT9MhI1N7nCnUu1OtRPdQZfGPvx4fem+
1QfhPv0JCr89RPtwtMu/49/yU3mfO1uZ36Wr8qNwJGRRqPNdlFXKQOwaf4gnD4LS4wCioxSmQ5Bv
SSJd22pql/B5VDolF/ncaMa1QGty8poG9vrwHIZg93O7rZ3y49IBS77/3tjqBetMCBj6mE+eMSPa
KjpiUbuWGDwpafYvV3/VzWMvlI9FeRdtTdO9tpsEHYuGxgL/W9OIRUFUez9pJy/Uj5EhHPPE1kEg
ffj0g6X4XyOr0z/nBRxisZo8qrcHA+3IdJgeuscg3M3C1ne7chRBX/M/6mEL73sVso3wGi0jqWdP
iQG9Rj+URnZE8behbAQdVyJgdDOIApD9A60FTOT8oqkNzl2ud7Mn1NAjjIP5XWzhs7kFMb7bprs8
3YjbLgEj0rnF1VvHNLwEjRAsGt28N9Xic/c8V0x1ox5VSO5YPI5meZePttxvWH5LAlcXAbgERMZh
GiJIvU4S4eJ0kSgPs/f9+1Nk758+LZr6p8g+MaHLruzIfhpdQnw7dCon2B2TXbL8AZ39378re1F7
hiu1e/787fFL8d1BoXj3w7dfF9Ew2a4PJNCHcLeMaolc2f50x3FzDfdlZ38+PD7e//v0ENr//vy7
7ZFv/MZbK1q9rLVljkYzsCKNyQen/cNDv5d30w4AsWPtm6f5AZjLydr5j7pr/Wwe24OmOdGp/eTc
DfY90Hf7TrE3Hvvr3/fdLq8e4TipR10Plt908vNsV5eHjFLWntq+nvyqPwHLa+bPWyHG8peuNgJt
OrTjTY4//1o9KUksoKwrpaIXx9TEI2GXlMnGk3whk831Bk2P9ghKHeRjF0371hQTXytET7IL53fG
FCLLjt3ISe1vr7+YY2V76ueN73vlGjgzudx77wKaLFL7ebAwqSo/dCe5S13BaRmm/OX74rA/0eGw
m332XWGLPeef6Slo2A22vutsmdmd6HMw1pq3Rd7/GFr79m+7EqGc/bTVZS9NcRIZEj9NTJWdJpSk
fVpsR3XbEKdEu2aKPKVBN0UVN67hq3sCLPl/BiQAUj7fE4muvzQptegZfffcF3d5dmzM34na/fjo
AqHZwi1HQovrkVmJ53aAXdZTHQeSJ/Zu0z5aZW9npacI7iT3Ti4pO6P5c9vilcsYLjPSuDqCALS8
1xIV2aymrZTokoc6mzpndtwwWCv+x5h7Sk0POsLj/XAMoux5w+6ylPPTs3Co4ehQhSZ5X0OhFa0z
yZsZuZY/CubdrKIBH027cfqvty0YsG3+Uun5TjJ2t+1eBieLWeIfAGM059atuTjtuKs7U/Lihswj
eUiEn23f2tEpEjYqIJe1iXNLq+uhL2WmO48G37KN7e6XGHyRxa95lbjhPRNSN07G9c9oAU1BGpC6
0lpCV+yNFmV71tVMu/lkESmgGeNrg13Hkl0ypaaS/gQ8s7d389oa2S8a1LSOmbiwWmNkob2mqbns
mQacTmsfts+G5KBz10W/BHFjQ6+tERel9y6SOKORs7qZajFKGLRQyF4GA3MYGMxhq5AqK3OX8ZJW
T0Kf2Om0JTV5efYXvv+iWkRhVOEJPz+TZRvq0xynsleJT+BMu6TZ5Ywn7IaNDOXKXi4SOCyPiIiu
8epyq/xUiSq9lr2xbByz+BVKBkNZS9B3XPiWdp9qGwbfyrqrI3hmcfX10nzsZ81o+HpFYiepHSIQ
nvffAdYIilONy/wTV20sRw4Nm0qfLYQWXBG34I/t+F+jIVVvHdrMHqrGSXCzJjIOeaAfUtlwNGYy
ClvQ0qseAMqT62IRlsTrzr8F2u5yp3eV7JXCPvapHsTM6N0DSJeqfTBVtm9A8/c3nPxKWwMVGEJV
aiRclUCjzq2Gk1SCaunxu1D74wepM1rRTlTckhxZ/EPyikZ2bXdGew8/4O72CbsMMqC74u8go0go
Uek4ty1p9TB3dScTlJsaEkJNsZ/9NNnftnL5sGIFZAtjvgHpIG1xbmWoq9nMQh9PiPMXf5y9inFE
RdS5gp4jjSDyORWq4c3GZXxtZ9FiogG4kG75nKvV6WE91AKVcq/o/0OadMDCJLipZitExaYd5bby
txE2hy9ceXu0RW/q7ZiBGJLPlxv2lVw2tUD/AY72xDRwYXJHPbPN8ahL38ukfNWFvRw9Ije5Eale
+5zvLa+C5wIKRWIkgeYVI+Ol5WwgcmnFecNjr31OngGUQiRiFvDK5+tT0ogpB36oeUg1H1NEzK32
31QdhUJ1gr7fDZ+q2Djc9qBrRxO4y6IeaBGjgeo5tynOGl1ijqwXNLa4a6cXGd3ZKj4MxauYGvuB
+QPSRgxxuZkkjwRzSzl+0ZtdbeaECoIwm8nspXKs7Lou0o+NYNTH2yu7ZgUsCqHRIvZ4cQKnUJ2V
IixnT56J76dIkskgdX3jBF61IlMyobkAv2Md+dW+mORJVc2eLszZ3owQ6zJHJdq4TS7fsoVA9L9W
Vo5fZJYO2IU8qe/T8dGIgng3MdzYzmRTOFq+Omzs3RV7vJuUnECJwJVcA2ZHa5ZTP0kkz48V/Weh
WdNe6k3CA4Z/1Taooti9/bGWEOD8SSOOfVM2/Z+IdnWRocxj1aRlBF0AzyBZ+IzCAGaNPkNRtVvD
cJdjdG6M8Z4mCRqUao7Zuh0U5iNIUaE3vDoTbWMiax/Jy+PPWvB3Nh+YFnF7bZebeW5udarHShgy
C2w4EMfY0dLJ4cA5jfZaf7xXc25ouV7eZYAynSe1DUQD+FrxX1oy2iiKZ7uTbdkIbcF4EARtkY7u
Tqr/Y1C2lHyWqONiV5d+CFIW8JTWQj6GWepWQpzrZfDn/0zBUf9Rpn8TRCNvb+fliaOytpC/oF/D
xVr7ZtpEYSX4ienNdfAbcfrlofOzjRfu0h8xAtXzTRd9QWOdb6VUGONoFpnpWWkWOQB7WRO9ZqhB
7dY4pqvreWdqFc3pWW7qJUJUtI+ZPGCoJYPfR7So/w+79s7KygmHYI77YmJBpp/t23a252JLJu6a
A7zfs5X75bXZ5H3Ah8kMNxfK3MlAAnTGF5OJy3Ucv95e0LVT9c7auh24yAEVus+2SVra7K3O79xg
bl8mK3hM6mne8IcrjQEcgp41AhyUBS/kZtW5qaNeqUxvmnJXRh/Rb5unxpJ2IpP45v7eartD0tdH
Ve4c8T6ZUjvqmHVddD+t2P9efk5646+V+LYyHxSJ5IdWYZhIp0zR7cl3DSTP8ILDBBmnUO0+6QlJ
P9/esMvPs/ixTDmKwIIXcfWGzHWE3jxoOjQsmZeYhLztstuOruofc9XcumOvlPaWIWIcU9oW9MHW
chXqmJaWBumD4PtbbN3BQM+Kl4bmZFgjjht1k+OP7T9FeA4zJj1lwocFIWAVL+LABDWEGjR0zk9w
IyyQc6FUvB61WZceuWKrsbiFDbsSPsG4MLFF7LCo569imaASBDh6ke5VTBfOG1cVduR8xld539Rf
hhNj3jeyv0u/pw+GmpyJigly6m/0s3eXvFXA+Ar8GohUL4mUYKpvZUbRSUx+CJXVb4S9b+2180ud
UWAAQhZNXcLAdRKtdgmCWpEO5jCRd1U+09mX8wPAL/JbS/4NeDK2jchEZKlPj5nPuWjb5KDRC/Oj
oyKXDEet0/pelfrpfqq137dd+gogCdaAAkgc7Ti+8zr6MjsJUp0fGl5gSg+DoD/Wrf+CgoJdWF9l
0iDdnF296e78Jt2jU5ypj5py30jmTupP8hZ6/C1uXW8WsTtEYRDwC0ro3OUGYRws3wdmIn8dCSxM
pBB+WIinO1BNte539J80ONazsTX07uJgI50ILIv95nVdxk2em+30RG7QErO8uc93U/i9yNCzKZ6N
+Qvy1xsbvmQDZ0s8t7W+dStgnLRjsKUgrvfV/1efxoJ5j6F8qEx7i2J0EactxqBt0e4HeQLq43xh
kCjULI9bjCn6rilemIJhCzmi2vRWiu9bBfSLg7WytnryFakPSm5vy8v1f+3U2DA8UUT4MVOLu72J
F7EFhpRFTwLFdNCz+spNpFqfhNQKfS/VJ7viGZbDn1a3pYJ2bTlL1QsL7BxmzjdPH4KY2ROR7xmy
m1guUPwsfDBL9/ZaLu8/FgM6FlTVmwb2GvJfs7whNTAzgzb4NN+1tR1kTkxLq0+d4OW2tWs7R0UP
4NMymhCq+vmaxLhT41KIfdKSGnkdV8p/K9nGnXIRjlHCWxgg6I0SXJI9ntuQ4X/oYhkInqZnjTto
hWArg5wdb6/kYgLIQueEIEtJFLEkcDyrz9PGqZp0YSp4/mv9LH1RJZpeTvd3Duxp2t/rn7V+ByEY
XfsNu1cOMAhfqn5vaGYERs6XBzmqFnJFFDyxfozp8E+aZjfJTz1z+ja3Vd+VSwB40obLX15R5JAm
FzUJNkSKtTp7bVVCpJVKcILlbvfzH6tt7L77bUjftejDtW2UxOhOs78Ea2AMVrdGFfdxIuRzeBry
v2MkfTG7JzHpXNB4yDmq7qDe3d7SN+Dn+Z2ILaph/L9RiIABeL6lXR029Vx00UnlfsqaX52TiKeq
X0hYCKvMj63234AoZdd9hi1lZxbsEaF9QGvsEC1tou+MXTJKZMwtDkxNF2VLoOfK5gN7pMCzRGPk
uytXm6dZ961oiE6m/5iUAQUybS80f0v/u9ClG/fBpcAaiORFUxAPW+SA1vS3XqPF7DPG45T3L3H+
wx9e5+lxQjDa15vdIOHRfyrBjsg/IKTn/+X1SUaOU/3WlwpSUzNzPhlC0y78imALkX15sokG8ftF
ipcXQ105htjCuJoyJT5JEXDpJqdyno6+tXHCLmYmEHPi4pxuOh1AzNe17nnyKfQignLSZA5z27qp
mByXLLJEnC8QntuiOnal6Brf/LGwqaTIIQgUcLZZQOsu/QYf2hHIL6ZyN8X79g3MPaKnpLlZtHUu
lwtz5bogx5fRHSgjoDm1KruA2vSNcBKTUxc6Tf6iFvW+WuY56L87ebjzM8Y9bVx8V5wR/C2JKI0n
+rFrbkOYy1I6G2Zyqq37sP4idc9RcN82j4DyN+6cywyEvs/yD2BFc9H/Wb0WqIlXiDz7+Sks+j2w
aTtKJrtmpYOs2WVQnygi4Ia+m0xfJT9/qsb+w4tlbxE/oAUFahu2zOpmiBKjHPxK8wTBcqIJsEWD
nBldDzk9mBuIlcuNRbZ36XfBo1rygtWnDPQpqWUz4t3KtXYfZQJgk1GTH/1CgsmlNupJ7TYHhFw3
iuomEQBIivWE8zkN5ywyE8GLSolxIGo4mA4DrqXdnIL8F6emcVroTF9v37iXcSEgOGqtQCs4zhcn
TCr0XirlUaACZNazk5eRpjuk72bNDV80TPOefIvuaSQ24g68VyZvnPErrkXfhaFFFBFBATNQ6PzD
Up/KVGmY+QV+EBb2mKIAA/A3fGRq7eD0y9TiPs1yV0DO186zBN1Yvb4jlJUPWosa2u39uAyLTACY
jE4Ar0gbcp2kDWGU54YppqdQHKVdLsijg00gAWW3FT9cMUXRFHosoANq3mvOVz5Q4a5DKzk1o6K4
yYItHWuobtU4bQkEXmr1sCaEXAFaMw+AS3VxvneZbsEASiXq4uxUmhSD4ZSZVYOCbO30DzqxCveG
PL5yjh+5RPrJzWvjrk2zQ9nsDY0hwfW4n7LqdwNrWN44a5eZ3jITh9gC1TtC34sdl5Q+DcM2y06i
b+0GdA0i6dBPmeuX8GB+SnXnGNpeYXJhe2iNhzQTPvzFUb1jVjaSl9wtCKifbw23q9rKhZGdfPFe
zVXOXOpmW62hi8MNwQSxVDRsTCRTAcOeGwnUjjPA8CviGvU+VGWnaz5ZyNJ02okO9P62D18mEitr
qyVpqtB1wRQUp9nsj2Y12KJ/LEf3NUbvFAEbzZOVrUjxMghfbBKGLwkSH9FY2SQca3prrItTg1oN
k0b7YhfL+Sd4pr9qdWr2PFbRQ9xHKMx32eQqUxPfIwCBIrNoFW7px8KvMBe2+tbX9p0qOipc6N+B
I1u9W0GvTO3UT8WJzhleFBmQxNvegPMQ/wyHtNrN6rYkpszHPIsE2ArSEURUKZgRpK+M1masN0Oj
F6d8YECT1qjyMVDhildDFlDKaoI7Mwh4vQRBcPUk8x/0XPhRSEZ1HKrW/LfhDEtIevFrKKPwoi2S
ruvkVTSHAcKjXJy0F+NOeYhLykp2b4//FLTc7ehYtDbcyy0g7WVbe9kEFq9TzqM1+VYNe3fjlCJC
8UalFqdxLu4qSbeDT/VUuk3f2BajGBP9vrMYZuYysO72gq9+8iU/Qi9GZOLW6j2xoglhkzkoT2LX
vjbdFO/8ChUMWZvVQ5yLBsKoc/77ts2Lq5zFor7ICacQal7wZzUBqpQwz8UpojIMCStmxGjZCU4N
A2x329RF5L2YosEMDI/YjyTk/CbR56kh1pLKk+H/VORX3Xq9/fdfBASrv391jiUh1PQ8VsuTbLj+
17hljoVdV06eHnCU26aWc7DyTNhxCwGILJN22+pLpXM9x35qlKf/R9p37ciNBMt+EQF680rTbgw5
TtLohRiZoXdVRfv1J2oOcLe7mmhC566A1WIHmGS5rKzMyIjisz22UVG4tt/1Xv+a6v+flvj6nW3G
UYE+WOlobWg4oWUfm8FnhTfR5/lFMnzIfd8e18oOvBgXP5Fn1jJ1MceSj0svX4wsUIyn9COpXjcT
ECtLxRv/ECHhRud/X9rpICRXGPaMpTL9GZy742eHiElOXkBF6hVT598e1srOuzDHh302LNuRZgSB
MLdAUTZ/7begDGvbAag9wGhAW4AgTLv8/Y5k23WG1H9YqsSV6Ks5n4r4M+6OSueZxuIN4GK5PaLr
2ANpDTzn8cJEeg+U6YJJMDUOLCmw2dG6vLQPGSR5wKt0j2Tzn/gVVCKNfczBQLDV8LM2k0C4gnET
qT7wYQpmVSQt0XCIDWLXd6mUBDrE7G6PbMsC//nZWtFUBmGcDQvoKJSCqkjAOTYjiX/bytoG/F8i
IOApEL0JvgLREmAtGqyAa1J5LfWjRtEjeMjnfd9vnCm+l0VfgVK4CcJ2xE9ISV0OyMzL2SmypgsT
c5eCcr58UqvanawNkPPavJ2bEVZmAOtdQyk3g43A6lOqHm5P2ZoBtF6hswQcStCx5lN6tjATMyEc
X+ldaNvUU6qHejvW51MhTBVOENAYkH1HtVB0CyXEVg3kqUho9SdIoaDXyjyOfoEQX7N2chYp6mGY
vSmYDg59y1I9UN28cEeP9L6h7FBWqbaarlYW7+KLRM9R511FJwsFDokd5ELme9Gt089B/ud6APJk
oF3A8MEtgb5OYd8nUoNAT7FoOO1y+60c79utmuGKc7+wIFwledUzyJjAgjbOnjx8mvZdhnhWyRNI
1zzd3iz8dwkrieZUPMtRogQ3oig5Nclm2bVVy8IeAiseco0p3g15eShzYCj+3RQ2Jbo4QTaEcqgQ
VozmgMgxpSxcRsXT1QclR+Jh3t82srIPQEXBI3FU/XGIhc0Pu7O9WIyFFcixiwpsOEXxYTXzqRvb
jSjwOq3AM6YOlzFCtgp5VME35SOFi4UKRQihrjuF7mcLm19/0awXC62HlZ7vCtCAx5J+oJK5T8st
LufrsaL7H9l5NAEC1AmOy8uDroOaGmIiHQ3xIcDj/i3V11jyJwjW357T6z2CdzOQuV+UrNjywn6E
CkeWQ/GZhooEKYq6ASG3upearQzgtasHZg4DQvaPK62L1NQMSg1qPSwsrPXcHZXXJj+aizdr0IeY
a7R0Hm+PasUcMmBoGwWeHv+IddiJaRobC40hoDa/Sf0OIL2BenL/Srylk7dKsddnGrx8/1m7qsRO
gPumucLC7jN5Aqm/le7ehrLcijb4kl8e50szwpZUQEANzZCZhWb9e87RFWvdke5dgdhl7GcZQo1Y
d1n+5/ZMruxDDTIbyGXhL5wJPvazC2ds6ORIlc5CfQ8moef+fgs8dB22YVRnBoRDDcZOpy9yGABp
mGd6imv62r7xs93tcazs8wsz/DPOxhEXJakIVJHDDCK5+nDHc1Fxu3GYVjYCx2DjpQxCFnSBC2NR
yqpt5yZmYdmCPgNkMyMSoHENdP9TbLUb3n1lZbjICjQngUFB+kcwxgbkee1s7MM5r/8s4FvKAYoj
i+Ib49abeCXQBRnaF6wWCCKenbicPTbL5qgnah+mx+SxPQ6/5RM0pvfsVNyzz/jHsDGPKxmoS3uC
V5KrWJpyWelDtmNHRB6v+rEN0K92BL/tP++Li5HxWT7bF8oo5y3TZFjS35yk+7U4xc8p+Xc8CrJH
wHkhR44EF3K1gpneMMsGYUwfjvlDnIeGlrwQI5Ckk0k+zRHUPQlKjo5yyJcKpPLNc50cbo/zq7NH
8B5I3XIKaNyf0GMTvmCRY3Bg900fOnYJImB3lDU3Te7UZhcb0bL4S1l7xHLnFCTYEUMOrnXut3Cp
fEve+gbBmahqE8/LNPS4BZCqZfe9Vt7bjB4o6dAds7wv8pa+zMqxBxODiWQaUDm4CASf2fQqHYHW
7kN1PqTz37pN3bbZbUztimO+MCI8LoYa/Pl2MfVhOd4NFhCWijcZIIORn7VpXyZHYn7PXm7b5Kt1
NZMA3WJPARB2FaQ3al6ZFXhosW0zT4M6J8T96u+xsVVeWbUDTl3wSCIbCajv5fFYTCetSlPrwyx3
PkZIKNqp9KvKv8/6FoPUqo+BaMb/MyX4mH6xyhGo6T5sdwgLmM9styW7ptn1o5uWPtqDCPOn9y3p
k5VID0fT1HjLDoCqUHQRhjjkyiK3GKKTN/dZ8cD6OuhA2IFSjg88TTAuKIfjG5QhBtna9CbXNLy9
mHxkV4t59gXC/pHoRMwM4qlhOZAoV9mbkW6t4+o5ODMhrGOf285YA1IVQmshoErqOsO9bm6M4ysA
vzUQYQmrvpvBCAkr2iH7ScFw/+dXqrhZoIJovnMrAJHuhkOJ9DGyqD9QkqeH9m/zq548E/0T0LhE
DXjy8r+bOJStCRauEy1OsybpsbVmtfYHJbDGrfld372gzUSLGwC9AGJd7iIF/IAWROEg3K66eoEW
8yn1yfG3Ou36wc0/iqP6fHvTrJ7MM4P852cXV6aB7Sgz+ZhO5XHayd6obbzprqt+/NI6MyG4637M
ZGgiO/zK0F/L7iFLQPniQXCwZSek7o9GaZ7qzNPRF4VeqcfCNu4TM3GNiR7lFnV9fXB1aXYNCD/a
40amZSVsvPg2IfopO8Rzo43hd0HLOqQnnswnpXhD/6Q7mdFM1I0XxaqbANoXKRfoI4NrWdjbKS16
qknJEPbsWZ4BjHGyhzjjCC31YZmeayTuF+QAK5nuiSEfprTdIv1YW3HED4C1oq8DQYvwJDTB/Tab
6jKG0khcLdlTdXQ18lvfUmZZ8xVcqhXyMGg4MkQcYU1BAVQ4yogoBWkWpNZ/Ld28EXatRQIQcwTz
C5iSOI/f5e7VoKNCVCufwm7pgly+t9RgYtE0xX47BVtCymt7BW3BaDvFIw0lNcG/Vk4vxapZTaFU
DN6Y5nsD/bnw6B2r74bccjuwxMuzf/t8rr0Fzo0KHpdIKMOXVTHhtfY3LXaWBUzVD7M54uF229BX
nUPwuggqIVLG0YSAfgo7cxzAqN+YsGQ1iUcy6tU2OfQye0X7vB8Xv/T6vWZul9EwQ+srVLn3pvLe
Zh+NNPw0M3u/gMTNJHUwKaXXavGug8Bu/8I6COvI1VZkv7KJgRFHMgBIHMu6ekkoRppC0wdrUcmH
vvHNH5CITKbAmUuvKn+xoPqdoQf+Lzjrpvh32rnDRmKHT4Y4Wef2BT8NDuyJAnSGvZCrx86SXuyp
2Qq1+ea9sgG+ERnuEwUqMYNqkUwpja6bwgWXABRKf9rao2mwh6oJ08V2Kfq9mv4TcPnAWoytCeab
WTRuoJKONBng2sjGXZ6ssjd6XYvHOSx7Z/RUez7IUFBFJ7kWv0rZ8EvWQF6VMGmfdWoXpDL0sHsr
96dFGTfmYeWMGyB1AlwcWXfk+YUbapDw6mFVji/R5feu+Ss7fQRlYm+U0Pn2U3a2GiRW/BbQjqjS
ozaCtI/4+gYBsqGPbJhRemw9JZkOehsM1uhNaekuKYhRkxOgfXP7UenfSeeE5KNP4lOZbzGXXbdC
YMiAe0PegFclrzRH7JraZUKXOWR1mIMLrk9dVbuzhr1tBTPbDZazb8FBBQbyI+/plbOdDG5a5W9t
JBu7fe3WQvMocCOooUO5ShZc32CrVtLL8xzS5q5vEVu1vjO4C4CXj+oQWA+L/cNKthh31rYg6jao
HiCeB2RAOGOxtMwghayWsIUs6wTl4LSHVg6UnhaUCgCutJFgVN0iWdwWYvCx5Wwl5FZWAA0YnKcN
6qlYATGPb2bNRCxDW8Iu/w5e03v6gSm663Kn87oRTFFx60my184u2mWIdEh60EQlf4a6/pMWv267
52uHA9ZB5I/Beop1QMvs5Xm0tRkK56q8hP0EOK3ZLUcwi2xVBK+96qURIVJTitpIIf+whCU7NWBu
alHhCjbJsNesAKsO4ghwzeDSFq60dBgNjTAih0aeeI2luiC4+SyH13+fMLQ6Y92AEcZ9zd3KWWBr
59APNaRODs15vhtVK3O1yn66bWMlwYS2d9yaeG+ib8sRz4VEAKFET6Qcpv0png4QWcukB5Y/ljFF
JVfzNSfxUn2rLXhtL0BPDxVqAOl4PvxyaGqbQ6gnhlXIYM4uOCmLwAJQfCNuX1smkMSC7ALdYpyv
8dJKWlhGCc8khw1+PyniPeB7LxD0/mjTLLg9j6sDOjMlDGhx6lJmpSGHir4Ew/wAOYONwWxZ4D8/
3w3QP9a6TocFeQa0sGtcRys3YvvriwM5lC+gPCpX2HNCYJ3mmWoRo5I5JqaAmJ/cPTTKsjGQFUQT
t/K/bczohhSjgqwZqr61cHrqAVR1Dt5EvaudVL8+sYf6Z7th7nrekJLSkdIAJxUQPyLOx0rpoGBQ
aphAl4GRfQlV4ttrfz1r+NWIM5DRBNoCMNTLlXGoJNGcllooL8DqlSQY0eFXAZ9128z1bkYkhQcX
L3jjBhMLEBNBirZhix7OLRh25CNDd9NinLJiC0+7Ygi+AP1GnD8CzxLBh1pSpQ5joehhzbpdbmZR
G9ufGkUvCau+3x7TyuLgEQdBOFDEolFFrJbi/VZXkE2xQtyUbir/bOFIb1tY2W0AsAETjfIhar8Q
E7hcHTbrRr2wxg4t4PSqe9bNTzRW4LVHx6V5X6MJRPowshGIi+nBgX7QxgdczybQKfBAaHfhvkis
wGVog5wWPXPClD70vQx1jweTIIWXbeB/N+yItbdpHhKaDqkTSmnuxVnuDsD6qs5xKH/dntHraJYP
CNqfmE2U08XocppllcxD4YSt8zCrJyQK3BiEu339oSTKEQ3pz7ftXff78u3BH+Bo0kCPmCWsYGMa
dQGCHSk0Uga+W/VAlZPcjBGxZTRpDx6IcMAXhp7xB2d5AvzfpdKfdtQQyIA9BhDa7N/DussP4ktx
5oodm6lWKdtSqD51pSv9MJh7jJmXvNan4YE8SLvbE7Ay4UBzgYEHVXhIYogTroFfnBfH08hqJH+R
PopeOxCpC7IYwiojIHibUO6rvQRD6GhESIDQEfqrPI9wNkDbGJNYTTou9vHizBBQkRKknAdL+hyh
nH57dOu2uE/D0wgbSr20xUhPqtQezcfeNuZTRumbTaEWSDpi7XJDKzcmkzuvi1chp3RBkwCw8oiL
8Rq4NEdaaOIyYoANf/DbHpIC5n4gw4tuxt/ModiydpVw4b3CvCcEpUnAWWXBlSZtqzMKlprH3vph
Wt+HLrkziMusDtToSF3ptqf3WxN6PULYRGyFE4r6GtbxcoQliRukY0B5QYYFPLgdixBb7skQI/Fc
zoZnOGgyu72G10eUjxOHgjeYobYk+vGxqJW2L5j92BFQQMPmobFMum8SWTkA23Gn9XF+nxYS2xdN
/d4g5eCBhq51jXQxXxqngywkjYBGisPYXEq/Gzbpwa4uaR2lPtxlfN3BayhCZqxRcjKw79iPucTQ
DQxKsqSvQFNQvWxMhXa1wWAILOSIbOGuQCdxOf2VpAwQQU3AxP+A8X5b2B581QMUddkbWmLc7EX7
nI/IKepsK+NxdZliiJx3DQ9cdAqDkeHSMiWOng59CxL+vBx3CkHjIrr+7I0Y8bpBAWbwlEZ4iHcD
plMIdwwnaWNS6s6jJRPz55z0uGuUVHd+WOpCf3WsgpOex8T5sYChonP7OCsSV4KvaXfTPIKZpM9S
qzykSzPsK2KPWzoea9MAbmTIeUMrBOlA/vNz55VQueq5tBNZkuUe2leNm6rzuN9Y5xUzJm5A9CUA
NIxChzANZgMeCqrGaDK3WHu3IPh3XIUUwNVAS9Y1F7PZF9ZsB3oxGo+KBqh0bbaJx8aqDyQ7t4K2
V0uILRdb3I9XPgfATk6EzbOLnK9N8HC0m9pCzosqrFS1fNKzVNknccme4kShXpqh1xGdQeDwtLsZ
fVlgxrg9MVcH7cs81E65ziTgx+L0p+Co7tsUbUhW5fj1IGdBscQZkprdP8MhTXgbG5GjgeKvCmmY
y5Weu6wEFZidRhCHGf+UFQL8IVPIYaaljPaZtP+4PbTrxzIM8snlbQP82Sq8yAuzNvoyS7LIpL/1
6XWExjIINnfZW6tCsC3tdrHkSfoWD9nVDQnJY7gsbDJ0Y8DDCjstSSHk1hV2FtWaTg5qpyY7sjA9
KEzautlcb6lQXMUbgj3hRh6hKNfi2Y5RWnfd+Axd0gJNIAZytF4FUbXbc/r11L+4kGENUQ1Az+jt
ALuB6LUYS0uKTHQ0ehCHOzhB6Q8+CHx92y998ISCxFzydiOKou/q7yrqFc+ovXELFs2tCF/BqTFl
hLPoyoUI/OVWkhSIT/ZokI4qA0m5GvK8+QCaFN34BS7VX0Wa2BtxyMqiIqSzeGcPbyQUj4na67rU
9WUZadm9skCye4neZrpFOLS2Yy/MCM5A6agOpaGqhHBCskdXmFUnd0qS7ZsiaJLYK1H97jX70Cr2
xrP7ygshnDsfnxCFQBmsnKxCKiIZ4vLGdJeXYTeBSS9CDcoFKb+Zt8HtnbS2hOcWhY00SgXTcTjL
iMyPkkN8iIkmD1K7I9Cav21pZe2Q0YaSPFL6Fh6vwqRaElQg1UytIp0goT5k+yr7plXj46JS/7al
lfXDJQNqUU4khBhLJKmwSe6wRS2aaG4scJcZHuYxmzxIfOVVDoUjr0Y3kZGjKW7DMN/wlwcCKGbg
tFCzQLMb3M/lgRhJk6mjtYCyh7Kf3eTNi0uRtnd2ahqw6qiUnUvkvZKVB3OTTe96fi9tCyvplAxs
YLIC29NLCprAsj5UfeLN3zfGeAVXQscPHrB8oxqoGIo813XeMDsvuiaSlIgaIKmlyX6K73PnDhlj
5ETBlBAZ0u/bVr8e4tcz+59VfnLO4pN5ziarbpomGuDgijfyYvwqnvJwuNN9sNR6zR6o6vtmJ9+h
dTec79vHPCj3SyQ/q8/znu2M49ZRvfb3F9PwtQfPPqjiqQPW0yZSmORL4OUxJt2ryFGRIbSyEA8q
o++35+DaOVxaFG40kk55Ii+Y+IE+JTLc/PJQ012X+dn4CH1CtFrsbxu8CkoQpQGLgkPEE/agAbmc
c1a19YCIpYnADeQNiuQntnqo6g2lnjUruDzwB3caMoH8aXA2kQ7tbKdrljbSYhdRlvRzE79znc3i
4Sb2KxSokc4ChPHSRJxMNZ7raRdJMdiTUIQY/BGCqq6mUS1gHf4fnQrZbyZIr5baVH1Hv0/l0cRq
j7dndOWMoqIJEgv0en89qi4/pJ7jDFGL0UaZPuK9xtVOT+glAUX8FmHFyqwiO4D6MYizUSe3hbVr
WhRqkZZro6af3VqeIgIcWo7GkdsD4jMnHEu8nbg6JlKsoKsQYjtHrwpjGaousuty2HWpDKLqftnS
EF/Z+Wg4RVEWvHXICYpWaLp0BcnmLkLZemfE4wlUFU/5nZTN74pkf8zlsu+SjdN2XftEkHFulH/U
2b5Mx2TuG5t20Sw1xyL/1hFkxcipkga3JpNrGT2A4Mep9WpJektIFt2e2bUFRJMttixqCsC4C8di
UK0prQali2Jm7PqJecPQB0xqNu7KVTM8x4LUOIpW4o0VL8hpOa3eRamEgm4HnJ3E7N3cmn9uD2fF
XQK5/J8d4Xay08wYgXfoIsM6qh1BM/yrUoOy/b4pQ/Tlb8C7+G8Tt6XNqeZ4cyr63YS1S/q+KlKD
kGiiNXvSm9z81jeF46FqCDmqRm2DXMm3SO7W3AxAE3hw8E7Ba/ooq0SqtdMrEhl5epAZDnfnGspv
5FYL7RnsXHhf9Uu9l8ot7sqVyQXfN8qqACih8mkIk6sAomC3YEWKFqOBjqL9OnR240918WSgoTVj
tuU5Eiqht5f0+uzz4oAKo3iHIIfCt9bZASkAQqhKidJotggQE0qZfqOmmT/dtrISzHGZVAR0BrIT
SOUKnqzuKlnKKh2Dq+biQNPZPBmdk/maZCSg4pHpc9ON07dc6tG/bfbSrsD797DxEfxuvdxQ+Ajk
hyBcBw0AVMYux2oWNitKxaGRRjrVhfY5cm7E+VBAJ3xcZiAbrYHzh8RG5TVl3wRlQhxkY/N/buDk
KSRkJ/GaRm0GkK3L72goqOqRNKFRj0xEAPAIOyx51W1c/Gsre25FiDQGm6BolSG5CAraMcCbBaRr
M2XB7Um9PqR8LLh4ueYZiBoEKzG6uWlWYU6VvrvTWJyDysn8navpPkkSw0vNfgPic+3rYBCEGDAJ
xDbOy+XkqV1WaZIDg4Y8Q9s8VX6rStygZZ1YG171+p7Hg9jEG0AFcImjES4tIcNpoYWRsIiSP8P0
TYPQZvVG4g2fujKBF1b4a+TsANbI/E5a17AIqTsolICh0E0hVQyWQxDx1nqBtpDa2iKsEfcGwhEU
hVFawn0MRnkxgzcTdPw5vUEi4GZGr207ggR5qm88hK98qWhGGJvK2nqZOhuAdpuCCwpkSNDFHv/G
EBFV6ZOV/p1nekSnS/OPe0S0K1y7y9hOJVLFJHLMb2O+Z/PblH+7ve+5rzj3JV8m+BxygWY8o4Rt
mOioDJc0oZFV/FQpxOcBJ4UWe4B2FnB5o7tGN1zoNm946y9FadEsPAfAKpzjACnvy93SLRVp23iG
u9Z3eZi9qe/ma/YwnOL7+tPyklODjBFU6T16LJNTPm24FHGvqmjMgNtChRzJIl7WubQ+Q20wjmOU
VbLSNX7XY3rMbdPvFMM3dWcjdLpCnovGBG/dlqmaVonCIqdEEmkngykAUn71jLazAWJb7iIV82ma
4J0Oej1ZZiCpNU091hNwhBqWEWf7WHEG3r3equUh7qhle2WRoTvOzCDY7bcDlZeDapbA+WitSUuv
W4bl8/Y+EZ0IRgEAKFYKqEZURUTWLLwrE5OVyxBp85DvJZR/9sWc3qEJKT/EM6m37riVJeIHG1ct
knlAMAhHLmubUavKcozQGag+ZBWT3uhcWUczG9MglgYK99IuSCzKdPC0opX8ttXA42vmg4fnneo1
i3rI2xa5RklSjzmMIfSqNjtuxAQE5oUTMproskeUBVd+uZUSadYnUBePUd7HjmuqzZ3hEPpeLgq5
L7VccyekCYPObLIjmnaUE4FAyQYw8voIc/QXL68D/oVbVvDv9VhrbdOoY5SN+nhC2udRApXCD520
LMikqQn7LH6zEu1RaYctPvavUuTlQeYlJHh+ZNPxqhXB76U6l6ija1OUJ2oXkjKedoaqzSgfpYuH
GEXeFRpaAntFGu6dBWK7ZjWkB8C826BK2vEjL/P6sWCa6uWjBHrO0hiRwIDimzZRyy1GyDeWaQc/
2xLrBJG8DqxNQ/EI+sPRY44eu3gQgWS2iQ3PlOdnM1uc3SAPyUEazBfSdIOHhs9AQnzojhWDClVd
NxvPzpXrAdVY0PeCupnH+CIAr04KUqZyNkWp86tvVD+ZIcaafoOM1sEu1GiKgcZSdwgEX/CFt4/l
yjG5MC3cECgSQ49mhqpurRqPRhG/EFP5MTnFIx1OhYSU+21zV/Ev3+4ovfO+d1TEwU1/ud1pC+67
SS6nSMlzqJLpfg5SXyBkvVLV3EZinsaao9QCtpLouw3b15f9pW1hn+v10FvEqqdosGaoi3VozFlU
fyj3vfRRxZanOrE/1+Dv0GmxH7OdJdseINNauQV9XJv0r9cN2GjRWSKGbk4uL0M3Eax33rvoQpUR
Bwzo6ZvpJxAXG8HH2qhxReFjkQFAUVqYcWt2qEaHBQcsl1B7jA3lYBCH/Ps+As0jz9FoeD+hV+Zy
XW0trRw7t6fIrIynIYXyro4GwT+6A+qXt411XJk+FOF0gDrhr+A7+c/PIsXGShiKSOYcZaw7ZKnh
EvtbNx91NObMo+QqznIyqBPW0BBMUXfGWGcndRvrQK3fNYDfNSn3tz9JjMXhu/FQRdIBRSwk5sQ5
nicSG22XLVES63id9hMFay7gx9mMi/i2qevl5HhJ9FNg8Li8xdexAzlPrV6qJYKO6+hmCP6DuNFq
/7aVlaADVxHcEbhvAJRHEkCY48GopSQjSlQkAwvKMmPHVtYbt7X1cT/Okvo0o3APUugk2SWdZvno
ibd8sOvavjEsw14pY+u+cJp6l6RV98CaUtlb8mh5KemhHpkqvfbkgMh3I+BdiQuRKIFrMZDqRZeF
yK0xtOVsD3auRXNS+chY6EHq986n3rtmuzNAvzZ7uQuNQdBgZD4IFusfCz93xG23kokrru7yU/hK
nm1T1MUtyajwKebJ9Opd6kfkA+qyu24r1OGhzOUVCq0PxNEAZXDNe5EeRXPGYlS0Wotw/blV0J0U
P9/91k7xXe0VL7c3xspOhy28+OBKQXUrtjMsfSMnpgJbDPF93X6DoCpxtuBL17Hil3gJh9Ri+wEc
dDlzoEgdUppXWkSKN/D37fKZBuUIQcl0a+q4W7qaOoRzBrTDeVFAsJRpWmczs9Gi8t2UDlbQ7ed8
X5MdcmrSaWm88WAobrVFNr1yhpEHVdGQBEwYT4deji8fM2zSbDEiYpinuZt1zzAKJ/jnlYIf5uqf
HKVji4znmjpm+lQQO2LKQHyrYKU7E3K/sGxLVH5lT2DffSnagPIIkezlcHR1KNUpUe0oN6TMN6yM
+XqvV77TgNbm9qBWZg4dpzIA+6B6QzuZcJnJGmVVmlt2JHW6CSkT1YZa57SljLY6IO7LQUEJBJ1o
xZKoxtpJsqOKauQ4IArNcIv0+XcGSZOn2yO6soW4l2uzAG+ANArKG5eTZ0lJW7ZZ6URUlZunIk4a
bSep0ER3CZrzNqlEr80BLIOargb6Yr4phBgoQ/ub3VqWhFi/dB3I5TjxT0sbIe27H/vK1Yolmrud
jj5tk3RuQuI9/lcwSChLJhtoZX6FnJ899OVh9/M+LFw1Mv77cuQ6AQzJsJnyopPKTV+Qn5ABG0v0
xC2yzlc2mdPEoQv2xM6GeNLzghlUeZmg62gRiErU7iJvXEBbRoT5raBKFM8ZBqWOTtDrXuEsbiy/
3d4zV9UccSjCiVOldM5HAivyE/2o/W7/HP8hh9/5Y1d48UZkJzpj2OKyeXyTIrIBq/PlMlWjA+Qm
SH5eGkKMewgJKc9xY8i/0onkfjI6RnR7cOv24PTxIuJZamEG9VyzWdrB3mDtZ+NuagAAUuvdLG2m
wbmzEDYgRvafJWEWUTRtyCgtykvSBGZ57MDNXtcPua937xR1HMMdR9W9PTjxqf01mUiBIBDi4Fwx
CwKWNWVqtFl5QUJwPMqkLZ8HwGV36JUxA9bLy7ORE/BKV7o+HZJJ37p5rp6aXx8AF8Bz7miHEu9v
NUlzhsKE8lJ9y/+gFXZ6NR7HH1Uk37PHegt6tHIYQDD5nzG+1GcRkDSUuFth7YVm7V0lk6AEVew8
b6Xer+h8xEEJPrQC20SrNbAzDqZvpEmIegLK+8up004tU7wCvI1GZaCzu6zDdnSOdlGc5LTYF4nq
K/MWY9PqIp8NW4idq1RTknQ0MOxkeU30k9IsD1nRebOi3WWlDkULJBQ20c2r5+bMquBO8yKrTdrA
6lj2O2YmuzjO/KJWd+gCDm7v4o11FdEik9TkKKVgEzGwT4/68sOij4sOoO9tM1c8IsK6ipfVMOQj
enYxJLn6rKwfAylPvQJeFKUJMjTNdqV04O0gsrnsGkl3ESN7ZrGFKdtYzS9ffLaJDdoMoLbF5pIq
QC1H42RP5FHPzTsDwAuj648l2r2YtjXHaz4ehwfRIdrWHdDcC3436QodVU4JruJ9Yq7CecYX7zTs
6yf0fo3u8L4x2dyvXnnDM3vCYYU+kdkB6oxFTQEGnGfoVGhBg96aCek3HGIPnNxuZVjepEEm1tni
pFs/xKC7Rz4E7Grgmbx0Fo5TGKwbbOWlBhuFNecP45x7sjY8LhR4HWfcg4jV62fzji73SNC8zLnu
LhmgZ5CS1TYycqtrfvYt/NlwtuZkUtik5Nh46D0BKZpHdVfxLeikoE8VpMbF/+XKQzYMswsiCCQQ
Ls3JidSV1MRSz9N7p3njslN0t+430rxXglBfx+nMjDAq6AtSsOg36ktdUrKDQkrlDy2BorEu54Pk
9i2kSpBFpWiKo8ATVAZ0+ihrx0CzGyi12UtxUukU79NemoJBnd8za+ruLIfGp6qv9GBRF2hZFc3i
Z1QfHpOqzY+3N6kY/vMRgFMIMCA8bDBZfN3O1gUdBQPqeYn6UsRdyEjzkvT2VklwzbkBZIGCKurj
qH0L8Udm5/2AeidmCT3Xh0xLrKNNlcaz0FPzf3FwyOYgykFGFJlR4aZoxlkH7LlVwaOq/Sxyc2eW
+1GFpETuGs5LkakQafpIuwzlGhoYEyhN6mbrncgvx4tz/4V4wEgxXCTwRAS9NbWA5luUvspoxpGh
jqdnsR9rn62Z+In6fHsBr2J+6A3h2YYIiAPkriDPUoZyBzL59HUo2hepU5+yqdklLevdVl6O0tJi
38ujvL9t9dq3cLP8tQPJFrRgio2RUEMdlwoFgVcQUexsNuwhQk2KJxw0iS47Nv8g5X0rvyYsGJRh
P9LjMu51Y4tI/IsTQJhqkB6AsAjsceiQEvuCCpqn42w79HXJ3pawRjNq5pbD3urx/EKmat4nUmDV
9/0nxBfn9i4zd5US9E9tG6TGiYG8BDQ99+jlyDS3L6Cg5CqV3093wBn2Ukhfio3t+dWXevW9KOtC
Rg5CteDyvDxuqdVptOhi+toerV/V3ywYvM6rguUAaOydHJFAw31ED2THduOhvydB9TLeMX8J5cf5
sCXWcJXaQ8YcL9f/vkZwX1KjF5KdYfbUfR90AfX6AE1FHuJ1XIyx+/vv7OfuZ+Ifbm+elfOBupSB
VhYOlwHe4nIS0EfUJU4NBiEl8yez8Xr1O9fxUVBc7eE7bxu7DnlANM6zrsCQAJqDZN6ltY7OY8wY
dmo+tAerJq918e6Qdl+kkOxJkvumUHyg3FIob3wy6W9vfx9Lxd/4CL6uwroDHAQyVRU4SPzhbvjM
zeYxUwcJheDXwkFrrUmOWpc/JU9G4+eQ25mZ30iJC1VfqIGMqLHJyo+ND1hxExr6TtGOwdP8UPO5
/IA4qzMZAgbsVc+/xyNzx+YvyoNHDTT1vQUJ2zZsi/Q4faPkCLbrtkwOJGUe1Xwj+ZEphdeq+kZE
cNXyht0HiAO+h/drWJCmu/wkCeJsfVdp7FWjiku0+4Z4EqDinKUvh6yv4U/9ZzbtzTzq5Mm1qzYo
NHUjuXB1/eEbALhFPh5t+fiX8A3mWJP6f0i7rt3IkWT7RQTozWvSllOJVSX7QrSkFr33/Pp7qAV2
Vcm6RczuCBhMdw86mC4yMuLEOR7up4uflxyJtFEgag9VrZXZX0SCsxmAK8Bag0IOStPXQ+3QLcFC
Nay9iFDfgz5rbMbqcyg8KKWV9BcvN9jcaNuvFavLTadBEhYohblIB+dIW9WiFj1rgXRWJ2dKrfFh
HHRx6Igk7TTw5olQvSXD4Eyrr5nlmQPMEdUb1KHxlkDLIO1YogGcNSWvng3GsTYfaFYzEXDrurxb
cSXLC4CyRB2shJcaiatgabSLfbXJjIH8zaDUMhFRF/XGGHWLI4HVOJ2OGrcZ2qohG4POmaERbFP0
A/jW9LjGCPeDlbk67tRXUS+NXBJa9GVz6rnVoWVgRF/qNttkeyCgCUeEHeckVmLk+l8CfiAT2rP4
YQ3ZYmzeUmyejCSxY6uwk5Ue+0UQTn0W9SCZEoGtgf9Rz73OwbxiZqQgjLGGbuMWzoayQ208rs5B
GRf92MmfWR0tnCQzLj75fPlTEXBW79GZRVZ2+6K+psxGoZMCpjpUq1A5vT5jGsv0KRQR1fMElYjB
EBzJmZxQ57bRw2ikRqVH+pEhnbHFvNr3T9o8Hmq5ZWRlEIOAvBooVMp0xpcNP4Sddg7yi8ofSiYh
UfUWFockWgPV3lhCpHgBlUJnJirdi3hd6OSggjTyOYT+S6lDfdyXCV8gbkE+xmDXVJ/nL6dG9tsc
DS6YuGDCVi6ZswIR9TL6SNcEApZThzsRvViz1vJMkktNnVQOAldVXXhBfQBC3DVRCwswBx0BBEjW
2hVHfMsaIG7Aks5igwgar/eIyPj1nACBNQgNeoJP8jf+Rax3INz8pzsCzBKzs1dwyuei1LWhRBy7
PGsAYufVkkypmV4K5M9KpwxXbtHlfsCcoW6PjpGZKoe+RFvkPiWFCaOLck5kmQRiYoIhnkCtMclJ
yIL3co0yafno1cCYA7VxRDEz3ppeMmT68iKK/ejSWKPZHj7E7ah/MyQ6pnpCfDvWO/ONNRq7wE9g
asb9mV0UgX/krGdVcPTJgP2Nzh5BD5FtBiGJLvJTqU8GWJOd2tLbl/tmfpLw1zsfo/xlhrrCeq6M
qihIo0tKPFsiEhlNMLvpH8DRbCrTt0USPLRGZYRGogvk7QlgWmPtHvmBrdz7COp0JAhYFGCgo0vx
CvgUYQivd6SF655ISERjMB8nkuq9UZDCVgmca6JLR5as1bhuHZvfc0FdZzIQRb7MYspB4M4dwSgG
lY2g2MXV+f6kL+8NPCfniBCCa4jG6J1Vi6MsZ3ETXSQkBtUMnDM6BBGIwrn9Jll7i/28DenJ/W2N
GlXZtmHee3V0qf/EZqJDOZhgO+mqyeu8rlipiam2CpMjgzEZHycg6W1Imuto891LeqXXRoPuaZm0
G5ZUNmvjDaV/VyRyGCPSQdFsDAYoXlb7Chfwvnn/K6rGyuj8AWUELakSRFFXxbwYXTpLMLrdZiK+
o5DWnSze5M2cQPdn2xjFprQjy3dPrdVbMsk3rAV4gUf+pGAEGwZyDg3mMbD/i/XD7QTvAPCESpet
h77BbRHOn9ZqJFKdpp2MpgRZCeIM4C5T9nTf3iJBj6lAR4uMHnPMBmgZrr0sr8Ya2q3K+JLX8iab
dca9jcwoe2Yt0bcs8lCWKG9QtSUedQMssSMRAM+BTKjlQe+1tEWDQW7hlc03/9vYqKMfVBrAs1mB
sbUTiYLHdnjowoE0KynMHzTs9SkAmHe+fGUVaSuWZiUKU7DM5DETXaCoWLW7NLn4CEanTSDERIC0
fSsiHp12HeP0dnzm0ITxt17z6ct1xDeAzQc9UcjLI4i7Xkd26gOJY8L4Io9OpRy9cOeVB577uD+j
N4cKZQpkyUAMjYtrvkt/PcIHfsDLm43jy2BpR+GtNNPv4hGq7BvwJNqNg2IaYXNSrqSiV8wuEhA9
2C98cCXGFyhS2KKbu7XRWpo5bVuLtYqtYsDzHPmVwS5dNgJEnMKfFA9oa6gNmyR+n8T8EF8CxvIO
4kMdO6OHFAO3AjlYkPJDumcmhka/jIyGFmiwX08qG+LdW6Dd+DLta/cVbNcEgX5oRtZEBnKyH/f7
F/vv49+/3mt/jI9MQbo1BOyNoSK3PFOxAsSHmIta1jTVIrQnl9nFe88s5g9nghphLehYhlmo76KF
DdxdQJeAl/B6lFDFK72uGrLLuBWf2/fg6L8DX2FLDnMavxqzP3svcKwHiMflhRGtndF5sagzil2L
5eTxBYh+qSxF1QtNWgZCdimMYY+qwM63XzhdJRlu+uQwrr2pF1V8LOlvc5Rb5ca4S2LorCJJmTqp
O3B6qrMb7aHayRs01zuCUT5JD7XVmJrd2OE5e9IungnC7RclIuoD85Y8rS7A2hRQ+5nVwogptPmb
DNYsLFkv7cCSzN7gDUjMPGQrN9nN9f4149SuLgqAh8NcyS4MiK0m1RWSgzQexVbXqie0NSVrbDSz
h7u3wpQHLJhOGQAPzC6sB+bkxBDKXSiuaaDMH00ZUcCrgZ5vFBeRDaXWNZT9UVAqNrjU1QfLvRRr
aa4bgwCUDGEbFN/wCKYbPrtMyzvQJwUXSfkC3T6T2aG3xk5047DPwOuZQA8tSrj+rw/iIKXaIMp5
dDkKhmieeLIKMr0xS1cWqKOOtCSEvgtY4PwTOv6JGj1yyYEd7Vz6Unkrv4j+TtxLf7Qu1VHDXbmj
liEwFCD+Pb7FZYGKFAimRlgX3/1S75/jv5I17ZKP3vAPRHCgFy1uQogmPAlEjlaM37iGMas8ODuw
SQAhozLlYpYJrYCm1EsKtV48dpzKldeYiejZRYiBXDyM8IASz9Rq1+tXT30I7XE/v6Ajg8TSg4qM
6MoU0meXNkGd3az1lMZPYSLb99/MJ4bzXD7zf9JtcA7xVpKg20um7+Qhfewv7IrvXGAM/mUciE3M
JMZIZxi6Cs0+6hjB+EXYFS+BHpzlfWIyjzgMAVm7GegTR1ubT8uviCbOh7IYZms5+P2GZp8ESGt0
z/cnlN6SsxFE2SCtAb5qJni8NgLKpqlsRTaH61Vlq3yKU30AMdeuX8nFL172tKF5f/4aTdk3aVqU
U34RiDfq/i5/SnbctnhQnbUrbtUUNXEyJJlUfsKYmJ13KDbJ0bf9fXCKSLJyd99aod+TR/mrErLA
Mt7O+UWR8GL3vkp5E62Rw93cdDPgGlVgBEAgUL+eOE5mhNjjuPzSb4HOD0j3UbxoT5GTPCngGiDp
2kLR5Qws1NwoDeFXQUDiTqQWqkIDZzGHJBfhyCekP9WuekSkuRO+w+OaU7qx+65sUSsFgejWD5ik
vMS7cNsQzymt9mVNU4O+VegBUasUyOqAZm0YCTbgDnPYI79f23I3xzETlHDwrLNM6fUahV4X83FR
lpfps/8jPAQfQkX4F+/P/bP6ozj3+47HSHDFo6jLznAAbIprM7wEGgJBy8tL8hrow+5kW9awI4gU
HzzyortORFrnvskbcweLAJHA2831XMo9pOiVaH22Li/pyS8Jf2xsbLsVvo4bpwh5fQmlfmw2UGhT
AbCfMSCUYpjqwnKHKNEIm+rgAFi5OG4ZQcYW6Gn0WwGpTl38sZCkXFcE9SXkNpBbJXEAaq61+GV5
/+G5NGfvUQzEi0mkdpqUaFVZlBmwIUqBgmMiMxBrSRLz/pqsWaGGwrZM1udQkkO98czwUN0d1tja
FgAQTBMGMos/o/SBBxF1kUu5GkYQH60vLbedxD8so1kyr8sy0lGPUL4YLTDS5Lrmb+cWUhS/spUt
cXOIYHDBhoPSAViRrjc6F8vg8fDT+jJ0jUZSBXpCbYUmxPsTuShS/wwTuYkZWoxaKo1zkYLWG0cf
8JqKM1iJqCO6mPWsA8kAAUSSf2Xj9256b2sjAL/iP+WMn40DZTM7drAqALh4PcaJSQHt84DPKMbK
kdgXT47MkX8GwfrKMJdb/9oQPZmAsAH+rtQXKHNCfZoDte6jtHZNLaqi9HDmr/h1vzMSl8tBDhCE
RBTyYdWH4cP/m9U6cncOUEqoCYZGYTtKTwarMlyebAPSEsmYs+8+Eu3nFr+8v763dhGapNHlP0s0
LArVoMuV0pQrmkuthMEJPYKaMU3BWkv6omTyM3Ig+nGJgKRqQV+sTOMUqCrToJigbrldejKgqJdZ
3E5B5gkYVPD97VDz5Q1d26xc1j+cl9c3Atb2l23Kd7ZlxwIOC9s5YV4OKEbrBaQD5W13rC1khK18
8ye3UuOZNVQrMc9f9yd4UUehh07FJklXCFzr++0FEExLtYujhBQRaxcbLyHIsVuSPTiK3lsoYpz4
/fCQbdeq3guMAP0J9DHq0wFytJgBX9Xz5kN5Geqtp7w2gaW8RKLOQcBJra0YFBCcnTGTnTaaKRhs
9jUKJYAy+zYmsjKLdzJGXkd6lesyY6Qafnc6tb6dD3+lsSMQfWxzR2Ot+xN4I1RFNgYo9JnMFSA3
mktA6iM5CFtgR/xCD4t97Zsys2Oc+iU7aPu1y/zWecDNh7Il0l2z77k+okXLsVXJsO2Fbf90EJrk
+tC4P545NqS3I8ISFC6Au0GbEhU7hlEoKkMUtxf0IybbocmzTQVFOZ1tNY0AAl+u2Fuk7ufVR2pb
mLW7wFdIQ+7qMVYSJklbPF8kcojO0sE5A9L2fX9YP7WGxbh+maE3mZIoGRPBzGhHe34rnaVPbmdZ
B1CCPFaOt7eld2ITcurIaaOZ0R+T2bguS4J3twXe41zoI/leGbown6173zSv9i+Hy1b1JGktvkke
SazuIgXQshMbWBqqGKgmIpPopk+oahWXCRxyr1lM0I4MRLZilA6UmsXabJ6EaMd9N9ym5j80g0dn
+N4bjWAt/7WodNKrRN0NVVo3WVMn7YWPd3V3EArdwYSAAFHXDB1EETv8CmImJDIjs7J1/mS4Cbdy
1H7QDPfmi9qb/NCxDO/l7aVP7TG2AUzP2Q/gtfxK1xxGc2tpq6Vu2h9L0CkI/Q467CH7UciJniho
9CNpqgvM66Tq8UGpDE02Ru3UAe8emyIezOK2562015n+u9hUUPzNCMfYVXwEbfCg6lpscu1DUDwM
3mNUk76odW8E9WNPkpp0f+PUbvdqYU6yJWzCz8gPdyrEUGd5wzVxlZ9sNjUPoExCBRY9VbNSBfWI
qLW6g4RAW19e348fAM0wpNlAXOGRIR8hqVF6nsvPyO4z5kB8MzLmn1zHf+M3GYCKHh625pYl2z+J
8ySYLIlwtZ8DMwDoCmST+r9+eifTcQbuH8Nbpx2sJ2i0BxEGOLZoZq22qtJ0UEaEhcomYdnPUG4P
4kv0R2EcWbOyqrmo7XMUVWtbZ3nSUBbggWRBKIxwlNq+Qh4mHrJ2zaVHrz6pp/JdjLRXNvIPWjix
K+f61pUws3ojFSPAlQL7cX2uhagKs1aecbtCskvHSy3VBrgEDFBrJPJrJBzTDmQca7nJW5HElVnq
eJRCyVb8DBfWjs8aKR5BBpmc463/JBs9cGuCyek8YTaswSHNxmzqXWaXTrCSUFlgC+EpUM6ZE8wz
vgYb9HrwvRIWItMBssmzWzQRqxYf+UbzNJ7LgAwCAAomHohHsbDv76z5r6XPBDoKxB/uRugfUHOe
jlEqViziGEY65DzEpfk1zNDtkf0yQc0vE5TISQ1ecyk5u8BSBpC4ANsdaGBjZlvoeYHwt//obL9/
vj+2G1kDzOkvy1RyQoZynJYGGBweMVa1YU20MZK/Hfn8BL4By8npoHRADK7hZw2HsaiP/izoL+NU
zMGLfgYNywDg2IO47dDHCZ/ibwP4FODh+Vf0Zg12aY3KSui/AAzSdqlHcq94la8ymO7aBK+5Eeiy
zgEyGO8loOCFFA8Sj+RW5saGBuALv1I4vfWy/D3ndKZGSz2/ywWYZ3bFnnlQHrTT8KI8KIfBbj+0
x+Cwlrb7f1YZKVzArdEoQqOQK5/vZLT2txdvIOlzfCrOgTU5mp5/Bhh8QNKQMG/C5VybEHgCT/aD
at7fZzcSlfM++88XUEvNCkAUpCKWuhBMJdE9u0Ya3onByh0RD4pXR7Y02f5rxeqyIDBbnVVL5m47
0HNeewyVYb1MqBEGcZ/DRkY/q0/Ed9YUBSv0N2jvZh+5cQ+5vPYsJpe2BiKW15t4Zb1n/7D0H//5
CNpt1VLCBjImX03a3gw4+Oo+FHK9k4uX++O96ak0ELXgraByaDu4Hq7mDxqfFxLaK6a/fH5gq0a/
b2BepcVQfhmgXKEmFJD0VdjmMuwh0+VIeAjtpid5ZcJu3nIQD/r3OCh3yE1VBh4FrrnE38In8xr/
1Z7UvXguj1m+MqDb+/KXKcr/TWNWTKEAU1NL+PcJR+GQBHoJuPCO3UPArifN2/05XIg7zd4H3E4o
g4HED5layvso7MSlZYrjX4SkegNu6S3dStK2N4bnGLIcO+WSvvgZkdcED2/eMr8Ma1RwJ9Ysg7BC
QycIHuHVXra1V2jXHjg8Cb5TK3yMjfsjveV25hQW6DgQF2FTUusYZehCzXi8+JrygEd1IFe2FD1V
4lNVTk4zmDkqSyXREoBWRzKwjijqVSaQAI1B+bZKPR3CIQ5oj/J6bdnng09t5Ksvo5a97SuB80Y8
OsQICjA7Cd0n3WPAv0FcQ5wePMYq35rDBA3nj/tTsnBIEDaaQcgzTQdi1Z/c6q93WaUGfdMinHLR
j6YB6C/ruARP7fhYepXJ9R46+tdw48t8LTCVIMiZVwBkcUgIXXuF0K9FFM6L2g2Yoz+6nsYYwyxG
CcROtR1fAlkX5H3eWkJPkASLRptt/94f9TILhk8ALACdb/Ks40WL0uSFGgSh1tRuq6DtGETi+si+
J3xjBjlrcRKjywreWg/huEnKjRIYZfrIM9/TOKJ1qzxqYBH68hkiqHrLrCzIwqPNX4YOJA0sV7iE
6Kr0JDVthb7R2hXqwOjEfcl8N/WlH18bWXMEXJf3Z2JxF8zmZBFcdUBJAvtOpeSaPGXADtLXruzH
uhjstCHU5frxvpHlQaes8NcrnksqlOnkoXb79FtpOtI0oBPrSqNmkUFiT3FsgX4681K9bJ1sehrC
Ndrx2wv+a5zz+fu1z9k2kCQf7c9uW+pRkNkK05hRmekKM27qKTe4UAcLMfTCSRq/vQ3lXozfm+YJ
lDKmB2n7fCsqNdGiR/Secf4an+nNRUAyFhuSBcs0HX/lfMaGcjTV7gQIQus7g1fryT+VWVCxBkh2
oekLYHkwYlGnrlXVsGoUr3Y7lfmo67ByYmVKbNTU16gdlllOmAIfIZ7r8+EChPp6smuhDZq24Bq3
Y5t3OfRMfzhMIVDKos37NVSXkKLYcYIDouRaOHXtSRi2UuuEj+Dv9NA9lTb7KTkHvBWgjeA91CPQ
lYOewDt25QaicrlCevB+QOG8XENs3Nwnc2g2A0A5kFFRAUU+xLI6aUrjxgy3g7KbyfQdlL/GU4jm
FjGHbgroqepvDwsV1AhNlQ+8w0kNdasQyOI0IZCY5F9bvE+awkhE1mCwq1dO03xaru4KTK8GAQsF
TT6oxPwksH7tZXEcozKV+sYteyPggILLsz26yD2zq0h5Vr4A4RxXbs4b18SVSep6arjIl+QKJgO9
Sw8t8EbMcBJGt8NDJfvTr/YLzptxMcQZiYtaCHoh6VpXCAeJjJPfuu1306A5XibaKfVO42M/VARx
qhNKKw1pN84g2BMgh4x2krkNk3oPDAJQqpnUDy6yOVB3LkAkrPl8rNesEqyYmqMManCzd0cOHa3H
6DKgomI216qAG6fBBebKKPiRcOBmzkun9f+hXg2O/JUhajNzHe9XRcMObtfYSlKQJtq24xrr0fy1
90ZDxVRqXeOOrTGaPn7xo4/Ce17Z7rO3uGeA2nujx8lh5MOAxBFOcbpWD0YLbREoe4KWe3ronruV
eH+5QOAxmD0Yy6MyvhDkE/k2iRUvGNw8D3M7kIp41/TsaKjTmAOZzvsrp2t556O8gQYaJOzQ+wul
AszArwM9eVIESEY1uH6oOM0xEX3iebWZjq0xxdjwfrTWBb5cNAAYgM2AKoaI9B3dg92JoKlCMW5w
E1VD2jREy3ecKWtWli+LWWBsflgoeGBgw1MXwZhIbaCGEiayK5VNlaSqBRwDr/dsERvQBS6cgWFi
J6nwtqjH7LtT29GEfFYHBdfBN8Hi5BO0mHQWIHq+qcZDYgugrVuJgebpvd5g+MpZSXfO5IGsj9rB
YSeFWikEo6sVPdG0UGeBOuR61VB7KwK57P39fGvqf1ujFruGqoPEj4h7uzI3/Bq87nW20ol3a0Az
4zgCe1DZKzTL2oi0ZNuL8egKAHt5T6GEbXSQhWeWO90fC794tmCBIUUMCglo76Kpn/KacTKrRKXt
6AZFbgXJO1tZKoD1UaMPx+pR8dHeoL5A/dkoAd0OxvcwOqW+DQE2MB0U6D3uPqW3LFSIOnNyDB/3
v27p0sHD8VNNBys9jzLC9bHqFQiUjmU/umXs70MJUBANLMJlkCUrN/KtJQUaHoSU6OmYj/C1ITlv
Fb5nmtGd1ObBnzU80+Dp/lhumkD/JKYZ9QQYujahMGJbiz3GEnABniwZJ2Ew7BoD5zL7MFOXAAuL
S2luhKWhYWMuc2UlS6Obexm4DeEXbF/hGqOS8kYPWnV8kcK6czImqPQUuhamDBj0tqmqGuKFEW/c
H/StBcT7TIFwD6YXlefrQYPgPy+qiBtdqVaOEjZO0qZH0BvZ983ccPd4+UI6DmxcqGzTkK4kUbA3
ZHZ0oR5wysCKEU+ZWVV/xjW2sVvnUhZmeme8f5FpoULwSaplvgTlplt30d8KQnwZ/kVQJzL4SbuU
Tb1WnlmGbXjT/zJInYCm4X1B7X0YbBu75yKdKz7F7JKwAG4TXv0UOvP+VN7cQDKqT+BUAeoeTv96
ySYQPKYpgEpuGm1BA23w3NaTEzCaQZQbz2pf/Bpb0Ron/6iw0abOfOf+B9w6J2hGBKXinDlCnHxt
v4+4UgCX5eQCQznpleAXNsMLwcowlwl7nBMQJaO2hwAOLyrqOEJahknLUEHyQokdrjC60ahCwjeG
l8okOguKjaZlsHDZBaPZRVsawsTvwOxTozQbxu+97EAKaVs1wvn+8JeZyvnD0JcDKk8OXBsLQk++
bqpMwocNzFEGjIUX9IAxIb7APQmFFUrv/VqO99YhxUQAUARoNjqfqE3NiyiVx6Iw4fT4JuMJFjAV
myxZe4HcOqRzRy5INAUOaSNqxnk+04aEnSZ3GDqQRYsR2CvUsiJyAAKlPvi6P483IjIE3+ByQoYK
G1me771fEVkTFLE2ND7rcnnD2nkYP6kJI0F/SWj2aRalEDYHOXYnDmuNKzdOLAyDQRQik8jG0rEI
MLWqCF55GD7z2+rS23yvT9m2+ebat/tDvLFuV5aoOCRlU4ErINPpamm2KSVQfoBaMhiVx/tmbg0I
xY6ZCG3up6Qdgpgmk9Zk+eiqh0THGSmfT7mkC4GesyuB1a01+22Jui3GDMQ3Xg5LVWxp8l/ACPWK
dWP0b7Pqpe6sfz4uoIaw6QE8XzKr+UHB9pFWja7CJqYS+ABiQdRaNUY1JSx7ygoUSL3LfZu3RohH
yQzFBCXOomuKh+B9r6U8RoiOBNEd0dIN5rgMBJVWF62A9dZsUScg8VXVSzTcvazOPuTA8YOmgt+t
aVjdcqRoFQCWGkzmc68WdazFJldStRRHd9QAQGzzY95n0KeNLC+SN3GyjxizAgKlf5TC3s6m5plB
xsH70uQHVtJDpOfdUf1qp8/7E33D2Vx91fznv47/wHA9w4QIgwYfHc9qt+EjEOOAHywGcfB9Uzfn
+dcEUMfQU3EI2RapFJ8XEyg/oerD+1+oyRENOzfqscTViskbYQhKrjJoOKEIhFcndUePkKSJkimE
x25Y1/PtwmNNLdh0yYckm/dHd8vJzESL4CTHzYDe2OuJ9Lgp7iohn1yA61qn99TRYkQ8BSNhKjf3
Td0oKwA+izFB5xHjUuk+43yU4TenYnLj5Fzxz2n8N1E+m6MKvbnpoameE+YlK3ZNagBTCSa7f8or
D31J9AXg4sXBhCQLHdyxKlP3QTJiVsHMb6dZ/amGk29OdZysrN8tl4rkKm6H+bmKws31pPKg7tNG
DjduP+jpSTjn41HYTXwIggMIcqxt0FtL+NsatUGrYSp8BmT/rlSi9tgBJKyGZtn6K2/WJexuzkbM
4kHYkbKADo7rUTUjAnRfZCZX7Ix00lmk2wtX096yqiApOPonKKFKTsdUeh99VbXhITsSP3qQCo63
Zb0p+YhEez8pdH56kIZLWKgQiFIO8pp6yq0Di+wrEGloXUVig4p3vKEUB1XyJheIbZYIlfDYgnpe
7+KKg2x72Bk1yLD1XG3+iywRegxmHVPoLqM5klr2cqyLWgF3nqu8xiC4hxa96gMivoHmkpG+3D9M
NxYdURZK3oglZ/1nylaMTqcRjz/WDUAkaHIBdJyKJg/Nqk0K576pn2wElX5BmUsS4SWQKQL5w/XC
R5HW97LSc66q+Bc5YVMj9xA5JwPH69NYsaYErnFjqBg08k8yGCqlibPaik0dH47sVIVDto9lKCxN
rRzvVES/ltJ1PXR7IXZaJVp7iHgxM9QEomtFnKtmVrUF9Atlj3sVuqE1kW0WTGAh0sdkZIPTEPgq
YZMuNxL0e614qXniqMGC22J+0CLlhMIbtcuLtimjoM0EN2/3aVMd0vFRrVEyUNWVt/Mtd/jbEu2P
0iDMofSXCG6qWMAvAEA6IRKqzCDLHS58UBIwg3WhHkM8SfSt6H30dm02EmVg3u4v8I0n2cxCizch
Cyk41IOu17dF7a/SNHwIy2VGLSLBvgaIW+K2cCx+m5i386/7umHSadCyWHBjaSfnD0qFBgPEEn3L
28qwH+oHBUhAJFWTcd/Io86DnSgyBaB+otN/M1Y8h3Cj49Kje6q4uI7rRi4FV2KZvcB0uhKHa0+8
+XpebqH/2KC2UFS1LNc0heCOeiYYiWzPQr66YlfbuDJLz0he/6cx0RuJ79BelaQYU4jUuwRkFiDY
9y3ceLUK6OyFwiHuzZm4gxqSMFTFpGaM6NbDZpC/a/GlIeL4t/Ws9LPkTca6b2/p3WAOLWMov8xe
h6W8W93wUxWAoM/FzrTC7DikDpvUK0aW215AGQn0LjJcJAqvVOij8Wwtx2DxdPsAretj1oCVG1Wl
lWM+z8z1ZgD1AJznXEvCv2ghIKZOFT9nZMltLLkEjfy0Z3QmdCvp9YmD2N0/nje0VaIHBB3YyHbS
2mxJ3Pl1HPqSK5fpvgR0jDEyofvHqFro1yhIHqEsMUsT0/utGiAlJig1huQVlVVzTQXdjAYssOwY
77MhCE1ZnFSrhC6W0xcKqN5aJXhQoC1ol7yfO70URytruYyY8Uk/CSVc+rgSqSuqmiIwE3WF5Nam
qrwyLCnFzx5wM8a+P8HzxrteTfTXYWfI4CMGld6CRaqZZFCS15w7BQYUjUn+KUMxc1xrcVjufxEI
cby5Zv0B9NZQwwlm+qMxlTm8IMvEBp1aTvhK0Ezk0yrn/ohuPPBmW/O5FlAHBNTm2jVruEJZqZY4
l5tewlp7EYbI5FFaj1mjr81OCfVWqQlaFht1AuzKDmXeiUWS55uQAUDrUolGDPxN93X/uxbEoCh8
IVzHRp5nGmE05QNKGbTvIWpXbg8SrQZMoG3/WJSvdTl9dA2nl8hZJh3Ian1WF6JjlIco/B2r8iVn
+0sJpIic8V/CpK48PJfHGXgoERMFb4hMP+00uK7vKxAd8i7HbJU0J/2YE7QlqlVg5dPzwJBiXPHu
N+KE2SSszZtuvkavF2jo/YyL8Cduehq7FGB9z4jyJCI+C/3cBnEDG6mkeyihXxsLx6A3WSnSvU7Z
+FW7csx+kkHX+3/WhOPQSIB2D8ARKZ+plnnc9WMgun0FjXpeiVOr9LjB6caydnOxYEmRMx7QYmJH
PDWXHQaIbfSh9t33yvaYLS2+RENRQEKoBuAqlf6IqzqVfSYUXYUbiBSYCvPWoAO7ViPCgUE4eWh0
dldGVqGY9y0vdwCm4JdhKlpim1gRahFTEGsFOCXHHB0vKV6yeqptmfixDlbeXTcy9v8SJ+MlUHHj
QFCxk6cyHEBQlewG+zy4tGMPAnCbcSOkIJmeZE1GpJ7UmmCxxQoO4oZvgGm4Owg+zB3NNBo6FlKP
8btWdgUlJFC8h+Lke+8BxALnwAahHiagmbSqwhRq4n/CTeSVWSSO5hXOKB7CaOP7iampw8p3Lb39
/FmoHoA5RUVHLrUEvBo2WST2sstIvCPUm8IHJTYEtbNcsrx/DoLlIBENOQq04kOqEJCj6/PXBZzY
C9KouC1aYMt9BZ7UOZsYjVYUnUfgf49Vf8jFTRCNO4VbCyaXNw7EVnH6kTnB+i/Ssy3kof1C6xS3
EcweNJeyd+6ifdSek+4rKU/K8wC67AwifNPcB/YC5NY4rLTPz7cNddSuPoE69Cz6sKsh7BVXLnSO
sfj4GdhTJE8ParOLwBF+/3wt777rAVMHW1C5KWOYSXHx/JX1voBkk1KMwJKo+dqD/QbsEbbAR4B/
Zr40ugOsz5opaFJRcYcATZXFc4DSm7zjJmC5xbzZIDsB1V6iGIl3iNvH++O8ubC/bFOzCm2fCOy0
guJqih0Wj7l38pN9v+I8fk4otXZAdgg4JjMxwcJ5AMIgZTWUzE8iw2KHlIknhoaveB14ELI6Kg0t
4lBIbkoBmI6wAV/voay54SUs/KIkETqhPWdg6/BPCcGaF0bToCqDIkv2EKUD2By6fIRWkYb/2Tcy
NkFfRhcGmec0cQT55mJKJgjfx8DyGp3fK3/RmhwWOth6IfodDlz1pEp9+ioGI/Mnn+ZsAE7BpNgR
tON7eLVJkbcgDGFaSxQLpAm5EJhAncnE+S9tmETvoav5p5lqaBOB8QNkpYIHmaSkAhBJDuLh/0j7
zh7HcaXrXyRAOXwlJTl3sN1h5ovQMz2tnLN+/XPUeN87Nq1rYu9igd0PvXCJZFWxWOGct15svd7O
Qr3DmKYipTSLFEzr5E1pgJxVT/P3yBhavMi0XHhKAecFjDAUSDU6gkfQfBoqxO5/AFGuQAn6ARkM
dICPv6q0rzMypJ6WPUzwdW9t3SYAkcfYxj6WkqSkReWlNpDHesALtmYyACKrEfaTqPggj0KGrbZ1
7E1s99rU/9L1oE5pnXYovrSynFsrYdJU/yO1CngcsdXy0g1zFfiaY5p3ystYq8l+9NChxqkoLFie
icgG/D4z4CUyPdeODvFYHchpFB6B4PsUIYnoxx+CMXACu9k5MxqJKgJ+H0w0OvppmeR2qqUAOvKt
6Cho2htGqh7MPtQ5PmTBtlDMQruLjtlxmPb894t0g6dIna8OAnJPKbi9g13ab01rsKvu/I9tGDAP
4AmbPTTglJg4XcBIFmBXk/jYREiA+YFrhjvVQ0N6yDmaxU27EMS8v4cBMaAHJO2j2Pzyspeperm/
EM7vq+wdFxZAYxnz+GgZ8S/A4xNLbzm9jrdDbOilvNgstqpRaGMOrPo0PsbEPFTgWMA/0g5k5T0Q
I9FAqtFSxZzv/YUtZC6upTJu1iu1RFAErEz/ObjjH+9J3cT7du+9TT/uS1qwnqvlMdbj60KnwzLj
4wCACDHBY6kJW3ewwEdyX9BCAApBcwss0pPAbGUMaCaCbwAwGh+jBODTiHflnoDDVd1nK3TH35e1
8PiYt++vMGb7OmRhoimCsMJ8TD/6B1yHdWkn6IwhIEWiwyFbjcTmQUss7+VfqexehiqeDEIZH1u1
2I9TuS5SuSRx623uL28hskF1BhEusiWwLnbK0SsLdCd4hvmMm+tpkmPiFRr47EAL3Tw36Q+Q2XD2
c8nOUNSfX5CIJCWW7ASIFpmHpLX1rPQnydyOPa+1f1EAFgKHhM5ihX0symKHFia/A/6AtVfNx8nn
acTSls30FXiIzphhbCaw1ZohqQzPe84bmXrSozCNJKxTt1Uw5v+iliIv27QQ7M/FOtRUgHVp4CF8
7cslcLUqchkIc/idjiARVe02fK3616IbN6ApHkq7bU9W7prjq4gkugoQfsvVyoJGOcdL3qolEmtz
aWcGsUJxifGSed7FOUAUhWc0OFGlGtAAjKnyiNPcvBCV4rWBfki0LmDmC31I1ytOhNIovSzyj7tf
4zF6B0v5tNIw+wYoB9WjdQGLu28Gtx4FfLTf1TITxT3x+4MurktDHTM10JLwqDdI5sCXlNMqe0q+
glBy/cwNeY0gC07ZwIU5Q9XMmTSFjQEMQRyGLEakAUYKWgfpSrXerN8acmoSbaVkOxnBYcLb8v4y
l8QCbBNvWYTCgC41mLAgMpQ819suPNZo47ExR5K6KZ5WjqdU/RH9XtnGsPoB4WwfbMCCLb1YcWa6
9z/iVofQW4jaNyabtRkFm/HeQpci6VdP4bEADT0gQAyYT5MLm0LzeHA2t5YzE+4hzMIAN5gAREZd
jW7sO0mMsqNx8mviDtvoWHOehreacy2CWQ34Xrwk62YREjEFcCgT5IVJZj5PU7IDMRiAKZz7+7ck
cX6EYw4L72E47mvj6PwwNUMxyY6VjPIqmSySKXvfsvOWdqoK8CWO0vDkzX+/sA1FyyQl1iBPNe1U
nMBl4ciaAzJO3A1mcpaP95e3cOGCYPPv+r5TMhfyvATTxXEIeQJQu5sPvSJauwvQ79oU6xQj4B7t
wk1T5vA/Kg2em5CC7Oz+NyykfdCfqGH6VkOAjga7WYcvviGtE7HDfEV2nCsW2r4aHzrhw/MPUntO
811b/K6LXxbgyb4GCX0jqNfmEq3DhChDuItzPMD8dDtVXHSrBX3GZ+HokY1BkZ1tRWqrJA5xP+Cz
Ulvw97q5T39IH+ifNIj4yz/VKbg1tEO/qV15P/Gcx4IeQDgiIQP4lZh5YvQuahKpNPQoP0qtRZrJ
buH8VwMAJ7x4XyYHHorl7QsGR4CnCx4VIDmR2K68rG0jvQKpwzFAO3B8lE2EQemLX/CA9hYmQPAU
A8YohgMwXIyk+/VZ13XVjJGc5Me++VBVNDV5O+BHzzxEP75Kx/oKvUOC7jxtb4Q55pN2Jedlczvy
DdI5lGMxhvKNwsMm88ZWwWxlLarH0in2+UOyUZ/1Z3mL3OHW3EzP1s/g2J+1leeq4OWyNrwGqNuU
NiOfUXbNHIYSpRb1CAJv0tWnsAyJ32H4wcB/noxQBnj2ozVivL7zeIZ2c8qMbOZCqgo/G2Ze2KNM
s03hxtt01eyydbOOgMQ6rMOVv9HdaO0/ahv5WXmK3dyV1zI4yXjcXbdX4/wlmKacgWAxWsDSBvQY
VQgEH7ugSwe1+FDlLR5NRBE3KKEp+bHRXOQ/OK71NrMNoTP8O6hEUI5Hx+S17pV6UQxlWGpHjchf
BQopdnrw9+nefwKayiOPee32pBFoII5EgDO3MKHsey1OHE29bmVBP74Dw/mnmtE2IvpjccBTbYps
kRPG3XgrDPIiTpwBXHXA6LJV0hhTE7GfxNZRtpy22yTCrlQB3CYovP6vWxOeJWG2BXMEc/jGWlDd
lXXV5gnww9bdrnvLTiBE+eG5/d5cx4/RqnaCffZH5eXFF9d3IZWxm3hM0FGMDtTjGHx5zwAqG/yK
YIwx4OFl3V6JzPoYK0nbyq+HGjtZVBj0fgNNr7YuATZ0rAC4oVJrfJWDn4GmQl3XbYo5OR6y66wY
VykrPLUxgDJP4AM8Fg1e14rjFWJkjMrgHVuNhGtlFwNRePWgv9y/ducNuydFvpYiJV6R9lPvHVPi
vv3jNAizBOZFbba5IIpgtz22DyMgVR/P/RP4FjBjgiO7v4zb58ssCnNt85ASSsois44yieRB6BXv
KD6LFRF+A0rt5P0QN1D8KKTem/U0PXFE3vhRgHthGBzkvcCWRvqYWZ03ir7aapJ/Etb+Dh1+w86y
nAGcnad2Lf6qDuZD/gZsWJsjdvZPzImhOI0sJqC+5lZ9ZqVaX2pToAbBKVVdvFZqND6i3xBMuGDq
LN2ac1MuaKGuovCFajg6Y25GWsrKtMo+C4MTOKpXBmgXMK3y6KGZnZOou93M78hvJu0zQEzA8tfo
eZyFkxDHeDQATusz704jiE3Gf862jOk19K2i+VhV8EKBY75W+Cr39NKvg+TkA1R1pf+pAHH5FrwJ
uA32oRv80T4HXjmEPTBGInNgg+z5GF3xk5P0OwO70Ns00noPKMuuJ/dV48Y5MoIYhVT7ofRFH0tD
TQPl6SNKo7Kyvi/jxl8wMpjIbZQ7I5FwxZy6J8tBIHr/12/NmPl5xr8PjWqWkYKfD875Qw2ib+Mh
1tftO/hRNZS8UWbnYUXdZogZkYyj7zzF8+sJInvnV/+SACLc1p4ds9l69PPZUziO6iaiZ6TNZ3jx
yrHEbjIwf5acSqgfSrtPUesi2psO1pNquPd3c0kWkHQQ56JePTfRXcuS5NYqpVrGWQFgHbzpSLH8
HltqrlHBNzLO0d3kAOGNEAvMlXE09KOl81pYMGCCsffj/mQKQfTYAlTFlks0WN5f0q2KwzWgtDI3
9KMWz7r5QGyEsg8y9RSndqc5Gh6FuyZ/mtTn+3Ju1Rxy8NybR15xA7MQZao2JkkktOrJiPdSgxKZ
QEPzx30Zt6Ghei2EOZ80ndSy7Af19B5/QB3CY+Amb9mr/rv7iN/uy7p98HzLAiwlWtRxQt/hzoXe
ZWg+BjvwpJ4ad4h/qj+zjuBhbSm/U+8pjjdaMZAk3vUpxSwqkZ4xbUKqmWvd0oiOBpc9lwFg8SRR
TP//H8SYHYqQUjSCP/RUvqajA8JWEqn7PpFdUdlw1j6r3tWNOa/dwuyphszmPP9+rZpKMbW1GGvq
adfTd+DRrn8CWJjkNLBDOtAf9fnjA9C9p5bw+KxuLk9G8GygF5vulzNZaKCoJ/Ml1sH5HX34m4Dj
kG/fM1dCwI10LURUs8kwJhlCDsWp2PzyNvEKTUEbaxU5Icej3EbFjDDm9kQFAOlZRL2nrlqLSAw9
GkeUqVek2YZ7HcQK3YPu2SBUuH+Cy5bynxO8Mfskn6xJjLCR8atylsGbHjrSs3EQDkioOvdlzXr3
35UFIx3X22kVZSJF8Aonu3zedK8CJ3d525TO7CBzgRrSgC4CD3qP1jqATsl28DSmaCSiqPY7Nawy
tZWt/nsaHZX79J1Ph1kbLgM0VCMJjj4mlkoTfJ09arqBdqr2AjF23r5xPMCW4bW2G1f3t3HpyC5l
sWWLyMrTUtc89SSuhn1kk99P4KR18v3AC8MXjOxKEKOSdRBOqhAacNWn6uwqDWl24g/1KduBxdI2
iUKrF4D2gEb+qfZ5ejkrw50N/bbNCwPvQA4+qqmlnqrA8Xfe0xOZVsJPbTV9KdQHOzBPIG+tjHKW
geXHcYVN1UDuITrd2lpVhIeHuBARzWME/1ETNjuXFvmI6SFBPfUUM9tP5cEviWdX2FCFdi/Btn3j
8U8sXAZXEpmbEM3/VeaVUExzlZP94HBs+iY2QZMVnoSAzlORHUF787VNqzH4uIdI1U+BAcaA4g09
Txxtv7liZglogkeH4AwuwnbohlaSzi9E41S8i18GevRgzEINkpkEoTj4PgNepHyjCRrmY9FzjlcZ
8ACBUXG9JHA/YuZCkfxzjQ7ec5UjVVjBuGkWGJFrgrCeAvxEPXZWwHPGNw5yloxYz5gnwPCQYhxY
oIR+NwGH52zkGxMv3RKh6/8A9fUtBalhjE/imcuGk56HUeoowvq0MsDMllOZmDBBy3O0Uutpoxux
naykxud4raVdlWc2CwO5BCDUzcd8Yc8KGmsajCz5ZzQM0UkHxa9CiywiebCSot8K+q3u682N3qNY
jvzOnP/8HoRl7LlRlKBSRjkAa6sISGl/I2EG9b6I2yTrLAPajwQkeg5ktvaXCkNohZ0agDpM3WLs
CRyp9V51QdSz5kha0IwrSczueUo5GrGqBefKFdbCOtqb2/IAQEFaON5aeg430jbaVrzegNsAiFkg
s4mxGIVtP0Fsvw2ewrVKsyfp+Uf0UG5MV+DEktzdZLQ/C9pJwNxrcI4fzuirU08TxV4eyjWP8Y27
LMYnlrLoe7GHZQlrc2W4/tb7xINnK4HHNjjwZp8WFfFCSeajvVD8PjWVIMmwrPDhUXrLQLjDW88c
615dld+nhPmFbyASoKRcS8gUK9FiUQnOIu0dfQs4y7Wy8h6RB+Fo4YINz7hAaK+ZX743+o6kf67H
ehWecweM82iWT2xt1+10O95MVKEwZjt0e7DMvXIE3yTmNGDvg3DMwgw9Cv7sc7vNMTfrFXL0rf7+
UUMlJfkyVuqOxzi4oITXkpjTUtHE6icdJDV2twEgk1s4b4pT73LOvXkbCTBLmtXmQi2CPg+9aV6S
gmfTw8/u6bdr2tphdIOj/wOFMd41yttC5lYrxmgSigbyRngqgRpO67Y2Mqr/fLRwXhgwMzC3BVxP
TJVdLyxMUrXEqFkECtYW5XVbejAfJScAUKZ6vK8Wt/xSjChG8fNwMhK03ETn0qn2iVvSxP7ZuSlJ
16EzYFSNjE/yo/lYbgAkszY243H4/VkC2p/+u+9gJwqiFLd62eA7+m2ykWAZzd58Rv1LpKOTuWA0
WIWb3m3f403yGj1YK4U2NHaNDVepbq+Jq71nhxMDszQRYeJDCpAaoMW+psKxefv9IyLVoVqFrud4
Do+H9rZchVMAbjL8zwz6hqrj9YHHqZx3Wg/N6lx0Nyj7gE67yaOmLT6W++ZjS6Pn4lC+SQXHHd06
1mu5jAWlSTYnsyDX/1C30k6WUE8WOSp261qvZTDKPBRBiD6rb6sRwHzzS7e9U+ryroj5vrl24JAC
mDnkEdGUjWj2egcFOWzGulFhMtq+jp5G7dMbec77FjlwPqYLIcz1WnhSUbUjhIgrdeutxG3/XZOv
3RANFu0KfAyrag0+R7DS6W4OZvV+zUsX3T4WMPeH4VmgPmI4EZAo1+scrcZXwqROzjrm3gelI3HM
McXbG+paAqMTSRtFZSRXybkzYzIWD6mZ0W50hJgo3REDqxwVvB1qxKairw8wJKD/AVSWfL2iSDai
ttbU+Fwrz0NLGwGtdo7fHwVlr2aSo6EFwUvFTY65+EpzoxoUSGpr59XzUOzBh4jpOve+L1pSJbwg
AGiF70KxjlGlSk5bmKKMLfYKsLc0IaB1kyR2gArzcV/SbRoCa0cZfH6YgdYQynW99n4yMRDYF+m5
/aofQGxI9/6m/C29RAeJl4hYUhx0v+oI5uFqMOh/LaqIo6ZowjI9YwBllOmY+8UftW9DgbaBkP8x
GqAa2YHRTHvFMOr3UR5GnSa+1x90qclltLJZER46tZD8BnhuW644WzEvlTXgy+9jtgJY4qPvl016
jvPdkI17yxNIMKkbXwxtOfnMcSeoWkZGH7h0L8GARoz++f4nLO6QDngstAgDSZvtE9bEUOjTKUnP
hQmisqE7CZhp5Gj7ggzAs6HbGTBcICVkOyAK4Az6yAOnZ1Ms0LQayT618s7iaPBSZITpRGNuITJN
DYQB14eNuQwMtExpdq7szp5sCeGsudFtFS3q1hYF7zWXbWTh+FD0UMFPgKIz4PyY90AmpaogS1l2
xkAV8p++Y9En52OmI33iBZhLe6ggTp9zQOh5tOa/X4R9mtGVRePl6AGjT7z86vLOXfw4sw7LG4xs
rIrs7GG4+tESKvkds+zVs1C0wHCeT5ZIYqebRB6MAjpZ1BIwxtAYq9ABPFDRqjFTKaF1kcy94IFV
B5yzva2VgLEXrRdI16BhFz36zBc2njH6hWl0Z7GgJvpLgirsaTk9l/6fJnJ7tENZx77bRHJ4EgKL
lG1gj/XZbwM6gvvKsxXBsRT0OWBsc+AY8bf6Xhsxvg1ZLFTL0YtosY3p4iSWoGSu+rNQrktfcgvv
VyvOpIhHP+ipN63HrHZirQQGvRsK4cbr0LclkSwtiZDT9H2w3jEUhraVPHF1zQnSdRJ8tSHpzUez
VR383211iFQSYvLLAjRMMFB9bEheOAIyWiKKesW7oLq1diiL2ha935mYO8FD+CftwBT4S4/ewUVT
ox3+vue4vTKBoTUDBmAof4YeYnwrnGgTdZLWn1N0I5BM73RHbBPRVaPwq1bLwelk87Nrhdi5L/f7
tmf2G8lQUJLM6SDk9Zi7Wgo9HXhoJpoBhzdPAw6J6Ob+Js+OY34UwyfFIKH3ag2voYB4OSCFJTnF
o/JL38jCNt2Lp8iwI9Ok0cMw0sKnmvQY1Ojk3Kg71XQ13ZYOY2jY0vBsjE7hhE+y5RpRQ4qKDIdc
XwGKp1RerD+yZd9f2G27LcIB9ITDxk0gsppsS3Om1TO/mNCfxRjo/WjLqdRHS13XOjXUVTAd2hJo
BqFtPGtUB/HMSTcOZTUQI1qZD2lAgpjX66rMLpPd6ssvYh5KQwWEtDHw+nMH0gTJ7Usw3j7FFq39
hhYWCC/1/ejbqIrke32jBx/dqxeQSnjSRKAMvwudbeTUM9dQxsMYOJNhy+khU3Gt2hIal711nIAi
UqdjswMdX8C7/W9qK2ivB8oqKHMwSom+rflpe+Ez4z4uhkke4rNGAELmjANers5pJBqI0u4f3ex+
rvaJkcQUPGLZCNUi6+Nz5AnaZgCkFK2mwbR7IDlwzO7mZTGLQl8Vxk+QuIENXC+q9MwuKacpPsfE
Nka3o2iTqUbCeyPf3DezGAAcIOeL2hRw+q7F1GYLnnlRhBgLHfWIkFoqmw3vVrtlm4UYuA4cExgp
EYQwAZBkyUVqyHV+rqtBWGe+msu0EEMvXkmlDvjRfDQwy5M0arWakrataKImoYl53xHIal0J/Bki
TKFZ0AxI3IBZ8sYBrHCB0aP3qwjraBW1bQd6IEEIwPSIkR2A0SqefCoLxYJqgl+to6k+1gkpWjB6
UQDZ9/CyALVAQirQ+4/EEiLPbacsUADvKnQ/wzwqBSpWoyFwHNvtNYzNUNCVijwV+tdA+3a956Ja
ZX1qScl5cMGd+qDY9SpwQ5TooocPdY3pYR6T+W1vDyOROWW9a7up8xH1N26xP4TKFlSz4QYObnIb
KtjekdtffBMyzVclpn2B2ADfjf9er7Edq7hQ0BCFd8ZD4/a1i+7iHqk/t+6cJntVd/Un8CQAN8Ex
m9sEHQRjlBnTDCqujRtYYqkwvVEK0xTMjQZRtwewF24aZzxznPh8+TCe4EoMs6OJEYxp0yKebmn6
8uP0xWso466Duf1qqwgSv4AAb2XsGrJ/UJyI0H/e0shsF5PAEI1uKop6XoeD8X+4GZM8BGjIoPcd
55IGXu0Xc8No4eTVVopjQROMiyW5LogWNybxqbGNwB/KEbdwJagokOElgoAdne6M9+wq0axCZRZn
906zkf/UNuleAU799nlf0k10NO/fhSDGloNhisa+CNPze0mmnQ8O6tTlqNptOWKWgUcbnDQS69Dq
a1tCjITizphDhvuIbdvs4/3pmZuXXbLYSymMxUZmWWKmDFKQdpCIK60x34nWkpeXgn49//NNw+AO
WkDx0ME0PaMMg2TGiRT62VkIyHs+ACov8sl6fV/IwgWK7B5GXMAZg4EXlqsgryylVJUWLyni/VQe
s01HxGZFaw42zaKhXsphrjZAXAiCkEHO++QR60D8c5OQ7cnkjYEvadqlHEal80QZFCuEHO9ZpjXV
H1FQcTiqdhMHQtMuZTDarJZB2xZ6k513nga+9+RzyDivqNusECOC8WtCbSAl0NbYrmQjr0QqOMJP
hZ54pdd5N1j/fLkS1q9NjaKFElYSbfStW+3nIcWNUR3VDGzjL7zk6dJtcCmNUWhJ6iRrrLEoTCN8
xCGhX5yDmTf+znJYrrgEyUK90vFybzaqHW05v77onS++n50GKoCwgsQafl7fegXRHJ08VHT9OVKF
lG/3zZKnAGxK1Kh0v6uCMjuPFAEnSbcCLe10L2FWhpsXvClqXSubxdimNYhdl3fVfC4IBMAGTmI3
dAWbo20c02STNlGvD0I1QdkaezgBYnRVUYDu8A6JpwOMcebJMPZjjI0rvyJX3fyxdhsMZWpOfBrX
8k7G0+r1/lHxlsXEOH0kaH4xQqAdHv+k++2atySO2bA0W7mXiJ4iQsC7Cnpt9XdCeRUFngTGDfRF
KbSTCMM0D7vJHQge2zzb59wz7GUWqD6QfTQcfg90jnJVOVs80QnnxlyMAf5aKCbormOAsU0E2ai7
WZNH2u1LMn727nZtUmHzef/UOc7gBrCn8ic1rRQYDWjPI+t577yIIumJ+lYHJKO8KRfO/Xn7UlBq
XxKF2bW5tmaiN7j4SO0EnPa8LVwKcC63kHEGvuxLnl98OwONdLZJgf9qa+tqp2LAl1IeBxXH0WGK
5/rI/NpU80qZzScmP5VdZOv2/iV+5BnR/TsbY73XYhqvjPpmxP4hbahu6o1I1hyFuO9FwXNxLUHs
xUEOK+geHqrNyXwKdtShpsGL2XliZlu+SONkRd30AuA/zuIXIbU7URrgYcDzovc9gsECQneZImWj
jjCqpyhzmhQdwI8BBdks6T4yvE+Nr3YvrDKH96Bbljv3KiJThSEAZhNjvxp8ZCfgvZ3KPtQEsM2v
989p2RH9lcDsXwpCDlHMk+wsnfKjQJutgkItj1SBtwzGoUql1lciMCAQVf9EKt5dK0/3V8ETwIRS
oj6EyJpAQDqRhGTE/B293JfwXzzOfzaKbcewWozLjCNEHEApqNPpwVEyZ0vHf9wy/B19/JXDvNu8
oENcBYJy5AjE18g2H18Sh2ObnDNn6Tyga6ZaNtCqnloElPRvg7MtDhwh/8WT/V0I4zmjotPGyojg
YlxzlaL/WSDxqrajh2TNM8/5lXkb6P4VxTjNpK9SJW3wNIz2u9bRXFMhHf0xHTK65mXFlh3nX1GM
45TKpusjLURVb/seEv3EWcpt9xFz/IzFZ1YdSlWLs5HqrUEk2ZY0Ij0ID6jdkNStiAPWLPt4jP+E
1BiIjOiK4xCWFR20EcAMQwOCqDAeQdY6rQjauZhIZDpsJGKs0WwE9DBKOSa1eLdeSGLcAqY9wUOh
oSYr/yl9WiGlExDL3g2Hgq45wfZS+nSeQfvPqhgPYaRZkoYdVjVi7MWn/f6DOsl6+/WqIEqRObo/
K8GNPv4VxkIWIDfWIx0MYcEmONHSvb9vi87u4tcZD2GWFmgdYxSWX39OATmmv0/3f3/RPSAVOkMu
zMl35lhKdAUDAQLhrz3YdroeX6KUILK6L2T+kZstuhDCnEdRlFUhDYhzzBUu0tULZj7+nQSWfLoS
MIIU+Aixg3fAbkK1mpW45oSHiwf9dxUsRatStP8v6j2unjkau3jKFz/NZNZk0L/KUY0Nkl/7lbaV
ibrmnDNPgnIdOhVNYcUYboUrQ29d45y8479cAuOWPXS5oUcGApKnjva2w31CL/uqi01ivDEQ0oAz
bkBVAbRz/JXTp94W9xXlrIOjq2y5K7EqQDGB3/c8Pr//sj4QYX7+K2NgXW5gCY3UyhAQnKd1vNrn
7j8mR52vlYuNYmx6HJs011BCOicb/0UkITfdPDudO/asMPZs5gVICOZ3krp6rWxlB545+IzQ5hUF
F+/fvwthXauh9lMUlzCL8gFk12cA9HJeFAuHjXYj0EijaQOIM2ydLS09PCgaUC53aLkFgtbokszn
adRScHQlhbnmC4yUW/gXSpuO4v6SyCbeDCjVjLzwfsHGr+TMf794Hkl5mQ3Aj86RN+s284aNPN1d
OBANzU1ooQdwDvh3GRMEZ2gWoMUux0vclcHHBKhFjiO/HWLFzM2lCGazprEA2ooAEd7P1ulfHwu3
fikccAG90vgzIBxrX7j+rqQxW2YVuTQ1hZ6f372DK5ZUBYJGh+in+nPf6HlyGJOsZLNvknqWgx7z
gSgP1HvgPbx4MhirxB0iaHqHnRupvvKekWm00TsPaP7z/bUs3IOXe8ZmmuPG6I14lgP0ZJJ33GTC
gncBES4ewGgMRTudyOyV1fSSJEzYq/C1d2pibsINURAv8s1/KZF1JYrZMk/ogd8mQ5SGKVgDjxY3
oADe7kjgjER84yV8Fk/o78q+b7gLAwWQeBtH88rABO4KtKMPsfvFuV6Wvc2FECZilFV/aNsBQmIS
bXajMz0gT/LCiYW4UpiIZdQaywhESCkddXWIdyX1X6Svl/GNI4i3ZUzcMhRTjDaJ7y1rP6S1fnKy
n1/39fm22wqwM+i8FjGoCbRzcDpc+828l/qqN9T5iQxU/4diM27TB2919uzwEB7QCrH/MbyO+9xG
H4RzX/b3bzNX6ZVsxqP6aFcWBx2y04Amn5Ud2nXhdHYVrFLHV9dttctLTPJX/baz0QpeD3anUNEZ
KTBDhh95OmOFhDuMaahf6dZwyq3ighrIrEh6MA/yFrQ8/p8yJlVE0l+VAoYuEr33+8y3fW/d+ilV
DklqEWktfnjmSkiQwzVjGgwf6DoMq3MzrbrMiZJNo5PO59RFFy5foFqAGQfQtujjZP1Il2UAAK8k
vH4lu9hNGnkJbfv+9vJEMLbQgZ0Ws239nBOXqavvP068wYulqPRqFYwhKIKsj3IjZue8Iu+lI1PF
J5mGfXzmzfYueasrUYwttI2am3qF1dROtCkS+g40xAq0R3SuuxiblHM3Lvj5K3GMWViBDMz8FOJ2
4h+0Qkk/7p/Nkgu5+n1G9UEHmzQTOkbP0yOq/AY6ugKakfVrvpaP90UtBEZXkpiYokTnguJLkDSu
ZHqoV+bv9b8TwIQRaqxVkaJPcxFJpL/0p4qzgAUveLUA5kocQDiRZaDlmFPDG9WpEvKx/uIcN89W
5m+4uJzKPpT7NoYih5i5c8fWGZU1L990/yDQNXgto4q9Ss8NyGi/DvlKtYtXj4OxeH+nAM59LSFW
psb0RJyE9wIG7HNvEZrblHPH8pbB2LxX6p1klljGrkOi/oVL0YJvZO6Ei9O+mcBJpHpQShHVlJwc
QhLZR8sB5ee/0Vi8aK/3CSj6mT/UI/I+IoqSiV3aPFLAhbfC1SoY8/aETO+lZHYf4RZ9wq7Mazvn
OBCdrToNcVjLngcJwk7cHuaqCaC0BvfFt3mzr/dtQxcZ+xaRo59qAydSlsQk1EcnQrnm+veF8tbV
jjFWXuSAgY4bnMk73lYybnmDlnvjdcsJqe77dZ0FmsEIWq5kKhZz3jSE9wjh7BQb4uK6V60owY+L
ne1OJP0THpqSm0zm7NS3Zlz4qjxNVTB3wx/2VHF/znOVOgmfIt5zl+NMvkvuF2I81Qg0D+z2iNdd
VzzRz9zhON1FCTK4dUBmAIqGm7eObgIfoVNgJAa6qfKJaM+k/+REQUu91ZjL+CuFce11pkyhb8kw
lLVB7DpZl8g+uCAJswGYnRMPxe1uJaKpOEdgET/oq3WDUfz27cv5EB+3vDzqovf8+zWsiiAWDxVB
xJpjkv8s7R/or+bs6qISXkhgLoFcznO/9CChaYhFhaddD3O97z8XvduFCOYKwDBkkckZRLzi2HRI
yT2Oh+Ytgon2IhSHBLWBjieV7YbE3Ac6KShHNTj6911JudDwpA1Kue8hRAOfJwG5p209uhiLyc/3
t4snh7kM1Nasw7LBdo30ZzW5FoYiqKO93BfC2zEmzKsGM6zB8QljqvYuehPt6rXipKd4ustcBGHX
D3HeQ4Tx6Ha7aM3zbDy1mpd4cR61buQW2NaguTkZ7Abgwqf7e8QTwLgCK5tQ14b/P0+nd+3Yuty+
6kXX/Ncwvh/bFytQoyGI0xmiHtj7G4u8xw8DQVkz2fru/ZVwjuJ7UPBCUDsoGOgVICj7nZNHWHr4
ybFxiaO1MmPktdC2eivhtEunsSVXpBrqShkVUGgOMVPaVdR4dipy+uQ1w3M0+XsS/2Jtmhq08wzk
vImSXUfkbQvyu8/7+8dbnHqtauBQKsaihIxo0zvm629pZaymP//Ov3xXwC8WMpitVWQGhPRUywG7
ZUv0R/XwL4Uwdq945ZgAdgV2X77CgT2kGwxdUV57zlJV+fIWZacNccE2YzcrnD1YK4zDdnTTnMv3
2FV/7dQ1T9wt2gL63y8ubbYyG9Ve13c1lO+920u6E+4PZ0whPsUDpouHrfJK6TDYWCe4bb8wPfo/
ZjYuLJlxFVHrJxqAAGYlPPhrf6ueTHIybPN/ebH9FcOWbtVuAInpfFm/i6vd+N2kgknC/Nd9bV/O
01yIYWKCKTCyovRwegOuBvTBfX54NFtxbGqpenF5aN+R2IW+i3AWoxFgz9BL2jugL/JMG2lEFJYC
+RCRAt6Dhx3DXRkTKIReaGA4DhtoNxnJI/KBPFrorkF+8i+3kPEYQR+VoxpiC/EqTV/C1dtHRo0n
XkaN4/v+j7TvWo4dObb9lYl5PtCBNzfOKOIWTPtuNtm0LwhaeO/x9XeBmhGbRajrnj2hkBRbW9OJ
qsrKzEqzFl2Ti3nO1RJB+Wz57Ym3am3++m8uhDIYGKfsE6WHiF2ydJzwLa0cM364LGR2GRhknDpr
QNJMj/DqgVH0ZaYjUgCo82MG8Dh1GfyK4TuTQd3QPApUToghA8xHEdByhbX8MGxYSdRZR/El5YdH
LxQFBWt1it3CR+mIPvyp2VdjrGX+NX8mhrqgqg70CQ3x28kaTP/KILJZE2Fd75eXz+XTbv7IrpzJ
oZw6mBt0r84gJ8oXmq09uWRCHSOmDQzN1XpfnTbhinP0dUU0vIhyAPVioprxBJ9P5Z59BHVnM2CF
qnkwLVbMNt4RBELqDXzIvU+4RWKxfMm8iTgTR93c0Xcx8DpAUTY7EdOyltBOTTLigrWs2eDvTA4V
5gdJ1iVZpU1PO1QmyENreevx4+PyCTJuFk3lWiZtHHg8hGAMrbjbiB3BywjDKJelTDbgkprQkX5v
+C7Am9GSA6Ah0oGK5pdi/bPNmtZ55iuGNPGHop0UUSWyheHmt7+3Aso6BGKN8aYOv99jFmSfMtsa
potyYYdox40h8GGIFOzQZ5nWefHsYGU+hzYLDWFusmEi2vrLlNKNV34nIivGYSFTX4NoHkaCrl/Q
vTH7/xmaRXvvtlfdzPWwooQA+NlsiH+8azAkzB38q3xV8osWVWGM7WinyyfFsLD07Dund+lUhp5e
4cYNd2hPwAtwVN9iqPTs8gDSMfX6ocmc3kfMn5WwrwaMTnNXb6LVbWQxrfisBTiTQVnXoQsirusg
Y6Mu0i2/FqyeDJL5/GvvTB3zuyArA3QUjX4A2Kwo8IIgw1ndxScALt95JABmClzT5cOZfWeeCaJs
mtomTVXw4SRIA58LpgNZbcbzCn4mgopHwOQ8CvEYTW1IAqLTwa7M996EL7d8wsoyz+ramSzKrvV1
P4BjC/vWRuYeqH54QQSWwYoZ5j3OmRjKuBmjPuZaCDEPozVur9RDsz1mjDTf/L6BtRNT/NBm0BV8
t6BVOw4ggkinVofWyZ67Z8SlZmUNGZEd0WKq3BSB/DB4X+K0SffPDHYVgi6M4/MMj9nRGe6AUkiu
RtN9EGyGh5vfvTNJVCxUGKnRhgok8WDEPviWTHKSYEEsZZjV7TM51G0F5WrDSaCOPFmgXuDg5zhG
jX92JRo6NEAIMo2o00X+ppPbqEtKqBvQJFVzijumdDO7k33OX58LorYsdd1eTdx6uqbRPgBjVlta
9falJ4UlvkIjqm1xqs1fOahzqdQG8lztyuOADZTI+JDgXVkDZL5FToglaPohWvfOBVEBYy+0XD8k
TXbSkBeMH2WzItcpGe1yn68ZKcLZa3Uui4oW45D30rrAmdUOIrjBFqZb5VRWDmvBIq2YM0fnsijr
qgwNlFDFsbUTWu4SkxyZBbh+67INF1jaMf392dXVKskAsTfE5Kh3TqjDwDU9gKkCKt+atQ0WMg9m
kAkLxxJLGVv0yApabVSTgRqdcgWQQ0t+lm30Ltd2vO+fhDuVzW8/d6nPt5QyvVGM9uUIeIa4CWNG
mrvB1hzNMR66Z9/0UCjTdJNX7OSKOWrEVBzKHget1OtKieWW2GUMsJn5BhAywI7NF0wwikkJ//OF
+MGsIiWxKsbypDiOOCGnbx1hq5qJYpPhhqU9c0HN144CbOm79uCZHXI1xmSgpPGbaHvktbOalbs5
MrR0+p1La6KsSdflXa3GkAMUopfE9p332k73IkgkmDE1a0mUPTHGKPe6DKJGR0b5HwRDKGyn6Hpk
BjfTL11aFGVNFE4Web/AQWl6SJSudSTpfZCPBoqPKW+ViKtLS22XXb0wmucib//XsNXIo4IwVf7E
UQO4MaWUsRYEpV8NU9OlhpqQBGdq53jxp+bl05u/dv+W8+kJz0wMIm6F85pPOdVT5wh2uviF/lHA
ZgIhCwDqOgacqKVwuszVsdZPeojZx+nMuJ3yzGYxnNNDcL5qqNXzIsbCKAvidQZXecC6BVoBbzop
tONKWdxGztvlHZu1F+dyqPUoQjX4rQY5wNF/BdUuCVaDYywEFJ89i9Xr/3kAtCKeSaMPqA9kOXFF
SAOpMHnpN6/j3ZqFliTOmaVzIZSpGN2uLPzJLHWgqEuI9IrnnKUOBFhG1uF6tBy8Xq+8lSzb/Ue4
XBsrFlvLbJni/AsoIxIHvJi0PL5gbNdKtrndHL19Q3iy71YIu3SG1s95uHNplB1xxybSuBHSFKAO
IJHRPNTPl7Vk7l6dS6DsRy8PPZQUTsV7Rm9d65va6rKAz4TRJcWgYhBNHPhaqbCG0hInUJvRStEH
rhFllZCHnXcMzJh0zpXsWf2tbT2vU/ODZSXnnubni6Tik4bTjNFTppALeAMRErki+WBhu7NkUMGI
FiTgcplCreZuldu1/exZrGXM5jXP10FZjqJK60FXPtVBA/vpCV3Etmu16Da55TfG1eWDYy2IMh9+
zAtZMpkP6eBMYnpzQOHjsozpNy7oBp38rr3MrYYafhKJIPFZJgmo28CtYF2WwtBxupYtDqMY9AGk
dFA7gDuPvrn/uCyCtRDKLKRyX+kch82yAgS7JDJHM0LHFKuvcNYeAC9SVwFdKCv0k9wIcyHLWj47
PUnOuIqu5OXlZfzkCoA7B6/1XwLoR3jOgcw5KEasI/VtR12rZg8QiJCIGSnh1fdpaTLp0maN+plM
yqiHUuyFWgG/C0R4MyMqhrWn6Fa1WpN3zOLwd9dInZVYZHkZJdhExO+yyYEUUbyNnchUT6357Nvc
ip8GXNsFQwvnPSTA9UURd1iSaGVvu1wC2KaAtMOitcLHyvR5kp3WYc+sf8yFn4C2/bckakc5GcZo
kCBJEaHxtaOQXZ9Z46IRmeNELFHUZnaamvWCL04eygmtaLddA0KfXYWdfuaHoThbEeUIAecb6ImE
M6uiJdLF4H6Wifwq2GY3Oiz9YMmiXCIC2jQPYyxpdFogjoc+IOUkszocA4yosHJEszXt87Oi3GPV
KWkCJE2M+gCBSbKTrVEiEVAvplcJWgY32RLlMtNfXL7os/bqbD8pjwhU1j7jW0iV9EVV3eXNlV4v
lFs+vuUbJ+HJZWmz1UekK8H3BcxlJMepLY1yjef4SMIr5bBy0G7X7bY9usd+pWJ7LobaS1Dg5YA2
lKe3uUEamQib/El9Yd3j6fb81MWvxVB7F9WAjhc8LAY9fQXxH6Zh0K1LtDugG17et/lT+pJExRQN
KH/HysCjh7cT+z0m2+kJyYoxmYczBQJnT6vSyBuvmA7Hire71ALCPjy9ZLOu1bzv+lrMtNgzMb6r
yZzqQ0x6ZTm91djVbbHib/rnjoRmaTWM9PX01RdOia6fcTEoJzIXt/hhTEm+z9HdmTIxpj5t9g8p
MjjMAUI60UxP5vFsUQIH8FG/gMZNUHqC8xBY5l0TmNFSWvqOeEJn/qq9jm2XpYSzmnEml7LwaH+Q
1TyG3BIVjafi9qq4Ol7Wvdn9O5NAGfYcXYyhUkHCxt1h+NCEXWecEGsNlE0fQHqPchkkgHUlWXr7
3gU83KGrll73K9O7SJF/nRNlgJS09IaChywM8FnCNU/SxZE1bThZl++6ABBvjFcDAF0BPQadjJdl
r44zQ25O1orlZqfPu/TT34/78sH+jIa/fyZ1sMrYDL43Sg0QVSon2XWOySq4sjaCOtgOENCdJ2Mj
Xq6vWH2prN+mDlLt60RtNPx2YjJ5wmbeV9+3hvYfnsE1ANNuTpJ1XVmA67G3HpzvzdvN3eUzmJkZ
+C6J8iE5LCHXTlsUkRVQizuygcG4US3imDfX6WLzZOG+2ZaN0UOb0RH4WYi+pEyUV3ExURmVLRRg
5zx1t8GtbifmO8Cnd1Z7uPYt0L2vzGVwY5uNdbPcJ5Zreo6xeru8A6xzpJwOWGNDvi3xEc41cqMM
v/nT1XzfXcrVNK0+8IOOH+/JO+uWz6TVzn/8x5Sd3ihK5XlKc7qLbG6fLPKXmADDPby1OBaD2uVr
T4/b/Z0NB9/ld08lCu5YKuK04VeMo2R9JXXdC65y3aCALv/tX54kn3nXdmwkw51MFbCjWY2dlxVQ
pWEbB45Pgm7AVyuEEEZWfCZP+V1HqOudRkkdGJOOAP3+ujJsMbs9xte1g5SytX3bNsANHTZb6a5W
TG3nv/g9CbchC4r/s4H+P1/0H3N1neAOmj7dMZBZmxKJwLrobKe8dkXSZeE83A5ksbQ//qY6UDd7
0LS05XhsbE9Mxk9LLFWjLnafo/EzUvHbeJRFBYmO2WJtH7YDuTatY0O2y2fz7abZmAtrwnZbS6FV
sOJYxidQee7Ld/In3ZL+TU8+Q/MzBQ98AeMcI9azeWoIKtyh5ezcVUlEYr+DBeCyNDD5XQwj1E/T
diauE41R62KoZUFWlkFWvcW9ROQtQsm0WnJkVToYK0xIVhBZtqL9Dg0yyoqzV76zWQ1Ib4sekV4O
yv6hTs1G3Jx6gPqDLTexdwrhPVLYXm4vx2WzeKgWB523pVf1KIDdbSGDwndhbCXw6RFfJwHIJ/t1
AWQLou+Ea6CCEM9HW2q8amJSX6kfArooV4BfwP9htIJND6ZOUH8t4u39hxSiRK/vS0u4qVIrvGpd
UHhcp9u8trM7zcnMGp/LverPSvjZERGmpFtIDrhFKzPbukguJQsBfB+7q2zCS3vf8avaWeTOu0EU
TLiuUDEz+XVh7zoIDaJlb4UNatpIaSgvvD1u+kNB2puDbvsmEtlgIlNN38qdUCcPq4KAYBreLDP7
A3p4Ha4mK0dZQFONxMRz1ARssESet4slsCCutUVg25qNjPTOOHqbPEUZ46ivExvQnp2To3Qevyhg
0BvJYPWCabxrG3El10RJUPHdX/lW1pOVGkx9U+oGCbpjDXrNzrXeFExn6KTozO0z/5Is1vfFZl9Y
yt1BbO2W3IA+LbUS4D1JK846uuv8VjspOQHiKiCNQRpkcwiNFwAcFlDXUPdtZw1L3l4169vsJalM
ZeFbpt4ANyZwtD18n12bWg4kL8y1oUUDOgIygWhE9s5d2fnypiMSMHHTj7fOEg/Lt9vuXpEI8deW
uh5W+jUGLtboll2S8l3tyGKtQvlHjtQ7k6SIPEwZpusVFE0nTSJOCeqK8F0zjVW4R6vLgdg3JYnt
woosIH214Di+b80WPE7ryPpoBMBALUuyWks7czzuA4cnwnV568MCnhD44jza/X6Ff9jpSN5j05C5
avEtlmdi95fq215BZ5Cp40exE5z54Fvpy7hwgM6e4o+CvUmIA66lew7F/jfXzl46QFzHaM6VSWcF
uW3E9n55b8bv8uKQbfaNiZUCUEJDSXgRgB/llC+MK0HYxKSxott3eLkBmr91twCPzXdvGBQlck7e
+KVIquWoOetFvM7ItfHmpcT/CKzhwXVutStQVue3DWqu6wwjxxYuGk96G/n6JZEW6xWXWq4HrfTt
xkx3KHgvTOXtOTKBHitdT7A/68aqKpMsY4KtfUUmlFvt45oMh2oT22VEyHJlFwCJNyzMTHu2eMUh
3okOOVkOpou9+YCtAh4pqTe3bw/J4S5x+qO/C5+ttHfGJY/L0MS7tYr1XzZoc25WAZCRrMmSjCFf
2nyqfqhxXOC26MGVHFz9njwF+6khI7bqhOgH1Zlg4I0VjmodoO+b4Y6Y8qmYShgrqYxlowV8pJCY
wiY4nZwAePqNg96hq2yVI3KWrgyY0XTHeEF8ro1y7t/WTkVdauKHfKpDdjGQp5MBFIPAdAmylMvL
mzzT3IMJhLNNnhzimdPgeU/DODjXnh6swN4B9UbaFw+4LArofDV2jetndu27OOoN5ul1PKolzjTP
yf2jcBeSjeDgArCWNRP/YVkSKFUkUVIBUfd9WWLe+mLret3JIKj2p7wDC4lR+uwKve4h8LCKKyaC
3EwFYFrbl0xqK6MibBJPh0wgu6c+3CC4XQLno2OsjRWifF/a5eNn/Rb1yb2UiWGbI0Kxrhlf+TP9
8z32oQ7a9yqhBJ3bFIAbJLKVvQLg/o5kDDEiSw4ViwOCLOOqGHIeHACqEbI7cObT7uTZcHVkCbKl
u43Nk5u7JQtfcUbDzvJB6met7ezieFFVCMn0ekExi/V6YUXC9ACUpvd5x03Pl7tN6zi+dQrRR5KS
+xMCEOeaLO2Vsljf+cQEVPzbYK49i9Uu89kDTlmgb+ujgnFXFuOi7rG+B8vaXb8dDsuCPCK0dDYZ
SWw0UToO9DwzN+3GtUA1Bfw3j1gjiqPmx+LYm/aNvZY3N3AN5Cqwrj/grFfr9+X7noeHupfIbucj
BFvq9mWN/pwkvfDddB2OM9oKgA2IggXn4Fq71c7q8KlPjrKs8GzAsFriSGQLBsPswKrgM27T53vg
TCXCUQAZ9ZT2SUybpW7yz1LctwtFz1OrnZ/2xfSYsE4e2a2mnV6Y9ssJLTE+QZiWWo1lvQV4Cw7I
6UzRmmKZCK1UgqcTI7f7CeN/aZO/26D/knI15iIRHwPeBWv1cH3vHeXVw2JnrQpTv6qJvVyY5Ab/
jckZtBWoto0PNBfLG5BsAiZjydJWxmWkK1Ccr+lqOx06EBVZrnhaC71WA+l/CWSpGJn44Ur8wUvq
BKS5eLCUAsKg7kFfYkyUs6oN65TnrNm5LMoeKz76ygBp18JqBna7fHXJzXSWl6/IXHABquqvFVG2
eXCDJOpVBQhP5i66fknM+BnTDEwE+BkIAHjDMzmUbTZivcoMBXI0PPg6+0l6KUEJArTbFMDlHFry
wXJK7NuP0rm8QNYuUinQpgpR4Y0/d5G3vScNvudG6wirKY4lRv8eY/ihMYxBjuVZsUukhLivCZQi
xg28vJzZTA8GdcAhKhqf5IvfBSm+FmVuryNG2wkY3oI/KJccXpw+moNKvCISy3O6pbaK3yeEhYJx
2ecqCufSqbsu5FI+BMUkvbm+rlap/XZ5ebMp13MBlNIPcVUKlQQBQuIkg5Vptuiaj96Kr2zjbnAt
HB2LuOg/yAQ+pCZqArjOqbPjRzfiBgOXemcAnkhdh0iM1/Zom+ntL63uSxLlRzmwtTZSiNVZ7l04
WpWFx2tkNUseB8YxMpOzKaBp1u/PZdHODxDiadkGWFZuKaQD56RA3BWPSSVA+GtAJSKMxc05pXN5
3ytX/xXJ/eglAhYXP45LZb8wRRRi/bV3c1nO3FMMluRrXfRTzPUrVw7wHEIiJVvKltQ6nJ1v0Eoh
bhIQdMU7F3EF3vXrEDV0dV9ohGVU5sL7b99A3QMf7C+VPx3kgIRRZNdLfSvYN8XL395U6j64Icdh
Oh2HOIBDB/MjoNJxbvX9L0zyT+b5a1MpNxCKYmG0w+eCJhS7BEALnQN2rQVzRdNt+ulCvyRRjiBQ
dXmIe6xo4gs1AJ3VYjwd03P7aXrORawUIk8RYKCSKZmloJQrSHmuNAxhuucOoCuvVItbeJAoXF1W
0HlX8LVAypyEsp9yvoenX4KZkWgRA3P5OWB2E4mTil3aR8qWNJJugHIJJyYfO2RUwflrAkAYBcYc
ga1huk4AqNFFC+u5jnfcyjtUS1Y/H+Mo6caLmKsS0ZXhWwezum0aYMaoXm6pvt26H//rPQW+rSqL
IgIvgNxSR5d0Q15mHBbbOg8VQMJKTB7csHzrfP7jTAp1cmpjjKMHNvDTnUF8M+pJD8RWj1SWiCaZ
2A4c72Z4YUqdOchva6MOUk5iSU5kqGXrfMaUeKsKNnKRzprJvDFzYGeifsz6VK4YeMV09xLCYzZW
sUXrhtWCK7GEUH5AUNXC8wDyiOEKY5M+psiT1UvZLo7G9XiM9WmEGf1uZo5AJVt+lEdxuYX1Tsn6
FjlSy8IIqgX0GotfGswm+7ko9NsG0L4jS4Y0nU4Ye83rZmEa6OV5cbdX7/nmPkcHIFGXA+FWg4sq
2mUVnvMZioBmUEPG8Azo3ynZqcJ7URjCLgwmZgHd7fY5Z4aHnxPulFX4JoRyTEkXdugHhZDCTvbG
Xj40t95aXRULxQ6OEWZ6J5+4T+3lpkcq/KNBQ9ZHeuSQQicDBi1YyYu558W376H8lxEpfVFp+J7S
2Yk2L5NFb7f7Gg1arPFy5v5SLizhtLxRK4iy3KkOEwED+fbGeGS9mGbM+7cVUf6LR79trPgQs3vx
1lc6VKYjqn1ZV2av0JmqUOZObAq+kAfIyK/cbWnLzhFveEYoz1oHZewiVQg9vkb2dRdeBfYrtyjx
BPsVn/tttyjjhjEeMSx5rKSwKzuzGxtN2HDvCZtQeS6MPxdFN7THntArcLzdCTPKRNtIGw8lt33m
1Lf5jrWuuaTHN2GUkTNG9ELLHHZPOAgPPAzJbqWh+ilYDoYNn+T1sPPWsaXCnliPzcpMn5VlZnLm
1pZkAtPmErNYrf2dhDoUimC26+zXy/bxshbNpb++fSRtcfxWzONpR/Qewwr3gYTiF2adtc7J2qWv
LhqJZJIVlAtgxofCIRjIqJj+aJa8GSe2G6J4hMb5IbdD3wrHdZkfq2LB5zeMz5w+44LN0iibFWIn
1bpG2YE33bVy7236z8rnwuY3AAhehsTEBr28FQBECZw7hvD5q6ZqEoYsZLDXUAfZq+qgZD4OcjC7
5wfUKjtSo2CeWsG628U66nujmY/EDk7yAZ6rwd9GpNsYVm4xvmSS9GMbwAGrIszRxR90mbzISR4H
ZkkExmGLRLmAMjiqt+/F6qpfBhhlekTt7SYk8gZTcBZrqGneUn8Vf3jKUqdS6Rp+i2eV1JjRO4hH
kxUu6Q1jlbNW50wKZaS9KFeF1MN282b5xpnRI7LyLFzceU9wJoQy0TEgoUQ9hBBEEncqhnQCvAa7
E0+Ol49sJhtyXi+j0awbvuBLOYccYA5fizcSXoDLyxLmjdrZUigrPZaJntSTesKptYf3x3iZWYzY
mrldlI2WFIz2lilkDGDOEJb5pl1Xb2a4YPEgzF61r7V8fsdZStzzW9TMPjUM2t2vuGvVaZGjurxj
80ZP0SRZRYJMRo4W1+xMSiDzQdrkUYe0KbBF3DsjMqUNekUQVutOvDQfp/eYiO4sGVkC5a5cvDFU
fD7IPPsCSsdlP/bqUfK700OfEkAJeut2Y6BzYRqrCwm/SXf6HjiUYF5OF8zXxKwxPRNO6f5gSDLX
RxDeNxjSXqXE3dqktW2G0Z5ra0X/s6YqMohPDUOmFhmEfiP5StnhjsnoVGgDnCnANMw+BRfbLljK
64Ioo1XfNyGpTmAR3OQFzBYfAixSvY9u8J/LnNU1Nmtdzj6KWjxKPdqoxi3iJnA2xZEpn24B+F/d
X1ax+QujCxIGXARZEj65aM5UDFwzaRCDQOQ0rEdUkh7NW2ahYdq+H85AhxvgeRXTBjTVuQtShN53
+2kl6YP6tJGP8UFd9dd9QlJw9T4dWY20c/kEBSPxEo4TeSBZow40w/y6wrlxdwo+oruJd3bKLAfm
1rl/3aOK4xFtJxxH9N3c+Is8JIwtnXw8vV6AiqIOoYuqIklUxDtkfNaHfNLBlA6YryhPkQ3Myi0P
8tZ+ccOaVBYmI3BJHGVWg0zIAz0qOsDNgBui2Ds9IPxddF+Z3EJhwaF91vp+SBPBq6BoGq4LPS7g
pWVXpDr0pbR6JzzVielppgpp8dI2t4+PI4LB7JHHRPQbY1vn1Eg8k0xFN7U7ulnQVt2/YPHRUbWd
MhugwH0THZEUyPAxXOLcDTwXSIWc3iC5Gddgqb5LdtI2JkpMeKdmGfk5KwdVNSRNm7RGpdSljcYx
LgEgjm42nUigAyxSs5KPSQ4OY/651x2VM0yM2pkGsJ6yvRs/Jtxy0J5DXyRtvs4EtDembUvUbCn4
GObnGR84M+unoMX66wMpBavELJDy6TbhKmlOtPaIt3t3AZnx6Jn8Mi7YsJ9zwci5RMqLq2HaSrqH
nZeAfFes4wpWuZKmLkTOfVDV1X7cGSgI+WaLGB94FExU27n4VYRN5A1VNRRVoz7ADzhJG0J8gAK8
yu21gaGC3txzzDzuvKX6EqRPed4z86t35TDWk47dAdkdQ1EPEZFtw0lvBGCXr2VogrV/Fje52aQk
XBtX9Y6V45qrwuF4/71W+tUgtWIb8QU+YTPhmber7r3Y5ffpZlwkq2dMkYLefmmH9jJcuHtWImku
jBJlVcV0paCJPwBxx9gV4zgf8KQupqwZev2Y/Swzw+FQ3zMZ1FnKeowevAwydvVVGplTLmWNwGVx
i7wkQQsNZ7FSHvM35kskXa5yhSLvhm7sUIhWNgleYVOzrH0FwHZ/x1nCqnhhFv5mnc6ZSMo6um6U
D24IJ2tNtGbVEYzdwBzDqDG0hg0GMytNkUCSqqiyIevUnvJj3IKlRIZLXzkBb6YW4I/UQ7etn8L1
wEjuzL7mkCv/SxjtctwmAX5KBWF3GnItqA0LoG8SAUwUsyLB2az5uShqF9UgjoBVK3Ynd1G/AUDK
34vaqsoc/KuwfZTj+ltlMSLt2DWMSstciROstl+rpLyN0cSD2iUQXTsaOYSiXdcEfRLxsUZPBrrC
WUHSbOR3LnA64zPTk6RFEoGvZMoxhQJSjDBwgFkjHFoXf8VzK+pE6CfpmqhSoWyEN9mQGMoUAALK
BO1U0xuiN19Fa+nb7L6C2YcmAgVZxBsM/1Yo7ZQileOAQAOr0ktoBNYbrh0JX0bjQU3AgUzaJjNq
K080gJC2bhEUpI5LoQQRot6ottuI9YfEacLr5W34ZED+ETph5Faf2IsN8bPl72zD+THiMqGL+lOM
J5tsCs3DIK5jifRNRww/c3RgysRPPABYBUzW6Nfh+NpEpJCOMUpE8YPybMToaVeKl1g4iikRh3uk
7uyq3GXSRyIWZoy2TPElyknEozGcRKmplouhWgGqQVMZFflZww3cKUTZwIQy6LVkSshrnRT2J1AO
hup7e5NmgCV9jm6k28u7Nn+YX5LowlyhCV4pipAUrgzAf2MSw3sZ+nUELiyc3lPgL0JktboVQ+xM
gVVBde6vBX6OI54d1hSteQAn6zHqKKDHDnU6yVzXzEz/XKQz0SajVcMAP6tGxVZhL408hxryKQCR
6bivrli5sM/XBq115xKoy6BLXBZhfKY/aRn6VTmXqIM92GWKcZBgPW57g7Sr9JDLpvIg+qvYX7g5
5lpAzhKQpl8Cnq0yRcniJVCLdjse+bQQ2jqaQ77SvQW3Bglkq+5j3WrypcF8Ss3FxrCJEi/JAjqq
FNooSh0fJTkcaWklH7uWM9VVDr4V28zf2x077JvT6nNxlEkcU7krObmbbPD0ctudUkCCafb9VBfR
7Y8bJE2ZSY45DTiXSeV4BlfpK3Sqd+BNRx7xADSwDPwu6ioBeMc2sjILsd9SYUHyzAae52KpJ3Ka
N0kwjhCbAcsaeBAHQCjAFBG5Q3QvW1NkxC87NDQWm2xTWuEus1HlZKSXJt2jdXNKuqAHTNVAH07p
ZqY0bqJX/NRe8BJbmj2az/GCNW8xm8M6k0Ln6tIQjzivkDpc5YK8HDiCEooJqr6a1DfRNtxoBWvE
YjYAPBdJxRFZLcaAiMLCBlt+H0+W82S1W9nyrtqFvIxefZthrebisXN51D3puZRHJyfk7XLwKwW5
+T7uIxB9oyAzvc/eWOnPube4AiQnQcDF5EHM/T12qLkoT4YWIZncurHla3ih9kEdm9wI+MbLa5vX
kS9R1PO4G1xeFBodKe+F9FAppNAsDUNaHMB8RWeUGdJm3Y0CiENZA3i0jhaa7yvzajVwfRkrsxDa
VtfZ2rXgXq7VTcjsD5zfxC9RlO1v2oETuhBh0QC2zX41FMS10F2AElpqW9UNt0LTAEtR5h6258uj
bhxfjH2ABufpYcubzd6zXxtrROtEyizfy5MO/Lzc/14e/Qgqi66SOAmi4gR6UZuC7FuxagrowxrX
UWPlaWzHb32yy7LAbBqrtrvxIdRH0gGDLF1L8s7orM5FhnAdVCvF86DKZtk4bmMaT41xirONq9pt
/Fr7D1W+M/y3EQAm6XKIHB8YY56d4eVVusq2kw98tQ/7pRvvLuvm7NsSnZaaoBmKLAEl6Lu2IHGs
6zFQmE8PmydeNTN0dNrm0bA+cozPWcwmpc+og97Tc3nU8bm8lFWt5PbA5h7QBWkAe+QOpT1rdb26
1swr+/5RG4ipmPFyXS+ATwLqZO+AWYS3y+v+DLp+fAd6P9BmJ0qKJlPfkUWgu031bjg9PCBnMQJA
Fbh+4xKtCj3GRsiW2M8hugnaxU1u5osPMIujFrk5fn7Ff7/2/8d7z67+Ja/65//gz69ZPpSB59fU
H//5f5uqLp/j4Dn9jTTl+3PzW/bx2039XAdVHbxW/zP92L//4X9+/yN+609Z1nP9/O0PdloH9XBs
3svh+r1q4vrzK/BV0//z//cvf3v//JXTkL//8ftr1qT19GtekKW///lXq7c/fp8yrP99/vN//t3+
OcE/Rt5jL2gS+h94f67qP35X/yHzkq6CXAoY6urEo9a9T/+7+A+UfwXVAFCrzoNddYoJ06ys/T9+
V4R/oGqFNLwCwDxdh9f9/bcqa6a/ko1/yAhrDZSPEdODAlb+/a/P+nYWX2fzW9okV1mQ1tUfv38P
a5DqR0c37oShiLqiSho9ucCD8y8uElUhkTLwNgh5rSRr7ptY3rhtWTviWC3O9uXPDzgXSGWm/5So
CkCp+6SaUOTvdzHIvKwLAeREmkK8lYXoOfARrnHhqXKbG9Fojnre5MTtpHujUV55qbwOg/xlSIqK
lJzklI3y7ivKNsKUuFpUD5k0xHbVqpi4qlj0Zv+CuP+6QMCNRuuUqE8FF0XBISqUm2kGz1V51xVJ
6XUoRCRxTyq1iPZ+YPgluBGF1FFlP1zWei2eSjkaj1EQLUq/7PDcGW+HLFVJjGQ8gTUITLktKyL1
BkdUUaz2seQ/KkGak1By0c4oFdITOPeOpSxZICTPiNT44nrUD16g1zYwtJyq62VS1ppkt43X3qZp
J1mKNvWsu8FS5I2wtV1veOnFet+3MrhPkhE1FE4oLUlIOVMsgc1bcf21WOId0ZRSsRgNMBSWYu9t
uxzUoXyjoi1Wy56SUW+sdoxBNlT5QmylaqVbvhIKx6JuueP/o+7LluvGlWy/iCcIEuDw0g/co2ZL
suVyvTA8lEkCBDGSBPn1vWip7ympzpWjH7uiIlQqb2+CAHJauTKzqZvsiKG03bEcdHoe1wL1+WuO
btRjfCgjf5uTrDjW0rTTfuBL+hfo7uIvpyg/jk0ECDVZQ8XG6BAXESp28u7RFbY/tnL43HpaXuRF
/sdK9SNz6AvZEL9zoReXgnb8xMdYnHKzrtcxUlgXfK6fSGhQQh1KzAsI2KC4bOyeFkl0Gm2nj7Ey
7tBM0WU5mU/NIuOHddLzQa7TcCDRFN2IuU++obMSgNMlPeH8yrNRarxrYiDXGIfMbjpJL1AR+2Pu
IrReL+vumg3xSPZDmbanruOI2GQrTlx3p2mZU7H3JmYXrKyLrorKml6Bv5VXXb+2jyYZkgP6klrA
4vzgeUSrLqnbnZ+KChJIP3VCnvgiyotyTb4OpZV7ogjiuKEMuzUZ5IH06Qe2dvYw+nXYD85ioGVr
1S2LNBAbAQBMabBHJsH8vu1HfdMvU9gNRf2TZ23zownsK7qi9rtp6iXfdeisf9aZVPdrLflegtG0
izLcUF4QtTe5TXcNoXxvp7Y5ogHf9yFfu69JET3NbZ/epa4T12tL3CnRUXrVkuZrvqr+D5O5+FEs
NqANZU4EAtUaMwjSht7YMY0OCVrmiorxdt4NuR4uba1vy7jWf5pQ52dOctQ0F43cO5mLi6jTwz5a
MCuR2m7eWZ3dtZykH32Xc2wOkxfSDvlOG8Vv69rro+hL9i3v1v4QmYXt4jHYIw3tB8V6f8jZAHUj
y/IM3dd8MnF4UPEKG5g2/dF6cPlVfe7auaw00q17S7zb11b3h6Zpz9bKcCjMXD/0NBG3bNTslKDJ
2G0Ul+uXJcnnL+NaI3G6EHuYbSu7apna+pR0CNbz8t4Nbryy2WIryZb5hpaosazqttj3SQ4oc4yT
tEqj8Vsf2F1G7LDTwJRiD6Z1nSw33Zx/okv6g6aOXpfDnJ+cKsYDE/HqqoR7fz/JOt2lkT6mtkCc
ms1FNc85QPuUJO7gOtrtxRjMjykgEmgszb7UtXuSi+/OSzugnL3TZeUYppvtmrlWT3QYv66J1LdE
FPSc2+wzTxP+yTSZu3fpWN8qR5obqKBupyZHDqIphoMjLLkbfKl2Vi3Jh2INxZ9LNHA0JbDjvTZa
X+tu6D8kXEy7XLVmV2dsOSSdELupGxAM1forn6U7Ka78z7o1pOqWvLljVMcV7TCUb0Yr8D+Mbv9c
ZMBejv7BLzH6bqD+8UqyCcPfovjON/PHKKGfA4ufmBhltptr3dyI3rRnQW2S7VB8TB5cGodL1ifk
ghUcNZpQkH+RMORXBAJ81qQG7JdrVBNXg5Yl8BjekAuZowGGncbuKgdVZgEUaPtzmmvItZMT7Spn
0jPmZC8nwyOCtGctOrSnXoy+04ahBWwajN4ro8cvubekO/b1SNfKtO2IxEft449qUQE7a4efFBjA
efVJeohJnfPrvCEnn9f7ou4w0cAvyR7lUeqK6lmdQ0kF2lPmdf6NkUYdUzQw2E9liRxk6El3kD61
l2hWTXZDn/l9rRp2U6Rc39e2F3e075dzEyio+zWwnqoZk+9r15lwYMVYf3T5SHbd2E5krxY939Ym
tJd+dcN9w9EOA9f6ArwNjtyNQ1I0ZnY5RrFa92MbkmOTpZM6SJazvSzX6OBbVn5QtjbbjvWXI5/3
gy5ZJVuWVWmpiiNK6PmN0GX90yg6fbB1NpdHMoC7CKk5xmO0Trj181wldBFNpcTY6ipZ+/J6rNuf
c+TKJ2XRHimCjf/qp1xdJSNFqYKJ1vEqaVuBvo1jpk9zz+U+V0T2+1VO8k7zmn6LFhdXdTqv50Cn
x8QM9WW75ONVw1J60B1fD7oc/2pl09+6INUhy2dydP18aXMnDjwV/oNLaHl0TH62VokqZPCdYQ1U
e166Id41SKihhUXBb3o0Qdgvw5RBTSyYUcX6Mr5XUeIPIkQB3U6Kwu9TbbYzjMIXphBhsXjdjX15
LKW5a1FwfCvm2V9Mor4uYIFu4BlgcEdgCCz6CUZy5Fzse9vPjzqXGp1julnsi2l1t3UpHrykmFhl
k/o68mX6GQVjLfiHw3DHCkPPy8jOchK23XE/L+3BR3F7VnNeXJs+JReCkvrnmAcgb7AYV5Fr7ZlQ
bc8o7f/ZuSK96Fimrgzpy6fO4ZJCZUdhbvduXIy9jLmewkMX257tCpCDL8GuKs6LD2Ozq9O23/WD
o8d1bfl+dVm4oSYyVZL9THqLDjKtWstjL8OHhbnBVD1x+d7HzY1tia6KPin3LptQqyX5UlExwqpp
RmGSMnY7W2b2/RjpP9Yu1Gd0pVZnJK/qqzbU9rqZAv/cRN16dLowO3S0a6/sFDygqXIMx8JYfjmE
SH+jfVdfzSJzf0WhrmU1y0YdEsxSvJmbJTulrLUPNJvv/Tyiv8vQPM6YEH4xJQXmUNE4OZXgBGD+
vGwwXoPF+1QkKOyC+jmMjTf7nCt+pUiU3hVzke0Kn9JrmhXucigXDwpt/qGrSbnrg9pxWoi/GDX1
kUUCxX0tSFFF2h3HMeoq9I4sd4NdIIBkUfsxnUE9ncxwnnhHbknoP4uJddctrR/WweYfZ8ncDupl
uKRT8mNQs7p01FcZk+mTniZ/30zruW/xWBXbH7bxe7Va1PpNs0BWA6mNuuX3OXoQHjo9jfdjMYIW
kK4FOivpnj9NI4ynSxsF7WjMlUdpII/n5nookaOoU6AELtjkqeua8nPh6xqewlLu1mYGqVjzIfuA
Kb3zhzldBFDtJrT7FdSAtlLzOFVDx/UVK7mrVMf/yG0N5zGZMTukMGgflPb2liwNHMKoB6Lo1Yea
yI/URUDPyYDGNoazUzqyyyRaukcwR29M7/odS+zB51F/nabLH9xhZqXPyv6CkxEdqmwGzkc8HZnO
H6Hpup3Mu/KA4YroANTyn9qO6x5R3g8xZl8x5erjovT9iljsphfFd52lX5c5az8qzKysSJPciEJ+
1HCyL2XX/oHZ2B5YDNC6riRiH89IPpVRD29S4vLNzjVHYab5gne12TGigWegA9e5qz1DLesi94on
YpeboO9WuT5aNRRHhO+86l3IdnFDsF/0A06yr/hib3Qf6wedJO1ukbCgdNS6oqr+EWWo7NIurLsJ
7uZSWDx2ad0B9SV8Z2DAKu6Xft+kNThcg9MfMyraa5HVoDZl4tiQrGKNmVBS6+RNz3p50WjlqnU0
A6g0ksIZLZIPcdfTCrVs9Dj7qd8lqz83BMxxrmfQKBvJHuagf6RZmVT14lE5k+Y7H4O4HFiJlE+W
Xk69j29JCXB8QG+MA1JDf+Y6cudgu3BHZXfJ594fG6BXVwPajoDYFtn2GsUV+2GmCLicZTvRR/tm
ycl9r6AjVUb3aC1Mr7VN5Ye26zHV3SfoQsV7f+lCPhbHSPTqs3cR8uvdei1CKH6UXn1e++EbcLx5
nxoEOFWay1DNSTx9a8Tm++Zp/5j4ZlRVXyS4qIHZ86AtWl8to6I7NSTjfun9tFSepmM1sGY8j6Y8
lyNYRQMa6FZ5PA5jJfmscfUQYq61/9kIjIfCxD2o405l3W71DDZxipa9dfEX437OTQgXkwQcVuku
fJnnqbwLbVJ+j8Bv2nur5p2Ch1SVrkc/K9KEYxBKnjpGH5zM/I7q9N6K8ttg48fet+iupSAN3Yow
0i/5Y9dyf0Y2m4CHmnUng5A8yOyTLwsUC7LuT9mb5TbeNF1e9uiix+twwpDI8SAlLdDFrEQ0izZV
Ql2XklwUy5a2TPJhXybqhxtX+SiaRFRuYDG6vom7HsK3h2VZK2WZuJjlWFe2w8rMWF5iTV+y5alf
muU4EHWHYD15sHk4zVk/rJUMywNTuTwWPHdfFLqWQkc0qFCoRXuKPXplUb6FmgFJfTTlbiq7Il7C
+qZjPG/bVEBgtbZ8n3ReQvDwAgfb8EsthTziAh2ylotTGeACx+F6Tnp+dIjDd3n9UC5C3MxDDZNV
NigYTrJPKu/P6PGLQ6+z9bpDZf9xjUtQiKEX1ymij6lqoyf43OP1lGbLhRxk/T0PiNezoh8v05jt
Vy3cZyvGy1zYgGZ4LZJjJaotFOLzfcRmfckzrpMdTXX8yXWTPtWY2H2zAt+48BNxx9wqJBQRy/61
pov+vqaWHy0Gh1f/e0Dwo5L49zXQ9xpC/K+b7rtVTv30737q9JfaILj/CxDixjT4/0OIu6/D1x9f
/44gbp9/RhAjlvwrS9MiBgMYiGCWbpOxn0HEiFAgky+wYZH+i9AYVFpMVqX4r63g739gQ/IvsJRT
3AMUe/xCIf8XqOGbbjC0gB+fAb8DfIie+xtv6zWIV2ikw1U+N495igLW5Ztr26Gl+8kNk/GfZMHG
DMiTCbOIql6NRA8feNOWxu973mg3H6eYsQVU9WTi3O3kKt1ML2gTNXl88tma8q+9F8p1p7WbvVZ3
5URtk5zTWJPSXcy2Y1zepE0timFXrDDNyX2WrEX3GC+E4jEM/RX0+lgPI3XH2o6JJbd8hhluK44k
P35rpjYI9Kt5XpZbXGn4kXJi037fR1Fp7WOxRAnMZzCjUWjsPTgeL5UdSkfRB6MmNTTHgWNaKqFV
BJ/e1r/JW2Q4yb/lZkBBoQCFCdjeqJQH6+AXI/5v7AYJsF0PtGg+k6wZNkhiBdIZH2JMGcvRW29A
1St6BY5zbb5Fga0BUxHbpEdjPKH12D1NXTarZFO8BbbES1IPcj/6pB7UocHh8OViinyzzYRIVybR
ssqPRWl3oqhTbHYmhcMJoOrB5DAXvZxT9JxrchWjD2EzGtOgSmvusa4mZiD6wKmak7Y8uYanmapK
g5Fd06UMtRbqAMJRnN+n8I+LfCcWMuU/EBYRBQi43lY3RPH2hZlVMR4d2maSfbVkvsfHGZONT86R
E3X+GKUid26fG0TJ5GpN12HMT6KOFGXHAoC6ljcNRmzoHzZOyTgfVz+rkO85Hes83xlU4uL7jemi
abouQg948gITF2v8RuFt42mG0QGvbTSJsQRrDALiUx86AqgyG+Nt/d04dnjtlieg+fxN6P8DPr6l
ZP6NOG9HDmwUkSFGrqIZOBD515JlhWdZz2f7BO0bmvwiZbReZ8RJ85SxvWlV5ttD0qximS8wA3DF
JY+8mD0/E1nD2Tq/v5wtM/ZqOQjICZhQKUN+gGF23evldKz1SRlC/cmBg4urAcb85nCTbF4iedBZ
2LZqmlup2/so6XU2XWMY0tB0u/fX8SaFt7GxoP0ylOVRtNMD4edNCm8t5o6P2uWfciWA+d0CSh8m
frIWEx7pfYkDqTMAFriP/VolYjXKVpGZCK5WtxR0Xo6Yd7b9mOalRPgpgd15cpfzaUmjOxn6qfim
Uj82AtNs6lTcFFKQ7P79t3ida8VLIF1DMNAQTBno4vwtjZjBNTXwyJZPITG8ZVU2rSm2kY6zKpdT
mwI1mi7LaHAqqOr9R6Pz4Nuj3LhLqAHfRhUk6Ev4RmdLS+jYrmnzKUOT+6X+OE5S5ObokdDAGdZp
vz0876ZNBqiykoO6FbmpNDfDivA6vdVA7SERLQr6IanTRNp1rkanyHYvmqi1fo/AO+flnRol2iqc
shE9JC0izVbhOzNrljypErLm0MJqWqfySy0FDwg5EPlBimlr+wHwFTIDgE5SWAAImQMek5njkii2
Ca5zPZa5hCXHN5cpEJz4sCAqwYqkKzapjLpu00l1FDIcfozqJHwSwbvwbtflRWs3rHjcZDtN8gV/
Vjx/y2Sy7atjzzu8V6BuUyxBtxL/s0Dovr1eGLZ35l0JuQ/KGTycKlTstN8RLY/zcuXSUANjUtkQ
gz3cJAN2eHArNPVhjV2b6H3dJxnZoxgkbmEAbSkBFlUeFTIaExSbGYUH90gkCBzJoPNmqu+1GIcs
+qqeFWSfNwaHF4zvg/4yEd/jq9NlwH5/jkXhObnueaKEOHPMJ+GAR1e49puCXSePj86631Zd0Frj
vUqOzMgjnfym1eTzOk3UzdHjoN1mRxXLm5bvkiWxkhyXfo4d0Ngx6xkKVuN6dPEB5jw13zLuIxzT
y1c1W942u2PPGjVgFFt4kDJ26AmEzoVTc2JdH5AyG5XZDhcQEeH9Zz/NRQEEAVgary9FO2z3bPZj
mQGwixcHHTPUSYMtfV82XoslA3kQGVgUykC7FGkMbfdayY0zmVwj5/4GhxHhbhakzeAMxCTqjLgC
b6CAwhhkznH27z/5DWl6ezQMY4yJXRQjtnNkR18/2kxdE/hUR9etdNvV6vNakuxQcKMtiE+mxtY2
oiMO1JPFbnd+LEy8/abk5szQOm/qj0RzLu1v1vbaEm1Ly7EXyApnJXpIsLeWKHNrkrO8jq/dVvOI
Zt2RaKGzcByRv9D5lJhv89CIcN8hC4SlyyybsDDWxptf9Zt92o7g33ZoW0yJTPfWhbcksDTpdoR/
84RsthkomthrMQm6Iin1vCdl20/xwwKsjI77kfg8/tqLbDNNJLUD+WpGNYhmV5p4M16qycuMn9nU
t2nyO8rO60w6/JsyBVkYqh1Z+xJu8ZsVxnUMhgk6JF7PiK7X9nPKrNfiAsg/jR4Lg7LGCLnYJpfg
b8YBFztMvIR/5JswR+VtyKmc58PQyClHQ2pj4K1Wc68YhLBH9RxyKEam7mLFacG5AqO6jvxv5OC1
sccrEKwfxXBJDnEA+vjmMiL6ngjQ5/zmf/QcsQ0OVkcWUGylCt6vT0XHEnEDvwN+NVklw1a/f9Ts
tZ3CKhJMx42LPMbYBKSJszeW3rN4muE/Ljfcqt7Wx8kgzWVvyqns6yfAF5huUvlogWa+X5+V+4u/
2mVwL3u07p9reutztmhx0quJ1U9d+0Z8bSPSUJ5WmSNTHB0wayNAy1LkpqAQVVNAE84kwQTdCp22
PNRiDi1ndy0PFOdkZJg3VRvnW1jyYnlUEyaf62rwGoJaZqyEj2lhk7a/1+nNDuFKKPwYAQBjL9FQ
iM1iVxQKbuneFCZBDlSACpKsuNNFscxVrYE7o8FHv4zRYwOyfgc4Pp1yi9n0UZS6YqhgNTdrO4lF
wEbFk0HuF2/QjqM8YdYWAPeqKdwmjT0SHW2MrKcMAvPTWeq8v8SY226mh7Vc2vjp/dP71bnu74Ka
oUQJegPhG7grBOSJ14KK8cctkixLd5MKdCuDqX1+/T7r87m9hFsU1wVM+9yjTTyzYXtTxnKPExBi
SLFt5tnLEHzcfgMbf8vFrtRvljpJHRM3L68tAdyrT3FImnjeG1NkNaLr/xd//wdX/E3pBW5insFn
ggakBESQ5K08pIgikP6L7bVCVws2fEe41abDkcqMmm8vZvVFUtch2gQW1hl2/1ltYzyywmu9v6Zf
RRH/3l+4kHkGjjVFtISoEH7cGy+uzerYrWvhn9RIu1Xs6nUtt0rEZ/c8MjbgmRmqFSEJ88CR1arU
YLab+/KRtOucMfuUSx/dY1b1FleiD7PFpfZzbufHydaxdPsR1Y64XEgd/jpGm5HsxCRvHMhjIrWM
PnJ0P+maDoQLpxV79Iolfn2IA3cNkFrOQnZt8hWJ2bViiTbInqXPsd7zMao4b/CA519IGm8HrJ4d
MzIhgY6AveBbeMEoAExck05OcFnswoyLPmBWKcDqrBrcpHz7+SUwIyFZ8MZRo/lY7kxUxrPZRRqA
aXv/clJoC90gKQBN0MTxcQA3MMmvm7Gw7nvMohk+JvEsQTiYknXU0R6z3ozLLpmgTV0CpyTrEE4S
YGKaHQWuB7ab6WhNfkuqf13aAHQlKxH/QQunaZohaHhz0lrSFO4zE495BhmKj7KekPDYgQOy2f8X
FKPGYGze7Xwoe4PiI8Jbwq7SJZ0RQKzKxB39nSV+beewLEBLgKA21hrM8T8wCQCTCeuWzn5iPpnx
8uukth+9M7Urb7yemH5AnFAohBY+dmH+XsKk6OUUkPRqo+8Y2BwDuylJGFOkPGc1mQIpbxhPeZBh
8CiDMbbmNL+JCp7RC0CqULi/qXV6+xIkQZ1TnBdQViDAxW+lKLA5GnVikkeyWNNgKNWETpIdrwRg
GHh+Q82ZSS+SaPazPtkFDlzy8X1Bfm1rgaCh6RuQHYaLjW6Z8Vsrt1pL2Lya+bGBh5Kzz3McAkPC
vCQSV17kqQD032bW46xJQbfTzXOZLuE3CuWf60CRPUOhOCh3lP5jJ4RJoM6M0Y/6lxufMLfFDpB8
RKhHX8cBxwKCVLkJBKQejrBv5QbRvL8dm3f0N7UGXBO1I+AEZii6gh/39rJzMXrbZqnDgbhIwZdF
VBkh7xHA10yKn5nn0okrTgPqfX6Dsv1jB/BguLo53biQ2IU33v+6KJR1i1U/tlGXAaiEssjhdE11
GeHHi/JJhxHp04u0nSZ0+KjhJv2ulTxQnrd7AIPJIFU5ggKALm/3YO4L5YQs9aNqQVkit+mzgLV8
wOmde++hzk+FQM4jPrzE2xLN5ebpulU1n2OUkjEgp0fybHlFFAPG6MYOnknr2WYQqGa/3un5i1Ng
Hi3A1H6pXbObW6Sgiqo1OvKoc4oiNfI7X0uvQNPLBbJuFwVycwLTYIZpi4nhZWUGM2SKLca1+aIi
Cx4TbTr70JTFdot1bEe+XALM69GsQ0c18JEjb+MESwHFavOOPBhu+BFl8+a6vah/PuH2fXN23eJx
V86Gu+uJhbRDlzUSb0aDoKtgmlWolobLdUzQc119GsJqYWPIsMI6v1hApKeXzT9jRnj8mRh6MHeO
VDGgglfruiGaCPPqqCafI8Z6cTvUypNwU/eoOsOgXN7gHY8s9YDfrq2Wq+2Q56rruDvWRV1PcNGp
0JMB33BAHAfOwZgtfrfyLNKfsC8KlnbttsM+wjcVWMLK0E/ZHNVzeD1biRYYyJ/5HNkaKPwOf7aC
3YTdm0GXxNboCXkgTLMdV4qF9QVbgVhmhW3xZSwsm3eUPKOqEaQLn3z5CwRijYsywObCJwW8sG1w
nSL53Z0AVHXwH2VL4PNOnm6YNxKpNMizttkGVgwz3AXAJjqU+JE83yg3wPEBkByyHva017Dw8YGw
Gir0AIdgs9UkRBEeB7pdYu1x7bBX7TGVw9IwgaQsFf30R8gTsTRX46g6P+6QF8trc8AEdfgjsS/Z
Ko5uGvz809SgrgFoIn7BHkUYtcDBMuEC9PpdM0weuF/UDLjjWdrxwu3QpnoTjRX5A+gnv4pUe5B4
WjkV0TWosLbLwER0i4mnfRfxov0pAV0lYBEh4CzdPe39GvJLdGzdIAY+0DVvzrIYeuV8VU4ddMdT
RON1MpcRh1kiVT/EGyZgA0hkqHhwslmvMoXYVN/Kegnl8giJWdVq9rKm6HV1ivus25CWhJoVLdxr
BLXygjzLU5z7zQ2WjQaFDf24UoX3hJuWJtl+6VKBB+WN3TCtFyDu5bwJpj3CPRqe3Sn67Ey/WOVo
xECC6brMlwhb8oz2vK+4/6E9iwQuChrTxHBVWPkWVTS9ITNFVenDs/0AuA0PHaQWGe7ZHLYQBPSX
LfKhz/CB+gUcvL+GfxiPIt/MBsJulDpk4Mu/jjlMlys+2Wi6j5Oxx3SgWGXiZhmAez1FQwpY7jgA
KIBZe/+xv97tldHCwwhAEPhpaCOTvY0PeCaRWim9fWi7ukSZJZFlV3Kg84kO0WGmoDm5G2JaV8Y7
QlqTqwNkUSzsqhS1Bz+8bCM7NudZrzjtgzQI9PWRNDMc17NDGh1n3a6cwOuDVqs930WkN9NDszCL
/JrhcctnMG+pFQS0jlyPQOqASpL+1EF16XTfp4jc49/ABL8aLf39vRPk/TLEsGg4DBQbyNXr/SaZ
mecm68eHclhBU/2KANnCz+usG3HeqSIbXECKeYRCGDoMBEWaTdEVPPQO8lZ89KGh+H9IOGygKokd
DkoDHsQHlA4zaL3xUhsvANeCLSwP/PmLadRybi/9SAJFH+fIIhdYZQIUQ3OVAxWR3aH1DfyXi6wu
F7gvcnIgAF/5IdqsEUkj0dG/TB5lgV2RtcNKGq1Da/euQzZgvgxoByH6QxwJS9ERd4YVqne6TUgA
fdfUcTl29wHTzZk+A4wup+iYw/pu9E5XjgQceAZ7M4qhCsuynbJGM5xf7+47Eh8huzIbfgPSvXVk
EQBmcJvgwcRFAtLIG+eFu9CV9YKqgZR206T/APgMRG5t0wZQ3eazQHu3fGLYjZDQ3wNzb0UPSbsY
VwCx6OZG/8N9VAa6dhGyuEcuFOgQe5b1Je1zXIEE6BzeHw48dML7svcfnpuidxS4ITkagaFM//UV
ZHrOAGGs9D6mEZ5LtdtSjnOiNv3oQgp0CujNhpS9/1zyGp2Ci7plZNHlDf00tnz8W7+9b7sh2Hld
7yf0SrF4Rw9YDvTnZ3cVCqpN1KWSwHqjAwiOQbMPpkfM1lWWtwsm3ClDeW4vVBsMWarEwQ/6A2h4
Mc/jb1z7Ny2nsNYN2MaxbBgzFvtWP5UhlmNH0/Y+1MWIKLEQ7XYRqM1c8Sd8AN6U+4TL2n7iE/hL
Zjc0S+DfEf+N8HVfQpFaz+WKrvqoG+XDPk11ZECL1/m20e/v7WvAeVsu4iAWoyk8LVAr9dYRdybm
RRgk+8CWJUCRZF273aJA0wW/PSPO3WxKvmfJmMjlFKMWDZZFJGmNuOT9xfzjgiVJhsIrRInbP+j5
9PqCbW6CV0gL3w/Z2EGW4pFuzlXKHHCsvStWGDg3zN369P5z35RBb7uwTZyDUAFcj9Ei9I1yLZvQ
IDik0DS5AdCOgQpbpnDA9J1a7BLPtkwXyKoYQ7z5nq0S9y8+V+PSzWD40tVwB9CTeXOsGelWLPsl
eSS1yZYRMEHYcnbJtDRjd0uadvXrPgeNGe4HwErBup/vv9Svoq5XFgOTa2AocbYo/NqAg9e7WdKl
XdnEp/uX5GGpVZndjcQsRXvo0EFP642Lum4VLQIFVs25GxLn9S6L+4010rjZ4G28TQhcQbAF217h
HgOuegASndfRDgnELI12sXcIXauUhjIRR5OFuAfsDlK5GC9yTzORnqiP4Px+mlISAwV+dhaSmW25
lY62W57gBcBFqZlT7ku7FhlDGi13vAmHfIl1n56yqKNsqWpAx6gj6kWL2r/L0UyAjVfle+q/vRzH
ukwbIrWOy3Zwzg0qRfhCiWrwck1PeoxFfU6hAmGTuM0vac8evfjw4iP4DKpA7KRhU677VG3rMwCa
l/mEOK+Qq680ijMGcPZlrP+bsjNbrttYuvQTIQJTYbjdE2dKlGTaRzcI0Uc/5hkoDE//f7Wr3G1R
EVL3FS2aJLCBqqzMlWutbB2y4JVs+AiUjyzoN9Hvp9MG5hCdKnqQdGR+XpsBJtS7H5bTi2w8tUP3
libhW5UlCKHgVufqGYZOlUx36IIUCv3rZfTz5dWmoDmABSrnefRua5Br5QUd6e7FQJm+29icL+Uc
BVw/v7IxfFEq3LhKC176b67/zuiTvSmI+gEuILA06EO935to04rC2Xv5MQ1SVVUVFfkbGKmXzsxx
FUuyrzEKGwhJ80MP5MALdHdftResuG8pKkxtZrmLwg1nAjLfNIB/o9vXJp3f8L6xPiejGOwQR89U
YmppietVzcqq/Uq144d0nmqB05xsajx87WkugtPkbCEDw6lRlfIEk5Amq63fRMifwnUAFuh5ACaK
Uea8Tz3WKijdEZ7RRxOiKEd81XjQvCqPcrV/gyVMDAuCxmO1bAEzxF6WeqC4//XCEISPf4cXPwix
JotgN9C5YmLDuwIggcEuUmXPUjeThSkKsUx1J8u5IlTHEevx19d7Zz8Af5W8Q9HswD9FhA3Bu06Z
ZUWwc+omu20YExH5d7QFpiC9j0ESUMOPiZjD6GZ3/cFZFc05G6vm6OcbQO8hmGo5uI/lFZeZ8HZv
GHa6jfPSffz1Tb5zjGNqBUxAWjAeBQr/+ROwtc2oysJOejdmu2yxBWCzmqbAUCh0wWbUX2VdABe6
DBo+Y57C6PM6ya7rbtoKKB/SfD3QiBra3GoxEmwR9ME+933Xg7iiiQN9Vlewef28snAKncVQrQBJ
jNn0snNN0U7g0yi/uPa0fv0x33VpfLaiysZCobTQmHm+fxeLJYK0Teb0C/KF3POOjg2pxzs4G0gi
6XubxfLb4od1cpjGCc3SoeLcqVa6buBFONB38Dx+Fyh/IkjSqGE5qtycPs3P6QN61Wlr2zr7ksap
iuqbV3qkXiXUG0oRnSwvcEvWl86aWZ/1ivsQkP31zCfF8MsnkW2LyoLAi1jSwS5AOkYcD/mePrTq
1Kv317AY3aK7QX3rup9ofcJaO45VrVhauhjoqWOIiGOwURkYOoxp2Qd1zfasIIwX9SEb5QZrrw7g
9xy60E7Cxz5uJpvZ3FbYidNI65sw24f5DJbQzExxK2/l0l8xpyFWtYXj14qpoJy8+LJqIPXXr/t9
XkYAZsvRlXPIzmJhv9vq8+TkdkzP5rOp8ushnBBh5LZMLsAEW1EcREeo/V1yqs6W/xtihGq5KSMV
m0jDwfdTPujS0oySsEVqhNZz7b43CZ2w6pVGVV3+ru/4zrdBsGZcl94jsnPqDYXN/5guMdbKjVrS
m49Z28K+RJzvS88+ZAK+OW3TzJcrg9HdSWGHpbBZP2naOYU4EnjUl65KWn4wgQ7FG/PsYbU+a/BH
Ot6mfu7K+xG4/fIP4djQXXnL+BZ+DVzGhQnkRLBf6jPQsKrlZ0TZSfbgUxgU3v20eKvtnmYZqz9F
mrJzGxGtCuuzM9IkG45OMc/ydXHQyTF7o9i7YjrWFjBjcsj1jVrZrD5YuLrql5PUDqvnDC0VKDM2
gqDkp27f6ccdSrCjFWHO6o0x19R8oYYmE8wAMaRxXP3R6AexUKGu25/1SoPaR84zzbb3AcKXzLf7
uhiDYL5M8Sr8/iFYR7hOLynQMx+g8XtsC2GelhnPLB9rRR/JYorX5uD0ki7z7WYXKqmQ1FJBfQtt
oPMzun4Bnc6jTxpZ5WdPrJK7ztykn8vHlI4rL2xXQKt9l5GS7cnHyg9yp7i00q+S/ThRQgBvZ9UC
QPuS0H0JviZVpG4l9xpBL60EsiI9MO8A1Qgo44F0FzHiJ7OPY7sMAKibchmz7tx73u55z7M9Rd16
jGs3hSvtlQ6N/htrSNX97SCm0HeduFrqhOJiUq/cWtVHBkJdiv4w2gDO3ikbS02FQlpF/SBaOGF6
CVlkrbwYt3HQopyTafOVzohG5ZCdu9bveYi+g1gIPd1ceZjglsmW8k3TTFoH27GT+9ymBFpvYTLQ
XTulsxWO6ZMtXYh2uMGk4O835ZbLOXzubGT9Ge6+bj0Or25QCq7eAZnzNLpwFst2R0eXlXmXd71a
71Xkq/8nvU050eXd5Dz+cwLKgfT1aZ2KXtxaRbxiv+n6Y5B/KPqs5B7nXHT86q9DFi/8x+ABSELI
YldDJOCsolXy437m6rBb16r9KMnK/OG0Q7i1vMNQo4pqDn3TrqTx3hTQ6ThqcqFhIUaab7xlsyNq
cGNElaplHnRpH76iXQJ0+mvBK4Ojw/ECi9zDoNflNNKv7+2tqpPjEMNdb09Um1YTHiofGdN8t3aj
zdOVNAdVr2nsFRXD8LljOwNBXUXCMZQTkIn3u2agC/4EP5fJMQr8g5Pkq4Pjpg8xpT50dM3Tm3Sx
SjqqdHtiylBqOI9+RZRsFb9WW1JB69WEWjM9my5/XzQVHXkkPGCs4O550yXhmU720k0PleN4NUO0
9S9ubtVb0TGZWLH1se9luPWnaNp9vgjPn6L6sKMYa/40KXXqdRK96+qJWq6H1mLVQwzV/JrMLRV4
oNtFhs7jRokii4p9SLB460rI14foatn6pSniPuMuDa0FhlDe1g+DisSo5YJNJfImnx+Z6GXl09Gq
Z4VvEjvrNv0QkPgNrM4ulhONHJPLG5JjIUZ/7z8W/i6c/rbcRtXJcvtNdesoOBmUcRISdDG/Aa7Z
+HXD1Ux0IdE3OGg6z6bLZxizbke6xLlv00fpjl6WQDY/THYfFP8ZGcTTNWd3FHvV3jUlCUx4NM2F
mCWHg3O3W5Ab7n+9E34s4MDr4DK4EdeB2hBi/K4O93+z+FSWXqbx/pxWrWoza0zHrmYyE3xqd5ax
wSxDOHIkFL++/I8Vi7KaByBluYa0KwS577ttKGFytujM1mc8GxSqMPfYi2GlqgsXwnm+vqR5bXMb
cQMHkbvRpM//F6DnfXoOkEjdpGx/fDJ1qul3hzyweFiC0ha8Nn/e0EVSGEAxO+VEA9s6zvXoFctZ
dm3LXomXiYrGUMooOpWexaxW2nHYAnwEK6Pld8j4PbZrnJSqT1hce8BpeO2uzhbL8tvc4qwhPxm2
lWnD5hzAQX1OCdzb74olwOj34Q+olKCoTItU6+B9hu5nU0DCPaUfmhS7h+5MOhI17YVUhGV/HjW9
lHazOmn2iu4iRpXXEI5avqujwzZygtV3btSXiPE6e57nxykRVnPBOaLgDbJdVpQ4nszQk2ZDtr+O
8HTIt+mIAD3PVa7EE4sm0Kq+8voS+rCYYUrFtbpq7CeqR+Ukhernde2E5ctxtCgdtrOcgfxhic+D
+iPB3IESHUpscfo3353IwGu/LvlTPYeH4glHoYJGCoAnyAQoI5QEAXq3x3Lul0KhhxZ2mYAThkEP
0sE9FjYh/gPhEQbGoQGo2h5xSUHV8xBZDJHcbipZXXn6a+pt83FM1ySfD+UqqXEvs9spoN0WI7x0
e8lA21482vTl525B4XOnc/+1LhWpI1fUJbW0YXHtFzwX67Y+G31VOcGTz48wD0f4BCuvoXvQxUrn
2+rji9VSBJmoHoK8vZcL512LOUxNYd9aZZQt68HeARRxStghMuMHX8ATRKRYIgl+8u1u43tBZZM7
QmW4wtGmWTD0siQkjA6zdMK7gol+VDDT6tqkJuHaN8yDav0qvm3ixIm3+0JzU80Nh70TcVvTECkt
0Yjgg2vadjmqB+eOSehjslZVA3VL1m4JLqoZdgDuoS28NJ0/CLtBcHQTLXZRMaWgz3y6N0vpq+ZT
Hq4p97Xphzc3sSRdwyVoTedjiJAity5uXm2q1dWGG7j5RDRjBxbpvMTpSy6XLh3u3KINsjt86GIS
u26fZy7Aolx5pLblU2YjOS2UAEMX6bJjL9vtMbdTaxhehwCEwCWUXzU4kScbeOlbmDTcmNNyNrq3
5mFCWfL3AW6r0+04VKdDRIAfdkulgObXXXseB8TO/E8fsTqt+PZDEg6QPmJcUHj7Xhh03NfKGCCW
9bSqJs8RHXrYfdryeg2Ck65cwyZR7CAOSZaY+Udb7SO/C96k3vrkr4RUQ+4ynczSsTB6uHXcaJ/W
w7whWs8uEhc0+3MHml2SQwt3UNq9AJW/fGyttm+8B5E6TTYdiZgqcpvNyNydELeXrk8dCzuVzVb7
JdUvbA18tcg0FBR3NGbL22GuVOMAd5brWpvl7t8tWzHW0YPL6SNTrLTK9JqNmCyByS6qhedMSGAu
sgL+6C50WnLRH8cM367PdBCdxb7H16negrPVQWRpT+YTi2Xomgnj6BUJx3PbNiokgQCUk3tsg3lu
3qprGFnYlsQDzv5uXT+SiIXhXB04o/ckeqg6spb1JsxS5IiH3MZp6r5zLR//mAqtnIyfEYmrEmKS
Qr2vIgpwxnlZNEJrbb0i1sWCtQguFqH6g2S28Jpe7Wl3yiA7mmaplLbq+hheobtvgsDKwaX6PA4B
hT5vE/dKCLDR2OUdGyFVOcwq9lglelCEYXxGbsI8vX2yRj5y2vX2fLd3Y/QRjo5Ij3Jp1O04ha9a
K8s1z6wTmhMApeEyOySYYdO7sLKdCqEKIiOwpJQscMgb5N+wjovuc5jyyqANk2dszbmc5zSc7/9p
HQHPc99JZKkdWWLgpDa07g72SaYCk9dUznbJ62CNv/nlAKkdS6fYV9YOW4+hWDGO2OjQXMlkIIuj
2WaLtSSWJw75MuzgvYe1GHKn+tjxY+AQB0fvZRnlARzHvC3VCvZot4nwLl8j9QHRANkodwaX0o2J
qHpLhzvsCpTtosoUhaWTca6WfmFzEl0YlRWi0jyQ/mXzXS9mKMZRuSp+TokogFCQ8mkJIRrOGXIZ
d+VDQB7eNx+TeFcBq3e6hDtaKZj5fyYdN11TK7BLWePg5BZV9LqBfE53Gfk7b8jcT63PNPfaqV8T
CxeAT+Z9ATIqrMeZC5+6GBjAUgHbcObrYp/96bLUOLtNT4ZGWKVer8Kk5hbKLlMLdMFQgD/axn1v
iUveQ2v+ni42OU+Sq+5xJj1yxPWKHWdDqoQoi4aeRjQArGnC8/UhE/r5V1SkrVwe63reh+K2W6lz
7bMMAxDAoxjRVy43QVarTdfJ3GU1pEo2/FaBB/RvG37tEYamepuYDzhFNHxZNXZ9JeHiIMCiH0Fe
+zcTYuggsQG8uFAItDkuGceirgyZzOfpm4hdz0vAR9ZklVJ3TfouUrvIzS2b25cB1OPmo/SbgkNQ
aqmPo7udVeWp63Rro4r2WR+QQ4P/FgfE3qr8xVBHcmQbbIJ0zxRh2CAGfdkpYEc0UnUJUzSQ/KsN
SBzY5gUqAUxeo1EdA6aXX+oIuF/Be7zLeA2bphfs/nxddWG4ITPrGc61RxfXiiaCg5gXxVw12Xzh
phnrs1x9AE9X04LqdVVXKfpJbdGqyjqO/ZBRWuzU2hfqtwPoNfsr9jwA6ncjUROnLlzDEhhN5nOb
RWQehtnZwsfNgZeje9TRGuJR+A9gYoJwHLINvcNEIhYUp3ShkUYa40BnD4+ZC8XwzpUVz++y6OSv
mcXOwb0JgNKWYZGdFVaPYqjLZUau2CfLd9ohBMtThQMdOa07Ivj56vNNclmNofUy8RgbVKLwTfAS
m4RCt1Iyf35LcHiAROGgpPALSEwRv5bM6tW4KV2Pr6Pqr/aHvR4EX2QULlyEVT0AVmDQgtva05L3
hcKvGg/j0NMgKvUl9nPojQDffrJ+8yT05q+KdMwH86JVbdRBRNwirWJud/JmCuwTRKqqdw8BzjHd
H9WcK5wOPzmF0437qlauho1IIEb+YYCiVMOA3dCpg3/Oc4VNTn6iIONfV3Hvqwk4DbThaPhQNFHN
XauNfxWRWTUMTTO13vOSc8zgn1KFa4FDVsmjeUNKq1YOlj87dsV7IQuveNDr7td38VMtCeUGSQi9
LzqBNAXf9SJDO7MC3xpd7NNqlovZOmXGaqDsuJLcilWqDKTRG7bWLIVMZ0a/vpkfQXEKWwgT9BpQ
TDGagIPiXSlZQFrtR5HIp0ysioy/SrIsIsy1HtiX/LoVm0WJSn994Z/ehbCDwKENRr/Dc8C4fizo
3SlCch3785PQB244AKeVD6adPmNHNfxhcgGZz0iDvqc6b//1bfzY/6OUpxUbQKjHY9cJqarfvQy5
0aAPwS8fw92aBrotY1J76claySszHImuyeivL/n+kYc2bCvhAdGHStN9HVHzr1UIENVz5on60aC0
Zof0ev1jNsB8y1MfwORzf9N8fA+iIIwTaA0jhw5f6P20/kvZq27Y0j1ithPylmsOt+DrP9evQphQ
H8N4VHBm4kiU5Le//uQ/XR/OY+SJK3Lh+0wW+vGdN9WWTRsS2QdDSl0gWqkz6we+fO0Iukl3vYt8
+Hdt+J9ugNdMRx9OLhx6G9HijzcQUJ4F+B7ggkb6ynFn+ddDzEhCU2tSmSvCybpHOzTkY/jnrx/A
+1fPCEZIj7SDkCrGP8sky3XxEQGl20OB5G7/EkXzGF2yMUhIorjpwRovgYtM6zd0rnfOyTg0k8na
YUyrne3Gmnv3uUvhSW+v2+EBTnfWz8+h37Xba1wPxX5nOhQNjhren5MzqFYB+0YdJxBCFcqVJ26h
6su+mDkYxhAmyn6EpExKfRncWmWTpgUCaHQt2dMGY9UTFHibKCY9BJcD9lyKag9UrdpMv36s7zps
iNlYTF5ID5/thCbm3SZmr2wOlrD5rcfK79/MbU9tDNDy6yu9j91wrNhC8LWgsRC83yNviUi6tXWd
4mGKJZ7OKEYxHw1xE4yGsj/PTSlF8Q+/X+D+37/NCCWkrU5LuEG/WU7vgxfW7IRtn8mbCA4BBd99
bhzJ4tSbNuzort3YPIXXQfmmlNU6of/1h//5csRIcDjELvDLkFT/uHuKXAgg6F3c45ISkvLir0U6
6VcS0c3k979HXcU77w6eMSUDjVNiRiSYQvH+kuOYrH2cTv294dIVV+7DmjIy5nUeF4WaKVm/rB4y
rGiFcxzwm/a7ZxeL4666IIRL7AGDU9pc8tHUHYY0L1IIoGRJ8UBptFYJ+aJpDLfJEiOpaGHv45c8
TxUjdfir5PBio62G+iHZFBjVLaNqdKGyVbukCmoFc2UJVAmI9nTlyO+v1NZKd+jFfHUcDPNa9UFw
QBv48Ug3vFs8edlGBeQbiqw2wZnyJdfnXVP2LaikrBVVv5Yu9Xfo5Kq3ashm2SDznSHoSQ9Yd0Rp
T1M31xCabCwlwtjDRt0oJHFVYAzoH7iIEeW3aSMoMGQ3q4+kTCv+ocGPRaBKbZMTJ2JXW7tNop0s
aUgqVQRMV0V/pU7wty2tg/ESDRZeZAem7AyYWI415HZcRPsdUaFOs2x7WfjcBWjH7l1Eiozyo35Y
Bs01gb/QOjKTApuyv129Zn81LQAqFOWu4F6zN13lkSariu9K57KxetuUM7fAAfqoGQ8GlI/cWD3M
sJdKjmZQzdZflOVIfi0X/02TMJJ2v/Fz/JkjVhJ0YWoVHx4kBUn3P0DvTFEadgxJvk3+UqAdEGmV
M4aWxw1Hv874lFQ5V5A3aRyXB2jNrhK90N4ZmkvHtoqD+9rtlvghn8Nx/lJgWYHcA6RA7PFJy4Jh
1jeIiO2kHmuQTeg7qXcsBt8n5e99v/5G3zrH2BDoJOjP0u5UrYsxM0DzvE0Z2DP4hZXCS4XjxDhR
Bxdq79xWOKznB75FLTKVhS1uhrRRDa6GjDCuDrQDV/HXrvGJKrAm70NaBmi/TqacNv0XV0PgpqDE
ldh13+rKl2TzkN1L/3mw+6XMjv0+l/sfy7BxX17PhJTvNSQc3DuyYs/E68rf2V9Byef5b3JRx38F
3pbzB9x66s69WFZnba+hv6/W9AGFhrK/EbuvAOASWeQIG6XYnbE6jRrRNbU+ClJFn4Gdf8WNolyV
wCGVJ4sV5mDg4JzQFS24TAiCuF8MrE80JBbc7HUcDPIljMrJAkXStTKRV6XKg44CJlWMt8DP/6wj
3yle9LKeg5UtW143rrSpltPTLiN3bM9ystUy1G2HxAK5uO0s15KYWevGrC4GSoQ/LExNySmYlCZs
qDRol/dT1ycYOH7EP0whEUYcERTlkmL+3ddiphirsjRDDASn6jksvXShT2/oOAxt5lg3n1QvsWgL
UFTYuDmzRn1ml2FFo+sivdXLKI6sP6UYpHemh6+QA4PiMfewUeHvqqCZrjQk+6qpMY/J6EKHolKM
65Kjimtr/IOiDRjYlOBVZBOJDfPIh4hHPY67Tmq/4qErPFAwo2xN03763NVumJ1bT0gs6A1cobGm
IFoVoDEv2Drjpa2xmn2FskyfgScTpyeNh+2u3QIcGK1R3c+q3RwDRfBEFcujfzO+Q9MCRitOzHO4
9lavyzSkaKZvkjkKLumdTGRPAvvMHfsbHSjzJokIovXaCjZjCQeuZKh4bCGvPsSWT7+p15tt0X/v
ilsM3rZFf2BZxts9JMWWYK6ILM6xWQW6Ba1fzT9r+xr1Rp4CQT6EZsoj05ESzjO35+C6SjeZQ1ad
AsWUKfRKA/GmPaCbXX4zKKAqXRXGK+fgerhp7ZVBzb2rf4EJD7pGnAtHbUGfTIj3Gugmz0BDknXZ
9GNSVemx63LeadxbYYH2qMGAYj7in6ro5Q5wOs9bB3H0bj71AGpWxSfPoqsPxT8ypiuO/n8W25VL
v2z7yL6XTal+3tOmG7jYqQfQ6Nw1xadyujMvyLbxFrXPOH1ne/6pGLeCrp855vxwIqdZol2da8a3
pGynKyimm73b7qmlIf0UKOfJI80Adiq1Y9Kk40rnVBAxLrPCkq0zlBJhM7MZoQcFDRUB0NxfXTKr
NgQEy02lCfpfju4qr/rqOnejM6hKFNNVLkmVWEclAZUPl8wNMRJ5l2oNhproTm1bO0+FFW32Yx9c
QbNu6qKvA0KF7M8UmJg5v1h8WN+rIogOWk1XVVKd6gZe7GikcyAaRGLxU9JJJdmlEVPMSv0pXcmK
NUqGGKzNQlGBpgWjnCSNGwaNWAEUjvboawbi6ONIhlFKt6jzhJLfr6IjrPYkbU4BEp95PM+2jeHC
edK8Q71sY601NZmAOe7xbyIC3OW9O0PkwLZub5hE0LcoCAE/a8/aLxUuxbxf3hA3bgKySRzNQscv
R0Eu5abamQZpbQYO7hdTi1ai3hQKrBuMsYVwFWUDU1SJdCbHnXVSZbq1sN1V4zDGtJsfQb6jVgzY
F/tONK4g0cJSUMVZr5hmFgxNrmz9PIEkT+0p1/z3QUP5iUvdqGa1AmEigfbSmnlaGkOlnauySt/8
RfJD/iInuuL019mk2Bqmy9v1kqoDB3MFkdocBdzVCNrMztfnEaM+ablaULpgBejopJOnQaeH9HlU
tDAYbqoRc+w56GJpDNcszz2/UlR6ppY8BToh1VTdUWe20MYCzPxk5jDz9uDQW+RJEuQFDY2i5nPR
QrEi5fygV/Ocwuqhi6T3XKH4af0BZMqDmjOMdIHDu2hq+jZnHnES+G+1ftl4FbMVpgLlK2rVDLbA
ixfYCjr3ZJqO8kuSMoilhVKqRJ14QqrGLiWAah3o3pyFkzkPSWhwGSyIWT3ngmfqIiT3yaZh713R
9G0UlaQLniClyI7z6CvAzvDGC93+dkgveP/9WIm+/WgvuYfDZ50js6J3XUKIAqO9Rmuzx2A97sN8
iiJmjgR3Bhax0mUqnWOK+BiH5L6QV7MnTkkGvk6SYLQcNxtIFrxd0xO8SihWANdB7HsINyYETMSp
602b7JWBAGotOhzJrBzzkI2ahxMaadlRNY6z9XnUzUC0Xc0UnSlC1rY7QdBOMUX+dT35Hg3BixFT
GvQgODTiWfBeZLaLYG3ztKnu66qDWwePTufzu0J+Nw1EGpbw/9eFIXpTwgMEYVkFIf8nu4Sq9Cbm
XuzZfVFlffS2USmEcDQ7VPaojXsLfv654aggzP/6wth0UCP/iwwM7OwECB8ZqQgSbTNb+8caGv/n
iufBYMNJZLsVcVynjY8XTwxWgT3OhCK1x8EiJ9887ku8JukZW9+s/eBqf5rAI8ujZgkHx3pzZhay
mnOkDKiM3Y6hcIHeQeA41CHUsexk47JrTccs29vhaYDUs9l4zWeZXyB7shVVtFmqOcRxFxU91cTC
PDFc+siWNzZff3UUo/mmOHC+7CT6kBjSIyOKZxWX3ozfQFt1TW8d6dDujrzpkOqPORJSpsI8qUkE
jCcC0hzdb3hsQuI6b8wECF/LPRFopELfmhl/kcgdPslD7ya0nm72GYnqM728rSZpps/TMStQlHlb
3FRb3CRPjqr0YG2I2FqGE+2dLt6et4HZEQyijvEWZ1tb0Z5CwpB4fm7YyEOXX0/ekuRWeTbnuxjH
aLX+3DZsCVqmaTEnCMofOjHri7/YtsAOqY2HrbqU6Ord8CaPREV8WTb4g+jkdgzs03MuxxG3tivZ
qtYOVAnk6PBvZPxZcZOS9vYARWUDn/809NOC0GHXXpS5dh9bYMgwAoX5AfCgTnIdwz49Tt5G9Xhk
N8IZuKuxQ5iHL3SddtjUdh+jRX6hGinyHheGNrRHHG/nrvzG4JTFfiPjcqO7uRuwYz+Wa1Kp8Rxw
v6DsGQNLnajnUTbzQoYymbfyUUadsmXQ9Ebj6mnOH4tXytGkawW5t0qfNpWdyuAk3OF5JHNaBO74
LlmF/K8OdWnRsDyzMFhgJgYbbirDafFaTMSHIrKK199sMVS8P+4xEE4gTsIJhtcIfNGD/rjHYPk3
tB46cSfbLPfkAR5E2hZfHJryWEOivUluQ9ynBW5wVdtU8dAhu3YZH7VUuIGeVocJmg+4rCXOqcN2
4XFZpg48aHbSL1U1Yzod+3W6PLlhPY7HbPWDewZXoN06wMDCW/4eqgTYUXms4mm0T/PA/8tuapfh
4B+KEtPqe6vDTeNmhkmZn7I2l9+SsdyKiyfyBeK86wyfULHm7bnvJrs6DnskNphlgbvcBTAAqkvr
JXF36pM0nI75tEJnODlTuToPcdx0z1aIoutgQxBmmlGdMWKTCmQ/NFnUnUAE2pgxPpBwcaxuwkc0
n018XuCiRHzYMvxcNbPzNA++XCCzeu5XJ4jze6ZKjXj1z2HxPNTxfBqm3HldazVihuGNQZb1r8wq
Kp8r31qdwz759I0OuKsltcRGJMOb8xGIBAXWCRb9nsfHwhvq0X6Etmv9N5apd4NvUo2BfcZ0nI7F
GooxuuWzOmfbyohBLTX3lwBN/GGkZ4QBSLw/TszLSg9xFW5/2JW/XyYwkPYonWr8IPO++5h43fCU
QtW9lNskPk2R5d0ksd2eWybH4JBEwfqAxq25sclWTw54oXIGCJ/w9U5vO4zSvtidEMzmirI/knEa
XjbcDB9TbE3uqnFgoAs9bP/U5q3DGb3s52AtmAQR78V6Z3vT/NBCCv3Qugy32pehOJeF72KHIpm1
BsN1+28XLeXnfvaXj7VvT/eYn2TPS2jX5cHCOf9c1cP+AAk7xr7fru6dNBEfI7g1zLnA0PQA1yh6
sKFO/MHUjuGPGLucG5p01pHaPLkVw9xxmgD0HIEomBSHO7d/68ug+dxNS9MeFYPr4m3S+pa6OSMT
2o4qm0LlM7weF5LW4N0sYes+uV5qnZZd7t/LIWnf0iDHWmFLrFPLXB+AkMR5c3BmuQ3brbz1crF9
2F1regrSsbtxMinvsqWA+ZzsG2ykPGJq3ND6HzHrjdYzVr8NV3GSs0W99NB1PuPVomgIL1FVJv8D
T+U1Dtr5zeF4u6HLHR9KdLrwwgXxMC/tLz4B+GytZfRBpGF46+15i+3JyAcAihRfIhJIlI8L0pxT
G7XNt7kuBOM0+qJ9ZGmSmsbdwj5xG/jgmJ2gaCudxxR/gG9r7lsQswYI46TYd4Jw8sIQW1QnuNW/
YhHA2IhdFt+ypswrZoo1cK/E0lCdJw46KCxm4JhID+nKwiwPAmrtHVy+MGY84Qniget6h821+r82
K5wvApnLXTl3TPCiMi1fsD6aXhYOG9wLx+ZmxkT+EAF9fg5o1TPCpG4dJp5ZucyoysBsV6mGnIz/
ccKpec6oPc7WghnoKZGhzQgf4KAzkpHXpVATT+b2zwyfoDtM3f+Wo/cagDVjf12uF2sOy+Meu/2F
ZLuz7pypL+NH8KH6lg9WeUcEed0zGUXG6CQoTPLU9y5HcmaBKcB27wivjLRzDzRI7G8Q+9fjEguG
Efid9R8rnVxKkCH3G+aPMH8s2BtxW2SW/9DuW/8Vprt1X5JGs7n89Sn1veV+zscCh0yGB50QJvf/
WTg7HpxNBH9gf9O/1Elv+6cmK6dLwCScV9cZ6+GUJNZwH04ixLAePdh3K6sZE9rM3YQ828Wm/5yJ
MX/qV2/GkyAZu1NXMnKH0WcIlaK/8FKNju44bJgO8YTvZ1m7J7tlRla2B4yLxhzmPLs0my5Uzvan
FPSZ0UFRnfCBWmIJVJBPKPisFwdvme+ttxF+4tx7xKauyA88ePt+YdrAOfLm+guKDpCddY++JV6b
/lFiAcn0IRrWO2N2/O6zExfiUqwOxuQ5c9Zu0jbKv/oIAW9Da8ve/BFbVz+ZQgTtCxVJsLvVYU2a
hK2JSueCcVB/n7t5c8IjBeTFL5MTI1Hz/0Yds/OQWkYvA+jNSY5+elsxbo8icpygZbrpQ82sy4c+
35658b/RQNV/9zsjSIIU96G29IjdvTedIXfk/BZ9IWZsTvEzlFf/vOViuHj9ktYHseTdqRCWePS7
NWAanv0VawT/YS1XZAOVN90ssaMIU+zdUz50FcM73Qz7a8GQn7qc4tuO0adfAiwkMMIpy/zZSi33
yCHcfmqGVd4ycHK/s4lmN8u2Jbc+1y5OofStT1kkJYPzwNqqy1qUeXPDjMGs+K65WSBTio+y5xFC
33J3lOQ733sF/mjCcbeTqOXHHJNtskg3TnPYvqZE0cJgXWkb1biRRY6L8nP9ZHhQJQGFGkJDbdFU
ZoBVsLoxXmOIXcWwyeNaMR02fw3R2pDHFoxB4EeEtiQhuVKFkO4h7cj95+ZgM9Gv3A4UrvSEGMie
9n8mIq5X+U9xvzcQF0j74TTfxY1o/L8N3gdcjsXYcaxxyztts5T7E/Z96XA7JEDqmIuk3cbIJm8J
mueCuYhyPqSxmArGiTHW5myNgzecLKuhiLaSZou+21i5MdqOjmwNBbYkxbOw+F8uPc3l5sVf+qT4
axJpO3Woz8c2/4RJWOI4gIFl5doPNBpXwZgz208ZrzVjVYeJ4oKH/HaecLWOcCzoy/aAVjSF5Zss
BQfXAb2uItOOK10e01Ur4gqC9+yQ6Zw0ShFfjWyY89ptMXyOvJ6+Y2RYzphiQ2cT//3HQ8jtIkbp
0NNM7zc7YItFYctgmzKhsQvWU+7BNxKyMD8zYXC2bmBtlM1HY0xf77RjW15HSj9KI/Nxt/cRNUjG
YwyZdDj+DyppRSKxt0WVC8zUU+U/rD3kSs86Nc5tS0E3BtKGE4aY4ADHuR9fjAOQ4QMzCrYKgnPi
cfgNz+RSILSLocJqsN6b3Z0pQ3tkjVt6g0FLxzV1M8vacYC605iUAt6xH7ni84ZeBBGUg/LCOlc6
Lox/lDBBw+CZ/p5pARjabru4yus0sxfVhNQSHF1HGDKdlklITSPu80bBOlRBCi61l6tbRqgZlKZv
oe+m9CLebaO5TgaxMt0E6ahuDXKDpKlU8IlW5y4LpZDWHf0lL8e8IOTRtDdU39vgfkhkOzAdKA7C
oXigLobI/L+Uncdy3ki6pm+lo/bogTcTp3uB39FLpGxpgxBVKnhvE1c/T/4J9REphjgdUYuSRMIk
0nzmNeFE11FvrtYYF4ppZ0IjaMBAom/LIle2DRUSsD2Kf4lC2/o1rVhA8pi9sjdEHvgKCqWRoSEz
2pkTKACUVHMIBacNc1i3vsTyt8lMiXFru6kakav7DPoGQB/MMgGaGZtkB8PBT1Hg+o4wbFzTJov8
yvGYPa4saZ17q7L7nfi4hiZImIU1phkwGdd5hat9MupuFAj4qupea5vLAtAA8zwTVaNzxXJSTguT
aa4AqLQ6p2QYVhYxEWhvBZ/cCpeWqv1XdSP7Hlsr1lGf6UcpkAYpRbsyqlfaIFMSyA8aEbAUzk2W
2w01p63S5Z2BbRsRg8xClqrcJTGW7FTOsHWIfaK8E0SDqHrxKLYJWhhQd0X7id5qr9F0gZkgp2Mr
O+6PQglQjStF+ho86pxg8cuya+0PKDlJ2a8BzIae7NKMzAGssrP4I7pbZ7j21vvcIONuO03kKIsd
JHoTFsjiLB8XZF36x40EUAcpfJOtm9/DBUt5irlvBb6GqgcepCIQe4S7xPIlY1vQ3+soAzbszkGS
lUeICdP0hawNT3upXjjTo8WC70FPihEpw8XqqA33XZvZH5M1zoqb1EU09tiRj7n3ai8ZXLrJNHHO
tdwhLiFfaQ6UgySkZ/if6q1adFtra2OkTQpUXU6pHFGzGNgoNprMRniZzs4AeEExJatmlD1imJ8g
omnQly48fv+s096xap0vs7cYwbc6IZR+xBZaJvqdAmZti/bMElNVoD7SJZIAwpZsPgwNFKeHUuBQ
+bUxUZgZQyQcFqGHwkaoMcXwW9bIN/UChetAGlE+DvSnaT2J0geFEXmV3ZAPnmU5mmAGaKCGqMvz
ppQFYl9EzAXSx+Wz6sYZfR0zUrbSnF3PKl+qZq1O7BxwDxtXtdjytDf9M7/KoqDCX86RLjsVCkOj
9ujtmBceTYImyLEk7x2wAiUkIRSH7zfmC7hSia1QrQdTeFKouEBYz1z2MWL0znu1lSF4KHHZWwdW
9Tp7VUDRUbeipT0rqlk59PIHx3N5PcK3BiSRompR95KPaCxCrlRMMlsCk42v35UwB7F8VuhFCj8S
ca6mCWUzefxgHCxfXkkcoqQsj58N5olx4FJTgJ/McsH0Q23ELi1qVjsEEwnzwmNBUgTTCfZusg9Q
gedzqfkyqFZPls6yYW7hP7V+dCeBRu7lImixIOaWIzlSEs/XeeZ6h63T0i6ZRN9PbiF3AkqDMuZR
XTvRBJJQWdGArtvQKOqUnX7zilAyWj9k8kQke4kTHAwOMpwu5XGhvtvGBt0+toKF14joct22w2eV
svwcyeM5Lc8uGl7tnYvQ564X3LuRHa9Co0lD5hY6REDweyYGdmcqoL3m09hdRGmFp/UBnnldFDis
rn7bnYwewyd6oIG7LAiOuSWT/4TgR67DefCo5kxX+OVJzPqEMhy8m5EuOAoEYW4VcEAutj7Mqlwb
LLuTPQR05GVUCsHLSjAOrIpm+NYXRo2qhdXZJS7djj4JnC8NQ0jVEB1lL0ZG9W3rKZBw/h+4LQJ4
2bEtCB/v3fORoxW9HDnF+YtJQCWg/qxLvyHiCYnlVRGTkgMItU5GAM25AxMBfWOsdCV2pg4vOjMu
5BtLsjFoXinNpaleK1zaNWifdXMBhgAtoKsaYUYebT3DsOxBXyVTpqTZWexxMKwpScwtNkR3aG2T
mmIXmixejvUxOLRhv5FaAx/Wo/khQx4Bf+NJreRtGqsFXSXTYEW3caotKzgUVJvq9ktvgN851IjM
T2JPy9bmLbZIx1LfPy01zxoeUVI/T68zRCqOa3y2L/MAeEt5cL0+Zax0u5O77saA2Whkihycqq47
jGqJWdsGMO8yCc9y5kKCUuqxkys0ixLZzEkXTx6zTXcWcevR6+FNOy2DXY+QWJ+BSUM2gemSnDUS
RzuYIetsrfmt97lBU2i2ySavqZrMG3dw04jB61qyJbcu6YYFaXBa4DNbtk7qcp/nqFxYdzVBH/5w
VYaTBBqdHMH8XlyXKwodeVaMlOgXtI5laKBHMU2mAZAeQ1S5aDggjD4QHSHwgs2tpu3WHCARFWeQ
cCVOS+cweoOzQRHApeBy0qzU6/c/RHDwg+K7GMphqSVo4cGUrYg6EacAirZzrTnUf5z9Rrlx+lI2
SAUeA/S+MmHnZvc1z50zW02FthRhOj6gQgHWneiZZNuc6RpTNn8BkEiG/BB1qPKe/CCix3BK0Xk5
U4sqwjGiMrlsFHDJx5Sb99zGFeVWuVJoaMtluESDXL36zHbiYJQKCVTfL10zl+VOnW2U0mV/X1CM
nA+epa9VDVTOypC12+bMlnkgInxOQHpEvC63bT9VamYbsA+9aknT2NIkgQpjb+wrqCn0P1RGGte9
xEQNWSJ5N+qQ39Y0lmjq3cmJs2OrNHqE4SFrzxkXwRk+Kk7ZtmFriq3Ey0v22WagVarG94YQ8VRL
3ReW3HW3vp4tsAvoIF1wReijZ+UvGBryyNm2bNAvcm8fdWRfgA2qdniRQYp19koWjCa63ZwA+liz
cdmco+8NkaY1Fo4M10lqsPMdRkROeBk10GrKBaDiGCP1V6aCoijGsKnYWj++pkLrxV0vP75uL9Sb
QuDNhFBrD+8Q8tYoGflYPHJUC6p4o+aGYg1AC4Y60i9VE8Z0tijjU3LS0SmBQc5bqe9gDb786ApP
0/mxFDNQiN5YhdzbQR6QO3GrQBH4tj9RPpCfaMMFAdiUB7TRO4mPnrVvxw7ESLUo2h6nmez4Q+FV
oQaggcvpWilKVaIgpx1iuERQYAU17vcDuaUeeWgWSgAbyE9B1xJo1bzMhi9SsBHUk+VUV+eAqwoa
1CjPXiHrKkEyvdXKsdfFIsmGcjAlSEJxi8Cuya02AMTPeMdmLTOxzcdtMjxZR0EiRDIz1w5KHup4
lDdQgJzGRX4MwRbNxWoq2Fxl05LdmIhb0rs6dOh5CCWVPCqu1oiAOdeU6Zp8lnMMs0WLUzAjULuX
moyAsYZojntgHgrYS/4FlgKhern5D+eITRVtYsungrlzqA56mJpy3PBtSEYlNGMjx5Ua0xZO3lnK
a15MiR5Rwe52dGNPSZRpK7+bNsGXgjBMgRnBLxPdt1Q1mDDuuTSisG8bBVdFUf0ZkVqqSD+2Gwm/
y9ROkWfj1FAbJbyJtCtD2YOglUP+s6ExtnOBVtu5Wqbm+jZ2WmItcm87l1u2FadizQUYAu+xkf02
BAIoAwmXVOFThMhE+wi0mZTfYyOTn1eVu/S0OZfJFIt0k3HWm3yqCPDyXlt7NMqSMb+D6Kyv867V
l8Ag6pHpTJ11EiSlQm16ChLqsTkFYSHfCCnqoENgB24qT1O0LWQYawCplieTqs85ViZj4jwymOYK
F8dBLqQsZ4zXw8eNpblxIsEiyv1dpQK+2uW3oQa7L4/zhCoWX91zzwByb4kSc7n1KSe69s5VJo6G
SSzv7DeK9YbC22CJ2waEUrWMS1T9SyVA2gJw4BbtfMOhRjxac+1vh0jZm9J97gen8WetbIBS50Wn
gHBgW+QQ9VZue0hWpSNQyeqACqxkff3wZlPgFXIxGetvCT7ubxIQ9QNbojBwLFOyRDUdthImjoYC
EQJUnlFVLs84q63k0sTZ4JnHxVz0Y+Jq8jzcMGNqIistUAxiBgYP+r78JtQrSf+IEx1g2pbW9xtF
v8Nlr78t2b5reA9TKd4ULcK8fqhQkmvXScDmxgrZTkelM7/pW2+SH2lLmiLNt/u1m66MpiRWOcLl
QqTikr1QQg23fc+ba4lr23QOWiVw8QNLeY7RYnS7WOVbPaUmqZNhZTfJpbqlSpY7y7ChVgLz22a1
iSFs+PpKRW6140s9iQQ5RQIqUx8kexK/D8vvOUhhTzUnIAvyiZDpkJB2w/GTYYGHG+XUmLan7YMU
/703G0STzrJ8odgVi96dkGb2DbGnRidlUQvDs1iXCknqyuSf4VPyDNh5MOuojfGpLYR+eCsWsZRM
V4BuVRbYEIJqEXkZpX+S0taWYUanu5IeDkVTXtUrK9o7+w1a27ZsZRzU/ZnYsbGyqJeuvK6zdnIq
bIHJpIjGq4qkNr1uSS6V19T9kV/oVVizQf41zDM9OmJDhszhTlERohXdBvNidgaP0HHLJTccs4oP
jHOKP45A2OJD0hr2kL9ju5OBOTKNcsB9HeFbJLQEjRGKofho+hEoD69tgQOcixZJASGEHxwgplGV
UGxHlTPXti2D6CbH3aYOgVjJzX2DPm+LwotRgXkMqOmy+jaQLdLBMvbrFeWmqxLhsTJzq6devhUg
lAbDhmkOlj4eD6U/wGij73QORbeS84b0hl0U8AkTFfX5ivc8q+JhpYB+6B/JYvYMYt7Wd/Vc9WL6
qCUUecko/cowlqvVQJUfrXC3LMb1tgFqvjh3UJQQLpG10jVqiuT7Als/EEcvr8zsYchB17inxHQn
x4dWY8Sjfho8VBhDhyryOO4ydxDtd2wR6mnZw89b8ztSbaPYuw0uu+OnHt0m29+bkCxQoHPW1fIO
TURx6LROXuPuZTXKuO0zRCGupxZQVHIKCjLxtyKZRuuyElVdfKyYRn87Gm3dj4U7BtMReb6VvmZW
CpdyPNCpq3pux89603b1HUysqDxFE88HisoCRVyz7tCLcA4YX9onan7J+HbpmFvH0oyEfmpqfV6v
TTjF+7zOTFDctekRF8Rsv8BN7KAW4YAr3rjX5wX8l9Un81XnTG5NpYb8zrip1qqaIRU1mXuEGh3A
HTfXub7202LVu6PdB8NAs8THVyU92sWsYc6T1tp4qyHqXIgdeFBQ5GFKC3DRQqeK5tzCP0WvLI9u
rYbCzG5cu1kAdfKzfsLsBGCZvezqFKOGLExxbQcznLA/uHudZWBhQGjrzk0EtNWsQy3JJy+4Qmcg
HdzQmgx9WfcTPav5TVG7Zfe1dipQLcGUOPM1HMmxPqL9Z1Y43BT6RYoFKWKQMCzeNLHvNZctFU/7
Nij6Wrt2alSUvvlsys23RnfdjBootE3xpVzBO+WHZFwmewp7oM0NlWHcIR/dYqbnhNzAJ6gPtK/C
rY6tELVMEQnjdji4k4Fao7umzGrPqr84K+GVpFUtVNs2zwNVOPSMONZuQMaY7ltAMoxM2NmBqC3k
xXN6USg104RKRenYF7EUSBNhCVcSt0u1LWuAWNhXN8DxFiirEF8h31PoAtMnn0o7yYEKkepY0tBO
SofLVM4YSspVIXgXTEXzWwVhVRfJVP+S3U/yMtRVDGP1eCcsMejqbL2MrLRmnxXGOojEXgFjtwNH
lTxVizRCN+C8N6POwGT1QG/ruxFSJW/iYXeLzr+5rs6HaGo73X+z2Gul+Yd8MGhepKknU6TVAOn3
vcfkowa6eg5E/5OzyeBoMVp2tx68f/1+aPyoekyH3I3+mjFJh5SnT3p5PxSDjQ9nL/l06m3FVnc6
/5VCdKdiTqkwO4U+mDSD+uKjx0kmDjXVxdFHJEiLF2uPkp2sT+SKVp+eo5KYlzTBcGDPnFY3zpg1
/kksA9DMSDdx8nnTGmNcwGKlG42ZweiQTvTYHhpzT0gB4/ONa1XR+nkk8DCBdgCknHawkagXHKwh
h43w1SzMzNBOdV+kaIs8eD2X99oLoD5GMF0n3cj2p8HfE0kdoJ+ZpjFmWLu2mRC0XErdaQ5j13Zt
CGjK1KBPYXN21yxBC/hJzHFGCOD4+RHZhO7oDHNSnIJBAE+C7e4FgKUT812ua61+18Pq2U9Ou9Ay
Koo/cwiTH9H7zC9q0x+/cfgMzd5bdXGIAieCLyISblp4yXBNERGR3G5q5u9TSg3ugryufkioYt6V
2WRd+dk0HcY5YCEO1JftvxpcEat9j+FVd0qmYvnW2UDKQn8153Q392Pz2MYNnrwCDNAezrL3roMg
e42Kln2Dj4BVheucJeJoOmV75zpL9ghEuX3D7lbwlTM7QX6ntD4kTaddeBH7PCxFMV2YhTHDNCbJ
1r8gxM2uVjT18IlYPr7q+fhFF0b1aHn7GKznpUn1+y/Q/ssVUl4JqI8ugCNBC4LBy5vefKQFkTu3
JmlehV7onBm7hIZ2G3ZdSoXccCf3FHtEemFKW8u9dJw1zSFW+HEGGMzsH9eqBIEUm66F1gb9O3AU
BaatwoT8Y2Z6e4vaMt3iyivMfJ+RING3a+tLr0ytfWZY800WxcZnX6+9LyOSuN/SJB+vQD5ab+bF
YJYFbnQMGlMHv1TYV+bc5/5uoG6/hKYedVdYk9Z/crZxMkwQZf7UDLs6JjHrjlTvwwja+3NEPoTL
5Zy9rfSgPA7mEJwcR1+OFkK9X8zSTD5GqePunCBPj7O2Rg9JBnbHm82CTuxoLjsscNu7yrbYUlMt
mfYg7Mr2ZJVe+tdSa8a73u+T5ZBPevcN7Ovi7UE2UgC0E21qwiaP2VkiNJB2bQf3DusMRAQLLW/u
/GHp+oM+mmW5n4LKAmiqp9MJavL8NQvIxfZV3Os7044mgCGLfZ0h63frcMZfr/EIbjARzjujaovj
mEV4pyPue4lYSgwmcpjn6BLs5hgf2Jfqd/4o4hukwnr/0BDB3c9xOv9lNkNM9jb5dOStrOm7PS9i
vbOkm9pbfcFVgk505uu7Bj29W24LUTKO1iNGDuW3QkOg8H3mTziJ8htHX/YH/k45M79Wml5FF7o2
ueOHQABmcm79efFgsZF+r4H73vH5Qku+kz+Sxic0VwH0IpFOAxVijTYm5ki9po4M67AKSsFw+4Zy
eQMHJx9uzRnawiXwnMa4pI6WG49CIF2c7fxg9p2PMdj+bAw9g9XG3mJSMh72C7ac5RtdN8ucg58F
qS/lPheaG6wWtDMckLI3KRrCIIkGMhriwSsM4Tjfi07M+7KKRu920TOdTnSt6/rNLGJau9UEd/Jk
inR9WyOs4YV67vRv0yyAV43ysZkEHQBFIGlhptNgvxBQuGrkp+kV7ZFHHyBpjHGrXzINCuttNhbO
urlR/Z9vy/+Nv9dvFey+//f/8OdvdUO1Jk6GZ3/89/u65L//kb/zn595+hv/vk2/dXUPXuC3P3X6
Xt99Lb/3z3/oyZW5+/Z0+6/D1yd/OFTS2P5+/N6Jh+/IGw/np+A95E/+//7jP76fr/JeNN//9cc3
DC4HebU4ras/tn+6/Otff2D49BOmWl5/+0f5Av/6Y9fVX4cU5XF1sf/8xvev/cAvB/9EwcJEhtVC
MpD/geEAhE/+i/VPTNT8IHAhGhK02sYf/6jqbkj+9Yft/hORfR8iPxIkOv+LrkJfQyLgn8x/2joy
MPAifHgRUpvix5s/+YL/+0X/UY3l2zqthp7ffgL9RukMOgeRqIe5mMlM96UAyE/aKnrRBotWYXuN
Nn+/c4nNAVr00/6n8dju+vNdzmqz/8viULdBMYdjz0XFBxOXp7cpZtOaatDHOy81xgfX7PWPCLRp
eggRvnuIsB79YFKqvh6dutFRbKrQEJ500MUAXFHM3qHTp39KSOpyOrGTr5M/dmR0BCIEvKB23yc5
8svXOQyZnuaB7twF85SgT1/BtSc+XLL6YAEoha1iGdqfJE7GO5pI2UdqIMt4ErPXZvukHIJ3kFE9
Dh/KwPuoqLLrNjdydl9Oijc+NtnjK0ocT+kt54GRDr/ICpEFsIqf0VuAdVT4mxrgkNAp76rgzlv9
d3b1IXZeUbp/KsTx642efYGVGiERGDei+/2JBs9dW/iha5WUI60DltzgZZeroSteeb+nAjLMKRv7
AJdJLlW5CXmfSWDEaTpOVqXLk6qsdlMdzAcQHPVhhKt7tFGMhvkweOHvp5vBwvmJNKTuamKy63um
hWiULQfjp1nd6i4p37xE4WrhTV1jKHnIC6/azaI037Z52cNi9dz8OOfmuk9wnzotwkbkkcXyivvx
M3cKHgXhItRW+MLYH5NNPXuUvqwccJ3kkINLU42Ce+LcojZkLmFqLa0VpjWuRqDu7ODOj+N52dvE
OLdtCvL6Ip7oNR+hiQAedYwhAhfeiU8ppPsHu83He43kQlw1sFVmSr04c1AtERpN82wUDU0od2h3
GbDMW2il4tYxm/TaI218u2jWhDSGRa0A2X3PeZS7jX7US8OY0B+zXcE5n4mHJp4kghU9dBw/HbEc
69rpgxD1EH1B57LPvoA20ttXNounqilqxFzHhQbqUabTfflxf/p4juvFEGVGLSwbf2yQOWw/AqAX
jw2Erldm5zO5FHUvz4FNR8MFcVz92b3KoendOEu1cHSNgmowNaed34/DjaU16dts0Ifd4rnaruds
vtNyrTmURdvdO1m9XnQTXJidhr31DQiRGkwkpIXayrL9ArT3NY/yZxvFeR7Rs4b3xzSSlhVPR8Wn
LJGLGhMEkCjzqcyCfEKDUANe0ejNQwFjuD68sop+WbskHhBwMJ80kX4yfOvpLceka4C8TfGuZY09
ODhmfscYoJq+iIa2eUhGu7RhC0rroqREhmeGXSIcYlW98XkoLKk9qkXiEvfVvAQgRBsZ+dFy+pB6
5ljtEvhf5un3T/zsMJNjhF+6E7jI/1MTcJ9ZBdFrolpp8zVZHA8tje08tJyKxf7727wwLigouQhz
Oa5uO+fd56cJKqY6B/1K2XK1bfFmGJfhEAjzXautw1sUkOOwaZbhle37mfXOeaayJny2NA+oGXib
px8DwoalmWOpUTIVhhvCul+zkxO0MHWzemz+tBuxruHce7EFN3ApplMvkJ3ddTTD3//+/V8YZsej
TCtDEAcb7WePYgsKVeRYWmiRne+WEdn/JF3T4+/v8sxSUb0x0lTSeYbWD1Ps6RuXTiHpqA2+JOuk
X2KBVR/yfIaRl1iRl+NuYttfpnkpLiNsWfGT95eSXbBMvjWQc+5qhGcyCnzkdjEKlHe/f7gXh4DI
zfP5/Drdm6fPJmqqZ4k1MNOKBOr3qGuXhDjxf38XuDYIaJno/snD7OldELNGkBmRszDOjOGtV8/w
BBvT+vT7d3kqLHgeZ1Y3xsswMw3Xfr7MPX9wjXVhnA0rKdEj6PNTOxhQWFprvVuQJ7iwbDKotfSi
y9/fWX7Bn6JCuV6JO3UXRw7qNOz1T9/PTBfUvwYmEqrcvs9RmKCrw3zT7jNbBFSvl/qWCqb22RN0
HlHgiLP73z+B8cJh49qWiQKoC6+Z53j6CD0Z02hTAES5JLV2qQZeuqNaEqaIlT5o41xcNLRRTv1o
TZe213TXeWaMFzkKP/BrveGKii0nayyi3eD36/TKTiNX0vMBYoIRQuiIHxpnd+CfdprRqNOxSv14
p0FffpO77niP6a4DkA2p4Ru/MJrulVX30mTgHJQbG6HbL8fMUtGKRvMu3rHPYsSL98W1PWv1YxUH
xc4wrH6fWp51K3pffP79p3hhV3Vdmdcgy2LgtftsMiAzgcpMbcU7a5R62x3MNaOZp30Q2zjB52j+
HZq+jV7Zy164KxPQlxxzglN6k0+//2LGHdW2kTNOxzdWxz/tz3kqW+PQWfO4SE/PEbj7tJan37+t
LS/87NP6NnR3VvfZSfvZDtItXYkxIYTlVKz0YzKNlXCBXlWLWFwdOYfY1RvtMBCBXdFUl+iKctT+
FhCltHAukR0BF6Hrf6eo4OCcDlMH/YO8NEsKrnHW4P4s1kdEPlb8KaBdUtKPp6aEQWS3xYFUbAXx
WPj+e2rUWBn2C0HPhWGPjrjszRLO5FKuPfUJy+3qa7i2vXMUdVpesOOD5G4d3/1gQrDDUl4zvTss
QsfgZNCkYcetMncMB2+kpL8EUNBDb8kpXYhldJbDWNJ4/v1IPlMIOO9fJMIWHpUE2o4bPDuOLPhK
owMAMiwDc7iO4nk+ZEaBLZ3V1clpjCuaYmWu79OpmG806p7XAS3cuyDI7AuBVtylL8bmkr5McNcO
uvlmotj/mi/RC+cF27cHMgO/Udt8vpML04n7akpieBSV+1fGdrbDcGb68vuheGE/xW+LkwIDENdj
Vj+dzBgxLIKvT+AF838/lX5S0uhz8ZjzqQXu/agWN5jGWi5GPv6yQ4hRfyWgfvE9A9I9Qxoh4oT4
9AkG5KdSIVwNSWPN+GyYcACywIxvfv+eL4XtpFKITEjWukMQ8vQ2JHAlanUIJWGW58r2HQ1lfQQh
GNnlUaAbSBuwbILLGknRk2N26RGKefrWxNzksklz1N9L0VUfEzipVNPQAgyMBGq0yArjlQH5dT9l
kdsUPajTsL3ozwYEZYKcDg2Ha1l5nBFwuw9Vo2efGtChd6sIjEsRZ5+WQXdfOVuf+WbKZYHGJyZ6
skKEQobxbGerdEgKddJrYZXhwFWYsfOmmoL6UodhcRFgThYiVeD+7QI8C0uEX64oK853XT3WaGQn
bfnKUfbrzOBxbJIXRoPw/LmSLIXbCIhgS9CoOd2+rOd+VwpzfOUuxgvjzdR3HMtn0G2216czIwEY
OQNT0qT8F8RM1Hz2bScWKvjtZJ5KNBreziT8f8IHippdl820G5oSckqq1/ax0K3qgMtcgK8jgsPz
bsmSRxPHgFPV0oIYcTR6Zcn+Gn/YFohNjlyEfk0W7tPnhUxV1sNAeQAvi0c7q3soNghw7VJnyYdX
BufXsw6FQ5TRmROyg/JcGzQubfoLgrFZo8x/Q/u6QBO+sD60sPk+YLFFWOEI9/GVtSpH/OlBZ1vo
kOJX77O3eL9EWCVltw4B9LAKkg+eHbXoMTrszmZOAbwQ+QpXskyMHdA8P98B58VXqPenBP2NNAjp
pTSvOGO9NORk0BQ7KS+wOp6dvJVVL+NMNhUuda8f43ahCEVHB5gb6LbolXjqpQlpU/tBu5E6EJvy
s2UIlJW6QMCgm0iKPozzImDUZ0tLtAH/KpC9RJReUI/Xg/kiTiPJ1S+rrNglBfiTHQLtS7H3TTul
k7Mmy+egiCGfFrTiszdBWwXpcVjLEgQ03Xnj4vff7oXFZMuZQqJDi5zXeDo5Sy02vHzk2b3JmO+n
LMsuah+OaF1M3anu7OLWjMZsFzum3b8yV389ytgrKHOcS+YM3LNbg6TqqEoEFGZ8S3atCMGkZtWA
/o42pdr9ANjhpstix/muW/P6fpmMrNv//vVfyEB5CNuiLEvxMuCsefr+wsmjpZkMHsKu0vdgcAF9
NzTEusX54PddfzGtPqmCDq97XLXpc1O0aR/mhsg+tHO/AOHBxhEpgER/JeZ5YXSkTSolMvYNi/zg
6YOlQsqsxHGMN5Wx/gndB5RLD8HyNp20fj3NTdDFhyVtp8soEFZ6CfHQaD78fnRe2ND5rrJyjSK+
NAp/+gxCQ4ms99KYyrWNT4IxV/sF4sIr6+eFxeqaZKe+ZwDWZho+vQsERzH4NbsHcr9xEwJBTnaE
mV4ZgsFZXjmsX7wZBycVBy9AaupZJFlBfhhs38H6p57A/nSZ/3Woys8zfe+P//XgUeBk1JDW4owO
nn1A7OjQXkYXE6HXqL1MqnE65FibvlJ8Nl6YJy4aeIhBo9llkJg9HT0PtTNhj3KrC9wUvdZ1/piM
aFhcpmndf3HpVpuXHkqJe1GAEFtjIwN2r8V/mfM4dlAni6/+aFBPg3D2d4lXcRHqbjruuBgsJRi9
MC5h7hXv/vvBod4B844nNlAAe/rUVBUdSA9QkBFcMA7pEIhQ6I39yuYmP+azc4kqIfVC0zRcKgDP
IrOibCl7xNxFq0YXiLSbnFK0Zz5YdeLdEMf2r8zkszrb8xtSNOMz0AKz7ecJLlIIGg5tJsxqBKrC
Zmm1T6aZtHtr7cdT3KENlJbRckM/MN/FRT7tUSiSULLZwqE3T9fLcXaq0Mn98gKXo/jY+h3QHdLj
y1qzbuwAeOVNNvTdK8H2C+vctR2WusFcDUi0nn4Nc60Xo/EiLUSxpiUt7dILTYB5+e+/OV1Szhi6
RfB0ZOzyU6UjGTptdApy23rtnSsMn9BxMLrhlbu8tMBxgaSg5lO7/eVAQ9cstWec1MK+joJ9t7gY
0zSBle0LozRes8B86WZI5hnMLzp87vPW3rI6etkVAgNdBFVu0jntLuueWpJdo/D9348eS9zDuY1K
EUfW09EDj97OmHgR2Tn+EIIc7C+xuLTvf3+XF+JHF6t1pMLIL2Vz5uldcmCz3bSwm0wpOlqE+t2x
XocE5diHpce9ABGpV77Xr3OP3gzLxTeofZPpPZsVyM50jTWS58UktGFuL80bZ9CWV2b4rx/KQc4T
BH5ATEzS+my/MYwKfdOek2wa9eKoax4IFlhjGON6SXz6/Ri+9EaIrNHt1dkHSIWejiHUri7BWi3e
kb3pYEK1Nozbfn1lb3sh6qSCZzEhADajF+nIV/5pOeUiESAkK1Rmp1771hXo8y1GGV+tbjtfIIKV
ouJbdA86cKI7kMDttZOJ8YJys03rG5wchON2b3QIiqOZ8W4BL4Fl25p97MHiBK+Eei8MP1K+NOVd
2k3UYJ+FesVUWynQfClUlVBQ1zAEC71hDmjHRuafvx/+X6cw1QLMH/CwISIHcft0XGzY7+jJUCHp
da/Bl45OH7idcldZ3SKPvi5+lyJJ+JqNyguR5NP7PnvHYIhGqOJMZC2mjul01tcMbcYjj7JCYymd
94VluSfUhLVLTwzum2DKv5Y55mihwO3vCEQK4EM+119/Pxycc7zw00OJB3NgI5GhAH3wnw0I+gW0
lINVMqSxi73vxappH/RmhZaNfIiTvUMfB7SnGcfG337Petx1MApQDOqGrLl3gFwGO+gi+l3lNgW0
mmRsyQ+s2H9Hm8+1L/jwBQKQcWx+zJxOVFQGl45u9RS7GpFx4BwCVOTFrtZXwwwJSxIr9PHP03Y+
ksKE0H3Q5VdTAG52TzsLfyzckfBGALhuIGKxgNzaUeLSpcaA8wBLiVRonefxniJVZoYVbgHfJuRB
++thdJqUSKaxc/j+1uLseErh7NqZ6X2DsVWJZtQsG7dDbVaQytpMfLJcFE8PQWd40PEjxEAZJ7NB
NjBrBRpHvlahhZTP3xazZSX7AE1Q5mwD5wZwy+DuLYStiJm0ubgHpTJ/7/QCXAlw1lbcOOBv+0OM
hqSHdmuUjWD34AqEet2LT3imag+RgYARUDcLeGBiD5gyrrXd7IbeMsV+RpDlfjbitIBnUaPj1k/E
/BDdPMzNGpLpUB+m1dojUmD96bWV/VffN4WJnuBkX8UIvsRhgQLwqWoqDUi93ngSL9gRevRe7oVR
P6zfWmtsPrkA1NOss/BxbSIzHPuFVNAkYg272eqDnYEoaXl0sKWgO5V1A/K9QAiC0DAi/2FO6P2Q
LyXNjApoYk+IsCWJdUq6tHhALH753APU+LyI8t5qsZXvUrczDn5Udt/b3jS+5eAEP8HXWd+uRYZC
pMgG5y/gf4sFZNjL2jsIq+iWVcjT6Dtbm+r+KrJIHXelCbGJ9Cge3hvT6IFb93rjY1V0Med+5TF3
YNkE4PWxHDduh3TOryM4FSB9BD6uYWek8XyRl7O4d41I+6p3LkbdqeFrn4ZU+N+yprNRiITq8M7C
UM7YoT/ZrTs9mm13Z+ez90Ugd43+U1Cvbz23OkW4keQ7HArX6qCnafkZBCqg1TxC63MHAHYwEGpE
ADqc4CC9QwDJNMNiio2bGX2KIswWfbibRFo85lk5IxvpDY8IwtTZpTcb2WWL3W6IJg4auNQD+3cI
nCaILMIugBcvhGBDt1C7FHXdeQfHHVE9a6wamSjXWHT3kAR6BgIXJEi9q5CDW0IRjCi92wNg6P3c
NtFXe1k1nFuCYRQ7vFJp0zD/sI4o4YcsSAq6gMhX5x0KQ/GwQ6+go5rqzUW8txcfHbZszKa/qj4D
MdLieAhvSh/xRgFWm4YUupqPRZnB3MZ2eWpDjUblI9J6SEg0VdqNIEZtf0WJy7Ld00InqAzx/ai6
A+hmUV6netsg9IC0a3mhTU4u16GwPuUdGloh4mHWtYjorEuw2PR3bnjVe2Mk3wxH05nxFR76+cqi
0+vtVzOZkROYy/T7/6PuPJbkVrJs+0ONamgxhQgdGamTyQksmSShhUPDv/6tYHU9qyRpZNew7c54
jYwICPfj5+y9NqL9uQS7p8SfbJK0T/C7ckIOsI59Vpt6+mQ2bskSIWl4+3S3UGvSWxOgHjnuWbgq
xuqilFVjBgptyEfVMNC7X9sUY2drPUKJuvGCddBBqaWDHJ7J+UDBjdmjv0jNWic/lpb+6kxpfJux
ao8BgJjxnoaAvPOAVdc8ebgpcKdIsKhIFNixY2M1pwOC2azllnea8FOt9i5135TvGNkRGpOzMkcW
yHo7BOgw38kus76ICfonkOUOLIU5qV9w7ZQOj+1cqHTGhZrTCG3bwO2y4vvYWerLmqtgCQuzT+5Q
c2U5L7TV2/CY0dT7duuqkB7hHZkhkTHl/UxkXxtoy4SiNs9657CQldyFpiDHrhyH+KpDn8R8jJWx
WiDyZuVjYszC3dLlMh81fWDVs0WR36uuSL9wZKOJHsem+4aWqXjJ1nF4MPVpkTsVW1NLk4DWJuGt
0/Cigmr/sfxUrOosFB3sANCOqSp5Pgwl/t4s1voyIJcoHmxDlp9YvD33pJoclQHgts37gBkw3Tmj
ItAi4vTBcmSXT24pZLWJeU2XW3Dt1kCC92ToF22q636j6Cjy0cTAc8J9kKRrkC9MQXzUJNXJwOJw
EjzLpzlZFGTkiZAuS42Z1bwyY63ulSovkcbEtsPNRS3+Rj+4Fiht5uSIR6uvDuPVDZUQmWSHuZdB
WSg79ipi2Hptp682ZECSkosL8+q4C1ESoQnzRGMOfkpvMkc8xNIZEqzjnEdCbEjgxQ7MdFXBKw6H
U++xmDBBeqiEiO+Zg8YEd9pFn25Sd9CayOmM9InIh07fxqh3ujzufaJG0gPsk4xSBQwyRuC86mnb
Za3O2FxRtLDh6Vt3iSuVmx4QfBokY21/EakDyQK0jLhoLV8/0kAr7SzgXRDdeGKgvuJ2GXyZdnLe
InkW90UNLn7DMpBRQWBQQ4MkjKn0p9KJ3xMWWEBfxfjVxMOl7rCG2Iwd7Vm/HWy9yQPTHBs9YlsS
tl8zXUKa7ZWI6uCjKshYpCVdaFum+0nH/5n5is3G4TO3cG4XTWMWu6hxyR/XIiXMPHbUU0e0mQIE
GExxspoe7MPFGq4S7m5OdqM2eZ8mfCIZaU4dDmYegQ7neNl4N2WtVWFFoL0XVj8EQz3cwcsyE6vC
ELNFm5egf2sCvVWl7ZP3MbrkC1pw/RMPlPQGDgDsPyel6RklPZTCU5w53leCGedXuphmySQrdh48
FwOdX5IgY/qGENUbdWCpo3Twep7oCROur1mz8bYuJXtlSp2nBEgVIaDa+Ds1n2gMllqs33ob2l6u
39j96F1glw73bZymN7YUySUFaLge6p7XVV8Jemb315b7ru489PJTDqrdndAxBvnar58p+FxMDFah
52GszmwSqpYVsBgFnKuA0qS/S9ZSfy0EYQbE06yFCU3Bdm4I766hSI8z0+wURHQrvO8wNpW3UWem
qcr1avZUsA4EGptm7Kt1UpMVT5G0MYxV21l5Nw/kQSuIWzo90zcOs2lxb/fqQiDHoE/JPe8HhKBl
SOImaCxWIpDBivs6r0VaHto8r8tjaZoTnpxs/JEgl3boVEq17MI+LfNiX1iqeR5rWLMBlJ3RChSK
COHrqAu6szWKWLC/VUUVCav08AOOoh62wMtHd+voddYeFjcvdPqAUL02ypUNtvWmzkT0BJCN7Jtx
eSrh2Tw0me4tETB5pQR6qphkjSd196Q2RkENJK1Jo1ApKpYhrKRFtFh5sYbj5BUvKKJMaLheoz5b
YIoerQbD7UF3lvTQLI4mQ6to8bQUHirwgUfltoNB0qE6dfOdh70mP7jTOJ8h5WmMqRakBD6KjbG+
Ao9J75oWpxyj3u6dqwRNeChmMrns6sKlRDO8heeabDHnBI5DI0uq7CvnVDbEb+INlCP1SkrYSDDP
vXevVc7sbnAoxV+naUicjQT8CdkbDnC900cLHXPduOn3ycljvhvVybmsV/XGinU8GM5VyBBC0dbf
2S6XZ14ma8HDvJZ3jTFb9Eba6rbVCH7bt3rcvWKwrS9os4s4qtRZbJt5KtAt4OYZ/b7VpiUg6dKO
ujFhis48oD+xlgxTYLXqWp06OSpJJNVY66J2WNqdYzd5H5ozVQAsS0snZ6VfnWsaCMnZmIDc2OIN
G8k1MotEG0Ncs1T/bVwvQUcXzia1ZixZ9k2o9c9o5cWNhXLd2KVyVVofAHlR3RVzWrSRq5ZAhRNt
wgMba6KqfGQM5rqziGkX/n8RlUGA1Yiah1xvBr5UhSJIhkkRAROXXv9Lh/M3I2daGo7rXB0FyFqc
n9o1RQkOYYJ1GRSr1aJCHr6OqcnZjhTTA4m2MdfBtWg4zyo4v7E7pOrUH8p2ib/ZmHX+866OzcCd
tEfduUpCf+pWrSi76q7qEoaaeopfv+i/4aGOg6w28Sn95Rz9u1O0q11FZOii6GN+bCtYRkw5bQz8
cI5ieKC8Ppz7vP9eKzpMQbXS/3Ju/41szbLxU9iMc39IdH+60pBeSYw2aSOZNmNiTno1G6UivcEH
6/E1Tqv50bZqlkCtEk+F4rYXsXpmhBlzgvIof9iHPYjnpbIs20I6DLf/fEV+12ix0bHTzkWOApb+
4xVBokmuWQ+IcIUDjIAq5UCKraoNiHJTbgfs0cFYN+tfnsDrPf2pm0FXAR0X+T9MpbyfOnlOwu7I
G8WnGs14BK0/Q4cbci/MG09uesemx+4aowwwthd/6bn9+tk8/FedKnHFxOX+3IPVEy8u3JrP7mS+
Hppidnf9BGO81+s3yuD4Fvw/mGlF+Y8tFpZz1foYTMgYajMX/Hipl0zxjGa2KGSUeTxw3qkOhhqL
iPhJnIv1Wn5iGJ7/5Upf79/HK430FQUOo1mEqZr3U0NL6TSvlPKHBphgDUwsnAwkxU9DuOeJ/1Fu
//w8/eaJZ2HxWFnIUncNuiwffyX5b+MiWqSQmHmbDZlHZZSYcRnIhRqTPc0mfAKWNjslbKjZ5EAi
ONMg5UzvPVXUG4lI96AtI9okMyONaNZNquI/f8nfXBS2QVZAxCd0/Y2fuq5zDrEeWk1CEdLa/ozv
faM2J3JINqrQvv75s6539acbwEN2fdCRuiASvjaa/63DOysqGPraQQI1Ndc8Agdjb24qnh0ZKRFC
weCZyctI6GNC80j1Cl913dqN/vwlfjXa0L7B/8EAk7xZjhM/fQu0dRB2rpISsA1DdWh0abtBl2bm
Q6V1870ihPZ5IaOmDGu2HTNcDZ3CCm+F+1VRVK/5yw34TZ/VJc6YUYFrOIiZ9esd+rerkhmu0v6w
LEx5p0eilCYWIAqMVhbuXZU2NLWrtAULD22EkNU1LEdDbMQYT7sO2P/rRP8vGts+Dv98oX59Mq7f
i5ETIigcLT9rrDt9gWgHRxu9TVWGi0TS4GDBj5LEVXalFH/TG/66GCFpZc6AYwR5K8PUj9dhUCZV
8CAyK69n9wVmHD28YegLqofrkQCOZ5jkBe1FgP+Ejf35x17/8Y+PJr+QhYipCksig7aPH26PeW60
8Yq0FZjRthPtTApX6fzl2fvNJeXJw4OAKQar5C/KOsgWEoqMQjdFmo8FEurbTpfapq9lv3dLe/2b
A+fXOQU7CgMwXhQUyoxwPv6sgr6EQiZYEoyAUC9WpbphnddOYA6IzP58BX/zUQ4zNhyeVw8bINuP
HwUYodMGE+cNwloZStC20YJaxodXsfxtYf11IeETeFiob5lJ88M+flbi4DWbUpVNekmrI7j29gUj
T9kyS6zdc0oE8+zHytyfKkI4d7PUv+sT2QOIKrFyDzSMR6dpDmaHqFKMCqkuThxv7NEku4MW7Xwo
0b3+5Tv/9vLohoPiF6Ep49WPX3nyFrSfCW8Tzar8GxOj6ag1swa6Qcr9n+/ErysKw2juNYhjljqH
SvKnz8IfV4DrAYzAglVdurHo3RC87vI1T7u6x542la81Ge3dIV+gE2FozNLpTeikbESd7EQVuBUq
sNBgZKHftSl4n79UHj8EER9eOGQSoE48zu/4RVDffvyOxqASG6pCaIUea68vSbYkWjBj3/CCknY1
RGVlWsutrdXpvB0W3VufEBAR5DEVThwujqUuASKIjlEFS/xGwFTA5deKcaacbBCPM/lRbpJy0LvN
VAhyBYQZZ7qvY0giCmqM6/lQWUZ3HquMTLKhTJaoT9R02UPpU5k5KMWy3vQLRvy/vCg/trmffjrm
oOvMmytgwgb9+NPjuOK42sRUXZR1W4JmlSUsyaX5TO/BaELpkmET0TAEflusZtlu2FPnJkQVuJ4x
9izrSYD9mfxmtp2Hnrwm43PJfAFsQb6+O2RTQhHxTNkE9sCt96m+xs951ei0GCZzLaN8yVIAe2qW
/qciGBqWeGY93kn+c34uJ0USlwX1ZhooZGUxgbKcoAUf8Bct5K9lFZoBzkcklFxN4CxwH68fV8rN
tBhMQT7G7YkcC2/Z9vXag9ytzG6bEY8gn9YurultZ3W166AdjUE2tk04tUw0g7QmSy5MlgEnNp2O
WI+ma5DwX5RMv2wpV9MbAlnmlLpnWT+LdWx629rCGC9gcrNsk5E8IZUDXvTnl/13n+KxDLq4uq5v
0k8PEz0RK+dlpYmUOglNcAQDwSQJgPnLU3u9qB8fWlQhDs5oVjDnemD5eNEV/lyHtAvYpW3T0Mps
zY/plERrNdTNNk8W+zh1moEIeTH7Q2dlhbX58y/9pT7AJsD1xJKN+Il4xZ8EI7NaT4aQfANTb5RN
b6oAVHGanZjOJiDDyUyMTEXztjpzwds/f/Qv+zYf7SGD4pyEIpYZ/McfvzBqJ3VdYZ46CxmQ6tef
M9HE9yw62t0SF1Xw58/7zU29nkKdq30KxIH708WGXqcip6XZMrSFul9K8+uKx/4vd/SHku7jLb2a
tjkJXb2Z14r8468C/aQN5TqR0GBX1kvhdrjLU+/a2e+oGtIo78GNhD3ZShOC0bGeYJFchhWOsz/T
W0KA0RjTpcn68V0xNZIhTAaIR2c0m5G45rp8QU2yfImVdGQdaHq66r0+y3v0a/pN6TgkGgEKckZ/
kY0B45Bv+nlpNY/opaKYTHD0lGm8PMoc43TqK7ptltOMl2YludkvEUQy468V5SFDAxh/A+cqph2u
GTvZVPNieBFz2BgXLyrhMiwURAEESFSDjGg8VyaE3SQxN2z0y+AjvbJf9Bhfddi1rX7HmWRuHhva
P+txgX6MynyZBhEhu4aEN/RLqfl1O1S1X0xJ/0kix9LCNGmtJczTFINpZtO33xKl4FFRSKO5KMqV
wjKtPZOqnpflLkFoZfjYttt3D/tLvEvBUy+vLaPmveW0QwYqM5XdP1eL/4iG8r9DnVzab/XD0H37
Npzf2v8DvJOrJP6//wUV+RV3Ir+9px9xJ9e/8D+0E/cfHATRBeN68a7iZF7H/6Gd6P/A5WmbtOLA
aDkok/4/7cTS/qHyAGJtpuC9ck94R/9FO3H/YSFfpY13ReaaJlLnf32x23++f/8E1PyedoLRim/2
72sv3wgaBQIsrOJ8GP/sxxcVgojL8Myrr8F67kNT55d+kd6OE+5TXkMBpE8mGJ8wxUPo0gTd6Lwx
wnRvs0olgkHx8rBzv6hmcZeJLEqwHNOH60/shYavDOZZAu67Icn2CPCtxsKAv8SuHdi7qQqhsSHN
egnMyUBr1C/HEgl5m2qWL70ot/LS9xrCZpuzUgP5SZuzZ1WIdNV3gA87c+i+94p3dnrjwKJ8n+rT
ZjSjtHxOvW/Ncpy850GqOytmFneo8wyj11MhjJs+J/xQmGWgYsiL161H7IowrHev/cK3C6YEh21R
0z2WUZVVt7CPQjh8kUv2Wiaey6newwWM3HFjxMmxtwBB0NHN5YNE/J91/lDEoAGV97xQn6Qt97Mn
b1yPolAwjPce0ZYxd7cuefdKeh20ItVvV+FLVsHr1BB/72piUb+aG76Y15it56Rqt1xLfN6+l50X
40YfDkKV2Gvrxu+tbyC2H+seP3LFclCat+jQQzryj13yRoHoazHa2YeYiHMYcjtNLJtV06H1x9h+
ZGSleuh26jk1251UE6QqnKHPjiy2mJLe4wXomYF3bFpApS/zyVHnS7qCXVrT3ZRlKC42S/EGW9vw
C7UK1pJ0XQgMuo7Aqb1ba20HVD8wlAtdhJb9rRr2uqnmdwkfC0YsKIyDMXFKfWZ06zOiCNr5thwO
Oapr8rU36wg2rUy9dE+67GkqND24aiCsuLtPsOo42m1cW1HqGLhju9vEnh46tyC1x7oSiWvLbznR
g3GsXpcmYT+317ukcY/GpKJkyFw0AxKWCGeCRTU37aze9xYXWRbFJ2NZh0BH/GFK7bumfjO1wQn1
Zjqv+TObxfY6v+udKuimlxaH456d9BrlxLweWrtY9acel/0U0/JCL1Ct6Jnk3hsm3xrqI4CfPJj6
5mKvZ8Mev+cOidke/aDOwoXYbGOm8lbxWrVdyGwp7F0EHcTimvVxTR86MYdCH8LRelvH8gnxDrTI
mLT4KiS24/YqTfAb99QPY0CxE9nEJ9fp11STG/bQl0EfH0ga2aP7gOfmhlgJbrz1kfREWoAWmV4o
E9qSRCxlNxvzeW3Ud6+0XtNVe8+7T57c9QoctIHGddXtzebZ6ZzDVIduVV8oxx9Go6wQ1qMVVXkM
7WnnFvFdPFXf08Tirgwr1dWsaTzlI9IS62aU0/Dm6N271zWH9MfNGDZ1qnZ+httgUczKt1NxcNf8
NVXiF8/lJVEs43vvqd8wTFM3gEeLEOpjc8wiEJNHXSkhHSbE4FW3Hj4qdXHvaIeKTWWxzUoMVhuN
s4yTJ6+eVcgwEYVzUejBER/o7tPGlLTn1zVcoT1ulrS8LAgGQm3qnlbeIxTpZ1Utd6hD/Lp+lW2U
WdanIq53ImbuL4yHbHhnV5f+UMnQriXBmukXzRU3KfIFfZ6QrYywQiHvNDjr6XursSkvmHWXe9bR
mUMYdtSa15oa9eusupELM5mx21EvHfHQpMop42i0Z0E3t2J9Ah0ZEHY43YrE+RQz2MCBYD4Ujo4O
J8sic+iZzZYQGNW4f1hTJtH2qt/B+rmIFrqtOga1vbgHhDvjxk5auYs7B5q0ptgg/nk1ia7JIwx5
n8lXOTauF41NfHEnetxKcXIbc32k5/OCovuWTOJj7lg3GsgsshkZ/8mwnbJv6Ffv5RybfubZ37pY
z4MF4l0IVCsFv6+b0Vy6+YHYmSWsrOV2Gi3l1Rg8FAx2iveNUSHzRjQt/kSg7cYWduisvE2mEp/i
WXY3mUCKUlElodUpT44Vi108rMw42rUebgZhZmcsBLpfeGPkZoZNkoIy7XVoob7aGk9Om1T7PMZq
6hL19qB08HMdtHms3+o5XuP40zCiYWEWlz13QztvrDVtGciveYRuPTuBWVyOCccaIK5ms7PBzQa1
2xK9myB+rFhgQ4EEhV2RVG6hybPTeRshO26e4oaA+LaJoQQsa++WOo8+LZOVuEK1eEhcxhUMBN0I
nXezvyYL+3rzFaDgg6YoO4MOz2bV70l4JhYUISTNp3ZkAm41TKgzXpvJI4SxA4K3MdJh+sIcmXFY
aa64ax0kldQjFuutXt8wVZbXabW49IYco9V+ZDLc7pcc+Pk1KTxYku/GdftL9M9mTap46uohhKzq
UDDa3ZZuyEVu/coUMY72otgPxG1F9iirEGDt67Ck6saa28F3vPSFiTXGFYME5Hbcm6vzkBUrOmon
L94JJcMXoDBRh+vv+k1luYHIlzZctYrVSdCyHrNS286isTdcd8oCW/9S5TlT4UTjgQXTvFGa/tZC
9BhBOYsDs1UG5F3VsKnwzwRoN1Uf5nJ1qWv9zdDKZWsRK+YTbL+rhPs4o1miVT0HBlFZpxHYae48
48fztjJZDZyxiwyUZv2i5+3IKrFkR5cE20AF/LCrqLu2Pbc6UMR5XbZovkiv+p4Qch3CbFOxJ3Yv
AJi/TnZyV1ic01O3YjXQy/PVG2dk/b5P1jNK7DupOCg06t1gjY96V4WayY4Sy/fFKT5DmGTdIPWc
y55l5ZZz19Ympi5bNrF5WhY71JBGeo11yHpr6xXkQoITzbU5bKo4mPv0ICsX+ls3bsvYZaMSZ+bg
B2+pLgkgN1jLord2da3cNC05loYdka2U+Ugyg97UIppW4Me19oZrTwXxoJi5d2jL2nlt4n46kvGM
Ac9Lef6ZY2sX+oPXtFBUdqSJqn1QVB3tA6ma8Z7+q0uYqr5sOsB24ZBi2PEHos2yaBBSrUI5e2Vk
yp6JrNFP1i5xgJUpWYO8zmLSdhCt4Rwpku0veIiWIFXjhg6BXQRpcp25tTJFpooUwk8J1NowdlRC
0KPq1k4IdtIr6MuoKKyIYFYNaBQbU+0JSYyWqdxrqZdfs2Cs3ZiS5jwB/voMg1LcNyAeo1SRVEnk
XMYPImaW4BsgXn1XzQ0zqMUyXSzdKfaitdRdXi7ipUOJgW7BgLykTtkE5KCuiSVv10c4ZNq5A9l9
6M3B+l5pKTKbYR7uPFV5Iwq6oZoT+QDG1CGIO2moZyqhKkSrpsVmdPFfquOs7plsAmdNVecOWqKD
5yRBzqE57Q68L6FUykQ6W6wzEgfPE9ozKu9Zm6tDl+nsHo4w1g3rh2HsjNbYLXgoD5OXfdJ7Gi1k
JanWi1ZiapOA3MPeGfNbssgKqMEVNFLWaFK4oB3HT/Y0envi2yQ3dWz8pIspUwipRQvdK8e6mFdf
5p7xYuRV/AngeXkwDMJHMfZKSsV2dd7kRGGsCCjZLE7Yv2anGs+ApfNPnVe6+0WzsIPBaPeoMMt2
+ipL/G8LE7RASYfPlj2oLIiGEjrKaJ71xr3PPGtrLc3gJ0kWdra7EZ0egiU6iGSqAytbqi1X8ops
Us5x3dwgWn0GbR7O63xDih0yrXRaliPlO4b5qZbotRTpj0X82TDnTUkTibTD+pSp2slL2QFXt9yr
Y/PoztUTePBNPqDrMuGBmc0j++oBC3dEkwlYareUEZLCV2XUNN9WtM2SOW0kCOiI5ry/1a/2HgEQ
jAY8lmjWS2Qq8bnUmzMKnb3Xv/EMNkFZzHRB7eS5KRa/reJLLxSdAlDt902TpofcLYg716fKHxTs
HVVivshZ1aNx0rn4DvkkuvvFW+yJfQBls71m2YF8q/ZR1xm+aQsjJFlibYQ+510T7qiFc03fNPh1
wjbvnmQpvfsrpRpLgQQaXNqHyvFQUjrJJo7L5iKImgDPy4PvJgXdYSDLEVClQ+KYG7317lftc5Ph
OWiHwMI9HWN+Z0eJHNB6sNC5Mki8YdS3/qgs0AjRihdcvUkn7LyRiS96bm2tbM2qT248bfo69laO
m2Gow7QEaF+iPQw0S1Vm3qqs4xfygzkDoGtX5TiFC4L/kCy9MRypQ9knlOpYD8kB4/NNovTjoVbH
W7Kg0I5h/NoiUBv8rL/qZrrQ6s047HM7lX5c90tUTjjU0RU66Evy1jkXiK63Uk+ynZUZxouKamzf
p7Zd+hpi7Y1ZgeMk/MGOqr4Ul5T4WVSYZUZ8QeIeOcrxEmiA5TZ6UuakZJXmzgWod1Cysn5aFMWL
8AylkNVKenip4bwY5bhubbXrtkPc4k5d5OK9CGKgbu3Jnp5yey0fHGvUd6o1DZuxu7a3XXpcL7o1
lEy0RI5YTPEeYIMSateUaOJ6xqkcZ2ax19SseiEpqXtEZ129IWkbvkzUF4cBmddBxWTfb0ahDU/e
5IyXsajzg5K65Wc7ITcA/hiWCgJpCK4iZdqDQmoPnwZLjx+IrkvutTFjI5qY1kgm5ln1OBIu8Rm1
dFqEwGC1GsSwiNHKtQsurSIOdL12Hq1O6BCRi+WmQHF2lFrGEczhwbSdSnuIsZ6ETdYpZ4RN677q
HHETYy/W0Qa1LPUQHgY1HKSwTyz68gi0jlOba3X1C4z7mIdmXYNJ7cwHMBXppwVbXwf4fe1fRg9l
5MaUi/5MA2HZE6FmRm4Fhw1Y0V4OSrZfkqxDmzh0+v2iKZIIeIraUK/XgkszsTG7OER0N0ufy9w0
I4GY/tbTp/T7aE4elofELHDjNHLk0QJNuZWWIGs41rWNHB1Oho7SrsfCY0jpe4V76JcpBttQRzUB
e1E+1yeCI9rMW/ZE5QYGUwHskX1YEKODecF+rJTuln229xH0ESKBRiYfzQe1SjnCEO1exnO20xal
CigxoVbXUvvqVROBDF0cioJBALr16ts6ZpgvynyfxdUU1RzQEVJpPips6P1e8amJ9XKrO+kGnnuU
G6zZ2Lvv8isqM3Vnyq7itUZtztFc/9RV1U1roVweFTV5dM3rzM3Cb0ha00jdoM9YHuR0LDEiVOl3
Sa+EoZePMfFlRK3ojWU0m9rog+jFf6PLg6vGcTiUxmGpBUy8mUyVCsxRo5dM6pzOx9rlG20Vchq9
nh/vGIRh1ZAzQfAIe8N1urPlU25JH9ltUNBPQj2DRDF9VAlgRDvRNCEV6l51mp3VdZoPVj3hwKe1
Z739NugX2VBpWYyIy7y6oevhwBa3rSBdYFOThbZPHdH6tkv06TETG0MXJe8QWlGyPr/lWr3JK+db
u2TlU10pZ6xFXeQIIJdeFZs7TWf0uOqcp4q8vXCS2nMpvyoMtHxjjBWkz8OmSJY3ZCC3LHKs8aAw
+LVf1wmTTfspVuQagFgO83ia0YtyEhjE9VCGTocFobC2NqpNCgR0ELaiPA9JH/WV4EzqtccRWecR
FbK2EWm67WPbi0iag/pWVISSVDQJLcT2KlJd9PxGuUny/BVH+SUp2ncl9eYwG9kzE6Ug3E6JyWqp
G3PLroPYtawL+KrVuCEgqqBwaI2oaipBgKmmYFxqEEFjbmPJd1la8Lpo/WPRLKd4dKkqi+a5S0To
te4b8IoJpFCdbTW1OE9EvI10JfDHwlaRZ62DyElOYpp75yRWjWBkVLoTORL9Nu6JXjFa2i3e+oXR
8Wn0YvuGNRtFSt0fzWySvtY1XlR7IL3o9CKiTE8qfaDITsz8LZFQ8DBmNC+4w79r82Bt5PXgqXZl
HiWuflMM5oFBd0gz463MMvVkJvZp7BWa/CCtL+j/vfMyG8ul6DtnOzdtqKfrsWnjaMxGnV3J+q7a
NZuM452h2fQ+gQde1zbPmGicyCzp3zI2mbkM2HAY9Xa+mrauP5SLdVLoOD1cAxiCRMwpE4bhpivk
Fjb8XVVT0hvEfa+ctSMhvRtDT7hedSVVWjJ9QeFfbwjG4mlJnorGIBqCwfjR1q9GiDrd97LZuDFP
aZcut1qJcbOivYimUNkklZSBWabOtiEbdYMuPd8iD0HtlDXuHYEv72JObnVpHvgmz+yJZ6XH0ue4
b15Z09dadZbCnL0xTrK9lZkB5A3Qc22tRpbS3IrYo71ooap3i2yrx+VIdAZjlNV0j1BGAlEv62c2
K43aPosmWkGnsdBooupqjllw7W6nTGsvlAZEoPRHEAVGOM2mEbpzfld4inPo4+SbNqVFNNny3baY
79saPs6llLz2JIUpRsci2S3jJik7gsMKUVB7NGPpN9rkbvpC6ofWaq3TWnrJpVH0bNdr8GlIJqEn
Q25QIEyDcGXttrRhL2Wt/UwI5HZe3SHUnba9ZeOBs6R6O0261mVASUj0On1PK79odvXgWoL1yvg6
tfLHrsQdiVcR8ogWQUlpgxpHPFnQ5nYIAwGADRucUXhn9HAYxbNhf86Q0l6SRTUuKXnzcRM6+h3C
1KhU3xT6cA9uYxETbbuCXB7Z+Zy8zIdVX4utO8jpsY77xpfuMl5yAuEjrSn2XSzVs5WOa5Tl7uvo
CgrDrHsWtMRos7PwjoQQ+QY2OEZsbdCKNeWXLszZ1QXkD7IJTGhpccRYGdbqZYL1cyAmhrwMHJiu
M0X6pNAoFRGJWfgAUl4Isk09Sty1pFChKTsKEnXjvaopZ0IY/Mkg4Bqym549UfTqwdQRn4hnILKs
IcolB2Lari+qa/fntL9aJph4B71gGlj007ZjzQVv2froJVCIc9o3GPgDIVpQMzKaQ/kBf0I01rEm
yCWMs9HcEZGb0jGg7GqGvj+zXZJvDXQkoqn9PVVEuDRQIzKXqPmilfnG1seek16qWAe1YDIRI+He
9CRA6IlzJNfytNiJsS/G4lO3JupxQpVygPq6r6qk3eVqhW0vlqQuVG2JJeZKvB177Rs6+GE76+Op
vF52peItMXpxIGByiLR1jSbd4Fp2Xzwtzglfipc4AMt9Ivgaz3GMK23Ouw3pNlNodHpyqLT+HRtc
/5jH9jcEDuGUmIeRDvKc1soGhDc7UuLNwZhD7Pfr/8fcmW23jWTb9otQA4EerwRIilRDdZZkv2BI
toRAH+ibr78Tzrr3WLKPPPLtvmRWpitFAQQiduy91lydLkA+F+1L7dnPmap9gkYG81554z2PwTW5
IUmozPiV6se4gDF9NEfHPp9s7TweUGLrMS1ggmmSbWmiLhumaKvn8ApFam1kr42HWJllYCwcIKvC
vMzS6dpwxQn+z6OGG7MtrGJvL3G6r1PjWMRJuWlqaoEc6ISRjkdCAMdAM/ySYzu9MjqdTIlTk6XK
3hZFesza0YdIdSlJSinO3Oy+zC471Zw4psKdcnfR7Drs/U6+c+uOdRGzvKu5mEsJmS44/dIz3Hmq
ubR0eRoscdNr9DNlgwyogcmo2/5pHV0TTzNNOz9/1byNXfDgVwCEA/wnGZFZ7Zmpd9dTl97ZXREf
7H48iaY+NhiiECjMVz1mRFXrPyKCs+mWJ/a+ThDbp/wfTm4fj5vM6YpgsUH45SaaTveb3oDGjLwz
V/PKcNb6nTZ7dyS2YeRMTpjxf5RWYl54LT7lFXy2hY43nmYtPm9mTnDKXR672NZxolds3FeFlt/4
cbehVUgSgX/UzPms7Kw0XPx270z+EUeVH3L7UY6MoOXr+YaMArK5nItR/1K7vJgIyDDu7otVPYZ4
bUuw6x1f64ZCqQDSQJGEEfp6ztYXGHPQIHjjyH88WdVy3s8GuX/yIo5piKFuhNwXyR+GjC9FyakX
4hsN4Lw6xLb/iBoUjz0zSLfRQy++dtb+vNAee1QmW31OT0MFcoDULhqiQMxPCU6bzWhW0Zpaax/o
qTzhF7ypBq5lIgGm7BlGxft6wXkiJ21f2P5Xkx/Z80yPZsbMs/8xSPbnWg8be5c7cDWLXezIHVEY
l3ieAqeW+D6mLRTTTS6+5gbZNYXzMsroW8ze5qhxiycaOfX93Fw6pXZpTf2ReXDg6dpZP7inJInO
Sfuq2YrTlBIwCQoEYduGXtsd3ugOoIrhQfGvab85HJVRwt35DHbv63ay75RLtopmxuIekTxZaK2N
+R0Lml6dc1g+WqWHqsuPCkyJnO9m1GEhQLCblPMHHWqrDY26g0QLmCGuNKCrwnv1S5ZGwfB2Uxoo
m3OwxZt0WAOOa/zXWSEI2Zk3g0q9oFwPQaov80NdpKE/9KcMrNRG6FDUmpxcrKjSbjKsMFoe3zSw
rTD2nqSWZ8dGFnst0xGC+N05yhN59C1t3E1e/JgpeZqb7CDiJg9VPrlb2ncumGuUWQQmDdyf6Zzg
HvdLWtVvgPnwXbmcO9OFD9BG/85lBQyTqqPJVebWXjMtda4ZHfpxMoqG5bZAaupxUrkZWiu9kZ1k
gOZrXJNKKKYw9l4oSTxp1p2W2thIlLZasuy7+XsX1SfdvgVge0a8V2AXOee4holwXu0MDKOIWm69
Bolk53Oe+wHwY0dZf9Z5GSsLS9eBZLsdaIE9IsddQrutjmum3M7OT02qDPyTSg9H+yIlzMmtzrtS
hdK6x6B6MlnOY1lfJQY0g44TmDmq9VuzvvoA6bd9m1lB12fGA2IbEMNOzFmGVKPIDZaeqwMMs0uc
exnPQdY8WPm8i+zsCiboLm4OpBDm04Xtyr0VfydM+qpfsRFUA9qM1KYxSFF7g8vNbjtxVf7WzpIn
pyMSqvsurZ1uqqc8bZ6jWbvWx1VbQAgeeMMFR6PCDdh0F3lmBHryjDk0UBw3U5bhutulTrvtUrY6
mjK587Uo8H3LIQkp6ANqwKNr8+1D3wLHm0T3yKd6pvh07jJLuIHT5/ph8Thqb0j70m/T3I3vmrit
r8uChqBaYMO1jYbCy/KNwDCb5EWHnrove55oDbo50od2FFsm9RXCXloLzB8T3TvPvMhatQRcKpCZ
S6X6FblQoisdyF2ritJ6KBODw9vUstSnBv1Ev7GwIUp1stJSfEWQk+Ccmzsat3n81lpufNAzlugU
FdpjL7phhVsQgdWknrqd8sgJYD+c8ljg5UnQJGHq8Obj5Ka43Yz2Gjp8dj9R1Acx8G5TtAzy7Kfa
j87corpLG+2L20UU2n7+NZrVlmhJpl45i2hl9DetbpHSSCJ9XFX7arZIXR3LaFNwTCgTLUAwGRNd
UEVHWB81tIb8u5E61wzrHozBOhhSvo12xhFDyU1HdkqXc5LvndvO845+RF9XTfbJR1PHTNI86Qlv
Swuxa4uSc6OiJ1b5hIDLnp6wGSIyAf7AGNCNxmlT67wtozxTTDHQ6I0bzexu5nEiXrMqrjGzniGU
QpJL3J7tfsNmdmuO2pFItIslb/apTaqb0Y4ZX+WincVZek2spEtdGN+RPHVE4Pdksbtu5gbETGcR
J6VybUd/FMiBJe/qybwuQD94BGJOlWki02Pe2DOmEdllFFXk9rj9i529NaLXAp3iPuCUipKEFq+Z
rRE8vfvWASDgdrK1xWaOekGFns//mCeKU2J6N1KTV5bZ33gdAq1oifbmlH3rfaj9KlavfSRfTL2i
vHaSYzMZ5d4sIcbEdrcZJaZSTexNq965S3wER0cTya6YaMekmvkPFIZXxPyAHGiS60n3qTfnKwSm
mzmyyV0piovUZDutTI+3D4eg465rMp5sJ5JhNM4kfLd0SKqaC82i7Ekt7t6Tw1FY0zpQjDaq9EO9
Uvle2RxZoo5EjOKEGZ6935N3uiQxpMZh4gzRbW+CBcmNb6U1H6yuP3VluovpVURSvRmWBoDU8O8J
HSK6od4Rc7htALiGVl/vseuYZ+5czruumMguSw0/kERNbcbcupqoFLvCvMZhdnDSAphAGz8LyXBG
d7Rvop8t2oziLRWzH5Tpz6k3TWSvv5aTOEX+dGXo8Qk1YOi03RO2aNjAzU5z51vXf/H7HSmjV4wL
FXiMDGCImXCAAcg02kHH2SfTh7M8TV6JoK0F6A3BO6njVsBcKDRxmTOgtlpaLIVxSGmuTSK/nfs7
zz3MiXHmlcXNVNwZmRZ2nbNKAUgKWXQb1umMY4tEpEPsT+f17JJVOuKfnCQwuLQku2Zp820tolMK
j4o5H10rnGaMkTjZ0lGmuNWRE+5U7e5Tdw0Gzji5gyAP9DRHjlM4P7SluED6cWf3yVZbREEy1GAS
tJbcdC1eOS2dd3Kibz6wpwUi7p5yNR9z1/oRN90RC8UtozXAMd4lPY4jx9WZeRhzTc6Xm8ppqiAe
Cndv1nPoouMlMXHf+63HLKgRYdr1xr4UBg12gvx45JhAUoblm7oaLnpP/0FoD9Y1aLyqeInc4nz2
h9c+r/FJRXu9j+IQR4sMjL753nnpDRxzelF9c+vZVNuDc0jUiNIqvvDTljFUTixHykTvDQzRsLXc
V/KrvjQTWcBwmOl4FcZVk9cXXded5IgXs2gGFAxgj/2KdbRfqvNqZaFUkAGQFeVPFLkHvW6e814+
jW1kModwz6dRPMxD/VYyyAVvW2i0v7V7nVdb0IDaL/PrYrf9JqtYJWPDC3rPeaZ9DMIpsfptImvA
DPHR8OZrz5MBBcZ+VWW4udgx1B9Dq5AEbPfZsvH4Ru3ZuEjL4kTLzg1kJsFVjOpCK1AuwUqqAinm
N6IGeeWpVLvR67EBMJldXQ4QLS+aVrlhScds0xodcI02AYbf08GrZu3g1YO+cVDI8ChPxyQuqmCw
6NyiTRE75fgnkKH6BTQQGXCPii+tkwMh1V6WrkMQJe97zd2LZOAnDqkEOu3J80TO3D7FVCw2TDTd
rjgvGTygBo6roIPEuYl4V9ketL1C27NvnAHPopG82al/N1s9zenUoG9X7P14+NY5fehZF6ViBDM3
3GhCJUN3aL6VzXRhcU6QO2XNxD8pJBmO/eB3+NSlbtPlaIftPJCBNpfyWWvSL/ZkyfMSN1FI1Kr9
Ymr6m1M2rKnieVyhL4VSX40kvcA2kjONiNeB1EvXGl8rvQ5sJqcQmAKNdwE1Uc0Kh2AXmcSYU0SZ
RnERTTVChuSAK/uar+scRz8kVde+BkIRKp2niYTDANTzJo8UWc2nvr305dXUPSRuaoWd4xxSQx1x
rp/V9XDr5bk66IpXyxbRvd05iCN6RDBgOTa1Px4dc3qy09q50ifDDZng3i1qhpJRnEMQueoS9742
uIUmwAdJ6jMdsc1YONq+06hyYvNrVN00Glo3hT1Yw7PMJJJ5ViFva3rTtOQQDvs3Al1jF0+PsZN/
qxfoVd2Y3rVa9n1AcBi5ryZlAwGxx9E2mX/YR6PbE9GkssNsK9QKTF2z/HJ9LdJql8sliNMvPXM9
v79N6AeMWyAXc8O5VmfIgWuKqLudOSM1nOkZdUViHEsb76o3ZhfSRRLm6dsvEu7WyV4n7IjR4uym
lo68T2oZ3TY6F4okVT8ac5eslvflrAAB+5q5ebbN5VDeLcgf30zpscMY3U5k7ESkn8irpLDHOTRs
YTFqnbvHDJHWFSraYl96+oyioE/PZ63zDvNSmztPwhudKYEuCjuTL1EJKUJqnFshzzgcnSZ9V0R6
c6ZhJN6MzESfSCJ4jny0LHb67NbMkghaJRm46Rj0aK6xRQ6oLgaE2pd5KrMr1yz0g2iHh7bkNgIN
18jw08oHV2U2w3GjN0lf8WIGmtmPJm4C1tytjLXdIqwQn28oS3GqWvk4ewMiNuehTVCYiqSs10PU
tVsaRkjcCwMDhuv3dUrqTO/T+DSfKwqLQCUuGAb9MlUZiXH2Ju6jM40GxBl9JG3PRBmOh7WYZ8nQ
XdeJe9tIL7kdHRWiRkYvZZTTsUEoTew9TB24GFeVI55I+z6vjO8pOejJwAmEyUzHtLljHp9m+2wG
mcKMKtKTJ0+/BDYFd+hCoMEnEW0TO9eVO5wxFN/UFHaueNVGZosS22+vYaytv5npy+L79JAfeG8D
+sE+YqHlmwYEeAcBg39ocUsaLRIab16eTTc67zBHbGynAuDEgJ1q0T1mbrylU3JFisgB1xASphjB
oJE8Nn7UraeXmlUlDpe03VoTZVNaIsfSriuPEwMLn5GElnGoiuK6dq1hByxla+Z69JShb9yBXmeX
Rew4Qr7CqvAoy/1AKl2VzDd4j/iDtIy2o+a1h7n1OeFOOh3n4Y54kYto8PxN3PlkoHvJdIBGGW9j
+P1hI/GMlOhmryNd8x7oDMod1jfqfiWzwB/13VCucwB0a5kCNjNY5BmT7LQVGA7IME6coPbYWvPJ
cTd5PgaNLS/jbNkNk3iEVnXedmhzS3ufzDFi5dT/4RsskbRXtK+umGC/EXJ8mZLlssEsda5V434g
/zojKJ1zcUauUToN1Fn4bMuFTELXj35Igwlgh85V84fLupcXbvea4CIL6EsZZ5Y9L0E/5c9subw6
I+q3anoql2pblUhcPbZ0RuXZZvQrtRlqCrNCfHfT741qUaEb/iURCM2m5x9sJKMbmyI7V00XKL2l
45rnKQvJ6G0TU8krlHQb1mafSYRLZ7SvtrEf389dXG0xELmvRaPKUKffBmZEwfmZLjF+PjDhlkFP
8AaKa7uYSVdsC34LxrQ/nQX/ymPxqXviXQzt/+rG+P8wU3Yl2v/vHovwFW1Bk/0aKbv+B//1WNj/
Wb3VmJGJ5IYA4ALf+Mdj4f1HxzpmrqZBX8DOX40U/02Utd3/YPvnz4Dq49Lhb//PY2Fb/+HHQeJk
LecvJNT8G4/Fe4MFzA2eCmjHBmE8Kw3mozm3KjNtSpNlDIDKmcDH/AQNNSK5GZfX2S/35L/2jl9j
Zd/76H5+FJNAUK5rDq7J3Pe9lyNL3GixegRxSKGothq2+WRus4vJHVAG6LHaj02Rf0lV4+1VMsjD
5x+/ell+8ZL88/ku2b2GY685vtb657/QBvpRzlERL6R1APKR12Q0e1tj8hJvl5oDAB4tKQaLWzBL
QhKEU1O4yljcuebgfo9TN7qm+dK4IZJiCqMUoaS/WQT6jV2UaYXYscQV5R7H4/hWj7WbIkKUNYoV
j1vagBekpQyDfaR/UZdvEyoKJM8GleYmHmt5z/MDLaNBqfoSu/PwOAy28UVnBHvpD+zi25El88vn
N4TwjD/dEUKYzDUW0QRV9P6OkEvA5g+kMxgTn6W71y3jmZKIDjinIfBEWupYjxyHxXPeOoYJ+1Yk
40ZVSofzt5j1j6UYaT6mMrJ3mswRXsJlVt9bMSl345NgFQWQRoE34v+Gj5VT2XwXEyXLPraz7j7q
jBGkYprnL3gbVonsgNDtzOtU9TSRJIEOnYb4rV1TMm/YrSZGIY6W5qHvNR3b8jzdt5nbFluNqxiv
xNzLq2FqawPRopL2SRJ3kZGTimqL45BdUo2lKzcWaBsV+uQYXbPNRp8qtWks2ZAonExu4Gdl96zn
Oq2r0plFdUDz5DqXi1e5Wti2pvcNdpNHEogrEblJCoNllzREnIeCcoljywLmEN5SHF+bZYppLqo9
+YwbwXDOjIqhIfLBiXar07gtDSYACPU26yJMRgrDThfqCyaMAOSqnoXEynowMazFdjb1Mlh9j+zF
761gHiaSXLtlzMwLcjt997xF5V+jb3fy28TxE33rkhQtQoOBSx9aKO3ds0RwkPjOBTPPmmGwQLWg
nZfcZJHnjpdRrPnRbkk8xRA4HUSOSs1n3IEvwSC10TRzZnhD1hrbTjGfOqXQkDO00CmOD1uOOT6X
VDQnA2tBBUrXHX2kJm3poLxAQvXSL5ZMkHOaQFD4khhKpFoNthoxLYWem0HcgANXeKgEsrRRW6vP
x51GpEey02dP/1vG9Z8WI48lV7gmZCaiFN8/+uQFzdmg910QV66/RydmhaDQ6hN6d9QUZHRM22VA
yD7o2H1g9kVvn7987321PxcjH5848QCwj7C7rq/mL4tRJzRYwB7df5XGJcO3yjo32j45GlYh9pXw
07/wtT5Yx//5QKx5ruHBtsdL98FDzFxHVEpYfTCWOEQ6y+mwjJTN+Wqse+aQ1pwBY+NIZ4PYmzlh
H3JkzC/VmIF9mmYOCkUaMR+wNfPcRLP51xDodfX/H0vu+vtZoIKwIwAtgI/zW7pkofsTlN0uqLWo
uia3jnaMyalj1DMmlCjaRZDGkzwradrArJ7QRpudteyqQuv2kCv1v+xWv+8W7NU6/kbbZ982PwLJ
MBeWujAp/ZnY1kwLgHpCWaDb/xfD8x8WYZv6wGI/8l3iSuwPi7DgfISbZtYDCcjuGjYh+BCWMzPF
t9C6r9pUIQabUgjyCHYkxxAU4WzVliOR0wtcMHMIW3h8qu3FFDsm8Mz2XM3K94XWRkXY41Zo//I7
//7wQutBk+NC9SCZyv+wk3q2a7tDtP7Kw6JehFm1e4b0BTOgUt4ljHH+QhD5GKfL0AuwjcNo1IYV
xDvz4W2FEFr1sWbg79dy66GOsK0S+OIABEZHinKcPAVJXFgen1I/yx7GscFOM9attvv8rX3/UFC3
ULkAesGMjziX5IsPb61cbCWUSOvA8kDyksiIiGrI5vvPP+UjxeTnxxBxbePogPPAq/F+cRDjSEQu
+QxBxcJfboSE6l/UhXOb9Pn8HVhLtOsAWH/h8DRcRDFnY1yCZaqTzOpk2U4TXiXOqql+pjeIwuLz
3+79yrneA8tnoGdajDGBin0Mw1GA2lEYgyZsxiI6YF6BtZoLuWd4+iUGk7hFmCHCqM7kuT4P7d2/
/3QB1EdfiXoEs3woIpPGQIXaO7S6l07EwEsYtlRZgvp9lnEbLlOloXA2RrwpQKu3jbuMf8mAe180
/XP9hmEQCIEnGYTJen9+WbnB80iKPJ6BAZ4QTlcVCZC+aT1dV4rzd5TmdB1mGnmfX/hHXCP33dYt
h8LfZpVERvrh2TPxFmGkGhVSd7NKtuTz6V/yuKY0Gsw4u6RWc7daW9FoKpzUpqEgx2mXQKNgSmzn
i9o5ui2n8PPf6v1KsN4M22X3YiNFzGZB2Hh/M3hGdDM3sdIsES1F14q7Q69PPTNZa3WsNN7j55+3
Pvn/s0v8/DyP+hDr+VrDmx9reHNajEXL2MVEafqgDTR7m4kM1V7jdXeFWtsElWQcXEFW+/yTf3/1
WYJscHE/PxnJzvsrXUReklFt9vRLKRVjO8q2kYuG/PNP+bBN/3OBHJFY5HzuK4mQ7z9mJOgqt+tm
CHJyaM4wEkeXZmNi0OtFeY/KqVn3uhdUVC5K/bVBhKXhi9/F+qU1Yz1qC4RuaWOVzzbTyb+8e5a+
7kUfbr+AtcIC4MCg0r0Pz2AP5LqdfacOWrzQcW16N4k2tfih9Rz4MhH0zGqx0xnLOsbor+y+2PoZ
7t9UYyKXTVngpGl2XjWu3TBmND1sKmazRuwtkVNvAGk431HUYgBoMTtVIQnSNH8wOsknR5LOts1b
ymcVMcrjwV+urdh/TGM9vnDZMqIt5EzyKMCVuGyj9krloHB7s1GAP1naxNCw7Eg+3+q2QrNctHpT
7spJzQiAo1pumUIYh7G3sXsuRYfxK8qMiPQBx2ZJ82Yy2+tRP2lKAHYupAP5nuEgords8JaCfB0x
uGReRMnJwCiIckUJ48DU0W8P1Mwg76FBMq/1MmXfjRVs+qAf61RsGita238zbX9sKA5aaE4HJnPK
BOHncZ4nHIJJRd4X5bP3tsQrsn0aO/+LI3of9x0HN4hR7TrGtbu6eTUiiffbtDEVozbREugCLdV0
jP8pzIe+u59ss3rKo6R99WKoMsGEwMvGNdKkr1JwBDjwbDJmN9uZHvjcTOMLZRvsgIWK6F63QE7v
nMXPmzNefMysqR5l8S71jAjdTSXmU9nn4rX3pukFH4jE3KChruNi/IehLTOOAEkLeFkTJcfiypAI
3ZOqoo03GSB0Cq3HbB8RoJIFBikKGYCyCr+NilnDNqNa+M3YGWrvKldm8lTkDgHHhpj5Qjsdxi4i
075BxmhInJGOWxJ5ppQfTqKkRxcJ2zyUTe5igMSgzs/jHPdjZmb1YEWsp/Rv7egwEXmARGacEedm
asaiVtsEQ2yMvE0fyCron9Oh863ATHX9q0Fd+oNjBMrWXhTLm0M/9ol5F0afTJ8EA+h8Zs4giW29
b7Ss/lr1o35TGcK/0fIRNYg+mwz4q5TJTVZyz4kpGYE6lM4yXZEIUrWBpszZPXBd7nfB+BApTuFi
bDIqyzwSL+ZEe84sa+O1Mvtmayiio7H9QhQMCYf3cH4ClYx3AyehNsSd50Th0EGZAe6cVBw8s2k6
pJ5U9obwK5PLYLqZHLEENhkZzBmEVDLvLFIiIsmxVDhV/QwYuWsDG8/UGNARMFYreaWLYCAl7Q3r
iXz2KlM1gT2BQg9mmqoDpOae7mc80ILiTvYIDrM27r3j3DjQLuos0w4D4wkMxzJHoYRFpYWfg5sF
u3hNqChXrn5KeWKxJ9qKwquHBEc3Rk0pfplIRAJqAKa3DhsTNfSe4RpgeypvpeM0cJCGATebyz19
WwRgGDNjc4dtjazrhQSZJw7sYxp4SWReZTys06bRO6c4M5xB70LScxy1RT4cGSESNPMeVjRRB26c
+VcV35EXco7Wae7yciu+waS7wASdtWHsQG7aMDzx+IFFbDzFCVogGBDQfDlLpc7D2OYG7WZm0rS0
yyh9sswcpQdKyF6DUe6731TVAc1I/Up8n5xO3WgDYqag1xB67jVosnznc1SeN0ssiy3tF/eW4XaS
B2gpeZXyzvS/Grgw3jrfx95ol8t9VeT9el+n9bUz/fZ+nhfEA8aivHKLwQb7tQ1ZyN21Lk1zYceU
W52Z4ZSJpG1exyIhU4Ft0O7OSE00LrvYUt7WIQvWw6qWu8GohpomghqsW99G5I9v3WuXkIq0lrgd
+vFOzWwvm2oQ7by14GnrTIhspGYxVsuLJBG24ontpALnVunnpl4v1wO+kztdHwGjKLKmAL53qyV+
ymVcnflpl3RBD08G+gl2uTOzg28UtJMjrlSVmtOOLlCMVH198kk2iX8wNwNRPmWTfkx4Ila2Pwpy
HM8Wxyof2D9hI9GgaTuvcyi02hxOf5y1y402GuWrvpjpIz/BgvISAcIgIrb86hUN4tx8yZIkTKKE
WU1sJiDDZs+qQmQm0KNMqaPOSNrSvh0tW5rn0wBxrzcNszx5huqioKpNWoV64zu3U1TPD2k5DW7A
sX56HPJqUse55WE5s9p+RusxNPbAhIGDf9iiKs3PJrE49GMsSFQbzhHLGyunuPLTiBN83XpjvOkJ
NEwYCJkdQwcFXqAntIiCqsEyjCYDqEO/G9sqUzEp9CozTv1o9eOFlE57nUtIUeEiKoe0npQpAmlS
U40EqFTFt3JZ3JEnDu+ei25o0VKEsY0175M6RgktiL8VDKAqclnjxHK1rWkswNqZx6CB9wYFiBK1
10BWHVMz1g0h2yNvjoPYyneGm6yye8afifNQGzPkhkos3WHJi+zSmFp2QmlIZOup2ff9Hm/blphx
7WKEk5ecWVHGML9tbgnDQsVbDzH647q9LPyyfS0YWj+KerxuBs5a1DRHwAvV3+IFf3Kd35dOjoBz
q0NTIyWTA+r7wi6veD2ThnmVbWRAQUqmp9DzZ1wygW032ffETgm2NNJ0OaUG6W+byV0LAyVn/NGF
hhA/mFEXkW4rR1J8F1f23xqVqxaXlGaVIZoH8GUtouFkQ6cm7/9S6f/h/MEBfP3V6fLqpmV+KICx
O6mCodsU+CDJNqZnpns1F+iMeiW6HzoMELQ6DAWlyJoDTSX9u0L1cp+YE93iQS/Nv+W/8qm/laN0
ISyaAyDcyKr+WCx3kqNCSeBC4PusyscBQxNvwFiZz0gB6bz6mA1VmBta8uDqXpzAZMxwfYgxSbH0
mD1IP08MN35JnhmTO51+KS+yg9Ijo/EKdELIV4aqsgj9vBuQ/UsPEVGUGsO8fuRMuQst7sfYOSlG
IAkiAMWPwfsQmyp/qRnBCjwcfj0SEO4ij9b5vjYkEmgwQ4Y5uusLMVRMXub4PuJxf251os7CLu7N
N7q0+tccOz9EFr8mmgAYPp4cfbSqKZSLRZCjFXmAoqORJ+5sGV2RnDuopr7gLe4lqTRm81UyPboz
SZewER4MdUNvOinBYiDv2Zhd59Zbi+a6dm5WqUWcRNyj0XIcLPQ5lua3pEWqgYh4xQOM1BN2aJmg
ZpG+686FzqDrmzc0y/OQztC9m6opoBhBv9FCA9M+bV9qu2ILCiGFG6Iayjdqn4rosaKA5KRXESCS
vn7siWtDFWC7ygywvBEMVgIc+hZrPQ4ZZIL5FrnkIPae22ZvDnWadZb3g7XrKBpZihamoogSigqt
f5qpCJjF3J18GPkYGesRHaTHfBqKnlIttg8ZpxuOseqS+tQWAXrujLBiX0JQ/fwg9/vB2IF/RqTB
ik8kovhDl6CJhdfDeSWppvGqnZgL2ETIGEMm0+tyiebi88/7/WRGL4LuqcEg0TDAR7xfXgrKHFSk
HsuyUdrnPm7fx2rsip2wKtb8zz/r9w6QzRCNz6BbacA6/XBG7SvNT/Ko6oDDIPHjSif6HwsVuHK1
c3ra+AO6XA/h7uhXuN7+Flzx+621TS6Wu2oxH7XMdVX4pQEjZgOFAs1NyOX+fLXISO21ubFCp+91
cDhJ+pdO8Hrr3q/cNp4Xggp11zSF7n64XDUtiHlayotyquMnT8FAK0U/7TwKli9+k45UhlF+8+/v
MeB8WoCG7tuW+LBdMBZqhnRwgNX6ibrI/Ul7TFt9OC4JJoOJAK4DcMnoSzYoY4tY9W9Z8n+4Zmz6
vkFwrAGw6SOuWysTj9bDysqtCHdsC/JU/BGR7YDYIXClUIE+w+f8/Jp/grI/3GmeYeNnM8kjsvbD
FpNZg5u75dAGZt4SQMcjYAHnb9hjxkSVHYLbDjKoxsgi2kOHIvgz8uX8LDsMn/RlugS1iTKacjt1
S7yrhQ3CAetlf+kbJSJAw204lVgjkaE7cgS1r7rZUhcbKr9fZpWFsUytoF8yBBKVb8LzGyoBCd/F
R1e4Daobux0qhHOlBzd6LqwcK4xRxqHHyHrCmEdwXRgzOWz3PrAfxnA6ZtVRT7CIVZ2LJ/Xz2/WH
jpRrGrrD9NHTeQ8/dInTAs0gxwmMbU0ZPbLvZ3aQ56vW//PP+UPPzaXZ6pJejziQvuf7903jk7GK
R3CEO2HSZ/UszhHCERC3qpsIYTpgtnZuko3RjH+7xt/fdYdKApgCIwAPl+uHJ2KJidAgbIZpqSHF
3se6To4ETh3lYyrQUozbn1/rHz4P7izB1oRCENbyceqjA9RZrKbogigGjcg2DjZyLKfo1PHGY2Vi
FqP95fb+/jUyAAS975A1wF+NDzuF21f8e9UxhHdMmEiQE0mhisz/K85BUvNnmubvqzZtG3ctmMSq
8/hZoP66bPZV2zYWq7Y7t8k173y662MOfLFotKe+oMNhU4gf6EsOW7PQ0uvP7+wfNiiI3y7XZ1N8
cS58/xTpeiQXfUB9MUydt+t7078WvcJcpuvV0+cf9Ycv0aYnzQCFXYqe7Ye1U/daLM/pyJW6y3yH
IQ7+dxW7SKRAX2wIa20f/v0HekxVuTimVKhz3l9b3mm61lSiw+hjpzuPwQikN6e4r6E6XtTOmP7l
84x1y3m/UDooigzGUYyHeP8+vJJVOTuto/PMNAWHKnKMSgAwBZyXsIYlvBc4uaEdjf18rxxbI/Wv
9q0HLUtn3HN4/1J8b6lUuKaGHtC7j7AB6qDVBJ499bdpBzAkhAJFX32u/NXDFbfib/OMPzyOtr/O
vlkpSIr5P+ydyZLbSLql3+XukYbZgUVvSIKMSTFJIYW0gSmUEubBATimp78flLe7FSCLtNz1oq2s
yrLSUgkCcPjw/+d8Zz3sCxUjbocBt42oAN80asweiiKhDiAdDLbCiSJ8vpoVtGVqXefmOF9KeT5e
4pjUbNQvztJQoJHx/qVFlNJUaYeMkjaMEUMW1mHUp/pXF2Yu5YNo3Lg6cozzI+XEx85MauqOhZbG
Mddzdu2LSbWN321Hk0E507m6seJ0/vDvr4LSiiYt3/rSS1jdWiU6w8y5iluJ+alhh0TAjqgvUN6N
E8cv4VtC0KS0mKbN1SfNdyUoqhRA6UzrG6Xk5rZuJUVwzhoYHDq5xdUjHqn/UjDv5BSkSWze9wTw
7jPdxeQFoALqxflbP2oVw4H34IcTActp22aD+v7e+7nxZZKNattFGkBIu6yvwFpUnzujxvzh6oMb
eHVYYFFOk/QrgwBFranU9sLPWC6z+kI9JoRlM6OjpxGrxRlYkxXjMeBoqiQmoJp26kubFeZHOUUt
0s2mRY6aJYSn69U4/vSa3p8e8yQ2frB3NpHHZZ4XBed/1IkRTwYUrWsaiCaPaPVo2r71CmFhOx20
8Ptv/JDVuvCJSWQNfPICDgOahwsP4njzsGhNaBVRv6N1tg5G8HKNiLMoVmCz5nSRIuc7w8YGTW1Y
YsAYO5xSvX4X933741/fLSkpLKsWW3d+wWpSjkbm5NSHKzJUmf6IvYLmjTkRyomw/Wpymu4tL9NL
Ee3m8TP2hCUM7tRb1rn1p1clRbTUyPj03KrxtpqjzO6efQ2pBC3rK7FfWYfvJZY+DRuk46MKoKLN
xp00y+6LGM20p2Vh4zad9JgAD0qMno1+S+XjgnQbUsqZtXGP7Gx6Upln/4w7gER8aSFFmcgZQbtI
u9AA8ZSue4iHxBxZ+9rpQzGH7YV19nhJR+DAoo5/2+JTX5dftDzHce9RO9RU7xywjUJFND3shGFS
XZ9/mUeX+n3cFOzNfIHidR0LsKTUgtgmVpoc1k8zsSGHsMHeVsPk+bcDllWcUtLSuaZt4q0/ksQr
psIYKHNR0cc0b8jwuqTWs9U1LJFja4Casur22TJhr56/x2PZB4PVMxY1GAkfNr/h/dRFfcBywjCa
t76b6x9LA7uZNVEPbzy3upqn2X3MSxSA8PznHY0UCwhoWz0ZsbRRp0fiOktle0+CNNPH+V92tGq5
/DJq53zDi/DYXa0nul9gBWgN7FqjG36IPRg7TgSD9/xV4ASvJ82FY4PaGT2yoP5vr7Y1TqbMQlbm
uB0rNH/7hEQEnACizs1A0J597UReveqjs6iynBE7fVimA61Sq4IqMVHymzYDbcoczielmU3Txc03
f8y8tyqtRiOIy4GMJJPTegk5WNc/aprsHwqv7eTeSfSU3PV0kvMOFDCEhZzzQbU1pObG1/YgTbWh
hgteRUPGvBDaZisORgBUzd7olffBT2VIMLSgyo1FkeDqzWQTHbFph4bDaTa3FAuTTH1tDaI8N2bR
oGay4Ug2WISn+aeSCmdDFeexftvEBEncgH+mHj80qiVgnINZez1kEPM2eCTT6br2NXJJc+Z6Mo0H
S7VXiraoeC484l92c8SA+GXJwXnx5dj/7XjVXF7Bl0p9SDVWjc6wabC8Mf/U1p6DKw2zBk1yuStA
j8KYCs1vdJJAopEQj+mlUCN1eacvMAEW5GIDwilCxM5Ci346IsJQ3GI6oGHgSvtHIrFAA/SR6mtW
hfYvGs7mLVg61KJak9V+4FZ+CV5zyssPNICM9GZOsxIuMNorFDxW1AFvnZ2YLajvURKfcoymPfoW
bEXAAnGAli2nI5G4LvSAwQK+2tp187F0okY/1BXC4x0oQWSsQ1fOn0uYTOBubC8l0nIRG8wMBuBT
Lt1A7Gk5BD/VDvVDZI/DDw8nkA5Hq5m+dfMSmiQxeL5oSrqg3LPOw8vnZpYkUd31C0gUJkSyuB+g
aQ8ofOMrMRtZdgCSWF7pCJCaK4oHXr7PZG1gE051ErKFxoYbAEaMIEFm07gYcTrzl510DXxqjvKK
IxJT3GZEz9CwDBiAFEpMW1gowWwiyitgXrK5MdjxZ8S3xgUB1ZuxqLT6WnZ1HeGu9QZYLKlS9i6M
S30B7UfCOsT5ML7VdHutu9gM/b2u3JaY0akBtVJpbi9wI9nNa8Ms91gBuQbkGUv1AcFR+YUwWvOT
ojtfBW0+hpAptaVSPJiN/0wUefwp9clih4NZh2867cS3du4Hkzq0775C2PXczQRkGuE84tKFsjXg
d5KedODK03IkyLwNtV1jUPZFaaqZL+RL1EHTzPIHBwB1XRAZV2zaYurBWMXK/0FFFZ9k24NeKO25
pPPv2DyYvu2QiTeD8OQ+phvMK540go9Kyolo0r2FP1NmfJLQ1iQh3JUrX/OZcvcGWKWNksU06ltj
6vyf09ADCg9d8mE3euvCfCQLWKpNn5Qx7WVwjdrOQhFV7jrP6cEiRai1b3M2n/ds/zFfNVqFMI/a
cGReWKOO5+Ol2WEucZKIcQjVe79QJJAg82Sg2GtHErwdY/tQa/V8aT062rtRdsGC4lN5QeSJ5uz9
ZTrQAT5dS5rECrwpHXHlfssN+GIxLMUbxlL7aOZef1vb9XTI40p+RWvAmKlyD8TXIgqbTXk1Tghm
TOQ3BzrJX+tK014qXkNzYY06tXqSzmRgZyFdEBntar/XUnfr6e7qUEdtWKcRLM6XEjtkvklps93S
+IP1LNxxfGbiCZ8l7eVrKIzJ01BGmbpddE8uLQqj+UIbBHf3+cXtxAaGQ64uHH4d+brW6jzAHpSM
aJEOW7NIrbeO1vy2ssv2Kzjc7+evdHwC4rWx4UW37HECpOn4/rWhoqhgGLbDFpwl8PUQ0T67Ti/9
SVXEfVCjT2S2mrwt3aLoQ5yMwKnp8F44HB4v5WJJQqOIy1bGoO35/kc4JKywaNLuLApTOwwTuEFP
jl8tp7PvezqGF442Jy9H+4NmhMGIXd8zYeVVDSyThJS4B7ShF8XbaM/ZNWYErE1+El74No6qFzxj
ei1LOA2pzujh3t9exipDxi3lK3MBwHkZgRiAzMrpQ6nHURD6obgawtl7bulEBY0Xsvadf8tH54zl
B1DfQolqkmK7LtBXXjQN84iZSq9EBb2yAOLczOK7k6Y/wZQNr2NsO1/OX/N4DHNNtmXUa2wTdc3q
pnUtjwuzrcZtmGQpHbQEFD+yEKSokbgww/1OAnx3fuZMZIBpQW3JAc5cIov+bPKE/qTFNk3XLU2t
JNkmiFfGjWps9+sw+ELdirhvv1J3yKODnTpUaV09Se7mMGRp58u2n+s4Ul8SLTU/dlqEKgjHyawO
vVMbL2CtQ6jliXOP/Sl80um0w5ZwCvxLVtVQENDmWn+bSwuio4vG8JBTanspaz/+Tj4iVNGSc/Lt
0Jf+hznpvXhv2r2DoKpLi0cvTKd+445tKXa1IefD6PjAk8H6Rl4gm7T8PgkjToJCs+o3mLOsfPk4
2BzYbBQy0LCxmyRaoZvbQddi50AgQv+L2jOQcrOdoZ90g99EH3oUPPIJLLkHka7thE/jq09YUTET
XiobnPi2DEaZy7GWLOejdFpaDx3Z4ZIT0ZjDNXLNu7Hg7rR+QIqFwqO8MLRPXI85g8ImBz2aUOs4
Vc/ykxltEhsY34A1M9mhhjBL1AU09Yo43tjWL02ZJ0a2hS2GGhb/dhwyq9kK35ajGXxPqG7nGVoL
GwEwftU9Spn2O+Qt0uGqlsRq15j2lMQaVMaIzYHzvta+Pl2hW/OCPtVh12pF+j/JZf+xcH/yx7HQ
L4l4PJd1XqgmB88vbU5F0hiTL1ZM0z/tekEFywV1cP4TPzGtoLrl20bmQW917TzoFLkgmiW4lk/y
MAkm8q5Ws36LylTyf6v4QFjTFJy/qHnqjXPStuj5sc8Q3mpiUVUaJ5rDHfaxjyWKWBI3BMzvwuOq
iZBx2aCDWd2LITe/xFLDPumHNRz4DiHkLk6Sfrrji2SZm1IKWpsmKrIftRdaOY3AVH5BotV9dCjB
zVCybEKmZiI1QFmEtgioy6mgd9JMHuo6rX4hDaZHCBWx8y5MaccCGg72gPE8bF+2Szjm6njf8+GO
IRW+reeq5nNCRWpPAZfYoBqEcRCFDUQSm8iVqEe5FucWQoGMkDKsNW5715D3eHX+sZ/YRfJ7ljh4
zty6vjazNEYd+oin0W2WdZawi6U/s6F1FF041/9OU3w/ly+OLvY+dH3wOq+beA3+U79uhwF25pRc
KUOvumBCKPs0iRJaGkATFtLBTePvMxWgbme44wB5TRXR93REwAB8xIqvkyZ0agIL3OJZZ28hbuDT
msjt+DDlVolpfKJyNH5Jck0nVSIZwHjZbUxyJUIUEmdDmoy3pDrOhDKUbvU3J1/jZ2aOgsO47pTP
WHjTOzH58WOWIyUGMd214d7TdTTa6RDKL8Zco9vKBDq2LTIi91cekli+n2Kod5vETJ1LjcHf9fN3
zw1VH61I1ng6WSBYrPdrYNQJLw2T2tmiZjaqnavhiyUoxBqQxMw9ykNhfKE4Zz57muMj+svIj7lB
T1xAQhXuc9bbZfTE1qO19yFdNnUHSLD4TnAOrts6ExQqgMJJFYhW+tVH4nOlCFhRk+Yf7+G/wgL8
R7P/OyTAWXjA/4NYgEUL8p+xAEHbVeUqepE/8A8WwPT+on+HukNn8aTxuyh2/sECmMZfgrhZoDyI
qNhkLk2i/40F8P+inI7/gq8WQ5whzP+LBRB/cR7kS6LSjmNsKZ79i+jFo9MUTSoWAq7PHnNZC1ZT
Mgd43NEJ2Z4lotqF5fUKH7U9aMbs3HXz5N+AIi1vmVn8g2fkYLSaCcO0ELhGN/FM1oZThcRUlNBz
/niEj/8M/z8pAuu1gh/m2Ui0OOCx/TbXa4UIUy0Fqabv5FhLQjGYJdgZDfxQTvVbh3bDhe3IeppE
9cPkaNC2W3yaTEDvv0JbH5qE2FNzJxYNhN54zU1jad3n87e1HMr+/NZZcik76w6OOna77K9XV1Gg
CeDyEp1kKf1uDGcautQSdFg7lvmCwy/CXCfNx3oCjnL+0kd9POu3hoQzMxCI5U5Xdxh6xMdWYA8D
a3azb4hf8xsgPiQD2c6SW5Bb5QEB0LD3QddttNZjNz3H8NEK7M3E2bbuQ4cm5uuFX7Vc9f0TWbQC
8Bqw+7EOrmc/UbPzJsUy3KGJ1PYc+MUV+LqWSBdtkYCToPecjsNDIlV7C/04g2xqxFdsg/UvGaDd
nbN4LFQBI7CxRHGx3LC8kKOfxzn+twsWENzqhXmz8OaIat1ujKCfEmtukUhiN9/HSo1wADPjC22Y
Ktm4SaUfDAPIAqngbJ9Gt6JNGnX/8rzNO0TkzZzBt4pR7fc7/kPd4c4Uv+O2iYMlE5sNYlyooIZy
FIha114xT00PF97PsvqsHoDDicBdJAjmkvX6fsSaQgIVjDl5QSDGGD4qVtKsavSPVJapPZRJvI3K
ARgGr2ATp6BogUpkAd6X+kYLY+1FH0ifOv+j1ttXngLdG3qu9NbZxpqr3zS2rSPN3MUdiaDvqelC
uKQ6/go7CoFQJijLRFP4Fx79eoJAE7jI5NDUIxxaDuWrB6Fqi0CGJA0qEUYHj0gwglHIGDp/ayeu
Yi/zHhV9D23t7wPzHy+4dLXGT8BbBmOGXmHjYknZ5soqns9f5ugJEjLODCtoYrIVp3H9/mbKhGkC
4aa7yyi1f8CfZV8Tx4q7L1MdgS80KQ6ccdzH81f9bZp9N5i4LOsdt0axCInSMuv/cXedXfqO1BN7
VxWzBrordrRftjHG5b6aIFID1cXhNVm5gxhFa6YmQAxdoACdBzJYPA/1zQ4usg/R0m+6j5m2pIBU
1iC23oTfgG4RpBGsdlP9TA7S0jzAWfScpk50t5g+HwBTGU/SsQjaqDuK1aTPhe0d1nLo1ynRr/mm
LvSl8xVW40HheTm0empW9zxGh7wXkrSDDhz8Xmpmj9NnNMlHi/wW2TZkie5zXI8w77RiKPc9mW83
jBOaTaPwByJC7NiS2yzJMDKbSuQfWw+c58YzZEQS7qDqHvULzoSnsS+jqxqEtnewDMxb9JT6/Fvn
OHMYAM/IPwP3SEIkSJrWQ6OPDUg+eoenztIG8aaZKUFBFBZIOCaGoK398OOQhGQG26nYJkVTtrvz
7/TUSGI6siAFsFthcnr/SnHLzWaIWorcBgLuKhTDB8QJbuCiZt9Bcevv4xz52fmLHi0ayzhCibUA
JBZZymrLDCI6UlZUOzsslG4w0yoJZFmTV8Ke/9/ONcx9sCq4ksF//mlm/jFk2zbK2DqBKSv4KmgZ
NPo+jEGY1VZtE/RjT5RkSFE9f38nHiptMMsFlYEQDx/86qFGUR+Oc+aSpeh3H+gePWD3xBtqhM2O
EDMELl2j//tnSu2B4gNNYNTs1mpSxWcYaxGo9V2RJPbe54WD2/PKvUWy69X521tv7vhyFqaEwZW4
Ihuh97fXpnZRGQgiYbGMZHQ6fnOtl6TFprpPRE5RjBeut2yy3y9ilLTQsS96RJRgGEneXzAXBGSo
LBa7wu3Y4BSe/8ubh/wtiefkk0Kv82p7pRoOegXmZ1c0cn7WsX3XBz1DNL7FMVcdXJoj1Y7vSyfr
1sDvRV1/um5LjaSU84/nxOhG00TR2cH1xNq7rBF/DLmw9WtydCoYQ3SZ75SCiiprMJhu3V4y9p+6
FPtRj2R4uGT6WkPZo8fxZRkBNaK9uBk80sNSTaOvw6x84SWcegfUBvhikYcufp73dzXFMA7TPhW7
dnbCO4VOZTNTogK70yZQPLo8vcWO1F+46okbhDWzoCygKixV7fdXrXw/GckqFDsFdDPIYmq9jQlw
T0WjeTj/2o5HNScIC5mm7VOqPyrgxeMscoAQxJLiY9qlaA4JM1INhWtcEkZGyt356y0//f1iSheE
KpPlIgKkN7Aa1GFskXjlFu6O5qazb7Wpu/NZYS8MxlN3BTOMGu0yu7um9/4BwhjUat9unV3iQq3W
jEQdcC6qewKgodris7pwPf6Vx/fFzOAy/fG+KKStNgl55vucw0rEF26vUWtNxhJThkE23R7HLnV7
QsNisg/JQSZ7ThIuAccJrGOI0pSwaa9OnwlWwDDb0vCkkOwi0a2SHiQmzueQDEfIC9sKPSwJA8il
rrIo7T+zayf/DRZ9/iMJq+kQJ9bwq8WS/4DGIjf3EgH3sMktXHl7HElKAhVHvBqITCb341w03zAo
s21BRl9ACGn8aFM6bf5VpkTibmw9ouGd6o36GVfEApJDAfNhM1jm8BZWbL+2foiakyN1Km85pOk/
bIpl45ZXD9hYKfmS8bZ/ZXEb3ofmiOG37+eQVMumg0+bUCsF4CWJI+FjMux04+hj9eZUdhfe+CJ3
locYTo+OBrmHAMI8DwmGSmiGT0Xc3NsaaaBguhSe7S7Dakl+SCJuiYEiZMAfo/Gn2UnBeT9yi+8u
gs8iGFVtfuKw0H/Js2mKtllOAt2dyi2qcT4wgzcyjoGktDWW2I105wzw+YDwLe5FWe+72eIcN1Ym
SRRZItt5a8TTnB3AsjlsnUarg3ukoXneIP4pfsxTqz3XcG/TXSVDfgh0fx6hIhWGilce8XfYEjo/
iiaMf7lmP3BfWRKpfZMM0XM+wTTemhLpR0Np7TNbt66DqZlggiNRrfRQG0i87RjkiB8YMlJJSJ8x
03Eb2QYShnRuiRrpuxFHKc1lXdyhIwjVtXK97iWvCpcirsL/vbEIm73pzBKiE+nRqCWsUvoHObrD
rQ5VBHOJYccTlga/5bEmbYtBGLDqLW9wNLbsPuF1TXORlbBdNQFCoun4B0WNDXubhpa6V17VITTV
GvEpJam6JiwE9eiHwSuqa80pCZ+pTD87pJUVkgM5uPhbUlleJ1ZZQrGx9OiJDDHzExcipGpsm+rz
MJbzM+M6IWEhrvufkraYOhBrx681CxY5UKWEh+AzF3lwfvJad1aX3RTaLyR+VA88e93tIBjVyA1a
gztJgfwgKdXuWILND8rVBpKp0AlZ+jDsiF1oKE3YF/ofx7UQLk8HAosrviuOtqtOEPIPCYOasKS6
1EiehekgIT6ahPBMmJ6KDmM6/KWIDYpW7mqk3A++XYkHkxe+8xx80viKpgs7zeOlis+ZNvOyS1m6
QKulqtOg4lGednfS43Rh20b2qHnQJyXdkqfzT/+o7sfjZ9u13DxIUvoVq2v5pOgpW3QEzUEruR4r
4j1QT5d3AmjN7URf83vsiHKHNw1RUZNoAQeQajt5IuRzRogq1MREhex6f/6HHW8SALGh/uT4S3Wf
kvj71SbJ3QGlGG1Hvam6O10NOL4tJDj7ygM4g2S/JCumHy4MxqOeDdtC1hsuypxl0qJaLXJzWusJ
cEOX9Ns+uq8TJnzKgDVBS3Qm3dBV+xmJJs2CTDyKpBPXuOfbYhH2tt9Q5BSv55+C9dsC925tp2BM
g0w4WLGpAa/P50YzjpoF8IkdRK9u7DifnX3mcizEuY7VfauPpDYcGqHUfRTB5d6aNcOHwA7duokY
w3/3EzXTrT+X4nrMDJ0xnUNkhsCDIpUGNftLklezZqFJD8x1JX33m6j2fIU4SxLMUEeW8zlTug4b
I0PgVRoSgVTRGs2VmcYR3euwyiviqgyWUZCCLcamyXG/QF0uXVyDE4mvTmZaIR+TSu5z04yJ5TFp
qG4KLyOJnbKZ+6MusZtvukIO47XlolvBEdIML54H5YSOcLdEmNhDdG3wHl6t2oIbaA1R1e4aiQKS
fzhpix/A+/HoFZPSUSsByGddSzTPQDQhCLmo7L2VCPPBQc774s7DDFwdpumDYt61tvh3DMJC00mf
d8noNp9aQSkhUOZYGFeQgjSa9Y7+oagat3zsmVNwZY7CMpBw6vlnqSKLVFWEVYduLCl4xTWOzp3U
iIzYVElHquc4TQUB00p2j2PVOX+nlUdgNOtiXvws+knvPiWg5a2X2Y8dYgGnimzRaGpSPbDKWqgb
Fu72eqYxdQ+Aye3vEBcBpcks+j27KScj/BoHlGwOU9wB3RGQIownM/MUoFZ7wbw0ZNGigfAaGmSq
lvW2An3+kMCnxvPdpcMnPRodQlFiGg68zQhU56QanOtVgq5hh/BRN/eNpbc/4jAcUCFP0Q/BIEJf
SZzxG5teOrGLSd7cVLZWv+LBYaEkuBHZRqyBOiBlKUyBHiYorD3y9ECrE+NCra7IqBSQiZBukqzV
IEDKuPvUtu4y9Y9TTnJV5bW48grxqZKDQFjf5OSIgBFKt5WA/4BcL8xItNNGDMFzyTCFuJHVSP4w
mD6kU+IRnuukBdzXsIvRA5pd+5ldQ6sDiPUjDzZxUhBmwddn7Js8KV46q9KKIBwGh+0dgSA/US9W
xP3YtULhRE4I5kg3gygE2YZAH5nHpF7hRCFyNiF85M6HPDVsxKS1VyWJDmrjVJNJOILduuCsOqIz
Qbn2ascgJG8SKaT+QhwPA5AKufaGgQzad0muPbybuXVgz9pZ/Iraf7giPRGfSEJGDNRHI7deZ7xh
X1WnIEV0KnQJJs1oJuymtmFb2I2kQi2nVk1Ck9DJK0a7O34bNAqJO2vMx9dZQ7O3jXxGGv4nuzrI
Zlx2NpH3qlXamGzI5gLqrvv2IoWsW/1FtSTxwlS25A257Cl64FZ7ivAqL5yWpH8z3LjRt4PI9a+Z
9LVPcFwADLOr1J6KzsIxmlCm+cinHna7we3zr2SMua+96atPjpFmv4be7T80UZ2a9B5q3K1gMecX
PPzRW96hQN4oXalimyKDHLdOE5sk50DPKYIJ0ClxodLw2D+DJoLZ4DkYANGJI7oNSUok6QBNi79Z
Gk2BaUdZhlwuNxI+y9x4yNlUgyZC9UCkAtv+b8htMkG2vZxuvH6o+SycKDWvFxV5GaiuRA5LeLb3
ox2daEBhDlvpFkMzXP2Zk+UjYRvIsorStTdAcr0X2ErOTSulYe3MnOhq1vOZkMAeHwAMI2FMW/Rz
HqlhQ2vig87gtdOXmSzSnzhWxPhaINFcR/moJ9e1EpKkn75I7gsiSJFsdpwAt5aXe2TvudFc7EoD
rVNdV9VnsFw6/EzfBoZmmn37t6VpzGdelGoPsPCzJVGAWDeIWrBUtoiWQIpoY6Z/HjrNhxzBV9kc
fLy5vHbTjj+DRSIpyp+b0t9CqJkOVaJXcge5lfZV5FVZ9iBsEuV3+C/H6UDqAdr0ibyfq6FS2hfe
NKGpFfivmkcwsM12ohzATNwbCXBDnKyvijMCmZJRmgWpl1IayAsC7mHLKfelD0vWrEhV+d+JMesl
9U6Rfen0SD5JnUbDjsDo8k5OyWwRpTzbzqZVNpGinQ1RbafbndYEg0XO2qbxqvEtck083ib75lc4
z/NbE2thfxVXoIk3XY8FZ8fLVHejLSt6TKS66ZuuAsaECq7fDaIB7+N1y+4MWJ7xWjRd3VzFJRF2
O90sekBOYTIgQUChSQW4MFX9T4Xw/zfb/2sRqPznZvs+KfPv5d9/MviXP/BPs90y/mILJ9jU0mjH
XrKcKv6n2a5D0zctCjQGdX3knGx4/6fZLvS/CBJkJrNpp/GnF8d0W5ER+7/+y/H/EhQh/OWQYuHB
x838L5rt6/29jhkPwsTS1ddBWqybH5ZFH80vnThwx0RhUM694YaspfjFr6zuwgFn2bD+uX9ErYeC
gH00xwiew7pPSMcjz0hwSwJ2mfYbE2fr8jG59m4oDIHFQwMyA8eJHHqnzLMLhamTF6eCgwERogWl
vvebeOCBXVpGRhxIW0tuSy2rD7g1rZ3dE+/MsZ6sJS8sbljvLjEMjjbyv+97aa2zjceXud4305TT
QLJh2QEbOG1TylXB1Ewah+J6uB+Hmqged7TL2zaS8WHCnQzsS5jXZpW5W0RxrJR/DM7Hf574nzIG
YzlIHr0In3Y7On6OuYuS489armY0ekZgdxxw1O/vcrsi7jmFqMaQnPfhLKtfhW82iFl11dI9Aetr
Opn/hNvUuIQGXx776qdQwls6phRh/aNOxhwaTUEyWxJ0k5Z+SEvi3rd0dv1rV4/JC1fE2j9qA1l5
e8Laq69+ruZfnZXA+FFN5JOXQxTcHY0u3QdTl3mX9KBHgnbeHfCJxRBHs5kvblUgHmk5tBM5BYH0
huTZxq9K0OU8bd3Gc4JmcWPk8CdurRygZyu1ZMfGv73/9+8LRaphMB1QD2eyeP++PFqSbHS9NIjt
ZnyQSW3TxGry+0S12jWyF7GbnIi98xQ12V0WZ6QkjVR/vgs3v1QJPZ4voBtYVMwx5TFybOalP4cO
8ncFuCzKAkB25t8UQbL9mIru0EVN+C9L18uj/+NSa8l3HSKdkzCEA1OX+NAmoakbAO3hN2Jkpkd2
SeLCOf/EWFyeLlO1iwWQE+77e8Pyl2pAzdIAnSsuP0uWt7ZdWhdmwXU1gdviQ0HsAtEHl+6RO9vB
lKB3OiNqIMy9y6yaSc9hQ85uDZOQ811ktthdGEEnXhsXpWFIGWGpKqxGUKpNWkLRFLp7kRd7VWTT
Y9oyGRa51n1jOx3vnXoknZu0mK3yZg7zA3wOKo86JnpKUgeDnj9bTOU7L3M/kmh7/gce/74FI7Ms
gw6ia4pv7x898xSCI7ZRQVt1hB/K2gOumAwkJNrhhUutewe0L2n0M/FBcMZluzaU0pLvhqayl7cM
v1Dj7EYYrtA/RTLvd7MQ0QXxxKlbW2S3wOqpbYk1Y78YK45NLgDhDHDavsTNdwiVDuyk1v3g3z9F
lFQ298ZCy8bh/VNUWcMsWkV5QJaTCKjWk3Kbxvl+hLJ4oRl81L1cHiOLx4JeQJcPKv79tTK7FbAr
JV9n5o8w3mxtuqn6YXQ2fh5623QAebDBa2XdG1Uz3anMrj9EGkHSIfHlCHMMHBLK9klEIz8gb00S
gbVudAOboJYLIuDjL46xr+Ohon5F2tBaJCMGkLd6uECza6Pa05Yhr1tF+Z7pDeGU2+n7rkTKcf5d
nL4oD4g2PFpGsZoo56wIDVgpWZC0FTV8q8i8J4eP6qrBQ/0L0Vh8j61Qezt/1VODzdX/z1XXCkXp
mTPKTkUeKl2328Trn/I4d6+0GWvK+SsdT5Y8VBNnALZxn5tcjTXPRWYW8j/BAvBjEfTtD4D8vAv6
JuPkDf1xmdVjHAhxbwxvQfaieL5BgE/ZwIqSKyMi2B0OJCkqUlSKKjCnudoJlwbKOBYKlU0W3wBX
lU/aiFKuQs1y5wyTeDz/GE7NJggEWahoVSOmXdXse5F4Ux9XWdCzub2yFErGuvPcjyr2qy/DYIZX
5693VCRfvjsMGXT4+crJVTPff3eVXtNWLI0smB0p3jpazD+nXiyZ4jDJ8MCCI33t+rh8LAfHIzHZ
VuM1ehx7Ipc3m2mYmaH+fehnIj1cBFeXlDennoe/eFn4dhCQryEzBJUw1OK+CBzVDR+nedA0Ck5S
+8xkm90SanSJznDiO2MbC9uJqRXR8HpfT5fVElRSiiCNDAJSCoP1IzGXU7jgrzqcwQ3hV6V/oVmx
jLv3+1YPSzjSG4AQJv9djcssNoxhKroiALsckuY3hYFEerVHo1s9OEZClq9p5FvDguUD/+kSI+/E
Z8HlOUv8ntbAor4fBaacZAFvvwhMr4x39LQaUsHrbJtb0yXU6alLoS1kxBkW+r+1GsOp2Bfn3cDS
LCpCqKq+vU07MDJFPcChPj+6T71MFN8sJ8iBPSCL72+LmF23UhQzAz9sxo1XGt4+y1H/zJwcCOQM
EcAp0BvnL3riBqHEsEQDPESIs75ob7VzSLRkFMSNip/bUIS7ZJinW5XpzYUd5vJaVqMGXQTPcgFn
AelczRYZ3XljMOnQkw5mXY+GPRCyaCoyrGIk15xyqPd3xfUcZ7/O3+OpC+Mh/r3vARS2NigzXIeQ
qRw+qhuNr0SmtK8l0OKDxSaImpQyqW152cuy+710hDoxI7BToGtkLRuvI5xjbtuQ3xLIAJrtxw+5
jH7NaGv2agJJTVv4Utvs1OW4GkUNZgO28qtHzDGbM0poaLso9wnnNCbxJZvn+rOMy/zZALV/4cme
vB6SENJ5FvH8+pQiXU1apC5Awhi79q5ksdq0NrvLqJ/jQC+6C2fB4xcJw47PAysCwL4jNmcKnKyP
wWgHM62u5fTb3XQZJNQ510FPx80j+I+PZezI4PwA+t1tfD90uTA2BFSH+IIASb//NBM0AKPCihfQ
Cl2o8QTqPWRj7Y4HkY7+U2XRnw/GiK8atYuWVFsqtVN2W+N6vxYpW0CEsDqhr/oYwUiI9ebvvAqR
zhI25X8WqeU/qGgmkRnSLCDvKeqmaRNL0AmwKBz9cRp8emc2mgVtl0SW/g0HGSxGCY4/MGo/si/M
RCc2HrjYXcRnzuKOsNbM7MZWjomBOwlkhzKBAIA6MIQN0XkkpCzzjHALULAPSh01T0/WLX9PQ6RC
129vUvffalkx3S4pxximtObClHWigsNvY4xj0SEFiWCY92/DTIY0AR2cBPUcm9vOmc1nxIukDZiG
c6UbMbHKpkuUQU5fzhwGdZjUqG2xNfoXymrHk6e/yAIoJqE3xUa5OlgWyIEpZTtR4BooniNaDNuu
mqProq/tq/ND8NQrQYawHJnZcC6Qovc33fpd3hk9yUvEgwAWBOHX3PQWae0JXT9j45td+uK0o446
QUb9D/DYGFmGcfB2mFW9G1eChcvngpRfEo726UJavzBqjtcvCrxLlimKBBp0YvWRkEiWx3UXxQGx
1CY4fTMjXB1PW+0QUmBqUbzJiubSXuDkRZenwjYZ0cRadxy1Xq/bQxgFCk5SSsmsjq8yHcH+5r85
O48mqZF1Df8iRcibbZXKtIHmzDAwzEYBHEbepbx+/X2yz+K2VIpSNAvYEEFWptJ85jViLtK/B5fD
OGNct/PlbxMAWcz+/2FXb7WtwKFQsBs5qSDYHzLXkOinYjrf/+hbkwP5S2wHFw3VyVWcFSLnQ/+a
aycuDfvBmlMIsunQn1zsIHBYLqzTONKTuT/oRtUPmQwPCidyWNT91odfn6M500ozOmlFhqgIIh1H
I+wyH0HL+Q+vj8kdZWifFiZ3QTmWiAO5e3jkGziQqssfQXleGt0BOl2dca8KSFzkj0DYzXgxzTG8
OshofLSztv0Pn7b/6ogherS4aR7aOMwfyswqn4e0UDC71/UPljUVzc7K3Ia9Ho8OBD8CbvhR69dV
s8kwBSICJwLx6tSMonhSPGc4xyNOq1VStc8IEeSXFoWYU0dZ1t/5MPpNAMX4kF6483gEqV0vr4BO
G0MsRxm/sevm3JNgn7EBsJ49EQ3HWdHHp3IaRhUP3Sz50YBk/lDMjSN86SBDgaEydp7jresPrUvi
DJz5JIFt+XuAXtRo20N9asN4uiLGNZzH0P3ihtbe1bK58myI18okuNrVbiDDy41JHTkIaWpd0Rw3
v/VU0i6VNzVooONWelS7wbjSusf4qB/1b/eXfiPwoEvkuQhjMGG45KuZ4iZiRxmBR2ZS/Zvq4BcQ
vu7zKIbuin168qCjfo5ihgi/3x94656x0DsjpQQaR8qzHDifo9EZZpY4U6vhUhRe9oT7j7mzs+Ty
rcIbxFh5XHhLNcljXY5il7SrgOdEpw7JrhP+KdDIGkv4XumEnw1R5DuFja17DYA0ATF0A0nwXI6n
zI2GRCfjzbE+PVqzUI0DZkdQZCqACn8R22S4ByfZHndwa1wAfTY0DkuKRK5Wc0yTWU1gpqMiMcWX
Xnd+RMqkvthD/K+hxNq1to1/73+/rY3DK2G6ZI9Mdu1ZGKFZh1FmE5+EiaihNwM6wkTJ6XyAV/ZX
zY57mlyZ96nJxe6h2TqetgyYqYkaQGZW73HsuEXqeGl8cpMCO9K8NPyyFNEVApq5cxNsbaC3Q62e
w6LIMFbu8vikuLTzXVtYRwnNOrY54vFY5tk7G3bzQ5LKoI1FxIE4znIDUWRRYk+DAhlkxMFiBnRb
gYU4os2Cy3gKwAqRu+Fy/1turafU4XFAaqJtvaYAmU3TDIHOJGczpJMpUDgIoameydGHnZdm69hz
rXKnwp0DbLhazxT7bI+wicYgJbazHtKZnPDkO92f0GtPZ33uMZWhNgznUKrFLpcRnEzdmizhycEh
53HSRXCmc00DTYnr6opdyTMuzOIbPJ7qD8cstbNXV+2/LRyKiw5+5koQOPhGXxk4AGr0p/Qg9k0j
H06QNqudK3jrk9MHpFOP1hh17NVudsBhQ9iok9OMTdpRqbHOw9vEgGYau8e+KueLmdvGnzsrJCP4
1QoBDcCJAW1jHHjWCe40YoKXCoFskO4Vz7refTXaeP4yBcp8VCZ2uNbV2VVo4D1dXJF6Wx92msQb
86ZVDWgAjxfVoBG6/EZK02YhFMfopMdFdzLVcfbNUcRXz1BMH4pIfFHnctxZ7K0UiyINQne0fmEa
3/DBjNIKI/xhTlXviktU0QbzeydyjpRfW7pTfXqeNTP/oLVt/xFLQVSS5jpOzjGt2j0rgo1zx2+x
ELyGWMMirFagM/V8zEPUlQo7VM8md/eL04eGbwAA3mlXyQ2//txYQlNiltJeqGAtFzsMM917xWFp
baqZjzkoxW9GbufaqabHcinCKP2FM2ZziULPy3H0FuLh/o7b+tyUAPlwhHjwjtc3GxB3dBTL6ETr
yXwqutJ4gNsSP2Sh9m+tWMYBnbXufH/MjdubqhjTJuBGbmoN0dBG0mMQy3RrwH1djCTsH5S4cx8c
1c6uXZVGX+6Pt/Eoerz+SFPLlxFY+XKVndEMqsIqGA/8wiks4+JstxoKn37zs6vM8TkFTbbzYmxs
It4KDhBlMYJoT677GwYfaM4xwXWdzkEDDKU2B+uSGWp8NkYr/c/96d0sJwkLEugWHW4Y3aRRy6Fq
+mwzWTyIOcXsZIbWwGLktixMRfGVAH/I++PdHla2Kg8T1hLUb2ERrMI3Tc1Q781SxY/MrnmgFmGd
AsXLikOlpvWfcapNDy2E2lNo99o57Yryc5R4+anO82zn/GxMnUa2jooVbSEajquj2gDT7dWWKhW+
Xvglq01xqrPzQLMKl6rz/WnfvJFy1nDmoeTLUpC7OilJza2Fc5jiQxDv0aSy88k+TlVl7Ikwb04K
/NLrQFCq5b+/2Tohop8kZa3iJ+jCUpwLaoSMkJ0LNPD30WSnx/sTu32WyXDYqmxS6DjOjbczjp6g
iOnZ+mYnqosl3MoXaKF8ABkX/aobOriJnphPozqO38CNtS8miPdvuVpZ57DpIUoU3ohxaxxe69ot
vtWFI57TUil/9b3odjb7zVmWv5WAiHY4nSB9fV95ITBe6A+KH0AKfMTvMvox92r3TUtD9LQrS4hv
5VRUJ1fkys463RxpOTRsc3R5YKfgUb/8LlZew2CD/4L5bzs99Emtf26w0DwLL9l7Dzf2GmhDIjJg
30ivu6stMM5eaqMVKDupU/jYZfAzqLLHX+5/+K1R6Ga99vKQzrdWr88cDCiTGoniu4FePpAsdE9d
hdXru0ehyUQDRkd5j90l38A32znRAlS72wn9lNw0nmopm633aLy8f5TXqhVZ+ysFdzlKDJqfbzME
vhe27rWoFexZ+kLs5B0bW4DUivwY7XKa0GuWEFD2jhpWK3tWcf4QRq1xxn07w5y203ZC8puhKIeD
X5RdDuSeyMaXE7IrB6MSmFJ+OI3iNJpG/DWNZhTJkjz8eX/tbs4U+H5qflyjpBq0zFZDDWalNlk4
MJRItEehmcFJpFZEQI4CQBPBFpkC63M+tPrOS7IxR6wQSHBI9znUa91h0XZpmwCL9IfUjV8Q6w19
s+rcE4IS7k6cszEUWgoe/GWJ4yWuXy5nhf6dGzYaSG51BDDT9iXa4WTGT52X4AP27gWlv0fjT6q5
QeBa3RS9bdchZDLPdyEuYyuduOOTCMDwQGxonO9d0VRf0dVPjp2Z4U17f/CtmVI2QhVDBWlzgxVJ
A2hDuZbiaN66/8QBRUusWybOOPiU+yNt7BsqRFSKuaoQblrfxTjj4gkGQQYvTR3N9gbMv0+RLvrD
7KCRHHMEPB+R6i6+hkGVfLs/9tYsbYqNAL1g7d2MHVvoxHu97flZTgKQCweFx761fJw89/B8N9ck
5h6AyXBDwOCRKoKx3DootUdGkQWe3wye9jCqc/+IJHqzM6GbV1+2mICdokNJ3mHZq1HcUQuHHLCH
T6BfPNoZnOpxMoqPoLX0azg29vu3iUPQD4oYCq6U/FjOygJRgJWn7iL2gbGmE4HEpFuuXL2ysnbe
ma2pgbgHJUeX+BYpl+JNEqES7voKtebHtkzya0KzFp9QfDkw2h7aPr7e3x639XyWE1cYmqfUiaBR
rl6drqA4JkGCvtNSDjr0E3pDGJ9n2gkT1v4PSLaDdUiyafan2nDFAZ9J91HxZjy2jNQ8eXZpnOxG
jf+6/7s2ti0/ywO6RFJAs3N1DfWKMDBazF0e9qj4R+WJ732kXqbL5I7zDlpqYywwAHLdqSXrjLn6
wqUZTGMRenTsSnAHpYH4SZEHh8jI95w6N26CV9QfESGoUtjLy6FEhNARdhGuL5o+P0eJ1sGah+p5
dNUiPUaG6L+43fyfxsvLX+9eUEbm1ZKyXPKuXY7cwdOv3IlJzkmrYfgc1NcK0O8Bjcx6b0/dFGeo
wanE43w6EmZ3PUvoamjnhDZHNAdkWZuN9iDMfMB/zdQebLfOz5PRB5faBIyp44Z7Dj2zeP87hhId
N5HUk5S+rMv5JjOcrqrFBXyC3Xjo58F8zApN862iN/++v7RbHxX4DHU68jwkiFYfNYR53U4x8h46
Ht4vfYySfEf3+RyYCRwnNLXIbXVsF5I0fTdCmZW2QJqhSiOPyZooI/QWoJmHSGKQV79y3MYvGKxb
Zxot8065a+uQEMtTZQUoBHRUXv5votPa9PDp6lqXwAMS52zTaOzTEibm4O18udtbUGroyWou1y0A
xlVQMADMg4ycuH6SAyAsEeLwrUGYBzcr7ed26rOd8W5nxnhIK8mrhoBnjVrr7DKdKqE4fjs0v0Tg
Zte+i1/G2hwv9/fJ1kAUVkDZg+GAVrK6akvyPautLKSqQMJckf6d/QKkhl87ew/J5kjkXq+HXaXT
sPxYxeQZ45Chj2Bnmn5gL1rXsM6RFC6E8huT4s0i5XcIF9FIWA6VaFUyadDR/Qii5AO9hhR4Y59j
jertWchtzYqAVD4IvMcUcZZDQcqSddEKTfogify0MaPjqCgNYAbdPr37U0EqIBtD0YwsZt3RrZSa
svOc2b5V0084dF2gXSu9KF+6yRp+3B9rY7/LohsdfTktIGnLaXVqYGFGARm06p2/gc6OL32odf6s
wKElRrd2bufbKA106KteEIQ22WNYDoedcFgXGgIOHjaP6Ij13ilxsvi9BScufj7V/5BZnKzVpDxS
2IkStE35gaZlDv2czySahyBpyys0CHoZ91dRFu8WFeLVgKtpQYlp+I7sQy3Fxkkz0Z+nyFEj0DOb
H+PBiE+Nh/Ph/UHliV0PCgQCWRC+Hyd6FTmgbhOMwmMtuyK3PyDGhPqHOWVXd4ziM2I6xbGeR+cB
FpL5gBfG8OX+8Fs7B6ImdQ9CCYxpVncyaWBX409k+8o4B8dBSzMsVLA4z/mqVzC/2g64Rn60m+mi
+UG/g2oIQPvl1hnKnpNnTBxAVVjfkqBV7ANi/Najm7vlXnVvczDpymjDjYDVtdpBNQlqajRMbiwy
ejpDOD5kTjldgVEm7217s3c4Ew49NJy2Ibgu51U43ZBHc237gxq3sI8MXQYMja9mrviDBzz5lMFt
3nl2tj4e9Bv58PDuUC5dDooZZy9V3tCwmZr0Sq+o9VGQavhLIEDfJnu+k1vrCfwL/CBtS8rRq71q
utzNeswkqzavzr3t1GAfTeXBU8toJ9+9LXzLBZXEKQrAVGfWd0xhwNMXMRvFNhUPEwOty8yjQIfr
0QTSjEhorfyF/5F1UoFtXEdNtCcR2+ZlIsPYSd+2rjs2Dz8H8BvqRau4l3w1DfreYNrVlNCxtQa/
dLD7un8St24fLE1fcY+kLWuPRKVuItASveVnTuj6ZFTpARkyzAOKqT/bgdX7TVw4O0/vbdwpMY50
h2nVEHyuMQxm7Qpg/ja5fDXmaOfpINSH0T7PCT2bdqoGP0z7/sGL0r3LdmvvykwCnUiwaNT5l3sX
P8g5E7Vh+ZYb5S9pUtSolk1SxYIuc49uCVXGPX+frQ9JikrTl1wNzbvVZVfiWpY3xiSFTKfwPOml
cnTwJdhhZW2dkrejrG6dAGR2LOKZEl+hdifkSXo0Drz5GIf9HrhnayjK8wAJCDSkncxyEQejVt05
1izK5AZYMDXABJXewKmorPh0f3veQgdZLxjNZJ1SsklbA3vmMctCt1UtX9hRp/rjmOou5qiB+3dq
xEXykKQR6uWd5mXHwKQaHNgDyI3Bxdrn/i/Z+oo0wuDbS6EAQoTlpOPC6EpNo4RqGVAm+rZ1PkS5
O3+9P8rWuyxDRJqnwKQJTZejiBzVW08N0XtsK908ZD3uKdDsUDwe2gEHTbOOuh9jUWfFMUFd83H0
KmK7+79h60ogLpCkfij22FEufwPvYlalUpg28xBGK9pxPttOPwgf4FV1aXQt/teyCyz87g+7dTTB
Cf1P0kC6Bi2HNRKrbEOXcvg4zip3ruiQDPRqKle9gSaQHih7SgJbIwJNA1eMkzK3wuoyKLAnje24
Q8yzVO1Pjaqoh6HkHg/NLji1MdTPnSlu7SEJK4ZFhsY96e9yiqg5B52IW9snzU2OkxmWHwdvDP65
v5BbxxN9UizRkSLg+VjdN3UWms5k8F4CajRQecWtqs/y/Ih6i/f5/lBbK0jFEnVxDcoQgfNyQoZe
5kY/cJHbUQAj11J0eLhKckCf0/DFmE87b+Kt9gPXwdsBV4EcKprofyIw7rd12j9piLP4RmfmR7tz
0fepa+9oekN6VrXG/VBX6T/ugHa07WEaYyNRtvOMbf0a3mcK8SBpqEbaq9NqCwWdHJtka66L+p8Y
lCyesqJShiMeSPmvckAb+4TtYgrlKtVyhV0c58/IVigUIlB3HK/T3DbvRrdIrVjs82CWEINif7z8
KGVjdJo7EttPUBuxTaIW2gr7GXtSZ+d23tjPi5FWB6hOTGTBBSNpiva1EmlxGWfF3klVNrYzgxCi
yHYwE1q9NtokBe+ykYRMWNnVFBPhZhYMfhPGeyHX5lDgG3HKhA9BurBcudkqyr7rVL5nkbSHlC7L
Y5XWn2cDJa93HxwueForjkzVSROWIw2JV8KcpyLgCLM9Z4PunFVgb1fXLcwTdlHJzngbdzpwHFoc
3HO01tfe7V2iuJWB8weyRpBu4sYxjpNWqNcocesIm880/ctRI5D3vzFNmGMYEZMaQ/BcTlMbvNYZ
UTHDQmZ2n4G3TJ8oT5BcpnPw0RTWvHMiN55P2o207mVFx6VHthwvqSdRmOFM6qXhz4mD6XyyRIcQ
DyeiOCL/nV9EOKGnGpvNEcnNbmf8zWV+M77cYG9qjUnftRVeuSyzac5XPVVSHHZ197EVgPoNsORH
C1+znUXeiKZp68KqIDqh7bCOGVzU/QpzzBw/KZvqGqEEekxLFTxB7UXXJmiyB0NLEQXsCn3n/G9N
l5iIOJ6rhgdA/vub6U5JJTKHa8WHHB5deImCg9HFxjGeSvFxTrv62uX1u3FXXG+EJxTM6H/ysVfX
GwCOlEeaQ5q4FAZJFnK/zYrkmYt0T8Fk6z6gRAJhhC2MA8Dqc+YThjn9RN1ztpESnHurPU7o95x7
ugg7S7nxkjKr/x9qdctNva31VuYQ+M0spVsn2jXT8IWeKmQmLQKh8/2Tecv+kjAAFuv1OaUKurqB
nDCS9j826WUQKL/qwTYfvVR4J6cOqMYEc5RXOCQ1TnfEBbN/Kg0F3lc6xSGCsYM4KbEpvqahJXUv
k/lPY1Ccv+//wo3HhW2lopsqCzbwFJeby0VWDrFezfHDPOieiYx/DmFd79QyNr4wzwpP+GsVipr9
chBTrbvKGTrHDzCtOwSWklzGtMLHL3b2yMq3UgMUSt+OtaqbxBPC5l2AupA9CafEQ2h2NF+xi+kn
pnDNr7geW+0F0oCTo4YXp9+QyTVDRFrrVDmmkQ1SzKG94JzysUO/rlLsPRfB28WQOkQ0g6hT8wCu
LxIHH9wuABXj24nSPmLOgommiLVTNNTuTrZ6+3HJLniRoDxR1SHmX6670s2p6iaZ5feYRX4cEtwv
sYFq330zUmUmapDZvgxUVuGpYrdGNCsJiSpB2tkdq/KBaIy6TpqNE7THqvjcDIPUbNTs9+KISJ/I
4Ai/aM3SSlwdL9HCU6GTZ/lBy0vQaHqFNhF+lVObpf79g3L72RiKZhnXP1kbycVyLYM6yIwkq3Fn
8YrsQxol6nUOkNEkg/nyGyORUUjKEoYs6+qJxGOP6K/w1TylBTzdScGlhrB21IydSP/2aeH/Jz4i
ZiBiuSESqGUJjDwLTNTBi+QaNvE37rP27IwoxKNaj0x/ne6xF27v4MWY5uqb1ZOCpgdWov5g4buj
umF8BH5fH/GXjM5xOuQ7c9w6BG/muN6e8+i1A70cxkPP7jQ7en0OI8PbiZ83Z8UrLSvt5J1rdbpZ
OLNRBBbQflTzMdCucf6oevzR03m8KrYbXu5vks3xqNXAbSOuhWG33I7DgOAnskymH6kJEgFT455d
HR2jOqeCGVpIat8f7zb84avRlqQmQ4wJGns5XtfmSNP2BjsldfOzaqG5H0S46cAxj4663rlHRbGz
iy6MZOfx2JqppG8Sc9EBu8lMbNEkQ4NUMyLYbXgVyUgeqrTFVYyqeNAm5dv9iW7UwuCu0jLnyeZG
IRlazrQWvV4DMbd8TIqDB+A25WNgtfMhwUXRN6ysOwVoHiIQHik/XKP4W0vVvdLf1pQBrUrCjC3V
z1b3Ni/pJDRnJP+unPRUW4mDkwKepQ8NAhQPk5LuwXy2Ljdq34R8dNRJEFZz7ipviOhoW37XcPJn
F853a1fTSQTl9/vLuzk1FphqkJQfWqdIdRbbXV1Ry0BYrDqpfVwcegehr84es6dS08Od3bPRa2A0
8nRcZLi60btYfk5DF+NQIqPCvS2hWWGvnrHkRkc77PSD7mHJnimhfdSmwXxB8Ky55F6kHg0bQ8T7
M5cDLbtj/BDqX7JgpALQkvfUmzBeBxza0m20iKidgBQ05K9W1fy+lgCfGlb3FfaO0u4Mu72fZXEX
20EZjK42U5Z2WRrqHd9WtB6FZNHofwyWkT20lEl+Gp2i/Nea0FnInNj8pGOJdRkHpd8rym3uMNAN
khqH4sKaiWvHjTHO0mdsRIP4mpdp9A2TvD/DbNbO99d5cyRZXkA+zYXNsPrgMFSpBgSEI3nrGn8E
U4fxk6kg/U6BY2dtt4YiqJcnlHIj3fLlJ61VO5wUlaH0yZyuMXIC2Dkk4jzF2d5LvTmUvH0BiRKo
r3n1YaWYzRBzKyVkYccIZvXfc5omfoCL/c/7Cyg34nqjSgAKsQfAF6R+l7PKstYVs6WZPlwp8V3v
Yt4XM9qjgm5cBMjqgHYFDioxSqu1E7PWah09eT8ZInGyO+F8c0fRPyu2/kfbhdPOpDbWDzkoieSF
kEbFdjWcng1jrymm6WdTBSEstR2fY+h+V8oO5Zb7C7g5FiQQAL0MeSMIBeF0MPMiZlvAA4GzrDuP
rWX+MLw5/ev+SBuvMu8x6RsJukQmrj5VW9A/dBxiqayrDPPcWUb4H2wYUiCa3SwMNIrdGNiipzzC
7R12dv/WzYJbFsktuHf+rGMQdPX1qpmICQbVSc4DZq4fmrg1fcVV2s9ZmiGp4CSNNHbUrMci6asT
xPT06/0l2FpseSjYRdJ/Zo0qHstgcsVItNwqZqseaz2uHhMXkgkohKrZuVu2Nq3UWv1fdY866fJo
0JjWBzXISXVSjzArobdwGKyhPYuu71Pfmut3e9kQ25Fa/f+Qq9x5jKbebSdcwzyzbx8aLcc5U4vc
l0CL9+QxN3cTDD/0a7HhJPxZzs4YSzXKatLFsSwQUyXdqi8jPKWTlbrYBlDoTv8KRkd8UexB2wm7
tsZGycCVDSL5YK+mSYdjKGsuDPxMY+3Z81BLCXUtP3q2ME7UNodTF+bf47DKdj7p1v5h8/A00Wel
uuYtJz3O7dxTnzX9QjjqxYmj7NBnhnkpx2k+vX+rQiyHGvZKSbZX61uYqJ7MNuVou2z/Wzip9Sm3
s+YC8cXamdTWPsVnDjdyukYIx65yLIXaNgp4JS48XK5+3/Tmp34UsBgnVSruOD/uT2wryAIhQ6Mf
njet23WBZwQ6nGQSIePWQfQdT4/qIaoT62kM9OKHR7H28wRLz8feGSEsZbD+k0+0jtMybna6qhvl
H9i3XIey5C8nv7oRY6/XO1sQX7pkCwdFKNNzVQJfn4X2rarmitK8HT/VpggfigBQp6fmKpvMrqhx
piiEhRkNUcvYwyZuBH9ckbARICEBrlsT0YLSsrpg4PlOFdRWcIHHl0kNjUMTEjP0I+Q0JCj3JLg3
HvLFoKvbqsqQPQyo8UquTo/Ti95csHm2dp6Brb0mUTxYkUpn63UFMQ+wch6G2PbjSv/SObF1mVtw
ApaaPGuBWvzn/laTx3EVnMgSk6yEMyDlneVxnRR9gCKn2b4alJo0i9EPIreHj7HW59dQrcZTmAzq
wYio/Q1BHn+6P/zWbWFha2+AGYLrsQYDW17SO+BnQGXFSFgGTdwcOqGHRyuOisvvDAUMAsg4ccs6
X5hR+mpMCdKtymi8IqZenMj465dEM/eC881PCKuEipP3ystcLqoVpFWO5ii97CGmoVOE+kvdDZqP
UB/yURXmhb8xtTfjrTYm8o1VM6BQ73uVghM67JMjKdx88hR3r22zOTU651J2iY7jOvtx3SkeGwp6
fogIyBN1imw8JHWVhYesqPsP2C+9W3qUB5tiGkw8riEoM3ILvcnzsBHtgqil5A+32znmXawf6gBT
TS8J3k2lXg0lJ/9mqLrx4o4pgXSYB/xptK7zm7rod6rIW0eOAhPdd6rIVEXkNfNmlKbpNZFwoHxD
8RopM+9ibh5o3mOmh+rFiggAM9yxn8p4rr7r3tjsmdRv/gBudTDQrCzsgtUPwHmoQdwei/UWp49D
kgK4MPre+5VjlIUdBOfdNnrlrChh5mtuvCcMsHXoseCgGcZTiibP6k0pTXSRCfDkDdcV08GrqhxT
ycg1/hznOAmO9w/H5mwl04jVRs1iDY6EOpoVVsBoeqONB2wbu5cZaU0/ahGtsuM4R6pRCZ+dSrM/
zNa416vZCsToFFDqpm9FQWi1p2gHakVncZ1rXpQnB3UovnVqovypWUF71gc+btpX7VHkTbNz4W3m
E1Lun8oXyZO+rjGOTtOpYgQp5Gnd/LM3x/ZMIb68umXvXWtU1J4dpRQHWeoAmwrlg2pKtdfN2Ho0
pckBX5pvbq+JQYbSQIyfaC5Tw3qpswB9zDDYtzPZupfoQ6L5KkUtoJcu93SWoBWCiy09e7X518wa
7RxVVXIYM7M9UanY49xvzur1IQEeSa9mvYWLzI2DFnRkY4rkOI90nux52iu9bG1dGQFQa4PYTTC4
nJQSNl46diS+tR6OxlFpxfRBZOhcnifE0OJD0+hhdeKgo7dKiqyFfudk42+gGXmewbvTpEECCEmP
5c9AFBjbE41KW6DN4d8qL82hH4biUSlxfi/D0cFopKvOqos1opln5dWoumAHC7/1fd/+hvWlqSY1
ZnygN+OJTrMyR+JZa3L9mnZaelABxF/v3xpbH5gbyoHSBk/phq1sd6NpOxgQ+mZZDtfSavWrh0nB
n/dH2boJKTWg5QvNhnFWD/cQUbWk4Wjhu1fFP4O2NvODm2d9fPD6oN/DtWxdRa4pa/GwbFA1Wq2h
1jnYVs7Er4qRCFimlqc/VvGQRUc3MrBharUYWkFht0l4aBGQ3qvYbs6WuAF5Ui4DNAyX+8gUQ58p
jaC0YA3uucqb6TqDWYLOMA47eYtcuHVYy7aUdCJ0MUCULYdKh8kuZno3/mypeYibXesdHWUq/BYs
5ylGmdVPsZjeicM2R33tDOv0V242TV0gWpTLzm1qZ+VDaaefS1hnFxVRhicFv8inIuSkvn8LUYSj
EPwKMFm3v0uTZPS1OBaVY4dNoTr/pfVxe4VxuusZtXUoZEBL2d3QqMOtP6AOzS10UBzLRFKeS2R1
Pgz4pu4cva1tKjM2sFBSXHY9oz4TZoegsOVHWPL9axVNMfgC8fnLFBcmvp9a/NiivQZcKBt2mClb
O5SrFpA9fzh4q8fa7EI9siC++WMX9Q9NlOmHgNV4DEW4Jz+yPRQUBiIgNLbWYlOeVoPbCykDoyWH
VaTTfm/GoMdIc2h3AqCNkcgnsY2S1soSHr08C2IY8ZRKwXs6XWwe0YoJHvvBtbKDaXfG5d27Ed11
ut+vDto3WMQm1PoRLxDbb6cw9ltTUxBpdacPUUp2eX+ojReBocA4sUXos625uLYJIcpIqJGEeDj+
SnB7OBh4+f7TidoBVJvvAVQ3HmPaXfL+RPOWsEpu2zdhu6MNaazaXCmaNMp9GXJF/VwFyKQdsqGp
Bvxwq8w9j64wYS3OToZj5TD9fX/OGwfw1RqJSjjoEDKw5W9ws9AgWKby05l28lfvdfOpgab56/4o
WxuGwj70TgortBRW772YyV7RQCS40QJc8toh/ll3Ck7shCE7udDWUPCEqDuQK3OHrRY1K70G88HR
xJkzElfDre1PRUhkY6u76m6bQ/EiuHQN6WKtK1mTSnV5hCDmO301n0IviB5STIgJmcJ4J1jZ+Eyy
T+EhGc9BAD21/Ey2LTropPgK9UY8nqM4cy4YPYc753rjABCMcfXTwZKqP6s0zuxcICXytSFFbk9Y
AFdfcYXNf3pK88PV4/bHu3eF1OTg3kcLn0mtPpVwnSwoKa2ibNJUL3glocPrdcNJ14a9QGVr/ZAc
ka0sPLO0NQyJx6e1tJnmUix07erWfXeqw9TcWb/tUUwkCzxiEvLR5VcK6rStaOGaRAJlcSUk0Z9d
mHPX31g2un5APKAckAYuR0m9Fre1mn5KiMvaWYn7mey+Vz/0TvL9/SNBfOGS53lGHH81n0Ia06M6
Q+W9Mc2PKsbX13GK4iPW9MnO0m3chTaCfugSoIxO0rUaKi/w8nUaIslCy7SDEVYYBgdKdFUi529D
ySLzgJ+KehXdiLyw1RDPvn+qqAsir8NdLFvTy0UlxoJ4VRCdwwNWL1A4/yrNktJlZMzTl/tDbe0S
xsCCFaIQ1cNVgVQNijTPkQzwzVo0Umx+Qlqi9vRsZ0pbS/p2HH05pbTShxoiHKd5arpvDvaWD/Pk
1jAck+xcO3N76fPKOkVKiWv60OxZe2zcjqiVkOuAUKbuvL5M2qSyh7bhzp+HInvGp13501Hn6WAF
2uf7C7o1EhaaMoyEe3IjVzfOM12TWKcB16XpFStc74+oIUtHNNfeWdONeJz5IBNCLCmhf/Lbvnmy
R290MZWn14fiRPZfrzPVR6tV0+8hgIZH1M3yj9Zo9L9x4GlK0L/1aFBY6wZYA0wiS5DT9KckxfG9
pSnSF0F79UAa+PeXUl65qyxHvi+ysoLwI1t0NT9Dq8RswJSs25FkJg269hKXZfYUGU5wFq1VfUIx
XvnXU9O9ss7W48PrRmMIUBXU49XQQterXokiepupDpWxpOFTOHN64I0wTo1aiJ3AcmuqhHnUMiQJ
DXbxcqpKbLeTTXAOaF+3HnqUfQ76GAi/MMJG9hb1Q9kW4hRHbXe6v8hbFwDkRrogUqcN/d3lyD18
hHrm6PmMVx+9cYzyg+oV9c7tvTUMsays1VFwu1HzqnMzifNK9t3T3Pxe4q9wqTJt2olMtk4EIYPU
ZKU7wYyWkxERRJIwQI9sNutPZZ5al6rJlYtTKQVobas6JoFS7hyIzZnxHLFPEeu5sdZqKwP7+JiZ
0RXM/EGHfd7P3n/vf6WtifEYofeGxjv1uPVXKpXIo5OEqoyu0nIph/aASGdzJD5vDnGGs3tXxt3O
/bIxM/n4SbQvxPsbAV+Er9VSnRToD1bX9QcHY/gnMcbjDip7exgJJybkB1G4mlschVhHZ9Tr8SZQ
flWTlf2lVc5eN31zFLrG4L65TsAsLLdGlBs0JVKY+05lK1c7VKbkUHedubMDN945dLylWx9VNeBk
q8mYeV+qSUcbznIS82OhKT8CtHyRrTceMxBZL63o/1FH/B303t2rz2w8PWg60kuSsvVIEa6mqFWA
IvIglOJrofdUNDWKsmZqjwehjaazszk2B0OOV/K6eIPWndUatWphxrLNk0/eJzVonZNu5bSL1a4q
x9P97b85GKvJ14OpSwS4/Hh9E4YTGEvHL+vqF5dj/Sfeo5gdzPEeu2hrm8BmZT4EtACFViOZjVIQ
RwT0M/JanNEkGebDhGfXXk9zQynP4CZEOUMWv6XiwnJK2aBSu6v5WKpAsbKa9Oi5r4rmFE9Of81K
+Ht+NsyGX9sxHotjH+qfegT6zzG1+fAohqyGDGmj4u3fX+rNDQyWmEIKVi+UFJa/S0PxX5k7GD46
T+s/qYi6R1LkqjvUYxecWQ/XQ5oGLbpDbahpfLTTvKp34u+tz02JEZSNrORCd1/+hjKpobunArgF
icAHqP3dcyLs8SwGfTfW3rhZweGjmwIuk7rYOtbWYivoDAoaVG0j96FsS+UyWZ042my5r6gFjkc9
jJvf2M/k6BKERiR/o7WhJnbjKDmgwrSxpy/6gHOtp2XdPzkJzW+cU+rRVOBcvNuASi3XUgByzlCP
5lLQUec+BHrg/JvqWV5culqo5vn+7tk6Pgj0QmiVBjqAEZaj9VhmJGHI7okAZ6efMrdCrdqsnek3
aBoknGgxACBig6xvhA75F4UMCo7YXL04QnN/1sj7/Ht/NvLXrgJQXM7gKaE9KOvPq9mEre2JIOCO
U6kFP/0fZ+e1IzeydOsnIkBvbmmq2qmllpduiNFoNr33fPrzZQP/QReLKEISBpqLASYqk5mRYdZa
gZS98iGEDujFiTowOHxOjrKkvYOvgzwX9QdqNVudK+Y3Rw6gQcQPnNY8aQUwujTrh9NQhkfy47um
KOEQWNMApT5w+aVoTY8KkzRgcEsMHet6Lbtrx2YMKjs+QjPtuRQa1P/f1OY6a61uVW3jIOqmwU/o
TfoU5tz/6JmmiaLz7LjTqqxBrLe9W6RWfdAr2TuSgPXQQgMPiMPdJNNVnxqqQbvL1zvdeMlgnJyK
qegPosC97SQXI1SidMknFG7mbS6Wk0NPKdiKbInauyVcGLsORPEJOfHpdPtU7j4dkIoFie41pd18
ujSqwMw3EaiiRgmN+zYni/VUeWwdV0KUE9nVJsI/zxHl42dzjZicwmiNqnHNxVR+gOifz2rZTL+n
Xpeqgx+3t9tw2gEDwGsig9p86w4SU65oou6vF/WXpQLjAcj3L0AzDJmnhAbUSeSH2uVuR3Ed2pkC
c35olTCw9O6fSm6ku0hZ/8Z9CkokgSMIJMrjl5aIyGdjUoFGoj/MKAuzaBE4yGWFwaQZNaQDRYDd
U0SpTlEQ1iIrE//9zSlSx3KulUzIzhlN/NOhTHiX5rL6OQtz86A0vffuCbkTKgcIECCtemlKhlcR
94VAycAkDVQyXr+0J+rT6hK5kzXND5IZS19uH13xP906VCHzxEQQMexvW5NUljLWIdJwF9s+fpqN
2nJxrXXpNk4n+3U3HqHidg0SjZA4vUJENhsaMmDBLqoZTTuGqSMAoji/Ggtiz9hp8be40o4aRLu7
+qp8zMkQdi93FYEcyVlkOmwRAwyfc603vihSMZzGVcvRPGkS2esRvTuKJndv3RuzG49gwGztmdmE
h51k1WuTvKYRVh+R+vY3k7cJuAtNjW3dv9BMSY2FkENJokHGaSjMrzXQmPagtjDijNwQ/fPbJ2bv
Rgi1bOU1Z8OjXG5o1mbdCMqHlmWsm8/dUmhBNOnWu8y2k4Ooc28TwYJCCyBQoje7MRXJDBiZaT/5
xpBksVvI4LhctBIO87S9Q0Jdi6FLxK+QgTaGFrpNpVLAb+/Giikfldmvp1CZmjqY1ZJB67ljB87Q
9N9vb+XeM2yBgSWkATBFhnq5lQOYnigjt/JjqCzn1O77f9Y2BYsRJ9qjoUnmyQQ34aEp38J71Z0D
h7OH+qbrjG+Dl0m95CoDr3JlWkHg0GFskLWDYFN9MGJG9blMWVdav13H6anXa6ai68ME8HICGj+5
9WDryITYTXXUo977DoDQcUciyGPM3OWGoJTNx81FtFXl2hN47uhEypz5Ti+XqbtajeKjClQd7MOu
VbAb/MEDAjK9tArLfpyGnqAy1WRRUay0/9JsTh8RcFyfq4TyG/TKI2nR3c3nXRFSd7IgNm4+Pp0o
pkqhqefHIL5OqLR1Xle28QfUXywvBjv8wwGj91Ty2DEHQjaJFcLkm90hv3X7FO7dMkE/4iQAudK3
AYJqxebIlB02fYzDM7kCEnWydpRB7luBeo+GMOXULdNJmnOguwNpvDmt6b2mTvmTmRrSgXMSbnX7
nAlBG84QDXMwHZefck4lTWtFfuBMeUfVxTTP6ZzN5ylV1/t+sCq3CpG+N9NaPt/exR2VK9Eih0RF
bgJEb5u2WoOCEm2d2VjNhg+qLclemBfLV/TgpyGQYHsP5yzT1NodDXt6YrJphoab+ODFbHzQGyU9
gt3ubgYdD0TOZKQxtwKEVdgg69BZFrFLuPzSZllNAHvZTGhRa6RtH3QlQgOn1fQnJEmPNIb2niby
QEqjVLHp7W+uMpOCFS1axayDsBjSZ6nucj8uVel9pGfN+EOOI/1ovXv3WGQVqkwFR4yLvPz4xFaJ
0U2sdwpDx3in9pb1ojKvUH5R50b9kC19G3RGox2kMzsrBeCPwwJ0Kwi64uS/CRFxj0sKpwzldEtJ
3+cq11dZi+J310rfVmMsD8ztPBpMMyAdZT6GIpSBL80tWZU1FKA4Z4NmfsiXloFCEEt/mmGpLd4y
OvojijXKZ6cUM+JX6Uhfem+5lGZeiQYc861O55K3kaTmui1asWHtSiOyBW5GAfXn2g6OCKns9ffB
3RIZ4eZak30jcSHkzYyru9UWC4IrbW/5c1fHX7tmVM/WlEUfYN+Yv5NsKNzF7OvKTQzpl7ZovY80
v3rgJnduE78BMA5ivqC7t93uzkyZrjAvVDytcj23Zo22AHy0u3C1Ctc0od7BRreKU9YW6YFX2wm5
SN/o6cObIcnaKmAMhWEClMb0UiTLx6av7a8wV+17ZXXs/x1stTitV1sNdpqOhujXbAEyhUbJI0bc
xB+dOn0mDHD+s5i9OntOrDJiNkwVtSIayNpna4qk2l3kUlZPScTvc0s57aogoamEoGJXxLi6Vq2P
PsT+L+QkUDrg4dx2jk1piIshS5DhDa0lZ+RNXzxRPdbubu/EnhnKZQIRwj/MKri8Z41RFXKVcOaU
MI4rf0kq0HJNvuafbtvZu0/sNggv0AWkmZvowxiqtHc0dMmAe2WRpwxp81nu1NDtSVbQdYk+3ra3
uy6oLSg4MLQIf3m5LkXLysW2CaoTeym/gzaQf1vmcIR12V2VAD4BNmZNW/Xrri51ebFQcSrWdXrW
q5SeBxLcfiNZ/QtyFUdXZMf3o02gcy8pcwCb2Pj+yqbnl6az5dfTIOWejOZGedKMuI+8eB2K6Fwp
gNcDhkHH327v565l6tTks5b4a/PQmbVtLE5H7mBLWfp50cPoM28FB1OtTd79QqFiWEmLf9vq3itA
n0dIx9AHvCoWjg1BuJQStNejow0Ao9buXZ2p0XsIfLBulVSTmlOSaPF/cZs4sUfrdfmLSgyy1MAO
hAwv+LbNnpurUiL0Tc1c75SGZpNcRj+cMnMWV5+bI1bN3oGijAUECKQsQxQ216RzjIEgjvCqz+Ps
xLzNzA3NpXkqo/DXSkJ/sL97XxV1LwrNhE50nzavrK1Nk0pT14bjqj2todbelYP83ljK5uwsgNbb
oTnCe+6bJNdFDoB8YEtcCXPJLCgQMjsIeTHwTVMDG763F1QaV+dnZabFIxOSjAME8p5VoQoEpIJt
5a5eugM1txn7Fst0lzTKE4UUS4FkRP19tKbOL5NpJh5zoQ5FXfa+5hur22DZRFIYMTO6EtLSyR8c
FMBOcyEvP5dSr2WP0GdS3WFQqWOYifksqYN+atBt9JV+Wk2EmUA5mrGsfWEbu09RWi3PDBHoP9y+
Y3ueEm0tMemIcYC8+Zdbo0lL1FU0Ifx4jtZz5ZThczfM9fm2lb3HHd1ucZltnpptYtQuoZwZ9IB8
JiCAYC5K3ZMzU/aJ4frTn5uCjUGFkfYadXHxVd5EqorMlCanJ1JVnJFh0lKquykVsDPiU8nB/dnb
OyAKAumIoOnV5IzCJEgrMxtIb5pnJ8ZRSadctcaDw7u3d4KA9QrcBEEgfsWbBc1pxkBsTVTZiuU/
AHnRndquP6kFH0FK9gyRThJVqWLE8HbCXy0rQ503oNWklsZZmGmTp5foOWUR0f4ffySGFMFGoGVH
2rRtcZVrluajgDpWkEIfUcTPAhXcuQdVsT0IaXdWRYxHeMMWkrls9Qx0NdPhsAOeX5MkRJd+yE4V
pfVfK/rxf2GKjBxMHE0I2gSbLxWNqAZMEHmJcqz6TGE/DqwEVYMuVY4qvnvdGPI/wcMR2BWEcC5P
BXlQrGRpbfl5KldnRW0kL2G8ZLCM0eCW1Ji9ObOaoLPHxQ2XCDpdoTTneJ1LN5aH5b4rjfwAUbPj
72h4McVUSIDT/N08J4td5q1asnx5SBq/N0cYWJVCfKyaiWdMw5Hk7K49NEDokZqQo7fBK082A9Ia
4BnxJEngRxVjDZZ21r4uWqjdhXGrHkSxe0fJocagM80clvZ2QMbQacgejkRB0lRP/6VpFd1PRALB
VDjNAaDntcOzSVEoIumiKKyITHizmdmUh4D2eLIkpRpNr+rZ2mdJaTtUuOitvzAu2vxfonbt4Eu4
09BdiaxRe0GzqoEvmM6juxgkjD7zUqAeT51VfyQWVqwgXttCdjvDWT/UExhHr17V8UsKC6J01yiH
4Q5fJ27dnFg+9gpdKp/TXCiOyPLQq24UMSbkd6XMsuEy0X4wTzFBfQThthmp6TVN+5Kv9fCfOre5
5Pa1iYzZspRy48ltXy2eFjfZy7RWQ31GSk+Tg7TuVMk326L9lKaq8e/aVObHuIicj20ctqvfITd2
1FO4jixFD08hVwUPwd8iYHjjU/UB8RFDGYEn2Gr9vWsWJuYkRn9uDKM8Oxa6nLVDdNunocJzKH++
7f2uD66wzutECCSEVjZP1MDIo7DOxN3twugdcxv6ziUdNd6Zxtjp3hSr9u+/sAiyiCFgqBfzAl+u
N1s4N4oFadnGIT+boEC8xdSqD4oV10FX9/aBJ7wOuKizkqigHstKKWpc2qscI1aXkTZfz3w3NEzi
/qSpdu9VzAYgg1aWUwpv6mBbr68nRukQoTAOvReYxqVRJ0ujQsPr+WZn5l/7NVGpRY7Gcwhy+OBN
Fp788nZiCv0fCo8Uk0F+XpqK0kGalpD8MuYyekUihe+jVDYOavZ75+StFfEr3pzSZNHmpDSpnter
ZD3kTTk8WZmWe/EoG6mroX/0N5+NHhRwPog2PJuXBkNbyaUJD08G2/dBpa65B7B8PudpC94Tlut9
yiTKP44F2EsBwhTgN9EjujQKe1MzoPTQl+rj7qOpJ6E7hGPxYWoOySl7JwQpMDgWSJJSjdgkc1Uz
9J1kcO0HvUStRB8bDy1J00Ud5kjVeO8GMClZCKOgpMRTfbkqMgshfAHAK+qZmVyOhuPRlAu/INFe
vzPXyXBNuziitu8dmFdWOVVTugPbsCpZG61dVbYyATw4nWclaV/G3FYDtAKa3mu0Ej2C255ld51C
RYRXEUUue+NJZfQ8+s4GUNg0iXrPBNjRh6vYPBULpB+NARxndAmq898YJSUXBF1qpZvrp/d2ggYS
sJculyvI+/3PwSHujiWp96Qlm7ysVI4Wut1bWM+CGENoB9Mbt705O4jMwFDMsjWgElv6XRYxvjws
Y68u6tlXC2c9KM1tn6hXewStUAHwn8SulwcozDpHXsZkDaasb19Ez+mcZtPwMwuX5gHsoH2u00h+
cZoq9FSlQePn9h7vrZcl8zoKxZ0rb2rVA50Mc2a9VvzTStv5JYFW7pr6dF9o8fTfbWt7q6XIwzxM
/Ddg4s3u1qSma0xzKYhClVlHSxM/pHUpl6e6W5pPslTDxVOW9kc4zPlTP9vqz9v2d1dLj5hJAlDj
iOAvd5vRf9LYduMaUKCwkZ4wMl+P+/ydOSiKKy3DEUXzSkZEfF4EAdEjo5BHW178oDe+fWLM4hjq
cCazvlTu1mm1fouk7NwNvRLoSzH5Ui2pwbA08qOuZPGnGMzaQVSwdYf8Bu6OBSAAmVtgqJsHc6ar
0fGR10DPncWfgFF4qZHmXgpHKbi9v7umOEnkByC0qNtfLnedokKtaJoEaKMMz3qcy6e+lOsv41we
8Rx3THFduKTkl3Sct2jGtU8Mu+sY9wGs0fxoagWpwZSlj0UmHezf1vexf1RMUKTiLQFXtB0bO0ap
BHwjkgM1N2Nfklf0/+ZF+hUR1j+nSE1qbqkX3UFUsLc+kySd0JQ/PJuXW6lRAVVLxo0FVidbXogK
jRvSBb1v0sO5g3unFEQR9wL0BJzE7QrDniUairQGoyPYHrM1LxQGUvOuoPHxY9Gy/N/VXizEeA31
pKy1LSOGgyLjgS/a2WihhypouWBkrrgaTP4Y7LaX5KDPpq9SpEsPBjU0RFnL5RSvIw2aHs7WgdGd
fSZ+FUUkhBDho4j//uaGroWRq3IeKQHpiXJWokg6xcacfJzJfA/esx3vRzJFHwHIALXfLaWuKKm8
K2amBKHS2IHNX2dbQXQ6KdQlaLR6eHJsJBIZxFH61TBnB4n79UqFsAasQSaaCz+wuZyaVM2yZJRK
0DLbxJ+LKP4eOXnrL9G63t/2A9d+VrCdSbrEVAnqFhu3lxRt2jJDRAkK4EieVeTDwyCr60NdO7Wr
tV3/5ba9651VZAYUgAnHHwiOyuVHtO0WNiFC6cEMD8xt5Wm866z+X22osw+GUtWPUucoDzJf2l3r
MvdvW9/ZWCFvSbQJF59y9+ZVU8M8jCp9nAKU4ctHKYn/VxhN9MHqMvl029LOOolOUKOiysHIr60q
1WIOi73YuKK5VeegctTsI+L7y31klBS8l757rCImW0pqWvl6OjkH5YpXfsbbhIgGGL4WcRZOKpjV
LSZlaOjMd+W4BGamxtpZM8NMdsn4VETLzSh+11GMcDzGdKn/2rXSTSfREky9RO7Tl5zUqXjfMo0z
dWM1cmqvNxLm+Qi2yfLYE6vXj4NZ9NSwEKtK7vMuDVu3aWwqXZk1hOe8mMr64NNduxyaE3SIaWOx
NroVlweH7nijRH3F7Q/t6qy39hwotSw2j7pJHtUJ3jCszP9uf8Z9q9xAVcgpXg00KtocTWsZq0kx
qGdYdtO5X4b52VnK/n/tTNpejGX8z22jO6cUrLEtND9R0qYwcblUc5JKZ2GaQmDkYe8yUEO7t4xy
DubONg+O6a4pi1aajeygTOXy0hT4Pq01e0sOkq7WzzUIaA8fLHnoSBYHH1A4re2JJHomJ8EO2JyN
KYSWi7KKMzkoTDvztCRdzmZoJ64s2eZ7J3SkwEzaR+r3bfDn20k8R3QHzg50wSaqmpiittTg/gJ5
hk5oqnxNJbYY6qYY0cG123mfuW080OKJon+zncFQ49EBz6REIJBq7oHX/VhWpz0VJb2OTJ6bu77t
24dZAxXvlm3aeOAt+4P17rh0bjzZO5h48qKti02syIRG2XJ8ZGZcp0MxPCRjGv/bAgl7qhrEXQ4e
5h2DQkVFCPkCEAIkf3mINDuKVK1plmDQ5+pzVKVUuKOovE+YBBdIpKAH9q4vpWA20lAicqFXup21
kZnU4+i8y4FtJtGjVNoDcDYtRI4hNrtTlc/j56Wz1M+3j9H1+SXYEcPyLOIeOpfC478JP/Sh1+y4
YlsHAEeeKGwxgV4qv8ZlWz5CKvlVVgJ4ZkgHDcHrK4ovoMvE5vI5ST8v7WoZQd3S8mKqRue8ZH1G
gzZL8ocky+ODK7qzsRemNlc0mgc9zSq8gWOnBYA2VCrzyLDfy602ndawrj1FW/uDCGR3fcCMZNja
QlBsAw2RK+ahxjVfU6n09DvI6+K3ZfCeTHHhHNyMa1Pkkzg5oQsHl3kbPU+1GRl9t7TBQNznLRSK
3q1q/FGvLemP/Sr4CI4LyG6uIcqGlx8NAY3E7NoV6F/Y5l6BMuep6mzdtRJJ+nj7XF5HGgKKga/h
zgtZi81rUSdIIsJbw5SlDvf1NPauZLXFSZlTiiGcR3cpGY6HZg7k9+XPB62iNSTraNZS+QEGAxvv
cqnTUKwVI627QF6T5r4vZ/NrPFqaS7FIea7UvvQIkrq7Mq+HFx7R9dRDpPRH4Aa5F810PA68w95H
BtuuiLhWwLo33shG2LkNUUgPinqdEGwp5C80R+h6KfbRULbr+2IrvJuktDgFSqabo2syAbrQ1rAM
IkMrPYQsf09m7TykY98F1aitH+OlP0KrX7shYZPIUsSvIr683G45t8ImJ7gLMimMxBho1TWlcXm3
ZPngJ2ISYLMs6snp4qOJstduHh0MZPb52lDbaOBeWl7BOEZFqVZBlccGkaui3NepPZ+lgVmIK4HS
y+2Dvbe7pJf4ekIGgXO9tJenZVj1il4FRjHZQSJbmYcUWBLYa6ffpW32jWrmUct9b40UFSGXC0lM
HO+lzYygnZBProKwmlUvtZoYnFHMZZLn1Isq2/xj58fNeWNv4ycmw+qcKlGqYNbrxFWb2npXLX15
lu3aPIhNdpdGkYsZDTyc5AaXS6ukrKvDbqoCvdFHF9FPighlLb3PEMtAndj58woeSyP9QZSXQAS6
0KW9perymByFrZyz6M7Oqv/GrGIKcYs0ZTsYzsFO7t2LV1QBoyCIm7cet1PNVsvsoQwQOjO+RnT8
PcdKEr9i9pffNYr1zujazMtSrTh4VcRCLgNbmnRo9LMYBN5oLVwuVIfnnOdQdoI4jLv3cNOXJ7MY
s4Mq0xXAAD/7xgyIkEszUV1ri7IYZUBbP0HNuY98TW+7JzuMXkJGEz/EVhEHMSBpr43gZcUpu61P
w/TEHLmesH7WD2iKeyeK/hChH703pPU3X7i1a3Lt3kJhfl2moEn7Jlg7hpnLzTqd7Lg/qlnu2nMI
ESBGi1Lp5gR3g8koU0g5Qava2e9CHq3vtapOsjcuXZG5cVKN/952QfsWSVp4wUVhceOCzLTrSdP5
tHPT6W5LbS8YkrA5KfoSAUW3j+jsO28XIkOGKKshG0Kae/mN+0UH/2vqZaAUtuozBNn27NUp7+u6
6Q/O0553FWVSHhOaRfCtLk3ZQzUjRGLz8ezYeadPy+Q3ZWV9CrtiekL+C5+3DIDfbm/ojlV0t2hL
oawqxJw2GzpSjLTmUasCVHK7+2oepbtiBC5bEfB7Q2UqXkq36sCouICbCyp0LNApfO1QbZUeU9C5
6erkTdAr1khFQw/fZaX+2xi1wWeMyvQQG2r0OqjmsZuU/OCW7CwZIScKTrwmZPRbNcsONaJ10pAy
U6Zw8MoG3sDkRAiiq2P22TJbxUt09WjQ4xXRi1caFSKKQJrQsL3a6LKksmZqte0DFK7NgE7Kiixw
Mxq/iI31+6jXwiUoGB33vpjBDT8uaR9+d6ooqf3ZlKSDt2e7B+LXCO+IvBQQQAa5XR62RafdWWSq
LWZMLvdpNwzB2jZpYPRtRz8NFdOwKo5oWVu/jFFibyaiUrkBErCVD0ENVjLiLA99K47Lr+x2+W1p
D5nh28P1agUAEohdSqhXID0ldKiBjUWIAE6hPamSpP8oHKfzQy0a7ud2zE+dVhtunyTVYznaBw5q
6zCEdSqaokasC90BsfFvklJtGAxGw+uOHw31+hSX2oMWyeNDPVGsvn1z9ywREVG3AYggCDGXlua2
0iZEKcB+k/VMrlFSknKhYzY/5HItD+Acu8bA4gjy9CvJaWOscYxpXVXg7caadZ4emq030RlNPU1d
l8+3V7Z3TgT99v+Mbd7vzlmHRRpAlLd9XQN5ttuzBUzm/BdWRDZIc4SwaNtSKM1FU8JRIG5h1pzU
pDPuYru3Pt62srtxAELoUPNOcP4vN86aauargpv3kTksXsIp+gIebjgtTOQ9WM9VqUscPSGOCbaH
BPSqFYXShaWmtQaBFZQqBVEt/9nopePxiAyPdRsrXhOimo0MbXfW2tH+QKD0p+j119/wiucA20TN
dBMRTHVTJHYHPh+9yORhVjPFlZXGvEfYevGVSFofpF6fDl7ObVCAUaIvCB8A2HHpWwJ1b6Z6LCcp
zsysB7+Q227y0hJPGoZqe5ZIaQ8+6p5BQmjRXKRwikrD5UeF1hImGapPdKBD+E4N1FK2W/Xt1ZQe
lPRw5ujOIcIaMCqEQAm1tvIMY5TX6aA7iAb3SnVn1cX4EOuLebKI2g/2ctcULxTVH1wLkzcvl1aG
Y+6Uk237oTqVvqLVsttQjj41Oiy/P74a1ENRjiWLFVLkm/i5m02ygHxkVWkz3cd19KuGDPCidCRC
ty3tPAkQm1G6QU0KtaBtkNOn0qgw+wUFgTY3X5ZRbb/RD04gsxnlZ9JY87EM18iToymk5j1FB+b3
9pQRz7xHQBpBc298QNguDbBtkKoFlbWT0rXNebKzzm+X+dfthe54TopplGCpO6FhvwWJxMwmsuYZ
n+YU8JsbXXJ+qJlTHzwGe8cfKBp3DkqvQBddnpHaLE2jRZLF79up+NS3RXyfROno6d1g3ym07rzb
q9r7fKBARZcCXjXqHZf2BgaMWqtB4zXvxuG81JH0u1jM/EVWSj1lgk/cnc3RLt+F5tB8K60uOhq7
cpXqCQ8j9DEF35ULeFVqTibHpNDr+FDw5eg0GW3ohc2Q/wJaLn9p47o8pUo0dX5fm/rMQJuuDxh2
6HyinVsw/cdJrK+JE41/cbAsUmsGB4h86EooIaTB15erg+brqp3gzyyuraE81NARPLisOwGjEPWC
WSd0v6/ATnok2ymqFI6/NmgP4Olq52WJB1txjcgYnuu004KhMY4O9O7OA3cC5yxa/yA6Lr89flaz
O0jXfl7FyZe0UeM7RKvq900cmWcyo2pytVkVs9JrOXIj2Si/JD3T2kH9jyvlXXmofslGER5haHb2
g4tGURN8EK/PtrqRR3o+DGHj+HarVG7Pvt2tHQbjhUJnrfRV4rZMdT3dvgk7ngTfzIQRUeAUVZzL
3TDqJosyuvk+rMqVbEHrg8kwRgYJz6t/29TOpaN4ArrDZE4M51/8lDeB7GSAVlcK3rgpkdqAMdvg
Hsyuhlyd9V5PmnBv5uUXvSnyoFjRsrxtfceRccygUeLHSEy3Hawq6vrUdGLHB7Co3bXMcCdXnOID
x7K3nQzxROxDqMuQF1yuUR/NVQsz3lWo8/+URhl9iTiDj4xJPSJC7bhMAFcCJig0cAnULi01SRPN
ZcEejiDXvKpBwaZCXdWz1k7M8m7Su9v7t2cPojwPOKkmdNTN2yonTdHKWueAVekLuOrZ545p92ep
qUqvzvOjVvJrh+9tRs8BYdyr6AAi00/habO+bowyPlLr+EMZl6ckTkYkma3Oa1S1flg6ab2LG3t0
W8ZJumLMr5sgmvsu1zi2ztSZd4Nh/kZgT/VmkyI6s/emgw3Z+9S4D4u7wxegL3P5AdQBbKrj5A60
ykTjOEfmS1vouQtwMQxu7/2Rqc1e5LyaXVFiasrl4j5VrIKmnZZ8MJCiOLikO9eEWJ+QF9og/d6t
F4qjeEgnlD/8Rs+is76WtHxXqTq4JjuHiRwJ5UjkB1Dr2ipqREB++5oBoai8SnzXcrUj14o6Jaj1
Cd5Sb5v/u72D29KxcDfgH14LbjJQiE0CSOd1DU0TzaqQSbtfFJt6lBXm76Q6Wb4vlP+eEVvo3XJN
8oOV7nw6ojTKfK8IHWhFm1NSmYXqTAYrFRMMbLQOXIdm+rMeNcVBFWp3jUJvCYNiQKDY9Df+NV4W
SqdqFPojojv/QcBAbS2W5LJBRbpJvy9GpD5brRTet03fnm7v7+4yGSgsqHGgTLZkFzHcRrPQCCHI
T9WvzQLOaLGNMHedajwiEu3Zwu8J8AXax2B5L9dZpZa2mLOJZ7AL1WUSqv2QZtmDvUJv+vNVUXgR
mSA9ZUK1S0sMZpjJNesQGbSkkQLKPUATh7GoBi/OxmQ5eKL28m1AD2JOCIo/QsHp0p5sJAwituPQ
n8aKcqVTGP0PU00HJn7ZsiutGZSe0Py69k3OMJZC98qyqw8O7I4D4DcIyAUUdVGIv/wNcRjpEMFK
1szMnG8oPzdfGvKLg6XuBDtU92kPU7x75fZdWuHhlCqzsijcjYWcBnYRVzDrYNg0g+LriAsZJ0np
lD+di4oboGjCGaWkQcS5VV2U1SrLEl0O/VVpjR+GPJmf0yn6/Men5sLI5is6aVyutYKRWetCKCdc
NrWKo1PRTNP/bpvaC2axJTi2KLcjfLhxL1lXhJmlDSEi5EvxkEWz07qD1edfVDVb/1EkM3lYpDk7
N5OWfo3UdPaA2NXxQ2e3VeH2MmD4cVyqo0Mklrh5vAkUqJ5QCAYTvm1ySFOsDfqqhP4QK+mZEu58
YkieGLwUNm7eHEmq7J0moTBGjio69dusxV6U0WDEAObUKA4zt4VyNLiUydbxno6Z/WEeqVY9A6Ho
juKUHWcEgI/AnftC5eaqm1zqswNTQ/LtUAeYhPT9p6TJG4ZmZYv+5xHHa58cCXGBO9lW/iTJyqdJ
65nWniuV12WNTDk4aYJJKZL72wdr7wOKlvz/mdp4AQVyvV11k4S0VqH5+ewMJ+RJx5MjDb1XkqQd
2NvbRgOFM3AmiGOAP7z0B4rThFNjLBJyOA2d8lDRf6vJ/K1QBvPr7ZXtXhlRSkdUl2f/CmM+WnHU
KypfbHGq5Z9VQx/U1eT2n6FBmnhWTfWTSNvR9M1jF+EM6x7NE91tZNCxHZUk6pB649/+TXu7LQCv
1OI0aKrb4eFa2Eu5JcmS31kOFC6Yh+P7hulsbom+wz203eFPZ7MLR2gJTA/ZJvn+Fuix5HUjyUsl
URDPeiJpq/ulD2MdMA3reXWM4i9cItUOVIgo4lJN2nzeZAhpKCgpe26XxV1aDMyTseG/JGL+9e29
3DtJFiwf7iQo4qumJyF5lk0pHhHSePglT6vvAFick2JFf3NmwWBCjqALR7y18b2Kk65FYs6Sv86q
9X0Z45dWbyc/SdQj8rL4P23dKegKwPSggsCeijW/iewWK87qxeF8ZLPa+XWmd24ozUc7t3cKKQVD
TWLj7Cv9eFLMlSoPd1A3l/Zsd9P0DXhg6Ep5n52iDML07S+1uypqwlAwAA1b24xckq1hmYRU45BV
sj9bafMyLCmA9Ntmrg8EiQxoAiBNkLmu6iryilphiaRRYMRm9S1vARB7dblUL1m81t1B9LRjjKgJ
IhSPEf/anom5V2fGblZRsCrF6mm945xlI7S80VKng3BfBJ+XhwKJMqYvAM4QeutbsEiN3AAMDJ07
NWnWL9hr0bmsJ7lzmRs53MfgeO+UxhgMdzV0Z3ZDbZkObvX1B+QXCPIMHJZXVtvlsWTkiRpPjSP5
yjzlj3NfKA9piWj+7e93fSyFFUGxFdz2K167NvZLl7Z5BPYmQoBKSoofyIrmaRA3tfRZUspE9W9b
3P2IxKXIHwtMyLZQFS41Y5myPqIM1Tr36ZqEaEE0ehDT4/jjJ53FvTElFv/mZg9LNFWO3kZBW2W5
3xtl/1SHpE1qZIYfb69q92uZSNZzaFTiiE0RgREDqp3GQxR0s83gaaXrPsmRU/zFgugsCV8viiJb
XtPQ6E5pxki9VknrnGOj/jcqovGUWAyEvr2eva9EAZk2q4h9r0AXbaitmjaHEXzNJLo3lVD+WNZJ
UblyQgn3z22B9BeUXF5N3rDLz6TYSSrPvST5jSkPfgyo7q5bujkwQfb9cbsMZRWRdPKNkAPYykHq
hVbHi9THohRS3K2RFt21SsO4KWM+As3snQgeZEC9rwWK7QAY2ZwipRrUOICS2gd9NytCza45/fne
CXkDUecHML2loepRaelh0sTB1GYWtH+zd01mGtxrTXTkfXdchYCRUmKmxiyYopefaZydeKLDnwS0
+6Onnqk6J02arKApivwMKsn8cHtpOxsIEYRKFk1AuBhboC4A9EwxGyMG5KJP7xmjEz0zy1k7cIDX
2Y3gJjHSAiqdAHJtCo26JEWN1jpJUCmh5g2tNnomoGEI96n0QU2jJEgInw9el52tvDC68RZRVjTR
GFtJYLZVBbigHD9kc9Y+WsU6/bLruT/gQ+5sJfrK8C54zmhHb2d3DJPaqWqEVy+6TvP4ks494o5H
I4/+H2fn1eM2k6XhX0SAOdySoqTOttv5hnDb7WIoxirGX7+PvsUCbnXDghcDzFzY4xLJqlMnvOGN
DstJde9k3YEqHdv+bIeU7Ul2Ag3udDM3I82iUCVLMGRpSzRJ/NKwr6amEQcNO/SaD45rtl3N6d93
zRuBC/I3tUeA7urJ3/TlLo3+1x5PVOnqdflObu10CLWRMXFsoq//vhTVNbGY+xk4w9lXlIrxG/yA
Ms3MerjqFqOIN6vbEjWE4YVdGvKrz9KRk2UXvU5YpkwOT3/+x00Gqc+u21xinDGF6zXbZHiPEUl1
0NymD715aj1MrSzI82rUE/7+mG9sVtYGHMR/MD46/6qI5waW8OoqNYThp862tDGy8lbi9Fzidjdf
EgV96wv+ud7pxP7xrL3I6tVzWQ/CsErCcm6TULjDjT068kJh/Mbhp7tzgqEAbSSds18uFc61NqUT
lam95eaPpWbIv7iyfN8XbtDEkk7gd6q7+vD3F/rmA1IgMhYk6Lwi0Y6cea9EeiPtPbCT/D15BDBi
XUf9mF94wLeWInyeNIuYOFNGvXxAU52KkT7i283FvMtEWXy2DfAMA/LLF5Z6612S+8C6pjkOTusU
g/74bO1Qy0ExbUwxemhgyvbtXphYouTr5D5sc9UefMgKF9Kut/bmn4uenv+PRQPtOQaOIJyLwOyu
fS2spCtke92OY3EdTvpfRXA46Sc8z6megkAPdf/lem6OpE+V5TKFqHdX1zN3+pgfSL/8QwZHOWmj
8FIe8dZ75XpinH66MqjmXi452avp99FcpCtoY+w0qMYwcvWyHTxsL49bQtChGMJ/n7Ui1AwHCCDF
ybPn/NT7lSmMyF6LVDdqTKcBUwcjCvStHr1f/34cAGGeuIEnzeZzl2ijbMElZmaRQpv3jiVC1kmx
OGPStYb6f5w81O0BggENeY3BtMdsmIJeFakcCvHgiUZegSVfj+vkXBr9v75yqR+BlZKTnTBM/tln
G8uQmfgWlCmAtOYd0Nf21tX9JWvf1/uft+bQ1QNM557wFi83B/oSUzaeCFQOnreIAYx7Pxyhpbfm
U78Wzu7vX+qUiL+8hRgYo6ROCULrGR3vl6spa2uiogOJHTR5feg3Ge4B9zx4Y9XHQT7NRxVpiYae
zg6Ou1wa4Lw+CCDCaMKjEngiWZ534/NxrkdrgRlWZZmHmN+0XuNF0T660ahRFe4VyMloeP/3R34d
QNGktGl5gU9G+ep8UB5WZeA2YaRSSqApqSqlDtgkGwlucv9qAc+8DTIIRRDrge8/F9hasiifjGiq
U0iR2MSWo0BOXKgmamPbD8oLiPLXGQWr/ccFOSkCEK/PvmVEIPOHCn3NzOmvZ2Bnuw1th8QOAA3V
YfOhzhznCqDK8e8v9K11AT+fXAEgweHP9XLdZoDLqW1QKE5ZB3eTKcuH2ccLSczGY17b+tCUSNXb
K1v57wu/8SVBXp24L4hsMcw5W7gw8cXhxcpUDMN8ZU3VdmUH4wggLZTmJXeWN58ypLECkRK99nMJ
OO0svT+qRaYK3gTTitFScaBqc1+N60PVz/3HJqrXpJr8S9i3tx6TScn/OqlwUZ19V3eZbNrvRpV2
nkk+WE/Ooc+25aoZzPrCFnpzKYgZEEOIXxyRl58SQ0CiaKFObzR0mITBHfOMQTy4fddcOIZvvU/A
RRCBgUmCMziPPH0ZydJoZVqFcCWhEapDZ0wt7GDb+jw5nX1YbW/cQQm55NN+qjZ5jpdhj0v/RIil
U0Yuda5XrKZZiSpbsC7AW2hyYmoPC2+3Dje5WOVWjVhbZmZ5kjnLShBiN/S7UfStuzOW0t4JvLCW
2NHb4sd9afSPFvOIDA1np2/jeZ7dqxr0fJ808FK7OIDJ83swuH/TZnXF0xrAMUqCaInqWLVR30NZ
xaMk7txAY0OKo+WcrMXKzWLXecE6Rb7MR8gMTUd+qZ3vk6z6+mqZsnDe2Xp0dDJ2/E0WqtCYzWuQ
yvE8dNXR9KpaJXUn7K8Fst3DTut8vUdTQpSHUYzGd2/1omPji0rF1lIU4UHw1Kk9FjDmdLuMdkI3
Klepe4otuwjHzV1nlApypBosIEO8witTtaKOUTpBFHGO0EyJFaphd6rI3d8lqqtDokusGyDfTV3P
prWtPA57wyhjWZjbzVTkhoPKTlmaVwZYGvAeExVfvLa0Lg/ZGsrHSVioIBZCBIfK1fh9qrCLfrm2
oX4CsqpOzUAtr8dSB+5N14dFHs+2P81J5hrTVdU5vXUfrr55W/nm7NzkyyY+Uw3Y76etmH80dSG/
IVk9/ABK002xoUIzYtriVLdRy0wrzZQHZCvzDP+HFVBUJEMQzmJvDtQXyjLXB66ZoTtwORfvTQUD
OamyqT+66FAhTq0LXyaTPdX9bupRqo5NJBHyeKsH42dvNOUY57rLbDB+83bVd44c4ghpgy4xRtN+
px2wRcdty+ScaDk6Qbo4QcMEAENN7AzcBdifQjsojFHS0Z+tXGX31lrpYjd0rv5a5sZywr5WgUjC
ZZJ3PXXKs12SBcZFB0vgOAHvfDLHOa+Svl0c584eRYn1lpAId3ph1Yw7q2jrLzhoZm2yRtt0PSih
ux2aBO3V5DS+GxtmBlG328bmk5wEwlqqzxadZLrnSwjZ41QGcMJ9prMlwQzBJR5ifxTLFz/rq+y6
ZrGf8GicOsEfAqARtTLZAMib9WlG3ummanr/F/Ja3GJVlG1dWteoDKYVqklV6gRj+05FjhHEyowG
Mxa+zveKNncQl5k3/rbpev7KzWi+nr2skgfT2OyPOqixXDLaxle8k8wkM8VKbc8mRl2mdEWxJkEn
I4H2vVGovcinZdjNdW0V+9WcmhbJYbuqEyTO2vX9VpSbn8pZ+DVyX61/O8h5DGP6UOYPMZsN83Xg
tVezY1dcg11V/Zx6PDrjta6Nm9yZxBNKL+ujp216Km65rFYiae3fKgUEIIHBW7g/zaCIgndrhfpf
Rw9+2rlBr6Hyu93SJ1u2OWWzW6q2y/driTIyX4OSO2nEBARmHH28ogHKRN/czrDc95m9ONiAKA1K
MNbBPMurybY69PsM1ec6hq3i/ahHbJv2XeDL9jeQIaC9A0IXZtqR2z+MVjmaTeLKPHMTfkTWXguE
n6u4CHQ+34vK2qYYVMx8GwyV4SKx3AIxnI1hKL96hgvAYrGaZuYoGcEVujrDFI+WqVQSyCxTH6fF
ddZDO4iximdj857x+xR3KPL5uYO4s7W+ExUpUNLPyhBx2M2LIF2VdfUjglQ2xOhJj+WDxggjHOK2
D3LrQxXSCkg2vyw+daNlRHHgFlOFw581gXxAWQg9o86YAUiqRbe7XEjHicM1X4tD5EzjF88TmR8H
lQjt47IZZHDc+UG+r9disfbbhrrGfkXv3r5d0fGpn6fNEtmjM+SN+tBmrfu4AU/H2CFydXvvlbZd
3OkQrcxf0sis5gaBgyi/D8xF2l8RtLPDu3DqKmtHh8340HV5JwkIwvUBdirUdR1/sZ3EXauyOCjT
r54jGYy33lzN+thbhJt90KEhe4yCtietL8a8R6qqb7ek8Uufj1gYCmcLf9YHJ8/mcu9VHQoUdRaM
z7lVmM7d7Nf176VovQ2Kja97gloz2ndlvclPnbHo7NoXcJ13nV+EH4LRtOqUWVo97Fd3bH/7Y9D4
ALDy9ZOhx0kmI8lgcZvrYvH3Eb/H2W1jhP+cu1qduDb9bArjRfZGcZSGi9z+GKLYg+SSUjeOW3ji
x6qnttwNjbdtO1fKrotNrSr7g+qLJn/HBuyrxNeONPqkNtlu9wGZGKLzRQDVRK7Sjg5+V/l9XA6u
o+EtiyD4AK7BMPvEV2Od7VtdGMtuQgkWETJVDavaSx6mv+uUABFrFmOl6wQdi9mJi2H0b2iXTvUx
mrYg2hdmvRI2jWWki5bhsOemoegL/atwNvFNO16pEtH0YZC2o+d8koE5D7elsMMCyB8GTo9AvP1y
17g+VjHIGI8O/IXQzsdtQa4oUhvZSZhzm95NQVcbUA3w3I4EYnz5Ev22HJmbD1Ja5vTFygyRp6Xc
4GQvjBs9Z+839RbuB+XP8gRO9YcUaVZEMpQWgCv2c22t/VdTIPBpxDlQpGpvKGNC0qtxsZs/6LKs
utgFb18+kzSifcr9TFe7x1CvPzCMnvVH3zCHNVFdnxMVkQy1dnPQtKDk863iznPWMeLIW62zL8Mx
6IHqDUMXt+Cx5jjYgs78HhVh2cYnvSoHdfGli+gTQjNPiF7NHIvQWbpkwQ+BBjR+U0Fi2hURQJt4
cp1aKHq9hQaDRM86ZfnDOPn1muZjtuZ39tK1N4MhZbkrhl7eWlFl1McabW8zsWYpnqaSb4jMW1hJ
sPUAopKy6G3aJFKPUQwA1Ft3+VhHy7V2CXLxZot5Sxa5qK8rkiYPU7NGIKaHYMmSsSlGM87gMV0t
QswuIryFJrhNtv4yTnk0YifiCycuF70+NJP2DIpP0xbJSkj9HM0D/kz46sgHVM8JuTX4qHxnEQqq
2Btdu3hXmJrSxnKruo4roYtoB0Vi9HpimLbdZHDtrd5rZbbVThtzY+/XTFJMV2iIyZ3jrOuDWprB
SSzaaUXc5v7iInau5ZTQc/ZtNuM2iXsBVSb/pepSLzJpp6wCs05Xrkk8GZIQWyXamjEHIiz3sl28
9bYLPeVeKTd37KNslmI5esrS3UEYmea3Ay2pV6wzhjryP/bd6vcVKdCosgiQeh+I2C29Jrrr3Vbq
u67M3ZHf1kFvje1gW90wXt3A6L+Srvbdl6Dv2uwhqyNBDDTJ42cRG141djfTbG+0su1F66OV+fW9
ALohdkFf5frKzUIlhh3/ZRTPQy5qj853o6bdhKRkk/oGDoxxWYZkZwSH2o3FYDFARxREFfEa1Sj5
LdMYtkcaM52xQ3vfmT9goex+svjXtsMGNkPEi2EPQ1pzDrq9ba7hj9bfuizGkbsNjr0SeBRQShYq
daIsm25mN1Ifg402Z+oGcwCLphE4H5Se0sNDp6Vhxosf/IfW13jRBASIPC6lp4hEBqrddwvpM5KE
XC3Tzhqy4qe3BOHKeSm97/aceX0yB5F4r8hJ7B0oDPdo+CZqZKuMGLxR3uQa1xErs7E5c9Ut+y8z
Dk4JizWOGFA8KCdql0Oj+LMmzN1qV4GZ/o03Ch6WHbPSD4U7L9/0XJf3vXRoExcV3PnbqpMu+Uef
CY9+5jz2x9xUAjJJCzPVzvJs2vlW5eQpqmSuTKNusj55VR4MsXZXEG2QxJsHrDrgkRrSHaIEAoP9
rl9gOMQwrSJ9oATrf22brm+iMQy741LL+SsqgdFduUYY6owTGHayB4v/hz9FqzoWVbBXlWM8NG4z
EoJzJ7wa8SP9VeHo2rwP59F+YGM6A4WDMB7BOwQ5KZ6sroE8ZJ/c2qhVXFFNfMiqTJg7txjajzyW
m98EeSNYpgjNh8VYIytpDEvfRf5i2iS8astu/HZxvyiTLJZHyVZ9LFe/dXbK8RDroHrbvuCYwYl3
onF1D2rATvKqD3sZxEvN99mFbTY8lGs/BHE1lgLVhHbibZvcdTfmbJs/G1dU3LPoMT7hyWX/MlqB
KOSqo/Ju0T03WzhOZhHLifCTchTcr6XsdZP2kOPDpNaeJ5OCiseL16KE4+eGeostUVhX4WCfukhz
KBA8c6RKosWc7MRx9RiklTNZt23BHkV228vquFRyqxOasllzjGbXbdAaQDk79ezSuKaeMMTebwf/
Zz4a4Hy2aagL6ulNVtwwHXfI5jSRuicTG5tYNMqz9oobAI49Q4hnvbYLToMTQkiHyquyJ72NJbXC
WDpeCl7f9+PWBqrkUOcKmD65fSqnDH99dFRokW8itnHT2Yp/G9SbKdE+bho/qbZVHrYxm5e4KWqn
/DBOlvkTU0Z/TEQfVM2+9hbO/0ApXXJ+ETLjXvCtn1UQSbFrPYskv8r8xqKg90BTtPQtl0T70pa7
EkftKrYgz81xvjSTm8gWnDHNo4kmqz/PANSNxoWG0yv/x5SPw5JybQvFxSx7K7Yis3cPbenZVdos
fTmloxegf1K0OkqMZspWPjBtlmNe+m0ZW8Mwhonviny4XzLZ3dfoY+kYrZwovMsodo+TrJ0vgLKy
MW5n1SocVSLnscxBN9PtKbZdLk93gzPa+Jia5kBab5f0xZJlDMYPvqvsPB793C2vm54BYwz52/2I
K6Naj6oroy8QbZ3bchDWd1PJRt5uBepj3Klb3yVzI533doNf+ruy8bsfpWvIZr+R1T4vG5dxIvmJ
v1sINUSSdQvu5pqJU0yWqIvjarcj79MxijYG1Gxr1DvaIopVeJIqsAuXjKXZ/O9ds0ziWqoGG0d/
Dt0pgWfnMSxzvTpA12lRbFNMv7nCfCWj+7GZ14B2Du2WB+RbqzGGaqDe26LOtv1sLu1zXS3rlITe
EpFNLZlHT8hy86dTRcLlRsSe95S70y8uAqtA8LApkJiTIy/ED5di7/ULjuL0A7ZdLVojunF1bj8A
frYemy4y88Sc1vGKiWZO1RQE5fvG9dYp7mxkzGIf3Wg3Dj2pPlmZWzzZzuA+60VHzKazrj0sGg2y
hJKNUtyl+vU4glF/XYXbpGLdhChqFm0nM+K5tT4T+8MWs+Fx/u60piF596Ng6Kur8KE+aUsCpcrr
n6076/ng1pHqd7xTHFF84dsfsq21rXhZNqeOjRbd94MjyQVi3vHwozPLZozLyR+XGFhG+zEIW33r
QRho44ad8DC0pfxSIMX2XORediSTNWYUauuS3EP5V9W89V/nCaJI3PURTYLG6Wv65TihMrkNtFGT
MFbWtS5kURyc2hb01gZa3DHmjgsyWpEgzJXzMBdXPu7lXcJcCBxNq00qAbNu7XtdByuGP/k4DTy4
ax15GY3Avsdxu5R/Y3rEzY4RXFk7fbUT69yy66N8WEgDdPdEwyUwyUXE8qEkeW+wFUKdKC5n3/zl
MdoWcd6VMoSxJNVTDSPMj7thoGZdhiW8H4ahRUu2Lq1HxzCt75HMZytZ9GD/1DJq35ds+C3xenu6
DlfRBYmhyUCu/BFFYnqTXnuNR10UJkap3X2+Utdi+moGc1xZ4eKnQZfNBgnaXK8Ep674ioKP/NJH
VvVVlSatB2WuwtvrrJuf1JS3H6KypX+pIl/ZO6/z/G9ZvkheGs2mjcGyYz4VbuXczsDg5sTMDWyy
tmASv8K5JR8cqZ2IA7ZnfvOdvKOlJSZB6jT36tZHvs2gUK+2W1yYtzyZog1clh21/kdLle6VXU3V
18ZDlCvNlec/k26tnEaj9x9VgDLhLjfX6gst3PLJkt46wgZrpx8WLFebtsJGDuTjR59DyBhBeeFk
3j6tFgjtWOto+QyAs9YJ2iw+uxQfITsVXWuRPWU1tVunlulQZ3jpotrnucc+KIQZy6pd6YmEo5Hv
qmw4RWy8dB96aS2CXpkX/lzyXj1PMMNU3IQhvi+OplmeBCgVfYDEGshkVX3/01RE3ZRt5T2vhOXP
wMTbz4WnbLoPhUcGkRktAVTKvhuSoKiMOd0cC/eoNij51dWgzJAmBNM69ASjydgtkd+frsKwu+qm
mVAwj07xEBkCLUs/0POumlCOTCa34BKaKYieLU0SBauz8a7qscb3lzLH/axLgDv3XkVhmHBh64Dj
oWsU1HUuF8RbUai8Motisd81bsAe2iYMJ5N8nr0Hxp5oUTljXoTHgW4v1V3ru/m1Q5NRpjov5XXn
LNO0r01DR7FVm96SjP7UWUmILwaTi8X1p9hWfvAD8MXAZ1mz0aZl0yCDZ9FiPkSlNTuJYK6BkE6V
VzcSgzTjzimp8neTExldHGqHvk0kPBe0Q+VYZOVT2NITV2X/OE9mVezG1l10rOtozB/o3Yvv2kat
GwZNpd/p2rOA0m2N/1A3nRRXklv+Q9vmE2yFnOQ/hdrejrGCxaZgsy+kq43VukOCfYB10GosZdqv
U/046IBSdVwCkvmMrGMAqeNHdy0K2OiJaj3fQ+ijTxTBN95ie/S51zzpBT3Js7NVca3mvostuo2P
djMb+TFSZfmNfIg60Mi6AEHxiKYMDM9aEZCYSb8XjdN+K0I3+zSuy+yfusgIw2vmEmEyl1Q0yaaU
dx00VTcltegZikUoZrfxQoJWH5baC5erlk7dN3yS3PfCCKoi6bnto1hw9uXOnC1rxE86G++EswSo
X9F8sWI0R+iwNaFnfFsoLx7yzdMf+2mt3rVVR3LVhG34kWPFR+rCrLpp54zqHoZUaH8wI8MorvDC
dcDn6q451RX+xN8xphslmLeslkSqQWmXmtCliCgnsrjVo6rcZeEEYg+X4K5MmBN5B1dMNiZPTeW2
XJF++57o0bxrG7mU3AoQqHZD5lmp4/WNQx9rsu5I3yaOEoQqL7wdOnqktwM1G5qASHodvXmZ3nuz
tX4fm1EX15FWhEExKvuoaj8PkvlkfZK0mRc+G71nPQhCDUe4E7pKZbBEnxDasejDFk3wbc16QIZz
pEM2WDYGj5UamhIXCh+GXlMPXRAXEXo1cVh1QX4oZnu09mZIP4DbrRcALhtZZ/TzPFHFzhCM6pTG
hgfZ0r7bLWVvfRxdV37yxOjeY0e74qw1mHR+W7GsB3AJLnMopyk71ECNCGWtKM+/DnrM1BE8rMAV
J5I/1wJSRNxvAQURXAKz3odDJs3UbyLvodEjhyNfSoY4vnAXGpvkmuZu8vPufcBY7Ldr91OJAjGJ
EJGdPmscihpggtyE9yRdXT5hZNcLLArK8SjwcKxu22ak0rS5Aihd/GC5pvWG0vYgAlW8b5wTwc1r
hvYCyPQ1gCICqniiRZH0MgY/A0hlZj/0SHozjh5dUq8oN/edqSzMJXPvYynU8unvU+g3MJIs6GLg
EJ5kNtEeezk0VVIjOoANB0aazXrvZGpJKkXoFApXrcyqaKdRVFzVUs273Jii/ViXl8SV3xC340eA
jTwB1k/Ca2fgFDa7ht+f16C7s+FmY488jpGufhVbF+gUXXUyyVygkh1PW879A9+rFzsPAb5rFFXo
0P79pbzGyjBgBVCFjxkdQfi5L9+Jtq22znu8PuFXN7eU8O3H3qmLC6Db12NcxkLA5sMThwRd6fM3
v7qKuchWp6ZASo6p5UwA8L0b0Wz54V8fCOQPLH8XcA5Z8PmuyhmO9lJETRrJKYrHvJtvmHKYF+bv
bwBiTqxU9AkA42C9eNrbf4Df2lpvTrjUPJAaiAF1IJ/brR8+epkPE3XD124w+uXx74/21ltkwOFZ
gHxPXgSnP/9jUfrRM7ipsE63vJ+TNlycoxu12V7lbXMBUfjmWQFudyKig9x4RUIwMETbQNA3qZuL
z90IlNeZJpUwyWtuMeLIjjaCiXtEL9Xn1tmGREq7vaQo+npvsin/+A1ne1PYhnBmHfG8C+JBpFOy
uc0Naf87wOHkxY5aM0ADRFTO4pAZYIm80gtJWYu2hDLLJ/rEmM5uk/vEMIZ0oKym/BuYmksSym+F
QF7wScEP42eEaF9+UUiRG/GobNJGuuNtEfRgKNd8AFWAmp82GCD/fQe9uR4yPD64aeRV7BPW448d
VHRw8w05oEJryjWlUz8nnlH5+8ljGDeeZHn/vt4bnFQ+IZo0J2/UgNB7+sR/LAhDU5irJ5s0q2WX
X1UrKyWt7WW36+yX98Pi6A9KMZ5r8LbBt3lmauxUxubHtjuFqWhr77oeK/vL33/XmzsLdTNkPREj
989l8MbGc4oMnckUg+XquzFCKTeQeo7/vsqbbxuTbdDbAGeoyV8+fD4umgrQBlW20QMoIqN9qKyZ
yTRV3t1AVnEhlr8RlHB6IdAi8kSD+BwUn/t9702UBCmmqNGVPY56z1jTo2sG5svMtPd+C4Z2+ten
PPkeoO6HXg86yva5VOnWV5ZL1tqkqumy58Arq8+Qotb7zlq2q9WFkHvhMV/Hpv9WhFONGxLAwHPW
aF4jBlCseZsGni4R4vXcj66MaJ2FW5AUYLyTRrK911XTtrMCIBQ1eJi/f9tXqKjTb0Ax1Qc9Cy7y
HHKth8kty9VgY5uBj5TVFl5X7onpNtFvb6Sw96HZhUnZy/FfJeVYGYYGrxydB37A2a5ijOborFRo
k+O6fRx1L1KAKCru1hlvqMm9JBH+ahef1oOwhS09cepV1sQNuop1q1u8b+zyR5j7ndwFlFFPG3qr
fWJvwyVXjVf7mBVP1OOTRQp4rnORhaWOGAKC8obGMuFHF/jqYcoBpxTY8NwAbQjuwU8EF0LCq8v1
tCgw+ABdJnC2537cxTg1IWJwbTp2YRNH0QY3ksklOEF5KUV56/lO1zernPAKr0XXDdtlStKkRWDK
PvaMuq+PyIZZYexspj5QOFTfG17u4e979r+D8QJNxzMiKQyEnoOKbNDZ1mkngCTAgbrUgDL2QVPG
0hOLcASX5ewgkoZe7Wd6fWXadyL8Ah65Ydo0ZeI2B4vFSAJgV5qD53jMcysLY2kz8Px/RBOoUqcc
kTHEK/Ivuacz5X7WpmHXNkeDZloK7rg7hBG9n3xbp4e/v5O3djf9VLD2pHOna/hljBZRr2uXKj/t
5n5NvFXm+8XI3Rs06yq0r8pLvNj/Nu/5N+A2PBHeIDTwPy8X7PyaSWituzSbXdrOZra9I7kQy02G
gdVDsPqbToc1d75pww7uS7Op3/n2NGRxPWzu+04Bev/3V47SJuGbmypCuOa0Xf+4oyfd9ZNqsi7F
BbdOI9V2R/oueYowl7UPQDtciN9vnDQL+Q1MKjAEgtV0lm/RrXAaYc688tIpjuOgn7zVF2mIYs7+
7x/31TVPOgcvnjILYTeoAGcrbW6Wu8JmWlKSLKvYNwvnGaW8SwKHr++C0/5BhYtPeoI3n1U3Ysa3
Be+vPq2aztyD8EFc2nGM63CTSC564DP6LHCuqBguqVO9riZPNBHAuUQS6GHIfr78djigR20wO33q
MImkfK7AZARBvtPoWU1pN7r+lW7nMbVz8hxXR91D3o/qKxXSJdPd118Vc0QHQLvlWZykc43taqaM
NMFjIBAQZkdjmZffEYydd7P2+vHCjn1zLfJKinga/ig8vnxqZo4h+GfWCntTx3JxEN21yi1e1rVK
/76F3loKUmWEmbgFBPlcX60Zva7dQq9PzVW5O7aYvLKz+lNl9eWF6Px6s55OIdRLtIQRrDyPRIxK
HHCuEZ9yqTYV0xUGEpor0YkLb+8VlYQ9g6a8xevDDYz74OXbgy3Wz+5Y4iQ1rJ+V9j8asB9221Sq
1PPxn94c2k/BCXvQG3114Ui+9T55RFofJw0eLtyXi6vWdNZ84ylnQ0b7gQnNFWCk4lgNW3dhqdfX
7H+ugDiXc/7JJc6eE9aB1YGOGdKg9PRedqb/biVzSs0g68DVUCN5jNqi4UKv480zGTA3+791z2gA
tt/nZoXFKggyYsLcT+KqrkNrbzed2je4Ue4QOhyu6jKKuGH08Li5Q/ijwbP6UmR/42VT6NEhIiek
GXLOoNlcgeBw1QxYgIx+AiLdvA5qqLn9EF2iyr2xe9mybF90m30+7dnLrjFHyKnPh3RlqLqj26Rv
Wtrb3//5NJ7UF07EURai7/Jy96BBanE/9kOKZ1dz6KY1T3Gus+OlsZYLt9TrxAByMRUN1RsMMkLs
y6ValPNE2Nuckl4OaSjx6BTKaZ4XDlUcLijkXDiWby6IBbTJM9gQjs+u4TxcLPAgwcCUCTnHGTb1
TlbeL9AEsA+8Sl44HW/tDYInqmLIxwBrPrsbcWPO8YBpFRoJwkmKxjNjZA3NZOWlXjgRb+0NDxtX
mIbcDmgAv3yVwKWDRUa4ZQy87ffWjAPYLvJLSF1/3x1vrUNWTd2AaouPltjLdfCH6/KqEkjw6jBM
o0zfQwS55Jv21nv7zyWTYxVAMDxbZKSgNUQ2D+mcR8jFMizY/w9n57UcOZKm2Vdpq3v0QIux6b4A
QkeQDMpM5g2MKqEBh3b40++Jmt6ZSmZZ5fbetFk1kwwScPGr73yJN6qVU7PP//rv+ZMDDCuvi2cF
oQV/2KeDpDecYeqkwA3Oti62v6D24qxnxmXK5BXseTcas+nfRkOy7NEVUV+8VGC9z85lWG2lYsrn
fm1UZO5BN3c7ZCpnsfTGLy68P3mSnAO6f7FSJn76jAswUBXWc1D3az/H9mMusLjLkQ1Hs0/T7a+f
5J+sDB4jZCDvwiZAUPjjyugvkm/ip35dYuZypgvlhfbgTL9Y53+yg7nWDAITqqaB89nb062Bfkll
s87LYlnnaZPuanpveC3Q9qOU/P8RBiEIpRwMVZbD8LMC1Yx7yyiXcVg3KYrvEYvYsK0JA/Mqlf9d
dPiPN/mfyUdz/u8Epf/nf/Hfb41Y6Ienw6f//OdV9tY1ffN9+K/Lt/3PP/vxm/55Iz7q+6H7+Biu
XsTnf/nDN/Lz//X5q5fh5Yf/WNdDNiy340e33H30FB5//xB+08u//H/94t8+fv8pD4v4+Mdvb81Y
D5efRoOh/u1fX9q//+O3i/PXf/zxx//ra9cvFd+2/eiql3r5/A0fL/3wj98M5+/ofnlxl9CfA+eS
T88fl684fycodXFVpAdBx8m50HHrphtSvsQ3EVogiqf1ZVxo2r/9rW/Gy5ds7+9s84uqmL1HeEYM
/X9/sR/e0P++sb/VY3Vusnro//Hb59PDoJwB84wPuUCEOHZ/XPOKIQqB8i2L4oUx2STsGc9OmNqM
dearbel0VxRC5BvDNP0vzq3P+RCfzFOhmXQJPNAmfjrvPZrMObPtWdTjqBYjT9aRRLtD7K0TQsuR
gQc3GPajPxQfPXMPv0rHfqoPXgJ1igfsCtTDgf6ZNDTYveiFmzeY6HkNXux5aVsRusVm2/T0gwfa
2R+2udTmCmYyFlaDMBrGBnT73zzg+D0gMiCbJASjJvvZXXTSm7JtFy2P8lw5R90q0q+2Nc6HMb3w
Sv6wLP/19v/4tj+fPXwWoQMVJfhsNnTST89czGJWk9bnUVHF9vTgo8dbMXeZa1eDZfLMp8aR57/+
yJ8XGH8eTqhM91xIS58hQT0p3jDqeREN5LmMgvXSKfblMKGWvCg0tp3MdHENtl1//esP/nxxXJ4r
tzy5PXUsum+Xr/+hYNHXrreYwigYqow799qVeZwfLEljI8TH9FdV/J9XM4f6pT9D9/J3de+PnzYt
2KcDCCqjoiydY1/17zl+yuOGznnITC1N40Ux61zO9a+acH/ygDlB2Ln0pvhDPyPHxDhY/lIgtysk
vdIpl8U6Yd51hcf9e9VR4i8u6+qvn+3nm5Jne2m64bpLhcD+iQghlc4UDON8kUAt+YoFJis156T6
xcf8/AptGhU0FsEzcHR+lkozU0CTXqBZmB2OB1TaKfNW9ajeFXiD7hd746eaG/kujVrCGQqKiN8/
HwieZiBNNM0mmnI7f6LO5CZRZejj1jCysV9L4TIvP5RpWjBuamkL01kDgcjiSW2NDQChcZXWTLf+
9aP++RlQxOeUhGJ0cQn53EIokOo1Q4xyENGXtRz134WAQ1DMV1mWBv/2WcSFQ2R3Sb1/j8R/XMVq
0e1UJiVnopid49Dq2dZJLASIvT2L57/+w35eQ5fLjU6Bz8lw8Wz98bNcTqCcPdJEc4aayMpRlIWV
EMmvYMw/70yIoXS7AAbzVknyf/ycITYkdyMj791cT6gJNGbD59mBPNUibibXSN50TVYPVaxNvypi
/nzeEkrykZhGcLaTC3z6bGZIB0lfHD8Rk9ttzBQDNApP94guiVlcjcLk6vm3nytMcdrEnArgqD5v
mtZAa0eMWUWpqeRZU2X5xMnrr/76U346deA2+hwBlE11ECqfB1RGL1fIZG0nrDtDO/t2Hl/FrW8f
CmC3kbR9cW+weX9Rhv+pUXxxwwC9ccl24KRR0/vxeTadNmnWJMfIL6nQHnEg9HdlhfV10afK32ml
WpLtVOB4ecn4WVBL6SbvWV3V1NAnBc0Scyprh+TCUL9IK3/fiH8s2V9eNKwp17oA+H6OZ6ymQLU2
aUgeKAZuST7zaZu7CNBCw0QO6dVefhwk6sa4SoIIg6F63+dTwjZWxUfG6N8UOdJBLONbY/arff3T
JiCDotwCF/hyxtH1/fHBTTJTfm7BZB2M3P/SDVP1TeFq7K7dpcxuVV5r+lVWaixM4kTCQEN10lwv
yvQYeBPWF8eb6505ehNOWMlkHjwvpo9od6PHuHXZyWUllOBILqiVyHWXj1MbjuhF8pDX6MrVIuri
velYTNHEtLDaLNIf5s1cV8x1Czp2cWiTPPahnkgdtar0P6bKqOWuj9083+DgUM4bYfr8O3NhgnJt
6kV5SJZgzEis2VudnqPlEKnklwA3cyc7IzvrVlxvmAwu0lCfZfnmkQhF+owQA/18lSbIsy1+YqZN
kgFIBTQ9lZZ/NBObEd2JwtHIeEflF8+5m8trdBByWP/1Nvr8XjjVieMxGqG6EgBc+ZRyyrKQaTUB
JNCuS+Zt68iCXLVq3F8lgZfbglf8h/V5oX37FAgI9xljAc7z6RzMJT2UoEt9ZiYyN31BiQws35C4
WEemnk1NqLo+DafagB+p52JY5YN1joFLoH+M0R70Q2edXJk4126diJp8NUjPWDRtyiI9YRmlhXTP
0E/Mc25H3GnxnSoq1a4sNh6uzZUaIoX8amvO2FZ4cay6zTxk35Q5aVpYoX2IcOt1141A1ppJob/M
KFAaFDJfdaAQXcg86nyf2VONqspfqK7xNPsoFeYU9ouh8hWDDbeXIzHbwACwd3HsiXOrTH86ZVmR
R8Jv3G6bD3qMn5ifcvYnY2wdOA88MO92ByPY82oVlVkx6/TdfO92Fp1zVZRpZBaa7m5G7ES6Fer+
Vmy1QrjbNF3khj5q14TGaKgvVpLthS0s9cJLN7Bvw3Vq1TKG32+1C+Mu7Ll5uo1WVtPDpUIQxmrs
o14ABh2HJb+lUYpcGL9ptayN1tXcXaB87aBXqlnlKEZuY30Rd63tFfemmVYfdj+ifQmYZPdCBuuZ
ikzgIm/jMbkZA9Fa26700eWixA++d8Jg5EFomvM1nmq5RI2hsJ3JmA6OBqu3kEN5cjzrmD/fGs5U
7lEGZyckfw4Ok8hkugDNsSWtIw9fv4Z80kXC1vJt5o8QKzWqUN0aSbQ97GDOf6Tx8k3LUW2FwzgH
XztW1F2qOWiExxGxaJPNTVjOBv1LvTV2c+ArxiHiJ6eezXOnGz1jjea7kSPkzDPfn0Nfaei9GsqO
m6ArA7gQED+ulsrNj1XlOHciMGakvCOCmXDKLayyNaf7Dhmx8aNGIzTdTv5oFNdlLN681L3P8t6H
FG3Oy3ZCkWeFtipVSUPOeBJzAQIzTkxzI3Kh35oAJMKcEfiVlgh4BZl66zAoiUYnT6J+ylQoCmu8
80oxrMsiaLdxQIt8RfrWbGF4It5iIQ4rTq2eIZuRJ5hrYBp7jLgO9MgGBnEQIMYRpAPvwUjyh9Sk
7HogaSn3Radb6aqqs35rBgKQpRqW8ksvB3VRWzslJ0aScI1odomCuRnPldL0bSlnfTUatrpKRlce
SLNdNnf2PF0EnU3e3SP7Y6yetmM7WptUV09d7jzlZI4hT5WJXq3eLzJGt8Y9Hs4cXCGka7FytarY
lO1oOGtITc475BGFPr8ZjBLlYy1vwEJMcajSZLkMqmdRgsftOitlG6pCdusJ0fntJA3txuxSstlB
RAwXgDt10seaVtQeaeu9aIcLCL3N3lNU3/u6KU+IBh4CpNwrzIRYps6LkOqFGniZM91fTN+Idt4D
m8tNatNrJ1u0kGjNWM+2vZfKLKJpqu6QE91oS1Mfkd9pX/JY3SCtnaMiyZ4N9d7V2aOfBO9IeORF
IHBY9OSKQwpfpnFae0MPTM1oqUe3l2kw+5mR6SkqHfPG0PosGhyxyWv1aHkD0gtdHhNXXtVJXHKb
No+gNKytsxTfx8VZCd98DhzxqmO+h4jNCV23caNqZPC/T+SLHiB+DAuxvBHf3UlLPfh6oSPgp/5h
GhqycSHqqKkryAd9chKsMaAd4dQZd4hz/QgpVHtqcJumqzWE5iTdCJlWskpd4wYJL29ITTJK8+RE
+IncoYTCkAkXYE2zaNcVHN9wrOYypEiKerrXnYNEQrUyfZQ2zIRgx1drUZtYzXWNAUDo4VuBgJKB
+BlXOa0uNFRe+UMyu1tCHUWAQE9Usk/GrESUI1BIWOwhv2bGbdGjAKExkXD2geWkvSd6c/xV15rw
/XPDeS8IPESYV5p8H0pn+OoMRn1AmCNOdqNEZNfFxhDQz2epBcyATDdFb2joqE15b2vdEBlV/agv
05Fxtm7dBZckI8nGyERdL4XaE01cKUSbYdBSroMLuyrnwF6XZnWcjP5rDcsGmXW8zWRdh5o9rgeb
YhFFhyByHGmtki6DUj35/XXplY8eFcUqsg2dF1N5D61S2gou42M+GBvNSW5L4q+QKgU8AGe+LXL/
LXHRIHLGJicECcNaaOlbbybZajI5EeuagTSvQwlYa5huBGaRXOVCvCGYPqBu8RE4WKhByvq7r41I
rRpklqSHKQyXWF/7S5O+DzGm1V3pIAywg/LedrDFQSzESzERKkxCU2tdgAUaRgONVFJsVKFviZq3
YoYnxJr4MKsAvYtBUWPsl+wqq2p/34nlDrj+zpine+Y/oE2Ku7qX+Vcp21tgY06kpd4SmcJ/Mxao
9TBxmWmYOpN61pJjBos/jUFrLi5lFwIQuVacznddO93pTpPSz5Zb110iu5FXVtumrHf7sSlILhjt
gTOVnPMiPbSac1IIPkyGCVbjOF2bdnFdeOIhpj8dopz0d8U8fW/U0MAdWE7IODk36vo0mRgCzEna
gPPRv7t9QA8by0brmFk16gVzPhaQbZjUxjjPLOcTdIFtWzV1SJTh7ZEC3Fo1q3+DnRpGPpcXXg3P
XjL1K0/aW40Dpw21Oi2uIUZUIc3W0Azq+jEYqjcyG8b0O0xlwgLh66qj8MdaVPYYJt5y3fbLYegC
tbbG4JkD3AGTqr7FU5bB8kq4xC03J07RkpOBwcaVjbQvNEuH+W413s4Vi5LSBZitolzCNMOdEyUx
9BuFXU7aLDHssnwzAdFmaGybwiK1bOQaVMbvCnrbkbjI1jtRvcwgRJkErd/1TBtCqgHBxoc3AU0J
KoeN1AS82k1NHB3Nc/zg1u3JLXOKMqaLjicQAJKM45QE8qaIi3HnJDbMGwvRqbZoXybgMldltXjw
zeLrpqnitUGBAc7PXi8fYi/ZxfMC8EOs7dY4Znp65aX04f2O27iux2iOUQS2RdushthaT2X7nk3p
m+tl++TybFNXPYDuqsNF2d5+djrAYng2hnBNxk1nlsaKnpWPYsbdijTbanMJJ6czzz4AM0e/bx07
3sgW51tLe4rJ2nBRiQzTPhNpbHRIWaFdiBUVjXeznA49AgWla9tOR3zBZDCqZUfDJWTZTJ5/pqr8
qFfxe17bG2dw1lSO1jAw1k3j3c9OdaN6pwSYUTyjd1211vzY+BlHNzds3xhre7LtzWB2xcbyyzP1
03IjUR2uzcqaoxaYLjUwdD3GyOugv7Rq6ry/zvOZgN1FzJhyvlvxvAskqyCrLVwIJggSc3fftjSd
NE1sfOppoTNdAh6tedIHHxSS1E/gKe7MxLu2K8pNOLscjWbI16VeDAe83VHXo8APmzI5asiktrCE
eECMnyP/c4NvTCkCIiiW7nIVOMgcl/Oy5Efl14Da5HQNZuvNWxwcOuc8PzVwOyOi6S9+1Z4BsNU3
IzLQncNYLB4mXN2VCjsTfpC1xNpjRlbykPjBqzuiOc+8/aS3d76rIaTQIsD9BD+u/T3z/Ik01CJ1
87xvepB3CMJhNM0MzIejpa4yHwCNySVAiD09U15/GQcfJn/nCWRT/oM7GyYCM3ODDk1tJXqCg19Z
D0CiGGXUkA7b7S39m1svkc01UFmkhI36Zs/aoRuEGaXuCM/c8u4k3DR4AHG8rhJx1gpcFfsY0AGi
qT1B2naBB7IJZAfpIEWrR9H8JosnL+obt93QbrlFlfqKptsNFy29QexNvAW5RYZ+3363jfK26rHI
ldSRQt0VT71uVlG7iPfGmm8ZZrH3wl+sR5AVVWgyWIUIP1mi0ejlYZrVzcA89EozcaVwkrwqwnZB
Re+n7UtejSezFFfwrrxDq7QYnKLurrivMpS4HBxXrDt1lNn0PNSlC0tj4ZwjHFEcoScsmZt4VRlu
vYvT5k0bCgA7QzBEXprdtEN8U/fZAQzEGApmWraiGbh1Fk9ba/ZcREYnwJ/hDxk1hZGHgIa7dW65
8SrvQKsFefXUqn7n+dgN4XA2hnrrrZdKq0+lw0QXdY/VhVfXVNqHclr/rCd9eqX77XJovNbcVBmv
WUIgXJeYPlxZU7vRi3ifzuaWxpD2PNV8sFsC76m8ixx4jrd1CdLArzd+vzwl0/DUBFkfwa/be163
5TRb6RfFfi+tUzP0t0yXIIoU7clS8TpwFoS/S+1weRHkFFV6NwbeQ5NLO3JUd2515+tSBzfBaO3G
Sjf2nc9j0nxfrsqRDn7SP9pKezSyVj+2fnMLqeMOO6y7CqePsFDZsz61W6tm36GMPk0Qe6KmNw8d
1vVKSabdxJWEpcqdZW64qjfpIDmjGm9jj912lnJNHWNfqgEWBfDaa98BAhC5fr2czM6Z1u0U7LMq
vjXsOokmTxZUTOJ9IKqNVc1PVVn5qwQvdGmQ1MrCJ1M2vg8CQpCJcCRMGXRfe6UnQAEZNNZAczFa
eddCVvLJUWHmrdocSMZGmyFbRIUzB48kjMN9AKqyjFpdKyqonCLlVMnzWJQhJmbqGr3tUtyBuuSa
BoJS9juHedirtteKW5k07fe+mTj8tK4nZGytzLo2S6TNkZEBeTrEkpoPzGXHfKeS4zxpUyV3mg7a
brDcZNga0pNPIs7FjYD5Eke6kYFSyJzRPCOYjbmsjSl2941VIo9m1AbzbILtdqX3DE2K0XgA3jIa
p9EZvAdXMM6IHWoCYXS5UWb8EPjLLWZJ+iu8K3vV+i+cdyLKl1erUzezB6YIPlUOgA2n69BI87zc
oCoYniUPiBUG2Q1Yo0vGm063jlmNG496ltaTLOTpFXiwB2kboar5vaUs72KS51KNZzMJbikE19HS
zWNUIQqVaUnpY2lyGFpaEaPO7uNXJ82LmzQXa3xFiyhv9ChWub9aWvu17eCbVWY876F4MIkMGcy+
SLqdSNdYuxGe7fOum5MDuMJkXbuyuWnq7jiN05ci6wEUtPr40HnmM1r3J8+DHqmXsBaBC3ivucT4
am5AxdKmUscsGIj0vfRLWqBjDI1On3bgGd2w7J2n8gINBdXy1azYsKwN+Emg9iJbg7jjlYOFtj1v
kQA09eBTODBIPJM2tTCqwY8MbOEONstes9o7QHU3g2qyVSrN+Eh7/bUp8mYLH1Lep0KrptMox/qF
vCx5ZUbCP5eiALuW+eVdIkwqu5mMsmXQHHoJ8x0FytWS+Id0dhUWi30TaV0C53B0Oc/Qv4djnuYn
vU6cezb4S9/Jc0Y0f1MHHXpzP2iKdV5L7ZFEmIprTGPnfhk6teda7MKOi/VBVOR4pVL52cMs7OAp
aCx6zciw4Z0TK/9i8x6OjV2DXfAC9aS5FQuBoK1f92BPH8uGjH5MC7xn0qF6DBQFBDernHsjSfgT
XCNVIZziPUAhfK0ddz4LFaRvPjOLb87kTE9j6ViYLNhPLQPURyxXyxvE6cThjsyvSj+eCCXooofY
A4V5yyBqsJhHv5vGSArHCX3mg/TUoInfy7fc6694LXTQ5u6Fzna56hxxC8RwfhHYZYbsmA2SHaQi
BQQm2iPIz1pRYUgyjHu/KatdNsVi1whneoRzFedRF7hfTWMw1y1BdEQoZWzsoDIYJTDHdRHgT4HR
EBhIyhd2u5g76KY+1iqLO0UjfW99UfcuuFoEHFZxUHo/4fNCXzhzgin0HAKZzu+/zsv8PbfqzeJb
8bokVozK0TTXWWrhC9lgzbVdptZt7hPozdqqMt3uahCKipVlTfojCCXuBVNcxgKD/JkiyUJBxdVl
dDFQO+LxqG8Zk6Z+pi2Y6g7jebGIpEvHheEJonE1MERUhm0np82ki363CMeDGT3DrRNmqe2b5aKP
q1xxyBIb/EoDSAS9pQWBDpvle08vnCuotCeoGdXKtZzyuUTd8Vz3uSNDo58XWm6e/mICTNggQ7E+
LlIUmgTgHwDhZN1LgJ+rfcr72F7TR8cTMu96401cKs3kS22+auKRQIW9k9gRPK+cBQmFGMQbsSDh
olyEa22gyU4UkHxvaCAyS1vzbhs9q2uktzYLcrd0HZUKjao1+3t2wDQNefCCkHlxSU5UGhBx+4mI
D0YKpWs/xQOaU6VT2z0Yg5EB0Bnmid07jEgg3ErV3becnzl/tdCAWddGAVTnNTDrTJ50NbjZfoZW
l6x12gpPPRYjl64EbPL12LO9QnidQo+4JOhFLkT9A7G2bmzbNracPXeF25ACuUl2r1e2+wpS2T23
JPzJzvu9ndC1RZ/vCU8hfwVV3e9GuAf+bTkR5B3sYPIs6EJ9Me+aoRq+NG7JoqoLl/9DThJCRrhI
uvwUQjwtP6SmXLooXUbLSqPelLY8zHAPqmsLxsKZua6821ijbu3SaXKDqHNSMFwIlHLq2V216HBr
Kj2qKt1vPgYQy/bNMrmov3Knsh1aZY6erFponnKDizxcN8ry1RTJ1NW1Nc3LKsAoRAdJ500iKA7o
IQd/nVNVXXWauSLd3hpKu11sSUXWb1+hHW0tc94Gs7iT4Eu/Njnl58B40+acQmF/0xViM3W9S11Y
cNwERrubKDHfKsqtsPxS48jbfkY99pRO44c/6GpdeLN67rHOseHChUvvw2pV1O7IuKg3YLpB5jMA
0VgtOQWXSxKfbuxGeKSa37p07pJIdzXaRihKNmTxMM0mqB1R0r1ngb+btPmbkQzudeNOelgEcgP3
pr3hW+x7SubFAwQ350k3RA4fW776AxSJPFXA/4i216RQ6QiPxPQOYIlUmBeezyumTLnuO6umXldM
QVBubX1o3Nu5LH1vhZSK00B27rLtUa+mYS0WyRZx28o6jZ5evyb2nEBozbPJPrT9DLwoLC/t1o0x
m/m8y/uMhN52is5f1elAXtDgJ+1F5I3jSHWnDLZN4y/2CUj40qDSQmUTpZ1AyGrNresdwVn1JVAz
s642LBi/31jTJHXMrXrNuYnHyXN3ZpNp3trWGDGIa+UUVwYsaPc4C91q9rzeTO2MyTQhC8mB39vz
WsbGmBmhC8s0RzJvmnYwi1siZpk8DBBbrVMhkQJu3EnjfxdOIR/cXRMMK0v0kPJUHZ86m3HcjYQY
l25SxxY6p4uf+GHTFY11qgy1WPeFNXfGEYJwX+70rFTzzq/A3bYwki/HxOTnY/Vtct02O9s9FgZX
RUtbByDKCM0stETSK3hgla7B8xMmkoIGxAM5YFoeDfQwVDO79gY3IzIs0yuWgwP54M23i/6GNazQ
yk5YEK8tBhXmpxEoy9pi+DYLAy3td5VGGliWlDfOhS66HXNk86Xn89QOPbK9WPTBqoONvU6IO69V
Umd7enHfgXR+4UolySIAP7adtdxweA/HzHaP9YT5UJUG7pZxBRCMw0wtx3KGbWU2ap2qFCdkrYPa
3AbERrU979MekFN3ab4vkr5W5Lij9T76MCromcdf49rsjUtZLf1aAXWfN/3MUBJZPjDnHSVoYsup
G5ZT3SHuqt2MteD0VnssPYtCEIS04LqSi9yZmd+TdAXw+pRTx+u4KRaItwjTK4g4df9waatsxoBL
WnZFwDK3/PqtxRd6PXbOKYmL4lXCfr7VEJTeTn02Z9vZL4AoaSrZK12/H82amR9MEjaMZ7gUckpI
vmbZx9HSBv1GS0bzkHFEtAcgjdrWHMuPMtHyC1W8vTc7k6yGgpzNX7IowGRN9y3gpd2ntE++FVk9
r3RA/asBZmBUehhoQ+HReKao6olmF8pbqtOhtfdWdsAMXp49MtWzx7qLwD18sWtlIlJ3R/O1pIpA
48wbzBUdjuWxoNH6lBYWHquG99WaKezgUe2vKxj/t3E8CrmGqnmuuljnZGjKCDCuuPK7zqNYP/g3
RTDOMaU83pO+lAXdyb6Y9h3WLVvfLYJXEAcAM6e5ORlz3YMo0cfQo0JJ9u3A70svp12bPuHBbh09
Mb52hVmuGfXbe1ksTwvOFytujOE6GDzrwHiRoMPUiRfoVVm8MlpzWRddfamR5tbUbOgmWuvSaePs
ImyyX0FqwavUgro11n1RscKK2V1e4CrmM4x2zSTtz7MzygT/a2ovw9e59LkmLP0W5LV1BcbTvRnh
ZCoCjFoddDrHwWqhZXY9E4rAeq+nd9tp+1uoH/1Z68YDQhjqRuCtvR0FBapWTmdRKIIEZKdR0Sjr
OW2VHw6LjyyqWerr3k70XQc3gcolw5UKPG5ebKscqIvLoE7CwaPSb2ns+hstbfQ4HOhr04IVgnPV
h/hbCUmdODUHZs7Mo0qpGcJEMCmTVOYcAW/DjJg5WYOt4gNAReVzb+k16QATlVsaktAo6jQ2t2mJ
QVPoaSgmkrlWG2Xr7VWiTd2rt+TWNcCID8DrwYWxrwDmjfDHmhjcv1Vp+r6uGrlvMSOGoBU4RyOj
lhUr3dna7QyQcFCxfStNb34WvTBB00ztcoVHu3NXJzORRyfKtVK1f00Bxw+LBkKfo3bkb9mm1yGx
C13eMROiPSxuPdx2dMUIXzPMDjPo5ISB+aYtM+sL+oJL5hY71j5xWIngAhvvLs6YAPABAO6Dbgp2
QILi3Zh7VOhAGOe+3hzYsvuiTtUz03RUtRNqj3rudreaHfcrJtGhXiV9XtyP1mx8nYHbwTLLJu5m
M6WO45o3pgyesHigvmrgELAdHVCMesNsAeN4aRQQ4JPbwXcqMmVt47QYz0qMJWEGzHn6lcGHNcf9
e1XUH6AzYIW24/gy5ahlkXu0COFHJlC9fuRz6OnR7JaRTks88mczJbCBgbZ4/cYvDTwkDGdjt9pO
xvW0h1WhqJY6B9Oc28jyMihNzfLcm3m+ZpDksaqKN2dgzKQBcGgswgaKpJ8aJ8BBd1LMC8Ym8DO9
dQvgnmY1bLTqEt9oWrmqlxooNnW6U0E2DshTpneUwuuj1Ms73APDycdxe9X0pBPaSDvSYuz20Eid
xeospMxJpS3pse/abBNMU3JkzmPgRXAmBnPABVxRwyonda/0uVkVHKLriUUclXPPKJUerOFRPSDp
e4W9628c30hWNATXxF7G42AUO0rt+aEKlm+iN9Bj8Gw+NAhhUWbNmR251vKofDEbochmRgarXi1V
mOG2e9BUFXyJK1igoe4t+AlnBrYr9lT1+cqPSQzGmZssbJ1aO5bQH1fNNGsPshfDwRzn5ZhwPYdd
Oha7gGoaRXjZ3/StT0HJK6G1uVV69AuvjmDdj9d+KaihU3ZegG1sqSmShJB2RbVvMfkXTDq4hUo8
ZLrGuBKHKlSVytngDTJvbGXmSNMqbyWovVwlhkstWAfyV2cGmOzeC45D3XELOolzp8feclLL2D46
MUlsRaXyq+Zq+2XRDs0y6uZqypvmRBU70ofuWzY61XkcneDo5lV2uFgI79pO6x9j3zaOXav7pyZp
23eKx/oRdGJyNIx6wrc6G5lXzvUbJry0eM15RteBNhlNnwSA95BXO7EwRBgAqL8chhkb1MJcs6yD
jWlqzkDfwhnOQHe1az+jbZGQ+D8ITfjnmInTdWlQCzMhfKloWsrmTjfFi2/19amHa9ts+mVqdp5o
3HVmg/we5DK8Bqj9AX131KeFy/FcmUdXknpdLZS57xIkTzndjQRMzUSp96BNlBovISMdoGZax+3/
Ye7MduNGti79RDzgHORtkpka05JlybJ8Q1iyzXkIMkgG+fT90efvhpUqSF191cBB4QDlck7BiB17
r/Utq4zhYegzeibWpZgrMPUJn6DpEWCBGGiaQ1kNw6Wvddjt+mUJLlsyULYhd/t9YafR5zzV4Zee
zOg0Krpax5kgXINJptGeL9piD8grtV+QqwGGX9QebQJPW+71/WNC8omi9xGEfTyZE0k5dO7MK90b
7mVKTwUQ8ijFw2YI/50FS3iuemoy3G6u+dB5/vB5dl3jASy8fewb0V+uan0sZFAfNVesz07h9Zd1
4rd3Rr3AVO9SSGG+kGNPG90GpDwzHIudZuJmb+rlSGu/2ntcDM3dRBu/vaj8hl3eJyKH/nXaTyQU
KSJ3fB80ZtR6XfOyOE027kN7TR4yqcrf2ABDZioGZ0FA/ECklMmyGUjdYcnnGBR3XZsX93a3eO4O
VZwdxHkr8bT61nClhqE8Y0OjZqu8FQ0Y98YZya8A00w2Hv2EFSEnsGv62QSzGBm3hft6ZvfzF5Rx
UWI4wY2koVcgoLF66ytEVaSXS+Gnl0HTANBXo++cg0VcdmZX52qns5aRByFYXrvLps5aIssd018m
tEDmogKZFu68S9tprGdnmOWlClf2B8/RTDGc9boLmQGm1dQc29lIHu11fc50EzCRZ/Zdeuxjc55f
l6XQnxxtlgcBk7ZjNLjdkt32pxvMF3CRk52Eo00uyhNRlIT4lDq3oeqC621zL9hL7ZZcbLquriNU
V82Nh2Iq3SNCY9ej2gZGb8hdbud0lkYHIC85cGRTpLXMd/5St3wm3xBIkAJ3N/nihTZefuhlczZ4
3kyMQTMcq2LqIwxgJuMrLAqb2W4HFI3133shNNi+vrC5NESODl5CkSJyQEx5VktLPRYGFFmAXukQ
k3/an9OOkjxACCG47MIpljq95ftGR4Qe74qwXyKDmrmdDitGnEOZLTSPV34kg6SieGWKYVyF5lrf
Ty13z9iv58DiXzbH1bXW2yAkw4jhUmqsl+yrzGgF02MqKJpezEddhkG7msUX7HUOZWcg7ZoHVZJJ
MrBJM0CupUnHDIkKF5L0fPIdp489c572KcKSA+0/A/b57N7NjBkPWCiYDwkXEZb2voOP9AwO/231
YYQ954alvq1NPp9bTldROAQkSTSD0X1zRnDnrHNXfOs9A62g6Jf6qBKvuJpN8J87ir6EmRf35XQ0
p9iYhs+ZQ0tzqLCZ78amXS9yGrAfKLHtzXr5WnKJSsfHwy5wI4s3iXYthi5Iyu3/yOnXoF90NNe+
D36ZTY5mDCUCe9Z261QiuVjmQP1gWC8YBKsBrKoKuQWfz0kC7lnqBoEru6G+DZlIUo0VQBl3q3JG
O+4qlRm/arUwnCnHtp7/qx/+V8a++7bmf6devVcev/8779/Zr3azzQ2nf9X/j7Y/9Lrv2P7wL778
euX648//1/Vnh/9B/Y5+D8gF3g3oT//b9WeF/4Fm4jqm7dmm4I9gCvgf159r/UfQxSIH2Kbc8piY
/x/Xn+P+B4kw/ujQhwaDScP+N66/UzHw5jcLPDzdyIG5tKFbZ+X+ZY6aaUY2hs/jlYBiZj7mrzeh
KTOIHBREDF/HT+RXTJ+71DHOFNkiNN9b7/yvLwv53pK2zd9mtM388NfT8ec9CKzeaBRgFcKbe/0e
tJ/PTt3LLSwFdHe7mvKTsIz+qqNw+8CtsGmbT1+K75VPa8HC4lk8eakaEdUEwBbJb0sfvGwQizYS
A+IHT7x7IrK2ofcTPrz5ogDGbRCC1y9UKkL8ApPP1IKVJ52n1ecAASUqFzX5n2Zy8bgPJLJw8ODS
u4hMJKzGhWS688IRVhz7ZfbuE3S0S+z4fSejYPXD+3KxNCrZqUFULJFXrLu0JRxup9Bl+ztfTGW5
Nw3JGbLMTp4jkvG7J840DzW1aPK9rixn2KdSzT8Ftrg9prwUlURRMrPKAsF43160t+zXYEQ0ZKV+
d9U3yl0PvVEXHOJzJrJ9b66deynoHX5EpHvz65CwC9/KA+K1RUieAni0Y1eJMMw0AnD04nN+HZLJ
KC/fX22nWCub55CnMcAIDenDfKN/l3Kc7dwgQ0DQCT43aLJeLQkj+YWF+hBOTr+3DCb3mySmOA9T
y7qZgzqN8h65emmpMa4di9FIwJCbWQN11fvv78QqxNsDuwVDBl6bMKFMnjyRvV0qcrB4eysnZdwN
5EvuOsOcDlL25j4jXPP+/Re0T9cqrwhpYcMb4uXh7D/1HtTay50EgL7dTvmDVQNqjhAD1+cpjtQX
Itk6RNlc0h6FnXVkOQXT+ExfwM/3VpF7E0Wnl13asK3rw1TWPjqTHkF4VFTd8iNIVjs76+ySGC3k
5wgOza6Twb//zpiTmUIgnrc5ZE8e63FtCoVYjYVj1g9rT1csJ+wv5tQ90hH5+f73dbpd8XWFrkAB
zgZMuPFm1v57yzTQHlSrI7A5lA56RHelHmsqYp+MxPkAEfCH2fD3frW9FsZwF9IW6kOOg9evlaEI
N3wI4kiuchOmXtWF+WHiAd97pWUs5zKAS71LQuj7O+r6FNVLH97qdAlEhCrTIqOrIrrxoH2jCC4s
LIsPQ6gFwjQUR5FXSsfemYrpT2y6xPzEJvFHn8i9CEa0zDnSZviQzLrnfJpuuXX01LEO8oE9HX9l
REsymAuFzCSNXZs29i3I7yS84V8y41gX71l7QUX7UBndJYoAamUaNWxUhCatRZTmmflpYJFk51Mm
s/8pVV4hCP4+VU6Lru1BwrGNBc53MI+++Z3KIJRY7KiE3ayFjW/Zmy8psDV9gIBrxwOK8v4bcVEU
7+ug6KtPFp1uRjjhTR8uBRfwwSOtZHT6574Nk29D3fi3viz8W+FPbrMjAaO0QWbS4+0Be6idJP7x
x/trzdpW7ukCYAXgCwJMhj1+W4x/nc+q6iEKelxviZ4p6oO3NNOVYyRtnIbozc0mE3RBITWfwc1S
8eBam67YQObsyyRap6ZgaJxO/iUj0vHB8Tsn5rrEtLZWJXLH99/s6fa9feFUtyEDUvYvzzx5r0nQ
s89sG2vBbCa2CmTv3kCu+vuvsp2cr78R26ROAKoCdcQJTrGlHVGDaSI3SU/HhLOhf3BtkUiKLL1r
gTdBFtt1TkqsTRP4/e37r/2mXNoOD8ujXmOf4ZE8pe4M/TJNGfL1SNXZAqXAoRcO8fKT62XpQ5uC
NCLs1CEDdMbsEBmOofMY+sz4wft4e0bwDgIQL44v/A2J/npVoLb3jNGljDGydTxkQyGvvRYMirs0
JeFRjeV/YGr8pxfELOi5YFTBWL8p0dZmmhySviJ7CxZrltY/V74khFMzm9BK1B+cSW+XElwzdj0g
GT5jn9N9T7FssnEhNHauJFpOa2qigXLuXy9YXoUy0PN8Et0pOF5/jZUO8RARGc1QNHTPhxlTF6oH
8UF5+4+fBfstqgoKAxjCr19lDhqS20I+SxhuzEijRAVt8lLvL81/ehVhAxmipOHyfOrDrRO2aLJC
SCmWBlGaEv2hpwC1/z+8SkD2CQW059KIeP1ZvLTGxr3lOTFOqqadRzLn+axGfff+y7x9xh0eM8GR
h9oCrNbJV2baOvd8NE8R0gEmyLjNDh1/9KwsSh9BBSA6ouAQHZeN88EH/PMJXm8v+N4FwH9csvzD
Oim/Og0esU/YxAjqdvYmKrF7YtbGQ5Utzb5dQ/xypVqjVY3NYXRfyJm6pwhKoiTJ2w8eum2/PHkr
Dt5btm+ujQLG18mXre0tbHvMty8bRb1sCQYi0Og8dBf9AWDhz1J//VpcVriJ8l1bFFD+SQ2IE73X
NGkSGl9r+JWnPaTZXaAAiLg5uDT1abeIQz6b5iWC+hyhcFUk17XTJuTNpmP2tVOzSG5q/pY77Y61
3pkAFgw6OaRexmM/rmyKa07SaugMRbNzp2WCv2GVzNwHEjj+q/Uj8dxt+R6rgjn3YPYQ6wMmEx88
9m+/V0xLnmvDlNguaackEs1Ae14Sm5AOGr+gxB0rMlI1nq8OSc/vL+S3+yblg+OzNqE0sm2eXG25
LVSIMlWyM+rO/IW3Sl3Tx0X7Zoe/W9mos/df7u0n8zZKKr1bqhTWzsmKCb26dtaZl1sgTO8KowM6
whDW2hkkmosPvsZTciFnIR+K+zpnMNqf4M9h+VdtUqOhQQ5RMAKwN5WxKZpLhQzwciWV7IDpyDzM
qOBRChMaMw5hfwHTxoxLC+7L+x/77Xbhg33m6vgH8gdF6fWD4kwBCpktU0xMS/dIjOuAWatHHyR7
iaJwdJL1oqpMb2+hMfugRH/7lW/7+sal5dL69s6Kto2p5MhXrjqyo1DnYO4ljzYiov2jL/x0i3cd
ixEQ1w76taEXvrnlJNAZB4Nua12ML1bDnDYRdvrBEvpzlP+9E3DR8LgFutsl1GP4dLKGihIZeN2a
uPHXeqJFLMLkbEHwZuymRZPi5Dul5xA2uJj5hQEkiooHgdMSo1mzvDgtgjCPyMHzt0DfkmFF12MO
YkDBCCcjnEd8ZjPwxhgauUfTuzGYBgGnQ/fTr3N7m+IK7gifrZHSvL9ITn8oPhdXXEHaHi01HsmT
RWIJv7PkOMmoEEgM0rVA5qkz45rucvvBd/j2h0KLvqGsePiBYgQnxxe5icx7VqOLsGuqc22ga2gn
q/rgA7254FD+uqAmgTAz3uWOcPJLLRk9nLHC4AhMUD7pCsU4ccGzASbB9+abCWlfEJnhNH5RQ0Me
ZDMZbAVZlQ0oftTIUAfgFy0fHyMZ4Zut0ePZyxVtfneuvRhDD9qYbkwQps+O0yjGB6nKonEtko/q
yzeFNZ+FxgNNA5rkUFpOE1LCOVerLIo+UlVxbxEj/WOYkZO6Sy4u3cHl6NWefacZHd0nGdZW3+6c
D6Aib381HjCOWUTT3F64OL7eRca6EhOzJYxFyYToPwFxbeXrRxkX//AqlIEbIIpHmRc6qTmxkODQ
QqCOUIs7C9YMDxXrZO7fX+x/IA6vn2KXUjCgdQzpi93iZLVnqs3zsalUVBNf3aPJBKKA26nsv6AO
1E9A16abHsr1XSdy4jWLUj902nfms74LO4JBHSLM6YBRCG26z/l8mIKuO5vA4v6W09ofkzWpfMaz
q5ke+gKKSNJPM4azys5xUhqexyyLy/kD/esJz3uXdFiEULgwvJXJMUcM/tiSEpfv5gSxNZlKWh/X
sneDKEeYjZ9+nqonBI5aXSCI00wYGzk9YwReX/C55BtnYYtMRnPSPFRp2cRM3TCZvP8tvjnhYD9C
coGYDeh/w++dLIlynbj4WLpH0DzMj1LU4e8xF9V5LpPgfsydMu7todX7MA+z54SsvbjhiCAGfVzH
j6CUp8wb2OdbDSE42rf7J8Xa6/WZWbhwi4YEPse+K5MdHLXdRLAqlepHH3sr9l4vHjppNMg9ngOu
meKkGOwWmFepQXa4CFtvvF5db2UWDdiK36UHDU6Q+4TmAF99s+w7eyTh3h9rYd+aY2rff/AbbCv1
1ZthH7UBwFOU8qH90ypDD1mSLFtiPLHXyHcSpuQN62UOQxLN8vH3gBIP1AWS9i7OzdzG159ZdLxc
uiIcQWb+lfmH63A+G+MHZ//b9cF7c7YWHXWQLezw5B5eW3ImnrJsoxQ99niwkLTgcg/G315XttVF
LsPKhs+AuvWwLgsZacEUKKS5zI2vujnEt/f+l/XfCu/Vt4XtnFMOyhWtY5vj4fUiGevRUmkK1wYF
y8AEB5cOzcOwwhOhq9lDJu24yBNwAfeEAAbzU6EahTq5FMZTnS/mgxpbG02jX3yp8XDuddhUDzgd
1ioOjXF+tMxB39OnSu4JIKjL2OkX62hXGSZ0Kmo+kHZRkiHtMtLbdiAoaTfXht9ypDhFcEk6n3ck
f9tBd2kZv2unrySKe2+LNQyS5OuWA83m0zXiYrBU+EL1jNS7Zsdy9lmwEhif1q0DnTHMBAgC6iWm
HiSvPlPSBJcAviwS0O12s37QBfuV23L+shKqk+xdM11JW5Vei4OaXeUbc/R0PTQkfH+XHrsNfWkr
w6pjVnS7cW+I6WDJxXuRREGzgSGpGGNAV71/aJBYMQlow8qNFUkBZjR4tZqv9WRW+UVQL953j3jN
rS+XNV9dJhjsU6kPtDZMq5IURXueoeRNJLae2VMWFOcFsbjNTk+okKLapl8QJ54IH4amQc6aE9p+
Nzpt/4AAE2TKynyu33EdpaDAc4HfnYn7V4dDpIuBEJS/Orye3wNM9tdkN2dzlJpjkDHPX5sXU/vN
3kaRslwA+84Rao+tP8R9IfurkIBuwsja1vglFWlkUZ83WIkKErR2zpQa9sXg2Uw/yqZC9WMPVZAf
1NSuxo5yQTzjAtafEcuGnz0xgoQiW9Oe6BAjtlMW62fXgtxPI0f11Y/aQx68A3O5HpsSedjZNJrq
Ew2l5hsequJRdm2J9WPpLUwfIzO7A/Jdm/u+b4AGaBzayldAbFEhCSepjyDqQx1rbfsjDewEz+0y
1vWnsJZDsF8bh+rBxG7bfxpHp17AZFcoaUgqLRqErAooSRFIiRYoGfiopr+G1t5uobLHrRNystTD
KIhr8wy64a2Nf7Btyg0S5I++T6Q8zfcb4SyCEZ3T1OJsChriyvWC3Xfnyb5U0cJ0IJZlgSFPEWhl
7YSpYACVFRmeB/zo9sUWUbR9eZAygKgoE8iPCbjEXPK5jN1mGK6MNnQlEkEELQddJ+q+Q2PIxKYu
sm9t35H6Oq/r9L1Oqh7QjNAyO4y+SI5z4uDJRcaYPUy2yvqv42QuxAk73Vzsw9IFOyTrMgWllAXN
SAJmh3i38bh/R1lp0e2AHBL2V/S6u4ccR5QZofbHWlmvdve5EhnXd2q05ZeeAnFVdoNdnSEyme7R
A/dDZHSU+rydunlSk5Vh9tBiuE7xb1AeTLVxYeWeeKrSbPymuwAmxlaDkcTs4WDf+ZbyUGauYXk/
movvXpWLr+xdp5D0YSIKs7OqpBaN8oK9d7e4Ls4phXhqiC096qfWyxbQGd203ObaNZFain50L7uu
ss1L26xqdWVif2PmWgC/aXXgwFuZyuYut4OkvZg7Q/sxT3DoXKHuFy2RtwFQiaTn/h3LQYVnygBg
tqshMCCe93WFcYu80D5mjNAel0ozIdFzES7cvke0jHmBzBtMvCUO+CznJQqCJfupU7kiMw8ShOy+
FJfEdhrXtkPDMFoIjX3mboWoKkFXcFuleG9iJj6UyWVQ2y9pBpIzcmA5IWjpqUx2+LWy41z5wX4p
8RBFbBMFzoQug6BmpE2RHMZAZN2FmYFDhH411d25adb5g1K2m0ElrxnxiMQhGIQtfCa1NFQSvWmo
yVhbUNNBlkAwg2ZTwcjEZtfjUktsjLZgMccBJw0y8ghFrAMhokasdq5lacq9dLzmTqxy+VUhDKoO
Qinnm6uWTEZowTk85iEPi2jQNoppLFBImtp+RcgOgcBkZxQkkAMnnsApDaW73jZBnz2Pogrmay/k
0DtXMMDg5qmZGU8ecnWFvoJCMC5GE4WrybGLvi9ff6+tP39Bac5F1k69NNxpnwmVtaxxagRnUzFK
RLGFd8ikdaQT5WFfm65Ej4sV+xSGh5wwpPTZ6MRz7Rln8M+yfZHouOZxh36g950Lw6wc75tc3GrV
3AcTa4b5JLaWm1wS0+uWF9wa93NZ/jLz4mCb7oWHFDVgzNx6/qfEB2SCrzkmPhkZ9hDjyh53vg7P
NloVgtXHgcPd7YarxUqKL22Rf5pB23h+9VwI7Bx9e1ytp3YEVkCQnPNCZvSutsSFy98Au+WAPmhP
aumBk1UcRB6UwJ17i28Vf93qQCLIFB+DWOrE+Z7iGMWUROe6S8ybEfF6DRUhG+8SXG8gWrxQnzNr
uKKTyp/FnCQIoySVeTDr2zQROjalPMvFcD8S1YOIMbagNx+TuWLbBVXD8O6zq6sLZbgrn7D+gsLy
kXrjHi83/UWVzd9NlJXn5iLO2mX97mfeXg7hMbW9K37/O8euHzyEnl4O1qJU9l3QpZ83tIJXgnA6
Oh4h2CMgSaKQ8vSKVQZbZ/5dyvRSUL0nNe7OOlUPVpce3czGdqzn9cxZs4tBOwHTyfkLeIWzeTIQ
MgMS6U3nIRmKH1bfRFLZcEOB6YMpOyQMeaBhNAdhOd+0Yd9aOJqKjOmM2Zpf7FzFYZg0Ee4r+tdG
LPiY+CRX+0y12RcH21hWBA5SNFRddbbupVGlvI1bv/a+Tdb8aEicIwDdjOKlUNXPIWHApYfmaBf6
Oi3KfThn1EP1DSCdMaoM66JILed7kPPD6wWOoDFr3JJg+pLlal65okHIm23zZ8sC2stq/Zk735G6
n83ecjOn3mPF87Qb/TwmG/w8HT15N8MTnGho+S3uZHuGxIKAEhn4As2DlsCZJ5GROin2u071T7Yx
tFvQwW2V9+etx6ooUjMy1/GZB/8GP1qFWRWn8ijY4mSr70ZCM5E3q5dyLKcRCGPBLNWqe4okLbYM
7uY4q8687hFaHziYg8eMpeNemLN3REZxHizDOSw/5zzo+usS3mQtgmvpESitWtTClWN88osSW/jm
hm1zfZ5Qx5xlQ/mTa29GfnD/q7Dre+SOYFiApgzDDyyURrcbOnwoFzNWqIRJh4uvvmnbBPW8p7/6
jWN8t1GH/KztCqqGbYkFGgU1SIrgvUAdUFkY78OgswERcVWkhqTACmM1LBIGWSbDC/KOgAyb5gIJ
JxtslOU+RP2cFB/8Fkgd1fqtWPExR0u25E2M6zkcoj6byk8ikL61XyTNs8rZzhaAUS1vDzD0r3DG
zhI7RTtP5DG05pkqUpeBRWdYsTtY+U0Seqj0a54KWDnobbCJBpsEKWQ3eMasaT9jx5MuBrhhdfdB
PWE8QQrTU2521gw4oMnAa822IyduFrUEkYbbZW+uPfJu2r4ze2SAm27Hp7Z+1KbbfJZ2pu9cf56K
Q5lmNP5Vg744sip4d8hCVqi0EgPNzwyn/Hekkglr12nlZzHxcMWyKsHi9EE5s31tpvu5c+A+TvSF
LhVx1rj2nLWp4m4pKBvLTPVovMUK9aaFVSCjoUKjDnJJwqnWHC64XYBccg5mG8Bg2K9ljlmByAcD
A4L0J6Q/80jwqOVqyhBPW/1LN7iaP1IH/l1IFDmKTBcpNlills0S2T0INTEhYj5kkNXdXQ1q//eS
uE7No9ZP3i6VFXH0HVClMXZmB/+9IWaq25m4FjhNNL2mKylW5GCLNTl3ToXa45NkgwW6QY0m9oyl
0itINrkVO+YM7HEyRu930Uh+vlaO6aM7oW3deaLKnq3QsADZlKr/aihrusadnm7qhHFh/JiMko+9
DqZCiTsURxHUHO1+oTYXRCpWbPBFugJjhn0go05IcHpr2A23wPDIYcq1tT5UBYKoGN1F8lXIoXkm
b962ceg11g87yUL+72h2Ny5t8WO5OFZ9UU9rTVkGssiLcrkN9rIGxyBcRXTwl63ESxIHYxqOrFCJ
LoEGrglIRqjgnJYHXkAYoxCqMM9dGbJqH0XZTZ9Mf1u7i6H4lplDGls3ecbhRGhUANAIywMiuZXR
lNc2VOdjmdjf2bztMEqslZM9GCfKN9fDmggtLUianUy69KIgL+VbqhsHeXCRiykKah8pnbad8dl0
0/bW7AuHB5tklx10gvrrXALPg+i+TXfR2ngoMBKeRoAWTfCtCBHq7NYlAOlaNd18MRDCsVVIZn2V
Y0A3sRkgzoq9Isk/g6Mfw5iOGHPb3B+Lm8SfIa+txYJ2HmLM9Kl3alidc9/Mz9wzcvQszqrUoZvK
9mgJmckdjrHsueM/+OYDNK05gwNbxpJRO634ug2oIQaj3Qm+bXVrJVXzgxB5hn3TaNg/WqIUj8iQ
RisKJ4N+mkHh/WJQOH/OrXrlZiBqKzirB7eouC8FdMYoO7sxTgo72zgPXMUOah0toIuuWTkHoyXm
Ygc0C59Qt06ed552yBdvHbfruxhD9/hCc8ZUMXyl8At24eaWv3Z6qqyWq3yJHOlLRigXF20ukuXG
PVK/LdkkcGSK4UnhYEn3sBfYmwqaBlyCsLPCWuMaCuF7Vtl5j4GxOqTmknb7voUwtPMTgDEkdua0
PZZlWPBk5q6hMfuvQK4Ik8ofrTSrHhOsFewaQN3Z8rqyZ47l1zc9WaOQDlkvWAJhlEvcKsCQYRmt
/bJzVD1f572RlftpIQQkmhRX9shJNc8LBvDkIki51HCV6ODXMKQ3f84Cw2g8ASx7bDu3BZNEIqCJ
0WPMLlfID8AUjFkFMalkvJ3U0Bp+mV37Z7Xwroqhpn/ST0WGRAvPlMktlfmGFxwrcwRxyFV2fMn1
BLiwQdZS7ViCw9VgGl6xq0ZsmCz5gge8d1py5EmT1y/gf9j7UdQnVLalHr9S0RrE+7jJBg/Db8+p
gvsDpleT3uMEHx7aAd8Hks16dvd0LFgTslAc3CGkTRJujUWoQ+b7hGrMlg4vWHOlhs0AGWTXz+VC
HrrnZdaZ1wbmBnHgjCRmGchr4eNIj+c1TG8hCW50YpjtTKFUuUBZmzzuIkPYQtReXUNdIXtwgDbW
XEbiLpvE0XQLI91blhRPsgGEvkMJbf5Y2M/sw9T15tPo9+sve5m65yRN3OFi1VIc1exnYufMafJ5
yXKs1NXSqy8GlYSMqiFniWF3ItK2cEUqISQWW4fLMYtfVjVaLIZM5ks8D3Sf4Jd54zM26bzAsdwu
cAu0DPN4SIFLUE+M6syppt6M5mElVSDwR2C/tFG7fpcYfgJgLWmKz7QDXPNy4ejqeZTTFf6owJNS
4my9UfS8oYSbCcVNlk6OQYRcU3msK86vuB3T9NbrOxaDP9AThWmQg2KFiDramA3WFd9Nb1XfoOJ5
Py2TQ4bzaSR/aHQ6TnCDNra213w9c1e//V5gs3T2Qk91tFTGKs/Heilf6D/6RwII1SdoiaypkprY
p9HYzz+CuZRHTE40mZAT/tED4HL4l9IajhhGRsJ0EQttM+iTQZtdrFabFHkZhUNTXIFD0Ucuxx9o
I95MbHgRR9gBmVMWCTGnuQHWFDJFbridcvXMCWviiyrrNvtghv1GluzyBBCO4jFowBMQnEprbMPJ
elo9XdQXaXdcLF9wEgzuY6M37mpWQcQoQufGaWhr02tv9tCj721Cw6OF6vhSIhOLAadz1XMpqt7v
K7+Znf55bz4RKsQDhQCpX3eVddMGTU05HC1b+8pu+uzgtcldExT6g8GVdTrL374GDzViYAf4Jgig
eP1SKCQKu08AroR6VhWYj178DluXyqVuC8QjUxt7W4HXFr46+MIJIzWW6dNK4gM+YhsLzSSUeU1K
HXwBXTaXgAHodxU0HdreTh7e/2L+yIFe9dt5u1xrUZI7yMoZwr5+u5pZeGVVUKANN4NMVEimpAIo
ge4H+2LMs/6QQdOPCzacS583Tyx2Pl7mZvIYQv+PS8qXO1pUKRcbxzyCGbWhWNVuhmAfW2ulrY/i
0P9hNaMqZ/X4aBiZE2w/9V+iDarCxrAWdDgwo+SvoanC56yzVPT+9/IPr2L7BCAw1SVl4I1+z3T6
uityCAlKJfk1jV2FLR2w0vuv8nYCzhifdttmXGEqRpDk6w/DxYM8WxK8oqC0YbMGdkhw59L/9Gq4
rQjPw2OjGxGtPYTMBO/qUQKAI13Ert1yh1bWOPh6SuNSk+i0mEoE0ZoY6xVNv+yyqsRwNujA++L6
y7xPKV7j99/+26eKd+9tmZEO2hWGeq/ffd7aQ9CYsuHspnbg9zJoV6IOHDyY5O+/1KkOaXuquPyR
+msiejLdk3EwKH1rVjMuj26F/9fmaRqlYcvzbPtEoZn5R0/xtvGePBauicYKZxFq0dA7WWUj9L6x
JG8l8rFMgjeQnE0wcffoCvoLpDneQY6reTcLUh9olbWxIyaYhMNS3/7rD448AkeJAFqFXv/k+TSt
pdaCXnXkWaP6ZcCvwtwyNwefHhtt98b/QPrx9jd10ZIyqKTZw/D0VJ2sE9PLwIzg9Bv75sZ3h+Zb
7U/ienbL4oNz6Z9eitNi25q3n/ZUZRJgwh0R5dFBSFOA3Ig4oE0m9MFxqYfhB4/a2weaCy1fo+kH
ri/4cK/XKrck7UD367DBYJYiwdqNSV7KPniVf9pOcbaxQjkCyLI8Hbi35VyAogClYGhcm1ETeslj
gMws2dsT9KH9WDoW5G7X18OttY457DIPYQjkJQOZoSi1QQ3YTfKTvdIr3/XYUW7sJfDvp6EYDGr/
eh13TB/Sr+tk+vMHu94//CLYvkBr8LDhozlVSRtdDmVyyjqkD6sX21obn/LGaq4Ta/S//tt1zV8f
oHejYsAbcJorKqekt5YA5zUpBdN51pfgAq26u5C4naPS6YoP9qq3GwjT5K3aYlvnnPPt179/kbRJ
N3IHjMZk8c4AlIwbd7bfm2Ed3OQrpqEPdqytpHi9g3gcG0zXKboQBrknO8ikrFlYA+dUhTabW4Cd
fCnsQB5Fb4mzcihpq42p+rJYwUrftCmrj2b7b4VwPkIddH3eVo+EGBRff2SATKNCDAuYXjX1z6yw
wquibUJaw2DH3ThdytlABqt7e0sfMH/2YeoO13UXpHrn8BhmkZemetkDgwoefQvEI5OVfqDpWQtG
IrBREoN742LRVQeN0jBaqrIX8JjoBIa8cUFxBiSHXDDuhITsLbJ8cigmyCLNy0UfYfTQpmZaD2oc
+EivI5GogNcIyTaKx7IjRbSUWh0zJTbkSDmLL9a4IuBCBecDJSfR0LziJ98uqCiW8B7bJj1CxA7p
13EM7d/rnNBQB/v3OOQSf3cyFsPvoVkH8G5hMZ4jC9E6bkp8jVENe/AXzk2YvcTTahlDDCvDRwhS
LapIW3kiCk24q7FuRpDpMCbzJ2U38onuh7pNuRSaMae8+pqNiqYscNIOqTAtP8AbA+Kw69VZqPpI
5MG3RMEFqj5pPBVC2XKrbz25LkiXew9ugLly5T6f6S4DWGdaYUT5Oiliw4Pwpyv69i5dkIDtO6tZ
n3SB3n9nqLWxDuYy0xC1xSATfJFTTsOc2+QOfKJh7xYsmI//i7PzWHJbS7boFyEC3kxhyGJ5lb2q
CUJSleC9x9e/BfVEBBlE6HVH6w5uh0C4gzyZe68tSurwKqtFLzAIJkbHrnod+IqBlKG3B5QygV2P
gpnbKVg1bgewkHs1BdHtTfk8wlBhdxY7fRfmzwn9MPp+NClvObv4d1T29AGxbffQ9kAh/ha6rDog
rIcA2gZj+BIHyixBOzWBufTgYZOyZpxa+yoDlxakTI153Uh/giaZSajU+pfLy83p8g/4hg/okhIq
4jtevY3VKEdWFsHlJfGg8Rjty54+4B27fJQ/y/vxS0+tSBmHSIoD6eayCv1VnJKlkaHmYKabTVXt
NoKe/Ji4PrWdMVg8sB2PPLBPpTcK/ujkVQS6A+EvCsuygJxYGzex2Yx3LaWWUzJIBQ3VBOItFjik
EbVVum1Wt9ds1Eu3EorKzXraJZdP4cw6+SeodSl8iM1al9eln5cqb1kGeSTX7pWByI1crurrACyU
Gyg8OpePd+JXwJSD3wptGk8qK+U6FnAICjE0wRw6kis8zVfaf2TB7P2r+Xd6PUCQ3EIZnPlCczwe
ANw5JuuOufoQFHHed3IHn8j9ODx9PR0Oe9tzrgbb/TbYGwXO6UN3fKhVzcH0LBPrfkEhNe9E99l0
AjceOOnM7To6m+Un/PXATQGrqLiczc3uZcep7Pf738833zZO5MxzvZwJ2lbM/CZftdX+uRjgkPP2
l07lNa/jbeVMj/2VdgPP30FO4jTuuEdtcmDQH7jzo7Czvl9+Sk4LE46Nv5y9GD/hxDNHa6bG3F0i
zKYRaY9+bx54l8pd3c7mxrme3rT/HYKUQwq4E+N76XeKUFdthH9GDt4bxNgU/da/Gh0oRkX+x3Ze
X+yGa6uhXGXMaMmlpk6M0pcqyLWniehBr0rCLZn1qTSZY5lEjoO9lfHbra38sz6M6qRVkYMwtYOi
hTeohljlVkhQSM5RxOAjzQRSF3CCkP4jh50byaV+9++3EGu8yptH/a3+6Zv89aQyvmNmwI2k4S61
HsPG4aDG+RtBbuLGFubcHWQcwFNCU01j33T8TmAaiwtwjxi4hWg4IFMmImecla2Fa9l5rdZ6iWeS
PgRR6zhIVgsJQh8TCmuTkDKS9d3emAN1EZdYLVoeRei8QrDgqbcJXDIzycTvUSmaz1lWhs9hoMpL
RsVMe0EzGpRK6SJM0ZirtXbpD9YOEHz77y0NmBH49wyWPZrQ69i8JmZ8hg5paQNCDJYWf6dRlNXG
xT93VVCmGhJ2Gu722srSiVYjTYyVGNP32a2v5waAmh5knqTHrzXPp4LUYWw2Hq4ztxx7IreD3Qs7
l7VF0YQwbKUKLU4t7LSDVQGemQDkbpzbuTdpadZYOEnpqOrrb0ckpQzolAC8fK4C2GKwHo9OoFYx
e7JMbwjDlMtQ9nwFWpYtFXBRHTNO+xvSecRmY+k/syTKmIjRKpEJvXjsjp9yIUoa6Y+Wmc0y8DmZ
JjIS1WlvynXo/vOrS3MQKyF1JU3NPyriv15dBZHpKIGkc+TGMHY5wWQ2yqgbpn3/rtzGdQKmQqPL
gztT+/O9+/tQiKA06n3WKmVmsz73CLOwSZcPAj2fbzHBawd5DutvST3rB3TmzBmF3Lq/fL5/Np+r
V3tp/LEJZq2iH7Iq40p9RHFjsv8Y20RvyF4t5zutmFTk435TuoIZ/q7HUPGCgKQpQR6ib7xa6udo
jsmiOpH4AxB9U2RYf4tUPdQz3k8J6QmZer3CFwxNCFxywWC0HKdp5PXiou/LqvhtnKR840k580pC
bUIIz9yMb5uxOhtfqvAESxPPR6FMb8w5zGdmlr2t0P72JHGwXgEghBvX8MzjiStZMlFj84E7ccCm
BRBTc+CjA3gD3UYnxbdNVyGkM0NxY6fLpvp0KWaIwuiBWGl8S+vqntFzEmZhLNhjhb7G1iRg2HYY
sp/p4xS5mdgXTNQbVUTchug7eYmS2fLEQCEGJ2wsBAKKSwKrcFt3ebRA9zLRd3OiOF9mfVElkjiG
qrNbVL0eoR+kYGL7lVRH9AtFuw7AOPwgD0T6Ueqz8rPApZN5QjvJ94DMDYEdo6ZjNfaZOGImazK4
HlIholQbx+yVuPWMsqYsFKKLFFl4bEMJxLjUWek9flb9PyHJjZsiKTWU07443ifVjF6/NyvpHnl4
0LpqLwuhY7RV+dXpXUGeDkRlBNZQP2vkvQLJI2UX6y9dq0nvfTBCGUMuXi2+WCLQBMPM/Z3Mcta5
RlYJ1+1QMpJkYhBfW1Y4sVtn4PuUioGu2jj2FR8Fz1D3Nv1PGNtFAkTEC1QQ2XavBQhNcO5cM51D
hlkFU3UX0lOC79nMpe8CQGx4m8xhsDD+i/zqpfEC/JKSy9hB1UTbR+5BVjt8dpHu6VbOyAaiaiza
IqpvHySIEYGU1rTAbqYG6JjVDNN9pxMbv5uEHnF6mgDMti3CON5q8oknl6F0/UOHfY2InaU79owU
k5itpzl/q5UTq+hiS69vEUyZAlnaNQlcmZ8T6dgJrQyyOSVFCmFbXGL0Vct+dExSK9v9XAcICxG3
E2kqMS24HqzMJz24NPtX+CuIrQTmZJU7jHF5SDXfyG7BJoOoypgL2wmd1U96BPPsVA30bzdp9fCu
7yK98FDzd3dpRQTFvkGahQSOFBzTQZJqfoV0Wri3nNqtUUK49NS0s3hWx6TREC72PaLJsRJTexyE
AimDWo6qN4mJ+UmnaEyua3mqZViAyHC0riT9By35qHmmALq1HINudFqxHyI3YiyEeIB4VZ2kxAgJ
rTyi11wSBehiDGRcPIjtpPAQqz45VTwRE2IbmSmmV4h6+osVhQ5bVSSkEMzDcqkLXerbPcHM5IRK
iTyWuxk7ZeV1ZVNB68dSZqLEbprYYcpczbtMH9RyIdr1+tWMK4t2TSOVZGyaIeJ1HsSM4VpYKDdz
L6itS6rT9FHXEskEmly2cJ0TPSUH4c9siLyHsrRnBWy4LVS5SpOJ7FXNqcIgmcm9gGGPIVQqynsT
pqG0t9BVx1dJ5hMmhzrZkN2kjoz8MJc98t6A13fy4tocngOjCCBr93S47aiOhlsyU/T3ng/WjxBb
Te0lfCQRYmUW+X4IQgG6CgEYcyKTElha0SgHmCcikr2BXb4MRUIZbjSSVtyqzcBCWYsdDwtRPxZZ
iL1K/rpZ+/5PdZrat8ZIZMKDh8H4IhQEu6nZk8Xg5WhTbwcJYOb33mT0aksioz0cBb71HSGjj6Kn
jx81BDavgjLKT2E2sOMWh0Rb1KTE7AjmEiBLTqV0DYG+VrxEJHp8wkz/ii6ieLv8rT1TuVGqY4/C
r0vfXF9NwDSctlo2s7NDpW86KeXTPcjo5PPyUZTTw/B34yiiHchuCPvZcbWkmwGO8pbDgPvxZrd1
Sye9Uw6gQFzFzXfVnXUv7YWn5Gq8CneAgXZED+xST/KKneZhMLHzu+nK9NAwbHwnz4zNj3/Z8sv/
qnjq0ujqgPhPJ7ENO3W/QKJ5X2hZ7OdkF7kYejaqgTOer+MDrlphBQOHIVoOmNk/n+zDd8f79u3y
1T799h8fYVVwRFOAZpAsAUcwiG6tbgPAVlW8u3yQc3eUUY6iL+A/vger05BapWVWxNe6ZATpGRUR
PrzgWw65M6fCXok6mw4VoabruPm4QSYXwgRyEiGtD1qriTs9HrPHpiwK9/IJnQ4MDKqXZaItalAQ
1tvWRMvR1cNzQThLNpAdkL7ilL1e/Bz8Wb/O+hEzCXCE5qUinWm4IrRZ2Ho0lj3Dcd2LBxCPJtsb
DVbXn7for2cRnSFzMmIUnL6vY/EJN2JGmHknESHB1t7H8iME4eOA0OS7ECo6QGQs+HtLDSqvxKvF
1jKYo60X5MyNZjpoGBRUXB18lMcvSBGaXT2ClENP1aivExoTZFZcwxu9IMIUl4aq/iJIgDTetOsp
0/RASgl7iQaEXKQDZD+0UJz+U/VImZxpCvMfl2/bmTEL7MulocgOdOk6rFYw/MmTIfWI6qVEi3MC
IVW0mU0j4R7LJ3TSKGgjDfW26Ru1XU1N+6mNvpl6eQnTGrF2k/yoMjN67PtmXrTf8pRTMrZkwIbS
PO9JmlMyLLMapjWjqoRqL1hhctBN34SWW1ZYSqquKpuNp/EE3MWUFP0Kk0AyjtgGrcGaOTFAHV5J
bKtJwjg/aRPlLveb/rMmh+2RspqIgT6TLdi5ylT+yhtWV8iCpfoshKPeovBSRk8hEF04aFLSPYU6
HWWCb+EBEgWcGKp3+T6c2Zwb/EoGilB9TB7i1YJA56zqRosJX7qoZsD5zc+mknVOZeTJc9N3E5Ja
Ufo1Ezz4EbJV3uEwkrONVencr1jAOwRFAs3kg7MaunUl+J0AfgwtgsESbijekTsN/Ry9pQq1l5NY
6fQxtkWi21E5j4OX0YP50cx58nPjepwKkdgOsfNi/yrx4VuzVPoUnh+hcKDV6xYeZ9mSAwMf9SaQ
iV6KldI4SGYlekkeTY9tHI6vPBA4c6REeDBy33cHOiAe49vpip1UsrMkX98z1FbvWib1G0/b8kVY
LTwLjxBtFgstDIXVOy4CA6NnxjuEIiDYdZWfgdwRlB0IgMDxp7rZuDhn1hSw4FAMQK4sNLTVXeq7
ITYykkwdUh6yewS75VXVTuPVxi1YBDCr07KMpeUGhQRx5nrIPVdBZsUBLPMoIrHQ8ccGNIEUQHaG
gkw6DErHRs9tQ2/xkaVin0+2xgj+ezCL+sYyenqFTXFpN6MxBBHBtOV4FZ2NdJwIaMNy2lndf5FU
mMQhtNObNmsKkU9S9Hr53M9Im1iwEZVJ9B4wga2hnFZHIiDi7tghfrDxd2xtmU62CWnVsTnMoZfV
lv5LV8pcZuPY1o8aloXfepLVOLr0jimxoRTqHcCHgSQdXwH/MaMUZWUtFvMVwp3qR5DWwTd1noyf
9aCLo9fh8t3snp9WAJwHGJQFsAa3Zv1CV35dKDW5NY7RW8IXOP/hnc+09K2K6RFUYareUXRWuBzU
3m1jLT74pjG4Soq/1SbNJ3ucpXS6AtJEa2j2jY3G55n1hk8PHTNuKw8ytK3j+zrFtSUHIYPNJiGn
40rxQ6G/m4pgbPniGMrvaBKap6YbgreadiQCeOLO7qypLsaN4uHMdZJpvi6qPJmVYn2/G1ls4nGS
aWkT+nYFxVvHhNWqN3Tet9ScZ75NKPNQzcJBRpx1os6SlWjCfAKesZljfSeOZnudz3r6rBlJ9CwB
lelsXv9gz9egsxNTah5SRQtuGkkvr4y87g/ocfP7xGotO4mq4iAIMSlg7LuSjSHB6RpMA4yeNOMX
kSJhPQ9uQ9QJLfhLZ1IG8Tsg+RYfodjeFDEgLYN8K0y1fXlAsapuUYJPu34celF9mNQGTH9WZUlH
ZlI9KyS7l0bdTyzkkHF2CXpPPHBjSlRSZUbjQysG0Y1PHBjzd6OyfvZxP7xaYt+IXo+a2sTNlje3
eRTmuTs3mUGQKVGGwDSCWlI2PgKnizLyNoO2K4MgzZDXS5TR9PMcslI6SmKmt3QxAleX6un/cUtM
HdUi3WGgCuvJm1WxRe96fElmUPTPSWbgveXD9DlStTy2TTWyGfab1s4pxzcAPacEFMRn1FLMuXgW
WCTWu1AE76lANpjjMyW60gAB3TR63DuEpRa/kRbG3kgewrjDjjw9pBZiOHKolOoVC4O+j7LG/1Yl
M8Hwl5fqcz+Lubui8rhYvMHrnUcgE7EkyMR3lVIbqy65Q8FzMdNfMRJLQbotxz/VWsP0k8ksYjUR
5l0iJqMHnsk4+FVW4sYLmi1t/JkFhf4/OEi4fgiT13W/MKKtTEJ8OnPczc8Z/RePPqF2SEzmbJev
wJlDsYlkugEpB7j6emilT5ICmsVvnMICQlGDbHDlKEqI5tC39A7GsiAf1wSLxE4HFrUsCEiMjxfs
0O8avwrVlmTZVJ0esAlmnsUoMT6EUlDe4wYnPCsJS4xbQtGi+ah1HwNpYynvSVzTnymyOXypEBBK
diR24aNiFgHyKoN/6aoGGTW2Gc/VtWHE0/ssKwCvLWodDV9OJhr3Zt8q+q5FmvKBnlV6h7LSvKfY
M98kQfolW6X4huVO/Kj15poJX7qb+yrpPeKGIuAl+QwsxE+qwRaGpg72S7qTuPOjVvnWWI2oIecS
0RK1Fadut0qE9Qj/EZgVIUWt7Qhlz2SuF7Kwt8fS8r+kAYPkPkmtUdoRZUxCEJB9WDdFnpEWGwwg
N+irpQGTNSPRvizkr2+RX5MTgn1l/DnoXD2SdsZ2RDPaz+8aAZSkUWVYtGxyWQXKBagcSP0GZfyd
yiwnexVJy4SxVE9flEDXt3bxp8suUzK4QwvGdFlfljrsry00bnfsWSrNUC6nf2DvrLoqKUe7MtHk
K7glAZbGsdlY087IQPgOigx4FmrbMpo8PmoyjN3c1JQh1oSbTkP+davhkn+cY1GnL0vSq9tg5ESE
J/RXA7Mtl1lmt0+VTP5Wi9a8QzSmHgI8WmznxMq6zcGnblSgf6TKqyd/SWpgMLxoACgNVz+yHESZ
sEy0dlpcSC69PtKDTB71r24oS/bGlaq1XjiKytOEFeZlMotIRqBpCaBJxFGrbeg7I0Q/3gLLLqwK
q7FqzUs12IhDbnekFFCIYdW7U6Q+NlDM14LgShooC3jSJjUlzvxo9NSqi6wrzGnBkxEn+Sce0Cly
zMhSPqOZvZo9J0n8UE+6/6tp867bBZY+PUBwqa75EoYq+yhF+Gpb/CxbX+3l7V9do6VFuZD+lrJh
Xc4pmp8JHaMGxwBX4Bmilbi0a2MvR9jxEQVGf49amABGTGk0gzTloaDGvE17fdzPmUxykFQwPrm8
Op55pJmuIT9fGFEog1clJoLGwPT1qnHUWehc4mLbT9pAkltngW/HDNuYaoVbet2TJdlAuoG4gs4P
qm11vfr7TYQXBQ4J2UJCdvCNuLnGp0c1UxpbletpOcmxTBlmn4hqgVbH6sHkC8tYRZMY1udwpDx/
FKpPBhfSS+SH8YdAGC3rUgAYnhnr8IxqlpwJ2tXaXSjP0mctS7/1eslanJT5RauM6Qt4ZPstrs35
/fKd+COGO3o80FUghNIUVkGAj3/O5K/VhU1AazRlVToKGUDGfg7aaiDVgqyNnSpVU3QnxRhK3FIq
c4gG9ewPAA/GgTGn2YW0SkE5zk5Bh38i0z3qioesL5WNLckf1OH6RzK9Z35v6TRj1qaWnBeDu6dg
eiZzmoR0K/w9aRn6XOKE/XeDeC7DMUZ9+hWUcfzWzyLAI6zcFDs56nnVCSRseySZphWSWIl0uIPY
lzgghg5w4gEOJZW89WcLSUB5sef8YJcEaolqGMJM0rtwkMzSk9WUAZIpoF7cW0oxqxvl6mkj3SAV
h17tgpjD47s2lalGmxtDgoym6TP10McScxfCrHdmaPT0W1LTBQjYex2NIifs6F1a2Gjx3zFs3ngs
TmqK5ZcsNE2iR6gt1yYuUuwEJcX3ymGy7ybDUFvWmn0oC9dBFEh7uScMekwOxgQPs5ozxmrp1sr1
Z/Ve3XV+g466SFNV/rkyA/ksn0VjLL9Bbob7IUAxCBhZ1r/rgWqSmhVkkoN8hCLCEBk4BSBiBlEi
IQXVw+MiL3GbMJ8PQ+4bpPeG4p2lMof0OzG8rQet20W5XwHVGcd9WimEnfi09hioidj4E9JQC7Xe
8XYHXlaRPkuXtdqZOTyEQmzBlRemfGPWdft2+cKfLlIykkjQRWx6kfiLq6ZKHAOobCyNwqaxSNkV
x95ri87YwZatnv79UFzYxVeIKBGFzPHHE5INYbwRbrpOJfJSSvVxV7b4wJGwFxttqz9qqeNbyQYM
+SOvMEEI3M3jY7WGMAVVRRycmM9wcathombDwpLSh3ClJIQGW1g5/XZwS3bPPoeAyHAknIe2zkBE
PUyDkZg8oxJjPtz6h1im3WEuUizkQ1G9ywpa/8jkdpqBpD5mYSY80PyWHgPLIHsljsorteqD3Zhk
XQqKIRcPij5Vh5w0kdtqKsot/chJm47BC+RUhUuLGpnBx/H5km06kXlGlz0xJv1LDPM0d6EvCY+J
j55kx7e6F/bp2HQ4jmmiRVdskMFWBsyHQUiNQfBJYVItAdXEP41tF5D0mmta6Y6DKl6VkonLoBqM
MANAkmpvclsqvy4/HSefaM6APCC+Ybx+dERWn2hKwpps3wSwT9xH9xLJkg9lZwwHa5YTtJYWTZI5
2lp2zh6U3ikvwOIvWQOJyeFoI5VgJXSlQ/vINo4syAKIGOw//b85GecXtTXLDXnuqV6cU6XORfKG
xwqM6KqvERVwD+nzYTpUkuKK+APpqqyp6W0UK9a1n6iFM/MHGwwBDuG08GwGMQRw0Uk15oVY2Gr5
n7Qt+EE8HTSUEP1TJK0WAUUFQDmk8D21iGNVjPr3i2h046U8U6TIAN+X0+ZLc8rp1gKCii0VCscI
2P8ZpGgWE2Ycm7obM++6nsIByUI2EnO6C4s5hEPbhwPqna4aXykomtyDd9OFntCVCGTmwJx8olYl
YKjsRlFUhGFJw+XyY3nuZi32Lt3CDKHz+1fPJb2GJGFyiUZ8qs3bJsqC10muUgczZ3horUZz/SRT
7wvAao+TimgSjsx4q9d9swM1NX2//HPOLNe0fWj706Rcxg2rNbSbo2EA5JY5pOvG30mvBQwe6P6H
GFiUVJePddqYpYPF15A7xfyMKcBS6f9Vqk2gBHg3WFQCyx+9MNKv8dYRzDsNMCuanN5w9J3HErST
CUEiS/cbx18WrdUiLutI5VWWtSWHb3XplTRBHgp8hszLOHuOtSr0VCg0SL/5KpZzPLxPDLcfSIDp
PKkp1f0c5TWQrEx+aQZt2igKz7wk7B1QYPAHr8m6wyLUPfHPSpizQUGVE+iCdqVBV996SZaLuj7p
pX8jUYEgIl0jsA11DuWwt5gVs+Ul8MhsnuRJrv+TrIDhoyS0mbETWwG8C60DA7qh2IR2oyQp/zeV
j1mSi0FMQzlLK+/y/ThzAfhuE7pjMiOmhl/djrAzRXS03I5Ao7nYAl+90ZNKO1w+ypknnGNwfQEQ
oA5eu4Xx50yGGhHiM5mQn+Y+IgovjRFjA0XYeLfPnRCiHXZmKrkBqIOPn2+zsJgQWyx75CRYN+zA
kbWamOueL5/RucOYODEsWhuYKdfXjfwJqG1LQm8xo5M1G9Uiw9jcyto6c91oftIo56FZpLLLp+6v
l7UIC9lsI1qcsRTkEODExlMEIl+R6M7SxqtwqvhBT8gOn28FB0LosaqUaw3gT8j8HLUT8bGdoOsQ
/qT8Ic/AmKaFBBlwVmbXzAvjTlbIUkyKXHD8QLUemCgKbif2lMMEfn8bEX5tdSDOXAoU7vxAptiM
7tafM6lEs4BPiwxyYmQ6m5mV+CXPgf5zUWiYd5NPzXiIsS7flzFJxF6b5v0TfxPzTYMHzgfgJBI0
bhoj5BRF5otl1wiQt7QqZ54LjMqLIh3txQIVX92xIKJniOzQoWdRHzoZL/6sbH3aTzvjDJjo0bJ+
q7Ts+auOj0KWi4VEtKuJ6apB+/cjYNxy7lyZhEBUtVHkGqC87uOiCe8LWLmpC+M8/A4q932WBMXV
6WFvrXHLi7Va4wiXVBYwgU4hsQ74yfuiRs2qwk0qjOFbqbYLgq5KfsNwnnfqMHVXiIg8Ic6+CEfo
PZXs8f1AW2hjQTs10uE9YPe7PCVoR0+2+WLrC2hCRdqLA85Ohkm/raEq9uCqUo/xVvxY0x1+yoO5
hcoLmzTupwlN/PCZmPI3mRR1z6x79XctVjBG0MZ4ekV68diGoFJKw9j4Hi536viqYftGQUSbn//y
ih/fSVC3FqHj3ERBQAbbNoV5B0/VukmVkRwkvGV7IR3MjYHPmYMC3udNxzZBxoq6ekjnMu8brYO8
1Pgziz4YrDtoPO2+GonWrnwhdwsmhM7lFfO0GUwoLw8I8Ta8vlheVxVyH+qJrHZN5Yx11nwPeYie
C0Ry/5nloN5DewSLBgHO+qHrIYBZui2y5OQa4CvcyX76podt+LOB8HKPikBeNGfG9L2Tc/1943ee
uTqLOgXVDXodiqTl3/+16FbIIKpYKytH7dE+s9AT65dK6vyfKddBxjdLzn6Wajw9SkIwvk+A6Bbr
uUoytF+2mhch1ZeviiLLYq+mer2u/Tj5gsiYwTeKR8DOl3/vctlWTxBPO4oeSkcSxNY/1yimqhxy
fm6UEv0dixiiU+xcOyHMlNchb5QPo42gSYco0S4f+XRJhsehSxJKHqoE0VhdqBQL2WKKXGYK4kAJ
GYT3QUuXo0NVu/FVP3coUC7LIIyNMGa943sC3Zu+oEIXp8fm7gFStOzSjHt7gm+7cVZnbj8fGRAr
VKmLUmQ1swgJOgwEkZmFUYAHRbxemD9nRQ6uBUucIAFDwkYLrtTiVirGmXPktVgccBQu9FBXlxOk
VwrwUATcItWVFzS95eYqCeSW2gcb9dipONBABIYYBRkdwk5KpePraeYxCh/g3Q5BqLnplCiyv/Ia
o96SeQrhNhkVNtAy/kRrNxq+NngGa9N8VaY6RH1BAIRpU9ERO4ujSIBvmzGl1DMzDByoeLV8CMY5
B7cddJVnBXJFODz81I9Sj/Pa7pHWW6QkUH1vrDFn7h2j4sW3vWSt8bwcn1ZZWagoMr90klEL36hI
u5vFgHqrEUb4hLpEdLM5jr9dfg1OP/mUS2h92fSzp0Ere3xQM6CzR14LCJeq8L2SbqStxIP47+UZ
h2EigKQYExjIoePDjFI3YK2zcG1Hk4yFYdK/6eOMOx2zCtNIhrQH4Jq4DNWyui5FreKBjYkSXprA
ECVBFFFa2VPU+HtpkGlBX74Ky2txvAypSKpoVCF7WXgGqzfUTFW2L6WItYd8gw89DTEkgCZyJx2u
q92meri/fMAz9So2WnEhyLEn4o6vGhwCCRwTKQe1I4em2EOG1i2XTAfNAtkjzZYThwMGg5B0WdFW
A8XYdVJXzbD0qjSFMOobgZ03qfERilnyEPlNB7CySzdasWdKNR6zRQgO5mHhCKyuC8t+0LcCsapZ
USkelDl9J4toK2KIIx9Uy2GMtbY2iXxWq2stHYdd3RDBCGQ+eELoqt8wmt4SwZ3C4JiXcae4S1R6
bH9XS00m5BL8YRlwD+E+Jf5J0/iVlGH8PdTK+atIGAjvLFo0vpeUmFC8vui6ZxpXWbHzfZMEhZRR
CvQIuJXvQt0qn0jeG9U1m1kSnXFGSywxgPi1ccNPK0zqSvoGPGfktSFVOH4DhgqRm1iLAsCUnrSR
vkkZMk3aeJCrKfGQ+6rYGsNxJ9X6cF9ZRqu5vVgqnyCR9d3l33K6Vi/rJnqyPxUCA7rjn1KC5KUG
B0bZBOUPTL7SjdUpv4axajf6iqeLCwdakBc0T5mtmcu//6sYEUIjyogN5UD14DuSlMRMfZlbXD6d
c0dB4cRTCplnmYEfH6WR/TisWjZDSRPyUPS56Y0F/OfLRzm9aKQMMSzAd8izx5f8+ChyX8CE0KXE
icKidhbB5A4SZnDdyNrn5SOdng/zAV1hcVhiy6mKjo9UsW9e0PNEwyZ5fmOpGj19khC8y0c5swIh
qFbpIy5VEGXtauVviaNSpMrHjzsk1l1UjsNXgFDErRuwTQOP5nuQtrGNJ5fU5G7unVTqehf6auUE
ec3EE7rOTRpEcOGTztj4xp9ebURdEpUsDBOIL+shEHMFyffTFPOpWn36SSoDwGyUp9hM2o+N63D6
YsLAWOh3DPrQLq9fTAX6D0tIItigCVtev1lK7FiSm2vEn7E3xCPp9ALfNAc1rOz6eti8dMh03iid
5X+mLDDpw3yO6ESCk4du7PjWxzkbw4FBEZ+7iJw7cR4PuhwkW7vd09kM1aHFNhxp/5KnvHqWA6Gb
0BsBYszlOnm1KALsyGQ+A3oZEYsqxnQoQOYnbd99KuwuXTAY/c/L1/30DqOMxnzDJIy5NoSf41PF
xozfkU8Wfgc92oUTm0WaGx2M/mrrqp75jHGO7Ij4kmG74KDHxyLBjzU3I8PQDAvigLQiXbr1UdpK
N32h5cB6Q037nRazEdlLEXM3TXyeHV9UEU+pJNOS1yX2jEPmxoyNjbLv3K/jMixV8x+l/vqm55Pi
D1KTZXRdOsqvHiLjXsb7+9KitnwB615fx2IvRk6g4F4y0yjYw+l+MnMTC8nERuIQKEALNn7W6SqE
BhiNPQMGSiLejONrRvBEGgptkhG/0qVo29TsoIPj/tdPERprZM0o2flzeSCOjyKNcSsy3sod5lLC
zzKNihtG6TPjfk3caMKdnBCHWjyRyyJOy3x9QvCv1DI3EaRYA5F8fawEe3bt/9zBZTiBDlZfMBIQ
H9fjkNwXiCocgLnjUCivUFzB7q5Nw7388iwvx1G9Sr2+kF14aHiDTxrfUWrMow/71knNfHytkkh5
VWCSvRlKIx7QQet2oIv11QieHcblXPz7XVMVHR0ea8ef3ebxXYv83ipynT0WYpWl2Wrl+9LsCIgp
CHK6fKYnmyLEIOxkuW1LNCaV0/Gh6BhkodDA4ZDlAnBVZueyRETVdUilrLRbRFSESadXls0XxkT+
Q4m0FgOZA4u8WZEJwt6c3IihA7rn0E0TkaDk8mA5WjKSITFmSvCgdxkhdhPq7h9pTYfMNgtF/YwC
RIH7UAuGH3OrTDfMkLt9BQ5VdjJJl9HOZzmfmKDUJsz/zL9nJDrW3LIYp4g650DqnpA+6C0OkkrU
nomU6FQb8wFCLfqipG+F0lS/hL7cao4aDEAn/HaAdGfUw5Rdq4aMTjNnwXNwY0NjEwOBIOZ26CV8
zK2aRG6oF/J9I1h+DAukb246eEkg8PPQ/MrCqb/SyzEVCDuKZ2D46EoxS/d6fb9wnWKohgOBi1bd
KaHDJF/4ERvRcGOFJOJghI8UnocgIDK7Gwzho4CS+B4YvswQu57+64xG+QziQvgoxUjLQfpoYWF3
cmJYrLudcE9CrkC+ujqUEAOpSKrbfqHduGXfQvikngHJl4gzGB+0LrFwmMUw2o8qAJ59FujhbFdy
CQPSLErM/mTIia7QyNZHRt4AJ4hZ7L+S0FvVFjuRMCthwsX10IYqi4IEJxExXjYSi9Slk657nVaR
NZXGMxxnyLXcppGk9HjHNLX83mdFJgM9b2YwXW08vrRpJauuAVTglRyGLHc7qyWwBPVtbdgFWvTK
xfTCyEGTJuBFDbbt0h6msnubiTd8gYbOdDkuqzbfpTwlAULAciw8iwzF4nouQRdB6c0z5gEdfFky
Cmiuuz3k7d7mKdM1F64y06m61km5GvMSsBybR3l09cWu5ibGnH7GczPyEsG1l+1gNKXvioTkxA4s
jZQhJFTdW2dlswhbsKeqo/WbmASZDcUn8ohufLbErnpLVE1F04cMiieEXd8tDXpRclqpQVUdUbCE
KKKU/lFsQS46eWjUi1neBMSRTWG5RJ4nQCR4n0I78AfjFcJHXDhKaJn35Vz3twpXk7/OCJZQOaVX
Z2/G40gmbjUPSMnTJaSAB9FYtHYJgWZFQbQGfVmWvMsLz+kSy4dJkpYqfGndrb9MKiKAuUspdqUK
Q4zDHDfcWcgEb6soUr/Noza9DmkJqIS0QTujs7JRAZ/KEhfu0mIvoxskLdub45WvAfVklT3tugyi
BXY2K3d5b7NDpQ8mOoxZd+Uk7vfAfhVHMUkNw7xM88ZEmiUhUbGp4yOPJap/unxhznxHaYEq+B//
xwtfFQYImWam9CrYdbE0H4o8HZ+bRrQ2Lv9pVcTpswegbbQYSxBmHp8+jRg5E8P/I++8lutGsnT9
Kh11jxp4MzHVF8DGNvQSjcwNQq6Q8AmbAJ7+fFBX94ibCvHUuT0V0UZFkeAGEplr/es3eRVpitGH
WveJHRCKrD84qbP3aucJLtFV7q+4QhL6utjQMtpUv+2q6RXs6kWhCrca6ThUcJjnBkXz81/EMKU/
KBMVU2ItyeeAUIhd3az9ZeuSb/R3by2vAvMFUgUo0MGFnl9K2a0qqT+35ALpHaRVJn/K3vvb0QWM
97bhEhgqAhVW1/Or2MHieD0TJZIzh2Kv7NR+yLI+faX3/8ltg1qzebh5QFxME8+u4s70uBJ8pkum
gqyObt0Tb7a5nnqvdHAvFyQkrW1yB5PnJ3yYzmJC7hHMHTk+L0WRecs+kVByf/1sXtJueCLEYjIc
xF1wo9s//0Cj04s+z8hvD/AgIS2pBreJVr1Y/XhM6kSGTTuPLcYs5BKEWr6od63lqiaaHZVvRvPt
eBqtsZxeeVF+8ul5S+ADguiwT51PUHrRlnY3KSxGutqNESX6cWHg/PPKp39ZF3HqUBWBjgKSvlg0
JsPDzGy28CeVEWkwi+IeXxmk9oNs9wxynRvAwuCNMVvEcNcOEjlTGwTZE9K584wyf+TekJ4GXh88
WGXghgDt6u/fCpd+1oCZgx8J5f7zJ5Ssc97lBcOkICXqRNcHqvAAtcyvb8VPbjg//Tt0S11Kk/T8
KoXZ9oRzgtx6pUGkXDCqG70sjVeW209eHyhGpCrxzwa+nr2kzli4k8oNuQXedLjjwLVzqqw9lold
v/ZsXyAgm0Z/e7gQJyA6vsgBSJqG87ylm/Am/U6QHPOUr8HyOGaOOJpkut+No1G8SZM0I8LCdN/Z
U+E8tBPd8q9v7fdW93lfw28C6gUvYEtvOX+CQuL6nWTw8Vy8xbKLJVn196IYh8/0IhmsLzTzfaha
VfuXuIJZT4Zqc3ExudlSRpU/2PcJk5pHo2gIAKyLUQ9LsxlPy+DNIi5x6/yCISucUhOQ97IMFtnv
11XpX4tBEYtK3Qqqnsuq+tNPVGfumrQBUMzs1X389ed8+XAZtEBuZNJgbDLusyU05O4sDciGEVaz
+Y6j3ca3ODffGyhGXrnUy/4JXTpeqDRPsJdwIHm+Wh0gZCQtA5eyrMy86HRz9UOZN/aNbzE4O3r8
D9xw5bSvZYr85MooTRisgvKAH5wTgN2uXbAHIlxoNtXwVOeYXxOu0e8tr7U+mqKY93bSFk+/vrMv
tyngMxIdeI7sV/r30eEPiDN22D0rCENUf+0hjibKcd7h6OVc90m2UkoUr4mRX9rkbVaz+H8CYDD1
5LE+v8EFPY9e2igpisJo7yt/JSTZQOdp7dvUH63TklppR06bpb0VZoBk0C9kee8F9Ugk2VCKu0wl
dDuN1HD1MuCR3hfYeu8swkR7yAY4yZ6Y/LRfmr7u3gpOF8aAjsg+kNgUYPtJGtddj/yZnMeaQRJx
WNoYWqOWl7FMm6K4mpPC1ULiIFu0W6PskIT5WmXsXBsyzY42zP5T85a+PubkQdsh1S4esm1HUGm2
Fsv7Tus8sVEbk/E4p5QJYU2zPv7d3Q5OBa/9Bpxs6VDnxV7nEEpKgCHZZGvfXwH0j8gVCFC2USrs
fr1CXjAOgCz8ja3KQ8N/INi29x9WSIrUytezaQTT9srrwkQYtnl0dUeySdojHXeKhMIzb5KmwB3w
19d+cXRwbXZzqgfwPubWZ2sFvZeWoqjEPgVF2AUMBDR4ZmD9q3P4ry/zf6ffmrt/7Zf9P/+HP39p
CK7JUjGc/fGf19kXUkGbP4f/2b7tP3/t+Tf981Z+q++H7tu34fqTPP+bz76Rn//X9Xefhk/P/gBo
kA3Lm/Fbt7z91o/l8P0i/Kbb3/y//eI/vn3/KQ+L/PbHb4TL1MP201JSen7760unr3/8Rjv2ww3f
fv5fX7z5VPF9py/fyk/11xff8e1TP/zxm2ZYv2+tHOISlAkAdNsIR337/iXT/h0ohGE6RyA7Fuf6
b/+oAQXEH7+53u8Maje4S+e7kIrxpb4Zv3/J+h0IHeIT3wMvGXrfb//+7M+e0v8+tX/UY3XXZPXQ
//Hb8/2S8Zhrwy4yScbxA2pZx3y+MJduYecamymGunHbNU0aL3k7H1p/7nfBgq1xqeOW+MP9+et3
+PGaz7fL7ZqM4nnrICdCt0fp9vyao+uIJBGyjzuvzz5NCtqWoQyEbf50NynsNH99uefn3r8uR8fh
QAoFIeUxPL/cAL2tKay2j2sqkQPGjzLszLXc6bn8ezFKf10Kodx2+FG0v1BO4V2lU7T0cQq/Z8u/
EETgMfZgmNPYRfzrz7Udov9btvz7Ykxs6Fihwp/fRhD6xqiMpo9xNSluhNWNh6worY9tXhBgrSl3
15WmJFzcHbtr8s1es2n62WPk9KEq3ZTKfN7n93XS9YSkeY060fWrSzn2a+gXXXdF6CaxzmQgvvIc
f3o9mDd4t3yfhp4tmyBR0jQrq4vXJGnf+mvbXruzNV3qyvcvA6Z2v769P7/cRjTEAhv+yLal/7Bl
t9UYKCe1u1iS7boLtLLdDbIxo56ldlSBXx7//vU2L4FNfgLX4DtG/MP1SP+EBqeWLl78GVl/6hp3
uiqD68pM21uF+v+Vz3f+WqAIA2GgVtp2IEqXs8dXOv642sXcxXW+2ndMsfN9b5YCMXedffj1RzvT
VzL6OLvW2REUmAoWk9V28VjX/alwGb2kJc2MXsDl19J0vElTE+lgM7/xE228kWq2rxJJ7un/w4dm
wcK5pUqjZTvbC8jInHAR5hdZAtDSxdMUngoiu5zGVn3+9Yfe1sePryefGQAJhQ+bPu3reX/jO4ZM
nVW0sSOCJcyyAM3+asz3w9KUAR2s+pLyjVUs0jbZ//rS5zsD8kWHI4e5o0Uvx7zm+dKVRkEAMI5V
cfVEfOaNbUbje+0wLrvXKP0vLsROx+HGZ9mmdQyFnl8Is+BRS/DQjgsFatvwHkVDQvZv5Hkg6lWQ
eidcASzyIaf+vRzwKfj1B31xjxmXwMXFZ2Zj5TjnQ8wpQ/OiNV2Kd+6UXVoCrdbqjPMVpDrEUCSi
K2EPp3Stvb+599LYcFjinMBa8jmMt5frh5d1LO2amlWUMd5s3ZGLdGz2fk466qLvMqAhKN3adGin
2t1ZadK+sle8vO8bygVLgSONQ/Sc2d8GRWDkSS/ifnXWvUkgT2gltJiWxAAnNkuXoAJrcRrM3cmt
bigvXmNevrzzEIusDZmxPd6mc9CwJ0tIF0NL/g3odMSA+muGJ3nUuqI+GB3JmPAKg70y9O6Vtf3z
C0OdoJKl/TkHQmQ2pobbSELFc6PaB0ET4Mxb1ocVUc5Nmo/247xMb7Emz3a/XmvnlRKw5dZvYVZF
RQZX4mwP05fEMDKMLGIPmdcOWazcEybbRzo8bFweWf+yWV+zeP3Jp2UOyTvMTJxD71yag2lNPkzd
0sR1O6dXSgTOvnfN6SSrAM1TbxpvFfP4e8LpXmPqvLwy9adPdQhjw0eKui3BH1a4hRnx3Ouqiq3K
WdD2ac2HVC+e5GJbR3+0rRNN73WZ6q95i5wfu2Dum3XDxopBfmKev9LKbLWy4UiIHTiiUa7IxyJK
2rr0F+uNAbB2+vVTPaPYb9QqDlt0qNuBsEmGz6qKrNHMoCWQb2flxvppyrDT9kwxwNXNlH7056S7
SjQvzUKJMvoKFnV27Wma9XkY/S5usxKzdHuxT1LJ/kEDEz1mZqBe2W1eLD3ecRunYyZDeGLSMjx/
FsWS4coBo3jnSiEirFpJvA9Uc3TtMj9qs5gi9qLXcm3YyZ8zdrad9bvI7XvNRZUZnK0BD2E3ESyG
u0u8ua5gS0zd+tGwGqv80y6Gqr3xmMjPmKFnmn6ZDlluxTkOZO6B5AerPMhVmflhVvNc3vdZs3YO
YlV0aDt9TMzs44gjgH4DW8w27hPsDoLI7no5R1bbYGRYzPj5HxO7rZ2Pk7k09VHH4bsA2106bQjz
BvghrrwyWS98gYP4cbQMXW2xHfCpACLKisgry/8EbFq57xizivRa2hNR7zj94xFT0BMT1a4Nw2cd
BwvzQiO3mrFobxLYpXV4LdUs9SzSzXZ9m1rzWEQCgumW2FoUdjxbwC9h0jfJXUsU3sZVpTjc14Gx
6A+jr+xvhWzm4ybGeL+kM3pMMoJqXJWmIH2kQYJY41VkqTeTVD7TikCr71ZhqfGkiTbQd7Ikq5Pt
XWpXLZtAukfw2H8K7MmSe+F06lAFlBWnNs0xzanXqR8P2Ocw7K5s/U3XelCNOti+Hxd0stNF2mmQ
/jFH925IttAAG+iFiLjxE0ceigB3HTY04Uk84C2t2QGDQj7SJ/5uPGdmcejMJbOiPjP7T3WHwi22
PW14ws233yhyuKVE2tCl8ynHOPDT7NfTzdh4rtorbUgmHAFmKETZKAVit6wyMOU25Khgi+AoWyLW
uzLWdgg3d+A2MuE63dSraP4kC3GoD2aHyu+0uBpG8Hxu8jhXJdb0iEuFeSLEEM48+JhYdqPQYXGL
VNdi2MmBdugcZ0j3xqotOfyNrELVPyyuvSPS2b3xyoB/4XZDm+0kVMU8hmzWwTRUpofQVgjf3Ct3
9oqLzM4ZnQtt6fcc+hZSCoq69GBVDKl3Br71Raz3i7qc7XTTZLd5OpzcvqqnaDRaGzUEZe2ILyBB
Rntzkck3XJDUjdszKYjyoOhU7FsatlgMy6cHS3aIuTMpKcQrZYqNDqdhoZq4U/OuLGxS5+xuMBiz
s5vVexvB64NVpxmPoRuSFLeMZNhbazY0b8GYtHJnDGQuvNGV1cdME+fqUl/WrDpUZj74t0Oz+tOJ
eXx/oxRRN5ct5db97Fpk24sG+5lYX/TEv5dD3V1JQuktqAFewxUgffh4ZE6jgSP+kkL9ENjEHLrF
UAe9HvPmMDp2cmeXzIOPVBB5A/8ZQwNILX1LIVxJ6Oc1xx7iINhYHDClnj8yzk+eOM82zpvQoexa
QRLcjXOCAsIdXPxVq7LEgsWVJig75l/NZzftOaOoUDU79FSwZIyF8na6E0Qc6G/IKq/aGJCjfGOb
SJUPVqPLPaT+uorLrGsGboc+BneLdNvgjsYnYNTUZ5a8Vp433zfSNIoLzNbGq6wzmIiYS1F/mYus
UHhjjlOyc/wmOdXZbKwAzlAYoyCD07GDpGmSWFLqZFAWTkvwY5JYc7Org2okhbMpHdzgWzVpYc1m
/jUn7nKN09U3r8moaIIdWZ/iOC0gNiGxaPotKeNRkvfZnRAEwEdZ4ogduwnNk6gwr4n0EovDaKxy
o3uXahlBAxj31NN+KuQgcGr2BnE7SiND29AJKS6KSsnh1DSK11w0aCj2C2LEPkrNUqm9s0hDRxEV
ODcjHOvlsZgKe6IEgURzyAdkcm+hBzvTzi71IceJ24HCo09ITDOXFjnO3DaxQreb9XDOcdSJBkuu
9xjG+hvfx5j3a9FrNU5u3mju204RKVqAdtewfII1CaWHf8HJzPP8tl5kXe7KMkit21G3xydP7zz9
mOqjehMEqXhI/MV9X2ExtzDagxCwsT6SI8p0GE8uXjqIGWbYSyGRWTYW/ODBbex6cI/DZcZndDdV
moGb74SBM+eOUiSsYqD3WKSJs8RZUud3bpdvFmWtWLZkqAFxo2z96n5u/IUNdHGNe6+u0y89doME
H2YLuJnbATgWC/XkqXH7ZjkVvOfpvk6DpTis4zD1JxuWy141An9Zt89GjiM/S79VadF2UQNSnB7g
lnuPwZyJYWfixGKxMS7IQ/H/m2AfOCtGVrJcDviQ1hcuo+AViCkZ7qHv5FkIJV1drj0DgnDJk7Jn
G5hT4jESyF4RYmTtfdev6591Zc3kBuW46R3HNfGjHpsfB9aJkCnMGRJEQwCkiuSUzGVbSs01v16D
TvWhqRLtmyGc4U1FbKw8LVMiY2gVNkeqIfUqtPMcq3mh6eaFvVoY6hJylZQ7y8LrfJ/kCS+G6i0H
ZhE24JC562aZIgUPSkA775wpFK5VJ0T8TEwW0oyig/djMT8rUfZXuuiDz45wiharQWJww2Qq2/0i
uznfzU2FUKcIsvVzitmLjBqJweUudRXpLoXmubct2oc1DBp3cmKPPBXBFxc50LmqlVwa0V+IpvmK
1RGNq+U1HhQ0r38YYOZ9GtNSXPSOqPXdNnEnC4ED/rMzlbDkNBKtrjkF+2lXoN0nPKjtzTBoDelH
82hmaUTOt72GCHDwOJxXv9CvsqF1eiS2XX9tG9n6kHpz+6FcBn0MBazf7n7xVBJAc/SRDHqpkX7V
xtR3D9i5GuKx6tbitsGNB2aczXQx1Bws5sNJK4svC3yAU+emoxsnbmJVh6lJg4eFZW3DLkMMHA79
Br7gj9fhSzkVX5Ikb6tQGiNhrr3vFuqiQVFDnWtR+sD7auHnU8JdLt44klduz325VyukSH0w5g9K
LuZR+jj0hrk9UyyUPPBqJ5e61uLJ8NPHdPYm0onYXGIlEuNbMuhqwcFskApPSbbfOdsmv6u3BeqW
pU5+MK66ukcqhLeUOyom/wIq26BHa6enqKVLnlbvG1vasLF2xjUUir7fl6Mk9nbtrCCN0R/kY2SX
Rp0eDBdhyG7GekteakZfE4yzTuanxkHcFFXzzO5Vul1tH1vTsOs44IXWQ6K7F7E3x1QuF21aBk+q
kWGQ+J+pJm0Lb0IH3sEqgKmsAY14BjMwcmb5bjLm7Km2M3zB065JC5BDr8/DabDnR00fm9jGg/Oh
XnOiZYM2WdSFoP7+qihEAYRcYT7U2pQ+LGhRGwr8snoHGU/JrzpA8CGwh9WCFUbmFDb+bl6GE0Y6
WUS0DqFlCXSJ4apfRX41Dr0jbyenay/yzRh9L71asotp0lInoufxVQyqpTquWuWWYVOAGeEJDBcu
XJzJrS+wsm1E5HoSZEFTbY+ZKRGXm8R70KqbbtInsfe1XqyRcvtpPErVzjKE4V+I45LmyiLEy4bB
XcotHTwlncaIAODUhzIlRCmcBX7il5S8Q3bMu2AlWAvTSRK8MHD4FCyVx+ufTFh5YBtaXm7OyP2h
SLuKysZP0iPTEsvDyVhCTVWzsI6a2gxYS9UXsF0No/+sWaPxRcIrpC5KEzdaM6ezdmqsUbpNwq7S
aOPiPuh5li2huyLRjEp4mZhG6mgDI95npsezN1Z7z2nVjdZizRLOHeLrnRe0JF85RGWTmG2KgB+o
rz27T0GVG5lD4U/xvCT+CJwq8zd5O7AnmhinHM2eg/EoZyFJjTMDrlkvpv91yGwPgy57mb9oAsk3
tW7LzufZaoA6K5d8DqtcIYowBAHYxyFFLB22k6bD5i09NexUZepJ2Hm59dFCTv1pKgCDDkRrZQNp
GkF9jW990MWz9DJMWSerfJeDsODzVHS8oZk/egVIlTJPnbQGyk7miAnlpGG3IcAEXOChIx8jJGC7
DfZa78P9MXOy2qji5ramEK67/OSvJKLrfZBDk7YLZ7hd/NXPI1sOmxOY3WtUIUpRZW8GSzvGGnKJ
l0XTnV1LjsK7ibNr3gli1cPRnmE5o5ktCYlFlDmGfUGdeTHjrW/HJqWeCiXVazhZRXsnqtF7SGe9
v/CGudP2hUpo9JDOqH1jO5oej7zaHZOQbNQpzrTB3mnOjI8S/grHGrbuFI7aOD4VYCLY1XtyNKHF
au50aCA/8UC5rSxMb2lE6M2rdBlzm9PXXIE+Xtj4auuXedZCM/b9YTnaENXHOC+z+rPfltgIYuJV
fUFbOfOmYEHJWVF7ltwVitFfiCG0VePFaaBb7m2vJJrFGtYDoeEDydbcJw0jhpQwjLme831tjqW2
k2rA6nxxy/U4eZX2hXuK16nj1XC+sCskgbQuJ5ykmnl5Sxc7coDjHxsiS+ctMzB7yG81fIBPnVkF
mOm06XrZOj7S7bG1NHXUJm9VcZnPzdtikgO9q3ICDOrGTcNcZb3qCJiz19umK2z8Tem7H6ecOoFv
X4KcX2ka7wwKjyfNLZ2OCBpQVPwfzeTNSJoawq6WEzPO1hZvFFwlKH3FTAzaCHhgRZs87ZGU1Yxl
ktpsf+C7Y0gfk5mhWZZ0ZzOvbXckJXQgSUANlHRC1tgzTTpBBaHhTybZZ7Pr7/uBI4eMuy0QrzTL
LOqcTNw7VUvJ4GeZ/lj6FU52bUqEwrhgWn6wk97m/7YaQqwM4fnJz9ggG7/S0Z85czbvBym6/Qgv
Xgv1GbpEbFgzBHUn28JEmcSpPPQs5WGFIIr1mJMlSmZeamMhKYLa+OyOs1D7Vpjevd9P9VVmk7T+
Rq+En0RYl85UeM0S4N9g+IO5s7yMU88CFklvmUe5D/aI6xSku9S6hsTvYZ6YmljfUxRUXkzundZd
alW5NHgXjIkeZgTkqbhZhm4CvxrkjQi8cTlJaap0z6CNW5cRW8GSr03i3M1WeOOBTR/dXV3PjX3Y
Eu6CENdmN+aOJsm97+TF1qA2ThaNeWX3e+SvsrsdXfQS38osT+EvOCN79W7kUzHnMS2arZEUdRZa
0RfBqc29dMFJJs8XGCoDyclYlRP8hCehsx7ShvIa3E36D27XjCuMr4S80sYflydfL5S5d4xEnZKm
RiGgzRR0SAmz+eNqSg3piWBHctOcM0nP5PjNLvr1CuXZyjZiO6S6ZasrIMILs64JGGx6Y5dRdsxX
jUnAAAZI3jgQcNsz+Cb9Z+x3fdok2kli6j3GVjG1bwhuhDHScHr0t7XGCR461mhlN4PmiWDvc5Bp
MJ1MLz3WY8pItC2wy96X1MYTTOrAy3ar1i16lPRFRWmGyno/IXvE2dKaqz9tJM7XMjBXc2+l2yPR
O5vwA3tq3Z1Li4UdIbJsouxSQMqQZdB/8IDD/NgvsPuJeDWJ6LQCqMMbja39iPCYCm22yXB4nNdq
dGi9TeMCj+kU4j8z6jfw5lNxPwsbe35nDDJvBwV7KMPab0CcA3c2v+BDbCchW3HeRYAFFSbcOLfi
hGp33Xw1OBnc+bnhMA8DpQXmntNqC0YdsLTbmJrpo04FpkV2PZFnC0sB4pFT+ANDuFX54oDiWvRh
BpMOVUCrYQS0VrrW7dYlEV5clPSQtBYd+XoQqXzyjik9T4XFt6JdV+M1WIK3AiMkmIySeuXMOzxz
u4GjCpf7SB9hFIVM+rJPs9mPN4KilheVkE40WcBpaQi6keU00mgRQmNZ0yejyujVE2OerzAsL9xI
6sK7Wm2EaRAjZUISh1t+rgbXf+y0fsYyH0Ern8CemLisvuzuuaSzXKwkFDxZzRZyaLki+SrI6sAP
Ilg080gyLmrWtXeIvsCJxLulQlyXo4sGAmpVt6YzvuyMOXY5LilLVACBsPesfuexLw/9TY6xqoqq
sek+e0ZGym5FZfZNW0rvMzapza299iOoxez7VPO1O1SU1KAulw3AjYgt4ThXOYoZg8QELHpPbSv1
J3yohnf2VCkyBgdVPPYEtX9tPWM2b2RbA5FNBE9YO93mG09rqTCNl23q7kXZ5kfbSdHpD2BlAz4z
9hdGhgdCVCczmlLLTaOccMTD2Fv0sE1HYY+YwFjvXJXbpyVfiq84NxsBJ4NmfGb7GNu31NDCPeIl
jNGs61FA7MAZCtY77ZiIYc9TjQANQYemR26/pr2GbxVdM9aZIGR67PQWiE3vrTxoyJTaR2QoFQ1z
4PPfHuFjzWW2li1GB/o0WrtAUURJABPS1Htcu2hPe80+LrrQYzlmMt/pVolQfrW6ZY8jO1gD2CNx
2LIyMfhXxTohusu84X1lFRqO/xan8X4yJv3ziHNYju+KxljMgYlyn7t24V8m3YymwrQHDNONvFSs
2IBG8tJ1fH2ftmPNJGJIExr71BumXUeMso8fa0csZhBUxZ61wGwPH9I5TGqrIBhlnaljkP00YGMI
1A+mr9UWghnycOnKXLoovNTFR7a6ot7WQ3pTFEH6zds8wCl6+1zG4NDEYU+tN6qDZN6EF3bK6xCN
2B0yemgXrWF+X/HCTFQYI0plhlMFjzFqRq1qj0Zr0U9ZskrKuJ2GwAiLbjRKWuy2nYDvvC5a2qn5
oGW5ve7dZFJva68i1aTmQXV4A2xaSUKq55MxVB2YQ+tW1bHowfG4Qs8+VNSFfEp1Zl+nYGLTvwew
6YK4Wm3CTIh+sOw9ZDdojKS6CpDqoCmafWFgTHMACaFzZ6cwOurTpvEIQR3SIXITYtfCtpapxURg
msoDi2641RsaYsMpA1rDzGj3gbdCY7UTOfW7ZRU9yK2/NkGUaWk1EBLuVjdCjgIoSjjrE1gOwzNf
b0p6+QRcQ/dy9b630VQNpiveEd40OZGTu5OIBvqQNkwtLUeeVmL8uetAjRNyQBfifWW6OTKwYQEq
efZygDJpNaHn+O1BFV37yN2Bsm1ppbgk4TRF1Tatw6XXUAKFvVk7BzYEOplJrfMYyar0m53frOQr
0fFJKMoy4HXUpNslzFtMrzlSWeiUFms7GvvZkCDvNeUzHY2f+3Mk0hVGAWxTw4uYgE7j1VAQcqJl
SRLsl9Jw+j0b/dRc6Q2b+gF5RBAc50mvNleqwS92s5N1w940ZPsBPLegA1oR4+zSqW6Pi8dyiRRM
i+mgtWb5MOSLqI7EBHtHAf3HCD3avw8FaK4dJbj7vXEtAk0uc2KNr7n3w7zLoZDcJg7m9mHAoZBE
ZI/o1C9pXoM/94l9lS1Jaoauk9F9mXabFTEoFzq+wcObICSFxw3Q9FWJvS/1BsVhRjr42yCtBF1I
6atPImsqJ8TG2tPCUlnT05z52kooVL9yyjIN2snB795rKYpAtIzCS8hVNjwiEjyn7neoNDYLE9cp
CaxhfXwkh8+gHZr6ur4e8pVViCWj+cWcNtf8xaz9LxhMmg82LN8i3LDecfOCDySvuVns00VY37y+
K6doqcf2nYs25eC2PlBikGga8w2vWjCOpH7L9pmwLD1mlm3NMJnUe7gN0+dZKXCSJEsalIuqLQ9V
uy5MR2TC7pwAgVi4JZf0/0RZl27c1I0oYnzYZHMgqSq7KFwiPdA/rK1/rPrFeRvQGeXso6Pb3wk6
ZQM4qE/fAHCvb50Az8RY2qLJDgu0VfOa6o+OpQSQSy5tq5mStxnziX5X1kJXf7b4vZUdj9LrvUfG
LZhFYMrt0Jq1vK+X2jLn4o1ZeZV1M87ztNz6ONoEbxtMBrwru3Cz4aND+E0BJpCDLjOl7O9QO+FQ
y+BRuq/Rql7Mr5nQwolw0Tr5SL7PCZV2JReXpnHeWUmm8MCz3FvEvUHMJmftzZVF+X2A/Rfv9e7/
Y97t5gf9X/+mtr6k3XYvaLfbN/zFunV+h2ONh/MWWA/bFK7Of1i3hv47Qg/m/dA4mAYQ9Pkf1q3j
/G7hBrA9OTg1W17Ff1i3jvH7NoHn31r+xsflS//+1Z49o5+zbs8XyRbIiZPyxijxXHTfG/niB3KF
kXp9zxxbRq1pfoBltO4DpsdMFivt4HAevkJd+U4F/ZGLtl2P39zBsZZoZqhSz69XmP7KOJ3r9XWB
M6mWgMdJMzX3E7av+8GdhkOQgNdjttbthHCd97gM22E+2M2JQdJClPz8dnYk09ByxD8L8TT4BhHh
f5Oe9z1tjmEddjoIgxxnu28/3BfYPOuKZgNfMK/72DZKXAir5YBd2vYVX4aXT8CjSnKJpIJIDXf1
7ErG2BsAdhJwglzXAxQF92DmvhdPud989Mi9e+WTnVM4XKZiDhzvTWCJEOA8wy0Dfag6Ew8fkxYW
9f5qR4K8TjTIxXI9KsCpzNL8V577Tz6ky+waqrCBUM+0zvgbJdGufWlneJ5anhZpGNWGsi+KXQfC
cbQa7c8fXsC/VvmPvG5zW0bPlxlrC2Y3Lxb6Zdxtnj++AYMaC9wf7GNlHhxioDA9CmZXW4JT3b/P
TYPJJAtIu7c8aQS7ZO3c+7b0na+eDikyVBYz4jDlNKxjqC6OFws8zvOIz7DOOw4j96E0JuuLULX+
sUXLDwaIsug+rxrjNYrdz+4dC2Sje/kuo9szhl+XtUbpEMqLOZ/uX2E3Whyqfl6vmNHBxhpN9xWO
z/bznt87DIdQrG4LBEbddyHoD0ufHCXp6UBEkaNn7aXWJN7JZFATdwzMX9G9bI/h7FKejokp2gGd
/5xnQwdGOfs9fJVILbkVwiDNj7SJ9StXeUH6xYMLeih5Gvgp2WyeZ6sPLF/DXJfLwOKbY85k4ryY
Q3yeJ8uIiwYzNKdI5l1NsRw7ZTMcRgh04WAmrwWmvnj34HaxtOALIrHAvfFs90s9t9NGml9GdMyl
/YkFKskEvCxnQOI+m9E9pcFrSvptC392kzdCGfwpi3+Qb5+HaHqqm9qs05qoLq08snj7w6TVzMge
UnBesgwOkw7/p8wIV//1a/izGw8Xlk3UwQxm0/M/fw2NpbIcbcv7hs3jhbqRYOyXC9hKWmVedRps
FhWY5k3udublODXzDsoNjt+UlK/sPz+78awxnZ0cih240dkvMiZAJk2OSg3QONKy5qrKiY4VfS+i
FC7fxar73fHXn/7lfYe1SL7rllsKl/7c89FFj2bV26zKc0p5WCazjdZBdy7qHI5N4kFywC8FuGhK
69eohM8Vrc7mU78FpuL6xLNHbXW24HFR9lqFzUnUuB5MkKqTl8NoiMNG0HmaB+JwiRLA2FErBByJ
bhPY2ls6spke/g9757UcObJl2R9qjEGLVwARwaCWSfECS6aAcCiHcIivn4XqnpmbwTTS6n3e2qrq
djACDvfj5+y99ue/wYe9ZPtDgq1codKh+Dn5Q2aAZVVX+Q3PuUtDyCBz5ChSv1BTfoV+/bCX8FHk
L4Bah4tKmMdJJVOiLoMI4zURHmtxBiYyoVen/ztEwfbLsop4nWxEsJRfp0LEhbauPc6MnKSudwe0
XPk9yV7/1r2zfcqm6waBZlManlZlgzHNfrqi3W5bz2dCWIlDZgvib1RtfrHbf3wzOFPIR4UJhfGK
gvLPN4NRu8pGkjxo5Wc6XRRiQfdD7rs7Gu4qCtYxgXyX9uILqsTHl4MDDTuuvWE1mSifVD25pF9Z
AxWMek8T+8XRrIu5TOpLZUzLZY8KKawYq6K1+mo3JBnhdD/0ONYot6l+8LqRbPfnN14dd7Bk2Yqo
17z+PEFKtEXIm+Mtc5g2i4XR54dm1EdUQOOcHl2rtF4UDfOLRqYjz4BIkeLaXnzlhAVZGOQF+nWL
81Rz83P0kS5yHc+l6EB3vvyyKum8yNEmby610+wq62nXhzMw7f7A/Eaciz5FrIpcrf7G+zdMYeb4
2XzICHwoo5Qm8lUtsDruvHowz1uLcOoiCRSpg54LmQlpiM/A3DQSts2lKe7pp7c3ba/079JfbKoS
o+y0cAm6fA7zpQ/uh9VhDVlDvaw7syFbh2EVyCdAg4P8FmDd63ZNK9KJLlKu9pLzJENA1QZDiAdW
Omf22Go/knx2vlGxo02llJIvZbv2t2LsCTuQdB7PPKnDiCn0iU4tqV1nPXWGQw+4Kl+bZmghReW6
fE/Kzn+yO5pZcZWlQTxZFlMzpu0MRefRmWG6Ton+Y7Kk+WpXk1beSjNj0p4tPRrSCdKpFk012vOw
ShAIhLQHtz3d7cgMVcSKMZYwHKhPjSwMuTPaTCKlpZV45dWe+QRgCIqOlqtpoclRMtlx6F1uU+Cp
xy6OK+lKM0mfJvFCZDCMypSQJrBSWLByR+TdzmZIuIRB741Pkwm9mL5GBuIBEYH9CuuUdrdq9aVn
dN2i72Go171VupH1NHGanusLw+Rdprwm2a+eDQ8oNw1OIySd7TWgtp5fwqwLO2Inn/QtJdW29701
DNOervuYh1CU03JntjCkYs3Y8ACSavXblE+KDg6atQqRdjAC55kai//b1uvnoEUJHXdBp72WdTBm
tK1TOr8WfEuUO56wLodqCyb09WJ+7kC7BwyfArJOrUWfXkmxZBV1Acpar3XQ6E71wMTb6Rd6F8GA
tiIcfUDie6Z56/WSkTWw0wnt9uNinMtDNrp0HOXm8YzU0IDsdRFDnLnLurj7saDLHbUOAsHIznvj
1kRql++EGpjg49Fc0t2Y5dNVPpXit1rp9jMAUuVz6TrTrbvqjLJntVqMkhaRXptljVRoYV1P+zTZ
BArOIMsbGuTWkz5RymNtM9sjkHVYn2mPyKlSU6D2DJkmHIOD575nurM+itZGAJZ2Y9+jRKnzn8yT
4TWnRj+8Cn9M+jgr539UqFauIjdHTAArC3UGuiU5H0f6UAHv5ezUu7zwQXEwD9R/85NTag1D69Cp
I3T89yKyXI86S2nDjnCSJYhXb+2aHS16d4ywPWkX2UA7Op7sJK2weOgryruMsXAI7Iy3HBWDfek6
QmWhGmuGhZqNITIaqpJIhxEh8hBXaLkAUjnalO5qbZN9MhBb3gvLQR3TaTK/HTQfOdgw9vT/877S
p9D1G/fF1JTowkKURAHXjQlMvJTIcHIlg59AmfljkyzXHutBLHeIOT39oFo3zeicVmctzsz77X22
D+5SS+ZXvVKvmt0Gz/iFRM4MMW+McCRDEBU6+xpNZwwlvwJ/yFYuh/p0IWeDdPHMX0ybOCmZs+om
k6ZBn6bNQz6MSoVkTjYaS9TsL0U54BHRRr10GXN07h24NnYDF1cMbfg+a57MYRXE+5JC8dMZ1uFt
4C7cHCYyFYZjwisdG6meYR6zFLeEwSP7NypEM967dV63UTqQ3LGf1IbELH0PPc80zbo6ZmTd3gg7
t3te+oIuo+NluqSxu23PRIoUB1qv1hDPTCufzanzH1tCT4aDs5jjG3GzsjxawyTFzpg0+4XeoumG
maicbseQdGUamY3yalg6kCP12otfGSPeK97E9i1TS/PDLcx+ip2+QWzaGt6EUtWs1MWsgKlegJDO
bnT0H8jDXfDuIVuy83N1NKS88HzMt1F0oN9RMrY3xSCtEQFruoCE0wz9yhh9kD2Il3uxVy6TrMhb
7Nn/zeOc6vtpEI4RJ7ZrDzGZW8vCokrNn0WSMsHsWDd02Cvvqde08m3NPH2NM1SuIprLadTPG7pf
wyZ0CkQ4oCl64e4nEk6Q1blZ4Y1Z7NZe1ZwhivVREOg4JiP+KfMuGTDubYWPStZoE+eH8gOAD8nC
y8AowYW3l7em8qPJn7mZV6ra7H9V02H7KDSBjkdftCPDn2WGpjKvbiiNxmqirNWYZeMbqS8LdyKu
nvYY0fHSy2w2cw+SYdjLWtMOpt2IGwkJcYllh7QhDFDEPi30XWBW1BJYDZzb8plDi3GnOzntjpF1
maHkSdZ3V9T45Vihy0M1ErISzYyX0nAxVJvuV7exZgDxjDbjcSiDjn/rNkOoKoHcGquLK2MQUvkR
Zr8LFq0S3rvvJcLiDJhaESY2iaasuG5dGaSY5mWDhg9ec7l9BXoi3TdpyyaLQWgKEeZZAls+0BZe
ylSBk9xyAl4sF7MHY6lyU88unvW7Ugn2MjNrhUb/ZGU7JUi4fgXephWRKBv/B1lYWXa5Tl77psB1
VGAcF/veRmJc0ue2iktqK+SRZqKMH5709F8u88AYNf5K4Fyvkt+p8hmCDb45jruyapLnjps0IcyI
JB0UZSK5RBhm/bRQ2ezKem3ekK87N0k2ByCnhNXdMr1Bs96AQOKoK189V5tv/VxD9+HkCTKyfNYH
MtFrsa+KjoNFt7K98NLmmDcF4livKaZIWjVJ52mjjb+aNl9fHSezH7XGni5MbCxobM2+y5gPjv3r
1C+VgzujGuMqsRz3yrZquz8rVmd6JrqGmyY/nH7VzJ65REbhj88Ijdbv8xj0xjGTq3hEN2Kyr+Iq
yaNJL5ddYpcDeD1C119sJ6FbEci635skpfMb1qLMw1Rx70dik/Ni6aIcz7vWg5PdjPSeYkQLoow4
dJffyVhVFEWG1SJzVLKil1Eo42FtlsSKZbWsz7Jxcdf0UPzIGZLgqDoxb1MVllBAs3UOuvvZnuom
VEnjPcqpZWc2555BVehlDlrM3kj7YF/UCWMuemLJ95EEzp89ksfHDV3fhtCy0Xxjt+ifKlSJxVnS
d84Li9Z7zLConXPOpZvqkyj32Jh9PNCUgzKIbT13QdmVTS5jb/IHI9RNOWQotdsWxwtyDzJ/szLP
znXGh0fZ63N+0ArNytFkmeYLIdYciG6FtDSS2io8ThQzuzQz3cIZix3inQYBwzBD7/JglwdV8b4h
JpzY7xaUW9J1mGDmlcwv7EWfS6J1y+Ae8qMbnNk9BLDQ1J3+YUj4H0ZBkEFbWslIHHW1wAa1i+p1
aRzznhtP8LOt9OXR8IZlZdqdQ2GodfwaMQ9tXbh86MlrUipFaocOPTO0Sg1hSR5M9R0WNUyjpVcF
OSdVZt3IrLeNKPFxkoT6lLK/+yqdnvLaJT50zhheoVwaJX8chQDjaSfQbrsipURzpVkfUVyzJeGl
ET9tAaQAZObS3i1GYhIGYJjqvO3aRQ+9UeGLoCLIg8PsFVuZVk2J3Akw6sSZBO16W2hJV1IdeCiA
XSPj6oGWLmdg169L2KbKOPqp6565TdkfZjKZiAdcahEpY3HPGloQPJlxVLfzgrQYrXzf0pCde1vE
utkzuHVRDzJmpCFzZzsGXuJkzaaKk2Q1ftmUiL+wE8ATRQTlolFIJV3zuUpIA8tt8jViBx/DdNaI
ad719kAou1uWjBq8UY6vXYe+KIIjzW+asJn+kn7qxcrGGoVKSqzbSLTKtV1TGbm7d0m19OK0TphR
OKJeyOkyBeq0pUua74piCIFrIrgaBxY7M0NpA7FQCYX6imwWYe09Nc/sA1SECGH1eUE/2m2S6HVr
wWmLrt/ZebI4WDvh8USrPzLAQG2PJH6ScrjyLPBGUYomlMiLXqHD5LynKue/DpPOmRI6aJb6RQqy
VXDt2WLGLdxPuFy6tTubm6krEa8y9wsdhSgyVK6aHwu/mi79DgIJOlZPHDedFhp9LspHWSsWXFK2
9v2o5ukcr42BdFyX3BB4NS2qezm/JUy9Q2bAutyvknqQ4UFr7ntHDh0XOI7qXavZ8x2zaATTgyu8
x8VFahLiUDEaml0YO3YGoxQkxQgfXQKONbqS5GnM9/ZSs7OtuU1gb7M6vwZjoKyXRKWHHf623wEK
yx8iS/0ZvdHavjp1gRA484qUplaSIwxtZNNWd2NfWS9jt+Re5NuZrYWAF4Y6IqrDoKDSe96ctNFH
sUNklSABswodMG3frs/90NnzhdnNzKLwDlrXBtPtMtIt2uGA4TR5tnYLt7mZZe8yfPfILu6peQ3O
t6raT35nwq2cV+TR2rx037TFDBBP0NS/KTsDbRCWVXC6Y1+scav3znnfjAgHzEIh01jrILsMUPgZ
MYT2iarSZ0MOSVirH4WTuX6MU0P8kKURXM1FPVxibppUKCW424i2Zvk6ed18N6V4YQpf4rtZNCcR
55YSkxdNpIU0If7Y8WpNtz1lSorJ2FEnbRcV4WOV4dLpH0zp9a+BV5f9mb7U+XGw+vlnECzWcsAy
Orpx72t5Gq+tQUuBIML03R4tnQfW1BDrqI6saJZ+OUSqNCYiggESIuQExshVeYttxqlbo8hRAqUh
JyLeUhqHWrEfAsc/y2wJV9p1SHdfeYudeNHG6rJEEMSDywggNm2C3YpusX/h/uwu/Nzz1BnFGze4
eQryb+bqOU9mnbJfuEmVILbI6uJmoVgIMIb1ZY+kq86O3ZA3bugifPotBWasGNfanL4utcOk3Acm
Z8eq7/RzehOOH2KZWLtwNCpKx1kUyxHIpbC5Mrq6s1eFxCTc5H2BTCexyjJGq6bwGq1+DoUSOSRW
TAyQyECzgr0nV9yTNZ/jkhKu/TGYWSGB8afTtbDE+jYPA3aJfNHe5FxpbyWdZT+y58bkVF+C2jpP
pbSoCjg5B1wQLWYKUYxLuufG2H7vangX2/u/mFE7NGkZjW2V+tco6/UHZIXeslP+1NJmqDr95zD7
dhUOUNg2qXCW3Jd9T8xNSZAqloXOKJ6cYbJfel7i+VgN0v615NN6L1EykstR2lnBbSp18TQVhjOE
jZPAdUixEOGupC1zIdiE+cei8Z/gUFXBIUfi0MRWM7KlZLwF+O8MPgwV+qLEEeWKfxnUIucXV1l2
RGMJOMK2M0lJWo/Wu0ewbheajd3XR4/ur4q9tiuIqKhHYrC6hmC2uik9xtjJrHtIO+E97b2JlhuG
u4KBDsjNCpmwO1aQpXV5zfArw2RhV4uDwW3tvyXoVm5kbtGc1knTwXFQurW9ryQdmqiuzO5nvlBo
hivFXgEWWh/vqjXVsthNhXhh4sPNNJ8GaGYdLzNnTAPceKePrcAKXPSUkqHdcb8Mnd4g3H3hsJli
/i3qrqlonPfcYEyDAnTROAzxrT5j/a8DBvF258UuIjZcyimaN5ak1oiDQaPvN1Mz/3KltO9DXuvq
nSNuvuyNysW6RksSO7Y+4RmArZg4MRMvZ5cica1je2gqtNSdgQI+d3HHyq6kskkL0O/n9E+KCy4U
Cy6ukQsljn7E+pfo9icrWhQ9hRApfj9EQRvklPezCgzxMPPd6v00anZkKK8PyRVyuRxZABrIbSA1
eoezXb1z/o4D8jUzu5pFkjrHijzH+ljgQ6UC8tzGgUKzLcrCLdMbEtXml/9y4MXr9YCBTtJFvG0V
NvjJT4fr/yL/bAGPPTHmxSYOR4tDm/RueiT7z8cYH5rkHs1iy2J07piQIE5TDVzZEbY4NZJJuWbT
LBjrS8gLY9wXnriWlZY8JIX7FZzs4/SMT7V8siGYYpOH4530yMF6pn065jIqFYai0FmMIpqKEnOz
LYudrpXJ0TBlvi9pBcd5PaPULh2Eis2/TPBj6sFfwsgSc4RlMytwT4gjmuP3jZU6ON7xD57nqPEO
S+7PD64+rNef/9QfxjjbR2GkhyVDU5iB7Z/deXPsXK2z2ecwa/oXtgCQL7Ox/WJC9tdPCZC+WGAQ
gw+Zxhgne4CQm1YxNdZdOTTaQ92I7gtpx8dPoRAFCcSAg6fHtvTnd6F3SBd2m7yOkgyK2krAZG5D
BzP+/Df7MGUjNofnYnjYWgGmnyq9YFkn1pSB+535j87k9kWa1KZFOCz/lj3DSqBkAbFEg4x52ynC
bhEJXQ+5za11Nz1HZ4gHJC2LC8Or6KeuQ7AbPWgpn3+/v01s/gEQMkRm5nYaeWqhA28NDgM63Fzi
RmBL+6mQ7qHD8ioTgwRYRqxRIrzyi+HY315BflQUMxb0WExJJ09Q15KtrVhsVYs5GWFaTiXjEL91
LvAWW5fabNIic0Fodm03XjQMZfRIIrzHWpF+mf7+t5/Bh4XMG+gQTnw6uHL6inFNx8+gk4NxL/q5
jE3MfjFurl+jmtQl4RF9BK1fhKs2qKOy8ZQFdj9HItsucHjL9yh4zRgrsbxFg2Mek9Rg+mHVX0Ws
fVj5Pm/W9l55Jio2c9PD/ad8yignaA3D2ESeOc+PZTCDwrb0r4Kc/vYpWPN4u3wn0Bkl/vkpTgLy
yW2JgbEr07/CTf4yF1p79/ni++uHbNw9BupQfE9pS2rkndJHEm18S9hnkyHLW7Vi0/r8U07iyP4Z
LAOvQhsH6Qg26ukaH625U1Wd1AxERxtgjKLfyuZySYlNfhyTgNAIOn3v9nZ2N24pptgqhOTCX5hx
VhT1WeWY+YXfz9pT4yj/+xd/3t9+BVjfUJA8a+MQnjxQU0FfSbgLodp2fkMFkK+geu83K/sF1sXi
HKl4E0E8owviQVO4ghRZ7wy0+9cuquCwsWe6pkYxPX/+d314JVhnhPCAffQ24Ll+wiPqgnEBCY82
uWphcKVNTlNLoWAOKlecr1L9Ssu62htL8PPzz/2w4/KUtiWxaTS3jIqTfYELyEbZZVEIl9JTJT61
Y0LLddKrr7QA/0SQ/qnf2T5rk3ri+QSod1IG0NxV2ipzRquCVGLVlhCQywWoXcngeFiEjq8lD64B
JHvXTrCiXw5W7YsCyNxO+NM/AilPYG7Swa0a+vNVAxZOpT0wFVC2mUSoLs1dibwn9PS+41a7FEdj
mYNzWjrz91YbzDcrmH93g2sg86FjJE0tuxHQ6HaZlN4tmtMVDX4l3QdoFtwc2k4zmPe0sxnJpXBo
YeSwOFypfyVA/cuCIRvYdJAFAJkFkPnn96CXuuitAfVRGvb4y0lz/z6hdN45g1Pfr16iPRvMV65m
i7vN50tme0wnv6DjGVsxgADSIbHgz0/ObH1oMSnUUcUnv09+oh90hK/3iHX0e7kEX70af3ljXaRX
iEfAInJ+nWyONcNWU8/MCsG7NO7Rso03S21bX3yrv7wIHr8nobaOjyjmdF9Ax4HnLmD6WvNgH3TQ
muxYaX4D5dv4Ivj8Hzz0yS/IeWLx8FAMIqQ+WYPzgMvdGbtqc1VlpONUJXeQZbwArsH4ClcFKU+6
QUNf513JzfbQTdU3I08uqVKSC1PJLzafj78wsFuUJCaodYquU65mW8pUjIrgOtJziwMEpJX5ZpV+
8ep9XDcocxCrUD+yDSAK+nPdBGa6lBbvEJzSOX+uO65yqgumsxqZ7nVT0zT5fJ1+fKJ8HphQNhpY
rN4p4s3WBK4Ck8+zzTrf9zYzCLrwyT5rev1fLx4+CuI0553psVRPvlpOO7QE1FBGgDy6o7OpkFbh
z0cnx6r/+bf6y7PahGjI6TcpJJK4k19RMM3yAK7Sm8qbvVO59iFT8L8+/5S/PqsNib1lS1KLn3wh
UCgQXia+UMJwkcfkdBc1vaBomG1Gc65QZ59/3l+f1X983sluBqMFFkkn+VbduD5IFwoBavICFg0m
tX//URhytoPW2ljLJ9tJF/TJtEEQIvZqrGfgP3DUlpi8x9T+4nL2t2/FQedw5SRE8L8z6v5DgJya
UzsbimFW0Q72UQ3YvK25Mq4bfdDiz7/VB+jiFpSACo3316OlBCn3z3VROTVT4wE9QW2Yxrt0G9Sw
duHftq5pFfum6VxgVvb4JMyVEXeP43Ir92/dTCZR4bTY8mqZACBDYM5chDCYGDeF8cUr+XHxbn8k
i8rYkP2OZf35R+oDdWO70RpcEFLxTDQsVivz32VRbhWob1JIuyYFFaLVU2kjDXsE2sorI9hw1SFL
qvIopbvG4DPkF3vah36Kj9vFpN7lHN6urCeLqclHFz7QVDKbXWsRM07xvs0+o8cFPFSNsczbqCf+
8lUV+/H9JFqKFhcRGTa62NNMjgSO/GJTTEdqmdwkrNO0p7dvDGfKSC744Zt7Hn5/zlJfr01lq4tF
eM0hy/p013oIw6PCU/nTbIhbncHKoyGn9YtH/XHtI3h2Xf5KehN0m09+mTQY5lYfEB10pj8+aHra
XI06HYQs1b6SxX/8MQIuZqwptP48hA/o3kroXOaJliy1IHgzTeGH0KKsOe4AQ9/KBZLh5y/bx2Uc
bMU6hxgbpE436c9lXJCGVckWQXIj7f7Jn6zl3u/w2n6xU22F1J9lAoWdZbCDgPUn6uCk0GodHJe+
mJG602o9X2coAdZIxxNdGSQndGpMENXkT0eNDm0YlIzH//X3pBtDpYzpDvS2uf0O/7F/AXowAvyh
RUQZHewgsBQ7kc3pw+ef8peVQiVJ52e7gxCSd7L3s0d26BGg3oG4U/fDou7wP1QvTslR8/kn/eW5
4aHBs4Bvh0PaPdkj4Xdr+aQppB56kJAtVql3Tw/ax88/5S83YPTh2BRQ6dPlMb2T5bHiH8efPRbR
rHVAa8yByYkY/Dn2lqSA2gZGy+3LJbbNgUFTuYy72Z1+DE7vgyWT5Z7xOFLBYhkiiC9f1bl/W1Qs
q+0C5pP2fJoWjpAloejqGd7mWX/To5iKasFE459ISVr9wIlMN6n3rYvpfMQQ8cWi/vAM+F1YNezK
+Jp4Eif7Aptjl4wOUYtFocRTpgXiyuuT6otPOQld5AygtKY+ogux+TUoOE+WLmGDPQcy8W6oGEBR
DVl2KKYEjV5d0tV3wV6cBYWPSMZAnrbDqvzdNjJ1ECjxdloOsqTTSu8pY/4S/7M8/r+7lFQXLqmf
2EuH7+XyZ6YL//1/u0sNn0gXGqI6dRlHNgfb/zGXulhL6Rmwseu4gHFf8NL+T6KL7f0vigiTncnA
KbE98//rLbWc/4UviYIcOxZ+IQqjf+Mt/fOUp02Mz9NlfME7ozvmh8XUMOWnIewD9syH6aLw9O9u
MGHAHkzrbDWLPsocI/vCV2AY1rZG/9/+76ELY0wDIx33H2arD21S065EZxuDHrbJgA2+nfyiPlaa
35KdkUCgiMn8LdzLJlna9rrAZendrFNiOJDG7FpeFLXmdOf06uHLWarzrV3SQx5BJr/m69EmGW0H
5sX8aaSo7uMCDhyEni4Lmn1Reov+6peNbsFW6WR7rvd5BWnDKtp650k1x0KIxLpoRdWj7GnN9pnE
ieUne6uFOahHg5Gyx8qQYaR6UaLI1H5iXGxGJkqj7ragd/HgFnCPYjW1q3tuBPBUmCjS/z+Wa2C/
OACG0oPmuxzeRGNNIznCFHvWrqevPEd1kRsmICCXzZwqX7MylIsCZMYM2XuJgRfm3kWmlIt+ZPDK
ToRm19nTcUiqubrvgxxlZZOq4FAZ43hXZIZxY6apz3aBvPy1qvQbTc4Z8uM1na7avK/3GURHxu1w
qDY4am+HTtPbzS3Rt021L8tm1h56y6KbNUyEQ17qa6LjDnCLuTgYGDZfJ6N2n2f68DvUcuglnLZq
X/2Wfpte+9P72CMWh9Yn/CQm4Ywv2kx5AP7UW8zqXW/6atrZkoIkLC2gVhAHwVlFQANN40wXGv+8
s7IgBhjSglGQOnKxdUkRYCSm9aCYKDh7C9tcGyVuOuzS1h526ziVlgxhAUgsI8ui1ENf+Xxm4lby
Vd/EcS7RbyhyeshzBA1763mBCuBa9GBczv2myh89uzHyPWiUqcYYkBQ/dGbseDByCT2fEAHTPcwW
hQqzhNVGTLdUmEAOIGzKFYeAv1rJTQceZPrpW+A5LPQ6soC7aqer3p4viOGb/WD3XBhGuUEGKr1p
X3WGUZg0NJtnr2wqMGw+JTBQhK1509zw0Yss9l2S1GKneUHSkcRiWAKo+DiIA2l9cwtoD/N2cRgG
i/VlOBXQixknT0r4J1z0cYon07SmWx1kTPHEfCErLx2WPavQFdt/jXq0RzIS/s8/BNKXq7M5AN8X
I1zk/zOSEQ/8Xyd8F6lx2aY+TVVjShy1xnlQp+MRp6bnvtmpli7xkgI1gyXpZtpzB8nMPawZqZF4
HJEIKeQW5H3ICeHAMo1869rq+Zdp2/p3NYRltE2ql/3r4sw26kOX3jFvSoPc1EcSAnstDeqoVjb/
e23sBv3QeFT+T6rseFX0doZkYY9NWXyDadyJ28m12+oRdUnV77oqZ98Yep8FWQRBnseFW/SPaPM0
CEcLvLFYLlyPfnDgF4z357HXD7Un619Dr+W/mcxj1DGb1nnNalwVxdgYwx4m/zkhe91eg8/8zSps
QayF09uPqcy962ZErS2X8ixLwTHqORpn04wy2RUMiUhaL+Ahots7Frjk3kaoQwfDHfdr6jxZC30J
J+VRDbUKsUbBh1WjdxukDY4bR9e4AePXgUuZzxeWMJJvCsFatxOmlnt3rlk/grz7LZtkU3xgDDro
Ja6tcVXQimvyv0OI7eBokgEldWBPD7XBRliSpvoTsAlUnll378oGtM6cd3svdZ5VgUaprjM7Hlfj
W+s3vyqe85UniXbObAMM6dQfFtkmR68e3+uhukFj4u8wT4G2SbQHrUC6P/VQLIPtwQTARPE2yPMO
r4LU5qcpHw7toGf7PsuzyCdB+kpBK2c5qMMI6UdbcgPsqpEjVmyugSqzsVKAt1Ce0vw6KLJvfmXt
yMVcccaZA4FlAMJFkbcvRmog0hYAV5cLH3N6pBvp+bgCQdEzeT64G+BWgJnaOGwdfUnyLmilcBZY
43qBK6jcw1MuwpGW9F5HaRRKa7iwhpJNbCzuOcFQjza8sqldnWO+ukWq7u/Zqpzn1VvIlQWzM1S1
fpb1KPUSc+2OZAYf06GECdasl0mi3tqV2yTE7hT1mE1Au+s20PAmPwqCrgvT0TqMuRuugb+JdWKY
eT+xDR41AzplbpJD3lfLayKIjouwfQBbnwAqgjvct4Z2aRbpoxXQNnG4U3UBs6B15jIZJn4l7XjJ
i0xE0wp7X1eWfyf1QHNCa5BXduqep6IOrsfEudNbNUUZyvkwCVBNK+9OLzISHPv8EqHYmfLrPgRi
fW3mCRv3HMBztYsDXNwCLJ65HJelvHW0rIqNHmqla1vpeaDRwuCY5KDSQB0ctTZ4L5hUTCEq0QIX
nXJ14Fbsj0RArQC9/dnAmuLjBp/KO6NbtSJOB12iaukHFc3+Un+fhvUfiT3Qy7idVQlEEoJaWEgl
d1wCpoMyatK5ard4glw/4a6dUzRSBsEBOAbd9IVeBKL/nDFeqBlgvQDpj+K8S+YWL41nfA9klb4F
Wtu6ket1AdaQpb1k51hugDDWMYoZ/8XzawOqtai/Z8irjX2VoTUGvi6G3YKEf5y7NE4RPZ+lLvHE
YVdYbbEbpek/9i0ZmWFWMFlHZGtru34Kmh30qfyKxCKG3HiX0lifVf86Z4Nx1gGee6MpJndNU+Z3
YGwsjgmh1N6dF/dmNILvuiPLnZ9qthUyrSrRKBlp476DvBmMy4DRdR76ZMzi7KRYQG3sqxYumxrD
aRjdKF2ZEEkjnX8H9O7joIECHDWLlj87Pkh0YaKwYf7fCHwRhoMHRCRyyyBILFfFvZvAYDRR0U/o
SQv/WS/K4brKyUGOahOAPyx+od8BxyIpQdOhiv/DDY9T4lauqzVzKbloCxxGhda1hxl1A429PyTm
5L0HuhJnqz7p574QHi65FLtmPwxxiaqvpCVXLRyLxYzkPUfGLXVXUmEEzh0euR4/07hakNU1Ia/I
PcmjEsufRBnXt3unE/JBggA/I+1MzZHPPeuo57MZt0YvOPXTVP1gKrgcrL4wXmRrWCVbYlmuUW3P
JDLU5ZidIe1GqDeS0SGqcTD3qdIC9GAy1795U3CQgVOg+ZMDRK2uOuqVPqOpBZEZNj1prE462VdG
Ib3z1KyaB3/2nsH36XHPGLUMddWTC9rW1zkz+Gio3UPPvngAsCdMMHCa8YgwytxxxDJQS/BHrXKe
DoiHrbscVMaZzQZ6NkizOOZWww2dwp3tEFF0y3F44UmtO6DuQ21uleo4dFhurVy4d2Ba17uxGyc6
dNK9GBzn94wW/9ii8MMc42+A/3LEIFdUXhMAUE+Nq4K443O3H9fr7H9TdmbNUWNruv4rHX3d2rE0
SxGnz4WUUk5OOw0YMDcKY4zmeViSfv15BHtHg6l2nV1RVVGFIZWa1vB97/u8WlqUOwVUrwjiqCyf
W6fvywD+f3V0cIDcrrMbgiuM9jbEYcJU1rHn1daH3H43KB0rrNjKor2qUPF16kz5CnAq+Sw6UuIS
022KI10+NzrYE9wQmhewJgGdggK36nNvl8KfsZi+MKf2qudg19zbcu5OC1EpJ/rYrq9LaYC0N+U9
Qw8+TiYhc58IqOWek3TjYcXWuKfjOzp0k9JuB1ua6AbgEKcIj0uYUYh+GHQdsF+eKcsh60V2pvc1
hKUm9UeXjU79YtQRQhRtsNzxPFnrcJf3rvzYCIpmYVNa4O0KQwH7vODNe+9MrXPROwr6BvHs79hR
YkZdFZv8DNq5fuLMcY3geWSwXowVs3Qh+vkDnTasd87oJN+tUvBIE76ifYkRUvh9hybSF4uLA8Po
iLHFLYS9dpICgHxFKrBnzY6zw5hCNJo+LV8b/LNZ6OYJALrO0uY7SyoOwTs4bruDNZhoH+csru0z
psH7YljJspxzt0YIN3X2KaET+EGH/OFvNrXTmOvzqaI57vW1kwWFnT03wBjb3Tqo041Zb6BrDtXe
I9OWp4wGgOd2Ok7aFOpnLvIYklos1XA1+ihH98OgXiv4wzwtBQ/p44ePjWBiuRPfJdz+2JONBQ0x
Y5vumeQ6Y5xqy3Svjba2IdDVg26bTz1es3epNRR5COEMtwlLMYyuQ1NcZFQpR1jR8c2YjAmxPOnH
CPv4mVFdPTvlat5ORH543daycvGphyhSoovBKH5nSuLkNFxOrAHi9MGULcTCdk3g7CKwnNhio1DU
jWcHU/gn+m/9zQyb7V6JRL6vkOZmEBKPYtHzGxOR5UM3twSCN3MaYBXt94pR4b3TtC4OGYOARFdj
W3ilQMSMAUNe8kFjoiYapA7qNGWhv/I0j7ZkcGrnd+sEyMisBAuNlMwKYE5F1I9nkw1lkCzttNNh
BSGZZcrfz1o7HUU16QOBCpESbtWOkwMrNPd5ZZRDi4WZpJdqhojH4TloygqxgVQFtmiszY9W78Dg
q9h3ZzFv7WgOGpP42m+7SpXOW8EJ54MaX6PZssKSEtilaCv7Yxwt6/fMVezOG4RY70rR3bGB7F2/
5dsGbjEZvkDNjgMD+Js/D8ronsmMGDzFGmpxdpwqY8JxDO4Wlt4u7dZ3JKSYu6FiZb8vpJJfLbue
XE8xiDr3kQAwgMUmKSKeravJaSxkPfsdJO9Aa7PBl1GRfmvrdQnK0WjCJUmNLpSlkgwh9ll9wtqj
bQ8k28yztCXUv4at5Y0yVPZx6cvIay3ge9BrhrutxfDVWkbz/SKXFYEOYm5PjH3kTeloLIFYMk3D
WEqD0ks6/EQBSVYgETU9/gRBun00i3jwKrSY71R9JDwSs/YRInZ6qpC+8UBCwvwwyh5WqlWBi6d1
W7vfTYaiD0LYJIjMzLobcdVPtH7Sfe68a0JiirRPS+x02LWyRn/uaG7tdJwGrNiHgv3nTAoP9vC8
OSerlh/7DgoBaAoabXkBcrcloJoabJYih+4HRJUQhf08VcudRuoQEmsAqoo59p+Y3MojfHBYfOs8
HHA417AbeGY0KM1V8d7N4vxSAIn6UFpLDs9hbj0I4ytX3znb3JZTlHV52OrLrEJHBm7ABqhjodCJ
PPtW4CcIp2JM9edl1POnolSASsaEbZAVPZ8as2n2WVXVR9G5KeEeSKRUrBbQKZmLY3k/dJGNUCex
S1zik2q+X22pTYdGG6pPw8RNx9SHG1/mQgEkMVYpm0AWU+d8aUURrsWAeWIk/WcPKLtN/QXu5X2m
sScKolyzvhRqXIw+NZsy2WlrA2KC9JWhONhavqphMfT2V9k4sr3JTblilVnWWcfDnFRPRbW0T0Ip
1wcU7uCK51qB1T9I1qVcPdxXF2lUC825HL/vOc8XiZ/SST4lFnIIFvO5WA8dK87vLM56HlQ7wXqi
pEp60XoRjzvd5BWb9VJ9pDolYm8wZXwmCCD61Jb2B+Zvwcwh+/qbhPyZQEdyW5Mna+mfcpoHJ5lU
G77oR33LLCb+uxRN9cy8MCVHqSj2vQMWoEHjb3UPaT4ihdQSPUvw8AJwh62w4uRKm+mkkNobJKqQ
H1J42UGK1Zr1o6tCQ22c4pQVaqkShmbGT1vULiOZEhH2iGVNodZAi18vjqPuVJ8mSyvNMFlVqmvK
YFMZyBd6PUjf+h7q56ATnzWnDv9uGdQpUySoBjDmq+mX2SiYYLqx3qAVENmZ/8sEYLzWmWpzino6
VT5uqe6ZP82in2wXh51a0TyCVIjOVd9Ekq1Dljd5wN6ND2lQAGJ+j1sxhUVjEz4T4XsJjL40HhxI
4j4zE7+Nd1Ln4XWnlXdIL7Nym7H4dUK6thPdaidaWupH3NinOMYK7rmZpRVHsp7EJv6XHbP15rEZ
RUPYHECEQ9FrZFH5lAab+q6MMy4GYr9VLHhhrLU8F+4kbc1rFknZSbcbZQ0xdm9u4hkcCvwGl/IM
sPnmEWw216oByjdjgoJ8jXm21MozNWtRP+ha1WsO21+9eMBUxe3vwE4MhyEZmYXI2lv4grNs9fzS
06Frv5YVesagjLbu1c9SDvUrLpI2ZJSCxhLz9k2SKam5q1o7qgO31GV2EBIeuW+ZYzbfo3ZuHhVT
5wPQWnKZftZ2dGIXyrOiQL8IZS+4B1YTc3KWTlASK9LNy9+bsWrtF3NtKXlJLGjrAas9pzT0Op8/
cJ+ovDZNVd9htef+U2hTy3PbtWX/SFuaX4kxjNcPgqiF+Z7hMs72PbK2/EK+I/cqYbueX8plNjLT
X0iYyW9Vhp7yZhrz8RML/374WFkERz6ovVgbYp7sepvQ4ghHDPai1idChE8r6Viippa1WdzSBedb
odAfrSNlQKXF/DIsPlN6X91mhKglu4nvMJ+dGQIqdS2dsh36s8jwpdJUY5ACHSWspECu62naKLGx
NV28T0eQ5F1vlDeKtQxe183GR6DgGrtUJ0O8qob4K9fyA0Er0vL+S2hJRbnNML16iEwbJwsUeSa7
rG/uMCar9dGpe/Pxl8bK9WeP4Fds4O8dcaRODrwlBw8TygC8Aa9DhDMZa65IdZ5aTW/vqllPcfeV
k0XXWNhdGurqWA5/03LT/jgof3br+Zvg9ujKvJZKs5gGdMTiCbS40jxSvZtA8vM0vHRs73bauJon
Y+lbaMCTUsXsewAQhAulFtRueXtfyBKzuTsJk5ZpNXrVLMpw0VvzS4t7GihEItkat2vDZL8MelWx
cRnA7mDMfG+3ahK6aqueMECoBABZWfd3WK7fBZdcU95MB/E+pg6hbf3T3zuKq6I1KtMHvUQqmzzb
dXeMkxyZjG7O104a8qLb4LQywoL+pqH854XFsiOIS6ecgGXlNcKz5VWbUjBH3kQv+Qa/vHWkapy8
JCZARw+scfZ3IrNXCsXtZFm0Oi5tf5aoqthYr792/rsq7REEUkbqyiK6XQ040p6puKcZLgBY78h1
brAe23eKOTWnyukIp+k2370Y4f0QrFnjMUgSHdPV2w/271qB7XthX9q0fDQEabi9dhJVLebUlgnd
K0DrXR0CI69Z0rFc7ETG2uDtg/3eqv55MLQX1Dc3jwLv0+8XARSGVRNnAUaEZPMIt1+jA7GZ/02Z
GN1LJALIBFSKpAJJn7O17H+RWSzTSrIbsWi8nD3VdpAeKXb9OplGn1IGc8Pbp/X6QeZw2FGRfdEh
pQ/wOp63WtS0YjyqvebHxJPOKb2HZaEItHeinEEfCfxWhGJioLK8ssbavf0FcA1xRr90NtGyqIiX
bHhttFRRq20//+WMU6mlM5E8dFvWoR0/JX2xKkFmGINFB1KJ71hzkI6o9HFDtyDp80cElrVCjafd
UE92h1dkRFFElCNNxVtyGwC7R5XtNAHudiv2dCdLiXccINJjPI2IHcsHxg/yy2XKHmPV1sOsZxIY
lpIg948YogtvEcgfDvhK8EKa48DY/7MtY04DEy2NhG0NCky7vtOoTXe0BAzAM6Uy918cICHpGbtf
qt3SibAa4tesZcHCN4jhWkjAKPC14M8/sLdgQqVzQ3ewzWYm3WEi1AWbo+DK96QOluEsNvyXKyP+
XU+YJEF7Rua5xeBzT+Ahvwpbw8SQL3VMrgYjnrqXwtxmYhKRmN6nki9fYxDeDzrCBzqnevwUN3MT
hYicnVNJWkS2MwZ7vIFr6H4HIcJUyTVOWQOgLWtP40AyzafKBWXhdUmSfFy7Yb23lWVgMtUMvoJZ
RHSlNOrvBUmeDRN6gaSsuBmgQ62HxFwWVOmFwSq6dpNReT9nejQclxovyL7HikJxoiEfekdealqG
te7wOXpKJSnQ1rZaPEIGZuhlXcIqKkf+3ofUaQBkzBjRwH6afHDUx8pwHMqZCZpoxZR+3o/1iNmS
VXgia0eZw1QfKKX21TyLAzRCUZ5nW5YWXveW8vXoLk0bTD8+YUwNDjLSoMl2dS9bPMhxmroHens/
LoLNSdu0wTseGlzJNytrfGyM5ZT0VzgjzSN+JVJjtGaOqDRLN4RqZX/SdAJatEzQ51gIfLuNhoHs
nqhBCtpEivOEcO3SY4RnWqmy5Va1DDaQRZ8tyunnKg2OF3BBsCeGp7RTuTOobH5X61y7X+JcxcGN
LtHcgY5YixPbJsLT3n5ZX2kfkIQzVLCEQkaDstl6bU0Cj583ugolKsWtPvsgv+x7zpFxyjEQ/Ptq
m9zigecWvH3c14OviuyYadbm+Eiq/zBeaZL9YeRI+t3ECuMFBXyb7EhgnK9vH2cbXH8bitAhbZMd
1nwAEigufh+KqKsaoNnqzjN0xf6YuGr5kgm9aw9kfJgbJYKYG69YUc+fo1WtP+Nljr6//RX+uMSA
1S201rRwUBUyOP7+FVZ30ZSqBIIE0WS+1gvLeEpN9j1CXkQRurl8K+OFa/D2UV+vKjhj1DGbQVXn
WjuvT5weHCGLlE29iiiVs66yv2HU2trdRdU94sQh9ujtI76evFXOE/0EBrfNf4UM7/fzlLy7JH7S
Bl6T1L0jy082u3jWX9ylYyh5+1ivHx/Escwx6g/p18br3s7+lxmmQrSCApUoqdhlKwJLEeTTPcTG
tfr69oH+6uaZXMnNnIJW/LWrLhnjCju8vRI/WudfTTNKW5LCCn7BnUi2tDtn/vZT0PH2cXnzOYVf
n1xNbExVMklQ83FN9ddPblJXVh9BoqH0VNwJ0fenxRAk1eSwIpoAtJf1LbXz+TuJmuo3EyMliujM
6Z/6RE+HQHGW9ptWZ50WoFUxzzkdxGXXRG5xbxOs8EBGaHnjzlQ3txim7CMJhNlTmWpi2NWR47DN
prrHVDstFDLTlARHLZ6mpyJ1NslO6s4n2PlmvdOkuzzp5gRzG7pRm90wOtNiQqH+VWIZaverqs1H
tBmVc93CaklKSrs4/VyTKjQMAJdbJH6epdilvrd/7K9HFgYKsP2IHb+YwGweB2pi44urDQxDfeSs
zUnWq2HTTqsm5YDghlE7MbJh9LoRZjKt6q1O4HYNv179KC4pOvuKC1rX1bka08InxEWTVrdiqKN3
4LVU2rggu0R5Gi1CuILeGRrUQ/Cp2PNqoL89o0pqjYnTXa8xDhpkJY6BWGVtOFJBf/HSTgCEw3Q1
GMgqmSl3PfoAYsK2QlASd6sHI2T9lg3VVmFLXXHXm+XAiSDToea8sEhAsDjvSVeFjKRX6HrUavpO
erdZoUqZYib+xRH4ZklcEDe9mVGxNnOAdkCRRuNQN9VChROcyqc0qSryqYm/O8xEo3zum1R+3MIK
WYcoltmclFo3z1UHdcJfksxJAxKB+32XbSPTgBrvQLvasfy0jpgCl8wYDN+Z5dSd+3xFnNZI8/xz
TiCUlLMTRBvnNz+LQpmRVv1jk8jtVrkOa4KGrHVi/X7MIXSCtoS2FLkwSb6dY9zYlCw/z0TP7HAW
zc0BCJVrIbTvlUeF/swHA5kN1SNDROsXZDH5uVKVuqQCqrRUzVnmgiZ0zVDiSxtC/LtITcU6jtEF
8mFUhF059G2ACqQsQXISE+QXMy7GnYnAh3w13eRh/il/WUHbaqg5hrjZW6Wz5dQsTJ2Uv5uE4Cre
EYLXf9xcsGybg4qsPVC7yzzvf7z5/5aA9ENd8vf/2f7Mc92wtomT4Ud4xv/83yV9Bqdbfx9e/67f
/lD/f3/8mIyNLQ7kt/8JqoEa7/340i3vXnpYLP9K59h+5//vD//j5cenfCCe+7//87kewe7yacAw
q9+UoJsM+H9Xjp6emqc/f/8/laOm/g+Uf5Qc/qUYRSn5j039KwwmgM0i8T+CUfMfaCnJp8C1gTr7
h/lzK0ok//2fmiCMRGM3JFCB0HthtP3X6f6z3sKV4mr/dRgJVr7fB2c+H0PIJgLfoNdscV4NzhWU
3BEgTHVFj66dHcIHII9GhmeBTwvrLdzenmnTjYN8cFx5C+goWvbdo4F2qzCtYyrrmxGZKaVoYY8v
zUwLGVic11sEzachhfP1dtarL/3AH0zvXS06SIKtdxrVAdgWCjHRfUlEtzAjbJM2iLJSVp5tZk9G
ZimevSppIGNqJOzPVK8pQQAS0Jj6jpugVvOjOC0+k05GlmimfYuXpYTZ1lmeE9/18XBOs/p5WDFx
lwuRV6tuxygK32sC5MyYGJM/dO6W/qZ9curl2dBK4+DmdnJLmlYR9DWwW1a85UVna01K8bDPr2TC
O+5hcOObtbyJjW5HkvfRXc8Qlt4pBbIjW7YNLRxSz/ClKcEax59bAcB2YCXqlc/uFiIrT3qxt7Xj
BpFzATPBF1g3aK3xPOZVg6TENEA0glSbdUSNJmmVESFS8VFSh9opdmZ6kqlhltaubhXf0p4zIP/A
cFXo9+h/AJSxaQXi0dfqoVIL8KL2oH9vlK67i2ly7yCZGZ+VTnkqdYPQczs3qFgL1S/jNdu7evkt
6+lZ9TE6g6EDg0IPOt5rYqZdHU0EijBkhRRJn6dxdsBO1m6waR5P/dIWu9mibtYZptw1tAw8wW7x
Ukri0mSN5M9VO82nxd1+wMiW3VGDsffrDAaK1LzkJkX7u1OH/HPcyn5nK8XXaQNi5lmBuJL8S/aL
GQI6At8/s3hTefPVEhM2j+3YtF+KiZj6aqmyndoOy40uZ5sydP2VaALVHxf7sQKqzmUEjW+2LoE7
ekV6+DCS8V2Y77l5qV+BuD0Nm1zTbq35QGnnfkFRgioStH1r1Pi+zaV+j0g1hrXnPpgAFkIDRoQf
AeVGylUZJNjL/rTKNLqKIXIQvC3GGWBw/KhLMk2GijAT8hTVwe9wju9EOaZPoxXbwTJtD/mYG4g0
KgtDFr0HvRKIh+KlPmVYzY90G1kYTT0ct9ZBNYNcCX7kYtywvnC8aCZrMtHQrhJ+yu2T6FngapL4
E9sTMGTi6qkBt9N3pG7TpUQgzBS52lpAYHIdUK6WnmOHqRqGE5HC9D3WaKdpc3K3aZsDAJjbnKvE
Hsgo+n9rjcqRNm4IXYX3VQWIBBQHlkJUQqOuJ/1QRCuqHAPgnYrq5nORqKRJq6DBRjH0ew2t81nt
5y6wMsfEyLeM6FsGSh84APOQ6yC8ylqLYEpmTGBbi8Ihf+iYaBq4KAUq9jxGcUAWtn6EnQlMfwK9
CU8SjFSsw6Sdsnhnx9NDRbkfdLL+0VLIthxUdzmxjUi9brY+0U9X93NNlh0pmt9tI+53w4SASZqc
jjIud1XXMLcqYLHdrjRuE5s32QB4toshQiIVhifOho11Z2o5+6WGuz11dXsp6gIolcsq1RzR/qTq
XAYaUbYB1fDRS+g4n6qaQmXHDp8g13gNllLm3ggN1atyshKXmAUrSYtPUoE4jQiqPsWcrpcTHxs6
oiNKHJDlsRzXR8qB1HINF+nYtMIlnzuqMBIVGmkoddA1vX1AxGyFbQbc9Ze57Z+Tya/F+1fFsR9T
x2YWxcZpWqiiXpUDlQrSlkQkcGVPfi6R+Zu8CaJxdshzHjb5tl+r0fHtY/7Yxv+ymeBbbzgkLJMs
bnR0lq8OmsNLFe08q1cDwObabsUzOmTZt0FyZdhjlP17wZbfvtd5n/Tk79gQr/YyHB5DEGoqISg7
g8fafv7Ldi1vRDPiBhXXDOVu75FZ/jcX9Y/52EI5iwvcopwgDLb6vx9goQPEU2fr1y7PvtB2/9zq
BqG7g/5zcfa/zvyvdtU0CIRF0YIuAawdDvOqstkWJfaQtjCvFbpkQiflsYFukySHt+/XH9dr27mz
r8Vubm+HfHW7IhW7fGu37nUioX5xn0XyN4yCv7hevx7gtYdtKd1aazUO0OuXjGxc4z4rn94+h20J
9NsjhzNfEzzoNBuoBrymAKGwtxQiBpzrCNoxmc4GbdzZuBfG9yZ5fvtQf3G5XDJsnI3/RUPDZrX5
6+PF5SJ1MlXda6ufZBW62vnf/Xx6JDQk4EhxMhiwf/98LWq7EriSclXwl607Fhpvf/6fl4p9Pj5j
9vmmCjry1WqygduAii+v73V1V4KdS0IBLpS0KTV4+0B/3vatLESWGjCxjdKy/fyX9zDj/VnHeMru
HXcIJ6V/76bLYyedr28f5s+3BEMP74nFVL5hRF5VvGx3TGnMJ+m9NrzTyXVFn6OOzwl55m8f5/V1
w7cKAYLSCU0W6ns/Vum/nE6ss56iZVdck+ZSFHfTGJJwvESwy/7GrfX6unGgDVxGD8emlmZt25lf
rxuxL726OHF6Bc3ga8WTkr5HHv/2ybzi58CQ5xmgFrs9w5vr+4fv9JezmYwupvFmxNcqmxBAkYPK
eOkiUL2pxHQq7dEnSt7Poo9vH/f1y4Mfb9stMYBucjV6Nr+fW1LJZs4tI7viB41eKoJt3/58fbvb
vw4EHAAnKi09pjz+eV1ihpGxkP2bZdc5hmM/TFN96bBnsJaAg6mJaAxKgC8e0kMRSMp6/kTs2xdt
ZAAflPqzJiTprgSF+yjPzHvcWdNxEdbLHJvpNa3R1dvuYO8ris2BOsH+cxSWED1SF7ZkrSRvJmWB
jH0796BYbg4zM7pzJkK3J6MnULmMzEOtmfJv+IB/PjLbWVPjxlcNjPB14TCPFpx8hMxca3Fw25Nb
3+LGf/vK/sWd4xC8s5s5noCbV5NRUaMHlVacXasbkx3N5L/98a/f4s2oCfWE1wpAGifyahJqWrck
0oOLXGeXRP+ujN+H2UbC9W+2Anjuqas6wLoMyuQbr+/3B7AvszlxJSY1inqe88EmI+PtE/nzOv1+
gFfDNzoKdL3bAWYKOeC/h93bn8/gtg0Avz/jzAqYR/lLpfFqvVp/oC7JRKzQMbdzmuJFVam+Zufp
YSCZ51DPRKQXrOk/o3RN/IE5Zo9FG961lrgRjy+dykpF5se2Op5aUqOzKSLOB3MN1cVnwiysq4vJ
5JQUGUgNS2qPQmSpP84stnY0uoxjRwbwjc1eldKC1G5FmhFWPKL471DP7eLedM5xm9l4h0bCN46m
wKpTcVFup3ooPyRuSvCbJPTDT/T4+wzXd79WTSZPW/UrQNLFFp/iZNgRh4EsUc93sdI9YJqB3dqX
fVyh1QQY55NGKk85VbJQ70tq1FMy7KAQPjbEg+6nBshTwxzoz9rs3qYC7wuuVORYswVbWjDIItoa
ok96gjoqo0+5hyOZXPqipbCiT/WdQ4TZOztHQlVVvfNlEzsuvt1EyY2FTO4B7U97SYzSOtlW3AVj
X7mIgWURplpifE25qyfHrIjzAVq3N4lF+YabSvpzb4td3EgRzJRM0CepcQBxSCAsY0OixLoMO2d5
LtMcqXY1PYJxM4CN4CF3EaL5xUIcapeODlndyTuhNZ/RqqKu7mcrxE9LD9HJ5jOEVGU3tFNu7jR9
nsK6LbhSkdFcKERWAYGy5GY6yNjZm9G+JIrgUhfGetumE3GzZovZqsTuEHfkkLZYA3E/2QP7U8Rz
FHrGQ034U6A2OkpnSpij1yo1JaVB2JfWyAGkFBp1BKdw7kG3cIBs1rLDWg0f8R/j3kSdF/Y6rQ1N
EfRUWmc4qmXmnsEcGDdYgcRNZ0mMx4W5nljSuXsTU1VoERVBNUo47M1d+NhK3zjGSzaaF7aWwMJL
Qa9T5PU7hC+g8+PReLHZsBpB4nTjS1+unysHNuzsdPK0kL55s0Y9xpPJXd/Vutuex7KS3+PR+UrD
u4N23Flh7zLe60kzh1xo5W6gXHyfS0Ap4PyTg1phP3LqWb+jlqxyT239jvKKdczsXgcMBfo2s0kf
sOJW31W4cX23jD8i+ZjCpWf8rIc5QTxlw3En0hydIt32EqV4QPyIdWb75BxXtStOuUigBZdLcyTX
e2PdrmSjU4wGyG5Mx4rHl3yzuUzpbvT6fTdNGOxInCKpxoSNE01kx5RxExSruTGGHUrNeU9S2mKO
Pm7tJ1zhVVDpA9lLRtMfRgHWX6VDyg4xK/dU+uIXG3enp0PE9kynXDxq5NFuTdsnZ6FHXZnivrZI
CoDZPRwR39W3yjy1x9xIJoxPi3nIXbxy7EKXmw5FXdji2DmqVhXzmy2xU+uBwKfOwle4jDLzjHUp
QNDbpc+EJ89uiwx9UccsVONOeDXYPFk31C8a2CWZhR7Vhud62nDMuzFaTpFCmfGptB6omNyyJcC0
HBFsabGgusn1hlIVAv4w5g56Dmb7rPrggFWHjBjEM7rYsZVpMOn5N5ZH76E1DwojZm180eK529n9
9CCthby0KlKPJKQXYdI72d1KYsyBZj75Gf3Sn8zcVgJLZmDVqdseyG1p9sXSDpdxwbNFIH29kwXy
HY9oC2oYA+YDmirPC/LXnYwG50oFiCIVnUAknwjB097SLwsNT9KQakFveSRaAzxNIAs8KCKysWtW
G0bfMt0Eu/TcBCZWmnfzpiUtl/GyxMIC8c5Ipg6KeKIr059XZ+6DZusBdcnQQqOGep0lC+8picvH
2mrLoACGGmplXIdi82w5TV5fVaJJgzLVMT5alXWZJrKxYdx9W7PGvXEzRTnpKaA5kZJeVKu1exrr
6DMKjS9LIR4lETW+lTYodos0DU2YlHTMqmcN/rW/arB55eAwWOZF/nVeyv4wV2V9D09oellFkifY
GgzNF9Y4fZiaNoODPLbHAUPKLXHFzd2GePYkltP94qbv1NEmYGgtZp/F0XtTqtMBspEd1qOZHqkX
Cb/fSrcjrfk9Zqc5UKo6DUd9yW4x/CueVLiuY6u4j+lSEf+XxSUW1aXBvgUZX50HO7DguWMoHbOr
tBQnSJuIXhrKeG814/F2kTRx5sZA3U5Cn4LFmg5ypTT2B7wxUOXBsx9QCDMNRox3vulIyutKOXwm
F8FEIuEokuGe+QGF4vysW1yxQnTWQSBvfe/WGRlaZrGklAMjAdVzFrdDcUXGlGdUc2353Je2+JCv
1Hy6rCVqrG3ftaJeQ11bplBNDCzkiXypal0SWVe5p46Y5i3IQWCjmTC5siTDaGJTgc+SF9KBecSt
1fFMHCUHEoS0Her+yWciTa+zrX+F+B9/0yap7PQ+6u8colK+kkqBzy6xlHSnaHNza2e6xvBtFvtS
n/rjkmgqGSAyO8+O4NKhLPbHOnseZ9IksRNCXN4hocnvE8fCrkyfM97n05JqHjN5uxPDmO5LNJ/X
xQVL5VXIecOaNcZtzVKBbEi98PvBwX3o4mIs+joLUUc9U8tDETS32ilTjE+yq9VLXcdfBSexK7Gc
l7gCCgxdWdQBSXKrnhky0uv3hkF5u00L5vCqgXpuRtZwT+wR4ufBFLcq2PezI2JCrDAGOV6/QpMX
xtio5FENxklJ7HjXz7ZyxYaGFmTaMAH49bwYLfVtDyly7zjEtYDEjEMU/72v61GJjXpKP0t2Gcdy
K+XC1OCjTe2LWAZ6m1bt+Fv2VpDikgxV9j7eBFZ+105Y0QF6fM+MqHuCKPIit38k8fE8OMMp6Qd3
9DvFcS94HZ9IACDaMkEAVjhacYChVLzQ3FJZV+DFptL2bGTJUy115WlilxyOhgPYJhcaWSaR449m
tTD2KWt3m+UKfR7UyrvC1eMDnADQt4Mj/dRNhC/ThqBHh4TKvtXqoMdFRMIQKS9jPy3XsRBPxGZk
JPfF3VdVX18MExcYxbyOXBuMab4geYxE1CoNrJIuh7Smrzp4EW8SksEDBwD7ZYIgTrQqQOxuoUj6
wuQLY3+udkpTO3t3su5kvNzq9JEGYQSd8bGLPzsxoUcqnEBF2ljXJmO+Mwjj2UVj8x3Xx0unKAPV
3T72oIBjuNUSyC1It8MSLQe7Zzq3Sy0h3+cCn5EFE8ixusk3CIgJSK5SLvjNePCXtjqwLs4vNSPP
Le20ypsX6rHTahabfSmqScGx2kd6CoKllal2OO9jTNNulO7YEMS7MouWcIR+edR1kzy9XHypcD8c
FlTuPhb19qTn+rhXiAs8tYMlmDljLhvEXjykixMWs7nujTXCwoK5NkwL61lHyeDrgsRWpPLWGWCB
uVfNNnlQXMqnjc4CPh/y8Zh3ZERjOie/b3Xdm0SxbzsX021drcrHuFiMYKSN8zFVoVd6Ff3MlqmW
2nlWZTi60MLTrlgsvto8n+JSBVveGs67xaGMr+nKTEllJrTLGJ4rsAM3clyNC27ZJ0tl+ZWiQcQH
QnKQh5yjPmAdGTdTHaSpxmh2w2jnwVyN5gH0xfB1mavodia14SZZGonstVHfbeEAhLeOJpNucszm
+p4nztgJVAN3GZHj14JQARyY9cOckGqi9yQCIqvojlWnf8JMYQRRUs5BF1XfFhZLgeXitUooPe0d
VLjoGvtk3NWE/d0hRqE3ZWDzEU06BYmMlqNaw3/B5NxqH3tDX0M0ZOxl6PGQQUc395xooNB4z8Y+
zKHr7FA/RFc8a/IyxWZ8YaBbDlNbKIfIzLrQaKEqsjKsQ7VJR57fIiWeBP/dBfAsIpqusY5YojSX
OC+0Gdj53fZdj7T8GWBKFpSNgQqyasYP/4+0M9uNG9m27RcRIIP9ayaZrbpUb78QlmWzJ4N98/Vn
0OdeVClVUMI4+2GjgEKJyS64Yq05xyQbyeCrWfXb3JbOY8mz4jsYbcO1YUpE844w9/BNjbXClumA
u8rcNg2vYaUZ7UFTnfdChJZfFQx8S/S9fGIifD29Hm6oEky/GE2F6D1HJ7Mkdr1pFrtghgsUx6Xh
M4eQ19gqeGOtzu+n5iYT7XoKop7RH/ENYzW9kWOBMiiRE3bu8JeZO/O12/Dst2Xk7jEIRzeEiJLX
1yNUtGtqSUiNyiZCvogTlkgWIQkVYMQVhRDQxPwwxnF1C+6BKdeMhAMZrqHuusoNf+q44TY6IuIt
RlHmuTJIdtmk9W9xoc/XllqGvkjVblfhBLtz9Gh6JuJYHKq5h7ymAKdww6m6VgLF3NeTUR3l1Luv
mVUlT4qC0pQlEIt9RNTYFvsxYLA8xl3l6vcoQsqQgSzQhTkw03tdk7uaEl3SsULHCBWgVsstpVuE
AErPnxO1osRriuC1ZxQGMSIrtiZKFa9oAh0dT0yPa1DwJs0deI9oCjZSnR/YjlkMvCdzxZWbCCaj
xNuRzch0P9aGH0VTWH6nhw35koQq6oDi9rHGfhlOx8+wch+Y7iqr0cmbVTCk1o60LvMav35yb/Es
7a2gCrdGw/eLQpUMaCKDbqrZNDaaPn6LGwaHBdWlH3Vi2rpWLf15ph/Qkxm+zgcmvWysCd0xM+sw
xIS0xhaFqQpy8bputd9gRfP9wGu8tZTZ8QY8jZuaNdNjs36KtXDYRw7EjSwb6qOljuDhG/hzrG3i
ykYOsGYnHMEDtuoTUSj6QSsKQoctSNeitDQPw2KxqyX3D/l0S3RW3M+MNDtUhTTTCAwoXdRF8S8F
Ac8K8Iy5w0gO1URxv7dk4JAMZLxYyBZ21VRoKzV1m6PQET6FnfvMdov5fk8l1ZPl6eP2NLgtFcGg
fQEUPtANxMlU7ZbRm/tEEORiiI5FwiHpUou5LoURo2hG2IpSQlMZ+1hIE+ZHJRbUZSbfamRew3Xi
9jQh8XUd+ty0nox46CER6OY2xsuBQakcdkGHqC7B7L5doEKALRSJSEkxn8Y2Fx4uyiWvVXtHcpCu
JbLLqzzJ3qbArPd9ioZJn4Pxtq3Ccaumw6/O7twbMBqVlzBkYI0sx324hKFFNYt9pCTFsdRtd0c2
0OCHvM/rZrIlZoCE/VRkOAe078brMJFYDTzf/CbcztkToJHfc+FCLvlIotcIjcVK8+9Gr4+sV/oN
7wlsMuioG1UhsVIAP4BdpZMrXVo69Bf2p5HExdUVAqZI2bSbzmEjVyEKYF+KQBHvbLAO+y5jZswS
IwY20RiXmRzbM/FlQdevrL79FZQ1bSK5pHqpPA+GE6LO6+AFBEMX7lytwEYNB4EgkSHdODG6d8YM
Sqk1e7UqxI4XYx0Pxh6NgHmrYwZ9xFFJvm8rn1O3DnyjkCFSbaJVCUNKNqQQcgYaUbI4l4kQVhpj
LxPt1YhCOgaUcBtXTUlnlSnWxTyyAJKpw7Wks8mXSrymda34apKDolb1YUuXX2zoX9NTt0sxbmmH
uQj6C8z3M7vl/aCmywKrFFvc3z1qIbQjPYaytZYtlWoElotCtfL1uUFagAfgJm5aFnCMDLQHCyp/
ESp7u+x+641J8nPdgaSCf+g32ownwoHxn/ZGek92Ubiyq6bYRsNU7ZVharZNOZDF0JXhzqp6Z9Mb
2Gdzt2+vOYXCrzB9Xhuo+K7GYGx/YGD5hlKgRQbYJr6Js9YLh1zdJNj7CRe1jW1SEVxGnu60o4vF
7j0GYsZjjMS0ieRjGSblLbPh3yWslZVWpd3a6tE7YbhKbl0SmXb8Tnedp4JChRYqaexlfSMkoA3T
dpu7uG7S42B0b0Sg2CxvdFBAgqW37GMmlDVOeLOEXlEQKZOxr9IUv7UyuLtUNuUxbOn8Dy1Kqijg
cmdNlRxskduvbqiKH+2sT349jt1qbiYgF5Vu72TCi5lEElhEC/vjKgiDcC1Hk64aC/PKkD021UQs
eVUgXepW7EJSVvc2V+mWYQXvgZPUWzWptJNsHZQyEPMoMIN4O1gJ9k9NtUj77twNBrdmhYeHs6kM
jNgIF3dWmBFnHzvfKkO024K+2F01ERHpxpW+GQXP7oj65jYx435bBqO2DbXlU8XebmPDX/CRU7js
di1j0eC+9nVd7gT6m1XO3mWdF1N0Ckk42+voU65R2DReoA/Vfh6FhVSkz2Coj8iWoiVfWMbpHpYH
XQhsJF5HsjUKjtjahcj0V2XeSZ9nklURl/BGYh/dFI6s30nijB4gFRSexYO6YpTNhzRemshsF0nh
qfXNHNHiGLak0Ht8zOI1FuQSHJAODGtRsuqZuAJTjaPT1mgCyDCgmguL4pibKtyYTnsFi6GuwyRw
VjRxOvLMZnIDUwUTF4JtfPwukln0HldorMeDHen5NmArBBu5lFfCaQEzZUaxLZsqXZmGVV7PmTp4
rW3B+bBS7S5C7rQbQr7rs1L8msMUHk06dJuyoGE3k+h7AGpGT7cluNKGWrXlRga7Plz2imbjenI2
lVdQMcQh2gpFqW6NBwRO5SFuFPFYRazN5O4ggnIiFWpC80bzXKUDMyur0B7YIuQS5hLGP3NDPAmx
TEqqbTsDMEM7kKxdi0zSGK6fVfT83sR+yp9GEtsUhtj7EEvy/TDVq0YzBuIV5bBKqaBWmiGnde64
05ptZEuPj+17xq74JZ8FGdW68kj8du83dqCuZTiofB/QFoWqnVNnNDSm5uqnkdE7YGxs+4Naaasi
meu7pce/dhuHz7Swp1/EO+W0nwjLpD0JeS7u0nAH8CfzKqByLwE7hitR05uMyWP2KK/VlT6qxgYJ
d3efwKsujmliKG9ODlVMMRrXr+OUa6tJ64ZGJo4pjZuLmWO6BruYbpTewWvsdvZ+zO3u0YxIDnZj
tTuOsWpsGz1sN8FYwKCpq5ozz5bhA24cnRg8z9VFte5h4WwJnYiPuI4Vr8/1cJUYVv0ap2jQ6kyr
H7qqcIiSbpxxLbO0u4ZtoXgiTfU1uaDimTEM2e42hSDZflXIeKHApq3nsR/kKJDchQ6cZXej0rzU
/TIFGOaKpKOy5w4P9RXMhcqDEVm/p9LtbwMgR7eCZMmjDShn68zxczIH7RElH9akrIBqsoRh06WP
E9uzaeJCnKTUIc2ifAIMKn4bgeq0PCluuBoDBV0WSDi/NUv1phjdHxNOkG2VDBqNqYyyUK3Jox0n
56gN84zf3K62CWGfm4GN/Zq2q7pqlCndwBBIr8ZE/IwsYBT0O3AfT32Uo5Gbs3BcWW4obwEjhd+6
tFRuOpMqqx1n0iQDpO+8OMEdMIWRnXKmncCaSgg6Nv0ymgigvyI8UI4xmsc2toYbZFPNBvHz/NLw
6N62qswjNomOgzxRvlSkvnuOVstHg2GegbAgQEDBvIKPDZHA2Q8nUcVeC6Lh1qLgWunk0uyCaFY8
s4m1746bq7/ZJn4D0DjcMH9Tvy9pqM+JVXYKn6zePVjwfLCE29F9RS9uqwzqo6FBs6t09gjSdjaa
2+g3PHjPOuiewdOGLn9UOylxhsgM+9s859Smc77NKmasXjll0vFnKSdKHZ6VPClpa9e2ecsu850F
sbsNsHCvi7G9Z4YY7TK+BDR3KRt6wWS8x4nBAKzVV5OZWJ7b1gqINIOk5CbXvGq20ivABu/qEGdH
tpdMd6qgv63VmD1pBQIhwr+ACdLAk1YNb8hPLD8y82jbLQiKlcwg4k0MH0jmlqPX8KTcJQNthL4x
e/bS9AA0RP0QHGr9iqTo/oc2811OjdB8s60AdgJ+kvE2Jg/Pl3okDnhdaXBkCtJYhZ51Q2O0XufE
/G40IDy/5xy2Lt6k7F6kWfIQAwZ5sgyzvdbTfN5SVfQQ8dz2W8usXtixn31XNCyHStL2+0it9Hw1
jCOcwCSI+DrF3VurZcaeHvNwl6kOj6Uz6O6BFSlbp3YdvbhxKg/63LXHge/jukrm0ksiR7nGU3I3
NkD1BcRIz2He5bMZq2lOKUkC/7WY1qUUUHB72WylA/VG6mpG/Z/aWwyiYBlCMY2emw3TU6c5CRSE
igZtbUdyj3Qc9bLTatsypk4rO7315rJ2fhFh326sMli+0ey5xPJ/RVwqWzcuOV+duZlM5fdAh2Wn
ieR9JHH1wITwdXTnZycp321FpVXdRQ5m5ZH4cZSRtVk+OZ37UJZkx295VLOtoqBMHsaWTDWVdsFz
pWjGe1IJcvbaUDhXQRrplA/0r8rYyvnop+FVk5X6acrmnPlWZQMBW3Ck17FDQI0KjfGa3zSvKoye
2VbkVbpWbAeVUopcupkDnHxseXo0F0mo46VJx2nbcou2VhD236JET66wL1bAZRnRFBoyzji3Mk9n
RnhDl2OWfmr1YeE7TCE9mFk5MztXeSH+3V7TcAaoSxNrLcKy3sSMkDe9VjBHjHAKG0Eb+Y4SRccA
EeBBjcJwF5Frsu06p2JHY5McO2iMXeCgr3PmIScD+upOVhMbGRjM92zIEL1WRr8ZXWvYmRpVtBEI
Mk0Nw97k4Ho2ZQ7XNexZA7pslh7sdWZzUznvcFIFiJcFVX9oEG8SOunaTnV91aWB5fUDnaVRd5q1
/R7kp0T51ldy4kse0XvTK3AvuVv/jhV3lmBzyLFZJUJlZr/Ua3oR4lnO4JZX5ODS5MaY1fNdf+jr
wvG7LiQtr8zaTZS2AzuHnExtNaqv2yBjADUNwlMcpHB2Y5tHe7THtWG1gvqPLvnYxBjDLOENJPD5
6VKkNW5eezEZZFudGc1aBVK5U9vpxxIUA6MP2C2zQJcQKhK+UQ233fSGwQd8QE0yQdyHD3z3jOdg
MRLQf01fuOraT7fKW7olFYqFVI/ZryUpA00aUCztPzPLTu90pkx+PmbWOnW17H7qXPM1xfD7rDQm
DNV+pAfrhpnwmr6Rq1z2zapqaSHbqfVqkvS5sgt2zy6xxV4lenGcCyWFbqgkjG7gNmMvZhNptzZV
eiJjda0y0PmhTGC+NkmpwD1r1bTwxnT8PgS84Ks5Kdu921g9aSkDSXYjRchNp/dIiCkcpFhIg5pV
b4QztDslmFt+QNfvACWFB6T1BoApW7xOmWaqqyQyKFZce7jtKml6pMxGRyvU1e8KqcTt2mwC4n0K
csR45nRvhKWwB/OnPIKbNEnRyJ0jSCwUB0SSv7g1T3KC59qbLAMNfKAGHpuIZtXhBz9AFgJtmCG9
nxnXAo3W7U1r6JqvDGW75deMWzKqnY2lBupLXcBvVtXAOCSTIR8yRzMewxxXXpB0LYPxMGS73L6R
WNjhRiny9aLd9ZAp98dIwslO8Kyiro+jgwI2gnm6oGiymVyXINJqs/VsOWWPypQl70wGnbcoMMCJ
BWP/W0oCjdjID1v82OlDMgXuTlOr+G1MU7r48LO2NNwGNpE58Gos1I82k9J7hoyMVHsFIwG4Gk2k
iNTV206ACR3UHjW+PsfTiX44o1q16YDTBDi//zCHaOZifunsnCpxcramKauN2+mq79D76Hyw4tOR
1uDs9ZHN0K4zpo2pZzc6IuXbUZEmRhf9PbcLlUqR/vWgF0Bu5zzZzwtZzaU2QHyjmD/hWNPelLZK
W9B8m1JF9e1omGuMN+qviLp/NUwkf+mitBec0GpWixX853Ufm9aqz8EwFMqIiWfBfYMtD5IHiDX2
fZoNyTudua7bmHKO7xgqItPnddn23cIIA4DsZTzi0drVyEAosaLfZAz1aMPP6j7LaJNrZYYHUEub
U1H1IgeDKO5iVWdAKa3bnrLnZLJxg186Zv0WqGqwmQVCEYpg1ReqXu3LNKt9rd4JxTyGMR6jdIDf
s4pyOXmWrjY+iK+c5qiNT3ylMrO4igvBil1F+UHvgvLdsGmjj5OiHy3wVN/Ah+IoDOH8ymyp3ihS
NgwCGNjZoeozIHYPrdYSbc6oKbJqZTF3TIS41iwnMNFoCoYEWqBTjENedaPUxS2zCfEtZ9tlevVM
8d5guVwz50A6kJkxhDLLGaZnKdtmh7WRpoOlxsE2j3Ra9rWm3KRxhxDLjmpfaRuTCRY+m7I0uRZk
qrZbs26z371mBK9BI+ZTksTWs5vCtlOSUKHvKJk8ZPb9AOe6WVN6XkxXXuJEzqRli82MEFvNYHBx
LiSsVCNUW9AYd7Etrm2mwh3gQ7PLj2Y13Rp68dSGwXcVFUIpe/9rYdtn4dwieYZYsiRtoOg9U+b1
bkWWAIvbHTD3ekuW29/+edLNNcx6aF2Z0p2HeESxxizf7INbjeWnown8V7HGi6AWXhFDDyBQAu3p
J33kSKx4l4ngFibrder2Xqv0m69P4U+O8L/vziKa/WMEIGwSkbt7JvxLu2kyQ6uubgRMbfpKCngS
EOLDMatbfDdW3uD6MWY/NOwBkmBl3AQq9EJZsF9Wkib71fUO4F23j9RDH3am745jvBsNyAACDt1d
iVTlOwUBUwC7pIK5II1cNJyffj7hG5gBICET2MK//5fmOBNqLUc7r24YI6764rYZtjGkmtZ5Br+7
LgWvEzEJF67Zn4vy8aiL1JlGBIYU1dbN5bn711FVJQxNOr3tTWg1Nf4mm4ZpqlFPIbGYhzcCZvBU
G4YkB4LJl0ii5QohPltRdNB2m6ngZ+mO8KdzcxfTml++n8NzQIj2upNYnTqx9JExazxENFA2CpjB
HTnRAB/apM33qEmsjYYt+QquNdOtlvqN+WjnzbnGfMlt9hm7ZK8Qirtm8vzci67wcIFKjwdAQX1R
27tSmeha5rRBlJBWf1EXT8Fok3kIcHZVhpEw1oaG/ohCkAUQb+A2KGY0c7IIfHDILTBBsJCxnac3
LS/Iw9R19Y098JQWc/VIeHV7G2tqcyx0xFbOXpO4mQH2AYBG07MDz6l44P1+Uk24q05UDRBlBe1Z
OLZejXTDS9TUAYNZHyiSqdujuBwOipH94ll1TlFPNI5h9fO1DfJ8b2vu8Bozj6AH3VtYxyfAfj1E
GY8UsjIDTIW5zHbc31NGfjXKf4UABT3bNAWdpMpsmgdiUMfN2PbJTYbS4yRlmJobaBDzfqrZYxZY
u3x9tHISICZSGPRaix8xSJrw4pUFwmb9FFZl7edF5DTh5D1A3Lfa1UjWAIOZUYe+n1nX2ORZX9nF
UAQA8OfaZtleUabkvill5w221vt6iT0dP1Pwy7GyyB/qW60yfCA0Kz2MjhNxm+skzrFcqkN5N9Fh
/CWsgn70yGhNrlKLJnAwIzgFQ2rvkepMV6EQYPCLrFhJGJNrV4HgywebFoxDkX50re4dt4N+chNb
7ht7prTXlORGm8tsP0M/wdLh5lt27VQjU9pgQQzIKhhEk52SpgRw2lSMxB0yEdZNbwbGZnJova40
M++OEBRmT2sDfH14K60MCN3EHMGaf/Z44lcFz1+6ioaUyYgtpLHp5pKKOJKxZDYQda/ow/l62nO6
bdOpPJpF+53hSfwUlj19nhSRE96K8KZq1dFLMLZfV7ZJ91/pVQ8cAm6aqJTlykwAAzp4bE5S+TY1
L+06FmLeIifFCAg/6MnR5Z1Sl1cx258+D/Dazx3SwCjzUPKVz0XU6N9rQKYPYdVAhHDDaC+1fDh0
WhfduIN0rqgdaO7xC2YGIpk5skmwrWM8tdI3mIe/lGgSnwqd+mdudrU21Ez/kkLzYzwFDIvs8aTa
jPPCIvhWT+PPoNHlm1I7hB9qyzCRVqVzA3vARUZq6kz9QhonzIrJ2lCzPb3i4aDa0cTgqmPb3xTd
vEWo7mzrqiP6QTReQo5w7VmkUrw4PdrS3KAuWFGm4EsAncp821VMhpRuoG8Y64jrqJ/AUlrKu4Tl
t8WJ+itEYOQ1GcIWfkLwGyGN3IxK2KNrq0GBTfizJ7v6PfVsPa3IpsEdLppU8kB3mZSu15tiOAi+
MNzq2EIcp4lHR7ARH6zxh0X19q7VoTiEqR1jGS6MayVyyb20psKfIWdeBeXQ+xJ+/hUBDmzu3apZ
DSYOSvg0Kc1/DJ25IekXt3MSXn295p9VEq4BSoFkWMcxmTQuEMGPK77WlCZRKziceJoq2+e+/N/+
/rnEn5AJUn/4+1l2cml2ye3Xf3+xUvzri7UAbTD5L/ZCvhJUYmffydgNSL+hkLkz5+DYRuHWNLpD
1tvL6KJY1cw0C5b5vz8muHqYcQTn4QE8O6e5HoI6tFrtTkSRPfro0eZbNSjih9CQ9lvrWM1T7SDq
LND4xxeOvdyPf84XexilzOL+MBhRGq5+Tg8ixwiQz4hKvyq28eDD8m3TC8Xl8vM/HkJXQfxRpRFY
T2TfmUms6Fjip7Z3b3Dxj+/17AGy7i7VZ5cOclZpzHlWkrzAQeA+Z5XH+F6P12ZyoaK5dJSzp5v+
UZak+eDesPWZh5uAHCwEkd1fuRD/WPZwURpcMZ3LJc6jgRGsEQraRzEf27jbhCO4sWTqwwtP+vm5
QGCEO2TrBhZUyrPzO9+kWiNVtZrvGDITYTFPKaF5dbFRkUccoHRdCm38WIE6Gkp66FSQNP68W5Sh
ZyvDEBIcWUb5qYxeUKHPw6vb0Hu8E81rEBfIPy/50T6eIDmUhMqhAdTMP1Qn3KIfD5iC5deIvRIM
uiMfCVqreuSZsQb+3ZL06Thn7qwBlxC9h1JcG3Pv3MazM/mw/oLvXy8Sl87m7PJ1pLghnOZsJMCL
iE7eTwUVezddWA/O129yh1EzkVbKomAtvLaPF22MiVuSddQ8xGaGW75aa7Vz4fE+OxP2mDZ/XsNR
hkMdsov4eAisOIEeAYV7YM5OZ5jm6GTTQr6w6nxc2LDUE14iBD501h7TtI2zEykMmNRqVZb3rfAW
JYrtTZdMtmeuVA6hayyZEP+R4XKXz1YDfNWGzoiuug+oymJdekF0qMddwj8NEIK/vv/nN4aDGcBo
8IrjNVy8/R+vml51meHIrrwX3xmu109//ddZBDCksgNQAQ2effaUQYd3Faj5fa7u2SKpf9cA4Erh
d13QZnhq8J6eE1hNczRgUpjKfT+4q/iEh+PC1fl8t23Bmw4jmbuBGPLsXa/igWQEIhPvN1P6rEY6
ipvi75z0zIiBFwIIcllQlirh7DWPmJ/osH7qk91PiFr8Hn8b25C/vA+CRwqvCHxiVi6O9PEuV0lu
GATCNycSuhKfrv3/7c+fvRSNmxqBsvx5vd/Y20hsvv7z5282wAn6MNxrCkBQnueXaKzyIFbFIE+q
OfgtGrBexW3wnKO5//pAf6zE/9QUvN1ikVRhcOeJpV1FLOiHxgJpeaJJ51Q/WRmxfLHQDrWJ6dFs
0aSWXX67yAwZIxybBu/fPFJ6DM+4ov6u78SvINfTIgWXthP8vvOmSioNM2+qsb8Pd4GyLZS/fWuW
P8/qxeu4YAnOG4KaUkXopsz+XqjzD1Oar5CQvr6OnxYVjgCCjXWeyg/gwdlrn2lNFfbC6SDjjbtv
CpOFr//+8k58uE1/3ne+kDzLxlJrfrxN4zAiX2bZesjIoVfa9MjwzMNOtAa8s2/S0g8VRm1fH/PM
Xv+p0DhHXqAYhp4rihyaVg0iwEiuatdaER/+ng4N0kPJtArBGnC85pjL7nTh8Ms1++ec///h8cE7
vAQQoc9e4QkmIwLIkClgVR/4Orx2MyJ/dDZ9TOxi3wcWvReMbJO0DlaXPCoMli78hP8qtVjGqexZ
cSHBnNUKcVrrWssQ6yQU/WZU2us+g86Opuy3U86vVCtry41+jGN9XY6mZ0LcXbiMqGGSH4li7epk
Ealq6zF31pqojwiCL6xD//kDNTqCwKttRz2nqnV9iG8UJ8Epy3mF5xHJhbtAoFFUFZiYrHLyaqv9
iV/jQu3xnw8HAzptWcpB0jpnd6eRjZYaSZafUuxbzcRkgFBIOrF+bj7xhun9d6e5UsYLC8XZevW/
D8W/D3u28E7MdiLgyvkpMAi9JUCofxuH71N4MiPXi8fXIFhowbcodfChRhfecvfja/j56GdfR5Ap
JRa3PD8pKbNU7LHHzK5Mhjs4qaz8rbcw7bYhMYYDBG8sIcVPhru/st56MDPCWHR1U832lcTExSq0
N1SGxKMm8UtUP4kDIY4zUu9MunMbrSt8OXCMes7vnEXCQTdzC4yOsB3hbKa++13mGKXMAiAlUsCB
VqxWYA1SLD8pcKAvPqZoBLg2z6+YXo5OiuTIGSSezsbLy2gztYWn6zwwMPtprY27LiBAB7vZUxaE
j1ah3gUpISAN/xnGI+RL8DtlcXAqzTem6mGw3A1A6oaGI/zaIbdgePcRBCxmcwY24jUhPTTvtMSr
SrEl+utXXxk/8HphfR1av871dU17LUaXivAF0XUYPlYw9tdJI160huQY51fKkJ9m7bNlLGLert/K
mdd9QHgJdVlDb9VfTaXxOCrDVZEQX4jcct3j8SYV5/7CQvDxg/z/bjzzHOovClVx/p6xDtCbpJt4
IuXhjhEySDMyTdAxKYcxFFtir3wzx99kzVs9mY/aGDxF8bDWkCUwbPtRdMoJh8ulFXJZ9T+ukEhd
mTb9qdaghZwtT3rJQDo2SnlKq3eTDSD3yUC/omhP5P26yCmU6UfbP+odHat6e+GSfH4XkD0xXFtw
u9byTx8/SSpqup58JWoU0iuOM2Kwja6I2o9bY0aoOqq/a6RQb7PbYv6wa3nbZvMb4oroMGuq6iuZ
bh26wW1v62rCtBaH7cFg9rBRh7R7//q36h8ngsvt47calMuAaCjKz2ETDn4MFJpmeardfdy/x+WL
MwOPIEy2dO8MlCpJdx2q39GursrqRrfVtxr6oTkXV/V4G0BEwXDj6c6Pgiicvvg9LpGQSs27i406
Y7YIWiLUr8DU0xRP79zkr8go//vzmUg75nKvaf6crbVxEkpGapM8zUZ7DKb0LgXWDsWA4LKvL9R/
rOrUSRoFBmNG4BznhRi8R60WaAZPBVnuy7Ameke5k+1IUnofAQPfxq4xXicWOgAk6dgM4tG4UPv+
x3O1pEuwQaOSos11VkpZdpwPQdfIU1w9T4N5X+QzKhwSqOydm/001OzCR/7zJ5RT5vtJ48ZksHYe
NqEQm6CaKRc3LFzrpzHMGZobgIAh4c87sxzFE6nzxFeOGo6HFmnD15f8P09Xp+51bZVZ3DmRSVE7
VINVIdlJqDi5mW2uwrK4j9scZu+k7o2w8DrXuvD2fqxX/zxRjoA6ToOWN0IXZytHQxgfc5LlIkfA
TRs6FPb49xUCF/afY/x5Kf81s4ztgDSovpUnQ2xdpBTtZKyl+YyMGUPd6PWuX2jxfuqKCw/Q8jac
rYp0SSENu+DjTfawHxcm4Py4rgOHK6q5j72joTbrn2Y0eF/fOO3zcSjHQdTToNfoN5/3/aoYdTU0
/PrUaOZtExRPSkmCMNbjkK4PPh8PwNMjvI19S9JfOcxU0DWoVRy6bi7vh/QSTX5ZcD+e98ffszxp
/7re2SDzaXacmors1mxYnXhykFuvoEJvhvTx67P//EFcDmYzwqRRgE/t7CKPUIlmfHFY0uJ4r5bo
27t2Pzv5Dr39hX3IfxxKA/BjMv6mAUnsz8fzikmXDieUbKcuTh4ss3RPqSbdTZiI36Q8Xspi+Y+7
ytFsl//p+gL7/Xg0mMGdlvTtcjSKLUnKhl34ubiw6Hx+69mK0rcDKqeitPgk5HCxCbbR2JykWftN
3v2wAQiYRGfrfeonbXOFReXCa/H5lV8OCWhpeenpVZ+98spU29mocch0HgQkDU05qpUyvHz9XPzn
UcAXsmlSVefTpk13QS1jGaYxIosTuWwPuh5duHZ/RkdnDzoddxo8iJMNE5vgx1uEqNzABjbT28l/
16JcV8OEkPh9dNgCSnQOo2cUpxnLWOJG3t+f3r8PffaO6Vh1QsdZ7lsjd5XWojbscQ99fZD/eASX
TghfPxA+RJedPYKFxEeFxN28s/u+AsCkW9e41fPjHAO5/vpQn98tKjc4dtAUaSh+ul1K0rvNZCXx
qTPtmQcPWXekQ02aGGN7skrnC4vm2RqFAo60C4dUD0sVtErOl42U2DytK/vp1GvgZAn5kNu5U2ED
Z5P0XeQ7bCoa/cIo9dNBURczNsOIDSNgQet9fF6CTGR4njoSJMmp3QSay4YnmtJjbw72ZuT6HlLi
XC89pWd1BVBVle7j0ksFDcQw/myF1CtaJ9moKieB1nuv1lq6IepG2XelBlioCbVbxY6HFzaUcJMo
lQ9O2KT5uiZ/83W2U2yZIpqTtUvawSmWgDJyLAt3cxhTqYxldCiREnz9MJy9uySEGHSYKJM1Hil+
/dl1GsmoqEMz5++DGLKibS8evj7A2dN2dgCq/I83wsB87PQWtU5oEdOeI0eMmTwbNaSuS4DQs3fo
fw+FvIymH60z7sHHQ/GpRbFDtvOpnDEw/EyINx4vjXz/83T+OcZ5069vUvAsqI1PmHYM4wUUA7qZ
QNcvLAd0VD49wcud+edI5zWqrY7WFOR6eVK1vERv7To3WZJ33lgxBmgwFe0HHrebFGP8sTEEmSON
4ms2gh+zqhNPwtyiKcV/AD7P2deVhsQ4bxZFcEYXe2foLQG70lBWuFUNWD1h4fyOtcLalYP9DfoD
c2A5/0qXFFZCNCwvmarK9LrIpikc62YLbkS4O6K5QRLWYepHeI829QCaiCVkEeVH2kobNZuA5IGE
SOxhWA6fMkQcE1g/D8et3CJU/um0NcmwbKvWYRV/R5jzPuAt8JOxav08bkBgNQbOsXmwfiGBY7Mm
UsgDNLe3eQrYzmRLA7kniU7zOB2KOd8NTauuyV8pFSwIsAOsRjjrMiqItKw6+UhmWiauwRHEMKxq
5EHYU8AwxEa7igU0EJFahNBrVeHZJlQG1msXHAyUmlSMwc4yE3knyuynnhMcjgXA/mZjSIVDm5bb
ooq621BRUQILJFnMVLDKqcQ2Nk4u/CZm1VHTFEJKzHxCsVrzvtH75qhKDJxFRwUAKUfuUyD4xJNX
/8PReSxJimxB9IswQ0QgtkDqytJ6g1WXQOtAfv0cZjnv9fRUFknEFe7HxdEwovrDUXF/kBOZzY6J
a9Krkc27ieWcK2PwwrUotF2HETV0LKzpUTd+9iK2g0oOxl8kgE6YnZxeltYmaVUu8wBAC4TUQpJ7
uK6bprxrIkw0rpXv0nFIw7WNDQjEy9T6iM7kIW4BG3lepV5qZYswJwQQmB6wrptiSswbMy7/WoPo
X4Yl7mkcxppEEBB0HTlg/lDhZce7YgKU5O2fUnf+TEcPdBBG6J3uRvZuqVLr2Ai8gAjPu2uauySz
TZ06Sm9hVcuqk0dpG5ckbv/xvXD2hblYH/FqY4UxIRyNQ+ycWtStfqyWYpd1y485XSZ45mO1PJMC
C0UqYWjWJMl4G0VNdJBZRCKqt8rjPCw/SMg1HLREy2tu1YY2nIYtaAbKWoOc8UBsa7Zz+0qdehuR
1dQgw01vxvyctj5UeEwkQ+kQPGOYB2TU8bHqJ3GM6gGeF1ALFPaFhf9qEkTP58NfN2mf7SJp+Ton
OkROZ94SocrUr28SzsXFeYcls9g+Wdz4glN21fncrYe+6Bxk472Bb5bQ5TFNtPtqItgaPY/aK5nN
fmXiXxiGdL5MAG7QTwLJU0kbX3tH/GqejtzdVZKcMvxZI2E5vsidz9nImFFT6wYV6u99wc7Xj4j8
OxlpSV4vAUnXLk/GE/lK0WMUr+mpb2rA/3Nb33kLVlpvhY6JbREgYwVQXjOx1wsBgSXHr7grCwJX
e5Isb1OVkByAq+bgJvLbhpyJRw8RXN66/2AnbgB5QXhObuJhKSP6i7rpLtjNufT0+DqBuDhVkcu8
FScoI5Dk3tXHOUxqt3qNS9vxLf5xb4lBhjPQuv2YrQ7GsXplPKnh1csifFTaZO6bzWsrm6oJ20En
F8DDkp2am11xxh5UFhvHrmQwhco2vrH5xyDtYSIlhDqDWuua71jDiQv4C7yicDSGE0O7BEo6qPDt
aoswJ3yAVCjSI+IisJRboaTNZ+T/NphJ1yUvYYzrMFG6jfdG9Rc7SoWPBnAMprgdnmIGZHu1OW+H
Zq3PiYuefKzAPtj12uK6J0+JuIPI509E98YKyUdPmo+M3PIgX2IAEn0q+JFJv9IsYFqwKhQQOXTj
hBfi1/WI+iBCwNvVKRq+FcLYvtTyljFrJf6V0awHLf6pIG2dzw4TaCDS/Geq+t8Ggw+7hexnlNqb
1QzwF2fru4rKCOwcH3RkfUiKd/stJTMbx4yawCBcKHCsLAtXKNdoO5vkia4y9yMHqkyltOcun/kx
W7tAe5ggMyz1Fbkq6K5Ylbw3ZYeP062sgw1Fwp9aCodRiJidC8yjalxQdIEx6F/4g7yJRTrj7U07
+gJOjJfU6fEOybZ4dcryxUat+TYMWnmZsOydl7WOLzFkeSLKwFXvh03n6mycBWxp2reIXS8sKyyM
WA0Rfnox+k5Pw85Eux8aiWefq9j5FS5arBUX703veJDHpl7zKYIJ+5X9jMecFi/uRrardpMdzEmI
3ZiV8DJ4T/aQEuzHbDCmAwKj/gr8TN02jcjOXcnZuxW0N1TKeZiToIitVf5xCDXhSJIHxx2pNqOt
EDjnbrZvRm85gHaZ9wmLIr7a08DwCKcYxjHsnMJaAu7a9WyOwxSufW8+NVlij0iVhwFyNtjKQ4ow
G4+Ql72KqOdWN2tZfWsNUBMf0BemLtHxy9Sn+CGbNyyvOeLY81hyebX75RHa6MPFhAHirYj2izoH
a0RYh2/ipQQNKvIb6P3vDuHOchheFwkVprOK9BG2ZY6XgRpQjpQMtr14Poyd7lIMWnwvU5gDHgbf
QPUWLfmc432ZonlD8nQlVqTUENYxKjIewhLL7lw1gt0L8hwMYHF8Z/LU2DWAiHfyiqwbSty9KrAe
VRu9Bw5+4dNnRaRvxoCxnQECSlIVfkGEynl2xLw3Oys79XjzbsdcsGqMiZc0I/Fbtmy7ekyJZ10p
tZuMwn2PIE/B1yvrYyHZhuATsPbEymHyImrivQemBvkILRmem1U+r4uL73kQGf6Z2BgfS/hEfOf1
6moIjAuTVvw1KwdkkiFX7HW7g7eqpXdrjeS6lGN+ZDOy3jXs6fm/rT6+EfaEWBsL6GXZxqbwp+KQ
Gy966lUhDrHsxUHpIMAKDOq4kYbmtWoZWA1l6wb8qMZeQ+h2UBUOyqDWVAecefTu8KLzPV5a79vt
sDq4nWaEcNq8ezi67k7oE4LpWfG2FhRPQJsTjK7Nq1lp6svGfYg3K19KmItrKbFcrhz2Zj5AMBCT
/mC0bfQcDTGskaGdD3llRGHsVcvOjlmqedXKqRy5hLlIrRwOq1riZx2OyWM3oxycrMblrWSHlJSR
Q27aGO1oJxuixrFogi53d0rjBALMxFZwtrI9cmT3kLp6FmbtiN/XY76dDe6TXfVQpyJqyGRyp5o8
qPbXwkUEhbOY0Mfiuy8M+1cXrMBakkX9vmPLp3MHk9s95vU/KK1yzyZL91GCClJlVxKnlrW709WI
/jjz+MCou+vykqWGem6JALR7vacEGn6WGT7aMlvddexMPcx142eW25Obma/ZjYl9bnLJuAFxAdBj
SY7zzKaHhRROCpezvWkT4zZhIeNrFSeqq9J133SSDQE+2b1YjPkpmpcm0BLeyKQoXiY08CA3MhVW
rWGTWXsgcfa70ZNnHbksqGN6c/woy2FqCQGa4FD4+jwNB5TYOG2yJWeFYxt7QG3zDhRcgUkgKnZI
x7CO9TFEGpfi97JIg74hK9Q5TYv2UbZldmxn2woAUU1X2NXqi1/2cjDHHDvbBPJ+lzn/d8ltz8ee
iwvxSRku5zx6xlqO0x2A0aGihYWh6AKmpfYwcBQk3cXMjOFN1S5YVzTN5O1V7hUte7yXKzWT1djq
HkIWTYAO3v6zz2g49nm3TA8N8IqOKnVsPwgKupln+UkM8mT9ZMKajGfZqtRir2/VxTEF0RbtJXmS
n7hsty8jGYbYJiwLb7scd62ttkCdSnpBMczASgmmHefXHizS1Z64lkdbOH6Jtf8kFabR0vGS+7wS
9s5zm/qYr6ntS0P7KHqV+2Wbevu1La2vvDXoW4gKTLFD4qIN4rTa/IGZThVFpr2PPUf5UQGzPyiU
lZ+YFSwk+GbJvdEQToQ5oHOeyBcFbtmJp5HoeFa+bL446917O8WAQyQhoJ6uxXkFOdxRH0gN0UOy
63DPDZXfyRq1dN9CljhlBWt3jZI6LKy+CdNx+gFGIglF7NHz9zlALwF8lKFWCe6Zmke3cw+Ha2Od
ssZ5I3qWt8Tt+PRTh7+W08yvkuijiFQViFyYwGLNLMyn7RzET+o3dpbQMbkApOYluZbKgcBJSGt5
W8KoykIP4BxVvavxkxoFNQzAEo5LmS1XEDBg24xMrlfXaO7ztvgYYLgdJxsvpj9YuCy1wuvgJ0Df
cWa9CxM4BDvUg6Qv6zC/NtIuhki+ndhok1fKAAZHgEl/7CSevx09Gu8XdvVH/oIZWo5KbmEzImmL
V2kAfnbGiANhC8gtcaqalWvBO5qdo7kmlq9tOdKUHOPJTAfnLo86XvJqAy6OxC6A9mrLsOsXADxu
5N0xt4KdJvuP2HF+tYKBo0kHcp4JanvzTFc7dItWfxHPDuSBLVaIt6AJEgX+QisThQUy0lh7WhhH
ORACqbXaEYMcsy+Wfb4OjD5so7i7sSesEbpF5JeLUsVvaOpNQk2p8cAXagcxTcRy2SDd7vV+dn2Y
PebOiOAKyThb/TKHeEjQGmMuy1kDSD1G6CXVrxcDEmlq0OFGFQvCdUUckiw94/cmRTzB6oMhShNh
7Q3rvSkX87SmAB/B9S3X2MptegyvYXTWdQchm/im6yWm+1K6gP/S4S4v5UCYnDl8Akp3L/acabcT
PkaeVDruSzD/7wnHzAU8QR5mcw4klq+TeU9RC32jTuDeefXwBOntd5y67pSo0fPZiK03ZvI0FHti
/rKA1odHYebGB8XryPlCzdNoUgXT0LMjVo2zS/jvhWZsSt9QDS0fRtk8TJMkD/XF9d7JnsWaLmEr
/Fsj5wtX1fQSm1V9UlIjDEAvlzo9sdKAUyRbA1q9myj7L8nlfMq72QqjOSt2hc6GuSEmu4SKqeSu
XPr6tlfmj21Z2hnM3kww82hiscDRx3uVwioYee9XAhzgS9ifle2oo1XUDEgcYmxxqWEwry02jFXG
cg5n8qunL28OZiTqqgXYX99Q3WmFdnAGMvzycgaXV1GtosMCiZTXeHlIKuC9A66C8bcHkbA+MLoY
UaghFWHVbN9ZI4671GHRl7VkBqSlnhxTEcVHt626x8R0nSc+FJG2Dl/L1EU11E+fIMnw6wls2joF
lM8MF1CIGofdlJfibUibdLeowvpUiWneellupn7bx+7fqgrS1ThNL6NAc1MoYnZzPXrDPIY6ItFI
2eMYDZWAuVYVnXnsvTEOsdv+W7t83IG+wc3tWpybSB33medEOOKafzNcsBdGS6BsyEzbM6CH1iZ4
xMuyiMfKSV7WbCJfUtNhNFlujSt9KUNmjhauweF3IocuaIy8OSZDR3B5wdPTk8E81YvsH+VYaReY
JM4FjnJy64hi3ZMLne9W6MfMaxs+hrF1/NqHV1v1HSJDqlRVdQz1BGOLOOK1lN/cKr9EtUC/QgQR
iAXTvNJmDGeT9EJ7kwqR3+5weUKVb+2pvnNSDStjBZWhgh/Cz2cn5GeY7S7WvS8Wx+1eG6qZxlD2
X+vI9BG1KGVVP+1NUZe3VITj21xBzrK6KPFpGGtYhrI7ROWQb3gSGoK1sfMP4tPifVWRn20ustzR
yhBaoC9Y2htVZEdVw1iPHfMP1AfqumYlK7Ylw5eh6F/T6C3c5SInLX6RV7RDVSjUhCAqjq3usS2H
md69UDj4OgHzFmPJ3sUWHGgAvPcNrkbfysp/qF8TXtvuJ5mhzYA4MKyzXfHtH1bje7P1+4lOYHMP
SJpSmvyH3zzCp1b30rgrsfXvQGgziBOjFQ5qg4lm7o2zAgW2EGGePZdDgYnWQNpR7sKnAGzB9hug
l5Zor8XS6w+jZSQPXW9VVy93nXdskkym6Eh9frlQ31dAByBj5FE4/bJ5Zq0dTPhyJ2zIjrpJpabF
gwkXq+7LD6Xs6AKNsDsmhB0eI6NP7oE19mFF7OFh5rEEQzaZF2vk0cR2zCGut3JXT4C1yihbD3VG
4JcJ/gCOn4G31AIBTxpdffg/S6SL+/1arV9aMjgMXJvZPqlJJHssJ9CnqNj2Rg+hoW+06cgWDq6W
m/A4ionkklTYp2kWR7dJn1sbWENS98OuEIpmTE+yE2vx9tYDh342Gc1eVsCnXCmdIf7Gwmk+bFe9
R02RXAxoYIe8h4g0p9lP3M8TPz4DX7Fu2YWRGvDKpn0EQ8aeyZW2GVG1DbBqJ9fvAM/zfktoB0vs
6buyttSRl9PaE3YiMAGazVnr5uqJuGznfV7df041833ROW9wkap97YCBmrXKPQnZ1pwlbfXca24f
moKCQq/IWzJyLf0YTUfdEEhaBDLVgCRT9AXaSu5m1hT4EUuteVlTReQCEwng8baKoiceBuHrQ9F4
hIBCZ3CMBiCzjfTP6G35saxyPEsODJiFswkPutOnF646sU10zRNiC/0uaRhKUAKNx2V0NowjVyRs
abadAgJM2VD3S2btPxnKFuKZx57iOonBr1RDUf4xckUQ5nacyMsw21eXNKdHKvAutGRuv84ClXQG
xoSUx4iUEmJq9zjbAD8Ivtl33awVYezMNXML1QVutMxEdqhRXgebKdxqgjQkKPUdVyqqgLn9xWw5
Hcn5gbIyTwp5hI5dcM9iAvzP1FR7y7CSq9nVE7xYBzKyB2q9ww7yZi/ineWZTqHWfMo86UEStPT8
MGzUSbQIPTWCa80oGn6s0jNipri4YNlgNursksxOpAdAR6Wr7t0sTcg4XdmHI15ss3rfkH5T/2TW
xIbnqpJ/Lof+jVNOHyg2mzNZPmD4mTExuvxIS0THc0y8DyMDFZDfQydJVMwOJjLnL3XvR+ZAyjJL
3M2DcrKn0ag7VgMtY4WOUPEoq5Lj1Bgmawe0IAS0lOfeZsHKKycTxI+DXYNOG7xL4xnNh1ybLoK8
3pv7RaQvg5fQnljTR9JsFHDB7y/gBhBPLlMCGMpDkYbI8Vfo12UpwD+XVuTrWfRInvh0TcguzXbM
odv+JUVJPewz1akXPAFDoPepB1GpJ/2gTSz9DMPUPc2gYN+iTu9DXls2kHYfneKFYbHpJa9sEPSg
cmPCUMiWO0QQA440NtEJjwD54FlMcnNNOhB5eSrQ4r44ZMPE5M4b6w17K8PWbf6VevUvr0sjAEGK
IV86TNYuI41ktyui4b5woVEOLtxrclwyuqXE3LVgnxjr5v8Gg2NxbMpiS2lmiaIPTvTW6ktNET17
7ZF4i52XfTI3q6Obqhoc6wrDekI7Oqo0PXSsgG9X3L0InkR6QFJHvDPYHaJQOwZcpUFygK3ZP2sO
BLjCyIP7v/6OinibRr52b2V2sdu98bR9ABTPYV3vbfsiwKfB/oeyJWY4CdwifrbKp7YFYVFHxMAY
VmscbAM2rmKJBIIKaHdZNTANBMfE0gzqTKQ7QvpR85csf8EAsA3aOmOfFa58JLbq32IalyXPn1de
+IOOmJGUE2bxBXh50tyuYloMool60kD09BdQM5YN5+KM9yXeQwngkiGnWdqU7GURva9UY1ezZL8T
OIuW/DViGp4z2+0/DYB0obcAV8D9bazc724mdlmpxgdHt9aza6afrtW/xo0OJ74AOaGMkemXo0F/
n+uOB1ylgQft9dmqoU/4Al7d3dDo00XUUNsYCU9+nWqYyDQG0VXKOGKo6pipr+qIp6YpBcXEesSC
5WmN8PCBQkx+UZEnVBhM9JkTFWw2OIUXfluBmGBMjY05EoswpHsAXWiU+5I8lqVKwLcyoSF5hFtN
OMNzP7NHadPEuRTZ8sF5bh4cVh0Bx55+B5Y9CyPEMUGFBtnmxcccTn/NjimhJ/8SmPlYEJrb3Ie7
xy/Ksf8tMZr4Vu7Wu7qnVgO/QBbVFP/OzpzsSORaqx3rjfeW8ydgsQLRKpq/CGiAQshkiCWMTkkC
GHpvaoKWMG1m/cfQ+v7SKIAYGQk8fszsxu9Gkn8ZPMF6Z1DwYC21eszSBLX3qBvWo2OWFaXx2rTB
Uk2fFsdUWEAcD2AjfZGzzr7VtNuFGe0gAG9n4suMXePKvqa+So4SfhD5r6YVvmSxvUCalYKFiYck
uzcSTNoGG9kyyunMiw89jlsg/pl3ZuT8TyUDw17X3TaUEQ6RzOijJSzUqJ5aoM8gavIOzhk0y7Qg
Qlo6cfI8NvFwV5XdFyB8cydaD+lhxlVNHUe8LlTbEW6v0y0sX4Y3URKWAIyzvGpDVzaX0szLq84G
yUFZrmYwv2O2z0cSvTRoBVztSXUzRnP00DDDB+ZXUSvqg3qZcNOHVqbN8OqbLUXCfK0FI73FxN8/
SJmdV8fLz7a+ldsdz4JFKr2zGbf7Ns6TsPOU2nej0x1Z1JCm1VbJnpoDkkbtmZx8le57jNXDKJPv
JKu+Es7n8lL3yW5NI/NIypc8erNJ/Rap2d2zolweRwuFl3Im6wRAY95NfV/e1HMH/rN31xARzQKl
FJpbbsUeYWk2Alhhz1dt9dyLE/NvkJP8WfdwF+fcYA+gm2TO9x3xMCS3B/S9nJkQdB8So0u6UI/s
zvM7PY+vHYh1djKO6bNGh8ndR/ccJoKUrMg420aRH0cl0uPGAKa5IRPSyDwaBJJIdvkMwRotPDmr
CxMsYFLIOCUCA5T6HRtAgrFk0n4Iw6j8dMuYmpni7lXMTHzMYMV71Cn+mDfl2aQwYrsR58FstP1l
xuFy0WVqfuWkYfFHkKtPHVQzwKz10cXJ92BQnx3ibHjISWM9ZHZL+oUojKvKNtG2sMYQzup6QT4t
zrYtm5PQcDrUbkSgWZd2n0maNjumc0UgqESD1StNrhfuAaIwcsJx9PHJGlnIAJTpL6QcdOB8Vb+T
1cpZkhjIug1JDFyzKj7pQnaUl6/r0fNiezeOIjlMxcSKeX1b27E7klNS75xRDI8c1gvrIvyNGcbT
o2VE6U1jds0FYAw8SWtsHxqZuWy1loEib2Ub28bZXd9NT4LC86jNFkMxpQniBbfttNC/pNf110Vg
ragcZZ/6xVyemnFg2kSBETgUNRVUNCvJyrsusXktvOknBVzyHk+VnfjLhrewc86FZop/ynGx97mb
RnTPU85SW+dfGDcYYjWJBxqK+EtJqzoQcEfqkspZ6saEYeeZM96iHQbur7c691nUouGKvTORVt6Z
K9k8xXnWoPct4fQ0OWEIXMtrny8HYui6kBq/JXm6ma6VUeZHDpFhKxO1gKQgSuVBW46G1lRIGmzq
46WGqD0tiW9n8qVoBu/Aiqc7N3a/Jcu1Ot3viAnDVnBDIw+iTB0FWjrNt80c14C/N/K45dVEFXl/
BFt+d/Qk7Ke/pUWAk+1qxdtkifxhXJYp0Lt42FlcwneEyopdPrLaNWVcnTMvl2eAc+khK/OXTDgF
jaihX3ppzvwCFCyaKgcqw8aGdROaNntCUsf2ajmZMorf8nj5qVT7gaUmCQwqgKCseyZmI6UAO0Fa
P62TZPHKDkWLo9/FEZJlz8n7fS1X0ycOxwxTTqJrVfSJny8LC3J7fhnroj9oXkL2DrvT28mOSmjc
hvZKltUJJebtUhvpnk3ALema7n4d5edoqiSUCzeta/AVB3mX3Hg81QN9mnHrQTJ8QLuaB2KGIkU0
sbePhsL9oWAz4Jo6NfuiHISS5nanpYe2Yy3yE0ZSc0RfipzEi4BMD7PlV/TG+4REVF4F69PFkssW
sGtB2W69Wau/r2JKb7wqGs40NTgaWIanPnaSCQUa04EUzX1giIqvS5NZD8TF5VejASS6JhiE1iRp
d0bakBlZd8adua0OvIruUKCO86VN0iJW5vLBjm0XFsP01lKyh2ApO0QBWxiT0cvjGnms321N/EX4
Y7cXAaGJk71CZB2D1dF+pK07YDWbD2+GcJNMw3DNObmPmcaniS0GQE0vXtERJJsnaT2uhPUG9lo+
uNOq3mx+spDhFA9cN6OLRghkmKvkAwUPMGghn80xdUIjTqZnt3YcPgQEY5kzWwJGpU6NctZ9D7rI
VeNrHbFLzCbioYxuSAHpeF7I2iMK3G4sd15iqJM5FOp+0CN16PO0egaRZoWk65iBEUtSF8EGVkHU
TvanNPX+OLqL9R5DFHnRGjcG9VkTqcjWxMUOVkhqW6RSPa3Vzk2YFS7tVhF1Nmz6xh4eOqtaH8dx
xF/ELIrghY2qa+RXy277L9LRqhvGUoIVvxM9w4zi1W0nsJlxFUy0DOw22YLRfHb6d967dDw4p/6t
KmrfC8Ndj3OSOXsrsZgusnmsNRHUHuIs0CrU67+qnt4SLX4mgoyMjk2fMxeMA2EXuWjQ7OnVjfkv
AGisd23PApH2aAgF1t07mU3dP12146uh0/lkdLt+Uc9AInUAU4bilu1dTb+lWYyJCRicYMgn4Lig
SkLPGYxd7CE+mKMqBlhmm8/GYP3q0suQ9xOoPJtWFhhGGz14uJ78XtYGIfHYIpXNAoMcCYJ8TKoe
tKfgnVlXHA2rYZmvjdmdFU184TKqk77sssEfIb6/I4My9+novLi9bT5aojGPdF6oc+y85YBvuFlc
Gd1EWbvul6nMyIyJnlKopRdWheWLksgqqsUtbgz7jCqKXKVcy97IB3GCpnaIN63pfoSLmIwFhf5o
5Z8oZRnnPIBSoxwIOl5WneFzCp0pZ+k/vWbl3kBOxP7w2lbfo5HdRusCDPmezG0c/bp5YUxD9jR1
S/wDjJ6rktFvASlv2+m712F5Qci4l3Z3FPYzCTeklfFSyqfGuEh541R3cXJ20yMQ6ZQVkg5k13OP
sqXKuyFCIyLUxCsr2h/hl+m7IAjK0vj1HtfiaJc/nvNA2+WnOp1Df8Mg0lhphfSLYvRZDbu041KB
8cTT+qqch1p/seipqrskPfQORaw8LTXxQMVvOR0LhlC9Fpg9C6r6ZmGqlJ6M+V4xZBrYMBajYinC
PI6rrVN/QMSoEX57LQQX3g03c/kz4IE0o9s1/jbKjlgsAnU81CpJt4/r51i8a+2N0WQnyaLaFg9O
6+259W7qaFPX1LuG3zyE6JBQ0os+7Of+Z2F+IXNkjPRV+vS6MJnq4900Ii+gMQJ5VzHZLqajkZ3F
cnETdq2iCKU46sVD1TxXvDodjfbVVQz6AYSOqggbi6B0N3CVG9bjz/bU7OSPJpP0UZzNKwkcO+ne
1d2bznkZN/k5Nw+TcSEV6FQWoFJpojkZBv07S8iaRIRqwG1eIABOT1GMdWkAEDz/cAL5JaTHgVmc
aM7dxL0Dfj/HsK5Xr7V9splEkJzpp9Hkt9Y5QWnEN4Z7JOSnzpN9a9xr5OmKj7i+L4yTSn42tjzm
omCS/AKvmkmw1NUrt+3XBzOWyXnwwNT0kgj4b2E8L/MrFiifNUcvrpF7aFhjIW/XEOOoQ4Z+ppQ7
ZfwUqBRLblVA5+mqkWx2raPbVJChhVYrv7rc4zYZVqLX231Nuwt/H+1XWWsdG9xRvCSjrE5Md7/M
3MxvYWzunJXuKr9O5EW7hPNRfKluRgol7l3ix0uL9OaCCF8OHWjq9k1ktpcEyqVRHAun8ieC2eDS
keRArg8wIcS5LJfKPHTmq0XclODI817GlpPXY69WMEiNfDG+QCoPIRIFLdVglh9S9soTrjJUrMcl
TrExPs3kf5VXm2idmQZf9u8Z3HCQK+x3XeuaQ0jycphu6k7OL7r32EaHDAHm2vwxnzxo3au+Ppre
S9wd1uJvIoGCBVbdGpvt/KiPGWq0w5ZtYkqo9ctH2r6kpDyO+jGK55M96UGOdKOtccx6QPoZ2lMs
sEE4LahuBPI3j+yCrnrqjdfeorzUjtS2p9rcAjUID0l/xeCxsS8JCcCVR1ZoM1Z+af+boR+W2c3K
0xpStCCMdJYokFXBPEm7R1QUArycZRl63g9hfVy/9479g/gviBPo+w78QAbuq3kYIF9lHLcLO/nT
poJkN1kmV28xqEg4EPkO0DSFWlHt0l57HZGfgfH13eghl/dzkh9z69NE1L5UYIgZvsbNZz3G6LOe
QStuV+G8jQCEFRYaSoDG9wiiyQoq0tJAmvJMNq1Op0iKRbVcBbmSFtaIOXqTHsqMJDpHwJWdyFfp
j6MRqGLttOzSEh/mbqzO8d6AUDh2bMJZGFGycu63ITHxl44krYVoxESGsfVa1QSi8xuZaXgQBNQ2
3KA9S08e2LMd97gdb4EUC6y7sfupzE2GOt/miwpLLfrXj02YJywZqqu9nLTybZi+pX5cyoORwZ0E
7el91fIeI3CQwhTOLfCo9rmjT6zkoSIpaiKtKzdw/z5wr6aQFmVQTFowO98rZ+7Ufnf5syNvaC98
2XzEwwdSsp1ENYCCAcnl7ZqhYT9O2tWdjzjLlcv7cD+QzVW+a/UHU6uwEfS4zpfWP8W8KSrdl+XB
zF778dupmsOCxBaxAfq2JwFBp0VfWGkDmccZRzZwuvJLxPdOD021PrGfwc3/1Ddvi3spiXb4361M
ug/tH38xKsbxXyPvtxRFTztK+7GY/1h+1P0P+tojzHL659LXzZ9yITLSOyztTdZyeXKKK5DYDjJF
Kzus5fPAHCVd72x5z+22p54OYBtEfy0jkz+AxmQO/yrYKPFrNj7oy3uJSsRQF40iK3Y8ddyExcgz
Uk4kGxJzhnBpR+KVOhckNx14+gq6ak0OvGUnl9Yq7ifcUTz4ZE/9EtjTwzihHByYEZa3hscEMsOL
9ppOBILKb2f+7RGgZHDF5QwKeo23zKgdX4ZgyX419g4uwU4KbfWUiBAF6SK1A8NFckrekJTt7Gi9
JXvosM72XURKN3vtnZHjUUflVNjDx2JY+z4+le47+wJa6WJfyrck+rVvFWxCvTz2X+6pVXd2w/9w
oVf2x/Kg2MitY3yakpNNjEID0DlZbzY9z7i8WJyqecmZsR0Q4qfkniKRHLDUvVPiDSNurn50ie1o
ch7yB4eYR+IgsLsqL0Kb+GbOFtfAfbN+xPKpH24y75eYhWI8x/MN0YW+ra7bm8ZGmpfo5FFxm7dp
8xiZLOSlsyOCjb/tty52C1Ues5Kp/+cxEWOJwtXTBV0MCTv9yvJrg/YA7MFq74b/SDqv5kaVbg3/
IqoITQO3QllyjrNvKM/YJjahoUm//jz6zt2uXa4ZjQXda70x/LD8e9d9WJyT7lll7aOYg/3IteGF
Z8eCj+j3oriXcCTT+oQ4FV36/aKfl+krcHhi/lT5f1ZG6XyIoJ7CoNa6M90W9n9Hkmhsj3+m4LI2
jyRsNhCDbXadcoo3v8B+rHo+kr2qulfbQ3X5ZQcXKZ6T6Y0KoyY9rf5eZxdFqNV6wGofC3UfAcw2
00NVPAqUtvnwX5UPPAQXP3wb/cPMLZanGFXefPc1LR7NeLVTGutRSQ2fhTwTCWHWkHlll2NQ5Qkl
RvY5cik8Je5yL0ef9/FzdR4is2OR2/rDP+4juG6yCKmNS35mSb9OfQ1pSPYrihbsaqcJjGXPF8NT
VhJy6pJ/XIiNY+9lh0UGXVTC5WzfCsnuFGVcaXMywXNhT9fR/S81yaFyI6BqWsv0PRtNLAPN3lNv
RhiM2T5gKqSpsd0xpjMwg12zAVjSpouZtSS7p9tkE3ABh/UzjmfEp29UcHPaFeeZsPyq/5ejmlY1
Qe71STk/2RhsOvej4ABw7QL/ZxGDSSsG+Bk2MZ1+zJJtrXzBwrs8FL0iBQQUF1BN8c93+ncy3vp2
OpnoEUMFI0G6X+lpW5g45mAXkITbyhdXVvt86p9NSmnAKjhl0q1O/sw+ov3pLWnvqsSPrY4WMKCq
1f8de7Vds5ep/UoyEkqQdBacBw0Qpra2uf3QR/7jGpXXoaUZVXBjpWpDBBb2DTeeKCKOXHSJkhPP
uG9dxdPcVOTZp/+EB2NV/HRjDReBZB85DTciPfTmPGJqg9rmzCXqH8C55o+s0bYk9AAHgEeFfhnH
T2re5PBAMD7iC07sZK/rbw+CnQxZKM/fJtxJIw5OkpAmXbCJd6csMPvR+e46TfQz7YS3nB6j9KkF
ArXx5ZAqjp7X+rSK+dTU5oTUBHR1Tn91cgjDo4O6zaLPaJm5yLLXxSVPuNE7gL/rgP34EKw+cvrf
NqTKU78P0nt3y+5rteWmovBaeN+d+s384OLTlJESvaGqz0nnbOjo3WAB4ZrXkQrBx9bi4s3e8+gt
c52d0Wh6178zupDktV5+o44aMtw2zh9DVK7hE2dHsZ5uTd4LW2Il/0spddXbYrWPYzBejXydur3M
mVWInymsjQMlzMZj62/qLE335XtPHY3g0G3ZfOmafeU8mIBg5JMfOFRbbHFh7FBPxAMzoqzzg6GT
c0LV59pPg74YcdHQ4jL7Vp4fz0DIg3VyYUpbgNzCeQuCu9FyDgg/Nza7FAkThEbzzeNWQRkQ57eN
DODGvM8epRmGhtbqaQ6/qRz7u9KvIZQgSve+8V4Rqm7yZgb3+eGMF8m9ti5OcFLFwZR0hvLZoM39
9Tnyfw2lz7AAld6r7GMKEpJEOY2wIZ0tniIYA2pPrvDPnv9Tpy1K0VfokhydG8YVglqK6tee7+zu
1UerWl+dgocTn2Bq38sW2ddR38pTwkvbs/v411H9elJuU0pONHhV/ioNbBP9Em33mMi3cvLjcbkf
ugS6n7Hsw0H5tZALEgC0s/TxAPTJXUDKdFO/qPHd6l5C/Twth1E/0UsZg/6CoZ/9ih9oH3X/x2WD
EdGlz+1TA5pRLkxA+AxV9U5B78Oc37fWBUcgFe3PVXBR8rMgfn5dhjiQ1L9S5ZUR0Eyf3urAy2O/
8wBXFSt1xlxnF78j9RqtOabtXUFxZt6w5nJ71/V3RM0GBeqH3DlQq+i51MWTzJ0u266g3DFtjyZ/
HynTwNkGef0vn76igX8hqgPL+6zdv50eD5m3bD37RGMEmi6e4zU0T8aieZgUVtkg2CBmfNA1NsFx
v1IlJDv8F4LCrHL6KxD2LXZJwpK54uo6AzckG6x871SOxCsnNVrq8pxEYPtWeI9hMF7L+lo1C3w5
LkfwHspg8mXnjv25J7qL30eAuCEsbwVc+tEj7MU4Fna4bqcSnP2diMvU/g01kiR33pER/idKMQ+B
xdbUy4+qPiCsOAfDchzop7FvuiYKxtDGDyTUl66NSHr95yTug0aHTi46K1h08PqBMvZbk8i47Wpx
7BZe9mCZTmGTfpq5+RTCOkbruAulfW0aeljbNQYO28ilegTP3HnjfAbj/+MzIMpoPE9e8USD4naa
ln3eUmDuBg3BTpJgaPs0hNZVlekl86x9Dfu/gc340ZbcGzU/p4sNkQ9hNbnx6vennrcmj9DNK+8P
yhdmCZpuuI31Ji+tmLSeFxGgAMvkqfa6/+YyRCDekBgQVdGZxm+qVavYNt6ms7zdSrR7TCA29r7f
RT0N/YsUIyPyWm/c6LbNVZ/QQ49TXu6dGatAsJzXNT2ihnusIivOvehQawemkuocp7+rFfReDUlv
9HFOkkc3H8lcIXHNrP29WdWltkZav+ttYtPFBLhMbfIl5IDepGvyiKLwbibIp079D7cdNiOX5lC6
OP3Q5bjpBXvS1izFm0Ms1uyub/3a7yJ+xkYdaZY0juZiJzg4Ovoc12VFoENPTxqhr1gPlu9c+0Yd
vZ73FEnlRJGtDoMd1OWfzgqPZTPdaWeOG/yVPf14sJpUONPP/Y6a/yj1/Awc+TGN5izKZEu3GvWS
FAWTj8Lac9trp4bZrgeWpxYoXBokvOLBNt8m8clOsY4590lm+zsfypkyPLAie4+i/cnyuYIlb++w
rJesYnov8cAN0nn07HEn/9fjRGSf6Leoy+Is08euH+itGg7GnuktoswOho+O21PgNluJ/c8rb+8P
n52LGT3zT0QJ3uQE595ZtyQ13cuGiW10p5cREGkI2n1qgcnZID+zP28rQHigqR97iZ5zEotif6RO
nRnuRzd836HatT5XFBLbzkV05jFC0uRMp7dIlh3hpohr0H5MQ3Eqp2ob6epk2zXuzuLQzfUfWOWK
LvQs5V9j7bWGirlpDt2aygE6e7bBNJMEmOyhjcXO4LrPipTI/4bWtITbQLKXujK/lOFEIVF6SMaZ
5vPIQlTU7aq5vTQpZ3m4vgmUr+PAQNxRX0DPHfTXeOs7jkADbVtf0BedyoV4V6x8SZSxkFB336wn
lEOGtY4eXum90KS3pa7qgaqoipj+9aB0+tHx8NIVQfKNeaq9gJg+oVraNooXb3gvR7a8Hku8I3EG
8uvkyOjaF38o/xSLRAtIa71fH2eV0pnBZGVaxjoMoQgga0RnajtDKiVOddWwYe3Akcz0w+NRcH90
pn1YUE32GS+FU8chKggErJi2kYCvnPJJTtkZb0LbMWCw4Pg6O9fJsCmSdls3cNu4G2imQxLZxrrh
IiLaDNk14Hy7y3R4dAFYiWvcFeO8K4dg45begaqMrevX94yZZ1y+bFoMxYMVp+RmhS7WdS3xCuG0
DDBB5jV4mKBkFIIAsUHRxH6FIWvozhHVqM1tZ8uoQlZOfxRMvdqoX3o0aKnz1k9ngm4bl7uRzXAF
lm1pFndC0mVRGocDodw1J6bEO1SbEmTPxeVHRPydG4XobDvQlebSsxD2TRU71rTnZDjdlOdLr7cu
2rxoqt5bU5zNXNgxetmHNUvodBPqufGRKaKiYDPEuVaI+rN3BKoQDDSJhya2cOy7bgQsD/mgdMfw
IwP0LCPZrWQ7O2DL2k0FzO/KtwgwijVpmyRzTPTY3kuCjZEhagJ6GSuJhYzy3wlpeAAkX7YemAl+
VL7PBYlTPhXTBqEXX86tyn1Ndi3xXNU6qVhaPrhGobYSZ3Krba5dTENZuEWxFafzbV/vYq+ur3aI
y9jhZGn6GrGSS8G3/PawlsRLKeJMIACwQ5TTXKU2zYCVxKzf9z8Ng3jL57XWiS+0vcxS75LV3nnA
e63j3TlA/x0l6pt0JDU01e6lFuurV3hH1N0HymdeyPN8ghWmFRxH8iwPxtrNUQMmWkzHjH7qdJAH
jFJbfGS7JCqe7IFRFR4yxBlICMdToKw/7YRGNIT5c+yVhQMbhsxgjqMtVbyxYIbLjPUceaxvU30a
mNjpw6SL0p9pJaDBvtdYnd3gEM1/BbfXSNtqjzmyR6NLe/iotoPE7MD/daj0ygdGYZGuaN/Fv4WQ
LgT3Xzx7HLB4hwXq4yEYPiuUjl5VPEwAdMNMe+tS4+1KL7nuDvj4oXiGWM7lgxDNyTHY4Zrx4Mri
Ge83eCjsLMT9yZbuyRHRbydzen9LzDdZ/dKQLXqj2D07ApPhpZij4WSgy1UiHhtn2GKf51P2isJS
1IYeB5IffC4WQPzQB/fMHn8mpIRUjI6APIiyytsfWLsQS9FH2SbX1eBMmwZUlVn6GtXz3VAZnIOI
//2W9gaz8CvyxuYAxAytkWMTpMA2L6AYuBwExkSE1zdCxdrlIw7HeWrok13+uAXV2OGIqMcPiM/D
ue3GeWUYoQf7TOUJVEDSksTgo+fWMKy7bJjpFEO4lrCkutF6vEk3l6C/o7D6QHjRJTCLOUKxfYez
t/fz4jqDMirh7tpUftjpuDeJFvfT1AAfhoRYNBE7TbgN4JQTSffRSCJm0IXb9LY6qoVdHk+qzToh
dX/fVQkbuHP12vy38cKfKFzvNAmfLa14QvTMhfV50qRdhF48u9nZpzPppoZh5t0uIYK0GwgEpiQB
YhxXg5nM68bzU0pLAeAbixs7BMgFoExvl6GF2yZnXRV6QXxE5XZXZoxyk9kUkqQM1aU7RA372aX/
u6V4Etp+P1YQrz1m8nrWzUlkInZJU+hmn6FbAK8Ql7B6YOLDeAiqGo2lQXJe1ELtDAkwz9aCN7/A
TXfftJI0UfpGWJPsp4gXtK2UpgM3vNFEo/vkhE0b7uk6HQ4qz7BzjlX4r+jDv7a2o3vb7+AgHCLI
3lcPGsv1r31fBPqtQffxQVZOdZgWboPJN0ijJWohj1TTYxLQx7PpmvKroCT1oZHIwMgvIG32kGRp
fRWGKECcDBbbjv9pRtFdaM/5t5a9OWAxzDGM1xI3nC7pNsySB9KTsXamazbzBmUugjyAPJekCjt8
b1vtfjpLGj66YlFlbGbtHgSYdmyFtK46NYhDOSbFeXT9cxuRhiE0ZurVnZz/NWQe8bmou44ckEO/
Cjxu2C6PMLHDrisDNEs9or1ZYikesEQiHsLDhDmtv1PuD1nxqGwLenK8MHC/qB1FtTWiiU/bAa6v
SJNzn7PUq9LM2FAjF+oJE/UzyrTsVGg8BmAkeQca2xWvpjT6SfU+Yn7ktfNDHoEfE69PhIuLXeep
IIYjJL4knR6nNg/+SeWTUrIYYM+QutpypEXZ8UVCJVNvocWelheo/32a0rkZLAERDz2dTQP1I6BS
46T+hc667k3Bt2dXxHfgTvoyszWlaKN6wJ2RsAFslNuCDiJoxXnpOT6X7ClYh+a3XAd23Lyp2UKF
KyOE2AFBI/iF3eW1RCyxm4z9oubpu7V1ca595075FcEcWcA8WNQlQfe3+3YIMRn7hKs8RnkbHHxn
wB6pJ+cT+jl6RaE8v5PyQm45fRG8FMt40b0e9ykNTxc7kuZt6F2o4EitJ/ZIfD3Isp54VsRjTQrB
rrHd7ttGMHno1nk81lCnxCLKnHelSKB3dOoxok+e9R3Iujo5JSZck7NXYCv432Nfk0fBsVYWHabl
zubva6d/pU0WSjSTUuwt3ksedi7ZLShImF3a0jojVrEBp3sAaz9VHFIOoDB4YPWOh/Ym/lxrf49k
Lr8ii3G39BiZc1sTngItOsyn0VXIPqQxb+M84syIQjBAO2reaDZkPB0tzugSa4u9qQqBd67A9I6S
sRdIQvzh0NxonnaKgr9RrqvdzQBGFsDY4UgsyT6VPWNZ1fozQEbKRJ1nYUzg/gRgy/FTk1r1wl/B
8eTCgDe2MvcuYTocoPONi5YpLjuAhUM/5j+ET+fImydgobqMMCt08F9Zp/ivtaVMsmr4NI7Xh+S/
0pxaqYUrtyfpYclQ3YbAoUVhlgeLsrccAP1s8omiN31LjyJvuwiYLIKoPbZN+c9L1ldVzvhY7sZc
PoYZIXBYMonjiOYFpR/SmmOqG45yt30pmKOobso4SlUopgc/8euncvZCLiRy8dlIRXKiNvWWKeH4
b9ZsQDUpM937Cb/pMonwhvRyeRwCRYtZM4aIdoEYtrNLa3HECmuYfz/LxWkwWrrjaXojPSAb93x0
fcr7teP1B39lIjTNVlGFRkVtlX57Ufof88l658x181kBDInlLa1aAO9kkxGqkZBngLM8jbGccsCp
JPnVVJs+2yZMfoZFOimkeJKfgiR8SLgDX6ZJ6IuwkBUqi0Y1At4izpPbeVGtzm7287hPDovHSCtC
HKiV7seTj4hzY1Iqy7dMPYUf29kUOeQtG2l2va7IMcDs2h49DEUxWbhArEu6wJAUna1x4AK1FrOL
1hHgiv7BNNvztaYni/JyirO4mL3C4QFcLce/TMQ5IHtiU7hW+lPpzz3+ke2U1NldJ9ASu8xna5hA
0I4ELxOub2/KwWJolt36aa3Q3WKyPJ4J/79l5mkZ3Hw3EqGEMpalhbDmBCjfAkObZgY90rihi5s+
7rRIDr2lBcBP0e3N0hMc0oUJ48bkKMZuNFdD7uBcURVjHf4JBnS8fSSL2+RVZYnEh4vah7feLvfo
Y3l/jMJJBM+90W7ORUSzLqpoiqNNarPDKCbk1Aq+VlwP28o2dImX9CwwwTGmlpEALRySPm7zhXwi
G3tFEmG+RWfXxX2mU4QL8inFNZLGWYtewugBq0hZFw11U0mit+Pa3rXT8GMTyzs+SyYyJAhJ8agn
rzr1WkAS4VQSoOjZPQI3wT5hudOv4hon6ctz/1Lp+A2EFe3aSbFaMemXcZTA+kXpeB6DvzSWoS1Q
ndsSc+BaKGuJIOY2Vx9157tP+BvMJ44jO55ISkB14P43DE3h7fJqchj6BgLHUrLMThAGwylcUdsI
wlkfu5vosXABqAL2ml0wlGpfpdzAGLMwKIs+euwqFwFj71yqcu4fcAm0SCvzDsBGWnhs2uozXCsy
ecL2i63VoElKy5bXnqkkIDdExFHVcxqHRVbekVPA/GFXSBx8sTy0q/xNTH6ba/35H9re73ZB/DR3
wUMkrfkuyRIMvU7ElhTY3TjsyLETKXEMsufZuPU7RQWg/jzLG1seWfbRawrnCx06lZAyJTh6idQj
Hkr/qgx5DZspmjL4T3f23xUa2J3v3AAwSpCtOzdD9xhONG+TJAQ9jFsiLmziCq6NlEX0lKcRXLWg
AXJJJQC/BUciyWNJ5+hPNyDXJJsCEbafP6Sg2p1x4tT9TAbWCECWpMmgBubI/aEZ9JkosOdOGMDB
dnz0Juta67J7TxK/QPLQAQiY0Xv1UFzDgPTjt3J7G85YvE0D3dd1oN5pF8juRJaaN5/9gx1+Bqj1
MKfTU/20tBQG1f5rFeKfEngmub45RTdr130MxSzvVcHkJ6RFjFFOok4pmulP56FK/Ycd53XFIqge
7LZ679KbTWwJoLPqyXICdO8UHRGRpOLOrBADITdFCDKxUePwW9WKkI6iBoxCHiR9KOiOACrelSI1
Y9x6FhkMNo9pcnByGnQpqhUI+mkf2kwD9umReTTuOqs+yNz855NWciA/I7osQ3qrUogQL4iCwDad
ARwubEcxKV1EpvWeezReg3w/H6PG2c6F8hw4VuEQmV/0vzSMq11VjmQ0rAiuqzX4l4PE7esm/9O2
NY6ShcWnrax1U5DNEpsl6AAPVriOkMSLXb1k6l+rbPVFPtpNxF2CSu6EhjEL0gAZvhQt57W7wD56
JmifHbdw2OrtrFsJVytegTPYOLm9kCP0NO7mTTZ2R2uK/GVvdCmoPw1n50RD5MTbnzioDPWSEKST
IhB/Z/eQJ922BEsMDprBuZnrnSPH7ICe1ibDkcLeRyedzL+KV7vcWaH1MS3yryphegmNq/ekaRMV
FYz+z+hVpolrd3qYxn58950I1bPs0Ufl2S1FgIRV1sP+Ffr21cYjSemUFWBIcod9V0HjM3JnmBzs
dy+jiuSIcERQgBr+jCGXA4tOsBsVm/O+I4zp5PkrDuAqXNRDv4C9dUHU80M+m5MHL043YXGXlf3T
qrH3McO5DGRlJ54UEYHQrYsNT8rMtClrQwAAhgzoJ74TqirVNu+HAPyke1vkFD5Z1I/sx2xUl0Qa
d8dA04FzEh0f+oTkbwKRRfsuifRPeQtlQ3bCoDgG1qMhT+qbYKz5OggxXjy316fZBKDBSVj/lWIV
W0vZAyuIba68XU1cCR4z4rCmo0SPdDdGsjvlYR6eKk3pbCgKjKvT0ICWOQJ+Y64f9MSpokZwNRBK
74YVYzfSJJGA4lnoOm9nBvFO4yf5NTIuA+PfN7Xb/Sntvj93Oiqf+rlI7lxvLD7sgO5ed7JMPJX5
sh+XErqJKKtzAI3BPGhEhvtEL2fh2/9WxGkWqW8buyE4XRWRdRqxmh9F6pqdDygWF4HXHkFG0Cm4
Nid5yEdLMs89T3Uuv4zdOfHi59PWJeZga1vFW/n/ii6UgZgW8O1RdmF2c24BrUVOsndG52c1w6dc
MNzbhb38F4LYXLwZ5zYEfHMm3L58WW2kdHY1z1cU3HKIcaJAN/fqdfXzgdMEaFJYqMcsWfxthWYw
Ytba9NEgfoPB53Vkeo7pQ1+eMXC58Qw/tcFk5mzg8IFW1TmPlltikNXGc0lzcoG2knN/nbJdbzhy
aebQNNXiG+rT1tmHc+RsbRtG1fRLSzYC0JWPnEX5w44Xn5CPpA0uOnDc38nF3NzPhnVoyK11nzN2
f5dkMD0ukY1QLeuY+kntuZrZeaxs8UNIWb/R2QAxxWgbMS+Ukoi1W5bNHKQC9qGzXtqg9LelnHHH
JF5Ny9TkyvBLmjZ7Z8aIPjEX/peTh4++evKmD61EcWgw0ODyw0YM/tM1H1k39BB0ZRn35JDuzejI
31w+i6Y8JtKfnrqKoMi9SiEF2yjllnAXfe48qyAUwLYwXDJjk6RWfYqpIySiwSsBrLjkH7TzLKwd
GCFptzY02q+gN7e01Iu0ajCUDFUTUzYrNjjJubbqPwTrlVvqgl+r3vpwIrpUEFGPV/Kp9Bua5/4e
AtrDepiCWDllcomw8mEY7NJ/QDYU2ttYUsI20f+6hQwRl0LqjWFZ/NM0qw1gNYGrrNq/8ni1RFp4
P1Wn/ZhZTR0zJVb34rtpM3zPgSXzXVOE/dUEqQO67uYXjWDrTArIdFCjnNAwFfWrGjCRBhW1vLpY
wJfsxR2ZcbEtJXHEau0da3JzMXirEvUGqMpY7bXifN35Yg7v076YAKId79IJLI+LSpbjigL+RcCQ
IrTvqz39RpS0YDO4OuUKiVnIZutGlkO/QUTKaZVnu2ptre0aBFMAnmQjctdL622CUJLKVNo+8tol
/BhykPfS9dJyW3vru7d6EEZkRnnAo0mKznNBftQmbXkcHOerzLiYlnaBaei7ZYXoLFr9uZa5QT7v
NkgF1JzR/NkaIpsCx3sMHT0CsrviPqM/+SmxCV+aRyQxs4F7I8Br3ams14diSm9/Q/QWDNXw13XA
1/oeG4CLxmwLQaDiwYhop9ay+qZfWF/LtkjIi0uqSca9B++nA+k8rKINMXNrf98ORbirWNfOqs0G
mD4IqF7WTAaZ49/TkBM9dbZvtpEcSLm3wOcmxHlLTujpvFbrGym7zXFtJufR8SwZR2ExPOLNrvet
u6p46R3KDFk+41aK5G81Mm2ASzIrrJ59wPuKWKPniM+LnLStGn1cQnLhoQobh2xzkHQ84+izqE2j
pMdnYOunr6no24eiVv4/ggMIa/OB7hWhjisfGWZvnTvrkPVBFkvGhS2+/XErZ0fdre2CUMEreZzI
L6S+eyRSpiSmfl8vTo55PU22QyDTN6+AfePSsLx3W1sK4/pgXcOQyX/iajgA0TWHubfVPp9r55G3
4MY2gWKqDASUoDP6B0YVkRRk/jNdEm4snGYH4Ntq59h59jEHi31WttGvyvCEoLBQyCklteKWBSda
CdtCrZm1BJ6SbhwSa0KqLARYWev/nCzvvqdFzS9g74Y6e/rQulS19/U4/7OlTO+ZIhTPFQrmSHcd
pqi1PkaynR7XtpYXnMAE5EE5buXgEy3jpTVuQQxxY8ix3mr4jWbs6LxO4eKiHIwrH2i/rpoeN05H
4C8SvnVCf0w2MrnDtD/Xy2YhymGf9rxsDhD91tE2I2WZ3h5gDrJlAbsYMNWsn2VqxFufMahR+RTE
9ThI0h3DaF/5Qh1tgKpNkS8fjJ3g3yzCZHFIG5yCTpRtINz2bZ5LbibGFMgfkl8w0M8HQUjib4Zs
DDvLlBxthXPUV2juRnI9AP3ZZ5ycmHwhywmwO8r3MGHewUwZAyZf5cPt3NoEeCw3NdftrqYeAeNx
QzSV0f8tNkrc3E/uE4mNPVnqYqsJlkKpkv3mjKob6cyfy4iYWOvEO2ZT9caUNMShbb1UHgPbRk2i
+zCyQuLjTM7VlPpH0KxBRgL2+rvAxSAbLpa6dz1MnwMNlw8ByfSfXVuBSgsPUVzrQG1l+Y9aQwhh
quHeW26QrUvtxclehHVKE8HqDNu607YgKC8I1Jl8PkQj2Zq6t3uNC8ufQ/svqyvokWehTJkHz91Z
PB9xJhnYOuHIQ9iwAE+eM76nRZ3ch73R1yavxx0LESq+SeUvEBk4xzVq4JyQ4myz4oLarDr/G6m8
uYyNri7IMPjoRCex8qfIohszONeqbIFVwoHkKC8lrpCRQFQvJI55R7PWzhPMD3ruvkZ9NmJMQKFz
+x5Sp2D6WAe/B17tvP/8ya7veeaIWsiyH7IzEKrlHnE+iYcUIm+op8vzwdv2HlApIAfhegNGGr+1
3E0oaiZzsqOTUHm7GQP2YezojEo7Da8aNIDpbt3BDN3qwUzvkcPoupfVRlHjZWiN0Wsi/RoaLBbI
kTYz4VkHdx2eK+AT0BD1MhvxWJm03dlNOh0I9bS/gpuAnHiv6Pb2MDcKXyPI9e07OVp/nWrS+7wX
c0eoa6t3ReGMZ2JHJpLviy8M1kmslI1y1w1x7aadvY+ibrlkqwBWGMkqIltu3HfGtdm2iMINTPZF
qo3ap8gpCDcr52tTNywWQ4SAyWL032aiZY63UU5E0lWHfO2DXbpUetgjQ4OMXqM59qTF0uii1wr1
DHU5D5cIR+xyDZeaIK9ERNnt6C8fMzD+v6m/vgFQYffqmZwubdO4FONVA7Hl0KWI+UkE7I8uIWY/
Tj9kT7kMw8ckQzmsKVB6oAXtFkmFh577qCxAxYulaZCpo9HFbYSLJrsJyQe0Hd+wxP59Us/ZgxPi
AKzBjwkxIYLLbasfO4NRBazGwgePDSWeYqpUq3jvKHM7ZiSWHDDC4uqXqU3eCMWrU0v0qUxXdigm
84Pl4v7pHaBatLJyK7z0a2JHP4qxnZ4y4pG2hcYHYZkujydO5bicI3kZa1qggrn+SCkR3acRtt5y
aSacQVm4G5zFe9UNneXDxHDlWEO1d5fpJr3ka1Wi+VOkISLg0OJ5HnmlPKf/ZpuFRF1dPDTFip2U
hJIXdxwi3m37ZkJAd8/7QU7R1I94Nhh7fAFYXCWEm6rBG4jy8Pvo5IOhoxJVAVlOKTzIq4cnftz1
a7584uPo46jH1kyO4rhJ5C2l3FmY9XSIhsJrGXKmqmR2HKbiHHnzEovavNQdgJOpmFiDyYL5JSfq
6AZjeJ0EHoCNaDq4t67peWiK1J0htLUtl4vKXSJix7l4TVr1zQFMenktbzRQUzybJZlffGUaTqUC
u2YYoAiXmfu5ELh2FfNSMtij7YmY1smYzPK3uivI31/RbiTBnO0zG/BeyMRG07F6zQHtAZN9GP2k
gfoa2C75pTj5YaUQ4dLOHSWFU8Cc12qCZDNS77j6csQAYIz2W0oQBVI1JL02QdlApWu69WbphJsC
TmGbdmsOhmx5AwBqp5zY9viVDWvgvmDkdJ49VSD08Phzivw/sIKILVqN22pKmAiIF0K92iTHFQsB
Gl8Uc3MLYmcl8BvFCIVrJxzYVW4dldHZf5UlYQlAx46uNetzVAXNFn0FuumaEMdzpZyBa9UaZr4a
RloCC8srNZ0oUsbe3/NLoufQj37oTkX43aXRpfI0OzbvDInh7crKnVuAtlGlufYTssDTBGMqyPW4
XKqxIzo/b9KDw+K1X5YRuHJObxkgM+VOiSw6srjTfie8vjkUYeG/TJ6sXpY8JUwhaItbRoW38XuM
lekEs2OYUAKXzT7T7p+RJryHhfhYYrMdHMaJ4N7yxH4Sp8T9mUCpt/ZoJGl7MnVe0jnr352wRIGJ
gQesvP8/0s5sN24kS8OvMujrIcDgGryYm9yllJRK2ZYs3xCybHPfdz79fHQD3RKVyIRdXY1Co1zN
yNhPnPMvNSmjil5VCpAHtW7K69JQws+GJEbWat0iQ9I06zIFTqboYfzTVcLomNUeUp3c3y8ygKAa
tTwNUQfvl2TGoWUZlYZ87oCWtQTWl7aWviX3T2BcohqJqE9PrS/sj0hFi2vFMusXtzDNSVKsL+9b
gRaIIqNqKeL8B6kF/WfbCI5zqm1rSwt5M0uEGkYlAq4BVwDmi2Et3ILHsWj85MWKI33ddH39NW14
VCBAQozdyVeBsiO2mK6+IYQA0SLNkrR81TdHv7CDfdaQJRVA03q9nSgseudz6ojoWVLA58EONqEe
CuW+8GVyiKVVHDUSWGRQpwywMGD0WCOoy36wAMNHAWYLKOVD++jsdCN1Hn+U2hqMKjp75avaeOeY
hBKwA8nveMibZAanVVOgzYDAVaOR3Qv7n6DJ051UansDeXjYIjxY7toC7wAVNNZLrHXdCNDaqHYZ
J8bKGCvOU6OPboYOzMegCqx2Q3To3QJXrTgmd6mD5rjltYxKfQfjBkUqTr9M/CT0IUgz4+kaLsvr
SiGgGDGPWyMTiT+mQIXiIUw93nZ27t8LaOVo8CPTdtXoodw2dpdAV7eKrVuMNXIb9vBS4gKxgRPP
eYEOIMc/1FWqA/Vj7A9IZxmJRfZ/4pIQHuwEZaXPfQ1UXO3U8bYvauw/8TvdIvKKBLDK9dsJTbnT
pNFueHppu66s/e+5O1Y7UzTJcsz6762JrV6dJcGvFJ098I19tRFhl2867GU3Jhku9Ks8fSNGwLmJ
QYCbIPy/MfDeAIUKBs3PRGVs44H0Yhho2x4F7sWgw8ZuPROJhdCt16Ne2eBJMcfI6tb6WuYdqbnp
sB3g8F21uuJey56c9yLoy2+RYshvxlBSOcysPLtC67dcWZrJfKAU4HnPSTOJJxdWuqbs4O7sEI6N
ix3KOsUvGTUIW9lFvheuA69ROFy9dK0PwJALTf6qDQUBqEn6i+wOcj1+hGqJCLnZx4IcIeoa/E9S
C1Q2K+XBUzNjP7n7PmhF4q9RXI8WEE3AJTSmuHIj6nWdpckjlRwcdKT1TGSh3aD7r+wtpAQJUtCU
WuoIKa8gBv+kGjfBpSzbXgaqjdZSleHSEUUNmo+RE17FJmjtGM00y9kDtITYFofxVztVkF7M3Bwz
L5g2PiIveyXK8yezQWbGgmC2blhOB50Q6DqE878sLRAocRh6tzYVqJuOpc8lVXfgHED/p9G4StoM
qUDf/E49SL+HZP4KuI98HPbF27az6lXh6dbW4fl3jduE2EttqDbcv/k2Hjn8wjJ14HcmHSBlI9gE
UeU8U33rF7wj1UWRAPN1LAwq0iGslkFJyoQFuEStjHxJAnYyRx9kQckl/E6yFQ0kQP+3hIjRktc4
LDPcrJd9loGxVFoS+TI1pkjO/owQAEwIdIKQmkPxEBKLP5HQB3/rWx1ejWGaLUNLeeWSDwzkxDiY
unA0NqFrezegWsH9jeRGOY0B0orM2Ghq8kTCy1sXJBKXQ6spBJxKsCdz568HxSZgSnL11+g7X0oo
Ll+sWGFLuQhMH+2mV2/hEpcbJw6IqaC2QZzXcd1FpHgx2uD3MBeTq3IEROMnvbnzNKAkHsIJJUoe
NvXWOx25hCfhoRPNq6TdayqrY8zGfOWHIypePuzAVPUe0B3ZjbjiwdAqqM/hAUoMNsQkv+Arakoa
b6MEJjWhAZyASlHXVYz6r2+r3TJTU/WKBC8iFHGQ71Wbc2jpTL46ejfYB0UFAVSTEUL4C8JOlNnb
rq/EHcKWcuEl/s8kj9H9oW53g972uAwEeQLHCrKdQwljB74WQQNBXLNJNBQC+iB9rFLq45y8/pWO
fqINsn8ges5RtFz0srZXHZ40az0tgicjHXD+IGsIUJMc/rVUTP0JXJO5qabwom3bfFtrZJ9JiRn7
Ef74LkSIa5P0gGeDoEVnowMx3BtJ9hgFdvqgmBBteTsPALXIfkdx/tkZem3DcYEGHJWXXR2p9jH2
lWwDfMN+BMmJgEcsqUSBSKDUmQn4qhRo+rhBRR7Z5Y0aoeCx6KmTruRUFbJGRx8RcY3ALKeiANpR
OSSdZc0lAYJ08itUlS9GlCBSEfvlFyXpkcaiRniHQDRjXefJEfl2xDgM5COrMa9WrtnlCICr5N+j
Mr5x43z8nBGJ3eA3fd8hUrEK0+YnpwtvZcdrCAyRhXdxMkFIhHDXBN6zsIgYccggzYz2GskJnDLq
uL3KUQi8cRPSN2VBcpLBBGnc6wL4cK1ukdT+6kvuh0Xa+AgdA/xy4zZXV7YZ/ULwM7sJctkQD0Xl
tqpA7SLHIY69173AJvlWIWtx1Y3+8FiTLF9Rj203g4dwXZDWDqGBb91SUcu2ldvyRoEejZIC/jge
rke/kVjQohFkc0heLNGScRZRRFExya1sqVdWgcYwd1GJbfsrttnJTSEDaoctga2qjv4tj7uCZwpg
t4dcRslWto6xcgfyRJ1A4yNv9fAT8L5u2XG+ETWD8mkz2SPLST6zSgMg4Jlr3/RaDkE2uhmLY6Ui
c4Jiv/ps5o35PdAm7SwbLpCFzsoyROr0VridvbSaaNiko2ttpOqUT2FXkVOweSJjxIwevOn3NyDM
xSunACTTSu2pEab9M6Lpxi3CjVyomldBzaH8HKdOcgNeNCG6yohAilx55Sgm6kJ6BFaG6mzx5Lb3
FPiitdbrqCWVHnpRLhmVMHKDjSiCFtvFSegyakFAA3ZDzVonpdXmzWMAnOtJJXADdwu51G7JWi0c
F/OhMG/8L9SCXULzOHrocBE5OkjQg6wf6q/AurUNcms8TCwDmA1/Cx87Wzd2JoiIq6IhabmMyNgA
fY9j8K9BXBY3RZQW5E2K5Ioja/yi6blyrVG338ZFwzlDxCIawieAMDwRQxuinau+oE3zBCbg2KDd
joQ/SabY+ZJ3XzKb5J4gk3MoelvuPQDmy6YGPEfV1WepZNlrKPp4HXlRhhWyPTHGMfZ7cMZMvdKS
Bu8EErZbXYuCz9pEAVNt4d+QNIt+JjpFaBXQ2J2aAS4tRdOvnbqP9zw4svuxT4yNgrvZBkEW/Ais
6DFQ9CJbVrsww8gFnTiHXK0kxY4Lysr0UE7eJXKtA3A0rvzkFr4qQiSNS2kkrzU4HSHJCInCzySJ
Uj8G7SSrIZE2LbsENAnYTkoBQPd6PRhR1S+zNSdJsK5T4JPwNMwNawEvSFw1N2mpl2DrM3d8dbPY
YAlMgI40KK69yguBtioos6v8M5SRjaM5jjpF2T5bOUbtbKXOdFklCgSqi5QXuj6P5JjVF1yMzJ0V
Zg9uP5YbxRD6b7wc5GzsxBeidzA1ivpn2cn8Fl6T/8oV198CBQGogxhoQq4SClWDM8AKF5vknsTw
8NRmnAVUX7NdF9tfiqIvF6XNR1rhvuqj0AocbnjjoTcNeMAYngbe4gtT74OjQl1mO+oasgVxzWph
o+3DhmFADh6HFYgnDdvDQMRwslQhFZXvPfDzi8AiznJqf92gSJzClSVo96d/gMKO43fL2r5vI7/4
khnI76DF63t7p4+Ma8B7+coaBsqeqj7cFmEiucBreSdScmX49cVbr3FYMK3tgAKi7k4tEJ+NwSlv
CjLP9xQ1AuRg0+/wVLw1WtHeveUXYte36MWFVA+BEmnJtfQ8+LaJlm1bHTU5tym9Q19YryjSp9ci
ayHz6p1EWN8dFwNPtzvspDiWwY9zXvBiF33mPlgWkEjPzsmspIg5RpQxyYWUVI9499z3NnyCQJB/
0DtEh+owl3dlW3F9OsYUp8HzCHs1InPIrA0qhKUowjqBxa6scYQMdoEETcXzTZskntNdw3ZE3pbD
qqsdPEkDmCdoZVQP5iBxmuKyvFU8vJbALipQb1DJ5OEacJPK/Ls3RdBpUbQ/pdY2r4nVeJsYey/E
5FBf8RW33ZLATD+p7eDh/mLUFLjQmg1DoDm2rg6krJEadAGX7GsbjjWGofhIaIgJGAOd1Mp6X9lw
A0zHGB4ru9BIMLrGNTAcuOCWeJboR4QhKScEDmsTuTZ8xFHRdLYmUIk7JLsCSFhgOPCy61aYdjWg
LnLSaTHYYQX2tHAhlMk4x0ghdXt0nlDtqZ1YxQZRGNc5CPyNpbfOVZGM+VYRgGeaUSl3bDyi6opk
ex3awcrTErmPAcCuCO84jermaw6KcFcBmHko5FixtvBGRDUh3JCP7q7Q+GS72hVx+6DKL65QH+zY
7FZhNhg3o21+1VoTBfmYW7VOKVIAsJQPDQS6m6hOwG7XrI/CBI0dK42/o7oSItKAM8bgYH9dFjn6
bknBJiFrSsyl6EjWUne6xd3KX3WRDtsGjW3eNjCwq6EaOO+rbC8cmAF6Az8UIc0GuYc03aGhpYL0
bkLKombxQuBKlAP4FP2XKG44Ag21vkJTi4WLHpACVIk3bPLdMEpqqm3SbnKnzO9YV/oVhmwjwlGj
DXHQr/Diy9IfhEAwYu06f7ajFqZwqzT2QvBCBaGoQS0pgX6Q1+OVbuuCsxKIUR+V8I8iiDIKePMH
nc3FESiMlTXCUmmNElpV4FZPZVlWR7XCw9ErZLT1hh5zct8wVwByX6j8UxZEZ/Mm495ZW7WH0Hpe
obYAI3sJnsfexSHCAXrjcNgP2remt4ubitI9pCJKQJUAqRyD4F60mBOtOtG94I+mbmHXy41MjOYn
xkTWtXBCqkeO+mq3erIpkVp9cDrnxbclYLaSDAIFtB/gecWa6g0P1SDGAltB003mHVgQo8Eyq7XI
/anZ1jRQjhLwvhGmMd2NPcAANHDqWhmeAk/ewX0r67WMHZ/rya5RdO9eM+vkweDdCEi87knck6K+
ZlG9FjV1ijzJeEBIn4vIbdV1p6kgSCuhLmxbSVc9pN2FMaToERK+LfsREiZIwGzdeNx8tUvFCTc+
Hzpc0G97xdcg/ZCQIZsz1FhjIXromHZ9HWJzsWIqeIr76rCWcfpLwy5xhaZT/L0eSHSbdqO8FBh6
kWzQaxiHxkNBYHlHgQ3NKdXtvxHtPYMus0i6QoHB2bRflQ2Jo64FqxCG2Q86x5bOemgdk8dIFlKN
krlfXfexYSyqsiiPPsfOzs8RxQTnR4WCuqqWQlkHgoOLCoUMDfpbZIZ3JsbPK5FAmDUCXlB2j1PK
QnMH90rD0IQAyx5AEXOnqSNSMw1OH4CkQDJVdjleO06LvrEvo6faJXMtNYoOVcTVYKodLqwIJi7j
IATZTBoYBd2yApfTPeMtSWo5im3ERFSk+2GN9H22o0yjLKMIumMr9GENdFpCH4E4oXb4C40pTEkH
h6dV3db6Vosq2OjlgCECtcY9XJNDGEXyCzCgcFmkhb0F24KUEyoeS9L9PjSBhqsfXD0EGRV8sa1U
N2ZtFRQdANhQJjB4XzRD7q1la//ynKb1qJD2/fTcV5Ctgh0FY8ZcZd1gkPx1QSYjg4vGXGgNzbUF
Lt0jADSbusTPyuOUW1qSeJLyqHgCbvRU3GATSV5Kx7SnQg4c2IJjtpRaTTQXlSnjFzhV9Nw1NZKg
loK+OYKFYNU887rKPTIqADZ+WF3f/PIsVAoNtH2VOP8pScxuwd5gdT3IYfp1ya9KJMaq1Snm+xq7
G1EIlAMnnVKVA3gZSES7Ex+NH/VzgVDmIiupUMrY6FaFpUbbEhjulUFQhRsiUdui4rqF42ZHuxJr
JyRMETQLJByVxtEQBI6s8oYi1vho4YXwiX8Xs4LaV9ZJEyhro/EHaHsAkEAgqj+UBuQlCbniR2Tp
Aa+ECA+BvmBo9EnrwGhh7Vu65J43qAbCnY+eKnxpQ651b0ILV5BXrniZtnALwuoqasj3ICUv1xr1
O8RCdBtlkNC81kQU4AXab/QCDnJOqRS9+rZVtEfq2XAiDY0MpWVb14ZLZMl1AaGJ8HCdJ0N5i3q4
uS7HpEAZAnsAuwzgs3HmJb2OJJDJR9yyKrD4nIQ/yFaDQQuCpVE2aNZYJjhOz1S2UrTBFigNFQU4
7lR+9Pa5Mozms4Y+F2qqpJmOhQ7CLMNsaDnmLpLLOmuxDAbgAkH5KKmKb2z34EBiIMabLEnUEYhr
oQCnQQeZ2h2GL2sPWhioz6lsmjbGN49Y4WuRUh0b21i96fzUvPcTMrMKWPsHNc9hp/WOA7UeSCtg
yJLkvEmBlyI4nCsA37YpxN7qoEoiUv48NhNcUkOHVg2gkfOQbNZ1HTwbXIuLuCVZQY7d2LL4ycwZ
nYECDYC1AB3wLUJ2oCVUtNgmPVZFIQYJVYe6q4BvRCzn3JpYkICN6ctHXsFi28IJhwUtXfe6EIJ9
E+I254qw32lcYCBhlf7OJs2t7voCDDIWY5GdH7Me+q4LporziGSZppHdkXGM6kMumbYE457AMRHA
N9PkCTz5o11bHDltgo1xgIWw5QAWQKQX5BOv3wr1WCtajcmAlBgGxAungBE7+JzmSo8+Wc0PXYaF
Yj6MAKQA5QXlE9Yw2lbmcfcp8k2LW4VlV2kUVKmkjdSUkZCRgWbsNQ00O3e3ALWiN5RWSWkZkxhC
UKXZdqx1+ZqFNdaaaPYuPBfk1Hl79JP+67qUBkRTw+Y///qf/PXlISDM/b9/if8F+4ZdcoBOMapo
6BNaT3/6eVPXdEczdapApqaK959v2LC8uIfsCP35szfmy0wM38438dERnSZMh1hd1yzTUGeu6+TZ
7CYs2uwoxptBPsKNsyK4yVAe/7AdhkiVjmFIjXw1WK33XcnVWKMelSkoeb1EwwqLcEpQ0bD/Z61o
71sxCnOMJvrWsXPkJ3Zm9snySfKCo1NuCOX1zfnmTk0/E49QsSYd3TD0981FKm99PbCLIxcPV/jg
XvCRv/T96c/fLC+UAhJRqE5xLL5RqcHQ55/9fPP953PSlPCw+fnGsLbjbeauzn9fTP3PENfM0qsf
//cvqakm0/1mfKbF9+b3wya2YZi5Beq69/LREUevRcEMDCGU1SUiZshiVOB2n0bl4XzLlwZuti9r
UJbcJEZxVEw0YFd5c6Fnl74v33csz5POt1STiQFrCbHc/4cTP9uVA2ImijoyM+kI9/sBGsw/Gh9T
ff/7bYeAKKv5vke1WRhwdbfnG5iWzseZtzHpQjhDkNp830BF6TlvLKU4SvmpAHaI3Ff1er6JaQ7P
NCFmfSDTjgFV5iHGZPRrMBiLpiGkkk8KgMeUF8z51i50SMzOLwk0CRA+WxFyDHD4rroqjQuL6lIT
2vsxy/TY0YdptwOoSKGFA7obLzRxet3+Z1p+b9g3GxLBLE8AFCyOoCazdkFR4vwoXfr+9Odvvu+i
Wp4CbSqOHYEtjPVP5z9/aYSmP3/zeaHwZIpGphxBo6ChKglM7h/2YHZkYVUYW0Esi2NJVMnpdGEC
pv/7h0UrDdN2CPCkacw+n3PZU+6symOf4AFAZB6Gy5a3izsczw/VyZl409DsBJSVkoDhK8ujQ9kO
d3s0nM43cHIuJL7k4PYNHhuzuy+xKdaKKkRBfNI3hh9sFYfEvv1njczWk3ThnVmYhh+tADne0YTB
bFMDTK/PN3PyKHEMKYGsa7plzjZ3k4wt3os6p9UWyCKI83t9QELz/nwrJ+fekbQg0ABRxWxKzLZS
JP5FXLeo97l7HePLlfX1fBunpl3XNN02HF7cpjNrA9+0unb1tjwqqPvJTQ7V8Z81MLv5LEqt5WjR
gFMtm+JbUJQXGjg1SoYqDFXTNUEX5j2gZsUIjvkxeamwEOy3ZIrz7OZ8L04tXkNIU2oCjo2cD5Mb
1y46tHV+tJobJf7al3e1uBCKTgMx3+mGZhrQrnUpLH12Vkknll6bRKAwekwjnOJGUeWdiZh15HnX
0DdGvLb69MLgnZr+t43Ojhcy021BIi8nH/a60Jzv50ft5NS86dJsagbqal3SxvmRpLrlXbkB2blV
3Rz+ohWDsMFQ8RAy7NnBknoyJDL1iiPZquAg/Vcj+jpqF26SkwNlURhyMB/XLTnb8ZpKdj0HoH60
omt4+taFyT+5vt58Xnt/UY2yamFIqUw+BfhQO3JZIdJ0fpxOLjDLsqZVTG7AmIVYY5JnoWb0+dGj
vEg1jvQISotT0Toikbcz9b8asv+0N48ZgZ5a8RDRXkxYkoyfBqAW53v0O2T7sGccZt22jOmMnO0Z
u04QvW7c7FjawEy2PnBguUHBjbI1ZM7kOzpJ51s8OU9vGpztl8DPEispaRBBTCw9fASWst35Jk5u
GofaqGNyv+jzh69pljhzpzSBM6bokYEtfhSmvbCvzjdzcjW8aWa24tj25mgnNIMGAz5wW6T+Cw2J
iHDVUinzaPh8e9Nen0+VqQrVME3mydZmq69AjwFap58fq/Q+cgEZrCP7pkAhv70wfqd26puG9FmY
T9kOTo6kIfkryG504+58P06tAFMlLSFMsq+qM43rm5BSBV8mcBzk8zoGcWCYsQi60IPZCtAdUP02
NX4LpQkunHmkVIehQ4nC9+8zSaEi7h7icSL7w6Bz8j+71z40NQ3mm96I1rMipQYgVtj60vJefJ10
Z3Rhm85m5HcjUjg21rW87c35zWbDC/SQGXYPVaohEbDL8Ms5PymXWphtS8XtTTeH6X1om/uW6ox8
/Gffn11kdQl2KLb4vvoTBW/zD5fshwGaralBtRKcvvl86n5GkQ0HlfM//9SCejsBs71nVaGqJpz2
h87aV/GwpXKLvdsRd9ILy2m2yf/dEV03YRlbjqWqs+WUApdNNJLHCO3cKs5Vh4GdBL1WRAeXquL5
Tp1sixUlpERSSxqzAwznMDVtQcTTKZw7fIT88mNeo1iZibV26V1xcgSJzMhPCY1YfDaCOcbnTh6b
yiELe1CuaJwa7pOfKT9Qqdie79fJphyG0CLWwIFrdqcFbdGkgaG6hwQ1bd270SqUjoGXBvqFTXOp
oenP3+z9DnEVTx9pSIuvA8qScX2VkePv7T+LbX4vCkfVNFMaBkfa/EJD8RHeTNu5yMD6V3kS3nqD
Sf3fu/D0+51ReXPDfGhntiC6hqsHhrZ7oLjy2cd6Abt2UNOas9aT8VZB/DSDmZFBX6pVdVvrydfz
E3dqQTJvEGlVZg+q7vvxpOBErdQyqRaREE8xCYbAueiUL9xwcXohtpLTLfahs28am3U2s/o60wbL
PXip1WwoOAN6ju0feSiba92l7FXktbXUC2RmFF3kZLgwYN455XR8saIWMK2yRYeiGVgjLfuBae6T
IpK9BHeoFmN140Kbw9kr1m4QYouxFdDBkMQYpbSqnTCQwPKUCY5hjrWzSkykgKI89R6sKHKv8qp0
9smQwpJOUpJGOsT9NKrcHYRZbM8SFN/9NHSWLtjcveMheBL15R5Jh3o11mMIRNiQsM6i7gpd7exu
sNpq7aYI68vEcm/LKP7V4wXcBA2yimaHhCFk9/YOOUXooxHgiEpz3MWQVjVuedgBoARiYAeRxPtw
BGrlI/+zzFzf3FDC9daZ4SW7qA3QzgQ9YKtwC6g1f6cwDS8iGJSDC9xrM464qbcVcq4GcbRY4g/4
ywxg9J1fQh/uMUeVqtR1oZElsbGAfL+Ecg02qwO09x4RGt08psaFjMKp75NmNsnC8OA31dnZkiCx
m1LwiO6NLajJMboQG304Ufj57HAIBo5lWsb8hZFXfuFM9Kn70nwxqKJsHG1juZ/Pj9HHfT61Yug6
6HbyL6apvx+kOOpw0RpoZQArUn7qUeMMgUGtsDTH/pEMHxA3ZVlTTj7f8MnBk0LQpuPo1ry4ho4Q
jpndSLtsj89deSEgP/V5on7xO/qzVGs2Ny5cwT4tO7Thvfs+3ATB9z/++ZzC1FiYeH7rfG0NngnA
VQ+Ce7d5MJ6L4sIr/MTPf/f52ekH1i/FbojP+1RxodhiTL8634FZ5I3Zpfq2hfn5miFPILpY8e8t
oHhVqX7qO6yRTbxp/qIdxA2o0dlTaDG7FzU9zivkUwNKxOWqkj/rFpz6hck+2Zc3bUx3yZu7NwHl
hYxXFtxTeUdNN50A9kiTXrh5T86J6Uwd0UiQydklwQMckpgIg/uiAHukfFb/8K367yuXc0RzbKaH
v7/vRtGoaRiirXpo4aaOx80Sp50/ngyVfAugSl4Ok0LI+xZ0mIxWU3MMY/DWtd/y/GdyqUhwYpTe
NTH9+Zu5gNGolUjfKwfQjWC0UDY534VL359tbGOwQOGYfF/51O+zPz/RCbN1oXMe8h6dH7l1iIiR
7rjKAcUN4FmxfYuW4IVgQ5w412mEI52atU0EPJvm0a20uM45l4w+gfls+zAnsSu8lo0RbpD99F+4
CtHxhH2yzJIQ/oKqldtIpVZhijx4xX5B4OuUOKhxcVDARHDU1flB/hB8Oeq7nzh7QiFxrQFsi737
1ileC/iM66IZjrYibkfwNUHaXHjpnJzUN0MyexBYKOGN4JvwkAMJhF0UUu+vf9EjgBzgIBzz4zWn
5aFi5biUHywLADtqgcneFB4WMg9OfyFyPdkZSE5EYoAuaO/9DgAyF6C50Xn3bjh8iRPjE7rbm/O9
OXHgkZ39TxPzrAyoI91s0C29NzGiTh9R0ImDvxmwN03MbiC0esuwy1SWgESNpPrR+OiHtvdx8DVA
EfAvusP1QEKL566mz44l8EsNMP7KQ4odVF96rQ2/avfX+TZOLuk3bUyz9uZcygt4gHrWeNwRyioZ
2oXovmdlvqjafa+bf9MhbgrdnpLoH4IbDcI2MQNbXMFr1tO+dXB0CvRtznfp1CoQmmk6lk1Jk2Dk
fZd0mK6JjHizS6FssQol82zp9vafNTKbm9ELfGM6Fw9w1dCnMb5XQf+i9v6fX+Fslf/2ZTY9CrL3
uVqQEsjllyG6z8Y7NIL/pieOqgMYImibH+4t2TktR2Ps0MJMW0LS2YnJWDQ3L83+qQOAfKZK/ZdL
hKf6+3lBAwQ/eqPkrNn25mMqLlzip+4PQSEAGjhKB9Y8TMg7xaqDhqMMi+g73RE7L9CvodWuVNCK
fzFk1AO40W3AY/ONyWFq9S0o6IMqnnEyc+2d319INJxcxJJiEzL5JOn12W0Iu3OAhV1yG0ZbSlo4
ESCF8xe9cBgsS9M0g9rG+/koCmH0fqkrhyqH0zt4Zb+1Wlw506q4lJydLsZ3iQRiattC5I3yCa3N
q2ex7AFLZoM4iGb4FDmJuWjwr0JT5RMn9s9yJLHWS6C/5zt4slUQkEAJiRwZxvcdBAavjmZUiwNM
wbWnbsOUMlTxGLrrYtyPsODPN3fiKNXIqAtqX6Au9Tns0pSup7T4y+Mx+MtDtR8UNxK9zUK39wWS
tucbm377hxF1BIcp648tNesbCi2D1YSpOERp5+5tnTQeGoPo+YnJ700J10Nqm2uEFpCSCW1vdb71
E6tTIwVFQpRx5Yk828o9pGDqH6E4tAKteO1rWT64/iXYzrzwNr3FNNJchITUKAwK7+/nzwtz3wkq
IQ5SO/ojUKruWkPNElpeaKOwsiaIdqLv53v2e9XPBlYHGia440mMGvM6AmKaOb6xhXlAcBJHHzuz
kDZR/HWAt8guAdC7ahLxJRqTsl3Ai6i2bV2jMzLW1U+Jz8MKXrm4c3K/XDi5jRqzatVbDYr5c4uX
26e0LLHuKIbotisQTueW0h40hCg3wiOyVgf0GbwCCmE5WM/9UCS73sZEVFXRhCUdBo8jH9p4lcVB
trZK1d+gWt6vEUVENS92cEzDW0I/uKNifWpKdBXwWBCfzw/QiWP23fhMf/4mYPBqKBWVUZuHUEBC
Flh7Li3ESsm+nW/nxBLjManzF7kkXpazAzBGeDHrSyEPJpriYp/xGriEND3RlXdNzML5nJA4iTOa
IKGjt3joXPvDlfLjfD9ONsImEWTEdJ3hfz9e4ZhHURe08iCjT4bYIfaDYAjr48/PA+qE/21munzf
TAtC22OjxjQTA+YgWyr0n5gz9cVh4kQkxbPMLqRihMYXZxvlXYuzMyBGCCND4BJvgNhZYqyBDJNY
my60XxxF3GSvDRvkIdFy+47UQ2P9edRCMZ6/JI9F5wMgpy9sL9eUWB6KwNyDtd+7QfW5w9bz/Oyd
OoMMQXUU5IfDFTmvK/glQqq2kstDBH/a6VFvQerI5x7BoMjyX7QIRoW5QA3kfLunVv/bZqfBfzOd
STSGZYR+xcHOPrcIlUID9v88wnjXs9nChOWBjxOeqYfEy171IfqO3si6Ty49Yk6t/7c9mS3MJqky
W3gMoN4/ZTiKTclyvC719Z8PmAZxUp2wcjYImvcDZgeodCLkaB/AoWFn/dAGSMYbFzbZqb5AeuDQ
IN/18bWscozbfu/bB6NFTmhwljpU9BxIWHChN78Rl/PNpZske4H9aZY1x5uZmY6RCtyyQ1cl9aYP
pb3Mx7H9oicOmi5WUH61kRzbQK4dFjAEO7xEXA9tWGQYhyrxofI4wt+4iqJfd0FaXOFbmy8bHVZN
bvrRdVjG6bWFhwYJOwM7T00fnk0cVZdWkaP/UHN0IDSI3nSBSj7VmA6b6swMy4ca/8KfYZzhn2TG
csMTMdpU+eRybyMkVyEZcOMHaPGbMihRq7Z7OOBhcDVgvrnsqya4qwfNI3ODcV9eWcptWDbywtY5
MUmcgxZBkcm5AKL1/UrwbAzmYlcP7k0TlTn3V1TjsqXsSwo355fcqYZI1ENPIbadQpT3DWmlzSSN
NKSL72l8nQWv+IvYiFefb2baILOl8DvKE1OUrvNuft8M0rYeoqoiuO+QKcUlEvuP7M/XNU0QzVG/
l8KYV7lHEaMtiBfRfUB5DRf0fCfD9IuOApWSjxfaOnGyvWtr1h1tKIKoTGgrbjUH1pUHG3BQ3JVm
uuOFXXQi/id+++8mmk2QMZbKqChs16L7MjkXVTelhVx3dY3haZdszk/TidVg8BpE+EAHfEQJ9v00
ZVHfWUR41qFFhytIdkn2wlJfdOLhfDsnloNBTESFRScr9CGHghxTGYaVYR1GtCh98Y1K3oUZOtWC
wbfhj9ngKuerITGbMBwaTx6wGsRf1rn4UDqxBEg46pYDxMGAjTMbqsRtwIYgRHlA8gWZ8jDaqfIv
ZuNtE9Nsvbk/dSfKFWNqohJH/F/wZHDDG+/rn08FGC0VrDmYzQ8JDRPrU2MMVftQmg+Kex9eWL6n
5gG19Qnpwn8/RMCdFnDZoe94KLDntqI7TxkuzPSJF6tB0oeUrG2Z5ofKCsaRdgjCBr87OekStT84
UK+ySuJ5x4OiRCDi/IBdam+2Ies2UZvKAKShxM2dXhpbgKiToti2c53rrK4vVKZOrbOJ6cP1SVTA
in6/CCCUV2aPwsLBdDDPREfypm//Ioh628Q0h2/Wma9UrY2rhnuonVtdPMT1QyYv4KpOLYMJ7DHl
zTmb53ktI5wkTYrAPQR98S1UqEZKO9idn5hTxRcDzPFE053Gal72tE2rQh7cocYmR7GA8e2LHaVC
1EXCFHmVMruuYpYGbF9XID8/OFeWgmKf7T7FsbE9/2NOdpiaxO/8rfiQkOwQfUUHKgYU4Qu048L4
qUJS43wbp5aGtIgTVeCVhFja+3lT6rLwjFRjJZoYiGYYcRYNtj2jcgk9fLIhm0AbZJIUvGXfN4Tx
aC4Dv2eB2MltIxCgjOI7a7z0lNW0U/cPJkP/aWgW9tiwF/6Nf3RaPdgXeWhtNBmg/t+5T+R3x40K
oiRUSv22R7F8M+LTdlXjvLYeXdPaYJpa4ohUVKtRtMX/k3Zmu3EjWbd+IgKch9ucJctySvRYN0S5
bHOeZz79+ejC384M8SQhVaPRQENV3BkRO3bsca0NvIKExLrxj0bTDKCYpX+fTVYLtDQNO5LqpXtG
C5iuTwfgOXzbBqIZuuBjUpjON6PPYWUHFWwX1DkdNzjUR0hxwn0xtkAoNcBglmpYb5NSgWoATNh3
wCZ375JwCO+cxgH1p7LpubC8HKpi+Om2XTiCwVvk2X3ja85BD6fxMJRDAoKJkW2kgen52jHNY5xj
IH2Qs0/wYlobKsqAaY8WnivNusehCo1TpICKasq07/R1Iz/rTAhtJ0qJM1aBVcjjo+z50OGCwp3y
Tz3WnZPtJ2uajnWqf4M66vsU69ZBHSTznZ9ED7qcHhOC3L1UaumHMLPLY98PyVYrIfcdCk0GkJPh
0nCMpHf+BE8Y0xf6xm798Vkucb6LxK+2FZwSUL1O/IG09j4LqCi1apB/MrKg2rVKLu9aM0+OVQtK
rARIP+xhevMohWBb6sAs7Ftb9k/GkIOdVxnOxuxADISaXGESXoFAaKhSFSb0FmZsr6SDqi7I8Psh
8DxxEe7KEC5Z8IAs6Aumn+UI5mIFR8m+z9Xyg6OC6JyBiXZHL2b72GWgqoAinexGLUj2agrPUA3O
8RZopI4f6f3VVqb6yYs65d6prN6B71nq/m4yXzF2maQlOyg5PzkNvAhMwYCB6LS/0g7Ee8tR0l/A
nP6t9iDUTgnxS+NkIXjW4FzVbd9vafe0trkO0BCTvfFXWA4C5b733CGznXMgpeZxghWO3zpa76DB
ane+D0+479DvBUTrZDzEWZi+TwM4nbsWtNuxhqJczdLiU6Ba5XmyE5QRVcruBm7NRu7hTfHA4N8U
SgTpkgRAtmN2lnKQQ9nYyVX8TU+aX1ZVpY82uKVbihLqL70EIQdsEf8I3FX/4ESavWsrvTgMeg58
UgO7Q6Jb9YekbMA0gCoIcJG6uw+zBGh3+uGyvVm30s7iJQb/tTfvKZix0CGFQVNOfvaV14JrGgAw
FgFDkUFV8kk1ewUM5Kijduv7nXxnwW19TAuQSTRfCe6VSHJOqtwYWwuMf7CZFPuY1wwfQ5/Q7cui
Ankjqr3tlPXBXajVxbGbfnVAhwfoLdyw5k4D5H7F7Vgw8DboP7wzFOdIzQs20Zosr1KnGj5BfU/L
yBr8wYLJvfq8YAnlVuoC2asiAibv4OjRY2SDp6fJK+/ygsG9EiM8IR7Q4E3vN9G5nja291cRHoLi
4HkrPuaaFMGHCUdOy/HK6DxJ90ZxJ+kf83pvyq9/Dq/WIrgxih5YReNwIiEY7PARb0P9oXZWvL+l
jCFS5sYwlTqjIgvnntf0k8q6Ep3HYiZ/kzL7hxqSQUuMaXzf5qRguTCxf3BS0CTB4YOhZnCg4QYf
cWW9yxr455cIKuJUueTnICafLQ9Wxb20NgW19n1BN2A2pGHJkqOzOu7N3VjtbnsvC360TYpDJ/Mg
zxls4bj6PpZUMDuj81A/pfF7tX324rMW3sEu85aNupA037UL/1bPJgWC2S4669JPmgOm7O/bK1nc
qIvvz+p/8f0qlQAbrLhETpVVsGHoMfDxxYriLdTK2C7KVSZVHYJO4bRHkNe8uuO004Tna4bu+z61
cLkyNFADVNamP+poReTCCc0dkAYkdqasmraQjpT7zurNPPegIs/xcoq2BIUwgD9L/pV7zYNZdT9u
b+S8UUKWCIdZlsHL0bhaYsJw8FuQeUBeBGvUOWmlBfAQTCF55eH4qGv5ooVTQxjcInSgz1sqGKV8
1OxcdegLD/wdD0+xNjC0+H0qqPQQq45OYHqtFW0VqVkUMkoC2txerZQnOBfXshwLr4RBdE1YSHGJ
Irug2VYW2xAyhuaHODnK4TGLoO+5u30mayIE5WbGIgbHDxFtfrAzdaPCy529eqyHZKdF5EZEAE8K
EcD1XiX4yYoWhNygTWHeV9FKDL1wFBzwPI9CYktDla8/36nEeiPgcWcwRc0d2Jq3t2jp83THOA6I
LDKDgoKhlGRlKlJ74uFJ6w0YZEwDfHyDBIV9UWkOYQ3C/qSwaJkBlGRn8NBAtgYK+r99X9CjQSka
UDz5vvUl0g+DtKJDC4aE/mDS2CiqwSCScNUKv9IJ9+nhLaDLDJ3P8fA9mgZgwqg+N/+8YSkXsoSt
wp83Mmeqw/NwGHVXlp9vf35xKRRPePxJ/b1Ilw22ZNsmuLBnEFKeGAHhf/UwP5DdAiJr5VTWZAlq
G2aaWfSEaGctTYPt4Edfpw4qgrQxoZ+I4cktIv3L7eUt3HaLsX0cmzmf8KIpSJLBDW/GKDoHM5OF
9zCG+X3ofbstZOm+zPk62SE3ixjBhfIssFg6nKKz7jwaKTCdK9d93hfhGbFpuiCxzFzIwgQ6LHUR
eajo7FXWZiCGbOR/QAzfe87ru7WuBAkX3+5CG2haLr6m/LDtrxksWV710ViDVFjQgysxwvVJs0oB
Jx1HLJz+yhniKWpAuwGuN/ynWl3xZRYU4EqWcH0kYDnjGHzVc1ucNe/YFeewP94+/kURdIL+nkbk
BgkJVD0IGl0tOP44/NrosHsRCqyo8aIG0KUFlae8NBk+pmZGNMAtjRP4KYEUDD4GWhQ8l3Uo70qt
kFdSqEthAUAtjDqbOC+gvQkWVEoiHza1LjjjVuwcvKQwn34CFXOvZvnOCIJfai3vB0oh0H84+86T
f8a6t/IjFjb26jcI9gJOStg4bapSnQIobQUcaR1mT0Twb4h9rwTNCnvh8E71FNleLjNfYpsPSYP3
NNW2tL+tJgtWwlGwQ3OBhTyqOM+QgdDWTI0enKt2W29pzfhvnxcU3TLHwfc9k3IhqL08qd/f8Hk8
GSoT6KEldszAs1vJql8F53SoAW434H7xway9LWRBzR3lQoiwhjarSqXv2+Asl2dN+xssUhAlgWdV
3dtyFhWLKGCuEc1JLUFOHoypUc9yHOtubI6kVsjWrPVYLJ03XZWcNP14pIAFIVZoO7Acxwz6aL8o
3fvyysjd0iJIkDiIwGMGPe9aafvWKeoksjnwbJ/DipPD8vsGlb0UIRjqIEsnsPIR4ZR7399Zu9cf
A30h1u+ZOnoChGtHJk4t/BEvuTAj6LAVuNv3ab6Sq5nDEuHxBN/ojxDBOudy0ka9iQdAWG7UZzm8
l6QHqTjFyd9t+b3pVjqwlk/lj7j551yYkgZ6bj/yEZfLH70g3FjK0dBWklyLmvVnSaK/keVDGsPA
EZ0T8y62jtLKsazsmNirkUpTZucdxzIY4AZLwwlqilMpt4Bpt+9rPX2uev1Aunzl8s8HceOgxOpP
UdLrXA8xYqW/fA0sHO/sqOco649DXcJY+d8OShV0G9jw1pRTNtEfpWMuQZytFyqoOHq74r2taIQq
2IG+9QbeTwSZ+Q8veDJtMuLD6fZNWjKcF0oudvFbvqpUlRKQvPX3IQwExXun3JRr9ftFvaOPfq59
6y8bjCM/DE1rIFaQ0vDoxdGuecNMm6NeSBBefEWCx7egyepsgc3ff5sph25v1NoSBJNjjhWUvhJK
1sQfslPnv+FhoffbpFw7dzoZwllXVkbu2ZRoCwIHPhyeyvFL5q3Mn80/8cU9uZAx69uFhfGTNG0G
+GjPipPD4/hzMj7WsElNDEL/ur1Za5KE09BAK++N3MdP7/fNVG0KQABUpdtGlGnqYDrclrZ8NH/2
TjgaB/hpza/ZO8k6mcoGhP3b359/7a19Ex4CunvhJZJsAmnlIfK+29HnPLY3XfzPG8QYdATMqHog
Uwl2pWxbu7SmgSwzBOl9kL/LQxXU8AlSHX0ltlk8H9Ngxpfo1mRi5FoT8i4dk6Z1wjOMPxP1f7V5
6BqK5XrcFu+6CnpgmdGulW1cPCamyFWgCggLxDRgnDd6JFM+P9vB1BC2QSOhZ2sR76IQYmmaBRku
fgG6NyTMw5PgCs96+T2CginrVtzZRaN8IUBQBsaOczOq1PAc+tYpt+kkdkzXCNagrJfXwRgX6Fdz
8CYoQwi9JHAnmJuoP0AUBrb8bWVb+/789wtbUIWTno8eb0v8uaSauIYTs/h5IONMi5qGTR77+vN1
YDVhBWvdeYy/6M0R9+wNP//i+4ICDxQd40YirI0hvuueWMd/+76w/epQF6YN5evZ7ndOul8LuRYt
CmjeM+YRHe/iONhkdFYOYg9Z3umHaozbATrqyvySTfLKPgkXXZ2nFOj7+/dppGVKMI1hUE3GmDrZ
UxF9gMlNL/wd8JDbNvxGsXjlhRS8vxeyhJtRDXTpyrKXPY3Dt8z/5WgMRsAHrkBImqTv6/qdYqwE
MsI2/pZoaxZNMr+nkMVksN5C7kHHQ/ak6PuGSYX8UYMwYE2X5999Yf5nKTpJeSCmMSkmIce1LrdK
UY1GKGVPunZPko62+vrr6JwS9VT2P26r3e9Q/pYs4VqSOaGlAFKbp7wv90lK6870pOv1JrJ+TiWs
FRI8nLC/9j8cxx1iaCfrlUMULu6/i7WpATGsBaKMPG/5hV3wvZw2DlqSn9J7i7aR7HR7gQsnRoXz
z+cFfXQ0cH4YTsif5OIhLKGZO0r+fWGu3F7BRr9YhKCJNgUQmpiQUqb3frCb9Lt27QVdWIgxF5qs
ufWVN1SI1pIBysHS6LOn70n+V+fDLObAI7O7vVtiLm1eiMEYBAilMwLyi7HAyDdGvda4UvHf1uYn
LE+hdbaTe8AWW+lebx8hnw+cz7eFLpiMS5kiBCeE91raZXb2ZPntfrS/xIWz9yG/S3LXc14X4Yjr
EzGRI89RJy3APNn0DvextdHHcquMX9+wIvhkqUuRbJfFNCutblBGGlwq1flcpztoHKXO2bYG4FDT
infwO14SLjCeDcNFBrrhwHZxfX/qKLN6mW4nKIFP1rvkKT5oB/OX0eyS7cdS/2ho3r5rPwXG3UD7
UDhAjKrvw+SDk78HjSj0cMU/JOOHaLgrw8PtXXhxsy1VtubmZvwvY/7v9S8baFOie95Rn8GI/lqp
n7TM/PXfJAjGq/mfBC1/ypzzf/y6sLNQTjo0AvL7K6WBiXUnwYZz+/eb7MDV2Qk7NP/9wvZVngnx
JmmzZwv61HyDF5wY7+K1O70oRbHRjdm8Qop0LaVTSjDE6kR7ppXZJnmVnVSv25uddoIt/h9JdQ4w
wT2pQ/KXAv/xYJQuZJFnP0qOpg3aGE3XsD170fH22l9qxxwGzMO/PHQvUXni3Bvo8CkCt3W+mOan
6HWJJz58/Xlh0foUN3EPsa1bmXszPbSvfbUoNeMFAKwxYwa+GBIiV1poAXiez+Z0aocjeIuv3h2+
TzRBdEbRXGzHCAHC6zxJ8Z5DawPukv2Gn89YGFEFYAovE7JqxmCvJdfWc1W/r97lwYqVXThbUiME
/sReIJ6LvRGxrkW+Mg7ec+vfj4dqeP3Z0vaHzYNpgIS1+BQqRW6AO5P4rslgg8rFefXFB9ASHAiN
dDjGSxOeWi3Q6yGRLOk5lCCazD+W0kq1aGl/LgToQhV2AGNmzCpbevYhzPOPWb7ips6W6dquzFhU
1D8YLzMZ8RGcHtDtyPo0ue86LWDJmxHiQ+MNCkptheYk2CVnzIxro1LIRTRFRS091/4P573KLPrt
C/DSaNFYT2wLRRQ8RC/iOUNqGmmE+9fFAo3+IaYfdTo56usV9UqKer0KRRqrptK00KUw0YyQAa6s
YuGgr74vPIGQCiV5TT+921R3TXhHAuL2Lq19XzgFfjmubaiH7vjZCg60j9/+/MIh8FyA9QeUNJNW
tmBEQyApGpjSEzfPdqq5Sd4RYUlrya4X7t88/DjPvYHpQnFInLyty4o6sYYQuW02HoSv2UPIuCXM
GNHKbi1cC26EPnfxgWCIX3Z92mnYFoyZtrWb2o/EiXC5685Kqv5FSApwzKWIeUcvXvQyDyKselm7
sZn7hyGDutj2x/I9pHjy2Ylbt66N8KOpdzHEmSmZ19sHtiSe+IBWH7qVwJ8QVgiZdVDFmVpBHQw9
ejUBO2hKvvFYqFbzISqM9ihPYXRyIua0arzulXzvgjoCZ/NHvLD6jPZ4WZeUyj2Uw9dYWvGqZ20T
rBpfh+iOMj9oQ2KGyigHg7yhBpim8rma3LLZjkoL0NSdY7d7yb+7vZVLyqJbNErgfzEgJdbA7aDy
YYQHpq5N/I0Kq3Rp/NSKtS7CBeWHoYVeGTKjDJqJyk9PPxm93Khcr3oAEHc3pD/7nhJSu4dE8/aC
lg7HMEBsZ9gQjDwRXgaK9LK0+6Fy+6B4rkz/vje0lXdtac/ozKYjn0ov3RiCuasyhkHsqKrc3PG7
Z2aN1XOsNBK8oNJaSXlJGSxq1gydoQ90fV9fNB+yVznS8sbtNJAULO2r5Kmn3qzh3wVMIbGUD4OX
7W/v4O86uKiBTOup+H2/DaLoGPgZk6cSQlOY0TdFbx4CiIyTX5MaHHzkd233pY/acz8dws7Zgyp4
Sh39UDbW8+1fsrTRFz9EZAlryr4KoPJsXBCrGNh5GqG9yssvt4UsGZNLIcIWl21Rx0VUNS4zMABD
xuO9QQVX0Tae7EbBfb12v5cUlKCZ+0YiHSjNedEXtjOMYyMuRhYlJwFzXk+R521vr2hNgmCfrMzr
FB2EVpfmDZ/xJiPeDN7KNRMRP+bIA7fdtOl+I+/EY3O9DKotcq8bY+3W0nny3uVAPIQKbQnfFC07
6d6pDouNUq+1VC8e1oXU+b5cbJ5n1WmWjVPtUo+A/fku0z97/b083cU9RMJtsinhsL+9myLG8b8r
BVoMx0ADY0kM8D0vieiADkAlSuqdrNyl/bfAOxfesfT3aXDXhcMmkn7W+dpaF4/xQu7894u1+uE4
KoUfIjfQP8Du/MWj9//22hYvGMBB9P3TzAjF57WIIG/qXiq82tWIX0wGv46Nergt4mXqdVaUefOY
5JiREwRr6dmZFIP5ySVOO5iXnW3kPJn1WW0foKnYKvWv3Pqu+B+k7lNQPKZrE59LmwhMFZ3ZlHsg
eBZum59KzlRq3IVx2MnttilXdnDt+8Jds6OxDxmRbVxN2ybZVm9XgsClB+Dy9wvXLO7yOImVCOs0
krn2ojjflbpPK4EFpFg6DPCRJ2PgShP8w7cPbm1lwlXTg76MEpuV5dOEEek2aX53W8K8N+I7w8EQ
95AVZ+ZX0D5ltLnOaYFmmCfH/GzXuDhPofLjtpSX6wCAkAjOAk8R8EYxL0QRG2bGSK9d5SBp3S5R
+91tAS8v0SyA1jX530daULHJ8nV/KDsEDJC+H1W5ooa9chiLMuaklgonGQgk8yIvbIHeJ0OsBn7t
9tmxjPeJeuzXZphengbLIEjB6STrwzzJtQjHH7xOlxCRQxDW7GTgbaV9HK/4TouncSFFuC+pOmhV
q0uVm+pfI+0DNcDbh/HygWAVDkjh8r87JayiHTTc58LggSi/UqXDezkODPYMyUNan8by0VbW3KWl
o5k9sxnS0HRs0YZSDoH4SrVrd+yLnQRnTw/1drfypK8IcYRUitJpQz0mVu0GBYgmR6cDU+759s69
tDSEi3M+kZQW8ORiLo6adQmgKfc9JI/f7A0myiH0jnZ9sAvXSHCWl/NHlmBb5MEOEoaC8VCao6VS
SDpEa/hGL0OO6+UIxiWK5GEyy4TXc2y2UVNsWsZmfEPdqI2zqaq1kHTBS7iSJyIYDGGn+pPK9gX+
s4e1DKV7ufA3tbJr7JOFJkrJu3K4H5SVC7V0bS+OTURei7xy4D+4k5ry0MUfVH+nO8dmDe9/TYp6
bRw6o60my0AK3t4QffOjh6B65i26rYIraiF26hSNGraOj5RAunecnWZv7VdTxM5JkT9abgqGdDBL
wy5p0nFt/aD20JOsLGHJvl1+f17ihaGu2qEBor1kCcOXwQOScqUEu/j9ufFABSP2JYFPnuv0z/bc
nL6ctkH+ONU/bp/BogBVB7CXfcKUCg6HFAWa3Jca2aPoS3CIis9v+DxYuiYPpkX0IHiD1SBHbdcr
tQuMiFZu1RUjtvjrLz4///1i+3XKnvY08HlZlfZkIttX4lcRDKA/AOhR6ea1fBGQhx4YcJ3iVa4V
5YB9fK7IPZFt2LfVmm++aMDmDL1DAgDKCEGTgKsopWriPVb6aC+b/kEB3mJTqUO6adqM6HE63T6a
hZCOtQEAzKAknR8vooG4oY0sMvXK7QCxGfV+G43dzneOmnUfW+/7lB3tJFAeVuQu2hbKG+Re51Dk
RatsG3p+65HN6+NqQ50VDo7HLP1mGyvu5pJ1mUuDJGFBCn8B4+T3UTiaWUrSMibS1719GKt38aCv
iFlSQXVGBCPkoTIuNmtLttFKmaU1LmAlztaY+mMSTmsDoUvKcSlEsMeFLtFXmOiNW5IUbNXDaMab
uvyWd4eiWnE9FgI4nKmLBYlX1io9Ro0tZGXnALKdOtkY4WGUQQKRXdl6IP3T8P8TedNN3g78kNtq
ubyfzGtQqVrAeFQ7aqsdtWnXkAOmgNr3utd9e70IwNDpqAPHDddRuGpanSuxVkNmQlpvc/aMNdTZ
JQ2//P789wurFPShp9Om37qWFmzhLoR049Fq95l2vL2OJQ2nF40gYWbhe5HMTUrLbtU0b11dNU8T
WJLpRFTarvFHLC5nZpCbi56gFAoZM3msgbuUMpZjqhvfPDjjVlU3NTm628tZ8EixQ9RlLN46QPcF
xev6QfP9QB7cXC+2ZtPvJ+WuL++s8FEFHGnNJ13QM6Z2iA9JVKu48YLDKEVQGBVpM7qm/6Nhtu3v
24tZ2DRA6iDOMXk4Zqjuax2oInPsjMAaMNy7rj9M6V0zHTGnt6X8Trtdx9TUPAngGEKihYp592sx
IMdZidRN7BmAXZr/KSqGXQbuXvykW49gihp5sKXrjsFegIJGRooreQtfnVk/mvpOq9Yq8Iur1vU5
W47HArrW9c/JdTk3yyYc3TY95tM+7mmxuI/+ur3oxZO7ECLqY6x3Si9HIwYq3XzKpzcE3wrcL/9b
hLCnYUfaxfCz0Y3qu94HyXajJSs3d22fBO0YCzoUOy1lCdE/TrS1HyRjG3Zr1ea1jZr/fmGHokEa
p9LkNIL6BF56WD/dPoi1VQh2VG8GxWd0nI1q74N853XvJ+fBsfb/Tcr8Ky5WYY4xAL1hPLpAWpuB
tDW6dJM69/pa7WV5t7itMxiPQ3bnWk6udt4oB/no1sxvWlv19Y1jXFVwMf/v+8I66GlQoGpCrZQJ
hOBTlKyECguvwdX3Zx/iYp+8xE5pOqhG15/2nnIou02xhh+wKMKgfwQqc6oBlrBFmu2nScA4lWuO
G63Y9+HGVPa3T3vxFC5ECLtUatWQ1qk/umn1aPbbqXz+b98Xdglmj9gIepbgtFur23Hvbn9/aYvo
Y9VMek2hUxE7xeWBWmHXqJNrmM+R/M9YdJtoDX1k/o2i0Z/BO2li4JV8gT4yjsaQDWEhuzS1gpjm
+tCIR9HJsu7DbjjcXs/SecA/M3M7zeViMZ2v1EWQ5n0jE5a8q2VpW3drcKtLcQgBIojRMwsKtCTC
S1zJ05D7xCiur+fHkVuexYq8MRptG1nhByuajpJaf4fH7X6K1hrqlnwO1mVAHAtH9ovmicYwGr+k
u8F16rlL247uVf8+0Q+Ot2cW8fVbCcskniFQyPi2wu1Jw36cyLiqbqsDXkivYhXtbkuYL4eoGJcS
hMtTT03nFcwiuj3jzo/RYfjlp2/Qb2r6zJ+jeei58HL1QA5NZq4rrpzuLA9u2VPkrwSISyoHwhF5
aSYtcAWFfbI8Tx8mI5jcXJU2KbCIzStHqOaonp5zQABAo5rJsASNkyKpCCYYWd0GVMMA2MEft89h
yQhQfTJIHOAGsYprUzwqidboMr6l0UR7JX3vRdJeeiXE0e9FXAqZt/HC3oeg3OtKU4zu5G08baOq
+9uLWDqGy+8Lx9Ak4xSVDovQ/CMIk4Oxu/39JWW9/L6grMmoekbElJnrEB4pBeQR6lNjQO+tvbod
jp7BueGLaiRhjDhEpameV/ZxB8VSNO0jteZmv34pJOfoG1QUylovMin4WIPVa31PGio+AE36Xmv6
TTIYe1pTVsLjpfAcuKaZXkshfn2RPgG4R0sMoFTdwauznewMyibPe50ZQFveZ2oKcXmn1lvAOZtD
qRfOU1sP5UfVzKTTQD58O3by0K1YtoWjvPpNwlGOhkwvTMNvKrMQssQfnfRcqo+2vBJTLb0UV3KE
xzscpLSUlap3tRQk2fhJjj4xEg2m7Lm0nzpp3zefdHOtmenl9IjFrKVF1wP9oLiGomNoKOReq9jv
3FjTAWWlpFhtpmZnlftiAOc32UwQasvZR306V1qxsrULbz3ANpgRG/pgfoRgSiQn6R1AE1tXcf6O
lHhD1x0wLFn+zjNWSs+Lh8hkB6VZ/Arci2t7wuS/x7RD1rmT+iux4XNRtE0BJnD0Shy72XDREDlD
TBO4yoT814KipJ5aQ2k7t68OEpjaa6AZC9aXBlueJ5uOwZdpEUsrJTsfhh6yp3aLy3ycFPCEtbVy
9pIYsMcIFaCcp/1FsI+yNqZ5qZeDG6a7NDzV+rOiubdN5JoI4V5VVRgzPYSIwdmEsMkr99ZaBmFN
hHCltEgd62FChCYdxvAdg3DKmgovPCSkQbCKc8JXo8Zwfd5BOuWg5dWDqx8jeWevYdasfP630bh4
B0EqzgpZ4/P9Z1t/bOLXh1WXv/53IfDi87rZpIOHDeUt3wNYnVnbrF9xeJZu3sUG/TZAFyLk3O8Y
+OQM/M8gS0/5pm3BbF55o9a2SbjeULFlTh1Ug9tau5m8e4p+3lbWNQHz3y9WESoBqP/zfdCHv6Tv
SfbrDZ+fm+ZJ2dHfI5qnoCl0u8651VK2SVpGOb03pEsog/+RICxABaharjMkwAcO3Hm8f8sC5jiD
EGdOOl7vTzqq4MYGde8WU7mVw3S7VqtaeirohP0/AZZwz0obojPd43W0rUf4tAe6X/wp3UnDJrdX
GsIXvRDTwpCzY0w7iTnhfIgmZ2rG1k0qVzH2fnenRZ8ccLLVh8bS9o169MOSGWnA8Eumbj/f3sqF
qG12gDC+M7MV3NjXW1n4WpaDHVC6ajJuHJD5+6TdzmYyAD3eJ2uwdnYLW0tGEwsGmChZY7H70Ryj
hj84havAMlR7Jz14L1XDpgKtPoY85/bq5l8vRHFXwubVX1yk0tY8P9XswtWJ68H379qDVD/5yY84
+GTF2sYctO1tiUv7ebk8YT8TXJw2CL3C9bLka91ggAL10NTjvaabQGeMG3XqV562BWtB/mju5geD
lEBSSOKGtVM6g6wULgiw44985esLFvXq68Jd0zpJzVqLr3cfkuHzaN0p8dHJPt3etaUekCspgkmt
eyfTKw0p43jqYwhGwy+1H+5a51dFD7XjAJ1/9Or7Wn8lXN7sQV0JFiyVUQ12aoKx6hbMspPqe8OT
evX92Wm40ECprst0YpjOpemgSTf+WqVn/vdFDQf6fyaxxHMCVfP6+16Qdg1V9dw17G9h+aDa99Uq
Y+miCOIjGieYjBHR9JOms0LoGAo3eZCmnTGs3Jgl9WXI8H+fF9RXtiKGlMa0cGGa67qvXbtWhFgU
YDDSQFGH+RBz1vCLI2h7WdHhqcvdUX90aoBHzRUrs2TSgM5wcG5IghAbXwvIxlrrDEIZN8zzd0MY
HZqo3sRGsfFre68W/UoQvnQj514D0IxnbmXRgpKbzpomYE6js5+l3NumIOa1smutzOosaJZBK6BO
PYzI4sWoUBJKhV/UWemGvwATqGFqWdm2BVPJ1DcPganTNcFjcL1tZNgmqZmS0k2iON5Ukn6f9/E+
attD7yg7yKEYwHo1mAQdGpcyheseA3TleHZaumX6E/LCXeC/ITV5JUG4kKlieZnas6pi9DZ2eojt
tZnBBXW7kiDoc9rbeRuVrCGu6k0QHtpuI1dHBgYs88tts7ykAmRX54kgnusXnJfghlpD7/mlawyu
3bwvvU1rHG+LWEpEwD32PxkiuMMgdWUf6TyYVX3X1MHWkD4lcFo75lkHnr07R+XZUNde6QWTAAoN
UbONZJI/wist550ZT5aKX2DvPPuoNbvbq1r5vth0GjYqBq3i+4n9XofFePh5+/sLJuDy9zuCxQm6
sFJMXy/coJkLVCqsFvEDm/XfpAhPvx90ee+HGlLSbR3c6erOa7aeuZIsWdsrwQzEqlQmrc1auq75
Clb3g1dEp9sLWRMx//3iBaB6W/67XUWwrykPNytP2NpxCHc+lMxazzU2aqqpG0HWdA8Q/7R2G9dW
Idx7z/MauZSRYvnHFJTxYvffdmm2Oxe71OatKsOkhCtE6MmEoQ+dHS/Z59tSFq3Xn6vnCC55VReT
2aWsIi63nfygMkQvH0DLitZaepRF63UhSbjkOf0kmpZyCR2qQ6EPCeCUJHBgwcukhfo+tj24yWL1
6MnxnS21G9WpvyShfCql/KHvfHXbBda324u/rSgvCGqiXAEnI2OL83QfZNumfoi/Mf54W8hSlvXC
OkBhfX2QU5mGcgLLieu1irLD+Uk2XuG3u7gO+01QJNAJ6cZzzGHvwwAsRDu0h03rGOXGZxZ5xcAv
ay1Otg7iA7MRglYpAdyCfUm851WHOD9Ia/3VS/Ezq/0jQFAopyiUCR++cCOtegaDbR/q0tEGFqOs
lb2uQi6oO4duMO57VqkGzoEc5rEq5afbu758tH9+hqBtkxxPVJN5x/L2weoCKFm0DR3NBNDWyvku
36D/SRL75bNA602jQtKkf56Cd7l8zoJT7r9bndBavkB/BAl65MCi1bYdO9upO/AV6nDDpbi9a8vP
/5/TE3EfYy/uMy8jQi/zkRaIT2b+WKaPofxeLx4qaLz972Mw7m8LXVuX8Bz4qt0UJHh4/Z0HrX5M
bYLzNz2df7Zu/gkXttRqSlOtZhGSpuyVqn0yTP8Oqq1D1VuH26v5/1z3P7JmzbyQNfkjrRKlwTMd
PDbqj1T/ZFmfe6/ayA14d8U/nfrJGf9KjCNQMiuquKL0pnC5AVXtkg4mDLdWjnUDLOSnzNvHawwo
i+dl0C8JABxZOZEiRkq0YsqaifOy6m34RISwXXn65sspRNFU4f9IENZhe4YapT5PhVHdOe1Jz7dG
8TGWDmWw95V3Y71SeVy0iRfiBJOldZXTmlbPG2huxmJD1u22Sqx9X7BFRRL7RWiyYWV8/NKsWfSV
zRLzATRfxPKosFmBsiOpVYE7+tMDHTx/8Ldv6fS4PBlNsEGJFXYQPbMUQw2YRfM3wYrdXlEuTb2+
PWWi6LXZjtzUBCBwWqU/DN3dfzoOsYchTrohiFo2LK/GzXMXDSvHvbwEnQwi0CHmiznhQk2jYXR4
77Xq5HXwjdlHf1rrLVrWqT9C5r9fWBnoPx0taWYftzqN0bk33uKjG3++L1jMTknrNsv5PlysRniX
vmFIE0X6833BStZMG/JGs0lK/RRL91bwTfWPVvpK9vk5n3glRrAklkOtwI7nbfL3kXHMTHyqleNe
fP8NC0NI0xC9tYLGetTRgAAhZW8PUIr9irOjETEPZP2V47bf1txF+34hSojNOiqzYW+QAPCj06h/
abqvLcP6tbUSAi4r8J8VCbqVWUrQWykeTe1/NfMt5LdxfLi9krVNE9RLBYg9hn+6cPvmobT3tPZv
9ODeqyEdc95kUf6sRtC0scyA3PqdNXE2SUnZZrsK67R4LqYOlw2U3ZT9BS1L+0IaCG8w8GW887UH
O3ufl+/NdgUmbOnOM/BgUFSg1+fFQM5gpXnRRgPGN9gDYievnfui93cpQFBly5mcJPJ4CNvqIU6/
tzlEzu0m7J4b6/+RdmU7buvK9osEaB5eJdvtHtKdlt3pJC/CziRR1ETN0tffxb73nm1RggnnABv7
pRGVSRaLNaxahQEXP50+25W9ZFFbe3cpU9BpZhr6SNy+OtkY+lz4ET3ozj6v32/Xt0spgkqjypNQ
rcPKdOWdTXdpDkz3gWi7WcYSIVuOoNgYOJbWTdYgaveiU94OD4zVh0xLTJ8Wk8Sr5X6J6CZdLkrQ
bMfprLxssSir9BMaRPRhHvf6uBvUz67+dn0DZesSVFwbY4ApeqxL03cTAYD5OI+f6PgXSe7LFQme
WNGpjTFl0HC0ZjkVRrUiiSoJcbYXApJm3rQNGifBGdOYOmJaNl6EzrafrKoKNXe4I/AswS31F+gx
y0Tjz//JEvOOZRfFo8a9pfo+PqpANKf+JKk+bNuEf0UIDpkCDhk975DCcPM7rX12zb/wAy6XIJiE
LibZPKU8RQKSH5X909Sx5EBkKxAMwDy2Y5cmkOCcjNnXvl3XW9nXhYvfASUF5AP8yby8s5t98TdP
8uX+CPe9w7Di2I65OqlHpfti08919YMkElQC/8r6pv97ysJNtxK7S3VbrU5x+TmnX1QSKv3+v9so
4YKTyXEAWcXVG6dDbASyqvhm+u9yo4SrbakR7b0Ix9xRumMp2cX0SwKIY1E9Kvlnc8wPgB37rvPD
HB96/VPi/TaMQ27JQmSZPgjXH9O1AUWMcSU7ICra+KDWp+v7eN2+ABS2dMzjquqMmAcwuvY6mkeS
H8bkRUu/XJdyfRnAqy+lRHDP5jKHFAORnnE0JokLKPu+cO01mwxZXSFG0hkaI+4zGVJyU6ENIIuB
Y3RczIZf/n50EtkYB1kjzMt7gF0N3x3rH1GlSxzmzWVciBGWURJNn2xMuT819eeavEdg5/+Lc7gQ
IBgvMukpAwMI/NgKb1X725bNGJOtgP/9Is6b3XZoewybOOXjTpvB6i6xvpvqCuozFdOrNbRHC/YL
U7IBhgLhC/A/QVr7mX2nKftskPjgMin87xer0BUXue6GP4RoSxi1/WB9K+HyZ46skigTJFgxry9I
n0TYrjgeMez7bBbnHqyd0/DlL84d7oOJ8Rn4T+yxnYaWOnMKsz8rwBGb0F/Ap66L2Lwi/xEBsMRy
z0qqZiSaYfNVD6kdf47ea1myflO5LkQItzB3+gjMi7jl1s8ZZAy/ry9A9nXh8kWO4o7jhBC/jUNA
5ajE0Mo+L1y9WqlNphc4AsW5KwxwpEv2f1OVLjZHuHlRa+g1caCzhX3nHspvr4asMiQ7YeHuxVWf
M5uXpa0smNJnVHNL2Wu0vUlg3HRAzKxjdNhSidSpBYTIwiJQmaZDQKUFg8014AK4nglYOmz5UgCD
A5pnlCFPlKc+Rq349vBI7Och0Q4a8XyD9DutDJ32x2w90OipQl9f6j0B+yg5LdnvEN51Y2hZ1vQV
fkf0eWoPNiawyBRiay8xuxzYKNAB6KtumyKN2sLqhxxAH+3oZcXObH5fvzFbi7iUINyYMprz0ev6
/DQbf+Ly2WT3BsgpbpThIukGEgwdQ+T54B/h2lhZpA/91JRvtFLIMSlj+xHZHue+mmxP8rZo/PAX
buuHLAvTqUD1toZCjhQUZ1k5l295owdpiqaeMQBvya7Lj13z1GWGXyo0aKYqKFsaYqwFyaqjRoon
k1YY/qsHDaFAp6uSLeCPgPizbHgdQBcZnGBC2II66+ZJqXr2FmM6tGG3eyU9lwD2aunv1pVEtCsr
gi24lCVYkayvMbMtH9mb674nHvUzowySVPfJTCSrWimPIIn//eKNnVSbMoba7psdR/spSX2o6n6Q
Ng1tbp6LDkDEw0Agij0PMOm51ZWMvanFb3Wsglx7IXHsT7OyK0rZfJvVlcOa0I4NNcUULE6SvVwT
c6KUgKeoegM99xerJY89TSRKKhMh3DlQFtumguLPW9SWP6jiHrsokuRpNkSA9MUCO75loEf2IzS6
OBlz6pml5EX11lI1qN7dopGsYUPJFgL43y8EoOCga0paVm96Gvl0eIDVOIyDt7dkb+66uAmylMul
CP5VjKIDOncoDmR+sbQEzKetD74RH8PodnN5jzESh7Rtd0aW3HVe6tP61lIdSE1czKixwGuC/8QO
K2aVTl8mQ/lmzMV9gsV2qiTy2dBvDnh3QR4I/Ci4sZd76eSVZk11Ur2NI2a6p/roR8Ps95iM4+eN
FfllQyUSN9SDN7trJvJEQHqIRN+u4sZJGkFioeh4oX+MMu97SwAGPxhgreXNx2I/l9OjEJNaVvnW
td+nhO17T8ZItaGAHiivQIviIqVmi5vW0r4t0dxcvlkId9VXf6eRL9efLf5+CzYbEjxwSWDQ2pqu
LLNAwT+WavlGMJ3OZINvk5+F1Ty22Rhogx1o7n6UjYXaXtW/MgXTQMfWyND4hacSE0NbM2zVM9GK
wBrvrq9tUw5nnoDGOXCl+N8vrm/eVx2YFTooNaBPwzjX+zgFNG6onD7IQWZ5+0PhobuWo5XR94k+
l6W4pOmyDMyB9G0eGMot2X4AIompNxMUgjQMPifuKlgKVRRCl2KUjhaKF3kpn2U17UpZk+KWUl9+
XjgcPU7mDiT96VuV1cVLbZnVg2NL03vrR/UDdI3RMhzMv2KIqqdcV4D2T97aITkoSbHHBJR9jUG1
1zVg7SihXdRGH64Jnn8w1wlHUhtjieE/Y/uG/q9dahwn+t1JHizrUfUORfbjurD1zsEYWADbcuoL
0FIINryx8262Y3iA0xQHHTDXN08IcTHLCST/yIu4QJOLTRB8dGU3zEoFnIt5sIYvZfaUmuAamr87
w63pXUGUcHXGgVRtXTnVW277Xu4zWT/Hxl5pwCVitB4w16DuEl6D2MjApwY07FuaR4PvKnbmN3Uh
Of31/YfWgFIFptmFgyDSg0Gt0qlV2+4Ns3PU6mDX6GcPXBn93cZS0KbAvV509sKrESIkTFWuNTLM
yVsUDfpzPRb53nJJJclUr6U4SCUBzA1nB4QBIhrOQhA21xGLznHdWjvMVKgbc3er/i5FCIbFVRNl
0EDWc7aSMB9PzfG/+7xgWCKFTqwFj+O5+tDajN7c44T4Ee0iHq/g8oqxcNnNwsr7sWXuOerZfnqO
G3N/8woWAoRLYRtgJq3j2j3PLtTVxQjBW2u2wgoEC1Jj3qWJaMM9j2WzA1rH/+nl8JPmm2l04evp
PNbABBnNRkv68gkhdFCnonLzt2J6nIqE+saEfLd+u84uxQgKNY1DOYHvKH/T71gy7kxVRgiyvhRA
yaFtBwlWBJzIlCzXYUy6OteDR9/Q/Ou7x14dbn7SuQCeicQNh6MnnrgVRdToFPpmZS9o2kq176Q7
XVeqtZHCewFKbTBX8iYN8TkvGq3MqdtTnEWL9tegNIM22VcelRjDjb1ayBGuX6pF2YRpNPQtsjy/
+oekMsZRmQDhMFzqNFUzQUA1Ik4ezUAjt9ZkQSVpIufBJ1cZcIeF06AxMyatt4czmMQQKu/cWcYl
tnJLIMFSea84fzBWY4hy1ytHNxvGs9nt2ngXO/uhljilq21aihDvHiKttLBTiNBQmHvxZOQDK3US
Pi/cubSNnNgd8PlIe+j+RCk6AaqH8uYeCi4FFhaeKDiOV4P1MovmNgZbjGfyoKgYIIvu+htvBQTw
MBSVTViqVVfeqM5NQ4y5P0+vvX3fR2/R9N7JxjOu23HxUsBEoa+Ut3yu+qMKiI9sd9BBQIAXY7Ae
854FGFn7ee7avQ1+Y0WJDuZk/inRqqUqsgd3Xbv9kG8hXwbeEc4rtbRfBZvj1GW5DraOzK8sbWcY
x2yaApTwgsF8qJJP/fRE2hiTee8icHKO5Gi3YSez02ud4duA3bY+JiOIgUvGEgSAaa+fnDIOWlA6
N0m2c9BvV4y3+gB8wRoCTkzqxXaLEFGGngQ1YZN+st7V/qhat2YxhM/zu3cR8M2DhjkYFT5vDOMe
sPqklU0C3FYZ6AvYoVSke0VImsWUxnWZhRUMCPCG0i/Rxh2RvemhN2EPqHBlH4rB8StpP8TaNmHv
LiTzWOdicdE8UCObTf3UqA/1/GmIH13yev3WrW0TRCBOxvJ0Tt0n6COaLVlXJrp+Io3fOwGdd9e/
v6FouoorjdcOJISIY5dLAGlJFFdw2VHU2LfsmD02DJMPJA/dxj6Bpxm5TSyBk+YJizAjxUiIUZgn
pR7uidI/EWP8xNh8uL6WVeKEM+yjz9pFbIHZSKLbT+tEbTW1NgES+9aZ95bxp0U7TOS9NPohYwAk
qbJG4o3TAeZJQ58yrim6jISFsXYuCq8wrFNJkqDWX0cmyaduHA9yWTpMAeJMVDAEDZtrpx5ZlNin
Jnkd+tkvv9eAdFbW+frObawD9pYzHZtgUdRMYR2WMTtOmSnWqfcOuhIYklXIPi+sguoeQ9IWn2/U
VwvZFzpLSg9bAjBiHAVqsImAnVV4YmvmkVqNIutk16X/y6Ey7MOGAvOMn4qJ6byYIp4z9aK+LrrM
PtHxrSYR+Bq0nefc7EthcIAGFcbcY3T0i8MDvHxGnaoc7ZMKJL1XBln86+ZTduAdQKFUzD4GV+fy
rk96QbRxYM7J1A5dsjNlhMgbp4AcCHZf9fhoALFeUujqYCRI5Z1y9OKgrLhP97cuAEzf6BWCEYEQ
nMZyAXbnsWwEA+jJiHZNEbDs5sdq8f2VIxjhocqQTjip2mP7Oysl9ml9mTEzC+ATfo8xT9YQ9r/w
hsZpbS06DTnxmTc/e2Pz7PTfHdlgm7W6LgXxv1+8S2btJj3Y2aNTGu/LB2Xcy8bVbq2Ek7vrIHs1
1oyro+4kfcwygE68ItDSb7b5Fve+1qiSh2OtUUhFQQZCDJBbrCh7WjRPa6lZxefZDIroMTFPNysU
vo+Km26gewVe33KjsmrUWdO18RmJQdofUxkp2Nbvh1eFJA7yILjYgsK6AzapNEh8VoYitNrxgYJY
UuKXS2SISluAIyduMNDuPKGfdlAPniPT27UEINMRz7uOhVsNt3i5S16eekrhae6p3QF73cq0lVv/
Rb0DWYLLz3Nlu9BWQydFgqSIe5roftDHwMjVwOieW8MJIkML4tvDPciDN4IZ6vB3V+SbbUwq1uvE
A+Wye7Bb7yCx4+vbt/y+sB7bm7OmqCKsZ8a4nF3UfVJvf++WIsT3espyQ6MQodsHpfUr/f76veD/
XjwSTkvNicgMe/WeRvPYxLNDlZM+jxg5AL+zPLrxcYievSi+2cNFnuhClpAFGQnN6nGCLLcJkRX2
ChlaYEN9gWDRUcZH8Iiyo+AcRE7veJViRSf3Swp6fjW5mRsRPudHtAYo5wa9pxqbmHfitNGpeShN
bz8bw/76cWzckIUAvsKLG1IDVNHUUROdtJTexZ3zgJkxVr6r9Z2tt8fIcA/X5W1o8EKecOFtZcwy
m2JBmaX+Smh3JEl+nLLs93UxWwdjAnOg8cHc4J8TLko3sqImOZaVZq9g37AlqdvNz2MOCeIaaPKK
IDrNTQKsQBVhcsK3As33xc1lP5w7wEVgXsKwUnhVgmINRGuY7RbRqe4BlDow/WavFhPFMWgTdQzQ
7qxSX8Tsps5uPOtk1LteC7Jsd33/t44ZkRJPOIPrfpXn7EvgDuLKNk9ZXDxTM3vSje4uZt6tRX8e
kl2IES94UpdDh/AQPDs79acqa0rkWiLYqsXnhSSnBZJxMBx65qkAJSMjNJidNIgtPFQyAsHN/QJj
AKyViwKpWOxrwRaVlmlqoSdx/qFS71ODxqA2Te+uH8uW3qLWh6AbkSxQGYJx76u2c8B1bZ+0vg2a
8jBkzt8cvIcMFy/McMjW0p6At4JUoFeCYs0zhvIwcInuJ5kR2VzGhRBhGaaaZ+bQQwj4mFGaec3J
rfU3rlcXAoSoskoLl8YxBHRTjm6K1P8LR2EhQPDe1KZE8wbfJjCJ7bxPjnd7PMP5x8BLzavTyNoK
dlYts9RMIsc4GeV8PxBlP1eSyHtDZRcShJPWzb6L+AClU6S8T82+zo63qxKMqwErBR49DTAiQZXK
rNLVltinOBrvFQwTKEfm6/3h5iuBaQsmmiiAY0Sbs6BLekM4p3dkn6rkyXzBrLnbP48MKEY6gJEL
1Qah+JbbTTT2emGfhvSL+6IY73/xeUAIkcfh4GHxnUhKrSyGDnqEdLHxnUw/rn9+wwBiEgLQNBwu
5K0wnrHh5dlcKcrJ/m5bfaBldlBZU1B6srL6umkWIDFdw3PNKfiB3xL2qdScbJ6tTjmpZN6rw74o
HlX2TMY7otHAMXYqEuJuKXk+NlT4gzUdSWoPA0QcQeis16rC6Oydhvid2dberKpjFt8cCAIwBt/t
/4UIT3lsqBi9xoUU1kt5yG6GxoIrGBsHRCTnZF/p72SoSjKDbffkUMzC6+pPNFH3TZ9/AqGrJGTm
V0F4DoF9AJQHEBsHbdrCVaFDTWfSRd5pRr+84/2w7TDK7o0vqSYDxG8cDFdnMCtpFqpzYqlEtUlb
43GB495PdzXiKK1GG1uj311X7/U7gtSbhunWQKYAOShmlUbFsuayz9tzYfzK76zq5+2f57NBYX4x
Rhus1EsD1mFqzTgWbnP2xs9uEmjlf/l9wUBG1VwadYPvx27gvN08mtWzMcgF8w/570dsI9j3wZvH
eYy8+G1S72vr0Nz8xIITH1uP8JwDRcW99/IIiCOH1Of+6Nj53qtlhEjrw/1wn+FFm5jQukbO6VOE
dHTOzkDAe8lejW7O6C2/L/ierRrbkWllDJQ69FPuk4JJBKwvAXYehAdIpyH7rIvlM5dq8ewWbXUu
veqftpsCr+dYfvP7dS1d23gYXG5AUINFiUNEnSZA3qtFnzXnZvhGTSOYgNGNUNDPmawgtD6RD9Nu
O2Bv84DQ4n+/iDW9uk4Gq2rbc9LfMc9nMsZC2ff5hl58nzS9QowW3zfi3ej45Nf1jZJ9XrgQo+Vi
mOLQtGcFNVrrO6Zs+TcLAKDQRDRmIZW+mqVlD03FIldtzzmIvet7DZPjbxeAxxWNNx83QqxllEVv
knlqsnOaf233xc1zU+Eh4LahVIoeAz5Wd7n/s+1Odl5V6blzdw2mIUis9cZ9WHxe2H8SK5Bf4vO7
zPrO7ovu2827s/i+8LxleWNEyoDv6yBq+adyk8P172/9fsuDI2DzoVVIDi+3Z5o0fZ4Vmp6zZG9O
d1q0H3VJfnCdzQGmTAM2kaNfEecJL0Ln5W48q2kKSNnZJWXQ1knQpuAhdh2AdAp/kDW+btwJ4DoB
g4aVwsQWMW41+zKrZzdJz+qg+kVyX/fn65u2FuCBDAaVXYQSKB6KqM6hidA9qlhoQKWvkW+2Nwcx
y89z8RcmYyI0RSIGn5/T8WCNk19qLUap2JKjl61CuBm48U2JwL84M79MdxgOdH2TuOYvHbPlKoSb
MYNvEIEGPp+Zk2+ZX5T91H0FFvdm84EsJyrgiGXgLaNWudwsYPNAMUGy8VyXle9kxK8lT9HGNvEa
HFoskbFb44DKDFMAO33sznZgdq+ZfrMnzifMoESJybPw+MWYuFEwDb7P1eGskacy94IkLm4/Z+7s
A1Gh8oGFot+KakM9TY03nQl5iO8S7+asHXf2//284FAm6RgncY/P6/Z7l5/t/XU1Whso+GEgwEAP
BYbewSNenm9dTUyx7FI9g1xeeShVLfeRinKBEmprKQ+neNYosmImMSI+24IxXE39MTPERTkz5jPT
7j9n2vH6UsQb8fF1uHcY4I2sGryb5VJsbRrmtGLz2c0n9wXE8lWoKVlzZzMVQ5YzGrHgusD1crAU
FzwovP4NWI2wd53rzOijIEOYfC3dfcwkkep6PcvPC29HAmR7mtb4vDFh1FP7VTfREHxIZMUZ2SqE
baNqUmuxBTG9GVSuP3sSDZN9n//9wtwi4Ii9huD7hYcy9fTYZJKoQlRheJaA1uLuASWM7jaxKqpF
iH77cehDjZ01b+equOSvN5/0pQgxUxEbiUJrpB9DTfdrFiQSL2dji/hUB7TDePwair0SqWd0jBp5
H3bqnVs8ebKS6Nb3gTNAUYEX8oG6XB5Bp9Ra2ZKkD5GBBJNb6t++PUBQfPTgGbgNmuCC6KA6cg2Q
+Ie86Y+gVzf/eX3/uRt2+djhiFF2QbCOh98EQErQ0Zb0DbEAbwit6l6J0KXpR+493jqqnK8L2tgp
dPlxnjh4s3ye0HKnANzNcKOjNiS2H8U7TeJ6yD7P/35xF6jjYupZhc8P2bsyfDdvJS342KeLn8+v
yuX3J9IXw4Dvq+o3rQ7T8PrubFgkwA+QM0WGmncXC96yYluNO9GiC0Gs8p1VzcEZFF/pnANmBEj8
jo1LvRAlPHu5kRtI9uddSNhB639l2b7sYokM2XIEtS2tvrTtEcvRkl2U7pRs7zFfIZLLLfrnH2fy
76aJtgNTNEiNRvYuHOvBJ6Xig1XHn60mSMkfjd23RLasrcsCR48fFLoOVp13k11hmGJcp2EVO9F3
zR0xsDGpqHmfZNH0OKZsesi0IZPRI6ywzlgop7MAaO5/WduE7VSqFPiIyknDuqbmC6aO2xFek8IB
scWAuSuO92dok+4QZTZ7qrD1iV8o7dT4o2sPB6XuMOcuSucCg0aa/FBbTix5J9bHDZ0FONnhLYlo
KeF/v7wcvUFIy7AvHjs2477tP9lWuqtL2RSd9YFDDrKyaCnhVkQMX+p2di3apGlot0/pmNwXSrUb
QG1JwJOQh8DmStR4Ux4aYNEqirooeomX62p6dHCOBklDlic+sOwPDn3Xx8+KvY+qe31IJOLWNgyH
rCP+gz1GDklcXjrR3BrnBMecHiJflY0YXl98WBcMA0X2C+UfZEaWq4k1tc/HPktDDB7ZFe5jU7zO
sqBgSxM8PLMqyuGIDsSgpmkqs05QLQsrpw0q8PJF/RnGLaBU2V23mB9QTuHlQoykosABQehzEHxE
L2N5liY5DVlbsTsH/cPEt1vNfqiKwdhPOnh7W9cE0SUbuyNz0aKdaVp8wPCdb8DXqr/7bMaYMqVS
PhVIE/lp5lEgd3P2+/rvXO868MAXP1Nf7rqGVrGIoU0pbKbkuTOL3wqGpOi9c39dzFp3+NwteArg
LcPMPFcQk6bt6E06Xib91dH2N88ogwVyMOOHt00D0OSJwcxMWssea70O24MSnb0qvP3Xo5IOfBl6
SdYF+0TXcmY2rA6zPrCynTUEt38fVXR4sXDUEGsLFzkfekdlPW1Ckzymxy7/i82//LzwpEZpY5VG
g89P1tnK35kkD7VxtpyBh9eKAF5ZdclOOVFaoqhNWBs7N93HjiQ1Lvm+WLhjjVKQJML3B7ozI3+Q
+LAbN+Dy5zvCRS1aUpUD6H1Cs2nusw7zK702mGbneP2M16ZHQ4QCwwOQKMASHzXRi0coZfXUlqpV
h4V1nInlz3VIrDrw0h/X5XxkFgXDgwYW2wQBjI2uUrHGXRiRzWKtLUL8GiNwW9cItMKmgVdm+iFR
iBdUoOjaZ7Bcj4lX1Ds7G3vYJvAY/0LnQ31ykvGbEU35n3ki6QvmjwznkiXkTutj94WlznhoUngx
ajzmuj/WhiNzKDZOBBU0zoLAcytAFSxt0qDkphq7RRb23XBvYjb8kWVk3tWR8fX6Xm0JQp8sqvUA
XRmrB9vMy9zxSJOFTVX0n9GDoT46mAzwOmuVrKdk4/hx6sC+mkAJr8k4DHfMSF4pRUjHY0fv4+qp
J69TJckcbFwVDsThDyjSqBjJutw5VJAw8TR3irAiT5p7oLJG760Nu/y+YEkYRmnabonvp+xV9z6x
9NmlkusoW4LgTBqsG9GxDBGqdje92PXu+pGvfWR0ECFU5T6ThdKL4GV4eacnrW2MITF93fyGajMc
mTj5Mf+6Lme9DN6ppPLxvobBM9rLk2hnkjsWaH7CMj2SPa0l1mTj88DZ8XnjANaicCgcRKMz4jZm
M4dj9yc51rd2eGBOCXdZ8JACNw9dEvRo7K2eqrHXhw3mVRjvxc1Y2v8VAG4nwIKRE1z5Az0oJm0r
G8Kh+aU7v7KbH1R0RSDzi6QEfCWkUZe7X08zasHKhARdHAX0DjMIJALWFwECeJgFEB/qSIagpYND
Y8CB2Rha1PLjOnTVU5Tf2naNTTJBNQhkF2D/eFcFxEqGnrrUYcQKW8xEhf1rJRn4tU3CQEQQBCEl
C2obFCGXuzR3WYJerdwOradG/eJW2Z565d7S3q9fhRXch68DSQPcBmwZ93AEOZEZtQkjTlgnofYT
rNuKeaj/9NMvMDcd41IS7W1cDUjjtFDI4qxxHkORIHE+QVqXgF82LIu/OBYsBlgJFG/xyIpJrzn2
3FIdizbMNNv/5LFb+ZaxXfg+Km08iuRArOV29ZgTUydJ24bAoQf6HkOsJMrLjcPSQ+CFWyiVq4OV
AIjmpQBwQjkEreRtaCcDkK4vLXlpykf3TflS0Xl//fA3TmMhS9CxIlcSr4sgSymRQCWBwm7F7fLt
AicIgjmPpyFEwjtzVEx7auY2tNTnrjGOLu390dFAOiOb4rS1FhRMwGoEVDtvQRX2rc5yhDA1sqn/
tPZd7NzdvlUIj2C4PPS9oTiz/HyMJIkSp5RnpfzO2dvNzX46gFwX3xeOotQSYO6itAuL+VFJg8yR
oB+31AruLbqsEAmsk9lVZWBUWE/7MDV/l9O3JvlV1T8y9Xs+/rE02YCoFVEmP3Z0Q2BaMRwSMCdx
C33hT1u9MszIInShN3p+Ye7V9Ni8TuD+bNV3Owu87L7IHqofjAXVFAzRLs1PaK1G/IYO2+vntmoc
F3+KoBdl6XmdrhhdODkVJqQ/98r3iXxPlWea8fkcVhvOyYtOztfFbjxBuMBgFgHqF26lSCMLAn2j
zmkCM/S1+Q4EDHAq1wVsnScoJFFTg9LwIudyh8dKNRQT1ISh47R7Ro61V9/3cx3o5jH3yKF0v12X
t7kgi7cRgKeDtwwt5akuI1mjeU0YWdZLrUS7sZre+pvZUvhpIbxANgI5LG4Fl2KGMS2YXiH8AvGD
Ut0pMjA2//eidUXbLTwzeJhIdgiugTmDTUKJozpU66cmsXfD9Llzn+zqpWXt4fYdA3DSs3n9liNC
l0spKjPqYl1HYJ8wYz+bpe4n08AwE9SREdPywxZWBRJJ3kOOVAscTkGUFVmlTcahCwfwe30t6Njs
teS9jAZjp7NYRuG+sYcciKijuAqsCZyG5cJsAHOcHKRrocIAcSXgcH9w9WMyg+Dv5ogJewd1+Gjs
wXMoONJJ6iRmP/MkfbzP2jboXcu/fkgbr4b7AXFAXhORh0jB0WgRyZPJacOojPAw7ZJa1pjGNUo8
G2AeoQdQ6PX0di/N0rFUiiFs4/wAlkLfScdntU+P/eS9UKf8ZBuM+Wqs3q5+CGUxYB1BCLoPVOEm
6Wo8YRTJ3IdjZPhO9xWjloN40m7fPx6DIHUIXD3vwVrqQj22UW9UyO2RL9qP+Z9bDwfZerQew4yi
r28Fqeedqm6F+nTY9/QRTtEjElmSZ3Ft1pYihGe9Kxs3amAwwYU5BHPpHjGT/BPGRkngIjo3j0st
gBxEC7g1iDdXENiOjeZkZA0Js6gpMets7EGAH5mBM3fPjlfem9rXmDW7Ro/3bm3HTyyi0z8xSYsf
LqZKHDxqD/4ImpW72jZjUENovV+WhbnrCjc+eJkpQ8itnxdwqOI4OcocmX/xAY/1bDCnOSYhSfO7
2KwDV7sr5um+d8d7G24vkKnXz3qjTgWJsJKcbY8n4gRN6nqWeSAoTUOaqVpgatQv9Sd/11beLlWr
Ye9k8eDrimfsUtcGOiw2ftbMHPGG034/tKSTPLAbjgN+ECcGcwCiROu48FTMDUM9Gm1mYZq+TRmK
deqe0ccyenCHT0lr+Jmm7tv6h2fLiqxr+4ruaxiLD+ZMe9VPnsz6MDOH0tACPe9cje8gHm39ZHBr
n7bGa2E0O8neb5w2Ul9IfmEW24a7putVlWNudBpitKA/NY9zRYPEO/aJtTPH9849mMonzMvaGfpD
BgLuQvvqeaBatXYoX5Ip0POv13/Q2irzTgOMdEZ8he41MUtKc9B0zFFPMW/50MTHWBYkbtz6xfeF
d4WBn9JTaUfDlr3SpvCbjvlUyksrW4WgQBW1PIqmfRrGxNpX7B9NSvwuWYcpOGVjPtmxNTU0nNyg
Lu9H/c6RARo3FwGmPO7y4dEX25piA9FaXk807H+l7sHTJGHP5gouPi/Y3wbOppeBYSlETNgDFQuK
PBl9z4rjGzykvOiOCjNUClZNOIfBsrPYVkwakulh8Cq/tQ55/4T/O+axyOmOFoHTvZrz1zGSkf9t
XGWQpfBOUhh9xHeCUSssfbRqt6Kh7j1Z9EDmPHDgKqkv6OaQvPebovgTzMMB5LIFUabeoxhgMhxU
tYujXUf9KDrSyK/6mys+Bnjh/hXEndGL2K7TLVaYFQSZ2qtbfWrub7/7Nh52JGeRXHPEgtI41D3T
2+zj7nf0MEgUbnObbAPHAaJoBAD87xe/vh5a9MtaNQ0VI8DMauXZ+AdT7ArZVL4tvUbshySn9lHM
FnTOJiarMhOPxzTuHA81Wx/d/Nc3anMl/4pY1axKLdd7207DuNjjtEv91SVBH+0zqQvLT1RwXsCB
/p/FfLyUF3uWRlM0JLYHiIbmt+kh6w8TBnbeOg2UX9NLKYIpqKuGuUXvpmFL/GHwS1nhanMVCJMQ
UADUB6DB8uSp6g6Kaic0jObAQAZq9Iv83irD66eyefCAYSHNAlj2CigB3uUS9UULp4I5zHb8xRnv
QYd2XcaWTQaXGyc8B4QBopYrgW/UGZNVFSHGTWnk0MuwoVs7dfl9/veL8y5q8FbNWlOEs/dmgR2V
IGkXA5FPPdnEoI8gWFAt7yNFiLwUQEAirqTK84g4blyGaZY0vjOY37LExWwRPVArYPS78mgDm0WN
5K6oWr9lpt8Y6b5xbm0hg/Kh9RATj2FykFMR0ykkM6lrpyhs6dG+dg5uKvEmN9TCg0cDhwaeLcIy
YUspHTvGrDwP9ax6rqLoJ/Xa+3wkknBmQzN4x5KDSJZXTMXQXM8b4IbTBmKSn/9Ysuq17Ov87xd6
Qea6Rh9inYeJ/pk6oQz0Lvu8oNbGCKhCjbRZ6M3v3t7O3q7fmq0juASaCb9+wOyreGqbNLQ6uBpn
xTrf2qfJlehSgrCAGY1KesO4BHOfm/vh/dYFcHI6VGl4FyhH0yy3vzdrDy4lTItO6zu9eOt0DWT3
f64LWR/CUojwPk523WK8KF4VYDCDzDibpSxlsD6HpQTB+Y7GSGnMERKyfsAguxfPC+yyuvm+LYUI
xt5umsIuYry/mFmfVPdz+ajKuHg314HyqMqJvFElFQpn2hTP4I7AcTjKYZ41f0BfvKffHAlhHRdC
hEdxjL0KGT8IGdJ3kvyqI0liYnsR8FE5cNBYsc/MqWkxdcQ+KToN6pyhsx+loFb29m4E03wd/5Ej
wm3hM3bgDIcL0X5NO9+ku4Ldje3BPQxO0LxjbKouw9tuFDaXIoXzsfR+Juh6TkNSNH46/Q9p17Xk
Oo4sv4gRNKB7JSnTVi318S+MY0kCoAE98fU32XN3jwQxxOjZ2YjZh45hCa5QqMrKTAGxv+vzR436
IapDpbHlYJFl7evt8zMfwssL7dKqsmDWOMh2GGG1n0nBomrauzwg7y92ASSBtkIwtUH17EpiZ6pb
N2lLDdM5gA0/fjbSn7eHseQGILHnI9CfwWNq8lojddmlmcYRJqeBEb/EafQvDNjIuc50scDEKKsj
4wGSRVTkJ626j30t8opud9vCdXxM4CNxHRrgzUBGSbEwupMpITTMT10bccJDjz5W7b2kWehn7x/M
nJ/05vQV6p0qFiDPgdt2qiE5JUa5sdIHVzorg1lYjwsLymD8RE681WChfK6tTeVub8/VwueRyZ+F
QQhumKs0uEYFnapeT09Fc1eGFXt3wEo8ZHGRQ0PbOep+ysVYEJkZesqrkxi+c3DZ/bj96xec2MXn
lYsRypZV2lT4PMvCGMebOkPkvFeTDDVskGCCigiB/Uwwp1yMSJL2sdf05atOorKoIug3RDbdt+a7
Q7hLO8r1SEZW5VoHO279OlS4IH/dnqzrpUYyAiUiHwlp4ErUCpvv5BwwK5a9tj8d5wGV+dufv/Z/
yKzN2AschpmrQtmoHXUHvUdXEKBV3ldHn7b0RUvrHYocX28bul50GMLbB6ye2LGQEr+MhhLBvCnL
u/jUaC9Ft03k1lkL2hemChpJiNsBgYK/VcdilpY/Vij7vybjpvpRrnUSrn1euSpIQURp+vi8Jj57
P6p2BWpz7f9QIAHIBnXOWSBHhV0XdVOYtdnwV0hWWdZrmn/x+auTRfH7nQc4W/CqmSFvOBtEGYcN
BLM72G3+Wml5YDta4Lqb22u9MFNgbEKPCC4M5ORt5YD3xMqcjnjF6wH81cEImaf/7fvK2a78nmi8
iotXIjdk2BfDylKs/X7lTAPhPSD9jt9vjns2br2V6Vk4Cqhm49qx0EwNdVIl2BWG0HGTlvyVet+F
Vgc2BaA4W1NNWBjEuRU1MdcUY1HnRsVfNT8ofzqf370EF19X/AYjjVfmTsFfwVghx01D3n0FgZYL
VEkzFx4SMCr4thcD1tfP+Ct0SgWNpjVGlcU1OPu+ssSWEbeM2yl/daGn1uNBEOZryeQ1E8oyj1JD
mQv15FeTbP00yrydsaZ0tuC9z2dJRXnQno+lC+DhK/Pc/tcEIfATERDGsJsq3iDEkvvbqz7PymW0
PMtegmAF/XDQplDDzBGEEppE88yrPY7QVqZRMu5K+3djs6CwvtTyvSSugH2AxB8YMRhD2KxeGsyM
cwo1df5aa9+zZlhnsbg+JJcG5r+fpUi6LuWWWQlss/roiDsxbG9P2Nr35z1y9n3bHpNyGnHUY7mH
YugqzO16j13+fsXTlgkVsvMxQUkeVVbU+8/8vSLtWAP48DlGsC3E5qbibIvYHqwJHQYnJGEBwCrz
dztzfB85XlSu0T6AePNyitw0KfMkT5yTWT9Xe2etr/36Wr34vBrry6qqScE0+1TW1bNHtN++S+9B
GRUhpbHzehrdXvDrE4k3GHg4wMKOdz78++VouODdaHTxdOJR+qNKt30RTv6KjYVNhW6UuacDdT48
95QLPAc5s9/YvX5i1cs4bqw1eNLa95VQTUB23uQavp9ap6p9Ma2VFZ/n4NKL+HgIz/QS6P9CnDbb
Pz8UdH6Scac/FeXR0pP6bszqZ1Dq/kbH2B8x1vcdadN7P31959KgMwVcjMBBYauBhUVZmtTotUmm
ZnfSWxqUJLDrNNDdT0n/61/YARYO2ZlZ71AdXm11o+bpaIjO0Ajd9FEuoopUwfG2lauTj1GARtmc
g12QlapvtHjsXJHTsjuxYocSYupGVvVe5wUTc3/6zB40QyuUOxKdel1qgOX6BFlqGWZdNKX+tLIX
rvbabAOpfPDLQFAA3beXe4H2HoeyFAHwMt7l7f7T7Ula+Do6DKEDOgOSrtmmvQacWtqUTyc0a/fb
RGz+p89byo/X+r5vuMTnB+/R2HX0vWEoOjHPfr0K9adFbDl1j8+32jbZ2OT9y4vPo4QHJu65/0X5
9ZxXwJI75nTqH41y3yd3tydnYYNefF6JELnpxH3s4vNQEPC8J0KfsvdyaAGpjKc9aH0A10NfkKoU
4WgZmupKoZ+yJg7y+8lfQyMvjAEGgHPCacZBUIGabTma1TClOvoM4yDRrGDMRdgPa7mKhW0KmUlc
FoD/kZmS9PIQ2D4SCDjP+il3omqMvLUmiKVhnH9/tn/mcMde96t0xPcb/ZBnL0W5ldlKZPjGfnLh
1LEWqAfP64BS1lUvGCi4PTSWWvLEkk7eaXpVbc3G5FHc9EkKX9sc08bbEa/7grtl+CVMSRFMDLpg
AWOmccq0rAgJYQbZgP0zRae3xwK/aegdTRMeArNYPKdNmv3Cq9UfA0b0Qdua4NqMOndw7j3p9ts+
NYsdcnuQq5hK/g1NzPyQFUM1Askr22d39JvA0NwkZN5gn5hlNu19bleR74qotSZhh44+eHnkFlOz
jRt92tAp0Y54K1vbjhvpDiLmPKr0IU0DC1CULbSLkx/mmA7HeLS/aU0/BjaAbwHV+05uqsYFyNZM
Qt0Y+V76taSBZVLjEX2FWtDWsq3CWiPu57RM+YakWfpQM9qGdcqbY1VO8ldCrP4BevMAveSyC73M
SENPa/RtDQ7QEBhI8Zp7NAlrXjaBlxv9FgT7TdCiteKnPrigFCkdchqtSg4B6InicJpK5wAxDOMn
87yRhhWfxBG+X08Ae7B7O9Di2H8Z6Ei3wk1+tCT21gC215sRlz5OLrJy2PB4TFxuxlpy0lZ9Rk4W
AXcFdAOzTez8vO17rg/UpQ11ww+dqGuAOk5GFvnPqXi358Tn5yQTkhygd1V7aj2rsspydK2TM2r3
TVgCZ/gvfj8wUHPTMbTMVMemkbIu2gRLlyBw8MxTR1dG4GCSL08rRnBmYP77mUfo0eiTGKNNTtL+
DdahoKZJIBj6PdZSQYuGkLtEuy6ei1eIqp5AjoHHgpyY9zqMOyuG6vcXz1zTPlraVFDoBYRjdqNX
hXSn5+Yw4P2LDrUmSOt7CsAnrT/eXpWrp8RMAzPrlaAZDmGXig4TDKobdT1aJzlakXTzoByfBbkz
uo+U/b5tamkDA8IHcCfwlMA5KHdzU+pDq3eDcbLEh1F76Xe3P/9WTFHXHyo7iOyQ38eDRXnUcXPM
DCPujVPHx8Cf/jAx7FBDClN273u/zOaeisdBT0KtcTdV9TC2H9GqEAin3sjiZBTPQ/tciJ+WhGDx
StCztJJ/fxn43y93pmw6z0p8jDyjL0IGExB4/UrovDS5c0MjmjRx3YKp6tIEd0aa06E20RW916cH
+XJ7ct/eeOrkIlzAAXMc9AWqVDK63ukmrjTseUsP3dILCpOHI2jV6J7zJjQnHgntyfXAQpdE/bDl
lbc1st8x2ASS8ltZ7M16r62FY9eDRv8r2LTBoTpro6upFNeRntPgMXbUaR0GbFXe/fqgX35fcbmV
0We0ofj+JP4MlrshZruZ+J3X9u9+MVwaUldPxBapBhiycDWB15llMri9gItDwTwBDgb4xhUVUDrX
9xP0yx0JKV9A9PTaVtXdINpv9biGe1gyNbebwTuC7OiKGLTD4yvOutIBG83w7LTJrqlRwG18Hppm
8vH2sK5PljlTGP/XlpI2qMuk9TmHrU77bOE0QxlVrJXTl3YZMraAzUFbZmaRvDxazB8GEmexfRQu
5BLbNlgTVlsaBKi2UUXHAULlTYkeipRCVwH3zTElY6DDy1fxsMHhuT1Vi8MA8nDWEEJQq8K/NG2c
JAO77dEHDbAeaBBLuW1gcRjzNQKFH2hbqFkph5ImtluJYXQcmgN6xGjzodPGlbNyjeOAYg3yX/+1
ozzCXLP3AA/U7WPmxWE+w5lzY2OJ1w4diHzT91046WXQ5F8s79PtES5M4dy/iu2G3AG6jZSF8g2a
ouvF0Y8iwcsp8I3t7e8vzODF9xV/kybt6IgR39e60PIjwsLs820LC2fzwsL8C85iJDdjfpa0sDDU
W8P7mgFU+ZOuAeqXpskCYyVuC4CSkGS5NNLHYI31ukE/uu6Bp4d3d5UhX2uhPR0FV/S2Ilq9/LyW
OCLtrF4/+hZ0mPoNjb2ArtWzrqoCihElsRYPldbqMcaQyQIPiB98KkPXeTHElmb7Rqwsy9LCnw1J
PTp17faGXo5Ylkwc3ML57g3i3qvTze3VvzbzRjQ2t47D2tUlgB6bROgsloA3b7LhLrECka8g8xdN
oJ6CmwbUyp5a2k/tIiWGkBKIpx1eiT3bZ92Kn7new6icoIltFtJB6lMNWRP031cWsyUgjk5o1Fum
PdvmsRjfq7o2Z2LO7cy/4+ys1NjGkjFHngxQIP2SazL316dk1tyyQK4GvjNAnZVTkpUUrINaDQIK
EUoeoafp9mKvfV+5GsXotciQNO6J5RvbBhETJ2ueeGElEA6iLD7Tos4IxMsZGtvUTJlD49NoyOR7
w+L4mHvud45e9895DwlPZpUmODYAFg3yTpPbuZM28Kn5EKfFXW/qYS+037UN+cfJ+3B7+HNMfRmw
XngJlYJ5qsHuN0w4wLJ/sOJd1pz07Mn0U6AL11Jdi6aAhEMzMhBY4Cu/nAZpakZitUw/OuzPlH+W
Zh4NY7/LklNR8ZWc1PWUY1gOsJJoHkAvr3qLox2uARFfoR/Rlx8V+vd4DsERXRnfb0/fsh1E1sBU
oAvQV5ysm4MpSnda/ciTneFmYUk3KXm16K/bZq7dxTycv2YUNzuRyezMttGPXZKGuZY1QWFrwWAk
K8NZsjND8ZyZlhsIsPmwnJ1l3FLUSURmHF1vn5hRJQN/Zb+tWVDOgo1OWgO5POPYusDgFvsmBvBy
ZRTzr1T39PkoFI8ECXhZ5BI2GAncKcrXCEAWxwC3hwIJsp1XL/RkQkbViLlxlOQ7VBoRsfv9yv5d
HAKIDGefhzyTWn/Jk6H0+7QwjhXvg37vIbN3e0etGVB2lFnozM7bxjgO9udu2zYrlEjXXdQIDND0
8p8BvP39bCcR7tTC7ATWuSkeBOrHbYd7znKHL67o946HnlRZ7OKx/Zx3bkQ1CM0Sd6ODVKRy2IYR
dBaxAmoDdIxSiPa2TRZxVq1AqhcnAemAmSwDc6zWn0F3n9V25RvHPt14SQT2138xyX+/r8YrCRQw
p5g5xjEzdjS7E2sedfH3AyMD0lqk3q8UVVGV4Ekfm/j9zkev/fDx9q9f8m3Ew8WFfxAJqdeWI30+
1UVizgHknRz9cHJ23ZBuhqGPbltaiiLR0vzG1oMebjXlZXaNbSWNDm890TvXzzdGYd9NxAsHQ+uC
aURDrrdG6b44ujObym1k516TTQw2USALNP9OFg+mJQK3/n17bIvO4syOEl/Q2MknLqR+nIpP4ESw
7W9J8i+yFiCH+jt/yoOrN5oWGw02kH166obpqTNQFKtQc4nX8NPXbWDzwT6zNe/Js4Ods86Np37S
j/qYRbM6H3t0xSZzoBswVRsJkZMEZINF/aUcP1U63gCvt+dzad2gCIn4AWkYZC+VG7fVC2mBpQXz
aSNYOoArHwq2/Zps0tKOhGALghUU8fF/ihVSNjaqUhjlkD4xeqjbJ63/0KQfQBCy0ZuVZ801xzHm
9Nya4oypsOJxHGANXYT3NgQkMhCOjESEiGE2hl7dCbvfl1kVeXUd6p78No48akWy1y0j6nL5Nam9
sBVixT1e92Vc/i7ViU9V0qbWvNYuKwPf/23Fd8xFlq8LdL5PmR/oBt3Ea32/iyv8d+7VODH1zCyL
BU6mSaaoSsknZ9CiKms2CV0TZ1wzpRzOFoBYhzMcnHbaFsNLNUSl2FtrrZOLl+HZ+qoklkMxSQEV
Hf0YQ/WOGuM2dnhQ5eWjUcfBlKDDNQF3djad7IJvW168NKNzPwkwKtB8S5N6X6MVgqYsshIeUDrW
ociT/e1ztZQvguY3nqNgaEYTvsroOWSV31B/3vL8viyhL6htDXLX1Y9Tja7rPH5MBWLPQgQjSqC3
bS/dY+em55fDmU/xWJc52P76sW427J5qm9ufXzzMIKt6y8oDNaO4egf1Wg3PAbgs/sdHkJ7nXZBR
VPTbb9b4PU3XsCEL9ma5J9CW4lEAbMK8686Gw1jvN5pPkRSJN6zc6n+qcTdZW9v4kKyBDGfPoIS6
eEzNnH0WiMXAX3VpKuVM9500x8w505/akwEFx0nhZScv1tGp1ecRoJrbUZu2t6d04VaDXQwPHgJ1
XEed0mpI6zhP9WOf7Bwa2Wloral7L2yKCxPK2UTitLc7gqFpQxEa4jOQde/fdhcWlGsz0/vaZTnW
yQVLDVhGwNPT/48mlNuSF9owmBNMxOy1ae6zd6NkoT856/ZgV+MAuSpOyEyShOeU401NzaiXG2Bi
ovevNJi9AACdm5Wv6tFtb6cd8y15LAT5xgYeAR34u1hF6C1tKM/Acx1VCsjTqDljWqe0zZkrj5p/
7zs7oWWBRNPf7bEsuHuw8f41oqyGVsALoygqj55bBVoJuQwoQBuPLFtxOGuDmf9+5gB4MRTUZwSD
IZu0Cf0cPYwrJhaSKbNECWreQEjPde9LEyMKMGVLfHlMjLtpvEfI1X8a7HdnKcFeDLgm6hQzYOMq
S1m3Tur2ujxOxq6ud3WxA7Tn9pIsxZOgRwbRtgsoI1hBlbmiutXgOpqmIzXNfawnQca6Qwe0Tk/d
TV8Cb26Yu7zp/rRW8+BSEvZ1HrbW2pIteBv8DOAUkJcCG7EKTdH9XvOIsKajE1LOQiLL8PZAF/be
hQFl76UG6QE5dqcjAQaZbyryo+F6kNfv5eHD9gZ2EK0laNgE9EKZzrhJqh6VOHCvg4Mv8NmKN1iK
EsDWjDcnQRPy3NJ6ue9QSG5BMqdNCGV6UJ/SvbDysHQfmKVt0eoaTMazE/Ogtl909+f7ZxA9rkDF
AICBe1XZ8l1sMiQtdOvYONvW++lWKfLyW2ulhL9wsFA1Q30R0iYomaqsMz2Qi1IwwzpS/pi3dVRP
GQhI/hSlH6Jq+i9GNNNmQbvMQZZHiftN8OBaU2eRozccZPzd6Q7cADqMrkFklvYeUJ7A/QBVspAn
qE2Scj7CDm02xL5vysDqAjRzrOzxpUN0ZkcFxTaTyd0eDVTHwXt2MxF07ya1x+4+N6CEHSg2AR9l
wYDO7tFhy9cg/NcEVLMBkNrNqGECLJESiWZDCkK3UifH0uT6rrG7OqiMLgtQ8c4frQR5olg2Yiec
8rvZDEaAp2MVNsASBH7ar1Vw5rOqBHc4xtCnB0MIsiJECe5yO7bKVBvsY9k+Cog3FI9Gu/LEWzaB
O3cu2qO1W/FKXdsmQB1U9tFpqu+cJI+eX4Kg1t7c3uiLGwNY2v+YUbzSwJJUtjrMZAR8p94Qjf8i
n4m5+mthPgJnV26eeW3mOKV95NDx3Yzm6+0BLIT0oNybucFQ2L5+HGWGTLOiMsjRaSM7fiAZgpQt
ZQ/QSlyF0yyuyZktZQ9OzYirApfUsejMgJuhVwHnupYyWlyRMyPK3uq6eqLNm5E2/K2/H52NY4RO
DxvsZghO1cDBoShu91kKh4O1tkrt0XSnu9srsujTzkwoA3AHUy80keGkpqX3gN7aJnQ0UBE3UAsL
KlKM2/fbc5HydwBxxu2nK7cP8FqN0+kF7LUkgsBaYJEuhJRf1Lwf+48JM6CxNhfuIVygODl3qkbN
rypy1MS+ovv97XEsLTyuNtwEePuAIVo5isxyeJ4bCVwoD7Tv+Rp9yNLmPf+8cg6LsnOmbF6Wnmxs
Bi3tR4+swAQX3rwIFv+OQDkfXpLHEPDCCJJiB7x8WaBCsC+0DRqzy2BcE6NbG5Cyz6DrkCdQOCNH
q/KQAX8eDAPAvt3tRZk/onp66I9Y7lyuRCeMEgiAhoq0hUXJMWOvvQb5T7QGJ/YP0/pUeS8MbuC2
uaWzg5o6ELN4wc8iD5fOEv3+tQ/SLgLkiQkI/ien16JsoBAS3Nw2NH/oelx/DSmTF4PfmwsThib0
4t03dDx0KZjJWMo/5chmRJ6w1mKdxf0NCgAwVRrz/5RzWvrNULGRkeM4vnjpJutWYrbl7xO8UZH8
QJOXcjpLNs7Se5Ic7XRX8cAfVqZsab+B+g4ewJz3uHo+UTwXHq8q82gN267YoiTB+Mqzbmn5z00o
Z5Snw8DRAmQeU9D4y2g078sUfRErm2xposD4YIDTAIK5KLJdbrJOJqBHNk3zyFpRB5lhydBvxRoo
cGmHzURt4I1B3Ib326UVPassa2wyMCoa1iaTzp3P/ciaNLwR03prue+UrEbHJQjiAct+E0W/Bu44
TttRtPb6B6TUdPIyecfbJ+Yt4jo7Mm8GsDjA/yOawW2jDqgyqtZMG/9Q5GFthAMoicidmEJGXokV
ia96ua2soM1C6C3JNSIKZc2ujM9/P4uivHaa6spq/QMtpfjhi5ZvBfXWBLMVb3dlRdkZOfFKC8pn
/sFOSdBJNzC6F1/uC/5sUAeB9OvKlM5v0qspRegGCBHSIkBlX45qAMJLiHrwDk5sAkREgG4B9guM
bDY4eGtWG4HHm+YBsIFmZ5jCu8t1Vn+4/SOUffrPmM9+g3rmMqfxsr7zDjZQ0SaVeLsSP0TXEnov
zCO3RXTbnuJG/t8eUFNgsESPn5pP66FNA9FL7h2IaDYFFUEWx1GdrKVQ1RLRP3bQi4xjAfHUq0Rw
i1SE2cewMybFMxiOIWhalw+tD5Bxb6UvXel+R7/Mtza2Q9LkK5M6b8erhT0zbl4urN6ibF36mXew
pPdEa3rn03wln6K+CN8GCAgRdg2q7NeJNiaIVrDadQ62/uIXZSTj+2E8mvLAShkM+cbshk1s+qHh
JLvWWKM7UVz1P9YdvDpmQDpon5TbxvcA+hEjrOc9vJnM/7h+vZV2HOVcrCQ+FpcSj9//2lJmkzlg
2i573znUeOIGSDvu2oR8MAv5oW2BnUrG8q6quq076juJZNz7rot/RgoBSWQp5rGqHDhpGsetSTXn
kI4PzUdr7aG7tFX8s88rg9Njjha8FJ8H73KwtfGv95433NZwL3j2YJnAcnS5FQW+PsTj4B7K6lfR
DuGY723t920b12OYIwKAagAbR/+3mpyoJ7udXLd3Diyg9h3kY25//nqvXX5eCdacySwT5uPzVqp9
Lcz2ORHlo2Y2D8KpVh5viyOBiAcWZO5+VemaqCVNqJ1MzkH6LSR504D9uj2Wa3eLsYBlB6kT10Fh
ZP772UWmgcvdLkiHhkdoIqBeKVAzx7XZVw+Wt+ZqFwdzZkuZN1HKjPZAix/MItmWeRPZayy/1xfm
5WiUzZU2dTumDkZD0UrrRgX0VRr/qQNRotP99tYEpJfGAwp2JP4RhMx0L5dzJ7nbpu5InUOPflUR
+zs5fLi9Ov80mF96bnBtg/4W18M/eiSXNhJt8saWTMkLMPDChWK5Vexzs+qiFrd1E452ZwN37clN
bg71h8Ht04iOIrmrGmsMenDsvYyasO90wfOXogDZRuIx8plmdHwti3bawYMNnzsP3B8FdHb2PeB6
+8pyIOUh/TgUegPd8oylVRCj9rFhuiE2zG2n16ZosIZxSgBNS+NH0Yp+B5qdfs/RyBV5DiTerCb1
NkXj0q3VsyGQOkvvGWfoFnHHDtVrt/+KBtQ/Lqw/NAbXX1qnZtvcZP7G4P5XKfR2V3PaQ8AGgDat
I3ILNnvy0IGhtA9i0SO668vpwEcnOdh5w0IJMqRQQFV5a6f0xwgVgcAtUyNMKquLiIi1Z38qhkf0
LLBNja6rB6NiECIZQH8ns6GMHFQzgEkl6OLjehmWYxcHZpamGz+m1nZyzeoUd2kepj1zP8WaU25j
FOP2pLe1Xdkk/KESFGUROZp3wiVfKntMQzQOk2AqZXJ09bgPtcRsQ6PJeODVRv6gCf1HMhhpVDTa
KxKj8jfI/G/voaUTPrc2oGCDdmK43csd5Lbo8SVAwL7EvQ1ZFfZgO1bATPLRm5pdYfTvS5Tieprp
SgDBBQwddBJqva11G8MeDDt5cdN0m2sFesSTB+6OK6O6DttgZi7oOVDVQoOQcvaSFrTnunSSFwIq
GaQ20kcs/mHonO3t2Vs642ilmuPhWUtSHQ6NadJMNs4fxFLGGGnstS6npcsE9G8zhyT6IZFjuFwe
sCLG4Ldukhcat0GpywDU4WHlgsbV3t0eilqSelsadDohd4JqJbodlDnzy3icRqtNXtBfv/fpuMPJ
faiQNcUbLtCoHjX5AHwE+c7a/Cnm+ko6amnJzs0rkUWXdF02ZiNc2eR9lbb5yU7b3dCv5WyWVgx6
1KDkfBMpU71yT9Pccss4PpRe+ZOAlyBojXgl2F2ygaQtrAADBO+snKm6NXMdpVftYE5aYCI1U/OV
7MlCkGm+yZf+v4m3v59dzEaXE8QxnXboncoJEvD5gVaK7dGf+NEU3dGp3ahrpjtnhHvT7BXrS5sS
+bU5HkDt/CpZwKj07Myt4sPo8i3l36uWbfj0ncqVeVy0gwQbssXQI7pqgMva0er0XMYHUYCKv/kI
yqOgc0+k+HJ76y+ulwsuWGsmykPC6PKQVROvGgf9JIeYbyz2xNZ4sxe+j6t7btWAQ5qJIy+/j3Od
oYvfjw9dfkIrc366/fOXTi6+DxwngCXwrmquI9Ok7xVxph3gzE3siN4KC81K7iVgx0+dxfpIb3Iv
gIhrswfiwYiKYfT2qOGvoVoXBwpCCrxjMZdX9KGDRO95YTLsyiZyn+y1Xsw3GJYS7gBYB2QBsnpA
AahZqpLUgzVaVnyY2rTamJkjw9L2kX0rwAtCucG/TENRRGYhvB0aK8EN0sd0V2W6jTs2Tn+1CDK2
I0uq0G0EqDuMju/A7PHVqxMvYkaMyICxKchLDep7Vfcn8+2HrLd/d6wjT7Ixu6inGTpA7Wl4/4WF
kdlzjgFNc1cK0UQYRUZ1Lz5oIM+OM2uTcPeoF+X+9lZZXCBcJvCA6E6BAtblTkSUakq3xU6xvDgo
OQ3FigEVoznfIjP28T8WVGDDkFR84FqqHeJ4iAoGmCMxEStZ7ksu7dBri4eu0YLaLCImjR1xu5fe
9h6mwd8nTnHn2F04k+d64/CEUtSG5dneyNc4HxeuGpCnICyYlUQ8/PtyFgxbCJoYHrZp9eR4UWmA
uWNaCXQW4qq5s0X3wdGC17jKMMdre5gq3dAOU3eK9Y8F55Gpi0D6kGKaVhzAwrsGbTQW6NKQwMXL
VgkSHEYGu8h48pJVWFXxU/OcKGW7LttNmhk67d37NxHseTjhSPkB23E5fbQrRANuVu0wTs8UyJVf
tz+/uIXwOJ+RHHjaAm9x+X0k+MqmNwftMIy28aDFjh6mttWEtALfEZXo6ctb3zzKsqaPseu1OyJd
HiVt/AWv2CSSnRVvcrTnvwJBE/8cuWuEVU76YHC1FoWA3n0gtUhWsqNLe8qY2f49SNPOOKzLHy0Q
W5oDx6S03sfEQYuOCfROvAbBXbgRwe3+XysqI609aYxVma0ddAMbK6TfuuGB0pUM1qIRsHWB/HvO
n6vr23q2cMaigJNobD/CEzOP2gySxdBBMTaeqNfgO0tHBQ9zOHXkfOag/XLqJGQO8QoqtYPm0KBC
Snfw/3D23AroTusrR2XZFjKQ1qy4ixfIpS3LSnO/KTE2bX6odUlg5F1USgd3AVic+7WyytLJBFro
v+bmv5+FaRwSuJXNMTRJ7SAxdv7UBq7/qTWPWW0GdRHePjqL5gBfBUh+RkKpRTVrMHzaVHPgWYBW
Bh4UAkbBjthgaVzDsy5MJDw9dFbnbN2crrscmd31aS0MxGZdOoBqJfvWx9Zu0LJN3WQo6MkVd7pw
cZ2bUzd+PWR5mXojbn4ZgIese6f+4nxtXXxf2YPcbXJ3cvB9WSJOCvK1cqrKaPOPAXCq+yagxqiy
qTFgOwM0iw4DaMgv042SMpA7u0dwsoGbTlmQDbj6Bmej5/6rScU3Pe8D2+AINtxP4zA8iqoCrjNb
OesLOwYDR8MC/CwKO+4872cb1JlGU89KRFQy3vbQ3OTiXgMAi6XpfkxygHLWcACL++bMoDIPxkR7
Znl6fPC0/slm/n1RYNw+IqtpiqRmrJyIt5BQCRlB7olEOMghILemvsWAbokLJgfMe2+jN7zonixZ
bPXmm8Nfy0CA5m4ApVa/ryTZMRPrnlRrKk+LcwwqKmgUgu/sKok6aW0K1tz5GZPFAdGeuxF0o1un
hQ7QZ16s3EPzubsa76znhXc8OEHVELmuAMpl89sMIJuIcHvjGY/J+KskWRDDD+ReGDsrz7Q3IYgr
m3NXPqTZAGZ968s620RG7+lTV9bxIXVO5ciCyjGiDMQykgDZ1x7d8Ys37TRw1eG/3fSdH/RQIK2m
LGyMMtSKJmR5EpQp3njyibl65EP3tjbIM2Rvd+W4b9GtlUsrbGZagXivDWZIyYMrHjJ9wl2RBloL
lvw80OOdZz9TvLmT4TnLvtvx3mbQ7v2u+Z8n+06Ku3Qcotse962DTR07thdcLuotmABlPzfpgMdG
n8WHZPzW9Jt8OqAlOHBTGRjypzMVQWfsTad/0eznAtCQkqXIo0wbEwSM1aAHjk7BGOftb/+qN0bp
q1+FnwTcAIgH8PC8PNYx4ZNj5IZ/cJKn0WyjsfvsI+JnBlqeIM0+SQ0I420lH8rqm2XiTpogUSS+
aroMbRuKAPRH0oiQZFUox2PfehGBXmQzbaf2T0wf/ZJEsVjLzLzpdV7/aMSw2LUgslXD8jYWbkep
DY1w/JqCVqAAQMUh+VMMMjKNe234VJAWD77PbfVU5u6GWZse+Rsz3Vn6NicU6UsLRDzfbKeAEuiD
ofEdr5+l+6Hqdz05NOWx8T8NZC/Hb33L75ziVy5GpHa9fZWuhMgL5U5zTj76gEvM9MK2cj16niza
tIkJ6tSQeU2fteY+Zw9TfbSx5Wn1qRW/SXaHQse7RXjnm4bApQPzhpYWF7w1l2vf1NNQ9wngYk78
0lVP1fH23vo/0s5rSW5k2bJfBDNo8YoUJVhkEVUsqhcYm01Ca42vnwWec29nRmISkz1mTb7QGp4R
4eHhYvv2FUcXxjdcc5g4SM2ICq83SR92ZWU8w1T23hlh9DTJ08030qH8ZxXasoAlIXnRyGI1TIku
q9p4hulw3/pPrVJthNwrLgUL+UeC8PSNkKz2TdMZz8CUA4OBWdqX6zu1JgDKZzqKkAIMRTQNupmP
Y2sYz/SPua7VpP9iATadNhwEMcFFekzLIZRpyE4/Z/CV3mc//8WvP/m6sD113Tha1/L1svqUqx/s
Zqsmv/Isktkm4bZ0iqC0wvY43aT1QV6Zz2Wvv9fH7jke7bd4LD/Fqr+frOB+NJotpvw15SX1AcyJ
MVmQ4GjndwO066D0Mcrbxw2PYsPEoaIfg0POwJWN07kQxcVfppXx4vPyU+84FxWbJEGiqks9WXus
c7CBx7nbAKBtiVDPRagMCu17Ri94YT71D51K72DNOIbnQrW3YAUXbhurIX255BdgwaImfC5qDoo8
DkJEyUOwr4b2To5jy3XMIqTPQvu7A0N6Xf0ugtBFIHxITImhL485O+cClaEyNN8pEy+JvoTmoxL+
qLlA0Va+am1dAEYhv+bJuRwrx9QENes6J/FAbdTHNsyOpd28s8vhJ2HbvdFav68va+3INGjayZqT
fLrAUFWzNgS+YyZeM5lQ+4XJpybQn0t1C9y7KofZZsRmdCTQ03i+famaEW3Pc+LRneLWDQ7nz6rd
sG8XF5gj0k5kCOoXByDTY19OPCLEv3U9+DJr5iPIB2rr7U81KD5AzWts3Kp1mToD9NAJKF1EPaTu
MRWjnvCO0k8UvppDCe/0dwohev8OsvoNcevb+L/iROYRKZ16ujq0BHJJeE2IDeW+Ypbiv1AKGOZw
2LFNHNmipCf+M0jlIOnSOvVSRlLmo+UZk+PNw1bac+1KAamh15HnSLu4w4M9+YoWl6WXNLCD68Fs
fImr8K7vPkU+Jve6oq8Ks5jYDGSVFgYRODcZeZCSHii8qa73hU5pqogenCFzJ2kLK78maun+AmfB
7HGqOOfbl+qlFnVZU3pdgzUaPk8M9Gzmn4QK15e0pntLh/hCNQh6VcwdZUbRJZomFV6VBspRShZy
39lgcrLyt6nGr3itT3KrtxsbeeFFcMtA5vJOgpSmjUkwhKEUN7IVI7VVnxTpydlIAGx9ftncE90r
k6jLoyoovcod4j1Azut7tnaBTn+9oNpmXDSSWvDr7e9FRdzWjztzo3C8tYLl2E5WEBt12pnLCubo
IDWbjYxbnxcszhDrdVbTuwApzL30gSba6xu0/O9nQQ/HS1caCHgmFwBTFjZIBt3RW6Zeeq003xXZ
4zgcy+xrXLzk472h3lXTlsCV28KDR3QC/hrv3VnWe7JdHezbeRfXuZfLFWDdNpCerKSmcb9QpX0w
0f9+fYGr8pZGQB4jSuKi5zDWc+FX3Yg85xi/Uv78lW+1R/xhghA2kXcI38QEJnHZbGpMSmRK8Hx5
mUkXvwstv7QbuFM7QEr0qH+sQ+kQF8NOSp23NpMOtRE9p8kE3QIgoKH6qBpUDctIiV3MdPepmOfx
XWeHSQD1Q1C+coQKPNp2qj0ghyH3JQ1SZZ/JT6VmRPuyMuVDmUe1a/K/PPi5Prhm00XvgjD2d2M9
JB+byuRbpRTnu1Kq6aySgyqGfa4OOe1iZwb6PiVvas7zISeD0ru0mTLPIA6c+1CW5ycCOukB5J2/
55jiZ8gKcuWoDRr5ayAoLuUIP3bVKvs+2J3yLFfKd7vwv5WRxBSGOGvBIEaJfBgki6HDFjM9IUi0
9NzVYvu3ovX+Z02SVdcZA1M5EPh/MssmeUlLPfZkJXTSfWwyr9ifw/ohVrTJDZVAeaS/1P/hJKra
u13ACFIpidRdqufGY5ZayzRSpXYVJk18yMZJ2w9FMnyos8xie4Z6Q8VWrijwREovSyqToptoAax+
TDXiK97N7ulX1igbyecVFaaJFTwR9XvoQURyR6O1mVRh6JkX6IUbzd+V5H00PPZs4PWrsmIsSVRi
Ayie4wiIEVE8zF3tt1HupROU8slTWdugODbAGyubhQ9ARMJTSdClCV5bqGjwzJZ15mXhg/9qTVvJ
wEt7Rms5ePmFbY+oVHiMi8mYG6WSUs8K3obEdxn0cLi+S2sLgBaGLmzSApf5DVr65EgK89yLqp3R
fTa3qqkb3xcr2GUWTZnf833dOTgHUpD/Xz/fEDzzwEl8Q574vPUO8He71Xq9vBeCKYR5iA44ZvmQ
ABLfk2ZKgzpMytSbzW7XlN2Dpj3jomPxHuRNcuy1rToVJlw8e0iNLHGKFGKLdzbmRH29vldrF29B
1ZEmgHaIXMf5W6Un2WjaIAq8NjgUSeN2ceFmyr44Xhezcu/go6dZCB9chp9FOJI+bDWqPxlXYg72
mpI/67Vx74/q938jBowOTW8QG4lHg59YSYYeZV6odR61BncY1PvS2OIUWvEoFsIKAnWU4BJiGdB+
ky0z4bxJGlzV6Q7mEB905X04P5sxXC394PpbrXArirAcEa4+aVvI3gQnKdZzdE4pai/8KGX5oS6K
2y/9Mpd9oWqBf4qhMeeakFlxbVtFUXlaSb7ONbbKJivXxtDI3i8kUFwakQAoKhwtSVq19Ax1n728
jJ/rcb81XHlFmw0QZlBV000EfE9YQ6V3ShqnfulBCPnalwcmbwFJlWx3vpHziTeEbOBCOIlW87cY
EVm5olcxg7e8MSt3HX+865q8dtwLA/FCFcDgPLFiPzUcUc4UDG8K0920H6etrVoVwJxBBpPhGJOv
Oz9uWcLCA4+uPepB1T7lz+0L4D0nXsR88a4LNz5VCscaspoNstT7rg2PmvJwXcLaYZ9KEJ7Z1qqU
2g56ohK45gJL3eM0HaT+L2aZXBe0tlW00jsOQT3JHhGCHEbzVE+QHHrBjyq8d7aIhVY/j/tOSWaB
U8tCfGJJfSBPpll5TfF5qnaqtdXxsyVAOOp4SMou1BCgZ3eKfOffNlx+uQqUXUkX0enDNCAxD6F3
VaablVR6TVT/1hqcezW/3eUhAGBUzVINwX4IykSb8QxaaSg9rQOaDeBt44RXVOns+4IqNYrchW3K
94eweUik4Y0cztH0o3uyfBsv4cphnIkSvDdagMkRhYiaaldm4NnbdV1deWjPPr+IP4k9i25Wi1ri
UliM57Fdn+rUVt/36gpoHZchSSHRL563FNVZ2AZO4elmQbUdZI/kTDfOnFmUitQnMFQ6mG3iDuG5
y6xOKky/4ET06jA3zfdG149dmx38cmvCwep6Fhg5mkU1UUw6KaMVAuq1Sy9Onub7LtkIbVZP5OTz
wu0z5YpxrqbJ55vkwZIPjXIY6mTDFm6tQdguxcz6kVx46eXZ0U6Pw/11rdr4vDjCm2hgqNLYKj0z
30GwKm3hN9buHykTjS44iwSGmJ5V/bZMwgKVqvI++jA26i8p8qOPbRLID7o2zBuP67LlggeP/yED
G1tIci4sVtFM/agRaUIgmivv59YKd2rSO242ddZO4bHa+0lkf0+1SN2Cqwk7SSEOmnQqIeRpFADC
Yul48AO6lhSoqg3AcV/6LdYzYSP/+/kFdQsnPg0mwlui1rUzTwp92tYU+J+tbNTwFOssco1Jl3aO
MRi3acZ/BC4RNcSLNpC/RftP7M0wS4Wiaw1YUf3JKj8YW6gu4fb89/u8MOSdFhTVsp8n368ZCpq3
mUzjuZLtq/CjH/5aWu+vq/fqrlEwAtBHAuJi7FhtdaqUDya7VhouTU17zZePegI6c8MWrAnCeSd8
xNTgEwmraXrTmeyI0+96cGeJkbypg9q4qsLEGy1R2t31dQku95/NOxUnHA6FcTPOukWc8S2039Ls
6KfHvH/TnK/XBa2dEuUB3Hvmg8HVJLzPCtRcieZI0Lt3X63huz8f62jDy1jfun9ECE90pTLuZO4R
YdUPkXMo5we9eVCiu+sLWezkiWX47479I0V4nZW8seOsYMcYczePx+AdjZeDdQeqTPsNLcG/EIZS
0w8JZz0e1Llul6WktprEZc2qdnqQzdR4jeXGgrYrUx5g7oDBuKoGcw/baCyDtxmtjR+wuqckaTG9
4GcvkFWVbSd+aGeqpwTd+6pO/hobn3YCuDTd3t9SxlUdORG2/JiTmxxU1MwmKcXy1Yf67zy+L7aS
e8vtuTg8Iib4eKBmZb7vuYTMSOfCWWxrb7xE0Qez2Hhk11fwz/eFFaQkFIpMjlUPHKTbqH/X+f30
L6aO0Cr6jwxBJ7IpnhunR0bjzyPdxfMXNF91o6L/cl35thazvJEnx9HTDRgrJvcJDPcd5KnAJvt9
JG1o2NaRCH5JFY7ATXSkYN8jquTWvZ/b/8aogi+AJIy/6Jc4X0nWT1rZM6UUxdoH7yV5V78fu411
rO7WiQxhtywmGUsSWH7mV3wPx2Or3Hf9739xIMYysRe4jnrRUJs6eZAoBVulpo+5/22Bk8qDv/HS
ra7jRIhgRSHsSZVW81kHoKzacePxoEfmxrOzeugnQgQjGndVlGkGQlTpowWH7O2cfZTWiT9IV1Hx
usjyMPO6j8fB0AiY6QD5MQDwvH4UlwvQcA4Zh0KCHVZLsYA3yypk+5KieeO7md7PvL0x+cIzg8ll
YAnsGPhptiNcC1+Zxlqi3uEZsXywx2RH5vD6Ei5NO2UUonF5SbhBky+fX4pqHGeoGMDdaeUUPNHh
/kYmi4koafHi1NGGE7jcsHPDSzBI0pDWZvxbOhPPhQX+kJgJuBGvavdz8q2eMSQ7OfiuaRvXcO1g
uMnIAJpyie0BeBk6Ud3qnv+euQN+vmHg1z9PjyA5amA3YmQ7tmrTGzGMaXLyDkBh1LxeP5TV75Ms
BDXIyEn4Gs73qc5735AipsI20y7t7+hRuf79y9vNvgA+WRDijC4Xk4ahlY527ISGV1lwQ99HJpOJ
br8a9MExnpdEDIVgMX4xCmbQVXCOeUo2Kp/KyBm+S2O4RfDyByUoaBTeMfw0NCuRihbBvU5O5att
J8WTRoeBTKRKZO3HOFr4JZ8rQ6f+nN3V0WMz0q0C/3r5d9ptXKCVswLswlxKQlIDfmXhiiq9VAaG
Lsne0dfluyK6ESSwmIDT74s1sBlCik5WGf01KdMxaJrDmIeuWksHcNXXtWJtJTBo6kzDgRWCxM25
1hnlXEtFztulN9PhQ1eNh5u/r4J/4/klz0u/ovCmKHoeF9GQaJ5kf+u9bmuMzsrPB99Jiyf9kIyf
VIWD6Cw5U3TAhZ7NxK3hs367xwV4/5/vX1BBB2lumbWtkfv7PRVPzM2hTH93+xbxoNC5SJQMkYxw
BDW9o6GhDBpQS9ONyGVtRbCXNx9MBqTwJBewK1z/8zOW6eNv2zLuPSk9ZoyHiNwo2N+6BkTAkrsk
ylSamQQ3Kwj9tC/1cIC3+M0P413TbjhAl08WAtghaNIAs1GBOl+D1UGyN5IN97S0OPJI7api30jH
1N64D1tyln8/8XxLpskpyYicADe+lvaaVh594z7brN2uHgqjCWnzB9FwUTdoFTVLx0LtGe2Y7+tW
/tl3lquZ4c/rB7MlZrlAJ+tR4RCdjFjpvbzVjxqpxbQs/rK19Md1MWvbxoxZisSMEpQvSrhKTuw/
l13nxbFnaREjSDLIvaZ9U98+ZG2BTwJnAj1FrkRkZGHkdGu2ltZ6hnmXGx97594MWtdOPg3Bjym+
OXWxCAM+SSsulHIic0RjtAlYdqn1qvk+tDwomLRm4ylZOyDuPFVph+LqBVEmGUg17aqk88JYd0v5
ZaHOt8vD9eNZF0KjAgnUpRVPsMKAoYpE1vXWI7Gkj3v6wgx7wwKsiVgoPHC9CVHJYJ0rmhwCAJN0
9DktP7Xgs3L5Wd+ilF7TMpvMPwGQsbTbCzLimgoupYEBa5w8WqX+wSmMY9nX+9KwH67v2KXXigdJ
cwq8XuQLLnKlET18pGbS0bPnzrWyhyE6GI6614ZPVMI33Ka1rTuVJcSPfu20A9OPRk8f3mz7M2Pu
3Sr6dH0961u3KBmJX4Y5Lb/hxA6ASVFHGrwGjz45JTqO8WM57+ytBPaWlOXfT6QYSpArcYsUXRrv
lAByMIZeWuoHubkNNouDxPGgZ1S/6X0mjDkXNASdE9ZaM3pw8bozeal02niVVw/lRIJwKMZYOkns
1KNXaz/H4tGPmV631dWx4snqIKeB4XNvuJamsF+539Z2OuUIGb+E0+dMfZwT86A7KePUYpcu6zb7
SuvHTlIfa/Wp7qqNRYrUNX/2EdgIjRD0lcAbIrgGdmCHcW+pg9eY5dfe0h7jXHlNyup5trWDRvVu
qrR3xpJhNJn3Npv1t+tq+X/5ASDhZHji7YvkcGkwsmZQ0Ri7fsnV30rf7+vsWEkPcvfFjg9ded8q
T7p2c1aIfWfm7f9IFexhPrVTk5lInYzSrXCMqv0U/RUYG0Zk7TqcihE8uypOOyOezMGr7K9m/q2E
85iBH9bx+h4uT/h5OHS+GPGJnwojBCMweI4Vu2EZueEGcGrNFjKvxOQlBJtzkYquabwI4mlASeq4
3Mljsw/m9E5y7EMkB98kK/hyfUHL1bpYEMHd8o5QQhZtlYadmkJ/HjwfflO1elCywu3GB2VQ99AP
uumN4Kb/XIKFcc2E14jSi6ANTgYOVwuC0Su/xv6bbm64YMurdLGck88LWpDS3WH3BZ+Xy495F+7h
SAkhrKek5LYAgR3ooaSNzrRLxVtmihJwLWbyMurS6jAifRtQhS/enEF19fgQBdqujD5fP6lL1VvS
IVCRkadaoLOC6kldn3dQa+Ve4ZpTsHP4c13AperxcWphQJHwLADNntv5OVTzMZ6n3AuPjnIwfzsT
9bBDumEGL239IoXUDmku/hP9CuYPh3PUIwX6S9fVID65EaCHip1JEAP6IulTw14kKPYxDXCNN/Zp
5SCI7EBsLXxK5KeEgwgbrelK5oXjRb5kOy3w/sUx8M7qS98XfEriMWTGPITawOct6LkixU36b5K0
V5w9eJL9dVlrh6HRM7/MbGP4gXj7xyGFYCVMcgYmvlpEE/mB6RjXRVwaGLiNKaMwX4yyNLPJz7Wq
7g0rCfuh8OQo2SvdYzN/NaySIKI7RPlRgpv+urw1LT6RJ2YRYrMbyzGlAb4CrQ97qlsY0aueOYor
l9l9kNNAfF3g2h4y5Z5k3GIFVDGl0JqxA2+wnHuxHH1Rxxg3Kd5NqbOxrjWtWzJgy1wnwOa6YDj1
OLezLrK4/nPuPkzhVj5xdRnEE0uTOJh2MaaQ+imzs0HKPWBAjKiwfik5FFSjP2zyvy82+NxGk00E
4ApbKaBKdu1cI7RRxQSEMRQFdeq25YNUPeTz5MrmeNCke9N8gPR97hR+ROGq43OaH64f2JqGnMoX
vU096jpI9ArPTMofta48ZXDXuoA/j0Gdf9RzZwMzt7azVJaZQUdVfqG0Ol+vCnOq3UwBPMzpLgcN
1irTfRX/C/U4FSJs6gxtXwOjaEOr016qXP/l+p6taB86AbCQHAoWT7R5zaR1FKKz2jPciErVlh1a
/TwfV5ekFnC2ZQtPYhn6burZz6eSCUOB2/Rfig3Xd/X7C10cpQTg4o5weWrJj8e45vt++Tmjn/vt
+u6snPDCfAftDeQNtLYJP9/3FSvoshi0cxceTbk+JDBhbxm2tTUsDL8EMMsjLU6TAhTZVCTLgK8F
P9o+cttxw5HZErD8+8khyH1j9HhPpaeaXyr9t6O8Xt+lRc+Fe7+8aP+7AGGX4qYPB6NdAJeZ7/bG
3UiHl/FOLr9eF7NyvUHAglICFEn+VQQJF0PWF+1sFF4m18xqrfXKVfOQJmrti9/bX6Wg3bgbq6dP
wwYwMjjkcKTP943uoCJtbaXwDDi4SVlT6qkC653k1DfihxfPhpFPQLkpWcJQIE73mwpYtfNRrbyo
20+f8i1izjUF0DVUS6aZicZf4YAcP0kz2+SWBEyUeRynbHwpuvBGwP6fRZxKEcxhHk69z1yT0itk
6TEZ9Pdlt4UPWVkIZACUQvBimYcjArl1E2BvH6itJ38fm8cxvzkhQu3g5PPCAzJXGJgw4vMd3JMf
Z/nuugKv/vqFSQMI+pKtFu4hpLekdSo+H3zXu2+aFLrXv7+ir7zhuGJwtYC0E41hXNpSFU5p58mM
DJOp2afF3trCb60tgpmrtDNgEqmAC2VvK5KlvhqyzsuMcpcc/KjZ8MJXrAn126VhinhlIWE9v3VF
EWVhZ/itN5nvxvIxGt9NzI7T97fvFbibhXaG8QZUD86lOG1TBbHEXk1QcQb5LwCxKsPWrgtZ26sT
IfbiMJ0Y3h5AS2H27FVjfK12Xb7x+K2cN1MBCbmZPbXca0GfRiaC1p2sNJ7k38Xqrt4C8W59XzAb
SinbWWHw/bJ9lJxPg7abyw0Tu2LTCepNOBiXkfUXx6DCZKmMdtJ6DSdcK9NeV782+cuYvwTdl5sP
w4GwxAZ9ygjri2yn3NQKHdxl7X1VHJpTN4K7y6MGbEDvClgZcAEXKbiucYxWjWTdYzRPc++3G67m
yudxz3iCQFTTMKoLtlWZVaMM81HDggduXcfuFj58VQBPgwlNOVGW2G3VyRJjPowJgEnw67EP/751
7/8zKhMIC1XmC8aTtK9aRYl7w5vep80Hv9xwQFZ+/IJTooGIUJcYSlBUXaNZG941laY09ajl82fF
2uKiubRKMIET7f5B0F/CvuPcaCI9V0AN1m5o7GoHJtl740YyJGwR8d9CngI+EZiJ2F05RWErZ92g
eDbNoql5iC35mJv2zRYWKTygbJWMeRI5vSq9Gm1fqlRALINbWA/SdCgnT9Y3Mp5rWwaFG0YcmhE8
W8H6FYFpTUxnUb1Cye9lg0iQNrIP5FgZdW7fPrOdzCqdm0DhMei0xJ2bWtsOwlTyG8mzICT4Evqf
ryvwpSmE0Q+uiSUXAD/9nwz8iSVnFrRdKVVpe1HfvnW0hOe15jqK9HZdzIoin4lRz1cRpYY+ZVZl
e5lawL3o9uPGmawIMKmSkANcKLAuin+d2TI/RuEi6vVP9ZOabPz+ZZfPIwFuCKC+P1k0YhnhIvpa
rJp5oRpelv4M2mP5VS6eRvUoz8do/H3zVnHeoJBVmerxRVUZYvUmSioNJNZBDh7jG/txlpuIIaQW
uwwuJmMvuDmzoYVzL0uml6tuTP1kK1u6dhCn3xeSgXYkx5OsRJanvNZ+4trB1sDwlduHW0PyCgzZ
wuctHEXvNE5uFYHi5bQTDUULHW7sVmUGf8j9zScBeAuflrEN5Mn/UKGf3I04kbJmKivZax7j/qO/
RUK/slNnnxd2qlerOJKSRvZgJPXduN4whlufF64ctEu1nI18PjL2cbiLtqgqln0WrgSEsoAGYHkA
fCMWWau4M+Y4iGcv614686OefB/j240T7UhklfH8lyS/cNSTVPaVVNRAjmPbbRhzCiGGPm5U+1bX
QUyBtwlVNuHwuWkKdTmZzTRWoHAK3GT0xkaDa/zTdVVaFUKvK+8fYBGKIudCSs3upLj2Za/Mnmfj
FwwWsGPcjBWheYvCJU4zBWNAdecyurghRWgACzTVxyBpXWN+HtQt5s+V27fkKaDZohTCxRAWMmaV
H/tJLDP+4nehPvnQlEggrt6ub9eK7p5JWX7Fyc2TJ0uviyqUPc34VcgfE/94/fsr5hzmioX9c6Hi
IMl//v0wjQGHp7kMiPpFjz9LzYOTPWiwl7dG5eZb/Udrq9FxfIA6ElZelNEHBg5aUMjJHlO8DtYA
33G3pcQrlXKGXC+9QIx8oFIuFqn8nvJuldWyp8rTX/WgHroMQunZL+9TitihUd3bo34wC/Og0p1W
85pthIQrGk4TA/g+YOP4k2ItrhqmWJZ0Z/Zq6c2Y3mvhQ9o/XD+1tX2kmkC6n0ax5ezOT62N/FLK
A3X2zNh60vr2g+/0G7HUmnoDgl7ySXiSFzBrxWfCaZ0uIqq/1ExzSyd3h8mgRLpxWVcFkT8Gp7R4
3qLVaTkFo6wGjL/MiNUyt3RXnsa9GWnRrizHz9d3bu1wKM0TSy89IpY4cc2O4JywIcKi7SHaGT0J
lOjVj8L9dSmXMS8OxYkU4cWxi0gyasZ6eplkvM+Kzm1hjzf6H1LU3pnyhom4XNIf1xvUJ+wKNA8s
ynJiIqAdD+poDGcv7koq5cpO0ZlTK329vqRVKQulyeLswwEnPA5+aFLESq3JU3wpYGrz/HEecgau
FcHGKyTODFuyNUyF/V9JFzVgOZpKuvWQpKhulr361hcn+21En5oG8vSOfr7w/yFNcamGtHnAzobJ
4O8Lfe8SSdbTQZ1oZ3a75FB1MFu5jAK6fReX3oXF1BJjiEG+r5ojvW8jtwoatnSaCPQ/OvHP60Iu
rQNLOREiWAejqxqIs6bZkzqZ4VrDk6E1Gwq+pg1/HlcSOoDVRW2IhribzcaYPMu5y2amoz93/d3N
q1jYMJYZFACmqdefq/Wc0GXVxE3x8mzXuksgsmGmV3bJIrAgKwXeG0Mq7BJz78AbO2HxYvi5aysM
2d046zUBy4QTEp3kHy2x/UKtjTgjCs5funQ/5cdw49pvfF7M0iZ+hTW1+HyovgXz0Qw/3b7/DPoC
1buQsF5AlaOxhmjQVrKXuYWfiZpusQEhX1sAEdif/i3SaZZgUdQgS+spyLKXxG38r0VxcxwMwAMy
GEbN0blFOl7QHzkvLXuUqxc113f0h8v5Vj/jpe+EBIt8PCkjYm3xFc71UWmVQqlemAYWym7hvIsV
V86e8hgY7MYreblZyAL3t5R2YNcQ3y2tj4aykNsa3PNTOb2r5vrm60DXAFR11MJ04F2iI6iGQP3C
2ahewinZw0/phlsI7stHcZEA3krHui/Jr/MD6VopnxmTWL3sG+eD4+y7bme6ytZI1bWNIomKUwTo
9ZKIJJOtqAkGp3zRM3nvz86OR+PWi8E6TiQsanHy3o52SpVnRELa5bshkvfDFtz08i1CAuXCP0MZ
GI+xrPFEgpNZRlI4cvlSJY9ZASTtvuke2xspaHhnSREtKULyzaTUZMHABhNY1plr/tK05ZEZTLmx
FVysnAVCmNoD8GUB2gkm1grjcHQCu3rRore8+Njc7AUz2oEpHA6kRiTORQsu+cWspFGUvUz+xzHe
5bcbKL5PDXKZjkfK8TJUbVvLSf30pQ2rvW8wqFm6v65KKwfNKDHyKkDqlpMQoi/FiGZzas30pdOP
pfTerB+dZJ9WGw/RipQFu2Jw7xacmLM85ifq5JtKmtpDn79IblL/+pU4P7eMx6oEGLRJT0AZgDU8
l2B2ZVHJ5chJaI+l/SOMPtHjT8vhxnatGNwl/7FgEG3wRyKSJSELPRoQj75IRvIUD8ZeGvR91TrH
UaYJ262ar9ePZ0V/z+QJG5eGld/XMfL6cDqYenuQtxoBLv0oEHxcdDJrywABkZmll+N5TEYrf/Gr
o+0zech2K/1mR4qCMeiZheUcANqfGTAnxx8UCiykvlK8dNN3Vf3FCNLru7S2BpA5DuaKUW7kXM4P
X0ktq0ttNX+xXrXWdep3UbpReVuVAL04mU5cGni6zyWkMM6OjV7h6tD7Y0fRzjEYSxZv1XLXtBjc
9v+IESlnq4RuqtpATJEd9PyjFL/SALQ16WtNp6jdU12njk/iWT1fC7xspZ21Sf5SOb+y126rE2v1
85THiNG487xS55+v094C4yCjUA4eyZAeoHLcOO+VAA2Fot8e1V3CdjHzJauVZDexkr/YsuQq3b1h
+/ug/BXH8SGToF2m+jOUsluOW3xma3qw9MhiA9Z4kuw0zOtmNrKXcv6lOW9K9Vmdfl9X5hUnBXuP
MwdsAJSj2L2uh1EXZANer5k5O6XQvltBcjcb+d92BfN0cDufC1OIuZeMRWYIC472+XHpLQFO0/jZ
S083q1bCClYpB83ZeADW9m1pB1vSRaSQReexiMM+nSqkVP2Tbd31417d6o9euzuQktLoDUoPvRCc
uzFIpdiqeGO67B3IjkNUZW4zfGiGLXDKygGRJyJGZ2gVj74u7Nig6jloxyl8abPxa58re1xBaMol
12z7wzhYX27WB9KIAD9xMYjaxQHmTtVqcK/n6YuTeTL6Fr+VquZO/JH9T9dFrVxdMMjMp8M2LPMh
ln8/sdPJmOEg9wbOgPXFdHv19seMVhE4wOjmwQsQlcCfZr9uOZaX9FPU7Rgpev3Xr+RdyRSiXOD2
mCZmiN5SUMycTI1bHJt/BdYuG+M7u812SX9s5bvAOfpNfCjyD7665fGvqN6Z4OXfT/atNq1mtjS/
fBml4X1rDntr1J6KzH+AomXjIonz0hafGVlMLVwauHFtBYdNLsIUCiY8cw2esSD+YKvv9f59XH7L
Oudg2j9M55MWlXvfbHfd1hVb8X5IxcroBnadiUPCFaOjM1Bq0y5fSv3vtn7naE+0YRys6c6v7oNh
3lrqijriLywWg9DcuJicWlfOWAbjQJgzf6QIsSvtkcRsuQuSbJcav8zgHlLJhj4HFXqvsvroaIfC
+bahVCu3nTwqBn9JpjMNQvAtorKyEl0d6pd+lp4VH62lQrX3w+ioBtonLVOPXaN9pTRG/ynzljX5
0DNbIyAgyCZm7rXMS1AimPtqrfhx/add/DJC5KXjeTkNupLFyUVBZvfh7MvV6zA+g4xxmVNY1wc9
vJODmzNVCOBNchaangVFJRgGbSyHrq678lXLst1dGSQbR722FGKcpYxFXhcTdH6BzEma1NBu+b7i
Fio8yXm9b3421Y+w+Ov6pl3o1LJVMvGauTzjLOpcUprErTbmev1q7ubxkIXH65+/uCGEazr5qgUE
RgVQzGEYuTopc232r4b2O8lfo/FOrhn2++Ib8A/pGy/DylogiDRox4Qu4nKaudpJQ62ZRf2aQxIr
Pyofr69l7fMEznDjk+0BxCjc9iZL/F5Pw/q11n4HBy3/ffvnKR2BqaJOxTRUwWguuXs7MdX6lWbt
n+2Ww7H240+/vmjciUkuu8zsrEirX6vsx87UNjJ7F+4M+YTTrws+rh63Qa/b/Pbv8fQifR+6z7fv
DfkjDI4O48tFZVdqhrSnUFW9pvm3lrGvnaLfrKhLGzNRAIlVOo/EmlcBnYykRBxu6LwfR9xm82nQ
/9asd9N8LzU3xzV4STzK4MGIMkmTCI+WpPMw2kVcvw4hCbes3WX50bDe/K1uystTRw6c/gAhdNIm
ou8M1sUp+qCrX5XoUESH4dZ88bKMk88v4k+UapTltMlTPt81T1H5lt5MwLV836RXHtoMh3shKq3u
xGHg832ZQbJjETxXVbZTlGwn2xD2avan61p2qcWAdvAgSE8j9GLyWOo0rRXM4/AKrtFVhl+B9dkc
Nvg+V05kIcXE9WdiG2x4wpKGOUhwK+PxdWDUjVHUe/VmI0iJGGecLeP7F/0Tgd+k8D53A4rMmLv3
oXT79ykLQ0a5hC2QZQgLYOuqyZYT47U9Nk4JXu5mDBVDDnnDl9vOBOKLjpM5S9JJtULj1Um+G/Fr
lB0Z0rvV07By1Nw9LjoxOR1SoucG1H3Cv4n01+ZF08Z922SH8Ga+QBZyKkPIK/St1aJtyIgidR8N
nyttK+99+boiAUAhVbklpyuGeHrRdbS0IqEM95n2gYflmOa/5OlB0g+JvAVxWNkzoi0ajpbJpEty
7Py2y11fAEvR1Fd7lu8TmfnHzM8O7q7fQZy1lSuyYM+WdgoI6y4YI6u6m/3BN7XXZmz11zyQ0/sx
YqIVSDT1hebC4tmPh3yn+pZ2V6sTfKgDjVyuM2djtnNGeWJanGNWd6ORpU9V2/7V2NZfcgKOrTRS
pz0oWWD9mJUwepuZg1ozcpuy107XfP9BH7Sf/4e06+ptXOe2v0iARKq+SnJLnOLYqS/EJJORKKpQ
jZT06+/yHOB8iWLEyLmYx2BEs2/uvYprg+ICLBHd1KL0eBgEQxZnsN5a6L40VkHjDnfp0A93xhi4
v2w8Huuwzz1j2VnSAgMk+SPrdNl7GcSqOOAMdW0IfB0G2irxkCQLBmvDWfaaGQIeXp3bhIEtcvhI
pPW7GKx+O0AO8LL0OyQeG8Jf0hKEgzAdR4I12uEszBN7OTUgNkd16rw0ReegNOTxp6buXBGCO7+3
fP2Q67aKJ28Sj0XgVXHPLbVE9ylsw8ohUhab1jwXZgjbL7GQzMA114l7CIck23Y0zAXtjddptP0m
VN1E0tBL/OKPMQ5p2LuKL2wh3Ws5WvfwhBL3DUR/15ZsSOQ7vZdHST7ByT0FoYcu+hD2NY+96IIn
jSpWu/CLzFxZsv8lavVoBeUQWtVILv0Agx6WAcwRm04Oz5msPExO5UwgYBbF/SgrvHeIEbDNSGkb
FSSzbz2u4azlN2WRx2VJ/Z3dE42qQFpErC6ATBBWk9x6tBrfuKneZZO0y1q2L+WEXFiYUiOxQttM
UUnIlf+gZf4wtP4jmaYxDUHZMnedJ2QIBB5krY0xic2p9GVYqAT6fW4wVE3UG0b52/WBw8kTlkSq
ZeUdR15mbQfNAdjyF8cadkmZpSTW7bDgrfneWboJWeUON0E76S5u/d6prlqj6le6Kf/k2vbYEuB9
UPpb5Rxcruo+YhLM79jqKMRTE+W3fuQPI98DH/FUul2Ju8RwB6RB9J1o+ItVe7sx62QbwjnuSVvy
bUhrI6xFakcsGMDkK3sdMZt7IZepv2yl22wCo3fpgnNZLnKZpUVsglt22U0pr0NJa+hLJBQGdJyp
hetmfFVlUxIqp5OxBfLvHykGuRGiuIcJWRKalbBhSZc89q1BH9ySVJtxbH/Xbteq0JVJeSHz0Yj6
znnpEzp5seHR1l8XfLJ+KwfK1ECfDrCg4d2CQMe32ZmdgHZaDYGmQvca4oiiQkzDeZwneICiZvNQ
WAC+r6F/mqSgdIvevmEmUART20xh7XRVPDAqokEFbuzl/I+b1WXstVnfLSrfyUOn66t86Q9qwlJy
SEi0uc1GapahPdp1vWnHwg4h52ZFbqbrqExqqITlFQTiLchrmSCJREgjdbE5ih1JIQDS2cMrJGPr
lZsXSaSZ7UQBqSlZ6hS1ragd/d90Mtpiq0VzJaBnf1XqMiNYGs09KYrtmBm73KuksZqULIuotU0F
pUh+YEP+bPkZDh7NHXuKHa6fJJSY9EXj82zrqAbHWl8KZYWGpA/tQDB0yMfAL5iaYBSJQOj70iwS
vekcI1lrRyb7EQoJBuhAvUSo5ZShMBK68ieWbOquKPkiM7yerbBSb0RjrjoGY7+eiCfPBKcd12AT
u/gBUevJKkqF0fdhkhB+RfwhvW0GJmKtlKoXo6MvtVlj85VcmjKG0bn/RnBRLoeUmW+sWfb5UgGd
vTCZxvoHC/tmyGzCgMuBE2LZmf51w0nBY1E5zaPf0PGAYuArVJ/Ny6JTt2WOyTDgG/4EYJIPJxLe
plEAM6AklDa4vmnaluGk8yHKgf3ZJg58JXLHHH71XcNWVPnFPezO7qcyewZ5Rm58Ujtbkrt069dY
HtjNRqQcxUIgsrowM0weIzvKQOQux+UEkNTWEMwoL6mr1BDmxfQKpaDMWFEkscnvuvV8COd1NomF
HnTc47AP89R2YxQK7bh36xoQpM6ZzCh3qyDU2g5C6udvqqY6yg2Fs7UEwwOWjqlVXImjpsa2LwDH
GVGjbuMmN+wKEuROGiyqArIGHTFxDxFX464eIAbHJRTX2zXtx+dqzP0YDhs8lGQqLpOp2bY67cJO
5QDhWflr4Kc4I2V603kTieH9SBeOA8F9U+NgdbSyw9aWxjPujT+jzbkZdVXVxz4ZG4ywQpAXlr0p
JbrOuLXycP2JeII/pViNY1lgmaZJBaOVjqZR1/M8TMsA/EOnujfHWkrYTSKZRjs2xMCMrDPPiKYc
HFerLKECiZ9o0gKrKtd0VRmULHhK/Ij3fnZFB1GEeZ+vpMNCZmFeOoUfhpu63wOIbN6SJikjkHOx
R21VQz8jgy5zWOdd+QBB0XwpR5MsHC4YFi1r9+4wQOiQyXqnUfpeU6h/b4GRTFb5MKWh3+k/I4Yy
woUrIx9FsFsXBP/VMXMYFwHVi0RlDPvR6J5rmQvMBtPPdQ4tM9PKboFWYYvSyLpnnIf6GeaiY4yj
urqo/LS982HyiUPCs+uIeVpcd4RZC8i49W0EQcSyq9Y8zSt6ZfSWfoFUMQmnpqERMJXYhZ3Fnpum
eLNa11m6OClC82i1qQbCYCbaiw28RvNV4PW/bdrdmdp6INKugQUx/L0vM7r0+9RtIj6g/k1RrEDG
xmVrizZtzGRaRRCa5JHNArIdUzcLE7dsNziby7DM/GoheOMdcMHV15qK/sIRUNoQBHumJ5WXRQXe
YSst7H7FiNCXQcCS0E8HnyBy7aaw9Mv6Csxj+5mq7LEjfvqgO5j4OYNfX+Y4WUKSZeBptYimpFdj
Pw0I8W79qQ4k3LIGGiYZLX+3nenF+K245ds2h4c0M38nOYp9sZLmwe6GdlgbrhLdjbKt9K0liG8U
bS6agOw6u+DbehrzYmP3mRChBaeGJpqqZmty7064WmCBW3noOs1z4ne3MqurtREUHLYr6QpBnO8M
EMgcllnKVk3bq41wDTu2jMHdQDuti4BKrsPGVEQteQXZssaajkAl3ON0LNqIlCCO905xnUw0WTA7
bRaDYSn8jzYOkl9N6xVRXxvNAusF+i8ujbmUWTgE/rTCHfyHjtarlnoJPYUSIHJUAESwsjM/rpnz
O6GlCf84Biw+mHyh13BQPbICiTqehkEGD3Hiyi6CrBZGGdKlkW3B1Vbq9B1MyHw5SLgqKtI+UlHz
KCfu8zQ6/EJ0zo2mBFJRvvxTVKV/nSVm/xtUFXPLfdYfJp+xlZWX4PcbOrsvk65aFMwc14l0dbAY
7dzMrqDhX4dGESSXZh1MkEoFK9n3dBXEpOmdLqSVgahMgAmwCPQICKqPm84p++oFVU7uhHBcLZ7k
iGswNGua7m0IyY6RwWv6q9de80xE+wJF1l86cVlUTGmLiC6DlYg+MHjE39VNh4AwxdGzNdtOyTgX
bm5GWaaHJvJxWf0e/MlfQZRa/UI00cTI5jhhYXMUUrKuqRdpYtQLh+XjAja32SX47c0NKbR523Yu
X9audDAVrhBRlrRFEEo+snvRSSD6GGlzb9v1XkXCxFbTFCeeQZYGMf+wtFM3OSnvG9ctFjiS8ZYw
eb22SpdBCqUCXkgZRfKLt2WH4LVxG4xOG6QreKgj+gAo4MU2muoS7wloeE1GOuhtaRc1OeTSLcs1
1Dw53MEQ9ELEm2VLkdciFjw9oOD2uxII/yoni6jTjzgLezw0gulPEKgOx7uDE8fDr4cRorMohC8e
Acjyt5Mk2WLIgIMesaf3nTshtK/q7oUTpzsYtnFTNwoop8Dr8DYa+8h0emyFjOHpI8vUOmA2/W5l
jRnPWFiVsDK+JGNRppDHV0bQI2pFNaHr6xqx5FQuE22CHtMb7rPCBD2zPHCSK6dDqtkDAG1t8qGy
N1JZ16hkKugSKlpFhQ137jxzaL9I/QZ5n2REAQUAbvu6drkPdlL+RjIHcS6k966tgGsoXOr0Au7O
VR1aSFA9GH2VbDhliY4lgWaFUbrQSQIZoLoI6gKHDg799HFwEz80vBzjAGAOpLRkBRaCRasF6D+/
XGcSJvDoiI3twb+VXSvDtklhm9dOPBJJdjCtkUdw394XZndfIat/YQcSoV8ydbj7/TZiaVHcVGZR
RgPqio+lW95OMkWQZsL9ye1N7Oq0SjcWgeAkt6S/gqQDwWamfgxwcnkBOUOzuQO3hYS+zeryKtFp
XVxDs+Kuc80X+Ae1/ZYlne3vmGlCbGgy+zxkdf5WOP3BpPk9qRsH69VWj6npyHs/by0ZGmScHqXd
D9eqbrZ+kbgxLlGBVR/4L4pPj7b/WqZlj3eIYa4T1zFesjIzQ+jOAO7NvZqkSw7LxTsGVZhHN8Gv
t6vKe1VTj2vQpjuINjuLcZQPVdbzqMywLwq/fW+Vn2CXVY+2HsrImvBMTIe6Cj1Yqa5qNy+jloLy
0g+BeUBMfJ/6Nn+Ecrn3Cxpe6cXkWDWu0dbLw3xg1TWryNBHVY7HbQ4ixiJH/X7bQ3vJXFpTwu4q
vwzKGOYEpVxPdn/Xlq7QWy6OqpS5i/deGoDC1Wv2bqnxXXT9paozCEG7xa/Rm/aVS6BvrRx4g1/1
qf9G4QUeFjXglIs67XEpadPqIVXnA2LjeyV03nwoP6F821WYcKiuk03QVR7IM3a9cSrz1RycVzvo
s6gqcUA6hflKWnASCY6icOIYDFSfCtSBhxRjVrPuYQJEJRp9i2EH5epPbU9GmDteEo2NN+VIRaTJ
titVfyGp0dNQaLllU2KAu+cAZZIR5VixSNzHQQJGb/HxdshdL8arH69AzTMcLMGhMdmjAW/x0HNy
ezXxXEbjRPP1pP10WWWsx0/j9c7VpcLzXh7JBixrXkBC72I+IfouhcSBnY7V9eBT9EGDeyemXB0M
PeW/BEy1nsD9K9UaaaLmJgPaOCS4elSkPXs/QTnqvoZSwdrTDc8ikppiC2kx516KhGOHu00HxBoM
i0LEkvRZAu62mcig+5hVhlcvy6pwV6qvl44szUe8lXVcAAN1raCWuWiLqgXynlq/8qrrx7VKQFjG
uwoIvwQnBW7BIAw6s45aP5hWcvCfMPQsRFQC+oSPIHaczEOV23otOBIDnlrjkbgMeBdcmI2nYXzA
eH/ddaKxtwH8EBe9w8kFb/0mQqm5iW3dPSBrSteuQZ6DtB7CoQruU4WOUeHAYN7Zsszca9YhOBfJ
m9fKZwRm3mJKabDRDd6GASr1gyf0XiZp1y2axsyjxtRNHhmmWcY1ZTxufLx1upG9epCwihwjh2af
na+LnKxJ7a4rYyyaCOFzHXrutKgRXgVuvqbNk0/XnduG1ui8kyFplm0trUuapkAlIhv77iAp8iv1
OjzNSzPpYzc/Ssnm5Q2eoQ+kTcRCKFUg7myzpQ68NhR9m29tjezqWJvPo8HlJUzivSLWTP4Kyo5e
WLlqF006udfMtvVONwnDcxMqM6aXHYpuesuSylkpyFaPYUtTvJtNpHlUKgOs/NYZDn4e3JeGmaeA
VLnIxuVcxQL7IhKdFWzq3CjiDCpFVchwsbwx3CL3gGIoaz1l2ZtEiHCZDNS84olbx4MeVGjikLmc
fEluOquwkccpDDNUNoNGrW88BUTf2tNkrZrS1osq6/hWE4jpMtCwQt6Xf/zUeG+cyg4DP9t7AuJe
EgFzDFrzK2Ml5EUZcERs4t4mcQrXvRgg3vVgT8iFWb0RPA1944pYJY3vR05idTCrzibIAzgScUBg
wCyQFV7YW0pCKzyT97xM0FTqPaqAqFjlvnWnNZXvvK/hIsJwcoIrP01PEtfBqqN47i4HPA93jUvw
pnRdKd9aKiAX2tZ3jdURiPBCsDfqslR3kUXKQync4QK3LAp6Y5APW5Vzbzko+TokAoeRq3S/61tS
P0E1ZoLGYVMsksYIrtOyNnHWgMSRgVjohQ0rBqQPgxckB7Io6Yr2cQKy68YdSJJEvs8mdAuhyoVL
am7CPIR5S81GHZl9Bml54j+MbcPfA2RCbyGn9AjkkbueyEgjZIYnHB7paC8m5j5aSOXlEw5VF0ru
kNRLxVvfkA6/PmtzpBdUxuOk7emLVTH3YRyRROJM4wAMEvrS4RF6aUx+/Zv1xxk37Vv87jYeGjZ2
UY3EWQzPbbUALKg+sAAPXEsFd0SlLFJ25YWEVtiIZaHD3OZ2NODAWXZ2lfzKgHm4g4BBd2e17bQk
U3elXE1vgWTL+lATfnxeGMLGSqLDgCMWr+NaNdaq5BNyIUDtAmUgkai6mKg7rGyzGG9Bl/OvbA3j
rLFwytXxoLjrGh1McWaWfpgHhgpTEw45odVNBl4Ywnaj2qLiTFn2VM0BCiPWsboBRscc7CWlbSGu
GuneU4+Tt1B0XemfF7SgXgJoAnQsQByxZ2Ua4fmILApBUZGLrWydnGMlnypnACjyF4ZlfcWsO8hl
UeSc6L4wFq0TWeeEZk98/1hCBogDeH64Sc4AOYUwWSDawN93ziuOUCzE7ysyJ6bg4/fngEi39TQS
cPh+LhVyR2u73CTIxH3fyJlOzF3UkaQffaR/fBSqt7hGjDNVpVOfB6ICEvKA24EAdvz7h0I1QdYH
ViKuB/jwxXtyTnH/69chdwc0N4AucCeFNtTnr/tjQA3Ke7oHBszY+MX6+7E5Aj8+iRmAX/Tx8zPc
CZ5vNmlTfN6U28DbqGmjx5WHfMT3zZzrxWwfIFOJ8ofR0X05vU3Dgb/+/z4/gzwQ2coExWK6l90a
iW56ZoZPDhLKk1AXQCkUDLbPcwDBr9Ll0sGvN5e+CEcZ2u/VOe3RU0MEgPhRrxhPxC8aPkxaqZAZ
at8FrLqDsQphZfnzUToqVhzlL4F1nlMsedaWBYcE7t5GbpLbi6L6KWsNi+ljA95snLJqyiR0s/Y9
VaH2Y2aeA1CfGiQg6WE9QcHZRVufWzBqRZFrIvb+QcIb0WXnyA2nvg9dj6OF1RHrPi9668AXnMre
3Wvch4jYPW2cmYTjGMw23BGfgZ8PrOVXA9Ne2Cin2p23V/p6SmLIL+hVcxeUP98Rn5qZgaaMIhNJ
4KMZiRJCnORnMIQndgQBPtEBiQWg+S+2JnWFdEeaVh4CZOdKDLFTrGxUjhskYb5fs18vCGhmAaYI
fDRYuyAifJ7wzrWoKmSAt4U98e3olHvUKpwb2Sv7TEsnugT2F+hGIJ0cdYhmLSUpatdE+Obest5R
04r0wFDO4+A49D9vCXizI7D4CJyGVO/nPmkORQosvnHfjQTPgVo36hKAA/IiNEcWMvXZj8GFSGhA
OALAXiw7CNJ/bhB1thHot87ep+2iVYvunK72X6rMbFEDSEoAfAV3+Ais+dxAQz28UiqEIVaAJF1i
OHlU8NwHZLhpr6ZiSgYw+yXcqFH0SWJjsDTQELYXdpNVX06WLzYoQfI7CyiDMMH7eYUkk3eN0HXc
0mI0jdXouv2NhSrtNR1e4DgG0S53LSynW+ZmohdlA5YQN6VXhszJ2htz8pLF4JjGa5sL6y7LEHp+
vy5PrBYQTkG8gWM4ANNzGeQAVgymOzV07+MsDfLDSEg4TCuk8b5v5ysE/chsRVOo+CEGwLr5PLSD
ABer5zbdo24dUn3bQ44BWa2xRYIKlfBk2Pb9ihQbPAORZz5zWH3l/gCzhkXq4mICAQOH++fW6THx
VPom21s3redAnTfBAL9J+z7gVWRIvP2QajujCPH1DMZSBToHBBY0TOYEM9a7le8Nku3TJFkxw1ju
vh/SE98HrRrchaMlF+TlZiPqjabOXSb5oa70dWkVF9T6qTwzfvTHFo6L50NEWBVd0ELekR96lFu7
heH+GBqJ7wNbdsSYQZrSn82KcGCL1FPBD1mGKCE6S/E7OULQe3ex4oCXm5PWgl72Zg5NvL1FAJIp
VhC4/Q9T8KGB2YHUssGWY40GpLlsDyY5c8B+/f14sKB4BLwtKOhfdApN1TFaITu2B7NPSAgL/zjO
wfcxA5DMPT4d52QAYSVGV2lm7AvvsrRW2j+z7b5eegCk/t12Ry1Y6NZ8Xj/E6OABYTni4E+bMjhk
7rIcL346A5+bmMUH5VA7JuAx4uAYMdhNxTlZlxNT8JeCCpobYtovmyyBcLFwSvjP2eamuKiSH++A
AHJ+R1GVo5HDlwtH6TTXxWRkh/ItBcBZ/XwBgWYO4CMOCJx93mx0RF2Qoh4DcaBIjpOwevz54H/8
/OxVTVTjdp7C54vy0u+vGu/Mzz+uj8/X8ZEl/+/PnxsZ26giCmXj+1YfSQ9wBRIiPY+aecT9c1qB
J9YqMifAfwNTCUbzHAU+ZK6b5kFRHjz3vupVOMDh7Bw56etle1SZ/V8bx8X24Tytixa6KgjPDsZC
ah6qhXXMXC5+PCmfGpldC75bgvvP0EhF4Z2WXU7lj+819AIyVODqgjKHUHPWi9phQ5uV5QEH+mKy
xwuW96v/0IcPTczOVd0yt2QsLw8P7Xg1ZD++1mA8BQUgCNw4uHzmx5LIVTMkKPDuC/HaVRElZ2Kd
E2cGGGiAZwcYKFDYZ9OcV8AGDUhu7gcz5hugZH48OJ8+P5tgYYDMCsS/u1d8WEIHrBLjmX13sgNQ
S4USCeIWxPefZzgn3J3UpDFADaCPHvxs9JkWjr9xtrOBJMK9BmMppBPn79OMtRYSsr63180SgDdX
LJlafj9MJzYbfD3wxkba7++u/tyJClAeUqHAuYeubWRn15VxKZMmyn9sYQBFSGQsYeQJ4cYjufJz
OxIPBA51SH+fZPKSXRRno6QTp+CnBmaHeErStBlRrN+LPwAVpcHS4ZGXgy56ZtPNg2RQLgAGgXQV
8kPHx8+cIK8sm7Vy8IxD5yEeI4sqJxdG/+CBvdD3mykYY+C+UJRI19/P1F8iwYfVcOSS4A2JxwHk
sPBqnXNwy45TK2EDPYwDoCVgZgo7TIB/uA+mka44PKZRvqgeeOfod1aQ/l1XbnBZSs3+FIFbXJTM
fJDwxFgWhAWhQSeCaq4CMo0aeFp0dQuJijFP/bu0q2Fj1pP0BiK9Gi7vUNuPigtFIxBNdJ0AhjDc
G34JeIJsF7CbD1YAQciV1VNg0wBI3LTAqsDdQwxArheByLdAnqZ3OnAOYHaa8fcDM1vC/4wLRcIU
NEfoucx1qhMSqCL1FD1w5/JpVZVb8fR9A7ON/k8DNrRGYVhxIvzI27YLTLOnB1MlMXD3jSJnunCu
hdll0cJvmdgpugBfCWPF/kMHCCRska5D/HqUWf+8+dISabSqtfB521jxLF2fic/oiSkAbQ/cTBtc
SfML9ZNqjjyaX9MDbLyg/cmEuE48S95bXZXcmg6UjgxngnNNxbKYQTkocoR0rlCQTpxQaa9derR3
LiQR7l3RVt0KKQPyx9X6igEytzaJ9pGcMbK4zgy5CabWWmWOAZqA1yMctFog6fxWLlUHUJUCC2Fl
2ekQjRzMuAjF/jaUojd/1xAiDnsGesU0DvQSyKRz8qQnphHHAwbBQjoRS2V+52SgkqbuYB8o+RP8
SujD9+twdh0c1yEmEMKCIE3Rrxwd2TE/KHxGD8gphjZgB8NwAYD49438VVqfHTNHUg4YPtBtQ6Vs
1oli8rpBBIl98EYvrvIVa5+ClUL2xn4BGA9ocFrF4v0IfHfjYvztWjvXe1FIlBvqTAg1Vx34p8NQ
UIIWhIeIcP7yIkHLIKNY2QfSV1dNnS+0nd5a8OxVCfyJ0umaMiCdIHhAK2tBqurMrjyxqo+CbP82
P9uVQBb1fcbRvGoBpRQgOtwa8jKxpzMPwC/9ROr5yKgkkD06ygXNifBT2wcOw+69Rq7wxoBYiCtx
mGspljSvs4XOxE3t86fBWFituDVtfqaj5FjS+DjnkGf9R28DKUNkKucHhNAUb3Tk1m5Ij5Jv1QdW
RAwTiMFKHorazK/ge1Rt0kzYx3Qe2WDtdEBqYgcKZLQdc937eRIlKvgzdRl0uItEAjA4QDWhUXoN
yPu52Gu2FZDUxEDh0Y98BUi8SJp9PtHaQpRZMdTlbrQhWNCtm3ydAJzw/VY41Qie41A0Pl744Md9
biQv4H4G0/CjI+Z7IV+YhvPF4/dNHD/xYeD/9uNjE7N++AJYysBFE5L/cinf5MHKZ0GEkStIsuzT
cwn2k+0hl09BJMDLZO7ymhaTXxKDlztlwOJvsiMbCnpGAb9hdSPTNyPbfN+/2Yn4t3+I7Sm49PB8
+qLTONqjAfZCCmsxkJpkG3vjD31r/2nhr7HHX2GfeYxsMF+7NK0BAmbLxHjX3s9SJ1++PzsEMmmL
rkS6e2cLGpLhXUxnNt+pIbKRb7VQH0L6ZC7g1ncZqXrTgMknjRqM0rli7KlVDFgbSPXYLRTyJp9X
MRemZZTQTN+JIGJqYxiLmq6/n+VzTcwLAgkrzSCBw6bW9cLv9c7q6xtee2dC71PN4D0EdSjrqP8w
Vxzk0uWmV/ViB3OVIF/qblWcKwuda2K25dM+IEOQarHL1SRXPuSbVghl2UK0Z8PWc03Ntn59BHkN
Ne5vzNutp9Nrd9hM6u77mZldYX9X7/H1DkLvce7nShC1AkKwUabYteUio+vJDc0mYq/fN3JqBX9s
5Pg0+5Cwkahv+UlABBg3wW+w0EYwZfSZuT/VBjK8AEXg8UNQB/zcBlSVLfBpsnwHqeAjGvecIPGJ
2cCNAmQN5K3+qvB8/n6D2w68ES53RvtkDB3C/LsONJIfD9SnRmZnydCkfpZYGewouwXww8Q4c2Gd
GKRP358NUmpMjfYddMKlWeyoO9G4Z3pwcpiOMkWIRnwITc2mmheFKorEh4fjFI7P4ISKM2vpdAOA
LeAxh3x7MOuCR0FdKtRU7Xrlbp1RXvhdta1Zuf9+Jk7cgx4qTv82cxzJD0tWKOT5oZ4A82MK2KRa
TS5BNN2HY3JtW888ff6+uZMTAy2Fo0saXknzZGCJq7EyLfRKc/BgPD8k7X/p0IcWZuPGKses29as
dlbprwMo41ruTZvIaPBubT8LefH0fY9OzhOexDD5sBG6zqFcbeKAjePKajeRDHyP6c+oa9SmmHEm
gDguqFmA5CFU+bed2dXCgbOXTt1XO+/Ih8iJchEDj6DMDkCOK68z7gA2Ks68Z093DlalgOl6R6DX
59WBpEitEherQyP7Ua96dpH0Z8KKc03MLhpeV5YEjbLaBcCwuxfJIZP/aa8e8XZ4kgLINC9aO4Or
aNdAPStz7kr1HtTXXC6+XwUnZ+dDE8fr58M2ksUEvIREeFdVUyScHe+ARnV/p+K3lcU/bwpIJsjp
wCgRvlHHAf3QVAmhWztvWLnr0yAiVX7Figr0D6sN88l+tApQEr9v8NQMIW6yj8EGlIjnj096hGvb
I3y9CR6XPAVruQKJWJwzczvXzPxOwJFtpR76ZZDfWaVDWr855Iym0qlp+tiV2eFQTNVYN7aPNqDI
3RIZOzmM0OqwM5OFO919P24nQg4Yof9v3GZHq5FMRZXk6FCAubGbB2cE4ptUCybPbKFTh6oN2XSc
l6g5fjElNEkBN1gzqXakdC4NmmxBATjTxKnJQQIAoAv8g4LzbOC8xB2z5OjtLoIKRMqbyXjof+gf
fwzRjvbE/7YxG6/G0gYDfajcFUMsmxAqEt/Px7k+HP/+YeM4o2uDAIfv49kXthP4nkqBbX3mnD41
65BzQXqf4qkHlOnnVhS1wNlwh2JnDWRl2DfQ3Yhp8Vb9sKzzz2hBixoRoAtJl/kx0EIrAELYotgx
4447G3YuF3OyHy5OGMgd/T03P/eDFroNOKhUO3NadbkM+xT53nz1+/s5ORV+QBcKUHTArJEqnF0w
yE4mA9QNqp0xlVEq1/30QmvYdqrYo0lst+cCz7+1qPk1iiUGuKkH4dsvOfKKejlED/JqB5PQ6dJD
NjbKjIbG5mAZq8yv7bWr1D2KTdVCEmdcJNTNFiBNmGEDIn5o1cjgjBTpfcKNKuIkqC4YlKPi74fl
1FKF0wIwa8c33hfZRQ9cAz12AY7c8kEQCTnIJ9L/h7v9Yxuz8xZq5qZhmUa5M8nOqG9AgoGwxfL7
fpyc3g/9mG0G1IDKBJTjagdZqwuP6DuPTkei5UWdyRhZ1xpGS+JMsvTc2M2OkcIiKtc+xq55Krzr
pohV/V9aAEAMb6QjOnN+GCJtOHlWHSDkq4qoVptUvZaj+g+nFU7afxuZdWMo/MkbR1btVCkj2+BQ
W2nCNjt8P0H/R9qVLceNK8svYgR3Eq8ke9HeLVm25RfG2JZBAFxBAly+/iZ9Is6RKEYzNHce5kUz
rMZWKFRlZa5OFqI74HJRMkJE/v6UB2h9B1uFjwVCE3M/HSY7iC08aS5bWbt2EXw5LvLpaKoIFp6X
142j+jFAjKfBnwSulepQEBmNzZcs/33Z1Dwty/P91tTs1t44eT7TXfsKsd4wfO31vbPx+bX5gmtH
nholz1lc6/3ng9LLAwGUFTIv+S0N7b3V0ysjCz+HXP3r3EE/BoqXuSX3g3xgkDbI8egJZ9MF+QBk
6E9GGP68PFMrQ0EqDMsBAnUkRP7m4t/MlKxomRpOIM6i+5XzXWPtRbAxW/PuWSwGoJuIS9B4hefR
8vlAKm54gWeIs1//6VP0KpKYGOibL69AkJRY5KHZ0thcubXeWVy8JoTAG01gbbD8QyScu4ZmUTH5
sW+OG3t6bfqgHO+DNxvFig9OIGO6MBlIf86dUUQD30sQOhXhRti1Ohz3r3QhOtaxr99vNzDhZlMg
MyR76HevqA/CP/K2S6xqSyVldTRAPPqzODeA5/OxerMZlGxK0LlgM7jGNzSZRlb4vWs2gu9VG2At
B3wTRXuQ0b23QcF9QacMawMl2slInOzB7F8v7+m1+Zrf4UBwzr0My6SJXzUshI5WjmyGF0ONPTKt
ITHBa6HGjdPjrzgaAjGIEAqIKBQh2Hs/GpDL6EkqmZ+Jy9pT46sfTZGWVew5vABKqzBOaZk+AOyx
N84cPQJG7u0rxCXgFACvGxDgxXeU+sSOdFMbNTX38Wycyu9FOrJjP9niT45k/p5MNrkTvnSuNdgc
QB0FZhKv9lA/MOzuCMGV4QwQRhnJvh8OwnB5gjecPkuISdzp3kBvsQmGpCrvjBu/tgzQW7QO+WXW
yh1AhRKqxFHKTqap6f90LiRpnXrsXyU4MJ5p4fFftKrIsQLT0LVXFUYSoov9AITOM9eljio60SMz
/OkAwnB3D0IDUE4Y2YRHqYboc+qKYy5Y+aocMF0ZYAYDmw2QO2B43GpFW112nEPIyxC8gZbL3nKQ
/UFxHGexOUCs4X4wopofLm+t1fUG9RNSS64HLNAiUq2mPHDAZiTOBaAe92Ypd5e//3EM4K3F2CHK
MItHLfswfL8xSrfFCQRdyiuYEnadzL/1mXVb2MGG6/o4FGB2IGIzN1CawEEsnKRXob9D1wKmDqlC
HWTjBbTE7uP2mjFBqITOKAu8HRYHvaqsCVRMKE8UKBqCMLVF8NJMKOpUeg9uvmtaDTeDNH+MaXib
i+mALtzvJhcbP2NtQlEbQWcGQIchWSoBmKKEHnKAZDzaeM4D40dT4x3uVe0RfIrx5cX7GOfOI/6f
Lfu9M/AA33M85oizmuS+Al+dP12JCbrh8jGU4R3fcterK4iEDJAANoDGy4sVROmBi/gdM6zTPXoA
b7Xtf3q/Y0hIXmBXotfjgzCeJSTpQiQAIVgKV0Ff22JL52R1ELOUJ1KLGMcyr6Qzo2Rd7/DztCf+
tdyCeq+tP5BKFtwCABwoKr5fE2pIu/I0anFFph7ynOwsDvYIBp4CGQYb8dqqrRmKNl+dqMosbPWg
tRcESslnPvH+CtRxw14G7ZDoACxnGWnqDWzK/L33gRW6GfHuxwMEmFq0br0fm9BjSgjQEGfXPogQ
3FzIXu0vb+m11UHvzZzBwLsAXQXvTfiq8XkVVDAx0GBPA7veKZCsbTxC56+8H8gcPoFKG31UcK5L
wEduF2ULPidUzMYvXMcd2AgF33B3H21gshBnesjPQtliyUtc5ZYrQPWAUiZAimbx1Wt+htPeQkmI
+luN6au2ZkE+lAHh/bxFlr7tAHH3ukwg1VzoLz7SjbGHRzBKXKDCPYBdLfg5pZm34epWt8Mbqwv3
QxB4WClaH89dNhznCCL2HWXFoLSuNuZy1RLQUFD/mLGry6wTmIKEaDkVZ696KYcWRAePtr+Bt16x
gS0NqnAX64VtvtjcPWhoRpkRdmZ4Xk06IaWduFsJ+5Xt/c7I/Pc3AS+dwRKcw0jxD5SSE458xOXz
szoKVGixLB5GswzdzbEy81o1/Fz3TdJ15rd6zO9sqjZyEWvjQE8MkLA+Us0fEI1AAquWAYF9LsDo
8mywp8ujWP28DR8KADwyl0vkT2jrDkE1Pp+CcNk/2uCYumxgLVjA63MuZANkP7dRv18IEAK3k20O
7OyA8PcWUKonwPCLvUT8CWZahO/BUP2UhufdgbtEg/22K6/DKvdva82tLYjI6nAB8AaowkUtb/lE
KY0RtEGDy86DbSR60HdZnz5fHvBKqGDND6C5tREo8OUJGntpNaOBjZc7X9FDkuSme8ja24aTxAKf
ce1srODaPsQDHBAxsIKjXL2Y36z2c10GBa6mVD4WnrwnDTt2Pf1+eVgrN+DceINYCgWIlSJROoyq
qx12lqk8Um3+yKoUANXhzJT7ctnU6ojI/OaCA0MVbDGisGWlV7GQnYMmCUwAFO77Nr5sYnUfvDEx
//2Nd2jmWN9Eq/1Z91aVzNAt8BPnW3t/y8o80DdW5CCpSZsAjk4cbefe64//v1HMa/bm+0WnZdWG
+P4ECifHHE4eQMifN4FVB2wLYBEb3YHvTbSeo8EJnsL9lLtCJnwjzlm5TqG0iSQLwNpANy57YqnT
wr+6IdJf3dH2b+zwiYBQbrgJnM9HO3ByyE1AaXXWXVmMA7lL3g2dyM5QYNprQnaOk3+ue3J+FcEE
Mm54PSIHsrwQgP3u0ADAsnP2BSTEn6QC+fD1xVrnZGQ+Zfg66UBPd9tau8sLvYTmfjAwL9WbzSTr
dsy9dv75VpNUkA0UrRUbfETbB6ShMvB9FWp4HXV3R93hua630pVrFwUQSZB2BXoPLB5LpWv4/Lwb
VUPPVNgPngaf488S7SZ2DsrYjuUxd7xD2UFX0AIxHrWehPUvzuvbX7AkTkJjfdq4JX5B67sns0qf
NSOfj+SAUEPZB3sEPWFLmBr13abvpU3PJrkdjLtCnkeycaZW3CdMoMXZQq4P7nrh27LQb4Lc8emZ
efu2AD/VtbHVU7i+VvaMzgcgBnQBC6gleJGFAn0GPYNwtnyxAw2yttHSRyPsjFvAvunBBclbVAWp
EfcEaamsASd3MFLjSjgQGLu8d1dHPKsaBuBqmLPd77duX1e2BHdjdu6sU15895pXWm0kapfNUPPx
gEwoUtzg1UIf3BIPBiFgjci4ZGf429+oJf7KqAtOu9euUXvLL25UKZ9B3AbRiQ7dRZfHt3KPIDmM
mCUkGBwii/fj60Lg0R0RZudQs3j4NrFs4zpcncA3BuaY5s3ZN+SIvk20q5zr6dYSkCVCtfBzTZD/
mT9QdQAxAbDbh3BZmX1qmW2NQHNqdj2I4Irmy7+YpRBMJ2i7Q41gGWiGQpVda2h2prxPoXQENeUq
h/rA/8/K4nR13HXQaAYrXNuRC2iJauwNEysRJFq/0amAZCQq2cv3LKnDigSyYEhygwsyYuBpfOJg
0b6Zpkwcx9oaHyD4YSdOMGxlDleiPFzyYJnH0w95gWW5HgSmnPQugnWjUdf+0F3n4fTF7vUzHd2N
DbG6596YWuy5dAAMFUzkCMGCLo20yup7u5r6ODT51vZePT8os4FYCXKXH7DBk1c5UPRA1B+oQ/kk
uo0wbG3S0PAJZTJ0QiFaWbiflAlaEzWxM5oT82q4D51bK1dx0/obQcyWIfv9MXXMCUzDIQzJ/DlV
7o3RPgKxj1aKLRTF2oShh9VGsjrw8e5cuPd04B0vKyM7p/lB2sdxIym0+nkkTxAjgXzlg2bYSHNR
TOiTBGrgvn9Om39xAQK0+7d9FaippXg0yka1xcc6O0N2BG2ME62fB+r1t75EG8hlb7B6EULvHPxA
OKrIAyzeKvUIbtV6sLPz2BpdnJaA7A1CyPsg7YY6crgVZSw7DD6kN5jSiccheFIL0391erVFMDPH
sO9zbeh8BFJoLloiQeUsTtSQ+XWvIDtyVjkQgyhzdHHmTPXeCsswCQJdzPIrOTROyDPEsYYNr7V2
nmEVIQ0gADOq5f3mRJsS2IzTkJ79IbyxcgZxoDTJ8sPlCV89AgHWdL4HkYBbxPFZAY7zSZfZ2ay6
XyGvwABMXkWDglvXbmReVgcUAk3qWmhzRMPK+wFVuJG9PuTZ2RJE7/pmrB8UZNWv+6bfkm9b8/hz
HhvRBdw+Fu+9qdFQuhkZdlHmq+GhzYGd8ZqT1/pjQtGFdidp4yaObMaNJ8vq9oUoLWgJUBaea1Pv
DROD+Y3JhwxoqfJUZyTJ0ZjT5SO4AOukQxkyD6CeErQEHTV2l4AzeZ+OzufxuyHou4Jgbt0wkU1b
LCrPqrCe6rzAgx8KBeAmoS/N1ot/beO8sbFsDqpBvJXaIWwM6lD1OvL8OvLHK6fnGy5hzbkBN4IW
ViS0PBA+vZ9SG11BlihtlKjFMXDjoHj6/AmYmSSAQsL9DB6g999HinmUo8+Lc57pQ9t8R1kUfLJf
7S2GrrXtD/ZYH7SB4MJzvYU3oTa0u3Q6Fmcnm6KZ8RCYagOgns+PBo8UeFALD/MPwoWeQ0tKhC7O
EkJANnhcrsDi5m5p/q0t/lsr85q9iW/BviFLx+mLcw/lIOnJJB/+4VkWlcbvfzEc5EqA1YXYY7B8
e2nTLcsC4ntn7iSBjDsCXap/xu7f+FpkTOZ3JDJkH9ImKRAQ0m/a/KwsaEYRCcUBp/uhPLHx6lnb
A7Dxl68MgeiyDMnZ4JAB1PbncmrxmnNoEzmkOkxF+3x53lYd0VtLi90GuISWxBrys+WAM34QUBcK
b3uDRCL3rhjzE5+a+2kKnybfgzYEg7CGtXGw1g7unN7E0Zp5SJY1Ptry1jLyKT8HYfcDbNanCtwa
G8Ocw4HlFY2CB0jvAMkCXG5xSVq1B8UrVhZn0nhf3GZKxMRANIHhiSrGZQO8utuCnXO4dQADEgO5
Lip+NbRbNAyrC4u3Bcq+6Bz4mGvhoMQAnUVxruwGWnpGk0AZIktaYIAvj3jVEEKRv3g6REgLbyUK
wRh6y3HyBgFWK4/RPbo0QayRqjDdsLW6gACjArw3hwbLW1RMknZQ9QMyuz2Q+y7/F1Eryoz//fxi
ixZpkHpqwA2iLT/qIUyivl2eq/mW/7A5Zg1uJKFQm19WDiRXvi5tWpxpPf0O6mvix0ZRXjuTt+vb
bnfZ2OrCgG4NFC/AiXxAT1iEdoNFgEAMwgf0m0Rm+5CDCfGyEWvdCoI1RDYQCV6227eKkRw0VyV0
ocw8ItX04KXhAXp7e5fqvcugohmNEdTzoEVlT8ZdlVkPaZUdWwW6+8u/ZW12UUaDJByyi2jmmn/q
mzugSNOelhYa6UN00ZPRemkq6G+NeCzshib4o7Lc+BdTjIJM8BfkCUDR7AzeWORmD84ZFDPOo3E7
g4oI++7a/1we1drN5uEMA/boA5ewdCg15IE6PSDmd8KDLXZWtrfJwfmkiu3f5M2ckYXkPbLnIPh9
P5KAQukgb9zijALiAcqGByir3E/5FjvDWhjsIcWF9NAckAb2ezMstRBqE1KcC+uF+Fmc0lcT4j5Z
8F35RaSscWN7rjmMt/YWC+RCJQ36dyEcBgRqvD82pKgur86agbkgAD3uEMXV5Q6oNM5f44n5nr5i
9MY7/YvPz3yNCJ/BnLl8DBVFqGe+C4G4uY98EJbUzRZF3eoI/mdimRJHrh26JyEQvmXWFVfj0OT3
dka36L9Ws6uIltDxhgIAnNHiAYTTPkpTAibisSJ4GdOBHQ1mFLHnglVjEKk4gPnIgqhmngLmw9x9
qUYI4VyezjVnhbQ5SrczJzqaVt5vP6oblXe+RrRjTDGAPd/FNBxLiF5eNrM2pTO/qY24CuCrZcog
gDSsNRVzY1qaxiPyAf1WVmLLwvz3N45HoQpluAwWaicO82gQx38zAlBRIIYB3sZcfN9L2zALKiM/
T+FdDjnOjczgWh4DBe25fRg1+g/0X7lTad7WiG61exvyLvIDL4bsWIS7ITNuCbdjz9oIzNbc6FuT
CwdHEWqzigDs2yE0CashLuSVjSqeozem7i/CYHnJv7W02GST2wHOV3R4HrLgWEpxhD7kThV8r5h3
3YMgJcoDeh2CWoAY3bey9JMyNL6olG88/Vf3CEJQBLK4EnE3v98jAYW0aNUjtHeH9pnk/TWQ6Btj
XTOBDgeUhxD44Z+FCa8x/KouABNFR1b2JUyLFIKEevh6eTOuXRpo0J/DJrTSo+Hp/UB0BczMGE7i
PPhDktFnlyP7eld5t52no8B4vGxt/tpy+WYWZyBxgGcBgfV7a9ScaDsUQM05fgl2OE2g4kSuMpHf
UeHcEFBJblwha3XZmfnyvxYXh40YLernHOi2kbd3ui6yuDTl9agndCUU6mZo6N7QfjRKDS1QaJ5G
Qdcnlwe9upBvfsIidLKLcZrYVIBbQ0aDk2TFxjNz/fuIRC3UPTyghN5PqqcdUAFZDe4x+mjnvyaj
3pjENc+OPpX/GrAXBjrRGVxi1VgxQmCsKq9ABP3LcbfIFpanG8CCmcAS7Ntz6Sb8AG0zpRbI9aLz
oe0Mb8cGq3lkchgTzQmILUH2fo/yTZm0sgwinvmQknD6fQ2NUrPWv1mpxMbKLfwaWj2AWZ7TwcDJ
Aim7DHodbuYyL3J27qldXtW96O4Ci3lxrkD5MTF/S+xj1R7wIrAIXPaHUggxW1VIWvFzliW1FUn/
7EBu2Ln61H78z6jeWFksJ7frcaoUrFjWbzJ1ER5Klw0s9ssHA4tTLnU+oNQLAzKdEcXPln6UenfZ
xvJg/zUyY+5mhQHEux/yy62VSVIOqNP3441g1b1rOIfAgP5qrdTDAMlzy0uTlKUnRE5RW4bPl3/A
2iD/cmOBkgk/ZomF67qQQRQONfw8UwllzqENHurx+2UjaxvirZH56L8JRQJuCMeCxvzZHtGTzXiU
jdBoMc6G/nLZ0OpoUMImeDfj5C2DN+X1BHKmJDvLJviZseo3WlHALqbPl80sbpv/LBqKzOBmQqb6
Q1eYVQ59xUonO3PG8CTJNJ6qEDxk1lOd91AMcf401iefRX9tusiQIpuMSP9DuwWWp0JEgUIE8X8S
78jZl4Jdu5JEDWmjPhAbG3NtJlF6RqID4R34+ua/v1mytnLakPZNdu4hfCq/cPkVHJKXZ3Hh8P8z
opkxGiwxIep/iztbWH0DpnbUiiBdH1pPJf/cw2j+foBnEaYL4LKZjPf9EEorm0YChdFTwykUqL/Y
aiNEXRnA3PRoz32PuLCWuy0vS2XYrUtORb8z98GWb1j7PN70aN6c42t7mXu3wjoYLeqRU67vb/Un
oRh/ZwcoTshj2QSAmSV552A6pWVWATkZGaicvyEtfnl1V858iE4ngI9wAaBDaOE9uW9wZ8x6wKi8
KOW/gK20SSTp54KGeRTvrMxz+GabUjKwsqca7isvDxC3/ieQYgOovrIMMIG6PrjyAYlfcghqM8Wr
E9QhZ39Ea56T3qACl/ybufqficVcFbTt6mmACWpfO2jA8+KsPHRbleGVI41qwV8WKFAT4mC/nyvi
6LrRQOWc5vLe6DymzVXzdHkgK3MFCDK8L5hbcSKWKSIrTLtJosJ56rrYlUeoRV7+/sqmIvOVjyoE
GkkwivdDQC9uKMbOxImrXk2jj0xyXWs77s3PhYrYVlhyIL2A4UbLPLDO7+0MeehRW1Jymn514iH/
qvSnXQcMeEiJ4v2ANXEW7pV6YSk9Goankt6yq2arueLjOsydarMYGhrL8XxebCgLz4Ua/QLhCey/
4523RXP5YSchY4Ga41+BIAiQLBO6g2eEac4a+6SqG/fV7m+scHd5oT8MABYsPP1n0jVQgC9lB6Ux
pNIYW/dUywwEIdDLnT739HWwj7DEc0MathM87GKKDF+HmeSWeyrySBdXRbixVT++ArDCOGbO3FqF
At3yevM01W2Z1tMpy1VSQMyGZwdQDUcGuy6bMRLhPRufevOFejuZHtNmw219jCxn+za0xZBLBdfm
EpCkvQkkSAWbTpb36Eo7yVIvnoabCQrYIDB/kDIBfS39bFCOfTdDQZHwBjXORxCmZaCLPrWHk1/u
SuNGdBsOZmXn4atA9WBTr0iOqpwbbqHq8WTmSaru3PbayD4bNmAIuBSBI0UqEmXvRViSlj1xUhc4
+tz+bTkssYzXy3t7Weactx4sACSDoTjeB6Yym0K9lzb9gM0tIzRHQk4sxgOm7x6M6eT88l887u+8
oYjGlh4v216dP7ytQTgBgT5EFu8dG/iFK7Ni9XByFPmqR2Q3R//JkVsc9SvH17ERdIUg4XERrS7m
sBgh9wgM3nhqG1NjoZi8ykW+JXG7SMP8nUdsbWRFsBVm5NX7wTBSGK3mxnj6q2jewReZryYfY88E
Ycv4eHnmVof0xth8Nb2JNHwKhfES1AanrIXKc5FAPXbLY8y315u00n/GM6eDcfWg4WE5HkviyUEM
D5ubPIU51OX9/KCal9rqI2lncTHSqGj3ZrsRh69O44xbRLMNeA6WlMK6R0YAxcjxlKmWR772vwzQ
DhN+FaPUeWhzc8szIQewHGkwB24IyqEAhct8qdmna0hEe2KaTsbUsX2bivEPmK0DCnlkS4JlU4C1
NcQcsyG/n0TZJAbP86Ty0PYgoEUMpiSl46EGLrbz02mHDNwImlToe0+lKlEjQsQ28y83R43u9Sh3
SvVElQMJapXLIyvscEf71r13x946O6BWTLpch3fVEOpjbtGvTt323wrXGX4LryBHjzLjqxjd30bQ
5zsIHPFHPxPFrh0AyArg5WPL67E2YfmzVhZkpoHRrItEVapkkRiK9DiRutgbtKuuGjb4R+pKHXXK
n5LOB5sjYeO4a0yveg5awWK34S4Y+Bx9dorBixy7cJJejxBwzur6Tk0VAYGPT/ZtroLrVEMo3qrK
OoE0KfitCTcjqzD7XdDM4n26M+y9nRogOLfo+Bgwzh57U7IH4o5F5Lr0TxWayBZ6Mn/IBw9dJUhI
xakJJiIqwGZWAWt6VzjC3dWFIMngeH3SQE9+p2T3D3oxeOx6hZXIcLQS+FTAQ7IivQWRnHlf2KX5
2BbuLUXqp552aiyHa5ekxY4R4UdZKemVT7vx6CBkRznG2lM/mCkdwt+eV0wJ45JFoM+hSc6ZueOm
hyntubEjqhXfodRT3Q5eaSJpAbGVyPWHwLrtGHtEQ5kT5/6QntH5+dOpRH8cha41pr4lUJJHfuBo
uCqLOi97IaOEmx36+rs1sbCPu8qlKpZyehkl99q4tMLiwQiNPgEs3/4JXt7WTfrQJj9YSM0XG4DD
ndFLg8fGGATP9miXP9OgsL6QsK1uzQK7sbHJqzTL7tvkTFmEqXnCxhh3adG9FsZgPKUinW4LOoof
YVG54ZXDvC7xAjX4ieuxMMJetKsj8lB/Mj35j32LojijpE+KcKRH1AZ07DPtH5DGyR5Lk4d1RBqu
viJn3P5kNdOxaWTIu0i7/ydtUVeFAoWRpHjb05gHmRHrIQ/unKZ/Cowhu5EMjEQPtavogdUGaG8H
EDtAb4ReDUUhwanZuTurg5fN5k0yekGVDP14qt1KY57ZL+GM/EdJQ/Uww04jNCVazxxFUf8qBRB/
3zu1/zSmmPvIRw0RwAOV3RtWSb/kTf3DDuriW1vbLyIFwmfsxzrW7gRJ+d5o9wKrNBmDt8ciDQ+Y
W/LNGTs7hhCblTC36hLIaVZ76JuFSSXMF29CP2kydi00zpiqY8TE+JcExynNO/IVjGwsslRRJiY6
0HbBYLY/KE5mHZOgoHdu0ykMFJWzLuzR1/Iz4D81vDDIvyPtvNLcmyIP9BqJ1RcKi1zjP/RUHvlt
wA9Wwds47IlOJj+tEq8jfN+Nbh6X4G2J8Yyx9o6WzZVTETcRNAueW5eb15qlNM7pSOOydVww0IUk
6qc0j2o6mPHUtCAfYoG8lqo3Yp77XMATttDyZT07gLC9+dZq1/jpo34ZTS5nSRHUOrZZDl6YjPWH
KQ8LFLVKN8IZNmPm8SK2WwWVxYa57RMahtrYTll4KHJZxVIFwx+N4OBG4hHzU1Usv3LszItIVwkK
uZuii0fIjx/heMy48rIeba7a+sqdsq1iVJPUbcGa7Kdn4O6JGJ5TscPldCDS19cOb7xD3RvBrs8t
/c1WQnXxENZWYmjdHejYh8fay9ykqbh+guhFGHEhxRe76NhBMpS5NYj2bzQQXOchVTXcuDEcUVoO
Y24p814J7u1zA+D4wvfHM89blaguhAJrOfmJCkV10kbnXxugQz12yph2tPbF95b2xZGPoxUPrVcC
BGsGNyOrqmu/Tc0oRQUBQJVmql5bJ4ezG3OeGGZ39qyhjHlKztSw0gSi6b8htsYi1pfAMeb5N+R4
CzDpGFCKTf0u0YXL9qYRwGuQcroXfcciI6ysSDQNLoZ2YndtE7Yx3kU6snM0eFSdADehm5a7Nq9q
VEFbj1/LxsZvwo+61bxTe9YJdTfZLQFTTyh3DsTxduCyGWOoElRJ5o3ukVLT2qcAW+6A6UOQRC31
A7dvvhszznbTgLdQYNRuPDCD72qBPa0r17+SAIbGg+9CDskAYX8GzNBdo1Ue+7IkcUvcPznxpycZ
UvlY87o4tA7MBkp6+zA1y4hQMXwtuzxImr6bIlBEmPdpBlyko7h5JUjaHWqjrXcZvN416Vi/ywvt
7yVQ9fsWjv9KzvQkhhT+lQuRpSdVqD42WiCwkLlGe3CNvdOKwN4FmfaTqYAkjjGiwyXua6joDE5L
EwCdACNMO/c2H0MDLe74l5cGZTxmwCGRCroQRQ+nMRpCXvtksHa8KcVjy9HF5rRN/SirvAbnx6Se
G4nylzWG7lm2Fn50KfOdNnT3j1BjFg3h2ETEglot97r+UCqbomMWkxXZhJY7L2/LSNSkvMrtFPBQ
p2pu6hJvMmck7CixiXGkWffkoj/9F/cVT7QM9NFmpI9SGyRkfFK/K89pI+hx8ci2sM0GUVk3OLJp
jIShva8DkR3AJwbf3YXTEQh8HDJg8hNedk48FM0UOVPuXnWloe8RxPvuNWpAYx9lPOV7p/WfBKf1
9aBVs6s6E3vWn9DBnlYgy1Smf11TR++bwguiUNvF3YQuw9hv6yAxKq+AABeiKzD8mrEz1Aghafki
ShPgYXdyr5CdSvcN8DD7PnRVZJp5GI2l3wJ4o4ABqz2yqwefQPfV/xVO+pdEc9OL1qmFUJTB5Snb
PEhdcdSUIEI3shp0c7J2b/iY0bvWyNjBEar6KiYjjW1PdQeRl05ctEQmDWU8MaGctffMSh5KSC3d
IirAHhzRoziozNyDuYjsoMJzVjQjXgReHhbnjfQOLK2gG1ahbTMZ58sGrGBY03FADDEI93FwUbB3
hQGtAYDpjNjVaFRtbN0nqS+GXdq27Fi2mTpNPE+PVava+2KCrJAhO/8e52jcDZzSh6oV5r0sqwyU
tbax55bRA6SOuuEIHaggKnKTJ0hn1HsuurRLlArU0wjOntyr4tzxHhrElztLZf03P2R6jCvQiP1w
grE9WY0Sv926E9/J5NOdx8mU9Gb2S1jCilKjz2PEIE5cNsSJW41QFgA6+wheHbLvZGruUHPPoka3
QeJN4bDrFBvitEAHp65duucGCFbALeYeiaW6XW5Y2HR4skWWrl7GiqD7ZSDFQ4i2ssQpMxTM3WkE
K0sdRgPyJzvqVsYus0a28z2amXFv1bZ3cMtx0nsQ/Ndg8x7SyM3oNzq5aAvoOvmCMCLzdi7KjKfM
5frWg9pVfs0Jr2sEs5D9QpFTJdwFpZonSXtPaPC7l6KP6gqb3k3rbD+oAUEpIJzHlPS4dgpcgyyv
/N3IdXeFJi/11FeA0gW0Kl8cOw9uUcrovgSdkV+3bTWdfIMyPxLgGK5uJJ08E+W5tIl5205WDKQc
f2gHOITMnoZYIS2CKwXqRuBW6dBN7YlTC8qkR0RmoGtL63yfIaF6Ww46fFZWntYx72t1PQwUTDld
avZNBPYX9gqaB3VyDTQU5DQQN12j0eDINWVRH4oh7tD+EzeI8A5p1Rl7Ike4B4/5MZi5wmSyrf6Y
V012rEjfJq4IfnTYC3dpXXegr0qLrwP4gG51VkFQtZjzRaNmzxlX435w/CpRU+iAsbsxv4R2zU42
NRj47FiG51CjDs5Yhjub6upZ5w1e4VNRxqQWc9CjAqgleeQ666ZyV9H6m9HKdldyv7gtuapvoC3Z
3eHFQ3HnO82Dl8vhKfAbemVKjq3SOuKq8fgf/F88yXpHQYgQZ9PLRn0gEPG+wnOrOTV1g8heWiG0
pNw+3WWC6lM+VkZk9AHfOXaXR4WLJ0YB7Nqzk3r23pee+UBwsL90pl/tsiwtkpL3WcLMAtR3Q6Nv
TDGV+9HX4yNzi+7RBVYb7tO1orJX7V6KNA55eIUexq8idY1EcYhJUbsXMS9KfW8PeCu1cIcxmgLa
vW3n7n6WkY+d1uwPmaetJO3K11RIBWehm+tKMuu+skMe52abDD4YLeXUa8h+hd2tY2XdP3nZAqjL
GucOFLshgEKllQigx3FVD+L6/0g7r964sWUL/yICzOGV7CTJlti25fRCeByYc+avvx99cM+o2UQT
0sEAHhgGWL1T7dpVa60KxDx2/CYoAJWLx0ASbERyC1uY5Om+p+C3b7yovBes1j8omof+NtDRD5QG
gFMBV98NTZU+zECMQ1JEvmNOvflOKqJ4V0SWdej0kGsduYlPqpT9isLGfBIV3JxuFYQtfSlQ1FWS
u9EPzR9yJaUUtL12JzdV86SnmfogZVZzb7Tib93IcdBtJd1Hg4JG+xCpNgm55DBptPwMqLQ4Vtao
tlbl415v2xA9RVPfC8MgHX1NbO0wMaM/qtyS+1d84anU4+g+zNv0EPu96FAPDPZ1H002LlzY1xUX
Q6jVGYjVhiDUooUl5LLKzSVtOgmjatpBXJg7lD4FJ7aC5I529NrDYAaF7fVFYANYL741JTIIEJi9
u0mGRTeJyXRvyWP8g85s+sGspOEd4vZ/xihOnlVFYC61+HNv1cIhb72fbV2nHyslKlzQi3SzHGTZ
zWWjswlH/X0n69mRQNx3Zh3XHfmRfgchSrEl1ueuDQW6S+qlcN/6SPrZZE7ER5EspdM2fbNLpOwx
kHrpzoO/tvetUXhSG5ISeqTmD2Sg8/edGvXnNBSGZ62RPk5NSivPQkytj56lPimdKDwjVSPRNjDJ
EfGLrMAN4v6bFQTD+xyqhxOp3h8ri9sHmH/DvdyV2Z3KleWEwdDbOU3PFDoS9rPkZ1o7OZMjYL4V
jTvd8/tdHEW0lciiwslC0bT7uvIdL9SKB6WUxGOXiaZTFmZ3SAMvdkpF+6xQ/DlNYZL9QQJNs6ex
mZ9cQbKPNb/jKVaVT3qDKlAjW5Nm54U0fdBpKHent1LkEPGKR8NI/1RJbJ06uYx3g68Tl4W18lCi
6XxIBeldUPSpY/qF6JZKN0+hMd41lmDtkPf7kcJXOCY8vg5RlbQkFZTYSSQSUFkmEHHzAtPuwTQM
zzlos4M3ibwohyj9GgtC9QXUqn6vczaO1PRKOy+t7kkgnrLD2PN3ZlmS3upS6USL9emRK7W0uzDV
z2VIszlert5DbJryPi0G4aQ2RlLavVwHRBdGcBD9KicMSBo7LFJrn5H8tP22/G2GbWknHPGTQJ5p
TxMMVBaGSthPRVGcCZgnWwCRZJciO8q3tN6Wq0F6b8JjeBekVfj5lZnSObln/SX4S9IM+L/MlFZD
r2uTZU4ueGddfjflG3nSteTh3AWBL8NORrfu8vtZ7dc6kJnJbdrHIboL5I0aw8b31UWRsadlpimF
fN96Sjxn2II5X6XgmR6LuhPiavCLrggqg2Fyxw3e5PZ5QqbwXhEPY7SFdVsbw0sjiwJmraVar3cY
iQMnFuwtsb2tzy+WwAI0Vg8NnzdIOebn0v/2+i1kzQUeEO3SDJK+XOLRKEc9JvvkpvV3t1Z+vPrr
0BggeaEYas60xsuve1XfCFWniy7ikd9l0kNkwF5bXYTDO6fxKbJQS8bKpQlaTPdxURea64npEyUg
8uqj8uf2MFY2EjbAJFBf4S2y5JhSQbAU0IKai8S2VLtVRqbi020TOj/zoiIxD0OBYoqmGKgqc/73
F0WPVs1VmrzmmttyR6LS9FFLOnL0yXcDbutGzf0aVDULgsy0D8iMJN8WbmMk0VhORaZxQQ6nOO3u
J689wxj9JNf+T3FsSUe+toHtzLSegZEIYmMT7szl8MRCGMxILTU39yM7uQ/8X7enbz4Gy+mjPM4Z
ByYEXGGxCxI5Jp7JPMOVs18T7fvC0SaXag8cfFEiC7QlEbNkUIBbmLvLI+c6V+Vn8Z/LAWmFZSVZ
IOpu1hnSvpQ9eNx6da95pIfzYB+HHSnb7NOgCPs+Kzzn9nBXvAJQIl7vTCr4j2XRnqxuI+icZxeI
hjP295H+ynYo/xnfCwsLv9Bxpwd9JOuuD2opZUsab9jw6JDN1SnaoIKeuJzAnGDZJJvEjqCxMzWW
XqWCgzi/376yed1c7IP2wXT9bbxCzfzS0igR9/dGq7g1KbRgtAXyuLeXYw2BAIeQEjZoZAPG4mI3
QO+sxKasZHeiZOa3xzRzs6q3IRVORXnQ0vqL0KRfRU891lZ2DMjnqcPv27/haktQ6saNg74D4qpo
y1ggFkuNZ6w1ujBpnDhI301KvVFOXDVB+xrY9jDhwRJeTmTBW4xcgjK6fV38ESvv3kjN4+1RXLnB
eRQvTCzK2SCNIj+p5NGNmx9ShmpR9jRkiR1oh9t2toayuLV5f5hm7mEH+jhP55DAe8PJrlkgfJ67
SkpUqZbSPgHAB4QeQizMqUAfjj3M7k22wkohG81ijtGs5MY9u/SrY6mWZSr3blUbfgbWjF7W5VCZ
vPiturazIChPSZQnD+Mgh8+5HpoHpc/+uT2ZK2VtpMlmIQn4ZDJKKJf7IhX8LIK1DtSBHIgBy9OU
CXzVyFak2uniV3Y/mc+zqmBl5iz+5XVdmoM2LhutrvSuhv4wUudDS6s2cvh1+0Xd0iG7uldmW4DH
oEmYbMzlwTYqWiNI+dC7wyB+ljX/UOl6ZWsUqggzxsjW+mwX6slPadpq37ZqGW48mCyi1ytYcK8q
RQVBs3dbGoT3rUFTT8nRszsPtaPuXPeZ4wnl/vZCXgUGjBYSxQwoogXWFZ0g6DSdspLZuyrSULts
TB91VMqDHIFCs4HzgjOjfbT8SrX3vwuqIROFl0Z9m210uaBqXbcoXVjoaXIHpPoxkH07EmTetdKO
v+av7O/2194MzJmJ34Q/y1grsQZe0obCfoV9lpIV3MLUXcWLzCMof4ptM7yRivrlgChYaVnb5Zx9
HtWmhfBFQ+K4eXUUMJuhzsb9D/4XsbxLMxwB4BZyPbiTauyGSXtCZP7u9o5Y8WKYwH8BGp9JtQt/
HIwCNY6qG9y4yNvzaJJJ5j3if7xtZW3fIbpMbRP1fdA4Cyup5VWaJuSDy5akBHrSqrmedl+0rdNq
p6H7dtvcyiWjvjS3cP5NO3Zj6JWDKwVAOIbfpvxptPTDFP28bWee/4uglPVBIhHgKTG2dEVea8XC
CnwtG1xSWx80r8AJj9+iQv1s1BL9zkLH6ozHFEy1c9vudXA6G1ZRyeZagMC9PFB50iUJHYFHN6Sz
pOQJZILKvabVZOp+ldZzTmzqK/+oWzyhtW0PE4BQCzrANQ5SECytqUMJSOL0LPFq0ao/xZbiy1qo
RVsAtiJIS7b8EhGriyH1y34aXF980vDAch06QvLUeroTGrUtTWc9Oyni+0D+I/R3r+dC4Yrxyvyp
8lhGfu7yzKl9XiVKKMpumaHQStLXD4PT7eVbOXMXJuZpfvEUNJtyzltPsmumNZzDoyCfbxtYua8v
DCziuEpVklYLGIMUUTpSDkF718OLjqJvrbwRGqyORZHQ5eYa43m2cFEo6MlKRGXQNfSfuvdjC5e4
8Xl5kUAaYmsyxyzh83YhR/aUbKVfVrY0JFfeDrP/4xmxCOzDTqWMBX/ctSqgw+XYSs8lKKH7uJe0
DYKFNH9r4S4MOjkTw6PfgUbYwtaY19kk5eIEpN+ypfCbqrybhPAQ5J/V4Jc5zTWz8mQCbFM3Uigr
7vfCsHy54SItVvxBaye3ivyPwIr3gfLF691Grmkud2qTjWfEmnvCHvQFNgaI8CUTrxAQhyqTenIL
2f9Hj8V/CpphUMmi9BD4dhhlR8jaPyevfKd04F1ub/6VLTN3SCFjBJOIXj2LHdlahWamLRhMGbYM
8mcbd8vG55dyYV0Wh2Mg83myBqSk94355w2/n5Cf9yaIXB6bl4vl12EdmX07uqlPz9hBJOL2zS0h
mfkjy60IYeL/jSiLc9V0YiRafQlQ1cMAQOYPWaw9k7X/NQSUO0Txm2BNkZ2Zw/H26NbOG4Ix5PF0
1uhKwaOqKB5IXgSUvv6qE2M3R4qpt02s3P6zJs1/Tcwr+MK9qrWuD12dTm5o7NQflYTO+qnWNvb4
6jaAiI/jQPCJKPPSSC2lslJPGFGmnTbSVHxjntYH8e/3F0fWGwWx0NAtcvvi0FlHXzr0KLpvZe3W
V+NfK8piFI05tlmHFaXci4odflW2xrFq4W8AO7feucqs5voIVzz4+94Hvp6YwfdErh+lStvfXvQN
O0tdLDMIanUqx9HVeMcNiPf51LFtLajdt9jhzQbU2rgWVvGyGnxfCxxfy99nAKdrF4DKbROrW8v8
18QierX8ykBWFBM+SKc6zm1tqzXb6uYibIRQL1tEsIvNKwB8yOtIJwlD+Jj1MpgdfUeX7V6u3jAW
HDGpVJkOhji0yw0Ww4keR0GleEL6FOjdxufXVv3l5xfvioRHq5UCawVvb+zk3x2AXPUN3mQWuWKW
CG8oQlyOABlaJRyjXHSDchcWjn8HBEXfepevLflcGiCRSYNq+K+XRoxOmKK8pk5mTmCUxKawI1N7
vr2t1hadzBvMS9KxpBsWc2Umnhf6ki+6ptHvrag6RV5uh5a0N6PDbUtro+HmJ4onb2XxPLocDehZ
EhDCSEmrMrujRM+qnU++cUNOds0KaivQeQ3ay171WxNpRa0LIdFUXx+EPQCk24NYmy7WQtJgVFN7
XSo96CngCG/SJndUAI76pZMYxr7NT3qzERau7WGSMjQS5RlpUmm6nC25zjSVrjmDS0nf7uIfGQif
LN14cmwYWbpH8Me10hazkRy95PJLp5IU2UpXrBrh2TSzsWhfu9xhxOpZR6gysCKVkwp/sGWXW7S1
1WUnwCPxSur1inYlk6+LYOoNrglI+L6eCvno+e2f24s/n4VleMRq/NfIYgd7peG1lc5DN41JPZbf
MkAHhfKNlbHyt5iifoqAJfWzqwdIr3apNRnA/qNhpOuZWD1YgnTu8uk9LU6fKzDQt4e2On8WjDEU
ftAhW7qaIqnUKi5VmFFaYZsSD0Nlwymvnpx/LSyVgWOygDVk/NG1jGMk7CakfAAGbgVg0upuI7c3
i7YSay/VuT3afBeNysRlwYiusvm+10c7SeovfpU0D15bgqShYELmODW/Ci1t6FMgEHY6DOaxtVro
Nd0uMtJ2I3Bbe2shsTXjEcjNoMhweZw7uufFQktZoEirf1IpfK8VbeAIRhM6DeUw26LxxbHM0te/
w5HF+9fsYseOftGDsglGt9J6B1jifpO191drd3kotJlmyb6hpPf31fcirjassLUCeDaMzOvJeAJU
y0YzPRBs6w/iKNUPNIuwHkG+Q7UIwccMmZDuozSGHE9Hx6Mv56UjtGr07faOXtsIM0uWqvr8jl8W
YrQJgUuaEXCC+ofga1vuxGD/BgsoOyBSgqY2mb7LNQ0DKG0hqjKuBAg1NiuAvs95vYVmWTs3NA7V
yHtB5oPrfGmlNEGSdxY+OhmkXTY19yR76wa+xSubUszpcXId/xpa7BXfzLKmizDkjQA3xHwHNupp
SAcEZSz1y+2pWzsOs9AxOUrSQ8j6Xw6qD/0Jf01JMROE93JP9yNLOKINdy4l6kZJH30RxfD7bZtr
EzmvEzRWmAlXaXO/7ALPrKBEJt5TrqJPKtqoktNH/baZNfIxYct/7SwvVdEaI7kaidpimpbmEJFq
EGkWvZTF+LORPCg5GRYOfHTfJeJd0WxpDq9N7Uvziyg+HUvPA0Q3uaBW69Gppi95fS9pu1S2RWMj
fli7NbgPmUzudriti70ZxkMZ6q3MQ7FCe6RQG5uXY7gxoasDohKHaj1AH/BKl3vFjEIjt3zWjbdX
d1QEYXqnlL7neEpD+ihOjH2k9vHHOg22VENWLRO4EOpZ/LEM8pUElp2qMZVVfarkxqmoG0zyp1BS
6bTrSsZG6LoSXhDpG9Q3KYfNz4rLgVazUFTrgfnShDOP+3Q8FNUD86q/WnzDnBsRE4nBR56FdRan
T230oUYvQXRhPThT9QsaRBN8vn0MVrYGNGu2BVICYAaWHbhqURrjESSym0+fvOmg9Xdv+D789znU
5yW5VHEucj+VuqGU3JpWIKNdmvb/9v3Zm7y41sRq8rNWSSRXtiInlgabnglvsIBiI26QMJ8bamGB
/EeajIroikFs0zz+te1lZoduog+HMgat+OaiyaWBwqz7NFUMyTXfj5FiCzCfbo9g/sDi6merzp/m
7p9b2V4aaMQuqT21k101iY1da6V3XqTB1m0flEE7VVoTO1VvTXAh46+3La/4cnSPQJXNFTZK1ouh
0YVYzIQZHjlBRegd/bNg7bvsw1uMgCujqzIVp2URVIk9KTKGQHQTsaXPyjjetZ7oOYE1PetKuhEg
ro4I0Wf6c3Asr15Jam/JggiyzG1r/QNS7h9nJqEtpNHTaG4pLaz4NYrg/9qa//3F3hZqmK3yEPPm
774nyXepOtM4B5wIihUpWme3Z3ElDqPVIAlrVIm4d5dKOYqRmUZlgDTtSiA3smyjUW53wSubT/3d
7JTmQLMiGDe3kL8ckww3xPAmiguZ0jiWBbH89aldkgo08AUOMvuzxWavfBUuPELg7swV0B6iYas7
zZrHfGlg4XEUfQJW0CiTq5YHvb9vfr9+HXjY4WmYIgO9sMsJGqreaEaPklb0bRTvTcX1tnq/rA4A
VUCJPUwJepn8tow+oK8Z9SQz/VVktpZs9cu6viARc6Gj9SxYzP+XPl+SvSRCUsh40kKoAv69b30N
oXIrwbAbXq1tB8gIYyj3qujtXHnnPIMrKYWj/pRL9+FD6L16N11+fnEEwx6VjSnj89k7Eyr3Vsy0
Ui6flerJsoFAo9i2vFysYtRhfTfaE/SeoEI/YnpqfR9m9Z2k3RWyuNObX9LMnRYeJIil0vDptbvt
0v5ifNY45tDneu1JsJ5LuM1VeN+m0qtdC0ZA3Mx1PfBLS0BzZ/VZOcUMUgo/lC30zNSOjfPtgfyF
el1ecjOqEm4WeCwijSUULJ8AW0SEwE/k5stD1aV6D65P0T4GbRh9YZahv+bpB2usm89tISsEokUY
2EIiec6UFBDxG6t+GGSjegRYS/Vx8qLwSyu05rFRh/ZBDQPfbbI2vZsiPz1qfhUfCwWImziCOIAo
LjcnQpF63GnZONwPxI4nnxe/XYOHuKNRbPKjK0P/TOVpoJZvSl/QUxe++KOGYuIYFG4XIJnZVlNi
e3oCWcGfYjuj5zc9k0Zj18etlB25eDrobVPxGMF1BMqsKs9DZH1s8uZP2AuyLQRiAmNuCpvpQB4s
uKvG0f+Wowj9UI1me0c31BCsU1fqfwawZL8TeRR2t1fi+iKZcwwiTp4MH/q/izvfyGBbianGapdP
CaxRyNyvFoTk0L8wsXy6KbVXZUGBCevQxtClDrdHsOa/yEfMzc5ot30VUOQ5Mzm0vv4kiv0hFE5T
+btIG1v17n1YiLdtXTvjeSj/2locwKFs1MSvsDV25tFHtkmXN95lKxZASCC9Rp6NIHBZLpJyP1NK
bv4nqTsUe21LSOs6ICIqxsvPJggflqqQhl+QLvQl2qYMH1ueQKU2o3xO6lYWZ20Y6K8SwSJBOSsr
Xt6LdRT6pSB15lMofu8eMvPr7XVYGwbjgH1MpHzd6pP0vlAEvqU/Sei9ngdzQr4DyfZPU6L0j1on
JhtaU7LM7730V/Q74nIEygm6HrzF5Xi8tvW7KakyUFJlee6L8U4yYUjvqzCeUC8yRdSbsm+mWMT7
forrR6NBQynKssD2GmTKxJB0QW3W1sccF2XuTT0pD2OlZky+aThKIcc/6Lggn2fpAycX8vbT7Qm7
PuazR0cmCxTCXGVZ/H4/kZpOSKf0CdEAcdaWrxW7enVxhSZ8OHXyCUSLQA4u5ygg1lYhdEZPhlg6
E0C5Wh9Qk9jdHsn1zpqtkIshHloJV7IqyOWoNaInoXuQrMDpp9e7RCwQklK4g4JwxegJfH8cVDGL
n5RUtDUD4r/Y2v3w5/XjUDSkFsG2zm/KZeSYjxrFuzx5GkMnP49busvzgi42LAfk38/P0/jiNRJJ
TR/0Gp/3tG9TuBead4hpnMvmGDVHqXy1W1RpH0tEh9cicbVceaopxigO7C45S94bkLsRYnvtbKFh
a5BvpmyLUP2SmIbUphGZTV4/FTIdv455frr9/dkfXU4X3+cJYgFFBKK7PB+hKgahpUT1kyTX0ftO
NINPotAF97GmV+9Ur+vvFEE07CHot/hj1/t5tjyX63UaCFxpDgZqIddJU9ZPza8usaPn2+Pa+vrC
D4tjjDpHVNVPZRQ6enPXvSEfQikEngnhA004+fNyo1lxgoYFLu9pQK9gtCNlKx5dGwIui1UhW8hM
LQ6K4ktqJqks/Vg9Ct47UdlcgfkVu1h8ej9p5Afo6Ms2XgxBamU0F0xffmqwtfezXnO8CjUmR0xS
wzr5Uxt+4p2XO/B3VacQeGU4VtOVvLo9Op/iGzThR+5Z9EwUvcrhZD+zYySayPqdCG1Ebw8CddRz
3MnmLsgD81BaiYAYxJjsqDhEzqDIH/2+0R5NTxNOUZCB3EOrfXoeLH3UbSmX/VMNL6RASc5ASjGP
podeLvvntOEO7/WwB1pSC4bg1JU47rKqMF79spqdro5X5xY0rgRSZc4CPUMC+SmQd6WCdvyrPcjl
9+f794W7Cquir2t9XoLxY6p+UbUft8/BdZB4+f3FJmo6KcpSVZCe+iQU3b5q6vcSiAlEF8VOgawe
yOEjwuLlq90WG4qGbdwidOG54tOKZSC3YzOWbjvdGdEns9y4cq/PxuX3F9NWmlXrFS3f76DrSriP
YcMvrsBLscCxJoaZs03L7EAd+EM/oMANvPlDAjpDGxDOQ8YhQfFNeF8GCR0gv41Zuru9Xn/Bxi/O
JAkC2u5hmI7QFkL4yzNZxH7qS4iEnD0pQH8gpRF1MSIKmIf6KNiDN/aPUpyb+7IVv0VdnDqqp5/F
IOL3KB1AbDQP7kq6VOzSzPzIGzTeKa2P6lk6NQ+d3z4bCbplt3/zskZ19ZvnqPXFJpaQkdCkVMvO
hVqgoCV8sZrgwSulL7QqPlRK52R0cLXU4WSm2jsQQU47yXe3f8NiQ1z9hEUMNlpeTKMKpk2cvgnC
vYIw3/9mYHGhaF0wiME8xvYzSlplvPH5RZz6n99PEMmDdN4Ay7osl0DaFKi0nPMyQ7XpfZF+aLHz
hjG8MDJP4ot1qiK6KIYiRtARHHVYrBubd2sQi/skROmuTuZBzKp+025ErXCrUfPCn13N02KrocRp
mlEvZue0/x61d6pU7tvynRrkB1nYwhUu015XxhabygRGIVuVwnjG77Xw4GkF4gyfM3K1afOcW09I
wB5q9U8nGocw/xr5h9vLNY/lyhW8WK7FlhvkXE1ED/O9ZhsKDMz7JN5N/YYrXbUyJyUhC6BlvIww
+yT3yqQ3s/OUOHRpk4pj3BL972+PZXVrAGjlBiVnfEUB0z3BJ1nB8anTvSwdrPKQb+kir7qAFyYW
0zVNORp1pp6dkeeMu2+WsfEWXpsocwZ9c6PN0f7iKYnkUF0GUp3T7vBJHY4gf4ZjFW1cnGv7GykW
heoGj3k6Ml0eUcSMfCpIDKIwn7rpwZNh1OSfE//TgEzP7SWZ52O5vaihUB4y56TL8vGitrKSqbGV
nw2kFv3c53r75Pf39fgzb06ptoGX+PvLr8zp8CWodiBAt9TXLycyBr7Kbk68prP1vkBZNcq06sRv
K+xkQHMw0NrYmUgeIF9m1juAjP0x7VHC8QQhOVnIvKB5yJVi9mlwryttcog1M3HAuyWOEBSIzbVi
WXyqC63/KNFkdY+isPFYa2X2QazLT1pUxnu1bv7RxqT9RIMt41Om69Euk83hbpBCA4XVOivtMjfR
TkOy92cVRg2d20rvOOoeNKqGLEJVTNknyNL1Vj3iev+aM/KBLYY8J0XoRaimIP3pjxU17mz47KXf
wIZuuP/rM3hpYOH+AY+YxRRiwByPqM3sUGgUm63mZetGuMjA5ZJC0BeRGUpo6aQ3luiOarYrp8aZ
hA9qvXHRXB9F8AzgsOYWafBvl1VAWjzpjSy05ZlVcRT9/Zg919azp+YbR+R6SWSJjCT6Y8ACAAHO
g31xYYpyE3QCm+Ccm06qO2O38f3rybr8/jzOF9+fCqMJhozvz4l882ANeyvbgIGsDoEHDI6LrvNU
Hi5NDBpdCAXLC89BY+xqOGFBvuEX1wZB64+5bMLZvoLGpXohBmqZhefSfAijY5bt4nTjFbZlYuHa
O1+IkZZKw3PXOnKOhiGP1Y3DsTZPL0ex8O6jkYmNEjAKvT40KYJeu9veduP75qKinNNfUMl1mvqp
yR8/TdHY3YiAN+ZoeY8PxqhXKNaGpNS+6MWfrqoccStJv2VjcbjNstBkI8FGWzriiObavboVQ0or
Z5u7lSP3H7GV5Zkb0YYthFIIzkaO+rtUOHTCpeFORPtH7zlVZKdR7tBzb4Pfrf5LsH5n4SloD3FV
H24v2PpY//0di7NpKV3tIeEZnCd518oHM9jp3RtMQGjlnYd+wDXkUyBZMhZNFJ5RLFf0Y+d9rLZY
OGujeGlicfyNquuMOA5C3hWOiDRhc9rs07m2YC9NzD/hhRPzArWuBCQbz6HxVUr3QnYySkfXjreX
Y+38vLSyWA5uA8kXUp+58iCgn8qtbh6rEwXSgyoHPVCubt9Qm8aIbrDBORfvkH0t0HeU9m8YwgsT
i7VQSOR2dSKzsxv0FR0zO73h+7SnUokbwRCriwCiFqS4bEI9OPu6LYgobG/cVqsL/eL7i99vKUWb
kw4Lzq31SHE8yh5N5KnCtxyKF1YW24mGIFpYeVpw1pKDHD3EeHxzqwrPjrwMRYl2X5hY7KV+RGSr
Sg0W4iu920zTAT6b9RtG5gvjlpHF47E3E+DVGbPVB9mhbER0qRB31X606r41zqjZJfmH/239F7ek
NgRSAN4lOA/jAQ3xaMs1rx7BF9O2uCI7BWKiPszfp0O54uqv7NzHc/tiWZb1ciHMLDM0+D6ymfXv
ZEvxZ+Pna4unldJERlVFLMgk2+VX/Z//afK1xdUox41i4muDc9Pca+VhU45j9fChmQXljXINsL5L
L9v0tWmMdGg8U3fVSrTpHkNklZUvbxjFCyuLLTT0gdHLFV4wNh0tRWl7d/v7q172xfcXW6hGyy33
DTE419Nd50bp3dBvONmNeVrGWW0ue2rdM4IeWBolZXrq9L8L7+urx0FZAD4IqVppzjlcrkbZxEDL
B98/N7ldDk5RHIdmQ09hZbvS/FohH0gugGfhYimA4oRqEbQC7HnPtoxfpThseNqVqZJNen3wH3au
WtSKqifGvE88d+iV3Rg/WNFHoz+liNPenqz5ly484YWdeaQvAgRJEcyOIoTnJsJ3ypw00TjLVr7T
6ecylN/lfGPi5pNwy9ziApFNf6B1A+ZE5WsauV5wHNNvsfqO/qYbF+L1bp4xnJTQ4GGhcbyE2HuI
pk1j7Imupp9oqmBkj4jY3567610wmyBtRk5gJemk+7waEGiS3Ex2DF/dN8FWhLhhYQnfn8wkqtO/
FsJvcwuOrbTc2iSBVAG0QpMrMoyL5ZAaur9k2SC5o6+Dg9I+FOl4EvLueHuirlcdork6Y3bJMIJH
XpzIIoJZAXpPcnOUe2jWdBSq4pfklfseWGRZtxtnZ3VUqD9YsLUQb1uWaaZiGNOxZlSp0N1roWeb
mUh/jJ+3B3V9csjYiMCJIFfQAnD5FkJbHwBxQKxQBcNDVPYfaqNKyJBNP3tPe8im6aMZvD7NiU2K
8vNa8TBZsnCCoLOqqE8gEqRIqU9x+mPE+9Bv6lQpcbjhGtY2H1jI/2aLFiFrrCiVFuWB5Fr1XTM9
ESHdnsDV74O4B56OvOoVN0XTO2C3JL7cWP0Yhj8TChO3DaztAxRUZc4mLLArqRGkVUqQWBrM/ZDm
EqYX6Ef6yCJ11yn6xpZbHcucG0YLBNjHMgIo+76QOoG5UvV6RwHe0ZS3zNYLC4srh97fsj+VJttN
LD4GUf6R0upWlnPJ8OSyYX/RYgpBE8rqVwxERez7WGgMZkynz7cacQME4jt01p+FQLENaVIdv6p/
5xMUmSAIaQmYn7xCsutIsPWy2N9ev+s7EM6VBIBDhgwGk2/hNuSw7cR2gHSiKU75WYAAJLnl9IaV
02b1TohSKvJVi10ujqPRtZ4muZESpCdzoDNeWRhb1Ii1/aEByZ+1CsigLDkLsUVjbRGmlBvSZ8z/
xJX7hu3x0sBirszC6zrcleQa0btweHglxvTvxnj5efkyTKhUzY+rcZLcyQOXsMtfHdqy0i+mZ7EI
5dRpHbpYkisYp664y8WN76/uJFCGtDhE5FtZBgNtMWRx2qoSrfWcpjzW1pMlvaMxzu39urrIL6ws
JskrUyiwmYLDLKOd1Ia7P7e/v1LLRyICkiKBHwqo11UuQYuIOcCKhOkXTfqY6TFtT9xAfpTD/F1F
21ut8XZdMtCu6KnrN/K8a6ND+Q+5UgB8YNIWsULeTPSPhqPsmiaKqH62O90e3VqQYOB0oFkagPyX
OVJaZOZFIkH+jIfcC21NNCtHE+L280CAcuhkMbvT6C+1EZCu7QzcNXxrC+DxFQY1i6S2boFVuX0G
Cq3Nk+m9VlP9yhutvafY127UENfszZxM6ofIr16pPYRjHCiVX4v4Mv2YNuappnuZfoi8jdlcW62X
dhZ7cRzBz+djOY/L+zrF1YnuL59fv2AzdYbFog3UVQBU0ldysiRUXrwxP2pB9B69FPqgdsP7RNYe
6Ef2+hwXU/bC4Dy3L94qSSBFgSliMKu/at19rpe7YvzUqf0bfCl0dbDNaOVAq1x6I1nwyt4QRQTk
Cqe1HHHKd7enbm11APMSXVHZBzw6//uLkSjTWFDwG8kzhbSgKegt9PrqFYENDYh5m9JfDMHwSwv0
Kg19bZr3dV/An3YLXaLp4z+3h7ESYL00srzVxqSpjCjASN5DmyVGprOtAUBBlg9vMTQz/maw7RU9
O6IDbZzO5VerOdXCL695qPpPt02sLAk3M7l+8GTIVYmL+CqO0zA0hFhxU/Wrb/0GSnb7+ysHn0cW
Ipk8tqAYLa+gXGqmShAg0Ef5+6r+2pXHONDoQ/3htpmVJSFcQlpyVlvmulvs3a4spXyEOO+G9Mah
VdRX+ma8wQJMYBn+nzwHTpc7i45D2kiuCCWAodiHaf++Gbx9WW3xftcGMoPd0TEF48mlcGmmkCrV
HE3uukl4L07075wipyo2yqMriw6xGGAXJQpQ4sv3bz5kk9JM3Gle/iiOj8nv10+VggQWNQt6YMH+
vhyDLlj0ozVh3yf0yKNNipsW1vPkiRu+fnWquL7QLUCcBWOXZkZ6EJtD27O1Ovk4Ct0hLpqvYRBv
VKvXwg+EFzRTkmHj0xFnEWMCTY0rPfPxv5blzR00R0dJwjtQG4eYLqV2EwWnzKdRUTG9y6r8J0oR
td2iOHp7VlcCBX4GO5AZ5eW4hMUPekDDcytC3aMbDn1Cy2Mt/dxG+hfFC0jfj19vm1uqts6xL1gf
zi61GwRglgTLDt6Fl3QNYg2w+g5TIUW/2srq6H1uibugHLr9aIHPGnQh+Vq1hr7LPbWv7JzOx2/w
IWRRZkk16CxXBEW/MisIAPwSPxhsaHn26FmOn8Lv2+LELiG2/xm0oihoNWHoSpx+1NKgrOnL7Mp6
3r4P/PhLLAw+7RXj9v9I+9Iet3Wk618kQNRCSV8lL7242+okfZPOFyGd5GqlqH379e9hz7wTmxZM
OA8GkwtM5qrMrVisOnVOsi8o58+FZtIHvbHaoIuou+k15y+evDj4eFID1gUov+zLaFRAdrdHH/PU
JlvTrV4607kZYIe1PTEhXcTliHao1kQnNlICPp2eLE/bNDEEB2MVYHHN1YjnBzi+0CUEGPH5IU0W
D9LKpFhC6ILGk1/cyHr7sWAIjrBaOBhgaZIOZz4uSFQt4L8cgyF+dnRFnCyuv/PELZSEBacbmN3Q
aig/k70Mb+TBAMcSKSqgwr6nhb6tyWcWx2iR/QS9guuHbu22hDcT84S+QKDqzmcL0nKJV0bNHD4a
ztcdqHu+3v59dPPacCCoyaIJ7fz7fW2h/pd3c4iO225Dk+fFeE5VTaArS47dZeCGgQcRSbtzI3jE
TU49zHYIwpzoS9a8Xh/D+ucFaQWuesRh8hxZcU819ERD4eR7ad+nSNlfN7Cy5vj9fwyIvz+JUkuz
1ZqihAG4gn1jNBjFsPHcL4Y9bCcQIg5GvLlucXVI6GZHE50rymnGucUkd8dZTwsbOdVtGu+Z4rpf
uSiRQbMhHiVOPd6Z55/vxqEp26ZzoFEFPfFgeCmzvxjAqQVpyvKhGmhrt05YLr9yFGtS01EsimoM
0mXfpzEII9vGCftoS8hWbzat4mysWwD6FJTu+I8jFulk2c3ItDmy6k6YtA9IzfL8YKiIIleONxbi
jwnxE05MaGWtzy0yb4BTej7ThDe08u/l6+276dSK+BUnVuzCNZZmwUBS/c4p9oYKDSG2i+QTIZwI
hQAConOgU6Tve5SXQJ0WTmgnPyh/AFV2lf6w3prldnwaqhmoJiBRIcoNcgMCKUG445bcCZfirdV+
e9XtSYmz70srXtU9ofC3Thi5QzDq2xZgysj6Vc2K23Z9wv6MQ1r2roVE0TBgHCPZD9ZdlEA2eRe9
e/32+sKvbi/cHcREU6Z1AZuH1ok2I+FDQ81+L9B/5h5zK7ixi1FcuJi0P0YkX1VHvVFabkRDvXO/
Jsy4A2Xoj+vjEPNxucH+mJAec9ls6Kk5ahTMVM5bPeS7uBxm9BmpGqrW3C5uQ3BBC8UNiIudH5SJ
x1BXAntAqHF/rjexinJ0ZRzg+0TOC8TGiCjlB0q9QBF3mgcQqXl7m933vxwVhcDKCFAOE1TsKIyh
xVi6ag2rHboRdIBhD0Hxn2mq2FBrAwBnMnHxXwOIAunioLXuQSHWxk1YARif1UHSQLngy/XVvhyD
Bwu4+eBLBJWlNAYKXigdUsBG2E7BbPrecH/9+5eDEAyMQppRcD9e4CIWKMJDHgzp6RbdnYAWbLmR
7+OE3nzIYQZyIII+F5GuXKN0gdPnDdGMcJ6Av9B21Hlh5NDle0N/vT6gy2N+bklM6Il/Tzqq57yB
JW367NUPDEBtAjAldH6v27mMg87tiIk9sVPRTGO88KCmAkIYyzz2deFXXTiZ5aZpDt3tKBn0l6Be
jjDbxG6WT4vrNVYMljUjdJwYuwCS2fETJCh9Y/l0fVxrG+7EkJxi4XNVuLowFEEleeq/NwDCXbdw
6fABjwGrEnqKBCJH3tIj+nNBklvbYIytN4uVQ8wnG9+rLt+lQ/5uLOO36/ZWRgTcD1K34pVyKeam
gSxy6Mk0hc7o/CooXI2T3VwGET4GyhUokSKBL5ODEZNbIFWzpjCzPyU7K1GsycohJQiMqHj4IEg1
pb3WQejWSGJ83vma94cmeSpyxZqsztGJBSlqsZ2eTSwCf3aU537ffZ5Vwd2aAWgxCz+Pf8CfnR8X
PXGd1DRK0PFC4b7qqD/EN+pQ4e5FUuDEhBQEs9ilE5oxocGCyLFbNiPyg8WoyLasJH5gBcLYFPlB
8KjJSx3z2TSGHrtpaO8hEF+aflnvabyPtQDH0Z63EE2gqiLHyuyhvgapUcC+8Gg0pKsmHhqWN12H
VLcxBm7bo3X49nsAFpBIR9kb4DIZHxdZc0t6E4IGZfzuJiVwXpsh318/iCv5Iwh3IXkLYTmR/3SN
801QFGZU9ANqNVX1NNvzLkeLll5SXy/u4/4p5g/FwO4rfnMgC6uodyB9L5hl5HwuEr1uMhlIsrc5
hGCX4edYW1u9tL6DiObmNDhMoScMETkqRMiGnw/QSG1G9J4j6erdlcPvkTxrNxKril1+ZkI6qVle
obemr5Fv7bRNPs5PbZsr9sLabgMLAH4/bmw8uKWYo9YYqXMtRW4zG2LQgnXPhq7ib125PhFYghkH
dRvEN3IpKilHcxF61KE2ejvmFUdWuwFlIKSso01EoIKdtrXCja6OC8UDpEXQrnJxdHMtwzO/xOqY
XezbyFD+ur6/V9w0NhMSR4J4Ak8Jycdx6g4praI55OmTXueQoc78Ib39qgHvBz6OsBYQRtmRQhLC
zdsYKb0CdEJZswRM9VBamaYzC5IfndtFywYCC1gR961XdbGKf/38/SK4zzz0bSClA9kzaQNXaK8x
GlvrwsSuHzhLLT8jHMTx83OdGc9uXFM/JxY0SFSJnrVxofsQuVB0KoGIVHKi9ZQ0POnLHiHUGLRJ
FIy3Y5MwNDwoAJ5FHAAncH78zYjOVj8nfah1o2+3h1nbT6Nvetvr+2ztDhKcvoLFHHVi+JpzO1zX
AIrQYMcEBWDPd3pLn3TtrukeqLvckS7Z5GW5j90FDYqKruCV8NoUKQdctJjHi4wy6lWLFpt5D12S
V23Jg6J/mHsg24rbwVGYyxND0l0xm51ImBd9uFATDMzczwoQyF6fyLUdYYJrDA2jOl4mcoM4ykOp
k1XFGLLiq5YDyqY4q2uThZATnE8IeQBylRxpYfRTXOUo8dXM3XXwpaSn92bsQv1C4drEzpIPlbi6
ocGAUtwFKxTIgm2QPZdDOLaflnjc5tWPWEPxIop3afV2fdbW3BweIcC34vUrcATnu8+yGLXKDrvP
SJw7OoFtiGX8l6brinBh5YpA6eKPHWkHLO1ARuhC9GH6L43bp+an+b0b+VP98y92ARJ1Dq5tAtwF
ldx2xzNWmNXUhfmwARujSsVpbboEHxEqJRBJNeX+hjFP2VC2bR/2cxFO6IeL6uaT46qg7Wt7GagO
bDMdvgd5m/NVoQAqGCOjOC95svkdE1Wb+JrbRlIT3FnYzCiwyqvO04KMadSHehny7F9r+IoAnvSH
Cv1Y2Xen3F3fZGtHB1sZdXKkN4WM7vlwXM1syqKAn4laCA4mb031ky0oHKvSBSuUIR8smf8zJOb1
5B3vjahtG60wxJ7NNttY5XRYlujOpNVrbfa+HndHK+c7Bq6awCp+ZTHdYJEVe3CljI6fQZFXx0NV
tMlLV0erV+7S6bicSqN+srvuaUxLVHH1oLEpmv67TccYRDHyQzuUng/Y6F3qml/+Ys7hq1AMQQhz
8TCvRuI1vMeBM3rLZ8WdO7w4zjceqaQYPzyE7K1cT+ASAN1CPlbaSwMt7EmL4EHsEQrWcfnI5+lL
NQ7ogGxGX5/phmXWJi2/ul38PvWQiLMZlNCXMmh096ehQ9WNT8+9i5ImEWy5xdFhZNvqKjaBtaML
3A/aBSzIk+MFcb43+jJGyT3FhBT0jteHHF3gbn47sExQj4rEAUgvkYKTVh5ZXM8GaHMOLf2pJHvy
4/qirvgFpI1QtgGoDNTZcrzIoareg7lvgih061df7fl2kDEejHBvuEQB0aSOmMSTA7SAkSyyS/x+
nqdBjXyYkrhvxfVY0BFGwPORYpGbKpiex5Vej1OoFWbguAzp6Jdu/mnaXxL9PZof3frzX8zZiUHh
nE6GFFfcy90Ib/xaO2it4bvs298YQFIXHg7rLns31DhBrxjrU2hb28bbTH+xcfEKBaoZkS4QTI40
gKK2rWnx6BBWU+Q/u8ZrHSmqpisBByxg5zoGQPJ47EhTZHQud2p9gPRL9k1bvF23dKnvARiZ8zbx
B1slj71yIZwa/MgtnKyJZaV5lzZkCB0I9xTTDqTXQZV+1rvbn/BndiTfNPHcaRtwp4e56z3ps/vQ
JP2XxGt213eAajhScNOQ0SjLcRnCeETCzXimzZdyeJtULE5rp9+GmAzuFSG3KWcODQoCpL5FBArt
98U+RK3iyljxkOihAR8o6iyo5chgNr6MWVUn/RRa8+C3BiAsgH60b9fnam0QQn4H1EeIo3SZCppa
83+PY7mkkD79xLmiOrFmACk95KMR36A5SHLBXlI1ejE2Y9gnCC/bZH/77z/9vBRgNq7ZZ3xpx7Ce
NosT5KoIc+0snn5fOot6CpzdMuL7rgU9YD8q94Q8VNV2VJWcFYY8Ca40NpySDM26odlumgIaei/e
HBQ2MqCKV+a6IfTeeHjcXpYISrezNTfhY0jBAO1ZaRBDxS93PulgsZ96xfZa28PQXMHLCURXl4y6
I9fwv6cTVn95q/LPrn6oLIVTESsgBTx4X/zPhDxx6FpoJ88dxnBp0z2ozqYOjYFBwx+L6kBp6o+q
LbHmXk4NSl6sKS3S5gsM0uEHKx7H9MDrt4IoLoH1mRPaOKghXjICa7NjASurj6Hm4VJG+5KVgEsb
LSd/cX5w2fx/M9L5QY07KoAFxrbjm8VGiJT299ctrK4P+jyQj0JvOJq4z28zKDaQqYnhAOpGHx8B
R6ifkOYtgshoykdncgiybPpw57Szd5fks3133fzaPCL4R2oS6OxLClF7zpHfn9CWzKPPRH8wp82g
6qtUmRAb5uT6bDk6cAHQ1UPC3+Y83hDvs4dWievjWPOjH2hGABqNS5w5neqSstZAEcF5aze9rghl
1+oHQPai1VXM0iXzoRuNc1QtPXqrgdCzax+SG2V/mIufs535nP6wQJPrpLeDqzy0P6LYg24WkC7L
eUNuJhBTMRY97MAwF+A2Kp4nag3HpdJUhO4ye7/I7otWSwhXgkYAlDBiGU+XSQPkWJ9QhnGHede2
ECV4Qbp/h9RyYDebjixBAcdrjq3fILmsQeJDf6BQkhi3JYt8i7xX46Erf+o9uofy+7pWKWSQtZOC
JhhRHkA0fpF6dCtvLhsTrUqLtY86J+AROZo9DfBsBmnswUr36HVFZAoGwB+2dZ/XLzi8gTUhLDBf
huEeAcmmKlQpa0McUNnBgmwd2QkTaAZc5NK8OWWUQ9FRF694ix281PU7/U7XxhfG37Uye6H9tra5
z5zDVD+l/H1JGKC9g18tzT4yvYe+r3ytiSF7fRz77MVtSRC3o8Jfri8vpk/AINC6KqfO2ryEQC3B
8tbZP56b+PPyrHeflrreQQ0oqCAFxKJtY91H7U+rPDDzoSrDZErwGC83Bmm2TUED24HOC498ZOlf
aPZy/QSvuAnR8iDy8kI89aMX+GT/RY07ThFD78PQtvOnGXTeByHzsaXlrEI0CK8tLRnyHWj7EaEp
sPTSkmXxoNlNiyWrtLY65C30DqdsmB/seWgDd6naL27eV58azdMU3n7V8geFJpKXiC7EHj8ZpG3k
NslQYwlHF0xhVN+Q+bmdn8sm3o0gu1iaW90i8uTI/gHsBJy+c1GALEmeWVXGujB1H4358d/rS3Zx
1ePrEJkQ+x4VIRyt89HMi2aNek5QT+G2F5R9nvjA5/YBFHDTO/CFxoqOj4stItmTb5Kx1trRG7tw
BB3lVCSGX+pAJCA7p5i2iyBQGBKVImSjhOKBdCkLoGbejVMfknqgATjX3Ud0P5i+q6WvxpDMe8y3
Cqe0OpmCxw4tLajgXPh6r+iZSa0uJNOhtSDAlz0u/LW9+cEhhnZiRopoEFF0gzHBjFnaG93K/WR6
u74rVlYJRTycLpGWweaQ9nhLzaIiZGlCZ0n+6Ze6+FRWCwlMLyLfrltamTK0ZEHFF52RAvsinWOX
UWAd0xKWIvoDfFNHjXn30Vhsh6JXcT6ujMoC8B9oO4QrAKFLoyrThThxbdfox3vh/UtR3OvOl+vD
UZiQ8wzoJ3UyxmGCaA8tJNNq8jyq+n1XbRhg8KE4uCL/c35kGeqbSVpHVdimzohcCRu2FSmKZxYt
juIQrawOXILjCpFeNBbL+8CI69nreNWgmLtd3Ht7uWuHu6l4vz5pK0cVYAF0LwtoOAJZaQ+wqEKC
jmZN6A3MZj7vyHTXa5CdIEilPPIuKe5ov6QKYMdl0vzjjhKUsqgkI08qeYhoZn1qxhhcMTygbaOK
Hivn6BCc16OFekv3LU+PUX3PXMXhsuSrS9gF+TbKIXgGXGQ9lr4YZ83gTUi7PL+Hiu4SuI6rCtkv
w13wXOAIo54sOhER1Zxvk9qBKv1IFx7GffelIMbXwSDBYMabCLTigLvkm6SvNqS258CDcuj1Jb3c
owbAWuAERtLIxvNOOmokAg3lpI8sjLNhk+sxOD50/3a2JHQjn1iRT5tlMl7H+sJCr9RfR+TBosXd
Xh+I+KFncYZkQjpsiU3B5TcSFlL278w/9ahUg+9lb/VPffy9SkLnZoSOZFBK7SWVaWh4MLAwMQOP
OL52q4oR7ibMGo4btgVabiEKf74xFq+qW7eDBf5v81goTtXl5j7/uPTzs84t3XzGx3PjcSabIfp0
fT0uPdL596VDC4L8CcoPWA/Nfai/zPSOZXdWdXfdyOrupUggQbobfxLpgo2pp8V2a7Iwcx7i5jAn
j9RWFPdX5knkVdF7IRS+bFeM8ySKbEuvzGmWsFAHc6M/ZIptu/551HMB9QHWR0ZMNxm3qKnlLJyg
3mk4/pKo0iqXTht+RbBq/teC+AUnA2DGMADxx1hYGHQ3FXAtLLmrMmdPaHSYZ6ZY97UBAfSLYhTg
3wiIJW+WpD3lLcpPYcddfzRzqGoH1xf9spYLJ4k0rniXgrrsImLUI+6O2TRhRHn0OHnpt3hhh8ju
wW+tP2qdFnS02Fukf0iItiXLFEw1f0ppp3hEic0leZyznyFNLCSPW4/nOgsXe8iDNJ2OQI1uW97t
HTDpAXL/O20WxZV0ycL8MXa0eiKmAJXIBZUASH1drR1YaA9OOHnFXdKmBwgF7Bpwss4L20IQ5WlK
Zp941cZslyCfMtSQs2MC5lm9ybc1+pX96wuycgoJBCKh4WgDuH5xh/S919LF0IuQzA2AFSGI+DdF
pSpArjh4WPFQS7OJ4E2XNlbncMh5OU4BSNJhdqHAcEyyT0lJg6rJ/W781OT/XB/WqkG8SMDcJPqQ
ZSgE2m+0hQ0ZC6Gy6Aytn8y72vH8NHlqLMdvKx2ZhPx2hwZie4idQ21mpVtG0/gyZB3cgVnf9cV2
JjH6vBXpidXl+mNDhv7HHI+fjmJcCdJpbgIL6fd0UQlorVgRFIxAfqIHQCRszt2OuyALS5lThnH5
daq/5uw1N16vL9CKqzkzIR3AdLGcnIx2Gfb63W/D21//umoA4u9P/GaHwxTpDQaQGAcKoC8kwLSs
V/iylVvybAjS7cIHIyNmDSMd+drpbG+yHBxbcxCrOHxVhqTTUzdNM+GOK0O79xNzEwNGmN8zU7V9
xapKPvFsPNKFbKXUXPISZujSB3n+yymgVmlDdDTZIf29dYp3p0buEKp17ljvS1r4lO3LERrK/Oj1
WlAg+tUPOlt8qh3qBXJ0/A2Pm2AcHN/z8rs5H7euUfsTeIjLe4PtjLT7spB5t3hbyIn4nvEbxCF+
mX8tIKVcGiVSWpvaIZt41jcZNLtc+5c+/JOXsZ9nn2b9fUJio+MGEA2vXvKkE9Xtu7JHcdSQ2RAl
9Eu5snSYIGfOykpgDKjBt62dKeZ83YJg1zREs7ycbOT2XFbUzqvQIFMwuugRVAFRV04CxvDHghQq
xuj3nrmTViEnX4Zon05fbW17/bCpBiF5i74bHM9tiiok7rthHJpyc/37K9v/bAjC/slhHrpGr/Qc
3x/1p2IEZvZ+XnZxpzjNYndLu//MiuQydGr3k2VgKRyTPiKx5cfRHrGQT6udpo1br3+/PqpVe2BH
hI4fMiUX6vUk1wtNNwwOBD8LqrjwHR7qdFeN0cbQHuObO/RtQKpxO6G1B5Q2QI+dT6KNjInVjREP
p8V8tNq3gt1cQhcWUPsHaSfUpgEJPLcwGyaeoXFV4VF/yBy/U0HSVrfZyfelEXSz3qELluM02t+s
4p3niuB3dZsJykrB0YL3tOTOzaJfproxsAEgsMP7T6nxT1Gj2KAC16vsSN7cGhEApxGBHXi41On3
df8Yuc+LSvVqdYNRkFhguRHayQh0LWtzEODQKsypj+pPu9yVxK+yrxoPFlUb76qXObElHVHCUtOL
OeYumt1dxZZNP+T3Q+veHqwKtsn/DUk6o+VSMTc1MCQt2ruV7U/lpstUlPbS+qBmZgNqDLwf0Czo
6JWBX2U21/HQedbRNod505m1+WxY6byHjG95SKa+vpEu5z8GQS6DgeGauSAHRpO1ttQoSB2NYkN1
A731N3roDwtCsltQD+GhLdcfcuKSGCS01rFKzBcyo5yllQr3KTc8/McGwntYQAgMJOP58R8gUBXV
nW0ek8peQAxhTT85K+09mHr6gAyd/WjnI2RlktoAcTgA0HYEVxe7dq34JXKhEb/EhZIcyL1RG0M5
R+aZQpVxNguvacMUJXpulCgiln4dZdtk+tpEj0u8J9G3gX6PqgzQ4bvRRVd19tkdXpcu8YnDggLA
j9H6dyqmewZCqKp+sgZF6k4c8pPbRsyWIZBMHlQHoPEk9wonueUUVWyT48wh9Jv4jddveLxtvY2l
33Y9/9eUwGU58MwwfL4wbWPhKWlaqAFTMFa+EBU49iNRI40FgGg0PeNoeoBmSQZQNeNJVTbk2Og5
e9Azq97Z/TC8RLQjWwCJzdnvW5Y2PuRedeS2R/qQzS7ZtTw2fEub7YO9eN2uQTT9PLG52XI7ib/E
1El3VY1Q/jYnIm8PGejTunzoaN+1YdVuK23DnbsuV0y5GPH5jJztQJlAKClMVqFy3YLV4CtP8R7M
/FaFilfZkM6bMzdW0pgYBvQfDf6dmZ0/qBD+0hXy36kCSTqiYBQPbPH3J5GXNs/Z0NdZC9ryZHye
ma4dM6Tz/d4boWu5cHMzDdrrzIrm7npwdDk45AhEkzYaDz8aks8NR+3cmk1kmkfL3i3VA+I9pSSO
FE6IgyDetyjxo0ggqGDOTSwpCrUFanDHbNjzZDOr3tBy5UMYQK+AAN+KOjairnMD0P+cm4o4wxFa
Ey0Ue6P6FXKESeF7vMo/mXlifFkq+nOeI74b2ET24KjonjPKwKvDvUjFIrHmoNFChdZKMNFg0DJu
Re8cbWxrbTxmVt5vql4vtqU7uA1gKpN738zQ+oYwa7JxE6//jKYizR+71kYY7HQ31gjF1Jz9FCnU
sqHHbNR6Ph2X5l7zdrF5MFUlhZXlhW9FLAfmD6Br5b6xbG6TeWxgYi6fzTn1teH9+hZdCRNODcjh
br5kMdFLGLA/g1Sxs+5QYfJGxTlQjMKRYl7D7rVxymFE8/ysARHszb5Q3ED/myVHciJ0xhIbeTkd
Xf07S0Oa7EuVgJKUiftYa2EBnHDiJMi5pCTqQDY86t2xKebRgmATY6MPqF75q6Ze/JO2aQz5T28J
Jocbi49ISyWlfelM8CgR4GQo4KEIIJfJTLQ/JGln9sdpNPrAi+MjaRxUsSJ+82yeGZIrZfOyLHYe
Gf1RIxtSbeZiN1FFcHMZNyACRD0AqQIM6KLeaFtswgMCBLHj7CNxXTJ0yO4666VX5T5W3MW5Jcn3
V+PS8cVMu6Nn/EOWrZ08ttOrUe5s5GHydlPTfdo9FGi3uX6sLnf8uVnJa4L/qYfwOcxmpr3cs4Ta
Dyghq8CkK1ag0AuGPKDiRalLbJmTi00nSWoNpO6PkDf1l+wrUz23L70DeEZODEgejsXNtDRF2x/n
XKuDvNKGIIV4wKvG8hGcCqZK9fDylCG8J3h746CBZ1mWOHZd6NTleYcBvUavhAVQo80B+AvMct/c
SCiPEy3QHYDyie52sJ1Ik5dOEJ9ZnNw4cjz0632i0rNamTvUvFB/wmMCV6hcVqvGnHHHqozj2B6y
bOc5AWl38/v1fbbiFNCVjcIs2MDQPSbfDxon8VLinjzO+l2dPTJjo+RiVZiQb4g21lFMowBf5gXe
GUEKqIWlOC0qE9L9MLesKz0m8J3TY/59yO4bVU/pigV0phnAxVv444LLFYJ7GjfrcjnmemttyiK/
Lw3AW6mtYsVcNQQ1FNBcCSYzuUSUG4XmZfm8HN2mul8M43GIWepnM1UFHysuVNA6I0cF/AVOjXl+
9nu7jcFQ2mJE6bR1l9dWjwIjLZ+spFKnX4WXPH8J4NEl5MAg/4CA9uKdFyXtyE2PhzTL/Nj8145e
pu4b7e9THgVOfWOCBEfzzJxcHhr6dOGshrl++U6Lew61VxC833pyzm1Ie26Zy6mwDY2HpfZUlHfW
+Dm5UTHvYhjG+RJN0EMskwTJSs2+F1nxdlKc/kv/fz4GaQ9klNSdQZIqnIdsDxrsCCIV12fp0onB
g4nkgwB/APskPy+MgWYWw+PPmUbdn9FrF8fm6MeVs4ssFFauW1sZz5k16bK2umhqh6ZOw5SOW8fN
nhNb2eK5spXR54MklXiRASsr3cxDP0CaIHWScGYb7gJ9/GJnQa/7dfsyx6/Xx3PpDAC9RNQuiCDR
KyxjPHvRjF8nTgrghu479KGpYt9Ruba1SRMuACRRoOhAJHC+y6wh6VurGdIQ4sefbZWQx+oQTr4u
7WEdzT1tRvB10Pe8zO78TLj2HOnRjSR34qwAOgqMCzoRLGDepLR7mc4tn0aShiTZT9ljXNxnZebn
2mMzbxpHASxe2wOnxqQpS+rB7J1Wx0vBehvto75ovlGkQR6DB9b+HbWJItxdn8Q/g5MmEU2+aP2i
GFw+0E0UxX6G9FyqgkuvbwRE1Sh2A+gu7zYGXsUYIU+KHvImf62yunlwtJ4o9vSaFcAC0DwC5Aee
pWKsJzFnWvVGYtlRGtrT534KPOfb9TOj+r4Uci5m1LEyTbOQGfqLwd66wvjnuoW11TgdgeTTdG5O
pkMwgpjd69ldpe9TrkBsXV7O4N8QypwIOuBr5KKFM6T1xAYseNN96cpHQXXHLMOnkFux2hv5az6O
zqkxMaMnK+LaGl7wKXazTsfNzN1g/nl9wtaOy6kBaclBseeMcWqkYaR9nuxNnE0ohJc+qyAzlaR+
qinQIWtbABQFwCwjkAJ5k2TPiGZS4v2ZhNHD/Kak01R9Xdpght7xNC+GJDQ1y3+ualUwu7b2p79e
2l7dwuaRePj1aY9Yqd8iq5nrP4b4eHvWAwWek2kSy3ay7otVMjRJwdBx1H66O634cX3ZVRMl3ZSZ
VjppZuH7YB6sh4Bur39+7RgihQdlBWgEXQawDi/t2XSLBJ2qzgadb5uyBfbQVGmYri0HHrHIM6DL
AqGMtJnGOY7deEiSMHP3nvdA9E8mGfeaYQZT9uv6iFbOCeoGaGnCzgVtoxxa8AwayZE5x2GJol4S
jbu5Mx70qX0lFYTvTf0e1IqZImRamUVIooECEAlRUbGShkeiUq9rz4tDLd5o7267t1VF0ZVtIFRH
UEFE0RJBhnRZ5sztwNDXAFpnx68MTDz6oqgirVgAol40+gHhBpCodCJNUxu11OJxGKUP8YM3KZzx
5RQhLvog+MFeA3mydCCNKXU1aml9WBHqa/FUB647fIkNFeub+JnnjyTYoQJqI9qHPflFZjFGR8MB
AwLPXfOZTeWwQR679qOJO/vGGFQ9fh+JuEuDgsmHCL4kmeTSXvRBb6Z4CFPH9SOT+wnZut3P1Dl0
1bGJp63WLUFHdtd3+eVq4QGoY6uhWoaKnwzBKHpcoJY9Dmi9XSDrVh6ThG2vm1jJ2gkbEKrCywPg
WrmXxDVmJ53TaQiLcvBjDQyNPCDVHedcdJwFfcn9NHb9CR24FtMU0dpHzUSeVzx2BR+YA0V1GXUJ
KaWuRttMF7odfZpScNw17obQEqzB2QNNeu6DvcivTXM7l/rkxw3SlpRpWwsauE5V/a5SC/93fYOm
WIWHWdvK6BZDo5UoVeItfu7ytXZmfLHrLox1UwuYndmPSeK6fhs1nmIW1nazKD0jQ4Z3P8LJc1OZ
axYtaHhaCJNueALmkGVXAKOvkjda203wXKCCEhX3C4KmxO2LVMuMNmR0uucF+US0QhHtr00aNT7K
6WiIBVbpfCSJMzQ6TdAUqdlbtFz5Q5v7BVds2bVxnBqRvCS0lhvksIou9IrDYDypQJqXiVFRRsQ6
OMhUgjpXXni9IyhOG+AOs12/T36jG9Jf0h/ccva1/kKKsHFjxc2yOqITk1J4wRbHmyudCOpHAj4w
8oWZKqVslQkpwgDIOALZG0alL0/EfihvFD1CZHw2a1Ra+SrqrYhm+H5c/mbmz0qlC7j6+5F1xWlE
zz76ws53VodD2lp6Ds4bdwwytEqVqi74VQtYb6R3EQ+DEuDcQlHodk1npw+z5sULIn6brNLHBIHt
Hy2OAtMOjPT550nbOFZSmz3yeukds9B21aAJNhkOrIheEzP7kRNzo/DtYtJl7yqavQT5BfrpZMeS
xhZNWubBZr73pm8QUEMLh5/Hlj+m8Tbt3vK6ubOa/XWzaxMpOD5Bu4ieDeRizkc6UicheqaDCK44
Jj+m+eX/9nlh/iQWT2b0effegvMJvHD3I28VrVJrPgyxkQWGT+R7L9r5O0HHaS44jEbzT4pm196e
fKU+ympAcWpFylMAU9iTmWCSIncufhSaZd2zKLa/1HWjPfOFlAGFFKYPpP5b6rXJ0TBndhtB0seO
FLSiuOIQRV+o61kl1Pu6BeSSuTX4xc7WVDif9Zn8nwEZN+MODnfiAk2bnG4yY2O4+7/aaydjkHEz
mhOn+jThVFldujVabVP9vn23nRqQ1gnJPsgr1hhD57zb75H5N59Hwx9uS+R3LniTmyzttMVGO3x8
Rwzc/K4qz7sWW4joxSQOWKzBVHB+Whw7T4nmzTiMyVs8x1vm5ntq3JuNgtxp7dC7kBsBXPiDr0O6
X+gIZb+6h/fUo+f0Qa/+wnuefF7WnzUhE/cf76m77KEfi31reEeaG1u9mp9jG91BIKn7i5U3AU9D
s73gK5VuNK8ogVAr4Ty9u7RlCMpUt76Yesk7g3kG+prgeUDbn/yehNZwBOoPD3BbR0fLw0vW3Pd1
fa/3oAEp/wbDpn+UyvBewnCkfdBWy6gNUVuHHrfAITbsdWM6lJUqI7Pm15CF/wMAk/aBUXmaTbu0
DR2WBbWFJtBnr+y2SWH4mRU60A+twiX5dvNSoUEQQRsYhD5YTs43eVLUTUlsGLVKACMfSfXr+vdX
DhHYFhyhkebiRWBLV8444MoxeoCVs6IN0vp7a1J/0nZD+n+0IxzqydXWxcQdY2JWoWXtdOozekg9
EGMpcn4rbhmtdVBqEXgzRAdS/FyZdsTqeqzCpg+66r5YtpGKqewyPeMiwwDQCchJ0bArQ3s1wzKb
/8fZlS25jSvZL2IE9+WV1FalKkvlpe3qF4a3BneAO8ivnwPPTLcEIYSoerBvR/gGUwASQCLz5Dl9
CteuQPHmWR9DegIPM+/+yuhDrsMcKo6eK2NSvJEWZmWuIYy5S8yspLQ1B4Fqn14ORlp9d8lLko/4
vsVeovp1aQ+k/9XbGQoYmueTys+AXgBVJR6CIky8Xn/IATE7jcz+7GTfg7xPGtTLCm/jdD/v+7Nq
xnDni5Ad6O4bf7YZ56AE6vtzOhhxPJZvpGAXkQUKI3AwkDyj+CcTDqEx111pVCzn6ZttHXP68Oaf
jywcANviLXCrOFLC8ebGp1BLeMr8vwP36zs+/yclDpj1rdpmPiCuZUXEzyT/2uYF+JzeYwDXJDpG
gJO4YbjgyMSE1gr23glsdIax5b32GBbHrHS3QBMBhOGgokVrjSMdw6FV+bzuwRVLx8ja5W73qU37
r07WfuBTkAQ5eD3H7ildjBgFx6PZhL8WJLZCjpcBXQ8FNFXsyn/M6+4Xc31Qg+tUXxUeePn7XOly
zYhpGVPmTGcXuTSTsVgHCVIZQNVZXKw445Czu95K7hD4nLNlOgdGEJfArA6lZhUVxwKq23/iZ8Ca
btIpRUvreeyMCc2P4OBZvPZTONaHth3iICuB5ev55r5fKk4HGAT5rxWJhmg5Buptu6miKZ/PaQc5
on5cf8xhGyQ5Wjt5P/9z35hq/v7kVkEABBGFP5RxF1cRsVlWQnQWuhqQn36KqOakU9xBGIdQZwA3
HhiThfmLzzupx8A5GoLYnm2bYjcbG1eX8VBNl+iRRHJRkNfI15zjsCGsoTlzXhbrFGT1y1jMCYdI
A6e6JKrSFHjPAA037dvGqaI3QvTE19O5cItv7Zqjx6j6HPLwMIy6nlvluuDeBgYNMms3XG4Eacl0
MUEx3LMq3jL8dX/dVQGcYN5BOliAvpE1uF6ZyMUBkI7zfC4pqLLMcX7mZvtsOeTQZvb6gI6M3WSV
H7zC2S9V/fa3PcSw4NuI5Uxko6VEWEmrGdVewTxsv/jex0Jzk6u8DnUAVPIQATsgf78eWxUUZlfP
y3yG3HFMs++me0rfqBr35+4TGks4d3ANAqpxbWPq+mbBGx4c0IO/+WEgnX1/gVS+dvl96UHKVuSu
ImjDIz1RPKxDDdrM8vtcTp8j1Irvm1L5Gtr5rT8U7aLp6HoolI0VWddiPnvG96k82Lr+T+VyIBEt
KkZo3JAvKbQ0cjPsI+zQ8cnujk5+Gvt3OJTIdf+fCfmeMbKui5YSJpqoAJEtqP41LqVaDiHPAR5u
vEDgU9IcLYZl8MFfzl66C+sPiw1isYN5uL8QqolCRyZqJECDOMBtXRshpQ9tumFczqP9YrcvoBvu
dOAj1VrjlLcEgQN2/59j4eJAtrqlpdDzXM7g4TOSkX+6PwJVmQnPJ5zH/9tqJ6c/OdhFp7VqQTEa
tPW3GRDUTeUGUNjLWyc2h7XZIu+9PA5r6W/mqWGbuunal45Hlmb/KAYKFlYAuCIhWQfVk+u5bJiz
oCnZXkFfghxbNMR1t70/VkXsdWVBOsT42M8QLYSFttv1XUKMT6n1VCLEGeO6fJpNzYAU3XRA2l6M
SHLBzAAeLi080HuSPhmWr2bt7ALvQ1imsZft0ixL6PKRDMsO0hdJ62zzrAf1dhqb3p5MfN9UZ2rq
EAeKbYFXDOLnEMVStExJsxxAw9rNTYYb0aZPdUAPg/+tTRvgMqu/7s+2aj0RpQsqTjS/g7f+ej3h
V6ZXu5CwGbop8eqtm4+aY1Cx+/6oCIFrH2pMNwijLALrIgkQqxAjBHPEc2V8MDuqWUXFMMA/J1gd
8KIBMZQ0jNnpESz1qG/w4nsV0+nbm2fp6vOSTxa8CYqgyifgikjS72mlu1pVvx/BlocCB0LuG+xH
xyfu5TQazv2SFDvrjUJI4lYFPdp/nxf+dnE8BcXi5C3D5wnIjswTBJo1i6z7/dL8VwyqYaxKQee6
hvHyuha6ApnCi1DoFkzGITCDlrzAposU1cwzkLdnCQ/jojkOXJPQV5oA+xey+aBMwsv1epIW7tB5
KfHo61i+b3CugkGaviNjjWo94kOo/frA3UsvtwWSVLmXE8ioeEkWN7qucNU6XH5eCp/I4FbLGhnz
2SIb2iTv2WaoHdsQUEFRHw0p11NUTcFoznaJAHMAySL+aOIN1RIg0Q4tesHxeNPZHGR0BVDM4+dm
SqBH2dfJ+vbmf1RskFULbDQkiKLr9RCmjKdlMK9IT3hWvI0QpL/5qPDxcIZymjiKgLORvh8Sd5z8
gZ9tnoxGXGQaLxVHjZSaQNMb6k2QigazQCA84GIr40noF7zCCqfkeXWGmDld4uTPIT0WaKoquaac
p7iJrsxJ04V8MSRJ03TGxk5+mN97sIP775kxEKHhEkaG/aaVqpq6yQQx83weqt1a77Mv9xdEEU+g
ww27TRCl4F0k+ewwNWh8bVosOLeMIxKHwaHMwv63vTI3AXmDkcXGUpMjWam/Xcs204C6brck0mx4
zwiaFkESLy1YGRlOykWuZs5/m1bMwdF/f4A6A9IS1eMweKlhIxn0stjHjD+84/OQJBPZe1xOco2w
sSxEnyWeMcGMyor71fY0Hi1+37VHY4IuDNjXHj2CHndOQyRm3G7Hp21XnLi9f88YfEToAh9oyqCU
Oc/acOhCCBi1H4hx8jb3P68aAdL0eCeBux24OulQN1xvmOuJTqBgzp/4hNZ2hOs58mb8zXkf5BSE
K0P7C3Kj8uu46wBQBUH8eK5Nug3qfG/iD190CRmFR4Gd0MOKg8REyO9dr0i09HnjZqBPH04+CLJs
U5dc0hmQwoWhsKE1XTkwALG7OUzBsqZxqj+POsmrECcgwY3AB7LAcsAwkSHrxggmCpptF++FeZ+r
/h9v/lYvB9MdYzK08TKUCeureFy6zZJ22+rtsBtELECrWMjWCjSEdBkgAdUYS8jCk9HOcRi2ie9p
KrsK18OL1hPMi+J8k4MWOxh7Po5DcLKZEztjt22o/dGDNMJ9D1csGNJawD4jbkFfojwQcx4jl1Vt
cKo9L7HqNqn48PZjDE9nB4rkaHpCmkkKXdw0hP5wVISn2mcxrZ2kMjWVO9UgkJjDMYYGJ1BOSRac
PJpNw8oj0cst2kKmt5/0CN3/+750kAUGTb1oKqKTuyRDtem/vn0NLj8vOVNuBtO8DPj8zBJeN0ke
6qrcygkKwG0t1LoFSdr1vm/JMLMK3DCnrq6TugZ+T9cLqrMg3VVdt9C5tWEha17Wv/DMvj9Ft8ER
7ljoOYIPCeUzPBOkAdisb8I0w+e74nlxoV/c5tEEekT/Zx6Ohw6yGZb7njFdGpVmDRhj9B13ZXTi
bZGAYy5pdJ0Bqk1+aUGataG0uyXyYGGtdqRI8v4hf3vYihqMaDMEeTZwtPLe4FlR9j1K+KfFMWPP
BHD4zYkGrAsOY1DGWR7ue/lOcSiiozENTnNC+eeBfLq/8rdx6vXnpRuFefPq2RM+34B7pOCHzAOX
0UOp6/dV+C+a49DyL9g1QO0nbfGcOE41u3V6gq6qnX/wmu/3h6H7vuTAdG2AY0V277SCJ73dOW9/
H+JFA4QxUj1I7Nyg8yBNhpto7dJTwD8WcV28+f12/XlpegqCLEYz4fNgaBnHOFw3ztuj0asBSBNU
TV7lriMsoDdi3FZvbxnAABA2INcAZ0W/2PUBMiFTVjTBkOKeM+MHtzQ1l5zCTQU1IGIS/A+oiqQr
KMwNM214Z+D8a7q4Id6mps25H5wY1SFNsKi0BQyBuE1Ri5Qf65afV2AimxHuRj/68dVzPk32q6GD
w6g8Fpf2/1uRExo2lB7mvoaVNaw3/hShHP2OJcd9hE2Hsx0PBel85eibyJ1xTk8bvx6TcNARkapH
8N/3pdN1YZlnZuGUggEli8nRWd9xQbiC6hSNSQDEAbFw7VRoJzLKCV0Sp8b4Hmbf8839M0NxO1x+
XhZTd3u3T+cSR7fFj5X3g3g/bEMTTaumSEgnAgkJrnpgL65H0FcD652Jpacqo5DlMp8J2G3vj0Ic
0FK8jsolOBuAIMdU+eInXOQ17Cpo7SaLolNboitoDUhS+9bWo9E+sMkO7IJvpAVFTlRw56H0hPsZ
VVM5L8C90SOThTFZhpv0UJwNwb/vNOc204SdypH9Z0iuDa01r8aJw5CRf7Tnl4z2G2eAstocnYxU
d8CrNr1QAvzD6IEOMsnXbN+gi2vBmZ1h62+nQ7Uel+DX/aVSeYPQhAQKThwr8nO3TckIwjgEcWtV
IGMDvTiyv29BMWVorEc4ItKkt+0KY+oUplFR/+SEX4r20IKhLcu+FUYee1RjSjEYmIKYlqCkC8Bf
f+13dCxD0jWTfxqfQ/uTpxNSVawHqqeYKsDS/Fuds74NDVJ0RQByU2uT1z/rhj6GMzSBmOZm+eNG
0gbyxfEiGE3/9KJdD8QOBqcK2eyf+ESXuFmLY5k1j6Pvb7KS/+DzbD5gXr/Y3ryZ/WZ7f8FUw0RT
J3J4IES5pf8nTbWAXDwLThNvHjP3kH2I6I7U0dvPIWg2If0swq/b/DAw0m43UpgZrT3ZjqPGF5Rz
ePl9yRm8mSPDkmK1OlAFl3zv9Q+zeTaXR9qymNQsnsZDqmMuUZzfV4MSm+Hi5Ft7nxZph0EZJz/6
CzCy+a/7i6PYTVcGpKAG+TBuTA4M8HFJzBKwVSSnMpbHgDfivz/ft6bYUJDhAWxOaJGhEVcKcQq/
SzPLx4Yy8pNv/N3munynajjgjnBRKHDAHiGnPJqGhxT9lAaI0vyYpV88Mseex3dW1ezKst3dH45q
dS6tSS5RFmk44FFpnIhtjZDyRns5KY+gj9VMm8oOIkJASsH2JWTJrr2gbrLUrFLPOLFufRhZ/5Sj
0bysdNV11eQBXYr2PNyx6NGRUpVt5Mwr6TAcO6/iFH2jJ6RBIJCNBhDNgaTwA6C9keJCwID3uIyE
Mvy5rHrXAH2N2yLblpTR65tXBoxooKxBQzaw0q6Y0Yt9M0ZVkFO3jk6k2nhR3Cxba9nfN6Eaw6UJ
afGDprW9nDXI6LxkPpiVNb6l+DwIa0QHPupEtzwo5toa7kjD8ATmv4eOsm1dZ5r8oLjvpVsB5ToU
uhBaCd0y6b20IvTkU4YHTeQaSeR+Yf4L9XdOhPavv9P+Q69ty1CN6dKg+PeLVcnpyiPXgcHhW0+q
BHeAxq8UGwVCxziaUNMGwb68/Qke+swcGtAkgKLEOERlbDiaZIJqDCgSQlYZdTbg3KQgapqLuZkd
B23+j2sA3Mfhvlcp9iAY8BDnIuJAd7rc4YdXX72SwSJn3jVOMg5h3Gb8wKZfhsNEw9z6+b491XBE
Fl80F4G4QD5aWov3HJChDNquR+jk2g/v+DzIEESnD05KmTMVReGcu2MH1bjgNx+KONL8fNWC47v/
ft++9qglrWsypVClK9m0JP7CNnk6bc3B7ZP7A9EZkvYKbcAf0dYYCAqDQ5XUVdJPGhMKkmK0DwlR
ZsBqhSqV5Fr26od50IPkg3Ky6wP2VJcQL+LOpg7tp6oJqhjlsA1akdq4QfEisyJkYhc08d8f6p9M
qHwuXPwO+VFSEDI665SSsxsY/al3So9uIdL3Aj10cBVXXrlF0YEdXY4gPBy8bxXxh+MK9tqYdYv9
y4R05v1fpDqoLn+QdP+1JVnLgGJicHntzDaLh+ozuJMJOduC7ApQ/3nVPMxk4W7xBASSFSVzS2jb
3nDGUUSTTeBjY0RYebBf/A14URxY7SeOZv/YZVO/D2bKEitsyW4sIxbbNA+SdRynuO1qvjF71m5y
MuYbPGjdTVHk1RGFpW4XubomrdsVA4MzSPTAoSLQKehCu94GXRoRx+iW9JQOrAMuwrJe0iz47VKj
2fdLF+3yruri1CJ0YwbdP5PRvKJhjRzWYPFOEGznX+4v2M1uQdIHUJAAlAho9r3hQol6qIzi/1Gc
McFxzWnMIF7nzfPmvhlxxV45quiCwWZBxlLAfmSCDTbyOS3rOT/36LAYzJ+1jSq9txl7W7clVAMC
nRbwRcgGoIFFmmCnYMwmUMg7d9m0z9Lms9H3eTIZRY1Z5WtMkd4vs2nTZPu5guJGtMRtHTyXKd/D
k/aBbsVvjm2MHO1FCHCjP7Tm0o4ghM0EhOHFeZkPr8Obma6lr0unqtO03TSlvDgP35xl4xia2VRN
5uWPl85SdzFYR8qlQC/Wruk3S4OExOvbPUPsWyCHAa6GL15viDVc6nluUciLSjdmn4PjWCe8WzQD
uSkpiXlCEgItIyBxv2FOKKnJhwH0UsDboMHY+zAEh6w8zPQji6J4fTuxpGROeqt1fseXssiKs5V/
8YvYGj7enzQxKfJ2QnscUBCAGaIQI9btIjyLMt8v8zQk59V0TsiqLpssXUD46cyPbHA30cjOJB1f
x0nnbzdBjxiYoIFFkRdEw3Jz3myYRhFZBc5aM9rVM9841N5xOzjY9vCpm3UyXDpzUuS+2jUPWQNz
mU1iNvNd6Rsb37GBcV1OIZhy7k+r6pRCnR8AdoHfxOV+Pa3lxBCTrDlCLLt4bZ0SKJBy12JXeaOu
FK/aWciQIncJJqrbvGVudLM3TD3CIX8ztfu12I+GZjQaE3JwYDKImwyBCISaV4v+1ZOfPPp1f8LE
hMh+CAIyAHJQ6gdKQ9q8Q+nVYEyl+Xlpj2X/LdOVG1VDAN5YdBbg2gBk9HpBwIVUk9DLy3PTerHt
8qNrfWShLtuqGoXgl0RXM0qmNxo88DLmF2FZon3hR0O+8Te/P7EZLr8vnaINMwr4a10KaFS/xmWn
QSyo3Pby+2J8F6dBhWdp6nj4fh99KtKNmf1jmj/9UlOI0s2SfOZA7gJonKY8z/1pefIGzSBUJ/Tl
IKStTsayqJ1aDGJ4Aj1b3Ba/K2RAyXgsmi/M0PEO6OZM8ixjYVNgDzDHxwRVA5p+9JZ9G+7u7w+d
FekeAL5hsVIoqZ89t4+L/jVzw3il+0Cn26pbG2kf+sGYdeBnKM8h+6dD5WvWZWlugVjXPiwfJmD9
Y51LqxI8DdFhmI5ldDTSByP9QvNfhcmTqfk4dD+d6GG0do5lPE66TaSZyj+9NRdObgX5OlTgPDqn
LFn4hoAZet1Z5OH+giknMhR9FOguBa2clFjLqsA2ZpuWZ8fbu6fa1XxedZ9BB+Dfz0vBYN1HXWsH
+HxNvxfervwNdeLU2ufZ61uHgbZfU/B2ASqLR4vkD9kSVfW0WgX6F5EUjCNz0sRTt6sBYkY8ToAE
Qd9aJOOjcd7wIAuH6pzbDDxK3/ph25mPvNLByW4vAEFtiNoqdL8wDDk6pEuxGkuwVmfGXqflY+c8
2jq1c5UJ0aXj22g9AdGJdHq6ARtmU/BZN8YQU3Rh60ivbn0KidMLA9LBObtL49AGBmgN3r4qGdib
EV/Ak4pMBDB9cFvwz1xfAIUVTsOaQe/8uLAv3fz5vjMpJggMowA6QLUCr0S5i7wg+Ry1hoG1rvp4
MJp4AtgyanRNt7cXABwKhOKQmwHLyI1Gi09afy29rDpP5UudbuucvlT5C0egXveP7nC+PyjFolxZ
k05mo/E7rwthrTx4H/JMsz1UX0dGGJAN7A4bihnXC8LtqOYtyaG4WIA18mM46FildAakn0+nOZjB
MMPOYbHpuw0ft/enR7G/ncsBSAdIY/DAXBm+37Bv3Huc6wSNOoX36e1WUGhEAUig1RBwX09TXvAB
qgsF+Hg+FewwOQ8dOZTscN+IaqoEwwTa1gDawJF4bYR1VmpF6Gs6ez/b6C/X/nL/84rdgZ//3+el
lRjn3KTcgrgmq6aE9kk9bsJ0Td5hBK2aIltuAQAvXUtBYKw5cwuIn46PXRbF45jF+aIJ8JQjAbkg
OiVRxcAL6HqiIHecGxmFtG7QLfxQ5tX06ubF+MWd2zcTUwBELeB3gMADrAiM1rWpmrWeV+RgQaLl
8Qzd3rfP1uXXpYHU/lpBHRpfH7zHDhTojsnibtYUsVU7BNB6EMigAwk5eWmHlBZANGAkxxAIqPH8
h2U50/zjqIN/KbzXFaV4cfqKxmRp5T1jSYOg7unZNV9Yc36zmAOSppeflwISAxev0Vf4fIr9Aalo
zTmocCkX6T5kDESCB20b1+vsd+ipadGRd56M+rluCVKLVtdtotUaHt685uKwFUpOgM2gSefakmcW
tedAW/EMn4vL3BGULsls6DLuYlWvH7yYrwszYrkuotAUUeiUOjBTsr/ajiecRLHtnVLzaBggeB+S
WUeGr5xCMEhBhBYBHXC91xbbvmkGAu71c8nrGBWGhZ6MWnMOK53swoY0eQASmLQWNvLuF3HWzRD+
vr86is0ikm/gbAHSCHU/yQ/Ah92UFUrWZ5s9retHoxn3+UgP5vxmbQL486UhaeuDby0UvFsoiCR5
OcQN1wW+iuVAEQvqIVALQw3OkTbMBP1ZNHwvxim0X81gBw0UN/zx5skS0osI3cGyJgT4rld88SeO
p+mE4n70yS2W2PZ/DEEr+ljv21Gs+pUdaa6qFlWpsYcd159jWr22TGPg9rWDiFqgFFwXnDA3RCYN
gcjKPKL2E9ktdkoIvXY77nsrscGn7XRMc0kqnOzKnHQi08FNy4alxqksv3bec5Ruewgzupv7s/bn
rpWOAJEkQoEBKC3vJhweaO+arZ2R82CV8dwlvlnvLFewyH3hwbegQvtm8zllb+YhASAMBS4w6wCA
j94IaY+WBSmQ3mXkDFHy+pXreP2VznDxefHvFwfbao911EYlQfQNdj87i1mlOaFFIHQ7b/8NQHLr
3jPLKOo6cu63PhS76d7Iv5pZPLJtqnEE8aUbS2jSxJ0pagoynzqimLKoctc4VbUJfu8oewj53D9Y
zaIDfSln7cKSdDg7ATV41cFS2O2AO62YJpJRfh8HDYh4hX6QzNPh8NAavbkg5+6nyfc529z3ZdVE
4cmIBDRgRLd8C1B6pZlbFvkZpP6vw0C3pRMd4fmawFI1ikszUog81LM7rBPMtIb9OuXup2V8z+4Q
OCjckghegfe4dt808PpubAZo7NDj0h34/v5EqU4yweiORmnwCt0Q3PSjU1B0vkCaBHzurmFvuiLa
FPSRZvmDpcOtKFflP2MyuAt9SCxqKBTDzLXcZsT7WrluPM3u7/tjUq0KUuqAGKMBHex40pSRubdo
FcDMNDz+LkzNbld/HfOFY8sXrRjXCxIS5vQWd4EbA0vb9GyM73BdQB7//b50edl8aPDuMjNwGHyM
gm6fh36Scx36TbUUl1aktyMwPmHrmhiFRz/vjOyrH2gCZJVjOcCmgWjMtEF/K91ZUFGapp5iawQ2
209dfQQt6cfB5A9FZGwzo9AlWVTLAvI8D5kcpNUQKV0vy9xEzAlS7BNEUfGHEU/J+06lGg+Yg/Bl
0YJ/UxAya7Ny87bHiTI8+tNzaG0cN06jTf7rvh3VwuBQFPG+uBVlah1vXEGpbbewE9ZF7I/ZwTbY
c+iVmqtEOV9CYgU5KdEpJv794lo0nMzpeIv5Yk/lFMb5+GbaBOwPoBTwR9D2AMdybYBGU70wi6OP
tcu2IbD+hasZgiosQoJCtFKKR8QNdjAPi2AJOc6uztgU6P4foXs8Z5s102W91JYQ6wXI5qCTXoqN
SW+FfThAjyiyEieo4ykuge7TijnrzEiX7upWJQkDmCEz6g5mFLfgAKF9vw/5X/e9TOw+OZAAtg81
WtGwf6OnyIDjsfk6iAA2HpyDN+9c66kqzv6IF3+Sdprb/pYfDM5waU86kmlKl6FqYW9BoNwAqOJ0
O/9UNnG+Q3t7v4GAcELfkWG4MiodQabfZkUW9OTsVAmrNoaupUG1VdGNbNvgawR/hnwTWMxAywGd
MYnRcz5Bdqs9ZqEOTa4zInzmYp9O5uIX1QAja/t5CrqEpg/Bonv8qw4DpBGBVwUQF7Rp0kyhxYXP
ZYDHJfVfh+nj4h7uu5tyEFBcQeHJAo7NkRx7BAsBjYwhO4+CBZAvD2MznycI/Nw3c4tehJsJqDL6
zXDloG5wPVnGYoNHgwEYMDKjB6g7fSRtunOM8gwW/mRZRDXPTeg0grWaJWM6b/yq2N7/Eaq5vPwN
0rnn27lXUK/Nzka0C83jMukKvKqb6NKAtJegGZlHnYNBQgeroK+G2+yC1d+UJgI4XT+ocjBoovpf
IPCNJOrIWcDmNECYPhzW8iF4uD9XKr8AmZKNi1tg8eVUo7htQ+S2oPNm1S8z958NNKD11aipwCtH
gZcAOopNZLlkJH67Iiy3xgbCrnzpdyVaQv+xOw/cz/dHozpUAccW6HJQmd3k4z2LcLSwI5buXIRs
1No37CGCvBDxszhDW5NHP42eLs5S3RmXRiVvMAa7HmxoGp3DYNwAdg7432ubpUlm6nxBtVjIdIkB
4pgAi/X15urrtCE0A7BnDulzZqBkFtE8yaPx5/1pVK3WhR25YxdkPOvoTFBLJLO7ASnSJmOaZ5vy
OhJNGUjU/1EWkPYoGl55avdrduamf2Qr+5TW6H4FHZY5kfMcdJ+BTAVW1D+X5bgxCh1/vnImkflG
8ALJeYD2rmfSDKclNctUrFn2AbXHM4DO+zR03nNBAfIOri80jMMppeMwD0MODOwMzDID4wf/hw+/
A6ZLTCoGA69G6wYwXyiZy3cHLcjkQgEeesO2cZo942HtoQpZ6mieFH4u+B8ASke4J1ohr+eMhONY
OzbmLOcBitk8ybHJiPFCxl/33U85HvS/W+gUQFOCjDCYWDbndKjzPwy8ZHL2g+Uldu9rqiwKL0fQ
DQwA2hICdBVLPlBbLht6J8vPRngg2V5XmleO4r/Py4JddsaLwV7w/GIgGQmWIQ6Dn5OtY+XQWZHi
4gb4VpKXOcDPXo/IJIoNJMCWRhcDqTKTIPpGJxXYygGVkHv2jG4aGUfW9VyMXyOj2rVTmlQu24AW
NZ5A9myVnyy7jd385b4vKK7aK7tS3EIgN+15AxbJ69s4o9lm9L+k9KFZ1xiMJJrrQ+UREGiExwmm
k5sX5jJxkF9Mgg/BKf6uQKDT5/OXt48HAFdTdCbhcS6TTo0DdDV9dzVO1vCtAxmTCcBb9AO48o1R
aahuFPs1EPziuMORh7tRpGmDjgIb3pJzQRDlh0fPSrfrmB/a9R0lZHGIgmseBM3o5pNOBpe4yMVT
pDLqpd+Wq3UYAaaJWm97f+4UDQ5IuV7YkW7axh9GRokD1OliPKeGl6DFYsfNfp+3H1dW7x2rSsBU
m0zZukPZ6dCH4EGiujYARZBx9Sukc2MowLM7jvgVBKQc7kCTukTFnB/L9WuUznEJCr9+/Xh/6GJk
0mvx0qaMHSt6qwbkCoFN4PfIFHwgYZHwcXgeO3vvUXCeDp/uG1RshQBRBpRlcDiiM0Ua5NwU7dCw
MMOd4mxK1m963QNYY0Ee0tgWzuQMEYKZ/Bkg5tgfft8fgnLOAGsATA3yBHj5XN9XS+mwGVkecraa
U9VulmxLrE1Ufm7n/fwOoBeKAf/ZEoO9eCOyOTKLwjHRD7hsiXMMqk+ujtlPcRLCBNKp/h/JBRkq
xW2UHrLIwzN0PlrFriqfTXZwT4GuCKVclws70rQZo0XcVJQ5nehlZQmrf9xfFt04pKmqcocKfmY8
aPJtYB86P+mbZPoN4q132EG+6A+0TIjkXC9Ja3TGSEmNl40fkEO4pH8x7n7JJ3eIQZLmPhQG0T3i
VUPDEwdc+7gisViSyRkyLyzgCGAjryEfwiUimwxn1rHKIdRcTGu0i+aS/nN/nIoIAISVQuQM1QMw
+Ug7tetdu28zvOAi49Sx7gdKiz9SorlLlEaQQEIqHzE7/rqezN7qUQLlyIuZ/Y8hAmkt/8LJO65f
iE8IXQfcJELk7tqI14Dnv1/wvEmLHiyoLNa9n5TrgwctIIdocr0JYpow6A0ADNFaGQf8mEdHt0Wl
5evb40pkWQA2hBAGwCLy2yKgaMugBdqPQ/O16B6z9u0NR0gG/GdAZlfBYePOq4mmxMn/lQdbUidO
uYma2K4SriMuVZ0GqH2JFj6M6IZMeESHfjQOBC9q49HYhqFmk6r8CrQnON9R/7otfg20pmMDBpRT
6ztVvDD0w2RoeQWX05t1GnEUXFiSK190zZyBUFTwRcve2r9M9ZC4xhJX3tvRn4JSFDLTqHzZNzfn
sJipPy24CkJCSwh+L+Exg9yoJi5WXW4XVuTbs/aqaKxF3iYIq1fbmT7Q0TtAbesTKcMDYs8kKn+9
/ZwRpB14L5vgJ/Ok3dna6FpdfBcWh32dDTGxE8fVzJ0qZEUXHTKHginmhnrbX2kJoBfwD/a4xpb5
obYQTwV9HFrb+4NRGRKyeSCeQN8oMMHXR81kVHPBKQxBJ+kxpQT8sq6x54O5IXR9R2EM17ZIdQjt
cRA8XxsjkT+RqkbbKLXshGBAVnJ/NIpNemVAjPYi+ojQvuBNZpifZ89MCN/Q6R3HACwIPV2gzdEI
LUEFV0ZSgxIXna9FExtmE2ucS7EegAkAzQcJFui029IIiLcOQzgJHHu2VPGALUptyKiR6XfXf78/
WaqnLECV4mUEd0YFWbow67Uox9RHHTGd0qewo7+hq5pknrtFs+OBkPU8dcVjxNztQCfdc118W4rj
L23Lp5Bf8dwlFLZXlFsc/lQD5zebx8GYt4332nZ54syak0LlHLjzUBxBq5vIwF47R4UcSEQqpF7b
nMR02XNTJ02hOMQhQQLfQOofcypvpr6ZIx6lHTr1Ai9B0BO7s7epIl29VGkGzRpArASIduQcMmqC
PDfLFWkux3+0RisBEdMhcyNNalI1X6heIOMOtR6gPaX5AkDDp4Zv5WfQwPfQSNCpnShObkExjitP
JJ5uniV1O7EeXomCSFknXrtPp4NdJ5MfxpSyuPYCzeGgCHogZwaGaZxzyBDK+G6nbnuzb5wSz1Wa
LEWJijZNGvsQZOTQBdt3bC70ioiOdJTlbjh96JB2bRG15dmkJDYYS7IqirPJwrE0x3YO1tjxNES/
a0/3PPpDjClvLZSGRbIDQjL469rPkZQMst5GDyGwZsERoKcqhjiVexwqzmOke8A96bAQ5ShKkxT5
xX3FxjKevHl5DP063Fh+85TmXQElwywoPrLF7tHs7Efbloa/s2BhkEV2+ZYhftUEjCrHFlBvgS/F
KStH8I0djl7YsxK3XvmZuguwTC6uCaoDMqnyJ2gQ+9eQHDT4JWUgNMfitH7EY2rmD32bPwV4SdJT
z6YDMqJP3dxsQOmxAUvEzvCqhx7civd9RLXBgKJCUhxZZKSspVeS37RkYoZXg7Vg2M+ZccjeUQAM
Ly1IScOAs3EdA1ioKHj2j6O7vz8C1YJh7yKcBJU3BiK23MV963StU2G71eexXh87KBGCDoLYP+8b
UU4Tng/QogOJ4g2jJoNcee2EaQ0WcjtujU2lw7moDiJoo/5rQLpz89Z1MlbCAFAou7EatxDum0Hb
zv9B3eZx7sw6Xmoj29wflqpCjOwCmiCRKwQfkKwYx4FBbsMiqqCySROniCCV5cZ5+Ru8wPEQPBbp
NppOvl/tgvZXDqjPffOqpbu0LjnfWE2N56UBGs7YU9pF29ohu7DXgS1E+CifRaBqA/uz4HO9uXOB
e4RAbEFq5FD62AU9VEDYQ5q14Amp7IcZeYFSVL7d8HG1p68NRDlCXjzTkfy+P1pVWAUhSzxCRGMo
jsZrRx0cIxvrsoGjtmgSdqOObQ0ysG2Ort44Iw7VbG3F7IKdH4A/MByIwoqYl4uNYTT/Q9qXNccJ
M13/IqrYl1tgVtvjLY6d3FDZDBJiEYtA+vXfIc/7PpnBfEMlb+UiF66aRlur1X36nMLq2gB8xd1Y
RsDuRcR7MsSnvx4U3DsyHiBiwf9zhu1AL4tRjrhAWwrAEXB6YTfxwPaITF3t7+vWF7ZmA1L56BRJ
4ucPRrG1g3BV+nrhDGIYE905cqzuR9hHj0Y7Z0SrILWeiOFskvq2Y++c3fXFV89bC9Q+0hlBSPfM
3DwWSPoGIOkE5nzzEVI3DT8YnY8r+s7R+zAf74gEL9G32u9DKZ+79EmOY1waoAb9JpL30t1qwfv1
tVxwchcfNNug1kQxhVZf9jCKrXo0xEp6YWV6f/uis/1oW8pnjZYzUIqA2049dv6Tzh9F9ZQmn5n+
9fpYjKXdfz67s83ilUYr3IDAGkEfuXpr0ptaftW1X7V/0yZdqCU3rGrDpDOjit6z7oDyTFjaj9c/
Y+0rpik/GzM3EL7gamcPWvvc1+CjDNUadcaCW8GqTSkhcFECZTFN+5kJ6bm1Ui1WLXf6jaO0raOz
fR6Y90Dv7f9lNH9MzaK6PsiR3y9gSmc3BW0jSQ7dGk3QQoSMZANgkqhfoeA8T24CQlaT0oG3rkFQ
DsHzYPBjeQtut/TL9cEs7XbE4fhBGw13aCW7nLd8BA9e5+PqAytyHRprBGlLy3L+87OwJ7O7rjEt
jIPTPWGx7t+1oKlbw6sv7S/AhXB9g7wV+c1Z8INNEXRWZ+YPdRbr7DA0e96v3J9rJmb7iwWtqqsK
Jipixyy9q6ZYvljLCC6uBhoUgCBHR5Q+737TuSvtwfDwYAiJd5uyf7g6JkwVbl48hpD6uVxszac9
2lAlgu26D8cT6GzC67tpcZbwZgD2Ea/IDw2Qdt9Sh+sDng1pEeegwGPi1nZXvMlSuIYYEW2JeHaj
EjjvGNMNU8gyxSzVtX/bG+RQ6cBeOyqqGw+VfxaZXNvZbWqElJfPjVtGZpCsUJQubeyJf3vKECMJ
bc8cK4dkdj0MBXvIyl7fDk3ibAJiFfu8yOWuc0X5fH1mF+1NonbTawz17Gnmz/ybsIPSbmpWPBDM
qERmZieyNxSqrlv5qCv7W9b+j5npM87MTG0aVjCCWoEO3u1QuKGfFieWZ5vS9m4y0LnoWR6XSA9l
njpatXkQZbARtvjmdPRLZ7JTT2pQMrp3Lvc/rXzb5IpmESw6d9CtjUY06KDPs71TiszUZcIekPX9
4fKuQ+SKzteeVOSY5uD8ELkN7RxdQgjToLduy3d1KsXK7ltciLOvmN1lhp4os6b4CibT0PusoDqj
ACtt7Zd/Gu5E7o5SB1Z9dlgzXM+1xR32YEl6p4EvUWfGzspwadOy3rEhO7mj/dR48j4vyhdXrgUq
ywP9r/054o5lEtwtKewH47M1PqWQbG4i8x8yaFNhDbecN52luesmVcF5Z+clRskjqzuV6GfWyfb6
XC65pXMjM+fd2ilnOiPlg3C+l91eEz+UueJaly5sUC6A0glv7491Vt7KwEtTt3gwUW7X+a3Ugkh3
x73GjrxxV8azBFUElPSPtdm1Cia10ealVzx42VeUdtAulUVIkofCQrc5zaK0acK6ONr2HZprV3zE
NFnzY3hue+b5am7XemHCNu2dsLCfRZBFuQNedhy+lr6gNrdyqSxlxy9GOztyHnIAetb4xUNi5Nux
BWmn/myMJaj0H/2pRZxvDFuFQ5+tTPPStnGgHDtRC+loT56FFaKpUo+pDjkbNHX41lGyb0a/BtVd
2jhI+GPPIHMzMXZcetyh9tpapvC4XDXPygluitI4drqLatboHUiyhqVY3DvnBmc3ScsMrRqs6QHe
bEFznyvQssatvyM5yFBDYT4yd9+t4UGnUcw3zXRVT+VO9MPPC9CWq/oBPAIAW2tRvqvMzfUDvvjz
wBpM15NhfmjFCZidtqaLtiJoUYVFfcfbf4j5J2Tm79QUkv2zVWJuF3SKANMonCdRHbT2KaErEcXS
GH57QRA6GkiQTP747Ortqm6kUHMBxLS8KcSrt6Z5tHRuEahMdwmaX905EiQZiVllAkMoQSZW+U5c
99ojEjTodlAPViM2hSqeri/L7xaO+bKf25z5KQqabXStATZbpt2WlZCqcb1dWulx3+abHBS8KbLc
fcFidDhtKw7lepfESAkjEYy3jg9dG6YgGeht/Q6S8l12CwqSQ+nUMUYTZV32k9r5hpj9TQeaNK3g
sd93h6oNbqzEO3Db3eiFiq+PackpYA+jdIW8BfpiZssElLYC3+7UUigOPfRMq13xD23WUMbEpTjV
yOAYZjc/Iljq+KRGd28fI8OjuSunZdEFnBmYl05NdF6lAhDdB9fxQ8c6SBDQOhAydrVH5m3a9rHT
fjQgN9OhhXZ99hY34Z+hzbN/lik5mgiAQO61Tad42HifICtetw9J1UV/LwCKaPZ8nLPtVySDa6Ym
UOhFJ547SFOIPF978iymWM6NzO5DdwQwMShQzEzcfF+2bigaJ8zdJiTEPrjg1OOlegP84cU2+ZYW
/iNz0GnkWFE2gjtwcD9fn+FFN3I2w9Pfz9yIyFEv8qfaqkfAWtmhrqRW7uPFE3BmYfr7mYVqTAS6
MXCojXYIZbJX3ZO1Bu5e2yezU+Z2GjG9HitHKxEl9icJorqUHWQutnn1wwhWYpq1SZvd9G3eObWX
4EBo/Y1VpHg3riTilkqB2Ip4dYMP5nfV+3LSUgpaXxVgWVITnaLNW0I/IZmgJ6fReCzFyXeeNNWG
PH8R9WvBeMiqDRTSIohShEzsKvZmVN+7cVvyldKyMc3kBxd99mEzZ0OkV6Rc4sNy9yQqGvuAzKcN
5IMOZivj2gKovXroze+q/qmX3wTfZsk7bQ+l+HJ93/5/ztH/zhAIHS9nCJ3/pUEYvB5TRsQ19zQC
3hcSo9w6iEtUp4ctuHpSu4m1sdupro1sfC54p/dGoh/B6/Tz+gctTgzk7xyA81Ddn79MhGwVrSUa
iVvZh1Z3QKvBftCSuP1rNeTJS50Zms7C2XlSQ28rY0RDjm3KY4m6dFs2N73sVrz+0pECVhId5CAh
AwfC7NiOVEuyjOH+l7/VkB9bd4hqJw1dSkFpme5YstYgvbi3zk3OTrGSWdqoBt6eQZOC9NvA/zoi
D90FjznRo1FHn0aexWP7NpItuoUiUxs37nBqK4TbgbXithafEdADnMR9gLP6gKIwoGnP6qknqVSv
st6NAbREh31fQ0yIhKL+ZndvY76CHltyLOc2ZzPgmhmDrh0cixOQfR1mKttf36WLq3o2qJnnKqs2
MVSOQTlDvUG7V1TWXwJXC1XbxYb93P+1yB02K0JIkMtDzgxdfzN30bU9HT2JXdTUZCf4GA+JgwLN
cOdObSO5uTK85fn7r7l5pGKZgva2iR0ErrEa2HKxuz59S3cZZFp8nG+ghcAPcnn2yhyM/54Op2MC
3+uInYMuYFJurxtZPgdnVmYhAvay3ffANTzUAtUP+WS7N2WR78BAMzbPpXiy6X1i3lLLCL36Uw0O
26R9GrttURyuf8jiZjn7jmm2zzwNuDBMLenwHULdFp8DGok21K1N49+63tqY12Z25m7aXjcHSmEr
y75p7FE4P+E/CXnLZR0G9DN3Hjq5c+lXn++EV4dT4629xoy4GOhCvxArjGQ3+FxnE686SAdXIEd6
sMpHvXvRZRvRbk+pE4JKOAoSEkIpJHTdR7p2LpeALXjUT41OAJRAPXdm2le1IiCyQwMSG/imsw3/
qRPyK3XqIkRr/S/X5WyjZ0aydVzoD5mMvhNpNs89Kb8PtF1LoiwuPXY5qgpo1QXW4XLpvWEEreLU
tNbYzYan+kNG/FjDK4w0+ZY1edyLtdffAok2fMWZzdnhghdugtpDgx7gmycAnTYiNzesbDa+Lrda
J2K7oPdt0X4babLXKxLDVcZ1R26FZcb/sPPPPmW2Gq4vzHKYXgK29EKQa0fEPeReE0JueDP4e71+
vW5vcfef2ZudNEMTpSZMuEm9hd9Hf7nrZ+/SY9+um1lb1dkh80U26LSf4tZmX1pBzPrPdQcPlvAo
1VFow167bnBy7/No8XxJZ/eZU/IOzP7wxyQtnxNe/izG8ZAlFYTsQPprQ4OqL8UGhZOVe2DRLpLg
uoVuX4Qvs+3ra9bAIGiC/FHW3xmsvS31+gsEDjYFy290rTyQXMWe+Id+RWgOQoAMuSXIgMxRVZUH
3KVRor/YDPI9UdWBA7PXAStTO87KzC7umDNT01Kf+eYqM6rEznBYLCY3wtCeDNXHghYrYKNpgT4s
ILpZPEdHp+eHOlIxdsTmOszkZRe25MYElKLYNGson8V7+8zMbJ+UsjdrLYAZM+m+5Zr9TitvZSTL
W+LPSGaRT2WlSTEoeDRQLd5lVnZr1tC/0qQjALBDgyBrXlUuN5XM1miylgaHsaG5yQSLFVB3l0uV
gt1TDC1kgpwmjyDaESZ8JSxZsgChZ6R+AI792Asw1D01hA3Ar1ceulNN/48/P/NOQaNRJCfw81rx
VZJvyRqoZ/HzJ7JN4DDw2JgXR7tBw+crQMrRCH4iafOII7QSXywdF9T6/2tiNgT0tTGrNwDwtv2Y
OFEhomxtlpY22LmJD8tcdaR3ekRtXXITgNXLq0WYoN5WyD4y7PwXrtF7LW2i6y526YQGKIihCAuq
xQ9ie1UKqdMyU8gnEWTlVLexrP6zzdITwM0rk/jRFHLlwMShewKQMvy73MgltDpAHF3QB2xB4B7J
V45IpE28x6ry3fj6sBZisSkxjzDbgqQ8OqZn06mRQgV00lIC33ak1E/AH0IlaahVu3Z41Y0axwi5
HpdsqLb2El0cKHrGXASCkMj8EP30nTLtSY0xcwf0jwLHHOlDbe0QoTVG6ILPZs3ix/2J0aJYj5c9
AIGQoL+c2nEAXro28ajng/YCUugQmWokelZqBovjmjjSfQhlAmM+C2uSQSUckhEgO5NBFfVOs2GG
fWR9cGvKNWK1j8cBIzqzNTtxrqupwIFMMiRRKLjxtZu8MGMhg23dJBAJLzZ6xx+bQqy0eS4OEXfv
tGOgWTTfNip3axdMD2iQ7O24KUf0q6ZDGJDumHPo913fpEurBr00d2KoQ/Z9nvNRyVg7VQneHLP+
GUigOHHSPW0llvnoHUGZhPTDbxLESUn3cmuYTWLwrEViyZFqRFKLo/DG1/igloxAcRyQLoD/sQdn
+88zezlAHhkVMf8ZnRahU6xxDizN1bmFWcAyDE6eeBNXiQItTlmheo/ojyTW5u+XBBJlAO+64B/+
IMGWmgnaIXpUDlVy5NqhdMNxWPG4i67p3Ma0B89iL5BzpXrTIaqVFQ3HABITn4tGxi7dJf0QDuZj
0p3k2IaG/en64KY5uozGEEGcDW62SqB1NJiy8CyhVrOpCzvM9C8ZGk5rlaOMKUBAsLYvllftz3TO
Vk2Dgm8jHFisifOpL5odFyymoEhbOUkLOY/LoU3u5GxOM+jF9oWEoaLY8fSTTssoqPaG+Z5l3xuW
x5zdDPZndCiGtnUsQMlt9yKy+oOXPV+f4yUHcjbHcxxLBUk4yKChXOHpTRbqg/Nklv0xb9i252uq
wivrGcwuVMJTP0BtHVn+4GTIW6T3Az0PE+Q8XfXFW2t/Xdu3gXk5x6QVqV05eP6p4D4nv3SzQUMR
Nmz9o4eCWFKCA6ScsP0/jOHx+qSump45MQJ5E9McplnlsV69AitN6l9D8CB83OjJF0vdQXkjdAf2
f3MHc7iEgVahPNMw5KDbFOKxNg5jvzK26dBdOZTzbjtO/vdQIir6nNvmIW2yPc2McOxZ3HvayklZ
9tT/PZHBzPmoYLQS28dMCuMdvN2hFG/X12rp4j4/ADMn42eaQ4MGHlSz3DDTwIzUgahWkA40FNlN
q/mn3u4ehv4fcJqTC8ADGik4jG8O2BubimoFQ3Ri+dkuN7JQGcWuFSIayipS9TY3jywlcVdsqXXj
DyuVrcVlBEOACQYKZPvnyGZlGK0zFnBAgX4ak9hN8qiSz672SQIYen2Gl01N5T1n6qGcQ/XKlNZC
1HgpDCCOM6Ouiqt0l7mxs1bDWPQvYLD8H0NzX2Z7RB/phAxIQOhifK4rEU4AxCK9Ne13r3q6PqyF
igkW8MzczJ1xp6C5U056l8EzK4FrK6rQBtawPurWz9a7K+h+4CvP+kV3fWZz5tPSCv3+FbJmIKH1
dty/NbkTtt2dE6zElYvH7szOzIFJK9Mz6Amjiu0gA/iZjz+vT97aUk32z+4/m+JtzE2MoxmbTV+b
ocW9jSeCWIJWpjGrOGtQ075uc/FyPxvT9Pczm6kM/LL0gE1x3H02bIGhKaz4uonVPTFzVyW3e50U
mDdHqfvSJ3FaOo+tRY4gEYwLvCVrXd+hBL43Rrlie9GRgToJFfQJeDN/U5Vok9XBvQhHVraRV96m
wAVBKCZ7TqjY+sn36u8lorD/Ub4DFzJKwGicu5xP4J/NDOglAt4MY1sVwbehoDHydL+uz+m0FT5c
OKgVTG2wUFiaF6FAymcLv4SnYrSOhuBb7a00L6wZmI2jNiqh3BSXZqcVr+MA5XM3/X59DIvb/WwM
0yecbT1fo0NblDDhODK0yJOv/F0qeFh1jwb9bI9r8eWimzizN9vqNPdU2laYM24iu/QpG7RwCLbr
AuuLU4dUHKicXdSC5pmDLBEdqUewQNA+grxS4u+uz9vikT37/Zm70/SOSuhVAhDlR+nwBFWqtYh/
aQTIukwBxsSHMMf9tRkYMgPpYQTE3VQosOht/PdjOLcwG0MvtT7LpY9bCawVAQZiW/UOZc3rVpYu
WbSt6uiN8YMJMX65w1Rfe7QrNVyy4Powm34jhy9a2obKtqK8PVw3tjxpf4xNH3O2nSu82qnZwhja
8LcNudf8NcnBRQtIA6AVF5mbD8RcHa+Dhvkuwj4ahEUPlF8T/sMYzizMlqUmrCv46JCHT4F6od7n
67++dACBAQC5K4rnAUgOLmco8cCJmgIT+9CGlbaXQ4SC6rjWg7DkVUATaSIjg/rLh+ZdZQsX0vLg
rSLFr7qAcyQkAt1imOPEl2lo0RW4xuIe81FiQqYB7WTz0x7wdCDeAHsSGyvhX2vDjqj/Vhn2Trpf
rk/g4gZAenySOZyqMbPgqgIg2hlLpIG48dYB7/Pz+s8vrg/arJF+h4YLhCMu14cnlsZYjp93B2ej
dWOsbA/k5iTiw4qlpUUCawJifHOi4Z2H+RxVa7PXERGYwonagUZUuyurm7oZpiLkKcvyf9jY0G5C
O7duQ6diTqvRS19wEF4it1XGImR6dH3mzMUBIT33W9hhktm5nLqgYklSVDR/oLLX0V7AULVOFfLE
loPa5jiouCZgmkPp9dUAqP2rKMFLkDkJ3zAFce0iFSqC3L2xG1o6bDSQr4Xow63BPSKHe+LWQ6hS
9MAmgfHTrmSFRrm6jkGOjC4iLRhRKrb0mGm9/0XUiVrZ4bP7xkYKHllw/IcUvAcA88yL8sHqEq3o
h1PPSVTqp8b+aiu+MoOzQO23EeRqkf2eNEiBF7qcQB8gh57RSp5oo9W42SCYLRu9YUBbmMMx6yrt
Nbft9MlyC35jg5JlLRBeOluo/rqTksUE055FBzXtescFCfGDlkEqRYf+Gk7BWhlwNpUW2NT0cyOz
qaxGpnHFsE3g/3hOQx8J48H6h4vo3MjsIpJeQ8CHASNaWPrbca1zdnGi8J4EIBBvyg+FEasMwOaf
NTloQ9z2qHMHAiZKoyvx55Ivsn1QaU3yZB6y0Zf7wZaNnQI+ib5TnR51poWFKDdolApVba/4hsVF
AWEXmrBQmwWP1KUpz2/Twckc+qDbtdyPLqvAxJt4oe7VZH/dT/zONc3jdsAbcZbAP+2COfnSlsU8
N2eajR7QDm1IjsI5L0bPunfsEpoSmT/4oW+VI1CGSb9pVYIE8tj6b5jqL7rsykgXdhW3YF86eJqw
sXeECnWntpAFDpoT7twmtnQNlD9dM7wxAvFY0jTyiF7uJkThO9/aJZ54gV9lu0TqIgHJVWPfc9Z9
0YXMboJRFDFSPPbGZwSdm3bv3/koSUUq872HAvFN5MrqDcwZ41Ojl2rnWP0bUlHfpC7zJyNF1ycF
rOpG+m6+6dCIBCIoPPNk/l2XPN11ik70PEC0lVIh1WeOzyJrKHSNe/N29Jwk7HTihFAuOoEQ3N0P
leeE3VDBC7CChJ1gX/RAfs1A+RIBTaK2Wf65GD/56rECWhK8KzuQr8lt3vQQgSlVmCV0iAegtSB4
2goQOMmoSp0oqaAW5hn+rg6KIuYtuj6tykKPto30Z2WxKmrNzj/6gL1FHBW5La0r/i+uAGgAgAjR
hf6RfaevmOpzgcevAuOH2RSRsl8rseK6l4KTcyPTtXUek/bMbFmaUUDI9QiqyZ9NFmxUAYmZId1i
xVdO0gIge1J/g5atCbwn+qpm9liHsXasow/U7ERYkmR4CDKtOlRukNxU2N6Rkclx42lmcGP0evbc
clTVolofhzt05rpbi1N2HJEs2HUps1byREsHHUVrF28y5Pg+HHTXQheODDh9GAMVMb2KiY7Wovxl
5YxjTudHPEAGEW1rEFj8wMPAyqSmdoOnDbFdNrWWDZ8QJP5gvqrCprPd+7Toxc7AXXPruqWzco/O
xjjdo2AIRRwK4BOIZeZgWxy+1k+GtDv1brnvPfncBF40gIBpZamXbgGguqZxIlmL5+DlzqqZn9td
57IHQ76iPy9ZmcSleOrs5+cgXmagAKMy/LwkRz4eARj2nK2oNxb5UZJ/2BY+4PoOGnGxavNnSTtW
OgiV0JfP3OQh9dI7FyTbPVtDay3daKiFAxcGCDRO/exa7mmVGn3QoTl7QtCX6Cq246xytlq/csn8
LtTOd+C5pdkpdKH0jApoD0tuek/7QQ97zTwkUGJ1JImAjY7zloVBO+wtT22GoDtlpvXqZmNkyXrf
sSLWBjMehrU7fbY3f0c/4F+YmgkRSyIav9wzmam3yZAM7KHxftj216D/5awpNy05vHMTswCrtAzJ
ayoZOPy/de1zGtyb9TbJn1Lw910/5muDmU0yA41oZnIMxrFlGBSHbpz6mFdO8/KewYRNMRAagWbh
QqsIeFzLFrwxSKAno4g85HqId0CFcsXSLP7+n7X5Y2kWf2uu3pCkgiW0lugRqEuaiBJlHc2Ekm1i
4X4iFTRv0xq3oy5Rd70+mwvrBtAzwm8wyiB1Oh8o2KlqkIIXYMNygOoxhXurEnpISmfPqfta2trm
ur0FDilQfCEvDLoqMFTAU17uxcQC3Wwg0hFYMwjJ5eONm71qnrGl7QmwGC0pNm32xoMm9Pj7YA8R
0Y9188O3nvF2CDGNaHwm94a/Rm740e8hJoQ0DR7F07t4XoGCwJ6WpWkiT6XxKvJ64/I3SSxAyH6p
1j7WwdP1afg47Zju6WXn4Uac2J4vZ2Hkbq5pti5PNXkaiu+8+MLAwF0Yeawb366b+rjBLkw5sxcy
qLObypVKnvIiARZnG9BNDqyx77306QOXMdj7rhv8eEPhrkfnOHJNYP9A4fVybAbTzAxaE+pUWFsq
4mzl1lj8eQS64IpFBe9Dnqlm0pLSYerUpCyujHcreb7+/Qv1cgzAnxidUIxE4mK2OAzib8jOavLU
j/d2B/Ud86DJ18Y/5d22tR8K+xcbHqXTrTi2xYH9Mfu7mnMWM9YK+IA6p+oExJsbPGX/gKwDNTbA
WcAqAtYHGb/LhRHEYVlNgePPuyay+Q0hU9PiTms+r0zg75v78iK8tDTz0a4re7x5KFplSrQrW0AC
bJ1B/26ljf9SQAsUTAaV+9b4Hj0UrLYPue3WcQ+6wa9loprvnsfRbuzg8/TRa7cd2t7QgWLJbaG3
n/FmdE5AbYELgeTuBgB37yVN0p957zl9RJST/FCBLkHJPLZbn/H+zSLeJ9pXZlS3brlLHVt8KoyR
jpuUBuS+qUzznQypaPcungM3aEPhL5poeFT3LhQAh8S/JUU9PvGiaJAX0rrHzNc+Z14ePEJVo9gE
rNJ3TI5IE6Vlnp2G1G12qP06eQh1BWvjFeA+igTxxUG0OWip3UzDY7MHjpGZaRoKgHJ3lsjR5dBr
EJZIbWtbt0l/U2RjfaCG04QpF+pou0N6sCvcA1R12U7DhgH9PBrnW5AhbAXjZpx2ZvJgIKpHgQUd
SaYtEfV2bRuZFkmDsHd0/20oC+0+o43koTM44vvgD+yoq63f9O9J0HyzgcEeiLZX1Io9cL48ZdRt
blpdPGZaZ+/KkfcH6lbjJqsAgkKbio6XHJeRqO0u8kCudJ+Iujn1KAt+cUyi/azQ0LIlIxXPdqBp
NyrgKpJW533l7lSoIV1x7zSy2eWupFhhQ8nIkE72tekN/7HC/QjyK/JTgXdz2ypkEH3XJtui5u3G
DDJvq4hTRYGXDEfUf6DRZxXJfsiCGo9YqBsA+AIEYmWOkWHk9IDWHRe/MoioGc3vfeWXoB+QKlaO
n8UIzLpIK4EbiV50YkS5NuZPeucVL6pq/KfcrOhdBjarsELt6ab0UuNeJAxsHElTABECOabaSOtX
XvT9TvrMixgY6XceS5w7w0rRx4KGCNDSI8sgzRbqlRDRRh+914WGw7wjc0rrmy4t7d3oEEcFFHQI
LtpdD02R9xtR6eWO9DomeyggoOEPdINkHTQVZNVtPc0Qsem0/cFNKuOoWX2z81LQ15IEr3FNGjzi
bSIik1Jz59ocQUXhOyt+/2PMdHnoZ27TTrTaa5qc3qPBa2sGb5zsArDJJ8GP6+7FW7jRkO4H7wb6
Q+2J9P3SjyHNlo55OZL70crcb9zxaAEBJac9Jpbb4wwgYdXbib/x9E7tcZG4oRrMIK5d3hw9Iw/C
scg1SH9/RbYxcqBHcjc2tIjM/ktt6xC39bpNT9CKP6hOPWSFPnz3W+wY0yXbthvMCJIpZsT1wb4v
8VLaQVd43NABLbq0L9qYN6y665LOekLFiO80UyVbkUAqZDTV8EB6TYvrlr3KoG32xEFmRLOpF4te
gNEVhNE7WtT9975j5bZwgx+yhN5fypF19RQJoipIrDvJkZ5qAn9rOn37pEs1bPzA50B15q545lbO
9hZeqpsm796L1oJOSQMKA0vq/U64RYMoQGuyqGDYECMIYIB40PESSSwRei3p3jti2KFOxbBLWmgE
ZTkUVjlryX1h9HVUthl/HEq5lsmf7Z7/vJ+hz40oFPcuEAOXi6ph/F4g++7Eg6wO+6q6QSy4LU3I
n+iNt8IANdtBv41NMi7IO07UyPOoN6B5UCjU8k9e4cSjo92BtvoBSpVFlPh+jqYzcwsxnp9mpa2E
2wt3PM6sjtw5mgZQfpldwQapmOYII7uHl6tA0IbeuhLcZCsHBFM1v33RhgvfYEKY8EM5yUxSoOal
yu7NIbYEWDY3isYo9dM+vm5ocTRnhqa/n0UsCaGagveEIXGf2CQsi5XYdSkUQ44OQAsUeNDeP+fW
LDNDQrFUy+65pU6ZzF5YPwgwfg/vigyPSeYgd2veobnjts2GXzUfX1ZGOEXHs7lEkgUzaU8uB7XN
yyFCjonaIGJMTp6qJAkztwh2LWgIXhyzsEIODZDY7Vq2F9SRcdt7/LYpWLsZ6gGioCOnX9DIb9xB
hDrZMMg5Rsqt05fK8Io4ENgBDSRnt0miB/sm8dUWF8Q7+mj4HQ9Ye0i7tG6A2THYNne4eCqZch8z
dLhERsvk7ZChBdVEC17sEm+MkdxGqlYF+fhFYlUeEym8R1CSpu9J41efUh2R1PXJmeOL/nOM8H6x
oYOBp+M8F5UbidNJM2hPdvCsa3tEbCFpyjjRcmhIxpn22gwpXM5KbnX2VPuPVRucmAD8oGP3Q0kx
58xLfb2FvEsdI+gQeByDkKDUkN5hTrCrvCLbjckaNnnhyeZOqVXg6Cd2qXkDTlv4rQCWitwzy7ur
kgxCJon5WXr8GJRsl2bJ48rsTi/h2dZzQQQ3idmgNQX5xcutl4+8KEvdg6+overWJd14y5Hh2gxO
b25U6dAjZkEX8JVmcG91bnDTq0w7osCcrElrTbv82qeYs0/p0dtkCDe7nyghqqI9Blb9pKzxr2tP
EM/0UBACmMPDy27uHXuHeiJ3snvPMCLcVGHrvnCJEuyw8vxeclznhmbvE55zTULANbvvg1cKaiMG
0On11Vuy4EwC5hDcgyLRvIwmeVC7ld8jVWGMoeboEAha8fKzY4DEUYAWKRw8GwTgcE6zyQpUULVU
x35UGiJIX4HfrwwbTQtRBYtBgB+ZaxoZSxbBpgnQLHpu0Nk784WFRFaatDWWh/neDR7+3q1ydLUx
Sh6cstrFzamzNntWnbkmILR0EYCvUUeqBLxuU6bqcgcyKXLdT5R1Mg0ud3SwzJcCzF9PnqmKQ8CB
9XJRb4FUlltvU4orNeMk2JrKSN//emFRfAWmCAnl3/yRlx9i+NIa0l5ap5qxIymq41oWeWHnTDJP
U0saKJKRrr00YPIyz1OZeqfy1nDuy7U26bWfny/ioI2ktUDZ04kjY3tUP6/Pz4KruPj8Kc47iwkq
YTMDeD/vhPxvKX6C8r1dU982Fy5lIBWw63HA4PHmqH+A8GxDFsQ91R7LExADaB74mAik4MAVMHh8
40Gb4HHKP8odJ4B4ozJbH7UEGMe2SZ8g6hmi7dHa5sKrHqlm6BuBQti3nJfyCycIrEKEnUjYG84a
FHI2+/+5u3B6AkDtdXSMzmY/D6gaNI67S8gmzHL3GaCM79cXYGZi8gsXkzNbAFCMUpajFe/keU/5
oWn+DouNEegA9sEL/D/SvrS3bV1b+xcJ0Dx81WDHjocmaZK2X4i0TTWPpEhKv/4+KvC+15YFC933
nLOBA2zAK6Q4LK71DCrql+jpzUbgVoAHELPXTn0Op7CMHvCAf78/gtkSmkJYYFIDNoTam3EDUhqM
Whu8oXRObqL3vseU5E1NiMADjPcroWaTNYUCoBOJxOSvNhlUX69WKAkoAmkVR4kh9kq/SMz+Z6qg
sPLPI8LpBYKyBeF7PFhnZzXX0fDG25ADyQPMUZ0GPX9PtH9/Qv19Ukw50SSuPl9caYuig1UN4kSk
ERUQseuTyFYPrF+jXk5L6CId+Dtr6NiZeIBPNOE5vFPrGBHqyMRJ0/pq18BOOUo6KOpRN/muYeuF
/z57l+Fms9fWDijBNsK1beajIhDKMY5M6/f9KLdvQswZHmcojKIjecPC1PvK6XXVFScuJiNye+sO
J9MUfpZ9UGA+PbMDUi7f3A+6sNSR2uEFOnmjwxJhlog4UFeRVScRVHa+1L/YXeunxkrCvLTIHaBX
ISSGBjx609eLHNuMGRRQtpOZOv74Rug/0kv/rofLALNdZA9tb2KNi5P6Btt639yY2poJ4vSN50vu
MsQ0xotrBZY7Q1GMCBE/qNACU34HI0EhbuXsXFrYAClCRhjdJFiQzUpYlcpcUveIMnJf8bYS1jAb
+z/N1lS7ApYYcFJj9s1jx+mpSHJ+Sqi3QS/DH/CWMO3P+ytr4XEGPAgc6NypzACN2tmusZnbtbkG
jndFsTE3KciGHIXRBJCex9yCpNrbsCY4trTQLkPORpYqwP0acc1Pw9GoI1E93B/S2s/Pvo7AQ7zV
XUwcjZ/YeIZt+r//PtDqk/YxzmigBa7XWOPWugYibH9qXOYnU0NiTVp5abtPllkm8Lf4MvNGfAdt
oxgo7/6UZK96bIcF/1EW3/7DKKb22wRFxDqebcYxdwbTsvL+RH2k6YHZrNWwFgdho0GGDhyaZPNr
hglCoSmu8lOpo+S+y70Nq7b/YQwXIWY5TN/Zjpb1Gj8xuufDA/u3HBXn1dTVQ8UC/53Q47Mparia
u1ln9yeP1fuG0aNNn4Gp+9cxaDDUhr0Mknl0Qud3vgT9QauYlKeG7dHKR3Xn/u/fnoj4/b865MiA
TUgHXK9WTQx53wO9eDKhxMXtPz16JMm4JyaPCrNYabouBnNwPXogV6EcMf37i+PXhb1tqsalPHla
tSuHowcw46CmvsosX6X/YeYm3wzch0iUQU6+DtYA5urhqB9O8UdjPLjuysQtnIxAGQPuPFn2YJu4
s9/XR6Mq8k6RJ/TDvhh6D3EltwkgEPIMjjYEZTvv1czzF4XHe2aI1/uf7Xb3oCCrTS61aIChPz47
xCTvYrM3+v7Ua/pb0ahfQZX5NChZGeTtWXkVZo7jMu1uBNNH9CdROn/UAfpKqBTdH8m0Ca+vZISA
8RHq2eCPoyB3/ZlyreUMFjL9KR5/MMPdoOYBjREaQk4l/A+RUO5Aro6ayo3xekxdqmhu059yY3h0
Wh4H3GqDpEMqWEi6wkWeo7im02HCKtro8ase7oLpC16sdeKRpjUcSU9NLeoNIolALdvuSWix8+gJ
XUa9rQZmfgYaOPM7t4r3mW016LZ2+csAS94o0VPPbxp7jOreNn3COdvdn5GF/Xj1N07f5uJvNMda
KyrO6akr1ChPoPxbiGo/QjXH1Kr3oWyi+/GWvjU4dSjwQBFoEhO9jofyn8vRpKWnuNVrX4+VB73l
EeiJR1asqg9NJ9d8YUHnCPX2yUAXErDXwbreqtS2buhJ0z9H8Zkq3xzjlQ9fNEjtVqgn79Vc2Vkd
quftb2msvG+XZvYy+LSxLma20xXFS/qWnmhF0TTTxUfriFeZq14wVvaDwdcYpXOLpL/rzYHtIWq9
qCzBOPg6oswnlzmD0lOhVnRqP2oPrZHCAllHjaCUffbYFEZ27nXoRKSdFQdeB+iU1Wl9gLvHWvnS
S+cTSivItVVzKi3OdjVri7LgychOnQBHgjbKOefFp0zWcG9LK+oyzixXhBczSl8qGo9Ve9T6LFQK
JciKJGBVtXJ6LB2FGA6Oe8h0ARo9289uXDQuIR2QuYkS/4RsDPXzPEt+398hi/OGzgAwljae+nMA
mc3pKO1BYyfmtV+GanhwGhmlNFlRkZojvf+uFhfdgOnSB4ZuztehHTOSQjfQcxn5GHmiGiOiAYtE
mGL4FbL+MAYYIoiNpvjKq6KMBtMZQ+BZNHAJGstvdQ0aRhWSkrJX/xE2Of1xkDACAAM1ARjUza8E
gIclG9KcnioIiqBH4hvxXtH33Hq/P9kLnxRIJrxsIA9tqKhDXW8ZaqEFnnLE4eq7LD+1rlq525Zy
hKsIsxxhAEU6E0UJUKLcNGCBOTDy5mkJ8O5Lp4ExIt7wdvdtfQzuj2zh+LmKOzv7yhId+tJGXNq8
tWYcuBRqGA80f87I279HggDGJHeLvO72SCdV5dHpoLPyD7h8JPLEq0+KN/z4fD/Q0se6CDSn6PU6
MaGT2eOu0uGQfVgzjFr7+dla8FSaZCbBOCRgIKbHgYVYq3ctrobLIcxWA5oeZWko06XQnAbc7U5N
wBrMNyV7G/UqxEoJci3bDM7K1C0cKiAUYDt5OLluFUB1iyjw9k4oFHnLIeprk0WTTsUhNuChcv8r
LYWC7Is1QSJgOTRvb4I4X3i1hsq05+UHJzEfEnLorJXLdS3IbB6rUuiw7xb0RNgIP5l36nykIEjd
H8nSFrocyWwL2Q4FSd9FbpS4u3hCWdgPpv5qGV9NL/y/RZqW5kWu0EK/lDUFhjMmYeoEeGlTK4jp
MWMrp/7SGr8c0jSvF4G4MQJTq45oeZPhUY2tZyc3ft4fy8J9DCG9//3+07+/CCELOBUbCmbNxlso
rn6mhhboAOWt6XQsDsVxUP9AiR8BZ/mFzlonaQtspTwbrH1sW2oolbGO7o9maQ2gfAcKI5DIUzvo
ejRlDuKNnU75alF6z7xDN6fL1RpoLMMNWVq1e8bH7v1+0KUpvAw6W92JyBJJKmwhrTgAoZIYAF0c
lOr1fpSFoYFn5KBKDUwKDCZnqXiX5G4Mp8f+lA71+KSPrXxQi9rduVCOCrk7sKfM69fYTUtJqoO8
BggIkE8xp7NNxVXspEHD8hiVJ5t+dI792KUigh9UAMbZtrV5aCVHkmRHQmTYjSvvnYWDA8LsaDdA
VxqX1XzV1L0HYHDGuhM1Kl/EJgzX3vQ1/u7CzCII/odb0QS9ajZGuDOobdmW3SnRvH0aAyLXdIde
wqqv2Dd8NcWY1uDsmQNJgb8gc/AA0G+8XqNmKliZx1l36srsySqI6utZB6vQ/MOiE7Q9z1M/5uZr
yTu/s5NAlm22ub+WFjbjVIMABwG9L/OGmMeLhHRD6bVoZmc/vPZ7Kvo1uuWUx9+M8n9DzOkHeKBA
Joo67SnXHlBXPWaDDcueF33M/MZmz6b5H1YKvDOmTwiVHtjbXs+qUYBRGptme0qr5sPu5Svv6Ysi
kb7dn7qFzY69h99HGj4BMWZfr5eW3o3Mbk9aZuKVdiz7rz17stPv98MsfSFUV5DmAvWAivHsWOYe
2EFO3LUn8sSso7vmMrw0CrzxpvQPEJKbJT9UvcCXaDFbSiTaR84/qANY+MppvLB7AWQAeA7PMDAk
5xUVMNcbdQAs7lQW1p4qNBh7uALlciXMwlKb1E0miBYAMfAbvv70gFLnVVvEKppp8rNJzO+Eeb9Z
7x7KUiH+gLqOr+FfBfe/0G3UqU2NphGAcM4tTCt1mDfIZlBPFhSSw7Ef3bDVFd+OTThF5HEwEFCh
tWGt+na7MKawKMCjJqMBBT1hJC7u60KOolWqQj01Wmi+cm17f1R/J+t6317//uwGxcMS93eD34cw
aOFDUBie9DC0DXtZnOAKGOWlue0F+6Wn9Te8aD66btw0Coo02lgFSkFJOGrWRg7uaewV30t0CI+Z
XzJiPGSufGq4h72i02MxtjxUjf4VGs9fZRwHetxsa5dHmt6+5FUD4BQHLS6WEUEdjgHHb/T2WweF
ery1U/TS2VvV2Q+5sAJbMQKNaY8551vcnCsV8DnoBG9bkEomlW+UBnFSzvsqXmW7mZ0LTHiT5Ocx
d/u9qKl+rKTGH+JE155hAJpyH8SC+uyZ6i9FYd3LEOee7dv9ltjH8YdI+qYIldTNjx6xq9Bu3F9d
06FmyvphZTfcLpC/f+akee+gUzMvKylmXzuAhNrHwQXT5lsc3l8gUG+/OdlttIAATURNFlx6Z7pO
L1ag0+ZDMtTUOlauXQZt6kZWNnyj/RgYmohg5pL6WhuHLUEPtTI2YBnurc6AhmRb7aBo+QGqg08l
AzS5I0+K4+6kmT1UVbfDz4U1bEfUvA4gh4DUbWBQaoQyUuXmfThIPMA7Nz6rjOV70AnhEFOYn/rg
Psa1jg633n3pm/hQFt5TW3fxo6y7Y5/UqBqnbWTX4I1k6TYzhv5PbLRAtJOMhh2sqf3GgWRxRcRW
Nu57lbEMcCJ5SmQl/FyjkaIVj/qUfKRGa/gigYlu741016ZwHSuFqfvcLUQkYS4epnke6o7yx22y
QIKe46YVaDs1jDCV1nc4RGigaZT6+ZCyDUG9uPVJUnyXrn3gFXtPLS8Ulbszm/ZsafRoZVloGMkz
Y8lOEnVnMu+RQEo/zegeksXv4FjvEtN+AH8IYr19ONIxzEWx0Wz9WEr6kNXtV4d0u9GKD2NSbGrU
pkb2va61UFAr4o5yhMcMzmXhRZZoYAE6PNSD81WzyXORcPSNvU4N89E+xJ2KKmQrPqBn8V4bIkS9
9GSXetQKDwSX4lTlItmVCgfy3JWRnmAluHqUpNZPmF/t1Zj1QeVlcVCNXuzLoUg2tRanoCSkp9HI
UHEU2XMqaWgw86dSWc7GhAtRCKw+BFtE9cOInW7fptnW7mHvhnqW3YD9Ywxh3hfm1orLnemUIHdA
ajMATQtgZJd8ZGnS7YvO00KnVYEgcUToAu/tg3aWBH3c/JAM0mE2sVbwrAtbEAJoACpDBw3FujmR
sKxqTdCcW0dT8X5odf2e8JVN/rdddH1M25ch/lYuLjYhXjIFo7K3jqpH1RMx9Rjih0J/H5S6GgJw
1HA2WUaoqRuCAvYQnnmn79Q0U6Ou/GOo7raCTq4C3WP52bYhw6I61j1FV9Ro7VOpduDv2GFlDDyC
+/cYQjN+fMszjR5yeMus3Dm3yQgKmxYAKgbOWjw2ZiXhlCQqoBGaPNp2E1B5ovCZ6poXN05WZu32
5LoONHtCAS9tOcwYkbSND7Xyic5Y8u+VjssQgEldH469JbiCJ7Q8pjBQyL427aZl/1xMuQ4xu6Gb
CpzDZpquvIxG+E4qP9S19NCdIS1x6WF5oWSu4sE+kVZmMwW6SkMACbaOdudUwEmP3VZ3+5cKmE4t
MQIPlCTD6/NwVEex8bRU3+jNyMJOVX7pdIgaow9JnpRRDP/xkXPoyXj2dDnuuJI/K3b1rZddCJKa
2I2yKHDCxskhY/C5HiRro4aC3ZiP7auEC/bOVrKgI8p3tW2ehKKCBC6ey9F4UoYKGnDmIRUiP0qd
l3BmG55tr4p4b251XAB9Y34jefHDK5P3Ii4tHxwrLdC6DkmDJz+qjP+wNHbQ1eY4mFqY8uboFM0u
FmOQJ57hu9C2GVj6A80bpDKWdUjR3NsMcVyDwakfGPSmc2p+VQcLd1kbmNwI1K7bmAlHoQvYsYRr
j9iaD2k2vmiFYfki8w4ozL7cv5Jv36/4WAACwDsNKNCb6ntSuKAxpdw+WozHuMzaxm/64bnX0+da
VXxi2ytvoNvUd4Keo0dnoU0H0vys4JEPeV3yfNSO3lhBcSVJXLIfKsleRO7BmRT8YuysZGDHig71
5v5g7enHr08+nNE2WPQo8CxgKl0d7QunJ+KYQLTt0Bpd++qUrNz1rDUCjurSFpy65BU9TWUy9rB/
FgBe7QHwgQhprBp72B90kxWp+wb+rnXoUpbDuropTN9yEpB8ZJs2Phh56ctQFTLKY+tn3enxSz/U
TR7oDY2/yEzlz3jhW5FVxBBpQAtGfdMbQ/1FCRQQTc5wDWMfQLd4BCIT+n/fiWqxjVc73qtLdBxA
g1KhzNaKgzNScjBpwx9bN0mPipK2IUrM7GHQIEbMe8KgSaCljz2V0P3Sc+cL5WT4SogtXnnV4MRG
Hvyp6RR8aazMIAVflvhtYislxPztOMgI76ApKo0tdKLXaq7TOTD7GDggUBfC2Q2Bn3nXMM9MgVey
y48GZd86PYlaiwdua4QVTonSajejIM/pqsLxwgKE2Ov0cFUha3LzsHSpo7ipnopjDRBPn/6p09eE
7YoEbUSQIGrrY2XN3Y4ST2SsN1QU8aCddxLxXnG52w8D7o2o78+83EEM3Vw712+zBrSCJwYMCK44
eecgsdbhbRO71XDM2qehOv87/BCQFwt2VSYs0bF7ZoULATNx1qq4NkpPlHAxNhVf6+N31Ybxzb9P
F64o0BjQ1Aa8enZBQZW1dGRsyKMmX1x9g0UnnUexBkdbyBoAp/vfKLNDCKtCa8S0lxwj9eGSuC2M
72wq+1uv94ezkDVcBZpNnNJCOLdWEUit/+ABAdlMVX3/v4WYlsZFNid1V1q5jhC5F8TySM1AESvU
19tLAp9/esJOoPdbBirLTaKxcpouiuMNXpLJR8sCCqRB+u/pHMhJFuKgVK3fyDs1muxHVmv8mFsO
/52W6rjNYRl1TjNDjyDDArz9/dlbWAkTGwodaLydcBNOQ7+YvaKuO7NvbH6EYifo3fmDiWFVQC4Q
uWZCvjCLAI8Bt62jJG1p7vSnXIRSrdEcStx0R05tfTf26bitmqb9XSaefDGYmgWOFOCL3h/gwskA
7shUrQNECYfsbIAGkXnfKgU/WmbXRt2gqhvuDMrKd1tY5xawl3BCnSidN2rHltH10Ops+FET3fCl
lUOOek6sRUNvrEEz/uKGZvcGOo6TkTgKdkCTzfLLXNVikHRyfkxGnp14ada+Bmmcc2+39EvSjMav
fGDj0XGs+NSNo/KRJXkKa2FbAG5WVt/Z6KZ7gls7akgyBlQHka+kbvzscQ/P8VojKCTB1sWoxtG3
S0vvg5iVRVTACcOXRQKNDMmgRd7W7Ubywg1FN8YHXPh90HhM9XFxiodE0l+sMTnQjgr2TF+30SDr
rVQlXpu8gdSxUUH+Efe0P9gy6hJo/Qk3T5GFyNgH3i9oMivemNJC76JwvF1qMJy8Y6KHeqtYu76C
2Y2dmcU7OMWfmmTWpydHO6ANYxEztX6va4JEacLabVa1+VmteujK9eiVfAIFrxwLl+mFb2gZdEbs
joonlhFRrdQ5l5YFlgSknW1gQG/qSU0Z66MKdsnRZCo5irqmP3LIuxw0Vg8rtbaFbAJldZTYAFx3
UMedrfOxI42R8FwcqdJXm9G23HNOODm3CkwiodRkRITVxcHRC/KJZ2jyH0Y6idFCexfYCHSbrjd3
TnMFyNtOHF1t+NX14HnbGVym4mINcL5wilw9eGfj7LUiMaA1JI8J8cHZdePQ5U9DduZrrtYLJ6MN
0LmGOfXQ4ZqnZ1BraT2lMPhRjE9o20Gw87Ey3zXl9/3zaSkdQ3IEqXEX0gMoT19P3JAphSsdwo92
7QQkNku/HMpvjsx/qRAtnDRp3kYoc6ycikuDc9HCcm04MgCSOpvFpBBgcWV8PLIEqIz4PFo/Yi0P
xnJNy/omEEC7eOQ4WBjoL+CBdT08gMU9uxVtdja9A6xVCPtWAQLifL8/iUtRbHDMAbeEEw4Ox+so
GgHzLbet9Mw5PO4F1C80WBk4AG6lK+t8MZKJdyJGAzDy/HNleWOiS0LSc2YZe6zFrclrvy/qfWG7
D/cHdXNzYepcCw2SiTYI3sPsG/XcGoUNvZ/zUD46m2ZcSWpuzib8vAfNEKSaIFfcFNoGvdFJCdzm
uVOqTevkXwdUJG06rsAw/jb1rq6rKQ4c4NHyc3Qg1GffRnoqShISHgOeUYZGA1FflJBf0vxI+mcw
xjL20kDdB20ZP5PPEB1aWek358Xf8MD8T0DoW2Csy+q8ZCpLz61wptr1SyOVHz08IjLS7EcQ1e5/
tMVZxavt/4WbZaMQSGmKxILwS65bECrKA836lvwzTWI2ptmUqqYUpTXw9FwJ6jvG3qMr+2lhFFh1
hgOReFiq48td76c4AW7BFBgFmL2BV2pBab6V9e7+VC2sbwSBdDHAj84talbJnQTyZS7o/sV3Yr+t
YQUWPjxwWSa6OCCNAZE+2z5Yd2qLtCU7NyqKAQp6kY9VbPIPiAzYYVY42bMHnbLw/pgWJw42ASoY
HxMhd/ZlROnGo9BwPIBvHehuGwzeLkmKfz+EHBVw0Qloj4tpjjuzrVZpZDzi+xuJ35tPlXzL6KQZ
t/KFbu4mXH6IMgFT8Q9kYK+XgVkmsJS3nPzM/iL1XKluWAOjYMg4vcJAuvUFGJSBmTXW9v40zqUL
gE5FZLC9XR2V+ulPuI6stC0wnSBln402iTTF3KKHvYHTwA+p0x2vm8/Oso65PYZmWx30/s/98Ldf
EaUEWH4ARAjdPyD7rqNDUKxw4QJVn9UnKoOC+fE/g0gAy7mIMO9EV7pamo2NCGjqWs+sbasPmet8
baEsDuRvwQ9HPErEs4F0WUyMRIvrs5Sb6rfsP2336f5U3W5ikLWm2wlPOvghzCEdvPeKduyq5mxm
Hg0yYXah2og1KsXCekCYyQcYEpY66iLzsojUs7zTuuasFsWJqDqEwZKo9t6M7LXKzIM7amGi2VDQ
QQ+QlSub+maMgJEATYL/4HG3APgQtju2mTaeKeXejmYK3aCzTf81gZ9Fmf6Ki+exMkkul+5kOka2
6QD8AwSoysGN2nJXF1tzZD4uz/sf7yaZQUhUmYBjQUUaNLXZ8mhhMQXf3Eo9O1ySQ4UH37mUJAt1
4DNDz+iylcWyGE9HaQv5DJQQ5mU0z6vomHVkPMuuTAPRWJFTlQevyX710BS7P7abpT+N7SLWbDq9
ujIM4iVwMG/Gs2vQLe/ksz1q0X8JgysSVhmgis/rdUoToz2Pg+hcwCfGHzsWFNKt/LYTK4nFwtxB
bAHCaxBSAV5nzpWAwxjkz8ignA39MDbveXcy2AfNkpVpuwUtgmOr4l6BIDyqQgBSXy9Do2V5C4yK
clZr/dkxpD/moEyMj5UFb8QSQstcq8Kuk9YhUQh94GidRy6H6eb9eb25eqY/AzcPwLWwnLxRjlLk
UAOIAdXNsdd8NY7iOuIpgXzUS5Vz+Elv7odbWC0Ih1RBmy4dsDCuR51btgINAIw6LfaZCyHp135N
qnYlxJxd6LWpYpmkV5CPnJT8m25v6RqOb1rTV6n230n7/6MwZqdkAR42qlxCORfFRlSbPF/JO9aG
oF/PkpvW2LMdZonntQ/ELHRGCl8Xb/e/xdKnR1IDcCXqGag0zUZhqnWplIpLzsz4lbhFoHlfBNtp
yqM3jHjvr0ndL00a6naTi7gH2an5U7jKEt2IPZ2cxfg9hV52263phc+9osGCgC3dRYhpxBdH+6Dw
ptczhGhQFj3YpfGWg3koIPh8VoqmfKCD9Pyc1V3nW8b4RffiHGa8w4chrRACoQEhxnOd2vCCc/tm
ZcMvfVPUYl1ddx0VOd5sv3dG1pgxIeRcjI81xKkkWsHeWtFm+pH5wsR5P90xwGXemKnBjNoc6KC6
5wGlht1X8misSeygh3k/hjdDD/CkTk0KdMZZl652HgqUYCsOTeNGADRDXRT7Stn8ajLH23DXEN9q
u60jKg1nx4GdgGys+x38eaghZ/FvirQw1CjUZlQgcQOr9bKQlxbf1wix19EKf2hVvd/FFVdQseSo
RTLd4VtFpfVWK7HDY2hv9b6r9rZvQmRrB2HmLETDNfWHCZuc25oG84KmDXQzVX1ipT8cbmuR7HmF
qqhlhxSomwJu1xBIdJXQTE0wSINWA0NMfRboSrsDr4O4kwnM1L2gVAtI/max4g9x7fisgyUU1Ej1
k5Gatp/rGvUbzWhgxCe7g8i08qALRzyooBRuM8+uDynzygCQceWoVOm3tnKAaa1dWX6jXKKmK9Oi
DlHQHsD7Hjpl244Ni7iRWRHLk+ZLFmvGA/iXznsZJ8YWbW8jHPqU7UVH0n1V2wX4igrbK/DR9NUy
HR6po9JzkjiAFPAGgE/I2G0hSfWWpHBSIcIh0aA71d4cafaQe1a37Uu1ibwEJIgE1Z0Qjqw2UDu0
OINbRIKUWEWALBrzWdosrBRcxCTnRtTZRrURIMdumKPAJM6FQrCUsTjULDH3qQHUTNxr+YPUSROh
VYDGRAIHHuj/eJDZljrsbM0kGBopQwmSrZ9IZzg0Q9fjA/XiQNy89KUp7K06qv1XV5mK3ZlDzp2T
kY1AXepMHSf1rVSkfoFuB1RygJYwVcXdmBY5GYQVESU50OrA6cFwRlVf75+mN89gQA2mzgeaIEBe
I3+4PnsK22tp6nY2ZAitICFumJNhqzjkwAlamUW+SiVaOFAQEHscWrG4SOeYT01jsWQjs88ZTJkK
ZfxqKupRetaf++NaDDMVsFChRedl/iJQmyHDu4TYZ91sFV/R9G+9brBtrVvNw/1Ii4cX8gIDIlET
5nt2HxUQ9+aM2O4ZFqqBkwCeLLQyBCr6Lev19/uxlu4+CGHjzYuK2S3TJ3WtBpleTM6erFwfR+mj
WeRHRZcA/7k1mEV5qBXeCnt/8eREexu1RgDzb1LLpkhh7lQwctZ/uHC7iu4Pae3XZ0lDZ3hjrdT4
dbsG7wWgTKtfqWQuLHHMF8QVQcjACOZLHFjCwhstSc5aWexjI9kWbRZWnvUFWre1r6T2yoJYGhHe
oii/oNMBYs+sOOE6Ihs52klnbyw/IUkfdVn6H4aELjDI/FNjABTh6107oFzVc0OQM2ypAmaqB6eG
p4L2u7VYlChrXuELewk+NNBnBSoEb8F5jxQELJKVteZBhRy0Z/DYcyvbFOMaunotzCwNyjLBoUk5
eufROad66ytih6Rp5eGwtBguxzLL5FlpCMBNEEQrz7XYlY1vyEMDzC1dAaoubdWLQH9hgBdJXdNn
o+QuAhn9VjhPon62S6hrJQZc//5Qa6WMvjJ38+NutJnSpXRANO69Gkq2ZfbwSHCZ3d+si2FgPAqV
Ig+onXk5Bxwq5DGF9M7DGNTZF4CPFGV3P8TScTop00FBEJK0Nz1R6Ks0pjtO8rsxCbhKfOCw3DoL
QAa4H2j60vOkE10aKHAA2AebmmmsFx+IQP65ahy4KimAG4o/KfIs2Lh3JPJS5IJgYwDw93+LOA39
IqJO2qwnCSJ6tN00NfRxmidp/YCRli/qh0RvQGpZ628sLsOLUU774SKmLZDLdgNitmYZ5FWJ9OrN
9oCyb8oNLdpASHPlFbj4AVEMA5gLNTlA5a8jDui6q3GSEFi9bka478QWYObke5b+uj+bi3GAKp76
EFgsc2jzwFmco0EFVyxqQ74QMgzNj9ijG8JWdvLSeT7dHliN6J0De3M9IE3hOUCIxDs3HfiEbpT2
a4axt/VLvADBswLcD7cR+gOztYiGfWF0XNpn6O+cq9bclq79tRUSn8l6ptkQAdpT+JNPADRZk62X
Gb/vT+bCxkbDA3mga6Mbd+PVpOQitrS0tM/aAN3Xksd1MIwwnHRbZYzuh1o4gREKbELgoAGBnjde
8pyqfY2a2NlW3kf5EAu8JHL7IYV3yKr0w+KwcFABPgk6Jlyhrj+dUNuc1oNun2nGfIcYGzjBb0S7
Vo1aCgMJugmoCUth9MuvwwA2RZvaTQDD7umZqjr3DRAmN9xM1uQAoYiM35odW1gohjNJF0D4dL5U
Jmg4fEWFde6gq/g0KE4PVWqi+WncgcFzsjgPYKyjoFeQtF3U2il6W7B09pWu+SxVXr+DRiNbX2ed
9gC1CgjuW2UHFLhmPrV5LB6RVMqN0tZpaGclLKwL0Yw+ckMWWDBTCvFXfQ65BhyJ1vGXmNcyBGep
2om2b3ZpUtg+9Tobhiixd0hagqKgxWkAuBKUS1Klak+x4hlfdJKAsxKXQ2CnTo6y3Whtic6SM6lZ
Dmd7Fkc6fHmRC9Y8isuRw0rbsp5htGHvWoBy/U41edjAKsC3rbqC32g/HuNM/KxK/AVu6sR7AUx3
QHElAqytwr7GlPkeNGVICmiTD0ncedumVY0j4xRmRC3/GgtVbmWNOy22MvfRBYJom8SkDkDSkI9x
kTMkvzF4IFn8MJqbDDCCWmsfLVRnUhwLfRWlIPvjceo6+wYNsQcgNvg2A77nUWtG9Tw45vBUdsL7
io6L/khjS40URa38TM9V35SGui9t6XxWBAPKO2PcJwAmhQWcTfYwqPnLPPG+5h3cs8DxodvJnHPj
ArEVwIte2+H/jb6R93HQN2kfFgargKA3Yh+POVjFuxQcqdgAUZhNxkIm08MCXrahQ8Y+wOapAq3O
WKiBO/inl46yrUhqB6qRuvsSGjdH3lrmHj4s4mRLoINiyHkd2g4eAcTMlIecC+0tT1SGhWVI6afc
1V6roiMrR/HCbYaOI6gfALYBZT7vOArLbcyS2vBDSsaoKl6V/pPLBnwI6O+Inw1daxLfqpTgeXwZ
cHZlGwlMyxTXssDxOXfld2n8rMgpTR4s4wnlTp+qY8DXoFpLp8llzNmVjawtdnsFMUGliXnYgYv3
P6Sd147jSLBtv4gAvXmlbFlJXd3VNf1CtKX3nl9/F+ucOyNRhIjq8zAzGBTAUGRGRkaG2Vvf3vbB
M1cagLycurGyQ4vgRIQf1CATaI5B7FOtGx7ITra7LWFOCaYkQaWAj3ncrUuXGLoyw0CY86FRfkkO
jF1DTCff0sT4O3L71BvC3k3Nb5yXvALO7OSaS5Wes0OYaMIWlqx0X2SAbAl1+qOra/UBch/la6Tq
waoH93wFZVqxjoqAFrjQyNZoUJ6CuDI/Ho4DfMy8m4mZ4qUnF4LWhjL8B6yvZtqp2KxyvHTlrj6+
xKBC0QgO1IFiTjOaQh0JgVs22sHN/zQuJE1rK/99W8ScnZyLmLwzsyyqlM5ChPZYmhGMUEv9X6MZ
TPePyhh4oaShrqcN2sCpoUqONAq36T966wwQWne97fjiq1aUROTB0pDtrGGCkiaTb6ZePK15Z6EW
JV04Wkxu/KEHzn2UFT3YKCEQ4guLN+etRs5GAivSD9dtMuSSQ28YzINrBvnaa5nnqpv8Kwy98kr0
jV9M8MRrh47+jZm3CrMdQbirkmBExQIRcLBU91mvtdimygHLjZ/620IahEefQJGaF6CJTQ9SbByH
4p1gBgr0ngVJeojkSGFa3Sr1Y+kuzZiZJ1upP7h6qe8sv3M3zNgkrz7QZRtdEOqtCv5zXGmgB5Hl
XddJyv/z4iItGna0vdKRSzK1IynZqRtuFRqkReDPVEZBuQYa7uISoG2zAEXk9votLN8U5kLvZKWP
HMk8GK0GHpTztW3yta/Lrk3D0K7om5WUwJ1yW+iseQA1p+iw4Fy3daZKqlfMIyO06R/7LH2lxe4z
pIbGgpy5kzUCpv5/OaPyZ+8yyxXzLoEi79CSFeh931aHJVbfmQcSYK//iZikOmQrYkKaJOgB3DM5
eig1rFx98QjH/k9L9j7lf6aKwWxUohao4uavtS4RnXxZJH9/D6GnjuJMmWl9O4edIiL2NA9ZSorQ
Tz5HumDLavlcl/6vMNFf0DYHBUXdh4r/FASiraXVuteyhQhk3j64F+gfUGhOG/9+pqxQJhAN6qV5
aIRoJTDyGDPpDsjI5vaazgYe41AU3h3uHlK9l3K0zkvCSGjNgxg6awdwJShU7UZS92qv/FNo6q8q
YJ58aO/gsFvIwMypSFRAdDC2ZV7B6VZiojQwsYz7uRJAZcU2P93Wbl4C/b7gSNEVMQ0/5CId4tTK
zIOePIttzBp+Sspvt2XMHTBiD7AaCEIYyZoEIKJTiQ3BrXGAnM9rtpW7sErXqJGEhucCJidYE6ys
gKeQXGX+HAj/xGYN9MJeMx7F8Nl0NjWZvtbatzVsUtpTnT11YWXX7a/bWs7ayfmvmBzyPGaqsRtQ
U4yfIUi1A8+E/XATpgD1mKvE+y054B/9uS11YW3VSS017GSarbgFDkacHtpIfy0jc8GpzCtGwzbh
G+/dq86xPPbgP/AC4xB04SHP+wczo2FBTTOYTZ03zY++8+x+qQrnZyCbC6v63s8x9TZj5QhM6TGD
Pz3lniE6pSalxMe1kourCk6clTE45Z1Zq/VezzN/pZtu8iXye+dQerxZmctKYAYB3wKuQHjMMuFn
2bjsQNg0a991vL3UyAaQ5V27jnoj3mSW/L3vC506smVtaksP4FcSxddG12hnoe1/G/ZQcjsJfOV2
K9N8fXsPldlDSGGERkMaeQA/u/QwiVnSs+QZxkEOcZT1H70Uksem1eW9IWfSNg3icFWnoDnkQ0rs
XhXmNovllLd2b2HPQnyCWEzYxV7dnFoQSShgDgaj5KGvbYKyBpKod2LLplDh7F3CIxyJLt53nVPs
JLINKxorhRX9DPk9j3T10YJ8CA5WzTo6Tp1uMiFXHnONQmqk9/mrVSy4h/cLY7rFYMjTlqgzfXPV
0uNWFYD+UUkyNiEfkVs/il56GzQamav0k1GF1Cedk2hWB1IfJ0koaEpTgGofXFuOBtIgylsshneV
EjR2ruaPnvnHa3wa1ZWlkzB72EinEoePkGbyZJ+A6SiHggDk4APpp2j1Rlf2t01h3hL+kzD+grM7
za/UpNckXiti7a/jsFwLMagCycfLiJYO6CaLDgr1VZOH5nkAjpuycTCz/LMMy9dgyAsi5p3GfzKm
T6KsleQiqTXjkNbCfVTr5Ez14bcJH4Hdhc1BlYJN1wn3CXS2g7eEKzYXb50paE0eS2qlWnHAIT90
IN67ypuhn1Iya2CZ396uJTmTpOaQ0+cnRSiZQ4EN90j1nOZreQnSf+5l9j4AAq0523JVNS094KPz
xDzUr+lA/wu17dxWNJBZF4KBWfseJ03+V9Co7pn10R0OBxWd8YdBXSnsk7ng6Ja+PwkEvEIvgUbi
+2/ADIz9LwvPlLnvjwivvPJ5UV4R38IxynRTmJoHqXDALLKAqxbCv4g6GVuiL4YOLGqwE9OS1M5T
3JATmpRrMf7kvlXJX+wCr+IR6W0sKOujjzjbBSHzXE9vFINMuWzrKYgfQiN/eNiWkGmE7gGHHO9+
Nb1OS0zJZS8hpEn2gwJqwxLQ/exmAGM9QlhTy5iClMqh58txaPFMcNOtUn53XHNhu+fOxRhPjm0z
49N+EnCJuQhAUOpZB1fcW/IP4uhNEN6rxbAP3QV3NueXz0S9e7uzPfFA8wqpclFtdZ8kI7HL2q6U
l9vOZHbBqNLR5T32IU5LF7klQtiehtbBEPsjJddjXxmnvxBhgCVBYUsh2zgxXqvUe1fSGvPgiSTm
Cnvwlwqrs0qcSZAvjTcMBiMqXB5LWbwqffsvun+tMZNJ9Y9y49XUvTfUbRg75HFItHTN78KHqWF3
e41mrQp6IcY+mA266lFxMqmV9NhBRM6gexhZ3BttJK6lOBVXRVHLO0MG7fO20Fn7Mg1871j+prf1
ctkarXITJRongYFSbLSHtHnozIWnwtVlpTAyTSlY4q38XiG7lBF1gap4QhCeXFGQbG2oP0mUMuBT
/67Cx/BBfd5lUeYbOyCvn5Vm4hm1KCThCRqSJ6NXP/tqvDaU5NdtMVd7NREzefiFndnHepmGJ03n
aenK1KbA6nOFTRgm+P/tbWlXmzSRNvE3kpgInaaiVKYzxAJkW0YR2NcXwuHbUq6xtaB/jqM0Dk9C
82C6W7E4pEsE8UsiJm4AAtz/FWEUe7ndlb/kJbCKceEvQvqLpWK87tLWsiIuKl6k4SlS6sfOk3iT
58CraSdFcg6G276UsrywbvPmPfaGjwhrBDGXInUPIozA6sJTATuNtwvTrUcFVF/wDlf+bVQMRnCI
taDPJAi4lKIoeiuYuRieLOEtPJrp19smNqsEvgeAj9HNTbvJeOrWVupl4anJ5NCWICCj2rrv6n5n
FslC2mRJ1mSPuqQyY70vw5OhULfeQwbZapt8WLg5Z4/omUaTBcs9M+ujGI0MxwpAbOrWVaE+NoN5
hyN/aPqhX4gKZtWCSZn4TNaus00xKFe9WLjRyYMCODzFWb8qDAEqpYXYf9YSxhkf2kVmJtkhAq10
OY+jk9ndSf7+wwOBo6ERwoLFxFOTzMCloTEkP+SRZ47m/F0UPinZzyZ4/QtjoyoIZI4qX+d1nCwr
KfmgQRWvBu0uiOwm3oNve1vK7Doxm0znE29NEqiXiqSuEjXuuB9V7P7mDt2kgvbztojZLWdinGDZ
HDnsJ5YsOL7lh0YQncJ+lcJRABiKRP/3gmHN+LQRMZBaN40XoLJNFIkS2RGF2glOUp3foa1MJqYq
7LylL6gzn4xEeO0DkhK3dRsvlYknvZA66n4WeaZpFOmG64YnujeeU3r0cR4rVatfymT4I3fCdyGr
t6nXfvSZA18rPIJATfOcYrZromySabSAmmF4Ms2HIgvt0n3Q26WS4/iRK910jQgeNLAReeVSN7cj
8IhNOTzlym4YnumW9ZdgmmasD/QHZuQwD0qb09RaVtVRksHee4qiVUmDwMeN++Lzk1NqJkkWyg6f
HxgXce9z4+NOhk5f1p/SNR0x4uhdz3a/arw+SlQQ9CsFnOBVstC8PLc655+fxE91Blx5p/N5N95E
wZfOyBasd+ZkqirdAOAsANvI8PHl73dN2ZGtQPVPTGXaZsp4j+zte5iGunz4G1HE60zJ4tOuRlZ9
ZoZymRLMyVA9O0/AyJL/iCAUdfQv3z6Sc46Aadxx3J1ehytuIScMCjHxav9Ua+lJifS9WAGl2Vul
rWbC/8Avt+WCr547KpxsVBNHfz2NbgbgbYCZyvyTHETHzpIf2rL40kKve1u1OYPg3Y+rRhAZtMlt
LclpZqp+4J+G/OQOz8rHjwsAEpB7wGxFonfaG90Mvpwltdyd5GJr/uNXm9u//rp5k9nA8+/Ll+YW
m21u0CbZncCdCjVtm6nPnQz8m2lL8X1jfXaLt4F5ZmWJwnEmyCFjw6saJDiLy3qybDEUAG0QKu0p
BgRWa39GykMs3EERnC3VumZsD3BDJi6BzyGnMk0/GXGjJKLrtqchPQn1Qx/QbjV8AxM877+K6VI3
7IzVIY3EPB6aaGo6bKvEVFUaQWlOseU9CYF+LBPti18t4TzPWB02TVKNt+k4STHZti7XBk1oqgYn
3cAX/WrVC0HokoDJ/lhWJfd5Q3UEWsU63aofbsYHc+BcgVH+mZsuganW1PH7ZvzDFdaduDHcX7dt
e2bjL0RMPGngmLFrDO2owmex9df0A+FqnnUx2pjJQ5aI69vyZkz6Qt4k7qicyms1vWt46AD8JieU
lHqbX7ANq2NhLggb12cSCIAFSnmdmINRhunEtW/VbZRKWXMKihdtJzWfb+syt3bnn5+8d+taVJ3Y
4PM94wQhQEZrCwJpbVV6uzx+uy1r5sigCrAy3Hn8Z+qoXUsDoS9Pm5PSPgNFuc6HV6DlFvzozLVq
0rJtEdTABgLJzaW9AaTHRHYh1yfgy8FYWXEHA5gHC4jZ7m6rM7czPEJ0Qg/c2xWEoWCGAcDRbn3y
oHH31Z/Dwr228P3pzmeJ0KidG9Wn6lhK6zBd3/75c7tx9vOnc/YtzHKhW/HzFe3ODx6G7r7MF0K0
mb2gN2SsXDKUAPzIJEQry06sDKZxTr50z90SKfSCPMdLnT3vIHaTI4IYynbUwpn4mWYI+zCKJSmm
AGqqjR0wj+Dkb4nzw5Ff2+gLU6mv3r7RbePo/RbMladvS2mlufvbq3mtKu84MBJpD5TB+3mfnj9z
c1lpwR01eNVJ5TdE6l3gwbPwPU0/HJUy2w+yBQl3SI44TZfWzW9II4H5EY4rwHApObYlhIdrq7uU
MDk/nZylVj5K8DK6sO0sXDC72e8DRENIAKfzVZpaSIw8FQO5PPmvIPB36ffb+3Bt1fx81ubdFq6D
ADmPiiYTg4pgcK/6K6Y14+aj555Hp0SeWBx5xHk2Tay6Care0YBjPdKo2MBEQ3Xztg5XSzQKsHhg
Urihm2zqJzPHFcVIDZ1j9Ah3CffL7c9fLdHk86Mpn5kqA+Zx32h8Hq4xqS7tQPjlagsJtCUVJmtU
1j4I5k7gHJ1agbE4pDdkwc/PSaBlmkNP0vEazthSSldQ3No6pv13x9zEXvQXy3QuYLw5z5ZJTy0j
lq2KTo8iFbdFSUmWsqH6mIGHvrBaczuClzQYNqf2xOZfikoUoQug17aOqvQkwV+SS9Gq7RfSFnML
Ns6gYVBgQFFOuRTSg2KqunkmHH2j9ja11KQPUSIkC4djThXSs3TMaWgiTX1xE4dh3TL8fTLr7qRa
7oPRKjupjNYft+ER7xmcG4SBV3ypjE9XW9z6snMkGXi0mvY5EFvbSpbYD6+8OkcFAZpGQ8iIMzpq
e2YDmZwZAvyvzlHpCmLJdqVV/jMN4jB7JAsXyNz20MTFuJQE+ieO8VJUBLqI04SWe0qSRHyJRFf9
ojnWh9t0UOhcyphSO1NIGaQ+bhvPO63V8qdS/ry9K7M6vHtfiKHoJ5h8XW3zHqqCwj0FPQ0SVmPo
68FNnM1tKXObYpGCYwYQMlEir0sdIBvpwwpc6JMl/yn77332LRO/dcmPD0shacrEBkcSyO3pcz/q
tTqozMg7mQbQ1MyvVzJTYum6CpayM+POXoQvYzbxTNK4qmd7AoR42Ili4J1KmHeNIj41ch/YMMz+
SDR/G8jGS5zJv/5CO8ByQESUmQacjje2fqDLvYO19QCy+KS3Q20n9k++sTRecA3FNWp3Jmli1xmo
dqVcGO6pAhtwrVh6tAoALNmUqqC9+ILc2mUPVZYvJcMqEOmETrPBs6MoVzZk4Islrz5jPKhLjZ92
1BnYAytgutgTS/eUWtoqTz4JQ2Ir6j+K9ef2As/4QYYsFWAFmUIHTXpyAUpVL0sdpesTTFruSmHI
YSdbjL0lGbxft0WNp+rKfs5ETVa4ikzdarLePQ19cxT6PlmlQwQFYeXYUTEAh2zZw0A/Z7MEVzRr
uKCNgayJe+Rxemm4cZD1csvk2THUGA8Y/OwPWfMxncngm/Yq9vU30ynUj1/LEqtKWwuFRkD4Jj6m
ywPIpNXMPcHFtosBaRTjfO3Qqnp7UWftxCJhxouCBMYUODtLlVjNdc89RV1PCagvpecQQpZNnff9
Kox9c+HenNvEsbBJTYGZH1qoLtcylZTG0WFpw91Y5X3Ms3Oru3363NRPQrcJ8k0iZdQI867Z31Z0
zlC5ckYeH5qaiAwuBSfNkMheJLknBchGr/dDO9eHjaq6Cws6L4dX/7sYelkv5YAx1BI243FkbUu5
pqh/VEuqzO0Zgfm/Isa/nznSkadGV0PXO+U0I+fuz9J4srTH0Pp8e8VmbjnW6z8xk6NdkXUQukxg
qzyBTsAo/A5i/eq2jNnVojnkfUdofJpEhJEptkpjmnhNs9oMxlMxaJu49hakzGpyJkW+XLAc2MO6
l9gTJYXwIRyK6C4x1SWXu6TLxLRhVx6ypnfQxQXSoacVrUl5JFdUB24v2rw6DDOOoI8Kke6lOmrT
uKRLx/3vrFMrki3zyo9Sr+F4gPxgjFNm9OoqvM0ppQLm1TpHk9jQlsok3nhtfzA6WfyLvQFqjhr6
qMsVCLNuZLBBGQmPQNd7iVUdpjN5wefMbYwMaL8IcPpIKz7ZGK/G3whV6hzjorfWpdr/apXefbBo
fvhoIohl4znAMDRdj3SGTI5M6ORqwqi8cyxHNA9FLrQd5I8rYtFspUfmUlfwnGJEEtDB0BLMRT9R
rOiiRqkLnHfRbas4t3V931ANuG1tS0JGazzzNoMqVEqfjzcEsIf6c1g8hc3CzT4nYgTSoqYx1oSm
l5DSATnRSz4+09no351wq/3+uA7nAiahQ8/bCsoP1z3VYSKvYgd2P7XTO1urk6UG5yVdJocTtppQ
c1J0EXGWBljA2m9xCYx9VgbnEqhtIGav+hPjNtHkNCcg8bitoWwtT+VfJDbGeOdfEZM7JmsULR4y
XTg6YKMHNRmmpX7auVvsXMLkrOhuIcluhxJDuO1aaeUP2SZxkpXSLbjLuZDjXNBk8wdgmmU5Z/Nj
a5WG91nzbEX3QG2opg22kL/UtTPnnQEMIAQc8fTg/bk8L4liUm4W0Cu205wG/W4pJzAngPZ83s6j
T4Mo4VKA7AgFUwclAtJfUvZzqf47Z1x4fYsKBhmnq4iwrbWG/mmNXEAmrJ1Bfo6qL6m/BOQ6Lvo0
mIcJdQRyhWb7CjilZscr30+IqZMsbmwnEvWdayiMKfUgdnet1+8iv2kLkCTMeAEPYHYBx1YEGD/B
h5k2hGihGFWSHglHFR7OQUptLVgwudk15OUOLD7gMFfBZhhw07VFKBwzQ49PXSo691GQKvu4dKIF
3zl3jEZkMyJlawTwmfgbvfKzpMkG4aiBP9uKb6rOhFv4D+d34R6YXTWTnA2dFRYd/ROzK6t0YCYe
s1O8jdGsvaV+4aXvT85N2QxeEbuVcLTcR1CPjPzL7Ttg6fsTf6NkGjGAMR6bdm01gR2b/9wWIM3a
9NkKTRxN4ZRWVY4SfHMlxbbk28Gr8BP+1p/S+z+NsBZUu/ijZMyY2xDFOy+3f8Gs2YHay2war1SS
OZeeAdr1XoGSFKddb+CxgBROWiJamhFBuhPyANwD3XZXZcdB6gAZ88xjX8ugD/YrZ1CA7vt1W5Fx
Lybe4ULKJGBvEypqvSoYRxD6XmMr3qade/QBTlq5cftbheDpL+QRd9BlCQYF9n25cLloOFWhp+bR
0ZytVad7rQnthFzVijnDO7mitnpb4Iwx8gAGl5LpG0DvpiCOGhRfiecV5tEI2u+9Fa/FPv96W8Tc
TtEiQucegfUILDPRCT9emUNqHA3nSfZelP7Q5AtFqLlt4iYag+oRU2Maf5ZOO/RBElhHXUgDO4mk
Z8ErgUlT468aLFkknIK720pdo3MzF3MuclzYs2i0lJXcyX0flPG63QkAL7lauvFi87ml7VLy3K0Q
mDsvqF7rpjyIQ7dps+iT3kO6LEd3mlfc9dnS6/J6znH8TcAPQJwF/84ViEnZeYNiubwvlNZ9yQT/
1MbhJmji+8oBv7jJfksuPy5P2rXiLUHFzfgcQNtGpDgogrmwJ5YLt1Do0FNhHZU6qnaq7lQrqPKy
nVe42aaO8/Qx84IfQWQ1CxZ83Wg1as2XmVBDOqN2lzsRRCFUQY5gHaWkVh8Hkpj7rozFJx/Gv0cA
qoJdCjbVY1102ae4K8RNRW/bnRRXvxdMYtYKoQHADmkd4g68/CGdbviVX1Dn031FWxVhqdrukLWP
MCRLewDNmm9xHoU2eDb1oSi94jFhgHed5IX62SnldO2mQbJysi7fgf/mdrZXCPlTkrvh2+0fOrtV
Z79zciBrKVOU1nesI/0c3srLst5mllP/UvWts8oq3du1paitLS9d2qs5V6CdSZ4cGilvyRjUvnOs
emVtetCf9WthqeA9E4jI50LGH3F2MjuvdfSoQ8g4rixvPHObNqvB+Ggb12h1GNbYGjDmKCZWFxpa
LbSgdh4LRd1aTbHt/KWU6Pxq/Sti2o/S0uqSEPuax3YIX2NauhkoPbXtYgg8J0entY4aD9MqsEBe
LljSmoKuV551bNxPbknSs1O3bv37ttHNXTT4fwXsEILtq27OAEiuaJDwl0lAAQDW3c76dFvC3L6f
S5gYlz6UouyESEiHfWbuc/1H/FNZAgqeOzs68CEjvigoFNOuUcNKEq2ILPMoQrxYpLRsWN+k+tcg
x8DMpyvD39xWanZvSBUxtgQhHohml3sDWrnjBK1oHSPGBDd61GQEOwX0YIwYrG6Lei8fTIMdOuD/
lTXxXzHZqayQWuvYqeZvzYPqvdSfVKt/SuOM/hrtBLfbd92RgaUV94zsrvtGPnaGvL39O2b3USeZ
YILzyzDI+Pez89t4pQDtQ4+lQINbQISgaD/DgiFtZpHinwPcqwt3+ZLA0a+fCQyCApQlbcBwvgxK
ZKfqd1+08/1trd7DnKvVheNtRDjFdsRJJ1ECjFYY+KF1LGujvWNu43XIZAk0jC56asIo3Yhl2K+L
XNe+6E6k3EXxwJjiEGWrhtmEo+/B8TD4ZrP3hrjeqVlebEulblZaYrUri57PbRt6zjptcvmRyyWF
kMPyFpSYu+HGNj+dbDwIUtNoMagEAD8GwzmGSrBT9L2m7TURfmSmMaJmfXvB5nblXNZ4Es92RWr9
nJkAi66Z1Mg+mVLk7Ove9X6ZXlqtsiZfIjedc1AGSWbokihD0eJyKU9IGylgStw5du1W+pYtzerP
fp5MDC99Wg5AgL/8vCZkUZKWNOiY4YN+lMLj7dWaK/vKNKkxp0X0QqV+4ijMspOaLFado+C7/YsO
YOpjb5gBc3QGAAqF970ZHP1J6DXjaBqJ+aMXRNEF0FpqTkYcGAtB2ay2MPDJdKLDaKhPjL1ynQTy
M9L2ircWtVUoLBjHnBsm2GcmTR3R2KaZ9AEgukrLPRKPQvotd9rXJEs2VdrZJQPRdhFnf3xnqbF+
Via1ZciKqThdNaAbjZxUWYVBtsIjILS1+jXL45XQ8C78noveQgZ/zvEb42AH0TxggdP3bUaVwzUc
jpoyHAf5Z0CigOmkhWWc3aYzIROPL6a64Jea6RxF4GNTL7aXcvZzAkxak3SLrNDYbHVp9UnQVkrt
E4v1G0m5M9OFRVr6/Pj3Mx9RS3VGTMSh8jrlD/i+Bypq69sHa24fzjUY/34mIm8Bo4xdRPTSwdLu
3Xan1gtnd0mLyYX3DgcJ/DDFmmexeSm8hc8vaTC53txa8QPDcHFsonjvls63IRGfDSiP/m8LNfHX
npOUWu8ixk92jrJ26hW4Y38hAo9ChUai829anrFKyAbdxrCOvbk2hX1jUkNbiAVm9+JMxESLhCnK
qiwR4fEKUuiSWVBh7lajtMQFAz04+NgTNx2HetB1TYMTEXeOS/Z/Wwzf8miha3lWCrAzzEvSd0Mk
dWm0ShBbiSHmXAb1yjvEql2+xNVSuDj+1GlAQ/fkv0ImN1qNL2zoC3SORZI8e2pm56Hy1HTdC7Fz
ZecmMX49Up0M3dqty1WULVE1zEUjZz9gesl0YyK1KvgBcULSx80fukR7bBPlJXI7mLm0v6irA1oB
X8wIEIveE1cQhGUXjrTHx8q3mYIXhpUiLJjHrPkpMNghiOyfNf79zNuEFgMbqcvTvPCMbaQxgQR/
2+1DNHeNMS1IgojrhTaiiQUOsk8zBS+0YwHCLhmJQPlCXVfeikYl3bt1WO3JFkJcljNwe1vyaBBX
BgOOAIAIMK6TV71UToE9OfZM/FzSBG9U3U5qoKyzjnmxMN1YEImvBGOAziBY8EyzpwHWHfjKRz7Y
KW1uWSmDYtQDlX0QTfaRAD1lSVy966BvXJEsL7a39ZyVx+gd2P80xFNLvtRTqojFAp80nK98dv0/
nvUcuZ+L7MttKXPWD7MsVRAiBCbBJ8fPIFyNolY2j3S9bSRCnxbQxfRLkJPwlxZamRdkTTMRDen3
QAgU0tL1j8j90sp2RqbIg8Ej/+e2VnMH4EyrqXXKrtjqTYukRl5L5qpYcFpLn5cvtyZsC12oeNYf
A/N7m799eKaUpJD1PkbADUWEOPG7Agg9MiPYZGxC2w3tpt38zeqMYwr/8/3JnjeVoAyywPel5M2B
tcUPlopfc8HCfxqQDrpcIFcy3bbNTPOop8+KvtOcjejc3VZiNmF7LmPiB4rOUHhHjjkU0b1LQ2kt
w/nHs+lLmQqfTKt9kNT4kxQ2+jqt5DcxWQJPGFdp6ofO5U+MoCgVyq7cnMcG7obI/BIPO6sw7KZ5
znLP9tpT2/+6rfI1rORoGGTkR4IT2n/ESRzs4A38KonMoyDmfrPLYKwg3Tv4n+rCUX9ZPDsPUtCQ
HM58x3uqjH7YlYUTUC8Ja9vNvLemb8M9IwD5QSePvWmyANZlz+nWXuR9Td1Y2wmpXpCpabuPxxLU
WDVAeYE15saY2DQAtqreOyrPxpaEV/y8SfmXsdR/N3MwKRyPMxnjyPJVXk3sA0VqPMk4tpBnvpnR
t9sbMGPWZOWpRVqowumZxMBDofdAsVAtzNzsRfP9770mlvA0xPvbcmbUuNjn8e9n93dRpszgDYF5
1Or7NrNrZ+FqmXXEDKuP45Y0/E/7uprcKnLXcMfv51tqk7vWgTks3alxugbWaiFUmNXmTNpk63lC
0+LRhOYxjO+D8A4cq79YLfAwRv69EeRs3LWz1fJSJZeaKDGPuaXcOUX5pVHMn7dFzN3FPDz/FTH+
/UxEKfdFkRu+eVSdzBajnyS2VqrzUHWfb8uZMTDZIu/CoJ0+skJNPLNbB6mngYt5pFgcrCJdE3bQ
SXTg+QrRgv+ctQEGCayRIIH/TlYtULgGKByZRzkrn7I63pIMuW8i79PQR3dN92GUqdF1meKY89YZ
95w+4V1BUCIPLk0yvXdFsF98Royu78obkx4YoR8B/plC2WhCIWp+VRCP1n34u6dcu0qN2IrsTmyF
nVRZ8v1AGWSgwRgDzJlv3SchfSZ2Hki97ZWZAKpqJC5EPLP7STcwg6UaP02bHORISEu90akoD7IK
d1i3hey3ED7dNprZ82WNRCRME4ww9pfGKRhuUAZlZB0NUMKfq2yJB2Xm+9zgY5MMaSvGZCdGGatV
k4sFwZT4LaDnZwlpYO4iB9jKpLhP0WAknbz8/VmayKU0WFwNUnfQAu+XArKeHgVr0xc+exGNzUZc
bmSj+ZQnymM6LEEpzBW8ad3SxjYThp2ZQL/8AXIDZ1WW6rRn6KZtKE8KjBhl9RLGY9tzs4X3cuUl
xko0Trc3bsarXMidRBADzKqZEJnINfofVtq/ZZK5B993AIkzWJpOnRVG3UBiaGnEk5mEZMw+dGlv
0INSqZV+5wU9WJne4KxVo321ukBfcC/y6NUnB5JuPsBYIeOlHX46quTmcm3URowrY776s6Z57iGS
a+mTESvSH3+wQCwAbPFrlSvSekhlubBFopsniuIse1NKxV1W++aT6UNDHcC5dZd7Yr3KhLK1s0Kt
YQcRO7sqQmPllUX76GmDdOrUwgXxqypXhuVYMEnz9CU3HXFF+9Lm9ubNHG04eUVSxyOv3hUqgqUM
LmzP3Gp+s67hvxLTTWh8/DpABjPjtK7TnDQ9GSmxoJObXAdmbaxcq9vG+UErzYX7c+YmGNmFmYwY
Gy+ugHML0anbPCfaUIbCbj1177jqMyOcWy/0BVsyhIXoZvbAjxN69PuT/riaxB5MXy1ltx6rn8K3
xldedD976ML41A9yaUexx33k2GIhbPxA/RRZH8aIInI+lz8JSMLEeWe54y6q6vsmdB8qbQnlau60
MX5IqEsvkXGF8d+61VBABccUcpnI94IlFy9dWpu7XA/NO8Xr1IU1nfPRxD/UxMdJ0auWc19uGlXy
SCpJ4rNGG2jgLpWslyRMFi3KGlXIueOPSreV9c3STTn7+ZEmnAYyQAKnN6XXwSqUeCndA7TPCn1t
/7l9XOfK0uwEnGQAGJAam6bdekEo0tbs6LRKdrp7X/8xEl6IG3jCi37T/nD6TZauImMt/HNb8Hg7
Tv2gPFJ1MdnCCZsGJjJ0s1Wa80yMxOfYeZW1z2qTggEBWnj61g4/6iXTGzfiSiDsjSOyxlgjnFyn
MDSnYhcTcyRBvKXk8CgL8X0aQ/egQGtkV6GjbQT6qm6rObd/dLL9K3X8+1mEbBWJF5dAXBy7WPoc
9/VbnVE8vi1jdinBKYdPnhrQVdY7gQ3Qj5lUOarQCoZOa/txYAvDP3F1qtVPdRms++7nbZFzXh6S
EKBpGPC+nk1qDb8xck/DAycParjTi7so+ouL5EzENCuWV2XLoLBoHt0g+GHV0kshWoPtOcZCAWfO
zRPdUDvmgEFpO/79bIe02FezkO7uY+tnPxUtu0sauBYNRf8tBbTTOZkq7m4v3qwlQrpAWIVrIm16
KTEjiYH5N+T7DKdjrrzq15Zj+hvFC+KVWFXixiXwWveqky+s6ZyuVFdJnY7cFtp0Ds+JcqeXO9U7
OcNdIa86b11puyK8M6KFAH/O7Bk1J3WKftcTUkNTifACFt5JNlet8qBqH+8PI8AYwdEYvoBNZXKY
E1Mri6j3vZOaPgjR2tIXjtTMPQUwHgQMQC6NKaVJ6Av8guI25AKOTdPt3Ea0O0nbJDCzLWHLzgrC
sZNxUAyy2RNbGB+b0v8j7cp2JMWV6BchgTHbK0lutTVZXVW9vKDunhlWg9kxX38PLd3pTCdKq2qk
eiuJSNthOxxx4px6GO0w4hAqN7KjPs1HAC0LVaV1ZUXQpIBwCe1qwK/KM5ZaNdUrvbPCPrN93vme
UDX+Lz9VOmBRNnTwYCGA7YH379KtG0B0xzkjVkitMazN/GXUmpeueDdnELgYcKKihLPIT16lNSaa
990MkoswG+8X1DZ7/4m9BCagxyALOF3Gmaa1wYBLT61wMKGyu6+6z+/e/Rffl1w3i3NOrBnf18dt
9Z21+bZtsq3rNqAx7323ff9OdEBfDUzMoqR9pZTRETufwZZNQ4qKKN72irPsWpELy4FaGvpsgNm7
jsU16BRxHo80NGamP03R7H1zy6L1O1oPd3GFI8YZ7ebBLfEkMFmpo+hrePsK2dm927u48aFhuK89
e3rwRiW13ZpLIpOD5hy0AS1EIZcuCVBfrc9OR0PoFHxGmHaw4qoKHC1SMausHKwoNy89tDiS0Ocs
bWNW6BmP7JKGZj74MOJbaAxt8AQyUogIZMFtF1o7NMCli62MghtgfNLpNBee4EwwGhIthPZOYIJu
1aWvM/mAq1qohwCuhYLilWq465YtjZPaCon3OXGYT/THWX/N6UOl3feqgHBtrZAMgq+CQPa6R5wn
eWXXXmGFVjwO0MADD4KV9nZg184HmpGRD/tjSkowuBFI3sC7jyNk+kz5s2erIrJVdwCN3u8q8HVM
gWTf4I4NNt0IgcQtdUUKSWldHDMHYkjDAL26pStEsRVXjUJcCw9WsLZddW7ZrOjdCamkECnHICri
bY4wnroPkK1Jsl+3PXAlhEG+EoE7GCtwqdDFQ8+DJiRHy7x1rbAk5T804ZvSKY9DY7xRt/shxvIl
qsHEctvmmoPgXQzCRXBwwvoy/jObUE0Wo8fgjeDA3tQsNMjBdErF1lq7JhcNYbg7nkXAklwaKSMG
ufHaouA/feKgQ7O5AlS1OgoKplUgOxCAydi6Hm1C5hQ7NOQk0KtdTfxUpV6x8h5APe+PCenUy4y0
cSCqRsNeQwsa03wtdYKh/WdwnoYSSMV4701fb6/Nb71R+fJfdtRSgkMQIHMlQf287ZmHawDInO7T
PA3JXZrk9p4aNQ0sjgK6baPpYs5mfTMPdnvfuH371FSCbJI8+5s7fApzMDnbya4C8BsP9cjZ87EF
fwcjUEEGewQY2G//6LUNg62I/KaHu+Gq3EOtwWyccfnN01bDC9A8QHE2QalShW1cdSpkhn7XlYyr
kIUOWQn0MM7ruIZYJEMlidq2Cgy4OppFsALlHjz25ACP6BXRnLqn4ax/EQSnjuP5Q/2TNEDRGx8g
DXTQioSAFcJvi8bM5TYhBXKY+jjTUJ8/uc4R6vO3l2ZtxgAUwCsF/WYgKpP2elskLNYIgiSNp69N
Pj4VuqpbZu0SPTchhatJAjZPrY1omDdk9r1Bg4oIDkuEsNt4YMHt8azl0tHRAHZ9kJab6GmRJsw0
tQKyWIAHx21sbypRBKbW3SdZuR1787tWmI8pq7ekTN/6uXw/QgccIjruBDB5AtcnjZTPTDPGRoft
qmuCppnaLWAaOEepMe6sQtSKy2HtiEO6FKopaHfBYS0tHrdo1xV8dlCON/w+NvejIOjkmPa353TN
R7CpvN+Ze3BJL/8/uw/SqjSN1m6d0K7DSHssTh/4PFpgl0Q9pLrkRompNp2kAANhSMW+DkoVvfda
xwIgYn++L82SMbdOTjN8v2BWYfm0yVhYz8L+5GYG5MMBVTD3tab31cbS6dc20jM8c1nkj06ibWqd
FfuCsGTn5EAL5GjXDag+Dl/tpslOop9Qmqmi/K4SlXeIa+QOTUj/fquKRIU3WX6mfPCjBGYsySd4
mVwFi6H9E8OoG/Ye2+Sz6TfFiYO9cnLjO4oGvNuLsrZpF9lCPGYA/rqGXpJMB3WlANKgOlDvTdyn
xYmYh9tGVvwXBSE8x5Hcwn0mZ4RAxmgYnKC8wIrPRTn6ZMDyqGBzKiPSptTjvB+KDI8ikrA9nfdi
QBnDU4xkZYsAXQ3nRVSIAqWMYmN26ZKWo4To6cMrZAsCq0hUsiUKG3KeLorRK97MqNZNZfQ57sSD
m8+vtxdkZdUxDAAAFqw7iJCkubJTK+5pg7kqkldSvnWQIC7fUsVjZ3UcYJBeBCwQmclZOc1u+gxE
HxjH4BPoJCmoltY+j3coXssAygCfKV0AMepyszs0digmvxRBZSviypWgD1REf74vvWlqoxo5Mhd2
OPBqVzrsfmjH56lkwWCiMcWdf6C/4RtaUhVml6mXtz9cC29fPKbBVrL8rLNDmMQt8dKkdsN23LIy
0I/sq1b7Y7uJIkX4v+IEiDT+tST7GRCSbmIUrRt6tXZKIvtzZPFDDFqCjKgAZSpT0lo5ZqQlOeNo
22cVuButYHa5n85IrIuftz17xSsuBiWtmlFC16fKcHoKK0g5hIwVcdTqSPCaRjyId/VVNVaUQ41O
ehxlfWbd1aD+1J1t31mPU6x9xBHOLC2/5MwRJnRl69NyaLbdj7I0/MH75dIpAIOZb7Z/ZarqwOrE
nZmTbk83Sqq0pID8FTbxC2d5MCjOzpUDGtKZf6ZOOnQsPWLCEzh0qvwg7B0ZvxSqGEA1CGnzxJnI
GjxxcNGMUL/+SakiQlIMQYZm40YYnCTBJHHvdbK+6yn1nUIFY1vrjTufKBkmwurGbVoBVg2znfB4
46+Uzl8zt3kYKuMzxLw/U7f+m0fa3rTSLQWLYUVUsiLrA11qGuBEvGZIK8YYEndkcgBA9J6y2tnH
XvyNj7piN6nMLOt55uNxnpgU7bPAikC3JPfIL2p4KPoSxVZaNUORd1uAB+YV77DhTZy4Wu+Eafyl
Sr/z+J8iVWSFV88F4EgWqIHhoYByOZIscUo7GYB0TLRHC7z7toUGuOyFFC+3z7c1TAOyzn8MSbso
5303QivJCSPRBHU7bVw32rTDp1pLfSK+xOzU9Y7fVuVRvFufA3ct4gUd2SnUvFBuuxyjnRh5z1OA
E8vocWbHlG4yFXvr6gY+MyE5BNRh7bTqYKJtfGvYJ/X7gwYMAenkBfMIx5YuIrMAMXccIyZJI+cb
z4YvxFTRT6+vEGKSxcoinSJNk9Um3DALYoex/i2OoaWn8brbtCVI0+y0BZ0H9FYd8YlV2nGYu90E
toTbPrLqiwi4Mb4ljJBFIAqS4nlhZU7Y135tBfbXAoCDShE9rIRHeJz8MSLNZMT10tEojIwQOUHX
7MB/dhotv1SdMz5rnt7/KOd43Gai7YD7j2bFE3y1TILzaSEagALCFRClACCLZIw7oTHZd0mV79Fh
EnRo4zNI84K25r1IxC8eZ3+ZU3sE1ckpK4Y7lw1gzx7uWK9SCF57taF5DV1ywMUs/baXe2Mc47kf
qsgOZ62P/Szphoe4SlmoZ614bhOP7mPCVUmdVaPA4ixqHzgZZSyLBjZefdJzABqLu9S8h04sCu2U
HuZCcXWvLTbOtIUzEeCwq/5lkGKXBX6EHRKEV9Dt5Wj2or2flcPzPMz6VpBqFxv9IZk+0DSHhARa
y9DAj/ZsucAee26qN3OMG6L83tFfgBDbgJLb3kGoAu+1o+fckhQ5ZnNU27XQbKDH92YEBpbg9q5c
o2DCUABsxQWBtn05stejYp6L3rBDp+CM+wy0Y4EhGvARpC3/MSf1G+783Ce13m7HRC/uOEQrHkar
5ad+HIZjlyXiUKcm3whN2Nu6sE+3f+HaNXn2A+UHgZ1kmk16rLIws7uuQp6kbH1uf+AIPrciHRxJ
buQaqEpQoGeoBQemKm27Ogpc8jjh0fYI0Z3LnVi0VI8SE5c9dL++tzS6i+zqawQ5qduTtbb3cMID
1+5B5uVKR6oAUtLWbERIHkj/WctBTCSeGjv6ZZTjV7Phqj7IVfc8sye5p9N5VqdN6DiJZz2IWPUU
1R+A0TgYDJLD0LS4JsjEK7sjqEfYwCBtsiho691ob/PKJ829qXpHra7SmS3pdTOAcE9YJc5Lnru+
Xf2wjXpDVOH62kUIDQhsNWTUkV6XXI3mLnrhUyQ0NX6sosSfyuZQZ5pvDqomh9XhAFWIuUM27Yp1
ns3dKJg1AmFtTr+4QAV5dj4jGt3fdjqFGflmh6pRNtUNzBhUhDVND8j1b01bFWSu+hoIwX5DCUH0
ufz/LCxPy3xqUvCLh0Y0/R0X1QMpqKJNa3X7nJlYRnpmou5KtInWiwkkh6yNm2817aGZNlxVcl/x
ASw+Ku4AU+D+8iQ4OlRgpxGlMTu0M+jMYu3bHUrGNX29vTIr44GZBdVv43q8QqGnBjisWw6ZRzbq
R2QPqA+Ot0dD9Dsz6Q7mzBUgu7XbZHFqaGeCAwkyJ/IEJrnea261HKPkmZIvPPkVP9jFHNSOnTxH
epzcdUWCbiuvBxExM0LG8l1kZ2D9o4X+o891dkSXkyp5ueKhqPHCZ5BMxoTLHeGk6WsOwWxECva9
Fn2bNIhboAL4gclGd88C313IOqQjPslMqJ504Dw30Bu3tNPsZ714nUvnDatwZ6HueNveSvgDieX/
27viQuK1W80Zx8EY5wghA7dfdM82mbMRYKxJh00zH28bXNmAeF+B2R0tPUBeycgvhiR62jkTYhEn
MFu/fP5vn5fmb+pyp9R1fN7qv053uvORz6NwAVkTgE9Q/L/c225ZDY2u4fPMufeqp4/0+SFv+ef7
y148OztGhEuijfD94kiMXZ3ubs/O2mqj+x6Aj6X4C4q2y8+L2tIyBLVW2Bas81vbDdK5/YYmx205
DtsSqnSGm1tg0lFFRmtH1blh6dj1RoiWTUQAAwLBmzHvN4MFfUrya3Sj4PYQ1/wLwBUgSQHLI1fX
VV6O1Aa4xcJN/5bpJ09xTSk+L19TY83KkdT4fKbnAG3Zvv5+tCreWkuiFwcfjnZpieyWdIPoRzOk
TuNuWiBL9xZEnxRW1tYD5+vSBb2QzMn5ji6J8fLgmhkSti/m3VgfSHsQmeIhvWoFsH1AsxfpaHks
htuPRjFUJORIDEymc3QZgfS21gYoZqmO5yU7JFUXkLhGWwpuQnO53y99OwMgekIzOwlbYcZoDBgh
JeN8qfvqG5TqTb+wvdhv8HC+7W5rOwqVWTAfgyh4Uam9tMpyGgNlOplAnvP7GjBNl6NjwMx+QCF5
3PRp9dX0kKnvC09FwbPmiQDbLc1oDiAg8i2JxrMclCSxGep9/5Iw7z6fmeImXrvxkJCD8PciLw70
9OXgynSqi8RNzLBsD1BX8iMt6JNvtydwbdkWqClK5x5wWvLTEbw1gAV4FTBOMbIKvjGyX8wDpRwp
7fIfAuWsQwFyzyCqIJ5y2/Lq6HCVw19w712VbsEBZ5lcxx4w2mn4zt1menO5XQScjCpl3lVTv3FW
qEeDeVm6lYrZFsTRahpGefWYuuyQG8ldVGWKTO2qS/wxI+fwUcCfGp40MMP2dbnJuSI4WR8G/AC9
OB7gaNIWMzKnrSYb35+bx1rc9dEP13j9wKJAyxXvNDQdACx86XKuVqZthdpqOFTNm0XHg5dGf9W9
+9/M/IbgnN2zM+pc0djYJu5xsw4qkng7gRsfSYvEVjwHViftz4h+51TPTCW23s9J6ZohB87CSpBi
Sn3HVpy0y8zLhx/Qcv+ftt91lzMjLdLXqS5iIKtTuyY+XqDagTkV3Yq2zzc6A4xnNJXIq7WhIUeH
ZyFasyHVIp0PM6QLFng6DXW21eghiR+zXJFSWTUBKBIs4EIHJurSH3gvUjoxHfDlufg6RvWTWbCt
BVGw97sdgO//mllusrP5s42YJVZl0lBorH7JU5oGFmPat3E2epWp5WkurxX6eZHBwZGK/gTp6T4Z
OjPNJLZCSIlSf0jpsGuztN3UjlX0fhpn1QObhdhVZV0FbhvZG861adNCIxMbWwDvnHf5oYM853aK
Dav3R2jm7tt+qjak0ts7F2JtfmZ3oz87fXpnV/UpQ2v2Jz1rcmgCWdEhRrfRTgdzaCCqHtrnaCcR
toHjvbF/2ak7xihed/ozYpHC98ax34wJif/WGAEAtdK/W5qufcVjkWy1RLQPrZgQB6N+iPZ8ih5h
5M4NiCrq5mcrig0/S5M0oOXQHRurSnf6EKnyVSvHHnD7mFHUJQAskt/0Wk7iPHYAAOTGVgQgOb/t
GytRDD6PrgVQcVEcfdKR1IAuHti7yQrr9kFPTlV13zaHlKlaiFdHgcAFsr5I51w9s3Neg5UrNq2w
MDfQIeK64qW37BTJ7aAVvCCJEfsDeCu5+FC3WV6PrRUy/uR0rzM65FNFcLxqAqkfPIIBH7hqShYx
Z2SKmBV2yc96tDbgsg6MWWFkZTlw0qHLACBFjEWOe6o6nVraAS/v6V5gmuDY0hp0u4J7Ivc+cN+d
m5KmLIkTWntjYoWxByKRxwYJBhXF8trBjVwrkIPgTUDXseRcRebNWeHgSq2G7mFJHfMqiqESZ30q
B5fuSktFDrniZou0Ggp4Orh9rjhLetrFba9RMwSm7YfjiB1QXqfbG2bFDS5MSNPmpXE0DIWJsNEw
AmFYz95kHJpyOt42sxY5LlTpLsicoOF4dftU+aSVvWOCJpi9dQa/m5t5bzMKIH7Cgw4Een6RqyD5
q9OHsw3JUOotFIOXF8WsxSQfUsT7NnuGYovVK+Zu5fseqmy/SeDxpJCLbdDetfLe5mYobHRDuqnf
RKnCq1c2EF4NS/0WWk4ebr3LIVRT1GvVhIAECvW/YtLpn3uT8S3jGt3S0bAVT83VEaGSCZACHmdX
Untj1w5TP6CvyjGzbUSsoB4Uz5TVAZ1ZWH7B2eU9asXsjQUs9En0XFreodeS+6afN05fqkLg1dFA
VQNcMXjToj380panVf28hMahM/i1o20jy9jdduuV3YN7/18LchAP2TvkSAieJSKLfsQ24L7TyL+4
E065DxhCWzaA14i2r/piocI1NkUUmeHY8b+1yEh8dzYTn5FGZWmZFPnqwVH9ryVpgTh6TWci4HHa
1y7b0rdF2cDZ9FkAquhZvB8RAw6jRdcA5WpUVpcT98wboFmNvpkZoTBtuzea5VuXlUCVu4rr1Fnz
hEXoBmgLCMtfUX5QMjddao8k7Ca98IXOADCmzEJ3ZtuHaWdZQVn1uu+1s/lspm3/YumT8E0E5J1v
N9nkR7ZTI4ndae6DluXpIUsXSRKINe2I1U1fC3eyQdzbug8mb9qj7WrVC4gu840RR/wzFi+/ZzMO
WAre6I0w6+TQDRF4WiLB2I5EtLyPchTxfIeDd8dJqH1gTdd8AstTce/FURKI/DB3/bFBA6YbB24R
gA5gH0ObboLynraZ4igobfc+i2v6iKgNWWjGm0AH981zAgnKTaXpzb3hDtbJat34HwSq7tbysnbX
ZOO8a4Sb7sqhatFHqY8bPiI87e063SAAcv4RlZP6XpURn/BeCyhtp60ZucUO0Ob02cm1+FAYXbHt
Bn1WLNzaaWE5C64ACULdpsu1cuYftJ6zGu1FaGkA8Py5joMy2wa3d9aqCfQauAZSrWCuWv5/ZqKN
moRCdcsK7WjrQIQzxU3Bsl8D/3Hbztq+At3Hv3YkV3d4EyfonbDCJHtN+DZptxBMzLNxk05QaOUd
0vmqLNva6XRuUpo9gCTMqgJNQeiNO0AE7XkXq6Q/12fP1dG1CgpC5J0uZ6+2kHeavAFRpI6HSVoj
OZ2Yh3nMvmlURc+8tokXwi/UhnGfA0Z3aUvjlRiGNsNhS+5I83dccsXDXGVAumyLkZldzmFAH4Po
zha72x6w+nkk8pH1RJfDVaf+YFPOYlKZQNLW//Tm8KmvVGQAKxHqIioJJXd4Mjx68YgzZ55rZkwe
Nwieq9EBdN9cdw5V+Sqak6arQJNrrU8wBs0EsIIu7anSdFWDgMRKwZAsId0WofELeH52IH/bA3Zx
MPrhUwZ1bmqzeANs1MvtufwdMMrXFFBXtg0JVWS4ZNaXqWtzQPQQt5p13mzaht53ibsnuBgziK3P
bW75Rs7RJulq38hk2X7ixXu81yefxaB9UPyaxfWufg26ftBXAkZGBByX806Svk9m3BChnd81wFdF
Vu3z+KdndkEEETFi5EHCH1P95227axucLn2BS4y75OAuzWoVs4zaECRk7j2Zj3F31w6KG3rNac9N
SMcjHww+W+NEwF312j0WqSIcVH1emrgZQV9teriYk/6r6Xx9f44Vlcs/8yMdgFbNjQFduSQkb9bU
BXZsBrcXQPXzpePPpH0hRAcDbDrYeu3jxaE4k9YOWIo3OsIk6K26cnO0UeUe1YCFB26gt/0xZXTf
CQP6NboGLke3+wBb+wIYBassnkwGuAEuXapmztyUMyEoI1hBMgtsF30z5Nvb87Y2KuA5FpUOZIJA
wnNphcW4cjnqamFqlH5jPLvuIyu/5/nLfzMjLU8k6nkyBcwMBnC85Nl0nia8NI04URwAa+cu+BoW
ERk0zV9dgyBcLp0k5STMILoraiDKegNqWmDtq2acBJG1vz2wNb9DsxEehOhlQ/enNLA8rpjhcfjd
RDZjmvkUx91/svC7L/zsJmGN5vRC6CS0hs9T9woY+Ue+j/I2KOM8kJhIfuZaNEXwYGLnlF0wWelT
m2WKZP4aNheXE0F3GQU30hUFGvhH266vWyMUqW29RJMXb52q0l+LqRmDitv5m2E5dqBzyl8GTcTH
khOxyUgfBYwhOdokafNa1rr3CHbH9PX2BKy5DBJ76ErDyxSxkzQBzTyY8ZjNRpiY+T71mBvopH8k
UTP5GWf3XaMsuq45DS5LXFDoGqJX1XakhHMBbCmcBi1Du64/3B7Q6ucXtRrwQ0KuTu6zcxmYEbQm
wR1YAvjv/Exy1Vm4NmVgTsXvt5H+v1JCYI7X0dSJSKhNYVZ9N2J3wwHrnuldP36AWRs9g39skcsT
SjCn5bYeYzTJBhoth4Llivlaj5/OTEgVmWYsJwHwOgkbd2bIilbVo1aTCHNnEbCHCX1ndWV5qDLB
Af9AF7lhVh/gkgZF+b/xuwyRAIg5EygMWGGuG5BIS7djqTiDFz+WQyPsQIif4eUNpNSyqGcHCTGw
zytzxiMEIqq0el6QzZBWvu17v8O9KyvAu6PGDv4oJBovrbSTUxfMBW+BMZb2p650Rn8CEYDlE23u
uW+N/a944OVhjvTZZ8KON+mY3eXW42hScIGPBY02ds2sp9jTwMlJhohukKpqar8SRoZDkJmfWtSg
t2C1RI0nFe02B8tE50cGshc4LOxfQneS45wMuDOFyNOdmGz7K9fBrRszT2wsKqrtYNbkmQ/Z4MeE
N6PvVNGTh7Ob93wTx3ut2xeO3v+dCJ6dyJz+RawmfktKo9xaw1RuKm5WvluI4h7HXe6PczXuyDQP
vodtcdCjrPh5e17X9jTajBemN+D7EOhfTqtZ9E5X8dwOs+7O9e6QDbn9/TXnQPcEWSrUKHjI388G
Y5xKivd9hMdK02oAkdrHDDLyt82sDuPMzPL/Mx8sjMrsUgs+qNebngYDV7zsVMOQzvKZNHlcEnzf
Ig/QQ7DIqVcRni4OfOngBnAPaOzANYZeOLljyNCmbiwKUI0UZuwcvR44lQSoTjGDOaDo3Ok+ncY+
aPhobW/P3fXYYBhEICCYWHqBZSLzwppcA2TKFuhH8KyBdrydbXHo3jZyvUCXRqQFmgsGBHEBI1mz
Z2wTu4oFUn1fWiA35cyMlu/r/wzN57z9fPvnr/RaLb8faWbk6pHPlNMgll3UmMDMQkl/2Fc63Yy1
5keNgxC97R7YaO7JRHUffOzQdB/Kn9qsqk1dR9SwjCZ3JG6dpUQlHbMg7dD6bLRpqDf8aOLJAI16
tmtK9jmqO4VLXM8mmtYQtyMFg+Q3CjqX24noQG7N3KGhTXe8/hypWt6vx3L5fXL5facap5w6YHBJ
xAP+kF8syc5Lg9uLphqFdLYldKZmt4yC2ZvyuVeBg6/3zTIIXK7IBgBB60iDmABsBXgTg5g7H+mP
rnxNasWuWTVhLaxWCHIBaZO8mmW9N9ZwrFDMseUXZCrQ4iYC3Uz2t6dqdUHAjApwGdCaeB9eLojG
8YyxgJ0LPbCmPpuFle6GMcp+zHEcv9TN/AGyLsTFQIZCkh0+JkclEBGYOiYanKfRi/Vojt9uD2d1
5c8+L/mvaXX64E74vGH4xj1RVaJXP484BCCHJc3nSrEInYVXWbSyQkDwaXPIVJ1F699H/xYUcV0w
i0qOS+ySo0KES1PcVRpwkvHfH5geMEb///uL/bPbsiWi1LUO37fQVf7oVYoa46rXnn1ecqZO78jY
LHf+8MUVvqXvCxWB0JoFkBvicEJaGuGLdBYiOGujecbW4+6RG3uT5/uec8WeWFuFcyPSKmeRsGLL
hBG7vK83+aRIXa2OYSGYXoS/wbUrfR51oChxbW6FpvuJVA8t2Qi6ff86LwgWkCOjhA1bl+ustxx8
qKNr4f1xRExbfWQEi1YAdN6RtZehOBGIkAB65Xaol4FIX9PqaZ4+ENctFAU4ZZdGcLk6DukESxgU
4SlUoIYd7dxmO45Ndbg9T2unHwKfBbAMGtAr7ALe8AwXrwfOshiCARpNHsGCt9fj/gF42+ADtoCd
Q3IM2W3k+y7XxJwE1P2Argu1wW024BZmd6kRNfu5GIARI2Zinm4bvHZjQKEhD4A0KYHMH5X2ypjm
UP+YOzPs2mPqHlSX7LUbL0jrxb8wpGsWKVD0J5QlFQ0nc9xA2SHIYmPnzarKzZLvkqPjMzNyd1XK
dJBWzhwRg1Z0zr62Ihaao1G+TUlJwjglOVBzRZce54oLMOFPyesHphGleR1SPIAoywJ8LdMS8HwB
CBAhj1NOm7IVCs9YXagzC1I8MWhDgoyRY4bJi0gPBTn+twFIl0rU/X8A2Zz5E98UpYpGevGkqzU6
G8AywLNrpeKAJOuzDQgQSTZFvTNaPKYP9AcUot99LMDpEBS5C0/dEqVeWuKiypNywFvJ8n66x8T4
fnuqVvKK+D6SMMjKg272upDHUJT+zWgbkZe+ewNzKfrqQb/p2zHbMCHQjzX7Kcr5GUq7g7Hr7cR/
yt6focWv+I3vBgXQwsRxOUomLFE3CUqv86+SIrh8vj3KNX9D2xHq7mASQRuuNImxV6cs6ksrnPRQ
y74Y7wfnoLqwNCwA2IZLTr598rF1shaXRzgi7wqiEIU/L/ej5G0gjQHe2XKXGEnmKqxqC8KpDtRL
U2R2CvPnfNC+o7vGLygksQZV/n/lmAMRNXqS8fJCnkS+iLSmtAqS1x6IQKOAR/vS5bsx0t7v15gq
1BeW+xShjXQ56IJTEH5BnMEEASjKCuP7s4HgVAG0Ecc1qFXwkLx0qToxTN5XGjux+u2XqF9ue9TK
JC1I0AXvQwhIM6WQpgPU0MxLUZ5MdIwMQWl+9waFiRWnvTCx3BPnZwxjWWyNMGHtNNwAjYLtY+UI
A3h+gRLCc/E6kRbA7Upwors9O7npcIRixYYaIYgKkd7f6PPu9mypbEnnfTGlkL/UB3bSkm1KMJyN
9sOByKX5+badtdzFxaCkk98AUa5mdB079dUvbCm/RS+rWT+mIr6z0f0SF8CZDYIv8Ca/HTwVpfbK
kqFbHZtmSTKiM0o+xiYBGH/cspNjfeK+0yuWbH14Z9+XvG6iGat417CTXu+s6JW4D1YNaqTDopXX
JUdOt1b6SGPFI2d1VOjx+F1DRVQgOSIeJ0CEoSvhlIx3fOvUis+vOscCoyXAtOGRuWy1Mz/3jNTs
SVayU6Y9DvaMCsVL1qMNH3J7U/xuBAA6LfAIB8YQhKTgcL+01VRGzeMChE5s2ui97ltJrzjXVg4G
3KLIJyH8BGRfxlU3DaCv6eRiI4GlyOgeG6RMNPrttp+vGcGzeCkPLHJIVBpGoTfDCO2t4pQMm8zY
5Gkwq640lYnFKc5WhadWIzKQvp7AABpk4ys0HxqUIG6P4/o1Ar2Hs3FIS5/XeslqhnFERWC5PoCZ
VrtDcH3bypqDnVtZfsXZUGqXTXkkaAFR335T5X+1k4eSxa8029uuYmFWd+i5LekE0IVXcy2FLXeu
0e6ibzUgJaHR4ouB/530Yte5/Q8S10HsiVAr0Kby38YqnRAO+G08mtnFSbTpJke6pukeeLOP6wPN
FIf66uJR6jruou+AOtXltBYpejTJiMWbKICc5lPjbEZjZ9kKM2unD7io/29Gjt0YCh4GKgRwxIT4
Xlb7HVHU1ldd3UIQDPrW33XSy4GkREtYUhPM2fS9A3eOcH8SVXf16mSd2Vj+f+aDJvO6vANK9lQm
QepsMpTUQKuluiBWRuLoUJ3Bsw0Axqu+WbOtK9CCF8VpAJ7QgQptOb94ybtzIQihz4xIJwMYW3Qd
7bEFGpKe8vSvidxVKmD9Sjn50oZ0MJTIaALIgHCEd3vbedA9H3FWa+wSwHi9e9f51qqojtd2LoYF
CB5kv8GyILNiNYVZNnnN4WeohILEoYruuvi+RJGyt3/azrdOP2h6oCfb2xt22SVSbH9hVgqNskLL
nCiG2RbwpxkejlLotCHCH/ttR9DYpgrvVzwRTwlErsvzFTeIdHfklpcbyLPnJ1IEOCMAvc7mja1S
2Fx5slxYkZykc3naRsLOT8jfE3F06LEdfzQeD1JwBbXzz9uTuOr3KOvq4FMDPYZcxBkcu6mrTMtP
JfnH0F+N6mmsFJGDyoS0TuVYGYVVwUTV7Pr0V8a2ukqvbtUVzkYhrQywOi0rHGwsPDkORvmdZm8e
xDH48JdVfimyuzJSRF6qMUmLNAl3QINmVpz0ytly/qNtj6U+Km6kVSOQ2wKKZintyIwPmjEMInIn
nK7WfRntB5QOS+cjAzmzIQ2EFW2bd/2M07XYoPOmqwJoOL3fxfBUxesC3B4YiHTblUaeugBh5Kcp
eS5KcNV8Ht+PP0dCFskJdEYhEXwFvAXdFYGuV5+fPA0EDkdSH6rhUzSpkPTLZMgnDhBHSIYgTbo0
Hl9eRVoeD8C4DPnJGjb1cGD68wdm6uz70lWXe3xpJVu+P30Zkm9a9bfbKZC2az51PgQpykoJG60x
Ezleq0HWP7E0+AC/PhbjbBRSIGW3kIeo2Jif5nYbe4Zv5scuVZ3FK+NAqn9RCkLS/bo2aNrCYECT
1KfSBYWW0APu3tdEBUhYs4Kyi7sQdgBcLt9szO7tOLLa+mR0d7VxoPVRJIoNuHKpIED7jawwbeSo
pKNr0CIOOYK2gesOgUkPOVpomvSvROxv+9aqHQ+VVMD0FxiWtPCJNtZTVaIFgHqN3wnPd9MeshfC
b7Wvty2tTRrU4gCEAP+YC5XFy12CuirLol5vTnWZBzz7kQJ235VEcTiuBTpgfP1jRpq4eiqJm3Qj
BmTwIMkytC5XIKoZNvH/qPu27bhxZMtf6VXvrMP7ZdbpfiCZmbpaKVuWLL9gSZYMEiRBEgR4wdfP
pqq6K0XlJMd11jzMSy27ZGUkboFAxI69nU0xqbMqC+OhdeKpffifjW/hMidhDHoytLgtdZEM/qfK
tWO+log/OokgigM7GW7lD4JLQetRv9ZYLtGPF30+7PT4lYhfj0fxzkZtbpbwBJfLwjO7Ujah60tx
W9+bJrIutwSdT6cn64jLhLID8rpz2gDhxWLbATfiRGOA7T0U03nklSna3lbiizUTC3+DaMlReQQT
VgXKbjq+2MDenR7FkdVA1S9CKRxXGECni72mc1tVYZO1txMrz0RXfbKnduuGa+mit3T04oJ5Z2ex
tcrSBtoQL6rbsiymCwDNX0QfgHStrpyrIsitc4BV7AQotmAzeQOJCxKE19INXp3e9G5banpnTTb0
XzUFUSYzOHQDW5dtBj94NRqmoBIDIQJhNv2lq6vyXLj0lSkk9bRr3Plt6yadw3jSjeF93vfwqYH7
RZvM2RltEJ01kUHudG3a1yHNynvX4nnid5EdD96EBpfJzhNHgcMmaAmJLWHmSLCoKOGRrs8yn4tt
m/EB9FihezZVrUanoTcmCAzome03TooiQw1ZgTy7q1nRnevKNpNssNz7yC3lBhwfwR1wiB0eNaZ6
6FuuEuL7akMzEeGnkXmTgdn6MrQaEJCHFn2ITOqjS3EaithFmxXA1fMfKXPLTZ1vsvoCkmPFBfpp
PHBMRepG1C6/KMoW7BqQN4rHgCHJNdrGTplet3GEoZKJ2yD4K1uQzig33JzeY0ccNE5gFKJkhdIB
qBTfu02rlWPdtFl9G9SPfXHT6TFu8WpaC5XXzCy889iAL7moaD3fzlUVZ8V1BrB7vT09mLc82nIn
4xmDWAlIxVlD+v1opoxSA7ukvq1cHZwRt4CmH8rWCW85iz1nNHbay43UbjnAuX2bx6E9VvGY+9aF
9IW8ZbLKzxyp8qsKyiqJykx9Ofqy2GhIXnyWlcOSsXHcJJ9M4B0dJVKbyjKpw278Okov2vF80LHd
tljJtnlqZP7aK852wxipjWGCN5G2IU1E5LWp6UG1rplQDUaVKIzLyuaJhSdTbNnDrUvkFHMuwrir
+mwlLT3PwnKWDv3K7HcOchs+5UxD/729bdkrpxsG8hYT1LPNcJ5FaxHTkXclEqtvkpXwxh/AiTTo
LLNlpLm1gSLxp9vWeHBQ5AXpwzmLrqxfJ7YCBTgABaAUcY5wuzWRq3MU/OpbJhBpWvknJtcYgI44
fpgAJANkYIg4PwDfdAnRwaBobodW92htZcZWchamK1v5yBrh8TITbwQ4m8sbjIm8zgEEr2/FOaNX
mKr/2ccvbq+py2gz5gY+3nu6ivjz6U8/dtpRVkEpEqjq+dHyfoNluWUoU4Gzm3YSEjRBXcUguxVx
TYwr5CBXpurYdoagH9rrwY2CyGGxnV1cMbkxZLBWM2RkzgpBY2kiqmCJIdcqRseNgeYOdd0AMMHF
nezm3OlKUTa3vIU6/VcPwT+N0EDRirgLV1VQ5jr38qQCU/sfa4ub2QhHGho+rA3oh8+IjqmRyvAx
bG+p/6WtHqnZxX31dHr1jh1ZdN/N74958ZbJGSsbwDwwRPWty6Hw058LVcXENRI5nuXjrvJFctre
sTDn4ApaxoMTsQNtTYTfdppujOlqJEBprDUnrxhZwjIkFVIZI4xknXnpUnY+GNZ1S/RqM8hyxQCG
gDohZOTxgkPottj6gGx4ZudGDVhFRdpHMuFS7gTSx6fn7MM2nM1A7gAvXlByfIihkQYioVvk0Cj0
m7hQNyFE66MLMaEqHNydNvXhMMMUsLCo+0MBGL5oEa4HPgrnBMrTe/ByUKDAinOeGTHro/OsXCME
+rD1ZlsOVBeRlEacuby/8f+zJm85hoUO6iYdqg2tUA/e9hAEzVduwfnsvDtbb7awydHuBzG7ZZ5r
8lnbu7Ro96H8arYc4cHfWCPQFv/HwOLw6gzkLJqwdj92Rhr2lxZ7dNFWBdkiZ3d6iY7thkNLCw+I
yLc2iYlp874UQ9rgMVpviTrX48pWOGoHcBaI2+IFBwfx3q+3pJ8qOmXtnjoCBezBPMtLgs5mvteu
fRnpbMXe0a0XgEUC0RwYbpf3iOFnpVn3GFfm/ODmD8usY6meLfrj9PR92HV4784QSxtARCTyljd6
K9HTgHbtcq+t8CqAzBioRMBY+GUgapeVxiVzwhWXB9jMcvfBZjBzK6MUBwnfJY4a0gmTbjC+vc1G
a2sJ30rqDomY2g9AydlTf2OUnCaZIvycTAFizEnUD2FF+suBDSw1wC50AXaVfOtWVKe9m6ORoHC7
xIlKtsVbVCbC7PHTqAdJHA9StysfCjqALCHzDQibhT0I9wwHgH1mf+mbgG463ck4JGLY9O7QXpQ+
6gyjBDe9GidrN/m9H2uZ8atJG8bGznP1SbIqeCzN0tgw8JBNUkJ3GRu9KbadVeI9JKHb+aUer6yh
+Czq4Pwh2+jMPw+DNik/G+dGOdz6hn2e93a5AUO63jS6B0GgNWcFBrTiKNurktxsUGjB0YawC77v
OFKW5kNOkrAEJ+HYoXmCNZMZ23ZpJVlVd3FghM6OTdWU9Hr46hiGTI3W8dMq6ppt12uFEaFXPpfC
S1rgbXY2o3cF1/42N3SY1LIDeYUiQ2Ja9DWQJQTnJl5ujFoij1w5RlKBPwqkeERsjR6AFXvEDzxl
sLTLpjqeHOHETYOIYIR8+lltRq917vO4rSZ364wNCmOhm50PDBIyghIX8h+OHbdEgdOxtCYIVJdi
a7pTFmd2biejhyKa2QP1a7S5F4ccyjaN0iR2PIyQ+bWdFH5Zphxf+ZsXeNmFqqAxLlSktjkkgm+Q
HsloTEL9YJo5yyDc7Y+7LpICFRG/v4yg1YSj5TsxY9o9Y5PoNqi7gQS5Llm+71rnxzR65mMoPXne
MpDGZANy9qPlrFHMv+F937lkiE1acPtoJsLJADr8vX/RpGxIjxalfdaJK29sY9Ct3jb9Y+f5VxAg
iVlt3Da+cxmwT00AOupqJ4n8PLU70wTPxVBuqtyJK59hB5DrSkQp6/AABJUqz8Bx2eSxnop0YDQu
fDMOx0dVvQyWGQ/umGi4F37R9HSjIAyO2IAWn+jgwcGVsUvuaNtvSHtjZxBt7XY5XkyN6322xu7s
tCv64GHnGUDNAik4H4lZc/FO5lOZC81Gvu+aF0fKpOr5huhnmn0yVttvP4REC1uL+ymQUA+1goHv
ASa3ga2Bano+/XKr/cLI4mrKDBeNoTWMdN5DUH7pgsfTEzZ/yQ9b5mDC5ivk4C1rSiuHm8PnI38V
q/wpWrvz1gzMK3ZgwM+qjthoFN1ncEoazbLp6QF8uOMWE7TY854LYvCgxwBGgSDhcw2tMnHXeSv7
am2tF0FcycHGrCacLBWQpJFNDO2DtDNW3n0rVt6S5wdz1XA9+JWBsRRt0rWf+/aeuCtR28p0vaEC
Dkw40kNaUcNE+9MK46K+MlRqr3VsrhlZnMIwKGoomGPNSxLnztbKb0qR+L9MoPN+5T+kdysOTbRB
8T1yfB5L3DoGEfzpzfURLb6wsVj3NqqUlzGTo7fVdDeFayDPCi+LGzN0NqHfQXgmsEFLFJjQ2R4N
D6xtuHxrXpYb3nVPbVH9sLLwG5Lpa45htvzh4EIrCPgNG3rl1mLfc2uKStfvsJBV8JUKsIwOm9F9
RHwBouMkYlniDCsp+6PbM0LFATgKZNSX4eukdGN3tOAz25qyt+iWLV9X5tv5OCqUaYGFsYH9Bpxw
4S2AjA6lPfrFPpja81Be2nQ70CvkchIOhGTNt5345omvA7uq1KU/qhUS7GPOCgxfJtql54aXZdao
DkHr0Hd2tSfBXjl53EP85vQI1ywslk0VI9IQPQQESicVOpG/XLnBhj0cwWLDIs4DISEayyEa2Kda
G7FV706P4NjhPrCwJJcZw1qW0jGrPbUvMtQR2gxU66aTok1/xbUf22+HlhbPpW5y+tFB7RuNQXpT
2/7G9SBCaa8BNo4PCCmHALFDYC27DZgZtl7vO9Veddu2v6XeGUNb/hpx/FEryKsCqQZxpw9ksKaq
JMgWg3LPQEtv109i/FybL2r6fHp1ju4vILEhsgZZI4hjvb9up4APsgA8eq+/GSzpx7+zfeEA8NqD
eIrrzuYPrg+X0K7TAF3uFf3C+CdsxhUDx9b8MIRdOADTHSwREYlwIdoNIVj1N6ZY2cBHTYCTC40A
oKb8kJBB9tsmPLP4fsiSsE6MMa7Nv7FzIbGBOulcdvyQh6ncJmyCCOECJZ90dds4j8JeqQIfW+hD
EwtHMkpzMop+jvXztEB9aw1Ye3SWsFORfQbA8UN6p6p1ptyI8j2oluKBNLEbSTiTXwbnzBcsMCFw
tqB++UCNIVtXFYHB+B5oo00znjs+X7nD3/jWP9yUByYWR6JTFLenyvkeuTc/7YQ/nYed68bClipF
3TXbORP/OnCcF6mb4RpkrtWZNw1dajMBrt6JhbG2su9BwaNYe0gPtV2G0lNJy0TnFqQ02zHfIB/h
b4IBpdMxJFMaDNA2hdQeHo5W8MtN5ItJm2/Rg1M4oi8zh3W+rwXWprtR3a8ihN8MIKvn4uGKJv7F
LRL0RTkWQVjtmfckJ5Dl1uemXa4szNEdjA7vP40so90eFUK0esOItgor9g304VC3/1tGINM8KzDh
IC78CRcK8USdcWRE+/jGRB/uaX87//7HzfXX5y+OISNEsqZDTITXMeW7MdySdFAX1uNpM8fn6i8z
iwUxHTLUimIYqnom7MqLfp7+/I968W8r/h8D4aJjkBf10E4d+q4KUl+ieTAtXL3RDvtctVbqjeUG
1F0XBTGDxNbjJvORB3PrzekvcdTlAHfy51ot48vAUVKRBt2/ZXsDIdl4Il8Hb60mdHQmgXpHbQGF
BtCtvD87hAIDNPmcg54C2T0kIhxvjYX76DgOTMyhwMHxdMvChmsWfG8iuTWOKibBBXzcys5bs7LY
2QHLetn0GAh4RBJwxSRQeAKr9Pb0mqxN12J/23TyiJ01mC6dInAZflm5bN53B3O12NgRuL3BZ13z
PR8fiqhE6vQiqu+KNfGrY9HXgZklKQkPK3h2EHTvC6SCxtqONQXxov08On/jBXFoaBGzospgtIOL
8QiHYDXyq1YbP04vycrCe4v7LCeAonQNxiKsZtMXCFdFnlYsXClxHzfz1wNzcclUMFPZAx6YVn2t
0R9d2ndWfnt6KMeX5S8b8+47OCl+MUiH6Jbve9uPmbw2jCCh5QR1hDUcxfF9/JelebQHlnLp02bK
MBqiH5lpPEiNnO7pwayZWBx7GkRiMhRM1JMeYkM0n2UdnJ22cXxR/nqCL9aemjrvJguHvoMm0Usm
tnKNluPYktjIHwPhF6D9esmGRfhI68LGBi6sHQFzu51/iviGQh3h9EiO25mJgsAHjtLRwn010UAj
n4cYCaomSlWJ9Hvw9V01v8xSDA9jo2/534YWHqx1Dam8xocHM69E0CV8on8jxji0sPBh44RExFDD
QuRdQHmgXBP2OLboB5+/fHETYQ42B3PQXgY/TPvBaS9Fv7Kv5klYhjGHJhZuy86tqkExCsej3vYV
slptdNXB3yvjEa/MpFUvp1f/2FmxwSGA4uSsNRYuzopG7aIPUJvb9/2DB25kl38/beBYXIbIEiQL
kHgClcRie0W9NPIqqmpI4wA34+367Cnri1RFzxxomtO2jk4earqA/4GZFS1V733LMEDLlXl4UNrB
JetSL4+NJ7pznmx7pQ3g6KwdGJp/fuDEnJw1A7NhKBQx4qNRb/7GQHxwz88ggo/QLFRnWh3VfrUH
WWlKHJqUzZ7z5ykYEmM4M7L70+aODmeWm4M+KojJgoVPRs26sGoeIb+Deh/9GpQvpz//6B44+PzF
JisqH9oQfI4nUbkyEoRIY7Qt2ptmjRH76AE9MLTYbK5CV2juYSB1PsU1/WwaPK7XUIdrRhZ+zM5D
6JsGMCIm8RVaCp8gYZRYYBM/PWmzs/rgCdDiCq44ZHk/0MURKNtZrVMhdz+xbYEya/1i6mrbBjVY
+Kuk8/hmKsiK0aOXwYHRxUplPhPC7ufMcgTewCqdaNo4PPWcLj09uqOTiL4N6MdCZQH/fX+CRBT1
pJ93uLQ+eR2KgrtcrRzSo2NBywZyfCBU/oA8HF1Zy8a0qj1HYYBEV6KVcV7dhOHd6aEcPT0Hdhb7
IfIZIqV6qvaNkTwUzcpEHf90NJx4oMhC5+TibJp0IiqkCp/eWlejO90Z4bQSKh9dC3As/NvEYtGH
HLC1NpN4/3+zsy+evGL+ylKsWVicS7OfWk83sFDQW4jl9eoqJCtpuOMmMAqArkDqssShqIDlbm30
1b6Pnk12PwCxLh/+zkL/ZWJeqgOvD2UT4D4h17sfrIuiemr6lWTPsROPThLX9CHOArziIqY0MrP0
Q4q4FVKU5343xJOO0si6n7yf9QBuok+e+juvvkOTi2OIFLIhmY0Xck7bq14Wqa9BfhFaF2JkX0/P
3rEFQjQLqBDO40dFYFpbEs0YGsFZDmhJ++R0Toya52kjx04LGrRMYJKAu/soput0UIiuMYUhEMdm
45/TkK9FGUdtoCoGvN0sRL2MaHyqVFGSttwXsa13q2i7Yx8P7YhZ2BvFiQ9yJLLqbTySsgq8W3ee
urFXDvuxj58zLiASt0BEusSI9VXYA8mPc9KVcTXG0An/9RU4/PyFMzHGpmQlhTf0ym3IY8CFfu3z
0f8PoU0UWiPIq0N4c3FIEEVaXeYP8hokdXEQPtf9WmP88t5YWlicCYeBztFqRnldDGdm88mPvoqr
Yk17wlquA6zgsQXUPRbBBjB6EeiPRjRFzpDL63awbuyGbidC7yyH78riqaJfwozty2jOXFsXhnHv
OY+Ae2WxqoqVG/9DwnH+Ii7if3wZlJHspVZJCfVpawxCdU3a6LYyoyfJiYqLnLixKtjOtP3z0XXP
wAm1C1rz2cmKLPa0vyYDuXR+b18DpWyw/eD7wIW/d65hF7WA8OBrWJDXioJo13dulspp+Do2GaBL
Bcr+oVdlsaOh3XZ6T73RpB3GWjgMc5N4BJCrC5HvZaMqBa01uj6VuNbAKu9Ir6qLoOOg0AmnJMjJ
zvCNe9D3htfN1F0Q5n0XTv/qUvFijeprT4FoyiPyxQxzAMztyvxELCm2AvXZDZmGzyW0pNISnPpA
6ulU5MZ55uk4G8dtHegLJ9KfcJ0lQUfSUuWoU4x8p3w5/0HG7hRdtrquYyi9vKIx9crrLZaiYY8l
Ic23uvF2OYCWfYHSU9fSrcnM88jGVWGqL5UdZIkRlM/UUsXKlH3cvghGEFkBQgvtKvSMv1+uSBHt
hLoU1919RS8c+gfC4b9+jP+Lvtb7P+a++9d/4+8/QBYpcprJxV//dZ3/EHVX/5T/Pf/af/7Z+1/6
1/dXLnK+/CfvfgMf/Kfh9Ek+vfvLhstcTrfqVUyfXztVyrdPx1ec/+X/7Q//8fr2KXdT8/rP337U
isv502he89/+/NH5yz9/s1yk8v/r8PP//OGnpwq/d/Uk+/zpwy+8PnXyn7/Z4e/gW/LBlIgOt5nH
FjHm8Pr2E/N3MFhBVAA0fYD9oiXot3/wWsjsn7954e+gPoVENJQHEFEAjf7bP7pavf3I+92HZhA0
N2fCFrz/o9/+/cXerc1fa/UPjhCzzrns/vmba75/4MF7gWcV3ASwjtMzP1nf74ZiDKDBETK0Wnoe
/wnKmeiRQ5ZWpzVVu9Ix6GvB0XMYKzqGj0SXhdqEkxqvzbZr3a0FAM29L3TRAK9oiCAmzKdsM4Ho
HRQhyBYmAi5jTLy8CMyNVdtWF9duWfKURG39SIBDVBsWgmTyIhoVaOSE6u12UwXo+UwKj0zAyU5m
vUUjDLEvoU7nD0kxZMUdZk2CqKjU44/RrYWxqzw09QJgGXZmjIAFKo7GMExlEjpjzuPMy1u2gRyz
hfeYC74KbyRo0yRVyb45ZehCmcPvoz7uQCnZbKB4jt5IpzecpzIf2zEGdA3QKF27wjyzh8K4IJYD
6uZu0IhZCf/Z6cy4KPK6Sknfjp8DCGfcEq8IaGpquxu3lWOXT1VRh+phshQvYkdBVEfa1QStBIhl
oCbgTvcTMK7ZZlRNdh5FBdjrcxFajxP3eiC/GrePti0n+ptA31SWFhFvnsYCpdgYoAgbeFKoZ0Hi
y/EBGMt6Q1ibkMngRQxGThOApl0RczB0XQfKRya6bUuXpjlqez8zj+b31IWZTQk26QLcrQFyyGxA
F2NcmoNxbWURvB1QufQrKBiBLI6qQT/0eVkDxKcyb4xV2OkqzeGtZFLKjt5Lk41oMqzqqN2JPoQ0
WMB8IeLGrwd5kXcOkYmrEQZueJkVVTwVQFwnRPPgHPSFEsJRPbNelIqcC6cxoF8OTAMtkr4v1Keu
bDJ719oYDpbXQfOsO5DR2wK5rS6myoaWiCCKYEpIPriJZVc9SSVUZSCfKWQjznqoU32LZNhGaHYV
wCgZoGME7+MUbKxGVYChum0dQY+oU1eqB2djCoeB79AHLR3OlB9Mz47h8W+uYDX2TFiPzy6ETvrY
cqUhNsp1ASiQyh1Jgmrc3GY75dpJbMX5lTANyJlmOagVXCMoHpilTQiblF7xMhBuyCTLA/8reBz9
bFOEDEi4tqUQhgU8U8aIbqJvsi9ydPbS0u+TCfI5AEmPZdWgxVmJdtZnMR7cqS38s75U9KcZFsO0
44Oq/HRwury4ASGJmcd1ZPM25WMz7bJ2qCDLQGynTHxbZPdE06hLmMtAvExFE4WoKzj6vhGM5dAH
tdEIJqcOVXtDCABAsvm22hoFxOCSChkD5KLZIK86VqLUBby/MGLQxcrvo2qdBxIKQVLH0m6WNI0g
3bUTFj2LLafAZVjoglUXNbKo7jmltRLnoB2t2LYrmRsmFYQMoRDDZM5upgH9fWdDYGkrAZ4Ga24Z
md0lriBtmIgy0hCazQM6pKJ1Q39nhCX4KpsogoxMa6PH+GK0MnIXTDVOsgkhGXBsNXl/G4qwti5y
qHd6Z6MY3eHL2JiF9R1Nd261CYyyHpOxtMYmBe9/901gI7hxVg+ACVUILSrQMDHRJlC9AuYhaXxW
CBY3HRboJi8yj9zSwYacbEaMrk9tKaLhSk25Y+0As3azTwXaKX5Kf8x6NChHfQTXU1KsLWiqux2Y
Ds37uQkx3ETQ6fxRQPZHbgffD+00cGqHPrtG734XtaYvvZLOi8gqs9xkXLnDVa56iG+AxsW859J2
07qBH9mg6cPwdsj2FA8QifHBYpX1LIpF6NOHoLK79kpZJprueePJB16RckqVK9wJ9L5jUW/oCG2e
2PNYWAA8aqNL2SG2T2/tqQK004FkctW1+jnqod8Si8HRWTL6g1JpE3ogrnJ47txp36VdokxL1Wlp
BkYb16wXxc4uTdBp1RZ3YpjtHlq37J6dAZRoG1G3XRBLUoPqiFgoFSadNOopFp4Kw5RANNzaBJlf
51ulzSwVqrTYuWEawc+ma6FUnDPiWOgfgxc/J34WORtvsOCvcpLVAbZTAYXM0IWYaxj1DpxM01RD
TLMxgoj6/IKBQLwbfstxAVg7Az1Dz2AWIALOg/lmKmyj7y4yTaQ+y/JCROc9CDh/dKJVVjzKVt8Z
FiF3HfA83VkVho8GVJBit3KZ3kHf3r/Q6H959lRNL5WP1H/MOkX62LP7RNVjfSfcUF4PXVf9VO0U
hTsz49MZ6Ksl/CdM/GiY1/wcjdHs4hKvYFwmQwmKacvXuMmGkuHp2JZ0/A73HfhQXPbZN0+61nBn
MCv8rENfPoSt1dUoho9qj4Af3TiFJsNDgWZdlhBXmXDEAu+qoMK6xFk+led6Iq2RTCaaT7ai9X0N
wiY2l+2LybZTC/wSHMyW/c4VpfelVuVI06ovarLJPPRXxS1Hi2lsA0Xz2IOOMNi4Ecmeik7pMK4b
Bs1qXUR1tw0JngFJ34yOG8Md6Z8YTy8uiYFk7G5ifeheEW6yNp3QbgFJYS7Gm0xkE914hTW20JiK
0MljCt5nSW0Rs03yjhdW4hkZOlyyAfRjfzzS/h+EwzfNK/8ixeurvH5q/n+IimcppP9zVPzpdfjH
99en8om/vAuN59/6IzQ2rMD/HUT/kAhxoKxio4Xi37Ex4r7fERgiBg6RPkf8i5TUn7GxYUdzRG0i
n4qKJ3iIZ8XqP4Njw7N/RwYDGRi0uAJeCdHQX4mOFw9soKctVKQiF5ET6rgOQvH3wbFtjpBc5kw+
lgFQSR6l08MAsGLccCSMDV/a3/xOcitF71N/TUgefEaVJnsapBfCU0SFejyYwT/D98Nw/X0ibv4+
IIlFHs7EeQnQFb3IV+c6I9bQ5e6jVfXh5ZDn7YV2QP4wFra38kp8/6iHKdQU8ToIZ1EETOOyiTiP
OFTig5F9B5t3WIGUJIyR3YlD1cbTuBkFUMT5GprtqE0okIPVAJsC/VfvpxvkFRMfQ9gE0XKMskKi
E7ahqbE9PYsL2sY/x3ZgZ5Gw8IK+HxSd2He5HVO+pRd0054/mbGRrukyvKmn/5We+GhqfowfJJ5b
kLeVDlqavgcxOAxjPwkSEptpnvxo07MhdmJ/s7Zyb3wphzaRSJ/fmyAYB4J5Jht/b7O0HZ8gVLOf
lWAm4jge2ueUCbdJfY735i6ARBZNg6r3NsRqjAYNiHVN035mwU9s6oUd2jWh9ZFAbQ999wKBNkl6
T4DFnweNUyVRZxZOQu2hAtlkN5RtwjK0csWZURQ3TsCJiPVQh8+hHCio7ZtxxGsKtGU81TnF/S4a
z38kVe+f6cDseSyh2a3jEXizXZdDFzRROEBtXBK70Dtj6pS9KccAN1vdgUYP8njypUM7owuci3bE
ZgwZKWIOQaa7ZjRrkqgBnTOQkXTDOwALrCZWA5/cM67zAiQntj8Hy4MHqFdOHMREVUOaAu0oClEw
Ys4CDGERYoDUAqdGd+m0EKePncpiV3PDIk2k4aow7SuzRcsep42Hdr9c43nYTfb1wID3RXAE0u1L
SNMhIAUCXJQpVbL6PKHUtVYGmDfQYrFnD4nUvAOXCKj/+8WOsijKvUro58zS6PK3uL7q1WTsTh+Z
peOZeTRccKegBRPU0QD9vbcyOQGE4dHf/dwAuJ70GR4QOTqUkki0XXza1IfT+WYLPg4ilhgYuDnf
26qCDGCsrrSezQE+EMYaR8V9b3ETYnImuoIkhCq/5GOW3/kyIq9lw4QdqygsvqOzzFpTCToydCRi
AEOPZrEL01t8nU4ICpc8Yeic+lvPMoYtcoTNGYgO9Epz0Hv/9wchmY9lhGY30uPoQH0/8iwkjOKR
WD3CO5bbIu/A6ThH1tOEJ7xLCEsCf3RjatZAlhCz+np65t+PdDY/GwaFCTRD3rrC35sH55rqLKty
HilreDxEQEjUY68QOnnZigt+v2vfTIE1F1wpQBNDzXYpqhgOE7LkKAc+trly9kOh3W3Yt2u86ggE
Ds7GH1bmLYvrC50WaCV4P6COOvYUyMZ/rNuMJXhXC+gLS4I0Qz5dRhCT+LUqI1KqoMmBcAS+uIlw
xpm/z4Gz13psJ6mn6DEv/WFTTjTc1KX1cnqVPgzqzQiWCkQzyP4ty+9F6WtRYVIfkS/r0j50yFnt
QTQ5sGs8aRQbN6ftzZP0l4PBJMLeXJoFygh8AUg8vh/UGORShuh1f9RRp5G8G8CVOuTmNao8fEt6
+z4L82lrjGBUWjG8JIWbTc/I1plNEc9SZPnfm5ZNWFZ97TlPfc6K58pC+WBnoJcQ4jJS9PzK7RGD
xMTwVQiiKkXBkRUybkM+M2/wctaZ04IrpgV0pbaCSkCzL6if7daAdmgfSpZtas/KinNlS41IgBH+
PAaRhfbsBrwcccUm58UrgXSOJR4S9NolBrAcnYtQiFq4f3aIStmLhuSJQrKEtvk51IwdsYOcsDVt
pl7K7yRnDj0LPdyzGytw8QjWzjDeN6RkLXjZsmCIfWGQT8KvSbFjbVaEW+0GZXRX9YF7bSNLV8de
Qbss1twfwM0+OsbQ4HmkrBfmaN4gOKuC/pw7fS3jqR7lzVCzpkg6MXjNbjAnz9xGarKiNECwez+6
Tfi1zij+MVN2WSdFZVKQdfhNedZHeiZjKB1rPPMCmjPo+JDIva7JzH6fU+pDIrkGU861ColmZw5H
zIyeZHDunZVWZfpbknv9DQ52X4KiziqLs9YV2cVY5bbAjatZtkPm739zdh7LcevAGn6hiyrmsOUE
ZUuWZdmeDUtOYCbBCPLp70efxfWMVJry3ZyVjzAAgUaj+w+lS0ShhrcJTLQ1NnZjUBDSRjO5F43s
4jAKLVnyyayiMh/CirpFFGSKUpTfNchcC1ub/WaRTi43Jd9l3pbONMld4gfyd+fXOF3ROyWHcZTZ
ojRhyJCw6SEulhmlmhBOCKj/WsLq+23q5rqI5EQ8zWNHPi+eDB7zvCyXPb5ZgYzcQdoZwv9e+IQB
5PRc1gY15cpv3Y+VDNsS0YmwLKJ6cgtNPcJ3voxLB3/a7sJsO2ec1MgoBt6jvjZNuS3aQe1tNbbF
R7ORM6JwXux3V0USrkxDv6gmRPHhy15kXpk8DypUX1pwwz/yOZT2tbIzdTMhwx3v8qKrg904TOLn
SCEGYQd7yaudkdbh56W1kt+6zJIMuQCbVQp1Z7OdRZOQpGR28txQDTYpgQ94DFDkyR+E71ByHXA6
3Q9lIvrdkCrvQtrd8uxRVq95ulOOwO1FL9WmMSzqKj24MCz5/DQEpuV53T4fOz1eod4YfpzizrrW
tPrHTYOZaboRBJdm082T+dBURrvsbHcVK/RaDFTtelHZU5HQqzqQmAbpTzQ28uBDX8jkXg6V+Ox2
nUkGYMz5dFtZVpah7d7p/iZ1p0lHQYc0ZVTNoXEj8SEqI19bOt+XoT+Nu6WPGxTtu2x6kl5hZLuw
185dORnB5zDuwm+NyEgG0YHIv9ZtyC7NbYV8hrXE4lFlQU0q2BvFfTqbZrfBjDz4mJmT+wsXofC3
nfXml66MM00BrJXWVSsW/gdXU1G5lFNQUKQXYfa45IVbRC2FlI8mf7Lc1LLSu6Gq9bSxC9WRus6h
VjsEkGQdhZPT3Luy7e4cLaucBVQDuXZRqJ9+meJuTLekeBLGEM6R3Y1otAh7/Gi3Q/xNBXHpb8q4
tT66wZw+j6ocnubFrin4+HJ8FF2QHRCOdZlKEsZp5Ht18mnkY8E+LQLq74ERe1uUmM0lmgd/vAtE
jR+7EPQQMKPIWSrwB1Tx5eh0P8ZJAwMFhGp4kZG7/vcmnxHlqNUsnGjsFlQr5rjrfvtIC2xVn8/x
tlxEcac80X9KnXEtABfz9BCbFWYQxAzsEXMXXHaCa0Md5Rm12agqzO6jXc9JsvHtPNURa6mcqBKj
/Dm7RYbwrV354Sahxkd5p5eUdAZC2INyiWvbyRPGV2nkPMfzUDsXosy9geey4RSbItH0X3ypzOES
azYT6c4ypDlbxtK6dCey6Nuw1B0Jv2Vm0zbP/XC6JmRZ9rai2truMGYsNDW3rIFDUOjBpVhbe188
itRuNMlY3CtSqnRX2iXlaZEXGK5MaVV8y3PL+ewik7JsOtEW+V6hubJsVVqF3/o4Lbodgih0zbos
HGduW2+oqPcHodo4WiAXVsuyvlf0nAZqlVpOG5nFdC1ShRBkpIsqGbejyHq9lWaMQGladl2FcERD
f80ZsjCBZp8Y09ZazOk6s2eqtFNjZZ/njL+7q2xf/MRAgzypE1PZb7yhtErIHtPAPqqDpd86Vm+2
rJ+XVhuQgEO3SRZwwpFRVqW7Gb1hsHdpUxi3dtOrb7oSyNIG7lxeTcPczlFst621LxIfe1IEXkeC
Jlz7PjK0yaauKKjQPG/8xN1ry8fRJ5ZB6UV6aMMMaVcvxKl+nL1HB1XyHyVk8yqKmwSee9akj1Wu
06fcNRL85BHHuaVE1NAIGIY1o13KVu4zEk0dOW2nxs2S5B16YiKLsaxxu3s7L2rMnzrT/03pB21M
pEP8g5WLDuv6vl1eRun0y34qZ/0pc+X4OdBjI6JAtDMlbUvJez91vJ8VaUQX2RLjN7oPpfkxTzrv
R7fEy+/SlvM+EDExsPDQ6Nw6feCVq4Qn72KZBPrJKCdpXgxS8YR1u3CUUTfNTbezrLaYrqQS8+Vi
jcFhrjNeto6RT0/YqqS4xmSxa2yIIrz527hYHkjVnB+S3mqMsk/Fy3kupu57NszdfV8B4IxQDiqS
3VSP8Xe6nKjhSgRvDOTbKtzJqln1VEdb+RMcQv8TVdIiiUgU89+8B+YbSUdm19cfKwfxpU2t4gBh
AR50X7pJtNyvi5+5F73lawieo4CcmCErdeeWaZLsXGR0VZQRmW6p1zddJJYBVUHVB8zZzl3ve13V
sxmlweBf5p0XK9pVTsfeSLU85E6Vfp6Sqcy3pT93j51nOCoaY6Put9yYyQGBqPxbpjpUsY3cK19I
lrIfYLN8Alc9aAs9vCF7cGepmp3CMCnf10vFE1ImY/jFzIz+wS61Tnbcihk6q9rWV2XSTbeLlT6j
mlrf15VMn7uKUnQ01f3S7v26RZfFjG3noIoqh90q6zDZY4wwPM5V4CdbTdYZg9pCmYR/h1UnMdQD
FWSaGkC1Vi1COzbttTtrAAQd0UZDeE7pXEmCGmEqNeEsIUtlFx+8UXTq2umUNe/KRWrqVrrJ+h27
VveXiTCsy3LOhg07Mb5bUFlMIo5G/wnFWdJIV7tEwdShnxEnFaRcNzuM9ThwSZuldrZNOWqEpQpP
f3E4p/nGthTtCUMTga1szm7tIjQ+5UtvBlvpZZO1adwi7SOlJVr0+FZLdZ21stjHbUdrTvVFGWPg
u4IujfqP5NFoB8Cgi8Ci7RazBFTdlf5e5JWkilNOUE2rKIRrPFzQZS/HnQVA1CZjEA3RfxzCL0ml
6gfQEcC8zFTSRw5GEHFhLkbrICXCWXXaed5t5VT+ZigMlexjbU3TU94ujbURdQ2P0Aza4l445BcR
9Zzsco0rBSlxgziV2yMWdIFmUP6UjWqtT+V9W18MliJ8GNPidYD6W3faxIk5LXuDvvH3ap6Lhx69
C0IUV/uVSIORSIL17Edv0Z2+Ntox+BzHbi+vZlV2zXZYqtS5sSY7LuedbFBTzLaNP6juY29UeRfJ
xnHkXoiaqliOpJiMzKmJf6T5IAAukMvfl4uT9xurHbLu0ur9DoWY3OqvHIuwGUnHoBBVqaaitevM
1rKbRZvQeV6QYoss+rcPFPpGY+/HRn7Twoj6WtZl+MNoCAcbU9ZGuWttM2+jwSAH2cjOD5fNVJS2
ufedamjwycvHO5m4XAtxl1b8UW9J71UIVVvQyJ/2ulIZmXrbNvPWCyguRG5Zi/u+Nxa9VyFNIW6S
YPwZZBNIA3PkAUb9rRfDpddnE7hvOtxXFcxgFYXUbBE+m+G4mO2QvMTSaK5c3nAechMqewRmvRRR
vqSEy573y4MaR1pH6TjTvvPD2f8V9rHTREVVZV94+cX3pDGg4WYLOICTVc7WGlrpRAURiziMCdf3
sJbz5dy0+SNIF2vnamjeUUCh4ZFNEXz3cv92SRPMbh8dzS6LssALPvOKLWb8cfBau+EyxrarsoYi
cud4vA9a0Q2RFyci3RZNUT9bhLT4bu7jPE03zihKJ4qTScqtZfTyWXZm2t7SDUvlzh7XiWmv6JLr
chis+yBO/Ppmdt0x3TRpNn4TFC/DCCq4NFgGBNik8NhkBKD659CWq/sI4A9FyJ/A8MJ5zUaqlDKM
kQB3xy8JhYbvyAA6pM+8YVEYGwb3Ok2T+QsbwcrIi1Mbj1dIbU+VSS1umyQ0EjdJZrOqMu/ijyWA
nievUU28XUVpbroQ07woXp0Hl9RAgy9ryoPhTAYgIa8QXyoDtYCol3n7zOM8eRZ1Ux1c5QzfJ6OY
nse4t1e4SCtumyJv6ocxGEbJUnqiVdSqreEeFbPlyRnH8vvMwZkwafTcb+PsD/2e7qHX8vl7naI6
F8ruu9Rd9WOO/TC+ti0rNm4MYeEa16O9N23qMMu/8iPaL6UYvU/Y1upHV84EIt/Lx9vcFjVZuj8j
39AkHi0QP54R+O5sjFY0dgtocLdm6l0lfppclLUUvG1Wzn9QT7aOEISef9Rj+t2QHP9tXNjZzUDl
ntygCpbtkBFNoipIeczMvd050dwt7ucWgb1wk9Yy3Pe0cdOIJlUSbmIIYdW2ScqGfVrPBo3WfJK8
8RO7+9pR8KJnMsnaufPSxDMv+txK+lsE+/1mh7UbdUR0wPWXDKK4+GwhF1zdzawetk7z0pU3iYVh
+U7xQ+l9D+346GOqRdZfelN3NZb2aH2RS2JmkQ0ukOYxYj/ezgQh9jutRtvZZ+gLpftE+EhBQhVd
sk2DWvJ05ca40DoxpeqInkT92QlWITDJol26smraq3A9Xpu5CcLv09IO/o1IJ5r4SdtW127dDOal
UdWo2HPzjvk+UV41gMfScUOmhE7Ihkczl59tZZO7r63MTfcgTHR/LTVS37tJ2VBhqkob1bVUTpgf
FlGpdpOVDrYAwpNtivm30sOVLM1S3YRoEuSfKEBUznM6u/QYWBAfRc7F9ad9IdYvHi/9er9lVvLQ
4wDXQYxS6C9ooxyfGtDhX3kf6TaCPVE8J7blkOQZPbl+3Kx884zEZzOW1FtRCXCcu0IbTszf7FR5
4ScATLahnGnBFGR9a2ZR15/ypM++jGyrbAMEKaOZlLs5R6FJ6+4yRWeeawE4jopMNTjqgrtx/ly5
Ju0MTVnmY0YbtooM0agvZuEMchMXbIobYIvr+9LOS/fGKuLGjlBicL8GTotlwTS69RNNfsPd0R1B
3ON/6GBYblMO9rcB15FfTUjzH+mi1P7nKqcFUpySO/kXhdRTiYF26lET7fPqEPp9dZHOOIAIbkUQ
ZUu8xSqo//h+sfFVQZrojOoTMvG0zXwGPi41uso0h4Lq4SGckuVC54G/wVL9nG77qwr70ShoTB6P
4tfuNEvb5hVeivrGqonQXtK3GwcHhzOkmtcTgpyFn70V4D9PrXjFff5VixZjT5roy+rQ16CISpp0
97NbDU/vL9vrCfmgV4HAuy6jQKs4HoWKRR/rpagOhmBzJTxreNAk3wcKh5v3R3prPn+PdFJb11qF
aOxU1UEEsr+yKTNt7bD5/f4gr2rrK+YADg89GGN1hjn5Poq6kJGCtDsUk8xBgQfVvZSW+jarzv4w
BYu4en+8UyoBJXUMbgAB852wMn9Fse3ytmj7RXWHearFNykaCJZtLtxPZZsW297LmkvI5E9x0esH
o0OZQrS2otpVt97Hxeu9yI0n9RW+nHGmFfXGh8ViEFFvYBYEp1NYsDnLdmw4cAeXc37RmbSdhs4V
V0sz/Hh/Dd74sLhZcfKg5PAYOZXObymzE+C1OuBoVG782sq3lKHjM82Et+aDCTInHK4cNdT1V/x1
HIrebJrJKftDVoQoBC/lz6XAUjqhM3xmpBPQCA2TADFlGkEBe8jBTfy0YcIjw59k1x0KMca7cqit
S6rB1T3psXkpVDxdqmJJ7jr0TZ6LtgU90k/N3WJ21i93lPJMHPgD5z/q34CDoR7Jl6SdQmSzjmeu
G2cZgmqeDolTZeYm9kfS7DDJvIuC68yJ8JTLrV1sKf8yVdTNt17XNeE+45w9TGPtfPXiXlmbGhHV
MJrGUA+7kEdqTJU9nK8qK3NaxH8r06O8MMjLBuLrnfAr+bOwS3EfuFOzbBe7Kj4Lu6qDKGwp7m1m
e3E+joT/e5HH5nImVrxqWa1TpjkGgAV+POnc8ZSbsB/CePJpvzSgujzqXJuBLGTfZ2rZJoGbfLWV
7l9oupwzLX+1mdfmHMrE69eH6HQadWMw3oyBRXBapuZtnWkTqQGq0e8fmTc2M3sM+UgcIKjJWydh
yq8ViPnEHA42T+ED+ZjCBNss945y/5Hsu27mcG3U0owGdAXZ5ngpfdssA8B//aFwS0h/Bnkd4Nwv
mWqrM5M6JiKsxyagaeoDn8IIHV7DybFphCshuVfLYWr93SK8YEempne5Of3ysjS7zId/9ElYucVE
Xczt1lsS/YSTdns6TM5SB3Z/kD3PHLcwP5EHGpAKku7TP34wRuIIBuvkQFGcOhyNgSWqQsnxEAyU
QOI0n/bD7JibwPLj7ftDvQ4/jLX2oCGjrqYMwUmkg86xKkAFw8GJk+Ue95H4wezwm8LcZ9nUC5y7
Rok1O+6/aR5iX0UxDJciTdBdTbX3fObXrGt4FH34Nb4LYITHmB0iTHW8f2Zwz4ZIm/GQ8RSKxtD3
LjVEiz09PhqbGsBpnM1xFJqt9+iPDXSAbHSf27I0qBCEF5nVGd/e/0mvDg+/aMXJ2J6/ZpfGyfoI
v5uoa9vjYRiM9NYpc2OXDK66pgR7boP9CTQns3ctJDTY0YARoW0ez77ymmmcrEEfhO/NEhQ89SvA
gyGG0Uvnz/dQhngiBIOln4Nw4HVrFxg4tW5Ny7roy+mD8Fu9RJ01U/r2xwIElgG77beT/Cm58eq9
pvrEc6xlob57POufzQnOYZElxtP7y7Yuy6upeL65CqMDpjjdwpYeIf+ktj5MS1WtUNti2wZxdea2
OhULXs/kivlBNcHmYfgqChT0Es25rOZDZSbtTijf+7A0S7NXdlM+JsiVb1TZ+1GCpNoHeOPtw4LC
4kU76x6dy0Du/X4VtQXGcMkrRV++vwbrZj1dA0ydeI1YNB4gYB1/TtNq8z5dsvmgTXeIyJDKXaLk
NxVzxpJxqs9cY28tOUy91Zob2hhoiOPhQorva+N7PlBhp0MX62zXSN2cibtvTAp4DCUZbkxzhV0d
j9LaPUwoq1kOwjPWImHaXdQQEhD0XMSd1Zn/j1mRHaGJ6RB4uT9OIoKFR4Etw3o+TJ4hroUFQRJx
y3NyIm+sHSKxdsDlj0ENPlzHsyobmZZCtvNBzQsfpxjF97LGpuD9DWGu19/xjkCyJASrCoKAsVZy
399ppXatCRZRZh7izG+vB+XqJxhUUI96h8ZHSZ3pom+H8spUHn3yzokPNXW+yOvs4jZ1K0V9hrxk
prwDDSa1NyJISfZD82bIadBVU1ad2cKv14UkGNoyiRE6OyAGj3+wV7pNhRKCeWhyOKiNKnHwHJx/
tHvnFDMK/11JhS4+gicJSov5xeDFsXnIqjC+yEYDORJ4Oduwn84ZNrzeviCh3dVsj2uGI7mG+78S
+8yw+zCzGvcQuNSkZ/jSm9FvvbvQUfp6Zfds3//kr9IU9ixDGR4HZnV8Xxf4r/FmMxkA4BjhgXmb
F37ujvAWMuzYonZB5tEaUtwzqKN8fX/YP7Cu453mc2CYJZTQ1VjuJBGzXDgckEfFAQCRdUlU6MWH
Rnk6vqnZ3R/EmMu7es6b4WMATLaj35q4X2E0q2yzeCI8dA79W0heIRXD93/a6y21/rK1UOPyWgSZ
f7wiyeSFkMnc+NADsfjE0U4+lz4MtfdHeWPdkZqkmOHh4cf1c3KgY6uxYgQvxCGfzHxnFJbC9MdU
Ky2nVR9SL00v7Am3mn8ela3Fl1yFdTz8f47nhopPLCtFw4EXjLiSpun8yvPM+pYVfXIBk9PdIbiY
n1ENfL2lAUV6q4QnKTezPVlQOKhLCH+tfGlJfq/CTINlLlpqyl2dXGTGPDy/P8k3PmAIswbk5wr2
50MeT1JZwhgzXIVf2GOkiNxrdykgtDNX++tREDwA18omcSEwn+IWaZApq+295sVzl59h5nRboyvP
XWanyR3ve49HLocTdCTy1Cffiz6L1YD8cV+a2L8jMHk3frLYUeIiX/Zvi4bENXEHZBAcFfJa+yQO
VGhNmA156ksJj/TGBdO70VLGZ6wmrPUH/33s12HYfTz0CHNUKE/Cm28KYFQDe2FJpxIM4RRa01Vj
jRmqmL5wb2fo1ndU0+EuT4Xd0EIMAHtsQ3d020hQswaJ31v7pTJtEfHEgUyngZtd6NDMGqxCDZQD
0wno/FbU5vgxXILwGYqqSaJZtoXFc92ozpEiTvf3nzmxrzktKKS9BnjD+xp4PrN0k7kTU1Hv5hKz
p35x7umm/6OkJOaPrOD/jbZS+f8O2IAIYWiHjDb0ZrG1e9wgaz8+p8XxauP9GeVPrKDzHJ6+Jck1
erN0/PJFZbnYFIWNSW+o2n0xjb/e33ivRyLzXPHhK8cJ3NxJIEzQ4l6WWSUvsuDbTRiU7WjteZsF
ssH2n4dCyWYVBSA5tPhcx0tXVgoMZ6HTl8rQ1g0WOvRcVO9eE929M+H91bOVRBAOA8wVbnJC32l4
mDJe3TBg85cKJicMEaff1mD6gcP2jbF1nVTw9AkaI3LmKv412pXe4nE13SZzAgcbBan8HzOl0x90
MnkhOy/vfCN/AYtCA8ssxaUsLFK799d4/TPHB5wO4xqrKDqbLtfo8Rq3ZlCObWPnL2kr4Y6GpfEQ
2FP9/f1RTvNUJuO5mBlQBCR54O17MsoqD4GrQf1ijAZqDIUx3FIV0TdA4sMveArzxrRDnNHmZtkN
cZKd6a68PvGkxxQBCJRGEECXOB7ed0CVAmWrX+gW+be1hQ9bVnruZkgz5FHzhOzp/fm+sapHA55k
S8gtK4BqQf3S50N54clJXQyoJ53ZIq+SMpaVmiqEQ+ZEPPNOltX1NDjwuG5ekrxJvtYijkFyKWye
UXnYNQXAocR0aEGzR4cL6QkPrzQ3hO4aUvNciPlU1Nxw9/7c31hshDy4nf5jR55qG2cd8KTBitsX
B5jybSF89zkAwAbUrjDvhl66Z3KkN8bDjpFiJOacyDqFJ3dujjd5mvFsfAG3t9xrMO0PSvk6Qr/L
uGucNNy/P78/losnR4Y+Dd0mbkXa5KeumXajat8GOPkS+63p7rOydK0o7XoAPP0YJD9EPgXP4WKI
n32uR1roi7pMuq6AgjfF5YdWs1O3ijvzyiU99qLUm0Jjq+BpGdFQ58ilQz/y921TTUhL6MD/7fVA
GM4s2xtblOYPBUFOPyzL0zaBo11RmD0GR2EBLzxfgu4GRnJ8ZrFej8LbFFiYRaYCX8Q9qUAN6USL
I1n6F7fs9E6K1LisFVb173+SN0dBtQ1LI5sCUXBy3NJi8noH9NmLt3TFBinXfAsq9x/1yahD89iG
+RrQ6XPA8J9stI5wn6Z2vryUPPX2RrrEOyCe6Znj8ypU4qWx3ncEzPWVt3KS/84XVu5BayTh8EL7
RnS7JHFgXdhFZu5i2bd3ma2NK0BlOP2BbDdgGYbFmUz51YHiF4BZhB215kds8ONfUGKcmQnbGF96
rOtu5nGaAeyOwIJKDQRhxWK///WOn1bcufSHkNHwLB7HbMnTnWhWw9DlnlpoQjZfgCWi6uINi46y
wrUvXRf8BBT/+hw56483xf8d4/+GJWZQhoVR+LqaBnijHxrXXA79bNePpV/3NlSMERxp7gV4kS6+
n177vhQgUu1kRFcREjYZXFYV59o2xznVn5/i4oQKOdtHXu+VsRBGomDtHWpgPV4aoIurZWOmFMIa
HQ7/1Fj9MxRz5RkPm9WgoXFyIHugpUXVenAd4Hxc1HAzwK4k8SWAyHMP85NA+WcsXgfsZl6TIYZG
67H9q1Zhx6IsWl0Yh7BJpb9xsZ58qLMY7Cdp+ZjuJku2T2MGMmtLrhe6AGNHaW/mvFC3hr1gC1qD
x7oE7wbDwpaNYd+IvlL3lRvG4iGUubwGaSPQs6DpH1XsridUM7rP72/P4wP53yxWNXU8uagahn9q
cH/NYk69VtM2YXt6JqofYdCb947Z9Rulp/lx0ZNxC8tDfS/tarybM7868wZ7Y3Os0JC1Pkr0od92
vIoplh6FZy/LYTS9DsNCAFkpyRJchbY+E63fHMqjP0Thks92mtuPGqdu0Svj4KSwtYdALFdhXICO
6uAyvL+qa8p1cvq4RDnvqwkw9KeTkG0X1mxXhm8eSoCQ2xRc0K8uzq1NZwRtFeUUNXolsPc1kuyf
yhv/fU8EIFGrBmUB6uYkwCLn4Y81FIiDLlT7I+Pm2PGvnbUKmlwtRZed68i/tapUNez1WUGB+1Xr
oq4QGVkERw5G4BZSTXDdTUmwTVyzPXO6j0P3OreVtsulHiDVQNvndK+MpsPBUvbBKQmpm9xJs70d
KvUV0jlEnzSpki/vf8cTuvR/Q6KcQWGFDJ91PRkSVmQfj+liHIKsHf39GDiN2sEOSh6nsJsOKDyB
A06RjPo4OnZzS8ytbpHCyjaKv3jmJnm9qRDAR7zBpYvDE+70hgZ9iAl0uNZ9gXCk1CIyErNlhg5o
BXkKbTArntJWA0WsGuvH+wtxnIP8WYe1XMbduapkvAI8LQLVI6+37YMM5HhdYOS7NUIQtO+P8nov
gdShoUchkmNq2CfVBMQ3lgQyXniwBDJThg6tbdKOL3Lu8zNb6fVIAG/Ys0Rv0nm6iMdhx9Ld1BPr
she6vObWzJxy77ao7gYi7c+9Y16vHSmvYfpQQD1n5YEej5XQlVdD2OcvjQyrb7mmpQa40NpJCTi2
RSXzzoSltYN06jyLyXMI+72Bel4FDBIixsYfVh1Noc5lQm+sgQMiy1lBWegPnla/FqGaQAx+8TIF
WbYNu3TAg7yTF1ZKV/T9D/vWEtBBwObCMGEdn7ryAcXVievK8qXqdHlhLFW9qxPHvHp/lNepFn6C
4WrX4VIzBPJ0vNB93CFuUHXNy6gL+7alxkNf15hgkLgpUHntfwPmcM4D8o2p+TzQeKQh9YgkyXpq
/7pAm94qNDyVhrwZHajecaqrucr+PYeiyImk7IpLIRydhj4/MYTWc6Z4AxTxJk0UgAIhrH2Vx9mZ
BPlPo/X48kLD2TMA6BkkycS+4xl5ALmGdhmoWBu+hBYU9t6PQIrkxo5zfc9OVzTbPRdn0MzEIWFT
AMJJcaHzfW8zBYl3yTMYocOlLQSCIBMaX1GBeuCjIPuFT1L5hRkhVtY9WTppc5RZPfPaxaAz23hi
ShvosD4S2AOOtBn5qDZ+I5EZBPhUFe5nTckB0T5iD7ym9T0U9b4N6QCo7Nc6LodvZePyG4FDDJsW
n8sn+PUjSoc5tVo7z6pmiwisHV8BDhXfF6NsnKhsGmdvGKNUG8oJI6zaQDUosBpMMwUDVEagoid0
adveuul8GNZ0DeLspz8qzF9FZeuHCb90I6rjttbboDMhEfZYnFaRzlpX3OBgLY1NWedGArXFkPEW
IehEbKy8t35IanOPPepnv+tVY5PeSwwdXPuFenGXALp92xvB98oeCpjRSKveYUmjzQivzpKauN9n
1XYsMjia1YInAupBi+uhhThKWGKgQvpdGawKH1DUgudRt+W5KuZJaRHQErciCZwFooCsgzN1vFua
HIWCSvbVz0C46Jj+LstgD4d0CZ6qGgmTilp3dVVn3/P00YT78v6JP4F4vh795DVnVg1aVv5Q/Zzc
6A5B1OZH/cm56796H11ssM1NOlw0/ra/eH/Y06T5dM4nZ76yg0Y6glELmx7I4v6AW4cadRtpBEOB
c3uzsxm68Ux4O73/T0c9SSpzD+R93E/MFYaI77O+z0CcC5a9h2OKLPX7kzzNto6HewWnhqBpGHnM
JD2NSnNRoj/3G01NyFznhMXfeEoROH0uR5r9FKpPHwGFtkZCS9W+ePAMk6gBrXOT2/OvtJTNQxOu
VO5U6MvUHMDzWJ1gOzsNUn3usEdHJdkqs8/38+DWVw45xNXSJcGuq6hbSaPX1xQRoKQ2hXWF3oRz
JpF4I/zTkjCsVdALxbVTb94ErqW20rl9qaYW1+2iRTXEq83d+9/ijauaVguQfao0AGROtTrGQk3e
rLviRQ2Qe+dwCrfzMsKHwP3u/zEUWZi9msPSPvJPzrN07AlWvk1WEC7+ZelJb2sWfXiFitV85vS+
cV8j/xaALADEsN6hx6ED/544Gd2ifFm1RSP0vgMyENlWN6NYVBK1fRw+9o0+50D81mL+ebGDtaKq
dnpjow6CpJUfVy+D21pb27Zr+mSxjVVqkJxJaE/PEJh9Or8o7IF397hTT2aIbH0Wai+sXmrbRpV/
gVCWJEl+OTmDiOypzfbv75M3yj6egR+ugaYolUnKLcdLKpqhmFCAphVBl3in1KrTm03ptrNGCq+G
H38RRZ7sWhLLazonKY7VyTnjtNPoyNMaGSvgs05AnY++9/FvsIdZY2KZ8lkzuFo9XdE72+3jD6Uw
03vD9+J9yU+MILfkOzXbevv+GrzaVZR+WAGe+GxgAA3r5/8rIXP8TKKaUpp0Y8zuK5v4F/r+9R72
UnaF2q6+DKeuPvOdX0+ZfAk9OFrWvNGoCB+PWS1VmJFLWS+yW+prBZ1aRY1RokxW1d1DXkzoB3RD
eeerttsFS3cOs/wqCjFn8k8WntFXhN/x+JNXJFBSbOvFidt+O7uOvs0W99xL5g9b4O/MkHfSaiGD
TS1KiS7rezIMjRYygdJ9oZrfmdjJpmR4kILDm7qRxbCqhYhii7hv+NXpoPUhiyIRjzEo8dSbpM77
D4kIvG99KJBsqMsWflZpz5hd6nR0RyRsJ+MRrZXgZqjt4W6s4njXQ1XqNlYB6bam477yp+Lf/pzX
P+JqoQPidWW2Ndlt9qZTc5ZskScyLyGiNx5CrCN6StIel2/CmqwERn0M212rZPlho9ID5LqwFuSE
EZT7HMQtRJvYCotL1M+CK3MeO+PC9EYEfCqSOhkZXTiPkRHXphu5kL4UmDO49v/L3nksya1sWfZf
eu7PAIdwYAogVGqdZE5gKZjQWuPra8V91dZkkMW0ZzXtwR1ckpkIIBwuztl77U1vxtaFkUTj5KG0
ra+rqpCEN5eldiUGi08/p7NxFllm8T5niQnFjoHrF2WMt3etigYssCPHlw7X3c5VJkjIcC7E8tXU
8Nv2QcIPYJqVqJZZatXJazlHmKqbeTZf1zYMFzBO4JSzrDJtNvO6fWA3iwBWn6rkJuyAIx8wy2Ku
bQQHBb+HdZwQeiWTW4MIzKdaUsf3plmZd8uUjFc6z2Q4K3NXfPFioVJnTP0y5kw8UBSPoZWzB2E6
/XXMAUrQp6zG7GvgJMfkPKTj97bMWtdTELyDtKTEhu/3CHSQRuO2/hDq2kO8ptWrmc6549GUrcLA
VlFo7vK+7i76qOvf8jgV9+4grPZsLiVkDN0YWou4inY+78Xcr35ZgWbejcMIuiUPnfQdDzzk3aHB
UuSVRy/l2E/yzc4xEXstiJHQW0M1h9s5nzJEVNOI2x2OD0i/SpbQxFzwS9Z2Xdc08fW8q99hGYk2
yCpRPNjTOC87ZPSmvpnc0CZeQ9RWyqALM/ce0lu5UDZ0gLiFcZ/fw6ebLT9pp+qaY3t0mWIkGDyw
wut3N5yXc0niRujHdRddDlkPn8VdBCYjrc3WW5UMmQiirBb7YbKrmYTWIr2MtGEOg9i1SiI1HHAq
gZ4N7jcbmPt90nd5tiEvwnnLo2q9LLBhyi2QMNF5I32a17I1tevZ6pfv1LiBKoyaxYyXLaP6YWYD
5DQm4PC2zMjYQT9YZe55n1fRS9WBp/JSucI9AjzCOS2LJ7AuBlBv2+zbO6sqatfXurZC85kP1ns2
rU3Iw6+seoOllhS7JknShyZvKu2y6KFGBKkr53RXu4W7BlNTVnqQh8UknhaBND2INT1qgrTp5+Uy
b1Yc/itqnte5JozjyrUykd5iyQ7TF7sOLYECsRkmfMJ6Iro7QwtzB5JDGlXpfljHeSR7vVzs/HKK
NZQ1qHuFvVdIDYRftVH1mEKN67w6A94epFEGMrqtqWx5VZEPO0QfEEY4UxIqg7e6/qHsvn92xpUf
0a14mZAcye4hNKA/2XXWGts1DLuLQhCHhSs5lRwvacSfURDQM6+LhhBU5jKywyga6aZXSzibuQf/
Q592VZ81cLqGdNhPRlf3/pS19bgB7BwXvjaIJTsvHC3/QanKvljM1EpxG0piIpED2pdUYtt30+jM
xqepZJ8DlUvB1M0hx7u5hrICCgmwGAqnZAZnpBWRPyyDM++OymH+BFFQTOqDaawHOr+ldjaY6SI2
lPrkherm2AwK0UAANgc0xAdYUM1dNI+iPJR9UWcXIwjx5LqdDIWDhKLYQR+66gy/bgkpPxVr/h7H
oboCXm3zsI1J1FiojKj19LpQl9ynsW7FUjJfhaPdXEFdFZ9DX6PrXxJhwKeaixDaRJ6Gl5MJfOVs
rvQo2iNFd/d6zB7JZ9Dnna/1RiWDzJgGuZ0nci+uzNrOE7/Tw67Y6tUIC4JONmyFtHIKdWjieDD2
SBsBsIVahN14JdZowSXSAZqo+OBe5cz1u4Jbgb5V0j3eSr7oby5G6t53onwEdieT6G7U+qLxyGnW
vyNNCK2NLuZs2WRxGB56kCrKA6STv496g8VDxvGqBcUCNJ2vWZYb6fI5gtqNknMr4fPBeNMJxYlV
E78TWWAZu2MNokH1X9u3UQbF7QzCanVOQwpaQutkONrAknDAFrlYAMeaqzpOlDJ/VCF1G68D0PWw
ssx+NkPW9h71gggBPyQgF2rbkryEnQPXDd+0W+PwX+dk5wx69DyvLdIUOTqdzfzU69InbogaUpn3
5uWgQUD12nZNzKCh3FUfcWixRVEHRP/WHhb6qD0g3cSD8cXpIYQ9FlHskOsDIjEXJ0PY9E+LWdWf
TlcaL8zlkLqg+JvPWbo0b3XTsz2zRZLyZA0VV7ulrdUrX+5a+3WvZha9iigUUZM8G7C/GCRAvGT8
IDxd6UHMTbKL73V9YxAk0nhmEs81/PpExR7FJuIqWFr0JChHAlE9HbiEv6Z5pW16vKiLpwY3h61b
oFII1skxdlXEmcxvWi18lJXdEaMwi/QRz7v1uNh9U1Hn6hK56QE1fadyGzmBnN3sepoLHoTlkoFI
WEJ/Aa9O3qdlab+qMOGnwKqQKWiXfeTrlUjemDhMMjJdCAueYVCF2qlwNa9EMcF9CJcFxBU7SQp0
vVMDckQn71IFg6VEcSwkLNpeaG0FZqiRVdEaWixgiNk9ASJDYm6zvOaUXlZMst5SF9p3M8ndJ2QF
RYxPsBksNmCp2vdGbLE6EP70GaednfutliXvVTL3BXSFND83+3wdoENVGryXuZpkALZr/t52Yzyx
j66adFuVSwarNYO6BdZjgGhWZolxy9YOjFrt2tG3VST5cJahqIC3UTWR9JbWzQHbr2KsN8w0VIvY
4vBideUKh00z4uEFUn7x3iRijfYA0bRduiSALLHoL2ekTyQ2hD8wRp4s8v7JMqP+pYbZQr69Hjf7
wRwIfUkRiT2YpVPfIa8jnLYgpABMQc2OMOfYvS2P+aUeMIPs2nbEu90YfUknq2BGnWZBjiG8n5Fv
O50dfTPrroAzVunufKCbsQKyANh8zs5EowSbjMkHkMIC7hil92gXDrJMoTnWpvHI7G2mMMtWCX+D
VhSHz94obxR9DwPEwrKau27JaJpN+TAxXdiJ8aPM+lxe54R+XSY9ic5eYs6gATtsiY/M6qwyc5ea
oBT7TL9bnIK8BgGH6pHKh6bOE8cpsx25Xxzt6IyGzn3JVDv5AFmm5fvEvn/wjBl+yG7oICRtaQh0
Az07+sq7eSXsxZsW2CLkmYT9jg0Hb1MFx2U5c9NVC19MqpjrIYv1unorNRvuoLY267AlA9R+bR2R
Lp49r/GdYTYSZtPUWfl+4AT4TPceaPWMS0Kc2aBqn+LcVVRsiZTyCFQY7cB05urFTfQcsBuQtmkD
1kPiwqocfiLmIOTTc0yL21lf4ukqD9va+uT7G7TvWYgSDrBoomlnDdNMtOndVuYXMZMG4O9eGndF
007FXlhp0Z4Z+RxH26nOevuphv17AQDffkh0czC2CEj0TzAYSxvYRUTgZM9Q7IJiwqO27QaDoLI5
r8yaRuTQrLgcjeEcoZsrN2nPVmNkVn4BP1MPgUZFKglwgfYVhonKpKjmiub7qK9yRjGrjfOl1PNV
3SzmmM27apXtHKjEmSLf4QXWAjqec8rEJZfBJxRq+jGkixI++sPqpdBDUR+WomUT0drIfz36hQY2
F7Mo3o3eXlgriMfJtuaSZ9EFHJLkMi2piAd6yEkOwgQMqq0aqc374VDhPaMgrt0g9p7YqTuqexr7
eGoOHGMAGHHHxUdda+qqXkYhtgK8w+J1bU/e81jqifQtJqIbywK+uQPeN6pNF/W2QeBR2/3gpKw9
wCvqX5miRbWtNEw5rjkVEfo0Wx4yXZiLP+aj8SxCsXY8cg4T2zYZtIuUwyozxhJnYeCMpLJ7/Mbu
dib9gjNH0Yh6B96nvbLbRpu3s86JLTAKSWDHHGZaeF5nen1RoPGBdDFFeQ8jYpVyo6d5cZkXuDg8
rbHl2xw3rN6jAsvkE26lb6JO4ISowLxvzWjVTK8fxqT8zg4s3TgzsSFYEQFX1xYmIBhRoM58N2pY
0wi6Ys1N2zXyuxH1pxfLrAuipqha1Dau0fgjLDmOFXYWZR4RxivJKxq1+x0myandaZ3UdiqHcHRR
V0w6WdLq2kW26vKmcIfG8s02SgtvOHbJOe1owg7ybkhfZkubv2n6kpWQbGc04FXbuW1QdULNoOgE
ZXhrVJqCpLWS92TzP16V0JXkpTInQnak+ek6q3u3EBKTHnJhgwQUcZpymivCb1ozrNdFKszEm3rN
eh1BcZoQboVTbZluZ0S9aaH3V2QdWe2VrOf13Qqbqj1rlwlefDgeKd9ggjmPs+B8TkZrj5txcWvN
74sjx1A6i3mfl3NqcFfYADZTtyzg8q1ltT0JAdklktcinnAcmmkKpmkqrvIBhzUchYmFT0fCNvtJ
mVbJ3lZl/E2wYX9TYbT2PnBTDQoCOC/eekPQaE5lEf+ACVwYD/1MCwqvWjddorxexn3o0hnbUQqd
PxsId2xMy9l6gwHn1kEFutwKajtyQekfyWKplyOXfshBv5G1UtPgZNYiJ4Nny4mTm03a1yrNHHIO
U0lEW5Rk84cLxR5qWUoQxGYQg3nNgVGRzzRSm2DdMdUDFAUHP4yUEWAlqqO9T/Ma6FGFVwdQsAjT
KzioShxAZhSwJkFyEomrF8Rh58ZIwd0Q8fCYTEdSpWkXCit7mBVbI0W3cOzr0anDQ4p3L7KS1rdM
MEF7oY+lsZET7X7c7wWoSjiCyU1Xt8dn0Fr60zwn9N9YEIfXOZ6WKzQI03WSFkt4MGFbNGy4anEF
6jpafNOoxu+4x8Z/giSrSy1byMZEnNUgbpoN430kHSw8c9cV9e6iOnvfFKr5sYYQZTcS66/wBtKz
isAl1fgB4GR7HhsUprzKho3m5U3e3oMpHnBV9/1CKVO4WrfPrbSzrgHGKAinU1VwFkeTsh/lzMYX
RYB5jnkR+mtoENfgF+0Cu9IctPRyWXXzdW6VGj2Z6Syd4Lhi05cxp0hPzVY3eYM99t/XtYJlUSlV
cJSME+d8BjwTnkvDpO4xsKPSvDm2u4dj3MjjCuX/wjXqKd50FdEUgZUqdR3Gpn2VJvX6UXSiN31+
V/MZ55n9MTVsmz2X4M0XAI4d1N9EyVesyJnkkvGcemGVG98o40X32QjtitN5IkdvZOPfAdxz6xtg
AhGOwEowudS4GhRTD1j4Ta+Zs/ZQ8DqZ0JzhblLQGELmkZoFmf1AV17YyOKBNxIr0e0Mu+2/EbGc
fP69Jvxb7euXJiUt6l+LSJMYplCOY/kxi/Ga8i+9LMO3nZENKRSofivdh79f8LQge9o8Oym21SWo
8o70mo86owdOv65Mbv5+hdMuxukVTkrOVllHAkBn+UFNxDv618T7NH9xjd9qb8fHhhoHqSzCFdSB
J48tqQkss/Tyozx0OzNQO3H4zxI2/ruB+9MlTh7UvHZW78yy/EBHvmmLj5jEs78/qBMfwe+XOHlS
WAh1OErcBWcWZshSemR3PTVBu1nP3NvoZvXj3d8vedoO+Oe7+emmjqPjpxaEhVu2g0pffsTOsDOT
XTNQL9qRpLbLo30pnnFtfXGTfxxvP13xpOkh26VrVcYVyX/zwnYbdV81605bWaf3dPz7n+6Juh9z
OVWnD01oW1OYBxtucRieZd0X+pPfelinVzqp+Ia4fhM1LOUHbooDilB/US2rUR4M7SWIaV/Tu21a
/mj1L4FRf5wmUGhBtjkqiK2T8U6Rda1p5JUf6h4hx1nxlJxV5BB42c685zCdBekluPb75WLxvopN
+uOQ+enSJ+8BBfXFTqRTfozu6zA/snePpjZwjA8tuhJ5vDONl7+P0T/OHz9d8OStQNhcGkuryo+C
N87tnzD1+xpA7L9f5c9f5k+XOXkVVhpxqgBfxhSib+9ubgBFByCNvrjMH4f/T1c5Gf54NGJjoMzx
USgyD9iNJMkX7ZOvhsbJ8JeLKZDQ87hIh437DYd6/cin8GfStL7yV/1x2v3pbk5eAGFmxCrpXKty
fLW1XtQLkN/ii0em/3YVx0b6SH8WESThYvbJN0N4dmTKddY/pD1PN4i+QKuONmm2droGS3zU1jZ9
dEkjySBmqcx99lTZWwrLPhhmE8162hF2WLi2GbSVGH0dfRzK0Nr54oOeuHSZv11gU5Z57CbT2sRG
/evMY8ihPtICwzcUo3SsORbMma8It4oJuVUJYbCN4XwWx+OeVw8pyAs8CCR7jEanbvXZNcCuWmt5
7i7h+pbhDKAnPhlT76Go6eszOvSKQBHHpeQ5iDjyimP72Bvl6uD9NeDYhhKb2xfvxfH1+qWtdVxa
j6qAI8zqaNH49aZUQyeyOC7fTrqHP07Mrv3afY8e3VuKeoe4uiI/5auV8Ldv/Jdd0G+wsiIt+kQ3
2AUVTsoW82UNrxceXE2PNPoqJ+1LZdbJ/IIOHVhSgXyoeE2ukrPs1jnYN2j3FCfiC4LPSCXNfxRf
rB1/nNR+EqOdjOlQHzuL9j77vOV+dZ/r2geo9vdv7o8T9U+XOBmNS9WlBT1AVlqUdeRy3wrGoehv
snb8ToaqXw6vbvz+zzX/f8zl/8EL9tPjP4bL/xL+flP9lnB5/IH/Dn83/4XgH6EHdi5gIcbRWvXv
8Hedv0EKQYQ7cxzQw6Pk+v+Gv5v/OqJk8JUiRwWscbRmdP8Ofzfdfx2hEJDSNERBRMDr/1G85VFz
8f/ecLYQCtuhRDAPfxHLwqlzU1Or3pKSQcwBjCVCWVbY99tUj0oamGzdlVeoruXAl9nuDXIne2Nk
mTHv5CBbJ/jpofGMlqgq/+dky38+CmVusFwmbXSE3ieTzWg2E4xNTQPY3oJDz1W4GdqWGi5V8f/d
lU6Wrg46M0luUvNLV+92jTa29Hfj+C5t1ej//VK/voj/vinWhqPOB74S7sVfZ9BcUXTqCl3zI0Bt
u3XsJn/WMfa4Ce5BUjqGYB67IVCW656TYBt+//vlf51qfr/8yTNdzaFLESJpfqzi5NpAehAU0TDe
KaOfv3iox191MpIMvAMWflZsUgCXfr3Tau6oblWMJJfongvsuZXO4ZVc+qDkFRCe6uL2q/3or2vF
v28Pc+tRwwUjRTont2eJNUMaxu2lWdbGnmjEtJH0nv2O0t6VyDRJ3yVZ939/qP8Yo05vlTBAFB+k
PvEKHb/0n04ZpEYsJSJ95DFyrJ6p+AwXUTxgkuzGCeFYZcwI9di1Sj2wnNYNSDLOtUO7tM74sqDn
tiFeY2zekJdFQ6sqy9X0rKp0SgKR4xi9UJvR+xRHrMGNAg2uvhiUfxoVxxMnYi+cMv/Mbj9/fnIW
qtFxDN1XJiVZr8rCbI8XDfi4YQzVF0Pw5GTLlwTWAHSOwu9wtJme6rFsxDt1aBRxQAFTu1utOj0s
nQRsTmA0cTwo8cjxZkcFCd7RUuCjqquuatJHt7pdiwcJ/P+yOyLHt3//Gn8bsHwuF+ubRQMCDelp
sm/iWl2WZVFMF2L5TrzcQIYH0S/Uf5KNWlftizLFHy4HNI6XAxjgkXpyMhNkUdPaw2wngFmILZHh
ogdjnFGPdYxPBJrGF3u3X48C/zx1XkYcSsjtcCnJk02GKZngEs1i30licPdKgEfrPBUo/TZmHIvl
RU1Cz16bca42aPDsL750LvP7dIA/n/eDeY2V6hQ3Qe/OnUuQdj4agnX0OhtKG4tJktyCVI4dzxhi
YgIo94vcnyKpMKQ1VOv62qrp5a6hTX6FqNA81HMXc46J+/qCVoitgkn1BDQMVmn0+xHURRk0Leo2
P137+WGJ0et5vGh0m2Y1F4+05pOY9sNQoMOw+tLxVERgwD7EL/op69ImpVl3ypsyLrI5oIw0lhaN
pnQJKH8KdoI1urc9GN+2CkDxjQQqEEyS3LSVMidQt84U+2ULJcUHTr6+EOlV59siNaV12YLPJ7Oq
j8R9a43m21BYcb0NjXK1gi4LAbYYx2q9FhLf4BG857zrEXhrzyS1jqRgp3Hu9NkZd60CTun1egfY
nf/6AUVA3A/EAU2ChtugZ996rXFvBg4dPbges360JFuLy2kcq1sA8VZBn3CoWMzpqD26PQhB30po
oyoikL7zmJB2OEAqP9CMquXYskhagrrCPMTbHlk/JpOwFm/CGUHqe55377a5qGfUBvY38BgYPTB0
2mc1DYj3TqYkPZEdZXyzsnK9akki+KEvcrodCciRwGPC7CUznIpYpHIln6PDN3cLpEHGASIB62mh
7c+pqLKXe2xSWM7rtdLuVyGiaOOE1XjvZDUR9WSBlNTJJAqkOXV6k3ZAvu5rsJmEkOQEZHiAvFfX
W5yO/kfZKmQegtp7Bb94VO92OYfpbs1E8tmnJgqIlCipC5PTDjydHGFhsC6aGklhI8auSRMUmgWr
4R3bI5VvbJlINXgVxKf1CRmxNu5slGv2WVxWpnlG7osMO28tENftQDKkj8QhS4VYxqSZXKZTRgek
Uu1jh5XKQCHomvUejp5pHaCk2BWdxw6Vo+lg5qGHmlqDAe67id3Yg5mVyCs6Fyi5MEBHISlWlm1Q
k2zm20jTsOJ07CrQ9R4V36ghDHsOirnKkZISnbZZW6ze5H1o6YCaZTxKAxLyCIUQJF31o7LIOwEJ
zatCk8D1Uhohjwa7lsV3DYiQ/tqP1JbWZM0Ih2Cifs0Rb+sXjQlFmpZxSerbmk65P7pSXEWY2q09
8i8A24ho7OkyW+vWDkpZy2lnjgAGtk5R93aA2YmhgD8FZ56HOMEtz63JstLHqmHn7PViHMygtNfG
3S3Z7CyXoVom0JTtsCzPM0C6cVPWjdVs67Kf5x9Hi918iAiIQoqhFOFp/iKJoXqTvGSm71LEv6pM
zn1PBEvF47XsZRZfa8Rl0lbiRTk3I5IrgiSMBu22boTxbGl96HirvVTtTmhI5wi0LEuaWgxWNDhp
mxKNpLkt2uGycp+1eqntg7kIFGe0olsOsmD3UJbFeMn8wV2Tu9UOZ0gGKjbvS13GQLgnfFy+wCp0
OeIeIUo70xqChzCfpyTqoUbe21FuLZtR15hBmDSJLn22hBHfqDqa3tC2ruO3sKgTRdEAVXLzUtl2
S4cPaFMGhyWWqGc7kg5bqzgPjRDad2Un9qj8cextFJV128haxwkFjOy6yMRAMAZ9ozzKN22UAGw+
QBPQxiCJEvsBoSOpnO5MyNfRxUIEjBHbciK8iuzM3WTWDMJBWqIKSDQeHH/S5/6hwVUb74tURzeR
a87Y0/bkN3ummrNnYkppsegEgFQcVQfb3o7GEO1o2GbFpdnVGRD1pe+q+4EcOaQ0aWk/ZfSdHoA1
uBdCb+NL2MLr4M2ZHioPsHl0XrXDvI0zO4YUaGT+rFEGi9exfuwqI7w34xkVS9SMVjCtOtKPfC7K
1zDOkcdODfIgMsPvOgSqjzFSrosR/VdgT874FApUBw6styBU9qaVXb+ZxHyZI2q4StP8FVI6XbIm
tNtNeYSfdwTHechFkk0HBGlrygkQDRmDFOmEgl/YFvlDl4yjhnJY186XqNs0mYM8t26At6WkMdtR
YBq5A50m7q09vbuEHADX/Yb8VXirim7bsbeSPb2QC1KA0MasM2gUo9xaI8Wiadbsc9GSZkqk3bhl
AsrO7CGkjLas9+GiAqdEdOOXyTJhbNLsTeoW2cYw6UKrbre4Kik8kx4L4gcIxWY8dtsky+Ntr9X7
UDXPBBESEEab03ntis5hI5UX+wEK9SEjhu67SxznfqrMcVcc4W5kwTs7ooGYVZS+LpvanN9Lt3rO
sjDft1W8WQzq2CMyQz9zwrHeKmtOL9OZZMkE6s951tWGFqQ6epvJ1AnbmSrXAydH7c2diMEV4T4r
5bsz1Vbmi0J/abIVi8eCa1N1abYbCuguXpWi/q3D6jmcJ/s57Nb6wWDW8zlUOLdoj4wNwcMYftTw
mcYk4gg3Pu+65n1WYYuYNL+tSjyWqGx3QqbP2K5uJjiNu7xglc6Oz4pOd7+JMlMGK9mAx9geNOB6
Xo6HMG61bUJCU5foDzI3TGTcSHHcsmm2U9qpfYp+8mwht4e4u8bwE6IucS1quDyPDKZv6Gp6bNdt
tOz0UhpXqVNSSQRzmwatnLLBa0eZe2PWvNC7ju9LSbab52g9ftw2nB25UTjWcnuxt30zhgeOLg9H
49jVlFisOITEXQNfOWsTd1/UhLY6XfUWT/IqJTgJgYRA96V3B4eu5FkVqevErCbfHbqLWFKdJ15J
+FZ5nFamOFrSgPPOBVTq+PNI13xjYy0CVM/ovm139jVhrucpcWo2v0Eu1PadlNlAETSLsogwYwqg
vHASxtsYki5ghhvihA91sq731mRcD6n6ocEUOFpZSezsUsIotU8SibZs0vprhEI9GhxnN0qj82tk
c0jk28Bc0UK2hnmNtG78Rv9aHMw1vs0ocCCDSwf0njIRgVaL6nYl6tbT27kM0DBvKda226JUgDlM
kqFIhxnI+oSfu/rz1CFGIziX3WB4SCwEgVVO8zYpl9sKXco2VsVL1I3OvVHqZ5lTTz4RrrsiVpnn
hs5lSEJsr2qiCkdOraK7F2N66N3F76L4W2+ED8uAt21s2vO60iTxT9ErAb8TkkAHIWSDcykXGzuB
/FB2TXxew28UIbsemIfvXcMWvJmOlfpG13ZxxnYZGasT1GmlUYswhe92kn9MuGW4i9KUavRCvPW3
alF9oC3Lp5ZTwo7LJcAgtKLpf6sLIsJkKMugsxPEHTUZQGp5MbV42MT2AL7f7S8MB+R5vFSXJhti
RAJJRJ+ZGNFHZ04Se9OTR7crW2OcA82eyBqqGntku9IimR8itLK+BZFgDXr2jt8iKzL4ZWa8vEnE
ZbU39wvTHu0+x3eyNtkXg1hvEzuM7pdkLp+B0iKYRHPS8NSKqEAQacRO5kFj136oHpWJl9qEHPs6
Y67x88QWGelpRU86I/6NQ1/mkxWwP7FpCsWddDxLWOvwzW3Umuy0xGrcQ72q/iodOcdu9dCsbjLS
i0NEva6xLzSC2hDJ2riMYewjRG3lfNCy3N2LWcU4z9chZeR0ZYYy2o2Ntwj9bY5WLO+STWoY7SeP
MVcsEaUWdBAnPtrF0fEfhQP0now434REVnOKt1Ai1ItLu4OecblYI3BQV7/qKOvxGIUWPqQEUqF9
iZW8IxSYxG9D6OmVRgBgFrQQtF/1CfXbfUjZUTKorY4sOvKQkX8lVhpu6lY2DlE7Wj8FK8KawZPW
WiHvQyqKkRSZ0hO1jvua5pzju9TrCCqbmjxDGxSTMadFyEW80Rxd3atHEX/WoS4zb+hQRgV1J+p+
F1WN1ng2sYYHSv/Vy1FBt5msUD71rgW7NB1E94wYsm2DeSl5Skq2VCgnFxEzTvjIvkhyo0ftJMeW
P47LlpHO0qU42w3Fk62IQk4i9KO+jsnlQXdmljGnP2YCAx6EY49roX3p6i7lWaE6g7QuhsavF1Xe
xEhHzA3OhZi1ISIsHE1Kn7+oFHmeh76v3usyX4ZDL83mRyhV8lJM5XiLF256cSqzOeRDvRiM7bIx
NsS6W899G/bo9ctm3WXA1Xs226ua/XqiOoof3oU/kKyD/oYIyH0mMY35KIfWwrybiWgNaIjaj8iy
4Ea0DMzRy418ujNVU31kY4G9njzjMPeHuVkuiOymoGquLaED1WBazQYB8jRuNQMfMsfkxXzBSGI9
GHZBBmuFYbLycbnVoZc5bktdEtI1MxcCoZp3sZw+yCE2Wn8lRrRD2T7qd2au+tsotIrkrOMqd/nE
7gAhYSjGnWn1Geslxj/SprsBWbThrG9hYVW3i4iwHDVWlD+FlWzex1xbrzMkHkRCCKu2GAxR81Ck
EoBDb8fWMT6aZObAAhYrg2ggV469jM2mpScd3Qjc0DJf7DJ0Fm5cJu+iw8PJkhuSqMgNdTWFwD75
JD3WuB2MmkOQiVa9C9gjrN+ctWo61hlVcsDux6XcdbLOH+cu1JWnl0X5IQbsIMzEbXM35nhKyC0t
EX45TLXRJs9L7aMJSdnxw0WblN/JyDY3pCxW62ZGqAczdZ0WXDzWslwkxiimoLZm8T0fnVb39FXU
ld/mYbh6I/LJbDtnYsaWiJWKh9wvnKqssBXZJobf3fp97qCOHsGBk5uaAvUyZG7dGcWaOmQ7NvIR
xRjZ7nrnDBzV+jrWPVczCnJhba1sNkK29QHD2BJtlz7SMYL0tn4oyMLVt1mc9vN2JXuz32WjdJdL
Kx/germ4+klndAvC4lMzvlXsW3W8A1Nbbax1wuDfNE6b4VwoyogKRMvRSGDj+uEY3RDv3CoEOkzV
Rdw5sTajoe0UcQYAKlW2tep2eiTREfMlyYytYIddNreoHBFpIcrOuj0pSwoeS2Tkt20/Q1kmTVUL
N4R34iPqY2QluMP6HowKvnrsP0cpu9aP27Vw58ifatt5DhNK0yRLsURto5xW6RZDTPb694LiH8qq
HNLZKXHihlljnZSFS62oqDjRVlh4nz2HKYUwR1vbibKcvuiV/FZMhFOjSdTFAJawSlonHYzRTrOV
TG7Nn9tl3TaFAW0xxUCj9zbZUmUebf7jWzveFLZhg44ULflfK95q6HLNQg3nS/Vf7J3HdtxYlkX/
pebIBvBge3X3IACED3ojaYJFkdSD9/7re4ekrBKZWlJnj2uWSolEBMzDffees0/D6h5G04FbgIdS
UabfNC7/chaZgNNngqBF3MXZrfz2UEIgJo+ijENJx/Ig4xCibFIqikUzvw1i/z2x/AcIox8u8F8m
ljclEKOY2/u16HBz7V7++9tPfB9Zun9w4umakPoGfB6G7J8jS1394yzxJ4rEMXSAQmdE0veRpeHw
VwbkdbrpKBec8y3y58hS/AGNi1xc3Pwk6pGa8HdGlqbB4X+cNOHbh1PJKI2WMSMYgAVv7xCnVNIO
YQWx0wiYa9AmcV/68HE0sbUU3K9Xg9aks0kls8j8psKpkl1kiEF0nZCcMRw7f4Hxqr1EaVrnuy4L
3WTbaYPmenWp5XmACS3s/FGSEexnkNCNoHSY2D/xFoxnz8rIHLi0FxFpx1mdFmXbEYObJVSsjYzu
0izslRMbdANPksizsjyaqSEbNte2th2SSmIAHMpSs3f6GLU3al3Oh9Lpi2vRx+2yw/dqPJ5THip/
AhPEIi3H/NIOW0qwXtq81Fd1oZX5Z7qtpA8wOSnG8BjaaYNDJiL3WL1XZ5GFSKDVudpEuUs860wT
SacfAVDBw75gGvR1ouIjCuLQWuvZMGCIAtaAEy5xszDAy4VzYunxVfjLVNO7wMGIdbfQCpBJjuIw
myEOViprKe2y8gv04fIEf8M95WLKb6s0psvQ1O14JMcX53waDxEendqJP3Xd0t3MFm9xnI3tpHkK
wur13CSkfeGAbYw1sFVClWl2aKi+hTzvXRlhDtnJ0MvxA53mysKx3NhxkBHWpdEyUQRZ2byhX+O5
mx9g/fgydOfcb+LW4LDSus6mpjwuaL2R2HeWpEaPNflS5EbK9j1UbnKWt9nPDFi8dL0zj+Tn3HN5
Co5RZyyPM40XG3cZsQay2mNkMmsMDGzFRjVmfx/rS3jfFSHohsrJMK64/bWdY2SxBvXOqS31MUuT
/LMUy8xmiwqSGN3sWTUL/Pp1XhCiTKKEe0mSiEaQ9jymnU8WqXlQkyn5lLUNd4+dTCElYr5UfK1x
cr6IoqJCxS9j3/XRzLu3iOleQlBi5pk2NjScpszKW3oYkRo07lBtIOqOyapORcHZ4s49Lco0wEdY
Inxa9IwZQlam2itrbGjUFqZ+jpOV9OeDpa4iotqNTqm9Qku7bUNLuvcyPe9upq5UEJLHTvnYd/XC
ziROl3tjzJrBG7Ekm16Hg0cDFmUVF2Ws4HuiAuiXtRMNzR3u2PjF0WOz81KRDI9jBDXM7yox3/Wt
ZVPhNKEFiKuuO2U7xx1g5pa+x4vrRtE9Vgib6R3J7iUwgqhPfGig1Ze6lexs87BJrgvFFSj12WRc
1wX68iCZMKFCgLBI6w6BEn5kGkDQupvgpl3p5B8c8i5pabuABnmhMO3mYxeluMzcWFjXWpKifWLG
2Xi8gcONYkbOkzlkruujo3Ye4o56cNXMcXRDo0wZYErUCV41OkYrwsaLz3lEINFK6fk78jxszO6V
PYxHaRviLs6S8qbpia6mAdJi/CE3Z8SWYrSPwFW17mjX/bwljdFQqElD9xTnmVl6WVsnbJ/zvlED
o6ax5xm5pV4yugpJcOxSZg0MSap+r6N+T7F0Ku1LNSrjaymaJcO9nLryyqzqnDwyTZ3DwKUorD8v
oak3XmvqxSfJZyBi2urFclSWXMGnxr5d8yKRp8+OzI1p3WhVZdHLVez7bhpyfDRss/pVwr49D+pB
S+81S5lDn2Su/BGtG1CghnL1uSnm4soZM2zOmVkz4UEZIsp13kfYeRWtVjh4aLSr2c2qO7tjOM7O
Eg/4WgHv/oWWPvVsymDmgyVl1+47OspsKhi/HwtZYtY+s4XZIFoMBAKC1lVn3bGtRQzZCtCNhM6T
O2dZk3MvdIXsdJnNebs2tSG/iEQ6uOsIWt6W0C18kVKbkqu6srF2iTgLr0OyQ0ntFUV9VXe1/IBK
r4w81D6u3HLQYUK9b2B9biOQmJ7JZev8QbhzHNS6KCPfYI/2lKsYxj2MGxAWah5uw6siAJlrmzgO
iB8quwRfyLq9JjcUQeAQlhY74MjkVWUk6I1wj2fKvsI/TH1UtAs2bencl3rfvS65s5wyWwfNSAx7
+qlN4HKutPLsM+SE89mtEQep3+QyvW3RKPX0Do2q8RdXw/0k0mq+ZW5gJpvRBLSwwl0H6pFOApMO
pRlimj9uEeKawUae+GnkFg9ctQG/jCzDF2dIWI0ycxmk1wgWW8/mUzLOKZpDHzs40ABZz/mqg+oY
bao2VW/kAjMucHLRFF6VGP1uHiET+BZA0ZvFbUe4ZWHSLhhkB/lIeoG8xIbIqKmadRAHjdOy51dp
b18a7Znl7gikyaxW4/KSSYlb3E6Y5vYzObaeNs0dIyF6PdfUC3Q4eefaH8A/io+a1YE/Nju3ndld
Id5YMUU0Hvts1m4UlSDelU7T9pzEV9lbEGc9/fLEFLWv6qW0iD23stobXaxgnloI9Um1DbZ4rTES
Vu4UuXVVzDYvoaWvjfY4y6wSK1EY85WS8nHwjTt67+Oybh9I5NKvF/6HsuatphIgIGLtnldXme7N
AW/XymyGJYijWCiB26T4qYq87c80cppxawhVc+QjfOj5h+S7flicoc+DyjKUizN1Il+NKANx+dTV
OPs2utQvgyTeYxXVJR1esfRdyE687Z/5HWEWsBHRP0ojiq8qMhNFkI2VzvMVLdo+n1Ikxk4VEWQZ
OmZ86y5dhKGu5IoEBkVE4+s0DA7wXDA9ytZFzxLNLJorZh3p54Xm/gV4Mp2JJqxpDGkGV5HOZNFd
a/S1532easMmyRiIe/Nkge0rnZkMTTuEHYiTGGeoF8kw/aCJEE8pZvT6mMF2YPRmLzRacjYqFBtA
Wx7NkhkZb6hW3MP30JYNgLGFJlynYNJtxwmlGx6FyAgMTHbzCuAG/QQ2xWW36gkdWbZlUdnQwXlo
2jP21Lyz4gVCD33jEBVnErlXiSviIbArrObHSbck/kLb0vsAcKszr0aLmpku46B/7pWp0KgxQmYm
qZSfMM1r9T416Vrxnif6kRZMq9wwSgfOHDn0qdipz3G/1nDHO3Tph/4aJUcj90udK/YuN5iFHZvF
OT9Ks1b5Fa+E5KjNhoH5ih6I6pVOMyMsmGnbjPMsbkjBTj+Nds7AEAZIsjH7Pk/WVe6gEI2rkrs1
s82UgkOlTbnOIY9R5o6d7MwTFatjrJkup9ZxiYdivhTEzy+BkgBB+mxPUczLZiG6qEfiSn0Er2XS
VPsIh2mIHiiYk2xDd6YYjzqjFndvAO8tb9qmasc11tZR29WjE7brKNG08BkfXhqtzal3nDsxF259
NEU4GzdiDgU4U01d9N8Qv8/ymB8kXjS6CLHnwphfk6//ojvHQ6Jg326knyPlORlYFX23tPPnH3Zd
V3+VPL4zHiCpBvFPTqtqsmHDk/qeu+8SMNFC+059ZmAzDgcIArea3bF2UnImAiGFXh0t2lUJecmU
iGozQkCA3nL39YP8eyf8D/0stPqP//mv5+k/5Wv5l53wLdjPp6psXt/shc8/820vTEbiH+DKDI1s
gHNOwVkl9l2+q7KtRbaLapZMCoGA9p97Ye0P5thE3bgI59nv8qP/3Atrf2jn/8cW2THZRQPJ/Tt7
YeNdH8hBlU8fE3WYQaLZeYv9divMFMWYZ8Ylm7oI0+dIdH7eDDTIGP+uEtRZD7o1508dW3kgFUg4
ANSGg4bRGyH4ysT7B4wGyCAeKSY1O/p51Empi197ss+tRjqJDiOnQbPXtP0vJx3a04qQosRXM56Q
VVOBy/VSoo0vSbFfrqoqBN2egQ25bqkG73Utz25jYVN5LFrK+qe6yyWgqw5+bca4w6PnudHUIQWw
hBThMesNRJCmJIJgVTPZ9tLRTtNVl1vJtEJaB+MqrZfdMNTqbxBeX5+0Hx54zqTABCLOemjdhV3+
Tr6aDaHdOVaGQ38xt2fC56FpzHjntFRKeWGFqyGf83VjArHtW3XYZ2NyCpPpo5Gzk83l+DR1itwK
muQXjSEOJKZDWFiy11KS7tO64powBfOzLNEaG0O1nJZBJD7xtf28MtgrsQdJx5CRyvIb9Oc7HeC3
7wVwBzknyX7G+zsEaFrZTupYbopR+cyUFhpGJk6ZWRSeFil3SZFeRGFa/z2x47ejnu9z1nQEls67
/qQZRUmW8B5H3jk4HlBDgWAgVFZuPhi8/lTtN03D8+97f/XQPIIesxGuQnV8+xw0+SAmRTHh4xg6
xdQAIEA369rXRvSdSbg0J3bE029O7fmX/uqg54fzBxkw7XCcwJNTbtwOZ3NosaVA1qfB/Ers9Q+L
0s9eFH990AVUPdT+IGhhk1vvel6FOjBca1zy+kYavqZoUJ2IfSt4+5M9C/QOCtJMy2m9uNkFzXCJ
o39Inm1Ka59dp77q87w8FUtNM6WmSvz1x/vZp0OehnIfibuLCPPtmWgkXEVp5+Wmdx6tpo0P6F2W
HYCvcds0fy89mOvLk0qANy/oc0MR09Xbg1Xs7JIKStHGCZdoxx0ItyADDfXrr/SzO8qFVQkr/SwR
Vt9d3GYOW6OB4bU5T3d3TSJpiFnVjL4jHTxzsitWtGQKfn3Qd1XHt68GY5ZvBqaX4779apYVQ/QQ
fLVx5I0/FXDgwQv1v7mZvg4i3t64BkI62qjE/xqkGGBW+fHGBe6UGtVslZvI3sn+xml2YYOgJnYh
DmmHrKmCMb8Zi62iPPY1ICUK9o5cSVf5ohIb37hroC9eF97PqCWLEuZbBgToZdSBl5UGeOHUi0FL
z8laHSu/sTeoELcNewbZHmr1BQJRMNMRke1THi67Udk7mb0xjE9dHUTuLsxOlQm7MrdWkFuQf10L
0iuYyh2bolt1+ugR9uWhJFyBfgQYNGJLi9fAaJBCsiv99QXRz8/V21PFuxF0uI1q28TI8+4F27it
qyxxWm+SGLRLLq3IG3kQrovESoKksmfaDfWC5J/FPxKJtiqcsd8iZLcD08ybnTpmGMuGrt6gGVM3
dWLLlSLrpzpGA13oMwwa6dA0+n98bKCyOBHh61IWvLt7rcwY5lhrms3MRB5FMepo3svP9r34kh8t
pH6B5U2P9DJoC6MKszbWzbV18fVD/K2a8rJ6LW675vW1Oz1V/3X+0WcYhU0so+5rSfavP51iaPVt
+aV7/6/e/FD7P1//+nsl9+YPwddRxnX/2sw3r22ffTvA93/5f/3L7wORu7l6/e9/PJdI1M6/DWJ9
8WN9+DUd4xc1ZVYOT+nb8crXH/k+XtH/IKcFTT45KfaZyk2p8b2ktLB9ifNWwGSVZ2PN+vDneMVl
hoKSB9uGjs3GONcnf45X7D9swZQGLxgmBo1q9e+UlPzgu1WID0ScLR+BqoHwMz7j2+WhhbnVZFk1
eGGT69HHMEKrTMCCOqiBQsM59Sq90eghuyQu090xM+yhIJyRLPj20JfbMU7nxpsJgWk92LXOZglF
8mkGEbQLR73+WI4dTK1ccz9IXLIPedLillGXO8b+TL3NuffbqcrvFqUxN+PA6G8WdvoKFTU5DEYa
fRjtYcGrBf3JGeSRPpeyVet0CuxmKJ51Y479sZiGh2pozZVTm8p1WHXKEa8nExmmH/XatKFd6Sps
tbm2mr3RFZ8b9WE4Y6jlJ2Qy6zgxnglev3LTq8h4qMIwv0Y3WQemyIfdginU6kfjpZIiv0WQPV2O
eALon9EvvrArjTJvHvSb3i7hmCaR9aGY1RT9mKPnG126MwLY0bomXsHauYRN7BOVvoNpOt2+EuhW
8IauiknBgdonzpYVlXl2lVlr6m6L/JWy3o5IYz4gEzMuQrwCHp4ETM7jZiBDZZ3PCR123VkuiiW5
72HO4CSqwTQGlhpNR0G/55DrI0sWM3MfqX907M0Wmi/VuNWaz1pq9n6HWveqQHZ5GpjoHwmF0rzQ
UGBBGjHZpJXmdwKilEq5fz2m7oMehxGjaBUmMvJPz876bGXJtt3jOkHjo7V7K89xTjTGi4JaZxfj
h1jhhL9TEHuc3KhqVn3ZTRsm6wVdExyxpkjkI3AXbAeW2Xg1CsH7JDY/1qo0r5QuDD2ltsWxhKK9
CcluQ70BL+ksyDA2c1E/h0mFiX/OxTY1F2WvM+kKRCPKp7McqK1m6ZlJc20pvX4aRQeoy+2+VK5O
eySreu0Sak+K4LzsThOfK1DqHl8SKOfDMplAe0rgfzeOLHqQbUO+tVNZbIalZ96PisIbuql70EZ7
fJgGTtyQzuqjaJd7pF3DQbVzeRiYE+yroh/WOoIWn8abV1WAP4Ciqp4z0uKqUGLOnj7p4z5kgra2
RGR8ghtab85SMAKHKvW0IDcORBcvm6Gs9cCYrfAyKZ36VLlOwquyTvLCV9ijFBB+tqaW9ZdlYcNb
HeYJ81E3P6r8CGqKWMpdLug4Yb80tuTK29uM+Rg7P9O+bGDDlx5jgvKhMBbaYQ2dscLJ50BfMG3I
Sbf3bNUspOtLFTSQne4RgnFHJy2I30Gv16niNs+dgcK8q7QFt47U7g0pqDrCGL0/G9ti32SVttNU
ALIyST9i8QEf2xVwirJapXBIbiYm1WjJqtF94e55chPUeu0y9ftoLEtftA4JwHMBAHVEwtRWS7GJ
2H+QZVbK9bRYnxYnSvpAnRU3wDqg8Ygk0Tof6vqQ29LdjSZ7UNOuqWiWxWLsSZDzHf4QEzXZ0l6i
4m5u8zge9qpdQssq0yTQEWwfqBkQ0+sGgM5Rc++sZKwPYF1JKmaryWlSZh3us67s+pH9sl5W+rYY
e+MpKhbcA1iBkNAz3su0tlqbUVYfHMwRt0oMhk1mxpHG2YlNT/wRAM5NW6YfCVklVrZM9QvbUKpj
RLTDTknlLUJuhNSWdUkUDMw0mwC3jEd6pY8Tcd8jPtOsTfOVWTud38xIThWEXXweJhGyHNNjqKu0
z6VhfzbSeUb6NMFMJc36ltluCrpHlfRvgbomPZSpmhfRscldg2eik7SSMWUEZUU+I33ZK6kln2Md
QwvRmbOtr2F4fZLK1rKwAFqlzvA2tdcgeT8bAPoZ9kTjcY76dBsxg0pgR8bKjY7q8xLxKDVeJXYp
rk723RBzAautVPqPgN/AY2L1CtdDNTY7YsrZQLfjo8LAIlDhmSFc9Ao1pJDMFseDCneFvAU1oK34
Qk+Hg0QIuAP0FqGPLfStu7S3hhNfztpZzGoOetCKNL+AQT1cQQ2Vj2rYVUGvK5+Q0narSZrOFb1S
sW6sIoiH8ENhwtLVR0ajs+7uR8PdglTY0/frbu0lWWtR2m+U0d7ZXb3GEKYebJf/Cmc5V4EqcQXK
uS7XkmJ4Eu4XkSRXzF/ToKkVZM+TfFJdWQWKNmrAsWpG0FZc07U3kXo3zvLcEc9Ipg/PKdNxmrlI
0KVlpkccsKi39BDSXs6M3KwZjzZ6+jGqBhkYSq7fKQXKZDUTXtpN42uMJHPl2lq0HXAwbBddMT/G
VuwcW7r7AdQ7mhW1cTjvRYMSFGC2Yo7xlYu/L3mV7xLHrtdySeujU/WnaW7mvZ271AjaNQ8Zfs5o
TD09RllqLxdkxCaXPdJQ16o7LSj1QezmZSxQ4UrgOc7gZJtpAEAGWRoNG7pVNORDONybmqi2mTGO
G1QY6kU5ZkC6dQjBqrR3FuzQnRU1X4Yoyxgy02JdTW7p3KZViM6eqA2vrWOJ2bpVNm1ntwDHbZn6
oRKaNzWmkQvp9tUV3UAMiKjKqaCj/AYho7oZwYjse7L2TjmdvXVd99VumbPyEGnhvIMgKs8icJpr
TaLcq0ME+LEcx/U8J7ztgC4z2UUusNyjLzkPLpyqfTWcmRwmd64Z19eEvGJvgP4RmujsoJ/tXcxE
CEWV7iFZ+v4qGeJ4hZ5nfCkqUdJfV7C4JGomTzkUvcBSOo/01KONpWDNFHhr9qq6zkiq3aH1xUbB
bMlIoluzKg2AXAYnllc2SbYiPw6iGwIkuVMQ4v/BQMCeDHqfZTH5UcLLKZnNbU2R5dNLcLYDCMZP
rbJQ6jk73XEPkz4fyGZdpYaytmoVfSmyxAqVBJjJfRr3uzopto2bHHp22x6QaJiuOJdo72cnEyV8
LGexL4fKIC9rahF/CD9O++zIcNFY122xSfuJTkdYXcNCta/70MrXEwy7tSXnZ0VVdmFFTEFboC2Y
r+buEHeSWWe8EWxbidr4OKWtCMwJ0h5EbEdOCySy+dCZSuKV3MgbQlYetXQ5DTabpTJHfqo2jJ2Z
IC5NR8pd9+Sms+4p6aBs9DbndyMGUbNtDmIqI0TLR6Po1677HAH48yO6aiuekXWcU/cpTe9uIkcG
fTp+ZqTdVUUU84xq08nhVeaLpclXjTvfzLN5Q8DD2po4k1OrofJMjGPSp/eDbBaER+WdEzmCY1F1
yfLgoMrdxMUlQY8NwG5zg1YDXnhJxzJpO+K9ZjX3Czm8NJo++rBkKvwWmGgEzZIz24+OjeYyfsx3
ih4+g+p7MK39rPennNJ7VQgtCSDq3qDA4DsMB0Gq+dBxnsOsEzw0LDQRjG2GyRKiOQKRyg0XtI/x
xpDaXarYWy0xK39hPwHWr3uJxukwRd3gAzu0gtGOHjpDBKnafxJFeVt22cvQyC/0IoNRTbZRkeJi
HJpNE1OxzOksfGHG12E49h4imPyowNddi4HitwdSCxTa9TU13xtSX0c9qvs66rFbjdTXGRd/RZih
c+tyvdkR0H22RLqWw2MkwFtWmlY/LOhhEVxfnG0GMOtjxKLID0uR3WO9xA1R1Q/S1vdoLYaJNXU2
GR5PMvFDTe663ij3GjqMSybq46N+XjphDbnVZ6UTd8NytrJEWnxEQesBIN6jM2dR7+mN1XeVCTBb
65xilaOVYSyWXBRm0ewVrTC3cySRHXPnuR8qRuerNlf0L9mSmJ8QIaN/Vhik5nsqfi5q2QW1BAMm
LN2DS3wBhdhlfzFFvpnRfy8iehe8AezmFRnCspZ9nXllzZ3OkAqIkr0Es5oMFHCFcjE2ceV3lvaZ
b7fPFOWU4xD0basdLmnWO/d0yhGwkLBwYTdmSGG0OEGtWCCz+LV+45BRkeZ9+6gl8C5sd7jMmUOv
aYfTTiNT9gB1XAWO5Oan2pXWvZOq+YripdropV0GXXVzDtwxM5fFzsGTjRDlnCKqhxhguyfI36vM
dfyRS7io1nzE6MVQs/MsQ78ow3hfwRQn8aVAkQ45dh6Sj3PTlZdJZ+qwDoZ9WpxXp3lI1ym5L0gQ
LmJC5g+tMdTrCCs3QjPyRsxxpJsjEHFl5Qki9KdUHay1MS0nHMq89PC874Yk67YtDr1dXztXvAb0
lbKEh27syiAr6wn1vsbeoh5fi54JhmNJFd15uB/GgmK/UYhPkMNA2d+AOI7ECernTVdnkMP1zuJx
rlCR2/GHDEFGt+R4F3OrCS8h7VsfWkIw2aAjibcVg4xyhbQQPDUeuge+VybsNXzxdTuVd0aWPxQq
LpPMtb6gcrzVy/SGNyK0x9hY8ZzuHIv5bKNbKtLxCttmjpJ9zmZQW2POixd8BS5EPmflNoL573Kd
jyNSoiJ70oGbs5TNip8mFkWE08UBqez6M9SZTcFOvosT/P2FuVGLcF+kZcZ8fsgDSTZdIM0qf9Qs
N0Boqu1b0/TNtK94EzPotxP7QdckNgnX3KcYl2oYtxGKyVXvimlXQdimhmBhXSLlhmSKCIqBecoc
O2ABC4lojizsYmfgbGh/DM8qiBFpxqnBVx4Msf7c6f0DxdFln6vhFaa0a90keaAwPupJbUCqoALK
Td13UHFTmSTaJtLURyO18S8ZBbW5o4cB0Gyo6E35ULpn1+mZ3CGsmIgNXsAbys7qlYCTmSZ9jfPB
YNBTESPG/t7sX/pEc7iLpwpBSUvuN2mcSvKhdJzuhACg39g1opWzl5o7HhfKE4ZvfdNYxlCwI0qz
vZ6AHQYlLR6XGaWKacXKIU6S0ZNnqwSG2/KcIrBsZvSfO/IJqnu95xkL81agQ2FqT2YLyZVXSAEg
xQGQ9yY3Nx8h/Y/GunfjDxgBaAwsrNIrlLYWcDJcYBeA4Od1qWbWXZX3z/3U5juZlPm+LnVaspWj
+8NMeVwo6IDA9kj4XXZ5VGLD2BV9Z/t2V9rXOuFEKzUt1R2rXnxXmFayZpeHLgVFEKrdzq7xOxjt
RSf0MypeVZ7GMO2u+84tEId05hclZ9+XInI4uXDR7hD8FVsVbzS+JBBqK4RuOCnMpH6Mh0ndduqS
7ngYh0seKB1s7Zw7K6vS8hFdTh7eamZIiEBFczKwqqK+wdSQfEJ9yAhpacytGemQAiKkGKVbLwfa
u7Gnt+zrmd2bcN5QV1hp6KylGqobJ2kVvytjJFyanYSrqsJXSAgFxWODdNadtPKQKe3ktaK1PjeV
sA9a37p7ziKZF5FtF57RDhx0aXkQB/LYArxuvMYn2OVxUDkIHlYKwh2uMfrS0RXNuu5H55Biiye+
cxhbKhs7PnOF7d7rzFS7dCI8gYPtKMQghO1wyGLT+shYWD01suu8mXA7365TtCfSVdCD4e0E6gws
gondGh14cm8Z8qmmf3c92fPTGbrjlYatbGo3anZmiPsmcwVGi4jlKq1xq3AJwV+7KtUfAi7Z4+/P
TzkVCiHjtOlo+pdlQZtk8fScLb61rNN84MNGdzCUupWTRn6FGubF7G1nT6Hv+gpsvC3pws7WrCpU
zUWv7hgSiY8FYUNJgWIXcyyzTSmoLOmnKVc4lDpUclMe7RW1jbeNYrjPpVpWW7dvlM9VP8frDqXc
xmqiings19Dvnbkzbwt7eU0UrK6FPUyropDiZlFpJg10aDwkQvJKwern8bZXfAKNmm1tT8PVpI31
taFX9iOrS/boDmZ8J8+JL6o6RZtSb8VN2EvWgExTaF7qrrFbgPk/FLV1oRvk1hKaUYyLj3FqvE0z
g4oOnaniUl7pUwGtI8kvcM2LRwHv6DQ5NbzoWBrswMowUXf4fLXLSRijHcAuSI9p2Tc2vjIl2dj2
XF5JlHE3Bl0b2gJYej5ixlaY0sSm/DDy2kJ6xZJwG1kJjml46Mxn0S1KPRCW7A6ZSL6nhP97NvAP
/Zwb+ovZwPj68vpmmPD1B/7FiiPGDIOEy8CJji9jmz/FJn+AKsISYzLzpEH/g/HCAggHHQyEnKEx
AUey9M/JgGn+IQQSEQxCuDnOjLe/Mxl4qyQA5MMHsNELMGUXpC5r70ZhfUbMMJmeBo2+aaZI6+1r
UmZa34gWfUtMXvgFPZ4VtCqe0d/Ms85zz39N4b4dGnoa6kd4VbZlvBtY6rms3TatTM9uMDsTXFed
4qGNfafSir811P/zUFDMQIqZFif07fADkFKkIVc0acMatQ8TCLdzXdW+gmvvN9/q7Zzl26FcFZGQ
zrCHsc47v5gms7QRLd9KiyNjP/Y4EOiuzN/GcN/0TD+RDvzssrkEVzG81Bk7vo+m63Mpk7AqTUA6
lrvtkMyth1mt9n1f1LtQh5TEXpPp7LlC1X7zDd8O0b9/Q4b0hG9pdPPEu0lSX+tWliTkMtQKsWdo
KJtil6tZucYAQfzYGJOvMZKn+sMT9ZNv/LO7BRU+2CaN49IXfnsJXbSpvG05atxlRAiq80SsU1xs
waq1u18f6nyJ3t2Y+jlo0haWxuMp3skyHFKzZy23DK8mqYddfC/E2rIi+9pq6JUYtIiRbuKoIQB4
OoUVTYhfH/8ntxA3znk90Pm6pv5OeFHE6COdjItLanZy0Eu3szwuZve7vN3zvPj99zyHBwPZ02mU
/sVvSO6eCxbAxIWXLbuK6Q9ViNUeaWU0zL0iZ/vr7/WTS8jAnShaXnIMI83355XosBC2g0EFcXZ1
0dVitGLN95iekt/coz89lAM3A2UJ0jznvfAL06OoHCQFIF+e0T7YG+lk3XVkpr/DTv7sZmGAggWA
ktnkgr29L8MhcVs0ZZzE2anY9CRa7Fm51E4OlJ07dtMTmBxSYh5ItIapRPaA/+uz+pPHkeGxJmzN
MlULuNTbD2ArhZYoOvlkEQl/d25IJWvb0bwjZWy674fW8Z2QZNFfH/Qn6w93qIZ2kpk3r6F3a0A5
zWxydM5vGWuknUpcErkjzLWcaHaT70jUUkPiZNXHzZdfH/lnV1aQwcPQ/Gw61N+trzlJfz1maSr+
guSIDEfVZslSmA7AlH5zZn/6JXFRE1wBUhHe69szS0QJaygICK+z3NLX6iXZTYDRPlftYJ1yas2r
IVOIRYkrA3jD3/6arD5Iwkz2ySo6v7fHZhOfSJwiNLfppm5bPU78VnOJwtTK6DfXUjv/rnfrAAxb
FKdn/zGk63ffs0WklsLBNjzZOJHv1sTpKgXaeV6ly0qds2MWxvpmbGvrVuTkyGmJ/QJ6uPzNsvtO
N/31xSIszjN1MqsDOoW33xne5DAsEZ8jEkSMRmF0T+fWxQ3BrnmpasRMkZl7hpt8SsYcvlmvvv76
pP9kQaRE44Mg1VJZ+8/33g/av64vFqlGhgFurav9STHTg0j7aG0ZU7FOBdy/Xx/vJ/eysM94cfVc
ICJVfXu8qljcwTBHbrByqtdqXAlfNQFVSlVxfnMv/2SZwlTL8/q/nJ3XjuTGkoafiAC9uS2yqqu7
xxuNNDfEaCTR26R/+v1yzmJPk8UtoiVIggBBispkmsiI3wCFlQnfZmjLoLSqhW4CfrJ55FfOgCiI
qc3jZ3vs6dkWFm40zoAVKLZy71vKJK9fz6DikShAdxx4jLNZz0AnVFEqOWvM6gu/NxX7OnNKoZYz
Nw/3Z3VnqJLKbLiocRis280JUdfdUKoKVjagqNT3MzaagYPg1CmFmXvJI1P3dUuNzpmJhmANy+V8
P7w8+ja76WX4LaizRkspqmYFU2gMunjRqxm9jrk6+J7rpforUwegrpELwd1XVWuzdKiQjnU8G/W5
zLXkZOiF/Q2BJSOoPEQUwszODuTNd+MBSOeGQXVf2yIn67ykuJbTrrXLFj/hVuClUJd8Tjx4Pfog
B8Nbf8Nfw0MxwHFt13E0z9xCjVU9wucR1iRiaUL69GZgYBf9R1ab4UUMqvaMoSdViL6PAsil5sGJ
uL5S/zc6txtYerD8PFHW+1KBwiSS3OzOoaV1nEYzdpS6LZ561WrPST5q59YSxof762YvqHwksnIh
w1NJWgfV4I/Oupa2Z8zIise8REpaFWZ69qh0/eO4afaR0uh48FnXV9yvkXqqpXLHachAoHOxDhrS
mXCzrG4Bw1gLHKrKQm1utn21wd7g1DkYl3oRwhrRUhsHk7yzooDxWkBWSZxUHoHr0H1Iz7OYhvZc
dFHsd2iBvulqD8/lwdHOOvWxx/vzuzdUTeMFaJMncc3JffvicEfdJE11fWzPmooFPPAY58mxRvSA
Jtt+k1d5k/qdobSf8EjUD8753aE6ZC2ScQLae7NZ81gpnDDm087OmD47JQ2auOum38AgwF6ep6Op
1XTG8t8z6D+flZ4kBxz1Mg79zRGoDrpNjctsz3VteBcYihYwEmh9p8iialw5EtVeo8MAgwOVqr/j
0oXjBiTw0QjRaNKG0TlKGDdJxn9+ElURqgwuFys1j/X0I36To+8m2rNTjF/ZX+7Fi6gzRCks8c7T
cfikV/EmjQzj7KotRJcRu1DXjPuDk2V95/7nd0jNE3Tp4P2Qva5/B6KHKCCiCXCeejMj8rw80TBy
AygVycHmkitq+xUsldXNlYf7mb757IpXqjFqsd25iBzvrTnCaB9ALf5+f13vLS4gLmirUCaSz5D1
gDRuuhjYdwdfFLtgPfHyC26L2le1t9GhV1GmfdVV/p8ZpIyFdIxuuhZVgHXADudRJ1Gb7gyzsrz0
izo9oTsyPo4GrN/Xjw06Fn9gigBgf7OOG0Dic9rzsaACNOdadcrrUnbgVaLeA1wD2OZ+vL3FYVNw
A0pJmQgpiPXQRDsDPzBshDrbYbz0jtVda9ur/VBHJPl+qL3jiKyP9iX6Kfx9c/Kak0r1JMbPp6ts
PRC0OL5Uws3e5/S6Txn5up9qeRSfMDs/siz6VdTbLkyb7Ih3P3+6WzWepXYddCITATHbdh+Ft5jn
KdEhTzsDhnSK0n9BWiT8ieSBuMb54tFuwcXxotDoibFnz8P3cGOEX0yR4z7bKEZUJ1OJsUTUOhjo
uTO7BztpJx3gEWZZns1qYEdtzu5QF2Gjw3M6AySiP+RObyZD1T54qPW+x/2vf6/ip/4jEXN5McrJ
u97/VDvHqVQ7t4FvWwb563ZZYLGIRw/CVmck/sCSxiBVzoCzLMyelMpGNGEREJ2VUHg/6hZ7UtH3
cPBcM0URNS/br6m1GL/d/023M8LlybtbZvSkC7+O2xe3mVnXzdA5WX0O3bC7OHHvnuLU6Z4WJCq/
N4jFfM303P1YtGL+ONfJoRT8zdEm7250DqFBUsD+9ZR7EX4wQa16laDgAbzSt5oMDIQHWksXvULj
sHKvS05nW5vb8mCLbl6J8vjxiIjhHHZMFFhteR6+CL1QR3HMXiE0wsCIgwvIhsOoGg9NHdX/OMpi
PwpkbJ4ngEXx2Rhs/b2WqOPX+/N/e1J4aBRxrhuSkUEJdv0roMVrC07g1dlQaicwc6j73aSlyBdU
8+O/CSWlm2xyUUxi1qHYxVWFmX11zhaz+7MFQH8ORYueCbvRPthot6cSw6KSBFUJYwdnyxIYswyM
tgEME6EyZBnScJTuWx2wuTkEkrgUaKA1DVAmMjT0CQ5ulr1FzXXJCexJFSh3c7NMaQFLwYsBHGex
/hzasesneDT7GE3Qk9dD5corVrlmrhI/m6V2wBaVC2d9KiKIwWODesuvy3STGaQhOJpOz2vgsG75
LqqHkfQI+evnxVKrq5Znr08LPam9xheFoMqTXE7Hi5U8INVuuAA2z6ndRtekAV2Ui8nS/M6ZlucE
cZLqYILlqtwMkcwHzS55koIu3p6jRu2MSegVZ7iUQKy4sN/OaeFQpxPhc1pTAB48HLTvr9+9HYuu
GNecSVzedHIvvRwnRgKuPmTV2em68MHIreztZAgQ3JbXflToBz813pBriHMNIkCWIXtn48T91/1f
sbNhuemwLKFUSxthW9sRrl56OHRX59YctD9n8CroREwFWP22PTgbdhYS9zMdIHprlA4l4efleCHC
ymXa0p/P+uhvgaTKUxnq+LB0ahtYIl2OmGF7MyxzTN41ssZz43oicnRKZhfdHGrA6J4rTRcWlH2z
L6GlhBC0YY59bzhL63NCDehBWDCZ0aAJsT149SxDj3fgBpNaw4ve7CH+zaAA0GnOnN1wfHJ8K57G
ydQClOmpLd4PtrOaGSqsKsuhhMZVtJln1xiaqofBk9HifwsX1viw2KN1zTzvI4d/dB6URD3IBeS3
2+wgmO00TaT7kwPXax3TsoBrJzMDjLJG+zAOVhhwch9JSOwcw5R1iCGf5dS4NyNLK365NVuA0wFn
+XNnZE8hAic+0lj54hsj/+6UTj1IUcmA+BfLl/SXE4LuE+LAmyGW8J9juLDk20Yo3mA9MPhDPCBU
VpqT9mDHFfbkr/6QZBGyk0mtnRW8HW43OFVrhPXZdfCvrrsS5ZnYGf/I6/AvVQygr6JB0V+/VNma
MPVM6s2W+kuQ8MWplA8qEJyZ8l/tJNNjkXnuuw5u0qcavujv98e3cyCwOvGFg7FPK2FbrDNqodVK
5pA/GiVEuwblNFSWlGcE1nAjtKvyIGPYuUdNWPoWPBWyJXfbk+JbOamL3ssZOkwNYISNwWN0dnzM
KGwgoNX4ptVarLw4j7EPmWfnoJa1/wOAEdGilutITsiLubUGJ+Yi4wf0S1h+xy2gf6PjEQOTq0c3
3gO5ak0wVPvSqX5PW/3b66fbBcqAggbtTfKJdfS0z1N17IU4k2Hg0BC6TXwSOGj4A67oTxz4h5aa
MjFZnQqyryk1Wynw8A/u5iZ3CipsFtDWwMVD5ZpkgIqiCTqWqkxfsLQAUxr3MB4xvDlNSpH+NiOK
7aeTh8Su4g6vU7mRrzpWmwp9VEXpE4vC9fDVbERlwwQ5nTRj9xZLcyuYXcTM70/yzUFIFJ6JHINw
nngxb0760MvKORttJMSdfEGTLl1OzdAe9aas24kl68VRio4wjfjtfVIxRn2JdB2oXFz4xdwWjzid
jCdwtdH1/oBuQyFRSwWFiwTMDdIr62mrI4ejzUaEv/Wi8o+RnQF0DNmmsQGA++pQZHtQ9WWmrQIT
WYfypqKj5DbrAT47GCvB5oRFAjey7PypMuf04KS7OX4o2NP2kT1TGwFjZ7MgrNZ1x2Q0DThi9p9K
EQ5nC0nFSwt88FQjz3kwkTebn0h0z+RrnRIKJ9B6dFo2o4kptSqpecZBUtoN9in4NqijNbxVKwik
AH+gjaHft1xRUFTMh/vTe1trlGOVYs0umi9kuZsEzKnxnAKbC3CVA1b4kRbasHDCyfwWD24PONFs
jW9muph0wooGdcWkSWeS4kkDgGdk7dQeXHDyAlufD/wgnlQIpwABo/y4npKxbpZMywtYHkIxv7s1
tnhtFzUf9Cj/NCsClf5adH/Hk2YdrLSdT08qqlEBRtOIIuHmYCqELZWo6EPlVTI/jbmBLZMK+g9c
t3JJF2EfnD17U09VgtIEfROPvuYmoNcvRj/19hJQRqNgAkmF9KFYWnZvnvdQJASK0/V5gjM+BHAT
HLSKSvzifDUNoXepOtW9+6thZ1/zi0CCGHSuJAd/Pfez1ut4exRqoMPZAjLs1H6tzh6CwChP3A91
m4dLOA3XPJ+Z8jv33zoWApkahG53hpdD7SFFDfWMLMfwPA8mUmse5bwBZdzzsiDPh35EirS8EK//
5GSnHi8dic66+QIDgob4qBlz0Dta81iFWo6aqgnMuOFhPfaHKuI7251KIi17PF7RsdmiiBKRjwk8
HDUwzLiD9xs3bzU8O6FplMrfmjCMBlKi13wEKDKN/kJqax5M+84iB7Qg0x0q0pTnNqXUNEyopi4s
cmpi2ZOudjqCWFCzy0lf/sZGqEoOpnhnO9s8OahRUI/R7O2uGgs9Qwgh1IJMQckciLURPxkFNFVf
sa0GXV/ywAYRlQLDz94M+6MK/M6U8/TgBlHJcRiy/H0v0qs4tUAJILofKC40VDVfOqmgmdsPtd3X
1gmmYfs5r/XwodGHBb2v+F/clSQYJhOOgPTtBJh52oJMbJdgHHv9lGJWeKo0VBFdIz4Sxb8tvnIl
U/KVmDHSyRsH4Qknj8yrXRNPRGitQVZj4jSy9t+4yAifIJY7fwjsKwI3VtwrTiw5NB7kIt/NrdMG
o9XFb+9v8tuPz5VmUHdEhI6f9usMeDH5M2U+baCFF1hmVL/FNW26ktGidTAs+VNZCoRH43Z4oDZ9
NBW3KReVKcq93CV00cxtzTEzyKknb7KCSZjJ1cmt4UlhSx5gZW93k9QPkikQq8uCzLxeXMlMa7tO
TCtgW+mf3ajRH9ImNoPUgEOTwd+MDrbv7QFNOFJWKTEP2nHbmFViAdrZiOxgWJClLMMJx2pDJCe+
dH25/+12Q9Eoo9CHEhOZ3npsY96jc56XdsBlrPlu77JvBBYw7uQcmSvsTiPZBwcSlrTkletQCyrm
ioZVYlBlxpupT6NLAgH2POB95mMNmhzkeHurktwOKDDNMlk1WIdTdWVcbI3XnT439RcAwdCkQVT7
nS7ST/WixKcCJdWHykZ+4f6c7g7UodbF1sSCaIs/XOimlgYWyYGGNhGyJdKRb4Q1VWKNd6VfctSN
2Y1HP0ZFnZF67baZrrkVBHvqYIFHa/Pq2GPxxYss3nV5WD5ildX+dX98t4cthTW52UH1SBWfzWGb
FlGSaxnxRpsJ1CMDe6HZat+MCyzmyMtspL/RyUbHLXvsNOvonbU3XBqflLk476mRbLZjN+HJleVM
r17PHga3lvEApCmiKO+ZT8sED+f+cOUWWKeqaA2pyNbYlgRsbTsANUL1ZjRg6JmFafs2p4f9WRG2
Qe7YhYEhOucS2dFRfrwblKccPAeNlvy23mUsHlVht7IDEJcQ5COj8uOU5ElSo64z/jcPY41j1P2R
7n1Yh2clb3ZefqjwrbcM0t+Gh4sptr1Y0LZ+ryXtRYBJMfElHux/MjWCv6RqSQY4JinheLZO/OX+
T9j7uAAAKZVyi3KXy5/44i7p4nlEVlm3sAvurKdqMoYz8rphUCsLMj59d/Qy2otHHYpXGdcIxfDN
KeFNbp4XlBYDRTfmn8h+axfQntUfGsh64ySyKvvz/gB3DlzKXlQKZI0Az2j5g14MMMtVFId7wwhG
mO9cjPCzLFLec+T0P+9H2hma7pGKIbNF2RRKyToSovgFqsqLE2BE9iYV5Q+Yack5gWLlpw0svVdH
A3MN4pqsBNDWL3v0F+OqslyZlkR1ArXHv643KEk4vaEFiCm0GIPGw0HScTs6TiAoMuD0Zd3AM9aj
wxAvLmwliXCe0qAhckH7Y6oofiHpoai/DgdJwC886PoYQKkQRAkNd0qIjroJWONihQwHjwXU/PWf
k5m4P91FFJCEB/Wduhjm9wIxsQ9IgkaPSd032QMekfFFLRKcD5A5ptGAbk+OEPY3Eljeu/fnX37N
7c/jdYMvpk4izpdYz4dnKPTES6xcbD23r+zMGgZoPj7ej7I36+wUk7Ofi5x8fx1FVMMEFwOLgyRF
a7UWVfKIrvaXwvHEY6d0Byv49hCkJccF44EZ0sAMbfaKQe+PzFGEQTaJwdeBlvsYESPKEJXY3VpO
cYardYQjvd2glITIG/jKXHDsnvUQTSMViJktCMeouDNpS4GoYBaZ8Myx170/mzvjQ21ZJ0UBCScL
betQSFEsGvIovIvzeHrqIgeLRLvBqT6vs1M2qs3zUnlHN8vO+CzehlKNm6cwgOB10HSKJ7puNuaL
swW2BUsNIKtO/7nouu6gf7wXit6io/9i7LnbZ2hTuBGK8Tqk9Vkz8EO0MXq24QqwFSBiPtyfzL0N
ijQrtwbquPIfNjuAl589jigOnJ1yqv6u7aF9P45Ljw0NPaoHtTBqLmoTNTysYdufal9WODpHVRmM
1QxWoeOq8Uaz/4oTUfy2AV9zvv8DtyKblKFBRoCm5/znAUepcz3zVZ4bYTTBgZ0G5HRwNTSSp0Sv
lfcovqnY7o05zr84q31YRr1+F7Zj8laYZfLQNEJ/2xjV/B4eeAS+AkzqpLZ4r6dl27/XFTyOEFgz
sJ1HQftBNMp0cLj8Or03p4tsfkGGkEVu3dnsxNoE1VOEXXzu1fJzVav5o9ZkmKsueeyXDhCguBB4
6fW1fkLKuntQuFQhJ/Tuu7zU8TsxaLTen82bk4izDi4hvUA66fx9k4RKjFiJZpnpp5D3H6MyE8Np
NKkgZh4kZAtHxMvrA7JduABoXMnCzvrrhV2JA9CkmIilaCZ278J4qnt9Cpy8rB7rIT5azzebB64b
YcDnUjyzOW/X8Zxm6U0LQz/fTFBXaqCrAE8Aj7CM7nRwDt08lWTDT0aBjmCAgNvMJUmvkg6oQvjD
2FjIr1Al+gexGAultK6nZ5+pV69AwA+ZJnEQemeUnknmxSkPlId8aD1KhceYKOrG9Celd8/QtDCL
p2/tm2bff7r/AW+yWyKw/ygDOrI/vu3iGtjXU4qCcGEn0sEBY3gqFCG6jYWzoKs4iiAv5upTrCtD
gN/PEbD8thBMfEdiTUjqHfpEmwUUExHcUEp8KD2BCBHTRMxtSK+1YyNmWdM/x3u4ENhBJCigfUHo
bX6bOXVzjTIsku5Phgy22tDyx0j3QerA4Na2LOcaFITmYGrkR7qHl1CtOdibleL1m5RkgWWF3ivV
5i1nS23iQQ+dyvTB8g+X3kOVSZHi7G49eEFWGUdPw91R8VbTJVtUvofXq2mGIOJMwJh9g47C41hG
5Zu+GfKDubu5tuXc8WiQIDdOxG3qqY0FMJFRmHioG+FfuBzxDEzs8s+Mpgla/p1ufphBHB0QnHcO
POnERs8CpTHpUrceW0ryp5mzg0067pe/Cx0/NQRRavWyII6anjujPaoN7Udks1Dbo5i9hdlhhzxg
hAhvpxmWEZXEKkPDDymGwlhAqKdhdzCvt1/P4FrkLUYRGdrHtrVZ6E626CXxdBQIH6zU7R5pN1oH
5/jt1yMKPUaQKjhXYFuxnkdUfqKY8jRkqCXK3uutm6KY6s3vxrrH08hCOTM9Var4XxPO/5effjuZ
JF0GryN2AgeQvbn8eQWxp3u2ggmd8Npj23Y1Mfk6J26oPltuPh0M8/ZMJ55JhcbRHS7urXw8XffC
qzFk8FMkSc8mHmKPPU6kZ0+byJBCaqaVhe9uVZhHxLadg47QkEpc+SnB622ukzkylREcNf5SehYG
UYdV8IQo1bkVThHghjjjMjbgL99PY2BJ/0DFVoxPqgV29/4hd3u5oDGvUc2g+8Re3Z643QDmyU45
5BBjys5h08S+qnXOk23NR1n13udlXVGWJ7tDwGFz8ogETUs9RDUi6jsrcGpj8lttVq647wwnTXTj
Qba7G89iblnH4AG2hCyRG9oIZpTlxMI6R0rBBPZ2jhO25cKQFfPB83dvKgGOsDPRWUcIYPNNe3u0
eS4g4pC5Kj6IapoHc+yipajpR835vWNA8rYpfcMEBeuw3qCJUDIb20fLb52oP3skdoFRYkJ+f23s
TSDYBQqIpLRUh+WAX9QronFGt6ZpLX+E44trdm6fYnMO/TZM/3QGRzs42/ZOHQBI4KtoEDGJ8ue8
CIe4cabXjgaxVQjctyektvKsVGB7tuIJXzrctHEdPVgktxkPZTzGxi6AKkJXah1Uq2eav05n+lJp
ND4pqdd/mKQin+qMPEDKamo/uEpT/GZmSv00Zer0+/1Jlp9qnWXwAyAnsAVdqNtbBh9qLrOXgQHz
cWaNA9zsIMX3TfKgYUP4hfduzWOmRPbIrseP9yPvfV5qtSQ4XJe4Gmw+rzGJsrJH5tvN6+YizK45
JQlKmV7UYXImjCG4H+8Xy347VFq+yDhoLreYu0lky9xSMxtlYd8U3ogYbVTasCWj3v0Lgy+7CXQM
dEoEQpD0DGwjstTTXCDSqU5D9bsWlsjmmUWNMKiBXVp0rqba4VGVdGI8TX2FKJ0X56N0tU2mbyKx
tX+QVY86v2z0QlxB/GdIQjclYva06dK/DaebfmT2hJYiPQAgHBbCquWpXob6AN6ws8QkNwhMG+cC
addmXWMGSf96gSCO8Nh4iTMb3WMv787SGsGPm75EIN9ufDQNi1PelUe4ods3NQmRNK7CAULiirfb
2DOEV1uhayD7oiZ/zIaJaCXqgepP9DpRDuzTtv/caYBST6aVMR1FYuhfGm22BZ7xiYkWnRnRJkcP
0XrIuj78YCV9E550ytsTvuw9iTdoriI9RbRe4B7FxXiUkOwcrbSGwTz9EjfgabDepSmOiFbcktih
cDjhZTjnn8dJwa2Ca+p8f5XuhbLoGINKoOcH7mYdysj7utbYkKwbYJd8Olo1mli4NfLuoD67c+BJ
btD/hdpciCVuKpqZMCp0ALXnQa/z3xf5NDrxCozzE4jW6TpZ1XK5P8LdsDjaQUKhTkF+tx6haUbI
qSSMED/iAZFbUyBcl459hZ173de/e16inEOzdQ/i7sws3VMKXVSfyDa2nejYFeUU83t8tTWKa1Yl
qLp2biMFx3/eH+FuJMk2JK+TqMbNQZMXleimOePFHDslgOAJCUyzaXHncuzm+/1YO1cxN+N/Y22S
1qmshjLqyZVjkaufB7RwvteyL30/yu6I0IeipkLSiPXt5pupFd64eo2yhxY1oLgb71Nf6eVTUoVH
XKm9UBofCQ8RUGAA4tahkspDxBBEoW/UJgStFroDUJ3sqvdF/Hh/VDsrkbyCRggtPJ6JW9Ap9sDT
qMchrxmsXM84aNcXxUVPNEOU/CFLG+3TPBXWH/eD7n0wsG1yYdDU4g28GZ/be0418MGw+GUtJgM0
Xh3U/P0oe7PI85qEgoImH23zwSif9vbcMDTRttiltuXfdak7n+wm+xdrnaGQpCA+RYVr87kMZwCg
OkyGX8VD8rayGm4RPYpQW15C5eB77Q2KdBoqHWcx75dNrFoqRuTeaPixPnaBpQK763qKmtU8H5F4
974SyTSyLjgX8ejahIpnbbSakbNRE+l0WXD3eHC68NVIR2p5krML05pZYtGv1wKyne5oo4jhO137
J1lfcy4yfbnoDMgf7CG83l8Uu4OStdH/WD5uB2Ur3mzWbk99glLpm7IXvLbC3AnV4H6cvX0Fg///
4sjv+CKTljeObijEMUZ4WppmocxrNj3oH+SeF3zhnnL29kHtcCed5OHDM5rWgo5CwyYorJbIzsuF
oAKi6SkMRYIC5txdmthx3uadW9UH75O96eR9QrXHwgWOJ9d6mKmWibRXWfqtVZeP3VL/KCNVP3jV
7QdhkUh2C+T/zW05u0Mx6ja+RA3K108etl3XRM8m//VfTBLMVMpm1K1u2lxaillHpxs+QKbkDcoz
ud/lSRuUMwLxSug+j174z/2QtwOj0qJT3AH/iIDSln6Qap1eayNrH4VoPfCs2v6kDYb75X6U2+eN
rOdooPBlZxjW6/obiWLQ4xiiLSwSJ38Yse1+1tPEfVc22CQXIzlAhe6EX1ZYstyPfLsJiIxIJgVl
DiuYY+vIqEXUI7ByPhxu2x8MxUi+AWrun6uuaR8NMyxxAQDUfD/o7SagkCQrjxJDCxFLTvqLnUd1
U+Qxmw/6FYrQjWK58OhwGjGt7veSW/Tyb8JJb0IQDLJutg6nJZGNao8Mhx28b3iJ54dcoMGUdj9n
JTzCi+2NjtPSg6pnU3zcSk91Fnq69sIWz4YethWwvMCOsfBAnTv7mvWFclDP3Vui8jSRvEgSkS0y
OkE4WUVmw6AgaEdSLnu8qrFrHrRg9xYKeAwKU78KN9sSWIppLvnCANLEE8k7Hr4j/iyYLqrL2CGM
26Avb81lcP/L7QyNLhKCIpLwCFJiszqBUXodhGy+nBKNz7mex3jacMrcj3J7YYP94ukJytkixjYR
NhvHLrqcKH0xA7R1SqSCTVu8R/Are/VjhjxHllD4b6mmbntxI4WowS7Y6HqqhoFiTOh1x+4SYCFc
+ZopDbKs6IiavLMgbdr0slvFErlpAJbNkpiYZ5GQmP0fWha5TzS1ym84GiknNyyyg/xHfpR1AUPy
ZUFa0KOix7lF8ToWqujFgvuH7s7jBzMdpzOkY8dHGSbyc/zUfKVQiqcpwifGjfUj0cbbrwk5gtwB
q2nagEz3erfn8ZCr3uwAzcdl+LuLNXETlJDjzks1R/3B5bobTBYt+KDS13rzrinGZVL7pYQR3GTt
Q5PMJo7ys/3AK/XIsveWAYECDbbEkkJP+RSZhvXASgWZ/KqfiyAe8wHyzzCdVbbE2Uv7+TnqpuyN
NaGBNMUWxGBlemMObvvh/k653Y/EpVslbym0Y7bAA1A0im0saOGgxTs9qolWn6NkiQ/O690o8q4l
4aSRbMpJf3E98BpnjeZuEYx6310TslyQFdT+7o/ldlfIRAUqjSzuMSp9HcXo2knJSopohqDcbSTL
8Kh3Q/SU2NjgYVjTiYf7AfeGxRlm0PnHaPQG/R2ZAqFk4ATB0hjtp07L7LdD7YqD7HlvWA6YEPAr
utS33ExekTro2y5xCV4uM6/xhARAvlQTWmdTceq06Cje7b3ADL6IJ3/Pi481V/SUYaaUgTMr2GRb
3jeEWedrYlU4bC3u986LvYNNdzNEKMX0viSAjnLdDUdEDcu+LiIp8q+35mlIew+PWae9YtyhoQ1d
HcH2bzY58aAEUIXCp00++ddDdPCeE106sFKUOMHxpKbxYwBv4Fd2wf018qu9szo8ZSxDthFYJHCn
N7nKxPFYIeRbBKIdZvT4xyn6nbU0vXeWfkC6LilKmm5z7s9F752b2jN+qEmqI6Wcqembbon1r4tu
oCs6p0jiZvhnoPg10Fc2y+IHqh/8foytv/GoF1fNbuePVLAHJNuMZjopVXuQ6O3OHGcWDRhuWLql
65kra2SeJ7ZTkBST/WZUnf5sDTx2XCGUg0Vxsw7lxBEGQIZUGd3iEPrJMaaRp3eQ2/N3a3RLTDCK
+aHElwPUfCPSwTfz5Ej5bi+qRIhBheSvGxJg6cXklMZUBJWizWdvmWr4D5ZyClHMuRSdogLT17Xz
/UWyN6sUSyAgQxMG7Lc5uZYs7cPGVvIgt9Aha1N9DgQCnNQJyyMg924oGj5gzdAS5H23/oDjImYn
AiEQdCDCTlYsHcqSMQxiKt+vPY/5gCjqIfAORkAWntahELoczdE186AbC/fBoasWDBYma0oWxxfD
K8Lf7s/i7X0qAwJbNKEgIAmxRV8oE6U2HehKoOFL1Z40s/IuAJ3zp75VqjdjtIhnZUoFmrxZ9Vfi
tfrZUdPq4EbdWUBEAfoBb43Gw1bAxStAD1almwVoMThBmxhVsExmfbKQwnjnhV5zsguzPAi681U5
OskJKatz8W3RLaLoICu6ZhagYZicQ6SIviyaI2i9gJS4P8u7oahPIToMv4O8bP1Vm5LH5TwSKsIS
80GIHNcwV+/fCavNX3/YgNiRqqKS7nTTpEd9cDCNUiHU0HjYfCzuRUFQya/K9qjccZPikv1ILTtg
vYg784RbjyrCyRKYEpa3pM9eoEaZ9VCjVe5bA5Z2toXNLD5B5rWViAVEpY6eRXuTCjBbSnXxlKAw
sQ7fkBHZahjlQRtruNP2Csqttar7Wh32B4WdnbsWmCnAB9kh4BDYnOALfswNtpl5sBiDCoOsrT/n
IUpVGBWXV60w8of762VvP1A4JfuzgbZQelkPzegpktjZlAdZpNdPhWM1GKXq5QXdn8XPtKI4pXHa
HBw9chCbSxdB8P8G3Vy6yVwsQ4uKZjCFxoCEcpHPnyF12w9VmTmPmYHxopc5GsYPJmag9we8G5ty
FtgLcNTAJtcDdrVp7gZ94bkydcbzUqrdicwQxKQwYr8t+x+ZV2pP/WQfAff2FhGVYymHi2IreJN1
YG8ucdtNkjxQuyW6zrx9v6YqBQSOqyNY6G4osrVf16SUbVqHorKVl7Va5lAKtI9LoTqfq8GBsNyr
4UGVYi+S4dHJ5W0iZfs3g2LSJhO2XhaArUv8RSzKeZzK/JxOTnt5/YfjLQbtnWQPROJmZ5TUBVNb
5bhBIrR8nIu0bU5eXnxqmlbBRxPGMpckhoN6O329H3nv5qIWSb+F8NjYq/J4epFzAztFoBAH5iBa
FC3QPXx1m1YVjy6+bn7fTjMmZIn7bWjiqj3pspU+UGM7SFX3dirNchhWHAvc2pvxz2GSybpJFnRm
6j32eoxWn1nGGM+VPzQXvWxaOUeybjdPKM5diTShW0Tez8jXA68TvRiieiZmAv1zMkX/Ed0f96Cg
trclIaUgXSTrGHA+11G6IpqnWHgZx2s/vS9Nvqc7T+GF2/K7E1r14jedU7+bbeQsDiZ172KRtg/w
5gBLOlsU81gOyBi1RR6Yg97Wvtkl43kSWXS1rKz9lna1+8P1oik+tRiK+2LB7O3gF+wd+JKBDw4D
eQ+yks3g+6yJER/NAptLzuf5DDYk7tNgVKnepKV5RPjf27HyBiV7B1BNZX8dL8ltLeoU4lmplfuY
0i+B1uBwhxFxfrBj94YG/YdHP9Uhtu0mVNpOjkgqg7THS/STh18pVP5QXHO7nM+jWMyDdXQ7NM5X
KeJJ14zq4raVb5uttoQRXsnDNH6KWtE/dSqJJj7jzasTOiAYlGTkWURvZJuP4HdZtZ4psqBI6/5h
VNnsQOWHS9EO5sH6uBUNkHAP/qQbLW/M7bnnidKkGFyQsSrJ9IcusqE5mX2C8BTK9cvn2bVAKk05
ln1en9AUt/qPQ1XaeKdn/KBxrA5Ow9tziB8jdVI5EmFfbgGFuao4ZrdknMNKkn+pSgvL7NwS5tUe
KVdh4ViLr1Ffl9FB0rAblwoLSsMuWINtm7fXo6LthjQL0EH9OSlKcgZ64LzpLUrhvLbnoOgt4/P9
k39vRcHmwJRAigDegO09el9m0VRZYI5aDldwzC5OOqpvZwM/jX8RilsNrTxOAd5J6325jH3E/5TP
3IJuvFguFole1dgYmbRH/lO3+1IHq8EC5saW4P7NkSNwHrR6k1CjqVenIYPr3pHjBk0UqVfwZvrj
64cmby0QNsBCgW6uh9Ymdq+XecNuKa33sdtWPnd5eXG7eDmItDcyHgqsDgnWvLmv5jIxXGVkZLmd
SG0iaAtLU0Q4wCfic5eP5QGITv7ydSIrISJkzRAyeFVuP5qpz5HiVE4a2FrTXAZHEe8bt9UPIJF7
qxDYi5T7l1z2bYNew3TYKgqcwpE2HU5UPuwzRrSN33PmnO9/qr0BvQwlf8qLTKdMzK6MO0K5Fc6c
WRemDwh4D/9iK/OOohEJnh/G+iYHn7gKtQjzG0TDsunZKzv3LU7B5ZM1TOGfDh1Jv+4O+/I7a0Pa
jEj1Fc4ttvN6aJEoC5XrPgnoov0VhpRuisVw8MCAfzbD6Xn9TP7S2AZSyqMfeZl1uBBVKrdC3AQd
gEZcRGxPH+BIvc73DAVpwGS/CmFk+zQrtguw9fTCjBui9EU9tACFQ5w/2zr9PsXK9A546VFHYmct
wkugrkAmyk7b1sJQ4MPxPjbkWpykjTu+WXYco6mcHsqO7IXiwqOwQD2T229zTPW9Wk+0P5JANZL6
FIU4swyR1nEWUzi6v+z3LllZx4RRRa5Ctrt5MRlxBtubQzfIx1A9YV2i/dRCxSxPYSLVVXL80FzM
CYJ48tSHCNUkHwWU/KHsy9IfC7v/cf/37A1dwhJUlilPq23ryYRrPlpKmyDKriTvtSUP33LooVGk
Rkf4x51r1aFFSreSVqXUQVyvU4H5lV0sdRLglZKfDKdpL1ndg7WOk3ZAokjDXzrzlutrB8jtAzgA
lgvKAyiaraPGOm08V80gXbWJ9z+knceu3EiQRb+IAL3ZslhVz8g++d4Qbcmk9+7r56QWMyKLKOJp
gO7eCK2sZEZGhrlx71mf+sZPJxyClYjkIEW9vfcGo8XAw5h9pxO81XgA0u9UaipEkE9j5ou2Hs4A
1tBqKZnq9zS4de9v7daFgt6TlVWKfWxym6cxKQxKrINQf4Eq7hu13vzM3KByvb/KrYVIGj5yJS4H
LeYtpKNPJztjrj0Opm40grxOariyWiR2EH/x7y+1tyFmWUnM4Ky6JW0fC8jmCk2JAiJ2BdAbk8oj
Zf7g/iryNq+fUlagKoz+B1aINa8tAs5R2oJDPAUFlFQfVYTjL7YF71RDbnhN+d98J1KKj209u683
EB5xqotEQ7LltElTmDx3Jg/l2IAXGCmXzusvrdHO/xZLglpEkc4Htr9jkERDcrpBdlAYOljvFNGl
sLU61gubfAZCVWanXO2jR0+v56uNRPzrWzUkD0R69F9hbuQM1wtmFcLkSU6E3CZ1eK0Y2oXkdNFP
oWisJ5pV5pMh+uQgaLn1KxKnS7+QPAFo5naOY0gNIvNpmgIm54uznvbO2WnRuNLsXnlj61H5UaBt
dhBY7NyK1aLy0/8Svqh6A0YCAASdUDs8lfXiPtOEGk9Nl0Uv9+11d3+E6ZD8czNuhpK7NGvGocJe
Eced/9K0EdkMVyjFReizErQ5plSUzqunx8gDAVRx5alFQ/G6OUoTUqFyirMpSC2mVOi6zcEEJ/kT
MahHfc9yX+9mWI8QDTEBmcjLD/7LB636xUM0q0DO3ZnrE6FOdzZhoDyNTuIcvME7DoDU7icRIH0v
3qL1UmGotEPZoxzf0rt5XuBbODehwZBRkiSa9gAXjnINNbV4WxpjeLD2joujvSe7YZRhKIps7CbV
p6SvvWXkvRs/tSgpvZ9qM/l832J2jBMdZSaP4Wci1tiWQ4iatAIN1zHoY0PSK/biyvNeBamY64O8
ZMc4GfajZykdGzQEm3DGE2k6lx7e0y3ozjfpsFCRVIun3KLfl1VJ+1XJh+xg0Z39QXpACU/6UY0H
d32As6oslGbEGNje5PlxkakBXOvtQ+KMrX//U8rzWD8WTHIzJs6AOuUXmBbWS9lWG2reyLg/Fin+
UADCnUxGpF6o4uVBQuH/oLK0ux6oTZA4gI+ofqzXm0FcVGNDPGTOlvuUZ5N4G2dRxbzxFOV/1V6f
Hyx4a5BskN6s5Gkjad52nFo3rsdJW4ZAa9BIiRDIeRbt1B28RDurwDwnAUaSEgiKjPW24nhJDb1W
+gCDZbQZGMQT+kTFgVPe+XgUbRhlBIqDVW4LRstgtL3GqxoMsTEaRNTjcA3HKP2mNL14XrQmPKgC
7GxLjklJpgjqU7yz622V1lgKmrp94JWmeq2cQTnHx0P2t3eMsJVGBLTkcp0tUnlx9bT27KUPOqsV
H6KmC5+UZhZ45lGjnNw7H6A2aQ5ObO9bwkBBmAKZk0wt11sTQumJV6weTFPu/gXvb3aKkml6iGdo
t5NhOqK+ub3TZGDUHSVJJ+MBW6hm69XMfFX5gA5UjlBOLOqnxsRgqN4ewXh3To3+Csgm6m2MYm5R
P3OfeEvbFZh8MdRPdWJo1zQmJbnvOXY2xC0GDsYlpoa4fdAWK1EaV2NDU5hlH/Sk6c6JWaIuGB+R
q96uBF4EvDUD9cBkzK3PoFkVO11SEou4avPebFXrs5fni85wYu3FB9v6OTa+9ois9vOUIErGBW9e
T+i2BoFo3hT0Ii4HuMALCdFfhOv48FqQXi10WR76KJ+Hq0VMA/vPLCwYpIpEJYWtVCvzQ5SJ/+4W
xWpPqdeVX8Zxnv9W3FZ8nmNz+Ju41QOoV8OE9jBTYjb8bNSNJbh/QLfXihlACgxQZUjOjC1KZGCw
ITUi0QUiol7jx1NefklpG0WMybmGD8k6Q1jeeHCvbqkPCMmpDjFUAEErJr95vDw8bpvHVRcMDHh9
m8JFgfV4sBbtXPX93F1FP9oXU2rsXpqR4XN7Do3/FKepbH9JY9M7cGG39xzabXJHCeGAY32r1z3F
UdaOdBjgHm/Fc0umfJ6jDP2qIe2eU+FEB+/N3nr0pEGN0BrHZuXl/CXOM5F6T7WkI/jKLf2Uw417
9mpmb2Owk36PftbBm3B72Slzo0dOVoKDuXlQ24G2SlYSVwpH1GAdGm5gkR5Fy3urSFdJx5aeO656
vSsEQIFpA8YMhiLxriUSuBdaUs2Bxd5edElLJEkNebCJRzbBwbA0WhkhLxtEuivO1N2aj2ZYp77K
HXw1OkQuRYzKMDiN4C2GIJkBs2deTfiPvJhvLfn4R+4gxkpIPj3YYRl9vX8Z97YGTQX0S/BdSmb0
9Qes4F5jkom4uDIn99RASp74elHCX2bY2d+vX0sGIpgfxXtKNuu1WqXqMRjIqubWjJ95/cIzxaf0
7aDMxZHK1I6TwSCIVaV2E4HCZl/NNBV4gojkTe3VB2XyHB+2u9KvACE91rM1nXTS9PP9DcoNrF00
ZCbExtBR8y4ALF9vMNTqyetU6aKnugesKOJPeTr2UkzA/TTDGPZYhYNzaedB+35/Zfk3b1eGuRlc
EUA/mr4bC528yFuWjGPsa4qqsK1BPYL/H92/7q+zZy5Ex3B1yZE0yPLWO3Qzx+mh6CLtWKgQ5/QR
/axyK/Riq+ngY+45LIiGWIe3ldx0sxQNhHlU5hBqMy6fn8Aqd6kS6AsSt3m203H4cX9nO2dHKAlP
jIz2DPCD650tUyrQipXJaWFp6ISC0OyFV9X+sCzaw9yhRxzHvecPxnJEtLZjqzLwIu3g2rPjTcgH
OkPT8yYljoiWlDlJI0OaQIAVMPRO+U6LsPAnp5qu9ze8c5SrVTff18iiGWkHCg0G5D/IFGbzsxZF
06ny+iNCl/0NyvKzpAzFbNbflk0rtTrj1CY1EpfJtGegLCU1jZ43GM308dlNtSN9C/mXbq6EbCpA
ViyJt60tTtIJywkiDg0WwFSFIDpqonfhuLwej82TSidSRlRkCFtK0mwaVQhkBc+cF33vssR5yRYn
vDRGrx+Nnf6cHNzuiPoexW4CKAQR5Wf+5QmHuCBcuhKEjN26+XsrzvrHIQpNoMOifKdNk/JPNzdd
oLdO+wQfdPlijGm3nHAO6ctiWXj2LrMtBDbsf6LYDE9EGu1/9FqpvmbWjDRc1B91G/duFZN0pGg0
vhH52lRCw2hcyqzi5dTjRRJMQQ2eNYArS0BGATzO5Tnqi+VMX185eEhvbY4SMy5RxR3T+dja3Gh3
Vpc6DjRWaiVmv3bT6qNaqPXoU7AXH7RldrXHnnGf6GDh23tFOUYle6MkihLEFsUwDAaQkZnibzfb
9mXpau+Z7D7zlyEMX+0iWUrO8UHqTBdpS1htd2poTxM+K5mVghleZ6gCpRnt95ZS1q2ftsYRbdHu
5mSeCDgEcMyWhlxV6gbKlp5ntbPGQAjPvuTIaPhCb7SH+/7p1nTYHH1VmHuAlGM8G2sPez0x4UEK
8s4xL52+pP+mSuG+R7C3PVcDw35WxyCoqqZHEP3bl4eV8VQ05yieUDtZr2xERl3bHnd6rpbp5KVT
+KbMeenicITkoEir5tP9re4uiNgSrWsqXkBW1wsSutazJ2Ss7Dr1s8MIn5+VSXnKm0m/xAJw8P31
5Fu2diQuXKJ0sGhSyAx282kjU0PopcIf58igP4nGGJ88DQaeGeWnAH6m7FMJmONaDtXim0vz56tX
Nx1ZTzf4AXRINolspGd1T0+Q/M826StHgqKtb+QuPsxrulPKfMeFEbPibSL67qzp9RFqbceIVz9g
+96OtaLlo9MFXU0Tj/YIGJIuH9601nQ06HT7CBFU0Lri9wJopfu8PtlJSx0v94o+QO+6DaCDNE+q
C3Hr/S+6tyG8HReSSiJcsVuDHUfLroa6D2qbln0442jmsEcJPvFeLaBBEYIqOq0JwhVJtr7ekOAP
K83s+0BNkUwNNTP1ixGewmrO1VOsHLJI7W2NUUICB3ZGzLcJy4aimSqrUvvASqPiwVVwpHFXLm8r
kJqn+19R27mGsuYGNwd9QESptnZhyC5oo/dg/hhZJvqih+2ns+L8RUvLW3y0gK0LqstzcZ11xvzP
Mdw7790+tnI6bT0MQ6AltP5Mhbn8lM6h/cYpRRJDQWDNR7TPu99FKjhCwmdQI5d//kssQN+NalDW
9YEuuuahH6Cnmpr4s4gy78A57RROiBORCoNgAEwgper1UtPgRl6t8VnUsmovTVsiUqdQ0q2apDrX
TfwpYV7qimzOxN1V3ZPrLd0TI1vNwfnsHA+/gyCCehsJwfbtqWfGcHuI6oKyzzxUVsVi+RC32SdS
W4N5xch5dbLDO2fzgckGCF23XdUYNbgqT6IxmGLRPzruQL1yGCi6WaFysLcdj8zgAPhz3AV547bd
oeYloLx5HILCNlAiYEbscUnyJEBqpAsYLQQi06nDQ73ES2Dk4gh5uWNN1LmpxrG2zOo2lt/bjNKK
0qXbIiL1yc2Mv3LEd74OzeEl23GIpHOAILllVIK3cOwaipZCFSE0zkVlnPsurT4vYS0OSAF29wPQ
nCIz+kl0hNcma9WZGZObDgEsUstTsozjOc6ERtFUqQ5ObidMoVYDFQbzLoC8tzFY7XhFTgdmCCw7
zr/0S1s8ZaFnvGh6qvtDhTRVIbTJzzvz9VUpQN6UUqhLaUDtvI0LcBQsCsT5EORZrQWM3BDr1mVy
nuPOOAgYdn2AZPOjFwecB8+//qCQG8O3ZNH5azqvvqhaHl3zIinPUxp/6kor/TBYevcGX5QHg72k
fu+55bUnNzr42ns+gLCaAXNmlcFKbnyR1rtu7ZbZGJQz7Hh+trT0m1Qtm77FhQlgOp6hSr//LOwk
EqChmR9mipLe7pbrxJx1O1sSmrpe3Qk6/oOBMJXtPLszMjsTCmQnJYQv6v6ie9dEHiyNcOhWSZzX
33tmlLDXrZ7vTf7kZ/akvBhzmXy4v8reNSGylgZEKMYk+XoVJzGEZTao4BldZJ3DcCj9ZU7rd5Ne
Hk2Y735F7IZnhMIRwIb1Ul40Jz3KXkOAwjEEilrIiK3oh/IMF+S/3ZQPXzLVPCoB7O2P9wokBRbj
8natFzVzzertshwDiDkmjLJvy0Dtbf1dn1lHD/LeBil0q1in7DJs+3ZZs4T6GM+4HG2I3Ufb6oR4
qWGQtr4Yk3ylohK2XEsfs6PO0N6dAH1KWQCXxuuxiTHHZTbNDqKFoFLhp48I4oNqaPtLL7TxDKbw
iKHjaL1N/B5q4WRUCeuJqksCtR7ic1Y35UWdPfcSDcYRq9jeKVooy8tOOcjeLXmF5BMa+rkcAgUM
2zck91DI7kOzP6MKLg66JEdrbczUmBj/T3VgAEBQ9PM4W95TMVMPK+f4CKO/uxTFYlrLkFTRQlwb
Z9QZNQyRAACMKre+dH0nTvGQq2cQsa+f4aPDC2KDtpvMqbcliXTwlLHUsc1Sabwr7HbuVW9AAXhc
j8t9l7LnuODDQSBRYt9oLKx3xQPkFpY+DAGDVKZ2Lvieg5xCOPLKe0ZINoC1Q88E+HrjuuJUUGo3
XYJS0xYfTSWz6SpYyVPlmFELi/BydL/3jksKtzILSe7KwNN6Yy4i8RDWRABmidAuqt2bl7pAjy2c
ev2g8rG7lMQ3INi6MyhCZzcq9CUk0FXn4pwiGvoZw+ipCVjJwVJ7xwU6lxYJRVIyx81nbEJXRwNY
DIEXDu1jQW73SVEO1Qp2NwSW3OYZpeu7BSvB0LW4MTRCQckUxTWxcwSw7KEvfVFW6cGbtueHQZn9
71qbc+qM0nATBwADbAPZlVEm99lRJvfPLmOwU1FjJ0gYLfsNq6dfB8sC8HLqnTJI/CUby5Kqq/sE
F0Vpo/w31xomuKLODQ+igt3v+HMMVw42A7dZL2NlWdIXI0bPhHOSPGpZZD7FUds2VzUFY3r/Ju8u
xhyWxGpIDPLmWWmAeJXRXJETDK0Z+kZlxU9z1yikehpe3v+N1QAEoOsFRxGS3OutaRBYqUOa/ISh
lO/scEQdZDKeouyQu2tvX3w7ZHXAPMmRgPVKoZY4msKMHdihLArUJWwekQT5Eg+lcgA73ksNyD1I
IcnSEfHZhB/2Ujd2IfiCFVJX35QJZgGn1FPJfC3OQ9epfjEp2WmZsm/3P+ZeJQOZRlio4W+RyqOb
SxDZnpLmI1kWPNrLsz0i8l1ac3lN+gGG916xrlluTh/qahDf4U8KnxvIEZcTbN3puYzL9monkfGH
Gva5/Saz4+Lf3hjm/+7/yN1zkL0BfDhUIVtjhn+8SjSP989TR+tTEo+gazMl+scbkiP1kr3Hgh4N
KAsAk7IXsT5yq2AwtXZ4lIrQg6AW/3Cx2xmGfx3sA6peR0PVe1uT0BYiXZAJQE7X63WFJnhKJp72
dIZNrLCTb6bkQC8793eSQCYKaaHJ3BMqxvVSXN2YViVbs+sESQZkoJpvUGoP9klUyIn8hk+QT4UL
HRDjXdv0q5QCg0xhEPppSfgACUH3UOjCOCFsGJ/vm8femYGCk3kXqBXwpuuNDYMTR+ZIlXiQDfxI
R8N6KkzqaHmUIqztDdkf9xfcOzQqm1QNgGuRMGz83WDWnWuIpIe9zFQeo0yHELoY4oVL2oUHj9Te
swv1HCwHFA5karLeHMm8U84ma5WDObykqd0pAeng4Byc1846suPK6BgjjPSkNu+So7dzkUNWG1ij
ET9a+Vyfs7DOf9z/crurgAkAhkOeddNpZaInHxAephaZt215GcpYf4yEPnrX/986G1unggMykScw
AJo1+bM7VUC3YnHQv7uViwABAA3aTxunobvNNyzTE4OGEGxQ6UY8P9lZOWl+WWW4paHO0u9qJ8o/
x7ls+gejzDSSkT5m2t4EVfInula6cVZnq33U1EiJg5yec+8XInNwb7rT/dEUmqb4qhGLT50oMj0I
q4LiQqNBaPpuaNJCusHZGPwhLIzl1DNHm1JmSMxHtyWVODdlunxu5qw5IoneuXBy3A+WGBISqmab
Es9oj0DHTKR8I9eFNiAX8yfDLocHs0wKaPrno/mmPashHMRufsLJt52ENCxMr4IPIoAcN8n9cVQb
3+mq6ig93gkIKc0xWUsoTUFsW3nQ2zpPhkql29M0DKLpoP6J1tSgrHLtujQFHH6kRQemuuNM5FQF
DWgKkOR3mxdgobO4GB0fU4XT42FMpvSlZT2f+QDz9SE85XBPNn5gRCAKXfuSPqOqggp2h7mmFgWw
PP1m0Bc+iGX2Tku2ACQvp5zmk9bzS4RbKfqgK1FB065Wle8gS8fEH6mOB/ev+F6hUYYttO4lnzeP
6Hody+tSs9XdDgZq0auB7U7RhyFD1fxUFML+u25HZmHqpo3Gt2NTdJ8Qb5//Smxb0c6mlqJzcv/3
7J0j4RtlHdSOmEPYXAoQi1UCbBSXY1C7WiJNfwAR+1+hdUfg6L2V4IMDvCVnK5iRW2+8HtVJDRcU
0l0qYj8GjW4XFLPp5IcIjR4E23tXQp4lOQSlMaaL12ulU5RmraG0gdYqjvZWjxwHMOOQKOXJhNo2
ffESxc18yP+mv+5/zz0nQwkVL0NHhcdiE5jObda0Giq3QWypSI3MXYbkDvo87zUvsk9Mps+/cYA0
RBmydWiOMi6/3mpsKa6pKANhRKanvuIoDtTKMPtXtl4d2O7u3ggw5QA/1bgt6UKG5rWZjlYXlJ3Z
PSLjZJ9CKx6ug131j5bkQL7/LXctBiAvTHAgB2h1rLfWUBUmssXHmO0QPselYiCh42lPRqwdNTn2
tkaDWYqjU0QCTrNeaoCrqBtgDmCEuLWu/TAnp7hyxMVpw+6rwvoHccvPe7VBKDDRS61AlgyIKOUP
+sXdEP2NsJwyBZHT5DnlQ+96fjdNz9VULJE/5u30pVjM+W9DqXlYadzGL7aRFkcXZe8T//ozNpeS
+lxrRtThg4HPAjM+g5vwBVuwocTRb7wYuDuQLj9pE7YYkDg2BmRxmKGBsK0/CbPQQHEm7aVuJvN8
33D2fDlUwPL+SeGv7UuvqWMCRxoZcDwr6SnV9fENpVf1+/1Vfnqs7RkiAkxVhIKKRERtztA1m3ZS
pp4p2NKxz8mozRdDuHUA6p9RY9sd31hGUr6JC/B5ZT6Zj0YadVcGTZvcp/w1dZcm7R1mGii6XMF+
l5+L0LIeO/Lng3j8J/r95rdakl4e9k8MffNe67AoFtCN9YyWNd2/aeQM13YpNJV+T2cyUNuimZyn
TjtcdT1tPoPP977HppFe0OZN/hSVoeXoU7ptFTTVWByc154V0sQkndQ4LpLK9YcsKniDNGrgQFMb
R5zqMXQfwGxaf7SM2x44lZ2aBQsAQqKjAP3Dlk69pKbZRuHMxXMMEuQpj84pWiWnRQDNgTDpn475
7IdqEkfec2eTjDsBK4aggMG4mxvflMtCAEdBd2ii8tzVExfdSgjqAs2Y3PTAw+zsE+Zoxr3xMLRt
t7OoJnyv4+Ayi5SErunbPeTqhTk6/lhXxVtgv/pFpOoPfRrbg/Rid5+S4o06PK/9FqvjtCXzoxnj
SZQpR5AmVn6uoba8qoN7RMGw50WpwksMNckZBOfyt/ziRQsml2ZDq7nohSEe6rnX/cKpet9LkDpW
Otc5aWE7fowUXIwyCqQHjPnVsk6sTAuTqV/I30ggtp48BAEVd7S+EKOrnhe3q9/odK79oj9s9+3v
l5QNxIaUpdjq8DpuUoPKpww7LJry3ioi64UZMPfJG1FPUeMm9ZdldoIcKnnfMWbn7Cbh0ZOxE1sR
Vf3vb9giXl0GOEhHoJOv9Lb5Pqk0pW00Rz7Bd1A8jZPwPrZJnr4+ByA2pTnNvSHP2d7aNvRiJc+B
jwztMPowbujPIWHrwSo7UYAcbaBlRTFBariszSmCpBUAMatoqDp8juKkTE612TnvlnFWz2FMpebA
G+28VMz+yrYqtS3Z71+vqKqi7cNW5WOa8bz4udeopa/Hnvnv/bdq71L+us4mvmFkMEZQmVokHZDq
Mk55eK4rkDdjPtYHLGC7W9JB+SBmQnK4DUgzLVoi1eq5D7AiBgkSCidmro8qkHtWCP8q7DKYIiIj
mwKTbcBeWSUcVW8S5kd6KGNfczr3c1MHMb72IZ/to2Gs3a8Ik4/kOOO/2zaPa5ewdfY/K7pl8aTO
EFp3FlJkiCjEB+571xRl4QDcM+SV2/xaW4BNdB19K7uEC71ATVnzFxf/xsBdFkRF2376DQuRFEUG
8ygA/jeWOLrwSEcTMZNRGznMsoN5SvKpezGQz3z8naWIz0hYgCBvR7K0eXGVWfbktBb5u3iey6B2
E/fslMbR4PbeiSFgBdM6/1Kqlq/kLw+E2cAkrynSWdVl/bWvl+gPJD2sN2OhhZ/v72rP7mUkL2fE
ISjZPrjk8Z3Tj7KdpCbuZ0aos68K3AUHdrG7IcpgZLWQw5G3rzfUqQqjJh0vHlU85YK6R+2PaVM9
jIUaHvimPRNkugQUM1wP8DduLCJCpWTSXB7yKuujC1zrykPWJOnnxeibCzRd4YHj2LvSwATYlOSw
4TOut9Ywih6hVkCCYE51UPWq9z6Opsl3qXqcRWzEaPUu4V/3T23ve3JeVENBIRGxbOJiO1GqakIj
JYjy1P3MmP+IQHhfPYcjjOr3l9qLyH5ZapuVkDundVpRalHdOJ8uIhbKu6x0lMq3x9g7OZ2Vv52c
Angk7s4L7i++d5i8m1CZEjtQMt/YzVIlwqwUcNpSO+gt2eb7zGrUQNXn5a3Q4yMd9r3LAKiLKQNZ
6QHfvj5LHbVEWGFHYOGmyrCQaU0XpVVfT+uEyBrpnZwtw1Nuw78uHAjdR6UL+ijWHjW3QtQmPaR1
2rNL7FFS01GGAEq23kscwuGE9hd2ufQzGJ15PicZJeOusfSLkRqoesRQU98/r90PCHCNTgmwJ0Cz
60VTPdeTqKVMCHQvvVYdMhSMhBw11/ZWwQVj9pQkQX1srCKEAMSwRUZjY8orYAToy8xdmJ/v72Xv
jhGuwlkC+pxUWdrmL054WpjBtQYMP4Gj85tIislnqGeOfCe1fyegkmNqTIrysmg3wFjI97PepqDh
VK51SawyZ7LGPZr62rtNxKJ4RoMxZgKQ9Y6kqnsS9yoDQkrXwbRuykDAyq9VnuaPjlNGB7d3r2pM
FABiRoIVWHPzjtHOUwFeMEGJbDIYTbF410wR9htTWeLzGALjN5bKutRLovhdaheo1ZnhddHnIy35
vZ3TaZbyHlDE0UJa77wbh1HPnHEMaCv1/xhmlpxyoC6onyFDoUWJ+eP1tgOfmVQSQeGYeYD1epOD
xEbfsV6hd+WDY8bl2Tar5ttgzOMBpnrvMtAZldAJGBRuVdRFOLveyFxbPDXeJfLa9MuIiOr19RuC
hIooC+JAAsnNhrQsiw1tYhSqCnXFL7QkCmbFJXpVvN+YZWM0h1k2LEeSn2x8SNmMMcg7+L0Suwv9
xApLv9bC4XM2j/NB92THR9JCoG8ObAcaz23BvU1bymOepBKLLftiJG3hz1k1XmBJaxhncNwTbdkj
msKdB1VKe5I+wdovZQnWtjGEvchcrRshX1CSP/TENR7KZuhPRtuk/81GszApKj56YW8cWMqOQ6Ot
B9KQ7jap/7aTXgF/oJvHfOCgCP1C5/6fdmisBzWJDqKTG5OkWCSHH+W0jilH9dY7tAdE04WIKbrF
WXuaW4ACJU3Xl/smeXOn5Sq8bhwc0CSaQetV4rQuqN5nrDL045MNsuZdgVTIheDwJR6UV3Ocy+Ug
ZGAGHXshfVsvF2XG2AwV9bUydt2rovZNoAxmgjirZrz2stE4JDSAhAoHwpuwDUNmOphh2VVB7U39
k+nlS9DOSf4M29ZRYC7/qlWBlaWI/WlUQswrtWTWu1K7KHfyqKqBOYxSS6KyfKex08tcKN5DCMLX
h72lfqwofvujN72ay08uT04ICSrDZBQY18vn0HuVogX8k0N4dKZSVr9UuZwtJRQLmqKm8dXMR0HK
zT2Qi9Islfh9noLtniu1QVYsj+pA6h2dWibSL6WCtqchwuhy30Z3lyLnBtBGIRzzWe/PXnhyW8uo
Amdxlmub6PgWm2C9apz54LG98WXsiuABrklK5VKUZ72U1K+yAXdUgepFsmVvhO0PPS76yY8qU/lY
Gp31kbGM+Mv9He7cdUBHEi8gs0iQsetla35KM0ZaFUxaCV3BPBBdRGX3G99Rbotkh+cbuPR6lRFp
XlJf7KQYuuJqWIoeuMLV/G6MvPNvbEhiBHBhlEi3orbR7CieGbIhXXWqFyPnklJNs6Ebur/OnmlQ
bwLDyWMHb/p2Sx2l7jgzKwi+RH526+S/qfcApgzeUV9pbyU5nAdpHxuilr/+ePAMewplkjKwtcV9
cAGt+HXiqW+GxKpe+8RghPSvOCNwDxI0ul4qwkiU0aEyYlViRMp5VK/uMvGWtmb2eP/77bh/GiIM
vGMUzMhsJy0xATFAYl4EUWn3td/OmZq81YnxHlNamOJUOW714/VL0hwA8SUpgG/68wjEGYINooHa
juLM+KjpJ+20+Bra2dfCdY+a5HtX+tf1NpHClIUc5oA8qNVr5qmsOuWUTPr86PahAV9DHF+rOj1i
OpJHtH0RKGVg/Bov3o1MScFzbbVqXQS6UhRnauLqKaOi8txkSwPRqV69iWCkOBmTrR/cvNvtMkcq
5UNIH5mCdzbbdYTV2FWDByugGnvMosUIxo6ZjyHKuk9qOtaPjs5VuX+mt5dDDq9SYiBFZo5uS37n
6QBX6gGCBv5r0IcolKeJPMLXYYh4tRPDWvmHcgYkSyy3vhx9SWSGLdNozSbraztMsz9ZYf4pb5zq
4HL8JLlfnyJEoMyW0LcDZMEo8nqtxLIzZWFnIDKXTiA10bqJXyhl+iObipKJQISCT3WbR92pn7T2
LXBzHtuU0TOdtyoSP+wwhVTBNYHGHji+2xeDpJqwEEfB6Iu7vbj1UNZ5atp8BsVIPiUU504qUitf
7p/rrXug0wQ2AmJrSgRwSq0/AHqRXRa7BDaJqjMtLhTLp3vsfe7T6rs+du5B+3BvUyxInk6lANi0
NLNfigXLbDdmTYUzcO3OvDSMgNfv0Sa3j7gN97YlB2iZ9YTE5Ka6SX27WDCcmuHjGuKxLs5SH5xp
5BdeG71re+Woon/Lb8gUD0k8HN1ggzDdjdVC66RScsNq3SSOHqdoKt+Z5Vw+2JjXeTYtJfX1SVfe
Mj1ifnbmkClCyLTat2Hv9T9S22uDMPXKb0nh2s9tF7nPXZvY/5l5aX2p6thETTeJXrJKE7Sv6kMw
zq0349cjoCuLs9A8bCdAnJCU2TBFwxxuVzi+4qXqx3rRsycD8c13ntOpbwprNr7PmuIdJJd7RwVw
QaLTCP6geV2bxAz/1uQOBqF1Z/7XT5H3zlvq4ixc82sD/veoqri3HJAjxm/pOEoA83o5oxBeqDai
DWaUiv4pFGt66FHBgAvCcP0+N4+KOzuO8yepmYPXJIjZlvRFYZtFNygNRB368C7uGs2nemo+Vu54
RDq88zCwlMzyyADIvTaXSzXjTk0RywlaqxmWi1v31blQyRGeIsDhT5nRukEbCXFQ2d+xHeA1VDHx
otQ0t10YbaTiQLe2DZIsCr+0JpN6Vwb12unZMma3on7apj9Ek3RXrQIheLnvwOR5bTw4ESY1YtkA
4l3YFDmLNszcttSbQB37/nvSm5Cpu/n0ptHGGMa13vgKJ0GBRoQ+ipe5SI/W39s9cwtA8yiz0luT
9vaLR/PaJWTwum2DJprT7xV6G74Ti/ixdpTo5Ipk+TxX/fhQlc5Rx2HHsqTqOukon56XeZNSMEBo
ad3Ut0HlKk5Q22P0QVej+BnIQvbx/kfeXYpqDE1sWaHcQng6JqPpm5RQwBQoGOdLZPo98L1TLsB4
319q535S65F8M64siW5bo2WvMaMP+0bQq8jRXBelGTteZAuIp9bN+bnV46NE9/6SAKjWR+gmBmpM
UHyinOzQHbXdUJANWrZyEosyvxlaa3rtnC5Mef+3SdAI6xVrx54TRQkbwOrLEkR2Q1eom5c3Vmoc
OYXdzcm7Sdf3J/PVeqlRaTURmilErelgfBNen71ZhkpBmnoWIKQyz/5w/wD3LgTCIhSzSULxRJu9
VbFdqYuAxDTWe+GHZVE+eoP4V+ii+cAI9PzktJb3DhaEo+mendiCUgVIUqnPQXdqExfDcdC2hmia
IOxTm5HCvDlBrvX6LJGpNCowEg0kW+kbJzvXeW/YpNlBpFZ/lkW2vDU0LWRcc+7O9z/kzqVDvY9W
KRUu6Dm2BdC2rcolGkij7BCFSbj56mAc0YqA9vYI9bPjRIl+2Ba9PEaStz17c9b0FlRlHjSG0ben
SUvq56Zn/A9iIKV9cmHS+hoPY/FUmEX6JukB2N3f6y32SbaoWJ8CFxkxl39tpovrDE4hsQn85ROS
vuM/w0AVr1ZK89oYFGq02HbPEfGPX3S2dyVaPxIy3LkpjFOSshKE8BtuaMUSdZ46gXS7mY/ZxU7M
8f1Ye8CTp7PIvezh/o53rPVn1ZJhc64K2Mj1hqFDb6cwZcOQV8TPWWnHX4a+FQer7FxGVvlZdFIt
Eu3NG5H1WuwQcrAnJIR/DGpq+56R1289p6qeU4QPXohZKqK+5cjv7JkUIR3z5jgDqK+2Yd3kzvHY
qBQBIs16iJvKDYqEVlIkkvGhFa1CT03Tg2kxyovjTtnX+5937zAZNaaZJftpFDDXn1dP0iysTGoC
iWYsuBzne01YcYHJ9j9VifWDXG3vqtLuwd8BViSM3RwmSB4zLgROYcFsJr9si/ZJL1LxbqHqf3BV
bo+Urjur0HHRibu2w7Gl6zXJUEPH5o3h/DG2rfCUI6Xhg9qzrlC3V0EkQiagQn7I/W+q3W5TZlSk
9SZkQeBO/4ey71iuXNeS/SJG0IFmCm4j71VS1QRRFiAIkjAECPLrX+4edZ374p7oWUVIpS2RMGtl
5sr8xzs1jDsvuHaHmnAE/Q2C9MfcJxYHLXLAFU23vLyq95Uc6yQ05pjW23B2YWLDaZhFSdPFWEmT
aizgEJhg5ieU6/L9X37Jy7P+uyCE7hcABYLQgRiiPPr7zTcVl3O/wkjURr7d5vvlJvLDTP0SJxhg
NcvdXr2A0j+0vFwFTWNFrvrC/p8lbGgwoOOBxdFlBh1UyN+/BqwlKs25h/3VXFTXSxK+cocory2U
6pTBBvUo2f5vWOl/LnqMal+mRS7+VBjEuXz9f9WifM/nnjOHKSck0shjsseQUQUfzfQM9TocIdvF
bvL83x/4fy4K1L4laDrIesCa/bN/g6isLpRHq+2RQNKBfORdDBV7dFKRf0EP/kex8Pe7rdGcljgu
cQGDCfnHu/UbtkQ7woqKJUuJJCPDxp06VrQ5zbRYb5YeruRn5EOamRYrtDBdmKr4Y7dJKI5tIWHu
ku6kuW+8tWOX1D58XXOLZIqk2ZovcMPV2wnhw3yhbkrd4xwUMv3+++P6z3eEd0PwwGAkcWE2/1Gl
QNk7MyWxKL1UaVeuVd1BFZX84bNQGJcM49t//7z/z+tBd4ISAiAXcJd/dmdITsaPrwd7qGXJK/hh
6vZ5h+XhmyUrHtu/fNh/Hk4QraEXBIeDgxf/+HsF6kFKstkaKecqnc39kBeMfF2HFfn1sNAYmweo
XshKE+TxLodEJUieJKOX7FSDN5cntV6Mqjer9EcO/tDRea5yQZt0Fvd87IGQ+yAY4JJkfyj8GBC/
0Or23WhMcVPgaAhhYGtTP8l9Em+733VO0xoG9CcmiXisWePv1iZJ+WGeUQ9RowRo5EEVsEuEgtDN
R6iMCNKLGbR93Zp4QpBejti/q4DJr62Let360y4mibhHDNDym3FQvqDDDPPyrlUxxUwY/ODaW+S7
cImw7F6G05KYxt8GVHji00LvieSCfOE5vAdbeN8WPGVPRRwyfQWXMmRiTJmyNUCxqvm2a5gg/Z/7
K4ggALVAbQ20CvzD328IAtNc5BVwa173LeXIZe9I4CPsk9v2qDZRH/9lSeDn/b1lMYEEJ+H/EURc
Rhb+/jwEplSZg7wbgmElPl1p9HGB8dLTtMJZ/r9/1H9uLfSm6FHho4QGAB3x3x+FHABuMORpDvlq
xjNrMnFbb8jjRO+43WLs5N8a8P/huP7+20DkYVXh4LvcNP/EdoplK6B9goJ3YwRppltu949c+t6f
B/yHu6ko2A8HJ15+QAXL+JPa5nLsZgAze1dXrGXvcxPXd1zV/UwHsL/strQ2+zVrYw3F5WI+/FLK
pz7OwFFEz/fmAZbPaPRN4Ov1mEjYx6HbymNnh8qkdMn7VsDVriVfalfwT4Kc7TeT2YlRUo1EH0eu
Iqe7l+SLFaOfO4hi9M+pWMfXVE7J1yVAIQdPibX5IoA/jtT23F2DuVX7oZ+8feYySX9Daw4bb90y
udN6m1CwX97GR+5L/wXGb9WNckP+ewuILDlU5d7/QH1n9TGLyHihWiG693EXzQh2RJr6WQTlviCi
aAeOnjA3dtphtPx2HLLmfceAHX+YnEgJHbFO9evuxSqealaUCwwOnNzVIefpRJ7YCB/xrkXZhY0H
v4Ab1bTxS7EIsnRJYcJnYsfeYTLL9ttpxhaAByfsg+DLgKjK4eAhJhuBarDhWQ2X2OkyY/5hhU9T
Sv0E9zqaBWCkpxnYxJtPJNrXCbkhS1excpPUY+zndvftvD75uCdHzsGC/cv6/udRfjFORyULlhx7
F0Ma/1jfK7YZ1MAQfcXK6ptsadUdJkNk3dkNX/iXD7ucA/97bV8+rMZVi+IFoy+QRv69mZYF8xKb
JxkCUFPVReXrU8P8v4l8/kP6dmE2Lrl9uJkuAB4p/v4Y0O+lwTRf2mVyEslxani8BdLEjoTj3KU2
b+Mr48TfVsE4mOeqplypatJEdtmUmX9TtiLb9fKJf//hKNuQlIKnefEI/6c2Ew6CeR+3GvkTE8q6
t9qrJEAvRloLn/KqJx8rR8Zt6crLKGBmYKPAVzLtV3BSkbA4nUxcICXIE+S968XqLxHR7wX0UquA
iIJPqzjkrR1q6rS38oohtgHIll7SvIOgZGHPmsihOM4uHwVlsWfZcRgrpG44DFwcM8H8kw2O47uV
uBw5rXK0WZuZnyBU3EOHOMltop6E+s+a9mY6t0Xo1VEmbfaMk6KejmqJ7aPNXfw2Ml7u1PSM9Gcz
8+WT9Fo/Nd6030OZYIsL5vDQV1652IlqLr8bHSDq7I3zD0xhop5yV2T+zYZhf2O5Tr4OM68eapiK
pZhKs3ztMsJhWmpGPdwlbQsbukFNyAcvTT7fSiFiuCtT33zO1pQbEmnseO3E7ng37MKkp9Q28SuI
v+V6s1FCEDKw7M2XzUJo4mdYPQ58fgSJNMtD5Dvi4UzTDIx638xFx/Na3mMUHKsLZNr2hmH4+gbR
ASjv4C8NDmWcmW8oQpOQ6LBgoMWf0VrBgXNQ237L1ThBMo5AlK6G58437Af8hjnEADc+9YRjnnZE
7JBWybyeDC83DKY1Ub5WmI/JDmEgBj2ZQGwjtbUd9IGFUTzxCVXLi2+M/SZkCjdojkTCdzB8U0Mj
y9evE6wmE8gh4/QrTd1eXc2wLt67IRmbz9hzm6DicXzoIH8gnwBrt9egluZBNMiB7bZkaX/u+OVf
o9UIcIAHR/V1mTM5dmlStu9p3Jk4ukowfdimPashG2I5bHr7QiPPYOVs6baa8UefTSLv4oIpIork
Yi6hySliT8dqa92XeWzcr5CodDtCEa8foC8D6VD0Gbkbd5MPh9absaDWYPgXwsQkTQ6tm+XJjgn8
oiy8IIoTuMX617So7Tea+Bo/2uS+WK5VQzCcvavM/0FTMdmjaOL+TjC1sr3XBUeEKcLYE9f1k12T
u3WzxHS1aKQ8hL6unuHf0r96TEOSWzLg6VH0z5exOet62JBOVT+esY/4iy1Cgzyxye6LxJ24hDt4
M4/tDeHlvHahj1U8XmbtBF0XqabjZCr85mLaQnE9uTh9Ig7XRWrqOjkLuSBBAD414kcfJ/Ywr41R
iD7S6SeBrLWmY1HwZ78ibRnDDnl5wIZAW5isxD2VCVF5V4mt+B2sqhdaekzq0Ai3lodcNBZLdAjq
lWMUOT/DaErdDoE15K7OGISRfCt1eo2kjJJ0Ug49kZRP9ZR3BBGzd0VrEL6UxBz7NQ7yZWIXeC0O
e3xjSFBjEPXyStORDWvo2gjdVSxybVCHZCUCcmbMlD1UaIj4FQu9fsRUfvVdT2tt6bIjzqW7pFXZ
E7xsfKCFxaK6KWUxPPGk5CjLC6/rDzfw/DyuPZoowseiE33F/aNnueqfcwT8ms5JOytY04LCpWiN
suaQLCG+1EVumwMcaJoFlq46vtYgHqZuKQSDKIc3aqYVQs0DzaLs1Smxk8BAU8PEfuvK1aqbcS/l
z4Shbb1Wks/bEYE/Ij2ZBv6lHYTMdXtgeGQ7bWLkSIvakvUF+aeXyd2yHx7gTQ4lSQ5PG3ODkdNK
92fJ9CzozPd2vA+84n/AVNT1EUL+rTglpYexQK229HtcwepSOJqs5GCzofiFjhu10LzJ4rx7wI7d
xcjwCY4kI+uMZgs0OfVaQ+KdSwWksSRLepMkc8uxFfdi7eSOMZ37HMtO46tN+6JFXj+GOiu/8b5d
+6td67V6wjiwVyczt2I8Tcqkz9tA9u3iXTk91qvAO0E6kEBMSq92LOtc6WuZk/F7erGX6ZBQ6p/L
MDbijDTbKd5sIU6eJvOYfdlHu+BozqO4CbD4JOAr8vkTmF0ZYC41rV+GDebmdN3rZUEIHIKiV1tg
u8yYQTGnsRya52AzxLfEbKnJAULivTkqD2EOVT2J+HA3NX9s9MRCe2CmL9iWaaDIfUnU9Zqz9Kcs
d6Nvdj9mz0jVKPxRurm6GeCwp89aKdfgIc32hVUVqsfU5tX+vFrJbxOUqKgsGF4Ld/DSvq65Vm9J
n6QOF6Ibv/cxzDnVRqc/MF/b55Sxbbm3DMv8sEb4e93A1MrNUP6XpD8R0bZXVQw7BpaQVmupUynC
csS6hLbTEP4c/IT5kQN0cba8bYVdYCkvdTRQeJnhAo+12zcTLnrwNluWD+gDlkclsg13pbXwdxw8
S/XNnGncmEga67+iyiwRPJ+189zVAWLlm7UPou9K5IFrVAdZcoMylWCMCqt+V2dE8M0DBnZ7X8If
cJvhME+kLhEBvRRfrDU4C/vd97+g2+U5TUyp+LXx/ZbTuQhqemLGYR5w3kNu7mUDe5P3HaV3fzeD
UREU7MreIvhykhfxi8gehz0bW1oVI/PHDds6dDxkqkBnsDSY41X7ZmkVNpA/fs3nI6RouwPa4dx2
xUq5iYOq5/FLqqRkdDCzfnTJUH/35YhvkxUn8AOKdnvUEtMRHec4qU66b2VLoSOQH30i9TMY5XI5
hiGr4wl+qmuOyJphkR0uJwbT+1pjWGSu1lx2aMXtSWm+AYTguUhpaCJWh3VkvdeZ2QNUPDFb77Is
olO8jJ+UHdGGvSC0G7B5xjV7SZLMTx2HouZ75LItDsGkDD7wOsVr2lJrHzIzp/V57W1vbzTB8MRH
3/eo5GrpyYeTabJ0yLasP5sd6MchJwreUXXuGXzaesXv4fXOGgoQ2a/3RJS+pjt+KiSCM/CLdskT
ReOcFwA+eJ+U28HPzYprRacSzTvSO3GPWvzlHR/z+Fj7TSL2i6XVExqr5trlfk26CZ/2C+mlHLbH
HA4drlCFOpUyx040PSKgzwP3eX9KgZy3lGnLfkJCgGFflHCpeK0H7Yqjrgr9IbNajVSWIbtrq7Dj
tYxZ8UUAYIC9WTIkV7AkSpqDz0NZnHGWm7v6YpJAzZalvwEYEORTRo9SYG3YwUSFsiktmGBXsVn7
tJOGCNtpshJ5gHdF9gsTCsnlbfAMSzcrhsPAisaf4OkyvRQz4cgQ3fJN06LtzU5zTKx/w0Qs7o3B
lVBHZwrpB7glpll0M5fNelvggJK3TZBxxl520JrAQq++2Ucosem2GstO2JLWdGO17Pfl5HJ2aDxX
G+0hksO9WpcWwAYEZmungtfi7DGm7DGHYcCVS0eQI8x9E676PMnqUzZP+QeZAAOfYfiDTWBimj6j
PeqHY51NTXsnBmQy0pSp9V4VZBiuVYbLiuqih/ssA2vymjqbLUfh9/Q7MtdsemI8t/Ys1Wo+6jSC
SkIPwZ/IikaqMwJGcJS0q0awqttAGSwpgpZ4NTU3qKwLDKMDKh3PAK6S6mDAmKYway+wdyeB++YE
viYRtLqYtSHgB5nZaObmCtmKJne0RM8BtAp5CBZFHoZQOkRruDfWEjwfB4uhT8fh8IPFKbamS71o
UFBO5Nvg8sV0CilBOIywrHGVAz65s9HAO82lDiKtHGRVApSiNhsd8sXdT1ENgZqx3qHRq5zSXWOx
brtqV6Q4lRwIAmWkhWIc7x6DW/hkHqhetf/hZF9NOHrG9ousfJOhgrQl6ylycyp5ZtUKwR+YHd2g
DEMeJx0ga35H4VyiUCur0FCz8uKnnuAfRnPkR7lTkxgt35optmA04IhWU0JCDJjg04D2x7ZWR18X
gzvO0BYSCiG61t2IMR4cZ22L+BG7J6M7q74vb/YiSvwZ8JvKziMZxrIrZonYor2Yhr3DZGLMumLy
4YnsYoXLHPQWvw3nlUJH0Nd3djZITsmnZqpxBcKS6onhGP/qyYIbRGJd7nTYq/0OJwPK6mK2KE2Q
8Jv/ngbBnu04mU+3j8l4VwxhS+AuR+JxFQWsay4TK6yTbT28p2HbTBfYmldglZr2VvKNPOONZEVn
0QacMHOR18d+CvELlxt0LgMUa1lXBlbILhJe3+YwXKmwuVJ9T9YNl7vtm6nHLBuY0QNbq1Kh2NLJ
QdrEb13rbPWnIjtpb4lexBeB4BG8fR/ip/dgpw7Dkthfc9kC1spCWV9ncxnyrnFF8RSLbJuA+Bl1
F4fUQcw5CP1WzhxlZuASr3ldEJ7UVQYZ9NQW+bh0U9TsNjcwoutWDJgWhz6KUXWBG/Ea4CNsoHe1
kLz0be/FrRZ+ZcitqdaZAtdcXu0cyX4MTpTzDbzlyW9R9+Vw6BeNdrzKVl5fbRgEmw+ur5aV2qFN
3vcpt3NHABjO53zU/lTlfmwomSqM0eI7gIqNKToBF8bZ070OUWLbtbo/YHmWP3D1se8ikTCPslF7
xIfjPB8R9s6WX8QsPr+vx125Y9Eu1e8IlgTJobtW6KRRmFI3yF4e1lYCcRuQDKRxbY/4lr1ALNmv
LNnzn95wLONUyosxAWYAHBiSfvu9sV7ccLlUGvYksIHpAjCxD5uUkFciDX7ERkunBAej8+U7TCKb
P3W2EeRaZEsjDjJEV9+tY7k8T74SX2HWVqlDH1I3UAC3br/ZkbX3G1kAy3WDiqtF8miqfmbpkK64
f3tgCt42/jXXa8+vlhTDdlcNK1ZswDROf8Y1X+VxQGE2AAidis84qfDd13JOOkScpBogzNgChFGr
jVeXWTdNid5LQ0kog+l84+vnxBKwJHCMLiGEZTCzw83N5juFugqHy2zzM6ZYkMY6GV7UFB5E/R+F
SAFBMSUAX+4J6vNfC4KNfnjpxIA2apjUAaIpP6CdkbiLsPyRPxfXS8cjogjmgKpMSeCK3jysNSvx
NhCEB0yoDjnoBDzy9ZSaQD5THUASVK0MCy36uZ6pxDkzHW1MyR9TVegnQn+hPOG5gL5b9pA1Y33h
9x4nt37B4AnvO44C6jWJOllQGMTkyoCgaShm3iwu5+DBzg4wraAFW5Fp61DifzGjKRDdHoP/lUzc
PCjT85/jMLOPuPX9N49qGVg1XKDfTQa75o5NfH/fkGGOv69MMMmqymajBXxDeJcraANr9GY9zXqe
39sNPQ6GTTG2edxixs8BmcsvdpuXl63pAbc47eSAZtrgWrQAoP0hEbghOjh767emRsQqLfkcn3Fe
A0OQMVm/66Sc/xi9zhrjSn1tu7CXw0R3WPc9w9CreGWeDdfoBvwfsi/Fi8AO+h31DOGeAnQyo+VP
Ad22oqgwHmTSaqUMHroNTdGDIte+3Jp3g84wUAG44XuWuVkcoGqp5dHoCuU3/I4dmBWy2yfgOJtC
bb3I0IGUmewzQQva3xTtjtkAmY/FVyuq6cnnefjeDnoId2ZTzQpqcq0JTU3F9V1vRTMd0X7DDzu2
63zonWnn6wHUwa8eUP9tiyzI6QamkvUzvMouBnOgHXUH66/GHVG/jA971OGZDUH+wJT5egvvOya6
chHFe78M7UanaQKA7EHl3tdunznSmypYB0PANTjq/EQ+xjF6hhO0wpGzblV43FoF9D8rk8le4SjW
p6UcRUKrnOEwj7jPQJGlc5J2I87s5z3DtY3J5gXYJJRxBJ5OaTYDKJV8eskq67cboBvl645qGaxf
QON8jBmSlSgHBL8DcVTxOozATDvVpw7LxyaA8ccREXhU2m3KOtEkrTpuSxHHznoF37McIrtHZQs4
fvG2HZqHEhTiH4VE3PfZoOHFXrxU0mIbmmvOxlWiZEvN+ozdAHAIcTn+wXE5WXhRV+vYqRY+ud0w
2OKdlDPYiwVZERf+JZmyOyOK5UYAyGB0tRjXPW+W7+bI+qlWaKmzCNJz3fXPdYv9O0S5sznAj4/L
AxMESQLO+hKFAXj0P2xd491mwv5LDThT79M5W7FDMfu9nFEKhxuyz7m72oxKrqot5R7EUOXZaVzb
djo71C/f2xjRyxZ6z0+aFWY8jKWRz8iRTR7LWpevDlxqT72p6mdMLI9fTb8m/XEaaqKpS3L8yLgh
l7yrSJjQGq4lAxQQN1wdFn0j6Qoc5MNBLOyiNXbLJVVy2pZvKGrlh/ANLsaaJZpj/zfgsSD99VfA
RnaPGdcCG2QYJLqteks1bBjTCQYZg0Gh0JL+JysCcXQJEGjBVyxyBUYmdyPFzPocKaT0+TvKk+ql
VLF2nVdNvOGzzlqqa5Jcq7At5e1amfU6+NH3V2rLxfu4A0i6E/B5NCcOi94etX5Ai1IWmnzd0biI
IwHQjetBArC6WuqGtd0G6v8ddkBEnjB9NpODV5sRJ5C4/BmKKYVclQzglJ6z9gztvP9KTKzvbUwG
kGxDnl5D3C9nMEwWG2EY2+EuA5+10DwM/VOSZ7jbrQ9OHqdlYt859H+ammBxMCLJGTNhjdrLkaYo
p17ZFjKUkWoalmMVmPvY1QQNrNU4NSgsF+07BheTnxIL4OcCZYPowFmwz3LI5aNbUEF0+2oK8OMw
dTn73QLjE72e/DFU3CH1MIzqRk0+4acsdclNg4OvOsIhpZwOLtRsuhqc2seuQnjCSHVf4eJxjmR3
Zbn4+gh3AtRe6IIxwpzXvTi1NudzJ6zJrncA9eAXZuPPEswYoV5ElK7VGNYGILtZJuBnVYmLGqct
qg0OdV+L42cDWdzK+9rOLcojsue/RmgyfswljF+7IVMZaoIFjhYt73FoezjHd6DfXE3bmdnHddz7
7ICdMdZw8dgQ9Ve2fivPVaZSjiZC7B9LQda0G7ZqLg5LAswH1UTmZVfPsfyYFTTdtwLxSzm1EJrc
b8nWZp1px+wx7Jc2E4cPEbfQms5vDNEgF1FJnr0QFNKOglIDrTuq4SZcip4OpmPJa21gJAKjLJk/
KnQ70zPLx/3XCNFDcz2Xk39v+p4/VaY59Vyn7iommbBA220OXKDchhJyg7a9X9pt/QRl0egrzEiN
t2iIzK9EcZwMNub4H8OY5E/7ursWtWVYoBVFO/CocRUhqarZgd0yFBEAdepSoeUcCnG8NNzhwPXQ
HHCw8hbgzerN1QyxF9AjrWB+sSETXt1ZVQgcluUqH7aSxa8G1/ZLgZfTQ8u15H/mRqDqvbjl3S1F
O8cz/sb5sZRSo4yVkQEpL/C1tEd4FoUVMeRfu2oV2tEay5wi6qLEXOwYoAnEi30uVgZsH9A++VbF
GhVEbln/E9oI2D0tcP6UtIZFR3sPghegXzOVAKiQb0PSw4YVSnB8qwQDTdCZ2Ecx8TGlcwXPMCS/
Vws/zpNZ3soWmWG3HsSGO24K43NohytM5+pq10gMQTL2d6hJBn3aEvTYx3SVuGxyK/h+bgG6v2M8
urjAxgSdyxZAOV1tQK08XdyAWTJhMw6NEa/Hkg6yaYABJbg7cD1UfDqW+wRTQRR9mTr1+wAp5DFt
fJsaWph1I6dQLGPyMAJ7RrCtHtSif2thrXiIvFmRXeD6AQUPciyLDadonw/5UamYQIASOCSd9sH3
oKe3rnKF8e/GG7OfUcBonlDJCmib2gjxJozpcpG85kssG7jR5wMkUpSPFc7BY22ySb4UvDKB0RT2
ogoWopsp3kqE704PZkpiCiAGl0555dIKY1WI1cxRZU9pknykYlzHaxlXU1/+39jPtwJ+Ff61ysKO
Uitp9mb+jYDRHKUNaD98xqJbTDJQPydkRZu/r2l2ReKQr/emBIgOxkCH6Q+MrMM+d6CT0YidrK44
+8PavUZ+dCmdunUT4nE/BiSvLL+aDHfnQ9rMrOoijOfjF9AtNn0bQ4VaqGNtNWZf50STtDopBY7w
imUhgFR2xd7sv5I4XwQ9KOfE9wnS2eGMj7FgE/kljnvDlYhwgs+iTFJs7qzmOfCyAZbCMMhvbOlg
9TRDoAAEBowKXB4GPB0MTzhfk6tAdp+8jiSfUWn4VROQJSzYDRLnJTXYUgS6i+ZHZYqq/uGrZqiX
cw+elAtaxkpqBwSqL8dP3eCW+dWidWXH2MSiv419r5ZHshmYY3eYe4Plt6gjq2+jxcjGuS9CGO9S
dOjluUHCxnpUgM7350rj959p2oAqgIU/Evx+8Z5H9VaJNInf2BZxbYAr2dori/WNP63KhvYMWNyH
62wJuDJFmoNKAby22pst8TB1rlw9hCs3rsgSWSbVr7gqvZMPEEQJc5rX2s83dk93eQxkLIZvcPZg
Bn2ua+wRqGeZXllITXYqp23PDkWyjTW4DIAt3UbKqfkcsGNe4Ako453bCLqZPcX9elziAlsE+D1v
Xz2P4reNe2avKxwCwyGWA/uacDunlCdhfYfLJs9PMW2Hl34eC08xPa8QsoTrrzzCxWyYv3E3sBq9
VtHGK67xTR3ujY1dc2yXX54YSQ4ptM7bGcLM7B0DSMCYCDD7lvoWOBzFUE3yBCaVq8PQyP3bZur5
BfPQ2dvW8LRGw+T6ozOin0AioEakwmDcloJCEfcTeu+nBu4dEDKXbiSUVUx8Wxx3WReIXQIdtd4+
x3zfVhSyIU0Pmc/Nzw2m5J+rH+JNgmJfQRYzV9fewfAeTVp1TArsC4RcDteFlAaagWW/Aw0U1HHm
obydsXtWuuce9I3eGAJ6y34d7lSNkMwVbQPayELrkQaRa2QEgBgHMw8Q6Me4Z/FNz7oGfFqrMB2M
grz9sAswvy8SJ+JbmlgHTBoepgiHILXYwGsUECGorILoQ+DpvvWGQDQ9zMF+QnfUvLBhzIYTn1hd
v8xI/v4wCLSEYKeM5Fc7h2EDGEPcdmAbGaeOrHE4Wt7Gi7fDUMOpGaZhqlsjUnDv3JKtsOtQZrwO
6SquVoiZ53uCUaYeLTXB9d3aCVgG7OTA18BsEtjPmqfiDkPrRHXaM8mBPTvk9+Lin0B8GlaX1JDa
fjMcd9MxbiP0HBKtO27joUXyrd/ZdgVYi5cH17hR3EJNlYxINuxHdezZ7t93yATcEW3k9mOsMvET
RvZNQ1dB4u0I46dw2ozpv9llhVy5EUI+LbrsQV3mzQzd4rYvYFmW3N6iX0L7Chv+9v4y3sC7bKzE
0kHpAx4G5CrY3iVMSD7QI3JXKQJHHS6roMqEGrYvr0KgM6bI4oJ5fo1Kxx7KuMWnRRZB45FEklKB
E2in3NYKJ17WQnDFg8Nx3rawVj9ngDQ/QOxD+RAGmFJ3WJYAruXe61seUWIdA0Z3Ag63Sygh2Xvz
dTBF+Za2kSmKYx/rJnfbkt8l2tqepmCCPjl3lUKP5yDpnp2VzQmHUSNOCFMVJ5/qxHc1yKvspLLW
PRPH94v2j+T3M7fVE6x1YPM6zjjEabIPzXYU/bY99ZDmvha9MeOtbatZHFkZJO8MRAfLkRHGG3A9
KDJOjQUrfoEQAOsH4rkGlpkRc8r+H2lntuQ2c23pV3H893BjHk4c+4IgOBRrnqUbRGnCPA+JxNP3
B9ndVlGMYuu0L+yQS6okwEQic++1vqUXabEZatOj/sMBkCJsP43+ILXhc8m71/RzDQ7OCxaLcl43
Kto36m6xEwVq7CVQ0h2jO9BJkdWrls5uEsym4r45VecaftOU0xjwcENPSIuyIN996jxz36hVfzVO
pFz5kJCosrtFUV7olUIJO9Y4yW3YIOjPjTW231lDaW5liboUi6hsqxw/J83125Qw6Kc0beddipQi
pwar0JpFHpQ9tXFrPWoTYOKDxvvubi40m/3AxyLN33RlqMXBKrlQj1T2dMfQozLv5cCmijpsnbab
Yoqt/ZieHeXYCgvkF9wRBHDIdB7MoyMlPIeUxi7m0vXrmhq0k/PtW5WG9ilD0zFJI/ITaORnLu03
fd4y6E85KI5MKorLz3+R3w+RxpsoBEttkjJ8gJNcPVREDGwLWvh/PhSpyYh1oUfxVjk2bEHg0XKZ
1Y5fa+gKDDfpt5GdDdtYa8ozrJJjVe3CS15S2n+GQkCiO1LoxaIueexG1w/TulxlIWkJmVMkW5mm
9qoe5nMmhhMTZBEMk0kN3gxl4NFXl8l6DpGQeOgHpL7P53HauyykZ27gqatC0YynVQd/+tsEwcxe
ONmUej4SPgJnBQpwI9SydT5atH3T1jojpzwxNzRy3HU28rgl6NS/nxs6CvGuw+Hve3bzJTHVbB0J
NObJUJ3Dg5y6f6ARoVWxsDMbj1SiWOSaulESz6cC0j4gCHCucra9Z+7fb4a9ZVp4+PSYETZ8hWOf
bm21FqdDvialp4hfZbV+hWpDW7euYtyMjTv6aR6H9409ac90FodARyPz8MdrCR4fNN8m70wcNcut
+OWB42jnYNPgpnYt0nk/8ZCqoNIyjD/NKtEwdy1T0qVyR/qzcTSQnsY4uQk8xaXrjOaKiAH0ZEKt
9ZdZ1Oewnb9PFQMIJD0tpLesk97RA6fEWkfrhCO8EmfTF/onNDclTIRXjHbJuYzpY8PGcmWLV9c2
Fuw8V/j+FqZpp4W0OSh4OZp7VTvlW0OXesOu5ivVr8LHX2Gus2gUZ6w8vy/QjLsQOnj+Fknz0bj2
5LYKG3qeB2u0NjVxXX4zmM6m8Op6rUS29FWt0DYfz5eTF0tiMXMGsTEGnPcXi5hkMpuMvlJPMQMv
O1J3NH5yMxE4uOrNrAl0rUFJCtz/jx9/LncJEln8tQ4OoPcjl2ZDQFAxeX5ozMVzrhTlvTRySqli
EsXNx1f5+wKAhRfi8fL+4310DI5JjC6tx8ZjrDJyt6qQzVab6SN8PMqpWWpxosVaxPOvHdMHOJaH
lFEdFtDJanEMV/SthrI4SPTxZ95Ap+aKpeP8wkzqLL2g9zdvzryucSAw+R5qreupl+G1ifbnkwaP
QQ3m0gzFik1AagUfX+KpGwn/jhQ0EhWx0S634JflRUlV6p8DJ9tZ6MXnXI+sYp17vSHWH49zbJVd
nkGMlQ6GTgv2mHH0bugUjewDaXtYCbAKgoDliUt7bU1HAvskAgbCZwbrW4sI8loY7p9GVS7Ds4xb
Dp1LuKjH0e/DqNOepbnsh0CyfRNY+yrVHQLnRArbUO3PEfhOzRyYjQuL1aBuf8zXjIFwpBIbq+8O
6rghA+YuJDRoTT6ae+YldW6koxsLQXROZMONjezKCvJCI/AhzcJ10dTm/uPv8ORQS0arDrYC3NjR
A045K4za0PR8U0nML4AqSEI3kvq5TuJzGeW/b12WaO3/DHX0MmKDYQ80mjx/jD1g1Tp5ohH1s4CM
bwtBJtmSH1/a8aqpW2xcFqKD+pPwbB2Nx+EGmNuQDYFQhLbFfTQhzZLeJluyAwxjGjdORAnHkHl3
ZiU7vqk/RwYMhKdweeseexdTfcDTqOtD4HaZ+6OoKm+f0f0FjK9VZ57BU0NBTFRZm6ENWubRGmMD
3s9lrw6YZkf3B5J608cW8diPrXLumHD8/S1XhV1s4QMvaQzHz1ueD62eRKhYFWO6ouOiPbeFaFc0
J+z73M3PueKOV0+GW8y5kGLQLAK8PLoyrR8IPnG9MZiUBI2k7W6tn6YJPBQ0TauKz0H37sw3d7yk
LYOynLAvM5eDnne0CU2ssemdCmWmS5NzSczJdiMokqcWr/CGHYcVUOSpLuKhcd9iOYmHP56ybGn4
FjkeGVzz0YM/RjTRWln0QSHbfttnm6q6N4pouC1i1wpotVZIRqpzF31iDuHM90CbeXAPcU29f1+M
A5t5BumDrE3p09i6MvvsUO0fUZugJfj4Ek99rYsb33QXAC6T6f1gzYAwhL1Zj1HKSHyvsMV11cbd
bajJeNM3iM2UulLPfK3aibmLZQpMK/hBwj2OSeV54kRqlNU9SvRWv9Yp29J1ce3+S95X3q4ZhXh0
4jm7SPtOv+OEl79QFDaCBsduQ/4NrbLQKxIqU9g1grAKjZVGuPi5HfTJT4lCbQEIojE9nvITh3RS
pVNEySoGvaZ35xWzxNq1udLtWtvKv378XZya7Q5WFwzpaBfU490dZs+yMGwxBAaqaAUNopKHgYGi
CbHMVB7IUk3WuJfCQ5bk3S6EeTFuPv4EP6kPv7rWlgeOvZFN0j1QZCQU76dDS5FTXxKMgqy2iwNl
t2LjkH++c6IkW9ednP2q662rTp3rwMorZNx8w0EzDBmtFAROH3+cU5OTqBmXfTawCPMYxYOAPwor
nRbzLOLiUMhe3o0q5goltr5kdeTQY5qaM3Pz1JggH9j7AonlbXX0mhK5qs6KiPoAZ1Dqm1Ifl1ZU
79yl0h2zFc07qglFaDpn3hwnxyUsYCFVIks4TkTT6ILPMWU2wssNm/5BXy7g2IEcUropMbZZRY03
adaYZ77yk+MCN1xWOYzcx9941cdTMlhlH6h6buycNLNtZMV9eghxfa/HSmo0RTCTnVl3ltt4PNF4
tHiFAcQG4Lg8C79sigXy3kE3cHoAzByfkmTq1vpgW08fT6ATTxTBPtjGeYDhRR5zBNCS5lbvzV1g
t1UaeFCH9tgCEFF00Q9sy6Pf6ZPuszUw4PkPxv7j0U/cWtyaKgGepoZq73jfwT5BtpkWM5Xy1D6k
Nqp5l0ymLTvULuhLHX5A050D5pxYtBiUagq7gsXFfjR/eZNBmvV4Zw0DPWTIKbydJUX1zAkT37HE
+OfPKKgjfXlJk7qsHr8j3W4BLttuH5i5VA6d3bV3McreaqPijUx8Ne+jjfQcefvn95aTP1s6bqxO
FPP7+dPjmLBQ0/eBMsz9VlZaseutWg1w2bq3Onp1DIKtvPsfDGpS3tBBoyx75/eD1kWXqLnFm9nO
4uowmdS9W9dSvkZ1PW3VUr8mWFdmZ56UE9sBtgFMYZ37qEPgfz+oDFPHzs2wD6qw6ChyG8NDT8Zm
zvuhxYL68RWe2KQTbIGbmlnLYMeH/rFHQTiMgg2XxFtsYB+7sMRsPCj0MVc97m3fgNG96bO5ff14
5N/CR3n10AglQXYBZy2Rt++vUy1nXvHSQ09EpYD+hGyuG5qQPzBgyE1cG8SjGnVrfXXrsMa7jkYZ
MYeiqxc5wd9PdGMQJOqijNeomvALfPzpTj1VvJd5sChScog4+hKsUagKKzfvRRexmktWOuahyL6i
M66uwmj8U7Lfz5tB7ZoKLHsysjLe3wwZu5rTNBxZ4oGatdVDL9ApTm4Tvdf//AWw8IHRjVoLvfg4
DIdekdHF+MGCEI35li3vc8lTvmWB4ezitdaNpxdZ8Oe3k0BcuHcg9MnfOXqQsLRVNiLuIbCKilqB
Vg43Iill4IUIS0yy3u4/Hu/USgxjz/UMNnMuKVDvb6dbquRuynIMRjNUd1M8aHjou/4J96MGe7oI
r+2qys7VDU5NGkCm5LiAvFyoie9HHZPYExGegqAcLMO3vQZlWZ4oa4SByoIkMM58kydWCgOFsGnw
fRIGcjxe7bIC03YWgSWj7Kq2kval1U25pZ6Wffr4hp64NCrloOC4Pkq+9vLzX17f1kytc55TQRsS
+aXjNg42YhsDojIg/gYVP5/Zlp0Y0MRlzUucXt/C9ns/YFmZOFAwSwRZE4Wb0hbfCzPRd0Sl1dCP
qvrMBD1xK8FpwvWlwwtT4vhYRCN9oO+riqBj0QpQ9mVbdA0m6nL7HDz8J9XtaCu07INIQAPzRTX5
aOGzY6RjdjJNQZ/GcmcZUAuaRBnu0iHV1rboO46fanmbDJ160dX4a6zOm29UMUSfE0jYX3B1mxAO
jHY3LoEsjmGFD1HYDtcuh74L5kO6KzGx7KIo68/hyU4dGPApcEil6Gj9HnI1awYRmujfAqvtKiRC
IUYsS5+sAxF15UuFkoNdrJyiV4/38b5qErgjSIWU771RJZhCAAJ064/n5ol3GN0A2mQaex2HBtb7
qaIqFWDUlqmi2b2C2KhwF/rSCJUFRVetmdluVrwOc2VlnDnAnRqZ2jyFbHoRkIqOlxlrIA8+jqYg
VZ1vBE6YbNjn/hpHuRVovZ6/2N2YrETnDWd2miemKy0Q+koc2Ziuuv7+kiPcX2Vfa1MAFD1GXmZn
KzICjcBqxnMx3CeWUijbyzjUwuGbHF2j0eeRwetwgtkQLuJ8UxRblDoTPdwJcaOc253T6OOZCzzx
+C8rDREUbAxU/biGLjVraLMKY3stIZyoKGLRaoPr2M1iKlkBQHvU/sfT6Ld7ymxmg2ktvQnKeccn
FFr/lTa5g+TpS7rrTovLrV6ZYouU8k/7gjpDMWEhVLCLcX/Lo6vTfLRTBw7GIrq8wHuXrLLRRWdE
RfvMRubUVUGaMvgGXaA1x2/7Uqtl6tqKDLACU6EvWnPwLUQrMTIlkQcf38LlNf5uZQMiSGESSjoF
VoS3R0+ii00GJSzYhAS59DUKbFr981wBYPl4nBMXxdrDgUfn/vEf7/301yKgB1FjyCAf4SCYeL7w
v5DzG3lV8/bxUL9N/4WLaLM1ZsXm6PGTbfnLi8/OPBAES8Ec22qz64euDjrclet+UOSG0rd8UbVc
bD4e9NT1UZ4zFpwsJ4HjMKwYRh5mVQ3REfI1uBl6cl9KanZOjzj2fzKUQQTBcnHsld7fShvfm4Zq
cdE39aTUWh2qJfhzSOI951/9uP/1dfqv6Ht1+6+J0P3zv/nz16qWIL7i/uiP/7xKvrZVV/3o/3v5
Z//3r73/R/+8qb+XD337/Xt/9VYf/813/5Df/+/x12/927s/YIHAF3Q3fG/l/fcO587PQfiky9/8
f/3h377//C3A1r//46+v1VD2y2+Lkqr8698/2n/7x1/s9X6568vv//cPr98K/t0TBqXv3/52SMro
W1X89g+/v3X9P/7S/k6g8wJABAdL8jV18L/+Jr4vP1Hcv/8rfIoSMaokpiJrcFm1ffyPv2z170jy
OKEsjziN8eVc3FXD8iPT40fU7Sns0c+FN/fX/7kB776q/3x1fwMidFslZd9xRcuj+59HG8syGHCH
U7CuY3l0URy/nydsmSvTTYrC36QPxVW9uvZ3h7vD+oe33p17uvWfRLL3g7F40Hngk3MruLijwbI+
njUYxOhPHewzKxsHsrsRdIpAh9T0XLYyy71DS6m0Qh8da8+EWyQ4rOnP5WroANAVkfsjzCrtx9SV
1QWpmNFe5tLZTIWTPBJbXAdTV+XtwzzP0xaEdH3Lgc8+2KBoX0ss/NuKKjkWwr4OQ7+ypPo5gfL8
2dZSJ0GDptgvvBlLfP1mqasrfZpIX25yMGtwsdzR2FL8MR+wBQ/eTeaVcKb6Oe2xEzocZNcRyshx
76GY1zYFIv9XfYA3sK56fWwDHEMzxt6w8L7XKNDFro8saqBhqJjASCWSwG2bqeDbZAcjzW+1TkAa
GlHvbKKGrvoelsDo3utejN8tTLRp2pth4Th+MnZFdqE6CsCPbIjAghfGtC2B9nlP+FbJtrBBO+x6
z5YM4U3Fpxj5ETBraolgDVxl3JUudp1Zd2W4RnOP3hyd73hVWG6Y+mKO8szPSd9xtoVhhkGI5yHG
jB45lylbtApFKeQHfwpHW99Yo9llsC9N+a2fVSvEM2JLa1uPldPexiLU+r1MVWhFZul47SpRZP5Q
Cc++0fV6SgJSdrIrXSp0La04n7SN3njKuKIHXn4aDXhkF1AyheXLedY2XSeNL1qPevUu94A/bfo4
5QNbeNAwVLD12cBUFWT34vm+wWZaDo9zNVWDj6qkJDfPKbxuD31S/YLbB712CLR5BXAKu2cJ+18c
2rR1PwEIw+eXhpHAMUEJdUdn1ECk2yYNoelVfzeK2oBESqP+0eudFoswGVBfEfEDLY/t5rWSQr0y
nTzZ4U50DgORi9gaotEBKrPkVK1i1Z73Xl4rj0gbintvGpthDVrUWRtF3BzMAVvkKkFu/VDnRbsJ
G3Kcgx6cS7rqRJQ9V1rb3LYVsQXI1UW3c9PRVVElpWh7yb0J3yyMjl+rRoGM47ndvB2qigBxw2nJ
+04nJGjBAE4+BsumhT5x7eVbgaR6R1628UztxrPWuRtW39vQ6kwfahrcbqTZM7QU4bxFsaXPvqGF
1V3SWvWWSpreBIDGnZvGK3VQQRmS/tWY4NlbDSogxKAschH5gxGmb66i6egUsUJvWsQvV2yPjVuS
gkuxEaSZ4n7XkvLK7aBWrHLZwebFvldbezr4+ZUyZVLdlDy2X2ypZRGGJzzRZ/aPR5sf6qGssssu
edmUIPo62vwgNu9Vs7chJxPIhmPDbqPdL2+Nfy/Kvy7CJ0egPcIBHH0JgTvvl8Wuy5oWog5JMO2q
nZ0dzvD/zxGOFl6vHoRR1IxQNH7CNTh99z8ZgQrucnKh+WAd7TdQFHVMF0tbDc5ascxdk7ZnRjii
PVOVo7VBOcSihwsulZb5+9uEEy5ujBRxD81Fc7qKwew8zF3hviSRqWgHtW3qkisjm0vP3PKqNJMw
0Gsnv9KsCAOIixDK3jTTULxMjWY6VI445by22qgWoFfKVtsCPlSnS1VR02Kt5Vl97pT9/vTDFTB7
SDYCvUy4sYuS4f0VNGQ6N3bjaLgatUsVQ5KXXZiVGmCpPTNp3+80/zWSztbWUBEoLlWJ9yMpJpBd
NVcoisn6MXTb9DA6810Zk4n68dw9PRBaNkjaOh2ao4HwntpFAh1wZQ72ukha3xDVMxyy14+H+f3O
IVzj8IH4g+/+t4cQm2jlSk3Cb0ZdCpei8vPS/TSV9k4R2Zmx3h8NlnvH6ZSG/fJflMaOJemJk/Wm
mpTGanCnfZluGoy7E5EbeneInTMngiPg6c/BlpLtEi7u8L8/O+y/nENI7+5MdwKGP2Ekyu1nTHi8
IzyF9Gb0/+N9G1248FiIWP74hqIJf7/s/Bya7genIOp+zJDj2SjMuo3qEgtio1vDo8N5yObw6OUO
SOIhuimFNxl+JXPnm54r+UXUl/O9IUaYeN3UmGuzjZNqx4s+uUnBZ+t+ZtdljIQkjNnZWYPyWosi
3450cwpac0p5SLWhfoLZzmyxhrR/DGWifQpxp34OXRurc+eixFqRYRuSambnQ7NSigFzZEIzXa7N
qG5JcuR4dQkSp99XLru7FTlH4xfCp0sb2ZEunuzanSDgNjBFgYq799ZQiO4+6h0TUFdjztNFoYaq
cYhqoX7p6zq5zdGwzyvFCBsIAJDEL9Ta6Uz8P15ybwzRd94PEZGDajlAcZjwJK4iCcuFyDpdexAd
6bGHwa11+8KbouahmUVb7Sf00BtZK923REb9rVXG1b4gVnZXOFEemD0q81UM8QwITD3q7XYcaJUY
pkBM37A5wYXtuFjS3LFSzHW/nCURpWr1lzRRqCksJHM2njIrppt6bkh8CvWmuCpaOb7BNK8ODYfo
ddxA/fMwftxqrV6tK9wXl8jSYl8Z2U6BBBvAZNIqqW50bFPFZhzROz3g8XMgZzRNp6/srKumq07p
InGIKHmRYKWF3WT7addjLiB6aQDDnDmE8hppJR7q0oliv0vc7JMHGS5lvdtZQGg2oCuNOzaG3gN9
ncbYapR+8yJ2wEApkFI47TwrthZeEhPW9D74uOiyTrJSXPBl6hvUnhBS3HC8oJYrccG34JxWZp2W
j4KnJlCQk0ybklaMeTl42QjGCqSaddlHgsAoiiTPtT7T/feGocPknqLmraTdxrdsHhy/6VJ81nZq
1+mqT6r2aujHOegUBdBIb7TJXq+phd4PPXyCzRTS2DoU3MobL3abvQg9Xh7opQQ4WeaOsRX8OpBV
sVZk7FXyhl7GIwxJGFB6NB9a8OfrqasF9WEQqLCkE71yN7RZOZqzQxSbrled/KIRY5xuqfoJlPqY
YlX9RmRRl34dVcPWMNmHvbKTlpeLB+oc6VtXKV51MPB17vNyLvE1elVu+7LwrEc7K9sED3aJyslL
JMDGxm7Tzw2sU9x65tB5gDx4q29NzmST36d9bhR42h1lX7aqDS+P/eVLmcHJ2iTkAq2N0Og32NC9
B0zx2caS5titbFXv3/TcjDemQr6ZIkV7i43SZvts1j90TZi7lOy5TQKAd5e27fDmNpTlrSjpeLim
3B3XmpkDVU6SZhCrZAhxikpXeerCFK5BKQoV02U0xN8qjIr3VKqXuCrMVC+tYQgMajgI37w41cEo
hWq5ccRoXXQ6PEAeXc3ejBhxX20QRG/QqzRC2ZAJbBW772+h3PA5FAsLnd42xQXaLE15w+RraFus
mEowRLih1siKp3xd61OkBPQ1IC7ELHLjNsPJcWnO8qUq6xgIW1FeYpSev8IZC92tKEAMBRyFG+kD
RFHFdlKwD0BrCJMnmbSRsSo6pd1aRUjG2eJhSgI1V4sfom/cdVYbwrsn+KglwAojqnVQh3LSbyBK
dVqgGXUi15nV4tbEPqjqCzUJO3JhwajaKQlW2pUNq+aOE6ZorlotzYdnEBYixIip5maTrPsEOb9a
gpRZDSzR5CLE6uQnkz498rnLNb0w8aYC+6k/9ZyW8JCYLB10bVCx9iOY1IOROhi+Y4XN2KqFHbot
G01s9VBozdZZzMhgorGmOaneXhRNqwg8ccocOLmXmCtQT8p9TCRDtFG9Mnmaw8J6InvbCmRa1hde
rcVoK4YoWjfkoT27tQG8TKN5f6XIeRoegRtmup+QynrbKym4PbR/X8SgudBMPLioGzuba0gSZEcY
T7nbw2ifsOzlbdQ6u4WHo+0buqVtkFVy9mxgmLIWD5z90vkiV5OEKCKKdOat02O2fe3DRjQbulVD
cmerdhGoxaBeDJwBtc/5EGsl4dpWY94K9o+XDXhB6PhiNndaA7V0h1A2XkejHl1rZmnfl+A6TH+2
awmpTAtHQLYJSSNlQJPFjt7slu/12jGHBd6dY3DcpMOsRTsM9FJ/7rOq5qBli+ngtGO0q7rai67g
gmBk4xje7qWuVA9FPXponkSf5IfIGoDsEJzh3eLl1b1g0mVRX8ipyCOfZFaQ9VofYfCAD9Q10PMU
L8XWK+18g4sepB/Fozk7KNaMHTalfnE/ejwtuzGzdXvHu6HFm99VxXUL0Q5remS9FFA1wUFSdBAb
fPQ9JX6teInA3rzOLADOJjKTctPB407XrLbjvsltjafEtroYzF+sbQlkH277ORmdy6KOQd+Zo4y0
TdZNYGQq6Rn3Zj+X3NmJan7H0xf1SUsbHynkA8A9lSMBNE471cNgHtxCriS7iq1TpBJgUDqxHVm1
ls2RP7ZYwZxZq7bxPCfTKsfYv2+xL2mXmbd07lZaFZb3ZmU6dZANo/pQxJYCXcfje191aus515Yh
o3uFQ0q5EVDEnuY4vmeZ1lLQRiMEjSachvQ1yyJPXBdKjgsRNMF1A57KvcTcr1ImavN2OFSoYyl7
2ClFgr6kK8eBt5W8TKkpU5ZJFT+U6XRBdhdI3Zmt1ZRBHv+sTHnOcze6gppOJ7I8KNGb5ystm8zA
aCiAflGgZAaFmBFgREat7kykW9llESKF2yWuoWRrDIsatJ4m8pQalEMjKdloVgfxKnzjJN9gy4b3
8Sx6TOPrqc0995pw9BTT7OR6pe+6rl7DLS+jfRqq/ApiR63XGVA1JM2or7YjcdIZay1qql3UlYm1
j+YhKy86EEBrtxE9/JEC2MS9hg96XFPhyxrfxcW1LmCNbRBPz+ygavnokqg1PtC08PEYpxdu1LTr
ktrMGjjjDkVRfB2bc7YNhRcT4JM3xLmiE494+gu0eKrJNzxNu4nGERwUi9AXMPXuJSgZtfvRKCO2
47GjjtYk1rbLFaXkXYsFA4xRV4x3YyGaLAhHPfN2eNb769gr1U8EC9cZCwkhq2jG5QE41WSu3N6D
f0U1d5IbYRPn/orPFc9pUxUwM7tFlaf3XcuuNzHHS1X2lX7lkTchVtPg5V9IzzHZGChetC8BTqQr
8G32YRqFfUteVHFLMEHlvolsjKJnTy3rtd7NXsorzXY+hfSONzHUpyCvhGAzoaiflAmxpE8lurvD
x1xmq6Lo7AOcVpeig5tWgeeJQsEVEbs6+Q4KjG4ZzxMsS7aLqKbrqbwwZyX8UmAzwE+ukxHCMQoi
vZnQ0X5wytgFhjcn4AO59/KtT8NMftMdaONftLbSks3gFGDT1DxpiwcLoPaOVk9d+UPrxey1KONi
HnRJqKPW5wW6UcHR78Yp9ie9Mx4HWXBOKGpVXkiKhHtFg9IAqJeAnkveGKOfx9Dpgcc0zY/SzNhB
U9lcTWm2l1l2GAbIVLI0zKD0bLJI6HEqexgm2cap4ggDdBreTCjDHusOyfRD01EZgvI48gCoEwCW
m9nqqVQDupAzUN6BrE4yZkKOG9ns3AEVbsC5zJ177QJFDjhlWNeDKjlDmcDlYFvnTzxy7tYBrnPo
vFrfKG6n/NAiniyfpVnuheqF4sIKiTo4wGgz2DXKMvpqm/Wwbea5Vp4GIzOA+VVuqPtVSuTFskdV
NxrGlmkNVtIan2tUjJzCvNRdZVOfB62lwL3kmEWgaZ9ll12OGSGgJwAkjaQEfRu2Uzjvk3mWxMcr
MeHHWleogNrLBgJmPop0r9jC0fdt2kTlpZuDSVpZTNrXpHVKUqryqRZBPw9VeZkNszhUsW7IPcti
vOdQRfhc3hlqEtCPkl95G6QQeOfCAG0FIoQs4uXclQDt0bqyB6mFi2yXRsCKKrW2u12dRrG4hy4O
rai19fRWpnnzpXG68cqgw7ANnQx4e+UN00pvMqTLg5KIVwS4I8SHchKDvoYu2bNsRv3kBGLO0+ay
ooruXPQhlIrHvnQpT/Z8n07QGHX2anAoznz2IuP9NObGnTKF3We309QpgFdFEkSs9ofRys23qdCj
1o/MQi2vZiFUMr2Tvo3v7ZAET16TS46PQUPxoIyRFEFjqtM16JZy15ljK5azSUay7CLOT+qx/VoT
zXWjQK/v9lQdsy9mZDY9qQ3r3ioh6s1SC7Mrq4nnTwitW2et960BrTZROBLKLn3BJAZz2+C1C62U
Gj3QOmhmHGN4//SrsNO9tWITiGpXxMhHRufUl0YqhL1PPfbxfWexZyAQdi3zjD963rhJsrHfSFQJ
97U2wSpQGycYDNcoV6JU3a03xtFnKEjWYy2JKluVoQtluAfnX7Wd+txqHFnLWc1uLGpRQT7ZHciI
pAo/6W3tUKDTmoOrJ+11PFcMO9URaVBmLMYXD8T+j7zKBXvyyZu2nhnLa9DhnMt7u522psY7cU2A
Q39DhpJOvpKtdU8EH8iLuIsTGMyuPm945MjlyOlo+4Wwv9odeesZtXXa5UQE3bElrT4No2ZCz+Hi
IeF2bIDg3KK3LWUE0WfsLU6aNIX0PaZja2sDurvMkiy/ZEZra1GZ6YaP3twZeqU9CjN/CEu2CRbV
DbA1iYrTzMy1bj2pzfyDhUa7SD3hmZvQjsVesn/HQA/96KVrB2DR/DbzOosNwkGIOCE0YETYghUq
C0TbVHsxO5rwy7oTGvgLziKYcr1PblMou2qqqVEpE3GMvtEpvDJyI5ynwIEzVLOxgz7dsB48K0rm
wdfOoldAIGa11zuF2KOsscuLRCeR08vD1oMYZWd3SkLSitJGxb3dgA6xlGg65DRrLkUbVgsi2dGu
K9cudqM0svs27J1ApaHkwzesbvougYyfkfO7QlE2rTrOe+TW9rb4PAy4JntH7+xdOvF9rZkE1rCJ
YzVzgloFEGrwQlFWYuID+ATWhE94xt3trOnK2m5Dje6fZP/d6OkhTrp5F9Ek2LeTN4SryjP6dSnG
7qJANfDo0cq5A4RBh0VYU2gHkNdrMGqWMpM0aRoPQy7s7TwS4OFP9ggsBlVTtqv0kIpFZTZ+Ew6d
vaoGTWw0TAS8iGUFKpr/e8zWRYw1y2xV6cCN9FKO6V3K9Za5Nt0pOnhbCkrtpTmM/dqtaR+GsUy2
lmBdszQJA42WA/+oA8X8nEtce9uM9UOuNCuPNkYtvbXgRri+Y+vjZal5REKPfWt9hz5UBbzpy8+D
1fl94qb3YacZ41U9D4QpsHl+WiS/D6jii4FtqzNkX2fXq18kWN5xo8yumt9yO3h8gIBKh8gMrLr9
4ALR7mE/32izbdP0W2qD7AMmV92SfuXIXZL2qrwsI816qxJTYzGmLrpuDQ4WmyRRWqD0bQ61TGaq
t/a0xkmB/pH02cQjr6O+Gb9C2CbrzrRvTfDHZH3UnKRWmoKSfRh5dBwFRdDIM3XblZb73ZZUpmSh
C8Pv9Xh+he5svoadFPcUwThLeqlVHgDyQj6q3I7cnrLJOELHg04zbqZhEwjsng+wwEiaAeMeeFoZ
JpuavjTREzmTIGjpJxkrfJKN5SuJ5lySkkRQhWu00Z3dytxc1XTi2f0y81YcxKbxISS1pX5WLmnk
pcX2f5N2XstxY9m2/aGDCHjzCiAdM+mdpBcEJYrw3uPr7wDr3tskMiMz6nSFSlJ1qWsDG9uuNdeY
ooThSg3uVF7HMGXb+iAmRbiyUuEdrAkQf0zgxb9eqwvSSvBSPKRmF3rNq6Z9Xxk5mUnJFMEOZVX9
ZiB32YhGrrq4G4Tjdmwkmu7r2WpMELvqXhYK6RbjNAwl4rmwx0p7V0xD2Gip1FACnYfQicoSVy1H
zOpJuy7C+ikv2jfDrLrryZTHB7WzwsM0qhOrLHq+6gpzzHvcjaLt6EEpdiqV8/jGqLT2xwSp1LgS
m3Rgtc3L/JqYPLpeK+fSNMh+sJNM7rHcn0r9hbthfwW+ol/JMWyvrY9o473gUNnYmoXnblcwNGyp
F1vXJDrlTh5VMoRP4u6l4Rz8G7djvkOlc3VcxZi6JG5g5hbHbZE72XUG1gjKGCxM0KbF0MK4krPy
OuhNVl+ObKoC63zMnuExBpIbon64haNs5QA1FRaOUm1ymLBW2Rk3ipLka7NrYIUiZolLRAda/1tu
+zDcJMiYd3KQ1NbG46z/FreRvgmKLn4T0LkXrtHL0pU3RYO45vIw9puwtG6ZlvdxQOQggAINx2jQ
vJ0Fu1VbW1gMZdgAcUnAzFJWrgtEm/hjeYXlRoVf/SgwCcZtoiYJjlOD91px5bEcuTV7DIP5ZC86
QViExlNUKw8KwCIcoyJ1p6c8/1rshdTDnx6AlKN0MJLcMPB6SKmJSmBQ6fXq2vNH852A5l+KEO8x
FQvB2A2mfAt/O5cwrey9ZOUbXvKoNCp6dGpQsViCtsI5AXjnyhTgFGZGTsYZ6LSVHsYojuCNCeAO
7RKLBfIUYM/e/MJMAQvl7fCieugtbHBE0V5Sso6QUptIyk6eCrEFNAoCzjH7ukpXKl49sd2qbROv
Ej+tonUkQN1dVRIAX6cRodc9DckMeDLwOOzWJJi9ETWq6F2bPgh6uw6LmEqYLFEOQtjIim2lPiS6
ICW+fxNQNjPCpNIwWqnNEUgkwXEgNUIaHiI1KzUXnsxobJURHvAGnYr+hsRBAlnGyUnHBjhpN+Cf
p/jel0rzifo5EZATI/vQUv1PKKvwxXhn9bEgOJVGkMW306DQo7vZ3sJwidnjQcECnmIaW5f9WxrU
vQxKqizfgMmE03vDRSu56zj37jLWwGGbIRjAYraQ5XvJzzEf9OJMehLm0+7WVxWp3lo59P2myQBF
CkJ6W3l6/dhKsUbcvBSlv1OoBOshkwbBtqg9JAY/KKCRRT2IDgn9vh6USicCLYlrzibhtdo13rTB
crm6xzqu3fZICbhGVciRG08M7zjW9TcIfzvYsdIACbcWDf6UPnjv2diKlSNEWqw45Gr92q6ySKNq
Jk97FQeNTHADvfZeMiAKbupllXlANpMDp2qIwj+0MhPbCRnEL/CYODL6E9B8FzpZ+lK1YzyiC2+T
YDV1AnSz1id+itzXj15C0MLcNYjmz1xuz510tT74jcfCbOAVw75rkgHKhzcai70Vop/yUZiECmhv
gWg/Ycf6q6ZRdJdQ/exmrBXNpoO+sEp0HedILMyoTIQJWVCUM6n4d+SxIh9CrQXo1XBzhaPWStOn
A16/UcQJ41fL8FVIW1NhYmOO++J2yGK0L/lgBDuU+iq1AVmXY58Slz9TbdSuvVYodqLV9I+iIs7s
gQTHN+8viBPhPhXqah1Z7yGoPEursD6hWAhRDQdQCLkZ6GzSMfik1FJv4b4wRABEs8yLlH0cpMFr
5AVFtQrbhKsZSO8JpGlvPRMVvO2C5MmTtDh3Z+4X/Dq/LviKOQqSZmi5aBTRPg1A3uKhZCBTqcd2
P2YEQg4i/AJ/rVpjiXdN0zfFro2yjJQBn/pGbUrKMLCigPptgRKHjStPgr8H8kWGMM2m5qB64K7X
fHEQ3mTT4+RWzNClFBmJIRdNS+DxkDNechjJWqEoqYqtSM7woZw3Xb8xGXm6VcSQcpndv0j0AWyo
cUoIbUaqugorgJXc8Cf5CZJhdtsZGSfBmLgjXcXtbT0QG403kYGnkpuVJtczjHjG6EqSOuOHhK/j
XujTeryt8qaVbG1QStnJAunKxy8tBLeRl7INfbn8HYPRCtcVlkr9a1GQs7BLqw/CTVUobLZVaOSr
TvB6UnVEbe6Lvpv2gRUN8X1Geo43Mxs/uZMazbwPKfzJrhKAF4KbZgbOD3Uh3oo+cHBbTAkbaXEJ
K4I6F5FLnYzDU4oyZbhOi8l4VbCZA+4AYUleKVmiHxhL3ppzlLi2xqbNroZGUn9z4qSHAEEV1ZZc
13NetxP5HMiLmEymNcZucmqajRv5fiQ/lRzFJAd4lJQTWJxa2muFwSFx5GMBg8p5pKAb3ANGMJ3w
kntDuY0MtlQ7DZPxNx9Oug4NoPy/Yl4bx59QFh5JiiYkV7qYctdUMJTHvjExlPEVr3ZjqSYgAFEL
vDq5p27XpJaPkt8vimrj19r0FGlhl7hJPwzPGOqGLpZzygEjn/SeLHr0K2vKaouOM612RtoU8Tao
MlRggyav0A4So0y90aioYqyjx0waS8iJBYbMcBd76zEVOQ5cJ43QJw9N7hm+k0LW5m7cmdK4RsKA
ZQvGABaBxMxPRE4jhv4hIHpJdk1fNCRrUtZHR7GSehe0nCF+FyRxxmdBz6TgoYaY0jNkfaxoRqDI
ka2ZVf/cdVEaunh3Zs81LmKckWuTKDrZdUHA5omw+XrqLCG4b7ymIPUFZP+ngr3krhCnYKsGOcY8
apRML2GtqOgeh/gRxjBxJUA3nsC30yHGE+cAFhyVmGLPvtSFeGh6+Nk3sSYE4kMQjIxwqo5TY6+x
Ze8wgJHCq4gsM3fSgN63R1Nu35CLNjdS3JcIumpLvw9l1mGnL5v0zvSN+lHh2q9SHNQV4ZXX6MW9
70sDJtqynK0TvD5/6hyEarsbPGKN0adjiVWPb2VswqbDcyjEEgxgcu/I7NvDXpj8sHUk1adqOB/a
8E7xE2XaJZpX5q8lZUk3SahjrJQB+n7NRBQItijVzVOj6dXTqOMAaat6IRDsD/MrcyqrwJ0svH1s
S2ljDe9t7hBOWgIncjgIpwcCesk9z463Gjr+Rv0Tj2217zKtupN0DiYyFiQvBe511zmSalch5e5K
U9Jd6YRNcGLRyBwAqqyE0d+M+uzoCbXJrPDSSyJjeIiihsynIVbyfZS18rsqFlbgBiHl/XGCqPNn
yBmQ2OeILsIm9WjAwg0Jq2lReyDnZvySitbcU9GvEVavxNK1stKLN30lhpiO6iE2mWok3kM96jYY
zmArCScL7nSdsMJ2mIVvjKZsg23LnZisZVpLW7lVZ8PHzGrKFdpZa6WRnPhgy0LpPhWYKnpalLzV
bVVdIy0M7vIhRlXIsMrwYSL+l2NWghLSzhDMtg+lXMp3ddiG6zClVBKwo/xDqhrpANUNhAf1D28l
2XtvNnXTUqoFSCHiTw0xu85HRomaAYntRb1bKZ0QmVekfoZXIkXZmpOzONnpWDT7Sgn8a0MrjBex
1aFvVXJ7U/SttQ39mHxnQg6a+4rkE8AnMZZxJiXx/85c8lZdUVt3UYUtsZjMTBEfg2Y/lcRbJYQK
j9V0Y7opy8lrK3K4FxmaKzSN5mA3XiCnH57P2e8QYj+WX/mmXAeul7Aebzmko4AN+kjcJb2XPkZS
3f9SshATRQKjNad636qUuyD0inqLji+Dd6Hq2wEKR2tryZAzokUhfRjRN5DOjMroryh700+51siM
iGTaqi3hyvG5nMRGvAaAotMXalp4u16BcLvqrVD5qzANN56ImaCLgUjV2JkQJw+YDxN1QMgiPfTE
MDlJEXUDLSp32ToQSHtSQo6nqB8qJs4HHtwjvWuNcgVGCpEbPj+tm0bKlO08/BUDN22NQlhzoigq
JyFHuM0Sf0qexnAa7E5I+4PMuc6yx5hVbp2zpe3R/bXSBkeA7E6Dins9epJiEnmlNJ/rjehxbpk/
3BpHhTy7Jc5p+r+6qZSZKJU2J7fIIrh+2vnXbVgjllbGrOle9LzuN3jf4qrqlYI27Fp5Uok6mwTS
mOL41U8CDGiDZVJw6lrHXIaU7pQ03Uofiw3rRXznDUYcXsV+Ez8EbUZank+x1zDBeibbDowjFCUv
In6o+Fvyn/5TIYTMq76NbnxAp0SDDMlHUcI5PVobmcAVlks982Kiw1pH4PTsDpNQYm43BNWfqosx
BdHzpvulRRqLllcG6V2dN9bgxuS3YA5HWb4yyUpkDy2tPqgjfDSPZeyGK4x+2zZDdS+FI7gIWQRw
MOJvsrbwZnU9s4k7Z2oLaz7TJ1Sj5bVqrAJZS7etyTrsUFAmPpA4I/Bb8t/CaEJTvd3IZtNdNbpO
VW7ZoW9Mykrx15VmpvgzEVlI7dDTYxnlRZvfKZEqXw+ZECh7tHX5sFP0kBCXWYn5nYCdMMkdLBLx
WS5C7hpldetXqsbc6LNNxPkG3HAwvXlV3D9WDUJKu520/lBZLdSGIvXBpmkGB6x1MeNrbKlIuh2R
a/kFhkLwiuR8JEKvKaQd1FJ6w/F7SgiOJV5+NxQQnFWNQiqOaKN61cPysV7xqKsOGfWrsR3wWZR1
paYlsACczkrbaCOyXmIS30YdHbTmmADrtuuzWidnaurZPVmIYHxESZBUPzj2VNCA0zLYalUQf9Si
aAqb1FK64I6rvNltWs4zrlInOnai3Wz3VKm5ma7mNC7OAro5EKVHhvPAMhCjXBJz9o+xSDfV1MjU
JrcD2cI+X9Hj4k+kfTMqW2P/k11uMhz42bl7LrGTRjiCnGnCspx2kUd+qCana+Wka5ShEXRC6xwA
YgJ9hyiU1QPVAhilpAjjnpXCV19UCmCxRpSDd1PmUbaVOhQ1CYjcjLgtSkSmeOIh2EMdGF6tKQ71
dWjplbhixaWSuWMz9F8tszLf/XGS413W54SRUCdWQPlxn4kdDYOT69GqONpIZj/+aDI1mm2OlTcI
n7WAGCwzfwUomxpHKQvom6rum+8B6QuLJZ78CyHU3igdAU01S5dQkSYKovQ2akZKISR0GaD7DJCv
W6onrHtCmMhAZN8MHzvMCIub2BP7nmkY4Uwzqn3R3aZqMF0FUjf8EdlX/yp5CUMc2jTrTj4XvJP8
M4cfMuWij2MpSKBJqzDEv5DjmUG2kNDSmni2Ptq9nEnRAS0aFjdeakqiG8pW86PiNrmPhiCm6LXu
PMNtWahHiN4kkym0wFuWZEJH9CBtfEt0C7XEjZu6bi3GMdoj9h37Qv2itIP6O8g44DsKGFQ2E7bW
5ir0qJ/fkTsf7uEut/nmf5phyvC57ljCw1jJXQErsg+zrbHcwt8tfIjbzNxIehsdqMXt3+SoKYnB
iuLP8+rQY1UvbAQD3QcwemoZ1YVQOe8l/OvaUbHl+mEM5euUiWsZ04UatRNCW3KRokkilJp+VV0I
usUi8oSxicjGy4EjCg+hFVCfdkMut1Dvzr/QCa2rpUL6RGMPRlVeVvSizyqSOiWiC5vHEUXvCcOy
+/NNnOgzCqhnwJTC+wDi+S651pRCGNqYJpTivjCesmlFEP98E8cqaBNYsDjXzc9Fi5/FXF/FwkGO
FiYoZ+vB3i0FxQ7jjYhMdgou8ZBNHvY/lVqzNtgUYbWxm1uGKUGL+/4yWWkolhfmaEmwPokI6+HA
yhVhqw9/UvMqtC7KkedvvWyQsiaKrU1U5EflyHkxxZhJjcB0cQLoCB6K0lVWbULrOgqvfX/Vke69
RE48/mKz7BkNm6zB0hGX2nUZNvJgoY2z8+5BztttlzVrOHznv9mnXPz7m1kiEXCdz4XJAzm57105
GEKOkIQzdOH2DgSjTecOrmALtmSHK5yRXM8F9cnfpds5zWpweldy6HSbUIkjuKQfVoaL4dSFCoHj
GcFjUWsuof42dMh83x8LyEQbVjqPJVm3Q/vSmBd4Qp+Y0qP3pmfB0FDZSMnD9wbwISJKbVK2U67m
9+7czgXR5BALsif7P+9N/ZpDhtRBH+P+89ZoLR3f9RxiqU5xYQZJc29/e6pZbE9Nj6GLivlPXeVX
4IXUF4lnptKAp8kOaLPku2Q8o9rRH+u1dONthXSv2y1f4DmwH98vdfonrfxc8/O8+zKDOzHqcg/7
NxsjXWrc5Hvw8Nnu123uYH5HRDWzw523LrZ/kLLYmU095mh/9HbkRBc+/yeQ9/uTmBILFQUpCNh1
VvrvT1ITdjeGStdttW6dUhKdLn+NNN2pxiC0ZRWZeAG6rnuT65eaeAoh6V0Y/d/S4W+Vw18rn46W
GYpTqORhjwEtBal0WTWUp1QD4NbDPVq7zTHFacXmAdek2ukF6U4GvkwG6ub8hFxAC1nb5kYBI+mQ
cj4hWt/fXE8sJLuBRG4lsm6q8rXAIsSu1f6+FvLDmMmrttdvyOMS2tYq5LFqczdgw1Ar8SErp23t
+9eFPzxceKq5jGzxPXgqAGoUnswFLvO//zIyqnok2Un1F8S433mh7rGuudIitbS7/NrUW8cfTFvA
GsySk1sBLhKIwd/QMy7Uvpz8IJZInGcGmByVjRsySV5/QGpdpih1NcG1LMjmpe8SINvGRO4Qjf05
/+ZHp4D5c3xpcjEl5GpE9wGqCHO1Nawb1xMDuydH21b9Ng8u1NscrXqLxpaLsQZKIOlprENUxTmP
/LfBLfT8Gx3tKzTCzDI03EsU8LuLpRUd7Ri1mWLY4qityDVtihhtNleI880cnQbAChsGBeCs35ZJ
SfX3EeMbQtMIjeJx2TPvxkz8AMBISC2tn6fJyF/ON3bUcWAEYKEQSjGMGZpAYfzX4SlrVVdrUWzZ
Wf5TUYHgXXiZU/99Tk4Mf7qNFWEx/AsLaamfo1nDcvV3Q0hj6o0Lr3DUX7zC1ybmR/gyw4RIwBWQ
7I8tIqniKmpHGD8brdsglDjfWccDwII6JJqcnnQ4R0vya5EqpdBohmcLobiRuJD4SvfClL9wqD2e
rDQDw1eEt6ZTGTe/8JcXyhtf7prJ8mxDemmidYoeJUOFM3us/jCKS5YVx/OUwzrMdRL7xsxvWYzq
XugCfEzgemW0aqthu+vABcVDeh9b+F1nk3O+E48+l0F7EBhk1ml+NRd7QxiahNMl2bPV/HenSzfJ
0Dxk2Oeqmb//ly2xJzCBeCmgqbq1pNgKcyY4i3QDB1/jnj+Zb/2uIssdKSaupuKFkX50AuFEJGOf
wiEetgNloN+/mlgNVYvalfWudWr1UdI+emqtMpEMu7FKux9Z16/Ov9/RcJxbVA2GiMWJR1uuR22Z
prGPNYCdR5iZhKAItL/ev+Qb0oWQJLiXMN5Z96gHXbwXodxRtjIdIcdwMxQ/tcoj7nUB/X80Jj7b
MPlWKjcFcQmiIVlcmJTjc/ERDlhw2Gp1BVN4bF/Od9iChvX5LrwIWdgZwg9fZ3Ez7RoFD+VE5i4H
j/tAvX/jlkY57JJBifZjq31gM96gkyeeiwkhPpWUNFZkSFdy5A0XRufRvMO4S9LJR8yrLof1xbLV
12ViDYakQeGHWmQgtd/ghq48KWqX7KYGlz5fbbMLp3fmF8Pw23mEZmdyJOAkTiTWsqtL1JCdUlIS
6rru3nWv3f01v1vPP9Zre73b2Ta/XK/Xa35n7+xNY+82G/thw0//7y+d8pPf9oO94V/v+PWBP8ef
Xc3/np+c+YfDX+78k+PYrnN/7275sd/Sljv/xN8OP+Y/Mv/R+R/c9/3L/cv+fV+4Bf+03/PjfT//
X3jO/YXZejzioPXMWF04ocREltX/akvomLQqCp8GN8fqjyxOay8+ePrT+SF3/JUVLKKYO1QfI1te
Fmz7o1ZOVYNqOGfUdUVHLaK2TxF3FaFTWB/nGzv1UkzSmQ9tqLS72GxTBSsx3NoMO06KOwrFd9RX
IzLuD50sbM83dTyMcJGAnQAXT9c5QSxW8dhXom7yM8PGAtfNvZe6LF0ChA7lD6us+YMC4Xx7x2sd
mCq+lg6vCmnnsp46wMS2UKLAsKdOrfailyYuEoX8ahDS7sKyeryQ05SFp8gMxtU4wn5fyEOsB1St
Bq8KbiPeSSQbACaOqTuMOMjZZD/1K98Yuz0ynBcDFc6FQ8Zn132foWj55mMGizqWK9bc9V+2/04L
MnFIUsLidm7/+udWrdwimrIBddnhpltTh+qmzt9+TX0B9MNHqto2/b63W/ulcEX74910/LXhjlfC
hVkzr0nLR4MHqhDymOfMEj87odCMjDo37VapyVNABVAunbGOm5ipwZ9ICENWjybM0I0xgrAWuG1n
kZGmLLi84Em08LSad4HvTczT6EsHF5LZGlLVMXZDKdvmnTC62pi3uwqBrVOO6FwUKXvHMK90+iy5
VVqx/LdnoPkJLIgaM5ppdvL4/gRp4nmB2vEEEik5B7jJIddzTnnjj8QoL3yzE4sCxcgaGCjisVzF
F9cJKjJG0iZcjZImcCXhSrSu05TT1iWs46V2FjeJSuioCZdoB4WB20vXHgqiEDJNmVw4LJwaIUDJ
Af9xu5zjzN87r/SS2G8lVC8AAO/Lwv8TGZfG+YnVhsJmjjsSIZR5qH9vog9iNMUJoYQK4a9dK52j
yUNtB1p5YbJLc+9/n1F8mC8tLUbCAELADHJ6rVWpcAzvJgZe8LcRVBTj2EpXxITbtxqdv36J8C6d
WMJpevYyIBHAbxYvGbXwDpAwsqxIT6F/i9QCJ96yvuuBCyNkUMND3l2JA0DFdVM9BNUBYVVrrbXY
nvK386v7Z9z5uBv+8yyLblCjJgR9RTfwLGO+8ZubXPzlwYRRtAMF37q2CYfHxNt7UYcgBb73ehwv
HI1ODCtOhjqkdLY1yLmLzVPqdCXXK7qjqDC8VtqC/Rq92vkXPTFJ4DKzYQKBI0S3DIy1CPJhT5Av
o9bwA1foNbUSfylSXpX4mv/rpmaUnMIyI3P3mZF3X1e50u9LtYgV3SYh/9qF431Ra3u0tX+8uLi0
aB/PF24IIOdI9rArYOH1vS2hl8sShhKjWBE2ZWn+UWIZqoP189++Es1wIcZakXVM+jzef1m4xw5R
5qjRjNF0h2BIUftQ/QG/ktjDhWjiqV14vunP+RLCZf9QVr60ZalCXRZdQHCOcIJ5X5BhxQpaEfpX
TNrLaK1E5KtXZCLNV1VphghxxcRuJYRxj6mdP4Y7iuL1lwQIhnHtVUX/F9KdNR0o86L2yEAIkbp5
qnHZaSaSt2uUC8nH6FFG6upTqL3IFKXfiVViXTFkhob7SN894Q1PyeCg6Bnx3SJLNqoSDYgAg7B6
NvTJf6rDJvpJ4rjZRdnQ/vWMqNlRHzZE/3pTmdMe/zkILOZrM3V9TyGhSf2vMBu/D74T5WK/ncBH
YHEsDk/nv/yJBYIstyxxMCNOhfnKYtHPM4TbrZlZNrJJW1eKqyKObUJ+UE9QNIGJQlf1BGTjQY0G
xwyoTcozDK4D16DqRZKj+/PPc3ys10k4AhKYPavwmVkMeKuaIkxyBM+WMvVBVX2qlIHr5vU2moIf
5iRdOP0er028N0U+JLW4tzEkv88vrHh0QW5FDJz10DtEtfHRT810YcgfTWISR/NFBQo73Eh9+U7l
0GRtpMDE40rkSu3V1DBOzfHfjpxFK4tlCYdLaeoiWulwq67IR7SwSbAvAdx0YQE82ltlGTA4qwXF
KERHjsJ1uSKLQoI0wvGFdK1mG2P66VNQM24wVl+11b0sPpnKhyWuz4+N5cdaNruYG9Q3KGaqfKph
87WgbEx9uNCHy537s4UZ7akxHjg9zDeYL2tT5UPUBZJIAXqPny3EkO6ZkgdV2LZx5CThpaTxctOa
m1OJm1isg5yIlgNDmzzCDIGUOHATJKt3UME5dfQrF8LVv++5rw0txkZdaJlfI8p1WNse2yl7UrLp
wqBYDvLPd+FIhxUw+5UlLnb5UPUSxcS2nUH+w2x3UXmX9RcO96e+Duyv/9/EPD6+fB1NBEyQ9jQR
9s+9tDbCzMbIE5ksZdl3iKDO99nJj/OltcXSYMWWWIYeH2eMr7jUOIJR2D3k6CHa/HcNLYb1IODT
hwAnAZl5JZnPXXJd1Q+URJxv5dT30TiDzd7QsyfPIq4wYJI+AdhhziZmjjTxZ1GU297PLqzfp+bo
TNklLkzeEGrt92/kBaI2qZ9FgXFETs6j+s2H6fF8/mWkU83MWTAdcS8mDMri44gNFJ2WOyQG0MKv
FkKWjLiD5IEDd8Luh+DQ17+V3nQhcqwt5K0+U8osqG2m7vHCo8xv9PWEPQ982PdcmgieIJVZDHyl
0Hso4AgJEa9RARZ2SJhmDKeag1zJycvixB2WtlXAa4uwEZsuGX7Pi9K5B1hMC+w1ktTI6As9QgnQ
rmNjn3GY13RcwsQV6FK7ry/MxFNz4+s7L7pfA4HiF36eOFY1rMPmdx1u8h5H4Ob3hc6dF6Zz77aY
G+jgoLpKvNuoUbqSDWT4e8PVjQq63ie3wnKN5rcCuqQH/hsB4k2otb/wEJe+8GLqqBTrmP3cwXUK
nhfuV8813/w7aX9K/Tfad4pYnFjd1O2FeMqp9Y6bxmdIg9THUm6Di1YQq9StONSebn2DI1ruHeTo
EVF2pP+OOvf8ey6PXv8M5P80t+hrLv2CLqg05wfTazaWq07Vr4p2zuqnPqqXj/PNnRxD86WGZUIl
abyYN2ETRrB1i8Th+OmOpZsXN5O4icZLCpaTr4V8RZGYnEi0Fu0EIcABYCsIfdPHeVJ05WZAxWKW
QHIvHPRONmURW+NINJ+pF4tfUaUBpLiSpUCUuKpsFWqW8vXovYX/NpM5fysSi1icowXhMLYYkuGI
hLYdK04OzarRELHfd/GtqPeUHx7q5sJsP7V1fG1scUWQQiwHA4PGsq7ONl0kibZgqs1ObknznB8U
l5paHMDieCrVVKIppb8xxj+JcCdO8YU2Tg08TFs44eE4aHDV+L5FSVAzxTxiQBQoAeM2d3R4eYVM
Kej/6m2+tDSvbl8OLFE4gHWkItjxm8YWZkigd9N1P8932anl/+vrLMZ3VHaqCEqPGjEwFqXyUJfA
ujTqdJ9Sirvq4bYsV+dbPNmB5JoxfMEal/PE99dis/HbbGwotgyool9T0h8mT/IlwdWlVhajbkw7
EDWwUZwi43Yq+cKvKZmuQkm+RRB8aYk/sc+YzFjuMrwPC9JiQwtQ9kiR2ScoAfwVBbp2DwluLhhq
1Q8jEXYqcRe2H+3Kb7udJ0sOhWoXnuHEas8jEGQRuVPh6bHo1YEyqrGYH8FQP2Rj1VUu1O4ur2zR
gARxKRB7YqlCks2qqxBcAiu5mGhyPeT1NN8IUq1zxlBYkz5+UvVhi9x+n/qQr8+PmfkQstjI547F
4ZPgMkrpxSiF/g4/EqcAB5raqtfNledfaOHE0kHaHh2RzjV7dtr+Pirxl0zGSunYLYVfhX+TjmCf
kgup5UttLMakmoSwF0vaAFpro9yPDeEgmcP6fF+dGPnf3mTxbfow1hS/YCRUQGqU2knKXag8zoH5
/6YdTVzk4ybgihIxg8QR1c7G6xieWBsVji9d2j9OdRsxAWz2+Al99OLjU0avlgp8EGeqDCwUWhRs
VKEgPnI9KpIDFwVJQA10W1pAwER1FwAo3A21xCkvVLIt0hnLian7AYxFBsGdIN9twAVGa1pr/2bw
8qlwDsrszmwsL53to8VkHw4TRrnpGHuwtph1xhaJWSI6Jr5/VL4WMJWFaXj14Pv9jPzaP1gQ2X5R
PW549zFQlJ+wJGGrBUJQ2Qjg/A3sFP3dC+PpzkhkarAEs8s2RVFklLBSWxA5E0IVbzOjfboDhS1C
uVZqbFCh9/rBa4V31KtQlQpeCXke/CwQTIS24HtgdEz8LrZeQU1oH1XRJRH8qYUFfSRpRW7mEqmX
7xNjKtgGU1ixjkcteqNtKo6vhbodSqoGVqn5cH5QnfrWX1uTv7fmR20InYfWjJK8aRHYQhPYqJov
jKlTc+RrM4shVccTw2ekGUl5l1BUwdds/1Amf/5lTkW6ULPMAj7OqLjSzG/7ZQen2BEPokDn6F/+
KRRXTjeKehsHkaMUeyHaGPmtVd7p+v1/2ez89l+ahetIXS8m3E6nvHcd6er0IaljmzpQTetsUb2t
hRVwVuGSGOAoGsy5khIWiwQdSzTDZfG+VAs2ggVu22mN8I+a/5q6AQLGvd89t3F9pfvYP3Eh8GNt
NzQ3U6zds5XupiC/GhVjc74TTuxQ3x5l0QdNZSZCg1mJo/aoSZRcwyahcEkJYISRxzs5Ty987BMH
KV6cHUqaizkMY7HseqB/QzWlJhG8zmOeUHpoFlRw4ZHZCvmH37bwlevHQjXfz7/oZ3J/sTd+bfjI
YxV2HertLkVRPu08cRbZm6nhkKtsrqn9HXqOQDBioqk28qs4EDygEUkYOl1RBx/eqIiC01BFizQz
7e5EGTpRRD0WNfDUu8o2XKXmZxBrw8vM1EPEqQblFcw47WoUQVuJERty5ucXpJanZg6nUqhmqEpQ
9n6OtC9DOPKnugm6AUqh0HUOvIprEVMSVgX1J44esGuq+ImIzJ0GcryM8bEf2o/z/XqUh5VlBPuI
sbAO5nOKS4ms4WtGDeeMItPxGaj+OpDSFwt7my5KHi2Yub4pOtgmw1GsyPQMdyFkmkYLHxv5UW2j
a096GgwqShRtd+HB5hX3+wfHwRmXanQYs0Rt2Tdm5imA0Ki+9DPL58yOO2Vo4GxJTaOXB6sCDnU0
/sa5cZ3Uf7xSezzf/okl2iINoWp4K0siF/7vq4saGJMAbC/lpJS+KkqwsWrjRZeSf3+8sLCBISqG
KJC7wnLf6aNBh8ieOiNUQpyOOvhrbbBJIQCff58TH3qOOM6iVy7D5LEWLYF4kbi/jqlTyj+hHovq
D+rwQcKkE9jfZ7VdezBFgq1C6XHiD7ao3CbhDoCpqDgy/9v5pznu3TmST1iDUiE23aU4VkyiSWBi
EY5DZ5ADFxgzKsMvbH8n1gy+HIsrElWTkO5S5CiAwKKKekocd319+zT/9YCM0LlyHkd7G9jb7YWT
7/F+Kym8loV+Cn0NivPvY6YNOkMZSnYkfyLqHrqD9kuWX4bm1/nOO74mfG9msehzfFTKGqciJx1a
u1dvRuuSq/jxtjK3wL2HWi6FyunFNUFL8NBINVrIqVwbxedscsndU4+/8rIL8/zUy8xicwndIBqh
ZTZJ1yePocD6E1tRc9fAeDj0DRKh8112pLqal7mvq8mizyJf0Dq9qVKyINa6Kzu7HIXRVqTgZvI+
qjpcj4LqUx7Aff1SDO9UZ5K/Yrtk02SRX2yZeQ67YMpgqulcmcPuWk7d+XCEpHeKLyWYTo3AL23J
i9tK2CvQOWfsrTI1Tkt5ej7slXBvXrqtnHwnZCokSyjeQEzyfaTH/4e081qSG1my7RfBDFq8AkhR
WrBYFC8wstiE1hpfPwucO6czkbDE5Uy3tR07L+UZAQ8PD/ftewc6tW2dvCOlaCOJOTIT+3Z8TJrv
mXDY+HSrF8GJrdmDTi7JoWOWDH7bFEaGhJz8H1EiJz/qHpA14+dEgTtU97my77a6/itr5ClmmfMc
hDxjcs7tMlUa1oaaZ06f/vYzJN0zbmbVFqNbw4p21xe5aosyA+5ByZJ/zm0JPQoPUVtkaBgyyqge
EM4QmbUI6taGH+i6rRUfAT5Bb5qcQ2ZUYLGuohlL2R9LbNUHXXqYGL+pB4Ce7dt1Oyv9J8ZATwwt
zlyhjJWeDBhqU/jEHqYC7Mgv2dwNFEmN1u6yO3ouovye5zdmvWvjl+v253O1SCBUUlXwlpLIBPWy
VpQhZOKTjGYwQPSukM68pjqc0ERm41NWF46s/Iq1DWdd3dsTm4vaB0oSnpyq2JzUBBrJvZR6R0O5
1ZqtjtrW4hZBpSgbLSqGigY8ZM2mTu3PGG1YWSUNYme1c2DvCs1v1zf08o3M9/x3ccvJeu7yES5+
FpcZ1NxumxpG1O9TrfLId4aouvl7a6SlTAnM0Gsmxs+PxDhAT0oZnYd/Hu4UyMzj6l6g0heXw34W
cxk2cWRrh/DU4uLjaZAYZr0hZo4gFYd6+CGksdNDABiiOAEAayM7WbU2j4HQbpmnRhdHHrnuCP4H
1tcMuTuCZdcAWYZj7sr+eyZsPdIvvt2sBaYxOMjoGJf6ssHj9XLftS0UyPnoCLWDXrUdoK4ViQ9m
9MKL7fq3u7jUZ2tgeIC+kN5dXA9BqGV14mFNsH7Uqe/06kYK9OciOzvcCwuLSwEAMyzzEf0IuJY/
wmNys5+O/0APd1u8h87Pzo4d3RYZ+W72wQYA+OLkYRlYrsg/VIvAv5z7ZZfXRlgmBhNrIi8hqg/N
Y52/R2NER3tAd+dY9FtYoi2Ti9s2SXueojLu4Y/fE7qcYsbQFeSU8A7/6KDHtryNszdfAcvdPV3j
Ynfldmq6jLotGkqPaDZARE46+7ehcrGPi2vIm/wpNQJsBIRkDx2OvoVs3C3VjbWs+SKPKyo1FDrx
xkUcYdihDmTQcnZVvKFB5VTFhi+ub9a/BhZhQ4/h9kzz2cDwiYqEJL1AlPb35+l0DbODnKRAjTYC
+GwwYQb+XoOUfAKv/X8ysZw7yaWIqs68TXUAutN/F62N77C+TbMo9Jzlgyc8X4M3yHoHfJI1RMji
9BBfvsr66/VFXPAPyLNTmfP8EZPml/wTvR7ogt6xCv2zfPjaufF7coNMiXSAd+hQH8vjhr2L+35h
b7GoMtNaUS6w1+2lT9LX7qvsvMYOjJTy8z20ZveGKx4Md8PoHGEuTufJIhcejTxRHAAwYyf92PWh
GUd9YbLuutaJVMPWjadAqOyyDe24dsVy49iuHicIDgDjISuL4vz5Z5R8FGOMihUb3kOZPpn1376h
/+zov39/cZr8DmLLNuXvC6PuqEq3Gxmtnh4SbWMXt9axOFKlrvgaEzdciFCwpdLRE7cQAX+mwi6/
03+WYiweY5Xagt5moB5qYcfw3e/hy3TfHT9qum+/szvIGvfpvvhcbmzgptlFYhF6Frx6PWYt2Rlf
X9LfogObOxnhXf/ty+imN58tN9U2wscFBcqfk8fhg5MFwgl6Yud+0SK6KNJLEuzJsstb7UM+jAfz
ofzduG/PUWKPyMu5IrwodvRZvNM34uPl8372mhPr85E5CZClVYOJ8DgSowZv0S5/b+ymQjRqJxzk
L8HGEZBmH7/4sIzokeDMCJYl5ihncgutc9aKItvv8l12KIff6TfSYXjNvw63cK875R06QVs+u7rM
GVEMOwP/XEwGmdE0TP3AMocY3LnmQsTmR4+V4qCMU2hu5D2WW/3P1cXCpEK8YXaEeuwc10+2to69
ri0EFpumu3YHi3Brl4fsTnuFwuN+3Jt766U/Dodo99fYBr7pqeFFbNXrEn0HBOjt2Hps4ImS3uDr
s0ttI4avBYJTM4uAxrekTyBjRpS/Gf3cP/rnerxezVVPLSxCmmB4nuyB97SpRJa2fFvs1efGtv37
2kcCwrQ/18fs8KLcaM9b52LlemKGhM4x/BoUMozF2uShCLSpAt9e1p8lejWlO6o3g/V+fYErNztW
uAxmqIR+Ad1XInidk2oizqGBRfMkqODhr4KN99LKd5r5DUTSB8aXOO3nfih6laEwNc2hsz5bxosY
bODS/owJnZ1qKpAa7zHmr5i9Ua1Flt1JJRqBORORdwMcUdB3PiHjcYhcb1/azT68i3fNXfqCxi1s
Wo0zvT8jf/ao89LIbCg5n4g1d95OfXycDpmDCo7tu5+TjT242OnFT5z36OQsBiZqjgB6A0cVHuP+
LtZ3ive3xwETfEMe3BZMuzAinJvofAlZGAR1nSJCd+RVVTb+/kXsnP8+PR2m0P5QzCx2WehEP4QE
PXAa5bdUQeJ9i3hJ1kNovGHowvcXhhZ75Vse58IvAkfOJ7iHb0Pju5rskBm47vzyfHqXbvMnF4J3
Y56QWZyxZKIsqeRoJDWu/j7Y6A3dxzvl8TviHty6/qG5D287J71hePtRe0lerZvUJQM4CG/5bqtp
dnFGZlYBOmBU7VWc+E8sP/EPJc3EtMr6gJmj300Iq+QWQmllU88MzJtxYiBtIkkfQwxoxtOEoBF0
4iBSt3ALKz5C1w3f02gLyKa28EFo9iVPa2Yr5UPi1XDDwGScOyZqXltX6sqJOjWlL3I0qPpyRRow
NUzPan5o69vO3EjI1lZDNYShdQW+lAuKmyQP1L5FgMaR1A/ooczszqsRIaelGm+4/NrnP7U0f72T
r5PBGwq+CEu5Rv82o4utbqV5F28PPOzUxMLbLbQWRIjE2K+9ITNhbcs7zy12NdTlsi0QN6df18/X
5ZNuYXHhcr4FxikZsFgJ+/BdsGzVKZ3szr8vSbXUD+3/g85vax8X/tcIE1eEOk+H3WbCQ0HL1PnH
cgZH/AplOsReCEkK7ni4vtAVT6RSjb+DagRcsmweNn3fxWqtMZBPhS7+zGxpVG3gDf400xaxChtM
Him4okbUOncQRdCnLhv0wOnc8pH5Otu8NZ7S18EOnX4f/UZNAQ7FxoaS7vG3suvtR2BvtvmY2j+Q
zvh5fb2XLwaVCdeTH7PwVrNKa63JjcAZ4SHUbEjt1dFu3OledYKfzc7bo41VOjmcjUhv5La3cd+v
hLIz8wtPZj4LBmw085xE+cdUbR+W5DJ6zSFev77Oyy70Yp0LB47iXC7rCUPjDqkHu36s9vIueYOt
5LU5Ssfp8Llz1H1iKzukPh6tAzO3R5ozGwPmq8uFOmyGLpHJG4t71zR7KzdQDoBi3I0QtyL1NJ+m
emOxKyeHbjF4Z435aFjqFlbaUEFCYGpDR2vAtLyF6efrm3n5GmEzTw3MP+AkxFU+9bywwUDzURPk
LDu5Ce/8nXkT/JwexSftgPhGsNtZN1tDsJeor4Xli7MTlnLZYbne5YndfVV/t4fpCVoGcM4Pwvfy
vg6517cy+K0NXRySTm6zIJWwWsT7On1uit/XN/TSLcAe0WVhcRSzL9K9MOgtpa58UKeR3Bwtr3k0
1am+afKZ4WIItuBjl28hGgJzT2Am6JyxNYv1JMlUIHVNQSRQnB5dZhorJE79j8k2oczbVfa4j+z3
+I2Sge/8EunybHjoHLvPQyA/gMEQ4jczrDAGnDuQag5CDGiQuj0CB+4c7dQn/7m3N4sEl1/u3NBi
pSXiKokcYkj7lNyDyoX6jfb1XXiTOl/kD4SQLdvbyEVXfPTc5iKmxSgkacjkgAyxizfxVnTUby37
+Y/5FDoAdO30Z7Zhcm07yTRFsJAWR285G94Zchr9mT3TSg09mV0WuIP1DARSjNy8gWZ4C6i76kFc
k3CwkGpwUy4+oDh2eiRMAZOg94ob3aS7fmftuDnojtjKIfrtvxkPnekgqeYOH63TNhsOtHKJznC9
f3/A4sNCbs98tcEPSG1lLxwnJknuzd/N/ddf5n68HVz/brhjOmEHhhsFsbv4TQVP6Ii3j82E+KcN
LmPjF62e4ZMftPjqPLaGCbkPigvjTocFy6j2IamyL2x86/nvLI8OcDx6lXBQzrwU50cHDu3Wa1t4
5sPhSQpq4L77vnhu5Xpf9D+uh6U1t1Kg+9OB4IHKXqIS4xKS2kDFlJmjfRVDSfXSJ/XdNMYVlEl1
6Mhj/1Opx+EuDoeP67ZXD64I5QFsHzDWLsdcEHsfhMpkOzViE+qDu3pranq+8ZcbCenN/JhnlAX4
5flG+lGpJ5mOeEeutTtDIPcxmru4CL80BjIDIHeMLNzwkdVFncTdxalBWyQMiobIEJbPkVnYzV8j
kUHNMytGYIcSEojh/ANOLua8G0ZE5NrMUUEEycNRan9V6osWfuja7vr3uXD32RIVZg2dMGABS99o
o7YxpLzLHMi6aGA3rhIeGcWxvPfrdi6+0sLOYkVRbbWAaFiRArhpVrw1C9HppQjZJeub5qkzCchG
gr5lcvGVjKzXomnCJPI6MBe7AfJfow/k2Ym1jwCukesrXN9Jaj3zQZsnnc6/2egjGSYbsDgAj7OT
DkGkyO7CFy2W/zZyzFup4RlMI8x09YvmwOR1oyzC2OLUyRctfRCSfYWSb2btSrgIr69pdQtPTMnn
a8qKwTKGmZliFO5F5tHktN0lya0vs4fxvbZ1/12cq8XKFkdZQSNTnOtlOGK5jwPvzu/74/UVXSJ3
FzYWjpiGVhqqDPI79fg9019HtImhmDHH2ya6raZ93Ds6I9fFsYmOgjY6evi5t1715nnUYSAX3jZ+
zbyBZ8Fr8WsWPgoPQ56LKr8Gugd0zlRmLQwLNBcPp0K/s7zKlsV9Wd8F2a4N9hvGZ0e5ME7EBJQH
DQ/dpvOvK+hl7Js1YGEP4bNYkWyIih4FwNKmFB9G5HmnDP2k6ntmJZBceunWp1i1P08gwo0IufxF
jVhDDiYUJiBtkn6jKJ1dCTDqt5+ZQLDVVDkKamB3qYfkXfVVFTeiwyWgjq03ge1B+0Mb/aLHBhi3
0xOT1TMl1We668mVO5qUJPzy3bPkGyOn+gjtvDkOO1+Lv87j/p7e3FcpqtDXv8Ra6Dj9KYtjpqGq
NCQNG8HYKYPPO9H6RwkexNL/3+z4qaHFAWuYQy7CHkMlYwZJ/K6YB1mEFS9/Q3LMFbJD2dV2VDwr
wVaid9lt+7PdVKq5qIGrLxFolohAVmmx3T5aiUqx0/RfiviSSrto0HZx9BSMj6n8v7jcMPsfm3N4
O7lGJ5WT1ZbYLMN8KncoWCmJq4PNOFRJOHzrrKJ/vf4lL7K6s1UyVHtusZuqFh1bLI4wNOReyc1t
PGThp9TKHG3aImC6IEHmnsGHIZEC7A1N9bK/kNDZyVsRkJ0Gu1kwIZvzoqk8jIw3E7qGWSJ3BND7
Nfee2mzDl9Z99j+ml/zL9SBosTliugFC2MtQmyNTp/jo3WzFyLlqvAxTTPICjwAkNrNAne8pdMrC
VKG35qT5e+Dtq9GR/QdZRBZFQabVNSZn6jYW96fBfs3mwnOMaUoyKcemHgd2bOwTUXUE796M9oJ2
p5eHydvpghtu5bKX9dn5g56sdVEsDTuEXBMJuwhROZV1UzWPmk4gdJr+Hg58UWgQPNwHOZq9toew
1XXvXf2mJik06H56nMvutFRHI5r1KtMjefW57aOXsEdaNHhPhK27Z77XLvb3xNL8S05OZjN0iTj0
WMq9xC2CwFW6cF8I2f8iAEBzxY7OPXc4r87N5IiOCaEMLDQRoI4xIhQmTdQmd5mqfo+l9m+LoHw8
CCdpq1r8B8PIuTWzrFJJEAUgr3LmDB6a5w0FaKF88dQtlZq1/Ts1tfBPpZATX/ExxUBV5cZKo9mJ
ieJDAb3mdZ+4LIMsVrXYQwNa065LMQULXy1/l61nvXhsy/ug+IgnV5m+i9K75B3l7ksev0rDo7XF
VrUWU0/W+qeGceIr2VDqNerEpAn5rzS9Fc17SY0cU35Ow37jAMzbtnTLU1PL8F16KsrCfu7AVPA7
Dt5jno653rmFgOMUwb5Tk43tXbPIBv/nilrsbjCFBZzBXBia+isSeLfagpfbweAo4gOCwhvrW3Ob
f60RT8891JNKJqUL7n8jy29DOA6LGmkK65/rLrNmxbL+oFyoYcHueW5FiHQhRogP58y0G6tuPzOU
7Zadt7tuZi1anZqRz80oZpCEkooZssi7Jlf3EyZQqT1WqbwBU175Sn8odqDr4HkHYOLclBAm/88F
Dauvdwmq625Pc9ipfOM5agTR1aohsI2url6vr3HlRQQyap7pA6kBbd+81ae+X7R6kKZB7mh5KLwq
YPmc1EDu8rqV2ckWbg85DcUZZldnYZyFE06l4uUwzs9CzO866sfh/TjZtffdtEbgdpDIVE/XDcpr
6wLeArwU8BUw1sW6Spi69apE+jmkfKIwBZu0HXKkhoNyg2P12tGSp10oqzbi2DcKwtiG4e+0Jjw0
E0Rnfv/IcIHr6f1u0o03MZds02Sizor3kRW7RQZ5g7xF4rPiA5AKq1TbUfTBBeYlnXyKKaaekAho
sAsGaXJil+ZO93Zl+81XIBf33Os7tJYvg7GGJVWdZekoCZ+bq0wKCvJszkifKv9nryDwhxQr8+/T
Uep3fXsQ/lY+hmySOGQwzUpjC6GfxetAy01TTSY1dxKtcUO/oZK2y/3Hyrwv1XBjfSuHl1qkxTUJ
PzzEfQsHGIc+KYeC5cGi4hYe+WpkJ9GvtHm5vo8rX02jSz9rDUC5Cr/r+TYaXQaNb8eahuYA8bft
BTd+/ybHvDCbo0Gk/7+Zm3/OiZPkUgU9+7yFg/85twI4zB6j7inwPmd9h/7oRjhfcxJWxwQyY3XU
0ZfV1bRATL4W4Zv3ezcx7cpqUJCX3Fp+D027hicBmdst5qK1LzczBnEGOAqAl8+X6MutNgRJnzvw
BTUK02fJP9n41m9igVaufVpa/9pZhHc/tXq9lAhKmnnsLPTdYU+BSn1ykmJzoHX27GUA5J5C7oc+
K5fx0hv9oarUEFuG9Dyoz8LAPFtnyyENj87WrL0hQRa3r0zPiSCB3cI0rn5G0E7ME4HZZ3594aSp
bkQ6w9V/nLQRP+Lyu6HtIWgpLEfUUoYJD8mwcS7WAvCpyYWjBo03ILXMV9Trypkm61OqCBt31+oH
PFnVIoIFujL2UNAQMMvgvtSqveCX+64KH7Q4+dIF4wZ34dqbbWZV/p9dXA5dyHpSFybzXzMPzK8q
eDIS0U4C/4mK4m2htJ8EH3gtZd9G/VqbW5nV2lP8zPriWFi51YyFxWqD+iYud2U02H3xKrS/PP/d
DO7z4pNk7irlrVA3Xh1rb8Yzy4uDgkK3nI0mlivEGIVKt6cmuNf06KnS88/QHe7H/nWEc0HwGeGI
Po3Ku9QlG+F8c/MXdwfk9GPeF2x+XP5KvJe27N3GctLoCeUNdMQh/5WUL/VWj3Y1FqHnC64N0V2U
z85j0Tj64pCpWA0kN2s+GfWzB/Qm23DktTsEctn/sbIc1Ywjr80RuCcSqWRILbnKfpKOMnwEMFX2
b9dvkPknL0IRZSPIN2VGNRkwXCwpNMaMbhehyDI/C1l80Iv30RI+VYypCbl+H2mynWjBBqpuw+iy
mAM9nCT0MyoQFou8+6yhp03JIdCoPt8bfmjr2Ya/zAH1YpXQAnOHUP4F33L+4YBZW75ckf+l0kvR
yLZc3SAJYF/fyhXvAOH8r5HFwdBSPfUaBSPT8NxQx0kQ8EUYPNnKm7YWs/D9UID6xihmO+bPoEJJ
d/RscwsMtBJNZ7UzRswZFmIoZOEXWTlaSUyrzoFIQk3eLQDoyFdrEeXarY+zum8nme5iPZYcenEu
Yqrwnqbun7L/ZPiftGbjTbXmc9Bc8fFVkgjmds9dwAQeDmiMVAmUuA29kiV9DvKvJmOfWvMxKXAi
bsXotXWRus+y6TqNsyV3xEij2I96LEK/BUmY58BScS9Nnisnfw3tnTlo/jW1rFnQc4i1Mp5NCb0T
D/FRkL8o2oTcirnVx1hfFU+oWWmSnuAieah92SsGX8udsamSX5nn5z/NQhK+9nJdfKoN2dN2Y574
d70WJPcJuqP3+iinzQFoenATtwZszeYQqs1zl4GN2oUTwveuqKTdRsaxEkVpZCOCBQRBod20cOBC
G4YafrucnIphF3mv189a3tkoAEG1hZ5s9e366V87MIamWaimkKUiEnjuX77eFl0BfxX08JCuIgRl
fRtIIHXx2YQA8Lqt1bXR9qVpP0szLV8ZglrlrTKvbSor6csgB+NONoqHyi8mt5+KxzjJQ2h5jI1h
2bVnNABiWnh08GjjL19sQaKUIUXNwtEq3Xs3M3F8NXxV+jSFgyw5UFM233pdiY+ymmq/S621flhD
0O3qroXoYKDnc4N4lPaVB4s/2jCQmK9mFGvxQcjVvnf1sguCXdXp8RctYJo41ZXajYRK+u1PCvUO
SfKlzVR8pdpvzIPgjBfPcopLDJRXMMvfx03hFPk3WX2QrcTV9JdCfpHlwQ2G21rd0ZL86893ZnM+
YievNtWYqk6FGdoREpqeyeSmI3wFlQuyjaF0cLS0869bXOs+nplcnNph7JEOUmeTs9jIPlcP6XSY
e7CScSykxg6LG8t/oM7UlPuseCm2xoxWPBb7jHAji0XMWKYZXLZF0iVtQcvoocjdunk1G/py045e
dIYzbCx35YF1am6ZYMRhGReexFeNxMBR5GNuPY7dTVs6AjT2Lbo3nv5eiEcqk6n+a6g2kfbrXvWf
5WqLyyYXTSs1fZbrTzdR7KjhlyJyfMj7w8+Bchy0rwXUN9fXvJIVnC15EX/6kHxVnndYll+C7h9x
elS3+OZWrtAzE4uLuui6ZBpEdjUIVK5Q2RalvUZ71UqP6eRW85fdXV/USlAFjcwQCZg1Y6YcOz8p
ArRn/aRMhTNZt6Ppip1pW9XP0EP0dOubrZni/c98hAodAJ2Vc1NWlare6PeFMwjf88zVJlAazALJ
qT1MW5CalTsUHDTIS/IqeDaWNQ21QYUeguLCQWjaTbN7ctNdFH10myPuK35oGvNbgthG2rOcb5I6
Ufe6RCoctdWAsWaG2iLPlqiB29cNo1VjLcqBPVhidq8LZtO7adT2iVv6Q7pRgl1zTzRrZ9FCiPku
Jq06P/DMbIR8Fxbbx9zP75MMLkDTcP7aYaDbnwk+EaZmiGrhojNUupGmuKCRaieTx1zoJxqnVvxT
6Tfyi7XDIFEIg6ae58oFWr7LsiBXw7RwzNL2svcCDhGxvq0GOnDDIc2DGy6+62tbe/RSK2WwlvE+
xbigtDaFqipKKef6FX+L8YGU1gZdbifwag7xPra+5fm7r7xHW9K/l8B95uBPDC+H4WHricVGwbDK
5FPZulPNHIL1rHk/5AQ2tn4ferdWedCmY2g5tfpcGV9D/9uUP9ZbWgerF9npT1lEhKGBNr3V+SmC
UCGtSCInASRKXU38gb6oo1RHOb33JzcbbTC0WgEn8F/zH7IbvJRnGXcuM2sZ3A3FU3xVKfnTprWL
tKcA0g0x30gn14p0PFc4MghIkIMsRcFlo5FTT8cKc4AwbiTyDy89mLMjV/tovK2iztEh4rruYstr
Gggoox/MGNGMR1loifDXimQkxStNOy1/hlbkROavMqxJMx+j6MbYanMtQ+4fazPOAl022kF/tuAk
DyKNVjJRhV5LMKejongveU3Fte0eVDgElelvqzezOTSvoLriuQ+1mHoe4QH0Vo1UWyBXaskO2p2m
9HvQHBItveu7uIx1CDhRUUGyWaR9Q7xbJFtd1ni531mCrXY/wlx8iQMDNa98o3JzuXtYQXiHqwI4
N+HufDlxkSkh3OK+U9TSR1NkB68Y3wYBFZVuxjRKtXn4+2UpRNd5ulicdSjPDQJtHTtBin3HyN+y
onkMQghz9K3Nu6DA4KqSDBXWWGYEeGQsmwyJPAB5E5iTvvua2jGDAaiFf3xxds7LRhXqIpZgCXER
7iSg4qaCrfMFBfQcPAR4mDI+VC665YfDfe0mNpLi1zfuz86clp+Whhae1yvyEI+hFzgxM2SF2zsV
/0XMGyn8P4VFzv+l/Hv39av7YO0envb2zTAv/PD8odr3ql262g4Q2+7DflZtxl7sxP5y2H1yji+/
ft1tMYgu05Plz539++RcymYQ+5U/j5sZXYQAVRYeMoncTvbjV0PrpY3ptktHnj8DFK/wD8wKy3NQ
OjE3wHQo9RK7E7XDrVlle7E0bs2+fBiGZo9W5MZnvzydFvkkEB2G0WjT/ZkJPzFXtHKWhW3AFNrQ
3tYlhc547O+QR9molCwThP/exX+XtYgCiScYjVmyrMD0bMX72k4Q99cIXbbDUYG3UdcoA+nB3w5F
00xl/n/WmIQuGNnmhdnJV2vFHMrY8fPJ0WlzazE8FcpfpnOzFeqCfDCZJudFeVD2AtoczQDHXn2v
VYUtT7EjhBvnZj4WZ8cGwUcaxNyCiAwDE1gEnDIuC1HJ+hje7/aoCXAmmfLx+tG8cAZMAAbGF4jW
+sWsSjv5rZJUrAOY+3sQiPtalx7FxPh7n+N6ozRkacZcOVmsRPW0upRmycrIjG1NqdxWvI+Tr9fX
cnl5z3fov0YWL8C0qMYxQQ3YGUL2TPKLmxa6IhWezglt3cT7HQzVp+smL1JSnJzyJhnKLHwys/Se
n90uLPp4bAdmRuXwJaDMpjIbMFTiB8WalyHueN2IXySo2ku/dEM13vCQi9Bh4eQizxsmFKjtL6vU
bWslSReoTECLHUQfvfFhZYb2owTCwQirlrlJmY2fr695xWU4WLwk6CRIl1ofwAjbJtJzhvIiudzp
Wh4fkW8Nd37Pob5u6mJejmM2p2FYg6wLuMz8W05iVRDxOu5qKXRGnx6QbwcZHD7Tu5d0xzp+b5PB
jfx7KNPugmTeaidN3sbhoKfRvojFG6F9rLx/DONG6282ftjK0aSODh2lOjPzXbyz4KXp41LVQ2fK
mBJ3uygii7KymmqAL+npQzzmELbqehVXTijobXPMc1l7DhJZ2IkhKiLHNDT94LbiZoDKmZTa1eJS
fqFMNXRu1Y2w2UvCINyZYpipsC0kjeDkfT/AJp+WylfUGyx/H6ll1LrXl3bp0oS2Wb6d5zntcQ7U
+Z5XmifGYxYznlQdI0VypcCZ9Bswst0EbULmlm1BEWIXbLVBVvwKuxQfyIdRaVrWOqYyyDyhSAjc
HCEl1tycV5ZvSLvr6/sDHltE1fluoFtALgywaOFTej1YGkQjyOhSfYRjBVXJF5p/arWLp10FS1MT
7krvVvEPXf7OFN1g0g10gu5HUdyptIEoiLZPKGhf/1krDkVeDuBpPlQKzYzzXddB62thjxxFnB/A
u9nSpqTjxYtqvrNOTcw/4eQwobXFXGqNieKDdiNg4BCZ0Nvxa/9z+JZsdJtWAhMaVzRIJBmELvfS
uS1rKocyybFltikCFah1PjUyRbPareMNU2t+wzALHY75zQGF27kpn8EtP7S48CefMSJvcmfxEjMX
N0LtRVLInydnAnE8q/FdDJAmngy4Wawip5hS5b4szckteo+C7tSJRyn09Y2bedUe5RouNKhkLi7/
uJo6qdbLyLGC5FZuvvmhvPfJDdW/3z6qfcw9zlzoOMAiXwqTuJP9sGZdY/nIjfXReOXBF8y36/69
tpz5Oc/riWYDyLDzr0QcnAJSZ0SWo++ShubNXld+FcFGCrBuhf420xmzcuzibIcUgYM2RKnOF2+a
6deE8/mz7Mev64tZcTmFUAUQTOGNS1JzvpgoaUhuoSp0IjLpgxBq6W0KZi+0rTDKN1oXa/FqbnFR
DcC5L+/AaNTK3AiRp5aDXnwfUsPq7CyIpJeBcZDcHoUyoxItyOLPGgbofdaM7eck9Kf7tI9E47ka
AHARu3kpH2h2i6VtiLX3q/aq4W1ChejDMGrtaJhZ7TtjZxrf1CjfmrNY2y/0c6E/o/zJYPJcpj2J
PGXLPdWLHvgudXS9wLdVK4evwXKvf5a1r39qZpFlZrIXg0rETMLExjgc/UZ0tBg5sa3p2lVD0IlT
+ETOjJm28/VYagmqWyXfByAsBsgGquoXyYzLV4o2ygd0KSQG15e2soOU2qilEH+geVsmeoWYSqNZ
MNdt6PGNYA2uOkV7D4DudTMXKfQsMT9PUwB8mKVrFreQUsH11zTQA3hqpdg1qmyaLN+OVmuBErBc
mNvddqursm7TgBkPdpdZLfZ8Mxuvou8wUxJY4bgLO9z2ppBeKoCUSvoMEeX1Fa5cTDrUOURVk2cw
dHnn1qiRanquxOiPmvodunI3aYfccPs7pGvdGd3+urW1z0ZlhewcGvtZAv7cWumZfSpr9Nz8ybwV
Nc+m17OT640QseKOUBjCnmFQmZ370udWWq2PBUtA11fM9cNcRIhSlMzTAPKxfuO2WNk+/J1n76z1
R7944SC1FSkElIH55ynudpnYCQ8EkZ+AG2corJjter8vN+ojK8sDJY1CG+hs/vdPwnoSPQTPFEpZ
NSMn7ZX7qOydVIQr1UyPXp9u1Cy2TC3SFnNSIkoHFH7j/L0wA7umkKjnXwN1I1Kt+MXZkhbbGIpi
oykZdnJtdP263hkNgIVJ/fuowSOFfyloy7wPF3FKDMVKrSRv3jnTbaXq0aNxkIXVhper+Ncio0b0
cwbDAAvkWlyYUboqj6K2jp08+tLrFQ/8T399jDTRogsw0/0oxoXqh1cg2pK38OIHPSc1RTIFIJb3
1/X4+eUzTz3qvDRn+eXzcyRqtRkIuk+9Jcnvp1CDIk68bbNfGsp8YTj+/cc5O7WzL564dagKEfkz
p1aprLekKhQGSeeZ1UoftwAXKx9o5jilTsWi2MNFgABpHRI/MKWVwo05Gk+jtCXMsmVisZpRCzq/
8DBRQWLwOvkVkgKj779ed4SV83m2kIWnBSNIxsnCitnDSEvsUelgvCqIQly3sxLmsMMc46zAxbjY
IlvtK0OcshHJ5bBUP3WdAVmXd5zkYFeO8YMimFt1nLU78MTessE4mkqQ+B4zk1ZRD3ZdBcD0OsRN
fbn85nnm3g/9Q5DHG+d21SrQvLnwPJMgKece2Ce+VvvoQThTntzSFyqSf2RpQKboOVUkpzU3zK09
QEle/rU3+9CJx8t9ZtRCiT2/g927gvYIGjSmBBx//NRrTyl1Ym3cbeoTXWDFeRme2V24vyoVvigG
2JW86aAEe7V8GZW3Xj00rHbMD3k9OlOY7dv6Rt8qN6x60smaF+dC9wQEp1Ns01XCc3TNFgfheUz8
B0nr7Un7W5zBcq2LE6IOFhd/Pq9Vvp/hYmUd7HWoUa6fj9VzeLKq2bNOvuRURH5bzZ4zWtZu0Jrv
fd3aeGxkF+HkXrd12RCbPx8VVhiaqV/AqHluLGkSv6tVSrmNJhQ0Liu7KI2PbK71hd5bdMxbWx3v
syq0FfFG1A5B9MPTdafzEQnciD8rrkTyqNJhoNhq0GNYBAYRSqco8XoN/KSlvGaTJM7dE+1ugKra
KSwGglrY1Z3Yk7lFMtj84Jxq7aiN+l2thOZGF2LpXLMYNvkQpxdQt3zxDvWYwMxD1YidUerQIYlF
F8HjWzPM7weh+cXbdCMsXpzg/zYI2x6PA3kuiJx/ihHNk8E3CX+ywHartej2Sntv6RW0ANxcpcUw
YboXUG+u1Hijh3BRmPxjnEKIyiA7RP1LBPMwxbXQTkLs/BdpX7YjN840+0QCJFHrraTauqr31X0j
2G43te/70/9BH3zTKjZRxMwxDN8YqBTJZJLMjIyYBjdoRnWvqGgVAg4cbrNVevK8xKMfV5D61J8G
CI9edkP+gPtrHWVzlorBPYR/OBSOYy156EIvFt2BoH/QW+tfbipmAeRsBNgWB+88HhWVDXSqycB4
w0DFHR1q7TiBhqZ4uzwO4Rquzejna+haEDtQGkyj+lLpG/pMfqk/5kC3rg3q/Xte2PMhcSfMVERa
Z1LYGuxDg9x1XN+6zkYyIPYj6+vn/5s3vHtwWKORg3/+tM0SL00LGsjCnMBvhfQ0pS7Ecjtt3nVu
mnoFHkhBVqY0mJJuukFhD289bTSv2ry/H7plln0Rm0LuixhPKWvYQ44ANHDnU7wkI16XPeTQ5zrd
4N7sLbbmhf1wtGvLB/HN3narG9zWdrMZXkc2vY9qCcRWFBkQGyD8h/ohQ4CffwGJw9FIKrC0Nfpn
ZoPM27kJVeWud8ddWU6yCM22PTdeWAIgHqUwJNV55lQytFmbmAgLlQYaBj1vT25I7E1Ul/WPIbaS
bdmptx1d7BsUlq4TR7GDZJHxj/1d529f4QISjjwtogMPOwlNJ5qGEImEqbLGzneGnOBqYeXGk+Im
etClfUM9d0qL6Nggf4vm9SRlQJFCWw62nTRPE0n7xesU2/jpDJQEqUIWCEYYeXql1nMRoUCAX/La
zmqfSjfW0EhbRY3fIuW2oYuVP+tWZ26MrtSe1M5QPuuirXduougvZghumgzYrSCJjOUUQYb6RenD
EBLFuZPd9bSRcoUyHzufDYbiZJEaiQEDSJxzD1BjWx1mLcbW05dAGUPIYb2H4Hu8vPlkVrgrXegW
OUBTsBKTY5Q89qBES2UPJf6yoTM8Ks45ZN4Bn0SC43wkFeAw4eLCRm16BfrRHYd6aFGPIhks9fum
OTfE3WpSF8AlDalWHx0F0Nb+Tetrl2wW6BHJ8kLsmsAtDrpekdZHOgN0XPzNWwn7zF1shKx43JjF
7RAHnf04lDfYKmkZ2Lkkg8Jf9FmERBcby1gDeQpZ6vMZTCfAN/WBPZt0ep/r9l1h/u6GKki1xusd
sp3Kj8tuITyrDXifijho4cnJWUwGyxjR6wKwOS70zj2hQdG/FvYTymjgxIz1wMB5I6Wr/u6NGCc8
BQwHoItEtet8nGOmz4D54tk2Rt1+0kLcUNJbqzEk0ykeHS7sUGbTWfcgdw1Kuq5v0NgEDsxw9NL8
VzuDwfEI8SA6+agP6vbVkLdepUkeUN+9BsNzQUHMakIoPnOXT8fo7NBibwmre176x6m6osmpg8aM
8qw2qEHtJIsoOMYgcY1CPzptIPbIp4/6sq9ynTbAUHTP+RBMxFfTIIw3XerZyRt60SmsWjdOJTEs
umqt7XL7MNGjQhkd9mZqu11sT/txljWMMf8734BM/9cgmEwgTL+leppu7PSswArSBKQsh3rcz1Br
Ny2/tGRtcCKnXJvi7ltpSVEUK2HKoZ0/ok7omJmn5pnEOWQj4uI9TeZ6Qd4AqXvN8Krpbkrf3Lz0
w/kjApXvZc8QxRM8xVApQE0H3X3cPjP7SEOtCfqRE8FV5sFNXM8175vwsQctgbR59XvbFcKXhUgC
6Sh0J6Dmcr6ttVoZ6oawC16EZmuwpVaP+oKV24DrqQ1fXGenGNc9/Tmjv9UBtuyzrW4iu/K0BOQB
R9X4aJTay6vHbNmDeDAu8ofL0yGa+vX3cf5q1S3gChQXj1i7SlRvmMEQek/aX10seYN8qwWyQI5w
ihrNX7gR/0QgjdNqkYmZaHBCAZaYzXdZ5NVR43XpfW3NQYTEXtoVGzCKeX32XpFjGfpZ/dskV+n0
UjiTZ0EKwrqfqH95Dv7Cbfkdtf40zs17vSLmxCahzo+zChKbZDOkwAgFxH1K8q2VBEO6L5Ugo3lQ
6BLnF+0xC2ADoBlx3/6mP1HXCdorBlR1lkj1S2p4oQFIlMTrReF3bYTdU1ZJj7St3IKmMDJqP8AT
bHY7O9+S6An0OXl4i6Lz5RllP/dtQldj4ry+rmeTxjPMWSbot6BrSW4m1mwke3aKvBcAdBR0UNVh
xKTnw+pnBS7HMkYkHXw1OTTLQ4Rni6H9zGS0BYK4geMSnYYAM+I44evmdmgkYIOFqTh5tGjj5Xbj
0fKWal5K/FKWVBWs15k1br3GRKeZAhiKnyaHpS69EQQxMTq3LN3LjXdCt2Mn08sQ+OGZSW7NEnT+
FOYAk3pDNmrXB2N5rcocQ7BgZ0a4cLOMAJs1DYzQEfm97Ar3YEyr5zTBICu9CQSiUAzGfgIGD/k3
pMPPnQPC7uiWmtkcZo/xdBjjm64gflcGJt0YxVMMIFE0fLTFR2ydwmVvA9o5GhYScVun9+P40NFt
A8pBNDo3o+5PWe9FwxY3ihRYoOh2dCVxQDg1q8/lpgbxsS/0GL/fgGLbbaivNTu7/jUqzsaWXXGF
zryyxd3GGmfs3YXdUsL6V2kGrfIaky1BBjCNDuq8aUCwSE6uttHLu866yhktqv7gmm9ZHu0q2REk
Cr+rhUJb9PlCtSqykqqKr4FwJuC8Br02B4AfVK8dDlZBvXB865tpZ5p3RR6M079mKYK6IgChLkpn
uPZDW/LcvIKcQDuxq2lY303uk47OUr28miLJASjcX19m+D5/ZQkVt2V556J9i5sxAOKrqGX0wKK4
sc7ecHGjAmCmHRxkb4hzGOY/1vCkE3+2r2r6q3S2sbq7HOdFrwnokuEx6OAPrvbczW1wl2gaNfBM
IKXugw46i5/tEqx3V5OxoDfxlSCl0uGKIznO/q4Jd8AwxXgHCUcNb2y+qmrnytyEpcW0INqX/me+
Ib9IEH2U/lh58aFB68kHmCJeu2vnKGtQFqwjTNt4jrL3E9igz90lbbo6tBsbB8Gyd5wA9AiDTHZa
sIpoCmL4HCa04aicR1a5XU11DPymVaPVwdla6i6CJqIKXqs4QCySArUE5/Xa4N+86+p6YOlFo1VT
CLcxGLda5S3xYelPCZHkwUVztxrYX3da2YEGIXWM3MV7QqG+YyOZhIqhbA/IjHC3ObvqzaJA5Pah
sYO3rU/c17GRMEgJgrWNvI6L1mY0IKCRgnMCSwGSMoX/oVvt1Ja9T+rk2I3xpswpSoSJZN4E8frM
HHc2xAqeEIoKn8v0j7SOPRDVepmyqZ0rB3Mpa7aTWePcrzF7WycFrOlW0CQ/E7DtGM1+SgNTv09l
ECrBMY3MFdIeUOrDaxZPpfOphCaQW3cdkAvH6pTshi0UunbokTy0EJdyfeU59iEUdIKo3o3y3njl
ptolJwg+9V67ocHlcPbdc84/hZtmVQ2toreVxLfbGo+Nq84AXLGUnPPf9xqMgP4DCUEAGtBjeD5e
c8lRCZowXr1FP3cf1ApUou0HWzlcHsz3IAI7DEeKviwLPZrcvCYLLcHgDjua9pnaG6SxlvpVL6A0
Yd3n9uhHpuSAI2xjnQflc4vc9OFdnWhhCIvk9j32yVu7eUwO8a7fPP12veUtfvidtxvoeDEJqAqN
cEF8qrzsqnxEg8SGbJDa28kKLN/36fknca6cqWOpzTmb7BAsQYwcsO1+uCYYwCSuIyhNrS0BW3u+
rLarVmPB3HhB8zGSvGEYb+0uRK2cJMkWUhImbk5N+WFEFn2INCfaWb0rJUAXOtc/iw5g+flXqLMG
HQwGA0KfIl4Nm8h3N90vsNvdzUGFTsQY2+ao7G3J6IXTjLZc0CGgnmvxycuwcRuSq8g+d/V1W6B1
R78HGheioXUjiYRCr15ZYhOwOkFyM1GbguW507EK3BaEgWjgBhFUaeyj8XUw7o3uXyIU/6bwVxa5
feQYoQHIESwSe1eCRVa3UY64BZGSZA4Fdyl40FfVg8fJGlNUTDOrR6i2jwYcU2u9AXS3yAU0/Wdo
PKjx0+TeaInErnjtvootnOOGVE2oVbDxaUGSuVDWuLPcDTRi1FGSexaG168B8kVwjTZWm5ewpBgb
M7selzttfrsc9MTbcGWDO/w1RansPopSv4U+CqS3cySzu6XduGHsmcPzkHjKfBhUiVcKRgaCYpPR
0wEKDCj6uVcmEaGDkwLiXCQn8IJm5lv+728cyB6uTHDBNQYQKhln5KjS4q7T75rhuQaH1Hyr95Iw
LkhZnlviYuZUQ7EIJUI8RN/Sn4bfFGhYHl4olErpidyAMsI3vOjnFe48t+0VwIyfn+q7THD7bycT
d5YgWYoCIM5JA204bMZX+3wGr4wzAa+C08sjAMnsgEH+CSG/9KXcZUfIZC9X0+fUbnXJy0KwG87s
cvGl7pGkROc0u1XdZepjUvuO4xsI6Mm8//euemaKcxpjQCmosjDPTvbZKW/Wn2j0y2oGdP1aq1+0
5JoCfnPZpuB4ODPJOVGmGEbhJBgd0kmj9raou8Y9FbJaD/uVS2vHORDkwdplZkJurvYxDz+JEoTu
Qx09ZPE+1CUxRTgisADorAcYOVTuAar2YxuNIzKNBhIFTAsJlBc0O5FeslrCHb6yY5z7YzoOOkk7
2KHLrW4GYfU0yO4q7Cf4aYPDI4KwPPk3ZriicxjNIbBioV56pfpJZJlmsQGoN6JhGgAo/lmJ1vKs
shdo0VGNbKxUf1zMUvIuEpowgTNDZQrALh5klUZABmLQLEp9lNWDRf+LB+srA1x8jzpNnxbg53wz
v1dRTNdTkPc+RLLrnGi512Y4t2qSesBJhXGAoncpXuwakG2JR4kizdoE51ERbWk0pRiJg1bN+Adj
6VSQgJtBflRL0vHCVQEYGEwZ4GpAp8q58zqpMWqtivqaGZ8McIC1eS0JLDIL3GBSXFbKklWVOxwJ
yANVpuQWJlyQ1RC486DpKuTwGHpaiZ5j44nMk5/IBN+ENhy0mRrI6kCbhbNBw6Wo0wkl+HK6hVqz
U55I/nk5AAuur1D8+zLBHS9ZQ9vUqGCimm9AntO7gQE8V3VdK/u+qoMCDDCXDYpiMdpPdAO1C6Z5
yY0J6AbQpRFkHaN5C3GUQC/x5JoDxTohPtdScK3QqVfmuPF1phvZI0vlOs1p1Pax/WKTYG72lQxR
KV6rr3Fxh+c4OPUQLzDUT+9Wsqvjd9OQuJxwLChiMQEHVinmjjGndnNXtZGQJ9XTWD3H0cGggOI9
JonkxiUxxCPo637s87xG4Ffn/ZA/4daagToKuCxL0gElnLSvEfHtahRdNh04CZBXjF4Zf2XTxBtX
1k0hOpHRs2MyxTx01fAep0JvKIkH5uLEM1zqNeD+61/C5r/EtJUZztO0Lkm0iMKMrt4rylutBJc3
juglgV4aoATQs2OAKYwLmmViJUXIgAI1yF9qJTqC7xSSp/pei8ajOt5MRQEsiV7UXuG2EnC0oCSC
LAH0nZFnZiA4nqk3AT+U7XQLQtGNdsx3SPkGaBxD4XZHIEyxAZJskpj8xleBd+6ZSRZJVjduRIq+
TlqY1HfFIX54Kg609bRXEGEH1SeyB7voRrvX3omvBI3iKR+Xp1vkNRB5ISDkA+wUD7hz6x3JXQIN
SUZZcFummWcm+1EB5utw2YxoBwCHwS4oyMyC6vfcTNQNZGkd7IBS2+nhn2G+nW1Z/ln0kMdr7B8j
PINpk899ndswAkZPQGgC3bkO0Zts71zT11DPLR4Sd9fKaAtER/DaKpf6oTNB0ZZZbYtjDILWyni9
PHfCJQJXC9YIrXLAz5zPXaMPS7VAyxjkS2AF8cEW0+7IHOo1JCJTq/PNXnVl1BLsN/k7MTjtVNYV
z9RyObeYCLoUbAs2w84ALaDhjMngtZVS+3bcOTtz1PWgaqv4GhzdyO3Nuba7PGihw3wNmif0RwG5
TR026Lr8mduH2vnR99vLJsSRZmWDW7l6HMK6WmAD2qaM325sTIBP7rLubkGKuA2DEsQrMsFL0aED
zgl01uF5zUrk56uZZYpDevSn+AauUhnZ1Nh0oZt5Svai/2sBSBZaWIUQGX7GvMgmeRVa1BwCqq7b
o2TWxMGSFBuqoGUZhDK4J5q25MYjXLGVMe5gWMoiCyeoLvlqdTcbQTc+p7JuMOHcgT+UURGqjFTv
fDwKjeysyEYsWA0d1FTxbOcnHtbA4JWooJuSAQn3wJc1XqyktuoOGBgMaI6Nx8j5sTRv1F3uwc50
VAsHdwV0CRgykKH4OFhZ5ZyyKZwaCk8Y43ILHmb6UIA9FOmXG3ez3MR+fKBP7s7ZDmMwBtEmvCkP
speeMJ6tPkA/n+SM1opONXxADugcu7YOssynoIoMv1yZ4KKLraggfE0ws9MWbMiP0RPUJYfAuKp3
1bFOvCXy7Suf/lDfGg9dO5JtL3YiE41hyNeDKoqb4DyvEmJFMG4kn2RBS+joESjSF89mJXEgmSVu
JlE6nKKW7YheRdtI61muT+L7YUBt+cflUCa2BF5kdmVhWYbzNYMMCCWdNSHzA/SG3d00tT84TwD4
DpCnvmxKtM3/wntBaa+xHrtzUxYUZWOSM/80h01ajZu6RzZAf7ls5VvTHLsVrc1w0SSOlKTUG5hR
9uF1+VNpvemB0S2dxsC8AyQxlyGk2A/yJx64aVXcPQECB8r+fFylahaWoc14q9s/E/I5ARhah7et
JUnUiFYKDWHgikWLDXisOe/r236kTYSVosqppwdVv8nGo17e95akm0d4G1pb4rxPzc2yjzrmE1q1
Wxr3mHQAGpGCBK5e9YE2gBCzrHc61Pimtv2ozLfLSyicUIwQTLVMFJgv1feNsyydyya0GT1XMQJa
bzrEavp52Y7QIVd2uPuzoygZ0BMqZtQ5JubRgP5vK3uTiFftayzc/gKRyjK2Gu7o6r11r4Gm2tPv
2z/I5nR767GzA+U5pN7ixwGyF5vLwxOdQqD3+t80Eq5MlE5WRaIY0zgNr7OLvpJpn0wgaiafMyqd
+nyjkv1li8KFQ0scnkEgO9F4F7WdWQe1KCY0R9XUmH1L+4zAOAGptct2hJOKsg0IhBiWyeS2Qj7H
vZ6YcNB02QPuUMVPCjpeq1tTlhcXDoglYTAeXKH5iJ/1tC1pomMnZMrBaj4dd/jtZrGvNrVkd8ss
cXuuycJ4DhtYGvV719ka+StpbYg1pBKnEJ6gIDn8Z0jcCYpMD+CXoYYh1c71AsU0YjX+UCTPVWs8
NGl/ilWw8kdPevVSxNEdOn1AWQflCOeHgfzDXDVQ5YyhwpYcjCE6XF5X2SSwC8bq1tlnZm0ZNb5N
q4PW3VTGtRrh6fpw2Qrb1t/iNaMaxJUTLEB8xpvW7qhrAxBwzvSe9Z/D4C/JQa2v5sofPy6bEhbF
UJv7xxa3rFGOcxBvZzzxNsUbnum3AKS2vhPQLsB1LABaF3wp5S9Z67ToJmaghYERmBiMyeR8Io05
0UYnZRtkui212xYK0pcHJlyplQFupVKiVHNawwBkl4KEnOYO5J9kO/yXrP56INydwdbLIbd62DHj
9zhfPBMJjfTX5bEIo8lqLGysK69TDIXOGbMxg8AtSd+mivopeCiT/sGRgSGE84Z2McMCFBKkV+xb
VrZGOiDPMMNWA24BmGo9VfUnWXFb6OErK9zBFjXtiGISIn+ELWslmw460OWmV++ccGvIuPaEx8zK
GHfCqTQbicbaj2P1OgTyuQX4eutqT+BKb5t9Hf+4vFqSGeRTNQWeALoJ6l1cDt76cjchy0WeqBpc
tvK3y+dbkMC1mPVTa7hRcqMyqpksEWHndn60t8ObuqGemnhl4s13hdfemTvrsQ9+zp4jOduEl5Iv
w3xqGczfaV8wVodWcXaLlga11V2HnX24PEBhhFiZ4Y5QM0ZlMUxgJupr9CkUnv562YAwRwJm1//N
oM2FvpqQPDV6WFj0T6NXvbrZj+6LYTzo9WsENKSiXTkyBRvZsvGBD/pXqmWkMGpWOM2Q6cVtPEjj
yMPjJyD2Rx+b26h46C28QCAZFoN1vX8t1eJpQEt0nZReYozPlydC6LCreeBCpdKr1KwoPmlIRqQd
HitozWYPjbK7bEa0oGhYA7YV2EzGmHEeWfKqy4eys5Dr04N4Hvx8WSSeKXxZrUx823pmTJ0SiRSf
3qSbyQPEItzGz8uu36Yf6IAAaeTlIUkNck5qlVSlKoO1Jqf+sziEV8MRTTRT4y2fqqdTT9leNiha
qvUAOZd1aWo1YErGHA6vkxpM9r1mv4E45//PCnc4hwncgdQY1Zz9mUDtQUECPL137udlM6JAgnq+
yRpq0D3MRzDI/7agl8NgcqRe8eAwje2SyEpHzKv4MLkywkcrR6/USG9gpEZPUE4f3Tpwk3un8drk
2JZJUA0ysizR2ba2yPmEqlMXndewaNVbg/q9jj2ue3NxGj/SQlaGl8whH8Mctx/0eYQxpXxK+2Aa
nsmPy6ukCX0OXJRMRwB0lHzRquugLzhDNRHnWftko7tzP8361q6XN7fUUi8dnXE3tc0MzfZBv3Ks
7G0sayTwk40b/wZLxsnMxy2Zlk4CkBPdipgsLlhAwdaFovN5PHH13ojUEikoZ1CQrYzBbREi1fwz
sbzO3lyeBNE0r21x+64B7lnJW9iq6tEDxsxfmt+GDMsomui1EW7b4UpEnbmHkWIGlIpC9BvCf7mS
est/gu2gnqSjeI9kDXj+zucO1z4naumEo08LzCkFkfzPyxMmXJyVATbW1TVSTRzq2jkMUJD9j2gY
IlCmgqZCaWy0QqbaKDpZmOoAk1bVkHriRtM7xqzGk8FAFu/V+BsCVJcHI1r99e9zg6mj3rBpSPAi
RfqWQoUysp+6KZccJqIpW1th/7+asgKF4zBHfyFoIw+DuQtV9JwOfubghfv4H8YDMgpQ7eA0RuHt
3FI25qXjsE6n2Uj8ut2SPtzqtiRuCBfly8jf29d6OGY46K0KIyE60hx7F0E75vIwRPvFBjIckusE
r1SeQ7togMSfEhxTpN4vLeQGwDz8kPwXhNvKisMlqaAfgYoB1N19nW5z7XMCSc3lYXzTHWL5YNCN
MyZjVB6/Mbb3vYn4MsOChdJcYRyQW7D623jagcDMCQ9V84odmna7ClLYI/YrXpmXv0A8kf98AM9H
nShK0qDpg6VTI79xoIb5XLZv03C4bEa4jb7GyQtGUTXWSnC4M/xt5Dk4G7JHV3Z1EW4iFyJpSCu4
ACVyoSCcSasPCRI0BViGmkczhlLDoWw3iSx3KTrl7ZUhPibo5UyTCOkwZBH18Xocn2dlb3RvTb43
ZLVOnR0v/CVmbYwLDUbp9o1bw1jXe1CdeHS92IPAoBV5dyfv9XXxvc1ps7G8PZHVeYS7eDVM7qE+
lkmRzTYsJ6jjLiDQqGLJMS7Ehq8Hx0WjBLzsLp1ggtz2edA+KL5yo/gg3b+2N3VQHyp/400b+jgG
xbNxooHsPSt8kq0+gHf/wmmsaFHgM8679khvyhcwWYG++fGP8t7eafdXfdB4zbW1ubwbJA7E74ZS
n4x2dmBVhwB5m6Lme3L6ExjFjfQ9syRwMJExcDRC1wzlCqYgcx7xF+oaWc+C8ZSW21jX/d42D/3S
7FvNBU3H5HVNJQH/CMOaA2Et4AQZ99s3zrUujOMww9UU2jghUT3UlAmJwSd2G9YH0/Hi8A/uyl5S
36T6yU6DbtpdnmHhA3/9Bcy5V0eQ4jSDFg/4AlreQL55oYE5bqvsOqLXDfwreQjx4P0vNpE3YwUw
poXFzTTAil0XQ4fIz9EdNhqoNN/F1Z3SHCOr9UFX5NVl6qETX2KW/SwfIQArw+mBxmWwcnARInOc
Ii8smHULonxU6dKilOKOx35S8kPRsp4DwLR3NbqAfTtJCB4k+ohHqrOo+DLAXoZ+/C94SlYMVMFi
j5o4XwTpk6VMG53mftg8tOQ1A4V+HMq4d0Rn19oIC52rNdaLZe7yMMqhRbpxoivLucV1KRkl8ysK
g2sr3Kpm82IPioqh4J3h2TXxbBl0WzYOzldDVcvVQoMFM70fc2QNYQO6N5EMoCA6ICFmAGYTnW1M
nrE1ddSyrpok9xXavCS2e9doyg2xpiMYGnet3u0vO6bozAdFKTL8IJdCKy4X3GukXQt3YW3naukV
3VvtfFaAQVw2IlydLyP8VXNCCdEYXXRnO23vNyBQxrX2sgVNFEChmqzqgBqh6Ms/Nks6hhR6TMhG
xlCc8vJP5TY+TsdqWxzxuIlP9mbEUbFsrJvoypTcm4TlbsCSodAAwjP0Q3KTqCFR4tQtfKOM/MH1
cECd0ut6fEwPaZDsgFG4PFihi3ztWz5RZ6ZgCaNdnCP9A8ID+rsHXVTqfhTVnbT1UugeX6b4hJ1m
zM4YxxjZRLMgTpZTPEWBPo2S2qXQQb6cnj/h0zxOzCXEiAaz303adL/g+Ls8acKRMKoPDawwoAHj
shEWpEMHmsNEW/0mIKdII2g//LhsQwSgAhcuerxRuwZFIa8skFtZM6g1mNlGf9m6J8OnV/RPs49e
6X31C4lH8uBAe/ED3EusZl/4ZXFIXy9/g2CcZ5/ANsoq3vZWS8GaDwkdtZ1Dw5tDVb0DR2ViB0ZR
ZPHmsjVRgtXR/uooIE2PZA83rSrJQjIYGLGRQ+JAweFlnkKAt3obAB1oT6We00d7LbsjTbdNOhnH
lWDbn5nnThd10JPUShusqrFVUJoCn+EQuGimIeqtqkhuwqL7ypk17pRp0cmapjGsEfLQId2wdBsQ
+Xp29NITHOxIwJ3C7j8cbWdGuYPHnKFB1+mY4ai6rSg42KXPS9Hz5cwE86mVz1DilLmSYVyKch+a
29bZkIgGhnpthm+psokLxWs+SK5sk2gTxa9R0rNWBWR1oDwBepLjaP1W6Y+5fnKGUOZg7PnOXZzQ
YG5Ci8tl+n48Kh5N2HkdQ2IYwOqXHFR5w09z2Y6Vs8ubJ2MJ4Hxo2pH2ZQt2EROgQCWEFddB4H0+
IyQ2yyxyMOnzlfrH+FGjYWcPTV8/fTL9/qgd6s2oApMv2UyCwI5nvIpsgw18IDRrzq1GidIVio69
O23nDQTE3/XNAhqFvNzSP8WNtc1vXXj2IbmXHZ/C4UKlCZBgsNuY/OmpzkZYa2jU9sPJS8iLVV4n
3fby4IRjw9MGLUlIado8a1CmqGQido+dqpOdPf3Ws+1MW38qdlOyu2xKcFX7y2T9P1PcjqkBMnYg
v4IdowWZgk6UvVvsZlsyIMGZdWaFWyyw9XRu3cKKk+4m/bZ1ZD0FwkVZzRgb5mpXjolZ6lUMA4nu
W/Q5HrZRLGl3Et1cgOwHMglNL2i45glDoqgBMf6Ankc7Vjdo4vUcbZOnv9IwiLUTQW9yus1iHXwE
srKPKJaeWebOKYVkIGAkrNuyvu9RFs8BZfmF5CB4+eMqAPO1NL0lNAkaYx3deNAm+/YG09wkzMiA
QgmyNBkoscHT0YONtvMgQecleQ+aALwfgsvOKFhFdF99GeXHqTrJnLJmgmK5K607Vfu0pt+XTQgO
wTMT3PWzCelC6gkmqIN2Mq+xPetATw40pyQXz7+4SS4Yry3xxbp26KCJqMISqcYns6+vknD2EnQU
tuhhTzsSdOSzyd4s7RGvido65VO00RzgbhxPTcGEbUaHeLC2c94E1HrWQ9XP9d8x2DUAovQGs7ib
oKuSgBzn8gQJAsLZZ/OXlHiINLPFZ0M6ErDy7ai9uMBLFpvLZoTrAO5BYAohAQJU4fmGpUYUVu2M
bpzZWoyX2HXzdwo3BG+kQSI8Q0xE9q6wQNKiphGI2S9b/x6PTNCwYA+jDxtc0vwjZMzqHFw0MRBb
2WOpHotMMrrvjozft3E4wYSJ3ntudPlQxU2Y4PdbFGrdmvqJmm5d9e3yKAToQpgB4hSZEtTpYOt8
EhngwyxNNN1n8UMDAuJ0q5LdRAOLUrTF3JpLUA+e7Z46v34yDa/zfd0zq+0iC42i4Vqgy8a1A80y
38DSXVRpyaxjuHX5p0ytUzcru7nXZUjp78eiCQlDywLlhYXCGJ9l7LJCq7OuRhJu9swndTcE6kt+
FZ7sa7PxO8++zj8gE33MrmT0PX9ZEs73MizbYAOHvqAFvTX2ZavjZVHVXqlUBODRshaoCgPo+KkB
bnicS31IPTXrgOXv6mWA7i5p78spA9vCkmsNCbQ4Lu80pKZugd1qYzBYuK0VkDHUN2PbDEDIW31e
eIqe0dLr6jR6Cu2+fRqXEmtH1NTZ62EiO4+ZY3wbD7DeIL5CPhMCsefjqfs8s4ykQaXdoMjNVHa/
ydwMuhqK43i1np/mJsMVPUNTP+5ZMjijgOoY04n3D2im0dzxrQ1CCzPgzBts/uSgv4c/iVedFOSo
Xd84oJnrbUCKej+OXuFd5bfGTfTn3yNPzuz/PfxWy6lok9uoLuyX2Se1jmG8G8JXM5dcrYS74muU
f+8TKytmWg2JybqJnfYBSqVaAzoz7flyCBBtCegMgDkb4tqsWe18IfsWTYYVGVgTUHWn9+Z15JKd
FS44okvPUULJAS2Km4xKxEHTrUMcHj7R1kShWo8hof0JHKy6p0eSWrvQAvLNuGUx6aNvkTMsQQEd
sSuAbW1dIwRDlqTJWzhlKwvcVXGugTCpUliYyvsBzP7jo5oc3bT1XJm04fczDshvl1HYIdul4R9u
ccKhAYvICDdfbtAOoNb7MNoUo2c6fiRFmrNXFr+lV8a+dcHhZtMUrB2sqYNcvx7nXV5vnHSj0b1l
bCcCyfXbPA7KcO+QVHKcCjgKz0bKqytCCM2Bg8J4fdPeq5OnPLv+vBl3H9m1GVx3kRcF9u5V23v0
AOp2NLRU/uwVvuOPmxzIXMnniDbeeir083lXDXRZ1Wze1frUoKLp7mkkedCIAujaBPfmrSI3DDXW
/ddnQT8dwNiOwxbCNIm7VRy/LfeXt7mg/sQmGGc88lVwJj51NBVpahRAkfq02rbdnbq86cneaW9n
tOB1fxxyyIz3ShmBzIJSp/qzNf910hGbHgl20wbCHQ8CNuWrWBbWFk16gvHm4JRDE7U36JJoKdr4
QOcDAKyDjRF9JucW1KWqUt1iEFmCtvr8Wo2lpLhs3fktAmZynOMIX2gS4PZjUytqDSE1nOImYAHH
fH7Q3L2SXtNuU1oBdVMo6gHohr+S8qEoEKwM83sztQfaDQMMo1nNVXYa+ZV0N9r83FZX2r/H8GOl
vgbJb8VkRiiq2CArWm7b+We16FdKFEsOAtmI+C1WF5k1s2auCAzG1nKbFUe8RELrl9rtAXSWWBNt
6PWYuN3WA7bXpiobE7BX9nvbXSXjj8s7THQqoGdfZRRATBeU842qMkG73qEF2wkNQFaa+E886Io3
llAQiya6bMDNJ9MkEk0iS9OhwArUOzTgz11+UiISuwyIl6ePXQd9C19Rn0vNm92rUcZ8KZhCjel5
/GUdAdcNNz6jH7RSsWCrc5H41Q3rqeqsZZvZsYz/mf0St8ugQgvSHEDxLMaecz4qqoZ4+IJKy4+L
2NPm+IaWd2hmulG06qoiN5FKto6J6/Hl9fsOfABdLNqsWA4SRAh4J5ybLUGEkLoKNErUXfvADpbh
qB2tQ+EZ+/A0+H2gBurRPugP/0fadS3JjSvZL2IEPchXmvLV3r8wpFaLHnSgAb9+D/vujqpQ3GJo
rmYmYmYU6mQCiUQizTnX5V6s67dYPPUsXQORjjje1IdBB+pqvQabrPUaB/lGKcyjFRkLJ+AS8ESQ
Ixw4xSisqs4gJ8rj56Z6Rll+a/LMa1Tuavx1GKW12rWPDUinwh78RCx2AXP+fF3Zi60VPkI4hzrJ
lRjprdo1OPpbgsiNdXQjZfoBzMo7cDz7Rq97BcRfF7u0xtPVcXL5dKlqDHoFsSmq7g3Dc0Ehfm5u
r0tZUm76ihMpWlywsLMhBc8iC2oMz1q80rQ3HvzI0n2AtrXr8i4SLcJiCgYLPve0ikCqgCKvHwWe
GbnUfpX5gn3OSgE1BUxTxhyUmJynWSTnnA21S7WDDI6A0Ovbo6a8XdflcvJuUuZEjLBFfARrVz6J
0Y/jG2kd3HCyI93EO/Zqbtn9hHTnKF+LGERTMurM10xi4WNkC/kPUxdriHFIGgw0Yw3j4qXWVSfe
1b+J6RH1FqOWJEMLOYiDNtd1vbgpBJmTVz+xk5A1GuElZCpgpEx+D0br9PzVTm5YxBZM5OKCgCig
26PpxAKDNOgez0UVESN53eDQG9axpsc2Otb6LStftPEepZzras0ZyqksQa1WlUbeFpClo1AemX4Z
eDpAJaR+4Zgt6TQdw5PlixU9LsxocmRt5heYyKgKEIyoq4QyxwT/iNkudTcuaCbW5cc+bKs6nFax
vC3CL9I9x8CHspeG2ObsYoJ3JiiBqVMQe65YTQGmLRFkogyC0kB2Y/Y7QC84AdurSyRqcw7xVJSw
V+gOH4rWhCiw3wTFD5lsjfDrujksiRC2iRalXqE6VYMQCeFCfCeVnxVIXq8Lmd2ZP0smpsjtRk9z
UJrB5uJW9xOZ1p7SGAo6qyzzVrGR8r4ub9b2JoYtEIgCjPhiSIeVVq2amMDWB/VlTJLQHc0BdMN8
L2fU4ejrMkGxcl3mrI6Y60DbGGKiiwDB1iPgOveAd8uL2kuni4S5PPKypT74eTmgEMOgAhoVxQAv
LJQaKRVSo7beb7PUTb7fGiGAFNfXFZq7J+HNkTUH8NrUDnVu5zHIZ5tmxCJW3Y+m3KNO6miYDE39
rvY06itLnY+z5+pE3qT4icPISxr26gB56rgpgAGjYpz7nShHWi7ll2c1g23g/Yk37gWoXK3GPTw7
lrA/2jcTe+xruik38bHeZc8KJkSRvQjvAj/4sttN+nMpKXlZX5y8/Yl44VRrTdTI9iS+WxU3bYYB
SYf+zPbSOvaaTVT8tV2Cl2PCblQtZBUAs3O+rGqOJmEWJ82E9Nag4wtjr6PHl/DkLq0SUjRlatfF
shIRoyLXU0PlY9ZggmozGAeUZuvBk+yX6yZ5mZ9HdIMnvT694KaWIsFb8V4Zh7zTGrQgSE7s48Xr
NGtlr92oO3uFXqJi3WiOvEoAqrUj29jTG3cfe9VCz8ulpeIrLBPYwXiIgP9GXFLdTnKlxc/Oai8C
Ma8CYsJVVNyV9YKlXjrnc0HCkeitMELNCeoO2mcoOeDvJM3PhSVdkiFcZ2YnW0xKoYx8zw7IiWyt
lbYGttwaqEibdhWuI7f00zV1ECN4iW9sZZBT6Mel99VMZAmcHxU5O5SWsLBiDKTzEeRXgwXU6pf6
0/QVDA3cmmtMo34Rn26SV+Oo7PgCaPbMa+tcqHAUY8MeYnUSyj65W3rEAfLJIXb0bbMCycoN31xf
7Lm1PtVRMF/FSuVI6iAu4YcGRe/us1ii51taRzEKaktVrZoRMl7KrXUEa/i95Cjoyzm82rv4kR2V
4/1/pZTYMT3YbcrUSaDKt4mx1eQ1mNqui7h02GfbZKjnPoznBQnQlY+M5KP2ivARFB7xE12TBXO4
bFWEeznZHxF8c5BHlrR82p8tCtLKAeSXyipb6U84C36x5at282z51AnXwAiMV0tDHZfpdUG+8LoK
zTDQm8kcez9wo4N+g/bA99zH62o/PHQbhjOIFsK1vI23N7+HO/VW9UY//hnAUJewThbXYrLlk+sY
0/uJFjB8S/jS+uAUOyQr5HnoygbmV/KzeStfpHVy8xgdezdZL729ZrI85zsheD7b4IaRTjvBd6Yf
rK3MsffcVzaK83VQHeszfZfurY298Daa1vf8mTn5c0x7QTjAIMVnJuA0ucwUq546f9YZy/eYcVuo
Ss25gFMRgscJtUQeQAqA2EPqNmUZbmKclqqlC3n8uSsKl5OMPCABcoFoyURDpbpgiEaL3viRRjny
KTkZjkVkPPQ9mNSooS5cJHNnFP3y0zyrOTFVCL5N54GlVsH03sOgXBbejLa57jo/GrcRONsYGj7S
BcczF3OcSBSRuILKkDF5PL2OipewqHxQxX10NDiMZhctBFHTrlwYxoT2aqIqA8pw4ZJUW5CaBNOD
At0K+zRkD2aexg44d56GPnho5c4rTP583enNnoGJ+u7/hAqm0qBpus5lxIkkHO+6svfM3Pq0ktG1
yQcnxE3DeMWBEuAUXLo3i+YGHThrmTyDRtKz9W5HDbIq0/Dh+mfNWBZqKjaiSeDooxdEWIrCCAEk
l4Bdwpbu4+4I7AOFlJ6JB7212Eh9mfbR8P5AZAmkP6TrxSdIXSAGK0rErlESoLj6aZeSp3SlU8Yc
TFKyRzRk0eWeIy00PlAjWbh2Zs/qyQYIJl3RuAkC8Nu6ChtXQVvfDH2JcYZqYaNnjQuaYJRWmzpr
hRXVrbhtrQEuIQeEO9MdnYfg8MXwyd04bBoiOX+9gVMnEd6pxtQXJVJjMbkeMekOrbL8nWl0ZSnV
fT7+pp22L1Gxvi5sVrcTYcLNXdlmSKoOwoIm9y2abtJmK9vAXd83bAvyrwUHPrtjJ+K080urDusY
9R0s5RgETt/1fmIACCpeanpf0kq4p1vJlKUugDsYmO1I2g+U3ST5h5K8dtae/DUiOIKC0/2adD65
iDv0sNhxgyUsgBOMcNWr2K9woFv0ti1YxqxDPVk94dJtJFrH8vTiN+nvIvVbSXXS5mkiHL9uFPO7
pEMSxuBtDOqeawSaBsxeKDYyC5ruoIx7A1RMJ2rSzXUxs7c5fPX/iRF2qcJpM0iJO7BkGEoPiljZ
8D7U/OtS5m3hjxRhe2isy43VQhmzOaCFb6WRt67flmxtYh7Yer8ubH6HLBQR0dgEu5gc5oktGAMd
7QAjoi6zMHHc4j1oNg5Qb4CFoS4EKrN6fU9AoHNyetSfi6rMQdECE6unxolTmw9a9UoGoPMWDylV
XGVpZnvmWgGPLR5+KuBawEMsLqM2muiEhaunteGk9U0N8pSivOfdW60vNHjPLSImJ6Z+HVxjF+N9
VEeIjwlxZERCxdh0dYg4Wk3iNS2NuyxM2NP1PZszQ9CjgsUW7RQAaRf2rKMghMkZ2vq1OvFzNbzh
4bC6LgKJP+yGEKAAHRQkuZj0A2GLOMmVFFbOjTQFCCKSWzsjSaJ3EnJ0BbFeHp1MTdMnTAL2vqyF
xVYCYPAnKyzT7bSgeOxKC82I6OW8Dzlt/JRKbGUlsYFEjiUdeq3ublqm9NRBcRLLVGpp9TlYefOW
ZoPmGo1SvmFsw4rcQSklN8DkyU9ZkoyHprLITZ2BeTavcsw7deHwFbdmrt0MgR5tQzLFadkom+j+
ZkXjaVmkbstxkDCENmbbUY5I7jE7NYK9nkbJwShRT3DyITdkUNgxlXt84CYBIYSOZqvULGx1jYEs
vXSCMdcjP1FKDaByMmnwjOij3s9kAJThJdn97trBbpyIJFHs2klra27Qj3QLfsNhnyhSfmiyvH+y
0rF8aaTqWdW0O4jqNkNBSeRweRw74PXYhZtHap45daBqq7jrs4+WAFJ3VMrsoUV9dBM2thK7XAVz
LB1QMQbHUVyXvm6CR8vluWyugWABDqpETrZKRlU/U5CjM7WB7GBJkk+7utlKdVftjK6zttxW1Q41
B3SQs05q2WcatEq4Az458CmkvLR2NTPjwq/0mmi7PhpUAJZhyR2EbAH8BZUrN8/qtHSYxstHvY4T
BK8pbq8gMl/ysuaYdLft1dAFGPiuiNk6lt7IHwNPUOtrMwB+eKAyGRrQNwTJCj1ESelWZRc+tmPD
rMcsG1qOeUWqvtKe5ZtSH0rFNcc8XfWKwn/JJEy9HBTLpQ+IoO6Z29gzT6GBWazHSodMtTaiV11K
weirA1L0CZF3vuGsbdTAyatAO46Yi7IdMCWY1oYqLTsMaknorkF5Qfc4/r9PKzkCb5htBQbQlRnv
nILaZHTauESGR+uLbtVSil500KEGbpNRupNyWd6UQQpy30oxwNkzlvB5Wanj2ZSqIMZIw+DJ6EAM
2Q0yO7YaG1YRPNmuiSia/SRmYy4EMyGQHaaJR2QWbljWJw+1FYxbrUdB1RmHWPGLgMVrfRjBBlPa
HVCDDaMPvTIj3barU4kiVhkUrxo15bcWdyFmCLoY4UWnguzdDIfgoAFd+VEmRf9lj23sc3tM73lf
sA24lpSvSBrK3hkSa9ynNAm8PDS0+6pRJDcGrQiWAzqvjKoDKPmIUeqPMLcxyELyMnxXkwS1rDIu
rf4uoDTfgTgaKE4WBhvu9b6xHzFuF97lGuXvPW8wOCSnmr0eezWgm5FIzSFSMoILEGh2fs5S8x7M
N3Lr9ZaUKQcmZ+WDgUGuvSqZye/CQPDk9CPG/l1db3rfCmlrO4Ay7/pH1oPcKkkqtjNHwgEckyc+
aLUIX7i3LyHCUKPBLzxZgeImyyK8RA+oJ8MCDDwASqnsSWPhDoBH4sT2MCXj49Z7NqovPQPtYwTv
2Trp7icPC48WR0Mefl534Jcjo8LHCLFKI8tlE6bTnZSFjt495TT3EvIxoJ9zbMPfRfVZhcYhChCO
MQZuv6UH7kxR4nw1hPs3U6TMosOUwO+TXUJbr62oR9EKVee6IwXKBgOXvplFXo5yrgUq8YUFmHvq
TeQmRMOgP8iShLeWJFUJBuRwgZn1zzTSvaiJVhptPtoMQJJD79Rd4TNAF3pZGTl2OSxc0jMxAVia
piYDEJlP8GLn0Y4OLIghI1NbIKtujaD9iaOy6+iOomK9oOnF8Oa01Seipk85ieEKsF4T1tag7AXR
WQx62aTykd90atnl3YsZr4do16oLsfBMNKcAAQCvS/C56Qi6z4WiT1APUM5DeIV70Bj7F4wjbsZR
tkC0QNyyTh8k/uO6ojMRHfov0asug2AIbCdC3BOFkjRmLUTGmIboQe8WqsAFlbaAPGBL040zMRbQ
fy3kbkHqhzlRIVjtaNTopcaRKNA+GeaByVK35Zx9nAqY1vdk0+AG1aqwIKBlFUD7JD2/oX3wliUp
8NhpVnnX124yNzGcQ68gSKCQ90DNTtgu3UhwhRsjtqt7rPuXKHkNl4gPZpfsjwgRXiDiEkcjMUQM
2uCZQ+M19fq/UkIMfGkw6r2pQkJb/7S6TUue/0WNGtTuqIDZqHCiTP2dQjvZFtCFGDxNFcTWcZRj
qh53fdUAA1d5o2p56CJ2P0YgYaz6pY6GufOkGRbqncDrmlAuzu0h1TIul7IKCnfwFAX5Tzn3EbNJ
0eg32dMi8vTs9YB7Ste/E2+YTDoXJ+UDl1SGIp35QT2mOtlt/arcIIraFr8q5vCFAuectQNnxZ5Y
ES0bJ+pcHG1B/6tNV2OqPFVg4Rt/SmQ/LHnCOSlAdVLQoA3/gDf/uZQ2woNP1mAfCb1tapdjzrrS
EEL8fQMehshO5Ahn1yht1sepDG0AWiUXZANyt0OBQDWj8kLBdu5QmejLRrQ1nVyx8WSQ6t4AwBqK
qbJ2yKzxwNMlTz7nGjDxD68wPZfxoDxfNd7JOkIFmILUEjD9mpR41RAHwI5D6f36Ab6c38JVhU4Y
nCv0pE2kF4IsW60kY5oEKPzhDQ8fM/f3bF35ujsCRSZ2zcdgRXzyjPq7w0GjuKMLSYhZZU8+QLD7
3q7TLCPTB2SNEw87Sr/SpabzuTz7iZYYSTjX0u4rbUhHCJE2CPsr/5j77Cdwr9bZytwWn8FTc9e/
1h9L+AJzxWfIxegTsGSQoxLzvgbR25pKqHE1tfMxbkjuxB+R4obbxwo4zJsc/PCr6xv6/6j6R6Sw
oVo4jn0aQFXZ7bbKJmw9865jju0rrvRubvSHZKfeSHfyZqmCOxttg1oEf4FDUgYo0Pkiq0bJI40F
jauvh4P6jBRS4sXrYIO+grUKPDUnfqzX/f7lusKz5/FE6vT7J/cDV7K2shMJWzvcpTKmQdSFiY/J
AMWL+lQtIW4crQ5v4xAC6gMAXrp98pu+xCsbw0+/rmsyewWcSpq86YkqlJpNGutYwLwG+xh7o4fY
l9BYuTLW9o6t/xoy5/vo/9kvwc2EURh3jENciGY9zPI7OkCEs/5pQaulDRIMEu/jkigdxDAvvzEc
2a38ty535G3wKK9+NJv4dUHgXPR9uoyCR9HNIe46AoHaJxp68+Mou2rvtG/NUwjglCX15qQhwYh3
hY52M3RInW+abhRKQiqYBzr42VuzVt/RznIE3NvOWLKPuduUgM0TtzYCfDxizkU1SVPZYx4yF5m1
B+2x89DpyA7Jm7WNHnTdb/fWiv1I1vbCHTF7sE/lCnYZU1NLQ5REXeUz9aMX6sWDg6TC8ID+bMNV
b/SPRHLkdXTMF4KUy1k5mChIz4CZivybjobcc43NOK4iTKEjvkwwctnQFMlqg3HuSQCN2UZFD/XH
CoUggGrk8KuWnjyOldw8Fz1RvCBXhk0BrtVjWZfyEmXCnF2ffptg12y0aoohHfgF8AWq4bAtpCWA
50vojm/9TfDL4WU3tRSe61/JSaz1FkFcM+rIAWqPSvXeq9EmzTu3pOguyL/KUr7vjGghWzGv3D+C
xTE3mLvVxHyChkyUVU+iFVWy9cI5nTVn9LH+r3LieFtkIvPHMyjX78qD8qtB+gXXpPxsRU74dZCO
448MbAXaUnF0zp8jgf6P2CnPfuJl2VhESmkajTtS+YWV6iYMmvVI0ANH9NBJgfBgVeZdU+rv1/Wd
C3RO5QqOItNqdP7IWNJcuquyn5W0I+XzdRGzKwoKP4RzYKQGruG5arTig0UCrGiOjgLkL41bE/3k
S1gVs7ZxIkUw/DaW9LTg077Fv6xy2y61xM9GTSjqyXicAJ8VjxRBjaTqZTBmwIHfQgkXKFTkRr7D
KN9ntbK37QaMI9fXbVYjPDER108zZ9+ZsxOTGE2KMLzAjdGpL1J/SOXV9Z8/u/UmKKXQSQqoBLEa
WmOWgAwqFGrrAs3Hg8Or+25cAoWbl0IAqWHjTYdU2vmy9X0ET9hDC948FCCJ5Hf1X0OnTv4ITRp4
lyBzccGkGyoW61iPy67i32/xmwCzQUnf/Bs7PhEjWJg15vi50w0OsjRDT5082Ojmi5wvPD1mj8uJ
GGHB7ExGan66Tznf5OUhJdtW8hbJWKaPFePHkzXThbdHb8d0zEJIUQn40g5y/ZERz1a21uArSwOb
8xcmno2gCbVxb4pzqFJmdHpfRcxtf1itX3X+sANAl7bOdjFoEjtgEXUeGGcWyTgm53Wp5B+501Kf
nCCF1oli1pPcXb8mt9ID3nPHonXZkfkM3Kvt5vqJmt06DFLh18RLLBJ063JrDloTY0pfOcSj4RpJ
uk3qX6lULlSSZ4Ny8keSuH0GyjsW7mFsHwcW38oy90b5qvDXCBiWFJBGxZYl93npNOFSp8t83HUi
WkivarXSE7mFkvYnRxfFa/SoPOTHNHToZnBRXUwlNzrK+8KTyYJDnLXZE8nCHdmhNhEymjI3jdBe
+JCzg9a+DO1NnhyGamnaaq6fWQHlHkF8B2LBC3B8OYmavq6gZ0O85ijvAhTJdqPP78i63KDkeNRK
J79VH66b0Gw9hGCEHrUedIKqog1pBa1SY4TNMq97he93gsdw+x4d7c14tyBqdj3/iBKNKOktOwxG
aFi+tb65rm6Mn+lXceS3oGTiK31l3AHv6SN8Bx7RwtUzf5meiBaNiPda0U5adp7iAFRxne3JDd28
PwdusV80nHmbPREnWI7Sgdy9/l7Ule0omzvAKB0BXOVqD5kTuuSQHfNF0sYprLlwPicyxchKxq1O
MWGJqdvbWtqn8l3dA9gJ/UD+9X2cvWGnTCYGUb/xwM69HN7HSZ4E2MbYxrg2CD57++cil+dsMHIi
RHClYNJirZ3A4UhG4CjDA6qU17WYW66p60dRJ1QekGyeawEsozy3QhzuEdUaBtiRMcyOxWADkKRZ
U1Iv9CnPuepTcYJFhEzDqB5QevCGC5xMD1dtfZTKFSA7rqs1m/k6FSSYgVoPSRirWLhhpW3BSFdt
DGfwhn2vOPUezXXGR7uXNsCiuh+WzvfSkk57enL9lYOdIaMO0fra+ESPQOGMXurbvn5bl659r6+y
dbgd/cAHpOx1rZckTyZ7Ilm2aqa1OVbXtn7k0S4jTzxD88OmTRYcyZztn66uYJZ22xs9YxBkoD0R
1DlFtFaBgHhdm9mrAHjmmJ2b+jsup8CbvLXYFMNW1A8l4F5l+zB7rfVtFjhtspejB2BYDyXQCg6J
+pRSN4gW0n1zC3r6BZMrP13QoI9IP2UxWX6b8Ud0EDjoZUHR1bGTeEHduTVFP8+EmI3CjyVmTImc
5qM1IDSM+a0q/arylbZUNl0SIVimVDfAPplE8EK5p4Bz0cxgxbrSXdi4yWmIPvhUFcEO047mZUsh
h9lrO/vRSn6t+mHxWzOO6ED2Ig64oduhWwgDZ+5VmImmAg5FRQghDiaNQ5/hrQKpSl05ivKzaxsn
zx1deRwCtIy3C2dgxpWdiVPPbaMr4ixD7xgepmF9V1Hq6SxZdRiWxeNuYUFnboEzUYIzG/FatHpz
eml1uV+zdBc2S0wvS9oIplF3EtE44HjcLr8dlVeuPFrjI/0XT0YoAkIvgM9iolkcGql63TaLKSAY
+kc04YD5iC5hLM+lyU5liGMiisQCykrcy9zKPFsKPTvMHcyWvjNSOGpY+SwevTEeQKrL7xcMf36j
/tFPRI3hqjrYRg/Zsv6WlH6f7rJyU8QvY+U30XNobJj2yKttXwJY/F4zFzzIjLc601ywyFSLdL0a
sLp5qLuR/Ku2I0D8g1+0kF+KsvOvK7skTTRKO4uydHp1tfadon3poE6zaOeA6RcdnddFzb27kPNE
6KZjyH+CBj8/a1pSqp0VQDODI1yupIOM0m7PwrsqiVDmDd4LioZTpjyg2nVrgf7ESt+uf8KM6zz7
AuEmKHJLspUU2iYDOpMsq1fQ4FYDWVOpljCBZhf2RFkhEwE2vLyVKZQFze4+ksJVqRs7ze6cFPxT
Uf7r3yiG5hPcsBrGj4VtlMMxAv4qFDOqrQ7+oQJNi+vrIuYV+iNC8C1Z3FWBNECEgr7QgYBkaUS+
9ZB26yR9uS5qLueBffojS7h6FDUCqICC4IvvUDgLjsqqOVq/UIm5o4Dp3+mb7H7pVr0kBwMwCF4V
MExgrqLBUIihbWVIlS6GTPbU+okHuNcN2mCl0IldlHl9bZ17g5+vwFW+M2/wGwfY7l67A2vCgvKT
ZQj37tmHCA6gSmGWfYYPMW4z9yXdA/ElN12VedYBQ1Qu3/xIvbJypCf6rG2jhdB+9vo9WQXRkNDx
G9cGdplnm7p3ZW3PAldXwZzwUJrVkqrz5/HPmgs2VQx1aoP4DWu+Kj0AHKzfmsHtNolnPygPzI8c
wteBu7C+s+7dAmrPREcKBhVho7G6Va8CFNgdTNNpMG5UmFM/NFBZeXfMjMYxMJWnmqFvxqGbKapT
qKnXGp+YrNte/5TZI3XyJcJOR5EyNGM3vaMwQ9YfdRBvWDompWuvX4LEvESjnsz7RJawsbFVpqXC
obW+o4cjqjLdXXLHNuYTHlKpYzqgFlq1vyTvPsHs7n+nprDLstrbzIwgWiLoWjAxh8JSr66BVN99
Rf0ikORM+fZMU8F5lAmNLaOEOC69DpHhtNW2JpscPDWK/mSbd4DVcOJqQcfZyGsC3QUnGsoN4tCj
NKpmW9QQGrSpw5Gut8zyHugSSvHXZArfG/lH0vQlJ68Zw6iAOaVDUojCUwwIC3ASy2TBDcweTEBQ
GzogoDGZItxesdWw1JBzoJYzhMJWuUoaaxXJjXfdMkQxgCQHUaANLg38jTeisFWdqjDSTpQCQ9x8
5Va8S1r408wK/7IsIMoR1kyzKtK2E6S0pCpeP6quxFTQGHzEUrzgXUTn8i0Jw8aGrQHzDDPp57sT
VhVGWYYJqVLiNqB37MrJMXHy98sG5B7Ua1BBRyOSIETR5CGXownfFrNdVlgejCw4tMxauIZFm550
waypjfZFAEoDiOZcF1J2UqRMLNFpYtInU+bZFjjG7SFSbe3FyJeaVy6yt9/yVFg2TGHqsBKMLupi
DLOAYc3FDIPXsS3IpYru3QSvL9+1EiB3yDHrvSZYXV9N8b79FgtkGhTCsGfo+jhXs+ip2bUh8Eth
DQeLlfo6bbiMMoDR3FlsF2VIkxe1Q4of1+VeZLfQmgdoPHABAbQAfLxibRedH5zFWms4YYPeI3tk
5CBFw5vUaKqfgvrFQebkVUq68ZX1JfdYwnUX7UQPoaZ99Er4oll1eiOZfFynnZw4YUiWRmYvrRnf
h5XRAb2KgUIRWR9UN42kglYALZ5PrHzt6UI8LkYbWIGzny/E4zRvIj2PFN0BzFEqvRD1acjus3xt
WF4ZLoFjXDqbc2GCeekJ1ccS4AtOkHlyCLgDLVwBEmHBc168ciadwPgA9AbbAue8OIKpNqyTVZwo
B2TMjk5ejPRD054lij5Z45Cqz1W/b7qVHBxV5LoWLGpmv2DEE5KsDXJnTAycmzIlXZFVGigBVOVd
Sb0swKHB8Jz+mxhA9PPrpncxu+Tb/XOQNqvAPlraQq7tG0D2NHqF+vgEsC+hn9YmqFmff4JkFqY1
dDBqgHX5SumlQeVUwEIBjKYau6V02wJRvEtwjE0Xc1suLVYDyKFaXwJEt36nlm4TbSr7YeQBnkr9
NHXQkSc6PPYAMJMjV5ZStzKiVW/paD4OnCLBRNyGA+UEw/gObX7oNPRS6cjKj1z/aupH27rV7XXC
5XWIakVPVln+2BI0pS4Byl/kLETVBWuOYxKMNIPqmCfzIjPD3DfONnci/XZoPa0tPZ48GO1SQDtz
iM5WXNj0ZBgwXtZDbAeom94dED3qj7jUYWwhWNyWMpyX7vJsg8XMzNj3qdWEEFdw9KpxDn6NXTqA
1xctUwARMTEwaJV/HSecyxRC9rhknSnRznCMwURNY3RUCX23GMi7fn4u6OP+s4N4/U2oDiZIFM6N
N+A8MNMWcvg4uJmdY0b0kWZftrFT2nsCUIfU9ka8vvhrX6dosFyp2i80vDi9YTpqjgoVeFRL7dgP
6wYN8ZJU+gsfOH3A5en684GTAzgJ/gLkhNCdiMU3Qiy+tUtG2LyeQxzOPGaD2q+MozaSqT4J78b4
oygxU5g7TMZYGMpBPKaObN+3AHGXq1urw0QjuVEbc+lmm3G1GnBfDUxaaOjGEJukO9LJiIGxjuGo
ehJx7fQ5jrZV5IIxHSj8YOQjD1btR0hr2dVrWzrt8EsvltqXl75COI8AthlIGuArZAZepuAXZiod
Chay63tyUR/9NhoTZJwodMvouBc8XifbY0mVwXAyQHKoq6jeajqQEeIc5D5ea7+R4l3Ggtvl9M8P
Yyh82X7v60OaPV3/km/femEdJ18iKFyYBRpIGnxJ0+E1W23aRndoWu0tAO0FCHoB4KlNMfCt3DzI
8iocbwb+rIOHJEw2bQVUyoQ7arurSeKCOTE3kCeLNWfAkzTP3ogJJvhisTNsOrqX36xj1GzibgPk
4blFS2nWE7vnBqAk3gJ1Tci7pEUOcHXXA9XdoBtd1nkgAmuVJfzeWfPAloFkB5yMGJ07lxxanVl0
6DTBiHRfOC1rCi+Xul86A/fu9Y25DKThvk4kCfsSWkGgazUkgSsRDwOwU0YrZgxbE0Pe/50k4S5Q
c2xakEJSqAE8A1flSANHy+70pbrJBerZf6z+n9UTrwGdAieAR3A7cRV4lu6MKv4125Xt6OXxfSsl
vgrfFCruKN0o8lrVdmG8122EIS+Z/aaVL8Qa8R8fPT+mMnXq9pbaIAjEVKWKFs5Xbt9fX5mLOuT3
BxP4I0A1A5zp+xifuE4T/K6ETH7SlIIb5Nc9UpP7UCEYbBy0VaqChkUe3ZATL7ftjzT4rGsJAK2g
HxptIEWxpcz7zHMHVnHyQYL9jRHS/JhUMxwKqP+Cl64iMyeyD02kAqapdMd438h3PTMdEv/9fWoA
shFALlgPZDsFM8mBL9rHORwFZZGPUYtj0GU+y8oFaL45FSEHo9qgkkZP13cny8magxdiGoqCBx4M
KUEuNeqRZItKD6DnqaMFjbTCnw3WwGsCd0qNKy1PMflPO9R8ru/+zFkHYTJoACYAaLz0pt8/+ZCg
0hqbJvAyMUu2GelX8Uj9guULYi4S1zCyMzlCAJFpAU8igHo4Sd38GELw+tjKi8ZMME2DXKQwHoOw
32JY7mDLnQu4i3uzV25jHe1CXbrU5jbjWc++RT/XuU3tDAR12OR2SnYY667eyuaxGIljh7dgxKzl
fAeO4zZfOGnTzxU8+jSLjdWGywNii2DXWRqZSjzJTZFKVELXZh/XN3PerE4kCP5U6XQeyxSrnNs3
IXkdtG2Tb9L+VRvu82Jn5kddPfTF0t6KecXvvT2RKhyaINXCSLegl0GelfE1kDBrJu8kelfHvzO2
luKVrC+lk2btdiqG444CuZCYmzAYXq0mh6a6iXMR6JtcYhMyxsKjdVqwiy07ESMsaC3XESeTmAEE
6WW/BgFWQH1teChQ3uTt0gzITBSL+bk/WgkriShbZVKJWypFgjRfSQnw81dx+JVFNjINfk5xM4JR
/BeGh528X1+3nutLigrd+bHIkjxTGPqEHUA6+70t33Zacewya+EULImZTueJxxmzFDmuDDqWwNRh
/0PalzW3jSTd/iJEYF9esZEUSUkUtb8gLMnCvqOw/fp7Sn2/NlnEsMIzarfHE47oRG1ZWZknz7lL
9Nc5eLg+ksWD9u80Aoh+bqKMxUgkI1YtnZECHmqnFzgWeINg3FladqLWBLBAomiljHhcjpASKVvv
+kCoR2C3H5CiOsgONDBJsc+FsB4hUQbRKbttFC8Gs3Zg7qW6s4V4C9I2TjC2FCUjBoAmBU2S0CrQ
+bSFqllpbYKVqaWbfvrWInlddOu6HB09SXAB34kzceoRMQk0wQUD5IztyhyPoBUn2pel3orKV2l8
CYqryvdWV7htWbrqsBWMXyZY2ECry4npltzd2QfT8PJkK5WJVGQV3UpJKrd3MlR4IeXZfSpWBfXf
KkuBi8vj5zBMim00zbEjDOKdCQEH3ncsHFv4IEr1jNcxcIaMYzdIKYECStLsbqxyLzKt2pWVRtxJ
QYkuSi207KwYBgdE28coy3NHH2bU9WPgrJSA5GCc5B2ApYwL8MWo4kEq07KQNz6fGQGL1hgdOHLm
7A3Yf1srXsHHYhv1k25uajAeGcZRUHlAhoXterYezDwgxYb3bYn1iGqkQGS9Q8NETfpNmjcghRf7
yg67hFcqoT6ROSNnRhkXHeayGXcCjOazVyCFNhTQR44LD/xhgGGqtqg8meA8un4wl7ceYuWfbB7F
Y51PsFqOSqGPOJna0NjtTZKZcDKOFbnmbWbcFVPzrer5Q6MLG45heWm4fwybjJcOewhqY5bpo/qR
DG+S/B2COrQyH8sG6Hw0Wc+HytjWZLQJT01vwemdbXNmpiOZtEhgwrSu5U7evw1z6vTFw/UBXnTp
I5o4s8LOrK7XfTDBSoIrtk/B3D49l9OM29ZVzF+NaUtRAck2xyg77ClnTiN3LqAuPh2rpHPT2C+7
V2gn1lZmz/Pr9Y/7D8uOlD/eB7TthDlXbVFUeTXhpJfkaZy2mbJRMr9XUAqc1+H01QbbXHXSgrPo
S+k3zMkfs3RTnDi6dJ4VwSrwkBwsJBNTL4VfibPY6wQBGQEXxVenDH71yUqKGrvMUA0yHAHA1QnU
3sJDLrvoxwFRTYI0ZGduW9730YW/OIKo7yIUgyj2hS5vmShGHQmYFV0d3GSKoRPe2xa5D4xNm75N
M2eLSDx7zEYUyjAr4xbTkQDnhhwO5L3sSPKrapMJN3H11JtHDVjMYR2NUHxX9xMK+Un4OxkheX/Q
ARHh7Ao6/dfGz2xZfdZzqU/o8mivBZk3TTb7ElweiZ9kwUnJ8wTGNJI91hO+iBMi/AdX/+/ks2o0
0NDSwG0J4wIi4ErbZUHl68E+QOErx/Op+rKiT64S88USgArpVC6P5eWXRoIksQaivni01iXAR9Zo
uGH8rEzyWhD0m7Z6bMJo20ctyJsDJ5CR4ZiQdUtmpGeNJzWJ1ipRHVX6vL4WCrs3/vkw+npHOyWe
eUwQ04RJXxoFipZmKbSuQML0JtJKUUbWOk6eoUc/v5lWZm1QXxzWiToBcEE6qDZXcpc6YTcHdg2X
8lKgi/q+CGTQzolDp2XroE0JynHD2N0U4BiK4XB0BZJdUfVFkj4cXGTex6+sSNTfUdDEfquO02gP
0Ij6MPpG2xTDlG6n0CSjA8nb+QEcqxLEDMX0LWjreBM2UesjWmnznQD2OKR++vL++tQszQwaMjUA
e1QDtThmZkIiqn3eompsTEK8EvRZ9vTa2lRVg8SsUubuZJoBMpng2r5umA3HsSS06g/yLEh3o7LL
XFmjCWbKecYDqqseA3QFxFwlX/ZmYi0wbnlAp+uU5BHyhzW0FKSdTm4CXjWJDW5+bICyCEpLtHGW
pXTNJxDFW2iKcToJknQu6d960OOmm2l4vj5dFwm5fyxBzxOqsqKC4OLc2xMlAdkpFCIc4oyfnYus
kG34aW3b8jHezE51GJ2W9/JcXCP0IPyfTcalmoWMSlKIBO/oq9/pFiSG7rwqd9ltvQGgxtc2PBoj
6hNPfSY7SMZnZlrX6EYPgyg/PuRP8S7djF7liJy7YmHTo97777h+dCFObk6tiiN9aGCm9w2fgIHS
1zCc/u36kvGsMPsvKSJwrdZ09j5nNzwEO7mEvIyyuW6FM2U/UcLJWMxQDkDDCSvJLliVTvTSur0X
+zzdkIsbhVkaFt5CJLULkxF21IPkQ6dj23jwC6/ZajhcH9DisT1ZHLopTwY0y0YOpnwY0sX1jGJL
swnkp+smLiI2DAYdjxAyMxV4vQvsDEF+WuzmOHek7K0SbuB73bL3Jv0hMHzTWqXytyH6pfGXuKp/
rELWDP4CjwP2Ka1FJEBePcudgAZsMTgug3WNS6DknVu6s5hjRKU9RBHQCbQcsBTaYATKWjlPc6fV
iVcqNTIEYJh8HcrRNgLJM/sgsluBrNohd8M5/eDM7sIKSuhkRcgOkW8NjSnnK1iBhtFSSw1bkkDl
pfKLdblTEqfaBusQXUQrrbKLlXQMX67bZetGmN4zszQgO9k4wABLalTBrNTezL0jKF9TuUfgY183
cwFEonYgLQAGADo4yMed2zFEo+/qSM0cq2/w1oiiqN8jPBi+YyK0a1ElZgie12r8MEHDfVtAUAF6
XX0KhakxbW8GY2wekIUAcg8P1PypidUUdBgC+agsgdt3yyYh6LcqlKuAqmijBYX5VkDEwOxnWJkj
H8gzml89RYZ+vbiZb0q/ROPCY7u+PjsLV8aZQWYRtBLoSIhfYXLag4LclMGDxy6t8umI6IhPVrlT
Q/DCI1hzJAUqi3YpgAo7Fp2EpyG6tIkV6CuC1hw0d0APntsR6r4msYT4xNRrj5D0tlCITfqGhwDC
f4Y5qihrQU2Rij0j/89c60Xe18mQDrlDzMGNgeRrRuf6iiyFKGDqQxKKdjoAa3k+kAGAsQEE8Dnt
328kTy68nsh2i7aVRlI4thYWRzMNDc89iDYitmMWh/L2ZX0A3w126r54b8a7rvSSlBOzLp3AMzPM
FdEPQz0mE2KhaWUdw8yWnfLB2GZ3wT1ErL6hxw3hGqiw4rblyeJdPLpxoGAaID4sGMgx2YY7VUlR
MU4xQumoHUFJBH6y5EM9fGi3gIeAkWADtgmyBjmIE28UdB8kKy4v58IRO/sE5oilGgitzYlOcvGm
m/tk5jm4hevjzACziokY91pswYD2qcR2F9ix3duqC8YrMfLIh84rvS0FSqdzyixnFGdRn0TYodGG
7EvdLlwIHK1UqOPdgJD/IKymF2InzjNQlZwQ7aICyS4nczgABVMyVcZQm9dkU2xiE0wIwG9CGI1u
JKd7SP2/d5Bnk0uP0In/iqZ+7rOY+hXkzEXBg8wJ5xDy9gfjUsCzr3c5HVMhpxu9T9ZlxRnD8jH/
cwjogp6Moa6irJ4njKEuQt9SAEIcX/TO7iT/uutatANYKACilD2SBZhpvVRFfQ47uXSYtdEOzV+d
cmuh/+26nQVfD57bP3aYDaiDk3uyJLwUQ+EeXS3t8CIQ3k5bPFQnNpidluqBjEQpbMzhQxKkdpd7
hQEY8rDu5r3cHOICokG/pv/iujwbGrPddOi0CjEI6p1IdQg4v0gtOlW5VXhLxZtCdtNF5dRZBMML
kGar7ppwtJXU/d+Widl2UzkHudzBRhM+zCYEdB2iRjznt3h6LJSPES+Z0E5h1olAXATMs5iw2gox
Y64VrwPUDrLCMcQn4DfV+LnJjm2AdLMEHFT2KPAij8WnFiTYIPIAGqNLRsWyrfO2L7HtSe0rxqHP
QT4X+mPtBLkFQOJgi+MuKzlnbTnBgCqzgT58SIiw9apOi/RmAq+Hg7y1G2yqjzkHGZxtOeAtudOc
ai8+oH+Ch1W9pGeheaATs8yiJgLUAoEGw3NvZeBdOfqhDbaK0SGv9bHe8p6xSx7l1BoT1Rl6Ok8N
RTHFVLljDzZFs3UbHliJfjMT1J2OieUdb6zcjDpqRWteC/Q9z3sTZS4Q/7ejH+Sv10/FYkhyMiaW
zkQS6nGuZVhrIdo5ugCJOsmdcYsQCMneFd4/8iv0N9zo4ajcQBEtcQfIMnOJK3hjZqKSckRnUhBh
+8x378j17+c1mOqPlvdbhtAsmP9XyLCT7Xbk+NUlv4PTSjHIlCCS7ZKeKyktTRGhIHSKm6ZBGtkx
eHX9/7BH/xhh9ugwQ9W2mTC2zu9dbQ0aKEf4le8GN7D71bAmPGT1Un4CG+iPQWabkgaqTq0Eg/JK
yvxgNT6Gh/J1nB1Jt6Fz+19cf5aC1wdCdxXvROaROCC7a9U03osLBM+7LlkPvGfO4jL9yfayldFy
aJIhpnAZNQdoACkxkHi1PWccC677LO3BbME+TUXBjJH2KMHPWpi3Ei/6X/AeSIUi9sfveMWyr2mU
WNtuMJHAaeGEU+F7HB+EaA8lj+snemGyzsww4+hAIh03Fswo4S5MQPG/1nhdXItTdTIS5TyCm2XB
RNsFUAejjEaSVrSr8PF/GwT9gpMYUYBOIfIRGATqLlAq+o76zta4Mvf0OxlPi/oiXuh4owNs8XOp
nViZWxOMdzKsJKEKyUzkAqLMLhS7KG6RmoG9UXPn1qvKp5E8BTzCSXoMr1lngqtUUPpEAIcN6t7J
qrWMo9jX2wm4glDR0T6UucmYYyO2q+tTu/CiPxs0E2vFWRLi9Y1Bz8pDG+wybT9Kb0rzrsycA3W5
EZE4MMB0qoJ/WEfa5nwN83aodWiLJdAeFUGrQerbXBfsTIw4idHLeUQdGxT4aJzDg0y5iPM7UnfF
pKdOXrS2SvYV+pfqyRmUjdihn+m+GDjFp6WBWdQWdFtwClhaYQBy9KyqjNTJAPCXnlKwKrVv1xeJ
Y4IlENYIOFWDEiYqjawa9VUhuttOHE+x8H4FzBE8sTIEJWk7Jv2Kk/0fSFaHJ5IJ5Dqwf99m5eTf
6KnZtj9qxMa7sNePqctTrr50HudGmW0/CZUxDCOM1sYAXbfWBRXj9clbiGlgwgTkDHkWE4Vq5kqq
uy6MAJWHCa947P3Myf1kVWysXbZpdbt0irVSPIMd0TkMtrUD5fdO21z/hEtff/4FjBPOVUEvxBhf
YPR2JWw02euVHnfW81+boeLVSDCiUZ2e6vMFxPHKe4vEGCB50qytMvqG+Egkznxe8hn8qE5BXoVK
vxvST+X+ZJ+IrWzVeZYjIrXzh/RZ6u0Q2oEO0jp2fAONAjezldBJ9r0X+vnR4kaHC6cBqld/7DOe
pM5mubVQ+wA9KlAQLvTm36TbyYfKy5O5/zJWv76uT+tCyEZltv41yJb4iDg3OdTe0A39roGmUHTS
534L/kdP25PRl74Te7A5Ji/dMgoeaE9GIAWnqSn0rjqZ40SchEYbsWMaVzgm9/Vtf0wMV9/pFdJn
88p6l5zUrQNH0bgFzYXNigerig4JDb3nYGY8N60Jky6lQYhdRJtYQQj/AGG622EW2o0kBsL6+kiX
BnpqjTn/qaEls6CgXaaI69RWq19jkT3K4Zs5y9Ax/L5ubGHnmDJV4cYFAbLGi1lNqiioayykVYbO
KP4aJ2Lr1fG6kQWPZtIjCKloXZYgRnU+f6MEcU7DAg/BiBZ/tIaiBe6AENDk7MolMzokc0AhjdKC
crFMsZknhjDgiY1Ef4yAxfz7UB7a9Kj6obQJiVTkqM8HEluxkMtQQkMnUwt817OVQwKUR9a0tCQG
am24OCmfNxsGq0YWV4OJQptgHvrWz4irKe71BVmICEx0kyMUEIFVvSjQTpGVS3UPqgsj8NP5NQKf
aRJvKpRpJV+XZRQXeMLQYBDA3JxHc+BSBmk05TbAqNi6XjQLuRWFUGYEX2c726IKBr08EIP7EUi2
1DYiZNIwmZXqGGZPXAtyqwBFm8CuIPUlgGIISVdovwwCMv7x3A6bYRDU5zxoqVoEcK7rBLKys9sr
CKjEXO+iFRkyqreJ4GrXNgPZodzY3NbSFJJtZcTqPTBkuHnmafZl0JRudTkX3+WpNLcjKEc2BAcx
diQJ5Ba2OqtS7eioTDTop7b071yEbMqsmtNHLEzaoWyD/Bihw+ilSk2CzrIUoiqwcajMUN9WRSFD
9XC0emgs6PprX0f1Sk6nSLJHMnSTK4VCcVvG4M6exawNnakR+1+Iu5PWl0Op3BAd+81uBiO/H4qm
m7eGLA7BvSWIyl0yWmbvDODN6OyxiMqNoUXTc0WayDfi3grBZtDJLopg+iqKlTlGsboEf0NIpmRA
n1wk3GVyIb6m9Rwcyq6FDFRggLcr7wWokFbT0Nz0agHO9zCPim1RpeUNllEJPcVKp99yLZe5PQ9p
/hgTuUL6TEMrZ9G28Xfb1ZnsC0ZTIAlkGATA4Dokr7I6dG/lHELOto/M5EMKgbJvQqKO6CTJlJ0K
Ee+N3ukBj8j0MoGCFLQoosfth76chRLFiFUjQLTx5s9nB6Ky6NruVnMiruKuQmdn/jsBu9b1U3bJ
4gUCcQ2XJGQ6IDACUchzd9HndR2FHfyeAIVku9i9lo4xQzFGfXwMb/stVb/SblOvdsl9/hF5JsIw
ObQVzmcsuUUN/R3ogbaAS2dTrloQGmqR47Arqa+HCtqbufHHwgWJJoY/JpgrSxmCsTQ7mLACH5o4
8n5yPpBHNmw0JRSucqg38a6xrQ0PacQbGuOPqyIDInmA3VAB+CebAETnxKk8C0xuqpskok4/nhLn
q41vR/lwfZMshVIIKRBXUHlvOGMmduvw/iihMYzYsZSFd6NH03ERhUgi1maBqo81t5mfBxY4QtRc
Ryt1FwWx7HapnH81Ifhc4y5ut1U89DwFyaWhn16nTMCVhcE4hCqu04E8CQhpdR4V7tKuOTVAP+Ak
ogO1cFrK9YhawCA/p3KxqiErpk3VTcHT2FqydHqlMq8NKy/gURLAMNvxPdV0NwH9RVMMALFInMPG
u7yZSRNLUlaDgMu7ndZSc9PiqS0713fMQnxoAs2AeBQSTdoFKW3cT3IPb4ZoNC38XCv9fKUfozn3
1EBa/W+mmHkbSxE9sAJy30EVr4dwU2SAJXZuJ+6j6O+j3rNRMRM3SkbYpwEKFeUYuJAgdyfVzcpn
VazdQtA5U7h0GaCBBTJXUE2B9BhjrA5LMPlamMIBVM9tbFeRo6hrq1FsNMIPCW9TLG6/E3PMRm+l
VJ0KAeamHNX+3p3E76C3++z5+motAMShVwEAK+pLSLxoLNtPb2lNNFQ9noEe8Yy1dfyNGvInrpwG
taYYMh3ietha6+p1sFwetnRp4yPIR9pWViGmxQJ6dDISDeogqIQCEg9stwmciATqz+tD5Fhh351T
EYp6POFGTdCQYkb3uvqg89gEllbrZCRsciSfm7lG5zcccqXpq0FJGxQIJcjGw1l0UI45Xh8Szxxz
xuJJrbM2gzlF+cyMzwIRcgUdUwj2Xrfzk6xlA/DTcTGbPqlzUxLoKyz+ZT2KyDXa8w5JM1yeOyhw
3sa9bd6afvzBMUuR5hdmEXYgDAI66qJRD43daRMQCWhg3KC55ljaA5GPEprVwtiNSr+b+MiGpfNN
AZIQdQdzOhjgzm8WK5KiISxVzGlZVE41K9uSkCMZ0CkoNbc9isyCxUFNLXllyJbpGCJ4PAHROjeJ
SHhQjAF0usKggj9KuddSEthmXIibyqxfdRPip9dndtEixfajlK5SQYdzizrp1BYKI/CYUDkDHkCK
Z/Sdx9K7nAYCZK3UOshW+UhyTsf7QlwALj6qcIbMrnIRsGCJi1QfUBMsIm1Tkr0R1KvrI1s45Raa
/OBMJATOhsqMDARSgqkS4IfFNM2hNS5Grt60I5CIxu/rli42ioSwXEamGrlQGQ2/jKVeHMyhFkzD
DsWNliAnLu9CbadIz03/UJactPhlOhl1RZEG4cAiyqChoOM+CXiAmoZ+iVBGzqv/4W9+3396t8fQ
5VHLXV4DMAOhG5AlIvcJjgkmuxsKlUIQD8TOs2bvfd+2d/ZqZTvemgOEti5cFwwBpgvaDMjPUp7e
8/HIgZyVcljFjrt39/7r/p8f39/7extm8Qs/3v//F39Y2Rsbv/yff//5S8/2Cnu3c9z14bD+Pqzd
7eH58Pz1zIkuLjO04H4A0IEK5KGJEOji80/N605Tg5JARt5pHd+H8vDPz5p3KH9uoDN3Rw0pCqgq
kewSsa/ODYlDCWT4hMl3t67ruz4G7dnO9V27tMLIo+BBB8SpDngr42waxcrzOoaMfGpvt89bd//u
r14+VfvF4yzxZamcDufEEj1AJ1tWLEIpsCJY2u73WDbH4w2Fzgc7X4A0I6GGjDKwMcxQ4tIqkzZG
o/h277qve/+3vcJ2cNbu9Sn74by9ZocZiNTnZZSWsLN/f/94xAPcnu3H0X6YUe6Y8Wf8P5j2dp6z
Pn5XzvH7OCCHPdjfkw3SPPo/nIffD//h5RdBex6VGAMlJsYbAISgFVErYafQ47K522B6bcfF2NeO
wxn+z3/smjF6lE/WcUCZeNRqaszF7rf9hxVOJiy5a5dj6gcQc2FKRb0YhWMTTpxxP+LYhsjYtdTU
np4Af0OPPXUEGB7G59Jf11d3eS5PbDJBVIiEG2nrDjZz5E/wWwooVW4/Y7SpEzu/Vy+r+939budx
FvEyqML5QBXt38EyFwipezkSUxiGByxt339cvTm3PKeyeN5Prajnq2eEkgwyWjo8dw/GHHjQ+xV2
6hNvm1zwhcrMcJg9qcdZI4k/hl5df7Oyb3kWfgoKF7tDhxoNKA2Ri1KZ864kZSGkoJqlK7U17Nfe
J57rr+4/K+/zx1U6a3oGOFfv8vE/Mcsc/1QJ8nyWYJbuj9R+Jc7rc+sNuA4m6LO1Xu+6Bk6FjZtS
tYG1tTP88QWsmU7ngX3RBmwa/2D+ORfTT6H62nww94VZRKCAVv9ZWnqNuvuf33Bw6OGhNyquUXpY
6W/4HT87/O/PYcJxwo9Lj/H186TT83Llq9hWY6EOarSunn7Vz7f57j+3N/0K+i34hRuB/vC+QKFb
mv0CGa01wCaDFOziPVmWIIxSG7C0UsOIKH5+4CIf7BeM/ta5oW7SPfi8oOYipgFYkoLDLPBFirjI
mROgNG2k9ECpOj2ZGpvoICG0iG2lmqdk4cP1af6peZwNkjHGeOUuKYQkMhVcfqV9F9qhDawLqsa/
8afZBiAb/yBy8zBeG8Ne7e6dh83DauN5GP739+EL07Lx6UF6PmzXB/fw/Lw9rIn9HbqD/cV74dOT
yXwsmjOwJqBbAbekyZxcDW00BejbUgf1AiA7yyktaw+vYlQH6jEgBkSOZ9pUXWQcJ7uwJMAfaTLe
G+ikRl/IufczA6GeZnVInRGFTBtd+cQl5fyqTVpykxbNX2drwG+F2BnOQoP4p8q+/xtSGk0/j+DZ
EN7VGpKJlidbkMrjMYJKi+MywGZN6WsWmsOHWFQCakhqNFvSHSKPwAhG9gymXMWPhNcweGoLfyxe
ZGMFrtlJPmaCZ+qr67vw8llCB3zyHewuTEdLJAG+Q4eCnikHfmb5KDWBV0Kt9rVpB8XOgOOUvBpd
TWa8swROiwp1vszOOvsAZme1s1Blk4wPUKUodAY0+KG51C60uATbSOrlYQC1L827PuyF7XxmlLkR
AqUiWjLAaDdGXlLdNACTZZEv9GuBh6JdNAUMFoBewC2gzn6+gdvAInINrR8wKZYgHlxVspc1sSv3
bhBwLjr6n7qYSmCvALuC30S1/dyUmZZQGW9knBXrbu5QxnuZeYx3yyYUekJEVKlZPGsCSoOilsFD
E021M43uJH1n4ev1xbkMROietP4YYQK6qImCudFBLiW2hgjUWiC2SKqggAg8T+bpZqKuw3QWj8WY
JT7AZsOuq8CE5I1EiDdpBpkjzgdd3EfMBzGBXh3JcxWrIkYtu4boNBGo201XC7ZGfwyigxVvasuP
ieXqxj7W0ArI+wBq4HJlDaC1APQ18cA8X1lQZaizkeMDjATigRJk3j1F3ejiHm0npQZuDMG1IMsO
WrT6U+XBtS6bJn6G/8c6sx7CpE4QysIWLsVV1N3ORmDL8Yc5ucPwIpp+1vhtwxnx8j77Y5KZcWtI
675oMGAleM/Sh6na5+r39VVdPJhQM/+/OWXi6rIWZ6miJsBOLTaf0PzIzbt+BiiSh2XlDYb+/cn7
S81L0cxKzJ+STLcleRcs0ZejghO3LTrSk/EwntxKFWSre2oFgp1R5XTqajAdA9RRRuMZFsdtXzzd
mT3BuO3SKlJNo7M3zvfI+KvWra7vxmIVg2i/uwHb7vXFuuxLZewxHrsWdC0hAARDh9eeX4Pv1lbW
80f2EW7KTfJQoQkifcSG/PhrQA7sKmj2h4wC+oZQRT9fO12psyYoLWBNq0M8/AoTsNTyePWW9seJ
jZ/zd7I/iJxK+dDDRp0GoAhPQX29HkALe30KlyKOUysXPkQbB/DPAAmcKY9IWHukc8V+SG1J4Rze
pZ0INkhILoCNAfUo5vCCkV6FViBAbCB9Dxs/B7Hs9Epi9Hhr24GnBrc4eSfGmGMsZZo+9hKMDQEQ
s+EBFEPoOvr4L+buxAhzggN4QESFMGLg2pP7fa77mQqqu2Bz3c5lSoFuNwpahZiOCjQps93Mrgjn
qcUVjvKTXX6O/WBPWu5qktfUsmdGxwx02lKJJ0LhkMadlLto/NUQzmcsbpU/X/GT5zzZkFC16GNg
/3HYkl0+/BqhF5gdA4HjsJasICGL94Ssg8mChR9aFu5wPQUqp5tv1dS1zFthdE0ey+bS/gD3EqVJ
A6+7ZjEzqlegxBpyVLpa9E321hv6D+0h4VANXKbYsG4maglgiUYp8OLlOA1SIgIQiN51EfzSJKsz
FWznpblO5Rqc7vD/Kehy56zxQoDE9qY5V56YoD1oP+pG2zho5zDr34OAXCk0ScrQkp05iYhrhpn8
W2wzLYECRAh9klIrxNpvJxDge6qZd92u75VRXGW5NiIyadRKdVUFpdL/YrFQxVbxKkZqT//JsZxs
iayQJYHEQNvUkuwWgZcDv6aaNpk4TN30uLKRDpjtEONAdBGRPnOvVBXl9TEwkTWAYX6VGN9ZpfGU
2RaNoHgGok5Kwc2WCAP0tgoA5eDRU7bbGOiasIg4PnBpc6MKCbYGyClRPQHm3ugjUs9zjIJrB9G+
cXxvpMbWR21yx5rXqrA0HAslM/DCoK8VoLNzWwHqDvU0wTulIEcwy0OfceqbiwaQsUNFDkTtQMCe
GzCtXhOyDIPRqKIP2STd53W/t2wAXN0iqosGHi/nBizQH4WWiua1eTC+wJ/qmOCBtq/buCxn4Iyi
Fg3OWMpUBwjvuZGykfO6SRIgkdtgJcWeJeNFm7uC7irac5gMbi3sClO0LR78cHl0fwzTvz85O30V
9lOTpUDc1sWvvjccNZQ5x2Zpu52OjbmgpDYzgVXF2EL5TZMVVxk9wdT8SVtdn0TqLdnjCXgJSuu6
IeGhySwUWHcNM5nR7NAYUuBE9efY4NE+vDR9cm+Noe6oRbYTU14Utjg8iCVQVVnsEbaqmaP82AGn
CRBNr0eOVCtumhgfWak8F8LX9REubxPcE1RAEXU8tiglIllc6GUNzEKlOHqwM8q7Sb+N4o2s/C7r
taYdBPnR6NfXzdIzejGxFLeOcrSo4v1+vkfUuASjmYYR6k10L4Oiv/iqId5jpit18K+bWrwR0WcJ
Aikqpsa6WPAryeXUwpULtXU7xLIjDcquC1PvupmlNUOi/18zTMSetSq4wHR48ilQelsZRieHYnYM
yv+EZJzZ49liLnk1Bbu20MNWX7yZ2bZI91l1S3gicYsPYdxMAFmBkBYdAIyZMI+nVsFt7OAx8pu0
iVOLxDYgi0t01c6j5j4tMresP+Lmr4lHqO8CESLcO7KSUDM43x7giIyMWsb2qDs871qpWQdhwuPV
XvRTJ0aYd34iGgV2BozEQ/o8BOKjkfNMLG5z3FU/MDH0lTLjECbDGmcBN8kkkN91iL6DYXIgVrU2
h/e66Tk7fekhYp1YYwakiHjkQ9UXmDhpRiAtEg8pV/CC/DIj4SXorVtJe7m+6RfzqegQRX+5DEJw
IDDOF0ozFCGPBZgso+owzKDBq+InwyyfCxEIZQj+aYXkdkWFdlrlVbEmVyaqS8zKM5qSc+Etz/Wf
T2EOYNAnU5bVuHagIe/UoAG1bjvwbWmdl40cUwsTjd52aKfCm6h4KTPL2jbyXOc/2ikjBBPbFZqz
Im2tG+DAM9+FgZMM4FljljUmZtfPObByOt7L+vxUh69jCPa7FE8m60Yv1tfXdMG5gHgOUAtASAwE
Dsypb6tGm+UB2DnoBayQ9yPCl9Y9mDMPc71wtxqI4vCA0PGQAJDkfOuoYyPETQ4wYApW4+ZRH9aa
cFOoaylD/4eM13PFyRcvzaOEXDEFjBoG7tVzgyZ04a05wE2XzfegQImKcSt7G5J4fddy2pAX9iJa
I5EBNxQ0m2GI56ZEQW9CkerrtgQtNogr0P0CaUItD+0gNQDl/Fu9EgC6YBCoQ9oNBlp+ZmxzCChx
KsBVJ4O8IoJpdyhpDDhnf783TsywrchNK1daR80EeBYl7b5qAZeWISTJ8WRLUYkBJU3A1ETauvvz
9ycxZG1ppKtmAPLnqoEqE5hjwXNUyOiJz9SDMLbxwYwn5TOo9c6fijL1o0QnaBuI9KLmHL+laxBl
WQvlQNpZDlDV+WIKkSnnnQlU55zs0M8FSv7OmQMau9uK4gsiHBrqKVb96/pcL27XE7NMGA0diRws
T0BZQmfyUJc4iJH+XEbmSrDm+xqET0PBldqhQ2HCsrOhMnG1FoyB0hYKYLny77Hyxn4lq5vQ2hnW
xlDvrO6J5H6tZbaWbIaA84Rc8gen08w4VVHIJWOiqNJ4fI/F90H2M5B5N+RGE53QgnQ4L8nKm2DG
r85tUMelDoPlJIB+6aWen6hYuVwmzpC/S3+N+qdH1NR1ABahUAu22PNthO63uQxLbKNODG3Qe3aG
4vemI4Ltb2g56erLThtqDDkF9E4AGgy143NjaTgGvRBjbIpeiciNxwCADBMY/XM1h6Rf8KmGCWhE
o0G+kUXpKASS4g5GpztIAFu4xKN8c303L3lEgAxAeIKiNp7WjIOyhqpOtAIw5SowPUOrtmqyQs+f
KaSrOp9X141dNv1j+CfW2IweFAPCroqBF5aKOyIVtlA34AzqDnBeIJRU3SFP3KKR93XkV5IrO8ZG
jx+rZAcnLeQPomEn96MruFLC+bCFkBPfRevPSJ9BsYx1JUorIKWGWRhRF03r6g5XA2eil65vaPmg
eRz5Bdo2c77yVhpEjdBRb5XGRupOfQrNhskYNjKw/rEPPv3ueH22lywCfAtQI4SHkZJh9lpfo2Jm
FgBJz3GT3JGwRZ5MnNN93UuxG4Rdy4m+6AhYJ4XXCKArwEignYyZRDw+NAFIZjzKW8ENyGbGjo1+
Xx/T4gV0aoTxvuo4t+IQwUgvWJY9VokzhoKXoT25QzNp2Y+rGZmUIrEOo2HF9hx/cT7gopeAbuGT
daSzfnIDqv+Ps+valRxHll8kQN68ypU3x5sX4rSTKC/K6+tvqBczXcXSLaEHg8UAs8DJIpVMJjMj
IxqMvSGfRzJvQY69/GqbF330OglgibdePqQhHhIf923OeudEY42ogZe5xblOKgpBHDG4TtJZNkmr
fUeWNF7mfAUT0Xj0A5psAtB7vSqJSPEIYA2mkaq9mOwM0B7JK2uJ+Hs22Ezz9QAFSBaGDa+tmLnC
Sn2aiSiC7BwrwhZTyE+DSb2gaY4hKLr/w74ZyCrBJq7gucqZE+ugq1OIjjlKU1a7Ss+tvT6ar/eN
TH+E93q4w79GOH8oIjzRwxZGNK13LdDpCRE4IOSFpGM22ZFB5QisA/wPjnC9dQmS2SyKdfi9mj6w
ToJqcLGhXbgWCJQxY3XdFNau034a1n/Ks1BuBdX3hCW/4e7RARG2yEQbaDQ4ZfRDEnQ7ZLLfhsTB
aMcq1T7BO74CSnshKt9sLb6bBhgUgP2/MeZ8AEsjZpllgaw2O4+jG5cPzVJP/BaUP9kAvByjaqhD
gRniel+NuhSK9nct5bM/RVAOW7W+X9rtOlgZllO5o+d17gBu2tRtFuLlvG3I++AdAokMsE1c2zZ1
1kvUxGskXkeN3T9lPgIm+NRBq1c7glO61s9Rd8YDmCFHu9otDmnM7u8f+7yEjBjRQlF72G8c8oCr
ltlQ43VHJ191HgQnutCVnIU76baBPu33hU3um9K+jZpQxUsF/NHRBjSCW+NdyO1v6Dp/77F4N/R6
j7wVh8i5f05v4TyqjA+NeqoCYQhQfnMnqJDzpjCHAO1g+mYQRwRaBmSUwUoD1isXzi1yDEjsZboI
GscFR76JrpzpKeO9uDOKugfsV4Fp2eg3vYTbQkcO/zjWCwHvNr3kDHEeVVNZItkIQ8Ve+cH88T3d
qhvlwCJH81QfYufN+v6u/s7YrsLftUXeh6K6UqNEhEVxcNTPfN270Wk4BI/tOgHLQO9IjuZkD6JP
X6TBNraLctnTV7tnn/OnLJKISHXYDzfCCVThr8mmfI3ceG8+D4E3ro3YzpzyWT6OS+2U29Nz5U8G
90yRkhqiQFII4I4JbHb8FmaFXwsLnjN9sHvL43IqRmgXVR2WN0oytNorGy/9x8oCU0UtvgYSphlZ
Z1edtXRYFjzWmFKSC4/tsa6YTB4rrtq9GK2hQ+rQn4NlN50tnzq338o707dc5fm+P81uqmShtgBu
LkA3uPUWXRWLo4pNJQlefNGK5a9kqXk0uzYQiaI+ijq2xYdduQxaoZ1slJberjvN+onc51QLQ7HG
483/Dwv6Y4w/H62lxKjlwVio/NREb8yoHagLTnKbHEyH8MIIdwiMUEMPSYERVdgT1W31fQQcYpYq
PpO3leSNxXdZeL+/sIVd5N0/jEZrkAhsgqs+c1kSHbR2UO3YygUIkgBXet/crGNcLJFzjFQkWW/k
EDoUlYeQnMvWaZZmI5dMcD4fgnV8NAKKT2V+A8hbQZXDCBbi5S3gevpUE2gVBXEZVc/pR1wcLG1E
463TsA7NOggQgy8POYY9cPsra5JsNPpsQGQ9EMHVhoLOSQXBpG7L9VIZYnKIm7By8Sumj3vxK6xM
KfD0xK/ooYGt2HLY2zLQefFX2J/SBoJ2xNUhhN4upVuzTnNhd4rmF3ZDhpHRooLdIXqSdUgaroFo
dfHGv+8sswcCZkArJaNGecN6U40NihoEdgTM8Noq1iHp6FWR3JUJ5NnCAaQEouQKlbJFu+y+8clN
+L39rcKBBjFQKnyPrFQiilJwDjcKhqMilF6cLHGAzV16qgiehUntDvkMd82XlGiDJGN5cWluVUNw
E7F2ul751HNjEyzd8bdvbvjsH3MqrxDdG2aZDzJ0VZMQCrI/i15yA2Kr1WNhAg+UsWmEPs3AhhUu
HPo5d7k0zMU1nYrVIAcwnIGCslT0TUCZb8jksQVY5v5Xm00PVQxg6wog65B641wzaaq+yShsmRW6
Aa0y2mYzYgAgcQe9Ba9t703/nVXKMZaSNZzPHc2F7sT8Rl/8Bi5PLFGLzJIOv0EwIvLMQCS3S/VM
cKMxb51MREmsE4JxFfTmsC2ozE5pz1a1aXYLMI7/ZzPQY/o9Wg1hhutzKoVJCsYS/BBRjxxSu22z
jozvQu3Hmg8a3lzvXVCgtSyGQPpChJz95mDJgqYBMOY3envyYFkpAKLYA/oJ2EGs/LCm+s5CgjMX
61GkwhwR4HIT6eD1AiOhV4S8YFOeoW0bPV+HEInrhm8LTjUXC1AqRBCCThbUujgHNpKCSmaENEpu
EWJ7Yr5mhpDaWo3iL2kS+YWgUxGB0QOiCt23vsjfq8p4KFWCWm+qvJBaVRai02xoBE5FnAaeQafO
o7TaRMDFxFLEjir1iEIeqTFCoKIEaQRkdAl9UBvwHfSpFyQLGcPM20/GloOJDBBmYEt5/jM5BrxY
QcfIiYsz0/sVZeq3ZIjttH7EXCQo6MKfGB6xI+ul7Rq7LT7qCLdQx8Avr8VI1GRbtz7uf6HpRPHB
Gt9logUEgQVKU9d+MBhVWdYDgjXtMcjVPqTKsEIx0SakP+ZZ65N4qZwy59+XFrlnQ4HZkWEYYbGI
xhJC4KpbickH1WpHE5b6RnNefmmL83JJqMde7mArRjZtddQ2iteiWziwc5fRpZHpDFzc6UwTMEFu
wciA+BhFpU0DtMK2BA/5JdWFudfQpSkuLOVJ3YQANMROVctOlXnQejboJ4kDV8Y7D6SKdtEsxOR5
kwCQY+YQ0UjhrtqoK2jc6lidSEpYihwWy5vBEoG1sY5ER9cxPcXCuADkVW6qzLhyoTwHwmeQueig
h7re1IQ0uiAniE/qir6pzoB54WyfHxQ7cXaCNzgERMm9q2JuOD0U7miT5/fSUTf9lj6T9/KHuvCN
5+IYaGyQTgETgOo+50hCyjRQRSIoo15kQxjwSIPFnG3WWaFNYAGqJUPFjLuA8ywdNS2pEJIf1EfJ
z7eB11pu78i+tgr82C0620kWroE5350+KirEpojHHbeuvEDtIK+gAJzpxlCc06GFXmKMqKm5NCk6
cM7X2mNVYRpzId2YWyxm8QA6F+WpKMUtlhUp7npIBjrpcIoVv8bIZbeUJc5FGvQzcY9aKkjGfhMW
XBxMse67jGodWC+bL2E8BuELtV50078fQWdXgqIwPhlGX29mwkajHxJcpzggJn1qmvY1YqFtdqN3
38xsSoJZWBAUotsPFm0uUtcWIYHYD0hCrYMWejrEajN/YCvWnEXNyyVPwUNJ30vt833Ds+u7sMvF
67CXmrALxymGoj4bRxulfMxTYWEX5+6hy9VxjhgFFELJ0yRoaKiFwxTj52R0bVE1c+QiM3xaNJJb
Ztnn/dXN29XwUkIHHHcyF960LiuVqsbqJqlUmpq71tDdYRRORADZgCT4uv7rvsW5UIII8o9FdYp8
F15J6pS2CkZqwYsVOGZ0tJolstHZFOfSBOcqeOGppR7ABIStnaLByfLC4Bx0b4UOxbS1jGlxUi8c
6Ll7YmrOAHGH6vLNPUFA1FaNkQY3aXPP1D4AAoEESucqbX2krN/WaroXu2FzfzMXrPKbqeJ+j9sW
Vs3+NBZAtJ7l8JUJ50pds9Ip1QVvmTsLF4vkaVXAxNVAEQPmuugpT3ahotpN+B9OwqUN7rzlPcv1
QIYNNa5sAbP2EAD7Ld83uEONWf8Fc0tL4g7ekJrxUIowZ4RfUHG3s95bnGOaK8tjkhj3ONwekHWe
Jk2Jg7qskEg4DaCQ1JfkNvgALYP+nY6x5Vu5lD2BvDY+Gn3NRlAvB8IpzURAzLs46PYhuNF3tWYC
onrfe2bWPkH8oBeAZxa0gbi1m5lFixrva1ShNiTYVmBwg3DwwsGYO43Q7FEn6CLSBwjVXh94lows
V1oUCqHpqe2hSiOfg1TbJX2HRyWzVkMrQ2YpDg5oDYHmKMr/XuNkElQH7SCAsAhyfAmWGUZVpAke
sxCuM9UzpqGkJSjoLTuOem2DCzlKW4yZhZq5U9PIiePRU+vc7kbRNQjzairs5dqww1YHWqp0YsVy
4hTavJlkx1G/HgDX7iHbW4ufBmqC9z+yju3lXjhXq+fOk2nEJammwikLPEt57RqcoW2w1OGaiepw
bhNkpkBWol4wudpFVNfbpAKLCl6VMvsVs+eQvdxfxdzfh/QB0DMysL2QQOD+fo43PHC8cFXs09Bl
Di78+xZm/RQcLwoyJSS6NylZAE2FWgvwuMj1nVWv+8ozcycxPtRQBNB+1XcouSxA625h2nCbS5vT
9XyxbSyc6Pgww+woT5ZkDytwcNjqR76yjiN6zq/V3nLVhdrv3KEH0xfAJBPg9gYUkehKWqv59FwT
9om+EvBoy5b6kDPXkn5pY/LJy2VBkUKs62lZpSuJqBG5Y3og9AUArli2m6UUdPb0TSO+0OtCYojS
xrW9iISGVPV4njRO64ov/f/UbFvHtNF43JsnER18YVf7kLJfiG6zu4lJWRFw8+mFyOXxVTUEeqPg
nUalrRpui/7TpAtvwdnbQ7mwwTlJnsVqkwV4GIkrw6brwJM/yL7xrVVo64+BKy1UiOaXhCHVqW5l
gNnvejPTUqVhOGJJpoRb4XuXHoZ6wcT/VCr4qDS9pydkNJ57PA6yjno2xBhQcBKBli8TPc03TYzb
V8ySFoCyEPkzqTJrQ2gkHI0sqrdRKqVeBHTUmkBMYRNErP5QeyJ+lVFO1qIUjH4kaAGqD3qurPI2
ID7A+M1W1MdWtUcjGz9A+aU6etAncI9eFQugD03mpkPUHGqawEcqfaJibuRDNRjCiZWkrzEyO4yr
UiqDLzmSkoOeNsUDKap+r0a0PicCa1CVCgtAzeLU6sG+UQVuIMrfzDEGgj1TKyKDpaKon5uGUtwK
LT1qBtMql2o0Gp0CtG7MzkID4LwR41CvtR6rK2xc94grJdhIIMzzLIK3gN00proOiz4v0Joq2Z4q
yvTLSLRpMZDpymWTZfaghkBQWnnnl7rGfDHrrHTVBGWzRqug2+gkpYEjjqHyEiSjue30qmcQG80U
6hE1GQoQvIvqXi5Esg46Cyz9RSVWld1gE/0OE/uuxkbho5f0VFi3TUKdxtBay4/0lq7S0dLfU6i3
btFCEJ4jXHGfIzHJqSo6qGhLodI4FEjUxKa1AWptkFmprTeIsfSmjDKe+kGv75K0kb6ahMk/1ZyK
585IIi9nEsWbkmDwyBWyPHlLQf5aAnycJz8yovXbCNMur5HUtps8k0aHdQMEDnLaHELThMRzYigH
IgwSGrBKuDF7OTrIVCtdBi7Gwi7RFnqzSll/6LIAukhWw5TCLlQz6SDlGQTJqilCeZPLVf0QR0rp
A0Rq1U6kKMNW6LIOfPmh6BkCQ1PJFPJg1YE0E1AawFzPZhJUx4SUUYGRkCnNwXDiE1T5ssc8G/Xc
hfRNsWnysvwIVD1Ek11i3ZcKyTlmJ9Iwals5TOr3KDYEPxqTYksaUXnOmkIhG5BR0XUTy+MD5uZA
wh4PmiMQwXjQjJJsaqnS0LpX0cP3yqYkkq1naJ44agRa6VVSVf1DUrRDa/eJRfadJqRr6F00a0IL
QbKNvsy/ZQDqPCvYl9AuAV19CiStytzMaJPnPFL7JzmopU+rAAoySCyxtqMiyp4zpS2/tASVR1uG
dIBph3FYvuVdYj1AP6AChV2hKBiEUNOd2fUAaDRt7yd51T3L5SAzOxBY/gt0A70nAfHwLOs0rZzE
RFPZTuUc0PeUWuGTEhMwAlAN8iwB3q/P8iALfk4aJbTFXEwyO4RuwKvCgm5DkpRZdtbp+q4rZHIM
lBoHOBehNa2Mg7oJ06LddV0sfgw5yLXluFTx0zWTpIDo5sYxZZNGigQv25SEQh6m1Vk8gF9kZFsV
Ij/nIRqb3MbUcLkpTT32Mw26z0QbQ4YqpdbvBeRePyCM170U0B/apGYCJB1Bs+CUoYyRBUMZugXL
2VdgkvCIaNi4AkuHb0Yql5B3UQQ8IbM+tCujADxtHIZgR1uK15016GRVqlH61CNc+2JUYZAYhkBF
YhWlbypmfFCLPHoUyBCu9VDRcBziAgdJD2svUDBmkwxj6+ejHn+kViXY6hA2XjrExroTjba39UBr
XcYGA80BSa5KHwDAwFcHAwQ1atl5NMpUL29jrVsVus4sx0xVbbTBVllZdpfTsnblsEpC1C0Y4CtQ
ozFAKwBaAK8xaK04RmDEHmStkmczUlBKzapeGBHCNDY4Y6WOhWOJVfwLsyNWYPd5Wb+WuUW8QWHF
h6GSet2GSewPalJ9KIFQr0swt0F4qak9ZrDCBWlm9xJmwvimSo34q1Nj0zaMOH8ATMzYB+AH3WF2
btxIcEQMUAhApN1PKWdT76kwNpFp4J3FJweaWJGhwk2aWl5Z2jVL7KF0ISe0kOLP3diagnkm+CUI
YviJrU6O8LaMkbkqZCsLP8t2ZSYLZfAlE1N+fpHRiSBeAlEZTDTmk9VSG6Qf4hLnwpKN6f+/sJHH
rMWcMDJTM/9Vxl6cn/ri8b98kT87dZOYmg0uIyyjQKgotTcz/ySp07Gl8u7cc+Xyi3BfnkpyGOga
7GQYk1FeovbvCzEgDvizDi4lFEpczkTFVpWpV4KvoNJepb8GNk9P2gsbXB4YxbLSgtUMT9pqGzVv
zHqKycP9z7GwTb+fZBdf3CIZlNQYTMjqe5hgEoQtjBbOuhQA85iXRDkFx//apTBqGw9iiodBKm0p
uAhSCrKcpUfc9Lrgc9kJlf+PEe5jtErSGWINI/pD+lUeg+O4FhzdbfyutRun+BLX93dt9tV4aZD7
MnECyCpIJFBRcSTcbedxfW53gF6dldWL5Yr7pUfOtEs3C0RQBOsBRF8svlkumgKoA2vEsQHSzqw7
m8JDox0C8wR08v2lyXMh8/JdwFUrFDXpWRfjXaDZgLD67L3enDovMKEdH51113Ag/tu911vdtlbF
r8zBFfGiSva6Q2HFu/9b5tAY0C/+80bhXpUhZNUw0E8ip1UeR+qLgINIxodsvYlADWLpAgTfB19d
mhafOxSAKINdAoLnqChzZlkDBTVpQgwK1aqcCCEZW9jl2ef5hQUumAdNIQfWBBe0muGzkH5M83yW
iBlmBR0v+t1KkrNaL81mz9ZXVBHDTxYQERqmVa/PYhVVSiVFvz+t7CSA1KDwsDYbu3aCE/228O1m
+qeghvxjjDuTZWVETS/AWGyitkY3GjiecfjBRULDdU/fiPojKn8tGJ2ckz8nl0a5c5mzCMX/FEZD
CN2s2Y90i7Kyo34X3cjrV9nLgrlpDbfm8NgAdSswhXztAbJEZUAwGuTID2yvuMnmG3WCQ20bqU0d
+Uz8aoMmhHkMTkvdqjkHAi7rX8vc7lpsDAMyuShL/GKT/Ar24nf2Gq2MBRzSb6rQe0vkdjSzYkpY
CEOqZltP+as/rqidgpJYtfUf6UF7DL/huXcMMls/shdz4ZzMAVZ0NOIxqan+pk3lqo4VHnWyWuCD
HvLH+mSe1cI2VyXSLMdyoKX7mZ+HHR7Vlpu+/Zdve2GZi4OaFeZWOLlS/W5q9glpsbQCQZABMjYz
tAef2dQFZ9S3aNVmztKo4lyv9WrdXAiikH7NkDiDWOS1w5tsfZIMO3nt3GIrrKi/NIcyd70AYGFg
uA2dXVTRrgMDrUJMN01I4pwcKbU73a+LVVcdyFJraS4buDTExT2wHw1WOwF8BfbcsHcl2DRLNG9z
wfvSxPQTLjKaqIS70im0jsamTwFckJT/kNJMkhuoVGNcGaOd1xZyiMio8oRTtLpdN2BIybO0hRLx
3CV80TDhAfJSlVai1KJlIIzmvjOTbU1jsP1REIfK7n1Hn/v2GLf9N7XgPkmJZ2iYhVNqIa7UcB0w
01b1hzFe5daCpdn7B1gakBqBuwkasNzGRaCm09sUpshDdDIkD/dPu60dKnvKD/J4f1lznnZhi09s
ZakgZRbBViu5pnocVb/t/kvuDN5CoGXQWgQl2rUfsB4T8hIBmK4uDpqVQxZsYQ2zXvDHAM+/n2R1
rpvh1NJpX7LO18NdTla6spDMzu4UIMwKZIYl/I87MIZIs7JqplaBseoCX4AMb7TUnZtbCeb7MT0J
lIN1g17Ki9GEmiWgIyEU21JgicCon+SeFHn3v/ps3Lw0xHkzOBeZmtaToaou9igIx9sMBUnPqKvq
bDBMnbG2wXChrn/2olS5+qj5iU4Vp1GhIHz/x8ydLDTj8OqZSCchsH3tH0mtjPko45FgxL4IVncp
fAzEXY3Ju15a6FBMy+Jv6UtT3GWVFXKJZAGmpqEdqjx0GAy9v5h5CzrA9Eh0dAi5XS8GsvKpEU1t
lrpaFflRaRcO06yHoEH9z9/nE5oM1Pisx98vsx9RE7lBhkqnZXgKeITvr2RuYA59KqT1E/0DtAS4
2w6OCMgGgymz1cE8oyEbFXwtSO0C9eZ6NIC1hmZtgJnoON9jKOk4oG4/Vg2q2q0dKdAOGUWbdta6
kY4NsVC0XtiLKXDcfM2LH8g5cd3mzdhMe9EIb6Z+DvVtGnphDsqvbVmslSWA5ezWX5jjAgD6BUh2
KLpbMfAeFa0h/T44cr4OUNy9v/VzoeZy56dfcnE3Z1YE+sgBC4swsaC81MJRFBciwKyfgspzkpFC
e5X3007INPQngSeM5H0YS+i5L4Kb5vfrjwnOVQfMz6OBgf1qMP3hhKnTHDM/8AxIOOunZiO42S/6
3DyZCznBbNFhYin9Z2ncfdOORigU03fCBBs91mdZsNF4sX+Ie3li5MBL/K/FPlCAurDIkxrRLLFy
oDOB+KOik1TPleFnyXtS7YX0r6fLNMBTMGsOcAhq0FDHu3YNDeg60xKwmTGrX3qSgBZNRh9NKbqF
43+bhcASkLQTTS+6YKC7urYUaZitMEvI2aKfvVUwG2DHQemRKvwkbfdjtOTXMFXg/9lZUsuFA3Bz
srHACQJjYRgBO8tDKJM6JwFhNMf1VNpG56vGMcLFLr9Rw/Qq4d1YKufc+OpkEPyOE9+pCoJbblsb
Q220vopzR8KNO4QPvTy4qDO0S+/EyeevQtaVHZ0fUGLA8RZEx8Ii0OXE/ZtqjQ7qNoL2nlpv6Mkt
7OPNKQclMN6+E20vqE7Qmb/+hsYIbGbARMwV6zsZPVMlCBYs3IQqWEBuP2Gy4JOAgV9b6MskN8JG
R30L7FdgDOwiLwaVhV0axRIf+9xiMKimQzEUnG8WP+qjgfJZSGQjc5KgsDXtPBj+/bB7e+NhMaj5
gOITpxkwU87lG9DzQ37VypweDUS7INrOSLXaF4boFIpAulWqtiVyt5cEYWuabCPI+UtZjgdUqQL0
e0W/rcJzpqAvDnHfbS7XayKoMuQylaXS220CN/1U4KWRJeKQYk+u971DB0IzY1x2TND9QkrXIorr
gy66GNvAiAgUTSMwB/Tfg1FzIylwrHapNjfz5UEHIYNbEwkCVFU536oKgjR5ECaA0zZoIQrKHmVJ
Xt3/JPNGwMMyIe0VDEJfLzNN0jIthgCBAEGIVOJKl1FSWSIsvB1iQAkTBJSY5MLg7sTQdm2mStQx
ki0cy97XfOH4rXfTL3AIuqZTVvZq+M7eHoHROWW7fXxCw/v1SXgGhObTcIeF9c5E3emXANkFOkwJ
1NS8C0ZlJgGFmUPZO/ay5sUY2Ggbdb8GkAIdzsYdCHuUCrw+tWop5M9uNqrmk3VMPvFTT0BglgrV
YFuNrK+hr8ExJe2ScFyolc2cYyzxjxkuu9EyBs3XBmZoXttVoh/rkH7cd5vJLbgwq2MmRZ2wXROL
Ffc9QcUyxqmA76mzR5Uc2+xdAftf/2hW7yoIaBYbK5Ov37PHpTr1UJtkoBHEMUs3Z8d4sMHYiuHT
btyqwqel2HX3Aq2k+4u8TXTgteDZAQcy5uMkkARce23cFlZZsATcx2uhXpkPopc78gcYx3VXddNN
u4q//7hvcs5DLi1y61RGmqcF0n2nSMXToOTbPtBOdGlgf84KgGqoFeCVgzobF1mguUEtIUlzR0sG
j9XDpmSVK2V0wQ/nYigcBBhQKDPjVcj7ew3RnN7sc3y1U7jv/XZTOZAX+8z36vfIFpfSUnnGRy6t
cW6PQXsCHW9Yq/3aFdb6iq6kHduNx8QuenuJsmfukKH2ZqKAhGkJIOSufaOLzLA0pRKHDNrhSvUz
XjLwe7CL9/lLC9N6Lx4phlFoDTqWuQMwSrKp3yHAYIsCxCB1CaQm7XZ0vsDEuESOM+cboP4CCREG
Ys0bDQxA20Y8RyvEKPFZgsyG7HXJkl/MJGk6BAhAegD56SkLvl4Z0ZhMWN/lTraJTubhWf8hb4Bz
3YpPsQukZuU6EBMRqPv3Z0tFyEL4BQcrQhdnNR7CnCgNYlbKQC2o2wHmhBZznFtaBwSNSzOT41x8
tiELjJAVLYLGKR/s1kVGiNbLM+hy45VxyPfsVV+XO2szLoSOW9VZzvD0ZS8MawUgaBgmQ4hafUJY
xB1P2b5D1PKVp9yOfxb70g5dUFnWa/kU2eWbsPWaxkm+ME1ha5tyKXjOXRGX+8AdR12IMHij4+fU
laetjafKaXe6W3jyU5G7ld97ADSvyz09xW8OpEjuf+tZ4wDiYpYPXoanzvVeBLoJhaQcHkb1XQPd
+Spxpe4hDiEU8pN1brpEGDLj0dNrGNOZ0+TUjdpKgjKOasV14Sh4oBoNODS6hzo/U5PaSUTtUlhA
GsycUozEg+nNRJMEJFrT+i++tTC0WsnEPnfirB3t2vwOGgQECnmpUDIT5ZB7Imv7/SzArPa1nUxB
+TqkIj6iyYTt2Mm1k7Zav1DTu6U/wwULgXLo1GADkXFzRzMKjUBPoT3j6C/mp7GvoX6LwawzoLS+
jrnPxh23smQLB9NHf+++p8yF2Svb3HktIzYAFgnbmCP+lb6yfXJWdmlpm3BSC4R6QK7bxYv4dt/s
3MZerpg7rGZcwmESWK3SXd++5vLCls4cAABmdLArIthhrIf7cHIDdJsZ4u8LzCtEOzNRTDefpQq1
KE8OVkO1YG8uV7oyyN1WRRxbdVFMBnf6qt5Le2M37ixP+Fm5g0slW9xVCxFmdom4qCDLiDQNAPVr
30xAfYnBWfimkffbxupXJAts3fqlGN/wzrSJZKzAn/i3Be7JU9VJEgb5O95k3HfrIDYJUArkMNSo
XhtBd0wF1b3vGrMeiWVNrOv4fihyXy9MBXg11/CPE2AiQ1BfE7qh4qFGFQOl3/ZFHmxzPMt4ENKv
pFm1SK6WMt8577z8BdzHjLW+7ctMxZkgo7BVjEY+qaX2/f46b2Mm+FMBqpHViQkX4fN6mamgQT+q
qgqniZ9EtO2jbd3vavUkiFtV/Xnf1uQL17nUtS3us8VdJOTpFJ+H5stQVxmxo34v0YMVLXy86Q9d
G8LcycW34yIZU2IJ3oFvF8WiJ+DfVVtvAHFdiFrT5cmbMQ3UDKfOAbBBXPwH68AAmuApLuMVWRem
I/Xoy9JTmef+/Z2bW9CFJb5/CZA/pWEqYf5JGdepSvzYiryx0x/vm5lbEFr+oP4HKQhURbh9S2Kp
jJqBwOdZejKs4FvP6AEk/T56eAt351yGBsVoYGX+JxzGbx5GhzC+EMAW0LK7pgnO46CvDAYyFtP0
47hei8pZAotEUkLCoT/K0hMgzfug0uxS+cbieGHpt+iyKU3583v4La6BJs+rBr9n1Mhb3kqeyqSt
VmTbKA7PVWp6GABwDZQrNAMTsH321+cQ5tENn2gmkJXzcbRr5SHu6qBwMmC1UwmslE6EvBCi46mA
R/3H/Q89408mbnqUgaDXhAF+LriNeoDpiILCGoRPam01JF9juxCkl2xw4UsjeYxZBiiOMvBcjmSV
DYFbDtHfn8GrlXAuG5RFj84tVqLGK7P+EOgxTNxwqZM8czCurHBREvNETa02WIs+OFmwT5QN6o+y
+fxfvgre6IoOJgpE5OtYbEpjhFkRrCWRQltS1xYmowZrIZTML+VfIzyMIOybThzZ9OmFQ6aeUmMd
DaANXsCn314rcGcUsEVMbioqurXXSykzg0S9gQ2bKN3Grt4USrlv1CKx20R2OlATy91S12HO4aYO
gCSbqBTLvFMnkREzK80KxzSBMxysvZhmK6uWXu5/pelbc1EfY43o1yDkwxDfyC/jMpKGooQv6PJh
GI1VTr7dt3B7T05lLmRUwA6BMI/vWoYdZt6YgneFYdLU7VqgJKBAkHpSlX12GI9DXAyW0CW3H+z6
bp7c5uItAwRh2qg57uY6cFPzGJEXi4BWAHNR+15egEzNlH+hEQI0qAgO9UkGcfoxF8aAbVXTuMSX
Cqm5ycM3UdGcKB0c3QhdOUM46r+LAaRFraWs7nZnMcYPuyC7EnVR4SczRqQ7taUiP66pC9FPVfFI
s+3Uz0Xc2awhlNlRcQMM/aZxQaET0VQ5MtSiee/1D8JAA/gK8s8xWzjOt96IFf0xxF9bVR4bWtIh
M5DYuxHjYupX953xNsGXf3PQTwU2Ha/d6dRdfKtKbce8rnXkUv1urM96thLCNxasy25XyDuM0903
N7dxE+X9P+Y4P8wDjLkxEMA5CWAHg7gZQSlD6KfQr+tFYbNZWxauQUwEQc5F44JUO05Sf5aJK198
rc1ojWGpB1DiexgitQulX8h4bsMTxNp0aOP8ljoS+VOtCXUU5NN92HUp5p78znwhf607BN+GCisu
dvT1AJHlbpA8as0h72Jk8/lPbXgso304uNFSoJ3zOehe6cjc0JvDSPy1S0hSmWaKMVmRHnRCUfZ/
uO8Es8EIVwdedr/j3/ThLnyuEcsigw5K4eSZqxcvMvkeqCcl2mAWDgQNzn1jc16AM/qvMS4YobYb
NpicxbUxqjaNNxpGNrXCNsRNtfQ+n3MBiAXgcaIg8RUN7vPUndlhyBAbV5YR5ghWFiA2WriUEs1a
AaAS2gDIJHFXXe9eyHINXdoEoxjCw2AVtmw9CsZfM8fC05Co/GuE2zWzhCixrMHIiMOZbyr6HTQW
ovTXmJPJDFr6yIpRMrZ4/mkI4lVGDOovx4y1HYQ3hDWqCpWtBv2n0egHOSCp9x/cYUIFIdyJ4A3i
vlGohZn2f6Rd2XLcOJD8IkbwAo9XkOxLrVuWLL8wLNnmTYI3wa/fpDd23I3mNmI8EfPmCVUDLBQK
VVmZIDdmXlj8WBKJ1oZI3l4Zmd9V2+umLlMxLO4fU4CfnH+owSy7Nq0quAPftdm+HhnF4HgsE9NZ
9YcTM8JxtUJS9/0IM2EeWMN7Hz+x5PX6SlbPkAWSODS0FiJlYdPA1Gw2SV4wT9cfh3TTkYPqhhQC
UVYiCQ2ri0HwgSIw5Lshi3q+Z7EZstEosJixTTaMGx5wxF8nU0bFs/ppTswI11BejI6VLmayHhM/
ELVJAq5ZtKskXZi1UIo32D/LEc5qYtm5rmWw05B4b/TgI50jiZfJdkw4qSgeRyUaLswboieS3Cfu
/TxJErr1z/9nFcLnb023r8niyK0GhbnopodYVVR4sVnRQVo4WNz1PP/GqfmzZeIDpnHzsa1NGMNg
VkbJ2KKmOm8V8s3qHb+zi2CYTb+2+tRLq2GXze5/208xa7BABTzUEewjvPb6y2Buw1ZW8Zd8MyK8
nfV8SDKHwUbeuL4d36udS22Z3LnEx0USSSj/jECAw4gW+W4XDM6G6AdbVrpa9Q0IWAJjh1qPI4JO
DJXHsQaSDG9kn2FJax4M+WMeRsBBy1RkV2q2cI0TW4Krx9qYTPYAW/pW2/SH5K66q76gy7WzZ0wo
TUgeHvqd/XI99q1+K3vhQQKl4wLgESOS3eKRwxBeVdAzBHnx05ZF8OV3X7j8iYklipzkQ2kE9LgT
Yl1W+eqUH5P2PXO9AexZo05VqXrB6gE7sSaE2DDuci2vsSBWUS2h+nt501D7FqNGvrs1flzfvXX3
+LN7QqC1ByWvRhOv6UYxqJH0fjxNHvLvkXxU5PW6rcvxtSWbOFnZ8mNO9jHrppa0MYypfFcEqpe8
mh6gunfDodlle/eLQt1gCDpMVRnb5inxmSw1k31IwUHbKBrUusLWxg3ZAVQwTG+Ej1vNeNfZ7aD/
xYvjdLlCWAb8L2siE9b0EsTONk8owE/g6JTOp0k85jfw7GRfbSNiABRiX7soaMIXUvo2kEhzupt6
v7J2VYI7NN6FoJu6/kGXBVw5FyLwc9ammDALdsMmex3cdO9OLyRcbPZUARGKhnZN3UgyEMk3NITY
XIVzG0cZjPZjsyn0R1aPIJTY6u37WFS0GCWFYUl4MYTwAoHAOlOX8FJCt5Xbhdd07Amk4ZJVybZS
CDG60pF5KGBGrT5J6rHuYPchqo+7ePQgM9PK3g+yZQlBJspZDM532Av5rd3dVRUIZ56ve8fyk695
hxBahjpntbuYmMfniX+AHuj6318tY52crwtUsBNGVjrAgDN1rzNXnjTQFTEtfoyA6OIWuUnKe5ZH
flpY+/9oWggkjYMRH8iF4UYwq1ej6I9pHt3YNj/kZnJoXNWbWUkxtg7meFWS/6z7P7J8MH8baL4u
weDksJdhX/RGh8soVUwvVz/VNN7GxbzR5tAvmvR2rixJTWjVV5BAQAgRj2ZDbKMbkNOb8nQ5cWQM
LBDdlJpJR0j7Xd/U1avoxIxwsM3eadyUY0+7ZNgUjoMJn+R+SHS/MH7GroyhcaUBhsvopPMq7KOF
l1+C6TScgG9KTJNvxaO1r2+bXQTWoD1uoEM6Ue093cs69qvf78SusEyr6YxBjWFX6zRMKS6sA9uu
8ht1hqTvWzb81a7+aTAL8csk6dzqChrMYfUKvW3ivLWVP7cbQ3a3rqWzS0X+f5lNXZHdh1gt6WeA
r7wkUfeT4t7g8D+mjXU7xLHMVdai5akt4fhpSllWaokzMOnZNo78sXrs5x2qOoGr0ChGrgn+uH/v
nacml590cuzMImJ1nmB5bf4LvNBK/2vqvmSY7IsVw79uas1Dlse1BnA2KGLFuZSmH7op75fAmW3s
kMbJN905hrza6LrvRERibTWMnpoTHLKobIP1LczVyIhsc5/HOlWcRwcoo9k9OlXAip+9ZUnMrrrL
ySJFvwSRm82M5RMC0TRthwqvAwBWLH13fTPXgtfp6pZb6uS7GZWdZh3qWF41fstUT40fMi7J85Y/
IV50S8F8UUqGXLKoq4omUR9ZNeJj5VR3AwufkC9ILhyZCeEuLSuFOVXXID1g4RGdnaBuZQ/F1Y0y
0ZgBNxDBNI/g4Cgq1UnpIFCA0Jpq8XurTjSV6cysHtx/jFxMJqEQljjthOBnc/5t7l7AXrdPUPCd
PlrlOU20RycrvesOsLp1ALyiqQt2TVcctykBqXDCFl8n498aF5wV/vW/v+rIJ39f+DSTWvJBWRLE
xLJ2jpvcxxkQAxFk30L+N7UPSLM4wCgAiwjCg3NntuIhGcGYjG9kqTmNFu2cpMccKih5ry9q3Rn+
MSQSqff2lOsZgSGV4UnB3kAt6UHK5LqR9Z37Y0S4gVXkTXaCly4Q+ANGNCjUszCLksSS47kCrES7
E9pjKIIsrBoiSh0db90ZAEf2+COJafjoT5/VwUppuCn25Vu0nQ7llvvZPqT5QYYAXo3lJ7aF4Foq
bccdA2vkyzRNlMcYUQXJJpkSb4ZsJcvy3YjX0vWNXcmkoCcNwciF/w5DMEJszUuSxphvA+I6D5LB
N4dHYA+bylfc1+uGVlA7mGwA8B+dOkxoXUB+M16WVmG5QAKSPjB5sVXyGSJBEborUFEyfwIUAH7X
+D7l0GAkMpTD2joBlwLWGBRKmDwUj8Osgm80BWbI7EETaeR6GWhjBlHOrOo8HKLSV+NaRiSwEk8w
kPZbGBztHfALnp9BvexLHmpojkGUJqfu/DFyN5Z8wBUgqY6pg6XIDk1OG0nxuZFhJi2oddGpsrj5
UAyAZcFad+NoTnlQOMfzelIeUJeybzTkH54+p99THfTVtjVkEBwiBU0jyXNrbbMxMWBAzwGtIKiE
nf8kxnW1mAyseyCfpH7OoszPWIRd5zS0ZIKrK/Fn0Sj/x5gQVHu0gVVmwRhIcAFdUghm4K2GUCXm
H9ddeOVGgiV0UvGywT6LZ6WsUaxwW+R1DYf8TB4j/c+TBBPcXNnXPCGbJgcVeTu1P7uperlue22V
mDA1MD8GxBEO6/mWlnHodICsIwDa8b6M+mNYogAH+tT/ZkY/NwOldAhs2Vgi0LqNXlCzj+goG9S8
COYOENY4U2gJocoMCptzI9nCVZrZBcb5cjBPY8TgIWv90ZXEcpkVYcccMpnxBCoWL8p2hP/q3Ie0
9CN3luyYzIywYw6zS65B0dhjOpCrKrqrCjDPb2WW/tQGIw6ufx+ZNSFcF3nnuFmIrQuzXxYP3OTF
ag95tLlu5SJuLR8I1Ku4FUCJBA6v8w9E7NZxY552GGyOjcBkVuSbPLH+Zi0nVpa1nqTbwOPGA8sz
8Ahxxy96Z6uXXhEqHikyyXoubtbf64FEJVAxwJCI05dVXiSGNsCSZQN9qC+48LD43sE13Hslls1N
yawt/36yrhnoQ4RpeMTUdDdGOLS0Zm1C2aB1GwdNFmqNFqjYXDAPXf9sq87h/lmmcMf12UITFmGZ
DX9mhYZ8DxSX8zbXDUnKdxEIsZ+/Z9GWEX7g35b4f7JC0x76rkxwtEoH1IedHaA+QkEkHWRQKlfn
FrA01xuNfHd9fWsbC7mAJdTjokNSe262Tswo0xo4fzfduehZNiDW3kfFR8w4bVJbssjLx+7vVf4x
t5ySk1VWZacP6gBzNkjKM7KQ6dNK3YXGAxm/JMmm6L0y8//bEoWThwFaywRjDzyz+/3ALkF8PJE7
KwpU+9FpttetXeZkv5cIaJAK6RHMaAjmpgnIIYcgA3KTL0T1jG7bKvsMYyGpcYQmieeiPOL4tpSk
4TLPFgyLZ3+sQ0thMDyE5VFtvqXO94p9qZXWQ1boOzXOh6HseZfR3mJb12r8imB0ozC2LbimXbff
hCz11dLYWChtXt+VZdFnb3ThtwneDb0hdOEVePfcQLE9fCqtr6lsgusiQ1psYPQNyG4opiDBPvet
pmmssOGwocRdg9p9qdA2BkvRYOV9wPvyDs3LUQJguNT6EIwKgWko7FmdItZ53K6+pNO4BVGGz0oQ
wCYoGBHigfQeT7d3SPvdpOSXkc23pvYlVxVq2INfEu6bxnxswvKv3PBkN4TApVpRPw0qdsOApEKr
vOn9bgDVPv80SQIC+iBit3ZxGPr9X3xo4PdNtIIBwBKB/GVaT3GqLfsxlTtiY87TiXbI72TLu2BU
/b3vQHchugPlJXbv3bkvNKhzwNnBzh4OOeYW0LoE4ToQrgCP6y9mXPmDnT3yOZbYXrvJF+aa/zMt
xDBzBCjQXWJYbw2HpK73BpFdBqvH5cSEEEPKUc96luHjud20mRoTISSDBoQmudzWQ8aJHSFkjFap
6inHUuqGQm531277Xwnoootjsyt3peM96M8OpFqh89nv+NPfuMqffRTOKyu7aMxDLDLJJr/FRE9u
tQG0MiQ56+rFerJG4YTaYdvb7XKxOuDdnTdO9eTi6smOaY+iPyQrHv/bqsRz17lGUy1bmmt+O95a
1tGaflw3IXFAS8j10zQcXbakx0r1Mhn30iRy9e/rKEMCwojSAhG8z2hNJKvzsoTyvmuea/dvcg7w
2QAOvGgUiamOVUDJIm8RIzo1O46ZRQ0tfSbsxTLZrrHym2FqP67v2OJKF9fPiUXBB+rCUmtXh0WL
7wGu5spDrexI9SPsJM62enBPDAlff3RVEGdwGIqd+74lqIzQZGolx3Z1NSA8MTCxpYF5XTg42Tgr
qWnUCEAjrrcin/Yqzysaq19VXnvdLGN4X8uBQf20MB1ibACTC+cXq9lX0KQpmmVRu9Z8czTfcjfd
ILk5lm9w8Y0cjJHDITD6cTFOXkHdxrGwdZGV+0030hQU/IPVAp+1AycrVWQV99Vt/GNQJHSL0cRN
ihEG62rr6HcNlPGqnyoGlGXtapkh4dUcQWQwmuplZUqN1N7nDc2yD13zXKlQ85Kui5uIDjEG2DGa
g3lWwf8Km0cRjzukfFCd8dSDdbBAdwS6s2S3qJAB3n07bu7Sw/tD6Lte//W5ven9/IZs601JseXg
zZPFX12//pvEYjZTIWhhWECTz/dflSA6GLvupnrM34xbBmKU9C3Zz8FjplLyUN9EPoe2iqztcVnP
Q7ZgLNSjELXFZL+IlMkaVhqF27cejz3zYGwnP/YBNx68LkgXoQKqb2PJCNglz5hgc9mWk6cOz8Oh
sSDw4X1Es6cdpzf1gT+oX2v/vfTAKeWhJOzHB/MGu74jkrN02V0XjAvPutE1UtctByz4UO3MbYVm
iJdtFW/cjA9ki2fsMb9zNlKG8sW9LtzvZJ+F1CgC1UrIMphVdrNfB4RWhyyjrtd+HusX896him/d
2r7q61tZpV9fu7VOv7EQpTpejyrH2JFn3Gubmb7a99Pm48miPegbgM1/UO9dz9iaIBrJ3p6hhkGl
tDWrj4HTnyCkU0PZNaMV4ifot4YGF+uCp5lOG8X7ffSgivWVbe2DAdaR69fbah4HFgK84TFxtTCK
nfvaNJi8jQbsu01TuFYbxOAaGr5CyduHVrPHbiBlWtK09opN6LUyesDVnT+xLn71Nndr24H1UDcp
NNR0l0tuvDULCx8zGg0YmbvgZGdKnsCdJ2hvAYw+MzTD9M1fbKEJugPozxIMIIt9Sq3MxzRRYaJt
KKStdwjS3Qc85+azfGX0Z7SPXiAHu8dQ8qsj28C1C/bUtuA3ZqsZsxbCtpsNXjR6UQkqXtVTZLjq
VT+BeLiGSxzat9CgPfcTa2H6rWcYMno6fwLX5pH74jtIPz3ymFPSeIk3eNU7CiTjIv8pi0pr2dGp
ecFRxjpJCmta9hhsP5/T1+w2bajBPBT9Vep42XcDD43i/ofk0669FTFoghWjCw3CGiFfSrshDevR
wPZqrzb6nNlPyz4O2Uumv6YYOMkOgwxbvnrnnZoUEk47McZ4SGGygRLj47CDiN09OJxv2D7bjeBu
M6h2hz7/4KU0eZ5e0wBoj/iLKaNoWInHBG9jzIqgRov3qpB5hE1bxBPIFb3J+lKBDaq4Z+YWNUUH
qg19fe/IMtOVD4zK9u9OP/optjiDrOvcKS2tbjy1Lobt5ObodoTpgIdQnkoO7EpIcECSu9DiYT4W
NArnroyJtWQw1bbxQGW3cRj/Ppvqvx3hBz/oqQnhI5bJgFSbwIQGgtqumv1uvB9kZJArZx/jnsDC
oaSAUVZxy6y6T0HrDSMzIGFVlAU9lpNtivD9358CGFrm7vBmwGS1cD9GWmG0EKNrMH5+mJAeomuK
4Q0jhMghLbU9NNpY/Hzd5to3wh7i2AFLhUlTwf0itCuhQdNDetApNmUIbRa7kbjBWrkVy/pjQ0iz
ZgI9vjyDjYw1XqFCVLrB3CSjHeSaOh+6xdHsxx3GciT92DVXB6ABdKWYlcODRQilzC1Z4jro4xn8
Lgx/JtNz1f+6vn2rrgHcJzT0cKguavOg1uIAt4DTtWMvNbqgkfEJ/VHcsK/X7awv5Y8dISzHZUKK
ooMdtEIz487s77TOu27ikoYR38gBmg5lcXC8gvbx/LgqQJpAHnfxvqJ6nNOQ7cKsem1miLAS1Yx2
PJrnLZrO5bHS4n3jGu/uyHMf82CyUf/fzXshScVPAV4MzNo2bnrhy2lmaYRaNjXekE9RTlvXbl/H
Ko4e7Hxin9wsJ91LR2YXFGimzB/a0rmDbqiFS1MBxzkCWrnDH6+2ZQacDq2Rlxwnpx1t2rhWVNFk
nh8iqIvSRGHTFvyn9ZHFUfcFc/IWeGVHNqpUjUjyUE4m+RE5mfvWcR19zonbr4k7asyPzaR/TMJM
gwM3dNIniDh1enpfgb0YzKaMO1Svh2RTZbz6NcYKHk3gT1ODCGCUB62s8XKutV4/6FDpTSS52OUY
CfQxwAdtOot6he2IU9aj0s3caXjjlZYCccQv2OKgmorN7M671tGowY0DcqmPiPxS6+7Z4TqN9fQN
F4ZfkJzGRUzL5lu2cPy2445VGrppg6Quv+LS7tJOAz/s4m9itzUHPEetCb6x3iXQUzVpBX6uyX67
7tUr1+uZleUAnzzxktkpe6LCigsZxzsTU6Axhaip0VLVSua9WrbZU6a628iGrCObxofr5lcWCUfG
KDVqJuplNgd+iSpSHZxbDMUfc63Zqkp5DKPoL65BfGqM1DsgycIw1/kqyRQVFkvnxot7+56pg8/d
PKbElALFVvI0kJijYwZovbOMPZ8bmmttHGygbbwOYrKB2y/EYtyq/doe6ucmQtI4RyCpg9DMSC2n
LQMdQuQv1/d0Jeai+IRUCTexDgJS4cqqB57WHVviFPKlof/VABhrkmAKf/03O8K11VRlwQwbWnqa
nm9cqwaqNHxNc2hgu3MsCb7LBxICHhaDOx8DBNaSf5/vK9SHWZ4ubtpUKBcazykDEZ8LDaAvU8Q3
/35dp7aEdZlhjLcohy3FPbjNlsTdrQrGIFuRvCXWvpOG/hISepQLgdQ+XxOYHog1R/CVJNadR64j
dSZKq/0C6XRMZ4vI5O1WUhlXwxsNfLQ6ArUIOyunLJmL5dJwiwht+PGpGGWFspXjfGZiWfJJNBk6
s3a5i7g6AgieGtrGBeVWN7R/ERo1NObwn4vMTEw4o8TRKqhEQ3y7+WgK0OCHz6ny87oX/FaFvHC5
EyOCGxRRTNp0cYPa/t13AbR8yr6W6l7Tvhj5ljjAXg7e2N317taV+cZKJRkbiTcPph0XITfBN+ZY
ycssxwpnq8Xc8G5sIaob3WUohsZ+O8jQgmu3AJD0gH2jdoAbcfn3k+9WDLXSccj1QIETAt+pudWm
6RswFTdVNBxNs4TAvbknxvh6fY/XPBIoRUCfdZBeIlyem2VhpGRWi1WmU7vtdMgQkb94AOF++2NC
SAzzIS0Ma3EVoiaPg1o8pRiH65LZv76SNcfH14JuGIpXGJQWvhdqV9ls9yViIca9IRO10dm8dwsu
MWOv+QVeQMgGCNgzAW8837HaRkVWN6vG62OQZtPcxQejDRg8fbXIGrIZYmJtnKGenp2eDXcszzM/
1+sQ/5OCH0kTNek4mFHiVgd1Y1fbYJsHrFcljcK9Jk6zByj6GLcKCqBBPutsy9oxgnaLqk7HcLBB
E5+Gxds065BZqd2wfutCtwicWCs62lldchzbZn50zZG9tKk7HwZg3fyhg14YRd3Ejmk1g0QHBROW
poCgGwWhEYobnwbJoyEA3VK1U0rN9aMpDh8wHF3jrtQhrJKbU+kRZg5bo54wo6e3Dtq7cfzQDAaE
ZLU63CtluM8qRd/bCgk0Nhubktl8M48MDMkISveurs5bkyjmkdR4bdE476siMMpMfTQmC8KexWQa
Oz638ytvLK2go52yB3DJ1zXNp7jDMGVa5oFD4uFlyidt29dF9q5EiQY6zMQC5kgJAXy67lhrcCNI
oiCpQKCDkob4ANVdpS1zGw9DsKzYxySs2R3GVrs91NHNV0DbQggIl/3kM2Vy7jSnT0s6pVxGBbh2
VwFGjDrMQmmGp8G535malqqlgl/RpSqt+OCZ47PhBLyV5INr9/ypHcG/sYEGnwpUX5wGY93zBvTT
/ow6/Pg8DI5ka2VrEkJDCZTh0GXIX1To2IL4loLZKYf6dytpqK7agUwAmKgsPATFWN5HbmfoLdZk
dLEPPqSG3DLToba2u+4qy+8VL6xTTxG+UY6eGhsJvhHyr+OU2U9Z2W+vm1i7JxwoVqBoBV5dTCud
u8GIZxzoxLBlpaN5cw/io4pFeC+wDUgAPioQqYaps2eWrH275hYgCl70pKCzcMFR7LqjMhjLFpba
EYSalRJB0A3dgHyH1txfuMWpLaFkVvTpVNgDtpHZdU9BLFVsFEt96fK6eWpdxZA8Tda940+2Lnh8
VNS8zW0Uz4gbflh4/dII0K+2yR06VvbT9e8nMya4PIfwZd2il4nUNvPBitxYWcD0l/DfK8M5wGLq
ADWBg1ZFrU5wlAozbkNsxC1QOSXA/bVHjLcuKyXX4eVteG5lWe5J2pI3palmE6yo6WerBW3v1/En
yQKOyeJURkm8UqY7t7Y46Yk1okxNASordAaB3eULTOtBtf1k6P2+9QHV6gnb2N1rEsk44S6Ti3PD
gkfqfa0qpMAyu36rpzdT/nOKZSp4sq0UMsDO4JVW1LDh6nScv47Fvpi3TlgGja1vZkuSwF/GkbMV
/W48n24lb5J+WD4cWHmVPgBpiFr+UMJ0P+sDyApuJkUSuFYqPucWhQSNOUxJkgYfL9+HkBU4FFAz
OXZgVs9pcttuUtoa3hPffMm3w2GkhNoSV70Mzuf2heBM3BnEgRlWrGRdEAHk18l4JC9j5GKBgMEG
0zWGJdYEh16B0id0DFHPeu3jve3edPVrnAe2bLhYZkgIImRS6qoIYYjxTR3/mNVDOXn56PfSKbTL
cHW+JCGKWMOI3o8JS6C0qFAwsb0cGWslU51Y/zaYPHEwwLPwy5wfbJ4aqpZbWeulrUYLB0Ki5v56
3F0/XX8sCCeYq7E+Oxa8b9ZSypOajgmuSts8DpVCcwxko/T67brJ3w3z83Rg2bw/NoUTjTQ1dmsV
NqEH/JbpNphN8rIOVHS0dnbLTIO6UaETYAgy/p70JqQa26K+sVDoGGkJxfIPvZ/bz36qlGNjOtNR
HSf2zezi/GkAeOs2SfBspY47JLtibjs/ZYBj133n/MpHNXztuco/0HyIPVZPgCxkhuJ6vANHUGZF
0S7qbAxPdsSoqMPc7NYeouEWI70ROPotdBO77rbtEqJTDnVOH0QAySeYMdkepWaym+3W/Bmrderp
Y1bUnoWMPzWmZxUV721Wk2cD7AE7s9JJ0CjJQ+Umsvf56hkA6SjOGUEFngg3j1LqdtPrZetF2jtU
JbmSUNugZnac7OD6d1x5AOA7npgSvNNqRtdRlAKROdX3kINBurVj7rtigh3HvsliBgIp4E6962bX
IjQKsxB4RpVlKUKfn4m6B9V/aeJMIB2nTZtvOBSlx6rfN6QEX0K640Xrt51Mz2NtX5FggoUQ7CTI
IYRsqBwGu+dODhwGWBtz+3EgaQYHaT/S0L2Vk1Ou3ayn5oRQFsY2UdQJ5vAGHPM2aJ0vaSeTWl47
/KdGhChmN447VwOMRNXPEr0V9GPyx7qBGlV1o4cyVoSVNhWGaXEFoN+mLbBywVyS48U7uaz1LJAJ
5+H30aEMRQl0SbPxpcf5azvqlpy6vIO4x8d1t1ndUIAyFuvA3YotxVwxWQqaAaB49B/ornvJ/NbV
ksi2up8nNoSPVhcEutVTg48Gmolkhsi57tvL1Me73v8wZa+39RVZSNAXoWyM/58fBMfIqoiMOOml
YVA1tgPzYyL/mkQSro5e1P8ZcZa2wkk+lI2maipZhXS5al9BX7qB9mDwN1/mjwkhAbLYrJS9gnW0
LAliRwGPH7DEw4/rVv6fJPmfW0dcCQ9nu7Fa3DplFChsa04zLSCDQIyvtUpd5ThXkIoM3EF2yNY+
08ltdzEIy2NN7yukCmU4U21SaIiQmNmSt6HMipDFKXZezhVktcH3GhCCccFhE4c//2YLoUYFgnNo
o6I7ee4MUe2aWclhpE+fo3mrjl9mss0gKBBG2yLZKO1HE39JZM/etVNln1gVbjQTcittM8Fq2H5P
6tdESzH1f6MMeyN7zjANfn2Rqxt5Yk241HI7IWiewZqivCfGp4mR+1l6cy4ufZEBnRgR7jA+VWkU
gqHZS9lj2N/r7t2kVrSvDhw19KijKPmNEUbQFcnduXaJnd7YwgdksZvnc4cb227C7Qw2xCKJUbSL
7hqbf7fbYnN9L9fMoWCho/iMkAt4zLm/uEbnJkmKeDhorxBK160UYTf1HYZXzJD7142tucmpMcFN
jM6Y9SqDMXd4Dq0HzWH+SD6cvPKJvY87SXFkzU2QZAF3g1QAGBkhaIU9SrihtgBiUYqO7AY1axKU
meTSWn6z6CenVoRTnaopZKJaXFqVexdCQ8+yt5n+kOYSM2sp1akZIbfpx2nm5gwz0Vzu8g4TUUNP
G8PZsEynvV3ScrpXtU7ywWRbKNyWGAuP3LFfrOrvbv9L7w66+3LdJ2T7JzhgArxrq2sw0YN1ClOL
PKZQ2X6fSvOm1Z6u21pdDqbTIDmxiCaoQuAobUzBDiaAuiM8AZQe0H4g700iQ4isLsmFxspy5WM+
WjDDuirlWg8zBE83b3Lch56Zv4yo2hZSfYaV8ws0q774OGIedAjPz2+TJmZdLnVo4uzudZDMjMOd
kciodZfvLDj5mRXh4JbcrGJtQQLmzY7NHW1kadmKe8MA0M0qwGRQPRXcm1s84Vm4FDJB21CkNp01
c1P1LzNIN9RQ+YzbgrZOKJlRWIlHKK3rGG/HCDRYA4QPBXkiy4gagB1qG1mTGtLJMh9tFtO0PHZH
RtLH6/634hhn9sQ7JYIIVajAnjJsgEBO22qXF/u5zSTrWpn3AFr8ZGFC3lnGlpW3mAL2tHrP0HzV
vc7aZm2Qua/oh+l1SfNsN6VbMve06x08AmUUFitH7fQX2EJSiocRGZmOX8D5bc451Z1dJlM0X3vd
nhkRInwR9XgdLd8vU3gQTsWi6b3Mmx1bjPJndhr0iCaghX6u8OSh17/l/2McekOAEEBdWRXOBFq2
Mx91AC8NJI0EMBnF2eTJW2k+t0pFQ3uPyU+aKhKzqwfF/WNVcFmF5fqo2sB92P0GxN2lDhRfu1Hr
LYB3DCQXUn2M9Q/5x6Dgs2NolIUyY5lNe1s79+7k1ZOkoLu6lWizaxA9wtw6YBPnQYybdsgiBiyp
hg7zHTg8Jl+teRhARqfwJyBNKWQaeyB29RS4q9kCcLf69yPH6EPi1IAIB1AvpEPnv6GwOq4A7txg
+ACMQhFax/NdXH2/7jRr0frUiOAzSg6k+jws0ME68gAIyfWtikE02xulNAwyU8KedqrbNOECArGm
IMIQHHtMyFvMnqdu64IKfWRBnt3G+Yehbud+N2KA3MDMvq/b79eXvBbzTpcs+E+XgNUSbFyIeQAO
MeO1VLmP3BoArElyNNY8FZN/eGqD5xt8gcIdki3UiHGtY8XQkwJdJchDwGG+ub6clcky+MmJFSEl
il0W52YOKykpfK31QS3sqIdBvYnrbUhuAODbhPoxyW41G7pq7yT7Fc4fbSz5GWs31+mvELyVM1Ud
u15D8EkCG7I4UFnua0K72KZWg7qlDL+8ureLli2QUxr4O4QLBSC0EKTTsDfPLvPzlqC/Y+vfSUdk
r+TfkqNirgFuctBSwQyA84IpMP1CIifGBhO6zNBNPqHomHng57wDbG8/0zoYg+TQQ0LnV7Pjm+SY
vv1kQXGv3yW+tsVl9pZ78VHdyZgW1/fgnx8mUkyhllr304gfVjvPWRhTY95nsobu2qkFiMpGHARe
4mL0fDYA+s5LA0j+5rVWESPSXccPZA40XUZ/uJbTnZoSYlHCXW2aDSwH2uAq+haZLmsLyiwIIaio
u3zMZlioCk5braaZrJu0enOcLkKILuk0FYk5wESS7klzE5vBWHyP1V1qBr1yCNujJhM7WfMCwAjQ
HXFdC3TDwqL6pix4qi1eYG5UJ6iToyszsTI6C7CqDrzaAmzGwIBwukMT029xCi+oaH1oN+3Wdf32
M9m+cb/fMFr4oRdSdCILSHTvqkCR3MdrIfvUvOAZUOklOV+WmCzIIcRpZMa2eUjmv7GDXB/66Riv
h7+fX7mONappm2CZfAKJg2+mH1Z1T/Tn6xF79YOdWBECtqoro0t0WEmBPrKUnRWBRLmXxOMVwCfA
sS4gTpCG1IFZENYy6nkP6RHU6V2nuFPUbTNN1HkNo9d+pgapbjL3oYB909m4OWZ0JFffmnno9KEE
bEIABYh/IRPOuRXFgLVi8na6b83Rn+xHO34j06devmDoPp791jo4OBTGvS6jCFs55kv5aKFnR0NL
E5nQWhvvTwDQMOunKj8cVvtRS2Q04ms2QHpJMMWIty4ebOeu0gNS2HHXQu2UDYxqnGwIuG2uO8rK
nQo4IEr1SB3QfRBpJdRRs7JmiDuPxA6dk2CGIFzj/OqToAWFUOJIXGbllJ2ZE0KXFfNCTWaYU8Z0
EyrOraFMtBmQ05Npd31lv68m4U5dZofBxwWFLoyACndq7AB3FbpgTBkP4MnYjF7oV5Ceo5nfH6rt
gJliWgUfjl9T8jR4MbUxlxn9D2nf0eQ2D2z7i1jFABLklkFZk+SJG9bMfDZzzvz178B177UEsYSy
38LeqGqaDTQajQ7nuN+Zmxw0R7bpu2hsbWmtzz6Iv0slKyXDzPDs5s5Ro58TmD/hskMM3vbBsayn
f3gQYwEIOhxUoGwqfGzYB3pBaA55imJbNgB+iAutv5u3cGMlNqg77ILaiYhG7PfExvW6/xHL+R4V
DaYwWoh9ybxRtoPK7tYYQ7X9LXmIDvMGQwh7gLGBd8b6QIo+sz+t7Wez8dHkager5uuODV2uAPDk
3TaIpSgW60HBtImnq3YF/Rm0kYxaJT7Mf5ZW5SFw2++usk3XPwSeUtulDfQ7J9uKQPqXjvG5WPXy
GPtBKimzBrFBgwlgrbfN19uK/aZbul7xP4pxfliTB72vKCSM372rbYjHWKDit+Y5cvyTjhywHZzI
G+b8bLQjuLvQS+xf/5+fwG16ViZ6kAaADwIQgd157ZdyIG7x/JAdv9/Lo74eXn0HOy25oENwp70I
hGKpW+lib7nowVKDALVVLIG0OY732S/TKTY6sMG332/FWgbudG5LH+Rknqw1fZzs/26r/5tf8tYO
ML93Vo4EWpcakwjq6/f3pmOs+y/FHe3CDh6/FcCrtJ7m1KMtaJP93RN4JRUzxCq6QnAb8R7OSkBn
ns3Aqex8rylBZRYhO55i7ttFYVRuj1KwQ+lQjh2zdeSPKPRGUSFg8Q7WKMCPZLCwggyMW/eppKVB
B6z73OJxrbUgFCA2nLJDqrWmbQuLzZsHHbqE8rvZvCtF79+lCwWQi6B/VdDjD2iky4WXRnUuSAf5
g743YzeIt7mFWR3RtKxIDHeGBwMTh42M/fUluLCqOKiK8S3V4ZPS+oIZ49+kHVe7iklLA6zeIIrm
JyPCPGwVndmSde87rRuu/UfTS7fjD6AUrbVNvx+fQGP+66T/h6hjhatk1QDfZHSaV9GpWvaYZ5/C
qV3HDR0CCaubALvB7fEGxtM0XmUOuFxHB9Mvqt2v5dW8o1vBgboeCyQs5sHslYKxHiQvLvd1nBQ5
VAiQc612cmY6riXVctoaWztmM+g5pnskWIE8q3lqMzi3hS85bKTGCewKL/GrUkYq1VpVTThWanD0
5Z+9/3T777Nv5zfYwGw3RlUx/Yvg9VI3edKtIWAXpBpias4OyoIGq1EJAHPSZEHl3ZbG/honDXD/
iO+QNQaHOw9rjrnLMKcgkHUywP23knWqatOJMJNrRh99KcrCs6DqljTOEda+UhtBxHqv8sDJ02NW
O75PwU72lIC1MmmORBOYyrJEJF6ojEUFk8blaqJnh+RJA4eHaXOvqfFOJK9xltkdhh6H7hejXewT
UVFtqdhgIY5AbIliK4PguZQak7hvMXAIoLLWafQ7Ffg6qprbpPbkYaumnjSnDpFQNP/UgS1eg+lW
E8S3C/uqnlsRF0rHQdVM1QgrStt2m9fGqm00bzJ7J4mIPYXvt61o8UzAZNHtKf9GrrjUt6FKMIBQ
F4CKoJFHq8VhlFPBy3hpTYEVAHAFdHD8zoxfygjiYgL9FiDTigLYZX1hzz5aLmvTS/xi3+f5zh8C
WyLRhtbEnpvOKZQUSWRA8eu6yAkvOXz0tmKWEFcLvarNqX0WaACxADKzZHrl2DrE8vfZlK5Hf9wo
qbrK83RFh5NSGACg0NZpN21zVbErs7RrPT4Axw8sRcW26wbczh9x/pmgWKl34LRL0uMUmYMttSkK
5/+AtswYNxhVsKYTRAbceUiIGkqBjC9Xqjc6HBTLVtv30lx34QMovsd8b8gixJmlDroLmdypB91y
LcsNZAYNqBDQdQDcX2AaecAeXsnF/WgdlRS8DR26E1fdP6SFL4Rz7jRMfUAlTBDeDdIz2KV3hvmj
UQDyBiCa0a9sMn3dPguL0d75EvNHLzd1EOowdTFUbSLHF+bvCRLSBnGNwLCHytXqjRzEtkaQdmnt
VF5HErzhz2HaU+un4GuYq+Fc7oX+zEGexZ6oi6UBBr0Brx03rjUefncM6646erOfeNR/qPI3Gaw1
efJapT8l8ySQv3RVUyRvDVzUQArgM1o6oMSrUO2w/uqPGlEuCV+QfVHVrW7YNV1hbobGotr80lP6
XCb33CCRopQj6eF701PYr8xoN0mGbWmrfiwBqCPwTAvO78LZc9LCadCkwMKlptHiLQdt19Zq1Vrg
chb8+YUQ7tySaJCCgrVNRj1wx4LIMfTH2ogcVJJWLfmH5jVIQ9nPkhU2Ls0bTdzSbJxxa1qR7FF1
xsD2qxJFP9rCXE0xAgRFRKfFvp8z03OJPIc1wjYl7jvWsYl+3lJNN34TOAlAS26b4/JeoWuIUTYB
GZzzBhKYC4YiRjOvhCeZXUrzhyx/3haxYHzQ5I8I7vj7qlYCq5k9sQAKg8SobYwr1naQB+4YRo4q
vd2Wt2gZQOEA3gfAc3HELg+4NkZoICsqqJTbvaStGv++jtZm6mi5aFx66Q62GOLH/8riTL3PgUXQ
DJBF5wLYlW15tCIDRH/WuuzRHa2p0kklUWMryCiD8S+dHnzke7xKD3eY+4vvWzPLnm+rv/TGvPgm
7mRYfTn0VoRv8rP4RSuaj0wu7zCn/e0PLxkKgInvu4Pkr/UktmcCcgE/+FYNoPzc/o6FkADYCTLa
+3WLMBzjy20oAw1t4hVa6wBeM1SfXetayWsGkIPbYhbw+siFHO5JizxG5cvNgOE1V0rB1RxtfLdD
Mdsmtr7+lI6T29zPXuYGJ+kgohJZOqTnOqqXOvZWHwPTnskGyaMO/DZUhLaZ9i9LeW5lXLxQgIMg
NlnHfZPf9Za+UxqC0s4L7Ta313Jpy5ChZ9woKBJgCPdSnbnJC5T8ICcKHFNe0yDZFhhhEzaULkUE
MNE/grhjQ/R+jLQOJtqb33LYrY2pRXbZp89BmG+09B1IOxsF+Bfa1LpZ89qo/UOnW68ljFXJk7t4
kt3Iyra3tV/0U2cfxZ2bAr0QI8i44Kd0W6UHgtCsMdcZ8KYUDP2MIrzOJds5XwNuUyVJ6qRaxWJ3
E8oIrTv2boHWpNs6Le8odhOdjBgR4SuRgzzm9RijcxL0biEtV36R2zr62BJFcB0vL94fQez3s6iq
iA0fsEAAME7y/4g+P9DosTNXoPnupm/NHwRbJVKLu47rIWwidO3iQGgakgC2DO5dSanvLNm9vX7s
D13dwgCu+5/142/hIqOoN2XoRg6j9wYFiFR2szZzWv21Cl1qJnuwWdyWuJSlRJShgu4LD2bgiXM3
cuKjCfT3HMWcjZsR3HAKOkNyEPKlpLhLtNGRjHJl6v913S89/6liEhmPL1vOLdfoMsHHLNno+bdw
uzrrapXkGa7uZgDsAxDnFHeoALhBojDZ3NZ7aUvPRXFbWupFasYEopIh2KY9kPyibhvPmTOPqnNb
lEArfjh46krADGAawdEV6VhUKJ5o6sagglLhYmxwphEPkwWrSQvqQ4wvpesuIq9SgeZ5vfWkABiu
reokCpoCB2M9UpS3+9ijQI1pCLGjwfRua7x0OuHVQYOIgXlknbk70pSHTqp0mHED5Ny0qIGwTp3G
0g9D+xUp42nIZ9GdtRSFWYjA0KCApCTQHC4dwoCArw5NeFNA3T1bdRfZTRGnEJoDrExTJzcIFMFh
vcaWRhIUGRFguqN5G70XnEx/8NsktGpw5G3ng7bX3Mqx7iyn9KJt8y1/qzY9TBu86s2n+eH2ArML
68JPcJK5QMAHU9BQqRiOCKNyU8TRAXRKggNyZbWcCO5ybrBmY+w3IOM2UCDUhvtcR4suTQWmcrVv
nBjuaq76pCaKjzWcMOMk5zbNe7tKMKpzGmLRrIdIJfb72aWBDjV16g02UtIiFVA8ZwaSAqZg3a4d
KqcRd9HGzUAaoEqie+nFOpDH0bVW/lY7Du/t3l+lu/4JmHkCc7i6NjiRnA/3ZQUzCw32CnOscp1g
vvU4DccKhK614ebKGi/v2/a3LBBtHRZqSwCx4wQqnRGNetolDpAV7ionOSQP805zotfbYq4zV0wx
CxgzyJWht4kfBSrjCaOEBHJodIiynT/ew2vbqvJqDBuA8iKVShRHA7kqigWCUGbRWNB1geoVawfi
E/P5OCeAyoXosNnlHYgbgNIUxmuBgmyhrg7ymRTOWPqYJnrIpDRe580n9Beuol35mpesQbbeT9vq
FD9jfp08KdvbokX6cVvYkxw5GRmHwTLXMV3XWYNMpMAuF93UmXbsnjg7cFUezfqsQ8aIRltAk9pj
J/DBIgncNR4MZRlJEiRgG21fAj6kiKjiunz/2wbZBDc4UYHVyHmNzLfUOW/HxJGdYR09pa6+qpx5
Y7ys0Dbh9EfjLVqFu9g2V83hGU2FG0H4cF3m4z6As5FRj8zCCPABo3tEZ/Z3tK+3P5ODsY3vNMbe
kNu7wrttHIvnG7W1/9WZM44CULNGkQ0JcJHiH7EV63aWDc1hDpFPp9oE6O10ekqD5lPuE4FdCtXl
jEZTo7E1Ksg2jmFv08C17uOVsY4e81f9SENHWgNTSPGilQjSZNHbYEzf0sA+i2oVz/deoQYWm2yn
Iz14zEzNqawfQ1N5UVweeszv56P8WI9fc/tSmrFHJFEMwzaSdwYUU2Cs619lGOqXx2WQMrTygq7Z
yWIliVcyneQN6SX9Pystk4NpFsrz7W1e8gHYZJQxFAW1Ob49YIwGpQ17KAzgcSUpbSO/nwPRw3PJ
xZ0L4cwXsseoJBASat8RXaUYMEJM1NU/mu7ltjqL63emDme141hNQd9NCXB9WbkB8P3x7KgsMdy+
35YkWjjORhEOGWmdQVJrfQL8gyYn+vfTvjj2GGBmfIEmEPN43iBiBHojsWNfUXc+EM9ws4P0U98B
9GAv4s9bOu+op4G4CiCMCGnZ72eOWlWrqomGGefd/6TRKgF/bFSWdiXbg/WJKlEVfP3LAv6fQMJl
68y0A3xxA4FqoXkG+tBGo10xGvjbYpaP9B/F+AaUBMlZZaqYnF3dO8BwdNX/UGDv1wNgyWzMhIu6
CJdt8I9iXGReFrpSq5h2d8pkZeQeIW6enjTyD9fe2X7xsJl6rhZZhyYIR6vfsnjdl3e3123pWj3/
++z3M3ugkTEDYlpOHH8ERTa4sWNReLVocSysA1Q/SqF8pqOPmxRgAQoCH3qq0UQSjy81epMsAu6D
bTS9yr1oBHbRDwEhHZUwFLABonqpE5hmqU8KSLQUwE72Th6v8mCwB3Q/NdHqH9bvTBZnBaqZSjqK
rvB54FaVjMdME7i669c+8w5nEri7IjennNQjJFSGO8W7sj4VwVNNMMW17uJDpjh1vFOC1SApKAY4
eS4KSpgGV3cV633GQAzwE/nI3B8yQ+l8WKAUKkOMtv9+eiaRVFugKDYLt2j93Om1sXpKqZHdG0GS
FJg91sKjos8EdD4kEJ28RZ+MhDeAR9Dthqbvy/2laoDCiK/hi/pTrHrNsGv/GnOELfqZCHb4z44F
+MqmKkoJQsGY3iUdkADz+C6vRWASi2fjTAx3j+Fy6c1ohpimT9u9TgfMbkrKLh4xkdDo8c5kYO8k
DvakAorYbctdDL/OdeSutqEulQktF4nzlFq2fq96/ntjt/lG3muPmVt76hOc50b0gl08nGcqcxcQ
BscivS+ZygDQktVVnZyKcF2EzlwJLHfRtf2RxGfj4rjpzaCGpLDV7ZrIdqsKDr/AEHlHQ7WC0rqA
hJTgTVWuVLTqk0zQPi5Sg/Mw1qiURmhhmwCSQU3ION22g8UNQSsRo8uGe+ZDwzyO81GvYsTCKbK9
OrCE3Tg9Sv5DLJoEuC4g4lTheYZ3NvwZuuA4VZJUiVPNQLKyNDHmqu37Hm1hdhHfSXXqtIU3aBua
vU/+sdQfFJE5XNeGmHR2C6nAI6Zoarw808AEC+eoqAAG9mitQMv3NG8Yv8C29Q6TS3X0nR+ATo3q
rqBrYWmBEeoTAqgkFI554AfwguexBGY+B1fhZx1KK2P8CEvrftR/AEfGu72bSx7FxCAJwkjM41xx
bxQF8hvmjJwUBlqccd5n8deoode7cMJ83ycAPvv5DwKR/cXgj4qmRh7zRyoRopRIjzqJWeyn5r1B
45U53oXm4Mx+8GMGknjw93PhbCsx9IPmKkC+gxrjciuBbh3TXOkhFHDEcrJV+/2EzP5tzZZON+47
w2TvJYxvcBevZY5gh6qRa6sJxuD8eVuF8roJRKXea+AppgzF4LcJ+Al0T3PhSo0eBiOh7DEYoSOt
vp/BIxvWzR0Q/LysJauwCh8IVZ5QBXOs9PO2kkveBeUgNnKEjgw0Ml6upGHNuVFhJhuD9ejMHwHr
+N9tAYuriFFCAPQCqeCKuyFRSTXKGsIH6s9rHaeglORVEIhapNmFzEcp6AX5PzHchS1rqVlQFoeh
PdXuVMDSZCugUJHQva2OSA53YyuFMvSdiWeGjxg2AsJgkn1W6D3V/xrGkFnFmULc7RyZvtGVM9at
UGXMq3+S0ibpqSX3HXVRTQfZj6DQurhRKLQBaA0Fes3gzlQ5dJZcV3CPQbKb5jfZ2Cj1x+3FWxKB
9mc2J4jp4it+F0mLkamWkAO1gKFPRy/PcDeLxhGXLPpcCHfJGMkckzCHkMwwH2Sje7Typ9tqiCRw
jkEDKAVIxuF9KowaKuO9ngq2YvExi2KaTtHSDIhOvisskacoGIBpBu62V7m4s7r9pJ6k7jkOH5Xc
CY/SEVnwWfSGXrLtM6n8Sy1ErJ3qLH+DwWnHN1/amgIOyc1FkMbMdPmzei6Hc3hBDTzWXIYcpTLy
daROj/34Ws/WgzF/Z5htsaloPGbR8P6sp87bRJ5o6NzCYUrA7GmAkUTrnhJRg79o+TizyNRGDdDp
gXveWs/o0QJUSEVtLRS82EVimHWePU0K2gzaSCGmxIszRfdIZny1oPKSRVNNLDNza5vYop4JIpOS
UnWAIB05/QAcjz427OiXT/XY2UFSouSsIpIT4SEunC6UmzTQRsiMPILPeFhxEDcgzkBQ3cu7Nqd3
fffj9vldOl6sooVuCNx6cHecE/f1Yhgtn4mg1V3F0gLlbEdhB8BHzZ4G8LfJO6rlwId7G4M3tQw2
tz9gYQupDJgJVMwRFqIz8XJljb5TskjFJSLnEdAz1jF5C+UPPVrfFrNg9Rdi2GecbSAqHAFJKMS0
bbfx2/EeJEe/2lzUyrJwnC/EcKvZdjPY8FqISZv4SACNQRnt6kitY134toX0wG21FkJcwBLAD4Al
DNPE/O7FigT85AZXfWxUL0QtvLD7FQJhUhpOMCl7LL6sSNQ8s6jjmUz2+9lSSkQa9Aq9eDgBbj2f
6uTRBhVMZMd/jRuIoQEZ7wTEtQwEl58DLzE4E0RM0DAV684MV/2c7apZ1Em9aBpnYjh9tLEO6CBD
DBB5KuMhblZpuLm9TWzbOfdBgeqo4+mj4jBTzh224HvJE9OAOxwsoHJ7Vo2sld0jZGpFxdVFbdAs
C+RNxEwocVzuDjqEcaSYqDFkYO4bbQRTtChfsiwEdH+IX7BH/LRYk2k57XUTWachd1L1Gb09ti4i
Nl2yMwzJKxZCcSybyS1aEIyqFIDpEmBiyhrkFmAKIYlbkcm1eszdpSMSp1Eh2KklzcAARU28pOCT
+CdcPBh4GJcBgGtaU3asOqtcavXDKtJmQWCz5PjOJXEeaZ6pMRsJ1Ast4pQdOeS9tQ1ytL9RdXvb
/JaUApkhmx1EXeXqIdynkp9aCZLA5Wh4wPpY17HhTbUluI2XrFzFHC2KeBgUvYIRqWhnpUWEFJCV
5HY0rQlW0dwbFIxLq9sKLa3duSTu3g+lbPanEQrl0gqta7ZBv3rL67XTbTFL1++5GLauZ55OkVQZ
vJZMjD7f08FaFyCmvS1iWROMybOjBDhM7sJIsxQ4IsDQdbL81zQieftKO28QEZ4vGgBDGfgfKZyL
ixJFq0KWJe7KB6C/T5i6Hte3FVGXNNHAEmOC0c9gmEmXi1WOfZYAgxWa2PA4/5WH6Gna/ZCcdD9u
9FW9j7Z0h3ruvWrnd8FK2j/KmBDOXm9/xZKi5x/BPvJsx6Iss4B5j49op7tRf5E6zKo0gi0TyeC2
rB6HGjcuZJhkRYK3QQHnlKjhfsn3oSBvgQoEk+zAYb/UY0zVZKQm7qQonr/KLDz0WrZPtHiVpqmj
VyYmvMJGkONZiiWAXGqy7JwO2CNOpl7U8dAG0CvqS1eR72JcG1VWgMUocIzS60ApEwuWki0Vfy+e
i+S2q8fITVDK8BhVRu/QEQcmiOy7LxUvs8wVENwEzl2kIbdzpKax5htY1akoC6cl46dfSg0aYZu3
opffZSsoPD+y7jL0WwoWd6l0BVRFmRgyKkeYHudqv3EfxlU5YXXRQrbSomirGKqj9LnX03aDywbZ
yNidK/8JZHurUCo9M/iUpeAhDQWXwfU5xQwmpgJ0kPEisuLzhUMaZmU0IsmcdhbwG7dR+RGbbwZd
3T6Jyxb8x5o4lyPJXTKmJfSdqTKu5RL5QmB39m5Gpc+x8N/lQjmG6GG/LfVaOVRpMB3LWtfQ988D
yAdzpk6lxK6gYY/XmgaAxTlyahFp7lKeEnLAEgmSHjDK831yZKyK0SigXaYaRzkxnCk1XIBhrCsp
3oNPECNHW/AVe3owbQK9+76t5eKxYflDJK5BEcTzExs9uNhBVIc3U/HdJhlOSrRSA+AFWZ8ZqEVu
C1tc0jNh3F0LcLTIbxqKXJjqP5XGSzInW6sJVrr0L48Z/Ln/U+vKAVVtbIDMzJlC4iDO2NOcIhyn
G7DX3Met7NZha5tz7N1WcKn4h5aTP3LZCpxdGjl+Ms0BcsO43KgpQ5TsbB18kb2VHsdpcsJEeQj6
3FFjeeN37SkrjXsaDS0bl16DhdJWelmw6otb/Mdd8JXmZOrTeujY8UHBIA1XVuBiktdH9U40Obx4
UM8kcdoPtLbAdA/tyfgBOqEs3aQofqFJxAc3n9ELTJft4ZXHP5PGuWBM0wOyjekVacSWpzcf6WkF
U8m3t1QkhXM+4ZDokg4yKGcCM9LgEeANIQgWCFm8Tc5UYb+fmY3W6qBvZR597to3zWoPYWe4vf/i
16FHjMiLws88F5HlCTQzuOddW0kG8JUh1JdVl4SqYzbRupREMKNLkS+IW/EKYmAnlG/yp2lT6laC
B14AQO4hNjbxnK7/ZY/+iFAvlw/8k9EYSPArTR/sYhqimz988edZIGbRfZ1pol2KKTRMD7cTNCFg
paqb8qj0T0puosfHENjDUkkX3bJElQlAG9FUxu0NsdpG0kILwWfQ2YAdnPWntLF17YWSt3Fedf69
Dk4u0oOO0hMC0Qqlc+sZIixvSA1FVSTSCvJohLvQdIZyr9Ze2n0Z+BLgiaVOD0iQcBD40EUncqY6
t8qA5Km6miUEiqjG6xKE12uMFrlB9pxbNhFRc1yjjSLrcL7S3J0UBGEZZnjSOuF8p/deiZ5/vV/P
UY3w7UmTnlLVHWNB78GiIbFeaHYgNJX3yEDKG2QLTLZO6YfANultcM15uSmtO6h4+2gsOn8Gj4dZ
Iszd8qevn/Rs8lWkBkBSjJZEBeyKZJ3iITOTN8SWfx0QAtIJ0QxoGBhcFl9znYqA0SkXeFdotAEs
TPpfW1k9gIaMyJ5V/fm2bosJZzaUiqE+IACBFO3yQAaFZTYyBtFQ4i3BnpGAwLGpQDzSBuMWk77G
ujO07xaj1fZodoWrjWZgl/58yoxSF/iG63VGKIyBTRNBFGrNvDMdilrr0FEIVBxz8NQx3RoAhggx
95tq78FInNuaX7vuS2ncAZ17tY/jGtLaWXErVfVS+iCEcF8WAsQLtASwrDD7/exSUsNkDKgVAXAt
G76H0RgfTNo/F3FbCJI9C4JgLAyiXcOgis73++hEAqnjCG0s6aOxAhvonIYsWLHrGxZQkYjjWfmD
IrnN9u9MGQUozylmzXDMja/U386pi7HFmqbumOyL4nV8+esNYn0/hGVJkNf8PQR/Jk5uZaThgikF
spgnARjHPM1/3yUF1MU/Ivg+rFIdgDddQkRdHdPgvTI8ScQger0xoA5lBNVIG2Bulq8ZqVmrjQjY
UydOrR3pKqDe0WMqzFAs+GA2vo6lYv1DgJrjwh8QwPeqqfUoA0RPZv5Z9o/F6A4gFUfnZZh7jQRy
MhEm+bUPhkyGBMFGNNA8xVm3ZKphVPiQGWeO0pwis7YLY1sMIr52kRz2+5klULWLAzlHUQwEwW13
mvIVne9r8nrb3kRSOPMu40E3QhPa6GkPPsjczpQTkdHb8uO2nGuLYKsGn4upA0Ca8x63isKilVum
TXoa+sdcvq/I+rYI9qmXYf2lCO5CDvVytiwmYqRfAd0qtRsUaEj6NYvqeNeBKc4nG9zGXBwakvgG
srZpdWliwxvgUQhq60k2OwFb1aIEE09rZMpxO/GtcZoSh37ko6QGqo02fiXaX8cR0IDRBFoykhQo
nlzaVheWE4CakIRS6HOjrTS/AFjIfR6JALCWrOtcDvcGUsccXcMDktcGYDmAdBUA+AHINhUR6LO0
Xigeo3yLzK+OKjWnT4vXSGkgt1xbgLT+mQ6iSfLfmWPOuNAkzchAGOY/Wq8vJRgSLeWxx2uuPGAm
avuhBiB2rjz/o1lPHnAJ7JejutNWuoeJ09l+zTDt0O+ApGubNrIh6NP+9L0AnSLTWvSGWeijROIA
mwjKFCRMkUW4/LQa85H5lOM51uml3Yw/5M63Q5rZGGOx6+JoWb+IET+2Wgc+mEe5bzaonv7oVM2V
QeFggCqmMABb+ddnEbk9hlOJGAu+kluuuktBu6riYeUb6d6fu30dAaOz0lcTjuU0i1ojFo4+BguQ
M0ZIh3uHj4uLIk2SgcLO6mYu3yfqJ6adzcBGdIo0BbwjKLjI4MRgxdjkUoapVUJ60EqNdNgFVdB7
VjenJuiEJ6BmgAIJbcNy3DfPPnLDD3rRE929vTwL3hBXsGGhAQ/cAQBdvtyyqdDmVpPAsxLNm4m8
yvGhFjVFLYqA+wAykgmPywOxh72q1DPFLd+PJxTzpuSAePq2FkvXLwal/sjgjvekK1XQNJBh1W/z
B8HuoltX/6lGH13/mAa1rXeZQOayWsBCNCzMTGm8sVdl25ECiSlHrwEG9ivSPaJ93lbr+h0Jo9X+
iOAuXl+RzQybDggD3xukTfKr0d0YKL0WIFX/IYA9F8X5YWsK0pB0EGWZcI7KZog+UOW7rc7C2bhQ
h9ukpJuGRpEho4qAHpnahL5MZmZbyl4TeckFd38higvHFFoB57SEqKH4VqRd2vwqRxBjrm8rdG0C
iMYx/YKqvAXwB74Zby4tI5HxFHbionEH9bGj61IVNY/9rjRdOnw8XDCMiuQTusQtvtvY6MYgzDSg
lZq9O3nkGLrqVnPz/bRKXdMFLpwbuqNjFzmUdfO1+7lzTE9Qnr+GvMI74Pwj2L13FgNGtNQxKIED
Nq1BfTuulC9r77vNMdoWW+to2tV/yc+Daif3pWs+3V7l6yv1UjTbhTPRymyGdVJDf90AiLKs2dqw
uS3h9xLeWmLuoGlVbfamAu1aPHdgmB8fuFrfv/WdeT9vGtt4bA/RR/ZY/Gjv5i8kAgLiKJ4vOO3X
x+NST+4I0jkIWT80XkMMvfkhlleKtsmyQzGJ7sSF8tulKO4kBqmcg7oMoqidvldAwBjt8it7PvQv
0i9zQ55aoFIKalGLuwj+GDTV6SoacbhdTPIxn8xJRhOEgoClA0RK+C3YxcUFPBPB72IUybk0Q0SR
usp9ZUfZGgBtNr3/AebGb9kOfxk/Xmtbspzay9aVO2AeIbS7VfRl3HX7WJQRv/ZB8AwqS8ypiDuu
yEGSIaalVgLtnSg7ddjlBNi/vwoh7bB6rTaSqwD+xf+YEqD8Q11Ps26KZAvGG0fFyuqCfoPmmXoG
jopuBC61QvMYyVl4F1ghUkh1kVV3w5Cmp2jWol2aqVmx9msFwWFVdcRTDT89qZJZHVTwGIEiEXmN
DRITevTRDEPj23ERS0hvRNGkOuh000+pJcXg4GxUwBE0TYUVThVJlOq/zn5AP5aXMwHFgWkdLlDB
mGHg1zW01NCp601D7jukaaTt0DKBVTt5qjqQtT51w7ruK9EUwbWrh3iEaeDkBKcpWhEunVBGhyFK
yiBzIgxKr1qaBG/mpAEr2K//PmUBUSwliDcREPF4SLzRipU4j8MMJel+sqmSR9uwNEy77se/71xD
LgnpKpa6QH8Fj3YQl5pUDCm6nsOpbPaFaZSPatyaX2apRSIeAJVl9C6dLKqweLrIWEZFhhO4XMIx
aruhKStcU07+w7ovNuBQU9wutYHTFNvJofX8VXII1qare4Dn/mW+5mvRCMDCNl58A+f4lKRrB8yI
Yi4VAND6S0jfk/wfFvVCBhd7TIkcdIUJGXN+D4ruOlzF0em2q7t2phdLyfPU1OPctNIMEWSeVoqS
bqawcf9eBBKnANnHP0b7drlbdCB5RXyIkGK6igz6MOSJQIuFIg3imTMZnMPu2zrNWwkyKi8Nvfgh
ezYP8lYF18vOWgOOorRn0eYsrdy5SM4Im4iGGHSESHBQ2lYW2b1gkmXhEXypFGdiAZpeColJqA/0
FDoqBj8d/QlgU3a2GtzG7R3znu5yRxZE8AtQZJeCObuTQEBvjWGdO+Zj+tC7QF433/W9+hA55pZ6
KcRbL8pLf/Qd0SOSqcSfbAtjcAbmUXAD8W2iht63KFFAslFENsl/xG8FTWx9dI3Zlsev24a5cBEY
uFfRBwtHjMCbM0yGlJF2dZsD5PV+6tmYTeAySkLDNf315BtruXZuS1xyGlhaADoA5crEK+nyKHRx
WFhlgY6HHKGfPO6y+BPDoLdlXAcLkHAmg9ntWZBba7VkqRQygCAc/eqbVzlw41B04K4HN8Dcx/Jt
bMQA9TROk0ZvQbxExhz8SvKuPBnMLNQVGugQ1wsyIQvbdCGKUygcVH+sWUN0pu8lVCSz8GTUaB4B
bo+xr3Wn+mvaPpTsCEAI0FcOzEEM816uYKr34LTq8cwvy/tKG+yExHaPtttSVG9d2CoUYJBv1dDC
pqkyd84C1ajALdeD1tkHIVUE5q45ugvp4DWk+uunD6v1/J+o32mPM6vwS1LIcwtRk1EByzm/B5Dk
+23DWzBuWAQKyBhn1YBqzGlTEYA6+SVEDOB4y3ztIdECdHBO69tilnw9pnY00MEbqMNAq8vt6SJL
GoJ0ArjmsOrmpyjdS/FLAAh64ppRjAhuP+OFHt+V6UOV/rgt/Hf5jXNQwITEXrG+JpabvxRugA82
CX2SOerjMIH0aTyYWy9ZJ+vGDid7WlmPEt6xgw3e8Wdp/fdzSwCkIMiv4YSjNMQ/fWRJon2U6CjS
YFwq63AkRFgjS5uIuW6UyC3MOVyNWuudXvhowEN0Wr7oxe7/kXZly3HjQPKLGEGCBEG+8uhLt2Qd
9gvDksa875tfvwnH7rgbzW2EPBN+mwhVAwQKdWRlLuRBGiqu5Ix8FSYK25ihRM1LuF9GPMxmrpnI
TelVOnqY3NgMzvQQ3ywPkMmolc1Psqt3kg+3dtcwQa5D4QgIgDNKzwUcrR2tsbAcarv94a31Owjs
xk7PP1Xu3A0e2dq31U6/DXbN7Ft7CKy7mNjHWNpG9mPWHliMrfz5MTzAPbqN6ZI3FTSGcxeAOIh2
JIMTuKGXOt19skE6qb6xx9gNkSDF7u2nZCNWgucT24Ln7q0i1tICtoe39Nd88LTQh27Gff/9w/pc
ttMOfOC78RrTBckDAzDfgaaZd/kn/D6mZ5foaPmCR+9rI6ka/i1K337S38DR6erQjcOhcydfuXkg
D5WkmbJS1kW3Gykf2lsaQf9JuLc9HvsxbICO0LrtHLmz396g7nXXtn56P0mMrdwhnqXzkXdMF0Jw
8/TrzmFaQg+8giNMd2quOMuyi0nmXt5EvkfCHmK6GZSZ8IIIrcUH2KJlHVeWhiM0a26f+piCkFhY
+0xAb/CGMCjDMHjA13l0SoOgiECqznK3vW230asxOsE1VOrVp/v0LfLBDoqChAwsv3Y1TowKkTxR
orywchgd3XYb7jTHQvy7a79Xr+yG7MgdBQ3pJrrJrzR4P0mksVKbhMItfDvKAsCvIP47XTGzl6kK
cgsc2V6wrW+SvXUIMe33Tu4RFj4UL7FH9/H39DV+SrYyFrgVB2VCplcDFArdf/w7tZ3XWqNHQYTY
sLgJotu4vmH2r5FI/ODKsYGaAca9+QQYmmuC77XSuOjSIkXqXL9oxpuZff3so84AVXMU57TzkkPR
9t2cGmCIqiC3OaYeKe70XkJ2wr+CcPSRHwCOjsIGehoiiwDJAsMcB57saVst/zZa25K9GuZepY8B
zcCQ1TiX79qa9wCGC/4DyCqMTYojHHE+gN50mAtMuW5HH8JUP+3Bw9ycU0gzoLVbd2JLuAAKgMkk
amALcMP8Nr+xPqONCVlssiF3UK6NbtR3VZZprpyKE5tCSKWV9UxGDTYx6PpN3WI2xYk8YInhlqPb
zjkAKibZ0RUfeWJRyG0VVZuGpF8Kl+EB/lBf0tDtnHkPxlPP9oMnzc0O/V7GycmXIRycE6PC9R5b
UqLRxpdpPy3KFQSbRhN0jpBLmmUTOGtR6rEtsbBS5gM1uwm2kIZBfx4Lc5lrPBVXiXfPHtqn0Lu8
o6sbCsQQTikcCDA8p+7DMoYCXk2Fs+whoojnJjG+1ZPsu51Z4V15VFrA5YQYH77q1IqqBuqCJAVN
3i6FSrVXaSDZlmFRZEaEs1FXmt0FE4zQoHM64Dj0YtvKHNXZkcdKLCCdoPsGoB3qpMJKtBEgvinF
PhEcdh0IuC+PIP62ABtckBoDLYKFrgeb8EAwVzbVtgfieMt+1DLbVd+/+OEBSsA0N9JtzvKKAeXT
hQRlUyGPBAC5raE+BsmFcX4Nv5wWwAiIZDnnCfyfKu6W0pYRbRi6oEWkP+j94FEQgZNQ4odWPvyJ
FR66HgUcczYGfRJwK3q6B8vVVov7O4Bnt1/fMYwXUYKeCvB8Yq16mFCUN5cJMIKMXneTfsPY4JC8
/wszXDCegB0SUkJiPjwvCjEbSvFhGt1BQMNqECynkmvP78KJS8OHwTg1XkFmgM/CEl4LUtYFKvpm
BgUxDBTYsV8u83YMQe2XJY+TMnpRJKt8nz2/gknBByRWVbOpYxxobLil6sfVzzDoPLCjgj1oYzRb
GkviMv4XhUUCz4XMDdRBfNxaOOKQpwJGuUNH1bJaBNVITcbKBzpqay7W4xDIxhnPp9BQpUaOpKOw
BRQuqlun5xATvX3Q54CyjAEIMDO/Mg85hpQTt2TPafqiaQ9R9GbL5vLXVomBKAiMoolCz1DTiKrG
OG9QbNWbQxi55dSBSvSqnWynHCQV3rNYEwvUEOpyNWmgv2zx1ECXEsLGMIUgGJJPwXWfYdpKqX/1
dvdw+bKtmSIICDHPjVcDj9PpXhpF2Y50wGmhJoa5Wq3qb6xo7q6rtlacLpz/wlMBCGyjuYdhed76
OrU3EqvVAoIL0RDTB0+fYzG0I2WFmLVvBaATolwUY+hZimfb6YzTgx4iKGCZl7IQyKuseIi1zAB8
otzMRfF2eR/XLep8bfx1F3t5NWswuVZDCM4a6D/ZPG1BeuYsYdM6iZVuWvC2/zd7/P088sXt1ILi
NoK9Ko9/qRHUF4vpMAXwZkr9YGIU5bK5Fdf/eyb7/5YnXPEZeWadpdhQqxg3lfJNM+mmjP2/MILs
B5hdzuwqAh6Lcratkq9hSglEeh+6gfomEHaXraye+CMrws6Fed+kCcfyTBHZqE3w1nf1jb58hHEj
QUKsbRqarXCKeF/AgSKcdX2Zk2RJZnji4TEbbTcENjySOd+VFwbVaeAs8B865uLTbyTG3AQKDyhV
zYvUVzV+DdBlLYL2oY5/5kziL1bNMRxyHaT5oGgQ1jRPEeC9FX81l+rA0utM/4Q6jW/+U2FG4etM
FHCEEGJAEIDA5lx/HSxhvdoOiDhS2/5QMsvXi1iSEa8dB4RnGHzA8DTcrnCycYkw19bC16KMs1d7
iIqN8w/0NBwAHCXv5Np5QJQG9S3GW/5iQyvWauRwDLCVhO2AM4QW7a4lMl2B8/It9uzYivB4mEac
F3aNBXWZkX8qCzUhpaI39yUBa7OmLGyH7kq1BWolQ3GetVdJhV65UzQJgMz2ODyZuU/GYX/51q3E
88DHAIxkQWUdsGlhm/usWgoAD1Hgs4N7Pa7up/r5soXVD4kBIPBg8BxL1L4lIeWCmdxCXKfxYVBz
LdlOulZHTlLR4CfED2SV0jWTKLwBa2yhzIcjdOqEg07Xg5bCCcdZ/jaqr0uqP1Top7tos2wur+68
xiF8VuHi2fFMg8jE4VHqXZCNW7P3zcUNaeSYiVfWumtE21b2jq7ddqCa8FSb6BiBw+l0gZoSNmyh
QDZVTbePTX2/xP11kE27Ga4saPpDajRfj5g5kOpfk8KeDqU5B0UIk00D5RHDxDjcRxd4WRj4QF0W
8V/4M+SXUBLlSSbaKqcrHOZ5MEIMTbtdEW97pr4VanUoK/RkGbnp5thTcpnYw9qpMXgRzuJaBabo
saN6mWhiI+RiaMAZi7qZ8+LKKNFnsaikFLcaKuO+cf8Jg2eUCYQlKS17nNAArRs9hbYQnlcWbpL0
Y2KOot/WAaDaG4NJwpNVV4cTgzPze5JT2FbM1atLanBIXMsgq5nfN126CSDUdvlWrEVdqK7/nxlx
rqy15pD0/HyqTeiH3YuCpkVdbqJ5cYZE4r3XPhsF+z1nRYAOnJiWhlTREpLxmHIKBqcNrE+7Hpmr
dFPkzHa6vbyy1ft+7FuEqxfagwXAFr6W2eu3cfNYWgwTM+W4zWi4IUv2fVroW5PfJWYkeRHXvh0Q
EOhIIHBGkUw/vRKsHoogTHBm0pqmTkWNX3aXH9BZltFxr70JwKTBVWNiDyUYwaXFnV6UywRhXeAa
v5c1dGn0WcbHsvrVKFgzwPII8hcRvJ/0GAgF9Ag1CzY7Y0ZANZ7gqSegzJQhp88wF/DQyPVR4oEb
Mc94lK1SmZdxAZzP7DpLA6eVHmY3CDYryAUbo21uI7B/W44Jsudbo6PRI4FU+5XVN5GkTnO+ZqRz
vyd8IcgI9jPhraX6SMcKUYCLToY/ms4clF4ICo1CNvBxfv1gCAzF6EjzPEs0pA8j7XUblf6gvS7M
HxD+crJih1QViDLJTT8/lKem+JqP8h2M4lT6ZMCUNjdOa/t2iTBKFkLIjAgHcqC0rTUOhcsxOdW+
28rgpF/mJKMYjeGDJLy/Drk74XbF1tCoUwi4TFo1npkNu5yBGEmRFUlWlgLoNV40C1UEUPYIDngG
Q0dQaag3Fy37CezJlgXwH2EVSryixA4T2mK6gkrRqKNRYOazE1XKplUmP6CaxB2umsFoF39M8GyK
BEeKjQ5PC6pgzChDzUW1Ssuxzd+TU8HXr7EG0BTo3lFcMZDPC4cgrBvc4cwu3NisnNzyLeamyY1V
xp7V/DCraGNBl2CRYcjPIy3e7kMmhyIuRj9EQjwzbqMEHFzA9GXZt6ppXkA5u0lUYFTUAhQWIEXI
Q5nCyYqfABMjQjusEtqm4hkZ9DDJeughuAFTN4P+ns3jdkGsNdNxc/k146fttEKIg/jHknhKgrgM
22mCpc56xuA7nlBfCai/TD/AHxx0fi1rH5wvDZg3ZI4W8kfgSWwhye+KuUeBLqtcZTFBsesy4lWd
7hsy7bxzD3hqh5/bI7c0J42it1VegRy5vWXQkqgBZa4aV0GTepSRdJ7vIiBF6O/w3BuISPEti7ql
IRnYxaBQ0Q4uhG5R0VXN6aUs4NxVo/iMM8C5ymZIntWmz79clIR1qBABkYlQEq3W06VCKi8u+gmq
i+FSNU6yNN09BYWFF9MCDB3L1EvsrW0tbgPl+RwQIeLpxEEcwF2M1dbwLEP/YreHPthp4U0sY/1Z
ibUQffwxJR7PpcwNCgLPClxQNHA0OoApL3qjnemmJHhN+2avKubHXGGmUZWO6KytE/kw1yHkwxUi
HGVJ7SUMdTBs0rv8NrvrNrYT+/fFBvXlBQM0qZPet+/DDbIhKmsVnDsdsD0cmRZuSTGYtRkb3PR8
rxGXDA9d+0jS63ze5Zp/2QXIbAnHJxtqbZla2Aqn8broTUhHta4xtP6QRPcJ+NIrIhsWXTN5/FmF
ELpoaTioIU5Qkif3g4bnj2p3Stm46ZA51cKYM1BFUvNbczwcs4zUTgOHBxNsWkltVaPK7yj+gRlE
CZ61OPVmmabe6tqO7AhpckDrdkh02LGC0bspvLIIXbu+V9KNRf7iyyFdJUiR0f44I8phUGvodVpU
bokuZohZK1TT687rGm1HjSsrk+SsqyvjOSv2EB5cRN0GtMqpNuGg9GoY7+rF1FDySDJnhuLCrZ3b
mpfFkAfKxq83z+EF0L9CUwnpCOh8Tx2cXpOgiee6Qkn9jpfnMG2h1tuv34JjG3zxR+9FkhZ6oI6w
MSXsvRvSqyCO3d4CosI29yxqHF2RoSrW9hMsMgTNFDRVzwLOIR9rawH9gjtq3xTFtcPvbNm34zfo
j6IAIKnerD1Rx8YEj1L2JIhYElcuA39fNHwaCQDhWuSo+s9MiZxgvIqpZNiYO47T2AIk2cD7QvcF
DBkYjzvd0iqKBzXhJhVt2Uxad1i6eNOPpiSEOSdwQoqKLj5Hf2EjgRs4tbNAghERaALNg7F3TP0p
jN3BQqlhg1F9En7oSJXzfxTMNOWTpGOxtqlAdCCLBagfpSrhYCYQoKO0wl1XpwmRRezn8bPKXnrz
ELLHQgftmYw6Zc2L/a5xAK7CsZL8Fx0dU7MPocCgYE+1iDz1pXboc+JHdHKbQhb4rj6+R7ZEyRFr
iiBPDflt10g/IwBycgAbXUrN5yYEmWBR7kk31Y4KtSxLDV8uX8e1t5d3PdGlQW9eF2cNIfU9tL2K
h9/OMK0TPNoIqQo1c2wFEtaVxLHJjAl3Y1kGOkHrt4JU4ocdbkmXeVnyWtf+pNeSbJn/qbM7cbQu
4bFtljZNG8ZNaS8k+xnKRtVX/z7K+VyeiIAPVjgfodqFVmXj77d2/qRFwzvJFe/yp1k3YTP0ZhDr
ogN0egQrtdHtssahB0oxQ/sUVLqSa/W7Oni2SwAN/q8JsXpYVGquZimCd3ZXxmBZmfbpdr6v34yN
+WQ6P6tfGP32S7/1LQhLOPr+8gJX/RayTD4pzZAcif4k6IYx6fCsMhXaUYUzt4AhDbvLRtacP0RQ
/zUihAloSutWM8KIbj/XbJ9nHlksFxcBGn93+cdlY6uf7MiYUNpAXXSuaQFjZFIcDQUaQxZEru4Z
OoI2qmvoSIgMgUpRxIw0VeXOoQZpHWTMbpg9a4lMQm/dDrht4BTQGxS/DSZlcFl7xCCWFY1bFRmO
nw5R4Wla20uu6uoXsoGegaNF0CimOYqapBg1gPuD9JbfmYcEIObuH6ikOWrxTQ8ev/6J4Oo4HTeK
HEwsYtsL8EYFw5Gv5tcOLDVK/+XiMVKKfw0AfnF6bSG/bOWZBQPm+JNhETU7RLInY+3rHNsQbk5k
GmVbJLAxmxs7edDprZSCb+0BPDYh3JtK7UGK18LEOFxHCboY+6r3pGh62UKEC0MBCSW9DiuN3m7y
Ot3Mne3kXeNf/uhrD89Rmidm7kwh4CjjToAPtFtOZD+nYERIzY/C/nXZ0uqC/iSUjG/rUdyQ2P2M
0BqWIAfpmID15OY2ayUB30qH+yRtFeOhmszpXI3YtiFeHqilOGONZzvSQBWdPg9a50V2hw83uzE0
dA2M1TlQy4OEQHLb1JPsx8g2l9/voyVnatYWBk/f+4NyZz9ByMzTMJLoaMyxt+o+2M1e4SfP1quM
qGA1cDr+rMILORu0JXOCzZ4s+2VEKyheyk2G6jUro8NkGA6c13YZiRdBNfzyd15zWkemLeGWR8hx
e8guIZmPb6bpvQYobvQnzO0M3qI9Xbb1/6zTQt0LzQzggYV1NnVXznUAY6CFCvbZrOcbow/fWB7u
k3pCsJb1FKpuyVNp2we1nqvN5R+wslgkT8ie8EajIiwmpIMVRHrZdFhsGeF2fowl+IUHl45bYzhI
yUTWlgtzhgkxEd5XEdGUWT0mtpmgfGBFCsQhEBfTDjWv2O0AVU+H8XOOoGKjtqARz3aXV7pyfU9M
C9c3M5qubTKsNNduksrP6pcikJhYuS4wgaldzCsBKCfCoQuzCuJJaVGTqR+S3lMMP7E3wXDV6ZI6
/upaULEEbgjVSsyEnt7LYU41GjNs42DuyHyIypdk/HZ5u1bXcmSCx0PHV1+B0nkQwwSkrZL+pgbi
D82PZdrZMvQM33ghUoXy2J/F8MUeWVqaEfqsFT4Muuh5fJirH1P4MCTvl9fDL9KZFXCEIBHic3hi
Jp3lytCSdMGjl4Ha37Hd4qfu9yB7ksFK1nJpghkkoK4ZZuTAqHW6njQ2zayM+Nm+mQ/h43wbb+cP
ZR/uc1jrJS2qtffi2Jo468Ew1K9Gilq52XW0Ta6r62gT34CAYhNuoUe7baSzYiuBMNoCQD7woSSQ
QwrLY2nRRND/QEyHcbgB3H8QZ7z8qdZO9x8LwNoLG0jAAKH1sKAq9wOGnNt9HniXTax/pH9XcYZT
sQAVG4MBNuaHxZtvM8gifDb+vAleox/K5i/yPdAnYU4ChtBBF+NgTjQ5LHoNL5urkB/PAbRAGJ5L
ou21i3RkRaz0swqTptWIBKI33joDMiZXRfLaycj3116MYytCgGoEea9EMdaS2GiIA3I8XWXJRkle
bf22WB4uf6e1owDeKQDFIR+tY5zh9ChYPWvytG4qUPs0BDU3MN6PSxX5bLGoZPfWTHGZaHBPgXgB
2PtTU5WuLUCRww2V6S4zt3Pyo5fhS9c+ECSPGbwDchT0JgUT0zgYbTFUbhx9NrpnFZu43SoQQLm8
aSvAKCR3f+yIByHskoyMGXx3PPvaJvQBmUVR7Z4GnJHoupJpvKzu3JE54URUaZzTJsWy1BbSPFBh
mkY3tyU3VmaEnO6d3dkDiRv+Ho1P9bjL2sck3F/eN5kJ4VVVyiwEiQPWoVEsAEB6ErmYRb9sZM19
ItRTAZrmACQRIKf0SOwR9SGwDcGjs3RXs2p/PYBF2QXgFVR/cJ7FAie1oiEnAapLEZCTVTC5JbQ2
CSq3SWk/GNG7peeSnVsLFqDujqEzjm4HKuf043RI9EbQRaGdCZX1bqgdojxSKM7QWXFiKsnCZcaE
k1Drdd9nGs/4Cr/sexcSe+2SgAkXGMrN5Y/FL6QYNByvSzgRpVJZVhrA1DDdqjPYgEnpBImf514b
dBCxv1eQcl42uXoIj7ZScEPNmA7z0CH/K4rykBb2W2eSG92IIomdNTeOM4ImFKDnGMcWfBFkV7sm
VPBYTJ3mkPSlZi+24Yzg+Y53QSRJJNf38V9jYjGy7PK5ZATGqjDajVlxHc39DoOW+9goHIUt/xAT
msuWoo6SVa563D+rPJumUiH+maR4rEpqOX39PIUE4mE3wABKDJ1zB4AR4Wg/f/PGHUWxfQCnO/Al
jqT6GWkGKI9birdkvmbV5Oeq7iVqdDdZ31Uz8ErrGSHbFkLQTmeOd6T6xqUpek7MhPnGvzhQHKEC
YhWuxswP3NEPK3Ql0yuGuzmZ4a5tERfE3a96aSROZ/VWos/wG5vHpzVPzWgt5nR0BS+1qX5rg6dO
v2uK7fIZzq9/sRyCkBfK2RimEauXo10PSr3Af6aJ4c4of9gscVuZgNbqao6CAWE1NdgEo9qAFdVM
H/BbwKeaPEL73Muz8tBpsthj/cU+skdOd28plwWuDK8bijjEadTPJfpRTrmr9sYGXc+bRZu/Beoz
a8EwnsmgqquX5Mi44OXSSRmyNMS7R9TsyqJPuRo8pdGyYdjZr3884PGQ++OqgIJGcDphnvaBXsJS
WV8Det7U15EMgL5aYuAcZEASAYyoi/OFcYW2B5tUvH7WRz9/CyPmAJLuRsZtjwMzJQ5Jnqz8L5pS
yCv/WOUH6uiWIcGdbUzbwMMBQ92prmnLCsMrXwkLQokIAFwMwosAqRrwBXwkXDBjIs+pjuQr1sP3
fqKAK3WlxJ2tnH9M9IIBH/PDyFvEB32coWMMXQbed/7UVOaZc7pXitmzaOvoyceXT8WJMeHwsynU
SDTCWA7iBXDFj8wZR0l/cnX3jhYknHFM6Cy6NqA0swDktZBnkj2m7ehEyufltay8dCdrEZ7vsVXU
tsI/MKxOz+DH37AOeCMbquqWfTP3+jPQsb6ZyI7fStRwYlZw8uZCIGid8++FJq8JQEle3s2yph7/
7UI0dGKE7/HRGbesPtQqyK1h1q/c5xY4VjoZLk62DuEa9QBsTVmIdSSTfjV0E+jibCxERmC0Evyc
rIT//6OVRBimKjFHjtPAtmZ3bXWbqSH8Pjm0AzOU5Eys7xv07sFKg/hYTPu6XMup3cK5VzO0r9qr
OpbVnM6pvzl7j/avCTHjyyB5W0wKTNCNvhtBMWW4k1NcKc+36t34PbzWXfIN+Jubahv4aeOk7/mv
VPYj1h6xkx8hPJq0bayi5sVdDDv0IxjxryfqWqXLCqeCaGuvuWjNmjKz667qz9IF7xHZg9JpJaxm
NXVa/SHPv1fT9RBNTjhJnIjkQ4oqHPoUpy0U0RHjAD09zltLkaXu6+7jz2L4Lzg6mKUylFVrcwvI
NKzRgdzsmGzzlKPbvUTbjsXusr+S7Z7gOMCIn05LDoNL7S2Btyz3MRR/+tgbdcngxvrV/rM0wXuM
hZ03uQpLrbqde1T1NKfQZNVQXho8d1F/jAj+ozaKtuuhde2qM9DRnhm/NsWPTjOcQf1RJN5MnEEm
ki47FIIvwawfFH0NrEvXXvrgh7RUKds3IWbS6gE8HxP+fmdHP5V5BK1b8dpVdHP5IKzFTce3V2x7
dUD/Dws/3FVoOIq1sZJdG7qZrqL7eGMWXkEOVEYSvla9PjEquIy4Mae8N+GIcdCtfeyrlaPtCujK
w38YxK3vlG/wIUXnXV7sajTA6bsxRgKw93kNG5FPQGAWxHxenKt7HYUKpnywTIbDWT0d/1o6q2U3
Gjjr+x6W5gYCBU3pVO3f3KsjC8IWloz1vcrfMuiEOmz4wARdKOP1XX0vj2yIPtaq26TRcTZo9t0E
f1V4C2jClHUe04EglyQJqy6JAI/LMOUAMULBJWnKyGqzHnGHyYOuoVtjeVN73cd3lbK9fAxWr9aR
JcElQeip71ODe4v2UaUeGPntSuaR1g/An9UIHkkPSVwuI1YzKgiYBl/RO78gvlZ1Tq25ZTNiDMcJ
dcAtX9L8ezm4Yy+52bJfIDiouaoRW3dYZVt+Qoaz6CWXafXNOtpFwUEtmb0E+cRXWLyE46OtQSfw
Puhxcb28TXy09v7bARHZCulSBEaBgXcXNJBoabvBAlGcj9CI3EHWipKcRbGqYY4NWXqNn0UUjhT+
vd7i+W1ID1RGwSizJFwxPS27kbXc0qgAKH0VKxHkEKFp8jHJwBWr3g8D08BLWwDoiZCZepm7OuDt
AdV6VTrihOZ7R+9bGRx89XYdmRFvF4mzNuSVmoX9NG18m2szkNQVV4/2kQnhcnXWoPWMZ46j9RR1
v2aZjK5sCcLVoUlt6mGAnSJF4qgpKNr7rR78+gsvdLQI4f7MRm2NA98nMpheoYMANN7q4dt/MiK+
7nnTJB3qBMhL8Q4lxF8UCvK81PlvVoS3qBn0xGh5GQs6iJHxIw632SSBPpwLcPBU5892WcJFAect
yHr4Shg4y3dj7tC7H+Q+ubPutdvaS17VfetlnWN47fVz2GFa16mvFIlLXb2sR79BqCbUFhDIFo/5
Jsjw0OElHmq3Ka/T+FqzZYojq+71yBa/A0cpgRJD/5fVsBVWPwMye0udvaiJDioX1e9s26vrfEPN
/PvlLyndZuEVjoKy0PA8IuzcaNfaJkBnb0P88VfuJqNn7pdteR1cNX7xom4ewvf28HLZ/mrEcbRq
wXl0nWZmC8+Zw/GHUT0r+rIbGnOTaSB97CAjU6SpjG+B/8mz3OHIpOBMymgIRosHOV0FIvDIsQMf
hOeOIpvckjgVS3AqzCwabeJLI/Pemrx8fFUMyZMsMyG4lK5ZDBVvPs6nvWHTY5G9S0cbzgWbTu+h
+ArPOqtKe8EykuvWLbfaY+wAJnePILRZvBCU2gXYu1/JJnhMXs1X1Rl35LZ3be9Z3+ag6JfEBJIV
iw91DdH2uQ9/f7xvWX9vt49GLHls1k1gYoS3OZE7COejy/SxVvmNmMHaHiW7NHgmMgjHumP5Y0M4
G70JvQnNgo04m5/jvHPiydikU+BUVfm9MGS4lNVbBkAKl4ICjl5kw68b2pBcR9DBMMZUm6Vj95uh
ib26OkTJXpX18NcrRGh8G4BnY+hLHDPKzaLNp3xGpfexfQFCG0ckvsZgH3Xye+O2lTXlVm/0kTnh
qWgCzJ/ODMuL1e/GfLDqfVS6ubW/7Ko0mRnhNQCZY2GNJVal7KyH2Vdv4oNeetlr9aNxtH2yTQ7p
PXUD/7LZ1eN4tDjhXaBpBpRJAaudfg08ozq9RopkZdxNnHlETPSBFAZf64z7cmwyYuYhmhoZxpPV
nZb6bZ87ZPLacGuwyVnS179Y05FBwes3PVFSXcGaMmsm1yZCYjfoKcA46jz8TahyZEq4zYtVpcm0
AA/Y2+nDUkRuHLKrbJLMea8ejSMrwn0muLpt2MOKmW0t/TAa97l6S2WDML+5SC59KNHfm0GZTjYH
Ny6hh4n1TG0cM7qtK38qX4bSteIrjNXFwdXQQorc1enG/qtcGjSKUHuDZil6QqdhymgkkTGavAGG
zpQ+XdP5hynzjqvn8ciGsJs6oAoGRQ+C5+ugTc7zd9b97BZfCz5rw69llASrH+/InLCrrRJ2oFDE
kgzjjc4fGvlm2lfSwttqDgOVZQIWXbTcRKIga85oWfBv186TO9TvUSA5g6uO4siAsGujERlxxWCg
6bZpfsj1f0IZYefaO4LyECQN+dOFzvzpxwf7gBJZIRytDsXnxyrqDjakIfylT+ihwxjdbagaKVhD
WxkTzNonAhrVAkYQJANnJD0QRJ+oXUxwGOYjYw9AIU7kKpVVUNZ2ENIMnO8f7G0Q8zhd3kg6paoj
nV8v4gWxug/p4imFvr3s/VZOAnCOGM5GIwdlL7G90FJGlNgCXZuK6XdXjQLVyapaFhvyi3jiKywo
QILLCRNAXCeECcehzTpDHQAUBQhxemiXjzJ+65ZhN6fUyZYvkwhyY9CahJ4aWD3OJR+oHjYJh/Ii
mAd0iiHSNbXirbTZG5Tevsx6jmcKbC/okANawGfsT7+Tivk5ZpVJjaGR/NVCzWtHYqvxo6VKH4Zg
bvaXv9fZseDmUGDCyUA4eEZrE4VDbNV2WrtqsnB0UVr4gUZSZ+pQirps6uycwxSIjiBvgdATV0zw
rnEWDnakNrWr6dUW6nh+MQz7KWa7rm+/2uTipjCqBxgsFC5AhHq6if04sqFtYcpKOvA3TduIyVQZ
1zYOJFFwFyBKBjWaUCYIgFdHYaWo3aTLNGcI208WKT2mN9k/l7ftvKmBxUDCHnsG/lPAboWbW6MB
UFXNCE4jiNIZan81ZCjyDsG+UtlW7ZrblNQHjC1vNFDeXbbN//TpPcMgF9BQAGAC73LWY6htfQ6X
Eq5JBccdp3fVyu/29MjIC0qKqFr07zHYuCRRzXmEjQWDrxxE3mB85Worp19PG0oI/bGldkkw+12w
+GWX7bV82Jh1czOa0d4OWycHNUKeI0Obo8S7vOoV78JPDni5IFeig9Lq1H7TF51e62rtViPkmLNp
ZpieGm7DqYl8I1FyR2X9lwdn+Zr/2BSH7HtlwE0YQFwVRZ7dsx/AbDlFRr6cTXAzWBFBE5+TFwqO
M4cEgYKuUY3JOwy/jdNHrdEdXZodaBs2l3dx9TMCIGUCJ8WHSES6jhgSwQa4SWu3HAmQoLZjDIYX
FqanxWC7VyPH6msvHyBdorrDIFOEl5oXlmpNuR6GANq6bT8xwF3LwDHicTNWBhBbsTLjhdLvplCZ
MaYcvjOaXAdW8y7Zg7NeLvYbqEUbmGLowWFI7fQoxVmzMHukNXQfknuTJqMzNtPGDuqf2kwOSaBv
+zS97iM7BFyISbpqaw4XAGrM8Bhg3gCQ7NR4YTWz1dhghQSi8mZsp8cqXB6VUH2rF/v75YWuecMj
U7992FGBb54rKy3wkrjAG/ZeORfgvRxMQM8bQzb2chZh8C0FyRxFsGRTIgbpZO4sPWxhCmQcPuZR
vo8G/bi8mnMoCmzYgIGCTUszCZLH053LOxovc0qAArH2CF5USCLOnz1mKjLdKdq3qDOvzPB5rvbB
9FRrn4kN1Hh2o1SbfNmxYmvMLl38KtzSajPKEEznXxU6JZy4CCkt8Lpi37edaGiUQ4z6dO0RbXF6
SBnO5COxHy9vwqodqF5AZBDjZggPTvdgsgd9aOoEOMcsAAgeYnqgVcn0g1GYXw4MsCIsCU6fQk9E
RAVGStUEYwys/7ygMLo8MuNtDu6m/OflBZ0fHPDDILBH6YZBW040Y0/UGK0AnBjdmJlurYA9LAiC
L7PXQ6sGN4Hzz0DtBZ2p021rewUYoghly6GasitbLZSbElIKHhmjl3AeW8kgwfnFwwtNDYoAAThR
Ip5ULVC7aQkADm9YgKCt39KeQfyXbb++dwAZIByFqgdCbuFJjsDNl2YFYHMT2+XBJ8neLv997ozP
Ag1IrGMtSLtRbTrdNWiCck1LtENz6umVE+S5Y0RXGgEw1Ngb/T+Xra2dBDA6/GuN//8jb6VpQaxn
fNgnHsFxqIbXZiYjdbocOZ1hJvTMqk3aIZsclV3bbyKK+o+rTPk2NsEnBZ7lr08wIYHUQVqvQw0X
eFfR24OmJ7GHCQkelEEghLtRFtVLDck5OK/S4OLYXPkOhU8DGyh4hWBCkTDsEfZmNPfMcnKZpYBw
MEEjIHmdE/PbUL5QJfPS4EEl9GNWqyvA5pr/4ezLltvmmSifiFXcl1uQFCXZsiTb8ZIbVuwk3Ped
Tz8HnprfFMQRKt9FbuIqHTbQaDR6OW0pTsVn0pevtebiY+jfF/vYDKFv+tQHtzA2dobFbd0giByQ
D5ikxdD6rrjrk8q1ZsFNB/TBTxyLsnL48CAESQfuIQz1YedhyGOshnExVqD+NJ/xbgtsuesbO2lS
njN17ZLKaDVXMa+PknfBpbiUtCilKBLUoEYblApaK6GFAs3iqTKCT03vjkmVGJyij+vkGR2Igf5v
ynxiwRVnjrxk1YgIG21t5/fyz5mYTuR+vscOwvluYoeb2pVJ7nbbHwPRyJnX2XPdigJ0C1XiCCd9
xZQYM6qaQqiBx6tGRIk0NQke8tMMWEdzg0NvKy9KSvCqe8iet8hu8TzXFb3CbBqkE1TYbzDMMKsd
wO0XlAJ9CvKhvFeIuTd3if1avBU7cKS7t23RdRcvOMsQlsGJlekT78sXWSjxqPidGrVYZ+EJNJ1b
y8680c52s4sxe9uYc11w0RjTF6ZGMOsWRMNIkH2wx7yTY+pEqLc+vqtotXU4wl37v5fCMUpkWGkl
ST2Em861U2JQLRmJkTqGF/N71ukdwdwhFwtJHZrFQupSjKPaAWvYd+7HeJd43Vv1phMRCjIeeW7Y
miW8gGM0VFI7xMypaO1b506/jLue9PsCL3RSkuCp9eofZ9581WtCLEZXmDcNeEzMQSqAaZ6zbeg0
pHYwyP3eIhslI5XTuupm9N5DV9zk3gtnK1eXl87OhsNhKZiWdrm8Q2oJzVQDW/q0fie/Nv5BtlvS
bRAdmPfFjpcM/XoeXm3nAo/RVC2ivG90O9UDntzHwQafONa6skEKEBD5ODitnR5MO+dccSs3N4ai
f8vJqGw7TFYmVMDt7BIFpOTjUfNEka+uKyYdOIqG6BEoLXGjXq5nKsllKFk9LNxe9ro/2UFxQkcg
mW3Ztdv/ina/wn13N/HyD9flqlSHFriMDlm5ggKXeKjt+i35hShDgKnE9UftSpgdnafkx5lXC0k3
6mojMSdSAj0i6CTYSctaC25SmSrOIMyYiy3etTmP7k5ZtdgLDEZZ+hm0BXmE62KyVdu6b9yjtJvs
4+Ob7/ib0QFN74O8O0Q//oBs/x1D/Uiw8cK7yFEfrOcfvNo0qiFXAoNzH72i8MzxWL3c2SHSIjOW
ZZyU4rmcHtPcm3inY+VxhrAfvD2M4kKlOPsInDUzqfxEq+1UHR30K0tyZqv+Ieh5V+EqkAzGKPBa
IwjIRlKFIpaKJFdrOwN50D7azkR+V4l21kNSDBg2W92LxHDmUyfaHHuzdnXAxcRLF3TyYLlgzmGo
Vl3VTGJtj5ve3JanAG6Hqx8FLxI5Qq7KuECif19cHKhujqRsBFLl9pjIaKMyx+JIswoBvgTEFMFW
p7NnIOrSPhhS7FfV/wjBX+kr2yramTzPZRWGTgSxMIQbjByMja5zBKz7CZoXCPd6/ihX2zmyJ16/
xeo1hIgSTjMGPIL1iVmwxMzUxjd0XH2fozPYBkk8A1Od9Z15H6Zkdtt9SB4GUmz9g7GTOS7M2unC
u0PWYMUQpmHpNKwpLMfKgEYaZneadHPbtdYmGlTOjq0L+Y3DktJks5RV3QicaS9nTg8WAlTP2pIH
G/k4eJY7a+i8cyGlG8oktq3JlZ2eRz7+1dzN2hLJwngIxBLQgMk+Mbo8CqWkgOLoh+aX+Rjg0XUf
uaYzfRqbehv+Umai/Kzd4FncYgjUZ7SxeKVeqzqFFwd6vuhwMDajlwRqJocTviCbd8N4NvyK6Jpr
csuGeDiMCZ+yygSpO3D8TNmEXYNMm/6ji7OcFBMnPbR2xdO47P8TiTEtUaIpsdkBahLqgy75m0Gz
MKKrsGWpf6n1z7QuNyW3r4cevuut/EZlTo3Q5srco1oJeZzCQQWrJf+ZJFJVeC8WxFB3RegirdC2
sm3KO5nHmLlyCxtQIzBn02lTFhuJruHz53HuQ5HQEZ2B/a/xyW2LvbKBBlieJUoGi+AXO5YoQ/oJ
7yYBD0YUYk06mY33OH2KZuc2zPVkcEwyorVrCr0YRExBujTXpRygtLaLGrTaEmlTHtWdv9EO4u/W
7V10TB9kbsnXylV0gcjsnCFPndXkQGzc1IGWnAYU55EOa7iteZT/a/u0lI5xC3s56cqCYkUYR50Y
9oC43u0FXDGgF9IwDqDcg7ElC4BQWjuNUow2Drc5aSX7crlJjA+UlaPe1VbY2KKnn0Onc2NHSN3B
eZo84/dteVYSpMBCC5amoKoaesHcenPWoFaowLQC6RO7IpA5I7iIRlJ7+mF+54CteJrw6kBXByhM
C2eTk2OkV2WgpY0te9ZRdOc7f2Nh+h6Jf8Uk9uBE3MZbVYcFHKN6lVJiWFRGy6F6xWni3kYn0W2E
tVDLhUSMxiVoRJkVOWswYNsZzqoXFiTe1JgK55lOZ5HWVc70SVKS4j76qz1z0HkCMtoIBqFKn3Og
d3ZBQ0sPH/0G7TAn0xGfit+1Hf65Dbjy7LqQllFMYUSjWVViQQfrFIFKKieyQuLEJ7nCqVlaQ8J4
L5RXUMo+xNAu7ZQyjrD2YtHYU3ZXt0hkIwT6G1OKWh5l41ftDnOzoBjmG4mxiLIgVxiWDiT9ALrL
Ya97mns8HcWSlFu0EHsp2ctgZSGY0MhLKK8e9CU2o6BzXRtyawG7OPcE3Qy2f0y83v3bYQbF9vbW
UVW4JSajqFUSyOkQlphK8hPsO8d2KxyEc8MB4e0ao49tl4VRXUAeC7fYIJEsQ5LRaVpnmHldEWvO
HfYNM6UwuhbPRbYipjVaOZKSigo0bxq7DRCrUknijrt6+x5uijfrID+Hj9Md2GH2yUcycYzLWgzr
4gMYYcMqb2prwAdgSAkJ6reqeNAFMhWfGkhx0cQzfKrq59w8IImraBjrJr90Juc2ktd39XsRmANZ
Z3M3WiJdhEO8m866J92Z3nin78Tf2a4nKH3a9AQjyzbSvibRBiNG7dAbjxZ5MXa6e1vD1ozRYkN0
6ggsXoJVVnfiNOFbZqslvX5WC079/VpUywBluYHCcTzPUC95iZDUUTVHYt3YPcIScGG8jHQPIXyY
IERUVN1GTredT6LHOztrgd8LYGarcwGzo5oRwHNqzzsRb13RnnFcK2rjo5KE3u2lXPMGl4Iy2yqI
RZ7UGfBaSSYDMhe1T2SpxtOas2f0h66swveKsrQR6JlougTNvbRd3pDsxr9Toz3NVSNPrakbJfy8
LdhaAG25kmzKFaVecdwXkOxnsEeq7Q9uEJza2YbT64gEFGA8O8GTkLokC60sCkHqAx0SdvE2L51a
Rd5nk2m2JGCiyV/UsN8WkN4WtxaUcadMTUw0raWa0pFWdMb6I2hPtyFWXbaFdhjM3aiNVdZpEjDi
e9Hu/vjP6Z3wMyb6g/LPxI54LSyRmLuxaZVGbSUsXtvZ2viSSQ9pz9HA6+YJBoO5A1NdbYP/u2Kb
cBfa8j53Mg8lPS00Itk1G9ABbeVX9fH2In5Fc643CgOf0LiMxhe2VFRDD2GrGxDNetL3xp3yCm56
uyGnHrEYlYib0n6F5bRThHbFrehI7/8h3IS1/f4AZheHKsbIuQi7KIF+r7rvAjdUvDHmLO+qUUYe
EEFrlFuC5PtS/Zu2MIQZsUCMZBIJni4EHH+3V3L1SUnLvqk0lAGSUfnQGlOxMyGI7iEvZse/QVUo
PUQnwUnd1Bt2gcMBpBnEq61bADIr18Vm7IcWANE1lJFpIK/vMmmepm2xHTjCravJAos9ARVCebUP
rMIVfVd3OxejK0Cto+5aZOyJTrKQnPzTZ/kYuC2SVwmYdkSen7iyiZQgntbXo7IZ5caXm4heUz/F
XIDK1pG8Jki7Ohi2888UD6ZMi8FRRYRaFdyxzDaqBnpqY0tFiqiqHUH36uQNJblzn5GyO2I6yO1N
XBMJxVFIyJuozL2q9KlSVZ/rEIVoeirOT3pb/ZiwpZxo55p/jepBSjuJMU9ocGPu0aHFOHI8aHB/
Bo4/OiD1cwKdNOKL3L61qWuO93l5nv95TgSKDBao7KWazUkvN52CRGPxu0y1V7mWXbPJ326vINU8
5hSgVOp7BRmfpGv7vChSFCgOEbrMVHnf6ireYvr2Ngz9GQbGAlctiB2R1UNqj1lCkNVKcd6HWEJE
MjdVb2A2Z2KVGLdcHKvaMh99taqeI3AvcYBXLm4UzsHJQ9UGSjc05uS1feh3ppDV6N3bBabbWaca
7m18qJKfTWsnyfm2nCtPlws4xlCqAcQ3VMDVE0656CZC6cYVpik2jgQ1vQ22ov0YhIshCDo0ExVH
jGyBapVdRtOXc7Xrs8RO05RjuFY8yAsERhwjTTV04YwQp5Qwoj6xm/hRzQ5FM3IO8tq6LUVhfPJw
wJ2ARjqERsVzMxQkD0p3ru6kIiNtysu/8qRidL7U62ksRKRfu1mojlmYjG4nVMG5nK2zmLcyR7aV
I4YDRiu90QRGb9BLuztlnVpOGuB665xnuzr6zU0QrC0fIsswgaDSR90Zs3x9laAdVp6RyC5OkUaG
bouJYNn01POmma/5WTQV8j8kZu1GP5TQ3gOkyfO97O+8ae8+ZiRlDFd7VJ+CU+mpAaJ+txV9zXos
QZkV9GXfoBcLTGG8zWCexJPRO2rnTOFj2HOeh2uH6hsLAcbL3TK7Ps7DAljt+BQNaPZ1b8uy9uCH
XacuDopgMdiBrWzKjdmXEtj1+YghKaKbHQZvhKOK2fM6Lv4BDxjLwQOm4lSTranhEle+FGwKwhEB
YeBGAUiFjdfYTx1R+E8g/7sq2YfZUKRWmQ24KvHc9JISTjiIbhXznxvO6d2IadyI16A4HI05l7L4
Vt43gQpZDPFvkYK943HGXOm+JjMS4uIHZ8fW7MUSjbGCcqhKbRIBDU0d+k8zHpOdbs2qhEpZcAah
AU9xR2jnqZUCDVPqmuIepJDTDr1CjSsKaWSPad/swjjTnaFuTbdNyt+3P3EtU4pieXTiodNDpOPl
LhckKpR8yvQJSpXIbt++dnh8d6HsxJgcM1SfsmGRqu/ssUTrl9gfWmUCSXeFiFf3PpunNKx3gqTu
kTU6aqLvlFbNuUhW7cbyAxntG+sCnfwWPlA/jJv4NHjBNsULTW1tf6s+Zbt8H+Jge+hour0ya8d5
icv4o0NoyJUfIydQJK+tesh4QZ0107T8fYq/DAyosZqoKsyFjFMFQnxM0nKMcB/HJx+c0hkna7p2
hpdojN7nZS/EMnqF7Gr6OdU0bv6iWS+3V2xN25cYjLbrnTkPFUZL2kK6iZNnBfGbxJGnx9soa+EH
NBtg6CLayzBggH05BxhONmYpRJnllyEwwFi9q6WWFIgoap7e7FWUE1S8oMeabEtQZrcaS6lMX4MW
Dv2PNHnWUryWKSkhR7a1baJTaHXMoFdo196lUqioZYmmWYLb5ODgzc6x8SLDxW655cF3TcT8QEv4
yEtbrqLS9m/42XgKsRdLZHSY12BiRYcycaMKGbimf5lznZNTWdN4YwHDnGQzM30xqaAfYevNhYMz
Tfp5titjIqKYEFXhXMjrmrIAZI6wUOvNIH4p5NTaY4ImNjSK4TFxnymxMxSiAXbJ8FikoB2peo7n
wVtTRmHk0FcCRcSa+uI56t6Tzqt5TFRrvttyPRllEWSjmMUEyhKN6WNvymQyc68x6uc67F1UEnG2
by12ai3xmPONAoHW9FPgKU+Ouk83xptiOf5Ts5ntaYf84qaZOOeBLhL7+DMUkTYsmOglZW9rJMa0
qPGBqKfCnykePvKU142+tk8ok6cdfnimo0Tm8sQpUaq2g4VyKDU7DclDajyLIs9irW3UEoNxfRU4
2U2fA8OQ7fEO/b6Pgh25+m6IyXzudv0+26Te+C79/mfmBertmKgbkb7morDC9SYGyiQZ/A9tbjAH
DoxVRVMSzIDmBDquBNTogKRv4gBG2XurMkZUVKe2oE2nssww+AXqYUZPDdiXddAv3zaTV3sGOJSi
ImyDWwBcAsy5Dts0Vc3RSG2jC10E8z+VdrR1QfzXO5PCKODORZkKVtFkXCNaLCNmo5nafVy+5T2S
s1J9skKO43t9rCgMukNQKwnzC6hLDTQiPdPUUEht38xRm1Ul8aOoh29zEsRupHT3mV8+JLH+WqBf
EgZTP/hBphCxnVGP71fWLmk0jRMfWNtP1GMo+CYDZaMac9IzDS0rcxVmGKaNPGoYk2R+0FpbSvaZ
9Xx7L68uVkgPIEmGnaZFGYz0OWbLh00SZ+jX7jAXsQt8289BuyNNiQ/ynUZoeRTXV0YFiCg+VEHX
gasOsdXL9Zb8TKgVqcnsrh97IsZ647Vl0XBoAq+ThYDRMPscbBpo/MfGXsKIc+PXxQQ29zL0ZHHf
IxdqHXLBziovSB1wCHq1uNdLJGbVT990Q/UdvrTfnSKRc1quKwyYL2GWOImDKIjHLrOTFzQdzE79
UTkgJLD/dF6CsshdeK+dQhchrq3+MHG0e02TZA31uaj1RLSQjer2vVw1PdUkOqxvsIqZ5K0uEQMU
dLavDSGhy39bo1Yh0WFsgjsCJ/crKLtwrMPRCKpcyjJ7RLN2t/e1Gv9+Tppsl7xJrdceBpYW7fj/
w2JcGjXS+1hXgTX5AaqstzmKSJvIFueHdnYU5TzhcVkL7m0Bv0p0L65FBpWxf7ofxAikpZk9ZEna
k2Y04oMsFc1P3zeng9lGylHyde2PP4xmuQlA0ZGTVBf9XSBK/XmY0hw867JUoQZ2FHeW1Ne93dRo
yyal0km5nQqW9Bk2ge4OUYCmxBZDU8GlICvl1k+i4EeYq1PqoAkXox79XvvXzvcvdYU1AI0Eol5s
JECrMChDM6GuAvqXwXBQFk4UvFgzB4ZqPbuIOrp9EVqTMcWHjXxZQ1pNUhFltp5J8M2kjdmE7uQr
nM1aVRH4LsiAoU+Ectxd2oFA0/tmqHEnojcF2ctsCLW/Ql93CZl8OUYBWtT5rt9U7WMKE2jYfY4K
SRIkWdg6t/Xmq0maFRnpG1SNWAhsoxf48lPmKe41pQsyW9kIqu3vJNRDqijP+JScAHP6unPgKnt4
40JKZJPE+3gXk8rNtj1Jd+Pd5OYeYgPuk3xfPeX2fxjVjlTv/z6OzVooUjEIiKVm9qxFpFKeOmuH
jwxVbzAOec9xWNY2fwnGXO1DAIMl0JXAS1NGiYNQi3+koTIfOyFK328v+9V9g1FD4NWCDURWCzN6
qL1a2COpKMsoCwoogKi8GlNzbuC5/DsEGhARXEXGApk6BkIcB5ThJBP8rrLTbaWSW1sAzcptkFVH
ZblojLErs9nQM7pD+hlkKtIdskpOj1ENBJMKN/mD74rO39uQvG1iDN0UCUmByjEobPDYqrtS8rgt
/9cBMJibpVTMPa1qhV42AzCMp7fInXe9k/zEpM/jvWSf5u3JpxlWFY8bxQ02t6XjLihjGrQZSeRK
BnT313ie3/rjx0gLN4m2P9E+0qTk7OD6csLWgZwKGXP2ZpRLVCFqHS7jVPs75ie5u4t4ztUqhARV
R2cJkqtsY1xnFXE01HBmRW3ykkEkqPwFAzsvgXVdEUV3DXE/FTPvMFqODQLJaZfI3ZdmRAWZJvUj
yD+zLr1H4pN0U/q7lgxbUmNby5LtXKawpxGvDIYq35U1XTjJzO4lqdhKtUKVsx1M10jqV9ESho1m
YXx5lcaC52vqk1ibKaIb0d2oRcK7EaePmdTprjQJAscGrDrSyBEhyYJkKV5Gl2ZGNPMhUagjHSt/
WskdMEuomrc6ryGQB8MYAb+Lq0EqAZMUD37slP6hi7EDGi92Q3/nanXRX4nZIiAdQ03ApTjdkCZR
UyWZHSRGvOlL1DVb8X08Tc9W9xrm6aFOO7sSo9dOFzZ5Ou80+Y1zPK/iVVTHFp/APNslKQ6DTMUn
GIETPpsliUOS/p3cyj3KAnkdnOBJQoP7ztr1A+E1e695sQrlaqCTG5D8ZkwfCtWyXtXgWbbqb9N8
gbKRsfCQAsx4k8lWxVwgMQZQkYcmKqkPW7eaYyVvYdiRZBRJCD7LqBt2pT9wNvfqRqQLi45E0ASA
8sJgZROCqa8V6r+C7HAkWTJOTt2pvDbLNVOk0lcHaCbQyXl1IKZIbUWRVsKClT35MaJbQuT2s9Ck
Hqum4DqTYYRASbISoWoNtRLg3YmBPRT7cUKR7aae701xJEUMGnrH8B//g14uMekRXTgUQeQXmoBs
mS0naORMHAmmpvzVKw+Kv6lkZ9aPYWVPsETCWyXbKRI6hei02U4vdlbBi8Ws3p8q8pFo6ME7HrUS
l19j5Q0lZKX+bXEXWERT//jjuYyJ4JNBftJ9MsO3zB29PmrJHWiJfROate86txze08gtYs6tumag
VBRk65RZB5XZjFm2xgJxlBTPB038MzdvpW7YoBSxMXCHc5uqq0hI0KNjCtFD7So+ZPlBWOtA+uos
2qoe3IeN5KT3PaY8bbXN24AWJ+MYEetBII3X9QTtcDY6/BU7Q5/qeCe5yS5/MBGKJtv2bYKTgbC7
55Nz6fiH0H25rTdr5wHMGChXR0mEdOUkdkkD+il1gPuGNx80Z45OJq/xdx0DDEqSgncxXjyXytBE
ZtFhNHtm55O2NbTqYBTSVpB4xEn0ocKeOtgQGlgB9waMySXMkKRFkFqIrQxNbkXI3Urisc+HeF+L
VeYodSue+07u9tnUijpaOML89fZarr/qkCoxKc8hlIzRMly0Qo0wGR6pW/+n0JHxY9Qdrd4IGzSl
KBxXY21V0f8niqhCAtXWF9vL4sBLcdsZftLjaTRsLOVnDhJDgTdwc+0WWGIwS5pgMFoVghfS1gJn
RlOwvJVRPhMXmyq3dR7/xjU/DXZvicbcOSiVA6deAIlQO1a5gKuIQfr3twIl9ehF/l14hgEnCrQR
wv1s77Xf01ba3d7CtUsIFJGmgV5kGgFgdrCL/QIxQnxCPeMwdDI6wLqYoyarG7fAoBZksXFBJoy4
xIHhI7vmiYgVojc0/DCyhhf0ukJCR7dMc3ciiJxx7pgFDUVB1fsIHKOzb3iRBDIjI3OSZt7cXrQr
GOybplCrikQhejgZY5/lSjTrHQ6eUO2C/l1EJQ/PrK4p4hKC8bqqUpkQJAdEhYeX4N/Puos21KAX
MZLTJHXh/geJFmFaxmIhN6M0Zk3hehk5IOsQjpo7RTPn0l6VagFD3d2FJnRVpVdtheM1x7+awjFq
NFMIr3rzbAm7kjuCmP7alX1coDGHWQ4ieVYHoCHS0KZvc2CQMPsB3zksX1FGUhQiMf+I1S6NebtH
FYBFXp4qRkFAA28IQY5LJn1u0I/UHsf5IMbH6On2rq0t5xKGUZLMRN9TKUJAP3kKGpWkhd2ojiBs
Z9WD18y56deuG1QmI0OIdJqlshOd1X7M5aDHNOz6LQPDRAgajXjvP05gX/kP2mjgcY58CPwKcK5c
qkmttToYiYEkandm7KXyGVnD20u35rUsIL5utoUmypNSV0NFd2h4nYffMupLQQ/AK7xbta7fglyF
GiI5UboBgrQieq67hkz/Yaw86rhkEFiAxYKGvS6XSktK5BY0Ca6Gcq+BRSXDtE0eIfraxn+lNZGC
xkvlqzp/sVbWCEPbYAQFiMyQQPDmDByHeB3JZUDG0mvzxIkHjgasehZLTMaS63ki6Qgaw8QGM1Hz
+xblQW1/J2abYbKb4AHloJjZd1snVk4tvT8w1hupYh00AJdrKbRBXGMmMV4UmPrag+LEyv7EE+Zr
1B8Kr+H1K6PHmAiA0WYNdH6Do47R8Qij3ruo9pEzAd1P/zSoX10UmE34Et21O2WT7Wc7f7TAEZeS
6mTtLK/LUdiok9hV0XPEiQSvBeGWn8O2DeqFn+S1ANnze9PT7fwZXDUHf0uEQ3in7KMnbjXAytG4
AGQWOximqixiyB/pBCNHQc4XnNutAajxxbfTXen9vr271x0ycEEWK64zl888ZL7SJ0AcMNqNCCSx
x328Oc2I9udohU+c23hrT8ILPOb6CUHhjgH3wGud9l65n3vbIglBbfZRtcVfxUNAXvXaecAWhwZp
YE45Xgp3T5kzlId1oTfF1wc0h0beQMf0zWewf0VawzeQO0enH6+AdUWvQdaMWBWl6IBJYp8EWpB2
udGDzbXTQE6q+45u9mRK3N7QN63224yRANXeSoSMrCDEe3SDgD1JrL9KPB8yRDG7ZquO95bx1Io7
HWwxXe4KNej2mg0a7G/v0PV5p59qmaiiA20v/MbL8y5G1lTOGT41bdxoeJSyd4QvehGv9PHPbaQr
ZQd/uE5r2VDATvsNGGVvLGHWm1BP7a4o8JaYVfBioAycYzQ1fO+FSaEo4PFEZovSp7L2S5OtEgxi
qNQw0JG8b4rmx2jJsyfk+o9/FwclULJI32I04nG5cL3S+ok1I2kohsGvDBHdWQ44e3Pl2kAW0Ezh
iY44Paq9mb3JW0EBPSvCcVb5PilP7Wyb6BKVgoDk0YvGa5peWzkE/REuQYuNbLCETEpeTsms1cgc
RfWLJgX3Zli/WEH5r6U0pmqB8Ax5AWTlMVWXsUB+6ccBeshAU2FWBgiuZtOto2EkYa/x7DnVqEtd
ABQyEPQ1BKeNjQ1k0iBEhoKOuazVD1Hw20q7vYyxmWKYuHHyF1zxtqBaxJC7XSH2u3/VD4Ajm0R7
a5ClZt9HphQrylABvJziTRRrj0k/cyoqrnfsEoJxfeUYnZTF3KChWE82hi9txRS8NiHvSF37IXTL
FqIw17SSY5fSDjhxeq+EPwZ0VY76uZGdpNrrYYwRT2+YT8RxRK6c0y9QmFCU6ICySmTMRV5ZmdU0
LXo5uwiJeX+Tx51nFKhSMUNOEJoHxagkpnpNU6ACKjR1F/TCJEYnZ91bR3SDceI310eaLiWmScNf
FdHmSLd04UYmKfjYAw1LibxYFr+0+QZdCLiIftTZh2YG/2kNv9Go4Au0OkgaNY0hmC8ddLMmZbyz
wogkGqfC6eoS+dqrbxzGUCEcIRrpBKmmANnKcAARwV9LbPZj+NpjUvHtg7W+W99gjNYXYQEK6gJC
Ca0bpdYhMT5a5CUantpfefyMUIzWy3nUJnLUgeJhijDaNMDYUT9rz60xvAXy8NBNQ2QHkzrfpXqM
fqXbQq6CowjbgFOM4nbWM+7BES5KGcDBn+oIpTOOnwLSSxkt23xKy78BL1a+0lIEzfxGZI3lrEl9
lncDaK9/qeAUll3VRDtW6SKf/4hqQ/AwhZ54p3EcxJWejktYxj8LBgy+MEsK+1K4KZhTt76rHoYX
9U/m5dsptafOrv/GDdE4J3HVeMK0wLwg8QzGqcuzgVdJVPg+gE35YEkt8StnMmqeeNR0XF1BCxTG
tAgyKrCkBihx7WnNUQsmOwMZ2Nw4IoiUg8INJq+KLczwtK3++bYOrR6UBTbjoeSYEhOVArCDVr2b
UoCI1X0pREgd8lpzVw3AAorZxSzNxbgMAJULgydkswcaeVJlpl3oKTjxtB+3JePtHWNFx9IvuzQH
nGS9l9K5mBJQk3BOIG/1GNuppWhKCDHowQ7qCPbsnLXbwNij7+I/iAIvD6lPFEqgCfdSDcFr0YZm
IsJ05nep4NTlZ6jyqvWvMpPUkmHICHKoSISBCv4So2r7MjNlylLQvmKi634Yyho8SO+z0BxQren2
M4qapeckL55uC7d62y2AGVMdNTl+k952kbJpLEwQmmFIWmQDfUT2MSg01jWOd7mqiAtExmhnmhmB
S5Ter2KpkVE2NrH5Pvr9WapQb6uKnKWlen11vL/h2IhBmIth2NMLNm4Fu+yCXz0dyHt7EXkYjKHK
6zq1shgiqdg1uLM+ESdx4oCsavtCEPlSRaa01dSuAQiGCjtRL2JGrGy6M+aal3HBu8GvoxBfCglt
RwILqs96QVVTSRMGADV2FW+L2YuKU+y/+829Gjy3ikr86VXWdl18KsNdE77fXs4VJgZ6Gr7BmYM9
DC14GTuAq6mbaHeqfAj0Vy3eIsiVpk9hdS9pxOw5t83qfY5cKNgPUEUIVt/L9Z2r0miKCKC5kL2O
IUq74sgZZNktNZU0jU5K0HmKGY/ZZV3YBS4j7NiE5ojZtSABiu7nCSPEdR2hanOiw1gNFL5L00se
grLPfNES0fkvK70AZ+xO16SKMVMXvk16IqiHIn8wMEskjp3I2HeGV/lOUG9943wbd1WXF7CM1UGw
NLDCHrCC7Daxea46nWh+tZGMl9tAq9fQAogxNqKG/v82BFBohLsJLyBTyDcqmstuw3DkYcP0cavF
Y6lRmNHySTVgujLoggUQ+Eodr6aLpzBstD5M1KBMKoDF8l8JM3sV2w92qDLHGHqLVpKImBTQkB5n
5LaQ644gmto12uMF6hfGzBVZFrRGAI+3RUw76H07GQMHY/o8EzMRlLpAEnrC/9c7VUT0FwstzMZT
iqE0qfUyKX/KrNtxvogiXhn3xRcxNrGsM2GeagyC6ctzaLhDf+xTO6/CvTaVxFA8AdkmvXWtYHsb
+IuS+hYw47g1aalquYmlmKv3OlC8VpcJ+u6P+gRa88xwSyEgUnxus2nfmyNGfoo7Lcx2ivikpCHG
3frPlf4xmO95I2Pioww1Cfe9kSDoKIdeW0h/mhRU00FCqkISSd/kMQF9uz1UxuNtSVZv48UKMm4h
eJsTbdIgSNqf+nYXxJ+VLBFVdIJx4uzWuoH9Vh/GwNZ+2Vs+fTBV8l0rPzX+6InlWWqPKt4UggGq
oufbsq0f/m9AxrIGtQi+sAHaUaqYSJhY20aUbH0c3dsw/58D+Y3DGtFcLZS+p+ciO5qGW5k2CsgJ
Zi0O9S5J7KzrnH5GP9rgcYCpll1qIVhAQDChIYCP1i+2Hau0MJ5XFuEAl9F940eer+51aDyeL138
gSZWY4zRoXA/ZqjY64k/cIzryoMU+JKORglE0TFGlBFc0HulUejLMKhaAp7meNokIkgBMfa4Mp1M
A01gcapFu05R6tA8ahgkmoZHcco3txfiWokvv4O5TmShrbuwwneE7VxuEBFAhecYio6a10cfNc4k
l42Jg3mtXMBEVBkBJjRio/jk0l3AbOckALs53DHrIVW3QfWc8CaK08++2l4Ux9GxsNhitlGgnxvJ
HCcdsSEdE/swt1PUCrcz1ZJI/4e0K1tuHFeyX8QIkuACvpLUZkmWbXl/YbhsFwnu+/b1c1gxty8F
c4Tomu7ol66ISiWQSAKZJ88B54PlHapAKFqy5JYCoBaEUlBllnlAHsaUEVAa3OqHWwPUA8mw9v99
mwFfkJkN7lz2huWrvq/hQRU4VELYhCJCI5EXXGCyoYi9ftocaGm0KCwPt4VIR2/6kfzmzJ3gYq5B
ZcCSJJgw05NkQq8RhG/+oa7+deHzcq24C0yH/VCmY+b0xZH0X1n34iX3lAjq8D8fMJOVP/zJ6PSi
O3MZzMlgdP4QY0catbNrfx3V39dP6PJq/WOAnxfy2EAHOYKBfDiXJXBIz4F3VlsR4frPTwz8ANRw
UuyEAiWPVfYxnqtBTRMnpvVJZhOqIfGOuad/GWGTvvi6FH2NWl4/jl4Y6HYVR57gFfFnUvRHXEDF
WUatYGJp4kJvDIGCGEa/dsp1dltsMMb3rvt2pUNobBU/6w4Aerf78YucTbd7pTYq2U556CXRXW1x
RyEfCQmU6fvAw12hqjwafs5qPKFc9aZ32bvx1qwxEmgnhwjN3ZX1KIkmVkQ2udsYlVotKKygnj5H
Rvuoqs71IFo81TOfuJRb1lKogMyxdgJyKPOtYT1ZIhk1kYnJxVk5PmFWJ2kUJgx6K+mgkgPTRSXo
CS2eBWgLojUJPlHoyl7aaCkbZSOEjaSAfEz6gedln2ESla6vL9eSHUDdTYxlyKih8u8EOWp6RHlU
Y3TaiDcURIPn2KNB5zS0UX/1UZCJYKlL32GUagkKZaCfxAvh0jO86CNSlxJoUsHSoTS/fUMGKBVR
b7aAmvcv1/1bCjdtoloDTxkQoX8mqWd7hSZO0ZEGOUXDrEVCDbx6RHj5RYcAG0YbCJyQIF66dMgc
5ZAkBr7Aitq7qbEadEwIg6mcfGr1+bo3f7adTxyYkkLhAbPuGE/gXldylYdxXNWI7p0FgLkKlbI+
s/vX7jZyPMAuPumuW4+3hv2UHo3TcDec3kDPtrW2pk3sGpSj13/P0urOfw53mItulEeI0dbOtIm9
l6Gk9Xzdwh98+TWPufPMsoSoXg0TZK3fesdsI9/Vrrk1b5Ob5k1y25v8aNjxpoWXySEFrb/gFbd0
QOYucuFaq1WBHg7saxj8juMDZbdeJrkZHlrXPV0yBIw9ghXHAhz0XBilodbJmYZIVYElaYpdItuV
GdmJtrtuZzF7QTYYUwMYlP4xjN2bRTJUo4kqcvBO29YGAYw9GILazdKZQLP8HyNcYBiBCc2+yYiG
pMLuxu4ct894idgNgIPX/VmKwbkpLkAy3wMLoQZT1DsYVrxKgSG9bmFaeT4E5xa4EPDU3silFhY6
7TVh256dcFdU8qfK2Grha9YJUv/SjR4JGUKvEK0GfoNzqO4rqKfoFl7b2WNKoKeqErsMvoL8UzPf
WSoIh8Xlm1njnfOsuENNCP35YVvEvyQRTmRx8YAuR3JEc8TkmxYYYPQ7v0W619uX2j8Q+TbKUW+x
3kztNRycovu8vlmL4T27Wk1/Pkv4aSsPCZ2uVmGrrQoUvpEyVwkRvSZFZqbTPDNTmomVdDnMxPpO
A7c40rVdiVDKS3sz/zhzp2gsiC/5SVg7affS5jey9XR9rZZSzvzv5yJtjJQ8aVX8/Uq1zdvfHcFg
07BpE1HrYykbqHj+w5aBGUG+Jz1g7hJDDogBuXcVMITo6raVd7Sr8CASpOulfZmb4sJZwhyp5hXY
l5ygvDlGLgleCsrc6wsnsjL9+Wz3pdYAvraGFSrfJArAkNGLIZzfWTaCASHoE+oE4KdLI2MD5oHa
mlxRv7zCMTUIvIK457oniyGAmdj/GOFeqKUPZJUfwAirIRVImGuoAJZEih00j39hyQT3F4B2AA7y
U4WQVyVjqOCmaQIxqHmnsN968grzLdfNLKCc8KTDu47gfQfU/Z+m1Wxv+mhgKkO/wmlNsAbq5nOo
mWCiG0vbMip7RJVpSPQNWpdro5JerxtfOrBz21z00aEmWeehC6ymI0Cj5d1oKYJX+FI+BfYSzDsY
UcNHYvrzmXt+MAagE9EnjI6PlNOkYL+tfLB7NhZgcJlu7urSA0kjLV9SDIwIGqVLMYnXIgIGY9Ta
jzG91gT97sjwtTBD3Bz8DPyC9ODRWvBAXopKggoDBl5ABQq67ksnG9DVaPjq4qPkrVQwWfuQ6Kt9
KKQV6+sbtujPfw3RqeU+W81iyKBgNN3diVwpGO4svfqcJnkHFQw1wYm4bm05NmfmuOs7SvTZkGS4
SRistyPwQsWhvKU9PvKgXbdDljq1BeGZ/tTko+ietHStQCEStHEoRFooSl66SlLFU3pGUfZAHVaz
HvI8WJOmOASR6mrKV+2JhEuWsv78occZhPh3r9XplPVBeA2EduA7vs7SrVqod2GL7mkhOH0/KSRQ
zTEI0LaY4kSE/mHLme1mGAN/WHVt7SADvUo46dEwAaC1G2C3N3GC61pTh7bK5FURfwMT4spZI8I7
Lu4xUNH4DaiSTXq5l+sce8pYaBWKKmE0UVWxXWKAeads1o06YADCt9vhLgwSVwm+rkfXUizPDXOp
HM34AiUeGO791G7YNpUKu+53140snUwwyGHaGOVf1LanHzFbYhl0wJFh4MogmZvR28jhhhq/9FG0
k1Ns8FduoAqgKKlQzTAtzkzUdJrWyNPNxL8zotHJBtlhUbxtlWrXRvWW6cPZyN8mqszRTx2lUG7U
NBDAIRd9BcsABpLBpIwu16WvkqSqEhCztdPVsQNIaZj5dgLlPdE3eOlkQoHqP3b4umefyhUFwgYR
k4YPhIWrQsnfR092W9W38+JrYCK43vTL+eXFhJUMdiEg7C1er1obk7hV+hyEywy8qfg4Jtsywzsw
7L07QrJj37XQzckkDxKsaiZY1qW8ABQ3+A7QFwKgmssLQ59UYTlkeNHrv8Lurk2+x87pq3UvmoFa
WlcwGFiAjQO6SvgXNVN6yY9UPN0N+pJXuzB8q9hnlL818qeQweFnkxlAeA3aO2AhJ7iKcU6FXdpM
vP5YUZSUm3Y9oKfVrcGhrehrCiYyNcA17gWy4NeP48+5GKS8uV3uxtFHEZHkFvIVsrb+6p17aVuV
a/r+ID3TcsWqVfksyDKLu6eDFMJCiQL/cunNGGN0Y9QGV98Ycwz6QZNtonzI4VMgIsNdOn4gdf/H
EpfPYr3LKJss4Z4HdV47lz+6aJJVFyzhUq6Z2+GOud+bpKeTnbQGUlaZuNHs9Ibc16jIu8Vd4Tki
lU2BZ38+IbMk6nXh/64hQ0Wk9k5l9pJFoPpPHgSuLW4WnlwgiwVvLIbRLzPYWJlZq2U9ileYg1O2
yuMa9HDEpifl3T+PTrgp7nI8Lm2RLOvSpwjVyX/scg/XOvakOqMdorL65be71j/61vq6bz8JB6bI
n9ngThxmGkkWSbDRrmPVVp+LG8/td3RXgcA4e1Q6N3UgnGTrrv8RO3uA5p2/edbOfwF39jBqLREp
xuqOqnoXjVD4SkbHAKADNPptUQq+vD/3EgcdM2gg/EBh7QfVV8nMLMflDlivGLPe3SPBB8PXHySN
OKNIK/VngMo4EZSoCgqEQFZzh5x5SWuh1YfxQgq+l9+S4ibjXdM/X9/CJSvABaARp07oeP4jj3wJ
nqJMn5h2+vuQ/EKkHvOUulCgFV28f55xxAq6KOAxwSwZiGIvD0Kh+UaSmjAFeja3b25aAt7LrZVt
JW2v6E4/rgzw2oTdW2juE9GVcMlPMKfgyYZnPGb0OOMWuvFKDlS+I6cZMGYbk+5QK7FBhSdwcwq4
y8+6TKHBDSIYSNBBe4g77hTU17k1wBDQq84QNre9r91f37NlE39eERgyw3P+ciHVTC4DoJpSqA74
O7DshTZr88/rNpbWywLDIhqjKEwAO3Fpww8aRjUvBxxE/0XBPGS+lUVoy/++UihPWzK1hhDpICfl
zDRhNNGEY7W0fVZYx0QzXaUScfX+TIWXVrivGKjjOqIwWCnzdDOy8hDq2leSJv/6xQwzUwMKCBDk
JP5GVzM9tLIWZnzjlaW/+hgIw8qthl/Xt2YBxjS3g6nJy0XLjTrTww524rRypWIz9u8kuxkD1Q6M
yNat2ww0GAWAYoLs9/Mud2mXC221sGKACSe7Wr2iEj7WrWWHMV21vYbqzoMMHubrri5EoSUjAYKX
3FRxzeUiPe09Vvd1lDrIXY6PLhurO9sjz14vwLqLDHGfEYNJgUIGGKpInJxNRtQd6F6z/VDm75EJ
nbTrfi2spAVabtCf61Bf0/n2QiMlUaMQJIkqj57lYkBhpWlsOUmhpZQeCdhfPFQar9tcchF3kKkB
i6HUHz2nyFQkygCucEhvOB2aTm3gWumAYR3B22LhtCHDy+CQAkHr1Du/DE/WdmVBTaQO0Knd0CQN
bEMBbRsxA0GqXfIIJdl/2Hk4Q9Yg520XwaMBVENMfYSeF4lXrCSClVvA2F/SAHEvYYhsgRwygSFv
TN0IT2HSrStzZQxObtwoEVgrAqeQ3Ap4jWbcMyIIzsUFJZisMnSMYuM2frmgqZVN5M2o0lqhulKk
aKUO2gpvwofrAbJwubEwu/UfM3wdztMaJZZimPEDDNJ77x0pzpqMop+qbLNcFCWL1qYv5MRFDSJG
zinWF73U0RFOYb/kPNvL2i/Gvv22cgPMz193beGLCUgT3qF48YIcg69HK1IFNe0WrhGW3kkJOZjF
x3ULi3s0s8AlkEIeSh/af+lUlHVSv7VHpX7Qonh93cyiI7qOYgiEX6ca4mUo1AyyUq3cIXFQ/142
+zNhgs7ncrBjqmNCjqvAZnCnKmP430mmI9h778GbqOWzRxM0MFpu03OartT23tSO5rcc4NmS1Jvr
Di6daUJA6Tyx3GLMivvGpFpVQBBoSJ2QnkKw9KTdJ2tWnjwKzvRSBgZ6A19rA7PDaFVcLmSpJ50C
pXnYIeZxpJgKzQwMy0S2ZQHIQBWbJaJvzAIsH2w3oLAAilu10IThNi8euzRFTS11NJ28aH6/M1jS
vJsx2ee1fkybynBGLXg0SvMBU/ydrUeBsisBSbjxkmKnayVZ5zV0hHyFPF1f9ckyd2nFUBtgpJCi
RUuDx8iWua50bACzR9kpNlB5aNL4BZ5S36id2oP12ASCOF7aZvQgCXrReBJgFy6XH6QeOjNKVA1B
AWV7zS/TXKf5iPKiYJsXHZvZ4W5+oEUIJJpJYLRqn+r+rk13st4D8LzNraOSr/PuL759FGcTVAk4
JqDAu/SLIXglrwtwNaehM7FCShIU8ErR1NdStpmbmZZ3VrzQ6jqsFIrlM6y7zszsevRdaj1eD4ql
IwJKa2zTFK8oNV8aoaxKEqtBP0Tpb73gmJSaTc2tJa/rdBUMf7NwM2PcRgVymVVJHCLroJhVFHuV
bTC7IYiGn+ohwN9jRg7PsolqT+OJEEBwCYozgtxWFJiCDojdGcBBtKCN6/pwp2beWu+00paKxtbD
yFHAfq2nx6i31u2QO23R2YX+Wy8KQdJbilJcJ4EzwawOUfmCPtI8ylEBHnRpbbpQTcEJ/x3l1SZT
ntDDlLJjnrjX93YpgEwdWj+4fFraD/xtbkp1MdbozihFEm4LOdaciAT9MSOx8TemsO64vYN5Al/8
yzDSEEdeasG5rByP1oCJ1V5+NMzufN2jhSosZitgRcWbGz0ffhHRQDASDJHhxZrqGzMKntqaHav2
e/C+SNftgBUF6KGRHZC1nhXWr3S1zF1JxdCO3iiCm+l0NH7k01k0cz5HlV9BYgdHZwB3qdk4qZLa
QXao2ZPa/k0m/a8pjXsMtqMmd7EPU77yltNtH92X6mOR766v7mK+nlnhPsuG1UFsC41Dx6I7K38Z
8hOEm1rRnMzSOaCoNSDh4HEE2gAuVPy4DVmCV5hPfNdqvmWVga/nBeOeNmbt18CzOnQQXUSXjoKF
8gMK6RgP+UGbzcJMTUoTmQe3+JUVowVc+isqGqS0pn3gQ2JuZrrZzVJ2rRRhI1kwI4Fw6amJ9BYY
b7Qow1Wrm8NZ83rFW1ONpLoNhrcmcXPFaj+Qqzp3sBQ/B8dPG0sOrgRK9kAxSfPcNwqbCKEry4Rq
TIlQGwKwRVuQ9vyVDKP10BplDEnvQqHn0Aut+x79RKdNvOqtwN8CZlYwAb/GBe03dZD50dqXtBZC
9LkM8FEAUdT2vuxQ6YKkoFf1ThgW0MdFiydad0FP0lXXdVq1NqvYsLtxJG5Vmvld7hVjYrMwLoEz
zGvTMXs9XxdgAsVMohRAlilLwUEXNLllD2BMvLXKWhkxStunX1JjsldMH4BNjZkgobdzX8OrqtdA
dZZWhd84Wpirxk3UmsRVTV8+d0Xbh8dGG4w7JUisfoXx/M5fmb0anybCEVfNCaThAw24ai0GezNG
L2XvOcit3jwGCdhcnbAj5kkpk3IX+KW57sMWt4NBy0N5o6VWbTjWEJpPXQg8E4CTbbxRyjpbJxrN
03Vo1RV4GJnW7cEs3394chA2TtdDZDzQ1TwWZNKlQzgPIe5yUY7dWLYhjkcCPsHKu228BxNFHxo9
Xj/sC+1zGfdvjIpNOj6ggeQMVaGsBcpUYBz6U5ptMbAZyuuheKJA2efh3jN3RNpet7l4CmcmuRtN
T9vKxDw3SnQQ0sjVIkB5Ir/3c1FXZHENAUMHGSgIu3HmL4+hVRWQAY5hByrq2w46OFkRPoXEeMib
TrBdy8v4X1t8i6kf0o4pUyl4NLYK/SUP97XGnIF+aBBTH1dVdA9IguDLs/DImPTeJmFHFLrRcuIy
NRinQbJRgV4adD5+cZd1x7L/9IOPIXNCfT3gwLJHnHNbQRkhh76r6rLotY5/Xd/On5n88leol8sM
ST/q1QF+RYtxddk7l0PkpnIPfLzb5S8Bc5hoWONnAMEi0cHvihc+yu+c3+kkV8+CGngT6PblhbTW
GHD4nsjMQvEVdnBTAx+hAV48fijE61ojj8cMX8LOOGOG6Z61QbmtA+tmYsGxEzXqMPaCR17Nyh3L
imIFXAMVhNbP+wXw6bjogJWaqj+ZBkcaWTmbKrGsqo64ywYbL6GNWw8SxjvHAdVYPVD/fVaYPDew
uBiagvwe93UGcilOlAhGk+KZWd9RMGCWHDspvUkJyDpuB/UwjKK+zeK2zoxql4EkJ17slxoCqdfH
bagYr3XQrLNSE9zAF84qnJtaENP4JrpunHMyKVQv0yrUA8CfmSS3pfWY4LaBOWHg58tVUh0TTzS0
8jMXTTbRRpyWFN9eLmSTImqspkTIVsl3WUVOCO0XbwCD9ff1w7i4hjM73GH0LCsbYhO+ldVNFv+q
k5XS3V83MW3D5e3m0hVu+crQakAaDFfq8n6UMQ2Dsf7rFkSLxQUCVStTD1I4EQH7gy/FLmL03oz3
QA2IWniLyWu2XtN6zq5qSU5DtFjgTEoxMfolgVJk7HcETxdPOXSKZ1e1+hfe4URNqioEQCce5oQJ
qabvKCrMaq25QXIa2G3aQh1LhOdYCoWZHR7m1AUVGeQAdgIl3RsKZnWM2B1j372+WSIzfGT3cQvo
GMw0EoDZ0HEKElB0JUI10Cly+bBDJjIniB8a8/x7viu6nMkUVdecdSOaKJ2nrdW6YQD5RTVJjlCz
Qs2MFtItk1m7IuWQvtMuafdqBc59uytBVPPvPZ/mzLGTyMv4Fl3GDpgTcovJIE73DRAtl0k8zdx3
3qrJle9/b2nu+7Q2sygFe5GGZwJ8p157zjzlqzI11xTRTi2dhbkV7mAraTXmg4edNLsXq8ZAOxiM
vOIeaIdAHnH1fEXb/i/8mpAyqIRMlyfOImZhozxQUeJmjHrrsJD1G7A2ROhtxiKilKWsBVWviXMW
H1Jcdi+XsAYrg59NppoGg6pedsdSw7nuzeKHBd0wPKVwnQYclXMn8KKwxoQeSk59Y/tQ+R62qryt
2zWpV4p1pxqBXTf/ehZdQdcUQ9M6yl24AnI2JcmSh7xHcVvvfdtUMCAzDrtEAxch4FXX/ftZJIQp
lOkninNY4wckzMgqypGpKTqKiT1K7tiCT8V4K9Vj2t2k5dN1a0sfgbk1rkpoJl09JgmsBSgbQ5Yd
Q4Goq1R2xgQruABjhl8E/0GXAPBMnjRSGsu4Sie/Bl12qV6viZW4YLC060pyQlNxu+EFYqfOUPRH
LzbXHuao/r2v+AEoI4O2eIqey+BMkiz3eyjxQKwTKuPJZ0MDN4G6hGwxwR4unXETg0GQ/QYMFW2X
S0tSShXDkqDBYIWkfZWHEVBxr1PMypYrjX5kxgC2ReYD5iWhPYnnIO6If/ETKPrSIM1EGCF2L38C
5E9oCuLnCdJyaimokUCWX9/p9EDCXdcz2zRLQaJeCly0fyiAm/ggoitzaZEafq9UMcucnn6MCm6x
d0kF+jAlsM3e9atAsJsLN3bsJd4lU0yhfcftplpkOWSTikm1gRb7YtDoDbSOQO/aayFbEVRBNnVN
KxHPwuJzxYQorTzBRKEnxn2JddbC0chE9TX1MCDXQcXmXFh2n77rw4lFp1w7GcZmLOr19eidlo//
MkOgbFpZ5J8fCm4KNRvN7wxcCKUPSVP3KaojqS/qVS4lcFzYUaPQwQwNvbDLTTSgd6DqYHl3TDWw
y2GTZXd9eG8kqKltAmMrVwdVXY9MczrcpZS3RETL9pOdngNAclE06GY9GD1Ohnk2NtlK+ZRO4LYF
VuUW3MBD50K3zGUbzNk19jjY2qu/GW/op/wZPNO1aCDu/0BjTj1NZGPU9bnVqJnpG2MAULe80dfZ
xtvsoEoGVfC1cls4VWj7K82tDuRb2flA127CjfFk/MVsEoVI6X9+AndL70dvKJkOVGQT3oANUzV2
VKSB8vMbAMwpkGKAecuaBhTm5Z7jlCqFnE1e5l9N+dtCLYONZ6P9fT2Afx7YSzPcpybqixwcrzAD
steq/SV3Oy87ZhBWHPDNuW5qoS012ULmszQMXKD8felSNEb9GHiw5fdQp2nAfGKAeOuj9nXH6HDn
MjoHbS0wNUTftcFcc2iPll65Y6kdpZCupfiu9/+iCHj5o6Z9mN0vtSrxvFYuADIn5goydyt0Ua1h
NzCXGK9jsaXyLRHNJ/48z7BJpw4ORvDB48AthFxaQ0ZUIOkTKt9HiXEWSyn9zPuXJji3SBBJ/VBg
SEBNyaoMnU7ZyBFoof3dIN0Eqage9zMPXprjorVqLFS9K5gjmDTr2twBuMUetUIQQovROls4Llo7
I1f6xsPCGZGy9at1Fsru1C6RejcXwQAXXQJwDVkGkLwfABEfcylhmyMwlKqw9cKwgQbshWJbP/sl
uE5iIhk1mUmNmO8+G2kZ15hSAT2P8jtAcwETiERbMw/9k9ZOQicwbFXdXj+IS+FnTdd0zI/gNsKD
T8yxNwqqY7NySBLVJbmNu1KQIJey19wE92qTClSgCga3JIZR0eAUo5iBDgXJn667shQQczvct4AV
EVY1h50U/BW0OqXVaoScU5Ctamn3/zPF5fxCzZSo0mAqUlM3oHZeqtCigO7tIWaf100tkjbN3eIS
RJlGxpBMTCDSthlslGHosd5pK8tRT/m+dxI3hgyPsho3N/QUPDyFzpPviga3ljLI/DdwGSQpm66R
6ykyoSWToA82ZuuugUarspd8ECR+Xfd56bjNzXEZBB0uNmQU5lCVfpRUDPyE6CIUOQRorxtaDE2g
NsG0Mr1V+dew0gFlKDWYwdGK9UgOuXak/scoipbF1ZtZ4TKVZbE4URvMh7Jk09F2K0m6zbx9XyWr
nN75zfq6U3+eSZcX0elZ+l+vuIt3WhS56bXwKhts+tvE9OArceV78gI9O8D0ct+RngdX3qq3xbpe
e0f/fP0HLG4fxmBNvDJwQ+U/aS3RpT4Y4K8Utnbko16uAV4luAgvJq6ZES4k/cEIpD+L6mXMldUX
1og+MAsPYqwjHoLQzzMmKjsuoYxRXI69N01oSaciu0t90KmCt/KTaV9lezLCGyM/+tImkh//Yv1m
drns4qkKhESnE18B46RA1ko3cSMSTWn9fAJfesflFalsk3YExZFTpLda9q0NB7VJbICD/Dy1oype
Zcb7db8WT9vML27LeiBqrTSf4qK6scI31h796k0XfasXrODZiaEbvKtRz9C5XWvlXB5rFVZybypb
kHUMVeSInlqFCb4CSxyjF6a4jfKjWO3MFE+hXrGtswIE7JYdoRZ11O6Ar0p2vjPsrTfl7voyLqQT
9OEwa2FO2tQQQbq8peaV1BC/w5BynR8pxuehgDY2ga0poEXwV41obnbhNF+Y45ysSRebHSp6Tq4e
EulBCbeK9HDdI0XkEheLIDrqaDHNXZf6Qwfm7dJN2mMTuy0a8h5bKe3vWluXdC/T+7Ld6+ldxU6V
7zZIbIFgdZeelPAXfHCggYDYAQ+qwiiOLo0dCENy178lpwY7m31ozgM7tId6Gzw060SyvW10SMF3
dhM8VaFzfTUW7jEXP4A7Jqkn5bEe4Qf03trr13ngBtZba93mgYj7S+gr96EtgTiJmQ5TAB+BTF/W
oZmsfQXr7+jwGa7Dl0xx2c6/6+z00NjsMd98iIalRc5y30ZKMzCDWdh5wH86zdX8Ch2EFfPfSfj8
/1tW7qsYm9lQpwZ81Qan9fZFfDPED9Vw9pjowzGdCO77O99AXtYBaGOihSUsleqh1N7rSHChXqhw
/Wn6Q9YV9Jm4u3OuVFquepoGhgCAVXTvBHbjPl4XZD2m+6F34Ry4dYCrFvYOFo6pqgA7iboTAdqX
fywEgPjlMdg1HKsmbon81k/04Zuwtmy1W8UUo4yR41vGNsn3fnuUgn2B4oG+N8gtBAuN7p6lzFYH
H3lqE3lumLUr8I108j4a1x20jEe8fIg9aLuQevsGfWFG+1ULflLweThV/wx8zKquP9RmYtVwzGSw
8wjzSiezltd9AGZHULZgwFGUARdiFJNYU4NLxVUAY7CXCRcFmSyTRh33AGRA9DMyqEZFjgU6D12k
+LO0wnNTXLLNOg0QVXUyxQ7McFGTJdOso+RS3zVyAQB50RgqsyiC4x+LH4T1x66JEwJjMYba+mRc
y5Jh18qr1B2y5jbMRQXShS/zZOgfe1xia6oB0ooK7EXSs2wWLlEf/cpYj83q+kkX+cVlNYV6JK+M
yS8dlLJVAhqEz0zfkDHY5BiCpaOIYGfBIFEsEygKoHEh68wFiKQG1EPBtnGUciX7+Y6N70N9lNLi
xJSVJ/g8LKwiWLkwb4vJNkP70enCPHExWr7VOKruOUP+NHgjKgPrLhVEx8J3/8IOF4q5QtCFkSck
r3Xqo2OsPLJWkJIXEuWFCe6zT0ZiMVJg3WpPA8yyc4y/YJ0kuAOiUo7KKQAnXCioIzH8NMBiaUHz
Uqej2+bBQxoK7gyLfsysTPExqxu2CpUMJsNKhPxG6sTORHTri5sxs8Bl/FAKLDUfYaFIvvNiBUSD
q6BMev3cCIz8EZaYuaHpGfFxQBoAjyK71ncd1ZB5BZN9grXiEUCQ821NLYMncqOfglZ10T1yr/ux
VFye7zovElqWkCDBTCGG0dPxyIyDPkROl6V2PRA3Z+lhothKgw6PcRlzJFBFQN8Yqjpu0Ka23skb
rzvXkahPMG0Rdyu4+FFckkjbMK0tCaubNE80OxfDre/v4wow2iOAiW0jgCctpon/RgyZ9mG2maEn
t2moTjHJuk3LLFtiL7G68SJB21i0n9wZblqLVrk1neEovGvKYp+kj9e3U2SB+2xkhW/RXoYF8KB6
6UatRaMLC4AF1HVna8VlCYPFYxqVWKtYlx8hrxzadOyo3VjDXd9KKyui6x5Ax7p6sCB7ct07oXEu
eQT+qOi083Ag5MfEK8GA6BTNCcQXlXHTh5bTSftUEoGvFoMRVa+p/w2+V75EU5VoBmtS0DoJMpaX
rpgGeReQPQKwEX8YD/JfcOwTQtDwQZ3ZUn8we9Beq/IeskpQpGh/J2X22KMW1iipK4OETrCg6sJB
m9viFrSrqQqcIWsd5VBBXcS3o0P+YR6985P6UH5mgjrUAvoYlG8z17jUTD1opCopzLWf8i17Ns/R
7fCNfnO+NweHrFx996zfi9Bmi1Ezs6pPvYTZ8c5NNfbRywfU7Jytut9AouhHbRdACB1wdff6ii6l
krktrqFOlTyT0x620Oh007DAuJEThQ9UhEhd+v7M7UwbO/Mp0MM4qkPYSYi1M2JtH0AjtRtEBSKR
GS4RN0pQkqSezOiAu3Y3Iaproqr9wkjxRVTwdPOQlDCHZjIibdGM2JSv4WN6UNx0n71q59Cwheid
hUfKPAz5sgXEFuQ2mjapSp/9D9M23mu3sqUVA0d5rdvSd75XH1uwkd7HglucaD25/Iy8GZeshGVC
Pjv6rJLKLuSn6yG4+EmfxwaXotshUiR5ig3jSMB29q7Y9Z7d6KkLPR3rPnsdb/q7yNVzW91Q0XNb
kFB0LqHgq20EfQHb6ItjFlk5aWjE20ZuZ/7qTQaswBTckRYG+yaeOhXaGBroq6G5eXkSvAFiD3mt
AIedM7ztT0l8E4WrGCNASeWy8DwUx9TbNs0GPBpScRtGG8FyT0f68rIy/QCwI4FtFY1p/kUz9hDB
izGZDiRraUdt7Ca57gzgXKvswcNc1G4IjNXorRKRbLJiTqt5zfR0HZhlgYz6oF8zMZEdGXvfRE8y
wRzYNup2LDpK1inJDmXxmpFNaT5but2CN1jKVkT+VpQPA28U3ZYxEAi6SNvy5RUQh6w70sLbjm3k
mPkjqiSq9JpkpWsBVF3lrV2X79Bjcur65I+preVbAmBN6u9aYNBKlC+qQzVGaNS801FaSbUG9aG1
om7DcZUnO724yaR0VXS7VNp44c5IR7tOdiPdGMOmbM8RoHIEur2p7Ye+m6RfPtv7kGE2cKtIMtca
7+LwlKqgP14PpZPn2z49hckOYlVyjftq+gwRXNnbhuaWWs9Zfg+5V4dA6nW4h5ydqUQuLbdmcab1
OomInbcH3bgJ/XsjO0jtU2C+WGj4j4eo3GPK1SminZk9JNEmrT687hF9k9Q6m+0WNADmsInIKcX5
kYFmNNhnpUGw6tSNa3DvrhgkypJXuXrLTOagJWLjUhQZx4A6GsZ1w7OUfZChguoTtK0spzZ8LNeA
npp2U0muxT7VTHc0/00ebpPwJOXMadBIUdtwm9A1wg9TAE9esYVI+1j//h/SrmxHUh3IfhGSWQ2v
bLnWvnXXC+rq6sLsYDDb18+hpLk3k2QS9R2p1A9dUgW2I8LhWM5pKswjHElwhzRWW7+YyUcHRj/w
arbVtCEHffRyq3eS1g81ryb1TgKYbAMeZF25S9XOJoW5QY8uuoX8LPJAAr9231+GThNrDbrLppkb
ALHMbDPTw4DrTEzNOI68ozvuN67wIjs9olOS2ORevQEfuwcNeyIhOHRWLHNBvDF1DaJrUUeaem6Z
VaoXgk+wgfER7DlO5yROfseJHdhvT8YxdPP9bxSO3mqvWln4N/LQzDDPJM8M0ygGg3Jcat/tQQBI
3lf2+BZWdobQ1XmkHr0pvfo4bNmOuqUbb6TeBlWfu3YTLPiHs8+Y7T9r6wJd7/gMxQHzKEQHrrGB
M+784sdLbuOGc+kxsX9Yn9d3/jIKQtHlZONn11xbJqCJoqiXgViSZe8l2EHL0hZruBQLRaVzObOb
jiQZmBR11K8yO7vVHPXA/ATrrNx203jBod4KZy2ltCpzdsNlDH3pjYk9zV4rm+1yv9Js7iH/6P5q
bm7Tje6ssU1Mp3RNmWZRc6qCd6+e1Jhae1XfBP3t6nzl0i16cmKA3Tm/SdhQgvSHQ0ZshB9E344k
35VxbdfdL1ScXCvtfzWdYmNwPgGpLQhr5M7uovZhwqG/rjvKdeVB0e78U4CwopTWVJJHMPhgMVv1
813sJreB+5Fsend8xK1mo8xi175pt07nA/3X3eux/XT9Qy6+w1KBFjsBXGCWDmC4M+PpJDakRAkQ
RmF2WjErp4JzremNMjxeF3RxvhCEQQY0IRgYawDw92zB6ZiWhhZ1SLwptmTkmGb3VMW/LuTyhGdS
ZjaptOqY9jWkgGTd5PaI+Mwu4k2+BRbnTnVyYHCheJWteMK1tc0sNC+7jIZV3AGm4qGJn0vd79bQ
TqY/cWYes4XNDBIZS+A3CSxMignZpUmVvSmSasQgXh6KGyri9EsScb+Sx1zSjmlMGIxcaP839ZmW
JjHaZNox7VAO3BAgEBDlteMHRf2xcmxrcqaA+yTEGzWljcoBG2ghrnPl3jc24V75CYrg8AjApcfy
oN8kO92p6YodXj7Lpn0FKgd6LafB2TmMcEhHq7MizKumO1jdjhL7jduYktoAp9mb8MtXkvWrAmcH
KcJKRFxAoHHTHCNkhjeWoz/Q987vN2xv3q6mIyandqE5JyucOVZJxwg2ZRBY6X7vFk5rK7LNEan5
GLoM1/Zz+vwr0r7TFCcnKfK0aAFfACBtV74zN+3vIrXrwVOc6X02boy7GoERc5pf0KZhu3ZvLRoi
3gKggEfj5AUq/CAXRa6MWYfGKrS0tttuymLpxtoiF9UVM4pAckGbtzYvIhgNoP0sbCuCLfElNsQx
POlY7cuP4J56HOmQ2+w+9JvuP+kOAGtQuphCvfmlIcxRhBgSgVRH/q09oLHeD9z0Q3keHd2p7sTH
ilkqS4d5Im/6/clh6pKSNowVHUYL0MnSNACkVh2AErnE7Ygt8Ppb2dnL/oPJHE8kzlIxVASpkUlY
ofkeDnaFPLUPZu7Wjn3DlQe7vhtcupF2AIzefvUOfS/30jFeAeKewtYLFTYAXgrwB+z0vAcQeCG1
WaiTM0qPmvxlij/Xt3V5kScCZi4AnWUdgEDgyxugUGZmYVda7MTEfMwF2lOBCoJ+F5TygR4SDxpS
0MwOehS5O7YNy9iRwfCkACTYGqu7rux2ianacsefTL1Fqk/C3OfK5057fm0/Zg6kTcykIsp0uxk7
4737NdqF4bOncvtY2vXW/J35Y+fGe3XfO7Lh9s7gPv11B8ykFv/u2DewzIkiqpLW81THjmXjriLv
kngwgYpjvuVA3L6+2sXDR4IFeHiwa4A0n6t83OpVFNfwXyNqXflY3vY92VwXcZkgnlYDBC7Qvk4g
TXMc5j6neJ5OHnkExBYIGm/Fra8fQEs//Gzs8FnfN5sJU8Dn/nXBi27rRO7svRYHPFGjBnKtSNlp
5XhElRrs34PH2O/rkpZ38d8VzoK9Nh70sQkhybTeouhVW5vWW7pl0OUCnAs0DyBoncUltC4Z2Nwq
qGSob2okPYJ7q3/s8o2cp7fZWrvH0mpOpc3cYGaUI6tTSBusNxH6BfB3/367TgXMvJ5BI72XJwGG
+TRR4LTb639/KXicyHVR3QGuoTwHT5WVAaigLe9ARfVR627RbOrIxzSLFTrXBS3G3yeSzNkLq+hB
s0ETSIpUAsAixpBxTuKbLPwMA4ArAXupytPGBWjyWxflAD3Nm1fSYppBNwH8kNYrGn/ZsQtTA5iW
BqRh9Jle4PAOoVapbY7vSb5kW7bcBk1FGJU93qJJCQmRhqy8BJZMzAJClYFhagsdNDP3oUUqCHmr
unPCQLgDPZYqsOtlr6jdlY2+cMrwHROSHHDcJy6l+WxuESto1ckwS5kPfq/ddUh8WsIGsA/QZmwi
MBvlCPPLRNcp4CddWV9rabuItCb5IF03Md9vTjOz534ykHIVnAdtARymfRf91qoHFn6urHGyq7OL
50wGWGLOZQxUD3SDQ0ZtaQ+KIpBYQrKV/I715AgY4C2AbN/hSX8CVMxWhLwr0WF3/RMu/MzsC2Z+
BthJwIYw8QVFkToW8px1ja7L5mA0vaujD2sASc51iZfvA4jEqDEiPIwyXcJ9V6maiFHWCgfjWKOx
kfSO/xBjGGAQeeiaRwbMtIeKSHrmK3qJWexAp2F4lEMt2dKyaFVfpBrZxxZYL1Z07sIN4stQUZrY
Wg0NIfbcS/Vt0RcTqo8e6xtpNP0yWsMEXxSB+WAU30EIpBnze8PIEpTJMKnbjeGuUgC1Bijk6xt8
YaHTKjA6iQHNCTLjAuRGDJU1Ch1wGVm2VarQlvojjxTbYsHKUS5JArwW5jThfUD5MN+vAtVLJcT4
b4TYKe5Ct7D2evEQKv9FDqAHKETIAJmc+RwzNbUaA8I4l4wcZPKbVNW27jE9HuvSiqhLf4rdQ+5G
Q7pIxST1PDZGyqHUGE1g9uZt0L0AkMgmbCuniZMVd1LxYoiD0PcZSg1r3TJLpngqefr9SQjY5gqP
GAeoCBluaHUj5ztFlhxdvaXsRR5XLsyFhlpggCO8wMA4Mp0gpTyXFmsszAZM2DqlpR21Qnkc2mer
Lb0wLPwybmw0wd8QkhxNydzXcvDzuo4urRWzheiLoBNG2/cpnKw1Eo0uqh4kHYDeeh0Q/yuF6lux
6TBOfkBZD02orZjF8orRPIhLEtg74K07XzEGQlUWhFhxn+jPvUL20iC7vdwkKLuFRwOZ0CGx9qRU
HT34zDRjTbOWTB8U86A6QCsjdHl2oagBk2nbwFqK+miWaK2ZeFkBITyADQW1Ls+0Nlbgo+KJucde
95O1hrqFBgr4XQz2aIYM0j60pZxvALeioBYEjqGLdzLQHxvAPmvSF4NvMKRtOuzA+NSvPemXThp0
GSpIrCbY6TnBDXg4wopNFwzSDPExQW3T7nWMcViZ9TSK6JbGwa82sZqVVs4l12QBWRyj1hPM6DfZ
+YmCySrP00hpQMJUqbYmcpsaQEIA3DaRw5XS9UXsiegAvomqeJeCFeS70nAiKig1TmhBkHfSf1u1
2KimgSisBrQF31FerETSS6eIJwHSXRAFDLPvt9eJOJEGQiSopDoIfZ56DXDN4DorSOLJZrXp6vvW
Ik4rAj8E9ud1o13Y0zPJMzcsFUZcdROCSB3cd0GMRkmAKKehD1bRNVtdCIwgCpfXVPSDuurnqioN
oy5bGfxDM6p7DQCouPmPDIOXasm9JNPsDJyahfk4GuwwdsamJms9VYuLpQrcE9C6YLQzb5GPUaWw
HIsdpXfgttdSbZfNYw1o1+ubumAfeIMbU8eBrALzdbZSYQKpFTaJMFcWe262Hly1Y1TAmMibrZT1
uzToN9dFLnSWQGNNXKiYpgIO2XeEdqJCWklpbkqQmUQ7vQDF414ONzzdAvAlN7dsdDP6pkvH3PKV
+EUCe0jTbXV6J6SVY15cO6Y5gCUBxi28Yc5PWahWz6QB3xED9CbZaOoz1W9MHgD/9mClun992Ysn
+q+0ef9YC0CACOi22OkC/UHkDYCKbt9rdrnm8pYcAhAbsb8YGsG85szPBqkydEKMQNohGKmSIlT3
xWMulwemJo+9xR+ur2spZAGIEdrKMf0HSqK5X69JTyLg3xSObA0AFS/tsvYT5C618iYH9G3pBdFj
kL9GyCiR6Pm68IVL7Uz2ZMgnqpS0nUw4kGqBoh46YxAfZbZGFjFZwOyRBBB3IJ0AcEhGe85sO1vU
nJHGMQsnlUzPBPSuTgZEgaujjUtLASrRBLiJWbgL0FhdaHqrNUBQrblVbKKQaYBwyMKHzAwtt9X7
dMNEcRNTA8IxPFYPSL2zEH3WWai/SLhsdm2RDSsmsqBLOFjAgOIfHO7cVJGp1bIB3eNOkdTCcPAI
Co4mS8BQYykpYnvK1eQANoK4XBE82d5s10HXhRANgNkAaJhjCBpRYohCBiQncLIVftsZlauMmECq
Syc1f6Enq1lrUlzS4zORs4OORA4Orx4iqdm7VfliceKQPvM0KbkHEJ5dTODuiGx6O1XIBhTEThco
K+mN78Bgtm7YEX6A0wLS1otelwFBWixgTBzQgW0q210Sgg/gs1Wbg0ZAMZHgwtN+WZFhlzrfaII7
spxvo+weDcbbRG/sAH3TsREdAtPYMEUCb9AapOhlEgohB0bq6MTaja61776VE6traxGHgwWry1sT
0dxeJD/iwAZedlCHL7FW7rToh1yryKJ3z0qW+nHMbU7WuKaWDBPmCNpgPP/wmJhdXTAAOQIZY4FU
GGjCIk3ut2BcAf1OvYansSwJ70zzmyzxO7Q/WS9AyqpUTCmDWFO2psy2dZt6RkpXLsalGwLQsKiS
6gCEo3PY6J6oUqxzoIKYqOCX9TZKPqOi8LVsJZBa0nRlYojB80vD62e+czl4huMmrkqnqIJA8VhE
Ml8nKIm0gNJ8adFJ+yYLWd5mjJbHmtby0TS4fNAwSu5UshWu3CAL655AwxSk2hAxX8ToeIu1PB6B
+ZtGww+Mx3qWxG8aCYBW9Wpl8aJYO+XSpswaZkJBeTlvxyikEmMJgSjhZe02OgbFp5C+lMaj2g9d
2VT5Jl1zocqayGn5J9oDOrSipQlEDo7s8jckRB4/kgo98ph3OKDx0b7fsz/SvXCou9Y3sbCzZ6ud
3PuJ6IGVvLaAowPC6Z8VcVIFaKHDXaeugUstXBNncqZI60ROkAWkqAXkoKDpSxUYBNAwKPX1ThSl
rUps5XJYCtxOD3EWuHUqi/qow46mzY8RHaNj+dRFj0Ryi6CwizUCWllfeg7gNYfhjQmEEumt8+WN
cRbTXEXohswaxvMy3vd8U1e1WXvwDMaeN0qleiGYQ/wha/grKblyL+nWoO4bmrXAgAVykm8kKnpk
BfJvoa+Nw/CgDAWhDmby1PQeTrbalF2u0W0UJP2vRAZXlKMPoeqxMYS3D80wOdSV1XSuAmZObldG
WzCv1yW+T0mBtvPJOtVcAQZDJoj8aTWk3ip1lwB4JLOkyAWiUk4x1BuYt7pUxaCAkM3yXg018lwp
cvpDJwDEciTZxISwVZOQOFokB+B7LJp4J7JOxXNosBJXBlUhvsEUty0NUCtNiRT+knlUukim8ye1
UrvSHUTVeSJuyDvK0XBpGokMsLxlIQYndVYp+7Ar+sxuyolyPas7nW3qDIDLJdzLCGSFVHOTeiRb
q1JQCW9SoYy2hYGWibo8r+CBydDuu2QaNKzC2PwsZAM4mYJaX0lYyjvMM0QbJJ8G9JyBWG8P5hgU
JpoB7fhVgU22wzoeYreiAq2USWMEjiBa9qcqB3FjjFZRO3ISBwJQUIIJm/NY/8qsoPklR81gOklY
89+ilvOnIirGwNarwXQbU7K+Uh3b+0gLGt5yuSexEw5pAQYgbTxqzVh5LU/iHe40XJ2dhe6NPFB6
h5XNLmsAZjd2Xb5D/lTZkQaIkVVfdpjezllW+LyGhkkclBh7XR+AOpzrhekpUhuFLk9FflCLNrgh
Sinx7ZDLNHQThUg3mYDu2kOhFD8UPgBcPAD3g+bwYawqt6O6VTyUfcwOBh9UDXg/YwUqtr6qEpu2
Ra17fcJCP2ZdfSvpo/yk8T4awZzUgn5DUQtFvi/1Ni890ckivJGAZnXsO6X2VLytPsAsXG0swwDZ
SAnNWGVEX7RKJOjQVwdvjqrbuVVy3kB7shK3MjGcQNmw6kbpfibRLQac8nirFl98dAf1aJirLMML
ovFYRuoQ3JogdJlnlYq2sao6QQAEOtYjOP9u9fAzUTARlJQbBeKGrvWB+Xuo0Hhep5hj0wr/+sNn
wQWqcEXA5gcFMGoZMxeYS2TMGEJkgF/LtuJs9KMAmIOCkJVF+YqsBe8OtjwLxJDgBNTVeeZSllK9
lhsJmUsBDpXbEkgAUb0dgudAjf4+HYG0t0lQmVFNYKPNYrpy6OA2KxDRBLWGLGmlFXuZ9CIF+mIF
LCV4EeGOoZzk9iiMbq1MvHBdngUis2sslVpFlSai4KoH9GCluxI2uOmBsKDe//XxgZESlVNUTXEt
zMN8tR8sbg4AhY7b3AsyvXQVqXiS+s6LaeaZqeT1fbEyVbPwwDyTOa3+5JKmYWywNobMFBM8OVcR
sD9dX9VCnAwWcUTkeBZMEE4zpQyASq7VA9CES8AAaKDgSXqA/JoroEYLqn8qZf40zEF/0wJIAYwn
wsKlKr1GiXU7gWpLNPVpqG1aQET99cIwzQXoj4lvW0U24HzrGsxaRGMHtdT02EGbKAKNYJdG8srr
b0H/UL7HmMHUgQZ0wLkYVCDMkpUI1+TG4/o2Zhoiqme6liFaemUCuBvPJpgYAre59wCabKmWYQRu
TRjRjwrYvcjBD+A0cxrwP6Gz3wjxFSxOBrAmdVpg2AOCkHdAnLWVnYYhoHhCmR5Y3VpbFhrMC4Iy
PLCokzxZS1vkKmsDcCNJ0wErNzXMylZ4y/6edxGe9191myeeiqaUjTFpQVDI3oz03gy+lH4XAYMw
vWcZwFr/XFeChdM5EzddCif2EzeRQqJJHAtuzB6c8t7IX7W1DstFKz1Z1CzWjHSkuNVJuzlFOq2L
keVJmLqiaEtZfOgZcisYRp4c0PQVJ2ux2ijXieAluIWRXmWjzdLcS8d3pua2zN7BKalgAk2TVwL3
BQdxJnam4EmdZwqPIVboHYa5ntVhABTtipClHQT3IpA6gIUt4248X1uTqvUATFlQKaKwF6rsLgnF
ivteEzFzpXLBcVeGEJFlCWwjYA9KE62464W9moDKUUUHMNZUsjtfBq8IbdO6QTaAlI95Lf0Kg9TP
gnLl8b2UaDsVM9NqEaUc7bYQU6b4uStAosaim9iyU8tT27fMWHGlC8EEloUlTTh/FvqlzpeVVSi3
ZDrSeM3AXCAs38WAg2h6ba80gQuAIf+60S6KQ6upCQreqR1hJi4ejcoQMl6mAcpT8ph6wJIFYRtH
gZndlH+POwlw+RNpM70AjGYvxQOkcelu7GpbUT7r5KbRfYaSNppur69t6ehAJwdGXVgwRXnzfCu1
JFJG1o2QZvzRqGfRTd99pfGz1QVuJT77/wAALKOvEoUxVMVMJP7mAtUehcYwqcCaAWrLIijtMdV6
WySxMzDM3gtjrUN6yQjQqwOMHxRREenPji9jfWEVE817UYDyoTfuQvQjKnj32de3cklNJvg5JN4Q
uhjz4RlzGCjwciEHELbteKiBCgGiP8bx7FmbTFoW9U9mex4kqQFSv2OKIJPyHwUhoJV4AbKmXQbb
Ya3AteDm1YlzEjUgZNcmmolzDYkIA3RhUXKHYWrHjtBsbneDdDTBgZ6w9GagDENZhOQeydE+U9GO
f13f18vzmwrFk8YQbC6KUecfUAw9GAobfIBcYcoVZfrCC4buI5Dq1rsu6TIqnCRNoPRQTgUcm+eS
tL4q4karuGNpAdqWW+A0VKg9NaqGgj/Q8gmvbHjtteze5Wmei509GeKiLAJVhtiKU1trvYi6IGS3
GYgQwjUW1stb51zW7DRzzms9lrCZEcZ0UoxaReX2+iYuH9c/m/idyjwJC0peSigxc0gwbw3W2F13
4MnHdRmTDzyvcJytYt4aYQpiAQQVOxbmXxGX7AjJbniVu6ZqV27QS/8ISRh3B+MVKtuoT56rRKEM
SSo0rCZB1z8VALaj3CbW66gOTh0l9xkvMWy+RvW6JnV2BxAjYnqg1dCIeN+lxC2NYxUn9iA7PTrQ
1dJnTeZf39JFJTxZ6Ez3CesoQdTNHQ3oTmUBXnlZPCV55QJY02mKdHNd3OIJnoib6XwkeIsCJsSl
Otj5gp3RPlQ1kFfyx/8gBx2aQF3FJYds/fn5dUORy8OACpdhFQcWUEdvM08qE9vIq5WrdHEHT0TN
lpQZiYUm6QZ+qgYh2y+jR/Gld7QeYbixRku/LAtPcUQKZGruOF+WUMyuzHIYgK4KE7m5X5Sl+0pR
0IQAg+Zav2LU3+WpC4tT/hE4RxnTqSRygPRyR5HJjpTa3gAxZh2SXS7AdFjdGRjgkhnUNCMwk3R3
/RQXfQrA4BCCIdeBpqHz5VZ9WgRphVPEw9KN0Q4VjB+BHqwE/Ys6eSJldoAFegBEE0MKYRHSNu0O
LLm+SAob0/srvV2Lt6o1EV9paAynF0kqoG91PMwgS2o8BUgdIAG2Y0ADhG7J0Q8Vun2Ipq9i5YJb
3EcAEOJlg4v84i5XhFFladfBrwyB339Tdqixa0jNSj/Zov/6V868T2VgUhdkUgvQzcRyUvW9Bvg8
GCtacxNjilnnv8GpsbK06XAuFPRE5Cyu7E0l1yUVIlMcmMVc3Ndt5tTVO2CebGKsnN+atNmLZzRR
Y4ANwlt2thI8hdKjYd0w7YnlXqitjLqtbebsNQ9uIkPLQRjvGG3lgblsyP0G5Q3ymqOS2stugh73
6+a2JnEKIk6u8KREAUdGIOfIQ+w3euvGVgj2ANkNYdlBn72kUX9niPLzutjF2OTkCCftPREr53LU
mgXEhhz1nCp12SoY7gJmNe5zhJLIjuF1j9amcxlKjiIyjYDaEklH1r4ClKapAbzrTtgwhc3zbab5
I6BGg/jBJMw2CPpYD1TsVLyQgIl/fcGL5njyMbN95lFWtwOoO5zWeMzE4AEXl1C6ImRxV0+EzHYV
6Cqx3lVYcZLsVd571bA2c7DoN6kytcYiE3RBoUVxVGnTjvBl2EK5/ay1wCa5bVZrlffF/ToRNH3I
iYIkmhqUcQVBXQlC6BaVMfVVNlZ816UQtMyAoXnqcUb6Zx5b8lRWUmpNjkTD6FobbQqh+YW1hhVw
eSznYmYeRKJRqCYqzt5UlBY9iyTwhqj5eyb2cykzdZd0qjRtg8WYo4Km7FeeRnYVfHT6Sj79UgUm
OZjYQI0ZUYI2k2P2JWDgDMQ+WmNskNzfcgv4bGrXbDpDaVc0+tI9QZgyPbTRswPNnrl6xUzGssew
qSOgBmx4UmPHpC6TNFuPPbw9YLUrDnHxsE4kzg4LSCtGEqYE95kx3lK0fTSrDSyLamdahookE/pK
rJlut7QvKFheYURq+pHnnfaWaDQA8qf113O65tSEiA56DKJMRF6zYCotpbGXB407cVLsFbZtG/VW
qxW7+qmsIg0s6cUEvwNUCkwvAo/73GJFXSiJmRkIG9G48sMnT72tPGBg42C4VmKjfPwjdMQH+j2v
O1Z1SUVO5c4OTMbTzBwMnTvUfjb36RG4nN541/oPspPi/wTg3wT+Gywrlv2MErXTvtUbyTNd3eNe
s41f0cAMHCTLKY7oOPC6N/Xz+hdezpdPp3CyM3OLKQouSnX6wju2Yc/lG/WYY7qWhy84lF7nNjYY
+GzlMQddwUa1W33Fii5DmPMPmHT+xJmOpKqF6PEBkbzn/E02nuV4p2X3g4qb4uH6ahfC3XNhs0so
Iko4gbFDD1JX1m5U3QulyCam33I/KJ944I3liku6fCKdi5wZFMrncR5FUD09bW1VRDZyxAZiwzbY
0rUbcGkvVWARUAsdjUBhmal5SEBtXEgUJgVGcUm1eyuwhxYYE2HrCn7I3la2c/p758Guhhbff+XN
1DuPqFbGFPLy5KXR0D1zm5XveP05VnEjgVO69wG8W6+NNCwZFXKBEx4s+IHQWXuuMX3ZSyxJA2hM
fwfUPAnwxGnoycyyk3KrkBfz73HA0ZaAKv6UecQ44JxZ1oqA4TdUENgkfsffafHaByt2uDDKeSZj
nq6qdKVUGi7h5uL8aQTWuBAY5one0TaNPjf5Xi61Q6mnLjG7TQWMvGR8o0RdscWFbsrzr5gpUJxG
DJ+BlXYdqij6RxXkD1lf+HKAyUTlFXVjPGWOkhQBnhAMnQCXvK5RS8ZystPf3urEGSSFrGdWjl0w
WsurgJA2am+jfNTje7oGV7SkRaeiZo6vyEHJR5EcdwiynRxVlJC6qvhUax/BdlJvaftfnM+pxJmn
K3Q1pvUIicnwHFebPgOeQmZLtEQD+EtNQw9Akpz8fab1/EhnLq/nCEjGSWpPXwrNsrW1mGttI2cO
zsxkHcweEFDnI4qUGqb4u9YGGfSxVYGtqQavuYQel1x/vK4rS87udDtnbkCqg7I0qQU3oAISoH/S
ksamDXVK9gcQo9HfZ2WmfUSOBCO6aGqeh5ZjU8U12gPxKsy+MMyOZIydW24mv1xf1VL8dSpmpiRK
FbQynSygGeNtUA83WqN5RKlWXhdLAdGpmJlW6FETklqFGFI/5ujMG0F1lZcOjY3t9fX8Hy7l332b
qYdaBUMcSpDEWen0aePp0ZsxugrdqAA10f3pCa87I3NV3VoJvxayhdOZocCHjjr0oMznXcy+losR
rEBOl+rdnyzR+o2RjPEun4gKbJEF7aNUavXb2GpASORgv9L0sgPLaSb517dh0bHJCoi3UHZE/WpS
5hPHpqaGiChntZO1mssA+5YAhin2QDFP14rt37WA+a2MXph/ZE0GeyIr6PU2SmqsmnLhRt0ImRA2
xi9VYjjc+pmpg4tlHho92VSK8ZOWzCakdtq+O5L2SzIzH+q/S8lvSwZgrGxt1F7axFHwWPH40NQY
H7KU3f9vf2beWGJlAuggfLNE/vT5ruN+KR0KJHGBgvr/kzQzMAuV05hlkGQC0aSgXl4+F+QHJmu9
ovz7rh7o38lJzKwsRAJLEyVOPU/9hj9JaPAFf1QOvNFMjxxJvMnR6/XVLUa4pyJn5oboRaKjAXPT
6SbWgW/rEc2WYnSVcrcVD9aA/NIaEeZy8HKyzpkrtqoAY+gUe6qWDxRsckQHN8VbOspeLYd+zhtb
TCnDh8G0ubVP1hojvhstLjXeAIYbgjN0ZMz2uVKHgNZNVDu6fMSF53SGsDW2HeNbmHnJ382wttv+
Ue5BD/3cWXuDvFGxNk78jeR27StmW68lgyg7BV9B7+6Mn4PDNtyNd6Akw/yg0yB6szuX7Arndwmc
/S+UC4kPImU/9Sx3/HldDRbvRnTU/u+GzA5EBrYLh8epnV4yEtBrvSOJAXKZfHAFqXa6Vru90OmK
ZS2+JcGT84/UmZNDM53FahlSuUvt3GfM/vOOdkY7+GR4RoJMFxvQ2IbNQyf0oZvbfu3BvXh7nnzB
zPVFSpYUKcMXJNxWKygC+nLKfmWd3wwwVw56jjBWIAEeA2GsBm88WFjFVtkAk3v3Ad7BD91WPwcH
ENZvgWSb4L/L963X2L3T/VQff8sA6ip2KdBZE3fdCJfvmH+2f56PEnWjmu30WWEvWzFiWkP3g4TJ
ThHy/kVqTflRZh1ad2jHmn0tIgAuxVkk/mhyrGl2EgzWB9GsGMjZsnVDmswEwlhuacMDULubn0Wb
VEe5rYPKbqleP4KQXPgDi2vmo4vFAmLJ1P0U9RLgEMoSAEOMVUHoZWZa7cNYb7YZbdVDQStkZStJ
fuiJMJ6QfcCMH6bztW3ASvMN4xPBPuHhENoFaE0we4HmTa52421OrXQTS721qfO68CoJtCadKcDH
E9fURXKZu0PGm5e0GLp9YFjM6ZUKgJKBZeY3gD2x7gqN018W0q0YJRhLAeRaU4ldgokmww90Ld+r
rE98PaDExVgFSM0iSUOKt1Z/AghN3BdQ7cy1erTONgWmRscmY88gqTWAUZmZ903aDhSU21zUtjGO
8rYpTQBEKM1g/CbYwAOrwhzk8FQQUNhZJVHtymI94CpQdtYl0GTCTVfNXlgWfzXHdngGwH91b/Y9
u8MES7I320TeoZNO9tKuJV9RpbQPyN6Qn22jWLs2Z/iLACLO/HKg1eCMg9zsOIpR+zDRyAMJulB1
UZ0yX1rSNjesGoBiXFUk/wxGKvmYLBEAeEM/xRZNbWWGizfl2l7EgwzicNZYuY9UloYBkiBA97oS
JKK3UQ5SwBIcK/Lj0NfhgxYoDMnJMg1ua8tQ7vFQZ6oNjvDsnfIJlqiIQ3AS1JRLpp1U1NoSLdfu
SZA0e5ap0o1lNCAmLIkZe9wIhi+jNjSnGEF+tLnuIL8zftdsWDkPkjSgIqgJgbEoN9EjYsH32L1P
9oH7O7ejjXJX7CL3rTvQ3eAzG13EK9Iv5+imwOBfU52FOxmrCwuUsghCNh8CSbUte0Iz+/iQ28rP
0TO9+AG9ufRI74JbOvnNNUiGyQ9erB5wEEBNQg84AHrOVz+kMGstTLD6ptDsBowQhjaaXiC6X1ls
/k64ONIch6YXw0qgtxyTT/DAU9P2ZWN4VKk0K0FU76Ry7QdqDXhy0/qVsAocrWqLm8GQEHRKSMuS
tAI9g4xEEpBaVxIN0118uQH/fsXsrqYNL0yCupeDmtRtIPUbTdqN2Qa4zO71o150yifLnd3ELTr0
JBTXakdUAulekYBCOw6OOpF+igho3eOabi1GgDpmW6Y2NbTazh89UppYeq/FtdN0BxU3Dua5OH2S
4Zub/+HuS3ok1670/kpCe0qcB0MSUIwp58qxsqo2BDMjivM8BMmV1LAXBuyVgYYNLwzZi8Zr2Q3I
NuR22/Amnzb+Bepl98KA/4W/m1Wvisli8naJDcYLQ3hQzYfn3nPPfL5jIbSZlxUm7xffzqXEqiqW
M8ENRIj8XJ4w6w+IuRo02fQ+VGDnpTs5lXS1uJNonTT9/JEJW4zVoDG6G4hbtoJl8ilOVGZvrGom
VCeSfwarM1fRrKaISyeZOxxHYbDPsQBOyhMMBbokusWKUnOsuMzDDMoIW94K98TOnUWM8Hz4HHvJ
ABAQGCZk+3l3Gt0qamy4M+BIR81h6mkAEzrj8w/DNEiA0xV9qUWjEwAh9hXQnQoalhInSy4F+kDi
Wd8OaIb0QosK4bQdhNa1UCQcqJTbFItWE32LFSpbfp5W1myYn36BANQc+nIUlP66Da+OHMYuw4AU
4O8WDdANt7AhatLMkizCjpVc1kPk2exUnYsYFaGo8r4bk5GaQIKD1LKeQpMWn4iOLYwm5Nh1g0YI
J104rKwLFg2Us09f40V/ZrGjrhpO8zCEikDSYzB8Wc+F2sOMq3DrMv57zsAj9wG+ktMqdP0ni+En
FMx4UjvruNMSoE+SWMazjtNDQ9A9blVqS5GfNfxMbio94XQloE309x0omi80QDjCMMlPUVbrQMWi
ZkIeccRME64kyAv29MoCxQj10kDDmoyZQ/yvi0hUBViCGmGZw8yXrZOEX/FlfBjHG4pc9lVHsOrl
M5XOQ3NzNfXzLag4AITkahtmzLtKjOp1JqozzkixQyxN52K5nW9T6UZLQ1rPdJ/taX8AOYbWURqY
KeKiAF5G7tVvMSc1qxrnAah8h2yBBuKcFgD32dQ2uY6QSgFXbksD/Ib2Ki/fONVd7rwpC1pCsS+2
ResYsnnI1bBAxOpwFdgBFxXwXZrCWzesug74eiEpHtZLWael+FAmqe4UaEYqBOdYxCSrGniOHiYZ
dn3JtqvH1TpWuTPHAWRbTvMrKB/XxbQNFTl3LANHvsVssXOCVU4Yu9SkDIO97hyN8sMi1i/HCopS
wNjAWEjHjcPalcywyFGEgL6LQ0AyMNGRGNK2rvZqH/kLmY4gVyK3lVQRZNzyLo9fF407r8UlsCRn
dYRVVsgaZ4txjHUkt845I7FLUGSDZparlq+raDqO8urboWlhplqsdWQWI/yxyGXkBJVbTzqvrC3c
MxpSfe/5obmStPOj97c7JiEqXuxwGZxNA20vmXe3dc8tTOxnhtk4KxgoPUMoNnyAvW8R+J4qhlsI
6lHHIfPjopANHrP/jrRUExVodoAQOKsLbjlMp1cC0Q2LUWr0AMNAPX+MHhy/JvJAR0LXdIMdksj5
FYxHEYdeRdai0rmlQEXk7jY4wESKT8Os9pdWzrxTcoyn83xxGWEcmEKxBxcIC7padr1Dsso1bytH
JSI05iEHWLJyaqN4phoJUCVQbhJ0+NRyOmfdBW+/t7CpXooUSnNn3x22P6ETOlSC7fsuNlbNlCSY
szZwLMWrWqwuUtq2X9rxdghFgsGXgFaCRw2ww6h4lzxNBiN3VWCxiutRjG+vimxdJvn9llUCSLQr
FwmolckRw9266bG0tS+bdIsROlcXVGc1LKI07jr2Igya0nVS0POzahkowkUsZ7qo+gsnd8+rCDgy
w/T6rg3T1T88ia4JUHP07SkOnkTJYddkdZNmHxJlXTFXw2R6A+k2nc4Tz1XDceMQdHKNf595rq2n
bsiccNb2lA+CUueqSkZDXwUUXMAXL3IepZ089v4kRfOFW/75bWYOFDNHuE0ZrISaY7XsrABKREUF
suy9Rgy/QMkA4BAgfc8JAf824LFHJQPEyFmQLLGmkSPjE+mdbRwOn2yvgLYodczdllG0sKlASePf
5CzOcYme8QYInYWn6taWtjOjV17Q/8ZjzhaYXN0IQmQQrjhAKJnlCSg5HBY9Wlgszp/JPm1vGo0U
+f3W03NTL2ZjAaRihbtWgTDiSihHbeWjlFp77TUMLa46OiVzmTDkScAsWtolIMISvSruRTWjTX/3
OtktOh1t4opWaGztGAbcWgjNPEQajcckYAjZSPybXJ0F+UWjziRaqxXtKDtaxVPsqohSHGWCqTwk
YDGdkRa6t43m21CiqZTeAhd2asFfB8Q0PJYOtSSIYpS5QU1yq40fczM0sr1WK+soDxysNUePEJ8V
H1wMeHpaiFUdrI68PCZUjHkg+3cius+Gnwih91UO4cv3yCS/2RKkklGwx6x4OnUM2aMhVRXREYGt
rlK0ZOQ55q3jjJZJ6ztxYORJQFIEaC9A5Z/TZCJfEqowxU2zEcCHQ2UhRvW8iVNktWmzDr2Rb5tY
R6z8kolUACiiXp+cCOUJUHlE53QbzCPlFgBWvnZnAyNq+EyfounuobZpdi4ZQWmuMGiHxF7U49B5
HeQ4SPQGuddYzioXczE6s9hDbPJF36+Rn9XqIbc9tvMrxUGu/AT5KYod63vBrc8RO3fMMAD5Fnx8
TiZZ77detpZ5bxVXBsXLIdr0a67Jtj9A1wKXhHxGS5S42IoEJwIZVylWlRy+A2jX5fDJ9pkO5No/
k+ioPc0SZKPgycG62N8onmQw/g1zwXlvDNYcR6ojpDIWYSo5h4eRZpxuB5cZkyxjBbCi2J9GG97q
v6AvbHVkNM9sI/BVsAVFBHTPuYWKWC1SGoX6iRBgShkJKE7uMORVmupkDF6dl6FE6NqAaDVOYiGk
XFGfzZWBffUDmQ4vqYPJuqTJENSHZ1V6IzPZ2yw8j/wc3XiVDtdbpEh3r/vUpth5bQ2WU7BuDopF
CNiy6FDbgDnhvI71Y4dB9WxWlN8OPoWYgizEeALgQ3r0uajn8EPzosJZslZ+6hZAT1S2Cz8/17gb
9L4PC2J/ANMi1vFiYt8KLRSDEQHGwqJCi5cdMEBFS2dGvCwtLLgpFyL3JtIukxT5oDcFp/u04LD/
jFvf0HnbVohRfQ2j3jNZ1jXjfSVeATgnyAFDCwsGMGWkhlXxdaa8o/De5xS0D7rz4AHKbSvbDHTT
xtN9f8aiUgq0PH4ZAw2O8QM9RgsOGrE4eAbDpHufS4vjznMJg5JxwxqU42Lhs+VxI1fYS7caJtKr
MgGkDlQxQNx9BZbBbIEUy1gFqncNO89yLHoV8uLtMI3enh65RaTj2G+1NFe0ColtTnsNdIycv9O0
VcqcBuI5EHdmyZ3Gr7L8XI0eco1yiL3KoEW6806YxBOZErmtmYBEfiGxeuPcMDZS94CEk7XDmFEk
ijbo82eQJ5GwyA1rPVEAef4ypTh0WasBRSa+qcuzXNMVBwMBW90XEr3ID1XaBGy/g/GFYte6lirv
Z3UIiqWyyvmFHF3UXqOjfX8eAqxAQLSRYZ26ry6Gr7VXPlHf0QQRBdivUlFuqnqhRKYtIuY0qy49
4wzL6odJ9ErnFxJdTDOrCJOoKEAiAdw9UHfnW/9PydrJLRLk/bd8hoAztoxPuJBcVk+9aG7VJ7a9
Geaj/4pEwM+TtQUYwuuIIWtxvsOooOJ79jv8eMWl6mGqxAvXaIBZKWCm7DLk0R7h2zR8u94X0CLd
Ud5NGgSNU8Jt97k3cWXrGmZHtk5xVBjvhO37LKHtsOmV/xY9IjatA01sTnK3JTlQrVkJTQVcGnYR
R7weaOVrK5FXpGLg+DQMLRqbHT0dVGWF1W8gy2vMG8a4L/3EBppRvYyE9xwAErZ8TIsXex8Axs7h
zWDHHad1LrWwxUDLG5ysw9dLnq+wDyg+c7h4parNucvdOlx9WKEbVFdqJ4afnWM0i7ljUYtVM2MV
ydvlsJT1vhYCnojBNA0InB3NI1ZOXbiSms6apFr5fHFV2bRqF7E5X3nYn0nI3dVoZYyAtLFBQihQ
mD9H8OJ6K1VcChXFlSfXNUSo8ywZtBQGWoVxIAMgtI4BNCWA9KDT+TC0aRnh/mv84dhQxnsusLzq
Rw5LrrHMD0v5Ut3e5RzNKLygAL4Q6chKKOcNW+fgRwksZPOAfYsdyJ5/7BjYCh8ucmXBY+szh+3E
wzJBJdx5/qHBoGuYA+GSzYFHaOmNsIjFw9JNZoCIruVDITlPFIoLTjvSjg7AYiFPdcnwWMjPFQyx
GtZKyUoKa71EAHALbEj8p3WjPSH0g0ol9xZ66mHlxCuxlhfo3Z8Nn2CvyLfIdBQLutpr1ZVBRkM5
vojv08jTrUidse7SMCoKsV6xbxHr+HyclitRWoNYUod67Z/HpTirLSytbubDXNEIEXXa0tKyxaWI
kUDICS/c7YoDUwpqcA6lN4p2Rx2VJMUwAJ4LQWAV5D+s4Npm62WQZNfD3PSTARKvwJPSpdDRFkkc
2UHWQC1xWA+xBY5Rrl1XPA2ijEaloyhCL04tJOsx/pRLh5xm32B1zcoNNUqY3GvJpC/MdFQFhjt8
q1AxjCQg7m/slWiEGHQ5zBFOJta8oUWvNK46CgKLfbZiEYGcFZ3b/CzmsfXaoTUJ0ngiH9ESNyRr
bE2ucHQBMoHzFE0ZLrCLA9Px1WaRsx6SKQmg1BeC3xQ3w7LR+34BD4NZGUCtsV1MzzTJ/FzWMFMW
SCfwjisunQv5XLBnLPenpDLlFqkOl5mP0nZIxtc4oTgVrBqLMa6qIMRUcGHdl6l/JFjNYhsDPH6Y
xd4rbNHtqCiR9arS9TCowUM6Cm9RydatVW0pDWW9d9ii0tFNggcARYFwp4rz3L+KRQedKACClpZx
qi0sGh5Ur4ZqketoqKYoC40LwBQGckskgst4JWTvRYxjDB8ejU5HRXHogFYTFmzxqJ5XxGtMHCSf
vesicmkeI9FDX3k1n3niuu4T1nsFhqOClmbfOtsjO9IFD8C5xazZGrrvXTfah4q9icT8cJjHJzSp
IcIdBYnRDV9uAhB2MhWF5g+ZoVlLtcIKAaiyxGNWQXxdlrWulep8C2c1Lo0ljw0NvIAlkKVyBdDM
izpgaVN1wyKFbaXP1UKYKyJ2xuCOc/c2L08k9TKP7GPXfyPL772UhrXSG5mQLVLAqMfsXLdVS+Dq
OE59KKHUZwESOMNeWd0RMj3kjqrQrNFQgU7/4YPvFS4MT2NmkCza7vYTVp7B804K5YoAXVfsRZa/
y4RNQsNu6s+wtOh0NABT1K6boWMf9f2jODwKnFnGPPjpYVBe1tyK44+qeJ0Wt4l/WYu0adb+1Bxi
ARaFUyQ9uq19YsHY+XYL4UoxkZmeNMUitzG8Ep3H0bGWz12AU6CPyqpoRoVYpq+F+jPd7px7aDVJ
XXpguuF43UeXllHRHmxfcz06+35grQv2UZdM7vscSKgh8NPARawcyvBkeRfoiR42ayzleulbNLQq
Gmedd6GEYQzkQoiNxCi4uuJNk9LQCvttxhfOOl6GJDtFxpKZdeArpFgP5UQ3Csz/sPj3v7gvRDq+
hSKwKlMD03+GGh+Wmh5lcDNTXtAzXJhcXeXeccNQVB3t6Do22N+yQVjwIBkaBkps/rERhRQYjt5H
3RKKzmOTBQNNGSqc2iT1sTHgLDSiVSGfOQDkGD6+fkJfXJfOHWExwdYQyWS1qGwvuMC1Zpi5WZSA
7YxU8W6YVq8qbmmQjnUX1YTPZSJyQnLoyxi0895kqEAX6rKw5mxBA2nuZa1FjnxOyyGU44wDmj/I
WVgv45yLMVbuvg6l+TBTvcLQotKx7VjyJPuxACql1xxJUrHmCp7irQ8zgrLjc0Z81tXi0AEJJ0nn
GHzSgZWSMhd+shxmpfe9kg3JWCcJULKnSe3WgalayecumTXmKwCiiMKZHLBv5FS5GibTr8xbdAi/
LTo5pqcLQ4BeELZ3KGVxwsJ1lgKn55K1YFNgSB7Khm4XLEXU+y1Yi25H/viaybKCYEukaKlKy+TY
aASggnhzA4i+oZcubM3MQvuBbMEG2gbGX7JTRUEn9DD/vdfZ+oyOXApGEwLii3gkfnEci/FJhqau
oALGE0Nbl0M4+sp8tUh1hDPQMDiP6AuYX8FaguBgnqYR42W2vZMUlaIVKWx1sU69zDNC4AETHMKl
ZTsz0NLqGStSNGOvEgEKFMHxUUks/lx4RLGSXWULIU3qlZht0KkTR8HcYedSfpuyGeV191qXFrXO
XWmF4uVKhbtit+/59FYuT7C2fGvYaMA9CeNlnReUN0gj2LkxLzMYEYjrYC90dUuehcwZl/J6Gp0H
wkKSFwItHdSrv75w2J0OlmyboHpjgAElBb1GpqFx85thge9vFWnR6IQGRoZ2n7ACU6zPXmrOViOr
mUod0LHlnPOr82TrvsaU1AOZnJ0pYnObGc0RQ7pXU+e1kwLWIU19dxH5goHFl2hsBUBxoLsaFq5R
vpTveTBkMxBp3MPMX3c03zeYnA0ASA/4VZT1M2vFoqYn+RGQmlwW3TXesV3mKxHQCzF0MeNuj9B6
S0sC9U6mk/UqaPUGPoD4pMhaCtKKsTWuIHdSz5KZAnTzmfIW/4dGMeVcyvR88Y69z2fsFTY1r/Jb
0Z35l8xpvRo+iz5r0P4IIjitj8gFYBZihzEkkUOD5JZbRuIMOHwUZdhHRW6JBrmQFhUDY4FYSgfR
cNnmmEHdyI/FcyvBBNa3c9Om0/FzsPjKBfYXHjKyuIeCgYlsJdMBfkIh06+dsNBaYVGdlbuLRH1Z
jNDWBnYU+baUGz0L5gXQd5R6wVWXrEzdB9sb7WNLA7aEYYBd69aHrK1SGZ4ISfG9ma9g9LQ4DVAD
ruybyj7bhliV4+oMRmewX2j4PHvVRotwRzosR2P8iEzvY3p7he1Zqy1tHKjXnrQodL1sO5DgSuEo
KxUucLOMZaw1Ug4jrBAcZqXXSAJHRVZxgNgi3BUN19WqaAvRCO0rKVk4aLhg4ZWKC6ekmf5eaW+R
6pyaUfElGxK4pDC5xJiKLmesHlguxYbQqHRODpsesXmI5OoY51RDYwAgC/yQNvjWa6jQ3AyIBUXA
6vEOESwmZBKMMKHhgkOxwjmt3Rl2CWCq6bXmL1zMtiYCxfJzfRJBttUCIwn431if9VxXxH7pBR7B
bclD3TuTruoL+SY75y+MJTtn36Z6DafuyPoAp25YQPoedYtu17PhUy90uacYqTlSlYWExln3grdO
Cm5eu5fDtHon/dvEOrYS29S8Eo4wbOVK060FsDYt6H8sA7sIjoNVfKI1+h2r+7fJEosmcx1bsBhK
uNH3HtpfwD8/ZhSRBUcWIT5NtcTocF0jt3yjpnOZM4d57S0ctil1Xh4Bz+O3Fijx7glUclEXc4E9
kSR0lgiHqbxMsO8woSV9e8CsRbZNtfMIVbW0+JIM4ALg4ayBm3/Nunpl6Sh+2Hf5rXF1kgu6P3Pm
prGwaNVtgSZMnXfDN57Dli4ZGNXtpXEjX7h32VxZOAtU4VYWLvTSnWP0d5YeSVfJnHkPBJqjVfYW
+zJ0rE4+hNukzdWZe3QovEuX7CVz4tDipD7VrmCaFct4eEyQd5c/+FhH52F3KWxYdW441aymmq0+
BdX2sjr3noZB7rM1jAd2tUg1etyClUEdVOgN99pUOvecAvMGuBmggqFfVq10xT+Lg5lor4UCvRQ+
s9S4RcLeNuxqqy2lml0MSzeNSaLNWp6NiKouGhdBnosut0wCLKdUD4CUOUylN5huc9mNh/KAEQIP
8oT0Q6ous+y02b6RGSwK9d9m7i0bHUrJUdJcDZPtV8Vf/OROXMQAEiOXyayumDDHXqOcbP0PDOff
ZTWzHqZEO8aO0k9LNgpDFfwp9YXE3dbldW58GEWiGwK5Bbb4KhaY4QFzxzv8zBCaZeOHI6+qi3jU
qJotFVtyaCJWdR8bcDQK9SjlX5fSYsutXe4k4uasHByNY6+jzy27Kjns5gCCgvQ2RQq75C4l/m6Y
Rr9W+ywPXT9UUt0sDgh0nLNFMykwfIUt81ZVscRI4u9d9TpTncNhiuT1dlMbLbnv1lyxDjv1RQMU
0+TMYOHiAi+b5uP00gBIAtmCg/0pXa5CrBnHLDERjMI+j7QtUkGaGBUPw5z0nh0HbGCgg/DAFu9o
QxbdTlufALHxWJBXM3rNnhl+jbW0wjzB2jUkzsfRI1y3FFNgNbXnkkF/L7lKxdeGt/TqU1d9FxiX
lZxSfKfe59tijvx+i5jCOq7HEkyGusSqS/Eo9TLd9ijd473aqEWko2o9q9yivA8ixjZZYPZ8xjoa
cg3qazS1UMSOdlkddStboct7LEhFaL/X0J6zyJv7uroW+BMmp1TDe8/uSxqgW0xU8qwGNhUcFewU
lwATxgGhLYkoDPU7nC0qHXEIRUT5aBnF6PCZ/To9bA5Rbz8KzmKAO7k6aiiR7syFo3CGleZLNtD9
Myw/p9zfE1DMV4+59Q0dKckLkRFTD0+gfHgtwON9g/7F9dsbXgK2O6BOZ9JKmTWz+k5dFDPhuMGy
3KVI+YangGXoGzpChDwwYJ4snENR6+E82M6kq+okW5WH7n3yYF8KCy9eoHBPg+rpd0dbvHckyg/5
Ws4S0AUKusroyLWc5If82lgDaQvVcHaJHQP36Ot4HaNxXlkEtPpj7+Np0ScS33qhhih6ngZwvZl0
faYBeObOON1iTNwFZYClXRUnxhV/bjS6dT+shmh0O4bdlbNYkkPcubvVHeRHxLOGWWS0sjWFylMI
0uJO8TCPgNF0GKb03jWAvTTz3FJvEkpsSj52QHievLQWGV7KDMElMDCSFcx8W9kIiCGAR6uzwofG
ZhHWsMhR09qDe5XRl6t7AjNuURXDJrXLGlSxVIgxxLnvAZbQ12v1RkaO1MmWTzf2s4fqn1ib6OIj
P9kvf46fP0RxnTqWnXd++svX8SY8uPDNh032c/IXP//B53/tl6tNdG4GX/+hZ38H//gn4nMzN5/9
ZBHmTl5fFpu0vtpkhZ8P/+7HzyRcmOkmzJ/+trPJWn+f/ieeOOj/Jw7wb+Jzjta/+Ani8Z/98Cc/
fuSn3yTs/uInr9LiHmHwxz9/U8f4pYeoCHPChuVEYetvtz61bhMAwA/WBaDIBzo/3M1LXP3wJa1/
6znbA3/gGc3Wd/VxFWxS58EMD67NIBrHHqBw4OigmAAoPzKH/7QQYUpOPx7sR5nvYXVVOOHjd5tR
V4h9PtPeXktiXmRsZqbO/f3GhAi+KJ1ZSwxaItUWT3Q4knXHU94Y5cmtitoMxwklurvJ6qApmYKX
D3Iv3tYrrK1yBm6q9bdfuCi0/u1Aj8B7HGLrrWOGloX/Dq5fXY1iDxhvMMJT3hgKccPMLYo0IrBr
z58XLEeIX2n91RcuDBCYZPpsSpY+yvyLQngYhesiNaEVnrNUfIs94xGlT6wO4ScNCeFhWpp55o1T
GRwpzE57Wx/l/cXbOjOt2kyjNGsef2ONurLpeaO8rFepRSRw77Q8CTeGJPHxX2a+Ga737bIot3UU
rqNwkznjHtjkCp4UEIYuC2ztHUsUBX+UDrqDrfN4wWaJCqZSJ9WCZO5g8Jay1Nz4o17UDpiiWKyj
3PRHyt4OdDrFXs0e/2u+OVj//a/+zVEZOelXjtM3eRlTh1wfPZoXbfErrK9IR98ZcZ2mdXJJdnjw
daVmsmdvi3TXDbF0bMYjleDklorkzwdZ2qTZph51T9OrC54SOh6bmNV8GOdT7CQm5ilG+DhK1yMl
cHqL9Sn4flEBnmzCetxdTa3RSVvX0KM6qbHHp8nykVc1ubIgk+pDfGFa1947nigK8MRBrtMcmUDb
daZaoCjEubnBxTGBEwI0fZSyn14mKSrxBJt7HKTMRqSdpleJBOJz6KGdmA0WA+2hAqEEJ6dmNOqm
ppc+SmByurk3Q1Kq2yvxo2iLxz/P8k2abpwHexRj0zuGBGxu6F2dmnnpuOOcjR1wRTHLp84mL8q9
44oSbJ0696gkj+NqaseQIOkNyd81ZtU2YeaN04I7kEB0WQ3xBQl8sHNwlm+cccpwB7xRHIzTTRbl
9rgbm1wOKf7FaVFtgvuoSPet+CPSHAznfs9iSZHiYZyZaxOQao5npubBzw4+/fTBTEeZ5qkFkqI/
XiEucXx/nLLfScZGongcZ2aKYqSTFONy1rvhjeJ3/J//9V/+75//apQcTu7QYxaQou+PMn9zEH3A
S9s3SyZRPKqzyF9He+cnkiHbId/jzKyjPB/3vCZXh5QI7CwKrWhsGW/6t0XR8uAqzxBYmuPSNbvR
hRStcWb65tYZpQsnF0KKkwiW9owhinMI+TMfxjny04cnZCPSoPrDLqaHkVxNLXlkq9IgT2aRoqe1
yJ4cXvz4Yb/Uu0wzxE/8meGeZTfIFtbha/PzsS781J2SMsUSvw5GuoHTFxdkmhk2/bVTbrJRxmpy
50KmGeDH7ypnpB6cfmCBbJ2iPCmz3rv2SJlqiB//wgzuR0fFU9stymXppp2aI/Of06uLT4MEL7Zn
nEdFufH9DTMz/cfv0K7rjDPGu66VK5SsxrlTfP+vRunGnXNIsdPnjrXZr/ShQrHSb8ywMPNiv2+N
Yrafbm3PPEaFYrTPN+tNuodjDQrFEpxHmEIZJY3TB5oKxWifb+Lvfz2uW35yp5HCkm6m9+Y6GucJ
7yQd9Wnm+2WjbUabdFyqY9dW7NPo8IssXiMvEGKQftQzm36a99OA44tsnaNxOTWtYlwgPf0kpUpz
Ojbbg/cbZElHzrDtXCwpZhrTT+T2aqSuPv7w8Tfjsqg7EFGKdbvYpI9/s2fPjpJF1aM8246FBpg6
HCXoc0PJg4vvfw0gpPz7X48rZE5utQna3SBfkb9/I9kaJSd8AekLHn8z6llNr/UJAt3wVaV5YZnj
3MbpfWECETjIlhkX5gEyBRZ6O0Zd2a7NGdkBNcSpvvHNYr85pMSgH1F8GB0b40dyOrn+lwlC3NDt
IQ7NbXSyPGxI3m6cS7mDV0jxQy6BBDYujzV9tlWj3NipeXD1+F0RPuF/jRgqmFwWKQ7W3/33PzPd
zd/99X/bZ11CMeGvgDsC1/8AIc4BSS0U67EvbnpYJrK2bkij6Js0GMvXjm0eT7ZiDfF4FQWP/37v
1CXP0txm2/GdOAbE1LiE19TxAE8WcQ7d1wWgH/Po4Gps+XcXmTyeQPUOMXcVZZkzsqddVgWCF63x
IsdznCoL7EevbyLISJ6luNNXCL1H6sqJ7R3/6QRfTOO98g/+/lf/+lVq3n//29q0D8zs4LrAr/zh
t+unXxhlBid3W3iW4opdo+6dH5w4eZ49mb/zTemM0zK7eYwU7+x6k40EDJpcTil+2XVUIEJ49YFg
tiJl+b5w1gz52UjIu6nZpJg+RLEW6TYBh08/fPztqPc3eSjE09Dhrh+/AxTt2ETL5LdGMewfxyX3
bmD3s4P0snXoaen68YJ/YrXPsI9y7ZCu/oPTDbD8Rj2syQWQ4phcA8caE1xOOK6UugN9QUnrXQMJ
xIyjkUhqnwV9KkeS7HkbcpavowBDCwdXm7i4952H/ZJFiou1yGLz8XdjMwoT91dj4wDlxp4cx9Pi
YXR2cge5ErK9dlAckSkZV3ubWiFSDPKNvUFmyzaDkUDPO3HuaYCF1yXwJvatbYunYRZeYznHOKUx
fbRJAy28frC3G6eBN39doGxD3Prr0mmaTTqO0+ntNA3J8DZ08s36gOQRDhaBg9HJkcm7HVwmxRW5
gXvlrM31U97gJro3rbHO1g4sAU8x3hepud5kBze2Oa5cPLnHxVPs943pOqTJZKSdm54vium+KbBe
7kkkZ4ASjbIDwAIgSbmHOS1K7KZjw4ZPhNMe5S1PfoE0rMobjNCPswa7LlMJNGcsGqkpp3YuBYoo
Xj/+h+jgBsW37w42Bxfp438KH5yvl6T8mLG+eRoQ5w0q+z25nx83TzQD/vg/sXCxHpf52XWJ6vOq
qhdzdh97aV59XG/W1ZU/4uSdQMmZ3AA60C+6DH2TRO5cU1K8rxssDjAdFBlHcTm9iaP5XuThBRto
lL1zvwSa+2WGzb7hI9BiOVSenGaclpy8wZenIareYkPbnpXuabvZbj0yxT3Od5w+k/Bpj+SL5utT
JuEEif91FIxShDtgjlKn+cTcdT46PzI5BAQvUtwrHZEoxPFgaWbjEiNTu/sixfG4TQsyKDVKFCcf
juJFiq/x+n//j+Z+Q1IiI2HBJ3c3aNiqH3t83jjhA/qSn1IjOcoBKyxRNtejmwp3UhGgYa++2YSb
psAExJ7JKE2jRBn0iXNwuEkfNlZU7p+xo6Gu6gQ+LLMP3jgpJnT2N3cnccMFxjdAfj/ANvFR8jm5
oqHhlN7+9Pqn+391FJcFt+bcj6zMTW3RJYpFvzN938mYTc4si7wY6ULvOqlAA168/v7Xe77gnoaE
rAOCthwpotM7aDRwyQUGvQkk9yidOfXLkymG4N0GeaBRHE1fGKbBSb4nEHHjXK/Jr4mi9N87wb15
vx2XBJqaKUrAc1abYTByDnNyF4QGejdL4SGvor3rJ8EWWErVcIbgLY0ANfAdafkfUBkodX/ubXth
pfP0yZLPW25fzHO9uE73R1yioUESXm/SsZpw+pydQqn2zorUBAzouJzWTtIGNFS7jzM113vX/Ekp
N+mYMRmJbjq16aJUmXQHuZ20+MO/HVCDdC04+dOiPKxXHyws+9y/oiBtq+515EdB9I+TzdlxcCmw
Gg35GRMaOWZPsD5opGO/CxX5Jep70U5/Gjzct3YKgVNYShbkOv8pGRpCjDlSrUzfx0prOdNTbCIb
B+b0RTQmGhqitWTN08Jj6mIcV1MHMAItxV/4FubWhvz7H6Nho4SaelqEm3GJm8kviuZUFeBpPY6n
ib0qWu/ODEh2I1tCJg8sBY2lpQSeK/MY3eCb/OkNTaTHKKmlVz5A3Uc++IkFidZbNEMCMFqP5Gnq
B0/rLprZ5vq5KD1E39RsOfUlUfJJ16lzcGqGI/EiJr8lSgw1Iwv49uqaKOoBoHJPM9EEBGP9+F0Q
PWCW7AkSY10c7B+3FPfnvY37s4pxNzi5TFLiihnwu8ZVDib3vWnNUjOzxn6tve3P+FIzezHMPXPW
a+yTXZgZnAWk3p28vqnjzS9+8kzr/0Ny7Rz/MZs1lbtByZ3BOGPDQDEuxp3YllG0xisMEN+b9cOe
zQnQmqFmyJqlGD49If/vHPzxP/7xP//xdwd//Iu//ad/+2d/+8/++LsBuaTHiFPfINf6pMXTc/r0
qtBPg1c1IznCsbWSydUkrSHqafRok37EokF09Y+iMHecApUoDssswlQLwXQcl8OYfGJCEhVRUTSB
FTVOYDlWVimKdAX0yjDb1M+fYRFmRQyAHkz/tyT+hTrsE02VFViVZSVNUblPgE0TmYqXyL9oFPtZ
NteBE85Rt0BhGsaSVnz+BKg/FY8U23Hy+Pv14+/Tx99nj38JQIr88a8O9Me/ND+kj3/lEWC9tv9N
+qdT/BZkG33Tz+/9mVtAP4Sp1S/NRS3uxz3XXRQrJErWcWbeRwdvNul6v66KknicRZH3/4UdoajX
kzpOR274+uLmT6RsKK/s2k6c+PG3Y7N9k9etaU2M86dGMm+UQpyeKUp+bO4698BYdUZxNbGap3Vm
ziNY6rGe2S5U/Us+74ueyuuHTd8Y8o+3l4y2/BvQiI9/Q7ARzYMfbnFkn/5O7pGiIRcPBfY6pqPe
3ORRIK0j5Mz5w78bx9LUaoTigjz+cycl2G1HKdqwRq4FnF7vv4Cp/6IqWaDfcRj65R+QBfxSp5zK
FaG4V2R70sY8IA8uR3Zp5KaviQWU4vi/Sgm4xriAZuoiAq2KvdhkI32RyV8arTt6gWHPdDPumqYW
PIrTuPAPrk2/HG3DJs9+KbyG1BeluHrjIBENtPAsHxdRT/62KHy9uq+xq2WsxphaFGnAIR93Q3Rd
qR+vB6xQMnXf/4tN5o2rDE+vAin+7qrAENa4xzS5u6tQrO91gSgT3uHSCffPO1Qoru8b4BN0n9Q3
dQG9FMlO5BZS2HsVIvrat+E5lbIW7sx5SLHgYtiHp6fsd31zXOsTeyqoy8e/TqN65Dzn5AqSNvV4
Efk1FuRkzuZgmZoh5s6cbJy+3PU1UsqnhMuHcRxOf4k0K7d3A+EqxcatUFraqw4alaL4V5sIiDvj
YrEdQ8FS6/UYrhvH4MQePiWD8wqdriMRrqZmiGKoV859avpjd0NPrv40imX+iLQ2TvR2kaz/1Kjx
YmK0vxvkGxshpr8tSjLgxPRNAocEfC4gIZloaEHXR3/3Z8she6HBZ/J5GI3iXsw3RZ492PsXmGk0
HwOFo40fFSNx53fyzmjORjESKG7HLq9G8T0WPvZYjFWPE+9H0yjGeYWyygY77caxNXkaWNM4kdr4
eBJlUUl6455+MF1GjpYiyX75c/JHHvyNmf7y/wEAAP//</cx:binary>
              </cx:geoCache>
            </cx:geography>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omments/modernComment_7FFFEDEB_7909110D.xml><?xml version="1.0" encoding="utf-8"?>
<p188:cmLst xmlns:a="http://schemas.openxmlformats.org/drawingml/2006/main" xmlns:r="http://schemas.openxmlformats.org/officeDocument/2006/relationships" xmlns:p188="http://schemas.microsoft.com/office/powerpoint/2018/8/main">
  <p188:cm id="{F3DF1B93-1C3B-45CC-88CB-17FED0FE0D15}" authorId="{E1267D31-96C7-E14D-005E-B855F0765B44}" created="2026-04-23T20:33:06.473">
    <pc:sldMkLst xmlns:pc="http://schemas.microsoft.com/office/powerpoint/2013/main/command">
      <pc:docMk/>
      <pc:sldMk cId="2030637325" sldId="2147479019"/>
    </pc:sldMkLst>
    <p188:txBody>
      <a:bodyPr/>
      <a:lstStyle/>
      <a:p>
        <a:r>
          <a:rPr lang="en-US"/>
          <a:t>Y axis with 1) description; 2) ownership structure; 3) scope of competition; 4) examples.</a:t>
        </a:r>
      </a:p>
    </p188:txBody>
  </p188:cm>
</p188:cmLst>
</file>

<file path=ppt/comments/modernComment_7FFFEDF2_B6135B52.xml><?xml version="1.0" encoding="utf-8"?>
<p188:cmLst xmlns:a="http://schemas.openxmlformats.org/drawingml/2006/main" xmlns:r="http://schemas.openxmlformats.org/officeDocument/2006/relationships" xmlns:p188="http://schemas.microsoft.com/office/powerpoint/2018/8/main">
  <p188:cm id="{A51C08B1-E721-4FBC-9F88-E4FCA76528BD}" authorId="{E1267D31-96C7-E14D-005E-B855F0765B44}" created="2026-04-23T20:38:54.274">
    <pc:sldMkLst xmlns:pc="http://schemas.microsoft.com/office/powerpoint/2013/main/command">
      <pc:docMk/>
      <pc:sldMk cId="3054721874" sldId="2147479026"/>
    </pc:sldMkLst>
    <p188:replyLst>
      <p188:reply id="{FFADA68B-21A5-4A29-972A-0A6E116500C0}" authorId="{E1267D31-96C7-E14D-005E-B855F0765B44}" created="2026-04-23T20:40:48.034">
        <p188:txBody>
          <a:bodyPr/>
          <a:lstStyle/>
          <a:p>
            <a:r>
              <a:rPr lang="en-US"/>
              <a:t>Focus this slide on four categories.  Beef up what it is.  Bring some of the detail from this slide into slide 12 and slide 13</a:t>
            </a:r>
          </a:p>
        </p188:txBody>
      </p188:reply>
    </p188:replyLst>
    <p188:txBody>
      <a:bodyPr/>
      <a:lstStyle/>
      <a:p>
        <a:r>
          <a:rPr lang="en-US"/>
          <a:t>declutter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rtl="0">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rtl="0">
              <a:defRPr sz="1300"/>
            </a:lvl1pPr>
          </a:lstStyle>
          <a:p>
            <a:fld id="{A5E42654-8F2A-4F5A-BEF7-6C9FA135029E}" type="datetimeFigureOut">
              <a:rPr lang="en-US" smtClean="0"/>
              <a:pPr/>
              <a:t>4/29/2026</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rtl="0">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rtl="0">
              <a:defRPr sz="1300"/>
            </a:lvl1pPr>
          </a:lstStyle>
          <a:p>
            <a:fld id="{373E34B1-D219-49A5-9B45-F5E6711BDB20}" type="slidenum">
              <a:rPr lang="en-US" smtClean="0"/>
              <a:pPr/>
              <a:t>‹#›</a:t>
            </a:fld>
            <a:endParaRPr lang="en-US"/>
          </a:p>
        </p:txBody>
      </p:sp>
    </p:spTree>
    <p:extLst>
      <p:ext uri="{BB962C8B-B14F-4D97-AF65-F5344CB8AC3E}">
        <p14:creationId xmlns:p14="http://schemas.microsoft.com/office/powerpoint/2010/main" val="69670883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3E34B1-D219-49A5-9B45-F5E6711BDB20}" type="slidenum">
              <a:rPr lang="en-US" smtClean="0"/>
              <a:pPr/>
              <a:t>1</a:t>
            </a:fld>
            <a:endParaRPr lang="en-US" dirty="0"/>
          </a:p>
        </p:txBody>
      </p:sp>
    </p:spTree>
    <p:extLst>
      <p:ext uri="{BB962C8B-B14F-4D97-AF65-F5344CB8AC3E}">
        <p14:creationId xmlns:p14="http://schemas.microsoft.com/office/powerpoint/2010/main" val="2171432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47187-5515-F1B9-45F3-E9AD63A5A0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31910-E81E-AACB-C3AE-09C861CCF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121A0F-86E3-F620-271D-C85025ACD18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4C3DC7-CED1-0C92-6758-F3E698903B3E}"/>
              </a:ext>
            </a:extLst>
          </p:cNvPr>
          <p:cNvSpPr>
            <a:spLocks noGrp="1"/>
          </p:cNvSpPr>
          <p:nvPr>
            <p:ph type="sldNum" sz="quarter" idx="5"/>
          </p:nvPr>
        </p:nvSpPr>
        <p:spPr/>
        <p:txBody>
          <a:bodyPr/>
          <a:lstStyle/>
          <a:p>
            <a:fld id="{373E34B1-D219-49A5-9B45-F5E6711BDB20}" type="slidenum">
              <a:rPr lang="en-GB" smtClean="0"/>
              <a:pPr/>
              <a:t>10</a:t>
            </a:fld>
            <a:endParaRPr lang="en-GB" dirty="0"/>
          </a:p>
        </p:txBody>
      </p:sp>
    </p:spTree>
    <p:extLst>
      <p:ext uri="{BB962C8B-B14F-4D97-AF65-F5344CB8AC3E}">
        <p14:creationId xmlns:p14="http://schemas.microsoft.com/office/powerpoint/2010/main" val="1379571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4CBA99-DB1B-B257-623A-7BEF98EB0D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19715-246A-D572-FB75-487C19BF37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1EFACC-1C6F-40F8-10A8-703CB08372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3FD4C7-705F-D95E-C38D-959C627A34F2}"/>
              </a:ext>
            </a:extLst>
          </p:cNvPr>
          <p:cNvSpPr>
            <a:spLocks noGrp="1"/>
          </p:cNvSpPr>
          <p:nvPr>
            <p:ph type="sldNum" sz="quarter" idx="5"/>
          </p:nvPr>
        </p:nvSpPr>
        <p:spPr/>
        <p:txBody>
          <a:bodyPr/>
          <a:lstStyle/>
          <a:p>
            <a:fld id="{373E34B1-D219-49A5-9B45-F5E6711BDB20}" type="slidenum">
              <a:rPr lang="en-US" smtClean="0"/>
              <a:pPr/>
              <a:t>11</a:t>
            </a:fld>
            <a:endParaRPr lang="en-US" dirty="0"/>
          </a:p>
        </p:txBody>
      </p:sp>
    </p:spTree>
    <p:extLst>
      <p:ext uri="{BB962C8B-B14F-4D97-AF65-F5344CB8AC3E}">
        <p14:creationId xmlns:p14="http://schemas.microsoft.com/office/powerpoint/2010/main" val="959029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5EA69-41FB-1C92-86D5-7D0B40CE0D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85AB1-F3E0-EFD7-6249-A0A211BE62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DDF90-BC91-8AF1-6487-65A6D11E0BB1}"/>
              </a:ext>
            </a:extLst>
          </p:cNvPr>
          <p:cNvSpPr>
            <a:spLocks noGrp="1"/>
          </p:cNvSpPr>
          <p:nvPr>
            <p:ph type="body" idx="1"/>
          </p:nvPr>
        </p:nvSpPr>
        <p:spPr/>
        <p:txBody>
          <a:bodyPr/>
          <a:lstStyle/>
          <a:p>
            <a:r>
              <a:rPr lang="en-US"/>
              <a:t>https://documents1.worldbank.org/curated/en/099821411252439558/pdf/IDU-b5f7d68f-260d-447c-856b-8660d4282e6e.pdf</a:t>
            </a:r>
          </a:p>
          <a:p>
            <a:r>
              <a:rPr lang="en-US"/>
              <a:t>https://datacatalog.worldbank.org/search/dataset/0065245/global-power-market-structures-database</a:t>
            </a:r>
          </a:p>
        </p:txBody>
      </p:sp>
      <p:sp>
        <p:nvSpPr>
          <p:cNvPr id="4" name="Slide Number Placeholder 3">
            <a:extLst>
              <a:ext uri="{FF2B5EF4-FFF2-40B4-BE49-F238E27FC236}">
                <a16:creationId xmlns:a16="http://schemas.microsoft.com/office/drawing/2014/main" id="{08D5373A-6719-EBAC-1F60-C29D92EB106E}"/>
              </a:ext>
            </a:extLst>
          </p:cNvPr>
          <p:cNvSpPr>
            <a:spLocks noGrp="1"/>
          </p:cNvSpPr>
          <p:nvPr>
            <p:ph type="sldNum" sz="quarter" idx="5"/>
          </p:nvPr>
        </p:nvSpPr>
        <p:spPr/>
        <p:txBody>
          <a:bodyPr/>
          <a:lstStyle/>
          <a:p>
            <a:fld id="{373E34B1-D219-49A5-9B45-F5E6711BDB20}" type="slidenum">
              <a:rPr lang="en-US" smtClean="0"/>
              <a:pPr/>
              <a:t>12</a:t>
            </a:fld>
            <a:endParaRPr lang="en-US"/>
          </a:p>
        </p:txBody>
      </p:sp>
    </p:spTree>
    <p:extLst>
      <p:ext uri="{BB962C8B-B14F-4D97-AF65-F5344CB8AC3E}">
        <p14:creationId xmlns:p14="http://schemas.microsoft.com/office/powerpoint/2010/main" val="875885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29613-4B7F-5175-EAE9-E76272AE28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7CEA6-213D-73B1-1E55-D6D220706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9C28D1-2EAA-D010-98C1-C9B805AA87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B96C6A-B2BF-7C8E-BD6B-01A4586F23B5}"/>
              </a:ext>
            </a:extLst>
          </p:cNvPr>
          <p:cNvSpPr>
            <a:spLocks noGrp="1"/>
          </p:cNvSpPr>
          <p:nvPr>
            <p:ph type="sldNum" sz="quarter" idx="5"/>
          </p:nvPr>
        </p:nvSpPr>
        <p:spPr/>
        <p:txBody>
          <a:bodyPr/>
          <a:lstStyle/>
          <a:p>
            <a:fld id="{373E34B1-D219-49A5-9B45-F5E6711BDB20}" type="slidenum">
              <a:rPr lang="en-US" smtClean="0"/>
              <a:pPr/>
              <a:t>13</a:t>
            </a:fld>
            <a:endParaRPr lang="en-US"/>
          </a:p>
        </p:txBody>
      </p:sp>
    </p:spTree>
    <p:extLst>
      <p:ext uri="{BB962C8B-B14F-4D97-AF65-F5344CB8AC3E}">
        <p14:creationId xmlns:p14="http://schemas.microsoft.com/office/powerpoint/2010/main" val="2491505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E72F0-0984-4932-EC26-4F5F942F51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23A126-D509-CEB7-BD46-3BBC483BC9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7B07F4-3A6E-F085-FE82-F887A6ADCD0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1D5E88A-159D-5A20-0DB1-42CA2A52BF8F}"/>
              </a:ext>
            </a:extLst>
          </p:cNvPr>
          <p:cNvSpPr>
            <a:spLocks noGrp="1"/>
          </p:cNvSpPr>
          <p:nvPr>
            <p:ph type="sldNum" sz="quarter" idx="5"/>
          </p:nvPr>
        </p:nvSpPr>
        <p:spPr/>
        <p:txBody>
          <a:bodyPr/>
          <a:lstStyle/>
          <a:p>
            <a:fld id="{373E34B1-D219-49A5-9B45-F5E6711BDB20}" type="slidenum">
              <a:rPr lang="en-GB" smtClean="0"/>
              <a:pPr/>
              <a:t>14</a:t>
            </a:fld>
            <a:endParaRPr lang="en-GB"/>
          </a:p>
        </p:txBody>
      </p:sp>
    </p:spTree>
    <p:extLst>
      <p:ext uri="{BB962C8B-B14F-4D97-AF65-F5344CB8AC3E}">
        <p14:creationId xmlns:p14="http://schemas.microsoft.com/office/powerpoint/2010/main" val="1459764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D6BF8-B05C-83DF-4B87-905BBDFCED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58FE59-BBA4-A881-F2B3-9606F38BD4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7BF7B-D7D7-F7FE-9D86-65FA7A98CDD9}"/>
              </a:ext>
            </a:extLst>
          </p:cNvPr>
          <p:cNvSpPr>
            <a:spLocks noGrp="1"/>
          </p:cNvSpPr>
          <p:nvPr>
            <p:ph type="body" idx="1"/>
          </p:nvPr>
        </p:nvSpPr>
        <p:spPr/>
        <p:txBody>
          <a:bodyPr/>
          <a:lstStyle/>
          <a:p>
            <a:endParaRPr lang="en-US" sz="1600" b="1" i="0" u="none" strike="noStrike" kern="1200" baseline="0">
              <a:solidFill>
                <a:schemeClr val="tx1"/>
              </a:solidFill>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DB883FEF-E4F0-2452-8BF1-4BC386A096FF}"/>
              </a:ext>
            </a:extLst>
          </p:cNvPr>
          <p:cNvSpPr>
            <a:spLocks noGrp="1"/>
          </p:cNvSpPr>
          <p:nvPr>
            <p:ph type="sldNum" sz="quarter" idx="5"/>
          </p:nvPr>
        </p:nvSpPr>
        <p:spPr/>
        <p:txBody>
          <a:bodyPr/>
          <a:lstStyle/>
          <a:p>
            <a:fld id="{373E34B1-D219-49A5-9B45-F5E6711BDB20}" type="slidenum">
              <a:rPr lang="en-US" smtClean="0"/>
              <a:pPr/>
              <a:t>15</a:t>
            </a:fld>
            <a:endParaRPr lang="en-US"/>
          </a:p>
        </p:txBody>
      </p:sp>
    </p:spTree>
    <p:extLst>
      <p:ext uri="{BB962C8B-B14F-4D97-AF65-F5344CB8AC3E}">
        <p14:creationId xmlns:p14="http://schemas.microsoft.com/office/powerpoint/2010/main" val="1440462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07220-33B0-E1F0-40B1-E4D08EC30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B1F7F-6599-F794-24C6-2FB455833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B2A44-3E48-02D0-5E31-633DA5D5A8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D2888C-3CAB-F502-C6D4-F12F2BBBB6BC}"/>
              </a:ext>
            </a:extLst>
          </p:cNvPr>
          <p:cNvSpPr>
            <a:spLocks noGrp="1"/>
          </p:cNvSpPr>
          <p:nvPr>
            <p:ph type="sldNum" sz="quarter" idx="5"/>
          </p:nvPr>
        </p:nvSpPr>
        <p:spPr/>
        <p:txBody>
          <a:bodyPr/>
          <a:lstStyle/>
          <a:p>
            <a:fld id="{373E34B1-D219-49A5-9B45-F5E6711BDB20}" type="slidenum">
              <a:rPr lang="en-US" smtClean="0"/>
              <a:pPr/>
              <a:t>16</a:t>
            </a:fld>
            <a:endParaRPr lang="en-US" dirty="0"/>
          </a:p>
        </p:txBody>
      </p:sp>
    </p:spTree>
    <p:extLst>
      <p:ext uri="{BB962C8B-B14F-4D97-AF65-F5344CB8AC3E}">
        <p14:creationId xmlns:p14="http://schemas.microsoft.com/office/powerpoint/2010/main" val="698767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A2403-FD8B-E162-F0BB-C787D74E0F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83017-6D5C-1EAC-2A45-427BD7DF8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44BC6B-022B-5254-4E35-4279C96A37F8}"/>
              </a:ext>
            </a:extLst>
          </p:cNvPr>
          <p:cNvSpPr>
            <a:spLocks noGrp="1"/>
          </p:cNvSpPr>
          <p:nvPr>
            <p:ph type="body" idx="1"/>
          </p:nvPr>
        </p:nvSpPr>
        <p:spPr/>
        <p:txBody>
          <a:bodyPr/>
          <a:lstStyle/>
          <a:p>
            <a:r>
              <a:rPr lang="en-US"/>
              <a:t>IDB: </a:t>
            </a:r>
            <a:r>
              <a:rPr lang="en-US" sz="1600" b="0" i="0" u="none" strike="noStrike" kern="1200" baseline="0">
                <a:solidFill>
                  <a:schemeClr val="tx1"/>
                </a:solidFill>
                <a:latin typeface="+mn-lt"/>
                <a:ea typeface="+mn-ea"/>
                <a:cs typeface="+mn-cs"/>
              </a:rPr>
              <a:t> From Risk to Reliability: RESILIENT INFRASTRUCTURE SERVICES TO FACE NATURE'S CHALLENGES</a:t>
            </a:r>
            <a:r>
              <a:rPr lang="en-US" sz="1600" b="1" i="0" u="none" strike="noStrike" kern="1200" baseline="0">
                <a:solidFill>
                  <a:schemeClr val="tx1"/>
                </a:solidFill>
                <a:latin typeface="+mn-lt"/>
                <a:ea typeface="+mn-ea"/>
                <a:cs typeface="+mn-cs"/>
              </a:rPr>
              <a:t>EDITED </a:t>
            </a:r>
          </a:p>
          <a:p>
            <a:endParaRPr lang="en-US" sz="1600" b="1" i="0" u="none" strike="noStrike" kern="1200" baseline="0">
              <a:solidFill>
                <a:schemeClr val="tx1"/>
              </a:solidFill>
              <a:latin typeface="+mn-lt"/>
              <a:ea typeface="+mn-ea"/>
              <a:cs typeface="+mn-cs"/>
            </a:endParaRPr>
          </a:p>
          <a:p>
            <a:r>
              <a:rPr lang="en-US" sz="1600" b="0" i="0" u="none" strike="noStrike" kern="1200" baseline="0">
                <a:solidFill>
                  <a:schemeClr val="tx1"/>
                </a:solidFill>
                <a:latin typeface="+mn-lt"/>
                <a:ea typeface="+mn-ea"/>
                <a:cs typeface="+mn-cs"/>
              </a:rPr>
              <a:t>https://documents1.worldbank.org/curated/en/200771560790885170/pdf/Stronger-Power-Improving-Power-Sector-Resilience-to-Natural-Hazards.pdf</a:t>
            </a:r>
          </a:p>
          <a:p>
            <a:endParaRPr lang="en-US"/>
          </a:p>
          <a:p>
            <a:r>
              <a:rPr lang="en-US"/>
              <a:t>https://docs.wbcsd.org/2014/03/Building_A_Resilient_Power_Sector.pdf</a:t>
            </a:r>
          </a:p>
        </p:txBody>
      </p:sp>
      <p:sp>
        <p:nvSpPr>
          <p:cNvPr id="4" name="Slide Number Placeholder 3">
            <a:extLst>
              <a:ext uri="{FF2B5EF4-FFF2-40B4-BE49-F238E27FC236}">
                <a16:creationId xmlns:a16="http://schemas.microsoft.com/office/drawing/2014/main" id="{B7E3360F-69D8-8A52-034F-C729DAEA18D6}"/>
              </a:ext>
            </a:extLst>
          </p:cNvPr>
          <p:cNvSpPr>
            <a:spLocks noGrp="1"/>
          </p:cNvSpPr>
          <p:nvPr>
            <p:ph type="sldNum" sz="quarter" idx="5"/>
          </p:nvPr>
        </p:nvSpPr>
        <p:spPr/>
        <p:txBody>
          <a:bodyPr/>
          <a:lstStyle/>
          <a:p>
            <a:fld id="{373E34B1-D219-49A5-9B45-F5E6711BDB20}" type="slidenum">
              <a:rPr lang="en-US" smtClean="0"/>
              <a:pPr/>
              <a:t>17</a:t>
            </a:fld>
            <a:endParaRPr lang="en-US"/>
          </a:p>
        </p:txBody>
      </p:sp>
    </p:spTree>
    <p:extLst>
      <p:ext uri="{BB962C8B-B14F-4D97-AF65-F5344CB8AC3E}">
        <p14:creationId xmlns:p14="http://schemas.microsoft.com/office/powerpoint/2010/main" val="442517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F295E-AD76-28F4-230D-82DBF79B23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2B70F-EAD5-012F-8980-31987ECE62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2E2BDB-8B06-6ACF-B3BD-ECDB001D04A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4F2DEB6-10E0-B875-EF4D-D7B6AEA5428D}"/>
              </a:ext>
            </a:extLst>
          </p:cNvPr>
          <p:cNvSpPr>
            <a:spLocks noGrp="1"/>
          </p:cNvSpPr>
          <p:nvPr>
            <p:ph type="sldNum" sz="quarter" idx="5"/>
          </p:nvPr>
        </p:nvSpPr>
        <p:spPr/>
        <p:txBody>
          <a:bodyPr/>
          <a:lstStyle/>
          <a:p>
            <a:fld id="{373E34B1-D219-49A5-9B45-F5E6711BDB20}" type="slidenum">
              <a:rPr lang="en-GB" smtClean="0"/>
              <a:pPr/>
              <a:t>18</a:t>
            </a:fld>
            <a:endParaRPr lang="en-GB"/>
          </a:p>
        </p:txBody>
      </p:sp>
    </p:spTree>
    <p:extLst>
      <p:ext uri="{BB962C8B-B14F-4D97-AF65-F5344CB8AC3E}">
        <p14:creationId xmlns:p14="http://schemas.microsoft.com/office/powerpoint/2010/main" val="3255140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F1FD5-B2A3-21AF-9EF4-59447D2103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E733E8-AFD7-51ED-7F09-F34958EC5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77285-DE96-3387-05C2-7E80A3EC65BD}"/>
              </a:ext>
            </a:extLst>
          </p:cNvPr>
          <p:cNvSpPr>
            <a:spLocks noGrp="1"/>
          </p:cNvSpPr>
          <p:nvPr>
            <p:ph type="body" idx="1"/>
          </p:nvPr>
        </p:nvSpPr>
        <p:spPr/>
        <p:txBody>
          <a:bodyPr/>
          <a:lstStyle/>
          <a:p>
            <a:endParaRPr lang="en-US" sz="1600" b="1" i="0" u="none" strike="noStrike" kern="1200" baseline="0">
              <a:solidFill>
                <a:schemeClr val="tx1"/>
              </a:solidFill>
              <a:latin typeface="+mn-lt"/>
              <a:ea typeface="+mn-ea"/>
              <a:cs typeface="+mn-cs"/>
            </a:endParaRPr>
          </a:p>
          <a:p>
            <a:endParaRPr lang="en-US"/>
          </a:p>
        </p:txBody>
      </p:sp>
      <p:sp>
        <p:nvSpPr>
          <p:cNvPr id="4" name="Slide Number Placeholder 3">
            <a:extLst>
              <a:ext uri="{FF2B5EF4-FFF2-40B4-BE49-F238E27FC236}">
                <a16:creationId xmlns:a16="http://schemas.microsoft.com/office/drawing/2014/main" id="{CBABD292-7D17-C5F4-1D76-1DF26455C678}"/>
              </a:ext>
            </a:extLst>
          </p:cNvPr>
          <p:cNvSpPr>
            <a:spLocks noGrp="1"/>
          </p:cNvSpPr>
          <p:nvPr>
            <p:ph type="sldNum" sz="quarter" idx="5"/>
          </p:nvPr>
        </p:nvSpPr>
        <p:spPr/>
        <p:txBody>
          <a:bodyPr/>
          <a:lstStyle/>
          <a:p>
            <a:fld id="{373E34B1-D219-49A5-9B45-F5E6711BDB20}" type="slidenum">
              <a:rPr lang="en-US" smtClean="0"/>
              <a:pPr/>
              <a:t>19</a:t>
            </a:fld>
            <a:endParaRPr lang="en-US"/>
          </a:p>
        </p:txBody>
      </p:sp>
    </p:spTree>
    <p:extLst>
      <p:ext uri="{BB962C8B-B14F-4D97-AF65-F5344CB8AC3E}">
        <p14:creationId xmlns:p14="http://schemas.microsoft.com/office/powerpoint/2010/main" val="103628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521DD-7357-4744-3287-A7A5C3400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D7EF3D-9490-16F5-77CF-AEBA28479A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103143-4D8C-5F0A-0A5C-A9BE5AAA07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98E270B-EB98-E1AA-58E9-F01E6836BC11}"/>
              </a:ext>
            </a:extLst>
          </p:cNvPr>
          <p:cNvSpPr>
            <a:spLocks noGrp="1"/>
          </p:cNvSpPr>
          <p:nvPr>
            <p:ph type="sldNum" sz="quarter" idx="5"/>
          </p:nvPr>
        </p:nvSpPr>
        <p:spPr/>
        <p:txBody>
          <a:bodyPr/>
          <a:lstStyle/>
          <a:p>
            <a:fld id="{373E34B1-D219-49A5-9B45-F5E6711BDB20}" type="slidenum">
              <a:rPr lang="en-US" smtClean="0"/>
              <a:pPr/>
              <a:t>2</a:t>
            </a:fld>
            <a:endParaRPr lang="en-US" dirty="0"/>
          </a:p>
        </p:txBody>
      </p:sp>
    </p:spTree>
    <p:extLst>
      <p:ext uri="{BB962C8B-B14F-4D97-AF65-F5344CB8AC3E}">
        <p14:creationId xmlns:p14="http://schemas.microsoft.com/office/powerpoint/2010/main" val="188333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3E34B1-D219-49A5-9B45-F5E6711BDB20}" type="slidenum">
              <a:rPr lang="en-GB" smtClean="0"/>
              <a:pPr/>
              <a:t>3</a:t>
            </a:fld>
            <a:endParaRPr lang="en-GB" dirty="0"/>
          </a:p>
        </p:txBody>
      </p:sp>
    </p:spTree>
    <p:extLst>
      <p:ext uri="{BB962C8B-B14F-4D97-AF65-F5344CB8AC3E}">
        <p14:creationId xmlns:p14="http://schemas.microsoft.com/office/powerpoint/2010/main" val="261323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650CF-93E0-65A8-4AAE-20F97B6A47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8E95B-100B-1630-7B93-905E32D469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E24FEB-C5DA-7FCC-AD6B-02BAE34A2A3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DBD4ED7-6708-418A-A538-E3459A822585}"/>
              </a:ext>
            </a:extLst>
          </p:cNvPr>
          <p:cNvSpPr>
            <a:spLocks noGrp="1"/>
          </p:cNvSpPr>
          <p:nvPr>
            <p:ph type="sldNum" sz="quarter" idx="5"/>
          </p:nvPr>
        </p:nvSpPr>
        <p:spPr/>
        <p:txBody>
          <a:bodyPr/>
          <a:lstStyle/>
          <a:p>
            <a:fld id="{373E34B1-D219-49A5-9B45-F5E6711BDB20}" type="slidenum">
              <a:rPr lang="en-GB" smtClean="0"/>
              <a:pPr/>
              <a:t>4</a:t>
            </a:fld>
            <a:endParaRPr lang="en-GB" dirty="0"/>
          </a:p>
        </p:txBody>
      </p:sp>
    </p:spTree>
    <p:extLst>
      <p:ext uri="{BB962C8B-B14F-4D97-AF65-F5344CB8AC3E}">
        <p14:creationId xmlns:p14="http://schemas.microsoft.com/office/powerpoint/2010/main" val="2235410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https://gmlc.doe.gov/sites/default/files/2021-08/GMLC1.1_Vol3_Resilience.pdf</a:t>
            </a:r>
          </a:p>
        </p:txBody>
      </p:sp>
      <p:sp>
        <p:nvSpPr>
          <p:cNvPr id="4" name="Slide Number Placeholder 3"/>
          <p:cNvSpPr>
            <a:spLocks noGrp="1"/>
          </p:cNvSpPr>
          <p:nvPr>
            <p:ph type="sldNum" sz="quarter" idx="5"/>
          </p:nvPr>
        </p:nvSpPr>
        <p:spPr/>
        <p:txBody>
          <a:bodyPr/>
          <a:lstStyle/>
          <a:p>
            <a:fld id="{373E34B1-D219-49A5-9B45-F5E6711BDB20}" type="slidenum">
              <a:rPr lang="en-GB" smtClean="0"/>
              <a:pPr/>
              <a:t>5</a:t>
            </a:fld>
            <a:endParaRPr lang="en-GB" dirty="0"/>
          </a:p>
        </p:txBody>
      </p:sp>
    </p:spTree>
    <p:extLst>
      <p:ext uri="{BB962C8B-B14F-4D97-AF65-F5344CB8AC3E}">
        <p14:creationId xmlns:p14="http://schemas.microsoft.com/office/powerpoint/2010/main" val="234423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ABD14-0681-4BFC-03FA-E70A785192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DB24BE-2805-FC65-A427-0B263DD320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43BF39-029D-8ACD-938A-13419792FBA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DD69DC-0B52-13DC-68FA-1CA677E3CF72}"/>
              </a:ext>
            </a:extLst>
          </p:cNvPr>
          <p:cNvSpPr>
            <a:spLocks noGrp="1"/>
          </p:cNvSpPr>
          <p:nvPr>
            <p:ph type="sldNum" sz="quarter" idx="5"/>
          </p:nvPr>
        </p:nvSpPr>
        <p:spPr/>
        <p:txBody>
          <a:bodyPr/>
          <a:lstStyle/>
          <a:p>
            <a:fld id="{373E34B1-D219-49A5-9B45-F5E6711BDB20}" type="slidenum">
              <a:rPr lang="en-GB" smtClean="0"/>
              <a:pPr/>
              <a:t>6</a:t>
            </a:fld>
            <a:endParaRPr lang="en-GB" dirty="0"/>
          </a:p>
        </p:txBody>
      </p:sp>
    </p:spTree>
    <p:extLst>
      <p:ext uri="{BB962C8B-B14F-4D97-AF65-F5344CB8AC3E}">
        <p14:creationId xmlns:p14="http://schemas.microsoft.com/office/powerpoint/2010/main" val="8195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EAD84-2879-C12B-2BC5-15DFF6F280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A82BA4-B7E3-80A2-D487-6FAA899AD8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666D7-75FD-E0A9-B247-FD80C584D116}"/>
              </a:ext>
            </a:extLst>
          </p:cNvPr>
          <p:cNvSpPr>
            <a:spLocks noGrp="1"/>
          </p:cNvSpPr>
          <p:nvPr>
            <p:ph type="body" idx="1"/>
          </p:nvPr>
        </p:nvSpPr>
        <p:spPr/>
        <p:txBody>
          <a:bodyPr/>
          <a:lstStyle/>
          <a:p>
            <a:r>
              <a:rPr lang="en-US" dirty="0"/>
              <a:t>https://documents1.worldbank.org/curated/en/099821411252439558/pdf/IDU-b5f7d68f-260d-447c-856b-8660d4282e6e.pdf</a:t>
            </a:r>
          </a:p>
          <a:p>
            <a:r>
              <a:rPr lang="en-US" dirty="0"/>
              <a:t>https://datacatalog.worldbank.org/search/dataset/0065245/global-power-market-structures-database</a:t>
            </a:r>
          </a:p>
        </p:txBody>
      </p:sp>
      <p:sp>
        <p:nvSpPr>
          <p:cNvPr id="4" name="Slide Number Placeholder 3">
            <a:extLst>
              <a:ext uri="{FF2B5EF4-FFF2-40B4-BE49-F238E27FC236}">
                <a16:creationId xmlns:a16="http://schemas.microsoft.com/office/drawing/2014/main" id="{5B2A5EA7-08B1-DD4C-562F-A4B5978D2056}"/>
              </a:ext>
            </a:extLst>
          </p:cNvPr>
          <p:cNvSpPr>
            <a:spLocks noGrp="1"/>
          </p:cNvSpPr>
          <p:nvPr>
            <p:ph type="sldNum" sz="quarter" idx="5"/>
          </p:nvPr>
        </p:nvSpPr>
        <p:spPr/>
        <p:txBody>
          <a:bodyPr/>
          <a:lstStyle/>
          <a:p>
            <a:fld id="{373E34B1-D219-49A5-9B45-F5E6711BDB20}" type="slidenum">
              <a:rPr lang="en-US" smtClean="0"/>
              <a:pPr/>
              <a:t>7</a:t>
            </a:fld>
            <a:endParaRPr lang="en-US" dirty="0"/>
          </a:p>
        </p:txBody>
      </p:sp>
    </p:spTree>
    <p:extLst>
      <p:ext uri="{BB962C8B-B14F-4D97-AF65-F5344CB8AC3E}">
        <p14:creationId xmlns:p14="http://schemas.microsoft.com/office/powerpoint/2010/main" val="54479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E4251-16B3-94A6-D2CC-547176C95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B9727-6817-30D4-1A2D-FE52B2BBD8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7E2218-A443-E31F-2F1F-5FBFCF17AD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C2DA47-0AD0-7B2F-93F5-1E7A043DF0BB}"/>
              </a:ext>
            </a:extLst>
          </p:cNvPr>
          <p:cNvSpPr>
            <a:spLocks noGrp="1"/>
          </p:cNvSpPr>
          <p:nvPr>
            <p:ph type="sldNum" sz="quarter" idx="5"/>
          </p:nvPr>
        </p:nvSpPr>
        <p:spPr/>
        <p:txBody>
          <a:bodyPr/>
          <a:lstStyle/>
          <a:p>
            <a:fld id="{373E34B1-D219-49A5-9B45-F5E6711BDB20}" type="slidenum">
              <a:rPr lang="en-US" smtClean="0"/>
              <a:pPr/>
              <a:t>8</a:t>
            </a:fld>
            <a:endParaRPr lang="en-US" dirty="0"/>
          </a:p>
        </p:txBody>
      </p:sp>
    </p:spTree>
    <p:extLst>
      <p:ext uri="{BB962C8B-B14F-4D97-AF65-F5344CB8AC3E}">
        <p14:creationId xmlns:p14="http://schemas.microsoft.com/office/powerpoint/2010/main" val="218200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73E34B1-D219-49A5-9B45-F5E6711BDB20}" type="slidenum">
              <a:rPr lang="en-GB" smtClean="0"/>
              <a:pPr/>
              <a:t>9</a:t>
            </a:fld>
            <a:endParaRPr lang="en-GB" dirty="0"/>
          </a:p>
        </p:txBody>
      </p:sp>
    </p:spTree>
    <p:extLst>
      <p:ext uri="{BB962C8B-B14F-4D97-AF65-F5344CB8AC3E}">
        <p14:creationId xmlns:p14="http://schemas.microsoft.com/office/powerpoint/2010/main" val="3482143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emf"/><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0E60287-BC3D-1557-2F87-B4A2F17348FF}"/>
              </a:ext>
            </a:extLst>
          </p:cNvPr>
          <p:cNvGraphicFramePr>
            <a:graphicFrameLocks noChangeAspect="1"/>
          </p:cNvGraphicFramePr>
          <p:nvPr userDrawn="1">
            <p:custDataLst>
              <p:tags r:id="rId1"/>
            </p:custDataLst>
            <p:extLst>
              <p:ext uri="{D42A27DB-BD31-4B8C-83A1-F6EECF244321}">
                <p14:modId xmlns:p14="http://schemas.microsoft.com/office/powerpoint/2010/main" val="3915277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think-cell data - do not delete" hidden="1">
                        <a:extLst>
                          <a:ext uri="{FF2B5EF4-FFF2-40B4-BE49-F238E27FC236}">
                            <a16:creationId xmlns:a16="http://schemas.microsoft.com/office/drawing/2014/main" id="{B0E60287-BC3D-1557-2F87-B4A2F17348F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a:xfrm>
            <a:off x="2535936" y="2157374"/>
            <a:ext cx="8156448" cy="429768"/>
          </a:xfrm>
        </p:spPr>
        <p:txBody>
          <a:bodyPr vert="horz" anchor="t" anchorCtr="0"/>
          <a:lstStyle>
            <a:lvl1pPr algn="r" rtl="0">
              <a:defRPr sz="2800"/>
            </a:lvl1pPr>
          </a:lstStyle>
          <a:p>
            <a:r>
              <a:rPr lang="en-US"/>
              <a:t>Click to edit Master title style</a:t>
            </a:r>
          </a:p>
        </p:txBody>
      </p:sp>
      <p:sp>
        <p:nvSpPr>
          <p:cNvPr id="3" name="Subtitle 2"/>
          <p:cNvSpPr>
            <a:spLocks noGrp="1"/>
          </p:cNvSpPr>
          <p:nvPr>
            <p:ph type="subTitle" idx="1"/>
          </p:nvPr>
        </p:nvSpPr>
        <p:spPr>
          <a:xfrm>
            <a:off x="2121408" y="3190646"/>
            <a:ext cx="8570976" cy="393192"/>
          </a:xfrm>
        </p:spPr>
        <p:txBody>
          <a:bodyPr/>
          <a:lstStyle>
            <a:lvl1pPr marL="0" indent="0" algn="r" rtl="0">
              <a:buNone/>
              <a:defRPr sz="20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0" name="Rectangle 9"/>
          <p:cNvSpPr/>
          <p:nvPr userDrawn="1"/>
        </p:nvSpPr>
        <p:spPr>
          <a:xfrm>
            <a:off x="7522464" y="4462272"/>
            <a:ext cx="3218688" cy="438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800"/>
          </a:p>
        </p:txBody>
      </p:sp>
      <p:sp>
        <p:nvSpPr>
          <p:cNvPr id="8" name="Rectangle 7"/>
          <p:cNvSpPr/>
          <p:nvPr userDrawn="1"/>
        </p:nvSpPr>
        <p:spPr>
          <a:xfrm>
            <a:off x="685801" y="685800"/>
            <a:ext cx="10820398" cy="5156200"/>
          </a:xfrm>
          <a:prstGeom prst="rect">
            <a:avLst/>
          </a:prstGeom>
          <a:noFill/>
          <a:ln w="9525" cap="flat" cmpd="sng" algn="ctr">
            <a:solidFill>
              <a:srgbClr val="919396"/>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grpSp>
        <p:nvGrpSpPr>
          <p:cNvPr id="11" name="Group 10"/>
          <p:cNvGrpSpPr/>
          <p:nvPr userDrawn="1"/>
        </p:nvGrpSpPr>
        <p:grpSpPr>
          <a:xfrm>
            <a:off x="7755470" y="5540832"/>
            <a:ext cx="3094396" cy="562617"/>
            <a:chOff x="5641848" y="4462272"/>
            <a:chExt cx="2414016" cy="438912"/>
          </a:xfrm>
        </p:grpSpPr>
        <p:sp>
          <p:nvSpPr>
            <p:cNvPr id="12" name="Rectangle 11"/>
            <p:cNvSpPr/>
            <p:nvPr userDrawn="1"/>
          </p:nvSpPr>
          <p:spPr>
            <a:xfrm>
              <a:off x="5641848" y="4462272"/>
              <a:ext cx="2414016" cy="43891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Narrow"/>
                <a:ea typeface="+mn-ea"/>
                <a:cs typeface="+mn-cs"/>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1576" y="4471416"/>
              <a:ext cx="2255625" cy="421875"/>
            </a:xfrm>
            <a:prstGeom prst="rect">
              <a:avLst/>
            </a:prstGeom>
          </p:spPr>
        </p:pic>
      </p:grpSp>
    </p:spTree>
    <p:extLst>
      <p:ext uri="{BB962C8B-B14F-4D97-AF65-F5344CB8AC3E}">
        <p14:creationId xmlns:p14="http://schemas.microsoft.com/office/powerpoint/2010/main" val="423818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00E23CC-ECC1-7989-A1E1-7DB0A1833644}"/>
              </a:ext>
            </a:extLst>
          </p:cNvPr>
          <p:cNvGraphicFramePr>
            <a:graphicFrameLocks noChangeAspect="1"/>
          </p:cNvGraphicFramePr>
          <p:nvPr userDrawn="1">
            <p:custDataLst>
              <p:tags r:id="rId1"/>
            </p:custDataLst>
            <p:extLst>
              <p:ext uri="{D42A27DB-BD31-4B8C-83A1-F6EECF244321}">
                <p14:modId xmlns:p14="http://schemas.microsoft.com/office/powerpoint/2010/main" val="24514191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think-cell data - do not delete" hidden="1">
                        <a:extLst>
                          <a:ext uri="{FF2B5EF4-FFF2-40B4-BE49-F238E27FC236}">
                            <a16:creationId xmlns:a16="http://schemas.microsoft.com/office/drawing/2014/main" id="{C00E23CC-ECC1-7989-A1E1-7DB0A183364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rtl="0">
              <a:defRPr/>
            </a:lvl1pPr>
          </a:lstStyle>
          <a:p>
            <a:fld id="{88B07781-9051-42E7-B3A7-296398EE0D6C}" type="slidenum">
              <a:rPr lang="en-US" smtClean="0"/>
              <a:pPr/>
              <a:t>‹#›</a:t>
            </a:fld>
            <a:endParaRPr lang="en-US"/>
          </a:p>
        </p:txBody>
      </p:sp>
      <p:sp>
        <p:nvSpPr>
          <p:cNvPr id="9" name="Text Placeholder 8"/>
          <p:cNvSpPr>
            <a:spLocks noGrp="1"/>
          </p:cNvSpPr>
          <p:nvPr>
            <p:ph type="body" sz="quarter" idx="11"/>
          </p:nvPr>
        </p:nvSpPr>
        <p:spPr>
          <a:xfrm>
            <a:off x="609600" y="1600200"/>
            <a:ext cx="10972800" cy="41148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41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E268B4C-7764-46A8-7E1D-1434546FF30E}"/>
              </a:ext>
            </a:extLst>
          </p:cNvPr>
          <p:cNvGraphicFramePr>
            <a:graphicFrameLocks noChangeAspect="1"/>
          </p:cNvGraphicFramePr>
          <p:nvPr userDrawn="1">
            <p:custDataLst>
              <p:tags r:id="rId1"/>
            </p:custDataLst>
            <p:extLst>
              <p:ext uri="{D42A27DB-BD31-4B8C-83A1-F6EECF244321}">
                <p14:modId xmlns:p14="http://schemas.microsoft.com/office/powerpoint/2010/main" val="535709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think-cell data - do not delete" hidden="1">
                        <a:extLst>
                          <a:ext uri="{FF2B5EF4-FFF2-40B4-BE49-F238E27FC236}">
                            <a16:creationId xmlns:a16="http://schemas.microsoft.com/office/drawing/2014/main" id="{CE268B4C-7764-46A8-7E1D-1434546FF3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US"/>
              <a:t>Click to edit Master title style</a:t>
            </a:r>
          </a:p>
        </p:txBody>
      </p:sp>
      <p:sp>
        <p:nvSpPr>
          <p:cNvPr id="3" name="Content Placeholder 2"/>
          <p:cNvSpPr>
            <a:spLocks noGrp="1"/>
          </p:cNvSpPr>
          <p:nvPr>
            <p:ph idx="1"/>
          </p:nvPr>
        </p:nvSpPr>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rtl="0">
              <a:defRPr/>
            </a:lvl1pPr>
          </a:lstStyle>
          <a:p>
            <a:fld id="{DEDDEAAF-052E-44C1-8CD8-E7BD0D65986B}" type="slidenum">
              <a:rPr lang="en-US" smtClean="0"/>
              <a:pPr/>
              <a:t>‹#›</a:t>
            </a:fld>
            <a:endParaRPr lang="en-US"/>
          </a:p>
        </p:txBody>
      </p:sp>
    </p:spTree>
    <p:extLst>
      <p:ext uri="{BB962C8B-B14F-4D97-AF65-F5344CB8AC3E}">
        <p14:creationId xmlns:p14="http://schemas.microsoft.com/office/powerpoint/2010/main" val="348165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367B1CA-7A0E-F035-E2FF-F727AD46B154}"/>
              </a:ext>
            </a:extLst>
          </p:cNvPr>
          <p:cNvGraphicFramePr>
            <a:graphicFrameLocks noChangeAspect="1"/>
          </p:cNvGraphicFramePr>
          <p:nvPr userDrawn="1">
            <p:custDataLst>
              <p:tags r:id="rId1"/>
            </p:custDataLst>
            <p:extLst>
              <p:ext uri="{D42A27DB-BD31-4B8C-83A1-F6EECF244321}">
                <p14:modId xmlns:p14="http://schemas.microsoft.com/office/powerpoint/2010/main" val="22540839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5367B1CA-7A0E-F035-E2FF-F727AD46B1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US"/>
              <a:t>Click to edit Master title style</a:t>
            </a:r>
          </a:p>
        </p:txBody>
      </p:sp>
      <p:sp>
        <p:nvSpPr>
          <p:cNvPr id="3" name="Text Placeholder 2"/>
          <p:cNvSpPr>
            <a:spLocks noGrp="1"/>
          </p:cNvSpPr>
          <p:nvPr>
            <p:ph type="body" idx="1"/>
          </p:nvPr>
        </p:nvSpPr>
        <p:spPr>
          <a:xfrm>
            <a:off x="609600" y="1371600"/>
            <a:ext cx="5401056" cy="457200"/>
          </a:xfrm>
          <a:solidFill>
            <a:schemeClr val="accent1"/>
          </a:solidFill>
          <a:ln>
            <a:solidFill>
              <a:schemeClr val="accent1"/>
            </a:solidFill>
          </a:ln>
        </p:spPr>
        <p:txBody>
          <a:bodyPr lIns="182880" tIns="182880" rIns="182880" bIns="182880" anchor="ctr" anchorCtr="0"/>
          <a:lstStyle>
            <a:lvl1pPr marL="0" indent="0" algn="ctr" rtl="0">
              <a:spcBef>
                <a:spcPts val="300"/>
              </a:spcBef>
              <a:buNone/>
              <a:defRPr sz="14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28800"/>
            <a:ext cx="5401056" cy="3867912"/>
          </a:xfrm>
          <a:ln>
            <a:solidFill>
              <a:schemeClr val="accent4"/>
            </a:solidFill>
          </a:ln>
        </p:spPr>
        <p:txBody>
          <a:bodyPr vert="horz" lIns="137160" tIns="137160" rIns="137160" bIns="137160" rtlCol="0">
            <a:noAutofit/>
          </a:bodyPr>
          <a:lstStyle>
            <a:lvl1pPr rtl="0">
              <a:defRPr lang="en-US" sz="1400" smtClean="0"/>
            </a:lvl1pPr>
            <a:lvl2pPr rtl="0">
              <a:defRPr lang="en-US" sz="1200" smtClean="0"/>
            </a:lvl2pPr>
            <a:lvl3pPr rtl="0">
              <a:defRPr lang="en-US" sz="1000" smtClean="0"/>
            </a:lvl3pPr>
            <a:lvl4pPr>
              <a:defRPr lang="en-US" sz="1800" smtClean="0"/>
            </a:lvl4pPr>
            <a:lvl5pPr>
              <a:defRPr lang="en-US" sz="1800" dirty="0"/>
            </a:lvl5pPr>
          </a:lstStyle>
          <a:p>
            <a:pPr marL="166684" lvl="0" indent="-166684"/>
            <a:r>
              <a:rPr lang="en-US"/>
              <a:t>Click to edit Master text styles</a:t>
            </a:r>
          </a:p>
          <a:p>
            <a:pPr marL="166684" lvl="1" indent="-166684"/>
            <a:r>
              <a:rPr lang="en-US"/>
              <a:t>Second level</a:t>
            </a:r>
          </a:p>
          <a:p>
            <a:pPr marL="166684" lvl="2" indent="-166684"/>
            <a:r>
              <a:rPr lang="en-US"/>
              <a:t>Third level</a:t>
            </a:r>
          </a:p>
        </p:txBody>
      </p:sp>
      <p:sp>
        <p:nvSpPr>
          <p:cNvPr id="5" name="Text Placeholder 4"/>
          <p:cNvSpPr>
            <a:spLocks noGrp="1"/>
          </p:cNvSpPr>
          <p:nvPr>
            <p:ph type="body" sz="quarter" idx="3"/>
          </p:nvPr>
        </p:nvSpPr>
        <p:spPr>
          <a:xfrm>
            <a:off x="6197599" y="1371600"/>
            <a:ext cx="5401056" cy="457200"/>
          </a:xfrm>
          <a:solidFill>
            <a:schemeClr val="accent1"/>
          </a:solidFill>
          <a:ln>
            <a:solidFill>
              <a:schemeClr val="accent1"/>
            </a:solidFill>
          </a:ln>
        </p:spPr>
        <p:txBody>
          <a:bodyPr vert="horz" lIns="182880" tIns="182880" rIns="182880" bIns="182880" rtlCol="0" anchor="ctr" anchorCtr="0">
            <a:noAutofit/>
          </a:bodyPr>
          <a:lstStyle>
            <a:lvl1pPr rtl="0">
              <a:defRPr lang="en-US" sz="1400" b="0" dirty="0" smtClean="0">
                <a:solidFill>
                  <a:schemeClr val="bg1"/>
                </a:solidFill>
              </a:defRPr>
            </a:lvl1pPr>
          </a:lstStyle>
          <a:p>
            <a:pPr marL="0" lvl="0" indent="0" algn="ctr">
              <a:spcBef>
                <a:spcPts val="300"/>
              </a:spcBef>
              <a:buNone/>
            </a:pPr>
            <a:r>
              <a:rPr lang="en-US"/>
              <a:t>Click to edit Master text styles</a:t>
            </a:r>
          </a:p>
        </p:txBody>
      </p:sp>
      <p:sp>
        <p:nvSpPr>
          <p:cNvPr id="6" name="Content Placeholder 5"/>
          <p:cNvSpPr>
            <a:spLocks noGrp="1"/>
          </p:cNvSpPr>
          <p:nvPr>
            <p:ph sz="quarter" idx="4"/>
          </p:nvPr>
        </p:nvSpPr>
        <p:spPr>
          <a:xfrm>
            <a:off x="6197599" y="1828800"/>
            <a:ext cx="5401056" cy="3867912"/>
          </a:xfrm>
          <a:ln>
            <a:solidFill>
              <a:schemeClr val="accent4"/>
            </a:solidFill>
          </a:ln>
        </p:spPr>
        <p:txBody>
          <a:bodyPr vert="horz" lIns="137160" tIns="137160" rIns="137160" bIns="137160" rtlCol="0">
            <a:noAutofit/>
          </a:bodyPr>
          <a:lstStyle>
            <a:lvl1pPr rtl="0">
              <a:defRPr lang="en-US" sz="1400" dirty="0" smtClean="0"/>
            </a:lvl1pPr>
            <a:lvl2pPr rtl="0">
              <a:defRPr lang="en-US" sz="1200" dirty="0" smtClean="0"/>
            </a:lvl2pPr>
            <a:lvl3pPr rtl="0">
              <a:defRPr lang="en-US" sz="1000" dirty="0" smtClean="0"/>
            </a:lvl3pPr>
          </a:lstStyle>
          <a:p>
            <a:pPr marL="166684" lvl="0" indent="-166684"/>
            <a:r>
              <a:rPr lang="en-US"/>
              <a:t>Click to edit Master text styles</a:t>
            </a:r>
          </a:p>
          <a:p>
            <a:pPr marL="166684" lvl="1" indent="-166684"/>
            <a:r>
              <a:rPr lang="en-US"/>
              <a:t>Second level</a:t>
            </a:r>
          </a:p>
          <a:p>
            <a:pPr marL="166684" lvl="2" indent="-166684"/>
            <a:r>
              <a:rPr lang="en-US"/>
              <a:t>Third level</a:t>
            </a:r>
          </a:p>
        </p:txBody>
      </p:sp>
      <p:sp>
        <p:nvSpPr>
          <p:cNvPr id="9" name="Slide Number Placeholder 8"/>
          <p:cNvSpPr>
            <a:spLocks noGrp="1"/>
          </p:cNvSpPr>
          <p:nvPr>
            <p:ph type="sldNum" sz="quarter" idx="12"/>
          </p:nvPr>
        </p:nvSpPr>
        <p:spPr/>
        <p:txBody>
          <a:bodyPr/>
          <a:lstStyle>
            <a:lvl1pPr rtl="0">
              <a:defRPr/>
            </a:lvl1pPr>
          </a:lstStyle>
          <a:p>
            <a:fld id="{75338DFF-C594-4D48-AB58-8DB1E424291C}" type="slidenum">
              <a:rPr lang="en-US" smtClean="0"/>
              <a:pPr/>
              <a:t>‹#›</a:t>
            </a:fld>
            <a:endParaRPr lang="en-US"/>
          </a:p>
        </p:txBody>
      </p:sp>
    </p:spTree>
    <p:extLst>
      <p:ext uri="{BB962C8B-B14F-4D97-AF65-F5344CB8AC3E}">
        <p14:creationId xmlns:p14="http://schemas.microsoft.com/office/powerpoint/2010/main" val="22296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Alt">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327F9F6-6E42-E8B1-D52E-974B6015896B}"/>
              </a:ext>
            </a:extLst>
          </p:cNvPr>
          <p:cNvGraphicFramePr>
            <a:graphicFrameLocks noChangeAspect="1"/>
          </p:cNvGraphicFramePr>
          <p:nvPr userDrawn="1">
            <p:custDataLst>
              <p:tags r:id="rId1"/>
            </p:custDataLst>
            <p:extLst>
              <p:ext uri="{D42A27DB-BD31-4B8C-83A1-F6EECF244321}">
                <p14:modId xmlns:p14="http://schemas.microsoft.com/office/powerpoint/2010/main" val="15512171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think-cell data - do not delete" hidden="1">
                        <a:extLst>
                          <a:ext uri="{FF2B5EF4-FFF2-40B4-BE49-F238E27FC236}">
                            <a16:creationId xmlns:a16="http://schemas.microsoft.com/office/drawing/2014/main" id="{3327F9F6-6E42-E8B1-D52E-974B601589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09599" y="457200"/>
            <a:ext cx="10972800" cy="402336"/>
          </a:xfrm>
        </p:spPr>
        <p:txBody>
          <a:bodyPr vert="horz"/>
          <a:lstStyle>
            <a:lvl1pPr rtl="0">
              <a:defRPr/>
            </a:lvl1pPr>
          </a:lstStyle>
          <a:p>
            <a:r>
              <a:rPr lang="en-US"/>
              <a:t>Click to edit Master title style</a:t>
            </a:r>
          </a:p>
        </p:txBody>
      </p:sp>
      <p:sp>
        <p:nvSpPr>
          <p:cNvPr id="3" name="Text Placeholder 2"/>
          <p:cNvSpPr>
            <a:spLocks noGrp="1"/>
          </p:cNvSpPr>
          <p:nvPr>
            <p:ph type="body" idx="1"/>
          </p:nvPr>
        </p:nvSpPr>
        <p:spPr>
          <a:xfrm>
            <a:off x="609599" y="1371600"/>
            <a:ext cx="3535680" cy="457200"/>
          </a:xfrm>
          <a:solidFill>
            <a:schemeClr val="accent1"/>
          </a:solidFill>
          <a:ln>
            <a:solidFill>
              <a:schemeClr val="accent1"/>
            </a:solidFill>
          </a:ln>
        </p:spPr>
        <p:txBody>
          <a:bodyPr lIns="182880" tIns="182880" rIns="182880" bIns="182880" anchor="ctr" anchorCtr="0"/>
          <a:lstStyle>
            <a:lvl1pPr marL="0" indent="0" algn="ctr" rtl="0">
              <a:spcBef>
                <a:spcPts val="300"/>
              </a:spcBef>
              <a:buNone/>
              <a:defRPr sz="1400" b="0">
                <a:solidFill>
                  <a:schemeClr val="bg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1828800"/>
            <a:ext cx="3535680" cy="3867912"/>
          </a:xfrm>
          <a:ln>
            <a:solidFill>
              <a:schemeClr val="accent4"/>
            </a:solidFill>
          </a:ln>
        </p:spPr>
        <p:txBody>
          <a:bodyPr vert="horz" lIns="137160" tIns="137160" rIns="137160" bIns="137160" rtlCol="0">
            <a:noAutofit/>
          </a:bodyPr>
          <a:lstStyle>
            <a:lvl1pPr rtl="0">
              <a:defRPr lang="en-US" sz="1400" smtClean="0"/>
            </a:lvl1pPr>
            <a:lvl2pPr rtl="0">
              <a:defRPr lang="en-US" sz="1200" smtClean="0"/>
            </a:lvl2pPr>
            <a:lvl3pPr rtl="0">
              <a:defRPr lang="en-US" sz="1000" smtClean="0"/>
            </a:lvl3pPr>
            <a:lvl4pPr>
              <a:defRPr lang="en-US" sz="1800" smtClean="0"/>
            </a:lvl4pPr>
            <a:lvl5pPr>
              <a:defRPr lang="en-US" sz="1800" dirty="0"/>
            </a:lvl5pPr>
          </a:lstStyle>
          <a:p>
            <a:pPr marL="166684" lvl="0" indent="-166684"/>
            <a:r>
              <a:rPr lang="en-US"/>
              <a:t>Click to edit Master text styles</a:t>
            </a:r>
          </a:p>
          <a:p>
            <a:pPr marL="166684" lvl="1" indent="-166684"/>
            <a:r>
              <a:rPr lang="en-US"/>
              <a:t>Second level</a:t>
            </a:r>
          </a:p>
          <a:p>
            <a:pPr marL="166684" lvl="2" indent="-166684"/>
            <a:r>
              <a:rPr lang="en-US"/>
              <a:t>Third level</a:t>
            </a:r>
          </a:p>
        </p:txBody>
      </p:sp>
      <p:sp>
        <p:nvSpPr>
          <p:cNvPr id="5" name="Text Placeholder 4"/>
          <p:cNvSpPr>
            <a:spLocks noGrp="1"/>
          </p:cNvSpPr>
          <p:nvPr>
            <p:ph type="body" sz="quarter" idx="3"/>
          </p:nvPr>
        </p:nvSpPr>
        <p:spPr>
          <a:xfrm>
            <a:off x="4328160" y="1371600"/>
            <a:ext cx="7254240" cy="457200"/>
          </a:xfrm>
          <a:solidFill>
            <a:schemeClr val="accent1"/>
          </a:solidFill>
          <a:ln>
            <a:solidFill>
              <a:schemeClr val="accent1"/>
            </a:solidFill>
          </a:ln>
        </p:spPr>
        <p:txBody>
          <a:bodyPr vert="horz" lIns="182880" tIns="182880" rIns="182880" bIns="182880" rtlCol="0" anchor="ctr" anchorCtr="0">
            <a:noAutofit/>
          </a:bodyPr>
          <a:lstStyle>
            <a:lvl1pPr rtl="0">
              <a:defRPr lang="en-US" sz="1400" b="0" dirty="0" smtClean="0">
                <a:solidFill>
                  <a:schemeClr val="bg1"/>
                </a:solidFill>
              </a:defRPr>
            </a:lvl1pPr>
          </a:lstStyle>
          <a:p>
            <a:pPr marL="0" lvl="0" indent="0" algn="ctr">
              <a:spcBef>
                <a:spcPts val="300"/>
              </a:spcBef>
              <a:buNone/>
            </a:pPr>
            <a:r>
              <a:rPr lang="en-US"/>
              <a:t>Click to edit Master text styles</a:t>
            </a:r>
          </a:p>
        </p:txBody>
      </p:sp>
      <p:sp>
        <p:nvSpPr>
          <p:cNvPr id="6" name="Content Placeholder 5"/>
          <p:cNvSpPr>
            <a:spLocks noGrp="1"/>
          </p:cNvSpPr>
          <p:nvPr>
            <p:ph sz="quarter" idx="4"/>
          </p:nvPr>
        </p:nvSpPr>
        <p:spPr>
          <a:xfrm>
            <a:off x="4328160" y="1828800"/>
            <a:ext cx="7254240" cy="3867912"/>
          </a:xfrm>
          <a:ln>
            <a:solidFill>
              <a:schemeClr val="accent4"/>
            </a:solidFill>
          </a:ln>
        </p:spPr>
        <p:txBody>
          <a:bodyPr vert="horz" lIns="137160" tIns="137160" rIns="137160" bIns="137160" rtlCol="0">
            <a:noAutofit/>
          </a:bodyPr>
          <a:lstStyle>
            <a:lvl1pPr rtl="0">
              <a:defRPr lang="en-US" sz="1400" dirty="0" smtClean="0"/>
            </a:lvl1pPr>
            <a:lvl2pPr rtl="0">
              <a:defRPr lang="en-US" sz="1200" dirty="0" smtClean="0"/>
            </a:lvl2pPr>
            <a:lvl3pPr rtl="0">
              <a:defRPr lang="en-US" sz="1000" dirty="0" smtClean="0"/>
            </a:lvl3pPr>
          </a:lstStyle>
          <a:p>
            <a:pPr marL="166684" lvl="0" indent="-166684"/>
            <a:r>
              <a:rPr lang="en-US"/>
              <a:t>Click to edit Master text styles</a:t>
            </a:r>
          </a:p>
          <a:p>
            <a:pPr marL="166684" lvl="1" indent="-166684"/>
            <a:r>
              <a:rPr lang="en-US"/>
              <a:t>Second level</a:t>
            </a:r>
          </a:p>
          <a:p>
            <a:pPr marL="166684" lvl="2" indent="-166684"/>
            <a:r>
              <a:rPr lang="en-US"/>
              <a:t>Third level</a:t>
            </a:r>
          </a:p>
        </p:txBody>
      </p:sp>
      <p:sp>
        <p:nvSpPr>
          <p:cNvPr id="9" name="Slide Number Placeholder 8"/>
          <p:cNvSpPr>
            <a:spLocks noGrp="1"/>
          </p:cNvSpPr>
          <p:nvPr>
            <p:ph type="sldNum" sz="quarter" idx="12"/>
          </p:nvPr>
        </p:nvSpPr>
        <p:spPr/>
        <p:txBody>
          <a:bodyPr/>
          <a:lstStyle>
            <a:lvl1pPr rtl="0">
              <a:defRPr/>
            </a:lvl1pPr>
          </a:lstStyle>
          <a:p>
            <a:fld id="{12277CA9-93AB-40AD-AE58-433835AB98C0}" type="slidenum">
              <a:rPr lang="en-US" smtClean="0"/>
              <a:pPr/>
              <a:t>‹#›</a:t>
            </a:fld>
            <a:endParaRPr lang="en-US"/>
          </a:p>
        </p:txBody>
      </p:sp>
    </p:spTree>
    <p:extLst>
      <p:ext uri="{BB962C8B-B14F-4D97-AF65-F5344CB8AC3E}">
        <p14:creationId xmlns:p14="http://schemas.microsoft.com/office/powerpoint/2010/main" val="599985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EA79663-32C6-516B-DE2F-3C1BEAC051EB}"/>
              </a:ext>
            </a:extLst>
          </p:cNvPr>
          <p:cNvGraphicFramePr>
            <a:graphicFrameLocks noChangeAspect="1"/>
          </p:cNvGraphicFramePr>
          <p:nvPr userDrawn="1">
            <p:custDataLst>
              <p:tags r:id="rId1"/>
            </p:custDataLst>
            <p:extLst>
              <p:ext uri="{D42A27DB-BD31-4B8C-83A1-F6EECF244321}">
                <p14:modId xmlns:p14="http://schemas.microsoft.com/office/powerpoint/2010/main" val="702289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think-cell data - do not delete" hidden="1">
                        <a:extLst>
                          <a:ext uri="{FF2B5EF4-FFF2-40B4-BE49-F238E27FC236}">
                            <a16:creationId xmlns:a16="http://schemas.microsoft.com/office/drawing/2014/main" id="{EEA79663-32C6-516B-DE2F-3C1BEAC051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vert="horz" lIns="0" tIns="0" rIns="0" bIns="0" rtlCol="0">
            <a:noAutofit/>
          </a:bodyPr>
          <a:lstStyle>
            <a:lvl1pPr rtl="0">
              <a:defRPr lang="en-US" sz="1800" dirty="0" smtClean="0"/>
            </a:lvl1pPr>
            <a:lvl2pPr rtl="0">
              <a:defRPr lang="en-US" sz="1600" dirty="0" smtClean="0"/>
            </a:lvl2pPr>
            <a:lvl3pPr rtl="0">
              <a:defRPr lang="en-US" sz="1400" dirty="0" smtClean="0"/>
            </a:lvl3pPr>
            <a:lvl4pPr rtl="0">
              <a:defRPr sz="1200" baseline="0"/>
            </a:lvl4pPr>
            <a:lvl5pPr rtl="0">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vert="horz" lIns="0" tIns="0" rIns="0" bIns="0" rtlCol="0">
            <a:noAutofit/>
          </a:bodyPr>
          <a:lstStyle>
            <a:lvl1pPr rtl="0">
              <a:defRPr lang="en-US" sz="1800" dirty="0" smtClean="0"/>
            </a:lvl1pPr>
            <a:lvl2pPr rtl="0">
              <a:defRPr lang="en-US" sz="1600" dirty="0" smtClean="0"/>
            </a:lvl2pPr>
            <a:lvl3pPr rtl="0">
              <a:defRPr lang="en-US" sz="1400" dirty="0" smtClean="0"/>
            </a:lvl3pPr>
            <a:lvl4pPr rtl="0">
              <a:defRPr lang="en-US" sz="1200" baseline="0" dirty="0" smtClean="0"/>
            </a:lvl4pPr>
            <a:lvl5pPr rtl="0">
              <a:defRPr lang="en-US" sz="1000" dirty="0" smtClean="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rtl="0">
              <a:defRPr/>
            </a:lvl1pPr>
          </a:lstStyle>
          <a:p>
            <a:fld id="{28A19357-1615-4E1E-ABD3-88E67FF5B78B}" type="slidenum">
              <a:rPr lang="en-US" smtClean="0"/>
              <a:pPr/>
              <a:t>‹#›</a:t>
            </a:fld>
            <a:endParaRPr lang="en-US"/>
          </a:p>
        </p:txBody>
      </p:sp>
    </p:spTree>
    <p:extLst>
      <p:ext uri="{BB962C8B-B14F-4D97-AF65-F5344CB8AC3E}">
        <p14:creationId xmlns:p14="http://schemas.microsoft.com/office/powerpoint/2010/main" val="175742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84D2A783-45F8-A7F7-CEC0-CE740E27812B}"/>
              </a:ext>
            </a:extLst>
          </p:cNvPr>
          <p:cNvGraphicFramePr>
            <a:graphicFrameLocks noChangeAspect="1"/>
          </p:cNvGraphicFramePr>
          <p:nvPr userDrawn="1">
            <p:custDataLst>
              <p:tags r:id="rId1"/>
            </p:custDataLst>
            <p:extLst>
              <p:ext uri="{D42A27DB-BD31-4B8C-83A1-F6EECF244321}">
                <p14:modId xmlns:p14="http://schemas.microsoft.com/office/powerpoint/2010/main" val="1413340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think-cell data - do not delete" hidden="1">
                        <a:extLst>
                          <a:ext uri="{FF2B5EF4-FFF2-40B4-BE49-F238E27FC236}">
                            <a16:creationId xmlns:a16="http://schemas.microsoft.com/office/drawing/2014/main" id="{84D2A783-45F8-A7F7-CEC0-CE740E2781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lvl1pPr rtl="0">
              <a:defRPr/>
            </a:lvl1pPr>
          </a:lstStyle>
          <a:p>
            <a:r>
              <a:rPr lang="en-US"/>
              <a:t>Click to edit Master title style</a:t>
            </a:r>
          </a:p>
        </p:txBody>
      </p:sp>
      <p:sp>
        <p:nvSpPr>
          <p:cNvPr id="5" name="Slide Number Placeholder 4"/>
          <p:cNvSpPr>
            <a:spLocks noGrp="1"/>
          </p:cNvSpPr>
          <p:nvPr>
            <p:ph type="sldNum" sz="quarter" idx="12"/>
          </p:nvPr>
        </p:nvSpPr>
        <p:spPr/>
        <p:txBody>
          <a:bodyPr/>
          <a:lstStyle>
            <a:lvl1pPr rtl="0">
              <a:defRPr/>
            </a:lvl1pPr>
          </a:lstStyle>
          <a:p>
            <a:fld id="{25E88016-545D-4A6A-B6F9-D2BB627C1895}" type="slidenum">
              <a:rPr lang="en-US" smtClean="0"/>
              <a:pPr/>
              <a:t>‹#›</a:t>
            </a:fld>
            <a:endParaRPr lang="en-US"/>
          </a:p>
        </p:txBody>
      </p:sp>
    </p:spTree>
    <p:extLst>
      <p:ext uri="{BB962C8B-B14F-4D97-AF65-F5344CB8AC3E}">
        <p14:creationId xmlns:p14="http://schemas.microsoft.com/office/powerpoint/2010/main" val="170389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FC28AC1-845D-03AF-2713-9F91D5FB6661}"/>
              </a:ext>
            </a:extLst>
          </p:cNvPr>
          <p:cNvGraphicFramePr>
            <a:graphicFrameLocks noChangeAspect="1"/>
          </p:cNvGraphicFramePr>
          <p:nvPr userDrawn="1">
            <p:custDataLst>
              <p:tags r:id="rId1"/>
            </p:custDataLst>
            <p:extLst>
              <p:ext uri="{D42A27DB-BD31-4B8C-83A1-F6EECF244321}">
                <p14:modId xmlns:p14="http://schemas.microsoft.com/office/powerpoint/2010/main" val="2341381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think-cell data - do not delete" hidden="1">
                        <a:extLst>
                          <a:ext uri="{FF2B5EF4-FFF2-40B4-BE49-F238E27FC236}">
                            <a16:creationId xmlns:a16="http://schemas.microsoft.com/office/drawing/2014/main" id="{0FC28AC1-845D-03AF-2713-9F91D5FB666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lvl1pPr rtl="0">
              <a:defRPr/>
            </a:lvl1pPr>
          </a:lstStyle>
          <a:p>
            <a:fld id="{1960D66B-D886-4E7A-A0AD-4234DD65665D}" type="slidenum">
              <a:rPr lang="en-US" smtClean="0"/>
              <a:pPr/>
              <a:t>‹#›</a:t>
            </a:fld>
            <a:endParaRPr lang="en-US"/>
          </a:p>
        </p:txBody>
      </p:sp>
    </p:spTree>
    <p:extLst>
      <p:ext uri="{BB962C8B-B14F-4D97-AF65-F5344CB8AC3E}">
        <p14:creationId xmlns:p14="http://schemas.microsoft.com/office/powerpoint/2010/main" val="232463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743915"/>
      </p:ext>
    </p:extLst>
  </p:cSld>
  <p:clrMapOvr>
    <a:masterClrMapping/>
  </p:clrMapOvr>
  <p:extLst>
    <p:ext uri="{DCECCB84-F9BA-43D5-87BE-67443E8EF086}">
      <p15:sldGuideLst xmlns:p15="http://schemas.microsoft.com/office/powerpoint/2012/main">
        <p15:guide id="1" pos="3840">
          <p15:clr>
            <a:srgbClr val="FBAE40"/>
          </p15:clr>
        </p15:guide>
        <p15:guide id="2" pos="393">
          <p15:clr>
            <a:srgbClr val="FBAE40"/>
          </p15:clr>
        </p15:guide>
        <p15:guide id="3" pos="7287">
          <p15:clr>
            <a:srgbClr val="FBAE40"/>
          </p15:clr>
        </p15:guide>
        <p15:guide id="4" orient="horz" pos="3974">
          <p15:clr>
            <a:srgbClr val="FBAE40"/>
          </p15:clr>
        </p15:guide>
        <p15:guide id="5" orient="horz" pos="34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C60F93C-F13D-CCE9-FD4F-3A9662DF7FB8}"/>
              </a:ext>
            </a:extLst>
          </p:cNvPr>
          <p:cNvGraphicFramePr>
            <a:graphicFrameLocks noChangeAspect="1"/>
          </p:cNvGraphicFramePr>
          <p:nvPr userDrawn="1">
            <p:custDataLst>
              <p:tags r:id="rId11"/>
            </p:custDataLst>
            <p:extLst>
              <p:ext uri="{D42A27DB-BD31-4B8C-83A1-F6EECF244321}">
                <p14:modId xmlns:p14="http://schemas.microsoft.com/office/powerpoint/2010/main" val="1191299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8" name="think-cell data - do not delete" hidden="1">
                        <a:extLst>
                          <a:ext uri="{FF2B5EF4-FFF2-40B4-BE49-F238E27FC236}">
                            <a16:creationId xmlns:a16="http://schemas.microsoft.com/office/drawing/2014/main" id="{5C60F93C-F13D-CCE9-FD4F-3A9662DF7FB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600" y="457200"/>
            <a:ext cx="10972800" cy="402336"/>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609600" y="1600200"/>
            <a:ext cx="10972800" cy="41148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09600" y="6409944"/>
            <a:ext cx="377952" cy="219456"/>
          </a:xfrm>
          <a:prstGeom prst="rect">
            <a:avLst/>
          </a:prstGeom>
        </p:spPr>
        <p:txBody>
          <a:bodyPr vert="horz" lIns="0" tIns="0" rIns="0" bIns="0" rtlCol="0" anchor="b" anchorCtr="0"/>
          <a:lstStyle>
            <a:lvl1pPr algn="l" rtl="0">
              <a:defRPr sz="800">
                <a:solidFill>
                  <a:schemeClr val="tx1"/>
                </a:solidFill>
              </a:defRPr>
            </a:lvl1pPr>
          </a:lstStyle>
          <a:p>
            <a:fld id="{88B07781-9051-42E7-B3A7-296398EE0D6C}" type="slidenum">
              <a:rPr lang="en-US" smtClean="0"/>
              <a:pPr/>
              <a:t>‹#›</a:t>
            </a:fld>
            <a:endParaRPr lang="en-US"/>
          </a:p>
        </p:txBody>
      </p:sp>
      <p:sp>
        <p:nvSpPr>
          <p:cNvPr id="4" name="TextBox 3"/>
          <p:cNvSpPr txBox="1"/>
          <p:nvPr userDrawn="1"/>
        </p:nvSpPr>
        <p:spPr>
          <a:xfrm>
            <a:off x="914400" y="6510530"/>
            <a:ext cx="1461939" cy="123111"/>
          </a:xfrm>
          <a:prstGeom prst="rect">
            <a:avLst/>
          </a:prstGeom>
          <a:noFill/>
        </p:spPr>
        <p:txBody>
          <a:bodyPr wrap="none" lIns="0" tIns="0" rIns="0" bIns="0" rtlCol="0" anchor="b" anchorCtr="0">
            <a:noAutofit/>
          </a:bodyPr>
          <a:lstStyle/>
          <a:p>
            <a:pPr rtl="0"/>
            <a:r>
              <a:rPr lang="en-US" sz="800"/>
              <a:t>Private and Confidential</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80576" y="6233160"/>
            <a:ext cx="2404533" cy="447040"/>
          </a:xfrm>
          <a:prstGeom prst="rect">
            <a:avLst/>
          </a:prstGeom>
        </p:spPr>
      </p:pic>
    </p:spTree>
    <p:extLst>
      <p:ext uri="{BB962C8B-B14F-4D97-AF65-F5344CB8AC3E}">
        <p14:creationId xmlns:p14="http://schemas.microsoft.com/office/powerpoint/2010/main" val="294822700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7" r:id="rId5"/>
    <p:sldLayoutId id="2147483652" r:id="rId6"/>
    <p:sldLayoutId id="2147483654" r:id="rId7"/>
    <p:sldLayoutId id="2147483655" r:id="rId8"/>
    <p:sldLayoutId id="2147483659" r:id="rId9"/>
  </p:sldLayoutIdLst>
  <p:hf hdr="0" ftr="0" dt="0"/>
  <p:txStyles>
    <p:titleStyle>
      <a:lvl1pPr algn="l" defTabSz="914377" rtl="0" eaLnBrk="1" latinLnBrk="0" hangingPunct="1">
        <a:spcBef>
          <a:spcPct val="0"/>
        </a:spcBef>
        <a:buNone/>
        <a:defRPr sz="2400" kern="1200">
          <a:solidFill>
            <a:schemeClr val="tx1"/>
          </a:solidFill>
          <a:latin typeface="+mj-lt"/>
          <a:ea typeface="+mj-ea"/>
          <a:cs typeface="+mj-cs"/>
        </a:defRPr>
      </a:lvl1pPr>
    </p:titleStyle>
    <p:bodyStyle>
      <a:lvl1pPr marL="225420" indent="-225420" algn="l" defTabSz="914377"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569899" indent="-231769" algn="l" defTabSz="914377"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917552" indent="-228594" algn="l" defTabSz="914377"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255682" indent="-228594" algn="l" defTabSz="914377"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1606511" indent="-228594" algn="l" defTabSz="914377" rtl="0" eaLnBrk="1" latinLnBrk="0" hangingPunct="1">
        <a:spcBef>
          <a:spcPct val="20000"/>
        </a:spcBef>
        <a:buFont typeface="Arial" pitchFamily="34" charset="0"/>
        <a:buChar char="»"/>
        <a:defRPr sz="12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13.xml"/><Relationship Id="rId7" Type="http://schemas.openxmlformats.org/officeDocument/2006/relationships/notesSlide" Target="../notesSlides/notesSlide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9.xml"/><Relationship Id="rId5" Type="http://schemas.openxmlformats.org/officeDocument/2006/relationships/tags" Target="../tags/tag15.xml"/><Relationship Id="rId10" Type="http://schemas.openxmlformats.org/officeDocument/2006/relationships/image" Target="../media/image4.jpeg"/><Relationship Id="rId4" Type="http://schemas.openxmlformats.org/officeDocument/2006/relationships/tags" Target="../tags/tag14.xml"/><Relationship Id="rId9"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99.xml"/><Relationship Id="rId7" Type="http://schemas.openxmlformats.org/officeDocument/2006/relationships/oleObject" Target="../embeddings/oleObject18.bin"/><Relationship Id="rId2" Type="http://schemas.openxmlformats.org/officeDocument/2006/relationships/tags" Target="../tags/tag98.xml"/><Relationship Id="rId1" Type="http://schemas.openxmlformats.org/officeDocument/2006/relationships/tags" Target="../tags/tag97.xml"/><Relationship Id="rId6" Type="http://schemas.microsoft.com/office/2018/10/relationships/comments" Target="../comments/modernComment_7FFFEDF2_B6135B52.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5.emf"/><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oleObject" Target="../embeddings/oleObject19.bin"/><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105.xml"/><Relationship Id="rId7" Type="http://schemas.openxmlformats.org/officeDocument/2006/relationships/oleObject" Target="../embeddings/oleObject20.bin"/><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jpe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111.xml"/><Relationship Id="rId7" Type="http://schemas.openxmlformats.org/officeDocument/2006/relationships/image" Target="../media/image5.emf"/><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oleObject" Target="../embeddings/oleObject21.bin"/><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media/image5.emf"/><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oleObject" Target="../embeddings/oleObject22.bin"/><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notesSlide" Target="../notesSlides/notesSlide17.xml"/><Relationship Id="rId18" Type="http://schemas.openxmlformats.org/officeDocument/2006/relationships/hyperlink" Target="https://openknowledge.worldbank.org/server/api/core/bitstreams/9e894bb7-f354-572b-90fe-8df928c9fe96/content" TargetMode="External"/><Relationship Id="rId3" Type="http://schemas.openxmlformats.org/officeDocument/2006/relationships/tags" Target="../tags/tag117.xml"/><Relationship Id="rId7" Type="http://schemas.openxmlformats.org/officeDocument/2006/relationships/tags" Target="../tags/tag121.xml"/><Relationship Id="rId12" Type="http://schemas.openxmlformats.org/officeDocument/2006/relationships/slideLayout" Target="../slideLayouts/slideLayout2.xml"/><Relationship Id="rId17" Type="http://schemas.openxmlformats.org/officeDocument/2006/relationships/hyperlink" Target="https://www.ofgem.gov.uk/publications/ofgem-climate-resilience-report-fourth-round-reporting" TargetMode="External"/><Relationship Id="rId2" Type="http://schemas.openxmlformats.org/officeDocument/2006/relationships/tags" Target="../tags/tag116.xml"/><Relationship Id="rId16" Type="http://schemas.openxmlformats.org/officeDocument/2006/relationships/hyperlink" Target="https://pubs.naruc.org/pub/1037E2EB-D1FE-747C-C0DD-2A78CF3ECDE3" TargetMode="Externa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5" Type="http://schemas.openxmlformats.org/officeDocument/2006/relationships/tags" Target="../tags/tag119.xml"/><Relationship Id="rId15" Type="http://schemas.openxmlformats.org/officeDocument/2006/relationships/image" Target="../media/image5.emf"/><Relationship Id="rId10" Type="http://schemas.openxmlformats.org/officeDocument/2006/relationships/tags" Target="../tags/tag124.xml"/><Relationship Id="rId19" Type="http://schemas.openxmlformats.org/officeDocument/2006/relationships/hyperlink" Target="https://unctad.org/publication/building-resilience-small-island-developing-states" TargetMode="Externa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jpe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5.emf"/><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oleObject" Target="../embeddings/oleObject24.bin"/><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tags" Target="../tags/tag28.xml"/><Relationship Id="rId18" Type="http://schemas.openxmlformats.org/officeDocument/2006/relationships/tags" Target="../tags/tag33.xml"/><Relationship Id="rId3" Type="http://schemas.openxmlformats.org/officeDocument/2006/relationships/tags" Target="../tags/tag18.xml"/><Relationship Id="rId21" Type="http://schemas.openxmlformats.org/officeDocument/2006/relationships/oleObject" Target="../embeddings/oleObject11.bin"/><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notesSlide" Target="../notesSlides/notesSlide2.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tags" Target="../tags/tag30.xml"/><Relationship Id="rId10" Type="http://schemas.openxmlformats.org/officeDocument/2006/relationships/tags" Target="../tags/tag25.xml"/><Relationship Id="rId19" Type="http://schemas.openxmlformats.org/officeDocument/2006/relationships/slideLayout" Target="../slideLayouts/slideLayout2.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image" Target="../media/image5.emf"/></Relationships>
</file>

<file path=ppt/slides/_rels/slide3.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7.jpe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image" Target="../media/image6.emf"/><Relationship Id="rId2" Type="http://schemas.openxmlformats.org/officeDocument/2006/relationships/tags" Target="../tags/tag35.xml"/><Relationship Id="rId16" Type="http://schemas.openxmlformats.org/officeDocument/2006/relationships/oleObject" Target="../embeddings/oleObject12.bin"/><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notesSlide" Target="../notesSlides/notesSlide3.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image" Target="../media/image6.emf"/><Relationship Id="rId3" Type="http://schemas.openxmlformats.org/officeDocument/2006/relationships/tags" Target="../tags/tag51.xml"/><Relationship Id="rId21" Type="http://schemas.openxmlformats.org/officeDocument/2006/relationships/hyperlink" Target="https://gmlc.doe.gov/sites/default/files/2021-08/GMLC1.1_Vol3_Resilience.pdf" TargetMode="Externa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oleObject" Target="../embeddings/oleObject14.bin"/><Relationship Id="rId2" Type="http://schemas.openxmlformats.org/officeDocument/2006/relationships/tags" Target="../tags/tag50.xml"/><Relationship Id="rId16" Type="http://schemas.openxmlformats.org/officeDocument/2006/relationships/notesSlide" Target="../notesSlides/notesSlide5.xml"/><Relationship Id="rId20" Type="http://schemas.openxmlformats.org/officeDocument/2006/relationships/image" Target="../media/image10.svg"/><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slideLayout" Target="../slideLayouts/slideLayout7.xml"/><Relationship Id="rId10" Type="http://schemas.openxmlformats.org/officeDocument/2006/relationships/tags" Target="../tags/tag58.xml"/><Relationship Id="rId19" Type="http://schemas.openxmlformats.org/officeDocument/2006/relationships/image" Target="../media/image9.svg"/><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hyperlink" Target="https://openknowledge.worldbank.org/entities/publication/651cd4da-052e-44ed-92b4-f3e47c47ffa7"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8.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67.xml"/><Relationship Id="rId7" Type="http://schemas.openxmlformats.org/officeDocument/2006/relationships/oleObject" Target="../embeddings/oleObject15.bin"/><Relationship Id="rId2" Type="http://schemas.openxmlformats.org/officeDocument/2006/relationships/tags" Target="../tags/tag66.xml"/><Relationship Id="rId1" Type="http://schemas.openxmlformats.org/officeDocument/2006/relationships/tags" Target="../tags/tag65.xml"/><Relationship Id="rId6" Type="http://schemas.microsoft.com/office/2018/10/relationships/comments" Target="../comments/modernComment_7FFFEDEB_7909110D.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14/relationships/chartEx" Target="../charts/chartEx1.xml"/><Relationship Id="rId3" Type="http://schemas.openxmlformats.org/officeDocument/2006/relationships/tags" Target="../tags/tag70.xml"/><Relationship Id="rId7" Type="http://schemas.openxmlformats.org/officeDocument/2006/relationships/image" Target="../media/image5.emf"/><Relationship Id="rId12" Type="http://schemas.openxmlformats.org/officeDocument/2006/relationships/image" Target="../media/image1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oleObject" Target="../embeddings/oleObject16.bin"/><Relationship Id="rId11" Type="http://schemas.openxmlformats.org/officeDocument/2006/relationships/hyperlink" Target="https://documents1.worldbank.org/curated/en/597911563520308282/pdf/World-Rethinking-the-1990s-Orthodoxy-on-Power-Sector-Reform-Flagship-Report.pdf" TargetMode="External"/><Relationship Id="rId5" Type="http://schemas.openxmlformats.org/officeDocument/2006/relationships/notesSlide" Target="../notesSlides/notesSlide8.xml"/><Relationship Id="rId10" Type="http://schemas.openxmlformats.org/officeDocument/2006/relationships/hyperlink" Target="https://documents1.worldbank.org/curated/en/099821411252439558/pdf/IDU-b5f7d68f-260d-447c-856b-8660d4282e6e.pdf" TargetMode="External"/><Relationship Id="rId4" Type="http://schemas.openxmlformats.org/officeDocument/2006/relationships/slideLayout" Target="../slideLayouts/slideLayout2.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notesSlide" Target="../notesSlides/notesSlide9.xml"/><Relationship Id="rId3" Type="http://schemas.openxmlformats.org/officeDocument/2006/relationships/tags" Target="../tags/tag73.xml"/><Relationship Id="rId21" Type="http://schemas.openxmlformats.org/officeDocument/2006/relationships/tags" Target="../tags/tag91.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slideLayout" Target="../slideLayouts/slideLayout7.xm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tags" Target="../tags/tag90.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tags" Target="../tags/tag94.xm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image" Target="../media/image6.emf"/><Relationship Id="rId10" Type="http://schemas.openxmlformats.org/officeDocument/2006/relationships/tags" Target="../tags/tag80.xml"/><Relationship Id="rId19" Type="http://schemas.openxmlformats.org/officeDocument/2006/relationships/tags" Target="../tags/tag89.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2814E3-F47F-4CA3-BEFB-6C288B78A4A9}"/>
              </a:ext>
            </a:extLst>
          </p:cNvPr>
          <p:cNvGraphicFramePr>
            <a:graphicFrameLocks noChangeAspect="1"/>
          </p:cNvGraphicFramePr>
          <p:nvPr>
            <p:custDataLst>
              <p:tags r:id="rId1"/>
            </p:custDataLst>
            <p:extLst>
              <p:ext uri="{D42A27DB-BD31-4B8C-83A1-F6EECF244321}">
                <p14:modId xmlns:p14="http://schemas.microsoft.com/office/powerpoint/2010/main" val="322120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4" progId="TCLayout.ActiveDocument.1">
                  <p:embed/>
                </p:oleObj>
              </mc:Choice>
              <mc:Fallback>
                <p:oleObj name="think-cell Slide" r:id="rId8" imgW="395" imgH="394" progId="TCLayout.ActiveDocument.1">
                  <p:embed/>
                  <p:pic>
                    <p:nvPicPr>
                      <p:cNvPr id="3" name="Object 2" hidden="1">
                        <a:extLst>
                          <a:ext uri="{FF2B5EF4-FFF2-40B4-BE49-F238E27FC236}">
                            <a16:creationId xmlns:a16="http://schemas.microsoft.com/office/drawing/2014/main" id="{602814E3-F47F-4CA3-BEFB-6C288B78A4A9}"/>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51A1719D-93AC-471B-8344-2B5E08B8A083}"/>
              </a:ext>
            </a:extLst>
          </p:cNvPr>
          <p:cNvPicPr>
            <a:picLocks noChangeAspect="1"/>
          </p:cNvPicPr>
          <p:nvPr>
            <p:custDataLst>
              <p:tags r:id="rId2"/>
            </p:custDataLst>
          </p:nvPr>
        </p:nvPicPr>
        <p:blipFill rotWithShape="1">
          <a:blip r:embed="rId10" cstate="hqprint">
            <a:extLst>
              <a:ext uri="{28A0092B-C50C-407E-A947-70E740481C1C}">
                <a14:useLocalDpi xmlns:a14="http://schemas.microsoft.com/office/drawing/2010/main"/>
              </a:ext>
            </a:extLst>
          </a:blip>
          <a:srcRect/>
          <a:stretch/>
        </p:blipFill>
        <p:spPr bwMode="gray">
          <a:xfrm>
            <a:off x="0" y="0"/>
            <a:ext cx="7430814" cy="6863824"/>
          </a:xfrm>
          <a:prstGeom prst="rect">
            <a:avLst/>
          </a:prstGeom>
        </p:spPr>
      </p:pic>
      <p:sp>
        <p:nvSpPr>
          <p:cNvPr id="2" name="Rectangle 1" hidden="1">
            <a:extLst>
              <a:ext uri="{FF2B5EF4-FFF2-40B4-BE49-F238E27FC236}">
                <a16:creationId xmlns:a16="http://schemas.microsoft.com/office/drawing/2014/main" id="{4BB2E5F1-ABCD-444F-A732-CA259A05309B}"/>
              </a:ext>
            </a:extLst>
          </p:cNvPr>
          <p:cNvSpPr/>
          <p:nvPr>
            <p:custDataLst>
              <p:tags r:id="rId3"/>
            </p:custDataLst>
          </p:nvPr>
        </p:nvSpPr>
        <p:spPr bwMode="gray">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800" b="1" dirty="0">
              <a:latin typeface="Arial" panose="020B0604020202020204" pitchFamily="34" charset="0"/>
              <a:ea typeface="+mj-ea"/>
              <a:cs typeface="+mj-cs"/>
              <a:sym typeface="Arial" panose="020B0604020202020204" pitchFamily="34" charset="0"/>
            </a:endParaRPr>
          </a:p>
        </p:txBody>
      </p:sp>
      <p:sp>
        <p:nvSpPr>
          <p:cNvPr id="11" name="Rectangle 10">
            <a:extLst>
              <a:ext uri="{FF2B5EF4-FFF2-40B4-BE49-F238E27FC236}">
                <a16:creationId xmlns:a16="http://schemas.microsoft.com/office/drawing/2014/main" id="{64A1704B-2FAE-4CAB-909C-7A4172DEEFD8}"/>
              </a:ext>
            </a:extLst>
          </p:cNvPr>
          <p:cNvSpPr/>
          <p:nvPr>
            <p:custDataLst>
              <p:tags r:id="rId4"/>
            </p:custDataLst>
          </p:nvPr>
        </p:nvSpPr>
        <p:spPr bwMode="gray">
          <a:xfrm>
            <a:off x="623888" y="549275"/>
            <a:ext cx="10944226" cy="575945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4">
            <a:extLst>
              <a:ext uri="{FF2B5EF4-FFF2-40B4-BE49-F238E27FC236}">
                <a16:creationId xmlns:a16="http://schemas.microsoft.com/office/drawing/2014/main" id="{B3A13263-55FC-40E6-AFBF-BFBF081F656E}"/>
              </a:ext>
            </a:extLst>
          </p:cNvPr>
          <p:cNvSpPr txBox="1">
            <a:spLocks/>
          </p:cNvSpPr>
          <p:nvPr>
            <p:custDataLst>
              <p:tags r:id="rId5"/>
            </p:custDataLst>
          </p:nvPr>
        </p:nvSpPr>
        <p:spPr bwMode="gray">
          <a:xfrm>
            <a:off x="7899032" y="1216442"/>
            <a:ext cx="3362540" cy="1668565"/>
          </a:xfrm>
          <a:prstGeom prst="rect">
            <a:avLst/>
          </a:prstGeom>
        </p:spPr>
        <p:txBody>
          <a:bodyPr vert="horz" lIns="0" tIns="0" rIns="0" bIns="0" rtlCol="0" anchor="t"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r>
              <a:rPr lang="en-US" sz="2800" b="1" dirty="0">
                <a:latin typeface="Arial Black" panose="020B0A04020102020204" pitchFamily="34" charset="0"/>
              </a:rPr>
              <a:t>Enabling a Resilient Power Sector through Constructive Regulation</a:t>
            </a:r>
          </a:p>
          <a:p>
            <a:endParaRPr lang="en-US" sz="2800" b="1" dirty="0">
              <a:latin typeface="Arial Black" panose="020B0A04020102020204" pitchFamily="34" charset="0"/>
            </a:endParaRPr>
          </a:p>
          <a:p>
            <a:r>
              <a:rPr lang="en-US" sz="2800" i="1" dirty="0">
                <a:latin typeface="Arial" panose="020B0604020202020204" pitchFamily="34" charset="0"/>
                <a:cs typeface="Arial" panose="020B0604020202020204" pitchFamily="34" charset="0"/>
              </a:rPr>
              <a:t>OCCUR Annual Conference</a:t>
            </a:r>
          </a:p>
        </p:txBody>
      </p:sp>
      <p:sp>
        <p:nvSpPr>
          <p:cNvPr id="5" name="TextBox 4">
            <a:extLst>
              <a:ext uri="{FF2B5EF4-FFF2-40B4-BE49-F238E27FC236}">
                <a16:creationId xmlns:a16="http://schemas.microsoft.com/office/drawing/2014/main" id="{4F87CC38-1EF4-ABFD-7CD6-BBF37EAE7E68}"/>
              </a:ext>
            </a:extLst>
          </p:cNvPr>
          <p:cNvSpPr txBox="1"/>
          <p:nvPr/>
        </p:nvSpPr>
        <p:spPr>
          <a:xfrm>
            <a:off x="7899032" y="5038436"/>
            <a:ext cx="2518831" cy="1261884"/>
          </a:xfrm>
          <a:prstGeom prst="rect">
            <a:avLst/>
          </a:prstGeom>
          <a:noFill/>
        </p:spPr>
        <p:txBody>
          <a:bodyPr wrap="none" rtlCol="0">
            <a:spAutoFit/>
          </a:bodyPr>
          <a:lstStyle/>
          <a:p>
            <a:r>
              <a:rPr lang="en-US" sz="2000" dirty="0"/>
              <a:t>Kurt G. Strunk </a:t>
            </a:r>
            <a:br>
              <a:rPr lang="en-US" sz="2000" dirty="0"/>
            </a:br>
            <a:r>
              <a:rPr lang="en-US" sz="2000" dirty="0"/>
              <a:t>Vice President, CRA</a:t>
            </a:r>
          </a:p>
          <a:p>
            <a:endParaRPr lang="en-US" sz="2000" dirty="0"/>
          </a:p>
          <a:p>
            <a:r>
              <a:rPr lang="en-US" sz="1600" dirty="0"/>
              <a:t>29 April 2026</a:t>
            </a:r>
          </a:p>
        </p:txBody>
      </p:sp>
    </p:spTree>
    <p:extLst>
      <p:ext uri="{BB962C8B-B14F-4D97-AF65-F5344CB8AC3E}">
        <p14:creationId xmlns:p14="http://schemas.microsoft.com/office/powerpoint/2010/main" val="277909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06384-8395-5AAA-418A-7F570A1C41A4}"/>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0FBF96E-F123-CD2D-AE25-091222C949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7" imgH="327" progId="TCLayout.ActiveDocument.1">
                  <p:embed/>
                </p:oleObj>
              </mc:Choice>
              <mc:Fallback>
                <p:oleObj name="think-cell Slide" r:id="rId5" imgW="327" imgH="327" progId="TCLayout.ActiveDocument.1">
                  <p:embed/>
                  <p:pic>
                    <p:nvPicPr>
                      <p:cNvPr id="5" name="Object 4" hidden="1">
                        <a:extLst>
                          <a:ext uri="{FF2B5EF4-FFF2-40B4-BE49-F238E27FC236}">
                            <a16:creationId xmlns:a16="http://schemas.microsoft.com/office/drawing/2014/main" id="{30FBF96E-F123-CD2D-AE25-091222C9496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Picture 8">
            <a:extLst>
              <a:ext uri="{FF2B5EF4-FFF2-40B4-BE49-F238E27FC236}">
                <a16:creationId xmlns:a16="http://schemas.microsoft.com/office/drawing/2014/main" id="{24073083-119E-06FB-E52E-C2B0A7C10F59}"/>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bwMode="gray">
          <a:xfrm>
            <a:off x="0" y="0"/>
            <a:ext cx="4241800" cy="6858000"/>
          </a:xfrm>
          <a:prstGeom prst="rect">
            <a:avLst/>
          </a:prstGeom>
        </p:spPr>
      </p:pic>
      <p:sp>
        <p:nvSpPr>
          <p:cNvPr id="15" name="Rectangle 4">
            <a:extLst>
              <a:ext uri="{FF2B5EF4-FFF2-40B4-BE49-F238E27FC236}">
                <a16:creationId xmlns:a16="http://schemas.microsoft.com/office/drawing/2014/main" id="{0EBBD66F-E5BB-5F4F-99F0-14FA7831B23B}"/>
              </a:ext>
            </a:extLst>
          </p:cNvPr>
          <p:cNvSpPr txBox="1">
            <a:spLocks noChangeArrowheads="1"/>
          </p:cNvSpPr>
          <p:nvPr>
            <p:custDataLst>
              <p:tags r:id="rId2"/>
            </p:custDataLst>
          </p:nvPr>
        </p:nvSpPr>
        <p:spPr bwMode="gray">
          <a:xfrm>
            <a:off x="5231886" y="1413000"/>
            <a:ext cx="6335999" cy="576000"/>
          </a:xfrm>
          <a:prstGeom prst="rect">
            <a:avLst/>
          </a:prstGeom>
          <a:noFill/>
        </p:spPr>
        <p:txBody>
          <a:bodyPr vert="horz" lIns="0" tIns="0" rIns="0" bIns="0" numCol="1" rtlCol="0" anchor="t"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pPr>
              <a:spcBef>
                <a:spcPts val="0"/>
              </a:spcBef>
            </a:pPr>
            <a:r>
              <a:rPr lang="en-US" sz="3600" b="1" dirty="0">
                <a:solidFill>
                  <a:schemeClr val="accent2"/>
                </a:solidFill>
                <a:latin typeface="Arial Black" panose="020B0A04020102020204" pitchFamily="34" charset="0"/>
              </a:rPr>
              <a:t>Resilience in regulation</a:t>
            </a:r>
          </a:p>
        </p:txBody>
      </p:sp>
      <p:sp>
        <p:nvSpPr>
          <p:cNvPr id="17" name="Rectangle 16">
            <a:extLst>
              <a:ext uri="{FF2B5EF4-FFF2-40B4-BE49-F238E27FC236}">
                <a16:creationId xmlns:a16="http://schemas.microsoft.com/office/drawing/2014/main" id="{D3199A78-4D0C-5CD4-6694-5D8CB49B5999}"/>
              </a:ext>
            </a:extLst>
          </p:cNvPr>
          <p:cNvSpPr/>
          <p:nvPr/>
        </p:nvSpPr>
        <p:spPr bwMode="gray">
          <a:xfrm>
            <a:off x="624000" y="549000"/>
            <a:ext cx="4176000" cy="57600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7" name="Slide Number Placeholder 6">
            <a:extLst>
              <a:ext uri="{FF2B5EF4-FFF2-40B4-BE49-F238E27FC236}">
                <a16:creationId xmlns:a16="http://schemas.microsoft.com/office/drawing/2014/main" id="{7B6D64AB-B15D-B60B-E0AA-70DE0022CD39}"/>
              </a:ext>
            </a:extLst>
          </p:cNvPr>
          <p:cNvSpPr>
            <a:spLocks noGrp="1"/>
          </p:cNvSpPr>
          <p:nvPr>
            <p:ph type="sldNum" sz="quarter" idx="12"/>
          </p:nvPr>
        </p:nvSpPr>
        <p:spPr bwMode="gray"/>
        <p:txBody>
          <a:bodyPr/>
          <a:lstStyle/>
          <a:p>
            <a:fld id="{25E88016-545D-4A6A-B6F9-D2BB627C1895}" type="slidenum">
              <a:rPr lang="en-GB" smtClean="0">
                <a:solidFill>
                  <a:schemeClr val="bg1"/>
                </a:solidFill>
              </a:rPr>
              <a:pPr/>
              <a:t>10</a:t>
            </a:fld>
            <a:endParaRPr lang="en-GB" dirty="0">
              <a:solidFill>
                <a:schemeClr val="bg1"/>
              </a:solidFill>
            </a:endParaRPr>
          </a:p>
        </p:txBody>
      </p:sp>
      <p:sp>
        <p:nvSpPr>
          <p:cNvPr id="4" name="TextBox 3">
            <a:extLst>
              <a:ext uri="{FF2B5EF4-FFF2-40B4-BE49-F238E27FC236}">
                <a16:creationId xmlns:a16="http://schemas.microsoft.com/office/drawing/2014/main" id="{2C319B43-1AE7-2637-BC64-320EC316FA06}"/>
              </a:ext>
            </a:extLst>
          </p:cNvPr>
          <p:cNvSpPr txBox="1"/>
          <p:nvPr/>
        </p:nvSpPr>
        <p:spPr bwMode="gray">
          <a:xfrm>
            <a:off x="914400" y="6510530"/>
            <a:ext cx="1461939" cy="123111"/>
          </a:xfrm>
          <a:prstGeom prst="rect">
            <a:avLst/>
          </a:prstGeom>
          <a:noFill/>
        </p:spPr>
        <p:txBody>
          <a:bodyPr wrap="none" lIns="0" tIns="0" rIns="0" bIns="0" rtlCol="0" anchor="b" anchorCtr="0">
            <a:noAutofit/>
          </a:bodyPr>
          <a:lstStyle/>
          <a:p>
            <a:r>
              <a:rPr lang="en-GB" sz="800" dirty="0">
                <a:solidFill>
                  <a:schemeClr val="bg1"/>
                </a:solidFill>
              </a:rPr>
              <a:t>Private and Confidential</a:t>
            </a:r>
          </a:p>
        </p:txBody>
      </p:sp>
    </p:spTree>
    <p:extLst>
      <p:ext uri="{BB962C8B-B14F-4D97-AF65-F5344CB8AC3E}">
        <p14:creationId xmlns:p14="http://schemas.microsoft.com/office/powerpoint/2010/main" val="3488811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624E2-7566-0175-6B5A-F8CF0B65EC2E}"/>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A25A36E9-F02A-FAF6-1E11-0BE74AD4109D}"/>
              </a:ext>
            </a:extLst>
          </p:cNvPr>
          <p:cNvGraphicFramePr>
            <a:graphicFrameLocks noChangeAspect="1"/>
          </p:cNvGraphicFramePr>
          <p:nvPr>
            <p:custDataLst>
              <p:tags r:id="rId1"/>
            </p:custDataLst>
            <p:extLst>
              <p:ext uri="{D42A27DB-BD31-4B8C-83A1-F6EECF244321}">
                <p14:modId xmlns:p14="http://schemas.microsoft.com/office/powerpoint/2010/main" val="2786612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think-cell data - do not delete" hidden="1">
                        <a:extLst>
                          <a:ext uri="{FF2B5EF4-FFF2-40B4-BE49-F238E27FC236}">
                            <a16:creationId xmlns:a16="http://schemas.microsoft.com/office/drawing/2014/main" id="{A25A36E9-F02A-FAF6-1E11-0BE74AD4109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62CDDE5-96E2-4234-93D4-736C5A015D75}"/>
              </a:ext>
            </a:extLst>
          </p:cNvPr>
          <p:cNvSpPr>
            <a:spLocks noGrp="1"/>
          </p:cNvSpPr>
          <p:nvPr>
            <p:ph type="title"/>
          </p:nvPr>
        </p:nvSpPr>
        <p:spPr/>
        <p:txBody>
          <a:bodyPr vert="horz"/>
          <a:lstStyle/>
          <a:p>
            <a:r>
              <a:rPr lang="en-US" dirty="0"/>
              <a:t>Scope of regulatory oversight of electric utilities</a:t>
            </a:r>
          </a:p>
        </p:txBody>
      </p:sp>
      <p:sp>
        <p:nvSpPr>
          <p:cNvPr id="3" name="Slide Number Placeholder 2">
            <a:extLst>
              <a:ext uri="{FF2B5EF4-FFF2-40B4-BE49-F238E27FC236}">
                <a16:creationId xmlns:a16="http://schemas.microsoft.com/office/drawing/2014/main" id="{74388B4C-727E-9F38-4DB6-0FFA99B36BBA}"/>
              </a:ext>
            </a:extLst>
          </p:cNvPr>
          <p:cNvSpPr>
            <a:spLocks noGrp="1"/>
          </p:cNvSpPr>
          <p:nvPr>
            <p:ph type="sldNum" sz="quarter" idx="10"/>
          </p:nvPr>
        </p:nvSpPr>
        <p:spPr/>
        <p:txBody>
          <a:bodyPr/>
          <a:lstStyle/>
          <a:p>
            <a:fld id="{88B07781-9051-42E7-B3A7-296398EE0D6C}" type="slidenum">
              <a:rPr lang="en-US" smtClean="0"/>
              <a:t>11</a:t>
            </a:fld>
            <a:endParaRPr lang="en-US" dirty="0"/>
          </a:p>
        </p:txBody>
      </p:sp>
      <p:sp>
        <p:nvSpPr>
          <p:cNvPr id="15" name="Rechteck 28">
            <a:extLst>
              <a:ext uri="{FF2B5EF4-FFF2-40B4-BE49-F238E27FC236}">
                <a16:creationId xmlns:a16="http://schemas.microsoft.com/office/drawing/2014/main" id="{5CBCA540-BDF3-876F-0FB1-C9C5F2A45AAE}"/>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A6F58A64-6050-6FC5-D591-E9D349EEEBA2}"/>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9A7CB66E-9AF7-2F6B-89F1-FF38B450702E}"/>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2CDCFE11-FA2B-9DAD-98FA-58B11E1AFF36}"/>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F943B4E8-C7FE-3209-606F-F7FF0F35A04D}"/>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315E3FE1-6CBC-66F7-5183-67C27021E9A4}"/>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AEC37B3D-96B8-B11E-66D5-E89E345CAA14}"/>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dirty="0">
                <a:solidFill>
                  <a:schemeClr val="accent1"/>
                </a:solidFill>
                <a:latin typeface="+mj-lt"/>
              </a:rPr>
              <a:t>Regulatory structures</a:t>
            </a:r>
            <a:endParaRPr lang="en-US" sz="1200" dirty="0">
              <a:solidFill>
                <a:schemeClr val="accent1"/>
              </a:solidFill>
              <a:latin typeface="+mj-lt"/>
              <a:cs typeface="Arial"/>
            </a:endParaRPr>
          </a:p>
        </p:txBody>
      </p:sp>
      <p:sp>
        <p:nvSpPr>
          <p:cNvPr id="28" name="TextBox 27">
            <a:extLst>
              <a:ext uri="{FF2B5EF4-FFF2-40B4-BE49-F238E27FC236}">
                <a16:creationId xmlns:a16="http://schemas.microsoft.com/office/drawing/2014/main" id="{D980E258-CDB2-454A-7DF4-C66ADE726E55}"/>
              </a:ext>
            </a:extLst>
          </p:cNvPr>
          <p:cNvSpPr txBox="1"/>
          <p:nvPr/>
        </p:nvSpPr>
        <p:spPr>
          <a:xfrm>
            <a:off x="534088" y="972807"/>
            <a:ext cx="10693235" cy="461665"/>
          </a:xfrm>
          <a:prstGeom prst="rect">
            <a:avLst/>
          </a:prstGeom>
          <a:noFill/>
        </p:spPr>
        <p:txBody>
          <a:bodyPr wrap="square">
            <a:spAutoFit/>
          </a:bodyPr>
          <a:lstStyle/>
          <a:p>
            <a:r>
              <a:rPr lang="en-US" sz="1200" dirty="0"/>
              <a:t>Most regions apply layered regulatory frameworks across regional, national, and local levels to balance grid reliability and resilience with market and financial considerations.</a:t>
            </a:r>
          </a:p>
        </p:txBody>
      </p:sp>
      <p:graphicFrame>
        <p:nvGraphicFramePr>
          <p:cNvPr id="5" name="Table 4">
            <a:extLst>
              <a:ext uri="{FF2B5EF4-FFF2-40B4-BE49-F238E27FC236}">
                <a16:creationId xmlns:a16="http://schemas.microsoft.com/office/drawing/2014/main" id="{FD300D0C-AA83-DCDB-A6D9-D8CC3B7D9C2B}"/>
              </a:ext>
            </a:extLst>
          </p:cNvPr>
          <p:cNvGraphicFramePr>
            <a:graphicFrameLocks noGrp="1"/>
          </p:cNvGraphicFramePr>
          <p:nvPr>
            <p:extLst>
              <p:ext uri="{D42A27DB-BD31-4B8C-83A1-F6EECF244321}">
                <p14:modId xmlns:p14="http://schemas.microsoft.com/office/powerpoint/2010/main" val="2482348606"/>
              </p:ext>
            </p:extLst>
          </p:nvPr>
        </p:nvGraphicFramePr>
        <p:xfrm>
          <a:off x="639375" y="1414086"/>
          <a:ext cx="10693237" cy="5308565"/>
        </p:xfrm>
        <a:graphic>
          <a:graphicData uri="http://schemas.openxmlformats.org/drawingml/2006/table">
            <a:tbl>
              <a:tblPr firstRow="1" bandRow="1">
                <a:tableStyleId>{5C22544A-7EE6-4342-B048-85BDC9FD1C3A}</a:tableStyleId>
              </a:tblPr>
              <a:tblGrid>
                <a:gridCol w="1397657">
                  <a:extLst>
                    <a:ext uri="{9D8B030D-6E8A-4147-A177-3AD203B41FA5}">
                      <a16:colId xmlns:a16="http://schemas.microsoft.com/office/drawing/2014/main" val="3185665229"/>
                    </a:ext>
                  </a:extLst>
                </a:gridCol>
                <a:gridCol w="2323895">
                  <a:extLst>
                    <a:ext uri="{9D8B030D-6E8A-4147-A177-3AD203B41FA5}">
                      <a16:colId xmlns:a16="http://schemas.microsoft.com/office/drawing/2014/main" val="4203513851"/>
                    </a:ext>
                  </a:extLst>
                </a:gridCol>
                <a:gridCol w="2323895">
                  <a:extLst>
                    <a:ext uri="{9D8B030D-6E8A-4147-A177-3AD203B41FA5}">
                      <a16:colId xmlns:a16="http://schemas.microsoft.com/office/drawing/2014/main" val="1990641518"/>
                    </a:ext>
                  </a:extLst>
                </a:gridCol>
                <a:gridCol w="2323895">
                  <a:extLst>
                    <a:ext uri="{9D8B030D-6E8A-4147-A177-3AD203B41FA5}">
                      <a16:colId xmlns:a16="http://schemas.microsoft.com/office/drawing/2014/main" val="3426649117"/>
                    </a:ext>
                  </a:extLst>
                </a:gridCol>
                <a:gridCol w="2323895">
                  <a:extLst>
                    <a:ext uri="{9D8B030D-6E8A-4147-A177-3AD203B41FA5}">
                      <a16:colId xmlns:a16="http://schemas.microsoft.com/office/drawing/2014/main" val="3111122644"/>
                    </a:ext>
                  </a:extLst>
                </a:gridCol>
              </a:tblGrid>
              <a:tr h="472254">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lang="en-US" sz="1300" b="1" dirty="0">
                        <a:solidFill>
                          <a:schemeClr val="accent1"/>
                        </a:solidFill>
                      </a:endParaRPr>
                    </a:p>
                  </a:txBody>
                  <a:tcPr>
                    <a:lnB w="19050" cap="flat" cmpd="sng" algn="ctr">
                      <a:solidFill>
                        <a:schemeClr val="accent1"/>
                      </a:solidFill>
                      <a:prstDash val="dash"/>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Standards &amp; Codes</a:t>
                      </a:r>
                    </a:p>
                  </a:txBody>
                  <a:tcPr>
                    <a:lnB w="19050" cap="flat" cmpd="sng" algn="ctr">
                      <a:solidFill>
                        <a:schemeClr val="accent1"/>
                      </a:solidFill>
                      <a:prstDash val="dash"/>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Planning &amp; Adequacy</a:t>
                      </a:r>
                    </a:p>
                  </a:txBody>
                  <a:tcPr>
                    <a:lnB w="19050" cap="flat" cmpd="sng" algn="ctr">
                      <a:solidFill>
                        <a:schemeClr val="accent1"/>
                      </a:solidFill>
                      <a:prstDash val="dash"/>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Investment &amp; Economic Regulation</a:t>
                      </a:r>
                    </a:p>
                  </a:txBody>
                  <a:tcPr>
                    <a:lnB w="19050" cap="flat" cmpd="sng" algn="ctr">
                      <a:solidFill>
                        <a:schemeClr val="accent1"/>
                      </a:solidFill>
                      <a:prstDash val="dash"/>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Operations, Performance, &amp; Assurance</a:t>
                      </a:r>
                    </a:p>
                  </a:txBody>
                  <a:tcPr>
                    <a:lnB w="19050" cap="flat" cmpd="sng" algn="ctr">
                      <a:solidFill>
                        <a:schemeClr val="accent1"/>
                      </a:solidFill>
                      <a:prstDash val="dash"/>
                      <a:round/>
                      <a:headEnd type="none" w="med" len="med"/>
                      <a:tailEnd type="none" w="med" len="med"/>
                    </a:lnB>
                    <a:solidFill>
                      <a:schemeClr val="bg1"/>
                    </a:solidFill>
                  </a:tcPr>
                </a:tc>
                <a:extLst>
                  <a:ext uri="{0D108BD9-81ED-4DB2-BD59-A6C34878D82A}">
                    <a16:rowId xmlns:a16="http://schemas.microsoft.com/office/drawing/2014/main" val="3509274321"/>
                  </a:ext>
                </a:extLst>
              </a:tr>
              <a:tr h="1002258">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i="1" dirty="0"/>
                        <a:t>What it is</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Standards‑based regulatory regimes define the</a:t>
                      </a:r>
                      <a:r>
                        <a:rPr lang="en-US" sz="1200" b="1" dirty="0">
                          <a:solidFill>
                            <a:schemeClr val="accent1"/>
                          </a:solidFill>
                        </a:rPr>
                        <a:t> minimum technical and operational requirements </a:t>
                      </a:r>
                      <a:r>
                        <a:rPr lang="en-US" sz="1200" dirty="0"/>
                        <a:t>for system reliability and safe operation.</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Forward‑looking oversight ensuring the electric system is </a:t>
                      </a:r>
                      <a:r>
                        <a:rPr lang="en-US" sz="1200" b="1" dirty="0">
                          <a:solidFill>
                            <a:schemeClr val="accent1"/>
                          </a:solidFill>
                        </a:rPr>
                        <a:t>planned to withstand future stressors</a:t>
                      </a:r>
                      <a:r>
                        <a:rPr lang="en-US" sz="1200" dirty="0"/>
                        <a:t>, not just today’s load.</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r>
                        <a:rPr lang="en-US" sz="1200" dirty="0"/>
                        <a:t>Economic regulation that enables, shapes, and constrains </a:t>
                      </a:r>
                      <a:r>
                        <a:rPr lang="en-US" sz="1200" b="1" dirty="0">
                          <a:solidFill>
                            <a:schemeClr val="accent1"/>
                          </a:solidFill>
                        </a:rPr>
                        <a:t>resilience investment</a:t>
                      </a:r>
                      <a:r>
                        <a:rPr lang="en-US" sz="1200" dirty="0"/>
                        <a:t>.</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Operational oversight and incentive mechanisms that govern </a:t>
                      </a:r>
                      <a:r>
                        <a:rPr lang="en-US" sz="1200" b="1" dirty="0">
                          <a:solidFill>
                            <a:schemeClr val="accent1"/>
                          </a:solidFill>
                        </a:rPr>
                        <a:t>how utilities perform before, during, and after major events</a:t>
                      </a:r>
                      <a:r>
                        <a:rPr lang="en-US" sz="1200" dirty="0"/>
                        <a:t>.</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6507708"/>
                  </a:ext>
                </a:extLst>
              </a:tr>
              <a:tr h="91425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i="1" dirty="0"/>
                        <a:t>How it addresses resilience and reliability</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Generation &amp; distribution operating &amp; maintenance requirements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Interconnection &amp; ride‑through expectations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Vegetation management and asset condition standards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Mandatory reliability &amp; compliance practices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System planning under extreme weather</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Load growth, electrification, and DER impacts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Resource adequacy, fuel security, and generation diversity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Hosting capacity, flexibility, and non‑wires alternatives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Stress testing of feeders and substations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Generation winterization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Grid hardening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Wildfire mitigation &amp; vegetation management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Substation upgrades &amp; redundancy</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Advanced distribution automation &amp; monitoring</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Backup fuel &amp; black-start capability, on-site resilience tools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Emergency preparedness &amp; storm response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Fuel supply and operational readiness for critical resources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Restoration speed &amp; customer impacts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Mutual aid &amp; logistics readiness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Continuous improvement after major events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6340936"/>
                  </a:ext>
                </a:extLst>
              </a:tr>
              <a:tr h="79519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i="1" dirty="0"/>
                        <a:t>Regulatory tools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Generator &amp; grid codes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Reliability standards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Interconnection standards &amp; technical rules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Compliance audits &amp; inspections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Distribution system plans or equivalent</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IRPs and resource adequacy frameworks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Resilience and climate vulnerability assessments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Scenario and sensitivity analyses (extreme events)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Rate cases &amp; capital plans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Resilience riders, trackers, &amp; pre‑approval mechanisms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Multi‑year investment allowances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Benefit‑cost frameworks for resilience spend</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Emergency response &amp; storm plans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Restoration performance metrics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Performance‑based incentives or penalties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Post‑event reports &amp; regulatory reviews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5508422"/>
                  </a:ext>
                </a:extLst>
              </a:tr>
              <a:tr h="447005">
                <a:tc>
                  <a:txBody>
                    <a:bodyPr/>
                    <a:lstStyle/>
                    <a:p>
                      <a:endParaRPr lang="en-US" sz="1200" i="1" dirty="0"/>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tc>
                  <a:txBody>
                    <a:bodyPr/>
                    <a:lstStyle/>
                    <a:p>
                      <a:r>
                        <a:rPr lang="en-US" sz="1100" i="1" dirty="0"/>
                        <a:t>Europe / UK, Australia / New Zealand, N. America</a:t>
                      </a: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tc>
                  <a:txBody>
                    <a:bodyPr/>
                    <a:lstStyle/>
                    <a:p>
                      <a:r>
                        <a:rPr lang="en-US" sz="1100" i="1" dirty="0"/>
                        <a:t>US, UK / Europe, Australia</a:t>
                      </a: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tc>
                  <a:txBody>
                    <a:bodyPr/>
                    <a:lstStyle/>
                    <a:p>
                      <a:r>
                        <a:rPr lang="en-US" sz="1100" i="1" dirty="0"/>
                        <a:t>US, Canada, UK / Europe, Australia</a:t>
                      </a: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tc>
                  <a:txBody>
                    <a:bodyPr/>
                    <a:lstStyle/>
                    <a:p>
                      <a:r>
                        <a:rPr lang="en-US" sz="1100" i="1" dirty="0"/>
                        <a:t>US, Canada, Australia / New Zealand, Storm-exposed regions</a:t>
                      </a: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293700759"/>
                  </a:ext>
                </a:extLst>
              </a:tr>
            </a:tbl>
          </a:graphicData>
        </a:graphic>
      </p:graphicFrame>
    </p:spTree>
    <p:extLst>
      <p:ext uri="{BB962C8B-B14F-4D97-AF65-F5344CB8AC3E}">
        <p14:creationId xmlns:p14="http://schemas.microsoft.com/office/powerpoint/2010/main" val="3054721874"/>
      </p:ext>
    </p:extLst>
  </p:cSld>
  <p:clrMapOvr>
    <a:masterClrMapping/>
  </p:clrMapOvr>
  <p:extLst>
    <p:ext uri="{6950BFC3-D8DA-4A85-94F7-54DA5524770B}">
      <p188:commentRel xmlns:p188="http://schemas.microsoft.com/office/powerpoint/2018/8/main" r:id="rId6"/>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9811B-4155-F8E1-9D73-7F6925299DF8}"/>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2A4A8F7A-30C9-5449-C347-8F0EC377991F}"/>
              </a:ext>
            </a:extLst>
          </p:cNvPr>
          <p:cNvGraphicFramePr>
            <a:graphicFrameLocks noChangeAspect="1"/>
          </p:cNvGraphicFramePr>
          <p:nvPr>
            <p:custDataLst>
              <p:tags r:id="rId1"/>
            </p:custDataLst>
            <p:extLst>
              <p:ext uri="{D42A27DB-BD31-4B8C-83A1-F6EECF244321}">
                <p14:modId xmlns:p14="http://schemas.microsoft.com/office/powerpoint/2010/main" val="4250715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6" progId="TCLayout.ActiveDocument.1">
                  <p:embed/>
                </p:oleObj>
              </mc:Choice>
              <mc:Fallback>
                <p:oleObj name="think-cell Slide" r:id="rId6" imgW="306" imgH="306" progId="TCLayout.ActiveDocument.1">
                  <p:embed/>
                  <p:pic>
                    <p:nvPicPr>
                      <p:cNvPr id="12" name="think-cell data - do not delete" hidden="1">
                        <a:extLst>
                          <a:ext uri="{FF2B5EF4-FFF2-40B4-BE49-F238E27FC236}">
                            <a16:creationId xmlns:a16="http://schemas.microsoft.com/office/drawing/2014/main" id="{2A4A8F7A-30C9-5449-C347-8F0EC377991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FDD5C8-44E2-0783-A8A5-3CAF3365A8E5}"/>
              </a:ext>
            </a:extLst>
          </p:cNvPr>
          <p:cNvSpPr>
            <a:spLocks noGrp="1"/>
          </p:cNvSpPr>
          <p:nvPr>
            <p:ph type="title"/>
          </p:nvPr>
        </p:nvSpPr>
        <p:spPr/>
        <p:txBody>
          <a:bodyPr vert="horz"/>
          <a:lstStyle/>
          <a:p>
            <a:r>
              <a:rPr lang="en-US" dirty="0"/>
              <a:t>Resilience in regulatory oversight</a:t>
            </a:r>
          </a:p>
        </p:txBody>
      </p:sp>
      <p:sp>
        <p:nvSpPr>
          <p:cNvPr id="3" name="Slide Number Placeholder 2">
            <a:extLst>
              <a:ext uri="{FF2B5EF4-FFF2-40B4-BE49-F238E27FC236}">
                <a16:creationId xmlns:a16="http://schemas.microsoft.com/office/drawing/2014/main" id="{AA790529-B444-C68A-A5E0-A49B785CD4C6}"/>
              </a:ext>
            </a:extLst>
          </p:cNvPr>
          <p:cNvSpPr>
            <a:spLocks noGrp="1"/>
          </p:cNvSpPr>
          <p:nvPr>
            <p:ph type="sldNum" sz="quarter" idx="10"/>
          </p:nvPr>
        </p:nvSpPr>
        <p:spPr/>
        <p:txBody>
          <a:bodyPr/>
          <a:lstStyle/>
          <a:p>
            <a:fld id="{88B07781-9051-42E7-B3A7-296398EE0D6C}" type="slidenum">
              <a:rPr lang="en-US" smtClean="0"/>
              <a:t>12</a:t>
            </a:fld>
            <a:endParaRPr lang="en-US" dirty="0"/>
          </a:p>
        </p:txBody>
      </p:sp>
      <p:sp>
        <p:nvSpPr>
          <p:cNvPr id="15" name="Rechteck 28">
            <a:extLst>
              <a:ext uri="{FF2B5EF4-FFF2-40B4-BE49-F238E27FC236}">
                <a16:creationId xmlns:a16="http://schemas.microsoft.com/office/drawing/2014/main" id="{78BAF12A-9395-B6E0-0B9B-61D53BA062FF}"/>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F83ABF66-B38E-D2E1-DB0A-3502E2B66E55}"/>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F510DAA3-08F0-C499-6C53-4CC5CF09232F}"/>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4A6EC194-6C81-7C43-7B99-E9371E11764C}"/>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E1DE205B-0CF9-4066-D4F6-F1EE6359E7AD}"/>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EEF735C2-36B0-33BC-1726-AD96EC448404}"/>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C37CD5DA-C040-EAFA-3A34-FA8533548AD4}"/>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dirty="0">
                <a:solidFill>
                  <a:schemeClr val="accent1"/>
                </a:solidFill>
                <a:latin typeface="+mj-lt"/>
              </a:rPr>
              <a:t>Regulatory structures</a:t>
            </a:r>
            <a:endParaRPr lang="en-US" sz="1200" dirty="0">
              <a:solidFill>
                <a:schemeClr val="accent1"/>
              </a:solidFill>
              <a:latin typeface="+mj-lt"/>
              <a:cs typeface="Arial"/>
            </a:endParaRPr>
          </a:p>
        </p:txBody>
      </p:sp>
      <p:sp>
        <p:nvSpPr>
          <p:cNvPr id="28" name="TextBox 27">
            <a:extLst>
              <a:ext uri="{FF2B5EF4-FFF2-40B4-BE49-F238E27FC236}">
                <a16:creationId xmlns:a16="http://schemas.microsoft.com/office/drawing/2014/main" id="{5A0EC80E-3BE0-5B44-46E2-9A60636E3C7E}"/>
              </a:ext>
            </a:extLst>
          </p:cNvPr>
          <p:cNvSpPr txBox="1"/>
          <p:nvPr/>
        </p:nvSpPr>
        <p:spPr>
          <a:xfrm>
            <a:off x="534088" y="972807"/>
            <a:ext cx="10693235" cy="461665"/>
          </a:xfrm>
          <a:prstGeom prst="rect">
            <a:avLst/>
          </a:prstGeom>
          <a:noFill/>
        </p:spPr>
        <p:txBody>
          <a:bodyPr wrap="square">
            <a:spAutoFit/>
          </a:bodyPr>
          <a:lstStyle/>
          <a:p>
            <a:r>
              <a:rPr lang="en-US" sz="1200" dirty="0"/>
              <a:t>Resilience is not addressed through a single rule or metric. It is embedded across technical standards, planning requirements, economic regulation, and utility performance oversight.</a:t>
            </a:r>
          </a:p>
        </p:txBody>
      </p:sp>
      <p:graphicFrame>
        <p:nvGraphicFramePr>
          <p:cNvPr id="10" name="Table 9">
            <a:extLst>
              <a:ext uri="{FF2B5EF4-FFF2-40B4-BE49-F238E27FC236}">
                <a16:creationId xmlns:a16="http://schemas.microsoft.com/office/drawing/2014/main" id="{B23A8F08-7A03-5362-7025-5DCFD0770D66}"/>
              </a:ext>
            </a:extLst>
          </p:cNvPr>
          <p:cNvGraphicFramePr>
            <a:graphicFrameLocks noGrp="1"/>
          </p:cNvGraphicFramePr>
          <p:nvPr>
            <p:extLst>
              <p:ext uri="{D42A27DB-BD31-4B8C-83A1-F6EECF244321}">
                <p14:modId xmlns:p14="http://schemas.microsoft.com/office/powerpoint/2010/main" val="90732010"/>
              </p:ext>
            </p:extLst>
          </p:nvPr>
        </p:nvGraphicFramePr>
        <p:xfrm>
          <a:off x="697584" y="1600200"/>
          <a:ext cx="10312923" cy="3513539"/>
        </p:xfrm>
        <a:graphic>
          <a:graphicData uri="http://schemas.openxmlformats.org/drawingml/2006/table">
            <a:tbl>
              <a:tblPr/>
              <a:tblGrid>
                <a:gridCol w="2384522">
                  <a:extLst>
                    <a:ext uri="{9D8B030D-6E8A-4147-A177-3AD203B41FA5}">
                      <a16:colId xmlns:a16="http://schemas.microsoft.com/office/drawing/2014/main" val="2289567029"/>
                    </a:ext>
                  </a:extLst>
                </a:gridCol>
                <a:gridCol w="4490760">
                  <a:extLst>
                    <a:ext uri="{9D8B030D-6E8A-4147-A177-3AD203B41FA5}">
                      <a16:colId xmlns:a16="http://schemas.microsoft.com/office/drawing/2014/main" val="2775084296"/>
                    </a:ext>
                  </a:extLst>
                </a:gridCol>
                <a:gridCol w="3437641">
                  <a:extLst>
                    <a:ext uri="{9D8B030D-6E8A-4147-A177-3AD203B41FA5}">
                      <a16:colId xmlns:a16="http://schemas.microsoft.com/office/drawing/2014/main" val="2211067415"/>
                    </a:ext>
                  </a:extLst>
                </a:gridCol>
              </a:tblGrid>
              <a:tr h="383577">
                <a:tc>
                  <a:txBody>
                    <a:bodyPr/>
                    <a:lstStyle/>
                    <a:p>
                      <a:pPr>
                        <a:buNone/>
                      </a:pPr>
                      <a:r>
                        <a:rPr lang="en-US" sz="1200" b="1" dirty="0">
                          <a:solidFill>
                            <a:schemeClr val="accent1"/>
                          </a:solidFill>
                        </a:rPr>
                        <a:t>Regulatory dimension</a:t>
                      </a:r>
                      <a:endParaRPr lang="en-US" sz="1200" dirty="0">
                        <a:solidFill>
                          <a:schemeClr val="accent1"/>
                        </a:solidFill>
                      </a:endParaRPr>
                    </a:p>
                  </a:txBody>
                  <a:tcPr marL="47847" marR="47847" marT="23923" marB="23923" anchor="ctr">
                    <a:lnL>
                      <a:noFill/>
                    </a:lnL>
                    <a:lnR>
                      <a:noFill/>
                    </a:lnR>
                    <a:lnT>
                      <a:noFill/>
                    </a:lnT>
                    <a:lnB w="19050" cap="flat" cmpd="sng" algn="ctr">
                      <a:solidFill>
                        <a:schemeClr val="accent1"/>
                      </a:solidFill>
                      <a:prstDash val="dash"/>
                      <a:round/>
                      <a:headEnd type="none" w="med" len="med"/>
                      <a:tailEnd type="none" w="med" len="med"/>
                    </a:lnB>
                    <a:noFill/>
                  </a:tcPr>
                </a:tc>
                <a:tc>
                  <a:txBody>
                    <a:bodyPr/>
                    <a:lstStyle/>
                    <a:p>
                      <a:pPr>
                        <a:buNone/>
                      </a:pPr>
                      <a:r>
                        <a:rPr lang="en-US" sz="1200" b="1" dirty="0">
                          <a:solidFill>
                            <a:schemeClr val="accent1"/>
                          </a:solidFill>
                        </a:rPr>
                        <a:t>How resilience is considered</a:t>
                      </a:r>
                      <a:endParaRPr lang="en-US" sz="1200" dirty="0">
                        <a:solidFill>
                          <a:schemeClr val="accent1"/>
                        </a:solidFill>
                      </a:endParaRPr>
                    </a:p>
                  </a:txBody>
                  <a:tcPr marL="47847" marR="47847" marT="23923" marB="23923" anchor="ctr">
                    <a:lnL>
                      <a:noFill/>
                    </a:lnL>
                    <a:lnR>
                      <a:noFill/>
                    </a:lnR>
                    <a:lnT>
                      <a:noFill/>
                    </a:lnT>
                    <a:lnB w="19050" cap="flat" cmpd="sng" algn="ctr">
                      <a:solidFill>
                        <a:schemeClr val="accent1"/>
                      </a:solidFill>
                      <a:prstDash val="dash"/>
                      <a:round/>
                      <a:headEnd type="none" w="med" len="med"/>
                      <a:tailEnd type="none" w="med" len="med"/>
                    </a:lnB>
                    <a:noFill/>
                  </a:tcPr>
                </a:tc>
                <a:tc>
                  <a:txBody>
                    <a:bodyPr/>
                    <a:lstStyle/>
                    <a:p>
                      <a:pPr>
                        <a:buNone/>
                      </a:pPr>
                      <a:r>
                        <a:rPr lang="en-US" sz="1200" b="1" dirty="0">
                          <a:solidFill>
                            <a:schemeClr val="accent1"/>
                          </a:solidFill>
                        </a:rPr>
                        <a:t>Examples</a:t>
                      </a:r>
                      <a:endParaRPr lang="en-US" sz="1200" dirty="0">
                        <a:solidFill>
                          <a:schemeClr val="accent1"/>
                        </a:solidFill>
                      </a:endParaRPr>
                    </a:p>
                  </a:txBody>
                  <a:tcPr marL="47847" marR="47847" marT="23923" marB="23923" anchor="ctr">
                    <a:lnL>
                      <a:noFill/>
                    </a:lnL>
                    <a:lnR>
                      <a:noFill/>
                    </a:lnR>
                    <a:lnT>
                      <a:noFill/>
                    </a:lnT>
                    <a:lnB w="19050" cap="flat" cmpd="sng" algn="ctr">
                      <a:solidFill>
                        <a:schemeClr val="accent1"/>
                      </a:solidFill>
                      <a:prstDash val="dash"/>
                      <a:round/>
                      <a:headEnd type="none" w="med" len="med"/>
                      <a:tailEnd type="none" w="med" len="med"/>
                    </a:lnB>
                    <a:noFill/>
                  </a:tcPr>
                </a:tc>
                <a:extLst>
                  <a:ext uri="{0D108BD9-81ED-4DB2-BD59-A6C34878D82A}">
                    <a16:rowId xmlns:a16="http://schemas.microsoft.com/office/drawing/2014/main" val="3430302835"/>
                  </a:ext>
                </a:extLst>
              </a:tr>
              <a:tr h="725235">
                <a:tc>
                  <a:txBody>
                    <a:bodyPr/>
                    <a:lstStyle/>
                    <a:p>
                      <a:pPr>
                        <a:buNone/>
                      </a:pPr>
                      <a:r>
                        <a:rPr lang="en-US" sz="1100" b="1" dirty="0"/>
                        <a:t>Standards &amp; Codes</a:t>
                      </a:r>
                      <a:endParaRPr lang="en-US" sz="1100" dirty="0"/>
                    </a:p>
                  </a:txBody>
                  <a:tcPr marL="47847" marR="47847" marT="23923" marB="23923" anchor="ctr">
                    <a:lnL>
                      <a:noFill/>
                    </a:lnL>
                    <a:lnR>
                      <a:noFill/>
                    </a:lnR>
                    <a:lnT w="19050" cap="flat" cmpd="sng" algn="ctr">
                      <a:solidFill>
                        <a:schemeClr val="accent1"/>
                      </a:solidFill>
                      <a:prstDash val="dash"/>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buNone/>
                      </a:pPr>
                      <a:r>
                        <a:rPr lang="en-US" sz="1100" dirty="0"/>
                        <a:t>Resilience is reflected in the minimum technical and operational requirements utilities must meet to maintain safe and reliable service under stressed conditions.</a:t>
                      </a:r>
                    </a:p>
                  </a:txBody>
                  <a:tcPr marL="47847" marR="47847" marT="23923" marB="23923" anchor="ctr">
                    <a:lnL>
                      <a:noFill/>
                    </a:lnL>
                    <a:lnR>
                      <a:noFill/>
                    </a:lnR>
                    <a:lnT w="19050" cap="flat" cmpd="sng" algn="ctr">
                      <a:solidFill>
                        <a:schemeClr val="accent1"/>
                      </a:solidFill>
                      <a:prstDash val="dash"/>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buNone/>
                      </a:pPr>
                      <a:r>
                        <a:rPr lang="en-US" sz="1100" dirty="0"/>
                        <a:t>Grid codes, interconnection standards, vegetation management rules, asset condition requirements, reliability standards</a:t>
                      </a:r>
                    </a:p>
                  </a:txBody>
                  <a:tcPr marL="47847" marR="47847" marT="23923" marB="23923" anchor="ctr">
                    <a:lnL>
                      <a:noFill/>
                    </a:lnL>
                    <a:lnR>
                      <a:noFill/>
                    </a:lnR>
                    <a:lnT w="19050" cap="flat" cmpd="sng" algn="ctr">
                      <a:solidFill>
                        <a:schemeClr val="accent1"/>
                      </a:solidFill>
                      <a:prstDash val="dash"/>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914295267"/>
                  </a:ext>
                </a:extLst>
              </a:tr>
              <a:tr h="725235">
                <a:tc>
                  <a:txBody>
                    <a:bodyPr/>
                    <a:lstStyle/>
                    <a:p>
                      <a:pPr>
                        <a:buNone/>
                      </a:pPr>
                      <a:r>
                        <a:rPr lang="en-US" sz="1100" b="1" dirty="0"/>
                        <a:t>Planning &amp; Adequacy</a:t>
                      </a:r>
                      <a:endParaRPr lang="en-US" sz="1100" dirty="0"/>
                    </a:p>
                  </a:txBody>
                  <a:tcPr marL="47847" marR="47847" marT="23923" marB="23923"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buNone/>
                      </a:pPr>
                      <a:r>
                        <a:rPr lang="en-US" sz="1100" dirty="0"/>
                        <a:t>Resilience is incorporated by requiring utilities to plan for future hazards, climate risks, extreme weather, load growth, and evolving system conditions rather than only current reliability needs.</a:t>
                      </a:r>
                    </a:p>
                  </a:txBody>
                  <a:tcPr marL="47847" marR="47847" marT="23923" marB="23923"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buNone/>
                      </a:pPr>
                      <a:r>
                        <a:rPr lang="en-US" sz="1100" dirty="0"/>
                        <a:t>IRPs, distribution system plans, climate vulnerability studies, scenario analysis, stress testing</a:t>
                      </a:r>
                    </a:p>
                  </a:txBody>
                  <a:tcPr marL="47847" marR="47847" marT="23923" marB="23923"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340480691"/>
                  </a:ext>
                </a:extLst>
              </a:tr>
              <a:tr h="839746">
                <a:tc>
                  <a:txBody>
                    <a:bodyPr/>
                    <a:lstStyle/>
                    <a:p>
                      <a:pPr>
                        <a:buNone/>
                      </a:pPr>
                      <a:r>
                        <a:rPr lang="en-US" sz="1100" b="1" dirty="0"/>
                        <a:t>Investment &amp; Economic Regulation</a:t>
                      </a:r>
                      <a:endParaRPr lang="en-US" sz="1100" dirty="0"/>
                    </a:p>
                  </a:txBody>
                  <a:tcPr marL="47847" marR="47847" marT="23923" marB="23923"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buNone/>
                      </a:pPr>
                      <a:r>
                        <a:rPr lang="en-US" sz="1100" dirty="0"/>
                        <a:t>Resilience is shaped by how regulators approve, fund, and incentivize investments, including whether utilities can recover resilience-related spending and whether the framework favors capex over O&amp;M.</a:t>
                      </a:r>
                    </a:p>
                  </a:txBody>
                  <a:tcPr marL="47847" marR="47847" marT="23923" marB="23923"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buNone/>
                      </a:pPr>
                      <a:r>
                        <a:rPr lang="en-US" sz="1100" dirty="0"/>
                        <a:t>Rate cases, resilience riders, storm protection clauses, multi-year investment plans, </a:t>
                      </a:r>
                      <a:r>
                        <a:rPr lang="en-US" sz="1100" dirty="0" err="1"/>
                        <a:t>totex</a:t>
                      </a:r>
                      <a:r>
                        <a:rPr lang="en-US" sz="1100"/>
                        <a:t> approaches</a:t>
                      </a:r>
                    </a:p>
                  </a:txBody>
                  <a:tcPr marL="47847" marR="47847" marT="23923" marB="23923" anchor="ctr">
                    <a:lnL>
                      <a:noFill/>
                    </a:lnL>
                    <a:lnR>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629471941"/>
                  </a:ext>
                </a:extLst>
              </a:tr>
              <a:tr h="839746">
                <a:tc>
                  <a:txBody>
                    <a:bodyPr/>
                    <a:lstStyle/>
                    <a:p>
                      <a:pPr>
                        <a:buNone/>
                      </a:pPr>
                      <a:r>
                        <a:rPr lang="en-US" sz="1100" b="1"/>
                        <a:t>Operations, Performance &amp; Assurance</a:t>
                      </a:r>
                      <a:endParaRPr lang="en-US" sz="1100"/>
                    </a:p>
                  </a:txBody>
                  <a:tcPr marL="47847" marR="47847" marT="23923" marB="23923" anchor="ctr">
                    <a:lnL>
                      <a:noFill/>
                    </a:lnL>
                    <a:lnR>
                      <a:noFill/>
                    </a:lnR>
                    <a:lnT w="12700" cap="flat" cmpd="sng" algn="ctr">
                      <a:solidFill>
                        <a:schemeClr val="bg1">
                          <a:lumMod val="65000"/>
                        </a:schemeClr>
                      </a:solidFill>
                      <a:prstDash val="solid"/>
                      <a:round/>
                      <a:headEnd type="none" w="med" len="med"/>
                      <a:tailEnd type="none" w="med" len="med"/>
                    </a:lnT>
                    <a:lnB>
                      <a:noFill/>
                    </a:lnB>
                    <a:noFill/>
                  </a:tcPr>
                </a:tc>
                <a:tc>
                  <a:txBody>
                    <a:bodyPr/>
                    <a:lstStyle/>
                    <a:p>
                      <a:pPr>
                        <a:buNone/>
                      </a:pPr>
                      <a:r>
                        <a:rPr lang="en-US" sz="1100"/>
                        <a:t>Resilience is measured through how utilities prepare for, respond to, and recover from disruptive events, with oversight focused on service continuity, restoration outcomes, and post-event accountability.</a:t>
                      </a:r>
                    </a:p>
                  </a:txBody>
                  <a:tcPr marL="47847" marR="47847" marT="23923" marB="23923" anchor="ctr">
                    <a:lnL>
                      <a:noFill/>
                    </a:lnL>
                    <a:lnR>
                      <a:noFill/>
                    </a:lnR>
                    <a:lnT w="12700" cap="flat" cmpd="sng" algn="ctr">
                      <a:solidFill>
                        <a:schemeClr val="bg1">
                          <a:lumMod val="65000"/>
                        </a:schemeClr>
                      </a:solidFill>
                      <a:prstDash val="solid"/>
                      <a:round/>
                      <a:headEnd type="none" w="med" len="med"/>
                      <a:tailEnd type="none" w="med" len="med"/>
                    </a:lnT>
                    <a:lnB>
                      <a:noFill/>
                    </a:lnB>
                    <a:noFill/>
                  </a:tcPr>
                </a:tc>
                <a:tc>
                  <a:txBody>
                    <a:bodyPr/>
                    <a:lstStyle/>
                    <a:p>
                      <a:pPr>
                        <a:buNone/>
                      </a:pPr>
                      <a:r>
                        <a:rPr lang="en-US" sz="1100"/>
                        <a:t>Emergency response plans, restoration metrics, performance incentives, penalties, post-event reviews</a:t>
                      </a:r>
                    </a:p>
                  </a:txBody>
                  <a:tcPr marL="47847" marR="47847" marT="23923" marB="23923" anchor="ctr">
                    <a:lnL>
                      <a:noFill/>
                    </a:lnL>
                    <a:lnR>
                      <a:noFill/>
                    </a:lnR>
                    <a:lnT w="12700" cap="flat" cmpd="sng" algn="ctr">
                      <a:solidFill>
                        <a:schemeClr val="bg1">
                          <a:lumMod val="65000"/>
                        </a:schemeClr>
                      </a:solidFill>
                      <a:prstDash val="solid"/>
                      <a:round/>
                      <a:headEnd type="none" w="med" len="med"/>
                      <a:tailEnd type="none" w="med" len="med"/>
                    </a:lnT>
                    <a:lnB>
                      <a:noFill/>
                    </a:lnB>
                    <a:noFill/>
                  </a:tcPr>
                </a:tc>
                <a:extLst>
                  <a:ext uri="{0D108BD9-81ED-4DB2-BD59-A6C34878D82A}">
                    <a16:rowId xmlns:a16="http://schemas.microsoft.com/office/drawing/2014/main" val="3430311842"/>
                  </a:ext>
                </a:extLst>
              </a:tr>
            </a:tbl>
          </a:graphicData>
        </a:graphic>
      </p:graphicFrame>
      <p:sp>
        <p:nvSpPr>
          <p:cNvPr id="14" name="Rectangle 13">
            <a:extLst>
              <a:ext uri="{FF2B5EF4-FFF2-40B4-BE49-F238E27FC236}">
                <a16:creationId xmlns:a16="http://schemas.microsoft.com/office/drawing/2014/main" id="{A1614731-06E9-C436-5F98-CEC9614D89D0}"/>
              </a:ext>
            </a:extLst>
          </p:cNvPr>
          <p:cNvSpPr/>
          <p:nvPr/>
        </p:nvSpPr>
        <p:spPr bwMode="gray">
          <a:xfrm>
            <a:off x="690484" y="5352936"/>
            <a:ext cx="10833981" cy="609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B185F9AE-DC2F-B435-148C-E8A63E499F9F}"/>
              </a:ext>
            </a:extLst>
          </p:cNvPr>
          <p:cNvSpPr/>
          <p:nvPr/>
        </p:nvSpPr>
        <p:spPr bwMode="gray">
          <a:xfrm>
            <a:off x="609599" y="5432848"/>
            <a:ext cx="10833981" cy="609734"/>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7" name="TextBox 16">
            <a:extLst>
              <a:ext uri="{FF2B5EF4-FFF2-40B4-BE49-F238E27FC236}">
                <a16:creationId xmlns:a16="http://schemas.microsoft.com/office/drawing/2014/main" id="{21197D4D-278B-B42B-1C78-C9A0FBD88C8A}"/>
              </a:ext>
            </a:extLst>
          </p:cNvPr>
          <p:cNvSpPr txBox="1"/>
          <p:nvPr/>
        </p:nvSpPr>
        <p:spPr>
          <a:xfrm>
            <a:off x="690485" y="5442058"/>
            <a:ext cx="10542231" cy="461665"/>
          </a:xfrm>
          <a:prstGeom prst="rect">
            <a:avLst/>
          </a:prstGeom>
          <a:noFill/>
        </p:spPr>
        <p:txBody>
          <a:bodyPr wrap="square">
            <a:spAutoFit/>
          </a:bodyPr>
          <a:lstStyle/>
          <a:p>
            <a:pPr lvl="0" defTabSz="1219170">
              <a:spcAft>
                <a:spcPts val="1000"/>
              </a:spcAft>
              <a:defRPr/>
            </a:pPr>
            <a:r>
              <a:rPr lang="en-US" sz="1200" b="1">
                <a:solidFill>
                  <a:schemeClr val="bg1"/>
                </a:solidFill>
              </a:rPr>
              <a:t>Strong resilience regulation spans the full regulatory cycle: setting minimum standards, planning for future risk, enabling investment, and holding utilities accountable for real-world performance.</a:t>
            </a:r>
          </a:p>
        </p:txBody>
      </p:sp>
    </p:spTree>
    <p:extLst>
      <p:ext uri="{BB962C8B-B14F-4D97-AF65-F5344CB8AC3E}">
        <p14:creationId xmlns:p14="http://schemas.microsoft.com/office/powerpoint/2010/main" val="176596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55400-2F4A-E405-8C56-9FE4F030310A}"/>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F11009A5-5A5C-D53E-4522-DF3A5A953BD1}"/>
              </a:ext>
            </a:extLst>
          </p:cNvPr>
          <p:cNvGraphicFramePr>
            <a:graphicFrameLocks noChangeAspect="1"/>
          </p:cNvGraphicFramePr>
          <p:nvPr>
            <p:custDataLst>
              <p:tags r:id="rId1"/>
            </p:custDataLst>
            <p:extLst>
              <p:ext uri="{D42A27DB-BD31-4B8C-83A1-F6EECF244321}">
                <p14:modId xmlns:p14="http://schemas.microsoft.com/office/powerpoint/2010/main" val="3531582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think-cell data - do not delete" hidden="1">
                        <a:extLst>
                          <a:ext uri="{FF2B5EF4-FFF2-40B4-BE49-F238E27FC236}">
                            <a16:creationId xmlns:a16="http://schemas.microsoft.com/office/drawing/2014/main" id="{F11009A5-5A5C-D53E-4522-DF3A5A953BD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F6A06F9-854B-A7BB-44EA-E416F9CC5125}"/>
              </a:ext>
            </a:extLst>
          </p:cNvPr>
          <p:cNvSpPr>
            <a:spLocks noGrp="1"/>
          </p:cNvSpPr>
          <p:nvPr>
            <p:ph type="title"/>
          </p:nvPr>
        </p:nvSpPr>
        <p:spPr/>
        <p:txBody>
          <a:bodyPr vert="horz"/>
          <a:lstStyle/>
          <a:p>
            <a:r>
              <a:rPr lang="en-US"/>
              <a:t>Regulatory tools for addressing resilience</a:t>
            </a:r>
          </a:p>
        </p:txBody>
      </p:sp>
      <p:sp>
        <p:nvSpPr>
          <p:cNvPr id="3" name="Slide Number Placeholder 2">
            <a:extLst>
              <a:ext uri="{FF2B5EF4-FFF2-40B4-BE49-F238E27FC236}">
                <a16:creationId xmlns:a16="http://schemas.microsoft.com/office/drawing/2014/main" id="{B9886052-4999-1B24-E92C-EFEE071CDF43}"/>
              </a:ext>
            </a:extLst>
          </p:cNvPr>
          <p:cNvSpPr>
            <a:spLocks noGrp="1"/>
          </p:cNvSpPr>
          <p:nvPr>
            <p:ph type="sldNum" sz="quarter" idx="10"/>
          </p:nvPr>
        </p:nvSpPr>
        <p:spPr/>
        <p:txBody>
          <a:bodyPr/>
          <a:lstStyle/>
          <a:p>
            <a:fld id="{88B07781-9051-42E7-B3A7-296398EE0D6C}" type="slidenum">
              <a:rPr lang="en-US" smtClean="0"/>
              <a:t>13</a:t>
            </a:fld>
            <a:endParaRPr lang="en-US"/>
          </a:p>
        </p:txBody>
      </p:sp>
      <p:sp>
        <p:nvSpPr>
          <p:cNvPr id="15" name="Rechteck 28">
            <a:extLst>
              <a:ext uri="{FF2B5EF4-FFF2-40B4-BE49-F238E27FC236}">
                <a16:creationId xmlns:a16="http://schemas.microsoft.com/office/drawing/2014/main" id="{143EABC9-7BF8-BC81-4A32-A31D3DD74EEA}"/>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BF79BA5A-3922-CDB5-A320-C58D8A111782}"/>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ABC82EF5-3DE7-8515-527A-60E851C8709F}"/>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57878F7D-1F6A-6E02-4030-6AAAC3A32244}"/>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585674C-840C-45A4-3234-854CE5A80EA4}"/>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a:extLst>
                <a:ext uri="{FF2B5EF4-FFF2-40B4-BE49-F238E27FC236}">
                  <a16:creationId xmlns:a16="http://schemas.microsoft.com/office/drawing/2014/main" id="{A46075A1-8393-C826-2AA3-FA7BFE549BAB}"/>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E1C54D45-CF13-E42C-F22A-87C9905286D5}"/>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a:solidFill>
                  <a:schemeClr val="accent1"/>
                </a:solidFill>
                <a:cs typeface="Arial"/>
              </a:rPr>
              <a:t>Resilience in regulation</a:t>
            </a:r>
            <a:endParaRPr lang="en-US" sz="1200">
              <a:solidFill>
                <a:schemeClr val="accent1"/>
              </a:solidFill>
              <a:cs typeface="Arial"/>
            </a:endParaRPr>
          </a:p>
        </p:txBody>
      </p:sp>
      <p:sp>
        <p:nvSpPr>
          <p:cNvPr id="7" name="TextBox 6">
            <a:extLst>
              <a:ext uri="{FF2B5EF4-FFF2-40B4-BE49-F238E27FC236}">
                <a16:creationId xmlns:a16="http://schemas.microsoft.com/office/drawing/2014/main" id="{F83B0E98-71D3-AF1F-C941-996BB9827C46}"/>
              </a:ext>
            </a:extLst>
          </p:cNvPr>
          <p:cNvSpPr txBox="1"/>
          <p:nvPr/>
        </p:nvSpPr>
        <p:spPr>
          <a:xfrm>
            <a:off x="609600" y="1081780"/>
            <a:ext cx="5032244" cy="5078313"/>
          </a:xfrm>
          <a:prstGeom prst="rect">
            <a:avLst/>
          </a:prstGeom>
          <a:noFill/>
        </p:spPr>
        <p:txBody>
          <a:bodyPr wrap="square" rtlCol="0">
            <a:spAutoFit/>
          </a:bodyPr>
          <a:lstStyle/>
          <a:p>
            <a:r>
              <a:rPr lang="en-US" sz="1200" b="1">
                <a:solidFill>
                  <a:schemeClr val="accent1"/>
                </a:solidFill>
              </a:rPr>
              <a:t>Planning requirements: </a:t>
            </a:r>
            <a:r>
              <a:rPr lang="en-US" sz="1200"/>
              <a:t>regulators require utilities to account for hazards and reliability risks in IRPs, transmission plans, or distribution plans, increasingly including climate and disaster scenarios.</a:t>
            </a:r>
          </a:p>
          <a:p>
            <a:pPr marL="285750" indent="-285750">
              <a:buFont typeface="Arial" panose="020B0604020202020204" pitchFamily="34" charset="0"/>
              <a:buChar char="•"/>
            </a:pPr>
            <a:r>
              <a:rPr lang="en-US" sz="1200"/>
              <a:t>Puerto Rico &amp; New York are examples where resilience is embedded through regulator-led planning and vulnerability studies.</a:t>
            </a:r>
          </a:p>
          <a:p>
            <a:endParaRPr lang="en-US" sz="1200" b="1"/>
          </a:p>
          <a:p>
            <a:r>
              <a:rPr lang="en-US" sz="1200" b="1">
                <a:solidFill>
                  <a:schemeClr val="accent1"/>
                </a:solidFill>
              </a:rPr>
              <a:t>Technical and service-quality standards: </a:t>
            </a:r>
            <a:r>
              <a:rPr lang="en-US" sz="1200"/>
              <a:t>many countries address resilience through grid codes, continuity standards, outage thresholds, and customer compensation rules. </a:t>
            </a:r>
          </a:p>
          <a:p>
            <a:pPr marL="285750" indent="-285750">
              <a:buFont typeface="Arial" panose="020B0604020202020204" pitchFamily="34" charset="0"/>
              <a:buChar char="•"/>
            </a:pPr>
            <a:r>
              <a:rPr lang="en-US" sz="1200"/>
              <a:t>Chile and Brazil are good examples of standards-driven approaches.</a:t>
            </a:r>
          </a:p>
          <a:p>
            <a:endParaRPr lang="en-US" sz="1200" b="1"/>
          </a:p>
          <a:p>
            <a:r>
              <a:rPr lang="en-US" sz="1200" b="1">
                <a:solidFill>
                  <a:schemeClr val="accent1"/>
                </a:solidFill>
              </a:rPr>
              <a:t>Targeted cost recovery: </a:t>
            </a:r>
            <a:r>
              <a:rPr lang="en-US" sz="1200"/>
              <a:t>some jurisdictions explicitly allow utilities to recover resilience investments through riders, clauses, or other tariff mechanisms. </a:t>
            </a:r>
          </a:p>
          <a:p>
            <a:pPr marL="285750" indent="-285750">
              <a:buFont typeface="Arial" panose="020B0604020202020204" pitchFamily="34" charset="0"/>
              <a:buChar char="•"/>
            </a:pPr>
            <a:r>
              <a:rPr lang="en-US" sz="1200"/>
              <a:t>Florida is the clearest example, with a dedicated storm protection cost-recovery clause.</a:t>
            </a:r>
          </a:p>
          <a:p>
            <a:endParaRPr lang="en-US" sz="1200"/>
          </a:p>
          <a:p>
            <a:r>
              <a:rPr lang="en-US" sz="1200" b="1">
                <a:solidFill>
                  <a:schemeClr val="accent1"/>
                </a:solidFill>
              </a:rPr>
              <a:t>Emergency preparedness and response obligations: </a:t>
            </a:r>
            <a:r>
              <a:rPr lang="en-US" sz="1200"/>
              <a:t>resilience is often reflected in rules for weatherization, load shedding, restoration priority, mutual assistance, and post-event review. </a:t>
            </a:r>
          </a:p>
          <a:p>
            <a:pPr marL="285750" indent="-285750">
              <a:buFont typeface="Arial" panose="020B0604020202020204" pitchFamily="34" charset="0"/>
              <a:buChar char="•"/>
            </a:pPr>
            <a:r>
              <a:rPr lang="en-US" sz="1200"/>
              <a:t>Texas is a strong example after Winter Storm Uri – PUC adopted weather emergency preparedness rules</a:t>
            </a:r>
          </a:p>
          <a:p>
            <a:endParaRPr lang="en-US" sz="1200"/>
          </a:p>
          <a:p>
            <a:endParaRPr lang="en-US" sz="1200"/>
          </a:p>
          <a:p>
            <a:endParaRPr lang="en-US" sz="1200" b="1"/>
          </a:p>
        </p:txBody>
      </p:sp>
      <p:sp>
        <p:nvSpPr>
          <p:cNvPr id="18" name="TextBox 17">
            <a:extLst>
              <a:ext uri="{FF2B5EF4-FFF2-40B4-BE49-F238E27FC236}">
                <a16:creationId xmlns:a16="http://schemas.microsoft.com/office/drawing/2014/main" id="{84CD44C6-549D-2CD6-A454-BC2DA70D48AB}"/>
              </a:ext>
            </a:extLst>
          </p:cNvPr>
          <p:cNvSpPr txBox="1"/>
          <p:nvPr/>
        </p:nvSpPr>
        <p:spPr>
          <a:xfrm>
            <a:off x="6184489" y="1012954"/>
            <a:ext cx="5221941" cy="4154984"/>
          </a:xfrm>
          <a:prstGeom prst="rect">
            <a:avLst/>
          </a:prstGeom>
          <a:noFill/>
        </p:spPr>
        <p:txBody>
          <a:bodyPr wrap="square">
            <a:spAutoFit/>
          </a:bodyPr>
          <a:lstStyle/>
          <a:p>
            <a:r>
              <a:rPr lang="en-US" sz="1200" b="1">
                <a:solidFill>
                  <a:schemeClr val="accent1"/>
                </a:solidFill>
              </a:rPr>
              <a:t>Resource adequacy and reliability payments: </a:t>
            </a:r>
            <a:r>
              <a:rPr lang="en-US" sz="1200"/>
              <a:t>in some markets, resilience is incorporated through adequacy mechanisms that value dependable supply during stress events. </a:t>
            </a:r>
          </a:p>
          <a:p>
            <a:pPr marL="285750" indent="-285750">
              <a:buFont typeface="Arial" panose="020B0604020202020204" pitchFamily="34" charset="0"/>
              <a:buChar char="•"/>
            </a:pPr>
            <a:r>
              <a:rPr lang="en-US" sz="1200"/>
              <a:t>Colombia’s reliability charge is one example, designed in part around drought risk.</a:t>
            </a:r>
          </a:p>
          <a:p>
            <a:endParaRPr lang="en-US" sz="1200" b="1"/>
          </a:p>
          <a:p>
            <a:r>
              <a:rPr lang="en-US" sz="1200" b="1">
                <a:solidFill>
                  <a:schemeClr val="accent1"/>
                </a:solidFill>
              </a:rPr>
              <a:t>Governance and statutory objectives</a:t>
            </a:r>
            <a:r>
              <a:rPr lang="en-US" sz="1200"/>
              <a:t>: some countries embed resilience directly in electricity law through objectives such as safe, reliable, sustainable service and regulator oversight powers. </a:t>
            </a:r>
          </a:p>
          <a:p>
            <a:pPr marL="285750" indent="-285750">
              <a:buFont typeface="Arial" panose="020B0604020202020204" pitchFamily="34" charset="0"/>
              <a:buChar char="•"/>
            </a:pPr>
            <a:r>
              <a:rPr lang="en-US" sz="1200"/>
              <a:t>Bahamas’s 2024 Electricity Act reforms that codify an independent electricity regulator’s tariff and inspection powers and establish reliability and sustainability objectives</a:t>
            </a:r>
          </a:p>
          <a:p>
            <a:endParaRPr lang="en-US" sz="1200"/>
          </a:p>
          <a:p>
            <a:r>
              <a:rPr lang="en-US" sz="1200" b="1">
                <a:solidFill>
                  <a:schemeClr val="accent1"/>
                </a:solidFill>
              </a:rPr>
              <a:t>Resilience funding and financing mechanisms:</a:t>
            </a:r>
            <a:r>
              <a:rPr lang="en-US" sz="1200">
                <a:solidFill>
                  <a:schemeClr val="accent1"/>
                </a:solidFill>
              </a:rPr>
              <a:t> </a:t>
            </a:r>
            <a:r>
              <a:rPr lang="en-US" sz="1200"/>
              <a:t>resilience regulation can also address how costs are funded before an event and financed after an event, helping maintain utility financial stability while moderating customer bill impacts.</a:t>
            </a:r>
          </a:p>
          <a:p>
            <a:pPr marL="171450" indent="-171450">
              <a:buFont typeface="Arial" panose="020B0604020202020204" pitchFamily="34" charset="0"/>
              <a:buChar char="•"/>
            </a:pPr>
            <a:r>
              <a:rPr lang="en-US" sz="1200" b="1">
                <a:solidFill>
                  <a:schemeClr val="accent1"/>
                </a:solidFill>
              </a:rPr>
              <a:t>Ex-ante:</a:t>
            </a:r>
            <a:r>
              <a:rPr lang="en-US" sz="1200">
                <a:solidFill>
                  <a:schemeClr val="accent1"/>
                </a:solidFill>
              </a:rPr>
              <a:t> </a:t>
            </a:r>
            <a:r>
              <a:rPr lang="en-US" sz="1200"/>
              <a:t>California’s wildfire fund shows how jurisdictions can establish funding mechanisms in advance for catastrophic risk.</a:t>
            </a:r>
          </a:p>
          <a:p>
            <a:pPr marL="171450" indent="-171450">
              <a:buFont typeface="Arial" panose="020B0604020202020204" pitchFamily="34" charset="0"/>
              <a:buChar char="•"/>
            </a:pPr>
            <a:r>
              <a:rPr lang="en-US" sz="1200" b="1">
                <a:solidFill>
                  <a:schemeClr val="accent1"/>
                </a:solidFill>
              </a:rPr>
              <a:t>Ex-post:</a:t>
            </a:r>
            <a:r>
              <a:rPr lang="en-US" sz="1200"/>
              <a:t> Florida statute explicitly provides for storm-recovery bonds backed by storm-recovery charges that remain in effect until the bonds are paid in full</a:t>
            </a:r>
          </a:p>
        </p:txBody>
      </p:sp>
      <p:cxnSp>
        <p:nvCxnSpPr>
          <p:cNvPr id="21" name="Straight Connector 20">
            <a:extLst>
              <a:ext uri="{FF2B5EF4-FFF2-40B4-BE49-F238E27FC236}">
                <a16:creationId xmlns:a16="http://schemas.microsoft.com/office/drawing/2014/main" id="{143EC7BE-8B94-1715-378E-31B32B91AF5D}"/>
              </a:ext>
            </a:extLst>
          </p:cNvPr>
          <p:cNvCxnSpPr>
            <a:cxnSpLocks/>
          </p:cNvCxnSpPr>
          <p:nvPr>
            <p:custDataLst>
              <p:tags r:id="rId4"/>
            </p:custDataLst>
          </p:nvPr>
        </p:nvCxnSpPr>
        <p:spPr bwMode="gray">
          <a:xfrm flipV="1">
            <a:off x="5795376" y="1081780"/>
            <a:ext cx="0" cy="433237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F7AE32B-0EC7-9877-695F-779368530722}"/>
              </a:ext>
            </a:extLst>
          </p:cNvPr>
          <p:cNvSpPr/>
          <p:nvPr/>
        </p:nvSpPr>
        <p:spPr bwMode="gray">
          <a:xfrm>
            <a:off x="1189251" y="5552455"/>
            <a:ext cx="9212247" cy="61267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1200" noProof="0">
              <a:solidFill>
                <a:srgbClr val="404040">
                  <a:lumMod val="50000"/>
                </a:srgbClr>
              </a:solidFill>
            </a:endParaRPr>
          </a:p>
        </p:txBody>
      </p:sp>
      <p:sp>
        <p:nvSpPr>
          <p:cNvPr id="10" name="TextBox 9">
            <a:extLst>
              <a:ext uri="{FF2B5EF4-FFF2-40B4-BE49-F238E27FC236}">
                <a16:creationId xmlns:a16="http://schemas.microsoft.com/office/drawing/2014/main" id="{669B183D-A4DB-03C4-E278-C0F6AC381D63}"/>
              </a:ext>
            </a:extLst>
          </p:cNvPr>
          <p:cNvSpPr txBox="1"/>
          <p:nvPr/>
        </p:nvSpPr>
        <p:spPr>
          <a:xfrm>
            <a:off x="1639206" y="5608122"/>
            <a:ext cx="8312339" cy="461665"/>
          </a:xfrm>
          <a:prstGeom prst="rect">
            <a:avLst/>
          </a:prstGeom>
          <a:noFill/>
        </p:spPr>
        <p:txBody>
          <a:bodyPr wrap="square" rtlCol="0">
            <a:spAutoFit/>
          </a:bodyPr>
          <a:lstStyle/>
          <a:p>
            <a:pPr algn="ctr"/>
            <a:r>
              <a:rPr lang="en-US" sz="1200" b="1">
                <a:solidFill>
                  <a:schemeClr val="accent1"/>
                </a:solidFill>
              </a:rPr>
              <a:t>Resilience is not typically addressed through a single regulatory tool. Strong frameworks embed it across planning, standards, funding, cost recovery, emergency response, and accountability.</a:t>
            </a:r>
          </a:p>
        </p:txBody>
      </p:sp>
    </p:spTree>
    <p:extLst>
      <p:ext uri="{BB962C8B-B14F-4D97-AF65-F5344CB8AC3E}">
        <p14:creationId xmlns:p14="http://schemas.microsoft.com/office/powerpoint/2010/main" val="4279224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5C3FE-6BF6-D0B3-12C4-C5E084F52ABF}"/>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24A999A-BCF3-C417-3E1C-B959AB94B1E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7" imgH="327" progId="TCLayout.ActiveDocument.1">
                  <p:embed/>
                </p:oleObj>
              </mc:Choice>
              <mc:Fallback>
                <p:oleObj name="think-cell Slide" r:id="rId5" imgW="327" imgH="327" progId="TCLayout.ActiveDocument.1">
                  <p:embed/>
                  <p:pic>
                    <p:nvPicPr>
                      <p:cNvPr id="5" name="Object 4" hidden="1">
                        <a:extLst>
                          <a:ext uri="{FF2B5EF4-FFF2-40B4-BE49-F238E27FC236}">
                            <a16:creationId xmlns:a16="http://schemas.microsoft.com/office/drawing/2014/main" id="{724A999A-BCF3-C417-3E1C-B959AB94B1E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Picture 8">
            <a:extLst>
              <a:ext uri="{FF2B5EF4-FFF2-40B4-BE49-F238E27FC236}">
                <a16:creationId xmlns:a16="http://schemas.microsoft.com/office/drawing/2014/main" id="{13C8B778-00AE-0430-EB73-789A0CDF853B}"/>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bwMode="gray">
          <a:xfrm>
            <a:off x="0" y="0"/>
            <a:ext cx="4241800" cy="6858000"/>
          </a:xfrm>
          <a:prstGeom prst="rect">
            <a:avLst/>
          </a:prstGeom>
        </p:spPr>
      </p:pic>
      <p:sp>
        <p:nvSpPr>
          <p:cNvPr id="15" name="Rectangle 4">
            <a:extLst>
              <a:ext uri="{FF2B5EF4-FFF2-40B4-BE49-F238E27FC236}">
                <a16:creationId xmlns:a16="http://schemas.microsoft.com/office/drawing/2014/main" id="{EB51B3DB-DB04-4FF6-1EC6-0D104BA4751B}"/>
              </a:ext>
            </a:extLst>
          </p:cNvPr>
          <p:cNvSpPr txBox="1">
            <a:spLocks noChangeArrowheads="1"/>
          </p:cNvSpPr>
          <p:nvPr>
            <p:custDataLst>
              <p:tags r:id="rId2"/>
            </p:custDataLst>
          </p:nvPr>
        </p:nvSpPr>
        <p:spPr bwMode="gray">
          <a:xfrm>
            <a:off x="5231886" y="1413000"/>
            <a:ext cx="6335999" cy="576000"/>
          </a:xfrm>
          <a:prstGeom prst="rect">
            <a:avLst/>
          </a:prstGeom>
          <a:noFill/>
        </p:spPr>
        <p:txBody>
          <a:bodyPr vert="horz" lIns="0" tIns="0" rIns="0" bIns="0" numCol="1" rtlCol="0" anchor="t"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pPr>
              <a:spcBef>
                <a:spcPts val="0"/>
              </a:spcBef>
            </a:pPr>
            <a:r>
              <a:rPr lang="en-US" sz="3600" b="1">
                <a:solidFill>
                  <a:schemeClr val="accent2"/>
                </a:solidFill>
                <a:latin typeface="Arial Black" panose="020B0A04020102020204" pitchFamily="34" charset="0"/>
              </a:rPr>
              <a:t>Case examples</a:t>
            </a:r>
          </a:p>
        </p:txBody>
      </p:sp>
      <p:sp>
        <p:nvSpPr>
          <p:cNvPr id="17" name="Rectangle 16">
            <a:extLst>
              <a:ext uri="{FF2B5EF4-FFF2-40B4-BE49-F238E27FC236}">
                <a16:creationId xmlns:a16="http://schemas.microsoft.com/office/drawing/2014/main" id="{898BF282-68A5-6EE0-7D32-8580F83E6B32}"/>
              </a:ext>
            </a:extLst>
          </p:cNvPr>
          <p:cNvSpPr/>
          <p:nvPr/>
        </p:nvSpPr>
        <p:spPr bwMode="gray">
          <a:xfrm>
            <a:off x="624000" y="549000"/>
            <a:ext cx="4176000" cy="57600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7" name="Slide Number Placeholder 6">
            <a:extLst>
              <a:ext uri="{FF2B5EF4-FFF2-40B4-BE49-F238E27FC236}">
                <a16:creationId xmlns:a16="http://schemas.microsoft.com/office/drawing/2014/main" id="{F1E89C8E-4A90-2F6A-D29F-AE6928BD75A5}"/>
              </a:ext>
            </a:extLst>
          </p:cNvPr>
          <p:cNvSpPr>
            <a:spLocks noGrp="1"/>
          </p:cNvSpPr>
          <p:nvPr>
            <p:ph type="sldNum" sz="quarter" idx="12"/>
          </p:nvPr>
        </p:nvSpPr>
        <p:spPr bwMode="gray"/>
        <p:txBody>
          <a:bodyPr/>
          <a:lstStyle/>
          <a:p>
            <a:fld id="{25E88016-545D-4A6A-B6F9-D2BB627C1895}" type="slidenum">
              <a:rPr lang="en-GB" smtClean="0">
                <a:solidFill>
                  <a:schemeClr val="bg1"/>
                </a:solidFill>
              </a:rPr>
              <a:pPr/>
              <a:t>14</a:t>
            </a:fld>
            <a:endParaRPr lang="en-GB">
              <a:solidFill>
                <a:schemeClr val="bg1"/>
              </a:solidFill>
            </a:endParaRPr>
          </a:p>
        </p:txBody>
      </p:sp>
      <p:sp>
        <p:nvSpPr>
          <p:cNvPr id="4" name="TextBox 3">
            <a:extLst>
              <a:ext uri="{FF2B5EF4-FFF2-40B4-BE49-F238E27FC236}">
                <a16:creationId xmlns:a16="http://schemas.microsoft.com/office/drawing/2014/main" id="{190632AB-0284-4197-FBE2-F6CC9F6C7BCA}"/>
              </a:ext>
            </a:extLst>
          </p:cNvPr>
          <p:cNvSpPr txBox="1"/>
          <p:nvPr/>
        </p:nvSpPr>
        <p:spPr bwMode="gray">
          <a:xfrm>
            <a:off x="914400" y="6510530"/>
            <a:ext cx="1461939" cy="123111"/>
          </a:xfrm>
          <a:prstGeom prst="rect">
            <a:avLst/>
          </a:prstGeom>
          <a:noFill/>
        </p:spPr>
        <p:txBody>
          <a:bodyPr wrap="none" lIns="0" tIns="0" rIns="0" bIns="0" rtlCol="0" anchor="b" anchorCtr="0">
            <a:noAutofit/>
          </a:bodyPr>
          <a:lstStyle/>
          <a:p>
            <a:r>
              <a:rPr lang="en-GB" sz="800">
                <a:solidFill>
                  <a:schemeClr val="bg1"/>
                </a:solidFill>
              </a:rPr>
              <a:t>Private and Confidential</a:t>
            </a:r>
          </a:p>
        </p:txBody>
      </p:sp>
    </p:spTree>
    <p:extLst>
      <p:ext uri="{BB962C8B-B14F-4D97-AF65-F5344CB8AC3E}">
        <p14:creationId xmlns:p14="http://schemas.microsoft.com/office/powerpoint/2010/main" val="341241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8BBFF-A18C-7FF2-1FDA-6FAFFB580CF2}"/>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CA6C334-325F-83E6-CD5F-79CCA7B1AF58}"/>
              </a:ext>
            </a:extLst>
          </p:cNvPr>
          <p:cNvGraphicFramePr>
            <a:graphicFrameLocks noChangeAspect="1"/>
          </p:cNvGraphicFramePr>
          <p:nvPr>
            <p:custDataLst>
              <p:tags r:id="rId1"/>
            </p:custDataLst>
            <p:extLst>
              <p:ext uri="{D42A27DB-BD31-4B8C-83A1-F6EECF244321}">
                <p14:modId xmlns:p14="http://schemas.microsoft.com/office/powerpoint/2010/main" val="30643099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6" progId="TCLayout.ActiveDocument.1">
                  <p:embed/>
                </p:oleObj>
              </mc:Choice>
              <mc:Fallback>
                <p:oleObj name="think-cell Slide" r:id="rId6" imgW="306" imgH="306" progId="TCLayout.ActiveDocument.1">
                  <p:embed/>
                  <p:pic>
                    <p:nvPicPr>
                      <p:cNvPr id="12" name="think-cell data - do not delete" hidden="1">
                        <a:extLst>
                          <a:ext uri="{FF2B5EF4-FFF2-40B4-BE49-F238E27FC236}">
                            <a16:creationId xmlns:a16="http://schemas.microsoft.com/office/drawing/2014/main" id="{5CA6C334-325F-83E6-CD5F-79CCA7B1AF5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5" name="Rectangle 34">
            <a:extLst>
              <a:ext uri="{FF2B5EF4-FFF2-40B4-BE49-F238E27FC236}">
                <a16:creationId xmlns:a16="http://schemas.microsoft.com/office/drawing/2014/main" id="{C6B73B58-11F6-1967-FAA7-8ED16C61FFA8}"/>
              </a:ext>
            </a:extLst>
          </p:cNvPr>
          <p:cNvSpPr/>
          <p:nvPr/>
        </p:nvSpPr>
        <p:spPr>
          <a:xfrm>
            <a:off x="5392101" y="1164771"/>
            <a:ext cx="6603955" cy="4902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9FF055F-7AAF-F0FE-CD7C-3223652108E0}"/>
              </a:ext>
            </a:extLst>
          </p:cNvPr>
          <p:cNvSpPr/>
          <p:nvPr/>
        </p:nvSpPr>
        <p:spPr>
          <a:xfrm>
            <a:off x="634592" y="1164771"/>
            <a:ext cx="4592073" cy="4902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1F36CE-7E24-5C69-80D4-E4E6F9CA326D}"/>
              </a:ext>
            </a:extLst>
          </p:cNvPr>
          <p:cNvSpPr>
            <a:spLocks noGrp="1"/>
          </p:cNvSpPr>
          <p:nvPr>
            <p:ph type="title"/>
          </p:nvPr>
        </p:nvSpPr>
        <p:spPr/>
        <p:txBody>
          <a:bodyPr vert="horz"/>
          <a:lstStyle/>
          <a:p>
            <a:r>
              <a:rPr lang="en-US" dirty="0"/>
              <a:t>Incentivizing resilience spending</a:t>
            </a:r>
          </a:p>
        </p:txBody>
      </p:sp>
      <p:sp>
        <p:nvSpPr>
          <p:cNvPr id="3" name="Slide Number Placeholder 2">
            <a:extLst>
              <a:ext uri="{FF2B5EF4-FFF2-40B4-BE49-F238E27FC236}">
                <a16:creationId xmlns:a16="http://schemas.microsoft.com/office/drawing/2014/main" id="{D9715F14-BDDA-1B5E-AB70-0DAE21C4D7A9}"/>
              </a:ext>
            </a:extLst>
          </p:cNvPr>
          <p:cNvSpPr>
            <a:spLocks noGrp="1"/>
          </p:cNvSpPr>
          <p:nvPr>
            <p:ph type="sldNum" sz="quarter" idx="10"/>
          </p:nvPr>
        </p:nvSpPr>
        <p:spPr/>
        <p:txBody>
          <a:bodyPr/>
          <a:lstStyle/>
          <a:p>
            <a:fld id="{88B07781-9051-42E7-B3A7-296398EE0D6C}" type="slidenum">
              <a:rPr lang="en-US" smtClean="0"/>
              <a:t>15</a:t>
            </a:fld>
            <a:endParaRPr lang="en-US"/>
          </a:p>
        </p:txBody>
      </p:sp>
      <p:sp>
        <p:nvSpPr>
          <p:cNvPr id="15" name="Rechteck 28">
            <a:extLst>
              <a:ext uri="{FF2B5EF4-FFF2-40B4-BE49-F238E27FC236}">
                <a16:creationId xmlns:a16="http://schemas.microsoft.com/office/drawing/2014/main" id="{92E67026-ACE1-D9EA-7687-8A459FF7D432}"/>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6B870C40-36ED-6647-2BEB-0693D47FE74D}"/>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240FB179-C1DE-E201-B0BA-72D2D8108365}"/>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A6E5F700-5FCE-3507-7CE4-59A485C0F03C}"/>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ADF2430-6300-39C6-5056-59658FD27C86}"/>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a:extLst>
                <a:ext uri="{FF2B5EF4-FFF2-40B4-BE49-F238E27FC236}">
                  <a16:creationId xmlns:a16="http://schemas.microsoft.com/office/drawing/2014/main" id="{0B509A56-CBA7-47E6-05DB-7E2305BB71EE}"/>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E7EAAEB1-8A58-D369-CCA3-9526B77AEFB9}"/>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a:solidFill>
                  <a:schemeClr val="accent1"/>
                </a:solidFill>
                <a:cs typeface="Arial"/>
              </a:rPr>
              <a:t>Resilience in utility regulation</a:t>
            </a:r>
            <a:endParaRPr lang="en-US" sz="1200">
              <a:solidFill>
                <a:schemeClr val="accent1"/>
              </a:solidFill>
              <a:cs typeface="Arial"/>
            </a:endParaRPr>
          </a:p>
        </p:txBody>
      </p:sp>
      <p:sp>
        <p:nvSpPr>
          <p:cNvPr id="6" name="Rectangle 1">
            <a:extLst>
              <a:ext uri="{FF2B5EF4-FFF2-40B4-BE49-F238E27FC236}">
                <a16:creationId xmlns:a16="http://schemas.microsoft.com/office/drawing/2014/main" id="{114B7E15-3D17-24B7-F1E5-3E3E52650CE4}"/>
              </a:ext>
            </a:extLst>
          </p:cNvPr>
          <p:cNvSpPr>
            <a:spLocks noChangeArrowheads="1"/>
          </p:cNvSpPr>
          <p:nvPr/>
        </p:nvSpPr>
        <p:spPr bwMode="auto">
          <a:xfrm>
            <a:off x="1033794" y="3077592"/>
            <a:ext cx="410696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95338" algn="l"/>
              </a:tabLst>
            </a:pPr>
            <a:r>
              <a:rPr kumimoji="0" lang="en-US" altLang="en-US" sz="1600" i="0" u="none" strike="noStrike" cap="none" normalizeH="0" baseline="0" dirty="0">
                <a:ln>
                  <a:noFill/>
                </a:ln>
                <a:solidFill>
                  <a:schemeClr val="tx1"/>
                </a:solidFill>
                <a:effectLst/>
                <a:latin typeface="Arial" panose="020B0604020202020204" pitchFamily="34" charset="0"/>
              </a:rPr>
              <a:t>Utilities may be reluctant to incur r</a:t>
            </a:r>
            <a:r>
              <a:rPr lang="en-US" sz="1600" dirty="0"/>
              <a:t>esilience expenditures particularly in the face of political pressure on tariff levels</a:t>
            </a:r>
          </a:p>
          <a:p>
            <a:pPr marL="285750" lvl="0" indent="-285750" defTabSz="914400" eaLnBrk="0" fontAlgn="base" hangingPunct="0">
              <a:spcBef>
                <a:spcPct val="0"/>
              </a:spcBef>
              <a:spcAft>
                <a:spcPct val="0"/>
              </a:spcAft>
              <a:buFont typeface="Arial" panose="020B0604020202020204" pitchFamily="34" charset="0"/>
              <a:buChar char="•"/>
              <a:tabLst>
                <a:tab pos="795338" algn="l"/>
              </a:tabLst>
            </a:pPr>
            <a:r>
              <a:rPr lang="en-US" sz="1600" dirty="0"/>
              <a:t>Affordability concerns and limits on tariff increases can create a disincentive for resilience spending</a:t>
            </a:r>
            <a:endParaRPr kumimoji="0" lang="en-US" altLang="en-US" sz="160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BEF101CB-A39F-4244-622D-0B714A6C156A}"/>
              </a:ext>
            </a:extLst>
          </p:cNvPr>
          <p:cNvSpPr txBox="1"/>
          <p:nvPr/>
        </p:nvSpPr>
        <p:spPr>
          <a:xfrm>
            <a:off x="1315404" y="1295569"/>
            <a:ext cx="4037813" cy="584775"/>
          </a:xfrm>
          <a:prstGeom prst="rect">
            <a:avLst/>
          </a:prstGeom>
          <a:noFill/>
        </p:spPr>
        <p:txBody>
          <a:bodyPr wrap="square" rtlCol="0">
            <a:spAutoFit/>
          </a:bodyPr>
          <a:lstStyle/>
          <a:p>
            <a:r>
              <a:rPr lang="en-US" sz="1600" b="1">
                <a:solidFill>
                  <a:schemeClr val="accent1"/>
                </a:solidFill>
              </a:rPr>
              <a:t>Underinvestment in traditional regulatory structures</a:t>
            </a:r>
          </a:p>
        </p:txBody>
      </p:sp>
      <p:sp>
        <p:nvSpPr>
          <p:cNvPr id="17" name="TextBox 16">
            <a:extLst>
              <a:ext uri="{FF2B5EF4-FFF2-40B4-BE49-F238E27FC236}">
                <a16:creationId xmlns:a16="http://schemas.microsoft.com/office/drawing/2014/main" id="{735E6971-E291-757D-DC0F-86445B41AC60}"/>
              </a:ext>
            </a:extLst>
          </p:cNvPr>
          <p:cNvSpPr txBox="1"/>
          <p:nvPr/>
        </p:nvSpPr>
        <p:spPr>
          <a:xfrm>
            <a:off x="5932258" y="1331395"/>
            <a:ext cx="4037813" cy="338554"/>
          </a:xfrm>
          <a:prstGeom prst="rect">
            <a:avLst/>
          </a:prstGeom>
          <a:noFill/>
        </p:spPr>
        <p:txBody>
          <a:bodyPr wrap="square" rtlCol="0">
            <a:spAutoFit/>
          </a:bodyPr>
          <a:lstStyle/>
          <a:p>
            <a:r>
              <a:rPr lang="en-US" sz="1600" b="1">
                <a:solidFill>
                  <a:schemeClr val="accent1"/>
                </a:solidFill>
              </a:rPr>
              <a:t>Potential solutions</a:t>
            </a:r>
          </a:p>
        </p:txBody>
      </p:sp>
      <p:grpSp>
        <p:nvGrpSpPr>
          <p:cNvPr id="32" name="Group 31">
            <a:extLst>
              <a:ext uri="{FF2B5EF4-FFF2-40B4-BE49-F238E27FC236}">
                <a16:creationId xmlns:a16="http://schemas.microsoft.com/office/drawing/2014/main" id="{01F2582D-BDF2-9F07-D3C7-4F387B3607E6}"/>
              </a:ext>
            </a:extLst>
          </p:cNvPr>
          <p:cNvGrpSpPr/>
          <p:nvPr/>
        </p:nvGrpSpPr>
        <p:grpSpPr>
          <a:xfrm>
            <a:off x="766764" y="1313636"/>
            <a:ext cx="548640" cy="548640"/>
            <a:chOff x="609600" y="1270322"/>
            <a:chExt cx="548640" cy="548640"/>
          </a:xfrm>
        </p:grpSpPr>
        <p:sp>
          <p:nvSpPr>
            <p:cNvPr id="18" name="Oval 17">
              <a:extLst>
                <a:ext uri="{FF2B5EF4-FFF2-40B4-BE49-F238E27FC236}">
                  <a16:creationId xmlns:a16="http://schemas.microsoft.com/office/drawing/2014/main" id="{E076BEE5-3448-5816-AD5C-9639287AFBDE}"/>
                </a:ext>
              </a:extLst>
            </p:cNvPr>
            <p:cNvSpPr/>
            <p:nvPr/>
          </p:nvSpPr>
          <p:spPr>
            <a:xfrm>
              <a:off x="609600" y="1270322"/>
              <a:ext cx="54864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inus Sign 18">
              <a:extLst>
                <a:ext uri="{FF2B5EF4-FFF2-40B4-BE49-F238E27FC236}">
                  <a16:creationId xmlns:a16="http://schemas.microsoft.com/office/drawing/2014/main" id="{895EE824-C874-F1CF-00F0-8E117E534B62}"/>
                </a:ext>
              </a:extLst>
            </p:cNvPr>
            <p:cNvSpPr/>
            <p:nvPr/>
          </p:nvSpPr>
          <p:spPr>
            <a:xfrm>
              <a:off x="640002" y="1364193"/>
              <a:ext cx="479353" cy="367039"/>
            </a:xfrm>
            <a:prstGeom prst="mathMin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1B92C43-05B5-E338-EF30-FABDF4E33902}"/>
              </a:ext>
            </a:extLst>
          </p:cNvPr>
          <p:cNvGrpSpPr/>
          <p:nvPr/>
        </p:nvGrpSpPr>
        <p:grpSpPr>
          <a:xfrm>
            <a:off x="5392101" y="1268313"/>
            <a:ext cx="548640" cy="548640"/>
            <a:chOff x="5058244" y="1259366"/>
            <a:chExt cx="548640" cy="548640"/>
          </a:xfrm>
        </p:grpSpPr>
        <p:sp>
          <p:nvSpPr>
            <p:cNvPr id="20" name="Oval 19">
              <a:extLst>
                <a:ext uri="{FF2B5EF4-FFF2-40B4-BE49-F238E27FC236}">
                  <a16:creationId xmlns:a16="http://schemas.microsoft.com/office/drawing/2014/main" id="{A38C66CF-B06F-BA16-C68F-2A7C68CA6CEE}"/>
                </a:ext>
              </a:extLst>
            </p:cNvPr>
            <p:cNvSpPr/>
            <p:nvPr/>
          </p:nvSpPr>
          <p:spPr>
            <a:xfrm>
              <a:off x="5058244" y="1259366"/>
              <a:ext cx="54864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lus Sign 21">
              <a:extLst>
                <a:ext uri="{FF2B5EF4-FFF2-40B4-BE49-F238E27FC236}">
                  <a16:creationId xmlns:a16="http://schemas.microsoft.com/office/drawing/2014/main" id="{9DCAC758-5A27-F0B5-F392-6D1ADECB2179}"/>
                </a:ext>
              </a:extLst>
            </p:cNvPr>
            <p:cNvSpPr/>
            <p:nvPr/>
          </p:nvSpPr>
          <p:spPr>
            <a:xfrm>
              <a:off x="5136014" y="1322448"/>
              <a:ext cx="393100" cy="448238"/>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1">
            <a:extLst>
              <a:ext uri="{FF2B5EF4-FFF2-40B4-BE49-F238E27FC236}">
                <a16:creationId xmlns:a16="http://schemas.microsoft.com/office/drawing/2014/main" id="{A1C89BFB-637C-6F03-8420-9362723EFE59}"/>
              </a:ext>
            </a:extLst>
          </p:cNvPr>
          <p:cNvSpPr>
            <a:spLocks noChangeArrowheads="1"/>
          </p:cNvSpPr>
          <p:nvPr/>
        </p:nvSpPr>
        <p:spPr bwMode="auto">
          <a:xfrm>
            <a:off x="5940741" y="1474296"/>
            <a:ext cx="5932044"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tab pos="795338" algn="l"/>
              </a:tabLst>
            </a:pPr>
            <a:r>
              <a:rPr kumimoji="0" lang="en-US" altLang="en-US" sz="1600" b="1" i="0" u="none" strike="noStrike" cap="none" normalizeH="0" baseline="0" dirty="0" err="1">
                <a:ln>
                  <a:noFill/>
                </a:ln>
                <a:solidFill>
                  <a:schemeClr val="tx1"/>
                </a:solidFill>
                <a:effectLst/>
                <a:latin typeface="Arial" panose="020B0604020202020204" pitchFamily="34" charset="0"/>
              </a:rPr>
              <a:t>Totex</a:t>
            </a:r>
            <a:r>
              <a:rPr lang="en-US" altLang="en-US" sz="1600" b="1" dirty="0">
                <a:latin typeface="Arial" panose="020B0604020202020204" pitchFamily="34" charset="0"/>
              </a:rPr>
              <a:t>/Cap-ex Neutrality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95338" algn="l"/>
              </a:tabLst>
            </a:pPr>
            <a:r>
              <a:rPr lang="en-US" altLang="en-US" sz="1600" dirty="0">
                <a:latin typeface="Arial" panose="020B0604020202020204" pitchFamily="34" charset="0"/>
              </a:rPr>
              <a:t>Ofgem’s RIIO framework in the UK uses a </a:t>
            </a:r>
            <a:r>
              <a:rPr lang="en-US" altLang="en-US" sz="1600" dirty="0" err="1">
                <a:latin typeface="Arial" panose="020B0604020202020204" pitchFamily="34" charset="0"/>
              </a:rPr>
              <a:t>totex</a:t>
            </a:r>
            <a:r>
              <a:rPr lang="en-US" altLang="en-US" sz="1600" dirty="0">
                <a:latin typeface="Arial" panose="020B0604020202020204" pitchFamily="34" charset="0"/>
              </a:rPr>
              <a:t> approach that considers capex and </a:t>
            </a:r>
            <a:r>
              <a:rPr lang="en-US" altLang="en-US" sz="1600" dirty="0" err="1">
                <a:latin typeface="Arial" panose="020B0604020202020204" pitchFamily="34" charset="0"/>
              </a:rPr>
              <a:t>opex</a:t>
            </a:r>
            <a:r>
              <a:rPr lang="en-US" altLang="en-US" sz="1600" dirty="0">
                <a:latin typeface="Arial" panose="020B0604020202020204" pitchFamily="34" charset="0"/>
              </a:rPr>
              <a:t> together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95338" algn="l"/>
              </a:tabLst>
            </a:pPr>
            <a:r>
              <a:rPr lang="en-US" altLang="en-US" sz="1600" dirty="0">
                <a:latin typeface="Arial" panose="020B0604020202020204" pitchFamily="34" charset="0"/>
              </a:rPr>
              <a:t>This was conceived to address perceived bias toward capex and is intended to support the most cost-effective resilience solution</a:t>
            </a:r>
          </a:p>
          <a:p>
            <a:pPr marR="0" lvl="0" algn="l" defTabSz="914400" rtl="0" eaLnBrk="0" fontAlgn="base" latinLnBrk="0" hangingPunct="0">
              <a:lnSpc>
                <a:spcPct val="100000"/>
              </a:lnSpc>
              <a:spcBef>
                <a:spcPct val="0"/>
              </a:spcBef>
              <a:spcAft>
                <a:spcPct val="0"/>
              </a:spcAft>
              <a:buClrTx/>
              <a:buSzTx/>
              <a:tabLst>
                <a:tab pos="795338" algn="l"/>
              </a:tabLst>
            </a:pPr>
            <a:endParaRPr lang="en-US" altLang="en-US" sz="1600" dirty="0">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tab pos="795338" algn="l"/>
              </a:tabLst>
            </a:pPr>
            <a:r>
              <a:rPr lang="en-US" altLang="en-US" sz="1600" b="1" dirty="0">
                <a:latin typeface="Arial" panose="020B0604020202020204" pitchFamily="34" charset="0"/>
              </a:rPr>
              <a:t>Outcome-based Incentives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95338" algn="l"/>
              </a:tabLst>
            </a:pPr>
            <a:r>
              <a:rPr lang="en-US" altLang="en-US" sz="1600" dirty="0">
                <a:latin typeface="Arial" panose="020B0604020202020204" pitchFamily="34" charset="0"/>
              </a:rPr>
              <a:t>Links revenue to resilience metrics (i.e., outage frequency/duration, restoration speed) </a:t>
            </a:r>
          </a:p>
          <a:p>
            <a:pPr marL="285750" lvl="0" indent="-285750" defTabSz="914400" eaLnBrk="0" fontAlgn="base" hangingPunct="0">
              <a:spcBef>
                <a:spcPct val="0"/>
              </a:spcBef>
              <a:spcAft>
                <a:spcPct val="0"/>
              </a:spcAft>
              <a:buFont typeface="Arial" panose="020B0604020202020204" pitchFamily="34" charset="0"/>
              <a:buChar char="•"/>
              <a:tabLst>
                <a:tab pos="795338" algn="l"/>
              </a:tabLst>
            </a:pPr>
            <a:r>
              <a:rPr lang="en-US" altLang="en-US" sz="1600" dirty="0">
                <a:latin typeface="Arial" panose="020B0604020202020204" pitchFamily="34" charset="0"/>
              </a:rPr>
              <a:t>Example: </a:t>
            </a:r>
            <a:r>
              <a:rPr lang="en-US" sz="1600" dirty="0"/>
              <a:t>Australia’s STPIS incentivizes transmission utilities to improve or maintain service performance</a:t>
            </a:r>
          </a:p>
          <a:p>
            <a:pPr lvl="0" defTabSz="914400" eaLnBrk="0" fontAlgn="base" hangingPunct="0">
              <a:spcBef>
                <a:spcPct val="0"/>
              </a:spcBef>
              <a:spcAft>
                <a:spcPct val="0"/>
              </a:spcAft>
              <a:tabLst>
                <a:tab pos="795338" algn="l"/>
              </a:tabLst>
            </a:pPr>
            <a:endParaRPr lang="en-US" altLang="en-US" sz="1600" dirty="0">
              <a:latin typeface="Arial" panose="020B0604020202020204" pitchFamily="34" charset="0"/>
            </a:endParaRPr>
          </a:p>
          <a:p>
            <a:pPr lvl="0" defTabSz="914400" eaLnBrk="0" fontAlgn="base" hangingPunct="0">
              <a:spcBef>
                <a:spcPct val="0"/>
              </a:spcBef>
              <a:spcAft>
                <a:spcPct val="0"/>
              </a:spcAft>
              <a:tabLst>
                <a:tab pos="795338" algn="l"/>
              </a:tabLst>
            </a:pPr>
            <a:r>
              <a:rPr lang="en-US" altLang="en-US" sz="1600" b="1" dirty="0">
                <a:latin typeface="Arial" panose="020B0604020202020204" pitchFamily="34" charset="0"/>
              </a:rPr>
              <a:t>Resilience planning obligations</a:t>
            </a:r>
          </a:p>
          <a:p>
            <a:pPr marL="285750" lvl="0" indent="-285750" defTabSz="914400" eaLnBrk="0" fontAlgn="base" hangingPunct="0">
              <a:spcBef>
                <a:spcPct val="0"/>
              </a:spcBef>
              <a:spcAft>
                <a:spcPct val="0"/>
              </a:spcAft>
              <a:buFont typeface="Arial" panose="020B0604020202020204" pitchFamily="34" charset="0"/>
              <a:buChar char="•"/>
              <a:tabLst>
                <a:tab pos="795338" algn="l"/>
              </a:tabLst>
            </a:pPr>
            <a:r>
              <a:rPr lang="en-US" altLang="en-US" sz="1600" dirty="0">
                <a:latin typeface="Arial" panose="020B0604020202020204" pitchFamily="34" charset="0"/>
              </a:rPr>
              <a:t>Utilities assess climate risks and incorporate resilience actions into planning and future rate cases (</a:t>
            </a:r>
            <a:r>
              <a:rPr lang="en-US" altLang="en-US" sz="1600" i="1" dirty="0">
                <a:latin typeface="Arial" panose="020B0604020202020204" pitchFamily="34" charset="0"/>
              </a:rPr>
              <a:t>e.g.</a:t>
            </a:r>
            <a:r>
              <a:rPr lang="en-US" altLang="en-US" sz="1600" dirty="0">
                <a:latin typeface="Arial" panose="020B0604020202020204" pitchFamily="34" charset="0"/>
              </a:rPr>
              <a:t>, New York utilities must submit climate vulnerability studies)</a:t>
            </a:r>
          </a:p>
          <a:p>
            <a:pPr marL="285750" lvl="0" indent="-285750" defTabSz="914400" eaLnBrk="0" fontAlgn="base" hangingPunct="0">
              <a:spcBef>
                <a:spcPct val="0"/>
              </a:spcBef>
              <a:spcAft>
                <a:spcPct val="0"/>
              </a:spcAft>
              <a:buFont typeface="Arial" panose="020B0604020202020204" pitchFamily="34" charset="0"/>
              <a:buChar char="•"/>
              <a:tabLst>
                <a:tab pos="795338" algn="l"/>
              </a:tabLst>
            </a:pPr>
            <a:r>
              <a:rPr lang="en-US" altLang="en-US" sz="1600" dirty="0">
                <a:latin typeface="Arial" panose="020B0604020202020204" pitchFamily="34" charset="0"/>
              </a:rPr>
              <a:t>Tariff riders that explicitly pass through resilience investment</a:t>
            </a:r>
          </a:p>
          <a:p>
            <a:pPr marL="285750" lvl="0" indent="-285750" defTabSz="914400" eaLnBrk="0" fontAlgn="base" hangingPunct="0">
              <a:spcBef>
                <a:spcPct val="0"/>
              </a:spcBef>
              <a:spcAft>
                <a:spcPct val="0"/>
              </a:spcAft>
              <a:buFont typeface="Arial" panose="020B0604020202020204" pitchFamily="34" charset="0"/>
              <a:buChar char="•"/>
              <a:tabLst>
                <a:tab pos="795338" algn="l"/>
              </a:tabLst>
            </a:pPr>
            <a:endParaRPr lang="en-US" altLang="en-US" sz="1600" dirty="0">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795338" algn="l"/>
              </a:tabLst>
            </a:pPr>
            <a:endParaRPr kumimoji="0" lang="en-US" altLang="en-US" sz="16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19002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1F2BD-E9C5-7E93-693C-42FC127313FC}"/>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EF2674D1-F810-171E-39DC-950FC0D1CF5A}"/>
              </a:ext>
            </a:extLst>
          </p:cNvPr>
          <p:cNvGraphicFramePr>
            <a:graphicFrameLocks noChangeAspect="1"/>
          </p:cNvGraphicFramePr>
          <p:nvPr>
            <p:custDataLst>
              <p:tags r:id="rId1"/>
            </p:custDataLst>
            <p:extLst>
              <p:ext uri="{D42A27DB-BD31-4B8C-83A1-F6EECF244321}">
                <p14:modId xmlns:p14="http://schemas.microsoft.com/office/powerpoint/2010/main" val="942221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6" progId="TCLayout.ActiveDocument.1">
                  <p:embed/>
                </p:oleObj>
              </mc:Choice>
              <mc:Fallback>
                <p:oleObj name="think-cell Slide" r:id="rId6" imgW="306" imgH="306" progId="TCLayout.ActiveDocument.1">
                  <p:embed/>
                  <p:pic>
                    <p:nvPicPr>
                      <p:cNvPr id="12" name="think-cell data - do not delete" hidden="1">
                        <a:extLst>
                          <a:ext uri="{FF2B5EF4-FFF2-40B4-BE49-F238E27FC236}">
                            <a16:creationId xmlns:a16="http://schemas.microsoft.com/office/drawing/2014/main" id="{EF2674D1-F810-171E-39DC-950FC0D1CF5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6EAEDB4-5034-2C71-C169-4C7AEC5A9DF9}"/>
              </a:ext>
            </a:extLst>
          </p:cNvPr>
          <p:cNvSpPr>
            <a:spLocks noGrp="1"/>
          </p:cNvSpPr>
          <p:nvPr>
            <p:ph type="title"/>
          </p:nvPr>
        </p:nvSpPr>
        <p:spPr/>
        <p:txBody>
          <a:bodyPr vert="horz"/>
          <a:lstStyle/>
          <a:p>
            <a:r>
              <a:rPr lang="en-US" dirty="0"/>
              <a:t>Regional case studies and best practices</a:t>
            </a:r>
          </a:p>
        </p:txBody>
      </p:sp>
      <p:sp>
        <p:nvSpPr>
          <p:cNvPr id="3" name="Slide Number Placeholder 2">
            <a:extLst>
              <a:ext uri="{FF2B5EF4-FFF2-40B4-BE49-F238E27FC236}">
                <a16:creationId xmlns:a16="http://schemas.microsoft.com/office/drawing/2014/main" id="{26426996-2CE1-0FC3-8BD0-9DFB61A33045}"/>
              </a:ext>
            </a:extLst>
          </p:cNvPr>
          <p:cNvSpPr>
            <a:spLocks noGrp="1"/>
          </p:cNvSpPr>
          <p:nvPr>
            <p:ph type="sldNum" sz="quarter" idx="10"/>
          </p:nvPr>
        </p:nvSpPr>
        <p:spPr/>
        <p:txBody>
          <a:bodyPr/>
          <a:lstStyle/>
          <a:p>
            <a:fld id="{88B07781-9051-42E7-B3A7-296398EE0D6C}" type="slidenum">
              <a:rPr lang="en-US" smtClean="0"/>
              <a:t>16</a:t>
            </a:fld>
            <a:endParaRPr lang="en-US" dirty="0"/>
          </a:p>
        </p:txBody>
      </p:sp>
      <p:sp>
        <p:nvSpPr>
          <p:cNvPr id="15" name="Rechteck 28">
            <a:extLst>
              <a:ext uri="{FF2B5EF4-FFF2-40B4-BE49-F238E27FC236}">
                <a16:creationId xmlns:a16="http://schemas.microsoft.com/office/drawing/2014/main" id="{39969B24-6061-CFA9-EB55-9F5FB425C3F2}"/>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17A37F3F-8C8A-6729-4352-B0F7DC7B23ED}"/>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025C3DBE-0628-E567-6418-9FA2C2CEFC6C}"/>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BB637D35-C131-8DC6-9896-24E848352D83}"/>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9B80762F-6528-7A6C-1060-9FBBF11EC7CE}"/>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3EBBEF6D-C6FC-3652-9DCF-A469FB4647ED}"/>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7527A452-ECE4-5D6D-41E7-A35CF41C3DEF}"/>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dirty="0">
                <a:solidFill>
                  <a:schemeClr val="accent1"/>
                </a:solidFill>
                <a:cs typeface="Arial"/>
              </a:rPr>
              <a:t>Resilience in regulation</a:t>
            </a:r>
            <a:endParaRPr lang="en-US" sz="1200" dirty="0">
              <a:solidFill>
                <a:schemeClr val="accent1"/>
              </a:solidFill>
              <a:cs typeface="Arial"/>
            </a:endParaRPr>
          </a:p>
        </p:txBody>
      </p:sp>
      <p:graphicFrame>
        <p:nvGraphicFramePr>
          <p:cNvPr id="8" name="Table 7">
            <a:extLst>
              <a:ext uri="{FF2B5EF4-FFF2-40B4-BE49-F238E27FC236}">
                <a16:creationId xmlns:a16="http://schemas.microsoft.com/office/drawing/2014/main" id="{09D293DC-8E19-0150-D21B-56E4BCCF398E}"/>
              </a:ext>
            </a:extLst>
          </p:cNvPr>
          <p:cNvGraphicFramePr>
            <a:graphicFrameLocks noGrp="1"/>
          </p:cNvGraphicFramePr>
          <p:nvPr>
            <p:extLst>
              <p:ext uri="{D42A27DB-BD31-4B8C-83A1-F6EECF244321}">
                <p14:modId xmlns:p14="http://schemas.microsoft.com/office/powerpoint/2010/main" val="2649768291"/>
              </p:ext>
            </p:extLst>
          </p:nvPr>
        </p:nvGraphicFramePr>
        <p:xfrm>
          <a:off x="609600" y="975393"/>
          <a:ext cx="10801611" cy="4666513"/>
        </p:xfrm>
        <a:graphic>
          <a:graphicData uri="http://schemas.openxmlformats.org/drawingml/2006/table">
            <a:tbl>
              <a:tblPr firstRow="1" bandRow="1">
                <a:tableStyleId>{5C22544A-7EE6-4342-B048-85BDC9FD1C3A}</a:tableStyleId>
              </a:tblPr>
              <a:tblGrid>
                <a:gridCol w="1331934">
                  <a:extLst>
                    <a:ext uri="{9D8B030D-6E8A-4147-A177-3AD203B41FA5}">
                      <a16:colId xmlns:a16="http://schemas.microsoft.com/office/drawing/2014/main" val="4203513851"/>
                    </a:ext>
                  </a:extLst>
                </a:gridCol>
                <a:gridCol w="5022937">
                  <a:extLst>
                    <a:ext uri="{9D8B030D-6E8A-4147-A177-3AD203B41FA5}">
                      <a16:colId xmlns:a16="http://schemas.microsoft.com/office/drawing/2014/main" val="1990641518"/>
                    </a:ext>
                  </a:extLst>
                </a:gridCol>
                <a:gridCol w="4446740">
                  <a:extLst>
                    <a:ext uri="{9D8B030D-6E8A-4147-A177-3AD203B41FA5}">
                      <a16:colId xmlns:a16="http://schemas.microsoft.com/office/drawing/2014/main" val="3426649117"/>
                    </a:ext>
                  </a:extLst>
                </a:gridCol>
              </a:tblGrid>
              <a:tr h="368833">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Case Study</a:t>
                      </a:r>
                    </a:p>
                  </a:txBody>
                  <a:tcPr>
                    <a:lnB w="19050" cap="flat" cmpd="sng" algn="ctr">
                      <a:solidFill>
                        <a:schemeClr val="accent1"/>
                      </a:solidFill>
                      <a:prstDash val="dash"/>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Regulatory Approach</a:t>
                      </a:r>
                    </a:p>
                  </a:txBody>
                  <a:tcPr>
                    <a:lnB w="19050" cap="flat" cmpd="sng" algn="ctr">
                      <a:solidFill>
                        <a:schemeClr val="accent1"/>
                      </a:solidFill>
                      <a:prstDash val="dash"/>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Best Practice</a:t>
                      </a:r>
                    </a:p>
                  </a:txBody>
                  <a:tcPr>
                    <a:lnB w="19050" cap="flat" cmpd="sng" algn="ctr">
                      <a:solidFill>
                        <a:schemeClr val="accent1"/>
                      </a:solidFill>
                      <a:prstDash val="dash"/>
                      <a:round/>
                      <a:headEnd type="none" w="med" len="med"/>
                      <a:tailEnd type="none" w="med" len="med"/>
                    </a:lnB>
                    <a:solidFill>
                      <a:schemeClr val="bg1"/>
                    </a:solidFill>
                  </a:tcPr>
                </a:tc>
                <a:extLst>
                  <a:ext uri="{0D108BD9-81ED-4DB2-BD59-A6C34878D82A}">
                    <a16:rowId xmlns:a16="http://schemas.microsoft.com/office/drawing/2014/main" val="3509274321"/>
                  </a:ext>
                </a:extLst>
              </a:tr>
              <a:tr h="99814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t>Florida</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t>Utilities must file 10-year storm protection plans covering measures such as overhead hardening, undergrounding, and vegetation management.</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t>The framework also provides a separate annual cost-recovery process for prudently incurred storm protection investments.</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r>
                        <a:rPr lang="en-US" sz="1200" b="1" dirty="0"/>
                        <a:t>Pair resilience planning with stable, transparent cost recovery</a:t>
                      </a:r>
                      <a:r>
                        <a:rPr lang="en-US" sz="1200" dirty="0"/>
                        <a:t> so utilities have both a clear planning mandate and a viable pathway to recover resilience-related investments.</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6507708"/>
                  </a:ext>
                </a:extLst>
              </a:tr>
              <a:tr h="78684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t>Texas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buNone/>
                      </a:pPr>
                      <a:r>
                        <a:rPr lang="en-US" sz="1200" dirty="0"/>
                        <a:t>Following Winter Storm Uri, Texas adopted weatherization and emergency preparedness requirements for critical electric infrastructure, backed by inspections, annual declarations, and enforcement mechanisms.</a:t>
                      </a:r>
                    </a:p>
                  </a:txBody>
                  <a:tcPr anchor="ct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t>Translate resilience goals into enforceable standards and compliance requirements</a:t>
                      </a:r>
                      <a:r>
                        <a:rPr lang="en-US" sz="1200" dirty="0"/>
                        <a:t> rather than relying on voluntary best practices alone.</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6340936"/>
                  </a:ext>
                </a:extLst>
              </a:tr>
              <a:tr h="78684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t>Puerto Rico</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0" dirty="0"/>
                        <a:t>Puerto Rico’s framework ties resilience to a regulator-approved IRP process, supported by resilience-focused system studies and stronger regulatory oversight of utility compliance in a highly disaster-exposed system.</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t>Embed resilience directly into long-term planning and utility decision-making</a:t>
                      </a:r>
                      <a:r>
                        <a:rPr lang="en-US" sz="1200" dirty="0"/>
                        <a:t> so that it shapes future resource, grid, and investment choices rather than remaining a post-event issue.</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5508422"/>
                  </a:ext>
                </a:extLst>
              </a:tr>
              <a:tr h="78684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Chile</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a:buNone/>
                      </a:pPr>
                      <a:r>
                        <a:rPr lang="en-US" sz="1200" dirty="0"/>
                        <a:t>Chile uses technical security and quality-of-service standards that establish minimum operational and service continuity requirements, alongside outage thresholds and customer compensation mechanisms</a:t>
                      </a:r>
                    </a:p>
                  </a:txBody>
                  <a:tcPr anchor="ct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t>Use technical codes and service-quality rules to operationalize resilience</a:t>
                      </a:r>
                      <a:r>
                        <a:rPr lang="en-US" sz="1200" dirty="0"/>
                        <a:t> through clear standards, measurable performance expectations, and accountability to customers.</a:t>
                      </a:r>
                      <a:endParaRPr lang="en-US" sz="1200" kern="1200" dirty="0">
                        <a:solidFill>
                          <a:schemeClr val="dk1"/>
                        </a:solidFill>
                        <a:latin typeface="+mn-lt"/>
                        <a:ea typeface="+mn-ea"/>
                        <a:cs typeface="+mn-cs"/>
                      </a:endParaRP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3700759"/>
                  </a:ext>
                </a:extLst>
              </a:tr>
              <a:tr h="786847">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latin typeface="+mn-lt"/>
                          <a:ea typeface="+mn-ea"/>
                          <a:cs typeface="+mn-cs"/>
                        </a:rPr>
                        <a:t>Columbia</a:t>
                      </a: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Columbia’s </a:t>
                      </a:r>
                      <a:r>
                        <a:rPr lang="en-US" sz="1200" b="0" dirty="0"/>
                        <a:t>reliability charge </a:t>
                      </a:r>
                      <a:r>
                        <a:rPr lang="en-US" sz="1200" dirty="0"/>
                        <a:t>is designed to ensure dependable supply during periods of system stress, especially drought-related shortages such as El Niño conditions, by linking resilience to adequacy obligations and market payments.</a:t>
                      </a:r>
                      <a:endParaRPr lang="en-US" sz="1200" kern="1200" dirty="0">
                        <a:solidFill>
                          <a:schemeClr val="dk1"/>
                        </a:solidFill>
                        <a:latin typeface="+mn-lt"/>
                        <a:ea typeface="+mn-ea"/>
                        <a:cs typeface="+mn-cs"/>
                      </a:endParaRP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b="1" dirty="0"/>
                        <a:t>Incorporate climate and supply risk into adequacy mechanisms and market design</a:t>
                      </a:r>
                      <a:r>
                        <a:rPr lang="en-US" sz="1200" dirty="0"/>
                        <a:t> so resilience is reflected not only in wires investments, but also in resource sufficiency.</a:t>
                      </a:r>
                      <a:endParaRPr lang="en-US" sz="1200" kern="1200" dirty="0">
                        <a:solidFill>
                          <a:schemeClr val="dk1"/>
                        </a:solidFill>
                        <a:latin typeface="+mn-lt"/>
                        <a:ea typeface="+mn-ea"/>
                        <a:cs typeface="+mn-cs"/>
                      </a:endParaRP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1202472"/>
                  </a:ext>
                </a:extLst>
              </a:tr>
            </a:tbl>
          </a:graphicData>
        </a:graphic>
      </p:graphicFrame>
      <p:sp>
        <p:nvSpPr>
          <p:cNvPr id="5" name="Rectangle 4">
            <a:extLst>
              <a:ext uri="{FF2B5EF4-FFF2-40B4-BE49-F238E27FC236}">
                <a16:creationId xmlns:a16="http://schemas.microsoft.com/office/drawing/2014/main" id="{59A5BB14-8ADA-365E-0D58-7691FF852272}"/>
              </a:ext>
            </a:extLst>
          </p:cNvPr>
          <p:cNvSpPr/>
          <p:nvPr/>
        </p:nvSpPr>
        <p:spPr bwMode="gray">
          <a:xfrm>
            <a:off x="1343025" y="5641906"/>
            <a:ext cx="7600091" cy="66345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1200" noProof="0" dirty="0">
              <a:solidFill>
                <a:srgbClr val="404040">
                  <a:lumMod val="50000"/>
                </a:srgbClr>
              </a:solidFill>
            </a:endParaRPr>
          </a:p>
        </p:txBody>
      </p:sp>
      <p:sp>
        <p:nvSpPr>
          <p:cNvPr id="6" name="Rectangle 5">
            <a:extLst>
              <a:ext uri="{FF2B5EF4-FFF2-40B4-BE49-F238E27FC236}">
                <a16:creationId xmlns:a16="http://schemas.microsoft.com/office/drawing/2014/main" id="{76265520-732E-CA87-BE2A-F40C338AC844}"/>
              </a:ext>
            </a:extLst>
          </p:cNvPr>
          <p:cNvSpPr/>
          <p:nvPr/>
        </p:nvSpPr>
        <p:spPr bwMode="gray">
          <a:xfrm>
            <a:off x="1391509" y="5696315"/>
            <a:ext cx="7600091" cy="66345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7" name="TextBox 6">
            <a:extLst>
              <a:ext uri="{FF2B5EF4-FFF2-40B4-BE49-F238E27FC236}">
                <a16:creationId xmlns:a16="http://schemas.microsoft.com/office/drawing/2014/main" id="{ECB2CCC9-6AB3-0870-ACBB-1CAF7729E6E8}"/>
              </a:ext>
            </a:extLst>
          </p:cNvPr>
          <p:cNvSpPr txBox="1"/>
          <p:nvPr/>
        </p:nvSpPr>
        <p:spPr>
          <a:xfrm>
            <a:off x="1485900" y="5757302"/>
            <a:ext cx="7355019" cy="461665"/>
          </a:xfrm>
          <a:prstGeom prst="rect">
            <a:avLst/>
          </a:prstGeom>
          <a:noFill/>
        </p:spPr>
        <p:txBody>
          <a:bodyPr wrap="square" rtlCol="0">
            <a:spAutoFit/>
          </a:bodyPr>
          <a:lstStyle/>
          <a:p>
            <a:pPr algn="ctr"/>
            <a:r>
              <a:rPr lang="en-US" sz="1200" b="1" dirty="0">
                <a:solidFill>
                  <a:schemeClr val="accent4"/>
                </a:solidFill>
              </a:rPr>
              <a:t>Best practice is not a single resilience metric, but a regulatory framework that links planning, standards, incentives, and accountability to the specific risks utilities face</a:t>
            </a:r>
          </a:p>
        </p:txBody>
      </p:sp>
    </p:spTree>
    <p:extLst>
      <p:ext uri="{BB962C8B-B14F-4D97-AF65-F5344CB8AC3E}">
        <p14:creationId xmlns:p14="http://schemas.microsoft.com/office/powerpoint/2010/main" val="3656117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12706-7EF3-70AD-4A53-5F400F14C46D}"/>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8AA9245F-A55F-7FCA-A053-6B18C6063864}"/>
              </a:ext>
            </a:extLst>
          </p:cNvPr>
          <p:cNvGraphicFramePr>
            <a:graphicFrameLocks noChangeAspect="1"/>
          </p:cNvGraphicFramePr>
          <p:nvPr>
            <p:custDataLst>
              <p:tags r:id="rId1"/>
            </p:custDataLst>
            <p:extLst>
              <p:ext uri="{D42A27DB-BD31-4B8C-83A1-F6EECF244321}">
                <p14:modId xmlns:p14="http://schemas.microsoft.com/office/powerpoint/2010/main" val="12398245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06" imgH="306" progId="TCLayout.ActiveDocument.1">
                  <p:embed/>
                </p:oleObj>
              </mc:Choice>
              <mc:Fallback>
                <p:oleObj name="think-cell Slide" r:id="rId14" imgW="306" imgH="306" progId="TCLayout.ActiveDocument.1">
                  <p:embed/>
                  <p:pic>
                    <p:nvPicPr>
                      <p:cNvPr id="12" name="think-cell data - do not delete" hidden="1">
                        <a:extLst>
                          <a:ext uri="{FF2B5EF4-FFF2-40B4-BE49-F238E27FC236}">
                            <a16:creationId xmlns:a16="http://schemas.microsoft.com/office/drawing/2014/main" id="{8AA9245F-A55F-7FCA-A053-6B18C6063864}"/>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B6C08AA-8B92-D8CE-2130-214B42731526}"/>
              </a:ext>
            </a:extLst>
          </p:cNvPr>
          <p:cNvSpPr>
            <a:spLocks noGrp="1"/>
          </p:cNvSpPr>
          <p:nvPr>
            <p:ph type="title"/>
          </p:nvPr>
        </p:nvSpPr>
        <p:spPr/>
        <p:txBody>
          <a:bodyPr vert="horz"/>
          <a:lstStyle/>
          <a:p>
            <a:r>
              <a:rPr lang="en-US" dirty="0"/>
              <a:t>How resilience regulation differs across developed, developing, and island power systems</a:t>
            </a:r>
          </a:p>
        </p:txBody>
      </p:sp>
      <p:sp>
        <p:nvSpPr>
          <p:cNvPr id="3" name="Slide Number Placeholder 2">
            <a:extLst>
              <a:ext uri="{FF2B5EF4-FFF2-40B4-BE49-F238E27FC236}">
                <a16:creationId xmlns:a16="http://schemas.microsoft.com/office/drawing/2014/main" id="{29D1FB72-BDB2-3AFA-754E-9C94F8F326BD}"/>
              </a:ext>
            </a:extLst>
          </p:cNvPr>
          <p:cNvSpPr>
            <a:spLocks noGrp="1"/>
          </p:cNvSpPr>
          <p:nvPr>
            <p:ph type="sldNum" sz="quarter" idx="10"/>
          </p:nvPr>
        </p:nvSpPr>
        <p:spPr/>
        <p:txBody>
          <a:bodyPr/>
          <a:lstStyle/>
          <a:p>
            <a:fld id="{88B07781-9051-42E7-B3A7-296398EE0D6C}" type="slidenum">
              <a:rPr lang="en-US" smtClean="0"/>
              <a:t>17</a:t>
            </a:fld>
            <a:endParaRPr lang="en-US" dirty="0"/>
          </a:p>
        </p:txBody>
      </p:sp>
      <p:sp>
        <p:nvSpPr>
          <p:cNvPr id="15" name="Rechteck 28">
            <a:extLst>
              <a:ext uri="{FF2B5EF4-FFF2-40B4-BE49-F238E27FC236}">
                <a16:creationId xmlns:a16="http://schemas.microsoft.com/office/drawing/2014/main" id="{1C08516C-DE36-0DFC-1B90-5F48FAADD61C}"/>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3960F66A-56C0-0761-E7D4-39CEF8D7CE3A}"/>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58A7F4B2-B22A-E963-1C8A-A7BE7905A616}"/>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4BED77AE-B489-D78E-9D5F-ACBC311D6199}"/>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A47C9582-7942-D41A-9735-B2FB575B855F}"/>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9DA12FAF-BA48-5764-3AE3-B336FDB607BD}"/>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9B622647-3175-6866-2324-7D466D43EDB9}"/>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dirty="0">
                <a:solidFill>
                  <a:schemeClr val="accent1"/>
                </a:solidFill>
                <a:cs typeface="Arial"/>
              </a:rPr>
              <a:t>Resilience in regulation</a:t>
            </a:r>
            <a:endParaRPr lang="en-US" sz="1200" dirty="0">
              <a:solidFill>
                <a:schemeClr val="accent1"/>
              </a:solidFill>
              <a:cs typeface="Arial"/>
            </a:endParaRPr>
          </a:p>
        </p:txBody>
      </p:sp>
      <p:sp>
        <p:nvSpPr>
          <p:cNvPr id="14" name="Rectangle 4">
            <a:extLst>
              <a:ext uri="{FF2B5EF4-FFF2-40B4-BE49-F238E27FC236}">
                <a16:creationId xmlns:a16="http://schemas.microsoft.com/office/drawing/2014/main" id="{93C48E2D-E326-8666-0B3E-6023EB8C7810}"/>
              </a:ext>
            </a:extLst>
          </p:cNvPr>
          <p:cNvSpPr txBox="1">
            <a:spLocks noChangeArrowheads="1"/>
          </p:cNvSpPr>
          <p:nvPr>
            <p:custDataLst>
              <p:tags r:id="rId4"/>
            </p:custDataLst>
          </p:nvPr>
        </p:nvSpPr>
        <p:spPr bwMode="gray">
          <a:xfrm>
            <a:off x="644832" y="1414459"/>
            <a:ext cx="3240000" cy="288000"/>
          </a:xfrm>
          <a:prstGeom prst="rect">
            <a:avLst/>
          </a:prstGeom>
          <a:noFill/>
        </p:spPr>
        <p:txBody>
          <a:bodyPr vert="horz" lIns="0" tIns="82800" rIns="0" bIns="82800" numCol="1" rtlCol="0" anchor="b"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pPr>
              <a:spcBef>
                <a:spcPts val="0"/>
              </a:spcBef>
            </a:pPr>
            <a:r>
              <a:rPr lang="en-GB" sz="1600" b="1" dirty="0">
                <a:solidFill>
                  <a:schemeClr val="accent4"/>
                </a:solidFill>
                <a:latin typeface="Arial Black" panose="020B0A04020102020204" pitchFamily="34" charset="0"/>
              </a:rPr>
              <a:t>Developed markets</a:t>
            </a:r>
          </a:p>
        </p:txBody>
      </p:sp>
      <p:cxnSp>
        <p:nvCxnSpPr>
          <p:cNvPr id="16" name="Straight Connector 15">
            <a:extLst>
              <a:ext uri="{FF2B5EF4-FFF2-40B4-BE49-F238E27FC236}">
                <a16:creationId xmlns:a16="http://schemas.microsoft.com/office/drawing/2014/main" id="{D127F9AC-8AFB-311B-11D3-6A8C88B8FB02}"/>
              </a:ext>
            </a:extLst>
          </p:cNvPr>
          <p:cNvCxnSpPr>
            <a:cxnSpLocks/>
          </p:cNvCxnSpPr>
          <p:nvPr>
            <p:custDataLst>
              <p:tags r:id="rId5"/>
            </p:custDataLst>
          </p:nvPr>
        </p:nvCxnSpPr>
        <p:spPr bwMode="gray">
          <a:xfrm>
            <a:off x="644832" y="1702459"/>
            <a:ext cx="324000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Rectangle 4">
            <a:extLst>
              <a:ext uri="{FF2B5EF4-FFF2-40B4-BE49-F238E27FC236}">
                <a16:creationId xmlns:a16="http://schemas.microsoft.com/office/drawing/2014/main" id="{5805DEE8-A723-4BCB-EA57-B57034ACEEA5}"/>
              </a:ext>
            </a:extLst>
          </p:cNvPr>
          <p:cNvSpPr txBox="1">
            <a:spLocks noChangeArrowheads="1"/>
          </p:cNvSpPr>
          <p:nvPr>
            <p:custDataLst>
              <p:tags r:id="rId6"/>
            </p:custDataLst>
          </p:nvPr>
        </p:nvSpPr>
        <p:spPr bwMode="gray">
          <a:xfrm>
            <a:off x="4460992" y="1414459"/>
            <a:ext cx="3312000" cy="288000"/>
          </a:xfrm>
          <a:prstGeom prst="rect">
            <a:avLst/>
          </a:prstGeom>
          <a:noFill/>
        </p:spPr>
        <p:txBody>
          <a:bodyPr vert="horz" lIns="0" tIns="82800" rIns="0" bIns="82800" numCol="1" rtlCol="0" anchor="b"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pPr>
              <a:spcBef>
                <a:spcPts val="0"/>
              </a:spcBef>
            </a:pPr>
            <a:r>
              <a:rPr lang="en-GB" sz="1600" b="1" dirty="0">
                <a:solidFill>
                  <a:schemeClr val="accent1"/>
                </a:solidFill>
                <a:latin typeface="Arial Black" panose="020B0A04020102020204" pitchFamily="34" charset="0"/>
              </a:rPr>
              <a:t>Developing markets</a:t>
            </a:r>
          </a:p>
        </p:txBody>
      </p:sp>
      <p:cxnSp>
        <p:nvCxnSpPr>
          <p:cNvPr id="18" name="Straight Connector 17">
            <a:extLst>
              <a:ext uri="{FF2B5EF4-FFF2-40B4-BE49-F238E27FC236}">
                <a16:creationId xmlns:a16="http://schemas.microsoft.com/office/drawing/2014/main" id="{2453DD45-8848-5A46-DB6D-2EECE4493329}"/>
              </a:ext>
            </a:extLst>
          </p:cNvPr>
          <p:cNvCxnSpPr>
            <a:cxnSpLocks/>
          </p:cNvCxnSpPr>
          <p:nvPr>
            <p:custDataLst>
              <p:tags r:id="rId7"/>
            </p:custDataLst>
          </p:nvPr>
        </p:nvCxnSpPr>
        <p:spPr bwMode="gray">
          <a:xfrm>
            <a:off x="4460992" y="1702459"/>
            <a:ext cx="3312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Rectangle 4">
            <a:extLst>
              <a:ext uri="{FF2B5EF4-FFF2-40B4-BE49-F238E27FC236}">
                <a16:creationId xmlns:a16="http://schemas.microsoft.com/office/drawing/2014/main" id="{252188BC-9AEA-A824-222B-C04FDA1B8E2A}"/>
              </a:ext>
            </a:extLst>
          </p:cNvPr>
          <p:cNvSpPr txBox="1">
            <a:spLocks noChangeArrowheads="1"/>
          </p:cNvSpPr>
          <p:nvPr>
            <p:custDataLst>
              <p:tags r:id="rId8"/>
            </p:custDataLst>
          </p:nvPr>
        </p:nvSpPr>
        <p:spPr bwMode="gray">
          <a:xfrm>
            <a:off x="8349600" y="1414459"/>
            <a:ext cx="3240000" cy="288000"/>
          </a:xfrm>
          <a:prstGeom prst="rect">
            <a:avLst/>
          </a:prstGeom>
          <a:noFill/>
        </p:spPr>
        <p:txBody>
          <a:bodyPr vert="horz" lIns="0" tIns="82800" rIns="0" bIns="82800" numCol="1" rtlCol="0" anchor="b"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pPr>
              <a:spcBef>
                <a:spcPts val="0"/>
              </a:spcBef>
            </a:pPr>
            <a:r>
              <a:rPr lang="en-GB" sz="1600" b="1" dirty="0">
                <a:solidFill>
                  <a:schemeClr val="accent2"/>
                </a:solidFill>
                <a:latin typeface="Arial Black" panose="020B0A04020102020204" pitchFamily="34" charset="0"/>
              </a:rPr>
              <a:t>Island nations</a:t>
            </a:r>
          </a:p>
        </p:txBody>
      </p:sp>
      <p:cxnSp>
        <p:nvCxnSpPr>
          <p:cNvPr id="20" name="Straight Connector 19">
            <a:extLst>
              <a:ext uri="{FF2B5EF4-FFF2-40B4-BE49-F238E27FC236}">
                <a16:creationId xmlns:a16="http://schemas.microsoft.com/office/drawing/2014/main" id="{1489BEDE-F91C-6FC7-FF6D-5CAB09EF4023}"/>
              </a:ext>
            </a:extLst>
          </p:cNvPr>
          <p:cNvCxnSpPr>
            <a:cxnSpLocks/>
          </p:cNvCxnSpPr>
          <p:nvPr/>
        </p:nvCxnSpPr>
        <p:spPr bwMode="gray">
          <a:xfrm>
            <a:off x="8349600" y="1702459"/>
            <a:ext cx="324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69B2C3-32DB-96E7-468F-619430BBFDB1}"/>
              </a:ext>
            </a:extLst>
          </p:cNvPr>
          <p:cNvSpPr/>
          <p:nvPr>
            <p:custDataLst>
              <p:tags r:id="rId9"/>
            </p:custDataLst>
          </p:nvPr>
        </p:nvSpPr>
        <p:spPr bwMode="gray">
          <a:xfrm>
            <a:off x="631040" y="1702457"/>
            <a:ext cx="3240000" cy="3703107"/>
          </a:xfrm>
          <a:prstGeom prst="rect">
            <a:avLst/>
          </a:prstGeom>
          <a:noFill/>
        </p:spPr>
        <p:txBody>
          <a:bodyPr wrap="square" lIns="0" tIns="82800" rIns="0" bIns="0" anchor="t" anchorCtr="0">
            <a:noAutofit/>
          </a:bodyPr>
          <a:lstStyle/>
          <a:p>
            <a:pPr marL="285750" indent="-285750">
              <a:spcAft>
                <a:spcPts val="1000"/>
              </a:spcAft>
              <a:buFont typeface="Arial" panose="020B0604020202020204" pitchFamily="34" charset="0"/>
              <a:buChar char="•"/>
            </a:pPr>
            <a:r>
              <a:rPr lang="en-US" sz="1400" dirty="0"/>
              <a:t>More likely to use </a:t>
            </a:r>
            <a:r>
              <a:rPr lang="en-US" sz="1400" b="1" dirty="0"/>
              <a:t>formal resilience planning, measurable utility performance metrics, and dedicated cost-recovery mechanisms</a:t>
            </a:r>
          </a:p>
          <a:p>
            <a:pPr marL="285750" indent="-285750">
              <a:spcAft>
                <a:spcPts val="1000"/>
              </a:spcAft>
              <a:buFont typeface="Arial" panose="020B0604020202020204" pitchFamily="34" charset="0"/>
              <a:buChar char="•"/>
            </a:pPr>
            <a:r>
              <a:rPr lang="en-US" sz="1400" dirty="0"/>
              <a:t>Greater use of </a:t>
            </a:r>
            <a:r>
              <a:rPr lang="en-US" sz="1400" b="1" dirty="0"/>
              <a:t>economic regulation </a:t>
            </a:r>
            <a:r>
              <a:rPr lang="en-US" sz="1400" dirty="0"/>
              <a:t>to shape resilience investment decisions, including performance incentives and capex-</a:t>
            </a:r>
            <a:r>
              <a:rPr lang="en-US" sz="1400" dirty="0" err="1"/>
              <a:t>opex</a:t>
            </a:r>
            <a:r>
              <a:rPr lang="en-US" sz="1400" dirty="0"/>
              <a:t> neutrality</a:t>
            </a:r>
          </a:p>
          <a:p>
            <a:pPr marL="285750" indent="-285750">
              <a:spcAft>
                <a:spcPts val="1000"/>
              </a:spcAft>
              <a:buFont typeface="Arial" panose="020B0604020202020204" pitchFamily="34" charset="0"/>
              <a:buChar char="•"/>
            </a:pPr>
            <a:r>
              <a:rPr lang="en-US" sz="1400" dirty="0"/>
              <a:t>More </a:t>
            </a:r>
            <a:r>
              <a:rPr lang="en-US" sz="1400" b="1" dirty="0"/>
              <a:t>institutional capacity </a:t>
            </a:r>
            <a:r>
              <a:rPr lang="en-US" sz="1400" dirty="0"/>
              <a:t>for post-event reviews, climate risk integration, and regulatory learning</a:t>
            </a:r>
          </a:p>
          <a:p>
            <a:pPr marL="285750" indent="-285750">
              <a:spcAft>
                <a:spcPts val="1000"/>
              </a:spcAft>
              <a:buFont typeface="Arial" panose="020B0604020202020204" pitchFamily="34" charset="0"/>
              <a:buChar char="•"/>
            </a:pPr>
            <a:r>
              <a:rPr lang="en-US" sz="1400" b="1" dirty="0"/>
              <a:t>Illustrative sources:</a:t>
            </a:r>
            <a:r>
              <a:rPr lang="en-US" sz="1400" dirty="0"/>
              <a:t> </a:t>
            </a:r>
            <a:r>
              <a:rPr lang="en-US" sz="1400" dirty="0">
                <a:hlinkClick r:id="rId16"/>
              </a:rPr>
              <a:t>NARUC</a:t>
            </a:r>
            <a:r>
              <a:rPr lang="en-US" sz="1400" dirty="0"/>
              <a:t> resilience framework; </a:t>
            </a:r>
            <a:r>
              <a:rPr lang="en-US" sz="1400" dirty="0">
                <a:hlinkClick r:id="rId17"/>
              </a:rPr>
              <a:t>Ofgem</a:t>
            </a:r>
            <a:r>
              <a:rPr lang="en-US" sz="1400" dirty="0"/>
              <a:t> climate resilience reporting</a:t>
            </a:r>
            <a:endParaRPr lang="en-GB" sz="1400" dirty="0"/>
          </a:p>
        </p:txBody>
      </p:sp>
      <p:sp>
        <p:nvSpPr>
          <p:cNvPr id="22" name="Rectangle 21">
            <a:extLst>
              <a:ext uri="{FF2B5EF4-FFF2-40B4-BE49-F238E27FC236}">
                <a16:creationId xmlns:a16="http://schemas.microsoft.com/office/drawing/2014/main" id="{6B61E97B-F90F-D93F-B877-16DD7AE7957E}"/>
              </a:ext>
            </a:extLst>
          </p:cNvPr>
          <p:cNvSpPr/>
          <p:nvPr>
            <p:custDataLst>
              <p:tags r:id="rId10"/>
            </p:custDataLst>
          </p:nvPr>
        </p:nvSpPr>
        <p:spPr bwMode="gray">
          <a:xfrm>
            <a:off x="4460992" y="1702458"/>
            <a:ext cx="3312000" cy="3168000"/>
          </a:xfrm>
          <a:prstGeom prst="rect">
            <a:avLst/>
          </a:prstGeom>
          <a:noFill/>
        </p:spPr>
        <p:txBody>
          <a:bodyPr wrap="square" lIns="0" tIns="82800" rIns="0" bIns="0" anchor="t" anchorCtr="0">
            <a:noAutofit/>
          </a:bodyPr>
          <a:lstStyle/>
          <a:p>
            <a:pPr marL="285750" indent="-285750">
              <a:spcAft>
                <a:spcPts val="1000"/>
              </a:spcAft>
              <a:buFont typeface="Arial" panose="020B0604020202020204" pitchFamily="34" charset="0"/>
              <a:buChar char="•"/>
            </a:pPr>
            <a:r>
              <a:rPr lang="en-US" sz="1400"/>
              <a:t>More likely to rely on basic </a:t>
            </a:r>
            <a:r>
              <a:rPr lang="en-US" sz="1400" b="1"/>
              <a:t>reliability requirements, emergency response protocols, and project-by-project investment approval</a:t>
            </a:r>
            <a:r>
              <a:rPr lang="en-US" sz="1400"/>
              <a:t>s</a:t>
            </a:r>
          </a:p>
          <a:p>
            <a:pPr marL="285750" indent="-285750">
              <a:spcAft>
                <a:spcPts val="1000"/>
              </a:spcAft>
              <a:buFont typeface="Arial" panose="020B0604020202020204" pitchFamily="34" charset="0"/>
              <a:buChar char="•"/>
            </a:pPr>
            <a:r>
              <a:rPr lang="en-US" sz="1400"/>
              <a:t>Resilience measures are often </a:t>
            </a:r>
            <a:r>
              <a:rPr lang="en-US" sz="1400" b="1"/>
              <a:t>constrained by regulatory capacity, utility finances, and access to affordable capital</a:t>
            </a:r>
          </a:p>
          <a:p>
            <a:pPr marL="285750" indent="-285750">
              <a:spcAft>
                <a:spcPts val="1000"/>
              </a:spcAft>
              <a:buFont typeface="Arial" panose="020B0604020202020204" pitchFamily="34" charset="0"/>
              <a:buChar char="•"/>
            </a:pPr>
            <a:r>
              <a:rPr lang="en-US" sz="1400"/>
              <a:t>Greater dependence on public financing, donor support, and concession-backed investment</a:t>
            </a:r>
          </a:p>
          <a:p>
            <a:pPr marL="285750" indent="-285750">
              <a:spcAft>
                <a:spcPts val="1000"/>
              </a:spcAft>
              <a:buFont typeface="Arial" panose="020B0604020202020204" pitchFamily="34" charset="0"/>
              <a:buChar char="•"/>
            </a:pPr>
            <a:r>
              <a:rPr lang="en-US" sz="1400" b="1"/>
              <a:t>Illustrative sources</a:t>
            </a:r>
            <a:r>
              <a:rPr lang="en-US" sz="1400"/>
              <a:t>: World Bank’s </a:t>
            </a:r>
            <a:r>
              <a:rPr lang="en-US" sz="1400" i="1">
                <a:hlinkClick r:id="rId18"/>
              </a:rPr>
              <a:t>Enhancing Power Sector Resilience </a:t>
            </a:r>
            <a:r>
              <a:rPr lang="en-US" sz="1400"/>
              <a:t>report</a:t>
            </a:r>
            <a:endParaRPr lang="en-GB" sz="1400"/>
          </a:p>
        </p:txBody>
      </p:sp>
      <p:sp>
        <p:nvSpPr>
          <p:cNvPr id="26" name="Rectangle 25">
            <a:extLst>
              <a:ext uri="{FF2B5EF4-FFF2-40B4-BE49-F238E27FC236}">
                <a16:creationId xmlns:a16="http://schemas.microsoft.com/office/drawing/2014/main" id="{D1DBC258-EA0C-7F3B-25F2-16901A5ABD27}"/>
              </a:ext>
            </a:extLst>
          </p:cNvPr>
          <p:cNvSpPr/>
          <p:nvPr>
            <p:custDataLst>
              <p:tags r:id="rId11"/>
            </p:custDataLst>
          </p:nvPr>
        </p:nvSpPr>
        <p:spPr bwMode="gray">
          <a:xfrm>
            <a:off x="8335808" y="1702458"/>
            <a:ext cx="3240000" cy="3168000"/>
          </a:xfrm>
          <a:prstGeom prst="rect">
            <a:avLst/>
          </a:prstGeom>
          <a:noFill/>
        </p:spPr>
        <p:txBody>
          <a:bodyPr wrap="square" lIns="0" tIns="82800" rIns="0" bIns="0" anchor="t" anchorCtr="0">
            <a:noAutofit/>
          </a:bodyPr>
          <a:lstStyle/>
          <a:p>
            <a:pPr marL="285750" indent="-285750">
              <a:spcAft>
                <a:spcPts val="1000"/>
              </a:spcAft>
              <a:buFont typeface="Arial" panose="020B0604020202020204" pitchFamily="34" charset="0"/>
              <a:buChar char="•"/>
            </a:pPr>
            <a:r>
              <a:rPr lang="en-US" sz="1400" dirty="0"/>
              <a:t>Similar </a:t>
            </a:r>
            <a:r>
              <a:rPr lang="en-US" sz="1400" b="1" dirty="0"/>
              <a:t>institutional and financing constraints </a:t>
            </a:r>
            <a:r>
              <a:rPr lang="en-US" sz="1400" dirty="0"/>
              <a:t>as developing systems, but greater </a:t>
            </a:r>
            <a:r>
              <a:rPr lang="en-US" sz="1400" b="1" dirty="0"/>
              <a:t>exposure to extreme weather, fuel dependence, small scale, and limited redundancy</a:t>
            </a:r>
          </a:p>
          <a:p>
            <a:pPr marL="285750" indent="-285750">
              <a:spcAft>
                <a:spcPts val="1000"/>
              </a:spcAft>
              <a:buFont typeface="Arial" panose="020B0604020202020204" pitchFamily="34" charset="0"/>
              <a:buChar char="•"/>
            </a:pPr>
            <a:r>
              <a:rPr lang="en-US" sz="1400" dirty="0"/>
              <a:t>Regulatory focus is often on </a:t>
            </a:r>
            <a:r>
              <a:rPr lang="en-US" sz="1400" b="1" dirty="0"/>
              <a:t>preparedness, system hardening, rapid restoration, and fuel security</a:t>
            </a:r>
          </a:p>
          <a:p>
            <a:pPr marL="285750" indent="-285750">
              <a:spcAft>
                <a:spcPts val="1000"/>
              </a:spcAft>
              <a:buFont typeface="Arial" panose="020B0604020202020204" pitchFamily="34" charset="0"/>
              <a:buChar char="•"/>
            </a:pPr>
            <a:r>
              <a:rPr lang="en-US" sz="1400" dirty="0"/>
              <a:t>Local financing is often limited, so resilience investments rely on grants, concessional finance, and donor support</a:t>
            </a:r>
          </a:p>
          <a:p>
            <a:pPr marL="285750" indent="-285750">
              <a:spcAft>
                <a:spcPts val="1000"/>
              </a:spcAft>
              <a:buFont typeface="Arial" panose="020B0604020202020204" pitchFamily="34" charset="0"/>
              <a:buChar char="•"/>
            </a:pPr>
            <a:r>
              <a:rPr lang="en-US" sz="1400" b="1" dirty="0"/>
              <a:t>Illustrative sources</a:t>
            </a:r>
            <a:r>
              <a:rPr lang="en-US" sz="1400" dirty="0"/>
              <a:t>: </a:t>
            </a:r>
            <a:r>
              <a:rPr lang="en-US" sz="1400" dirty="0">
                <a:hlinkClick r:id="rId19"/>
              </a:rPr>
              <a:t>UNCTAD </a:t>
            </a:r>
            <a:r>
              <a:rPr lang="en-US" sz="1400" dirty="0"/>
              <a:t>on building resilience in SIDS and developing states</a:t>
            </a:r>
            <a:endParaRPr lang="en-GB" sz="1400" dirty="0"/>
          </a:p>
        </p:txBody>
      </p:sp>
      <p:sp>
        <p:nvSpPr>
          <p:cNvPr id="32" name="Rectangle 31">
            <a:extLst>
              <a:ext uri="{FF2B5EF4-FFF2-40B4-BE49-F238E27FC236}">
                <a16:creationId xmlns:a16="http://schemas.microsoft.com/office/drawing/2014/main" id="{590F242A-5AB9-96C3-D64F-2A9A59181BC8}"/>
              </a:ext>
            </a:extLst>
          </p:cNvPr>
          <p:cNvSpPr/>
          <p:nvPr/>
        </p:nvSpPr>
        <p:spPr bwMode="gray">
          <a:xfrm>
            <a:off x="551352" y="5529463"/>
            <a:ext cx="11209102" cy="6576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1200" noProof="0">
              <a:solidFill>
                <a:srgbClr val="404040">
                  <a:lumMod val="50000"/>
                </a:srgbClr>
              </a:solidFill>
            </a:endParaRPr>
          </a:p>
        </p:txBody>
      </p:sp>
      <p:sp>
        <p:nvSpPr>
          <p:cNvPr id="33" name="Rectangle 32">
            <a:extLst>
              <a:ext uri="{FF2B5EF4-FFF2-40B4-BE49-F238E27FC236}">
                <a16:creationId xmlns:a16="http://schemas.microsoft.com/office/drawing/2014/main" id="{03FAE38F-465B-B512-E1EF-CFC29EF6BF36}"/>
              </a:ext>
            </a:extLst>
          </p:cNvPr>
          <p:cNvSpPr/>
          <p:nvPr/>
        </p:nvSpPr>
        <p:spPr bwMode="gray">
          <a:xfrm>
            <a:off x="599836" y="5583872"/>
            <a:ext cx="11209102" cy="65761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34" name="TextBox 33">
            <a:extLst>
              <a:ext uri="{FF2B5EF4-FFF2-40B4-BE49-F238E27FC236}">
                <a16:creationId xmlns:a16="http://schemas.microsoft.com/office/drawing/2014/main" id="{D81D33CB-645B-14B8-E692-E154C0CABEC8}"/>
              </a:ext>
            </a:extLst>
          </p:cNvPr>
          <p:cNvSpPr txBox="1"/>
          <p:nvPr/>
        </p:nvSpPr>
        <p:spPr>
          <a:xfrm>
            <a:off x="683873" y="5644857"/>
            <a:ext cx="10790015" cy="461665"/>
          </a:xfrm>
          <a:prstGeom prst="rect">
            <a:avLst/>
          </a:prstGeom>
          <a:noFill/>
        </p:spPr>
        <p:txBody>
          <a:bodyPr wrap="square" rtlCol="0">
            <a:spAutoFit/>
          </a:bodyPr>
          <a:lstStyle/>
          <a:p>
            <a:pPr algn="ctr"/>
            <a:r>
              <a:rPr lang="en-US" sz="1200" b="1">
                <a:solidFill>
                  <a:schemeClr val="accent4"/>
                </a:solidFill>
              </a:rPr>
              <a:t>As systems become smaller, more isolated, and more fiscally constrained, resilience regulation tends to shift from sophisticated performance and planning frameworks toward more practical tools centered on continuity of service, emergency response, and access to external financing.</a:t>
            </a:r>
          </a:p>
        </p:txBody>
      </p:sp>
    </p:spTree>
    <p:extLst>
      <p:ext uri="{BB962C8B-B14F-4D97-AF65-F5344CB8AC3E}">
        <p14:creationId xmlns:p14="http://schemas.microsoft.com/office/powerpoint/2010/main" val="863136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649D8-31F0-3745-1306-A6F014A34A7F}"/>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DCDFA6-90A1-8F73-50A5-B08A062B721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7" imgH="327" progId="TCLayout.ActiveDocument.1">
                  <p:embed/>
                </p:oleObj>
              </mc:Choice>
              <mc:Fallback>
                <p:oleObj name="think-cell Slide" r:id="rId5" imgW="327" imgH="327" progId="TCLayout.ActiveDocument.1">
                  <p:embed/>
                  <p:pic>
                    <p:nvPicPr>
                      <p:cNvPr id="5" name="Object 4" hidden="1">
                        <a:extLst>
                          <a:ext uri="{FF2B5EF4-FFF2-40B4-BE49-F238E27FC236}">
                            <a16:creationId xmlns:a16="http://schemas.microsoft.com/office/drawing/2014/main" id="{FEDCDFA6-90A1-8F73-50A5-B08A062B721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Picture 8">
            <a:extLst>
              <a:ext uri="{FF2B5EF4-FFF2-40B4-BE49-F238E27FC236}">
                <a16:creationId xmlns:a16="http://schemas.microsoft.com/office/drawing/2014/main" id="{88DD0D11-6650-812E-1EFD-EDAE09C6D6E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bwMode="gray">
          <a:xfrm>
            <a:off x="0" y="0"/>
            <a:ext cx="4241800" cy="6858000"/>
          </a:xfrm>
          <a:prstGeom prst="rect">
            <a:avLst/>
          </a:prstGeom>
        </p:spPr>
      </p:pic>
      <p:sp>
        <p:nvSpPr>
          <p:cNvPr id="15" name="Rectangle 4">
            <a:extLst>
              <a:ext uri="{FF2B5EF4-FFF2-40B4-BE49-F238E27FC236}">
                <a16:creationId xmlns:a16="http://schemas.microsoft.com/office/drawing/2014/main" id="{E72788C9-C7AC-0D65-4A35-4A48965A8A5C}"/>
              </a:ext>
            </a:extLst>
          </p:cNvPr>
          <p:cNvSpPr txBox="1">
            <a:spLocks noChangeArrowheads="1"/>
          </p:cNvSpPr>
          <p:nvPr>
            <p:custDataLst>
              <p:tags r:id="rId2"/>
            </p:custDataLst>
          </p:nvPr>
        </p:nvSpPr>
        <p:spPr bwMode="gray">
          <a:xfrm>
            <a:off x="5231886" y="1413000"/>
            <a:ext cx="6335999" cy="576000"/>
          </a:xfrm>
          <a:prstGeom prst="rect">
            <a:avLst/>
          </a:prstGeom>
          <a:noFill/>
        </p:spPr>
        <p:txBody>
          <a:bodyPr vert="horz" lIns="0" tIns="0" rIns="0" bIns="0" numCol="1" rtlCol="0" anchor="t"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pPr>
              <a:spcBef>
                <a:spcPts val="0"/>
              </a:spcBef>
            </a:pPr>
            <a:r>
              <a:rPr lang="en-GB" sz="3600" b="1">
                <a:solidFill>
                  <a:schemeClr val="accent2"/>
                </a:solidFill>
                <a:latin typeface="Arial Black" panose="020B0A04020102020204" pitchFamily="34" charset="0"/>
              </a:rPr>
              <a:t>Key takeaways</a:t>
            </a:r>
          </a:p>
        </p:txBody>
      </p:sp>
      <p:sp>
        <p:nvSpPr>
          <p:cNvPr id="17" name="Rectangle 16">
            <a:extLst>
              <a:ext uri="{FF2B5EF4-FFF2-40B4-BE49-F238E27FC236}">
                <a16:creationId xmlns:a16="http://schemas.microsoft.com/office/drawing/2014/main" id="{FDF226CD-14C9-F195-14DF-2139C36009B6}"/>
              </a:ext>
            </a:extLst>
          </p:cNvPr>
          <p:cNvSpPr/>
          <p:nvPr/>
        </p:nvSpPr>
        <p:spPr bwMode="gray">
          <a:xfrm>
            <a:off x="624000" y="549000"/>
            <a:ext cx="4176000" cy="57600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FFFFFF"/>
              </a:solidFill>
              <a:effectLst/>
              <a:uLnTx/>
              <a:uFillTx/>
              <a:latin typeface="Arial Black" panose="020B0A04020102020204" pitchFamily="34" charset="0"/>
              <a:ea typeface="+mn-ea"/>
              <a:cs typeface="+mn-cs"/>
            </a:endParaRPr>
          </a:p>
        </p:txBody>
      </p:sp>
      <p:sp>
        <p:nvSpPr>
          <p:cNvPr id="7" name="Slide Number Placeholder 6">
            <a:extLst>
              <a:ext uri="{FF2B5EF4-FFF2-40B4-BE49-F238E27FC236}">
                <a16:creationId xmlns:a16="http://schemas.microsoft.com/office/drawing/2014/main" id="{4A421359-A371-0FDD-67F4-5BB0C9B8BD50}"/>
              </a:ext>
            </a:extLst>
          </p:cNvPr>
          <p:cNvSpPr>
            <a:spLocks noGrp="1"/>
          </p:cNvSpPr>
          <p:nvPr>
            <p:ph type="sldNum" sz="quarter" idx="12"/>
          </p:nvPr>
        </p:nvSpPr>
        <p:spPr bwMode="gray"/>
        <p:txBody>
          <a:bodyPr/>
          <a:lstStyle/>
          <a:p>
            <a:fld id="{25E88016-545D-4A6A-B6F9-D2BB627C1895}" type="slidenum">
              <a:rPr lang="en-GB" smtClean="0">
                <a:solidFill>
                  <a:schemeClr val="bg1"/>
                </a:solidFill>
              </a:rPr>
              <a:pPr/>
              <a:t>18</a:t>
            </a:fld>
            <a:endParaRPr lang="en-GB">
              <a:solidFill>
                <a:schemeClr val="bg1"/>
              </a:solidFill>
            </a:endParaRPr>
          </a:p>
        </p:txBody>
      </p:sp>
      <p:sp>
        <p:nvSpPr>
          <p:cNvPr id="4" name="TextBox 3">
            <a:extLst>
              <a:ext uri="{FF2B5EF4-FFF2-40B4-BE49-F238E27FC236}">
                <a16:creationId xmlns:a16="http://schemas.microsoft.com/office/drawing/2014/main" id="{CCF643E3-42FF-6969-A8FF-E9090DE43964}"/>
              </a:ext>
            </a:extLst>
          </p:cNvPr>
          <p:cNvSpPr txBox="1"/>
          <p:nvPr/>
        </p:nvSpPr>
        <p:spPr bwMode="gray">
          <a:xfrm>
            <a:off x="914400" y="6510530"/>
            <a:ext cx="1461939" cy="123111"/>
          </a:xfrm>
          <a:prstGeom prst="rect">
            <a:avLst/>
          </a:prstGeom>
          <a:noFill/>
        </p:spPr>
        <p:txBody>
          <a:bodyPr wrap="none" lIns="0" tIns="0" rIns="0" bIns="0" rtlCol="0" anchor="b" anchorCtr="0">
            <a:noAutofit/>
          </a:bodyPr>
          <a:lstStyle/>
          <a:p>
            <a:r>
              <a:rPr lang="en-GB" sz="800">
                <a:solidFill>
                  <a:schemeClr val="bg1"/>
                </a:solidFill>
              </a:rPr>
              <a:t>Private and Confidential</a:t>
            </a:r>
          </a:p>
        </p:txBody>
      </p:sp>
    </p:spTree>
    <p:extLst>
      <p:ext uri="{BB962C8B-B14F-4D97-AF65-F5344CB8AC3E}">
        <p14:creationId xmlns:p14="http://schemas.microsoft.com/office/powerpoint/2010/main" val="276632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D7300-E88E-CFBF-A441-A0C915289316}"/>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B2C88782-2A4D-2B05-C650-A53F1B178907}"/>
              </a:ext>
            </a:extLst>
          </p:cNvPr>
          <p:cNvGraphicFramePr>
            <a:graphicFrameLocks noChangeAspect="1"/>
          </p:cNvGraphicFramePr>
          <p:nvPr>
            <p:custDataLst>
              <p:tags r:id="rId1"/>
            </p:custDataLst>
            <p:extLst>
              <p:ext uri="{D42A27DB-BD31-4B8C-83A1-F6EECF244321}">
                <p14:modId xmlns:p14="http://schemas.microsoft.com/office/powerpoint/2010/main" val="1723025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6" progId="TCLayout.ActiveDocument.1">
                  <p:embed/>
                </p:oleObj>
              </mc:Choice>
              <mc:Fallback>
                <p:oleObj name="think-cell Slide" r:id="rId6" imgW="306" imgH="306" progId="TCLayout.ActiveDocument.1">
                  <p:embed/>
                  <p:pic>
                    <p:nvPicPr>
                      <p:cNvPr id="12" name="think-cell data - do not delete" hidden="1">
                        <a:extLst>
                          <a:ext uri="{FF2B5EF4-FFF2-40B4-BE49-F238E27FC236}">
                            <a16:creationId xmlns:a16="http://schemas.microsoft.com/office/drawing/2014/main" id="{B2C88782-2A4D-2B05-C650-A53F1B17890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FB82D990-CF52-3100-6D36-B07A6B46988A}"/>
              </a:ext>
            </a:extLst>
          </p:cNvPr>
          <p:cNvSpPr/>
          <p:nvPr/>
        </p:nvSpPr>
        <p:spPr>
          <a:xfrm>
            <a:off x="1038520" y="1292233"/>
            <a:ext cx="9591317" cy="4716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328C11-65BF-1DC0-6CEF-E7EC880046DE}"/>
              </a:ext>
            </a:extLst>
          </p:cNvPr>
          <p:cNvSpPr>
            <a:spLocks noGrp="1"/>
          </p:cNvSpPr>
          <p:nvPr>
            <p:ph type="title"/>
          </p:nvPr>
        </p:nvSpPr>
        <p:spPr/>
        <p:txBody>
          <a:bodyPr vert="horz"/>
          <a:lstStyle/>
          <a:p>
            <a:r>
              <a:rPr lang="en-US"/>
              <a:t>Concluding Observations</a:t>
            </a:r>
          </a:p>
        </p:txBody>
      </p:sp>
      <p:sp>
        <p:nvSpPr>
          <p:cNvPr id="3" name="Slide Number Placeholder 2">
            <a:extLst>
              <a:ext uri="{FF2B5EF4-FFF2-40B4-BE49-F238E27FC236}">
                <a16:creationId xmlns:a16="http://schemas.microsoft.com/office/drawing/2014/main" id="{CD90B65F-A266-58B0-C8C0-D1ED98A3745E}"/>
              </a:ext>
            </a:extLst>
          </p:cNvPr>
          <p:cNvSpPr>
            <a:spLocks noGrp="1"/>
          </p:cNvSpPr>
          <p:nvPr>
            <p:ph type="sldNum" sz="quarter" idx="10"/>
          </p:nvPr>
        </p:nvSpPr>
        <p:spPr/>
        <p:txBody>
          <a:bodyPr/>
          <a:lstStyle/>
          <a:p>
            <a:fld id="{88B07781-9051-42E7-B3A7-296398EE0D6C}" type="slidenum">
              <a:rPr lang="en-US" smtClean="0"/>
              <a:t>19</a:t>
            </a:fld>
            <a:endParaRPr lang="en-US"/>
          </a:p>
        </p:txBody>
      </p:sp>
      <p:sp>
        <p:nvSpPr>
          <p:cNvPr id="15" name="Rechteck 28">
            <a:extLst>
              <a:ext uri="{FF2B5EF4-FFF2-40B4-BE49-F238E27FC236}">
                <a16:creationId xmlns:a16="http://schemas.microsoft.com/office/drawing/2014/main" id="{CC937580-AF7A-A758-4C5B-C1DC787F11F4}"/>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207A97F7-3E75-1B3F-87D3-C6F33ED69B6C}"/>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F6430478-25B7-1D0B-137A-B4249A9CB28C}"/>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946C0EF9-ABB1-8825-C9FF-CD4C796F2B89}"/>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CAB4F30-D9DE-0D2F-69B6-FA93332517E0}"/>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5" name="Straight Arrow Connector 24">
              <a:extLst>
                <a:ext uri="{FF2B5EF4-FFF2-40B4-BE49-F238E27FC236}">
                  <a16:creationId xmlns:a16="http://schemas.microsoft.com/office/drawing/2014/main" id="{1EC9C2B8-BCDF-0707-7FDB-042D7B0BDE90}"/>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8117E6C7-EBFE-DCA3-BE34-5546C7A4F684}"/>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a:solidFill>
                  <a:schemeClr val="accent1"/>
                </a:solidFill>
                <a:cs typeface="Arial"/>
              </a:rPr>
              <a:t>Key takeaways</a:t>
            </a:r>
            <a:endParaRPr lang="en-US" sz="1200">
              <a:solidFill>
                <a:schemeClr val="accent1"/>
              </a:solidFill>
              <a:cs typeface="Arial"/>
            </a:endParaRPr>
          </a:p>
        </p:txBody>
      </p:sp>
      <p:sp>
        <p:nvSpPr>
          <p:cNvPr id="5" name="Rectangle 1">
            <a:extLst>
              <a:ext uri="{FF2B5EF4-FFF2-40B4-BE49-F238E27FC236}">
                <a16:creationId xmlns:a16="http://schemas.microsoft.com/office/drawing/2014/main" id="{D59C3191-665D-316A-C24D-8A15795F9186}"/>
              </a:ext>
            </a:extLst>
          </p:cNvPr>
          <p:cNvSpPr>
            <a:spLocks noChangeArrowheads="1"/>
          </p:cNvSpPr>
          <p:nvPr/>
        </p:nvSpPr>
        <p:spPr bwMode="auto">
          <a:xfrm>
            <a:off x="1190920" y="1345795"/>
            <a:ext cx="974371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a:ln>
                  <a:noFill/>
                </a:ln>
                <a:solidFill>
                  <a:schemeClr val="tx1"/>
                </a:solidFill>
                <a:effectLst/>
                <a:latin typeface="Arial" panose="020B0604020202020204" pitchFamily="34" charset="0"/>
              </a:rPr>
              <a:t>Regulators do not address resilience through a single metric or policy. It requires a broad regulatory framework with standards, planning, investment, and operational oversight.</a:t>
            </a:r>
            <a:br>
              <a:rPr kumimoji="0" lang="en-US" altLang="en-US" sz="1800" b="0" i="0" u="none" strike="noStrike" cap="none" normalizeH="0" baseline="0">
                <a:ln>
                  <a:noFill/>
                </a:ln>
                <a:solidFill>
                  <a:schemeClr val="tx1"/>
                </a:solidFill>
                <a:effectLst/>
                <a:latin typeface="Arial" panose="020B0604020202020204" pitchFamily="34" charset="0"/>
              </a:rPr>
            </a:br>
            <a:r>
              <a:rPr kumimoji="0" lang="en-US" altLang="en-US" sz="1800" b="0" i="0" u="none" strike="noStrike" cap="none" normalizeH="0" baseline="0">
                <a:ln>
                  <a:noFill/>
                </a:ln>
                <a:solidFill>
                  <a:schemeClr val="tx1"/>
                </a:solidFill>
                <a:effectLst/>
                <a:latin typeface="Arial" panose="020B0604020202020204" pitchFamily="34" charset="0"/>
              </a:rPr>
              <a: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a:ln>
                  <a:noFill/>
                </a:ln>
                <a:solidFill>
                  <a:schemeClr val="tx1"/>
                </a:solidFill>
                <a:effectLst/>
                <a:latin typeface="Arial" panose="020B0604020202020204" pitchFamily="34" charset="0"/>
              </a:rPr>
              <a:t>The most effective resilience frameworks </a:t>
            </a:r>
            <a:r>
              <a:rPr kumimoji="0" lang="en-US" altLang="en-US" sz="1800" i="0" u="none" strike="noStrike" cap="none" normalizeH="0" baseline="0">
                <a:ln>
                  <a:noFill/>
                </a:ln>
                <a:solidFill>
                  <a:schemeClr val="tx1"/>
                </a:solidFill>
                <a:effectLst/>
                <a:latin typeface="Arial" panose="020B0604020202020204" pitchFamily="34" charset="0"/>
              </a:rPr>
              <a:t>link risk identification, utility action, cost recovery, and accountability </a:t>
            </a:r>
            <a:br>
              <a:rPr kumimoji="0" lang="en-US" altLang="en-US" sz="1800" i="0" u="none" strike="noStrike" cap="none" normalizeH="0" baseline="0">
                <a:ln>
                  <a:noFill/>
                </a:ln>
                <a:solidFill>
                  <a:schemeClr val="tx1"/>
                </a:solidFill>
                <a:effectLst/>
                <a:latin typeface="Arial" panose="020B0604020202020204" pitchFamily="34" charset="0"/>
              </a:rPr>
            </a:br>
            <a:endParaRPr kumimoji="0" lang="en-US" altLang="en-US" sz="1800" i="0" u="none" strike="noStrike" cap="none" normalizeH="0" baseline="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a:ln>
                  <a:noFill/>
                </a:ln>
                <a:solidFill>
                  <a:schemeClr val="tx1"/>
                </a:solidFill>
                <a:effectLst/>
                <a:latin typeface="Arial" panose="020B0604020202020204" pitchFamily="34" charset="0"/>
              </a:rPr>
              <a:t>Industry structure matters: monopoly systems rely more on direct planning and rate regulation, while competitive systems require stronger market rules and adequacy mechanisms to support resilience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a:ln>
                  <a:noFill/>
                </a:ln>
                <a:solidFill>
                  <a:schemeClr val="tx1"/>
                </a:solidFill>
                <a:effectLst/>
                <a:latin typeface="Arial" panose="020B0604020202020204" pitchFamily="34" charset="0"/>
              </a:rPr>
              <a:t>Smaller, developing, and island systems often depend more on practical continuity tools, emergency preparedness, and external financing support than on complex performance-based frameworks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a:ln>
                  <a:noFill/>
                </a:ln>
                <a:solidFill>
                  <a:schemeClr val="tx1"/>
                </a:solidFill>
                <a:effectLst/>
                <a:latin typeface="Arial" panose="020B0604020202020204" pitchFamily="34" charset="0"/>
              </a:rPr>
              <a:t>A recurring challenge is facilitating the capital investment and preventive O&amp;M spending required to assure performance and resilience</a:t>
            </a:r>
          </a:p>
        </p:txBody>
      </p:sp>
      <p:sp>
        <p:nvSpPr>
          <p:cNvPr id="9" name="Rectangle 8">
            <a:extLst>
              <a:ext uri="{FF2B5EF4-FFF2-40B4-BE49-F238E27FC236}">
                <a16:creationId xmlns:a16="http://schemas.microsoft.com/office/drawing/2014/main" id="{F54C43FA-C1A6-3B2D-C120-465828F9A659}"/>
              </a:ext>
            </a:extLst>
          </p:cNvPr>
          <p:cNvSpPr/>
          <p:nvPr/>
        </p:nvSpPr>
        <p:spPr>
          <a:xfrm>
            <a:off x="875072" y="1207297"/>
            <a:ext cx="9907166" cy="490836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5191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DF020-AE1A-7BDE-90FA-435D176DB2C0}"/>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81AB4AB-1F78-FA07-54FB-5A088F8AB4B1}"/>
              </a:ext>
            </a:extLst>
          </p:cNvPr>
          <p:cNvGraphicFramePr>
            <a:graphicFrameLocks noChangeAspect="1"/>
          </p:cNvGraphicFramePr>
          <p:nvPr>
            <p:custDataLst>
              <p:tags r:id="rId1"/>
            </p:custDataLst>
            <p:extLst>
              <p:ext uri="{D42A27DB-BD31-4B8C-83A1-F6EECF244321}">
                <p14:modId xmlns:p14="http://schemas.microsoft.com/office/powerpoint/2010/main" val="18719987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12" name="think-cell data - do not delete" hidden="1">
                        <a:extLst>
                          <a:ext uri="{FF2B5EF4-FFF2-40B4-BE49-F238E27FC236}">
                            <a16:creationId xmlns:a16="http://schemas.microsoft.com/office/drawing/2014/main" id="{581AB4AB-1F78-FA07-54FB-5A088F8AB4B1}"/>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466CA0-A364-F9FB-E338-6D5D3B299FA2}"/>
              </a:ext>
            </a:extLst>
          </p:cNvPr>
          <p:cNvSpPr>
            <a:spLocks noGrp="1"/>
          </p:cNvSpPr>
          <p:nvPr>
            <p:ph type="title"/>
          </p:nvPr>
        </p:nvSpPr>
        <p:spPr/>
        <p:txBody>
          <a:bodyPr vert="horz"/>
          <a:lstStyle/>
          <a:p>
            <a:r>
              <a:rPr lang="en-US" dirty="0"/>
              <a:t>Framing the Role of Regulation in Grid Resilience</a:t>
            </a:r>
          </a:p>
        </p:txBody>
      </p:sp>
      <p:sp>
        <p:nvSpPr>
          <p:cNvPr id="3" name="Slide Number Placeholder 2">
            <a:extLst>
              <a:ext uri="{FF2B5EF4-FFF2-40B4-BE49-F238E27FC236}">
                <a16:creationId xmlns:a16="http://schemas.microsoft.com/office/drawing/2014/main" id="{67C8D803-B424-C635-1F14-A246E5F466F3}"/>
              </a:ext>
            </a:extLst>
          </p:cNvPr>
          <p:cNvSpPr>
            <a:spLocks noGrp="1"/>
          </p:cNvSpPr>
          <p:nvPr>
            <p:ph type="sldNum" sz="quarter" idx="10"/>
          </p:nvPr>
        </p:nvSpPr>
        <p:spPr/>
        <p:txBody>
          <a:bodyPr/>
          <a:lstStyle/>
          <a:p>
            <a:fld id="{88B07781-9051-42E7-B3A7-296398EE0D6C}" type="slidenum">
              <a:rPr lang="en-US" smtClean="0"/>
              <a:t>2</a:t>
            </a:fld>
            <a:endParaRPr lang="en-US" dirty="0"/>
          </a:p>
        </p:txBody>
      </p:sp>
      <p:sp>
        <p:nvSpPr>
          <p:cNvPr id="15" name="Rechteck 28">
            <a:extLst>
              <a:ext uri="{FF2B5EF4-FFF2-40B4-BE49-F238E27FC236}">
                <a16:creationId xmlns:a16="http://schemas.microsoft.com/office/drawing/2014/main" id="{CB13292B-FC15-19F9-7B43-E7552C2E550D}"/>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C17D7A76-29D6-AD63-6FAC-F6FA069866BA}"/>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4255E85F-40FE-8319-C541-6678D3BA8688}"/>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07830417-FE42-2E3B-056F-3F05CD7044F2}"/>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125257B8-B54C-C8C5-795A-43A9333F7F2B}"/>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AFEABDF4-DCBA-2437-CFD6-92E37A34C721}"/>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77250E0E-C5CB-D375-E2FC-94ECFF1041EE}"/>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dirty="0">
                <a:solidFill>
                  <a:schemeClr val="accent1"/>
                </a:solidFill>
                <a:latin typeface="+mj-lt"/>
              </a:rPr>
              <a:t>Regulatory structures</a:t>
            </a:r>
            <a:endParaRPr lang="en-US" sz="1200" dirty="0">
              <a:solidFill>
                <a:schemeClr val="accent1"/>
              </a:solidFill>
              <a:latin typeface="+mj-lt"/>
              <a:cs typeface="Arial"/>
            </a:endParaRPr>
          </a:p>
        </p:txBody>
      </p:sp>
      <p:sp>
        <p:nvSpPr>
          <p:cNvPr id="8" name="Rectangle 7">
            <a:extLst>
              <a:ext uri="{FF2B5EF4-FFF2-40B4-BE49-F238E27FC236}">
                <a16:creationId xmlns:a16="http://schemas.microsoft.com/office/drawing/2014/main" id="{5BEF3084-085A-6857-3DBE-856955CAA1E9}"/>
              </a:ext>
            </a:extLst>
          </p:cNvPr>
          <p:cNvSpPr/>
          <p:nvPr>
            <p:custDataLst>
              <p:tags r:id="rId4"/>
            </p:custDataLst>
          </p:nvPr>
        </p:nvSpPr>
        <p:spPr bwMode="gray">
          <a:xfrm>
            <a:off x="624000" y="1449212"/>
            <a:ext cx="3424308" cy="388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665B4D78-756A-0D0F-D18D-20FD882E099E}"/>
              </a:ext>
            </a:extLst>
          </p:cNvPr>
          <p:cNvSpPr/>
          <p:nvPr>
            <p:custDataLst>
              <p:tags r:id="rId5"/>
            </p:custDataLst>
          </p:nvPr>
        </p:nvSpPr>
        <p:spPr bwMode="gray">
          <a:xfrm>
            <a:off x="695408" y="1485000"/>
            <a:ext cx="3424308" cy="38880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 Box 8">
            <a:extLst>
              <a:ext uri="{FF2B5EF4-FFF2-40B4-BE49-F238E27FC236}">
                <a16:creationId xmlns:a16="http://schemas.microsoft.com/office/drawing/2014/main" id="{4B32F3A5-40BD-8B26-F999-4915D9C0DFD0}"/>
              </a:ext>
            </a:extLst>
          </p:cNvPr>
          <p:cNvSpPr txBox="1">
            <a:spLocks noChangeArrowheads="1"/>
          </p:cNvSpPr>
          <p:nvPr>
            <p:custDataLst>
              <p:tags r:id="rId6"/>
            </p:custDataLst>
          </p:nvPr>
        </p:nvSpPr>
        <p:spPr bwMode="gray">
          <a:xfrm>
            <a:off x="695408" y="1773000"/>
            <a:ext cx="3348212" cy="331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rgbClr val="80808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216000" tIns="216000" rIns="216000" bIns="216000" anchor="ctr" anchorCtr="0"/>
          <a:lstStyle>
            <a:lvl1pPr marL="169863" indent="-169863" defTabSz="830263">
              <a:defRPr sz="1400">
                <a:solidFill>
                  <a:schemeClr val="tx1"/>
                </a:solidFill>
                <a:latin typeface="Arial" charset="0"/>
              </a:defRPr>
            </a:lvl1pPr>
            <a:lvl2pPr marL="742950" indent="-285750" defTabSz="830263">
              <a:defRPr sz="1400">
                <a:solidFill>
                  <a:schemeClr val="tx1"/>
                </a:solidFill>
                <a:latin typeface="Arial" charset="0"/>
              </a:defRPr>
            </a:lvl2pPr>
            <a:lvl3pPr marL="1143000" indent="-228600" defTabSz="830263">
              <a:defRPr sz="1400">
                <a:solidFill>
                  <a:schemeClr val="tx1"/>
                </a:solidFill>
                <a:latin typeface="Arial" charset="0"/>
              </a:defRPr>
            </a:lvl3pPr>
            <a:lvl4pPr marL="1600200" indent="-228600" defTabSz="830263">
              <a:defRPr sz="1400">
                <a:solidFill>
                  <a:schemeClr val="tx1"/>
                </a:solidFill>
                <a:latin typeface="Arial" charset="0"/>
              </a:defRPr>
            </a:lvl4pPr>
            <a:lvl5pPr marL="2057400" indent="-228600" defTabSz="830263">
              <a:defRPr sz="1400">
                <a:solidFill>
                  <a:schemeClr val="tx1"/>
                </a:solidFill>
                <a:latin typeface="Arial" charset="0"/>
              </a:defRPr>
            </a:lvl5pPr>
            <a:lvl6pPr marL="2514600" indent="-228600" defTabSz="830263" eaLnBrk="0" fontAlgn="base" hangingPunct="0">
              <a:spcBef>
                <a:spcPct val="0"/>
              </a:spcBef>
              <a:spcAft>
                <a:spcPct val="0"/>
              </a:spcAft>
              <a:defRPr sz="1400">
                <a:solidFill>
                  <a:schemeClr val="tx1"/>
                </a:solidFill>
                <a:latin typeface="Arial" charset="0"/>
              </a:defRPr>
            </a:lvl6pPr>
            <a:lvl7pPr marL="2971800" indent="-228600" defTabSz="830263" eaLnBrk="0" fontAlgn="base" hangingPunct="0">
              <a:spcBef>
                <a:spcPct val="0"/>
              </a:spcBef>
              <a:spcAft>
                <a:spcPct val="0"/>
              </a:spcAft>
              <a:defRPr sz="1400">
                <a:solidFill>
                  <a:schemeClr val="tx1"/>
                </a:solidFill>
                <a:latin typeface="Arial" charset="0"/>
              </a:defRPr>
            </a:lvl7pPr>
            <a:lvl8pPr marL="3429000" indent="-228600" defTabSz="830263" eaLnBrk="0" fontAlgn="base" hangingPunct="0">
              <a:spcBef>
                <a:spcPct val="0"/>
              </a:spcBef>
              <a:spcAft>
                <a:spcPct val="0"/>
              </a:spcAft>
              <a:defRPr sz="1400">
                <a:solidFill>
                  <a:schemeClr val="tx1"/>
                </a:solidFill>
                <a:latin typeface="Arial" charset="0"/>
              </a:defRPr>
            </a:lvl8pPr>
            <a:lvl9pPr marL="3886200" indent="-228600" defTabSz="830263" eaLnBrk="0" fontAlgn="base" hangingPunct="0">
              <a:spcBef>
                <a:spcPct val="0"/>
              </a:spcBef>
              <a:spcAft>
                <a:spcPct val="0"/>
              </a:spcAft>
              <a:defRPr sz="1400">
                <a:solidFill>
                  <a:schemeClr val="tx1"/>
                </a:solidFill>
                <a:latin typeface="Arial" charset="0"/>
              </a:defRPr>
            </a:lvl9pPr>
          </a:lstStyle>
          <a:p>
            <a:pPr marL="0" marR="0" lvl="1" indent="0" defTabSz="830263" eaLnBrk="1" fontAlgn="auto" latinLnBrk="0" hangingPunct="1">
              <a:lnSpc>
                <a:spcPct val="100000"/>
              </a:lnSpc>
              <a:spcAft>
                <a:spcPts val="1000"/>
              </a:spcAft>
              <a:buClrTx/>
              <a:buSzTx/>
              <a:tabLst/>
              <a:defRPr/>
            </a:pPr>
            <a:r>
              <a:rPr kumimoji="0" lang="en-GB" sz="2400" i="0" u="none" strike="noStrike" kern="1200" cap="none" spc="0" normalizeH="0" baseline="0" noProof="0" dirty="0">
                <a:ln>
                  <a:noFill/>
                </a:ln>
                <a:solidFill>
                  <a:schemeClr val="accent1"/>
                </a:solidFill>
                <a:effectLst/>
                <a:uLnTx/>
                <a:uFillTx/>
                <a:latin typeface="Arial Black" panose="020B0A04020102020204" pitchFamily="34" charset="0"/>
              </a:rPr>
              <a:t>Why it matters</a:t>
            </a:r>
          </a:p>
          <a:p>
            <a:pPr marL="0" lvl="1" indent="0">
              <a:spcAft>
                <a:spcPts val="600"/>
              </a:spcAft>
              <a:defRPr/>
            </a:pPr>
            <a:r>
              <a:rPr lang="en-US" sz="1600" dirty="0"/>
              <a:t>Resilience is becoming a more explicit objective in utility regulation as power systems face growing disruption risks from wars, pandemics, extreme weather, aging infrastructure, and changing resource and demand patterns. </a:t>
            </a:r>
          </a:p>
          <a:p>
            <a:pPr marL="0" lvl="1" indent="0">
              <a:spcAft>
                <a:spcPts val="600"/>
              </a:spcAft>
              <a:defRPr/>
            </a:pPr>
            <a:r>
              <a:rPr lang="en-US" sz="1600" dirty="0"/>
              <a:t>Regulators play a key role in overseeing and directing how utilities plan, invest, operate, and recover their costs</a:t>
            </a:r>
            <a:r>
              <a:rPr lang="en-US" sz="1800" dirty="0"/>
              <a:t>.</a:t>
            </a:r>
            <a:endParaRPr kumimoji="0" lang="en-GB" sz="1800" b="0" i="0" u="none" strike="noStrike" kern="1200" cap="none" spc="0" normalizeH="0" baseline="0" noProof="0" dirty="0">
              <a:ln>
                <a:noFill/>
              </a:ln>
              <a:effectLst/>
              <a:uLnTx/>
              <a:uFillTx/>
              <a:latin typeface="Arial" charset="0"/>
              <a:ea typeface="+mn-ea"/>
              <a:cs typeface="+mn-cs"/>
            </a:endParaRPr>
          </a:p>
        </p:txBody>
      </p:sp>
      <p:sp>
        <p:nvSpPr>
          <p:cNvPr id="11" name="Oval 10">
            <a:extLst>
              <a:ext uri="{FF2B5EF4-FFF2-40B4-BE49-F238E27FC236}">
                <a16:creationId xmlns:a16="http://schemas.microsoft.com/office/drawing/2014/main" id="{6960F993-61C5-3300-7025-222F9811EEE3}"/>
              </a:ext>
            </a:extLst>
          </p:cNvPr>
          <p:cNvSpPr>
            <a:spLocks noChangeAspect="1"/>
          </p:cNvSpPr>
          <p:nvPr>
            <p:custDataLst>
              <p:tags r:id="rId7"/>
            </p:custDataLst>
          </p:nvPr>
        </p:nvSpPr>
        <p:spPr bwMode="gray">
          <a:xfrm>
            <a:off x="4656000" y="1781538"/>
            <a:ext cx="504000" cy="504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solidFill>
                <a:effectLst/>
                <a:uLnTx/>
                <a:uFillTx/>
                <a:latin typeface="Arial Black" panose="020B0A04020102020204" pitchFamily="34" charset="0"/>
                <a:ea typeface="+mn-ea"/>
                <a:cs typeface="+mn-cs"/>
              </a:rPr>
              <a:t>1</a:t>
            </a:r>
          </a:p>
        </p:txBody>
      </p:sp>
      <p:sp>
        <p:nvSpPr>
          <p:cNvPr id="13" name="Oval 12">
            <a:extLst>
              <a:ext uri="{FF2B5EF4-FFF2-40B4-BE49-F238E27FC236}">
                <a16:creationId xmlns:a16="http://schemas.microsoft.com/office/drawing/2014/main" id="{1240BF6E-3D15-65DD-8E83-FF561149B640}"/>
              </a:ext>
            </a:extLst>
          </p:cNvPr>
          <p:cNvSpPr>
            <a:spLocks noChangeAspect="1"/>
          </p:cNvSpPr>
          <p:nvPr>
            <p:custDataLst>
              <p:tags r:id="rId8"/>
            </p:custDataLst>
          </p:nvPr>
        </p:nvSpPr>
        <p:spPr bwMode="gray">
          <a:xfrm>
            <a:off x="4656000" y="2789538"/>
            <a:ext cx="504000" cy="504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solidFill>
                <a:effectLst/>
                <a:uLnTx/>
                <a:uFillTx/>
                <a:latin typeface="Arial Black" panose="020B0A04020102020204" pitchFamily="34" charset="0"/>
                <a:ea typeface="+mn-ea"/>
                <a:cs typeface="+mn-cs"/>
              </a:rPr>
              <a:t>2</a:t>
            </a:r>
          </a:p>
        </p:txBody>
      </p:sp>
      <p:sp>
        <p:nvSpPr>
          <p:cNvPr id="14" name="Oval 13">
            <a:extLst>
              <a:ext uri="{FF2B5EF4-FFF2-40B4-BE49-F238E27FC236}">
                <a16:creationId xmlns:a16="http://schemas.microsoft.com/office/drawing/2014/main" id="{B396F6B2-A3AC-DE8C-8B1C-CCE92A96B633}"/>
              </a:ext>
            </a:extLst>
          </p:cNvPr>
          <p:cNvSpPr>
            <a:spLocks noChangeAspect="1"/>
          </p:cNvSpPr>
          <p:nvPr>
            <p:custDataLst>
              <p:tags r:id="rId9"/>
            </p:custDataLst>
          </p:nvPr>
        </p:nvSpPr>
        <p:spPr bwMode="gray">
          <a:xfrm>
            <a:off x="4656000" y="4805538"/>
            <a:ext cx="504000" cy="504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solidFill>
                <a:effectLst/>
                <a:uLnTx/>
                <a:uFillTx/>
                <a:latin typeface="Arial Black" panose="020B0A04020102020204" pitchFamily="34" charset="0"/>
                <a:ea typeface="+mn-ea"/>
                <a:cs typeface="+mn-cs"/>
              </a:rPr>
              <a:t>4</a:t>
            </a:r>
          </a:p>
        </p:txBody>
      </p:sp>
      <p:sp>
        <p:nvSpPr>
          <p:cNvPr id="16" name="Oval 15">
            <a:extLst>
              <a:ext uri="{FF2B5EF4-FFF2-40B4-BE49-F238E27FC236}">
                <a16:creationId xmlns:a16="http://schemas.microsoft.com/office/drawing/2014/main" id="{752AEFC2-BD01-34D2-E95E-F6F873C65513}"/>
              </a:ext>
            </a:extLst>
          </p:cNvPr>
          <p:cNvSpPr>
            <a:spLocks noChangeAspect="1"/>
          </p:cNvSpPr>
          <p:nvPr>
            <p:custDataLst>
              <p:tags r:id="rId10"/>
            </p:custDataLst>
          </p:nvPr>
        </p:nvSpPr>
        <p:spPr bwMode="gray">
          <a:xfrm>
            <a:off x="4656000" y="3797538"/>
            <a:ext cx="504000" cy="504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solidFill>
                <a:effectLst/>
                <a:uLnTx/>
                <a:uFillTx/>
                <a:latin typeface="Arial Black" panose="020B0A04020102020204" pitchFamily="34" charset="0"/>
                <a:ea typeface="+mn-ea"/>
                <a:cs typeface="+mn-cs"/>
              </a:rPr>
              <a:t>3</a:t>
            </a:r>
          </a:p>
        </p:txBody>
      </p:sp>
      <p:sp>
        <p:nvSpPr>
          <p:cNvPr id="17" name="Rectangle 16">
            <a:extLst>
              <a:ext uri="{FF2B5EF4-FFF2-40B4-BE49-F238E27FC236}">
                <a16:creationId xmlns:a16="http://schemas.microsoft.com/office/drawing/2014/main" id="{7BC3220A-B297-35DF-BE53-F20CDCC68A45}"/>
              </a:ext>
            </a:extLst>
          </p:cNvPr>
          <p:cNvSpPr/>
          <p:nvPr>
            <p:custDataLst>
              <p:tags r:id="rId11"/>
            </p:custDataLst>
          </p:nvPr>
        </p:nvSpPr>
        <p:spPr bwMode="gray">
          <a:xfrm>
            <a:off x="5376000" y="1601538"/>
            <a:ext cx="6192000" cy="864000"/>
          </a:xfrm>
          <a:prstGeom prst="rect">
            <a:avLst/>
          </a:prstGeom>
          <a:noFill/>
        </p:spPr>
        <p:txBody>
          <a:bodyPr wrap="square" lIns="0" tIns="0" rIns="0" bIns="0" anchor="ctr" anchorCtr="0">
            <a:noAutofit/>
          </a:bodyPr>
          <a:lstStyle/>
          <a:p>
            <a:pPr>
              <a:spcAft>
                <a:spcPts val="1000"/>
              </a:spcAft>
            </a:pPr>
            <a:r>
              <a:rPr lang="en-US" sz="1600" dirty="0"/>
              <a:t>How industry structure affects the role of regulation in delivering resilience</a:t>
            </a:r>
            <a:endParaRPr lang="en-GB" sz="1600" dirty="0"/>
          </a:p>
        </p:txBody>
      </p:sp>
      <p:sp>
        <p:nvSpPr>
          <p:cNvPr id="18" name="Rectangle 17">
            <a:extLst>
              <a:ext uri="{FF2B5EF4-FFF2-40B4-BE49-F238E27FC236}">
                <a16:creationId xmlns:a16="http://schemas.microsoft.com/office/drawing/2014/main" id="{77EF0BE0-6DAA-A80F-083B-FDD6DA77C040}"/>
              </a:ext>
            </a:extLst>
          </p:cNvPr>
          <p:cNvSpPr/>
          <p:nvPr>
            <p:custDataLst>
              <p:tags r:id="rId12"/>
            </p:custDataLst>
          </p:nvPr>
        </p:nvSpPr>
        <p:spPr bwMode="gray">
          <a:xfrm>
            <a:off x="5376000" y="2609538"/>
            <a:ext cx="6192000" cy="864000"/>
          </a:xfrm>
          <a:prstGeom prst="rect">
            <a:avLst/>
          </a:prstGeom>
          <a:noFill/>
        </p:spPr>
        <p:txBody>
          <a:bodyPr wrap="square" lIns="0" tIns="0" rIns="0" bIns="0" anchor="ctr" anchorCtr="0">
            <a:noAutofit/>
          </a:bodyPr>
          <a:lstStyle/>
          <a:p>
            <a:pPr>
              <a:spcAft>
                <a:spcPts val="1000"/>
              </a:spcAft>
            </a:pPr>
            <a:r>
              <a:rPr lang="en-US" sz="1600" dirty="0"/>
              <a:t>Regulatory tools used to support resilience, from standards and planning to cost recovery and performance oversight</a:t>
            </a:r>
            <a:endParaRPr lang="en-GB" sz="1600" dirty="0"/>
          </a:p>
        </p:txBody>
      </p:sp>
      <p:sp>
        <p:nvSpPr>
          <p:cNvPr id="19" name="Rectangle 18">
            <a:extLst>
              <a:ext uri="{FF2B5EF4-FFF2-40B4-BE49-F238E27FC236}">
                <a16:creationId xmlns:a16="http://schemas.microsoft.com/office/drawing/2014/main" id="{6B8C9ED6-EBA8-B75F-37E1-71E9B76B1D5C}"/>
              </a:ext>
            </a:extLst>
          </p:cNvPr>
          <p:cNvSpPr/>
          <p:nvPr>
            <p:custDataLst>
              <p:tags r:id="rId13"/>
            </p:custDataLst>
          </p:nvPr>
        </p:nvSpPr>
        <p:spPr bwMode="gray">
          <a:xfrm>
            <a:off x="5376000" y="3617538"/>
            <a:ext cx="6192000" cy="864000"/>
          </a:xfrm>
          <a:prstGeom prst="rect">
            <a:avLst/>
          </a:prstGeom>
          <a:noFill/>
        </p:spPr>
        <p:txBody>
          <a:bodyPr wrap="square" lIns="0" tIns="0" rIns="0" bIns="0" anchor="ctr" anchorCtr="0">
            <a:noAutofit/>
          </a:bodyPr>
          <a:lstStyle/>
          <a:p>
            <a:pPr>
              <a:spcAft>
                <a:spcPts val="1000"/>
              </a:spcAft>
            </a:pPr>
            <a:r>
              <a:rPr lang="en-US" sz="1600" dirty="0"/>
              <a:t>How different jurisdictions approach resilience regulation, including comparative case studies and system-specific considerations</a:t>
            </a:r>
            <a:endParaRPr lang="en-GB" sz="1600" dirty="0"/>
          </a:p>
        </p:txBody>
      </p:sp>
      <p:sp>
        <p:nvSpPr>
          <p:cNvPr id="20" name="Rectangle 19">
            <a:extLst>
              <a:ext uri="{FF2B5EF4-FFF2-40B4-BE49-F238E27FC236}">
                <a16:creationId xmlns:a16="http://schemas.microsoft.com/office/drawing/2014/main" id="{EA75BED6-143B-377B-3EED-DAB0D5DA7D76}"/>
              </a:ext>
            </a:extLst>
          </p:cNvPr>
          <p:cNvSpPr/>
          <p:nvPr>
            <p:custDataLst>
              <p:tags r:id="rId14"/>
            </p:custDataLst>
          </p:nvPr>
        </p:nvSpPr>
        <p:spPr bwMode="gray">
          <a:xfrm>
            <a:off x="5376000" y="4625538"/>
            <a:ext cx="6192000" cy="864000"/>
          </a:xfrm>
          <a:prstGeom prst="rect">
            <a:avLst/>
          </a:prstGeom>
          <a:noFill/>
        </p:spPr>
        <p:txBody>
          <a:bodyPr wrap="square" lIns="0" tIns="0" rIns="0" bIns="0" anchor="ctr" anchorCtr="0">
            <a:noAutofit/>
          </a:bodyPr>
          <a:lstStyle/>
          <a:p>
            <a:pPr>
              <a:spcAft>
                <a:spcPts val="1000"/>
              </a:spcAft>
            </a:pPr>
            <a:r>
              <a:rPr lang="en-US" sz="1600" dirty="0"/>
              <a:t>Emerging best practices, incentive challenges, and gaps in current regulatory frameworks</a:t>
            </a:r>
            <a:endParaRPr lang="en-GB" sz="1600" dirty="0"/>
          </a:p>
        </p:txBody>
      </p:sp>
      <p:cxnSp>
        <p:nvCxnSpPr>
          <p:cNvPr id="21" name="Straight Connector 20">
            <a:extLst>
              <a:ext uri="{FF2B5EF4-FFF2-40B4-BE49-F238E27FC236}">
                <a16:creationId xmlns:a16="http://schemas.microsoft.com/office/drawing/2014/main" id="{CB5B8008-3216-58F2-9D16-7DED6172DE15}"/>
              </a:ext>
            </a:extLst>
          </p:cNvPr>
          <p:cNvCxnSpPr>
            <a:cxnSpLocks/>
          </p:cNvCxnSpPr>
          <p:nvPr>
            <p:custDataLst>
              <p:tags r:id="rId15"/>
            </p:custDataLst>
          </p:nvPr>
        </p:nvCxnSpPr>
        <p:spPr bwMode="gray">
          <a:xfrm flipH="1">
            <a:off x="4656000" y="2537538"/>
            <a:ext cx="6912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A60DE0-A4EC-73CB-B5B7-0A86F545C9AB}"/>
              </a:ext>
            </a:extLst>
          </p:cNvPr>
          <p:cNvCxnSpPr>
            <a:cxnSpLocks/>
          </p:cNvCxnSpPr>
          <p:nvPr>
            <p:custDataLst>
              <p:tags r:id="rId16"/>
            </p:custDataLst>
          </p:nvPr>
        </p:nvCxnSpPr>
        <p:spPr bwMode="gray">
          <a:xfrm flipH="1">
            <a:off x="4656000" y="3545538"/>
            <a:ext cx="6912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E4ED3A5-E733-299C-6214-2228CF559D04}"/>
              </a:ext>
            </a:extLst>
          </p:cNvPr>
          <p:cNvCxnSpPr>
            <a:cxnSpLocks/>
          </p:cNvCxnSpPr>
          <p:nvPr>
            <p:custDataLst>
              <p:tags r:id="rId17"/>
            </p:custDataLst>
          </p:nvPr>
        </p:nvCxnSpPr>
        <p:spPr bwMode="gray">
          <a:xfrm flipH="1">
            <a:off x="4656000" y="4553538"/>
            <a:ext cx="6912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77A96D1-1FF4-354F-2FE6-11F80F559527}"/>
              </a:ext>
            </a:extLst>
          </p:cNvPr>
          <p:cNvSpPr/>
          <p:nvPr>
            <p:custDataLst>
              <p:tags r:id="rId18"/>
            </p:custDataLst>
          </p:nvPr>
        </p:nvSpPr>
        <p:spPr bwMode="gray">
          <a:xfrm>
            <a:off x="4656000" y="964806"/>
            <a:ext cx="6192000" cy="864000"/>
          </a:xfrm>
          <a:prstGeom prst="rect">
            <a:avLst/>
          </a:prstGeom>
          <a:noFill/>
        </p:spPr>
        <p:txBody>
          <a:bodyPr wrap="square" lIns="0" tIns="0" rIns="0" bIns="0" anchor="ctr" anchorCtr="0">
            <a:noAutofit/>
          </a:bodyPr>
          <a:lstStyle/>
          <a:p>
            <a:pPr>
              <a:spcAft>
                <a:spcPts val="1000"/>
              </a:spcAft>
            </a:pPr>
            <a:r>
              <a:rPr lang="en-US" sz="1600" b="1" dirty="0">
                <a:solidFill>
                  <a:schemeClr val="accent1"/>
                </a:solidFill>
              </a:rPr>
              <a:t>This presentation examines:</a:t>
            </a:r>
            <a:endParaRPr lang="en-GB" sz="1600" b="1" dirty="0">
              <a:solidFill>
                <a:schemeClr val="accent1"/>
              </a:solidFill>
            </a:endParaRPr>
          </a:p>
        </p:txBody>
      </p:sp>
    </p:spTree>
    <p:extLst>
      <p:ext uri="{BB962C8B-B14F-4D97-AF65-F5344CB8AC3E}">
        <p14:creationId xmlns:p14="http://schemas.microsoft.com/office/powerpoint/2010/main" val="3980537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D1C0E15-54D0-F283-B775-D6D99C800467}"/>
              </a:ext>
            </a:extLst>
          </p:cNvPr>
          <p:cNvGraphicFramePr>
            <a:graphicFrameLocks noChangeAspect="1"/>
          </p:cNvGraphicFramePr>
          <p:nvPr>
            <p:custDataLst>
              <p:tags r:id="rId1"/>
            </p:custDataLst>
            <p:extLst>
              <p:ext uri="{D42A27DB-BD31-4B8C-83A1-F6EECF244321}">
                <p14:modId xmlns:p14="http://schemas.microsoft.com/office/powerpoint/2010/main" val="3425808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27" imgH="327" progId="TCLayout.ActiveDocument.1">
                  <p:embed/>
                </p:oleObj>
              </mc:Choice>
              <mc:Fallback>
                <p:oleObj name="think-cell Slide" r:id="rId16" imgW="327" imgH="327" progId="TCLayout.ActiveDocument.1">
                  <p:embed/>
                  <p:pic>
                    <p:nvPicPr>
                      <p:cNvPr id="5" name="Object 4" hidden="1">
                        <a:extLst>
                          <a:ext uri="{FF2B5EF4-FFF2-40B4-BE49-F238E27FC236}">
                            <a16:creationId xmlns:a16="http://schemas.microsoft.com/office/drawing/2014/main" id="{1D1C0E15-54D0-F283-B775-D6D99C800467}"/>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DE701421-AA16-1D2F-F56D-85FA02C4B199}"/>
              </a:ext>
            </a:extLst>
          </p:cNvPr>
          <p:cNvPicPr>
            <a:picLocks noChangeAspect="1"/>
          </p:cNvPicPr>
          <p:nvPr>
            <p:custDataLst>
              <p:tags r:id="rId2"/>
            </p:custDataLst>
          </p:nvPr>
        </p:nvPicPr>
        <p:blipFill rotWithShape="1">
          <a:blip r:embed="rId18" cstate="hqprint">
            <a:alphaModFix/>
            <a:extLst>
              <a:ext uri="{28A0092B-C50C-407E-A947-70E740481C1C}">
                <a14:useLocalDpi xmlns:a14="http://schemas.microsoft.com/office/drawing/2010/main"/>
              </a:ext>
            </a:extLst>
          </a:blip>
          <a:srcRect r="30512"/>
          <a:stretch/>
        </p:blipFill>
        <p:spPr bwMode="gray">
          <a:xfrm>
            <a:off x="3713715" y="0"/>
            <a:ext cx="8472000" cy="6863824"/>
          </a:xfrm>
          <a:prstGeom prst="rect">
            <a:avLst/>
          </a:prstGeom>
        </p:spPr>
      </p:pic>
      <p:sp>
        <p:nvSpPr>
          <p:cNvPr id="7" name="Slide Number Placeholder 6">
            <a:extLst>
              <a:ext uri="{FF2B5EF4-FFF2-40B4-BE49-F238E27FC236}">
                <a16:creationId xmlns:a16="http://schemas.microsoft.com/office/drawing/2014/main" id="{AD5E58EF-DCFE-BA20-9F9D-0310A802B95B}"/>
              </a:ext>
            </a:extLst>
          </p:cNvPr>
          <p:cNvSpPr>
            <a:spLocks noGrp="1"/>
          </p:cNvSpPr>
          <p:nvPr>
            <p:ph type="sldNum" sz="quarter" idx="12"/>
          </p:nvPr>
        </p:nvSpPr>
        <p:spPr bwMode="gray"/>
        <p:txBody>
          <a:bodyPr/>
          <a:lstStyle/>
          <a:p>
            <a:fld id="{25E88016-545D-4A6A-B6F9-D2BB627C1895}" type="slidenum">
              <a:rPr lang="en-GB" smtClean="0"/>
              <a:pPr/>
              <a:t>3</a:t>
            </a:fld>
            <a:endParaRPr lang="en-GB" dirty="0"/>
          </a:p>
        </p:txBody>
      </p:sp>
      <p:sp>
        <p:nvSpPr>
          <p:cNvPr id="20" name="Rectangle 19">
            <a:extLst>
              <a:ext uri="{FF2B5EF4-FFF2-40B4-BE49-F238E27FC236}">
                <a16:creationId xmlns:a16="http://schemas.microsoft.com/office/drawing/2014/main" id="{A801944F-D20C-CAF7-9499-40E319470DAD}"/>
              </a:ext>
            </a:extLst>
          </p:cNvPr>
          <p:cNvSpPr/>
          <p:nvPr/>
        </p:nvSpPr>
        <p:spPr bwMode="gray">
          <a:xfrm>
            <a:off x="3072000" y="549275"/>
            <a:ext cx="8496000" cy="575945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0" name="Oval 9">
            <a:extLst>
              <a:ext uri="{FF2B5EF4-FFF2-40B4-BE49-F238E27FC236}">
                <a16:creationId xmlns:a16="http://schemas.microsoft.com/office/drawing/2014/main" id="{0EE2163D-2A73-67BB-4E57-DFF0B7191A47}"/>
              </a:ext>
            </a:extLst>
          </p:cNvPr>
          <p:cNvSpPr>
            <a:spLocks noChangeAspect="1"/>
          </p:cNvSpPr>
          <p:nvPr>
            <p:custDataLst>
              <p:tags r:id="rId3"/>
            </p:custDataLst>
          </p:nvPr>
        </p:nvSpPr>
        <p:spPr bwMode="gray">
          <a:xfrm>
            <a:off x="2856001" y="1917000"/>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1</a:t>
            </a:r>
          </a:p>
        </p:txBody>
      </p:sp>
      <p:sp>
        <p:nvSpPr>
          <p:cNvPr id="11" name="Oval 10">
            <a:extLst>
              <a:ext uri="{FF2B5EF4-FFF2-40B4-BE49-F238E27FC236}">
                <a16:creationId xmlns:a16="http://schemas.microsoft.com/office/drawing/2014/main" id="{771D3983-02B9-EDB1-BD84-B85818441FB7}"/>
              </a:ext>
            </a:extLst>
          </p:cNvPr>
          <p:cNvSpPr>
            <a:spLocks noChangeAspect="1"/>
          </p:cNvSpPr>
          <p:nvPr>
            <p:custDataLst>
              <p:tags r:id="rId4"/>
            </p:custDataLst>
          </p:nvPr>
        </p:nvSpPr>
        <p:spPr bwMode="gray">
          <a:xfrm>
            <a:off x="2856001" y="2565000"/>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2</a:t>
            </a:r>
          </a:p>
        </p:txBody>
      </p:sp>
      <p:sp>
        <p:nvSpPr>
          <p:cNvPr id="12" name="Oval 11">
            <a:extLst>
              <a:ext uri="{FF2B5EF4-FFF2-40B4-BE49-F238E27FC236}">
                <a16:creationId xmlns:a16="http://schemas.microsoft.com/office/drawing/2014/main" id="{355EA5C4-33B7-E43F-B5C9-2E69F2DC1CCE}"/>
              </a:ext>
            </a:extLst>
          </p:cNvPr>
          <p:cNvSpPr>
            <a:spLocks noChangeAspect="1"/>
          </p:cNvSpPr>
          <p:nvPr>
            <p:custDataLst>
              <p:tags r:id="rId5"/>
            </p:custDataLst>
          </p:nvPr>
        </p:nvSpPr>
        <p:spPr bwMode="gray">
          <a:xfrm>
            <a:off x="2856001" y="3861000"/>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4</a:t>
            </a:r>
          </a:p>
        </p:txBody>
      </p:sp>
      <p:sp>
        <p:nvSpPr>
          <p:cNvPr id="13" name="Oval 12">
            <a:extLst>
              <a:ext uri="{FF2B5EF4-FFF2-40B4-BE49-F238E27FC236}">
                <a16:creationId xmlns:a16="http://schemas.microsoft.com/office/drawing/2014/main" id="{3185D4C9-9759-D39F-787B-BA9A9697120C}"/>
              </a:ext>
            </a:extLst>
          </p:cNvPr>
          <p:cNvSpPr>
            <a:spLocks noChangeAspect="1"/>
          </p:cNvSpPr>
          <p:nvPr>
            <p:custDataLst>
              <p:tags r:id="rId6"/>
            </p:custDataLst>
          </p:nvPr>
        </p:nvSpPr>
        <p:spPr bwMode="gray">
          <a:xfrm>
            <a:off x="2856001" y="3213000"/>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3</a:t>
            </a:r>
          </a:p>
        </p:txBody>
      </p:sp>
      <p:sp>
        <p:nvSpPr>
          <p:cNvPr id="14" name="Rectangle 13">
            <a:extLst>
              <a:ext uri="{FF2B5EF4-FFF2-40B4-BE49-F238E27FC236}">
                <a16:creationId xmlns:a16="http://schemas.microsoft.com/office/drawing/2014/main" id="{27A78D47-B268-8573-35A8-37D5AC954096}"/>
              </a:ext>
            </a:extLst>
          </p:cNvPr>
          <p:cNvSpPr/>
          <p:nvPr>
            <p:custDataLst>
              <p:tags r:id="rId7"/>
            </p:custDataLst>
          </p:nvPr>
        </p:nvSpPr>
        <p:spPr bwMode="gray">
          <a:xfrm>
            <a:off x="4008001" y="1917000"/>
            <a:ext cx="6408000" cy="432000"/>
          </a:xfrm>
          <a:prstGeom prst="rect">
            <a:avLst/>
          </a:prstGeom>
          <a:noFill/>
        </p:spPr>
        <p:txBody>
          <a:bodyPr wrap="square" lIns="0" tIns="0" rIns="0" bIns="0" anchor="ctr" anchorCtr="0">
            <a:noAutofit/>
          </a:bodyPr>
          <a:lstStyle/>
          <a:p>
            <a:pPr>
              <a:spcAft>
                <a:spcPts val="1000"/>
              </a:spcAft>
            </a:pPr>
            <a:r>
              <a:rPr lang="en-GB" sz="1600" b="1" dirty="0">
                <a:solidFill>
                  <a:schemeClr val="bg1"/>
                </a:solidFill>
              </a:rPr>
              <a:t>Resilience metrics</a:t>
            </a:r>
          </a:p>
        </p:txBody>
      </p:sp>
      <p:sp>
        <p:nvSpPr>
          <p:cNvPr id="15" name="Rectangle 14">
            <a:extLst>
              <a:ext uri="{FF2B5EF4-FFF2-40B4-BE49-F238E27FC236}">
                <a16:creationId xmlns:a16="http://schemas.microsoft.com/office/drawing/2014/main" id="{287C7D76-B68A-8566-FB40-026C17378568}"/>
              </a:ext>
            </a:extLst>
          </p:cNvPr>
          <p:cNvSpPr/>
          <p:nvPr>
            <p:custDataLst>
              <p:tags r:id="rId8"/>
            </p:custDataLst>
          </p:nvPr>
        </p:nvSpPr>
        <p:spPr bwMode="gray">
          <a:xfrm>
            <a:off x="4008001" y="2565000"/>
            <a:ext cx="6408000" cy="432000"/>
          </a:xfrm>
          <a:prstGeom prst="rect">
            <a:avLst/>
          </a:prstGeom>
          <a:noFill/>
        </p:spPr>
        <p:txBody>
          <a:bodyPr wrap="square" lIns="0" tIns="0" rIns="0" bIns="0" anchor="ctr" anchorCtr="0">
            <a:noAutofit/>
          </a:bodyPr>
          <a:lstStyle/>
          <a:p>
            <a:pPr>
              <a:spcAft>
                <a:spcPts val="1000"/>
              </a:spcAft>
            </a:pPr>
            <a:r>
              <a:rPr lang="en-GB" sz="1600" b="1" dirty="0">
                <a:solidFill>
                  <a:schemeClr val="bg1"/>
                </a:solidFill>
              </a:rPr>
              <a:t>Industry structures</a:t>
            </a:r>
          </a:p>
        </p:txBody>
      </p:sp>
      <p:sp>
        <p:nvSpPr>
          <p:cNvPr id="16" name="Rectangle 15">
            <a:extLst>
              <a:ext uri="{FF2B5EF4-FFF2-40B4-BE49-F238E27FC236}">
                <a16:creationId xmlns:a16="http://schemas.microsoft.com/office/drawing/2014/main" id="{E5DB4263-1C6F-C47D-D92D-7FF8556EE47A}"/>
              </a:ext>
            </a:extLst>
          </p:cNvPr>
          <p:cNvSpPr/>
          <p:nvPr>
            <p:custDataLst>
              <p:tags r:id="rId9"/>
            </p:custDataLst>
          </p:nvPr>
        </p:nvSpPr>
        <p:spPr bwMode="gray">
          <a:xfrm>
            <a:off x="4008001" y="3213000"/>
            <a:ext cx="6408000" cy="432000"/>
          </a:xfrm>
          <a:prstGeom prst="rect">
            <a:avLst/>
          </a:prstGeom>
          <a:noFill/>
        </p:spPr>
        <p:txBody>
          <a:bodyPr wrap="square" lIns="0" tIns="0" rIns="0" bIns="0" anchor="ctr" anchorCtr="0">
            <a:noAutofit/>
          </a:bodyPr>
          <a:lstStyle/>
          <a:p>
            <a:pPr>
              <a:spcAft>
                <a:spcPts val="1000"/>
              </a:spcAft>
            </a:pPr>
            <a:r>
              <a:rPr lang="en-GB" sz="1600" b="1" dirty="0">
                <a:solidFill>
                  <a:schemeClr val="bg1"/>
                </a:solidFill>
              </a:rPr>
              <a:t>Resilience in regulation</a:t>
            </a:r>
          </a:p>
        </p:txBody>
      </p:sp>
      <p:sp>
        <p:nvSpPr>
          <p:cNvPr id="21" name="Rectangle 4">
            <a:extLst>
              <a:ext uri="{FF2B5EF4-FFF2-40B4-BE49-F238E27FC236}">
                <a16:creationId xmlns:a16="http://schemas.microsoft.com/office/drawing/2014/main" id="{E6ABAF16-0DFE-8B3C-23AB-2C6F44AB3705}"/>
              </a:ext>
            </a:extLst>
          </p:cNvPr>
          <p:cNvSpPr txBox="1">
            <a:spLocks noChangeArrowheads="1"/>
          </p:cNvSpPr>
          <p:nvPr>
            <p:custDataLst>
              <p:tags r:id="rId10"/>
            </p:custDataLst>
          </p:nvPr>
        </p:nvSpPr>
        <p:spPr bwMode="gray">
          <a:xfrm>
            <a:off x="624000" y="1341000"/>
            <a:ext cx="1944000" cy="576000"/>
          </a:xfrm>
          <a:prstGeom prst="rect">
            <a:avLst/>
          </a:prstGeom>
          <a:noFill/>
        </p:spPr>
        <p:txBody>
          <a:bodyPr vert="horz" lIns="0" tIns="0" rIns="0" bIns="0" numCol="1" rtlCol="0" anchor="t"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pPr algn="r">
              <a:spcBef>
                <a:spcPts val="0"/>
              </a:spcBef>
            </a:pPr>
            <a:r>
              <a:rPr lang="en-GB" sz="3600" b="1" dirty="0">
                <a:solidFill>
                  <a:schemeClr val="accent2"/>
                </a:solidFill>
                <a:latin typeface="Arial Black" panose="020B0A04020102020204" pitchFamily="34" charset="0"/>
              </a:rPr>
              <a:t>Agenda</a:t>
            </a:r>
          </a:p>
        </p:txBody>
      </p:sp>
      <p:sp>
        <p:nvSpPr>
          <p:cNvPr id="2" name="Oval 1">
            <a:extLst>
              <a:ext uri="{FF2B5EF4-FFF2-40B4-BE49-F238E27FC236}">
                <a16:creationId xmlns:a16="http://schemas.microsoft.com/office/drawing/2014/main" id="{31FFA5E9-872F-4056-010F-E23C8CCDDB1D}"/>
              </a:ext>
            </a:extLst>
          </p:cNvPr>
          <p:cNvSpPr>
            <a:spLocks noChangeAspect="1"/>
          </p:cNvSpPr>
          <p:nvPr>
            <p:custDataLst>
              <p:tags r:id="rId11"/>
            </p:custDataLst>
          </p:nvPr>
        </p:nvSpPr>
        <p:spPr bwMode="gray">
          <a:xfrm>
            <a:off x="2856001" y="4549374"/>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5</a:t>
            </a:r>
          </a:p>
        </p:txBody>
      </p:sp>
      <p:sp>
        <p:nvSpPr>
          <p:cNvPr id="6" name="Rectangle 5">
            <a:extLst>
              <a:ext uri="{FF2B5EF4-FFF2-40B4-BE49-F238E27FC236}">
                <a16:creationId xmlns:a16="http://schemas.microsoft.com/office/drawing/2014/main" id="{DA528779-744E-239C-7242-112298F8D824}"/>
              </a:ext>
            </a:extLst>
          </p:cNvPr>
          <p:cNvSpPr/>
          <p:nvPr>
            <p:custDataLst>
              <p:tags r:id="rId12"/>
            </p:custDataLst>
          </p:nvPr>
        </p:nvSpPr>
        <p:spPr bwMode="gray">
          <a:xfrm>
            <a:off x="4008001" y="3866654"/>
            <a:ext cx="6408000" cy="432000"/>
          </a:xfrm>
          <a:prstGeom prst="rect">
            <a:avLst/>
          </a:prstGeom>
          <a:noFill/>
        </p:spPr>
        <p:txBody>
          <a:bodyPr wrap="square" lIns="0" tIns="0" rIns="0" bIns="0" anchor="ctr" anchorCtr="0">
            <a:noAutofit/>
          </a:bodyPr>
          <a:lstStyle/>
          <a:p>
            <a:pPr>
              <a:spcAft>
                <a:spcPts val="1000"/>
              </a:spcAft>
            </a:pPr>
            <a:r>
              <a:rPr lang="en-GB" sz="1600" b="1" dirty="0">
                <a:solidFill>
                  <a:schemeClr val="bg1"/>
                </a:solidFill>
              </a:rPr>
              <a:t>Case examples</a:t>
            </a:r>
          </a:p>
        </p:txBody>
      </p:sp>
      <p:sp>
        <p:nvSpPr>
          <p:cNvPr id="8" name="Rectangle 7">
            <a:extLst>
              <a:ext uri="{FF2B5EF4-FFF2-40B4-BE49-F238E27FC236}">
                <a16:creationId xmlns:a16="http://schemas.microsoft.com/office/drawing/2014/main" id="{59C4AAF7-D6CB-724D-A4EF-7D87A69CF5B7}"/>
              </a:ext>
            </a:extLst>
          </p:cNvPr>
          <p:cNvSpPr/>
          <p:nvPr>
            <p:custDataLst>
              <p:tags r:id="rId13"/>
            </p:custDataLst>
          </p:nvPr>
        </p:nvSpPr>
        <p:spPr bwMode="gray">
          <a:xfrm>
            <a:off x="4008001" y="4549374"/>
            <a:ext cx="6408000" cy="432000"/>
          </a:xfrm>
          <a:prstGeom prst="rect">
            <a:avLst/>
          </a:prstGeom>
          <a:noFill/>
        </p:spPr>
        <p:txBody>
          <a:bodyPr wrap="square" lIns="0" tIns="0" rIns="0" bIns="0" anchor="ctr" anchorCtr="0">
            <a:noAutofit/>
          </a:bodyPr>
          <a:lstStyle/>
          <a:p>
            <a:pPr>
              <a:spcAft>
                <a:spcPts val="1000"/>
              </a:spcAft>
            </a:pPr>
            <a:r>
              <a:rPr lang="en-US" sz="1600" b="1" dirty="0">
                <a:solidFill>
                  <a:schemeClr val="bg1"/>
                </a:solidFill>
              </a:rPr>
              <a:t>Key takeaways</a:t>
            </a:r>
            <a:endParaRPr lang="en-GB" sz="1600" b="1" dirty="0">
              <a:solidFill>
                <a:schemeClr val="bg1"/>
              </a:solidFill>
            </a:endParaRPr>
          </a:p>
        </p:txBody>
      </p:sp>
    </p:spTree>
    <p:extLst>
      <p:ext uri="{BB962C8B-B14F-4D97-AF65-F5344CB8AC3E}">
        <p14:creationId xmlns:p14="http://schemas.microsoft.com/office/powerpoint/2010/main" val="1955669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12A7D-9307-1926-8F99-BE31D69F7797}"/>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D46A5A7-8285-ECED-E4B5-3B08A39B7E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7" imgH="327" progId="TCLayout.ActiveDocument.1">
                  <p:embed/>
                </p:oleObj>
              </mc:Choice>
              <mc:Fallback>
                <p:oleObj name="think-cell Slide" r:id="rId5" imgW="327" imgH="327" progId="TCLayout.ActiveDocument.1">
                  <p:embed/>
                  <p:pic>
                    <p:nvPicPr>
                      <p:cNvPr id="5" name="Object 4" hidden="1">
                        <a:extLst>
                          <a:ext uri="{FF2B5EF4-FFF2-40B4-BE49-F238E27FC236}">
                            <a16:creationId xmlns:a16="http://schemas.microsoft.com/office/drawing/2014/main" id="{5D46A5A7-8285-ECED-E4B5-3B08A39B7E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Picture 8">
            <a:extLst>
              <a:ext uri="{FF2B5EF4-FFF2-40B4-BE49-F238E27FC236}">
                <a16:creationId xmlns:a16="http://schemas.microsoft.com/office/drawing/2014/main" id="{FDE2ED32-9411-AF27-2DE7-3FBD6C572135}"/>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bwMode="gray">
          <a:xfrm>
            <a:off x="0" y="0"/>
            <a:ext cx="4241800" cy="6858000"/>
          </a:xfrm>
          <a:prstGeom prst="rect">
            <a:avLst/>
          </a:prstGeom>
          <a:solidFill>
            <a:schemeClr val="accent1">
              <a:lumMod val="20000"/>
              <a:lumOff val="80000"/>
            </a:schemeClr>
          </a:solidFill>
        </p:spPr>
      </p:pic>
      <p:sp>
        <p:nvSpPr>
          <p:cNvPr id="15" name="Rectangle 4">
            <a:extLst>
              <a:ext uri="{FF2B5EF4-FFF2-40B4-BE49-F238E27FC236}">
                <a16:creationId xmlns:a16="http://schemas.microsoft.com/office/drawing/2014/main" id="{7E43E4E6-1BC7-1FBC-40A8-3133D411E2E9}"/>
              </a:ext>
            </a:extLst>
          </p:cNvPr>
          <p:cNvSpPr txBox="1">
            <a:spLocks noChangeArrowheads="1"/>
          </p:cNvSpPr>
          <p:nvPr>
            <p:custDataLst>
              <p:tags r:id="rId2"/>
            </p:custDataLst>
          </p:nvPr>
        </p:nvSpPr>
        <p:spPr bwMode="gray">
          <a:xfrm>
            <a:off x="5231886" y="1413000"/>
            <a:ext cx="6335999" cy="576000"/>
          </a:xfrm>
          <a:prstGeom prst="rect">
            <a:avLst/>
          </a:prstGeom>
          <a:noFill/>
        </p:spPr>
        <p:txBody>
          <a:bodyPr vert="horz" lIns="0" tIns="0" rIns="0" bIns="0" numCol="1" rtlCol="0" anchor="t"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pPr>
              <a:spcBef>
                <a:spcPts val="0"/>
              </a:spcBef>
            </a:pPr>
            <a:r>
              <a:rPr lang="en-GB" sz="3600" b="1" dirty="0">
                <a:solidFill>
                  <a:schemeClr val="accent2"/>
                </a:solidFill>
                <a:latin typeface="Arial Black" panose="020B0A04020102020204" pitchFamily="34" charset="0"/>
              </a:rPr>
              <a:t>Resilience metrics</a:t>
            </a:r>
          </a:p>
        </p:txBody>
      </p:sp>
      <p:sp>
        <p:nvSpPr>
          <p:cNvPr id="17" name="Rectangle 16">
            <a:extLst>
              <a:ext uri="{FF2B5EF4-FFF2-40B4-BE49-F238E27FC236}">
                <a16:creationId xmlns:a16="http://schemas.microsoft.com/office/drawing/2014/main" id="{8E22CC93-650B-594F-41AD-DB860E8EE4BD}"/>
              </a:ext>
            </a:extLst>
          </p:cNvPr>
          <p:cNvSpPr/>
          <p:nvPr/>
        </p:nvSpPr>
        <p:spPr bwMode="gray">
          <a:xfrm>
            <a:off x="624000" y="549000"/>
            <a:ext cx="4176000" cy="57600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7" name="Slide Number Placeholder 6">
            <a:extLst>
              <a:ext uri="{FF2B5EF4-FFF2-40B4-BE49-F238E27FC236}">
                <a16:creationId xmlns:a16="http://schemas.microsoft.com/office/drawing/2014/main" id="{28499511-87B6-3F26-5756-A198D7C710E8}"/>
              </a:ext>
            </a:extLst>
          </p:cNvPr>
          <p:cNvSpPr>
            <a:spLocks noGrp="1"/>
          </p:cNvSpPr>
          <p:nvPr>
            <p:ph type="sldNum" sz="quarter" idx="12"/>
          </p:nvPr>
        </p:nvSpPr>
        <p:spPr bwMode="gray"/>
        <p:txBody>
          <a:bodyPr/>
          <a:lstStyle/>
          <a:p>
            <a:fld id="{25E88016-545D-4A6A-B6F9-D2BB627C1895}" type="slidenum">
              <a:rPr lang="en-GB" smtClean="0">
                <a:solidFill>
                  <a:schemeClr val="bg1"/>
                </a:solidFill>
              </a:rPr>
              <a:pPr/>
              <a:t>4</a:t>
            </a:fld>
            <a:endParaRPr lang="en-GB" dirty="0">
              <a:solidFill>
                <a:schemeClr val="bg1"/>
              </a:solidFill>
            </a:endParaRPr>
          </a:p>
        </p:txBody>
      </p:sp>
      <p:sp>
        <p:nvSpPr>
          <p:cNvPr id="4" name="TextBox 3">
            <a:extLst>
              <a:ext uri="{FF2B5EF4-FFF2-40B4-BE49-F238E27FC236}">
                <a16:creationId xmlns:a16="http://schemas.microsoft.com/office/drawing/2014/main" id="{FF883F80-CD4B-AFFD-41EF-488D82EAA2D6}"/>
              </a:ext>
            </a:extLst>
          </p:cNvPr>
          <p:cNvSpPr txBox="1"/>
          <p:nvPr/>
        </p:nvSpPr>
        <p:spPr bwMode="gray">
          <a:xfrm>
            <a:off x="914400" y="6510530"/>
            <a:ext cx="1461939" cy="123111"/>
          </a:xfrm>
          <a:prstGeom prst="rect">
            <a:avLst/>
          </a:prstGeom>
          <a:noFill/>
        </p:spPr>
        <p:txBody>
          <a:bodyPr wrap="none" lIns="0" tIns="0" rIns="0" bIns="0" rtlCol="0" anchor="b" anchorCtr="0">
            <a:noAutofit/>
          </a:bodyPr>
          <a:lstStyle/>
          <a:p>
            <a:r>
              <a:rPr lang="en-GB" sz="800" dirty="0">
                <a:solidFill>
                  <a:schemeClr val="bg1"/>
                </a:solidFill>
              </a:rPr>
              <a:t>Private and Confidential</a:t>
            </a:r>
          </a:p>
        </p:txBody>
      </p:sp>
    </p:spTree>
    <p:extLst>
      <p:ext uri="{BB962C8B-B14F-4D97-AF65-F5344CB8AC3E}">
        <p14:creationId xmlns:p14="http://schemas.microsoft.com/office/powerpoint/2010/main" val="1091927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D1C0E15-54D0-F283-B775-D6D99C800467}"/>
              </a:ext>
            </a:extLst>
          </p:cNvPr>
          <p:cNvGraphicFramePr>
            <a:graphicFrameLocks noChangeAspect="1"/>
          </p:cNvGraphicFramePr>
          <p:nvPr>
            <p:custDataLst>
              <p:tags r:id="rId1"/>
            </p:custDataLst>
            <p:extLst>
              <p:ext uri="{D42A27DB-BD31-4B8C-83A1-F6EECF244321}">
                <p14:modId xmlns:p14="http://schemas.microsoft.com/office/powerpoint/2010/main" val="2319214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7" imgW="327" imgH="327" progId="TCLayout.ActiveDocument.1">
                  <p:embed/>
                </p:oleObj>
              </mc:Choice>
              <mc:Fallback>
                <p:oleObj name="think-cell Slide" r:id="rId17" imgW="327" imgH="327" progId="TCLayout.ActiveDocument.1">
                  <p:embed/>
                  <p:pic>
                    <p:nvPicPr>
                      <p:cNvPr id="5" name="Object 4" hidden="1">
                        <a:extLst>
                          <a:ext uri="{FF2B5EF4-FFF2-40B4-BE49-F238E27FC236}">
                            <a16:creationId xmlns:a16="http://schemas.microsoft.com/office/drawing/2014/main" id="{1D1C0E15-54D0-F283-B775-D6D99C800467}"/>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67254F84-0E81-1F66-717C-177371B0EBCA}"/>
              </a:ext>
            </a:extLst>
          </p:cNvPr>
          <p:cNvSpPr>
            <a:spLocks noGrp="1"/>
          </p:cNvSpPr>
          <p:nvPr>
            <p:ph type="title"/>
          </p:nvPr>
        </p:nvSpPr>
        <p:spPr bwMode="gray"/>
        <p:txBody>
          <a:bodyPr vert="horz"/>
          <a:lstStyle/>
          <a:p>
            <a:r>
              <a:rPr lang="en-US" dirty="0"/>
              <a:t>Resilience metrics have evolved to encompass a broader set of consequences</a:t>
            </a:r>
            <a:endParaRPr lang="en-GB" dirty="0"/>
          </a:p>
        </p:txBody>
      </p:sp>
      <p:sp>
        <p:nvSpPr>
          <p:cNvPr id="7" name="Slide Number Placeholder 6">
            <a:extLst>
              <a:ext uri="{FF2B5EF4-FFF2-40B4-BE49-F238E27FC236}">
                <a16:creationId xmlns:a16="http://schemas.microsoft.com/office/drawing/2014/main" id="{AD5E58EF-DCFE-BA20-9F9D-0310A802B95B}"/>
              </a:ext>
            </a:extLst>
          </p:cNvPr>
          <p:cNvSpPr>
            <a:spLocks noGrp="1"/>
          </p:cNvSpPr>
          <p:nvPr>
            <p:ph type="sldNum" sz="quarter" idx="12"/>
          </p:nvPr>
        </p:nvSpPr>
        <p:spPr bwMode="gray"/>
        <p:txBody>
          <a:bodyPr/>
          <a:lstStyle/>
          <a:p>
            <a:fld id="{25E88016-545D-4A6A-B6F9-D2BB627C1895}" type="slidenum">
              <a:rPr lang="en-GB" smtClean="0"/>
              <a:pPr/>
              <a:t>5</a:t>
            </a:fld>
            <a:endParaRPr lang="en-GB" dirty="0"/>
          </a:p>
        </p:txBody>
      </p:sp>
      <p:sp>
        <p:nvSpPr>
          <p:cNvPr id="269" name="Rectangle 268">
            <a:extLst>
              <a:ext uri="{FF2B5EF4-FFF2-40B4-BE49-F238E27FC236}">
                <a16:creationId xmlns:a16="http://schemas.microsoft.com/office/drawing/2014/main" id="{1B9D26A9-1E98-E5BD-3EA6-5A0699927A32}"/>
              </a:ext>
            </a:extLst>
          </p:cNvPr>
          <p:cNvSpPr/>
          <p:nvPr>
            <p:custDataLst>
              <p:tags r:id="rId2"/>
            </p:custDataLst>
          </p:nvPr>
        </p:nvSpPr>
        <p:spPr bwMode="gray">
          <a:xfrm>
            <a:off x="5124296" y="2709000"/>
            <a:ext cx="1872000" cy="187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0" name="Rectangle 269">
            <a:extLst>
              <a:ext uri="{FF2B5EF4-FFF2-40B4-BE49-F238E27FC236}">
                <a16:creationId xmlns:a16="http://schemas.microsoft.com/office/drawing/2014/main" id="{F8B465C6-71C1-E4BB-11DA-CD0860E9B8E7}"/>
              </a:ext>
            </a:extLst>
          </p:cNvPr>
          <p:cNvSpPr/>
          <p:nvPr>
            <p:custDataLst>
              <p:tags r:id="rId3"/>
            </p:custDataLst>
          </p:nvPr>
        </p:nvSpPr>
        <p:spPr bwMode="gray">
          <a:xfrm>
            <a:off x="5195704" y="2781000"/>
            <a:ext cx="1872000" cy="18720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71" name="Group 270">
            <a:extLst>
              <a:ext uri="{FF2B5EF4-FFF2-40B4-BE49-F238E27FC236}">
                <a16:creationId xmlns:a16="http://schemas.microsoft.com/office/drawing/2014/main" id="{B9A7FB79-CFF8-EA71-6D71-AF1D115E5353}"/>
              </a:ext>
            </a:extLst>
          </p:cNvPr>
          <p:cNvGrpSpPr/>
          <p:nvPr/>
        </p:nvGrpSpPr>
        <p:grpSpPr bwMode="gray">
          <a:xfrm>
            <a:off x="624000" y="1413000"/>
            <a:ext cx="864000" cy="864000"/>
            <a:chOff x="624000" y="1413000"/>
            <a:chExt cx="864000" cy="864000"/>
          </a:xfrm>
        </p:grpSpPr>
        <p:sp>
          <p:nvSpPr>
            <p:cNvPr id="272" name="Oval 271">
              <a:extLst>
                <a:ext uri="{FF2B5EF4-FFF2-40B4-BE49-F238E27FC236}">
                  <a16:creationId xmlns:a16="http://schemas.microsoft.com/office/drawing/2014/main" id="{C8EF3277-F6A4-CDE0-740B-0A0ED17D5B81}"/>
                </a:ext>
              </a:extLst>
            </p:cNvPr>
            <p:cNvSpPr/>
            <p:nvPr/>
          </p:nvSpPr>
          <p:spPr bwMode="gray">
            <a:xfrm>
              <a:off x="624000" y="1413000"/>
              <a:ext cx="864000" cy="864000"/>
            </a:xfrm>
            <a:prstGeom prst="ellipse">
              <a:avLst/>
            </a:prstGeom>
            <a:solidFill>
              <a:schemeClr val="bg1"/>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nvGrpSpPr>
            <p:cNvPr id="273" name="Group 272">
              <a:extLst>
                <a:ext uri="{FF2B5EF4-FFF2-40B4-BE49-F238E27FC236}">
                  <a16:creationId xmlns:a16="http://schemas.microsoft.com/office/drawing/2014/main" id="{4A26DB86-81E8-CC17-B13E-3D3EB86C05E5}"/>
                </a:ext>
              </a:extLst>
            </p:cNvPr>
            <p:cNvGrpSpPr>
              <a:grpSpLocks noChangeAspect="1"/>
            </p:cNvGrpSpPr>
            <p:nvPr/>
          </p:nvGrpSpPr>
          <p:grpSpPr bwMode="gray">
            <a:xfrm>
              <a:off x="791686" y="1593000"/>
              <a:ext cx="452814" cy="504000"/>
              <a:chOff x="746057" y="3789077"/>
              <a:chExt cx="258750" cy="288000"/>
            </a:xfrm>
            <a:solidFill>
              <a:schemeClr val="accent4"/>
            </a:solidFill>
          </p:grpSpPr>
          <p:sp>
            <p:nvSpPr>
              <p:cNvPr id="274" name="Freeform: Shape 273">
                <a:extLst>
                  <a:ext uri="{FF2B5EF4-FFF2-40B4-BE49-F238E27FC236}">
                    <a16:creationId xmlns:a16="http://schemas.microsoft.com/office/drawing/2014/main" id="{827C8F60-BEA7-34A3-391B-3688A2A8CEDD}"/>
                  </a:ext>
                </a:extLst>
              </p:cNvPr>
              <p:cNvSpPr/>
              <p:nvPr/>
            </p:nvSpPr>
            <p:spPr bwMode="gray">
              <a:xfrm>
                <a:off x="746057" y="3789077"/>
                <a:ext cx="258750" cy="288000"/>
              </a:xfrm>
              <a:custGeom>
                <a:avLst/>
                <a:gdLst>
                  <a:gd name="connsiteX0" fmla="*/ 24497 w 258750"/>
                  <a:gd name="connsiteY0" fmla="*/ 217125 h 288000"/>
                  <a:gd name="connsiteX1" fmla="*/ 5625 w 258750"/>
                  <a:gd name="connsiteY1" fmla="*/ 217125 h 288000"/>
                  <a:gd name="connsiteX2" fmla="*/ 0 w 258750"/>
                  <a:gd name="connsiteY2" fmla="*/ 222750 h 288000"/>
                  <a:gd name="connsiteX3" fmla="*/ 0 w 258750"/>
                  <a:gd name="connsiteY3" fmla="*/ 259875 h 288000"/>
                  <a:gd name="connsiteX4" fmla="*/ 5625 w 258750"/>
                  <a:gd name="connsiteY4" fmla="*/ 265500 h 288000"/>
                  <a:gd name="connsiteX5" fmla="*/ 16875 w 258750"/>
                  <a:gd name="connsiteY5" fmla="*/ 265500 h 288000"/>
                  <a:gd name="connsiteX6" fmla="*/ 16875 w 258750"/>
                  <a:gd name="connsiteY6" fmla="*/ 282375 h 288000"/>
                  <a:gd name="connsiteX7" fmla="*/ 22500 w 258750"/>
                  <a:gd name="connsiteY7" fmla="*/ 288000 h 288000"/>
                  <a:gd name="connsiteX8" fmla="*/ 253125 w 258750"/>
                  <a:gd name="connsiteY8" fmla="*/ 288000 h 288000"/>
                  <a:gd name="connsiteX9" fmla="*/ 258750 w 258750"/>
                  <a:gd name="connsiteY9" fmla="*/ 282375 h 288000"/>
                  <a:gd name="connsiteX10" fmla="*/ 258750 w 258750"/>
                  <a:gd name="connsiteY10" fmla="*/ 5625 h 288000"/>
                  <a:gd name="connsiteX11" fmla="*/ 253125 w 258750"/>
                  <a:gd name="connsiteY11" fmla="*/ 0 h 288000"/>
                  <a:gd name="connsiteX12" fmla="*/ 188438 w 258750"/>
                  <a:gd name="connsiteY12" fmla="*/ 0 h 288000"/>
                  <a:gd name="connsiteX13" fmla="*/ 182813 w 258750"/>
                  <a:gd name="connsiteY13" fmla="*/ 5625 h 288000"/>
                  <a:gd name="connsiteX14" fmla="*/ 188438 w 258750"/>
                  <a:gd name="connsiteY14" fmla="*/ 11250 h 288000"/>
                  <a:gd name="connsiteX15" fmla="*/ 247500 w 258750"/>
                  <a:gd name="connsiteY15" fmla="*/ 11250 h 288000"/>
                  <a:gd name="connsiteX16" fmla="*/ 247500 w 258750"/>
                  <a:gd name="connsiteY16" fmla="*/ 276750 h 288000"/>
                  <a:gd name="connsiteX17" fmla="*/ 118125 w 258750"/>
                  <a:gd name="connsiteY17" fmla="*/ 276750 h 288000"/>
                  <a:gd name="connsiteX18" fmla="*/ 118125 w 258750"/>
                  <a:gd name="connsiteY18" fmla="*/ 265500 h 288000"/>
                  <a:gd name="connsiteX19" fmla="*/ 129375 w 258750"/>
                  <a:gd name="connsiteY19" fmla="*/ 265500 h 288000"/>
                  <a:gd name="connsiteX20" fmla="*/ 135000 w 258750"/>
                  <a:gd name="connsiteY20" fmla="*/ 259875 h 288000"/>
                  <a:gd name="connsiteX21" fmla="*/ 135000 w 258750"/>
                  <a:gd name="connsiteY21" fmla="*/ 222750 h 288000"/>
                  <a:gd name="connsiteX22" fmla="*/ 129375 w 258750"/>
                  <a:gd name="connsiteY22" fmla="*/ 217125 h 288000"/>
                  <a:gd name="connsiteX23" fmla="*/ 108281 w 258750"/>
                  <a:gd name="connsiteY23" fmla="*/ 217125 h 288000"/>
                  <a:gd name="connsiteX24" fmla="*/ 92999 w 258750"/>
                  <a:gd name="connsiteY24" fmla="*/ 204588 h 288000"/>
                  <a:gd name="connsiteX25" fmla="*/ 96206 w 258750"/>
                  <a:gd name="connsiteY25" fmla="*/ 170788 h 288000"/>
                  <a:gd name="connsiteX26" fmla="*/ 106875 w 258750"/>
                  <a:gd name="connsiteY26" fmla="*/ 144000 h 288000"/>
                  <a:gd name="connsiteX27" fmla="*/ 73125 w 258750"/>
                  <a:gd name="connsiteY27" fmla="*/ 105033 h 288000"/>
                  <a:gd name="connsiteX28" fmla="*/ 73125 w 258750"/>
                  <a:gd name="connsiteY28" fmla="*/ 11250 h 288000"/>
                  <a:gd name="connsiteX29" fmla="*/ 137813 w 258750"/>
                  <a:gd name="connsiteY29" fmla="*/ 11250 h 288000"/>
                  <a:gd name="connsiteX30" fmla="*/ 143438 w 258750"/>
                  <a:gd name="connsiteY30" fmla="*/ 5625 h 288000"/>
                  <a:gd name="connsiteX31" fmla="*/ 137813 w 258750"/>
                  <a:gd name="connsiteY31" fmla="*/ 0 h 288000"/>
                  <a:gd name="connsiteX32" fmla="*/ 67500 w 258750"/>
                  <a:gd name="connsiteY32" fmla="*/ 0 h 288000"/>
                  <a:gd name="connsiteX33" fmla="*/ 61875 w 258750"/>
                  <a:gd name="connsiteY33" fmla="*/ 5625 h 288000"/>
                  <a:gd name="connsiteX34" fmla="*/ 61875 w 258750"/>
                  <a:gd name="connsiteY34" fmla="*/ 105031 h 288000"/>
                  <a:gd name="connsiteX35" fmla="*/ 29049 w 258750"/>
                  <a:gd name="connsiteY35" fmla="*/ 135390 h 288000"/>
                  <a:gd name="connsiteX36" fmla="*/ 38563 w 258750"/>
                  <a:gd name="connsiteY36" fmla="*/ 170544 h 288000"/>
                  <a:gd name="connsiteX37" fmla="*/ 41983 w 258750"/>
                  <a:gd name="connsiteY37" fmla="*/ 202530 h 288000"/>
                  <a:gd name="connsiteX38" fmla="*/ 24497 w 258750"/>
                  <a:gd name="connsiteY38" fmla="*/ 217125 h 288000"/>
                  <a:gd name="connsiteX39" fmla="*/ 106875 w 258750"/>
                  <a:gd name="connsiteY39" fmla="*/ 276750 h 288000"/>
                  <a:gd name="connsiteX40" fmla="*/ 28125 w 258750"/>
                  <a:gd name="connsiteY40" fmla="*/ 276750 h 288000"/>
                  <a:gd name="connsiteX41" fmla="*/ 28125 w 258750"/>
                  <a:gd name="connsiteY41" fmla="*/ 265500 h 288000"/>
                  <a:gd name="connsiteX42" fmla="*/ 106875 w 258750"/>
                  <a:gd name="connsiteY42" fmla="*/ 265500 h 288000"/>
                  <a:gd name="connsiteX43" fmla="*/ 123750 w 258750"/>
                  <a:gd name="connsiteY43" fmla="*/ 254250 h 288000"/>
                  <a:gd name="connsiteX44" fmla="*/ 11250 w 258750"/>
                  <a:gd name="connsiteY44" fmla="*/ 254250 h 288000"/>
                  <a:gd name="connsiteX45" fmla="*/ 11250 w 258750"/>
                  <a:gd name="connsiteY45" fmla="*/ 228375 h 288000"/>
                  <a:gd name="connsiteX46" fmla="*/ 123750 w 258750"/>
                  <a:gd name="connsiteY46" fmla="*/ 228375 h 288000"/>
                  <a:gd name="connsiteX47" fmla="*/ 40048 w 258750"/>
                  <a:gd name="connsiteY47" fmla="*/ 137750 h 288000"/>
                  <a:gd name="connsiteX48" fmla="*/ 67500 w 258750"/>
                  <a:gd name="connsiteY48" fmla="*/ 115875 h 288000"/>
                  <a:gd name="connsiteX49" fmla="*/ 95625 w 258750"/>
                  <a:gd name="connsiteY49" fmla="*/ 144000 h 288000"/>
                  <a:gd name="connsiteX50" fmla="*/ 88022 w 258750"/>
                  <a:gd name="connsiteY50" fmla="*/ 163069 h 288000"/>
                  <a:gd name="connsiteX51" fmla="*/ 82670 w 258750"/>
                  <a:gd name="connsiteY51" fmla="*/ 209046 h 288000"/>
                  <a:gd name="connsiteX52" fmla="*/ 87275 w 258750"/>
                  <a:gd name="connsiteY52" fmla="*/ 217125 h 288000"/>
                  <a:gd name="connsiteX53" fmla="*/ 46172 w 258750"/>
                  <a:gd name="connsiteY53" fmla="*/ 217125 h 288000"/>
                  <a:gd name="connsiteX54" fmla="*/ 52293 w 258750"/>
                  <a:gd name="connsiteY54" fmla="*/ 207031 h 288000"/>
                  <a:gd name="connsiteX55" fmla="*/ 46814 w 258750"/>
                  <a:gd name="connsiteY55" fmla="*/ 162896 h 288000"/>
                  <a:gd name="connsiteX56" fmla="*/ 40048 w 258750"/>
                  <a:gd name="connsiteY56" fmla="*/ 137750 h 2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58750" h="288000">
                    <a:moveTo>
                      <a:pt x="24497" y="217125"/>
                    </a:moveTo>
                    <a:lnTo>
                      <a:pt x="5625" y="217125"/>
                    </a:lnTo>
                    <a:cubicBezTo>
                      <a:pt x="2518" y="217125"/>
                      <a:pt x="0" y="219643"/>
                      <a:pt x="0" y="222750"/>
                    </a:cubicBezTo>
                    <a:lnTo>
                      <a:pt x="0" y="259875"/>
                    </a:lnTo>
                    <a:cubicBezTo>
                      <a:pt x="0" y="262982"/>
                      <a:pt x="2518" y="265500"/>
                      <a:pt x="5625" y="265500"/>
                    </a:cubicBezTo>
                    <a:lnTo>
                      <a:pt x="16875" y="265500"/>
                    </a:lnTo>
                    <a:lnTo>
                      <a:pt x="16875" y="282375"/>
                    </a:lnTo>
                    <a:cubicBezTo>
                      <a:pt x="16875" y="285482"/>
                      <a:pt x="19393" y="288000"/>
                      <a:pt x="22500" y="288000"/>
                    </a:cubicBezTo>
                    <a:lnTo>
                      <a:pt x="253125" y="288000"/>
                    </a:lnTo>
                    <a:cubicBezTo>
                      <a:pt x="256231" y="288000"/>
                      <a:pt x="258750" y="285482"/>
                      <a:pt x="258750" y="282375"/>
                    </a:cubicBezTo>
                    <a:lnTo>
                      <a:pt x="258750" y="5625"/>
                    </a:lnTo>
                    <a:cubicBezTo>
                      <a:pt x="258750" y="2518"/>
                      <a:pt x="256231" y="0"/>
                      <a:pt x="253125" y="0"/>
                    </a:cubicBezTo>
                    <a:lnTo>
                      <a:pt x="188438" y="0"/>
                    </a:lnTo>
                    <a:cubicBezTo>
                      <a:pt x="185331" y="0"/>
                      <a:pt x="182813" y="2518"/>
                      <a:pt x="182813" y="5625"/>
                    </a:cubicBezTo>
                    <a:cubicBezTo>
                      <a:pt x="182813" y="8732"/>
                      <a:pt x="185331" y="11250"/>
                      <a:pt x="188438" y="11250"/>
                    </a:cubicBezTo>
                    <a:lnTo>
                      <a:pt x="247500" y="11250"/>
                    </a:lnTo>
                    <a:lnTo>
                      <a:pt x="247500" y="276750"/>
                    </a:lnTo>
                    <a:lnTo>
                      <a:pt x="118125" y="276750"/>
                    </a:lnTo>
                    <a:lnTo>
                      <a:pt x="118125" y="265500"/>
                    </a:lnTo>
                    <a:lnTo>
                      <a:pt x="129375" y="265500"/>
                    </a:lnTo>
                    <a:cubicBezTo>
                      <a:pt x="132481" y="265500"/>
                      <a:pt x="135000" y="262982"/>
                      <a:pt x="135000" y="259875"/>
                    </a:cubicBezTo>
                    <a:lnTo>
                      <a:pt x="135000" y="222750"/>
                    </a:lnTo>
                    <a:cubicBezTo>
                      <a:pt x="135000" y="219643"/>
                      <a:pt x="132481" y="217125"/>
                      <a:pt x="129375" y="217125"/>
                    </a:cubicBezTo>
                    <a:lnTo>
                      <a:pt x="108281" y="217125"/>
                    </a:lnTo>
                    <a:cubicBezTo>
                      <a:pt x="99372" y="217125"/>
                      <a:pt x="94626" y="208357"/>
                      <a:pt x="92999" y="204588"/>
                    </a:cubicBezTo>
                    <a:cubicBezTo>
                      <a:pt x="87869" y="192700"/>
                      <a:pt x="89249" y="178169"/>
                      <a:pt x="96206" y="170788"/>
                    </a:cubicBezTo>
                    <a:cubicBezTo>
                      <a:pt x="103086" y="163497"/>
                      <a:pt x="106875" y="153984"/>
                      <a:pt x="106875" y="144000"/>
                    </a:cubicBezTo>
                    <a:cubicBezTo>
                      <a:pt x="106875" y="124199"/>
                      <a:pt x="92181" y="107772"/>
                      <a:pt x="73125" y="105033"/>
                    </a:cubicBezTo>
                    <a:lnTo>
                      <a:pt x="73125" y="11250"/>
                    </a:lnTo>
                    <a:lnTo>
                      <a:pt x="137813" y="11250"/>
                    </a:lnTo>
                    <a:cubicBezTo>
                      <a:pt x="140919" y="11250"/>
                      <a:pt x="143438" y="8732"/>
                      <a:pt x="143438" y="5625"/>
                    </a:cubicBezTo>
                    <a:cubicBezTo>
                      <a:pt x="143438" y="2518"/>
                      <a:pt x="140919" y="0"/>
                      <a:pt x="137813" y="0"/>
                    </a:cubicBezTo>
                    <a:lnTo>
                      <a:pt x="67500" y="0"/>
                    </a:lnTo>
                    <a:cubicBezTo>
                      <a:pt x="64393" y="0"/>
                      <a:pt x="61875" y="2518"/>
                      <a:pt x="61875" y="5625"/>
                    </a:cubicBezTo>
                    <a:lnTo>
                      <a:pt x="61875" y="105031"/>
                    </a:lnTo>
                    <a:cubicBezTo>
                      <a:pt x="45053" y="107377"/>
                      <a:pt x="32299" y="120243"/>
                      <a:pt x="29049" y="135390"/>
                    </a:cubicBezTo>
                    <a:cubicBezTo>
                      <a:pt x="26295" y="148236"/>
                      <a:pt x="29762" y="161049"/>
                      <a:pt x="38563" y="170544"/>
                    </a:cubicBezTo>
                    <a:cubicBezTo>
                      <a:pt x="46727" y="179350"/>
                      <a:pt x="46163" y="192954"/>
                      <a:pt x="41983" y="202530"/>
                    </a:cubicBezTo>
                    <a:cubicBezTo>
                      <a:pt x="38903" y="209586"/>
                      <a:pt x="32691" y="217125"/>
                      <a:pt x="24497" y="217125"/>
                    </a:cubicBezTo>
                    <a:close/>
                    <a:moveTo>
                      <a:pt x="106875" y="276750"/>
                    </a:moveTo>
                    <a:lnTo>
                      <a:pt x="28125" y="276750"/>
                    </a:lnTo>
                    <a:lnTo>
                      <a:pt x="28125" y="265500"/>
                    </a:lnTo>
                    <a:lnTo>
                      <a:pt x="106875" y="265500"/>
                    </a:lnTo>
                    <a:close/>
                    <a:moveTo>
                      <a:pt x="123750" y="254250"/>
                    </a:moveTo>
                    <a:lnTo>
                      <a:pt x="11250" y="254250"/>
                    </a:lnTo>
                    <a:lnTo>
                      <a:pt x="11250" y="228375"/>
                    </a:lnTo>
                    <a:lnTo>
                      <a:pt x="123750" y="228375"/>
                    </a:lnTo>
                    <a:close/>
                    <a:moveTo>
                      <a:pt x="40048" y="137750"/>
                    </a:moveTo>
                    <a:cubicBezTo>
                      <a:pt x="42530" y="126187"/>
                      <a:pt x="53299" y="115875"/>
                      <a:pt x="67500" y="115875"/>
                    </a:cubicBezTo>
                    <a:cubicBezTo>
                      <a:pt x="83008" y="115875"/>
                      <a:pt x="95625" y="128492"/>
                      <a:pt x="95625" y="144000"/>
                    </a:cubicBezTo>
                    <a:cubicBezTo>
                      <a:pt x="95625" y="151102"/>
                      <a:pt x="92926" y="157873"/>
                      <a:pt x="88022" y="163069"/>
                    </a:cubicBezTo>
                    <a:cubicBezTo>
                      <a:pt x="76676" y="175104"/>
                      <a:pt x="76741" y="195308"/>
                      <a:pt x="82670" y="209046"/>
                    </a:cubicBezTo>
                    <a:cubicBezTo>
                      <a:pt x="83972" y="212065"/>
                      <a:pt x="85520" y="214766"/>
                      <a:pt x="87275" y="217125"/>
                    </a:cubicBezTo>
                    <a:lnTo>
                      <a:pt x="46172" y="217125"/>
                    </a:lnTo>
                    <a:cubicBezTo>
                      <a:pt x="48555" y="214228"/>
                      <a:pt x="50630" y="210840"/>
                      <a:pt x="52293" y="207031"/>
                    </a:cubicBezTo>
                    <a:cubicBezTo>
                      <a:pt x="59185" y="191244"/>
                      <a:pt x="57034" y="173920"/>
                      <a:pt x="46814" y="162896"/>
                    </a:cubicBezTo>
                    <a:cubicBezTo>
                      <a:pt x="40539" y="156126"/>
                      <a:pt x="38073" y="146960"/>
                      <a:pt x="40048" y="137750"/>
                    </a:cubicBezTo>
                    <a:close/>
                  </a:path>
                </a:pathLst>
              </a:custGeom>
              <a:grpFill/>
              <a:ln w="558" cap="flat">
                <a:noFill/>
                <a:prstDash val="solid"/>
                <a:miter/>
              </a:ln>
            </p:spPr>
            <p:txBody>
              <a:bodyPr rtlCol="0" anchor="ctr"/>
              <a:lstStyle/>
              <a:p>
                <a:endParaRPr lang="en-GB" dirty="0"/>
              </a:p>
            </p:txBody>
          </p:sp>
          <p:sp>
            <p:nvSpPr>
              <p:cNvPr id="275" name="Freeform: Shape 274">
                <a:extLst>
                  <a:ext uri="{FF2B5EF4-FFF2-40B4-BE49-F238E27FC236}">
                    <a16:creationId xmlns:a16="http://schemas.microsoft.com/office/drawing/2014/main" id="{A0120E50-7FE0-E7D8-8AE8-3D61E56553B0}"/>
                  </a:ext>
                </a:extLst>
              </p:cNvPr>
              <p:cNvSpPr/>
              <p:nvPr/>
            </p:nvSpPr>
            <p:spPr bwMode="gray">
              <a:xfrm>
                <a:off x="892307" y="3964577"/>
                <a:ext cx="78750" cy="78750"/>
              </a:xfrm>
              <a:custGeom>
                <a:avLst/>
                <a:gdLst>
                  <a:gd name="connsiteX0" fmla="*/ 39375 w 78750"/>
                  <a:gd name="connsiteY0" fmla="*/ 0 h 78750"/>
                  <a:gd name="connsiteX1" fmla="*/ 0 w 78750"/>
                  <a:gd name="connsiteY1" fmla="*/ 39375 h 78750"/>
                  <a:gd name="connsiteX2" fmla="*/ 39375 w 78750"/>
                  <a:gd name="connsiteY2" fmla="*/ 78750 h 78750"/>
                  <a:gd name="connsiteX3" fmla="*/ 78750 w 78750"/>
                  <a:gd name="connsiteY3" fmla="*/ 39375 h 78750"/>
                  <a:gd name="connsiteX4" fmla="*/ 39375 w 78750"/>
                  <a:gd name="connsiteY4" fmla="*/ 0 h 78750"/>
                  <a:gd name="connsiteX5" fmla="*/ 39375 w 78750"/>
                  <a:gd name="connsiteY5" fmla="*/ 67500 h 78750"/>
                  <a:gd name="connsiteX6" fmla="*/ 11250 w 78750"/>
                  <a:gd name="connsiteY6" fmla="*/ 39375 h 78750"/>
                  <a:gd name="connsiteX7" fmla="*/ 39375 w 78750"/>
                  <a:gd name="connsiteY7" fmla="*/ 11250 h 78750"/>
                  <a:gd name="connsiteX8" fmla="*/ 67500 w 78750"/>
                  <a:gd name="connsiteY8" fmla="*/ 39375 h 78750"/>
                  <a:gd name="connsiteX9" fmla="*/ 39375 w 78750"/>
                  <a:gd name="connsiteY9" fmla="*/ 67500 h 7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750" h="78750">
                    <a:moveTo>
                      <a:pt x="39375" y="0"/>
                    </a:moveTo>
                    <a:cubicBezTo>
                      <a:pt x="17664" y="0"/>
                      <a:pt x="0" y="17664"/>
                      <a:pt x="0" y="39375"/>
                    </a:cubicBezTo>
                    <a:cubicBezTo>
                      <a:pt x="0" y="61086"/>
                      <a:pt x="17664" y="78750"/>
                      <a:pt x="39375" y="78750"/>
                    </a:cubicBezTo>
                    <a:cubicBezTo>
                      <a:pt x="61086" y="78750"/>
                      <a:pt x="78750" y="61086"/>
                      <a:pt x="78750" y="39375"/>
                    </a:cubicBezTo>
                    <a:cubicBezTo>
                      <a:pt x="78750" y="17664"/>
                      <a:pt x="61086" y="0"/>
                      <a:pt x="39375" y="0"/>
                    </a:cubicBezTo>
                    <a:close/>
                    <a:moveTo>
                      <a:pt x="39375" y="67500"/>
                    </a:moveTo>
                    <a:cubicBezTo>
                      <a:pt x="23867" y="67500"/>
                      <a:pt x="11250" y="54883"/>
                      <a:pt x="11250" y="39375"/>
                    </a:cubicBezTo>
                    <a:cubicBezTo>
                      <a:pt x="11250" y="23867"/>
                      <a:pt x="23867" y="11250"/>
                      <a:pt x="39375" y="11250"/>
                    </a:cubicBezTo>
                    <a:cubicBezTo>
                      <a:pt x="54883" y="11250"/>
                      <a:pt x="67500" y="23867"/>
                      <a:pt x="67500" y="39375"/>
                    </a:cubicBezTo>
                    <a:cubicBezTo>
                      <a:pt x="67500" y="54883"/>
                      <a:pt x="54883" y="67500"/>
                      <a:pt x="39375" y="67500"/>
                    </a:cubicBezTo>
                    <a:close/>
                  </a:path>
                </a:pathLst>
              </a:custGeom>
              <a:grpFill/>
              <a:ln w="558" cap="flat">
                <a:noFill/>
                <a:prstDash val="solid"/>
                <a:miter/>
              </a:ln>
            </p:spPr>
            <p:txBody>
              <a:bodyPr rtlCol="0" anchor="ctr"/>
              <a:lstStyle/>
              <a:p>
                <a:endParaRPr lang="en-GB" dirty="0"/>
              </a:p>
            </p:txBody>
          </p:sp>
          <p:sp>
            <p:nvSpPr>
              <p:cNvPr id="276" name="Freeform: Shape 275">
                <a:extLst>
                  <a:ext uri="{FF2B5EF4-FFF2-40B4-BE49-F238E27FC236}">
                    <a16:creationId xmlns:a16="http://schemas.microsoft.com/office/drawing/2014/main" id="{406F36D8-D33A-62D1-B663-270E14B4F79D}"/>
                  </a:ext>
                </a:extLst>
              </p:cNvPr>
              <p:cNvSpPr/>
              <p:nvPr/>
            </p:nvSpPr>
            <p:spPr bwMode="gray">
              <a:xfrm>
                <a:off x="841682" y="3826202"/>
                <a:ext cx="61875" cy="11250"/>
              </a:xfrm>
              <a:custGeom>
                <a:avLst/>
                <a:gdLst>
                  <a:gd name="connsiteX0" fmla="*/ 56250 w 61875"/>
                  <a:gd name="connsiteY0" fmla="*/ 0 h 11250"/>
                  <a:gd name="connsiteX1" fmla="*/ 5625 w 61875"/>
                  <a:gd name="connsiteY1" fmla="*/ 0 h 11250"/>
                  <a:gd name="connsiteX2" fmla="*/ 0 w 61875"/>
                  <a:gd name="connsiteY2" fmla="*/ 5625 h 11250"/>
                  <a:gd name="connsiteX3" fmla="*/ 5625 w 61875"/>
                  <a:gd name="connsiteY3" fmla="*/ 11250 h 11250"/>
                  <a:gd name="connsiteX4" fmla="*/ 56250 w 61875"/>
                  <a:gd name="connsiteY4" fmla="*/ 11250 h 11250"/>
                  <a:gd name="connsiteX5" fmla="*/ 61875 w 61875"/>
                  <a:gd name="connsiteY5" fmla="*/ 5625 h 11250"/>
                  <a:gd name="connsiteX6" fmla="*/ 56250 w 61875"/>
                  <a:gd name="connsiteY6" fmla="*/ 0 h 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75" h="11250">
                    <a:moveTo>
                      <a:pt x="56250" y="0"/>
                    </a:moveTo>
                    <a:lnTo>
                      <a:pt x="5625" y="0"/>
                    </a:lnTo>
                    <a:cubicBezTo>
                      <a:pt x="2518" y="0"/>
                      <a:pt x="0" y="2518"/>
                      <a:pt x="0" y="5625"/>
                    </a:cubicBezTo>
                    <a:cubicBezTo>
                      <a:pt x="0" y="8732"/>
                      <a:pt x="2518" y="11250"/>
                      <a:pt x="5625" y="11250"/>
                    </a:cubicBezTo>
                    <a:lnTo>
                      <a:pt x="56250" y="11250"/>
                    </a:lnTo>
                    <a:cubicBezTo>
                      <a:pt x="59356" y="11250"/>
                      <a:pt x="61875" y="8732"/>
                      <a:pt x="61875" y="5625"/>
                    </a:cubicBezTo>
                    <a:cubicBezTo>
                      <a:pt x="61875" y="2518"/>
                      <a:pt x="59356" y="0"/>
                      <a:pt x="56250" y="0"/>
                    </a:cubicBezTo>
                    <a:close/>
                  </a:path>
                </a:pathLst>
              </a:custGeom>
              <a:grpFill/>
              <a:ln w="558" cap="flat">
                <a:noFill/>
                <a:prstDash val="solid"/>
                <a:miter/>
              </a:ln>
            </p:spPr>
            <p:txBody>
              <a:bodyPr rtlCol="0" anchor="ctr"/>
              <a:lstStyle/>
              <a:p>
                <a:endParaRPr lang="en-GB" dirty="0"/>
              </a:p>
            </p:txBody>
          </p:sp>
          <p:sp>
            <p:nvSpPr>
              <p:cNvPr id="277" name="Freeform: Shape 276">
                <a:extLst>
                  <a:ext uri="{FF2B5EF4-FFF2-40B4-BE49-F238E27FC236}">
                    <a16:creationId xmlns:a16="http://schemas.microsoft.com/office/drawing/2014/main" id="{F28342CE-47DE-D6FC-D2A0-7562C28E4DED}"/>
                  </a:ext>
                </a:extLst>
              </p:cNvPr>
              <p:cNvSpPr/>
              <p:nvPr/>
            </p:nvSpPr>
            <p:spPr bwMode="gray">
              <a:xfrm>
                <a:off x="841682" y="3859952"/>
                <a:ext cx="129375" cy="11250"/>
              </a:xfrm>
              <a:custGeom>
                <a:avLst/>
                <a:gdLst>
                  <a:gd name="connsiteX0" fmla="*/ 0 w 129375"/>
                  <a:gd name="connsiteY0" fmla="*/ 5625 h 11250"/>
                  <a:gd name="connsiteX1" fmla="*/ 5625 w 129375"/>
                  <a:gd name="connsiteY1" fmla="*/ 11250 h 11250"/>
                  <a:gd name="connsiteX2" fmla="*/ 123750 w 129375"/>
                  <a:gd name="connsiteY2" fmla="*/ 11250 h 11250"/>
                  <a:gd name="connsiteX3" fmla="*/ 129375 w 129375"/>
                  <a:gd name="connsiteY3" fmla="*/ 5625 h 11250"/>
                  <a:gd name="connsiteX4" fmla="*/ 123750 w 129375"/>
                  <a:gd name="connsiteY4" fmla="*/ 0 h 11250"/>
                  <a:gd name="connsiteX5" fmla="*/ 5625 w 129375"/>
                  <a:gd name="connsiteY5" fmla="*/ 0 h 11250"/>
                  <a:gd name="connsiteX6" fmla="*/ 0 w 129375"/>
                  <a:gd name="connsiteY6" fmla="*/ 5625 h 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375" h="11250">
                    <a:moveTo>
                      <a:pt x="0" y="5625"/>
                    </a:moveTo>
                    <a:cubicBezTo>
                      <a:pt x="0" y="8732"/>
                      <a:pt x="2518" y="11250"/>
                      <a:pt x="5625" y="11250"/>
                    </a:cubicBezTo>
                    <a:lnTo>
                      <a:pt x="123750" y="11250"/>
                    </a:lnTo>
                    <a:cubicBezTo>
                      <a:pt x="126856" y="11250"/>
                      <a:pt x="129375" y="8732"/>
                      <a:pt x="129375" y="5625"/>
                    </a:cubicBezTo>
                    <a:cubicBezTo>
                      <a:pt x="129375" y="2518"/>
                      <a:pt x="126856" y="0"/>
                      <a:pt x="123750" y="0"/>
                    </a:cubicBezTo>
                    <a:lnTo>
                      <a:pt x="5625" y="0"/>
                    </a:lnTo>
                    <a:cubicBezTo>
                      <a:pt x="2518" y="0"/>
                      <a:pt x="0" y="2518"/>
                      <a:pt x="0" y="5625"/>
                    </a:cubicBezTo>
                    <a:close/>
                  </a:path>
                </a:pathLst>
              </a:custGeom>
              <a:grpFill/>
              <a:ln w="558" cap="flat">
                <a:noFill/>
                <a:prstDash val="solid"/>
                <a:miter/>
              </a:ln>
            </p:spPr>
            <p:txBody>
              <a:bodyPr rtlCol="0" anchor="ctr"/>
              <a:lstStyle/>
              <a:p>
                <a:endParaRPr lang="en-GB" dirty="0"/>
              </a:p>
            </p:txBody>
          </p:sp>
          <p:sp>
            <p:nvSpPr>
              <p:cNvPr id="278" name="Freeform: Shape 277">
                <a:extLst>
                  <a:ext uri="{FF2B5EF4-FFF2-40B4-BE49-F238E27FC236}">
                    <a16:creationId xmlns:a16="http://schemas.microsoft.com/office/drawing/2014/main" id="{44DA2249-1A46-A51A-F668-BA8EC2411FB6}"/>
                  </a:ext>
                </a:extLst>
              </p:cNvPr>
              <p:cNvSpPr/>
              <p:nvPr/>
            </p:nvSpPr>
            <p:spPr bwMode="gray">
              <a:xfrm>
                <a:off x="875432" y="3893702"/>
                <a:ext cx="95625" cy="11250"/>
              </a:xfrm>
              <a:custGeom>
                <a:avLst/>
                <a:gdLst>
                  <a:gd name="connsiteX0" fmla="*/ 90000 w 95625"/>
                  <a:gd name="connsiteY0" fmla="*/ 0 h 11250"/>
                  <a:gd name="connsiteX1" fmla="*/ 5625 w 95625"/>
                  <a:gd name="connsiteY1" fmla="*/ 0 h 11250"/>
                  <a:gd name="connsiteX2" fmla="*/ 0 w 95625"/>
                  <a:gd name="connsiteY2" fmla="*/ 5625 h 11250"/>
                  <a:gd name="connsiteX3" fmla="*/ 5625 w 95625"/>
                  <a:gd name="connsiteY3" fmla="*/ 11250 h 11250"/>
                  <a:gd name="connsiteX4" fmla="*/ 90000 w 95625"/>
                  <a:gd name="connsiteY4" fmla="*/ 11250 h 11250"/>
                  <a:gd name="connsiteX5" fmla="*/ 95625 w 95625"/>
                  <a:gd name="connsiteY5" fmla="*/ 5625 h 11250"/>
                  <a:gd name="connsiteX6" fmla="*/ 90000 w 95625"/>
                  <a:gd name="connsiteY6" fmla="*/ 0 h 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25" h="11250">
                    <a:moveTo>
                      <a:pt x="90000" y="0"/>
                    </a:moveTo>
                    <a:lnTo>
                      <a:pt x="5625" y="0"/>
                    </a:lnTo>
                    <a:cubicBezTo>
                      <a:pt x="2519" y="0"/>
                      <a:pt x="0" y="2518"/>
                      <a:pt x="0" y="5625"/>
                    </a:cubicBezTo>
                    <a:cubicBezTo>
                      <a:pt x="0" y="8732"/>
                      <a:pt x="2519" y="11250"/>
                      <a:pt x="5625" y="11250"/>
                    </a:cubicBezTo>
                    <a:lnTo>
                      <a:pt x="90000" y="11250"/>
                    </a:lnTo>
                    <a:cubicBezTo>
                      <a:pt x="93106" y="11250"/>
                      <a:pt x="95625" y="8732"/>
                      <a:pt x="95625" y="5625"/>
                    </a:cubicBezTo>
                    <a:cubicBezTo>
                      <a:pt x="95625" y="2518"/>
                      <a:pt x="93106" y="0"/>
                      <a:pt x="90000" y="0"/>
                    </a:cubicBezTo>
                    <a:close/>
                  </a:path>
                </a:pathLst>
              </a:custGeom>
              <a:grpFill/>
              <a:ln w="558" cap="flat">
                <a:noFill/>
                <a:prstDash val="solid"/>
                <a:miter/>
              </a:ln>
            </p:spPr>
            <p:txBody>
              <a:bodyPr rtlCol="0" anchor="ctr"/>
              <a:lstStyle/>
              <a:p>
                <a:endParaRPr lang="en-GB" dirty="0"/>
              </a:p>
            </p:txBody>
          </p:sp>
          <p:sp>
            <p:nvSpPr>
              <p:cNvPr id="279" name="Freeform: Shape 278">
                <a:extLst>
                  <a:ext uri="{FF2B5EF4-FFF2-40B4-BE49-F238E27FC236}">
                    <a16:creationId xmlns:a16="http://schemas.microsoft.com/office/drawing/2014/main" id="{98064E3E-70D6-3B33-2602-06ED78A07FBE}"/>
                  </a:ext>
                </a:extLst>
              </p:cNvPr>
              <p:cNvSpPr/>
              <p:nvPr/>
            </p:nvSpPr>
            <p:spPr bwMode="gray">
              <a:xfrm>
                <a:off x="875432" y="3927452"/>
                <a:ext cx="95625" cy="11250"/>
              </a:xfrm>
              <a:custGeom>
                <a:avLst/>
                <a:gdLst>
                  <a:gd name="connsiteX0" fmla="*/ 90000 w 95625"/>
                  <a:gd name="connsiteY0" fmla="*/ 0 h 11250"/>
                  <a:gd name="connsiteX1" fmla="*/ 5625 w 95625"/>
                  <a:gd name="connsiteY1" fmla="*/ 0 h 11250"/>
                  <a:gd name="connsiteX2" fmla="*/ 0 w 95625"/>
                  <a:gd name="connsiteY2" fmla="*/ 5625 h 11250"/>
                  <a:gd name="connsiteX3" fmla="*/ 5625 w 95625"/>
                  <a:gd name="connsiteY3" fmla="*/ 11250 h 11250"/>
                  <a:gd name="connsiteX4" fmla="*/ 90000 w 95625"/>
                  <a:gd name="connsiteY4" fmla="*/ 11250 h 11250"/>
                  <a:gd name="connsiteX5" fmla="*/ 95625 w 95625"/>
                  <a:gd name="connsiteY5" fmla="*/ 5625 h 11250"/>
                  <a:gd name="connsiteX6" fmla="*/ 90000 w 95625"/>
                  <a:gd name="connsiteY6" fmla="*/ 0 h 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25" h="11250">
                    <a:moveTo>
                      <a:pt x="90000" y="0"/>
                    </a:moveTo>
                    <a:lnTo>
                      <a:pt x="5625" y="0"/>
                    </a:lnTo>
                    <a:cubicBezTo>
                      <a:pt x="2519" y="0"/>
                      <a:pt x="0" y="2518"/>
                      <a:pt x="0" y="5625"/>
                    </a:cubicBezTo>
                    <a:cubicBezTo>
                      <a:pt x="0" y="8732"/>
                      <a:pt x="2519" y="11250"/>
                      <a:pt x="5625" y="11250"/>
                    </a:cubicBezTo>
                    <a:lnTo>
                      <a:pt x="90000" y="11250"/>
                    </a:lnTo>
                    <a:cubicBezTo>
                      <a:pt x="93106" y="11250"/>
                      <a:pt x="95625" y="8732"/>
                      <a:pt x="95625" y="5625"/>
                    </a:cubicBezTo>
                    <a:cubicBezTo>
                      <a:pt x="95625" y="2518"/>
                      <a:pt x="93106" y="0"/>
                      <a:pt x="90000" y="0"/>
                    </a:cubicBezTo>
                    <a:close/>
                  </a:path>
                </a:pathLst>
              </a:custGeom>
              <a:grpFill/>
              <a:ln w="558" cap="flat">
                <a:noFill/>
                <a:prstDash val="solid"/>
                <a:miter/>
              </a:ln>
            </p:spPr>
            <p:txBody>
              <a:bodyPr rtlCol="0" anchor="ctr"/>
              <a:lstStyle/>
              <a:p>
                <a:endParaRPr lang="en-GB" dirty="0"/>
              </a:p>
            </p:txBody>
          </p:sp>
          <p:sp>
            <p:nvSpPr>
              <p:cNvPr id="280" name="Freeform: Shape 279">
                <a:extLst>
                  <a:ext uri="{FF2B5EF4-FFF2-40B4-BE49-F238E27FC236}">
                    <a16:creationId xmlns:a16="http://schemas.microsoft.com/office/drawing/2014/main" id="{062F346A-9509-A560-B199-FA0F177C6E4C}"/>
                  </a:ext>
                </a:extLst>
              </p:cNvPr>
              <p:cNvSpPr/>
              <p:nvPr/>
            </p:nvSpPr>
            <p:spPr bwMode="gray">
              <a:xfrm>
                <a:off x="903557" y="3789077"/>
                <a:ext cx="11250" cy="11250"/>
              </a:xfrm>
              <a:custGeom>
                <a:avLst/>
                <a:gdLst>
                  <a:gd name="connsiteX0" fmla="*/ 11250 w 11250"/>
                  <a:gd name="connsiteY0" fmla="*/ 5625 h 11250"/>
                  <a:gd name="connsiteX1" fmla="*/ 5625 w 11250"/>
                  <a:gd name="connsiteY1" fmla="*/ 11250 h 11250"/>
                  <a:gd name="connsiteX2" fmla="*/ 0 w 11250"/>
                  <a:gd name="connsiteY2" fmla="*/ 5625 h 11250"/>
                  <a:gd name="connsiteX3" fmla="*/ 5625 w 11250"/>
                  <a:gd name="connsiteY3" fmla="*/ 0 h 11250"/>
                  <a:gd name="connsiteX4" fmla="*/ 11250 w 11250"/>
                  <a:gd name="connsiteY4" fmla="*/ 5625 h 11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0" h="11250">
                    <a:moveTo>
                      <a:pt x="11250" y="5625"/>
                    </a:moveTo>
                    <a:cubicBezTo>
                      <a:pt x="11250" y="8732"/>
                      <a:pt x="8732" y="11250"/>
                      <a:pt x="5625" y="11250"/>
                    </a:cubicBezTo>
                    <a:cubicBezTo>
                      <a:pt x="2518" y="11250"/>
                      <a:pt x="0" y="8732"/>
                      <a:pt x="0" y="5625"/>
                    </a:cubicBezTo>
                    <a:cubicBezTo>
                      <a:pt x="0" y="2518"/>
                      <a:pt x="2518" y="0"/>
                      <a:pt x="5625" y="0"/>
                    </a:cubicBezTo>
                    <a:cubicBezTo>
                      <a:pt x="8732" y="0"/>
                      <a:pt x="11250" y="2518"/>
                      <a:pt x="11250" y="5625"/>
                    </a:cubicBezTo>
                    <a:close/>
                  </a:path>
                </a:pathLst>
              </a:custGeom>
              <a:grpFill/>
              <a:ln w="558" cap="flat">
                <a:noFill/>
                <a:prstDash val="solid"/>
                <a:miter/>
              </a:ln>
            </p:spPr>
            <p:txBody>
              <a:bodyPr rtlCol="0" anchor="ctr"/>
              <a:lstStyle/>
              <a:p>
                <a:endParaRPr lang="en-GB" dirty="0"/>
              </a:p>
            </p:txBody>
          </p:sp>
        </p:grpSp>
      </p:grpSp>
      <p:grpSp>
        <p:nvGrpSpPr>
          <p:cNvPr id="281" name="Group 280">
            <a:extLst>
              <a:ext uri="{FF2B5EF4-FFF2-40B4-BE49-F238E27FC236}">
                <a16:creationId xmlns:a16="http://schemas.microsoft.com/office/drawing/2014/main" id="{6B85F714-7CD2-163A-5794-BD3F9EADE902}"/>
              </a:ext>
            </a:extLst>
          </p:cNvPr>
          <p:cNvGrpSpPr/>
          <p:nvPr/>
        </p:nvGrpSpPr>
        <p:grpSpPr bwMode="gray">
          <a:xfrm>
            <a:off x="10704000" y="1413000"/>
            <a:ext cx="864000" cy="864000"/>
            <a:chOff x="8328608" y="1413000"/>
            <a:chExt cx="864000" cy="864000"/>
          </a:xfrm>
        </p:grpSpPr>
        <p:sp>
          <p:nvSpPr>
            <p:cNvPr id="282" name="Oval 281">
              <a:extLst>
                <a:ext uri="{FF2B5EF4-FFF2-40B4-BE49-F238E27FC236}">
                  <a16:creationId xmlns:a16="http://schemas.microsoft.com/office/drawing/2014/main" id="{524E61E3-3F7E-43D5-9114-F8534CF39370}"/>
                </a:ext>
              </a:extLst>
            </p:cNvPr>
            <p:cNvSpPr/>
            <p:nvPr/>
          </p:nvSpPr>
          <p:spPr bwMode="gray">
            <a:xfrm>
              <a:off x="8328608" y="1413000"/>
              <a:ext cx="864000" cy="864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pic>
          <p:nvPicPr>
            <p:cNvPr id="283" name="Graphic 282">
              <a:extLst>
                <a:ext uri="{FF2B5EF4-FFF2-40B4-BE49-F238E27FC236}">
                  <a16:creationId xmlns:a16="http://schemas.microsoft.com/office/drawing/2014/main" id="{0FCAB56B-1624-09CC-187F-7E53A4415A4A}"/>
                </a:ext>
              </a:extLst>
            </p:cNvPr>
            <p:cNvPicPr>
              <a:picLocks noChangeAspect="1"/>
            </p:cNvPicPr>
            <p:nvPr>
              <p:custDataLst>
                <p:tags r:id="rId14"/>
              </p:custDataLst>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bwMode="gray">
            <a:xfrm>
              <a:off x="8508608" y="1593000"/>
              <a:ext cx="504000" cy="504000"/>
            </a:xfrm>
            <a:prstGeom prst="rect">
              <a:avLst/>
            </a:prstGeom>
          </p:spPr>
        </p:pic>
      </p:grpSp>
      <p:grpSp>
        <p:nvGrpSpPr>
          <p:cNvPr id="284" name="Group 283">
            <a:extLst>
              <a:ext uri="{FF2B5EF4-FFF2-40B4-BE49-F238E27FC236}">
                <a16:creationId xmlns:a16="http://schemas.microsoft.com/office/drawing/2014/main" id="{41D314AA-0361-C68E-A8A6-BAF67D74C6A1}"/>
              </a:ext>
            </a:extLst>
          </p:cNvPr>
          <p:cNvGrpSpPr/>
          <p:nvPr/>
        </p:nvGrpSpPr>
        <p:grpSpPr bwMode="gray">
          <a:xfrm>
            <a:off x="624000" y="5085000"/>
            <a:ext cx="864000" cy="864000"/>
            <a:chOff x="4440000" y="1413000"/>
            <a:chExt cx="864000" cy="864000"/>
          </a:xfrm>
        </p:grpSpPr>
        <p:sp>
          <p:nvSpPr>
            <p:cNvPr id="285" name="Oval 284">
              <a:extLst>
                <a:ext uri="{FF2B5EF4-FFF2-40B4-BE49-F238E27FC236}">
                  <a16:creationId xmlns:a16="http://schemas.microsoft.com/office/drawing/2014/main" id="{3C3C3F43-3A6E-5F78-E9DC-51C6A504C55C}"/>
                </a:ext>
              </a:extLst>
            </p:cNvPr>
            <p:cNvSpPr/>
            <p:nvPr/>
          </p:nvSpPr>
          <p:spPr bwMode="gray">
            <a:xfrm>
              <a:off x="4440000" y="1413000"/>
              <a:ext cx="864000" cy="864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nvGrpSpPr>
            <p:cNvPr id="286" name="Group 285">
              <a:extLst>
                <a:ext uri="{FF2B5EF4-FFF2-40B4-BE49-F238E27FC236}">
                  <a16:creationId xmlns:a16="http://schemas.microsoft.com/office/drawing/2014/main" id="{105F242B-B3E0-99B4-5870-2CA97D754B0A}"/>
                </a:ext>
              </a:extLst>
            </p:cNvPr>
            <p:cNvGrpSpPr>
              <a:grpSpLocks noChangeAspect="1"/>
            </p:cNvGrpSpPr>
            <p:nvPr/>
          </p:nvGrpSpPr>
          <p:grpSpPr bwMode="gray">
            <a:xfrm>
              <a:off x="4619988" y="1597920"/>
              <a:ext cx="504008" cy="494156"/>
              <a:chOff x="4403800" y="2063668"/>
              <a:chExt cx="288003" cy="282373"/>
            </a:xfrm>
            <a:solidFill>
              <a:schemeClr val="accent1"/>
            </a:solidFill>
          </p:grpSpPr>
          <p:sp>
            <p:nvSpPr>
              <p:cNvPr id="287" name="Freeform: Shape 286">
                <a:extLst>
                  <a:ext uri="{FF2B5EF4-FFF2-40B4-BE49-F238E27FC236}">
                    <a16:creationId xmlns:a16="http://schemas.microsoft.com/office/drawing/2014/main" id="{558528CA-523D-196C-8357-3F2A138745A7}"/>
                  </a:ext>
                </a:extLst>
              </p:cNvPr>
              <p:cNvSpPr/>
              <p:nvPr/>
            </p:nvSpPr>
            <p:spPr bwMode="gray">
              <a:xfrm>
                <a:off x="4443804" y="2121932"/>
                <a:ext cx="247999" cy="224109"/>
              </a:xfrm>
              <a:custGeom>
                <a:avLst/>
                <a:gdLst>
                  <a:gd name="connsiteX0" fmla="*/ 228498 w 247998"/>
                  <a:gd name="connsiteY0" fmla="*/ 39299 h 224109"/>
                  <a:gd name="connsiteX1" fmla="*/ 224080 w 247998"/>
                  <a:gd name="connsiteY1" fmla="*/ 39299 h 224109"/>
                  <a:gd name="connsiteX2" fmla="*/ 224080 w 247998"/>
                  <a:gd name="connsiteY2" fmla="*/ 14644 h 224109"/>
                  <a:gd name="connsiteX3" fmla="*/ 209425 w 247998"/>
                  <a:gd name="connsiteY3" fmla="*/ 0 h 224109"/>
                  <a:gd name="connsiteX4" fmla="*/ 121039 w 247998"/>
                  <a:gd name="connsiteY4" fmla="*/ 0 h 224109"/>
                  <a:gd name="connsiteX5" fmla="*/ 106384 w 247998"/>
                  <a:gd name="connsiteY5" fmla="*/ 14672 h 224109"/>
                  <a:gd name="connsiteX6" fmla="*/ 106384 w 247998"/>
                  <a:gd name="connsiteY6" fmla="*/ 14759 h 224109"/>
                  <a:gd name="connsiteX7" fmla="*/ 106386 w 247998"/>
                  <a:gd name="connsiteY7" fmla="*/ 45113 h 224109"/>
                  <a:gd name="connsiteX8" fmla="*/ 112011 w 247998"/>
                  <a:gd name="connsiteY8" fmla="*/ 50738 h 224109"/>
                  <a:gd name="connsiteX9" fmla="*/ 122054 w 247998"/>
                  <a:gd name="connsiteY9" fmla="*/ 50738 h 224109"/>
                  <a:gd name="connsiteX10" fmla="*/ 130305 w 247998"/>
                  <a:gd name="connsiteY10" fmla="*/ 58972 h 224109"/>
                  <a:gd name="connsiteX11" fmla="*/ 122054 w 247998"/>
                  <a:gd name="connsiteY11" fmla="*/ 67206 h 224109"/>
                  <a:gd name="connsiteX12" fmla="*/ 112011 w 247998"/>
                  <a:gd name="connsiteY12" fmla="*/ 67206 h 224109"/>
                  <a:gd name="connsiteX13" fmla="*/ 106386 w 247998"/>
                  <a:gd name="connsiteY13" fmla="*/ 72831 h 224109"/>
                  <a:gd name="connsiteX14" fmla="*/ 106386 w 247998"/>
                  <a:gd name="connsiteY14" fmla="*/ 103083 h 224109"/>
                  <a:gd name="connsiteX15" fmla="*/ 106386 w 247998"/>
                  <a:gd name="connsiteY15" fmla="*/ 103181 h 224109"/>
                  <a:gd name="connsiteX16" fmla="*/ 106990 w 247998"/>
                  <a:gd name="connsiteY16" fmla="*/ 107076 h 224109"/>
                  <a:gd name="connsiteX17" fmla="*/ 102980 w 247998"/>
                  <a:gd name="connsiteY17" fmla="*/ 106517 h 224109"/>
                  <a:gd name="connsiteX18" fmla="*/ 72664 w 247998"/>
                  <a:gd name="connsiteY18" fmla="*/ 106517 h 224109"/>
                  <a:gd name="connsiteX19" fmla="*/ 67039 w 247998"/>
                  <a:gd name="connsiteY19" fmla="*/ 112142 h 224109"/>
                  <a:gd name="connsiteX20" fmla="*/ 67039 w 247998"/>
                  <a:gd name="connsiteY20" fmla="*/ 122161 h 224109"/>
                  <a:gd name="connsiteX21" fmla="*/ 58787 w 247998"/>
                  <a:gd name="connsiteY21" fmla="*/ 130395 h 224109"/>
                  <a:gd name="connsiteX22" fmla="*/ 50537 w 247998"/>
                  <a:gd name="connsiteY22" fmla="*/ 122161 h 224109"/>
                  <a:gd name="connsiteX23" fmla="*/ 50537 w 247998"/>
                  <a:gd name="connsiteY23" fmla="*/ 112142 h 224109"/>
                  <a:gd name="connsiteX24" fmla="*/ 44912 w 247998"/>
                  <a:gd name="connsiteY24" fmla="*/ 106517 h 224109"/>
                  <a:gd name="connsiteX25" fmla="*/ 14590 w 247998"/>
                  <a:gd name="connsiteY25" fmla="*/ 106517 h 224109"/>
                  <a:gd name="connsiteX26" fmla="*/ 37 w 247998"/>
                  <a:gd name="connsiteY26" fmla="*/ 119492 h 224109"/>
                  <a:gd name="connsiteX27" fmla="*/ 0 w 247998"/>
                  <a:gd name="connsiteY27" fmla="*/ 120138 h 224109"/>
                  <a:gd name="connsiteX28" fmla="*/ 0 w 247998"/>
                  <a:gd name="connsiteY28" fmla="*/ 210512 h 224109"/>
                  <a:gd name="connsiteX29" fmla="*/ 37 w 247998"/>
                  <a:gd name="connsiteY29" fmla="*/ 211159 h 224109"/>
                  <a:gd name="connsiteX30" fmla="*/ 14595 w 247998"/>
                  <a:gd name="connsiteY30" fmla="*/ 224110 h 224109"/>
                  <a:gd name="connsiteX31" fmla="*/ 102981 w 247998"/>
                  <a:gd name="connsiteY31" fmla="*/ 224110 h 224109"/>
                  <a:gd name="connsiteX32" fmla="*/ 112146 w 247998"/>
                  <a:gd name="connsiteY32" fmla="*/ 220885 h 224109"/>
                  <a:gd name="connsiteX33" fmla="*/ 121039 w 247998"/>
                  <a:gd name="connsiteY33" fmla="*/ 223921 h 224109"/>
                  <a:gd name="connsiteX34" fmla="*/ 209426 w 247998"/>
                  <a:gd name="connsiteY34" fmla="*/ 223921 h 224109"/>
                  <a:gd name="connsiteX35" fmla="*/ 224081 w 247998"/>
                  <a:gd name="connsiteY35" fmla="*/ 209277 h 224109"/>
                  <a:gd name="connsiteX36" fmla="*/ 224081 w 247998"/>
                  <a:gd name="connsiteY36" fmla="*/ 192260 h 224109"/>
                  <a:gd name="connsiteX37" fmla="*/ 218456 w 247998"/>
                  <a:gd name="connsiteY37" fmla="*/ 186635 h 224109"/>
                  <a:gd name="connsiteX38" fmla="*/ 212831 w 247998"/>
                  <a:gd name="connsiteY38" fmla="*/ 192260 h 224109"/>
                  <a:gd name="connsiteX39" fmla="*/ 212831 w 247998"/>
                  <a:gd name="connsiteY39" fmla="*/ 209277 h 224109"/>
                  <a:gd name="connsiteX40" fmla="*/ 209426 w 247998"/>
                  <a:gd name="connsiteY40" fmla="*/ 212671 h 224109"/>
                  <a:gd name="connsiteX41" fmla="*/ 121039 w 247998"/>
                  <a:gd name="connsiteY41" fmla="*/ 212671 h 224109"/>
                  <a:gd name="connsiteX42" fmla="*/ 117636 w 247998"/>
                  <a:gd name="connsiteY42" fmla="*/ 209377 h 224109"/>
                  <a:gd name="connsiteX43" fmla="*/ 117636 w 247998"/>
                  <a:gd name="connsiteY43" fmla="*/ 184811 h 224109"/>
                  <a:gd name="connsiteX44" fmla="*/ 122054 w 247998"/>
                  <a:gd name="connsiteY44" fmla="*/ 184811 h 224109"/>
                  <a:gd name="connsiteX45" fmla="*/ 141555 w 247998"/>
                  <a:gd name="connsiteY45" fmla="*/ 165326 h 224109"/>
                  <a:gd name="connsiteX46" fmla="*/ 122054 w 247998"/>
                  <a:gd name="connsiteY46" fmla="*/ 145842 h 224109"/>
                  <a:gd name="connsiteX47" fmla="*/ 117636 w 247998"/>
                  <a:gd name="connsiteY47" fmla="*/ 145842 h 224109"/>
                  <a:gd name="connsiteX48" fmla="*/ 117636 w 247998"/>
                  <a:gd name="connsiteY48" fmla="*/ 121187 h 224109"/>
                  <a:gd name="connsiteX49" fmla="*/ 117634 w 247998"/>
                  <a:gd name="connsiteY49" fmla="*/ 120984 h 224109"/>
                  <a:gd name="connsiteX50" fmla="*/ 121039 w 247998"/>
                  <a:gd name="connsiteY50" fmla="*/ 117579 h 224109"/>
                  <a:gd name="connsiteX51" fmla="*/ 145730 w 247998"/>
                  <a:gd name="connsiteY51" fmla="*/ 117579 h 224109"/>
                  <a:gd name="connsiteX52" fmla="*/ 145730 w 247998"/>
                  <a:gd name="connsiteY52" fmla="*/ 121973 h 224109"/>
                  <a:gd name="connsiteX53" fmla="*/ 165232 w 247998"/>
                  <a:gd name="connsiteY53" fmla="*/ 141458 h 224109"/>
                  <a:gd name="connsiteX54" fmla="*/ 184733 w 247998"/>
                  <a:gd name="connsiteY54" fmla="*/ 121973 h 224109"/>
                  <a:gd name="connsiteX55" fmla="*/ 184733 w 247998"/>
                  <a:gd name="connsiteY55" fmla="*/ 117579 h 224109"/>
                  <a:gd name="connsiteX56" fmla="*/ 209424 w 247998"/>
                  <a:gd name="connsiteY56" fmla="*/ 117579 h 224109"/>
                  <a:gd name="connsiteX57" fmla="*/ 212830 w 247998"/>
                  <a:gd name="connsiteY57" fmla="*/ 120998 h 224109"/>
                  <a:gd name="connsiteX58" fmla="*/ 212830 w 247998"/>
                  <a:gd name="connsiteY58" fmla="*/ 141403 h 224109"/>
                  <a:gd name="connsiteX59" fmla="*/ 218455 w 247998"/>
                  <a:gd name="connsiteY59" fmla="*/ 147028 h 224109"/>
                  <a:gd name="connsiteX60" fmla="*/ 224080 w 247998"/>
                  <a:gd name="connsiteY60" fmla="*/ 141403 h 224109"/>
                  <a:gd name="connsiteX61" fmla="*/ 224080 w 247998"/>
                  <a:gd name="connsiteY61" fmla="*/ 120998 h 224109"/>
                  <a:gd name="connsiteX62" fmla="*/ 220957 w 247998"/>
                  <a:gd name="connsiteY62" fmla="*/ 111957 h 224109"/>
                  <a:gd name="connsiteX63" fmla="*/ 224080 w 247998"/>
                  <a:gd name="connsiteY63" fmla="*/ 102922 h 224109"/>
                  <a:gd name="connsiteX64" fmla="*/ 224080 w 247998"/>
                  <a:gd name="connsiteY64" fmla="*/ 78267 h 224109"/>
                  <a:gd name="connsiteX65" fmla="*/ 228498 w 247998"/>
                  <a:gd name="connsiteY65" fmla="*/ 78267 h 224109"/>
                  <a:gd name="connsiteX66" fmla="*/ 247999 w 247998"/>
                  <a:gd name="connsiteY66" fmla="*/ 58783 h 224109"/>
                  <a:gd name="connsiteX67" fmla="*/ 228498 w 247998"/>
                  <a:gd name="connsiteY67" fmla="*/ 39299 h 224109"/>
                  <a:gd name="connsiteX68" fmla="*/ 122054 w 247998"/>
                  <a:gd name="connsiteY68" fmla="*/ 157092 h 224109"/>
                  <a:gd name="connsiteX69" fmla="*/ 130305 w 247998"/>
                  <a:gd name="connsiteY69" fmla="*/ 165326 h 224109"/>
                  <a:gd name="connsiteX70" fmla="*/ 122054 w 247998"/>
                  <a:gd name="connsiteY70" fmla="*/ 173561 h 224109"/>
                  <a:gd name="connsiteX71" fmla="*/ 112011 w 247998"/>
                  <a:gd name="connsiteY71" fmla="*/ 173561 h 224109"/>
                  <a:gd name="connsiteX72" fmla="*/ 106386 w 247998"/>
                  <a:gd name="connsiteY72" fmla="*/ 179186 h 224109"/>
                  <a:gd name="connsiteX73" fmla="*/ 106386 w 247998"/>
                  <a:gd name="connsiteY73" fmla="*/ 209465 h 224109"/>
                  <a:gd name="connsiteX74" fmla="*/ 102980 w 247998"/>
                  <a:gd name="connsiteY74" fmla="*/ 212860 h 224109"/>
                  <a:gd name="connsiteX75" fmla="*/ 14595 w 247998"/>
                  <a:gd name="connsiteY75" fmla="*/ 212860 h 224109"/>
                  <a:gd name="connsiteX76" fmla="*/ 11250 w 247998"/>
                  <a:gd name="connsiteY76" fmla="*/ 210110 h 224109"/>
                  <a:gd name="connsiteX77" fmla="*/ 11250 w 247998"/>
                  <a:gd name="connsiteY77" fmla="*/ 120540 h 224109"/>
                  <a:gd name="connsiteX78" fmla="*/ 14595 w 247998"/>
                  <a:gd name="connsiteY78" fmla="*/ 117767 h 224109"/>
                  <a:gd name="connsiteX79" fmla="*/ 39287 w 247998"/>
                  <a:gd name="connsiteY79" fmla="*/ 117767 h 224109"/>
                  <a:gd name="connsiteX80" fmla="*/ 39287 w 247998"/>
                  <a:gd name="connsiteY80" fmla="*/ 122161 h 224109"/>
                  <a:gd name="connsiteX81" fmla="*/ 58787 w 247998"/>
                  <a:gd name="connsiteY81" fmla="*/ 141645 h 224109"/>
                  <a:gd name="connsiteX82" fmla="*/ 78289 w 247998"/>
                  <a:gd name="connsiteY82" fmla="*/ 122161 h 224109"/>
                  <a:gd name="connsiteX83" fmla="*/ 78289 w 247998"/>
                  <a:gd name="connsiteY83" fmla="*/ 117767 h 224109"/>
                  <a:gd name="connsiteX84" fmla="*/ 102981 w 247998"/>
                  <a:gd name="connsiteY84" fmla="*/ 117767 h 224109"/>
                  <a:gd name="connsiteX85" fmla="*/ 106385 w 247998"/>
                  <a:gd name="connsiteY85" fmla="*/ 121121 h 224109"/>
                  <a:gd name="connsiteX86" fmla="*/ 106386 w 247998"/>
                  <a:gd name="connsiteY86" fmla="*/ 151467 h 224109"/>
                  <a:gd name="connsiteX87" fmla="*/ 112011 w 247998"/>
                  <a:gd name="connsiteY87" fmla="*/ 157092 h 224109"/>
                  <a:gd name="connsiteX88" fmla="*/ 228498 w 247998"/>
                  <a:gd name="connsiteY88" fmla="*/ 67018 h 224109"/>
                  <a:gd name="connsiteX89" fmla="*/ 218455 w 247998"/>
                  <a:gd name="connsiteY89" fmla="*/ 67018 h 224109"/>
                  <a:gd name="connsiteX90" fmla="*/ 212830 w 247998"/>
                  <a:gd name="connsiteY90" fmla="*/ 72643 h 224109"/>
                  <a:gd name="connsiteX91" fmla="*/ 212830 w 247998"/>
                  <a:gd name="connsiteY91" fmla="*/ 102923 h 224109"/>
                  <a:gd name="connsiteX92" fmla="*/ 209425 w 247998"/>
                  <a:gd name="connsiteY92" fmla="*/ 106330 h 224109"/>
                  <a:gd name="connsiteX93" fmla="*/ 179108 w 247998"/>
                  <a:gd name="connsiteY93" fmla="*/ 106330 h 224109"/>
                  <a:gd name="connsiteX94" fmla="*/ 173483 w 247998"/>
                  <a:gd name="connsiteY94" fmla="*/ 111955 h 224109"/>
                  <a:gd name="connsiteX95" fmla="*/ 173483 w 247998"/>
                  <a:gd name="connsiteY95" fmla="*/ 121973 h 224109"/>
                  <a:gd name="connsiteX96" fmla="*/ 165232 w 247998"/>
                  <a:gd name="connsiteY96" fmla="*/ 130208 h 224109"/>
                  <a:gd name="connsiteX97" fmla="*/ 156981 w 247998"/>
                  <a:gd name="connsiteY97" fmla="*/ 121973 h 224109"/>
                  <a:gd name="connsiteX98" fmla="*/ 156981 w 247998"/>
                  <a:gd name="connsiteY98" fmla="*/ 111955 h 224109"/>
                  <a:gd name="connsiteX99" fmla="*/ 151356 w 247998"/>
                  <a:gd name="connsiteY99" fmla="*/ 106330 h 224109"/>
                  <a:gd name="connsiteX100" fmla="*/ 121039 w 247998"/>
                  <a:gd name="connsiteY100" fmla="*/ 106330 h 224109"/>
                  <a:gd name="connsiteX101" fmla="*/ 117636 w 247998"/>
                  <a:gd name="connsiteY101" fmla="*/ 103022 h 224109"/>
                  <a:gd name="connsiteX102" fmla="*/ 117636 w 247998"/>
                  <a:gd name="connsiteY102" fmla="*/ 78456 h 224109"/>
                  <a:gd name="connsiteX103" fmla="*/ 122054 w 247998"/>
                  <a:gd name="connsiteY103" fmla="*/ 78456 h 224109"/>
                  <a:gd name="connsiteX104" fmla="*/ 141555 w 247998"/>
                  <a:gd name="connsiteY104" fmla="*/ 58972 h 224109"/>
                  <a:gd name="connsiteX105" fmla="*/ 122054 w 247998"/>
                  <a:gd name="connsiteY105" fmla="*/ 39488 h 224109"/>
                  <a:gd name="connsiteX106" fmla="*/ 117636 w 247998"/>
                  <a:gd name="connsiteY106" fmla="*/ 39488 h 224109"/>
                  <a:gd name="connsiteX107" fmla="*/ 117636 w 247998"/>
                  <a:gd name="connsiteY107" fmla="*/ 14833 h 224109"/>
                  <a:gd name="connsiteX108" fmla="*/ 117634 w 247998"/>
                  <a:gd name="connsiteY108" fmla="*/ 14644 h 224109"/>
                  <a:gd name="connsiteX109" fmla="*/ 121039 w 247998"/>
                  <a:gd name="connsiteY109" fmla="*/ 11250 h 224109"/>
                  <a:gd name="connsiteX110" fmla="*/ 209426 w 247998"/>
                  <a:gd name="connsiteY110" fmla="*/ 11250 h 224109"/>
                  <a:gd name="connsiteX111" fmla="*/ 212831 w 247998"/>
                  <a:gd name="connsiteY111" fmla="*/ 14644 h 224109"/>
                  <a:gd name="connsiteX112" fmla="*/ 212831 w 247998"/>
                  <a:gd name="connsiteY112" fmla="*/ 44924 h 224109"/>
                  <a:gd name="connsiteX113" fmla="*/ 218456 w 247998"/>
                  <a:gd name="connsiteY113" fmla="*/ 50549 h 224109"/>
                  <a:gd name="connsiteX114" fmla="*/ 228499 w 247998"/>
                  <a:gd name="connsiteY114" fmla="*/ 50549 h 224109"/>
                  <a:gd name="connsiteX115" fmla="*/ 236750 w 247998"/>
                  <a:gd name="connsiteY115" fmla="*/ 58784 h 224109"/>
                  <a:gd name="connsiteX116" fmla="*/ 228498 w 247998"/>
                  <a:gd name="connsiteY116" fmla="*/ 67018 h 224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247998" h="224109">
                    <a:moveTo>
                      <a:pt x="228498" y="39299"/>
                    </a:moveTo>
                    <a:lnTo>
                      <a:pt x="224080" y="39299"/>
                    </a:lnTo>
                    <a:lnTo>
                      <a:pt x="224080" y="14644"/>
                    </a:lnTo>
                    <a:cubicBezTo>
                      <a:pt x="224080" y="6569"/>
                      <a:pt x="217506" y="0"/>
                      <a:pt x="209425" y="0"/>
                    </a:cubicBezTo>
                    <a:lnTo>
                      <a:pt x="121039" y="0"/>
                    </a:lnTo>
                    <a:cubicBezTo>
                      <a:pt x="112958" y="0"/>
                      <a:pt x="106384" y="6569"/>
                      <a:pt x="106384" y="14672"/>
                    </a:cubicBezTo>
                    <a:cubicBezTo>
                      <a:pt x="106384" y="14701"/>
                      <a:pt x="106384" y="14731"/>
                      <a:pt x="106384" y="14759"/>
                    </a:cubicBezTo>
                    <a:lnTo>
                      <a:pt x="106386" y="45113"/>
                    </a:lnTo>
                    <a:cubicBezTo>
                      <a:pt x="106386" y="48219"/>
                      <a:pt x="108904" y="50738"/>
                      <a:pt x="112011" y="50738"/>
                    </a:cubicBezTo>
                    <a:lnTo>
                      <a:pt x="122054" y="50738"/>
                    </a:lnTo>
                    <a:cubicBezTo>
                      <a:pt x="126603" y="50738"/>
                      <a:pt x="130305" y="54431"/>
                      <a:pt x="130305" y="58972"/>
                    </a:cubicBezTo>
                    <a:cubicBezTo>
                      <a:pt x="130305" y="63512"/>
                      <a:pt x="126603" y="67206"/>
                      <a:pt x="122054" y="67206"/>
                    </a:cubicBezTo>
                    <a:lnTo>
                      <a:pt x="112011" y="67206"/>
                    </a:lnTo>
                    <a:cubicBezTo>
                      <a:pt x="108904" y="67206"/>
                      <a:pt x="106386" y="69725"/>
                      <a:pt x="106386" y="72831"/>
                    </a:cubicBezTo>
                    <a:lnTo>
                      <a:pt x="106386" y="103083"/>
                    </a:lnTo>
                    <a:cubicBezTo>
                      <a:pt x="106386" y="103115"/>
                      <a:pt x="106386" y="103148"/>
                      <a:pt x="106386" y="103181"/>
                    </a:cubicBezTo>
                    <a:cubicBezTo>
                      <a:pt x="106410" y="104530"/>
                      <a:pt x="106619" y="105837"/>
                      <a:pt x="106990" y="107076"/>
                    </a:cubicBezTo>
                    <a:cubicBezTo>
                      <a:pt x="105715" y="106713"/>
                      <a:pt x="104370" y="106518"/>
                      <a:pt x="102980" y="106517"/>
                    </a:cubicBezTo>
                    <a:lnTo>
                      <a:pt x="72664" y="106517"/>
                    </a:lnTo>
                    <a:cubicBezTo>
                      <a:pt x="69557" y="106517"/>
                      <a:pt x="67039" y="109036"/>
                      <a:pt x="67039" y="112142"/>
                    </a:cubicBezTo>
                    <a:lnTo>
                      <a:pt x="67039" y="122161"/>
                    </a:lnTo>
                    <a:cubicBezTo>
                      <a:pt x="67039" y="126701"/>
                      <a:pt x="63337" y="130395"/>
                      <a:pt x="58787" y="130395"/>
                    </a:cubicBezTo>
                    <a:cubicBezTo>
                      <a:pt x="54238" y="130395"/>
                      <a:pt x="50537" y="126701"/>
                      <a:pt x="50537" y="122161"/>
                    </a:cubicBezTo>
                    <a:lnTo>
                      <a:pt x="50537" y="112142"/>
                    </a:lnTo>
                    <a:cubicBezTo>
                      <a:pt x="50537" y="109036"/>
                      <a:pt x="48018" y="106517"/>
                      <a:pt x="44912" y="106517"/>
                    </a:cubicBezTo>
                    <a:lnTo>
                      <a:pt x="14590" y="106517"/>
                    </a:lnTo>
                    <a:cubicBezTo>
                      <a:pt x="7149" y="106520"/>
                      <a:pt x="893" y="112098"/>
                      <a:pt x="37" y="119492"/>
                    </a:cubicBezTo>
                    <a:cubicBezTo>
                      <a:pt x="12" y="119707"/>
                      <a:pt x="0" y="119923"/>
                      <a:pt x="0" y="120138"/>
                    </a:cubicBezTo>
                    <a:lnTo>
                      <a:pt x="0" y="210512"/>
                    </a:lnTo>
                    <a:cubicBezTo>
                      <a:pt x="0" y="210729"/>
                      <a:pt x="12" y="210945"/>
                      <a:pt x="37" y="211159"/>
                    </a:cubicBezTo>
                    <a:cubicBezTo>
                      <a:pt x="892" y="218543"/>
                      <a:pt x="7150" y="224110"/>
                      <a:pt x="14595" y="224110"/>
                    </a:cubicBezTo>
                    <a:lnTo>
                      <a:pt x="102981" y="224110"/>
                    </a:lnTo>
                    <a:cubicBezTo>
                      <a:pt x="106446" y="224110"/>
                      <a:pt x="109635" y="222901"/>
                      <a:pt x="112146" y="220885"/>
                    </a:cubicBezTo>
                    <a:cubicBezTo>
                      <a:pt x="114621" y="222787"/>
                      <a:pt x="117710" y="223921"/>
                      <a:pt x="121039" y="223921"/>
                    </a:cubicBezTo>
                    <a:lnTo>
                      <a:pt x="209426" y="223921"/>
                    </a:lnTo>
                    <a:cubicBezTo>
                      <a:pt x="217506" y="223921"/>
                      <a:pt x="224081" y="217352"/>
                      <a:pt x="224081" y="209277"/>
                    </a:cubicBezTo>
                    <a:lnTo>
                      <a:pt x="224081" y="192260"/>
                    </a:lnTo>
                    <a:cubicBezTo>
                      <a:pt x="224081" y="189154"/>
                      <a:pt x="221563" y="186635"/>
                      <a:pt x="218456" y="186635"/>
                    </a:cubicBezTo>
                    <a:cubicBezTo>
                      <a:pt x="215349" y="186635"/>
                      <a:pt x="212831" y="189154"/>
                      <a:pt x="212831" y="192260"/>
                    </a:cubicBezTo>
                    <a:lnTo>
                      <a:pt x="212831" y="209277"/>
                    </a:lnTo>
                    <a:cubicBezTo>
                      <a:pt x="212831" y="211148"/>
                      <a:pt x="211303" y="212671"/>
                      <a:pt x="209426" y="212671"/>
                    </a:cubicBezTo>
                    <a:lnTo>
                      <a:pt x="121039" y="212671"/>
                    </a:lnTo>
                    <a:cubicBezTo>
                      <a:pt x="119206" y="212671"/>
                      <a:pt x="117687" y="211196"/>
                      <a:pt x="117636" y="209377"/>
                    </a:cubicBezTo>
                    <a:lnTo>
                      <a:pt x="117636" y="184811"/>
                    </a:lnTo>
                    <a:lnTo>
                      <a:pt x="122054" y="184811"/>
                    </a:lnTo>
                    <a:cubicBezTo>
                      <a:pt x="132807" y="184811"/>
                      <a:pt x="141555" y="176070"/>
                      <a:pt x="141555" y="165326"/>
                    </a:cubicBezTo>
                    <a:cubicBezTo>
                      <a:pt x="141555" y="154582"/>
                      <a:pt x="132807" y="145842"/>
                      <a:pt x="122054" y="145842"/>
                    </a:cubicBezTo>
                    <a:lnTo>
                      <a:pt x="117636" y="145842"/>
                    </a:lnTo>
                    <a:lnTo>
                      <a:pt x="117636" y="121187"/>
                    </a:lnTo>
                    <a:cubicBezTo>
                      <a:pt x="117636" y="121119"/>
                      <a:pt x="117635" y="121051"/>
                      <a:pt x="117634" y="120984"/>
                    </a:cubicBezTo>
                    <a:cubicBezTo>
                      <a:pt x="117642" y="119105"/>
                      <a:pt x="119166" y="117579"/>
                      <a:pt x="121039" y="117579"/>
                    </a:cubicBezTo>
                    <a:lnTo>
                      <a:pt x="145730" y="117579"/>
                    </a:lnTo>
                    <a:lnTo>
                      <a:pt x="145730" y="121973"/>
                    </a:lnTo>
                    <a:cubicBezTo>
                      <a:pt x="145730" y="132717"/>
                      <a:pt x="154478" y="141458"/>
                      <a:pt x="165232" y="141458"/>
                    </a:cubicBezTo>
                    <a:cubicBezTo>
                      <a:pt x="175985" y="141458"/>
                      <a:pt x="184733" y="132717"/>
                      <a:pt x="184733" y="121973"/>
                    </a:cubicBezTo>
                    <a:lnTo>
                      <a:pt x="184733" y="117579"/>
                    </a:lnTo>
                    <a:lnTo>
                      <a:pt x="209424" y="117579"/>
                    </a:lnTo>
                    <a:cubicBezTo>
                      <a:pt x="211302" y="117579"/>
                      <a:pt x="212830" y="119113"/>
                      <a:pt x="212830" y="120998"/>
                    </a:cubicBezTo>
                    <a:lnTo>
                      <a:pt x="212830" y="141403"/>
                    </a:lnTo>
                    <a:cubicBezTo>
                      <a:pt x="212830" y="144509"/>
                      <a:pt x="215348" y="147028"/>
                      <a:pt x="218455" y="147028"/>
                    </a:cubicBezTo>
                    <a:cubicBezTo>
                      <a:pt x="221561" y="147028"/>
                      <a:pt x="224080" y="144509"/>
                      <a:pt x="224080" y="141403"/>
                    </a:cubicBezTo>
                    <a:lnTo>
                      <a:pt x="224080" y="120998"/>
                    </a:lnTo>
                    <a:cubicBezTo>
                      <a:pt x="224080" y="117590"/>
                      <a:pt x="222913" y="114450"/>
                      <a:pt x="220957" y="111957"/>
                    </a:cubicBezTo>
                    <a:cubicBezTo>
                      <a:pt x="222913" y="109465"/>
                      <a:pt x="224080" y="106328"/>
                      <a:pt x="224080" y="102922"/>
                    </a:cubicBezTo>
                    <a:lnTo>
                      <a:pt x="224080" y="78267"/>
                    </a:lnTo>
                    <a:lnTo>
                      <a:pt x="228498" y="78267"/>
                    </a:lnTo>
                    <a:cubicBezTo>
                      <a:pt x="239251" y="78267"/>
                      <a:pt x="247999" y="69527"/>
                      <a:pt x="247999" y="58783"/>
                    </a:cubicBezTo>
                    <a:cubicBezTo>
                      <a:pt x="247999" y="48039"/>
                      <a:pt x="239252" y="39299"/>
                      <a:pt x="228498" y="39299"/>
                    </a:cubicBezTo>
                    <a:close/>
                    <a:moveTo>
                      <a:pt x="122054" y="157092"/>
                    </a:moveTo>
                    <a:cubicBezTo>
                      <a:pt x="126603" y="157092"/>
                      <a:pt x="130305" y="160786"/>
                      <a:pt x="130305" y="165326"/>
                    </a:cubicBezTo>
                    <a:cubicBezTo>
                      <a:pt x="130305" y="169867"/>
                      <a:pt x="126603" y="173561"/>
                      <a:pt x="122054" y="173561"/>
                    </a:cubicBezTo>
                    <a:lnTo>
                      <a:pt x="112011" y="173561"/>
                    </a:lnTo>
                    <a:cubicBezTo>
                      <a:pt x="108904" y="173561"/>
                      <a:pt x="106386" y="176079"/>
                      <a:pt x="106386" y="179186"/>
                    </a:cubicBezTo>
                    <a:lnTo>
                      <a:pt x="106386" y="209465"/>
                    </a:lnTo>
                    <a:cubicBezTo>
                      <a:pt x="106386" y="211337"/>
                      <a:pt x="104858" y="212860"/>
                      <a:pt x="102980" y="212860"/>
                    </a:cubicBezTo>
                    <a:lnTo>
                      <a:pt x="14595" y="212860"/>
                    </a:lnTo>
                    <a:cubicBezTo>
                      <a:pt x="12948" y="212860"/>
                      <a:pt x="11552" y="211694"/>
                      <a:pt x="11250" y="210110"/>
                    </a:cubicBezTo>
                    <a:lnTo>
                      <a:pt x="11250" y="120540"/>
                    </a:lnTo>
                    <a:cubicBezTo>
                      <a:pt x="11552" y="118943"/>
                      <a:pt x="12949" y="117768"/>
                      <a:pt x="14595" y="117767"/>
                    </a:cubicBezTo>
                    <a:lnTo>
                      <a:pt x="39287" y="117767"/>
                    </a:lnTo>
                    <a:lnTo>
                      <a:pt x="39287" y="122161"/>
                    </a:lnTo>
                    <a:cubicBezTo>
                      <a:pt x="39287" y="132905"/>
                      <a:pt x="48035" y="141645"/>
                      <a:pt x="58787" y="141645"/>
                    </a:cubicBezTo>
                    <a:cubicBezTo>
                      <a:pt x="69541" y="141645"/>
                      <a:pt x="78289" y="132905"/>
                      <a:pt x="78289" y="122161"/>
                    </a:cubicBezTo>
                    <a:lnTo>
                      <a:pt x="78289" y="117767"/>
                    </a:lnTo>
                    <a:lnTo>
                      <a:pt x="102981" y="117767"/>
                    </a:lnTo>
                    <a:cubicBezTo>
                      <a:pt x="104837" y="117768"/>
                      <a:pt x="106350" y="119266"/>
                      <a:pt x="106385" y="121121"/>
                    </a:cubicBezTo>
                    <a:lnTo>
                      <a:pt x="106386" y="151467"/>
                    </a:lnTo>
                    <a:cubicBezTo>
                      <a:pt x="106386" y="154573"/>
                      <a:pt x="108904" y="157092"/>
                      <a:pt x="112011" y="157092"/>
                    </a:cubicBezTo>
                    <a:close/>
                    <a:moveTo>
                      <a:pt x="228498" y="67018"/>
                    </a:moveTo>
                    <a:lnTo>
                      <a:pt x="218455" y="67018"/>
                    </a:lnTo>
                    <a:cubicBezTo>
                      <a:pt x="215349" y="67018"/>
                      <a:pt x="212830" y="69537"/>
                      <a:pt x="212830" y="72643"/>
                    </a:cubicBezTo>
                    <a:lnTo>
                      <a:pt x="212830" y="102923"/>
                    </a:lnTo>
                    <a:cubicBezTo>
                      <a:pt x="212830" y="104802"/>
                      <a:pt x="211303" y="106330"/>
                      <a:pt x="209425" y="106330"/>
                    </a:cubicBezTo>
                    <a:lnTo>
                      <a:pt x="179108" y="106330"/>
                    </a:lnTo>
                    <a:cubicBezTo>
                      <a:pt x="176002" y="106330"/>
                      <a:pt x="173483" y="108849"/>
                      <a:pt x="173483" y="111955"/>
                    </a:cubicBezTo>
                    <a:lnTo>
                      <a:pt x="173483" y="121973"/>
                    </a:lnTo>
                    <a:cubicBezTo>
                      <a:pt x="173483" y="126514"/>
                      <a:pt x="169782" y="130208"/>
                      <a:pt x="165232" y="130208"/>
                    </a:cubicBezTo>
                    <a:cubicBezTo>
                      <a:pt x="160683" y="130208"/>
                      <a:pt x="156981" y="126514"/>
                      <a:pt x="156981" y="121973"/>
                    </a:cubicBezTo>
                    <a:lnTo>
                      <a:pt x="156981" y="111955"/>
                    </a:lnTo>
                    <a:cubicBezTo>
                      <a:pt x="156981" y="108849"/>
                      <a:pt x="154463" y="106330"/>
                      <a:pt x="151356" y="106330"/>
                    </a:cubicBezTo>
                    <a:lnTo>
                      <a:pt x="121039" y="106330"/>
                    </a:lnTo>
                    <a:cubicBezTo>
                      <a:pt x="119207" y="106330"/>
                      <a:pt x="117688" y="104849"/>
                      <a:pt x="117636" y="103022"/>
                    </a:cubicBezTo>
                    <a:lnTo>
                      <a:pt x="117636" y="78456"/>
                    </a:lnTo>
                    <a:lnTo>
                      <a:pt x="122054" y="78456"/>
                    </a:lnTo>
                    <a:cubicBezTo>
                      <a:pt x="132807" y="78456"/>
                      <a:pt x="141555" y="69716"/>
                      <a:pt x="141555" y="58972"/>
                    </a:cubicBezTo>
                    <a:cubicBezTo>
                      <a:pt x="141555" y="48228"/>
                      <a:pt x="132807" y="39488"/>
                      <a:pt x="122054" y="39488"/>
                    </a:cubicBezTo>
                    <a:lnTo>
                      <a:pt x="117636" y="39488"/>
                    </a:lnTo>
                    <a:lnTo>
                      <a:pt x="117636" y="14833"/>
                    </a:lnTo>
                    <a:lnTo>
                      <a:pt x="117634" y="14644"/>
                    </a:lnTo>
                    <a:cubicBezTo>
                      <a:pt x="117634" y="12773"/>
                      <a:pt x="119162" y="11250"/>
                      <a:pt x="121039" y="11250"/>
                    </a:cubicBezTo>
                    <a:lnTo>
                      <a:pt x="209426" y="11250"/>
                    </a:lnTo>
                    <a:cubicBezTo>
                      <a:pt x="211303" y="11250"/>
                      <a:pt x="212831" y="12773"/>
                      <a:pt x="212831" y="14644"/>
                    </a:cubicBezTo>
                    <a:lnTo>
                      <a:pt x="212831" y="44924"/>
                    </a:lnTo>
                    <a:cubicBezTo>
                      <a:pt x="212831" y="48030"/>
                      <a:pt x="215349" y="50549"/>
                      <a:pt x="218456" y="50549"/>
                    </a:cubicBezTo>
                    <a:lnTo>
                      <a:pt x="228499" y="50549"/>
                    </a:lnTo>
                    <a:cubicBezTo>
                      <a:pt x="233048" y="50549"/>
                      <a:pt x="236750" y="54242"/>
                      <a:pt x="236750" y="58784"/>
                    </a:cubicBezTo>
                    <a:cubicBezTo>
                      <a:pt x="236750" y="63323"/>
                      <a:pt x="233048" y="67018"/>
                      <a:pt x="228498" y="67018"/>
                    </a:cubicBezTo>
                    <a:close/>
                  </a:path>
                </a:pathLst>
              </a:custGeom>
              <a:grpFill/>
              <a:ln w="558" cap="flat">
                <a:noFill/>
                <a:prstDash val="solid"/>
                <a:miter/>
              </a:ln>
            </p:spPr>
            <p:txBody>
              <a:bodyPr rtlCol="0" anchor="ctr"/>
              <a:lstStyle/>
              <a:p>
                <a:endParaRPr lang="en-GB" dirty="0"/>
              </a:p>
            </p:txBody>
          </p:sp>
          <p:sp>
            <p:nvSpPr>
              <p:cNvPr id="288" name="Freeform: Shape 287">
                <a:extLst>
                  <a:ext uri="{FF2B5EF4-FFF2-40B4-BE49-F238E27FC236}">
                    <a16:creationId xmlns:a16="http://schemas.microsoft.com/office/drawing/2014/main" id="{EC62AA39-7D7E-CEB0-A2DE-87FDD1C3C7AD}"/>
                  </a:ext>
                </a:extLst>
              </p:cNvPr>
              <p:cNvSpPr/>
              <p:nvPr/>
            </p:nvSpPr>
            <p:spPr bwMode="gray">
              <a:xfrm>
                <a:off x="4656642" y="2283254"/>
                <a:ext cx="11237" cy="11238"/>
              </a:xfrm>
              <a:custGeom>
                <a:avLst/>
                <a:gdLst>
                  <a:gd name="connsiteX0" fmla="*/ 5619 w 11237"/>
                  <a:gd name="connsiteY0" fmla="*/ 11239 h 11238"/>
                  <a:gd name="connsiteX1" fmla="*/ 323 w 11237"/>
                  <a:gd name="connsiteY1" fmla="*/ 7507 h 11238"/>
                  <a:gd name="connsiteX2" fmla="*/ 1980 w 11237"/>
                  <a:gd name="connsiteY2" fmla="*/ 1324 h 11238"/>
                  <a:gd name="connsiteX3" fmla="*/ 8587 w 11237"/>
                  <a:gd name="connsiteY3" fmla="*/ 835 h 11238"/>
                  <a:gd name="connsiteX4" fmla="*/ 11131 w 11237"/>
                  <a:gd name="connsiteY4" fmla="*/ 6711 h 11238"/>
                  <a:gd name="connsiteX5" fmla="*/ 5619 w 11237"/>
                  <a:gd name="connsiteY5" fmla="*/ 11239 h 1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37" h="11238">
                    <a:moveTo>
                      <a:pt x="5619" y="11239"/>
                    </a:moveTo>
                    <a:cubicBezTo>
                      <a:pt x="3269" y="11239"/>
                      <a:pt x="1115" y="9715"/>
                      <a:pt x="323" y="7507"/>
                    </a:cubicBezTo>
                    <a:cubicBezTo>
                      <a:pt x="-460" y="5326"/>
                      <a:pt x="214" y="2822"/>
                      <a:pt x="1980" y="1324"/>
                    </a:cubicBezTo>
                    <a:cubicBezTo>
                      <a:pt x="3823" y="-238"/>
                      <a:pt x="6533" y="-440"/>
                      <a:pt x="8587" y="835"/>
                    </a:cubicBezTo>
                    <a:cubicBezTo>
                      <a:pt x="10550" y="2055"/>
                      <a:pt x="11587" y="4445"/>
                      <a:pt x="11131" y="6711"/>
                    </a:cubicBezTo>
                    <a:cubicBezTo>
                      <a:pt x="10609" y="9306"/>
                      <a:pt x="8272" y="11239"/>
                      <a:pt x="5619" y="11239"/>
                    </a:cubicBezTo>
                    <a:close/>
                  </a:path>
                </a:pathLst>
              </a:custGeom>
              <a:grpFill/>
              <a:ln w="558" cap="flat">
                <a:noFill/>
                <a:prstDash val="solid"/>
                <a:miter/>
              </a:ln>
            </p:spPr>
            <p:txBody>
              <a:bodyPr rtlCol="0" anchor="ctr"/>
              <a:lstStyle/>
              <a:p>
                <a:endParaRPr lang="en-GB" dirty="0"/>
              </a:p>
            </p:txBody>
          </p:sp>
          <p:sp>
            <p:nvSpPr>
              <p:cNvPr id="289" name="Freeform: Shape 288">
                <a:extLst>
                  <a:ext uri="{FF2B5EF4-FFF2-40B4-BE49-F238E27FC236}">
                    <a16:creationId xmlns:a16="http://schemas.microsoft.com/office/drawing/2014/main" id="{E7FBEA52-E1E1-3CD0-CD1D-D6EEBCCE32B0}"/>
                  </a:ext>
                </a:extLst>
              </p:cNvPr>
              <p:cNvSpPr/>
              <p:nvPr/>
            </p:nvSpPr>
            <p:spPr bwMode="gray">
              <a:xfrm>
                <a:off x="4444404" y="2103417"/>
                <a:ext cx="41809" cy="35862"/>
              </a:xfrm>
              <a:custGeom>
                <a:avLst/>
                <a:gdLst>
                  <a:gd name="connsiteX0" fmla="*/ 17252 w 41809"/>
                  <a:gd name="connsiteY0" fmla="*/ 35863 h 35862"/>
                  <a:gd name="connsiteX1" fmla="*/ 13529 w 41809"/>
                  <a:gd name="connsiteY1" fmla="*/ 34454 h 35862"/>
                  <a:gd name="connsiteX2" fmla="*/ 1902 w 41809"/>
                  <a:gd name="connsiteY2" fmla="*/ 24187 h 35862"/>
                  <a:gd name="connsiteX3" fmla="*/ 1408 w 41809"/>
                  <a:gd name="connsiteY3" fmla="*/ 16248 h 35862"/>
                  <a:gd name="connsiteX4" fmla="*/ 9348 w 41809"/>
                  <a:gd name="connsiteY4" fmla="*/ 15754 h 35862"/>
                  <a:gd name="connsiteX5" fmla="*/ 16463 w 41809"/>
                  <a:gd name="connsiteY5" fmla="*/ 22037 h 35862"/>
                  <a:gd name="connsiteX6" fmla="*/ 31726 w 41809"/>
                  <a:gd name="connsiteY6" fmla="*/ 2196 h 35862"/>
                  <a:gd name="connsiteX7" fmla="*/ 39614 w 41809"/>
                  <a:gd name="connsiteY7" fmla="*/ 1167 h 35862"/>
                  <a:gd name="connsiteX8" fmla="*/ 40643 w 41809"/>
                  <a:gd name="connsiteY8" fmla="*/ 9054 h 35862"/>
                  <a:gd name="connsiteX9" fmla="*/ 21710 w 41809"/>
                  <a:gd name="connsiteY9" fmla="*/ 33667 h 35862"/>
                  <a:gd name="connsiteX10" fmla="*/ 17790 w 41809"/>
                  <a:gd name="connsiteY10" fmla="*/ 35837 h 35862"/>
                  <a:gd name="connsiteX11" fmla="*/ 17252 w 41809"/>
                  <a:gd name="connsiteY11" fmla="*/ 35863 h 3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809" h="35862">
                    <a:moveTo>
                      <a:pt x="17252" y="35863"/>
                    </a:moveTo>
                    <a:cubicBezTo>
                      <a:pt x="15887" y="35863"/>
                      <a:pt x="14561" y="35365"/>
                      <a:pt x="13529" y="34454"/>
                    </a:cubicBezTo>
                    <a:lnTo>
                      <a:pt x="1902" y="24187"/>
                    </a:lnTo>
                    <a:cubicBezTo>
                      <a:pt x="-427" y="22131"/>
                      <a:pt x="-647" y="18576"/>
                      <a:pt x="1408" y="16248"/>
                    </a:cubicBezTo>
                    <a:cubicBezTo>
                      <a:pt x="3465" y="13919"/>
                      <a:pt x="7020" y="13699"/>
                      <a:pt x="9348" y="15754"/>
                    </a:cubicBezTo>
                    <a:lnTo>
                      <a:pt x="16463" y="22037"/>
                    </a:lnTo>
                    <a:lnTo>
                      <a:pt x="31726" y="2196"/>
                    </a:lnTo>
                    <a:cubicBezTo>
                      <a:pt x="33621" y="-267"/>
                      <a:pt x="37152" y="-727"/>
                      <a:pt x="39614" y="1167"/>
                    </a:cubicBezTo>
                    <a:cubicBezTo>
                      <a:pt x="42076" y="3061"/>
                      <a:pt x="42537" y="6593"/>
                      <a:pt x="40643" y="9054"/>
                    </a:cubicBezTo>
                    <a:lnTo>
                      <a:pt x="21710" y="33667"/>
                    </a:lnTo>
                    <a:cubicBezTo>
                      <a:pt x="20761" y="34902"/>
                      <a:pt x="19341" y="35688"/>
                      <a:pt x="17790" y="35837"/>
                    </a:cubicBezTo>
                    <a:cubicBezTo>
                      <a:pt x="17611" y="35854"/>
                      <a:pt x="17431" y="35863"/>
                      <a:pt x="17252" y="35863"/>
                    </a:cubicBezTo>
                    <a:close/>
                  </a:path>
                </a:pathLst>
              </a:custGeom>
              <a:grpFill/>
              <a:ln w="558" cap="flat">
                <a:noFill/>
                <a:prstDash val="solid"/>
                <a:miter/>
              </a:ln>
            </p:spPr>
            <p:txBody>
              <a:bodyPr rtlCol="0" anchor="ctr"/>
              <a:lstStyle/>
              <a:p>
                <a:endParaRPr lang="en-GB" dirty="0"/>
              </a:p>
            </p:txBody>
          </p:sp>
          <p:sp>
            <p:nvSpPr>
              <p:cNvPr id="290" name="Freeform: Shape 289">
                <a:extLst>
                  <a:ext uri="{FF2B5EF4-FFF2-40B4-BE49-F238E27FC236}">
                    <a16:creationId xmlns:a16="http://schemas.microsoft.com/office/drawing/2014/main" id="{F1D96EDD-EBB9-587C-E651-DE551CA703F6}"/>
                  </a:ext>
                </a:extLst>
              </p:cNvPr>
              <p:cNvSpPr/>
              <p:nvPr/>
            </p:nvSpPr>
            <p:spPr bwMode="gray">
              <a:xfrm>
                <a:off x="4403800" y="2063668"/>
                <a:ext cx="141554" cy="141456"/>
              </a:xfrm>
              <a:custGeom>
                <a:avLst/>
                <a:gdLst>
                  <a:gd name="connsiteX0" fmla="*/ 58788 w 141554"/>
                  <a:gd name="connsiteY0" fmla="*/ 141457 h 141456"/>
                  <a:gd name="connsiteX1" fmla="*/ 39287 w 141554"/>
                  <a:gd name="connsiteY1" fmla="*/ 121972 h 141456"/>
                  <a:gd name="connsiteX2" fmla="*/ 39287 w 141554"/>
                  <a:gd name="connsiteY2" fmla="*/ 117579 h 141456"/>
                  <a:gd name="connsiteX3" fmla="*/ 14595 w 141554"/>
                  <a:gd name="connsiteY3" fmla="*/ 117579 h 141456"/>
                  <a:gd name="connsiteX4" fmla="*/ 37 w 141554"/>
                  <a:gd name="connsiteY4" fmla="*/ 104616 h 141456"/>
                  <a:gd name="connsiteX5" fmla="*/ 0 w 141554"/>
                  <a:gd name="connsiteY5" fmla="*/ 103970 h 141456"/>
                  <a:gd name="connsiteX6" fmla="*/ 0 w 141554"/>
                  <a:gd name="connsiteY6" fmla="*/ 13597 h 141456"/>
                  <a:gd name="connsiteX7" fmla="*/ 37 w 141554"/>
                  <a:gd name="connsiteY7" fmla="*/ 12950 h 141456"/>
                  <a:gd name="connsiteX8" fmla="*/ 14595 w 141554"/>
                  <a:gd name="connsiteY8" fmla="*/ 0 h 141456"/>
                  <a:gd name="connsiteX9" fmla="*/ 102981 w 141554"/>
                  <a:gd name="connsiteY9" fmla="*/ 0 h 141456"/>
                  <a:gd name="connsiteX10" fmla="*/ 117636 w 141554"/>
                  <a:gd name="connsiteY10" fmla="*/ 14644 h 141456"/>
                  <a:gd name="connsiteX11" fmla="*/ 117636 w 141554"/>
                  <a:gd name="connsiteY11" fmla="*/ 39299 h 141456"/>
                  <a:gd name="connsiteX12" fmla="*/ 122054 w 141554"/>
                  <a:gd name="connsiteY12" fmla="*/ 39299 h 141456"/>
                  <a:gd name="connsiteX13" fmla="*/ 141554 w 141554"/>
                  <a:gd name="connsiteY13" fmla="*/ 58784 h 141456"/>
                  <a:gd name="connsiteX14" fmla="*/ 122054 w 141554"/>
                  <a:gd name="connsiteY14" fmla="*/ 78268 h 141456"/>
                  <a:gd name="connsiteX15" fmla="*/ 117636 w 141554"/>
                  <a:gd name="connsiteY15" fmla="*/ 78268 h 141456"/>
                  <a:gd name="connsiteX16" fmla="*/ 117636 w 141554"/>
                  <a:gd name="connsiteY16" fmla="*/ 102923 h 141456"/>
                  <a:gd name="connsiteX17" fmla="*/ 102981 w 141554"/>
                  <a:gd name="connsiteY17" fmla="*/ 117580 h 141456"/>
                  <a:gd name="connsiteX18" fmla="*/ 78289 w 141554"/>
                  <a:gd name="connsiteY18" fmla="*/ 117580 h 141456"/>
                  <a:gd name="connsiteX19" fmla="*/ 78289 w 141554"/>
                  <a:gd name="connsiteY19" fmla="*/ 121973 h 141456"/>
                  <a:gd name="connsiteX20" fmla="*/ 58788 w 141554"/>
                  <a:gd name="connsiteY20" fmla="*/ 141457 h 141456"/>
                  <a:gd name="connsiteX21" fmla="*/ 11250 w 141554"/>
                  <a:gd name="connsiteY21" fmla="*/ 103568 h 141456"/>
                  <a:gd name="connsiteX22" fmla="*/ 14595 w 141554"/>
                  <a:gd name="connsiteY22" fmla="*/ 106329 h 141456"/>
                  <a:gd name="connsiteX23" fmla="*/ 44911 w 141554"/>
                  <a:gd name="connsiteY23" fmla="*/ 106329 h 141456"/>
                  <a:gd name="connsiteX24" fmla="*/ 50536 w 141554"/>
                  <a:gd name="connsiteY24" fmla="*/ 111954 h 141456"/>
                  <a:gd name="connsiteX25" fmla="*/ 50536 w 141554"/>
                  <a:gd name="connsiteY25" fmla="*/ 121973 h 141456"/>
                  <a:gd name="connsiteX26" fmla="*/ 58787 w 141554"/>
                  <a:gd name="connsiteY26" fmla="*/ 130208 h 141456"/>
                  <a:gd name="connsiteX27" fmla="*/ 67038 w 141554"/>
                  <a:gd name="connsiteY27" fmla="*/ 121973 h 141456"/>
                  <a:gd name="connsiteX28" fmla="*/ 67038 w 141554"/>
                  <a:gd name="connsiteY28" fmla="*/ 111954 h 141456"/>
                  <a:gd name="connsiteX29" fmla="*/ 72663 w 141554"/>
                  <a:gd name="connsiteY29" fmla="*/ 106329 h 141456"/>
                  <a:gd name="connsiteX30" fmla="*/ 102980 w 141554"/>
                  <a:gd name="connsiteY30" fmla="*/ 106329 h 141456"/>
                  <a:gd name="connsiteX31" fmla="*/ 106385 w 141554"/>
                  <a:gd name="connsiteY31" fmla="*/ 102922 h 141456"/>
                  <a:gd name="connsiteX32" fmla="*/ 106385 w 141554"/>
                  <a:gd name="connsiteY32" fmla="*/ 72642 h 141456"/>
                  <a:gd name="connsiteX33" fmla="*/ 112010 w 141554"/>
                  <a:gd name="connsiteY33" fmla="*/ 67017 h 141456"/>
                  <a:gd name="connsiteX34" fmla="*/ 122053 w 141554"/>
                  <a:gd name="connsiteY34" fmla="*/ 67017 h 141456"/>
                  <a:gd name="connsiteX35" fmla="*/ 130304 w 141554"/>
                  <a:gd name="connsiteY35" fmla="*/ 58783 h 141456"/>
                  <a:gd name="connsiteX36" fmla="*/ 122053 w 141554"/>
                  <a:gd name="connsiteY36" fmla="*/ 50549 h 141456"/>
                  <a:gd name="connsiteX37" fmla="*/ 112011 w 141554"/>
                  <a:gd name="connsiteY37" fmla="*/ 50549 h 141456"/>
                  <a:gd name="connsiteX38" fmla="*/ 106386 w 141554"/>
                  <a:gd name="connsiteY38" fmla="*/ 44924 h 141456"/>
                  <a:gd name="connsiteX39" fmla="*/ 106386 w 141554"/>
                  <a:gd name="connsiteY39" fmla="*/ 14644 h 141456"/>
                  <a:gd name="connsiteX40" fmla="*/ 102981 w 141554"/>
                  <a:gd name="connsiteY40" fmla="*/ 11250 h 141456"/>
                  <a:gd name="connsiteX41" fmla="*/ 14595 w 141554"/>
                  <a:gd name="connsiteY41" fmla="*/ 11250 h 141456"/>
                  <a:gd name="connsiteX42" fmla="*/ 11250 w 141554"/>
                  <a:gd name="connsiteY42" fmla="*/ 14000 h 14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1554" h="141456">
                    <a:moveTo>
                      <a:pt x="58788" y="141457"/>
                    </a:moveTo>
                    <a:cubicBezTo>
                      <a:pt x="48035" y="141457"/>
                      <a:pt x="39287" y="132716"/>
                      <a:pt x="39287" y="121972"/>
                    </a:cubicBezTo>
                    <a:lnTo>
                      <a:pt x="39287" y="117579"/>
                    </a:lnTo>
                    <a:lnTo>
                      <a:pt x="14595" y="117579"/>
                    </a:lnTo>
                    <a:cubicBezTo>
                      <a:pt x="7151" y="117579"/>
                      <a:pt x="893" y="112006"/>
                      <a:pt x="37" y="104616"/>
                    </a:cubicBezTo>
                    <a:cubicBezTo>
                      <a:pt x="12" y="104402"/>
                      <a:pt x="0" y="104186"/>
                      <a:pt x="0" y="103970"/>
                    </a:cubicBezTo>
                    <a:lnTo>
                      <a:pt x="0" y="13597"/>
                    </a:lnTo>
                    <a:cubicBezTo>
                      <a:pt x="0" y="13380"/>
                      <a:pt x="12" y="13164"/>
                      <a:pt x="37" y="12950"/>
                    </a:cubicBezTo>
                    <a:cubicBezTo>
                      <a:pt x="892" y="5567"/>
                      <a:pt x="7151" y="0"/>
                      <a:pt x="14595" y="0"/>
                    </a:cubicBezTo>
                    <a:lnTo>
                      <a:pt x="102981" y="0"/>
                    </a:lnTo>
                    <a:cubicBezTo>
                      <a:pt x="111062" y="0"/>
                      <a:pt x="117636" y="6569"/>
                      <a:pt x="117636" y="14644"/>
                    </a:cubicBezTo>
                    <a:lnTo>
                      <a:pt x="117636" y="39299"/>
                    </a:lnTo>
                    <a:lnTo>
                      <a:pt x="122054" y="39299"/>
                    </a:lnTo>
                    <a:cubicBezTo>
                      <a:pt x="132806" y="39299"/>
                      <a:pt x="141554" y="48040"/>
                      <a:pt x="141554" y="58784"/>
                    </a:cubicBezTo>
                    <a:cubicBezTo>
                      <a:pt x="141554" y="69527"/>
                      <a:pt x="132806" y="78268"/>
                      <a:pt x="122054" y="78268"/>
                    </a:cubicBezTo>
                    <a:lnTo>
                      <a:pt x="117636" y="78268"/>
                    </a:lnTo>
                    <a:lnTo>
                      <a:pt x="117636" y="102923"/>
                    </a:lnTo>
                    <a:cubicBezTo>
                      <a:pt x="117636" y="111004"/>
                      <a:pt x="111061" y="117580"/>
                      <a:pt x="102981" y="117580"/>
                    </a:cubicBezTo>
                    <a:lnTo>
                      <a:pt x="78289" y="117580"/>
                    </a:lnTo>
                    <a:lnTo>
                      <a:pt x="78289" y="121973"/>
                    </a:lnTo>
                    <a:cubicBezTo>
                      <a:pt x="78289" y="132716"/>
                      <a:pt x="69541" y="141457"/>
                      <a:pt x="58788" y="141457"/>
                    </a:cubicBezTo>
                    <a:close/>
                    <a:moveTo>
                      <a:pt x="11250" y="103568"/>
                    </a:moveTo>
                    <a:cubicBezTo>
                      <a:pt x="11552" y="105159"/>
                      <a:pt x="12948" y="106329"/>
                      <a:pt x="14595" y="106329"/>
                    </a:cubicBezTo>
                    <a:lnTo>
                      <a:pt x="44911" y="106329"/>
                    </a:lnTo>
                    <a:cubicBezTo>
                      <a:pt x="48018" y="106329"/>
                      <a:pt x="50536" y="108848"/>
                      <a:pt x="50536" y="111954"/>
                    </a:cubicBezTo>
                    <a:lnTo>
                      <a:pt x="50536" y="121973"/>
                    </a:lnTo>
                    <a:cubicBezTo>
                      <a:pt x="50536" y="126513"/>
                      <a:pt x="54238" y="130208"/>
                      <a:pt x="58787" y="130208"/>
                    </a:cubicBezTo>
                    <a:cubicBezTo>
                      <a:pt x="63337" y="130208"/>
                      <a:pt x="67038" y="126514"/>
                      <a:pt x="67038" y="121973"/>
                    </a:cubicBezTo>
                    <a:lnTo>
                      <a:pt x="67038" y="111954"/>
                    </a:lnTo>
                    <a:cubicBezTo>
                      <a:pt x="67038" y="108848"/>
                      <a:pt x="69557" y="106329"/>
                      <a:pt x="72663" y="106329"/>
                    </a:cubicBezTo>
                    <a:lnTo>
                      <a:pt x="102980" y="106329"/>
                    </a:lnTo>
                    <a:cubicBezTo>
                      <a:pt x="104858" y="106329"/>
                      <a:pt x="106385" y="104801"/>
                      <a:pt x="106385" y="102922"/>
                    </a:cubicBezTo>
                    <a:lnTo>
                      <a:pt x="106385" y="72642"/>
                    </a:lnTo>
                    <a:cubicBezTo>
                      <a:pt x="106385" y="69536"/>
                      <a:pt x="108903" y="67017"/>
                      <a:pt x="112010" y="67017"/>
                    </a:cubicBezTo>
                    <a:lnTo>
                      <a:pt x="122053" y="67017"/>
                    </a:lnTo>
                    <a:cubicBezTo>
                      <a:pt x="126602" y="67017"/>
                      <a:pt x="130304" y="63324"/>
                      <a:pt x="130304" y="58783"/>
                    </a:cubicBezTo>
                    <a:cubicBezTo>
                      <a:pt x="130304" y="54243"/>
                      <a:pt x="126602" y="50549"/>
                      <a:pt x="122053" y="50549"/>
                    </a:cubicBezTo>
                    <a:lnTo>
                      <a:pt x="112011" y="50549"/>
                    </a:lnTo>
                    <a:cubicBezTo>
                      <a:pt x="108904" y="50549"/>
                      <a:pt x="106386" y="48030"/>
                      <a:pt x="106386" y="44924"/>
                    </a:cubicBezTo>
                    <a:lnTo>
                      <a:pt x="106386" y="14644"/>
                    </a:lnTo>
                    <a:cubicBezTo>
                      <a:pt x="106386" y="12773"/>
                      <a:pt x="104858" y="11250"/>
                      <a:pt x="102981" y="11250"/>
                    </a:cubicBezTo>
                    <a:lnTo>
                      <a:pt x="14595" y="11250"/>
                    </a:lnTo>
                    <a:cubicBezTo>
                      <a:pt x="12948" y="11250"/>
                      <a:pt x="11552" y="12416"/>
                      <a:pt x="11250" y="14000"/>
                    </a:cubicBezTo>
                    <a:close/>
                  </a:path>
                </a:pathLst>
              </a:custGeom>
              <a:grpFill/>
              <a:ln w="558" cap="flat">
                <a:noFill/>
                <a:prstDash val="solid"/>
                <a:miter/>
              </a:ln>
            </p:spPr>
            <p:txBody>
              <a:bodyPr rtlCol="0" anchor="ctr"/>
              <a:lstStyle/>
              <a:p>
                <a:endParaRPr lang="en-GB" dirty="0"/>
              </a:p>
            </p:txBody>
          </p:sp>
        </p:grpSp>
      </p:grpSp>
      <p:grpSp>
        <p:nvGrpSpPr>
          <p:cNvPr id="291" name="Group 290">
            <a:extLst>
              <a:ext uri="{FF2B5EF4-FFF2-40B4-BE49-F238E27FC236}">
                <a16:creationId xmlns:a16="http://schemas.microsoft.com/office/drawing/2014/main" id="{F2C7B716-60D9-8713-2B3D-55E9EBAD94EB}"/>
              </a:ext>
            </a:extLst>
          </p:cNvPr>
          <p:cNvGrpSpPr/>
          <p:nvPr/>
        </p:nvGrpSpPr>
        <p:grpSpPr bwMode="gray">
          <a:xfrm>
            <a:off x="10704000" y="5085000"/>
            <a:ext cx="864000" cy="864000"/>
            <a:chOff x="9264000" y="1413000"/>
            <a:chExt cx="864000" cy="864000"/>
          </a:xfrm>
        </p:grpSpPr>
        <p:sp>
          <p:nvSpPr>
            <p:cNvPr id="292" name="Oval 291">
              <a:extLst>
                <a:ext uri="{FF2B5EF4-FFF2-40B4-BE49-F238E27FC236}">
                  <a16:creationId xmlns:a16="http://schemas.microsoft.com/office/drawing/2014/main" id="{84E8A01F-C181-891E-B675-A6C10B32E4CA}"/>
                </a:ext>
              </a:extLst>
            </p:cNvPr>
            <p:cNvSpPr/>
            <p:nvPr/>
          </p:nvSpPr>
          <p:spPr bwMode="gray">
            <a:xfrm>
              <a:off x="9264000" y="1413000"/>
              <a:ext cx="864000" cy="864000"/>
            </a:xfrm>
            <a:prstGeom prst="ellipse">
              <a:avLst/>
            </a:prstGeom>
            <a:solidFill>
              <a:schemeClr val="bg1"/>
            </a:solid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p>
          </p:txBody>
        </p:sp>
        <p:grpSp>
          <p:nvGrpSpPr>
            <p:cNvPr id="293" name="Group 292">
              <a:extLst>
                <a:ext uri="{FF2B5EF4-FFF2-40B4-BE49-F238E27FC236}">
                  <a16:creationId xmlns:a16="http://schemas.microsoft.com/office/drawing/2014/main" id="{36C4C9CF-9D41-94B7-5913-1EC26B69553C}"/>
                </a:ext>
              </a:extLst>
            </p:cNvPr>
            <p:cNvGrpSpPr>
              <a:grpSpLocks noChangeAspect="1"/>
            </p:cNvGrpSpPr>
            <p:nvPr/>
          </p:nvGrpSpPr>
          <p:grpSpPr bwMode="gray">
            <a:xfrm>
              <a:off x="9463801" y="1593000"/>
              <a:ext cx="464398" cy="504000"/>
              <a:chOff x="8172755" y="1502805"/>
              <a:chExt cx="364892" cy="396008"/>
            </a:xfrm>
            <a:solidFill>
              <a:schemeClr val="accent3"/>
            </a:solidFill>
          </p:grpSpPr>
          <p:sp>
            <p:nvSpPr>
              <p:cNvPr id="294" name="Freeform: Shape 293">
                <a:extLst>
                  <a:ext uri="{FF2B5EF4-FFF2-40B4-BE49-F238E27FC236}">
                    <a16:creationId xmlns:a16="http://schemas.microsoft.com/office/drawing/2014/main" id="{683CF63B-9B66-B0D8-AC76-907C02B472D2}"/>
                  </a:ext>
                </a:extLst>
              </p:cNvPr>
              <p:cNvSpPr/>
              <p:nvPr/>
            </p:nvSpPr>
            <p:spPr bwMode="gray">
              <a:xfrm>
                <a:off x="8278713" y="1502805"/>
                <a:ext cx="258934" cy="258941"/>
              </a:xfrm>
              <a:custGeom>
                <a:avLst/>
                <a:gdLst>
                  <a:gd name="connsiteX0" fmla="*/ 241598 w 258934"/>
                  <a:gd name="connsiteY0" fmla="*/ 98682 h 258941"/>
                  <a:gd name="connsiteX1" fmla="*/ 237584 w 258934"/>
                  <a:gd name="connsiteY1" fmla="*/ 98682 h 258941"/>
                  <a:gd name="connsiteX2" fmla="*/ 227682 w 258934"/>
                  <a:gd name="connsiteY2" fmla="*/ 74793 h 258941"/>
                  <a:gd name="connsiteX3" fmla="*/ 230535 w 258934"/>
                  <a:gd name="connsiteY3" fmla="*/ 71939 h 258941"/>
                  <a:gd name="connsiteX4" fmla="*/ 235597 w 258934"/>
                  <a:gd name="connsiteY4" fmla="*/ 59684 h 258941"/>
                  <a:gd name="connsiteX5" fmla="*/ 230533 w 258934"/>
                  <a:gd name="connsiteY5" fmla="*/ 47426 h 258941"/>
                  <a:gd name="connsiteX6" fmla="*/ 211522 w 258934"/>
                  <a:gd name="connsiteY6" fmla="*/ 28437 h 258941"/>
                  <a:gd name="connsiteX7" fmla="*/ 199251 w 258934"/>
                  <a:gd name="connsiteY7" fmla="*/ 23344 h 258941"/>
                  <a:gd name="connsiteX8" fmla="*/ 186997 w 258934"/>
                  <a:gd name="connsiteY8" fmla="*/ 28421 h 258941"/>
                  <a:gd name="connsiteX9" fmla="*/ 184147 w 258934"/>
                  <a:gd name="connsiteY9" fmla="*/ 31271 h 258941"/>
                  <a:gd name="connsiteX10" fmla="*/ 160255 w 258934"/>
                  <a:gd name="connsiteY10" fmla="*/ 21351 h 258941"/>
                  <a:gd name="connsiteX11" fmla="*/ 160255 w 258934"/>
                  <a:gd name="connsiteY11" fmla="*/ 17337 h 258941"/>
                  <a:gd name="connsiteX12" fmla="*/ 142918 w 258934"/>
                  <a:gd name="connsiteY12" fmla="*/ 0 h 258941"/>
                  <a:gd name="connsiteX13" fmla="*/ 116040 w 258934"/>
                  <a:gd name="connsiteY13" fmla="*/ 0 h 258941"/>
                  <a:gd name="connsiteX14" fmla="*/ 98702 w 258934"/>
                  <a:gd name="connsiteY14" fmla="*/ 17337 h 258941"/>
                  <a:gd name="connsiteX15" fmla="*/ 98702 w 258934"/>
                  <a:gd name="connsiteY15" fmla="*/ 21351 h 258941"/>
                  <a:gd name="connsiteX16" fmla="*/ 74791 w 258934"/>
                  <a:gd name="connsiteY16" fmla="*/ 31274 h 258941"/>
                  <a:gd name="connsiteX17" fmla="*/ 71954 w 258934"/>
                  <a:gd name="connsiteY17" fmla="*/ 28437 h 258941"/>
                  <a:gd name="connsiteX18" fmla="*/ 59683 w 258934"/>
                  <a:gd name="connsiteY18" fmla="*/ 23345 h 258941"/>
                  <a:gd name="connsiteX19" fmla="*/ 47430 w 258934"/>
                  <a:gd name="connsiteY19" fmla="*/ 28422 h 258941"/>
                  <a:gd name="connsiteX20" fmla="*/ 28422 w 258934"/>
                  <a:gd name="connsiteY20" fmla="*/ 47430 h 258941"/>
                  <a:gd name="connsiteX21" fmla="*/ 23361 w 258934"/>
                  <a:gd name="connsiteY21" fmla="*/ 59685 h 258941"/>
                  <a:gd name="connsiteX22" fmla="*/ 28422 w 258934"/>
                  <a:gd name="connsiteY22" fmla="*/ 71939 h 258941"/>
                  <a:gd name="connsiteX23" fmla="*/ 31274 w 258934"/>
                  <a:gd name="connsiteY23" fmla="*/ 74792 h 258941"/>
                  <a:gd name="connsiteX24" fmla="*/ 21366 w 258934"/>
                  <a:gd name="connsiteY24" fmla="*/ 98682 h 258941"/>
                  <a:gd name="connsiteX25" fmla="*/ 17337 w 258934"/>
                  <a:gd name="connsiteY25" fmla="*/ 98682 h 258941"/>
                  <a:gd name="connsiteX26" fmla="*/ 0 w 258934"/>
                  <a:gd name="connsiteY26" fmla="*/ 116019 h 258941"/>
                  <a:gd name="connsiteX27" fmla="*/ 0 w 258934"/>
                  <a:gd name="connsiteY27" fmla="*/ 142921 h 258941"/>
                  <a:gd name="connsiteX28" fmla="*/ 17337 w 258934"/>
                  <a:gd name="connsiteY28" fmla="*/ 160259 h 258941"/>
                  <a:gd name="connsiteX29" fmla="*/ 21366 w 258934"/>
                  <a:gd name="connsiteY29" fmla="*/ 160259 h 258941"/>
                  <a:gd name="connsiteX30" fmla="*/ 31274 w 258934"/>
                  <a:gd name="connsiteY30" fmla="*/ 184149 h 258941"/>
                  <a:gd name="connsiteX31" fmla="*/ 28422 w 258934"/>
                  <a:gd name="connsiteY31" fmla="*/ 187002 h 258941"/>
                  <a:gd name="connsiteX32" fmla="*/ 23360 w 258934"/>
                  <a:gd name="connsiteY32" fmla="*/ 199257 h 258941"/>
                  <a:gd name="connsiteX33" fmla="*/ 28421 w 258934"/>
                  <a:gd name="connsiteY33" fmla="*/ 211511 h 258941"/>
                  <a:gd name="connsiteX34" fmla="*/ 47413 w 258934"/>
                  <a:gd name="connsiteY34" fmla="*/ 230504 h 258941"/>
                  <a:gd name="connsiteX35" fmla="*/ 59682 w 258934"/>
                  <a:gd name="connsiteY35" fmla="*/ 235597 h 258941"/>
                  <a:gd name="connsiteX36" fmla="*/ 59683 w 258934"/>
                  <a:gd name="connsiteY36" fmla="*/ 235597 h 258941"/>
                  <a:gd name="connsiteX37" fmla="*/ 71938 w 258934"/>
                  <a:gd name="connsiteY37" fmla="*/ 230520 h 258941"/>
                  <a:gd name="connsiteX38" fmla="*/ 74791 w 258934"/>
                  <a:gd name="connsiteY38" fmla="*/ 227667 h 258941"/>
                  <a:gd name="connsiteX39" fmla="*/ 98701 w 258934"/>
                  <a:gd name="connsiteY39" fmla="*/ 237577 h 258941"/>
                  <a:gd name="connsiteX40" fmla="*/ 98701 w 258934"/>
                  <a:gd name="connsiteY40" fmla="*/ 241604 h 258941"/>
                  <a:gd name="connsiteX41" fmla="*/ 116039 w 258934"/>
                  <a:gd name="connsiteY41" fmla="*/ 258941 h 258941"/>
                  <a:gd name="connsiteX42" fmla="*/ 142917 w 258934"/>
                  <a:gd name="connsiteY42" fmla="*/ 258941 h 258941"/>
                  <a:gd name="connsiteX43" fmla="*/ 160255 w 258934"/>
                  <a:gd name="connsiteY43" fmla="*/ 241604 h 258941"/>
                  <a:gd name="connsiteX44" fmla="*/ 160255 w 258934"/>
                  <a:gd name="connsiteY44" fmla="*/ 237577 h 258941"/>
                  <a:gd name="connsiteX45" fmla="*/ 184147 w 258934"/>
                  <a:gd name="connsiteY45" fmla="*/ 227670 h 258941"/>
                  <a:gd name="connsiteX46" fmla="*/ 186981 w 258934"/>
                  <a:gd name="connsiteY46" fmla="*/ 230504 h 258941"/>
                  <a:gd name="connsiteX47" fmla="*/ 199251 w 258934"/>
                  <a:gd name="connsiteY47" fmla="*/ 235597 h 258941"/>
                  <a:gd name="connsiteX48" fmla="*/ 211503 w 258934"/>
                  <a:gd name="connsiteY48" fmla="*/ 230523 h 258941"/>
                  <a:gd name="connsiteX49" fmla="*/ 230535 w 258934"/>
                  <a:gd name="connsiteY49" fmla="*/ 211511 h 258941"/>
                  <a:gd name="connsiteX50" fmla="*/ 235596 w 258934"/>
                  <a:gd name="connsiteY50" fmla="*/ 199256 h 258941"/>
                  <a:gd name="connsiteX51" fmla="*/ 230535 w 258934"/>
                  <a:gd name="connsiteY51" fmla="*/ 187002 h 258941"/>
                  <a:gd name="connsiteX52" fmla="*/ 227681 w 258934"/>
                  <a:gd name="connsiteY52" fmla="*/ 184148 h 258941"/>
                  <a:gd name="connsiteX53" fmla="*/ 237583 w 258934"/>
                  <a:gd name="connsiteY53" fmla="*/ 160259 h 258941"/>
                  <a:gd name="connsiteX54" fmla="*/ 241597 w 258934"/>
                  <a:gd name="connsiteY54" fmla="*/ 160259 h 258941"/>
                  <a:gd name="connsiteX55" fmla="*/ 258935 w 258934"/>
                  <a:gd name="connsiteY55" fmla="*/ 142921 h 258941"/>
                  <a:gd name="connsiteX56" fmla="*/ 258935 w 258934"/>
                  <a:gd name="connsiteY56" fmla="*/ 116019 h 258941"/>
                  <a:gd name="connsiteX57" fmla="*/ 241598 w 258934"/>
                  <a:gd name="connsiteY57" fmla="*/ 98682 h 258941"/>
                  <a:gd name="connsiteX58" fmla="*/ 144787 w 258934"/>
                  <a:gd name="connsiteY58" fmla="*/ 241603 h 258941"/>
                  <a:gd name="connsiteX59" fmla="*/ 142918 w 258934"/>
                  <a:gd name="connsiteY59" fmla="*/ 243472 h 258941"/>
                  <a:gd name="connsiteX60" fmla="*/ 116040 w 258934"/>
                  <a:gd name="connsiteY60" fmla="*/ 243472 h 258941"/>
                  <a:gd name="connsiteX61" fmla="*/ 114171 w 258934"/>
                  <a:gd name="connsiteY61" fmla="*/ 241603 h 258941"/>
                  <a:gd name="connsiteX62" fmla="*/ 114171 w 258934"/>
                  <a:gd name="connsiteY62" fmla="*/ 231562 h 258941"/>
                  <a:gd name="connsiteX63" fmla="*/ 114171 w 258934"/>
                  <a:gd name="connsiteY63" fmla="*/ 182802 h 258941"/>
                  <a:gd name="connsiteX64" fmla="*/ 109127 w 258934"/>
                  <a:gd name="connsiteY64" fmla="*/ 175550 h 258941"/>
                  <a:gd name="connsiteX65" fmla="*/ 74379 w 258934"/>
                  <a:gd name="connsiteY65" fmla="*/ 125776 h 258941"/>
                  <a:gd name="connsiteX66" fmla="*/ 97665 w 258934"/>
                  <a:gd name="connsiteY66" fmla="*/ 81935 h 258941"/>
                  <a:gd name="connsiteX67" fmla="*/ 99404 w 258934"/>
                  <a:gd name="connsiteY67" fmla="*/ 80823 h 258941"/>
                  <a:gd name="connsiteX68" fmla="*/ 99267 w 258934"/>
                  <a:gd name="connsiteY68" fmla="*/ 83284 h 258941"/>
                  <a:gd name="connsiteX69" fmla="*/ 99162 w 258934"/>
                  <a:gd name="connsiteY69" fmla="*/ 85303 h 258941"/>
                  <a:gd name="connsiteX70" fmla="*/ 99162 w 258934"/>
                  <a:gd name="connsiteY70" fmla="*/ 121807 h 258941"/>
                  <a:gd name="connsiteX71" fmla="*/ 128966 w 258934"/>
                  <a:gd name="connsiteY71" fmla="*/ 153663 h 258941"/>
                  <a:gd name="connsiteX72" fmla="*/ 129990 w 258934"/>
                  <a:gd name="connsiteY72" fmla="*/ 153663 h 258941"/>
                  <a:gd name="connsiteX73" fmla="*/ 159772 w 258934"/>
                  <a:gd name="connsiteY73" fmla="*/ 121807 h 258941"/>
                  <a:gd name="connsiteX74" fmla="*/ 159772 w 258934"/>
                  <a:gd name="connsiteY74" fmla="*/ 85303 h 258941"/>
                  <a:gd name="connsiteX75" fmla="*/ 159669 w 258934"/>
                  <a:gd name="connsiteY75" fmla="*/ 83295 h 258941"/>
                  <a:gd name="connsiteX76" fmla="*/ 159534 w 258934"/>
                  <a:gd name="connsiteY76" fmla="*/ 80823 h 258941"/>
                  <a:gd name="connsiteX77" fmla="*/ 161266 w 258934"/>
                  <a:gd name="connsiteY77" fmla="*/ 81932 h 258941"/>
                  <a:gd name="connsiteX78" fmla="*/ 184555 w 258934"/>
                  <a:gd name="connsiteY78" fmla="*/ 125776 h 258941"/>
                  <a:gd name="connsiteX79" fmla="*/ 149828 w 258934"/>
                  <a:gd name="connsiteY79" fmla="*/ 175550 h 258941"/>
                  <a:gd name="connsiteX80" fmla="*/ 144785 w 258934"/>
                  <a:gd name="connsiteY80" fmla="*/ 182801 h 258941"/>
                  <a:gd name="connsiteX81" fmla="*/ 144785 w 258934"/>
                  <a:gd name="connsiteY81" fmla="*/ 231561 h 258941"/>
                  <a:gd name="connsiteX82" fmla="*/ 144785 w 258934"/>
                  <a:gd name="connsiteY82" fmla="*/ 241603 h 258941"/>
                  <a:gd name="connsiteX83" fmla="*/ 243467 w 258934"/>
                  <a:gd name="connsiteY83" fmla="*/ 142921 h 258941"/>
                  <a:gd name="connsiteX84" fmla="*/ 241598 w 258934"/>
                  <a:gd name="connsiteY84" fmla="*/ 144790 h 258941"/>
                  <a:gd name="connsiteX85" fmla="*/ 231579 w 258934"/>
                  <a:gd name="connsiteY85" fmla="*/ 144790 h 258941"/>
                  <a:gd name="connsiteX86" fmla="*/ 224035 w 258934"/>
                  <a:gd name="connsiteY86" fmla="*/ 150816 h 258941"/>
                  <a:gd name="connsiteX87" fmla="*/ 211426 w 258934"/>
                  <a:gd name="connsiteY87" fmla="*/ 181234 h 258941"/>
                  <a:gd name="connsiteX88" fmla="*/ 212495 w 258934"/>
                  <a:gd name="connsiteY88" fmla="*/ 190836 h 258941"/>
                  <a:gd name="connsiteX89" fmla="*/ 219599 w 258934"/>
                  <a:gd name="connsiteY89" fmla="*/ 197940 h 258941"/>
                  <a:gd name="connsiteX90" fmla="*/ 220129 w 258934"/>
                  <a:gd name="connsiteY90" fmla="*/ 199256 h 258941"/>
                  <a:gd name="connsiteX91" fmla="*/ 219601 w 258934"/>
                  <a:gd name="connsiteY91" fmla="*/ 200569 h 258941"/>
                  <a:gd name="connsiteX92" fmla="*/ 200552 w 258934"/>
                  <a:gd name="connsiteY92" fmla="*/ 219597 h 258941"/>
                  <a:gd name="connsiteX93" fmla="*/ 199251 w 258934"/>
                  <a:gd name="connsiteY93" fmla="*/ 220127 h 258941"/>
                  <a:gd name="connsiteX94" fmla="*/ 197936 w 258934"/>
                  <a:gd name="connsiteY94" fmla="*/ 219580 h 258941"/>
                  <a:gd name="connsiteX95" fmla="*/ 190832 w 258934"/>
                  <a:gd name="connsiteY95" fmla="*/ 212476 h 258941"/>
                  <a:gd name="connsiteX96" fmla="*/ 181223 w 258934"/>
                  <a:gd name="connsiteY96" fmla="*/ 211412 h 258941"/>
                  <a:gd name="connsiteX97" fmla="*/ 160255 w 258934"/>
                  <a:gd name="connsiteY97" fmla="*/ 221369 h 258941"/>
                  <a:gd name="connsiteX98" fmla="*/ 160255 w 258934"/>
                  <a:gd name="connsiteY98" fmla="*/ 187946 h 258941"/>
                  <a:gd name="connsiteX99" fmla="*/ 200026 w 258934"/>
                  <a:gd name="connsiteY99" fmla="*/ 125775 h 258941"/>
                  <a:gd name="connsiteX100" fmla="*/ 169997 w 258934"/>
                  <a:gd name="connsiteY100" fmla="*/ 69161 h 258941"/>
                  <a:gd name="connsiteX101" fmla="*/ 150697 w 258934"/>
                  <a:gd name="connsiteY101" fmla="*/ 65613 h 258941"/>
                  <a:gd name="connsiteX102" fmla="*/ 144243 w 258934"/>
                  <a:gd name="connsiteY102" fmla="*/ 84433 h 258941"/>
                  <a:gd name="connsiteX103" fmla="*/ 144304 w 258934"/>
                  <a:gd name="connsiteY103" fmla="*/ 85303 h 258941"/>
                  <a:gd name="connsiteX104" fmla="*/ 144304 w 258934"/>
                  <a:gd name="connsiteY104" fmla="*/ 121807 h 258941"/>
                  <a:gd name="connsiteX105" fmla="*/ 129479 w 258934"/>
                  <a:gd name="connsiteY105" fmla="*/ 138187 h 258941"/>
                  <a:gd name="connsiteX106" fmla="*/ 114632 w 258934"/>
                  <a:gd name="connsiteY106" fmla="*/ 121807 h 258941"/>
                  <a:gd name="connsiteX107" fmla="*/ 114631 w 258934"/>
                  <a:gd name="connsiteY107" fmla="*/ 85359 h 258941"/>
                  <a:gd name="connsiteX108" fmla="*/ 114694 w 258934"/>
                  <a:gd name="connsiteY108" fmla="*/ 84432 h 258941"/>
                  <a:gd name="connsiteX109" fmla="*/ 108256 w 258934"/>
                  <a:gd name="connsiteY109" fmla="*/ 65617 h 258941"/>
                  <a:gd name="connsiteX110" fmla="*/ 88940 w 258934"/>
                  <a:gd name="connsiteY110" fmla="*/ 69161 h 258941"/>
                  <a:gd name="connsiteX111" fmla="*/ 58910 w 258934"/>
                  <a:gd name="connsiteY111" fmla="*/ 125776 h 258941"/>
                  <a:gd name="connsiteX112" fmla="*/ 98702 w 258934"/>
                  <a:gd name="connsiteY112" fmla="*/ 187949 h 258941"/>
                  <a:gd name="connsiteX113" fmla="*/ 98702 w 258934"/>
                  <a:gd name="connsiteY113" fmla="*/ 221369 h 258941"/>
                  <a:gd name="connsiteX114" fmla="*/ 77706 w 258934"/>
                  <a:gd name="connsiteY114" fmla="*/ 211409 h 258941"/>
                  <a:gd name="connsiteX115" fmla="*/ 73575 w 258934"/>
                  <a:gd name="connsiteY115" fmla="*/ 210213 h 258941"/>
                  <a:gd name="connsiteX116" fmla="*/ 68103 w 258934"/>
                  <a:gd name="connsiteY116" fmla="*/ 212478 h 258941"/>
                  <a:gd name="connsiteX117" fmla="*/ 60985 w 258934"/>
                  <a:gd name="connsiteY117" fmla="*/ 219597 h 258941"/>
                  <a:gd name="connsiteX118" fmla="*/ 59684 w 258934"/>
                  <a:gd name="connsiteY118" fmla="*/ 220128 h 258941"/>
                  <a:gd name="connsiteX119" fmla="*/ 58368 w 258934"/>
                  <a:gd name="connsiteY119" fmla="*/ 219582 h 258941"/>
                  <a:gd name="connsiteX120" fmla="*/ 39360 w 258934"/>
                  <a:gd name="connsiteY120" fmla="*/ 200573 h 258941"/>
                  <a:gd name="connsiteX121" fmla="*/ 38830 w 258934"/>
                  <a:gd name="connsiteY121" fmla="*/ 199257 h 258941"/>
                  <a:gd name="connsiteX122" fmla="*/ 39360 w 258934"/>
                  <a:gd name="connsiteY122" fmla="*/ 197940 h 258941"/>
                  <a:gd name="connsiteX123" fmla="*/ 46463 w 258934"/>
                  <a:gd name="connsiteY123" fmla="*/ 190836 h 258941"/>
                  <a:gd name="connsiteX124" fmla="*/ 47532 w 258934"/>
                  <a:gd name="connsiteY124" fmla="*/ 181234 h 258941"/>
                  <a:gd name="connsiteX125" fmla="*/ 34926 w 258934"/>
                  <a:gd name="connsiteY125" fmla="*/ 150830 h 258941"/>
                  <a:gd name="connsiteX126" fmla="*/ 27380 w 258934"/>
                  <a:gd name="connsiteY126" fmla="*/ 144789 h 258941"/>
                  <a:gd name="connsiteX127" fmla="*/ 17339 w 258934"/>
                  <a:gd name="connsiteY127" fmla="*/ 144789 h 258941"/>
                  <a:gd name="connsiteX128" fmla="*/ 15470 w 258934"/>
                  <a:gd name="connsiteY128" fmla="*/ 142920 h 258941"/>
                  <a:gd name="connsiteX129" fmla="*/ 15470 w 258934"/>
                  <a:gd name="connsiteY129" fmla="*/ 116019 h 258941"/>
                  <a:gd name="connsiteX130" fmla="*/ 17339 w 258934"/>
                  <a:gd name="connsiteY130" fmla="*/ 114150 h 258941"/>
                  <a:gd name="connsiteX131" fmla="*/ 27380 w 258934"/>
                  <a:gd name="connsiteY131" fmla="*/ 114150 h 258941"/>
                  <a:gd name="connsiteX132" fmla="*/ 34926 w 258934"/>
                  <a:gd name="connsiteY132" fmla="*/ 108110 h 258941"/>
                  <a:gd name="connsiteX133" fmla="*/ 47532 w 258934"/>
                  <a:gd name="connsiteY133" fmla="*/ 77705 h 258941"/>
                  <a:gd name="connsiteX134" fmla="*/ 46463 w 258934"/>
                  <a:gd name="connsiteY134" fmla="*/ 68103 h 258941"/>
                  <a:gd name="connsiteX135" fmla="*/ 39359 w 258934"/>
                  <a:gd name="connsiteY135" fmla="*/ 60999 h 258941"/>
                  <a:gd name="connsiteX136" fmla="*/ 38830 w 258934"/>
                  <a:gd name="connsiteY136" fmla="*/ 59683 h 258941"/>
                  <a:gd name="connsiteX137" fmla="*/ 39360 w 258934"/>
                  <a:gd name="connsiteY137" fmla="*/ 58366 h 258941"/>
                  <a:gd name="connsiteX138" fmla="*/ 58384 w 258934"/>
                  <a:gd name="connsiteY138" fmla="*/ 39341 h 258941"/>
                  <a:gd name="connsiteX139" fmla="*/ 59685 w 258934"/>
                  <a:gd name="connsiteY139" fmla="*/ 38811 h 258941"/>
                  <a:gd name="connsiteX140" fmla="*/ 61001 w 258934"/>
                  <a:gd name="connsiteY140" fmla="*/ 39357 h 258941"/>
                  <a:gd name="connsiteX141" fmla="*/ 68104 w 258934"/>
                  <a:gd name="connsiteY141" fmla="*/ 46461 h 258941"/>
                  <a:gd name="connsiteX142" fmla="*/ 77706 w 258934"/>
                  <a:gd name="connsiteY142" fmla="*/ 47530 h 258941"/>
                  <a:gd name="connsiteX143" fmla="*/ 108142 w 258934"/>
                  <a:gd name="connsiteY143" fmla="*/ 34900 h 258941"/>
                  <a:gd name="connsiteX144" fmla="*/ 114173 w 258934"/>
                  <a:gd name="connsiteY144" fmla="*/ 27356 h 258941"/>
                  <a:gd name="connsiteX145" fmla="*/ 114173 w 258934"/>
                  <a:gd name="connsiteY145" fmla="*/ 17337 h 258941"/>
                  <a:gd name="connsiteX146" fmla="*/ 116041 w 258934"/>
                  <a:gd name="connsiteY146" fmla="*/ 15469 h 258941"/>
                  <a:gd name="connsiteX147" fmla="*/ 142920 w 258934"/>
                  <a:gd name="connsiteY147" fmla="*/ 15469 h 258941"/>
                  <a:gd name="connsiteX148" fmla="*/ 144788 w 258934"/>
                  <a:gd name="connsiteY148" fmla="*/ 17337 h 258941"/>
                  <a:gd name="connsiteX149" fmla="*/ 144788 w 258934"/>
                  <a:gd name="connsiteY149" fmla="*/ 27357 h 258941"/>
                  <a:gd name="connsiteX150" fmla="*/ 150818 w 258934"/>
                  <a:gd name="connsiteY150" fmla="*/ 34901 h 258941"/>
                  <a:gd name="connsiteX151" fmla="*/ 181224 w 258934"/>
                  <a:gd name="connsiteY151" fmla="*/ 47528 h 258941"/>
                  <a:gd name="connsiteX152" fmla="*/ 190833 w 258934"/>
                  <a:gd name="connsiteY152" fmla="*/ 46463 h 258941"/>
                  <a:gd name="connsiteX153" fmla="*/ 197953 w 258934"/>
                  <a:gd name="connsiteY153" fmla="*/ 39343 h 258941"/>
                  <a:gd name="connsiteX154" fmla="*/ 199253 w 258934"/>
                  <a:gd name="connsiteY154" fmla="*/ 38813 h 258941"/>
                  <a:gd name="connsiteX155" fmla="*/ 200572 w 258934"/>
                  <a:gd name="connsiteY155" fmla="*/ 39363 h 258941"/>
                  <a:gd name="connsiteX156" fmla="*/ 219601 w 258934"/>
                  <a:gd name="connsiteY156" fmla="*/ 58368 h 258941"/>
                  <a:gd name="connsiteX157" fmla="*/ 220130 w 258934"/>
                  <a:gd name="connsiteY157" fmla="*/ 59685 h 258941"/>
                  <a:gd name="connsiteX158" fmla="*/ 219600 w 258934"/>
                  <a:gd name="connsiteY158" fmla="*/ 61002 h 258941"/>
                  <a:gd name="connsiteX159" fmla="*/ 212497 w 258934"/>
                  <a:gd name="connsiteY159" fmla="*/ 68106 h 258941"/>
                  <a:gd name="connsiteX160" fmla="*/ 211428 w 258934"/>
                  <a:gd name="connsiteY160" fmla="*/ 77707 h 258941"/>
                  <a:gd name="connsiteX161" fmla="*/ 224037 w 258934"/>
                  <a:gd name="connsiteY161" fmla="*/ 108125 h 258941"/>
                  <a:gd name="connsiteX162" fmla="*/ 231580 w 258934"/>
                  <a:gd name="connsiteY162" fmla="*/ 114152 h 258941"/>
                  <a:gd name="connsiteX163" fmla="*/ 241599 w 258934"/>
                  <a:gd name="connsiteY163" fmla="*/ 114152 h 258941"/>
                  <a:gd name="connsiteX164" fmla="*/ 243468 w 258934"/>
                  <a:gd name="connsiteY164" fmla="*/ 116020 h 258941"/>
                  <a:gd name="connsiteX165" fmla="*/ 243468 w 258934"/>
                  <a:gd name="connsiteY165" fmla="*/ 142921 h 258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258934" h="258941">
                    <a:moveTo>
                      <a:pt x="241598" y="98682"/>
                    </a:moveTo>
                    <a:lnTo>
                      <a:pt x="237584" y="98682"/>
                    </a:lnTo>
                    <a:cubicBezTo>
                      <a:pt x="235211" y="90348"/>
                      <a:pt x="231896" y="82353"/>
                      <a:pt x="227682" y="74793"/>
                    </a:cubicBezTo>
                    <a:lnTo>
                      <a:pt x="230535" y="71939"/>
                    </a:lnTo>
                    <a:cubicBezTo>
                      <a:pt x="233800" y="68676"/>
                      <a:pt x="235597" y="64324"/>
                      <a:pt x="235597" y="59684"/>
                    </a:cubicBezTo>
                    <a:cubicBezTo>
                      <a:pt x="235597" y="55044"/>
                      <a:pt x="233800" y="50693"/>
                      <a:pt x="230533" y="47426"/>
                    </a:cubicBezTo>
                    <a:lnTo>
                      <a:pt x="211522" y="28437"/>
                    </a:lnTo>
                    <a:cubicBezTo>
                      <a:pt x="208257" y="25152"/>
                      <a:pt x="203900" y="23344"/>
                      <a:pt x="199251" y="23344"/>
                    </a:cubicBezTo>
                    <a:cubicBezTo>
                      <a:pt x="194604" y="23344"/>
                      <a:pt x="190246" y="25152"/>
                      <a:pt x="186997" y="28421"/>
                    </a:cubicBezTo>
                    <a:lnTo>
                      <a:pt x="184147" y="31271"/>
                    </a:lnTo>
                    <a:cubicBezTo>
                      <a:pt x="176582" y="27044"/>
                      <a:pt x="168583" y="23723"/>
                      <a:pt x="160255" y="21351"/>
                    </a:cubicBezTo>
                    <a:lnTo>
                      <a:pt x="160255" y="17337"/>
                    </a:lnTo>
                    <a:cubicBezTo>
                      <a:pt x="160255" y="7778"/>
                      <a:pt x="152479" y="0"/>
                      <a:pt x="142918" y="0"/>
                    </a:cubicBezTo>
                    <a:lnTo>
                      <a:pt x="116040" y="0"/>
                    </a:lnTo>
                    <a:cubicBezTo>
                      <a:pt x="106480" y="0"/>
                      <a:pt x="98702" y="7778"/>
                      <a:pt x="98702" y="17337"/>
                    </a:cubicBezTo>
                    <a:lnTo>
                      <a:pt x="98702" y="21351"/>
                    </a:lnTo>
                    <a:cubicBezTo>
                      <a:pt x="90375" y="23722"/>
                      <a:pt x="82372" y="27044"/>
                      <a:pt x="74791" y="31274"/>
                    </a:cubicBezTo>
                    <a:lnTo>
                      <a:pt x="71954" y="28437"/>
                    </a:lnTo>
                    <a:cubicBezTo>
                      <a:pt x="68688" y="25152"/>
                      <a:pt x="64331" y="23344"/>
                      <a:pt x="59683" y="23345"/>
                    </a:cubicBezTo>
                    <a:cubicBezTo>
                      <a:pt x="55035" y="23345"/>
                      <a:pt x="50678" y="25154"/>
                      <a:pt x="47430" y="28422"/>
                    </a:cubicBezTo>
                    <a:lnTo>
                      <a:pt x="28422" y="47430"/>
                    </a:lnTo>
                    <a:cubicBezTo>
                      <a:pt x="25158" y="50693"/>
                      <a:pt x="23361" y="55045"/>
                      <a:pt x="23361" y="59685"/>
                    </a:cubicBezTo>
                    <a:cubicBezTo>
                      <a:pt x="23361" y="64324"/>
                      <a:pt x="25158" y="68676"/>
                      <a:pt x="28422" y="71939"/>
                    </a:cubicBezTo>
                    <a:lnTo>
                      <a:pt x="31274" y="74792"/>
                    </a:lnTo>
                    <a:cubicBezTo>
                      <a:pt x="27042" y="82375"/>
                      <a:pt x="23726" y="90372"/>
                      <a:pt x="21366" y="98682"/>
                    </a:cubicBezTo>
                    <a:lnTo>
                      <a:pt x="17337" y="98682"/>
                    </a:lnTo>
                    <a:cubicBezTo>
                      <a:pt x="7778" y="98682"/>
                      <a:pt x="0" y="106460"/>
                      <a:pt x="0" y="116019"/>
                    </a:cubicBezTo>
                    <a:lnTo>
                      <a:pt x="0" y="142921"/>
                    </a:lnTo>
                    <a:cubicBezTo>
                      <a:pt x="0" y="152481"/>
                      <a:pt x="7778" y="160259"/>
                      <a:pt x="17337" y="160259"/>
                    </a:cubicBezTo>
                    <a:lnTo>
                      <a:pt x="21366" y="160259"/>
                    </a:lnTo>
                    <a:cubicBezTo>
                      <a:pt x="23726" y="168568"/>
                      <a:pt x="27042" y="176565"/>
                      <a:pt x="31274" y="184149"/>
                    </a:cubicBezTo>
                    <a:lnTo>
                      <a:pt x="28422" y="187002"/>
                    </a:lnTo>
                    <a:cubicBezTo>
                      <a:pt x="25157" y="190265"/>
                      <a:pt x="23360" y="194617"/>
                      <a:pt x="23360" y="199257"/>
                    </a:cubicBezTo>
                    <a:cubicBezTo>
                      <a:pt x="23360" y="203896"/>
                      <a:pt x="25157" y="208248"/>
                      <a:pt x="28421" y="211511"/>
                    </a:cubicBezTo>
                    <a:lnTo>
                      <a:pt x="47413" y="230504"/>
                    </a:lnTo>
                    <a:cubicBezTo>
                      <a:pt x="50678" y="233789"/>
                      <a:pt x="55035" y="235597"/>
                      <a:pt x="59682" y="235597"/>
                    </a:cubicBezTo>
                    <a:lnTo>
                      <a:pt x="59683" y="235597"/>
                    </a:lnTo>
                    <a:cubicBezTo>
                      <a:pt x="64331" y="235597"/>
                      <a:pt x="68689" y="233789"/>
                      <a:pt x="71938" y="230520"/>
                    </a:cubicBezTo>
                    <a:lnTo>
                      <a:pt x="74791" y="227667"/>
                    </a:lnTo>
                    <a:cubicBezTo>
                      <a:pt x="82379" y="231901"/>
                      <a:pt x="90382" y="235218"/>
                      <a:pt x="98701" y="237577"/>
                    </a:cubicBezTo>
                    <a:lnTo>
                      <a:pt x="98701" y="241604"/>
                    </a:lnTo>
                    <a:cubicBezTo>
                      <a:pt x="98701" y="251164"/>
                      <a:pt x="106479" y="258941"/>
                      <a:pt x="116039" y="258941"/>
                    </a:cubicBezTo>
                    <a:lnTo>
                      <a:pt x="142917" y="258941"/>
                    </a:lnTo>
                    <a:cubicBezTo>
                      <a:pt x="152477" y="258941"/>
                      <a:pt x="160255" y="251164"/>
                      <a:pt x="160255" y="241604"/>
                    </a:cubicBezTo>
                    <a:lnTo>
                      <a:pt x="160255" y="237577"/>
                    </a:lnTo>
                    <a:cubicBezTo>
                      <a:pt x="168576" y="235217"/>
                      <a:pt x="176573" y="231901"/>
                      <a:pt x="184147" y="227670"/>
                    </a:cubicBezTo>
                    <a:lnTo>
                      <a:pt x="186981" y="230504"/>
                    </a:lnTo>
                    <a:cubicBezTo>
                      <a:pt x="190246" y="233789"/>
                      <a:pt x="194603" y="235597"/>
                      <a:pt x="199251" y="235597"/>
                    </a:cubicBezTo>
                    <a:cubicBezTo>
                      <a:pt x="203899" y="235597"/>
                      <a:pt x="208257" y="233788"/>
                      <a:pt x="211503" y="230523"/>
                    </a:cubicBezTo>
                    <a:lnTo>
                      <a:pt x="230535" y="211511"/>
                    </a:lnTo>
                    <a:cubicBezTo>
                      <a:pt x="233799" y="208247"/>
                      <a:pt x="235596" y="203895"/>
                      <a:pt x="235596" y="199256"/>
                    </a:cubicBezTo>
                    <a:cubicBezTo>
                      <a:pt x="235596" y="194616"/>
                      <a:pt x="233799" y="190265"/>
                      <a:pt x="230535" y="187002"/>
                    </a:cubicBezTo>
                    <a:lnTo>
                      <a:pt x="227681" y="184148"/>
                    </a:lnTo>
                    <a:cubicBezTo>
                      <a:pt x="231895" y="176588"/>
                      <a:pt x="235209" y="168592"/>
                      <a:pt x="237583" y="160259"/>
                    </a:cubicBezTo>
                    <a:lnTo>
                      <a:pt x="241597" y="160259"/>
                    </a:lnTo>
                    <a:cubicBezTo>
                      <a:pt x="251157" y="160259"/>
                      <a:pt x="258935" y="152481"/>
                      <a:pt x="258935" y="142921"/>
                    </a:cubicBezTo>
                    <a:lnTo>
                      <a:pt x="258935" y="116019"/>
                    </a:lnTo>
                    <a:cubicBezTo>
                      <a:pt x="258935" y="106460"/>
                      <a:pt x="251158" y="98682"/>
                      <a:pt x="241598" y="98682"/>
                    </a:cubicBezTo>
                    <a:close/>
                    <a:moveTo>
                      <a:pt x="144787" y="241603"/>
                    </a:moveTo>
                    <a:cubicBezTo>
                      <a:pt x="144787" y="242617"/>
                      <a:pt x="143931" y="243472"/>
                      <a:pt x="142918" y="243472"/>
                    </a:cubicBezTo>
                    <a:lnTo>
                      <a:pt x="116040" y="243472"/>
                    </a:lnTo>
                    <a:cubicBezTo>
                      <a:pt x="115026" y="243472"/>
                      <a:pt x="114171" y="242617"/>
                      <a:pt x="114171" y="241603"/>
                    </a:cubicBezTo>
                    <a:lnTo>
                      <a:pt x="114171" y="231562"/>
                    </a:lnTo>
                    <a:lnTo>
                      <a:pt x="114171" y="182802"/>
                    </a:lnTo>
                    <a:cubicBezTo>
                      <a:pt x="114171" y="179567"/>
                      <a:pt x="112158" y="176675"/>
                      <a:pt x="109127" y="175550"/>
                    </a:cubicBezTo>
                    <a:cubicBezTo>
                      <a:pt x="88343" y="167842"/>
                      <a:pt x="74379" y="147839"/>
                      <a:pt x="74379" y="125776"/>
                    </a:cubicBezTo>
                    <a:cubicBezTo>
                      <a:pt x="74379" y="108291"/>
                      <a:pt x="83086" y="91901"/>
                      <a:pt x="97665" y="81935"/>
                    </a:cubicBezTo>
                    <a:cubicBezTo>
                      <a:pt x="98319" y="81488"/>
                      <a:pt x="98898" y="81123"/>
                      <a:pt x="99404" y="80823"/>
                    </a:cubicBezTo>
                    <a:cubicBezTo>
                      <a:pt x="99376" y="81829"/>
                      <a:pt x="99305" y="82785"/>
                      <a:pt x="99267" y="83284"/>
                    </a:cubicBezTo>
                    <a:cubicBezTo>
                      <a:pt x="99209" y="84069"/>
                      <a:pt x="99162" y="84688"/>
                      <a:pt x="99162" y="85303"/>
                    </a:cubicBezTo>
                    <a:lnTo>
                      <a:pt x="99162" y="121807"/>
                    </a:lnTo>
                    <a:cubicBezTo>
                      <a:pt x="99162" y="138562"/>
                      <a:pt x="112254" y="152555"/>
                      <a:pt x="128966" y="153663"/>
                    </a:cubicBezTo>
                    <a:cubicBezTo>
                      <a:pt x="129307" y="153686"/>
                      <a:pt x="129649" y="153686"/>
                      <a:pt x="129990" y="153663"/>
                    </a:cubicBezTo>
                    <a:cubicBezTo>
                      <a:pt x="146690" y="152556"/>
                      <a:pt x="159772" y="138563"/>
                      <a:pt x="159772" y="121807"/>
                    </a:cubicBezTo>
                    <a:lnTo>
                      <a:pt x="159772" y="85303"/>
                    </a:lnTo>
                    <a:cubicBezTo>
                      <a:pt x="159772" y="84691"/>
                      <a:pt x="159726" y="84076"/>
                      <a:pt x="159669" y="83295"/>
                    </a:cubicBezTo>
                    <a:cubicBezTo>
                      <a:pt x="159632" y="82794"/>
                      <a:pt x="159561" y="81833"/>
                      <a:pt x="159534" y="80823"/>
                    </a:cubicBezTo>
                    <a:cubicBezTo>
                      <a:pt x="160038" y="81121"/>
                      <a:pt x="160614" y="81486"/>
                      <a:pt x="161266" y="81932"/>
                    </a:cubicBezTo>
                    <a:cubicBezTo>
                      <a:pt x="175849" y="91900"/>
                      <a:pt x="184555" y="108291"/>
                      <a:pt x="184555" y="125776"/>
                    </a:cubicBezTo>
                    <a:cubicBezTo>
                      <a:pt x="184555" y="147836"/>
                      <a:pt x="170599" y="167840"/>
                      <a:pt x="149828" y="175550"/>
                    </a:cubicBezTo>
                    <a:cubicBezTo>
                      <a:pt x="146797" y="176676"/>
                      <a:pt x="144785" y="179567"/>
                      <a:pt x="144785" y="182801"/>
                    </a:cubicBezTo>
                    <a:lnTo>
                      <a:pt x="144785" y="231561"/>
                    </a:lnTo>
                    <a:lnTo>
                      <a:pt x="144785" y="241603"/>
                    </a:lnTo>
                    <a:close/>
                    <a:moveTo>
                      <a:pt x="243467" y="142921"/>
                    </a:moveTo>
                    <a:cubicBezTo>
                      <a:pt x="243467" y="143917"/>
                      <a:pt x="242593" y="144790"/>
                      <a:pt x="241598" y="144790"/>
                    </a:cubicBezTo>
                    <a:lnTo>
                      <a:pt x="231579" y="144790"/>
                    </a:lnTo>
                    <a:cubicBezTo>
                      <a:pt x="227965" y="144790"/>
                      <a:pt x="224833" y="147292"/>
                      <a:pt x="224035" y="150816"/>
                    </a:cubicBezTo>
                    <a:cubicBezTo>
                      <a:pt x="221586" y="161639"/>
                      <a:pt x="217344" y="171873"/>
                      <a:pt x="211426" y="181234"/>
                    </a:cubicBezTo>
                    <a:cubicBezTo>
                      <a:pt x="209494" y="184291"/>
                      <a:pt x="209938" y="188279"/>
                      <a:pt x="212495" y="190836"/>
                    </a:cubicBezTo>
                    <a:lnTo>
                      <a:pt x="219599" y="197940"/>
                    </a:lnTo>
                    <a:cubicBezTo>
                      <a:pt x="220060" y="198401"/>
                      <a:pt x="220129" y="198962"/>
                      <a:pt x="220129" y="199256"/>
                    </a:cubicBezTo>
                    <a:cubicBezTo>
                      <a:pt x="220129" y="199549"/>
                      <a:pt x="220060" y="200112"/>
                      <a:pt x="219601" y="200569"/>
                    </a:cubicBezTo>
                    <a:lnTo>
                      <a:pt x="200552" y="219597"/>
                    </a:lnTo>
                    <a:cubicBezTo>
                      <a:pt x="200117" y="220035"/>
                      <a:pt x="199604" y="220127"/>
                      <a:pt x="199251" y="220127"/>
                    </a:cubicBezTo>
                    <a:cubicBezTo>
                      <a:pt x="198900" y="220127"/>
                      <a:pt x="198388" y="220035"/>
                      <a:pt x="197936" y="219580"/>
                    </a:cubicBezTo>
                    <a:lnTo>
                      <a:pt x="190832" y="212476"/>
                    </a:lnTo>
                    <a:cubicBezTo>
                      <a:pt x="188271" y="209916"/>
                      <a:pt x="184279" y="209476"/>
                      <a:pt x="181223" y="211412"/>
                    </a:cubicBezTo>
                    <a:cubicBezTo>
                      <a:pt x="174621" y="215596"/>
                      <a:pt x="167593" y="218915"/>
                      <a:pt x="160255" y="221369"/>
                    </a:cubicBezTo>
                    <a:lnTo>
                      <a:pt x="160255" y="187946"/>
                    </a:lnTo>
                    <a:cubicBezTo>
                      <a:pt x="184251" y="176779"/>
                      <a:pt x="200026" y="152445"/>
                      <a:pt x="200026" y="125775"/>
                    </a:cubicBezTo>
                    <a:cubicBezTo>
                      <a:pt x="200026" y="103177"/>
                      <a:pt x="188799" y="82013"/>
                      <a:pt x="169997" y="69161"/>
                    </a:cubicBezTo>
                    <a:cubicBezTo>
                      <a:pt x="167117" y="67192"/>
                      <a:pt x="158357" y="61204"/>
                      <a:pt x="150697" y="65613"/>
                    </a:cubicBezTo>
                    <a:cubicBezTo>
                      <a:pt x="143174" y="69944"/>
                      <a:pt x="143924" y="80097"/>
                      <a:pt x="144243" y="84433"/>
                    </a:cubicBezTo>
                    <a:cubicBezTo>
                      <a:pt x="144271" y="84810"/>
                      <a:pt x="144298" y="85126"/>
                      <a:pt x="144304" y="85303"/>
                    </a:cubicBezTo>
                    <a:lnTo>
                      <a:pt x="144304" y="121807"/>
                    </a:lnTo>
                    <a:cubicBezTo>
                      <a:pt x="144304" y="130273"/>
                      <a:pt x="137834" y="137371"/>
                      <a:pt x="129479" y="138187"/>
                    </a:cubicBezTo>
                    <a:cubicBezTo>
                      <a:pt x="121113" y="137370"/>
                      <a:pt x="114632" y="130272"/>
                      <a:pt x="114632" y="121807"/>
                    </a:cubicBezTo>
                    <a:lnTo>
                      <a:pt x="114631" y="85359"/>
                    </a:lnTo>
                    <a:cubicBezTo>
                      <a:pt x="114638" y="85126"/>
                      <a:pt x="114666" y="84810"/>
                      <a:pt x="114694" y="84432"/>
                    </a:cubicBezTo>
                    <a:cubicBezTo>
                      <a:pt x="115016" y="80098"/>
                      <a:pt x="115772" y="69950"/>
                      <a:pt x="108256" y="65617"/>
                    </a:cubicBezTo>
                    <a:cubicBezTo>
                      <a:pt x="100598" y="61200"/>
                      <a:pt x="91826" y="67191"/>
                      <a:pt x="88940" y="69161"/>
                    </a:cubicBezTo>
                    <a:cubicBezTo>
                      <a:pt x="70136" y="82014"/>
                      <a:pt x="58910" y="103178"/>
                      <a:pt x="58910" y="125776"/>
                    </a:cubicBezTo>
                    <a:cubicBezTo>
                      <a:pt x="58910" y="152449"/>
                      <a:pt x="74694" y="176785"/>
                      <a:pt x="98702" y="187949"/>
                    </a:cubicBezTo>
                    <a:lnTo>
                      <a:pt x="98702" y="221369"/>
                    </a:lnTo>
                    <a:cubicBezTo>
                      <a:pt x="91363" y="218916"/>
                      <a:pt x="84327" y="215595"/>
                      <a:pt x="77706" y="211409"/>
                    </a:cubicBezTo>
                    <a:cubicBezTo>
                      <a:pt x="76433" y="210605"/>
                      <a:pt x="75000" y="210213"/>
                      <a:pt x="73575" y="210213"/>
                    </a:cubicBezTo>
                    <a:cubicBezTo>
                      <a:pt x="71577" y="210213"/>
                      <a:pt x="69595" y="210985"/>
                      <a:pt x="68103" y="212478"/>
                    </a:cubicBezTo>
                    <a:lnTo>
                      <a:pt x="60985" y="219597"/>
                    </a:lnTo>
                    <a:cubicBezTo>
                      <a:pt x="60549" y="220036"/>
                      <a:pt x="60037" y="220128"/>
                      <a:pt x="59684" y="220128"/>
                    </a:cubicBezTo>
                    <a:cubicBezTo>
                      <a:pt x="59331" y="220128"/>
                      <a:pt x="58820" y="220036"/>
                      <a:pt x="58368" y="219582"/>
                    </a:cubicBezTo>
                    <a:lnTo>
                      <a:pt x="39360" y="200573"/>
                    </a:lnTo>
                    <a:cubicBezTo>
                      <a:pt x="38898" y="200112"/>
                      <a:pt x="38830" y="199550"/>
                      <a:pt x="38830" y="199257"/>
                    </a:cubicBezTo>
                    <a:cubicBezTo>
                      <a:pt x="38830" y="198963"/>
                      <a:pt x="38898" y="198401"/>
                      <a:pt x="39360" y="197940"/>
                    </a:cubicBezTo>
                    <a:lnTo>
                      <a:pt x="46463" y="190836"/>
                    </a:lnTo>
                    <a:cubicBezTo>
                      <a:pt x="49020" y="188279"/>
                      <a:pt x="49464" y="184291"/>
                      <a:pt x="47532" y="181234"/>
                    </a:cubicBezTo>
                    <a:cubicBezTo>
                      <a:pt x="41585" y="171824"/>
                      <a:pt x="37343" y="161594"/>
                      <a:pt x="34926" y="150830"/>
                    </a:cubicBezTo>
                    <a:cubicBezTo>
                      <a:pt x="34134" y="147299"/>
                      <a:pt x="30999" y="144789"/>
                      <a:pt x="27380" y="144789"/>
                    </a:cubicBezTo>
                    <a:lnTo>
                      <a:pt x="17339" y="144789"/>
                    </a:lnTo>
                    <a:cubicBezTo>
                      <a:pt x="16344" y="144789"/>
                      <a:pt x="15470" y="143916"/>
                      <a:pt x="15470" y="142920"/>
                    </a:cubicBezTo>
                    <a:lnTo>
                      <a:pt x="15470" y="116019"/>
                    </a:lnTo>
                    <a:cubicBezTo>
                      <a:pt x="15470" y="115006"/>
                      <a:pt x="16326" y="114150"/>
                      <a:pt x="17339" y="114150"/>
                    </a:cubicBezTo>
                    <a:lnTo>
                      <a:pt x="27380" y="114150"/>
                    </a:lnTo>
                    <a:cubicBezTo>
                      <a:pt x="30999" y="114150"/>
                      <a:pt x="34133" y="111640"/>
                      <a:pt x="34926" y="108110"/>
                    </a:cubicBezTo>
                    <a:cubicBezTo>
                      <a:pt x="37343" y="97345"/>
                      <a:pt x="41584" y="87115"/>
                      <a:pt x="47532" y="77705"/>
                    </a:cubicBezTo>
                    <a:cubicBezTo>
                      <a:pt x="49464" y="74648"/>
                      <a:pt x="49020" y="70660"/>
                      <a:pt x="46463" y="68103"/>
                    </a:cubicBezTo>
                    <a:lnTo>
                      <a:pt x="39359" y="60999"/>
                    </a:lnTo>
                    <a:cubicBezTo>
                      <a:pt x="38898" y="60539"/>
                      <a:pt x="38830" y="59977"/>
                      <a:pt x="38830" y="59683"/>
                    </a:cubicBezTo>
                    <a:cubicBezTo>
                      <a:pt x="38830" y="59389"/>
                      <a:pt x="38898" y="58828"/>
                      <a:pt x="39360" y="58366"/>
                    </a:cubicBezTo>
                    <a:lnTo>
                      <a:pt x="58384" y="39341"/>
                    </a:lnTo>
                    <a:cubicBezTo>
                      <a:pt x="58820" y="38903"/>
                      <a:pt x="59332" y="38811"/>
                      <a:pt x="59685" y="38811"/>
                    </a:cubicBezTo>
                    <a:cubicBezTo>
                      <a:pt x="60037" y="38811"/>
                      <a:pt x="60549" y="38903"/>
                      <a:pt x="61001" y="39357"/>
                    </a:cubicBezTo>
                    <a:lnTo>
                      <a:pt x="68104" y="46461"/>
                    </a:lnTo>
                    <a:cubicBezTo>
                      <a:pt x="70663" y="49019"/>
                      <a:pt x="74651" y="49462"/>
                      <a:pt x="77706" y="47530"/>
                    </a:cubicBezTo>
                    <a:cubicBezTo>
                      <a:pt x="87105" y="41589"/>
                      <a:pt x="97346" y="37338"/>
                      <a:pt x="108142" y="34900"/>
                    </a:cubicBezTo>
                    <a:cubicBezTo>
                      <a:pt x="111669" y="34103"/>
                      <a:pt x="114173" y="30970"/>
                      <a:pt x="114173" y="27356"/>
                    </a:cubicBezTo>
                    <a:lnTo>
                      <a:pt x="114173" y="17337"/>
                    </a:lnTo>
                    <a:cubicBezTo>
                      <a:pt x="114173" y="16324"/>
                      <a:pt x="115028" y="15469"/>
                      <a:pt x="116041" y="15469"/>
                    </a:cubicBezTo>
                    <a:lnTo>
                      <a:pt x="142920" y="15469"/>
                    </a:lnTo>
                    <a:cubicBezTo>
                      <a:pt x="143933" y="15469"/>
                      <a:pt x="144788" y="16324"/>
                      <a:pt x="144788" y="17337"/>
                    </a:cubicBezTo>
                    <a:lnTo>
                      <a:pt x="144788" y="27357"/>
                    </a:lnTo>
                    <a:cubicBezTo>
                      <a:pt x="144788" y="30972"/>
                      <a:pt x="147292" y="34105"/>
                      <a:pt x="150818" y="34901"/>
                    </a:cubicBezTo>
                    <a:cubicBezTo>
                      <a:pt x="161624" y="37342"/>
                      <a:pt x="171854" y="41590"/>
                      <a:pt x="181224" y="47528"/>
                    </a:cubicBezTo>
                    <a:cubicBezTo>
                      <a:pt x="184282" y="49464"/>
                      <a:pt x="188272" y="49024"/>
                      <a:pt x="190833" y="46463"/>
                    </a:cubicBezTo>
                    <a:lnTo>
                      <a:pt x="197953" y="39343"/>
                    </a:lnTo>
                    <a:cubicBezTo>
                      <a:pt x="198388" y="38905"/>
                      <a:pt x="198901" y="38813"/>
                      <a:pt x="199253" y="38813"/>
                    </a:cubicBezTo>
                    <a:cubicBezTo>
                      <a:pt x="199606" y="38813"/>
                      <a:pt x="200118" y="38905"/>
                      <a:pt x="200572" y="39363"/>
                    </a:cubicBezTo>
                    <a:lnTo>
                      <a:pt x="219601" y="58368"/>
                    </a:lnTo>
                    <a:cubicBezTo>
                      <a:pt x="220062" y="58829"/>
                      <a:pt x="220130" y="59391"/>
                      <a:pt x="220130" y="59685"/>
                    </a:cubicBezTo>
                    <a:cubicBezTo>
                      <a:pt x="220130" y="59979"/>
                      <a:pt x="220062" y="60540"/>
                      <a:pt x="219600" y="61002"/>
                    </a:cubicBezTo>
                    <a:lnTo>
                      <a:pt x="212497" y="68106"/>
                    </a:lnTo>
                    <a:cubicBezTo>
                      <a:pt x="209940" y="70663"/>
                      <a:pt x="209496" y="74651"/>
                      <a:pt x="211428" y="77707"/>
                    </a:cubicBezTo>
                    <a:cubicBezTo>
                      <a:pt x="217344" y="87068"/>
                      <a:pt x="221588" y="97302"/>
                      <a:pt x="224037" y="108125"/>
                    </a:cubicBezTo>
                    <a:cubicBezTo>
                      <a:pt x="224834" y="111650"/>
                      <a:pt x="227967" y="114152"/>
                      <a:pt x="231580" y="114152"/>
                    </a:cubicBezTo>
                    <a:lnTo>
                      <a:pt x="241599" y="114152"/>
                    </a:lnTo>
                    <a:cubicBezTo>
                      <a:pt x="242613" y="114152"/>
                      <a:pt x="243468" y="115007"/>
                      <a:pt x="243468" y="116020"/>
                    </a:cubicBezTo>
                    <a:lnTo>
                      <a:pt x="243468" y="142921"/>
                    </a:lnTo>
                    <a:close/>
                  </a:path>
                </a:pathLst>
              </a:custGeom>
              <a:grpFill/>
              <a:ln w="763" cap="flat">
                <a:noFill/>
                <a:prstDash val="solid"/>
                <a:miter/>
              </a:ln>
            </p:spPr>
            <p:txBody>
              <a:bodyPr rtlCol="0" anchor="ctr"/>
              <a:lstStyle/>
              <a:p>
                <a:endParaRPr lang="en-GB" dirty="0"/>
              </a:p>
            </p:txBody>
          </p:sp>
          <p:sp>
            <p:nvSpPr>
              <p:cNvPr id="295" name="Freeform: Shape 294">
                <a:extLst>
                  <a:ext uri="{FF2B5EF4-FFF2-40B4-BE49-F238E27FC236}">
                    <a16:creationId xmlns:a16="http://schemas.microsoft.com/office/drawing/2014/main" id="{DF74BABB-4B64-3DDC-68B4-2AD0E3C4CF9C}"/>
                  </a:ext>
                </a:extLst>
              </p:cNvPr>
              <p:cNvSpPr/>
              <p:nvPr/>
            </p:nvSpPr>
            <p:spPr bwMode="gray">
              <a:xfrm>
                <a:off x="8450992" y="1841096"/>
                <a:ext cx="15484" cy="15473"/>
              </a:xfrm>
              <a:custGeom>
                <a:avLst/>
                <a:gdLst>
                  <a:gd name="connsiteX0" fmla="*/ 2265 w 15484"/>
                  <a:gd name="connsiteY0" fmla="*/ 2270 h 15473"/>
                  <a:gd name="connsiteX1" fmla="*/ 2265 w 15484"/>
                  <a:gd name="connsiteY1" fmla="*/ 13208 h 15473"/>
                  <a:gd name="connsiteX2" fmla="*/ 7734 w 15484"/>
                  <a:gd name="connsiteY2" fmla="*/ 15474 h 15473"/>
                  <a:gd name="connsiteX3" fmla="*/ 13203 w 15484"/>
                  <a:gd name="connsiteY3" fmla="*/ 13208 h 15473"/>
                  <a:gd name="connsiteX4" fmla="*/ 13225 w 15484"/>
                  <a:gd name="connsiteY4" fmla="*/ 13187 h 15473"/>
                  <a:gd name="connsiteX5" fmla="*/ 13213 w 15484"/>
                  <a:gd name="connsiteY5" fmla="*/ 2260 h 15473"/>
                  <a:gd name="connsiteX6" fmla="*/ 2265 w 15484"/>
                  <a:gd name="connsiteY6" fmla="*/ 2270 h 1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84" h="15473">
                    <a:moveTo>
                      <a:pt x="2265" y="2270"/>
                    </a:moveTo>
                    <a:cubicBezTo>
                      <a:pt x="-755" y="5290"/>
                      <a:pt x="-755" y="10187"/>
                      <a:pt x="2265" y="13208"/>
                    </a:cubicBezTo>
                    <a:cubicBezTo>
                      <a:pt x="3776" y="14718"/>
                      <a:pt x="5755" y="15474"/>
                      <a:pt x="7734" y="15474"/>
                    </a:cubicBezTo>
                    <a:cubicBezTo>
                      <a:pt x="9713" y="15474"/>
                      <a:pt x="11693" y="14718"/>
                      <a:pt x="13203" y="13208"/>
                    </a:cubicBezTo>
                    <a:lnTo>
                      <a:pt x="13225" y="13187"/>
                    </a:lnTo>
                    <a:cubicBezTo>
                      <a:pt x="16245" y="10166"/>
                      <a:pt x="16234" y="5280"/>
                      <a:pt x="13213" y="2260"/>
                    </a:cubicBezTo>
                    <a:cubicBezTo>
                      <a:pt x="10192" y="-761"/>
                      <a:pt x="5285" y="-749"/>
                      <a:pt x="2265" y="2270"/>
                    </a:cubicBezTo>
                    <a:close/>
                  </a:path>
                </a:pathLst>
              </a:custGeom>
              <a:grpFill/>
              <a:ln w="763" cap="flat">
                <a:noFill/>
                <a:prstDash val="solid"/>
                <a:miter/>
              </a:ln>
            </p:spPr>
            <p:txBody>
              <a:bodyPr rtlCol="0" anchor="ctr"/>
              <a:lstStyle/>
              <a:p>
                <a:endParaRPr lang="en-GB" dirty="0"/>
              </a:p>
            </p:txBody>
          </p:sp>
          <p:sp>
            <p:nvSpPr>
              <p:cNvPr id="296" name="Freeform: Shape 295">
                <a:extLst>
                  <a:ext uri="{FF2B5EF4-FFF2-40B4-BE49-F238E27FC236}">
                    <a16:creationId xmlns:a16="http://schemas.microsoft.com/office/drawing/2014/main" id="{935C2481-B153-BCA4-A8C9-5221018D51EE}"/>
                  </a:ext>
                </a:extLst>
              </p:cNvPr>
              <p:cNvSpPr/>
              <p:nvPr/>
            </p:nvSpPr>
            <p:spPr bwMode="gray">
              <a:xfrm>
                <a:off x="8172755" y="1759781"/>
                <a:ext cx="358262" cy="139032"/>
              </a:xfrm>
              <a:custGeom>
                <a:avLst/>
                <a:gdLst>
                  <a:gd name="connsiteX0" fmla="*/ 316333 w 358262"/>
                  <a:gd name="connsiteY0" fmla="*/ 8660 h 139032"/>
                  <a:gd name="connsiteX1" fmla="*/ 254929 w 358262"/>
                  <a:gd name="connsiteY1" fmla="*/ 40194 h 139032"/>
                  <a:gd name="connsiteX2" fmla="*/ 234362 w 358262"/>
                  <a:gd name="connsiteY2" fmla="*/ 31440 h 139032"/>
                  <a:gd name="connsiteX3" fmla="*/ 192290 w 358262"/>
                  <a:gd name="connsiteY3" fmla="*/ 31440 h 139032"/>
                  <a:gd name="connsiteX4" fmla="*/ 189321 w 358262"/>
                  <a:gd name="connsiteY4" fmla="*/ 31240 h 139032"/>
                  <a:gd name="connsiteX5" fmla="*/ 187036 w 358262"/>
                  <a:gd name="connsiteY5" fmla="*/ 29234 h 139032"/>
                  <a:gd name="connsiteX6" fmla="*/ 186652 w 358262"/>
                  <a:gd name="connsiteY6" fmla="*/ 28873 h 139032"/>
                  <a:gd name="connsiteX7" fmla="*/ 91165 w 358262"/>
                  <a:gd name="connsiteY7" fmla="*/ 11766 h 139032"/>
                  <a:gd name="connsiteX8" fmla="*/ 80460 w 358262"/>
                  <a:gd name="connsiteY8" fmla="*/ 14086 h 139032"/>
                  <a:gd name="connsiteX9" fmla="*/ 70947 w 358262"/>
                  <a:gd name="connsiteY9" fmla="*/ 14093 h 139032"/>
                  <a:gd name="connsiteX10" fmla="*/ 51451 w 358262"/>
                  <a:gd name="connsiteY10" fmla="*/ 0 h 139032"/>
                  <a:gd name="connsiteX11" fmla="*/ 20516 w 358262"/>
                  <a:gd name="connsiteY11" fmla="*/ 0 h 139032"/>
                  <a:gd name="connsiteX12" fmla="*/ 0 w 358262"/>
                  <a:gd name="connsiteY12" fmla="*/ 20539 h 139032"/>
                  <a:gd name="connsiteX13" fmla="*/ 0 w 358262"/>
                  <a:gd name="connsiteY13" fmla="*/ 101726 h 139032"/>
                  <a:gd name="connsiteX14" fmla="*/ 20516 w 358262"/>
                  <a:gd name="connsiteY14" fmla="*/ 122242 h 139032"/>
                  <a:gd name="connsiteX15" fmla="*/ 51451 w 358262"/>
                  <a:gd name="connsiteY15" fmla="*/ 122242 h 139032"/>
                  <a:gd name="connsiteX16" fmla="*/ 70946 w 358262"/>
                  <a:gd name="connsiteY16" fmla="*/ 108166 h 139032"/>
                  <a:gd name="connsiteX17" fmla="*/ 88348 w 358262"/>
                  <a:gd name="connsiteY17" fmla="*/ 108166 h 139032"/>
                  <a:gd name="connsiteX18" fmla="*/ 91672 w 358262"/>
                  <a:gd name="connsiteY18" fmla="*/ 108670 h 139032"/>
                  <a:gd name="connsiteX19" fmla="*/ 94134 w 358262"/>
                  <a:gd name="connsiteY19" fmla="*/ 109350 h 139032"/>
                  <a:gd name="connsiteX20" fmla="*/ 174180 w 358262"/>
                  <a:gd name="connsiteY20" fmla="*/ 130765 h 139032"/>
                  <a:gd name="connsiteX21" fmla="*/ 184074 w 358262"/>
                  <a:gd name="connsiteY21" fmla="*/ 133563 h 139032"/>
                  <a:gd name="connsiteX22" fmla="*/ 211936 w 358262"/>
                  <a:gd name="connsiteY22" fmla="*/ 139032 h 139032"/>
                  <a:gd name="connsiteX23" fmla="*/ 246676 w 358262"/>
                  <a:gd name="connsiteY23" fmla="*/ 126534 h 139032"/>
                  <a:gd name="connsiteX24" fmla="*/ 246877 w 358262"/>
                  <a:gd name="connsiteY24" fmla="*/ 126395 h 139032"/>
                  <a:gd name="connsiteX25" fmla="*/ 262158 w 358262"/>
                  <a:gd name="connsiteY25" fmla="*/ 115498 h 139032"/>
                  <a:gd name="connsiteX26" fmla="*/ 263965 w 358262"/>
                  <a:gd name="connsiteY26" fmla="*/ 104710 h 139032"/>
                  <a:gd name="connsiteX27" fmla="*/ 253178 w 358262"/>
                  <a:gd name="connsiteY27" fmla="*/ 102904 h 139032"/>
                  <a:gd name="connsiteX28" fmla="*/ 237998 w 358262"/>
                  <a:gd name="connsiteY28" fmla="*/ 113728 h 139032"/>
                  <a:gd name="connsiteX29" fmla="*/ 188379 w 358262"/>
                  <a:gd name="connsiteY29" fmla="*/ 118705 h 139032"/>
                  <a:gd name="connsiteX30" fmla="*/ 178197 w 358262"/>
                  <a:gd name="connsiteY30" fmla="*/ 115827 h 139032"/>
                  <a:gd name="connsiteX31" fmla="*/ 98145 w 358262"/>
                  <a:gd name="connsiteY31" fmla="*/ 94411 h 139032"/>
                  <a:gd name="connsiteX32" fmla="*/ 95868 w 358262"/>
                  <a:gd name="connsiteY32" fmla="*/ 93782 h 139032"/>
                  <a:gd name="connsiteX33" fmla="*/ 88349 w 358262"/>
                  <a:gd name="connsiteY33" fmla="*/ 92699 h 139032"/>
                  <a:gd name="connsiteX34" fmla="*/ 71989 w 358262"/>
                  <a:gd name="connsiteY34" fmla="*/ 92699 h 139032"/>
                  <a:gd name="connsiteX35" fmla="*/ 71989 w 358262"/>
                  <a:gd name="connsiteY35" fmla="*/ 29568 h 139032"/>
                  <a:gd name="connsiteX36" fmla="*/ 80348 w 358262"/>
                  <a:gd name="connsiteY36" fmla="*/ 29568 h 139032"/>
                  <a:gd name="connsiteX37" fmla="*/ 80680 w 358262"/>
                  <a:gd name="connsiteY37" fmla="*/ 29561 h 139032"/>
                  <a:gd name="connsiteX38" fmla="*/ 81121 w 358262"/>
                  <a:gd name="connsiteY38" fmla="*/ 29542 h 139032"/>
                  <a:gd name="connsiteX39" fmla="*/ 96845 w 358262"/>
                  <a:gd name="connsiteY39" fmla="*/ 26156 h 139032"/>
                  <a:gd name="connsiteX40" fmla="*/ 176060 w 358262"/>
                  <a:gd name="connsiteY40" fmla="*/ 40148 h 139032"/>
                  <a:gd name="connsiteX41" fmla="*/ 176443 w 358262"/>
                  <a:gd name="connsiteY41" fmla="*/ 40507 h 139032"/>
                  <a:gd name="connsiteX42" fmla="*/ 192291 w 358262"/>
                  <a:gd name="connsiteY42" fmla="*/ 46911 h 139032"/>
                  <a:gd name="connsiteX43" fmla="*/ 234363 w 358262"/>
                  <a:gd name="connsiteY43" fmla="*/ 46911 h 139032"/>
                  <a:gd name="connsiteX44" fmla="*/ 245851 w 358262"/>
                  <a:gd name="connsiteY44" fmla="*/ 53690 h 139032"/>
                  <a:gd name="connsiteX45" fmla="*/ 245928 w 358262"/>
                  <a:gd name="connsiteY45" fmla="*/ 53822 h 139032"/>
                  <a:gd name="connsiteX46" fmla="*/ 247501 w 358262"/>
                  <a:gd name="connsiteY46" fmla="*/ 60049 h 139032"/>
                  <a:gd name="connsiteX47" fmla="*/ 234364 w 358262"/>
                  <a:gd name="connsiteY47" fmla="*/ 73165 h 139032"/>
                  <a:gd name="connsiteX48" fmla="*/ 166180 w 358262"/>
                  <a:gd name="connsiteY48" fmla="*/ 73165 h 139032"/>
                  <a:gd name="connsiteX49" fmla="*/ 158446 w 358262"/>
                  <a:gd name="connsiteY49" fmla="*/ 80899 h 139032"/>
                  <a:gd name="connsiteX50" fmla="*/ 166180 w 358262"/>
                  <a:gd name="connsiteY50" fmla="*/ 88634 h 139032"/>
                  <a:gd name="connsiteX51" fmla="*/ 234364 w 358262"/>
                  <a:gd name="connsiteY51" fmla="*/ 88634 h 139032"/>
                  <a:gd name="connsiteX52" fmla="*/ 262970 w 358262"/>
                  <a:gd name="connsiteY52" fmla="*/ 60049 h 139032"/>
                  <a:gd name="connsiteX53" fmla="*/ 262277 w 358262"/>
                  <a:gd name="connsiteY53" fmla="*/ 53813 h 139032"/>
                  <a:gd name="connsiteX54" fmla="*/ 323400 w 358262"/>
                  <a:gd name="connsiteY54" fmla="*/ 22423 h 139032"/>
                  <a:gd name="connsiteX55" fmla="*/ 341023 w 358262"/>
                  <a:gd name="connsiteY55" fmla="*/ 26145 h 139032"/>
                  <a:gd name="connsiteX56" fmla="*/ 336581 w 358262"/>
                  <a:gd name="connsiteY56" fmla="*/ 43511 h 139032"/>
                  <a:gd name="connsiteX57" fmla="*/ 309768 w 358262"/>
                  <a:gd name="connsiteY57" fmla="*/ 62607 h 139032"/>
                  <a:gd name="connsiteX58" fmla="*/ 307954 w 358262"/>
                  <a:gd name="connsiteY58" fmla="*/ 73394 h 139032"/>
                  <a:gd name="connsiteX59" fmla="*/ 314261 w 358262"/>
                  <a:gd name="connsiteY59" fmla="*/ 76642 h 139032"/>
                  <a:gd name="connsiteX60" fmla="*/ 318741 w 358262"/>
                  <a:gd name="connsiteY60" fmla="*/ 75208 h 139032"/>
                  <a:gd name="connsiteX61" fmla="*/ 345556 w 358262"/>
                  <a:gd name="connsiteY61" fmla="*/ 56109 h 139032"/>
                  <a:gd name="connsiteX62" fmla="*/ 354185 w 358262"/>
                  <a:gd name="connsiteY62" fmla="*/ 18019 h 139032"/>
                  <a:gd name="connsiteX63" fmla="*/ 316333 w 358262"/>
                  <a:gd name="connsiteY63" fmla="*/ 8660 h 139032"/>
                  <a:gd name="connsiteX64" fmla="*/ 56520 w 358262"/>
                  <a:gd name="connsiteY64" fmla="*/ 101726 h 139032"/>
                  <a:gd name="connsiteX65" fmla="*/ 51451 w 358262"/>
                  <a:gd name="connsiteY65" fmla="*/ 106773 h 139032"/>
                  <a:gd name="connsiteX66" fmla="*/ 20516 w 358262"/>
                  <a:gd name="connsiteY66" fmla="*/ 106773 h 139032"/>
                  <a:gd name="connsiteX67" fmla="*/ 15469 w 358262"/>
                  <a:gd name="connsiteY67" fmla="*/ 101726 h 139032"/>
                  <a:gd name="connsiteX68" fmla="*/ 15469 w 358262"/>
                  <a:gd name="connsiteY68" fmla="*/ 20539 h 139032"/>
                  <a:gd name="connsiteX69" fmla="*/ 20516 w 358262"/>
                  <a:gd name="connsiteY69" fmla="*/ 15470 h 139032"/>
                  <a:gd name="connsiteX70" fmla="*/ 51451 w 358262"/>
                  <a:gd name="connsiteY70" fmla="*/ 15470 h 139032"/>
                  <a:gd name="connsiteX71" fmla="*/ 56520 w 358262"/>
                  <a:gd name="connsiteY71" fmla="*/ 20539 h 13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58262" h="139032">
                    <a:moveTo>
                      <a:pt x="316333" y="8660"/>
                    </a:moveTo>
                    <a:lnTo>
                      <a:pt x="254929" y="40194"/>
                    </a:lnTo>
                    <a:cubicBezTo>
                      <a:pt x="249724" y="34803"/>
                      <a:pt x="242430" y="31440"/>
                      <a:pt x="234362" y="31440"/>
                    </a:cubicBezTo>
                    <a:lnTo>
                      <a:pt x="192290" y="31440"/>
                    </a:lnTo>
                    <a:cubicBezTo>
                      <a:pt x="189935" y="31440"/>
                      <a:pt x="189359" y="31253"/>
                      <a:pt x="189321" y="31240"/>
                    </a:cubicBezTo>
                    <a:cubicBezTo>
                      <a:pt x="188979" y="31060"/>
                      <a:pt x="187901" y="30047"/>
                      <a:pt x="187036" y="29234"/>
                    </a:cubicBezTo>
                    <a:lnTo>
                      <a:pt x="186652" y="28873"/>
                    </a:lnTo>
                    <a:cubicBezTo>
                      <a:pt x="152615" y="-3168"/>
                      <a:pt x="123862" y="-1138"/>
                      <a:pt x="91165" y="11766"/>
                    </a:cubicBezTo>
                    <a:cubicBezTo>
                      <a:pt x="85875" y="13855"/>
                      <a:pt x="85773" y="13859"/>
                      <a:pt x="80460" y="14086"/>
                    </a:cubicBezTo>
                    <a:lnTo>
                      <a:pt x="70947" y="14093"/>
                    </a:lnTo>
                    <a:cubicBezTo>
                      <a:pt x="68237" y="5917"/>
                      <a:pt x="60524" y="0"/>
                      <a:pt x="51451" y="0"/>
                    </a:cubicBezTo>
                    <a:lnTo>
                      <a:pt x="20516" y="0"/>
                    </a:lnTo>
                    <a:cubicBezTo>
                      <a:pt x="9203" y="0"/>
                      <a:pt x="0" y="9214"/>
                      <a:pt x="0" y="20539"/>
                    </a:cubicBezTo>
                    <a:lnTo>
                      <a:pt x="0" y="101726"/>
                    </a:lnTo>
                    <a:cubicBezTo>
                      <a:pt x="0" y="113038"/>
                      <a:pt x="9203" y="122242"/>
                      <a:pt x="20516" y="122242"/>
                    </a:cubicBezTo>
                    <a:lnTo>
                      <a:pt x="51451" y="122242"/>
                    </a:lnTo>
                    <a:cubicBezTo>
                      <a:pt x="60523" y="122242"/>
                      <a:pt x="68235" y="116332"/>
                      <a:pt x="70946" y="108166"/>
                    </a:cubicBezTo>
                    <a:lnTo>
                      <a:pt x="88348" y="108166"/>
                    </a:lnTo>
                    <a:cubicBezTo>
                      <a:pt x="89885" y="108166"/>
                      <a:pt x="89885" y="108166"/>
                      <a:pt x="91672" y="108670"/>
                    </a:cubicBezTo>
                    <a:cubicBezTo>
                      <a:pt x="92322" y="108853"/>
                      <a:pt x="93113" y="109076"/>
                      <a:pt x="94134" y="109350"/>
                    </a:cubicBezTo>
                    <a:lnTo>
                      <a:pt x="174180" y="130765"/>
                    </a:lnTo>
                    <a:cubicBezTo>
                      <a:pt x="177708" y="131718"/>
                      <a:pt x="180944" y="132656"/>
                      <a:pt x="184074" y="133563"/>
                    </a:cubicBezTo>
                    <a:cubicBezTo>
                      <a:pt x="194330" y="136534"/>
                      <a:pt x="202951" y="139032"/>
                      <a:pt x="211936" y="139032"/>
                    </a:cubicBezTo>
                    <a:cubicBezTo>
                      <a:pt x="222091" y="139032"/>
                      <a:pt x="232710" y="135841"/>
                      <a:pt x="246676" y="126534"/>
                    </a:cubicBezTo>
                    <a:cubicBezTo>
                      <a:pt x="246743" y="126489"/>
                      <a:pt x="246810" y="126442"/>
                      <a:pt x="246877" y="126395"/>
                    </a:cubicBezTo>
                    <a:lnTo>
                      <a:pt x="262158" y="115498"/>
                    </a:lnTo>
                    <a:cubicBezTo>
                      <a:pt x="265636" y="113018"/>
                      <a:pt x="266445" y="108188"/>
                      <a:pt x="263965" y="104710"/>
                    </a:cubicBezTo>
                    <a:cubicBezTo>
                      <a:pt x="261485" y="101231"/>
                      <a:pt x="256654" y="100423"/>
                      <a:pt x="253178" y="102904"/>
                    </a:cubicBezTo>
                    <a:lnTo>
                      <a:pt x="237998" y="113728"/>
                    </a:lnTo>
                    <a:cubicBezTo>
                      <a:pt x="217730" y="127208"/>
                      <a:pt x="209124" y="124716"/>
                      <a:pt x="188379" y="118705"/>
                    </a:cubicBezTo>
                    <a:cubicBezTo>
                      <a:pt x="185183" y="117779"/>
                      <a:pt x="181879" y="116822"/>
                      <a:pt x="178197" y="115827"/>
                    </a:cubicBezTo>
                    <a:lnTo>
                      <a:pt x="98145" y="94411"/>
                    </a:lnTo>
                    <a:cubicBezTo>
                      <a:pt x="97207" y="94159"/>
                      <a:pt x="96472" y="93952"/>
                      <a:pt x="95868" y="93782"/>
                    </a:cubicBezTo>
                    <a:cubicBezTo>
                      <a:pt x="92948" y="92959"/>
                      <a:pt x="91856" y="92699"/>
                      <a:pt x="88349" y="92699"/>
                    </a:cubicBezTo>
                    <a:lnTo>
                      <a:pt x="71989" y="92699"/>
                    </a:lnTo>
                    <a:lnTo>
                      <a:pt x="71989" y="29568"/>
                    </a:lnTo>
                    <a:lnTo>
                      <a:pt x="80348" y="29568"/>
                    </a:lnTo>
                    <a:cubicBezTo>
                      <a:pt x="80459" y="29568"/>
                      <a:pt x="80569" y="29565"/>
                      <a:pt x="80680" y="29561"/>
                    </a:cubicBezTo>
                    <a:lnTo>
                      <a:pt x="81121" y="29542"/>
                    </a:lnTo>
                    <a:cubicBezTo>
                      <a:pt x="87605" y="29265"/>
                      <a:pt x="89419" y="29088"/>
                      <a:pt x="96845" y="26156"/>
                    </a:cubicBezTo>
                    <a:cubicBezTo>
                      <a:pt x="125562" y="14824"/>
                      <a:pt x="147729" y="13477"/>
                      <a:pt x="176060" y="40148"/>
                    </a:cubicBezTo>
                    <a:lnTo>
                      <a:pt x="176443" y="40507"/>
                    </a:lnTo>
                    <a:cubicBezTo>
                      <a:pt x="181284" y="45057"/>
                      <a:pt x="184073" y="46911"/>
                      <a:pt x="192291" y="46911"/>
                    </a:cubicBezTo>
                    <a:lnTo>
                      <a:pt x="234363" y="46911"/>
                    </a:lnTo>
                    <a:cubicBezTo>
                      <a:pt x="239301" y="46911"/>
                      <a:pt x="243607" y="49652"/>
                      <a:pt x="245851" y="53690"/>
                    </a:cubicBezTo>
                    <a:cubicBezTo>
                      <a:pt x="245875" y="53735"/>
                      <a:pt x="245903" y="53777"/>
                      <a:pt x="245928" y="53822"/>
                    </a:cubicBezTo>
                    <a:cubicBezTo>
                      <a:pt x="246930" y="55676"/>
                      <a:pt x="247501" y="57797"/>
                      <a:pt x="247501" y="60049"/>
                    </a:cubicBezTo>
                    <a:cubicBezTo>
                      <a:pt x="247501" y="67281"/>
                      <a:pt x="241608" y="73165"/>
                      <a:pt x="234364" y="73165"/>
                    </a:cubicBezTo>
                    <a:lnTo>
                      <a:pt x="166180" y="73165"/>
                    </a:lnTo>
                    <a:cubicBezTo>
                      <a:pt x="161909" y="73165"/>
                      <a:pt x="158446" y="76628"/>
                      <a:pt x="158446" y="80899"/>
                    </a:cubicBezTo>
                    <a:cubicBezTo>
                      <a:pt x="158446" y="85171"/>
                      <a:pt x="161909" y="88634"/>
                      <a:pt x="166180" y="88634"/>
                    </a:cubicBezTo>
                    <a:lnTo>
                      <a:pt x="234364" y="88634"/>
                    </a:lnTo>
                    <a:cubicBezTo>
                      <a:pt x="250137" y="88634"/>
                      <a:pt x="262970" y="75811"/>
                      <a:pt x="262970" y="60049"/>
                    </a:cubicBezTo>
                    <a:cubicBezTo>
                      <a:pt x="262970" y="57907"/>
                      <a:pt x="262725" y="55821"/>
                      <a:pt x="262277" y="53813"/>
                    </a:cubicBezTo>
                    <a:lnTo>
                      <a:pt x="323400" y="22423"/>
                    </a:lnTo>
                    <a:cubicBezTo>
                      <a:pt x="329185" y="19453"/>
                      <a:pt x="337096" y="19771"/>
                      <a:pt x="341023" y="26145"/>
                    </a:cubicBezTo>
                    <a:cubicBezTo>
                      <a:pt x="344498" y="31762"/>
                      <a:pt x="342586" y="39229"/>
                      <a:pt x="336581" y="43511"/>
                    </a:cubicBezTo>
                    <a:lnTo>
                      <a:pt x="309768" y="62607"/>
                    </a:lnTo>
                    <a:cubicBezTo>
                      <a:pt x="306288" y="65085"/>
                      <a:pt x="305476" y="69914"/>
                      <a:pt x="307954" y="73394"/>
                    </a:cubicBezTo>
                    <a:cubicBezTo>
                      <a:pt x="309463" y="75512"/>
                      <a:pt x="311844" y="76642"/>
                      <a:pt x="314261" y="76642"/>
                    </a:cubicBezTo>
                    <a:cubicBezTo>
                      <a:pt x="315813" y="76642"/>
                      <a:pt x="317380" y="76176"/>
                      <a:pt x="318741" y="75208"/>
                    </a:cubicBezTo>
                    <a:lnTo>
                      <a:pt x="345556" y="56109"/>
                    </a:lnTo>
                    <a:cubicBezTo>
                      <a:pt x="358292" y="47030"/>
                      <a:pt x="361998" y="30650"/>
                      <a:pt x="354185" y="18019"/>
                    </a:cubicBezTo>
                    <a:cubicBezTo>
                      <a:pt x="346502" y="5549"/>
                      <a:pt x="330230" y="1526"/>
                      <a:pt x="316333" y="8660"/>
                    </a:cubicBezTo>
                    <a:close/>
                    <a:moveTo>
                      <a:pt x="56520" y="101726"/>
                    </a:moveTo>
                    <a:cubicBezTo>
                      <a:pt x="56520" y="104462"/>
                      <a:pt x="54199" y="106773"/>
                      <a:pt x="51451" y="106773"/>
                    </a:cubicBezTo>
                    <a:lnTo>
                      <a:pt x="20516" y="106773"/>
                    </a:lnTo>
                    <a:cubicBezTo>
                      <a:pt x="17780" y="106773"/>
                      <a:pt x="15469" y="104461"/>
                      <a:pt x="15469" y="101726"/>
                    </a:cubicBezTo>
                    <a:lnTo>
                      <a:pt x="15469" y="20539"/>
                    </a:lnTo>
                    <a:cubicBezTo>
                      <a:pt x="15469" y="17744"/>
                      <a:pt x="17733" y="15470"/>
                      <a:pt x="20516" y="15470"/>
                    </a:cubicBezTo>
                    <a:lnTo>
                      <a:pt x="51451" y="15470"/>
                    </a:lnTo>
                    <a:cubicBezTo>
                      <a:pt x="54199" y="15470"/>
                      <a:pt x="56520" y="17791"/>
                      <a:pt x="56520" y="20539"/>
                    </a:cubicBezTo>
                    <a:close/>
                  </a:path>
                </a:pathLst>
              </a:custGeom>
              <a:grpFill/>
              <a:ln w="763" cap="flat">
                <a:noFill/>
                <a:prstDash val="solid"/>
                <a:miter/>
              </a:ln>
            </p:spPr>
            <p:txBody>
              <a:bodyPr rtlCol="0" anchor="ctr"/>
              <a:lstStyle/>
              <a:p>
                <a:endParaRPr lang="en-GB" dirty="0"/>
              </a:p>
            </p:txBody>
          </p:sp>
        </p:grpSp>
      </p:grpSp>
      <p:cxnSp>
        <p:nvCxnSpPr>
          <p:cNvPr id="297" name="Straight Connector 296">
            <a:extLst>
              <a:ext uri="{FF2B5EF4-FFF2-40B4-BE49-F238E27FC236}">
                <a16:creationId xmlns:a16="http://schemas.microsoft.com/office/drawing/2014/main" id="{FE1CCABA-B813-E80F-55A4-802413BA99FA}"/>
              </a:ext>
            </a:extLst>
          </p:cNvPr>
          <p:cNvCxnSpPr>
            <a:cxnSpLocks/>
          </p:cNvCxnSpPr>
          <p:nvPr>
            <p:custDataLst>
              <p:tags r:id="rId4"/>
            </p:custDataLst>
          </p:nvPr>
        </p:nvCxnSpPr>
        <p:spPr bwMode="gray">
          <a:xfrm rot="5400000" flipH="1" flipV="1">
            <a:off x="5484000" y="2025000"/>
            <a:ext cx="122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F17D3765-97CD-C6E8-14E1-7DEF159FBB9C}"/>
              </a:ext>
            </a:extLst>
          </p:cNvPr>
          <p:cNvCxnSpPr>
            <a:cxnSpLocks/>
          </p:cNvCxnSpPr>
          <p:nvPr>
            <p:custDataLst>
              <p:tags r:id="rId5"/>
            </p:custDataLst>
          </p:nvPr>
        </p:nvCxnSpPr>
        <p:spPr bwMode="gray">
          <a:xfrm rot="5400000" flipH="1" flipV="1">
            <a:off x="5484000" y="5337000"/>
            <a:ext cx="1224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7F345D99-6EFB-BC22-E7E2-BD4BBFCE7D3B}"/>
              </a:ext>
            </a:extLst>
          </p:cNvPr>
          <p:cNvCxnSpPr>
            <a:cxnSpLocks/>
          </p:cNvCxnSpPr>
          <p:nvPr>
            <p:custDataLst>
              <p:tags r:id="rId6"/>
            </p:custDataLst>
          </p:nvPr>
        </p:nvCxnSpPr>
        <p:spPr bwMode="gray">
          <a:xfrm flipH="1">
            <a:off x="624000" y="3717000"/>
            <a:ext cx="442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26033FB7-63C6-40A1-ADF2-AB47D001CFD2}"/>
              </a:ext>
            </a:extLst>
          </p:cNvPr>
          <p:cNvCxnSpPr>
            <a:cxnSpLocks/>
          </p:cNvCxnSpPr>
          <p:nvPr>
            <p:custDataLst>
              <p:tags r:id="rId7"/>
            </p:custDataLst>
          </p:nvPr>
        </p:nvCxnSpPr>
        <p:spPr bwMode="gray">
          <a:xfrm flipH="1">
            <a:off x="7140000" y="3717000"/>
            <a:ext cx="442800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310" name="Rectangle 309">
            <a:extLst>
              <a:ext uri="{FF2B5EF4-FFF2-40B4-BE49-F238E27FC236}">
                <a16:creationId xmlns:a16="http://schemas.microsoft.com/office/drawing/2014/main" id="{F9108F68-1211-1050-E395-AD56BA1CF9CC}"/>
              </a:ext>
            </a:extLst>
          </p:cNvPr>
          <p:cNvSpPr/>
          <p:nvPr>
            <p:custDataLst>
              <p:tags r:id="rId8"/>
            </p:custDataLst>
          </p:nvPr>
        </p:nvSpPr>
        <p:spPr bwMode="gray">
          <a:xfrm>
            <a:off x="1704000" y="1413000"/>
            <a:ext cx="3240000" cy="2160000"/>
          </a:xfrm>
          <a:prstGeom prst="rect">
            <a:avLst/>
          </a:prstGeom>
          <a:noFill/>
        </p:spPr>
        <p:txBody>
          <a:bodyPr wrap="square" lIns="0" tIns="0" rIns="0" bIns="0" anchor="t" anchorCtr="0">
            <a:noAutofit/>
          </a:bodyPr>
          <a:lstStyle/>
          <a:p>
            <a:pPr>
              <a:spcAft>
                <a:spcPts val="1000"/>
              </a:spcAft>
            </a:pPr>
            <a:r>
              <a:rPr lang="en-GB" sz="1600" dirty="0">
                <a:solidFill>
                  <a:schemeClr val="accent4"/>
                </a:solidFill>
                <a:latin typeface="Arial Black" panose="020B0A04020102020204" pitchFamily="34" charset="0"/>
              </a:rPr>
              <a:t>Traditional reliability metrics</a:t>
            </a:r>
          </a:p>
          <a:p>
            <a:r>
              <a:rPr lang="en-US" sz="1400" dirty="0"/>
              <a:t>Outage duration and frequency metrics: SAIDI, SAIFI, MAIFI, CAIDI</a:t>
            </a:r>
          </a:p>
          <a:p>
            <a:r>
              <a:rPr lang="en-US" sz="1400" dirty="0"/>
              <a:t>Resource adequacy / unserved energy metrics: EUE, ENS, LOLE, LOLH</a:t>
            </a:r>
          </a:p>
        </p:txBody>
      </p:sp>
      <p:sp>
        <p:nvSpPr>
          <p:cNvPr id="311" name="Rectangle 310">
            <a:extLst>
              <a:ext uri="{FF2B5EF4-FFF2-40B4-BE49-F238E27FC236}">
                <a16:creationId xmlns:a16="http://schemas.microsoft.com/office/drawing/2014/main" id="{607E1F72-5ED0-D664-5702-B48D59ABEAA0}"/>
              </a:ext>
            </a:extLst>
          </p:cNvPr>
          <p:cNvSpPr/>
          <p:nvPr>
            <p:custDataLst>
              <p:tags r:id="rId9"/>
            </p:custDataLst>
          </p:nvPr>
        </p:nvSpPr>
        <p:spPr bwMode="gray">
          <a:xfrm>
            <a:off x="7248000" y="1413000"/>
            <a:ext cx="3240000" cy="2160000"/>
          </a:xfrm>
          <a:prstGeom prst="rect">
            <a:avLst/>
          </a:prstGeom>
          <a:noFill/>
        </p:spPr>
        <p:txBody>
          <a:bodyPr wrap="square" lIns="0" tIns="0" rIns="0" bIns="0" anchor="t" anchorCtr="0">
            <a:noAutofit/>
          </a:bodyPr>
          <a:lstStyle/>
          <a:p>
            <a:pPr algn="r">
              <a:spcAft>
                <a:spcPts val="1000"/>
              </a:spcAft>
            </a:pPr>
            <a:r>
              <a:rPr lang="en-GB" sz="1600" dirty="0">
                <a:solidFill>
                  <a:schemeClr val="accent2"/>
                </a:solidFill>
                <a:latin typeface="Arial Black" panose="020B0A04020102020204" pitchFamily="34" charset="0"/>
              </a:rPr>
              <a:t>Restoration and recovery metrics</a:t>
            </a:r>
          </a:p>
          <a:p>
            <a:pPr lvl="1" algn="r"/>
            <a:r>
              <a:rPr lang="en-US" sz="1400" dirty="0"/>
              <a:t>Time to recover</a:t>
            </a:r>
          </a:p>
          <a:p>
            <a:pPr lvl="1" algn="r"/>
            <a:r>
              <a:rPr lang="en-US" sz="1400" dirty="0"/>
              <a:t>Cost of recovery</a:t>
            </a:r>
          </a:p>
          <a:p>
            <a:pPr lvl="1" algn="r"/>
            <a:r>
              <a:rPr lang="en-US" sz="1400" dirty="0"/>
              <a:t>Restoration performance before, during, and after resilience events</a:t>
            </a:r>
          </a:p>
          <a:p>
            <a:pPr algn="r">
              <a:spcAft>
                <a:spcPts val="1000"/>
              </a:spcAft>
            </a:pPr>
            <a:r>
              <a:rPr lang="en-GB" sz="1400" dirty="0"/>
              <a:t> </a:t>
            </a:r>
          </a:p>
        </p:txBody>
      </p:sp>
      <p:sp>
        <p:nvSpPr>
          <p:cNvPr id="312" name="Rectangle 311">
            <a:extLst>
              <a:ext uri="{FF2B5EF4-FFF2-40B4-BE49-F238E27FC236}">
                <a16:creationId xmlns:a16="http://schemas.microsoft.com/office/drawing/2014/main" id="{735D3A5F-0153-97AB-0EF9-57FB0704ECC9}"/>
              </a:ext>
            </a:extLst>
          </p:cNvPr>
          <p:cNvSpPr/>
          <p:nvPr>
            <p:custDataLst>
              <p:tags r:id="rId10"/>
            </p:custDataLst>
          </p:nvPr>
        </p:nvSpPr>
        <p:spPr bwMode="gray">
          <a:xfrm>
            <a:off x="1704000" y="4136108"/>
            <a:ext cx="3707244" cy="1945321"/>
          </a:xfrm>
          <a:prstGeom prst="rect">
            <a:avLst/>
          </a:prstGeom>
          <a:noFill/>
        </p:spPr>
        <p:txBody>
          <a:bodyPr wrap="square" lIns="0" tIns="0" rIns="0" bIns="0" anchor="b" anchorCtr="0">
            <a:noAutofit/>
          </a:bodyPr>
          <a:lstStyle/>
          <a:p>
            <a:pPr>
              <a:spcAft>
                <a:spcPts val="1000"/>
              </a:spcAft>
            </a:pPr>
            <a:r>
              <a:rPr lang="en-GB" sz="1600" dirty="0">
                <a:solidFill>
                  <a:schemeClr val="accent1"/>
                </a:solidFill>
                <a:latin typeface="Arial Black" panose="020B0A04020102020204" pitchFamily="34" charset="0"/>
              </a:rPr>
              <a:t>Societal and economic consequence metrics</a:t>
            </a:r>
          </a:p>
          <a:p>
            <a:r>
              <a:rPr lang="en-US" sz="1400" dirty="0"/>
              <a:t>Utility financial impacts</a:t>
            </a:r>
          </a:p>
          <a:p>
            <a:r>
              <a:rPr lang="en-US" sz="1400" dirty="0"/>
              <a:t>Customer damages and business interruption</a:t>
            </a:r>
          </a:p>
          <a:p>
            <a:r>
              <a:rPr lang="en-US" sz="1400" dirty="0"/>
              <a:t>Regional economic losses</a:t>
            </a:r>
          </a:p>
          <a:p>
            <a:r>
              <a:rPr lang="en-US" sz="1400" dirty="0"/>
              <a:t>Social and public health impacts</a:t>
            </a:r>
            <a:endParaRPr lang="en-GB" sz="1400" dirty="0"/>
          </a:p>
        </p:txBody>
      </p:sp>
      <p:sp>
        <p:nvSpPr>
          <p:cNvPr id="313" name="Rectangle 312">
            <a:extLst>
              <a:ext uri="{FF2B5EF4-FFF2-40B4-BE49-F238E27FC236}">
                <a16:creationId xmlns:a16="http://schemas.microsoft.com/office/drawing/2014/main" id="{6F96E357-C29E-9A8D-BF43-13EE6B184169}"/>
              </a:ext>
            </a:extLst>
          </p:cNvPr>
          <p:cNvSpPr/>
          <p:nvPr>
            <p:custDataLst>
              <p:tags r:id="rId11"/>
            </p:custDataLst>
          </p:nvPr>
        </p:nvSpPr>
        <p:spPr bwMode="gray">
          <a:xfrm>
            <a:off x="6792338" y="3789000"/>
            <a:ext cx="3695662" cy="2160000"/>
          </a:xfrm>
          <a:prstGeom prst="rect">
            <a:avLst/>
          </a:prstGeom>
          <a:noFill/>
        </p:spPr>
        <p:txBody>
          <a:bodyPr wrap="square" lIns="0" tIns="0" rIns="0" bIns="0" anchor="b" anchorCtr="0">
            <a:noAutofit/>
          </a:bodyPr>
          <a:lstStyle/>
          <a:p>
            <a:pPr algn="r">
              <a:spcAft>
                <a:spcPts val="1000"/>
              </a:spcAft>
            </a:pPr>
            <a:r>
              <a:rPr lang="en-GB" sz="1600" dirty="0">
                <a:solidFill>
                  <a:schemeClr val="accent2"/>
                </a:solidFill>
                <a:latin typeface="Arial Black" panose="020B0A04020102020204" pitchFamily="34" charset="0"/>
              </a:rPr>
              <a:t>Capability/robustness</a:t>
            </a:r>
            <a:r>
              <a:rPr lang="en-GB" sz="1600" dirty="0">
                <a:solidFill>
                  <a:schemeClr val="accent3"/>
                </a:solidFill>
                <a:latin typeface="Arial Black" panose="020B0A04020102020204" pitchFamily="34" charset="0"/>
              </a:rPr>
              <a:t>       </a:t>
            </a:r>
            <a:r>
              <a:rPr lang="en-GB" sz="1600" dirty="0">
                <a:solidFill>
                  <a:schemeClr val="accent2"/>
                </a:solidFill>
                <a:latin typeface="Arial Black" panose="020B0A04020102020204" pitchFamily="34" charset="0"/>
              </a:rPr>
              <a:t>metrics</a:t>
            </a:r>
          </a:p>
          <a:p>
            <a:pPr lvl="1" algn="r"/>
            <a:r>
              <a:rPr lang="en-US" sz="1400" dirty="0"/>
              <a:t>Asset hardening efforts</a:t>
            </a:r>
          </a:p>
          <a:p>
            <a:pPr lvl="1" algn="r"/>
            <a:r>
              <a:rPr lang="en-US" sz="1400" dirty="0"/>
              <a:t>Redundancy and interdependence management</a:t>
            </a:r>
          </a:p>
          <a:p>
            <a:pPr lvl="1" algn="r"/>
            <a:r>
              <a:rPr lang="en-US" sz="1400" dirty="0"/>
              <a:t>Response and operational flexibility</a:t>
            </a:r>
          </a:p>
          <a:p>
            <a:pPr lvl="1" algn="r"/>
            <a:r>
              <a:rPr lang="en-US" sz="1400" dirty="0"/>
              <a:t>Major storm forecasting and mitigation</a:t>
            </a:r>
          </a:p>
        </p:txBody>
      </p:sp>
      <p:sp>
        <p:nvSpPr>
          <p:cNvPr id="2" name="Rechteck 28">
            <a:extLst>
              <a:ext uri="{FF2B5EF4-FFF2-40B4-BE49-F238E27FC236}">
                <a16:creationId xmlns:a16="http://schemas.microsoft.com/office/drawing/2014/main" id="{8C5C0913-0B43-B679-4CCD-8BDD584BF0EA}"/>
              </a:ext>
            </a:extLst>
          </p:cNvPr>
          <p:cNvSpPr/>
          <p:nvPr>
            <p:custDataLst>
              <p:tags r:id="rId1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2EDB07D3-904D-5828-4BD9-6D1A35378C34}"/>
              </a:ext>
            </a:extLst>
          </p:cNvPr>
          <p:cNvGrpSpPr/>
          <p:nvPr/>
        </p:nvGrpSpPr>
        <p:grpSpPr bwMode="gray">
          <a:xfrm>
            <a:off x="263352" y="116632"/>
            <a:ext cx="288000" cy="288000"/>
            <a:chOff x="299372" y="116632"/>
            <a:chExt cx="288000" cy="288000"/>
          </a:xfrm>
        </p:grpSpPr>
        <p:grpSp>
          <p:nvGrpSpPr>
            <p:cNvPr id="4" name="Group 3">
              <a:extLst>
                <a:ext uri="{FF2B5EF4-FFF2-40B4-BE49-F238E27FC236}">
                  <a16:creationId xmlns:a16="http://schemas.microsoft.com/office/drawing/2014/main" id="{DCDAFA18-262C-12DB-27FC-FB0910F4090D}"/>
                </a:ext>
              </a:extLst>
            </p:cNvPr>
            <p:cNvGrpSpPr/>
            <p:nvPr/>
          </p:nvGrpSpPr>
          <p:grpSpPr bwMode="gray">
            <a:xfrm>
              <a:off x="299372" y="116632"/>
              <a:ext cx="288000" cy="288000"/>
              <a:chOff x="-300861" y="1604463"/>
              <a:chExt cx="288000" cy="288000"/>
            </a:xfrm>
          </p:grpSpPr>
          <p:sp>
            <p:nvSpPr>
              <p:cNvPr id="9" name="Oval 8">
                <a:extLst>
                  <a:ext uri="{FF2B5EF4-FFF2-40B4-BE49-F238E27FC236}">
                    <a16:creationId xmlns:a16="http://schemas.microsoft.com/office/drawing/2014/main" id="{19E8118D-D521-CAD3-95A2-2F3C41A7F6E7}"/>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E4F10EB-FBD6-975E-F233-E92393EE837A}"/>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Arrow Connector 7">
              <a:extLst>
                <a:ext uri="{FF2B5EF4-FFF2-40B4-BE49-F238E27FC236}">
                  <a16:creationId xmlns:a16="http://schemas.microsoft.com/office/drawing/2014/main" id="{78950582-DB73-AD9B-C0D0-2D08D9B5B8DB}"/>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11" name="Rechteck 28">
            <a:extLst>
              <a:ext uri="{FF2B5EF4-FFF2-40B4-BE49-F238E27FC236}">
                <a16:creationId xmlns:a16="http://schemas.microsoft.com/office/drawing/2014/main" id="{95AA0260-C729-C91F-7C92-FF90AFBEE450}"/>
              </a:ext>
            </a:extLst>
          </p:cNvPr>
          <p:cNvSpPr/>
          <p:nvPr>
            <p:custDataLst>
              <p:tags r:id="rId1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dirty="0">
                <a:solidFill>
                  <a:schemeClr val="accent1"/>
                </a:solidFill>
                <a:latin typeface="+mj-lt"/>
                <a:cs typeface="Arial"/>
              </a:rPr>
              <a:t>Resilience metrics</a:t>
            </a:r>
            <a:endParaRPr lang="en-US" sz="1200" dirty="0">
              <a:solidFill>
                <a:schemeClr val="accent1"/>
              </a:solidFill>
              <a:latin typeface="+mj-lt"/>
              <a:cs typeface="Arial"/>
            </a:endParaRPr>
          </a:p>
        </p:txBody>
      </p:sp>
      <p:pic>
        <p:nvPicPr>
          <p:cNvPr id="14" name="Graphic 13" descr="Power with solid fill">
            <a:extLst>
              <a:ext uri="{FF2B5EF4-FFF2-40B4-BE49-F238E27FC236}">
                <a16:creationId xmlns:a16="http://schemas.microsoft.com/office/drawing/2014/main" id="{1CED9264-D84A-F39B-C83D-D6974A0F9130}"/>
              </a:ext>
            </a:extLst>
          </p:cNvPr>
          <p:cNvPicPr>
            <a:picLocks noChangeAspect="1"/>
          </p:cNvPicPr>
          <p:nvPr/>
        </p:nvPicPr>
        <p:blipFill>
          <a:blip>
            <a:extLst>
              <a:ext uri="{96DAC541-7B7A-43D3-8B79-37D633B846F1}">
                <asvg:svgBlip xmlns:asvg="http://schemas.microsoft.com/office/drawing/2016/SVG/main" r:embed="rId20"/>
              </a:ext>
            </a:extLst>
          </a:blip>
          <a:stretch>
            <a:fillRect/>
          </a:stretch>
        </p:blipFill>
        <p:spPr>
          <a:xfrm>
            <a:off x="5603096" y="3221708"/>
            <a:ext cx="914400" cy="914400"/>
          </a:xfrm>
          <a:prstGeom prst="rect">
            <a:avLst/>
          </a:prstGeom>
        </p:spPr>
      </p:pic>
      <p:sp>
        <p:nvSpPr>
          <p:cNvPr id="13" name="TextBox 12">
            <a:extLst>
              <a:ext uri="{FF2B5EF4-FFF2-40B4-BE49-F238E27FC236}">
                <a16:creationId xmlns:a16="http://schemas.microsoft.com/office/drawing/2014/main" id="{3676A743-5526-07E0-5C9D-14D4124ADC53}"/>
              </a:ext>
            </a:extLst>
          </p:cNvPr>
          <p:cNvSpPr txBox="1"/>
          <p:nvPr/>
        </p:nvSpPr>
        <p:spPr>
          <a:xfrm>
            <a:off x="563769" y="6285092"/>
            <a:ext cx="8760461" cy="215444"/>
          </a:xfrm>
          <a:prstGeom prst="rect">
            <a:avLst/>
          </a:prstGeom>
          <a:noFill/>
        </p:spPr>
        <p:txBody>
          <a:bodyPr wrap="square" rtlCol="0">
            <a:spAutoFit/>
          </a:bodyPr>
          <a:lstStyle/>
          <a:p>
            <a:r>
              <a:rPr lang="en-US" sz="800" dirty="0"/>
              <a:t>Sources: U.S. DOE, </a:t>
            </a:r>
            <a:r>
              <a:rPr lang="en-US" sz="800" i="1" dirty="0">
                <a:hlinkClick r:id="rId21"/>
              </a:rPr>
              <a:t>Grid Modernization: Metrics Analysis (GMLC1.1) – Resilience</a:t>
            </a:r>
            <a:r>
              <a:rPr lang="en-US" sz="800" dirty="0"/>
              <a:t>, World Bank, </a:t>
            </a:r>
            <a:r>
              <a:rPr lang="en-US" sz="800" i="1" dirty="0">
                <a:hlinkClick r:id="rId22"/>
              </a:rPr>
              <a:t>Measuring the Climate Resilience of the Power Sector: Harmonization, Not Homogenization</a:t>
            </a:r>
            <a:endParaRPr lang="en-US" sz="800" i="1" dirty="0"/>
          </a:p>
        </p:txBody>
      </p:sp>
    </p:spTree>
    <p:extLst>
      <p:ext uri="{BB962C8B-B14F-4D97-AF65-F5344CB8AC3E}">
        <p14:creationId xmlns:p14="http://schemas.microsoft.com/office/powerpoint/2010/main" val="2813709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1E9C-327F-F8F2-947D-A728985707C1}"/>
            </a:ext>
          </a:extLst>
        </p:cNvPr>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FE0352E-BE4A-7846-0BD2-01FD082F20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27" imgH="327" progId="TCLayout.ActiveDocument.1">
                  <p:embed/>
                </p:oleObj>
              </mc:Choice>
              <mc:Fallback>
                <p:oleObj name="think-cell Slide" r:id="rId5" imgW="327" imgH="327" progId="TCLayout.ActiveDocument.1">
                  <p:embed/>
                  <p:pic>
                    <p:nvPicPr>
                      <p:cNvPr id="5" name="Object 4" hidden="1">
                        <a:extLst>
                          <a:ext uri="{FF2B5EF4-FFF2-40B4-BE49-F238E27FC236}">
                            <a16:creationId xmlns:a16="http://schemas.microsoft.com/office/drawing/2014/main" id="{CFE0352E-BE4A-7846-0BD2-01FD082F207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Picture 8">
            <a:extLst>
              <a:ext uri="{FF2B5EF4-FFF2-40B4-BE49-F238E27FC236}">
                <a16:creationId xmlns:a16="http://schemas.microsoft.com/office/drawing/2014/main" id="{A2283667-4EEB-0B1C-9AC1-BBFE5F5D6541}"/>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bwMode="gray">
          <a:xfrm>
            <a:off x="0" y="0"/>
            <a:ext cx="4241800" cy="6858000"/>
          </a:xfrm>
          <a:prstGeom prst="rect">
            <a:avLst/>
          </a:prstGeom>
        </p:spPr>
      </p:pic>
      <p:sp>
        <p:nvSpPr>
          <p:cNvPr id="15" name="Rectangle 4">
            <a:extLst>
              <a:ext uri="{FF2B5EF4-FFF2-40B4-BE49-F238E27FC236}">
                <a16:creationId xmlns:a16="http://schemas.microsoft.com/office/drawing/2014/main" id="{23CA71B5-8AA1-6D77-9D20-5F0C8152CF29}"/>
              </a:ext>
            </a:extLst>
          </p:cNvPr>
          <p:cNvSpPr txBox="1">
            <a:spLocks noChangeArrowheads="1"/>
          </p:cNvSpPr>
          <p:nvPr>
            <p:custDataLst>
              <p:tags r:id="rId2"/>
            </p:custDataLst>
          </p:nvPr>
        </p:nvSpPr>
        <p:spPr bwMode="gray">
          <a:xfrm>
            <a:off x="5231886" y="1413000"/>
            <a:ext cx="6335999" cy="576000"/>
          </a:xfrm>
          <a:prstGeom prst="rect">
            <a:avLst/>
          </a:prstGeom>
          <a:noFill/>
        </p:spPr>
        <p:txBody>
          <a:bodyPr vert="horz" lIns="0" tIns="0" rIns="0" bIns="0" numCol="1" rtlCol="0" anchor="t" anchorCtr="0">
            <a:noAutofit/>
          </a:bodyPr>
          <a:lstStyle>
            <a:lvl1pPr algn="l" defTabSz="914377" rtl="0" eaLnBrk="1" latinLnBrk="0" hangingPunct="1">
              <a:spcBef>
                <a:spcPct val="0"/>
              </a:spcBef>
              <a:buNone/>
              <a:defRPr sz="2400" kern="1200">
                <a:solidFill>
                  <a:schemeClr val="tx1"/>
                </a:solidFill>
                <a:latin typeface="+mj-lt"/>
                <a:ea typeface="+mj-ea"/>
                <a:cs typeface="+mj-cs"/>
              </a:defRPr>
            </a:lvl1pPr>
          </a:lstStyle>
          <a:p>
            <a:pPr>
              <a:spcBef>
                <a:spcPts val="0"/>
              </a:spcBef>
            </a:pPr>
            <a:r>
              <a:rPr lang="en-GB" sz="3600" b="1" dirty="0">
                <a:solidFill>
                  <a:schemeClr val="accent2"/>
                </a:solidFill>
                <a:latin typeface="Arial Black" panose="020B0A04020102020204" pitchFamily="34" charset="0"/>
              </a:rPr>
              <a:t>Industry structures</a:t>
            </a:r>
          </a:p>
        </p:txBody>
      </p:sp>
      <p:sp>
        <p:nvSpPr>
          <p:cNvPr id="17" name="Rectangle 16">
            <a:extLst>
              <a:ext uri="{FF2B5EF4-FFF2-40B4-BE49-F238E27FC236}">
                <a16:creationId xmlns:a16="http://schemas.microsoft.com/office/drawing/2014/main" id="{73462FE3-404D-B336-8D10-49EF31D47C6A}"/>
              </a:ext>
            </a:extLst>
          </p:cNvPr>
          <p:cNvSpPr/>
          <p:nvPr/>
        </p:nvSpPr>
        <p:spPr bwMode="gray">
          <a:xfrm>
            <a:off x="624000" y="549000"/>
            <a:ext cx="4176000" cy="5760000"/>
          </a:xfrm>
          <a:prstGeom prst="rect">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7" name="Slide Number Placeholder 6">
            <a:extLst>
              <a:ext uri="{FF2B5EF4-FFF2-40B4-BE49-F238E27FC236}">
                <a16:creationId xmlns:a16="http://schemas.microsoft.com/office/drawing/2014/main" id="{80BEBD92-7D17-AAC3-B57B-F41A18CFB763}"/>
              </a:ext>
            </a:extLst>
          </p:cNvPr>
          <p:cNvSpPr>
            <a:spLocks noGrp="1"/>
          </p:cNvSpPr>
          <p:nvPr>
            <p:ph type="sldNum" sz="quarter" idx="12"/>
          </p:nvPr>
        </p:nvSpPr>
        <p:spPr bwMode="gray"/>
        <p:txBody>
          <a:bodyPr/>
          <a:lstStyle/>
          <a:p>
            <a:fld id="{25E88016-545D-4A6A-B6F9-D2BB627C1895}" type="slidenum">
              <a:rPr lang="en-GB" smtClean="0">
                <a:solidFill>
                  <a:schemeClr val="bg1"/>
                </a:solidFill>
              </a:rPr>
              <a:pPr/>
              <a:t>6</a:t>
            </a:fld>
            <a:endParaRPr lang="en-GB" dirty="0">
              <a:solidFill>
                <a:schemeClr val="bg1"/>
              </a:solidFill>
            </a:endParaRPr>
          </a:p>
        </p:txBody>
      </p:sp>
      <p:sp>
        <p:nvSpPr>
          <p:cNvPr id="4" name="TextBox 3">
            <a:extLst>
              <a:ext uri="{FF2B5EF4-FFF2-40B4-BE49-F238E27FC236}">
                <a16:creationId xmlns:a16="http://schemas.microsoft.com/office/drawing/2014/main" id="{5FB8F753-2BC7-8BB7-46D5-B73A688C0EDC}"/>
              </a:ext>
            </a:extLst>
          </p:cNvPr>
          <p:cNvSpPr txBox="1"/>
          <p:nvPr/>
        </p:nvSpPr>
        <p:spPr bwMode="gray">
          <a:xfrm>
            <a:off x="914400" y="6510530"/>
            <a:ext cx="1461939" cy="123111"/>
          </a:xfrm>
          <a:prstGeom prst="rect">
            <a:avLst/>
          </a:prstGeom>
          <a:noFill/>
        </p:spPr>
        <p:txBody>
          <a:bodyPr wrap="none" lIns="0" tIns="0" rIns="0" bIns="0" rtlCol="0" anchor="b" anchorCtr="0">
            <a:noAutofit/>
          </a:bodyPr>
          <a:lstStyle/>
          <a:p>
            <a:r>
              <a:rPr lang="en-GB" sz="800" dirty="0">
                <a:solidFill>
                  <a:schemeClr val="bg1"/>
                </a:solidFill>
              </a:rPr>
              <a:t>Private and Confidential</a:t>
            </a:r>
          </a:p>
        </p:txBody>
      </p:sp>
    </p:spTree>
    <p:extLst>
      <p:ext uri="{BB962C8B-B14F-4D97-AF65-F5344CB8AC3E}">
        <p14:creationId xmlns:p14="http://schemas.microsoft.com/office/powerpoint/2010/main" val="1240584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135AAF-4CD3-9EB0-D6BE-DABC24D24B4E}"/>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3DBA7066-0C14-280E-108E-4F08A132D6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06" imgH="306" progId="TCLayout.ActiveDocument.1">
                  <p:embed/>
                </p:oleObj>
              </mc:Choice>
              <mc:Fallback>
                <p:oleObj name="think-cell Slide" r:id="rId7" imgW="306" imgH="306" progId="TCLayout.ActiveDocument.1">
                  <p:embed/>
                  <p:pic>
                    <p:nvPicPr>
                      <p:cNvPr id="12" name="think-cell data - do not delete" hidden="1">
                        <a:extLst>
                          <a:ext uri="{FF2B5EF4-FFF2-40B4-BE49-F238E27FC236}">
                            <a16:creationId xmlns:a16="http://schemas.microsoft.com/office/drawing/2014/main" id="{3DBA7066-0C14-280E-108E-4F08A132D68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A8A2E1-53A9-B47C-CA3D-FD7608BF4242}"/>
              </a:ext>
            </a:extLst>
          </p:cNvPr>
          <p:cNvSpPr>
            <a:spLocks noGrp="1"/>
          </p:cNvSpPr>
          <p:nvPr>
            <p:ph type="title"/>
          </p:nvPr>
        </p:nvSpPr>
        <p:spPr/>
        <p:txBody>
          <a:bodyPr vert="horz"/>
          <a:lstStyle/>
          <a:p>
            <a:r>
              <a:rPr lang="en-US" dirty="0"/>
              <a:t>Global industry structures for electric utilities</a:t>
            </a:r>
          </a:p>
        </p:txBody>
      </p:sp>
      <p:sp>
        <p:nvSpPr>
          <p:cNvPr id="3" name="Slide Number Placeholder 2">
            <a:extLst>
              <a:ext uri="{FF2B5EF4-FFF2-40B4-BE49-F238E27FC236}">
                <a16:creationId xmlns:a16="http://schemas.microsoft.com/office/drawing/2014/main" id="{434928FB-D2D6-B840-2D52-E34CD8C4A6C2}"/>
              </a:ext>
            </a:extLst>
          </p:cNvPr>
          <p:cNvSpPr>
            <a:spLocks noGrp="1"/>
          </p:cNvSpPr>
          <p:nvPr>
            <p:ph type="sldNum" sz="quarter" idx="10"/>
          </p:nvPr>
        </p:nvSpPr>
        <p:spPr/>
        <p:txBody>
          <a:bodyPr/>
          <a:lstStyle/>
          <a:p>
            <a:fld id="{88B07781-9051-42E7-B3A7-296398EE0D6C}" type="slidenum">
              <a:rPr lang="en-US" smtClean="0"/>
              <a:t>7</a:t>
            </a:fld>
            <a:endParaRPr lang="en-US" dirty="0"/>
          </a:p>
        </p:txBody>
      </p:sp>
      <p:sp>
        <p:nvSpPr>
          <p:cNvPr id="15" name="Rechteck 28">
            <a:extLst>
              <a:ext uri="{FF2B5EF4-FFF2-40B4-BE49-F238E27FC236}">
                <a16:creationId xmlns:a16="http://schemas.microsoft.com/office/drawing/2014/main" id="{273E5BCB-921F-F775-CA25-A55E6FC2BC77}"/>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594D9212-CB9A-5A72-FC0D-85FF66B44EF1}"/>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40C4BACC-190F-73F6-FF6F-CAB170A91BFC}"/>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4928FD1D-B0E5-D3CA-3915-4153B97C525B}"/>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1D916F1-9BE8-8627-64C5-2C754235A3C6}"/>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3AD92BFB-5B88-A755-7838-4C5C07C17BBF}"/>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32141E67-17A2-0224-022E-9B2D4BE80E67}"/>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dirty="0">
                <a:solidFill>
                  <a:schemeClr val="accent1"/>
                </a:solidFill>
                <a:latin typeface="+mj-lt"/>
              </a:rPr>
              <a:t>Industry structures</a:t>
            </a:r>
            <a:endParaRPr lang="en-US" sz="1200" dirty="0">
              <a:solidFill>
                <a:schemeClr val="accent1"/>
              </a:solidFill>
              <a:latin typeface="+mj-lt"/>
              <a:cs typeface="Arial"/>
            </a:endParaRPr>
          </a:p>
        </p:txBody>
      </p:sp>
      <p:sp>
        <p:nvSpPr>
          <p:cNvPr id="28" name="TextBox 27">
            <a:extLst>
              <a:ext uri="{FF2B5EF4-FFF2-40B4-BE49-F238E27FC236}">
                <a16:creationId xmlns:a16="http://schemas.microsoft.com/office/drawing/2014/main" id="{0C58AF2B-4AFE-E306-68A0-E8F0C7D4B16B}"/>
              </a:ext>
            </a:extLst>
          </p:cNvPr>
          <p:cNvSpPr txBox="1"/>
          <p:nvPr/>
        </p:nvSpPr>
        <p:spPr>
          <a:xfrm>
            <a:off x="534088" y="972807"/>
            <a:ext cx="10693235" cy="461665"/>
          </a:xfrm>
          <a:prstGeom prst="rect">
            <a:avLst/>
          </a:prstGeom>
          <a:noFill/>
        </p:spPr>
        <p:txBody>
          <a:bodyPr wrap="square">
            <a:spAutoFit/>
          </a:bodyPr>
          <a:lstStyle/>
          <a:p>
            <a:r>
              <a:rPr lang="en-US" sz="1200" dirty="0"/>
              <a:t>Global power markets span a continuum from fully integrated monopolies to competitive wholesale and retail markets, with the single-buyer model serving as a common intermediate structure</a:t>
            </a:r>
          </a:p>
        </p:txBody>
      </p:sp>
      <p:graphicFrame>
        <p:nvGraphicFramePr>
          <p:cNvPr id="5" name="Table 4">
            <a:extLst>
              <a:ext uri="{FF2B5EF4-FFF2-40B4-BE49-F238E27FC236}">
                <a16:creationId xmlns:a16="http://schemas.microsoft.com/office/drawing/2014/main" id="{AC992F62-626D-417A-630F-373F79314CB8}"/>
              </a:ext>
            </a:extLst>
          </p:cNvPr>
          <p:cNvGraphicFramePr>
            <a:graphicFrameLocks noGrp="1"/>
          </p:cNvGraphicFramePr>
          <p:nvPr>
            <p:extLst>
              <p:ext uri="{D42A27DB-BD31-4B8C-83A1-F6EECF244321}">
                <p14:modId xmlns:p14="http://schemas.microsoft.com/office/powerpoint/2010/main" val="3248479689"/>
              </p:ext>
            </p:extLst>
          </p:nvPr>
        </p:nvGraphicFramePr>
        <p:xfrm>
          <a:off x="675587" y="1678775"/>
          <a:ext cx="10693236" cy="4219237"/>
        </p:xfrm>
        <a:graphic>
          <a:graphicData uri="http://schemas.openxmlformats.org/drawingml/2006/table">
            <a:tbl>
              <a:tblPr firstRow="1" bandRow="1">
                <a:tableStyleId>{5C22544A-7EE6-4342-B048-85BDC9FD1C3A}</a:tableStyleId>
              </a:tblPr>
              <a:tblGrid>
                <a:gridCol w="2673309">
                  <a:extLst>
                    <a:ext uri="{9D8B030D-6E8A-4147-A177-3AD203B41FA5}">
                      <a16:colId xmlns:a16="http://schemas.microsoft.com/office/drawing/2014/main" val="4203513851"/>
                    </a:ext>
                  </a:extLst>
                </a:gridCol>
                <a:gridCol w="2673309">
                  <a:extLst>
                    <a:ext uri="{9D8B030D-6E8A-4147-A177-3AD203B41FA5}">
                      <a16:colId xmlns:a16="http://schemas.microsoft.com/office/drawing/2014/main" val="1990641518"/>
                    </a:ext>
                  </a:extLst>
                </a:gridCol>
                <a:gridCol w="2673309">
                  <a:extLst>
                    <a:ext uri="{9D8B030D-6E8A-4147-A177-3AD203B41FA5}">
                      <a16:colId xmlns:a16="http://schemas.microsoft.com/office/drawing/2014/main" val="3426649117"/>
                    </a:ext>
                  </a:extLst>
                </a:gridCol>
                <a:gridCol w="2673309">
                  <a:extLst>
                    <a:ext uri="{9D8B030D-6E8A-4147-A177-3AD203B41FA5}">
                      <a16:colId xmlns:a16="http://schemas.microsoft.com/office/drawing/2014/main" val="3111122644"/>
                    </a:ext>
                  </a:extLst>
                </a:gridCol>
              </a:tblGrid>
              <a:tr h="474931">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Vertically Integrated Utility</a:t>
                      </a:r>
                    </a:p>
                  </a:txBody>
                  <a:tcPr>
                    <a:lnB w="19050" cap="flat" cmpd="sng" algn="ctr">
                      <a:solidFill>
                        <a:schemeClr val="accent1"/>
                      </a:solidFill>
                      <a:prstDash val="dash"/>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Single-Buyer Model</a:t>
                      </a:r>
                    </a:p>
                  </a:txBody>
                  <a:tcPr>
                    <a:lnB w="19050" cap="flat" cmpd="sng" algn="ctr">
                      <a:solidFill>
                        <a:schemeClr val="accent1"/>
                      </a:solidFill>
                      <a:prstDash val="dash"/>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Competitive Wholesale Market</a:t>
                      </a:r>
                    </a:p>
                  </a:txBody>
                  <a:tcPr>
                    <a:lnB w="19050" cap="flat" cmpd="sng" algn="ctr">
                      <a:solidFill>
                        <a:schemeClr val="accent1"/>
                      </a:solidFill>
                      <a:prstDash val="dash"/>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300" b="1" dirty="0">
                          <a:solidFill>
                            <a:schemeClr val="accent1"/>
                          </a:solidFill>
                        </a:rPr>
                        <a:t>Competitive Retail Market</a:t>
                      </a:r>
                    </a:p>
                  </a:txBody>
                  <a:tcPr>
                    <a:lnB w="19050" cap="flat" cmpd="sng" algn="ctr">
                      <a:solidFill>
                        <a:schemeClr val="accent1"/>
                      </a:solidFill>
                      <a:prstDash val="dash"/>
                      <a:round/>
                      <a:headEnd type="none" w="med" len="med"/>
                      <a:tailEnd type="none" w="med" len="med"/>
                    </a:lnB>
                    <a:solidFill>
                      <a:schemeClr val="bg1"/>
                    </a:solidFill>
                  </a:tcPr>
                </a:tc>
                <a:extLst>
                  <a:ext uri="{0D108BD9-81ED-4DB2-BD59-A6C34878D82A}">
                    <a16:rowId xmlns:a16="http://schemas.microsoft.com/office/drawing/2014/main" val="3509274321"/>
                  </a:ext>
                </a:extLst>
              </a:tr>
              <a:tr h="151384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One utility owns generation, transmission, and distribution; prices and investment are approved by government or an independent regulator</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Private investors can build generation, but electricity is sold to a national power company or wholesale purchasing agency that has the sole legal right to buy grid-scale electricity, usually through long-term PPAs</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r>
                        <a:rPr lang="en-US" sz="1200" dirty="0"/>
                        <a:t>Public and private generators, distributors/suppliers, and large end-users participate in the market; prices are market-determined, often through bilateral contracts and/or organized spot markets</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Customers can choose their electricity supplier; in some countries only large users have this choice, while in others all consumers do. Retail competition only exists where there is already some form of wholesale competition</a:t>
                      </a:r>
                    </a:p>
                  </a:txBody>
                  <a:tcPr>
                    <a:lnT w="19050" cap="flat" cmpd="sng" algn="ctr">
                      <a:solidFill>
                        <a:schemeClr val="accent1"/>
                      </a:solidFill>
                      <a:prstDash val="dash"/>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6507708"/>
                  </a:ext>
                </a:extLst>
              </a:tr>
              <a:tr h="79519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Fully integrated utility model, often used where electricity is treated as a natural monopoly</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Competition is introduced mainly in generation development, while procurement remains centralized</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Competition exists at the wholesale level, with clearer price discovery and investment signals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Competition extends beyond generation into customer-facing supply</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6340936"/>
                  </a:ext>
                </a:extLst>
              </a:tr>
              <a:tr h="795192">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Includes state-owned and majority privately owned models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Differences in whether the single buyer owns or does not own generation assets</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Competition through bilateral trading with a net or gross pool settlement design</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dirty="0"/>
                        <a:t>Competition can be partial or full</a:t>
                      </a:r>
                    </a:p>
                  </a:txBody>
                  <a:tcPr>
                    <a:lnT w="9525" cap="flat" cmpd="sng" algn="ctr">
                      <a:solidFill>
                        <a:schemeClr val="tx1">
                          <a:lumMod val="60000"/>
                          <a:lumOff val="40000"/>
                        </a:schemeClr>
                      </a:solidFill>
                      <a:prstDash val="solid"/>
                      <a:round/>
                      <a:headEnd type="none" w="med" len="med"/>
                      <a:tailEnd type="none" w="med" len="med"/>
                    </a:lnT>
                    <a:lnB w="9525" cap="flat" cmpd="sng" algn="ctr">
                      <a:solidFill>
                        <a:schemeClr val="tx1">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05508422"/>
                  </a:ext>
                </a:extLst>
              </a:tr>
              <a:tr h="627260">
                <a:tc>
                  <a:txBody>
                    <a:bodyPr/>
                    <a:lstStyle/>
                    <a:p>
                      <a:r>
                        <a:rPr lang="en-US" sz="1200" i="1" dirty="0"/>
                        <a:t>Bermuda, Guyana, Sudan, Venezuela</a:t>
                      </a: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tc>
                  <a:txBody>
                    <a:bodyPr/>
                    <a:lstStyle/>
                    <a:p>
                      <a:r>
                        <a:rPr lang="en-US" sz="1200" i="1" dirty="0"/>
                        <a:t>Belize, Costa Rica, Honduras, Pakistan, South Africa</a:t>
                      </a: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tc>
                  <a:txBody>
                    <a:bodyPr/>
                    <a:lstStyle/>
                    <a:p>
                      <a:r>
                        <a:rPr lang="en-US" sz="1200" i="1" dirty="0"/>
                        <a:t>Iran, Oman, Uruguay</a:t>
                      </a:r>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200" i="1" dirty="0"/>
                        <a:t>Australia, China, France, Mexico, United States</a:t>
                      </a:r>
                    </a:p>
                    <a:p>
                      <a:endParaRPr lang="en-US" sz="1200" i="1" dirty="0"/>
                    </a:p>
                  </a:txBody>
                  <a:tcPr>
                    <a:lnT w="9525" cap="flat" cmpd="sng" algn="ctr">
                      <a:solidFill>
                        <a:schemeClr val="tx1">
                          <a:lumMod val="60000"/>
                          <a:lumOff val="40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2293700759"/>
                  </a:ext>
                </a:extLst>
              </a:tr>
            </a:tbl>
          </a:graphicData>
        </a:graphic>
      </p:graphicFrame>
      <p:sp>
        <p:nvSpPr>
          <p:cNvPr id="26" name="TextBox 25">
            <a:extLst>
              <a:ext uri="{FF2B5EF4-FFF2-40B4-BE49-F238E27FC236}">
                <a16:creationId xmlns:a16="http://schemas.microsoft.com/office/drawing/2014/main" id="{FAAF9819-FD1C-706C-B33A-C2BC78C35446}"/>
              </a:ext>
            </a:extLst>
          </p:cNvPr>
          <p:cNvSpPr txBox="1"/>
          <p:nvPr/>
        </p:nvSpPr>
        <p:spPr>
          <a:xfrm>
            <a:off x="551352" y="6238396"/>
            <a:ext cx="5967167" cy="215444"/>
          </a:xfrm>
          <a:prstGeom prst="rect">
            <a:avLst/>
          </a:prstGeom>
          <a:noFill/>
        </p:spPr>
        <p:txBody>
          <a:bodyPr wrap="square" rtlCol="0">
            <a:spAutoFit/>
          </a:bodyPr>
          <a:lstStyle/>
          <a:p>
            <a:r>
              <a:rPr lang="en-US" sz="800" dirty="0"/>
              <a:t>Source: Hunt &amp; Shuttleworth, </a:t>
            </a:r>
            <a:r>
              <a:rPr lang="en-US" sz="800" i="1" dirty="0"/>
              <a:t>Competition and Choice in Electricity</a:t>
            </a:r>
          </a:p>
        </p:txBody>
      </p:sp>
    </p:spTree>
    <p:extLst>
      <p:ext uri="{BB962C8B-B14F-4D97-AF65-F5344CB8AC3E}">
        <p14:creationId xmlns:p14="http://schemas.microsoft.com/office/powerpoint/2010/main" val="2030637325"/>
      </p:ext>
    </p:extLst>
  </p:cSld>
  <p:clrMapOvr>
    <a:masterClrMapping/>
  </p:clrMapOvr>
  <p:extLst>
    <p:ext uri="{6950BFC3-D8DA-4A85-94F7-54DA5524770B}">
      <p188:commentRel xmlns:p188="http://schemas.microsoft.com/office/powerpoint/2018/8/main" r:id="rId6"/>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282541-B3FE-CD61-623C-87634317E085}"/>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5C70DC0C-4E79-E30E-529F-C58A8039DBD5}"/>
              </a:ext>
            </a:extLst>
          </p:cNvPr>
          <p:cNvGraphicFramePr>
            <a:graphicFrameLocks noChangeAspect="1"/>
          </p:cNvGraphicFramePr>
          <p:nvPr>
            <p:custDataLst>
              <p:tags r:id="rId1"/>
            </p:custDataLst>
            <p:extLst>
              <p:ext uri="{D42A27DB-BD31-4B8C-83A1-F6EECF244321}">
                <p14:modId xmlns:p14="http://schemas.microsoft.com/office/powerpoint/2010/main" val="2050076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06" imgH="306" progId="TCLayout.ActiveDocument.1">
                  <p:embed/>
                </p:oleObj>
              </mc:Choice>
              <mc:Fallback>
                <p:oleObj name="think-cell Slide" r:id="rId6" imgW="306" imgH="306" progId="TCLayout.ActiveDocument.1">
                  <p:embed/>
                  <p:pic>
                    <p:nvPicPr>
                      <p:cNvPr id="12" name="think-cell data - do not delete" hidden="1">
                        <a:extLst>
                          <a:ext uri="{FF2B5EF4-FFF2-40B4-BE49-F238E27FC236}">
                            <a16:creationId xmlns:a16="http://schemas.microsoft.com/office/drawing/2014/main" id="{5C70DC0C-4E79-E30E-529F-C58A8039DBD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743DD2B-1555-D0B1-32B2-B4D3AC58DF44}"/>
              </a:ext>
            </a:extLst>
          </p:cNvPr>
          <p:cNvSpPr>
            <a:spLocks noGrp="1"/>
          </p:cNvSpPr>
          <p:nvPr>
            <p:ph type="title"/>
          </p:nvPr>
        </p:nvSpPr>
        <p:spPr/>
        <p:txBody>
          <a:bodyPr vert="horz"/>
          <a:lstStyle/>
          <a:p>
            <a:r>
              <a:rPr lang="en-US" dirty="0"/>
              <a:t>Global power markets have shifted toward competitive structures</a:t>
            </a:r>
          </a:p>
        </p:txBody>
      </p:sp>
      <p:sp>
        <p:nvSpPr>
          <p:cNvPr id="3" name="Slide Number Placeholder 2">
            <a:extLst>
              <a:ext uri="{FF2B5EF4-FFF2-40B4-BE49-F238E27FC236}">
                <a16:creationId xmlns:a16="http://schemas.microsoft.com/office/drawing/2014/main" id="{AA8D97BC-A4DA-23F5-59D7-DBFACC15F734}"/>
              </a:ext>
            </a:extLst>
          </p:cNvPr>
          <p:cNvSpPr>
            <a:spLocks noGrp="1"/>
          </p:cNvSpPr>
          <p:nvPr>
            <p:ph type="sldNum" sz="quarter" idx="10"/>
          </p:nvPr>
        </p:nvSpPr>
        <p:spPr/>
        <p:txBody>
          <a:bodyPr/>
          <a:lstStyle/>
          <a:p>
            <a:fld id="{88B07781-9051-42E7-B3A7-296398EE0D6C}" type="slidenum">
              <a:rPr lang="en-US" smtClean="0"/>
              <a:t>8</a:t>
            </a:fld>
            <a:endParaRPr lang="en-US" dirty="0"/>
          </a:p>
        </p:txBody>
      </p:sp>
      <p:sp>
        <p:nvSpPr>
          <p:cNvPr id="15" name="Rechteck 28">
            <a:extLst>
              <a:ext uri="{FF2B5EF4-FFF2-40B4-BE49-F238E27FC236}">
                <a16:creationId xmlns:a16="http://schemas.microsoft.com/office/drawing/2014/main" id="{841D29E6-88AC-F653-0A8E-BA6D47AA16B8}"/>
              </a:ext>
            </a:extLst>
          </p:cNvPr>
          <p:cNvSpPr/>
          <p:nvPr>
            <p:custDataLst>
              <p:tags r:id="rId2"/>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23" name="Group 22">
            <a:extLst>
              <a:ext uri="{FF2B5EF4-FFF2-40B4-BE49-F238E27FC236}">
                <a16:creationId xmlns:a16="http://schemas.microsoft.com/office/drawing/2014/main" id="{B1A25E5D-7602-E913-E396-5677B577C5F9}"/>
              </a:ext>
            </a:extLst>
          </p:cNvPr>
          <p:cNvGrpSpPr/>
          <p:nvPr/>
        </p:nvGrpSpPr>
        <p:grpSpPr bwMode="gray">
          <a:xfrm>
            <a:off x="263352" y="116632"/>
            <a:ext cx="288000" cy="288000"/>
            <a:chOff x="299372" y="116632"/>
            <a:chExt cx="288000" cy="288000"/>
          </a:xfrm>
        </p:grpSpPr>
        <p:grpSp>
          <p:nvGrpSpPr>
            <p:cNvPr id="24" name="Group 23">
              <a:extLst>
                <a:ext uri="{FF2B5EF4-FFF2-40B4-BE49-F238E27FC236}">
                  <a16:creationId xmlns:a16="http://schemas.microsoft.com/office/drawing/2014/main" id="{03E1FB96-BDEA-364F-9A0E-8794C63AB0BA}"/>
                </a:ext>
              </a:extLst>
            </p:cNvPr>
            <p:cNvGrpSpPr/>
            <p:nvPr/>
          </p:nvGrpSpPr>
          <p:grpSpPr bwMode="gray">
            <a:xfrm>
              <a:off x="299372" y="116632"/>
              <a:ext cx="288000" cy="288000"/>
              <a:chOff x="-300861" y="1604463"/>
              <a:chExt cx="288000" cy="288000"/>
            </a:xfrm>
          </p:grpSpPr>
          <p:sp>
            <p:nvSpPr>
              <p:cNvPr id="27" name="Oval 26">
                <a:extLst>
                  <a:ext uri="{FF2B5EF4-FFF2-40B4-BE49-F238E27FC236}">
                    <a16:creationId xmlns:a16="http://schemas.microsoft.com/office/drawing/2014/main" id="{7B1DE4E8-A3F3-7E3D-D3B8-AF9882688CA2}"/>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CCB847B4-B6BB-98F3-D4D7-7BDA1AA8BA1F}"/>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5" name="Straight Arrow Connector 24">
              <a:extLst>
                <a:ext uri="{FF2B5EF4-FFF2-40B4-BE49-F238E27FC236}">
                  <a16:creationId xmlns:a16="http://schemas.microsoft.com/office/drawing/2014/main" id="{4EDE5E8C-1AFB-D2FF-795E-0967FA659DD6}"/>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4" name="Rechteck 28">
            <a:extLst>
              <a:ext uri="{FF2B5EF4-FFF2-40B4-BE49-F238E27FC236}">
                <a16:creationId xmlns:a16="http://schemas.microsoft.com/office/drawing/2014/main" id="{68930806-426F-6339-4C2C-AC1B02817A22}"/>
              </a:ext>
            </a:extLst>
          </p:cNvPr>
          <p:cNvSpPr/>
          <p:nvPr>
            <p:custDataLst>
              <p:tags r:id="rId3"/>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dirty="0">
                <a:solidFill>
                  <a:schemeClr val="accent1"/>
                </a:solidFill>
              </a:rPr>
              <a:t>Industry structures</a:t>
            </a:r>
            <a:endParaRPr lang="en-US" sz="1200" dirty="0">
              <a:solidFill>
                <a:schemeClr val="accent1"/>
              </a:solidFill>
              <a:cs typeface="Arial"/>
            </a:endParaRPr>
          </a:p>
        </p:txBody>
      </p:sp>
      <mc:AlternateContent xmlns:mc="http://schemas.openxmlformats.org/markup-compatibility/2006" xmlns:cx6="http://schemas.microsoft.com/office/drawing/2016/5/12/chartex">
        <mc:Choice Requires="cx6">
          <p:graphicFrame>
            <p:nvGraphicFramePr>
              <p:cNvPr id="10" name="Chart 9">
                <a:extLst>
                  <a:ext uri="{FF2B5EF4-FFF2-40B4-BE49-F238E27FC236}">
                    <a16:creationId xmlns:a16="http://schemas.microsoft.com/office/drawing/2014/main" id="{350974BC-5468-ABDD-FF9D-DEF63E5BA802}"/>
                  </a:ext>
                </a:extLst>
              </p:cNvPr>
              <p:cNvGraphicFramePr/>
              <p:nvPr>
                <p:extLst>
                  <p:ext uri="{D42A27DB-BD31-4B8C-83A1-F6EECF244321}">
                    <p14:modId xmlns:p14="http://schemas.microsoft.com/office/powerpoint/2010/main" val="1035139192"/>
                  </p:ext>
                </p:extLst>
              </p:nvPr>
            </p:nvGraphicFramePr>
            <p:xfrm>
              <a:off x="3525135" y="611073"/>
              <a:ext cx="7488024" cy="5493231"/>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10" name="Chart 9">
                <a:extLst>
                  <a:ext uri="{FF2B5EF4-FFF2-40B4-BE49-F238E27FC236}">
                    <a16:creationId xmlns:a16="http://schemas.microsoft.com/office/drawing/2014/main" id="{350974BC-5468-ABDD-FF9D-DEF63E5BA802}"/>
                  </a:ext>
                </a:extLst>
              </p:cNvPr>
              <p:cNvPicPr>
                <a:picLocks noGrp="1" noRot="1" noChangeAspect="1" noMove="1" noResize="1" noEditPoints="1" noAdjustHandles="1" noChangeArrowheads="1" noChangeShapeType="1"/>
              </p:cNvPicPr>
              <p:nvPr/>
            </p:nvPicPr>
            <p:blipFill>
              <a:blip r:embed="rId9"/>
              <a:stretch>
                <a:fillRect/>
              </a:stretch>
            </p:blipFill>
            <p:spPr>
              <a:xfrm>
                <a:off x="3525135" y="611073"/>
                <a:ext cx="7488024" cy="5493231"/>
              </a:xfrm>
              <a:prstGeom prst="rect">
                <a:avLst/>
              </a:prstGeom>
            </p:spPr>
          </p:pic>
        </mc:Fallback>
      </mc:AlternateContent>
      <p:sp>
        <p:nvSpPr>
          <p:cNvPr id="14" name="TextBox 13">
            <a:extLst>
              <a:ext uri="{FF2B5EF4-FFF2-40B4-BE49-F238E27FC236}">
                <a16:creationId xmlns:a16="http://schemas.microsoft.com/office/drawing/2014/main" id="{7288432F-86D8-C19B-DA7A-EA994FAE5D3E}"/>
              </a:ext>
            </a:extLst>
          </p:cNvPr>
          <p:cNvSpPr txBox="1"/>
          <p:nvPr/>
        </p:nvSpPr>
        <p:spPr>
          <a:xfrm>
            <a:off x="609600" y="1166842"/>
            <a:ext cx="4037814" cy="4339650"/>
          </a:xfrm>
          <a:prstGeom prst="rect">
            <a:avLst/>
          </a:prstGeom>
          <a:noFill/>
        </p:spPr>
        <p:txBody>
          <a:bodyPr wrap="square" rtlCol="0">
            <a:spAutoFit/>
          </a:bodyPr>
          <a:lstStyle/>
          <a:p>
            <a:r>
              <a:rPr lang="en-US" sz="1400" dirty="0"/>
              <a:t>Global reform has generally moved utilities from fully integrated monopoly models toward structures that separate monopoly networks from competitive generation and supply, with the single-buyer model often serving as the bridge between the two.</a:t>
            </a:r>
          </a:p>
          <a:p>
            <a:endParaRPr lang="en-US" sz="1200" b="1" dirty="0"/>
          </a:p>
          <a:p>
            <a:pPr marL="342900" indent="-342900">
              <a:buFont typeface="Arial" panose="020B0604020202020204" pitchFamily="34" charset="0"/>
              <a:buChar char="•"/>
            </a:pPr>
            <a:r>
              <a:rPr lang="en-US" sz="1200" b="1" dirty="0"/>
              <a:t>Global power markets have shifted decisively away from vertically integrated monopoly structures. </a:t>
            </a:r>
            <a:r>
              <a:rPr lang="en-US" sz="1200" dirty="0"/>
              <a:t>By 2024, these models served only ~7% of the world’s population, versus being the dominant structure in 1989.</a:t>
            </a:r>
          </a:p>
          <a:p>
            <a:pPr marL="342900" indent="-342900">
              <a:buFont typeface="Arial" panose="020B0604020202020204" pitchFamily="34" charset="0"/>
              <a:buChar char="•"/>
            </a:pPr>
            <a:r>
              <a:rPr lang="en-US" sz="1200" b="1" dirty="0"/>
              <a:t>Single-buyer models gained traction as a transition model. </a:t>
            </a:r>
            <a:r>
              <a:rPr lang="en-US" sz="1200" dirty="0"/>
              <a:t>Their share grew from 8% to 29% of the global population as countries sought to attract private generation investment without fully liberalizing the sector.</a:t>
            </a:r>
          </a:p>
          <a:p>
            <a:pPr marL="342900" indent="-342900">
              <a:buFont typeface="Arial" panose="020B0604020202020204" pitchFamily="34" charset="0"/>
              <a:buChar char="•"/>
            </a:pPr>
            <a:r>
              <a:rPr lang="en-US" sz="1200" b="1" dirty="0"/>
              <a:t>Competitive market structures now predominate globally</a:t>
            </a:r>
            <a:r>
              <a:rPr lang="en-US" sz="1200" dirty="0"/>
              <a:t>. Organized wholesale and retail competition expanded from under 1% of global population coverage in 1989 to 63% in 2024, reflecting decades of market-oriented sector reform.</a:t>
            </a:r>
          </a:p>
        </p:txBody>
      </p:sp>
      <p:sp>
        <p:nvSpPr>
          <p:cNvPr id="19" name="TextBox 18">
            <a:extLst>
              <a:ext uri="{FF2B5EF4-FFF2-40B4-BE49-F238E27FC236}">
                <a16:creationId xmlns:a16="http://schemas.microsoft.com/office/drawing/2014/main" id="{EE17919E-C705-18DA-2C57-B3AD22DBC57F}"/>
              </a:ext>
            </a:extLst>
          </p:cNvPr>
          <p:cNvSpPr txBox="1"/>
          <p:nvPr/>
        </p:nvSpPr>
        <p:spPr>
          <a:xfrm>
            <a:off x="551352" y="6238396"/>
            <a:ext cx="6820409" cy="215444"/>
          </a:xfrm>
          <a:prstGeom prst="rect">
            <a:avLst/>
          </a:prstGeom>
          <a:noFill/>
        </p:spPr>
        <p:txBody>
          <a:bodyPr wrap="square" rtlCol="0">
            <a:spAutoFit/>
          </a:bodyPr>
          <a:lstStyle/>
          <a:p>
            <a:r>
              <a:rPr lang="en-US" sz="800" dirty="0"/>
              <a:t>Sources: World Bank, </a:t>
            </a:r>
            <a:r>
              <a:rPr lang="en-US" sz="800" dirty="0">
                <a:hlinkClick r:id="rId10"/>
              </a:rPr>
              <a:t>Global Evolution of Power Market Designs</a:t>
            </a:r>
            <a:r>
              <a:rPr lang="en-US" sz="800" dirty="0"/>
              <a:t>; World Bank, </a:t>
            </a:r>
            <a:r>
              <a:rPr lang="en-US" sz="800" dirty="0">
                <a:hlinkClick r:id="rId11"/>
              </a:rPr>
              <a:t>Rethinking the 1990s Orthodoxy on Power Sector Reform</a:t>
            </a:r>
            <a:endParaRPr lang="en-US" sz="800" dirty="0"/>
          </a:p>
        </p:txBody>
      </p:sp>
      <p:pic>
        <p:nvPicPr>
          <p:cNvPr id="32" name="Picture 31">
            <a:extLst>
              <a:ext uri="{FF2B5EF4-FFF2-40B4-BE49-F238E27FC236}">
                <a16:creationId xmlns:a16="http://schemas.microsoft.com/office/drawing/2014/main" id="{AB8AD3B5-738D-0F0E-08E9-32B06C9C9CD3}"/>
              </a:ext>
            </a:extLst>
          </p:cNvPr>
          <p:cNvPicPr>
            <a:picLocks noChangeAspect="1"/>
          </p:cNvPicPr>
          <p:nvPr/>
        </p:nvPicPr>
        <p:blipFill>
          <a:blip r:embed="rId12"/>
          <a:srcRect l="26908"/>
          <a:stretch>
            <a:fillRect/>
          </a:stretch>
        </p:blipFill>
        <p:spPr>
          <a:xfrm>
            <a:off x="10607016" y="1597058"/>
            <a:ext cx="1429151" cy="2654431"/>
          </a:xfrm>
          <a:prstGeom prst="rect">
            <a:avLst/>
          </a:prstGeom>
        </p:spPr>
      </p:pic>
      <p:sp>
        <p:nvSpPr>
          <p:cNvPr id="5" name="Rectangle 4">
            <a:extLst>
              <a:ext uri="{FF2B5EF4-FFF2-40B4-BE49-F238E27FC236}">
                <a16:creationId xmlns:a16="http://schemas.microsoft.com/office/drawing/2014/main" id="{63B3C568-28EF-DAC5-1AE2-400F4216AE6B}"/>
              </a:ext>
            </a:extLst>
          </p:cNvPr>
          <p:cNvSpPr/>
          <p:nvPr/>
        </p:nvSpPr>
        <p:spPr bwMode="gray">
          <a:xfrm>
            <a:off x="5021934" y="5392285"/>
            <a:ext cx="5942741" cy="65761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lang="en-US" sz="1200" noProof="0" dirty="0">
              <a:solidFill>
                <a:srgbClr val="404040">
                  <a:lumMod val="50000"/>
                </a:srgbClr>
              </a:solidFill>
            </a:endParaRPr>
          </a:p>
        </p:txBody>
      </p:sp>
      <p:sp>
        <p:nvSpPr>
          <p:cNvPr id="6" name="Rectangle 5">
            <a:extLst>
              <a:ext uri="{FF2B5EF4-FFF2-40B4-BE49-F238E27FC236}">
                <a16:creationId xmlns:a16="http://schemas.microsoft.com/office/drawing/2014/main" id="{5A978D3C-89C1-8312-9FCA-2C1912A75801}"/>
              </a:ext>
            </a:extLst>
          </p:cNvPr>
          <p:cNvSpPr/>
          <p:nvPr/>
        </p:nvSpPr>
        <p:spPr bwMode="gray">
          <a:xfrm>
            <a:off x="5070418" y="5446694"/>
            <a:ext cx="5942741" cy="657610"/>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Black" panose="020B0A04020102020204" pitchFamily="34" charset="0"/>
              <a:ea typeface="+mn-ea"/>
              <a:cs typeface="+mn-cs"/>
            </a:endParaRPr>
          </a:p>
        </p:txBody>
      </p:sp>
      <p:sp>
        <p:nvSpPr>
          <p:cNvPr id="7" name="TextBox 6">
            <a:extLst>
              <a:ext uri="{FF2B5EF4-FFF2-40B4-BE49-F238E27FC236}">
                <a16:creationId xmlns:a16="http://schemas.microsoft.com/office/drawing/2014/main" id="{55A80360-A537-F0DF-54BE-9BB6365BDFF4}"/>
              </a:ext>
            </a:extLst>
          </p:cNvPr>
          <p:cNvSpPr txBox="1"/>
          <p:nvPr/>
        </p:nvSpPr>
        <p:spPr>
          <a:xfrm>
            <a:off x="5315892" y="5507679"/>
            <a:ext cx="5362218" cy="461665"/>
          </a:xfrm>
          <a:prstGeom prst="rect">
            <a:avLst/>
          </a:prstGeom>
          <a:noFill/>
        </p:spPr>
        <p:txBody>
          <a:bodyPr wrap="square" rtlCol="0">
            <a:spAutoFit/>
          </a:bodyPr>
          <a:lstStyle/>
          <a:p>
            <a:pPr algn="ctr"/>
            <a:r>
              <a:rPr lang="en-US" sz="1200" b="1" dirty="0">
                <a:solidFill>
                  <a:schemeClr val="accent4"/>
                </a:solidFill>
              </a:rPr>
              <a:t>Competition works well in large power systems but is not always practicable in smaller island economies.</a:t>
            </a:r>
          </a:p>
        </p:txBody>
      </p:sp>
    </p:spTree>
    <p:extLst>
      <p:ext uri="{BB962C8B-B14F-4D97-AF65-F5344CB8AC3E}">
        <p14:creationId xmlns:p14="http://schemas.microsoft.com/office/powerpoint/2010/main" val="47275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D1C0E15-54D0-F283-B775-D6D99C8004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327" imgH="327" progId="TCLayout.ActiveDocument.1">
                  <p:embed/>
                </p:oleObj>
              </mc:Choice>
              <mc:Fallback>
                <p:oleObj name="think-cell Slide" r:id="rId27" imgW="327" imgH="327" progId="TCLayout.ActiveDocument.1">
                  <p:embed/>
                  <p:pic>
                    <p:nvPicPr>
                      <p:cNvPr id="5" name="Object 4" hidden="1">
                        <a:extLst>
                          <a:ext uri="{FF2B5EF4-FFF2-40B4-BE49-F238E27FC236}">
                            <a16:creationId xmlns:a16="http://schemas.microsoft.com/office/drawing/2014/main" id="{1D1C0E15-54D0-F283-B775-D6D99C80046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3E8523EC-A99A-797E-FCE6-1C63BD75896A}"/>
              </a:ext>
            </a:extLst>
          </p:cNvPr>
          <p:cNvSpPr/>
          <p:nvPr>
            <p:custDataLst>
              <p:tags r:id="rId2"/>
            </p:custDataLst>
          </p:nvPr>
        </p:nvSpPr>
        <p:spPr bwMode="gray">
          <a:xfrm>
            <a:off x="-24000" y="1412779"/>
            <a:ext cx="936000" cy="39602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p>
        </p:txBody>
      </p:sp>
      <p:sp>
        <p:nvSpPr>
          <p:cNvPr id="2" name="Title 1">
            <a:extLst>
              <a:ext uri="{FF2B5EF4-FFF2-40B4-BE49-F238E27FC236}">
                <a16:creationId xmlns:a16="http://schemas.microsoft.com/office/drawing/2014/main" id="{DA29F923-0997-E9BF-053B-BC5FD38DAAB5}"/>
              </a:ext>
            </a:extLst>
          </p:cNvPr>
          <p:cNvSpPr>
            <a:spLocks noGrp="1"/>
          </p:cNvSpPr>
          <p:nvPr>
            <p:ph type="title"/>
          </p:nvPr>
        </p:nvSpPr>
        <p:spPr bwMode="gray"/>
        <p:txBody>
          <a:bodyPr vert="horz"/>
          <a:lstStyle/>
          <a:p>
            <a:r>
              <a:rPr lang="en-US" dirty="0"/>
              <a:t>Shift toward competition changes markets, but the need for reliability and resilience oversight remains the same</a:t>
            </a:r>
            <a:endParaRPr lang="en-GB" dirty="0"/>
          </a:p>
        </p:txBody>
      </p:sp>
      <p:sp>
        <p:nvSpPr>
          <p:cNvPr id="7" name="Slide Number Placeholder 6">
            <a:extLst>
              <a:ext uri="{FF2B5EF4-FFF2-40B4-BE49-F238E27FC236}">
                <a16:creationId xmlns:a16="http://schemas.microsoft.com/office/drawing/2014/main" id="{AD5E58EF-DCFE-BA20-9F9D-0310A802B95B}"/>
              </a:ext>
            </a:extLst>
          </p:cNvPr>
          <p:cNvSpPr>
            <a:spLocks noGrp="1"/>
          </p:cNvSpPr>
          <p:nvPr>
            <p:ph type="sldNum" sz="quarter" idx="12"/>
          </p:nvPr>
        </p:nvSpPr>
        <p:spPr bwMode="gray"/>
        <p:txBody>
          <a:bodyPr/>
          <a:lstStyle/>
          <a:p>
            <a:fld id="{25E88016-545D-4A6A-B6F9-D2BB627C1895}" type="slidenum">
              <a:rPr lang="en-GB" smtClean="0"/>
              <a:pPr/>
              <a:t>9</a:t>
            </a:fld>
            <a:endParaRPr lang="en-GB" dirty="0"/>
          </a:p>
        </p:txBody>
      </p:sp>
      <p:sp>
        <p:nvSpPr>
          <p:cNvPr id="9" name="Freeform: Shape 8">
            <a:extLst>
              <a:ext uri="{FF2B5EF4-FFF2-40B4-BE49-F238E27FC236}">
                <a16:creationId xmlns:a16="http://schemas.microsoft.com/office/drawing/2014/main" id="{2FDEE70C-D881-B111-4C72-1E00676D6F8B}"/>
              </a:ext>
            </a:extLst>
          </p:cNvPr>
          <p:cNvSpPr/>
          <p:nvPr/>
        </p:nvSpPr>
        <p:spPr bwMode="gray">
          <a:xfrm flipH="1">
            <a:off x="-24000" y="1483924"/>
            <a:ext cx="1008000" cy="3960221"/>
          </a:xfrm>
          <a:custGeom>
            <a:avLst/>
            <a:gdLst>
              <a:gd name="connsiteX0" fmla="*/ 0 w 1979724"/>
              <a:gd name="connsiteY0" fmla="*/ 0 h 5759450"/>
              <a:gd name="connsiteX1" fmla="*/ 1979724 w 1979724"/>
              <a:gd name="connsiteY1" fmla="*/ 0 h 5759450"/>
              <a:gd name="connsiteX2" fmla="*/ 1979724 w 1979724"/>
              <a:gd name="connsiteY2" fmla="*/ 5759450 h 5759450"/>
              <a:gd name="connsiteX3" fmla="*/ 0 w 1979724"/>
              <a:gd name="connsiteY3" fmla="*/ 5759450 h 5759450"/>
              <a:gd name="connsiteX0" fmla="*/ 1979724 w 2071164"/>
              <a:gd name="connsiteY0" fmla="*/ 5759450 h 5850890"/>
              <a:gd name="connsiteX1" fmla="*/ 0 w 2071164"/>
              <a:gd name="connsiteY1" fmla="*/ 5759450 h 5850890"/>
              <a:gd name="connsiteX2" fmla="*/ 0 w 2071164"/>
              <a:gd name="connsiteY2" fmla="*/ 0 h 5850890"/>
              <a:gd name="connsiteX3" fmla="*/ 1979724 w 2071164"/>
              <a:gd name="connsiteY3" fmla="*/ 0 h 5850890"/>
              <a:gd name="connsiteX4" fmla="*/ 2071164 w 2071164"/>
              <a:gd name="connsiteY4" fmla="*/ 5850890 h 5850890"/>
              <a:gd name="connsiteX0" fmla="*/ 1979724 w 1979724"/>
              <a:gd name="connsiteY0" fmla="*/ 5759450 h 5759450"/>
              <a:gd name="connsiteX1" fmla="*/ 0 w 1979724"/>
              <a:gd name="connsiteY1" fmla="*/ 5759450 h 5759450"/>
              <a:gd name="connsiteX2" fmla="*/ 0 w 1979724"/>
              <a:gd name="connsiteY2" fmla="*/ 0 h 5759450"/>
              <a:gd name="connsiteX3" fmla="*/ 1979724 w 1979724"/>
              <a:gd name="connsiteY3" fmla="*/ 0 h 5759450"/>
            </a:gdLst>
            <a:ahLst/>
            <a:cxnLst>
              <a:cxn ang="0">
                <a:pos x="connsiteX0" y="connsiteY0"/>
              </a:cxn>
              <a:cxn ang="0">
                <a:pos x="connsiteX1" y="connsiteY1"/>
              </a:cxn>
              <a:cxn ang="0">
                <a:pos x="connsiteX2" y="connsiteY2"/>
              </a:cxn>
              <a:cxn ang="0">
                <a:pos x="connsiteX3" y="connsiteY3"/>
              </a:cxn>
            </a:cxnLst>
            <a:rect l="l" t="t" r="r" b="b"/>
            <a:pathLst>
              <a:path w="1979724" h="5759450">
                <a:moveTo>
                  <a:pt x="1979724" y="5759450"/>
                </a:moveTo>
                <a:lnTo>
                  <a:pt x="0" y="5759450"/>
                </a:lnTo>
                <a:lnTo>
                  <a:pt x="0" y="0"/>
                </a:lnTo>
                <a:lnTo>
                  <a:pt x="1979724" y="0"/>
                </a:lnTo>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00" dirty="0"/>
          </a:p>
        </p:txBody>
      </p:sp>
      <p:sp>
        <p:nvSpPr>
          <p:cNvPr id="11" name="Oval 10">
            <a:extLst>
              <a:ext uri="{FF2B5EF4-FFF2-40B4-BE49-F238E27FC236}">
                <a16:creationId xmlns:a16="http://schemas.microsoft.com/office/drawing/2014/main" id="{E92B3BA5-BAAC-0AA0-A0BE-69D6D6F60D87}"/>
              </a:ext>
            </a:extLst>
          </p:cNvPr>
          <p:cNvSpPr>
            <a:spLocks noChangeAspect="1"/>
          </p:cNvSpPr>
          <p:nvPr>
            <p:custDataLst>
              <p:tags r:id="rId3"/>
            </p:custDataLst>
          </p:nvPr>
        </p:nvSpPr>
        <p:spPr bwMode="gray">
          <a:xfrm>
            <a:off x="768000" y="1593000"/>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1</a:t>
            </a:r>
          </a:p>
        </p:txBody>
      </p:sp>
      <p:sp>
        <p:nvSpPr>
          <p:cNvPr id="12" name="Oval 11">
            <a:extLst>
              <a:ext uri="{FF2B5EF4-FFF2-40B4-BE49-F238E27FC236}">
                <a16:creationId xmlns:a16="http://schemas.microsoft.com/office/drawing/2014/main" id="{C564A81F-6282-C33F-3B93-10DD39BD0FBB}"/>
              </a:ext>
            </a:extLst>
          </p:cNvPr>
          <p:cNvSpPr>
            <a:spLocks noChangeAspect="1"/>
          </p:cNvSpPr>
          <p:nvPr>
            <p:custDataLst>
              <p:tags r:id="rId4"/>
            </p:custDataLst>
          </p:nvPr>
        </p:nvSpPr>
        <p:spPr bwMode="gray">
          <a:xfrm>
            <a:off x="768000" y="2411311"/>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2</a:t>
            </a:r>
          </a:p>
        </p:txBody>
      </p:sp>
      <p:sp>
        <p:nvSpPr>
          <p:cNvPr id="14" name="Oval 13">
            <a:extLst>
              <a:ext uri="{FF2B5EF4-FFF2-40B4-BE49-F238E27FC236}">
                <a16:creationId xmlns:a16="http://schemas.microsoft.com/office/drawing/2014/main" id="{EB2C2A37-7530-C62B-09EC-C920E2879CE4}"/>
              </a:ext>
            </a:extLst>
          </p:cNvPr>
          <p:cNvSpPr>
            <a:spLocks noChangeAspect="1"/>
          </p:cNvSpPr>
          <p:nvPr>
            <p:custDataLst>
              <p:tags r:id="rId5"/>
            </p:custDataLst>
          </p:nvPr>
        </p:nvSpPr>
        <p:spPr bwMode="gray">
          <a:xfrm>
            <a:off x="768000" y="3247725"/>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3</a:t>
            </a:r>
          </a:p>
        </p:txBody>
      </p:sp>
      <p:sp>
        <p:nvSpPr>
          <p:cNvPr id="16" name="Oval 15">
            <a:extLst>
              <a:ext uri="{FF2B5EF4-FFF2-40B4-BE49-F238E27FC236}">
                <a16:creationId xmlns:a16="http://schemas.microsoft.com/office/drawing/2014/main" id="{030715DD-24DB-C1BA-EEE7-A75B522E5A2F}"/>
              </a:ext>
            </a:extLst>
          </p:cNvPr>
          <p:cNvSpPr>
            <a:spLocks noChangeAspect="1"/>
          </p:cNvSpPr>
          <p:nvPr>
            <p:custDataLst>
              <p:tags r:id="rId6"/>
            </p:custDataLst>
          </p:nvPr>
        </p:nvSpPr>
        <p:spPr bwMode="gray">
          <a:xfrm>
            <a:off x="768000" y="4075078"/>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4</a:t>
            </a:r>
          </a:p>
        </p:txBody>
      </p:sp>
      <p:sp>
        <p:nvSpPr>
          <p:cNvPr id="17" name="Oval 16">
            <a:extLst>
              <a:ext uri="{FF2B5EF4-FFF2-40B4-BE49-F238E27FC236}">
                <a16:creationId xmlns:a16="http://schemas.microsoft.com/office/drawing/2014/main" id="{053C9F8E-FA12-80A4-05BB-BD8A79150F71}"/>
              </a:ext>
            </a:extLst>
          </p:cNvPr>
          <p:cNvSpPr>
            <a:spLocks noChangeAspect="1"/>
          </p:cNvSpPr>
          <p:nvPr>
            <p:custDataLst>
              <p:tags r:id="rId7"/>
            </p:custDataLst>
          </p:nvPr>
        </p:nvSpPr>
        <p:spPr bwMode="gray">
          <a:xfrm>
            <a:off x="768000" y="4866223"/>
            <a:ext cx="432000" cy="432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2"/>
                </a:solidFill>
                <a:effectLst/>
                <a:uLnTx/>
                <a:uFillTx/>
                <a:latin typeface="Arial Black" panose="020B0A04020102020204" pitchFamily="34" charset="0"/>
                <a:ea typeface="+mn-ea"/>
                <a:cs typeface="+mn-cs"/>
              </a:rPr>
              <a:t>5</a:t>
            </a:r>
          </a:p>
        </p:txBody>
      </p:sp>
      <p:sp>
        <p:nvSpPr>
          <p:cNvPr id="32" name="Rectangle 31">
            <a:extLst>
              <a:ext uri="{FF2B5EF4-FFF2-40B4-BE49-F238E27FC236}">
                <a16:creationId xmlns:a16="http://schemas.microsoft.com/office/drawing/2014/main" id="{FE580EB7-B21A-DDC3-CA1B-47460C44EF6C}"/>
              </a:ext>
            </a:extLst>
          </p:cNvPr>
          <p:cNvSpPr/>
          <p:nvPr>
            <p:custDataLst>
              <p:tags r:id="rId8"/>
            </p:custDataLst>
          </p:nvPr>
        </p:nvSpPr>
        <p:spPr bwMode="gray">
          <a:xfrm>
            <a:off x="1416000" y="1485000"/>
            <a:ext cx="1689340" cy="648000"/>
          </a:xfrm>
          <a:prstGeom prst="rect">
            <a:avLst/>
          </a:prstGeom>
          <a:noFill/>
        </p:spPr>
        <p:txBody>
          <a:bodyPr wrap="square" lIns="0" tIns="0" rIns="0" bIns="0" anchor="ctr" anchorCtr="0">
            <a:noAutofit/>
          </a:bodyPr>
          <a:lstStyle/>
          <a:p>
            <a:pPr>
              <a:spcAft>
                <a:spcPts val="1000"/>
              </a:spcAft>
            </a:pPr>
            <a:r>
              <a:rPr lang="en-US" sz="1200" dirty="0">
                <a:solidFill>
                  <a:schemeClr val="accent1"/>
                </a:solidFill>
                <a:latin typeface="Arial Black" panose="020B0A04020102020204" pitchFamily="34" charset="0"/>
              </a:rPr>
              <a:t>Competition narrows the regulatory focus</a:t>
            </a:r>
          </a:p>
        </p:txBody>
      </p:sp>
      <p:sp>
        <p:nvSpPr>
          <p:cNvPr id="33" name="Rectangle 32">
            <a:extLst>
              <a:ext uri="{FF2B5EF4-FFF2-40B4-BE49-F238E27FC236}">
                <a16:creationId xmlns:a16="http://schemas.microsoft.com/office/drawing/2014/main" id="{C7A1DD29-B552-9251-C982-21636423CDA5}"/>
              </a:ext>
            </a:extLst>
          </p:cNvPr>
          <p:cNvSpPr/>
          <p:nvPr>
            <p:custDataLst>
              <p:tags r:id="rId9"/>
            </p:custDataLst>
          </p:nvPr>
        </p:nvSpPr>
        <p:spPr bwMode="gray">
          <a:xfrm>
            <a:off x="3880405" y="1485000"/>
            <a:ext cx="7264412" cy="648000"/>
          </a:xfrm>
          <a:prstGeom prst="rect">
            <a:avLst/>
          </a:prstGeom>
          <a:noFill/>
        </p:spPr>
        <p:txBody>
          <a:bodyPr wrap="square" lIns="0" tIns="0" rIns="0" bIns="0" anchor="ctr" anchorCtr="0">
            <a:noAutofit/>
          </a:bodyPr>
          <a:lstStyle/>
          <a:p>
            <a:pPr>
              <a:spcAft>
                <a:spcPts val="1000"/>
              </a:spcAft>
            </a:pPr>
            <a:r>
              <a:rPr lang="en-US" sz="1200" dirty="0"/>
              <a:t>Competitive wholesale and retail markets rely on market pricing and investment signals for generation and supply, while regulatory oversight concentrates on transmission and distribution networks, which remain natural monopolies.</a:t>
            </a:r>
          </a:p>
        </p:txBody>
      </p:sp>
      <p:sp>
        <p:nvSpPr>
          <p:cNvPr id="34" name="Rectangle 33">
            <a:extLst>
              <a:ext uri="{FF2B5EF4-FFF2-40B4-BE49-F238E27FC236}">
                <a16:creationId xmlns:a16="http://schemas.microsoft.com/office/drawing/2014/main" id="{7BFDE6A0-088F-9D07-04CF-A73CC0C1F0EA}"/>
              </a:ext>
            </a:extLst>
          </p:cNvPr>
          <p:cNvSpPr/>
          <p:nvPr>
            <p:custDataLst>
              <p:tags r:id="rId10"/>
            </p:custDataLst>
          </p:nvPr>
        </p:nvSpPr>
        <p:spPr bwMode="gray">
          <a:xfrm>
            <a:off x="1416000" y="2294258"/>
            <a:ext cx="1607857" cy="648000"/>
          </a:xfrm>
          <a:prstGeom prst="rect">
            <a:avLst/>
          </a:prstGeom>
          <a:noFill/>
        </p:spPr>
        <p:txBody>
          <a:bodyPr wrap="square" lIns="0" tIns="0" rIns="0" bIns="0" anchor="ctr" anchorCtr="0">
            <a:noAutofit/>
          </a:bodyPr>
          <a:lstStyle/>
          <a:p>
            <a:pPr>
              <a:spcAft>
                <a:spcPts val="1000"/>
              </a:spcAft>
            </a:pPr>
            <a:r>
              <a:rPr lang="en-US" sz="1200" dirty="0">
                <a:solidFill>
                  <a:schemeClr val="accent1"/>
                </a:solidFill>
                <a:latin typeface="Arial Black" panose="020B0A04020102020204" pitchFamily="34" charset="0"/>
              </a:rPr>
              <a:t>Regulation shifts from prices to performance</a:t>
            </a:r>
          </a:p>
        </p:txBody>
      </p:sp>
      <p:sp>
        <p:nvSpPr>
          <p:cNvPr id="35" name="Rectangle 34">
            <a:extLst>
              <a:ext uri="{FF2B5EF4-FFF2-40B4-BE49-F238E27FC236}">
                <a16:creationId xmlns:a16="http://schemas.microsoft.com/office/drawing/2014/main" id="{2186DFF9-B1C6-C87F-761B-DDEF3926B84B}"/>
              </a:ext>
            </a:extLst>
          </p:cNvPr>
          <p:cNvSpPr/>
          <p:nvPr>
            <p:custDataLst>
              <p:tags r:id="rId11"/>
            </p:custDataLst>
          </p:nvPr>
        </p:nvSpPr>
        <p:spPr bwMode="gray">
          <a:xfrm>
            <a:off x="1416000" y="3103516"/>
            <a:ext cx="1689340" cy="648000"/>
          </a:xfrm>
          <a:prstGeom prst="rect">
            <a:avLst/>
          </a:prstGeom>
          <a:noFill/>
        </p:spPr>
        <p:txBody>
          <a:bodyPr wrap="square" lIns="0" tIns="0" rIns="0" bIns="0" anchor="ctr" anchorCtr="0">
            <a:noAutofit/>
          </a:bodyPr>
          <a:lstStyle/>
          <a:p>
            <a:pPr>
              <a:spcAft>
                <a:spcPts val="1000"/>
              </a:spcAft>
            </a:pPr>
            <a:r>
              <a:rPr lang="en-US" sz="1200" dirty="0">
                <a:solidFill>
                  <a:schemeClr val="accent1"/>
                </a:solidFill>
                <a:latin typeface="Arial Black" panose="020B0A04020102020204" pitchFamily="34" charset="0"/>
              </a:rPr>
              <a:t>Reliability and resilience become explicit objectives</a:t>
            </a:r>
          </a:p>
        </p:txBody>
      </p:sp>
      <p:sp>
        <p:nvSpPr>
          <p:cNvPr id="36" name="Rectangle 35">
            <a:extLst>
              <a:ext uri="{FF2B5EF4-FFF2-40B4-BE49-F238E27FC236}">
                <a16:creationId xmlns:a16="http://schemas.microsoft.com/office/drawing/2014/main" id="{723E29C4-10C8-D00B-FED2-AACA4E640250}"/>
              </a:ext>
            </a:extLst>
          </p:cNvPr>
          <p:cNvSpPr/>
          <p:nvPr>
            <p:custDataLst>
              <p:tags r:id="rId12"/>
            </p:custDataLst>
          </p:nvPr>
        </p:nvSpPr>
        <p:spPr bwMode="gray">
          <a:xfrm>
            <a:off x="1416000" y="3912774"/>
            <a:ext cx="1689340" cy="648000"/>
          </a:xfrm>
          <a:prstGeom prst="rect">
            <a:avLst/>
          </a:prstGeom>
          <a:noFill/>
        </p:spPr>
        <p:txBody>
          <a:bodyPr wrap="square" lIns="0" tIns="0" rIns="0" bIns="0" anchor="ctr" anchorCtr="0">
            <a:noAutofit/>
          </a:bodyPr>
          <a:lstStyle/>
          <a:p>
            <a:pPr>
              <a:spcAft>
                <a:spcPts val="1000"/>
              </a:spcAft>
            </a:pPr>
            <a:r>
              <a:rPr lang="en-US" sz="1200" dirty="0">
                <a:solidFill>
                  <a:schemeClr val="accent1"/>
                </a:solidFill>
                <a:latin typeface="Arial Black" panose="020B0A04020102020204" pitchFamily="34" charset="0"/>
              </a:rPr>
              <a:t>Investment oversight adapts to competitive contexts</a:t>
            </a:r>
            <a:endParaRPr lang="en-GB" sz="1200" dirty="0">
              <a:solidFill>
                <a:schemeClr val="accent1"/>
              </a:solidFill>
              <a:latin typeface="Arial Black" panose="020B0A04020102020204" pitchFamily="34" charset="0"/>
            </a:endParaRPr>
          </a:p>
        </p:txBody>
      </p:sp>
      <p:sp>
        <p:nvSpPr>
          <p:cNvPr id="37" name="Rectangle 36">
            <a:extLst>
              <a:ext uri="{FF2B5EF4-FFF2-40B4-BE49-F238E27FC236}">
                <a16:creationId xmlns:a16="http://schemas.microsoft.com/office/drawing/2014/main" id="{6E5899F9-3399-F580-AD5F-6A640343A0A6}"/>
              </a:ext>
            </a:extLst>
          </p:cNvPr>
          <p:cNvSpPr/>
          <p:nvPr>
            <p:custDataLst>
              <p:tags r:id="rId13"/>
            </p:custDataLst>
          </p:nvPr>
        </p:nvSpPr>
        <p:spPr bwMode="gray">
          <a:xfrm>
            <a:off x="1416000" y="4725000"/>
            <a:ext cx="1689340" cy="648000"/>
          </a:xfrm>
          <a:prstGeom prst="rect">
            <a:avLst/>
          </a:prstGeom>
          <a:noFill/>
        </p:spPr>
        <p:txBody>
          <a:bodyPr wrap="square" lIns="0" tIns="0" rIns="0" bIns="0" anchor="ctr" anchorCtr="0">
            <a:noAutofit/>
          </a:bodyPr>
          <a:lstStyle/>
          <a:p>
            <a:pPr>
              <a:spcAft>
                <a:spcPts val="1000"/>
              </a:spcAft>
            </a:pPr>
            <a:r>
              <a:rPr lang="en-US" sz="1200" dirty="0">
                <a:solidFill>
                  <a:schemeClr val="accent1"/>
                </a:solidFill>
                <a:latin typeface="Arial Black" panose="020B0A04020102020204" pitchFamily="34" charset="0"/>
              </a:rPr>
              <a:t>Hybrid frameworks dominate in practice</a:t>
            </a:r>
            <a:endParaRPr lang="en-GB" sz="1200" dirty="0">
              <a:solidFill>
                <a:schemeClr val="accent1"/>
              </a:solidFill>
              <a:latin typeface="Arial Black" panose="020B0A04020102020204" pitchFamily="34" charset="0"/>
            </a:endParaRPr>
          </a:p>
        </p:txBody>
      </p:sp>
      <p:sp>
        <p:nvSpPr>
          <p:cNvPr id="38" name="Rectangle 37">
            <a:extLst>
              <a:ext uri="{FF2B5EF4-FFF2-40B4-BE49-F238E27FC236}">
                <a16:creationId xmlns:a16="http://schemas.microsoft.com/office/drawing/2014/main" id="{E1FAA75B-EC1A-244A-CB05-2524BF8B3919}"/>
              </a:ext>
            </a:extLst>
          </p:cNvPr>
          <p:cNvSpPr/>
          <p:nvPr>
            <p:custDataLst>
              <p:tags r:id="rId14"/>
            </p:custDataLst>
          </p:nvPr>
        </p:nvSpPr>
        <p:spPr bwMode="gray">
          <a:xfrm>
            <a:off x="3880405" y="2294258"/>
            <a:ext cx="7264412" cy="648000"/>
          </a:xfrm>
          <a:prstGeom prst="rect">
            <a:avLst/>
          </a:prstGeom>
          <a:noFill/>
        </p:spPr>
        <p:txBody>
          <a:bodyPr wrap="square" lIns="0" tIns="0" rIns="0" bIns="0" anchor="ctr" anchorCtr="0">
            <a:noAutofit/>
          </a:bodyPr>
          <a:lstStyle/>
          <a:p>
            <a:pPr>
              <a:spcAft>
                <a:spcPts val="1000"/>
              </a:spcAft>
            </a:pPr>
            <a:r>
              <a:rPr lang="en-US" sz="1200" dirty="0"/>
              <a:t>As competitive pressures discipline generation and supply, regulators increasingly emphasize service quality, outage performance, system hardening, and restoration outcomes for distribution utilities rather than detailed cost controls alone.</a:t>
            </a:r>
          </a:p>
        </p:txBody>
      </p:sp>
      <p:sp>
        <p:nvSpPr>
          <p:cNvPr id="39" name="Rectangle 38">
            <a:extLst>
              <a:ext uri="{FF2B5EF4-FFF2-40B4-BE49-F238E27FC236}">
                <a16:creationId xmlns:a16="http://schemas.microsoft.com/office/drawing/2014/main" id="{8C4E6A47-CA81-0393-9711-CCE168D893FC}"/>
              </a:ext>
            </a:extLst>
          </p:cNvPr>
          <p:cNvSpPr/>
          <p:nvPr>
            <p:custDataLst>
              <p:tags r:id="rId15"/>
            </p:custDataLst>
          </p:nvPr>
        </p:nvSpPr>
        <p:spPr bwMode="gray">
          <a:xfrm>
            <a:off x="3880405" y="3103516"/>
            <a:ext cx="7264412" cy="648000"/>
          </a:xfrm>
          <a:prstGeom prst="rect">
            <a:avLst/>
          </a:prstGeom>
          <a:noFill/>
        </p:spPr>
        <p:txBody>
          <a:bodyPr wrap="square" lIns="0" tIns="0" rIns="0" bIns="0" anchor="ctr" anchorCtr="0">
            <a:noAutofit/>
          </a:bodyPr>
          <a:lstStyle/>
          <a:p>
            <a:pPr>
              <a:spcAft>
                <a:spcPts val="1000"/>
              </a:spcAft>
            </a:pPr>
            <a:r>
              <a:rPr lang="en-US" sz="1200" dirty="0"/>
              <a:t>Competitive markets do not inherently deliver resilience; regulators therefore introduce standards, planning requirements, resilience investments, and performance incentives to ensure distribution systems withstand extreme events and recover quickly.</a:t>
            </a:r>
          </a:p>
        </p:txBody>
      </p:sp>
      <p:sp>
        <p:nvSpPr>
          <p:cNvPr id="40" name="Rectangle 39">
            <a:extLst>
              <a:ext uri="{FF2B5EF4-FFF2-40B4-BE49-F238E27FC236}">
                <a16:creationId xmlns:a16="http://schemas.microsoft.com/office/drawing/2014/main" id="{A1612D04-7B83-E268-F152-3738F13476AF}"/>
              </a:ext>
            </a:extLst>
          </p:cNvPr>
          <p:cNvSpPr/>
          <p:nvPr>
            <p:custDataLst>
              <p:tags r:id="rId16"/>
            </p:custDataLst>
          </p:nvPr>
        </p:nvSpPr>
        <p:spPr bwMode="gray">
          <a:xfrm>
            <a:off x="3880405" y="3912774"/>
            <a:ext cx="7264412" cy="648000"/>
          </a:xfrm>
          <a:prstGeom prst="rect">
            <a:avLst/>
          </a:prstGeom>
          <a:noFill/>
        </p:spPr>
        <p:txBody>
          <a:bodyPr wrap="square" lIns="0" tIns="0" rIns="0" bIns="0" anchor="ctr" anchorCtr="0">
            <a:noAutofit/>
          </a:bodyPr>
          <a:lstStyle/>
          <a:p>
            <a:pPr>
              <a:spcAft>
                <a:spcPts val="1000"/>
              </a:spcAft>
            </a:pPr>
            <a:r>
              <a:rPr lang="en-US" sz="1200" dirty="0"/>
              <a:t>Where generation is market‑driven, regulators must ensure distribution utilities retain clear cost‑recovery pathways for resilience investments, balancing customer affordability with the need for grid hardening and modernization.</a:t>
            </a:r>
          </a:p>
        </p:txBody>
      </p:sp>
      <p:sp>
        <p:nvSpPr>
          <p:cNvPr id="41" name="Rectangle 40">
            <a:extLst>
              <a:ext uri="{FF2B5EF4-FFF2-40B4-BE49-F238E27FC236}">
                <a16:creationId xmlns:a16="http://schemas.microsoft.com/office/drawing/2014/main" id="{31D91493-1F14-9FDA-44D0-662DBC49FBD4}"/>
              </a:ext>
            </a:extLst>
          </p:cNvPr>
          <p:cNvSpPr/>
          <p:nvPr>
            <p:custDataLst>
              <p:tags r:id="rId17"/>
            </p:custDataLst>
          </p:nvPr>
        </p:nvSpPr>
        <p:spPr bwMode="gray">
          <a:xfrm>
            <a:off x="3880405" y="4725000"/>
            <a:ext cx="7264412" cy="648000"/>
          </a:xfrm>
          <a:prstGeom prst="rect">
            <a:avLst/>
          </a:prstGeom>
          <a:noFill/>
        </p:spPr>
        <p:txBody>
          <a:bodyPr wrap="square" lIns="0" tIns="0" rIns="0" bIns="0" anchor="ctr" anchorCtr="0">
            <a:noAutofit/>
          </a:bodyPr>
          <a:lstStyle/>
          <a:p>
            <a:pPr>
              <a:spcAft>
                <a:spcPts val="1000"/>
              </a:spcAft>
            </a:pPr>
            <a:r>
              <a:rPr lang="en-US" sz="1200" dirty="0"/>
              <a:t>Most jurisdictions combine market competition for generation and supply with strong regulatory control of distribution planning, emergency response, and resilience performance, creating layered and hybrid regulatory models</a:t>
            </a:r>
            <a:r>
              <a:rPr lang="en-GB" sz="1200" dirty="0"/>
              <a:t>. </a:t>
            </a:r>
          </a:p>
        </p:txBody>
      </p:sp>
      <p:grpSp>
        <p:nvGrpSpPr>
          <p:cNvPr id="42" name="Group 41">
            <a:extLst>
              <a:ext uri="{FF2B5EF4-FFF2-40B4-BE49-F238E27FC236}">
                <a16:creationId xmlns:a16="http://schemas.microsoft.com/office/drawing/2014/main" id="{4B73EA6B-9003-5517-711E-535335B31446}"/>
              </a:ext>
            </a:extLst>
          </p:cNvPr>
          <p:cNvGrpSpPr/>
          <p:nvPr>
            <p:custDataLst>
              <p:tags r:id="rId18"/>
            </p:custDataLst>
          </p:nvPr>
        </p:nvGrpSpPr>
        <p:grpSpPr bwMode="gray">
          <a:xfrm>
            <a:off x="3304405" y="1665000"/>
            <a:ext cx="288000" cy="288000"/>
            <a:chOff x="335372" y="152632"/>
            <a:chExt cx="216000" cy="216000"/>
          </a:xfrm>
        </p:grpSpPr>
        <p:sp>
          <p:nvSpPr>
            <p:cNvPr id="46" name="Oval 45">
              <a:extLst>
                <a:ext uri="{FF2B5EF4-FFF2-40B4-BE49-F238E27FC236}">
                  <a16:creationId xmlns:a16="http://schemas.microsoft.com/office/drawing/2014/main" id="{9B2CEE4C-FB35-122C-A048-2D621D559620}"/>
                </a:ext>
              </a:extLst>
            </p:cNvPr>
            <p:cNvSpPr/>
            <p:nvPr/>
          </p:nvSpPr>
          <p:spPr bwMode="gray">
            <a:xfrm>
              <a:off x="335372" y="152632"/>
              <a:ext cx="216000" cy="216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4" name="Straight Arrow Connector 43">
              <a:extLst>
                <a:ext uri="{FF2B5EF4-FFF2-40B4-BE49-F238E27FC236}">
                  <a16:creationId xmlns:a16="http://schemas.microsoft.com/office/drawing/2014/main" id="{9B3BF4CE-1711-BA0F-2620-3354D68C71F4}"/>
                </a:ext>
              </a:extLst>
            </p:cNvPr>
            <p:cNvCxnSpPr>
              <a:cxnSpLocks/>
            </p:cNvCxnSpPr>
            <p:nvPr/>
          </p:nvCxnSpPr>
          <p:spPr bwMode="gray">
            <a:xfrm>
              <a:off x="389372" y="260632"/>
              <a:ext cx="108000" cy="0"/>
            </a:xfrm>
            <a:prstGeom prst="straightConnector1">
              <a:avLst/>
            </a:prstGeom>
            <a:ln cap="rnd">
              <a:solidFill>
                <a:schemeClr val="accent2"/>
              </a:solidFill>
              <a:tailEnd type="arrow" w="med" len="sm"/>
            </a:ln>
          </p:spPr>
          <p:style>
            <a:lnRef idx="1">
              <a:schemeClr val="accent1"/>
            </a:lnRef>
            <a:fillRef idx="0">
              <a:schemeClr val="accent1"/>
            </a:fillRef>
            <a:effectRef idx="0">
              <a:schemeClr val="accent1"/>
            </a:effectRef>
            <a:fontRef idx="minor">
              <a:schemeClr val="tx1"/>
            </a:fontRef>
          </p:style>
        </p:cxnSp>
      </p:grpSp>
      <p:grpSp>
        <p:nvGrpSpPr>
          <p:cNvPr id="47" name="Group 46">
            <a:extLst>
              <a:ext uri="{FF2B5EF4-FFF2-40B4-BE49-F238E27FC236}">
                <a16:creationId xmlns:a16="http://schemas.microsoft.com/office/drawing/2014/main" id="{D8805E39-4944-460D-C17D-1CEB75106592}"/>
              </a:ext>
            </a:extLst>
          </p:cNvPr>
          <p:cNvGrpSpPr/>
          <p:nvPr>
            <p:custDataLst>
              <p:tags r:id="rId19"/>
            </p:custDataLst>
          </p:nvPr>
        </p:nvGrpSpPr>
        <p:grpSpPr bwMode="gray">
          <a:xfrm>
            <a:off x="3304405" y="2474258"/>
            <a:ext cx="288000" cy="288000"/>
            <a:chOff x="335372" y="152632"/>
            <a:chExt cx="216000" cy="216000"/>
          </a:xfrm>
        </p:grpSpPr>
        <p:sp>
          <p:nvSpPr>
            <p:cNvPr id="48" name="Oval 47">
              <a:extLst>
                <a:ext uri="{FF2B5EF4-FFF2-40B4-BE49-F238E27FC236}">
                  <a16:creationId xmlns:a16="http://schemas.microsoft.com/office/drawing/2014/main" id="{A8686DFF-E53E-6644-C5D9-595EE82D09AE}"/>
                </a:ext>
              </a:extLst>
            </p:cNvPr>
            <p:cNvSpPr/>
            <p:nvPr/>
          </p:nvSpPr>
          <p:spPr bwMode="gray">
            <a:xfrm>
              <a:off x="335372" y="152632"/>
              <a:ext cx="216000" cy="216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49" name="Straight Arrow Connector 48">
              <a:extLst>
                <a:ext uri="{FF2B5EF4-FFF2-40B4-BE49-F238E27FC236}">
                  <a16:creationId xmlns:a16="http://schemas.microsoft.com/office/drawing/2014/main" id="{FB28F307-294C-6B37-5C5E-319CE33F7484}"/>
                </a:ext>
              </a:extLst>
            </p:cNvPr>
            <p:cNvCxnSpPr>
              <a:cxnSpLocks/>
            </p:cNvCxnSpPr>
            <p:nvPr/>
          </p:nvCxnSpPr>
          <p:spPr bwMode="gray">
            <a:xfrm>
              <a:off x="389372" y="260632"/>
              <a:ext cx="108000" cy="0"/>
            </a:xfrm>
            <a:prstGeom prst="straightConnector1">
              <a:avLst/>
            </a:prstGeom>
            <a:ln cap="rnd">
              <a:solidFill>
                <a:schemeClr val="accent2"/>
              </a:solidFill>
              <a:tailEnd type="arrow" w="med" len="sm"/>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37AAF51E-FB94-1448-B05B-B353351431DB}"/>
              </a:ext>
            </a:extLst>
          </p:cNvPr>
          <p:cNvGrpSpPr/>
          <p:nvPr>
            <p:custDataLst>
              <p:tags r:id="rId20"/>
            </p:custDataLst>
          </p:nvPr>
        </p:nvGrpSpPr>
        <p:grpSpPr bwMode="gray">
          <a:xfrm>
            <a:off x="3304405" y="3283516"/>
            <a:ext cx="288000" cy="288000"/>
            <a:chOff x="335372" y="152632"/>
            <a:chExt cx="216000" cy="216000"/>
          </a:xfrm>
        </p:grpSpPr>
        <p:sp>
          <p:nvSpPr>
            <p:cNvPr id="51" name="Oval 50">
              <a:extLst>
                <a:ext uri="{FF2B5EF4-FFF2-40B4-BE49-F238E27FC236}">
                  <a16:creationId xmlns:a16="http://schemas.microsoft.com/office/drawing/2014/main" id="{AC0D46B7-C14E-8951-1BD7-21B225218117}"/>
                </a:ext>
              </a:extLst>
            </p:cNvPr>
            <p:cNvSpPr/>
            <p:nvPr/>
          </p:nvSpPr>
          <p:spPr bwMode="gray">
            <a:xfrm>
              <a:off x="335372" y="152632"/>
              <a:ext cx="216000" cy="216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52" name="Straight Arrow Connector 51">
              <a:extLst>
                <a:ext uri="{FF2B5EF4-FFF2-40B4-BE49-F238E27FC236}">
                  <a16:creationId xmlns:a16="http://schemas.microsoft.com/office/drawing/2014/main" id="{C8108F60-5B04-56A6-6D86-6DFE7B2B3DE9}"/>
                </a:ext>
              </a:extLst>
            </p:cNvPr>
            <p:cNvCxnSpPr>
              <a:cxnSpLocks/>
            </p:cNvCxnSpPr>
            <p:nvPr/>
          </p:nvCxnSpPr>
          <p:spPr bwMode="gray">
            <a:xfrm>
              <a:off x="389372" y="260632"/>
              <a:ext cx="108000" cy="0"/>
            </a:xfrm>
            <a:prstGeom prst="straightConnector1">
              <a:avLst/>
            </a:prstGeom>
            <a:ln cap="rnd">
              <a:solidFill>
                <a:schemeClr val="accent2"/>
              </a:solidFill>
              <a:tailEnd type="arrow" w="med" len="sm"/>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5FE8C9BB-6D26-776B-F429-63A8B6F55D6E}"/>
              </a:ext>
            </a:extLst>
          </p:cNvPr>
          <p:cNvGrpSpPr/>
          <p:nvPr>
            <p:custDataLst>
              <p:tags r:id="rId21"/>
            </p:custDataLst>
          </p:nvPr>
        </p:nvGrpSpPr>
        <p:grpSpPr bwMode="gray">
          <a:xfrm>
            <a:off x="3304405" y="4092774"/>
            <a:ext cx="288000" cy="288000"/>
            <a:chOff x="335372" y="152632"/>
            <a:chExt cx="216000" cy="216000"/>
          </a:xfrm>
        </p:grpSpPr>
        <p:sp>
          <p:nvSpPr>
            <p:cNvPr id="54" name="Oval 53">
              <a:extLst>
                <a:ext uri="{FF2B5EF4-FFF2-40B4-BE49-F238E27FC236}">
                  <a16:creationId xmlns:a16="http://schemas.microsoft.com/office/drawing/2014/main" id="{49DA7D11-1E0C-8622-2238-5274110AB8C8}"/>
                </a:ext>
              </a:extLst>
            </p:cNvPr>
            <p:cNvSpPr/>
            <p:nvPr/>
          </p:nvSpPr>
          <p:spPr bwMode="gray">
            <a:xfrm>
              <a:off x="335372" y="152632"/>
              <a:ext cx="216000" cy="216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55" name="Straight Arrow Connector 54">
              <a:extLst>
                <a:ext uri="{FF2B5EF4-FFF2-40B4-BE49-F238E27FC236}">
                  <a16:creationId xmlns:a16="http://schemas.microsoft.com/office/drawing/2014/main" id="{3B6A3898-20A7-0C57-FB7F-051A44013788}"/>
                </a:ext>
              </a:extLst>
            </p:cNvPr>
            <p:cNvCxnSpPr>
              <a:cxnSpLocks/>
            </p:cNvCxnSpPr>
            <p:nvPr/>
          </p:nvCxnSpPr>
          <p:spPr bwMode="gray">
            <a:xfrm>
              <a:off x="389372" y="260632"/>
              <a:ext cx="108000" cy="0"/>
            </a:xfrm>
            <a:prstGeom prst="straightConnector1">
              <a:avLst/>
            </a:prstGeom>
            <a:ln cap="rnd">
              <a:solidFill>
                <a:schemeClr val="accent2"/>
              </a:solidFill>
              <a:tailEnd type="arrow" w="med" len="sm"/>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A33B48B-45DC-2A8C-198A-F201BFC29374}"/>
              </a:ext>
            </a:extLst>
          </p:cNvPr>
          <p:cNvGrpSpPr/>
          <p:nvPr>
            <p:custDataLst>
              <p:tags r:id="rId22"/>
            </p:custDataLst>
          </p:nvPr>
        </p:nvGrpSpPr>
        <p:grpSpPr bwMode="gray">
          <a:xfrm>
            <a:off x="3304405" y="4905000"/>
            <a:ext cx="288000" cy="288000"/>
            <a:chOff x="335372" y="152632"/>
            <a:chExt cx="216000" cy="216000"/>
          </a:xfrm>
        </p:grpSpPr>
        <p:sp>
          <p:nvSpPr>
            <p:cNvPr id="57" name="Oval 56">
              <a:extLst>
                <a:ext uri="{FF2B5EF4-FFF2-40B4-BE49-F238E27FC236}">
                  <a16:creationId xmlns:a16="http://schemas.microsoft.com/office/drawing/2014/main" id="{38FA96D8-BDC8-8BD0-5D7E-BC8293F9217D}"/>
                </a:ext>
              </a:extLst>
            </p:cNvPr>
            <p:cNvSpPr/>
            <p:nvPr/>
          </p:nvSpPr>
          <p:spPr bwMode="gray">
            <a:xfrm>
              <a:off x="335372" y="152632"/>
              <a:ext cx="216000" cy="216000"/>
            </a:xfrm>
            <a:prstGeom prst="ellipse">
              <a:avLst/>
            </a:prstGeom>
            <a:solidFill>
              <a:schemeClr val="bg1"/>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58" name="Straight Arrow Connector 57">
              <a:extLst>
                <a:ext uri="{FF2B5EF4-FFF2-40B4-BE49-F238E27FC236}">
                  <a16:creationId xmlns:a16="http://schemas.microsoft.com/office/drawing/2014/main" id="{B23FB78F-4609-CA7C-E8E9-52A2A6814B33}"/>
                </a:ext>
              </a:extLst>
            </p:cNvPr>
            <p:cNvCxnSpPr>
              <a:cxnSpLocks/>
            </p:cNvCxnSpPr>
            <p:nvPr/>
          </p:nvCxnSpPr>
          <p:spPr bwMode="gray">
            <a:xfrm>
              <a:off x="389372" y="260632"/>
              <a:ext cx="108000" cy="0"/>
            </a:xfrm>
            <a:prstGeom prst="straightConnector1">
              <a:avLst/>
            </a:prstGeom>
            <a:ln cap="rnd">
              <a:solidFill>
                <a:schemeClr val="accent2"/>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3" name="Rechteck 28">
            <a:extLst>
              <a:ext uri="{FF2B5EF4-FFF2-40B4-BE49-F238E27FC236}">
                <a16:creationId xmlns:a16="http://schemas.microsoft.com/office/drawing/2014/main" id="{C202904F-C9E6-4112-B122-41A80FB89119}"/>
              </a:ext>
            </a:extLst>
          </p:cNvPr>
          <p:cNvSpPr/>
          <p:nvPr>
            <p:custDataLst>
              <p:tags r:id="rId23"/>
            </p:custDataLst>
          </p:nvPr>
        </p:nvSpPr>
        <p:spPr bwMode="gray">
          <a:xfrm>
            <a:off x="0" y="152632"/>
            <a:ext cx="443372" cy="2160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nchorCtr="0"/>
          <a:lstStyle/>
          <a:p>
            <a:pPr marL="0" marR="0" lvl="0" indent="0" defTabSz="121917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F09AA4F4-5C8D-C7E7-6215-0D6AF42EFE44}"/>
              </a:ext>
            </a:extLst>
          </p:cNvPr>
          <p:cNvGrpSpPr/>
          <p:nvPr/>
        </p:nvGrpSpPr>
        <p:grpSpPr bwMode="gray">
          <a:xfrm>
            <a:off x="263352" y="116632"/>
            <a:ext cx="288000" cy="288000"/>
            <a:chOff x="299372" y="116632"/>
            <a:chExt cx="288000" cy="288000"/>
          </a:xfrm>
        </p:grpSpPr>
        <p:grpSp>
          <p:nvGrpSpPr>
            <p:cNvPr id="6" name="Group 5">
              <a:extLst>
                <a:ext uri="{FF2B5EF4-FFF2-40B4-BE49-F238E27FC236}">
                  <a16:creationId xmlns:a16="http://schemas.microsoft.com/office/drawing/2014/main" id="{1C234881-0085-82D3-289D-B1A3EB111476}"/>
                </a:ext>
              </a:extLst>
            </p:cNvPr>
            <p:cNvGrpSpPr/>
            <p:nvPr/>
          </p:nvGrpSpPr>
          <p:grpSpPr bwMode="gray">
            <a:xfrm>
              <a:off x="299372" y="116632"/>
              <a:ext cx="288000" cy="288000"/>
              <a:chOff x="-300861" y="1604463"/>
              <a:chExt cx="288000" cy="288000"/>
            </a:xfrm>
          </p:grpSpPr>
          <p:sp>
            <p:nvSpPr>
              <p:cNvPr id="13" name="Oval 12">
                <a:extLst>
                  <a:ext uri="{FF2B5EF4-FFF2-40B4-BE49-F238E27FC236}">
                    <a16:creationId xmlns:a16="http://schemas.microsoft.com/office/drawing/2014/main" id="{33B4F09E-9856-CF7E-9383-D2730E997FF3}"/>
                  </a:ext>
                </a:extLst>
              </p:cNvPr>
              <p:cNvSpPr/>
              <p:nvPr/>
            </p:nvSpPr>
            <p:spPr bwMode="gray">
              <a:xfrm>
                <a:off x="-300861" y="1604463"/>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86CA5C51-220C-82DB-8A6A-17FA931B6192}"/>
                  </a:ext>
                </a:extLst>
              </p:cNvPr>
              <p:cNvSpPr/>
              <p:nvPr/>
            </p:nvSpPr>
            <p:spPr bwMode="gray">
              <a:xfrm>
                <a:off x="-264861" y="1640463"/>
                <a:ext cx="216000" cy="216000"/>
              </a:xfrm>
              <a:prstGeom prst="ellipse">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8" name="Straight Arrow Connector 7">
              <a:extLst>
                <a:ext uri="{FF2B5EF4-FFF2-40B4-BE49-F238E27FC236}">
                  <a16:creationId xmlns:a16="http://schemas.microsoft.com/office/drawing/2014/main" id="{FC27EA73-D113-8E5C-BDF4-930ED945FA47}"/>
                </a:ext>
              </a:extLst>
            </p:cNvPr>
            <p:cNvCxnSpPr>
              <a:cxnSpLocks/>
            </p:cNvCxnSpPr>
            <p:nvPr/>
          </p:nvCxnSpPr>
          <p:spPr bwMode="gray">
            <a:xfrm>
              <a:off x="389372" y="260632"/>
              <a:ext cx="108000" cy="0"/>
            </a:xfrm>
            <a:prstGeom prst="straightConnector1">
              <a:avLst/>
            </a:prstGeom>
            <a:ln cap="rnd">
              <a:solidFill>
                <a:schemeClr val="accent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18" name="Rechteck 28">
            <a:extLst>
              <a:ext uri="{FF2B5EF4-FFF2-40B4-BE49-F238E27FC236}">
                <a16:creationId xmlns:a16="http://schemas.microsoft.com/office/drawing/2014/main" id="{19387A4E-BFBC-631C-C8F5-A4E8271692AA}"/>
              </a:ext>
            </a:extLst>
          </p:cNvPr>
          <p:cNvSpPr/>
          <p:nvPr>
            <p:custDataLst>
              <p:tags r:id="rId24"/>
            </p:custDataLst>
          </p:nvPr>
        </p:nvSpPr>
        <p:spPr bwMode="gray">
          <a:xfrm>
            <a:off x="609600" y="152632"/>
            <a:ext cx="1098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defRPr/>
            </a:pPr>
            <a:r>
              <a:rPr lang="en-US" sz="1200" b="1" dirty="0">
                <a:solidFill>
                  <a:schemeClr val="accent1"/>
                </a:solidFill>
              </a:rPr>
              <a:t>Industry structures</a:t>
            </a:r>
            <a:endParaRPr lang="en-US" sz="1200" dirty="0">
              <a:solidFill>
                <a:schemeClr val="accent1"/>
              </a:solidFill>
              <a:cs typeface="Arial"/>
            </a:endParaRPr>
          </a:p>
        </p:txBody>
      </p:sp>
      <p:sp>
        <p:nvSpPr>
          <p:cNvPr id="19" name="TextBox 18">
            <a:extLst>
              <a:ext uri="{FF2B5EF4-FFF2-40B4-BE49-F238E27FC236}">
                <a16:creationId xmlns:a16="http://schemas.microsoft.com/office/drawing/2014/main" id="{8077C687-2B0A-F7F2-2BDC-B02C43ACE2CD}"/>
              </a:ext>
            </a:extLst>
          </p:cNvPr>
          <p:cNvSpPr txBox="1"/>
          <p:nvPr/>
        </p:nvSpPr>
        <p:spPr>
          <a:xfrm>
            <a:off x="2219928" y="6471977"/>
            <a:ext cx="6820409" cy="215444"/>
          </a:xfrm>
          <a:prstGeom prst="rect">
            <a:avLst/>
          </a:prstGeom>
          <a:noFill/>
        </p:spPr>
        <p:txBody>
          <a:bodyPr wrap="square" rtlCol="0">
            <a:spAutoFit/>
          </a:bodyPr>
          <a:lstStyle/>
          <a:p>
            <a:r>
              <a:rPr lang="en-US" sz="800" dirty="0"/>
              <a:t>Sources: World Bank, ESMAP, IEA, NARUC, OECD, GBV</a:t>
            </a:r>
          </a:p>
        </p:txBody>
      </p:sp>
      <p:sp>
        <p:nvSpPr>
          <p:cNvPr id="20" name="Rectangle 19">
            <a:extLst>
              <a:ext uri="{FF2B5EF4-FFF2-40B4-BE49-F238E27FC236}">
                <a16:creationId xmlns:a16="http://schemas.microsoft.com/office/drawing/2014/main" id="{5322560E-C319-D0E6-777C-149A7F64D00A}"/>
              </a:ext>
            </a:extLst>
          </p:cNvPr>
          <p:cNvSpPr/>
          <p:nvPr/>
        </p:nvSpPr>
        <p:spPr bwMode="gray">
          <a:xfrm>
            <a:off x="1064885" y="5599275"/>
            <a:ext cx="9853594" cy="5572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A9EF463E-C17A-8B85-7925-7A774BBF92CD}"/>
              </a:ext>
            </a:extLst>
          </p:cNvPr>
          <p:cNvSpPr/>
          <p:nvPr/>
        </p:nvSpPr>
        <p:spPr bwMode="gray">
          <a:xfrm>
            <a:off x="984000" y="5679186"/>
            <a:ext cx="9853594" cy="557205"/>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0D764CED-097E-E67A-8E7E-488292760D3E}"/>
              </a:ext>
            </a:extLst>
          </p:cNvPr>
          <p:cNvSpPr txBox="1"/>
          <p:nvPr/>
        </p:nvSpPr>
        <p:spPr>
          <a:xfrm>
            <a:off x="1062708" y="5652185"/>
            <a:ext cx="9955359" cy="461665"/>
          </a:xfrm>
          <a:prstGeom prst="rect">
            <a:avLst/>
          </a:prstGeom>
          <a:noFill/>
        </p:spPr>
        <p:txBody>
          <a:bodyPr wrap="square">
            <a:spAutoFit/>
          </a:bodyPr>
          <a:lstStyle/>
          <a:p>
            <a:pPr lvl="0" defTabSz="1219170">
              <a:spcAft>
                <a:spcPts val="1000"/>
              </a:spcAft>
              <a:defRPr/>
            </a:pPr>
            <a:r>
              <a:rPr lang="en-US" sz="1200" b="1" dirty="0">
                <a:solidFill>
                  <a:schemeClr val="bg1"/>
                </a:solidFill>
              </a:rPr>
              <a:t>Island power systems’ limited interconnection, smaller scale, and exposure to extreme weather affect reliability and resilience outcomes, requiring context‑sensitive interpretation for comparability with larger, interconnected markets.</a:t>
            </a:r>
          </a:p>
        </p:txBody>
      </p:sp>
    </p:spTree>
    <p:extLst>
      <p:ext uri="{BB962C8B-B14F-4D97-AF65-F5344CB8AC3E}">
        <p14:creationId xmlns:p14="http://schemas.microsoft.com/office/powerpoint/2010/main" val="5691955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612&quot;/&gt;&lt;CPresentation id=&quot;1&quot;&gt;&lt;m_precDefaultNumber&gt;&lt;m_bNumberIsYear val=&quot;1&quot;/&gt;&lt;m_chMinusSymbol&gt;-&lt;/m_chMinusSymbol&gt;&lt;m_chDecimalSymbol17909&gt;.&lt;/m_chDecimalSymbol17909&gt;&lt;m_nGroupingDigits17909 val=&quot;2147483647&quot;/&gt;&lt;m_yearfmt&gt;&lt;begin val=&quot;0&quot;/&gt;&lt;end val=&quot;4&quot;/&gt;&lt;/m_yearfmt&gt;&lt;/m_precDefaultNumber&gt;&lt;m_precDefaultPercent&gt;&lt;m_bNumberIsYear val=&quot;1&quot;/&gt;&lt;m_chMinusSymbol&gt;-&lt;/m_chMinusSymbol&gt;&lt;m_chDecimalSymbol17909&gt;.&lt;/m_chDecimalSymbol17909&gt;&lt;m_nGroupingDigits17909 val=&quot;2147483647&quot;/&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gDW_mPbOowYa4keEfrlrw"/>
</p:tagLst>
</file>

<file path=ppt/tags/tag1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Blank">
  <a:themeElements>
    <a:clrScheme name="CRA I">
      <a:dk1>
        <a:srgbClr val="404040"/>
      </a:dk1>
      <a:lt1>
        <a:srgbClr val="FFFFFF"/>
      </a:lt1>
      <a:dk2>
        <a:srgbClr val="C0C0C0"/>
      </a:dk2>
      <a:lt2>
        <a:srgbClr val="919396"/>
      </a:lt2>
      <a:accent1>
        <a:srgbClr val="0073AE"/>
      </a:accent1>
      <a:accent2>
        <a:srgbClr val="0AB6CE"/>
      </a:accent2>
      <a:accent3>
        <a:srgbClr val="93C5D1"/>
      </a:accent3>
      <a:accent4>
        <a:srgbClr val="135475"/>
      </a:accent4>
      <a:accent5>
        <a:srgbClr val="F99B1C"/>
      </a:accent5>
      <a:accent6>
        <a:srgbClr val="919396"/>
      </a:accent6>
      <a:hlink>
        <a:srgbClr val="50B3CF"/>
      </a:hlink>
      <a:folHlink>
        <a:srgbClr val="2E8DA8"/>
      </a:folHlink>
    </a:clrScheme>
    <a:fontScheme name="CR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91939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RA_WidescreenTemplate.potx" id="{F92F3103-D06A-4BD9-A70F-D9825149E18F}" vid="{E2016160-E74C-4FC2-A785-F21B04D04E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fa2129-4b60-4d6e-ac1a-f7dd9af5ebd6">
      <Terms xmlns="http://schemas.microsoft.com/office/infopath/2007/PartnerControls"/>
    </lcf76f155ced4ddcb4097134ff3c332f>
    <TaxCatchAll xmlns="2aed5f02-abfd-4873-a7ab-e2b24e9c611b" xsi:nil="true"/>
    <_dlc_DocId xmlns="2aed5f02-abfd-4873-a7ab-e2b24e9c611b">CN5V5D2N2K7J-121727025-919</_dlc_DocId>
    <_dlc_DocIdUrl xmlns="2aed5f02-abfd-4873-a7ab-e2b24e9c611b">
      <Url>https://ourjamaica.sharepoint.com/sites/Intranet/dept/cpa/_layouts/15/DocIdRedir.aspx?ID=CN5V5D2N2K7J-121727025-919</Url>
      <Description>CN5V5D2N2K7J-121727025-919</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7015935D31944BBC3798973899D389" ma:contentTypeVersion="14" ma:contentTypeDescription="Create a new document." ma:contentTypeScope="" ma:versionID="00a66d9dba1557be984835248ae0fbfa">
  <xsd:schema xmlns:xsd="http://www.w3.org/2001/XMLSchema" xmlns:xs="http://www.w3.org/2001/XMLSchema" xmlns:p="http://schemas.microsoft.com/office/2006/metadata/properties" xmlns:ns2="2aed5f02-abfd-4873-a7ab-e2b24e9c611b" xmlns:ns3="e3fa2129-4b60-4d6e-ac1a-f7dd9af5ebd6" xmlns:ns4="ebeb3707-5210-4743-8255-78c24a9c38a4" targetNamespace="http://schemas.microsoft.com/office/2006/metadata/properties" ma:root="true" ma:fieldsID="76f704baeea7f5d31178076a4cb652de" ns2:_="" ns3:_="" ns4:_="">
    <xsd:import namespace="2aed5f02-abfd-4873-a7ab-e2b24e9c611b"/>
    <xsd:import namespace="e3fa2129-4b60-4d6e-ac1a-f7dd9af5ebd6"/>
    <xsd:import namespace="ebeb3707-5210-4743-8255-78c24a9c38a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ed5f02-abfd-4873-a7ab-e2b24e9c611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7" nillable="true" ma:displayName="Taxonomy Catch All Column" ma:hidden="true" ma:list="{2ff9086c-8f42-4e20-a92f-77beb7dd37dd}" ma:internalName="TaxCatchAll" ma:showField="CatchAllData" ma:web="2aed5f02-abfd-4873-a7ab-e2b24e9c611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fa2129-4b60-4d6e-ac1a-f7dd9af5ebd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f22b6e6-af2c-49e0-a893-9fda7ebbbb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eb3707-5210-4743-8255-78c24a9c38a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433A318-107C-4AB3-ABFD-9AACBDB96914}">
  <ds:schemaRefs>
    <ds:schemaRef ds:uri="http://purl.org/dc/dcmitype/"/>
    <ds:schemaRef ds:uri="http://schemas.microsoft.com/office/2006/metadata/properties"/>
    <ds:schemaRef ds:uri="http://purl.org/dc/elements/1.1/"/>
    <ds:schemaRef ds:uri="http://purl.org/dc/terms/"/>
    <ds:schemaRef ds:uri="cb9f4567-7354-40f0-bf3a-ac3df8641ea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sharepoint/v3"/>
  </ds:schemaRefs>
</ds:datastoreItem>
</file>

<file path=customXml/itemProps2.xml><?xml version="1.0" encoding="utf-8"?>
<ds:datastoreItem xmlns:ds="http://schemas.openxmlformats.org/officeDocument/2006/customXml" ds:itemID="{89A67509-EE26-43E7-A69F-6E08A6C0F895}">
  <ds:schemaRefs>
    <ds:schemaRef ds:uri="http://schemas.microsoft.com/sharepoint/v3/contenttype/forms"/>
  </ds:schemaRefs>
</ds:datastoreItem>
</file>

<file path=customXml/itemProps3.xml><?xml version="1.0" encoding="utf-8"?>
<ds:datastoreItem xmlns:ds="http://schemas.openxmlformats.org/officeDocument/2006/customXml" ds:itemID="{C80F1CEC-26E9-49A1-A2F8-E6242476B0ED}"/>
</file>

<file path=customXml/itemProps4.xml><?xml version="1.0" encoding="utf-8"?>
<ds:datastoreItem xmlns:ds="http://schemas.openxmlformats.org/officeDocument/2006/customXml" ds:itemID="{9A9CB364-AE41-4F60-AEEB-9C7C4CE3957A}"/>
</file>

<file path=docMetadata/LabelInfo.xml><?xml version="1.0" encoding="utf-8"?>
<clbl:labelList xmlns:clbl="http://schemas.microsoft.com/office/2020/mipLabelMetadata">
  <clbl:label id="{dffd51a4-5314-4c60-bce6-0affc34d9cd7}" enabled="1" method="Standard" siteId="{4a156c19-bc94-41ac-aacf-954686490869}" removed="0"/>
</clbl:labelList>
</file>

<file path=docProps/app.xml><?xml version="1.0" encoding="utf-8"?>
<Properties xmlns="http://schemas.openxmlformats.org/officeDocument/2006/extended-properties" xmlns:vt="http://schemas.openxmlformats.org/officeDocument/2006/docPropsVTypes">
  <Template/>
  <TotalTime>527</TotalTime>
  <Words>3143</Words>
  <Application>Microsoft Office PowerPoint</Application>
  <PresentationFormat>Widescreen</PresentationFormat>
  <Paragraphs>322</Paragraphs>
  <Slides>19</Slides>
  <Notes>19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Arial Black</vt:lpstr>
      <vt:lpstr>Arial Narrow</vt:lpstr>
      <vt:lpstr>Calibri</vt:lpstr>
      <vt:lpstr>Blank</vt:lpstr>
      <vt:lpstr>think-cell Slide</vt:lpstr>
      <vt:lpstr>PowerPoint Presentation</vt:lpstr>
      <vt:lpstr>Framing the Role of Regulation in Grid Resilience</vt:lpstr>
      <vt:lpstr>PowerPoint Presentation</vt:lpstr>
      <vt:lpstr>PowerPoint Presentation</vt:lpstr>
      <vt:lpstr>Resilience metrics have evolved to encompass a broader set of consequences</vt:lpstr>
      <vt:lpstr>PowerPoint Presentation</vt:lpstr>
      <vt:lpstr>Global industry structures for electric utilities</vt:lpstr>
      <vt:lpstr>Global power markets have shifted toward competitive structures</vt:lpstr>
      <vt:lpstr>Shift toward competition changes markets, but the need for reliability and resilience oversight remains the same</vt:lpstr>
      <vt:lpstr>PowerPoint Presentation</vt:lpstr>
      <vt:lpstr>Scope of regulatory oversight of electric utilities</vt:lpstr>
      <vt:lpstr>Resilience in regulatory oversight</vt:lpstr>
      <vt:lpstr>Regulatory tools for addressing resilience</vt:lpstr>
      <vt:lpstr>PowerPoint Presentation</vt:lpstr>
      <vt:lpstr>Incentivizing resilience spending</vt:lpstr>
      <vt:lpstr>Regional case studies and best practices</vt:lpstr>
      <vt:lpstr>How resilience regulation differs across developed, developing, and island power systems</vt:lpstr>
      <vt:lpstr>PowerPoint Presentation</vt:lpstr>
      <vt:lpstr>Concluding Observations</vt:lpstr>
    </vt:vector>
  </TitlesOfParts>
  <Company>CRA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Kordonis, Dimitri</dc:creator>
  <cp:lastModifiedBy>Strunk, Kurt</cp:lastModifiedBy>
  <cp:revision>4</cp:revision>
  <cp:lastPrinted>2011-03-25T15:40:29Z</cp:lastPrinted>
  <dcterms:created xsi:type="dcterms:W3CDTF">2024-07-16T17:21:29Z</dcterms:created>
  <dcterms:modified xsi:type="dcterms:W3CDTF">2026-04-29T15:05:15Z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0x010100A67015935D31944BBC3798973899D389</vt:lpwstr>
  </property>
  <property fmtid="{D5CDD505-2E9C-101B-9397-08002B2CF9AE}" pid="3" name="MediaServiceImageTags">
    <vt:lpwstr/>
  </property>
  <property fmtid="{D5CDD505-2E9C-101B-9397-08002B2CF9AE}" pid="4" name="_dlc_DocIdItemGuid">
    <vt:lpwstr>cb258ed5-3628-4841-b2b3-9d1ee3afec1e</vt:lpwstr>
  </property>
</Properties>
</file>