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Layouts/slideLayout5.xml" ContentType="application/vnd.openxmlformats-officedocument.presentationml.slideLayout+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slideLayouts/slideLayout2.xml" ContentType="application/vnd.openxmlformats-officedocument.presentationml.slideLayout+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quickStyle1.xml" ContentType="application/vnd.openxmlformats-officedocument.drawingml.diagramStyl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layout1.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1"/>
  </p:notesMasterIdLst>
  <p:sldIdLst>
    <p:sldId id="256" r:id="rId2"/>
    <p:sldId id="270" r:id="rId3"/>
    <p:sldId id="257" r:id="rId4"/>
    <p:sldId id="259" r:id="rId5"/>
    <p:sldId id="258" r:id="rId6"/>
    <p:sldId id="260" r:id="rId7"/>
    <p:sldId id="271" r:id="rId8"/>
    <p:sldId id="273" r:id="rId9"/>
    <p:sldId id="274" r:id="rId10"/>
    <p:sldId id="262" r:id="rId11"/>
    <p:sldId id="277" r:id="rId12"/>
    <p:sldId id="281" r:id="rId13"/>
    <p:sldId id="282" r:id="rId14"/>
    <p:sldId id="280" r:id="rId15"/>
    <p:sldId id="265" r:id="rId16"/>
    <p:sldId id="264" r:id="rId17"/>
    <p:sldId id="268" r:id="rId18"/>
    <p:sldId id="272"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78" autoAdjust="0"/>
  </p:normalViewPr>
  <p:slideViewPr>
    <p:cSldViewPr snapToGrid="0" snapToObjects="1">
      <p:cViewPr varScale="1">
        <p:scale>
          <a:sx n="108" d="100"/>
          <a:sy n="108" d="100"/>
        </p:scale>
        <p:origin x="672" y="91"/>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0.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image" Target="../media/image29.svg"/><Relationship Id="rId1" Type="http://schemas.openxmlformats.org/officeDocument/2006/relationships/image" Target="../media/image27.png"/><Relationship Id="rId6" Type="http://schemas.openxmlformats.org/officeDocument/2006/relationships/image" Target="../media/image33.svg"/><Relationship Id="rId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0.pn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38.svg"/><Relationship Id="rId1" Type="http://schemas.openxmlformats.org/officeDocument/2006/relationships/image" Target="../media/image32.png"/><Relationship Id="rId6" Type="http://schemas.openxmlformats.org/officeDocument/2006/relationships/image" Target="../media/image40.svg"/><Relationship Id="rId5" Type="http://schemas.openxmlformats.org/officeDocument/2006/relationships/image" Target="../media/image33.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0.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image" Target="../media/image29.svg"/><Relationship Id="rId1" Type="http://schemas.openxmlformats.org/officeDocument/2006/relationships/image" Target="../media/image27.png"/><Relationship Id="rId6" Type="http://schemas.openxmlformats.org/officeDocument/2006/relationships/image" Target="../media/image33.svg"/><Relationship Id="rId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38.svg"/><Relationship Id="rId1" Type="http://schemas.openxmlformats.org/officeDocument/2006/relationships/image" Target="../media/image32.png"/><Relationship Id="rId6" Type="http://schemas.openxmlformats.org/officeDocument/2006/relationships/image" Target="../media/image40.svg"/><Relationship Id="rId5" Type="http://schemas.openxmlformats.org/officeDocument/2006/relationships/image" Target="../media/image33.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479882-D761-41F5-BBD6-E626A87BC3E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78A267D-9043-4339-A7DE-99E1CECE06E7}">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High Costs: </a:t>
          </a:r>
          <a:r>
            <a:rPr lang="en-US" sz="2000" dirty="0">
              <a:latin typeface="Calibri Light" panose="020F0302020204030204" pitchFamily="34" charset="0"/>
              <a:ea typeface="Calibri Light" panose="020F0302020204030204" pitchFamily="34" charset="0"/>
              <a:cs typeface="Calibri Light" panose="020F0302020204030204" pitchFamily="34" charset="0"/>
            </a:rPr>
            <a:t>Over 90% of Caribbean energy is generated from imported petroleum products, which makes the system vulnerable to oil price shocks and leads to destabilization of national economies</a:t>
          </a:r>
        </a:p>
      </dgm:t>
    </dgm:pt>
    <dgm:pt modelId="{E71FCFA4-1705-4F82-AAC2-F1FA3A3EF554}" type="parTrans" cxnId="{B00CE80B-097C-41BD-8AB5-181F8BD502AF}">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553558E6-C1A6-4F4A-BBA3-0C7E4B5CED4E}" type="sibTrans" cxnId="{B00CE80B-097C-41BD-8AB5-181F8BD502AF}">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D110E451-750D-4980-A646-90DF679C0860}">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Climate Vulnerability</a:t>
          </a:r>
          <a:r>
            <a:rPr lang="en-US" sz="2000" dirty="0">
              <a:latin typeface="Calibri Light" panose="020F0302020204030204" pitchFamily="34" charset="0"/>
              <a:ea typeface="Calibri Light" panose="020F0302020204030204" pitchFamily="34" charset="0"/>
              <a:cs typeface="Calibri Light" panose="020F0302020204030204" pitchFamily="34" charset="0"/>
            </a:rPr>
            <a:t>: Extreme weather events (hurricanes) frequently cause widespread power outages.</a:t>
          </a:r>
        </a:p>
      </dgm:t>
    </dgm:pt>
    <dgm:pt modelId="{570EB797-BE86-4CB5-BC1F-A744CF4F19F6}" type="parTrans" cxnId="{7B7C2F88-DB19-4CA0-80DD-B3A0D79F564F}">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3E788F32-3AEF-43DC-B920-5399370AAB49}" type="sibTrans" cxnId="{7B7C2F88-DB19-4CA0-80DD-B3A0D79F564F}">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68CDA072-A47F-40EE-9306-2C80134E13CE}">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Aging Infrastructure: </a:t>
          </a:r>
          <a:r>
            <a:rPr lang="en-US" sz="2000" dirty="0">
              <a:latin typeface="Calibri Light" panose="020F0302020204030204" pitchFamily="34" charset="0"/>
              <a:ea typeface="Calibri Light" panose="020F0302020204030204" pitchFamily="34" charset="0"/>
              <a:cs typeface="Calibri Light" panose="020F0302020204030204" pitchFamily="34" charset="0"/>
            </a:rPr>
            <a:t>Outdated grids are susceptible to damage and frequent outages</a:t>
          </a:r>
        </a:p>
      </dgm:t>
    </dgm:pt>
    <dgm:pt modelId="{8CB5D657-A9C5-441B-856D-06B8D67F29D9}" type="parTrans" cxnId="{8F2AB7DB-E670-4898-B365-91E0DF724438}">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74FE818E-0F68-43CD-BB8C-609800F18F69}" type="sibTrans" cxnId="{8F2AB7DB-E670-4898-B365-91E0DF724438}">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97413B1B-0446-4565-AD62-42F5B2399872}">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Limited Access: </a:t>
          </a:r>
          <a:r>
            <a:rPr lang="en-US" sz="2000" dirty="0">
              <a:latin typeface="Calibri Light" panose="020F0302020204030204" pitchFamily="34" charset="0"/>
              <a:ea typeface="Calibri Light" panose="020F0302020204030204" pitchFamily="34" charset="0"/>
              <a:cs typeface="Calibri Light" panose="020F0302020204030204" pitchFamily="34" charset="0"/>
            </a:rPr>
            <a:t>Remote or underserved communities often lack reliable electricity.</a:t>
          </a:r>
        </a:p>
      </dgm:t>
    </dgm:pt>
    <dgm:pt modelId="{1A140850-F3B5-4353-90AD-ECF996C99D44}" type="parTrans" cxnId="{E20C8873-1E75-44E6-8495-B9F3E2F7033F}">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B791AF75-845A-47BA-90BE-81062312B1D3}" type="sibTrans" cxnId="{E20C8873-1E75-44E6-8495-B9F3E2F7033F}">
      <dgm:prSet/>
      <dgm:spPr/>
      <dgm:t>
        <a:bodyPr/>
        <a:lstStyle/>
        <a:p>
          <a:endParaRPr lang="en-US" sz="1800">
            <a:latin typeface="Calibri Light" panose="020F0302020204030204" pitchFamily="34" charset="0"/>
            <a:ea typeface="Calibri Light" panose="020F0302020204030204" pitchFamily="34" charset="0"/>
            <a:cs typeface="Calibri Light" panose="020F0302020204030204" pitchFamily="34" charset="0"/>
          </a:endParaRPr>
        </a:p>
      </dgm:t>
    </dgm:pt>
    <dgm:pt modelId="{60C96C73-4473-49A7-B8A3-98C2C985CF61}" type="pres">
      <dgm:prSet presAssocID="{36479882-D761-41F5-BBD6-E626A87BC3E4}" presName="root" presStyleCnt="0">
        <dgm:presLayoutVars>
          <dgm:dir/>
          <dgm:resizeHandles val="exact"/>
        </dgm:presLayoutVars>
      </dgm:prSet>
      <dgm:spPr/>
      <dgm:t>
        <a:bodyPr/>
        <a:lstStyle/>
        <a:p>
          <a:endParaRPr lang="en-US"/>
        </a:p>
      </dgm:t>
    </dgm:pt>
    <dgm:pt modelId="{9E91190E-E41D-4E3A-9C80-8D173B669941}" type="pres">
      <dgm:prSet presAssocID="{178A267D-9043-4339-A7DE-99E1CECE06E7}" presName="compNode" presStyleCnt="0"/>
      <dgm:spPr/>
    </dgm:pt>
    <dgm:pt modelId="{4192E1CF-F5C4-47DA-9289-3E649DB97ED0}" type="pres">
      <dgm:prSet presAssocID="{178A267D-9043-4339-A7DE-99E1CECE06E7}" presName="bgRect" presStyleLbl="bgShp" presStyleIdx="0" presStyleCnt="4" custScaleY="218980" custLinFactNeighborY="-453"/>
      <dgm:spPr/>
    </dgm:pt>
    <dgm:pt modelId="{DC55647E-BDDF-4ABD-9E51-659D58F26746}" type="pres">
      <dgm:prSet presAssocID="{178A267D-9043-4339-A7DE-99E1CECE06E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Windmill"/>
        </a:ext>
      </dgm:extLst>
    </dgm:pt>
    <dgm:pt modelId="{01491F05-F039-4204-A836-0B48B1B23FFA}" type="pres">
      <dgm:prSet presAssocID="{178A267D-9043-4339-A7DE-99E1CECE06E7}" presName="spaceRect" presStyleCnt="0"/>
      <dgm:spPr/>
    </dgm:pt>
    <dgm:pt modelId="{9DCBCDB3-0687-4358-A150-534C62B22833}" type="pres">
      <dgm:prSet presAssocID="{178A267D-9043-4339-A7DE-99E1CECE06E7}" presName="parTx" presStyleLbl="revTx" presStyleIdx="0" presStyleCnt="4" custLinFactNeighborX="339" custLinFactNeighborY="-7707">
        <dgm:presLayoutVars>
          <dgm:chMax val="0"/>
          <dgm:chPref val="0"/>
        </dgm:presLayoutVars>
      </dgm:prSet>
      <dgm:spPr/>
      <dgm:t>
        <a:bodyPr/>
        <a:lstStyle/>
        <a:p>
          <a:endParaRPr lang="en-US"/>
        </a:p>
      </dgm:t>
    </dgm:pt>
    <dgm:pt modelId="{CF1B4531-A678-4850-8F2D-F86CB62C9BF4}" type="pres">
      <dgm:prSet presAssocID="{553558E6-C1A6-4F4A-BBA3-0C7E4B5CED4E}" presName="sibTrans" presStyleCnt="0"/>
      <dgm:spPr/>
    </dgm:pt>
    <dgm:pt modelId="{E445831E-8ADA-46EB-8DAE-AC356354EE0B}" type="pres">
      <dgm:prSet presAssocID="{D110E451-750D-4980-A646-90DF679C0860}" presName="compNode" presStyleCnt="0"/>
      <dgm:spPr/>
    </dgm:pt>
    <dgm:pt modelId="{794EB31E-75C5-4F7A-9207-9B29A12450CC}" type="pres">
      <dgm:prSet presAssocID="{D110E451-750D-4980-A646-90DF679C0860}" presName="bgRect" presStyleLbl="bgShp" presStyleIdx="1" presStyleCnt="4" custLinFactNeighborY="27979"/>
      <dgm:spPr/>
    </dgm:pt>
    <dgm:pt modelId="{5A7B0E67-F933-4990-AD15-3777805FB352}" type="pres">
      <dgm:prSet presAssocID="{D110E451-750D-4980-A646-90DF679C08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Lightning"/>
        </a:ext>
      </dgm:extLst>
    </dgm:pt>
    <dgm:pt modelId="{F973CF43-7C3B-4C35-8B16-807CD2A8B56A}" type="pres">
      <dgm:prSet presAssocID="{D110E451-750D-4980-A646-90DF679C0860}" presName="spaceRect" presStyleCnt="0"/>
      <dgm:spPr/>
    </dgm:pt>
    <dgm:pt modelId="{4DD654C9-D41D-4C12-B344-12978554BA59}" type="pres">
      <dgm:prSet presAssocID="{D110E451-750D-4980-A646-90DF679C0860}" presName="parTx" presStyleLbl="revTx" presStyleIdx="1" presStyleCnt="4">
        <dgm:presLayoutVars>
          <dgm:chMax val="0"/>
          <dgm:chPref val="0"/>
        </dgm:presLayoutVars>
      </dgm:prSet>
      <dgm:spPr/>
      <dgm:t>
        <a:bodyPr/>
        <a:lstStyle/>
        <a:p>
          <a:endParaRPr lang="en-US"/>
        </a:p>
      </dgm:t>
    </dgm:pt>
    <dgm:pt modelId="{364EE43B-047A-4302-A695-32C8D63F345C}" type="pres">
      <dgm:prSet presAssocID="{3E788F32-3AEF-43DC-B920-5399370AAB49}" presName="sibTrans" presStyleCnt="0"/>
      <dgm:spPr/>
    </dgm:pt>
    <dgm:pt modelId="{3C6AA5B5-CA81-4C1E-9A61-7605F814BE94}" type="pres">
      <dgm:prSet presAssocID="{68CDA072-A47F-40EE-9306-2C80134E13CE}" presName="compNode" presStyleCnt="0"/>
      <dgm:spPr/>
    </dgm:pt>
    <dgm:pt modelId="{AAA4ACED-DD9C-4D96-BA99-EA66F6B3D6D7}" type="pres">
      <dgm:prSet presAssocID="{68CDA072-A47F-40EE-9306-2C80134E13CE}" presName="bgRect" presStyleLbl="bgShp" presStyleIdx="2" presStyleCnt="4" custLinFactNeighborY="26333"/>
      <dgm:spPr/>
    </dgm:pt>
    <dgm:pt modelId="{CCF3943F-A4E9-4267-99DC-A522757AC54C}" type="pres">
      <dgm:prSet presAssocID="{68CDA072-A47F-40EE-9306-2C80134E13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High Voltage"/>
        </a:ext>
      </dgm:extLst>
    </dgm:pt>
    <dgm:pt modelId="{4FFD4712-F0FB-41AA-9617-8D3E3E8D62D2}" type="pres">
      <dgm:prSet presAssocID="{68CDA072-A47F-40EE-9306-2C80134E13CE}" presName="spaceRect" presStyleCnt="0"/>
      <dgm:spPr/>
    </dgm:pt>
    <dgm:pt modelId="{E36F9DB6-4599-4E79-9C3C-AF3855F4265F}" type="pres">
      <dgm:prSet presAssocID="{68CDA072-A47F-40EE-9306-2C80134E13CE}" presName="parTx" presStyleLbl="revTx" presStyleIdx="2" presStyleCnt="4">
        <dgm:presLayoutVars>
          <dgm:chMax val="0"/>
          <dgm:chPref val="0"/>
        </dgm:presLayoutVars>
      </dgm:prSet>
      <dgm:spPr/>
      <dgm:t>
        <a:bodyPr/>
        <a:lstStyle/>
        <a:p>
          <a:endParaRPr lang="en-US"/>
        </a:p>
      </dgm:t>
    </dgm:pt>
    <dgm:pt modelId="{9F3181B6-6648-4C69-AF0D-3DBE20880C71}" type="pres">
      <dgm:prSet presAssocID="{74FE818E-0F68-43CD-BB8C-609800F18F69}" presName="sibTrans" presStyleCnt="0"/>
      <dgm:spPr/>
    </dgm:pt>
    <dgm:pt modelId="{2AD73CA7-9D41-4E64-BAB9-504730388801}" type="pres">
      <dgm:prSet presAssocID="{97413B1B-0446-4565-AD62-42F5B2399872}" presName="compNode" presStyleCnt="0"/>
      <dgm:spPr/>
    </dgm:pt>
    <dgm:pt modelId="{E312E22A-1A6B-42FE-B53F-D73B49E0F4B3}" type="pres">
      <dgm:prSet presAssocID="{97413B1B-0446-4565-AD62-42F5B2399872}" presName="bgRect" presStyleLbl="bgShp" presStyleIdx="3" presStyleCnt="4" custLinFactNeighborY="13167"/>
      <dgm:spPr/>
    </dgm:pt>
    <dgm:pt modelId="{127FA7D5-07FC-4F14-8E17-C4FE0E1FB923}" type="pres">
      <dgm:prSet presAssocID="{97413B1B-0446-4565-AD62-42F5B23998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Wireless"/>
        </a:ext>
      </dgm:extLst>
    </dgm:pt>
    <dgm:pt modelId="{8A0AB30C-F5C1-41CC-AF90-D2AA11B7184F}" type="pres">
      <dgm:prSet presAssocID="{97413B1B-0446-4565-AD62-42F5B2399872}" presName="spaceRect" presStyleCnt="0"/>
      <dgm:spPr/>
    </dgm:pt>
    <dgm:pt modelId="{BDEBCEA5-38C3-491E-8FFB-6AA41D7EF644}" type="pres">
      <dgm:prSet presAssocID="{97413B1B-0446-4565-AD62-42F5B2399872}" presName="parTx" presStyleLbl="revTx" presStyleIdx="3" presStyleCnt="4">
        <dgm:presLayoutVars>
          <dgm:chMax val="0"/>
          <dgm:chPref val="0"/>
        </dgm:presLayoutVars>
      </dgm:prSet>
      <dgm:spPr/>
      <dgm:t>
        <a:bodyPr/>
        <a:lstStyle/>
        <a:p>
          <a:endParaRPr lang="en-US"/>
        </a:p>
      </dgm:t>
    </dgm:pt>
  </dgm:ptLst>
  <dgm:cxnLst>
    <dgm:cxn modelId="{FD5CD63F-7BE8-44A8-A64F-C46A8D5F902B}" type="presOf" srcId="{68CDA072-A47F-40EE-9306-2C80134E13CE}" destId="{E36F9DB6-4599-4E79-9C3C-AF3855F4265F}" srcOrd="0" destOrd="0" presId="urn:microsoft.com/office/officeart/2018/2/layout/IconVerticalSolidList"/>
    <dgm:cxn modelId="{E0118563-E909-4415-87E1-FBEBA68D1FBA}" type="presOf" srcId="{178A267D-9043-4339-A7DE-99E1CECE06E7}" destId="{9DCBCDB3-0687-4358-A150-534C62B22833}" srcOrd="0" destOrd="0" presId="urn:microsoft.com/office/officeart/2018/2/layout/IconVerticalSolidList"/>
    <dgm:cxn modelId="{E0C09027-87F0-40CF-8A91-4420114D6419}" type="presOf" srcId="{D110E451-750D-4980-A646-90DF679C0860}" destId="{4DD654C9-D41D-4C12-B344-12978554BA59}" srcOrd="0" destOrd="0" presId="urn:microsoft.com/office/officeart/2018/2/layout/IconVerticalSolidList"/>
    <dgm:cxn modelId="{E20C8873-1E75-44E6-8495-B9F3E2F7033F}" srcId="{36479882-D761-41F5-BBD6-E626A87BC3E4}" destId="{97413B1B-0446-4565-AD62-42F5B2399872}" srcOrd="3" destOrd="0" parTransId="{1A140850-F3B5-4353-90AD-ECF996C99D44}" sibTransId="{B791AF75-845A-47BA-90BE-81062312B1D3}"/>
    <dgm:cxn modelId="{7B7C2F88-DB19-4CA0-80DD-B3A0D79F564F}" srcId="{36479882-D761-41F5-BBD6-E626A87BC3E4}" destId="{D110E451-750D-4980-A646-90DF679C0860}" srcOrd="1" destOrd="0" parTransId="{570EB797-BE86-4CB5-BC1F-A744CF4F19F6}" sibTransId="{3E788F32-3AEF-43DC-B920-5399370AAB49}"/>
    <dgm:cxn modelId="{B00CE80B-097C-41BD-8AB5-181F8BD502AF}" srcId="{36479882-D761-41F5-BBD6-E626A87BC3E4}" destId="{178A267D-9043-4339-A7DE-99E1CECE06E7}" srcOrd="0" destOrd="0" parTransId="{E71FCFA4-1705-4F82-AAC2-F1FA3A3EF554}" sibTransId="{553558E6-C1A6-4F4A-BBA3-0C7E4B5CED4E}"/>
    <dgm:cxn modelId="{8F2AB7DB-E670-4898-B365-91E0DF724438}" srcId="{36479882-D761-41F5-BBD6-E626A87BC3E4}" destId="{68CDA072-A47F-40EE-9306-2C80134E13CE}" srcOrd="2" destOrd="0" parTransId="{8CB5D657-A9C5-441B-856D-06B8D67F29D9}" sibTransId="{74FE818E-0F68-43CD-BB8C-609800F18F69}"/>
    <dgm:cxn modelId="{5AD05A6C-6CA5-41BA-8105-0BA2A9F4C227}" type="presOf" srcId="{36479882-D761-41F5-BBD6-E626A87BC3E4}" destId="{60C96C73-4473-49A7-B8A3-98C2C985CF61}" srcOrd="0" destOrd="0" presId="urn:microsoft.com/office/officeart/2018/2/layout/IconVerticalSolidList"/>
    <dgm:cxn modelId="{E93D14F0-2EC0-434D-812F-4F5C93E07208}" type="presOf" srcId="{97413B1B-0446-4565-AD62-42F5B2399872}" destId="{BDEBCEA5-38C3-491E-8FFB-6AA41D7EF644}" srcOrd="0" destOrd="0" presId="urn:microsoft.com/office/officeart/2018/2/layout/IconVerticalSolidList"/>
    <dgm:cxn modelId="{7741F2CD-442A-480E-9DCE-8711935B241E}" type="presParOf" srcId="{60C96C73-4473-49A7-B8A3-98C2C985CF61}" destId="{9E91190E-E41D-4E3A-9C80-8D173B669941}" srcOrd="0" destOrd="0" presId="urn:microsoft.com/office/officeart/2018/2/layout/IconVerticalSolidList"/>
    <dgm:cxn modelId="{754544A0-4879-4EF0-9787-CC6A33AD3192}" type="presParOf" srcId="{9E91190E-E41D-4E3A-9C80-8D173B669941}" destId="{4192E1CF-F5C4-47DA-9289-3E649DB97ED0}" srcOrd="0" destOrd="0" presId="urn:microsoft.com/office/officeart/2018/2/layout/IconVerticalSolidList"/>
    <dgm:cxn modelId="{90C9CADD-FC1D-4FFB-B5F7-8A19A0F4C838}" type="presParOf" srcId="{9E91190E-E41D-4E3A-9C80-8D173B669941}" destId="{DC55647E-BDDF-4ABD-9E51-659D58F26746}" srcOrd="1" destOrd="0" presId="urn:microsoft.com/office/officeart/2018/2/layout/IconVerticalSolidList"/>
    <dgm:cxn modelId="{1008885E-8B9C-416C-B20E-DB035B767781}" type="presParOf" srcId="{9E91190E-E41D-4E3A-9C80-8D173B669941}" destId="{01491F05-F039-4204-A836-0B48B1B23FFA}" srcOrd="2" destOrd="0" presId="urn:microsoft.com/office/officeart/2018/2/layout/IconVerticalSolidList"/>
    <dgm:cxn modelId="{FA825ADE-E572-45FF-842E-FD43C4CC6C3E}" type="presParOf" srcId="{9E91190E-E41D-4E3A-9C80-8D173B669941}" destId="{9DCBCDB3-0687-4358-A150-534C62B22833}" srcOrd="3" destOrd="0" presId="urn:microsoft.com/office/officeart/2018/2/layout/IconVerticalSolidList"/>
    <dgm:cxn modelId="{A7A62604-9316-4FF0-AB92-E2FA781D0D59}" type="presParOf" srcId="{60C96C73-4473-49A7-B8A3-98C2C985CF61}" destId="{CF1B4531-A678-4850-8F2D-F86CB62C9BF4}" srcOrd="1" destOrd="0" presId="urn:microsoft.com/office/officeart/2018/2/layout/IconVerticalSolidList"/>
    <dgm:cxn modelId="{ED75D5C3-2CF7-41FA-B90C-371E95594B4B}" type="presParOf" srcId="{60C96C73-4473-49A7-B8A3-98C2C985CF61}" destId="{E445831E-8ADA-46EB-8DAE-AC356354EE0B}" srcOrd="2" destOrd="0" presId="urn:microsoft.com/office/officeart/2018/2/layout/IconVerticalSolidList"/>
    <dgm:cxn modelId="{846295D7-3D4E-4A49-922B-067FAE165CCE}" type="presParOf" srcId="{E445831E-8ADA-46EB-8DAE-AC356354EE0B}" destId="{794EB31E-75C5-4F7A-9207-9B29A12450CC}" srcOrd="0" destOrd="0" presId="urn:microsoft.com/office/officeart/2018/2/layout/IconVerticalSolidList"/>
    <dgm:cxn modelId="{5B855DCE-502A-4D2F-B517-60C903F36DC8}" type="presParOf" srcId="{E445831E-8ADA-46EB-8DAE-AC356354EE0B}" destId="{5A7B0E67-F933-4990-AD15-3777805FB352}" srcOrd="1" destOrd="0" presId="urn:microsoft.com/office/officeart/2018/2/layout/IconVerticalSolidList"/>
    <dgm:cxn modelId="{DBC96DB1-D0F0-4361-8698-512A22AFCFE0}" type="presParOf" srcId="{E445831E-8ADA-46EB-8DAE-AC356354EE0B}" destId="{F973CF43-7C3B-4C35-8B16-807CD2A8B56A}" srcOrd="2" destOrd="0" presId="urn:microsoft.com/office/officeart/2018/2/layout/IconVerticalSolidList"/>
    <dgm:cxn modelId="{386FA98C-54FA-4A46-B7EF-C16182995A0F}" type="presParOf" srcId="{E445831E-8ADA-46EB-8DAE-AC356354EE0B}" destId="{4DD654C9-D41D-4C12-B344-12978554BA59}" srcOrd="3" destOrd="0" presId="urn:microsoft.com/office/officeart/2018/2/layout/IconVerticalSolidList"/>
    <dgm:cxn modelId="{12BB5316-E202-4BDB-84AF-0E828E3E6984}" type="presParOf" srcId="{60C96C73-4473-49A7-B8A3-98C2C985CF61}" destId="{364EE43B-047A-4302-A695-32C8D63F345C}" srcOrd="3" destOrd="0" presId="urn:microsoft.com/office/officeart/2018/2/layout/IconVerticalSolidList"/>
    <dgm:cxn modelId="{C0758E00-5D88-421A-951B-9532F931AF4D}" type="presParOf" srcId="{60C96C73-4473-49A7-B8A3-98C2C985CF61}" destId="{3C6AA5B5-CA81-4C1E-9A61-7605F814BE94}" srcOrd="4" destOrd="0" presId="urn:microsoft.com/office/officeart/2018/2/layout/IconVerticalSolidList"/>
    <dgm:cxn modelId="{9066D14A-9C3D-4821-9C9E-58BAD2710DB8}" type="presParOf" srcId="{3C6AA5B5-CA81-4C1E-9A61-7605F814BE94}" destId="{AAA4ACED-DD9C-4D96-BA99-EA66F6B3D6D7}" srcOrd="0" destOrd="0" presId="urn:microsoft.com/office/officeart/2018/2/layout/IconVerticalSolidList"/>
    <dgm:cxn modelId="{7CF6905C-7787-4811-A4E3-E9784B462A78}" type="presParOf" srcId="{3C6AA5B5-CA81-4C1E-9A61-7605F814BE94}" destId="{CCF3943F-A4E9-4267-99DC-A522757AC54C}" srcOrd="1" destOrd="0" presId="urn:microsoft.com/office/officeart/2018/2/layout/IconVerticalSolidList"/>
    <dgm:cxn modelId="{B1FAA887-0C01-4984-9E83-2FCF70C2B762}" type="presParOf" srcId="{3C6AA5B5-CA81-4C1E-9A61-7605F814BE94}" destId="{4FFD4712-F0FB-41AA-9617-8D3E3E8D62D2}" srcOrd="2" destOrd="0" presId="urn:microsoft.com/office/officeart/2018/2/layout/IconVerticalSolidList"/>
    <dgm:cxn modelId="{C2E3B270-8C6F-45BD-8CC4-C14377990FFA}" type="presParOf" srcId="{3C6AA5B5-CA81-4C1E-9A61-7605F814BE94}" destId="{E36F9DB6-4599-4E79-9C3C-AF3855F4265F}" srcOrd="3" destOrd="0" presId="urn:microsoft.com/office/officeart/2018/2/layout/IconVerticalSolidList"/>
    <dgm:cxn modelId="{F1FB1198-EF77-4A53-AC9D-119B7B6CB2BA}" type="presParOf" srcId="{60C96C73-4473-49A7-B8A3-98C2C985CF61}" destId="{9F3181B6-6648-4C69-AF0D-3DBE20880C71}" srcOrd="5" destOrd="0" presId="urn:microsoft.com/office/officeart/2018/2/layout/IconVerticalSolidList"/>
    <dgm:cxn modelId="{0C6935AE-F2D6-411E-8ED2-87EF2A67517C}" type="presParOf" srcId="{60C96C73-4473-49A7-B8A3-98C2C985CF61}" destId="{2AD73CA7-9D41-4E64-BAB9-504730388801}" srcOrd="6" destOrd="0" presId="urn:microsoft.com/office/officeart/2018/2/layout/IconVerticalSolidList"/>
    <dgm:cxn modelId="{6D16E91B-D7F3-43E7-96AC-5185EDC1361B}" type="presParOf" srcId="{2AD73CA7-9D41-4E64-BAB9-504730388801}" destId="{E312E22A-1A6B-42FE-B53F-D73B49E0F4B3}" srcOrd="0" destOrd="0" presId="urn:microsoft.com/office/officeart/2018/2/layout/IconVerticalSolidList"/>
    <dgm:cxn modelId="{F05E5D05-9D98-47EC-9B3E-496FE5289AA8}" type="presParOf" srcId="{2AD73CA7-9D41-4E64-BAB9-504730388801}" destId="{127FA7D5-07FC-4F14-8E17-C4FE0E1FB923}" srcOrd="1" destOrd="0" presId="urn:microsoft.com/office/officeart/2018/2/layout/IconVerticalSolidList"/>
    <dgm:cxn modelId="{4B53C3B0-9EF5-46BF-A126-514F28DB0908}" type="presParOf" srcId="{2AD73CA7-9D41-4E64-BAB9-504730388801}" destId="{8A0AB30C-F5C1-41CC-AF90-D2AA11B7184F}" srcOrd="2" destOrd="0" presId="urn:microsoft.com/office/officeart/2018/2/layout/IconVerticalSolidList"/>
    <dgm:cxn modelId="{A05760C8-5DD1-42AE-9C8D-CEA01A6F6BAE}" type="presParOf" srcId="{2AD73CA7-9D41-4E64-BAB9-504730388801}" destId="{BDEBCEA5-38C3-491E-8FFB-6AA41D7EF64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855B28-646A-4B0C-9C75-91FF9CE63E41}"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62260B4C-5701-4DB6-81FD-8B328260ABDD}">
      <dgm:prSet custT="1"/>
      <dgm:spPr/>
      <dgm:t>
        <a:bodyPr/>
        <a:lstStyle/>
        <a:p>
          <a:pPr>
            <a:defRPr cap="all"/>
          </a:pPr>
          <a:r>
            <a:rPr lang="en-US" sz="2000" dirty="0"/>
            <a:t>• </a:t>
          </a:r>
          <a:r>
            <a:rPr lang="en-US" sz="2000" dirty="0">
              <a:latin typeface="Calibri Light" panose="020F0302020204030204" pitchFamily="34" charset="0"/>
              <a:ea typeface="Calibri Light" panose="020F0302020204030204" pitchFamily="34" charset="0"/>
              <a:cs typeface="Calibri Light" panose="020F0302020204030204" pitchFamily="34" charset="0"/>
            </a:rPr>
            <a:t>A localized power system (</a:t>
          </a:r>
          <a:r>
            <a:rPr lang="en-US" sz="2000" cap="none" dirty="0">
              <a:latin typeface="Calibri Light" panose="020F0302020204030204" pitchFamily="34" charset="0"/>
              <a:ea typeface="Calibri Light" panose="020F0302020204030204" pitchFamily="34" charset="0"/>
              <a:cs typeface="Calibri Light" panose="020F0302020204030204" pitchFamily="34" charset="0"/>
            </a:rPr>
            <a:t>e.g. solar, wind, battery storage)</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D0392DEB-999F-4E02-ABC9-2A90D837B6C2}" type="parTrans" cxnId="{1BAA550E-2260-4BCC-BDDD-60F666F0F857}">
      <dgm:prSet/>
      <dgm:spPr/>
      <dgm:t>
        <a:bodyPr/>
        <a:lstStyle/>
        <a:p>
          <a:endParaRPr lang="en-US"/>
        </a:p>
      </dgm:t>
    </dgm:pt>
    <dgm:pt modelId="{DFEE1BBB-A7A6-4B38-B8DC-BA39DC07E453}" type="sibTrans" cxnId="{1BAA550E-2260-4BCC-BDDD-60F666F0F857}">
      <dgm:prSet/>
      <dgm:spPr/>
      <dgm:t>
        <a:bodyPr/>
        <a:lstStyle/>
        <a:p>
          <a:endParaRPr lang="en-US"/>
        </a:p>
      </dgm:t>
    </dgm:pt>
    <dgm:pt modelId="{D742A2B6-E76A-4A32-9226-FE7038098C78}">
      <dgm:prSet custT="1"/>
      <dgm:spPr/>
      <dgm:t>
        <a:bodyPr/>
        <a:lstStyle/>
        <a:p>
          <a:pPr>
            <a:defRPr cap="all"/>
          </a:pPr>
          <a:r>
            <a:rPr lang="en-US" sz="1900" dirty="0"/>
            <a:t>• </a:t>
          </a:r>
          <a:r>
            <a:rPr lang="en-US" sz="2000" dirty="0">
              <a:latin typeface="Calibri Light" panose="020F0302020204030204" pitchFamily="34" charset="0"/>
              <a:ea typeface="Calibri Light" panose="020F0302020204030204" pitchFamily="34" charset="0"/>
              <a:cs typeface="Calibri Light" panose="020F0302020204030204" pitchFamily="34" charset="0"/>
            </a:rPr>
            <a:t>Operates connected or isolated from local grid</a:t>
          </a:r>
        </a:p>
      </dgm:t>
    </dgm:pt>
    <dgm:pt modelId="{77B7F5A7-AAFD-419C-A8D9-964DCAB95769}" type="parTrans" cxnId="{0E7CA7BA-7E13-4CFB-B016-9055256FA7D8}">
      <dgm:prSet/>
      <dgm:spPr/>
      <dgm:t>
        <a:bodyPr/>
        <a:lstStyle/>
        <a:p>
          <a:endParaRPr lang="en-US"/>
        </a:p>
      </dgm:t>
    </dgm:pt>
    <dgm:pt modelId="{AABDCA54-B727-4342-930B-16CB83CF37C5}" type="sibTrans" cxnId="{0E7CA7BA-7E13-4CFB-B016-9055256FA7D8}">
      <dgm:prSet/>
      <dgm:spPr/>
      <dgm:t>
        <a:bodyPr/>
        <a:lstStyle/>
        <a:p>
          <a:endParaRPr lang="en-US"/>
        </a:p>
      </dgm:t>
    </dgm:pt>
    <dgm:pt modelId="{CFC42EBD-972A-40DA-A480-C3C776F0AB1F}">
      <dgm:prSet custT="1"/>
      <dgm:spPr/>
      <dgm:t>
        <a:bodyPr/>
        <a:lstStyle/>
        <a:p>
          <a:pPr>
            <a:defRPr cap="all"/>
          </a:pPr>
          <a:r>
            <a:rPr lang="en-US" sz="1900" dirty="0"/>
            <a:t>• </a:t>
          </a:r>
          <a:r>
            <a:rPr lang="en-US" sz="2000" dirty="0">
              <a:latin typeface="Calibri Light" panose="020F0302020204030204" pitchFamily="34" charset="0"/>
              <a:ea typeface="Calibri Light" panose="020F0302020204030204" pitchFamily="34" charset="0"/>
              <a:cs typeface="Calibri Light" panose="020F0302020204030204" pitchFamily="34" charset="0"/>
            </a:rPr>
            <a:t>Includes renewables, storage, controls, and smart distribution</a:t>
          </a:r>
        </a:p>
      </dgm:t>
    </dgm:pt>
    <dgm:pt modelId="{F21597B7-68FA-4F26-A1FE-9E9433322047}" type="parTrans" cxnId="{1830BD1A-77B0-4F70-8096-6B0EED48DA3F}">
      <dgm:prSet/>
      <dgm:spPr/>
      <dgm:t>
        <a:bodyPr/>
        <a:lstStyle/>
        <a:p>
          <a:endParaRPr lang="en-US"/>
        </a:p>
      </dgm:t>
    </dgm:pt>
    <dgm:pt modelId="{6D7ABD18-6C58-43DC-8358-F58985F9C2BB}" type="sibTrans" cxnId="{1830BD1A-77B0-4F70-8096-6B0EED48DA3F}">
      <dgm:prSet/>
      <dgm:spPr/>
      <dgm:t>
        <a:bodyPr/>
        <a:lstStyle/>
        <a:p>
          <a:endParaRPr lang="en-US"/>
        </a:p>
      </dgm:t>
    </dgm:pt>
    <dgm:pt modelId="{5745A0AA-A550-4DA0-9401-2EE63CB982F4}" type="pres">
      <dgm:prSet presAssocID="{26855B28-646A-4B0C-9C75-91FF9CE63E41}" presName="vert0" presStyleCnt="0">
        <dgm:presLayoutVars>
          <dgm:dir/>
          <dgm:animOne val="branch"/>
          <dgm:animLvl val="lvl"/>
        </dgm:presLayoutVars>
      </dgm:prSet>
      <dgm:spPr/>
      <dgm:t>
        <a:bodyPr/>
        <a:lstStyle/>
        <a:p>
          <a:endParaRPr lang="en-US"/>
        </a:p>
      </dgm:t>
    </dgm:pt>
    <dgm:pt modelId="{2BC4FACF-503F-4D31-A4C4-A728B9968725}" type="pres">
      <dgm:prSet presAssocID="{62260B4C-5701-4DB6-81FD-8B328260ABDD}" presName="thickLine" presStyleLbl="alignNode1" presStyleIdx="0" presStyleCnt="3"/>
      <dgm:spPr/>
    </dgm:pt>
    <dgm:pt modelId="{092D2C36-6832-48C2-AA50-1E3D4E302FDE}" type="pres">
      <dgm:prSet presAssocID="{62260B4C-5701-4DB6-81FD-8B328260ABDD}" presName="horz1" presStyleCnt="0"/>
      <dgm:spPr/>
    </dgm:pt>
    <dgm:pt modelId="{067931DF-50BB-48E4-8BB6-FFD5E1346BE7}" type="pres">
      <dgm:prSet presAssocID="{62260B4C-5701-4DB6-81FD-8B328260ABDD}" presName="tx1" presStyleLbl="revTx" presStyleIdx="0" presStyleCnt="3" custLinFactNeighborY="-147"/>
      <dgm:spPr/>
      <dgm:t>
        <a:bodyPr/>
        <a:lstStyle/>
        <a:p>
          <a:endParaRPr lang="en-US"/>
        </a:p>
      </dgm:t>
    </dgm:pt>
    <dgm:pt modelId="{1FE09459-15B5-41C5-9EB6-9F969C42824D}" type="pres">
      <dgm:prSet presAssocID="{62260B4C-5701-4DB6-81FD-8B328260ABDD}" presName="vert1" presStyleCnt="0"/>
      <dgm:spPr/>
    </dgm:pt>
    <dgm:pt modelId="{F1DD5F8D-41CE-4975-A9D3-669A41824C9F}" type="pres">
      <dgm:prSet presAssocID="{D742A2B6-E76A-4A32-9226-FE7038098C78}" presName="thickLine" presStyleLbl="alignNode1" presStyleIdx="1" presStyleCnt="3"/>
      <dgm:spPr/>
    </dgm:pt>
    <dgm:pt modelId="{900856C5-740F-44BE-9E9C-7E9E38EA4712}" type="pres">
      <dgm:prSet presAssocID="{D742A2B6-E76A-4A32-9226-FE7038098C78}" presName="horz1" presStyleCnt="0"/>
      <dgm:spPr/>
    </dgm:pt>
    <dgm:pt modelId="{1604E10F-8385-4C8E-8847-4A782167CC52}" type="pres">
      <dgm:prSet presAssocID="{D742A2B6-E76A-4A32-9226-FE7038098C78}" presName="tx1" presStyleLbl="revTx" presStyleIdx="1" presStyleCnt="3"/>
      <dgm:spPr/>
      <dgm:t>
        <a:bodyPr/>
        <a:lstStyle/>
        <a:p>
          <a:endParaRPr lang="en-US"/>
        </a:p>
      </dgm:t>
    </dgm:pt>
    <dgm:pt modelId="{F0564EF2-59BE-482B-AF44-4F63480C2CC7}" type="pres">
      <dgm:prSet presAssocID="{D742A2B6-E76A-4A32-9226-FE7038098C78}" presName="vert1" presStyleCnt="0"/>
      <dgm:spPr/>
    </dgm:pt>
    <dgm:pt modelId="{FBCDA0BA-FE9E-4509-85FA-A23DFC8D3717}" type="pres">
      <dgm:prSet presAssocID="{CFC42EBD-972A-40DA-A480-C3C776F0AB1F}" presName="thickLine" presStyleLbl="alignNode1" presStyleIdx="2" presStyleCnt="3"/>
      <dgm:spPr/>
    </dgm:pt>
    <dgm:pt modelId="{61A3EED3-464D-4DB9-97EC-E4756812CD9B}" type="pres">
      <dgm:prSet presAssocID="{CFC42EBD-972A-40DA-A480-C3C776F0AB1F}" presName="horz1" presStyleCnt="0"/>
      <dgm:spPr/>
    </dgm:pt>
    <dgm:pt modelId="{FE6A1966-AB21-42A6-989D-85050C049938}" type="pres">
      <dgm:prSet presAssocID="{CFC42EBD-972A-40DA-A480-C3C776F0AB1F}" presName="tx1" presStyleLbl="revTx" presStyleIdx="2" presStyleCnt="3"/>
      <dgm:spPr/>
      <dgm:t>
        <a:bodyPr/>
        <a:lstStyle/>
        <a:p>
          <a:endParaRPr lang="en-US"/>
        </a:p>
      </dgm:t>
    </dgm:pt>
    <dgm:pt modelId="{6F39058E-1A7E-4D74-920B-AA7FEC149249}" type="pres">
      <dgm:prSet presAssocID="{CFC42EBD-972A-40DA-A480-C3C776F0AB1F}" presName="vert1" presStyleCnt="0"/>
      <dgm:spPr/>
    </dgm:pt>
  </dgm:ptLst>
  <dgm:cxnLst>
    <dgm:cxn modelId="{4AB7F02C-2A60-4D94-A9DC-662DC49FEAD5}" type="presOf" srcId="{D742A2B6-E76A-4A32-9226-FE7038098C78}" destId="{1604E10F-8385-4C8E-8847-4A782167CC52}" srcOrd="0" destOrd="0" presId="urn:microsoft.com/office/officeart/2008/layout/LinedList"/>
    <dgm:cxn modelId="{1BAA550E-2260-4BCC-BDDD-60F666F0F857}" srcId="{26855B28-646A-4B0C-9C75-91FF9CE63E41}" destId="{62260B4C-5701-4DB6-81FD-8B328260ABDD}" srcOrd="0" destOrd="0" parTransId="{D0392DEB-999F-4E02-ABC9-2A90D837B6C2}" sibTransId="{DFEE1BBB-A7A6-4B38-B8DC-BA39DC07E453}"/>
    <dgm:cxn modelId="{0E7CA7BA-7E13-4CFB-B016-9055256FA7D8}" srcId="{26855B28-646A-4B0C-9C75-91FF9CE63E41}" destId="{D742A2B6-E76A-4A32-9226-FE7038098C78}" srcOrd="1" destOrd="0" parTransId="{77B7F5A7-AAFD-419C-A8D9-964DCAB95769}" sibTransId="{AABDCA54-B727-4342-930B-16CB83CF37C5}"/>
    <dgm:cxn modelId="{2E040D0D-D8BB-4E9C-8623-A689462ED05C}" type="presOf" srcId="{CFC42EBD-972A-40DA-A480-C3C776F0AB1F}" destId="{FE6A1966-AB21-42A6-989D-85050C049938}" srcOrd="0" destOrd="0" presId="urn:microsoft.com/office/officeart/2008/layout/LinedList"/>
    <dgm:cxn modelId="{1830BD1A-77B0-4F70-8096-6B0EED48DA3F}" srcId="{26855B28-646A-4B0C-9C75-91FF9CE63E41}" destId="{CFC42EBD-972A-40DA-A480-C3C776F0AB1F}" srcOrd="2" destOrd="0" parTransId="{F21597B7-68FA-4F26-A1FE-9E9433322047}" sibTransId="{6D7ABD18-6C58-43DC-8358-F58985F9C2BB}"/>
    <dgm:cxn modelId="{820139F4-1A2D-4F8C-B407-23EB2AF44D01}" type="presOf" srcId="{26855B28-646A-4B0C-9C75-91FF9CE63E41}" destId="{5745A0AA-A550-4DA0-9401-2EE63CB982F4}" srcOrd="0" destOrd="0" presId="urn:microsoft.com/office/officeart/2008/layout/LinedList"/>
    <dgm:cxn modelId="{10F3F51F-1029-4844-A3E0-A1262218C106}" type="presOf" srcId="{62260B4C-5701-4DB6-81FD-8B328260ABDD}" destId="{067931DF-50BB-48E4-8BB6-FFD5E1346BE7}" srcOrd="0" destOrd="0" presId="urn:microsoft.com/office/officeart/2008/layout/LinedList"/>
    <dgm:cxn modelId="{D6DA2C13-7993-4193-B4D4-757E48DAB927}" type="presParOf" srcId="{5745A0AA-A550-4DA0-9401-2EE63CB982F4}" destId="{2BC4FACF-503F-4D31-A4C4-A728B9968725}" srcOrd="0" destOrd="0" presId="urn:microsoft.com/office/officeart/2008/layout/LinedList"/>
    <dgm:cxn modelId="{F7D8CB80-FDCA-49F0-8CDF-38CCE4F87550}" type="presParOf" srcId="{5745A0AA-A550-4DA0-9401-2EE63CB982F4}" destId="{092D2C36-6832-48C2-AA50-1E3D4E302FDE}" srcOrd="1" destOrd="0" presId="urn:microsoft.com/office/officeart/2008/layout/LinedList"/>
    <dgm:cxn modelId="{F5720BFB-1739-48BA-9D2F-935337F76394}" type="presParOf" srcId="{092D2C36-6832-48C2-AA50-1E3D4E302FDE}" destId="{067931DF-50BB-48E4-8BB6-FFD5E1346BE7}" srcOrd="0" destOrd="0" presId="urn:microsoft.com/office/officeart/2008/layout/LinedList"/>
    <dgm:cxn modelId="{A0312D29-28C7-4E50-8A5F-2B169A202C30}" type="presParOf" srcId="{092D2C36-6832-48C2-AA50-1E3D4E302FDE}" destId="{1FE09459-15B5-41C5-9EB6-9F969C42824D}" srcOrd="1" destOrd="0" presId="urn:microsoft.com/office/officeart/2008/layout/LinedList"/>
    <dgm:cxn modelId="{D6FA5465-76FB-4AD0-A529-975A07036775}" type="presParOf" srcId="{5745A0AA-A550-4DA0-9401-2EE63CB982F4}" destId="{F1DD5F8D-41CE-4975-A9D3-669A41824C9F}" srcOrd="2" destOrd="0" presId="urn:microsoft.com/office/officeart/2008/layout/LinedList"/>
    <dgm:cxn modelId="{E3CDD1C1-D98B-4947-AD2E-5C34AC7AB1E1}" type="presParOf" srcId="{5745A0AA-A550-4DA0-9401-2EE63CB982F4}" destId="{900856C5-740F-44BE-9E9C-7E9E38EA4712}" srcOrd="3" destOrd="0" presId="urn:microsoft.com/office/officeart/2008/layout/LinedList"/>
    <dgm:cxn modelId="{A33FB0B3-7D20-4AA5-952A-CBC30FE148ED}" type="presParOf" srcId="{900856C5-740F-44BE-9E9C-7E9E38EA4712}" destId="{1604E10F-8385-4C8E-8847-4A782167CC52}" srcOrd="0" destOrd="0" presId="urn:microsoft.com/office/officeart/2008/layout/LinedList"/>
    <dgm:cxn modelId="{6C8CF1F6-CD37-4F48-8BA9-4A89F8399F8A}" type="presParOf" srcId="{900856C5-740F-44BE-9E9C-7E9E38EA4712}" destId="{F0564EF2-59BE-482B-AF44-4F63480C2CC7}" srcOrd="1" destOrd="0" presId="urn:microsoft.com/office/officeart/2008/layout/LinedList"/>
    <dgm:cxn modelId="{8DF43A6A-4A86-45AC-B2A0-C4DD4AE1D894}" type="presParOf" srcId="{5745A0AA-A550-4DA0-9401-2EE63CB982F4}" destId="{FBCDA0BA-FE9E-4509-85FA-A23DFC8D3717}" srcOrd="4" destOrd="0" presId="urn:microsoft.com/office/officeart/2008/layout/LinedList"/>
    <dgm:cxn modelId="{86FEA958-5C0B-4172-B34E-CC93EC4738D2}" type="presParOf" srcId="{5745A0AA-A550-4DA0-9401-2EE63CB982F4}" destId="{61A3EED3-464D-4DB9-97EC-E4756812CD9B}" srcOrd="5" destOrd="0" presId="urn:microsoft.com/office/officeart/2008/layout/LinedList"/>
    <dgm:cxn modelId="{12F6ECDE-29C9-493C-82A0-B0321964253A}" type="presParOf" srcId="{61A3EED3-464D-4DB9-97EC-E4756812CD9B}" destId="{FE6A1966-AB21-42A6-989D-85050C049938}" srcOrd="0" destOrd="0" presId="urn:microsoft.com/office/officeart/2008/layout/LinedList"/>
    <dgm:cxn modelId="{11710A89-512C-4927-BFC5-6204B596F585}" type="presParOf" srcId="{61A3EED3-464D-4DB9-97EC-E4756812CD9B}" destId="{6F39058E-1A7E-4D74-920B-AA7FEC14924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4B227B-D984-4CC2-A63B-85174B4ACD8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03B21D3-6CCD-45B4-AB34-0813981BA127}">
      <dgm:prSet/>
      <dgm:spPr/>
      <dgm:t>
        <a:bodyPr/>
        <a:lstStyle/>
        <a:p>
          <a:endParaRPr lang="en-US" dirty="0"/>
        </a:p>
      </dgm:t>
    </dgm:pt>
    <dgm:pt modelId="{B3799AF4-8F4E-4A29-9140-698862010791}" type="parTrans" cxnId="{CD89D3EE-4C2E-40CF-926D-4F5B69B86D62}">
      <dgm:prSet/>
      <dgm:spPr/>
      <dgm:t>
        <a:bodyPr/>
        <a:lstStyle/>
        <a:p>
          <a:endParaRPr lang="en-US"/>
        </a:p>
      </dgm:t>
    </dgm:pt>
    <dgm:pt modelId="{2B688C4D-10D4-4B23-AC3D-E2D803FCF7C0}" type="sibTrans" cxnId="{CD89D3EE-4C2E-40CF-926D-4F5B69B86D62}">
      <dgm:prSet/>
      <dgm:spPr/>
      <dgm:t>
        <a:bodyPr/>
        <a:lstStyle/>
        <a:p>
          <a:endParaRPr lang="en-US"/>
        </a:p>
      </dgm:t>
    </dgm:pt>
    <dgm:pt modelId="{E6E6179B-F7ED-45C6-96DA-B9C55C24ABA0}">
      <dgm:prSet custT="1"/>
      <dgm:spPr/>
      <dgm: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Financial and Investment Barriers: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000" dirty="0">
              <a:latin typeface="Calibri Light" panose="020F0302020204030204" pitchFamily="34" charset="0"/>
              <a:ea typeface="Calibri Light" panose="020F0302020204030204" pitchFamily="34" charset="0"/>
              <a:cs typeface="Calibri Light" panose="020F0302020204030204" pitchFamily="34" charset="0"/>
            </a:rPr>
            <a:t> seen as high risk. Also lack of tailored financial instruments</a:t>
          </a:r>
        </a:p>
      </dgm:t>
    </dgm:pt>
    <dgm:pt modelId="{4838C6F4-7BF6-4A95-B57F-4B1CF67AA759}" type="parTrans" cxnId="{87EE874D-82FD-4A07-B1BF-78635B9786EA}">
      <dgm:prSet/>
      <dgm:spPr/>
      <dgm:t>
        <a:bodyPr/>
        <a:lstStyle/>
        <a:p>
          <a:endParaRPr lang="en-US"/>
        </a:p>
      </dgm:t>
    </dgm:pt>
    <dgm:pt modelId="{DEFD9EFA-F1A3-4A27-B86F-DBA03A537F2D}" type="sibTrans" cxnId="{87EE874D-82FD-4A07-B1BF-78635B9786EA}">
      <dgm:prSet/>
      <dgm:spPr/>
      <dgm:t>
        <a:bodyPr/>
        <a:lstStyle/>
        <a:p>
          <a:endParaRPr lang="en-US"/>
        </a:p>
      </dgm:t>
    </dgm:pt>
    <dgm:pt modelId="{E895250D-02BE-4B65-A13D-5226A82812AB}">
      <dgm:prSet custT="1"/>
      <dgm:spPr/>
      <dgm: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Technical </a:t>
          </a:r>
          <a:r>
            <a:rPr lang="en-US" sz="2000" dirty="0" smtClean="0">
              <a:latin typeface="Calibri Light" panose="020F0302020204030204" pitchFamily="34" charset="0"/>
              <a:ea typeface="Calibri Light" panose="020F0302020204030204" pitchFamily="34" charset="0"/>
              <a:cs typeface="Calibri Light" panose="020F0302020204030204" pitchFamily="34" charset="0"/>
            </a:rPr>
            <a:t>Capacity </a:t>
          </a:r>
          <a:r>
            <a:rPr lang="en-US" sz="2000" dirty="0">
              <a:latin typeface="Calibri Light" panose="020F0302020204030204" pitchFamily="34" charset="0"/>
              <a:ea typeface="Calibri Light" panose="020F0302020204030204" pitchFamily="34" charset="0"/>
              <a:cs typeface="Calibri Light" panose="020F0302020204030204" pitchFamily="34" charset="0"/>
            </a:rPr>
            <a:t>and </a:t>
          </a:r>
          <a:r>
            <a:rPr lang="en-US" sz="2000" dirty="0" smtClean="0">
              <a:latin typeface="Calibri Light" panose="020F0302020204030204" pitchFamily="34" charset="0"/>
              <a:ea typeface="Calibri Light" panose="020F0302020204030204" pitchFamily="34" charset="0"/>
              <a:cs typeface="Calibri Light" panose="020F0302020204030204" pitchFamily="34" charset="0"/>
            </a:rPr>
            <a:t>Skill Gaps</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D0C9C988-09B9-42D0-AAD3-74F84A64A785}" type="parTrans" cxnId="{49744E95-DAD0-4759-BA9F-FF85AB9D88F3}">
      <dgm:prSet/>
      <dgm:spPr/>
      <dgm:t>
        <a:bodyPr/>
        <a:lstStyle/>
        <a:p>
          <a:endParaRPr lang="en-US"/>
        </a:p>
      </dgm:t>
    </dgm:pt>
    <dgm:pt modelId="{D7BF36F0-371E-42D2-9EF8-023DF3864302}" type="sibTrans" cxnId="{49744E95-DAD0-4759-BA9F-FF85AB9D88F3}">
      <dgm:prSet/>
      <dgm:spPr/>
      <dgm:t>
        <a:bodyPr/>
        <a:lstStyle/>
        <a:p>
          <a:endParaRPr lang="en-US"/>
        </a:p>
      </dgm:t>
    </dgm:pt>
    <dgm:pt modelId="{3B52A8E5-D888-4A2F-B830-8C25CB65F51E}">
      <dgm:prSet custT="1"/>
      <dgm:spPr/>
      <dgm: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Fragmented </a:t>
          </a:r>
          <a:r>
            <a:rPr lang="en-US" sz="2000" dirty="0" smtClean="0">
              <a:latin typeface="Calibri Light" panose="020F0302020204030204" pitchFamily="34" charset="0"/>
              <a:ea typeface="Calibri Light" panose="020F0302020204030204" pitchFamily="34" charset="0"/>
              <a:cs typeface="Calibri Light" panose="020F0302020204030204" pitchFamily="34" charset="0"/>
            </a:rPr>
            <a:t>Policies </a:t>
          </a:r>
          <a:r>
            <a:rPr lang="en-US" sz="2000" dirty="0">
              <a:latin typeface="Calibri Light" panose="020F0302020204030204" pitchFamily="34" charset="0"/>
              <a:ea typeface="Calibri Light" panose="020F0302020204030204" pitchFamily="34" charset="0"/>
              <a:cs typeface="Calibri Light" panose="020F0302020204030204" pitchFamily="34" charset="0"/>
            </a:rPr>
            <a:t>and </a:t>
          </a:r>
          <a:r>
            <a:rPr lang="en-US" sz="2000" dirty="0" smtClean="0">
              <a:latin typeface="Calibri Light" panose="020F0302020204030204" pitchFamily="34" charset="0"/>
              <a:ea typeface="Calibri Light" panose="020F0302020204030204" pitchFamily="34" charset="0"/>
              <a:cs typeface="Calibri Light" panose="020F0302020204030204" pitchFamily="34" charset="0"/>
            </a:rPr>
            <a:t>Regulations</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9EDD8AB2-FC4E-4FCE-A710-6886B4E5E247}" type="parTrans" cxnId="{5437DB59-415D-4871-B5FF-91C8C4D5527D}">
      <dgm:prSet/>
      <dgm:spPr/>
      <dgm:t>
        <a:bodyPr/>
        <a:lstStyle/>
        <a:p>
          <a:endParaRPr lang="en-US"/>
        </a:p>
      </dgm:t>
    </dgm:pt>
    <dgm:pt modelId="{BDA388F5-4BB5-4441-BE5C-196E77D2A12E}" type="sibTrans" cxnId="{5437DB59-415D-4871-B5FF-91C8C4D5527D}">
      <dgm:prSet/>
      <dgm:spPr/>
      <dgm:t>
        <a:bodyPr/>
        <a:lstStyle/>
        <a:p>
          <a:endParaRPr lang="en-US"/>
        </a:p>
      </dgm:t>
    </dgm:pt>
    <dgm:pt modelId="{ABA76C00-8F94-4CCA-8EB7-2C41F906508A}">
      <dgm:prSet custT="1"/>
      <dgm:spPr/>
      <dgm: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Natural Disaster Vulnerability</a:t>
          </a:r>
        </a:p>
      </dgm:t>
    </dgm:pt>
    <dgm:pt modelId="{FC9D0296-F296-4E9C-ADAB-900AE8C0130B}" type="parTrans" cxnId="{2E7F3E26-83B6-4C39-AAB0-CC6E40C231A6}">
      <dgm:prSet/>
      <dgm:spPr/>
      <dgm:t>
        <a:bodyPr/>
        <a:lstStyle/>
        <a:p>
          <a:endParaRPr lang="en-US"/>
        </a:p>
      </dgm:t>
    </dgm:pt>
    <dgm:pt modelId="{A8B8392F-99FB-4055-BAE7-B5313E28D4D8}" type="sibTrans" cxnId="{2E7F3E26-83B6-4C39-AAB0-CC6E40C231A6}">
      <dgm:prSet/>
      <dgm:spPr/>
      <dgm:t>
        <a:bodyPr/>
        <a:lstStyle/>
        <a:p>
          <a:endParaRPr lang="en-US"/>
        </a:p>
      </dgm:t>
    </dgm:pt>
    <dgm:pt modelId="{2676E5C6-F8F6-4A13-886E-0A6CD60708FB}">
      <dgm:prSet custT="1"/>
      <dgm:spPr/>
      <dgm: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Social Acceptance and Awareness</a:t>
          </a:r>
        </a:p>
      </dgm:t>
    </dgm:pt>
    <dgm:pt modelId="{B6C02782-B88D-4340-958F-483E4A7E49E6}" type="parTrans" cxnId="{4CE58291-8C66-456F-8A03-1D116667B718}">
      <dgm:prSet/>
      <dgm:spPr/>
      <dgm:t>
        <a:bodyPr/>
        <a:lstStyle/>
        <a:p>
          <a:endParaRPr lang="en-US"/>
        </a:p>
      </dgm:t>
    </dgm:pt>
    <dgm:pt modelId="{9A699CC8-0750-4C26-A4BD-7AF6545E2D98}" type="sibTrans" cxnId="{4CE58291-8C66-456F-8A03-1D116667B718}">
      <dgm:prSet/>
      <dgm:spPr/>
      <dgm:t>
        <a:bodyPr/>
        <a:lstStyle/>
        <a:p>
          <a:endParaRPr lang="en-US"/>
        </a:p>
      </dgm:t>
    </dgm:pt>
    <dgm:pt modelId="{D75FC01D-D1C9-4BF0-8252-9A077EBBDB82}" type="pres">
      <dgm:prSet presAssocID="{FC4B227B-D984-4CC2-A63B-85174B4ACD8B}" presName="root" presStyleCnt="0">
        <dgm:presLayoutVars>
          <dgm:dir/>
          <dgm:resizeHandles val="exact"/>
        </dgm:presLayoutVars>
      </dgm:prSet>
      <dgm:spPr/>
      <dgm:t>
        <a:bodyPr/>
        <a:lstStyle/>
        <a:p>
          <a:endParaRPr lang="en-US"/>
        </a:p>
      </dgm:t>
    </dgm:pt>
    <dgm:pt modelId="{561CB53A-0CD3-45CA-9CD3-EEF5DB846DCC}" type="pres">
      <dgm:prSet presAssocID="{E6E6179B-F7ED-45C6-96DA-B9C55C24ABA0}" presName="compNode" presStyleCnt="0"/>
      <dgm:spPr/>
    </dgm:pt>
    <dgm:pt modelId="{4A96F10E-757E-4FDA-B968-F3528B26876E}" type="pres">
      <dgm:prSet presAssocID="{E6E6179B-F7ED-45C6-96DA-B9C55C24ABA0}" presName="bgRect" presStyleLbl="bgShp" presStyleIdx="0" presStyleCnt="5"/>
      <dgm:spPr/>
    </dgm:pt>
    <dgm:pt modelId="{73A7DF40-1E73-4787-AD29-04EBA30D79E9}" type="pres">
      <dgm:prSet presAssocID="{E6E6179B-F7ED-45C6-96DA-B9C55C24ABA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pt>
    <dgm:pt modelId="{7E7BAE99-728A-40EE-A9D0-8A5C9B3D6F57}" type="pres">
      <dgm:prSet presAssocID="{E6E6179B-F7ED-45C6-96DA-B9C55C24ABA0}" presName="spaceRect" presStyleCnt="0"/>
      <dgm:spPr/>
    </dgm:pt>
    <dgm:pt modelId="{D4815EC7-48AD-404A-97AA-5A6F09B3E481}" type="pres">
      <dgm:prSet presAssocID="{E6E6179B-F7ED-45C6-96DA-B9C55C24ABA0}" presName="parTx" presStyleLbl="revTx" presStyleIdx="0" presStyleCnt="6">
        <dgm:presLayoutVars>
          <dgm:chMax val="0"/>
          <dgm:chPref val="0"/>
        </dgm:presLayoutVars>
      </dgm:prSet>
      <dgm:spPr/>
      <dgm:t>
        <a:bodyPr/>
        <a:lstStyle/>
        <a:p>
          <a:endParaRPr lang="en-US"/>
        </a:p>
      </dgm:t>
    </dgm:pt>
    <dgm:pt modelId="{089EFDE0-2F75-430E-BFC5-276F49AD139D}" type="pres">
      <dgm:prSet presAssocID="{DEFD9EFA-F1A3-4A27-B86F-DBA03A537F2D}" presName="sibTrans" presStyleCnt="0"/>
      <dgm:spPr/>
    </dgm:pt>
    <dgm:pt modelId="{A10899F8-5D39-4DD7-B248-EE32549446A7}" type="pres">
      <dgm:prSet presAssocID="{E895250D-02BE-4B65-A13D-5226A82812AB}" presName="compNode" presStyleCnt="0"/>
      <dgm:spPr/>
    </dgm:pt>
    <dgm:pt modelId="{F0C08153-0F0F-4B22-8840-A7521E762ED6}" type="pres">
      <dgm:prSet presAssocID="{E895250D-02BE-4B65-A13D-5226A82812AB}" presName="bgRect" presStyleLbl="bgShp" presStyleIdx="1" presStyleCnt="5"/>
      <dgm:spPr/>
    </dgm:pt>
    <dgm:pt modelId="{E48F1442-5B33-4010-944D-6C3C53D57979}" type="pres">
      <dgm:prSet presAssocID="{E895250D-02BE-4B65-A13D-5226A82812A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Head with Gears"/>
        </a:ext>
      </dgm:extLst>
    </dgm:pt>
    <dgm:pt modelId="{3DFA2850-1BD0-429C-A6D3-6741F71B574C}" type="pres">
      <dgm:prSet presAssocID="{E895250D-02BE-4B65-A13D-5226A82812AB}" presName="spaceRect" presStyleCnt="0"/>
      <dgm:spPr/>
    </dgm:pt>
    <dgm:pt modelId="{D16236B3-C2F2-498F-9BF0-45EA1A881DA8}" type="pres">
      <dgm:prSet presAssocID="{E895250D-02BE-4B65-A13D-5226A82812AB}" presName="parTx" presStyleLbl="revTx" presStyleIdx="1" presStyleCnt="6">
        <dgm:presLayoutVars>
          <dgm:chMax val="0"/>
          <dgm:chPref val="0"/>
        </dgm:presLayoutVars>
      </dgm:prSet>
      <dgm:spPr/>
      <dgm:t>
        <a:bodyPr/>
        <a:lstStyle/>
        <a:p>
          <a:endParaRPr lang="en-US"/>
        </a:p>
      </dgm:t>
    </dgm:pt>
    <dgm:pt modelId="{46617ED3-624A-4977-9C53-7A878A9DFF2D}" type="pres">
      <dgm:prSet presAssocID="{D7BF36F0-371E-42D2-9EF8-023DF3864302}" presName="sibTrans" presStyleCnt="0"/>
      <dgm:spPr/>
    </dgm:pt>
    <dgm:pt modelId="{07F1C25E-CDA7-4D8E-84FE-BEBCFF7C138E}" type="pres">
      <dgm:prSet presAssocID="{3B52A8E5-D888-4A2F-B830-8C25CB65F51E}" presName="compNode" presStyleCnt="0"/>
      <dgm:spPr/>
    </dgm:pt>
    <dgm:pt modelId="{B7B3EDDE-4580-4984-BB3B-6E365B6C368F}" type="pres">
      <dgm:prSet presAssocID="{3B52A8E5-D888-4A2F-B830-8C25CB65F51E}" presName="bgRect" presStyleLbl="bgShp" presStyleIdx="2" presStyleCnt="5"/>
      <dgm:spPr/>
    </dgm:pt>
    <dgm:pt modelId="{BDA5EA45-B0EB-44F0-9610-F14F9F8F4342}" type="pres">
      <dgm:prSet presAssocID="{3B52A8E5-D888-4A2F-B830-8C25CB65F51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Bank"/>
        </a:ext>
      </dgm:extLst>
    </dgm:pt>
    <dgm:pt modelId="{E052AA5C-546F-41C8-8B0B-6EC1B79758B5}" type="pres">
      <dgm:prSet presAssocID="{3B52A8E5-D888-4A2F-B830-8C25CB65F51E}" presName="spaceRect" presStyleCnt="0"/>
      <dgm:spPr/>
    </dgm:pt>
    <dgm:pt modelId="{F5A36ECA-9DF7-433E-9D14-D41BFE103A91}" type="pres">
      <dgm:prSet presAssocID="{3B52A8E5-D888-4A2F-B830-8C25CB65F51E}" presName="parTx" presStyleLbl="revTx" presStyleIdx="2" presStyleCnt="6">
        <dgm:presLayoutVars>
          <dgm:chMax val="0"/>
          <dgm:chPref val="0"/>
        </dgm:presLayoutVars>
      </dgm:prSet>
      <dgm:spPr/>
      <dgm:t>
        <a:bodyPr/>
        <a:lstStyle/>
        <a:p>
          <a:endParaRPr lang="en-US"/>
        </a:p>
      </dgm:t>
    </dgm:pt>
    <dgm:pt modelId="{6A587F0F-3858-42FC-BA36-2875A0581826}" type="pres">
      <dgm:prSet presAssocID="{BDA388F5-4BB5-4441-BE5C-196E77D2A12E}" presName="sibTrans" presStyleCnt="0"/>
      <dgm:spPr/>
    </dgm:pt>
    <dgm:pt modelId="{5634427F-32FE-4A00-94E0-E85C8854AF8E}" type="pres">
      <dgm:prSet presAssocID="{ABA76C00-8F94-4CCA-8EB7-2C41F906508A}" presName="compNode" presStyleCnt="0"/>
      <dgm:spPr/>
    </dgm:pt>
    <dgm:pt modelId="{1432612F-D1A7-43C6-AE6C-C249B21435C2}" type="pres">
      <dgm:prSet presAssocID="{ABA76C00-8F94-4CCA-8EB7-2C41F906508A}" presName="bgRect" presStyleLbl="bgShp" presStyleIdx="3" presStyleCnt="5"/>
      <dgm:spPr/>
    </dgm:pt>
    <dgm:pt modelId="{582EDFAB-161D-49D6-862F-99E771E56FC5}" type="pres">
      <dgm:prSet presAssocID="{ABA76C00-8F94-4CCA-8EB7-2C41F906508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Lightning"/>
        </a:ext>
      </dgm:extLst>
    </dgm:pt>
    <dgm:pt modelId="{B7BBCE78-5085-43F2-93E9-4780F9810D46}" type="pres">
      <dgm:prSet presAssocID="{ABA76C00-8F94-4CCA-8EB7-2C41F906508A}" presName="spaceRect" presStyleCnt="0"/>
      <dgm:spPr/>
    </dgm:pt>
    <dgm:pt modelId="{36AA3AEB-FC9D-496E-B71C-1DBE68D50B17}" type="pres">
      <dgm:prSet presAssocID="{ABA76C00-8F94-4CCA-8EB7-2C41F906508A}" presName="parTx" presStyleLbl="revTx" presStyleIdx="3" presStyleCnt="6">
        <dgm:presLayoutVars>
          <dgm:chMax val="0"/>
          <dgm:chPref val="0"/>
        </dgm:presLayoutVars>
      </dgm:prSet>
      <dgm:spPr/>
      <dgm:t>
        <a:bodyPr/>
        <a:lstStyle/>
        <a:p>
          <a:endParaRPr lang="en-US"/>
        </a:p>
      </dgm:t>
    </dgm:pt>
    <dgm:pt modelId="{E82F1654-DA20-48D1-AFBA-7B754BE25782}" type="pres">
      <dgm:prSet presAssocID="{A8B8392F-99FB-4055-BAE7-B5313E28D4D8}" presName="sibTrans" presStyleCnt="0"/>
      <dgm:spPr/>
    </dgm:pt>
    <dgm:pt modelId="{2264714F-D61D-412E-A13F-0BA13DFAE55F}" type="pres">
      <dgm:prSet presAssocID="{2676E5C6-F8F6-4A13-886E-0A6CD60708FB}" presName="compNode" presStyleCnt="0"/>
      <dgm:spPr/>
    </dgm:pt>
    <dgm:pt modelId="{14CCF4C2-4E96-4272-AA41-D1D1BACD46E2}" type="pres">
      <dgm:prSet presAssocID="{2676E5C6-F8F6-4A13-886E-0A6CD60708FB}" presName="bgRect" presStyleLbl="bgShp" presStyleIdx="4" presStyleCnt="5"/>
      <dgm:spPr/>
    </dgm:pt>
    <dgm:pt modelId="{7C9CB32C-133A-4564-8D54-E9DB9E4881CB}" type="pres">
      <dgm:prSet presAssocID="{2676E5C6-F8F6-4A13-886E-0A6CD60708F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Group"/>
        </a:ext>
      </dgm:extLst>
    </dgm:pt>
    <dgm:pt modelId="{EA463F97-4755-43CD-9AEF-15097C2B8459}" type="pres">
      <dgm:prSet presAssocID="{2676E5C6-F8F6-4A13-886E-0A6CD60708FB}" presName="spaceRect" presStyleCnt="0"/>
      <dgm:spPr/>
    </dgm:pt>
    <dgm:pt modelId="{DD906D42-AD2C-4A32-A333-BE15E3B71C00}" type="pres">
      <dgm:prSet presAssocID="{2676E5C6-F8F6-4A13-886E-0A6CD60708FB}" presName="parTx" presStyleLbl="revTx" presStyleIdx="4" presStyleCnt="6">
        <dgm:presLayoutVars>
          <dgm:chMax val="0"/>
          <dgm:chPref val="0"/>
        </dgm:presLayoutVars>
      </dgm:prSet>
      <dgm:spPr/>
      <dgm:t>
        <a:bodyPr/>
        <a:lstStyle/>
        <a:p>
          <a:endParaRPr lang="en-US"/>
        </a:p>
      </dgm:t>
    </dgm:pt>
    <dgm:pt modelId="{C57D2491-7F2A-4D7C-9241-AFF93B677DE6}" type="pres">
      <dgm:prSet presAssocID="{2676E5C6-F8F6-4A13-886E-0A6CD60708FB}" presName="desTx" presStyleLbl="revTx" presStyleIdx="5" presStyleCnt="6">
        <dgm:presLayoutVars/>
      </dgm:prSet>
      <dgm:spPr/>
      <dgm:t>
        <a:bodyPr/>
        <a:lstStyle/>
        <a:p>
          <a:endParaRPr lang="en-US"/>
        </a:p>
      </dgm:t>
    </dgm:pt>
  </dgm:ptLst>
  <dgm:cxnLst>
    <dgm:cxn modelId="{4CE58291-8C66-456F-8A03-1D116667B718}" srcId="{FC4B227B-D984-4CC2-A63B-85174B4ACD8B}" destId="{2676E5C6-F8F6-4A13-886E-0A6CD60708FB}" srcOrd="4" destOrd="0" parTransId="{B6C02782-B88D-4340-958F-483E4A7E49E6}" sibTransId="{9A699CC8-0750-4C26-A4BD-7AF6545E2D98}"/>
    <dgm:cxn modelId="{87EE874D-82FD-4A07-B1BF-78635B9786EA}" srcId="{FC4B227B-D984-4CC2-A63B-85174B4ACD8B}" destId="{E6E6179B-F7ED-45C6-96DA-B9C55C24ABA0}" srcOrd="0" destOrd="0" parTransId="{4838C6F4-7BF6-4A95-B57F-4B1CF67AA759}" sibTransId="{DEFD9EFA-F1A3-4A27-B86F-DBA03A537F2D}"/>
    <dgm:cxn modelId="{CDB0659A-8F0D-4AAB-A576-D939426E8E11}" type="presOf" srcId="{ABA76C00-8F94-4CCA-8EB7-2C41F906508A}" destId="{36AA3AEB-FC9D-496E-B71C-1DBE68D50B17}" srcOrd="0" destOrd="0" presId="urn:microsoft.com/office/officeart/2018/2/layout/IconVerticalSolidList"/>
    <dgm:cxn modelId="{5437DB59-415D-4871-B5FF-91C8C4D5527D}" srcId="{FC4B227B-D984-4CC2-A63B-85174B4ACD8B}" destId="{3B52A8E5-D888-4A2F-B830-8C25CB65F51E}" srcOrd="2" destOrd="0" parTransId="{9EDD8AB2-FC4E-4FCE-A710-6886B4E5E247}" sibTransId="{BDA388F5-4BB5-4441-BE5C-196E77D2A12E}"/>
    <dgm:cxn modelId="{D80220DB-11AF-4288-97CE-F3A3DEB83DEB}" type="presOf" srcId="{E6E6179B-F7ED-45C6-96DA-B9C55C24ABA0}" destId="{D4815EC7-48AD-404A-97AA-5A6F09B3E481}" srcOrd="0" destOrd="0" presId="urn:microsoft.com/office/officeart/2018/2/layout/IconVerticalSolidList"/>
    <dgm:cxn modelId="{439FA325-F39F-44AE-89F5-D35166CECBFE}" type="presOf" srcId="{FC4B227B-D984-4CC2-A63B-85174B4ACD8B}" destId="{D75FC01D-D1C9-4BF0-8252-9A077EBBDB82}" srcOrd="0" destOrd="0" presId="urn:microsoft.com/office/officeart/2018/2/layout/IconVerticalSolidList"/>
    <dgm:cxn modelId="{8F1DA492-95C0-4AF0-95A1-F75B49C4FD73}" type="presOf" srcId="{703B21D3-6CCD-45B4-AB34-0813981BA127}" destId="{C57D2491-7F2A-4D7C-9241-AFF93B677DE6}" srcOrd="0" destOrd="0" presId="urn:microsoft.com/office/officeart/2018/2/layout/IconVerticalSolidList"/>
    <dgm:cxn modelId="{CD89D3EE-4C2E-40CF-926D-4F5B69B86D62}" srcId="{2676E5C6-F8F6-4A13-886E-0A6CD60708FB}" destId="{703B21D3-6CCD-45B4-AB34-0813981BA127}" srcOrd="0" destOrd="0" parTransId="{B3799AF4-8F4E-4A29-9140-698862010791}" sibTransId="{2B688C4D-10D4-4B23-AC3D-E2D803FCF7C0}"/>
    <dgm:cxn modelId="{1EA15AC2-3672-403F-9ACB-D5C32C8A15BA}" type="presOf" srcId="{E895250D-02BE-4B65-A13D-5226A82812AB}" destId="{D16236B3-C2F2-498F-9BF0-45EA1A881DA8}" srcOrd="0" destOrd="0" presId="urn:microsoft.com/office/officeart/2018/2/layout/IconVerticalSolidList"/>
    <dgm:cxn modelId="{DDEC5541-550A-4DE7-9958-2D549088B86B}" type="presOf" srcId="{3B52A8E5-D888-4A2F-B830-8C25CB65F51E}" destId="{F5A36ECA-9DF7-433E-9D14-D41BFE103A91}" srcOrd="0" destOrd="0" presId="urn:microsoft.com/office/officeart/2018/2/layout/IconVerticalSolidList"/>
    <dgm:cxn modelId="{2E7F3E26-83B6-4C39-AAB0-CC6E40C231A6}" srcId="{FC4B227B-D984-4CC2-A63B-85174B4ACD8B}" destId="{ABA76C00-8F94-4CCA-8EB7-2C41F906508A}" srcOrd="3" destOrd="0" parTransId="{FC9D0296-F296-4E9C-ADAB-900AE8C0130B}" sibTransId="{A8B8392F-99FB-4055-BAE7-B5313E28D4D8}"/>
    <dgm:cxn modelId="{49744E95-DAD0-4759-BA9F-FF85AB9D88F3}" srcId="{FC4B227B-D984-4CC2-A63B-85174B4ACD8B}" destId="{E895250D-02BE-4B65-A13D-5226A82812AB}" srcOrd="1" destOrd="0" parTransId="{D0C9C988-09B9-42D0-AAD3-74F84A64A785}" sibTransId="{D7BF36F0-371E-42D2-9EF8-023DF3864302}"/>
    <dgm:cxn modelId="{2DE7E3CF-7161-4F65-8FCC-11356DCCC418}" type="presOf" srcId="{2676E5C6-F8F6-4A13-886E-0A6CD60708FB}" destId="{DD906D42-AD2C-4A32-A333-BE15E3B71C00}" srcOrd="0" destOrd="0" presId="urn:microsoft.com/office/officeart/2018/2/layout/IconVerticalSolidList"/>
    <dgm:cxn modelId="{7E7689D5-3A18-480E-B0A2-F6E8A9BCC8A0}" type="presParOf" srcId="{D75FC01D-D1C9-4BF0-8252-9A077EBBDB82}" destId="{561CB53A-0CD3-45CA-9CD3-EEF5DB846DCC}" srcOrd="0" destOrd="0" presId="urn:microsoft.com/office/officeart/2018/2/layout/IconVerticalSolidList"/>
    <dgm:cxn modelId="{1F57CADE-0957-4A76-AFD6-52CDDB6928F0}" type="presParOf" srcId="{561CB53A-0CD3-45CA-9CD3-EEF5DB846DCC}" destId="{4A96F10E-757E-4FDA-B968-F3528B26876E}" srcOrd="0" destOrd="0" presId="urn:microsoft.com/office/officeart/2018/2/layout/IconVerticalSolidList"/>
    <dgm:cxn modelId="{B64F152E-983F-4A31-BF95-37DCB266D623}" type="presParOf" srcId="{561CB53A-0CD3-45CA-9CD3-EEF5DB846DCC}" destId="{73A7DF40-1E73-4787-AD29-04EBA30D79E9}" srcOrd="1" destOrd="0" presId="urn:microsoft.com/office/officeart/2018/2/layout/IconVerticalSolidList"/>
    <dgm:cxn modelId="{C077E04C-56CF-4D3C-84D3-FB03D8B41A13}" type="presParOf" srcId="{561CB53A-0CD3-45CA-9CD3-EEF5DB846DCC}" destId="{7E7BAE99-728A-40EE-A9D0-8A5C9B3D6F57}" srcOrd="2" destOrd="0" presId="urn:microsoft.com/office/officeart/2018/2/layout/IconVerticalSolidList"/>
    <dgm:cxn modelId="{7379CB8F-A07F-435A-BB4E-86D2684B336D}" type="presParOf" srcId="{561CB53A-0CD3-45CA-9CD3-EEF5DB846DCC}" destId="{D4815EC7-48AD-404A-97AA-5A6F09B3E481}" srcOrd="3" destOrd="0" presId="urn:microsoft.com/office/officeart/2018/2/layout/IconVerticalSolidList"/>
    <dgm:cxn modelId="{292D7CEE-D399-4E70-A028-542A935AA95B}" type="presParOf" srcId="{D75FC01D-D1C9-4BF0-8252-9A077EBBDB82}" destId="{089EFDE0-2F75-430E-BFC5-276F49AD139D}" srcOrd="1" destOrd="0" presId="urn:microsoft.com/office/officeart/2018/2/layout/IconVerticalSolidList"/>
    <dgm:cxn modelId="{B0CEBC3D-1336-43ED-8CB0-18D979A85FDE}" type="presParOf" srcId="{D75FC01D-D1C9-4BF0-8252-9A077EBBDB82}" destId="{A10899F8-5D39-4DD7-B248-EE32549446A7}" srcOrd="2" destOrd="0" presId="urn:microsoft.com/office/officeart/2018/2/layout/IconVerticalSolidList"/>
    <dgm:cxn modelId="{7F4DF71A-5B4A-4631-B32B-8EAEED26DDF1}" type="presParOf" srcId="{A10899F8-5D39-4DD7-B248-EE32549446A7}" destId="{F0C08153-0F0F-4B22-8840-A7521E762ED6}" srcOrd="0" destOrd="0" presId="urn:microsoft.com/office/officeart/2018/2/layout/IconVerticalSolidList"/>
    <dgm:cxn modelId="{EC839A03-5277-4A29-BB74-2F45824BBFD0}" type="presParOf" srcId="{A10899F8-5D39-4DD7-B248-EE32549446A7}" destId="{E48F1442-5B33-4010-944D-6C3C53D57979}" srcOrd="1" destOrd="0" presId="urn:microsoft.com/office/officeart/2018/2/layout/IconVerticalSolidList"/>
    <dgm:cxn modelId="{C82226F4-7AFB-48A3-A76F-0B5E34909895}" type="presParOf" srcId="{A10899F8-5D39-4DD7-B248-EE32549446A7}" destId="{3DFA2850-1BD0-429C-A6D3-6741F71B574C}" srcOrd="2" destOrd="0" presId="urn:microsoft.com/office/officeart/2018/2/layout/IconVerticalSolidList"/>
    <dgm:cxn modelId="{8AC120E9-A4A4-4CD1-AD45-FD13E99A2677}" type="presParOf" srcId="{A10899F8-5D39-4DD7-B248-EE32549446A7}" destId="{D16236B3-C2F2-498F-9BF0-45EA1A881DA8}" srcOrd="3" destOrd="0" presId="urn:microsoft.com/office/officeart/2018/2/layout/IconVerticalSolidList"/>
    <dgm:cxn modelId="{DDAF3D85-667F-4328-8835-E6C0022ACDCE}" type="presParOf" srcId="{D75FC01D-D1C9-4BF0-8252-9A077EBBDB82}" destId="{46617ED3-624A-4977-9C53-7A878A9DFF2D}" srcOrd="3" destOrd="0" presId="urn:microsoft.com/office/officeart/2018/2/layout/IconVerticalSolidList"/>
    <dgm:cxn modelId="{0DFEABA2-2569-400B-8148-C7A2A19E9C81}" type="presParOf" srcId="{D75FC01D-D1C9-4BF0-8252-9A077EBBDB82}" destId="{07F1C25E-CDA7-4D8E-84FE-BEBCFF7C138E}" srcOrd="4" destOrd="0" presId="urn:microsoft.com/office/officeart/2018/2/layout/IconVerticalSolidList"/>
    <dgm:cxn modelId="{2F45352B-01B2-4CDC-90E5-8F8B4506A187}" type="presParOf" srcId="{07F1C25E-CDA7-4D8E-84FE-BEBCFF7C138E}" destId="{B7B3EDDE-4580-4984-BB3B-6E365B6C368F}" srcOrd="0" destOrd="0" presId="urn:microsoft.com/office/officeart/2018/2/layout/IconVerticalSolidList"/>
    <dgm:cxn modelId="{3C61AD13-C201-4DD0-8E78-D53442A37039}" type="presParOf" srcId="{07F1C25E-CDA7-4D8E-84FE-BEBCFF7C138E}" destId="{BDA5EA45-B0EB-44F0-9610-F14F9F8F4342}" srcOrd="1" destOrd="0" presId="urn:microsoft.com/office/officeart/2018/2/layout/IconVerticalSolidList"/>
    <dgm:cxn modelId="{A71DB4FB-38F7-4969-ABE6-FAD39F34E725}" type="presParOf" srcId="{07F1C25E-CDA7-4D8E-84FE-BEBCFF7C138E}" destId="{E052AA5C-546F-41C8-8B0B-6EC1B79758B5}" srcOrd="2" destOrd="0" presId="urn:microsoft.com/office/officeart/2018/2/layout/IconVerticalSolidList"/>
    <dgm:cxn modelId="{5D4D8C6C-A488-401A-A29A-3E82812B3EA0}" type="presParOf" srcId="{07F1C25E-CDA7-4D8E-84FE-BEBCFF7C138E}" destId="{F5A36ECA-9DF7-433E-9D14-D41BFE103A91}" srcOrd="3" destOrd="0" presId="urn:microsoft.com/office/officeart/2018/2/layout/IconVerticalSolidList"/>
    <dgm:cxn modelId="{51138600-5402-4FAF-908B-925374D34224}" type="presParOf" srcId="{D75FC01D-D1C9-4BF0-8252-9A077EBBDB82}" destId="{6A587F0F-3858-42FC-BA36-2875A0581826}" srcOrd="5" destOrd="0" presId="urn:microsoft.com/office/officeart/2018/2/layout/IconVerticalSolidList"/>
    <dgm:cxn modelId="{F6866AD6-F427-4C78-9C59-43F6A4CF1646}" type="presParOf" srcId="{D75FC01D-D1C9-4BF0-8252-9A077EBBDB82}" destId="{5634427F-32FE-4A00-94E0-E85C8854AF8E}" srcOrd="6" destOrd="0" presId="urn:microsoft.com/office/officeart/2018/2/layout/IconVerticalSolidList"/>
    <dgm:cxn modelId="{75582DDE-F0D2-4C27-BE90-4D63FD616BFA}" type="presParOf" srcId="{5634427F-32FE-4A00-94E0-E85C8854AF8E}" destId="{1432612F-D1A7-43C6-AE6C-C249B21435C2}" srcOrd="0" destOrd="0" presId="urn:microsoft.com/office/officeart/2018/2/layout/IconVerticalSolidList"/>
    <dgm:cxn modelId="{DD1FE1AF-5958-4E74-A4B9-343C4BA48DB4}" type="presParOf" srcId="{5634427F-32FE-4A00-94E0-E85C8854AF8E}" destId="{582EDFAB-161D-49D6-862F-99E771E56FC5}" srcOrd="1" destOrd="0" presId="urn:microsoft.com/office/officeart/2018/2/layout/IconVerticalSolidList"/>
    <dgm:cxn modelId="{1D84C441-05B4-494B-89EA-0B44C32C762F}" type="presParOf" srcId="{5634427F-32FE-4A00-94E0-E85C8854AF8E}" destId="{B7BBCE78-5085-43F2-93E9-4780F9810D46}" srcOrd="2" destOrd="0" presId="urn:microsoft.com/office/officeart/2018/2/layout/IconVerticalSolidList"/>
    <dgm:cxn modelId="{862949F7-E397-4073-B2BF-D612D70928E8}" type="presParOf" srcId="{5634427F-32FE-4A00-94E0-E85C8854AF8E}" destId="{36AA3AEB-FC9D-496E-B71C-1DBE68D50B17}" srcOrd="3" destOrd="0" presId="urn:microsoft.com/office/officeart/2018/2/layout/IconVerticalSolidList"/>
    <dgm:cxn modelId="{1D378F36-2E87-451C-98E9-F76346741EFA}" type="presParOf" srcId="{D75FC01D-D1C9-4BF0-8252-9A077EBBDB82}" destId="{E82F1654-DA20-48D1-AFBA-7B754BE25782}" srcOrd="7" destOrd="0" presId="urn:microsoft.com/office/officeart/2018/2/layout/IconVerticalSolidList"/>
    <dgm:cxn modelId="{03926DD0-85C4-4C43-85AB-23CE10D77636}" type="presParOf" srcId="{D75FC01D-D1C9-4BF0-8252-9A077EBBDB82}" destId="{2264714F-D61D-412E-A13F-0BA13DFAE55F}" srcOrd="8" destOrd="0" presId="urn:microsoft.com/office/officeart/2018/2/layout/IconVerticalSolidList"/>
    <dgm:cxn modelId="{164F4A93-AA01-4EBA-A964-6930815DCDB2}" type="presParOf" srcId="{2264714F-D61D-412E-A13F-0BA13DFAE55F}" destId="{14CCF4C2-4E96-4272-AA41-D1D1BACD46E2}" srcOrd="0" destOrd="0" presId="urn:microsoft.com/office/officeart/2018/2/layout/IconVerticalSolidList"/>
    <dgm:cxn modelId="{0307DC96-32ED-4C12-86DF-1704257EBBAC}" type="presParOf" srcId="{2264714F-D61D-412E-A13F-0BA13DFAE55F}" destId="{7C9CB32C-133A-4564-8D54-E9DB9E4881CB}" srcOrd="1" destOrd="0" presId="urn:microsoft.com/office/officeart/2018/2/layout/IconVerticalSolidList"/>
    <dgm:cxn modelId="{A3841B8E-DC41-4243-9BC5-61ABFB3875F5}" type="presParOf" srcId="{2264714F-D61D-412E-A13F-0BA13DFAE55F}" destId="{EA463F97-4755-43CD-9AEF-15097C2B8459}" srcOrd="2" destOrd="0" presId="urn:microsoft.com/office/officeart/2018/2/layout/IconVerticalSolidList"/>
    <dgm:cxn modelId="{D3AD48AA-5696-4B53-93EE-BA55C58D67FA}" type="presParOf" srcId="{2264714F-D61D-412E-A13F-0BA13DFAE55F}" destId="{DD906D42-AD2C-4A32-A333-BE15E3B71C00}" srcOrd="3" destOrd="0" presId="urn:microsoft.com/office/officeart/2018/2/layout/IconVerticalSolidList"/>
    <dgm:cxn modelId="{124F1D2B-48E0-45E3-9FC7-305BE6DFC648}" type="presParOf" srcId="{2264714F-D61D-412E-A13F-0BA13DFAE55F}" destId="{C57D2491-7F2A-4D7C-9241-AFF93B677DE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A9207-AD75-4D82-906E-AF46C283EB6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52303D1-4C72-46AC-9B44-170B83056767}">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Policy and Regulatory Frameworks: </a:t>
          </a:r>
          <a:r>
            <a:rPr lang="en-US" sz="2000" dirty="0">
              <a:latin typeface="Calibri Light" panose="020F0302020204030204" pitchFamily="34" charset="0"/>
              <a:ea typeface="Calibri Light" panose="020F0302020204030204" pitchFamily="34" charset="0"/>
              <a:cs typeface="Calibri Light" panose="020F0302020204030204" pitchFamily="34" charset="0"/>
            </a:rPr>
            <a:t>Standardized technical requirements </a:t>
          </a:r>
          <a:r>
            <a:rPr lang="en-US" sz="2000" dirty="0" smtClean="0">
              <a:latin typeface="Calibri Light" panose="020F0302020204030204" pitchFamily="34" charset="0"/>
              <a:ea typeface="Calibri Light" panose="020F0302020204030204" pitchFamily="34" charset="0"/>
              <a:cs typeface="Calibri Light" panose="020F0302020204030204" pitchFamily="34" charset="0"/>
            </a:rPr>
            <a:t>&amp; stable </a:t>
          </a:r>
          <a:r>
            <a:rPr lang="en-US" sz="2000" dirty="0">
              <a:latin typeface="Calibri Light" panose="020F0302020204030204" pitchFamily="34" charset="0"/>
              <a:ea typeface="Calibri Light" panose="020F0302020204030204" pitchFamily="34" charset="0"/>
              <a:cs typeface="Calibri Light" panose="020F0302020204030204" pitchFamily="34" charset="0"/>
            </a:rPr>
            <a:t>incentives like tax breaks, net metering or feed-in tariffs help attract investors and reduce uncertainty for developers</a:t>
          </a:r>
        </a:p>
      </dgm:t>
    </dgm:pt>
    <dgm:pt modelId="{B6CCBDA5-1603-4991-8181-84C3F885A3BF}" type="parTrans" cxnId="{1BCD2B73-D2E8-424C-82B6-7CDE3CD7C1DC}">
      <dgm:prSet/>
      <dgm:spPr/>
      <dgm:t>
        <a:bodyPr/>
        <a:lstStyle/>
        <a:p>
          <a:endParaRPr lang="en-US"/>
        </a:p>
      </dgm:t>
    </dgm:pt>
    <dgm:pt modelId="{45FC9058-0A30-4E03-A768-D4D830D83268}" type="sibTrans" cxnId="{1BCD2B73-D2E8-424C-82B6-7CDE3CD7C1DC}">
      <dgm:prSet/>
      <dgm:spPr/>
      <dgm:t>
        <a:bodyPr/>
        <a:lstStyle/>
        <a:p>
          <a:endParaRPr lang="en-US"/>
        </a:p>
      </dgm:t>
    </dgm:pt>
    <dgm:pt modelId="{9C39FE0D-8489-4088-9447-D33EEA951276}">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Financial Mechanisms: </a:t>
          </a:r>
          <a:r>
            <a:rPr lang="en-US" sz="2000" dirty="0">
              <a:latin typeface="Calibri Light" panose="020F0302020204030204" pitchFamily="34" charset="0"/>
              <a:ea typeface="Calibri Light" panose="020F0302020204030204" pitchFamily="34" charset="0"/>
              <a:cs typeface="Calibri Light" panose="020F0302020204030204" pitchFamily="34" charset="0"/>
            </a:rPr>
            <a:t>Public- Private Partnerships (PPPs), climate grants, blended finance help to de-risk projects (</a:t>
          </a:r>
          <a:r>
            <a:rPr lang="en-US" sz="2000" dirty="0" smtClean="0">
              <a:latin typeface="Calibri Light" panose="020F0302020204030204" pitchFamily="34" charset="0"/>
              <a:ea typeface="Calibri Light" panose="020F0302020204030204" pitchFamily="34" charset="0"/>
              <a:cs typeface="Calibri Light" panose="020F0302020204030204" pitchFamily="34" charset="0"/>
            </a:rPr>
            <a:t>e.g. </a:t>
          </a:r>
          <a:r>
            <a:rPr lang="en-US" sz="2000" dirty="0">
              <a:latin typeface="Calibri Light" panose="020F0302020204030204" pitchFamily="34" charset="0"/>
              <a:ea typeface="Calibri Light" panose="020F0302020204030204" pitchFamily="34" charset="0"/>
              <a:cs typeface="Calibri Light" panose="020F0302020204030204" pitchFamily="34" charset="0"/>
            </a:rPr>
            <a:t>CREDP)</a:t>
          </a:r>
        </a:p>
      </dgm:t>
    </dgm:pt>
    <dgm:pt modelId="{2BB354C2-F696-42C5-83BD-05965055E51D}" type="parTrans" cxnId="{D7B0E68B-2273-4345-BEA8-9BBE92367235}">
      <dgm:prSet/>
      <dgm:spPr/>
      <dgm:t>
        <a:bodyPr/>
        <a:lstStyle/>
        <a:p>
          <a:endParaRPr lang="en-US"/>
        </a:p>
      </dgm:t>
    </dgm:pt>
    <dgm:pt modelId="{5D72BD0B-ADEA-4484-863C-F7A7FBD2D2CC}" type="sibTrans" cxnId="{D7B0E68B-2273-4345-BEA8-9BBE92367235}">
      <dgm:prSet/>
      <dgm:spPr/>
      <dgm:t>
        <a:bodyPr/>
        <a:lstStyle/>
        <a:p>
          <a:endParaRPr lang="en-US"/>
        </a:p>
      </dgm:t>
    </dgm:pt>
    <dgm:pt modelId="{45A43645-C329-41D9-B619-D3A47457CF59}">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Capacity Building</a:t>
          </a:r>
          <a:r>
            <a:rPr lang="en-US" sz="2000" dirty="0">
              <a:latin typeface="Calibri Light" panose="020F0302020204030204" pitchFamily="34" charset="0"/>
              <a:ea typeface="Calibri Light" panose="020F0302020204030204" pitchFamily="34" charset="0"/>
              <a:cs typeface="Calibri Light" panose="020F0302020204030204" pitchFamily="34" charset="0"/>
            </a:rPr>
            <a:t>: Investing in local training  for engineers, technicians and regulators ensure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microgirds</a:t>
          </a:r>
          <a:r>
            <a:rPr lang="en-US" sz="2000" dirty="0">
              <a:latin typeface="Calibri Light" panose="020F0302020204030204" pitchFamily="34" charset="0"/>
              <a:ea typeface="Calibri Light" panose="020F0302020204030204" pitchFamily="34" charset="0"/>
              <a:cs typeface="Calibri Light" panose="020F0302020204030204" pitchFamily="34" charset="0"/>
            </a:rPr>
            <a:t> and sustainable local systems</a:t>
          </a:r>
        </a:p>
      </dgm:t>
    </dgm:pt>
    <dgm:pt modelId="{65459FD3-81EE-4DD0-8E4D-1AAAA364A51A}" type="parTrans" cxnId="{9EB170EC-D723-4EBD-AE7E-A4ACAD338E11}">
      <dgm:prSet/>
      <dgm:spPr/>
      <dgm:t>
        <a:bodyPr/>
        <a:lstStyle/>
        <a:p>
          <a:endParaRPr lang="en-US"/>
        </a:p>
      </dgm:t>
    </dgm:pt>
    <dgm:pt modelId="{878CDADC-4AAF-4840-BE7D-6D610A4A7469}" type="sibTrans" cxnId="{9EB170EC-D723-4EBD-AE7E-A4ACAD338E11}">
      <dgm:prSet/>
      <dgm:spPr/>
      <dgm:t>
        <a:bodyPr/>
        <a:lstStyle/>
        <a:p>
          <a:endParaRPr lang="en-US"/>
        </a:p>
      </dgm:t>
    </dgm:pt>
    <dgm:pt modelId="{31D109B9-6903-4E52-984A-953716878578}">
      <dgm:prSet custT="1"/>
      <dgm:spPr/>
      <dgm:t>
        <a:bodyPr/>
        <a:lstStyle/>
        <a:p>
          <a:pPr>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Regional Collaboration</a:t>
          </a:r>
          <a:r>
            <a:rPr lang="en-US" sz="2000" dirty="0">
              <a:latin typeface="Calibri Light" panose="020F0302020204030204" pitchFamily="34" charset="0"/>
              <a:ea typeface="Calibri Light" panose="020F0302020204030204" pitchFamily="34" charset="0"/>
              <a:cs typeface="Calibri Light" panose="020F0302020204030204" pitchFamily="34" charset="0"/>
            </a:rPr>
            <a:t>: CARICOM Energy Policy and international partnerships needed.  Regional procurement and standards to be implemented (</a:t>
          </a:r>
          <a:r>
            <a:rPr lang="en-US" sz="2000" dirty="0" smtClean="0">
              <a:latin typeface="Calibri Light" panose="020F0302020204030204" pitchFamily="34" charset="0"/>
              <a:ea typeface="Calibri Light" panose="020F0302020204030204" pitchFamily="34" charset="0"/>
              <a:cs typeface="Calibri Light" panose="020F0302020204030204" pitchFamily="34" charset="0"/>
            </a:rPr>
            <a:t>e.g. </a:t>
          </a:r>
          <a:r>
            <a:rPr lang="en-US" sz="2000" dirty="0">
              <a:latin typeface="Calibri Light" panose="020F0302020204030204" pitchFamily="34" charset="0"/>
              <a:ea typeface="Calibri Light" panose="020F0302020204030204" pitchFamily="34" charset="0"/>
              <a:cs typeface="Calibri Light" panose="020F0302020204030204" pitchFamily="34" charset="0"/>
            </a:rPr>
            <a:t>CDB,RMI, CREDP, Green Climate Fund)</a:t>
          </a:r>
        </a:p>
      </dgm:t>
    </dgm:pt>
    <dgm:pt modelId="{D10FD280-147F-474E-A05B-F0AAE496FB20}" type="parTrans" cxnId="{96293CE9-C25C-4613-8ACA-34F97435D1A5}">
      <dgm:prSet/>
      <dgm:spPr/>
      <dgm:t>
        <a:bodyPr/>
        <a:lstStyle/>
        <a:p>
          <a:endParaRPr lang="en-US"/>
        </a:p>
      </dgm:t>
    </dgm:pt>
    <dgm:pt modelId="{F388DDA7-4D0E-4B22-BD40-467EE2719EE2}" type="sibTrans" cxnId="{96293CE9-C25C-4613-8ACA-34F97435D1A5}">
      <dgm:prSet/>
      <dgm:spPr/>
      <dgm:t>
        <a:bodyPr/>
        <a:lstStyle/>
        <a:p>
          <a:endParaRPr lang="en-US"/>
        </a:p>
      </dgm:t>
    </dgm:pt>
    <dgm:pt modelId="{6F39BF52-028A-4EE0-A4B0-734DC3C98683}" type="pres">
      <dgm:prSet presAssocID="{443A9207-AD75-4D82-906E-AF46C283EB6C}" presName="root" presStyleCnt="0">
        <dgm:presLayoutVars>
          <dgm:dir/>
          <dgm:resizeHandles val="exact"/>
        </dgm:presLayoutVars>
      </dgm:prSet>
      <dgm:spPr/>
      <dgm:t>
        <a:bodyPr/>
        <a:lstStyle/>
        <a:p>
          <a:endParaRPr lang="en-US"/>
        </a:p>
      </dgm:t>
    </dgm:pt>
    <dgm:pt modelId="{3821F58B-4A08-4D2F-9412-F7D876CF2FFF}" type="pres">
      <dgm:prSet presAssocID="{252303D1-4C72-46AC-9B44-170B83056767}" presName="compNode" presStyleCnt="0"/>
      <dgm:spPr/>
    </dgm:pt>
    <dgm:pt modelId="{44C17007-62D3-424E-BF26-D6BD863EAB06}" type="pres">
      <dgm:prSet presAssocID="{252303D1-4C72-46AC-9B44-170B83056767}" presName="bgRect" presStyleLbl="bgShp" presStyleIdx="0" presStyleCnt="4" custLinFactNeighborX="-900" custLinFactNeighborY="-536"/>
      <dgm:spPr/>
    </dgm:pt>
    <dgm:pt modelId="{B3DCD96C-1CBE-4698-8E2F-97F9EE26055F}" type="pres">
      <dgm:prSet presAssocID="{252303D1-4C72-46AC-9B44-170B830567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Money"/>
        </a:ext>
      </dgm:extLst>
    </dgm:pt>
    <dgm:pt modelId="{BA78D82C-C9C8-4826-B527-977D400DE0D9}" type="pres">
      <dgm:prSet presAssocID="{252303D1-4C72-46AC-9B44-170B83056767}" presName="spaceRect" presStyleCnt="0"/>
      <dgm:spPr/>
    </dgm:pt>
    <dgm:pt modelId="{84CD40C8-9FED-47D2-BA3B-86F350C1833D}" type="pres">
      <dgm:prSet presAssocID="{252303D1-4C72-46AC-9B44-170B83056767}" presName="parTx" presStyleLbl="revTx" presStyleIdx="0" presStyleCnt="4" custLinFactNeighborX="-1501" custLinFactNeighborY="-10643">
        <dgm:presLayoutVars>
          <dgm:chMax val="0"/>
          <dgm:chPref val="0"/>
        </dgm:presLayoutVars>
      </dgm:prSet>
      <dgm:spPr/>
      <dgm:t>
        <a:bodyPr/>
        <a:lstStyle/>
        <a:p>
          <a:endParaRPr lang="en-US"/>
        </a:p>
      </dgm:t>
    </dgm:pt>
    <dgm:pt modelId="{4411ED75-E8EA-4F94-9887-55484C099C6E}" type="pres">
      <dgm:prSet presAssocID="{45FC9058-0A30-4E03-A768-D4D830D83268}" presName="sibTrans" presStyleCnt="0"/>
      <dgm:spPr/>
    </dgm:pt>
    <dgm:pt modelId="{D1E9F0DB-90C9-4124-AF38-555216527780}" type="pres">
      <dgm:prSet presAssocID="{9C39FE0D-8489-4088-9447-D33EEA951276}" presName="compNode" presStyleCnt="0"/>
      <dgm:spPr/>
    </dgm:pt>
    <dgm:pt modelId="{E3D8942B-E497-43F3-9112-7BE8819482B3}" type="pres">
      <dgm:prSet presAssocID="{9C39FE0D-8489-4088-9447-D33EEA951276}" presName="bgRect" presStyleLbl="bgShp" presStyleIdx="1" presStyleCnt="4"/>
      <dgm:spPr/>
    </dgm:pt>
    <dgm:pt modelId="{04DEC4BC-6168-43BE-8E4D-22390C112700}" type="pres">
      <dgm:prSet presAssocID="{9C39FE0D-8489-4088-9447-D33EEA95127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Bank"/>
        </a:ext>
      </dgm:extLst>
    </dgm:pt>
    <dgm:pt modelId="{0BEE4F9D-77ED-4F86-A53D-9291D2B2C7F7}" type="pres">
      <dgm:prSet presAssocID="{9C39FE0D-8489-4088-9447-D33EEA951276}" presName="spaceRect" presStyleCnt="0"/>
      <dgm:spPr/>
    </dgm:pt>
    <dgm:pt modelId="{4EB9C076-F6D4-403D-A933-7F6460E5C1D3}" type="pres">
      <dgm:prSet presAssocID="{9C39FE0D-8489-4088-9447-D33EEA951276}" presName="parTx" presStyleLbl="revTx" presStyleIdx="1" presStyleCnt="4">
        <dgm:presLayoutVars>
          <dgm:chMax val="0"/>
          <dgm:chPref val="0"/>
        </dgm:presLayoutVars>
      </dgm:prSet>
      <dgm:spPr/>
      <dgm:t>
        <a:bodyPr/>
        <a:lstStyle/>
        <a:p>
          <a:endParaRPr lang="en-US"/>
        </a:p>
      </dgm:t>
    </dgm:pt>
    <dgm:pt modelId="{EA762CAE-1DFB-4790-B7FD-6255DF7E9B72}" type="pres">
      <dgm:prSet presAssocID="{5D72BD0B-ADEA-4484-863C-F7A7FBD2D2CC}" presName="sibTrans" presStyleCnt="0"/>
      <dgm:spPr/>
    </dgm:pt>
    <dgm:pt modelId="{AF18D275-F965-4E47-9124-A87EDFB51131}" type="pres">
      <dgm:prSet presAssocID="{45A43645-C329-41D9-B619-D3A47457CF59}" presName="compNode" presStyleCnt="0"/>
      <dgm:spPr/>
    </dgm:pt>
    <dgm:pt modelId="{C9938625-57C4-431D-B8C3-B1596F71B9BD}" type="pres">
      <dgm:prSet presAssocID="{45A43645-C329-41D9-B619-D3A47457CF59}" presName="bgRect" presStyleLbl="bgShp" presStyleIdx="2" presStyleCnt="4"/>
      <dgm:spPr/>
    </dgm:pt>
    <dgm:pt modelId="{7ADA15FE-4EF9-4234-B796-DB66599EA2DD}" type="pres">
      <dgm:prSet presAssocID="{45A43645-C329-41D9-B619-D3A47457CF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Bulldozer"/>
        </a:ext>
      </dgm:extLst>
    </dgm:pt>
    <dgm:pt modelId="{DB29045F-594C-4E68-B999-D33BDE2BE0AA}" type="pres">
      <dgm:prSet presAssocID="{45A43645-C329-41D9-B619-D3A47457CF59}" presName="spaceRect" presStyleCnt="0"/>
      <dgm:spPr/>
    </dgm:pt>
    <dgm:pt modelId="{CD4DF3E4-77CC-4D85-8262-C75A2C16611C}" type="pres">
      <dgm:prSet presAssocID="{45A43645-C329-41D9-B619-D3A47457CF59}" presName="parTx" presStyleLbl="revTx" presStyleIdx="2" presStyleCnt="4">
        <dgm:presLayoutVars>
          <dgm:chMax val="0"/>
          <dgm:chPref val="0"/>
        </dgm:presLayoutVars>
      </dgm:prSet>
      <dgm:spPr/>
      <dgm:t>
        <a:bodyPr/>
        <a:lstStyle/>
        <a:p>
          <a:endParaRPr lang="en-US"/>
        </a:p>
      </dgm:t>
    </dgm:pt>
    <dgm:pt modelId="{81E06120-ADB0-46DC-B35F-2472E61E90FD}" type="pres">
      <dgm:prSet presAssocID="{878CDADC-4AAF-4840-BE7D-6D610A4A7469}" presName="sibTrans" presStyleCnt="0"/>
      <dgm:spPr/>
    </dgm:pt>
    <dgm:pt modelId="{97AC038F-F7A1-4B23-A267-5B0AAA9C15B5}" type="pres">
      <dgm:prSet presAssocID="{31D109B9-6903-4E52-984A-953716878578}" presName="compNode" presStyleCnt="0"/>
      <dgm:spPr/>
    </dgm:pt>
    <dgm:pt modelId="{40972167-3B1F-4868-BBAC-B8277B044C78}" type="pres">
      <dgm:prSet presAssocID="{31D109B9-6903-4E52-984A-953716878578}" presName="bgRect" presStyleLbl="bgShp" presStyleIdx="3" presStyleCnt="4" custScaleY="111635"/>
      <dgm:spPr/>
    </dgm:pt>
    <dgm:pt modelId="{390345E4-C0C9-4188-9B45-8FAE760FCABB}" type="pres">
      <dgm:prSet presAssocID="{31D109B9-6903-4E52-984A-9537168785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Factory"/>
        </a:ext>
      </dgm:extLst>
    </dgm:pt>
    <dgm:pt modelId="{066D55F9-D2E1-4AFF-92F0-DC0F0940A128}" type="pres">
      <dgm:prSet presAssocID="{31D109B9-6903-4E52-984A-953716878578}" presName="spaceRect" presStyleCnt="0"/>
      <dgm:spPr/>
    </dgm:pt>
    <dgm:pt modelId="{1527F01F-E16E-4054-B7AE-D0120D3F2017}" type="pres">
      <dgm:prSet presAssocID="{31D109B9-6903-4E52-984A-953716878578}" presName="parTx" presStyleLbl="revTx" presStyleIdx="3" presStyleCnt="4">
        <dgm:presLayoutVars>
          <dgm:chMax val="0"/>
          <dgm:chPref val="0"/>
        </dgm:presLayoutVars>
      </dgm:prSet>
      <dgm:spPr/>
      <dgm:t>
        <a:bodyPr/>
        <a:lstStyle/>
        <a:p>
          <a:endParaRPr lang="en-US"/>
        </a:p>
      </dgm:t>
    </dgm:pt>
  </dgm:ptLst>
  <dgm:cxnLst>
    <dgm:cxn modelId="{2D594136-39FD-463F-8D31-03E9C49C8C5A}" type="presOf" srcId="{45A43645-C329-41D9-B619-D3A47457CF59}" destId="{CD4DF3E4-77CC-4D85-8262-C75A2C16611C}" srcOrd="0" destOrd="0" presId="urn:microsoft.com/office/officeart/2018/2/layout/IconVerticalSolidList"/>
    <dgm:cxn modelId="{9EB170EC-D723-4EBD-AE7E-A4ACAD338E11}" srcId="{443A9207-AD75-4D82-906E-AF46C283EB6C}" destId="{45A43645-C329-41D9-B619-D3A47457CF59}" srcOrd="2" destOrd="0" parTransId="{65459FD3-81EE-4DD0-8E4D-1AAAA364A51A}" sibTransId="{878CDADC-4AAF-4840-BE7D-6D610A4A7469}"/>
    <dgm:cxn modelId="{4030119A-BDA3-4F3E-81BA-1AC27F59C380}" type="presOf" srcId="{9C39FE0D-8489-4088-9447-D33EEA951276}" destId="{4EB9C076-F6D4-403D-A933-7F6460E5C1D3}" srcOrd="0" destOrd="0" presId="urn:microsoft.com/office/officeart/2018/2/layout/IconVerticalSolidList"/>
    <dgm:cxn modelId="{96293CE9-C25C-4613-8ACA-34F97435D1A5}" srcId="{443A9207-AD75-4D82-906E-AF46C283EB6C}" destId="{31D109B9-6903-4E52-984A-953716878578}" srcOrd="3" destOrd="0" parTransId="{D10FD280-147F-474E-A05B-F0AAE496FB20}" sibTransId="{F388DDA7-4D0E-4B22-BD40-467EE2719EE2}"/>
    <dgm:cxn modelId="{76E4894A-A108-4953-9978-56990CC85665}" type="presOf" srcId="{443A9207-AD75-4D82-906E-AF46C283EB6C}" destId="{6F39BF52-028A-4EE0-A4B0-734DC3C98683}" srcOrd="0" destOrd="0" presId="urn:microsoft.com/office/officeart/2018/2/layout/IconVerticalSolidList"/>
    <dgm:cxn modelId="{1BCD2B73-D2E8-424C-82B6-7CDE3CD7C1DC}" srcId="{443A9207-AD75-4D82-906E-AF46C283EB6C}" destId="{252303D1-4C72-46AC-9B44-170B83056767}" srcOrd="0" destOrd="0" parTransId="{B6CCBDA5-1603-4991-8181-84C3F885A3BF}" sibTransId="{45FC9058-0A30-4E03-A768-D4D830D83268}"/>
    <dgm:cxn modelId="{FC58D698-EA25-4B2E-A56A-E784E49489F0}" type="presOf" srcId="{31D109B9-6903-4E52-984A-953716878578}" destId="{1527F01F-E16E-4054-B7AE-D0120D3F2017}" srcOrd="0" destOrd="0" presId="urn:microsoft.com/office/officeart/2018/2/layout/IconVerticalSolidList"/>
    <dgm:cxn modelId="{D7B0E68B-2273-4345-BEA8-9BBE92367235}" srcId="{443A9207-AD75-4D82-906E-AF46C283EB6C}" destId="{9C39FE0D-8489-4088-9447-D33EEA951276}" srcOrd="1" destOrd="0" parTransId="{2BB354C2-F696-42C5-83BD-05965055E51D}" sibTransId="{5D72BD0B-ADEA-4484-863C-F7A7FBD2D2CC}"/>
    <dgm:cxn modelId="{186D1002-5010-4E5E-AB32-6ABE6357DC2C}" type="presOf" srcId="{252303D1-4C72-46AC-9B44-170B83056767}" destId="{84CD40C8-9FED-47D2-BA3B-86F350C1833D}" srcOrd="0" destOrd="0" presId="urn:microsoft.com/office/officeart/2018/2/layout/IconVerticalSolidList"/>
    <dgm:cxn modelId="{F85AB825-D465-4F38-9DF9-4BA7562519F3}" type="presParOf" srcId="{6F39BF52-028A-4EE0-A4B0-734DC3C98683}" destId="{3821F58B-4A08-4D2F-9412-F7D876CF2FFF}" srcOrd="0" destOrd="0" presId="urn:microsoft.com/office/officeart/2018/2/layout/IconVerticalSolidList"/>
    <dgm:cxn modelId="{5EB82C10-D24A-43AE-81A1-6C9E23D299B1}" type="presParOf" srcId="{3821F58B-4A08-4D2F-9412-F7D876CF2FFF}" destId="{44C17007-62D3-424E-BF26-D6BD863EAB06}" srcOrd="0" destOrd="0" presId="urn:microsoft.com/office/officeart/2018/2/layout/IconVerticalSolidList"/>
    <dgm:cxn modelId="{BDC9701B-6ED6-4DE4-B72A-37644A9B4677}" type="presParOf" srcId="{3821F58B-4A08-4D2F-9412-F7D876CF2FFF}" destId="{B3DCD96C-1CBE-4698-8E2F-97F9EE26055F}" srcOrd="1" destOrd="0" presId="urn:microsoft.com/office/officeart/2018/2/layout/IconVerticalSolidList"/>
    <dgm:cxn modelId="{0B3DDE2A-5124-459C-8F92-BCF90798F320}" type="presParOf" srcId="{3821F58B-4A08-4D2F-9412-F7D876CF2FFF}" destId="{BA78D82C-C9C8-4826-B527-977D400DE0D9}" srcOrd="2" destOrd="0" presId="urn:microsoft.com/office/officeart/2018/2/layout/IconVerticalSolidList"/>
    <dgm:cxn modelId="{B56A924D-5CA9-4DAE-8B14-1B0B8C729431}" type="presParOf" srcId="{3821F58B-4A08-4D2F-9412-F7D876CF2FFF}" destId="{84CD40C8-9FED-47D2-BA3B-86F350C1833D}" srcOrd="3" destOrd="0" presId="urn:microsoft.com/office/officeart/2018/2/layout/IconVerticalSolidList"/>
    <dgm:cxn modelId="{FFEF4392-DA03-4832-9EB2-6FCC2C3DB539}" type="presParOf" srcId="{6F39BF52-028A-4EE0-A4B0-734DC3C98683}" destId="{4411ED75-E8EA-4F94-9887-55484C099C6E}" srcOrd="1" destOrd="0" presId="urn:microsoft.com/office/officeart/2018/2/layout/IconVerticalSolidList"/>
    <dgm:cxn modelId="{0D02DDE0-6FE3-4CA4-8C61-E7A4B2C75688}" type="presParOf" srcId="{6F39BF52-028A-4EE0-A4B0-734DC3C98683}" destId="{D1E9F0DB-90C9-4124-AF38-555216527780}" srcOrd="2" destOrd="0" presId="urn:microsoft.com/office/officeart/2018/2/layout/IconVerticalSolidList"/>
    <dgm:cxn modelId="{43BC617E-4E47-4A95-B0FC-D08546A8A51D}" type="presParOf" srcId="{D1E9F0DB-90C9-4124-AF38-555216527780}" destId="{E3D8942B-E497-43F3-9112-7BE8819482B3}" srcOrd="0" destOrd="0" presId="urn:microsoft.com/office/officeart/2018/2/layout/IconVerticalSolidList"/>
    <dgm:cxn modelId="{FDF7CD3C-9602-4A06-BA5D-81C5AF92BA80}" type="presParOf" srcId="{D1E9F0DB-90C9-4124-AF38-555216527780}" destId="{04DEC4BC-6168-43BE-8E4D-22390C112700}" srcOrd="1" destOrd="0" presId="urn:microsoft.com/office/officeart/2018/2/layout/IconVerticalSolidList"/>
    <dgm:cxn modelId="{FE411062-02E5-4B42-B5D2-5B40752C3DF5}" type="presParOf" srcId="{D1E9F0DB-90C9-4124-AF38-555216527780}" destId="{0BEE4F9D-77ED-4F86-A53D-9291D2B2C7F7}" srcOrd="2" destOrd="0" presId="urn:microsoft.com/office/officeart/2018/2/layout/IconVerticalSolidList"/>
    <dgm:cxn modelId="{D1D4DEBC-9D5B-4C3E-AC8C-7454A6195C31}" type="presParOf" srcId="{D1E9F0DB-90C9-4124-AF38-555216527780}" destId="{4EB9C076-F6D4-403D-A933-7F6460E5C1D3}" srcOrd="3" destOrd="0" presId="urn:microsoft.com/office/officeart/2018/2/layout/IconVerticalSolidList"/>
    <dgm:cxn modelId="{7330B604-7B84-4F20-BDE7-E1168A6BB0F3}" type="presParOf" srcId="{6F39BF52-028A-4EE0-A4B0-734DC3C98683}" destId="{EA762CAE-1DFB-4790-B7FD-6255DF7E9B72}" srcOrd="3" destOrd="0" presId="urn:microsoft.com/office/officeart/2018/2/layout/IconVerticalSolidList"/>
    <dgm:cxn modelId="{802132DE-7E55-4720-BA92-EC66F63A5CD5}" type="presParOf" srcId="{6F39BF52-028A-4EE0-A4B0-734DC3C98683}" destId="{AF18D275-F965-4E47-9124-A87EDFB51131}" srcOrd="4" destOrd="0" presId="urn:microsoft.com/office/officeart/2018/2/layout/IconVerticalSolidList"/>
    <dgm:cxn modelId="{FBD482AC-72EA-4F54-AD44-68C7EF55AFF4}" type="presParOf" srcId="{AF18D275-F965-4E47-9124-A87EDFB51131}" destId="{C9938625-57C4-431D-B8C3-B1596F71B9BD}" srcOrd="0" destOrd="0" presId="urn:microsoft.com/office/officeart/2018/2/layout/IconVerticalSolidList"/>
    <dgm:cxn modelId="{E780BDD8-DE45-4824-9433-CC8BD77D8A06}" type="presParOf" srcId="{AF18D275-F965-4E47-9124-A87EDFB51131}" destId="{7ADA15FE-4EF9-4234-B796-DB66599EA2DD}" srcOrd="1" destOrd="0" presId="urn:microsoft.com/office/officeart/2018/2/layout/IconVerticalSolidList"/>
    <dgm:cxn modelId="{26749768-98B0-4800-9EA1-3DF6415E9F2A}" type="presParOf" srcId="{AF18D275-F965-4E47-9124-A87EDFB51131}" destId="{DB29045F-594C-4E68-B999-D33BDE2BE0AA}" srcOrd="2" destOrd="0" presId="urn:microsoft.com/office/officeart/2018/2/layout/IconVerticalSolidList"/>
    <dgm:cxn modelId="{D9B6B524-84E2-42CD-BFD4-F771E6376165}" type="presParOf" srcId="{AF18D275-F965-4E47-9124-A87EDFB51131}" destId="{CD4DF3E4-77CC-4D85-8262-C75A2C16611C}" srcOrd="3" destOrd="0" presId="urn:microsoft.com/office/officeart/2018/2/layout/IconVerticalSolidList"/>
    <dgm:cxn modelId="{E993907C-5D4B-470A-8EE6-3418F257B45E}" type="presParOf" srcId="{6F39BF52-028A-4EE0-A4B0-734DC3C98683}" destId="{81E06120-ADB0-46DC-B35F-2472E61E90FD}" srcOrd="5" destOrd="0" presId="urn:microsoft.com/office/officeart/2018/2/layout/IconVerticalSolidList"/>
    <dgm:cxn modelId="{161F3C81-2086-4705-A322-23D9684BA1F4}" type="presParOf" srcId="{6F39BF52-028A-4EE0-A4B0-734DC3C98683}" destId="{97AC038F-F7A1-4B23-A267-5B0AAA9C15B5}" srcOrd="6" destOrd="0" presId="urn:microsoft.com/office/officeart/2018/2/layout/IconVerticalSolidList"/>
    <dgm:cxn modelId="{096BBD8F-35CD-45E5-9556-0CD2F5EEC079}" type="presParOf" srcId="{97AC038F-F7A1-4B23-A267-5B0AAA9C15B5}" destId="{40972167-3B1F-4868-BBAC-B8277B044C78}" srcOrd="0" destOrd="0" presId="urn:microsoft.com/office/officeart/2018/2/layout/IconVerticalSolidList"/>
    <dgm:cxn modelId="{3B01CC96-97E5-4BEF-B96B-763B49B20AB2}" type="presParOf" srcId="{97AC038F-F7A1-4B23-A267-5B0AAA9C15B5}" destId="{390345E4-C0C9-4188-9B45-8FAE760FCABB}" srcOrd="1" destOrd="0" presId="urn:microsoft.com/office/officeart/2018/2/layout/IconVerticalSolidList"/>
    <dgm:cxn modelId="{739CF283-8031-4D51-A712-2B9CDBD47E2A}" type="presParOf" srcId="{97AC038F-F7A1-4B23-A267-5B0AAA9C15B5}" destId="{066D55F9-D2E1-4AFF-92F0-DC0F0940A128}" srcOrd="2" destOrd="0" presId="urn:microsoft.com/office/officeart/2018/2/layout/IconVerticalSolidList"/>
    <dgm:cxn modelId="{F5B2A113-068E-43A0-8F4C-A85512AF5040}" type="presParOf" srcId="{97AC038F-F7A1-4B23-A267-5B0AAA9C15B5}" destId="{1527F01F-E16E-4054-B7AE-D0120D3F20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E1CF-F5C4-47DA-9289-3E649DB97ED0}">
      <dsp:nvSpPr>
        <dsp:cNvPr id="0" name=""/>
        <dsp:cNvSpPr/>
      </dsp:nvSpPr>
      <dsp:spPr>
        <a:xfrm>
          <a:off x="0" y="210401"/>
          <a:ext cx="8995953" cy="1662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55647E-BDDF-4ABD-9E51-659D58F26746}">
      <dsp:nvSpPr>
        <dsp:cNvPr id="0" name=""/>
        <dsp:cNvSpPr/>
      </dsp:nvSpPr>
      <dsp:spPr>
        <a:xfrm>
          <a:off x="229719" y="836475"/>
          <a:ext cx="418079" cy="417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CBCDB3-0687-4358-A150-534C62B22833}">
      <dsp:nvSpPr>
        <dsp:cNvPr id="0" name=""/>
        <dsp:cNvSpPr/>
      </dsp:nvSpPr>
      <dsp:spPr>
        <a:xfrm>
          <a:off x="904684" y="592451"/>
          <a:ext cx="8013465" cy="94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63" tIns="100463" rIns="100463" bIns="100463"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High Costs: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Over 90% of Caribbean energy is generated from imported petroleum products, which makes the system vulnerable to oil price shocks and leads to destabilization of national economies</a:t>
          </a:r>
        </a:p>
      </dsp:txBody>
      <dsp:txXfrm>
        <a:off x="904684" y="592451"/>
        <a:ext cx="8013465" cy="949253"/>
      </dsp:txXfrm>
    </dsp:sp>
    <dsp:sp modelId="{794EB31E-75C5-4F7A-9207-9B29A12450CC}">
      <dsp:nvSpPr>
        <dsp:cNvPr id="0" name=""/>
        <dsp:cNvSpPr/>
      </dsp:nvSpPr>
      <dsp:spPr>
        <a:xfrm>
          <a:off x="0" y="2326568"/>
          <a:ext cx="8995953" cy="7594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B0E67-F933-4990-AD15-3777805FB352}">
      <dsp:nvSpPr>
        <dsp:cNvPr id="0" name=""/>
        <dsp:cNvSpPr/>
      </dsp:nvSpPr>
      <dsp:spPr>
        <a:xfrm>
          <a:off x="229719" y="2284960"/>
          <a:ext cx="418079" cy="417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654C9-D41D-4C12-B344-12978554BA59}">
      <dsp:nvSpPr>
        <dsp:cNvPr id="0" name=""/>
        <dsp:cNvSpPr/>
      </dsp:nvSpPr>
      <dsp:spPr>
        <a:xfrm>
          <a:off x="877518" y="2114094"/>
          <a:ext cx="8013465" cy="94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63" tIns="100463" rIns="100463" bIns="100463"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Climate Vulnerability</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 Extreme weather events (hurricanes) frequently cause widespread power outages.</a:t>
          </a:r>
        </a:p>
      </dsp:txBody>
      <dsp:txXfrm>
        <a:off x="877518" y="2114094"/>
        <a:ext cx="8013465" cy="949253"/>
      </dsp:txXfrm>
    </dsp:sp>
    <dsp:sp modelId="{AAA4ACED-DD9C-4D96-BA99-EA66F6B3D6D7}">
      <dsp:nvSpPr>
        <dsp:cNvPr id="0" name=""/>
        <dsp:cNvSpPr/>
      </dsp:nvSpPr>
      <dsp:spPr>
        <a:xfrm>
          <a:off x="0" y="3500635"/>
          <a:ext cx="8995953" cy="7594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3943F-A4E9-4267-99DC-A522757AC54C}">
      <dsp:nvSpPr>
        <dsp:cNvPr id="0" name=""/>
        <dsp:cNvSpPr/>
      </dsp:nvSpPr>
      <dsp:spPr>
        <a:xfrm>
          <a:off x="229719" y="3471527"/>
          <a:ext cx="418079" cy="417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F9DB6-4599-4E79-9C3C-AF3855F4265F}">
      <dsp:nvSpPr>
        <dsp:cNvPr id="0" name=""/>
        <dsp:cNvSpPr/>
      </dsp:nvSpPr>
      <dsp:spPr>
        <a:xfrm>
          <a:off x="877518" y="3300661"/>
          <a:ext cx="8013465" cy="94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63" tIns="100463" rIns="100463" bIns="100463"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Aging Infrastructure: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Outdated grids are susceptible to damage and frequent outages</a:t>
          </a:r>
        </a:p>
      </dsp:txBody>
      <dsp:txXfrm>
        <a:off x="877518" y="3300661"/>
        <a:ext cx="8013465" cy="949253"/>
      </dsp:txXfrm>
    </dsp:sp>
    <dsp:sp modelId="{E312E22A-1A6B-42FE-B53F-D73B49E0F4B3}">
      <dsp:nvSpPr>
        <dsp:cNvPr id="0" name=""/>
        <dsp:cNvSpPr/>
      </dsp:nvSpPr>
      <dsp:spPr>
        <a:xfrm>
          <a:off x="0" y="4587218"/>
          <a:ext cx="8995953" cy="7594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FA7D5-07FC-4F14-8E17-C4FE0E1FB923}">
      <dsp:nvSpPr>
        <dsp:cNvPr id="0" name=""/>
        <dsp:cNvSpPr/>
      </dsp:nvSpPr>
      <dsp:spPr>
        <a:xfrm>
          <a:off x="229719" y="4658093"/>
          <a:ext cx="418079" cy="417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EBCEA5-38C3-491E-8FFB-6AA41D7EF644}">
      <dsp:nvSpPr>
        <dsp:cNvPr id="0" name=""/>
        <dsp:cNvSpPr/>
      </dsp:nvSpPr>
      <dsp:spPr>
        <a:xfrm>
          <a:off x="877518" y="4487228"/>
          <a:ext cx="8013465" cy="94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63" tIns="100463" rIns="100463" bIns="100463"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Limited Access: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Remote or underserved communities often lack reliable electricity.</a:t>
          </a:r>
        </a:p>
      </dsp:txBody>
      <dsp:txXfrm>
        <a:off x="877518" y="4487228"/>
        <a:ext cx="8013465" cy="949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4FACF-503F-4D31-A4C4-A728B9968725}">
      <dsp:nvSpPr>
        <dsp:cNvPr id="0" name=""/>
        <dsp:cNvSpPr/>
      </dsp:nvSpPr>
      <dsp:spPr>
        <a:xfrm>
          <a:off x="0" y="1827"/>
          <a:ext cx="28666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7931DF-50BB-48E4-8BB6-FFD5E1346BE7}">
      <dsp:nvSpPr>
        <dsp:cNvPr id="0" name=""/>
        <dsp:cNvSpPr/>
      </dsp:nvSpPr>
      <dsp:spPr>
        <a:xfrm>
          <a:off x="0" y="0"/>
          <a:ext cx="2866641" cy="124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defRPr cap="all"/>
          </a:pPr>
          <a:r>
            <a:rPr lang="en-US" sz="2000" kern="1200" dirty="0"/>
            <a:t>•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A localized power system (</a:t>
          </a:r>
          <a:r>
            <a:rPr lang="en-US" sz="2000" kern="1200" cap="none" dirty="0">
              <a:latin typeface="Calibri Light" panose="020F0302020204030204" pitchFamily="34" charset="0"/>
              <a:ea typeface="Calibri Light" panose="020F0302020204030204" pitchFamily="34" charset="0"/>
              <a:cs typeface="Calibri Light" panose="020F0302020204030204" pitchFamily="34" charset="0"/>
            </a:rPr>
            <a:t>e.g. solar, wind, battery storage)</a:t>
          </a:r>
          <a:endParaRPr lang="en-US" sz="20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0" y="0"/>
        <a:ext cx="2866641" cy="1246368"/>
      </dsp:txXfrm>
    </dsp:sp>
    <dsp:sp modelId="{F1DD5F8D-41CE-4975-A9D3-669A41824C9F}">
      <dsp:nvSpPr>
        <dsp:cNvPr id="0" name=""/>
        <dsp:cNvSpPr/>
      </dsp:nvSpPr>
      <dsp:spPr>
        <a:xfrm>
          <a:off x="0" y="1248196"/>
          <a:ext cx="28666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04E10F-8385-4C8E-8847-4A782167CC52}">
      <dsp:nvSpPr>
        <dsp:cNvPr id="0" name=""/>
        <dsp:cNvSpPr/>
      </dsp:nvSpPr>
      <dsp:spPr>
        <a:xfrm>
          <a:off x="0" y="1248196"/>
          <a:ext cx="2866641" cy="124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defRPr cap="all"/>
          </a:pPr>
          <a:r>
            <a:rPr lang="en-US" sz="1900" kern="1200" dirty="0"/>
            <a:t>•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Operates connected or isolated from local grid</a:t>
          </a:r>
        </a:p>
      </dsp:txBody>
      <dsp:txXfrm>
        <a:off x="0" y="1248196"/>
        <a:ext cx="2866641" cy="1246368"/>
      </dsp:txXfrm>
    </dsp:sp>
    <dsp:sp modelId="{FBCDA0BA-FE9E-4509-85FA-A23DFC8D3717}">
      <dsp:nvSpPr>
        <dsp:cNvPr id="0" name=""/>
        <dsp:cNvSpPr/>
      </dsp:nvSpPr>
      <dsp:spPr>
        <a:xfrm>
          <a:off x="0" y="2494565"/>
          <a:ext cx="28666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E6A1966-AB21-42A6-989D-85050C049938}">
      <dsp:nvSpPr>
        <dsp:cNvPr id="0" name=""/>
        <dsp:cNvSpPr/>
      </dsp:nvSpPr>
      <dsp:spPr>
        <a:xfrm>
          <a:off x="0" y="2494565"/>
          <a:ext cx="2866641" cy="124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defRPr cap="all"/>
          </a:pPr>
          <a:r>
            <a:rPr lang="en-US" sz="1900" kern="1200" dirty="0"/>
            <a:t>•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Includes renewables, storage, controls, and smart distribution</a:t>
          </a:r>
        </a:p>
      </dsp:txBody>
      <dsp:txXfrm>
        <a:off x="0" y="2494565"/>
        <a:ext cx="2866641" cy="12463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6F10E-757E-4FDA-B968-F3528B26876E}">
      <dsp:nvSpPr>
        <dsp:cNvPr id="0" name=""/>
        <dsp:cNvSpPr/>
      </dsp:nvSpPr>
      <dsp:spPr>
        <a:xfrm>
          <a:off x="0" y="4128"/>
          <a:ext cx="9544593" cy="879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7DF40-1E73-4787-AD29-04EBA30D79E9}">
      <dsp:nvSpPr>
        <dsp:cNvPr id="0" name=""/>
        <dsp:cNvSpPr/>
      </dsp:nvSpPr>
      <dsp:spPr>
        <a:xfrm>
          <a:off x="266013" y="201989"/>
          <a:ext cx="483661" cy="4836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15EC7-48AD-404A-97AA-5A6F09B3E481}">
      <dsp:nvSpPr>
        <dsp:cNvPr id="0" name=""/>
        <dsp:cNvSpPr/>
      </dsp:nvSpPr>
      <dsp:spPr>
        <a:xfrm>
          <a:off x="1015688" y="4128"/>
          <a:ext cx="8528904" cy="8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8" tIns="93068" rIns="93068" bIns="93068" numCol="1" spcCol="1270" anchor="ctr" anchorCtr="0">
          <a:noAutofit/>
        </a:bodyPr>
        <a:lstStyle/>
        <a:p>
          <a:pPr lvl="0" algn="l" defTabSz="889000">
            <a:lnSpc>
              <a:spcPct val="90000"/>
            </a:lnSpc>
            <a:spcBef>
              <a:spcPct val="0"/>
            </a:spcBef>
            <a:spcAft>
              <a:spcPct val="35000"/>
            </a:spcAft>
          </a:pP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Financial and Investment Barriers: </a:t>
          </a:r>
          <a:r>
            <a:rPr lang="en-US" sz="2000" kern="12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 seen as high risk. Also lack of tailored financial instruments</a:t>
          </a:r>
        </a:p>
      </dsp:txBody>
      <dsp:txXfrm>
        <a:off x="1015688" y="4128"/>
        <a:ext cx="8528904" cy="879384"/>
      </dsp:txXfrm>
    </dsp:sp>
    <dsp:sp modelId="{F0C08153-0F0F-4B22-8840-A7521E762ED6}">
      <dsp:nvSpPr>
        <dsp:cNvPr id="0" name=""/>
        <dsp:cNvSpPr/>
      </dsp:nvSpPr>
      <dsp:spPr>
        <a:xfrm>
          <a:off x="0" y="1103358"/>
          <a:ext cx="9544593" cy="879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8F1442-5B33-4010-944D-6C3C53D57979}">
      <dsp:nvSpPr>
        <dsp:cNvPr id="0" name=""/>
        <dsp:cNvSpPr/>
      </dsp:nvSpPr>
      <dsp:spPr>
        <a:xfrm>
          <a:off x="266013" y="1301220"/>
          <a:ext cx="483661" cy="4836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236B3-C2F2-498F-9BF0-45EA1A881DA8}">
      <dsp:nvSpPr>
        <dsp:cNvPr id="0" name=""/>
        <dsp:cNvSpPr/>
      </dsp:nvSpPr>
      <dsp:spPr>
        <a:xfrm>
          <a:off x="1015688" y="1103358"/>
          <a:ext cx="8528904" cy="8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8" tIns="93068" rIns="93068" bIns="93068" numCol="1" spcCol="1270" anchor="ctr" anchorCtr="0">
          <a:noAutofit/>
        </a:bodyPr>
        <a:lstStyle/>
        <a:p>
          <a:pPr lvl="0" algn="l" defTabSz="889000">
            <a:lnSpc>
              <a:spcPct val="90000"/>
            </a:lnSpc>
            <a:spcBef>
              <a:spcPct val="0"/>
            </a:spcBef>
            <a:spcAft>
              <a:spcPct val="35000"/>
            </a:spcAft>
          </a:pP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Technical </a:t>
          </a:r>
          <a:r>
            <a:rPr lang="en-US" sz="2000" kern="1200" dirty="0" smtClean="0">
              <a:latin typeface="Calibri Light" panose="020F0302020204030204" pitchFamily="34" charset="0"/>
              <a:ea typeface="Calibri Light" panose="020F0302020204030204" pitchFamily="34" charset="0"/>
              <a:cs typeface="Calibri Light" panose="020F0302020204030204" pitchFamily="34" charset="0"/>
            </a:rPr>
            <a:t>Capacity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and </a:t>
          </a:r>
          <a:r>
            <a:rPr lang="en-US" sz="2000" kern="1200" dirty="0" smtClean="0">
              <a:latin typeface="Calibri Light" panose="020F0302020204030204" pitchFamily="34" charset="0"/>
              <a:ea typeface="Calibri Light" panose="020F0302020204030204" pitchFamily="34" charset="0"/>
              <a:cs typeface="Calibri Light" panose="020F0302020204030204" pitchFamily="34" charset="0"/>
            </a:rPr>
            <a:t>Skill Gaps</a:t>
          </a:r>
          <a:endParaRPr lang="en-US" sz="20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1015688" y="1103358"/>
        <a:ext cx="8528904" cy="879384"/>
      </dsp:txXfrm>
    </dsp:sp>
    <dsp:sp modelId="{B7B3EDDE-4580-4984-BB3B-6E365B6C368F}">
      <dsp:nvSpPr>
        <dsp:cNvPr id="0" name=""/>
        <dsp:cNvSpPr/>
      </dsp:nvSpPr>
      <dsp:spPr>
        <a:xfrm>
          <a:off x="0" y="2202588"/>
          <a:ext cx="9544593" cy="879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5EA45-B0EB-44F0-9610-F14F9F8F4342}">
      <dsp:nvSpPr>
        <dsp:cNvPr id="0" name=""/>
        <dsp:cNvSpPr/>
      </dsp:nvSpPr>
      <dsp:spPr>
        <a:xfrm>
          <a:off x="266013" y="2400450"/>
          <a:ext cx="483661" cy="4836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36ECA-9DF7-433E-9D14-D41BFE103A91}">
      <dsp:nvSpPr>
        <dsp:cNvPr id="0" name=""/>
        <dsp:cNvSpPr/>
      </dsp:nvSpPr>
      <dsp:spPr>
        <a:xfrm>
          <a:off x="1015688" y="2202588"/>
          <a:ext cx="8528904" cy="8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8" tIns="93068" rIns="93068" bIns="93068" numCol="1" spcCol="1270" anchor="ctr" anchorCtr="0">
          <a:noAutofit/>
        </a:bodyPr>
        <a:lstStyle/>
        <a:p>
          <a:pPr lvl="0" algn="l" defTabSz="889000">
            <a:lnSpc>
              <a:spcPct val="90000"/>
            </a:lnSpc>
            <a:spcBef>
              <a:spcPct val="0"/>
            </a:spcBef>
            <a:spcAft>
              <a:spcPct val="35000"/>
            </a:spcAft>
          </a:pP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Fragmented </a:t>
          </a:r>
          <a:r>
            <a:rPr lang="en-US" sz="2000" kern="1200" dirty="0" smtClean="0">
              <a:latin typeface="Calibri Light" panose="020F0302020204030204" pitchFamily="34" charset="0"/>
              <a:ea typeface="Calibri Light" panose="020F0302020204030204" pitchFamily="34" charset="0"/>
              <a:cs typeface="Calibri Light" panose="020F0302020204030204" pitchFamily="34" charset="0"/>
            </a:rPr>
            <a:t>Policies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and </a:t>
          </a:r>
          <a:r>
            <a:rPr lang="en-US" sz="2000" kern="1200" dirty="0" smtClean="0">
              <a:latin typeface="Calibri Light" panose="020F0302020204030204" pitchFamily="34" charset="0"/>
              <a:ea typeface="Calibri Light" panose="020F0302020204030204" pitchFamily="34" charset="0"/>
              <a:cs typeface="Calibri Light" panose="020F0302020204030204" pitchFamily="34" charset="0"/>
            </a:rPr>
            <a:t>Regulations</a:t>
          </a:r>
          <a:endParaRPr lang="en-US" sz="20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1015688" y="2202588"/>
        <a:ext cx="8528904" cy="879384"/>
      </dsp:txXfrm>
    </dsp:sp>
    <dsp:sp modelId="{1432612F-D1A7-43C6-AE6C-C249B21435C2}">
      <dsp:nvSpPr>
        <dsp:cNvPr id="0" name=""/>
        <dsp:cNvSpPr/>
      </dsp:nvSpPr>
      <dsp:spPr>
        <a:xfrm>
          <a:off x="0" y="3301819"/>
          <a:ext cx="9544593" cy="879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EDFAB-161D-49D6-862F-99E771E56FC5}">
      <dsp:nvSpPr>
        <dsp:cNvPr id="0" name=""/>
        <dsp:cNvSpPr/>
      </dsp:nvSpPr>
      <dsp:spPr>
        <a:xfrm>
          <a:off x="266013" y="3499680"/>
          <a:ext cx="483661" cy="4836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A3AEB-FC9D-496E-B71C-1DBE68D50B17}">
      <dsp:nvSpPr>
        <dsp:cNvPr id="0" name=""/>
        <dsp:cNvSpPr/>
      </dsp:nvSpPr>
      <dsp:spPr>
        <a:xfrm>
          <a:off x="1015688" y="3301819"/>
          <a:ext cx="8528904" cy="8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8" tIns="93068" rIns="93068" bIns="93068" numCol="1" spcCol="1270" anchor="ctr" anchorCtr="0">
          <a:noAutofit/>
        </a:bodyPr>
        <a:lstStyle/>
        <a:p>
          <a:pPr lvl="0" algn="l" defTabSz="889000">
            <a:lnSpc>
              <a:spcPct val="90000"/>
            </a:lnSpc>
            <a:spcBef>
              <a:spcPct val="0"/>
            </a:spcBef>
            <a:spcAft>
              <a:spcPct val="35000"/>
            </a:spcAft>
          </a:pP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Natural Disaster Vulnerability</a:t>
          </a:r>
        </a:p>
      </dsp:txBody>
      <dsp:txXfrm>
        <a:off x="1015688" y="3301819"/>
        <a:ext cx="8528904" cy="879384"/>
      </dsp:txXfrm>
    </dsp:sp>
    <dsp:sp modelId="{14CCF4C2-4E96-4272-AA41-D1D1BACD46E2}">
      <dsp:nvSpPr>
        <dsp:cNvPr id="0" name=""/>
        <dsp:cNvSpPr/>
      </dsp:nvSpPr>
      <dsp:spPr>
        <a:xfrm>
          <a:off x="0" y="4401049"/>
          <a:ext cx="9544593" cy="879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CB32C-133A-4564-8D54-E9DB9E4881CB}">
      <dsp:nvSpPr>
        <dsp:cNvPr id="0" name=""/>
        <dsp:cNvSpPr/>
      </dsp:nvSpPr>
      <dsp:spPr>
        <a:xfrm>
          <a:off x="266013" y="4598910"/>
          <a:ext cx="483661" cy="4836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06D42-AD2C-4A32-A333-BE15E3B71C00}">
      <dsp:nvSpPr>
        <dsp:cNvPr id="0" name=""/>
        <dsp:cNvSpPr/>
      </dsp:nvSpPr>
      <dsp:spPr>
        <a:xfrm>
          <a:off x="1015688" y="4401049"/>
          <a:ext cx="4295066" cy="8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8" tIns="93068" rIns="93068" bIns="93068" numCol="1" spcCol="1270" anchor="ctr" anchorCtr="0">
          <a:noAutofit/>
        </a:bodyPr>
        <a:lstStyle/>
        <a:p>
          <a:pPr lvl="0" algn="l" defTabSz="889000">
            <a:lnSpc>
              <a:spcPct val="90000"/>
            </a:lnSpc>
            <a:spcBef>
              <a:spcPct val="0"/>
            </a:spcBef>
            <a:spcAft>
              <a:spcPct val="35000"/>
            </a:spcAft>
          </a:pP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Social Acceptance and Awareness</a:t>
          </a:r>
        </a:p>
      </dsp:txBody>
      <dsp:txXfrm>
        <a:off x="1015688" y="4401049"/>
        <a:ext cx="4295066" cy="879384"/>
      </dsp:txXfrm>
    </dsp:sp>
    <dsp:sp modelId="{C57D2491-7F2A-4D7C-9241-AFF93B677DE6}">
      <dsp:nvSpPr>
        <dsp:cNvPr id="0" name=""/>
        <dsp:cNvSpPr/>
      </dsp:nvSpPr>
      <dsp:spPr>
        <a:xfrm>
          <a:off x="5310755" y="4401049"/>
          <a:ext cx="4233837" cy="8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8" tIns="93068" rIns="93068" bIns="93068" numCol="1" spcCol="1270" anchor="ctr" anchorCtr="0">
          <a:noAutofit/>
        </a:bodyPr>
        <a:lstStyle/>
        <a:p>
          <a:pPr lvl="0" algn="l" defTabSz="800100">
            <a:lnSpc>
              <a:spcPct val="90000"/>
            </a:lnSpc>
            <a:spcBef>
              <a:spcPct val="0"/>
            </a:spcBef>
            <a:spcAft>
              <a:spcPct val="35000"/>
            </a:spcAft>
          </a:pPr>
          <a:endParaRPr lang="en-US" sz="1800" kern="1200" dirty="0"/>
        </a:p>
      </dsp:txBody>
      <dsp:txXfrm>
        <a:off x="5310755" y="4401049"/>
        <a:ext cx="4233837" cy="879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17007-62D3-424E-BF26-D6BD863EAB06}">
      <dsp:nvSpPr>
        <dsp:cNvPr id="0" name=""/>
        <dsp:cNvSpPr/>
      </dsp:nvSpPr>
      <dsp:spPr>
        <a:xfrm>
          <a:off x="0" y="33490"/>
          <a:ext cx="8926286" cy="1003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DCD96C-1CBE-4698-8E2F-97F9EE26055F}">
      <dsp:nvSpPr>
        <dsp:cNvPr id="0" name=""/>
        <dsp:cNvSpPr/>
      </dsp:nvSpPr>
      <dsp:spPr>
        <a:xfrm>
          <a:off x="303662" y="264735"/>
          <a:ext cx="552653" cy="5521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D40C8-9FED-47D2-BA3B-86F350C1833D}">
      <dsp:nvSpPr>
        <dsp:cNvPr id="0" name=""/>
        <dsp:cNvSpPr/>
      </dsp:nvSpPr>
      <dsp:spPr>
        <a:xfrm>
          <a:off x="1044192" y="0"/>
          <a:ext cx="7713902" cy="109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00" tIns="116200" rIns="116200" bIns="116200"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Policy and Regulatory Frameworks: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Standardized technical requirements </a:t>
          </a:r>
          <a:r>
            <a:rPr lang="en-US" sz="2000" kern="1200" dirty="0" smtClean="0">
              <a:latin typeface="Calibri Light" panose="020F0302020204030204" pitchFamily="34" charset="0"/>
              <a:ea typeface="Calibri Light" panose="020F0302020204030204" pitchFamily="34" charset="0"/>
              <a:cs typeface="Calibri Light" panose="020F0302020204030204" pitchFamily="34" charset="0"/>
            </a:rPr>
            <a:t>&amp; stable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incentives like tax breaks, net metering or feed-in tariffs help attract investors and reduce uncertainty for developers</a:t>
          </a:r>
        </a:p>
      </dsp:txBody>
      <dsp:txXfrm>
        <a:off x="1044192" y="0"/>
        <a:ext cx="7713902" cy="1097953"/>
      </dsp:txXfrm>
    </dsp:sp>
    <dsp:sp modelId="{E3D8942B-E497-43F3-9112-7BE8819482B3}">
      <dsp:nvSpPr>
        <dsp:cNvPr id="0" name=""/>
        <dsp:cNvSpPr/>
      </dsp:nvSpPr>
      <dsp:spPr>
        <a:xfrm>
          <a:off x="0" y="1411312"/>
          <a:ext cx="8926286" cy="1003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DEC4BC-6168-43BE-8E4D-22390C112700}">
      <dsp:nvSpPr>
        <dsp:cNvPr id="0" name=""/>
        <dsp:cNvSpPr/>
      </dsp:nvSpPr>
      <dsp:spPr>
        <a:xfrm>
          <a:off x="303662" y="1637176"/>
          <a:ext cx="552653" cy="5521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B9C076-F6D4-403D-A933-7F6460E5C1D3}">
      <dsp:nvSpPr>
        <dsp:cNvPr id="0" name=""/>
        <dsp:cNvSpPr/>
      </dsp:nvSpPr>
      <dsp:spPr>
        <a:xfrm>
          <a:off x="1159978" y="1411312"/>
          <a:ext cx="7713902" cy="109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00" tIns="116200" rIns="116200" bIns="116200"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Financial Mechanisms: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Public- Private Partnerships (PPPs), climate grants, blended finance help to de-risk projects (</a:t>
          </a:r>
          <a:r>
            <a:rPr lang="en-US" sz="2000" kern="1200" dirty="0" smtClean="0">
              <a:latin typeface="Calibri Light" panose="020F0302020204030204" pitchFamily="34" charset="0"/>
              <a:ea typeface="Calibri Light" panose="020F0302020204030204" pitchFamily="34" charset="0"/>
              <a:cs typeface="Calibri Light" panose="020F0302020204030204" pitchFamily="34" charset="0"/>
            </a:rPr>
            <a:t>e.g.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CREDP)</a:t>
          </a:r>
        </a:p>
      </dsp:txBody>
      <dsp:txXfrm>
        <a:off x="1159978" y="1411312"/>
        <a:ext cx="7713902" cy="1097953"/>
      </dsp:txXfrm>
    </dsp:sp>
    <dsp:sp modelId="{C9938625-57C4-431D-B8C3-B1596F71B9BD}">
      <dsp:nvSpPr>
        <dsp:cNvPr id="0" name=""/>
        <dsp:cNvSpPr/>
      </dsp:nvSpPr>
      <dsp:spPr>
        <a:xfrm>
          <a:off x="0" y="2783753"/>
          <a:ext cx="8926286" cy="1003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DA15FE-4EF9-4234-B796-DB66599EA2DD}">
      <dsp:nvSpPr>
        <dsp:cNvPr id="0" name=""/>
        <dsp:cNvSpPr/>
      </dsp:nvSpPr>
      <dsp:spPr>
        <a:xfrm>
          <a:off x="303662" y="3009618"/>
          <a:ext cx="552653" cy="5521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DF3E4-77CC-4D85-8262-C75A2C16611C}">
      <dsp:nvSpPr>
        <dsp:cNvPr id="0" name=""/>
        <dsp:cNvSpPr/>
      </dsp:nvSpPr>
      <dsp:spPr>
        <a:xfrm>
          <a:off x="1159978" y="2783753"/>
          <a:ext cx="7713902" cy="109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00" tIns="116200" rIns="116200" bIns="116200"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Capacity Building</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 Investing in local training  for engineers, technicians and regulators ensure </a:t>
          </a:r>
          <a:r>
            <a:rPr lang="en-US" sz="2000" kern="1200" dirty="0" err="1">
              <a:latin typeface="Calibri Light" panose="020F0302020204030204" pitchFamily="34" charset="0"/>
              <a:ea typeface="Calibri Light" panose="020F0302020204030204" pitchFamily="34" charset="0"/>
              <a:cs typeface="Calibri Light" panose="020F0302020204030204" pitchFamily="34" charset="0"/>
            </a:rPr>
            <a:t>microgirds</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 and sustainable local systems</a:t>
          </a:r>
        </a:p>
      </dsp:txBody>
      <dsp:txXfrm>
        <a:off x="1159978" y="2783753"/>
        <a:ext cx="7713902" cy="1097953"/>
      </dsp:txXfrm>
    </dsp:sp>
    <dsp:sp modelId="{40972167-3B1F-4868-BBAC-B8277B044C78}">
      <dsp:nvSpPr>
        <dsp:cNvPr id="0" name=""/>
        <dsp:cNvSpPr/>
      </dsp:nvSpPr>
      <dsp:spPr>
        <a:xfrm>
          <a:off x="0" y="4156195"/>
          <a:ext cx="8926286" cy="1120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345E4-C0C9-4188-9B45-8FAE760FCABB}">
      <dsp:nvSpPr>
        <dsp:cNvPr id="0" name=""/>
        <dsp:cNvSpPr/>
      </dsp:nvSpPr>
      <dsp:spPr>
        <a:xfrm>
          <a:off x="303662" y="4440458"/>
          <a:ext cx="552653" cy="5521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7F01F-E16E-4054-B7AE-D0120D3F2017}">
      <dsp:nvSpPr>
        <dsp:cNvPr id="0" name=""/>
        <dsp:cNvSpPr/>
      </dsp:nvSpPr>
      <dsp:spPr>
        <a:xfrm>
          <a:off x="1159978" y="4214594"/>
          <a:ext cx="7713902" cy="109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00" tIns="116200" rIns="116200" bIns="116200" numCol="1" spcCol="1270" anchor="ctr" anchorCtr="0">
          <a:noAutofit/>
        </a:bodyPr>
        <a:lstStyle/>
        <a:p>
          <a:pPr lvl="0" algn="l" defTabSz="889000">
            <a:lnSpc>
              <a:spcPct val="100000"/>
            </a:lnSpc>
            <a:spcBef>
              <a:spcPct val="0"/>
            </a:spcBef>
            <a:spcAft>
              <a:spcPct val="35000"/>
            </a:spcAft>
          </a:pPr>
          <a:r>
            <a:rPr lang="en-US" sz="2000" b="1" kern="1200" dirty="0">
              <a:latin typeface="Calibri Light" panose="020F0302020204030204" pitchFamily="34" charset="0"/>
              <a:ea typeface="Calibri Light" panose="020F0302020204030204" pitchFamily="34" charset="0"/>
              <a:cs typeface="Calibri Light" panose="020F0302020204030204" pitchFamily="34" charset="0"/>
            </a:rPr>
            <a:t>Regional Collaboration</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 CARICOM Energy Policy and international partnerships needed.  Regional procurement and standards to be implemented (</a:t>
          </a:r>
          <a:r>
            <a:rPr lang="en-US" sz="2000" kern="1200" dirty="0" smtClean="0">
              <a:latin typeface="Calibri Light" panose="020F0302020204030204" pitchFamily="34" charset="0"/>
              <a:ea typeface="Calibri Light" panose="020F0302020204030204" pitchFamily="34" charset="0"/>
              <a:cs typeface="Calibri Light" panose="020F0302020204030204" pitchFamily="34" charset="0"/>
            </a:rPr>
            <a:t>e.g. </a:t>
          </a:r>
          <a:r>
            <a:rPr lang="en-US" sz="2000" kern="1200" dirty="0">
              <a:latin typeface="Calibri Light" panose="020F0302020204030204" pitchFamily="34" charset="0"/>
              <a:ea typeface="Calibri Light" panose="020F0302020204030204" pitchFamily="34" charset="0"/>
              <a:cs typeface="Calibri Light" panose="020F0302020204030204" pitchFamily="34" charset="0"/>
            </a:rPr>
            <a:t>CDB,RMI, CREDP, Green Climate Fund)</a:t>
          </a:r>
        </a:p>
      </dsp:txBody>
      <dsp:txXfrm>
        <a:off x="1159978" y="4214594"/>
        <a:ext cx="7713902" cy="10979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A6138-5752-4DD6-BBD2-C5E687D526D1}"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C1A0A-FC09-4555-8D76-53B235C4371F}" type="slidenum">
              <a:rPr lang="en-US" smtClean="0"/>
              <a:t>‹#›</a:t>
            </a:fld>
            <a:endParaRPr lang="en-US"/>
          </a:p>
        </p:txBody>
      </p:sp>
    </p:spTree>
    <p:extLst>
      <p:ext uri="{BB962C8B-B14F-4D97-AF65-F5344CB8AC3E}">
        <p14:creationId xmlns:p14="http://schemas.microsoft.com/office/powerpoint/2010/main" val="291231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F65C1A0A-FC09-4555-8D76-53B235C4371F}" type="slidenum">
              <a:rPr lang="en-US" smtClean="0"/>
              <a:t>2</a:t>
            </a:fld>
            <a:endParaRPr lang="en-US"/>
          </a:p>
        </p:txBody>
      </p:sp>
    </p:spTree>
    <p:extLst>
      <p:ext uri="{BB962C8B-B14F-4D97-AF65-F5344CB8AC3E}">
        <p14:creationId xmlns:p14="http://schemas.microsoft.com/office/powerpoint/2010/main" val="33454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JM" dirty="0" err="1">
                <a:latin typeface="Segoe UI" panose="020B0502040204020203" pitchFamily="34" charset="0"/>
                <a:ea typeface="Calibri Light" panose="020F0302020204030204" pitchFamily="34" charset="0"/>
                <a:cs typeface="Segoe UI" panose="020B0502040204020203" pitchFamily="34" charset="0"/>
              </a:rPr>
              <a:t>Mayreau</a:t>
            </a:r>
            <a:r>
              <a:rPr lang="en-JM" dirty="0">
                <a:latin typeface="Segoe UI" panose="020B0502040204020203" pitchFamily="34" charset="0"/>
                <a:ea typeface="Calibri Light" panose="020F0302020204030204" pitchFamily="34" charset="0"/>
                <a:cs typeface="Segoe UI" panose="020B0502040204020203" pitchFamily="34" charset="0"/>
              </a:rPr>
              <a:t>, Grenadines:</a:t>
            </a:r>
            <a:endParaRPr lang="en-JM" dirty="0"/>
          </a:p>
          <a:p>
            <a:r>
              <a:rPr lang="en-US" sz="1200" b="0" i="0" kern="1200" dirty="0">
                <a:solidFill>
                  <a:schemeClr val="tx1"/>
                </a:solidFill>
                <a:effectLst/>
                <a:latin typeface="+mn-lt"/>
                <a:ea typeface="+mn-ea"/>
                <a:cs typeface="+mn-cs"/>
              </a:rPr>
              <a:t>313 solar PV panels with a total capacity of 100kW</a:t>
            </a:r>
            <a:r>
              <a:rPr lang="en-US" sz="1200" dirty="0">
                <a:latin typeface="Calibri Light" panose="020F0302020204030204" pitchFamily="34" charset="0"/>
                <a:ea typeface="Calibri Light" panose="020F0302020204030204" pitchFamily="34" charset="0"/>
                <a:cs typeface="Calibri Light" panose="020F0302020204030204" pitchFamily="34" charset="0"/>
              </a:rPr>
              <a:t>, battery storage &amp; diesel backup</a:t>
            </a:r>
          </a:p>
          <a:p>
            <a:r>
              <a:rPr lang="en-US" sz="1200" dirty="0">
                <a:latin typeface="Calibri Light" panose="020F0302020204030204" pitchFamily="34" charset="0"/>
                <a:ea typeface="Calibri Light" panose="020F0302020204030204" pitchFamily="34" charset="0"/>
                <a:cs typeface="Calibri Light" panose="020F0302020204030204" pitchFamily="34" charset="0"/>
              </a:rPr>
              <a:t>System allowed for several hours of diesel free operation , significantly reducing the diesel fuel and provides a more environmentally friendly power generation model</a:t>
            </a:r>
          </a:p>
          <a:p>
            <a:r>
              <a:rPr lang="en-US" sz="1200" dirty="0">
                <a:latin typeface="Calibri Light" panose="020F0302020204030204" pitchFamily="34" charset="0"/>
                <a:ea typeface="Calibri Light" panose="020F0302020204030204" pitchFamily="34" charset="0"/>
                <a:cs typeface="Calibri Light" panose="020F0302020204030204" pitchFamily="34" charset="0"/>
              </a:rPr>
              <a:t>Designed to withstand a category 5 hurricane winds, ensuring operation during severe weather events.</a:t>
            </a:r>
          </a:p>
        </p:txBody>
      </p:sp>
      <p:sp>
        <p:nvSpPr>
          <p:cNvPr id="4" name="Slide Number Placeholder 3"/>
          <p:cNvSpPr>
            <a:spLocks noGrp="1"/>
          </p:cNvSpPr>
          <p:nvPr>
            <p:ph type="sldNum" sz="quarter" idx="5"/>
          </p:nvPr>
        </p:nvSpPr>
        <p:spPr/>
        <p:txBody>
          <a:bodyPr/>
          <a:lstStyle/>
          <a:p>
            <a:fld id="{F65C1A0A-FC09-4555-8D76-53B235C4371F}" type="slidenum">
              <a:rPr lang="en-US" smtClean="0"/>
              <a:t>11</a:t>
            </a:fld>
            <a:endParaRPr lang="en-US"/>
          </a:p>
        </p:txBody>
      </p:sp>
    </p:spTree>
    <p:extLst>
      <p:ext uri="{BB962C8B-B14F-4D97-AF65-F5344CB8AC3E}">
        <p14:creationId xmlns:p14="http://schemas.microsoft.com/office/powerpoint/2010/main" val="3474469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JM" sz="1200" kern="1200" dirty="0">
                <a:solidFill>
                  <a:schemeClr val="tx1"/>
                </a:solidFill>
                <a:effectLst/>
                <a:latin typeface="+mn-lt"/>
                <a:ea typeface="+mn-ea"/>
                <a:cs typeface="+mn-cs"/>
              </a:rPr>
              <a:t>Ragged Island,</a:t>
            </a:r>
            <a:r>
              <a:rPr lang="en-JM" sz="1200" kern="1200" baseline="0" dirty="0">
                <a:solidFill>
                  <a:schemeClr val="tx1"/>
                </a:solidFill>
                <a:effectLst/>
                <a:latin typeface="+mn-lt"/>
                <a:ea typeface="+mn-ea"/>
                <a:cs typeface="+mn-cs"/>
              </a:rPr>
              <a:t> Bahamas</a:t>
            </a:r>
            <a:endParaRPr lang="en-JM"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390kW solar </a:t>
            </a:r>
            <a:r>
              <a:rPr lang="en-US" sz="1200" b="0" i="0" kern="1200" dirty="0" err="1">
                <a:solidFill>
                  <a:schemeClr val="tx1"/>
                </a:solidFill>
                <a:effectLst/>
                <a:latin typeface="+mn-lt"/>
                <a:ea typeface="+mn-ea"/>
                <a:cs typeface="+mn-cs"/>
              </a:rPr>
              <a:t>microgrid</a:t>
            </a:r>
            <a:r>
              <a:rPr lang="en-US" sz="1200" b="0" i="0" kern="1200" dirty="0">
                <a:solidFill>
                  <a:schemeClr val="tx1"/>
                </a:solidFill>
                <a:effectLst/>
                <a:latin typeface="+mn-lt"/>
                <a:ea typeface="+mn-ea"/>
                <a:cs typeface="+mn-cs"/>
              </a:rPr>
              <a:t> system with a 1,260kWh battery storage system</a:t>
            </a:r>
            <a:endParaRPr lang="en-JM" sz="1200" kern="1200" dirty="0">
              <a:solidFill>
                <a:schemeClr val="tx1"/>
              </a:solidFill>
              <a:effectLst/>
              <a:latin typeface="+mn-lt"/>
              <a:ea typeface="+mn-ea"/>
              <a:cs typeface="+mn-cs"/>
            </a:endParaRPr>
          </a:p>
          <a:p>
            <a:endParaRPr lang="en-US" dirty="0"/>
          </a:p>
          <a:p>
            <a:r>
              <a:rPr lang="en-US" dirty="0"/>
              <a:t>The system now allows Ragged Island to displace as much as </a:t>
            </a:r>
            <a:r>
              <a:rPr lang="en-US" b="1" dirty="0"/>
              <a:t>90–95% of its diesel use</a:t>
            </a:r>
            <a:r>
              <a:rPr lang="en-US" dirty="0"/>
              <a:t>, drastically reducing costs and emissions.</a:t>
            </a:r>
          </a:p>
          <a:p>
            <a:r>
              <a:rPr lang="en-US" dirty="0"/>
              <a:t>This project is especially important because it is designed with hurricane resilience in mind. The solar arrays are rated for extreme wind loads, making it a model for other hurricane-prone Caribbean islands</a:t>
            </a:r>
          </a:p>
          <a:p>
            <a:endParaRPr lang="en-US" dirty="0"/>
          </a:p>
        </p:txBody>
      </p:sp>
      <p:sp>
        <p:nvSpPr>
          <p:cNvPr id="4" name="Slide Number Placeholder 3"/>
          <p:cNvSpPr>
            <a:spLocks noGrp="1"/>
          </p:cNvSpPr>
          <p:nvPr>
            <p:ph type="sldNum" sz="quarter" idx="5"/>
          </p:nvPr>
        </p:nvSpPr>
        <p:spPr/>
        <p:txBody>
          <a:bodyPr/>
          <a:lstStyle/>
          <a:p>
            <a:fld id="{F65C1A0A-FC09-4555-8D76-53B235C4371F}" type="slidenum">
              <a:rPr lang="en-US" smtClean="0"/>
              <a:t>12</a:t>
            </a:fld>
            <a:endParaRPr lang="en-US"/>
          </a:p>
        </p:txBody>
      </p:sp>
    </p:spTree>
    <p:extLst>
      <p:ext uri="{BB962C8B-B14F-4D97-AF65-F5344CB8AC3E}">
        <p14:creationId xmlns:p14="http://schemas.microsoft.com/office/powerpoint/2010/main" val="387174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181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D180-471A-840A-4B77-256CF5E83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95C53-57C7-372A-2616-0EB729929C1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72F2D91-A0FA-297B-DDE8-260410BE9E32}"/>
              </a:ext>
            </a:extLst>
          </p:cNvPr>
          <p:cNvSpPr>
            <a:spLocks noGrp="1"/>
          </p:cNvSpPr>
          <p:nvPr>
            <p:ph type="body" idx="1"/>
          </p:nvPr>
        </p:nvSpPr>
        <p:spPr/>
        <p:txBody>
          <a:bodyPr/>
          <a:lstStyle/>
          <a:p>
            <a:r>
              <a:rPr lang="en-US" dirty="0" smtClean="0"/>
              <a:t>This slide highlights practical EMPG solutions deployed during Hurricane Melissa to restore and stabilize power in affected communities.</a:t>
            </a:r>
          </a:p>
          <a:p>
            <a:r>
              <a:rPr lang="en-US" dirty="0" smtClean="0"/>
              <a:t>On the left, we see a </a:t>
            </a:r>
            <a:r>
              <a:rPr lang="en-US" b="1" dirty="0" smtClean="0"/>
              <a:t>500kW emergency mobile generation unit</a:t>
            </a:r>
            <a:r>
              <a:rPr lang="en-US" dirty="0" smtClean="0"/>
              <a:t> deployed in </a:t>
            </a:r>
            <a:r>
              <a:rPr lang="en-US" dirty="0" err="1" smtClean="0"/>
              <a:t>Darliston</a:t>
            </a:r>
            <a:r>
              <a:rPr lang="en-US" dirty="0" smtClean="0"/>
              <a:t>. This provided immediate, localized power support—critical for maintaining essential services while permanent repairs were underway.</a:t>
            </a:r>
          </a:p>
          <a:p>
            <a:r>
              <a:rPr lang="en-US" dirty="0" smtClean="0"/>
              <a:t>On the right is the commissioning of another </a:t>
            </a:r>
            <a:r>
              <a:rPr lang="en-US" b="1" dirty="0" smtClean="0"/>
              <a:t>mobile generation unit in Bethel Town</a:t>
            </a:r>
            <a:r>
              <a:rPr lang="en-US" dirty="0" smtClean="0"/>
              <a:t>, restoring supply to over </a:t>
            </a:r>
            <a:r>
              <a:rPr lang="en-US" b="1" dirty="0" smtClean="0"/>
              <a:t>850 customers</a:t>
            </a:r>
            <a:r>
              <a:rPr lang="en-US" dirty="0" smtClean="0"/>
              <a:t>. This demonstrates speed of execution—from disruption to restoration in a controlled, strategic manner.</a:t>
            </a:r>
          </a:p>
          <a:p>
            <a:r>
              <a:rPr lang="en-US" dirty="0" smtClean="0"/>
              <a:t>The key point here is agility. These mobile and distributed solutions allow us to </a:t>
            </a:r>
            <a:r>
              <a:rPr lang="en-US" b="1" dirty="0" smtClean="0"/>
              <a:t>bypass damaged infrastructure</a:t>
            </a:r>
            <a:r>
              <a:rPr lang="en-US" dirty="0" smtClean="0"/>
              <a:t>, reduce downtime, and bring power directly to communities when they need it most.</a:t>
            </a:r>
          </a:p>
          <a:p>
            <a:r>
              <a:rPr lang="en-US" dirty="0" smtClean="0"/>
              <a:t>It reinforces a broader lesson: resilience is not only about hardening the grid—it’s about having </a:t>
            </a:r>
            <a:r>
              <a:rPr lang="en-US" b="1" dirty="0" smtClean="0"/>
              <a:t>deployable, flexible energy solutions</a:t>
            </a:r>
            <a:r>
              <a:rPr lang="en-US" dirty="0" smtClean="0"/>
              <a:t> that can respond in real time to disruptions.</a:t>
            </a:r>
          </a:p>
          <a:p>
            <a:endParaRPr lang="en-US" dirty="0"/>
          </a:p>
        </p:txBody>
      </p:sp>
      <p:sp>
        <p:nvSpPr>
          <p:cNvPr id="4" name="Slide Number Placeholder 3">
            <a:extLst>
              <a:ext uri="{FF2B5EF4-FFF2-40B4-BE49-F238E27FC236}">
                <a16:creationId xmlns:a16="http://schemas.microsoft.com/office/drawing/2014/main" id="{B10325C4-1DB3-0AC4-4FEE-BB7C4EE910E7}"/>
              </a:ext>
            </a:extLst>
          </p:cNvPr>
          <p:cNvSpPr>
            <a:spLocks noGrp="1"/>
          </p:cNvSpPr>
          <p:nvPr>
            <p:ph type="sldNum" sz="quarter" idx="5"/>
          </p:nvPr>
        </p:nvSpPr>
        <p:spPr/>
        <p:txBody>
          <a:bodyPr/>
          <a:lstStyle/>
          <a:p>
            <a:fld id="{F65C1A0A-FC09-4555-8D76-53B235C4371F}" type="slidenum">
              <a:rPr lang="en-US" smtClean="0"/>
              <a:t>14</a:t>
            </a:fld>
            <a:endParaRPr lang="en-US"/>
          </a:p>
        </p:txBody>
      </p:sp>
    </p:spTree>
    <p:extLst>
      <p:ext uri="{BB962C8B-B14F-4D97-AF65-F5344CB8AC3E}">
        <p14:creationId xmlns:p14="http://schemas.microsoft.com/office/powerpoint/2010/main" val="143583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While the benefits of </a:t>
            </a:r>
            <a:r>
              <a:rPr lang="en-US" dirty="0" err="1" smtClean="0"/>
              <a:t>microgrids</a:t>
            </a:r>
            <a:r>
              <a:rPr lang="en-US" dirty="0" smtClean="0"/>
              <a:t> are clear, implementation across the Caribbean is not without challenges.</a:t>
            </a:r>
          </a:p>
          <a:p>
            <a:r>
              <a:rPr lang="en-US" dirty="0" smtClean="0"/>
              <a:t>First, </a:t>
            </a:r>
            <a:r>
              <a:rPr lang="en-US" b="1" dirty="0" smtClean="0"/>
              <a:t>financial and investment barriers</a:t>
            </a:r>
            <a:r>
              <a:rPr lang="en-US" dirty="0" smtClean="0"/>
              <a:t>—</a:t>
            </a:r>
            <a:r>
              <a:rPr lang="en-US" dirty="0" err="1" smtClean="0"/>
              <a:t>microgrids</a:t>
            </a:r>
            <a:r>
              <a:rPr lang="en-US" dirty="0" smtClean="0"/>
              <a:t> are often perceived as high-risk, and there is a lack of tailored financing mechanisms to support deployment at scale.</a:t>
            </a:r>
          </a:p>
          <a:p>
            <a:r>
              <a:rPr lang="en-US" dirty="0" smtClean="0"/>
              <a:t>Second, </a:t>
            </a:r>
            <a:r>
              <a:rPr lang="en-US" b="1" dirty="0" smtClean="0"/>
              <a:t>technical capacity gaps</a:t>
            </a:r>
            <a:r>
              <a:rPr lang="en-US" dirty="0" smtClean="0"/>
              <a:t>—there is still a shortage of specialized skills required to design, integrate, and maintain these systems effectively.</a:t>
            </a:r>
          </a:p>
          <a:p>
            <a:r>
              <a:rPr lang="en-US" dirty="0" smtClean="0"/>
              <a:t>Third, </a:t>
            </a:r>
            <a:r>
              <a:rPr lang="en-US" b="1" dirty="0" smtClean="0"/>
              <a:t>fragmented policies and regulatory frameworks</a:t>
            </a:r>
            <a:r>
              <a:rPr lang="en-US" dirty="0" smtClean="0"/>
              <a:t>—inconsistent standards and approval processes slow down adoption and create uncertainty for investors.</a:t>
            </a:r>
          </a:p>
          <a:p>
            <a:r>
              <a:rPr lang="en-US" dirty="0" smtClean="0"/>
              <a:t>We also face </a:t>
            </a:r>
            <a:r>
              <a:rPr lang="en-US" b="1" dirty="0" smtClean="0"/>
              <a:t>natural disaster vulnerability</a:t>
            </a:r>
            <a:r>
              <a:rPr lang="en-US" dirty="0" smtClean="0"/>
              <a:t>, which, while driving the need for </a:t>
            </a:r>
            <a:r>
              <a:rPr lang="en-US" dirty="0" err="1" smtClean="0"/>
              <a:t>microgrids</a:t>
            </a:r>
            <a:r>
              <a:rPr lang="en-US" dirty="0" smtClean="0"/>
              <a:t>, can simultaneously disrupt deployment and infrastructure.</a:t>
            </a:r>
          </a:p>
          <a:p>
            <a:r>
              <a:rPr lang="en-US" dirty="0" smtClean="0"/>
              <a:t>Finally, </a:t>
            </a:r>
            <a:r>
              <a:rPr lang="en-US" b="1" dirty="0" smtClean="0"/>
              <a:t>social acceptance and awareness</a:t>
            </a:r>
            <a:r>
              <a:rPr lang="en-US" dirty="0" smtClean="0"/>
              <a:t>—stakeholders must understand and trust these solutions for widespread adoption to occur.</a:t>
            </a:r>
          </a:p>
          <a:p>
            <a:r>
              <a:rPr lang="en-US" dirty="0" smtClean="0"/>
              <a:t>The key message is that advancing </a:t>
            </a:r>
            <a:r>
              <a:rPr lang="en-US" dirty="0" err="1" smtClean="0"/>
              <a:t>microgrids</a:t>
            </a:r>
            <a:r>
              <a:rPr lang="en-US" dirty="0" smtClean="0"/>
              <a:t> is not just a technical issue—it requires coordinated progress across </a:t>
            </a:r>
            <a:r>
              <a:rPr lang="en-US" b="1" dirty="0" smtClean="0"/>
              <a:t>finance, policy, capacity, and public engagement</a:t>
            </a:r>
            <a:r>
              <a:rPr lang="en-US" dirty="0" smtClean="0"/>
              <a:t>.</a:t>
            </a:r>
          </a:p>
          <a:p>
            <a:endParaRPr lang="en-JM" dirty="0"/>
          </a:p>
        </p:txBody>
      </p:sp>
      <p:sp>
        <p:nvSpPr>
          <p:cNvPr id="4" name="Slide Number Placeholder 3"/>
          <p:cNvSpPr>
            <a:spLocks noGrp="1"/>
          </p:cNvSpPr>
          <p:nvPr>
            <p:ph type="sldNum" sz="quarter" idx="10"/>
          </p:nvPr>
        </p:nvSpPr>
        <p:spPr/>
        <p:txBody>
          <a:bodyPr/>
          <a:lstStyle/>
          <a:p>
            <a:fld id="{F65C1A0A-FC09-4555-8D76-53B235C4371F}" type="slidenum">
              <a:rPr lang="en-US" smtClean="0"/>
              <a:t>15</a:t>
            </a:fld>
            <a:endParaRPr lang="en-US"/>
          </a:p>
        </p:txBody>
      </p:sp>
    </p:spTree>
    <p:extLst>
      <p:ext uri="{BB962C8B-B14F-4D97-AF65-F5344CB8AC3E}">
        <p14:creationId xmlns:p14="http://schemas.microsoft.com/office/powerpoint/2010/main" val="231540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Calibri Light" panose="020F0302020204030204" pitchFamily="34" charset="0"/>
                <a:ea typeface="Calibri Light" panose="020F0302020204030204" pitchFamily="34" charset="0"/>
                <a:cs typeface="Calibri Light" panose="020F0302020204030204" pitchFamily="34" charset="0"/>
              </a:rPr>
              <a:t>To scale </a:t>
            </a:r>
            <a:r>
              <a:rPr lang="en-US" sz="12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1200" dirty="0">
                <a:latin typeface="Calibri Light" panose="020F0302020204030204" pitchFamily="34" charset="0"/>
                <a:ea typeface="Calibri Light" panose="020F0302020204030204" pitchFamily="34" charset="0"/>
                <a:cs typeface="Calibri Light" panose="020F0302020204030204" pitchFamily="34" charset="0"/>
              </a:rPr>
              <a:t>, the region needs </a:t>
            </a:r>
            <a:r>
              <a:rPr lang="en-US" sz="1200" b="0" dirty="0">
                <a:latin typeface="Calibri Light" panose="020F0302020204030204" pitchFamily="34" charset="0"/>
                <a:ea typeface="Calibri Light" panose="020F0302020204030204" pitchFamily="34" charset="0"/>
                <a:cs typeface="Calibri Light" panose="020F0302020204030204" pitchFamily="34" charset="0"/>
              </a:rPr>
              <a:t>clear, consistent policies,</a:t>
            </a:r>
            <a:r>
              <a:rPr lang="en-US" sz="1200" b="0" baseline="0" dirty="0">
                <a:latin typeface="Calibri Light" panose="020F0302020204030204" pitchFamily="34" charset="0"/>
                <a:ea typeface="Calibri Light" panose="020F0302020204030204" pitchFamily="34" charset="0"/>
                <a:cs typeface="Calibri Light" panose="020F0302020204030204" pitchFamily="34" charset="0"/>
              </a:rPr>
              <a:t> financial mechanisms and opportunities to opportunity building and regional collaboration</a:t>
            </a:r>
          </a:p>
          <a:p>
            <a:endParaRPr lang="en-US" sz="1200" b="0" baseline="0" dirty="0">
              <a:latin typeface="Calibri Light" panose="020F0302020204030204" pitchFamily="34" charset="0"/>
              <a:ea typeface="Calibri Light" panose="020F0302020204030204" pitchFamily="34" charset="0"/>
              <a:cs typeface="Calibri Light" panose="020F0302020204030204" pitchFamily="34" charset="0"/>
            </a:endParaRPr>
          </a:p>
          <a:p>
            <a:r>
              <a:rPr lang="en-US" dirty="0" err="1"/>
              <a:t>Microgrids</a:t>
            </a:r>
            <a:r>
              <a:rPr lang="en-US" dirty="0"/>
              <a:t> can be capital-intensive upfront. </a:t>
            </a:r>
          </a:p>
          <a:p>
            <a:r>
              <a:rPr lang="en-US" dirty="0"/>
              <a:t>Financial Mechanisms:  </a:t>
            </a:r>
            <a:r>
              <a:rPr lang="en-US" dirty="0" err="1"/>
              <a:t>e.g</a:t>
            </a:r>
            <a:r>
              <a:rPr lang="en-US" dirty="0"/>
              <a:t> Caribbean Regional Energy Development </a:t>
            </a:r>
            <a:r>
              <a:rPr lang="en-US" dirty="0" err="1"/>
              <a:t>Programme</a:t>
            </a:r>
            <a:r>
              <a:rPr lang="en-US" dirty="0"/>
              <a:t> (CREDP) </a:t>
            </a:r>
            <a:r>
              <a:rPr lang="en-US" sz="1200" b="1" dirty="0">
                <a:latin typeface="Calibri Light" panose="020F0302020204030204" pitchFamily="34" charset="0"/>
                <a:ea typeface="Calibri Light" panose="020F0302020204030204" pitchFamily="34" charset="0"/>
                <a:cs typeface="Calibri Light" panose="020F0302020204030204" pitchFamily="34" charset="0"/>
              </a:rPr>
              <a:t>Funded Projects in Dominica, St. Lucia, Grenada</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Light" panose="020F0302020204030204" pitchFamily="34" charset="0"/>
                <a:ea typeface="Calibri Light" panose="020F0302020204030204" pitchFamily="34" charset="0"/>
                <a:cs typeface="Calibri Light" panose="020F0302020204030204" pitchFamily="34" charset="0"/>
              </a:rPr>
              <a:t>Regional Collab</a:t>
            </a:r>
            <a:r>
              <a:rPr lang="en-US" sz="1200" dirty="0">
                <a:latin typeface="Calibri Light" panose="020F0302020204030204" pitchFamily="34" charset="0"/>
                <a:ea typeface="Calibri Light" panose="020F0302020204030204" pitchFamily="34" charset="0"/>
                <a:cs typeface="Calibri Light" panose="020F0302020204030204" pitchFamily="34" charset="0"/>
              </a:rPr>
              <a:t>: CDB, RMI, and the Green Climate Fund provide shared knowledge, harmonized standards, and regional leverage for financing. Collaboration makes deployment faster and more cost-effective. (e.</a:t>
            </a:r>
          </a:p>
          <a:p>
            <a:endParaRPr lang="en-US" dirty="0"/>
          </a:p>
          <a:p>
            <a:r>
              <a:rPr lang="en-US" dirty="0"/>
              <a:t>If the Caribbean aligns </a:t>
            </a:r>
            <a:r>
              <a:rPr lang="en-US" b="1" dirty="0"/>
              <a:t>policy, financing, skills, and collaboration</a:t>
            </a:r>
            <a:r>
              <a:rPr lang="en-US" dirty="0"/>
              <a:t>, </a:t>
            </a:r>
            <a:r>
              <a:rPr lang="en-US" dirty="0" err="1"/>
              <a:t>microgrids</a:t>
            </a:r>
            <a:r>
              <a:rPr lang="en-US" dirty="0"/>
              <a:t> can become the backbone of a cleaner, more resilient, and affordable energy future.</a:t>
            </a:r>
            <a:endParaRPr lang="en-JM" dirty="0"/>
          </a:p>
        </p:txBody>
      </p:sp>
      <p:sp>
        <p:nvSpPr>
          <p:cNvPr id="4" name="Slide Number Placeholder 3"/>
          <p:cNvSpPr>
            <a:spLocks noGrp="1"/>
          </p:cNvSpPr>
          <p:nvPr>
            <p:ph type="sldNum" sz="quarter" idx="10"/>
          </p:nvPr>
        </p:nvSpPr>
        <p:spPr/>
        <p:txBody>
          <a:bodyPr/>
          <a:lstStyle/>
          <a:p>
            <a:fld id="{F65C1A0A-FC09-4555-8D76-53B235C4371F}" type="slidenum">
              <a:rPr lang="en-US" smtClean="0"/>
              <a:t>16</a:t>
            </a:fld>
            <a:endParaRPr lang="en-US"/>
          </a:p>
        </p:txBody>
      </p:sp>
    </p:spTree>
    <p:extLst>
      <p:ext uri="{BB962C8B-B14F-4D97-AF65-F5344CB8AC3E}">
        <p14:creationId xmlns:p14="http://schemas.microsoft.com/office/powerpoint/2010/main" val="859505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Microgrids</a:t>
            </a:r>
            <a:r>
              <a:rPr lang="en-US" dirty="0"/>
              <a:t> present a strategic and practical solution for enhancing energy access, reliability, and sustainability in the Caribbean</a:t>
            </a:r>
            <a:endParaRPr lang="en-JM" dirty="0"/>
          </a:p>
        </p:txBody>
      </p:sp>
      <p:sp>
        <p:nvSpPr>
          <p:cNvPr id="4" name="Slide Number Placeholder 3"/>
          <p:cNvSpPr>
            <a:spLocks noGrp="1"/>
          </p:cNvSpPr>
          <p:nvPr>
            <p:ph type="sldNum" sz="quarter" idx="10"/>
          </p:nvPr>
        </p:nvSpPr>
        <p:spPr/>
        <p:txBody>
          <a:bodyPr/>
          <a:lstStyle/>
          <a:p>
            <a:fld id="{F65C1A0A-FC09-4555-8D76-53B235C4371F}" type="slidenum">
              <a:rPr lang="en-US" smtClean="0"/>
              <a:t>17</a:t>
            </a:fld>
            <a:endParaRPr lang="en-US"/>
          </a:p>
        </p:txBody>
      </p:sp>
    </p:spTree>
    <p:extLst>
      <p:ext uri="{BB962C8B-B14F-4D97-AF65-F5344CB8AC3E}">
        <p14:creationId xmlns:p14="http://schemas.microsoft.com/office/powerpoint/2010/main" val="4264409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F65C1A0A-FC09-4555-8D76-53B235C4371F}" type="slidenum">
              <a:rPr lang="en-US" smtClean="0"/>
              <a:t>18</a:t>
            </a:fld>
            <a:endParaRPr lang="en-US"/>
          </a:p>
        </p:txBody>
      </p:sp>
    </p:spTree>
    <p:extLst>
      <p:ext uri="{BB962C8B-B14F-4D97-AF65-F5344CB8AC3E}">
        <p14:creationId xmlns:p14="http://schemas.microsoft.com/office/powerpoint/2010/main" val="334273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Globally, over 320 billion kilowatt-hours of energy are consumed daily, largely from fossil</a:t>
            </a:r>
          </a:p>
          <a:p>
            <a:r>
              <a:rPr lang="en-US" dirty="0"/>
              <a:t>fuels. </a:t>
            </a:r>
            <a:endParaRPr lang="en-US" dirty="0" smtClean="0"/>
          </a:p>
          <a:p>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Approximately, </a:t>
            </a:r>
            <a:r>
              <a:rPr kumimoji="0" lang="en-JM" sz="2000" b="0" i="0" u="none" strike="noStrike" kern="0" cap="none" spc="0" normalizeH="0" baseline="0" noProof="0" dirty="0" smtClean="0">
                <a:ln>
                  <a:noFill/>
                </a:ln>
                <a:solidFill>
                  <a:sysClr val="windowText" lastClr="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190–220 million kWh/day </a:t>
            </a:r>
            <a:r>
              <a:rPr kumimoji="0" lang="en-US" sz="2000" b="0" i="0" u="none" strike="noStrike" kern="0" cap="none" spc="0" normalizeH="0" baseline="0" noProof="0" dirty="0" smtClean="0">
                <a:ln>
                  <a:noFill/>
                </a:ln>
                <a:solidFill>
                  <a:sysClr val="windowText" lastClr="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consumed mostly from fossil fuels in the Caribbean</a:t>
            </a:r>
            <a:endParaRPr kumimoji="0" lang="en-US" sz="1800" b="0" i="0" u="none" strike="noStrike" kern="0" cap="none" spc="0" normalizeH="0" baseline="0" noProof="0" dirty="0" smtClean="0">
              <a:ln>
                <a:noFill/>
              </a:ln>
              <a:solidFill>
                <a:sysClr val="windowText" lastClr="000000"/>
              </a:solidFill>
              <a:effectLst/>
              <a:uLnTx/>
              <a:uFillTx/>
            </a:endParaRPr>
          </a:p>
          <a:p>
            <a:r>
              <a:rPr lang="en-US" baseline="0" dirty="0"/>
              <a:t> </a:t>
            </a:r>
            <a:r>
              <a:rPr lang="en-US" dirty="0" smtClean="0"/>
              <a:t>With </a:t>
            </a:r>
            <a:r>
              <a:rPr lang="en-US" dirty="0"/>
              <a:t>growing environmental concerns, global warming, and declining sustainability of</a:t>
            </a:r>
          </a:p>
          <a:p>
            <a:r>
              <a:rPr lang="en-US" dirty="0"/>
              <a:t>these traditional energy sources, there is an urgent need to pivot towards greener alternatives.</a:t>
            </a:r>
          </a:p>
          <a:p>
            <a:endParaRPr lang="en-US" dirty="0"/>
          </a:p>
          <a:p>
            <a:r>
              <a:rPr lang="en-US" dirty="0"/>
              <a:t>This presentation talks about the Caribbean perspective on microgrid deployment, examining their</a:t>
            </a:r>
          </a:p>
          <a:p>
            <a:r>
              <a:rPr lang="en-US" dirty="0"/>
              <a:t>potential to enhance energy access, reliability, and </a:t>
            </a:r>
            <a:r>
              <a:rPr lang="en-US" dirty="0" smtClean="0"/>
              <a:t>sustainability</a:t>
            </a:r>
            <a:r>
              <a:rPr lang="en-US" baseline="0" dirty="0" smtClean="0"/>
              <a:t> Especially in times of Crisis.</a:t>
            </a:r>
            <a:endParaRPr lang="en-US" dirty="0"/>
          </a:p>
        </p:txBody>
      </p:sp>
      <p:sp>
        <p:nvSpPr>
          <p:cNvPr id="4" name="Slide Number Placeholder 3"/>
          <p:cNvSpPr>
            <a:spLocks noGrp="1"/>
          </p:cNvSpPr>
          <p:nvPr>
            <p:ph type="sldNum" sz="quarter" idx="5"/>
          </p:nvPr>
        </p:nvSpPr>
        <p:spPr/>
        <p:txBody>
          <a:bodyPr/>
          <a:lstStyle/>
          <a:p>
            <a:fld id="{F65C1A0A-FC09-4555-8D76-53B235C4371F}" type="slidenum">
              <a:rPr lang="en-US" smtClean="0"/>
              <a:t>3</a:t>
            </a:fld>
            <a:endParaRPr lang="en-US"/>
          </a:p>
        </p:txBody>
      </p:sp>
    </p:spTree>
    <p:extLst>
      <p:ext uri="{BB962C8B-B14F-4D97-AF65-F5344CB8AC3E}">
        <p14:creationId xmlns:p14="http://schemas.microsoft.com/office/powerpoint/2010/main" val="17581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Caribbean’s energy sector is </a:t>
            </a:r>
            <a:r>
              <a:rPr lang="en-US" b="1" dirty="0"/>
              <a:t>expensive, fossil-fuel dependent, and highly climate-vulnerable</a:t>
            </a:r>
            <a:r>
              <a:rPr lang="en-US" dirty="0"/>
              <a:t>, with </a:t>
            </a:r>
            <a:r>
              <a:rPr lang="en-US" b="1" dirty="0"/>
              <a:t>aging infrastructure, fragmented regulation, and limited technical capacity</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 Costs</a:t>
            </a:r>
            <a:r>
              <a:rPr lang="en-US" dirty="0"/>
              <a:t>:</a:t>
            </a:r>
            <a:r>
              <a:rPr lang="en-US" baseline="0" dirty="0"/>
              <a:t> </a:t>
            </a:r>
            <a:r>
              <a:rPr lang="en-US" sz="1200" dirty="0">
                <a:latin typeface="Calibri Light" panose="020F0302020204030204" pitchFamily="34" charset="0"/>
                <a:ea typeface="Calibri Light" panose="020F0302020204030204" pitchFamily="34" charset="0"/>
                <a:cs typeface="Calibri Light" panose="020F0302020204030204" pitchFamily="34" charset="0"/>
              </a:rPr>
              <a:t>Dependence on imported fossil fuels leads to some of the world’s highest electricity cost. </a:t>
            </a:r>
            <a:endParaRPr lang="en-US" dirty="0"/>
          </a:p>
          <a:p>
            <a:endParaRPr lang="en-US" baseline="0" dirty="0"/>
          </a:p>
          <a:p>
            <a:endParaRPr lang="en-US" baseline="0" dirty="0"/>
          </a:p>
          <a:p>
            <a:r>
              <a:rPr lang="en-US" b="1" dirty="0"/>
              <a:t>Climate Vulnerability</a:t>
            </a:r>
            <a:r>
              <a:rPr lang="en-US" dirty="0"/>
              <a:t>:</a:t>
            </a:r>
            <a:r>
              <a:rPr lang="en-US" baseline="0" dirty="0"/>
              <a:t> </a:t>
            </a:r>
            <a:r>
              <a:rPr lang="en-US" dirty="0"/>
              <a:t>The Caribbean is in the </a:t>
            </a:r>
            <a:r>
              <a:rPr lang="en-US" b="1" dirty="0"/>
              <a:t>hurricane belt</a:t>
            </a:r>
            <a:r>
              <a:rPr lang="en-US" dirty="0"/>
              <a:t>; storms like </a:t>
            </a:r>
            <a:r>
              <a:rPr lang="en-US" b="1" dirty="0"/>
              <a:t>Maria (2017,Puerto</a:t>
            </a:r>
            <a:r>
              <a:rPr lang="en-US" b="1" baseline="0" dirty="0"/>
              <a:t> Rico</a:t>
            </a:r>
            <a:r>
              <a:rPr lang="en-US" b="1" dirty="0"/>
              <a:t>), Dorian (2019, The Bahamas), Beryl (2024)</a:t>
            </a:r>
            <a:r>
              <a:rPr lang="en-US" dirty="0"/>
              <a:t> devastated entire power systems in the Caribbean.</a:t>
            </a:r>
          </a:p>
          <a:p>
            <a:r>
              <a:rPr lang="en-US" dirty="0"/>
              <a:t>Centralized grids can take </a:t>
            </a:r>
            <a:r>
              <a:rPr lang="en-US" b="1" dirty="0"/>
              <a:t>weeks to months</a:t>
            </a:r>
            <a:r>
              <a:rPr lang="en-US" dirty="0"/>
              <a:t> to restore after hurricanes.</a:t>
            </a:r>
          </a:p>
          <a:p>
            <a:r>
              <a:rPr lang="en-US" dirty="0"/>
              <a:t>Rising sea levels and saltwater intrusion also threaten coastal plants and substations.</a:t>
            </a:r>
          </a:p>
          <a:p>
            <a:endParaRPr lang="en-US" dirty="0"/>
          </a:p>
          <a:p>
            <a:r>
              <a:rPr lang="en-US" b="1" dirty="0"/>
              <a:t>Aging Infrastructure</a:t>
            </a:r>
            <a:r>
              <a:rPr lang="en-US" dirty="0"/>
              <a:t>:</a:t>
            </a:r>
            <a:r>
              <a:rPr lang="en-US" baseline="0" dirty="0"/>
              <a:t> </a:t>
            </a:r>
            <a:r>
              <a:rPr lang="en-US" dirty="0"/>
              <a:t>Many generation and distribution assets are </a:t>
            </a:r>
            <a:r>
              <a:rPr lang="en-US" b="1" dirty="0"/>
              <a:t>30+ years old</a:t>
            </a:r>
            <a:r>
              <a:rPr lang="en-US" dirty="0"/>
              <a:t>, leading to frequent outages and inefficiencies</a:t>
            </a:r>
          </a:p>
          <a:p>
            <a:endParaRPr lang="en-US" dirty="0"/>
          </a:p>
          <a:p>
            <a:r>
              <a:rPr lang="en-US" dirty="0"/>
              <a:t>Grid systems are often centralized and </a:t>
            </a:r>
            <a:r>
              <a:rPr lang="en-US" b="1" dirty="0"/>
              <a:t>lack redundancy</a:t>
            </a:r>
            <a:r>
              <a:rPr lang="en-US" dirty="0"/>
              <a:t>.</a:t>
            </a:r>
          </a:p>
          <a:p>
            <a:r>
              <a:rPr lang="en-US" dirty="0"/>
              <a:t>Maintenance backlogs and high replacement costs worsen vulnerabilities.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vulnerabilities highlight the urgent need for </a:t>
            </a:r>
            <a:r>
              <a:rPr lang="en-US" b="1" dirty="0"/>
              <a:t>resilient, decentralized solutions like </a:t>
            </a:r>
            <a:r>
              <a:rPr lang="en-US" b="1" dirty="0" err="1"/>
              <a:t>microgrids</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65C1A0A-FC09-4555-8D76-53B235C4371F}" type="slidenum">
              <a:rPr lang="en-US" smtClean="0"/>
              <a:t>4</a:t>
            </a:fld>
            <a:endParaRPr lang="en-US"/>
          </a:p>
        </p:txBody>
      </p:sp>
    </p:spTree>
    <p:extLst>
      <p:ext uri="{BB962C8B-B14F-4D97-AF65-F5344CB8AC3E}">
        <p14:creationId xmlns:p14="http://schemas.microsoft.com/office/powerpoint/2010/main" val="337837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Definition</a:t>
            </a:r>
            <a:r>
              <a:rPr lang="en-US" dirty="0"/>
              <a:t>: A localized group of energy resources (e.g., solar, wind, battery storage)</a:t>
            </a:r>
          </a:p>
          <a:p>
            <a:r>
              <a:rPr lang="en-US" dirty="0"/>
              <a:t>and interconnected loads that can operate independently or connected to the main</a:t>
            </a:r>
          </a:p>
          <a:p>
            <a:r>
              <a:rPr lang="en-US" dirty="0"/>
              <a:t>grid.</a:t>
            </a:r>
          </a:p>
          <a:p>
            <a:endParaRPr lang="en-US" dirty="0"/>
          </a:p>
          <a:p>
            <a:r>
              <a:rPr lang="en-US" b="1" dirty="0"/>
              <a:t>Flexibility: </a:t>
            </a:r>
            <a:r>
              <a:rPr lang="en-US" dirty="0"/>
              <a:t>Can disconnect (island) from the main grid during outages and continue</a:t>
            </a:r>
          </a:p>
          <a:p>
            <a:r>
              <a:rPr lang="en-US" dirty="0"/>
              <a:t>supplying local loads.</a:t>
            </a:r>
          </a:p>
          <a:p>
            <a:endParaRPr lang="en-US" dirty="0"/>
          </a:p>
          <a:p>
            <a:r>
              <a:rPr lang="en-US" b="1" dirty="0"/>
              <a:t>Components: </a:t>
            </a:r>
            <a:r>
              <a:rPr lang="en-US" dirty="0"/>
              <a:t>Include generation sources (often renewables), energy storage</a:t>
            </a:r>
          </a:p>
          <a:p>
            <a:r>
              <a:rPr lang="en-US" dirty="0"/>
              <a:t>(batteries), and intelligent controls.</a:t>
            </a:r>
          </a:p>
          <a:p>
            <a:endParaRPr lang="en-US" dirty="0"/>
          </a:p>
        </p:txBody>
      </p:sp>
      <p:sp>
        <p:nvSpPr>
          <p:cNvPr id="4" name="Slide Number Placeholder 3"/>
          <p:cNvSpPr>
            <a:spLocks noGrp="1"/>
          </p:cNvSpPr>
          <p:nvPr>
            <p:ph type="sldNum" sz="quarter" idx="5"/>
          </p:nvPr>
        </p:nvSpPr>
        <p:spPr/>
        <p:txBody>
          <a:bodyPr/>
          <a:lstStyle/>
          <a:p>
            <a:fld id="{F65C1A0A-FC09-4555-8D76-53B235C4371F}" type="slidenum">
              <a:rPr lang="en-US" smtClean="0"/>
              <a:t>5</a:t>
            </a:fld>
            <a:endParaRPr lang="en-US"/>
          </a:p>
        </p:txBody>
      </p:sp>
    </p:spTree>
    <p:extLst>
      <p:ext uri="{BB962C8B-B14F-4D97-AF65-F5344CB8AC3E}">
        <p14:creationId xmlns:p14="http://schemas.microsoft.com/office/powerpoint/2010/main" val="395199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Microgrids are vital in the Caribbean to </a:t>
            </a:r>
            <a:r>
              <a:rPr lang="en-US" dirty="0"/>
              <a:t>enhance energy resilience against hurricanes, reduce high fossil fuel dependency and costs, improve energy access and reliability, and support environmental sustainability by integrating renewables like solar power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Disaster Resilience</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dirty="0"/>
              <a:t>One of the strongest arguments for </a:t>
            </a:r>
            <a:r>
              <a:rPr lang="en-US" dirty="0" err="1"/>
              <a:t>microgrids</a:t>
            </a:r>
            <a:r>
              <a:rPr lang="en-US" dirty="0"/>
              <a:t> in the Caribbean is disaster resilience. Centralized grids are highly vulnerable , in</a:t>
            </a:r>
            <a:r>
              <a:rPr lang="en-US" baseline="0" dirty="0"/>
              <a:t> fact research shows </a:t>
            </a:r>
            <a:r>
              <a:rPr lang="en-US" b="1" dirty="0"/>
              <a:t>over 80% of major global power outages are weather-related</a:t>
            </a:r>
            <a:r>
              <a:rPr lang="en-US" dirty="0"/>
              <a:t>, and these outages have increased </a:t>
            </a:r>
            <a:r>
              <a:rPr lang="en-US" b="1" dirty="0"/>
              <a:t>by 80% over the last decade</a:t>
            </a:r>
            <a:r>
              <a:rPr lang="en-US" dirty="0"/>
              <a:t> (</a:t>
            </a:r>
            <a:r>
              <a:rPr lang="en-US" dirty="0" err="1"/>
              <a:t>Microgrid</a:t>
            </a:r>
            <a:r>
              <a:rPr lang="en-US" dirty="0"/>
              <a:t> Knowledge, 2023). After </a:t>
            </a:r>
            <a:r>
              <a:rPr lang="en-US" b="1" dirty="0"/>
              <a:t>Hurricane Maria in 2017</a:t>
            </a:r>
            <a:r>
              <a:rPr lang="en-US" dirty="0"/>
              <a:t>, Puerto Rico’s central grid collapsed for months, but solar &amp; battery </a:t>
            </a:r>
            <a:r>
              <a:rPr lang="en-US" dirty="0" err="1"/>
              <a:t>microgrids</a:t>
            </a:r>
            <a:r>
              <a:rPr lang="en-US" dirty="0"/>
              <a:t> kept hospitals and community centers powered (DOE, 2019). For the Caribbean, where hurricanes are an annual reality, </a:t>
            </a:r>
            <a:r>
              <a:rPr lang="en-US" dirty="0" err="1"/>
              <a:t>microgrids</a:t>
            </a:r>
            <a:r>
              <a:rPr lang="en-US" dirty="0"/>
              <a:t> are not optional,</a:t>
            </a:r>
            <a:r>
              <a:rPr lang="en-US" baseline="0" dirty="0"/>
              <a:t> </a:t>
            </a:r>
            <a:r>
              <a:rPr lang="en-US" dirty="0"/>
              <a:t> they’re essential for survival and disaster preparedness</a:t>
            </a:r>
          </a:p>
          <a:p>
            <a:endParaRPr lang="en-US" dirty="0"/>
          </a:p>
          <a:p>
            <a:r>
              <a:rPr lang="en-US" b="1" dirty="0"/>
              <a:t>Reduce Fuel Dependency</a:t>
            </a:r>
            <a:r>
              <a:rPr lang="en-US" dirty="0"/>
              <a:t>: In some islands, electricity prices exceed </a:t>
            </a:r>
            <a:r>
              <a:rPr lang="en-US" b="1" dirty="0"/>
              <a:t>US $0.30 per kWh</a:t>
            </a:r>
            <a:r>
              <a:rPr lang="en-US" dirty="0"/>
              <a:t>, among the highest globally, largely due to fuel dependency (CARICOM, 2020). </a:t>
            </a:r>
            <a:r>
              <a:rPr lang="en-US" dirty="0" err="1"/>
              <a:t>Microgrids</a:t>
            </a:r>
            <a:r>
              <a:rPr lang="en-US" dirty="0"/>
              <a:t> integrating renewables and storage cut that dependency significantly. Studies show they can reduce </a:t>
            </a:r>
            <a:r>
              <a:rPr lang="en-US" b="1" dirty="0"/>
              <a:t>diesel consumption by up to 42%</a:t>
            </a:r>
            <a:r>
              <a:rPr lang="en-US" dirty="0"/>
              <a:t> and annual energy usage by </a:t>
            </a:r>
            <a:r>
              <a:rPr lang="en-US" b="1" dirty="0"/>
              <a:t>56%</a:t>
            </a:r>
            <a:r>
              <a:rPr lang="en-US" dirty="0"/>
              <a:t> in island systems (MDPI, 2022; OSTI, 2022). Beyond environmental benefits, this is an </a:t>
            </a:r>
            <a:r>
              <a:rPr lang="en-US" b="1" dirty="0"/>
              <a:t>economic liberation strategy</a:t>
            </a:r>
            <a:r>
              <a:rPr lang="en-US" b="0" dirty="0"/>
              <a:t>,</a:t>
            </a:r>
            <a:r>
              <a:rPr lang="en-US" b="0" baseline="0" dirty="0"/>
              <a:t> </a:t>
            </a:r>
            <a:r>
              <a:rPr lang="en-US" dirty="0"/>
              <a:t>stabilizing prices and reducing exposure to global oil volatility</a:t>
            </a:r>
          </a:p>
          <a:p>
            <a:endParaRPr lang="en-US" dirty="0"/>
          </a:p>
          <a:p>
            <a:r>
              <a:rPr lang="en-US" b="1" dirty="0"/>
              <a:t>Grid </a:t>
            </a:r>
            <a:r>
              <a:rPr lang="en-US" b="1" dirty="0" err="1"/>
              <a:t>Stabilility</a:t>
            </a:r>
            <a:r>
              <a:rPr lang="en-US" b="1" dirty="0"/>
              <a:t>:</a:t>
            </a:r>
            <a:r>
              <a:rPr lang="en-US" b="1" baseline="0" dirty="0"/>
              <a:t> </a:t>
            </a:r>
            <a:r>
              <a:rPr lang="en-US" dirty="0" err="1"/>
              <a:t>Microgrids</a:t>
            </a:r>
            <a:r>
              <a:rPr lang="en-US" dirty="0"/>
              <a:t> strengthen national grids by lowering peak demand and optimizing efficiency. Instead of running fuel plants inefficiently during peaks, </a:t>
            </a:r>
            <a:r>
              <a:rPr lang="en-US" dirty="0" err="1"/>
              <a:t>microgrids</a:t>
            </a:r>
            <a:r>
              <a:rPr lang="en-US" dirty="0"/>
              <a:t> balance the load. For example, in </a:t>
            </a:r>
            <a:r>
              <a:rPr lang="en-US" b="1" dirty="0"/>
              <a:t>Jamaica’s Munro Wind Farm </a:t>
            </a:r>
            <a:r>
              <a:rPr lang="en-US" b="1" dirty="0" err="1"/>
              <a:t>microgrid</a:t>
            </a:r>
            <a:r>
              <a:rPr lang="en-US" dirty="0"/>
              <a:t>, wind, solar &amp; batteries provide </a:t>
            </a:r>
            <a:r>
              <a:rPr lang="en-US" b="1" dirty="0"/>
              <a:t>24.5 MW of hybrid power</a:t>
            </a:r>
            <a:r>
              <a:rPr lang="en-US" dirty="0"/>
              <a:t>, ensuring stable supply during outages (JPS, 2023). This reduces stress on centralized assets, prolongs their lifespan, and lowers operational costs. For regulators, this means fewer outages and more reliable service for citizens</a:t>
            </a:r>
          </a:p>
          <a:p>
            <a:endParaRPr lang="en-US" dirty="0"/>
          </a:p>
          <a:p>
            <a:r>
              <a:rPr lang="en-US" b="1" dirty="0"/>
              <a:t>Improved Access</a:t>
            </a:r>
            <a:r>
              <a:rPr lang="en-US" dirty="0"/>
              <a:t>:</a:t>
            </a:r>
            <a:r>
              <a:rPr lang="en-US" baseline="0" dirty="0"/>
              <a:t> </a:t>
            </a:r>
            <a:r>
              <a:rPr lang="en-US" dirty="0"/>
              <a:t>Finally, </a:t>
            </a:r>
            <a:r>
              <a:rPr lang="en-US" dirty="0" err="1"/>
              <a:t>microgrids</a:t>
            </a:r>
            <a:r>
              <a:rPr lang="en-US" dirty="0"/>
              <a:t> expand access. In Haiti, where rural electrification is often below </a:t>
            </a:r>
            <a:r>
              <a:rPr lang="en-US" b="1" dirty="0"/>
              <a:t>15%</a:t>
            </a:r>
            <a:r>
              <a:rPr lang="en-US" dirty="0"/>
              <a:t>, community-owned </a:t>
            </a:r>
            <a:r>
              <a:rPr lang="en-US" dirty="0" err="1"/>
              <a:t>microgrids</a:t>
            </a:r>
            <a:r>
              <a:rPr lang="en-US" dirty="0"/>
              <a:t> launched in 2019 now power towns like Tiburon, providing affordable, reliable electricity to over </a:t>
            </a:r>
            <a:r>
              <a:rPr lang="en-US" b="1" dirty="0"/>
              <a:t>2,000 residents</a:t>
            </a:r>
            <a:r>
              <a:rPr lang="en-US" dirty="0"/>
              <a:t> (REN21, 2023). Similarly, in Tanzania, </a:t>
            </a:r>
            <a:r>
              <a:rPr lang="en-US" dirty="0" err="1"/>
              <a:t>microgrids</a:t>
            </a:r>
            <a:r>
              <a:rPr lang="en-US" dirty="0"/>
              <a:t> achieved </a:t>
            </a:r>
            <a:r>
              <a:rPr lang="en-US" b="1" dirty="0"/>
              <a:t>98% reliability</a:t>
            </a:r>
            <a:r>
              <a:rPr lang="en-US" dirty="0"/>
              <a:t>, compared to just </a:t>
            </a:r>
            <a:r>
              <a:rPr lang="en-US" b="1" dirty="0"/>
              <a:t>47% for the national grid</a:t>
            </a:r>
            <a:r>
              <a:rPr lang="en-US" dirty="0"/>
              <a:t> (New America, 2021). For remote Caribbean islands, </a:t>
            </a:r>
            <a:r>
              <a:rPr lang="en-US" dirty="0" err="1"/>
              <a:t>microgrids</a:t>
            </a:r>
            <a:r>
              <a:rPr lang="en-US" dirty="0"/>
              <a:t> mean more than electricity — they mean access to education, healthcare, and business opportunities</a:t>
            </a:r>
          </a:p>
        </p:txBody>
      </p:sp>
      <p:sp>
        <p:nvSpPr>
          <p:cNvPr id="4" name="Slide Number Placeholder 3"/>
          <p:cNvSpPr>
            <a:spLocks noGrp="1"/>
          </p:cNvSpPr>
          <p:nvPr>
            <p:ph type="sldNum" sz="quarter" idx="5"/>
          </p:nvPr>
        </p:nvSpPr>
        <p:spPr/>
        <p:txBody>
          <a:bodyPr/>
          <a:lstStyle/>
          <a:p>
            <a:fld id="{F65C1A0A-FC09-4555-8D76-53B235C4371F}" type="slidenum">
              <a:rPr lang="en-US" smtClean="0"/>
              <a:t>6</a:t>
            </a:fld>
            <a:endParaRPr lang="en-US"/>
          </a:p>
        </p:txBody>
      </p:sp>
    </p:spTree>
    <p:extLst>
      <p:ext uri="{BB962C8B-B14F-4D97-AF65-F5344CB8AC3E}">
        <p14:creationId xmlns:p14="http://schemas.microsoft.com/office/powerpoint/2010/main" val="322942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D180-471A-840A-4B77-256CF5E83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95C53-57C7-372A-2616-0EB729929C1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72F2D91-A0FA-297B-DDE8-260410BE9E32}"/>
              </a:ext>
            </a:extLst>
          </p:cNvPr>
          <p:cNvSpPr>
            <a:spLocks noGrp="1"/>
          </p:cNvSpPr>
          <p:nvPr>
            <p:ph type="body" idx="1"/>
          </p:nvPr>
        </p:nvSpPr>
        <p:spPr/>
        <p:txBody>
          <a:bodyPr/>
          <a:lstStyle/>
          <a:p>
            <a:r>
              <a:rPr lang="en-US" b="1" dirty="0" smtClean="0"/>
              <a:t>Economic Impact</a:t>
            </a:r>
            <a:endParaRPr lang="en-US" dirty="0" smtClean="0"/>
          </a:p>
          <a:p>
            <a:r>
              <a:rPr lang="en-US" dirty="0" smtClean="0"/>
              <a:t>“Yes, upfront costs are higher—but over time, </a:t>
            </a:r>
            <a:r>
              <a:rPr lang="en-US" dirty="0" err="1" smtClean="0"/>
              <a:t>microgrids</a:t>
            </a:r>
            <a:r>
              <a:rPr lang="en-US" dirty="0" smtClean="0"/>
              <a:t> reduce energy costs by 20–30%.” </a:t>
            </a:r>
          </a:p>
          <a:p>
            <a:r>
              <a:rPr lang="en-US" dirty="0" smtClean="0"/>
              <a:t>“For fuel-dependent economies, that’s a major stabilizer against price volatility.” </a:t>
            </a:r>
          </a:p>
          <a:p>
            <a:r>
              <a:rPr lang="en-US" b="1" dirty="0" smtClean="0"/>
              <a:t>Job Creation</a:t>
            </a:r>
            <a:endParaRPr lang="en-US" dirty="0" smtClean="0"/>
          </a:p>
          <a:p>
            <a:r>
              <a:rPr lang="en-US" dirty="0" smtClean="0"/>
              <a:t>“They also create skilled jobs—installation, operations, and maintenance.” </a:t>
            </a:r>
          </a:p>
          <a:p>
            <a:r>
              <a:rPr lang="en-US" dirty="0" smtClean="0"/>
              <a:t>“This builds local capacity and prepares our workforce for the energy transition.” </a:t>
            </a:r>
          </a:p>
          <a:p>
            <a:r>
              <a:rPr lang="en-US" b="1" dirty="0" smtClean="0"/>
              <a:t>Collaboration</a:t>
            </a:r>
            <a:endParaRPr lang="en-US" dirty="0" smtClean="0"/>
          </a:p>
          <a:p>
            <a:r>
              <a:rPr lang="en-US" dirty="0" smtClean="0"/>
              <a:t>“</a:t>
            </a:r>
            <a:r>
              <a:rPr lang="en-US" dirty="0" err="1" smtClean="0"/>
              <a:t>Microgrids</a:t>
            </a:r>
            <a:r>
              <a:rPr lang="en-US" dirty="0" smtClean="0"/>
              <a:t> unlock regional collaboration.” </a:t>
            </a:r>
          </a:p>
          <a:p>
            <a:r>
              <a:rPr lang="en-US" dirty="0" smtClean="0"/>
              <a:t>“With support from partners like CDB and CARICOM, we can scale faster and reduce barriers.” </a:t>
            </a:r>
          </a:p>
          <a:p>
            <a:r>
              <a:rPr lang="en-US" b="1" dirty="0" smtClean="0"/>
              <a:t>Sustainability</a:t>
            </a:r>
            <a:endParaRPr lang="en-US" dirty="0" smtClean="0"/>
          </a:p>
          <a:p>
            <a:r>
              <a:rPr lang="en-US" dirty="0" smtClean="0"/>
              <a:t>“They directly support our 2030 renewable targets.” </a:t>
            </a:r>
          </a:p>
          <a:p>
            <a:r>
              <a:rPr lang="en-US" dirty="0" smtClean="0"/>
              <a:t>“And align with SDG 7 and SDG 13—clean energy and climate action.” </a:t>
            </a:r>
          </a:p>
          <a:p>
            <a:r>
              <a:rPr lang="en-US" b="1" dirty="0" smtClean="0"/>
              <a:t>Close</a:t>
            </a:r>
            <a:endParaRPr lang="en-US" dirty="0" smtClean="0"/>
          </a:p>
          <a:p>
            <a:r>
              <a:rPr lang="en-US" dirty="0" smtClean="0"/>
              <a:t>“So </a:t>
            </a:r>
            <a:r>
              <a:rPr lang="en-US" dirty="0" err="1" smtClean="0"/>
              <a:t>microgrids</a:t>
            </a:r>
            <a:r>
              <a:rPr lang="en-US" dirty="0" smtClean="0"/>
              <a:t> aren’t just an energy solution—they’re an economic, workforce, and resilience strategy.” </a:t>
            </a:r>
          </a:p>
          <a:p>
            <a:endParaRPr lang="en-US" dirty="0" smtClean="0"/>
          </a:p>
          <a:p>
            <a:endParaRPr lang="en-US" dirty="0"/>
          </a:p>
        </p:txBody>
      </p:sp>
      <p:sp>
        <p:nvSpPr>
          <p:cNvPr id="4" name="Slide Number Placeholder 3">
            <a:extLst>
              <a:ext uri="{FF2B5EF4-FFF2-40B4-BE49-F238E27FC236}">
                <a16:creationId xmlns:a16="http://schemas.microsoft.com/office/drawing/2014/main" id="{B10325C4-1DB3-0AC4-4FEE-BB7C4EE910E7}"/>
              </a:ext>
            </a:extLst>
          </p:cNvPr>
          <p:cNvSpPr>
            <a:spLocks noGrp="1"/>
          </p:cNvSpPr>
          <p:nvPr>
            <p:ph type="sldNum" sz="quarter" idx="5"/>
          </p:nvPr>
        </p:nvSpPr>
        <p:spPr/>
        <p:txBody>
          <a:bodyPr/>
          <a:lstStyle/>
          <a:p>
            <a:fld id="{F65C1A0A-FC09-4555-8D76-53B235C4371F}" type="slidenum">
              <a:rPr lang="en-US" smtClean="0"/>
              <a:t>7</a:t>
            </a:fld>
            <a:endParaRPr lang="en-US"/>
          </a:p>
        </p:txBody>
      </p:sp>
    </p:spTree>
    <p:extLst>
      <p:ext uri="{BB962C8B-B14F-4D97-AF65-F5344CB8AC3E}">
        <p14:creationId xmlns:p14="http://schemas.microsoft.com/office/powerpoint/2010/main" val="324137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example from Puerto Rico demonstrates the real, measurable impact of resilience-focused energy strategies.</a:t>
            </a:r>
          </a:p>
          <a:p>
            <a:r>
              <a:rPr lang="en-US" dirty="0" err="1" smtClean="0"/>
              <a:t>Microgrids</a:t>
            </a:r>
            <a:r>
              <a:rPr lang="en-US" dirty="0" smtClean="0"/>
              <a:t> have delivered up to a </a:t>
            </a:r>
            <a:r>
              <a:rPr lang="en-US" b="1" dirty="0" smtClean="0"/>
              <a:t>42% reduction in diesel consumption</a:t>
            </a:r>
            <a:r>
              <a:rPr lang="en-US" dirty="0" smtClean="0"/>
              <a:t>, significantly lowering fuel costs and exposure to supply disruptions. At the same time, they achieve up to a </a:t>
            </a:r>
            <a:r>
              <a:rPr lang="en-US" b="1" dirty="0" smtClean="0"/>
              <a:t>56% reduction in overall energy use</a:t>
            </a:r>
            <a:r>
              <a:rPr lang="en-US" dirty="0" smtClean="0"/>
              <a:t> by integrating renewables and storage.</a:t>
            </a:r>
          </a:p>
          <a:p>
            <a:r>
              <a:rPr lang="en-US" dirty="0" smtClean="0"/>
              <a:t>The key takeaway is that resilience and efficiency go hand in hand. By reducing dependence on diesel, these systems not only cut operational costs but also improve sustainability and energy security.</a:t>
            </a:r>
          </a:p>
          <a:p>
            <a:r>
              <a:rPr lang="en-US" dirty="0" smtClean="0"/>
              <a:t>For island systems like ours in the Caribbean, this is particularly relevant—less reliance on imported fuel, greater system stability, and faster recovery after disruptions.</a:t>
            </a:r>
          </a:p>
          <a:p>
            <a:r>
              <a:rPr lang="en-US" dirty="0" smtClean="0"/>
              <a:t>This is not theoretical—these are proven outcomes that reinforce why distributed energy resources and </a:t>
            </a:r>
            <a:r>
              <a:rPr lang="en-US" dirty="0" err="1" smtClean="0"/>
              <a:t>microgrids</a:t>
            </a:r>
            <a:r>
              <a:rPr lang="en-US" dirty="0" smtClean="0"/>
              <a:t> must be part of our forward strategy.</a:t>
            </a:r>
          </a:p>
          <a:p>
            <a:r>
              <a:rPr lang="en-JM" dirty="0" smtClean="0"/>
              <a:t>Study </a:t>
            </a:r>
            <a:r>
              <a:rPr lang="en-JM" dirty="0"/>
              <a:t>done</a:t>
            </a:r>
            <a:r>
              <a:rPr lang="en-JM" baseline="0" dirty="0"/>
              <a:t> at </a:t>
            </a:r>
            <a:r>
              <a:rPr lang="en-JM" dirty="0" err="1"/>
              <a:t>Vieques</a:t>
            </a:r>
            <a:r>
              <a:rPr lang="en-JM" dirty="0"/>
              <a:t> and Culebra, Puerto Rico after </a:t>
            </a:r>
            <a:r>
              <a:rPr lang="en-JM" dirty="0" err="1"/>
              <a:t>Hurricne</a:t>
            </a:r>
            <a:r>
              <a:rPr lang="en-JM" dirty="0"/>
              <a:t> Maria and Irma</a:t>
            </a:r>
          </a:p>
        </p:txBody>
      </p:sp>
      <p:sp>
        <p:nvSpPr>
          <p:cNvPr id="4" name="Slide Number Placeholder 3"/>
          <p:cNvSpPr>
            <a:spLocks noGrp="1"/>
          </p:cNvSpPr>
          <p:nvPr>
            <p:ph type="sldNum" sz="quarter" idx="10"/>
          </p:nvPr>
        </p:nvSpPr>
        <p:spPr/>
        <p:txBody>
          <a:bodyPr/>
          <a:lstStyle/>
          <a:p>
            <a:fld id="{F65C1A0A-FC09-4555-8D76-53B235C4371F}" type="slidenum">
              <a:rPr lang="en-US" smtClean="0"/>
              <a:t>8</a:t>
            </a:fld>
            <a:endParaRPr lang="en-US"/>
          </a:p>
        </p:txBody>
      </p:sp>
    </p:spTree>
    <p:extLst>
      <p:ext uri="{BB962C8B-B14F-4D97-AF65-F5344CB8AC3E}">
        <p14:creationId xmlns:p14="http://schemas.microsoft.com/office/powerpoint/2010/main" val="11709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comparison highlights a critical shift in how we think about energy reliability in the Caribbean.</a:t>
            </a:r>
          </a:p>
          <a:p>
            <a:r>
              <a:rPr lang="en-US" dirty="0" smtClean="0"/>
              <a:t>Traditional centralized grids deliver around </a:t>
            </a:r>
            <a:r>
              <a:rPr lang="en-US" b="1" dirty="0" smtClean="0"/>
              <a:t>70% reliability</a:t>
            </a:r>
            <a:r>
              <a:rPr lang="en-US" dirty="0" smtClean="0"/>
              <a:t>, which leaves significant exposure during extreme events.</a:t>
            </a:r>
          </a:p>
          <a:p>
            <a:r>
              <a:rPr lang="en-US" dirty="0" smtClean="0"/>
              <a:t>When we introduce hybrid </a:t>
            </a:r>
            <a:r>
              <a:rPr lang="en-US" dirty="0" err="1" smtClean="0"/>
              <a:t>microgrids</a:t>
            </a:r>
            <a:r>
              <a:rPr lang="en-US" dirty="0" smtClean="0"/>
              <a:t>, reliability increases to approximately </a:t>
            </a:r>
            <a:r>
              <a:rPr lang="en-US" b="1" dirty="0" smtClean="0"/>
              <a:t>90%</a:t>
            </a:r>
            <a:r>
              <a:rPr lang="en-US" dirty="0" smtClean="0"/>
              <a:t>, already a major improvement. But the real transformation occurs when we integrate </a:t>
            </a:r>
            <a:r>
              <a:rPr lang="en-US" b="1" dirty="0" smtClean="0"/>
              <a:t>solar with battery storage</a:t>
            </a:r>
            <a:r>
              <a:rPr lang="en-US" dirty="0" smtClean="0"/>
              <a:t>—driving reliability up to </a:t>
            </a:r>
            <a:r>
              <a:rPr lang="en-US" b="1" dirty="0" smtClean="0"/>
              <a:t>95%</a:t>
            </a:r>
            <a:r>
              <a:rPr lang="en-US" dirty="0" smtClean="0"/>
              <a:t>.</a:t>
            </a:r>
          </a:p>
          <a:p>
            <a:r>
              <a:rPr lang="en-US" dirty="0" smtClean="0"/>
              <a:t>This is a step change, not a marginal gain. It means fewer outages, faster recovery, and greater continuity for critical services and economic activity.</a:t>
            </a:r>
          </a:p>
          <a:p>
            <a:r>
              <a:rPr lang="en-US" dirty="0" smtClean="0"/>
              <a:t>The implication is clear: resilience is no longer dependent solely on grid hardening—it must include </a:t>
            </a:r>
            <a:r>
              <a:rPr lang="en-US" b="1" dirty="0" smtClean="0"/>
              <a:t>distributed energy and storage solutions</a:t>
            </a:r>
            <a:r>
              <a:rPr lang="en-US" dirty="0" smtClean="0"/>
              <a:t> as core infrastructure.</a:t>
            </a:r>
          </a:p>
          <a:p>
            <a:r>
              <a:rPr lang="en-US" dirty="0" smtClean="0"/>
              <a:t>For Caribbean utilities, this provides a practical and proven pathway to building a more resilient, future-ready energy system.</a:t>
            </a:r>
          </a:p>
          <a:p>
            <a:pPr lvl="0" eaLnBrk="0" fontAlgn="base" hangingPunct="0">
              <a:spcBef>
                <a:spcPct val="0"/>
              </a:spcBef>
              <a:spcAft>
                <a:spcPct val="0"/>
              </a:spcAft>
              <a:buFontTx/>
              <a:buChar char="•"/>
            </a:pPr>
            <a:r>
              <a:rPr lang="en-US" altLang="en-US" sz="1200" dirty="0" smtClean="0">
                <a:latin typeface="Arial" panose="020B0604020202020204" pitchFamily="34" charset="0"/>
              </a:rPr>
              <a:t>DOE </a:t>
            </a:r>
            <a:r>
              <a:rPr lang="en-US" altLang="en-US" sz="1200" dirty="0">
                <a:latin typeface="Arial" panose="020B0604020202020204" pitchFamily="34" charset="0"/>
              </a:rPr>
              <a:t>(2019): </a:t>
            </a:r>
            <a:r>
              <a:rPr lang="en-US" altLang="en-US" sz="1200" dirty="0" err="1">
                <a:latin typeface="Arial" panose="020B0604020202020204" pitchFamily="34" charset="0"/>
              </a:rPr>
              <a:t>Microgrids</a:t>
            </a:r>
            <a:r>
              <a:rPr lang="en-US" altLang="en-US" sz="1200" dirty="0">
                <a:latin typeface="Arial" panose="020B0604020202020204" pitchFamily="34" charset="0"/>
              </a:rPr>
              <a:t> in Puerto Rico kept hospitals running post-Hurricane Maria.</a:t>
            </a:r>
          </a:p>
          <a:p>
            <a:pPr lvl="0" eaLnBrk="0" fontAlgn="base" hangingPunct="0">
              <a:spcBef>
                <a:spcPct val="0"/>
              </a:spcBef>
              <a:spcAft>
                <a:spcPct val="0"/>
              </a:spcAft>
              <a:buFontTx/>
              <a:buChar char="•"/>
            </a:pPr>
            <a:r>
              <a:rPr lang="en-US" altLang="en-US" sz="1200" dirty="0" smtClean="0">
                <a:latin typeface="Arial" panose="020B0604020202020204" pitchFamily="34" charset="0"/>
              </a:rPr>
              <a:t>REN21 </a:t>
            </a:r>
            <a:r>
              <a:rPr lang="en-US" altLang="en-US" sz="1200" dirty="0">
                <a:latin typeface="Arial" panose="020B0604020202020204" pitchFamily="34" charset="0"/>
              </a:rPr>
              <a:t>(2023): Solar </a:t>
            </a:r>
            <a:r>
              <a:rPr lang="en-US" altLang="en-US" sz="1200" dirty="0" err="1">
                <a:latin typeface="Arial" panose="020B0604020202020204" pitchFamily="34" charset="0"/>
              </a:rPr>
              <a:t>microgrids</a:t>
            </a:r>
            <a:r>
              <a:rPr lang="en-US" altLang="en-US" sz="1200" dirty="0">
                <a:latin typeface="Arial" panose="020B0604020202020204" pitchFamily="34" charset="0"/>
              </a:rPr>
              <a:t> in Haiti ensured stable electricity in underserved towns.</a:t>
            </a:r>
          </a:p>
          <a:p>
            <a:pPr lvl="0" eaLnBrk="0" fontAlgn="base" hangingPunct="0">
              <a:spcBef>
                <a:spcPct val="0"/>
              </a:spcBef>
              <a:spcAft>
                <a:spcPct val="0"/>
              </a:spcAft>
              <a:buFontTx/>
              <a:buChar char="•"/>
            </a:pPr>
            <a:r>
              <a:rPr lang="en-US" altLang="en-US" sz="1200" dirty="0">
                <a:latin typeface="Arial" panose="020B0604020202020204" pitchFamily="34" charset="0"/>
              </a:rPr>
              <a:t>New America (2021): </a:t>
            </a:r>
            <a:r>
              <a:rPr lang="en-US" altLang="en-US" sz="1200" dirty="0" err="1">
                <a:latin typeface="Arial" panose="020B0604020202020204" pitchFamily="34" charset="0"/>
              </a:rPr>
              <a:t>Microgrids</a:t>
            </a:r>
            <a:r>
              <a:rPr lang="en-US" altLang="en-US" sz="1200" dirty="0">
                <a:latin typeface="Arial" panose="020B0604020202020204" pitchFamily="34" charset="0"/>
              </a:rPr>
              <a:t> achieved 98% reliability vs 47% for national grid (Tanzania).</a:t>
            </a:r>
          </a:p>
          <a:p>
            <a:endParaRPr lang="en-JM" dirty="0"/>
          </a:p>
        </p:txBody>
      </p:sp>
      <p:sp>
        <p:nvSpPr>
          <p:cNvPr id="4" name="Slide Number Placeholder 3"/>
          <p:cNvSpPr>
            <a:spLocks noGrp="1"/>
          </p:cNvSpPr>
          <p:nvPr>
            <p:ph type="sldNum" sz="quarter" idx="10"/>
          </p:nvPr>
        </p:nvSpPr>
        <p:spPr/>
        <p:txBody>
          <a:bodyPr/>
          <a:lstStyle/>
          <a:p>
            <a:fld id="{F65C1A0A-FC09-4555-8D76-53B235C4371F}" type="slidenum">
              <a:rPr lang="en-US" smtClean="0"/>
              <a:t>9</a:t>
            </a:fld>
            <a:endParaRPr lang="en-US"/>
          </a:p>
        </p:txBody>
      </p:sp>
    </p:spTree>
    <p:extLst>
      <p:ext uri="{BB962C8B-B14F-4D97-AF65-F5344CB8AC3E}">
        <p14:creationId xmlns:p14="http://schemas.microsoft.com/office/powerpoint/2010/main" val="2644377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Hurricane Maria in 2017, Puerto Rico deployed solar microgrids with battery storage and diesel backup to restore electricity to hospitals, water treatment plants, and other critical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microgrids enabled faster recovery compared to the centralized grid, which remained down for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Community-owned systems like the Adjuntas solar microgrid played a vital role in maintaining essential services and supporting local businesses.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projects demonstrated the value of decentralized, renewable-based power systems in disaster contexts, and shaped regional strategies for resilience across the Caribbean.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a:t>
            </a:r>
            <a:r>
              <a:rPr lang="en-US" baseline="0" dirty="0"/>
              <a:t> </a:t>
            </a:r>
            <a:r>
              <a:rPr lang="en-US" baseline="0" dirty="0" err="1"/>
              <a:t>Microgrids</a:t>
            </a:r>
            <a:r>
              <a:rPr lang="en-US" baseline="0" dirty="0"/>
              <a:t> in action in the region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JM" sz="1200" kern="1200" dirty="0" err="1">
                <a:solidFill>
                  <a:schemeClr val="tx1"/>
                </a:solidFill>
                <a:effectLst/>
                <a:latin typeface="+mn-lt"/>
                <a:ea typeface="+mn-ea"/>
                <a:cs typeface="+mn-cs"/>
              </a:rPr>
              <a:t>Mayreau</a:t>
            </a:r>
            <a:r>
              <a:rPr lang="en-JM" sz="1200" kern="1200" dirty="0">
                <a:solidFill>
                  <a:schemeClr val="tx1"/>
                </a:solidFill>
                <a:effectLst/>
                <a:latin typeface="+mn-lt"/>
                <a:ea typeface="+mn-ea"/>
                <a:cs typeface="+mn-cs"/>
              </a:rPr>
              <a:t>, Grenadines: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JM" sz="1200" kern="1200" dirty="0">
                <a:solidFill>
                  <a:schemeClr val="tx1"/>
                </a:solidFill>
                <a:effectLst/>
                <a:latin typeface="+mn-lt"/>
                <a:ea typeface="+mn-ea"/>
                <a:cs typeface="+mn-cs"/>
              </a:rPr>
              <a:t>Ragged Island, Bahamas-  providing over 90% renewable</a:t>
            </a:r>
            <a:r>
              <a:rPr lang="en-JM" sz="1200" kern="1200" baseline="0" dirty="0">
                <a:solidFill>
                  <a:schemeClr val="tx1"/>
                </a:solidFill>
                <a:effectLst/>
                <a:latin typeface="+mn-lt"/>
                <a:ea typeface="+mn-ea"/>
                <a:cs typeface="+mn-cs"/>
              </a:rPr>
              <a:t> energy to a small fishing community</a:t>
            </a:r>
            <a:endParaRPr lang="en-JM"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65C1A0A-FC09-4555-8D76-53B235C4371F}" type="slidenum">
              <a:rPr lang="en-US" smtClean="0"/>
              <a:t>10</a:t>
            </a:fld>
            <a:endParaRPr lang="en-US"/>
          </a:p>
        </p:txBody>
      </p:sp>
    </p:spTree>
    <p:extLst>
      <p:ext uri="{BB962C8B-B14F-4D97-AF65-F5344CB8AC3E}">
        <p14:creationId xmlns:p14="http://schemas.microsoft.com/office/powerpoint/2010/main" val="122349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8C4E-E800-F0E0-EA12-54D4ACAC0FF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685CCB-7415-6A6C-92BF-4F2573A1FDE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8AFC065-1645-E77D-E7A4-14625828CDFE}"/>
              </a:ext>
            </a:extLst>
          </p:cNvPr>
          <p:cNvSpPr>
            <a:spLocks noGrp="1"/>
          </p:cNvSpPr>
          <p:nvPr>
            <p:ph type="dt" sz="half" idx="10"/>
          </p:nvPr>
        </p:nvSpPr>
        <p:spPr/>
        <p:txBody>
          <a:bodyPr/>
          <a:lstStyle/>
          <a:p>
            <a:fld id="{A768D43E-65FA-4779-9611-F1B341241F27}" type="datetime1">
              <a:rPr lang="en-US" smtClean="0"/>
              <a:t>3/26/2026</a:t>
            </a:fld>
            <a:endParaRPr lang="en-US"/>
          </a:p>
        </p:txBody>
      </p:sp>
      <p:sp>
        <p:nvSpPr>
          <p:cNvPr id="5" name="Footer Placeholder 4">
            <a:extLst>
              <a:ext uri="{FF2B5EF4-FFF2-40B4-BE49-F238E27FC236}">
                <a16:creationId xmlns:a16="http://schemas.microsoft.com/office/drawing/2014/main" id="{ECCACB8C-BAA5-AA70-E2A2-056934AC3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1B11-DBFD-9377-8192-997F74301A09}"/>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2724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E62B-5E19-FD47-E6E1-8947DED399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81F72-F72D-2513-CDF5-4C86F39A4D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61C68-CB7E-3AE4-14D2-42A018EFA3AC}"/>
              </a:ext>
            </a:extLst>
          </p:cNvPr>
          <p:cNvSpPr>
            <a:spLocks noGrp="1"/>
          </p:cNvSpPr>
          <p:nvPr>
            <p:ph type="dt" sz="half" idx="10"/>
          </p:nvPr>
        </p:nvSpPr>
        <p:spPr/>
        <p:txBody>
          <a:bodyPr/>
          <a:lstStyle/>
          <a:p>
            <a:fld id="{F72DAF8B-56D9-4ADE-B74F-6CDD91456101}" type="datetime1">
              <a:rPr lang="en-US" smtClean="0"/>
              <a:t>3/26/2026</a:t>
            </a:fld>
            <a:endParaRPr lang="en-US"/>
          </a:p>
        </p:txBody>
      </p:sp>
      <p:sp>
        <p:nvSpPr>
          <p:cNvPr id="5" name="Footer Placeholder 4">
            <a:extLst>
              <a:ext uri="{FF2B5EF4-FFF2-40B4-BE49-F238E27FC236}">
                <a16:creationId xmlns:a16="http://schemas.microsoft.com/office/drawing/2014/main" id="{7A9D5693-405A-92A3-D1CE-744B4BCD9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DE899-6217-3401-28C4-4D921642E841}"/>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97402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91B44-0F85-5F7F-2CF8-995614F6120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4850A-FCC7-64F8-02C1-3DF16BAEFB2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47356-13EA-7B8B-262D-5685C4CF37E1}"/>
              </a:ext>
            </a:extLst>
          </p:cNvPr>
          <p:cNvSpPr>
            <a:spLocks noGrp="1"/>
          </p:cNvSpPr>
          <p:nvPr>
            <p:ph type="dt" sz="half" idx="10"/>
          </p:nvPr>
        </p:nvSpPr>
        <p:spPr/>
        <p:txBody>
          <a:bodyPr/>
          <a:lstStyle/>
          <a:p>
            <a:fld id="{4E8CF30C-C1C2-493D-8F87-1E6CAB1399CE}" type="datetime1">
              <a:rPr lang="en-US" smtClean="0"/>
              <a:t>3/26/2026</a:t>
            </a:fld>
            <a:endParaRPr lang="en-US"/>
          </a:p>
        </p:txBody>
      </p:sp>
      <p:sp>
        <p:nvSpPr>
          <p:cNvPr id="5" name="Footer Placeholder 4">
            <a:extLst>
              <a:ext uri="{FF2B5EF4-FFF2-40B4-BE49-F238E27FC236}">
                <a16:creationId xmlns:a16="http://schemas.microsoft.com/office/drawing/2014/main" id="{8B8A22FC-8929-5138-4F60-49E8A38E4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F65A8-3727-8830-D883-34B422047305}"/>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28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8A02-D230-32E0-A16E-3BC94B211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74CEB0-999D-CAF9-72AE-B4DDDF7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8D1E6-D89A-10F3-21DE-27BCC01AC8AE}"/>
              </a:ext>
            </a:extLst>
          </p:cNvPr>
          <p:cNvSpPr>
            <a:spLocks noGrp="1"/>
          </p:cNvSpPr>
          <p:nvPr>
            <p:ph type="dt" sz="half" idx="10"/>
          </p:nvPr>
        </p:nvSpPr>
        <p:spPr/>
        <p:txBody>
          <a:bodyPr/>
          <a:lstStyle/>
          <a:p>
            <a:fld id="{28314157-BA50-44A9-A0C0-5D4594543E89}" type="datetime1">
              <a:rPr lang="en-US" smtClean="0"/>
              <a:t>3/26/2026</a:t>
            </a:fld>
            <a:endParaRPr lang="en-US"/>
          </a:p>
        </p:txBody>
      </p:sp>
      <p:sp>
        <p:nvSpPr>
          <p:cNvPr id="5" name="Footer Placeholder 4">
            <a:extLst>
              <a:ext uri="{FF2B5EF4-FFF2-40B4-BE49-F238E27FC236}">
                <a16:creationId xmlns:a16="http://schemas.microsoft.com/office/drawing/2014/main" id="{47C6EA47-A763-7CD4-E8EE-CE3F8AB89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94CEC-5CEF-481C-5E01-01E6CE982C23}"/>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46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3476-4B07-FE43-1385-7E77268E4265}"/>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842DE6-DEA8-73FE-2D3D-7B74E09E9521}"/>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72895E-ED02-5530-7687-6B71894ED7CE}"/>
              </a:ext>
            </a:extLst>
          </p:cNvPr>
          <p:cNvSpPr>
            <a:spLocks noGrp="1"/>
          </p:cNvSpPr>
          <p:nvPr>
            <p:ph type="dt" sz="half" idx="10"/>
          </p:nvPr>
        </p:nvSpPr>
        <p:spPr/>
        <p:txBody>
          <a:bodyPr/>
          <a:lstStyle/>
          <a:p>
            <a:fld id="{313540B0-303C-4202-8059-AC2269B351F1}" type="datetime1">
              <a:rPr lang="en-US" smtClean="0"/>
              <a:t>3/26/2026</a:t>
            </a:fld>
            <a:endParaRPr lang="en-US"/>
          </a:p>
        </p:txBody>
      </p:sp>
      <p:sp>
        <p:nvSpPr>
          <p:cNvPr id="5" name="Footer Placeholder 4">
            <a:extLst>
              <a:ext uri="{FF2B5EF4-FFF2-40B4-BE49-F238E27FC236}">
                <a16:creationId xmlns:a16="http://schemas.microsoft.com/office/drawing/2014/main" id="{A5149A2D-2E17-2F12-8BE0-24C741313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10408-83CD-1137-3525-54E1B16C1DB9}"/>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5054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5788-E45B-FEF5-B109-C2E99B5C3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5E65E-B8DE-7BC3-43D0-D35C45B977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3B5755-3B5C-7859-F8F8-84ACDD9151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879931-F400-A92A-2438-C3696E192DC5}"/>
              </a:ext>
            </a:extLst>
          </p:cNvPr>
          <p:cNvSpPr>
            <a:spLocks noGrp="1"/>
          </p:cNvSpPr>
          <p:nvPr>
            <p:ph type="dt" sz="half" idx="10"/>
          </p:nvPr>
        </p:nvSpPr>
        <p:spPr/>
        <p:txBody>
          <a:bodyPr/>
          <a:lstStyle/>
          <a:p>
            <a:fld id="{3FE6CA1F-3083-410A-A7D4-D105F3F0D817}" type="datetime1">
              <a:rPr lang="en-US" smtClean="0"/>
              <a:t>3/26/2026</a:t>
            </a:fld>
            <a:endParaRPr lang="en-US"/>
          </a:p>
        </p:txBody>
      </p:sp>
      <p:sp>
        <p:nvSpPr>
          <p:cNvPr id="6" name="Footer Placeholder 5">
            <a:extLst>
              <a:ext uri="{FF2B5EF4-FFF2-40B4-BE49-F238E27FC236}">
                <a16:creationId xmlns:a16="http://schemas.microsoft.com/office/drawing/2014/main" id="{24248F18-6036-F585-E50A-E986D4CC9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281BB-E583-7AB9-09F3-ECC5E5F4D285}"/>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1960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92163-6894-D67E-FF0D-230A28C50F7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7401AA-9208-905E-CDA1-7072C4F7E53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8F5CE-A48F-A009-250E-CF0908DC1A5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2B1AC-EA50-4270-95E8-B4AFC2AA1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E7947-C713-AC67-E5C0-A94528C42A2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5CA4A-6E38-BCD4-B9B8-E1028FFE9BA1}"/>
              </a:ext>
            </a:extLst>
          </p:cNvPr>
          <p:cNvSpPr>
            <a:spLocks noGrp="1"/>
          </p:cNvSpPr>
          <p:nvPr>
            <p:ph type="dt" sz="half" idx="10"/>
          </p:nvPr>
        </p:nvSpPr>
        <p:spPr/>
        <p:txBody>
          <a:bodyPr/>
          <a:lstStyle/>
          <a:p>
            <a:fld id="{97967A35-B146-45D8-B4D2-575E66A30F65}" type="datetime1">
              <a:rPr lang="en-US" smtClean="0"/>
              <a:t>3/26/2026</a:t>
            </a:fld>
            <a:endParaRPr lang="en-US"/>
          </a:p>
        </p:txBody>
      </p:sp>
      <p:sp>
        <p:nvSpPr>
          <p:cNvPr id="8" name="Footer Placeholder 7">
            <a:extLst>
              <a:ext uri="{FF2B5EF4-FFF2-40B4-BE49-F238E27FC236}">
                <a16:creationId xmlns:a16="http://schemas.microsoft.com/office/drawing/2014/main" id="{C9757CA1-0498-E356-4E18-FE50B7014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8D08B0-BB55-1BED-445D-C45CCA39AF6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2210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97A4D-4FBF-2ACC-2662-E7F0A60D3B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FDFE49-2627-3066-2BAB-68510DB31F5A}"/>
              </a:ext>
            </a:extLst>
          </p:cNvPr>
          <p:cNvSpPr>
            <a:spLocks noGrp="1"/>
          </p:cNvSpPr>
          <p:nvPr>
            <p:ph type="dt" sz="half" idx="10"/>
          </p:nvPr>
        </p:nvSpPr>
        <p:spPr/>
        <p:txBody>
          <a:bodyPr/>
          <a:lstStyle/>
          <a:p>
            <a:fld id="{E4BC3222-5F57-47B7-AA32-1D6FE8D46314}" type="datetime1">
              <a:rPr lang="en-US" smtClean="0"/>
              <a:t>3/26/2026</a:t>
            </a:fld>
            <a:endParaRPr lang="en-US"/>
          </a:p>
        </p:txBody>
      </p:sp>
      <p:sp>
        <p:nvSpPr>
          <p:cNvPr id="4" name="Footer Placeholder 3">
            <a:extLst>
              <a:ext uri="{FF2B5EF4-FFF2-40B4-BE49-F238E27FC236}">
                <a16:creationId xmlns:a16="http://schemas.microsoft.com/office/drawing/2014/main" id="{DD49BDA4-6476-1BA3-10B4-6AF168EF93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2886D-6B37-19C8-ADBC-C2A2DB99020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3193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EBF92A-DFA8-9217-250A-69E43C24F401}"/>
              </a:ext>
            </a:extLst>
          </p:cNvPr>
          <p:cNvSpPr>
            <a:spLocks noGrp="1"/>
          </p:cNvSpPr>
          <p:nvPr>
            <p:ph type="dt" sz="half" idx="10"/>
          </p:nvPr>
        </p:nvSpPr>
        <p:spPr/>
        <p:txBody>
          <a:bodyPr/>
          <a:lstStyle/>
          <a:p>
            <a:fld id="{19CE6491-AF69-44A1-9FF5-D97B3B052F8F}" type="datetime1">
              <a:rPr lang="en-US" smtClean="0"/>
              <a:t>3/26/2026</a:t>
            </a:fld>
            <a:endParaRPr lang="en-US"/>
          </a:p>
        </p:txBody>
      </p:sp>
      <p:sp>
        <p:nvSpPr>
          <p:cNvPr id="3" name="Footer Placeholder 2">
            <a:extLst>
              <a:ext uri="{FF2B5EF4-FFF2-40B4-BE49-F238E27FC236}">
                <a16:creationId xmlns:a16="http://schemas.microsoft.com/office/drawing/2014/main" id="{A2FB627C-A6E0-7788-FFD0-4668CCD61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71D259-1AE6-3F56-3865-0FA9817BFF3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520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6FEF-E071-61D7-8652-1F8F8FA38A3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CBAD5E0-D242-93F7-ED0C-63528775AFF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3CFB2A-F3AF-660E-4E90-29818026F80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E08BF9-03FF-5B02-B049-22099458A41A}"/>
              </a:ext>
            </a:extLst>
          </p:cNvPr>
          <p:cNvSpPr>
            <a:spLocks noGrp="1"/>
          </p:cNvSpPr>
          <p:nvPr>
            <p:ph type="dt" sz="half" idx="10"/>
          </p:nvPr>
        </p:nvSpPr>
        <p:spPr/>
        <p:txBody>
          <a:bodyPr/>
          <a:lstStyle/>
          <a:p>
            <a:fld id="{3F0002AB-93F6-4576-8466-34408D2FCAE2}" type="datetime1">
              <a:rPr lang="en-US" smtClean="0"/>
              <a:t>3/26/2026</a:t>
            </a:fld>
            <a:endParaRPr lang="en-US"/>
          </a:p>
        </p:txBody>
      </p:sp>
      <p:sp>
        <p:nvSpPr>
          <p:cNvPr id="6" name="Footer Placeholder 5">
            <a:extLst>
              <a:ext uri="{FF2B5EF4-FFF2-40B4-BE49-F238E27FC236}">
                <a16:creationId xmlns:a16="http://schemas.microsoft.com/office/drawing/2014/main" id="{7EED4266-410E-B324-B26A-46E92E4A0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D5698-2D63-D83B-A919-3876726B7991}"/>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7687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C4B6-1022-FEF1-976C-8AE4DC0D06B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D7E8CB-D6E6-6F6E-4597-C486742F576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198FE5-D41B-3740-5201-C8E57F799FB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759BBC5-4164-349D-134E-1A84621328C5}"/>
              </a:ext>
            </a:extLst>
          </p:cNvPr>
          <p:cNvSpPr>
            <a:spLocks noGrp="1"/>
          </p:cNvSpPr>
          <p:nvPr>
            <p:ph type="dt" sz="half" idx="10"/>
          </p:nvPr>
        </p:nvSpPr>
        <p:spPr/>
        <p:txBody>
          <a:bodyPr/>
          <a:lstStyle/>
          <a:p>
            <a:fld id="{E0260E54-84AE-4FE6-B28A-6DA206CC75BC}" type="datetime1">
              <a:rPr lang="en-US" smtClean="0"/>
              <a:t>3/26/2026</a:t>
            </a:fld>
            <a:endParaRPr lang="en-US"/>
          </a:p>
        </p:txBody>
      </p:sp>
      <p:sp>
        <p:nvSpPr>
          <p:cNvPr id="6" name="Footer Placeholder 5">
            <a:extLst>
              <a:ext uri="{FF2B5EF4-FFF2-40B4-BE49-F238E27FC236}">
                <a16:creationId xmlns:a16="http://schemas.microsoft.com/office/drawing/2014/main" id="{E153EA0A-FB32-AB77-5C00-0E35CE348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C56C4-407D-CA33-86E5-79464F168E88}"/>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7098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1C084-141F-DF28-0E1F-C46F7B84989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11D79D-930E-E72F-2D67-D0E56A451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CF8DA-9FD5-BC11-4A42-6CEB511262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4B54757-43C2-4C6A-8093-A07EFB4E7BDD}" type="datetime1">
              <a:rPr lang="en-US" smtClean="0"/>
              <a:t>3/26/2026</a:t>
            </a:fld>
            <a:endParaRPr lang="en-US"/>
          </a:p>
        </p:txBody>
      </p:sp>
      <p:sp>
        <p:nvSpPr>
          <p:cNvPr id="5" name="Footer Placeholder 4">
            <a:extLst>
              <a:ext uri="{FF2B5EF4-FFF2-40B4-BE49-F238E27FC236}">
                <a16:creationId xmlns:a16="http://schemas.microsoft.com/office/drawing/2014/main" id="{646496AD-E6C8-0D71-2769-0F9D9CAEB7C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E378D0-69C6-071F-FA6E-31CA39578B6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975004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ekh.ccreee.org/wp-content/uploads/2021/04/C-SERMS_Baseline_10.29.2015.pdf?utm_source=chatgpt.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2.png"/><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11"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erial view of the Dominican Republic. Credit: jvphoto.ca/Shutterstock.com">
            <a:extLst>
              <a:ext uri="{FF2B5EF4-FFF2-40B4-BE49-F238E27FC236}">
                <a16:creationId xmlns:a16="http://schemas.microsoft.com/office/drawing/2014/main" id="{11427B1E-FA32-CF51-D98B-756378F38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526" r="5886" b="-1"/>
          <a:stretch>
            <a:fillRect/>
          </a:stretch>
        </p:blipFill>
        <p:spPr bwMode="auto">
          <a:xfrm>
            <a:off x="3415768" y="10"/>
            <a:ext cx="87762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3" name="Rectangle 1052">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64080" y="622045"/>
            <a:ext cx="3211609" cy="3692028"/>
          </a:xfrm>
          <a:noFill/>
        </p:spPr>
        <p:txBody>
          <a:bodyPr>
            <a:normAutofit fontScale="90000"/>
          </a:bodyPr>
          <a:lstStyle/>
          <a:p>
            <a:pPr algn="l"/>
            <a:r>
              <a:rPr lang="en-US" sz="4200" dirty="0">
                <a:latin typeface="Segoe UI Semibold" panose="020B0702040204020203" pitchFamily="34" charset="0"/>
                <a:cs typeface="Segoe UI Semibold" panose="020B0702040204020203" pitchFamily="34" charset="0"/>
              </a:rPr>
              <a:t>The Role of </a:t>
            </a:r>
            <a:r>
              <a:rPr lang="en-US" sz="4200" b="1" dirty="0" err="1">
                <a:latin typeface="Segoe UI Semibold" panose="020B0702040204020203" pitchFamily="34" charset="0"/>
                <a:cs typeface="Segoe UI Semibold" panose="020B0702040204020203" pitchFamily="34" charset="0"/>
              </a:rPr>
              <a:t>Microgrids</a:t>
            </a:r>
            <a:r>
              <a:rPr lang="en-US" sz="4200" dirty="0">
                <a:latin typeface="Segoe UI Semibold" panose="020B0702040204020203" pitchFamily="34" charset="0"/>
                <a:cs typeface="Segoe UI Semibold" panose="020B0702040204020203" pitchFamily="34" charset="0"/>
              </a:rPr>
              <a:t> in Enhancing Energy Access and Reliability:</a:t>
            </a:r>
            <a:br>
              <a:rPr lang="en-US" sz="4200" dirty="0">
                <a:latin typeface="Segoe UI Semibold" panose="020B0702040204020203" pitchFamily="34" charset="0"/>
                <a:cs typeface="Segoe UI Semibold" panose="020B0702040204020203" pitchFamily="34" charset="0"/>
              </a:rPr>
            </a:br>
            <a:r>
              <a:rPr lang="en-US" sz="1100" dirty="0">
                <a:latin typeface="Segoe UI Semibold" panose="020B0702040204020203" pitchFamily="34" charset="0"/>
                <a:cs typeface="Segoe UI Semibold" panose="020B0702040204020203" pitchFamily="34" charset="0"/>
              </a:rPr>
              <a:t>.</a:t>
            </a:r>
            <a:r>
              <a:rPr lang="en-US" sz="4200" dirty="0">
                <a:latin typeface="Segoe UI Semibold" panose="020B0702040204020203" pitchFamily="34" charset="0"/>
                <a:cs typeface="Segoe UI Semibold" panose="020B0702040204020203" pitchFamily="34" charset="0"/>
              </a:rPr>
              <a:t/>
            </a:r>
            <a:br>
              <a:rPr lang="en-US" sz="4200" dirty="0">
                <a:latin typeface="Segoe UI Semibold" panose="020B0702040204020203" pitchFamily="34" charset="0"/>
                <a:cs typeface="Segoe UI Semibold" panose="020B0702040204020203" pitchFamily="34" charset="0"/>
              </a:rPr>
            </a:br>
            <a:r>
              <a:rPr lang="en-US" sz="2200" dirty="0">
                <a:latin typeface="Segoe UI Semibold" panose="020B0702040204020203" pitchFamily="34" charset="0"/>
                <a:cs typeface="Segoe UI Semibold" panose="020B0702040204020203" pitchFamily="34" charset="0"/>
              </a:rPr>
              <a:t>Caribbean Perspective</a:t>
            </a:r>
          </a:p>
        </p:txBody>
      </p:sp>
      <p:sp>
        <p:nvSpPr>
          <p:cNvPr id="3" name="Subtitle 2"/>
          <p:cNvSpPr>
            <a:spLocks noGrp="1"/>
          </p:cNvSpPr>
          <p:nvPr>
            <p:ph type="subTitle" idx="1"/>
          </p:nvPr>
        </p:nvSpPr>
        <p:spPr>
          <a:xfrm>
            <a:off x="955385" y="4887168"/>
            <a:ext cx="3218732" cy="1485319"/>
          </a:xfrm>
          <a:noFill/>
        </p:spPr>
        <p:txBody>
          <a:bodyPr>
            <a:normAutofit fontScale="77500" lnSpcReduction="20000"/>
          </a:bodyPr>
          <a:lstStyle/>
          <a:p>
            <a:pPr algn="l"/>
            <a:r>
              <a:rPr lang="en-US" sz="2000" dirty="0">
                <a:latin typeface="Segoe UI Semibold" panose="020B0702040204020203" pitchFamily="34" charset="0"/>
                <a:cs typeface="Segoe UI Semibold" panose="020B0702040204020203" pitchFamily="34" charset="0"/>
              </a:rPr>
              <a:t>Dr. Oswald Smiley, PE</a:t>
            </a:r>
          </a:p>
          <a:p>
            <a:pPr algn="l"/>
            <a:r>
              <a:rPr lang="en-US" sz="2000" dirty="0">
                <a:latin typeface="Segoe UI Semibold" panose="020B0702040204020203" pitchFamily="34" charset="0"/>
                <a:cs typeface="Segoe UI Semibold" panose="020B0702040204020203" pitchFamily="34" charset="0"/>
              </a:rPr>
              <a:t>OOCUR 2025 Annual Conference</a:t>
            </a:r>
          </a:p>
          <a:p>
            <a:pPr algn="l"/>
            <a:r>
              <a:rPr lang="en-US" sz="2000" dirty="0" smtClean="0">
                <a:latin typeface="Segoe UI Semibold" panose="020B0702040204020203" pitchFamily="34" charset="0"/>
                <a:cs typeface="Segoe UI Semibold" panose="020B0702040204020203" pitchFamily="34" charset="0"/>
              </a:rPr>
              <a:t>April 27 –May 01,2026</a:t>
            </a:r>
          </a:p>
          <a:p>
            <a:pPr algn="l"/>
            <a:r>
              <a:rPr lang="en-US" sz="2000" dirty="0" smtClean="0">
                <a:latin typeface="Segoe UI Semibold" panose="020B0702040204020203" pitchFamily="34" charset="0"/>
                <a:cs typeface="Segoe UI Semibold" panose="020B0702040204020203" pitchFamily="34" charset="0"/>
              </a:rPr>
              <a:t>Ocean Coral Spring &amp; Ocean</a:t>
            </a:r>
          </a:p>
          <a:p>
            <a:pPr algn="l"/>
            <a:r>
              <a:rPr lang="en-US" sz="2000" dirty="0" smtClean="0">
                <a:latin typeface="Segoe UI Semibold" panose="020B0702040204020203" pitchFamily="34" charset="0"/>
                <a:cs typeface="Segoe UI Semibold" panose="020B0702040204020203" pitchFamily="34" charset="0"/>
              </a:rPr>
              <a:t>Eden Resort Trelawney, </a:t>
            </a:r>
            <a:r>
              <a:rPr lang="en-US" sz="2000" dirty="0">
                <a:latin typeface="Segoe UI Semibold" panose="020B0702040204020203" pitchFamily="34" charset="0"/>
                <a:cs typeface="Segoe UI Semibold" panose="020B0702040204020203" pitchFamily="34" charset="0"/>
              </a:rPr>
              <a:t>Jamaica</a:t>
            </a:r>
          </a:p>
        </p:txBody>
      </p:sp>
      <p:sp>
        <p:nvSpPr>
          <p:cNvPr id="4" name="Slide Number Placeholder 3"/>
          <p:cNvSpPr>
            <a:spLocks noGrp="1"/>
          </p:cNvSpPr>
          <p:nvPr>
            <p:ph type="sldNum" sz="quarter" idx="12"/>
          </p:nvPr>
        </p:nvSpPr>
        <p:spPr/>
        <p:txBody>
          <a:bodyPr/>
          <a:lstStyle/>
          <a:p>
            <a:fld id="{C1FF6DA9-008F-8B48-92A6-B652298478BF}" type="slidenum">
              <a:rPr lang="en-US" smtClean="0"/>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4759" y="3936843"/>
            <a:ext cx="2468166" cy="2452687"/>
          </a:xfrm>
        </p:spPr>
        <p:txBody>
          <a:bodyPr anchor="ctr">
            <a:normAutofit/>
          </a:bodyPr>
          <a:lstStyle/>
          <a:p>
            <a:r>
              <a:rPr lang="en-US" sz="3100" dirty="0">
                <a:latin typeface="Segoe UI Semibold" panose="020B0702040204020203" pitchFamily="34" charset="0"/>
                <a:cs typeface="Segoe UI Semibold" panose="020B0702040204020203" pitchFamily="34" charset="0"/>
              </a:rPr>
              <a:t>Real-World Examples in the Region: Adjuntas, Puerto Rico</a:t>
            </a:r>
          </a:p>
        </p:txBody>
      </p:sp>
      <p:pic>
        <p:nvPicPr>
          <p:cNvPr id="5" name="Picture 4">
            <a:extLst>
              <a:ext uri="{FF2B5EF4-FFF2-40B4-BE49-F238E27FC236}">
                <a16:creationId xmlns:a16="http://schemas.microsoft.com/office/drawing/2014/main" id="{966E10D8-2818-7E27-E275-6494B2B42E54}"/>
              </a:ext>
            </a:extLst>
          </p:cNvPr>
          <p:cNvPicPr>
            <a:picLocks noChangeAspect="1"/>
          </p:cNvPicPr>
          <p:nvPr/>
        </p:nvPicPr>
        <p:blipFill>
          <a:blip r:embed="rId3"/>
          <a:srcRect b="23072"/>
          <a:stretch>
            <a:fillRect/>
          </a:stretch>
        </p:blipFill>
        <p:spPr>
          <a:xfrm>
            <a:off x="1182532" y="11"/>
            <a:ext cx="9485468" cy="384917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691986" y="3929246"/>
            <a:ext cx="5614060" cy="2452687"/>
          </a:xfrm>
        </p:spPr>
        <p:txBody>
          <a:bodyPr anchor="ctr">
            <a:noAutofit/>
          </a:bodyPr>
          <a:lstStyle/>
          <a:p>
            <a:pPr algn="just"/>
            <a:r>
              <a:rPr lang="en-US" sz="2000" dirty="0">
                <a:latin typeface="Calibri Light" panose="020F0302020204030204" pitchFamily="34" charset="0"/>
                <a:ea typeface="Calibri Light" panose="020F0302020204030204" pitchFamily="34" charset="0"/>
                <a:cs typeface="Calibri Light" panose="020F0302020204030204" pitchFamily="34" charset="0"/>
              </a:rPr>
              <a:t>☀ ️ Solar PV, battery storage &amp; diesel backup</a:t>
            </a:r>
          </a:p>
          <a:p>
            <a:pPr algn="just"/>
            <a:r>
              <a:rPr lang="en-US" sz="2000" dirty="0">
                <a:latin typeface="Calibri Light" panose="020F0302020204030204" pitchFamily="34" charset="0"/>
                <a:ea typeface="Calibri Light" panose="020F0302020204030204" pitchFamily="34" charset="0"/>
                <a:cs typeface="Calibri Light" panose="020F0302020204030204" pitchFamily="34" charset="0"/>
              </a:rPr>
              <a:t>🏥 Restored power to hospitals, schools, water plants after Hurricane Maria (2017)</a:t>
            </a:r>
          </a:p>
          <a:p>
            <a:pPr algn="just"/>
            <a:r>
              <a:rPr lang="en-US" sz="2000" dirty="0">
                <a:latin typeface="Calibri Light" panose="020F0302020204030204" pitchFamily="34" charset="0"/>
                <a:ea typeface="Calibri Light" panose="020F0302020204030204" pitchFamily="34" charset="0"/>
                <a:cs typeface="Calibri Light" panose="020F0302020204030204" pitchFamily="34" charset="0"/>
              </a:rPr>
              <a:t> Faster recovery compared to centralized grid</a:t>
            </a:r>
          </a:p>
          <a:p>
            <a:pPr algn="just"/>
            <a:r>
              <a:rPr lang="en-US" sz="2000" dirty="0">
                <a:latin typeface="Calibri Light" panose="020F0302020204030204" pitchFamily="34" charset="0"/>
                <a:ea typeface="Calibri Light" panose="020F0302020204030204" pitchFamily="34" charset="0"/>
                <a:cs typeface="Calibri Light" panose="020F0302020204030204" pitchFamily="34" charset="0"/>
              </a:rPr>
              <a:t>👥 Community-owned systems improved local resilience</a:t>
            </a:r>
          </a:p>
          <a:p>
            <a:pPr algn="just"/>
            <a:r>
              <a:rPr lang="en-US" sz="2000" dirty="0">
                <a:latin typeface="Calibri Light" panose="020F0302020204030204" pitchFamily="34" charset="0"/>
                <a:ea typeface="Calibri Light" panose="020F0302020204030204" pitchFamily="34" charset="0"/>
                <a:cs typeface="Calibri Light" panose="020F0302020204030204" pitchFamily="34" charset="0"/>
              </a:rPr>
              <a:t>📍 Influenced Caribbean disaster preparedness policies</a:t>
            </a:r>
          </a:p>
        </p:txBody>
      </p:sp>
      <p:sp>
        <p:nvSpPr>
          <p:cNvPr id="4" name="Slide Number Placeholder 3"/>
          <p:cNvSpPr>
            <a:spLocks noGrp="1"/>
          </p:cNvSpPr>
          <p:nvPr>
            <p:ph type="sldNum" sz="quarter" idx="12"/>
          </p:nvPr>
        </p:nvSpPr>
        <p:spPr/>
        <p:txBody>
          <a:bodyPr/>
          <a:lstStyle/>
          <a:p>
            <a:fld id="{C1FF6DA9-008F-8B48-92A6-B652298478BF}" type="slidenum">
              <a:rPr lang="en-US" smtClean="0"/>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4759" y="4069572"/>
            <a:ext cx="2468166" cy="2452687"/>
          </a:xfrm>
        </p:spPr>
        <p:txBody>
          <a:bodyPr anchor="ctr">
            <a:normAutofit/>
          </a:bodyPr>
          <a:lstStyle/>
          <a:p>
            <a:r>
              <a:rPr lang="en-US" sz="3100" dirty="0">
                <a:latin typeface="Segoe UI Semibold" panose="020B0702040204020203" pitchFamily="34" charset="0"/>
                <a:cs typeface="Segoe UI Semibold" panose="020B0702040204020203" pitchFamily="34" charset="0"/>
              </a:rPr>
              <a:t>Real-World Examples in the Region: </a:t>
            </a:r>
            <a:r>
              <a:rPr lang="en-JM" sz="3100" dirty="0" err="1">
                <a:latin typeface="Segoe UI Semibold" panose="020B0702040204020203" pitchFamily="34" charset="0"/>
                <a:ea typeface="Calibri Light" panose="020F0302020204030204" pitchFamily="34" charset="0"/>
                <a:cs typeface="Segoe UI Semibold" panose="020B0702040204020203" pitchFamily="34" charset="0"/>
              </a:rPr>
              <a:t>Mayreau</a:t>
            </a:r>
            <a:r>
              <a:rPr lang="en-JM" sz="3100" dirty="0">
                <a:latin typeface="Segoe UI Semibold" panose="020B0702040204020203" pitchFamily="34" charset="0"/>
                <a:ea typeface="Calibri Light" panose="020F0302020204030204" pitchFamily="34" charset="0"/>
                <a:cs typeface="Segoe UI Semibold" panose="020B0702040204020203" pitchFamily="34" charset="0"/>
              </a:rPr>
              <a:t>, Grenadines</a:t>
            </a:r>
          </a:p>
        </p:txBody>
      </p:sp>
      <p:pic>
        <p:nvPicPr>
          <p:cNvPr id="6" name="Picture 5"/>
          <p:cNvPicPr>
            <a:picLocks noChangeAspect="1"/>
          </p:cNvPicPr>
          <p:nvPr/>
        </p:nvPicPr>
        <p:blipFill>
          <a:blip r:embed="rId3"/>
          <a:srcRect t="38978"/>
          <a:stretch>
            <a:fillRect/>
          </a:stretch>
        </p:blipFill>
        <p:spPr>
          <a:xfrm>
            <a:off x="1348045" y="9263"/>
            <a:ext cx="10005755" cy="40603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613609" y="4060320"/>
            <a:ext cx="5614060" cy="2452687"/>
          </a:xfrm>
        </p:spPr>
        <p:txBody>
          <a:bodyPr anchor="ct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 ️ 100 kW solar PV </a:t>
            </a:r>
            <a:r>
              <a:rPr lang="en-US" sz="1600" dirty="0" smtClean="0">
                <a:latin typeface="Calibri Light" panose="020F0302020204030204" pitchFamily="34" charset="0"/>
                <a:ea typeface="Calibri Light" panose="020F0302020204030204" pitchFamily="34" charset="0"/>
                <a:cs typeface="Calibri Light" panose="020F0302020204030204" pitchFamily="34" charset="0"/>
              </a:rPr>
              <a:t>&amp; </a:t>
            </a:r>
            <a:r>
              <a:rPr lang="en-US" sz="1600" dirty="0">
                <a:latin typeface="Calibri Light" panose="020F0302020204030204" pitchFamily="34" charset="0"/>
                <a:ea typeface="Calibri Light" panose="020F0302020204030204" pitchFamily="34" charset="0"/>
                <a:cs typeface="Calibri Light" panose="020F0302020204030204" pitchFamily="34" charset="0"/>
              </a:rPr>
              <a:t>216 kWh battery storage hybrid </a:t>
            </a:r>
            <a:r>
              <a:rPr lang="en-US" sz="1600" dirty="0" err="1">
                <a:latin typeface="Calibri Light" panose="020F0302020204030204" pitchFamily="34" charset="0"/>
                <a:ea typeface="Calibri Light" panose="020F0302020204030204" pitchFamily="34" charset="0"/>
                <a:cs typeface="Calibri Light" panose="020F0302020204030204" pitchFamily="34" charset="0"/>
              </a:rPr>
              <a:t>microgrid</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 Commissioned 2020-21 by VINLEC, RMI-CWR &amp; </a:t>
            </a:r>
            <a:r>
              <a:rPr lang="en-US" sz="1600" dirty="0" err="1">
                <a:latin typeface="Calibri Light" panose="020F0302020204030204" pitchFamily="34" charset="0"/>
                <a:ea typeface="Calibri Light" panose="020F0302020204030204" pitchFamily="34" charset="0"/>
                <a:cs typeface="Calibri Light" panose="020F0302020204030204" pitchFamily="34" charset="0"/>
              </a:rPr>
              <a:t>ComAp</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 Built to integrate with diesel </a:t>
            </a:r>
            <a:r>
              <a:rPr lang="en-US" sz="1600" dirty="0" err="1">
                <a:latin typeface="Calibri Light" panose="020F0302020204030204" pitchFamily="34" charset="0"/>
                <a:ea typeface="Calibri Light" panose="020F0302020204030204" pitchFamily="34" charset="0"/>
                <a:cs typeface="Calibri Light" panose="020F0302020204030204" pitchFamily="34" charset="0"/>
              </a:rPr>
              <a:t>gensets</a:t>
            </a:r>
            <a:r>
              <a:rPr lang="en-US" sz="1600" dirty="0">
                <a:latin typeface="Calibri Light" panose="020F0302020204030204" pitchFamily="34" charset="0"/>
                <a:ea typeface="Calibri Light" panose="020F0302020204030204" pitchFamily="34" charset="0"/>
                <a:cs typeface="Calibri Light" panose="020F0302020204030204" pitchFamily="34" charset="0"/>
              </a:rPr>
              <a:t>, allowing 6-10 hours/day of diesel-off operation</a:t>
            </a:r>
          </a:p>
          <a:p>
            <a:r>
              <a:rPr lang="en-US" sz="1600" dirty="0">
                <a:latin typeface="Calibri Light" panose="020F0302020204030204" pitchFamily="34" charset="0"/>
                <a:ea typeface="Calibri Light" panose="020F0302020204030204" pitchFamily="34" charset="0"/>
                <a:cs typeface="Calibri Light" panose="020F0302020204030204" pitchFamily="34" charset="0"/>
              </a:rPr>
              <a:t> 🌱 Cuts fuel consumption, reduces emissions &amp; noise, raises renewable share (~28%)</a:t>
            </a:r>
          </a:p>
          <a:p>
            <a:r>
              <a:rPr lang="en-US" sz="1600" dirty="0">
                <a:latin typeface="Calibri Light" panose="020F0302020204030204" pitchFamily="34" charset="0"/>
                <a:ea typeface="Calibri Light" panose="020F0302020204030204" pitchFamily="34" charset="0"/>
                <a:cs typeface="Calibri Light" panose="020F0302020204030204" pitchFamily="34" charset="0"/>
              </a:rPr>
              <a:t>📍 Resilient model project for small island communities in the Grenadines</a:t>
            </a:r>
          </a:p>
        </p:txBody>
      </p:sp>
      <p:sp>
        <p:nvSpPr>
          <p:cNvPr id="4" name="Slide Number Placeholder 3"/>
          <p:cNvSpPr>
            <a:spLocks noGrp="1"/>
          </p:cNvSpPr>
          <p:nvPr>
            <p:ph type="sldNum" sz="quarter" idx="12"/>
          </p:nvPr>
        </p:nvSpPr>
        <p:spPr/>
        <p:txBody>
          <a:bodyPr/>
          <a:lstStyle/>
          <a:p>
            <a:fld id="{C1FF6DA9-008F-8B48-92A6-B652298478BF}" type="slidenum">
              <a:rPr lang="en-US" smtClean="0"/>
              <a:t>11</a:t>
            </a:fld>
            <a:endParaRPr lang="en-US"/>
          </a:p>
        </p:txBody>
      </p:sp>
    </p:spTree>
    <p:extLst>
      <p:ext uri="{BB962C8B-B14F-4D97-AF65-F5344CB8AC3E}">
        <p14:creationId xmlns:p14="http://schemas.microsoft.com/office/powerpoint/2010/main" val="4245284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256" y="4076975"/>
            <a:ext cx="2468166" cy="2452687"/>
          </a:xfrm>
        </p:spPr>
        <p:txBody>
          <a:bodyPr anchor="ctr">
            <a:normAutofit/>
          </a:bodyPr>
          <a:lstStyle/>
          <a:p>
            <a:pPr defTabSz="914400">
              <a:spcBef>
                <a:spcPts val="0"/>
              </a:spcBef>
              <a:defRPr/>
            </a:pPr>
            <a:r>
              <a:rPr lang="en-US" sz="2600" dirty="0">
                <a:latin typeface="Segoe UI Semibold" panose="020B0702040204020203" pitchFamily="34" charset="0"/>
                <a:cs typeface="Segoe UI Semibold" panose="020B0702040204020203" pitchFamily="34" charset="0"/>
              </a:rPr>
              <a:t>Real-World Examples in the Region: </a:t>
            </a:r>
            <a:r>
              <a:rPr lang="en-JM" sz="2600" dirty="0">
                <a:latin typeface="Segoe UI Semibold" panose="020B0702040204020203" pitchFamily="34" charset="0"/>
                <a:cs typeface="Segoe UI Semibold" panose="020B0702040204020203" pitchFamily="34" charset="0"/>
              </a:rPr>
              <a:t>Ragged Island, Bahamas</a:t>
            </a:r>
          </a:p>
        </p:txBody>
      </p:sp>
      <p:pic>
        <p:nvPicPr>
          <p:cNvPr id="6" name="Picture 8" descr="60 Minutes Segment “Incredible Exposure” for the Microgrid Movement  Globally | Microgrid Knowledge"/>
          <p:cNvPicPr>
            <a:picLocks noChangeAspect="1" noChangeArrowheads="1"/>
          </p:cNvPicPr>
          <p:nvPr/>
        </p:nvPicPr>
        <p:blipFill>
          <a:blip r:embed="rId3">
            <a:extLst>
              <a:ext uri="{28A0092B-C50C-407E-A947-70E740481C1C}">
                <a14:useLocalDpi xmlns:a14="http://schemas.microsoft.com/office/drawing/2010/main" val="0"/>
              </a:ext>
            </a:extLst>
          </a:blip>
          <a:srcRect t="41408" b="28157"/>
          <a:stretch>
            <a:fillRect/>
          </a:stretch>
        </p:blipFill>
        <p:spPr bwMode="auto">
          <a:xfrm>
            <a:off x="1053756" y="0"/>
            <a:ext cx="10558512" cy="428461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1986" y="4104407"/>
            <a:ext cx="5614060" cy="2452687"/>
          </a:xfrm>
        </p:spPr>
        <p:txBody>
          <a:bodyPr anchor="ctr">
            <a:normAutofit/>
          </a:bodyPr>
          <a:lstStyle/>
          <a:p>
            <a:r>
              <a:rPr lang="en-US" sz="1500" dirty="0">
                <a:latin typeface="Calibri Light" panose="020F0302020204030204" pitchFamily="34" charset="0"/>
                <a:ea typeface="Calibri Light" panose="020F0302020204030204" pitchFamily="34" charset="0"/>
                <a:cs typeface="Calibri Light" panose="020F0302020204030204" pitchFamily="34" charset="0"/>
              </a:rPr>
              <a:t>☀  390 kW solar PV </a:t>
            </a:r>
            <a:r>
              <a:rPr lang="en-US" sz="1500" dirty="0" smtClean="0">
                <a:latin typeface="Calibri Light" panose="020F0302020204030204" pitchFamily="34" charset="0"/>
                <a:ea typeface="Calibri Light" panose="020F0302020204030204" pitchFamily="34" charset="0"/>
                <a:cs typeface="Calibri Light" panose="020F0302020204030204" pitchFamily="34" charset="0"/>
              </a:rPr>
              <a:t>&amp; </a:t>
            </a:r>
            <a:r>
              <a:rPr lang="en-US" sz="1500" dirty="0">
                <a:latin typeface="Calibri Light" panose="020F0302020204030204" pitchFamily="34" charset="0"/>
                <a:ea typeface="Calibri Light" panose="020F0302020204030204" pitchFamily="34" charset="0"/>
                <a:cs typeface="Calibri Light" panose="020F0302020204030204" pitchFamily="34" charset="0"/>
              </a:rPr>
              <a:t>1,260 kWh battery storage hybrid </a:t>
            </a:r>
            <a:r>
              <a:rPr lang="en-US" sz="1500" dirty="0" err="1">
                <a:latin typeface="Calibri Light" panose="020F0302020204030204" pitchFamily="34" charset="0"/>
                <a:ea typeface="Calibri Light" panose="020F0302020204030204" pitchFamily="34" charset="0"/>
                <a:cs typeface="Calibri Light" panose="020F0302020204030204" pitchFamily="34" charset="0"/>
              </a:rPr>
              <a:t>microgrid</a:t>
            </a:r>
            <a:endParaRPr lang="en-US" sz="1500" dirty="0">
              <a:latin typeface="Calibri Light" panose="020F0302020204030204" pitchFamily="34" charset="0"/>
              <a:ea typeface="Calibri Light" panose="020F0302020204030204" pitchFamily="34" charset="0"/>
              <a:cs typeface="Calibri Light" panose="020F0302020204030204" pitchFamily="34" charset="0"/>
            </a:endParaRPr>
          </a:p>
          <a:p>
            <a:r>
              <a:rPr lang="en-US" sz="1500" dirty="0">
                <a:latin typeface="Calibri Light" panose="020F0302020204030204" pitchFamily="34" charset="0"/>
                <a:ea typeface="Calibri Light" panose="020F0302020204030204" pitchFamily="34" charset="0"/>
                <a:cs typeface="Calibri Light" panose="020F0302020204030204" pitchFamily="34" charset="0"/>
              </a:rPr>
              <a:t>⚡ Developed post-Hurricane Irma by Bahamas Power &amp; Light with RMI &amp; partners</a:t>
            </a:r>
          </a:p>
          <a:p>
            <a:r>
              <a:rPr lang="en-US" sz="1500" dirty="0">
                <a:latin typeface="Calibri Light" panose="020F0302020204030204" pitchFamily="34" charset="0"/>
                <a:ea typeface="Calibri Light" panose="020F0302020204030204" pitchFamily="34" charset="0"/>
                <a:cs typeface="Calibri Light" panose="020F0302020204030204" pitchFamily="34" charset="0"/>
              </a:rPr>
              <a:t>🔌 Integrates with diesel </a:t>
            </a:r>
            <a:r>
              <a:rPr lang="en-US" sz="1500" dirty="0" err="1">
                <a:latin typeface="Calibri Light" panose="020F0302020204030204" pitchFamily="34" charset="0"/>
                <a:ea typeface="Calibri Light" panose="020F0302020204030204" pitchFamily="34" charset="0"/>
                <a:cs typeface="Calibri Light" panose="020F0302020204030204" pitchFamily="34" charset="0"/>
              </a:rPr>
              <a:t>gensets</a:t>
            </a:r>
            <a:r>
              <a:rPr lang="en-US" sz="1500" dirty="0">
                <a:latin typeface="Calibri Light" panose="020F0302020204030204" pitchFamily="34" charset="0"/>
                <a:ea typeface="Calibri Light" panose="020F0302020204030204" pitchFamily="34" charset="0"/>
                <a:cs typeface="Calibri Light" panose="020F0302020204030204" pitchFamily="34" charset="0"/>
              </a:rPr>
              <a:t> for backup; delivers up to 95% renewable penetration</a:t>
            </a:r>
          </a:p>
          <a:p>
            <a:r>
              <a:rPr lang="en-US" sz="1500" dirty="0">
                <a:latin typeface="Calibri Light" panose="020F0302020204030204" pitchFamily="34" charset="0"/>
                <a:ea typeface="Calibri Light" panose="020F0302020204030204" pitchFamily="34" charset="0"/>
                <a:cs typeface="Calibri Light" panose="020F0302020204030204" pitchFamily="34" charset="0"/>
              </a:rPr>
              <a:t>🌱 Cuts fossil fuel imports, lowers costs, designed for hurricane resilience</a:t>
            </a:r>
          </a:p>
          <a:p>
            <a:r>
              <a:rPr lang="en-US" sz="1500" dirty="0">
                <a:latin typeface="Calibri Light" panose="020F0302020204030204" pitchFamily="34" charset="0"/>
                <a:ea typeface="Calibri Light" panose="020F0302020204030204" pitchFamily="34" charset="0"/>
                <a:cs typeface="Calibri Light" panose="020F0302020204030204" pitchFamily="34" charset="0"/>
              </a:rPr>
              <a:t>📍 Flagship renewable </a:t>
            </a:r>
            <a:r>
              <a:rPr lang="en-US" sz="1500" dirty="0" err="1">
                <a:latin typeface="Calibri Light" panose="020F0302020204030204" pitchFamily="34" charset="0"/>
                <a:ea typeface="Calibri Light" panose="020F0302020204030204" pitchFamily="34" charset="0"/>
                <a:cs typeface="Calibri Light" panose="020F0302020204030204" pitchFamily="34" charset="0"/>
              </a:rPr>
              <a:t>microgrid</a:t>
            </a:r>
            <a:r>
              <a:rPr lang="en-US" sz="1500" dirty="0">
                <a:latin typeface="Calibri Light" panose="020F0302020204030204" pitchFamily="34" charset="0"/>
                <a:ea typeface="Calibri Light" panose="020F0302020204030204" pitchFamily="34" charset="0"/>
                <a:cs typeface="Calibri Light" panose="020F0302020204030204" pitchFamily="34" charset="0"/>
              </a:rPr>
              <a:t> for small island communities in The Bahamas</a:t>
            </a:r>
          </a:p>
        </p:txBody>
      </p:sp>
      <p:sp>
        <p:nvSpPr>
          <p:cNvPr id="4" name="Slide Number Placeholder 3"/>
          <p:cNvSpPr>
            <a:spLocks noGrp="1"/>
          </p:cNvSpPr>
          <p:nvPr>
            <p:ph type="sldNum" sz="quarter" idx="12"/>
          </p:nvPr>
        </p:nvSpPr>
        <p:spPr/>
        <p:txBody>
          <a:bodyPr/>
          <a:lstStyle/>
          <a:p>
            <a:fld id="{C1FF6DA9-008F-8B48-92A6-B652298478BF}" type="slidenum">
              <a:rPr lang="en-US" smtClean="0"/>
              <a:t>12</a:t>
            </a:fld>
            <a:endParaRPr lang="en-US"/>
          </a:p>
        </p:txBody>
      </p:sp>
    </p:spTree>
    <p:extLst>
      <p:ext uri="{BB962C8B-B14F-4D97-AF65-F5344CB8AC3E}">
        <p14:creationId xmlns:p14="http://schemas.microsoft.com/office/powerpoint/2010/main" val="4022617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442ED-52B5-3181-E067-1A67FB95D429}"/>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5927A12B-9AEA-D25C-CDAA-5BC9ED077CE0}"/>
              </a:ext>
            </a:extLst>
          </p:cNvPr>
          <p:cNvSpPr/>
          <p:nvPr/>
        </p:nvSpPr>
        <p:spPr>
          <a:xfrm>
            <a:off x="647055" y="879903"/>
            <a:ext cx="632244" cy="53808"/>
          </a:xfrm>
          <a:prstGeom prst="rect">
            <a:avLst/>
          </a:prstGeom>
          <a:solidFill>
            <a:srgbClr val="01A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itle 1">
            <a:extLst>
              <a:ext uri="{FF2B5EF4-FFF2-40B4-BE49-F238E27FC236}">
                <a16:creationId xmlns:a16="http://schemas.microsoft.com/office/drawing/2014/main" id="{374AAFE6-3108-BC46-DB93-B174A9144F9E}"/>
              </a:ext>
            </a:extLst>
          </p:cNvPr>
          <p:cNvSpPr txBox="1">
            <a:spLocks/>
          </p:cNvSpPr>
          <p:nvPr/>
        </p:nvSpPr>
        <p:spPr>
          <a:xfrm>
            <a:off x="560710" y="146105"/>
            <a:ext cx="11043419" cy="13371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Calibri"/>
                <a:cs typeface="Calibri"/>
              </a:rPr>
              <a:t>HURRICANE MELISSA'S IMPACT</a:t>
            </a:r>
          </a:p>
        </p:txBody>
      </p:sp>
      <p:sp>
        <p:nvSpPr>
          <p:cNvPr id="11" name="TextBox 10">
            <a:extLst>
              <a:ext uri="{FF2B5EF4-FFF2-40B4-BE49-F238E27FC236}">
                <a16:creationId xmlns:a16="http://schemas.microsoft.com/office/drawing/2014/main" id="{32BF3B53-B40D-D75F-FAE3-DE2D94A3E3F4}"/>
              </a:ext>
            </a:extLst>
          </p:cNvPr>
          <p:cNvSpPr txBox="1"/>
          <p:nvPr/>
        </p:nvSpPr>
        <p:spPr>
          <a:xfrm>
            <a:off x="560710" y="906807"/>
            <a:ext cx="11174240" cy="14234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US" sz="2000" b="1" i="0" u="none" strike="noStrike" kern="1200" cap="none" spc="0" normalizeH="0" baseline="0" noProof="0">
                <a:ln>
                  <a:noFill/>
                </a:ln>
                <a:solidFill>
                  <a:srgbClr val="0A7BE2"/>
                </a:solidFill>
                <a:effectLst/>
                <a:uLnTx/>
                <a:uFillTx/>
                <a:latin typeface="Calibri"/>
                <a:ea typeface="Calibri"/>
                <a:cs typeface="Calibri"/>
              </a:rPr>
              <a:t>Transmission and Distribution Network Impact:</a:t>
            </a:r>
          </a:p>
          <a:p>
            <a:pPr marL="285750" marR="0" lvl="0" indent="-171450" algn="l" defTabSz="914400" rtl="0" eaLnBrk="1" fontAlgn="auto" latinLnBrk="0" hangingPunct="1">
              <a:lnSpc>
                <a:spcPct val="100000"/>
              </a:lnSpc>
              <a:spcBef>
                <a:spcPts val="0"/>
              </a:spcBef>
              <a:spcAft>
                <a:spcPts val="0"/>
              </a:spcAft>
              <a:buClrTx/>
              <a:buSzTx/>
              <a:buFont typeface="Wingdings"/>
              <a:buChar char="§"/>
              <a:tabLst/>
              <a:defRPr/>
            </a:pPr>
            <a:r>
              <a:rPr kumimoji="0" lang="en-US" sz="1800" b="1" i="0" u="none" strike="noStrike" kern="1200" cap="none" spc="0" normalizeH="0" baseline="0" noProof="0">
                <a:ln>
                  <a:noFill/>
                </a:ln>
                <a:solidFill>
                  <a:srgbClr val="00205F"/>
                </a:solidFill>
                <a:effectLst/>
                <a:uLnTx/>
                <a:uFillTx/>
                <a:latin typeface="Calibri"/>
                <a:ea typeface="Calibri"/>
                <a:cs typeface="Calibri"/>
              </a:rPr>
              <a:t>Approximately 85,000 </a:t>
            </a:r>
            <a:r>
              <a:rPr kumimoji="0" lang="en-US" sz="1800" b="0" i="0" u="none" strike="noStrike" kern="1200" cap="none" spc="0" normalizeH="0" baseline="0" noProof="0">
                <a:ln>
                  <a:noFill/>
                </a:ln>
                <a:solidFill>
                  <a:srgbClr val="00205F"/>
                </a:solidFill>
                <a:effectLst/>
                <a:uLnTx/>
                <a:uFillTx/>
                <a:latin typeface="Calibri"/>
                <a:ea typeface="Calibri"/>
                <a:cs typeface="Calibri"/>
              </a:rPr>
              <a:t>occurrences of hurricane damage recorded. </a:t>
            </a:r>
          </a:p>
          <a:p>
            <a:pPr marL="742950" marR="0" lvl="1" indent="-285750" algn="l" defTabSz="914400" rtl="0" eaLnBrk="1" fontAlgn="auto" latinLnBrk="0" hangingPunct="1">
              <a:lnSpc>
                <a:spcPct val="100000"/>
              </a:lnSpc>
              <a:spcBef>
                <a:spcPts val="300"/>
              </a:spcBef>
              <a:spcAft>
                <a:spcPts val="300"/>
              </a:spcAft>
              <a:buClrTx/>
              <a:buSzTx/>
              <a:buFont typeface="Arial"/>
              <a:buChar char="•"/>
              <a:tabLst/>
              <a:defRPr/>
            </a:pPr>
            <a:r>
              <a:rPr kumimoji="0" lang="en-US" sz="1800" b="0" i="0" u="none" strike="noStrike" kern="1200" cap="none" spc="0" normalizeH="0" baseline="0" noProof="0">
                <a:ln>
                  <a:noFill/>
                </a:ln>
                <a:solidFill>
                  <a:srgbClr val="00205F"/>
                </a:solidFill>
                <a:effectLst/>
                <a:uLnTx/>
                <a:uFillTx/>
                <a:latin typeface="Calibri"/>
                <a:ea typeface="Calibri"/>
                <a:cs typeface="Calibri"/>
              </a:rPr>
              <a:t>Approximately </a:t>
            </a:r>
            <a:r>
              <a:rPr kumimoji="0" lang="en-US" sz="1800" b="1" i="0" u="none" strike="noStrike" kern="1200" cap="none" spc="0" normalizeH="0" baseline="0" noProof="0">
                <a:ln>
                  <a:noFill/>
                </a:ln>
                <a:solidFill>
                  <a:srgbClr val="00205F"/>
                </a:solidFill>
                <a:effectLst/>
                <a:uLnTx/>
                <a:uFillTx/>
                <a:latin typeface="Calibri"/>
                <a:ea typeface="Calibri"/>
                <a:cs typeface="Calibri"/>
              </a:rPr>
              <a:t>40,000</a:t>
            </a:r>
            <a:r>
              <a:rPr kumimoji="0" lang="en-US" sz="1800" b="0" i="0" u="none" strike="noStrike" kern="1200" cap="none" spc="0" normalizeH="0" baseline="0" noProof="0">
                <a:ln>
                  <a:noFill/>
                </a:ln>
                <a:solidFill>
                  <a:srgbClr val="00205F"/>
                </a:solidFill>
                <a:effectLst/>
                <a:uLnTx/>
                <a:uFillTx/>
                <a:latin typeface="Calibri"/>
                <a:ea typeface="Calibri"/>
                <a:cs typeface="Calibri"/>
              </a:rPr>
              <a:t> poles were damaged.</a:t>
            </a:r>
          </a:p>
          <a:p>
            <a:pPr marL="742950" marR="0" lvl="1" indent="-285750" algn="l" defTabSz="914400" rtl="0" eaLnBrk="1" fontAlgn="auto" latinLnBrk="0" hangingPunct="1">
              <a:lnSpc>
                <a:spcPct val="100000"/>
              </a:lnSpc>
              <a:spcBef>
                <a:spcPts val="300"/>
              </a:spcBef>
              <a:spcAft>
                <a:spcPts val="300"/>
              </a:spcAft>
              <a:buClrTx/>
              <a:buSzTx/>
              <a:buFont typeface="Arial"/>
              <a:buChar char="•"/>
              <a:tabLst/>
              <a:defRPr/>
            </a:pPr>
            <a:r>
              <a:rPr kumimoji="0" lang="en-US" sz="1800" b="0" i="0" u="none" strike="noStrike" kern="1200" cap="none" spc="0" normalizeH="0" baseline="0" noProof="0">
                <a:ln>
                  <a:noFill/>
                </a:ln>
                <a:solidFill>
                  <a:srgbClr val="00205F"/>
                </a:solidFill>
                <a:effectLst/>
                <a:uLnTx/>
                <a:uFillTx/>
                <a:latin typeface="Calibri"/>
                <a:ea typeface="Calibri"/>
                <a:cs typeface="Calibri"/>
              </a:rPr>
              <a:t>Approximately </a:t>
            </a:r>
            <a:r>
              <a:rPr kumimoji="0" lang="en-US" sz="1800" b="1" i="0" u="none" strike="noStrike" kern="1200" cap="none" spc="0" normalizeH="0" baseline="0" noProof="0">
                <a:ln>
                  <a:noFill/>
                </a:ln>
                <a:solidFill>
                  <a:srgbClr val="00205F"/>
                </a:solidFill>
                <a:effectLst/>
                <a:uLnTx/>
                <a:uFillTx/>
                <a:latin typeface="Calibri"/>
                <a:ea typeface="Calibri"/>
                <a:cs typeface="Calibri"/>
              </a:rPr>
              <a:t>1,400</a:t>
            </a:r>
            <a:r>
              <a:rPr kumimoji="0" lang="en-US" sz="1800" b="0" i="0" u="none" strike="noStrike" kern="1200" cap="none" spc="0" normalizeH="0" baseline="0" noProof="0">
                <a:ln>
                  <a:noFill/>
                </a:ln>
                <a:solidFill>
                  <a:srgbClr val="00205F"/>
                </a:solidFill>
                <a:effectLst/>
                <a:uLnTx/>
                <a:uFillTx/>
                <a:latin typeface="Calibri"/>
                <a:ea typeface="Calibri"/>
                <a:cs typeface="Calibri"/>
              </a:rPr>
              <a:t> miles of power lines were damaged.</a:t>
            </a:r>
          </a:p>
        </p:txBody>
      </p:sp>
      <p:pic>
        <p:nvPicPr>
          <p:cNvPr id="56" name="Picture 55">
            <a:extLst>
              <a:ext uri="{FF2B5EF4-FFF2-40B4-BE49-F238E27FC236}">
                <a16:creationId xmlns:a16="http://schemas.microsoft.com/office/drawing/2014/main" id="{3300AE88-BE37-4D91-802D-3DEE6BD5A6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 t="8435" b="11009"/>
          <a:stretch>
            <a:fillRect/>
          </a:stretch>
        </p:blipFill>
        <p:spPr>
          <a:xfrm>
            <a:off x="8770395" y="2893305"/>
            <a:ext cx="2876919" cy="3389224"/>
          </a:xfrm>
          <a:prstGeom prst="rect">
            <a:avLst/>
          </a:prstGeom>
          <a:blipFill dpi="0" rotWithShape="0">
            <a:blip r:embed="rId4"/>
            <a:srcRect/>
            <a:stretch>
              <a:fillRect/>
            </a:stretch>
          </a:blipFill>
          <a:ln w="28575">
            <a:solidFill>
              <a:srgbClr val="0497D5"/>
            </a:solidFill>
            <a:miter lim="800000"/>
            <a:headEnd/>
            <a:tailEnd/>
          </a:ln>
        </p:spPr>
      </p:pic>
      <p:sp>
        <p:nvSpPr>
          <p:cNvPr id="57" name="Rectangle: Rounded Corners 56">
            <a:extLst>
              <a:ext uri="{FF2B5EF4-FFF2-40B4-BE49-F238E27FC236}">
                <a16:creationId xmlns:a16="http://schemas.microsoft.com/office/drawing/2014/main" id="{3427FF45-8594-45BC-A1D0-D816A0DC5FBE}"/>
              </a:ext>
            </a:extLst>
          </p:cNvPr>
          <p:cNvSpPr/>
          <p:nvPr/>
        </p:nvSpPr>
        <p:spPr>
          <a:xfrm>
            <a:off x="9768460" y="2893305"/>
            <a:ext cx="1892897" cy="333172"/>
          </a:xfrm>
          <a:prstGeom prst="roundRect">
            <a:avLst/>
          </a:prstGeom>
          <a:solidFill>
            <a:srgbClr val="00AAFF">
              <a:alpha val="8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0B0004020202020204"/>
                <a:ea typeface="+mn-ea"/>
                <a:cs typeface="+mn-cs"/>
              </a:rPr>
              <a:t>Bogue  Power Plant Infrastructure Damage</a:t>
            </a:r>
            <a:endParaRPr kumimoji="0" lang="en-JM" sz="1200"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04" name="Picture 103" descr="A power lines and power lines&#10;&#10;AI-generated content may be incorrect.">
            <a:extLst>
              <a:ext uri="{FF2B5EF4-FFF2-40B4-BE49-F238E27FC236}">
                <a16:creationId xmlns:a16="http://schemas.microsoft.com/office/drawing/2014/main" id="{AA7E984B-9AA6-4B68-B30D-8D80D6F939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2" y="877298"/>
            <a:ext cx="2956186" cy="1655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1" name="Picture 110">
            <a:extLst>
              <a:ext uri="{FF2B5EF4-FFF2-40B4-BE49-F238E27FC236}">
                <a16:creationId xmlns:a16="http://schemas.microsoft.com/office/drawing/2014/main" id="{B13266C0-D314-4762-B748-8A514DC7D0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874" t="14154" r="6220"/>
          <a:stretch/>
        </p:blipFill>
        <p:spPr>
          <a:xfrm>
            <a:off x="339387" y="4286055"/>
            <a:ext cx="3249783" cy="2252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 name="Picture 5">
            <a:extLst>
              <a:ext uri="{FF2B5EF4-FFF2-40B4-BE49-F238E27FC236}">
                <a16:creationId xmlns:a16="http://schemas.microsoft.com/office/drawing/2014/main" id="{346C7FA8-EF9D-4005-B982-BB76802185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685" t="47969" r="2984" b="5958"/>
          <a:stretch/>
        </p:blipFill>
        <p:spPr bwMode="auto">
          <a:xfrm>
            <a:off x="339387" y="2531674"/>
            <a:ext cx="3249782" cy="1552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3" name="Rectangle 112">
            <a:extLst>
              <a:ext uri="{FF2B5EF4-FFF2-40B4-BE49-F238E27FC236}">
                <a16:creationId xmlns:a16="http://schemas.microsoft.com/office/drawing/2014/main" id="{D6A1E02E-15DD-4741-B0F4-C0AB157125AC}"/>
              </a:ext>
            </a:extLst>
          </p:cNvPr>
          <p:cNvSpPr/>
          <p:nvPr/>
        </p:nvSpPr>
        <p:spPr>
          <a:xfrm>
            <a:off x="647055" y="2566007"/>
            <a:ext cx="2927864" cy="249984"/>
          </a:xfrm>
          <a:prstGeom prst="rect">
            <a:avLst/>
          </a:prstGeom>
          <a:solidFill>
            <a:srgbClr val="00AAFF">
              <a:alpha val="96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ptos" panose="020B0004020202020204"/>
                <a:ea typeface="+mn-ea"/>
                <a:cs typeface="+mn-cs"/>
              </a:rPr>
              <a:t>Transmission Towers After Hurricane Melissa</a:t>
            </a:r>
            <a:endParaRPr kumimoji="0" lang="en-JM" sz="1050"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4" name="Rectangle 113">
            <a:extLst>
              <a:ext uri="{FF2B5EF4-FFF2-40B4-BE49-F238E27FC236}">
                <a16:creationId xmlns:a16="http://schemas.microsoft.com/office/drawing/2014/main" id="{50324566-DB3C-44BB-A49D-C089026E0BA5}"/>
              </a:ext>
            </a:extLst>
          </p:cNvPr>
          <p:cNvSpPr/>
          <p:nvPr/>
        </p:nvSpPr>
        <p:spPr>
          <a:xfrm>
            <a:off x="9583612" y="877297"/>
            <a:ext cx="2103335" cy="297016"/>
          </a:xfrm>
          <a:prstGeom prst="rect">
            <a:avLst/>
          </a:prstGeom>
          <a:solidFill>
            <a:srgbClr val="00AAFF">
              <a:alpha val="96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ptos" panose="020B0004020202020204"/>
                <a:ea typeface="+mn-ea"/>
                <a:cs typeface="+mn-cs"/>
              </a:rPr>
              <a:t>Extensive Damage to Substations</a:t>
            </a:r>
            <a:endParaRPr kumimoji="0" lang="en-JM" sz="1050" b="1"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18" name="Picture 17" descr="An aerial view of a field of solar panels&#10;&#10;AI-generated content may be incorrect.">
            <a:extLst>
              <a:ext uri="{FF2B5EF4-FFF2-40B4-BE49-F238E27FC236}">
                <a16:creationId xmlns:a16="http://schemas.microsoft.com/office/drawing/2014/main" id="{26BCFA1A-3506-4E09-8232-AEDFB1A83135}"/>
              </a:ext>
            </a:extLst>
          </p:cNvPr>
          <p:cNvPicPr>
            <a:picLocks noChangeAspect="1"/>
          </p:cNvPicPr>
          <p:nvPr/>
        </p:nvPicPr>
        <p:blipFill>
          <a:blip r:embed="rId8"/>
          <a:stretch>
            <a:fillRect/>
          </a:stretch>
        </p:blipFill>
        <p:spPr>
          <a:xfrm>
            <a:off x="3802316" y="2815990"/>
            <a:ext cx="4716834" cy="3160657"/>
          </a:xfrm>
          <a:prstGeom prst="rect">
            <a:avLst/>
          </a:prstGeom>
          <a:blipFill dpi="0" rotWithShape="0">
            <a:blip r:embed="rId4"/>
            <a:srcRect/>
            <a:stretch>
              <a:fillRect/>
            </a:stretch>
          </a:blipFill>
          <a:ln w="28575">
            <a:solidFill>
              <a:srgbClr val="0497D5"/>
            </a:solidFill>
            <a:miter lim="800000"/>
            <a:headEnd/>
            <a:tailEnd/>
          </a:ln>
        </p:spPr>
      </p:pic>
      <p:sp>
        <p:nvSpPr>
          <p:cNvPr id="19" name="Rectangle: Rounded Corners 18">
            <a:extLst>
              <a:ext uri="{FF2B5EF4-FFF2-40B4-BE49-F238E27FC236}">
                <a16:creationId xmlns:a16="http://schemas.microsoft.com/office/drawing/2014/main" id="{D820296F-252C-4F02-9E46-D4604744B774}"/>
              </a:ext>
            </a:extLst>
          </p:cNvPr>
          <p:cNvSpPr/>
          <p:nvPr/>
        </p:nvSpPr>
        <p:spPr>
          <a:xfrm>
            <a:off x="5789509" y="5984240"/>
            <a:ext cx="2729641" cy="241747"/>
          </a:xfrm>
          <a:prstGeom prst="roundRect">
            <a:avLst/>
          </a:prstGeom>
          <a:solidFill>
            <a:srgbClr val="00AAFF">
              <a:alpha val="8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panose="020B0004020202020204"/>
                <a:ea typeface="+mn-ea"/>
                <a:cs typeface="+mn-cs"/>
              </a:rPr>
              <a:t>Paradise Solar Park (Westmoreland)</a:t>
            </a:r>
            <a:endParaRPr kumimoji="0" lang="en-US" sz="11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435120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958B91-37FA-C935-8267-55DDBB0CE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A8453-DD8D-61B6-5CEC-35152F6E2895}"/>
              </a:ext>
            </a:extLst>
          </p:cNvPr>
          <p:cNvSpPr>
            <a:spLocks noGrp="1"/>
          </p:cNvSpPr>
          <p:nvPr>
            <p:ph type="title"/>
          </p:nvPr>
        </p:nvSpPr>
        <p:spPr>
          <a:xfrm>
            <a:off x="238230" y="326590"/>
            <a:ext cx="5781294" cy="1401183"/>
          </a:xfrm>
        </p:spPr>
        <p:txBody>
          <a:bodyPr anchor="t">
            <a:noAutofit/>
          </a:bodyPr>
          <a:lstStyle/>
          <a:p>
            <a:r>
              <a:rPr lang="en-US" sz="3500" dirty="0" smtClean="0">
                <a:latin typeface="Segoe UI Semibold" panose="020B0702040204020203" pitchFamily="34" charset="0"/>
                <a:ea typeface="Calibri Light" panose="020F0302020204030204" pitchFamily="34" charset="0"/>
                <a:cs typeface="Segoe UI Semibold" panose="020B0702040204020203" pitchFamily="34" charset="0"/>
              </a:rPr>
              <a:t>EMPG Solutions Employed in Hurricane Melissa</a:t>
            </a:r>
            <a:endParaRPr lang="en-US" sz="3500" dirty="0">
              <a:latin typeface="Segoe UI Semibold" panose="020B0702040204020203" pitchFamily="34" charset="0"/>
              <a:ea typeface="Calibri Light" panose="020F0302020204030204" pitchFamily="34" charset="0"/>
              <a:cs typeface="Segoe UI Semibold" panose="020B0702040204020203" pitchFamily="34" charset="0"/>
            </a:endParaRPr>
          </a:p>
        </p:txBody>
      </p:sp>
      <p:cxnSp>
        <p:nvCxnSpPr>
          <p:cNvPr id="5134" name="Straight Connector 5133">
            <a:extLst>
              <a:ext uri="{FF2B5EF4-FFF2-40B4-BE49-F238E27FC236}">
                <a16:creationId xmlns:a16="http://schemas.microsoft.com/office/drawing/2014/main"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0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C1FF6DA9-008F-8B48-92A6-B652298478BF}" type="slidenum">
              <a:rPr lang="en-US" smtClean="0"/>
              <a:t>14</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3028" y="1430436"/>
            <a:ext cx="5762505" cy="38220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6370088" y="5287948"/>
            <a:ext cx="4654963" cy="917520"/>
          </a:xfrm>
          <a:prstGeom prst="rect">
            <a:avLst/>
          </a:prstGeom>
        </p:spPr>
        <p:txBody>
          <a:bodyPr wrap="square">
            <a:spAutoFit/>
          </a:bodyPr>
          <a:lstStyle/>
          <a:p>
            <a:r>
              <a:rPr lang="en-US" b="1" dirty="0">
                <a:latin typeface="Calibri Light" panose="020F0302020204030204" pitchFamily="34" charset="0"/>
                <a:ea typeface="Calibri Light" panose="020F0302020204030204" pitchFamily="34" charset="0"/>
                <a:cs typeface="Calibri Light" panose="020F0302020204030204" pitchFamily="34" charset="0"/>
              </a:rPr>
              <a:t>Emergency mobile power generation unit </a:t>
            </a:r>
            <a:r>
              <a:rPr lang="en-US" dirty="0">
                <a:latin typeface="Calibri Light" panose="020F0302020204030204" pitchFamily="34" charset="0"/>
                <a:ea typeface="Calibri Light" panose="020F0302020204030204" pitchFamily="34" charset="0"/>
                <a:cs typeface="Calibri Light" panose="020F0302020204030204" pitchFamily="34" charset="0"/>
              </a:rPr>
              <a:t>to supply over 850 </a:t>
            </a:r>
            <a:r>
              <a:rPr lang="en-US" dirty="0" smtClean="0">
                <a:latin typeface="Calibri Light" panose="020F0302020204030204" pitchFamily="34" charset="0"/>
                <a:ea typeface="Calibri Light" panose="020F0302020204030204" pitchFamily="34" charset="0"/>
                <a:cs typeface="Calibri Light" panose="020F0302020204030204" pitchFamily="34" charset="0"/>
              </a:rPr>
              <a:t>customers in </a:t>
            </a:r>
            <a:r>
              <a:rPr lang="en-US" b="1" dirty="0" smtClean="0">
                <a:latin typeface="Calibri Light" panose="020F0302020204030204" pitchFamily="34" charset="0"/>
                <a:ea typeface="Calibri Light" panose="020F0302020204030204" pitchFamily="34" charset="0"/>
                <a:cs typeface="Calibri Light" panose="020F0302020204030204" pitchFamily="34" charset="0"/>
              </a:rPr>
              <a:t>Bethel Town, Westmoreland </a:t>
            </a:r>
            <a:r>
              <a:rPr lang="en-US" dirty="0" smtClean="0">
                <a:latin typeface="Calibri Light" panose="020F0302020204030204" pitchFamily="34" charset="0"/>
                <a:ea typeface="Calibri Light" panose="020F0302020204030204" pitchFamily="34" charset="0"/>
                <a:cs typeface="Calibri Light" panose="020F0302020204030204" pitchFamily="34" charset="0"/>
              </a:rPr>
              <a:t>commissioned Feb 20, 2026</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Rectangle 6"/>
          <p:cNvSpPr/>
          <p:nvPr/>
        </p:nvSpPr>
        <p:spPr>
          <a:xfrm>
            <a:off x="585903" y="5423543"/>
            <a:ext cx="4654963" cy="646331"/>
          </a:xfrm>
          <a:prstGeom prst="rect">
            <a:avLst/>
          </a:prstGeom>
        </p:spPr>
        <p:txBody>
          <a:bodyPr wrap="square">
            <a:spAutoFit/>
          </a:bodyPr>
          <a:lstStyle/>
          <a:p>
            <a:r>
              <a:rPr lang="en-US" b="1" dirty="0" smtClean="0">
                <a:latin typeface="Calibri Light" panose="020F0302020204030204" pitchFamily="34" charset="0"/>
                <a:ea typeface="Calibri Light" panose="020F0302020204030204" pitchFamily="34" charset="0"/>
                <a:cs typeface="Calibri Light" panose="020F0302020204030204" pitchFamily="34" charset="0"/>
              </a:rPr>
              <a:t>500kw Emergency </a:t>
            </a:r>
            <a:r>
              <a:rPr lang="en-US" b="1" dirty="0">
                <a:latin typeface="Calibri Light" panose="020F0302020204030204" pitchFamily="34" charset="0"/>
                <a:ea typeface="Calibri Light" panose="020F0302020204030204" pitchFamily="34" charset="0"/>
                <a:cs typeface="Calibri Light" panose="020F0302020204030204" pitchFamily="34" charset="0"/>
              </a:rPr>
              <a:t>mobile power generation unit </a:t>
            </a:r>
            <a:r>
              <a:rPr lang="en-US" b="1" dirty="0" smtClean="0">
                <a:latin typeface="Calibri Light" panose="020F0302020204030204" pitchFamily="34" charset="0"/>
                <a:ea typeface="Calibri Light" panose="020F0302020204030204" pitchFamily="34" charset="0"/>
                <a:cs typeface="Calibri Light" panose="020F0302020204030204" pitchFamily="34" charset="0"/>
              </a:rPr>
              <a:t>in </a:t>
            </a:r>
            <a:r>
              <a:rPr lang="en-US" b="1" dirty="0" err="1" smtClean="0">
                <a:latin typeface="Calibri Light" panose="020F0302020204030204" pitchFamily="34" charset="0"/>
                <a:ea typeface="Calibri Light" panose="020F0302020204030204" pitchFamily="34" charset="0"/>
                <a:cs typeface="Calibri Light" panose="020F0302020204030204" pitchFamily="34" charset="0"/>
              </a:rPr>
              <a:t>Darliston</a:t>
            </a:r>
            <a:r>
              <a:rPr lang="en-US" b="1" dirty="0" smtClean="0">
                <a:latin typeface="Calibri Light" panose="020F0302020204030204" pitchFamily="34" charset="0"/>
                <a:ea typeface="Calibri Light" panose="020F0302020204030204" pitchFamily="34" charset="0"/>
                <a:cs typeface="Calibri Light" panose="020F0302020204030204" pitchFamily="34" charset="0"/>
              </a:rPr>
              <a:t>, Westmorela</a:t>
            </a:r>
            <a:r>
              <a:rPr lang="en-US" dirty="0" smtClean="0">
                <a:latin typeface="Calibri Light" panose="020F0302020204030204" pitchFamily="34" charset="0"/>
                <a:ea typeface="Calibri Light" panose="020F0302020204030204" pitchFamily="34" charset="0"/>
                <a:cs typeface="Calibri Light" panose="020F0302020204030204" pitchFamily="34" charset="0"/>
              </a:rPr>
              <a:t>nd Jan 25, 2026</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8969" b="24663"/>
          <a:stretch/>
        </p:blipFill>
        <p:spPr>
          <a:xfrm>
            <a:off x="359480" y="1501748"/>
            <a:ext cx="5003306" cy="37507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85432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765" y="162171"/>
            <a:ext cx="7886700" cy="1325563"/>
          </a:xfrm>
        </p:spPr>
        <p:txBody>
          <a:bodyPr/>
          <a:lstStyle/>
          <a:p>
            <a:r>
              <a:rPr lang="en-US" sz="3600" dirty="0">
                <a:latin typeface="Segoe UI Semibold" panose="020B0702040204020203" pitchFamily="34" charset="0"/>
                <a:ea typeface="Calibri Light" panose="020F0302020204030204" pitchFamily="34" charset="0"/>
                <a:cs typeface="Segoe UI Semibold" panose="020B0702040204020203" pitchFamily="34" charset="0"/>
              </a:rPr>
              <a:t>Challenges for implementation of </a:t>
            </a:r>
            <a:r>
              <a:rPr lang="en-US" sz="3600" dirty="0" err="1">
                <a:latin typeface="Segoe UI Semibold" panose="020B0702040204020203" pitchFamily="34" charset="0"/>
                <a:ea typeface="Calibri Light" panose="020F0302020204030204" pitchFamily="34" charset="0"/>
                <a:cs typeface="Segoe UI Semibold" panose="020B0702040204020203" pitchFamily="34" charset="0"/>
              </a:rPr>
              <a:t>Microgrids</a:t>
            </a:r>
            <a:endParaRPr lang="en-US" sz="3600" dirty="0">
              <a:latin typeface="Segoe UI Semibold" panose="020B0702040204020203" pitchFamily="34" charset="0"/>
              <a:ea typeface="Calibri Light" panose="020F0302020204030204" pitchFamily="34" charset="0"/>
              <a:cs typeface="Segoe UI Semibold" panose="020B0702040204020203" pitchFamily="34" charset="0"/>
            </a:endParaRPr>
          </a:p>
        </p:txBody>
      </p:sp>
      <p:graphicFrame>
        <p:nvGraphicFramePr>
          <p:cNvPr id="6" name="Content Placeholder 2">
            <a:extLst>
              <a:ext uri="{FF2B5EF4-FFF2-40B4-BE49-F238E27FC236}">
                <a16:creationId xmlns:a16="http://schemas.microsoft.com/office/drawing/2014/main" id="{129202B3-B42B-F121-C198-C286D88FDBDE}"/>
              </a:ext>
            </a:extLst>
          </p:cNvPr>
          <p:cNvGraphicFramePr>
            <a:graphicFrameLocks noGrp="1"/>
          </p:cNvGraphicFramePr>
          <p:nvPr>
            <p:ph idx="1"/>
            <p:extLst>
              <p:ext uri="{D42A27DB-BD31-4B8C-83A1-F6EECF244321}">
                <p14:modId xmlns:p14="http://schemas.microsoft.com/office/powerpoint/2010/main" val="2684881223"/>
              </p:ext>
            </p:extLst>
          </p:nvPr>
        </p:nvGraphicFramePr>
        <p:xfrm>
          <a:off x="1175657" y="1436915"/>
          <a:ext cx="9544593" cy="528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9443415" y="312076"/>
            <a:ext cx="1431758" cy="863702"/>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C1FF6DA9-008F-8B48-92A6-B652298478BF}" type="slidenum">
              <a:rPr lang="en-US" smtClean="0"/>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894"/>
            <a:ext cx="10515600" cy="1325563"/>
          </a:xfrm>
        </p:spPr>
        <p:txBody>
          <a:bodyPr/>
          <a:lstStyle/>
          <a:p>
            <a:r>
              <a:rPr lang="en-JM" dirty="0" err="1">
                <a:latin typeface="Segoe UI Semibold" panose="020B0702040204020203" pitchFamily="34" charset="0"/>
                <a:cs typeface="Segoe UI Semibold" panose="020B0702040204020203" pitchFamily="34" charset="0"/>
              </a:rPr>
              <a:t>Catalyzing</a:t>
            </a:r>
            <a:r>
              <a:rPr lang="en-JM" dirty="0">
                <a:latin typeface="Segoe UI Semibold" panose="020B0702040204020203" pitchFamily="34" charset="0"/>
                <a:cs typeface="Segoe UI Semibold" panose="020B0702040204020203" pitchFamily="34" charset="0"/>
              </a:rPr>
              <a:t> </a:t>
            </a:r>
            <a:r>
              <a:rPr lang="en-JM" dirty="0" err="1">
                <a:latin typeface="Segoe UI Semibold" panose="020B0702040204020203" pitchFamily="34" charset="0"/>
                <a:cs typeface="Segoe UI Semibold" panose="020B0702040204020203" pitchFamily="34" charset="0"/>
              </a:rPr>
              <a:t>Microgrid</a:t>
            </a:r>
            <a:r>
              <a:rPr lang="en-JM" dirty="0">
                <a:latin typeface="Segoe UI Semibold" panose="020B0702040204020203" pitchFamily="34" charset="0"/>
                <a:cs typeface="Segoe UI Semibold" panose="020B0702040204020203" pitchFamily="34" charset="0"/>
              </a:rPr>
              <a:t> Deployment in the Caribbean</a:t>
            </a:r>
            <a:endParaRPr dirty="0">
              <a:latin typeface="Segoe UI Semibold" panose="020B0702040204020203" pitchFamily="34" charset="0"/>
              <a:cs typeface="Segoe UI Semibold" panose="020B0702040204020203" pitchFamily="34" charset="0"/>
            </a:endParaRPr>
          </a:p>
        </p:txBody>
      </p:sp>
      <p:graphicFrame>
        <p:nvGraphicFramePr>
          <p:cNvPr id="6" name="Content Placeholder 2">
            <a:extLst>
              <a:ext uri="{FF2B5EF4-FFF2-40B4-BE49-F238E27FC236}">
                <a16:creationId xmlns:a16="http://schemas.microsoft.com/office/drawing/2014/main" id="{D97A822F-F695-ADD0-AB04-338D2B72FDEC}"/>
              </a:ext>
            </a:extLst>
          </p:cNvPr>
          <p:cNvGraphicFramePr>
            <a:graphicFrameLocks noGrp="1"/>
          </p:cNvGraphicFramePr>
          <p:nvPr>
            <p:ph idx="1"/>
            <p:extLst>
              <p:ext uri="{D42A27DB-BD31-4B8C-83A1-F6EECF244321}">
                <p14:modId xmlns:p14="http://schemas.microsoft.com/office/powerpoint/2010/main" val="696243798"/>
              </p:ext>
            </p:extLst>
          </p:nvPr>
        </p:nvGraphicFramePr>
        <p:xfrm>
          <a:off x="1663338" y="1480457"/>
          <a:ext cx="8926286" cy="5351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AI-powered microgrids facilitate energy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5497" y="-24982"/>
            <a:ext cx="1497819" cy="780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1FF6DA9-008F-8B48-92A6-B652298478BF}"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olar panel in a field&#10;&#10;AI-generated content may be incorrect."/>
          <p:cNvPicPr>
            <a:picLocks noChangeAspect="1"/>
          </p:cNvPicPr>
          <p:nvPr/>
        </p:nvPicPr>
        <p:blipFill>
          <a:blip r:embed="rId3"/>
          <a:srcRect t="9091" r="19091"/>
          <a:stretch>
            <a:fillRect/>
          </a:stretch>
        </p:blipFill>
        <p:spPr>
          <a:xfrm>
            <a:off x="1524020" y="10"/>
            <a:ext cx="9143980" cy="6857990"/>
          </a:xfrm>
          <a:prstGeom prst="rect">
            <a:avLst/>
          </a:prstGeom>
        </p:spPr>
      </p:pic>
      <p:sp>
        <p:nvSpPr>
          <p:cNvPr id="19" name="Rectangle 18">
            <a:extLst>
              <a:ext uri="{FF2B5EF4-FFF2-40B4-BE49-F238E27FC236}">
                <a16:creationId xmlns:a16="http://schemas.microsoft.com/office/drawing/2014/main" id="{257363FD-7E77-4145-9483-331A807A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2152650" y="365126"/>
            <a:ext cx="7886700" cy="967286"/>
          </a:xfrm>
        </p:spPr>
        <p:txBody>
          <a:bodyPr>
            <a:normAutofit/>
          </a:bodyPr>
          <a:lstStyle/>
          <a:p>
            <a:r>
              <a:rPr lang="en-US" dirty="0">
                <a:latin typeface="Segoe UI Semibold" panose="020B0702040204020203" pitchFamily="34" charset="0"/>
                <a:cs typeface="Segoe UI Semibold" panose="020B0702040204020203" pitchFamily="34" charset="0"/>
              </a:rPr>
              <a:t>Conclusion</a:t>
            </a:r>
          </a:p>
        </p:txBody>
      </p:sp>
      <p:sp>
        <p:nvSpPr>
          <p:cNvPr id="3" name="Content Placeholder 2"/>
          <p:cNvSpPr>
            <a:spLocks noGrp="1"/>
          </p:cNvSpPr>
          <p:nvPr>
            <p:ph idx="1"/>
          </p:nvPr>
        </p:nvSpPr>
        <p:spPr>
          <a:xfrm>
            <a:off x="2248444" y="1416322"/>
            <a:ext cx="7886700" cy="5025299"/>
          </a:xfrm>
        </p:spPr>
        <p:txBody>
          <a:bodyPr>
            <a:no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By integrating renewable energy, energy storage, and digital technologies, microgrid systems can: </a:t>
            </a:r>
          </a:p>
          <a:p>
            <a:pPr lvl="1"/>
            <a:r>
              <a:rPr lang="en-US" sz="2000" dirty="0">
                <a:latin typeface="Calibri" panose="020F0502020204030204" pitchFamily="34" charset="0"/>
                <a:ea typeface="Calibri" panose="020F0502020204030204" pitchFamily="34" charset="0"/>
                <a:cs typeface="Calibri" panose="020F0502020204030204" pitchFamily="34" charset="0"/>
              </a:rPr>
              <a:t>improve resilience to natural disasters, </a:t>
            </a:r>
          </a:p>
          <a:p>
            <a:pPr lvl="1"/>
            <a:r>
              <a:rPr lang="en-US" sz="2000" dirty="0">
                <a:latin typeface="Calibri" panose="020F0502020204030204" pitchFamily="34" charset="0"/>
                <a:ea typeface="Calibri" panose="020F0502020204030204" pitchFamily="34" charset="0"/>
                <a:cs typeface="Calibri" panose="020F0502020204030204" pitchFamily="34" charset="0"/>
              </a:rPr>
              <a:t>Provide accessibility to remote areas,</a:t>
            </a:r>
          </a:p>
          <a:p>
            <a:pPr lvl="1"/>
            <a:r>
              <a:rPr lang="en-US" sz="2000" dirty="0">
                <a:latin typeface="Calibri" panose="020F0502020204030204" pitchFamily="34" charset="0"/>
                <a:ea typeface="Calibri" panose="020F0502020204030204" pitchFamily="34" charset="0"/>
                <a:cs typeface="Calibri" panose="020F0502020204030204" pitchFamily="34" charset="0"/>
              </a:rPr>
              <a:t>reduce dependence on imported fossil fuels, </a:t>
            </a:r>
          </a:p>
          <a:p>
            <a:pPr lvl="1"/>
            <a:r>
              <a:rPr lang="en-US" sz="2000" dirty="0">
                <a:latin typeface="Calibri" panose="020F0502020204030204" pitchFamily="34" charset="0"/>
                <a:ea typeface="Calibri" panose="020F0502020204030204" pitchFamily="34" charset="0"/>
                <a:cs typeface="Calibri" panose="020F0502020204030204" pitchFamily="34" charset="0"/>
              </a:rPr>
              <a:t>support economic and social development.</a:t>
            </a: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 Time for action is now to:</a:t>
            </a:r>
          </a:p>
          <a:p>
            <a:pPr lvl="1"/>
            <a:r>
              <a:rPr lang="en-US" sz="2000" dirty="0">
                <a:latin typeface="Calibri" panose="020F0502020204030204" pitchFamily="34" charset="0"/>
                <a:ea typeface="Calibri" panose="020F0502020204030204" pitchFamily="34" charset="0"/>
                <a:cs typeface="Calibri" panose="020F0502020204030204" pitchFamily="34" charset="0"/>
              </a:rPr>
              <a:t>Build Policy frameworks</a:t>
            </a:r>
          </a:p>
          <a:p>
            <a:pPr lvl="1"/>
            <a:r>
              <a:rPr lang="en-US" sz="2000" dirty="0">
                <a:latin typeface="Calibri" panose="020F0502020204030204" pitchFamily="34" charset="0"/>
                <a:ea typeface="Calibri" panose="020F0502020204030204" pitchFamily="34" charset="0"/>
                <a:cs typeface="Calibri" panose="020F0502020204030204" pitchFamily="34" charset="0"/>
              </a:rPr>
              <a:t>Create financial blends that works</a:t>
            </a:r>
          </a:p>
          <a:p>
            <a:pPr lvl="1"/>
            <a:r>
              <a:rPr lang="en-US" sz="2000" dirty="0">
                <a:latin typeface="Calibri" panose="020F0502020204030204" pitchFamily="34" charset="0"/>
                <a:ea typeface="Calibri" panose="020F0502020204030204" pitchFamily="34" charset="0"/>
                <a:cs typeface="Calibri" panose="020F0502020204030204" pitchFamily="34" charset="0"/>
              </a:rPr>
              <a:t>Train our people</a:t>
            </a:r>
          </a:p>
          <a:p>
            <a:pPr lvl="1"/>
            <a:r>
              <a:rPr lang="en-US" sz="2000" dirty="0">
                <a:latin typeface="Calibri" panose="020F0502020204030204" pitchFamily="34" charset="0"/>
                <a:ea typeface="Calibri" panose="020F0502020204030204" pitchFamily="34" charset="0"/>
                <a:cs typeface="Calibri" panose="020F0502020204030204" pitchFamily="34" charset="0"/>
              </a:rPr>
              <a:t>Collaborate on regional projects</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err="1">
                <a:latin typeface="Calibri" panose="020F0502020204030204" pitchFamily="34" charset="0"/>
                <a:ea typeface="Calibri" panose="020F0502020204030204" pitchFamily="34" charset="0"/>
                <a:cs typeface="Calibri" panose="020F0502020204030204" pitchFamily="34" charset="0"/>
              </a:rPr>
              <a:t>Microgrids</a:t>
            </a:r>
            <a:r>
              <a:rPr lang="en-US" sz="2000" dirty="0">
                <a:latin typeface="Calibri" panose="020F0502020204030204" pitchFamily="34" charset="0"/>
                <a:ea typeface="Calibri" panose="020F0502020204030204" pitchFamily="34" charset="0"/>
                <a:cs typeface="Calibri" panose="020F0502020204030204" pitchFamily="34" charset="0"/>
              </a:rPr>
              <a:t> are now more affordable and support sustainable development. The Caribbean cannot afford to wait</a:t>
            </a:r>
          </a:p>
        </p:txBody>
      </p:sp>
      <p:sp>
        <p:nvSpPr>
          <p:cNvPr id="5" name="Slide Number Placeholder 4"/>
          <p:cNvSpPr>
            <a:spLocks noGrp="1"/>
          </p:cNvSpPr>
          <p:nvPr>
            <p:ph type="sldNum" sz="quarter" idx="12"/>
          </p:nvPr>
        </p:nvSpPr>
        <p:spPr/>
        <p:txBody>
          <a:bodyPr/>
          <a:lstStyle/>
          <a:p>
            <a:fld id="{C1FF6DA9-008F-8B48-92A6-B652298478BF}"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1990344" y="1161288"/>
            <a:ext cx="2702052" cy="4526280"/>
          </a:xfrm>
        </p:spPr>
        <p:txBody>
          <a:bodyPr>
            <a:normAutofit/>
          </a:bodyPr>
          <a:lstStyle/>
          <a:p>
            <a:r>
              <a:rPr lang="en-US" sz="3500">
                <a:latin typeface="Segoe UI Semibold" panose="020B0702040204020203" pitchFamily="34" charset="0"/>
                <a:cs typeface="Segoe UI Semibold" panose="020B0702040204020203" pitchFamily="34" charset="0"/>
              </a:rPr>
              <a:t>References</a:t>
            </a:r>
          </a:p>
        </p:txBody>
      </p:sp>
      <p:sp>
        <p:nvSpPr>
          <p:cNvPr id="21" name="Rectangle 20">
            <a:extLst>
              <a:ext uri="{FF2B5EF4-FFF2-40B4-BE49-F238E27FC236}">
                <a16:creationId xmlns:a16="http://schemas.microsoft.com/office/drawing/2014/main" id="{463EEC44-1BA3-44ED-81FC-A644B04B2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10205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5599612" y="932688"/>
            <a:ext cx="4437453" cy="4992624"/>
          </a:xfrm>
        </p:spPr>
        <p:txBody>
          <a:bodyPr anchor="ctr">
            <a:normAutofit/>
          </a:bodyPr>
          <a:lstStyle/>
          <a:p>
            <a:r>
              <a:rPr lang="en-JM" sz="1400" dirty="0" err="1">
                <a:latin typeface="Calibri Light" panose="020F0302020204030204" pitchFamily="34" charset="0"/>
                <a:ea typeface="Calibri Light" panose="020F0302020204030204" pitchFamily="34" charset="0"/>
                <a:cs typeface="Calibri Light" panose="020F0302020204030204" pitchFamily="34" charset="0"/>
              </a:rPr>
              <a:t>Microgrid</a:t>
            </a:r>
            <a:r>
              <a:rPr lang="en-JM" sz="1400" dirty="0">
                <a:latin typeface="Calibri Light" panose="020F0302020204030204" pitchFamily="34" charset="0"/>
                <a:ea typeface="Calibri Light" panose="020F0302020204030204" pitchFamily="34" charset="0"/>
                <a:cs typeface="Calibri Light" panose="020F0302020204030204" pitchFamily="34" charset="0"/>
              </a:rPr>
              <a:t> Knowledge (2023). Island </a:t>
            </a:r>
            <a:r>
              <a:rPr lang="en-JM" sz="14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JM" sz="1400" dirty="0">
                <a:latin typeface="Calibri Light" panose="020F0302020204030204" pitchFamily="34" charset="0"/>
                <a:ea typeface="Calibri Light" panose="020F0302020204030204" pitchFamily="34" charset="0"/>
                <a:cs typeface="Calibri Light" panose="020F0302020204030204" pitchFamily="34" charset="0"/>
              </a:rPr>
              <a:t> &amp; Hurricane Resilience Report</a:t>
            </a:r>
          </a:p>
          <a:p>
            <a:r>
              <a:rPr lang="en-JM" sz="1400" dirty="0">
                <a:latin typeface="Calibri Light" panose="020F0302020204030204" pitchFamily="34" charset="0"/>
                <a:ea typeface="Calibri Light" panose="020F0302020204030204" pitchFamily="34" charset="0"/>
                <a:cs typeface="Calibri Light" panose="020F0302020204030204" pitchFamily="34" charset="0"/>
              </a:rPr>
              <a:t>.U.S. Department of Energy (DOE) (2019). Puerto Rico Case Study: </a:t>
            </a:r>
            <a:r>
              <a:rPr lang="en-JM" sz="14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JM" sz="1400" dirty="0">
                <a:latin typeface="Calibri Light" panose="020F0302020204030204" pitchFamily="34" charset="0"/>
                <a:ea typeface="Calibri Light" panose="020F0302020204030204" pitchFamily="34" charset="0"/>
                <a:cs typeface="Calibri Light" panose="020F0302020204030204" pitchFamily="34" charset="0"/>
              </a:rPr>
              <a:t> in Disaster Recovery</a:t>
            </a:r>
          </a:p>
          <a:p>
            <a:r>
              <a:rPr lang="en-JM" sz="1400" dirty="0">
                <a:latin typeface="Calibri Light" panose="020F0302020204030204" pitchFamily="34" charset="0"/>
                <a:ea typeface="Calibri Light" panose="020F0302020204030204" pitchFamily="34" charset="0"/>
                <a:cs typeface="Calibri Light" panose="020F0302020204030204" pitchFamily="34" charset="0"/>
              </a:rPr>
              <a:t>.MDPI (2022). Design and Performance of Island </a:t>
            </a:r>
            <a:r>
              <a:rPr lang="en-JM" sz="1400" dirty="0" err="1">
                <a:latin typeface="Calibri Light" panose="020F0302020204030204" pitchFamily="34" charset="0"/>
                <a:ea typeface="Calibri Light" panose="020F0302020204030204" pitchFamily="34" charset="0"/>
                <a:cs typeface="Calibri Light" panose="020F0302020204030204" pitchFamily="34" charset="0"/>
              </a:rPr>
              <a:t>Microgrids</a:t>
            </a:r>
            <a:endParaRPr lang="en-JM" sz="1400" dirty="0">
              <a:latin typeface="Calibri Light" panose="020F0302020204030204" pitchFamily="34" charset="0"/>
              <a:ea typeface="Calibri Light" panose="020F0302020204030204" pitchFamily="34" charset="0"/>
              <a:cs typeface="Calibri Light" panose="020F0302020204030204" pitchFamily="34" charset="0"/>
            </a:endParaRPr>
          </a:p>
          <a:p>
            <a:r>
              <a:rPr lang="en-JM" sz="1400" dirty="0">
                <a:latin typeface="Calibri Light" panose="020F0302020204030204" pitchFamily="34" charset="0"/>
                <a:ea typeface="Calibri Light" panose="020F0302020204030204" pitchFamily="34" charset="0"/>
                <a:cs typeface="Calibri Light" panose="020F0302020204030204" pitchFamily="34" charset="0"/>
              </a:rPr>
              <a:t>.OSTI (2022). Battery Storage and PV for Island Resilience</a:t>
            </a:r>
          </a:p>
          <a:p>
            <a:r>
              <a:rPr lang="en-JM" sz="1400" dirty="0">
                <a:latin typeface="Calibri Light" panose="020F0302020204030204" pitchFamily="34" charset="0"/>
                <a:ea typeface="Calibri Light" panose="020F0302020204030204" pitchFamily="34" charset="0"/>
                <a:cs typeface="Calibri Light" panose="020F0302020204030204" pitchFamily="34" charset="0"/>
              </a:rPr>
              <a:t>.Jamaica Public Service Company (JPS) (2023). Munro Wind Farm </a:t>
            </a:r>
            <a:r>
              <a:rPr lang="en-JM" sz="1400" dirty="0" err="1">
                <a:latin typeface="Calibri Light" panose="020F0302020204030204" pitchFamily="34" charset="0"/>
                <a:ea typeface="Calibri Light" panose="020F0302020204030204" pitchFamily="34" charset="0"/>
                <a:cs typeface="Calibri Light" panose="020F0302020204030204" pitchFamily="34" charset="0"/>
              </a:rPr>
              <a:t>Microgrid</a:t>
            </a:r>
            <a:r>
              <a:rPr lang="en-JM" sz="1400" dirty="0">
                <a:latin typeface="Calibri Light" panose="020F0302020204030204" pitchFamily="34" charset="0"/>
                <a:ea typeface="Calibri Light" panose="020F0302020204030204" pitchFamily="34" charset="0"/>
                <a:cs typeface="Calibri Light" panose="020F0302020204030204" pitchFamily="34" charset="0"/>
              </a:rPr>
              <a:t> Pilot Report</a:t>
            </a:r>
          </a:p>
          <a:p>
            <a:r>
              <a:rPr lang="en-JM" sz="1400" dirty="0">
                <a:latin typeface="Calibri Light" panose="020F0302020204030204" pitchFamily="34" charset="0"/>
                <a:ea typeface="Calibri Light" panose="020F0302020204030204" pitchFamily="34" charset="0"/>
                <a:cs typeface="Calibri Light" panose="020F0302020204030204" pitchFamily="34" charset="0"/>
              </a:rPr>
              <a:t>.CARICOM Energy Unit (2020). Caribbean Renewable Energy Development Programme</a:t>
            </a:r>
          </a:p>
          <a:p>
            <a:r>
              <a:rPr lang="en-JM" sz="1400" dirty="0">
                <a:latin typeface="Calibri Light" panose="020F0302020204030204" pitchFamily="34" charset="0"/>
                <a:ea typeface="Calibri Light" panose="020F0302020204030204" pitchFamily="34" charset="0"/>
                <a:cs typeface="Calibri Light" panose="020F0302020204030204" pitchFamily="34" charset="0"/>
              </a:rPr>
              <a:t>.REN21 (2023). Global Status Report – Haiti Snapshot</a:t>
            </a:r>
          </a:p>
          <a:p>
            <a:r>
              <a:rPr lang="en-JM" sz="1400" dirty="0">
                <a:latin typeface="Calibri Light" panose="020F0302020204030204" pitchFamily="34" charset="0"/>
                <a:ea typeface="Calibri Light" panose="020F0302020204030204" pitchFamily="34" charset="0"/>
                <a:cs typeface="Calibri Light" panose="020F0302020204030204" pitchFamily="34" charset="0"/>
              </a:rPr>
              <a:t>.New America (2021). </a:t>
            </a:r>
            <a:r>
              <a:rPr lang="en-JM" sz="14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JM" sz="1400" dirty="0">
                <a:latin typeface="Calibri Light" panose="020F0302020204030204" pitchFamily="34" charset="0"/>
                <a:ea typeface="Calibri Light" panose="020F0302020204030204" pitchFamily="34" charset="0"/>
                <a:cs typeface="Calibri Light" panose="020F0302020204030204" pitchFamily="34" charset="0"/>
              </a:rPr>
              <a:t> and Universal Access.</a:t>
            </a:r>
          </a:p>
          <a:p>
            <a:r>
              <a:rPr lang="en-JM" sz="1400" dirty="0">
                <a:latin typeface="Calibri Light" panose="020F0302020204030204" pitchFamily="34" charset="0"/>
                <a:ea typeface="Calibri Light" panose="020F0302020204030204" pitchFamily="34" charset="0"/>
                <a:cs typeface="Calibri Light" panose="020F0302020204030204" pitchFamily="34" charset="0"/>
              </a:rPr>
              <a:t>Caribbean Centre for Renewable Energy and Energy Efficiency. (2015). </a:t>
            </a:r>
            <a:r>
              <a:rPr lang="en-JM" sz="1400" i="1" dirty="0">
                <a:latin typeface="Calibri Light" panose="020F0302020204030204" pitchFamily="34" charset="0"/>
                <a:ea typeface="Calibri Light" panose="020F0302020204030204" pitchFamily="34" charset="0"/>
                <a:cs typeface="Calibri Light" panose="020F0302020204030204" pitchFamily="34" charset="0"/>
              </a:rPr>
              <a:t>Caribbean Sustainable Energy Roadmap and Strategy (C-SERMS) baseline assessment report</a:t>
            </a:r>
            <a:r>
              <a:rPr lang="en-JM" sz="1400" dirty="0">
                <a:latin typeface="Calibri Light" panose="020F0302020204030204" pitchFamily="34" charset="0"/>
                <a:ea typeface="Calibri Light" panose="020F0302020204030204" pitchFamily="34" charset="0"/>
                <a:cs typeface="Calibri Light" panose="020F0302020204030204" pitchFamily="34" charset="0"/>
              </a:rPr>
              <a:t>. CCREEE. </a:t>
            </a:r>
            <a:r>
              <a:rPr lang="en-JM" sz="1400" dirty="0">
                <a:latin typeface="Calibri Light" panose="020F0302020204030204" pitchFamily="34" charset="0"/>
                <a:ea typeface="Calibri Light" panose="020F0302020204030204" pitchFamily="34" charset="0"/>
                <a:cs typeface="Calibri Light" panose="020F0302020204030204" pitchFamily="34" charset="0"/>
                <a:hlinkClick r:id="rId3"/>
              </a:rPr>
              <a:t>https://cekh.ccreee.org/wp-content/uploads/2021/04/C-SERMS_Baseline_10.29.2015.pdf</a:t>
            </a:r>
            <a:endParaRPr lang="en-JM"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t>18</a:t>
            </a:fld>
            <a:endParaRPr lang="en-US"/>
          </a:p>
        </p:txBody>
      </p:sp>
    </p:spTree>
    <p:extLst>
      <p:ext uri="{BB962C8B-B14F-4D97-AF65-F5344CB8AC3E}">
        <p14:creationId xmlns:p14="http://schemas.microsoft.com/office/powerpoint/2010/main" val="3711914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3487" y="1078992"/>
            <a:ext cx="4701577" cy="1536192"/>
          </a:xfrm>
        </p:spPr>
        <p:txBody>
          <a:bodyPr anchor="b">
            <a:normAutofit/>
          </a:bodyPr>
          <a:lstStyle/>
          <a:p>
            <a:r>
              <a:rPr lang="en-US" sz="4500" dirty="0">
                <a:latin typeface="Segoe UI Semibold" panose="020B0702040204020203" pitchFamily="34" charset="0"/>
                <a:cs typeface="Segoe UI Semibold" panose="020B0702040204020203" pitchFamily="34" charset="0"/>
              </a:rPr>
              <a:t>Thank You!</a:t>
            </a:r>
          </a:p>
        </p:txBody>
      </p:sp>
      <p:sp>
        <p:nvSpPr>
          <p:cNvPr id="11"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54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87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1985593" y="3355848"/>
            <a:ext cx="4701578" cy="2825496"/>
          </a:xfrm>
        </p:spPr>
        <p:txBody>
          <a:bodyPr>
            <a:normAutofit/>
          </a:bodyPr>
          <a:lstStyle/>
          <a:p>
            <a:r>
              <a:rPr lang="en-US" sz="1900" dirty="0">
                <a:latin typeface="Calibri Light" panose="020F0302020204030204" pitchFamily="34" charset="0"/>
                <a:ea typeface="Calibri Light" panose="020F0302020204030204" pitchFamily="34" charset="0"/>
                <a:cs typeface="Calibri Light" panose="020F0302020204030204" pitchFamily="34" charset="0"/>
              </a:rPr>
              <a:t>Dr. Oswald Smiley, PE</a:t>
            </a:r>
          </a:p>
          <a:p>
            <a:r>
              <a:rPr lang="en-US" sz="1900" dirty="0">
                <a:latin typeface="Calibri Light" panose="020F0302020204030204" pitchFamily="34" charset="0"/>
                <a:ea typeface="Calibri Light" panose="020F0302020204030204" pitchFamily="34" charset="0"/>
                <a:cs typeface="Calibri Light" panose="020F0302020204030204" pitchFamily="34" charset="0"/>
              </a:rPr>
              <a:t>Author of </a:t>
            </a:r>
            <a:r>
              <a:rPr lang="en-US" sz="1900" i="1" dirty="0">
                <a:latin typeface="Calibri Light" panose="020F0302020204030204" pitchFamily="34" charset="0"/>
                <a:ea typeface="Calibri Light" panose="020F0302020204030204" pitchFamily="34" charset="0"/>
                <a:cs typeface="Calibri Light" panose="020F0302020204030204" pitchFamily="34" charset="0"/>
              </a:rPr>
              <a:t>Removing the Barriers for Engineers Entering Business</a:t>
            </a:r>
            <a:r>
              <a:rPr lang="en-US" sz="1900" dirty="0">
                <a:latin typeface="Calibri Light" panose="020F0302020204030204" pitchFamily="34" charset="0"/>
                <a:ea typeface="Calibri Light" panose="020F0302020204030204" pitchFamily="34" charset="0"/>
                <a:cs typeface="Calibri Light" panose="020F0302020204030204" pitchFamily="34" charset="0"/>
              </a:rPr>
              <a:t/>
            </a:r>
            <a:br>
              <a:rPr lang="en-US" sz="1900" dirty="0">
                <a:latin typeface="Calibri Light" panose="020F0302020204030204" pitchFamily="34" charset="0"/>
                <a:ea typeface="Calibri Light" panose="020F0302020204030204" pitchFamily="34" charset="0"/>
                <a:cs typeface="Calibri Light" panose="020F0302020204030204" pitchFamily="34" charset="0"/>
              </a:rPr>
            </a:br>
            <a:endParaRPr lang="en-US" sz="1900" dirty="0">
              <a:latin typeface="Calibri Light" panose="020F0302020204030204" pitchFamily="34" charset="0"/>
              <a:ea typeface="Calibri Light" panose="020F0302020204030204" pitchFamily="34" charset="0"/>
              <a:cs typeface="Calibri Light" panose="020F0302020204030204" pitchFamily="34" charset="0"/>
            </a:endParaRPr>
          </a:p>
          <a:p>
            <a:r>
              <a:rPr lang="en-US" sz="1900" dirty="0">
                <a:latin typeface="Calibri Light" panose="020F0302020204030204" pitchFamily="34" charset="0"/>
                <a:ea typeface="Calibri Light" panose="020F0302020204030204" pitchFamily="34" charset="0"/>
                <a:cs typeface="Calibri Light" panose="020F0302020204030204" pitchFamily="34" charset="0"/>
              </a:rPr>
              <a:t>osmiley@jpsco.com</a:t>
            </a:r>
          </a:p>
          <a:p>
            <a:r>
              <a:rPr lang="en-US" sz="1900" dirty="0">
                <a:latin typeface="Calibri Light" panose="020F0302020204030204" pitchFamily="34" charset="0"/>
                <a:ea typeface="Calibri Light" panose="020F0302020204030204" pitchFamily="34" charset="0"/>
                <a:cs typeface="Calibri Light" panose="020F0302020204030204" pitchFamily="34" charset="0"/>
              </a:rPr>
              <a:t>876-878-3304</a:t>
            </a:r>
          </a:p>
          <a:p>
            <a:r>
              <a:rPr lang="en-US" sz="1900" dirty="0">
                <a:latin typeface="Calibri Light" panose="020F0302020204030204" pitchFamily="34" charset="0"/>
                <a:ea typeface="Calibri Light" panose="020F0302020204030204" pitchFamily="34" charset="0"/>
                <a:cs typeface="Calibri Light" panose="020F0302020204030204" pitchFamily="34" charset="0"/>
              </a:rPr>
              <a:t>Let’s build a resilient energy future together</a:t>
            </a:r>
            <a:r>
              <a:rPr lang="en-US" sz="1900" dirty="0"/>
              <a:t>.</a:t>
            </a:r>
          </a:p>
        </p:txBody>
      </p:sp>
      <p:pic>
        <p:nvPicPr>
          <p:cNvPr id="4" name="Picture 3"/>
          <p:cNvPicPr>
            <a:picLocks noChangeAspect="1"/>
          </p:cNvPicPr>
          <p:nvPr/>
        </p:nvPicPr>
        <p:blipFill rotWithShape="1">
          <a:blip r:embed="rId2"/>
          <a:srcRect l="534" r="5561" b="15937"/>
          <a:stretch/>
        </p:blipFill>
        <p:spPr>
          <a:xfrm>
            <a:off x="7144551" y="226309"/>
            <a:ext cx="3700848" cy="6310458"/>
          </a:xfrm>
          <a:prstGeom prst="rect">
            <a:avLst/>
          </a:prstGeom>
        </p:spPr>
      </p:pic>
      <p:sp>
        <p:nvSpPr>
          <p:cNvPr id="5" name="Slide Number Placeholder 4"/>
          <p:cNvSpPr>
            <a:spLocks noGrp="1"/>
          </p:cNvSpPr>
          <p:nvPr>
            <p:ph type="sldNum" sz="quarter" idx="12"/>
          </p:nvPr>
        </p:nvSpPr>
        <p:spPr/>
        <p:txBody>
          <a:bodyPr/>
          <a:lstStyle/>
          <a:p>
            <a:fld id="{C1FF6DA9-008F-8B48-92A6-B652298478BF}" type="slidenum">
              <a:rPr lang="en-US" smtClean="0"/>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B46E6F-5DC3-E1FB-60DF-EA80CE3A1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94546-7AE3-C3D5-EBFC-6BFFD558A821}"/>
              </a:ext>
            </a:extLst>
          </p:cNvPr>
          <p:cNvSpPr>
            <a:spLocks noGrp="1"/>
          </p:cNvSpPr>
          <p:nvPr>
            <p:ph type="title"/>
          </p:nvPr>
        </p:nvSpPr>
        <p:spPr>
          <a:xfrm>
            <a:off x="1363214" y="382680"/>
            <a:ext cx="5605629" cy="994172"/>
          </a:xfrm>
        </p:spPr>
        <p:txBody>
          <a:bodyPr>
            <a:normAutofit/>
          </a:bodyPr>
          <a:lstStyle/>
          <a:p>
            <a:r>
              <a:rPr lang="en-US" sz="3850" dirty="0">
                <a:latin typeface="Segoe UI Semibold" panose="020B0702040204020203" pitchFamily="34" charset="0"/>
                <a:cs typeface="Segoe UI Semibold" panose="020B0702040204020203" pitchFamily="34" charset="0"/>
              </a:rPr>
              <a:t>Outline</a:t>
            </a:r>
          </a:p>
        </p:txBody>
      </p:sp>
      <p:sp>
        <p:nvSpPr>
          <p:cNvPr id="3" name="Content Placeholder 2">
            <a:extLst>
              <a:ext uri="{FF2B5EF4-FFF2-40B4-BE49-F238E27FC236}">
                <a16:creationId xmlns:a16="http://schemas.microsoft.com/office/drawing/2014/main" id="{36799F98-28AB-A920-3AAE-270B85B3124A}"/>
              </a:ext>
            </a:extLst>
          </p:cNvPr>
          <p:cNvSpPr>
            <a:spLocks noGrp="1"/>
          </p:cNvSpPr>
          <p:nvPr>
            <p:ph idx="1"/>
          </p:nvPr>
        </p:nvSpPr>
        <p:spPr>
          <a:xfrm>
            <a:off x="758405" y="1002384"/>
            <a:ext cx="6904630" cy="5128451"/>
          </a:xfrm>
        </p:spPr>
        <p:txBody>
          <a:bodyPr anchor="ctr">
            <a:noAutofit/>
          </a:bodyPr>
          <a:lstStyle/>
          <a:p>
            <a:r>
              <a:rPr lang="en-US" sz="2000" b="1" dirty="0" smtClean="0">
                <a:latin typeface="Calibri Light" panose="020F0302020204030204" pitchFamily="34" charset="0"/>
                <a:ea typeface="Calibri Light" panose="020F0302020204030204" pitchFamily="34" charset="0"/>
                <a:cs typeface="Calibri Light" panose="020F0302020204030204" pitchFamily="34" charset="0"/>
              </a:rPr>
              <a:t>The </a:t>
            </a:r>
            <a:r>
              <a:rPr lang="en-US" sz="2000" b="1" dirty="0">
                <a:latin typeface="Calibri Light" panose="020F0302020204030204" pitchFamily="34" charset="0"/>
                <a:ea typeface="Calibri Light" panose="020F0302020204030204" pitchFamily="34" charset="0"/>
                <a:cs typeface="Calibri Light" panose="020F0302020204030204" pitchFamily="34" charset="0"/>
              </a:rPr>
              <a:t>Caribbean Energy Landscape: Challenges and Vulnerabilities</a:t>
            </a:r>
          </a:p>
          <a:p>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a:p>
            <a:r>
              <a:rPr lang="en-US" sz="2000" b="1" dirty="0">
                <a:latin typeface="Calibri Light" panose="020F0302020204030204" pitchFamily="34" charset="0"/>
                <a:ea typeface="Calibri Light" panose="020F0302020204030204" pitchFamily="34" charset="0"/>
                <a:cs typeface="Calibri Light" panose="020F0302020204030204" pitchFamily="34" charset="0"/>
              </a:rPr>
              <a:t> What are </a:t>
            </a:r>
            <a:r>
              <a:rPr lang="en-US" sz="2000" b="1"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000" b="1" dirty="0">
                <a:latin typeface="Calibri Light" panose="020F0302020204030204" pitchFamily="34" charset="0"/>
                <a:ea typeface="Calibri Light" panose="020F0302020204030204" pitchFamily="34" charset="0"/>
                <a:cs typeface="Calibri Light" panose="020F0302020204030204" pitchFamily="34" charset="0"/>
              </a:rPr>
              <a:t> and Why They Matter in the Caribbean Context</a:t>
            </a:r>
          </a:p>
          <a:p>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a:p>
            <a:r>
              <a:rPr lang="en-US" sz="2000" b="1" dirty="0">
                <a:latin typeface="Calibri Light" panose="020F0302020204030204" pitchFamily="34" charset="0"/>
                <a:ea typeface="Calibri Light" panose="020F0302020204030204" pitchFamily="34" charset="0"/>
                <a:cs typeface="Calibri Light" panose="020F0302020204030204" pitchFamily="34" charset="0"/>
              </a:rPr>
              <a:t> </a:t>
            </a:r>
            <a:r>
              <a:rPr lang="en-US" sz="2000" b="1"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000" b="1" dirty="0">
                <a:latin typeface="Calibri Light" panose="020F0302020204030204" pitchFamily="34" charset="0"/>
                <a:ea typeface="Calibri Light" panose="020F0302020204030204" pitchFamily="34" charset="0"/>
                <a:cs typeface="Calibri Light" panose="020F0302020204030204" pitchFamily="34" charset="0"/>
              </a:rPr>
              <a:t> in Action: Regional Examples</a:t>
            </a:r>
          </a:p>
          <a:p>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a:p>
            <a:r>
              <a:rPr lang="en-US" sz="2000" b="1" dirty="0">
                <a:latin typeface="Calibri Light" panose="020F0302020204030204" pitchFamily="34" charset="0"/>
                <a:ea typeface="Calibri Light" panose="020F0302020204030204" pitchFamily="34" charset="0"/>
                <a:cs typeface="Calibri Light" panose="020F0302020204030204" pitchFamily="34" charset="0"/>
              </a:rPr>
              <a:t> Challenges to Address for implementation of </a:t>
            </a:r>
            <a:r>
              <a:rPr lang="en-US" sz="2000" b="1" dirty="0" err="1">
                <a:latin typeface="Calibri Light" panose="020F0302020204030204" pitchFamily="34" charset="0"/>
                <a:ea typeface="Calibri Light" panose="020F0302020204030204" pitchFamily="34" charset="0"/>
                <a:cs typeface="Calibri Light" panose="020F0302020204030204" pitchFamily="34" charset="0"/>
              </a:rPr>
              <a:t>Microgrids</a:t>
            </a:r>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a:p>
            <a:r>
              <a:rPr lang="en-US" sz="2000" b="1" dirty="0">
                <a:latin typeface="Calibri Light" panose="020F0302020204030204" pitchFamily="34" charset="0"/>
                <a:ea typeface="Calibri Light" panose="020F0302020204030204" pitchFamily="34" charset="0"/>
                <a:cs typeface="Calibri Light" panose="020F0302020204030204" pitchFamily="34" charset="0"/>
              </a:rPr>
              <a:t> Moving Forward: Steps to allow </a:t>
            </a:r>
            <a:r>
              <a:rPr lang="en-US" sz="2000" b="1" dirty="0" err="1">
                <a:latin typeface="Calibri Light" panose="020F0302020204030204" pitchFamily="34" charset="0"/>
                <a:ea typeface="Calibri Light" panose="020F0302020204030204" pitchFamily="34" charset="0"/>
                <a:cs typeface="Calibri Light" panose="020F0302020204030204" pitchFamily="34" charset="0"/>
              </a:rPr>
              <a:t>Microgrid</a:t>
            </a:r>
            <a:r>
              <a:rPr lang="en-US" sz="2000" b="1" dirty="0">
                <a:latin typeface="Calibri Light" panose="020F0302020204030204" pitchFamily="34" charset="0"/>
                <a:ea typeface="Calibri Light" panose="020F0302020204030204" pitchFamily="34" charset="0"/>
                <a:cs typeface="Calibri Light" panose="020F0302020204030204" pitchFamily="34" charset="0"/>
              </a:rPr>
              <a:t> Deployment in the Caribbean</a:t>
            </a: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436"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descr="Earth Globe Americas">
            <a:extLst>
              <a:ext uri="{FF2B5EF4-FFF2-40B4-BE49-F238E27FC236}">
                <a16:creationId xmlns:a16="http://schemas.microsoft.com/office/drawing/2014/main" id="{4EFA5575-66C9-645D-A12F-065BA429F8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148965" y="2865142"/>
            <a:ext cx="1143455" cy="1143455"/>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t>2</a:t>
            </a:fld>
            <a:endParaRPr lang="en-US"/>
          </a:p>
        </p:txBody>
      </p:sp>
    </p:spTree>
    <p:extLst>
      <p:ext uri="{BB962C8B-B14F-4D97-AF65-F5344CB8AC3E}">
        <p14:creationId xmlns:p14="http://schemas.microsoft.com/office/powerpoint/2010/main" val="895829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4700" y="687480"/>
            <a:ext cx="5605629" cy="994172"/>
          </a:xfrm>
        </p:spPr>
        <p:txBody>
          <a:bodyPr>
            <a:normAutofit/>
          </a:bodyPr>
          <a:lstStyle/>
          <a:p>
            <a:r>
              <a:rPr lang="en-US" dirty="0">
                <a:latin typeface="Segoe UI Semibold" panose="020B0702040204020203" pitchFamily="34" charset="0"/>
                <a:cs typeface="Segoe UI Semibold" panose="020B0702040204020203" pitchFamily="34" charset="0"/>
              </a:rPr>
              <a:t>Caribbean Energy Realities</a:t>
            </a:r>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436"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22" descr="Earth Globe Americas">
            <a:extLst>
              <a:ext uri="{FF2B5EF4-FFF2-40B4-BE49-F238E27FC236}">
                <a16:creationId xmlns:a16="http://schemas.microsoft.com/office/drawing/2014/main" id="{4EFA5575-66C9-645D-A12F-065BA429F8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48965" y="2865142"/>
            <a:ext cx="1143455" cy="1143455"/>
          </a:xfrm>
          <a:prstGeom prst="rect">
            <a:avLst/>
          </a:prstGeom>
        </p:spPr>
      </p:pic>
      <p:sp>
        <p:nvSpPr>
          <p:cNvPr id="3" name="Slide Number Placeholder 2"/>
          <p:cNvSpPr>
            <a:spLocks noGrp="1"/>
          </p:cNvSpPr>
          <p:nvPr>
            <p:ph type="sldNum" sz="quarter" idx="12"/>
          </p:nvPr>
        </p:nvSpPr>
        <p:spPr/>
        <p:txBody>
          <a:bodyPr/>
          <a:lstStyle/>
          <a:p>
            <a:fld id="{C1FF6DA9-008F-8B48-92A6-B652298478BF}" type="slidenum">
              <a:rPr lang="en-US" smtClean="0"/>
              <a:t>3</a:t>
            </a:fld>
            <a:endParaRPr lang="en-US"/>
          </a:p>
        </p:txBody>
      </p:sp>
      <p:sp>
        <p:nvSpPr>
          <p:cNvPr id="4" name="Rectangle 3"/>
          <p:cNvSpPr/>
          <p:nvPr/>
        </p:nvSpPr>
        <p:spPr>
          <a:xfrm>
            <a:off x="2058163" y="2014845"/>
            <a:ext cx="5303115" cy="1015663"/>
          </a:xfrm>
          <a:prstGeom prst="rect">
            <a:avLst/>
          </a:prstGeom>
        </p:spPr>
        <p:txBody>
          <a:bodyPr wrap="square">
            <a:spAutoFit/>
          </a:bodyPr>
          <a:lstStyle/>
          <a:p>
            <a:pPr lvl="0">
              <a:lnSpc>
                <a:spcPct val="100000"/>
              </a:lnSpc>
            </a:pPr>
            <a:r>
              <a:rPr lang="en-US" sz="2000" b="1" dirty="0">
                <a:latin typeface="Calibri Light" panose="020F0302020204030204" pitchFamily="34" charset="0"/>
                <a:ea typeface="Calibri Light" panose="020F0302020204030204" pitchFamily="34" charset="0"/>
                <a:cs typeface="Calibri Light" panose="020F0302020204030204" pitchFamily="34" charset="0"/>
              </a:rPr>
              <a:t>Approximately, </a:t>
            </a:r>
            <a:r>
              <a:rPr lang="en-JM" sz="2000" b="1" dirty="0">
                <a:latin typeface="Calibri Light" panose="020F0302020204030204" pitchFamily="34" charset="0"/>
                <a:ea typeface="Calibri Light" panose="020F0302020204030204" pitchFamily="34" charset="0"/>
                <a:cs typeface="Calibri Light" panose="020F0302020204030204" pitchFamily="34" charset="0"/>
              </a:rPr>
              <a:t>190–220 million kWh/day </a:t>
            </a:r>
            <a:r>
              <a:rPr lang="en-US" sz="2000" b="1" dirty="0">
                <a:latin typeface="Calibri Light" panose="020F0302020204030204" pitchFamily="34" charset="0"/>
                <a:ea typeface="Calibri Light" panose="020F0302020204030204" pitchFamily="34" charset="0"/>
                <a:cs typeface="Calibri Light" panose="020F0302020204030204" pitchFamily="34" charset="0"/>
              </a:rPr>
              <a:t>consumed mostly from fossil fuels in the Caribbean</a:t>
            </a:r>
          </a:p>
        </p:txBody>
      </p:sp>
      <p:sp>
        <p:nvSpPr>
          <p:cNvPr id="5" name="Rectangle 4"/>
          <p:cNvSpPr/>
          <p:nvPr/>
        </p:nvSpPr>
        <p:spPr>
          <a:xfrm>
            <a:off x="243840" y="3518013"/>
            <a:ext cx="6702108" cy="400110"/>
          </a:xfrm>
          <a:prstGeom prst="rect">
            <a:avLst/>
          </a:prstGeom>
        </p:spPr>
        <p:txBody>
          <a:bodyPr wrap="square">
            <a:spAutoFit/>
          </a:bodyPr>
          <a:lstStyle/>
          <a:p>
            <a:pPr lvl="0">
              <a:lnSpc>
                <a:spcPct val="100000"/>
              </a:lnSpc>
            </a:pP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b="1" dirty="0">
                <a:latin typeface="Calibri Light" panose="020F0302020204030204" pitchFamily="34" charset="0"/>
                <a:ea typeface="Calibri Light" panose="020F0302020204030204" pitchFamily="34" charset="0"/>
                <a:cs typeface="Calibri Light" panose="020F0302020204030204" pitchFamily="34" charset="0"/>
              </a:rPr>
              <a:t>Rising emissions, declining sustainability</a:t>
            </a:r>
          </a:p>
        </p:txBody>
      </p:sp>
      <p:sp>
        <p:nvSpPr>
          <p:cNvPr id="13" name="Rectangle 12" descr="Sun"/>
          <p:cNvSpPr/>
          <p:nvPr/>
        </p:nvSpPr>
        <p:spPr>
          <a:xfrm>
            <a:off x="808242" y="1697953"/>
            <a:ext cx="754523" cy="1050872"/>
          </a:xfrm>
          <a:prstGeom prst="rect">
            <a:avLst/>
          </a:prstGeom>
          <a: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046514" y="4576183"/>
            <a:ext cx="6013325" cy="1631216"/>
          </a:xfrm>
          <a:prstGeom prst="rect">
            <a:avLst/>
          </a:prstGeom>
          <a:solidFill>
            <a:schemeClr val="bg2"/>
          </a:solidFill>
        </p:spPr>
        <p:txBody>
          <a:bodyPr wrap="square">
            <a:spAutoFit/>
          </a:bodyPr>
          <a:lstStyle/>
          <a:p>
            <a:pPr lvl="0"/>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sz="2000" b="1" dirty="0">
                <a:latin typeface="Calibri Light" panose="020F0302020204030204" pitchFamily="34" charset="0"/>
                <a:ea typeface="Calibri Light" panose="020F0302020204030204" pitchFamily="34" charset="0"/>
                <a:cs typeface="Calibri Light" panose="020F0302020204030204" pitchFamily="34" charset="0"/>
              </a:rPr>
              <a:t>The Caribbean must pivot to systems that provide: </a:t>
            </a:r>
          </a:p>
          <a:p>
            <a:pPr lvl="0"/>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a:p>
            <a:pPr lvl="0"/>
            <a:r>
              <a:rPr lang="en-US" sz="2000" b="1" dirty="0">
                <a:latin typeface="Calibri Light" panose="020F0302020204030204" pitchFamily="34" charset="0"/>
                <a:ea typeface="Calibri Light" panose="020F0302020204030204" pitchFamily="34" charset="0"/>
                <a:cs typeface="Calibri Light" panose="020F0302020204030204" pitchFamily="34" charset="0"/>
              </a:rPr>
              <a:t>Energy Independence (Dependability), Accessibility, Availability, Speedy Recovery after Natural Disasters, (Reliability and </a:t>
            </a:r>
            <a:r>
              <a:rPr lang="en-US" sz="2000" b="1" dirty="0" smtClean="0">
                <a:latin typeface="Calibri Light" panose="020F0302020204030204" pitchFamily="34" charset="0"/>
                <a:ea typeface="Calibri Light" panose="020F0302020204030204" pitchFamily="34" charset="0"/>
                <a:cs typeface="Calibri Light" panose="020F0302020204030204" pitchFamily="34" charset="0"/>
              </a:rPr>
              <a:t>Resiliency)</a:t>
            </a:r>
            <a:endParaRPr lang="en-US" sz="2000" dirty="0"/>
          </a:p>
        </p:txBody>
      </p:sp>
      <p:sp>
        <p:nvSpPr>
          <p:cNvPr id="10" name="AutoShape 2" descr="Earth globe - Free signs icons"/>
          <p:cNvSpPr>
            <a:spLocks noChangeAspect="1" noChangeArrowheads="1"/>
          </p:cNvSpPr>
          <p:nvPr/>
        </p:nvSpPr>
        <p:spPr bwMode="auto">
          <a:xfrm>
            <a:off x="1811032" y="1026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95247" y="3213213"/>
            <a:ext cx="867518" cy="867518"/>
          </a:xfrm>
          <a:prstGeom prst="rect">
            <a:avLst/>
          </a:prstGeom>
        </p:spPr>
      </p:pic>
      <p:pic>
        <p:nvPicPr>
          <p:cNvPr id="22" name="Picture 21"/>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93224" y="4845529"/>
            <a:ext cx="1071563" cy="107156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772" y="1"/>
            <a:ext cx="8027670" cy="1325563"/>
          </a:xfrm>
        </p:spPr>
        <p:txBody>
          <a:bodyPr>
            <a:normAutofit/>
          </a:bodyPr>
          <a:lstStyle/>
          <a:p>
            <a:r>
              <a:rPr lang="en-US" dirty="0" smtClean="0">
                <a:latin typeface="Segoe UI Semibold" panose="020B0702040204020203" pitchFamily="34" charset="0"/>
                <a:cs typeface="Segoe UI Semibold" panose="020B0702040204020203" pitchFamily="34" charset="0"/>
              </a:rPr>
              <a:t>The </a:t>
            </a:r>
            <a:r>
              <a:rPr lang="en-US" dirty="0">
                <a:latin typeface="Segoe UI Semibold" panose="020B0702040204020203" pitchFamily="34" charset="0"/>
                <a:cs typeface="Segoe UI Semibold" panose="020B0702040204020203" pitchFamily="34" charset="0"/>
              </a:rPr>
              <a:t>Caribbean Energy Landscape: Main Challenges and Vulnerabilities</a:t>
            </a:r>
          </a:p>
        </p:txBody>
      </p:sp>
      <p:graphicFrame>
        <p:nvGraphicFramePr>
          <p:cNvPr id="15" name="Content Placeholder 2">
            <a:extLst>
              <a:ext uri="{FF2B5EF4-FFF2-40B4-BE49-F238E27FC236}">
                <a16:creationId xmlns:a16="http://schemas.microsoft.com/office/drawing/2014/main" id="{55A5E4A0-EDA9-EA5E-C4EF-2C28580A380E}"/>
              </a:ext>
            </a:extLst>
          </p:cNvPr>
          <p:cNvGraphicFramePr>
            <a:graphicFrameLocks noGrp="1"/>
          </p:cNvGraphicFramePr>
          <p:nvPr>
            <p:ph idx="1"/>
            <p:extLst>
              <p:ext uri="{D42A27DB-BD31-4B8C-83A1-F6EECF244321}">
                <p14:modId xmlns:p14="http://schemas.microsoft.com/office/powerpoint/2010/main" val="3021266742"/>
              </p:ext>
            </p:extLst>
          </p:nvPr>
        </p:nvGraphicFramePr>
        <p:xfrm>
          <a:off x="1811383" y="1071153"/>
          <a:ext cx="8995953" cy="5650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C1FF6DA9-008F-8B48-92A6-B652298478BF}" type="slidenum">
              <a:rPr lang="en-US" smtClean="0"/>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icrogrid Energy Storage &amp; Inverters | Dynapower">
            <a:extLst>
              <a:ext uri="{FF2B5EF4-FFF2-40B4-BE49-F238E27FC236}">
                <a16:creationId xmlns:a16="http://schemas.microsoft.com/office/drawing/2014/main" id="{9C9BCB7A-6D30-E6CB-63DF-DE0EFE0CA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65" r="24847" b="-1"/>
          <a:stretch>
            <a:fillRect/>
          </a:stretch>
        </p:blipFill>
        <p:spPr bwMode="auto">
          <a:xfrm>
            <a:off x="2847703" y="-1262052"/>
            <a:ext cx="9344298" cy="8233263"/>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71398" y="267145"/>
            <a:ext cx="2866641" cy="1899912"/>
          </a:xfrm>
        </p:spPr>
        <p:txBody>
          <a:bodyPr>
            <a:normAutofit/>
          </a:bodyPr>
          <a:lstStyle/>
          <a:p>
            <a:r>
              <a:rPr lang="en-US" sz="3500" dirty="0">
                <a:latin typeface="Segoe UI Semibold" panose="020B0702040204020203" pitchFamily="34" charset="0"/>
                <a:cs typeface="Segoe UI Semibold" panose="020B0702040204020203" pitchFamily="34" charset="0"/>
              </a:rPr>
              <a:t>What is a Microgrid?</a:t>
            </a:r>
          </a:p>
        </p:txBody>
      </p:sp>
      <p:graphicFrame>
        <p:nvGraphicFramePr>
          <p:cNvPr id="5" name="Content Placeholder 2">
            <a:extLst>
              <a:ext uri="{FF2B5EF4-FFF2-40B4-BE49-F238E27FC236}">
                <a16:creationId xmlns:a16="http://schemas.microsoft.com/office/drawing/2014/main" id="{72D2F940-71FA-F5EF-D908-03C1BE18A354}"/>
              </a:ext>
            </a:extLst>
          </p:cNvPr>
          <p:cNvGraphicFramePr>
            <a:graphicFrameLocks noGrp="1"/>
          </p:cNvGraphicFramePr>
          <p:nvPr>
            <p:ph idx="1"/>
            <p:extLst>
              <p:ext uri="{D42A27DB-BD31-4B8C-83A1-F6EECF244321}">
                <p14:modId xmlns:p14="http://schemas.microsoft.com/office/powerpoint/2010/main" val="2187998017"/>
              </p:ext>
            </p:extLst>
          </p:nvPr>
        </p:nvGraphicFramePr>
        <p:xfrm>
          <a:off x="1071397" y="2154150"/>
          <a:ext cx="2866641" cy="3742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C1FF6DA9-008F-8B48-92A6-B652298478BF}" type="slidenum">
              <a:rPr lang="en-US" smtClean="0"/>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00" y="1043952"/>
            <a:ext cx="6793646" cy="1048901"/>
          </a:xfrm>
        </p:spPr>
        <p:txBody>
          <a:bodyPr anchor="t">
            <a:noAutofit/>
          </a:bodyPr>
          <a:lstStyle/>
          <a:p>
            <a:r>
              <a:rPr lang="en-US" sz="3500" dirty="0">
                <a:latin typeface="Segoe UI Semibold" panose="020B0702040204020203" pitchFamily="34" charset="0"/>
                <a:cs typeface="Segoe UI Semibold" panose="020B0702040204020203" pitchFamily="34" charset="0"/>
              </a:rPr>
              <a:t>Why Microgrids?</a:t>
            </a:r>
            <a:br>
              <a:rPr lang="en-US" sz="3500" dirty="0">
                <a:latin typeface="Segoe UI Semibold" panose="020B0702040204020203" pitchFamily="34" charset="0"/>
                <a:cs typeface="Segoe UI Semibold" panose="020B0702040204020203" pitchFamily="34" charset="0"/>
              </a:rPr>
            </a:br>
            <a:r>
              <a:rPr lang="en-US" sz="3500" dirty="0">
                <a:latin typeface="Segoe UI Semibold" panose="020B0702040204020203" pitchFamily="34" charset="0"/>
                <a:cs typeface="Segoe UI Semibold" panose="020B0702040204020203" pitchFamily="34" charset="0"/>
              </a:rPr>
              <a:t>Direct Benefits</a:t>
            </a:r>
          </a:p>
        </p:txBody>
      </p:sp>
      <p:cxnSp>
        <p:nvCxnSpPr>
          <p:cNvPr id="2065" name="Straight Connector 2064">
            <a:extLst>
              <a:ext uri="{FF2B5EF4-FFF2-40B4-BE49-F238E27FC236}">
                <a16:creationId xmlns:a16="http://schemas.microsoft.com/office/drawing/2014/main"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2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833221" y="2020790"/>
            <a:ext cx="8051007" cy="4700687"/>
          </a:xfrm>
        </p:spPr>
        <p:txBody>
          <a:bodyPr>
            <a:normAutofit fontScale="92500"/>
          </a:bodyPr>
          <a:lstStyle/>
          <a:p>
            <a:r>
              <a:rPr lang="en-US" sz="2200" b="1" dirty="0">
                <a:latin typeface="Calibri Light" panose="020F0302020204030204" pitchFamily="34" charset="0"/>
                <a:ea typeface="Calibri Light" panose="020F0302020204030204" pitchFamily="34" charset="0"/>
                <a:cs typeface="Calibri Light" panose="020F0302020204030204" pitchFamily="34" charset="0"/>
              </a:rPr>
              <a:t>🌪 Disaster Resilience</a:t>
            </a:r>
            <a:r>
              <a:rPr lang="en-US" sz="2200" dirty="0">
                <a:latin typeface="Calibri Light" panose="020F0302020204030204" pitchFamily="34" charset="0"/>
                <a:ea typeface="Calibri Light" panose="020F0302020204030204" pitchFamily="34" charset="0"/>
                <a:cs typeface="Calibri Light" panose="020F0302020204030204" pitchFamily="34" charset="0"/>
              </a:rPr>
              <a:t>: By forming localized, independent energy hubs, microgrids enable communities to separate from the main grid during crises, keeping critical services and households powered</a:t>
            </a:r>
          </a:p>
          <a:p>
            <a:endParaRPr lang="en-US" sz="2200" dirty="0">
              <a:latin typeface="Calibri Light" panose="020F0302020204030204" pitchFamily="34" charset="0"/>
              <a:ea typeface="Calibri Light" panose="020F0302020204030204" pitchFamily="34" charset="0"/>
              <a:cs typeface="Calibri Light" panose="020F0302020204030204" pitchFamily="34" charset="0"/>
            </a:endParaRPr>
          </a:p>
          <a:p>
            <a:r>
              <a:rPr lang="en-US" sz="2200" b="1" dirty="0">
                <a:latin typeface="Calibri Light" panose="020F0302020204030204" pitchFamily="34" charset="0"/>
                <a:ea typeface="Calibri Light" panose="020F0302020204030204" pitchFamily="34" charset="0"/>
                <a:cs typeface="Calibri Light" panose="020F0302020204030204" pitchFamily="34" charset="0"/>
              </a:rPr>
              <a:t>    Improved Access: </a:t>
            </a:r>
            <a:r>
              <a:rPr lang="en-US" sz="2200" dirty="0">
                <a:latin typeface="Calibri Light" panose="020F0302020204030204" pitchFamily="34" charset="0"/>
                <a:ea typeface="Calibri Light" panose="020F0302020204030204" pitchFamily="34" charset="0"/>
                <a:cs typeface="Calibri Light" panose="020F0302020204030204" pitchFamily="34" charset="0"/>
              </a:rPr>
              <a:t>Supports remote islands and underserved rural areas. This reduces reliance on long transmission lines and associated losses.</a:t>
            </a:r>
          </a:p>
          <a:p>
            <a:pPr marL="0" indent="0">
              <a:buNone/>
            </a:pPr>
            <a:endParaRPr lang="en-US" sz="2200" dirty="0">
              <a:latin typeface="Calibri Light" panose="020F0302020204030204" pitchFamily="34" charset="0"/>
              <a:ea typeface="Calibri Light" panose="020F0302020204030204" pitchFamily="34" charset="0"/>
              <a:cs typeface="Calibri Light" panose="020F0302020204030204" pitchFamily="34" charset="0"/>
            </a:endParaRPr>
          </a:p>
          <a:p>
            <a:r>
              <a:rPr lang="en-US" sz="2200" b="1" dirty="0">
                <a:latin typeface="Calibri Light" panose="020F0302020204030204" pitchFamily="34" charset="0"/>
                <a:ea typeface="Calibri Light" panose="020F0302020204030204" pitchFamily="34" charset="0"/>
                <a:cs typeface="Calibri Light" panose="020F0302020204030204" pitchFamily="34" charset="0"/>
              </a:rPr>
              <a:t>      Grid Stability</a:t>
            </a:r>
            <a:r>
              <a:rPr lang="en-US" sz="2200" dirty="0">
                <a:latin typeface="Calibri Light" panose="020F0302020204030204" pitchFamily="34" charset="0"/>
                <a:ea typeface="Calibri Light" panose="020F0302020204030204" pitchFamily="34" charset="0"/>
                <a:cs typeface="Calibri Light" panose="020F0302020204030204" pitchFamily="34" charset="0"/>
              </a:rPr>
              <a:t>: Microgrids strengthen overall grid stability, lower peak demand pressures, and prolong the life of fuel-powered systems by enabling them to operate at higher, more efficient loads when required </a:t>
            </a:r>
          </a:p>
          <a:p>
            <a:endParaRPr lang="en-US" sz="2200" dirty="0">
              <a:latin typeface="Calibri Light" panose="020F0302020204030204" pitchFamily="34" charset="0"/>
              <a:ea typeface="Calibri Light" panose="020F0302020204030204" pitchFamily="34" charset="0"/>
              <a:cs typeface="Calibri Light" panose="020F0302020204030204" pitchFamily="34" charset="0"/>
            </a:endParaRPr>
          </a:p>
          <a:p>
            <a:r>
              <a:rPr lang="en-US" sz="2200" b="1" dirty="0">
                <a:latin typeface="Calibri Light" panose="020F0302020204030204" pitchFamily="34" charset="0"/>
                <a:ea typeface="Calibri Light" panose="020F0302020204030204" pitchFamily="34" charset="0"/>
                <a:cs typeface="Calibri Light" panose="020F0302020204030204" pitchFamily="34" charset="0"/>
              </a:rPr>
              <a:t> </a:t>
            </a:r>
            <a:r>
              <a:rPr lang="en-US" sz="2200" dirty="0">
                <a:latin typeface="Calibri Light" panose="020F0302020204030204" pitchFamily="34" charset="0"/>
                <a:ea typeface="Calibri Light" panose="020F0302020204030204" pitchFamily="34" charset="0"/>
                <a:cs typeface="Calibri Light" panose="020F0302020204030204" pitchFamily="34" charset="0"/>
              </a:rPr>
              <a:t>⛽ </a:t>
            </a:r>
            <a:r>
              <a:rPr lang="en-US" sz="2200" b="1" dirty="0">
                <a:latin typeface="Calibri Light" panose="020F0302020204030204" pitchFamily="34" charset="0"/>
                <a:ea typeface="Calibri Light" panose="020F0302020204030204" pitchFamily="34" charset="0"/>
                <a:cs typeface="Calibri Light" panose="020F0302020204030204" pitchFamily="34" charset="0"/>
              </a:rPr>
              <a:t>Reduced Fuel Dependency</a:t>
            </a:r>
            <a:r>
              <a:rPr lang="en-US" sz="2200" dirty="0">
                <a:latin typeface="Calibri Light" panose="020F0302020204030204" pitchFamily="34" charset="0"/>
                <a:ea typeface="Calibri Light" panose="020F0302020204030204" pitchFamily="34" charset="0"/>
                <a:cs typeface="Calibri Light" panose="020F0302020204030204" pitchFamily="34" charset="0"/>
              </a:rPr>
              <a:t>: </a:t>
            </a:r>
            <a:r>
              <a:rPr lang="en-US" sz="22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200" dirty="0">
                <a:latin typeface="Calibri Light" panose="020F0302020204030204" pitchFamily="34" charset="0"/>
                <a:ea typeface="Calibri Light" panose="020F0302020204030204" pitchFamily="34" charset="0"/>
                <a:cs typeface="Calibri Light" panose="020F0302020204030204" pitchFamily="34" charset="0"/>
              </a:rPr>
              <a:t> can stabilize costs by relying less on imported fossil fuel. </a:t>
            </a:r>
          </a:p>
          <a:p>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rotWithShape="1">
          <a:blip r:embed="rId3"/>
          <a:srcRect b="7117"/>
          <a:stretch/>
        </p:blipFill>
        <p:spPr>
          <a:xfrm>
            <a:off x="2105856" y="4371133"/>
            <a:ext cx="276006" cy="289946"/>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t>6</a:t>
            </a:fld>
            <a:endParaRPr lang="en-US"/>
          </a:p>
        </p:txBody>
      </p:sp>
      <p:pic>
        <p:nvPicPr>
          <p:cNvPr id="9" name="Picture 8" descr="Current Location Ic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832" y="3331713"/>
            <a:ext cx="240045" cy="2400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958B91-37FA-C935-8267-55DDBB0CE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A8453-DD8D-61B6-5CEC-35152F6E2895}"/>
              </a:ext>
            </a:extLst>
          </p:cNvPr>
          <p:cNvSpPr>
            <a:spLocks noGrp="1"/>
          </p:cNvSpPr>
          <p:nvPr>
            <p:ph type="title"/>
          </p:nvPr>
        </p:nvSpPr>
        <p:spPr>
          <a:xfrm>
            <a:off x="2095378" y="989899"/>
            <a:ext cx="5781294" cy="1401183"/>
          </a:xfrm>
        </p:spPr>
        <p:txBody>
          <a:bodyPr anchor="t">
            <a:noAutofit/>
          </a:bodyPr>
          <a:lstStyle/>
          <a:p>
            <a:r>
              <a:rPr lang="en-US" sz="3500" dirty="0">
                <a:latin typeface="Segoe UI Semibold" panose="020B0702040204020203" pitchFamily="34" charset="0"/>
                <a:ea typeface="Calibri Light" panose="020F0302020204030204" pitchFamily="34" charset="0"/>
                <a:cs typeface="Segoe UI Semibold" panose="020B0702040204020203" pitchFamily="34" charset="0"/>
              </a:rPr>
              <a:t>Why </a:t>
            </a:r>
            <a:r>
              <a:rPr lang="en-US" sz="3500" dirty="0" err="1">
                <a:latin typeface="Segoe UI Semibold" panose="020B0702040204020203" pitchFamily="34" charset="0"/>
                <a:ea typeface="Calibri Light" panose="020F0302020204030204" pitchFamily="34" charset="0"/>
                <a:cs typeface="Segoe UI Semibold" panose="020B0702040204020203" pitchFamily="34" charset="0"/>
              </a:rPr>
              <a:t>Microgrids</a:t>
            </a:r>
            <a:r>
              <a:rPr lang="en-US" sz="3500" dirty="0">
                <a:latin typeface="Segoe UI Semibold" panose="020B0702040204020203" pitchFamily="34" charset="0"/>
                <a:ea typeface="Calibri Light" panose="020F0302020204030204" pitchFamily="34" charset="0"/>
                <a:cs typeface="Segoe UI Semibold" panose="020B0702040204020203" pitchFamily="34" charset="0"/>
              </a:rPr>
              <a:t>?</a:t>
            </a:r>
            <a:br>
              <a:rPr lang="en-US" sz="3500" dirty="0">
                <a:latin typeface="Segoe UI Semibold" panose="020B0702040204020203" pitchFamily="34" charset="0"/>
                <a:ea typeface="Calibri Light" panose="020F0302020204030204" pitchFamily="34" charset="0"/>
                <a:cs typeface="Segoe UI Semibold" panose="020B0702040204020203" pitchFamily="34" charset="0"/>
              </a:rPr>
            </a:br>
            <a:r>
              <a:rPr lang="en-US" sz="3500" dirty="0">
                <a:latin typeface="Segoe UI Semibold" panose="020B0702040204020203" pitchFamily="34" charset="0"/>
                <a:ea typeface="Calibri Light" panose="020F0302020204030204" pitchFamily="34" charset="0"/>
                <a:cs typeface="Segoe UI Semibold" panose="020B0702040204020203" pitchFamily="34" charset="0"/>
              </a:rPr>
              <a:t>Developmental Benefits</a:t>
            </a:r>
          </a:p>
        </p:txBody>
      </p:sp>
      <p:cxnSp>
        <p:nvCxnSpPr>
          <p:cNvPr id="5134" name="Straight Connector 5133">
            <a:extLst>
              <a:ext uri="{FF2B5EF4-FFF2-40B4-BE49-F238E27FC236}">
                <a16:creationId xmlns:a16="http://schemas.microsoft.com/office/drawing/2014/main"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0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47" name="Content Placeholder 2">
            <a:extLst>
              <a:ext uri="{FF2B5EF4-FFF2-40B4-BE49-F238E27FC236}">
                <a16:creationId xmlns:a16="http://schemas.microsoft.com/office/drawing/2014/main" id="{23DE6137-843F-12ED-D740-45CCAC3BBE46}"/>
              </a:ext>
            </a:extLst>
          </p:cNvPr>
          <p:cNvSpPr>
            <a:spLocks noGrp="1"/>
          </p:cNvSpPr>
          <p:nvPr>
            <p:ph idx="1"/>
          </p:nvPr>
        </p:nvSpPr>
        <p:spPr>
          <a:xfrm>
            <a:off x="2095379" y="2194561"/>
            <a:ext cx="8235737" cy="4369869"/>
          </a:xfrm>
        </p:spPr>
        <p:txBody>
          <a:bodyPr>
            <a:normAutofit fontScale="92500" lnSpcReduction="10000"/>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b="1" dirty="0">
                <a:latin typeface="Calibri Light" panose="020F0302020204030204" pitchFamily="34" charset="0"/>
                <a:ea typeface="Calibri Light" panose="020F0302020204030204" pitchFamily="34" charset="0"/>
                <a:cs typeface="Calibri Light" panose="020F0302020204030204" pitchFamily="34" charset="0"/>
              </a:rPr>
              <a:t>Economic Impact: </a:t>
            </a:r>
            <a:r>
              <a:rPr lang="en-US" sz="2000" dirty="0">
                <a:latin typeface="Calibri Light" panose="020F0302020204030204" pitchFamily="34" charset="0"/>
                <a:ea typeface="Calibri Light" panose="020F0302020204030204" pitchFamily="34" charset="0"/>
                <a:cs typeface="Calibri Light" panose="020F0302020204030204" pitchFamily="34" charset="0"/>
              </a:rPr>
              <a:t>While upfront costs are high, operational costs of renewables &amp; storage are lower than diesel generation. Studies show microgrids can cut energy costs by </a:t>
            </a:r>
            <a:r>
              <a:rPr lang="en-US" sz="2000" b="1" dirty="0">
                <a:latin typeface="Calibri Light" panose="020F0302020204030204" pitchFamily="34" charset="0"/>
                <a:ea typeface="Calibri Light" panose="020F0302020204030204" pitchFamily="34" charset="0"/>
                <a:cs typeface="Calibri Light" panose="020F0302020204030204" pitchFamily="34" charset="0"/>
              </a:rPr>
              <a:t>20–30% over their lifecycle</a:t>
            </a:r>
            <a:r>
              <a:rPr lang="en-US" sz="2000" dirty="0">
                <a:latin typeface="Calibri Light" panose="020F0302020204030204" pitchFamily="34" charset="0"/>
                <a:ea typeface="Calibri Light" panose="020F0302020204030204" pitchFamily="34" charset="0"/>
                <a:cs typeface="Calibri Light" panose="020F0302020204030204" pitchFamily="34" charset="0"/>
              </a:rPr>
              <a:t> compared to fossil-fuel-only systems. </a:t>
            </a:r>
            <a:r>
              <a:rPr lang="en-US" sz="1000" dirty="0">
                <a:latin typeface="Calibri Light" panose="020F0302020204030204" pitchFamily="34" charset="0"/>
                <a:ea typeface="Calibri Light" panose="020F0302020204030204" pitchFamily="34" charset="0"/>
                <a:cs typeface="Calibri Light" panose="020F0302020204030204" pitchFamily="34" charset="0"/>
              </a:rPr>
              <a:t>(</a:t>
            </a:r>
            <a:r>
              <a:rPr lang="en-US" sz="1000" dirty="0" err="1">
                <a:latin typeface="Calibri Light" panose="020F0302020204030204" pitchFamily="34" charset="0"/>
                <a:ea typeface="Calibri Light" panose="020F0302020204030204" pitchFamily="34" charset="0"/>
                <a:cs typeface="Calibri Light" panose="020F0302020204030204" pitchFamily="34" charset="0"/>
              </a:rPr>
              <a:t>Maktinta</a:t>
            </a:r>
            <a:r>
              <a:rPr lang="en-US" sz="1000" dirty="0">
                <a:latin typeface="Calibri Light" panose="020F0302020204030204" pitchFamily="34" charset="0"/>
                <a:ea typeface="Calibri Light" panose="020F0302020204030204" pitchFamily="34" charset="0"/>
                <a:cs typeface="Calibri Light" panose="020F0302020204030204" pitchFamily="34" charset="0"/>
              </a:rPr>
              <a:t>, 2025; National Renewable Energy Laboratory [NREL], 2025; New Sun Road, 2023; </a:t>
            </a:r>
            <a:r>
              <a:rPr lang="en-US" sz="1000" dirty="0" err="1">
                <a:latin typeface="Calibri Light" panose="020F0302020204030204" pitchFamily="34" charset="0"/>
                <a:ea typeface="Calibri Light" panose="020F0302020204030204" pitchFamily="34" charset="0"/>
                <a:cs typeface="Calibri Light" panose="020F0302020204030204" pitchFamily="34" charset="0"/>
              </a:rPr>
              <a:t>ScienceDirect</a:t>
            </a:r>
            <a:r>
              <a:rPr lang="en-US" sz="1000" dirty="0">
                <a:latin typeface="Calibri Light" panose="020F0302020204030204" pitchFamily="34" charset="0"/>
                <a:ea typeface="Calibri Light" panose="020F0302020204030204" pitchFamily="34" charset="0"/>
                <a:cs typeface="Calibri Light" panose="020F0302020204030204" pitchFamily="34" charset="0"/>
              </a:rPr>
              <a:t>, 2025)</a:t>
            </a:r>
          </a:p>
          <a:p>
            <a:endParaRPr lang="en-US" sz="1000" dirty="0">
              <a:latin typeface="Calibri Light" panose="020F0302020204030204" pitchFamily="34" charset="0"/>
              <a:ea typeface="Calibri Light" panose="020F0302020204030204" pitchFamily="34" charset="0"/>
              <a:cs typeface="Calibri Light" panose="020F0302020204030204" pitchFamily="34" charset="0"/>
            </a:endParaRPr>
          </a:p>
          <a:p>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b="1" dirty="0">
                <a:latin typeface="Calibri Light" panose="020F0302020204030204" pitchFamily="34" charset="0"/>
                <a:ea typeface="Calibri Light" panose="020F0302020204030204" pitchFamily="34" charset="0"/>
                <a:cs typeface="Calibri Light" panose="020F0302020204030204" pitchFamily="34" charset="0"/>
              </a:rPr>
              <a:t>Job Creation</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000" dirty="0">
                <a:latin typeface="Calibri Light" panose="020F0302020204030204" pitchFamily="34" charset="0"/>
                <a:ea typeface="Calibri Light" panose="020F0302020204030204" pitchFamily="34" charset="0"/>
                <a:cs typeface="Calibri Light" panose="020F0302020204030204" pitchFamily="34" charset="0"/>
              </a:rPr>
              <a:t> will require skilled laborers for operation and maintenance</a:t>
            </a:r>
          </a:p>
          <a:p>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a:p>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b="1" dirty="0">
                <a:latin typeface="Calibri Light" panose="020F0302020204030204" pitchFamily="34" charset="0"/>
                <a:ea typeface="Calibri Light" panose="020F0302020204030204" pitchFamily="34" charset="0"/>
                <a:cs typeface="Calibri Light" panose="020F0302020204030204" pitchFamily="34" charset="0"/>
              </a:rPr>
              <a:t>Collaboration</a:t>
            </a:r>
            <a:r>
              <a:rPr lang="en-US" sz="2000" dirty="0">
                <a:latin typeface="Calibri Light" panose="020F0302020204030204" pitchFamily="34" charset="0"/>
                <a:ea typeface="Calibri Light" panose="020F0302020204030204" pitchFamily="34" charset="0"/>
                <a:cs typeface="Calibri Light" panose="020F0302020204030204" pitchFamily="34" charset="0"/>
              </a:rPr>
              <a:t>: Caribbean Development Bank &amp; CARICOM initiatives can lower barriers regionally.</a:t>
            </a:r>
          </a:p>
          <a:p>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a:p>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b="1" dirty="0">
                <a:latin typeface="Calibri Light" panose="020F0302020204030204" pitchFamily="34" charset="0"/>
                <a:ea typeface="Calibri Light" panose="020F0302020204030204" pitchFamily="34" charset="0"/>
                <a:cs typeface="Calibri Light" panose="020F0302020204030204" pitchFamily="34" charset="0"/>
              </a:rPr>
              <a:t>Sustainable Development Goals- </a:t>
            </a:r>
            <a:r>
              <a:rPr lang="en-US" sz="2000" dirty="0">
                <a:latin typeface="Calibri Light" panose="020F0302020204030204" pitchFamily="34" charset="0"/>
                <a:ea typeface="Calibri Light" panose="020F0302020204030204" pitchFamily="34" charset="0"/>
                <a:cs typeface="Calibri Light" panose="020F0302020204030204" pitchFamily="34" charset="0"/>
              </a:rPr>
              <a:t>Caribbean nations have pledged under the Paris Agreement and Caribbean Sustainable Energy Roadmap (C-SERMS) to achieve </a:t>
            </a:r>
            <a:r>
              <a:rPr lang="en-US" sz="2000" b="1" dirty="0">
                <a:latin typeface="Calibri Light" panose="020F0302020204030204" pitchFamily="34" charset="0"/>
                <a:ea typeface="Calibri Light" panose="020F0302020204030204" pitchFamily="34" charset="0"/>
                <a:cs typeface="Calibri Light" panose="020F0302020204030204" pitchFamily="34" charset="0"/>
              </a:rPr>
              <a:t>50% renewable generation by 2030</a:t>
            </a:r>
            <a:r>
              <a:rPr lang="en-US" sz="2000" dirty="0">
                <a:latin typeface="Calibri Light" panose="020F0302020204030204" pitchFamily="34" charset="0"/>
                <a:ea typeface="Calibri Light" panose="020F0302020204030204" pitchFamily="34" charset="0"/>
                <a:cs typeface="Calibri Light" panose="020F0302020204030204" pitchFamily="34" charset="0"/>
              </a:rPr>
              <a:t>. Microgrids directly support </a:t>
            </a:r>
            <a:r>
              <a:rPr lang="en-US" sz="2000" b="1" dirty="0">
                <a:latin typeface="Calibri Light" panose="020F0302020204030204" pitchFamily="34" charset="0"/>
                <a:ea typeface="Calibri Light" panose="020F0302020204030204" pitchFamily="34" charset="0"/>
                <a:cs typeface="Calibri Light" panose="020F0302020204030204" pitchFamily="34" charset="0"/>
              </a:rPr>
              <a:t>SDG 7 </a:t>
            </a:r>
            <a:r>
              <a:rPr lang="en-US" sz="2000" dirty="0">
                <a:latin typeface="Calibri Light" panose="020F0302020204030204" pitchFamily="34" charset="0"/>
                <a:ea typeface="Calibri Light" panose="020F0302020204030204" pitchFamily="34" charset="0"/>
                <a:cs typeface="Calibri Light" panose="020F0302020204030204" pitchFamily="34" charset="0"/>
              </a:rPr>
              <a:t>(Affordable &amp; Clean Energy) and </a:t>
            </a:r>
            <a:r>
              <a:rPr lang="en-US" sz="2000" b="1" dirty="0">
                <a:latin typeface="Calibri Light" panose="020F0302020204030204" pitchFamily="34" charset="0"/>
                <a:ea typeface="Calibri Light" panose="020F0302020204030204" pitchFamily="34" charset="0"/>
                <a:cs typeface="Calibri Light" panose="020F0302020204030204" pitchFamily="34" charset="0"/>
              </a:rPr>
              <a:t>SDG 13 </a:t>
            </a:r>
            <a:r>
              <a:rPr lang="en-US" sz="2000" dirty="0">
                <a:latin typeface="Calibri Light" panose="020F0302020204030204" pitchFamily="34" charset="0"/>
                <a:ea typeface="Calibri Light" panose="020F0302020204030204" pitchFamily="34" charset="0"/>
                <a:cs typeface="Calibri Light" panose="020F0302020204030204" pitchFamily="34" charset="0"/>
              </a:rPr>
              <a:t>(Climate Action) by reducing greenhouse gas emissions. </a:t>
            </a:r>
            <a:r>
              <a:rPr lang="en-US" sz="1000" dirty="0">
                <a:latin typeface="Calibri Light" panose="020F0302020204030204" pitchFamily="34" charset="0"/>
                <a:ea typeface="Calibri Light" panose="020F0302020204030204" pitchFamily="34" charset="0"/>
                <a:cs typeface="Calibri Light" panose="020F0302020204030204" pitchFamily="34" charset="0"/>
              </a:rPr>
              <a:t>(Caribbean Centre for Renewable Energy and Energy Efficiency [CCREEE], 2015)</a:t>
            </a:r>
          </a:p>
          <a:p>
            <a:endParaRPr lang="en-US" sz="1700" dirty="0"/>
          </a:p>
        </p:txBody>
      </p:sp>
      <p:pic>
        <p:nvPicPr>
          <p:cNvPr id="5122" name="Picture 2" descr="116 Renewable Energy Landscape Wind ...">
            <a:extLst>
              <a:ext uri="{FF2B5EF4-FFF2-40B4-BE49-F238E27FC236}">
                <a16:creationId xmlns:a16="http://schemas.microsoft.com/office/drawing/2014/main" id="{9391B63D-6593-8A27-DC60-8EB3CB2D5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76" r="43921" b="-1"/>
          <a:stretch>
            <a:fillRect/>
          </a:stretch>
        </p:blipFill>
        <p:spPr bwMode="auto">
          <a:xfrm>
            <a:off x="8483601" y="0"/>
            <a:ext cx="2985588" cy="2066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226727" y="5159033"/>
            <a:ext cx="439442" cy="369332"/>
          </a:xfrm>
          <a:prstGeom prst="rect">
            <a:avLst/>
          </a:prstGeom>
        </p:spPr>
        <p:txBody>
          <a:bodyPr wrap="square">
            <a:sp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t>
            </a:r>
            <a:endParaRPr lang="en-JM" dirty="0"/>
          </a:p>
        </p:txBody>
      </p:sp>
      <p:sp>
        <p:nvSpPr>
          <p:cNvPr id="3" name="Slide Number Placeholder 2"/>
          <p:cNvSpPr>
            <a:spLocks noGrp="1"/>
          </p:cNvSpPr>
          <p:nvPr>
            <p:ph type="sldNum" sz="quarter" idx="12"/>
          </p:nvPr>
        </p:nvSpPr>
        <p:spPr/>
        <p:txBody>
          <a:bodyPr/>
          <a:lstStyle/>
          <a:p>
            <a:fld id="{C1FF6DA9-008F-8B48-92A6-B652298478BF}" type="slidenum">
              <a:rPr lang="en-US" smtClean="0"/>
              <a:t>7</a:t>
            </a:fld>
            <a:endParaRPr lang="en-US"/>
          </a:p>
        </p:txBody>
      </p:sp>
    </p:spTree>
    <p:extLst>
      <p:ext uri="{BB962C8B-B14F-4D97-AF65-F5344CB8AC3E}">
        <p14:creationId xmlns:p14="http://schemas.microsoft.com/office/powerpoint/2010/main" val="283313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151767"/>
            <a:ext cx="7886700" cy="1325563"/>
          </a:xfrm>
        </p:spPr>
        <p:txBody>
          <a:bodyPr/>
          <a:lstStyle/>
          <a:p>
            <a:r>
              <a:rPr lang="en-US" dirty="0">
                <a:latin typeface="Segoe UI Semibold" panose="020B0702040204020203" pitchFamily="34" charset="0"/>
                <a:cs typeface="Segoe UI Semibold" panose="020B0702040204020203" pitchFamily="34" charset="0"/>
              </a:rPr>
              <a:t>Caribbean Resiliency Impact: Energy savings (Puerto Rico)</a:t>
            </a:r>
            <a:endParaRPr lang="en-JM" dirty="0">
              <a:latin typeface="Segoe UI Semibold" panose="020B0702040204020203" pitchFamily="34" charset="0"/>
              <a:cs typeface="Segoe UI Semibold" panose="020B0702040204020203" pitchFamily="34" charset="0"/>
            </a:endParaRPr>
          </a:p>
        </p:txBody>
      </p:sp>
      <p:pic>
        <p:nvPicPr>
          <p:cNvPr id="6" name="Content Placeholder 5"/>
          <p:cNvPicPr>
            <a:picLocks noGrp="1" noChangeAspect="1"/>
          </p:cNvPicPr>
          <p:nvPr>
            <p:ph idx="1"/>
          </p:nvPr>
        </p:nvPicPr>
        <p:blipFill rotWithShape="1">
          <a:blip r:embed="rId3"/>
          <a:srcRect t="10076"/>
          <a:stretch/>
        </p:blipFill>
        <p:spPr>
          <a:xfrm>
            <a:off x="2551611" y="1477330"/>
            <a:ext cx="6540771" cy="3921160"/>
          </a:xfrm>
          <a:prstGeom prst="rect">
            <a:avLst/>
          </a:prstGeom>
        </p:spPr>
      </p:pic>
      <p:sp>
        <p:nvSpPr>
          <p:cNvPr id="7" name="Rectangle 6"/>
          <p:cNvSpPr/>
          <p:nvPr/>
        </p:nvSpPr>
        <p:spPr>
          <a:xfrm>
            <a:off x="1193074" y="5288340"/>
            <a:ext cx="9350103" cy="1569660"/>
          </a:xfrm>
          <a:prstGeom prst="rect">
            <a:avLst/>
          </a:prstGeom>
        </p:spPr>
        <p:txBody>
          <a:bodyPr wrap="square">
            <a:spAutoFi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Studies show that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000" dirty="0">
                <a:latin typeface="Calibri Light" panose="020F0302020204030204" pitchFamily="34" charset="0"/>
                <a:ea typeface="Calibri Light" panose="020F0302020204030204" pitchFamily="34" charset="0"/>
                <a:cs typeface="Calibri Light" panose="020F0302020204030204" pitchFamily="34" charset="0"/>
              </a:rPr>
              <a:t> can cut diesel generator consumption by up to 42%. In fact, renewables and storage in island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microgrids</a:t>
            </a:r>
            <a:r>
              <a:rPr lang="en-US" sz="2000" dirty="0">
                <a:latin typeface="Calibri Light" panose="020F0302020204030204" pitchFamily="34" charset="0"/>
                <a:ea typeface="Calibri Light" panose="020F0302020204030204" pitchFamily="34" charset="0"/>
                <a:cs typeface="Calibri Light" panose="020F0302020204030204" pitchFamily="34" charset="0"/>
              </a:rPr>
              <a:t> can replace as much as 56% of the electricity that would otherwise have been generated with diesel, meaning more clean power, lower costs, and less dependence on fuel imports </a:t>
            </a:r>
            <a:r>
              <a:rPr lang="en-US" sz="900" dirty="0">
                <a:latin typeface="Calibri Light" panose="020F0302020204030204" pitchFamily="34" charset="0"/>
                <a:ea typeface="Calibri Light" panose="020F0302020204030204" pitchFamily="34" charset="0"/>
                <a:cs typeface="Calibri Light" panose="020F0302020204030204" pitchFamily="34" charset="0"/>
              </a:rPr>
              <a:t>(MDPI, 2022; OSTI, 2022). </a:t>
            </a:r>
          </a:p>
          <a:p>
            <a:endParaRPr lang="en-JM" sz="16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Slide Number Placeholder 1"/>
          <p:cNvSpPr>
            <a:spLocks noGrp="1"/>
          </p:cNvSpPr>
          <p:nvPr>
            <p:ph type="sldNum" sz="quarter" idx="12"/>
          </p:nvPr>
        </p:nvSpPr>
        <p:spPr/>
        <p:txBody>
          <a:bodyPr/>
          <a:lstStyle/>
          <a:p>
            <a:fld id="{C1FF6DA9-008F-8B48-92A6-B652298478BF}" type="slidenum">
              <a:rPr lang="en-US" smtClean="0"/>
              <a:t>8</a:t>
            </a:fld>
            <a:endParaRPr lang="en-US"/>
          </a:p>
        </p:txBody>
      </p:sp>
    </p:spTree>
    <p:extLst>
      <p:ext uri="{BB962C8B-B14F-4D97-AF65-F5344CB8AC3E}">
        <p14:creationId xmlns:p14="http://schemas.microsoft.com/office/powerpoint/2010/main" val="1993462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306" y="191387"/>
            <a:ext cx="7886700" cy="808187"/>
          </a:xfrm>
        </p:spPr>
        <p:txBody>
          <a:bodyPr>
            <a:normAutofit fontScale="90000"/>
          </a:bodyPr>
          <a:lstStyle/>
          <a:p>
            <a:r>
              <a:rPr lang="en-US" dirty="0" err="1">
                <a:latin typeface="Segoe UI Semibold" panose="020B0702040204020203" pitchFamily="34" charset="0"/>
                <a:cs typeface="Segoe UI Semibold" panose="020B0702040204020203" pitchFamily="34" charset="0"/>
              </a:rPr>
              <a:t>Microgrid</a:t>
            </a:r>
            <a:r>
              <a:rPr lang="en-US" dirty="0">
                <a:latin typeface="Segoe UI Semibold" panose="020B0702040204020203" pitchFamily="34" charset="0"/>
                <a:cs typeface="Segoe UI Semibold" panose="020B0702040204020203" pitchFamily="34" charset="0"/>
              </a:rPr>
              <a:t> </a:t>
            </a:r>
            <a:r>
              <a:rPr lang="en-US" dirty="0" smtClean="0">
                <a:latin typeface="Segoe UI Semibold" panose="020B0702040204020203" pitchFamily="34" charset="0"/>
                <a:cs typeface="Segoe UI Semibold" panose="020B0702040204020203" pitchFamily="34" charset="0"/>
              </a:rPr>
              <a:t>Reliability/Resiliency </a:t>
            </a:r>
            <a:r>
              <a:rPr lang="en-US" dirty="0">
                <a:latin typeface="Segoe UI Semibold" panose="020B0702040204020203" pitchFamily="34" charset="0"/>
                <a:cs typeface="Segoe UI Semibold" panose="020B0702040204020203" pitchFamily="34" charset="0"/>
              </a:rPr>
              <a:t>Comparison</a:t>
            </a:r>
            <a:endParaRPr lang="en-JM" dirty="0">
              <a:latin typeface="Segoe UI Semibold" panose="020B0702040204020203" pitchFamily="34" charset="0"/>
              <a:cs typeface="Segoe UI Semibold" panose="020B0702040204020203" pitchFamily="34" charset="0"/>
            </a:endParaRPr>
          </a:p>
        </p:txBody>
      </p:sp>
      <p:sp>
        <p:nvSpPr>
          <p:cNvPr id="7" name="Rectangle 6"/>
          <p:cNvSpPr/>
          <p:nvPr/>
        </p:nvSpPr>
        <p:spPr>
          <a:xfrm>
            <a:off x="1018903" y="5714063"/>
            <a:ext cx="9258667" cy="861774"/>
          </a:xfrm>
          <a:prstGeom prst="rect">
            <a:avLst/>
          </a:prstGeom>
        </p:spPr>
        <p:txBody>
          <a:bodyPr wrap="square">
            <a:spAutoFi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The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microgrid</a:t>
            </a:r>
            <a:r>
              <a:rPr lang="en-US" sz="2000" dirty="0">
                <a:latin typeface="Calibri Light" panose="020F0302020204030204" pitchFamily="34" charset="0"/>
                <a:ea typeface="Calibri Light" panose="020F0302020204030204" pitchFamily="34" charset="0"/>
                <a:cs typeface="Calibri Light" panose="020F0302020204030204" pitchFamily="34" charset="0"/>
              </a:rPr>
              <a:t> pilot projects shows that a mix of solar and storage provided </a:t>
            </a:r>
            <a:r>
              <a:rPr lang="en-US" sz="2000" b="1" dirty="0">
                <a:latin typeface="Calibri Light" panose="020F0302020204030204" pitchFamily="34" charset="0"/>
                <a:ea typeface="Calibri Light" panose="020F0302020204030204" pitchFamily="34" charset="0"/>
                <a:cs typeface="Calibri Light" panose="020F0302020204030204" pitchFamily="34" charset="0"/>
              </a:rPr>
              <a:t>95% resiliency </a:t>
            </a:r>
            <a:r>
              <a:rPr lang="en-US" sz="2000" dirty="0">
                <a:latin typeface="Calibri Light" panose="020F0302020204030204" pitchFamily="34" charset="0"/>
                <a:ea typeface="Calibri Light" panose="020F0302020204030204" pitchFamily="34" charset="0"/>
                <a:cs typeface="Calibri Light" panose="020F0302020204030204" pitchFamily="34" charset="0"/>
              </a:rPr>
              <a:t>in the Caribbean</a:t>
            </a:r>
          </a:p>
          <a:p>
            <a:endParaRPr lang="en-JM" sz="1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fld id="{C1FF6DA9-008F-8B48-92A6-B652298478BF}" type="slidenum">
              <a:rPr lang="en-US" smtClean="0"/>
              <a:t>9</a:t>
            </a:fld>
            <a:endParaRPr lang="en-US"/>
          </a:p>
        </p:txBody>
      </p:sp>
      <p:pic>
        <p:nvPicPr>
          <p:cNvPr id="8" name="Content Placeholder 7"/>
          <p:cNvPicPr>
            <a:picLocks noGrp="1" noChangeAspect="1"/>
          </p:cNvPicPr>
          <p:nvPr>
            <p:ph idx="1"/>
          </p:nvPr>
        </p:nvPicPr>
        <p:blipFill rotWithShape="1">
          <a:blip r:embed="rId3"/>
          <a:srcRect t="1336" b="1"/>
          <a:stretch/>
        </p:blipFill>
        <p:spPr>
          <a:xfrm>
            <a:off x="2634951" y="898871"/>
            <a:ext cx="6613552" cy="4694121"/>
          </a:xfrm>
          <a:prstGeom prst="rect">
            <a:avLst/>
          </a:prstGeom>
        </p:spPr>
      </p:pic>
    </p:spTree>
    <p:extLst>
      <p:ext uri="{BB962C8B-B14F-4D97-AF65-F5344CB8AC3E}">
        <p14:creationId xmlns:p14="http://schemas.microsoft.com/office/powerpoint/2010/main" val="847928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7015935D31944BBC3798973899D389" ma:contentTypeVersion="15" ma:contentTypeDescription="Create a new document." ma:contentTypeScope="" ma:versionID="c5e909e723f04309ead1a31dd47aacd6">
  <xsd:schema xmlns:xsd="http://www.w3.org/2001/XMLSchema" xmlns:xs="http://www.w3.org/2001/XMLSchema" xmlns:p="http://schemas.microsoft.com/office/2006/metadata/properties" xmlns:ns2="2aed5f02-abfd-4873-a7ab-e2b24e9c611b" xmlns:ns3="e3fa2129-4b60-4d6e-ac1a-f7dd9af5ebd6" xmlns:ns4="ebeb3707-5210-4743-8255-78c24a9c38a4" targetNamespace="http://schemas.microsoft.com/office/2006/metadata/properties" ma:root="true" ma:fieldsID="4d1c3121e99ccfd3e5d8f67bf1861cd0" ns2:_="" ns3:_="" ns4:_="">
    <xsd:import namespace="2aed5f02-abfd-4873-a7ab-e2b24e9c611b"/>
    <xsd:import namespace="e3fa2129-4b60-4d6e-ac1a-f7dd9af5ebd6"/>
    <xsd:import namespace="ebeb3707-5210-4743-8255-78c24a9c38a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bjectDetectorVersions" minOccurs="0"/>
                <xsd:element ref="ns3:MediaServiceSearchProperties"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d5f02-abfd-4873-a7ab-e2b24e9c611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f9086c-8f42-4e20-a92f-77beb7dd37dd}" ma:internalName="TaxCatchAll" ma:showField="CatchAllData" ma:web="2aed5f02-abfd-4873-a7ab-e2b24e9c61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fa2129-4b60-4d6e-ac1a-f7dd9af5eb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f22b6e6-af2c-49e0-a893-9fda7ebbbb1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eb3707-5210-4743-8255-78c24a9c38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e3fa2129-4b60-4d6e-ac1a-f7dd9af5ebd6">
      <Terms xmlns="http://schemas.microsoft.com/office/infopath/2007/PartnerControls"/>
    </lcf76f155ced4ddcb4097134ff3c332f>
    <TaxCatchAll xmlns="2aed5f02-abfd-4873-a7ab-e2b24e9c611b" xsi:nil="true"/>
    <_dlc_DocId xmlns="2aed5f02-abfd-4873-a7ab-e2b24e9c611b">CN5V5D2N2K7J-121727025-936</_dlc_DocId>
    <_dlc_DocIdUrl xmlns="2aed5f02-abfd-4873-a7ab-e2b24e9c611b">
      <Url>https://ourjamaica.sharepoint.com/sites/Intranet/dept/cpa/_layouts/15/DocIdRedir.aspx?ID=CN5V5D2N2K7J-121727025-936</Url>
      <Description>CN5V5D2N2K7J-121727025-936</Description>
    </_dlc_DocIdUrl>
  </documentManagement>
</p:properties>
</file>

<file path=customXml/itemProps1.xml><?xml version="1.0" encoding="utf-8"?>
<ds:datastoreItem xmlns:ds="http://schemas.openxmlformats.org/officeDocument/2006/customXml" ds:itemID="{1C267325-F64F-477C-AAD0-C664D78471B4}"/>
</file>

<file path=customXml/itemProps2.xml><?xml version="1.0" encoding="utf-8"?>
<ds:datastoreItem xmlns:ds="http://schemas.openxmlformats.org/officeDocument/2006/customXml" ds:itemID="{1551542D-EBC4-489C-995A-10B956DDFD43}"/>
</file>

<file path=customXml/itemProps3.xml><?xml version="1.0" encoding="utf-8"?>
<ds:datastoreItem xmlns:ds="http://schemas.openxmlformats.org/officeDocument/2006/customXml" ds:itemID="{A545F7A6-05CE-4B73-990E-C1F5A5299A21}"/>
</file>

<file path=customXml/itemProps4.xml><?xml version="1.0" encoding="utf-8"?>
<ds:datastoreItem xmlns:ds="http://schemas.openxmlformats.org/officeDocument/2006/customXml" ds:itemID="{FD37B390-1BEE-4A8B-890A-BCBE2B755E72}"/>
</file>

<file path=docProps/app.xml><?xml version="1.0" encoding="utf-8"?>
<Properties xmlns="http://schemas.openxmlformats.org/officeDocument/2006/extended-properties" xmlns:vt="http://schemas.openxmlformats.org/officeDocument/2006/docPropsVTypes">
  <Template/>
  <TotalTime>4720</TotalTime>
  <Words>3282</Words>
  <Application>Microsoft Office PowerPoint</Application>
  <PresentationFormat>Widescreen</PresentationFormat>
  <Paragraphs>270</Paragraphs>
  <Slides>19</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Aptos Display</vt:lpstr>
      <vt:lpstr>Arial</vt:lpstr>
      <vt:lpstr>Calibri</vt:lpstr>
      <vt:lpstr>Calibri Light</vt:lpstr>
      <vt:lpstr>Segoe UI</vt:lpstr>
      <vt:lpstr>Segoe UI Semibold</vt:lpstr>
      <vt:lpstr>Wingdings</vt:lpstr>
      <vt:lpstr>Office Theme</vt:lpstr>
      <vt:lpstr>The Role of Microgrids in Enhancing Energy Access and Reliability: . Caribbean Perspective</vt:lpstr>
      <vt:lpstr>Outline</vt:lpstr>
      <vt:lpstr>Caribbean Energy Realities</vt:lpstr>
      <vt:lpstr>The Caribbean Energy Landscape: Main Challenges and Vulnerabilities</vt:lpstr>
      <vt:lpstr>What is a Microgrid?</vt:lpstr>
      <vt:lpstr>Why Microgrids? Direct Benefits</vt:lpstr>
      <vt:lpstr>Why Microgrids? Developmental Benefits</vt:lpstr>
      <vt:lpstr>Caribbean Resiliency Impact: Energy savings (Puerto Rico)</vt:lpstr>
      <vt:lpstr>Microgrid Reliability/Resiliency Comparison</vt:lpstr>
      <vt:lpstr>Real-World Examples in the Region: Adjuntas, Puerto Rico</vt:lpstr>
      <vt:lpstr>Real-World Examples in the Region: Mayreau, Grenadines</vt:lpstr>
      <vt:lpstr>Real-World Examples in the Region: Ragged Island, Bahamas</vt:lpstr>
      <vt:lpstr>PowerPoint Presentation</vt:lpstr>
      <vt:lpstr>EMPG Solutions Employed in Hurricane Melissa</vt:lpstr>
      <vt:lpstr>Challenges for implementation of Microgrids</vt:lpstr>
      <vt:lpstr>Catalyzing Microgrid Deployment in the Caribbean</vt:lpstr>
      <vt:lpstr>Conclusion</vt:lpstr>
      <vt:lpstr>References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Microgrids in Enhancing Energy Access and Reliability</dc:title>
  <dc:subject/>
  <dc:creator>Shanay Smith</dc:creator>
  <cp:keywords/>
  <dc:description>generated using python-pptx</dc:description>
  <cp:lastModifiedBy>Oswald Smiley</cp:lastModifiedBy>
  <cp:revision>83</cp:revision>
  <dcterms:created xsi:type="dcterms:W3CDTF">2013-01-27T09:14:16Z</dcterms:created>
  <dcterms:modified xsi:type="dcterms:W3CDTF">2026-03-27T02:39:22Z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0x010100A67015935D31944BBC3798973899D389</vt:lpwstr>
  </property>
  <property fmtid="{D5CDD505-2E9C-101B-9397-08002B2CF9AE}" pid="3" name="_dlc_DocIdItemGuid">
    <vt:lpwstr>b28af908-a99b-4df0-aab3-ecad2f13aa3c</vt:lpwstr>
  </property>
</Properties>
</file>