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7" r:id="rId5"/>
    <p:sldMasterId id="2147483691" r:id="rId6"/>
    <p:sldMasterId id="2147483703" r:id="rId7"/>
  </p:sldMasterIdLst>
  <p:notesMasterIdLst>
    <p:notesMasterId r:id="rId19"/>
  </p:notesMasterIdLst>
  <p:handoutMasterIdLst>
    <p:handoutMasterId r:id="rId20"/>
  </p:handoutMasterIdLst>
  <p:sldIdLst>
    <p:sldId id="305" r:id="rId8"/>
    <p:sldId id="487" r:id="rId9"/>
    <p:sldId id="488" r:id="rId10"/>
    <p:sldId id="473" r:id="rId11"/>
    <p:sldId id="441" r:id="rId12"/>
    <p:sldId id="460" r:id="rId13"/>
    <p:sldId id="425" r:id="rId14"/>
    <p:sldId id="479" r:id="rId15"/>
    <p:sldId id="471" r:id="rId16"/>
    <p:sldId id="484" r:id="rId17"/>
    <p:sldId id="2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E802740-B360-4757-B27D-8C2AA2639434}">
          <p14:sldIdLst>
            <p14:sldId id="305"/>
            <p14:sldId id="487"/>
            <p14:sldId id="488"/>
            <p14:sldId id="473"/>
            <p14:sldId id="441"/>
            <p14:sldId id="460"/>
            <p14:sldId id="425"/>
            <p14:sldId id="479"/>
            <p14:sldId id="471"/>
            <p14:sldId id="484"/>
            <p14:sldId id="29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C773"/>
    <a:srgbClr val="4495A2"/>
    <a:srgbClr val="6086B3"/>
    <a:srgbClr val="FFFF99"/>
    <a:srgbClr val="3F3F3F"/>
    <a:srgbClr val="000000"/>
    <a:srgbClr val="163850"/>
    <a:srgbClr val="FFFFFF"/>
    <a:srgbClr val="968E5E"/>
    <a:srgbClr val="3F82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A1177-3B12-9A50-EA6C-745AE48CF124}" v="891" dt="2026-04-17T19:22:59.334"/>
    <p1510:client id="{467B2C7B-9CE9-9F3E-A834-E73E917EFA69}" v="205" dt="2026-04-17T16:40:31.172"/>
    <p1510:client id="{804752A5-BD88-B66F-58FF-DDFD4318D58A}" v="670" dt="2026-04-16T16:05:46.730"/>
    <p1510:client id="{B22664F3-79CE-DFD0-97BC-44CDD23AE314}" v="567" dt="2026-04-16T18:51:31.017"/>
    <p1510:client id="{D7BBA7FF-D846-86E5-4AC8-F8FC3B24A15C}" v="333" dt="2026-04-16T19:37:12.9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Book2" TargetMode="External"/><Relationship Id="rId4" Type="http://schemas.openxmlformats.org/officeDocument/2006/relationships/themeOverride" Target="../theme/themeOverride1.xm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Sheet1!$A$9:$A$12</cx:f>
        <cx:lvl ptCount="4">
          <cx:pt idx="0">Cellular Service</cx:pt>
          <cx:pt idx="1">Water</cx:pt>
          <cx:pt idx="2">Internet</cx:pt>
          <cx:pt idx="3">Electricity</cx:pt>
        </cx:lvl>
      </cx:strDim>
      <cx:numDim type="val">
        <cx:f>Sheet1!$B$9:$B$12</cx:f>
        <cx:lvl ptCount="4" formatCode="0.00%">
          <cx:pt idx="0">0.44400000000000001</cx:pt>
          <cx:pt idx="1">0.35199999999999998</cx:pt>
          <cx:pt idx="2">0.185</cx:pt>
          <cx:pt idx="3">0.14799999999999999</cx:pt>
        </cx:lvl>
      </cx:numDim>
    </cx:data>
  </cx:chartData>
  <cx:chart>
    <cx:plotArea>
      <cx:plotAreaRegion>
        <cx:series layoutId="funnel" uniqueId="{77C2F82C-43C2-4900-996E-BCD93702FB34}">
          <cx:tx>
            <cx:txData>
              <cx:f>Sheet1!$B$8</cx:f>
              <cx:v>Proportion with no disruption</cx:v>
            </cx:txData>
          </cx:tx>
          <cx:dataLabels>
            <cx:txPr>
              <a:bodyPr spcFirstLastPara="1" vertOverflow="ellipsis" horzOverflow="overflow" wrap="square" lIns="0" tIns="0" rIns="0" bIns="0" anchor="ctr" anchorCtr="1"/>
              <a:lstStyle/>
              <a:p>
                <a:pPr algn="ctr" rtl="0">
                  <a:defRPr sz="1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pPr>
                <a:endParaRPr lang="en-US" sz="1600" b="0" i="0" u="none" strike="noStrike" baseline="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cx:txPr>
            <cx:visibility seriesName="0" categoryName="0" value="1"/>
            <cx:dataLabel idx="0">
              <cx:txPr>
                <a:bodyPr spcFirstLastPara="1" vertOverflow="ellipsis" horzOverflow="overflow" wrap="square" lIns="0" tIns="0" rIns="0" bIns="0" anchor="ctr" anchorCtr="1"/>
                <a:lstStyle/>
                <a:p>
                  <a:pPr algn="ctr" rtl="0">
                    <a:defRPr/>
                  </a:pPr>
                  <a:r>
                    <a:rPr lang="en-US" sz="1600" b="0" i="0" u="none" strike="noStrike" baseline="0">
                      <a:solidFill>
                        <a:schemeClr val="bg1"/>
                      </a:solidFill>
                      <a:latin typeface="Times New Roman" panose="02020603050405020304" pitchFamily="18" charset="0"/>
                      <a:ea typeface="Tahoma" panose="020B0604030504040204" pitchFamily="34" charset="0"/>
                      <a:cs typeface="Times New Roman" panose="02020603050405020304" pitchFamily="18" charset="0"/>
                    </a:rPr>
                    <a:t>44.40%</a:t>
                  </a:r>
                </a:p>
              </cx:txPr>
              <cx:visibility seriesName="0" categoryName="0" value="1"/>
            </cx:dataLabel>
          </cx:dataLabels>
          <cx:dataId val="0"/>
        </cx:series>
      </cx:plotAreaRegion>
      <cx:axis id="0">
        <cx:catScaling gapWidth="0.0599999987"/>
        <cx:tickLabels/>
        <cx:txPr>
          <a:bodyPr vertOverflow="overflow" horzOverflow="overflow" wrap="square" lIns="0" tIns="0" rIns="0" bIns="0"/>
          <a:lstStyle/>
          <a:p>
            <a:pPr algn="ctr" rtl="0">
              <a:defRPr sz="1800" b="1" i="0">
                <a:solidFill>
                  <a:srgbClr val="595959"/>
                </a:solidFill>
                <a:latin typeface="Times New Roman" panose="02020603050405020304" pitchFamily="18" charset="0"/>
                <a:ea typeface="Times New Roman" panose="02020603050405020304" pitchFamily="18" charset="0"/>
                <a:cs typeface="Times New Roman" panose="02020603050405020304" pitchFamily="18" charset="0"/>
              </a:defRPr>
            </a:pPr>
            <a:endParaRPr lang="en-JM" sz="1800" b="1">
              <a:latin typeface="Times New Roman" panose="02020603050405020304" pitchFamily="18" charset="0"/>
              <a:cs typeface="Times New Roman" panose="02020603050405020304" pitchFamily="18" charset="0"/>
            </a:endParaRPr>
          </a:p>
        </cx:txPr>
      </cx:axis>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B2C9F2-E2E3-4744-BCFB-83A7FB60B6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7450A2-314D-4C25-AA9D-F9AE05640C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468E85-C442-4596-9169-81730F14795A}" type="datetimeFigureOut">
              <a:rPr lang="en-US" smtClean="0"/>
              <a:t>4/17/2026</a:t>
            </a:fld>
            <a:endParaRPr lang="en-US"/>
          </a:p>
        </p:txBody>
      </p:sp>
      <p:sp>
        <p:nvSpPr>
          <p:cNvPr id="4" name="Footer Placeholder 3">
            <a:extLst>
              <a:ext uri="{FF2B5EF4-FFF2-40B4-BE49-F238E27FC236}">
                <a16:creationId xmlns:a16="http://schemas.microsoft.com/office/drawing/2014/main" id="{D30C8228-441E-4284-879B-DD7E30882B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17FA42E-EB8D-48D7-93C6-76CCCBEC83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3876FF-7E26-4AC7-A56B-AF1D0E79C3F1}" type="slidenum">
              <a:rPr lang="en-US" smtClean="0"/>
              <a:t>‹#›</a:t>
            </a:fld>
            <a:endParaRPr lang="en-US"/>
          </a:p>
        </p:txBody>
      </p:sp>
    </p:spTree>
    <p:extLst>
      <p:ext uri="{BB962C8B-B14F-4D97-AF65-F5344CB8AC3E}">
        <p14:creationId xmlns:p14="http://schemas.microsoft.com/office/powerpoint/2010/main" val="987599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994C8D-6EC9-495D-9CD7-E4258EB1FBB2}" type="datetimeFigureOut">
              <a:rPr lang="en-US" smtClean="0"/>
              <a:t>4/17/2026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A110C-3D35-4FD3-808A-C1BFDD21E250}" type="slidenum">
              <a:rPr lang="en-US" smtClean="0"/>
              <a:t>‹#›</a:t>
            </a:fld>
            <a:endParaRPr lang="en-US"/>
          </a:p>
        </p:txBody>
      </p:sp>
    </p:spTree>
    <p:extLst>
      <p:ext uri="{BB962C8B-B14F-4D97-AF65-F5344CB8AC3E}">
        <p14:creationId xmlns:p14="http://schemas.microsoft.com/office/powerpoint/2010/main" val="277557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5"/>
          </p:nvPr>
        </p:nvSpPr>
        <p:spPr/>
        <p:txBody>
          <a:bodyPr/>
          <a:lstStyle/>
          <a:p>
            <a:fld id="{C6DA110C-3D35-4FD3-808A-C1BFDD21E250}" type="slidenum">
              <a:rPr lang="en-US" smtClean="0"/>
              <a:t>1</a:t>
            </a:fld>
            <a:endParaRPr lang="en-US"/>
          </a:p>
        </p:txBody>
      </p:sp>
    </p:spTree>
    <p:extLst>
      <p:ext uri="{BB962C8B-B14F-4D97-AF65-F5344CB8AC3E}">
        <p14:creationId xmlns:p14="http://schemas.microsoft.com/office/powerpoint/2010/main" val="775183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QR code/service offering together (consider dropping service offering)</a:t>
            </a:r>
          </a:p>
          <a:p>
            <a:r>
              <a:rPr lang="en-US">
                <a:ea typeface="Calibri"/>
                <a:cs typeface="Calibri"/>
              </a:rPr>
              <a:t>Contact info (more distinct, in own slide?)</a:t>
            </a:r>
          </a:p>
          <a:p>
            <a:r>
              <a:rPr lang="en-US">
                <a:ea typeface="Calibri"/>
                <a:cs typeface="Calibri"/>
              </a:rPr>
              <a:t>Drop QPS</a:t>
            </a:r>
          </a:p>
        </p:txBody>
      </p:sp>
      <p:sp>
        <p:nvSpPr>
          <p:cNvPr id="4" name="Slide Number Placeholder 3"/>
          <p:cNvSpPr>
            <a:spLocks noGrp="1"/>
          </p:cNvSpPr>
          <p:nvPr>
            <p:ph type="sldNum" sz="quarter" idx="5"/>
          </p:nvPr>
        </p:nvSpPr>
        <p:spPr/>
        <p:txBody>
          <a:bodyPr/>
          <a:lstStyle/>
          <a:p>
            <a:fld id="{C6DA110C-3D35-4FD3-808A-C1BFDD21E250}" type="slidenum">
              <a:rPr lang="en-US" smtClean="0"/>
              <a:t>18</a:t>
            </a:fld>
            <a:endParaRPr lang="en-US"/>
          </a:p>
        </p:txBody>
      </p:sp>
    </p:spTree>
    <p:extLst>
      <p:ext uri="{BB962C8B-B14F-4D97-AF65-F5344CB8AC3E}">
        <p14:creationId xmlns:p14="http://schemas.microsoft.com/office/powerpoint/2010/main" val="48389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Drop logo, vision, mission; Consider </a:t>
            </a:r>
            <a:r>
              <a:rPr lang="en-US" err="1">
                <a:ea typeface="Calibri"/>
                <a:cs typeface="Calibri"/>
              </a:rPr>
              <a:t>prioritising</a:t>
            </a:r>
            <a:r>
              <a:rPr lang="en-US">
                <a:ea typeface="Calibri"/>
                <a:cs typeface="Calibri"/>
              </a:rPr>
              <a:t> core service offering and breadth of expertise here rather than Tripartite character</a:t>
            </a:r>
            <a:endParaRPr lang="en-US"/>
          </a:p>
          <a:p>
            <a:r>
              <a:rPr lang="en-US">
                <a:ea typeface="Calibri"/>
                <a:cs typeface="Calibri"/>
              </a:rPr>
              <a:t>Talking point (don't </a:t>
            </a:r>
            <a:r>
              <a:rPr lang="en-US" err="1">
                <a:ea typeface="Calibri"/>
                <a:cs typeface="Calibri"/>
              </a:rPr>
              <a:t>prioritise</a:t>
            </a:r>
            <a:r>
              <a:rPr lang="en-US">
                <a:ea typeface="Calibri"/>
                <a:cs typeface="Calibri"/>
              </a:rPr>
              <a:t> but keep in mind) – recent interventions (e.g. TASU work w/ BSJ, energy cap; RMU research into productivity measures)</a:t>
            </a:r>
            <a:endParaRPr lang="en-US"/>
          </a:p>
          <a:p>
            <a:r>
              <a:rPr lang="en-US" b="1"/>
              <a:t>FIND THAT SLIDE WITH QUALITY CIRCLE + BULLET POINTS W/ TECHNICAL SERVICE OFFERING</a:t>
            </a:r>
          </a:p>
          <a:p>
            <a:r>
              <a:rPr lang="en-US">
                <a:ea typeface="Calibri" panose="020F0502020204030204"/>
                <a:cs typeface="Calibri" panose="020F0502020204030204"/>
              </a:rPr>
              <a:t>If adding toolkit here, loop back to core services and say something like, "for more details, check the booth"</a:t>
            </a:r>
          </a:p>
          <a:p>
            <a:r>
              <a:rPr lang="en-US">
                <a:ea typeface="Calibri" panose="020F0502020204030204"/>
                <a:cs typeface="Calibri" panose="020F0502020204030204"/>
              </a:rPr>
              <a:t>Our interest is in entities under OUR to be more efficient</a:t>
            </a:r>
          </a:p>
          <a:p>
            <a:r>
              <a:rPr lang="en-US">
                <a:ea typeface="Calibri" panose="020F0502020204030204"/>
                <a:cs typeface="Calibri" panose="020F0502020204030204"/>
              </a:rPr>
              <a:t>Stress that (unlike JA Recovery &amp; Collections + </a:t>
            </a:r>
            <a:r>
              <a:rPr lang="en-US" err="1">
                <a:ea typeface="Calibri" panose="020F0502020204030204"/>
                <a:cs typeface="Calibri" panose="020F0502020204030204"/>
              </a:rPr>
              <a:t>Isratech</a:t>
            </a:r>
            <a:r>
              <a:rPr lang="en-US">
                <a:ea typeface="Calibri" panose="020F0502020204030204"/>
                <a:cs typeface="Calibri" panose="020F0502020204030204"/>
              </a:rPr>
              <a:t>)</a:t>
            </a:r>
          </a:p>
        </p:txBody>
      </p:sp>
      <p:sp>
        <p:nvSpPr>
          <p:cNvPr id="4" name="Slide Number Placeholder 3"/>
          <p:cNvSpPr>
            <a:spLocks noGrp="1"/>
          </p:cNvSpPr>
          <p:nvPr>
            <p:ph type="sldNum" sz="quarter" idx="5"/>
          </p:nvPr>
        </p:nvSpPr>
        <p:spPr/>
        <p:txBody>
          <a:bodyPr/>
          <a:lstStyle/>
          <a:p>
            <a:fld id="{C6DA110C-3D35-4FD3-808A-C1BFDD21E250}" type="slidenum">
              <a:rPr lang="en-US" smtClean="0"/>
              <a:t>3</a:t>
            </a:fld>
            <a:endParaRPr lang="en-US"/>
          </a:p>
        </p:txBody>
      </p:sp>
    </p:spTree>
    <p:extLst>
      <p:ext uri="{BB962C8B-B14F-4D97-AF65-F5344CB8AC3E}">
        <p14:creationId xmlns:p14="http://schemas.microsoft.com/office/powerpoint/2010/main" val="1861507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Swap out SBR's benchmarking presentation with Alrick's 2010 paper (to show that</a:t>
            </a:r>
          </a:p>
          <a:p>
            <a:r>
              <a:rPr lang="en-US">
                <a:ea typeface="Calibri"/>
                <a:cs typeface="Calibri"/>
              </a:rPr>
              <a:t>Ensure audience knows that JPC and OUR both have intervened </a:t>
            </a:r>
          </a:p>
        </p:txBody>
      </p:sp>
      <p:sp>
        <p:nvSpPr>
          <p:cNvPr id="4" name="Slide Number Placeholder 3"/>
          <p:cNvSpPr>
            <a:spLocks noGrp="1"/>
          </p:cNvSpPr>
          <p:nvPr>
            <p:ph type="sldNum" sz="quarter" idx="5"/>
          </p:nvPr>
        </p:nvSpPr>
        <p:spPr/>
        <p:txBody>
          <a:bodyPr/>
          <a:lstStyle/>
          <a:p>
            <a:fld id="{C6DA110C-3D35-4FD3-808A-C1BFDD21E250}" type="slidenum">
              <a:rPr lang="en-US" smtClean="0"/>
              <a:t>5</a:t>
            </a:fld>
            <a:endParaRPr lang="en-US"/>
          </a:p>
        </p:txBody>
      </p:sp>
    </p:spTree>
    <p:extLst>
      <p:ext uri="{BB962C8B-B14F-4D97-AF65-F5344CB8AC3E}">
        <p14:creationId xmlns:p14="http://schemas.microsoft.com/office/powerpoint/2010/main" val="3142206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5"/>
          </p:nvPr>
        </p:nvSpPr>
        <p:spPr/>
        <p:txBody>
          <a:bodyPr/>
          <a:lstStyle/>
          <a:p>
            <a:fld id="{C6DA110C-3D35-4FD3-808A-C1BFDD21E250}" type="slidenum">
              <a:rPr lang="en-US" smtClean="0"/>
              <a:t>9</a:t>
            </a:fld>
            <a:endParaRPr lang="en-US"/>
          </a:p>
        </p:txBody>
      </p:sp>
    </p:spTree>
    <p:extLst>
      <p:ext uri="{BB962C8B-B14F-4D97-AF65-F5344CB8AC3E}">
        <p14:creationId xmlns:p14="http://schemas.microsoft.com/office/powerpoint/2010/main" val="3518075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slide attempts to </a:t>
            </a:r>
            <a:r>
              <a:rPr lang="en-US" i="1">
                <a:ea typeface="Calibri"/>
                <a:cs typeface="Calibri"/>
              </a:rPr>
              <a:t>quantify </a:t>
            </a:r>
            <a:r>
              <a:rPr lang="en-US">
                <a:ea typeface="Calibri"/>
                <a:cs typeface="Calibri"/>
              </a:rPr>
              <a:t>disruption</a:t>
            </a:r>
            <a:endParaRPr lang="en-US"/>
          </a:p>
        </p:txBody>
      </p:sp>
      <p:sp>
        <p:nvSpPr>
          <p:cNvPr id="4" name="Slide Number Placeholder 3"/>
          <p:cNvSpPr>
            <a:spLocks noGrp="1"/>
          </p:cNvSpPr>
          <p:nvPr>
            <p:ph type="sldNum" sz="quarter" idx="5"/>
          </p:nvPr>
        </p:nvSpPr>
        <p:spPr/>
        <p:txBody>
          <a:bodyPr/>
          <a:lstStyle/>
          <a:p>
            <a:fld id="{C6DA110C-3D35-4FD3-808A-C1BFDD21E250}" type="slidenum">
              <a:rPr lang="en-US" smtClean="0"/>
              <a:t>11</a:t>
            </a:fld>
            <a:endParaRPr lang="en-US"/>
          </a:p>
        </p:txBody>
      </p:sp>
    </p:spTree>
    <p:extLst>
      <p:ext uri="{BB962C8B-B14F-4D97-AF65-F5344CB8AC3E}">
        <p14:creationId xmlns:p14="http://schemas.microsoft.com/office/powerpoint/2010/main" val="210139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ea typeface="Calibri"/>
                <a:cs typeface="Calibri"/>
              </a:rPr>
              <a:t>Be careful about </a:t>
            </a:r>
            <a:r>
              <a:rPr lang="en-US" err="1">
                <a:ea typeface="Calibri"/>
                <a:cs typeface="Calibri"/>
              </a:rPr>
              <a:t>characterising</a:t>
            </a:r>
            <a:r>
              <a:rPr lang="en-US">
                <a:ea typeface="Calibri"/>
                <a:cs typeface="Calibri"/>
              </a:rPr>
              <a:t> utilities as being "least" or "most" resilient</a:t>
            </a:r>
            <a:endParaRPr lang="en-US"/>
          </a:p>
          <a:p>
            <a:pPr>
              <a:defRPr/>
            </a:pPr>
            <a:endParaRPr lang="en-US"/>
          </a:p>
          <a:p>
            <a:pPr marL="0" marR="0" lvl="0" indent="0" algn="l" defTabSz="914400">
              <a:lnSpc>
                <a:spcPct val="100000"/>
              </a:lnSpc>
              <a:spcBef>
                <a:spcPts val="0"/>
              </a:spcBef>
              <a:spcAft>
                <a:spcPts val="0"/>
              </a:spcAft>
              <a:buClrTx/>
              <a:buSzTx/>
              <a:buFontTx/>
              <a:buNone/>
              <a:tabLst/>
              <a:defRPr/>
            </a:pPr>
            <a:r>
              <a:rPr lang="en-US"/>
              <a:t>This impact study identified a critical threshold limit for utility disruption required for maintaining productive outcomes, beyond which a component of </a:t>
            </a:r>
            <a:r>
              <a:rPr lang="en-US" err="1"/>
              <a:t>labour</a:t>
            </a:r>
            <a:r>
              <a:rPr lang="en-US"/>
              <a:t> productivity rapidly declined. Utility losses have been documented to impact workers’ ability to prepare adequately for work, hindering the performance of basic hygienic and preparation duties.  In this case study, internet outage was strongly and significantly correlated with electricity outage (R=0.841, p=0.000). Internet and electricity disruption may impede basic use of electrical equipment such as irons, electric stoves and also impede work-related communication via internet. </a:t>
            </a:r>
            <a:endParaRPr lang="en-JM">
              <a:ea typeface="Calibri"/>
              <a:cs typeface="Calibri"/>
            </a:endParaRPr>
          </a:p>
          <a:p>
            <a:endParaRPr lang="en-JM"/>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8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Unclear what purpose of benchmarking analysis was</a:t>
            </a:r>
          </a:p>
          <a:p>
            <a:r>
              <a:rPr lang="en-US">
                <a:ea typeface="Calibri"/>
                <a:cs typeface="Calibri"/>
              </a:rPr>
              <a:t>Bring home concept of productivity in energy (and how it impacts provision/relationship to customers)</a:t>
            </a:r>
          </a:p>
          <a:p>
            <a:r>
              <a:rPr lang="en-US">
                <a:ea typeface="Calibri"/>
                <a:cs typeface="Calibri"/>
              </a:rPr>
              <a:t>Find a way to show what productivity/resilience are and how they're important/related without spending time to define each dictionary-style</a:t>
            </a:r>
          </a:p>
          <a:p>
            <a:r>
              <a:rPr lang="en-US"/>
              <a:t>What about geopolitical environment? (USA/ISR-IRN, etc.) Other shocks (C19, floods, landslides, etc.)</a:t>
            </a:r>
          </a:p>
          <a:p>
            <a:r>
              <a:rPr lang="en-US">
                <a:ea typeface="Calibri"/>
                <a:cs typeface="Calibri"/>
              </a:rPr>
              <a:t>Find a way to highlight impact on MSMEs (which make up majority of enterprises in JAM, CARICOM)</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C6DA110C-3D35-4FD3-808A-C1BFDD21E250}" type="slidenum">
              <a:rPr lang="en-US" smtClean="0"/>
              <a:t>13</a:t>
            </a:fld>
            <a:endParaRPr lang="en-US"/>
          </a:p>
        </p:txBody>
      </p:sp>
    </p:spTree>
    <p:extLst>
      <p:ext uri="{BB962C8B-B14F-4D97-AF65-F5344CB8AC3E}">
        <p14:creationId xmlns:p14="http://schemas.microsoft.com/office/powerpoint/2010/main" val="272321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Ensure attribution is clear</a:t>
            </a:r>
            <a:endParaRPr lang="en-US"/>
          </a:p>
          <a:p>
            <a:r>
              <a:rPr lang="en-US"/>
              <a:t>What about geopolitical environment? (USA/ISR-IRN+AOR, etc.) Other shocks (C19, floods, landslides, etc.)</a:t>
            </a:r>
          </a:p>
        </p:txBody>
      </p:sp>
      <p:sp>
        <p:nvSpPr>
          <p:cNvPr id="4" name="Slide Number Placeholder 3"/>
          <p:cNvSpPr>
            <a:spLocks noGrp="1"/>
          </p:cNvSpPr>
          <p:nvPr>
            <p:ph type="sldNum" sz="quarter" idx="5"/>
          </p:nvPr>
        </p:nvSpPr>
        <p:spPr/>
        <p:txBody>
          <a:bodyPr/>
          <a:lstStyle/>
          <a:p>
            <a:fld id="{C6DA110C-3D35-4FD3-808A-C1BFDD21E250}" type="slidenum">
              <a:rPr lang="en-US" smtClean="0"/>
              <a:t>14</a:t>
            </a:fld>
            <a:endParaRPr lang="en-US"/>
          </a:p>
        </p:txBody>
      </p:sp>
    </p:spTree>
    <p:extLst>
      <p:ext uri="{BB962C8B-B14F-4D97-AF65-F5344CB8AC3E}">
        <p14:creationId xmlns:p14="http://schemas.microsoft.com/office/powerpoint/2010/main" val="860785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a:ea typeface="Calibri"/>
                <a:cs typeface="Calibri"/>
              </a:rPr>
              <a:t>Consideration for "Resilience": Someone could interpret this as being integrated into SLA, or simply not want to be told what to do; stress that </a:t>
            </a:r>
            <a:r>
              <a:rPr lang="en-JM" i="1">
                <a:ea typeface="Calibri"/>
                <a:cs typeface="Calibri"/>
              </a:rPr>
              <a:t>these recommendations come from the data</a:t>
            </a:r>
          </a:p>
          <a:p>
            <a:r>
              <a:rPr lang="en-JM">
                <a:ea typeface="Calibri"/>
                <a:cs typeface="Calibri"/>
              </a:rPr>
              <a:t>Consideration for "Equitability": Maybe add SLAs and then explain meaning</a:t>
            </a:r>
          </a:p>
        </p:txBody>
      </p:sp>
      <p:sp>
        <p:nvSpPr>
          <p:cNvPr id="4" name="Slide Number Placeholder 3"/>
          <p:cNvSpPr>
            <a:spLocks noGrp="1"/>
          </p:cNvSpPr>
          <p:nvPr>
            <p:ph type="sldNum" sz="quarter" idx="5"/>
          </p:nvPr>
        </p:nvSpPr>
        <p:spPr/>
        <p:txBody>
          <a:bodyPr/>
          <a:lstStyle/>
          <a:p>
            <a:fld id="{C6DA110C-3D35-4FD3-808A-C1BFDD21E250}" type="slidenum">
              <a:rPr lang="en-US" smtClean="0"/>
              <a:t>15</a:t>
            </a:fld>
            <a:endParaRPr lang="en-US"/>
          </a:p>
        </p:txBody>
      </p:sp>
    </p:spTree>
    <p:extLst>
      <p:ext uri="{BB962C8B-B14F-4D97-AF65-F5344CB8AC3E}">
        <p14:creationId xmlns:p14="http://schemas.microsoft.com/office/powerpoint/2010/main" val="3697373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bg>
      <p:bgPr>
        <a:solidFill>
          <a:schemeClr val="bg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B7FD287-6069-44EC-8F85-115663C113F9}"/>
              </a:ext>
            </a:extLst>
          </p:cNvPr>
          <p:cNvSpPr>
            <a:spLocks noGrp="1"/>
          </p:cNvSpPr>
          <p:nvPr>
            <p:ph type="pic" sz="quarter" idx="15" hasCustomPrompt="1"/>
          </p:nvPr>
        </p:nvSpPr>
        <p:spPr>
          <a:xfrm>
            <a:off x="7619" y="0"/>
            <a:ext cx="8831581" cy="6858000"/>
          </a:xfrm>
        </p:spPr>
        <p:txBody>
          <a:bodyPr anchor="ctr">
            <a:normAutofit/>
          </a:bodyPr>
          <a:lstStyle>
            <a:lvl1pPr marL="0" indent="0" algn="r">
              <a:buNone/>
              <a:defRPr sz="2000"/>
            </a:lvl1pPr>
          </a:lstStyle>
          <a:p>
            <a:r>
              <a:rPr lang="en-US"/>
              <a:t>Click to add image</a:t>
            </a:r>
          </a:p>
        </p:txBody>
      </p:sp>
      <p:sp>
        <p:nvSpPr>
          <p:cNvPr id="2" name="Title 1">
            <a:extLst>
              <a:ext uri="{FF2B5EF4-FFF2-40B4-BE49-F238E27FC236}">
                <a16:creationId xmlns:a16="http://schemas.microsoft.com/office/drawing/2014/main" id="{63616E89-FD42-4D23-8339-57A0A9C1E3BA}"/>
              </a:ext>
            </a:extLst>
          </p:cNvPr>
          <p:cNvSpPr>
            <a:spLocks noGrp="1"/>
          </p:cNvSpPr>
          <p:nvPr>
            <p:ph type="title" hasCustomPrompt="1"/>
          </p:nvPr>
        </p:nvSpPr>
        <p:spPr>
          <a:xfrm>
            <a:off x="609600" y="1285802"/>
            <a:ext cx="5486400" cy="914400"/>
          </a:xfrm>
          <a:prstGeom prst="rect">
            <a:avLst/>
          </a:prstGeom>
          <a:noFill/>
          <a:ln w="28575">
            <a:noFill/>
          </a:ln>
        </p:spPr>
        <p:txBody>
          <a:bodyPr lIns="182880" tIns="91440" rIns="91440" bIns="91440">
            <a:noAutofit/>
          </a:bodyPr>
          <a:lstStyle>
            <a:lvl1pPr algn="l">
              <a:defRPr sz="4800" b="1" cap="all" baseline="0">
                <a:solidFill>
                  <a:schemeClr val="tx1"/>
                </a:solidFill>
                <a:latin typeface="+mj-lt"/>
              </a:defRPr>
            </a:lvl1pPr>
          </a:lstStyle>
          <a:p>
            <a:r>
              <a:rPr lang="en-US"/>
              <a:t>MONTH</a:t>
            </a:r>
          </a:p>
        </p:txBody>
      </p:sp>
      <p:sp>
        <p:nvSpPr>
          <p:cNvPr id="11" name="Content Placeholder 10">
            <a:extLst>
              <a:ext uri="{FF2B5EF4-FFF2-40B4-BE49-F238E27FC236}">
                <a16:creationId xmlns:a16="http://schemas.microsoft.com/office/drawing/2014/main" id="{D5FE4697-D3A3-4ECA-A20B-312D0B05A0B1}"/>
              </a:ext>
            </a:extLst>
          </p:cNvPr>
          <p:cNvSpPr>
            <a:spLocks noGrp="1"/>
          </p:cNvSpPr>
          <p:nvPr>
            <p:ph sz="quarter" idx="14" hasCustomPrompt="1"/>
          </p:nvPr>
        </p:nvSpPr>
        <p:spPr>
          <a:xfrm>
            <a:off x="609600" y="2203304"/>
            <a:ext cx="5486400" cy="3200400"/>
          </a:xfrm>
          <a:prstGeom prst="roundRect">
            <a:avLst>
              <a:gd name="adj" fmla="val 1499"/>
            </a:avLst>
          </a:prstGeom>
          <a:noFill/>
        </p:spPr>
        <p:txBody>
          <a:bodyPr>
            <a:normAutofit/>
          </a:bodyPr>
          <a:lstStyle>
            <a:lvl1pPr marL="0" indent="0">
              <a:buNone/>
              <a:defRPr sz="1600">
                <a:latin typeface="Tw Cen MT" panose="020B0602020104020603" pitchFamily="34" charset="77"/>
              </a:defRPr>
            </a:lvl1pPr>
            <a:lvl2pPr>
              <a:defRPr sz="1400"/>
            </a:lvl2pPr>
            <a:lvl3pPr>
              <a:defRPr sz="1200"/>
            </a:lvl3pPr>
            <a:lvl4pPr>
              <a:defRPr sz="1100"/>
            </a:lvl4pPr>
            <a:lvl5pPr>
              <a:defRPr sz="1100"/>
            </a:lvl5pPr>
          </a:lstStyle>
          <a:p>
            <a:pPr lvl="0"/>
            <a:r>
              <a:rPr lang="en-US"/>
              <a:t>Click to add table</a:t>
            </a:r>
          </a:p>
        </p:txBody>
      </p:sp>
      <p:sp>
        <p:nvSpPr>
          <p:cNvPr id="5" name="Text Placeholder 4">
            <a:extLst>
              <a:ext uri="{FF2B5EF4-FFF2-40B4-BE49-F238E27FC236}">
                <a16:creationId xmlns:a16="http://schemas.microsoft.com/office/drawing/2014/main" id="{87A9D28C-3992-44BC-88CD-2C0D4A9389A7}"/>
              </a:ext>
            </a:extLst>
          </p:cNvPr>
          <p:cNvSpPr>
            <a:spLocks noGrp="1"/>
          </p:cNvSpPr>
          <p:nvPr>
            <p:ph type="body" sz="quarter" idx="16" hasCustomPrompt="1"/>
          </p:nvPr>
        </p:nvSpPr>
        <p:spPr>
          <a:xfrm rot="16200000">
            <a:off x="7396675" y="785618"/>
            <a:ext cx="1739509" cy="683260"/>
          </a:xfrm>
        </p:spPr>
        <p:txBody>
          <a:bodyPr>
            <a:noAutofit/>
          </a:bodyPr>
          <a:lstStyle>
            <a:lvl1pPr marL="0" indent="0" algn="r">
              <a:buNone/>
              <a:defRPr sz="2000" b="0">
                <a:solidFill>
                  <a:schemeClr val="tx1"/>
                </a:solidFill>
                <a:latin typeface="+mn-lt"/>
              </a:defRPr>
            </a:lvl1pPr>
          </a:lstStyle>
          <a:p>
            <a:pPr lvl="0"/>
            <a:r>
              <a:rPr lang="en-US"/>
              <a:t>YEAR</a:t>
            </a:r>
          </a:p>
        </p:txBody>
      </p:sp>
      <p:sp>
        <p:nvSpPr>
          <p:cNvPr id="3" name="Rectangle 2">
            <a:extLst>
              <a:ext uri="{FF2B5EF4-FFF2-40B4-BE49-F238E27FC236}">
                <a16:creationId xmlns:a16="http://schemas.microsoft.com/office/drawing/2014/main" id="{BC20E2EE-8DAF-8F48-AF34-436BF648D277}"/>
              </a:ext>
            </a:extLst>
          </p:cNvPr>
          <p:cNvSpPr/>
          <p:nvPr userDrawn="1"/>
        </p:nvSpPr>
        <p:spPr>
          <a:xfrm>
            <a:off x="8839200" y="0"/>
            <a:ext cx="3352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AC41AFED-375D-4B97-AF69-929229D45768}"/>
              </a:ext>
            </a:extLst>
          </p:cNvPr>
          <p:cNvSpPr>
            <a:spLocks noGrp="1"/>
          </p:cNvSpPr>
          <p:nvPr>
            <p:ph type="body" sz="quarter" idx="17" hasCustomPrompt="1"/>
          </p:nvPr>
        </p:nvSpPr>
        <p:spPr>
          <a:xfrm>
            <a:off x="9042400" y="219395"/>
            <a:ext cx="1992312" cy="400110"/>
          </a:xfrm>
          <a:noFill/>
        </p:spPr>
        <p:txBody>
          <a:bodyPr wrap="square" rtlCol="0">
            <a:noAutofit/>
          </a:bodyPr>
          <a:lstStyle>
            <a:lvl1pPr marL="0" indent="0">
              <a:buNone/>
              <a:defRPr lang="en-US" sz="2000" cap="all" baseline="0" smtClean="0">
                <a:solidFill>
                  <a:schemeClr val="bg1">
                    <a:lumMod val="85000"/>
                    <a:lumOff val="15000"/>
                  </a:schemeClr>
                </a:solidFill>
              </a:defRPr>
            </a:lvl1pPr>
            <a:lvl2pPr>
              <a:defRPr lang="en-US" sz="1800" smtClean="0"/>
            </a:lvl2pPr>
            <a:lvl3pPr>
              <a:defRPr lang="en-US" sz="1800" smtClean="0"/>
            </a:lvl3pPr>
            <a:lvl4pPr>
              <a:defRPr lang="en-US" smtClean="0"/>
            </a:lvl4pPr>
            <a:lvl5pPr>
              <a:defRPr lang="en-US"/>
            </a:lvl5pPr>
          </a:lstStyle>
          <a:p>
            <a:pPr marL="0" lvl="0"/>
            <a:r>
              <a:rPr lang="en-US"/>
              <a:t>Title</a:t>
            </a:r>
          </a:p>
        </p:txBody>
      </p:sp>
      <p:sp>
        <p:nvSpPr>
          <p:cNvPr id="14" name="Table Placeholder 13">
            <a:extLst>
              <a:ext uri="{FF2B5EF4-FFF2-40B4-BE49-F238E27FC236}">
                <a16:creationId xmlns:a16="http://schemas.microsoft.com/office/drawing/2014/main" id="{DEB9FECA-070E-43A8-96FD-BA6026F3A62C}"/>
              </a:ext>
            </a:extLst>
          </p:cNvPr>
          <p:cNvSpPr>
            <a:spLocks noGrp="1"/>
          </p:cNvSpPr>
          <p:nvPr>
            <p:ph type="tbl" sz="quarter" idx="18"/>
          </p:nvPr>
        </p:nvSpPr>
        <p:spPr>
          <a:xfrm>
            <a:off x="9121140" y="619125"/>
            <a:ext cx="2781300" cy="5641975"/>
          </a:xfrm>
        </p:spPr>
        <p:txBody>
          <a:bodyPr anchor="ctr"/>
          <a:lstStyle>
            <a:lvl1pPr marL="0" indent="0" algn="ctr">
              <a:buNone/>
              <a:defRPr>
                <a:solidFill>
                  <a:schemeClr val="bg1"/>
                </a:solidFill>
              </a:defRPr>
            </a:lvl1pPr>
          </a:lstStyle>
          <a:p>
            <a:r>
              <a:rPr lang="en-US"/>
              <a:t>Click icon to add table</a:t>
            </a:r>
          </a:p>
        </p:txBody>
      </p:sp>
    </p:spTree>
    <p:extLst>
      <p:ext uri="{BB962C8B-B14F-4D97-AF65-F5344CB8AC3E}">
        <p14:creationId xmlns:p14="http://schemas.microsoft.com/office/powerpoint/2010/main" val="860690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a:latin typeface="+mn-lt"/>
            </a:endParaRPr>
          </a:p>
        </p:txBody>
      </p:sp>
    </p:spTree>
    <p:extLst>
      <p:ext uri="{BB962C8B-B14F-4D97-AF65-F5344CB8AC3E}">
        <p14:creationId xmlns:p14="http://schemas.microsoft.com/office/powerpoint/2010/main" val="961602678"/>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a:latin typeface="+mn-lt"/>
            </a:endParaRPr>
          </a:p>
        </p:txBody>
      </p:sp>
    </p:spTree>
    <p:extLst>
      <p:ext uri="{BB962C8B-B14F-4D97-AF65-F5344CB8AC3E}">
        <p14:creationId xmlns:p14="http://schemas.microsoft.com/office/powerpoint/2010/main" val="190339362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a:latin typeface="+mn-lt"/>
            </a:endParaRPr>
          </a:p>
        </p:txBody>
      </p:sp>
    </p:spTree>
    <p:extLst>
      <p:ext uri="{BB962C8B-B14F-4D97-AF65-F5344CB8AC3E}">
        <p14:creationId xmlns:p14="http://schemas.microsoft.com/office/powerpoint/2010/main" val="223853678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7454790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38333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sX0" fmla="*/ 0 w 4243589"/>
              <a:gd name="csY0" fmla="*/ 0 h 27432"/>
              <a:gd name="csX1" fmla="*/ 563791 w 4243589"/>
              <a:gd name="csY1" fmla="*/ 0 h 27432"/>
              <a:gd name="csX2" fmla="*/ 1042710 w 4243589"/>
              <a:gd name="csY2" fmla="*/ 0 h 27432"/>
              <a:gd name="csX3" fmla="*/ 1564066 w 4243589"/>
              <a:gd name="csY3" fmla="*/ 0 h 27432"/>
              <a:gd name="csX4" fmla="*/ 2212729 w 4243589"/>
              <a:gd name="csY4" fmla="*/ 0 h 27432"/>
              <a:gd name="csX5" fmla="*/ 2776520 w 4243589"/>
              <a:gd name="csY5" fmla="*/ 0 h 27432"/>
              <a:gd name="csX6" fmla="*/ 3297875 w 4243589"/>
              <a:gd name="csY6" fmla="*/ 0 h 27432"/>
              <a:gd name="csX7" fmla="*/ 4243589 w 4243589"/>
              <a:gd name="csY7" fmla="*/ 0 h 27432"/>
              <a:gd name="csX8" fmla="*/ 4243589 w 4243589"/>
              <a:gd name="csY8" fmla="*/ 27432 h 27432"/>
              <a:gd name="csX9" fmla="*/ 3637362 w 4243589"/>
              <a:gd name="csY9" fmla="*/ 27432 h 27432"/>
              <a:gd name="csX10" fmla="*/ 3116007 w 4243589"/>
              <a:gd name="csY10" fmla="*/ 27432 h 27432"/>
              <a:gd name="csX11" fmla="*/ 2424908 w 4243589"/>
              <a:gd name="csY11" fmla="*/ 27432 h 27432"/>
              <a:gd name="csX12" fmla="*/ 1861117 w 4243589"/>
              <a:gd name="csY12" fmla="*/ 27432 h 27432"/>
              <a:gd name="csX13" fmla="*/ 1382198 w 4243589"/>
              <a:gd name="csY13" fmla="*/ 27432 h 27432"/>
              <a:gd name="csX14" fmla="*/ 733535 w 4243589"/>
              <a:gd name="csY14" fmla="*/ 27432 h 27432"/>
              <a:gd name="csX15" fmla="*/ 0 w 4243589"/>
              <a:gd name="csY15" fmla="*/ 27432 h 27432"/>
              <a:gd name="csX16" fmla="*/ 0 w 4243589"/>
              <a:gd name="csY16"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4/17/2026</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14491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4/17/2026</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sX0" fmla="*/ 0 w 10515600"/>
              <a:gd name="csY0" fmla="*/ 0 h 27432"/>
              <a:gd name="csX1" fmla="*/ 446913 w 10515600"/>
              <a:gd name="csY1" fmla="*/ 0 h 27432"/>
              <a:gd name="csX2" fmla="*/ 1104138 w 10515600"/>
              <a:gd name="csY2" fmla="*/ 0 h 27432"/>
              <a:gd name="csX3" fmla="*/ 1866519 w 10515600"/>
              <a:gd name="csY3" fmla="*/ 0 h 27432"/>
              <a:gd name="csX4" fmla="*/ 2208276 w 10515600"/>
              <a:gd name="csY4" fmla="*/ 0 h 27432"/>
              <a:gd name="csX5" fmla="*/ 2550033 w 10515600"/>
              <a:gd name="csY5" fmla="*/ 0 h 27432"/>
              <a:gd name="csX6" fmla="*/ 3417570 w 10515600"/>
              <a:gd name="csY6" fmla="*/ 0 h 27432"/>
              <a:gd name="csX7" fmla="*/ 4074795 w 10515600"/>
              <a:gd name="csY7" fmla="*/ 0 h 27432"/>
              <a:gd name="csX8" fmla="*/ 4416552 w 10515600"/>
              <a:gd name="csY8" fmla="*/ 0 h 27432"/>
              <a:gd name="csX9" fmla="*/ 5073777 w 10515600"/>
              <a:gd name="csY9" fmla="*/ 0 h 27432"/>
              <a:gd name="csX10" fmla="*/ 5941314 w 10515600"/>
              <a:gd name="csY10" fmla="*/ 0 h 27432"/>
              <a:gd name="csX11" fmla="*/ 6493383 w 10515600"/>
              <a:gd name="csY11" fmla="*/ 0 h 27432"/>
              <a:gd name="csX12" fmla="*/ 7045452 w 10515600"/>
              <a:gd name="csY12" fmla="*/ 0 h 27432"/>
              <a:gd name="csX13" fmla="*/ 7702677 w 10515600"/>
              <a:gd name="csY13" fmla="*/ 0 h 27432"/>
              <a:gd name="csX14" fmla="*/ 8465058 w 10515600"/>
              <a:gd name="csY14" fmla="*/ 0 h 27432"/>
              <a:gd name="csX15" fmla="*/ 9227439 w 10515600"/>
              <a:gd name="csY15" fmla="*/ 0 h 27432"/>
              <a:gd name="csX16" fmla="*/ 10515600 w 10515600"/>
              <a:gd name="csY16" fmla="*/ 0 h 27432"/>
              <a:gd name="csX17" fmla="*/ 10515600 w 10515600"/>
              <a:gd name="csY17" fmla="*/ 27432 h 27432"/>
              <a:gd name="csX18" fmla="*/ 10068687 w 10515600"/>
              <a:gd name="csY18" fmla="*/ 27432 h 27432"/>
              <a:gd name="csX19" fmla="*/ 9201150 w 10515600"/>
              <a:gd name="csY19" fmla="*/ 27432 h 27432"/>
              <a:gd name="csX20" fmla="*/ 8543925 w 10515600"/>
              <a:gd name="csY20" fmla="*/ 27432 h 27432"/>
              <a:gd name="csX21" fmla="*/ 8202168 w 10515600"/>
              <a:gd name="csY21" fmla="*/ 27432 h 27432"/>
              <a:gd name="csX22" fmla="*/ 7544943 w 10515600"/>
              <a:gd name="csY22" fmla="*/ 27432 h 27432"/>
              <a:gd name="csX23" fmla="*/ 6992874 w 10515600"/>
              <a:gd name="csY23" fmla="*/ 27432 h 27432"/>
              <a:gd name="csX24" fmla="*/ 6440805 w 10515600"/>
              <a:gd name="csY24" fmla="*/ 27432 h 27432"/>
              <a:gd name="csX25" fmla="*/ 5888736 w 10515600"/>
              <a:gd name="csY25" fmla="*/ 27432 h 27432"/>
              <a:gd name="csX26" fmla="*/ 5336667 w 10515600"/>
              <a:gd name="csY26" fmla="*/ 27432 h 27432"/>
              <a:gd name="csX27" fmla="*/ 4574286 w 10515600"/>
              <a:gd name="csY27" fmla="*/ 27432 h 27432"/>
              <a:gd name="csX28" fmla="*/ 3917061 w 10515600"/>
              <a:gd name="csY28" fmla="*/ 27432 h 27432"/>
              <a:gd name="csX29" fmla="*/ 3575304 w 10515600"/>
              <a:gd name="csY29" fmla="*/ 27432 h 27432"/>
              <a:gd name="csX30" fmla="*/ 3023235 w 10515600"/>
              <a:gd name="csY30" fmla="*/ 27432 h 27432"/>
              <a:gd name="csX31" fmla="*/ 2260854 w 10515600"/>
              <a:gd name="csY31" fmla="*/ 27432 h 27432"/>
              <a:gd name="csX32" fmla="*/ 1813941 w 10515600"/>
              <a:gd name="csY32" fmla="*/ 27432 h 27432"/>
              <a:gd name="csX33" fmla="*/ 946404 w 10515600"/>
              <a:gd name="csY33" fmla="*/ 27432 h 27432"/>
              <a:gd name="csX34" fmla="*/ 0 w 10515600"/>
              <a:gd name="csY34" fmla="*/ 27432 h 27432"/>
              <a:gd name="csX35" fmla="*/ 0 w 10515600"/>
              <a:gd name="csY35"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58465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4/17/2026</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sX0" fmla="*/ 0 w 4243589"/>
              <a:gd name="csY0" fmla="*/ 0 h 27432"/>
              <a:gd name="csX1" fmla="*/ 563791 w 4243589"/>
              <a:gd name="csY1" fmla="*/ 0 h 27432"/>
              <a:gd name="csX2" fmla="*/ 1042710 w 4243589"/>
              <a:gd name="csY2" fmla="*/ 0 h 27432"/>
              <a:gd name="csX3" fmla="*/ 1564066 w 4243589"/>
              <a:gd name="csY3" fmla="*/ 0 h 27432"/>
              <a:gd name="csX4" fmla="*/ 2212729 w 4243589"/>
              <a:gd name="csY4" fmla="*/ 0 h 27432"/>
              <a:gd name="csX5" fmla="*/ 2776520 w 4243589"/>
              <a:gd name="csY5" fmla="*/ 0 h 27432"/>
              <a:gd name="csX6" fmla="*/ 3297875 w 4243589"/>
              <a:gd name="csY6" fmla="*/ 0 h 27432"/>
              <a:gd name="csX7" fmla="*/ 4243589 w 4243589"/>
              <a:gd name="csY7" fmla="*/ 0 h 27432"/>
              <a:gd name="csX8" fmla="*/ 4243589 w 4243589"/>
              <a:gd name="csY8" fmla="*/ 27432 h 27432"/>
              <a:gd name="csX9" fmla="*/ 3637362 w 4243589"/>
              <a:gd name="csY9" fmla="*/ 27432 h 27432"/>
              <a:gd name="csX10" fmla="*/ 3116007 w 4243589"/>
              <a:gd name="csY10" fmla="*/ 27432 h 27432"/>
              <a:gd name="csX11" fmla="*/ 2424908 w 4243589"/>
              <a:gd name="csY11" fmla="*/ 27432 h 27432"/>
              <a:gd name="csX12" fmla="*/ 1861117 w 4243589"/>
              <a:gd name="csY12" fmla="*/ 27432 h 27432"/>
              <a:gd name="csX13" fmla="*/ 1382198 w 4243589"/>
              <a:gd name="csY13" fmla="*/ 27432 h 27432"/>
              <a:gd name="csX14" fmla="*/ 733535 w 4243589"/>
              <a:gd name="csY14" fmla="*/ 27432 h 27432"/>
              <a:gd name="csX15" fmla="*/ 0 w 4243589"/>
              <a:gd name="csY15" fmla="*/ 27432 h 27432"/>
              <a:gd name="csX16" fmla="*/ 0 w 4243589"/>
              <a:gd name="csY16"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76188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4/17/2026</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sX0" fmla="*/ 0 w 10515600"/>
              <a:gd name="csY0" fmla="*/ 0 h 27432"/>
              <a:gd name="csX1" fmla="*/ 446913 w 10515600"/>
              <a:gd name="csY1" fmla="*/ 0 h 27432"/>
              <a:gd name="csX2" fmla="*/ 1104138 w 10515600"/>
              <a:gd name="csY2" fmla="*/ 0 h 27432"/>
              <a:gd name="csX3" fmla="*/ 1866519 w 10515600"/>
              <a:gd name="csY3" fmla="*/ 0 h 27432"/>
              <a:gd name="csX4" fmla="*/ 2208276 w 10515600"/>
              <a:gd name="csY4" fmla="*/ 0 h 27432"/>
              <a:gd name="csX5" fmla="*/ 2550033 w 10515600"/>
              <a:gd name="csY5" fmla="*/ 0 h 27432"/>
              <a:gd name="csX6" fmla="*/ 3417570 w 10515600"/>
              <a:gd name="csY6" fmla="*/ 0 h 27432"/>
              <a:gd name="csX7" fmla="*/ 4074795 w 10515600"/>
              <a:gd name="csY7" fmla="*/ 0 h 27432"/>
              <a:gd name="csX8" fmla="*/ 4416552 w 10515600"/>
              <a:gd name="csY8" fmla="*/ 0 h 27432"/>
              <a:gd name="csX9" fmla="*/ 5073777 w 10515600"/>
              <a:gd name="csY9" fmla="*/ 0 h 27432"/>
              <a:gd name="csX10" fmla="*/ 5941314 w 10515600"/>
              <a:gd name="csY10" fmla="*/ 0 h 27432"/>
              <a:gd name="csX11" fmla="*/ 6493383 w 10515600"/>
              <a:gd name="csY11" fmla="*/ 0 h 27432"/>
              <a:gd name="csX12" fmla="*/ 7045452 w 10515600"/>
              <a:gd name="csY12" fmla="*/ 0 h 27432"/>
              <a:gd name="csX13" fmla="*/ 7702677 w 10515600"/>
              <a:gd name="csY13" fmla="*/ 0 h 27432"/>
              <a:gd name="csX14" fmla="*/ 8465058 w 10515600"/>
              <a:gd name="csY14" fmla="*/ 0 h 27432"/>
              <a:gd name="csX15" fmla="*/ 9227439 w 10515600"/>
              <a:gd name="csY15" fmla="*/ 0 h 27432"/>
              <a:gd name="csX16" fmla="*/ 10515600 w 10515600"/>
              <a:gd name="csY16" fmla="*/ 0 h 27432"/>
              <a:gd name="csX17" fmla="*/ 10515600 w 10515600"/>
              <a:gd name="csY17" fmla="*/ 27432 h 27432"/>
              <a:gd name="csX18" fmla="*/ 10068687 w 10515600"/>
              <a:gd name="csY18" fmla="*/ 27432 h 27432"/>
              <a:gd name="csX19" fmla="*/ 9201150 w 10515600"/>
              <a:gd name="csY19" fmla="*/ 27432 h 27432"/>
              <a:gd name="csX20" fmla="*/ 8543925 w 10515600"/>
              <a:gd name="csY20" fmla="*/ 27432 h 27432"/>
              <a:gd name="csX21" fmla="*/ 8202168 w 10515600"/>
              <a:gd name="csY21" fmla="*/ 27432 h 27432"/>
              <a:gd name="csX22" fmla="*/ 7544943 w 10515600"/>
              <a:gd name="csY22" fmla="*/ 27432 h 27432"/>
              <a:gd name="csX23" fmla="*/ 6992874 w 10515600"/>
              <a:gd name="csY23" fmla="*/ 27432 h 27432"/>
              <a:gd name="csX24" fmla="*/ 6440805 w 10515600"/>
              <a:gd name="csY24" fmla="*/ 27432 h 27432"/>
              <a:gd name="csX25" fmla="*/ 5888736 w 10515600"/>
              <a:gd name="csY25" fmla="*/ 27432 h 27432"/>
              <a:gd name="csX26" fmla="*/ 5336667 w 10515600"/>
              <a:gd name="csY26" fmla="*/ 27432 h 27432"/>
              <a:gd name="csX27" fmla="*/ 4574286 w 10515600"/>
              <a:gd name="csY27" fmla="*/ 27432 h 27432"/>
              <a:gd name="csX28" fmla="*/ 3917061 w 10515600"/>
              <a:gd name="csY28" fmla="*/ 27432 h 27432"/>
              <a:gd name="csX29" fmla="*/ 3575304 w 10515600"/>
              <a:gd name="csY29" fmla="*/ 27432 h 27432"/>
              <a:gd name="csX30" fmla="*/ 3023235 w 10515600"/>
              <a:gd name="csY30" fmla="*/ 27432 h 27432"/>
              <a:gd name="csX31" fmla="*/ 2260854 w 10515600"/>
              <a:gd name="csY31" fmla="*/ 27432 h 27432"/>
              <a:gd name="csX32" fmla="*/ 1813941 w 10515600"/>
              <a:gd name="csY32" fmla="*/ 27432 h 27432"/>
              <a:gd name="csX33" fmla="*/ 946404 w 10515600"/>
              <a:gd name="csY33" fmla="*/ 27432 h 27432"/>
              <a:gd name="csX34" fmla="*/ 0 w 10515600"/>
              <a:gd name="csY34" fmla="*/ 27432 h 27432"/>
              <a:gd name="csX35" fmla="*/ 0 w 10515600"/>
              <a:gd name="csY35"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30441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4/17/2026</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sX0" fmla="*/ 0 w 10515600"/>
              <a:gd name="csY0" fmla="*/ 0 h 27432"/>
              <a:gd name="csX1" fmla="*/ 446913 w 10515600"/>
              <a:gd name="csY1" fmla="*/ 0 h 27432"/>
              <a:gd name="csX2" fmla="*/ 1104138 w 10515600"/>
              <a:gd name="csY2" fmla="*/ 0 h 27432"/>
              <a:gd name="csX3" fmla="*/ 1866519 w 10515600"/>
              <a:gd name="csY3" fmla="*/ 0 h 27432"/>
              <a:gd name="csX4" fmla="*/ 2208276 w 10515600"/>
              <a:gd name="csY4" fmla="*/ 0 h 27432"/>
              <a:gd name="csX5" fmla="*/ 2550033 w 10515600"/>
              <a:gd name="csY5" fmla="*/ 0 h 27432"/>
              <a:gd name="csX6" fmla="*/ 3417570 w 10515600"/>
              <a:gd name="csY6" fmla="*/ 0 h 27432"/>
              <a:gd name="csX7" fmla="*/ 4074795 w 10515600"/>
              <a:gd name="csY7" fmla="*/ 0 h 27432"/>
              <a:gd name="csX8" fmla="*/ 4416552 w 10515600"/>
              <a:gd name="csY8" fmla="*/ 0 h 27432"/>
              <a:gd name="csX9" fmla="*/ 5073777 w 10515600"/>
              <a:gd name="csY9" fmla="*/ 0 h 27432"/>
              <a:gd name="csX10" fmla="*/ 5941314 w 10515600"/>
              <a:gd name="csY10" fmla="*/ 0 h 27432"/>
              <a:gd name="csX11" fmla="*/ 6493383 w 10515600"/>
              <a:gd name="csY11" fmla="*/ 0 h 27432"/>
              <a:gd name="csX12" fmla="*/ 7045452 w 10515600"/>
              <a:gd name="csY12" fmla="*/ 0 h 27432"/>
              <a:gd name="csX13" fmla="*/ 7702677 w 10515600"/>
              <a:gd name="csY13" fmla="*/ 0 h 27432"/>
              <a:gd name="csX14" fmla="*/ 8465058 w 10515600"/>
              <a:gd name="csY14" fmla="*/ 0 h 27432"/>
              <a:gd name="csX15" fmla="*/ 9227439 w 10515600"/>
              <a:gd name="csY15" fmla="*/ 0 h 27432"/>
              <a:gd name="csX16" fmla="*/ 10515600 w 10515600"/>
              <a:gd name="csY16" fmla="*/ 0 h 27432"/>
              <a:gd name="csX17" fmla="*/ 10515600 w 10515600"/>
              <a:gd name="csY17" fmla="*/ 27432 h 27432"/>
              <a:gd name="csX18" fmla="*/ 10068687 w 10515600"/>
              <a:gd name="csY18" fmla="*/ 27432 h 27432"/>
              <a:gd name="csX19" fmla="*/ 9201150 w 10515600"/>
              <a:gd name="csY19" fmla="*/ 27432 h 27432"/>
              <a:gd name="csX20" fmla="*/ 8543925 w 10515600"/>
              <a:gd name="csY20" fmla="*/ 27432 h 27432"/>
              <a:gd name="csX21" fmla="*/ 8202168 w 10515600"/>
              <a:gd name="csY21" fmla="*/ 27432 h 27432"/>
              <a:gd name="csX22" fmla="*/ 7544943 w 10515600"/>
              <a:gd name="csY22" fmla="*/ 27432 h 27432"/>
              <a:gd name="csX23" fmla="*/ 6992874 w 10515600"/>
              <a:gd name="csY23" fmla="*/ 27432 h 27432"/>
              <a:gd name="csX24" fmla="*/ 6440805 w 10515600"/>
              <a:gd name="csY24" fmla="*/ 27432 h 27432"/>
              <a:gd name="csX25" fmla="*/ 5888736 w 10515600"/>
              <a:gd name="csY25" fmla="*/ 27432 h 27432"/>
              <a:gd name="csX26" fmla="*/ 5336667 w 10515600"/>
              <a:gd name="csY26" fmla="*/ 27432 h 27432"/>
              <a:gd name="csX27" fmla="*/ 4574286 w 10515600"/>
              <a:gd name="csY27" fmla="*/ 27432 h 27432"/>
              <a:gd name="csX28" fmla="*/ 3917061 w 10515600"/>
              <a:gd name="csY28" fmla="*/ 27432 h 27432"/>
              <a:gd name="csX29" fmla="*/ 3575304 w 10515600"/>
              <a:gd name="csY29" fmla="*/ 27432 h 27432"/>
              <a:gd name="csX30" fmla="*/ 3023235 w 10515600"/>
              <a:gd name="csY30" fmla="*/ 27432 h 27432"/>
              <a:gd name="csX31" fmla="*/ 2260854 w 10515600"/>
              <a:gd name="csY31" fmla="*/ 27432 h 27432"/>
              <a:gd name="csX32" fmla="*/ 1813941 w 10515600"/>
              <a:gd name="csY32" fmla="*/ 27432 h 27432"/>
              <a:gd name="csX33" fmla="*/ 946404 w 10515600"/>
              <a:gd name="csY33" fmla="*/ 27432 h 27432"/>
              <a:gd name="csX34" fmla="*/ 0 w 10515600"/>
              <a:gd name="csY34" fmla="*/ 27432 h 27432"/>
              <a:gd name="csX35" fmla="*/ 0 w 10515600"/>
              <a:gd name="csY35"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9350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9922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4/17/2026</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sX0" fmla="*/ 0 w 4243589"/>
              <a:gd name="csY0" fmla="*/ 0 h 27432"/>
              <a:gd name="csX1" fmla="*/ 563791 w 4243589"/>
              <a:gd name="csY1" fmla="*/ 0 h 27432"/>
              <a:gd name="csX2" fmla="*/ 1042710 w 4243589"/>
              <a:gd name="csY2" fmla="*/ 0 h 27432"/>
              <a:gd name="csX3" fmla="*/ 1564066 w 4243589"/>
              <a:gd name="csY3" fmla="*/ 0 h 27432"/>
              <a:gd name="csX4" fmla="*/ 2212729 w 4243589"/>
              <a:gd name="csY4" fmla="*/ 0 h 27432"/>
              <a:gd name="csX5" fmla="*/ 2776520 w 4243589"/>
              <a:gd name="csY5" fmla="*/ 0 h 27432"/>
              <a:gd name="csX6" fmla="*/ 3297875 w 4243589"/>
              <a:gd name="csY6" fmla="*/ 0 h 27432"/>
              <a:gd name="csX7" fmla="*/ 4243589 w 4243589"/>
              <a:gd name="csY7" fmla="*/ 0 h 27432"/>
              <a:gd name="csX8" fmla="*/ 4243589 w 4243589"/>
              <a:gd name="csY8" fmla="*/ 27432 h 27432"/>
              <a:gd name="csX9" fmla="*/ 3637362 w 4243589"/>
              <a:gd name="csY9" fmla="*/ 27432 h 27432"/>
              <a:gd name="csX10" fmla="*/ 3116007 w 4243589"/>
              <a:gd name="csY10" fmla="*/ 27432 h 27432"/>
              <a:gd name="csX11" fmla="*/ 2424908 w 4243589"/>
              <a:gd name="csY11" fmla="*/ 27432 h 27432"/>
              <a:gd name="csX12" fmla="*/ 1861117 w 4243589"/>
              <a:gd name="csY12" fmla="*/ 27432 h 27432"/>
              <a:gd name="csX13" fmla="*/ 1382198 w 4243589"/>
              <a:gd name="csY13" fmla="*/ 27432 h 27432"/>
              <a:gd name="csX14" fmla="*/ 733535 w 4243589"/>
              <a:gd name="csY14" fmla="*/ 27432 h 27432"/>
              <a:gd name="csX15" fmla="*/ 0 w 4243589"/>
              <a:gd name="csY15" fmla="*/ 27432 h 27432"/>
              <a:gd name="csX16" fmla="*/ 0 w 4243589"/>
              <a:gd name="csY16"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39540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4/17/2026</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14939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4/17/2026</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sX0" fmla="*/ 0 w 4480560"/>
              <a:gd name="csY0" fmla="*/ 0 h 27432"/>
              <a:gd name="csX1" fmla="*/ 595274 w 4480560"/>
              <a:gd name="csY1" fmla="*/ 0 h 27432"/>
              <a:gd name="csX2" fmla="*/ 1100938 w 4480560"/>
              <a:gd name="csY2" fmla="*/ 0 h 27432"/>
              <a:gd name="csX3" fmla="*/ 1651406 w 4480560"/>
              <a:gd name="csY3" fmla="*/ 0 h 27432"/>
              <a:gd name="csX4" fmla="*/ 2336292 w 4480560"/>
              <a:gd name="csY4" fmla="*/ 0 h 27432"/>
              <a:gd name="csX5" fmla="*/ 2931566 w 4480560"/>
              <a:gd name="csY5" fmla="*/ 0 h 27432"/>
              <a:gd name="csX6" fmla="*/ 3482035 w 4480560"/>
              <a:gd name="csY6" fmla="*/ 0 h 27432"/>
              <a:gd name="csX7" fmla="*/ 4480560 w 4480560"/>
              <a:gd name="csY7" fmla="*/ 0 h 27432"/>
              <a:gd name="csX8" fmla="*/ 4480560 w 4480560"/>
              <a:gd name="csY8" fmla="*/ 27432 h 27432"/>
              <a:gd name="csX9" fmla="*/ 3840480 w 4480560"/>
              <a:gd name="csY9" fmla="*/ 27432 h 27432"/>
              <a:gd name="csX10" fmla="*/ 3290011 w 4480560"/>
              <a:gd name="csY10" fmla="*/ 27432 h 27432"/>
              <a:gd name="csX11" fmla="*/ 2560320 w 4480560"/>
              <a:gd name="csY11" fmla="*/ 27432 h 27432"/>
              <a:gd name="csX12" fmla="*/ 1965046 w 4480560"/>
              <a:gd name="csY12" fmla="*/ 27432 h 27432"/>
              <a:gd name="csX13" fmla="*/ 1459382 w 4480560"/>
              <a:gd name="csY13" fmla="*/ 27432 h 27432"/>
              <a:gd name="csX14" fmla="*/ 774497 w 4480560"/>
              <a:gd name="csY14" fmla="*/ 27432 h 27432"/>
              <a:gd name="csX15" fmla="*/ 0 w 4480560"/>
              <a:gd name="csY15" fmla="*/ 27432 h 27432"/>
              <a:gd name="csX16" fmla="*/ 0 w 4480560"/>
              <a:gd name="csY16"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4943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4/17/2026</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sX0" fmla="*/ 0 w 4480560"/>
              <a:gd name="csY0" fmla="*/ 0 h 27432"/>
              <a:gd name="csX1" fmla="*/ 595274 w 4480560"/>
              <a:gd name="csY1" fmla="*/ 0 h 27432"/>
              <a:gd name="csX2" fmla="*/ 1100938 w 4480560"/>
              <a:gd name="csY2" fmla="*/ 0 h 27432"/>
              <a:gd name="csX3" fmla="*/ 1651406 w 4480560"/>
              <a:gd name="csY3" fmla="*/ 0 h 27432"/>
              <a:gd name="csX4" fmla="*/ 2336292 w 4480560"/>
              <a:gd name="csY4" fmla="*/ 0 h 27432"/>
              <a:gd name="csX5" fmla="*/ 2931566 w 4480560"/>
              <a:gd name="csY5" fmla="*/ 0 h 27432"/>
              <a:gd name="csX6" fmla="*/ 3482035 w 4480560"/>
              <a:gd name="csY6" fmla="*/ 0 h 27432"/>
              <a:gd name="csX7" fmla="*/ 4480560 w 4480560"/>
              <a:gd name="csY7" fmla="*/ 0 h 27432"/>
              <a:gd name="csX8" fmla="*/ 4480560 w 4480560"/>
              <a:gd name="csY8" fmla="*/ 27432 h 27432"/>
              <a:gd name="csX9" fmla="*/ 3840480 w 4480560"/>
              <a:gd name="csY9" fmla="*/ 27432 h 27432"/>
              <a:gd name="csX10" fmla="*/ 3290011 w 4480560"/>
              <a:gd name="csY10" fmla="*/ 27432 h 27432"/>
              <a:gd name="csX11" fmla="*/ 2560320 w 4480560"/>
              <a:gd name="csY11" fmla="*/ 27432 h 27432"/>
              <a:gd name="csX12" fmla="*/ 1965046 w 4480560"/>
              <a:gd name="csY12" fmla="*/ 27432 h 27432"/>
              <a:gd name="csX13" fmla="*/ 1459382 w 4480560"/>
              <a:gd name="csY13" fmla="*/ 27432 h 27432"/>
              <a:gd name="csX14" fmla="*/ 774497 w 4480560"/>
              <a:gd name="csY14" fmla="*/ 27432 h 27432"/>
              <a:gd name="csX15" fmla="*/ 0 w 4480560"/>
              <a:gd name="csY15" fmla="*/ 27432 h 27432"/>
              <a:gd name="csX16" fmla="*/ 0 w 4480560"/>
              <a:gd name="csY16"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0132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4/17/2026</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43302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4/17/2026</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50346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1517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2939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9198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537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99702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9549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5828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76448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2569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34976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1492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5833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468037"/>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5853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a:latin typeface="+mn-lt"/>
            </a:endParaRPr>
          </a:p>
        </p:txBody>
      </p:sp>
    </p:spTree>
    <p:extLst>
      <p:ext uri="{BB962C8B-B14F-4D97-AF65-F5344CB8AC3E}">
        <p14:creationId xmlns:p14="http://schemas.microsoft.com/office/powerpoint/2010/main" val="17381684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a:t>Click to add text</a:t>
            </a:r>
          </a:p>
        </p:txBody>
      </p:sp>
    </p:spTree>
    <p:extLst>
      <p:ext uri="{BB962C8B-B14F-4D97-AF65-F5344CB8AC3E}">
        <p14:creationId xmlns:p14="http://schemas.microsoft.com/office/powerpoint/2010/main" val="14434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5680333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a:t>Click to add content</a:t>
            </a:r>
          </a:p>
          <a:p>
            <a:pPr lvl="1"/>
            <a:r>
              <a:rPr lang="en-US"/>
              <a:t>Second level</a:t>
            </a:r>
          </a:p>
          <a:p>
            <a:pPr lvl="2"/>
            <a:r>
              <a:rPr lang="en-US"/>
              <a:t>Third level</a:t>
            </a:r>
          </a:p>
          <a:p>
            <a:pPr lvl="3"/>
            <a:endParaRPr lang="en-US"/>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a:latin typeface="+mn-lt"/>
            </a:endParaRPr>
          </a:p>
        </p:txBody>
      </p:sp>
    </p:spTree>
    <p:extLst>
      <p:ext uri="{BB962C8B-B14F-4D97-AF65-F5344CB8AC3E}">
        <p14:creationId xmlns:p14="http://schemas.microsoft.com/office/powerpoint/2010/main" val="226891749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1C5AC4-075F-480C-A549-FF16076561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B0CADE-C190-4CBD-BDAE-F8FC5C8D2E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5765305"/>
      </p:ext>
    </p:extLst>
  </p:cSld>
  <p:clrMap bg1="dk1" tx1="lt1" bg2="dk2" tx2="lt2" accent1="accent1" accent2="accent2" accent3="accent3" accent4="accent4" accent5="accent5" accent6="accent6" hlink="hlink" folHlink="folHlink"/>
  <p:sldLayoutIdLst>
    <p:sldLayoutId id="2147483674" r:id="rId1"/>
  </p:sldLayoutIdLst>
  <p:txStyles>
    <p:titleStyle>
      <a:lvl1pPr algn="ctr" defTabSz="914400" rtl="0" eaLnBrk="1" latinLnBrk="0" hangingPunct="1">
        <a:lnSpc>
          <a:spcPct val="90000"/>
        </a:lnSpc>
        <a:spcBef>
          <a:spcPct val="0"/>
        </a:spcBef>
        <a:buNone/>
        <a:defRPr sz="54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68" userDrawn="1">
          <p15:clr>
            <a:srgbClr val="F26B43"/>
          </p15:clr>
        </p15:guide>
        <p15:guide id="2" pos="3840" userDrawn="1">
          <p15:clr>
            <a:srgbClr val="F26B43"/>
          </p15:clr>
        </p15:guide>
        <p15:guide id="3" pos="2112" userDrawn="1">
          <p15:clr>
            <a:srgbClr val="F26B43"/>
          </p15:clr>
        </p15:guide>
        <p15:guide id="4" pos="7296" userDrawn="1">
          <p15:clr>
            <a:srgbClr val="F26B43"/>
          </p15:clr>
        </p15:guide>
        <p15:guide id="5" pos="384" userDrawn="1">
          <p15:clr>
            <a:srgbClr val="F26B43"/>
          </p15:clr>
        </p15:guide>
        <p15:guide id="6" orient="horz" pos="2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858064638"/>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4/17/2026</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63691772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4/17/2026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3950575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0.pn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4.png"/><Relationship Id="rId7" Type="http://schemas.openxmlformats.org/officeDocument/2006/relationships/image" Target="../media/image17.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5.sv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7.svg"/><Relationship Id="rId5" Type="http://schemas.openxmlformats.org/officeDocument/2006/relationships/image" Target="../media/image16.svg"/><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12EF2B-61F6-1F4D-822C-FC89FA901FED}"/>
              </a:ext>
            </a:extLst>
          </p:cNvPr>
          <p:cNvSpPr>
            <a:spLocks noGrp="1"/>
          </p:cNvSpPr>
          <p:nvPr>
            <p:ph type="title"/>
          </p:nvPr>
        </p:nvSpPr>
        <p:spPr>
          <a:xfrm>
            <a:off x="332232" y="1005840"/>
            <a:ext cx="8297881" cy="3752542"/>
          </a:xfrm>
        </p:spPr>
        <p:txBody>
          <a:bodyPr/>
          <a:lstStyle/>
          <a:p>
            <a:pPr algn="ctr"/>
            <a:r>
              <a:rPr lang="en-US"/>
              <a:t> </a:t>
            </a:r>
            <a:r>
              <a:rPr lang="en-US">
                <a:solidFill>
                  <a:srgbClr val="FFFF99"/>
                </a:solidFill>
              </a:rPr>
              <a:t>Powering Resilience AND PRODUCTIVITY: </a:t>
            </a:r>
            <a:br>
              <a:rPr lang="en-US"/>
            </a:br>
            <a:endParaRPr lang="en-US" i="1">
              <a:solidFill>
                <a:schemeClr val="accent1">
                  <a:lumMod val="60000"/>
                  <a:lumOff val="40000"/>
                </a:schemeClr>
              </a:solidFill>
            </a:endParaRPr>
          </a:p>
        </p:txBody>
      </p:sp>
      <p:sp>
        <p:nvSpPr>
          <p:cNvPr id="15" name="TextBox 14">
            <a:extLst>
              <a:ext uri="{FF2B5EF4-FFF2-40B4-BE49-F238E27FC236}">
                <a16:creationId xmlns:a16="http://schemas.microsoft.com/office/drawing/2014/main" id="{6582CFE5-3F1A-F6AC-9860-AD863C1C033B}"/>
              </a:ext>
            </a:extLst>
          </p:cNvPr>
          <p:cNvSpPr txBox="1"/>
          <p:nvPr/>
        </p:nvSpPr>
        <p:spPr>
          <a:xfrm>
            <a:off x="1090583" y="3429000"/>
            <a:ext cx="6213348" cy="1077218"/>
          </a:xfrm>
          <a:prstGeom prst="rect">
            <a:avLst/>
          </a:prstGeom>
          <a:noFill/>
        </p:spPr>
        <p:txBody>
          <a:bodyPr wrap="square" rtlCol="0">
            <a:spAutoFit/>
          </a:bodyPr>
          <a:lstStyle/>
          <a:p>
            <a:pPr algn="ctr"/>
            <a:r>
              <a:rPr lang="en-US" sz="3200" i="1"/>
              <a:t>Lessons for Business and Utility Recovery From Recent Disasters</a:t>
            </a:r>
            <a:endParaRPr lang="en-JM" sz="3200" i="1"/>
          </a:p>
        </p:txBody>
      </p:sp>
      <p:pic>
        <p:nvPicPr>
          <p:cNvPr id="20" name="Picture 19">
            <a:extLst>
              <a:ext uri="{FF2B5EF4-FFF2-40B4-BE49-F238E27FC236}">
                <a16:creationId xmlns:a16="http://schemas.microsoft.com/office/drawing/2014/main" id="{876D66A0-F6BF-2097-9431-9B5529E16A5F}"/>
              </a:ext>
            </a:extLst>
          </p:cNvPr>
          <p:cNvPicPr>
            <a:picLocks noChangeAspect="1"/>
          </p:cNvPicPr>
          <p:nvPr/>
        </p:nvPicPr>
        <p:blipFill>
          <a:blip r:embed="rId3"/>
          <a:srcRect l="55226"/>
          <a:stretch>
            <a:fillRect/>
          </a:stretch>
        </p:blipFill>
        <p:spPr>
          <a:xfrm>
            <a:off x="9054398" y="3166450"/>
            <a:ext cx="3038763" cy="1698562"/>
          </a:xfrm>
          <a:prstGeom prst="rect">
            <a:avLst/>
          </a:prstGeom>
        </p:spPr>
      </p:pic>
      <p:sp>
        <p:nvSpPr>
          <p:cNvPr id="22" name="TextBox 21">
            <a:extLst>
              <a:ext uri="{FF2B5EF4-FFF2-40B4-BE49-F238E27FC236}">
                <a16:creationId xmlns:a16="http://schemas.microsoft.com/office/drawing/2014/main" id="{120DCE7B-0B1F-E055-50FA-FB990E6C0051}"/>
              </a:ext>
            </a:extLst>
          </p:cNvPr>
          <p:cNvSpPr txBox="1"/>
          <p:nvPr/>
        </p:nvSpPr>
        <p:spPr>
          <a:xfrm>
            <a:off x="333763" y="5033032"/>
            <a:ext cx="8298064" cy="1323439"/>
          </a:xfrm>
          <a:prstGeom prst="rect">
            <a:avLst/>
          </a:prstGeom>
          <a:noFill/>
        </p:spPr>
        <p:txBody>
          <a:bodyPr wrap="square" lIns="91440" tIns="45720" rIns="91440" bIns="45720" rtlCol="0" anchor="t">
            <a:spAutoFit/>
          </a:bodyPr>
          <a:lstStyle/>
          <a:p>
            <a:pPr algn="ctr"/>
            <a:r>
              <a:rPr lang="en-JM" sz="2000" b="1" i="1"/>
              <a:t>Author:</a:t>
            </a:r>
            <a:r>
              <a:rPr lang="en-JM" sz="2000" i="1"/>
              <a:t> Dr. Sarah Buckland-Reynolds, Senior Research Analyst (former)</a:t>
            </a:r>
            <a:endParaRPr lang="en-JM" sz="2000">
              <a:solidFill>
                <a:srgbClr val="000000"/>
              </a:solidFill>
            </a:endParaRPr>
          </a:p>
          <a:p>
            <a:pPr algn="ctr"/>
            <a:r>
              <a:rPr lang="en-JM" sz="2000" b="1" i="1"/>
              <a:t>Coauthor, presenter: </a:t>
            </a:r>
            <a:r>
              <a:rPr lang="en-JM" sz="2000" i="1"/>
              <a:t>Steven Alexander Smith, Research Officer</a:t>
            </a:r>
            <a:endParaRPr lang="en-US"/>
          </a:p>
          <a:p>
            <a:pPr algn="ctr"/>
            <a:r>
              <a:rPr lang="en-JM" sz="2000" i="1"/>
              <a:t>Jamaica Productivity Centre</a:t>
            </a:r>
            <a:endParaRPr lang="en-US"/>
          </a:p>
          <a:p>
            <a:pPr algn="ctr"/>
            <a:r>
              <a:rPr lang="en-JM" sz="2000" i="1"/>
              <a:t>OOCUR Conference, April 2026</a:t>
            </a:r>
          </a:p>
        </p:txBody>
      </p:sp>
      <p:pic>
        <p:nvPicPr>
          <p:cNvPr id="5" name="Picture 4">
            <a:extLst>
              <a:ext uri="{FF2B5EF4-FFF2-40B4-BE49-F238E27FC236}">
                <a16:creationId xmlns:a16="http://schemas.microsoft.com/office/drawing/2014/main" id="{30DC0A3C-2088-7965-FC38-34BFA2B08095}"/>
              </a:ext>
            </a:extLst>
          </p:cNvPr>
          <p:cNvPicPr>
            <a:picLocks noChangeAspect="1"/>
          </p:cNvPicPr>
          <p:nvPr/>
        </p:nvPicPr>
        <p:blipFill>
          <a:blip r:embed="rId3"/>
          <a:srcRect r="45346"/>
          <a:stretch>
            <a:fillRect/>
          </a:stretch>
        </p:blipFill>
        <p:spPr>
          <a:xfrm>
            <a:off x="9054398" y="1265042"/>
            <a:ext cx="2805370" cy="1265042"/>
          </a:xfrm>
          <a:prstGeom prst="rect">
            <a:avLst/>
          </a:prstGeom>
        </p:spPr>
      </p:pic>
    </p:spTree>
    <p:extLst>
      <p:ext uri="{BB962C8B-B14F-4D97-AF65-F5344CB8AC3E}">
        <p14:creationId xmlns:p14="http://schemas.microsoft.com/office/powerpoint/2010/main" val="3995997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AA9F6-83E0-7AF8-1D19-B67DB89FC2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92ED5F-DC43-E210-94B6-8EA07EAEF75D}"/>
              </a:ext>
            </a:extLst>
          </p:cNvPr>
          <p:cNvSpPr>
            <a:spLocks noGrp="1"/>
          </p:cNvSpPr>
          <p:nvPr>
            <p:ph type="title"/>
          </p:nvPr>
        </p:nvSpPr>
        <p:spPr>
          <a:xfrm>
            <a:off x="-101600" y="603475"/>
            <a:ext cx="8903855" cy="816700"/>
          </a:xfrm>
        </p:spPr>
        <p:txBody>
          <a:bodyPr/>
          <a:lstStyle/>
          <a:p>
            <a:pPr algn="ctr"/>
            <a:r>
              <a:rPr lang="en-US" sz="4400"/>
              <a:t> P.R.E.P.: Preparedness, Resilience, </a:t>
            </a:r>
            <a:r>
              <a:rPr lang="en-US" sz="4400" err="1"/>
              <a:t>equitabilty</a:t>
            </a:r>
            <a:r>
              <a:rPr lang="en-US" sz="4400"/>
              <a:t> and Productivity</a:t>
            </a:r>
            <a:endParaRPr lang="en-US" sz="4400" i="1">
              <a:solidFill>
                <a:schemeClr val="accent1">
                  <a:lumMod val="60000"/>
                  <a:lumOff val="40000"/>
                </a:schemeClr>
              </a:solidFill>
            </a:endParaRPr>
          </a:p>
        </p:txBody>
      </p:sp>
      <p:pic>
        <p:nvPicPr>
          <p:cNvPr id="20" name="Picture 19">
            <a:extLst>
              <a:ext uri="{FF2B5EF4-FFF2-40B4-BE49-F238E27FC236}">
                <a16:creationId xmlns:a16="http://schemas.microsoft.com/office/drawing/2014/main" id="{35F5D3FA-5BFF-CF13-7778-A7B6CAE02A7B}"/>
              </a:ext>
            </a:extLst>
          </p:cNvPr>
          <p:cNvPicPr>
            <a:picLocks noChangeAspect="1"/>
          </p:cNvPicPr>
          <p:nvPr/>
        </p:nvPicPr>
        <p:blipFill>
          <a:blip r:embed="rId3"/>
          <a:srcRect l="56946"/>
          <a:stretch/>
        </p:blipFill>
        <p:spPr>
          <a:xfrm>
            <a:off x="9013637" y="4040322"/>
            <a:ext cx="3178363" cy="1847546"/>
          </a:xfrm>
          <a:prstGeom prst="rect">
            <a:avLst/>
          </a:prstGeom>
        </p:spPr>
      </p:pic>
      <p:pic>
        <p:nvPicPr>
          <p:cNvPr id="7" name="Picture 6">
            <a:extLst>
              <a:ext uri="{FF2B5EF4-FFF2-40B4-BE49-F238E27FC236}">
                <a16:creationId xmlns:a16="http://schemas.microsoft.com/office/drawing/2014/main" id="{239B763B-E59F-C12D-F013-F1A593E58923}"/>
              </a:ext>
            </a:extLst>
          </p:cNvPr>
          <p:cNvPicPr>
            <a:picLocks noChangeAspect="1"/>
          </p:cNvPicPr>
          <p:nvPr/>
        </p:nvPicPr>
        <p:blipFill>
          <a:blip r:embed="rId3"/>
          <a:srcRect r="44486"/>
          <a:stretch/>
        </p:blipFill>
        <p:spPr>
          <a:xfrm>
            <a:off x="9199799" y="1704051"/>
            <a:ext cx="2806038" cy="1265042"/>
          </a:xfrm>
          <a:prstGeom prst="rect">
            <a:avLst/>
          </a:prstGeom>
        </p:spPr>
      </p:pic>
      <p:sp>
        <p:nvSpPr>
          <p:cNvPr id="2" name="TextBox 1">
            <a:extLst>
              <a:ext uri="{FF2B5EF4-FFF2-40B4-BE49-F238E27FC236}">
                <a16:creationId xmlns:a16="http://schemas.microsoft.com/office/drawing/2014/main" id="{B9760E57-7475-B94D-14D1-C31BB49CDD57}"/>
              </a:ext>
            </a:extLst>
          </p:cNvPr>
          <p:cNvSpPr txBox="1"/>
          <p:nvPr/>
        </p:nvSpPr>
        <p:spPr>
          <a:xfrm>
            <a:off x="0" y="1810404"/>
            <a:ext cx="8878650" cy="446276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3600" b="1"/>
              <a:t>P</a:t>
            </a:r>
            <a:r>
              <a:rPr lang="en-US" sz="2400" b="1">
                <a:solidFill>
                  <a:schemeClr val="accent1">
                    <a:lumMod val="60000"/>
                    <a:lumOff val="40000"/>
                  </a:schemeClr>
                </a:solidFill>
              </a:rPr>
              <a:t>reparation: </a:t>
            </a:r>
          </a:p>
          <a:p>
            <a:pPr marL="914400" lvl="1" indent="-457200">
              <a:buFont typeface="Arial" panose="020B0604020202020204" pitchFamily="34" charset="0"/>
              <a:buChar char="•"/>
            </a:pPr>
            <a:r>
              <a:rPr lang="en-US" sz="2400" b="1" dirty="0" err="1"/>
              <a:t>Modernise</a:t>
            </a:r>
            <a:r>
              <a:rPr lang="en-US" sz="2400" b="1" dirty="0"/>
              <a:t> infrastructure </a:t>
            </a:r>
            <a:r>
              <a:rPr lang="en-US" sz="2400" dirty="0">
                <a:solidFill>
                  <a:schemeClr val="accent1">
                    <a:lumMod val="60000"/>
                    <a:lumOff val="40000"/>
                  </a:schemeClr>
                </a:solidFill>
              </a:rPr>
              <a:t>- Reduce infrastructure-based </a:t>
            </a:r>
            <a:r>
              <a:rPr lang="en-US" sz="2400" b="1" dirty="0"/>
              <a:t>disruptions to less than 20%</a:t>
            </a:r>
            <a:r>
              <a:rPr lang="en-US" sz="2400" dirty="0">
                <a:solidFill>
                  <a:schemeClr val="accent1">
                    <a:lumMod val="60000"/>
                    <a:lumOff val="40000"/>
                  </a:schemeClr>
                </a:solidFill>
              </a:rPr>
              <a:t> (JPC, 2010). </a:t>
            </a:r>
          </a:p>
          <a:p>
            <a:pPr marL="914400" lvl="1" indent="-457200">
              <a:buFont typeface="Arial" panose="020B0604020202020204" pitchFamily="34" charset="0"/>
              <a:buChar char="•"/>
            </a:pPr>
            <a:r>
              <a:rPr lang="en-US" sz="2400" b="1"/>
              <a:t>Channel resources </a:t>
            </a:r>
            <a:r>
              <a:rPr lang="en-US" sz="2400">
                <a:solidFill>
                  <a:schemeClr val="accent1">
                    <a:lumMod val="60000"/>
                    <a:lumOff val="40000"/>
                  </a:schemeClr>
                </a:solidFill>
              </a:rPr>
              <a:t>on the improving </a:t>
            </a:r>
            <a:r>
              <a:rPr lang="en-US" sz="2400" b="1">
                <a:solidFill>
                  <a:srgbClr val="FFFFFF"/>
                </a:solidFill>
              </a:rPr>
              <a:t>electricity</a:t>
            </a:r>
            <a:r>
              <a:rPr lang="en-US" sz="2400" b="1"/>
              <a:t> and internet</a:t>
            </a:r>
            <a:endParaRPr lang="en-US" sz="2400" b="1">
              <a:solidFill>
                <a:schemeClr val="accent1">
                  <a:lumMod val="60000"/>
                  <a:lumOff val="40000"/>
                </a:schemeClr>
              </a:solidFill>
            </a:endParaRPr>
          </a:p>
          <a:p>
            <a:pPr marL="457200" indent="-457200">
              <a:buFont typeface="Arial" panose="020B0604020202020204" pitchFamily="34" charset="0"/>
              <a:buChar char="•"/>
            </a:pPr>
            <a:r>
              <a:rPr lang="en-US" sz="3200" b="1" dirty="0"/>
              <a:t>R</a:t>
            </a:r>
            <a:r>
              <a:rPr lang="en-US" sz="2400" b="1">
                <a:solidFill>
                  <a:schemeClr val="accent1">
                    <a:lumMod val="60000"/>
                    <a:lumOff val="40000"/>
                  </a:schemeClr>
                </a:solidFill>
              </a:rPr>
              <a:t>esilience: </a:t>
            </a:r>
            <a:r>
              <a:rPr lang="en-US" sz="2400">
                <a:solidFill>
                  <a:schemeClr val="accent1">
                    <a:lumMod val="60000"/>
                    <a:lumOff val="40000"/>
                  </a:schemeClr>
                </a:solidFill>
              </a:rPr>
              <a:t>Aim for maximum restoration times post-disaster</a:t>
            </a:r>
            <a:r>
              <a:rPr lang="en-US" sz="2400" dirty="0"/>
              <a:t> (within </a:t>
            </a:r>
            <a:r>
              <a:rPr lang="en-US" sz="2400"/>
              <a:t>2 days cellphone service; 4 days for water, </a:t>
            </a:r>
            <a:r>
              <a:rPr lang="en-US" sz="2400" dirty="0"/>
              <a:t>electricity, and internet)</a:t>
            </a:r>
            <a:endParaRPr lang="en-US" sz="2400" b="1" dirty="0">
              <a:solidFill>
                <a:schemeClr val="accent1">
                  <a:lumMod val="60000"/>
                  <a:lumOff val="40000"/>
                </a:schemeClr>
              </a:solidFill>
            </a:endParaRPr>
          </a:p>
          <a:p>
            <a:pPr marL="457200" indent="-457200">
              <a:buFont typeface="Arial" panose="020B0604020202020204" pitchFamily="34" charset="0"/>
              <a:buChar char="•"/>
            </a:pPr>
            <a:r>
              <a:rPr lang="en-US" sz="3600" b="1" dirty="0"/>
              <a:t>E</a:t>
            </a:r>
            <a:r>
              <a:rPr lang="en-US" sz="2400" b="1" dirty="0">
                <a:solidFill>
                  <a:schemeClr val="accent1">
                    <a:lumMod val="60000"/>
                    <a:lumOff val="40000"/>
                  </a:schemeClr>
                </a:solidFill>
              </a:rPr>
              <a:t>quitability: </a:t>
            </a:r>
            <a:r>
              <a:rPr lang="en-US" sz="2400" dirty="0" err="1">
                <a:solidFill>
                  <a:schemeClr val="accent1">
                    <a:lumMod val="60000"/>
                    <a:lumOff val="40000"/>
                  </a:schemeClr>
                </a:solidFill>
              </a:rPr>
              <a:t>Decentralise</a:t>
            </a:r>
            <a:r>
              <a:rPr lang="en-US" sz="2400" dirty="0">
                <a:solidFill>
                  <a:schemeClr val="accent1">
                    <a:lumMod val="60000"/>
                    <a:lumOff val="40000"/>
                  </a:schemeClr>
                </a:solidFill>
              </a:rPr>
              <a:t> utility restoration efforts</a:t>
            </a:r>
            <a:r>
              <a:rPr lang="en-US" sz="2400" dirty="0">
                <a:solidFill>
                  <a:srgbClr val="D3C773"/>
                </a:solidFill>
              </a:rPr>
              <a:t>, particularly in </a:t>
            </a:r>
            <a:r>
              <a:rPr lang="en-US" sz="2400" b="1" dirty="0"/>
              <a:t>rural areas in Southern Jamaica</a:t>
            </a:r>
          </a:p>
          <a:p>
            <a:pPr marL="457200" indent="-457200">
              <a:buFont typeface="Arial" panose="020B0604020202020204" pitchFamily="34" charset="0"/>
              <a:buChar char="•"/>
            </a:pPr>
            <a:r>
              <a:rPr lang="en-US" sz="3600" b="1" dirty="0"/>
              <a:t>P</a:t>
            </a:r>
            <a:r>
              <a:rPr lang="en-US" sz="2400" b="1" dirty="0">
                <a:solidFill>
                  <a:schemeClr val="accent1">
                    <a:lumMod val="60000"/>
                    <a:lumOff val="40000"/>
                  </a:schemeClr>
                </a:solidFill>
              </a:rPr>
              <a:t>artnership: </a:t>
            </a:r>
            <a:r>
              <a:rPr lang="en-US" sz="2400" dirty="0">
                <a:solidFill>
                  <a:schemeClr val="accent1">
                    <a:lumMod val="60000"/>
                    <a:lumOff val="40000"/>
                  </a:schemeClr>
                </a:solidFill>
              </a:rPr>
              <a:t>Ensure utility providers, customers, regulators and other</a:t>
            </a:r>
            <a:r>
              <a:rPr lang="en-US" sz="2400" b="1" dirty="0"/>
              <a:t> stakeholders cohere and collaborate</a:t>
            </a:r>
          </a:p>
        </p:txBody>
      </p:sp>
    </p:spTree>
    <p:extLst>
      <p:ext uri="{BB962C8B-B14F-4D97-AF65-F5344CB8AC3E}">
        <p14:creationId xmlns:p14="http://schemas.microsoft.com/office/powerpoint/2010/main" val="289592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BFB"/>
        </a:solidFill>
        <a:effectLst/>
      </p:bgPr>
    </p:bg>
    <p:spTree>
      <p:nvGrpSpPr>
        <p:cNvPr id="1" name=""/>
        <p:cNvGrpSpPr/>
        <p:nvPr/>
      </p:nvGrpSpPr>
      <p:grpSpPr>
        <a:xfrm>
          <a:off x="0" y="0"/>
          <a:ext cx="0" cy="0"/>
          <a:chOff x="0" y="0"/>
          <a:chExt cx="0" cy="0"/>
        </a:xfrm>
      </p:grpSpPr>
      <p:sp>
        <p:nvSpPr>
          <p:cNvPr id="6" name="TextBox 6"/>
          <p:cNvSpPr txBox="1"/>
          <p:nvPr/>
        </p:nvSpPr>
        <p:spPr>
          <a:xfrm>
            <a:off x="625070" y="2109600"/>
            <a:ext cx="5030171" cy="551433"/>
          </a:xfrm>
          <a:prstGeom prst="rect">
            <a:avLst/>
          </a:prstGeom>
        </p:spPr>
        <p:txBody>
          <a:bodyPr wrap="square" lIns="0" tIns="0" rIns="0" bIns="0" rtlCol="0" anchor="t">
            <a:spAutoFit/>
          </a:bodyPr>
          <a:lstStyle/>
          <a:p>
            <a:pPr defTabSz="609630">
              <a:lnSpc>
                <a:spcPts val="4268"/>
              </a:lnSpc>
            </a:pPr>
            <a:r>
              <a:rPr lang="en-US" sz="3600" b="1">
                <a:solidFill>
                  <a:srgbClr val="1C402E"/>
                </a:solidFill>
                <a:latin typeface="Tenor Sans"/>
                <a:ea typeface="Tenor Sans"/>
                <a:cs typeface="Tenor Sans"/>
                <a:sym typeface="Tenor Sans"/>
              </a:rPr>
              <a:t>Email </a:t>
            </a:r>
            <a:r>
              <a:rPr lang="en-US" sz="3600">
                <a:solidFill>
                  <a:srgbClr val="1C402E"/>
                </a:solidFill>
                <a:latin typeface="Tenor Sans"/>
                <a:ea typeface="Tenor Sans"/>
                <a:cs typeface="Tenor Sans"/>
                <a:sym typeface="Tenor Sans"/>
              </a:rPr>
              <a:t>jpc@mlss.gov.jm</a:t>
            </a:r>
            <a:endParaRPr lang="en-US" sz="3600"/>
          </a:p>
        </p:txBody>
      </p:sp>
      <p:grpSp>
        <p:nvGrpSpPr>
          <p:cNvPr id="7" name="Group 6">
            <a:extLst>
              <a:ext uri="{FF2B5EF4-FFF2-40B4-BE49-F238E27FC236}">
                <a16:creationId xmlns:a16="http://schemas.microsoft.com/office/drawing/2014/main" id="{E373EABE-94DA-D3D9-68AD-E7AC10D6D204}"/>
              </a:ext>
            </a:extLst>
          </p:cNvPr>
          <p:cNvGrpSpPr/>
          <p:nvPr/>
        </p:nvGrpSpPr>
        <p:grpSpPr>
          <a:xfrm>
            <a:off x="632517" y="2786556"/>
            <a:ext cx="4719546" cy="479283"/>
            <a:chOff x="480117" y="2735756"/>
            <a:chExt cx="4719546" cy="479283"/>
          </a:xfrm>
        </p:grpSpPr>
        <p:sp>
          <p:nvSpPr>
            <p:cNvPr id="2" name="Freeform 2"/>
            <p:cNvSpPr/>
            <p:nvPr/>
          </p:nvSpPr>
          <p:spPr>
            <a:xfrm>
              <a:off x="480117" y="2735756"/>
              <a:ext cx="479283" cy="479283"/>
            </a:xfrm>
            <a:custGeom>
              <a:avLst/>
              <a:gdLst/>
              <a:ahLst/>
              <a:cxnLst/>
              <a:rect l="l" t="t" r="r" b="b"/>
              <a:pathLst>
                <a:path w="718925" h="718925">
                  <a:moveTo>
                    <a:pt x="0" y="0"/>
                  </a:moveTo>
                  <a:lnTo>
                    <a:pt x="718925" y="0"/>
                  </a:lnTo>
                  <a:lnTo>
                    <a:pt x="718925" y="718925"/>
                  </a:lnTo>
                  <a:lnTo>
                    <a:pt x="0" y="718925"/>
                  </a:lnTo>
                  <a:lnTo>
                    <a:pt x="0" y="0"/>
                  </a:lnTo>
                  <a:close/>
                </a:path>
              </a:pathLst>
            </a:custGeom>
            <a:blipFill>
              <a:blip r:embed="rId3"/>
              <a:stretch>
                <a:fillRect/>
              </a:stretch>
            </a:blipFill>
          </p:spPr>
          <p:txBody>
            <a:bodyPr/>
            <a:lstStyle/>
            <a:p>
              <a:pPr defTabSz="609630"/>
              <a:endParaRPr lang="en-JM" sz="1200">
                <a:solidFill>
                  <a:prstClr val="black"/>
                </a:solidFill>
                <a:latin typeface="Calibri"/>
              </a:endParaRPr>
            </a:p>
          </p:txBody>
        </p:sp>
        <p:sp>
          <p:nvSpPr>
            <p:cNvPr id="9" name="TextBox 9"/>
            <p:cNvSpPr txBox="1"/>
            <p:nvPr/>
          </p:nvSpPr>
          <p:spPr>
            <a:xfrm>
              <a:off x="1061720" y="2765949"/>
              <a:ext cx="4137943" cy="420051"/>
            </a:xfrm>
            <a:prstGeom prst="rect">
              <a:avLst/>
            </a:prstGeom>
          </p:spPr>
          <p:txBody>
            <a:bodyPr wrap="square" lIns="0" tIns="0" rIns="0" bIns="0" rtlCol="0" anchor="t">
              <a:spAutoFit/>
            </a:bodyPr>
            <a:lstStyle/>
            <a:p>
              <a:pPr defTabSz="609630">
                <a:lnSpc>
                  <a:spcPts val="3072"/>
                </a:lnSpc>
              </a:pPr>
              <a:r>
                <a:rPr lang="en-US" sz="3600">
                  <a:solidFill>
                    <a:srgbClr val="1C402E"/>
                  </a:solidFill>
                  <a:latin typeface="Tenor Sans"/>
                  <a:ea typeface="Tenor Sans"/>
                  <a:cs typeface="Tenor Sans"/>
                  <a:sym typeface="Tenor Sans"/>
                </a:rPr>
                <a:t>@jamaicaproductivity</a:t>
              </a:r>
            </a:p>
          </p:txBody>
        </p:sp>
      </p:grpSp>
      <p:sp>
        <p:nvSpPr>
          <p:cNvPr id="10" name="TextBox 10"/>
          <p:cNvSpPr txBox="1"/>
          <p:nvPr/>
        </p:nvSpPr>
        <p:spPr>
          <a:xfrm>
            <a:off x="657196" y="4692319"/>
            <a:ext cx="5389352" cy="551433"/>
          </a:xfrm>
          <a:prstGeom prst="rect">
            <a:avLst/>
          </a:prstGeom>
        </p:spPr>
        <p:txBody>
          <a:bodyPr wrap="square" lIns="0" tIns="0" rIns="0" bIns="0" rtlCol="0" anchor="t">
            <a:spAutoFit/>
          </a:bodyPr>
          <a:lstStyle/>
          <a:p>
            <a:pPr defTabSz="609630">
              <a:lnSpc>
                <a:spcPts val="4268"/>
              </a:lnSpc>
            </a:pPr>
            <a:r>
              <a:rPr lang="en-US" sz="3600" b="1">
                <a:solidFill>
                  <a:srgbClr val="1C402E"/>
                </a:solidFill>
                <a:latin typeface="Tenor Sans"/>
                <a:ea typeface="Tenor Sans"/>
                <a:cs typeface="Tenor Sans"/>
                <a:sym typeface="Tenor Sans"/>
              </a:rPr>
              <a:t>Call </a:t>
            </a:r>
            <a:r>
              <a:rPr lang="en-US" sz="3600">
                <a:solidFill>
                  <a:srgbClr val="1C402E"/>
                </a:solidFill>
                <a:latin typeface="Tenor Sans"/>
                <a:ea typeface="Tenor Sans"/>
                <a:cs typeface="Tenor Sans"/>
                <a:sym typeface="Tenor Sans"/>
              </a:rPr>
              <a:t>+1 (876) 676-5739-40</a:t>
            </a:r>
            <a:endParaRPr lang="en-US" sz="3600">
              <a:solidFill>
                <a:srgbClr val="1C402E"/>
              </a:solidFill>
              <a:latin typeface="Tenor Sans"/>
              <a:ea typeface="Tenor Sans"/>
              <a:cs typeface="Tenor Sans"/>
            </a:endParaRPr>
          </a:p>
        </p:txBody>
      </p:sp>
      <p:grpSp>
        <p:nvGrpSpPr>
          <p:cNvPr id="8" name="Group 7">
            <a:extLst>
              <a:ext uri="{FF2B5EF4-FFF2-40B4-BE49-F238E27FC236}">
                <a16:creationId xmlns:a16="http://schemas.microsoft.com/office/drawing/2014/main" id="{8DFF5660-2182-F74D-7CC9-5A4CE7973012}"/>
              </a:ext>
            </a:extLst>
          </p:cNvPr>
          <p:cNvGrpSpPr/>
          <p:nvPr/>
        </p:nvGrpSpPr>
        <p:grpSpPr>
          <a:xfrm>
            <a:off x="618887" y="3434587"/>
            <a:ext cx="5862551" cy="503135"/>
            <a:chOff x="339487" y="3434587"/>
            <a:chExt cx="5862551" cy="503135"/>
          </a:xfrm>
        </p:grpSpPr>
        <p:sp>
          <p:nvSpPr>
            <p:cNvPr id="3" name="Freeform 3"/>
            <p:cNvSpPr/>
            <p:nvPr/>
          </p:nvSpPr>
          <p:spPr>
            <a:xfrm>
              <a:off x="339487" y="3434587"/>
              <a:ext cx="503135" cy="503135"/>
            </a:xfrm>
            <a:custGeom>
              <a:avLst/>
              <a:gdLst/>
              <a:ahLst/>
              <a:cxnLst/>
              <a:rect l="l" t="t" r="r" b="b"/>
              <a:pathLst>
                <a:path w="754703" h="754703">
                  <a:moveTo>
                    <a:pt x="0" y="0"/>
                  </a:moveTo>
                  <a:lnTo>
                    <a:pt x="754704" y="0"/>
                  </a:lnTo>
                  <a:lnTo>
                    <a:pt x="754704" y="754703"/>
                  </a:lnTo>
                  <a:lnTo>
                    <a:pt x="0" y="754703"/>
                  </a:lnTo>
                  <a:lnTo>
                    <a:pt x="0" y="0"/>
                  </a:lnTo>
                  <a:close/>
                </a:path>
              </a:pathLst>
            </a:custGeom>
            <a:blipFill>
              <a:blip r:embed="rId4"/>
              <a:stretch>
                <a:fillRect/>
              </a:stretch>
            </a:blipFill>
          </p:spPr>
          <p:txBody>
            <a:bodyPr/>
            <a:lstStyle/>
            <a:p>
              <a:pPr defTabSz="609630"/>
              <a:endParaRPr lang="en-JM" sz="1200">
                <a:solidFill>
                  <a:prstClr val="black"/>
                </a:solidFill>
                <a:latin typeface="Calibri"/>
              </a:endParaRPr>
            </a:p>
          </p:txBody>
        </p:sp>
        <p:sp>
          <p:nvSpPr>
            <p:cNvPr id="12" name="TextBox 12"/>
            <p:cNvSpPr txBox="1"/>
            <p:nvPr/>
          </p:nvSpPr>
          <p:spPr>
            <a:xfrm rot="10800000" flipV="1">
              <a:off x="906522" y="3499054"/>
              <a:ext cx="5295516" cy="420051"/>
            </a:xfrm>
            <a:prstGeom prst="rect">
              <a:avLst/>
            </a:prstGeom>
          </p:spPr>
          <p:txBody>
            <a:bodyPr wrap="square" lIns="0" tIns="0" rIns="0" bIns="0" rtlCol="0" anchor="t">
              <a:spAutoFit/>
            </a:bodyPr>
            <a:lstStyle/>
            <a:p>
              <a:pPr defTabSz="609630">
                <a:lnSpc>
                  <a:spcPts val="3072"/>
                </a:lnSpc>
              </a:pPr>
              <a:r>
                <a:rPr lang="en-US" sz="3600">
                  <a:solidFill>
                    <a:srgbClr val="1C402E"/>
                  </a:solidFill>
                  <a:latin typeface="Tenor Sans"/>
                  <a:ea typeface="Tenor Sans"/>
                  <a:cs typeface="Tenor Sans"/>
                  <a:sym typeface="Tenor Sans"/>
                </a:rPr>
                <a:t>Jamaica Productivity Centre</a:t>
              </a:r>
            </a:p>
          </p:txBody>
        </p:sp>
      </p:grpSp>
      <p:grpSp>
        <p:nvGrpSpPr>
          <p:cNvPr id="11" name="Group 10">
            <a:extLst>
              <a:ext uri="{FF2B5EF4-FFF2-40B4-BE49-F238E27FC236}">
                <a16:creationId xmlns:a16="http://schemas.microsoft.com/office/drawing/2014/main" id="{E993176D-941E-0B8F-0F6A-192B866C3F14}"/>
              </a:ext>
            </a:extLst>
          </p:cNvPr>
          <p:cNvGrpSpPr/>
          <p:nvPr/>
        </p:nvGrpSpPr>
        <p:grpSpPr>
          <a:xfrm>
            <a:off x="709207" y="4105328"/>
            <a:ext cx="3940740" cy="420051"/>
            <a:chOff x="353607" y="4562528"/>
            <a:chExt cx="3940740" cy="420051"/>
          </a:xfrm>
        </p:grpSpPr>
        <p:sp>
          <p:nvSpPr>
            <p:cNvPr id="4" name="Freeform 4"/>
            <p:cNvSpPr/>
            <p:nvPr/>
          </p:nvSpPr>
          <p:spPr>
            <a:xfrm>
              <a:off x="353607" y="4600597"/>
              <a:ext cx="370466" cy="372009"/>
            </a:xfrm>
            <a:custGeom>
              <a:avLst/>
              <a:gdLst/>
              <a:ahLst/>
              <a:cxnLst/>
              <a:rect l="l" t="t" r="r" b="b"/>
              <a:pathLst>
                <a:path w="555699" h="558014">
                  <a:moveTo>
                    <a:pt x="0" y="0"/>
                  </a:moveTo>
                  <a:lnTo>
                    <a:pt x="555698" y="0"/>
                  </a:lnTo>
                  <a:lnTo>
                    <a:pt x="555698" y="558014"/>
                  </a:lnTo>
                  <a:lnTo>
                    <a:pt x="0" y="558014"/>
                  </a:lnTo>
                  <a:lnTo>
                    <a:pt x="0" y="0"/>
                  </a:lnTo>
                  <a:close/>
                </a:path>
              </a:pathLst>
            </a:custGeom>
            <a:blipFill>
              <a:blip r:embed="rId5"/>
              <a:stretch>
                <a:fillRect/>
              </a:stretch>
            </a:blipFill>
          </p:spPr>
          <p:txBody>
            <a:bodyPr/>
            <a:lstStyle/>
            <a:p>
              <a:pPr defTabSz="609630"/>
              <a:endParaRPr lang="en-JM" sz="1200">
                <a:solidFill>
                  <a:prstClr val="black"/>
                </a:solidFill>
                <a:latin typeface="Calibri"/>
              </a:endParaRPr>
            </a:p>
          </p:txBody>
        </p:sp>
        <p:sp>
          <p:nvSpPr>
            <p:cNvPr id="13" name="TextBox 13"/>
            <p:cNvSpPr txBox="1"/>
            <p:nvPr/>
          </p:nvSpPr>
          <p:spPr>
            <a:xfrm>
              <a:off x="818429" y="4562528"/>
              <a:ext cx="3475918" cy="420051"/>
            </a:xfrm>
            <a:prstGeom prst="rect">
              <a:avLst/>
            </a:prstGeom>
          </p:spPr>
          <p:txBody>
            <a:bodyPr wrap="square" lIns="0" tIns="0" rIns="0" bIns="0" rtlCol="0" anchor="t">
              <a:spAutoFit/>
            </a:bodyPr>
            <a:lstStyle/>
            <a:p>
              <a:pPr defTabSz="609630">
                <a:lnSpc>
                  <a:spcPts val="3072"/>
                </a:lnSpc>
              </a:pPr>
              <a:r>
                <a:rPr lang="en-US" sz="3600">
                  <a:solidFill>
                    <a:srgbClr val="1C402E"/>
                  </a:solidFill>
                  <a:latin typeface="Tenor Sans"/>
                  <a:ea typeface="Tenor Sans"/>
                  <a:cs typeface="Tenor Sans"/>
                  <a:sym typeface="Tenor Sans"/>
                </a:rPr>
                <a:t>@productivityja</a:t>
              </a:r>
            </a:p>
          </p:txBody>
        </p:sp>
      </p:grpSp>
      <p:sp>
        <p:nvSpPr>
          <p:cNvPr id="15" name="TextBox 15"/>
          <p:cNvSpPr txBox="1"/>
          <p:nvPr/>
        </p:nvSpPr>
        <p:spPr>
          <a:xfrm>
            <a:off x="650150" y="5299310"/>
            <a:ext cx="5035337" cy="551433"/>
          </a:xfrm>
          <a:prstGeom prst="rect">
            <a:avLst/>
          </a:prstGeom>
        </p:spPr>
        <p:txBody>
          <a:bodyPr wrap="square" lIns="0" tIns="0" rIns="0" bIns="0" rtlCol="0" anchor="t">
            <a:spAutoFit/>
          </a:bodyPr>
          <a:lstStyle/>
          <a:p>
            <a:pPr defTabSz="609630">
              <a:lnSpc>
                <a:spcPts val="4268"/>
              </a:lnSpc>
            </a:pPr>
            <a:r>
              <a:rPr lang="en-US" sz="3600" b="1">
                <a:solidFill>
                  <a:srgbClr val="1C402E"/>
                </a:solidFill>
                <a:latin typeface="Tenor Sans"/>
                <a:ea typeface="Tenor Sans"/>
                <a:cs typeface="Tenor Sans"/>
                <a:sym typeface="Tenor Sans"/>
              </a:rPr>
              <a:t>Go to</a:t>
            </a:r>
            <a:r>
              <a:rPr lang="en-US" sz="3600">
                <a:solidFill>
                  <a:srgbClr val="1C402E"/>
                </a:solidFill>
                <a:latin typeface="Tenor Sans"/>
                <a:ea typeface="Tenor Sans"/>
                <a:cs typeface="Tenor Sans"/>
                <a:sym typeface="Tenor Sans"/>
              </a:rPr>
              <a:t> mlss.gov.jm/</a:t>
            </a:r>
            <a:r>
              <a:rPr lang="en-US" sz="3600" err="1">
                <a:solidFill>
                  <a:srgbClr val="1C402E"/>
                </a:solidFill>
                <a:latin typeface="Tenor Sans"/>
                <a:ea typeface="Tenor Sans"/>
                <a:cs typeface="Tenor Sans"/>
                <a:sym typeface="Tenor Sans"/>
              </a:rPr>
              <a:t>jpc</a:t>
            </a:r>
            <a:endParaRPr lang="en-US" sz="3600">
              <a:solidFill>
                <a:srgbClr val="1C402E"/>
              </a:solidFill>
              <a:latin typeface="Tenor Sans"/>
              <a:ea typeface="Tenor Sans"/>
              <a:cs typeface="Tenor Sans"/>
            </a:endParaRPr>
          </a:p>
        </p:txBody>
      </p:sp>
      <p:sp>
        <p:nvSpPr>
          <p:cNvPr id="17" name="Freeform 17"/>
          <p:cNvSpPr/>
          <p:nvPr/>
        </p:nvSpPr>
        <p:spPr>
          <a:xfrm>
            <a:off x="635343" y="93993"/>
            <a:ext cx="3522220" cy="1821088"/>
          </a:xfrm>
          <a:custGeom>
            <a:avLst/>
            <a:gdLst/>
            <a:ahLst/>
            <a:cxnLst/>
            <a:rect l="l" t="t" r="r" b="b"/>
            <a:pathLst>
              <a:path w="7830587" h="3490909">
                <a:moveTo>
                  <a:pt x="0" y="0"/>
                </a:moveTo>
                <a:lnTo>
                  <a:pt x="7830587" y="0"/>
                </a:lnTo>
                <a:lnTo>
                  <a:pt x="7830587" y="3490908"/>
                </a:lnTo>
                <a:lnTo>
                  <a:pt x="0" y="3490908"/>
                </a:lnTo>
                <a:lnTo>
                  <a:pt x="0" y="0"/>
                </a:lnTo>
                <a:close/>
              </a:path>
            </a:pathLst>
          </a:custGeom>
          <a:blipFill>
            <a:blip r:embed="rId6"/>
            <a:stretch>
              <a:fillRect/>
            </a:stretch>
          </a:blipFill>
        </p:spPr>
        <p:txBody>
          <a:bodyPr/>
          <a:lstStyle/>
          <a:p>
            <a:pPr defTabSz="609630"/>
            <a:endParaRPr lang="en-JM" sz="1200">
              <a:solidFill>
                <a:prstClr val="black"/>
              </a:solidFill>
              <a:latin typeface="Calibri"/>
            </a:endParaRPr>
          </a:p>
        </p:txBody>
      </p:sp>
      <p:pic>
        <p:nvPicPr>
          <p:cNvPr id="19" name="Picture 18" descr="A qr code on a screen&#10;&#10;AI-generated content may be incorrect.">
            <a:extLst>
              <a:ext uri="{FF2B5EF4-FFF2-40B4-BE49-F238E27FC236}">
                <a16:creationId xmlns:a16="http://schemas.microsoft.com/office/drawing/2014/main" id="{2AD8C471-EE4E-4179-6A05-05F005A620D0}"/>
              </a:ext>
            </a:extLst>
          </p:cNvPr>
          <p:cNvPicPr>
            <a:picLocks noChangeAspect="1"/>
          </p:cNvPicPr>
          <p:nvPr/>
        </p:nvPicPr>
        <p:blipFill>
          <a:blip r:embed="rId7"/>
          <a:srcRect l="24672" t="35566" r="23581" b="13164"/>
          <a:stretch>
            <a:fillRect/>
          </a:stretch>
        </p:blipFill>
        <p:spPr>
          <a:xfrm>
            <a:off x="6964361" y="1927766"/>
            <a:ext cx="4126000" cy="384244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6">
            <a:extLst>
              <a:ext uri="{FF2B5EF4-FFF2-40B4-BE49-F238E27FC236}">
                <a16:creationId xmlns:a16="http://schemas.microsoft.com/office/drawing/2014/main" id="{76186C91-FC8E-C8EB-D916-1E3AA25A170D}"/>
              </a:ext>
            </a:extLst>
          </p:cNvPr>
          <p:cNvSpPr txBox="1"/>
          <p:nvPr/>
        </p:nvSpPr>
        <p:spPr>
          <a:xfrm>
            <a:off x="5923069" y="444030"/>
            <a:ext cx="6203122" cy="1127488"/>
          </a:xfrm>
          <a:prstGeom prst="rect">
            <a:avLst/>
          </a:prstGeom>
        </p:spPr>
        <p:txBody>
          <a:bodyPr wrap="square" lIns="0" tIns="0" rIns="0" bIns="0" rtlCol="0" anchor="ctr">
            <a:spAutoFit/>
          </a:bodyPr>
          <a:lstStyle/>
          <a:p>
            <a:pPr algn="ctr" defTabSz="609630">
              <a:lnSpc>
                <a:spcPts val="4268"/>
              </a:lnSpc>
            </a:pPr>
            <a:r>
              <a:rPr lang="en-US" sz="4800" b="1" dirty="0">
                <a:solidFill>
                  <a:srgbClr val="1C402E"/>
                </a:solidFill>
                <a:latin typeface="Tenor Sans"/>
                <a:sym typeface="Tenor Sans"/>
              </a:rPr>
              <a:t>Scan to give feedback on our </a:t>
            </a:r>
            <a:r>
              <a:rPr lang="en-US" sz="4800" b="1">
                <a:solidFill>
                  <a:srgbClr val="1C402E"/>
                </a:solidFill>
                <a:latin typeface="Tenor Sans"/>
                <a:sym typeface="Tenor Sans"/>
              </a:rPr>
              <a:t>presentation</a:t>
            </a:r>
            <a:endParaRPr lang="en-US" sz="4800" b="1">
              <a:solidFill>
                <a:srgbClr val="1C402E"/>
              </a:solidFill>
              <a:latin typeface="Tenor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FE28B-4258-946E-CC06-5B5BB27B0EB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C822B2C-0405-6B9C-5032-0D63F9DDF93F}"/>
              </a:ext>
            </a:extLst>
          </p:cNvPr>
          <p:cNvSpPr/>
          <p:nvPr/>
        </p:nvSpPr>
        <p:spPr>
          <a:xfrm>
            <a:off x="0" y="0"/>
            <a:ext cx="12188930" cy="1122363"/>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9" name="Freeform 3">
            <a:extLst>
              <a:ext uri="{FF2B5EF4-FFF2-40B4-BE49-F238E27FC236}">
                <a16:creationId xmlns:a16="http://schemas.microsoft.com/office/drawing/2014/main" id="{8237254B-6B9A-6465-ACDD-B394BB9AC6E6}"/>
              </a:ext>
            </a:extLst>
          </p:cNvPr>
          <p:cNvSpPr/>
          <p:nvPr/>
        </p:nvSpPr>
        <p:spPr>
          <a:xfrm>
            <a:off x="74318" y="76200"/>
            <a:ext cx="4564358" cy="863143"/>
          </a:xfrm>
          <a:custGeom>
            <a:avLst/>
            <a:gdLst/>
            <a:ahLst/>
            <a:cxnLst/>
            <a:rect l="l" t="t" r="r" b="b"/>
            <a:pathLst>
              <a:path w="5302309" h="1426305">
                <a:moveTo>
                  <a:pt x="0" y="0"/>
                </a:moveTo>
                <a:lnTo>
                  <a:pt x="5302309" y="0"/>
                </a:lnTo>
                <a:lnTo>
                  <a:pt x="5302309" y="1426305"/>
                </a:lnTo>
                <a:lnTo>
                  <a:pt x="0" y="1426305"/>
                </a:lnTo>
                <a:lnTo>
                  <a:pt x="0" y="0"/>
                </a:lnTo>
                <a:close/>
              </a:path>
            </a:pathLst>
          </a:custGeom>
          <a:blipFill>
            <a:blip r:embed="rId3"/>
            <a:stretch>
              <a:fillRect t="-68518" b="-6382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a:ln>
                <a:noFill/>
              </a:ln>
              <a:solidFill>
                <a:prstClr val="black"/>
              </a:solidFill>
              <a:effectLst/>
              <a:uLnTx/>
              <a:uFillTx/>
              <a:latin typeface="The Hand Bold"/>
              <a:ea typeface="+mn-ea"/>
              <a:cs typeface="+mn-cs"/>
            </a:endParaRPr>
          </a:p>
        </p:txBody>
      </p:sp>
      <p:sp>
        <p:nvSpPr>
          <p:cNvPr id="10" name="Freeform 4">
            <a:extLst>
              <a:ext uri="{FF2B5EF4-FFF2-40B4-BE49-F238E27FC236}">
                <a16:creationId xmlns:a16="http://schemas.microsoft.com/office/drawing/2014/main" id="{286839DA-FAFD-F2FB-723E-C14CF52FFC98}"/>
              </a:ext>
            </a:extLst>
          </p:cNvPr>
          <p:cNvSpPr/>
          <p:nvPr/>
        </p:nvSpPr>
        <p:spPr>
          <a:xfrm>
            <a:off x="9207357" y="9067"/>
            <a:ext cx="2910325" cy="1122363"/>
          </a:xfrm>
          <a:custGeom>
            <a:avLst/>
            <a:gdLst/>
            <a:ahLst/>
            <a:cxnLst/>
            <a:rect l="l" t="t" r="r" b="b"/>
            <a:pathLst>
              <a:path w="3199398" h="1426305">
                <a:moveTo>
                  <a:pt x="0" y="0"/>
                </a:moveTo>
                <a:lnTo>
                  <a:pt x="3199398" y="0"/>
                </a:lnTo>
                <a:lnTo>
                  <a:pt x="3199398" y="1426305"/>
                </a:lnTo>
                <a:lnTo>
                  <a:pt x="0" y="142630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a:ln>
                <a:noFill/>
              </a:ln>
              <a:solidFill>
                <a:prstClr val="black"/>
              </a:solidFill>
              <a:effectLst/>
              <a:uLnTx/>
              <a:uFillTx/>
              <a:latin typeface="The Hand Bold"/>
              <a:ea typeface="+mn-ea"/>
              <a:cs typeface="+mn-cs"/>
            </a:endParaRPr>
          </a:p>
        </p:txBody>
      </p:sp>
      <p:sp>
        <p:nvSpPr>
          <p:cNvPr id="13" name="TextBox 4">
            <a:extLst>
              <a:ext uri="{FF2B5EF4-FFF2-40B4-BE49-F238E27FC236}">
                <a16:creationId xmlns:a16="http://schemas.microsoft.com/office/drawing/2014/main" id="{D5F86ED7-1142-52B1-8D54-54E9D9E0249D}"/>
              </a:ext>
            </a:extLst>
          </p:cNvPr>
          <p:cNvSpPr txBox="1"/>
          <p:nvPr/>
        </p:nvSpPr>
        <p:spPr>
          <a:xfrm>
            <a:off x="153522" y="1122858"/>
            <a:ext cx="11889912" cy="1643655"/>
          </a:xfrm>
          <a:prstGeom prst="rect">
            <a:avLst/>
          </a:prstGeom>
        </p:spPr>
        <p:txBody>
          <a:bodyPr wrap="square" lIns="0" tIns="0" rIns="0" bIns="0" rtlCol="0" anchor="t">
            <a:spAutoFit/>
          </a:bodyPr>
          <a:lstStyle/>
          <a:p>
            <a:pPr algn="ctr">
              <a:lnSpc>
                <a:spcPts val="6580"/>
              </a:lnSpc>
              <a:defRPr/>
            </a:pPr>
            <a:r>
              <a:rPr lang="en-US" sz="4800" dirty="0">
                <a:solidFill>
                  <a:srgbClr val="000000"/>
                </a:solidFill>
                <a:latin typeface="Tenor Sans"/>
                <a:ea typeface="Tenor Sans"/>
                <a:cs typeface="Tenor Sans"/>
                <a:sym typeface="Tenor Sans"/>
              </a:rPr>
              <a:t>The JPC </a:t>
            </a:r>
            <a:r>
              <a:rPr lang="en-US" sz="4800" b="1" dirty="0">
                <a:solidFill>
                  <a:srgbClr val="000000"/>
                </a:solidFill>
                <a:latin typeface="Tenor Sans"/>
                <a:ea typeface="Tenor Sans"/>
                <a:cs typeface="Tenor Sans"/>
                <a:sym typeface="Tenor Sans"/>
              </a:rPr>
              <a:t>promotes and facilitates productivity </a:t>
            </a:r>
            <a:r>
              <a:rPr lang="en-US" sz="4800" b="1" dirty="0" err="1">
                <a:solidFill>
                  <a:srgbClr val="000000"/>
                </a:solidFill>
                <a:latin typeface="Tenor Sans"/>
                <a:ea typeface="Tenor Sans"/>
                <a:cs typeface="Tenor Sans"/>
                <a:sym typeface="Tenor Sans"/>
              </a:rPr>
              <a:t>impr</a:t>
            </a:r>
            <a:r>
              <a:rPr lang="en-US" sz="4800" b="1" dirty="0">
                <a:solidFill>
                  <a:srgbClr val="000000"/>
                </a:solidFill>
                <a:latin typeface="Tenor Sans"/>
                <a:ea typeface="Tenor Sans"/>
                <a:cs typeface="Tenor Sans"/>
                <a:sym typeface="Tenor Sans"/>
              </a:rPr>
              <a:t>ovement</a:t>
            </a:r>
            <a:r>
              <a:rPr lang="en-US" sz="4800" dirty="0">
                <a:solidFill>
                  <a:srgbClr val="000000"/>
                </a:solidFill>
                <a:latin typeface="Tenor Sans"/>
                <a:ea typeface="Tenor Sans"/>
                <a:cs typeface="Tenor Sans"/>
                <a:sym typeface="Tenor Sans"/>
              </a:rPr>
              <a:t> in Jamaica and the region</a:t>
            </a:r>
            <a:endParaRPr lang="en-US" sz="4800" b="1" i="0" u="none" strike="noStrike" kern="1200" cap="none" spc="0" normalizeH="0" baseline="0" noProof="0" dirty="0">
              <a:ln>
                <a:noFill/>
              </a:ln>
              <a:solidFill>
                <a:srgbClr val="000000"/>
              </a:solidFill>
              <a:effectLst/>
              <a:uLnTx/>
              <a:uFillTx/>
              <a:latin typeface="Tenor Sans"/>
              <a:ea typeface="Tenor Sans"/>
              <a:cs typeface="Tenor Sans"/>
            </a:endParaRPr>
          </a:p>
        </p:txBody>
      </p:sp>
      <p:grpSp>
        <p:nvGrpSpPr>
          <p:cNvPr id="29" name="Group 28">
            <a:extLst>
              <a:ext uri="{FF2B5EF4-FFF2-40B4-BE49-F238E27FC236}">
                <a16:creationId xmlns:a16="http://schemas.microsoft.com/office/drawing/2014/main" id="{3DF0FD10-666D-2CCB-DC15-6F798D486785}"/>
              </a:ext>
            </a:extLst>
          </p:cNvPr>
          <p:cNvGrpSpPr/>
          <p:nvPr/>
        </p:nvGrpSpPr>
        <p:grpSpPr>
          <a:xfrm>
            <a:off x="885895" y="4090316"/>
            <a:ext cx="5425709" cy="2253633"/>
            <a:chOff x="144215" y="3836316"/>
            <a:chExt cx="5425709" cy="2253633"/>
          </a:xfrm>
        </p:grpSpPr>
        <p:grpSp>
          <p:nvGrpSpPr>
            <p:cNvPr id="26" name="Group 25">
              <a:extLst>
                <a:ext uri="{FF2B5EF4-FFF2-40B4-BE49-F238E27FC236}">
                  <a16:creationId xmlns:a16="http://schemas.microsoft.com/office/drawing/2014/main" id="{ADBCDDAD-9B08-3BB2-71BF-5896194318B4}"/>
                </a:ext>
              </a:extLst>
            </p:cNvPr>
            <p:cNvGrpSpPr/>
            <p:nvPr/>
          </p:nvGrpSpPr>
          <p:grpSpPr>
            <a:xfrm>
              <a:off x="144215" y="3836316"/>
              <a:ext cx="5425709" cy="703576"/>
              <a:chOff x="144215" y="3836316"/>
              <a:chExt cx="5425709" cy="703576"/>
            </a:xfrm>
          </p:grpSpPr>
          <p:sp>
            <p:nvSpPr>
              <p:cNvPr id="4" name="TextBox 9">
                <a:extLst>
                  <a:ext uri="{FF2B5EF4-FFF2-40B4-BE49-F238E27FC236}">
                    <a16:creationId xmlns:a16="http://schemas.microsoft.com/office/drawing/2014/main" id="{ED21CE9C-3B91-CE2E-61CB-B2D01C234433}"/>
                  </a:ext>
                </a:extLst>
              </p:cNvPr>
              <p:cNvSpPr txBox="1"/>
              <p:nvPr/>
            </p:nvSpPr>
            <p:spPr>
              <a:xfrm rot="10800000" flipV="1">
                <a:off x="914789" y="3905570"/>
                <a:ext cx="4655135" cy="54117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630">
                  <a:lnSpc>
                    <a:spcPts val="4480"/>
                  </a:lnSpc>
                  <a:spcBef>
                    <a:spcPct val="0"/>
                  </a:spcBef>
                </a:pPr>
                <a:r>
                  <a:rPr lang="en-US" sz="3200" b="1">
                    <a:solidFill>
                      <a:srgbClr val="000000"/>
                    </a:solidFill>
                    <a:latin typeface="Inter Bold"/>
                    <a:ea typeface="Inter Bold"/>
                    <a:cs typeface="Inter Bold"/>
                    <a:sym typeface="Inter Bold"/>
                  </a:rPr>
                  <a:t>Productivity assessments</a:t>
                </a:r>
              </a:p>
            </p:txBody>
          </p:sp>
          <p:grpSp>
            <p:nvGrpSpPr>
              <p:cNvPr id="5" name="Group 4">
                <a:extLst>
                  <a:ext uri="{FF2B5EF4-FFF2-40B4-BE49-F238E27FC236}">
                    <a16:creationId xmlns:a16="http://schemas.microsoft.com/office/drawing/2014/main" id="{C8BAA8F8-059C-9D79-BDC8-3FD0A763E117}"/>
                  </a:ext>
                </a:extLst>
              </p:cNvPr>
              <p:cNvGrpSpPr/>
              <p:nvPr/>
            </p:nvGrpSpPr>
            <p:grpSpPr>
              <a:xfrm>
                <a:off x="144215" y="3836316"/>
                <a:ext cx="695452" cy="703576"/>
                <a:chOff x="6872819" y="1229605"/>
                <a:chExt cx="829125" cy="812800"/>
              </a:xfrm>
            </p:grpSpPr>
            <p:sp>
              <p:nvSpPr>
                <p:cNvPr id="18" name="Freeform 11">
                  <a:extLst>
                    <a:ext uri="{FF2B5EF4-FFF2-40B4-BE49-F238E27FC236}">
                      <a16:creationId xmlns:a16="http://schemas.microsoft.com/office/drawing/2014/main" id="{B55E783B-4EEC-CAD9-58DB-8F3EA38BCEDC}"/>
                    </a:ext>
                  </a:extLst>
                </p:cNvPr>
                <p:cNvSpPr/>
                <p:nvPr/>
              </p:nvSpPr>
              <p:spPr>
                <a:xfrm>
                  <a:off x="6872819" y="1229605"/>
                  <a:ext cx="829125" cy="812800"/>
                </a:xfrm>
                <a:custGeom>
                  <a:avLst/>
                  <a:gdLst/>
                  <a:ahLst/>
                  <a:cxnLst/>
                  <a:rect l="l" t="t" r="r" b="b"/>
                  <a:pathLst>
                    <a:path w="829125" h="812800">
                      <a:moveTo>
                        <a:pt x="414563" y="0"/>
                      </a:moveTo>
                      <a:cubicBezTo>
                        <a:pt x="185606" y="0"/>
                        <a:pt x="0" y="181951"/>
                        <a:pt x="0" y="406400"/>
                      </a:cubicBezTo>
                      <a:cubicBezTo>
                        <a:pt x="0" y="630849"/>
                        <a:pt x="185606" y="812800"/>
                        <a:pt x="414563" y="812800"/>
                      </a:cubicBezTo>
                      <a:cubicBezTo>
                        <a:pt x="643519" y="812800"/>
                        <a:pt x="829125" y="630849"/>
                        <a:pt x="829125" y="406400"/>
                      </a:cubicBezTo>
                      <a:cubicBezTo>
                        <a:pt x="829125" y="181951"/>
                        <a:pt x="643519" y="0"/>
                        <a:pt x="414563" y="0"/>
                      </a:cubicBezTo>
                      <a:close/>
                    </a:path>
                  </a:pathLst>
                </a:custGeom>
                <a:blipFill>
                  <a:blip r:embed="rId5"/>
                  <a:stretch>
                    <a:fillRect l="-23569" r="-23569"/>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630"/>
                  <a:endParaRPr lang="en-JM" sz="1200">
                    <a:solidFill>
                      <a:prstClr val="black"/>
                    </a:solidFill>
                    <a:latin typeface="Calibri"/>
                  </a:endParaRPr>
                </a:p>
              </p:txBody>
            </p:sp>
          </p:grpSp>
        </p:grpSp>
        <p:grpSp>
          <p:nvGrpSpPr>
            <p:cNvPr id="27" name="Group 26">
              <a:extLst>
                <a:ext uri="{FF2B5EF4-FFF2-40B4-BE49-F238E27FC236}">
                  <a16:creationId xmlns:a16="http://schemas.microsoft.com/office/drawing/2014/main" id="{3B6F57F8-120D-DF8E-47A5-C96581965655}"/>
                </a:ext>
              </a:extLst>
            </p:cNvPr>
            <p:cNvGrpSpPr/>
            <p:nvPr/>
          </p:nvGrpSpPr>
          <p:grpSpPr>
            <a:xfrm>
              <a:off x="157060" y="4623709"/>
              <a:ext cx="4918535" cy="693416"/>
              <a:chOff x="146900" y="4837069"/>
              <a:chExt cx="4918535" cy="693416"/>
            </a:xfrm>
          </p:grpSpPr>
          <p:sp>
            <p:nvSpPr>
              <p:cNvPr id="15" name="TextBox 13">
                <a:extLst>
                  <a:ext uri="{FF2B5EF4-FFF2-40B4-BE49-F238E27FC236}">
                    <a16:creationId xmlns:a16="http://schemas.microsoft.com/office/drawing/2014/main" id="{C16EF47C-6A81-C327-A725-36239D41935B}"/>
                  </a:ext>
                </a:extLst>
              </p:cNvPr>
              <p:cNvSpPr txBox="1"/>
              <p:nvPr/>
            </p:nvSpPr>
            <p:spPr>
              <a:xfrm rot="10800000" flipV="1">
                <a:off x="914789" y="4909331"/>
                <a:ext cx="4150646" cy="54117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630">
                  <a:lnSpc>
                    <a:spcPts val="4480"/>
                  </a:lnSpc>
                  <a:spcBef>
                    <a:spcPct val="0"/>
                  </a:spcBef>
                </a:pPr>
                <a:r>
                  <a:rPr lang="en-US" sz="3200" b="1">
                    <a:solidFill>
                      <a:srgbClr val="000000"/>
                    </a:solidFill>
                    <a:latin typeface="Inter Bold"/>
                    <a:ea typeface="Inter Bold"/>
                    <a:cs typeface="Inter Bold"/>
                    <a:sym typeface="Inter Bold"/>
                  </a:rPr>
                  <a:t>Workshops &amp; training</a:t>
                </a:r>
              </a:p>
            </p:txBody>
          </p:sp>
          <p:grpSp>
            <p:nvGrpSpPr>
              <p:cNvPr id="16" name="Group 15">
                <a:extLst>
                  <a:ext uri="{FF2B5EF4-FFF2-40B4-BE49-F238E27FC236}">
                    <a16:creationId xmlns:a16="http://schemas.microsoft.com/office/drawing/2014/main" id="{E10620CB-9CDC-248C-140C-4C47382106FA}"/>
                  </a:ext>
                </a:extLst>
              </p:cNvPr>
              <p:cNvGrpSpPr/>
              <p:nvPr/>
            </p:nvGrpSpPr>
            <p:grpSpPr>
              <a:xfrm>
                <a:off x="146900" y="4837069"/>
                <a:ext cx="694944" cy="693416"/>
                <a:chOff x="6872820" y="3089549"/>
                <a:chExt cx="829125" cy="812800"/>
              </a:xfrm>
            </p:grpSpPr>
            <p:sp>
              <p:nvSpPr>
                <p:cNvPr id="17" name="Freeform 15">
                  <a:extLst>
                    <a:ext uri="{FF2B5EF4-FFF2-40B4-BE49-F238E27FC236}">
                      <a16:creationId xmlns:a16="http://schemas.microsoft.com/office/drawing/2014/main" id="{7977A0E1-7328-8C65-B9A4-EE1776E5A81A}"/>
                    </a:ext>
                  </a:extLst>
                </p:cNvPr>
                <p:cNvSpPr/>
                <p:nvPr/>
              </p:nvSpPr>
              <p:spPr>
                <a:xfrm>
                  <a:off x="6872820" y="3089549"/>
                  <a:ext cx="829125" cy="812800"/>
                </a:xfrm>
                <a:custGeom>
                  <a:avLst/>
                  <a:gdLst/>
                  <a:ahLst/>
                  <a:cxnLst/>
                  <a:rect l="l" t="t" r="r" b="b"/>
                  <a:pathLst>
                    <a:path w="829125" h="812800">
                      <a:moveTo>
                        <a:pt x="414563" y="0"/>
                      </a:moveTo>
                      <a:cubicBezTo>
                        <a:pt x="185606" y="0"/>
                        <a:pt x="0" y="181951"/>
                        <a:pt x="0" y="406400"/>
                      </a:cubicBezTo>
                      <a:cubicBezTo>
                        <a:pt x="0" y="630849"/>
                        <a:pt x="185606" y="812800"/>
                        <a:pt x="414563" y="812800"/>
                      </a:cubicBezTo>
                      <a:cubicBezTo>
                        <a:pt x="643519" y="812800"/>
                        <a:pt x="829125" y="630849"/>
                        <a:pt x="829125" y="406400"/>
                      </a:cubicBezTo>
                      <a:cubicBezTo>
                        <a:pt x="829125" y="181951"/>
                        <a:pt x="643519" y="0"/>
                        <a:pt x="414563" y="0"/>
                      </a:cubicBezTo>
                      <a:close/>
                    </a:path>
                  </a:pathLst>
                </a:custGeom>
                <a:blipFill>
                  <a:blip r:embed="rId6"/>
                  <a:stretch>
                    <a:fillRect l="-42920" r="-4292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630"/>
                  <a:endParaRPr lang="en-JM" sz="1200">
                    <a:solidFill>
                      <a:prstClr val="black"/>
                    </a:solidFill>
                    <a:latin typeface="Calibri"/>
                  </a:endParaRPr>
                </a:p>
              </p:txBody>
            </p:sp>
          </p:grpSp>
        </p:grpSp>
        <p:grpSp>
          <p:nvGrpSpPr>
            <p:cNvPr id="28" name="Group 27">
              <a:extLst>
                <a:ext uri="{FF2B5EF4-FFF2-40B4-BE49-F238E27FC236}">
                  <a16:creationId xmlns:a16="http://schemas.microsoft.com/office/drawing/2014/main" id="{9F3DA97D-6B1B-E3A6-601D-4E9F4145F7B3}"/>
                </a:ext>
              </a:extLst>
            </p:cNvPr>
            <p:cNvGrpSpPr/>
            <p:nvPr/>
          </p:nvGrpSpPr>
          <p:grpSpPr>
            <a:xfrm>
              <a:off x="157061" y="5396533"/>
              <a:ext cx="3668181" cy="693416"/>
              <a:chOff x="146901" y="5833413"/>
              <a:chExt cx="3668181" cy="693416"/>
            </a:xfrm>
          </p:grpSpPr>
          <p:sp>
            <p:nvSpPr>
              <p:cNvPr id="11" name="TextBox 17">
                <a:extLst>
                  <a:ext uri="{FF2B5EF4-FFF2-40B4-BE49-F238E27FC236}">
                    <a16:creationId xmlns:a16="http://schemas.microsoft.com/office/drawing/2014/main" id="{62FBBE20-719D-5618-FC5D-CA71896FCF52}"/>
                  </a:ext>
                </a:extLst>
              </p:cNvPr>
              <p:cNvSpPr txBox="1"/>
              <p:nvPr/>
            </p:nvSpPr>
            <p:spPr>
              <a:xfrm>
                <a:off x="924951" y="5913929"/>
                <a:ext cx="2890131" cy="526298"/>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630">
                  <a:lnSpc>
                    <a:spcPts val="4480"/>
                  </a:lnSpc>
                  <a:spcBef>
                    <a:spcPct val="0"/>
                  </a:spcBef>
                </a:pPr>
                <a:r>
                  <a:rPr lang="en-US" sz="3200" b="1">
                    <a:solidFill>
                      <a:srgbClr val="000000"/>
                    </a:solidFill>
                    <a:latin typeface="Inter Bold"/>
                    <a:ea typeface="Inter Bold"/>
                    <a:cs typeface="Inter Bold"/>
                    <a:sym typeface="Inter Bold"/>
                  </a:rPr>
                  <a:t>Consultations</a:t>
                </a:r>
              </a:p>
            </p:txBody>
          </p:sp>
          <p:grpSp>
            <p:nvGrpSpPr>
              <p:cNvPr id="12" name="Group 11">
                <a:extLst>
                  <a:ext uri="{FF2B5EF4-FFF2-40B4-BE49-F238E27FC236}">
                    <a16:creationId xmlns:a16="http://schemas.microsoft.com/office/drawing/2014/main" id="{194C5F32-4BCD-ABE1-CC93-72A58E67AE06}"/>
                  </a:ext>
                </a:extLst>
              </p:cNvPr>
              <p:cNvGrpSpPr/>
              <p:nvPr/>
            </p:nvGrpSpPr>
            <p:grpSpPr>
              <a:xfrm>
                <a:off x="146901" y="5833413"/>
                <a:ext cx="694944" cy="693416"/>
                <a:chOff x="6872820" y="4949493"/>
                <a:chExt cx="829125" cy="812800"/>
              </a:xfrm>
            </p:grpSpPr>
            <p:sp>
              <p:nvSpPr>
                <p:cNvPr id="14" name="Freeform 19">
                  <a:extLst>
                    <a:ext uri="{FF2B5EF4-FFF2-40B4-BE49-F238E27FC236}">
                      <a16:creationId xmlns:a16="http://schemas.microsoft.com/office/drawing/2014/main" id="{FDB83AE4-CE02-E324-9457-149A801038F0}"/>
                    </a:ext>
                  </a:extLst>
                </p:cNvPr>
                <p:cNvSpPr/>
                <p:nvPr/>
              </p:nvSpPr>
              <p:spPr>
                <a:xfrm>
                  <a:off x="6872820" y="4949493"/>
                  <a:ext cx="829125" cy="812800"/>
                </a:xfrm>
                <a:custGeom>
                  <a:avLst/>
                  <a:gdLst/>
                  <a:ahLst/>
                  <a:cxnLst/>
                  <a:rect l="l" t="t" r="r" b="b"/>
                  <a:pathLst>
                    <a:path w="829125" h="812800">
                      <a:moveTo>
                        <a:pt x="414563" y="0"/>
                      </a:moveTo>
                      <a:cubicBezTo>
                        <a:pt x="185606" y="0"/>
                        <a:pt x="0" y="181951"/>
                        <a:pt x="0" y="406400"/>
                      </a:cubicBezTo>
                      <a:cubicBezTo>
                        <a:pt x="0" y="630849"/>
                        <a:pt x="185606" y="812800"/>
                        <a:pt x="414563" y="812800"/>
                      </a:cubicBezTo>
                      <a:cubicBezTo>
                        <a:pt x="643519" y="812800"/>
                        <a:pt x="829125" y="630849"/>
                        <a:pt x="829125" y="406400"/>
                      </a:cubicBezTo>
                      <a:cubicBezTo>
                        <a:pt x="829125" y="181951"/>
                        <a:pt x="643519" y="0"/>
                        <a:pt x="414563" y="0"/>
                      </a:cubicBezTo>
                      <a:close/>
                    </a:path>
                  </a:pathLst>
                </a:custGeom>
                <a:blipFill>
                  <a:blip r:embed="rId7"/>
                  <a:stretch>
                    <a:fillRect l="-37138" r="-37138"/>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630"/>
                  <a:endParaRPr lang="en-JM" sz="1200">
                    <a:solidFill>
                      <a:prstClr val="black"/>
                    </a:solidFill>
                    <a:latin typeface="Calibri"/>
                  </a:endParaRPr>
                </a:p>
              </p:txBody>
            </p:sp>
          </p:grpSp>
        </p:grpSp>
      </p:grpSp>
      <p:sp>
        <p:nvSpPr>
          <p:cNvPr id="25" name="TextBox 3">
            <a:extLst>
              <a:ext uri="{FF2B5EF4-FFF2-40B4-BE49-F238E27FC236}">
                <a16:creationId xmlns:a16="http://schemas.microsoft.com/office/drawing/2014/main" id="{92B3F831-6831-A9A0-3095-35C02ABF0874}"/>
              </a:ext>
            </a:extLst>
          </p:cNvPr>
          <p:cNvSpPr txBox="1"/>
          <p:nvPr/>
        </p:nvSpPr>
        <p:spPr>
          <a:xfrm rot="-10800000" flipV="1">
            <a:off x="635112" y="3263704"/>
            <a:ext cx="5956228" cy="420756"/>
          </a:xfrm>
          <a:prstGeom prst="rect">
            <a:avLst/>
          </a:prstGeom>
        </p:spPr>
        <p:txBody>
          <a:bodyPr wrap="square" lIns="0" tIns="0" rIns="0" bIns="0" rtlCol="0" anchor="ctr">
            <a:spAutoFit/>
          </a:bodyPr>
          <a:lstStyle/>
          <a:p>
            <a:pPr marL="208915" lvl="1" algn="ctr">
              <a:lnSpc>
                <a:spcPts val="2707"/>
              </a:lnSpc>
              <a:defRPr/>
            </a:pPr>
            <a:r>
              <a:rPr lang="en-US" sz="4800" b="1">
                <a:solidFill>
                  <a:srgbClr val="000000"/>
                </a:solidFill>
                <a:latin typeface="Tenor Sans"/>
                <a:sym typeface="Tenor Sans"/>
              </a:rPr>
              <a:t>Technical services</a:t>
            </a:r>
            <a:endParaRPr lang="en-US" sz="4800" b="1"/>
          </a:p>
        </p:txBody>
      </p:sp>
      <p:pic>
        <p:nvPicPr>
          <p:cNvPr id="31" name="Picture 30" descr="A group of people around a table&#10;&#10;AI-generated content may be incorrect.">
            <a:extLst>
              <a:ext uri="{FF2B5EF4-FFF2-40B4-BE49-F238E27FC236}">
                <a16:creationId xmlns:a16="http://schemas.microsoft.com/office/drawing/2014/main" id="{F292E68E-D84D-C51C-BF84-CFA5E47E207D}"/>
              </a:ext>
            </a:extLst>
          </p:cNvPr>
          <p:cNvPicPr>
            <a:picLocks noChangeAspect="1"/>
          </p:cNvPicPr>
          <p:nvPr/>
        </p:nvPicPr>
        <p:blipFill>
          <a:blip r:embed="rId8"/>
          <a:stretch>
            <a:fillRect/>
          </a:stretch>
        </p:blipFill>
        <p:spPr>
          <a:xfrm>
            <a:off x="7823996" y="2931655"/>
            <a:ext cx="3251490" cy="3168930"/>
          </a:xfrm>
          <a:prstGeom prst="rect">
            <a:avLst/>
          </a:prstGeom>
        </p:spPr>
      </p:pic>
      <p:sp>
        <p:nvSpPr>
          <p:cNvPr id="33" name="TextBox 3">
            <a:extLst>
              <a:ext uri="{FF2B5EF4-FFF2-40B4-BE49-F238E27FC236}">
                <a16:creationId xmlns:a16="http://schemas.microsoft.com/office/drawing/2014/main" id="{C69D369C-CBA4-C270-98C5-16D6E3151753}"/>
              </a:ext>
            </a:extLst>
          </p:cNvPr>
          <p:cNvSpPr txBox="1"/>
          <p:nvPr/>
        </p:nvSpPr>
        <p:spPr>
          <a:xfrm rot="-10800000" flipV="1">
            <a:off x="7340712" y="6240584"/>
            <a:ext cx="4218868" cy="346249"/>
          </a:xfrm>
          <a:prstGeom prst="rect">
            <a:avLst/>
          </a:prstGeom>
        </p:spPr>
        <p:txBody>
          <a:bodyPr wrap="square" lIns="0" tIns="0" rIns="0" bIns="0" rtlCol="0" anchor="ctr">
            <a:spAutoFit/>
          </a:bodyPr>
          <a:lstStyle/>
          <a:p>
            <a:pPr marL="208915" lvl="1" algn="ctr">
              <a:lnSpc>
                <a:spcPts val="2707"/>
              </a:lnSpc>
              <a:defRPr/>
            </a:pPr>
            <a:r>
              <a:rPr lang="en-US" sz="2400" i="1" dirty="0">
                <a:latin typeface="Tenor Sans"/>
              </a:rPr>
              <a:t>Ask about toolkits at our booth!</a:t>
            </a:r>
            <a:endParaRPr lang="en-US" sz="2400" i="1">
              <a:latin typeface="Tenor Sans"/>
            </a:endParaRPr>
          </a:p>
        </p:txBody>
      </p:sp>
    </p:spTree>
    <p:extLst>
      <p:ext uri="{BB962C8B-B14F-4D97-AF65-F5344CB8AC3E}">
        <p14:creationId xmlns:p14="http://schemas.microsoft.com/office/powerpoint/2010/main" val="2166715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AE3DE-6D2F-5B96-7B1F-6DF9E5DC7E9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686CFC7-3185-77EE-192E-40A4D2B0E7B2}"/>
              </a:ext>
            </a:extLst>
          </p:cNvPr>
          <p:cNvSpPr/>
          <p:nvPr/>
        </p:nvSpPr>
        <p:spPr>
          <a:xfrm>
            <a:off x="443844" y="2112338"/>
            <a:ext cx="3840690" cy="2052082"/>
          </a:xfrm>
          <a:custGeom>
            <a:avLst/>
            <a:gdLst/>
            <a:ahLst/>
            <a:cxnLst/>
            <a:rect l="l" t="t" r="r" b="b"/>
            <a:pathLst>
              <a:path w="8880393" h="3962875">
                <a:moveTo>
                  <a:pt x="0" y="0"/>
                </a:moveTo>
                <a:lnTo>
                  <a:pt x="8880393" y="0"/>
                </a:lnTo>
                <a:lnTo>
                  <a:pt x="8880393" y="3962875"/>
                </a:lnTo>
                <a:lnTo>
                  <a:pt x="0" y="396287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JM" sz="1200" b="0" i="0" u="none" strike="noStrike" kern="1200" cap="none" spc="0" normalizeH="0" baseline="0" noProof="0">
              <a:ln>
                <a:noFill/>
              </a:ln>
              <a:solidFill>
                <a:prstClr val="black"/>
              </a:solidFill>
              <a:effectLst/>
              <a:uLnTx/>
              <a:uFillTx/>
              <a:latin typeface="The Hand Bold"/>
              <a:ea typeface="+mn-ea"/>
              <a:cs typeface="+mn-cs"/>
            </a:endParaRPr>
          </a:p>
        </p:txBody>
      </p:sp>
      <p:sp>
        <p:nvSpPr>
          <p:cNvPr id="4" name="TextBox 4">
            <a:extLst>
              <a:ext uri="{FF2B5EF4-FFF2-40B4-BE49-F238E27FC236}">
                <a16:creationId xmlns:a16="http://schemas.microsoft.com/office/drawing/2014/main" id="{A4758F3F-7160-E084-0498-67302961F75B}"/>
              </a:ext>
            </a:extLst>
          </p:cNvPr>
          <p:cNvSpPr txBox="1"/>
          <p:nvPr/>
        </p:nvSpPr>
        <p:spPr>
          <a:xfrm>
            <a:off x="78377" y="1223354"/>
            <a:ext cx="11975056" cy="793872"/>
          </a:xfrm>
          <a:prstGeom prst="rect">
            <a:avLst/>
          </a:prstGeom>
        </p:spPr>
        <p:txBody>
          <a:bodyPr wrap="square" lIns="0" tIns="0" rIns="0" bIns="0" rtlCol="0" anchor="t">
            <a:spAutoFit/>
          </a:bodyPr>
          <a:lstStyle/>
          <a:p>
            <a:pPr marL="0" marR="0" lvl="0" indent="0" algn="ctr" defTabSz="914400" rtl="0" eaLnBrk="1" fontAlgn="auto" latinLnBrk="0" hangingPunct="1">
              <a:lnSpc>
                <a:spcPts val="6580"/>
              </a:lnSpc>
              <a:spcBef>
                <a:spcPts val="0"/>
              </a:spcBef>
              <a:spcAft>
                <a:spcPts val="0"/>
              </a:spcAft>
              <a:buClrTx/>
              <a:buSzTx/>
              <a:buFontTx/>
              <a:buNone/>
              <a:tabLst/>
              <a:defRPr/>
            </a:pPr>
            <a:r>
              <a:rPr kumimoji="0" lang="en-US" sz="4800" b="1" i="0" u="none" strike="noStrike" kern="1200" cap="none" spc="0" normalizeH="0" baseline="0" noProof="0">
                <a:ln>
                  <a:noFill/>
                </a:ln>
                <a:solidFill>
                  <a:srgbClr val="000000"/>
                </a:solidFill>
                <a:effectLst/>
                <a:uLnTx/>
                <a:uFillTx/>
                <a:latin typeface="Tenor Sans"/>
                <a:ea typeface="Tenor Sans"/>
                <a:cs typeface="Tenor Sans"/>
                <a:sym typeface="Tenor Sans"/>
              </a:rPr>
              <a:t>The JPC and OUR: An Intersecting Mandate</a:t>
            </a:r>
            <a:endParaRPr lang="en-US" sz="4800" b="1" i="0" u="none" strike="noStrike" kern="1200" cap="none" spc="0" normalizeH="0" baseline="0" noProof="0">
              <a:ln>
                <a:noFill/>
              </a:ln>
              <a:solidFill>
                <a:srgbClr val="000000"/>
              </a:solidFill>
              <a:effectLst/>
              <a:uLnTx/>
              <a:uFillTx/>
              <a:latin typeface="Tenor Sans"/>
              <a:ea typeface="Tenor Sans"/>
              <a:cs typeface="Tenor Sans"/>
            </a:endParaRPr>
          </a:p>
        </p:txBody>
      </p:sp>
      <p:sp>
        <p:nvSpPr>
          <p:cNvPr id="6" name="Rectangle 5">
            <a:extLst>
              <a:ext uri="{FF2B5EF4-FFF2-40B4-BE49-F238E27FC236}">
                <a16:creationId xmlns:a16="http://schemas.microsoft.com/office/drawing/2014/main" id="{96AFC6FC-8CDE-81EF-0617-43BDF18AB400}"/>
              </a:ext>
            </a:extLst>
          </p:cNvPr>
          <p:cNvSpPr/>
          <p:nvPr/>
        </p:nvSpPr>
        <p:spPr>
          <a:xfrm>
            <a:off x="0" y="0"/>
            <a:ext cx="12188930" cy="1122363"/>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7" name="Freeform 3">
            <a:extLst>
              <a:ext uri="{FF2B5EF4-FFF2-40B4-BE49-F238E27FC236}">
                <a16:creationId xmlns:a16="http://schemas.microsoft.com/office/drawing/2014/main" id="{AE0AF16A-7E02-EFAF-1B4A-3E148086E1AF}"/>
              </a:ext>
            </a:extLst>
          </p:cNvPr>
          <p:cNvSpPr/>
          <p:nvPr/>
        </p:nvSpPr>
        <p:spPr>
          <a:xfrm>
            <a:off x="74318" y="76200"/>
            <a:ext cx="4564358" cy="863143"/>
          </a:xfrm>
          <a:custGeom>
            <a:avLst/>
            <a:gdLst/>
            <a:ahLst/>
            <a:cxnLst/>
            <a:rect l="l" t="t" r="r" b="b"/>
            <a:pathLst>
              <a:path w="5302309" h="1426305">
                <a:moveTo>
                  <a:pt x="0" y="0"/>
                </a:moveTo>
                <a:lnTo>
                  <a:pt x="5302309" y="0"/>
                </a:lnTo>
                <a:lnTo>
                  <a:pt x="5302309" y="1426305"/>
                </a:lnTo>
                <a:lnTo>
                  <a:pt x="0" y="1426305"/>
                </a:lnTo>
                <a:lnTo>
                  <a:pt x="0" y="0"/>
                </a:lnTo>
                <a:close/>
              </a:path>
            </a:pathLst>
          </a:custGeom>
          <a:blipFill>
            <a:blip r:embed="rId4"/>
            <a:stretch>
              <a:fillRect t="-68518" b="-6382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a:ln>
                <a:noFill/>
              </a:ln>
              <a:solidFill>
                <a:prstClr val="black"/>
              </a:solidFill>
              <a:effectLst/>
              <a:uLnTx/>
              <a:uFillTx/>
              <a:latin typeface="The Hand Bold"/>
              <a:ea typeface="+mn-ea"/>
              <a:cs typeface="+mn-cs"/>
            </a:endParaRPr>
          </a:p>
        </p:txBody>
      </p:sp>
      <p:sp>
        <p:nvSpPr>
          <p:cNvPr id="8" name="Freeform 4">
            <a:extLst>
              <a:ext uri="{FF2B5EF4-FFF2-40B4-BE49-F238E27FC236}">
                <a16:creationId xmlns:a16="http://schemas.microsoft.com/office/drawing/2014/main" id="{99AF79D2-E2FC-F913-603B-062AB5201E64}"/>
              </a:ext>
            </a:extLst>
          </p:cNvPr>
          <p:cNvSpPr/>
          <p:nvPr/>
        </p:nvSpPr>
        <p:spPr>
          <a:xfrm>
            <a:off x="9207357" y="9067"/>
            <a:ext cx="2910325" cy="1122363"/>
          </a:xfrm>
          <a:custGeom>
            <a:avLst/>
            <a:gdLst/>
            <a:ahLst/>
            <a:cxnLst/>
            <a:rect l="l" t="t" r="r" b="b"/>
            <a:pathLst>
              <a:path w="3199398" h="1426305">
                <a:moveTo>
                  <a:pt x="0" y="0"/>
                </a:moveTo>
                <a:lnTo>
                  <a:pt x="3199398" y="0"/>
                </a:lnTo>
                <a:lnTo>
                  <a:pt x="3199398" y="1426305"/>
                </a:lnTo>
                <a:lnTo>
                  <a:pt x="0" y="1426305"/>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a:ln>
                <a:noFill/>
              </a:ln>
              <a:solidFill>
                <a:prstClr val="black"/>
              </a:solidFill>
              <a:effectLst/>
              <a:uLnTx/>
              <a:uFillTx/>
              <a:latin typeface="The Hand Bold"/>
              <a:ea typeface="+mn-ea"/>
              <a:cs typeface="+mn-cs"/>
            </a:endParaRPr>
          </a:p>
        </p:txBody>
      </p:sp>
      <p:pic>
        <p:nvPicPr>
          <p:cNvPr id="1028" name="Picture 4" descr="Office of Utilities Regulation (OUR), Jamaica - International Institute ...">
            <a:extLst>
              <a:ext uri="{FF2B5EF4-FFF2-40B4-BE49-F238E27FC236}">
                <a16:creationId xmlns:a16="http://schemas.microsoft.com/office/drawing/2014/main" id="{24B3EC89-9D1F-FC4B-A2B6-1990EF9BFA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742" y="4377859"/>
            <a:ext cx="3610725" cy="23691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white background with black text&#10;&#10;AI-generated content may be incorrect.">
            <a:extLst>
              <a:ext uri="{FF2B5EF4-FFF2-40B4-BE49-F238E27FC236}">
                <a16:creationId xmlns:a16="http://schemas.microsoft.com/office/drawing/2014/main" id="{85B5DDE7-40D8-0710-8884-1A3CF635ED1E}"/>
              </a:ext>
            </a:extLst>
          </p:cNvPr>
          <p:cNvPicPr>
            <a:picLocks noChangeAspect="1"/>
          </p:cNvPicPr>
          <p:nvPr/>
        </p:nvPicPr>
        <p:blipFill>
          <a:blip r:embed="rId7"/>
          <a:srcRect l="20747" t="31510" r="13278"/>
          <a:stretch>
            <a:fillRect/>
          </a:stretch>
        </p:blipFill>
        <p:spPr>
          <a:xfrm>
            <a:off x="4591941" y="2131774"/>
            <a:ext cx="2062038" cy="1568490"/>
          </a:xfrm>
          <a:prstGeom prst="rect">
            <a:avLst/>
          </a:prstGeom>
          <a:ln>
            <a:solidFill>
              <a:srgbClr val="00B0F0"/>
            </a:solidFill>
          </a:ln>
        </p:spPr>
      </p:pic>
      <p:pic>
        <p:nvPicPr>
          <p:cNvPr id="12" name="Picture 11" descr="A white background with text and symbols&#10;&#10;AI-generated content may be incorrect.">
            <a:extLst>
              <a:ext uri="{FF2B5EF4-FFF2-40B4-BE49-F238E27FC236}">
                <a16:creationId xmlns:a16="http://schemas.microsoft.com/office/drawing/2014/main" id="{E4F7BC6D-E1D0-CAB3-6A29-705493C6A7CB}"/>
              </a:ext>
            </a:extLst>
          </p:cNvPr>
          <p:cNvPicPr>
            <a:picLocks noChangeAspect="1"/>
          </p:cNvPicPr>
          <p:nvPr/>
        </p:nvPicPr>
        <p:blipFill>
          <a:blip r:embed="rId8"/>
          <a:stretch>
            <a:fillRect/>
          </a:stretch>
        </p:blipFill>
        <p:spPr>
          <a:xfrm>
            <a:off x="6811487" y="2140339"/>
            <a:ext cx="2944375" cy="1559716"/>
          </a:xfrm>
          <a:prstGeom prst="rect">
            <a:avLst/>
          </a:prstGeom>
          <a:ln>
            <a:solidFill>
              <a:srgbClr val="00B0F0"/>
            </a:solidFill>
          </a:ln>
        </p:spPr>
      </p:pic>
      <p:pic>
        <p:nvPicPr>
          <p:cNvPr id="14" name="Picture 13" descr="A screenshot of a survey&#10;&#10;AI-generated content may be incorrect.">
            <a:extLst>
              <a:ext uri="{FF2B5EF4-FFF2-40B4-BE49-F238E27FC236}">
                <a16:creationId xmlns:a16="http://schemas.microsoft.com/office/drawing/2014/main" id="{ED51ED95-3E4D-7E1B-B1D2-6D1C4F4DA6E3}"/>
              </a:ext>
            </a:extLst>
          </p:cNvPr>
          <p:cNvPicPr>
            <a:picLocks noChangeAspect="1"/>
          </p:cNvPicPr>
          <p:nvPr/>
        </p:nvPicPr>
        <p:blipFill>
          <a:blip r:embed="rId9"/>
          <a:srcRect t="37441" r="-197" b="-364"/>
          <a:stretch>
            <a:fillRect/>
          </a:stretch>
        </p:blipFill>
        <p:spPr>
          <a:xfrm>
            <a:off x="5157894" y="4219521"/>
            <a:ext cx="6161728" cy="2095938"/>
          </a:xfrm>
          <a:prstGeom prst="rect">
            <a:avLst/>
          </a:prstGeom>
          <a:ln>
            <a:solidFill>
              <a:schemeClr val="tx1"/>
            </a:solidFill>
          </a:ln>
        </p:spPr>
      </p:pic>
      <p:sp>
        <p:nvSpPr>
          <p:cNvPr id="3" name="TextBox 4">
            <a:extLst>
              <a:ext uri="{FF2B5EF4-FFF2-40B4-BE49-F238E27FC236}">
                <a16:creationId xmlns:a16="http://schemas.microsoft.com/office/drawing/2014/main" id="{DBF66C1C-FB46-4D60-13C2-69E66BB7C492}"/>
              </a:ext>
            </a:extLst>
          </p:cNvPr>
          <p:cNvSpPr txBox="1"/>
          <p:nvPr/>
        </p:nvSpPr>
        <p:spPr>
          <a:xfrm>
            <a:off x="5188857" y="3549994"/>
            <a:ext cx="870176" cy="715324"/>
          </a:xfrm>
          <a:prstGeom prst="rect">
            <a:avLst/>
          </a:prstGeom>
        </p:spPr>
        <p:txBody>
          <a:bodyPr wrap="square" lIns="0" tIns="0" rIns="0" bIns="0" rtlCol="0" anchor="ctr">
            <a:spAutoFit/>
          </a:bodyPr>
          <a:lstStyle/>
          <a:p>
            <a:pPr marL="0" marR="0" lvl="0" indent="0" algn="ctr" defTabSz="914400">
              <a:lnSpc>
                <a:spcPts val="6580"/>
              </a:lnSpc>
              <a:spcBef>
                <a:spcPts val="0"/>
              </a:spcBef>
              <a:spcAft>
                <a:spcPts val="0"/>
              </a:spcAft>
              <a:buNone/>
              <a:tabLst/>
              <a:defRPr/>
            </a:pPr>
            <a:r>
              <a:rPr lang="en-US" sz="2400" b="1">
                <a:solidFill>
                  <a:srgbClr val="000000"/>
                </a:solidFill>
                <a:latin typeface="Tenor Sans"/>
                <a:sym typeface="Tenor Sans"/>
              </a:rPr>
              <a:t>(2010)</a:t>
            </a:r>
            <a:endParaRPr lang="en-US" sz="2400"/>
          </a:p>
        </p:txBody>
      </p:sp>
      <p:sp>
        <p:nvSpPr>
          <p:cNvPr id="5" name="TextBox 4">
            <a:extLst>
              <a:ext uri="{FF2B5EF4-FFF2-40B4-BE49-F238E27FC236}">
                <a16:creationId xmlns:a16="http://schemas.microsoft.com/office/drawing/2014/main" id="{10423C19-2025-6EFE-52BF-93EC30DC41B7}"/>
              </a:ext>
            </a:extLst>
          </p:cNvPr>
          <p:cNvSpPr txBox="1"/>
          <p:nvPr/>
        </p:nvSpPr>
        <p:spPr>
          <a:xfrm>
            <a:off x="7853317" y="3562694"/>
            <a:ext cx="870176" cy="715324"/>
          </a:xfrm>
          <a:prstGeom prst="rect">
            <a:avLst/>
          </a:prstGeom>
        </p:spPr>
        <p:txBody>
          <a:bodyPr wrap="square" lIns="0" tIns="0" rIns="0" bIns="0" rtlCol="0" anchor="ctr">
            <a:spAutoFit/>
          </a:bodyPr>
          <a:lstStyle/>
          <a:p>
            <a:pPr marL="0" marR="0" lvl="0" indent="0" algn="ctr" defTabSz="914400">
              <a:lnSpc>
                <a:spcPts val="6580"/>
              </a:lnSpc>
              <a:spcBef>
                <a:spcPts val="0"/>
              </a:spcBef>
              <a:spcAft>
                <a:spcPts val="0"/>
              </a:spcAft>
              <a:buNone/>
              <a:tabLst/>
              <a:defRPr/>
            </a:pPr>
            <a:r>
              <a:rPr lang="en-US" sz="2400" b="1">
                <a:solidFill>
                  <a:srgbClr val="000000"/>
                </a:solidFill>
                <a:latin typeface="Tenor Sans"/>
                <a:sym typeface="Tenor Sans"/>
              </a:rPr>
              <a:t>(2024)</a:t>
            </a:r>
            <a:endParaRPr lang="en-US" sz="2400"/>
          </a:p>
        </p:txBody>
      </p:sp>
      <p:sp>
        <p:nvSpPr>
          <p:cNvPr id="9" name="TextBox 4">
            <a:extLst>
              <a:ext uri="{FF2B5EF4-FFF2-40B4-BE49-F238E27FC236}">
                <a16:creationId xmlns:a16="http://schemas.microsoft.com/office/drawing/2014/main" id="{ED0ED0C8-88D8-26F3-0AD3-8F610BCB0441}"/>
              </a:ext>
            </a:extLst>
          </p:cNvPr>
          <p:cNvSpPr txBox="1"/>
          <p:nvPr/>
        </p:nvSpPr>
        <p:spPr>
          <a:xfrm>
            <a:off x="7799977" y="6140794"/>
            <a:ext cx="870176" cy="715324"/>
          </a:xfrm>
          <a:prstGeom prst="rect">
            <a:avLst/>
          </a:prstGeom>
        </p:spPr>
        <p:txBody>
          <a:bodyPr wrap="square" lIns="0" tIns="0" rIns="0" bIns="0" rtlCol="0" anchor="ctr">
            <a:spAutoFit/>
          </a:bodyPr>
          <a:lstStyle/>
          <a:p>
            <a:pPr marL="0" marR="0" lvl="0" indent="0" algn="ctr" defTabSz="914400">
              <a:lnSpc>
                <a:spcPts val="6580"/>
              </a:lnSpc>
              <a:spcBef>
                <a:spcPts val="0"/>
              </a:spcBef>
              <a:spcAft>
                <a:spcPts val="0"/>
              </a:spcAft>
              <a:buNone/>
              <a:tabLst/>
              <a:defRPr/>
            </a:pPr>
            <a:r>
              <a:rPr lang="en-US" sz="2400" b="1">
                <a:solidFill>
                  <a:srgbClr val="000000"/>
                </a:solidFill>
                <a:latin typeface="Tenor Sans"/>
                <a:sym typeface="Tenor Sans"/>
              </a:rPr>
              <a:t>(2025)</a:t>
            </a:r>
            <a:endParaRPr lang="en-US" sz="2400"/>
          </a:p>
        </p:txBody>
      </p:sp>
      <p:pic>
        <p:nvPicPr>
          <p:cNvPr id="13" name="Picture 12" descr="A white text on a white background&#10;&#10;AI-generated content may be incorrect.">
            <a:extLst>
              <a:ext uri="{FF2B5EF4-FFF2-40B4-BE49-F238E27FC236}">
                <a16:creationId xmlns:a16="http://schemas.microsoft.com/office/drawing/2014/main" id="{57D4F4A5-4A12-76EC-BA00-9F3DB36B10CD}"/>
              </a:ext>
            </a:extLst>
          </p:cNvPr>
          <p:cNvPicPr>
            <a:picLocks noChangeAspect="1"/>
          </p:cNvPicPr>
          <p:nvPr/>
        </p:nvPicPr>
        <p:blipFill>
          <a:blip r:embed="rId10"/>
          <a:stretch>
            <a:fillRect/>
          </a:stretch>
        </p:blipFill>
        <p:spPr>
          <a:xfrm>
            <a:off x="9911924" y="2127639"/>
            <a:ext cx="1950501" cy="1559716"/>
          </a:xfrm>
          <a:prstGeom prst="rect">
            <a:avLst/>
          </a:prstGeom>
          <a:ln>
            <a:solidFill>
              <a:srgbClr val="00B0F0"/>
            </a:solidFill>
          </a:ln>
        </p:spPr>
      </p:pic>
      <p:sp>
        <p:nvSpPr>
          <p:cNvPr id="15" name="TextBox 14">
            <a:extLst>
              <a:ext uri="{FF2B5EF4-FFF2-40B4-BE49-F238E27FC236}">
                <a16:creationId xmlns:a16="http://schemas.microsoft.com/office/drawing/2014/main" id="{01C7F075-2907-7C59-1A9E-F49E89676B71}"/>
              </a:ext>
            </a:extLst>
          </p:cNvPr>
          <p:cNvSpPr txBox="1"/>
          <p:nvPr/>
        </p:nvSpPr>
        <p:spPr>
          <a:xfrm>
            <a:off x="10444117" y="3562694"/>
            <a:ext cx="870176" cy="715324"/>
          </a:xfrm>
          <a:prstGeom prst="rect">
            <a:avLst/>
          </a:prstGeom>
        </p:spPr>
        <p:txBody>
          <a:bodyPr wrap="square" lIns="0" tIns="0" rIns="0" bIns="0" rtlCol="0" anchor="ctr">
            <a:spAutoFit/>
          </a:bodyPr>
          <a:lstStyle/>
          <a:p>
            <a:pPr marL="0" marR="0" lvl="0" indent="0" algn="ctr" defTabSz="914400">
              <a:lnSpc>
                <a:spcPts val="6580"/>
              </a:lnSpc>
              <a:spcBef>
                <a:spcPts val="0"/>
              </a:spcBef>
              <a:spcAft>
                <a:spcPts val="0"/>
              </a:spcAft>
              <a:buNone/>
              <a:tabLst/>
              <a:defRPr/>
            </a:pPr>
            <a:r>
              <a:rPr lang="en-US" sz="2400" b="1">
                <a:solidFill>
                  <a:srgbClr val="000000"/>
                </a:solidFill>
                <a:latin typeface="Tenor Sans"/>
                <a:sym typeface="Tenor Sans"/>
              </a:rPr>
              <a:t>(2025)</a:t>
            </a:r>
            <a:endParaRPr lang="en-US" sz="2400"/>
          </a:p>
        </p:txBody>
      </p:sp>
    </p:spTree>
    <p:extLst>
      <p:ext uri="{BB962C8B-B14F-4D97-AF65-F5344CB8AC3E}">
        <p14:creationId xmlns:p14="http://schemas.microsoft.com/office/powerpoint/2010/main" val="4015202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D47B0-140A-CB28-C8C0-3DA5268CD1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53DC6F7-91A2-7A39-6825-3D902FA4E506}"/>
              </a:ext>
            </a:extLst>
          </p:cNvPr>
          <p:cNvSpPr>
            <a:spLocks noGrp="1"/>
          </p:cNvSpPr>
          <p:nvPr>
            <p:ph type="title"/>
          </p:nvPr>
        </p:nvSpPr>
        <p:spPr>
          <a:xfrm>
            <a:off x="179525" y="300889"/>
            <a:ext cx="8372856" cy="1298552"/>
          </a:xfrm>
        </p:spPr>
        <p:txBody>
          <a:bodyPr/>
          <a:lstStyle/>
          <a:p>
            <a:pPr algn="ctr"/>
            <a:r>
              <a:rPr lang="en-US" sz="2400"/>
              <a:t>Relevance to national development </a:t>
            </a:r>
            <a:br>
              <a:rPr lang="en-US"/>
            </a:br>
            <a:r>
              <a:rPr lang="en-US" sz="3600">
                <a:solidFill>
                  <a:schemeClr val="accent1">
                    <a:lumMod val="60000"/>
                    <a:lumOff val="40000"/>
                  </a:schemeClr>
                </a:solidFill>
              </a:rPr>
              <a:t>Jamaica needs resilient and productive utilities  </a:t>
            </a:r>
            <a:endParaRPr lang="en-US">
              <a:solidFill>
                <a:schemeClr val="accent1">
                  <a:lumMod val="60000"/>
                  <a:lumOff val="40000"/>
                </a:schemeClr>
              </a:solidFill>
            </a:endParaRPr>
          </a:p>
        </p:txBody>
      </p:sp>
      <p:pic>
        <p:nvPicPr>
          <p:cNvPr id="20" name="Picture 19">
            <a:extLst>
              <a:ext uri="{FF2B5EF4-FFF2-40B4-BE49-F238E27FC236}">
                <a16:creationId xmlns:a16="http://schemas.microsoft.com/office/drawing/2014/main" id="{4CB371B7-54F6-591C-9FF4-95518C677C8A}"/>
              </a:ext>
            </a:extLst>
          </p:cNvPr>
          <p:cNvPicPr>
            <a:picLocks noChangeAspect="1"/>
          </p:cNvPicPr>
          <p:nvPr/>
        </p:nvPicPr>
        <p:blipFill>
          <a:blip r:embed="rId2"/>
          <a:srcRect l="56946"/>
          <a:stretch/>
        </p:blipFill>
        <p:spPr>
          <a:xfrm>
            <a:off x="8938259" y="3279583"/>
            <a:ext cx="3178363" cy="1847546"/>
          </a:xfrm>
          <a:prstGeom prst="rect">
            <a:avLst/>
          </a:prstGeom>
        </p:spPr>
      </p:pic>
      <p:pic>
        <p:nvPicPr>
          <p:cNvPr id="7" name="Picture 6">
            <a:extLst>
              <a:ext uri="{FF2B5EF4-FFF2-40B4-BE49-F238E27FC236}">
                <a16:creationId xmlns:a16="http://schemas.microsoft.com/office/drawing/2014/main" id="{BAB41C33-5599-75AB-24EC-394ACC7CD00D}"/>
              </a:ext>
            </a:extLst>
          </p:cNvPr>
          <p:cNvPicPr>
            <a:picLocks noChangeAspect="1"/>
          </p:cNvPicPr>
          <p:nvPr/>
        </p:nvPicPr>
        <p:blipFill>
          <a:blip r:embed="rId2"/>
          <a:srcRect r="44486"/>
          <a:stretch/>
        </p:blipFill>
        <p:spPr>
          <a:xfrm>
            <a:off x="9124421" y="1709260"/>
            <a:ext cx="2806038" cy="1265042"/>
          </a:xfrm>
          <a:prstGeom prst="rect">
            <a:avLst/>
          </a:prstGeom>
        </p:spPr>
      </p:pic>
      <p:sp>
        <p:nvSpPr>
          <p:cNvPr id="2" name="TextBox 1">
            <a:extLst>
              <a:ext uri="{FF2B5EF4-FFF2-40B4-BE49-F238E27FC236}">
                <a16:creationId xmlns:a16="http://schemas.microsoft.com/office/drawing/2014/main" id="{39E20A9E-E233-CE9A-E43E-C0DC7EBE3EF4}"/>
              </a:ext>
            </a:extLst>
          </p:cNvPr>
          <p:cNvSpPr txBox="1"/>
          <p:nvPr/>
        </p:nvSpPr>
        <p:spPr>
          <a:xfrm>
            <a:off x="3393" y="1854937"/>
            <a:ext cx="8736324" cy="4524315"/>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400" b="1"/>
              <a:t>Jamaica </a:t>
            </a:r>
            <a:r>
              <a:rPr lang="en-US" sz="2400" b="1">
                <a:solidFill>
                  <a:srgbClr val="FFFF99"/>
                </a:solidFill>
              </a:rPr>
              <a:t>a top 3 exposed </a:t>
            </a:r>
            <a:r>
              <a:rPr lang="en-US" sz="2400" b="1"/>
              <a:t>country to natural hazards (Global Facility for Disaster Reduction and Recovery [GFDRR], 2010)</a:t>
            </a:r>
          </a:p>
          <a:p>
            <a:pPr marL="457200" indent="-457200">
              <a:buFont typeface="Arial" panose="020B0604020202020204" pitchFamily="34" charset="0"/>
              <a:buChar char="•"/>
            </a:pPr>
            <a:endParaRPr lang="en-US" sz="2400" b="1"/>
          </a:p>
          <a:p>
            <a:pPr marL="457200" indent="-457200">
              <a:buFont typeface="Arial" panose="020B0604020202020204" pitchFamily="34" charset="0"/>
              <a:buChar char="•"/>
            </a:pPr>
            <a:r>
              <a:rPr lang="en-US" sz="2400"/>
              <a:t>Utilities are the backbone for emergency response, so their </a:t>
            </a:r>
            <a:r>
              <a:rPr lang="en-US" sz="2400" b="1">
                <a:solidFill>
                  <a:srgbClr val="FFFF99"/>
                </a:solidFill>
              </a:rPr>
              <a:t>rapid recovery and continuity are essential</a:t>
            </a:r>
          </a:p>
          <a:p>
            <a:pPr marL="457200" indent="-457200">
              <a:buFont typeface="Arial" panose="020B0604020202020204" pitchFamily="34" charset="0"/>
              <a:buChar char="•"/>
            </a:pPr>
            <a:endParaRPr lang="en-US" sz="2400"/>
          </a:p>
          <a:p>
            <a:pPr marL="457200" indent="-457200">
              <a:buFont typeface="Arial" panose="020B0604020202020204" pitchFamily="34" charset="0"/>
              <a:buChar char="•"/>
            </a:pPr>
            <a:r>
              <a:rPr lang="en-US" sz="2400"/>
              <a:t>Resilient utilities can</a:t>
            </a:r>
            <a:r>
              <a:rPr lang="en-US" sz="2400" b="1">
                <a:solidFill>
                  <a:srgbClr val="FFFF99"/>
                </a:solidFill>
              </a:rPr>
              <a:t> reduce secondary disasters</a:t>
            </a:r>
            <a:r>
              <a:rPr lang="en-US" sz="2400" b="1"/>
              <a:t> </a:t>
            </a:r>
            <a:r>
              <a:rPr lang="en-US" sz="2400"/>
              <a:t>(such as supply chain disruptions, disease outbreaks)</a:t>
            </a:r>
            <a:endParaRPr lang="en-US"/>
          </a:p>
          <a:p>
            <a:pPr marL="457200" indent="-457200">
              <a:buFont typeface="Arial" panose="020B0604020202020204" pitchFamily="34" charset="0"/>
              <a:buChar char="•"/>
            </a:pPr>
            <a:endParaRPr lang="en-US" sz="2400"/>
          </a:p>
          <a:p>
            <a:pPr marL="457200" indent="-457200">
              <a:buFont typeface="Arial" panose="020B0604020202020204" pitchFamily="34" charset="0"/>
              <a:buChar char="•"/>
            </a:pPr>
            <a:r>
              <a:rPr lang="en-US" sz="2400"/>
              <a:t>They not only allow for better adaptation to crises but are also central to </a:t>
            </a:r>
            <a:r>
              <a:rPr lang="en-US" sz="2400" b="1">
                <a:solidFill>
                  <a:srgbClr val="FFFF99"/>
                </a:solidFill>
              </a:rPr>
              <a:t>enabling the future of work</a:t>
            </a:r>
            <a:r>
              <a:rPr lang="en-US" sz="2400"/>
              <a:t> that will be more remote, telecoms-dependent</a:t>
            </a:r>
          </a:p>
        </p:txBody>
      </p:sp>
    </p:spTree>
    <p:extLst>
      <p:ext uri="{BB962C8B-B14F-4D97-AF65-F5344CB8AC3E}">
        <p14:creationId xmlns:p14="http://schemas.microsoft.com/office/powerpoint/2010/main" val="4026609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6B5CD-FA3C-5C91-CD02-7849D8C49095}"/>
              </a:ext>
            </a:extLst>
          </p:cNvPr>
          <p:cNvSpPr>
            <a:spLocks noGrp="1"/>
          </p:cNvSpPr>
          <p:nvPr>
            <p:ph type="title"/>
          </p:nvPr>
        </p:nvSpPr>
        <p:spPr>
          <a:xfrm>
            <a:off x="659130" y="236816"/>
            <a:ext cx="10873740" cy="2125784"/>
          </a:xfrm>
        </p:spPr>
        <p:txBody>
          <a:bodyPr/>
          <a:lstStyle/>
          <a:p>
            <a:pPr algn="ctr"/>
            <a:br>
              <a:rPr lang="en-JM" dirty="0">
                <a:solidFill>
                  <a:srgbClr val="4495A2"/>
                </a:solidFill>
              </a:rPr>
            </a:br>
            <a:r>
              <a:rPr lang="en-JM">
                <a:solidFill>
                  <a:srgbClr val="4495A2"/>
                </a:solidFill>
              </a:rPr>
              <a:t>Lesson 1:</a:t>
            </a:r>
            <a:r>
              <a:rPr lang="en-JM" dirty="0"/>
              <a:t> </a:t>
            </a:r>
            <a:r>
              <a:rPr lang="en-JM">
                <a:solidFill>
                  <a:schemeClr val="accent6">
                    <a:lumMod val="75000"/>
                  </a:schemeClr>
                </a:solidFill>
              </a:rPr>
              <a:t>What</a:t>
            </a:r>
            <a:r>
              <a:rPr lang="en-JM"/>
              <a:t> are the most resilient utilities?</a:t>
            </a:r>
            <a:br>
              <a:rPr lang="en-JM" dirty="0"/>
            </a:br>
            <a:r>
              <a:rPr lang="en-JM" i="1">
                <a:solidFill>
                  <a:schemeClr val="accent3"/>
                </a:solidFill>
              </a:rPr>
              <a:t>Resilience Hierarchy of Jamaica’s Utility Services from Beryl Case Study</a:t>
            </a:r>
          </a:p>
        </p:txBody>
      </p:sp>
      <p:sp>
        <p:nvSpPr>
          <p:cNvPr id="3" name="Content Placeholder 2">
            <a:extLst>
              <a:ext uri="{FF2B5EF4-FFF2-40B4-BE49-F238E27FC236}">
                <a16:creationId xmlns:a16="http://schemas.microsoft.com/office/drawing/2014/main" id="{D0B59998-E7AA-6BC9-291A-D2ECC969015F}"/>
              </a:ext>
            </a:extLst>
          </p:cNvPr>
          <p:cNvSpPr>
            <a:spLocks noGrp="1"/>
          </p:cNvSpPr>
          <p:nvPr>
            <p:ph sz="quarter" idx="13"/>
          </p:nvPr>
        </p:nvSpPr>
        <p:spPr>
          <a:xfrm>
            <a:off x="1840555" y="2259840"/>
            <a:ext cx="8510890" cy="850298"/>
          </a:xfrm>
        </p:spPr>
        <p:txBody>
          <a:bodyPr>
            <a:normAutofit/>
          </a:bodyPr>
          <a:lstStyle/>
          <a:p>
            <a:pPr marL="0" indent="0">
              <a:buNone/>
            </a:pPr>
            <a:r>
              <a:rPr lang="en-JM" sz="3200"/>
              <a:t>Proportion of respondents with no disruption</a:t>
            </a:r>
          </a:p>
        </p:txBody>
      </p:sp>
      <p:sp>
        <p:nvSpPr>
          <p:cNvPr id="5" name="Arrow: Up 4">
            <a:extLst>
              <a:ext uri="{FF2B5EF4-FFF2-40B4-BE49-F238E27FC236}">
                <a16:creationId xmlns:a16="http://schemas.microsoft.com/office/drawing/2014/main" id="{2FB8F1F3-2A01-8921-B3DA-431C4C445591}"/>
              </a:ext>
            </a:extLst>
          </p:cNvPr>
          <p:cNvSpPr/>
          <p:nvPr/>
        </p:nvSpPr>
        <p:spPr>
          <a:xfrm>
            <a:off x="9425699" y="2465359"/>
            <a:ext cx="661481" cy="369932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M"/>
          </a:p>
        </p:txBody>
      </p:sp>
      <p:sp>
        <p:nvSpPr>
          <p:cNvPr id="6" name="Content Placeholder 2">
            <a:extLst>
              <a:ext uri="{FF2B5EF4-FFF2-40B4-BE49-F238E27FC236}">
                <a16:creationId xmlns:a16="http://schemas.microsoft.com/office/drawing/2014/main" id="{2A4EC803-F897-A6E6-D8EC-5E22016BD186}"/>
              </a:ext>
            </a:extLst>
          </p:cNvPr>
          <p:cNvSpPr txBox="1">
            <a:spLocks/>
          </p:cNvSpPr>
          <p:nvPr/>
        </p:nvSpPr>
        <p:spPr>
          <a:xfrm>
            <a:off x="10191346" y="3429000"/>
            <a:ext cx="2221148" cy="850298"/>
          </a:xfrm>
          <a:prstGeom prst="rect">
            <a:avLst/>
          </a:prstGeom>
        </p:spPr>
        <p:txBody>
          <a:bodyPr vert="horz" lIns="0" tIns="228600" rIns="0" bIns="0" rtlCol="0">
            <a:normAutofit fontScale="85000" lnSpcReduction="20000"/>
          </a:bodyPr>
          <a:lstStyle>
            <a:lvl1pPr marL="283464"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1pPr>
            <a:lvl2pPr marL="6858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2pPr>
            <a:lvl3pPr marL="11430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20574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JM" sz="3200"/>
              <a:t>Increased resilience</a:t>
            </a:r>
          </a:p>
        </p:txBody>
      </p:sp>
      <mc:AlternateContent xmlns:mc="http://schemas.openxmlformats.org/markup-compatibility/2006" xmlns:cx2="http://schemas.microsoft.com/office/drawing/2015/10/21/chartex">
        <mc:Choice Requires="cx2">
          <p:graphicFrame>
            <p:nvGraphicFramePr>
              <p:cNvPr id="10" name="Chart 9">
                <a:extLst>
                  <a:ext uri="{FF2B5EF4-FFF2-40B4-BE49-F238E27FC236}">
                    <a16:creationId xmlns:a16="http://schemas.microsoft.com/office/drawing/2014/main" id="{19E3F94A-ED01-1508-86AB-C20A4F4C6DEA}"/>
                  </a:ext>
                </a:extLst>
              </p:cNvPr>
              <p:cNvGraphicFramePr/>
              <p:nvPr/>
            </p:nvGraphicFramePr>
            <p:xfrm>
              <a:off x="810643" y="2890508"/>
              <a:ext cx="8510890" cy="3484891"/>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0" name="Chart 9">
                <a:extLst>
                  <a:ext uri="{FF2B5EF4-FFF2-40B4-BE49-F238E27FC236}">
                    <a16:creationId xmlns:a16="http://schemas.microsoft.com/office/drawing/2014/main" id="{19E3F94A-ED01-1508-86AB-C20A4F4C6DEA}"/>
                  </a:ext>
                </a:extLst>
              </p:cNvPr>
              <p:cNvPicPr>
                <a:picLocks noGrp="1" noRot="1" noChangeAspect="1" noMove="1" noResize="1" noEditPoints="1" noAdjustHandles="1" noChangeArrowheads="1" noChangeShapeType="1"/>
              </p:cNvPicPr>
              <p:nvPr/>
            </p:nvPicPr>
            <p:blipFill>
              <a:blip r:embed="rId4"/>
              <a:stretch>
                <a:fillRect/>
              </a:stretch>
            </p:blipFill>
            <p:spPr>
              <a:xfrm>
                <a:off x="810643" y="2890508"/>
                <a:ext cx="8510890" cy="3484891"/>
              </a:xfrm>
              <a:prstGeom prst="rect">
                <a:avLst/>
              </a:prstGeom>
            </p:spPr>
          </p:pic>
        </mc:Fallback>
      </mc:AlternateContent>
    </p:spTree>
    <p:extLst>
      <p:ext uri="{BB962C8B-B14F-4D97-AF65-F5344CB8AC3E}">
        <p14:creationId xmlns:p14="http://schemas.microsoft.com/office/powerpoint/2010/main" val="2950363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87F8B-E6FC-F876-5DDB-AB1633C2BCF9}"/>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92154075-2B64-5F41-C8A6-CE7898715736}"/>
              </a:ext>
            </a:extLst>
          </p:cNvPr>
          <p:cNvSpPr/>
          <p:nvPr/>
        </p:nvSpPr>
        <p:spPr>
          <a:xfrm>
            <a:off x="5885338" y="20024"/>
            <a:ext cx="6297784" cy="685800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a:ln>
                <a:noFill/>
              </a:ln>
              <a:solidFill>
                <a:srgbClr val="FFFFFF"/>
              </a:solidFill>
              <a:effectLst/>
              <a:uLnTx/>
              <a:uFillTx/>
              <a:latin typeface="Franklin Gothic Book"/>
              <a:ea typeface="+mn-ea"/>
              <a:cs typeface="+mn-cs"/>
            </a:endParaRPr>
          </a:p>
        </p:txBody>
      </p:sp>
      <p:pic>
        <p:nvPicPr>
          <p:cNvPr id="5" name="Picture 4">
            <a:extLst>
              <a:ext uri="{FF2B5EF4-FFF2-40B4-BE49-F238E27FC236}">
                <a16:creationId xmlns:a16="http://schemas.microsoft.com/office/drawing/2014/main" id="{8386D175-7805-BE5F-2247-71F165041FD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41" b="94780" l="4693" r="93184">
                        <a14:foregroundMark x1="11620" y1="21703" x2="7039" y2="27473"/>
                        <a14:foregroundMark x1="7039" y1="27473" x2="4693" y2="40934"/>
                        <a14:foregroundMark x1="4693" y1="40934" x2="9944" y2="42033"/>
                        <a14:foregroundMark x1="9944" y1="42033" x2="10391" y2="41758"/>
                        <a14:foregroundMark x1="90279" y1="56868" x2="93296" y2="68956"/>
                        <a14:foregroundMark x1="93296" y1="68956" x2="89385" y2="76648"/>
                        <a14:foregroundMark x1="89385" y1="76648" x2="89385" y2="76648"/>
                        <a14:foregroundMark x1="51397" y1="91209" x2="55307" y2="94780"/>
                      </a14:backgroundRemoval>
                    </a14:imgEffect>
                  </a14:imgLayer>
                </a14:imgProps>
              </a:ext>
            </a:extLst>
          </a:blip>
          <a:stretch>
            <a:fillRect/>
          </a:stretch>
        </p:blipFill>
        <p:spPr>
          <a:xfrm>
            <a:off x="605379" y="203109"/>
            <a:ext cx="10737669" cy="3616802"/>
          </a:xfrm>
          <a:prstGeom prst="rect">
            <a:avLst/>
          </a:prstGeom>
        </p:spPr>
      </p:pic>
      <p:sp>
        <p:nvSpPr>
          <p:cNvPr id="14" name="Title 1">
            <a:extLst>
              <a:ext uri="{FF2B5EF4-FFF2-40B4-BE49-F238E27FC236}">
                <a16:creationId xmlns:a16="http://schemas.microsoft.com/office/drawing/2014/main" id="{83635AF0-CDE1-3EB9-AFAF-56976602D87B}"/>
              </a:ext>
            </a:extLst>
          </p:cNvPr>
          <p:cNvSpPr txBox="1">
            <a:spLocks/>
          </p:cNvSpPr>
          <p:nvPr/>
        </p:nvSpPr>
        <p:spPr>
          <a:xfrm>
            <a:off x="9078685" y="2575106"/>
            <a:ext cx="3014313" cy="1083352"/>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80000"/>
              </a:lnSpc>
              <a:spcBef>
                <a:spcPct val="0"/>
              </a:spcBef>
              <a:spcAft>
                <a:spcPts val="0"/>
              </a:spcAft>
              <a:buClrTx/>
              <a:buSzTx/>
              <a:buFontTx/>
              <a:buNone/>
              <a:tabLst/>
              <a:defRPr/>
            </a:pPr>
            <a:r>
              <a:rPr lang="en-JM">
                <a:solidFill>
                  <a:srgbClr val="000000"/>
                </a:solidFill>
                <a:latin typeface="Franklin Gothic Demi"/>
              </a:rPr>
              <a:t>KSA</a:t>
            </a:r>
            <a:endParaRPr kumimoji="0" lang="en-JM" sz="4400" b="1" i="0" u="none" strike="noStrike" kern="1200" cap="none" spc="100" normalizeH="0" baseline="0" noProof="0">
              <a:ln>
                <a:noFill/>
              </a:ln>
              <a:solidFill>
                <a:srgbClr val="000000"/>
              </a:solidFill>
              <a:effectLst/>
              <a:uLnTx/>
              <a:uFillTx/>
              <a:latin typeface="Franklin Gothic Demi"/>
              <a:ea typeface="+mj-ea"/>
              <a:cs typeface="+mj-cs"/>
            </a:endParaRPr>
          </a:p>
        </p:txBody>
      </p:sp>
      <p:sp>
        <p:nvSpPr>
          <p:cNvPr id="15" name="Title 1">
            <a:extLst>
              <a:ext uri="{FF2B5EF4-FFF2-40B4-BE49-F238E27FC236}">
                <a16:creationId xmlns:a16="http://schemas.microsoft.com/office/drawing/2014/main" id="{9E80B2AC-C08E-B431-629C-23321EAB1999}"/>
              </a:ext>
            </a:extLst>
          </p:cNvPr>
          <p:cNvSpPr txBox="1">
            <a:spLocks/>
          </p:cNvSpPr>
          <p:nvPr/>
        </p:nvSpPr>
        <p:spPr>
          <a:xfrm>
            <a:off x="422929" y="2695251"/>
            <a:ext cx="3132172" cy="830997"/>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80000"/>
              </a:lnSpc>
              <a:spcBef>
                <a:spcPct val="0"/>
              </a:spcBef>
              <a:spcAft>
                <a:spcPts val="0"/>
              </a:spcAft>
              <a:buClrTx/>
              <a:buSzTx/>
              <a:buFontTx/>
              <a:buNone/>
              <a:tabLst/>
              <a:defRPr/>
            </a:pPr>
            <a:r>
              <a:rPr lang="en-JM">
                <a:solidFill>
                  <a:srgbClr val="000000"/>
                </a:solidFill>
                <a:latin typeface="Franklin Gothic Demi"/>
              </a:rPr>
              <a:t>Non-KSA</a:t>
            </a:r>
            <a:endParaRPr kumimoji="0" lang="en-JM" sz="4400" b="1" i="0" u="none" strike="noStrike" kern="1200" cap="none" spc="100" normalizeH="0" baseline="0" noProof="0">
              <a:ln>
                <a:noFill/>
              </a:ln>
              <a:solidFill>
                <a:srgbClr val="000000"/>
              </a:solidFill>
              <a:effectLst/>
              <a:uLnTx/>
              <a:uFillTx/>
              <a:latin typeface="Franklin Gothic Demi"/>
              <a:ea typeface="+mj-ea"/>
              <a:cs typeface="+mj-cs"/>
            </a:endParaRPr>
          </a:p>
        </p:txBody>
      </p:sp>
      <p:sp>
        <p:nvSpPr>
          <p:cNvPr id="12" name="TextBox 11">
            <a:extLst>
              <a:ext uri="{FF2B5EF4-FFF2-40B4-BE49-F238E27FC236}">
                <a16:creationId xmlns:a16="http://schemas.microsoft.com/office/drawing/2014/main" id="{B12EBA9C-FC86-319D-4532-4E016E51982C}"/>
              </a:ext>
            </a:extLst>
          </p:cNvPr>
          <p:cNvSpPr txBox="1"/>
          <p:nvPr/>
        </p:nvSpPr>
        <p:spPr>
          <a:xfrm>
            <a:off x="5350471" y="3661772"/>
            <a:ext cx="566154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Franklin Gothic Book"/>
                <a:ea typeface="+mn-ea"/>
                <a:cs typeface="+mn-cs"/>
              </a:rPr>
              <a:t>27.3%: </a:t>
            </a:r>
            <a:r>
              <a:rPr kumimoji="0" lang="en-US" sz="1600" b="1" i="0" u="none" strike="noStrike" kern="1200" cap="none" spc="0" normalizeH="0" baseline="0" noProof="0">
                <a:ln>
                  <a:noFill/>
                </a:ln>
                <a:solidFill>
                  <a:srgbClr val="FFFFFF"/>
                </a:solidFill>
                <a:effectLst/>
                <a:uLnTx/>
                <a:uFillTx/>
                <a:latin typeface="Franklin Gothic Book"/>
                <a:ea typeface="+mn-ea"/>
                <a:cs typeface="+mn-cs"/>
              </a:rPr>
              <a:t>No internet disruptions</a:t>
            </a:r>
            <a:r>
              <a:rPr kumimoji="0" lang="en-US" sz="1100" b="0" i="0" u="none" strike="noStrike" kern="1200" cap="none" spc="0" normalizeH="0" baseline="0" noProof="0">
                <a:ln>
                  <a:noFill/>
                </a:ln>
                <a:solidFill>
                  <a:srgbClr val="FFFFFF"/>
                </a:solidFill>
                <a:effectLst/>
                <a:uLnTx/>
                <a:uFillTx/>
                <a:latin typeface="Franklin Gothic Book"/>
                <a:ea typeface="+mn-ea"/>
                <a:cs typeface="+mn-cs"/>
              </a:rPr>
              <a:t>. </a:t>
            </a:r>
          </a:p>
        </p:txBody>
      </p:sp>
      <p:sp>
        <p:nvSpPr>
          <p:cNvPr id="16" name="TextBox 15">
            <a:extLst>
              <a:ext uri="{FF2B5EF4-FFF2-40B4-BE49-F238E27FC236}">
                <a16:creationId xmlns:a16="http://schemas.microsoft.com/office/drawing/2014/main" id="{F6FA7962-4CD3-64A3-2E21-4C1B22F57D92}"/>
              </a:ext>
            </a:extLst>
          </p:cNvPr>
          <p:cNvSpPr txBox="1"/>
          <p:nvPr/>
        </p:nvSpPr>
        <p:spPr>
          <a:xfrm>
            <a:off x="449121" y="3563065"/>
            <a:ext cx="537653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Franklin Gothic Book"/>
                <a:ea typeface="+mn-ea"/>
                <a:cs typeface="+mn-cs"/>
              </a:rPr>
              <a:t>38.1%: </a:t>
            </a:r>
            <a:r>
              <a:rPr kumimoji="0" lang="en-US" sz="1400" b="1" i="0" u="none" strike="noStrike" kern="1200" cap="none" spc="0" normalizeH="0" baseline="0" noProof="0">
                <a:ln>
                  <a:noFill/>
                </a:ln>
                <a:solidFill>
                  <a:srgbClr val="000000"/>
                </a:solidFill>
                <a:effectLst/>
                <a:uLnTx/>
                <a:uFillTx/>
                <a:latin typeface="Franklin Gothic Book"/>
                <a:ea typeface="+mn-ea"/>
                <a:cs typeface="+mn-cs"/>
              </a:rPr>
              <a:t>Experienced 5 or more days of internet disruptions </a:t>
            </a:r>
          </a:p>
        </p:txBody>
      </p:sp>
      <p:sp>
        <p:nvSpPr>
          <p:cNvPr id="19" name="Arrow: Up 18">
            <a:extLst>
              <a:ext uri="{FF2B5EF4-FFF2-40B4-BE49-F238E27FC236}">
                <a16:creationId xmlns:a16="http://schemas.microsoft.com/office/drawing/2014/main" id="{2B71009D-1F0A-E659-37EF-0EEBC702A0F7}"/>
              </a:ext>
            </a:extLst>
          </p:cNvPr>
          <p:cNvSpPr/>
          <p:nvPr/>
        </p:nvSpPr>
        <p:spPr>
          <a:xfrm rot="19212678">
            <a:off x="8607081" y="2529616"/>
            <a:ext cx="557784" cy="81531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a:ln>
                <a:noFill/>
              </a:ln>
              <a:solidFill>
                <a:srgbClr val="FFFFFF"/>
              </a:solidFill>
              <a:effectLst/>
              <a:uLnTx/>
              <a:uFillTx/>
              <a:latin typeface="Franklin Gothic Book"/>
              <a:ea typeface="+mn-ea"/>
              <a:cs typeface="+mn-cs"/>
            </a:endParaRPr>
          </a:p>
        </p:txBody>
      </p:sp>
      <p:pic>
        <p:nvPicPr>
          <p:cNvPr id="4" name="Graphic 3" descr="Wireless router outline">
            <a:extLst>
              <a:ext uri="{FF2B5EF4-FFF2-40B4-BE49-F238E27FC236}">
                <a16:creationId xmlns:a16="http://schemas.microsoft.com/office/drawing/2014/main" id="{B2DBF482-FFF8-D75D-E76B-30EC53A2575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487594" y="3490944"/>
            <a:ext cx="830998" cy="830998"/>
          </a:xfrm>
          <a:prstGeom prst="rect">
            <a:avLst/>
          </a:prstGeom>
        </p:spPr>
      </p:pic>
      <p:sp>
        <p:nvSpPr>
          <p:cNvPr id="9" name="TextBox 8">
            <a:extLst>
              <a:ext uri="{FF2B5EF4-FFF2-40B4-BE49-F238E27FC236}">
                <a16:creationId xmlns:a16="http://schemas.microsoft.com/office/drawing/2014/main" id="{D4792BFE-BD6A-071F-AAA0-E69F349057EA}"/>
              </a:ext>
            </a:extLst>
          </p:cNvPr>
          <p:cNvSpPr txBox="1"/>
          <p:nvPr/>
        </p:nvSpPr>
        <p:spPr>
          <a:xfrm>
            <a:off x="8878" y="6047027"/>
            <a:ext cx="1219200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Franklin Gothic Book"/>
                <a:ea typeface="+mn-ea"/>
                <a:cs typeface="+mn-cs"/>
              </a:rPr>
              <a:t>Internet</a:t>
            </a:r>
            <a:r>
              <a:rPr kumimoji="0" lang="en-US" sz="2400" b="0" i="0" u="none" strike="noStrike" kern="1200" cap="none" spc="0" normalizeH="0" baseline="0" noProof="0">
                <a:ln>
                  <a:noFill/>
                </a:ln>
                <a:solidFill>
                  <a:srgbClr val="000000"/>
                </a:solidFill>
                <a:effectLst/>
                <a:uLnTx/>
                <a:uFillTx/>
                <a:latin typeface="Franklin Gothic Book"/>
                <a:ea typeface="+mn-ea"/>
                <a:cs typeface="+mn-cs"/>
              </a:rPr>
              <a:t> was the utility that had the highest relative proportion of respondents who indicated not having received restoration for 5 days or over of all utilities.</a:t>
            </a:r>
            <a:endParaRPr kumimoji="0" lang="en-JM" sz="2400" b="0" i="0" u="none" strike="noStrike" kern="1200" cap="none" spc="0" normalizeH="0" baseline="0" noProof="0">
              <a:ln>
                <a:noFill/>
              </a:ln>
              <a:solidFill>
                <a:srgbClr val="000000"/>
              </a:solidFill>
              <a:effectLst/>
              <a:uLnTx/>
              <a:uFillTx/>
              <a:latin typeface="Franklin Gothic Book"/>
              <a:ea typeface="+mn-ea"/>
              <a:cs typeface="+mn-cs"/>
            </a:endParaRPr>
          </a:p>
        </p:txBody>
      </p:sp>
      <p:pic>
        <p:nvPicPr>
          <p:cNvPr id="3" name="Graphic 2" descr="Electric Tower with solid fill">
            <a:extLst>
              <a:ext uri="{FF2B5EF4-FFF2-40B4-BE49-F238E27FC236}">
                <a16:creationId xmlns:a16="http://schemas.microsoft.com/office/drawing/2014/main" id="{4CD79D2E-5866-8375-BB19-8310A61806B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91273" y="4203839"/>
            <a:ext cx="441415" cy="729629"/>
          </a:xfrm>
          <a:prstGeom prst="rect">
            <a:avLst/>
          </a:prstGeom>
        </p:spPr>
      </p:pic>
      <p:pic>
        <p:nvPicPr>
          <p:cNvPr id="6" name="Graphic 5" descr="Leaky Tap outline">
            <a:extLst>
              <a:ext uri="{FF2B5EF4-FFF2-40B4-BE49-F238E27FC236}">
                <a16:creationId xmlns:a16="http://schemas.microsoft.com/office/drawing/2014/main" id="{4D9C9988-0631-22A6-294C-1B0494003A0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575412" y="4933468"/>
            <a:ext cx="703920" cy="703920"/>
          </a:xfrm>
          <a:prstGeom prst="rect">
            <a:avLst/>
          </a:prstGeom>
        </p:spPr>
      </p:pic>
      <p:pic>
        <p:nvPicPr>
          <p:cNvPr id="7" name="Graphic 6" descr="Smart Phone with solid fill">
            <a:extLst>
              <a:ext uri="{FF2B5EF4-FFF2-40B4-BE49-F238E27FC236}">
                <a16:creationId xmlns:a16="http://schemas.microsoft.com/office/drawing/2014/main" id="{BB331D77-06FD-D953-47B0-87970D906F26}"/>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584926" y="5411426"/>
            <a:ext cx="684891" cy="684891"/>
          </a:xfrm>
          <a:prstGeom prst="rect">
            <a:avLst/>
          </a:prstGeom>
        </p:spPr>
      </p:pic>
      <p:sp>
        <p:nvSpPr>
          <p:cNvPr id="8" name="TextBox 7">
            <a:extLst>
              <a:ext uri="{FF2B5EF4-FFF2-40B4-BE49-F238E27FC236}">
                <a16:creationId xmlns:a16="http://schemas.microsoft.com/office/drawing/2014/main" id="{755AB2C1-4183-70AB-98AB-A8880F13DC6E}"/>
              </a:ext>
            </a:extLst>
          </p:cNvPr>
          <p:cNvSpPr txBox="1"/>
          <p:nvPr/>
        </p:nvSpPr>
        <p:spPr>
          <a:xfrm>
            <a:off x="654358" y="4252578"/>
            <a:ext cx="464733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Franklin Gothic Book"/>
                <a:ea typeface="+mn-ea"/>
                <a:cs typeface="+mn-cs"/>
              </a:rPr>
              <a:t>33%: </a:t>
            </a:r>
            <a:r>
              <a:rPr kumimoji="0" lang="en-US" sz="1400" b="1" i="0" u="none" strike="noStrike" kern="1200" cap="none" spc="0" normalizeH="0" baseline="0" noProof="0">
                <a:ln>
                  <a:noFill/>
                </a:ln>
                <a:solidFill>
                  <a:srgbClr val="000000"/>
                </a:solidFill>
                <a:effectLst/>
                <a:uLnTx/>
                <a:uFillTx/>
                <a:latin typeface="Franklin Gothic Book"/>
                <a:ea typeface="+mn-ea"/>
                <a:cs typeface="+mn-cs"/>
              </a:rPr>
              <a:t>Electricity disruptions &gt;5 days. </a:t>
            </a:r>
          </a:p>
        </p:txBody>
      </p:sp>
      <p:sp>
        <p:nvSpPr>
          <p:cNvPr id="10" name="TextBox 9">
            <a:extLst>
              <a:ext uri="{FF2B5EF4-FFF2-40B4-BE49-F238E27FC236}">
                <a16:creationId xmlns:a16="http://schemas.microsoft.com/office/drawing/2014/main" id="{1AC8A18A-85AC-6A4F-FC7A-CF4C16729B31}"/>
              </a:ext>
            </a:extLst>
          </p:cNvPr>
          <p:cNvSpPr txBox="1"/>
          <p:nvPr/>
        </p:nvSpPr>
        <p:spPr>
          <a:xfrm>
            <a:off x="6602400" y="4321942"/>
            <a:ext cx="458462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Franklin Gothic Book"/>
                <a:ea typeface="+mn-ea"/>
                <a:cs typeface="+mn-cs"/>
              </a:rPr>
              <a:t>24.2%: </a:t>
            </a:r>
            <a:r>
              <a:rPr kumimoji="0" lang="en-US" sz="1600" b="1" i="0" u="none" strike="noStrike" kern="1200" cap="none" spc="0" normalizeH="0" baseline="0" noProof="0">
                <a:ln>
                  <a:noFill/>
                </a:ln>
                <a:solidFill>
                  <a:srgbClr val="FFFFFF"/>
                </a:solidFill>
                <a:effectLst/>
                <a:uLnTx/>
                <a:uFillTx/>
                <a:latin typeface="Franklin Gothic Book"/>
                <a:ea typeface="+mn-ea"/>
                <a:cs typeface="+mn-cs"/>
              </a:rPr>
              <a:t>N</a:t>
            </a:r>
            <a:r>
              <a:rPr kumimoji="0" lang="en-US" sz="1600" b="0" i="0" u="none" strike="noStrike" kern="1200" cap="none" spc="0" normalizeH="0" baseline="0" noProof="0">
                <a:ln>
                  <a:noFill/>
                </a:ln>
                <a:solidFill>
                  <a:srgbClr val="FFFFFF"/>
                </a:solidFill>
                <a:effectLst/>
                <a:uLnTx/>
                <a:uFillTx/>
                <a:latin typeface="Franklin Gothic Book"/>
                <a:ea typeface="+mn-ea"/>
                <a:cs typeface="+mn-cs"/>
              </a:rPr>
              <a:t>o electricity disruptions</a:t>
            </a:r>
            <a:r>
              <a:rPr kumimoji="0" lang="en-US" sz="1200" b="0" i="0" u="none" strike="noStrike" kern="1200" cap="none" spc="0" normalizeH="0" baseline="0" noProof="0">
                <a:ln>
                  <a:noFill/>
                </a:ln>
                <a:solidFill>
                  <a:srgbClr val="FFFFFF"/>
                </a:solidFill>
                <a:effectLst/>
                <a:uLnTx/>
                <a:uFillTx/>
                <a:latin typeface="Franklin Gothic Book"/>
                <a:ea typeface="+mn-ea"/>
                <a:cs typeface="+mn-cs"/>
              </a:rPr>
              <a:t>. </a:t>
            </a:r>
          </a:p>
        </p:txBody>
      </p:sp>
      <p:sp>
        <p:nvSpPr>
          <p:cNvPr id="11" name="TextBox 10">
            <a:extLst>
              <a:ext uri="{FF2B5EF4-FFF2-40B4-BE49-F238E27FC236}">
                <a16:creationId xmlns:a16="http://schemas.microsoft.com/office/drawing/2014/main" id="{AA5EF4A7-ECB3-7D77-82DC-A8A89E5CE2D8}"/>
              </a:ext>
            </a:extLst>
          </p:cNvPr>
          <p:cNvSpPr txBox="1"/>
          <p:nvPr/>
        </p:nvSpPr>
        <p:spPr>
          <a:xfrm>
            <a:off x="654358" y="4888787"/>
            <a:ext cx="479003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Franklin Gothic Book"/>
                <a:ea typeface="+mn-ea"/>
                <a:cs typeface="+mn-cs"/>
              </a:rPr>
              <a:t>61.9%: </a:t>
            </a:r>
            <a:r>
              <a:rPr kumimoji="0" lang="en-US" sz="1400" b="1" i="0" u="none" strike="noStrike" kern="1200" cap="none" spc="0" normalizeH="0" baseline="0" noProof="0">
                <a:ln>
                  <a:noFill/>
                </a:ln>
                <a:solidFill>
                  <a:srgbClr val="000000"/>
                </a:solidFill>
                <a:effectLst/>
                <a:uLnTx/>
                <a:uFillTx/>
                <a:latin typeface="Franklin Gothic Book"/>
                <a:ea typeface="+mn-ea"/>
                <a:cs typeface="+mn-cs"/>
              </a:rPr>
              <a:t>Experienced 2 or more days of water disruptions </a:t>
            </a:r>
          </a:p>
        </p:txBody>
      </p:sp>
      <p:sp>
        <p:nvSpPr>
          <p:cNvPr id="17" name="TextBox 16">
            <a:extLst>
              <a:ext uri="{FF2B5EF4-FFF2-40B4-BE49-F238E27FC236}">
                <a16:creationId xmlns:a16="http://schemas.microsoft.com/office/drawing/2014/main" id="{8D6F944F-ACB3-2A2B-D461-F7F5E2C15F11}"/>
              </a:ext>
            </a:extLst>
          </p:cNvPr>
          <p:cNvSpPr txBox="1"/>
          <p:nvPr/>
        </p:nvSpPr>
        <p:spPr>
          <a:xfrm>
            <a:off x="6579744" y="4958726"/>
            <a:ext cx="3899736" cy="40011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Franklin Gothic Book"/>
                <a:ea typeface="+mn-ea"/>
                <a:cs typeface="+mn-cs"/>
              </a:rPr>
              <a:t>51.5%: </a:t>
            </a:r>
            <a:r>
              <a:rPr kumimoji="0" lang="en-US" sz="1400" b="1" i="0" u="none" strike="noStrike" kern="1200" cap="none" spc="0" normalizeH="0" baseline="0" noProof="0">
                <a:ln>
                  <a:noFill/>
                </a:ln>
                <a:solidFill>
                  <a:srgbClr val="FFFFFF"/>
                </a:solidFill>
                <a:effectLst/>
                <a:uLnTx/>
                <a:uFillTx/>
                <a:latin typeface="Franklin Gothic Book"/>
                <a:ea typeface="+mn-ea"/>
                <a:cs typeface="+mn-cs"/>
              </a:rPr>
              <a:t>No water disruptions</a:t>
            </a:r>
            <a:r>
              <a:rPr kumimoji="0" lang="en-US" sz="1050" b="0" i="0" u="none" strike="noStrike" kern="1200" cap="none" spc="0" normalizeH="0" baseline="0" noProof="0">
                <a:ln>
                  <a:noFill/>
                </a:ln>
                <a:solidFill>
                  <a:srgbClr val="FFFFFF"/>
                </a:solidFill>
                <a:effectLst/>
                <a:uLnTx/>
                <a:uFillTx/>
                <a:latin typeface="Franklin Gothic Book"/>
                <a:ea typeface="+mn-ea"/>
                <a:cs typeface="+mn-cs"/>
              </a:rPr>
              <a:t>. </a:t>
            </a:r>
          </a:p>
        </p:txBody>
      </p:sp>
      <p:sp>
        <p:nvSpPr>
          <p:cNvPr id="18" name="TextBox 17">
            <a:extLst>
              <a:ext uri="{FF2B5EF4-FFF2-40B4-BE49-F238E27FC236}">
                <a16:creationId xmlns:a16="http://schemas.microsoft.com/office/drawing/2014/main" id="{0A2B783B-9408-0399-77A5-13626E84C424}"/>
              </a:ext>
            </a:extLst>
          </p:cNvPr>
          <p:cNvSpPr txBox="1"/>
          <p:nvPr/>
        </p:nvSpPr>
        <p:spPr>
          <a:xfrm>
            <a:off x="534259" y="5424086"/>
            <a:ext cx="504115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Franklin Gothic Book"/>
                <a:ea typeface="+mn-ea"/>
                <a:cs typeface="+mn-cs"/>
              </a:rPr>
              <a:t>52.4%: </a:t>
            </a:r>
            <a:r>
              <a:rPr kumimoji="0" lang="en-US" sz="1400" b="1" i="0" u="none" strike="noStrike" kern="1200" cap="none" spc="0" normalizeH="0" baseline="0" noProof="0">
                <a:ln>
                  <a:noFill/>
                </a:ln>
                <a:solidFill>
                  <a:srgbClr val="000000"/>
                </a:solidFill>
                <a:effectLst/>
                <a:uLnTx/>
                <a:uFillTx/>
                <a:latin typeface="Franklin Gothic Book"/>
                <a:ea typeface="+mn-ea"/>
                <a:cs typeface="+mn-cs"/>
              </a:rPr>
              <a:t>Experienced 2 or more days of cellular disruptions </a:t>
            </a:r>
          </a:p>
        </p:txBody>
      </p:sp>
      <p:sp>
        <p:nvSpPr>
          <p:cNvPr id="20" name="TextBox 19">
            <a:extLst>
              <a:ext uri="{FF2B5EF4-FFF2-40B4-BE49-F238E27FC236}">
                <a16:creationId xmlns:a16="http://schemas.microsoft.com/office/drawing/2014/main" id="{4298B414-5F2B-3676-B472-A526BADE3C2E}"/>
              </a:ext>
            </a:extLst>
          </p:cNvPr>
          <p:cNvSpPr txBox="1"/>
          <p:nvPr/>
        </p:nvSpPr>
        <p:spPr>
          <a:xfrm>
            <a:off x="5825654" y="5454863"/>
            <a:ext cx="44150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Franklin Gothic Book"/>
                <a:ea typeface="+mn-ea"/>
                <a:cs typeface="+mn-cs"/>
              </a:rPr>
              <a:t>60.5%: </a:t>
            </a:r>
            <a:r>
              <a:rPr kumimoji="0" lang="en-US" sz="1400" b="1" i="0" u="none" strike="noStrike" kern="1200" cap="none" spc="0" normalizeH="0" baseline="0" noProof="0">
                <a:ln>
                  <a:noFill/>
                </a:ln>
                <a:solidFill>
                  <a:srgbClr val="FFFFFF"/>
                </a:solidFill>
                <a:effectLst/>
                <a:uLnTx/>
                <a:uFillTx/>
                <a:latin typeface="Franklin Gothic Book"/>
                <a:ea typeface="+mn-ea"/>
                <a:cs typeface="+mn-cs"/>
              </a:rPr>
              <a:t>No cellphone disruptions</a:t>
            </a:r>
            <a:r>
              <a:rPr kumimoji="0" lang="en-US" sz="1050" b="0" i="0" u="none" strike="noStrike" kern="1200" cap="none" spc="0" normalizeH="0" baseline="0" noProof="0">
                <a:ln>
                  <a:noFill/>
                </a:ln>
                <a:solidFill>
                  <a:srgbClr val="FFFFFF"/>
                </a:solidFill>
                <a:effectLst/>
                <a:uLnTx/>
                <a:uFillTx/>
                <a:latin typeface="Franklin Gothic Book"/>
                <a:ea typeface="+mn-ea"/>
                <a:cs typeface="+mn-cs"/>
              </a:rPr>
              <a:t>. </a:t>
            </a:r>
          </a:p>
        </p:txBody>
      </p:sp>
      <p:sp>
        <p:nvSpPr>
          <p:cNvPr id="22" name="Title 1">
            <a:extLst>
              <a:ext uri="{FF2B5EF4-FFF2-40B4-BE49-F238E27FC236}">
                <a16:creationId xmlns:a16="http://schemas.microsoft.com/office/drawing/2014/main" id="{A7FEE2EE-F126-8F0B-3A35-517CCEB116EF}"/>
              </a:ext>
            </a:extLst>
          </p:cNvPr>
          <p:cNvSpPr txBox="1">
            <a:spLocks/>
          </p:cNvSpPr>
          <p:nvPr/>
        </p:nvSpPr>
        <p:spPr>
          <a:xfrm>
            <a:off x="463951" y="21570"/>
            <a:ext cx="10883900" cy="738266"/>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JM">
                <a:solidFill>
                  <a:schemeClr val="accent3"/>
                </a:solidFill>
              </a:rPr>
              <a:t>Lesson 2: </a:t>
            </a:r>
            <a:r>
              <a:rPr lang="en-JM">
                <a:solidFill>
                  <a:schemeClr val="accent6">
                    <a:lumMod val="75000"/>
                  </a:schemeClr>
                </a:solidFill>
              </a:rPr>
              <a:t>Where</a:t>
            </a:r>
            <a:r>
              <a:rPr lang="en-JM" dirty="0">
                <a:solidFill>
                  <a:schemeClr val="accent3"/>
                </a:solidFill>
              </a:rPr>
              <a:t> </a:t>
            </a:r>
            <a:r>
              <a:rPr lang="en-JM"/>
              <a:t>needs most focus?</a:t>
            </a:r>
            <a:r>
              <a:rPr lang="en-JM" dirty="0"/>
              <a:t> </a:t>
            </a:r>
          </a:p>
        </p:txBody>
      </p:sp>
    </p:spTree>
    <p:extLst>
      <p:ext uri="{BB962C8B-B14F-4D97-AF65-F5344CB8AC3E}">
        <p14:creationId xmlns:p14="http://schemas.microsoft.com/office/powerpoint/2010/main" val="1235969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2D3D0-8F65-9253-D53D-4A07F22C2A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0B4B22-38FB-2222-F6CB-5FDAAF83657C}"/>
              </a:ext>
            </a:extLst>
          </p:cNvPr>
          <p:cNvSpPr>
            <a:spLocks noGrp="1"/>
          </p:cNvSpPr>
          <p:nvPr>
            <p:ph type="title"/>
          </p:nvPr>
        </p:nvSpPr>
        <p:spPr>
          <a:xfrm>
            <a:off x="211943" y="206572"/>
            <a:ext cx="11593830" cy="1092283"/>
          </a:xfrm>
        </p:spPr>
        <p:txBody>
          <a:bodyPr/>
          <a:lstStyle/>
          <a:p>
            <a:pPr algn="ctr"/>
            <a:r>
              <a:rPr lang="en-US" dirty="0">
                <a:solidFill>
                  <a:schemeClr val="accent3"/>
                </a:solidFill>
              </a:rPr>
              <a:t>Lesson 3: </a:t>
            </a:r>
            <a:r>
              <a:rPr lang="en-US">
                <a:solidFill>
                  <a:schemeClr val="accent6">
                    <a:lumMod val="75000"/>
                  </a:schemeClr>
                </a:solidFill>
              </a:rPr>
              <a:t>How long</a:t>
            </a:r>
            <a:r>
              <a:rPr lang="en-US" dirty="0">
                <a:solidFill>
                  <a:schemeClr val="accent3"/>
                </a:solidFill>
              </a:rPr>
              <a:t> </a:t>
            </a:r>
            <a:r>
              <a:rPr lang="en-US" dirty="0"/>
              <a:t>before productivity declines significantly?</a:t>
            </a:r>
            <a:endParaRPr lang="en-JM"/>
          </a:p>
        </p:txBody>
      </p:sp>
      <p:sp>
        <p:nvSpPr>
          <p:cNvPr id="3" name="Content Placeholder 2">
            <a:extLst>
              <a:ext uri="{FF2B5EF4-FFF2-40B4-BE49-F238E27FC236}">
                <a16:creationId xmlns:a16="http://schemas.microsoft.com/office/drawing/2014/main" id="{5FF42ED4-171B-AED5-DA46-3FC92E752715}"/>
              </a:ext>
            </a:extLst>
          </p:cNvPr>
          <p:cNvSpPr>
            <a:spLocks noGrp="1"/>
          </p:cNvSpPr>
          <p:nvPr>
            <p:ph sz="quarter" idx="13"/>
          </p:nvPr>
        </p:nvSpPr>
        <p:spPr>
          <a:xfrm>
            <a:off x="58643" y="5020604"/>
            <a:ext cx="11968065" cy="1820399"/>
          </a:xfrm>
          <a:prstGeom prst="foldedCorner">
            <a:avLst/>
          </a:prstGeom>
          <a:solidFill>
            <a:schemeClr val="accent6">
              <a:lumMod val="40000"/>
              <a:lumOff val="60000"/>
            </a:schemeClr>
          </a:solidFill>
        </p:spPr>
        <p:style>
          <a:lnRef idx="2">
            <a:schemeClr val="accent6">
              <a:shade val="15000"/>
            </a:schemeClr>
          </a:lnRef>
          <a:fillRef idx="1">
            <a:schemeClr val="accent6"/>
          </a:fillRef>
          <a:effectRef idx="0">
            <a:schemeClr val="accent6"/>
          </a:effectRef>
          <a:fontRef idx="minor">
            <a:schemeClr val="lt1"/>
          </a:fontRef>
        </p:style>
        <p:txBody>
          <a:bodyPr>
            <a:normAutofit fontScale="25000" lnSpcReduction="20000"/>
          </a:bodyPr>
          <a:lstStyle/>
          <a:p>
            <a:pPr>
              <a:lnSpc>
                <a:spcPct val="107000"/>
              </a:lnSpc>
              <a:spcAft>
                <a:spcPts val="800"/>
              </a:spcAft>
              <a:buNone/>
            </a:pPr>
            <a:r>
              <a:rPr lang="en-US" sz="11200" b="1">
                <a:solidFill>
                  <a:schemeClr val="bg1"/>
                </a:solidFill>
              </a:rPr>
              <a:t>Key Takeaway: </a:t>
            </a:r>
            <a:r>
              <a:rPr lang="en-US" sz="11200" i="1">
                <a:solidFill>
                  <a:schemeClr val="bg1"/>
                </a:solidFill>
              </a:rPr>
              <a:t>Utility operators </a:t>
            </a:r>
            <a:r>
              <a:rPr lang="en-US" sz="11200">
                <a:solidFill>
                  <a:schemeClr val="bg1"/>
                </a:solidFill>
              </a:rPr>
              <a:t>can be supporters of productivity resilience by setting a standard restoration time below the thresholds of restoration within 2 days or less for cellphone service and 4 days for water, electricity, and internet.</a:t>
            </a:r>
          </a:p>
          <a:p>
            <a:pPr>
              <a:lnSpc>
                <a:spcPct val="107000"/>
              </a:lnSpc>
              <a:spcAft>
                <a:spcPts val="800"/>
              </a:spcAft>
              <a:buNone/>
            </a:pPr>
            <a:r>
              <a:rPr lang="en-US"/>
              <a:t>.</a:t>
            </a:r>
            <a:endParaRPr lang="en-JM"/>
          </a:p>
        </p:txBody>
      </p:sp>
      <p:pic>
        <p:nvPicPr>
          <p:cNvPr id="4" name="Graphic 3" descr="Smart Phone with solid fill">
            <a:extLst>
              <a:ext uri="{FF2B5EF4-FFF2-40B4-BE49-F238E27FC236}">
                <a16:creationId xmlns:a16="http://schemas.microsoft.com/office/drawing/2014/main" id="{769E1ADD-82A4-DC50-E54D-8D7D16378A9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51160" y="3849795"/>
            <a:ext cx="914400" cy="914400"/>
          </a:xfrm>
          <a:prstGeom prst="rect">
            <a:avLst/>
          </a:prstGeom>
        </p:spPr>
      </p:pic>
      <p:pic>
        <p:nvPicPr>
          <p:cNvPr id="5" name="Graphic 4" descr="Wireless router outline">
            <a:extLst>
              <a:ext uri="{FF2B5EF4-FFF2-40B4-BE49-F238E27FC236}">
                <a16:creationId xmlns:a16="http://schemas.microsoft.com/office/drawing/2014/main" id="{005940A9-1820-FA28-F511-AA62CBA02EE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602540" y="2360268"/>
            <a:ext cx="914400" cy="914400"/>
          </a:xfrm>
          <a:prstGeom prst="rect">
            <a:avLst/>
          </a:prstGeom>
        </p:spPr>
      </p:pic>
      <p:pic>
        <p:nvPicPr>
          <p:cNvPr id="6" name="Graphic 5" descr="Electric Tower with solid fill">
            <a:extLst>
              <a:ext uri="{FF2B5EF4-FFF2-40B4-BE49-F238E27FC236}">
                <a16:creationId xmlns:a16="http://schemas.microsoft.com/office/drawing/2014/main" id="{F9F33510-B618-0B5B-79F7-6D350C1197B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409683" y="2398117"/>
            <a:ext cx="914400" cy="914400"/>
          </a:xfrm>
          <a:prstGeom prst="rect">
            <a:avLst/>
          </a:prstGeom>
        </p:spPr>
      </p:pic>
      <p:pic>
        <p:nvPicPr>
          <p:cNvPr id="7" name="Graphic 6" descr="Leaky Tap outline">
            <a:extLst>
              <a:ext uri="{FF2B5EF4-FFF2-40B4-BE49-F238E27FC236}">
                <a16:creationId xmlns:a16="http://schemas.microsoft.com/office/drawing/2014/main" id="{76240F49-2A36-1B41-8DD8-AD261B7CEF0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16826" y="2409650"/>
            <a:ext cx="914400" cy="914400"/>
          </a:xfrm>
          <a:prstGeom prst="rect">
            <a:avLst/>
          </a:prstGeom>
        </p:spPr>
      </p:pic>
      <p:sp>
        <p:nvSpPr>
          <p:cNvPr id="13" name="TextBox 12">
            <a:extLst>
              <a:ext uri="{FF2B5EF4-FFF2-40B4-BE49-F238E27FC236}">
                <a16:creationId xmlns:a16="http://schemas.microsoft.com/office/drawing/2014/main" id="{B038EC19-679A-1D54-F4F1-7D5B39023C72}"/>
              </a:ext>
            </a:extLst>
          </p:cNvPr>
          <p:cNvSpPr txBox="1"/>
          <p:nvPr/>
        </p:nvSpPr>
        <p:spPr>
          <a:xfrm>
            <a:off x="3487234" y="2434172"/>
            <a:ext cx="8691702"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Franklin Gothic Book"/>
                <a:ea typeface="+mn-ea"/>
                <a:cs typeface="+mn-cs"/>
              </a:rPr>
              <a:t>&gt;4 days </a:t>
            </a:r>
            <a:r>
              <a:rPr kumimoji="0" lang="en-US" sz="2300" b="1" i="0" u="none" strike="noStrike" kern="1200" cap="none" spc="0" normalizeH="0" baseline="0" noProof="0">
                <a:ln>
                  <a:noFill/>
                </a:ln>
                <a:solidFill>
                  <a:srgbClr val="000000"/>
                </a:solidFill>
                <a:effectLst/>
                <a:uLnTx/>
                <a:uFillTx/>
                <a:latin typeface="Franklin Gothic Book"/>
                <a:ea typeface="+mn-ea"/>
                <a:cs typeface="+mn-cs"/>
              </a:rPr>
              <a:t>disruption significantly increased work hour losses</a:t>
            </a:r>
          </a:p>
        </p:txBody>
      </p:sp>
      <p:sp>
        <p:nvSpPr>
          <p:cNvPr id="14" name="TextBox 13">
            <a:extLst>
              <a:ext uri="{FF2B5EF4-FFF2-40B4-BE49-F238E27FC236}">
                <a16:creationId xmlns:a16="http://schemas.microsoft.com/office/drawing/2014/main" id="{15D22F74-E1CE-A4DD-45AD-1958933D9CC0}"/>
              </a:ext>
            </a:extLst>
          </p:cNvPr>
          <p:cNvSpPr txBox="1"/>
          <p:nvPr/>
        </p:nvSpPr>
        <p:spPr>
          <a:xfrm>
            <a:off x="39577" y="3447050"/>
            <a:ext cx="1127693" cy="44627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a:ln>
                  <a:noFill/>
                </a:ln>
                <a:solidFill>
                  <a:srgbClr val="000000"/>
                </a:solidFill>
                <a:effectLst/>
                <a:uLnTx/>
                <a:uFillTx/>
                <a:latin typeface="Franklin Gothic Book"/>
                <a:ea typeface="+mn-ea"/>
                <a:cs typeface="+mn-cs"/>
              </a:rPr>
              <a:t>Water</a:t>
            </a:r>
          </a:p>
        </p:txBody>
      </p:sp>
      <p:sp>
        <p:nvSpPr>
          <p:cNvPr id="15" name="TextBox 14">
            <a:extLst>
              <a:ext uri="{FF2B5EF4-FFF2-40B4-BE49-F238E27FC236}">
                <a16:creationId xmlns:a16="http://schemas.microsoft.com/office/drawing/2014/main" id="{14065BA9-6D25-ABD1-34C1-67D1D687CA40}"/>
              </a:ext>
            </a:extLst>
          </p:cNvPr>
          <p:cNvSpPr txBox="1"/>
          <p:nvPr/>
        </p:nvSpPr>
        <p:spPr>
          <a:xfrm>
            <a:off x="1080257" y="3429000"/>
            <a:ext cx="1471315" cy="44627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a:ln>
                  <a:noFill/>
                </a:ln>
                <a:solidFill>
                  <a:srgbClr val="000000"/>
                </a:solidFill>
                <a:effectLst/>
                <a:uLnTx/>
                <a:uFillTx/>
                <a:latin typeface="Franklin Gothic Book"/>
                <a:ea typeface="+mn-ea"/>
                <a:cs typeface="+mn-cs"/>
              </a:rPr>
              <a:t>Electricity</a:t>
            </a:r>
          </a:p>
        </p:txBody>
      </p:sp>
      <p:sp>
        <p:nvSpPr>
          <p:cNvPr id="16" name="TextBox 15">
            <a:extLst>
              <a:ext uri="{FF2B5EF4-FFF2-40B4-BE49-F238E27FC236}">
                <a16:creationId xmlns:a16="http://schemas.microsoft.com/office/drawing/2014/main" id="{3E10D419-313A-7960-0BEA-F51D4452F97E}"/>
              </a:ext>
            </a:extLst>
          </p:cNvPr>
          <p:cNvSpPr txBox="1"/>
          <p:nvPr/>
        </p:nvSpPr>
        <p:spPr>
          <a:xfrm>
            <a:off x="2324083" y="3423294"/>
            <a:ext cx="1471315" cy="44627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a:ln>
                  <a:noFill/>
                </a:ln>
                <a:solidFill>
                  <a:srgbClr val="000000"/>
                </a:solidFill>
                <a:effectLst/>
                <a:uLnTx/>
                <a:uFillTx/>
                <a:latin typeface="Franklin Gothic Book"/>
                <a:ea typeface="+mn-ea"/>
                <a:cs typeface="+mn-cs"/>
              </a:rPr>
              <a:t>Internet</a:t>
            </a:r>
          </a:p>
        </p:txBody>
      </p:sp>
      <p:sp>
        <p:nvSpPr>
          <p:cNvPr id="17" name="TextBox 16">
            <a:extLst>
              <a:ext uri="{FF2B5EF4-FFF2-40B4-BE49-F238E27FC236}">
                <a16:creationId xmlns:a16="http://schemas.microsoft.com/office/drawing/2014/main" id="{74B43C5F-84F5-66E4-943F-A1FA31E556E1}"/>
              </a:ext>
            </a:extLst>
          </p:cNvPr>
          <p:cNvSpPr txBox="1"/>
          <p:nvPr/>
        </p:nvSpPr>
        <p:spPr>
          <a:xfrm>
            <a:off x="3427090" y="3953052"/>
            <a:ext cx="8691702"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Franklin Gothic Book"/>
                <a:ea typeface="+mn-ea"/>
                <a:cs typeface="+mn-cs"/>
              </a:rPr>
              <a:t>&gt;2 days </a:t>
            </a:r>
            <a:r>
              <a:rPr kumimoji="0" lang="en-US" sz="2300" b="1" i="0" u="none" strike="noStrike" kern="1200" cap="none" spc="0" normalizeH="0" baseline="0" noProof="0">
                <a:ln>
                  <a:noFill/>
                </a:ln>
                <a:solidFill>
                  <a:srgbClr val="000000"/>
                </a:solidFill>
                <a:effectLst/>
                <a:uLnTx/>
                <a:uFillTx/>
                <a:latin typeface="Franklin Gothic Book"/>
                <a:ea typeface="+mn-ea"/>
                <a:cs typeface="+mn-cs"/>
              </a:rPr>
              <a:t>disruption significantly increased work hour losses</a:t>
            </a:r>
          </a:p>
        </p:txBody>
      </p:sp>
      <p:sp>
        <p:nvSpPr>
          <p:cNvPr id="18" name="TextBox 17">
            <a:extLst>
              <a:ext uri="{FF2B5EF4-FFF2-40B4-BE49-F238E27FC236}">
                <a16:creationId xmlns:a16="http://schemas.microsoft.com/office/drawing/2014/main" id="{01CBB6C3-9D60-C357-7C54-2990A22D0975}"/>
              </a:ext>
            </a:extLst>
          </p:cNvPr>
          <p:cNvSpPr txBox="1"/>
          <p:nvPr/>
        </p:nvSpPr>
        <p:spPr>
          <a:xfrm>
            <a:off x="762891" y="4660938"/>
            <a:ext cx="2490938" cy="44627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a:ln>
                  <a:noFill/>
                </a:ln>
                <a:solidFill>
                  <a:srgbClr val="000000"/>
                </a:solidFill>
                <a:effectLst/>
                <a:uLnTx/>
                <a:uFillTx/>
                <a:latin typeface="Franklin Gothic Book"/>
                <a:ea typeface="+mn-ea"/>
                <a:cs typeface="+mn-cs"/>
              </a:rPr>
              <a:t>Cellphone service</a:t>
            </a:r>
          </a:p>
        </p:txBody>
      </p:sp>
      <p:sp>
        <p:nvSpPr>
          <p:cNvPr id="19" name="Content Placeholder 2">
            <a:extLst>
              <a:ext uri="{FF2B5EF4-FFF2-40B4-BE49-F238E27FC236}">
                <a16:creationId xmlns:a16="http://schemas.microsoft.com/office/drawing/2014/main" id="{67CD1745-A130-0534-04F5-87B9A326A8A8}"/>
              </a:ext>
            </a:extLst>
          </p:cNvPr>
          <p:cNvSpPr txBox="1">
            <a:spLocks/>
          </p:cNvSpPr>
          <p:nvPr/>
        </p:nvSpPr>
        <p:spPr>
          <a:xfrm>
            <a:off x="251999" y="1354899"/>
            <a:ext cx="11859158" cy="1085617"/>
          </a:xfrm>
          <a:prstGeom prst="rect">
            <a:avLst/>
          </a:prstGeom>
          <a:solidFill>
            <a:schemeClr val="tx1"/>
          </a:solidFill>
        </p:spPr>
        <p:txBody>
          <a:bodyPr vert="horz" lIns="0" tIns="228600" rIns="0" bIns="0" rtlCol="0">
            <a:normAutofit fontScale="25000" lnSpcReduction="20000"/>
          </a:bodyPr>
          <a:lstStyle>
            <a:lvl1pPr marL="283464"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1pPr>
            <a:lvl2pPr marL="6858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2pPr>
            <a:lvl3pPr marL="11430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20574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marR="0" lvl="0" indent="-283464" algn="l" defTabSz="914400" rtl="0" eaLnBrk="1" fontAlgn="auto" latinLnBrk="0" hangingPunct="1">
              <a:lnSpc>
                <a:spcPct val="107000"/>
              </a:lnSpc>
              <a:spcBef>
                <a:spcPts val="1800"/>
              </a:spcBef>
              <a:spcAft>
                <a:spcPts val="800"/>
              </a:spcAft>
              <a:buClrTx/>
              <a:buSzTx/>
              <a:buFont typeface="Arial" panose="020B0604020202020204" pitchFamily="34" charset="0"/>
              <a:buNone/>
              <a:tabLst/>
              <a:defRPr/>
            </a:pPr>
            <a:r>
              <a:rPr kumimoji="0" lang="en-US" sz="11200" b="0" i="0" u="none" strike="noStrike" kern="1200" cap="none" spc="0" normalizeH="0" baseline="0" noProof="0">
                <a:ln>
                  <a:noFill/>
                </a:ln>
                <a:solidFill>
                  <a:srgbClr val="000000"/>
                </a:solidFill>
                <a:effectLst/>
                <a:uLnTx/>
                <a:uFillTx/>
                <a:latin typeface="Franklin Gothic Book"/>
                <a:ea typeface="+mn-ea"/>
                <a:cs typeface="+mn-cs"/>
              </a:rPr>
              <a:t>The </a:t>
            </a:r>
            <a:r>
              <a:rPr kumimoji="0" lang="en-US" sz="11200" b="1" i="0" u="none" strike="noStrike" kern="1200" cap="none" spc="0" normalizeH="0" baseline="0" noProof="0">
                <a:ln>
                  <a:noFill/>
                </a:ln>
                <a:solidFill>
                  <a:srgbClr val="000000"/>
                </a:solidFill>
                <a:effectLst/>
                <a:uLnTx/>
                <a:uFillTx/>
                <a:latin typeface="Franklin Gothic Book"/>
                <a:ea typeface="+mn-ea"/>
                <a:cs typeface="+mn-cs"/>
              </a:rPr>
              <a:t>number of work hours lost</a:t>
            </a:r>
            <a:r>
              <a:rPr kumimoji="0" lang="en-US" sz="11200" b="0" i="0" u="none" strike="noStrike" kern="1200" cap="none" spc="0" normalizeH="0" baseline="0" noProof="0">
                <a:ln>
                  <a:noFill/>
                </a:ln>
                <a:solidFill>
                  <a:srgbClr val="000000"/>
                </a:solidFill>
                <a:effectLst/>
                <a:uLnTx/>
                <a:uFillTx/>
                <a:latin typeface="Franklin Gothic Book"/>
                <a:ea typeface="+mn-ea"/>
                <a:cs typeface="+mn-cs"/>
              </a:rPr>
              <a:t> drastically increased among respondents experiencing utility disruptions beyond:</a:t>
            </a:r>
          </a:p>
          <a:p>
            <a:pPr marL="283464" marR="0" lvl="0" indent="-283464" algn="l" defTabSz="914400" rtl="0" eaLnBrk="1" fontAlgn="auto" latinLnBrk="0" hangingPunct="1">
              <a:lnSpc>
                <a:spcPct val="107000"/>
              </a:lnSpc>
              <a:spcBef>
                <a:spcPts val="1800"/>
              </a:spcBef>
              <a:spcAft>
                <a:spcPts val="80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000000"/>
                </a:solidFill>
                <a:effectLst/>
                <a:uLnTx/>
                <a:uFillTx/>
                <a:latin typeface="Franklin Gothic Book"/>
                <a:ea typeface="+mn-ea"/>
                <a:cs typeface="+mn-cs"/>
              </a:rPr>
              <a:t>.</a:t>
            </a:r>
            <a:endParaRPr kumimoji="0" lang="en-JM" sz="2000" b="0" i="0" u="none" strike="noStrike" kern="1200" cap="none" spc="0" normalizeH="0" baseline="0" noProof="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2969662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7032-E13C-C2B0-BF8A-0A2BC5BB9567}"/>
              </a:ext>
            </a:extLst>
          </p:cNvPr>
          <p:cNvSpPr>
            <a:spLocks noGrp="1"/>
          </p:cNvSpPr>
          <p:nvPr>
            <p:ph type="title"/>
          </p:nvPr>
        </p:nvSpPr>
        <p:spPr>
          <a:xfrm>
            <a:off x="594360" y="102876"/>
            <a:ext cx="10873740" cy="1033198"/>
          </a:xfrm>
        </p:spPr>
        <p:txBody>
          <a:bodyPr/>
          <a:lstStyle/>
          <a:p>
            <a:r>
              <a:rPr lang="en-JM"/>
              <a:t>Through our benchmarking, we found...</a:t>
            </a:r>
          </a:p>
        </p:txBody>
      </p:sp>
      <p:sp>
        <p:nvSpPr>
          <p:cNvPr id="3" name="Content Placeholder 2">
            <a:extLst>
              <a:ext uri="{FF2B5EF4-FFF2-40B4-BE49-F238E27FC236}">
                <a16:creationId xmlns:a16="http://schemas.microsoft.com/office/drawing/2014/main" id="{281C895F-23FE-F9AF-DC14-16CF81B0F7E3}"/>
              </a:ext>
            </a:extLst>
          </p:cNvPr>
          <p:cNvSpPr>
            <a:spLocks noGrp="1"/>
          </p:cNvSpPr>
          <p:nvPr>
            <p:ph sz="quarter" idx="13"/>
          </p:nvPr>
        </p:nvSpPr>
        <p:spPr>
          <a:xfrm>
            <a:off x="1408671" y="1719026"/>
            <a:ext cx="9259495" cy="4374740"/>
          </a:xfrm>
          <a:solidFill>
            <a:schemeClr val="accent1"/>
          </a:solidFill>
        </p:spPr>
        <p:txBody>
          <a:bodyPr vert="horz" lIns="0" tIns="228600" rIns="0" bIns="0" rtlCol="0" anchor="t">
            <a:noAutofit/>
          </a:bodyPr>
          <a:lstStyle/>
          <a:p>
            <a:pPr marL="283210" indent="-283210">
              <a:lnSpc>
                <a:spcPct val="120000"/>
              </a:lnSpc>
              <a:buFont typeface="Wingdings" panose="020B0604020202020204" pitchFamily="34" charset="0"/>
              <a:buChar char="ü"/>
            </a:pPr>
            <a:r>
              <a:rPr lang="en-US" sz="3200"/>
              <a:t>Global inflation pushed electricity prices upward during onset of COVID-19</a:t>
            </a:r>
            <a:endParaRPr lang="en-US"/>
          </a:p>
          <a:p>
            <a:pPr marL="283210" indent="-283210">
              <a:lnSpc>
                <a:spcPct val="120000"/>
              </a:lnSpc>
              <a:buFont typeface="Wingdings" panose="020B0604020202020204" pitchFamily="34" charset="0"/>
              <a:buChar char="ü"/>
            </a:pPr>
            <a:r>
              <a:rPr lang="en-US" sz="3200"/>
              <a:t>Small businesses had slower rebound</a:t>
            </a:r>
          </a:p>
          <a:p>
            <a:pPr marL="283210" indent="-283210">
              <a:lnSpc>
                <a:spcPct val="120000"/>
              </a:lnSpc>
              <a:buFont typeface="Wingdings" panose="020B0604020202020204" pitchFamily="34" charset="0"/>
              <a:buChar char="ü"/>
            </a:pPr>
            <a:r>
              <a:rPr lang="en-US" sz="3200"/>
              <a:t>OFI: Improve efficiency by undoing increasing trend of total/unaccounted energy losses</a:t>
            </a:r>
          </a:p>
        </p:txBody>
      </p:sp>
    </p:spTree>
    <p:extLst>
      <p:ext uri="{BB962C8B-B14F-4D97-AF65-F5344CB8AC3E}">
        <p14:creationId xmlns:p14="http://schemas.microsoft.com/office/powerpoint/2010/main" val="1244621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57A80-CE04-69E2-EF7E-27D72BBA2BD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C1BAA6-2195-5694-875D-16F8D928B97B}"/>
              </a:ext>
            </a:extLst>
          </p:cNvPr>
          <p:cNvSpPr>
            <a:spLocks noGrp="1"/>
          </p:cNvSpPr>
          <p:nvPr>
            <p:ph type="title"/>
          </p:nvPr>
        </p:nvSpPr>
        <p:spPr>
          <a:xfrm>
            <a:off x="176785" y="80534"/>
            <a:ext cx="8372856" cy="1119258"/>
          </a:xfrm>
        </p:spPr>
        <p:txBody>
          <a:bodyPr/>
          <a:lstStyle/>
          <a:p>
            <a:pPr algn="ctr"/>
            <a:r>
              <a:rPr lang="en-US" sz="2400"/>
              <a:t>Situation since the passage of</a:t>
            </a:r>
            <a:r>
              <a:rPr lang="en-US">
                <a:solidFill>
                  <a:schemeClr val="accent1">
                    <a:lumMod val="60000"/>
                    <a:lumOff val="40000"/>
                  </a:schemeClr>
                </a:solidFill>
              </a:rPr>
              <a:t> hurricane melissa</a:t>
            </a:r>
            <a:endParaRPr lang="en-US">
              <a:solidFill>
                <a:schemeClr val="accent1">
                  <a:lumMod val="60000"/>
                  <a:lumOff val="40000"/>
                </a:schemeClr>
              </a:solidFill>
              <a:cs typeface="Biome"/>
            </a:endParaRPr>
          </a:p>
        </p:txBody>
      </p:sp>
      <p:pic>
        <p:nvPicPr>
          <p:cNvPr id="20" name="Picture 19">
            <a:extLst>
              <a:ext uri="{FF2B5EF4-FFF2-40B4-BE49-F238E27FC236}">
                <a16:creationId xmlns:a16="http://schemas.microsoft.com/office/drawing/2014/main" id="{A17B056F-74B8-78C5-01D0-6D1D022B0D34}"/>
              </a:ext>
            </a:extLst>
          </p:cNvPr>
          <p:cNvPicPr>
            <a:picLocks noChangeAspect="1"/>
          </p:cNvPicPr>
          <p:nvPr/>
        </p:nvPicPr>
        <p:blipFill>
          <a:blip r:embed="rId3"/>
          <a:srcRect l="56946"/>
          <a:stretch/>
        </p:blipFill>
        <p:spPr>
          <a:xfrm>
            <a:off x="8938259" y="3279583"/>
            <a:ext cx="3178363" cy="1847546"/>
          </a:xfrm>
          <a:prstGeom prst="rect">
            <a:avLst/>
          </a:prstGeom>
        </p:spPr>
      </p:pic>
      <p:pic>
        <p:nvPicPr>
          <p:cNvPr id="7" name="Picture 6">
            <a:extLst>
              <a:ext uri="{FF2B5EF4-FFF2-40B4-BE49-F238E27FC236}">
                <a16:creationId xmlns:a16="http://schemas.microsoft.com/office/drawing/2014/main" id="{2F6C6278-14FC-244A-7405-092D4764AD3C}"/>
              </a:ext>
            </a:extLst>
          </p:cNvPr>
          <p:cNvPicPr>
            <a:picLocks noChangeAspect="1"/>
          </p:cNvPicPr>
          <p:nvPr/>
        </p:nvPicPr>
        <p:blipFill>
          <a:blip r:embed="rId3"/>
          <a:srcRect r="44486"/>
          <a:stretch/>
        </p:blipFill>
        <p:spPr>
          <a:xfrm>
            <a:off x="9124421" y="1709260"/>
            <a:ext cx="2806038" cy="1265042"/>
          </a:xfrm>
          <a:prstGeom prst="rect">
            <a:avLst/>
          </a:prstGeom>
        </p:spPr>
      </p:pic>
      <p:sp>
        <p:nvSpPr>
          <p:cNvPr id="5" name="Title 2">
            <a:extLst>
              <a:ext uri="{FF2B5EF4-FFF2-40B4-BE49-F238E27FC236}">
                <a16:creationId xmlns:a16="http://schemas.microsoft.com/office/drawing/2014/main" id="{C25BE22B-6F87-953B-F14A-7F4526DE73FD}"/>
              </a:ext>
            </a:extLst>
          </p:cNvPr>
          <p:cNvSpPr txBox="1">
            <a:spLocks/>
          </p:cNvSpPr>
          <p:nvPr/>
        </p:nvSpPr>
        <p:spPr>
          <a:xfrm>
            <a:off x="4423816" y="1234741"/>
            <a:ext cx="3195739" cy="1433022"/>
          </a:xfrm>
          <a:prstGeom prst="rect">
            <a:avLst/>
          </a:prstGeom>
          <a:noFill/>
          <a:ln w="28575">
            <a:noFill/>
          </a:ln>
        </p:spPr>
        <p:txBody>
          <a:bodyPr vert="horz" lIns="182880" tIns="91440" rIns="91440" bIns="91440" rtlCol="0" anchor="ctr">
            <a:noAutofit/>
          </a:bodyPr>
          <a:lstStyle>
            <a:lvl1pPr algn="l" defTabSz="914400" rtl="0" eaLnBrk="1" latinLnBrk="0" hangingPunct="1">
              <a:lnSpc>
                <a:spcPct val="90000"/>
              </a:lnSpc>
              <a:spcBef>
                <a:spcPct val="0"/>
              </a:spcBef>
              <a:buNone/>
              <a:defRPr sz="4800" b="1" kern="1200" cap="all" baseline="0">
                <a:solidFill>
                  <a:schemeClr val="tx1"/>
                </a:solidFill>
                <a:latin typeface="+mj-lt"/>
                <a:ea typeface="+mj-ea"/>
                <a:cs typeface="+mj-cs"/>
              </a:defRPr>
            </a:lvl1pPr>
          </a:lstStyle>
          <a:p>
            <a:pPr algn="ctr"/>
            <a:r>
              <a:rPr lang="en-US">
                <a:solidFill>
                  <a:srgbClr val="FFFF99"/>
                </a:solidFill>
              </a:rPr>
              <a:t>J$ 37 B</a:t>
            </a:r>
            <a:endParaRPr lang="en-US">
              <a:solidFill>
                <a:srgbClr val="FFFF99"/>
              </a:solidFill>
              <a:cs typeface="Biome"/>
            </a:endParaRPr>
          </a:p>
          <a:p>
            <a:pPr algn="ctr"/>
            <a:r>
              <a:rPr lang="en-US" sz="2400">
                <a:cs typeface="Biome"/>
              </a:rPr>
              <a:t>Infrastructure LOSSES</a:t>
            </a:r>
          </a:p>
        </p:txBody>
      </p:sp>
      <p:sp>
        <p:nvSpPr>
          <p:cNvPr id="9" name="Title 2">
            <a:extLst>
              <a:ext uri="{FF2B5EF4-FFF2-40B4-BE49-F238E27FC236}">
                <a16:creationId xmlns:a16="http://schemas.microsoft.com/office/drawing/2014/main" id="{B1F34B65-DA77-8697-74F2-FE173B6F76F0}"/>
              </a:ext>
            </a:extLst>
          </p:cNvPr>
          <p:cNvSpPr txBox="1">
            <a:spLocks/>
          </p:cNvSpPr>
          <p:nvPr/>
        </p:nvSpPr>
        <p:spPr>
          <a:xfrm>
            <a:off x="1230137" y="1223534"/>
            <a:ext cx="3195739" cy="1433022"/>
          </a:xfrm>
          <a:prstGeom prst="rect">
            <a:avLst/>
          </a:prstGeom>
          <a:noFill/>
          <a:ln w="28575">
            <a:noFill/>
          </a:ln>
        </p:spPr>
        <p:txBody>
          <a:bodyPr vert="horz" lIns="182880" tIns="91440" rIns="91440" bIns="91440" rtlCol="0" anchor="ctr">
            <a:noAutofit/>
          </a:bodyPr>
          <a:lstStyle>
            <a:lvl1pPr algn="l" defTabSz="914400" rtl="0" eaLnBrk="1" latinLnBrk="0" hangingPunct="1">
              <a:lnSpc>
                <a:spcPct val="90000"/>
              </a:lnSpc>
              <a:spcBef>
                <a:spcPct val="0"/>
              </a:spcBef>
              <a:buNone/>
              <a:defRPr sz="4800" b="1" kern="1200" cap="all" baseline="0">
                <a:solidFill>
                  <a:schemeClr val="tx1"/>
                </a:solidFill>
                <a:latin typeface="+mj-lt"/>
                <a:ea typeface="+mj-ea"/>
                <a:cs typeface="+mj-cs"/>
              </a:defRPr>
            </a:lvl1pPr>
          </a:lstStyle>
          <a:p>
            <a:pPr algn="ctr"/>
            <a:r>
              <a:rPr lang="en-US">
                <a:solidFill>
                  <a:srgbClr val="FFFF99"/>
                </a:solidFill>
              </a:rPr>
              <a:t>J$ 78.8 B</a:t>
            </a:r>
            <a:endParaRPr lang="en-US">
              <a:solidFill>
                <a:srgbClr val="FFFF99"/>
              </a:solidFill>
              <a:cs typeface="Biome"/>
            </a:endParaRPr>
          </a:p>
          <a:p>
            <a:pPr algn="ctr"/>
            <a:r>
              <a:rPr lang="en-US" sz="2400">
                <a:cs typeface="Biome"/>
              </a:rPr>
              <a:t>Infrastructure damage</a:t>
            </a:r>
          </a:p>
        </p:txBody>
      </p:sp>
      <p:sp>
        <p:nvSpPr>
          <p:cNvPr id="10" name="Title 2">
            <a:extLst>
              <a:ext uri="{FF2B5EF4-FFF2-40B4-BE49-F238E27FC236}">
                <a16:creationId xmlns:a16="http://schemas.microsoft.com/office/drawing/2014/main" id="{E79251DD-6006-49F3-9AF9-1BB6C8B38E50}"/>
              </a:ext>
            </a:extLst>
          </p:cNvPr>
          <p:cNvSpPr txBox="1">
            <a:spLocks/>
          </p:cNvSpPr>
          <p:nvPr/>
        </p:nvSpPr>
        <p:spPr>
          <a:xfrm>
            <a:off x="1801639" y="2669093"/>
            <a:ext cx="5246415" cy="435698"/>
          </a:xfrm>
          <a:prstGeom prst="rect">
            <a:avLst/>
          </a:prstGeom>
          <a:noFill/>
          <a:ln w="28575">
            <a:noFill/>
          </a:ln>
        </p:spPr>
        <p:txBody>
          <a:bodyPr vert="horz" lIns="182880" tIns="91440" rIns="91440" bIns="91440" rtlCol="0" anchor="ctr">
            <a:noAutofit/>
          </a:bodyPr>
          <a:lstStyle>
            <a:lvl1pPr algn="l" defTabSz="914400" rtl="0" eaLnBrk="1" latinLnBrk="0" hangingPunct="1">
              <a:lnSpc>
                <a:spcPct val="90000"/>
              </a:lnSpc>
              <a:spcBef>
                <a:spcPct val="0"/>
              </a:spcBef>
              <a:buNone/>
              <a:defRPr sz="4800" b="1" kern="1200" cap="all" baseline="0">
                <a:solidFill>
                  <a:schemeClr val="tx1"/>
                </a:solidFill>
                <a:latin typeface="+mj-lt"/>
                <a:ea typeface="+mj-ea"/>
                <a:cs typeface="+mj-cs"/>
              </a:defRPr>
            </a:lvl1pPr>
          </a:lstStyle>
          <a:p>
            <a:pPr algn="ctr"/>
            <a:r>
              <a:rPr lang="en-US" sz="2400" dirty="0">
                <a:cs typeface="Biome"/>
              </a:rPr>
              <a:t>(PIOJ </a:t>
            </a:r>
            <a:r>
              <a:rPr lang="en-US" sz="2400" dirty="0" err="1">
                <a:cs typeface="Biome"/>
              </a:rPr>
              <a:t>D</a:t>
            </a:r>
            <a:r>
              <a:rPr lang="en-US" sz="2400" cap="none" dirty="0" err="1">
                <a:cs typeface="Biome"/>
              </a:rPr>
              <a:t>a</a:t>
            </a:r>
            <a:r>
              <a:rPr lang="en-US" sz="2400" dirty="0" err="1">
                <a:cs typeface="Biome"/>
              </a:rPr>
              <a:t>LA</a:t>
            </a:r>
            <a:r>
              <a:rPr lang="en-US" sz="2400" dirty="0">
                <a:cs typeface="Biome"/>
              </a:rPr>
              <a:t> team)</a:t>
            </a:r>
            <a:endParaRPr lang="en-US" dirty="0"/>
          </a:p>
        </p:txBody>
      </p:sp>
      <p:sp>
        <p:nvSpPr>
          <p:cNvPr id="2" name="Title 2">
            <a:extLst>
              <a:ext uri="{FF2B5EF4-FFF2-40B4-BE49-F238E27FC236}">
                <a16:creationId xmlns:a16="http://schemas.microsoft.com/office/drawing/2014/main" id="{E375ECA0-47E8-51D3-4ED3-473C81B6A1C8}"/>
              </a:ext>
            </a:extLst>
          </p:cNvPr>
          <p:cNvSpPr txBox="1">
            <a:spLocks/>
          </p:cNvSpPr>
          <p:nvPr/>
        </p:nvSpPr>
        <p:spPr>
          <a:xfrm>
            <a:off x="748286" y="5549005"/>
            <a:ext cx="7218650" cy="1152871"/>
          </a:xfrm>
          <a:prstGeom prst="rect">
            <a:avLst/>
          </a:prstGeom>
          <a:noFill/>
          <a:ln w="28575">
            <a:noFill/>
          </a:ln>
        </p:spPr>
        <p:txBody>
          <a:bodyPr vert="horz" lIns="182880" tIns="91440" rIns="91440" bIns="91440" rtlCol="0" anchor="ctr">
            <a:noAutofit/>
          </a:bodyPr>
          <a:lstStyle>
            <a:lvl1pPr algn="l" defTabSz="914400" rtl="0" eaLnBrk="1" latinLnBrk="0" hangingPunct="1">
              <a:lnSpc>
                <a:spcPct val="90000"/>
              </a:lnSpc>
              <a:spcBef>
                <a:spcPct val="0"/>
              </a:spcBef>
              <a:buNone/>
              <a:defRPr sz="4800" b="1" kern="1200" cap="all" baseline="0">
                <a:solidFill>
                  <a:schemeClr val="tx1"/>
                </a:solidFill>
                <a:latin typeface="+mj-lt"/>
                <a:ea typeface="+mj-ea"/>
                <a:cs typeface="+mj-cs"/>
              </a:defRPr>
            </a:lvl1pPr>
          </a:lstStyle>
          <a:p>
            <a:pPr algn="ctr"/>
            <a:r>
              <a:rPr lang="en-US" sz="2400">
                <a:solidFill>
                  <a:srgbClr val="FFFF99"/>
                </a:solidFill>
                <a:cs typeface="Biome"/>
              </a:rPr>
              <a:t>Emergency telecoms intermittent</a:t>
            </a:r>
            <a:r>
              <a:rPr lang="en-US" sz="2400">
                <a:cs typeface="Biome"/>
              </a:rPr>
              <a:t> during impact, immediate relief period</a:t>
            </a:r>
            <a:endParaRPr lang="en-US">
              <a:cs typeface="Biome"/>
            </a:endParaRPr>
          </a:p>
          <a:p>
            <a:pPr algn="ctr"/>
            <a:r>
              <a:rPr lang="en-US" sz="2400">
                <a:cs typeface="Biome"/>
              </a:rPr>
              <a:t>(ODPEM NEOC Situation reports #4, #5)</a:t>
            </a:r>
            <a:endParaRPr lang="en-US">
              <a:cs typeface="Biome"/>
            </a:endParaRPr>
          </a:p>
        </p:txBody>
      </p:sp>
      <p:sp>
        <p:nvSpPr>
          <p:cNvPr id="8" name="Title 2">
            <a:extLst>
              <a:ext uri="{FF2B5EF4-FFF2-40B4-BE49-F238E27FC236}">
                <a16:creationId xmlns:a16="http://schemas.microsoft.com/office/drawing/2014/main" id="{9ED8EA8B-BDAA-10D9-E939-35695A95D128}"/>
              </a:ext>
            </a:extLst>
          </p:cNvPr>
          <p:cNvSpPr txBox="1">
            <a:spLocks/>
          </p:cNvSpPr>
          <p:nvPr/>
        </p:nvSpPr>
        <p:spPr>
          <a:xfrm>
            <a:off x="2025758" y="3789681"/>
            <a:ext cx="4630086" cy="1365788"/>
          </a:xfrm>
          <a:prstGeom prst="rect">
            <a:avLst/>
          </a:prstGeom>
          <a:noFill/>
          <a:ln w="28575">
            <a:noFill/>
          </a:ln>
        </p:spPr>
        <p:txBody>
          <a:bodyPr vert="horz" lIns="182880" tIns="91440" rIns="91440" bIns="91440" rtlCol="0" anchor="ctr">
            <a:noAutofit/>
          </a:bodyPr>
          <a:lstStyle>
            <a:lvl1pPr algn="l" defTabSz="914400" rtl="0" eaLnBrk="1" latinLnBrk="0" hangingPunct="1">
              <a:lnSpc>
                <a:spcPct val="90000"/>
              </a:lnSpc>
              <a:spcBef>
                <a:spcPct val="0"/>
              </a:spcBef>
              <a:buNone/>
              <a:defRPr sz="4800" b="1" kern="1200" cap="all" baseline="0">
                <a:solidFill>
                  <a:schemeClr val="tx1"/>
                </a:solidFill>
                <a:latin typeface="+mj-lt"/>
                <a:ea typeface="+mj-ea"/>
                <a:cs typeface="+mj-cs"/>
              </a:defRPr>
            </a:lvl1pPr>
          </a:lstStyle>
          <a:p>
            <a:pPr algn="ctr"/>
            <a:r>
              <a:rPr lang="en-US">
                <a:solidFill>
                  <a:srgbClr val="FFFF99"/>
                </a:solidFill>
              </a:rPr>
              <a:t>9 parishes</a:t>
            </a:r>
            <a:endParaRPr lang="en-US"/>
          </a:p>
          <a:p>
            <a:pPr algn="ctr"/>
            <a:r>
              <a:rPr lang="en-US" sz="2400">
                <a:solidFill>
                  <a:srgbClr val="FFFFFF"/>
                </a:solidFill>
              </a:rPr>
              <a:t>with turbid water;</a:t>
            </a:r>
            <a:endParaRPr lang="en-US"/>
          </a:p>
          <a:p>
            <a:pPr algn="ctr"/>
            <a:r>
              <a:rPr lang="en-US" sz="2400">
                <a:solidFill>
                  <a:srgbClr val="FFFFFF"/>
                </a:solidFill>
              </a:rPr>
              <a:t>Scarcity in WML/ST. E</a:t>
            </a:r>
          </a:p>
          <a:p>
            <a:pPr algn="ctr"/>
            <a:r>
              <a:rPr lang="en-US" sz="2400">
                <a:cs typeface="Biome"/>
              </a:rPr>
              <a:t>(OCHA Melissa sitrep #2)</a:t>
            </a:r>
          </a:p>
        </p:txBody>
      </p:sp>
      <p:sp>
        <p:nvSpPr>
          <p:cNvPr id="12" name="Title 2">
            <a:extLst>
              <a:ext uri="{FF2B5EF4-FFF2-40B4-BE49-F238E27FC236}">
                <a16:creationId xmlns:a16="http://schemas.microsoft.com/office/drawing/2014/main" id="{6691017E-F3C7-04F2-0A3A-BE4ADE9BED4E}"/>
              </a:ext>
            </a:extLst>
          </p:cNvPr>
          <p:cNvSpPr txBox="1">
            <a:spLocks/>
          </p:cNvSpPr>
          <p:nvPr/>
        </p:nvSpPr>
        <p:spPr>
          <a:xfrm>
            <a:off x="-2511" y="3655210"/>
            <a:ext cx="2646650" cy="1634727"/>
          </a:xfrm>
          <a:prstGeom prst="rect">
            <a:avLst/>
          </a:prstGeom>
          <a:noFill/>
          <a:ln w="28575">
            <a:noFill/>
          </a:ln>
        </p:spPr>
        <p:txBody>
          <a:bodyPr vert="horz" lIns="182880" tIns="91440" rIns="91440" bIns="91440" rtlCol="0" anchor="ctr">
            <a:noAutofit/>
          </a:bodyPr>
          <a:lstStyle>
            <a:lvl1pPr algn="l" defTabSz="914400" rtl="0" eaLnBrk="1" latinLnBrk="0" hangingPunct="1">
              <a:lnSpc>
                <a:spcPct val="90000"/>
              </a:lnSpc>
              <a:spcBef>
                <a:spcPct val="0"/>
              </a:spcBef>
              <a:buNone/>
              <a:defRPr sz="4800" b="1" kern="1200" cap="all" baseline="0">
                <a:solidFill>
                  <a:schemeClr val="tx1"/>
                </a:solidFill>
                <a:latin typeface="+mj-lt"/>
                <a:ea typeface="+mj-ea"/>
                <a:cs typeface="+mj-cs"/>
              </a:defRPr>
            </a:lvl1pPr>
          </a:lstStyle>
          <a:p>
            <a:pPr algn="ctr"/>
            <a:r>
              <a:rPr lang="en-US">
                <a:solidFill>
                  <a:srgbClr val="FFFF99"/>
                </a:solidFill>
              </a:rPr>
              <a:t>58%</a:t>
            </a:r>
            <a:endParaRPr lang="en-US" sz="2400">
              <a:solidFill>
                <a:srgbClr val="FFFFFF"/>
              </a:solidFill>
            </a:endParaRPr>
          </a:p>
          <a:p>
            <a:pPr algn="ctr"/>
            <a:r>
              <a:rPr lang="en-US" sz="2400">
                <a:solidFill>
                  <a:srgbClr val="FFFFFF"/>
                </a:solidFill>
              </a:rPr>
              <a:t>Power outages</a:t>
            </a:r>
          </a:p>
          <a:p>
            <a:pPr algn="ctr"/>
            <a:r>
              <a:rPr lang="en-US" sz="2400">
                <a:solidFill>
                  <a:srgbClr val="FFFFFF"/>
                </a:solidFill>
              </a:rPr>
              <a:t> (</a:t>
            </a:r>
            <a:r>
              <a:rPr lang="en-US" sz="2400">
                <a:solidFill>
                  <a:srgbClr val="FFFF99"/>
                </a:solidFill>
              </a:rPr>
              <a:t>78% peak</a:t>
            </a:r>
            <a:r>
              <a:rPr lang="en-US" sz="2400">
                <a:solidFill>
                  <a:srgbClr val="FFFFFF"/>
                </a:solidFill>
              </a:rPr>
              <a:t>)</a:t>
            </a:r>
            <a:endParaRPr lang="en-US" sz="2400">
              <a:solidFill>
                <a:srgbClr val="FFFFFF"/>
              </a:solidFill>
              <a:cs typeface="Biome"/>
            </a:endParaRPr>
          </a:p>
        </p:txBody>
      </p:sp>
      <p:sp>
        <p:nvSpPr>
          <p:cNvPr id="4" name="Title 2">
            <a:extLst>
              <a:ext uri="{FF2B5EF4-FFF2-40B4-BE49-F238E27FC236}">
                <a16:creationId xmlns:a16="http://schemas.microsoft.com/office/drawing/2014/main" id="{99BF8D92-3A51-4EEC-2C17-CA5285F64213}"/>
              </a:ext>
            </a:extLst>
          </p:cNvPr>
          <p:cNvSpPr txBox="1">
            <a:spLocks/>
          </p:cNvSpPr>
          <p:nvPr/>
        </p:nvSpPr>
        <p:spPr>
          <a:xfrm>
            <a:off x="5891788" y="3778475"/>
            <a:ext cx="2657851" cy="1343377"/>
          </a:xfrm>
          <a:prstGeom prst="rect">
            <a:avLst/>
          </a:prstGeom>
          <a:noFill/>
          <a:ln w="28575">
            <a:noFill/>
          </a:ln>
        </p:spPr>
        <p:txBody>
          <a:bodyPr vert="horz" lIns="182880" tIns="91440" rIns="91440" bIns="91440" rtlCol="0" anchor="ctr">
            <a:noAutofit/>
          </a:bodyPr>
          <a:lstStyle>
            <a:lvl1pPr algn="l" defTabSz="914400" rtl="0" eaLnBrk="1" latinLnBrk="0" hangingPunct="1">
              <a:lnSpc>
                <a:spcPct val="90000"/>
              </a:lnSpc>
              <a:spcBef>
                <a:spcPct val="0"/>
              </a:spcBef>
              <a:buNone/>
              <a:defRPr sz="4800" b="1" kern="1200" cap="all" baseline="0">
                <a:solidFill>
                  <a:schemeClr val="tx1"/>
                </a:solidFill>
                <a:latin typeface="+mj-lt"/>
                <a:ea typeface="+mj-ea"/>
                <a:cs typeface="+mj-cs"/>
              </a:defRPr>
            </a:lvl1pPr>
          </a:lstStyle>
          <a:p>
            <a:pPr algn="ctr"/>
            <a:r>
              <a:rPr lang="en-US">
                <a:solidFill>
                  <a:srgbClr val="FFFF99"/>
                </a:solidFill>
              </a:rPr>
              <a:t>~30%</a:t>
            </a:r>
            <a:endParaRPr lang="en-US">
              <a:solidFill>
                <a:srgbClr val="FFFF99"/>
              </a:solidFill>
              <a:cs typeface="Biome"/>
            </a:endParaRPr>
          </a:p>
          <a:p>
            <a:pPr algn="ctr"/>
            <a:r>
              <a:rPr lang="en-US" sz="2400">
                <a:solidFill>
                  <a:srgbClr val="FFFFFF"/>
                </a:solidFill>
              </a:rPr>
              <a:t>Telecom</a:t>
            </a:r>
          </a:p>
          <a:p>
            <a:pPr algn="ctr"/>
            <a:r>
              <a:rPr lang="en-US" sz="2400">
                <a:solidFill>
                  <a:srgbClr val="FFFFFF"/>
                </a:solidFill>
              </a:rPr>
              <a:t>outages</a:t>
            </a:r>
            <a:endParaRPr lang="en-US" sz="2400">
              <a:cs typeface="Biome"/>
            </a:endParaRPr>
          </a:p>
        </p:txBody>
      </p:sp>
      <p:sp>
        <p:nvSpPr>
          <p:cNvPr id="6" name="Title 2">
            <a:extLst>
              <a:ext uri="{FF2B5EF4-FFF2-40B4-BE49-F238E27FC236}">
                <a16:creationId xmlns:a16="http://schemas.microsoft.com/office/drawing/2014/main" id="{B8FE0A20-D68F-7B5D-34BA-25A591ECBE76}"/>
              </a:ext>
            </a:extLst>
          </p:cNvPr>
          <p:cNvSpPr txBox="1">
            <a:spLocks/>
          </p:cNvSpPr>
          <p:nvPr/>
        </p:nvSpPr>
        <p:spPr>
          <a:xfrm>
            <a:off x="1140492" y="3218182"/>
            <a:ext cx="6434239" cy="413281"/>
          </a:xfrm>
          <a:prstGeom prst="rect">
            <a:avLst/>
          </a:prstGeom>
          <a:noFill/>
          <a:ln w="28575">
            <a:noFill/>
          </a:ln>
        </p:spPr>
        <p:txBody>
          <a:bodyPr vert="horz" lIns="182880" tIns="91440" rIns="91440" bIns="91440" rtlCol="0" anchor="ctr">
            <a:noAutofit/>
          </a:bodyPr>
          <a:lstStyle>
            <a:lvl1pPr algn="l" defTabSz="914400" rtl="0" eaLnBrk="1" latinLnBrk="0" hangingPunct="1">
              <a:lnSpc>
                <a:spcPct val="90000"/>
              </a:lnSpc>
              <a:spcBef>
                <a:spcPct val="0"/>
              </a:spcBef>
              <a:buNone/>
              <a:defRPr sz="4800" b="1" kern="1200" cap="all" baseline="0">
                <a:solidFill>
                  <a:schemeClr val="tx1"/>
                </a:solidFill>
                <a:latin typeface="+mj-lt"/>
                <a:ea typeface="+mj-ea"/>
                <a:cs typeface="+mj-cs"/>
              </a:defRPr>
            </a:lvl1pPr>
          </a:lstStyle>
          <a:p>
            <a:pPr algn="ctr"/>
            <a:r>
              <a:rPr lang="en-US" sz="2400">
                <a:cs typeface="Biome"/>
              </a:rPr>
              <a:t>2 to 4 Days post-impact...</a:t>
            </a:r>
            <a:endParaRPr lang="en-US">
              <a:cs typeface="Biome"/>
            </a:endParaRPr>
          </a:p>
        </p:txBody>
      </p:sp>
    </p:spTree>
    <p:extLst>
      <p:ext uri="{BB962C8B-B14F-4D97-AF65-F5344CB8AC3E}">
        <p14:creationId xmlns:p14="http://schemas.microsoft.com/office/powerpoint/2010/main" val="1465664151"/>
      </p:ext>
    </p:extLst>
  </p:cSld>
  <p:clrMapOvr>
    <a:masterClrMapping/>
  </p:clrMapOvr>
</p:sld>
</file>

<file path=ppt/theme/theme1.xml><?xml version="1.0" encoding="utf-8"?>
<a:theme xmlns:a="http://schemas.openxmlformats.org/drawingml/2006/main" name="Office Theme">
  <a:themeElements>
    <a:clrScheme name="Custom 20">
      <a:dk1>
        <a:sysClr val="windowText" lastClr="000000"/>
      </a:dk1>
      <a:lt1>
        <a:sysClr val="window" lastClr="FFFFFF"/>
      </a:lt1>
      <a:dk2>
        <a:srgbClr val="3F3F3F"/>
      </a:dk2>
      <a:lt2>
        <a:srgbClr val="E7E6E6"/>
      </a:lt2>
      <a:accent1>
        <a:srgbClr val="9B8E31"/>
      </a:accent1>
      <a:accent2>
        <a:srgbClr val="3F823D"/>
      </a:accent2>
      <a:accent3>
        <a:srgbClr val="6086B3"/>
      </a:accent3>
      <a:accent4>
        <a:srgbClr val="968E5E"/>
      </a:accent4>
      <a:accent5>
        <a:srgbClr val="BF6830"/>
      </a:accent5>
      <a:accent6>
        <a:srgbClr val="70AD47"/>
      </a:accent6>
      <a:hlink>
        <a:srgbClr val="0563C1"/>
      </a:hlink>
      <a:folHlink>
        <a:srgbClr val="954F72"/>
      </a:folHlink>
    </a:clrScheme>
    <a:fontScheme name="Custom 54">
      <a:majorFont>
        <a:latin typeface="Biome"/>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stract photo calendar_win32_v2" id="{63AA9CCE-6D10-466E-BD52-A81F2BE1945B}" vid="{26AC2559-31D8-4868-A35B-4F5DEF7C69F3}"/>
    </a:ext>
  </a:extLst>
</a:theme>
</file>

<file path=ppt/theme/theme2.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3.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B7B09C7-C086-4EA8-AA16-700CD6345A0D}">
  <ds:schemaRefs>
    <ds:schemaRef ds:uri="http://schemas.microsoft.com/sharepoint/v3/contenttype/forms"/>
  </ds:schemaRefs>
</ds:datastoreItem>
</file>

<file path=customXml/itemProps2.xml><?xml version="1.0" encoding="utf-8"?>
<ds:datastoreItem xmlns:ds="http://schemas.openxmlformats.org/officeDocument/2006/customXml" ds:itemID="{BFF6CA29-C93E-468E-A23C-3097CA9E0946}">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68C886D-EE33-45F7-9329-8F89199AACA4}">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Abstract photo calendar</Template>
  <Application>Microsoft Office PowerPoint</Application>
  <PresentationFormat>Widescreen</PresentationFormat>
  <Slides>11</Slides>
  <Notes>10</Notes>
  <HiddenSlides>0</HiddenSlide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Office Theme</vt:lpstr>
      <vt:lpstr>Custom</vt:lpstr>
      <vt:lpstr>SketchyVTI</vt:lpstr>
      <vt:lpstr>1_Office Theme</vt:lpstr>
      <vt:lpstr> Powering Resilience AND PRODUCTIVITY:  </vt:lpstr>
      <vt:lpstr>PowerPoint Presentation</vt:lpstr>
      <vt:lpstr>PowerPoint Presentation</vt:lpstr>
      <vt:lpstr>Relevance to national development  Jamaica needs resilient and productive utilities  </vt:lpstr>
      <vt:lpstr> Lesson 1: What are the most resilient utilities? Resilience Hierarchy of Jamaica’s Utility Services from Beryl Case Study</vt:lpstr>
      <vt:lpstr>PowerPoint Presentation</vt:lpstr>
      <vt:lpstr>Lesson 3: How long before productivity declines significantly?</vt:lpstr>
      <vt:lpstr>Through our benchmarking, we found...</vt:lpstr>
      <vt:lpstr>Situation since the passage of hurricane melissa</vt:lpstr>
      <vt:lpstr> P.R.E.P.: Preparedness, Resilience, equitabilty and Productivity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Buckland</dc:creator>
  <cp:revision>319</cp:revision>
  <dcterms:created xsi:type="dcterms:W3CDTF">2025-02-19T14:47:35Z</dcterms:created>
  <dcterms:modified xsi:type="dcterms:W3CDTF">2026-04-17T19:24:42Z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